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3.xml" ContentType="application/vnd.openxmlformats-officedocument.themeOverride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5.xml" ContentType="application/vnd.openxmlformats-officedocument.themeOverride+xml"/>
  <Override PartName="/ppt/drawings/drawing5.xml" ContentType="application/vnd.openxmlformats-officedocument.drawingml.chartshapes+xml"/>
  <Override PartName="/ppt/charts/chart7.xml" ContentType="application/vnd.openxmlformats-officedocument.drawingml.chart+xml"/>
  <Override PartName="/ppt/theme/themeOverride6.xml" ContentType="application/vnd.openxmlformats-officedocument.themeOverride+xml"/>
  <Override PartName="/ppt/drawings/drawing6.xml" ContentType="application/vnd.openxmlformats-officedocument.drawingml.chartshapes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7.xml" ContentType="application/vnd.openxmlformats-officedocument.themeOverride+xml"/>
  <Override PartName="/ppt/charts/chart9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8.xml" ContentType="application/vnd.openxmlformats-officedocument.themeOverride+xml"/>
  <Override PartName="/ppt/drawings/drawing7.xml" ContentType="application/vnd.openxmlformats-officedocument.drawingml.chartshapes+xml"/>
  <Override PartName="/ppt/charts/chart1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9.xml" ContentType="application/vnd.openxmlformats-officedocument.themeOverride+xml"/>
  <Override PartName="/ppt/drawings/drawing8.xml" ContentType="application/vnd.openxmlformats-officedocument.drawingml.chartshapes+xml"/>
  <Override PartName="/ppt/charts/chart11.xml" ContentType="application/vnd.openxmlformats-officedocument.drawingml.chart+xml"/>
  <Override PartName="/ppt/theme/themeOverride10.xml" ContentType="application/vnd.openxmlformats-officedocument.themeOverride+xml"/>
  <Override PartName="/ppt/drawings/drawing9.xml" ContentType="application/vnd.openxmlformats-officedocument.drawingml.chartshapes+xml"/>
  <Override PartName="/ppt/charts/chart12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11.xml" ContentType="application/vnd.openxmlformats-officedocument.themeOverride+xml"/>
  <Override PartName="/ppt/charts/chart13.xml" ContentType="application/vnd.openxmlformats-officedocument.drawingml.chart+xml"/>
  <Override PartName="/ppt/theme/themeOverride12.xml" ContentType="application/vnd.openxmlformats-officedocument.themeOverride+xml"/>
  <Override PartName="/ppt/drawings/drawing10.xml" ContentType="application/vnd.openxmlformats-officedocument.drawingml.chartshapes+xml"/>
  <Override PartName="/ppt/charts/chart14.xml" ContentType="application/vnd.openxmlformats-officedocument.drawingml.chart+xml"/>
  <Override PartName="/ppt/theme/themeOverride13.xml" ContentType="application/vnd.openxmlformats-officedocument.themeOverride+xml"/>
  <Override PartName="/ppt/notesSlides/notesSlide5.xml" ContentType="application/vnd.openxmlformats-officedocument.presentationml.notesSlide+xml"/>
  <Override PartName="/ppt/charts/chart15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14.xml" ContentType="application/vnd.openxmlformats-officedocument.themeOverride+xml"/>
  <Override PartName="/ppt/drawings/drawing11.xml" ContentType="application/vnd.openxmlformats-officedocument.drawingml.chartshape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6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5.xml" ContentType="application/vnd.openxmlformats-officedocument.themeOverride+xml"/>
  <Override PartName="/ppt/drawings/drawing12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17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6.xml" ContentType="application/vnd.openxmlformats-officedocument.themeOverride+xml"/>
  <Override PartName="/ppt/drawings/drawing13.xml" ContentType="application/vnd.openxmlformats-officedocument.drawingml.chartshapes+xml"/>
  <Override PartName="/ppt/charts/chart18.xml" ContentType="application/vnd.openxmlformats-officedocument.drawingml.chart+xml"/>
  <Override PartName="/ppt/theme/themeOverride17.xml" ContentType="application/vnd.openxmlformats-officedocument.themeOverride+xml"/>
  <Override PartName="/ppt/drawings/drawing14.xml" ContentType="application/vnd.openxmlformats-officedocument.drawingml.chartshapes+xml"/>
  <Override PartName="/ppt/charts/chartEx1.xml" ContentType="application/vnd.ms-office.chartex+xml"/>
  <Override PartName="/ppt/charts/style12.xml" ContentType="application/vnd.ms-office.chartstyle+xml"/>
  <Override PartName="/ppt/charts/colors12.xml" ContentType="application/vnd.ms-office.chartcolorstyle+xml"/>
  <Override PartName="/ppt/charts/chart19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8.xml" ContentType="application/vnd.openxmlformats-officedocument.themeOverride+xml"/>
  <Override PartName="/ppt/drawings/drawing15.xml" ContentType="application/vnd.openxmlformats-officedocument.drawingml.chartshapes+xml"/>
  <Override PartName="/ppt/charts/chart20.xml" ContentType="application/vnd.openxmlformats-officedocument.drawingml.chart+xml"/>
  <Override PartName="/ppt/theme/themeOverride19.xml" ContentType="application/vnd.openxmlformats-officedocument.themeOverride+xml"/>
  <Override PartName="/ppt/drawings/drawing16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21.xml" ContentType="application/vnd.openxmlformats-officedocument.drawingml.chart+xml"/>
  <Override PartName="/ppt/theme/themeOverride20.xml" ContentType="application/vnd.openxmlformats-officedocument.themeOverride+xml"/>
  <Override PartName="/ppt/drawings/drawing17.xml" ContentType="application/vnd.openxmlformats-officedocument.drawingml.chartshapes+xml"/>
  <Override PartName="/ppt/charts/chart22.xml" ContentType="application/vnd.openxmlformats-officedocument.drawingml.chart+xml"/>
  <Override PartName="/ppt/theme/themeOverride21.xml" ContentType="application/vnd.openxmlformats-officedocument.themeOverride+xml"/>
  <Override PartName="/ppt/drawings/drawing18.xml" ContentType="application/vnd.openxmlformats-officedocument.drawingml.chartshapes+xml"/>
  <Override PartName="/ppt/charts/chart23.xml" ContentType="application/vnd.openxmlformats-officedocument.drawingml.chart+xml"/>
  <Override PartName="/ppt/theme/themeOverride22.xml" ContentType="application/vnd.openxmlformats-officedocument.themeOverride+xml"/>
  <Override PartName="/ppt/drawings/drawing19.xml" ContentType="application/vnd.openxmlformats-officedocument.drawingml.chartshapes+xml"/>
  <Override PartName="/ppt/charts/chart24.xml" ContentType="application/vnd.openxmlformats-officedocument.drawingml.chart+xml"/>
  <Override PartName="/ppt/theme/themeOverride23.xml" ContentType="application/vnd.openxmlformats-officedocument.themeOverride+xml"/>
  <Override PartName="/ppt/drawings/drawing20.xml" ContentType="application/vnd.openxmlformats-officedocument.drawingml.chartshapes+xml"/>
  <Override PartName="/ppt/charts/chart25.xml" ContentType="application/vnd.openxmlformats-officedocument.drawingml.chart+xml"/>
  <Override PartName="/ppt/theme/themeOverride24.xml" ContentType="application/vnd.openxmlformats-officedocument.themeOverride+xml"/>
  <Override PartName="/ppt/drawings/drawing21.xml" ContentType="application/vnd.openxmlformats-officedocument.drawingml.chartshapes+xml"/>
  <Override PartName="/ppt/charts/chart26.xml" ContentType="application/vnd.openxmlformats-officedocument.drawingml.chart+xml"/>
  <Override PartName="/ppt/theme/themeOverride25.xml" ContentType="application/vnd.openxmlformats-officedocument.themeOverride+xml"/>
  <Override PartName="/ppt/drawings/drawing22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2" r:id="rId2"/>
  </p:sldMasterIdLst>
  <p:notesMasterIdLst>
    <p:notesMasterId r:id="rId45"/>
  </p:notesMasterIdLst>
  <p:sldIdLst>
    <p:sldId id="326" r:id="rId3"/>
    <p:sldId id="454" r:id="rId4"/>
    <p:sldId id="426" r:id="rId5"/>
    <p:sldId id="438" r:id="rId6"/>
    <p:sldId id="281" r:id="rId7"/>
    <p:sldId id="414" r:id="rId8"/>
    <p:sldId id="381" r:id="rId9"/>
    <p:sldId id="382" r:id="rId10"/>
    <p:sldId id="387" r:id="rId11"/>
    <p:sldId id="390" r:id="rId12"/>
    <p:sldId id="383" r:id="rId13"/>
    <p:sldId id="415" r:id="rId14"/>
    <p:sldId id="384" r:id="rId15"/>
    <p:sldId id="386" r:id="rId16"/>
    <p:sldId id="258" r:id="rId17"/>
    <p:sldId id="416" r:id="rId18"/>
    <p:sldId id="388" r:id="rId19"/>
    <p:sldId id="449" r:id="rId20"/>
    <p:sldId id="389" r:id="rId21"/>
    <p:sldId id="417" r:id="rId22"/>
    <p:sldId id="392" r:id="rId23"/>
    <p:sldId id="448" r:id="rId24"/>
    <p:sldId id="391" r:id="rId25"/>
    <p:sldId id="257" r:id="rId26"/>
    <p:sldId id="419" r:id="rId27"/>
    <p:sldId id="279" r:id="rId28"/>
    <p:sldId id="435" r:id="rId29"/>
    <p:sldId id="428" r:id="rId30"/>
    <p:sldId id="420" r:id="rId31"/>
    <p:sldId id="443" r:id="rId32"/>
    <p:sldId id="451" r:id="rId33"/>
    <p:sldId id="423" r:id="rId34"/>
    <p:sldId id="434" r:id="rId35"/>
    <p:sldId id="431" r:id="rId36"/>
    <p:sldId id="453" r:id="rId37"/>
    <p:sldId id="442" r:id="rId38"/>
    <p:sldId id="345" r:id="rId39"/>
    <p:sldId id="436" r:id="rId40"/>
    <p:sldId id="437" r:id="rId41"/>
    <p:sldId id="422" r:id="rId42"/>
    <p:sldId id="455" r:id="rId43"/>
    <p:sldId id="264" r:id="rId44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7.xml"/><Relationship Id="rId1" Type="http://schemas.microsoft.com/office/2011/relationships/chartStyle" Target="style7.xml"/><Relationship Id="rId5" Type="http://schemas.openxmlformats.org/officeDocument/2006/relationships/chartUserShapes" Target="../drawings/drawing8.xml"/><Relationship Id="rId4" Type="http://schemas.openxmlformats.org/officeDocument/2006/relationships/oleObject" Target="file:///\\srv2\mnb\_workflow\KKF\_IR%20&#246;sszes\2018_06\&#225;br&#225;k\M_1.%20fejezet%20-%201st%20chapter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9.xml"/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8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0.xml"/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12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13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9.xml"/><Relationship Id="rId1" Type="http://schemas.microsoft.com/office/2011/relationships/chartStyle" Target="style9.xml"/><Relationship Id="rId5" Type="http://schemas.openxmlformats.org/officeDocument/2006/relationships/chartUserShapes" Target="../drawings/drawing11.xml"/><Relationship Id="rId4" Type="http://schemas.openxmlformats.org/officeDocument/2006/relationships/oleObject" Target="file:///\\Srv2\mnb\KKF\_Common\Modellezesi_foosztaly\ForUsers\Szabolcs\2018Q2\Big%20Picture%20prezi\&#193;brak&#233;szlet.xlsx" TargetMode="Externa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0.xml"/><Relationship Id="rId1" Type="http://schemas.microsoft.com/office/2011/relationships/chartStyle" Target="style10.xml"/><Relationship Id="rId5" Type="http://schemas.openxmlformats.org/officeDocument/2006/relationships/chartUserShapes" Target="../drawings/drawing12.xml"/><Relationship Id="rId4" Type="http://schemas.openxmlformats.org/officeDocument/2006/relationships/package" Target="../embeddings/Microsoft_Excel_Worksheet11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1.xml"/><Relationship Id="rId1" Type="http://schemas.microsoft.com/office/2011/relationships/chartStyle" Target="style11.xml"/><Relationship Id="rId5" Type="http://schemas.openxmlformats.org/officeDocument/2006/relationships/chartUserShapes" Target="../drawings/drawing13.xml"/><Relationship Id="rId4" Type="http://schemas.openxmlformats.org/officeDocument/2006/relationships/package" Target="../embeddings/Microsoft_Excel_Worksheet12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4.xml"/><Relationship Id="rId2" Type="http://schemas.openxmlformats.org/officeDocument/2006/relationships/package" Target="../embeddings/Microsoft_Excel_Worksheet13.xlsx"/><Relationship Id="rId1" Type="http://schemas.openxmlformats.org/officeDocument/2006/relationships/themeOverride" Target="../theme/themeOverride17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13.xml"/><Relationship Id="rId1" Type="http://schemas.microsoft.com/office/2011/relationships/chartStyle" Target="style13.xml"/><Relationship Id="rId5" Type="http://schemas.openxmlformats.org/officeDocument/2006/relationships/chartUserShapes" Target="../drawings/drawing15.xml"/><Relationship Id="rId4" Type="http://schemas.openxmlformats.org/officeDocument/2006/relationships/package" Target="../embeddings/Microsoft_Excel_Worksheet14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\\srv2\mnb\KKF\Konjunktura%20elemzo%20osztaly\_Common\Infl&#225;ci&#243;s%20csoport\IR\2018_j&#250;n\k&#252;ld&#233;s\Big%20Picture%20prezi%20&#225;br&#225;k.xlsx" TargetMode="Externa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6.xml"/><Relationship Id="rId2" Type="http://schemas.openxmlformats.org/officeDocument/2006/relationships/package" Target="../embeddings/Microsoft_Excel_Worksheet15.xlsx"/><Relationship Id="rId1" Type="http://schemas.openxmlformats.org/officeDocument/2006/relationships/themeOverride" Target="../theme/themeOverride19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7.xml"/><Relationship Id="rId2" Type="http://schemas.openxmlformats.org/officeDocument/2006/relationships/package" Target="../embeddings/Microsoft_Excel_Worksheet16.xlsx"/><Relationship Id="rId1" Type="http://schemas.openxmlformats.org/officeDocument/2006/relationships/themeOverride" Target="../theme/themeOverride20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8.xml"/><Relationship Id="rId2" Type="http://schemas.openxmlformats.org/officeDocument/2006/relationships/package" Target="../embeddings/Microsoft_Excel_Worksheet17.xlsx"/><Relationship Id="rId1" Type="http://schemas.openxmlformats.org/officeDocument/2006/relationships/themeOverride" Target="../theme/themeOverride21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9.xml"/><Relationship Id="rId2" Type="http://schemas.openxmlformats.org/officeDocument/2006/relationships/package" Target="../embeddings/Microsoft_Excel_Worksheet18.xlsx"/><Relationship Id="rId1" Type="http://schemas.openxmlformats.org/officeDocument/2006/relationships/themeOverride" Target="../theme/themeOverride22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0.xml"/><Relationship Id="rId2" Type="http://schemas.openxmlformats.org/officeDocument/2006/relationships/package" Target="../embeddings/Microsoft_Excel_Worksheet19.xlsx"/><Relationship Id="rId1" Type="http://schemas.openxmlformats.org/officeDocument/2006/relationships/themeOverride" Target="../theme/themeOverride23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1.xml"/><Relationship Id="rId2" Type="http://schemas.openxmlformats.org/officeDocument/2006/relationships/package" Target="../embeddings/Microsoft_Excel_Worksheet20.xlsx"/><Relationship Id="rId1" Type="http://schemas.openxmlformats.org/officeDocument/2006/relationships/themeOverride" Target="../theme/themeOverride24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2.xml"/><Relationship Id="rId2" Type="http://schemas.openxmlformats.org/officeDocument/2006/relationships/package" Target="../embeddings/Microsoft_Excel_Worksheet21.xlsx"/><Relationship Id="rId1" Type="http://schemas.openxmlformats.org/officeDocument/2006/relationships/themeOverride" Target="../theme/themeOverride25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3.xml"/><Relationship Id="rId4" Type="http://schemas.openxmlformats.org/officeDocument/2006/relationships/oleObject" Target="file:///\\srv2\mnb\KKF\Konjunktura%20elemzo%20osztaly\_Common\Infl&#225;ci&#243;s%20csoport\IR\2018_j&#250;n\k&#252;ld&#233;s\Region&#225;lis%20HICP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4.xml"/><Relationship Id="rId4" Type="http://schemas.openxmlformats.org/officeDocument/2006/relationships/package" Target="../embeddings/Microsoft_Excel_Worksheet1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4.xml"/><Relationship Id="rId1" Type="http://schemas.microsoft.com/office/2011/relationships/chartStyle" Target="style4.xml"/><Relationship Id="rId5" Type="http://schemas.openxmlformats.org/officeDocument/2006/relationships/chartUserShapes" Target="../drawings/drawing5.xml"/><Relationship Id="rId4" Type="http://schemas.openxmlformats.org/officeDocument/2006/relationships/package" Target="../embeddings/Microsoft_Excel_Worksheet3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6.xml"/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5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6.xml"/><Relationship Id="rId1" Type="http://schemas.microsoft.com/office/2011/relationships/chartStyle" Target="style6.xml"/><Relationship Id="rId5" Type="http://schemas.openxmlformats.org/officeDocument/2006/relationships/chartUserShapes" Target="../drawings/drawing7.xml"/><Relationship Id="rId4" Type="http://schemas.openxmlformats.org/officeDocument/2006/relationships/package" Target="../embeddings/Microsoft_Excel_Worksheet6.xlsx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2.xml"/><Relationship Id="rId2" Type="http://schemas.microsoft.com/office/2011/relationships/chartStyle" Target="style12.xml"/><Relationship Id="rId1" Type="http://schemas.openxmlformats.org/officeDocument/2006/relationships/oleObject" Target="file:///X:\KKF\Konjunktura%20elemzo%20osztaly\_Common\KorczK\_Beruh&#225;z&#225;sok\Beruh&#225;z&#225;s%20t&#233;rk&#233;p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438371138750886"/>
          <c:y val="2.8045390472407325E-2"/>
          <c:w val="0.78893551587301591"/>
          <c:h val="0.609268342268941"/>
        </c:manualLayout>
      </c:layout>
      <c:scatterChart>
        <c:scatterStyle val="lineMarker"/>
        <c:varyColors val="0"/>
        <c:ser>
          <c:idx val="3"/>
          <c:order val="0"/>
          <c:tx>
            <c:strRef>
              <c:f>kockapálya!$C$19</c:f>
              <c:strCache>
                <c:ptCount val="1"/>
                <c:pt idx="0">
                  <c:v>Feltörekvő piacokról történő tőkekiáramlás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16"/>
            <c:spPr>
              <a:solidFill>
                <a:schemeClr val="tx2"/>
              </a:solidFill>
              <a:ln w="15875">
                <a:noFill/>
              </a:ln>
            </c:spPr>
          </c:marke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CD71-4FA3-82D0-9D3D4CE71E67}"/>
              </c:ext>
            </c:extLst>
          </c:dPt>
          <c:dLbls>
            <c:delete val="1"/>
          </c:dLbls>
          <c:xVal>
            <c:numRef>
              <c:f>kockapálya!$E$19</c:f>
              <c:numCache>
                <c:formatCode>0.00</c:formatCode>
                <c:ptCount val="1"/>
                <c:pt idx="0">
                  <c:v>0.29620365130115367</c:v>
                </c:pt>
              </c:numCache>
            </c:numRef>
          </c:xVal>
          <c:yVal>
            <c:numRef>
              <c:f>kockapálya!$F$19</c:f>
              <c:numCache>
                <c:formatCode>0.00</c:formatCode>
                <c:ptCount val="1"/>
                <c:pt idx="0">
                  <c:v>-0.42350341011879955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D71-4FA3-82D0-9D3D4CE71E67}"/>
            </c:ext>
          </c:extLst>
        </c:ser>
        <c:ser>
          <c:idx val="1"/>
          <c:order val="1"/>
          <c:tx>
            <c:strRef>
              <c:f>kockapálya!$C$18</c:f>
              <c:strCache>
                <c:ptCount val="1"/>
                <c:pt idx="0">
                  <c:v>Gyorsabb bérnövekedés, magasabb fogyasztás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16"/>
            <c:spPr>
              <a:solidFill>
                <a:schemeClr val="tx2"/>
              </a:solidFill>
              <a:ln w="19050">
                <a:noFill/>
              </a:ln>
            </c:spPr>
          </c:marker>
          <c:dLbls>
            <c:delete val="1"/>
          </c:dLbls>
          <c:xVal>
            <c:numRef>
              <c:f>kockapálya!$E$18</c:f>
              <c:numCache>
                <c:formatCode>0.00</c:formatCode>
                <c:ptCount val="1"/>
                <c:pt idx="0">
                  <c:v>0.2548272916410852</c:v>
                </c:pt>
              </c:numCache>
            </c:numRef>
          </c:xVal>
          <c:yVal>
            <c:numRef>
              <c:f>kockapálya!$F$18</c:f>
              <c:numCache>
                <c:formatCode>0.00</c:formatCode>
                <c:ptCount val="1"/>
                <c:pt idx="0">
                  <c:v>0.41231207912706935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D71-4FA3-82D0-9D3D4CE71E67}"/>
            </c:ext>
          </c:extLst>
        </c:ser>
        <c:ser>
          <c:idx val="5"/>
          <c:order val="2"/>
          <c:tx>
            <c:strRef>
              <c:f>kockapálya!$C$17</c:f>
              <c:strCache>
                <c:ptCount val="1"/>
                <c:pt idx="0">
                  <c:v>Gyengébb növekedés és mérsékeltebb inflációs alapfolyamatok az eurozónában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6"/>
            <c:spPr>
              <a:solidFill>
                <a:schemeClr val="tx2"/>
              </a:solidFill>
              <a:ln w="15875">
                <a:noFill/>
              </a:ln>
            </c:spPr>
          </c:marker>
          <c:dLbls>
            <c:delete val="1"/>
          </c:dLbls>
          <c:xVal>
            <c:numRef>
              <c:f>kockapálya!$E$17</c:f>
              <c:numCache>
                <c:formatCode>0.00</c:formatCode>
                <c:ptCount val="1"/>
                <c:pt idx="0">
                  <c:v>-0.48564858544399492</c:v>
                </c:pt>
              </c:numCache>
            </c:numRef>
          </c:xVal>
          <c:yVal>
            <c:numRef>
              <c:f>kockapálya!$F$17</c:f>
              <c:numCache>
                <c:formatCode>0.00</c:formatCode>
                <c:ptCount val="1"/>
                <c:pt idx="0">
                  <c:v>-0.50782143983611938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CD71-4FA3-82D0-9D3D4CE71E67}"/>
            </c:ext>
          </c:extLst>
        </c:ser>
        <c:ser>
          <c:idx val="2"/>
          <c:order val="3"/>
          <c:tx>
            <c:strRef>
              <c:f>kockapálya!$C$20</c:f>
              <c:strCache>
                <c:ptCount val="1"/>
                <c:pt idx="0">
                  <c:v>Világpiaci olajárak emelkedése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13"/>
            <c:spPr>
              <a:noFill/>
              <a:ln w="15875">
                <a:solidFill>
                  <a:sysClr val="window" lastClr="FFFFFF">
                    <a:lumMod val="50000"/>
                  </a:sysClr>
                </a:solidFill>
              </a:ln>
            </c:spPr>
          </c:marker>
          <c:dLbls>
            <c:delete val="1"/>
          </c:dLbls>
          <c:xVal>
            <c:numRef>
              <c:f>kockapálya!$E$20</c:f>
              <c:numCache>
                <c:formatCode>0.00</c:formatCode>
                <c:ptCount val="1"/>
                <c:pt idx="0">
                  <c:v>0.32832000648264525</c:v>
                </c:pt>
              </c:numCache>
            </c:numRef>
          </c:xVal>
          <c:yVal>
            <c:numRef>
              <c:f>kockapálya!$F$20</c:f>
              <c:numCache>
                <c:formatCode>0.00</c:formatCode>
                <c:ptCount val="1"/>
                <c:pt idx="0">
                  <c:v>-0.15659145313384037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CD71-4FA3-82D0-9D3D4CE71E67}"/>
            </c:ext>
          </c:extLst>
        </c:ser>
        <c:ser>
          <c:idx val="0"/>
          <c:order val="4"/>
          <c:tx>
            <c:strRef>
              <c:f>kockapálya!$C$21</c:f>
              <c:strCache>
                <c:ptCount val="1"/>
                <c:pt idx="0">
                  <c:v>Protekcionizmus erősödése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16"/>
            <c:spPr>
              <a:noFill/>
              <a:ln w="12700">
                <a:solidFill>
                  <a:sysClr val="window" lastClr="FFFFFF">
                    <a:lumMod val="50000"/>
                  </a:sysClr>
                </a:solidFill>
              </a:ln>
            </c:spPr>
          </c:marker>
          <c:dLbls>
            <c:delete val="1"/>
          </c:dLbls>
          <c:xVal>
            <c:numRef>
              <c:f>kockapálya!$E$21</c:f>
              <c:numCache>
                <c:formatCode>0.00</c:formatCode>
                <c:ptCount val="1"/>
                <c:pt idx="0">
                  <c:v>4.7969865807534262E-2</c:v>
                </c:pt>
              </c:numCache>
            </c:numRef>
          </c:xVal>
          <c:yVal>
            <c:numRef>
              <c:f>kockapálya!$F$21</c:f>
              <c:numCache>
                <c:formatCode>0.00</c:formatCode>
                <c:ptCount val="1"/>
                <c:pt idx="0">
                  <c:v>-0.12798948609805016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CD71-4FA3-82D0-9D3D4CE71E67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</c:dLbls>
        <c:axId val="485611728"/>
        <c:axId val="485612120"/>
      </c:scatterChart>
      <c:valAx>
        <c:axId val="485611728"/>
        <c:scaling>
          <c:orientation val="minMax"/>
          <c:max val="0.60000000000000009"/>
          <c:min val="-0.60000000000000009"/>
        </c:scaling>
        <c:delete val="0"/>
        <c:axPos val="b"/>
        <c:majorGridlines>
          <c:spPr>
            <a:ln w="3175">
              <a:solidFill>
                <a:schemeClr val="bg1">
                  <a:lumMod val="75000"/>
                </a:schemeClr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hu-HU"/>
                  <a:t>Infláció</a:t>
                </a:r>
              </a:p>
            </c:rich>
          </c:tx>
          <c:layout>
            <c:manualLayout>
              <c:xMode val="edge"/>
              <c:yMode val="edge"/>
              <c:x val="0.82322822692601494"/>
              <c:y val="0.71630421924348819"/>
            </c:manualLayout>
          </c:layout>
          <c:overlay val="0"/>
        </c:title>
        <c:numFmt formatCode="0.0" sourceLinked="0"/>
        <c:majorTickMark val="out"/>
        <c:minorTickMark val="none"/>
        <c:tickLblPos val="low"/>
        <c:spPr>
          <a:ln w="12700">
            <a:solidFill>
              <a:schemeClr val="bg1">
                <a:lumMod val="50000"/>
              </a:schemeClr>
            </a:solidFill>
          </a:ln>
        </c:spPr>
        <c:crossAx val="485612120"/>
        <c:crosses val="autoZero"/>
        <c:crossBetween val="midCat"/>
        <c:majorUnit val="0.2"/>
      </c:valAx>
      <c:valAx>
        <c:axId val="485612120"/>
        <c:scaling>
          <c:orientation val="minMax"/>
          <c:max val="0.60000000000000009"/>
          <c:min val="-0.60000000000000009"/>
        </c:scaling>
        <c:delete val="0"/>
        <c:axPos val="l"/>
        <c:majorGridlines>
          <c:spPr>
            <a:ln w="3175">
              <a:solidFill>
                <a:srgbClr val="BFBFBF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hu-HU"/>
                  <a:t>GDP-növekedés</a:t>
                </a:r>
              </a:p>
            </c:rich>
          </c:tx>
          <c:layout>
            <c:manualLayout>
              <c:xMode val="edge"/>
              <c:yMode val="edge"/>
              <c:x val="8.4091035498335392E-3"/>
              <c:y val="0.13720213677229584"/>
            </c:manualLayout>
          </c:layout>
          <c:overlay val="0"/>
        </c:title>
        <c:numFmt formatCode="0.0" sourceLinked="0"/>
        <c:majorTickMark val="out"/>
        <c:minorTickMark val="none"/>
        <c:tickLblPos val="low"/>
        <c:spPr>
          <a:ln w="12700">
            <a:solidFill>
              <a:schemeClr val="bg1">
                <a:lumMod val="50000"/>
              </a:schemeClr>
            </a:solidFill>
          </a:ln>
        </c:spPr>
        <c:crossAx val="485611728"/>
        <c:crosses val="autoZero"/>
        <c:crossBetween val="midCat"/>
        <c:majorUnit val="0.2"/>
      </c:valAx>
      <c:spPr>
        <a:noFill/>
      </c:spPr>
    </c:plotArea>
    <c:legend>
      <c:legendPos val="r"/>
      <c:layout>
        <c:manualLayout>
          <c:xMode val="edge"/>
          <c:yMode val="edge"/>
          <c:x val="0"/>
          <c:y val="0.74076969276529869"/>
          <c:w val="1"/>
          <c:h val="0.25923030723470147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 sz="1800" b="0" baseline="0">
          <a:latin typeface="Calibri"/>
          <a:ea typeface="Calibri"/>
          <a:cs typeface="Calibri"/>
        </a:defRPr>
      </a:pPr>
      <a:endParaRPr lang="hu-HU"/>
    </a:p>
  </c:txPr>
  <c:externalData r:id="rId2">
    <c:autoUpdate val="0"/>
  </c:externalData>
  <c:userShapes r:id="rId3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6574074074074067E-2"/>
          <c:y val="7.9895555555555553E-2"/>
          <c:w val="0.85291137566137565"/>
          <c:h val="0.6223867187500000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'c1-16'!$B$9</c:f>
              <c:strCache>
                <c:ptCount val="1"/>
                <c:pt idx="0">
                  <c:v>Bruttó átlagkereset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19050">
              <a:noFill/>
            </a:ln>
            <a:effectLst/>
          </c:spPr>
          <c:invertIfNegative val="0"/>
          <c:dPt>
            <c:idx val="1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35B-40C5-AA26-CD308E088449}"/>
              </c:ext>
            </c:extLst>
          </c:dPt>
          <c:cat>
            <c:numRef>
              <c:f>'c1-16'!$A$20:$A$35</c:f>
              <c:numCache>
                <c:formatCode>m/d/yyyy</c:formatCode>
                <c:ptCount val="16"/>
                <c:pt idx="0">
                  <c:v>38353</c:v>
                </c:pt>
                <c:pt idx="1">
                  <c:v>38718</c:v>
                </c:pt>
                <c:pt idx="2">
                  <c:v>39083</c:v>
                </c:pt>
                <c:pt idx="3">
                  <c:v>39448</c:v>
                </c:pt>
                <c:pt idx="4">
                  <c:v>39814</c:v>
                </c:pt>
                <c:pt idx="5">
                  <c:v>40179</c:v>
                </c:pt>
                <c:pt idx="6">
                  <c:v>40544</c:v>
                </c:pt>
                <c:pt idx="7">
                  <c:v>40909</c:v>
                </c:pt>
                <c:pt idx="8">
                  <c:v>41275</c:v>
                </c:pt>
                <c:pt idx="9">
                  <c:v>41640</c:v>
                </c:pt>
                <c:pt idx="10">
                  <c:v>42005</c:v>
                </c:pt>
                <c:pt idx="11">
                  <c:v>42370</c:v>
                </c:pt>
                <c:pt idx="12">
                  <c:v>42736</c:v>
                </c:pt>
                <c:pt idx="13">
                  <c:v>43101</c:v>
                </c:pt>
                <c:pt idx="14">
                  <c:v>43466</c:v>
                </c:pt>
                <c:pt idx="15">
                  <c:v>43831</c:v>
                </c:pt>
              </c:numCache>
            </c:numRef>
          </c:cat>
          <c:val>
            <c:numRef>
              <c:f>'c1-16'!$B$20:$B$35</c:f>
              <c:numCache>
                <c:formatCode>0.0</c:formatCode>
                <c:ptCount val="16"/>
                <c:pt idx="0">
                  <c:v>6.9280450661512996</c:v>
                </c:pt>
                <c:pt idx="1">
                  <c:v>9.3915843264180001</c:v>
                </c:pt>
                <c:pt idx="2">
                  <c:v>9.2051833350169101</c:v>
                </c:pt>
                <c:pt idx="3">
                  <c:v>8.2858068545187091</c:v>
                </c:pt>
                <c:pt idx="4">
                  <c:v>4.2918246498929697</c:v>
                </c:pt>
                <c:pt idx="5">
                  <c:v>3.20232436693597</c:v>
                </c:pt>
                <c:pt idx="6">
                  <c:v>5.3778823825170798</c:v>
                </c:pt>
                <c:pt idx="7">
                  <c:v>7.2952457051537998</c:v>
                </c:pt>
                <c:pt idx="8">
                  <c:v>3.5866638731038401</c:v>
                </c:pt>
                <c:pt idx="9">
                  <c:v>4.2851835671852498</c:v>
                </c:pt>
                <c:pt idx="10">
                  <c:v>3.9737307800777399</c:v>
                </c:pt>
                <c:pt idx="11">
                  <c:v>5.41293007071988</c:v>
                </c:pt>
                <c:pt idx="12">
                  <c:v>11.580303240058001</c:v>
                </c:pt>
                <c:pt idx="13">
                  <c:v>10.036053925996301</c:v>
                </c:pt>
                <c:pt idx="14">
                  <c:v>7.2228552102145196</c:v>
                </c:pt>
                <c:pt idx="15">
                  <c:v>7.3330014901752101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35B-40C5-AA26-CD308E0884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350338080"/>
        <c:axId val="350337688"/>
      </c:barChart>
      <c:lineChart>
        <c:grouping val="standard"/>
        <c:varyColors val="0"/>
        <c:ser>
          <c:idx val="3"/>
          <c:order val="1"/>
          <c:tx>
            <c:strRef>
              <c:f>'c1-16'!$C$9</c:f>
              <c:strCache>
                <c:ptCount val="1"/>
                <c:pt idx="0">
                  <c:v>Átlagos munkaerőköltség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bg1"/>
              </a:solidFill>
              <a:ln w="25400">
                <a:solidFill>
                  <a:schemeClr val="tx2"/>
                </a:solidFill>
              </a:ln>
              <a:effectLst/>
            </c:spPr>
          </c:marker>
          <c:cat>
            <c:numRef>
              <c:f>'c1-16'!$A$20:$A$35</c:f>
              <c:numCache>
                <c:formatCode>m/d/yyyy</c:formatCode>
                <c:ptCount val="16"/>
                <c:pt idx="0">
                  <c:v>38353</c:v>
                </c:pt>
                <c:pt idx="1">
                  <c:v>38718</c:v>
                </c:pt>
                <c:pt idx="2">
                  <c:v>39083</c:v>
                </c:pt>
                <c:pt idx="3">
                  <c:v>39448</c:v>
                </c:pt>
                <c:pt idx="4">
                  <c:v>39814</c:v>
                </c:pt>
                <c:pt idx="5">
                  <c:v>40179</c:v>
                </c:pt>
                <c:pt idx="6">
                  <c:v>40544</c:v>
                </c:pt>
                <c:pt idx="7">
                  <c:v>40909</c:v>
                </c:pt>
                <c:pt idx="8">
                  <c:v>41275</c:v>
                </c:pt>
                <c:pt idx="9">
                  <c:v>41640</c:v>
                </c:pt>
                <c:pt idx="10">
                  <c:v>42005</c:v>
                </c:pt>
                <c:pt idx="11">
                  <c:v>42370</c:v>
                </c:pt>
                <c:pt idx="12">
                  <c:v>42736</c:v>
                </c:pt>
                <c:pt idx="13">
                  <c:v>43101</c:v>
                </c:pt>
                <c:pt idx="14">
                  <c:v>43466</c:v>
                </c:pt>
                <c:pt idx="15">
                  <c:v>43831</c:v>
                </c:pt>
              </c:numCache>
            </c:numRef>
          </c:cat>
          <c:val>
            <c:numRef>
              <c:f>'c1-16'!$C$20:$C$35</c:f>
              <c:numCache>
                <c:formatCode>General</c:formatCode>
                <c:ptCount val="16"/>
                <c:pt idx="13" formatCode="0.0">
                  <c:v>8.0136026197170604</c:v>
                </c:pt>
                <c:pt idx="14" formatCode="0.0">
                  <c:v>6.42446060684422</c:v>
                </c:pt>
                <c:pt idx="15" formatCode="0.0">
                  <c:v>6.5451939620842596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35B-40C5-AA26-CD308E0884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0338080"/>
        <c:axId val="350337688"/>
      </c:lineChart>
      <c:valAx>
        <c:axId val="350337688"/>
        <c:scaling>
          <c:orientation val="minMax"/>
          <c:max val="12"/>
          <c:min val="0"/>
        </c:scaling>
        <c:delete val="0"/>
        <c:axPos val="l"/>
        <c:majorGridlines>
          <c:spPr>
            <a:ln w="3175" cap="flat" cmpd="sng" algn="ctr">
              <a:solidFill>
                <a:srgbClr val="BFBFBF"/>
              </a:solidFill>
              <a:prstDash val="sysDash"/>
              <a:round/>
            </a:ln>
            <a:effectLst/>
          </c:spPr>
        </c:majorGridlines>
        <c:numFmt formatCode="0" sourceLinked="0"/>
        <c:majorTickMark val="out"/>
        <c:minorTickMark val="none"/>
        <c:tickLblPos val="nextTo"/>
        <c:spPr>
          <a:noFill/>
          <a:ln w="3175">
            <a:solidFill>
              <a:srgbClr val="898D8D"/>
            </a:solidFill>
            <a:prstDash val="solid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hu-HU"/>
          </a:p>
        </c:txPr>
        <c:crossAx val="350338080"/>
        <c:crosses val="autoZero"/>
        <c:crossBetween val="between"/>
      </c:valAx>
      <c:dateAx>
        <c:axId val="350338080"/>
        <c:scaling>
          <c:orientation val="minMax"/>
          <c:min val="39083"/>
        </c:scaling>
        <c:delete val="0"/>
        <c:axPos val="b"/>
        <c:numFmt formatCode="yyyy" sourceLinked="0"/>
        <c:majorTickMark val="out"/>
        <c:minorTickMark val="none"/>
        <c:tickLblPos val="low"/>
        <c:spPr>
          <a:noFill/>
          <a:ln w="3175" cap="flat" cmpd="sng" algn="ctr">
            <a:solidFill>
              <a:srgbClr val="898D8D"/>
            </a:solidFill>
            <a:prstDash val="solid"/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800" b="0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hu-HU"/>
          </a:p>
        </c:txPr>
        <c:crossAx val="350337688"/>
        <c:crosses val="autoZero"/>
        <c:auto val="0"/>
        <c:lblOffset val="100"/>
        <c:baseTimeUnit val="years"/>
        <c:majorUnit val="1"/>
        <c:majorTimeUnit val="years"/>
      </c:date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1.2463768115939894E-4"/>
          <c:y val="0.85175998263888886"/>
          <c:w val="0.99987536231884055"/>
          <c:h val="0.1482400173611111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hu-HU"/>
        </a:p>
      </c:txPr>
    </c:legend>
    <c:plotVisOnly val="1"/>
    <c:dispBlanksAs val="gap"/>
    <c:showDLblsOverMax val="0"/>
  </c:chart>
  <c:spPr>
    <a:solidFill>
      <a:srgbClr val="FFFFFF"/>
    </a:solidFill>
    <a:ln w="25400" cap="flat" cmpd="sng" algn="ctr">
      <a:noFill/>
      <a:round/>
    </a:ln>
    <a:effectLst/>
  </c:spPr>
  <c:txPr>
    <a:bodyPr/>
    <a:lstStyle/>
    <a:p>
      <a:pPr>
        <a:defRPr sz="1800" b="0" i="0">
          <a:solidFill>
            <a:srgbClr val="000000"/>
          </a:solidFill>
          <a:latin typeface="Calibri"/>
          <a:ea typeface="Calibri"/>
          <a:cs typeface="Calibri"/>
        </a:defRPr>
      </a:pPr>
      <a:endParaRPr lang="hu-HU"/>
    </a:p>
  </c:txPr>
  <c:externalData r:id="rId4">
    <c:autoUpdate val="0"/>
  </c:externalData>
  <c:userShapes r:id="rId5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9.9634920634920632E-2"/>
          <c:y val="9.6985117618819006E-2"/>
          <c:w val="0.88998611111111092"/>
          <c:h val="0.55256577777777782"/>
        </c:manualLayout>
      </c:layout>
      <c:barChart>
        <c:barDir val="col"/>
        <c:grouping val="stacked"/>
        <c:varyColors val="0"/>
        <c:ser>
          <c:idx val="2"/>
          <c:order val="0"/>
          <c:tx>
            <c:strRef>
              <c:f>'c1-15'!$D$9</c:f>
              <c:strCache>
                <c:ptCount val="1"/>
                <c:pt idx="0">
                  <c:v>Átlagos munkaerőköltség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 w="28575">
              <a:noFill/>
            </a:ln>
          </c:spPr>
          <c:invertIfNegative val="0"/>
          <c:cat>
            <c:numRef>
              <c:f>'c1-15'!$A$13:$A$26</c:f>
              <c:numCache>
                <c:formatCode>0</c:formatCode>
                <c:ptCount val="14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</c:numCache>
            </c:numRef>
          </c:cat>
          <c:val>
            <c:numRef>
              <c:f>'c1-15'!$D$13:$D$26</c:f>
              <c:numCache>
                <c:formatCode>0.00</c:formatCode>
                <c:ptCount val="14"/>
                <c:pt idx="0">
                  <c:v>6.5458806105034002</c:v>
                </c:pt>
                <c:pt idx="1">
                  <c:v>6.16694892220701</c:v>
                </c:pt>
                <c:pt idx="2">
                  <c:v>0.132679783902589</c:v>
                </c:pt>
                <c:pt idx="3">
                  <c:v>2.9849990246088001</c:v>
                </c:pt>
                <c:pt idx="4">
                  <c:v>4.5014142380944202</c:v>
                </c:pt>
                <c:pt idx="5">
                  <c:v>2.0464046476169599</c:v>
                </c:pt>
                <c:pt idx="6">
                  <c:v>2.2076362487153101</c:v>
                </c:pt>
                <c:pt idx="7">
                  <c:v>-0.21716005321790099</c:v>
                </c:pt>
                <c:pt idx="8">
                  <c:v>-2.32454899234917</c:v>
                </c:pt>
                <c:pt idx="9">
                  <c:v>3.0424223800880701</c:v>
                </c:pt>
                <c:pt idx="10">
                  <c:v>8.01791708354326</c:v>
                </c:pt>
                <c:pt idx="11">
                  <c:v>8.0136026197170604</c:v>
                </c:pt>
                <c:pt idx="12">
                  <c:v>6.42446060684422</c:v>
                </c:pt>
                <c:pt idx="13">
                  <c:v>6.5451939620842596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20-4911-A594-99C0281DC586}"/>
            </c:ext>
          </c:extLst>
        </c:ser>
        <c:ser>
          <c:idx val="4"/>
          <c:order val="2"/>
          <c:tx>
            <c:strRef>
              <c:f>'c1-15'!$E$9</c:f>
              <c:strCache>
                <c:ptCount val="1"/>
                <c:pt idx="0">
                  <c:v>Versenyszféra deflátor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numRef>
              <c:f>'c1-15'!$A$13:$A$26</c:f>
              <c:numCache>
                <c:formatCode>0</c:formatCode>
                <c:ptCount val="14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</c:numCache>
            </c:numRef>
          </c:cat>
          <c:val>
            <c:numRef>
              <c:f>'c1-15'!$E$13:$E$26</c:f>
              <c:numCache>
                <c:formatCode>0.00</c:formatCode>
                <c:ptCount val="14"/>
                <c:pt idx="0">
                  <c:v>-5.1500191544391072</c:v>
                </c:pt>
                <c:pt idx="1">
                  <c:v>-4.7003380259652801</c:v>
                </c:pt>
                <c:pt idx="2">
                  <c:v>-5.2944060485117745</c:v>
                </c:pt>
                <c:pt idx="3">
                  <c:v>-2.8826537140426325</c:v>
                </c:pt>
                <c:pt idx="4">
                  <c:v>-3.0360241524398219</c:v>
                </c:pt>
                <c:pt idx="5">
                  <c:v>-4.093848261419339</c:v>
                </c:pt>
                <c:pt idx="6">
                  <c:v>-3.7970670160984952</c:v>
                </c:pt>
                <c:pt idx="7">
                  <c:v>-2.6287570532906415</c:v>
                </c:pt>
                <c:pt idx="8">
                  <c:v>-1.1247173165492654</c:v>
                </c:pt>
                <c:pt idx="9">
                  <c:v>5.4848446357482317E-2</c:v>
                </c:pt>
                <c:pt idx="10">
                  <c:v>-2.7280187020696047</c:v>
                </c:pt>
                <c:pt idx="11">
                  <c:v>-2.9764993921859855</c:v>
                </c:pt>
                <c:pt idx="12">
                  <c:v>-3.0251871726376862</c:v>
                </c:pt>
                <c:pt idx="13">
                  <c:v>-2.8431588678037514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20-4911-A594-99C0281DC586}"/>
            </c:ext>
          </c:extLst>
        </c:ser>
        <c:ser>
          <c:idx val="1"/>
          <c:order val="3"/>
          <c:tx>
            <c:strRef>
              <c:f>'c1-15'!$C$9</c:f>
              <c:strCache>
                <c:ptCount val="1"/>
                <c:pt idx="0">
                  <c:v>Hozzáadott érték</c:v>
                </c:pt>
              </c:strCache>
            </c:strRef>
          </c:tx>
          <c:spPr>
            <a:solidFill>
              <a:schemeClr val="tx2"/>
            </a:solidFill>
            <a:ln w="28575">
              <a:noFill/>
              <a:prstDash val="solid"/>
            </a:ln>
          </c:spPr>
          <c:invertIfNegative val="0"/>
          <c:cat>
            <c:numRef>
              <c:f>'c1-15'!$A$13:$A$26</c:f>
              <c:numCache>
                <c:formatCode>0</c:formatCode>
                <c:ptCount val="14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</c:numCache>
            </c:numRef>
          </c:cat>
          <c:val>
            <c:numRef>
              <c:f>'c1-15'!$C$13:$C$26</c:f>
              <c:numCache>
                <c:formatCode>0.00</c:formatCode>
                <c:ptCount val="14"/>
                <c:pt idx="0">
                  <c:v>-1.23247508506068</c:v>
                </c:pt>
                <c:pt idx="1">
                  <c:v>-0.87958190063583896</c:v>
                </c:pt>
                <c:pt idx="2">
                  <c:v>8.6749998523183098</c:v>
                </c:pt>
                <c:pt idx="3">
                  <c:v>-0.50582900004334497</c:v>
                </c:pt>
                <c:pt idx="4">
                  <c:v>-1.6632803384225701</c:v>
                </c:pt>
                <c:pt idx="5">
                  <c:v>2.3666769854669401</c:v>
                </c:pt>
                <c:pt idx="6">
                  <c:v>-2.15444128601216</c:v>
                </c:pt>
                <c:pt idx="7">
                  <c:v>-5.02290408719103</c:v>
                </c:pt>
                <c:pt idx="8">
                  <c:v>-3.9887152200689102</c:v>
                </c:pt>
                <c:pt idx="9">
                  <c:v>-2.50950822263653</c:v>
                </c:pt>
                <c:pt idx="10">
                  <c:v>-5.1016132827227798</c:v>
                </c:pt>
                <c:pt idx="11">
                  <c:v>-5.7128230633997497</c:v>
                </c:pt>
                <c:pt idx="12">
                  <c:v>-4.42112998040498</c:v>
                </c:pt>
                <c:pt idx="13">
                  <c:v>-3.52246960397202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420-4911-A594-99C0281DC586}"/>
            </c:ext>
          </c:extLst>
        </c:ser>
        <c:ser>
          <c:idx val="0"/>
          <c:order val="4"/>
          <c:tx>
            <c:strRef>
              <c:f>'c1-15'!$B$9</c:f>
              <c:strCache>
                <c:ptCount val="1"/>
                <c:pt idx="0">
                  <c:v>Foglalkoztatás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 w="28575">
              <a:noFill/>
            </a:ln>
          </c:spPr>
          <c:invertIfNegative val="0"/>
          <c:cat>
            <c:numRef>
              <c:f>'c1-15'!$A$13:$A$26</c:f>
              <c:numCache>
                <c:formatCode>0</c:formatCode>
                <c:ptCount val="14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</c:numCache>
            </c:numRef>
          </c:cat>
          <c:val>
            <c:numRef>
              <c:f>'c1-15'!$B$13:$B$26</c:f>
              <c:numCache>
                <c:formatCode>0.00</c:formatCode>
                <c:ptCount val="14"/>
                <c:pt idx="0">
                  <c:v>0.30736045018762098</c:v>
                </c:pt>
                <c:pt idx="1">
                  <c:v>-1.2167067966662599</c:v>
                </c:pt>
                <c:pt idx="2">
                  <c:v>-3.9335185816600999</c:v>
                </c:pt>
                <c:pt idx="3">
                  <c:v>-1.86008074638055</c:v>
                </c:pt>
                <c:pt idx="4">
                  <c:v>0.468908655801625</c:v>
                </c:pt>
                <c:pt idx="5">
                  <c:v>0.14913056320708901</c:v>
                </c:pt>
                <c:pt idx="6">
                  <c:v>-5.1001759696733803E-2</c:v>
                </c:pt>
                <c:pt idx="7">
                  <c:v>4.78902244566068</c:v>
                </c:pt>
                <c:pt idx="8">
                  <c:v>1.6050187624499099</c:v>
                </c:pt>
                <c:pt idx="9">
                  <c:v>2.87383839880057</c:v>
                </c:pt>
                <c:pt idx="10">
                  <c:v>2.6903398252716202</c:v>
                </c:pt>
                <c:pt idx="11">
                  <c:v>2.7564244684699499</c:v>
                </c:pt>
                <c:pt idx="12">
                  <c:v>0.705475699670565</c:v>
                </c:pt>
                <c:pt idx="13">
                  <c:v>0.32894825750429102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420-4911-A594-99C0281DC5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"/>
        <c:overlap val="100"/>
        <c:axId val="246283792"/>
        <c:axId val="246284184"/>
      </c:barChart>
      <c:lineChart>
        <c:grouping val="standard"/>
        <c:varyColors val="0"/>
        <c:ser>
          <c:idx val="3"/>
          <c:order val="1"/>
          <c:tx>
            <c:strRef>
              <c:f>'c1-15'!$F$9</c:f>
              <c:strCache>
                <c:ptCount val="1"/>
                <c:pt idx="0">
                  <c:v>Reál fajlagos munkaerőköltség</c:v>
                </c:pt>
              </c:strCache>
            </c:strRef>
          </c:tx>
          <c:spPr>
            <a:ln>
              <a:solidFill>
                <a:schemeClr val="accent3"/>
              </a:solidFill>
            </a:ln>
          </c:spPr>
          <c:marker>
            <c:symbol val="none"/>
          </c:marker>
          <c:cat>
            <c:numRef>
              <c:f>'c1-15'!$A$13:$A$26</c:f>
              <c:numCache>
                <c:formatCode>0</c:formatCode>
                <c:ptCount val="14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</c:numCache>
            </c:numRef>
          </c:cat>
          <c:val>
            <c:numRef>
              <c:f>'c1-15'!$F$13:$F$26</c:f>
              <c:numCache>
                <c:formatCode>0.00</c:formatCode>
                <c:ptCount val="14"/>
                <c:pt idx="0">
                  <c:v>0.47074682119123423</c:v>
                </c:pt>
                <c:pt idx="1">
                  <c:v>-0.62967780106036919</c:v>
                </c:pt>
                <c:pt idx="2">
                  <c:v>-0.42024499395097603</c:v>
                </c:pt>
                <c:pt idx="3">
                  <c:v>-2.2635644358577274</c:v>
                </c:pt>
                <c:pt idx="4">
                  <c:v>0.27101840303365332</c:v>
                </c:pt>
                <c:pt idx="5">
                  <c:v>0.4683639348716504</c:v>
                </c:pt>
                <c:pt idx="6">
                  <c:v>-3.7948738130920789</c:v>
                </c:pt>
                <c:pt idx="7">
                  <c:v>-3.0797987480388924</c:v>
                </c:pt>
                <c:pt idx="8">
                  <c:v>-5.8329627665174355</c:v>
                </c:pt>
                <c:pt idx="9">
                  <c:v>3.4616010026095925</c:v>
                </c:pt>
                <c:pt idx="10">
                  <c:v>2.8786249240224961</c:v>
                </c:pt>
                <c:pt idx="11">
                  <c:v>2.0807046326012753</c:v>
                </c:pt>
                <c:pt idx="12">
                  <c:v>-0.31638084652788123</c:v>
                </c:pt>
                <c:pt idx="13">
                  <c:v>0.50851374781277947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420-4911-A594-99C0281DC5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6283792"/>
        <c:axId val="246284184"/>
      </c:lineChart>
      <c:dateAx>
        <c:axId val="246283792"/>
        <c:scaling>
          <c:orientation val="minMax"/>
        </c:scaling>
        <c:delete val="0"/>
        <c:axPos val="b"/>
        <c:numFmt formatCode="0" sourceLinked="0"/>
        <c:majorTickMark val="out"/>
        <c:minorTickMark val="none"/>
        <c:tickLblPos val="low"/>
        <c:spPr>
          <a:ln w="3175">
            <a:solidFill>
              <a:schemeClr val="tx2"/>
            </a:solidFill>
            <a:prstDash val="solid"/>
          </a:ln>
        </c:spPr>
        <c:txPr>
          <a:bodyPr rot="-5400000" vert="horz"/>
          <a:lstStyle/>
          <a:p>
            <a:pPr>
              <a:defRPr/>
            </a:pPr>
            <a:endParaRPr lang="hu-HU"/>
          </a:p>
        </c:txPr>
        <c:crossAx val="246284184"/>
        <c:crosses val="autoZero"/>
        <c:auto val="0"/>
        <c:lblOffset val="100"/>
        <c:baseTimeUnit val="days"/>
        <c:majorUnit val="1"/>
        <c:majorTimeUnit val="days"/>
      </c:dateAx>
      <c:valAx>
        <c:axId val="246284184"/>
        <c:scaling>
          <c:orientation val="minMax"/>
          <c:max val="12"/>
          <c:min val="-9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  <a:prstDash val="sysDash"/>
            </a:ln>
          </c:spPr>
        </c:majorGridlines>
        <c:numFmt formatCode="General" sourceLinked="0"/>
        <c:majorTickMark val="out"/>
        <c:minorTickMark val="none"/>
        <c:tickLblPos val="nextTo"/>
        <c:spPr>
          <a:ln w="9525">
            <a:solidFill>
              <a:schemeClr val="tx2"/>
            </a:solidFill>
            <a:prstDash val="solid"/>
          </a:ln>
        </c:spPr>
        <c:crossAx val="246283792"/>
        <c:crosses val="autoZero"/>
        <c:crossBetween val="between"/>
        <c:majorUnit val="3"/>
      </c:valAx>
      <c:spPr>
        <a:pattFill>
          <a:fgClr>
            <a:srgbClr val="FFFFFF"/>
          </a:fgClr>
          <a:bgClr>
            <a:srgbClr val="FFFFFF"/>
          </a:bgClr>
        </a:pattFill>
        <a:ln w="25400">
          <a:noFill/>
        </a:ln>
      </c:spPr>
    </c:plotArea>
    <c:legend>
      <c:legendPos val="b"/>
      <c:layout>
        <c:manualLayout>
          <c:xMode val="edge"/>
          <c:yMode val="edge"/>
          <c:x val="0"/>
          <c:y val="0.80479911111111102"/>
          <c:w val="0.99985383597883593"/>
          <c:h val="0.19520088888888892"/>
        </c:manualLayout>
      </c:layout>
      <c:overlay val="0"/>
    </c:legend>
    <c:plotVisOnly val="1"/>
    <c:dispBlanksAs val="gap"/>
    <c:showDLblsOverMax val="0"/>
  </c:chart>
  <c:spPr>
    <a:solidFill>
      <a:srgbClr val="FFFFFF"/>
    </a:solidFill>
    <a:ln w="25400">
      <a:noFill/>
    </a:ln>
  </c:spPr>
  <c:txPr>
    <a:bodyPr/>
    <a:lstStyle/>
    <a:p>
      <a:pPr>
        <a:defRPr sz="1800" b="0" i="0">
          <a:solidFill>
            <a:sysClr val="windowText" lastClr="000000"/>
          </a:solidFill>
          <a:latin typeface="Calibri"/>
          <a:ea typeface="Calibri"/>
          <a:cs typeface="Calibri"/>
        </a:defRPr>
      </a:pPr>
      <a:endParaRPr lang="hu-HU"/>
    </a:p>
  </c:txPr>
  <c:externalData r:id="rId2">
    <c:autoUpdate val="0"/>
  </c:externalData>
  <c:userShapes r:id="rId3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6870707070707076E-2"/>
          <c:y val="7.0555555555555552E-2"/>
          <c:w val="0.89105858585858588"/>
          <c:h val="0.451422444444444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'cb1-xxxxxxx'!$C$11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Pt>
            <c:idx val="28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617-47E3-9A6A-8785E1B32E5E}"/>
              </c:ext>
            </c:extLst>
          </c:dPt>
          <c:dPt>
            <c:idx val="32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617-47E3-9A6A-8785E1B32E5E}"/>
              </c:ext>
            </c:extLst>
          </c:dPt>
          <c:cat>
            <c:strRef>
              <c:f>'cb1-xxxxxxx'!$A$12:$A$51</c:f>
              <c:strCache>
                <c:ptCount val="40"/>
                <c:pt idx="0">
                  <c:v>Izland</c:v>
                </c:pt>
                <c:pt idx="1">
                  <c:v>Szlovénia</c:v>
                </c:pt>
                <c:pt idx="2">
                  <c:v>Dél-Korea</c:v>
                </c:pt>
                <c:pt idx="3">
                  <c:v>Svájc</c:v>
                </c:pt>
                <c:pt idx="4">
                  <c:v>Bulgária</c:v>
                </c:pt>
                <c:pt idx="5">
                  <c:v>Franciaország</c:v>
                </c:pt>
                <c:pt idx="6">
                  <c:v>Egyesült Királyság</c:v>
                </c:pt>
                <c:pt idx="7">
                  <c:v>Belgium</c:v>
                </c:pt>
                <c:pt idx="8">
                  <c:v>Dánia</c:v>
                </c:pt>
                <c:pt idx="9">
                  <c:v>Hollandia</c:v>
                </c:pt>
                <c:pt idx="10">
                  <c:v>Horvátország</c:v>
                </c:pt>
                <c:pt idx="11">
                  <c:v>Németország</c:v>
                </c:pt>
                <c:pt idx="12">
                  <c:v>Kanada</c:v>
                </c:pt>
                <c:pt idx="13">
                  <c:v>Ausztria</c:v>
                </c:pt>
                <c:pt idx="14">
                  <c:v>Japán</c:v>
                </c:pt>
                <c:pt idx="15">
                  <c:v>Észtország</c:v>
                </c:pt>
                <c:pt idx="16">
                  <c:v>Svédország</c:v>
                </c:pt>
                <c:pt idx="17">
                  <c:v>Lettország</c:v>
                </c:pt>
                <c:pt idx="18">
                  <c:v>Finnország</c:v>
                </c:pt>
                <c:pt idx="19">
                  <c:v>Egyesült Államok</c:v>
                </c:pt>
                <c:pt idx="20">
                  <c:v>Spanyolország</c:v>
                </c:pt>
                <c:pt idx="21">
                  <c:v>Portugália</c:v>
                </c:pt>
                <c:pt idx="22">
                  <c:v>Olaszország</c:v>
                </c:pt>
                <c:pt idx="23">
                  <c:v>Luxemburg</c:v>
                </c:pt>
                <c:pt idx="24">
                  <c:v>Görögország</c:v>
                </c:pt>
                <c:pt idx="25">
                  <c:v>Ciprus</c:v>
                </c:pt>
                <c:pt idx="26">
                  <c:v>Ausztrália</c:v>
                </c:pt>
                <c:pt idx="27">
                  <c:v>Új-Zéland</c:v>
                </c:pt>
                <c:pt idx="28">
                  <c:v>Magyarország</c:v>
                </c:pt>
                <c:pt idx="29">
                  <c:v>Norvégia</c:v>
                </c:pt>
                <c:pt idx="30">
                  <c:v>Litvánia</c:v>
                </c:pt>
                <c:pt idx="31">
                  <c:v>Lengyelország</c:v>
                </c:pt>
                <c:pt idx="32">
                  <c:v>Csehország</c:v>
                </c:pt>
                <c:pt idx="33">
                  <c:v>Törökország</c:v>
                </c:pt>
                <c:pt idx="34">
                  <c:v>Románia</c:v>
                </c:pt>
                <c:pt idx="35">
                  <c:v>Málta</c:v>
                </c:pt>
                <c:pt idx="36">
                  <c:v>Szlovákia</c:v>
                </c:pt>
                <c:pt idx="37">
                  <c:v>Macedónia</c:v>
                </c:pt>
                <c:pt idx="38">
                  <c:v>Mexikó</c:v>
                </c:pt>
                <c:pt idx="39">
                  <c:v>Írország</c:v>
                </c:pt>
              </c:strCache>
            </c:strRef>
          </c:cat>
          <c:val>
            <c:numRef>
              <c:f>'cb1-xxxxxxx'!$C$12:$C$51</c:f>
              <c:numCache>
                <c:formatCode>General</c:formatCode>
                <c:ptCount val="40"/>
                <c:pt idx="0">
                  <c:v>73.629011199999994</c:v>
                </c:pt>
                <c:pt idx="1">
                  <c:v>69.300382400000004</c:v>
                </c:pt>
                <c:pt idx="2">
                  <c:v>67.659549799999994</c:v>
                </c:pt>
                <c:pt idx="3">
                  <c:v>67.201099200000002</c:v>
                </c:pt>
                <c:pt idx="4">
                  <c:v>67.151975800000002</c:v>
                </c:pt>
                <c:pt idx="5">
                  <c:v>67.065346599999998</c:v>
                </c:pt>
                <c:pt idx="6">
                  <c:v>66.764366600000002</c:v>
                </c:pt>
                <c:pt idx="7">
                  <c:v>65.746596199999999</c:v>
                </c:pt>
                <c:pt idx="8">
                  <c:v>64.5339764</c:v>
                </c:pt>
                <c:pt idx="9">
                  <c:v>64.461128500000001</c:v>
                </c:pt>
                <c:pt idx="10">
                  <c:v>63.425741000000002</c:v>
                </c:pt>
                <c:pt idx="11">
                  <c:v>62.745202999999997</c:v>
                </c:pt>
                <c:pt idx="12">
                  <c:v>62.535200600000003</c:v>
                </c:pt>
                <c:pt idx="13">
                  <c:v>62.4109105</c:v>
                </c:pt>
                <c:pt idx="14">
                  <c:v>62.079795799999999</c:v>
                </c:pt>
                <c:pt idx="15">
                  <c:v>62.0493989</c:v>
                </c:pt>
                <c:pt idx="16">
                  <c:v>61.816372999999999</c:v>
                </c:pt>
                <c:pt idx="17">
                  <c:v>60.9077415</c:v>
                </c:pt>
                <c:pt idx="18">
                  <c:v>60.806874899999997</c:v>
                </c:pt>
                <c:pt idx="19">
                  <c:v>60.676804199999999</c:v>
                </c:pt>
                <c:pt idx="20">
                  <c:v>60.592293900000001</c:v>
                </c:pt>
                <c:pt idx="21">
                  <c:v>60.454821600000002</c:v>
                </c:pt>
                <c:pt idx="22">
                  <c:v>60.252839700000003</c:v>
                </c:pt>
                <c:pt idx="23">
                  <c:v>59.5640863</c:v>
                </c:pt>
                <c:pt idx="24">
                  <c:v>58.901378800000003</c:v>
                </c:pt>
                <c:pt idx="25">
                  <c:v>58.766678499999998</c:v>
                </c:pt>
                <c:pt idx="26">
                  <c:v>58.570088300000002</c:v>
                </c:pt>
                <c:pt idx="27">
                  <c:v>58.363743700000001</c:v>
                </c:pt>
                <c:pt idx="28">
                  <c:v>56.654740699999998</c:v>
                </c:pt>
                <c:pt idx="29">
                  <c:v>56.630011500000002</c:v>
                </c:pt>
                <c:pt idx="30">
                  <c:v>55.854036100000002</c:v>
                </c:pt>
                <c:pt idx="31">
                  <c:v>54.232753799999998</c:v>
                </c:pt>
                <c:pt idx="32">
                  <c:v>53.792624199999999</c:v>
                </c:pt>
                <c:pt idx="33">
                  <c:v>53.415941500000002</c:v>
                </c:pt>
                <c:pt idx="34">
                  <c:v>52.866032099999998</c:v>
                </c:pt>
                <c:pt idx="35">
                  <c:v>52.726268300000001</c:v>
                </c:pt>
                <c:pt idx="36">
                  <c:v>51.419563699999998</c:v>
                </c:pt>
                <c:pt idx="37">
                  <c:v>50.954722500000003</c:v>
                </c:pt>
                <c:pt idx="38">
                  <c:v>39.426157199999999</c:v>
                </c:pt>
                <c:pt idx="39">
                  <c:v>37.066579300000001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617-47E3-9A6A-8785E1B32E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830870360"/>
        <c:axId val="830870032"/>
      </c:barChart>
      <c:lineChart>
        <c:grouping val="standard"/>
        <c:varyColors val="0"/>
        <c:ser>
          <c:idx val="1"/>
          <c:order val="1"/>
          <c:tx>
            <c:strRef>
              <c:f>'cb1-xxxxxxx'!$D$10</c:f>
              <c:strCache>
                <c:ptCount val="1"/>
                <c:pt idx="0">
                  <c:v>Historikus átlag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chemeClr val="bg1"/>
              </a:solidFill>
              <a:ln w="15875">
                <a:solidFill>
                  <a:schemeClr val="accent2"/>
                </a:solidFill>
              </a:ln>
              <a:effectLst/>
            </c:spPr>
          </c:marker>
          <c:dPt>
            <c:idx val="28"/>
            <c:marker>
              <c:symbol val="circle"/>
              <c:size val="6"/>
              <c:spPr>
                <a:solidFill>
                  <a:schemeClr val="bg1"/>
                </a:solidFill>
                <a:ln w="15875">
                  <a:solidFill>
                    <a:schemeClr val="accent3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7617-47E3-9A6A-8785E1B32E5E}"/>
              </c:ext>
            </c:extLst>
          </c:dPt>
          <c:dPt>
            <c:idx val="32"/>
            <c:marker>
              <c:symbol val="circle"/>
              <c:size val="6"/>
              <c:spPr>
                <a:solidFill>
                  <a:schemeClr val="bg1"/>
                </a:solidFill>
                <a:ln w="1587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7617-47E3-9A6A-8785E1B32E5E}"/>
              </c:ext>
            </c:extLst>
          </c:dPt>
          <c:cat>
            <c:strRef>
              <c:f>'cb1-xxxxxxx'!$A$12:$A$51</c:f>
              <c:strCache>
                <c:ptCount val="40"/>
                <c:pt idx="0">
                  <c:v>Izland</c:v>
                </c:pt>
                <c:pt idx="1">
                  <c:v>Szlovénia</c:v>
                </c:pt>
                <c:pt idx="2">
                  <c:v>Dél-Korea</c:v>
                </c:pt>
                <c:pt idx="3">
                  <c:v>Svájc</c:v>
                </c:pt>
                <c:pt idx="4">
                  <c:v>Bulgária</c:v>
                </c:pt>
                <c:pt idx="5">
                  <c:v>Franciaország</c:v>
                </c:pt>
                <c:pt idx="6">
                  <c:v>Egyesült Királyság</c:v>
                </c:pt>
                <c:pt idx="7">
                  <c:v>Belgium</c:v>
                </c:pt>
                <c:pt idx="8">
                  <c:v>Dánia</c:v>
                </c:pt>
                <c:pt idx="9">
                  <c:v>Hollandia</c:v>
                </c:pt>
                <c:pt idx="10">
                  <c:v>Horvátország</c:v>
                </c:pt>
                <c:pt idx="11">
                  <c:v>Németország</c:v>
                </c:pt>
                <c:pt idx="12">
                  <c:v>Kanada</c:v>
                </c:pt>
                <c:pt idx="13">
                  <c:v>Ausztria</c:v>
                </c:pt>
                <c:pt idx="14">
                  <c:v>Japán</c:v>
                </c:pt>
                <c:pt idx="15">
                  <c:v>Észtország</c:v>
                </c:pt>
                <c:pt idx="16">
                  <c:v>Svédország</c:v>
                </c:pt>
                <c:pt idx="17">
                  <c:v>Lettország</c:v>
                </c:pt>
                <c:pt idx="18">
                  <c:v>Finnország</c:v>
                </c:pt>
                <c:pt idx="19">
                  <c:v>Egyesült Államok</c:v>
                </c:pt>
                <c:pt idx="20">
                  <c:v>Spanyolország</c:v>
                </c:pt>
                <c:pt idx="21">
                  <c:v>Portugália</c:v>
                </c:pt>
                <c:pt idx="22">
                  <c:v>Olaszország</c:v>
                </c:pt>
                <c:pt idx="23">
                  <c:v>Luxemburg</c:v>
                </c:pt>
                <c:pt idx="24">
                  <c:v>Görögország</c:v>
                </c:pt>
                <c:pt idx="25">
                  <c:v>Ciprus</c:v>
                </c:pt>
                <c:pt idx="26">
                  <c:v>Ausztrália</c:v>
                </c:pt>
                <c:pt idx="27">
                  <c:v>Új-Zéland</c:v>
                </c:pt>
                <c:pt idx="28">
                  <c:v>Magyarország</c:v>
                </c:pt>
                <c:pt idx="29">
                  <c:v>Norvégia</c:v>
                </c:pt>
                <c:pt idx="30">
                  <c:v>Litvánia</c:v>
                </c:pt>
                <c:pt idx="31">
                  <c:v>Lengyelország</c:v>
                </c:pt>
                <c:pt idx="32">
                  <c:v>Csehország</c:v>
                </c:pt>
                <c:pt idx="33">
                  <c:v>Törökország</c:v>
                </c:pt>
                <c:pt idx="34">
                  <c:v>Románia</c:v>
                </c:pt>
                <c:pt idx="35">
                  <c:v>Málta</c:v>
                </c:pt>
                <c:pt idx="36">
                  <c:v>Szlovákia</c:v>
                </c:pt>
                <c:pt idx="37">
                  <c:v>Macedónia</c:v>
                </c:pt>
                <c:pt idx="38">
                  <c:v>Mexikó</c:v>
                </c:pt>
                <c:pt idx="39">
                  <c:v>Írország</c:v>
                </c:pt>
              </c:strCache>
            </c:strRef>
          </c:cat>
          <c:val>
            <c:numRef>
              <c:f>'cb1-xxxxxxx'!$D$12:$D$51</c:f>
              <c:numCache>
                <c:formatCode>General</c:formatCode>
                <c:ptCount val="40"/>
                <c:pt idx="0">
                  <c:v>71.379155326086945</c:v>
                </c:pt>
                <c:pt idx="1">
                  <c:v>71.108032800000018</c:v>
                </c:pt>
                <c:pt idx="2">
                  <c:v>72.155611840909103</c:v>
                </c:pt>
                <c:pt idx="3">
                  <c:v>65.842527826086965</c:v>
                </c:pt>
                <c:pt idx="4">
                  <c:v>57.018356721739138</c:v>
                </c:pt>
                <c:pt idx="5">
                  <c:v>65.378729795652163</c:v>
                </c:pt>
                <c:pt idx="6">
                  <c:v>64.734065173913038</c:v>
                </c:pt>
                <c:pt idx="7">
                  <c:v>67.390214213043492</c:v>
                </c:pt>
                <c:pt idx="8">
                  <c:v>64.588878869565221</c:v>
                </c:pt>
                <c:pt idx="9">
                  <c:v>65.53365147826085</c:v>
                </c:pt>
                <c:pt idx="10">
                  <c:v>72.980263756521737</c:v>
                </c:pt>
                <c:pt idx="11">
                  <c:v>62.662331743478262</c:v>
                </c:pt>
                <c:pt idx="12">
                  <c:v>63.070955182608706</c:v>
                </c:pt>
                <c:pt idx="13">
                  <c:v>63.025696508695646</c:v>
                </c:pt>
                <c:pt idx="14">
                  <c:v>64.341566886956528</c:v>
                </c:pt>
                <c:pt idx="15">
                  <c:v>58.123733160869556</c:v>
                </c:pt>
                <c:pt idx="16">
                  <c:v>61.098652386956516</c:v>
                </c:pt>
                <c:pt idx="17">
                  <c:v>54.769269730434765</c:v>
                </c:pt>
                <c:pt idx="18">
                  <c:v>61.743570021739131</c:v>
                </c:pt>
                <c:pt idx="19">
                  <c:v>62.932285630434784</c:v>
                </c:pt>
                <c:pt idx="20">
                  <c:v>63.013356760869556</c:v>
                </c:pt>
                <c:pt idx="21">
                  <c:v>64.972095965217392</c:v>
                </c:pt>
                <c:pt idx="22">
                  <c:v>60.114660469565223</c:v>
                </c:pt>
                <c:pt idx="23">
                  <c:v>58.304444256521727</c:v>
                </c:pt>
                <c:pt idx="24">
                  <c:v>57.321132921739128</c:v>
                </c:pt>
                <c:pt idx="25">
                  <c:v>60.581824900000001</c:v>
                </c:pt>
                <c:pt idx="26">
                  <c:v>61.548664304545447</c:v>
                </c:pt>
                <c:pt idx="27">
                  <c:v>57.604097910000007</c:v>
                </c:pt>
                <c:pt idx="28">
                  <c:v>59.461099373913036</c:v>
                </c:pt>
                <c:pt idx="29">
                  <c:v>53.839553713043472</c:v>
                </c:pt>
                <c:pt idx="30">
                  <c:v>54.344140560869576</c:v>
                </c:pt>
                <c:pt idx="31">
                  <c:v>59.370082547826087</c:v>
                </c:pt>
                <c:pt idx="32">
                  <c:v>51.251554947826087</c:v>
                </c:pt>
                <c:pt idx="33">
                  <c:v>55.104069565217387</c:v>
                </c:pt>
                <c:pt idx="34">
                  <c:v>61.960120852173908</c:v>
                </c:pt>
                <c:pt idx="35">
                  <c:v>56.7260973173913</c:v>
                </c:pt>
                <c:pt idx="36">
                  <c:v>48.513211069565216</c:v>
                </c:pt>
                <c:pt idx="37">
                  <c:v>62.226318380952371</c:v>
                </c:pt>
                <c:pt idx="38">
                  <c:v>40.694891659090906</c:v>
                </c:pt>
                <c:pt idx="39">
                  <c:v>51.837098526086955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7617-47E3-9A6A-8785E1B32E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30870360"/>
        <c:axId val="830870032"/>
      </c:lineChart>
      <c:catAx>
        <c:axId val="8308703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830870032"/>
        <c:crosses val="autoZero"/>
        <c:auto val="1"/>
        <c:lblAlgn val="ctr"/>
        <c:lblOffset val="100"/>
        <c:tickLblSkip val="1"/>
        <c:noMultiLvlLbl val="0"/>
      </c:catAx>
      <c:valAx>
        <c:axId val="830870032"/>
        <c:scaling>
          <c:orientation val="minMax"/>
          <c:max val="75"/>
          <c:min val="3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sysDash"/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%</a:t>
                </a:r>
              </a:p>
            </c:rich>
          </c:tx>
          <c:layout>
            <c:manualLayout>
              <c:xMode val="edge"/>
              <c:yMode val="edge"/>
              <c:x val="7.6969696969696966E-2"/>
              <c:y val="3.3795138888888777E-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bg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830870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ysClr val="windowText" lastClr="000000"/>
          </a:solidFill>
        </a:defRPr>
      </a:pPr>
      <a:endParaRPr lang="hu-HU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4856207201326038E-2"/>
          <c:y val="5.594059829059829E-2"/>
          <c:w val="0.87438175141106345"/>
          <c:h val="0.72098290598290604"/>
        </c:manualLayout>
      </c:layout>
      <c:areaChart>
        <c:grouping val="stacked"/>
        <c:varyColors val="0"/>
        <c:ser>
          <c:idx val="0"/>
          <c:order val="0"/>
          <c:tx>
            <c:strRef>
              <c:f>vart_inflacio!$N$1</c:f>
              <c:strCache>
                <c:ptCount val="1"/>
                <c:pt idx="0">
                  <c:v>Min</c:v>
                </c:pt>
              </c:strCache>
            </c:strRef>
          </c:tx>
          <c:spPr>
            <a:noFill/>
          </c:spPr>
          <c:cat>
            <c:numRef>
              <c:f>vart_inflacio!$A$133:$A$305</c:f>
              <c:numCache>
                <c:formatCode>mmm\-yy</c:formatCode>
                <c:ptCount val="173"/>
                <c:pt idx="0">
                  <c:v>37987</c:v>
                </c:pt>
                <c:pt idx="1">
                  <c:v>38018</c:v>
                </c:pt>
                <c:pt idx="2">
                  <c:v>38047</c:v>
                </c:pt>
                <c:pt idx="3">
                  <c:v>38078</c:v>
                </c:pt>
                <c:pt idx="4">
                  <c:v>38108</c:v>
                </c:pt>
                <c:pt idx="5">
                  <c:v>38139</c:v>
                </c:pt>
                <c:pt idx="6">
                  <c:v>38169</c:v>
                </c:pt>
                <c:pt idx="7">
                  <c:v>38200</c:v>
                </c:pt>
                <c:pt idx="8">
                  <c:v>38231</c:v>
                </c:pt>
                <c:pt idx="9">
                  <c:v>38261</c:v>
                </c:pt>
                <c:pt idx="10">
                  <c:v>38292</c:v>
                </c:pt>
                <c:pt idx="11">
                  <c:v>38322</c:v>
                </c:pt>
                <c:pt idx="12">
                  <c:v>38353</c:v>
                </c:pt>
                <c:pt idx="13">
                  <c:v>38384</c:v>
                </c:pt>
                <c:pt idx="14">
                  <c:v>38412</c:v>
                </c:pt>
                <c:pt idx="15">
                  <c:v>38443</c:v>
                </c:pt>
                <c:pt idx="16">
                  <c:v>38473</c:v>
                </c:pt>
                <c:pt idx="17">
                  <c:v>38504</c:v>
                </c:pt>
                <c:pt idx="18">
                  <c:v>38534</c:v>
                </c:pt>
                <c:pt idx="19">
                  <c:v>38565</c:v>
                </c:pt>
                <c:pt idx="20">
                  <c:v>38596</c:v>
                </c:pt>
                <c:pt idx="21">
                  <c:v>38626</c:v>
                </c:pt>
                <c:pt idx="22">
                  <c:v>38657</c:v>
                </c:pt>
                <c:pt idx="23">
                  <c:v>38687</c:v>
                </c:pt>
                <c:pt idx="24">
                  <c:v>38718</c:v>
                </c:pt>
                <c:pt idx="25">
                  <c:v>38749</c:v>
                </c:pt>
                <c:pt idx="26">
                  <c:v>38777</c:v>
                </c:pt>
                <c:pt idx="27">
                  <c:v>38808</c:v>
                </c:pt>
                <c:pt idx="28">
                  <c:v>38838</c:v>
                </c:pt>
                <c:pt idx="29">
                  <c:v>38869</c:v>
                </c:pt>
                <c:pt idx="30">
                  <c:v>38899</c:v>
                </c:pt>
                <c:pt idx="31">
                  <c:v>38930</c:v>
                </c:pt>
                <c:pt idx="32">
                  <c:v>38961</c:v>
                </c:pt>
                <c:pt idx="33">
                  <c:v>38991</c:v>
                </c:pt>
                <c:pt idx="34">
                  <c:v>39022</c:v>
                </c:pt>
                <c:pt idx="35">
                  <c:v>39052</c:v>
                </c:pt>
                <c:pt idx="36">
                  <c:v>39083</c:v>
                </c:pt>
                <c:pt idx="37">
                  <c:v>39114</c:v>
                </c:pt>
                <c:pt idx="38">
                  <c:v>39142</c:v>
                </c:pt>
                <c:pt idx="39">
                  <c:v>39173</c:v>
                </c:pt>
                <c:pt idx="40">
                  <c:v>39203</c:v>
                </c:pt>
                <c:pt idx="41">
                  <c:v>39234</c:v>
                </c:pt>
                <c:pt idx="42">
                  <c:v>39264</c:v>
                </c:pt>
                <c:pt idx="43">
                  <c:v>39295</c:v>
                </c:pt>
                <c:pt idx="44">
                  <c:v>39326</c:v>
                </c:pt>
                <c:pt idx="45">
                  <c:v>39356</c:v>
                </c:pt>
                <c:pt idx="46">
                  <c:v>39387</c:v>
                </c:pt>
                <c:pt idx="47">
                  <c:v>39417</c:v>
                </c:pt>
                <c:pt idx="48">
                  <c:v>39448</c:v>
                </c:pt>
                <c:pt idx="49">
                  <c:v>39479</c:v>
                </c:pt>
                <c:pt idx="50">
                  <c:v>39508</c:v>
                </c:pt>
                <c:pt idx="51">
                  <c:v>39539</c:v>
                </c:pt>
                <c:pt idx="52">
                  <c:v>39569</c:v>
                </c:pt>
                <c:pt idx="53">
                  <c:v>39600</c:v>
                </c:pt>
                <c:pt idx="54">
                  <c:v>39630</c:v>
                </c:pt>
                <c:pt idx="55">
                  <c:v>39661</c:v>
                </c:pt>
                <c:pt idx="56">
                  <c:v>39692</c:v>
                </c:pt>
                <c:pt idx="57">
                  <c:v>39722</c:v>
                </c:pt>
                <c:pt idx="58">
                  <c:v>39753</c:v>
                </c:pt>
                <c:pt idx="59">
                  <c:v>39783</c:v>
                </c:pt>
                <c:pt idx="60">
                  <c:v>39814</c:v>
                </c:pt>
                <c:pt idx="61">
                  <c:v>39845</c:v>
                </c:pt>
                <c:pt idx="62">
                  <c:v>39873</c:v>
                </c:pt>
                <c:pt idx="63">
                  <c:v>39904</c:v>
                </c:pt>
                <c:pt idx="64">
                  <c:v>39934</c:v>
                </c:pt>
                <c:pt idx="65">
                  <c:v>39965</c:v>
                </c:pt>
                <c:pt idx="66">
                  <c:v>39995</c:v>
                </c:pt>
                <c:pt idx="67">
                  <c:v>40026</c:v>
                </c:pt>
                <c:pt idx="68">
                  <c:v>40057</c:v>
                </c:pt>
                <c:pt idx="69">
                  <c:v>40087</c:v>
                </c:pt>
                <c:pt idx="70">
                  <c:v>40118</c:v>
                </c:pt>
                <c:pt idx="71">
                  <c:v>40148</c:v>
                </c:pt>
                <c:pt idx="72">
                  <c:v>40179</c:v>
                </c:pt>
                <c:pt idx="73">
                  <c:v>40210</c:v>
                </c:pt>
                <c:pt idx="74">
                  <c:v>40238</c:v>
                </c:pt>
                <c:pt idx="75">
                  <c:v>40269</c:v>
                </c:pt>
                <c:pt idx="76">
                  <c:v>40299</c:v>
                </c:pt>
                <c:pt idx="77">
                  <c:v>40330</c:v>
                </c:pt>
                <c:pt idx="78">
                  <c:v>40360</c:v>
                </c:pt>
                <c:pt idx="79">
                  <c:v>40391</c:v>
                </c:pt>
                <c:pt idx="80">
                  <c:v>40422</c:v>
                </c:pt>
                <c:pt idx="81">
                  <c:v>40452</c:v>
                </c:pt>
                <c:pt idx="82">
                  <c:v>40483</c:v>
                </c:pt>
                <c:pt idx="83">
                  <c:v>40513</c:v>
                </c:pt>
                <c:pt idx="84">
                  <c:v>40544</c:v>
                </c:pt>
                <c:pt idx="85">
                  <c:v>40575</c:v>
                </c:pt>
                <c:pt idx="86">
                  <c:v>40603</c:v>
                </c:pt>
                <c:pt idx="87">
                  <c:v>40634</c:v>
                </c:pt>
                <c:pt idx="88">
                  <c:v>40664</c:v>
                </c:pt>
                <c:pt idx="89">
                  <c:v>40695</c:v>
                </c:pt>
                <c:pt idx="90">
                  <c:v>40725</c:v>
                </c:pt>
                <c:pt idx="91">
                  <c:v>40756</c:v>
                </c:pt>
                <c:pt idx="92">
                  <c:v>40787</c:v>
                </c:pt>
                <c:pt idx="93">
                  <c:v>40817</c:v>
                </c:pt>
                <c:pt idx="94">
                  <c:v>40848</c:v>
                </c:pt>
                <c:pt idx="95">
                  <c:v>40878</c:v>
                </c:pt>
                <c:pt idx="96">
                  <c:v>40909</c:v>
                </c:pt>
                <c:pt idx="97">
                  <c:v>40940</c:v>
                </c:pt>
                <c:pt idx="98">
                  <c:v>40969</c:v>
                </c:pt>
                <c:pt idx="99">
                  <c:v>41000</c:v>
                </c:pt>
                <c:pt idx="100">
                  <c:v>41030</c:v>
                </c:pt>
                <c:pt idx="101">
                  <c:v>41061</c:v>
                </c:pt>
                <c:pt idx="102">
                  <c:v>41091</c:v>
                </c:pt>
                <c:pt idx="103">
                  <c:v>41122</c:v>
                </c:pt>
                <c:pt idx="104">
                  <c:v>41153</c:v>
                </c:pt>
                <c:pt idx="105">
                  <c:v>41183</c:v>
                </c:pt>
                <c:pt idx="106">
                  <c:v>41214</c:v>
                </c:pt>
                <c:pt idx="107">
                  <c:v>41244</c:v>
                </c:pt>
                <c:pt idx="108">
                  <c:v>41275</c:v>
                </c:pt>
                <c:pt idx="109">
                  <c:v>41306</c:v>
                </c:pt>
                <c:pt idx="110">
                  <c:v>41334</c:v>
                </c:pt>
                <c:pt idx="111">
                  <c:v>41365</c:v>
                </c:pt>
                <c:pt idx="112">
                  <c:v>41395</c:v>
                </c:pt>
                <c:pt idx="113">
                  <c:v>41426</c:v>
                </c:pt>
                <c:pt idx="114">
                  <c:v>41456</c:v>
                </c:pt>
                <c:pt idx="115">
                  <c:v>41487</c:v>
                </c:pt>
                <c:pt idx="116">
                  <c:v>41518</c:v>
                </c:pt>
                <c:pt idx="117">
                  <c:v>41548</c:v>
                </c:pt>
                <c:pt idx="118">
                  <c:v>41579</c:v>
                </c:pt>
                <c:pt idx="119">
                  <c:v>41609</c:v>
                </c:pt>
                <c:pt idx="120">
                  <c:v>41640</c:v>
                </c:pt>
                <c:pt idx="121">
                  <c:v>41671</c:v>
                </c:pt>
                <c:pt idx="122">
                  <c:v>41699</c:v>
                </c:pt>
                <c:pt idx="123">
                  <c:v>41730</c:v>
                </c:pt>
                <c:pt idx="124">
                  <c:v>41760</c:v>
                </c:pt>
                <c:pt idx="125">
                  <c:v>41791</c:v>
                </c:pt>
                <c:pt idx="126">
                  <c:v>41821</c:v>
                </c:pt>
                <c:pt idx="127">
                  <c:v>41852</c:v>
                </c:pt>
                <c:pt idx="128">
                  <c:v>41883</c:v>
                </c:pt>
                <c:pt idx="129">
                  <c:v>41913</c:v>
                </c:pt>
                <c:pt idx="130">
                  <c:v>41944</c:v>
                </c:pt>
                <c:pt idx="131">
                  <c:v>41974</c:v>
                </c:pt>
                <c:pt idx="132">
                  <c:v>42005</c:v>
                </c:pt>
                <c:pt idx="133">
                  <c:v>42036</c:v>
                </c:pt>
                <c:pt idx="134">
                  <c:v>42064</c:v>
                </c:pt>
                <c:pt idx="135">
                  <c:v>42095</c:v>
                </c:pt>
                <c:pt idx="136">
                  <c:v>42125</c:v>
                </c:pt>
                <c:pt idx="137">
                  <c:v>42156</c:v>
                </c:pt>
                <c:pt idx="138">
                  <c:v>42186</c:v>
                </c:pt>
                <c:pt idx="139">
                  <c:v>42217</c:v>
                </c:pt>
                <c:pt idx="140">
                  <c:v>42248</c:v>
                </c:pt>
                <c:pt idx="141">
                  <c:v>42278</c:v>
                </c:pt>
                <c:pt idx="142">
                  <c:v>42309</c:v>
                </c:pt>
                <c:pt idx="143">
                  <c:v>42339</c:v>
                </c:pt>
                <c:pt idx="144">
                  <c:v>42370</c:v>
                </c:pt>
                <c:pt idx="145">
                  <c:v>42401</c:v>
                </c:pt>
                <c:pt idx="146">
                  <c:v>42430</c:v>
                </c:pt>
                <c:pt idx="147">
                  <c:v>42461</c:v>
                </c:pt>
                <c:pt idx="148">
                  <c:v>42491</c:v>
                </c:pt>
                <c:pt idx="149">
                  <c:v>42522</c:v>
                </c:pt>
                <c:pt idx="150">
                  <c:v>42552</c:v>
                </c:pt>
                <c:pt idx="151">
                  <c:v>42583</c:v>
                </c:pt>
                <c:pt idx="152">
                  <c:v>42614</c:v>
                </c:pt>
                <c:pt idx="153">
                  <c:v>42644</c:v>
                </c:pt>
                <c:pt idx="154">
                  <c:v>42675</c:v>
                </c:pt>
                <c:pt idx="155">
                  <c:v>42705</c:v>
                </c:pt>
                <c:pt idx="156">
                  <c:v>42736</c:v>
                </c:pt>
                <c:pt idx="157">
                  <c:v>42767</c:v>
                </c:pt>
                <c:pt idx="158">
                  <c:v>42795</c:v>
                </c:pt>
                <c:pt idx="159">
                  <c:v>42826</c:v>
                </c:pt>
                <c:pt idx="160">
                  <c:v>42856</c:v>
                </c:pt>
                <c:pt idx="161">
                  <c:v>42887</c:v>
                </c:pt>
                <c:pt idx="162">
                  <c:v>42917</c:v>
                </c:pt>
                <c:pt idx="163">
                  <c:v>42948</c:v>
                </c:pt>
                <c:pt idx="164">
                  <c:v>42979</c:v>
                </c:pt>
                <c:pt idx="165">
                  <c:v>43009</c:v>
                </c:pt>
                <c:pt idx="166">
                  <c:v>43040</c:v>
                </c:pt>
                <c:pt idx="167">
                  <c:v>43070</c:v>
                </c:pt>
                <c:pt idx="168">
                  <c:v>43101</c:v>
                </c:pt>
                <c:pt idx="169">
                  <c:v>43132</c:v>
                </c:pt>
                <c:pt idx="170">
                  <c:v>43160</c:v>
                </c:pt>
                <c:pt idx="171">
                  <c:v>43191</c:v>
                </c:pt>
                <c:pt idx="172">
                  <c:v>43221</c:v>
                </c:pt>
              </c:numCache>
            </c:numRef>
          </c:cat>
          <c:val>
            <c:numRef>
              <c:f>vart_inflacio!$N$133:$N$305</c:f>
              <c:numCache>
                <c:formatCode>0.00</c:formatCode>
                <c:ptCount val="173"/>
                <c:pt idx="0">
                  <c:v>6.9960476711083377</c:v>
                </c:pt>
                <c:pt idx="1">
                  <c:v>7.1636288793412941</c:v>
                </c:pt>
                <c:pt idx="2">
                  <c:v>6.7189280062977943</c:v>
                </c:pt>
                <c:pt idx="3">
                  <c:v>5.5882710457862421</c:v>
                </c:pt>
                <c:pt idx="4">
                  <c:v>5.378939529169493</c:v>
                </c:pt>
                <c:pt idx="5">
                  <c:v>4.5170373459849067</c:v>
                </c:pt>
                <c:pt idx="6">
                  <c:v>4.6485101009696956</c:v>
                </c:pt>
                <c:pt idx="7">
                  <c:v>5.0133580606441033</c:v>
                </c:pt>
                <c:pt idx="8">
                  <c:v>5.0070273570765336</c:v>
                </c:pt>
                <c:pt idx="9">
                  <c:v>4.6250102270171416</c:v>
                </c:pt>
                <c:pt idx="10">
                  <c:v>4.363304909637332</c:v>
                </c:pt>
                <c:pt idx="11">
                  <c:v>4.7231593082248615</c:v>
                </c:pt>
                <c:pt idx="12">
                  <c:v>4.229681232388371</c:v>
                </c:pt>
                <c:pt idx="13">
                  <c:v>4.3245632354366359</c:v>
                </c:pt>
                <c:pt idx="14">
                  <c:v>3.5923565120152094</c:v>
                </c:pt>
                <c:pt idx="15">
                  <c:v>3.9944181404983943</c:v>
                </c:pt>
                <c:pt idx="16">
                  <c:v>3.7432125273420533</c:v>
                </c:pt>
                <c:pt idx="17">
                  <c:v>3.8819477472098063</c:v>
                </c:pt>
                <c:pt idx="18">
                  <c:v>3.5404401601438882</c:v>
                </c:pt>
                <c:pt idx="19">
                  <c:v>3.6875988960485913</c:v>
                </c:pt>
                <c:pt idx="20">
                  <c:v>3.9233019417285369</c:v>
                </c:pt>
                <c:pt idx="21">
                  <c:v>3.8959308667961645</c:v>
                </c:pt>
                <c:pt idx="22">
                  <c:v>3.3249626285251317</c:v>
                </c:pt>
                <c:pt idx="23">
                  <c:v>3.030746624227056</c:v>
                </c:pt>
                <c:pt idx="24">
                  <c:v>2.5111712714774783</c:v>
                </c:pt>
                <c:pt idx="25">
                  <c:v>2.9754157400331729</c:v>
                </c:pt>
                <c:pt idx="26">
                  <c:v>2.7516697195330653</c:v>
                </c:pt>
                <c:pt idx="27">
                  <c:v>2.6425184545214977</c:v>
                </c:pt>
                <c:pt idx="28">
                  <c:v>3.4325811415319385</c:v>
                </c:pt>
                <c:pt idx="29">
                  <c:v>4.3888084853213707</c:v>
                </c:pt>
                <c:pt idx="30">
                  <c:v>5.1009259419474091</c:v>
                </c:pt>
                <c:pt idx="31">
                  <c:v>5.8130433985734475</c:v>
                </c:pt>
                <c:pt idx="32">
                  <c:v>6.2152314925139374</c:v>
                </c:pt>
                <c:pt idx="33">
                  <c:v>5.7202602078910427</c:v>
                </c:pt>
                <c:pt idx="34">
                  <c:v>6.0378821445283934</c:v>
                </c:pt>
                <c:pt idx="35">
                  <c:v>6.2952523269678631</c:v>
                </c:pt>
                <c:pt idx="36">
                  <c:v>7.1685407107704959</c:v>
                </c:pt>
                <c:pt idx="37">
                  <c:v>6.2100567855072857</c:v>
                </c:pt>
                <c:pt idx="38">
                  <c:v>5.3296861118386403</c:v>
                </c:pt>
                <c:pt idx="39">
                  <c:v>5.4096764495524052</c:v>
                </c:pt>
                <c:pt idx="40">
                  <c:v>5.5706720847121254</c:v>
                </c:pt>
                <c:pt idx="41">
                  <c:v>5.7002747613792133</c:v>
                </c:pt>
                <c:pt idx="42">
                  <c:v>5.8102307085753297</c:v>
                </c:pt>
                <c:pt idx="43">
                  <c:v>6.601589665287487</c:v>
                </c:pt>
                <c:pt idx="44">
                  <c:v>7.083740648514083</c:v>
                </c:pt>
                <c:pt idx="45">
                  <c:v>6.9119886583820573</c:v>
                </c:pt>
                <c:pt idx="46">
                  <c:v>6.7402366682500316</c:v>
                </c:pt>
                <c:pt idx="47">
                  <c:v>6.5684846781180051</c:v>
                </c:pt>
                <c:pt idx="48">
                  <c:v>6.5656420305366554</c:v>
                </c:pt>
                <c:pt idx="49">
                  <c:v>6.2932920514073754</c:v>
                </c:pt>
                <c:pt idx="50">
                  <c:v>6.5733811648385201</c:v>
                </c:pt>
                <c:pt idx="51">
                  <c:v>6.8446364821577861</c:v>
                </c:pt>
                <c:pt idx="52">
                  <c:v>8.0257047428263046</c:v>
                </c:pt>
                <c:pt idx="53">
                  <c:v>7.0731272687753926</c:v>
                </c:pt>
                <c:pt idx="54">
                  <c:v>7.2220940031652887</c:v>
                </c:pt>
                <c:pt idx="55">
                  <c:v>7.371060737555184</c:v>
                </c:pt>
                <c:pt idx="56">
                  <c:v>6.67407004976842</c:v>
                </c:pt>
                <c:pt idx="57">
                  <c:v>8.9877457358700479</c:v>
                </c:pt>
                <c:pt idx="58">
                  <c:v>7.2079793881866641</c:v>
                </c:pt>
                <c:pt idx="59">
                  <c:v>7.1767839134319704</c:v>
                </c:pt>
                <c:pt idx="60">
                  <c:v>7.085387696467599</c:v>
                </c:pt>
                <c:pt idx="61">
                  <c:v>6.679878999950521</c:v>
                </c:pt>
                <c:pt idx="62">
                  <c:v>7.0689973637006709</c:v>
                </c:pt>
                <c:pt idx="63">
                  <c:v>6.7691471405212633</c:v>
                </c:pt>
                <c:pt idx="64">
                  <c:v>6.093755633851603</c:v>
                </c:pt>
                <c:pt idx="65">
                  <c:v>6.5853984873382805</c:v>
                </c:pt>
                <c:pt idx="66">
                  <c:v>7.3469698785234892</c:v>
                </c:pt>
                <c:pt idx="67">
                  <c:v>6.117739554683336</c:v>
                </c:pt>
                <c:pt idx="68">
                  <c:v>6.1133215364091047</c:v>
                </c:pt>
                <c:pt idx="69">
                  <c:v>5.3364335406437862</c:v>
                </c:pt>
                <c:pt idx="70">
                  <c:v>5.350810057474523</c:v>
                </c:pt>
                <c:pt idx="71">
                  <c:v>5.0644283234553633</c:v>
                </c:pt>
                <c:pt idx="72">
                  <c:v>6.145322406854417</c:v>
                </c:pt>
                <c:pt idx="73">
                  <c:v>5.3178484733885991</c:v>
                </c:pt>
                <c:pt idx="74">
                  <c:v>5.0419259449161933</c:v>
                </c:pt>
                <c:pt idx="75">
                  <c:v>4.526639695798953</c:v>
                </c:pt>
                <c:pt idx="76">
                  <c:v>4.0532522991546731</c:v>
                </c:pt>
                <c:pt idx="77" formatCode="General">
                  <c:v>3.9179087453200339</c:v>
                </c:pt>
                <c:pt idx="78" formatCode="General">
                  <c:v>4.4073349971371707</c:v>
                </c:pt>
                <c:pt idx="79" formatCode="General">
                  <c:v>4.0010263331993885</c:v>
                </c:pt>
                <c:pt idx="80" formatCode="General">
                  <c:v>4.2836122826123475</c:v>
                </c:pt>
                <c:pt idx="81" formatCode="General">
                  <c:v>4.0440755227942011</c:v>
                </c:pt>
                <c:pt idx="82" formatCode="General">
                  <c:v>4.0649995626599811</c:v>
                </c:pt>
                <c:pt idx="83" formatCode="General">
                  <c:v>4.0665407480956528</c:v>
                </c:pt>
                <c:pt idx="84" formatCode="General">
                  <c:v>4.6045754287051874</c:v>
                </c:pt>
                <c:pt idx="85" formatCode="General">
                  <c:v>4.686087440218647</c:v>
                </c:pt>
                <c:pt idx="86" formatCode="General">
                  <c:v>5.8412507946268759</c:v>
                </c:pt>
                <c:pt idx="87" formatCode="General">
                  <c:v>5.6722271985369312</c:v>
                </c:pt>
                <c:pt idx="88" formatCode="General">
                  <c:v>5.3614506528134029</c:v>
                </c:pt>
                <c:pt idx="89" formatCode="General">
                  <c:v>5.1391757861310863</c:v>
                </c:pt>
                <c:pt idx="90" formatCode="General">
                  <c:v>4.9290373207282698</c:v>
                </c:pt>
                <c:pt idx="91" formatCode="General">
                  <c:v>4.4657594205177107</c:v>
                </c:pt>
                <c:pt idx="92" formatCode="General">
                  <c:v>5.2451001719729593</c:v>
                </c:pt>
                <c:pt idx="93" formatCode="General">
                  <c:v>5.3337920172198414</c:v>
                </c:pt>
                <c:pt idx="94" formatCode="General">
                  <c:v>5.3220856482636227</c:v>
                </c:pt>
                <c:pt idx="95" formatCode="General">
                  <c:v>5.9278155635597933</c:v>
                </c:pt>
                <c:pt idx="96" formatCode="General">
                  <c:v>6.0276098956244004</c:v>
                </c:pt>
                <c:pt idx="97" formatCode="General">
                  <c:v>5.467216414099668</c:v>
                </c:pt>
                <c:pt idx="98" formatCode="General">
                  <c:v>5.4937094773574309</c:v>
                </c:pt>
                <c:pt idx="99" formatCode="General">
                  <c:v>5.3635129495721081</c:v>
                </c:pt>
                <c:pt idx="100" formatCode="General">
                  <c:v>5.7876050446376892</c:v>
                </c:pt>
                <c:pt idx="101" formatCode="General">
                  <c:v>5.6480085665927495</c:v>
                </c:pt>
                <c:pt idx="102" formatCode="General">
                  <c:v>4.9519307658467069</c:v>
                </c:pt>
                <c:pt idx="103" formatCode="General">
                  <c:v>5.5374288937521898</c:v>
                </c:pt>
                <c:pt idx="104" formatCode="General">
                  <c:v>5.2172995556315902</c:v>
                </c:pt>
                <c:pt idx="105" formatCode="General">
                  <c:v>6.0279484047051533</c:v>
                </c:pt>
                <c:pt idx="106" formatCode="General">
                  <c:v>5.6967679129052851</c:v>
                </c:pt>
                <c:pt idx="107" formatCode="General">
                  <c:v>5.6746797164073941</c:v>
                </c:pt>
                <c:pt idx="108" formatCode="General">
                  <c:v>5.4558236720689344</c:v>
                </c:pt>
                <c:pt idx="109" formatCode="General">
                  <c:v>4.8748393553653449</c:v>
                </c:pt>
                <c:pt idx="110" formatCode="General">
                  <c:v>4.3363195641768781</c:v>
                </c:pt>
                <c:pt idx="111" formatCode="General">
                  <c:v>4.5561628955721334</c:v>
                </c:pt>
                <c:pt idx="112" formatCode="General">
                  <c:v>3.6773794029916402</c:v>
                </c:pt>
                <c:pt idx="113" formatCode="General">
                  <c:v>4.2423376187726447</c:v>
                </c:pt>
                <c:pt idx="114" formatCode="General">
                  <c:v>3.4257684163622675</c:v>
                </c:pt>
                <c:pt idx="115" formatCode="General">
                  <c:v>3.8013288077510148</c:v>
                </c:pt>
                <c:pt idx="116" formatCode="General">
                  <c:v>3.2435471078878404</c:v>
                </c:pt>
                <c:pt idx="117" formatCode="General">
                  <c:v>2.6670773212305248</c:v>
                </c:pt>
                <c:pt idx="118" formatCode="General">
                  <c:v>2.6219834491164953</c:v>
                </c:pt>
                <c:pt idx="119" formatCode="General">
                  <c:v>2.6048937475571328</c:v>
                </c:pt>
                <c:pt idx="120" formatCode="General">
                  <c:v>2.3028612356485882</c:v>
                </c:pt>
                <c:pt idx="121" formatCode="General">
                  <c:v>2.2859638391553005</c:v>
                </c:pt>
                <c:pt idx="122" formatCode="General">
                  <c:v>1.9925745960812633</c:v>
                </c:pt>
                <c:pt idx="123" formatCode="General">
                  <c:v>1.8785807718924099</c:v>
                </c:pt>
                <c:pt idx="124" formatCode="General">
                  <c:v>1.6883316755306894</c:v>
                </c:pt>
                <c:pt idx="125" formatCode="General">
                  <c:v>1.3530187162119396</c:v>
                </c:pt>
                <c:pt idx="126" formatCode="General">
                  <c:v>1.352714654851656</c:v>
                </c:pt>
                <c:pt idx="127" formatCode="General">
                  <c:v>1.332539497215524</c:v>
                </c:pt>
                <c:pt idx="128" formatCode="General">
                  <c:v>1.3644732031047058</c:v>
                </c:pt>
                <c:pt idx="129" formatCode="General">
                  <c:v>1.2857436417576311</c:v>
                </c:pt>
                <c:pt idx="130" formatCode="General">
                  <c:v>1.2353020509795165</c:v>
                </c:pt>
                <c:pt idx="131" formatCode="General">
                  <c:v>1.37398510854823</c:v>
                </c:pt>
                <c:pt idx="132" formatCode="General">
                  <c:v>1.2288131967138407</c:v>
                </c:pt>
                <c:pt idx="133" formatCode="General">
                  <c:v>1.0001564109896417</c:v>
                </c:pt>
                <c:pt idx="134" formatCode="General">
                  <c:v>0.79495664733037186</c:v>
                </c:pt>
                <c:pt idx="135" formatCode="General">
                  <c:v>0.80208238321377623</c:v>
                </c:pt>
                <c:pt idx="136" formatCode="General">
                  <c:v>0.71221937826052206</c:v>
                </c:pt>
                <c:pt idx="137" formatCode="General">
                  <c:v>0.65732658906002983</c:v>
                </c:pt>
                <c:pt idx="138" formatCode="General">
                  <c:v>0.61935371007226303</c:v>
                </c:pt>
                <c:pt idx="139" formatCode="General">
                  <c:v>0.52830079110861838</c:v>
                </c:pt>
                <c:pt idx="140" formatCode="General">
                  <c:v>0.49386877438439325</c:v>
                </c:pt>
                <c:pt idx="141" formatCode="General">
                  <c:v>0.43246315031750399</c:v>
                </c:pt>
                <c:pt idx="142" formatCode="General">
                  <c:v>0.28154713612004778</c:v>
                </c:pt>
                <c:pt idx="143" formatCode="General">
                  <c:v>0.26080891630169917</c:v>
                </c:pt>
                <c:pt idx="144" formatCode="General">
                  <c:v>0.18038751973965628</c:v>
                </c:pt>
                <c:pt idx="145" formatCode="General">
                  <c:v>0.14136765619526245</c:v>
                </c:pt>
                <c:pt idx="146" formatCode="General">
                  <c:v>0.12328784237034361</c:v>
                </c:pt>
                <c:pt idx="147" formatCode="General">
                  <c:v>9.3688696729451015E-2</c:v>
                </c:pt>
                <c:pt idx="148" formatCode="General">
                  <c:v>6.2346133568141199E-2</c:v>
                </c:pt>
                <c:pt idx="149" formatCode="General">
                  <c:v>6.0791191616328448E-2</c:v>
                </c:pt>
                <c:pt idx="150" formatCode="General">
                  <c:v>3.8069650576955126E-2</c:v>
                </c:pt>
                <c:pt idx="151" formatCode="General">
                  <c:v>1.7749294170497903E-2</c:v>
                </c:pt>
                <c:pt idx="152" formatCode="General">
                  <c:v>6.0079935389774509E-3</c:v>
                </c:pt>
                <c:pt idx="153" formatCode="General">
                  <c:v>-2.1278198946926628E-3</c:v>
                </c:pt>
                <c:pt idx="154" formatCode="General">
                  <c:v>-1.0275157892099599E-3</c:v>
                </c:pt>
                <c:pt idx="155" formatCode="General">
                  <c:v>9.8163926760905804E-4</c:v>
                </c:pt>
                <c:pt idx="156" formatCode="General">
                  <c:v>1.49614398088496E-2</c:v>
                </c:pt>
                <c:pt idx="157" formatCode="General">
                  <c:v>4.3468546234405631E-2</c:v>
                </c:pt>
                <c:pt idx="158" formatCode="General">
                  <c:v>6.9495720256746302E-2</c:v>
                </c:pt>
                <c:pt idx="159" formatCode="General">
                  <c:v>0.12978785299861831</c:v>
                </c:pt>
                <c:pt idx="160" formatCode="General">
                  <c:v>0.13414871331985662</c:v>
                </c:pt>
                <c:pt idx="161" formatCode="General">
                  <c:v>0.15832969263579932</c:v>
                </c:pt>
                <c:pt idx="162" formatCode="General">
                  <c:v>0.18656941898331231</c:v>
                </c:pt>
                <c:pt idx="163" formatCode="General">
                  <c:v>0.31783970553905133</c:v>
                </c:pt>
                <c:pt idx="164" formatCode="General">
                  <c:v>0.23187494967817945</c:v>
                </c:pt>
                <c:pt idx="165" formatCode="General">
                  <c:v>0.2218195292097801</c:v>
                </c:pt>
                <c:pt idx="166" formatCode="General">
                  <c:v>0.25402297978196559</c:v>
                </c:pt>
                <c:pt idx="167" formatCode="General">
                  <c:v>0.27192505272025391</c:v>
                </c:pt>
                <c:pt idx="168" formatCode="General">
                  <c:v>0.24796197609912302</c:v>
                </c:pt>
                <c:pt idx="169" formatCode="General">
                  <c:v>0.26486159832414635</c:v>
                </c:pt>
                <c:pt idx="170" formatCode="General">
                  <c:v>0.33867791325353525</c:v>
                </c:pt>
                <c:pt idx="171" formatCode="General">
                  <c:v>0.29655530597352198</c:v>
                </c:pt>
                <c:pt idx="172" formatCode="General">
                  <c:v>0.3975195318685294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B5-47C7-B141-B05D6780078B}"/>
            </c:ext>
          </c:extLst>
        </c:ser>
        <c:ser>
          <c:idx val="1"/>
          <c:order val="1"/>
          <c:tx>
            <c:v>Inflációs várakozások sávja</c:v>
          </c:tx>
          <c:spPr>
            <a:solidFill>
              <a:schemeClr val="accent1">
                <a:lumMod val="60000"/>
                <a:lumOff val="40000"/>
              </a:schemeClr>
            </a:solidFill>
          </c:spPr>
          <c:cat>
            <c:numRef>
              <c:f>vart_inflacio!$A$133:$A$305</c:f>
              <c:numCache>
                <c:formatCode>mmm\-yy</c:formatCode>
                <c:ptCount val="173"/>
                <c:pt idx="0">
                  <c:v>37987</c:v>
                </c:pt>
                <c:pt idx="1">
                  <c:v>38018</c:v>
                </c:pt>
                <c:pt idx="2">
                  <c:v>38047</c:v>
                </c:pt>
                <c:pt idx="3">
                  <c:v>38078</c:v>
                </c:pt>
                <c:pt idx="4">
                  <c:v>38108</c:v>
                </c:pt>
                <c:pt idx="5">
                  <c:v>38139</c:v>
                </c:pt>
                <c:pt idx="6">
                  <c:v>38169</c:v>
                </c:pt>
                <c:pt idx="7">
                  <c:v>38200</c:v>
                </c:pt>
                <c:pt idx="8">
                  <c:v>38231</c:v>
                </c:pt>
                <c:pt idx="9">
                  <c:v>38261</c:v>
                </c:pt>
                <c:pt idx="10">
                  <c:v>38292</c:v>
                </c:pt>
                <c:pt idx="11">
                  <c:v>38322</c:v>
                </c:pt>
                <c:pt idx="12">
                  <c:v>38353</c:v>
                </c:pt>
                <c:pt idx="13">
                  <c:v>38384</c:v>
                </c:pt>
                <c:pt idx="14">
                  <c:v>38412</c:v>
                </c:pt>
                <c:pt idx="15">
                  <c:v>38443</c:v>
                </c:pt>
                <c:pt idx="16">
                  <c:v>38473</c:v>
                </c:pt>
                <c:pt idx="17">
                  <c:v>38504</c:v>
                </c:pt>
                <c:pt idx="18">
                  <c:v>38534</c:v>
                </c:pt>
                <c:pt idx="19">
                  <c:v>38565</c:v>
                </c:pt>
                <c:pt idx="20">
                  <c:v>38596</c:v>
                </c:pt>
                <c:pt idx="21">
                  <c:v>38626</c:v>
                </c:pt>
                <c:pt idx="22">
                  <c:v>38657</c:v>
                </c:pt>
                <c:pt idx="23">
                  <c:v>38687</c:v>
                </c:pt>
                <c:pt idx="24">
                  <c:v>38718</c:v>
                </c:pt>
                <c:pt idx="25">
                  <c:v>38749</c:v>
                </c:pt>
                <c:pt idx="26">
                  <c:v>38777</c:v>
                </c:pt>
                <c:pt idx="27">
                  <c:v>38808</c:v>
                </c:pt>
                <c:pt idx="28">
                  <c:v>38838</c:v>
                </c:pt>
                <c:pt idx="29">
                  <c:v>38869</c:v>
                </c:pt>
                <c:pt idx="30">
                  <c:v>38899</c:v>
                </c:pt>
                <c:pt idx="31">
                  <c:v>38930</c:v>
                </c:pt>
                <c:pt idx="32">
                  <c:v>38961</c:v>
                </c:pt>
                <c:pt idx="33">
                  <c:v>38991</c:v>
                </c:pt>
                <c:pt idx="34">
                  <c:v>39022</c:v>
                </c:pt>
                <c:pt idx="35">
                  <c:v>39052</c:v>
                </c:pt>
                <c:pt idx="36">
                  <c:v>39083</c:v>
                </c:pt>
                <c:pt idx="37">
                  <c:v>39114</c:v>
                </c:pt>
                <c:pt idx="38">
                  <c:v>39142</c:v>
                </c:pt>
                <c:pt idx="39">
                  <c:v>39173</c:v>
                </c:pt>
                <c:pt idx="40">
                  <c:v>39203</c:v>
                </c:pt>
                <c:pt idx="41">
                  <c:v>39234</c:v>
                </c:pt>
                <c:pt idx="42">
                  <c:v>39264</c:v>
                </c:pt>
                <c:pt idx="43">
                  <c:v>39295</c:v>
                </c:pt>
                <c:pt idx="44">
                  <c:v>39326</c:v>
                </c:pt>
                <c:pt idx="45">
                  <c:v>39356</c:v>
                </c:pt>
                <c:pt idx="46">
                  <c:v>39387</c:v>
                </c:pt>
                <c:pt idx="47">
                  <c:v>39417</c:v>
                </c:pt>
                <c:pt idx="48">
                  <c:v>39448</c:v>
                </c:pt>
                <c:pt idx="49">
                  <c:v>39479</c:v>
                </c:pt>
                <c:pt idx="50">
                  <c:v>39508</c:v>
                </c:pt>
                <c:pt idx="51">
                  <c:v>39539</c:v>
                </c:pt>
                <c:pt idx="52">
                  <c:v>39569</c:v>
                </c:pt>
                <c:pt idx="53">
                  <c:v>39600</c:v>
                </c:pt>
                <c:pt idx="54">
                  <c:v>39630</c:v>
                </c:pt>
                <c:pt idx="55">
                  <c:v>39661</c:v>
                </c:pt>
                <c:pt idx="56">
                  <c:v>39692</c:v>
                </c:pt>
                <c:pt idx="57">
                  <c:v>39722</c:v>
                </c:pt>
                <c:pt idx="58">
                  <c:v>39753</c:v>
                </c:pt>
                <c:pt idx="59">
                  <c:v>39783</c:v>
                </c:pt>
                <c:pt idx="60">
                  <c:v>39814</c:v>
                </c:pt>
                <c:pt idx="61">
                  <c:v>39845</c:v>
                </c:pt>
                <c:pt idx="62">
                  <c:v>39873</c:v>
                </c:pt>
                <c:pt idx="63">
                  <c:v>39904</c:v>
                </c:pt>
                <c:pt idx="64">
                  <c:v>39934</c:v>
                </c:pt>
                <c:pt idx="65">
                  <c:v>39965</c:v>
                </c:pt>
                <c:pt idx="66">
                  <c:v>39995</c:v>
                </c:pt>
                <c:pt idx="67">
                  <c:v>40026</c:v>
                </c:pt>
                <c:pt idx="68">
                  <c:v>40057</c:v>
                </c:pt>
                <c:pt idx="69">
                  <c:v>40087</c:v>
                </c:pt>
                <c:pt idx="70">
                  <c:v>40118</c:v>
                </c:pt>
                <c:pt idx="71">
                  <c:v>40148</c:v>
                </c:pt>
                <c:pt idx="72">
                  <c:v>40179</c:v>
                </c:pt>
                <c:pt idx="73">
                  <c:v>40210</c:v>
                </c:pt>
                <c:pt idx="74">
                  <c:v>40238</c:v>
                </c:pt>
                <c:pt idx="75">
                  <c:v>40269</c:v>
                </c:pt>
                <c:pt idx="76">
                  <c:v>40299</c:v>
                </c:pt>
                <c:pt idx="77">
                  <c:v>40330</c:v>
                </c:pt>
                <c:pt idx="78">
                  <c:v>40360</c:v>
                </c:pt>
                <c:pt idx="79">
                  <c:v>40391</c:v>
                </c:pt>
                <c:pt idx="80">
                  <c:v>40422</c:v>
                </c:pt>
                <c:pt idx="81">
                  <c:v>40452</c:v>
                </c:pt>
                <c:pt idx="82">
                  <c:v>40483</c:v>
                </c:pt>
                <c:pt idx="83">
                  <c:v>40513</c:v>
                </c:pt>
                <c:pt idx="84">
                  <c:v>40544</c:v>
                </c:pt>
                <c:pt idx="85">
                  <c:v>40575</c:v>
                </c:pt>
                <c:pt idx="86">
                  <c:v>40603</c:v>
                </c:pt>
                <c:pt idx="87">
                  <c:v>40634</c:v>
                </c:pt>
                <c:pt idx="88">
                  <c:v>40664</c:v>
                </c:pt>
                <c:pt idx="89">
                  <c:v>40695</c:v>
                </c:pt>
                <c:pt idx="90">
                  <c:v>40725</c:v>
                </c:pt>
                <c:pt idx="91">
                  <c:v>40756</c:v>
                </c:pt>
                <c:pt idx="92">
                  <c:v>40787</c:v>
                </c:pt>
                <c:pt idx="93">
                  <c:v>40817</c:v>
                </c:pt>
                <c:pt idx="94">
                  <c:v>40848</c:v>
                </c:pt>
                <c:pt idx="95">
                  <c:v>40878</c:v>
                </c:pt>
                <c:pt idx="96">
                  <c:v>40909</c:v>
                </c:pt>
                <c:pt idx="97">
                  <c:v>40940</c:v>
                </c:pt>
                <c:pt idx="98">
                  <c:v>40969</c:v>
                </c:pt>
                <c:pt idx="99">
                  <c:v>41000</c:v>
                </c:pt>
                <c:pt idx="100">
                  <c:v>41030</c:v>
                </c:pt>
                <c:pt idx="101">
                  <c:v>41061</c:v>
                </c:pt>
                <c:pt idx="102">
                  <c:v>41091</c:v>
                </c:pt>
                <c:pt idx="103">
                  <c:v>41122</c:v>
                </c:pt>
                <c:pt idx="104">
                  <c:v>41153</c:v>
                </c:pt>
                <c:pt idx="105">
                  <c:v>41183</c:v>
                </c:pt>
                <c:pt idx="106">
                  <c:v>41214</c:v>
                </c:pt>
                <c:pt idx="107">
                  <c:v>41244</c:v>
                </c:pt>
                <c:pt idx="108">
                  <c:v>41275</c:v>
                </c:pt>
                <c:pt idx="109">
                  <c:v>41306</c:v>
                </c:pt>
                <c:pt idx="110">
                  <c:v>41334</c:v>
                </c:pt>
                <c:pt idx="111">
                  <c:v>41365</c:v>
                </c:pt>
                <c:pt idx="112">
                  <c:v>41395</c:v>
                </c:pt>
                <c:pt idx="113">
                  <c:v>41426</c:v>
                </c:pt>
                <c:pt idx="114">
                  <c:v>41456</c:v>
                </c:pt>
                <c:pt idx="115">
                  <c:v>41487</c:v>
                </c:pt>
                <c:pt idx="116">
                  <c:v>41518</c:v>
                </c:pt>
                <c:pt idx="117">
                  <c:v>41548</c:v>
                </c:pt>
                <c:pt idx="118">
                  <c:v>41579</c:v>
                </c:pt>
                <c:pt idx="119">
                  <c:v>41609</c:v>
                </c:pt>
                <c:pt idx="120">
                  <c:v>41640</c:v>
                </c:pt>
                <c:pt idx="121">
                  <c:v>41671</c:v>
                </c:pt>
                <c:pt idx="122">
                  <c:v>41699</c:v>
                </c:pt>
                <c:pt idx="123">
                  <c:v>41730</c:v>
                </c:pt>
                <c:pt idx="124">
                  <c:v>41760</c:v>
                </c:pt>
                <c:pt idx="125">
                  <c:v>41791</c:v>
                </c:pt>
                <c:pt idx="126">
                  <c:v>41821</c:v>
                </c:pt>
                <c:pt idx="127">
                  <c:v>41852</c:v>
                </c:pt>
                <c:pt idx="128">
                  <c:v>41883</c:v>
                </c:pt>
                <c:pt idx="129">
                  <c:v>41913</c:v>
                </c:pt>
                <c:pt idx="130">
                  <c:v>41944</c:v>
                </c:pt>
                <c:pt idx="131">
                  <c:v>41974</c:v>
                </c:pt>
                <c:pt idx="132">
                  <c:v>42005</c:v>
                </c:pt>
                <c:pt idx="133">
                  <c:v>42036</c:v>
                </c:pt>
                <c:pt idx="134">
                  <c:v>42064</c:v>
                </c:pt>
                <c:pt idx="135">
                  <c:v>42095</c:v>
                </c:pt>
                <c:pt idx="136">
                  <c:v>42125</c:v>
                </c:pt>
                <c:pt idx="137">
                  <c:v>42156</c:v>
                </c:pt>
                <c:pt idx="138">
                  <c:v>42186</c:v>
                </c:pt>
                <c:pt idx="139">
                  <c:v>42217</c:v>
                </c:pt>
                <c:pt idx="140">
                  <c:v>42248</c:v>
                </c:pt>
                <c:pt idx="141">
                  <c:v>42278</c:v>
                </c:pt>
                <c:pt idx="142">
                  <c:v>42309</c:v>
                </c:pt>
                <c:pt idx="143">
                  <c:v>42339</c:v>
                </c:pt>
                <c:pt idx="144">
                  <c:v>42370</c:v>
                </c:pt>
                <c:pt idx="145">
                  <c:v>42401</c:v>
                </c:pt>
                <c:pt idx="146">
                  <c:v>42430</c:v>
                </c:pt>
                <c:pt idx="147">
                  <c:v>42461</c:v>
                </c:pt>
                <c:pt idx="148">
                  <c:v>42491</c:v>
                </c:pt>
                <c:pt idx="149">
                  <c:v>42522</c:v>
                </c:pt>
                <c:pt idx="150">
                  <c:v>42552</c:v>
                </c:pt>
                <c:pt idx="151">
                  <c:v>42583</c:v>
                </c:pt>
                <c:pt idx="152">
                  <c:v>42614</c:v>
                </c:pt>
                <c:pt idx="153">
                  <c:v>42644</c:v>
                </c:pt>
                <c:pt idx="154">
                  <c:v>42675</c:v>
                </c:pt>
                <c:pt idx="155">
                  <c:v>42705</c:v>
                </c:pt>
                <c:pt idx="156">
                  <c:v>42736</c:v>
                </c:pt>
                <c:pt idx="157">
                  <c:v>42767</c:v>
                </c:pt>
                <c:pt idx="158">
                  <c:v>42795</c:v>
                </c:pt>
                <c:pt idx="159">
                  <c:v>42826</c:v>
                </c:pt>
                <c:pt idx="160">
                  <c:v>42856</c:v>
                </c:pt>
                <c:pt idx="161">
                  <c:v>42887</c:v>
                </c:pt>
                <c:pt idx="162">
                  <c:v>42917</c:v>
                </c:pt>
                <c:pt idx="163">
                  <c:v>42948</c:v>
                </c:pt>
                <c:pt idx="164">
                  <c:v>42979</c:v>
                </c:pt>
                <c:pt idx="165">
                  <c:v>43009</c:v>
                </c:pt>
                <c:pt idx="166">
                  <c:v>43040</c:v>
                </c:pt>
                <c:pt idx="167">
                  <c:v>43070</c:v>
                </c:pt>
                <c:pt idx="168">
                  <c:v>43101</c:v>
                </c:pt>
                <c:pt idx="169">
                  <c:v>43132</c:v>
                </c:pt>
                <c:pt idx="170">
                  <c:v>43160</c:v>
                </c:pt>
                <c:pt idx="171">
                  <c:v>43191</c:v>
                </c:pt>
                <c:pt idx="172">
                  <c:v>43221</c:v>
                </c:pt>
              </c:numCache>
            </c:numRef>
          </c:cat>
          <c:val>
            <c:numRef>
              <c:f>vart_inflacio!$P$133:$P$305</c:f>
              <c:numCache>
                <c:formatCode>0.00</c:formatCode>
                <c:ptCount val="173"/>
                <c:pt idx="0">
                  <c:v>1.5444253257730107</c:v>
                </c:pt>
                <c:pt idx="1">
                  <c:v>1.6571349266003672</c:v>
                </c:pt>
                <c:pt idx="2">
                  <c:v>1.6367587888436219</c:v>
                </c:pt>
                <c:pt idx="3">
                  <c:v>1.4414514705819519</c:v>
                </c:pt>
                <c:pt idx="4">
                  <c:v>1.4569455671535918</c:v>
                </c:pt>
                <c:pt idx="5">
                  <c:v>1.2919481364439998</c:v>
                </c:pt>
                <c:pt idx="6">
                  <c:v>1.3946239556025954</c:v>
                </c:pt>
                <c:pt idx="7">
                  <c:v>1.533204419923579</c:v>
                </c:pt>
                <c:pt idx="8">
                  <c:v>1.525278816568103</c:v>
                </c:pt>
                <c:pt idx="9">
                  <c:v>1.3907085179087852</c:v>
                </c:pt>
                <c:pt idx="10">
                  <c:v>1.2929620626968248</c:v>
                </c:pt>
                <c:pt idx="11">
                  <c:v>1.3718197659455917</c:v>
                </c:pt>
                <c:pt idx="12">
                  <c:v>1.1920863876295424</c:v>
                </c:pt>
                <c:pt idx="13">
                  <c:v>1.2126075094113524</c:v>
                </c:pt>
                <c:pt idx="14">
                  <c:v>1.0556315952605768</c:v>
                </c:pt>
                <c:pt idx="15">
                  <c:v>1.2393162177609853</c:v>
                </c:pt>
                <c:pt idx="16">
                  <c:v>1.2160077642907154</c:v>
                </c:pt>
                <c:pt idx="17">
                  <c:v>1.3169290516635721</c:v>
                </c:pt>
                <c:pt idx="18">
                  <c:v>1.2268641729772578</c:v>
                </c:pt>
                <c:pt idx="19">
                  <c:v>1.3010576970064971</c:v>
                </c:pt>
                <c:pt idx="20">
                  <c:v>1.4111567325020844</c:v>
                </c:pt>
                <c:pt idx="21">
                  <c:v>1.4289649359047187</c:v>
                </c:pt>
                <c:pt idx="22">
                  <c:v>1.2608355683734693</c:v>
                </c:pt>
                <c:pt idx="23">
                  <c:v>1.1826873253378998</c:v>
                </c:pt>
                <c:pt idx="24">
                  <c:v>1.0087543084838115</c:v>
                </c:pt>
                <c:pt idx="25">
                  <c:v>1.2425192300585368</c:v>
                </c:pt>
                <c:pt idx="26">
                  <c:v>1.1934624993294207</c:v>
                </c:pt>
                <c:pt idx="27">
                  <c:v>1.1977494270915767</c:v>
                </c:pt>
                <c:pt idx="28">
                  <c:v>1.6209201329139886</c:v>
                </c:pt>
                <c:pt idx="29">
                  <c:v>2.1533687222288478</c:v>
                </c:pt>
                <c:pt idx="30">
                  <c:v>2.5744185792621757</c:v>
                </c:pt>
                <c:pt idx="31">
                  <c:v>2.9954684362955044</c:v>
                </c:pt>
                <c:pt idx="32">
                  <c:v>3.2455958131549769</c:v>
                </c:pt>
                <c:pt idx="33">
                  <c:v>2.9391963325014512</c:v>
                </c:pt>
                <c:pt idx="34">
                  <c:v>3.0427703681679743</c:v>
                </c:pt>
                <c:pt idx="35">
                  <c:v>3.1048946842583662</c:v>
                </c:pt>
                <c:pt idx="36">
                  <c:v>3.4541220055415396</c:v>
                </c:pt>
                <c:pt idx="37">
                  <c:v>2.8926492277883629</c:v>
                </c:pt>
                <c:pt idx="38">
                  <c:v>2.4044615891356198</c:v>
                </c:pt>
                <c:pt idx="39">
                  <c:v>2.335106169438208</c:v>
                </c:pt>
                <c:pt idx="40">
                  <c:v>2.3226250870785226</c:v>
                </c:pt>
                <c:pt idx="41">
                  <c:v>2.3390865553689837</c:v>
                </c:pt>
                <c:pt idx="42">
                  <c:v>2.3322594799854608</c:v>
                </c:pt>
                <c:pt idx="43">
                  <c:v>2.5883084066447184</c:v>
                </c:pt>
                <c:pt idx="44">
                  <c:v>2.7151423082881285</c:v>
                </c:pt>
                <c:pt idx="45">
                  <c:v>2.6235463697625381</c:v>
                </c:pt>
                <c:pt idx="46">
                  <c:v>2.5319504312369476</c:v>
                </c:pt>
                <c:pt idx="47">
                  <c:v>2.4403544927113581</c:v>
                </c:pt>
                <c:pt idx="48">
                  <c:v>2.3495909033385045</c:v>
                </c:pt>
                <c:pt idx="49">
                  <c:v>2.1157523575061798</c:v>
                </c:pt>
                <c:pt idx="50">
                  <c:v>2.0400317414147464</c:v>
                </c:pt>
                <c:pt idx="51">
                  <c:v>1.9739813693040746</c:v>
                </c:pt>
                <c:pt idx="52">
                  <c:v>2.17370449109616</c:v>
                </c:pt>
                <c:pt idx="53">
                  <c:v>1.8647193699652274</c:v>
                </c:pt>
                <c:pt idx="54">
                  <c:v>1.9253447759681563</c:v>
                </c:pt>
                <c:pt idx="55">
                  <c:v>1.9859701819710862</c:v>
                </c:pt>
                <c:pt idx="56">
                  <c:v>1.8201006831124422</c:v>
                </c:pt>
                <c:pt idx="57">
                  <c:v>2.4898148101001389</c:v>
                </c:pt>
                <c:pt idx="58">
                  <c:v>2.0392740200479578</c:v>
                </c:pt>
                <c:pt idx="59">
                  <c:v>2.0848459952221639</c:v>
                </c:pt>
                <c:pt idx="60">
                  <c:v>2.1302708865077662</c:v>
                </c:pt>
                <c:pt idx="61">
                  <c:v>2.0395331304312467</c:v>
                </c:pt>
                <c:pt idx="62">
                  <c:v>2.1644629088981464</c:v>
                </c:pt>
                <c:pt idx="63">
                  <c:v>2.0916681036848574</c:v>
                </c:pt>
                <c:pt idx="64">
                  <c:v>1.9003011545821433</c:v>
                </c:pt>
                <c:pt idx="65">
                  <c:v>2.045881052192482</c:v>
                </c:pt>
                <c:pt idx="66">
                  <c:v>2.3924898551130029</c:v>
                </c:pt>
                <c:pt idx="67">
                  <c:v>2.0470774510729903</c:v>
                </c:pt>
                <c:pt idx="68">
                  <c:v>2.1018537833824826</c:v>
                </c:pt>
                <c:pt idx="69">
                  <c:v>1.8747081273947837</c:v>
                </c:pt>
                <c:pt idx="70">
                  <c:v>1.9174968158694732</c:v>
                </c:pt>
                <c:pt idx="71">
                  <c:v>1.8268692731442666</c:v>
                </c:pt>
                <c:pt idx="72">
                  <c:v>2.215965984844205</c:v>
                </c:pt>
                <c:pt idx="73">
                  <c:v>1.8628655931556191</c:v>
                </c:pt>
                <c:pt idx="74">
                  <c:v>1.7108136553769517</c:v>
                </c:pt>
                <c:pt idx="75">
                  <c:v>1.4880611725919861</c:v>
                </c:pt>
                <c:pt idx="76">
                  <c:v>1.3034051687823398</c:v>
                </c:pt>
                <c:pt idx="77" formatCode="General">
                  <c:v>1.2350893560207874</c:v>
                </c:pt>
                <c:pt idx="78" formatCode="General">
                  <c:v>1.3629750723434215</c:v>
                </c:pt>
                <c:pt idx="79" formatCode="General">
                  <c:v>1.2329766656688186</c:v>
                </c:pt>
                <c:pt idx="80" formatCode="General">
                  <c:v>1.3234167460091015</c:v>
                </c:pt>
                <c:pt idx="81" formatCode="General">
                  <c:v>1.323052396632562</c:v>
                </c:pt>
                <c:pt idx="82" formatCode="General">
                  <c:v>1.4035607388411551</c:v>
                </c:pt>
                <c:pt idx="83" formatCode="General">
                  <c:v>1.4917871994313723</c:v>
                </c:pt>
                <c:pt idx="84" formatCode="General">
                  <c:v>1.7829077319864464</c:v>
                </c:pt>
                <c:pt idx="85" formatCode="General">
                  <c:v>1.9272240253123432</c:v>
                </c:pt>
                <c:pt idx="86" formatCode="General">
                  <c:v>2.5358840315514337</c:v>
                </c:pt>
                <c:pt idx="87" formatCode="General">
                  <c:v>2.5651722065314404</c:v>
                </c:pt>
                <c:pt idx="88" formatCode="General">
                  <c:v>2.5137352678574452</c:v>
                </c:pt>
                <c:pt idx="89" formatCode="General">
                  <c:v>2.543700944506055</c:v>
                </c:pt>
                <c:pt idx="90" formatCode="General">
                  <c:v>2.5829648992807499</c:v>
                </c:pt>
                <c:pt idx="91" formatCode="General">
                  <c:v>2.4928530545687781</c:v>
                </c:pt>
                <c:pt idx="92" formatCode="General">
                  <c:v>3.07743651074205</c:v>
                </c:pt>
                <c:pt idx="93" formatCode="General">
                  <c:v>3.246534705609263</c:v>
                </c:pt>
                <c:pt idx="94" formatCode="General">
                  <c:v>3.3080499044859524</c:v>
                </c:pt>
                <c:pt idx="95" formatCode="General">
                  <c:v>3.6821208194441901</c:v>
                </c:pt>
                <c:pt idx="96" formatCode="General">
                  <c:v>3.708107461110715</c:v>
                </c:pt>
                <c:pt idx="97" formatCode="General">
                  <c:v>3.2348462088843251</c:v>
                </c:pt>
                <c:pt idx="98" formatCode="General">
                  <c:v>3.0947835914861521</c:v>
                </c:pt>
                <c:pt idx="99" formatCode="General">
                  <c:v>2.8863321528993158</c:v>
                </c:pt>
                <c:pt idx="100" formatCode="General">
                  <c:v>2.9901180610180562</c:v>
                </c:pt>
                <c:pt idx="101" formatCode="General">
                  <c:v>2.8878497179851559</c:v>
                </c:pt>
                <c:pt idx="102" formatCode="General">
                  <c:v>2.569007276316678</c:v>
                </c:pt>
                <c:pt idx="103" formatCode="General">
                  <c:v>2.9087114105305885</c:v>
                </c:pt>
                <c:pt idx="104" formatCode="General">
                  <c:v>2.7565870342726102</c:v>
                </c:pt>
                <c:pt idx="105" formatCode="General">
                  <c:v>3.1493018914254112</c:v>
                </c:pt>
                <c:pt idx="106" formatCode="General">
                  <c:v>2.9413645257041772</c:v>
                </c:pt>
                <c:pt idx="107" formatCode="General">
                  <c:v>2.8916748484847252</c:v>
                </c:pt>
                <c:pt idx="108" formatCode="General">
                  <c:v>2.7250494425651901</c:v>
                </c:pt>
                <c:pt idx="109" formatCode="General">
                  <c:v>2.4159275981075936</c:v>
                </c:pt>
                <c:pt idx="110" formatCode="General">
                  <c:v>2.1657958423810051</c:v>
                </c:pt>
                <c:pt idx="111" formatCode="General">
                  <c:v>2.4303714237040532</c:v>
                </c:pt>
                <c:pt idx="112" formatCode="General">
                  <c:v>2.1006578201825743</c:v>
                </c:pt>
                <c:pt idx="113" formatCode="General">
                  <c:v>2.5640844221408017</c:v>
                </c:pt>
                <c:pt idx="114" formatCode="General">
                  <c:v>2.1900223990393335</c:v>
                </c:pt>
                <c:pt idx="115" formatCode="General">
                  <c:v>2.521841518533456</c:v>
                </c:pt>
                <c:pt idx="116" formatCode="General">
                  <c:v>2.2368953376010872</c:v>
                </c:pt>
                <c:pt idx="117" formatCode="General">
                  <c:v>1.9126473135231326</c:v>
                </c:pt>
                <c:pt idx="118" formatCode="General">
                  <c:v>1.9827943200476854</c:v>
                </c:pt>
                <c:pt idx="119" formatCode="General">
                  <c:v>2.0765823433238242</c:v>
                </c:pt>
                <c:pt idx="120" formatCode="General">
                  <c:v>1.9651021120559196</c:v>
                </c:pt>
                <c:pt idx="121" formatCode="General">
                  <c:v>2.0798201761960886</c:v>
                </c:pt>
                <c:pt idx="122" formatCode="General">
                  <c:v>1.9306497692879505</c:v>
                </c:pt>
                <c:pt idx="123" formatCode="General">
                  <c:v>1.9537420081859667</c:v>
                </c:pt>
                <c:pt idx="124" formatCode="General">
                  <c:v>1.8942014113227885</c:v>
                </c:pt>
                <c:pt idx="125" formatCode="General">
                  <c:v>1.6203385268274242</c:v>
                </c:pt>
                <c:pt idx="126" formatCode="General">
                  <c:v>1.7202978647293541</c:v>
                </c:pt>
                <c:pt idx="127" formatCode="General">
                  <c:v>1.7777233291802439</c:v>
                </c:pt>
                <c:pt idx="128" formatCode="General">
                  <c:v>1.9242206512862721</c:v>
                </c:pt>
                <c:pt idx="129" formatCode="General">
                  <c:v>1.9382119987257802</c:v>
                </c:pt>
                <c:pt idx="130" formatCode="General">
                  <c:v>2.0000148149315269</c:v>
                </c:pt>
                <c:pt idx="131" formatCode="General">
                  <c:v>2.4205096439893028</c:v>
                </c:pt>
                <c:pt idx="132" formatCode="General">
                  <c:v>2.3618556361398477</c:v>
                </c:pt>
                <c:pt idx="133" formatCode="General">
                  <c:v>2.1740924843938325</c:v>
                </c:pt>
                <c:pt idx="134" formatCode="General">
                  <c:v>1.9697009920602651</c:v>
                </c:pt>
                <c:pt idx="135" formatCode="General">
                  <c:v>2.2473695590603318</c:v>
                </c:pt>
                <c:pt idx="136" formatCode="General">
                  <c:v>2.2648915588405862</c:v>
                </c:pt>
                <c:pt idx="137" formatCode="General">
                  <c:v>2.3250008706122665</c:v>
                </c:pt>
                <c:pt idx="138" formatCode="General">
                  <c:v>2.4688502286279435</c:v>
                </c:pt>
                <c:pt idx="139" formatCode="General">
                  <c:v>2.4198092738250629</c:v>
                </c:pt>
                <c:pt idx="140" formatCode="General">
                  <c:v>2.6868621755636468</c:v>
                </c:pt>
                <c:pt idx="141" formatCode="General">
                  <c:v>2.9587082615063092</c:v>
                </c:pt>
                <c:pt idx="142" formatCode="General">
                  <c:v>2.4228715750344709</c:v>
                </c:pt>
                <c:pt idx="143" formatCode="General">
                  <c:v>2.7927815888735532</c:v>
                </c:pt>
                <c:pt idx="144" formatCode="General">
                  <c:v>2.4326064354171812</c:v>
                </c:pt>
                <c:pt idx="145" formatCode="General">
                  <c:v>2.2990462239893619</c:v>
                </c:pt>
                <c:pt idx="146" formatCode="General">
                  <c:v>2.4451898536643495</c:v>
                </c:pt>
                <c:pt idx="147" formatCode="General">
                  <c:v>2.3552254700276833</c:v>
                </c:pt>
                <c:pt idx="148" formatCode="General">
                  <c:v>1.8596804021130129</c:v>
                </c:pt>
                <c:pt idx="149" formatCode="General">
                  <c:v>2.4071659741698284</c:v>
                </c:pt>
                <c:pt idx="150" formatCode="General">
                  <c:v>2.2919451155548152</c:v>
                </c:pt>
                <c:pt idx="151" formatCode="General">
                  <c:v>2.1802601299768862</c:v>
                </c:pt>
                <c:pt idx="152" formatCode="General">
                  <c:v>2.7254151014074344</c:v>
                </c:pt>
                <c:pt idx="153" formatCode="General">
                  <c:v>2.7462877109409209</c:v>
                </c:pt>
                <c:pt idx="154" formatCode="General">
                  <c:v>2.5210867233065417</c:v>
                </c:pt>
                <c:pt idx="155" formatCode="General">
                  <c:v>3.0409698154932112</c:v>
                </c:pt>
                <c:pt idx="156" formatCode="General">
                  <c:v>2.6266885814676129</c:v>
                </c:pt>
                <c:pt idx="157" formatCode="General">
                  <c:v>2.8361332646404906</c:v>
                </c:pt>
                <c:pt idx="158" formatCode="General">
                  <c:v>2.5836275645136704</c:v>
                </c:pt>
                <c:pt idx="159" formatCode="General">
                  <c:v>3.4192070169575897</c:v>
                </c:pt>
                <c:pt idx="160" formatCode="General">
                  <c:v>2.7948398640589063</c:v>
                </c:pt>
                <c:pt idx="161" formatCode="General">
                  <c:v>2.7405145263002337</c:v>
                </c:pt>
                <c:pt idx="162" formatCode="General">
                  <c:v>2.7641899106690664</c:v>
                </c:pt>
                <c:pt idx="163" formatCode="General">
                  <c:v>4.3966793011872136</c:v>
                </c:pt>
                <c:pt idx="164" formatCode="General">
                  <c:v>3.0250006644845286</c:v>
                </c:pt>
                <c:pt idx="165" formatCode="General">
                  <c:v>2.7534090611479924</c:v>
                </c:pt>
                <c:pt idx="166" formatCode="General">
                  <c:v>2.9835129495162365</c:v>
                </c:pt>
                <c:pt idx="167" formatCode="General">
                  <c:v>2.9942426536017952</c:v>
                </c:pt>
                <c:pt idx="168" formatCode="General">
                  <c:v>2.5594986616055819</c:v>
                </c:pt>
                <c:pt idx="169" formatCode="General">
                  <c:v>2.5350266115643021</c:v>
                </c:pt>
                <c:pt idx="170" formatCode="General">
                  <c:v>3.054712696359815</c:v>
                </c:pt>
                <c:pt idx="171" formatCode="General">
                  <c:v>2.5161860943958798</c:v>
                </c:pt>
                <c:pt idx="172" formatCode="General">
                  <c:v>3.1332721656603031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BB5-47C7-B141-B05D678007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1367936"/>
        <c:axId val="551368328"/>
      </c:areaChart>
      <c:lineChart>
        <c:grouping val="standard"/>
        <c:varyColors val="0"/>
        <c:ser>
          <c:idx val="3"/>
          <c:order val="3"/>
          <c:spPr>
            <a:ln>
              <a:solidFill>
                <a:schemeClr val="accent3"/>
              </a:solidFill>
            </a:ln>
          </c:spPr>
          <c:marker>
            <c:symbol val="none"/>
          </c:marke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2-EBB5-47C7-B141-B05D6780078B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3-EBB5-47C7-B141-B05D6780078B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4-EBB5-47C7-B141-B05D6780078B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5-EBB5-47C7-B141-B05D6780078B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6-EBB5-47C7-B141-B05D6780078B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7-EBB5-47C7-B141-B05D6780078B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08-EBB5-47C7-B141-B05D6780078B}"/>
              </c:ext>
            </c:extLst>
          </c:dPt>
          <c:dPt>
            <c:idx val="7"/>
            <c:bubble3D val="0"/>
            <c:extLst>
              <c:ext xmlns:c16="http://schemas.microsoft.com/office/drawing/2014/chart" uri="{C3380CC4-5D6E-409C-BE32-E72D297353CC}">
                <c16:uniqueId val="{00000009-EBB5-47C7-B141-B05D6780078B}"/>
              </c:ext>
            </c:extLst>
          </c:dPt>
          <c:dPt>
            <c:idx val="8"/>
            <c:bubble3D val="0"/>
            <c:extLst>
              <c:ext xmlns:c16="http://schemas.microsoft.com/office/drawing/2014/chart" uri="{C3380CC4-5D6E-409C-BE32-E72D297353CC}">
                <c16:uniqueId val="{0000000A-EBB5-47C7-B141-B05D6780078B}"/>
              </c:ext>
            </c:extLst>
          </c:dPt>
          <c:dPt>
            <c:idx val="9"/>
            <c:bubble3D val="0"/>
            <c:extLst>
              <c:ext xmlns:c16="http://schemas.microsoft.com/office/drawing/2014/chart" uri="{C3380CC4-5D6E-409C-BE32-E72D297353CC}">
                <c16:uniqueId val="{0000000B-EBB5-47C7-B141-B05D6780078B}"/>
              </c:ext>
            </c:extLst>
          </c:dPt>
          <c:dPt>
            <c:idx val="10"/>
            <c:bubble3D val="0"/>
            <c:extLst>
              <c:ext xmlns:c16="http://schemas.microsoft.com/office/drawing/2014/chart" uri="{C3380CC4-5D6E-409C-BE32-E72D297353CC}">
                <c16:uniqueId val="{0000000C-EBB5-47C7-B141-B05D6780078B}"/>
              </c:ext>
            </c:extLst>
          </c:dPt>
          <c:dPt>
            <c:idx val="11"/>
            <c:bubble3D val="0"/>
            <c:extLst>
              <c:ext xmlns:c16="http://schemas.microsoft.com/office/drawing/2014/chart" uri="{C3380CC4-5D6E-409C-BE32-E72D297353CC}">
                <c16:uniqueId val="{0000000D-EBB5-47C7-B141-B05D6780078B}"/>
              </c:ext>
            </c:extLst>
          </c:dPt>
          <c:dPt>
            <c:idx val="12"/>
            <c:bubble3D val="0"/>
            <c:extLst>
              <c:ext xmlns:c16="http://schemas.microsoft.com/office/drawing/2014/chart" uri="{C3380CC4-5D6E-409C-BE32-E72D297353CC}">
                <c16:uniqueId val="{0000000E-EBB5-47C7-B141-B05D6780078B}"/>
              </c:ext>
            </c:extLst>
          </c:dPt>
          <c:dPt>
            <c:idx val="13"/>
            <c:bubble3D val="0"/>
            <c:extLst>
              <c:ext xmlns:c16="http://schemas.microsoft.com/office/drawing/2014/chart" uri="{C3380CC4-5D6E-409C-BE32-E72D297353CC}">
                <c16:uniqueId val="{0000000F-EBB5-47C7-B141-B05D6780078B}"/>
              </c:ext>
            </c:extLst>
          </c:dPt>
          <c:dPt>
            <c:idx val="14"/>
            <c:bubble3D val="0"/>
            <c:extLst>
              <c:ext xmlns:c16="http://schemas.microsoft.com/office/drawing/2014/chart" uri="{C3380CC4-5D6E-409C-BE32-E72D297353CC}">
                <c16:uniqueId val="{00000010-EBB5-47C7-B141-B05D6780078B}"/>
              </c:ext>
            </c:extLst>
          </c:dPt>
          <c:dPt>
            <c:idx val="15"/>
            <c:bubble3D val="0"/>
            <c:extLst>
              <c:ext xmlns:c16="http://schemas.microsoft.com/office/drawing/2014/chart" uri="{C3380CC4-5D6E-409C-BE32-E72D297353CC}">
                <c16:uniqueId val="{00000011-EBB5-47C7-B141-B05D6780078B}"/>
              </c:ext>
            </c:extLst>
          </c:dPt>
          <c:dPt>
            <c:idx val="16"/>
            <c:bubble3D val="0"/>
            <c:extLst>
              <c:ext xmlns:c16="http://schemas.microsoft.com/office/drawing/2014/chart" uri="{C3380CC4-5D6E-409C-BE32-E72D297353CC}">
                <c16:uniqueId val="{00000012-EBB5-47C7-B141-B05D6780078B}"/>
              </c:ext>
            </c:extLst>
          </c:dPt>
          <c:dPt>
            <c:idx val="17"/>
            <c:bubble3D val="0"/>
            <c:extLst>
              <c:ext xmlns:c16="http://schemas.microsoft.com/office/drawing/2014/chart" uri="{C3380CC4-5D6E-409C-BE32-E72D297353CC}">
                <c16:uniqueId val="{00000013-EBB5-47C7-B141-B05D6780078B}"/>
              </c:ext>
            </c:extLst>
          </c:dPt>
          <c:dPt>
            <c:idx val="18"/>
            <c:bubble3D val="0"/>
            <c:extLst>
              <c:ext xmlns:c16="http://schemas.microsoft.com/office/drawing/2014/chart" uri="{C3380CC4-5D6E-409C-BE32-E72D297353CC}">
                <c16:uniqueId val="{00000014-EBB5-47C7-B141-B05D6780078B}"/>
              </c:ext>
            </c:extLst>
          </c:dPt>
          <c:dPt>
            <c:idx val="19"/>
            <c:bubble3D val="0"/>
            <c:extLst>
              <c:ext xmlns:c16="http://schemas.microsoft.com/office/drawing/2014/chart" uri="{C3380CC4-5D6E-409C-BE32-E72D297353CC}">
                <c16:uniqueId val="{00000015-EBB5-47C7-B141-B05D6780078B}"/>
              </c:ext>
            </c:extLst>
          </c:dPt>
          <c:dPt>
            <c:idx val="20"/>
            <c:bubble3D val="0"/>
            <c:extLst>
              <c:ext xmlns:c16="http://schemas.microsoft.com/office/drawing/2014/chart" uri="{C3380CC4-5D6E-409C-BE32-E72D297353CC}">
                <c16:uniqueId val="{00000016-EBB5-47C7-B141-B05D6780078B}"/>
              </c:ext>
            </c:extLst>
          </c:dPt>
          <c:dPt>
            <c:idx val="21"/>
            <c:bubble3D val="0"/>
            <c:extLst>
              <c:ext xmlns:c16="http://schemas.microsoft.com/office/drawing/2014/chart" uri="{C3380CC4-5D6E-409C-BE32-E72D297353CC}">
                <c16:uniqueId val="{00000017-EBB5-47C7-B141-B05D6780078B}"/>
              </c:ext>
            </c:extLst>
          </c:dPt>
          <c:dPt>
            <c:idx val="22"/>
            <c:bubble3D val="0"/>
            <c:extLst>
              <c:ext xmlns:c16="http://schemas.microsoft.com/office/drawing/2014/chart" uri="{C3380CC4-5D6E-409C-BE32-E72D297353CC}">
                <c16:uniqueId val="{00000018-EBB5-47C7-B141-B05D6780078B}"/>
              </c:ext>
            </c:extLst>
          </c:dPt>
          <c:dPt>
            <c:idx val="23"/>
            <c:bubble3D val="0"/>
            <c:extLst>
              <c:ext xmlns:c16="http://schemas.microsoft.com/office/drawing/2014/chart" uri="{C3380CC4-5D6E-409C-BE32-E72D297353CC}">
                <c16:uniqueId val="{00000019-EBB5-47C7-B141-B05D6780078B}"/>
              </c:ext>
            </c:extLst>
          </c:dPt>
          <c:dPt>
            <c:idx val="24"/>
            <c:bubble3D val="0"/>
            <c:extLst>
              <c:ext xmlns:c16="http://schemas.microsoft.com/office/drawing/2014/chart" uri="{C3380CC4-5D6E-409C-BE32-E72D297353CC}">
                <c16:uniqueId val="{0000001A-EBB5-47C7-B141-B05D6780078B}"/>
              </c:ext>
            </c:extLst>
          </c:dPt>
          <c:dPt>
            <c:idx val="25"/>
            <c:bubble3D val="0"/>
            <c:extLst>
              <c:ext xmlns:c16="http://schemas.microsoft.com/office/drawing/2014/chart" uri="{C3380CC4-5D6E-409C-BE32-E72D297353CC}">
                <c16:uniqueId val="{0000001B-EBB5-47C7-B141-B05D6780078B}"/>
              </c:ext>
            </c:extLst>
          </c:dPt>
          <c:dPt>
            <c:idx val="26"/>
            <c:bubble3D val="0"/>
            <c:extLst>
              <c:ext xmlns:c16="http://schemas.microsoft.com/office/drawing/2014/chart" uri="{C3380CC4-5D6E-409C-BE32-E72D297353CC}">
                <c16:uniqueId val="{0000001C-EBB5-47C7-B141-B05D6780078B}"/>
              </c:ext>
            </c:extLst>
          </c:dPt>
          <c:dPt>
            <c:idx val="27"/>
            <c:bubble3D val="0"/>
            <c:extLst>
              <c:ext xmlns:c16="http://schemas.microsoft.com/office/drawing/2014/chart" uri="{C3380CC4-5D6E-409C-BE32-E72D297353CC}">
                <c16:uniqueId val="{0000001D-EBB5-47C7-B141-B05D6780078B}"/>
              </c:ext>
            </c:extLst>
          </c:dPt>
          <c:dPt>
            <c:idx val="28"/>
            <c:bubble3D val="0"/>
            <c:extLst>
              <c:ext xmlns:c16="http://schemas.microsoft.com/office/drawing/2014/chart" uri="{C3380CC4-5D6E-409C-BE32-E72D297353CC}">
                <c16:uniqueId val="{0000001E-EBB5-47C7-B141-B05D6780078B}"/>
              </c:ext>
            </c:extLst>
          </c:dPt>
          <c:dPt>
            <c:idx val="29"/>
            <c:bubble3D val="0"/>
            <c:extLst>
              <c:ext xmlns:c16="http://schemas.microsoft.com/office/drawing/2014/chart" uri="{C3380CC4-5D6E-409C-BE32-E72D297353CC}">
                <c16:uniqueId val="{0000001F-EBB5-47C7-B141-B05D6780078B}"/>
              </c:ext>
            </c:extLst>
          </c:dPt>
          <c:dPt>
            <c:idx val="30"/>
            <c:bubble3D val="0"/>
            <c:extLst>
              <c:ext xmlns:c16="http://schemas.microsoft.com/office/drawing/2014/chart" uri="{C3380CC4-5D6E-409C-BE32-E72D297353CC}">
                <c16:uniqueId val="{00000020-EBB5-47C7-B141-B05D6780078B}"/>
              </c:ext>
            </c:extLst>
          </c:dPt>
          <c:dPt>
            <c:idx val="31"/>
            <c:bubble3D val="0"/>
            <c:extLst>
              <c:ext xmlns:c16="http://schemas.microsoft.com/office/drawing/2014/chart" uri="{C3380CC4-5D6E-409C-BE32-E72D297353CC}">
                <c16:uniqueId val="{00000021-EBB5-47C7-B141-B05D6780078B}"/>
              </c:ext>
            </c:extLst>
          </c:dPt>
          <c:dPt>
            <c:idx val="32"/>
            <c:bubble3D val="0"/>
            <c:extLst>
              <c:ext xmlns:c16="http://schemas.microsoft.com/office/drawing/2014/chart" uri="{C3380CC4-5D6E-409C-BE32-E72D297353CC}">
                <c16:uniqueId val="{00000022-EBB5-47C7-B141-B05D6780078B}"/>
              </c:ext>
            </c:extLst>
          </c:dPt>
          <c:dPt>
            <c:idx val="33"/>
            <c:bubble3D val="0"/>
            <c:extLst>
              <c:ext xmlns:c16="http://schemas.microsoft.com/office/drawing/2014/chart" uri="{C3380CC4-5D6E-409C-BE32-E72D297353CC}">
                <c16:uniqueId val="{00000023-EBB5-47C7-B141-B05D6780078B}"/>
              </c:ext>
            </c:extLst>
          </c:dPt>
          <c:dPt>
            <c:idx val="34"/>
            <c:bubble3D val="0"/>
            <c:extLst>
              <c:ext xmlns:c16="http://schemas.microsoft.com/office/drawing/2014/chart" uri="{C3380CC4-5D6E-409C-BE32-E72D297353CC}">
                <c16:uniqueId val="{00000024-EBB5-47C7-B141-B05D6780078B}"/>
              </c:ext>
            </c:extLst>
          </c:dPt>
          <c:dPt>
            <c:idx val="35"/>
            <c:bubble3D val="0"/>
            <c:extLst>
              <c:ext xmlns:c16="http://schemas.microsoft.com/office/drawing/2014/chart" uri="{C3380CC4-5D6E-409C-BE32-E72D297353CC}">
                <c16:uniqueId val="{00000025-EBB5-47C7-B141-B05D6780078B}"/>
              </c:ext>
            </c:extLst>
          </c:dPt>
          <c:dPt>
            <c:idx val="36"/>
            <c:bubble3D val="0"/>
            <c:extLst>
              <c:ext xmlns:c16="http://schemas.microsoft.com/office/drawing/2014/chart" uri="{C3380CC4-5D6E-409C-BE32-E72D297353CC}">
                <c16:uniqueId val="{00000026-EBB5-47C7-B141-B05D6780078B}"/>
              </c:ext>
            </c:extLst>
          </c:dPt>
          <c:dPt>
            <c:idx val="37"/>
            <c:bubble3D val="0"/>
            <c:extLst>
              <c:ext xmlns:c16="http://schemas.microsoft.com/office/drawing/2014/chart" uri="{C3380CC4-5D6E-409C-BE32-E72D297353CC}">
                <c16:uniqueId val="{00000027-EBB5-47C7-B141-B05D6780078B}"/>
              </c:ext>
            </c:extLst>
          </c:dPt>
          <c:dPt>
            <c:idx val="38"/>
            <c:bubble3D val="0"/>
            <c:extLst>
              <c:ext xmlns:c16="http://schemas.microsoft.com/office/drawing/2014/chart" uri="{C3380CC4-5D6E-409C-BE32-E72D297353CC}">
                <c16:uniqueId val="{00000028-EBB5-47C7-B141-B05D6780078B}"/>
              </c:ext>
            </c:extLst>
          </c:dPt>
          <c:dPt>
            <c:idx val="39"/>
            <c:bubble3D val="0"/>
            <c:extLst>
              <c:ext xmlns:c16="http://schemas.microsoft.com/office/drawing/2014/chart" uri="{C3380CC4-5D6E-409C-BE32-E72D297353CC}">
                <c16:uniqueId val="{00000029-EBB5-47C7-B141-B05D6780078B}"/>
              </c:ext>
            </c:extLst>
          </c:dPt>
          <c:dPt>
            <c:idx val="40"/>
            <c:bubble3D val="0"/>
            <c:extLst>
              <c:ext xmlns:c16="http://schemas.microsoft.com/office/drawing/2014/chart" uri="{C3380CC4-5D6E-409C-BE32-E72D297353CC}">
                <c16:uniqueId val="{0000002A-EBB5-47C7-B141-B05D6780078B}"/>
              </c:ext>
            </c:extLst>
          </c:dPt>
          <c:dPt>
            <c:idx val="41"/>
            <c:bubble3D val="0"/>
            <c:extLst>
              <c:ext xmlns:c16="http://schemas.microsoft.com/office/drawing/2014/chart" uri="{C3380CC4-5D6E-409C-BE32-E72D297353CC}">
                <c16:uniqueId val="{0000002B-EBB5-47C7-B141-B05D6780078B}"/>
              </c:ext>
            </c:extLst>
          </c:dPt>
          <c:dPt>
            <c:idx val="42"/>
            <c:bubble3D val="0"/>
            <c:extLst>
              <c:ext xmlns:c16="http://schemas.microsoft.com/office/drawing/2014/chart" uri="{C3380CC4-5D6E-409C-BE32-E72D297353CC}">
                <c16:uniqueId val="{0000002C-EBB5-47C7-B141-B05D6780078B}"/>
              </c:ext>
            </c:extLst>
          </c:dPt>
          <c:dPt>
            <c:idx val="43"/>
            <c:bubble3D val="0"/>
            <c:extLst>
              <c:ext xmlns:c16="http://schemas.microsoft.com/office/drawing/2014/chart" uri="{C3380CC4-5D6E-409C-BE32-E72D297353CC}">
                <c16:uniqueId val="{0000002D-EBB5-47C7-B141-B05D6780078B}"/>
              </c:ext>
            </c:extLst>
          </c:dPt>
          <c:dPt>
            <c:idx val="44"/>
            <c:bubble3D val="0"/>
            <c:extLst>
              <c:ext xmlns:c16="http://schemas.microsoft.com/office/drawing/2014/chart" uri="{C3380CC4-5D6E-409C-BE32-E72D297353CC}">
                <c16:uniqueId val="{0000002E-EBB5-47C7-B141-B05D6780078B}"/>
              </c:ext>
            </c:extLst>
          </c:dPt>
          <c:dPt>
            <c:idx val="45"/>
            <c:bubble3D val="0"/>
            <c:extLst>
              <c:ext xmlns:c16="http://schemas.microsoft.com/office/drawing/2014/chart" uri="{C3380CC4-5D6E-409C-BE32-E72D297353CC}">
                <c16:uniqueId val="{0000002F-EBB5-47C7-B141-B05D6780078B}"/>
              </c:ext>
            </c:extLst>
          </c:dPt>
          <c:dPt>
            <c:idx val="46"/>
            <c:bubble3D val="0"/>
            <c:extLst>
              <c:ext xmlns:c16="http://schemas.microsoft.com/office/drawing/2014/chart" uri="{C3380CC4-5D6E-409C-BE32-E72D297353CC}">
                <c16:uniqueId val="{00000030-EBB5-47C7-B141-B05D6780078B}"/>
              </c:ext>
            </c:extLst>
          </c:dPt>
          <c:dPt>
            <c:idx val="47"/>
            <c:bubble3D val="0"/>
            <c:extLst>
              <c:ext xmlns:c16="http://schemas.microsoft.com/office/drawing/2014/chart" uri="{C3380CC4-5D6E-409C-BE32-E72D297353CC}">
                <c16:uniqueId val="{00000031-EBB5-47C7-B141-B05D6780078B}"/>
              </c:ext>
            </c:extLst>
          </c:dPt>
          <c:dPt>
            <c:idx val="48"/>
            <c:bubble3D val="0"/>
            <c:extLst>
              <c:ext xmlns:c16="http://schemas.microsoft.com/office/drawing/2014/chart" uri="{C3380CC4-5D6E-409C-BE32-E72D297353CC}">
                <c16:uniqueId val="{00000032-EBB5-47C7-B141-B05D6780078B}"/>
              </c:ext>
            </c:extLst>
          </c:dPt>
          <c:dPt>
            <c:idx val="49"/>
            <c:bubble3D val="0"/>
            <c:extLst>
              <c:ext xmlns:c16="http://schemas.microsoft.com/office/drawing/2014/chart" uri="{C3380CC4-5D6E-409C-BE32-E72D297353CC}">
                <c16:uniqueId val="{00000033-EBB5-47C7-B141-B05D6780078B}"/>
              </c:ext>
            </c:extLst>
          </c:dPt>
          <c:dPt>
            <c:idx val="50"/>
            <c:bubble3D val="0"/>
            <c:extLst>
              <c:ext xmlns:c16="http://schemas.microsoft.com/office/drawing/2014/chart" uri="{C3380CC4-5D6E-409C-BE32-E72D297353CC}">
                <c16:uniqueId val="{00000034-EBB5-47C7-B141-B05D6780078B}"/>
              </c:ext>
            </c:extLst>
          </c:dPt>
          <c:dPt>
            <c:idx val="51"/>
            <c:bubble3D val="0"/>
            <c:extLst>
              <c:ext xmlns:c16="http://schemas.microsoft.com/office/drawing/2014/chart" uri="{C3380CC4-5D6E-409C-BE32-E72D297353CC}">
                <c16:uniqueId val="{00000035-EBB5-47C7-B141-B05D6780078B}"/>
              </c:ext>
            </c:extLst>
          </c:dPt>
          <c:dPt>
            <c:idx val="52"/>
            <c:bubble3D val="0"/>
            <c:extLst>
              <c:ext xmlns:c16="http://schemas.microsoft.com/office/drawing/2014/chart" uri="{C3380CC4-5D6E-409C-BE32-E72D297353CC}">
                <c16:uniqueId val="{00000036-EBB5-47C7-B141-B05D6780078B}"/>
              </c:ext>
            </c:extLst>
          </c:dPt>
          <c:dPt>
            <c:idx val="53"/>
            <c:bubble3D val="0"/>
            <c:extLst>
              <c:ext xmlns:c16="http://schemas.microsoft.com/office/drawing/2014/chart" uri="{C3380CC4-5D6E-409C-BE32-E72D297353CC}">
                <c16:uniqueId val="{00000037-EBB5-47C7-B141-B05D6780078B}"/>
              </c:ext>
            </c:extLst>
          </c:dPt>
          <c:dPt>
            <c:idx val="54"/>
            <c:bubble3D val="0"/>
            <c:extLst>
              <c:ext xmlns:c16="http://schemas.microsoft.com/office/drawing/2014/chart" uri="{C3380CC4-5D6E-409C-BE32-E72D297353CC}">
                <c16:uniqueId val="{00000038-EBB5-47C7-B141-B05D6780078B}"/>
              </c:ext>
            </c:extLst>
          </c:dPt>
          <c:dPt>
            <c:idx val="55"/>
            <c:bubble3D val="0"/>
            <c:extLst>
              <c:ext xmlns:c16="http://schemas.microsoft.com/office/drawing/2014/chart" uri="{C3380CC4-5D6E-409C-BE32-E72D297353CC}">
                <c16:uniqueId val="{00000039-EBB5-47C7-B141-B05D6780078B}"/>
              </c:ext>
            </c:extLst>
          </c:dPt>
          <c:dPt>
            <c:idx val="56"/>
            <c:bubble3D val="0"/>
            <c:extLst>
              <c:ext xmlns:c16="http://schemas.microsoft.com/office/drawing/2014/chart" uri="{C3380CC4-5D6E-409C-BE32-E72D297353CC}">
                <c16:uniqueId val="{0000003A-EBB5-47C7-B141-B05D6780078B}"/>
              </c:ext>
            </c:extLst>
          </c:dPt>
          <c:dPt>
            <c:idx val="57"/>
            <c:bubble3D val="0"/>
            <c:extLst>
              <c:ext xmlns:c16="http://schemas.microsoft.com/office/drawing/2014/chart" uri="{C3380CC4-5D6E-409C-BE32-E72D297353CC}">
                <c16:uniqueId val="{0000003B-EBB5-47C7-B141-B05D6780078B}"/>
              </c:ext>
            </c:extLst>
          </c:dPt>
          <c:dPt>
            <c:idx val="58"/>
            <c:bubble3D val="0"/>
            <c:extLst>
              <c:ext xmlns:c16="http://schemas.microsoft.com/office/drawing/2014/chart" uri="{C3380CC4-5D6E-409C-BE32-E72D297353CC}">
                <c16:uniqueId val="{0000003C-EBB5-47C7-B141-B05D6780078B}"/>
              </c:ext>
            </c:extLst>
          </c:dPt>
          <c:dPt>
            <c:idx val="59"/>
            <c:bubble3D val="0"/>
            <c:extLst>
              <c:ext xmlns:c16="http://schemas.microsoft.com/office/drawing/2014/chart" uri="{C3380CC4-5D6E-409C-BE32-E72D297353CC}">
                <c16:uniqueId val="{0000003D-EBB5-47C7-B141-B05D6780078B}"/>
              </c:ext>
            </c:extLst>
          </c:dPt>
          <c:dPt>
            <c:idx val="60"/>
            <c:bubble3D val="0"/>
            <c:extLst>
              <c:ext xmlns:c16="http://schemas.microsoft.com/office/drawing/2014/chart" uri="{C3380CC4-5D6E-409C-BE32-E72D297353CC}">
                <c16:uniqueId val="{0000003E-EBB5-47C7-B141-B05D6780078B}"/>
              </c:ext>
            </c:extLst>
          </c:dPt>
          <c:dPt>
            <c:idx val="61"/>
            <c:bubble3D val="0"/>
            <c:extLst>
              <c:ext xmlns:c16="http://schemas.microsoft.com/office/drawing/2014/chart" uri="{C3380CC4-5D6E-409C-BE32-E72D297353CC}">
                <c16:uniqueId val="{0000003F-EBB5-47C7-B141-B05D6780078B}"/>
              </c:ext>
            </c:extLst>
          </c:dPt>
          <c:dPt>
            <c:idx val="62"/>
            <c:bubble3D val="0"/>
            <c:extLst>
              <c:ext xmlns:c16="http://schemas.microsoft.com/office/drawing/2014/chart" uri="{C3380CC4-5D6E-409C-BE32-E72D297353CC}">
                <c16:uniqueId val="{00000040-EBB5-47C7-B141-B05D6780078B}"/>
              </c:ext>
            </c:extLst>
          </c:dPt>
          <c:dPt>
            <c:idx val="63"/>
            <c:bubble3D val="0"/>
            <c:extLst>
              <c:ext xmlns:c16="http://schemas.microsoft.com/office/drawing/2014/chart" uri="{C3380CC4-5D6E-409C-BE32-E72D297353CC}">
                <c16:uniqueId val="{00000041-EBB5-47C7-B141-B05D6780078B}"/>
              </c:ext>
            </c:extLst>
          </c:dPt>
          <c:dPt>
            <c:idx val="64"/>
            <c:bubble3D val="0"/>
            <c:extLst>
              <c:ext xmlns:c16="http://schemas.microsoft.com/office/drawing/2014/chart" uri="{C3380CC4-5D6E-409C-BE32-E72D297353CC}">
                <c16:uniqueId val="{00000042-EBB5-47C7-B141-B05D6780078B}"/>
              </c:ext>
            </c:extLst>
          </c:dPt>
          <c:dPt>
            <c:idx val="65"/>
            <c:bubble3D val="0"/>
            <c:extLst>
              <c:ext xmlns:c16="http://schemas.microsoft.com/office/drawing/2014/chart" uri="{C3380CC4-5D6E-409C-BE32-E72D297353CC}">
                <c16:uniqueId val="{00000043-EBB5-47C7-B141-B05D6780078B}"/>
              </c:ext>
            </c:extLst>
          </c:dPt>
          <c:dPt>
            <c:idx val="66"/>
            <c:bubble3D val="0"/>
            <c:extLst>
              <c:ext xmlns:c16="http://schemas.microsoft.com/office/drawing/2014/chart" uri="{C3380CC4-5D6E-409C-BE32-E72D297353CC}">
                <c16:uniqueId val="{00000044-EBB5-47C7-B141-B05D6780078B}"/>
              </c:ext>
            </c:extLst>
          </c:dPt>
          <c:dPt>
            <c:idx val="67"/>
            <c:bubble3D val="0"/>
            <c:extLst>
              <c:ext xmlns:c16="http://schemas.microsoft.com/office/drawing/2014/chart" uri="{C3380CC4-5D6E-409C-BE32-E72D297353CC}">
                <c16:uniqueId val="{00000045-EBB5-47C7-B141-B05D6780078B}"/>
              </c:ext>
            </c:extLst>
          </c:dPt>
          <c:dPt>
            <c:idx val="68"/>
            <c:bubble3D val="0"/>
            <c:extLst>
              <c:ext xmlns:c16="http://schemas.microsoft.com/office/drawing/2014/chart" uri="{C3380CC4-5D6E-409C-BE32-E72D297353CC}">
                <c16:uniqueId val="{00000046-EBB5-47C7-B141-B05D6780078B}"/>
              </c:ext>
            </c:extLst>
          </c:dPt>
          <c:dPt>
            <c:idx val="69"/>
            <c:bubble3D val="0"/>
            <c:extLst>
              <c:ext xmlns:c16="http://schemas.microsoft.com/office/drawing/2014/chart" uri="{C3380CC4-5D6E-409C-BE32-E72D297353CC}">
                <c16:uniqueId val="{00000047-EBB5-47C7-B141-B05D6780078B}"/>
              </c:ext>
            </c:extLst>
          </c:dPt>
          <c:dPt>
            <c:idx val="70"/>
            <c:bubble3D val="0"/>
            <c:extLst>
              <c:ext xmlns:c16="http://schemas.microsoft.com/office/drawing/2014/chart" uri="{C3380CC4-5D6E-409C-BE32-E72D297353CC}">
                <c16:uniqueId val="{00000048-EBB5-47C7-B141-B05D6780078B}"/>
              </c:ext>
            </c:extLst>
          </c:dPt>
          <c:dPt>
            <c:idx val="71"/>
            <c:bubble3D val="0"/>
            <c:extLst>
              <c:ext xmlns:c16="http://schemas.microsoft.com/office/drawing/2014/chart" uri="{C3380CC4-5D6E-409C-BE32-E72D297353CC}">
                <c16:uniqueId val="{00000049-EBB5-47C7-B141-B05D6780078B}"/>
              </c:ext>
            </c:extLst>
          </c:dPt>
          <c:dPt>
            <c:idx val="72"/>
            <c:bubble3D val="0"/>
            <c:extLst>
              <c:ext xmlns:c16="http://schemas.microsoft.com/office/drawing/2014/chart" uri="{C3380CC4-5D6E-409C-BE32-E72D297353CC}">
                <c16:uniqueId val="{0000004A-EBB5-47C7-B141-B05D6780078B}"/>
              </c:ext>
            </c:extLst>
          </c:dPt>
          <c:dPt>
            <c:idx val="73"/>
            <c:bubble3D val="0"/>
            <c:extLst>
              <c:ext xmlns:c16="http://schemas.microsoft.com/office/drawing/2014/chart" uri="{C3380CC4-5D6E-409C-BE32-E72D297353CC}">
                <c16:uniqueId val="{0000004B-EBB5-47C7-B141-B05D6780078B}"/>
              </c:ext>
            </c:extLst>
          </c:dPt>
          <c:dPt>
            <c:idx val="74"/>
            <c:bubble3D val="0"/>
            <c:extLst>
              <c:ext xmlns:c16="http://schemas.microsoft.com/office/drawing/2014/chart" uri="{C3380CC4-5D6E-409C-BE32-E72D297353CC}">
                <c16:uniqueId val="{0000004C-EBB5-47C7-B141-B05D6780078B}"/>
              </c:ext>
            </c:extLst>
          </c:dPt>
          <c:dPt>
            <c:idx val="75"/>
            <c:bubble3D val="0"/>
            <c:extLst>
              <c:ext xmlns:c16="http://schemas.microsoft.com/office/drawing/2014/chart" uri="{C3380CC4-5D6E-409C-BE32-E72D297353CC}">
                <c16:uniqueId val="{0000004D-EBB5-47C7-B141-B05D6780078B}"/>
              </c:ext>
            </c:extLst>
          </c:dPt>
          <c:dPt>
            <c:idx val="76"/>
            <c:bubble3D val="0"/>
            <c:extLst>
              <c:ext xmlns:c16="http://schemas.microsoft.com/office/drawing/2014/chart" uri="{C3380CC4-5D6E-409C-BE32-E72D297353CC}">
                <c16:uniqueId val="{0000004E-EBB5-47C7-B141-B05D6780078B}"/>
              </c:ext>
            </c:extLst>
          </c:dPt>
          <c:dPt>
            <c:idx val="77"/>
            <c:bubble3D val="0"/>
            <c:extLst>
              <c:ext xmlns:c16="http://schemas.microsoft.com/office/drawing/2014/chart" uri="{C3380CC4-5D6E-409C-BE32-E72D297353CC}">
                <c16:uniqueId val="{0000004F-EBB5-47C7-B141-B05D6780078B}"/>
              </c:ext>
            </c:extLst>
          </c:dPt>
          <c:dPt>
            <c:idx val="78"/>
            <c:bubble3D val="0"/>
            <c:extLst>
              <c:ext xmlns:c16="http://schemas.microsoft.com/office/drawing/2014/chart" uri="{C3380CC4-5D6E-409C-BE32-E72D297353CC}">
                <c16:uniqueId val="{00000050-EBB5-47C7-B141-B05D6780078B}"/>
              </c:ext>
            </c:extLst>
          </c:dPt>
          <c:dPt>
            <c:idx val="79"/>
            <c:bubble3D val="0"/>
            <c:extLst>
              <c:ext xmlns:c16="http://schemas.microsoft.com/office/drawing/2014/chart" uri="{C3380CC4-5D6E-409C-BE32-E72D297353CC}">
                <c16:uniqueId val="{00000051-EBB5-47C7-B141-B05D6780078B}"/>
              </c:ext>
            </c:extLst>
          </c:dPt>
          <c:dPt>
            <c:idx val="80"/>
            <c:bubble3D val="0"/>
            <c:extLst>
              <c:ext xmlns:c16="http://schemas.microsoft.com/office/drawing/2014/chart" uri="{C3380CC4-5D6E-409C-BE32-E72D297353CC}">
                <c16:uniqueId val="{00000052-EBB5-47C7-B141-B05D6780078B}"/>
              </c:ext>
            </c:extLst>
          </c:dPt>
          <c:dPt>
            <c:idx val="81"/>
            <c:bubble3D val="0"/>
            <c:extLst>
              <c:ext xmlns:c16="http://schemas.microsoft.com/office/drawing/2014/chart" uri="{C3380CC4-5D6E-409C-BE32-E72D297353CC}">
                <c16:uniqueId val="{00000053-EBB5-47C7-B141-B05D6780078B}"/>
              </c:ext>
            </c:extLst>
          </c:dPt>
          <c:dPt>
            <c:idx val="82"/>
            <c:bubble3D val="0"/>
            <c:extLst>
              <c:ext xmlns:c16="http://schemas.microsoft.com/office/drawing/2014/chart" uri="{C3380CC4-5D6E-409C-BE32-E72D297353CC}">
                <c16:uniqueId val="{00000054-EBB5-47C7-B141-B05D6780078B}"/>
              </c:ext>
            </c:extLst>
          </c:dPt>
          <c:dPt>
            <c:idx val="83"/>
            <c:bubble3D val="0"/>
            <c:extLst>
              <c:ext xmlns:c16="http://schemas.microsoft.com/office/drawing/2014/chart" uri="{C3380CC4-5D6E-409C-BE32-E72D297353CC}">
                <c16:uniqueId val="{00000055-EBB5-47C7-B141-B05D6780078B}"/>
              </c:ext>
            </c:extLst>
          </c:dPt>
          <c:dPt>
            <c:idx val="84"/>
            <c:bubble3D val="0"/>
            <c:extLst>
              <c:ext xmlns:c16="http://schemas.microsoft.com/office/drawing/2014/chart" uri="{C3380CC4-5D6E-409C-BE32-E72D297353CC}">
                <c16:uniqueId val="{00000056-EBB5-47C7-B141-B05D6780078B}"/>
              </c:ext>
            </c:extLst>
          </c:dPt>
          <c:dPt>
            <c:idx val="85"/>
            <c:bubble3D val="0"/>
            <c:extLst>
              <c:ext xmlns:c16="http://schemas.microsoft.com/office/drawing/2014/chart" uri="{C3380CC4-5D6E-409C-BE32-E72D297353CC}">
                <c16:uniqueId val="{00000057-EBB5-47C7-B141-B05D6780078B}"/>
              </c:ext>
            </c:extLst>
          </c:dPt>
          <c:dPt>
            <c:idx val="86"/>
            <c:bubble3D val="0"/>
            <c:extLst>
              <c:ext xmlns:c16="http://schemas.microsoft.com/office/drawing/2014/chart" uri="{C3380CC4-5D6E-409C-BE32-E72D297353CC}">
                <c16:uniqueId val="{00000058-EBB5-47C7-B141-B05D6780078B}"/>
              </c:ext>
            </c:extLst>
          </c:dPt>
          <c:dPt>
            <c:idx val="87"/>
            <c:bubble3D val="0"/>
            <c:extLst>
              <c:ext xmlns:c16="http://schemas.microsoft.com/office/drawing/2014/chart" uri="{C3380CC4-5D6E-409C-BE32-E72D297353CC}">
                <c16:uniqueId val="{00000059-EBB5-47C7-B141-B05D6780078B}"/>
              </c:ext>
            </c:extLst>
          </c:dPt>
          <c:dPt>
            <c:idx val="88"/>
            <c:bubble3D val="0"/>
            <c:extLst>
              <c:ext xmlns:c16="http://schemas.microsoft.com/office/drawing/2014/chart" uri="{C3380CC4-5D6E-409C-BE32-E72D297353CC}">
                <c16:uniqueId val="{0000005A-EBB5-47C7-B141-B05D6780078B}"/>
              </c:ext>
            </c:extLst>
          </c:dPt>
          <c:dPt>
            <c:idx val="89"/>
            <c:bubble3D val="0"/>
            <c:extLst>
              <c:ext xmlns:c16="http://schemas.microsoft.com/office/drawing/2014/chart" uri="{C3380CC4-5D6E-409C-BE32-E72D297353CC}">
                <c16:uniqueId val="{0000005B-EBB5-47C7-B141-B05D6780078B}"/>
              </c:ext>
            </c:extLst>
          </c:dPt>
          <c:dPt>
            <c:idx val="90"/>
            <c:bubble3D val="0"/>
            <c:extLst>
              <c:ext xmlns:c16="http://schemas.microsoft.com/office/drawing/2014/chart" uri="{C3380CC4-5D6E-409C-BE32-E72D297353CC}">
                <c16:uniqueId val="{0000005C-EBB5-47C7-B141-B05D6780078B}"/>
              </c:ext>
            </c:extLst>
          </c:dPt>
          <c:dPt>
            <c:idx val="91"/>
            <c:bubble3D val="0"/>
            <c:extLst>
              <c:ext xmlns:c16="http://schemas.microsoft.com/office/drawing/2014/chart" uri="{C3380CC4-5D6E-409C-BE32-E72D297353CC}">
                <c16:uniqueId val="{0000005D-EBB5-47C7-B141-B05D6780078B}"/>
              </c:ext>
            </c:extLst>
          </c:dPt>
          <c:dPt>
            <c:idx val="92"/>
            <c:bubble3D val="0"/>
            <c:extLst>
              <c:ext xmlns:c16="http://schemas.microsoft.com/office/drawing/2014/chart" uri="{C3380CC4-5D6E-409C-BE32-E72D297353CC}">
                <c16:uniqueId val="{0000005E-EBB5-47C7-B141-B05D6780078B}"/>
              </c:ext>
            </c:extLst>
          </c:dPt>
          <c:dPt>
            <c:idx val="93"/>
            <c:bubble3D val="0"/>
            <c:extLst>
              <c:ext xmlns:c16="http://schemas.microsoft.com/office/drawing/2014/chart" uri="{C3380CC4-5D6E-409C-BE32-E72D297353CC}">
                <c16:uniqueId val="{0000005F-EBB5-47C7-B141-B05D6780078B}"/>
              </c:ext>
            </c:extLst>
          </c:dPt>
          <c:dPt>
            <c:idx val="94"/>
            <c:bubble3D val="0"/>
            <c:extLst>
              <c:ext xmlns:c16="http://schemas.microsoft.com/office/drawing/2014/chart" uri="{C3380CC4-5D6E-409C-BE32-E72D297353CC}">
                <c16:uniqueId val="{00000060-EBB5-47C7-B141-B05D6780078B}"/>
              </c:ext>
            </c:extLst>
          </c:dPt>
          <c:dPt>
            <c:idx val="95"/>
            <c:bubble3D val="0"/>
            <c:extLst>
              <c:ext xmlns:c16="http://schemas.microsoft.com/office/drawing/2014/chart" uri="{C3380CC4-5D6E-409C-BE32-E72D297353CC}">
                <c16:uniqueId val="{00000061-EBB5-47C7-B141-B05D6780078B}"/>
              </c:ext>
            </c:extLst>
          </c:dPt>
          <c:dPt>
            <c:idx val="96"/>
            <c:bubble3D val="0"/>
            <c:extLst>
              <c:ext xmlns:c16="http://schemas.microsoft.com/office/drawing/2014/chart" uri="{C3380CC4-5D6E-409C-BE32-E72D297353CC}">
                <c16:uniqueId val="{00000062-EBB5-47C7-B141-B05D6780078B}"/>
              </c:ext>
            </c:extLst>
          </c:dPt>
          <c:dPt>
            <c:idx val="97"/>
            <c:bubble3D val="0"/>
            <c:extLst>
              <c:ext xmlns:c16="http://schemas.microsoft.com/office/drawing/2014/chart" uri="{C3380CC4-5D6E-409C-BE32-E72D297353CC}">
                <c16:uniqueId val="{00000063-EBB5-47C7-B141-B05D6780078B}"/>
              </c:ext>
            </c:extLst>
          </c:dPt>
          <c:dPt>
            <c:idx val="98"/>
            <c:bubble3D val="0"/>
            <c:extLst>
              <c:ext xmlns:c16="http://schemas.microsoft.com/office/drawing/2014/chart" uri="{C3380CC4-5D6E-409C-BE32-E72D297353CC}">
                <c16:uniqueId val="{00000064-EBB5-47C7-B141-B05D6780078B}"/>
              </c:ext>
            </c:extLst>
          </c:dPt>
          <c:dPt>
            <c:idx val="99"/>
            <c:bubble3D val="0"/>
            <c:extLst>
              <c:ext xmlns:c16="http://schemas.microsoft.com/office/drawing/2014/chart" uri="{C3380CC4-5D6E-409C-BE32-E72D297353CC}">
                <c16:uniqueId val="{00000065-EBB5-47C7-B141-B05D6780078B}"/>
              </c:ext>
            </c:extLst>
          </c:dPt>
          <c:dPt>
            <c:idx val="100"/>
            <c:bubble3D val="0"/>
            <c:extLst>
              <c:ext xmlns:c16="http://schemas.microsoft.com/office/drawing/2014/chart" uri="{C3380CC4-5D6E-409C-BE32-E72D297353CC}">
                <c16:uniqueId val="{00000066-EBB5-47C7-B141-B05D6780078B}"/>
              </c:ext>
            </c:extLst>
          </c:dPt>
          <c:dPt>
            <c:idx val="101"/>
            <c:bubble3D val="0"/>
            <c:extLst>
              <c:ext xmlns:c16="http://schemas.microsoft.com/office/drawing/2014/chart" uri="{C3380CC4-5D6E-409C-BE32-E72D297353CC}">
                <c16:uniqueId val="{00000067-EBB5-47C7-B141-B05D6780078B}"/>
              </c:ext>
            </c:extLst>
          </c:dPt>
          <c:dPt>
            <c:idx val="102"/>
            <c:bubble3D val="0"/>
            <c:extLst>
              <c:ext xmlns:c16="http://schemas.microsoft.com/office/drawing/2014/chart" uri="{C3380CC4-5D6E-409C-BE32-E72D297353CC}">
                <c16:uniqueId val="{00000068-EBB5-47C7-B141-B05D6780078B}"/>
              </c:ext>
            </c:extLst>
          </c:dPt>
          <c:dPt>
            <c:idx val="103"/>
            <c:bubble3D val="0"/>
            <c:extLst>
              <c:ext xmlns:c16="http://schemas.microsoft.com/office/drawing/2014/chart" uri="{C3380CC4-5D6E-409C-BE32-E72D297353CC}">
                <c16:uniqueId val="{00000069-EBB5-47C7-B141-B05D6780078B}"/>
              </c:ext>
            </c:extLst>
          </c:dPt>
          <c:dPt>
            <c:idx val="104"/>
            <c:bubble3D val="0"/>
            <c:extLst>
              <c:ext xmlns:c16="http://schemas.microsoft.com/office/drawing/2014/chart" uri="{C3380CC4-5D6E-409C-BE32-E72D297353CC}">
                <c16:uniqueId val="{0000006A-EBB5-47C7-B141-B05D6780078B}"/>
              </c:ext>
            </c:extLst>
          </c:dPt>
          <c:dPt>
            <c:idx val="105"/>
            <c:bubble3D val="0"/>
            <c:extLst>
              <c:ext xmlns:c16="http://schemas.microsoft.com/office/drawing/2014/chart" uri="{C3380CC4-5D6E-409C-BE32-E72D297353CC}">
                <c16:uniqueId val="{0000006B-EBB5-47C7-B141-B05D6780078B}"/>
              </c:ext>
            </c:extLst>
          </c:dPt>
          <c:dPt>
            <c:idx val="106"/>
            <c:bubble3D val="0"/>
            <c:extLst>
              <c:ext xmlns:c16="http://schemas.microsoft.com/office/drawing/2014/chart" uri="{C3380CC4-5D6E-409C-BE32-E72D297353CC}">
                <c16:uniqueId val="{0000006C-EBB5-47C7-B141-B05D6780078B}"/>
              </c:ext>
            </c:extLst>
          </c:dPt>
          <c:dPt>
            <c:idx val="107"/>
            <c:bubble3D val="0"/>
            <c:extLst>
              <c:ext xmlns:c16="http://schemas.microsoft.com/office/drawing/2014/chart" uri="{C3380CC4-5D6E-409C-BE32-E72D297353CC}">
                <c16:uniqueId val="{0000006D-EBB5-47C7-B141-B05D6780078B}"/>
              </c:ext>
            </c:extLst>
          </c:dPt>
          <c:dPt>
            <c:idx val="108"/>
            <c:bubble3D val="0"/>
            <c:extLst>
              <c:ext xmlns:c16="http://schemas.microsoft.com/office/drawing/2014/chart" uri="{C3380CC4-5D6E-409C-BE32-E72D297353CC}">
                <c16:uniqueId val="{0000006E-EBB5-47C7-B141-B05D6780078B}"/>
              </c:ext>
            </c:extLst>
          </c:dPt>
          <c:dPt>
            <c:idx val="109"/>
            <c:bubble3D val="0"/>
            <c:extLst>
              <c:ext xmlns:c16="http://schemas.microsoft.com/office/drawing/2014/chart" uri="{C3380CC4-5D6E-409C-BE32-E72D297353CC}">
                <c16:uniqueId val="{0000006F-EBB5-47C7-B141-B05D6780078B}"/>
              </c:ext>
            </c:extLst>
          </c:dPt>
          <c:dPt>
            <c:idx val="110"/>
            <c:bubble3D val="0"/>
            <c:extLst>
              <c:ext xmlns:c16="http://schemas.microsoft.com/office/drawing/2014/chart" uri="{C3380CC4-5D6E-409C-BE32-E72D297353CC}">
                <c16:uniqueId val="{00000070-EBB5-47C7-B141-B05D6780078B}"/>
              </c:ext>
            </c:extLst>
          </c:dPt>
          <c:dPt>
            <c:idx val="111"/>
            <c:bubble3D val="0"/>
            <c:extLst>
              <c:ext xmlns:c16="http://schemas.microsoft.com/office/drawing/2014/chart" uri="{C3380CC4-5D6E-409C-BE32-E72D297353CC}">
                <c16:uniqueId val="{00000071-EBB5-47C7-B141-B05D6780078B}"/>
              </c:ext>
            </c:extLst>
          </c:dPt>
          <c:dPt>
            <c:idx val="112"/>
            <c:bubble3D val="0"/>
            <c:extLst>
              <c:ext xmlns:c16="http://schemas.microsoft.com/office/drawing/2014/chart" uri="{C3380CC4-5D6E-409C-BE32-E72D297353CC}">
                <c16:uniqueId val="{00000072-EBB5-47C7-B141-B05D6780078B}"/>
              </c:ext>
            </c:extLst>
          </c:dPt>
          <c:dPt>
            <c:idx val="113"/>
            <c:bubble3D val="0"/>
            <c:extLst>
              <c:ext xmlns:c16="http://schemas.microsoft.com/office/drawing/2014/chart" uri="{C3380CC4-5D6E-409C-BE32-E72D297353CC}">
                <c16:uniqueId val="{00000073-EBB5-47C7-B141-B05D6780078B}"/>
              </c:ext>
            </c:extLst>
          </c:dPt>
          <c:dPt>
            <c:idx val="114"/>
            <c:bubble3D val="0"/>
            <c:extLst>
              <c:ext xmlns:c16="http://schemas.microsoft.com/office/drawing/2014/chart" uri="{C3380CC4-5D6E-409C-BE32-E72D297353CC}">
                <c16:uniqueId val="{00000074-EBB5-47C7-B141-B05D6780078B}"/>
              </c:ext>
            </c:extLst>
          </c:dPt>
          <c:dPt>
            <c:idx val="115"/>
            <c:bubble3D val="0"/>
            <c:extLst>
              <c:ext xmlns:c16="http://schemas.microsoft.com/office/drawing/2014/chart" uri="{C3380CC4-5D6E-409C-BE32-E72D297353CC}">
                <c16:uniqueId val="{00000075-EBB5-47C7-B141-B05D6780078B}"/>
              </c:ext>
            </c:extLst>
          </c:dPt>
          <c:dPt>
            <c:idx val="116"/>
            <c:bubble3D val="0"/>
            <c:extLst>
              <c:ext xmlns:c16="http://schemas.microsoft.com/office/drawing/2014/chart" uri="{C3380CC4-5D6E-409C-BE32-E72D297353CC}">
                <c16:uniqueId val="{00000076-EBB5-47C7-B141-B05D6780078B}"/>
              </c:ext>
            </c:extLst>
          </c:dPt>
          <c:dPt>
            <c:idx val="117"/>
            <c:bubble3D val="0"/>
            <c:extLst>
              <c:ext xmlns:c16="http://schemas.microsoft.com/office/drawing/2014/chart" uri="{C3380CC4-5D6E-409C-BE32-E72D297353CC}">
                <c16:uniqueId val="{00000077-EBB5-47C7-B141-B05D6780078B}"/>
              </c:ext>
            </c:extLst>
          </c:dPt>
          <c:dPt>
            <c:idx val="118"/>
            <c:bubble3D val="0"/>
            <c:extLst>
              <c:ext xmlns:c16="http://schemas.microsoft.com/office/drawing/2014/chart" uri="{C3380CC4-5D6E-409C-BE32-E72D297353CC}">
                <c16:uniqueId val="{00000078-EBB5-47C7-B141-B05D6780078B}"/>
              </c:ext>
            </c:extLst>
          </c:dPt>
          <c:dPt>
            <c:idx val="119"/>
            <c:bubble3D val="0"/>
            <c:extLst>
              <c:ext xmlns:c16="http://schemas.microsoft.com/office/drawing/2014/chart" uri="{C3380CC4-5D6E-409C-BE32-E72D297353CC}">
                <c16:uniqueId val="{00000079-EBB5-47C7-B141-B05D6780078B}"/>
              </c:ext>
            </c:extLst>
          </c:dPt>
          <c:dPt>
            <c:idx val="120"/>
            <c:bubble3D val="0"/>
            <c:extLst>
              <c:ext xmlns:c16="http://schemas.microsoft.com/office/drawing/2014/chart" uri="{C3380CC4-5D6E-409C-BE32-E72D297353CC}">
                <c16:uniqueId val="{0000007A-EBB5-47C7-B141-B05D6780078B}"/>
              </c:ext>
            </c:extLst>
          </c:dPt>
          <c:dPt>
            <c:idx val="121"/>
            <c:bubble3D val="0"/>
            <c:extLst>
              <c:ext xmlns:c16="http://schemas.microsoft.com/office/drawing/2014/chart" uri="{C3380CC4-5D6E-409C-BE32-E72D297353CC}">
                <c16:uniqueId val="{0000007B-EBB5-47C7-B141-B05D6780078B}"/>
              </c:ext>
            </c:extLst>
          </c:dPt>
          <c:dPt>
            <c:idx val="122"/>
            <c:bubble3D val="0"/>
            <c:extLst>
              <c:ext xmlns:c16="http://schemas.microsoft.com/office/drawing/2014/chart" uri="{C3380CC4-5D6E-409C-BE32-E72D297353CC}">
                <c16:uniqueId val="{0000007C-EBB5-47C7-B141-B05D6780078B}"/>
              </c:ext>
            </c:extLst>
          </c:dPt>
          <c:dPt>
            <c:idx val="123"/>
            <c:bubble3D val="0"/>
            <c:extLst>
              <c:ext xmlns:c16="http://schemas.microsoft.com/office/drawing/2014/chart" uri="{C3380CC4-5D6E-409C-BE32-E72D297353CC}">
                <c16:uniqueId val="{0000007D-EBB5-47C7-B141-B05D6780078B}"/>
              </c:ext>
            </c:extLst>
          </c:dPt>
          <c:dPt>
            <c:idx val="124"/>
            <c:bubble3D val="0"/>
            <c:extLst>
              <c:ext xmlns:c16="http://schemas.microsoft.com/office/drawing/2014/chart" uri="{C3380CC4-5D6E-409C-BE32-E72D297353CC}">
                <c16:uniqueId val="{0000007E-EBB5-47C7-B141-B05D6780078B}"/>
              </c:ext>
            </c:extLst>
          </c:dPt>
          <c:dPt>
            <c:idx val="125"/>
            <c:bubble3D val="0"/>
            <c:extLst>
              <c:ext xmlns:c16="http://schemas.microsoft.com/office/drawing/2014/chart" uri="{C3380CC4-5D6E-409C-BE32-E72D297353CC}">
                <c16:uniqueId val="{0000007F-EBB5-47C7-B141-B05D6780078B}"/>
              </c:ext>
            </c:extLst>
          </c:dPt>
          <c:dPt>
            <c:idx val="126"/>
            <c:bubble3D val="0"/>
            <c:extLst>
              <c:ext xmlns:c16="http://schemas.microsoft.com/office/drawing/2014/chart" uri="{C3380CC4-5D6E-409C-BE32-E72D297353CC}">
                <c16:uniqueId val="{00000080-EBB5-47C7-B141-B05D6780078B}"/>
              </c:ext>
            </c:extLst>
          </c:dPt>
          <c:dPt>
            <c:idx val="127"/>
            <c:bubble3D val="0"/>
            <c:extLst>
              <c:ext xmlns:c16="http://schemas.microsoft.com/office/drawing/2014/chart" uri="{C3380CC4-5D6E-409C-BE32-E72D297353CC}">
                <c16:uniqueId val="{00000081-EBB5-47C7-B141-B05D6780078B}"/>
              </c:ext>
            </c:extLst>
          </c:dPt>
          <c:dPt>
            <c:idx val="128"/>
            <c:bubble3D val="0"/>
            <c:extLst>
              <c:ext xmlns:c16="http://schemas.microsoft.com/office/drawing/2014/chart" uri="{C3380CC4-5D6E-409C-BE32-E72D297353CC}">
                <c16:uniqueId val="{00000082-EBB5-47C7-B141-B05D6780078B}"/>
              </c:ext>
            </c:extLst>
          </c:dPt>
          <c:dPt>
            <c:idx val="129"/>
            <c:bubble3D val="0"/>
            <c:extLst>
              <c:ext xmlns:c16="http://schemas.microsoft.com/office/drawing/2014/chart" uri="{C3380CC4-5D6E-409C-BE32-E72D297353CC}">
                <c16:uniqueId val="{00000083-EBB5-47C7-B141-B05D6780078B}"/>
              </c:ext>
            </c:extLst>
          </c:dPt>
          <c:dPt>
            <c:idx val="130"/>
            <c:bubble3D val="0"/>
            <c:extLst>
              <c:ext xmlns:c16="http://schemas.microsoft.com/office/drawing/2014/chart" uri="{C3380CC4-5D6E-409C-BE32-E72D297353CC}">
                <c16:uniqueId val="{00000084-EBB5-47C7-B141-B05D6780078B}"/>
              </c:ext>
            </c:extLst>
          </c:dPt>
          <c:dPt>
            <c:idx val="131"/>
            <c:bubble3D val="0"/>
            <c:extLst>
              <c:ext xmlns:c16="http://schemas.microsoft.com/office/drawing/2014/chart" uri="{C3380CC4-5D6E-409C-BE32-E72D297353CC}">
                <c16:uniqueId val="{00000085-EBB5-47C7-B141-B05D6780078B}"/>
              </c:ext>
            </c:extLst>
          </c:dPt>
          <c:dPt>
            <c:idx val="132"/>
            <c:bubble3D val="0"/>
            <c:extLst>
              <c:ext xmlns:c16="http://schemas.microsoft.com/office/drawing/2014/chart" uri="{C3380CC4-5D6E-409C-BE32-E72D297353CC}">
                <c16:uniqueId val="{00000086-EBB5-47C7-B141-B05D6780078B}"/>
              </c:ext>
            </c:extLst>
          </c:dPt>
          <c:dPt>
            <c:idx val="133"/>
            <c:bubble3D val="0"/>
            <c:extLst>
              <c:ext xmlns:c16="http://schemas.microsoft.com/office/drawing/2014/chart" uri="{C3380CC4-5D6E-409C-BE32-E72D297353CC}">
                <c16:uniqueId val="{00000087-EBB5-47C7-B141-B05D6780078B}"/>
              </c:ext>
            </c:extLst>
          </c:dPt>
          <c:dPt>
            <c:idx val="134"/>
            <c:bubble3D val="0"/>
            <c:extLst>
              <c:ext xmlns:c16="http://schemas.microsoft.com/office/drawing/2014/chart" uri="{C3380CC4-5D6E-409C-BE32-E72D297353CC}">
                <c16:uniqueId val="{00000088-EBB5-47C7-B141-B05D6780078B}"/>
              </c:ext>
            </c:extLst>
          </c:dPt>
          <c:dPt>
            <c:idx val="135"/>
            <c:bubble3D val="0"/>
            <c:extLst>
              <c:ext xmlns:c16="http://schemas.microsoft.com/office/drawing/2014/chart" uri="{C3380CC4-5D6E-409C-BE32-E72D297353CC}">
                <c16:uniqueId val="{00000089-EBB5-47C7-B141-B05D6780078B}"/>
              </c:ext>
            </c:extLst>
          </c:dPt>
          <c:dPt>
            <c:idx val="136"/>
            <c:bubble3D val="0"/>
            <c:extLst>
              <c:ext xmlns:c16="http://schemas.microsoft.com/office/drawing/2014/chart" uri="{C3380CC4-5D6E-409C-BE32-E72D297353CC}">
                <c16:uniqueId val="{0000008A-EBB5-47C7-B141-B05D6780078B}"/>
              </c:ext>
            </c:extLst>
          </c:dPt>
          <c:dPt>
            <c:idx val="137"/>
            <c:bubble3D val="0"/>
            <c:extLst>
              <c:ext xmlns:c16="http://schemas.microsoft.com/office/drawing/2014/chart" uri="{C3380CC4-5D6E-409C-BE32-E72D297353CC}">
                <c16:uniqueId val="{0000008B-EBB5-47C7-B141-B05D6780078B}"/>
              </c:ext>
            </c:extLst>
          </c:dPt>
          <c:dPt>
            <c:idx val="138"/>
            <c:bubble3D val="0"/>
            <c:extLst>
              <c:ext xmlns:c16="http://schemas.microsoft.com/office/drawing/2014/chart" uri="{C3380CC4-5D6E-409C-BE32-E72D297353CC}">
                <c16:uniqueId val="{0000008C-EBB5-47C7-B141-B05D6780078B}"/>
              </c:ext>
            </c:extLst>
          </c:dPt>
          <c:dPt>
            <c:idx val="139"/>
            <c:bubble3D val="0"/>
            <c:extLst>
              <c:ext xmlns:c16="http://schemas.microsoft.com/office/drawing/2014/chart" uri="{C3380CC4-5D6E-409C-BE32-E72D297353CC}">
                <c16:uniqueId val="{0000008D-EBB5-47C7-B141-B05D6780078B}"/>
              </c:ext>
            </c:extLst>
          </c:dPt>
          <c:dPt>
            <c:idx val="140"/>
            <c:bubble3D val="0"/>
            <c:extLst>
              <c:ext xmlns:c16="http://schemas.microsoft.com/office/drawing/2014/chart" uri="{C3380CC4-5D6E-409C-BE32-E72D297353CC}">
                <c16:uniqueId val="{0000008E-EBB5-47C7-B141-B05D6780078B}"/>
              </c:ext>
            </c:extLst>
          </c:dPt>
          <c:dPt>
            <c:idx val="141"/>
            <c:bubble3D val="0"/>
            <c:extLst>
              <c:ext xmlns:c16="http://schemas.microsoft.com/office/drawing/2014/chart" uri="{C3380CC4-5D6E-409C-BE32-E72D297353CC}">
                <c16:uniqueId val="{0000008F-EBB5-47C7-B141-B05D6780078B}"/>
              </c:ext>
            </c:extLst>
          </c:dPt>
          <c:dPt>
            <c:idx val="142"/>
            <c:bubble3D val="0"/>
            <c:extLst>
              <c:ext xmlns:c16="http://schemas.microsoft.com/office/drawing/2014/chart" uri="{C3380CC4-5D6E-409C-BE32-E72D297353CC}">
                <c16:uniqueId val="{00000090-EBB5-47C7-B141-B05D6780078B}"/>
              </c:ext>
            </c:extLst>
          </c:dPt>
          <c:dPt>
            <c:idx val="143"/>
            <c:bubble3D val="0"/>
            <c:extLst>
              <c:ext xmlns:c16="http://schemas.microsoft.com/office/drawing/2014/chart" uri="{C3380CC4-5D6E-409C-BE32-E72D297353CC}">
                <c16:uniqueId val="{00000091-EBB5-47C7-B141-B05D6780078B}"/>
              </c:ext>
            </c:extLst>
          </c:dPt>
          <c:dPt>
            <c:idx val="144"/>
            <c:bubble3D val="0"/>
            <c:extLst>
              <c:ext xmlns:c16="http://schemas.microsoft.com/office/drawing/2014/chart" uri="{C3380CC4-5D6E-409C-BE32-E72D297353CC}">
                <c16:uniqueId val="{00000092-EBB5-47C7-B141-B05D6780078B}"/>
              </c:ext>
            </c:extLst>
          </c:dPt>
          <c:dPt>
            <c:idx val="145"/>
            <c:bubble3D val="0"/>
            <c:extLst>
              <c:ext xmlns:c16="http://schemas.microsoft.com/office/drawing/2014/chart" uri="{C3380CC4-5D6E-409C-BE32-E72D297353CC}">
                <c16:uniqueId val="{00000093-EBB5-47C7-B141-B05D6780078B}"/>
              </c:ext>
            </c:extLst>
          </c:dPt>
          <c:dPt>
            <c:idx val="146"/>
            <c:bubble3D val="0"/>
            <c:extLst>
              <c:ext xmlns:c16="http://schemas.microsoft.com/office/drawing/2014/chart" uri="{C3380CC4-5D6E-409C-BE32-E72D297353CC}">
                <c16:uniqueId val="{00000094-EBB5-47C7-B141-B05D6780078B}"/>
              </c:ext>
            </c:extLst>
          </c:dPt>
          <c:dPt>
            <c:idx val="147"/>
            <c:bubble3D val="0"/>
            <c:extLst>
              <c:ext xmlns:c16="http://schemas.microsoft.com/office/drawing/2014/chart" uri="{C3380CC4-5D6E-409C-BE32-E72D297353CC}">
                <c16:uniqueId val="{00000095-EBB5-47C7-B141-B05D6780078B}"/>
              </c:ext>
            </c:extLst>
          </c:dPt>
          <c:dPt>
            <c:idx val="148"/>
            <c:bubble3D val="0"/>
            <c:extLst>
              <c:ext xmlns:c16="http://schemas.microsoft.com/office/drawing/2014/chart" uri="{C3380CC4-5D6E-409C-BE32-E72D297353CC}">
                <c16:uniqueId val="{00000096-EBB5-47C7-B141-B05D6780078B}"/>
              </c:ext>
            </c:extLst>
          </c:dPt>
          <c:dPt>
            <c:idx val="149"/>
            <c:bubble3D val="0"/>
            <c:extLst>
              <c:ext xmlns:c16="http://schemas.microsoft.com/office/drawing/2014/chart" uri="{C3380CC4-5D6E-409C-BE32-E72D297353CC}">
                <c16:uniqueId val="{00000097-EBB5-47C7-B141-B05D6780078B}"/>
              </c:ext>
            </c:extLst>
          </c:dPt>
          <c:dPt>
            <c:idx val="150"/>
            <c:bubble3D val="0"/>
            <c:extLst>
              <c:ext xmlns:c16="http://schemas.microsoft.com/office/drawing/2014/chart" uri="{C3380CC4-5D6E-409C-BE32-E72D297353CC}">
                <c16:uniqueId val="{00000098-EBB5-47C7-B141-B05D6780078B}"/>
              </c:ext>
            </c:extLst>
          </c:dPt>
          <c:dPt>
            <c:idx val="151"/>
            <c:bubble3D val="0"/>
            <c:extLst>
              <c:ext xmlns:c16="http://schemas.microsoft.com/office/drawing/2014/chart" uri="{C3380CC4-5D6E-409C-BE32-E72D297353CC}">
                <c16:uniqueId val="{00000099-EBB5-47C7-B141-B05D6780078B}"/>
              </c:ext>
            </c:extLst>
          </c:dPt>
          <c:dPt>
            <c:idx val="152"/>
            <c:bubble3D val="0"/>
            <c:extLst>
              <c:ext xmlns:c16="http://schemas.microsoft.com/office/drawing/2014/chart" uri="{C3380CC4-5D6E-409C-BE32-E72D297353CC}">
                <c16:uniqueId val="{0000009A-EBB5-47C7-B141-B05D6780078B}"/>
              </c:ext>
            </c:extLst>
          </c:dPt>
          <c:dPt>
            <c:idx val="153"/>
            <c:bubble3D val="0"/>
            <c:extLst>
              <c:ext xmlns:c16="http://schemas.microsoft.com/office/drawing/2014/chart" uri="{C3380CC4-5D6E-409C-BE32-E72D297353CC}">
                <c16:uniqueId val="{0000009B-EBB5-47C7-B141-B05D6780078B}"/>
              </c:ext>
            </c:extLst>
          </c:dPt>
          <c:dPt>
            <c:idx val="154"/>
            <c:bubble3D val="0"/>
            <c:extLst>
              <c:ext xmlns:c16="http://schemas.microsoft.com/office/drawing/2014/chart" uri="{C3380CC4-5D6E-409C-BE32-E72D297353CC}">
                <c16:uniqueId val="{0000009C-EBB5-47C7-B141-B05D6780078B}"/>
              </c:ext>
            </c:extLst>
          </c:dPt>
          <c:dPt>
            <c:idx val="155"/>
            <c:bubble3D val="0"/>
            <c:extLst>
              <c:ext xmlns:c16="http://schemas.microsoft.com/office/drawing/2014/chart" uri="{C3380CC4-5D6E-409C-BE32-E72D297353CC}">
                <c16:uniqueId val="{0000009D-EBB5-47C7-B141-B05D6780078B}"/>
              </c:ext>
            </c:extLst>
          </c:dPt>
          <c:dPt>
            <c:idx val="156"/>
            <c:bubble3D val="0"/>
            <c:extLst>
              <c:ext xmlns:c16="http://schemas.microsoft.com/office/drawing/2014/chart" uri="{C3380CC4-5D6E-409C-BE32-E72D297353CC}">
                <c16:uniqueId val="{0000009E-EBB5-47C7-B141-B05D6780078B}"/>
              </c:ext>
            </c:extLst>
          </c:dPt>
          <c:dPt>
            <c:idx val="157"/>
            <c:bubble3D val="0"/>
            <c:extLst>
              <c:ext xmlns:c16="http://schemas.microsoft.com/office/drawing/2014/chart" uri="{C3380CC4-5D6E-409C-BE32-E72D297353CC}">
                <c16:uniqueId val="{0000009F-EBB5-47C7-B141-B05D6780078B}"/>
              </c:ext>
            </c:extLst>
          </c:dPt>
          <c:dPt>
            <c:idx val="158"/>
            <c:bubble3D val="0"/>
            <c:extLst>
              <c:ext xmlns:c16="http://schemas.microsoft.com/office/drawing/2014/chart" uri="{C3380CC4-5D6E-409C-BE32-E72D297353CC}">
                <c16:uniqueId val="{000000A0-EBB5-47C7-B141-B05D6780078B}"/>
              </c:ext>
            </c:extLst>
          </c:dPt>
          <c:dPt>
            <c:idx val="159"/>
            <c:bubble3D val="0"/>
            <c:extLst>
              <c:ext xmlns:c16="http://schemas.microsoft.com/office/drawing/2014/chart" uri="{C3380CC4-5D6E-409C-BE32-E72D297353CC}">
                <c16:uniqueId val="{000000A1-EBB5-47C7-B141-B05D6780078B}"/>
              </c:ext>
            </c:extLst>
          </c:dPt>
          <c:dPt>
            <c:idx val="160"/>
            <c:bubble3D val="0"/>
            <c:extLst>
              <c:ext xmlns:c16="http://schemas.microsoft.com/office/drawing/2014/chart" uri="{C3380CC4-5D6E-409C-BE32-E72D297353CC}">
                <c16:uniqueId val="{000000A2-EBB5-47C7-B141-B05D6780078B}"/>
              </c:ext>
            </c:extLst>
          </c:dPt>
          <c:dPt>
            <c:idx val="161"/>
            <c:bubble3D val="0"/>
            <c:extLst>
              <c:ext xmlns:c16="http://schemas.microsoft.com/office/drawing/2014/chart" uri="{C3380CC4-5D6E-409C-BE32-E72D297353CC}">
                <c16:uniqueId val="{000000A3-EBB5-47C7-B141-B05D6780078B}"/>
              </c:ext>
            </c:extLst>
          </c:dPt>
          <c:dPt>
            <c:idx val="162"/>
            <c:bubble3D val="0"/>
            <c:extLst>
              <c:ext xmlns:c16="http://schemas.microsoft.com/office/drawing/2014/chart" uri="{C3380CC4-5D6E-409C-BE32-E72D297353CC}">
                <c16:uniqueId val="{000000A4-EBB5-47C7-B141-B05D6780078B}"/>
              </c:ext>
            </c:extLst>
          </c:dPt>
          <c:dPt>
            <c:idx val="163"/>
            <c:bubble3D val="0"/>
            <c:extLst>
              <c:ext xmlns:c16="http://schemas.microsoft.com/office/drawing/2014/chart" uri="{C3380CC4-5D6E-409C-BE32-E72D297353CC}">
                <c16:uniqueId val="{000000A5-EBB5-47C7-B141-B05D6780078B}"/>
              </c:ext>
            </c:extLst>
          </c:dPt>
          <c:dPt>
            <c:idx val="164"/>
            <c:bubble3D val="0"/>
            <c:extLst>
              <c:ext xmlns:c16="http://schemas.microsoft.com/office/drawing/2014/chart" uri="{C3380CC4-5D6E-409C-BE32-E72D297353CC}">
                <c16:uniqueId val="{000000A6-EBB5-47C7-B141-B05D6780078B}"/>
              </c:ext>
            </c:extLst>
          </c:dPt>
          <c:dPt>
            <c:idx val="165"/>
            <c:bubble3D val="0"/>
            <c:extLst>
              <c:ext xmlns:c16="http://schemas.microsoft.com/office/drawing/2014/chart" uri="{C3380CC4-5D6E-409C-BE32-E72D297353CC}">
                <c16:uniqueId val="{000000A7-EBB5-47C7-B141-B05D6780078B}"/>
              </c:ext>
            </c:extLst>
          </c:dPt>
          <c:dPt>
            <c:idx val="166"/>
            <c:bubble3D val="0"/>
            <c:extLst>
              <c:ext xmlns:c16="http://schemas.microsoft.com/office/drawing/2014/chart" uri="{C3380CC4-5D6E-409C-BE32-E72D297353CC}">
                <c16:uniqueId val="{000000A8-EBB5-47C7-B141-B05D6780078B}"/>
              </c:ext>
            </c:extLst>
          </c:dPt>
          <c:dPt>
            <c:idx val="167"/>
            <c:bubble3D val="0"/>
            <c:extLst>
              <c:ext xmlns:c16="http://schemas.microsoft.com/office/drawing/2014/chart" uri="{C3380CC4-5D6E-409C-BE32-E72D297353CC}">
                <c16:uniqueId val="{000000A9-EBB5-47C7-B141-B05D6780078B}"/>
              </c:ext>
            </c:extLst>
          </c:dPt>
          <c:cat>
            <c:numRef>
              <c:f>vart_inflacio!$A$133:$A$305</c:f>
              <c:numCache>
                <c:formatCode>mmm\-yy</c:formatCode>
                <c:ptCount val="173"/>
                <c:pt idx="0">
                  <c:v>37987</c:v>
                </c:pt>
                <c:pt idx="1">
                  <c:v>38018</c:v>
                </c:pt>
                <c:pt idx="2">
                  <c:v>38047</c:v>
                </c:pt>
                <c:pt idx="3">
                  <c:v>38078</c:v>
                </c:pt>
                <c:pt idx="4">
                  <c:v>38108</c:v>
                </c:pt>
                <c:pt idx="5">
                  <c:v>38139</c:v>
                </c:pt>
                <c:pt idx="6">
                  <c:v>38169</c:v>
                </c:pt>
                <c:pt idx="7">
                  <c:v>38200</c:v>
                </c:pt>
                <c:pt idx="8">
                  <c:v>38231</c:v>
                </c:pt>
                <c:pt idx="9">
                  <c:v>38261</c:v>
                </c:pt>
                <c:pt idx="10">
                  <c:v>38292</c:v>
                </c:pt>
                <c:pt idx="11">
                  <c:v>38322</c:v>
                </c:pt>
                <c:pt idx="12">
                  <c:v>38353</c:v>
                </c:pt>
                <c:pt idx="13">
                  <c:v>38384</c:v>
                </c:pt>
                <c:pt idx="14">
                  <c:v>38412</c:v>
                </c:pt>
                <c:pt idx="15">
                  <c:v>38443</c:v>
                </c:pt>
                <c:pt idx="16">
                  <c:v>38473</c:v>
                </c:pt>
                <c:pt idx="17">
                  <c:v>38504</c:v>
                </c:pt>
                <c:pt idx="18">
                  <c:v>38534</c:v>
                </c:pt>
                <c:pt idx="19">
                  <c:v>38565</c:v>
                </c:pt>
                <c:pt idx="20">
                  <c:v>38596</c:v>
                </c:pt>
                <c:pt idx="21">
                  <c:v>38626</c:v>
                </c:pt>
                <c:pt idx="22">
                  <c:v>38657</c:v>
                </c:pt>
                <c:pt idx="23">
                  <c:v>38687</c:v>
                </c:pt>
                <c:pt idx="24">
                  <c:v>38718</c:v>
                </c:pt>
                <c:pt idx="25">
                  <c:v>38749</c:v>
                </c:pt>
                <c:pt idx="26">
                  <c:v>38777</c:v>
                </c:pt>
                <c:pt idx="27">
                  <c:v>38808</c:v>
                </c:pt>
                <c:pt idx="28">
                  <c:v>38838</c:v>
                </c:pt>
                <c:pt idx="29">
                  <c:v>38869</c:v>
                </c:pt>
                <c:pt idx="30">
                  <c:v>38899</c:v>
                </c:pt>
                <c:pt idx="31">
                  <c:v>38930</c:v>
                </c:pt>
                <c:pt idx="32">
                  <c:v>38961</c:v>
                </c:pt>
                <c:pt idx="33">
                  <c:v>38991</c:v>
                </c:pt>
                <c:pt idx="34">
                  <c:v>39022</c:v>
                </c:pt>
                <c:pt idx="35">
                  <c:v>39052</c:v>
                </c:pt>
                <c:pt idx="36">
                  <c:v>39083</c:v>
                </c:pt>
                <c:pt idx="37">
                  <c:v>39114</c:v>
                </c:pt>
                <c:pt idx="38">
                  <c:v>39142</c:v>
                </c:pt>
                <c:pt idx="39">
                  <c:v>39173</c:v>
                </c:pt>
                <c:pt idx="40">
                  <c:v>39203</c:v>
                </c:pt>
                <c:pt idx="41">
                  <c:v>39234</c:v>
                </c:pt>
                <c:pt idx="42">
                  <c:v>39264</c:v>
                </c:pt>
                <c:pt idx="43">
                  <c:v>39295</c:v>
                </c:pt>
                <c:pt idx="44">
                  <c:v>39326</c:v>
                </c:pt>
                <c:pt idx="45">
                  <c:v>39356</c:v>
                </c:pt>
                <c:pt idx="46">
                  <c:v>39387</c:v>
                </c:pt>
                <c:pt idx="47">
                  <c:v>39417</c:v>
                </c:pt>
                <c:pt idx="48">
                  <c:v>39448</c:v>
                </c:pt>
                <c:pt idx="49">
                  <c:v>39479</c:v>
                </c:pt>
                <c:pt idx="50">
                  <c:v>39508</c:v>
                </c:pt>
                <c:pt idx="51">
                  <c:v>39539</c:v>
                </c:pt>
                <c:pt idx="52">
                  <c:v>39569</c:v>
                </c:pt>
                <c:pt idx="53">
                  <c:v>39600</c:v>
                </c:pt>
                <c:pt idx="54">
                  <c:v>39630</c:v>
                </c:pt>
                <c:pt idx="55">
                  <c:v>39661</c:v>
                </c:pt>
                <c:pt idx="56">
                  <c:v>39692</c:v>
                </c:pt>
                <c:pt idx="57">
                  <c:v>39722</c:v>
                </c:pt>
                <c:pt idx="58">
                  <c:v>39753</c:v>
                </c:pt>
                <c:pt idx="59">
                  <c:v>39783</c:v>
                </c:pt>
                <c:pt idx="60">
                  <c:v>39814</c:v>
                </c:pt>
                <c:pt idx="61">
                  <c:v>39845</c:v>
                </c:pt>
                <c:pt idx="62">
                  <c:v>39873</c:v>
                </c:pt>
                <c:pt idx="63">
                  <c:v>39904</c:v>
                </c:pt>
                <c:pt idx="64">
                  <c:v>39934</c:v>
                </c:pt>
                <c:pt idx="65">
                  <c:v>39965</c:v>
                </c:pt>
                <c:pt idx="66">
                  <c:v>39995</c:v>
                </c:pt>
                <c:pt idx="67">
                  <c:v>40026</c:v>
                </c:pt>
                <c:pt idx="68">
                  <c:v>40057</c:v>
                </c:pt>
                <c:pt idx="69">
                  <c:v>40087</c:v>
                </c:pt>
                <c:pt idx="70">
                  <c:v>40118</c:v>
                </c:pt>
                <c:pt idx="71">
                  <c:v>40148</c:v>
                </c:pt>
                <c:pt idx="72">
                  <c:v>40179</c:v>
                </c:pt>
                <c:pt idx="73">
                  <c:v>40210</c:v>
                </c:pt>
                <c:pt idx="74">
                  <c:v>40238</c:v>
                </c:pt>
                <c:pt idx="75">
                  <c:v>40269</c:v>
                </c:pt>
                <c:pt idx="76">
                  <c:v>40299</c:v>
                </c:pt>
                <c:pt idx="77">
                  <c:v>40330</c:v>
                </c:pt>
                <c:pt idx="78">
                  <c:v>40360</c:v>
                </c:pt>
                <c:pt idx="79">
                  <c:v>40391</c:v>
                </c:pt>
                <c:pt idx="80">
                  <c:v>40422</c:v>
                </c:pt>
                <c:pt idx="81">
                  <c:v>40452</c:v>
                </c:pt>
                <c:pt idx="82">
                  <c:v>40483</c:v>
                </c:pt>
                <c:pt idx="83">
                  <c:v>40513</c:v>
                </c:pt>
                <c:pt idx="84">
                  <c:v>40544</c:v>
                </c:pt>
                <c:pt idx="85">
                  <c:v>40575</c:v>
                </c:pt>
                <c:pt idx="86">
                  <c:v>40603</c:v>
                </c:pt>
                <c:pt idx="87">
                  <c:v>40634</c:v>
                </c:pt>
                <c:pt idx="88">
                  <c:v>40664</c:v>
                </c:pt>
                <c:pt idx="89">
                  <c:v>40695</c:v>
                </c:pt>
                <c:pt idx="90">
                  <c:v>40725</c:v>
                </c:pt>
                <c:pt idx="91">
                  <c:v>40756</c:v>
                </c:pt>
                <c:pt idx="92">
                  <c:v>40787</c:v>
                </c:pt>
                <c:pt idx="93">
                  <c:v>40817</c:v>
                </c:pt>
                <c:pt idx="94">
                  <c:v>40848</c:v>
                </c:pt>
                <c:pt idx="95">
                  <c:v>40878</c:v>
                </c:pt>
                <c:pt idx="96">
                  <c:v>40909</c:v>
                </c:pt>
                <c:pt idx="97">
                  <c:v>40940</c:v>
                </c:pt>
                <c:pt idx="98">
                  <c:v>40969</c:v>
                </c:pt>
                <c:pt idx="99">
                  <c:v>41000</c:v>
                </c:pt>
                <c:pt idx="100">
                  <c:v>41030</c:v>
                </c:pt>
                <c:pt idx="101">
                  <c:v>41061</c:v>
                </c:pt>
                <c:pt idx="102">
                  <c:v>41091</c:v>
                </c:pt>
                <c:pt idx="103">
                  <c:v>41122</c:v>
                </c:pt>
                <c:pt idx="104">
                  <c:v>41153</c:v>
                </c:pt>
                <c:pt idx="105">
                  <c:v>41183</c:v>
                </c:pt>
                <c:pt idx="106">
                  <c:v>41214</c:v>
                </c:pt>
                <c:pt idx="107">
                  <c:v>41244</c:v>
                </c:pt>
                <c:pt idx="108">
                  <c:v>41275</c:v>
                </c:pt>
                <c:pt idx="109">
                  <c:v>41306</c:v>
                </c:pt>
                <c:pt idx="110">
                  <c:v>41334</c:v>
                </c:pt>
                <c:pt idx="111">
                  <c:v>41365</c:v>
                </c:pt>
                <c:pt idx="112">
                  <c:v>41395</c:v>
                </c:pt>
                <c:pt idx="113">
                  <c:v>41426</c:v>
                </c:pt>
                <c:pt idx="114">
                  <c:v>41456</c:v>
                </c:pt>
                <c:pt idx="115">
                  <c:v>41487</c:v>
                </c:pt>
                <c:pt idx="116">
                  <c:v>41518</c:v>
                </c:pt>
                <c:pt idx="117">
                  <c:v>41548</c:v>
                </c:pt>
                <c:pt idx="118">
                  <c:v>41579</c:v>
                </c:pt>
                <c:pt idx="119">
                  <c:v>41609</c:v>
                </c:pt>
                <c:pt idx="120">
                  <c:v>41640</c:v>
                </c:pt>
                <c:pt idx="121">
                  <c:v>41671</c:v>
                </c:pt>
                <c:pt idx="122">
                  <c:v>41699</c:v>
                </c:pt>
                <c:pt idx="123">
                  <c:v>41730</c:v>
                </c:pt>
                <c:pt idx="124">
                  <c:v>41760</c:v>
                </c:pt>
                <c:pt idx="125">
                  <c:v>41791</c:v>
                </c:pt>
                <c:pt idx="126">
                  <c:v>41821</c:v>
                </c:pt>
                <c:pt idx="127">
                  <c:v>41852</c:v>
                </c:pt>
                <c:pt idx="128">
                  <c:v>41883</c:v>
                </c:pt>
                <c:pt idx="129">
                  <c:v>41913</c:v>
                </c:pt>
                <c:pt idx="130">
                  <c:v>41944</c:v>
                </c:pt>
                <c:pt idx="131">
                  <c:v>41974</c:v>
                </c:pt>
                <c:pt idx="132">
                  <c:v>42005</c:v>
                </c:pt>
                <c:pt idx="133">
                  <c:v>42036</c:v>
                </c:pt>
                <c:pt idx="134">
                  <c:v>42064</c:v>
                </c:pt>
                <c:pt idx="135">
                  <c:v>42095</c:v>
                </c:pt>
                <c:pt idx="136">
                  <c:v>42125</c:v>
                </c:pt>
                <c:pt idx="137">
                  <c:v>42156</c:v>
                </c:pt>
                <c:pt idx="138">
                  <c:v>42186</c:v>
                </c:pt>
                <c:pt idx="139">
                  <c:v>42217</c:v>
                </c:pt>
                <c:pt idx="140">
                  <c:v>42248</c:v>
                </c:pt>
                <c:pt idx="141">
                  <c:v>42278</c:v>
                </c:pt>
                <c:pt idx="142">
                  <c:v>42309</c:v>
                </c:pt>
                <c:pt idx="143">
                  <c:v>42339</c:v>
                </c:pt>
                <c:pt idx="144">
                  <c:v>42370</c:v>
                </c:pt>
                <c:pt idx="145">
                  <c:v>42401</c:v>
                </c:pt>
                <c:pt idx="146">
                  <c:v>42430</c:v>
                </c:pt>
                <c:pt idx="147">
                  <c:v>42461</c:v>
                </c:pt>
                <c:pt idx="148">
                  <c:v>42491</c:v>
                </c:pt>
                <c:pt idx="149">
                  <c:v>42522</c:v>
                </c:pt>
                <c:pt idx="150">
                  <c:v>42552</c:v>
                </c:pt>
                <c:pt idx="151">
                  <c:v>42583</c:v>
                </c:pt>
                <c:pt idx="152">
                  <c:v>42614</c:v>
                </c:pt>
                <c:pt idx="153">
                  <c:v>42644</c:v>
                </c:pt>
                <c:pt idx="154">
                  <c:v>42675</c:v>
                </c:pt>
                <c:pt idx="155">
                  <c:v>42705</c:v>
                </c:pt>
                <c:pt idx="156">
                  <c:v>42736</c:v>
                </c:pt>
                <c:pt idx="157">
                  <c:v>42767</c:v>
                </c:pt>
                <c:pt idx="158">
                  <c:v>42795</c:v>
                </c:pt>
                <c:pt idx="159">
                  <c:v>42826</c:v>
                </c:pt>
                <c:pt idx="160">
                  <c:v>42856</c:v>
                </c:pt>
                <c:pt idx="161">
                  <c:v>42887</c:v>
                </c:pt>
                <c:pt idx="162">
                  <c:v>42917</c:v>
                </c:pt>
                <c:pt idx="163">
                  <c:v>42948</c:v>
                </c:pt>
                <c:pt idx="164">
                  <c:v>42979</c:v>
                </c:pt>
                <c:pt idx="165">
                  <c:v>43009</c:v>
                </c:pt>
                <c:pt idx="166">
                  <c:v>43040</c:v>
                </c:pt>
                <c:pt idx="167">
                  <c:v>43070</c:v>
                </c:pt>
                <c:pt idx="168">
                  <c:v>43101</c:v>
                </c:pt>
                <c:pt idx="169">
                  <c:v>43132</c:v>
                </c:pt>
                <c:pt idx="170">
                  <c:v>43160</c:v>
                </c:pt>
                <c:pt idx="171">
                  <c:v>43191</c:v>
                </c:pt>
                <c:pt idx="172">
                  <c:v>43221</c:v>
                </c:pt>
              </c:numCache>
            </c:numRef>
          </c:cat>
          <c:val>
            <c:numRef>
              <c:f>vart_inflacio!$T$133:$T$305</c:f>
              <c:numCache>
                <c:formatCode>General</c:formatCode>
                <c:ptCount val="173"/>
                <c:pt idx="36">
                  <c:v>3</c:v>
                </c:pt>
                <c:pt idx="37">
                  <c:v>3</c:v>
                </c:pt>
                <c:pt idx="38">
                  <c:v>3</c:v>
                </c:pt>
                <c:pt idx="39">
                  <c:v>3</c:v>
                </c:pt>
                <c:pt idx="40">
                  <c:v>3</c:v>
                </c:pt>
                <c:pt idx="41">
                  <c:v>3</c:v>
                </c:pt>
                <c:pt idx="42">
                  <c:v>3</c:v>
                </c:pt>
                <c:pt idx="43">
                  <c:v>3</c:v>
                </c:pt>
                <c:pt idx="44">
                  <c:v>3</c:v>
                </c:pt>
                <c:pt idx="45">
                  <c:v>3</c:v>
                </c:pt>
                <c:pt idx="46">
                  <c:v>3</c:v>
                </c:pt>
                <c:pt idx="47">
                  <c:v>3</c:v>
                </c:pt>
                <c:pt idx="48">
                  <c:v>3</c:v>
                </c:pt>
                <c:pt idx="49">
                  <c:v>3</c:v>
                </c:pt>
                <c:pt idx="50">
                  <c:v>3</c:v>
                </c:pt>
                <c:pt idx="51">
                  <c:v>3</c:v>
                </c:pt>
                <c:pt idx="52">
                  <c:v>3</c:v>
                </c:pt>
                <c:pt idx="53">
                  <c:v>3</c:v>
                </c:pt>
                <c:pt idx="54">
                  <c:v>3</c:v>
                </c:pt>
                <c:pt idx="55">
                  <c:v>3</c:v>
                </c:pt>
                <c:pt idx="56">
                  <c:v>3</c:v>
                </c:pt>
                <c:pt idx="57">
                  <c:v>3</c:v>
                </c:pt>
                <c:pt idx="58">
                  <c:v>3</c:v>
                </c:pt>
                <c:pt idx="59">
                  <c:v>3</c:v>
                </c:pt>
                <c:pt idx="60">
                  <c:v>3</c:v>
                </c:pt>
                <c:pt idx="61">
                  <c:v>3</c:v>
                </c:pt>
                <c:pt idx="62">
                  <c:v>3</c:v>
                </c:pt>
                <c:pt idx="63">
                  <c:v>3</c:v>
                </c:pt>
                <c:pt idx="64">
                  <c:v>3</c:v>
                </c:pt>
                <c:pt idx="65">
                  <c:v>3</c:v>
                </c:pt>
                <c:pt idx="66">
                  <c:v>3</c:v>
                </c:pt>
                <c:pt idx="67">
                  <c:v>3</c:v>
                </c:pt>
                <c:pt idx="68">
                  <c:v>3</c:v>
                </c:pt>
                <c:pt idx="69">
                  <c:v>3</c:v>
                </c:pt>
                <c:pt idx="70">
                  <c:v>3</c:v>
                </c:pt>
                <c:pt idx="71">
                  <c:v>3</c:v>
                </c:pt>
                <c:pt idx="72">
                  <c:v>3</c:v>
                </c:pt>
                <c:pt idx="73">
                  <c:v>3</c:v>
                </c:pt>
                <c:pt idx="74">
                  <c:v>3</c:v>
                </c:pt>
                <c:pt idx="75">
                  <c:v>3</c:v>
                </c:pt>
                <c:pt idx="76">
                  <c:v>3</c:v>
                </c:pt>
                <c:pt idx="77">
                  <c:v>3</c:v>
                </c:pt>
                <c:pt idx="78">
                  <c:v>3</c:v>
                </c:pt>
                <c:pt idx="79">
                  <c:v>3</c:v>
                </c:pt>
                <c:pt idx="80">
                  <c:v>3</c:v>
                </c:pt>
                <c:pt idx="81">
                  <c:v>3</c:v>
                </c:pt>
                <c:pt idx="82">
                  <c:v>3</c:v>
                </c:pt>
                <c:pt idx="83">
                  <c:v>3</c:v>
                </c:pt>
                <c:pt idx="84">
                  <c:v>3</c:v>
                </c:pt>
                <c:pt idx="85">
                  <c:v>3</c:v>
                </c:pt>
                <c:pt idx="86">
                  <c:v>3</c:v>
                </c:pt>
                <c:pt idx="87">
                  <c:v>3</c:v>
                </c:pt>
                <c:pt idx="88">
                  <c:v>3</c:v>
                </c:pt>
                <c:pt idx="89">
                  <c:v>3</c:v>
                </c:pt>
                <c:pt idx="90">
                  <c:v>3</c:v>
                </c:pt>
                <c:pt idx="91">
                  <c:v>3</c:v>
                </c:pt>
                <c:pt idx="92">
                  <c:v>3</c:v>
                </c:pt>
                <c:pt idx="93">
                  <c:v>3</c:v>
                </c:pt>
                <c:pt idx="94">
                  <c:v>3</c:v>
                </c:pt>
                <c:pt idx="95">
                  <c:v>3</c:v>
                </c:pt>
                <c:pt idx="96">
                  <c:v>3</c:v>
                </c:pt>
                <c:pt idx="97">
                  <c:v>3</c:v>
                </c:pt>
                <c:pt idx="98">
                  <c:v>3</c:v>
                </c:pt>
                <c:pt idx="99">
                  <c:v>3</c:v>
                </c:pt>
                <c:pt idx="100">
                  <c:v>3</c:v>
                </c:pt>
                <c:pt idx="101">
                  <c:v>3</c:v>
                </c:pt>
                <c:pt idx="102">
                  <c:v>3</c:v>
                </c:pt>
                <c:pt idx="103">
                  <c:v>3</c:v>
                </c:pt>
                <c:pt idx="104">
                  <c:v>3</c:v>
                </c:pt>
                <c:pt idx="105">
                  <c:v>3</c:v>
                </c:pt>
                <c:pt idx="106">
                  <c:v>3</c:v>
                </c:pt>
                <c:pt idx="107">
                  <c:v>3</c:v>
                </c:pt>
                <c:pt idx="108">
                  <c:v>3</c:v>
                </c:pt>
                <c:pt idx="109">
                  <c:v>3</c:v>
                </c:pt>
                <c:pt idx="110">
                  <c:v>3</c:v>
                </c:pt>
                <c:pt idx="111">
                  <c:v>3</c:v>
                </c:pt>
                <c:pt idx="112">
                  <c:v>3</c:v>
                </c:pt>
                <c:pt idx="113">
                  <c:v>3</c:v>
                </c:pt>
                <c:pt idx="114">
                  <c:v>3</c:v>
                </c:pt>
                <c:pt idx="115">
                  <c:v>3</c:v>
                </c:pt>
                <c:pt idx="116">
                  <c:v>3</c:v>
                </c:pt>
                <c:pt idx="117">
                  <c:v>3</c:v>
                </c:pt>
                <c:pt idx="118">
                  <c:v>3</c:v>
                </c:pt>
                <c:pt idx="119">
                  <c:v>3</c:v>
                </c:pt>
                <c:pt idx="120">
                  <c:v>3</c:v>
                </c:pt>
                <c:pt idx="121">
                  <c:v>3</c:v>
                </c:pt>
                <c:pt idx="122">
                  <c:v>3</c:v>
                </c:pt>
                <c:pt idx="123">
                  <c:v>3</c:v>
                </c:pt>
                <c:pt idx="124">
                  <c:v>3</c:v>
                </c:pt>
                <c:pt idx="125">
                  <c:v>3</c:v>
                </c:pt>
                <c:pt idx="126">
                  <c:v>3</c:v>
                </c:pt>
                <c:pt idx="127">
                  <c:v>3</c:v>
                </c:pt>
                <c:pt idx="128">
                  <c:v>3</c:v>
                </c:pt>
                <c:pt idx="129">
                  <c:v>3</c:v>
                </c:pt>
                <c:pt idx="130">
                  <c:v>3</c:v>
                </c:pt>
                <c:pt idx="131">
                  <c:v>3</c:v>
                </c:pt>
                <c:pt idx="132">
                  <c:v>3</c:v>
                </c:pt>
                <c:pt idx="133">
                  <c:v>3</c:v>
                </c:pt>
                <c:pt idx="134">
                  <c:v>3</c:v>
                </c:pt>
                <c:pt idx="135">
                  <c:v>3</c:v>
                </c:pt>
                <c:pt idx="136">
                  <c:v>3</c:v>
                </c:pt>
                <c:pt idx="137">
                  <c:v>3</c:v>
                </c:pt>
                <c:pt idx="138">
                  <c:v>3</c:v>
                </c:pt>
                <c:pt idx="139">
                  <c:v>3</c:v>
                </c:pt>
                <c:pt idx="140">
                  <c:v>3</c:v>
                </c:pt>
                <c:pt idx="141">
                  <c:v>3</c:v>
                </c:pt>
                <c:pt idx="142">
                  <c:v>3</c:v>
                </c:pt>
                <c:pt idx="143">
                  <c:v>3</c:v>
                </c:pt>
                <c:pt idx="144">
                  <c:v>3</c:v>
                </c:pt>
                <c:pt idx="145">
                  <c:v>3</c:v>
                </c:pt>
                <c:pt idx="146">
                  <c:v>3</c:v>
                </c:pt>
                <c:pt idx="147">
                  <c:v>3</c:v>
                </c:pt>
                <c:pt idx="148">
                  <c:v>3</c:v>
                </c:pt>
                <c:pt idx="149">
                  <c:v>3</c:v>
                </c:pt>
                <c:pt idx="150">
                  <c:v>3</c:v>
                </c:pt>
                <c:pt idx="151">
                  <c:v>3</c:v>
                </c:pt>
                <c:pt idx="152">
                  <c:v>3</c:v>
                </c:pt>
                <c:pt idx="153">
                  <c:v>3</c:v>
                </c:pt>
                <c:pt idx="154">
                  <c:v>3</c:v>
                </c:pt>
                <c:pt idx="155">
                  <c:v>3</c:v>
                </c:pt>
                <c:pt idx="156">
                  <c:v>3</c:v>
                </c:pt>
                <c:pt idx="157">
                  <c:v>3</c:v>
                </c:pt>
                <c:pt idx="158">
                  <c:v>3</c:v>
                </c:pt>
                <c:pt idx="159">
                  <c:v>3</c:v>
                </c:pt>
                <c:pt idx="160">
                  <c:v>3</c:v>
                </c:pt>
                <c:pt idx="161">
                  <c:v>3</c:v>
                </c:pt>
                <c:pt idx="162">
                  <c:v>3</c:v>
                </c:pt>
                <c:pt idx="163">
                  <c:v>3</c:v>
                </c:pt>
                <c:pt idx="164">
                  <c:v>3</c:v>
                </c:pt>
                <c:pt idx="165">
                  <c:v>3</c:v>
                </c:pt>
                <c:pt idx="166">
                  <c:v>3</c:v>
                </c:pt>
                <c:pt idx="167">
                  <c:v>3</c:v>
                </c:pt>
                <c:pt idx="168">
                  <c:v>3</c:v>
                </c:pt>
                <c:pt idx="169">
                  <c:v>3</c:v>
                </c:pt>
                <c:pt idx="170">
                  <c:v>3</c:v>
                </c:pt>
                <c:pt idx="171">
                  <c:v>3</c:v>
                </c:pt>
                <c:pt idx="172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AA-EBB5-47C7-B141-B05D6780078B}"/>
            </c:ext>
          </c:extLst>
        </c:ser>
        <c:ser>
          <c:idx val="2"/>
          <c:order val="2"/>
          <c:tx>
            <c:v>Tényinfláció</c:v>
          </c:tx>
          <c:spPr>
            <a:ln w="38100">
              <a:solidFill>
                <a:srgbClr val="0C2148"/>
              </a:solidFill>
            </a:ln>
          </c:spPr>
          <c:marker>
            <c:symbol val="none"/>
          </c:marker>
          <c:cat>
            <c:numRef>
              <c:f>vart_inflacio!$A$133:$A$305</c:f>
              <c:numCache>
                <c:formatCode>mmm\-yy</c:formatCode>
                <c:ptCount val="173"/>
                <c:pt idx="0">
                  <c:v>37987</c:v>
                </c:pt>
                <c:pt idx="1">
                  <c:v>38018</c:v>
                </c:pt>
                <c:pt idx="2">
                  <c:v>38047</c:v>
                </c:pt>
                <c:pt idx="3">
                  <c:v>38078</c:v>
                </c:pt>
                <c:pt idx="4">
                  <c:v>38108</c:v>
                </c:pt>
                <c:pt idx="5">
                  <c:v>38139</c:v>
                </c:pt>
                <c:pt idx="6">
                  <c:v>38169</c:v>
                </c:pt>
                <c:pt idx="7">
                  <c:v>38200</c:v>
                </c:pt>
                <c:pt idx="8">
                  <c:v>38231</c:v>
                </c:pt>
                <c:pt idx="9">
                  <c:v>38261</c:v>
                </c:pt>
                <c:pt idx="10">
                  <c:v>38292</c:v>
                </c:pt>
                <c:pt idx="11">
                  <c:v>38322</c:v>
                </c:pt>
                <c:pt idx="12">
                  <c:v>38353</c:v>
                </c:pt>
                <c:pt idx="13">
                  <c:v>38384</c:v>
                </c:pt>
                <c:pt idx="14">
                  <c:v>38412</c:v>
                </c:pt>
                <c:pt idx="15">
                  <c:v>38443</c:v>
                </c:pt>
                <c:pt idx="16">
                  <c:v>38473</c:v>
                </c:pt>
                <c:pt idx="17">
                  <c:v>38504</c:v>
                </c:pt>
                <c:pt idx="18">
                  <c:v>38534</c:v>
                </c:pt>
                <c:pt idx="19">
                  <c:v>38565</c:v>
                </c:pt>
                <c:pt idx="20">
                  <c:v>38596</c:v>
                </c:pt>
                <c:pt idx="21">
                  <c:v>38626</c:v>
                </c:pt>
                <c:pt idx="22">
                  <c:v>38657</c:v>
                </c:pt>
                <c:pt idx="23">
                  <c:v>38687</c:v>
                </c:pt>
                <c:pt idx="24">
                  <c:v>38718</c:v>
                </c:pt>
                <c:pt idx="25">
                  <c:v>38749</c:v>
                </c:pt>
                <c:pt idx="26">
                  <c:v>38777</c:v>
                </c:pt>
                <c:pt idx="27">
                  <c:v>38808</c:v>
                </c:pt>
                <c:pt idx="28">
                  <c:v>38838</c:v>
                </c:pt>
                <c:pt idx="29">
                  <c:v>38869</c:v>
                </c:pt>
                <c:pt idx="30">
                  <c:v>38899</c:v>
                </c:pt>
                <c:pt idx="31">
                  <c:v>38930</c:v>
                </c:pt>
                <c:pt idx="32">
                  <c:v>38961</c:v>
                </c:pt>
                <c:pt idx="33">
                  <c:v>38991</c:v>
                </c:pt>
                <c:pt idx="34">
                  <c:v>39022</c:v>
                </c:pt>
                <c:pt idx="35">
                  <c:v>39052</c:v>
                </c:pt>
                <c:pt idx="36">
                  <c:v>39083</c:v>
                </c:pt>
                <c:pt idx="37">
                  <c:v>39114</c:v>
                </c:pt>
                <c:pt idx="38">
                  <c:v>39142</c:v>
                </c:pt>
                <c:pt idx="39">
                  <c:v>39173</c:v>
                </c:pt>
                <c:pt idx="40">
                  <c:v>39203</c:v>
                </c:pt>
                <c:pt idx="41">
                  <c:v>39234</c:v>
                </c:pt>
                <c:pt idx="42">
                  <c:v>39264</c:v>
                </c:pt>
                <c:pt idx="43">
                  <c:v>39295</c:v>
                </c:pt>
                <c:pt idx="44">
                  <c:v>39326</c:v>
                </c:pt>
                <c:pt idx="45">
                  <c:v>39356</c:v>
                </c:pt>
                <c:pt idx="46">
                  <c:v>39387</c:v>
                </c:pt>
                <c:pt idx="47">
                  <c:v>39417</c:v>
                </c:pt>
                <c:pt idx="48">
                  <c:v>39448</c:v>
                </c:pt>
                <c:pt idx="49">
                  <c:v>39479</c:v>
                </c:pt>
                <c:pt idx="50">
                  <c:v>39508</c:v>
                </c:pt>
                <c:pt idx="51">
                  <c:v>39539</c:v>
                </c:pt>
                <c:pt idx="52">
                  <c:v>39569</c:v>
                </c:pt>
                <c:pt idx="53">
                  <c:v>39600</c:v>
                </c:pt>
                <c:pt idx="54">
                  <c:v>39630</c:v>
                </c:pt>
                <c:pt idx="55">
                  <c:v>39661</c:v>
                </c:pt>
                <c:pt idx="56">
                  <c:v>39692</c:v>
                </c:pt>
                <c:pt idx="57">
                  <c:v>39722</c:v>
                </c:pt>
                <c:pt idx="58">
                  <c:v>39753</c:v>
                </c:pt>
                <c:pt idx="59">
                  <c:v>39783</c:v>
                </c:pt>
                <c:pt idx="60">
                  <c:v>39814</c:v>
                </c:pt>
                <c:pt idx="61">
                  <c:v>39845</c:v>
                </c:pt>
                <c:pt idx="62">
                  <c:v>39873</c:v>
                </c:pt>
                <c:pt idx="63">
                  <c:v>39904</c:v>
                </c:pt>
                <c:pt idx="64">
                  <c:v>39934</c:v>
                </c:pt>
                <c:pt idx="65">
                  <c:v>39965</c:v>
                </c:pt>
                <c:pt idx="66">
                  <c:v>39995</c:v>
                </c:pt>
                <c:pt idx="67">
                  <c:v>40026</c:v>
                </c:pt>
                <c:pt idx="68">
                  <c:v>40057</c:v>
                </c:pt>
                <c:pt idx="69">
                  <c:v>40087</c:v>
                </c:pt>
                <c:pt idx="70">
                  <c:v>40118</c:v>
                </c:pt>
                <c:pt idx="71">
                  <c:v>40148</c:v>
                </c:pt>
                <c:pt idx="72">
                  <c:v>40179</c:v>
                </c:pt>
                <c:pt idx="73">
                  <c:v>40210</c:v>
                </c:pt>
                <c:pt idx="74">
                  <c:v>40238</c:v>
                </c:pt>
                <c:pt idx="75">
                  <c:v>40269</c:v>
                </c:pt>
                <c:pt idx="76">
                  <c:v>40299</c:v>
                </c:pt>
                <c:pt idx="77">
                  <c:v>40330</c:v>
                </c:pt>
                <c:pt idx="78">
                  <c:v>40360</c:v>
                </c:pt>
                <c:pt idx="79">
                  <c:v>40391</c:v>
                </c:pt>
                <c:pt idx="80">
                  <c:v>40422</c:v>
                </c:pt>
                <c:pt idx="81">
                  <c:v>40452</c:v>
                </c:pt>
                <c:pt idx="82">
                  <c:v>40483</c:v>
                </c:pt>
                <c:pt idx="83">
                  <c:v>40513</c:v>
                </c:pt>
                <c:pt idx="84">
                  <c:v>40544</c:v>
                </c:pt>
                <c:pt idx="85">
                  <c:v>40575</c:v>
                </c:pt>
                <c:pt idx="86">
                  <c:v>40603</c:v>
                </c:pt>
                <c:pt idx="87">
                  <c:v>40634</c:v>
                </c:pt>
                <c:pt idx="88">
                  <c:v>40664</c:v>
                </c:pt>
                <c:pt idx="89">
                  <c:v>40695</c:v>
                </c:pt>
                <c:pt idx="90">
                  <c:v>40725</c:v>
                </c:pt>
                <c:pt idx="91">
                  <c:v>40756</c:v>
                </c:pt>
                <c:pt idx="92">
                  <c:v>40787</c:v>
                </c:pt>
                <c:pt idx="93">
                  <c:v>40817</c:v>
                </c:pt>
                <c:pt idx="94">
                  <c:v>40848</c:v>
                </c:pt>
                <c:pt idx="95">
                  <c:v>40878</c:v>
                </c:pt>
                <c:pt idx="96">
                  <c:v>40909</c:v>
                </c:pt>
                <c:pt idx="97">
                  <c:v>40940</c:v>
                </c:pt>
                <c:pt idx="98">
                  <c:v>40969</c:v>
                </c:pt>
                <c:pt idx="99">
                  <c:v>41000</c:v>
                </c:pt>
                <c:pt idx="100">
                  <c:v>41030</c:v>
                </c:pt>
                <c:pt idx="101">
                  <c:v>41061</c:v>
                </c:pt>
                <c:pt idx="102">
                  <c:v>41091</c:v>
                </c:pt>
                <c:pt idx="103">
                  <c:v>41122</c:v>
                </c:pt>
                <c:pt idx="104">
                  <c:v>41153</c:v>
                </c:pt>
                <c:pt idx="105">
                  <c:v>41183</c:v>
                </c:pt>
                <c:pt idx="106">
                  <c:v>41214</c:v>
                </c:pt>
                <c:pt idx="107">
                  <c:v>41244</c:v>
                </c:pt>
                <c:pt idx="108">
                  <c:v>41275</c:v>
                </c:pt>
                <c:pt idx="109">
                  <c:v>41306</c:v>
                </c:pt>
                <c:pt idx="110">
                  <c:v>41334</c:v>
                </c:pt>
                <c:pt idx="111">
                  <c:v>41365</c:v>
                </c:pt>
                <c:pt idx="112">
                  <c:v>41395</c:v>
                </c:pt>
                <c:pt idx="113">
                  <c:v>41426</c:v>
                </c:pt>
                <c:pt idx="114">
                  <c:v>41456</c:v>
                </c:pt>
                <c:pt idx="115">
                  <c:v>41487</c:v>
                </c:pt>
                <c:pt idx="116">
                  <c:v>41518</c:v>
                </c:pt>
                <c:pt idx="117">
                  <c:v>41548</c:v>
                </c:pt>
                <c:pt idx="118">
                  <c:v>41579</c:v>
                </c:pt>
                <c:pt idx="119">
                  <c:v>41609</c:v>
                </c:pt>
                <c:pt idx="120">
                  <c:v>41640</c:v>
                </c:pt>
                <c:pt idx="121">
                  <c:v>41671</c:v>
                </c:pt>
                <c:pt idx="122">
                  <c:v>41699</c:v>
                </c:pt>
                <c:pt idx="123">
                  <c:v>41730</c:v>
                </c:pt>
                <c:pt idx="124">
                  <c:v>41760</c:v>
                </c:pt>
                <c:pt idx="125">
                  <c:v>41791</c:v>
                </c:pt>
                <c:pt idx="126">
                  <c:v>41821</c:v>
                </c:pt>
                <c:pt idx="127">
                  <c:v>41852</c:v>
                </c:pt>
                <c:pt idx="128">
                  <c:v>41883</c:v>
                </c:pt>
                <c:pt idx="129">
                  <c:v>41913</c:v>
                </c:pt>
                <c:pt idx="130">
                  <c:v>41944</c:v>
                </c:pt>
                <c:pt idx="131">
                  <c:v>41974</c:v>
                </c:pt>
                <c:pt idx="132">
                  <c:v>42005</c:v>
                </c:pt>
                <c:pt idx="133">
                  <c:v>42036</c:v>
                </c:pt>
                <c:pt idx="134">
                  <c:v>42064</c:v>
                </c:pt>
                <c:pt idx="135">
                  <c:v>42095</c:v>
                </c:pt>
                <c:pt idx="136">
                  <c:v>42125</c:v>
                </c:pt>
                <c:pt idx="137">
                  <c:v>42156</c:v>
                </c:pt>
                <c:pt idx="138">
                  <c:v>42186</c:v>
                </c:pt>
                <c:pt idx="139">
                  <c:v>42217</c:v>
                </c:pt>
                <c:pt idx="140">
                  <c:v>42248</c:v>
                </c:pt>
                <c:pt idx="141">
                  <c:v>42278</c:v>
                </c:pt>
                <c:pt idx="142">
                  <c:v>42309</c:v>
                </c:pt>
                <c:pt idx="143">
                  <c:v>42339</c:v>
                </c:pt>
                <c:pt idx="144">
                  <c:v>42370</c:v>
                </c:pt>
                <c:pt idx="145">
                  <c:v>42401</c:v>
                </c:pt>
                <c:pt idx="146">
                  <c:v>42430</c:v>
                </c:pt>
                <c:pt idx="147">
                  <c:v>42461</c:v>
                </c:pt>
                <c:pt idx="148">
                  <c:v>42491</c:v>
                </c:pt>
                <c:pt idx="149">
                  <c:v>42522</c:v>
                </c:pt>
                <c:pt idx="150">
                  <c:v>42552</c:v>
                </c:pt>
                <c:pt idx="151">
                  <c:v>42583</c:v>
                </c:pt>
                <c:pt idx="152">
                  <c:v>42614</c:v>
                </c:pt>
                <c:pt idx="153">
                  <c:v>42644</c:v>
                </c:pt>
                <c:pt idx="154">
                  <c:v>42675</c:v>
                </c:pt>
                <c:pt idx="155">
                  <c:v>42705</c:v>
                </c:pt>
                <c:pt idx="156">
                  <c:v>42736</c:v>
                </c:pt>
                <c:pt idx="157">
                  <c:v>42767</c:v>
                </c:pt>
                <c:pt idx="158">
                  <c:v>42795</c:v>
                </c:pt>
                <c:pt idx="159">
                  <c:v>42826</c:v>
                </c:pt>
                <c:pt idx="160">
                  <c:v>42856</c:v>
                </c:pt>
                <c:pt idx="161">
                  <c:v>42887</c:v>
                </c:pt>
                <c:pt idx="162">
                  <c:v>42917</c:v>
                </c:pt>
                <c:pt idx="163">
                  <c:v>42948</c:v>
                </c:pt>
                <c:pt idx="164">
                  <c:v>42979</c:v>
                </c:pt>
                <c:pt idx="165">
                  <c:v>43009</c:v>
                </c:pt>
                <c:pt idx="166">
                  <c:v>43040</c:v>
                </c:pt>
                <c:pt idx="167">
                  <c:v>43070</c:v>
                </c:pt>
                <c:pt idx="168">
                  <c:v>43101</c:v>
                </c:pt>
                <c:pt idx="169">
                  <c:v>43132</c:v>
                </c:pt>
                <c:pt idx="170">
                  <c:v>43160</c:v>
                </c:pt>
                <c:pt idx="171">
                  <c:v>43191</c:v>
                </c:pt>
                <c:pt idx="172">
                  <c:v>43221</c:v>
                </c:pt>
              </c:numCache>
            </c:numRef>
          </c:cat>
          <c:val>
            <c:numRef>
              <c:f>vart_inflacio!$F$133:$F$304</c:f>
              <c:numCache>
                <c:formatCode>0.00</c:formatCode>
                <c:ptCount val="172"/>
                <c:pt idx="0">
                  <c:v>6.6013822700558791</c:v>
                </c:pt>
                <c:pt idx="1">
                  <c:v>7.1053866666557184</c:v>
                </c:pt>
                <c:pt idx="2">
                  <c:v>6.6966345141153027</c:v>
                </c:pt>
                <c:pt idx="3">
                  <c:v>6.9356795793507757</c:v>
                </c:pt>
                <c:pt idx="4">
                  <c:v>7.6552422868673062</c:v>
                </c:pt>
                <c:pt idx="5">
                  <c:v>7.4490565132175277</c:v>
                </c:pt>
                <c:pt idx="6">
                  <c:v>7.1879146988552094</c:v>
                </c:pt>
                <c:pt idx="7">
                  <c:v>7.1696935957299104</c:v>
                </c:pt>
                <c:pt idx="8">
                  <c:v>6.6321127650759735</c:v>
                </c:pt>
                <c:pt idx="9">
                  <c:v>6.3235140795752045</c:v>
                </c:pt>
                <c:pt idx="10">
                  <c:v>5.7591669227568616</c:v>
                </c:pt>
                <c:pt idx="11">
                  <c:v>5.5299583415792029</c:v>
                </c:pt>
                <c:pt idx="12">
                  <c:v>4.0489958840393143</c:v>
                </c:pt>
                <c:pt idx="13">
                  <c:v>3.1887323408165429</c:v>
                </c:pt>
                <c:pt idx="14">
                  <c:v>3.4470059715754218</c:v>
                </c:pt>
                <c:pt idx="15">
                  <c:v>3.9255778908801489</c:v>
                </c:pt>
                <c:pt idx="16">
                  <c:v>3.5449419013556707</c:v>
                </c:pt>
                <c:pt idx="17">
                  <c:v>3.7941360560775053</c:v>
                </c:pt>
                <c:pt idx="18">
                  <c:v>3.7130403761085802</c:v>
                </c:pt>
                <c:pt idx="19">
                  <c:v>3.5469314880402862</c:v>
                </c:pt>
                <c:pt idx="20">
                  <c:v>3.6593202497325592</c:v>
                </c:pt>
                <c:pt idx="21">
                  <c:v>3.2062917298591742</c:v>
                </c:pt>
                <c:pt idx="22">
                  <c:v>3.3195740703164773</c:v>
                </c:pt>
                <c:pt idx="23">
                  <c:v>3.3322283480304264</c:v>
                </c:pt>
                <c:pt idx="24">
                  <c:v>2.709408115887399</c:v>
                </c:pt>
                <c:pt idx="25">
                  <c:v>2.5146355803342715</c:v>
                </c:pt>
                <c:pt idx="26">
                  <c:v>2.3246847970937949</c:v>
                </c:pt>
                <c:pt idx="27">
                  <c:v>2.2887820944812631</c:v>
                </c:pt>
                <c:pt idx="28">
                  <c:v>2.7609178787970166</c:v>
                </c:pt>
                <c:pt idx="29">
                  <c:v>2.7424389155628575</c:v>
                </c:pt>
                <c:pt idx="30">
                  <c:v>3.005866003797081</c:v>
                </c:pt>
                <c:pt idx="31">
                  <c:v>3.4978476913690884</c:v>
                </c:pt>
                <c:pt idx="32">
                  <c:v>5.8563391191182603</c:v>
                </c:pt>
                <c:pt idx="33">
                  <c:v>6.3342031440000852</c:v>
                </c:pt>
                <c:pt idx="34">
                  <c:v>6.3658721016305435</c:v>
                </c:pt>
                <c:pt idx="35">
                  <c:v>6.5412036334441694</c:v>
                </c:pt>
                <c:pt idx="36">
                  <c:v>7.754943097834726</c:v>
                </c:pt>
                <c:pt idx="37">
                  <c:v>8.8255638653679966</c:v>
                </c:pt>
                <c:pt idx="38">
                  <c:v>9.0486518100241682</c:v>
                </c:pt>
                <c:pt idx="39">
                  <c:v>8.7574211104435449</c:v>
                </c:pt>
                <c:pt idx="40">
                  <c:v>8.4756734285492143</c:v>
                </c:pt>
                <c:pt idx="41">
                  <c:v>8.5817997113106372</c:v>
                </c:pt>
                <c:pt idx="42">
                  <c:v>8.3741348754001592</c:v>
                </c:pt>
                <c:pt idx="43">
                  <c:v>8.3056544578107605</c:v>
                </c:pt>
                <c:pt idx="44">
                  <c:v>6.3892144470278822</c:v>
                </c:pt>
                <c:pt idx="45">
                  <c:v>6.7366934126147555</c:v>
                </c:pt>
                <c:pt idx="46">
                  <c:v>7.1459864025804052</c:v>
                </c:pt>
                <c:pt idx="47">
                  <c:v>7.3788000630531911</c:v>
                </c:pt>
                <c:pt idx="48">
                  <c:v>7.0772641701917536</c:v>
                </c:pt>
                <c:pt idx="49">
                  <c:v>6.9208133046367806</c:v>
                </c:pt>
                <c:pt idx="50">
                  <c:v>6.7312565385921772</c:v>
                </c:pt>
                <c:pt idx="51">
                  <c:v>6.6285869497462215</c:v>
                </c:pt>
                <c:pt idx="52">
                  <c:v>6.9454825052904141</c:v>
                </c:pt>
                <c:pt idx="53">
                  <c:v>6.6806700557778669</c:v>
                </c:pt>
                <c:pt idx="54">
                  <c:v>6.7179223046580177</c:v>
                </c:pt>
                <c:pt idx="55">
                  <c:v>6.4753374560739729</c:v>
                </c:pt>
                <c:pt idx="56">
                  <c:v>5.7440495775223468</c:v>
                </c:pt>
                <c:pt idx="57">
                  <c:v>5.1062672126168565</c:v>
                </c:pt>
                <c:pt idx="58">
                  <c:v>4.2270138895996183</c:v>
                </c:pt>
                <c:pt idx="59">
                  <c:v>3.5010894864965962</c:v>
                </c:pt>
                <c:pt idx="60">
                  <c:v>3.1363152232348739</c:v>
                </c:pt>
                <c:pt idx="61">
                  <c:v>3.0246359179363651</c:v>
                </c:pt>
                <c:pt idx="62">
                  <c:v>2.9031798713184713</c:v>
                </c:pt>
                <c:pt idx="63">
                  <c:v>3.3741889676487773</c:v>
                </c:pt>
                <c:pt idx="64">
                  <c:v>3.7694514445156955</c:v>
                </c:pt>
                <c:pt idx="65">
                  <c:v>3.7107935903405149</c:v>
                </c:pt>
                <c:pt idx="66">
                  <c:v>5.0516981453803851</c:v>
                </c:pt>
                <c:pt idx="67">
                  <c:v>5.0202612175540366</c:v>
                </c:pt>
                <c:pt idx="68">
                  <c:v>4.9060171623290216</c:v>
                </c:pt>
                <c:pt idx="69">
                  <c:v>4.7089063291321338</c:v>
                </c:pt>
                <c:pt idx="70">
                  <c:v>5.2310274434468056</c:v>
                </c:pt>
                <c:pt idx="71">
                  <c:v>5.5599380874139541</c:v>
                </c:pt>
                <c:pt idx="72">
                  <c:v>6.412250229030164</c:v>
                </c:pt>
                <c:pt idx="73">
                  <c:v>5.7359618238121186</c:v>
                </c:pt>
                <c:pt idx="74">
                  <c:v>5.9474376579944135</c:v>
                </c:pt>
                <c:pt idx="75">
                  <c:v>5.6429994151366287</c:v>
                </c:pt>
                <c:pt idx="76">
                  <c:v>5.0740204640259918</c:v>
                </c:pt>
                <c:pt idx="77">
                  <c:v>5.2646005600832524</c:v>
                </c:pt>
                <c:pt idx="78">
                  <c:v>3.9846532373989874</c:v>
                </c:pt>
                <c:pt idx="79">
                  <c:v>3.6955082318422114</c:v>
                </c:pt>
                <c:pt idx="80">
                  <c:v>3.7585256282945636</c:v>
                </c:pt>
                <c:pt idx="81">
                  <c:v>4.1775732174316005</c:v>
                </c:pt>
                <c:pt idx="82">
                  <c:v>4.1867045527418867</c:v>
                </c:pt>
                <c:pt idx="83">
                  <c:v>4.6729278169541573</c:v>
                </c:pt>
                <c:pt idx="84">
                  <c:v>3.971382412670593</c:v>
                </c:pt>
                <c:pt idx="85">
                  <c:v>4.0638190189564938</c:v>
                </c:pt>
                <c:pt idx="86">
                  <c:v>4.5370915566941221</c:v>
                </c:pt>
                <c:pt idx="87">
                  <c:v>4.6682822824787991</c:v>
                </c:pt>
                <c:pt idx="88">
                  <c:v>3.9477397861280679</c:v>
                </c:pt>
                <c:pt idx="89">
                  <c:v>3.4723013613180314</c:v>
                </c:pt>
                <c:pt idx="90">
                  <c:v>3.0920882273835701</c:v>
                </c:pt>
                <c:pt idx="91" formatCode="General">
                  <c:v>3.5772730514191977</c:v>
                </c:pt>
                <c:pt idx="92" formatCode="General">
                  <c:v>3.5745954581961428</c:v>
                </c:pt>
                <c:pt idx="93" formatCode="General">
                  <c:v>3.8650936416994881</c:v>
                </c:pt>
                <c:pt idx="94" formatCode="General">
                  <c:v>4.2627452503511449</c:v>
                </c:pt>
                <c:pt idx="95" formatCode="General">
                  <c:v>4.0712968450605445</c:v>
                </c:pt>
                <c:pt idx="96" formatCode="General">
                  <c:v>5.45</c:v>
                </c:pt>
                <c:pt idx="97" formatCode="General">
                  <c:v>5.8917248388257377</c:v>
                </c:pt>
                <c:pt idx="98" formatCode="General">
                  <c:v>5.5386549820153164</c:v>
                </c:pt>
                <c:pt idx="99" formatCode="General">
                  <c:v>5.6959295128268508</c:v>
                </c:pt>
                <c:pt idx="100" formatCode="General">
                  <c:v>5.2747119439959818</c:v>
                </c:pt>
                <c:pt idx="101" formatCode="General">
                  <c:v>5.591654886359521</c:v>
                </c:pt>
                <c:pt idx="102" formatCode="General">
                  <c:v>5.7778584599969349</c:v>
                </c:pt>
                <c:pt idx="103" formatCode="General">
                  <c:v>6.0402597279291399</c:v>
                </c:pt>
                <c:pt idx="104" formatCode="General">
                  <c:v>6.5940306892332217</c:v>
                </c:pt>
                <c:pt idx="105" formatCode="General">
                  <c:v>6.0030045837908261</c:v>
                </c:pt>
                <c:pt idx="106" formatCode="General">
                  <c:v>5.2137375152014158</c:v>
                </c:pt>
                <c:pt idx="107" formatCode="General">
                  <c:v>4.9956519390938041</c:v>
                </c:pt>
                <c:pt idx="108" formatCode="General">
                  <c:v>3.7169918492455309</c:v>
                </c:pt>
                <c:pt idx="109" formatCode="General">
                  <c:v>2.7804965967721529</c:v>
                </c:pt>
                <c:pt idx="110" formatCode="General">
                  <c:v>2.2255184719153789</c:v>
                </c:pt>
                <c:pt idx="111" formatCode="General">
                  <c:v>1.6883769546178371</c:v>
                </c:pt>
                <c:pt idx="112" formatCode="General">
                  <c:v>1.7561482773411257</c:v>
                </c:pt>
                <c:pt idx="113" formatCode="General">
                  <c:v>1.9225695100686124</c:v>
                </c:pt>
                <c:pt idx="114" formatCode="General">
                  <c:v>1.7545255250372378</c:v>
                </c:pt>
                <c:pt idx="115" formatCode="General">
                  <c:v>1.34330660778663</c:v>
                </c:pt>
                <c:pt idx="116" formatCode="General">
                  <c:v>1.3710606097958618</c:v>
                </c:pt>
                <c:pt idx="117" formatCode="General">
                  <c:v>0.91132193042523113</c:v>
                </c:pt>
                <c:pt idx="118" formatCode="General">
                  <c:v>0.91593030816623866</c:v>
                </c:pt>
                <c:pt idx="119" formatCode="General">
                  <c:v>0.42506276944780552</c:v>
                </c:pt>
                <c:pt idx="120" formatCode="General">
                  <c:v>-5.0566179730950012E-2</c:v>
                </c:pt>
                <c:pt idx="121" formatCode="General">
                  <c:v>0.10315388802861492</c:v>
                </c:pt>
                <c:pt idx="122" formatCode="General">
                  <c:v>7.7117957443746832E-2</c:v>
                </c:pt>
                <c:pt idx="123" formatCode="General">
                  <c:v>-0.10112053183841851</c:v>
                </c:pt>
                <c:pt idx="124" formatCode="General">
                  <c:v>-0.13972419613033082</c:v>
                </c:pt>
                <c:pt idx="125" formatCode="General">
                  <c:v>-0.27135074950689386</c:v>
                </c:pt>
                <c:pt idx="126" formatCode="General">
                  <c:v>0.12891311550566797</c:v>
                </c:pt>
                <c:pt idx="127" formatCode="General">
                  <c:v>0.16648534646722624</c:v>
                </c:pt>
                <c:pt idx="128" formatCode="General">
                  <c:v>-0.47979891434401623</c:v>
                </c:pt>
                <c:pt idx="129" formatCode="General">
                  <c:v>-0.41673843155288637</c:v>
                </c:pt>
                <c:pt idx="130" formatCode="General">
                  <c:v>-0.70627368823923575</c:v>
                </c:pt>
                <c:pt idx="131" formatCode="General">
                  <c:v>-0.9373491815670576</c:v>
                </c:pt>
                <c:pt idx="132" formatCode="General">
                  <c:v>-1.4</c:v>
                </c:pt>
                <c:pt idx="133" formatCode="General">
                  <c:v>-1.0488349707626696</c:v>
                </c:pt>
                <c:pt idx="134" formatCode="General">
                  <c:v>-0.63973849038276853</c:v>
                </c:pt>
                <c:pt idx="135" formatCode="General">
                  <c:v>-0.3</c:v>
                </c:pt>
                <c:pt idx="136" formatCode="General">
                  <c:v>0.53094439816412375</c:v>
                </c:pt>
                <c:pt idx="137" formatCode="General">
                  <c:v>0.58880418406022272</c:v>
                </c:pt>
                <c:pt idx="138" formatCode="General">
                  <c:v>0.39643705887063163</c:v>
                </c:pt>
                <c:pt idx="139" formatCode="General">
                  <c:v>9.6821967393481145E-3</c:v>
                </c:pt>
                <c:pt idx="140" formatCode="General">
                  <c:v>-0.39714782670608884</c:v>
                </c:pt>
                <c:pt idx="141" formatCode="General">
                  <c:v>0.10120404248186787</c:v>
                </c:pt>
                <c:pt idx="142" formatCode="General">
                  <c:v>0.50240414698035352</c:v>
                </c:pt>
                <c:pt idx="143" formatCode="General">
                  <c:v>0.86895746329112455</c:v>
                </c:pt>
                <c:pt idx="144" formatCode="General">
                  <c:v>0.91801181167458878</c:v>
                </c:pt>
                <c:pt idx="145" formatCode="General">
                  <c:v>0.27879615938887525</c:v>
                </c:pt>
                <c:pt idx="146" formatCode="General">
                  <c:v>-0.22974665061408928</c:v>
                </c:pt>
                <c:pt idx="147" formatCode="General">
                  <c:v>0.2218546626368294</c:v>
                </c:pt>
                <c:pt idx="148" formatCode="General">
                  <c:v>-0.21084181761416687</c:v>
                </c:pt>
                <c:pt idx="149" formatCode="General">
                  <c:v>-0.16736437844814134</c:v>
                </c:pt>
                <c:pt idx="150" formatCode="General">
                  <c:v>-0.32791045093171078</c:v>
                </c:pt>
                <c:pt idx="151" formatCode="General">
                  <c:v>-0.13734051526452618</c:v>
                </c:pt>
                <c:pt idx="152" formatCode="General">
                  <c:v>0.62136488858122618</c:v>
                </c:pt>
                <c:pt idx="153" formatCode="General">
                  <c:v>1.0039734108808744</c:v>
                </c:pt>
                <c:pt idx="154" formatCode="General">
                  <c:v>1.1000000000000001</c:v>
                </c:pt>
                <c:pt idx="155" formatCode="General">
                  <c:v>1.7709876388625929</c:v>
                </c:pt>
                <c:pt idx="156" formatCode="General">
                  <c:v>2.3262121641073179</c:v>
                </c:pt>
                <c:pt idx="157" formatCode="General">
                  <c:v>2.9</c:v>
                </c:pt>
                <c:pt idx="158" formatCode="General">
                  <c:v>2.6919669648024467</c:v>
                </c:pt>
                <c:pt idx="159" formatCode="General">
                  <c:v>2.2248497833551113</c:v>
                </c:pt>
                <c:pt idx="160" formatCode="General">
                  <c:v>2.0823764469670465</c:v>
                </c:pt>
                <c:pt idx="161" formatCode="General">
                  <c:v>1.8982136412479207</c:v>
                </c:pt>
                <c:pt idx="162" formatCode="General">
                  <c:v>2.1346350547052708</c:v>
                </c:pt>
                <c:pt idx="163" formatCode="General">
                  <c:v>2.612819315527787</c:v>
                </c:pt>
                <c:pt idx="164" formatCode="General">
                  <c:v>2.5</c:v>
                </c:pt>
                <c:pt idx="165" formatCode="General">
                  <c:v>2.223861590436897</c:v>
                </c:pt>
                <c:pt idx="166" formatCode="General">
                  <c:v>2.5264636539113781</c:v>
                </c:pt>
                <c:pt idx="167" formatCode="General">
                  <c:v>2.1277200487502199</c:v>
                </c:pt>
                <c:pt idx="168" formatCode="General">
                  <c:v>2.0577305627800939</c:v>
                </c:pt>
                <c:pt idx="169" formatCode="General">
                  <c:v>1.8530288769498782</c:v>
                </c:pt>
                <c:pt idx="170" formatCode="General">
                  <c:v>1.9680154437934476</c:v>
                </c:pt>
                <c:pt idx="171" formatCode="General">
                  <c:v>2.3025151780734205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AB-EBB5-47C7-B141-B05D6780078B}"/>
            </c:ext>
          </c:extLst>
        </c:ser>
        <c:ser>
          <c:idx val="4"/>
          <c:order val="4"/>
          <c:spPr>
            <a:ln>
              <a:solidFill>
                <a:schemeClr val="accent3"/>
              </a:solidFill>
              <a:prstDash val="solid"/>
            </a:ln>
          </c:spPr>
          <c:marker>
            <c:symbol val="none"/>
          </c:marke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AC-EBB5-47C7-B141-B05D6780078B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AD-EBB5-47C7-B141-B05D6780078B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AE-EBB5-47C7-B141-B05D6780078B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AF-EBB5-47C7-B141-B05D6780078B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B0-EBB5-47C7-B141-B05D6780078B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B1-EBB5-47C7-B141-B05D6780078B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B2-EBB5-47C7-B141-B05D6780078B}"/>
              </c:ext>
            </c:extLst>
          </c:dPt>
          <c:dPt>
            <c:idx val="7"/>
            <c:bubble3D val="0"/>
            <c:extLst>
              <c:ext xmlns:c16="http://schemas.microsoft.com/office/drawing/2014/chart" uri="{C3380CC4-5D6E-409C-BE32-E72D297353CC}">
                <c16:uniqueId val="{000000B3-EBB5-47C7-B141-B05D6780078B}"/>
              </c:ext>
            </c:extLst>
          </c:dPt>
          <c:dPt>
            <c:idx val="8"/>
            <c:bubble3D val="0"/>
            <c:extLst>
              <c:ext xmlns:c16="http://schemas.microsoft.com/office/drawing/2014/chart" uri="{C3380CC4-5D6E-409C-BE32-E72D297353CC}">
                <c16:uniqueId val="{000000B4-EBB5-47C7-B141-B05D6780078B}"/>
              </c:ext>
            </c:extLst>
          </c:dPt>
          <c:dPt>
            <c:idx val="9"/>
            <c:bubble3D val="0"/>
            <c:extLst>
              <c:ext xmlns:c16="http://schemas.microsoft.com/office/drawing/2014/chart" uri="{C3380CC4-5D6E-409C-BE32-E72D297353CC}">
                <c16:uniqueId val="{000000B5-EBB5-47C7-B141-B05D6780078B}"/>
              </c:ext>
            </c:extLst>
          </c:dPt>
          <c:dPt>
            <c:idx val="10"/>
            <c:bubble3D val="0"/>
            <c:extLst>
              <c:ext xmlns:c16="http://schemas.microsoft.com/office/drawing/2014/chart" uri="{C3380CC4-5D6E-409C-BE32-E72D297353CC}">
                <c16:uniqueId val="{000000B6-EBB5-47C7-B141-B05D6780078B}"/>
              </c:ext>
            </c:extLst>
          </c:dPt>
          <c:dPt>
            <c:idx val="11"/>
            <c:bubble3D val="0"/>
            <c:extLst>
              <c:ext xmlns:c16="http://schemas.microsoft.com/office/drawing/2014/chart" uri="{C3380CC4-5D6E-409C-BE32-E72D297353CC}">
                <c16:uniqueId val="{000000B7-EBB5-47C7-B141-B05D6780078B}"/>
              </c:ext>
            </c:extLst>
          </c:dPt>
          <c:dPt>
            <c:idx val="12"/>
            <c:bubble3D val="0"/>
            <c:extLst>
              <c:ext xmlns:c16="http://schemas.microsoft.com/office/drawing/2014/chart" uri="{C3380CC4-5D6E-409C-BE32-E72D297353CC}">
                <c16:uniqueId val="{000000B8-EBB5-47C7-B141-B05D6780078B}"/>
              </c:ext>
            </c:extLst>
          </c:dPt>
          <c:dPt>
            <c:idx val="13"/>
            <c:bubble3D val="0"/>
            <c:extLst>
              <c:ext xmlns:c16="http://schemas.microsoft.com/office/drawing/2014/chart" uri="{C3380CC4-5D6E-409C-BE32-E72D297353CC}">
                <c16:uniqueId val="{000000B9-EBB5-47C7-B141-B05D6780078B}"/>
              </c:ext>
            </c:extLst>
          </c:dPt>
          <c:dPt>
            <c:idx val="14"/>
            <c:bubble3D val="0"/>
            <c:extLst>
              <c:ext xmlns:c16="http://schemas.microsoft.com/office/drawing/2014/chart" uri="{C3380CC4-5D6E-409C-BE32-E72D297353CC}">
                <c16:uniqueId val="{000000BA-EBB5-47C7-B141-B05D6780078B}"/>
              </c:ext>
            </c:extLst>
          </c:dPt>
          <c:dPt>
            <c:idx val="15"/>
            <c:bubble3D val="0"/>
            <c:extLst>
              <c:ext xmlns:c16="http://schemas.microsoft.com/office/drawing/2014/chart" uri="{C3380CC4-5D6E-409C-BE32-E72D297353CC}">
                <c16:uniqueId val="{000000BB-EBB5-47C7-B141-B05D6780078B}"/>
              </c:ext>
            </c:extLst>
          </c:dPt>
          <c:dPt>
            <c:idx val="16"/>
            <c:bubble3D val="0"/>
            <c:extLst>
              <c:ext xmlns:c16="http://schemas.microsoft.com/office/drawing/2014/chart" uri="{C3380CC4-5D6E-409C-BE32-E72D297353CC}">
                <c16:uniqueId val="{000000BC-EBB5-47C7-B141-B05D6780078B}"/>
              </c:ext>
            </c:extLst>
          </c:dPt>
          <c:dPt>
            <c:idx val="17"/>
            <c:bubble3D val="0"/>
            <c:extLst>
              <c:ext xmlns:c16="http://schemas.microsoft.com/office/drawing/2014/chart" uri="{C3380CC4-5D6E-409C-BE32-E72D297353CC}">
                <c16:uniqueId val="{000000BD-EBB5-47C7-B141-B05D6780078B}"/>
              </c:ext>
            </c:extLst>
          </c:dPt>
          <c:dPt>
            <c:idx val="18"/>
            <c:bubble3D val="0"/>
            <c:extLst>
              <c:ext xmlns:c16="http://schemas.microsoft.com/office/drawing/2014/chart" uri="{C3380CC4-5D6E-409C-BE32-E72D297353CC}">
                <c16:uniqueId val="{000000BE-EBB5-47C7-B141-B05D6780078B}"/>
              </c:ext>
            </c:extLst>
          </c:dPt>
          <c:dPt>
            <c:idx val="19"/>
            <c:bubble3D val="0"/>
            <c:extLst>
              <c:ext xmlns:c16="http://schemas.microsoft.com/office/drawing/2014/chart" uri="{C3380CC4-5D6E-409C-BE32-E72D297353CC}">
                <c16:uniqueId val="{000000BF-EBB5-47C7-B141-B05D6780078B}"/>
              </c:ext>
            </c:extLst>
          </c:dPt>
          <c:dPt>
            <c:idx val="20"/>
            <c:bubble3D val="0"/>
            <c:extLst>
              <c:ext xmlns:c16="http://schemas.microsoft.com/office/drawing/2014/chart" uri="{C3380CC4-5D6E-409C-BE32-E72D297353CC}">
                <c16:uniqueId val="{000000C0-EBB5-47C7-B141-B05D6780078B}"/>
              </c:ext>
            </c:extLst>
          </c:dPt>
          <c:dPt>
            <c:idx val="21"/>
            <c:bubble3D val="0"/>
            <c:extLst>
              <c:ext xmlns:c16="http://schemas.microsoft.com/office/drawing/2014/chart" uri="{C3380CC4-5D6E-409C-BE32-E72D297353CC}">
                <c16:uniqueId val="{000000C1-EBB5-47C7-B141-B05D6780078B}"/>
              </c:ext>
            </c:extLst>
          </c:dPt>
          <c:dPt>
            <c:idx val="22"/>
            <c:bubble3D val="0"/>
            <c:extLst>
              <c:ext xmlns:c16="http://schemas.microsoft.com/office/drawing/2014/chart" uri="{C3380CC4-5D6E-409C-BE32-E72D297353CC}">
                <c16:uniqueId val="{000000C2-EBB5-47C7-B141-B05D6780078B}"/>
              </c:ext>
            </c:extLst>
          </c:dPt>
          <c:dPt>
            <c:idx val="23"/>
            <c:bubble3D val="0"/>
            <c:extLst>
              <c:ext xmlns:c16="http://schemas.microsoft.com/office/drawing/2014/chart" uri="{C3380CC4-5D6E-409C-BE32-E72D297353CC}">
                <c16:uniqueId val="{000000C3-EBB5-47C7-B141-B05D6780078B}"/>
              </c:ext>
            </c:extLst>
          </c:dPt>
          <c:dPt>
            <c:idx val="24"/>
            <c:bubble3D val="0"/>
            <c:extLst>
              <c:ext xmlns:c16="http://schemas.microsoft.com/office/drawing/2014/chart" uri="{C3380CC4-5D6E-409C-BE32-E72D297353CC}">
                <c16:uniqueId val="{000000C4-EBB5-47C7-B141-B05D6780078B}"/>
              </c:ext>
            </c:extLst>
          </c:dPt>
          <c:dPt>
            <c:idx val="25"/>
            <c:bubble3D val="0"/>
            <c:extLst>
              <c:ext xmlns:c16="http://schemas.microsoft.com/office/drawing/2014/chart" uri="{C3380CC4-5D6E-409C-BE32-E72D297353CC}">
                <c16:uniqueId val="{000000C5-EBB5-47C7-B141-B05D6780078B}"/>
              </c:ext>
            </c:extLst>
          </c:dPt>
          <c:dPt>
            <c:idx val="26"/>
            <c:bubble3D val="0"/>
            <c:extLst>
              <c:ext xmlns:c16="http://schemas.microsoft.com/office/drawing/2014/chart" uri="{C3380CC4-5D6E-409C-BE32-E72D297353CC}">
                <c16:uniqueId val="{000000C6-EBB5-47C7-B141-B05D6780078B}"/>
              </c:ext>
            </c:extLst>
          </c:dPt>
          <c:dPt>
            <c:idx val="27"/>
            <c:bubble3D val="0"/>
            <c:extLst>
              <c:ext xmlns:c16="http://schemas.microsoft.com/office/drawing/2014/chart" uri="{C3380CC4-5D6E-409C-BE32-E72D297353CC}">
                <c16:uniqueId val="{000000C7-EBB5-47C7-B141-B05D6780078B}"/>
              </c:ext>
            </c:extLst>
          </c:dPt>
          <c:dPt>
            <c:idx val="28"/>
            <c:bubble3D val="0"/>
            <c:extLst>
              <c:ext xmlns:c16="http://schemas.microsoft.com/office/drawing/2014/chart" uri="{C3380CC4-5D6E-409C-BE32-E72D297353CC}">
                <c16:uniqueId val="{000000C8-EBB5-47C7-B141-B05D6780078B}"/>
              </c:ext>
            </c:extLst>
          </c:dPt>
          <c:dPt>
            <c:idx val="29"/>
            <c:bubble3D val="0"/>
            <c:extLst>
              <c:ext xmlns:c16="http://schemas.microsoft.com/office/drawing/2014/chart" uri="{C3380CC4-5D6E-409C-BE32-E72D297353CC}">
                <c16:uniqueId val="{000000C9-EBB5-47C7-B141-B05D6780078B}"/>
              </c:ext>
            </c:extLst>
          </c:dPt>
          <c:dPt>
            <c:idx val="30"/>
            <c:bubble3D val="0"/>
            <c:extLst>
              <c:ext xmlns:c16="http://schemas.microsoft.com/office/drawing/2014/chart" uri="{C3380CC4-5D6E-409C-BE32-E72D297353CC}">
                <c16:uniqueId val="{000000CA-EBB5-47C7-B141-B05D6780078B}"/>
              </c:ext>
            </c:extLst>
          </c:dPt>
          <c:dPt>
            <c:idx val="31"/>
            <c:bubble3D val="0"/>
            <c:extLst>
              <c:ext xmlns:c16="http://schemas.microsoft.com/office/drawing/2014/chart" uri="{C3380CC4-5D6E-409C-BE32-E72D297353CC}">
                <c16:uniqueId val="{000000CB-EBB5-47C7-B141-B05D6780078B}"/>
              </c:ext>
            </c:extLst>
          </c:dPt>
          <c:dPt>
            <c:idx val="32"/>
            <c:bubble3D val="0"/>
            <c:extLst>
              <c:ext xmlns:c16="http://schemas.microsoft.com/office/drawing/2014/chart" uri="{C3380CC4-5D6E-409C-BE32-E72D297353CC}">
                <c16:uniqueId val="{000000CC-EBB5-47C7-B141-B05D6780078B}"/>
              </c:ext>
            </c:extLst>
          </c:dPt>
          <c:dPt>
            <c:idx val="33"/>
            <c:bubble3D val="0"/>
            <c:extLst>
              <c:ext xmlns:c16="http://schemas.microsoft.com/office/drawing/2014/chart" uri="{C3380CC4-5D6E-409C-BE32-E72D297353CC}">
                <c16:uniqueId val="{000000CD-EBB5-47C7-B141-B05D6780078B}"/>
              </c:ext>
            </c:extLst>
          </c:dPt>
          <c:dPt>
            <c:idx val="34"/>
            <c:bubble3D val="0"/>
            <c:extLst>
              <c:ext xmlns:c16="http://schemas.microsoft.com/office/drawing/2014/chart" uri="{C3380CC4-5D6E-409C-BE32-E72D297353CC}">
                <c16:uniqueId val="{000000CE-EBB5-47C7-B141-B05D6780078B}"/>
              </c:ext>
            </c:extLst>
          </c:dPt>
          <c:dPt>
            <c:idx val="35"/>
            <c:bubble3D val="0"/>
            <c:extLst>
              <c:ext xmlns:c16="http://schemas.microsoft.com/office/drawing/2014/chart" uri="{C3380CC4-5D6E-409C-BE32-E72D297353CC}">
                <c16:uniqueId val="{000000CF-EBB5-47C7-B141-B05D6780078B}"/>
              </c:ext>
            </c:extLst>
          </c:dPt>
          <c:dPt>
            <c:idx val="36"/>
            <c:bubble3D val="0"/>
            <c:extLst>
              <c:ext xmlns:c16="http://schemas.microsoft.com/office/drawing/2014/chart" uri="{C3380CC4-5D6E-409C-BE32-E72D297353CC}">
                <c16:uniqueId val="{000000D0-EBB5-47C7-B141-B05D6780078B}"/>
              </c:ext>
            </c:extLst>
          </c:dPt>
          <c:dPt>
            <c:idx val="37"/>
            <c:bubble3D val="0"/>
            <c:extLst>
              <c:ext xmlns:c16="http://schemas.microsoft.com/office/drawing/2014/chart" uri="{C3380CC4-5D6E-409C-BE32-E72D297353CC}">
                <c16:uniqueId val="{000000D1-EBB5-47C7-B141-B05D6780078B}"/>
              </c:ext>
            </c:extLst>
          </c:dPt>
          <c:dPt>
            <c:idx val="38"/>
            <c:bubble3D val="0"/>
            <c:extLst>
              <c:ext xmlns:c16="http://schemas.microsoft.com/office/drawing/2014/chart" uri="{C3380CC4-5D6E-409C-BE32-E72D297353CC}">
                <c16:uniqueId val="{000000D2-EBB5-47C7-B141-B05D6780078B}"/>
              </c:ext>
            </c:extLst>
          </c:dPt>
          <c:dPt>
            <c:idx val="39"/>
            <c:bubble3D val="0"/>
            <c:extLst>
              <c:ext xmlns:c16="http://schemas.microsoft.com/office/drawing/2014/chart" uri="{C3380CC4-5D6E-409C-BE32-E72D297353CC}">
                <c16:uniqueId val="{000000D3-EBB5-47C7-B141-B05D6780078B}"/>
              </c:ext>
            </c:extLst>
          </c:dPt>
          <c:dPt>
            <c:idx val="40"/>
            <c:bubble3D val="0"/>
            <c:extLst>
              <c:ext xmlns:c16="http://schemas.microsoft.com/office/drawing/2014/chart" uri="{C3380CC4-5D6E-409C-BE32-E72D297353CC}">
                <c16:uniqueId val="{000000D4-EBB5-47C7-B141-B05D6780078B}"/>
              </c:ext>
            </c:extLst>
          </c:dPt>
          <c:dPt>
            <c:idx val="41"/>
            <c:bubble3D val="0"/>
            <c:extLst>
              <c:ext xmlns:c16="http://schemas.microsoft.com/office/drawing/2014/chart" uri="{C3380CC4-5D6E-409C-BE32-E72D297353CC}">
                <c16:uniqueId val="{000000D5-EBB5-47C7-B141-B05D6780078B}"/>
              </c:ext>
            </c:extLst>
          </c:dPt>
          <c:dPt>
            <c:idx val="42"/>
            <c:bubble3D val="0"/>
            <c:extLst>
              <c:ext xmlns:c16="http://schemas.microsoft.com/office/drawing/2014/chart" uri="{C3380CC4-5D6E-409C-BE32-E72D297353CC}">
                <c16:uniqueId val="{000000D6-EBB5-47C7-B141-B05D6780078B}"/>
              </c:ext>
            </c:extLst>
          </c:dPt>
          <c:dPt>
            <c:idx val="43"/>
            <c:bubble3D val="0"/>
            <c:extLst>
              <c:ext xmlns:c16="http://schemas.microsoft.com/office/drawing/2014/chart" uri="{C3380CC4-5D6E-409C-BE32-E72D297353CC}">
                <c16:uniqueId val="{000000D7-EBB5-47C7-B141-B05D6780078B}"/>
              </c:ext>
            </c:extLst>
          </c:dPt>
          <c:dPt>
            <c:idx val="44"/>
            <c:bubble3D val="0"/>
            <c:extLst>
              <c:ext xmlns:c16="http://schemas.microsoft.com/office/drawing/2014/chart" uri="{C3380CC4-5D6E-409C-BE32-E72D297353CC}">
                <c16:uniqueId val="{000000D8-EBB5-47C7-B141-B05D6780078B}"/>
              </c:ext>
            </c:extLst>
          </c:dPt>
          <c:dPt>
            <c:idx val="45"/>
            <c:bubble3D val="0"/>
            <c:extLst>
              <c:ext xmlns:c16="http://schemas.microsoft.com/office/drawing/2014/chart" uri="{C3380CC4-5D6E-409C-BE32-E72D297353CC}">
                <c16:uniqueId val="{000000D9-EBB5-47C7-B141-B05D6780078B}"/>
              </c:ext>
            </c:extLst>
          </c:dPt>
          <c:dPt>
            <c:idx val="46"/>
            <c:bubble3D val="0"/>
            <c:extLst>
              <c:ext xmlns:c16="http://schemas.microsoft.com/office/drawing/2014/chart" uri="{C3380CC4-5D6E-409C-BE32-E72D297353CC}">
                <c16:uniqueId val="{000000DA-EBB5-47C7-B141-B05D6780078B}"/>
              </c:ext>
            </c:extLst>
          </c:dPt>
          <c:dPt>
            <c:idx val="47"/>
            <c:bubble3D val="0"/>
            <c:extLst>
              <c:ext xmlns:c16="http://schemas.microsoft.com/office/drawing/2014/chart" uri="{C3380CC4-5D6E-409C-BE32-E72D297353CC}">
                <c16:uniqueId val="{000000DB-EBB5-47C7-B141-B05D6780078B}"/>
              </c:ext>
            </c:extLst>
          </c:dPt>
          <c:dPt>
            <c:idx val="48"/>
            <c:bubble3D val="0"/>
            <c:extLst>
              <c:ext xmlns:c16="http://schemas.microsoft.com/office/drawing/2014/chart" uri="{C3380CC4-5D6E-409C-BE32-E72D297353CC}">
                <c16:uniqueId val="{000000DC-EBB5-47C7-B141-B05D6780078B}"/>
              </c:ext>
            </c:extLst>
          </c:dPt>
          <c:dPt>
            <c:idx val="49"/>
            <c:bubble3D val="0"/>
            <c:extLst>
              <c:ext xmlns:c16="http://schemas.microsoft.com/office/drawing/2014/chart" uri="{C3380CC4-5D6E-409C-BE32-E72D297353CC}">
                <c16:uniqueId val="{000000DD-EBB5-47C7-B141-B05D6780078B}"/>
              </c:ext>
            </c:extLst>
          </c:dPt>
          <c:dPt>
            <c:idx val="50"/>
            <c:bubble3D val="0"/>
            <c:extLst>
              <c:ext xmlns:c16="http://schemas.microsoft.com/office/drawing/2014/chart" uri="{C3380CC4-5D6E-409C-BE32-E72D297353CC}">
                <c16:uniqueId val="{000000DE-EBB5-47C7-B141-B05D6780078B}"/>
              </c:ext>
            </c:extLst>
          </c:dPt>
          <c:dPt>
            <c:idx val="51"/>
            <c:bubble3D val="0"/>
            <c:extLst>
              <c:ext xmlns:c16="http://schemas.microsoft.com/office/drawing/2014/chart" uri="{C3380CC4-5D6E-409C-BE32-E72D297353CC}">
                <c16:uniqueId val="{000000DF-EBB5-47C7-B141-B05D6780078B}"/>
              </c:ext>
            </c:extLst>
          </c:dPt>
          <c:dPt>
            <c:idx val="52"/>
            <c:bubble3D val="0"/>
            <c:extLst>
              <c:ext xmlns:c16="http://schemas.microsoft.com/office/drawing/2014/chart" uri="{C3380CC4-5D6E-409C-BE32-E72D297353CC}">
                <c16:uniqueId val="{000000E0-EBB5-47C7-B141-B05D6780078B}"/>
              </c:ext>
            </c:extLst>
          </c:dPt>
          <c:dPt>
            <c:idx val="53"/>
            <c:bubble3D val="0"/>
            <c:extLst>
              <c:ext xmlns:c16="http://schemas.microsoft.com/office/drawing/2014/chart" uri="{C3380CC4-5D6E-409C-BE32-E72D297353CC}">
                <c16:uniqueId val="{000000E1-EBB5-47C7-B141-B05D6780078B}"/>
              </c:ext>
            </c:extLst>
          </c:dPt>
          <c:dPt>
            <c:idx val="54"/>
            <c:bubble3D val="0"/>
            <c:extLst>
              <c:ext xmlns:c16="http://schemas.microsoft.com/office/drawing/2014/chart" uri="{C3380CC4-5D6E-409C-BE32-E72D297353CC}">
                <c16:uniqueId val="{000000E2-EBB5-47C7-B141-B05D6780078B}"/>
              </c:ext>
            </c:extLst>
          </c:dPt>
          <c:dPt>
            <c:idx val="55"/>
            <c:bubble3D val="0"/>
            <c:extLst>
              <c:ext xmlns:c16="http://schemas.microsoft.com/office/drawing/2014/chart" uri="{C3380CC4-5D6E-409C-BE32-E72D297353CC}">
                <c16:uniqueId val="{000000E3-EBB5-47C7-B141-B05D6780078B}"/>
              </c:ext>
            </c:extLst>
          </c:dPt>
          <c:dPt>
            <c:idx val="56"/>
            <c:bubble3D val="0"/>
            <c:extLst>
              <c:ext xmlns:c16="http://schemas.microsoft.com/office/drawing/2014/chart" uri="{C3380CC4-5D6E-409C-BE32-E72D297353CC}">
                <c16:uniqueId val="{000000E4-EBB5-47C7-B141-B05D6780078B}"/>
              </c:ext>
            </c:extLst>
          </c:dPt>
          <c:dPt>
            <c:idx val="57"/>
            <c:bubble3D val="0"/>
            <c:extLst>
              <c:ext xmlns:c16="http://schemas.microsoft.com/office/drawing/2014/chart" uri="{C3380CC4-5D6E-409C-BE32-E72D297353CC}">
                <c16:uniqueId val="{000000E5-EBB5-47C7-B141-B05D6780078B}"/>
              </c:ext>
            </c:extLst>
          </c:dPt>
          <c:dPt>
            <c:idx val="58"/>
            <c:bubble3D val="0"/>
            <c:extLst>
              <c:ext xmlns:c16="http://schemas.microsoft.com/office/drawing/2014/chart" uri="{C3380CC4-5D6E-409C-BE32-E72D297353CC}">
                <c16:uniqueId val="{000000E6-EBB5-47C7-B141-B05D6780078B}"/>
              </c:ext>
            </c:extLst>
          </c:dPt>
          <c:dPt>
            <c:idx val="59"/>
            <c:bubble3D val="0"/>
            <c:extLst>
              <c:ext xmlns:c16="http://schemas.microsoft.com/office/drawing/2014/chart" uri="{C3380CC4-5D6E-409C-BE32-E72D297353CC}">
                <c16:uniqueId val="{000000E7-EBB5-47C7-B141-B05D6780078B}"/>
              </c:ext>
            </c:extLst>
          </c:dPt>
          <c:dPt>
            <c:idx val="60"/>
            <c:bubble3D val="0"/>
            <c:extLst>
              <c:ext xmlns:c16="http://schemas.microsoft.com/office/drawing/2014/chart" uri="{C3380CC4-5D6E-409C-BE32-E72D297353CC}">
                <c16:uniqueId val="{000000E8-EBB5-47C7-B141-B05D6780078B}"/>
              </c:ext>
            </c:extLst>
          </c:dPt>
          <c:dPt>
            <c:idx val="61"/>
            <c:bubble3D val="0"/>
            <c:extLst>
              <c:ext xmlns:c16="http://schemas.microsoft.com/office/drawing/2014/chart" uri="{C3380CC4-5D6E-409C-BE32-E72D297353CC}">
                <c16:uniqueId val="{000000E9-EBB5-47C7-B141-B05D6780078B}"/>
              </c:ext>
            </c:extLst>
          </c:dPt>
          <c:dPt>
            <c:idx val="62"/>
            <c:bubble3D val="0"/>
            <c:extLst>
              <c:ext xmlns:c16="http://schemas.microsoft.com/office/drawing/2014/chart" uri="{C3380CC4-5D6E-409C-BE32-E72D297353CC}">
                <c16:uniqueId val="{000000EA-EBB5-47C7-B141-B05D6780078B}"/>
              </c:ext>
            </c:extLst>
          </c:dPt>
          <c:dPt>
            <c:idx val="63"/>
            <c:bubble3D val="0"/>
            <c:extLst>
              <c:ext xmlns:c16="http://schemas.microsoft.com/office/drawing/2014/chart" uri="{C3380CC4-5D6E-409C-BE32-E72D297353CC}">
                <c16:uniqueId val="{000000EB-EBB5-47C7-B141-B05D6780078B}"/>
              </c:ext>
            </c:extLst>
          </c:dPt>
          <c:dPt>
            <c:idx val="64"/>
            <c:bubble3D val="0"/>
            <c:extLst>
              <c:ext xmlns:c16="http://schemas.microsoft.com/office/drawing/2014/chart" uri="{C3380CC4-5D6E-409C-BE32-E72D297353CC}">
                <c16:uniqueId val="{000000EC-EBB5-47C7-B141-B05D6780078B}"/>
              </c:ext>
            </c:extLst>
          </c:dPt>
          <c:dPt>
            <c:idx val="65"/>
            <c:bubble3D val="0"/>
            <c:extLst>
              <c:ext xmlns:c16="http://schemas.microsoft.com/office/drawing/2014/chart" uri="{C3380CC4-5D6E-409C-BE32-E72D297353CC}">
                <c16:uniqueId val="{000000ED-EBB5-47C7-B141-B05D6780078B}"/>
              </c:ext>
            </c:extLst>
          </c:dPt>
          <c:dPt>
            <c:idx val="66"/>
            <c:bubble3D val="0"/>
            <c:extLst>
              <c:ext xmlns:c16="http://schemas.microsoft.com/office/drawing/2014/chart" uri="{C3380CC4-5D6E-409C-BE32-E72D297353CC}">
                <c16:uniqueId val="{000000EE-EBB5-47C7-B141-B05D6780078B}"/>
              </c:ext>
            </c:extLst>
          </c:dPt>
          <c:dPt>
            <c:idx val="67"/>
            <c:bubble3D val="0"/>
            <c:extLst>
              <c:ext xmlns:c16="http://schemas.microsoft.com/office/drawing/2014/chart" uri="{C3380CC4-5D6E-409C-BE32-E72D297353CC}">
                <c16:uniqueId val="{000000EF-EBB5-47C7-B141-B05D6780078B}"/>
              </c:ext>
            </c:extLst>
          </c:dPt>
          <c:dPt>
            <c:idx val="68"/>
            <c:bubble3D val="0"/>
            <c:extLst>
              <c:ext xmlns:c16="http://schemas.microsoft.com/office/drawing/2014/chart" uri="{C3380CC4-5D6E-409C-BE32-E72D297353CC}">
                <c16:uniqueId val="{000000F0-EBB5-47C7-B141-B05D6780078B}"/>
              </c:ext>
            </c:extLst>
          </c:dPt>
          <c:dPt>
            <c:idx val="69"/>
            <c:bubble3D val="0"/>
            <c:extLst>
              <c:ext xmlns:c16="http://schemas.microsoft.com/office/drawing/2014/chart" uri="{C3380CC4-5D6E-409C-BE32-E72D297353CC}">
                <c16:uniqueId val="{000000F1-EBB5-47C7-B141-B05D6780078B}"/>
              </c:ext>
            </c:extLst>
          </c:dPt>
          <c:dPt>
            <c:idx val="70"/>
            <c:bubble3D val="0"/>
            <c:extLst>
              <c:ext xmlns:c16="http://schemas.microsoft.com/office/drawing/2014/chart" uri="{C3380CC4-5D6E-409C-BE32-E72D297353CC}">
                <c16:uniqueId val="{000000F2-EBB5-47C7-B141-B05D6780078B}"/>
              </c:ext>
            </c:extLst>
          </c:dPt>
          <c:dPt>
            <c:idx val="71"/>
            <c:bubble3D val="0"/>
            <c:extLst>
              <c:ext xmlns:c16="http://schemas.microsoft.com/office/drawing/2014/chart" uri="{C3380CC4-5D6E-409C-BE32-E72D297353CC}">
                <c16:uniqueId val="{000000F3-EBB5-47C7-B141-B05D6780078B}"/>
              </c:ext>
            </c:extLst>
          </c:dPt>
          <c:dPt>
            <c:idx val="72"/>
            <c:bubble3D val="0"/>
            <c:extLst>
              <c:ext xmlns:c16="http://schemas.microsoft.com/office/drawing/2014/chart" uri="{C3380CC4-5D6E-409C-BE32-E72D297353CC}">
                <c16:uniqueId val="{000000F4-EBB5-47C7-B141-B05D6780078B}"/>
              </c:ext>
            </c:extLst>
          </c:dPt>
          <c:dPt>
            <c:idx val="73"/>
            <c:bubble3D val="0"/>
            <c:extLst>
              <c:ext xmlns:c16="http://schemas.microsoft.com/office/drawing/2014/chart" uri="{C3380CC4-5D6E-409C-BE32-E72D297353CC}">
                <c16:uniqueId val="{000000F5-EBB5-47C7-B141-B05D6780078B}"/>
              </c:ext>
            </c:extLst>
          </c:dPt>
          <c:dPt>
            <c:idx val="74"/>
            <c:bubble3D val="0"/>
            <c:extLst>
              <c:ext xmlns:c16="http://schemas.microsoft.com/office/drawing/2014/chart" uri="{C3380CC4-5D6E-409C-BE32-E72D297353CC}">
                <c16:uniqueId val="{000000F6-EBB5-47C7-B141-B05D6780078B}"/>
              </c:ext>
            </c:extLst>
          </c:dPt>
          <c:dPt>
            <c:idx val="75"/>
            <c:bubble3D val="0"/>
            <c:extLst>
              <c:ext xmlns:c16="http://schemas.microsoft.com/office/drawing/2014/chart" uri="{C3380CC4-5D6E-409C-BE32-E72D297353CC}">
                <c16:uniqueId val="{000000F7-EBB5-47C7-B141-B05D6780078B}"/>
              </c:ext>
            </c:extLst>
          </c:dPt>
          <c:dPt>
            <c:idx val="76"/>
            <c:bubble3D val="0"/>
            <c:extLst>
              <c:ext xmlns:c16="http://schemas.microsoft.com/office/drawing/2014/chart" uri="{C3380CC4-5D6E-409C-BE32-E72D297353CC}">
                <c16:uniqueId val="{000000F8-EBB5-47C7-B141-B05D6780078B}"/>
              </c:ext>
            </c:extLst>
          </c:dPt>
          <c:dPt>
            <c:idx val="77"/>
            <c:bubble3D val="0"/>
            <c:extLst>
              <c:ext xmlns:c16="http://schemas.microsoft.com/office/drawing/2014/chart" uri="{C3380CC4-5D6E-409C-BE32-E72D297353CC}">
                <c16:uniqueId val="{000000F9-EBB5-47C7-B141-B05D6780078B}"/>
              </c:ext>
            </c:extLst>
          </c:dPt>
          <c:dPt>
            <c:idx val="78"/>
            <c:bubble3D val="0"/>
            <c:extLst>
              <c:ext xmlns:c16="http://schemas.microsoft.com/office/drawing/2014/chart" uri="{C3380CC4-5D6E-409C-BE32-E72D297353CC}">
                <c16:uniqueId val="{000000FA-EBB5-47C7-B141-B05D6780078B}"/>
              </c:ext>
            </c:extLst>
          </c:dPt>
          <c:dPt>
            <c:idx val="79"/>
            <c:bubble3D val="0"/>
            <c:extLst>
              <c:ext xmlns:c16="http://schemas.microsoft.com/office/drawing/2014/chart" uri="{C3380CC4-5D6E-409C-BE32-E72D297353CC}">
                <c16:uniqueId val="{000000FB-EBB5-47C7-B141-B05D6780078B}"/>
              </c:ext>
            </c:extLst>
          </c:dPt>
          <c:dPt>
            <c:idx val="80"/>
            <c:bubble3D val="0"/>
            <c:extLst>
              <c:ext xmlns:c16="http://schemas.microsoft.com/office/drawing/2014/chart" uri="{C3380CC4-5D6E-409C-BE32-E72D297353CC}">
                <c16:uniqueId val="{000000FC-EBB5-47C7-B141-B05D6780078B}"/>
              </c:ext>
            </c:extLst>
          </c:dPt>
          <c:dPt>
            <c:idx val="81"/>
            <c:bubble3D val="0"/>
            <c:extLst>
              <c:ext xmlns:c16="http://schemas.microsoft.com/office/drawing/2014/chart" uri="{C3380CC4-5D6E-409C-BE32-E72D297353CC}">
                <c16:uniqueId val="{000000FD-EBB5-47C7-B141-B05D6780078B}"/>
              </c:ext>
            </c:extLst>
          </c:dPt>
          <c:dPt>
            <c:idx val="82"/>
            <c:bubble3D val="0"/>
            <c:extLst>
              <c:ext xmlns:c16="http://schemas.microsoft.com/office/drawing/2014/chart" uri="{C3380CC4-5D6E-409C-BE32-E72D297353CC}">
                <c16:uniqueId val="{000000FE-EBB5-47C7-B141-B05D6780078B}"/>
              </c:ext>
            </c:extLst>
          </c:dPt>
          <c:dPt>
            <c:idx val="83"/>
            <c:bubble3D val="0"/>
            <c:extLst>
              <c:ext xmlns:c16="http://schemas.microsoft.com/office/drawing/2014/chart" uri="{C3380CC4-5D6E-409C-BE32-E72D297353CC}">
                <c16:uniqueId val="{000000FF-EBB5-47C7-B141-B05D6780078B}"/>
              </c:ext>
            </c:extLst>
          </c:dPt>
          <c:dPt>
            <c:idx val="84"/>
            <c:bubble3D val="0"/>
            <c:extLst>
              <c:ext xmlns:c16="http://schemas.microsoft.com/office/drawing/2014/chart" uri="{C3380CC4-5D6E-409C-BE32-E72D297353CC}">
                <c16:uniqueId val="{00000100-EBB5-47C7-B141-B05D6780078B}"/>
              </c:ext>
            </c:extLst>
          </c:dPt>
          <c:dPt>
            <c:idx val="85"/>
            <c:bubble3D val="0"/>
            <c:extLst>
              <c:ext xmlns:c16="http://schemas.microsoft.com/office/drawing/2014/chart" uri="{C3380CC4-5D6E-409C-BE32-E72D297353CC}">
                <c16:uniqueId val="{00000101-EBB5-47C7-B141-B05D6780078B}"/>
              </c:ext>
            </c:extLst>
          </c:dPt>
          <c:dPt>
            <c:idx val="86"/>
            <c:bubble3D val="0"/>
            <c:extLst>
              <c:ext xmlns:c16="http://schemas.microsoft.com/office/drawing/2014/chart" uri="{C3380CC4-5D6E-409C-BE32-E72D297353CC}">
                <c16:uniqueId val="{00000102-EBB5-47C7-B141-B05D6780078B}"/>
              </c:ext>
            </c:extLst>
          </c:dPt>
          <c:dPt>
            <c:idx val="87"/>
            <c:bubble3D val="0"/>
            <c:extLst>
              <c:ext xmlns:c16="http://schemas.microsoft.com/office/drawing/2014/chart" uri="{C3380CC4-5D6E-409C-BE32-E72D297353CC}">
                <c16:uniqueId val="{00000103-EBB5-47C7-B141-B05D6780078B}"/>
              </c:ext>
            </c:extLst>
          </c:dPt>
          <c:dPt>
            <c:idx val="88"/>
            <c:bubble3D val="0"/>
            <c:extLst>
              <c:ext xmlns:c16="http://schemas.microsoft.com/office/drawing/2014/chart" uri="{C3380CC4-5D6E-409C-BE32-E72D297353CC}">
                <c16:uniqueId val="{00000104-EBB5-47C7-B141-B05D6780078B}"/>
              </c:ext>
            </c:extLst>
          </c:dPt>
          <c:dPt>
            <c:idx val="89"/>
            <c:bubble3D val="0"/>
            <c:extLst>
              <c:ext xmlns:c16="http://schemas.microsoft.com/office/drawing/2014/chart" uri="{C3380CC4-5D6E-409C-BE32-E72D297353CC}">
                <c16:uniqueId val="{00000105-EBB5-47C7-B141-B05D6780078B}"/>
              </c:ext>
            </c:extLst>
          </c:dPt>
          <c:dPt>
            <c:idx val="90"/>
            <c:bubble3D val="0"/>
            <c:extLst>
              <c:ext xmlns:c16="http://schemas.microsoft.com/office/drawing/2014/chart" uri="{C3380CC4-5D6E-409C-BE32-E72D297353CC}">
                <c16:uniqueId val="{00000106-EBB5-47C7-B141-B05D6780078B}"/>
              </c:ext>
            </c:extLst>
          </c:dPt>
          <c:dPt>
            <c:idx val="91"/>
            <c:bubble3D val="0"/>
            <c:extLst>
              <c:ext xmlns:c16="http://schemas.microsoft.com/office/drawing/2014/chart" uri="{C3380CC4-5D6E-409C-BE32-E72D297353CC}">
                <c16:uniqueId val="{00000107-EBB5-47C7-B141-B05D6780078B}"/>
              </c:ext>
            </c:extLst>
          </c:dPt>
          <c:dPt>
            <c:idx val="92"/>
            <c:bubble3D val="0"/>
            <c:extLst>
              <c:ext xmlns:c16="http://schemas.microsoft.com/office/drawing/2014/chart" uri="{C3380CC4-5D6E-409C-BE32-E72D297353CC}">
                <c16:uniqueId val="{00000108-EBB5-47C7-B141-B05D6780078B}"/>
              </c:ext>
            </c:extLst>
          </c:dPt>
          <c:dPt>
            <c:idx val="93"/>
            <c:bubble3D val="0"/>
            <c:extLst>
              <c:ext xmlns:c16="http://schemas.microsoft.com/office/drawing/2014/chart" uri="{C3380CC4-5D6E-409C-BE32-E72D297353CC}">
                <c16:uniqueId val="{00000109-EBB5-47C7-B141-B05D6780078B}"/>
              </c:ext>
            </c:extLst>
          </c:dPt>
          <c:dPt>
            <c:idx val="94"/>
            <c:bubble3D val="0"/>
            <c:extLst>
              <c:ext xmlns:c16="http://schemas.microsoft.com/office/drawing/2014/chart" uri="{C3380CC4-5D6E-409C-BE32-E72D297353CC}">
                <c16:uniqueId val="{0000010A-EBB5-47C7-B141-B05D6780078B}"/>
              </c:ext>
            </c:extLst>
          </c:dPt>
          <c:dPt>
            <c:idx val="95"/>
            <c:bubble3D val="0"/>
            <c:extLst>
              <c:ext xmlns:c16="http://schemas.microsoft.com/office/drawing/2014/chart" uri="{C3380CC4-5D6E-409C-BE32-E72D297353CC}">
                <c16:uniqueId val="{0000010B-EBB5-47C7-B141-B05D6780078B}"/>
              </c:ext>
            </c:extLst>
          </c:dPt>
          <c:dPt>
            <c:idx val="96"/>
            <c:bubble3D val="0"/>
            <c:extLst>
              <c:ext xmlns:c16="http://schemas.microsoft.com/office/drawing/2014/chart" uri="{C3380CC4-5D6E-409C-BE32-E72D297353CC}">
                <c16:uniqueId val="{0000010C-EBB5-47C7-B141-B05D6780078B}"/>
              </c:ext>
            </c:extLst>
          </c:dPt>
          <c:dPt>
            <c:idx val="97"/>
            <c:bubble3D val="0"/>
            <c:extLst>
              <c:ext xmlns:c16="http://schemas.microsoft.com/office/drawing/2014/chart" uri="{C3380CC4-5D6E-409C-BE32-E72D297353CC}">
                <c16:uniqueId val="{0000010D-EBB5-47C7-B141-B05D6780078B}"/>
              </c:ext>
            </c:extLst>
          </c:dPt>
          <c:dPt>
            <c:idx val="98"/>
            <c:bubble3D val="0"/>
            <c:extLst>
              <c:ext xmlns:c16="http://schemas.microsoft.com/office/drawing/2014/chart" uri="{C3380CC4-5D6E-409C-BE32-E72D297353CC}">
                <c16:uniqueId val="{0000010E-EBB5-47C7-B141-B05D6780078B}"/>
              </c:ext>
            </c:extLst>
          </c:dPt>
          <c:dPt>
            <c:idx val="99"/>
            <c:bubble3D val="0"/>
            <c:extLst>
              <c:ext xmlns:c16="http://schemas.microsoft.com/office/drawing/2014/chart" uri="{C3380CC4-5D6E-409C-BE32-E72D297353CC}">
                <c16:uniqueId val="{0000010F-EBB5-47C7-B141-B05D6780078B}"/>
              </c:ext>
            </c:extLst>
          </c:dPt>
          <c:dPt>
            <c:idx val="100"/>
            <c:bubble3D val="0"/>
            <c:extLst>
              <c:ext xmlns:c16="http://schemas.microsoft.com/office/drawing/2014/chart" uri="{C3380CC4-5D6E-409C-BE32-E72D297353CC}">
                <c16:uniqueId val="{00000110-EBB5-47C7-B141-B05D6780078B}"/>
              </c:ext>
            </c:extLst>
          </c:dPt>
          <c:dPt>
            <c:idx val="101"/>
            <c:bubble3D val="0"/>
            <c:extLst>
              <c:ext xmlns:c16="http://schemas.microsoft.com/office/drawing/2014/chart" uri="{C3380CC4-5D6E-409C-BE32-E72D297353CC}">
                <c16:uniqueId val="{00000111-EBB5-47C7-B141-B05D6780078B}"/>
              </c:ext>
            </c:extLst>
          </c:dPt>
          <c:dPt>
            <c:idx val="102"/>
            <c:bubble3D val="0"/>
            <c:extLst>
              <c:ext xmlns:c16="http://schemas.microsoft.com/office/drawing/2014/chart" uri="{C3380CC4-5D6E-409C-BE32-E72D297353CC}">
                <c16:uniqueId val="{00000112-EBB5-47C7-B141-B05D6780078B}"/>
              </c:ext>
            </c:extLst>
          </c:dPt>
          <c:dPt>
            <c:idx val="103"/>
            <c:bubble3D val="0"/>
            <c:extLst>
              <c:ext xmlns:c16="http://schemas.microsoft.com/office/drawing/2014/chart" uri="{C3380CC4-5D6E-409C-BE32-E72D297353CC}">
                <c16:uniqueId val="{00000113-EBB5-47C7-B141-B05D6780078B}"/>
              </c:ext>
            </c:extLst>
          </c:dPt>
          <c:dPt>
            <c:idx val="104"/>
            <c:bubble3D val="0"/>
            <c:extLst>
              <c:ext xmlns:c16="http://schemas.microsoft.com/office/drawing/2014/chart" uri="{C3380CC4-5D6E-409C-BE32-E72D297353CC}">
                <c16:uniqueId val="{00000114-EBB5-47C7-B141-B05D6780078B}"/>
              </c:ext>
            </c:extLst>
          </c:dPt>
          <c:dPt>
            <c:idx val="105"/>
            <c:bubble3D val="0"/>
            <c:extLst>
              <c:ext xmlns:c16="http://schemas.microsoft.com/office/drawing/2014/chart" uri="{C3380CC4-5D6E-409C-BE32-E72D297353CC}">
                <c16:uniqueId val="{00000115-EBB5-47C7-B141-B05D6780078B}"/>
              </c:ext>
            </c:extLst>
          </c:dPt>
          <c:dPt>
            <c:idx val="106"/>
            <c:bubble3D val="0"/>
            <c:extLst>
              <c:ext xmlns:c16="http://schemas.microsoft.com/office/drawing/2014/chart" uri="{C3380CC4-5D6E-409C-BE32-E72D297353CC}">
                <c16:uniqueId val="{00000116-EBB5-47C7-B141-B05D6780078B}"/>
              </c:ext>
            </c:extLst>
          </c:dPt>
          <c:dPt>
            <c:idx val="107"/>
            <c:bubble3D val="0"/>
            <c:extLst>
              <c:ext xmlns:c16="http://schemas.microsoft.com/office/drawing/2014/chart" uri="{C3380CC4-5D6E-409C-BE32-E72D297353CC}">
                <c16:uniqueId val="{00000117-EBB5-47C7-B141-B05D6780078B}"/>
              </c:ext>
            </c:extLst>
          </c:dPt>
          <c:dPt>
            <c:idx val="108"/>
            <c:bubble3D val="0"/>
            <c:extLst>
              <c:ext xmlns:c16="http://schemas.microsoft.com/office/drawing/2014/chart" uri="{C3380CC4-5D6E-409C-BE32-E72D297353CC}">
                <c16:uniqueId val="{00000118-EBB5-47C7-B141-B05D6780078B}"/>
              </c:ext>
            </c:extLst>
          </c:dPt>
          <c:dPt>
            <c:idx val="109"/>
            <c:bubble3D val="0"/>
            <c:extLst>
              <c:ext xmlns:c16="http://schemas.microsoft.com/office/drawing/2014/chart" uri="{C3380CC4-5D6E-409C-BE32-E72D297353CC}">
                <c16:uniqueId val="{00000119-EBB5-47C7-B141-B05D6780078B}"/>
              </c:ext>
            </c:extLst>
          </c:dPt>
          <c:dPt>
            <c:idx val="110"/>
            <c:bubble3D val="0"/>
            <c:extLst>
              <c:ext xmlns:c16="http://schemas.microsoft.com/office/drawing/2014/chart" uri="{C3380CC4-5D6E-409C-BE32-E72D297353CC}">
                <c16:uniqueId val="{0000011A-EBB5-47C7-B141-B05D6780078B}"/>
              </c:ext>
            </c:extLst>
          </c:dPt>
          <c:dPt>
            <c:idx val="111"/>
            <c:bubble3D val="0"/>
            <c:extLst>
              <c:ext xmlns:c16="http://schemas.microsoft.com/office/drawing/2014/chart" uri="{C3380CC4-5D6E-409C-BE32-E72D297353CC}">
                <c16:uniqueId val="{0000011B-EBB5-47C7-B141-B05D6780078B}"/>
              </c:ext>
            </c:extLst>
          </c:dPt>
          <c:dPt>
            <c:idx val="112"/>
            <c:bubble3D val="0"/>
            <c:extLst>
              <c:ext xmlns:c16="http://schemas.microsoft.com/office/drawing/2014/chart" uri="{C3380CC4-5D6E-409C-BE32-E72D297353CC}">
                <c16:uniqueId val="{0000011C-EBB5-47C7-B141-B05D6780078B}"/>
              </c:ext>
            </c:extLst>
          </c:dPt>
          <c:dPt>
            <c:idx val="113"/>
            <c:bubble3D val="0"/>
            <c:extLst>
              <c:ext xmlns:c16="http://schemas.microsoft.com/office/drawing/2014/chart" uri="{C3380CC4-5D6E-409C-BE32-E72D297353CC}">
                <c16:uniqueId val="{0000011D-EBB5-47C7-B141-B05D6780078B}"/>
              </c:ext>
            </c:extLst>
          </c:dPt>
          <c:dPt>
            <c:idx val="114"/>
            <c:bubble3D val="0"/>
            <c:extLst>
              <c:ext xmlns:c16="http://schemas.microsoft.com/office/drawing/2014/chart" uri="{C3380CC4-5D6E-409C-BE32-E72D297353CC}">
                <c16:uniqueId val="{0000011E-EBB5-47C7-B141-B05D6780078B}"/>
              </c:ext>
            </c:extLst>
          </c:dPt>
          <c:dPt>
            <c:idx val="115"/>
            <c:bubble3D val="0"/>
            <c:extLst>
              <c:ext xmlns:c16="http://schemas.microsoft.com/office/drawing/2014/chart" uri="{C3380CC4-5D6E-409C-BE32-E72D297353CC}">
                <c16:uniqueId val="{0000011F-EBB5-47C7-B141-B05D6780078B}"/>
              </c:ext>
            </c:extLst>
          </c:dPt>
          <c:dPt>
            <c:idx val="116"/>
            <c:bubble3D val="0"/>
            <c:extLst>
              <c:ext xmlns:c16="http://schemas.microsoft.com/office/drawing/2014/chart" uri="{C3380CC4-5D6E-409C-BE32-E72D297353CC}">
                <c16:uniqueId val="{00000120-EBB5-47C7-B141-B05D6780078B}"/>
              </c:ext>
            </c:extLst>
          </c:dPt>
          <c:dPt>
            <c:idx val="117"/>
            <c:bubble3D val="0"/>
            <c:extLst>
              <c:ext xmlns:c16="http://schemas.microsoft.com/office/drawing/2014/chart" uri="{C3380CC4-5D6E-409C-BE32-E72D297353CC}">
                <c16:uniqueId val="{00000121-EBB5-47C7-B141-B05D6780078B}"/>
              </c:ext>
            </c:extLst>
          </c:dPt>
          <c:dPt>
            <c:idx val="118"/>
            <c:bubble3D val="0"/>
            <c:extLst>
              <c:ext xmlns:c16="http://schemas.microsoft.com/office/drawing/2014/chart" uri="{C3380CC4-5D6E-409C-BE32-E72D297353CC}">
                <c16:uniqueId val="{00000122-EBB5-47C7-B141-B05D6780078B}"/>
              </c:ext>
            </c:extLst>
          </c:dPt>
          <c:dPt>
            <c:idx val="119"/>
            <c:bubble3D val="0"/>
            <c:extLst>
              <c:ext xmlns:c16="http://schemas.microsoft.com/office/drawing/2014/chart" uri="{C3380CC4-5D6E-409C-BE32-E72D297353CC}">
                <c16:uniqueId val="{00000123-EBB5-47C7-B141-B05D6780078B}"/>
              </c:ext>
            </c:extLst>
          </c:dPt>
          <c:dPt>
            <c:idx val="120"/>
            <c:bubble3D val="0"/>
            <c:extLst>
              <c:ext xmlns:c16="http://schemas.microsoft.com/office/drawing/2014/chart" uri="{C3380CC4-5D6E-409C-BE32-E72D297353CC}">
                <c16:uniqueId val="{00000124-EBB5-47C7-B141-B05D6780078B}"/>
              </c:ext>
            </c:extLst>
          </c:dPt>
          <c:dPt>
            <c:idx val="121"/>
            <c:bubble3D val="0"/>
            <c:extLst>
              <c:ext xmlns:c16="http://schemas.microsoft.com/office/drawing/2014/chart" uri="{C3380CC4-5D6E-409C-BE32-E72D297353CC}">
                <c16:uniqueId val="{00000125-EBB5-47C7-B141-B05D6780078B}"/>
              </c:ext>
            </c:extLst>
          </c:dPt>
          <c:dPt>
            <c:idx val="122"/>
            <c:bubble3D val="0"/>
            <c:extLst>
              <c:ext xmlns:c16="http://schemas.microsoft.com/office/drawing/2014/chart" uri="{C3380CC4-5D6E-409C-BE32-E72D297353CC}">
                <c16:uniqueId val="{00000126-EBB5-47C7-B141-B05D6780078B}"/>
              </c:ext>
            </c:extLst>
          </c:dPt>
          <c:dPt>
            <c:idx val="123"/>
            <c:bubble3D val="0"/>
            <c:extLst>
              <c:ext xmlns:c16="http://schemas.microsoft.com/office/drawing/2014/chart" uri="{C3380CC4-5D6E-409C-BE32-E72D297353CC}">
                <c16:uniqueId val="{00000127-EBB5-47C7-B141-B05D6780078B}"/>
              </c:ext>
            </c:extLst>
          </c:dPt>
          <c:dPt>
            <c:idx val="124"/>
            <c:bubble3D val="0"/>
            <c:extLst>
              <c:ext xmlns:c16="http://schemas.microsoft.com/office/drawing/2014/chart" uri="{C3380CC4-5D6E-409C-BE32-E72D297353CC}">
                <c16:uniqueId val="{00000128-EBB5-47C7-B141-B05D6780078B}"/>
              </c:ext>
            </c:extLst>
          </c:dPt>
          <c:dPt>
            <c:idx val="125"/>
            <c:bubble3D val="0"/>
            <c:extLst>
              <c:ext xmlns:c16="http://schemas.microsoft.com/office/drawing/2014/chart" uri="{C3380CC4-5D6E-409C-BE32-E72D297353CC}">
                <c16:uniqueId val="{00000129-EBB5-47C7-B141-B05D6780078B}"/>
              </c:ext>
            </c:extLst>
          </c:dPt>
          <c:dPt>
            <c:idx val="126"/>
            <c:bubble3D val="0"/>
            <c:extLst>
              <c:ext xmlns:c16="http://schemas.microsoft.com/office/drawing/2014/chart" uri="{C3380CC4-5D6E-409C-BE32-E72D297353CC}">
                <c16:uniqueId val="{0000012A-EBB5-47C7-B141-B05D6780078B}"/>
              </c:ext>
            </c:extLst>
          </c:dPt>
          <c:dPt>
            <c:idx val="127"/>
            <c:bubble3D val="0"/>
            <c:extLst>
              <c:ext xmlns:c16="http://schemas.microsoft.com/office/drawing/2014/chart" uri="{C3380CC4-5D6E-409C-BE32-E72D297353CC}">
                <c16:uniqueId val="{0000012B-EBB5-47C7-B141-B05D6780078B}"/>
              </c:ext>
            </c:extLst>
          </c:dPt>
          <c:dPt>
            <c:idx val="128"/>
            <c:bubble3D val="0"/>
            <c:extLst>
              <c:ext xmlns:c16="http://schemas.microsoft.com/office/drawing/2014/chart" uri="{C3380CC4-5D6E-409C-BE32-E72D297353CC}">
                <c16:uniqueId val="{0000012C-EBB5-47C7-B141-B05D6780078B}"/>
              </c:ext>
            </c:extLst>
          </c:dPt>
          <c:dPt>
            <c:idx val="129"/>
            <c:bubble3D val="0"/>
            <c:extLst>
              <c:ext xmlns:c16="http://schemas.microsoft.com/office/drawing/2014/chart" uri="{C3380CC4-5D6E-409C-BE32-E72D297353CC}">
                <c16:uniqueId val="{0000012D-EBB5-47C7-B141-B05D6780078B}"/>
              </c:ext>
            </c:extLst>
          </c:dPt>
          <c:dPt>
            <c:idx val="130"/>
            <c:bubble3D val="0"/>
            <c:extLst>
              <c:ext xmlns:c16="http://schemas.microsoft.com/office/drawing/2014/chart" uri="{C3380CC4-5D6E-409C-BE32-E72D297353CC}">
                <c16:uniqueId val="{0000012E-EBB5-47C7-B141-B05D6780078B}"/>
              </c:ext>
            </c:extLst>
          </c:dPt>
          <c:dPt>
            <c:idx val="131"/>
            <c:bubble3D val="0"/>
            <c:extLst>
              <c:ext xmlns:c16="http://schemas.microsoft.com/office/drawing/2014/chart" uri="{C3380CC4-5D6E-409C-BE32-E72D297353CC}">
                <c16:uniqueId val="{0000012F-EBB5-47C7-B141-B05D6780078B}"/>
              </c:ext>
            </c:extLst>
          </c:dPt>
          <c:dPt>
            <c:idx val="132"/>
            <c:bubble3D val="0"/>
            <c:extLst>
              <c:ext xmlns:c16="http://schemas.microsoft.com/office/drawing/2014/chart" uri="{C3380CC4-5D6E-409C-BE32-E72D297353CC}">
                <c16:uniqueId val="{00000130-EBB5-47C7-B141-B05D6780078B}"/>
              </c:ext>
            </c:extLst>
          </c:dPt>
          <c:dPt>
            <c:idx val="133"/>
            <c:bubble3D val="0"/>
            <c:extLst>
              <c:ext xmlns:c16="http://schemas.microsoft.com/office/drawing/2014/chart" uri="{C3380CC4-5D6E-409C-BE32-E72D297353CC}">
                <c16:uniqueId val="{00000131-EBB5-47C7-B141-B05D6780078B}"/>
              </c:ext>
            </c:extLst>
          </c:dPt>
          <c:dPt>
            <c:idx val="134"/>
            <c:bubble3D val="0"/>
            <c:extLst>
              <c:ext xmlns:c16="http://schemas.microsoft.com/office/drawing/2014/chart" uri="{C3380CC4-5D6E-409C-BE32-E72D297353CC}">
                <c16:uniqueId val="{00000132-EBB5-47C7-B141-B05D6780078B}"/>
              </c:ext>
            </c:extLst>
          </c:dPt>
          <c:dPt>
            <c:idx val="135"/>
            <c:bubble3D val="0"/>
            <c:extLst>
              <c:ext xmlns:c16="http://schemas.microsoft.com/office/drawing/2014/chart" uri="{C3380CC4-5D6E-409C-BE32-E72D297353CC}">
                <c16:uniqueId val="{00000133-EBB5-47C7-B141-B05D6780078B}"/>
              </c:ext>
            </c:extLst>
          </c:dPt>
          <c:dPt>
            <c:idx val="136"/>
            <c:bubble3D val="0"/>
            <c:extLst>
              <c:ext xmlns:c16="http://schemas.microsoft.com/office/drawing/2014/chart" uri="{C3380CC4-5D6E-409C-BE32-E72D297353CC}">
                <c16:uniqueId val="{00000134-EBB5-47C7-B141-B05D6780078B}"/>
              </c:ext>
            </c:extLst>
          </c:dPt>
          <c:dPt>
            <c:idx val="137"/>
            <c:bubble3D val="0"/>
            <c:extLst>
              <c:ext xmlns:c16="http://schemas.microsoft.com/office/drawing/2014/chart" uri="{C3380CC4-5D6E-409C-BE32-E72D297353CC}">
                <c16:uniqueId val="{00000135-EBB5-47C7-B141-B05D6780078B}"/>
              </c:ext>
            </c:extLst>
          </c:dPt>
          <c:dPt>
            <c:idx val="138"/>
            <c:bubble3D val="0"/>
            <c:extLst>
              <c:ext xmlns:c16="http://schemas.microsoft.com/office/drawing/2014/chart" uri="{C3380CC4-5D6E-409C-BE32-E72D297353CC}">
                <c16:uniqueId val="{00000136-EBB5-47C7-B141-B05D6780078B}"/>
              </c:ext>
            </c:extLst>
          </c:dPt>
          <c:dPt>
            <c:idx val="139"/>
            <c:bubble3D val="0"/>
            <c:extLst>
              <c:ext xmlns:c16="http://schemas.microsoft.com/office/drawing/2014/chart" uri="{C3380CC4-5D6E-409C-BE32-E72D297353CC}">
                <c16:uniqueId val="{00000137-EBB5-47C7-B141-B05D6780078B}"/>
              </c:ext>
            </c:extLst>
          </c:dPt>
          <c:dPt>
            <c:idx val="140"/>
            <c:bubble3D val="0"/>
            <c:extLst>
              <c:ext xmlns:c16="http://schemas.microsoft.com/office/drawing/2014/chart" uri="{C3380CC4-5D6E-409C-BE32-E72D297353CC}">
                <c16:uniqueId val="{00000138-EBB5-47C7-B141-B05D6780078B}"/>
              </c:ext>
            </c:extLst>
          </c:dPt>
          <c:dPt>
            <c:idx val="141"/>
            <c:bubble3D val="0"/>
            <c:extLst>
              <c:ext xmlns:c16="http://schemas.microsoft.com/office/drawing/2014/chart" uri="{C3380CC4-5D6E-409C-BE32-E72D297353CC}">
                <c16:uniqueId val="{00000139-EBB5-47C7-B141-B05D6780078B}"/>
              </c:ext>
            </c:extLst>
          </c:dPt>
          <c:dPt>
            <c:idx val="142"/>
            <c:bubble3D val="0"/>
            <c:extLst>
              <c:ext xmlns:c16="http://schemas.microsoft.com/office/drawing/2014/chart" uri="{C3380CC4-5D6E-409C-BE32-E72D297353CC}">
                <c16:uniqueId val="{0000013A-EBB5-47C7-B141-B05D6780078B}"/>
              </c:ext>
            </c:extLst>
          </c:dPt>
          <c:dPt>
            <c:idx val="143"/>
            <c:bubble3D val="0"/>
            <c:extLst>
              <c:ext xmlns:c16="http://schemas.microsoft.com/office/drawing/2014/chart" uri="{C3380CC4-5D6E-409C-BE32-E72D297353CC}">
                <c16:uniqueId val="{0000013B-EBB5-47C7-B141-B05D6780078B}"/>
              </c:ext>
            </c:extLst>
          </c:dPt>
          <c:dPt>
            <c:idx val="144"/>
            <c:bubble3D val="0"/>
            <c:extLst>
              <c:ext xmlns:c16="http://schemas.microsoft.com/office/drawing/2014/chart" uri="{C3380CC4-5D6E-409C-BE32-E72D297353CC}">
                <c16:uniqueId val="{0000013C-EBB5-47C7-B141-B05D6780078B}"/>
              </c:ext>
            </c:extLst>
          </c:dPt>
          <c:dPt>
            <c:idx val="145"/>
            <c:bubble3D val="0"/>
            <c:extLst>
              <c:ext xmlns:c16="http://schemas.microsoft.com/office/drawing/2014/chart" uri="{C3380CC4-5D6E-409C-BE32-E72D297353CC}">
                <c16:uniqueId val="{0000013D-EBB5-47C7-B141-B05D6780078B}"/>
              </c:ext>
            </c:extLst>
          </c:dPt>
          <c:dPt>
            <c:idx val="146"/>
            <c:bubble3D val="0"/>
            <c:extLst>
              <c:ext xmlns:c16="http://schemas.microsoft.com/office/drawing/2014/chart" uri="{C3380CC4-5D6E-409C-BE32-E72D297353CC}">
                <c16:uniqueId val="{0000013E-EBB5-47C7-B141-B05D6780078B}"/>
              </c:ext>
            </c:extLst>
          </c:dPt>
          <c:dPt>
            <c:idx val="147"/>
            <c:bubble3D val="0"/>
            <c:extLst>
              <c:ext xmlns:c16="http://schemas.microsoft.com/office/drawing/2014/chart" uri="{C3380CC4-5D6E-409C-BE32-E72D297353CC}">
                <c16:uniqueId val="{0000013F-EBB5-47C7-B141-B05D6780078B}"/>
              </c:ext>
            </c:extLst>
          </c:dPt>
          <c:dPt>
            <c:idx val="148"/>
            <c:bubble3D val="0"/>
            <c:extLst>
              <c:ext xmlns:c16="http://schemas.microsoft.com/office/drawing/2014/chart" uri="{C3380CC4-5D6E-409C-BE32-E72D297353CC}">
                <c16:uniqueId val="{00000140-EBB5-47C7-B141-B05D6780078B}"/>
              </c:ext>
            </c:extLst>
          </c:dPt>
          <c:dPt>
            <c:idx val="149"/>
            <c:bubble3D val="0"/>
            <c:extLst>
              <c:ext xmlns:c16="http://schemas.microsoft.com/office/drawing/2014/chart" uri="{C3380CC4-5D6E-409C-BE32-E72D297353CC}">
                <c16:uniqueId val="{00000141-EBB5-47C7-B141-B05D6780078B}"/>
              </c:ext>
            </c:extLst>
          </c:dPt>
          <c:dPt>
            <c:idx val="150"/>
            <c:bubble3D val="0"/>
            <c:extLst>
              <c:ext xmlns:c16="http://schemas.microsoft.com/office/drawing/2014/chart" uri="{C3380CC4-5D6E-409C-BE32-E72D297353CC}">
                <c16:uniqueId val="{00000142-EBB5-47C7-B141-B05D6780078B}"/>
              </c:ext>
            </c:extLst>
          </c:dPt>
          <c:dPt>
            <c:idx val="151"/>
            <c:bubble3D val="0"/>
            <c:extLst>
              <c:ext xmlns:c16="http://schemas.microsoft.com/office/drawing/2014/chart" uri="{C3380CC4-5D6E-409C-BE32-E72D297353CC}">
                <c16:uniqueId val="{00000143-EBB5-47C7-B141-B05D6780078B}"/>
              </c:ext>
            </c:extLst>
          </c:dPt>
          <c:dPt>
            <c:idx val="152"/>
            <c:bubble3D val="0"/>
            <c:extLst>
              <c:ext xmlns:c16="http://schemas.microsoft.com/office/drawing/2014/chart" uri="{C3380CC4-5D6E-409C-BE32-E72D297353CC}">
                <c16:uniqueId val="{00000144-EBB5-47C7-B141-B05D6780078B}"/>
              </c:ext>
            </c:extLst>
          </c:dPt>
          <c:dPt>
            <c:idx val="153"/>
            <c:bubble3D val="0"/>
            <c:extLst>
              <c:ext xmlns:c16="http://schemas.microsoft.com/office/drawing/2014/chart" uri="{C3380CC4-5D6E-409C-BE32-E72D297353CC}">
                <c16:uniqueId val="{00000145-EBB5-47C7-B141-B05D6780078B}"/>
              </c:ext>
            </c:extLst>
          </c:dPt>
          <c:dPt>
            <c:idx val="154"/>
            <c:bubble3D val="0"/>
            <c:extLst>
              <c:ext xmlns:c16="http://schemas.microsoft.com/office/drawing/2014/chart" uri="{C3380CC4-5D6E-409C-BE32-E72D297353CC}">
                <c16:uniqueId val="{00000146-EBB5-47C7-B141-B05D6780078B}"/>
              </c:ext>
            </c:extLst>
          </c:dPt>
          <c:dPt>
            <c:idx val="155"/>
            <c:bubble3D val="0"/>
            <c:extLst>
              <c:ext xmlns:c16="http://schemas.microsoft.com/office/drawing/2014/chart" uri="{C3380CC4-5D6E-409C-BE32-E72D297353CC}">
                <c16:uniqueId val="{00000147-EBB5-47C7-B141-B05D6780078B}"/>
              </c:ext>
            </c:extLst>
          </c:dPt>
          <c:dPt>
            <c:idx val="156"/>
            <c:bubble3D val="0"/>
            <c:extLst>
              <c:ext xmlns:c16="http://schemas.microsoft.com/office/drawing/2014/chart" uri="{C3380CC4-5D6E-409C-BE32-E72D297353CC}">
                <c16:uniqueId val="{00000148-EBB5-47C7-B141-B05D6780078B}"/>
              </c:ext>
            </c:extLst>
          </c:dPt>
          <c:dPt>
            <c:idx val="157"/>
            <c:bubble3D val="0"/>
            <c:extLst>
              <c:ext xmlns:c16="http://schemas.microsoft.com/office/drawing/2014/chart" uri="{C3380CC4-5D6E-409C-BE32-E72D297353CC}">
                <c16:uniqueId val="{00000149-EBB5-47C7-B141-B05D6780078B}"/>
              </c:ext>
            </c:extLst>
          </c:dPt>
          <c:dPt>
            <c:idx val="158"/>
            <c:bubble3D val="0"/>
            <c:extLst>
              <c:ext xmlns:c16="http://schemas.microsoft.com/office/drawing/2014/chart" uri="{C3380CC4-5D6E-409C-BE32-E72D297353CC}">
                <c16:uniqueId val="{0000014A-EBB5-47C7-B141-B05D6780078B}"/>
              </c:ext>
            </c:extLst>
          </c:dPt>
          <c:dPt>
            <c:idx val="159"/>
            <c:bubble3D val="0"/>
            <c:extLst>
              <c:ext xmlns:c16="http://schemas.microsoft.com/office/drawing/2014/chart" uri="{C3380CC4-5D6E-409C-BE32-E72D297353CC}">
                <c16:uniqueId val="{0000014B-EBB5-47C7-B141-B05D6780078B}"/>
              </c:ext>
            </c:extLst>
          </c:dPt>
          <c:dPt>
            <c:idx val="160"/>
            <c:bubble3D val="0"/>
            <c:extLst>
              <c:ext xmlns:c16="http://schemas.microsoft.com/office/drawing/2014/chart" uri="{C3380CC4-5D6E-409C-BE32-E72D297353CC}">
                <c16:uniqueId val="{0000014C-EBB5-47C7-B141-B05D6780078B}"/>
              </c:ext>
            </c:extLst>
          </c:dPt>
          <c:dPt>
            <c:idx val="161"/>
            <c:bubble3D val="0"/>
            <c:extLst>
              <c:ext xmlns:c16="http://schemas.microsoft.com/office/drawing/2014/chart" uri="{C3380CC4-5D6E-409C-BE32-E72D297353CC}">
                <c16:uniqueId val="{0000014D-EBB5-47C7-B141-B05D6780078B}"/>
              </c:ext>
            </c:extLst>
          </c:dPt>
          <c:dPt>
            <c:idx val="162"/>
            <c:bubble3D val="0"/>
            <c:extLst>
              <c:ext xmlns:c16="http://schemas.microsoft.com/office/drawing/2014/chart" uri="{C3380CC4-5D6E-409C-BE32-E72D297353CC}">
                <c16:uniqueId val="{0000014E-EBB5-47C7-B141-B05D6780078B}"/>
              </c:ext>
            </c:extLst>
          </c:dPt>
          <c:dPt>
            <c:idx val="163"/>
            <c:bubble3D val="0"/>
            <c:extLst>
              <c:ext xmlns:c16="http://schemas.microsoft.com/office/drawing/2014/chart" uri="{C3380CC4-5D6E-409C-BE32-E72D297353CC}">
                <c16:uniqueId val="{0000014F-EBB5-47C7-B141-B05D6780078B}"/>
              </c:ext>
            </c:extLst>
          </c:dPt>
          <c:dPt>
            <c:idx val="164"/>
            <c:bubble3D val="0"/>
            <c:extLst>
              <c:ext xmlns:c16="http://schemas.microsoft.com/office/drawing/2014/chart" uri="{C3380CC4-5D6E-409C-BE32-E72D297353CC}">
                <c16:uniqueId val="{00000150-EBB5-47C7-B141-B05D6780078B}"/>
              </c:ext>
            </c:extLst>
          </c:dPt>
          <c:dPt>
            <c:idx val="165"/>
            <c:bubble3D val="0"/>
            <c:extLst>
              <c:ext xmlns:c16="http://schemas.microsoft.com/office/drawing/2014/chart" uri="{C3380CC4-5D6E-409C-BE32-E72D297353CC}">
                <c16:uniqueId val="{00000151-EBB5-47C7-B141-B05D6780078B}"/>
              </c:ext>
            </c:extLst>
          </c:dPt>
          <c:dPt>
            <c:idx val="166"/>
            <c:bubble3D val="0"/>
            <c:extLst>
              <c:ext xmlns:c16="http://schemas.microsoft.com/office/drawing/2014/chart" uri="{C3380CC4-5D6E-409C-BE32-E72D297353CC}">
                <c16:uniqueId val="{00000152-EBB5-47C7-B141-B05D6780078B}"/>
              </c:ext>
            </c:extLst>
          </c:dPt>
          <c:dPt>
            <c:idx val="167"/>
            <c:bubble3D val="0"/>
            <c:extLst>
              <c:ext xmlns:c16="http://schemas.microsoft.com/office/drawing/2014/chart" uri="{C3380CC4-5D6E-409C-BE32-E72D297353CC}">
                <c16:uniqueId val="{00000153-EBB5-47C7-B141-B05D6780078B}"/>
              </c:ext>
            </c:extLst>
          </c:dPt>
          <c:cat>
            <c:numRef>
              <c:f>vart_inflacio!$A$133:$A$305</c:f>
              <c:numCache>
                <c:formatCode>mmm\-yy</c:formatCode>
                <c:ptCount val="173"/>
                <c:pt idx="0">
                  <c:v>37987</c:v>
                </c:pt>
                <c:pt idx="1">
                  <c:v>38018</c:v>
                </c:pt>
                <c:pt idx="2">
                  <c:v>38047</c:v>
                </c:pt>
                <c:pt idx="3">
                  <c:v>38078</c:v>
                </c:pt>
                <c:pt idx="4">
                  <c:v>38108</c:v>
                </c:pt>
                <c:pt idx="5">
                  <c:v>38139</c:v>
                </c:pt>
                <c:pt idx="6">
                  <c:v>38169</c:v>
                </c:pt>
                <c:pt idx="7">
                  <c:v>38200</c:v>
                </c:pt>
                <c:pt idx="8">
                  <c:v>38231</c:v>
                </c:pt>
                <c:pt idx="9">
                  <c:v>38261</c:v>
                </c:pt>
                <c:pt idx="10">
                  <c:v>38292</c:v>
                </c:pt>
                <c:pt idx="11">
                  <c:v>38322</c:v>
                </c:pt>
                <c:pt idx="12">
                  <c:v>38353</c:v>
                </c:pt>
                <c:pt idx="13">
                  <c:v>38384</c:v>
                </c:pt>
                <c:pt idx="14">
                  <c:v>38412</c:v>
                </c:pt>
                <c:pt idx="15">
                  <c:v>38443</c:v>
                </c:pt>
                <c:pt idx="16">
                  <c:v>38473</c:v>
                </c:pt>
                <c:pt idx="17">
                  <c:v>38504</c:v>
                </c:pt>
                <c:pt idx="18">
                  <c:v>38534</c:v>
                </c:pt>
                <c:pt idx="19">
                  <c:v>38565</c:v>
                </c:pt>
                <c:pt idx="20">
                  <c:v>38596</c:v>
                </c:pt>
                <c:pt idx="21">
                  <c:v>38626</c:v>
                </c:pt>
                <c:pt idx="22">
                  <c:v>38657</c:v>
                </c:pt>
                <c:pt idx="23">
                  <c:v>38687</c:v>
                </c:pt>
                <c:pt idx="24">
                  <c:v>38718</c:v>
                </c:pt>
                <c:pt idx="25">
                  <c:v>38749</c:v>
                </c:pt>
                <c:pt idx="26">
                  <c:v>38777</c:v>
                </c:pt>
                <c:pt idx="27">
                  <c:v>38808</c:v>
                </c:pt>
                <c:pt idx="28">
                  <c:v>38838</c:v>
                </c:pt>
                <c:pt idx="29">
                  <c:v>38869</c:v>
                </c:pt>
                <c:pt idx="30">
                  <c:v>38899</c:v>
                </c:pt>
                <c:pt idx="31">
                  <c:v>38930</c:v>
                </c:pt>
                <c:pt idx="32">
                  <c:v>38961</c:v>
                </c:pt>
                <c:pt idx="33">
                  <c:v>38991</c:v>
                </c:pt>
                <c:pt idx="34">
                  <c:v>39022</c:v>
                </c:pt>
                <c:pt idx="35">
                  <c:v>39052</c:v>
                </c:pt>
                <c:pt idx="36">
                  <c:v>39083</c:v>
                </c:pt>
                <c:pt idx="37">
                  <c:v>39114</c:v>
                </c:pt>
                <c:pt idx="38">
                  <c:v>39142</c:v>
                </c:pt>
                <c:pt idx="39">
                  <c:v>39173</c:v>
                </c:pt>
                <c:pt idx="40">
                  <c:v>39203</c:v>
                </c:pt>
                <c:pt idx="41">
                  <c:v>39234</c:v>
                </c:pt>
                <c:pt idx="42">
                  <c:v>39264</c:v>
                </c:pt>
                <c:pt idx="43">
                  <c:v>39295</c:v>
                </c:pt>
                <c:pt idx="44">
                  <c:v>39326</c:v>
                </c:pt>
                <c:pt idx="45">
                  <c:v>39356</c:v>
                </c:pt>
                <c:pt idx="46">
                  <c:v>39387</c:v>
                </c:pt>
                <c:pt idx="47">
                  <c:v>39417</c:v>
                </c:pt>
                <c:pt idx="48">
                  <c:v>39448</c:v>
                </c:pt>
                <c:pt idx="49">
                  <c:v>39479</c:v>
                </c:pt>
                <c:pt idx="50">
                  <c:v>39508</c:v>
                </c:pt>
                <c:pt idx="51">
                  <c:v>39539</c:v>
                </c:pt>
                <c:pt idx="52">
                  <c:v>39569</c:v>
                </c:pt>
                <c:pt idx="53">
                  <c:v>39600</c:v>
                </c:pt>
                <c:pt idx="54">
                  <c:v>39630</c:v>
                </c:pt>
                <c:pt idx="55">
                  <c:v>39661</c:v>
                </c:pt>
                <c:pt idx="56">
                  <c:v>39692</c:v>
                </c:pt>
                <c:pt idx="57">
                  <c:v>39722</c:v>
                </c:pt>
                <c:pt idx="58">
                  <c:v>39753</c:v>
                </c:pt>
                <c:pt idx="59">
                  <c:v>39783</c:v>
                </c:pt>
                <c:pt idx="60">
                  <c:v>39814</c:v>
                </c:pt>
                <c:pt idx="61">
                  <c:v>39845</c:v>
                </c:pt>
                <c:pt idx="62">
                  <c:v>39873</c:v>
                </c:pt>
                <c:pt idx="63">
                  <c:v>39904</c:v>
                </c:pt>
                <c:pt idx="64">
                  <c:v>39934</c:v>
                </c:pt>
                <c:pt idx="65">
                  <c:v>39965</c:v>
                </c:pt>
                <c:pt idx="66">
                  <c:v>39995</c:v>
                </c:pt>
                <c:pt idx="67">
                  <c:v>40026</c:v>
                </c:pt>
                <c:pt idx="68">
                  <c:v>40057</c:v>
                </c:pt>
                <c:pt idx="69">
                  <c:v>40087</c:v>
                </c:pt>
                <c:pt idx="70">
                  <c:v>40118</c:v>
                </c:pt>
                <c:pt idx="71">
                  <c:v>40148</c:v>
                </c:pt>
                <c:pt idx="72">
                  <c:v>40179</c:v>
                </c:pt>
                <c:pt idx="73">
                  <c:v>40210</c:v>
                </c:pt>
                <c:pt idx="74">
                  <c:v>40238</c:v>
                </c:pt>
                <c:pt idx="75">
                  <c:v>40269</c:v>
                </c:pt>
                <c:pt idx="76">
                  <c:v>40299</c:v>
                </c:pt>
                <c:pt idx="77">
                  <c:v>40330</c:v>
                </c:pt>
                <c:pt idx="78">
                  <c:v>40360</c:v>
                </c:pt>
                <c:pt idx="79">
                  <c:v>40391</c:v>
                </c:pt>
                <c:pt idx="80">
                  <c:v>40422</c:v>
                </c:pt>
                <c:pt idx="81">
                  <c:v>40452</c:v>
                </c:pt>
                <c:pt idx="82">
                  <c:v>40483</c:v>
                </c:pt>
                <c:pt idx="83">
                  <c:v>40513</c:v>
                </c:pt>
                <c:pt idx="84">
                  <c:v>40544</c:v>
                </c:pt>
                <c:pt idx="85">
                  <c:v>40575</c:v>
                </c:pt>
                <c:pt idx="86">
                  <c:v>40603</c:v>
                </c:pt>
                <c:pt idx="87">
                  <c:v>40634</c:v>
                </c:pt>
                <c:pt idx="88">
                  <c:v>40664</c:v>
                </c:pt>
                <c:pt idx="89">
                  <c:v>40695</c:v>
                </c:pt>
                <c:pt idx="90">
                  <c:v>40725</c:v>
                </c:pt>
                <c:pt idx="91">
                  <c:v>40756</c:v>
                </c:pt>
                <c:pt idx="92">
                  <c:v>40787</c:v>
                </c:pt>
                <c:pt idx="93">
                  <c:v>40817</c:v>
                </c:pt>
                <c:pt idx="94">
                  <c:v>40848</c:v>
                </c:pt>
                <c:pt idx="95">
                  <c:v>40878</c:v>
                </c:pt>
                <c:pt idx="96">
                  <c:v>40909</c:v>
                </c:pt>
                <c:pt idx="97">
                  <c:v>40940</c:v>
                </c:pt>
                <c:pt idx="98">
                  <c:v>40969</c:v>
                </c:pt>
                <c:pt idx="99">
                  <c:v>41000</c:v>
                </c:pt>
                <c:pt idx="100">
                  <c:v>41030</c:v>
                </c:pt>
                <c:pt idx="101">
                  <c:v>41061</c:v>
                </c:pt>
                <c:pt idx="102">
                  <c:v>41091</c:v>
                </c:pt>
                <c:pt idx="103">
                  <c:v>41122</c:v>
                </c:pt>
                <c:pt idx="104">
                  <c:v>41153</c:v>
                </c:pt>
                <c:pt idx="105">
                  <c:v>41183</c:v>
                </c:pt>
                <c:pt idx="106">
                  <c:v>41214</c:v>
                </c:pt>
                <c:pt idx="107">
                  <c:v>41244</c:v>
                </c:pt>
                <c:pt idx="108">
                  <c:v>41275</c:v>
                </c:pt>
                <c:pt idx="109">
                  <c:v>41306</c:v>
                </c:pt>
                <c:pt idx="110">
                  <c:v>41334</c:v>
                </c:pt>
                <c:pt idx="111">
                  <c:v>41365</c:v>
                </c:pt>
                <c:pt idx="112">
                  <c:v>41395</c:v>
                </c:pt>
                <c:pt idx="113">
                  <c:v>41426</c:v>
                </c:pt>
                <c:pt idx="114">
                  <c:v>41456</c:v>
                </c:pt>
                <c:pt idx="115">
                  <c:v>41487</c:v>
                </c:pt>
                <c:pt idx="116">
                  <c:v>41518</c:v>
                </c:pt>
                <c:pt idx="117">
                  <c:v>41548</c:v>
                </c:pt>
                <c:pt idx="118">
                  <c:v>41579</c:v>
                </c:pt>
                <c:pt idx="119">
                  <c:v>41609</c:v>
                </c:pt>
                <c:pt idx="120">
                  <c:v>41640</c:v>
                </c:pt>
                <c:pt idx="121">
                  <c:v>41671</c:v>
                </c:pt>
                <c:pt idx="122">
                  <c:v>41699</c:v>
                </c:pt>
                <c:pt idx="123">
                  <c:v>41730</c:v>
                </c:pt>
                <c:pt idx="124">
                  <c:v>41760</c:v>
                </c:pt>
                <c:pt idx="125">
                  <c:v>41791</c:v>
                </c:pt>
                <c:pt idx="126">
                  <c:v>41821</c:v>
                </c:pt>
                <c:pt idx="127">
                  <c:v>41852</c:v>
                </c:pt>
                <c:pt idx="128">
                  <c:v>41883</c:v>
                </c:pt>
                <c:pt idx="129">
                  <c:v>41913</c:v>
                </c:pt>
                <c:pt idx="130">
                  <c:v>41944</c:v>
                </c:pt>
                <c:pt idx="131">
                  <c:v>41974</c:v>
                </c:pt>
                <c:pt idx="132">
                  <c:v>42005</c:v>
                </c:pt>
                <c:pt idx="133">
                  <c:v>42036</c:v>
                </c:pt>
                <c:pt idx="134">
                  <c:v>42064</c:v>
                </c:pt>
                <c:pt idx="135">
                  <c:v>42095</c:v>
                </c:pt>
                <c:pt idx="136">
                  <c:v>42125</c:v>
                </c:pt>
                <c:pt idx="137">
                  <c:v>42156</c:v>
                </c:pt>
                <c:pt idx="138">
                  <c:v>42186</c:v>
                </c:pt>
                <c:pt idx="139">
                  <c:v>42217</c:v>
                </c:pt>
                <c:pt idx="140">
                  <c:v>42248</c:v>
                </c:pt>
                <c:pt idx="141">
                  <c:v>42278</c:v>
                </c:pt>
                <c:pt idx="142">
                  <c:v>42309</c:v>
                </c:pt>
                <c:pt idx="143">
                  <c:v>42339</c:v>
                </c:pt>
                <c:pt idx="144">
                  <c:v>42370</c:v>
                </c:pt>
                <c:pt idx="145">
                  <c:v>42401</c:v>
                </c:pt>
                <c:pt idx="146">
                  <c:v>42430</c:v>
                </c:pt>
                <c:pt idx="147">
                  <c:v>42461</c:v>
                </c:pt>
                <c:pt idx="148">
                  <c:v>42491</c:v>
                </c:pt>
                <c:pt idx="149">
                  <c:v>42522</c:v>
                </c:pt>
                <c:pt idx="150">
                  <c:v>42552</c:v>
                </c:pt>
                <c:pt idx="151">
                  <c:v>42583</c:v>
                </c:pt>
                <c:pt idx="152">
                  <c:v>42614</c:v>
                </c:pt>
                <c:pt idx="153">
                  <c:v>42644</c:v>
                </c:pt>
                <c:pt idx="154">
                  <c:v>42675</c:v>
                </c:pt>
                <c:pt idx="155">
                  <c:v>42705</c:v>
                </c:pt>
                <c:pt idx="156">
                  <c:v>42736</c:v>
                </c:pt>
                <c:pt idx="157">
                  <c:v>42767</c:v>
                </c:pt>
                <c:pt idx="158">
                  <c:v>42795</c:v>
                </c:pt>
                <c:pt idx="159">
                  <c:v>42826</c:v>
                </c:pt>
                <c:pt idx="160">
                  <c:v>42856</c:v>
                </c:pt>
                <c:pt idx="161">
                  <c:v>42887</c:v>
                </c:pt>
                <c:pt idx="162">
                  <c:v>42917</c:v>
                </c:pt>
                <c:pt idx="163">
                  <c:v>42948</c:v>
                </c:pt>
                <c:pt idx="164">
                  <c:v>42979</c:v>
                </c:pt>
                <c:pt idx="165">
                  <c:v>43009</c:v>
                </c:pt>
                <c:pt idx="166">
                  <c:v>43040</c:v>
                </c:pt>
                <c:pt idx="167">
                  <c:v>43070</c:v>
                </c:pt>
                <c:pt idx="168">
                  <c:v>43101</c:v>
                </c:pt>
                <c:pt idx="169">
                  <c:v>43132</c:v>
                </c:pt>
                <c:pt idx="170">
                  <c:v>43160</c:v>
                </c:pt>
                <c:pt idx="171">
                  <c:v>43191</c:v>
                </c:pt>
                <c:pt idx="172">
                  <c:v>43221</c:v>
                </c:pt>
              </c:numCache>
            </c:numRef>
          </c:cat>
          <c:val>
            <c:numRef>
              <c:f>vart_inflacio!$U$133:$U$305</c:f>
              <c:numCache>
                <c:formatCode>General</c:formatCode>
                <c:ptCount val="173"/>
                <c:pt idx="134">
                  <c:v>2</c:v>
                </c:pt>
                <c:pt idx="135">
                  <c:v>2</c:v>
                </c:pt>
                <c:pt idx="136">
                  <c:v>2</c:v>
                </c:pt>
                <c:pt idx="137">
                  <c:v>2</c:v>
                </c:pt>
                <c:pt idx="138">
                  <c:v>2</c:v>
                </c:pt>
                <c:pt idx="139">
                  <c:v>2</c:v>
                </c:pt>
                <c:pt idx="140">
                  <c:v>2</c:v>
                </c:pt>
                <c:pt idx="141">
                  <c:v>2</c:v>
                </c:pt>
                <c:pt idx="142">
                  <c:v>2</c:v>
                </c:pt>
                <c:pt idx="143">
                  <c:v>2</c:v>
                </c:pt>
                <c:pt idx="144">
                  <c:v>2</c:v>
                </c:pt>
                <c:pt idx="145">
                  <c:v>2</c:v>
                </c:pt>
                <c:pt idx="146">
                  <c:v>2</c:v>
                </c:pt>
                <c:pt idx="147">
                  <c:v>2</c:v>
                </c:pt>
                <c:pt idx="148">
                  <c:v>2</c:v>
                </c:pt>
                <c:pt idx="149">
                  <c:v>2</c:v>
                </c:pt>
                <c:pt idx="150">
                  <c:v>2</c:v>
                </c:pt>
                <c:pt idx="151">
                  <c:v>2</c:v>
                </c:pt>
                <c:pt idx="152">
                  <c:v>2</c:v>
                </c:pt>
                <c:pt idx="153">
                  <c:v>2</c:v>
                </c:pt>
                <c:pt idx="154">
                  <c:v>2</c:v>
                </c:pt>
                <c:pt idx="155">
                  <c:v>2</c:v>
                </c:pt>
                <c:pt idx="156">
                  <c:v>2</c:v>
                </c:pt>
                <c:pt idx="157">
                  <c:v>2</c:v>
                </c:pt>
                <c:pt idx="158">
                  <c:v>2</c:v>
                </c:pt>
                <c:pt idx="159">
                  <c:v>2</c:v>
                </c:pt>
                <c:pt idx="160">
                  <c:v>2</c:v>
                </c:pt>
                <c:pt idx="161">
                  <c:v>2</c:v>
                </c:pt>
                <c:pt idx="162">
                  <c:v>2</c:v>
                </c:pt>
                <c:pt idx="163">
                  <c:v>2</c:v>
                </c:pt>
                <c:pt idx="164">
                  <c:v>2</c:v>
                </c:pt>
                <c:pt idx="165">
                  <c:v>2</c:v>
                </c:pt>
                <c:pt idx="166">
                  <c:v>2</c:v>
                </c:pt>
                <c:pt idx="167">
                  <c:v>2</c:v>
                </c:pt>
                <c:pt idx="168">
                  <c:v>2</c:v>
                </c:pt>
                <c:pt idx="169">
                  <c:v>2</c:v>
                </c:pt>
                <c:pt idx="170">
                  <c:v>2</c:v>
                </c:pt>
                <c:pt idx="171">
                  <c:v>2</c:v>
                </c:pt>
                <c:pt idx="172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154-EBB5-47C7-B141-B05D6780078B}"/>
            </c:ext>
          </c:extLst>
        </c:ser>
        <c:ser>
          <c:idx val="5"/>
          <c:order val="5"/>
          <c:spPr>
            <a:ln>
              <a:solidFill>
                <a:schemeClr val="accent3"/>
              </a:solidFill>
              <a:prstDash val="solid"/>
            </a:ln>
          </c:spPr>
          <c:marker>
            <c:symbol val="none"/>
          </c:marker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155-EBB5-47C7-B141-B05D6780078B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156-EBB5-47C7-B141-B05D6780078B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157-EBB5-47C7-B141-B05D6780078B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158-EBB5-47C7-B141-B05D6780078B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159-EBB5-47C7-B141-B05D6780078B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15A-EBB5-47C7-B141-B05D6780078B}"/>
              </c:ext>
            </c:extLst>
          </c:dPt>
          <c:dPt>
            <c:idx val="7"/>
            <c:bubble3D val="0"/>
            <c:extLst>
              <c:ext xmlns:c16="http://schemas.microsoft.com/office/drawing/2014/chart" uri="{C3380CC4-5D6E-409C-BE32-E72D297353CC}">
                <c16:uniqueId val="{0000015B-EBB5-47C7-B141-B05D6780078B}"/>
              </c:ext>
            </c:extLst>
          </c:dPt>
          <c:dPt>
            <c:idx val="8"/>
            <c:bubble3D val="0"/>
            <c:extLst>
              <c:ext xmlns:c16="http://schemas.microsoft.com/office/drawing/2014/chart" uri="{C3380CC4-5D6E-409C-BE32-E72D297353CC}">
                <c16:uniqueId val="{0000015C-EBB5-47C7-B141-B05D6780078B}"/>
              </c:ext>
            </c:extLst>
          </c:dPt>
          <c:dPt>
            <c:idx val="9"/>
            <c:bubble3D val="0"/>
            <c:extLst>
              <c:ext xmlns:c16="http://schemas.microsoft.com/office/drawing/2014/chart" uri="{C3380CC4-5D6E-409C-BE32-E72D297353CC}">
                <c16:uniqueId val="{0000015D-EBB5-47C7-B141-B05D6780078B}"/>
              </c:ext>
            </c:extLst>
          </c:dPt>
          <c:dPt>
            <c:idx val="10"/>
            <c:bubble3D val="0"/>
            <c:extLst>
              <c:ext xmlns:c16="http://schemas.microsoft.com/office/drawing/2014/chart" uri="{C3380CC4-5D6E-409C-BE32-E72D297353CC}">
                <c16:uniqueId val="{0000015E-EBB5-47C7-B141-B05D6780078B}"/>
              </c:ext>
            </c:extLst>
          </c:dPt>
          <c:dPt>
            <c:idx val="11"/>
            <c:bubble3D val="0"/>
            <c:extLst>
              <c:ext xmlns:c16="http://schemas.microsoft.com/office/drawing/2014/chart" uri="{C3380CC4-5D6E-409C-BE32-E72D297353CC}">
                <c16:uniqueId val="{0000015F-EBB5-47C7-B141-B05D6780078B}"/>
              </c:ext>
            </c:extLst>
          </c:dPt>
          <c:dPt>
            <c:idx val="12"/>
            <c:bubble3D val="0"/>
            <c:extLst>
              <c:ext xmlns:c16="http://schemas.microsoft.com/office/drawing/2014/chart" uri="{C3380CC4-5D6E-409C-BE32-E72D297353CC}">
                <c16:uniqueId val="{00000160-EBB5-47C7-B141-B05D6780078B}"/>
              </c:ext>
            </c:extLst>
          </c:dPt>
          <c:dPt>
            <c:idx val="13"/>
            <c:bubble3D val="0"/>
            <c:extLst>
              <c:ext xmlns:c16="http://schemas.microsoft.com/office/drawing/2014/chart" uri="{C3380CC4-5D6E-409C-BE32-E72D297353CC}">
                <c16:uniqueId val="{00000161-EBB5-47C7-B141-B05D6780078B}"/>
              </c:ext>
            </c:extLst>
          </c:dPt>
          <c:dPt>
            <c:idx val="14"/>
            <c:bubble3D val="0"/>
            <c:extLst>
              <c:ext xmlns:c16="http://schemas.microsoft.com/office/drawing/2014/chart" uri="{C3380CC4-5D6E-409C-BE32-E72D297353CC}">
                <c16:uniqueId val="{00000162-EBB5-47C7-B141-B05D6780078B}"/>
              </c:ext>
            </c:extLst>
          </c:dPt>
          <c:dPt>
            <c:idx val="15"/>
            <c:bubble3D val="0"/>
            <c:extLst>
              <c:ext xmlns:c16="http://schemas.microsoft.com/office/drawing/2014/chart" uri="{C3380CC4-5D6E-409C-BE32-E72D297353CC}">
                <c16:uniqueId val="{00000163-EBB5-47C7-B141-B05D6780078B}"/>
              </c:ext>
            </c:extLst>
          </c:dPt>
          <c:dPt>
            <c:idx val="16"/>
            <c:bubble3D val="0"/>
            <c:extLst>
              <c:ext xmlns:c16="http://schemas.microsoft.com/office/drawing/2014/chart" uri="{C3380CC4-5D6E-409C-BE32-E72D297353CC}">
                <c16:uniqueId val="{00000164-EBB5-47C7-B141-B05D6780078B}"/>
              </c:ext>
            </c:extLst>
          </c:dPt>
          <c:dPt>
            <c:idx val="17"/>
            <c:bubble3D val="0"/>
            <c:extLst>
              <c:ext xmlns:c16="http://schemas.microsoft.com/office/drawing/2014/chart" uri="{C3380CC4-5D6E-409C-BE32-E72D297353CC}">
                <c16:uniqueId val="{00000165-EBB5-47C7-B141-B05D6780078B}"/>
              </c:ext>
            </c:extLst>
          </c:dPt>
          <c:dPt>
            <c:idx val="18"/>
            <c:bubble3D val="0"/>
            <c:extLst>
              <c:ext xmlns:c16="http://schemas.microsoft.com/office/drawing/2014/chart" uri="{C3380CC4-5D6E-409C-BE32-E72D297353CC}">
                <c16:uniqueId val="{00000166-EBB5-47C7-B141-B05D6780078B}"/>
              </c:ext>
            </c:extLst>
          </c:dPt>
          <c:dPt>
            <c:idx val="19"/>
            <c:bubble3D val="0"/>
            <c:extLst>
              <c:ext xmlns:c16="http://schemas.microsoft.com/office/drawing/2014/chart" uri="{C3380CC4-5D6E-409C-BE32-E72D297353CC}">
                <c16:uniqueId val="{00000167-EBB5-47C7-B141-B05D6780078B}"/>
              </c:ext>
            </c:extLst>
          </c:dPt>
          <c:dPt>
            <c:idx val="20"/>
            <c:bubble3D val="0"/>
            <c:extLst>
              <c:ext xmlns:c16="http://schemas.microsoft.com/office/drawing/2014/chart" uri="{C3380CC4-5D6E-409C-BE32-E72D297353CC}">
                <c16:uniqueId val="{00000168-EBB5-47C7-B141-B05D6780078B}"/>
              </c:ext>
            </c:extLst>
          </c:dPt>
          <c:dPt>
            <c:idx val="21"/>
            <c:bubble3D val="0"/>
            <c:extLst>
              <c:ext xmlns:c16="http://schemas.microsoft.com/office/drawing/2014/chart" uri="{C3380CC4-5D6E-409C-BE32-E72D297353CC}">
                <c16:uniqueId val="{00000169-EBB5-47C7-B141-B05D6780078B}"/>
              </c:ext>
            </c:extLst>
          </c:dPt>
          <c:dPt>
            <c:idx val="22"/>
            <c:bubble3D val="0"/>
            <c:extLst>
              <c:ext xmlns:c16="http://schemas.microsoft.com/office/drawing/2014/chart" uri="{C3380CC4-5D6E-409C-BE32-E72D297353CC}">
                <c16:uniqueId val="{0000016A-EBB5-47C7-B141-B05D6780078B}"/>
              </c:ext>
            </c:extLst>
          </c:dPt>
          <c:dPt>
            <c:idx val="23"/>
            <c:bubble3D val="0"/>
            <c:extLst>
              <c:ext xmlns:c16="http://schemas.microsoft.com/office/drawing/2014/chart" uri="{C3380CC4-5D6E-409C-BE32-E72D297353CC}">
                <c16:uniqueId val="{0000016B-EBB5-47C7-B141-B05D6780078B}"/>
              </c:ext>
            </c:extLst>
          </c:dPt>
          <c:dPt>
            <c:idx val="24"/>
            <c:bubble3D val="0"/>
            <c:extLst>
              <c:ext xmlns:c16="http://schemas.microsoft.com/office/drawing/2014/chart" uri="{C3380CC4-5D6E-409C-BE32-E72D297353CC}">
                <c16:uniqueId val="{0000016C-EBB5-47C7-B141-B05D6780078B}"/>
              </c:ext>
            </c:extLst>
          </c:dPt>
          <c:dPt>
            <c:idx val="25"/>
            <c:bubble3D val="0"/>
            <c:extLst>
              <c:ext xmlns:c16="http://schemas.microsoft.com/office/drawing/2014/chart" uri="{C3380CC4-5D6E-409C-BE32-E72D297353CC}">
                <c16:uniqueId val="{0000016D-EBB5-47C7-B141-B05D6780078B}"/>
              </c:ext>
            </c:extLst>
          </c:dPt>
          <c:dPt>
            <c:idx val="26"/>
            <c:bubble3D val="0"/>
            <c:extLst>
              <c:ext xmlns:c16="http://schemas.microsoft.com/office/drawing/2014/chart" uri="{C3380CC4-5D6E-409C-BE32-E72D297353CC}">
                <c16:uniqueId val="{0000016E-EBB5-47C7-B141-B05D6780078B}"/>
              </c:ext>
            </c:extLst>
          </c:dPt>
          <c:dPt>
            <c:idx val="27"/>
            <c:bubble3D val="0"/>
            <c:extLst>
              <c:ext xmlns:c16="http://schemas.microsoft.com/office/drawing/2014/chart" uri="{C3380CC4-5D6E-409C-BE32-E72D297353CC}">
                <c16:uniqueId val="{0000016F-EBB5-47C7-B141-B05D6780078B}"/>
              </c:ext>
            </c:extLst>
          </c:dPt>
          <c:dPt>
            <c:idx val="28"/>
            <c:bubble3D val="0"/>
            <c:extLst>
              <c:ext xmlns:c16="http://schemas.microsoft.com/office/drawing/2014/chart" uri="{C3380CC4-5D6E-409C-BE32-E72D297353CC}">
                <c16:uniqueId val="{00000170-EBB5-47C7-B141-B05D6780078B}"/>
              </c:ext>
            </c:extLst>
          </c:dPt>
          <c:dPt>
            <c:idx val="29"/>
            <c:bubble3D val="0"/>
            <c:extLst>
              <c:ext xmlns:c16="http://schemas.microsoft.com/office/drawing/2014/chart" uri="{C3380CC4-5D6E-409C-BE32-E72D297353CC}">
                <c16:uniqueId val="{00000171-EBB5-47C7-B141-B05D6780078B}"/>
              </c:ext>
            </c:extLst>
          </c:dPt>
          <c:dPt>
            <c:idx val="30"/>
            <c:bubble3D val="0"/>
            <c:extLst>
              <c:ext xmlns:c16="http://schemas.microsoft.com/office/drawing/2014/chart" uri="{C3380CC4-5D6E-409C-BE32-E72D297353CC}">
                <c16:uniqueId val="{00000172-EBB5-47C7-B141-B05D6780078B}"/>
              </c:ext>
            </c:extLst>
          </c:dPt>
          <c:dPt>
            <c:idx val="31"/>
            <c:bubble3D val="0"/>
            <c:extLst>
              <c:ext xmlns:c16="http://schemas.microsoft.com/office/drawing/2014/chart" uri="{C3380CC4-5D6E-409C-BE32-E72D297353CC}">
                <c16:uniqueId val="{00000173-EBB5-47C7-B141-B05D6780078B}"/>
              </c:ext>
            </c:extLst>
          </c:dPt>
          <c:dPt>
            <c:idx val="32"/>
            <c:bubble3D val="0"/>
            <c:extLst>
              <c:ext xmlns:c16="http://schemas.microsoft.com/office/drawing/2014/chart" uri="{C3380CC4-5D6E-409C-BE32-E72D297353CC}">
                <c16:uniqueId val="{00000174-EBB5-47C7-B141-B05D6780078B}"/>
              </c:ext>
            </c:extLst>
          </c:dPt>
          <c:dPt>
            <c:idx val="33"/>
            <c:bubble3D val="0"/>
            <c:extLst>
              <c:ext xmlns:c16="http://schemas.microsoft.com/office/drawing/2014/chart" uri="{C3380CC4-5D6E-409C-BE32-E72D297353CC}">
                <c16:uniqueId val="{00000175-EBB5-47C7-B141-B05D6780078B}"/>
              </c:ext>
            </c:extLst>
          </c:dPt>
          <c:dPt>
            <c:idx val="34"/>
            <c:bubble3D val="0"/>
            <c:extLst>
              <c:ext xmlns:c16="http://schemas.microsoft.com/office/drawing/2014/chart" uri="{C3380CC4-5D6E-409C-BE32-E72D297353CC}">
                <c16:uniqueId val="{00000176-EBB5-47C7-B141-B05D6780078B}"/>
              </c:ext>
            </c:extLst>
          </c:dPt>
          <c:dPt>
            <c:idx val="35"/>
            <c:bubble3D val="0"/>
            <c:extLst>
              <c:ext xmlns:c16="http://schemas.microsoft.com/office/drawing/2014/chart" uri="{C3380CC4-5D6E-409C-BE32-E72D297353CC}">
                <c16:uniqueId val="{00000177-EBB5-47C7-B141-B05D6780078B}"/>
              </c:ext>
            </c:extLst>
          </c:dPt>
          <c:dPt>
            <c:idx val="36"/>
            <c:bubble3D val="0"/>
            <c:extLst>
              <c:ext xmlns:c16="http://schemas.microsoft.com/office/drawing/2014/chart" uri="{C3380CC4-5D6E-409C-BE32-E72D297353CC}">
                <c16:uniqueId val="{00000178-EBB5-47C7-B141-B05D6780078B}"/>
              </c:ext>
            </c:extLst>
          </c:dPt>
          <c:dPt>
            <c:idx val="37"/>
            <c:bubble3D val="0"/>
            <c:extLst>
              <c:ext xmlns:c16="http://schemas.microsoft.com/office/drawing/2014/chart" uri="{C3380CC4-5D6E-409C-BE32-E72D297353CC}">
                <c16:uniqueId val="{00000179-EBB5-47C7-B141-B05D6780078B}"/>
              </c:ext>
            </c:extLst>
          </c:dPt>
          <c:dPt>
            <c:idx val="38"/>
            <c:bubble3D val="0"/>
            <c:extLst>
              <c:ext xmlns:c16="http://schemas.microsoft.com/office/drawing/2014/chart" uri="{C3380CC4-5D6E-409C-BE32-E72D297353CC}">
                <c16:uniqueId val="{0000017A-EBB5-47C7-B141-B05D6780078B}"/>
              </c:ext>
            </c:extLst>
          </c:dPt>
          <c:dPt>
            <c:idx val="39"/>
            <c:bubble3D val="0"/>
            <c:extLst>
              <c:ext xmlns:c16="http://schemas.microsoft.com/office/drawing/2014/chart" uri="{C3380CC4-5D6E-409C-BE32-E72D297353CC}">
                <c16:uniqueId val="{0000017B-EBB5-47C7-B141-B05D6780078B}"/>
              </c:ext>
            </c:extLst>
          </c:dPt>
          <c:dPt>
            <c:idx val="40"/>
            <c:bubble3D val="0"/>
            <c:extLst>
              <c:ext xmlns:c16="http://schemas.microsoft.com/office/drawing/2014/chart" uri="{C3380CC4-5D6E-409C-BE32-E72D297353CC}">
                <c16:uniqueId val="{0000017C-EBB5-47C7-B141-B05D6780078B}"/>
              </c:ext>
            </c:extLst>
          </c:dPt>
          <c:dPt>
            <c:idx val="41"/>
            <c:bubble3D val="0"/>
            <c:extLst>
              <c:ext xmlns:c16="http://schemas.microsoft.com/office/drawing/2014/chart" uri="{C3380CC4-5D6E-409C-BE32-E72D297353CC}">
                <c16:uniqueId val="{0000017D-EBB5-47C7-B141-B05D6780078B}"/>
              </c:ext>
            </c:extLst>
          </c:dPt>
          <c:dPt>
            <c:idx val="42"/>
            <c:bubble3D val="0"/>
            <c:extLst>
              <c:ext xmlns:c16="http://schemas.microsoft.com/office/drawing/2014/chart" uri="{C3380CC4-5D6E-409C-BE32-E72D297353CC}">
                <c16:uniqueId val="{0000017E-EBB5-47C7-B141-B05D6780078B}"/>
              </c:ext>
            </c:extLst>
          </c:dPt>
          <c:dPt>
            <c:idx val="43"/>
            <c:bubble3D val="0"/>
            <c:extLst>
              <c:ext xmlns:c16="http://schemas.microsoft.com/office/drawing/2014/chart" uri="{C3380CC4-5D6E-409C-BE32-E72D297353CC}">
                <c16:uniqueId val="{0000017F-EBB5-47C7-B141-B05D6780078B}"/>
              </c:ext>
            </c:extLst>
          </c:dPt>
          <c:dPt>
            <c:idx val="44"/>
            <c:bubble3D val="0"/>
            <c:extLst>
              <c:ext xmlns:c16="http://schemas.microsoft.com/office/drawing/2014/chart" uri="{C3380CC4-5D6E-409C-BE32-E72D297353CC}">
                <c16:uniqueId val="{00000180-EBB5-47C7-B141-B05D6780078B}"/>
              </c:ext>
            </c:extLst>
          </c:dPt>
          <c:dPt>
            <c:idx val="45"/>
            <c:bubble3D val="0"/>
            <c:extLst>
              <c:ext xmlns:c16="http://schemas.microsoft.com/office/drawing/2014/chart" uri="{C3380CC4-5D6E-409C-BE32-E72D297353CC}">
                <c16:uniqueId val="{00000181-EBB5-47C7-B141-B05D6780078B}"/>
              </c:ext>
            </c:extLst>
          </c:dPt>
          <c:dPt>
            <c:idx val="46"/>
            <c:bubble3D val="0"/>
            <c:extLst>
              <c:ext xmlns:c16="http://schemas.microsoft.com/office/drawing/2014/chart" uri="{C3380CC4-5D6E-409C-BE32-E72D297353CC}">
                <c16:uniqueId val="{00000182-EBB5-47C7-B141-B05D6780078B}"/>
              </c:ext>
            </c:extLst>
          </c:dPt>
          <c:dPt>
            <c:idx val="47"/>
            <c:bubble3D val="0"/>
            <c:extLst>
              <c:ext xmlns:c16="http://schemas.microsoft.com/office/drawing/2014/chart" uri="{C3380CC4-5D6E-409C-BE32-E72D297353CC}">
                <c16:uniqueId val="{00000183-EBB5-47C7-B141-B05D6780078B}"/>
              </c:ext>
            </c:extLst>
          </c:dPt>
          <c:dPt>
            <c:idx val="48"/>
            <c:bubble3D val="0"/>
            <c:extLst>
              <c:ext xmlns:c16="http://schemas.microsoft.com/office/drawing/2014/chart" uri="{C3380CC4-5D6E-409C-BE32-E72D297353CC}">
                <c16:uniqueId val="{00000184-EBB5-47C7-B141-B05D6780078B}"/>
              </c:ext>
            </c:extLst>
          </c:dPt>
          <c:dPt>
            <c:idx val="49"/>
            <c:bubble3D val="0"/>
            <c:extLst>
              <c:ext xmlns:c16="http://schemas.microsoft.com/office/drawing/2014/chart" uri="{C3380CC4-5D6E-409C-BE32-E72D297353CC}">
                <c16:uniqueId val="{00000185-EBB5-47C7-B141-B05D6780078B}"/>
              </c:ext>
            </c:extLst>
          </c:dPt>
          <c:dPt>
            <c:idx val="50"/>
            <c:bubble3D val="0"/>
            <c:extLst>
              <c:ext xmlns:c16="http://schemas.microsoft.com/office/drawing/2014/chart" uri="{C3380CC4-5D6E-409C-BE32-E72D297353CC}">
                <c16:uniqueId val="{00000186-EBB5-47C7-B141-B05D6780078B}"/>
              </c:ext>
            </c:extLst>
          </c:dPt>
          <c:dPt>
            <c:idx val="51"/>
            <c:bubble3D val="0"/>
            <c:extLst>
              <c:ext xmlns:c16="http://schemas.microsoft.com/office/drawing/2014/chart" uri="{C3380CC4-5D6E-409C-BE32-E72D297353CC}">
                <c16:uniqueId val="{00000187-EBB5-47C7-B141-B05D6780078B}"/>
              </c:ext>
            </c:extLst>
          </c:dPt>
          <c:dPt>
            <c:idx val="52"/>
            <c:bubble3D val="0"/>
            <c:extLst>
              <c:ext xmlns:c16="http://schemas.microsoft.com/office/drawing/2014/chart" uri="{C3380CC4-5D6E-409C-BE32-E72D297353CC}">
                <c16:uniqueId val="{00000188-EBB5-47C7-B141-B05D6780078B}"/>
              </c:ext>
            </c:extLst>
          </c:dPt>
          <c:dPt>
            <c:idx val="53"/>
            <c:bubble3D val="0"/>
            <c:extLst>
              <c:ext xmlns:c16="http://schemas.microsoft.com/office/drawing/2014/chart" uri="{C3380CC4-5D6E-409C-BE32-E72D297353CC}">
                <c16:uniqueId val="{00000189-EBB5-47C7-B141-B05D6780078B}"/>
              </c:ext>
            </c:extLst>
          </c:dPt>
          <c:dPt>
            <c:idx val="54"/>
            <c:bubble3D val="0"/>
            <c:extLst>
              <c:ext xmlns:c16="http://schemas.microsoft.com/office/drawing/2014/chart" uri="{C3380CC4-5D6E-409C-BE32-E72D297353CC}">
                <c16:uniqueId val="{0000018A-EBB5-47C7-B141-B05D6780078B}"/>
              </c:ext>
            </c:extLst>
          </c:dPt>
          <c:dPt>
            <c:idx val="55"/>
            <c:bubble3D val="0"/>
            <c:extLst>
              <c:ext xmlns:c16="http://schemas.microsoft.com/office/drawing/2014/chart" uri="{C3380CC4-5D6E-409C-BE32-E72D297353CC}">
                <c16:uniqueId val="{0000018B-EBB5-47C7-B141-B05D6780078B}"/>
              </c:ext>
            </c:extLst>
          </c:dPt>
          <c:dPt>
            <c:idx val="56"/>
            <c:bubble3D val="0"/>
            <c:extLst>
              <c:ext xmlns:c16="http://schemas.microsoft.com/office/drawing/2014/chart" uri="{C3380CC4-5D6E-409C-BE32-E72D297353CC}">
                <c16:uniqueId val="{0000018C-EBB5-47C7-B141-B05D6780078B}"/>
              </c:ext>
            </c:extLst>
          </c:dPt>
          <c:dPt>
            <c:idx val="57"/>
            <c:bubble3D val="0"/>
            <c:extLst>
              <c:ext xmlns:c16="http://schemas.microsoft.com/office/drawing/2014/chart" uri="{C3380CC4-5D6E-409C-BE32-E72D297353CC}">
                <c16:uniqueId val="{0000018D-EBB5-47C7-B141-B05D6780078B}"/>
              </c:ext>
            </c:extLst>
          </c:dPt>
          <c:dPt>
            <c:idx val="58"/>
            <c:bubble3D val="0"/>
            <c:extLst>
              <c:ext xmlns:c16="http://schemas.microsoft.com/office/drawing/2014/chart" uri="{C3380CC4-5D6E-409C-BE32-E72D297353CC}">
                <c16:uniqueId val="{0000018E-EBB5-47C7-B141-B05D6780078B}"/>
              </c:ext>
            </c:extLst>
          </c:dPt>
          <c:dPt>
            <c:idx val="59"/>
            <c:bubble3D val="0"/>
            <c:extLst>
              <c:ext xmlns:c16="http://schemas.microsoft.com/office/drawing/2014/chart" uri="{C3380CC4-5D6E-409C-BE32-E72D297353CC}">
                <c16:uniqueId val="{0000018F-EBB5-47C7-B141-B05D6780078B}"/>
              </c:ext>
            </c:extLst>
          </c:dPt>
          <c:dPt>
            <c:idx val="60"/>
            <c:bubble3D val="0"/>
            <c:extLst>
              <c:ext xmlns:c16="http://schemas.microsoft.com/office/drawing/2014/chart" uri="{C3380CC4-5D6E-409C-BE32-E72D297353CC}">
                <c16:uniqueId val="{00000190-EBB5-47C7-B141-B05D6780078B}"/>
              </c:ext>
            </c:extLst>
          </c:dPt>
          <c:dPt>
            <c:idx val="61"/>
            <c:bubble3D val="0"/>
            <c:extLst>
              <c:ext xmlns:c16="http://schemas.microsoft.com/office/drawing/2014/chart" uri="{C3380CC4-5D6E-409C-BE32-E72D297353CC}">
                <c16:uniqueId val="{00000191-EBB5-47C7-B141-B05D6780078B}"/>
              </c:ext>
            </c:extLst>
          </c:dPt>
          <c:dPt>
            <c:idx val="62"/>
            <c:bubble3D val="0"/>
            <c:extLst>
              <c:ext xmlns:c16="http://schemas.microsoft.com/office/drawing/2014/chart" uri="{C3380CC4-5D6E-409C-BE32-E72D297353CC}">
                <c16:uniqueId val="{00000192-EBB5-47C7-B141-B05D6780078B}"/>
              </c:ext>
            </c:extLst>
          </c:dPt>
          <c:dPt>
            <c:idx val="63"/>
            <c:bubble3D val="0"/>
            <c:extLst>
              <c:ext xmlns:c16="http://schemas.microsoft.com/office/drawing/2014/chart" uri="{C3380CC4-5D6E-409C-BE32-E72D297353CC}">
                <c16:uniqueId val="{00000193-EBB5-47C7-B141-B05D6780078B}"/>
              </c:ext>
            </c:extLst>
          </c:dPt>
          <c:dPt>
            <c:idx val="64"/>
            <c:bubble3D val="0"/>
            <c:extLst>
              <c:ext xmlns:c16="http://schemas.microsoft.com/office/drawing/2014/chart" uri="{C3380CC4-5D6E-409C-BE32-E72D297353CC}">
                <c16:uniqueId val="{00000194-EBB5-47C7-B141-B05D6780078B}"/>
              </c:ext>
            </c:extLst>
          </c:dPt>
          <c:dPt>
            <c:idx val="65"/>
            <c:bubble3D val="0"/>
            <c:extLst>
              <c:ext xmlns:c16="http://schemas.microsoft.com/office/drawing/2014/chart" uri="{C3380CC4-5D6E-409C-BE32-E72D297353CC}">
                <c16:uniqueId val="{00000195-EBB5-47C7-B141-B05D6780078B}"/>
              </c:ext>
            </c:extLst>
          </c:dPt>
          <c:dPt>
            <c:idx val="66"/>
            <c:bubble3D val="0"/>
            <c:extLst>
              <c:ext xmlns:c16="http://schemas.microsoft.com/office/drawing/2014/chart" uri="{C3380CC4-5D6E-409C-BE32-E72D297353CC}">
                <c16:uniqueId val="{00000196-EBB5-47C7-B141-B05D6780078B}"/>
              </c:ext>
            </c:extLst>
          </c:dPt>
          <c:dPt>
            <c:idx val="67"/>
            <c:bubble3D val="0"/>
            <c:extLst>
              <c:ext xmlns:c16="http://schemas.microsoft.com/office/drawing/2014/chart" uri="{C3380CC4-5D6E-409C-BE32-E72D297353CC}">
                <c16:uniqueId val="{00000197-EBB5-47C7-B141-B05D6780078B}"/>
              </c:ext>
            </c:extLst>
          </c:dPt>
          <c:dPt>
            <c:idx val="68"/>
            <c:bubble3D val="0"/>
            <c:extLst>
              <c:ext xmlns:c16="http://schemas.microsoft.com/office/drawing/2014/chart" uri="{C3380CC4-5D6E-409C-BE32-E72D297353CC}">
                <c16:uniqueId val="{00000198-EBB5-47C7-B141-B05D6780078B}"/>
              </c:ext>
            </c:extLst>
          </c:dPt>
          <c:dPt>
            <c:idx val="69"/>
            <c:bubble3D val="0"/>
            <c:extLst>
              <c:ext xmlns:c16="http://schemas.microsoft.com/office/drawing/2014/chart" uri="{C3380CC4-5D6E-409C-BE32-E72D297353CC}">
                <c16:uniqueId val="{00000199-EBB5-47C7-B141-B05D6780078B}"/>
              </c:ext>
            </c:extLst>
          </c:dPt>
          <c:dPt>
            <c:idx val="70"/>
            <c:bubble3D val="0"/>
            <c:extLst>
              <c:ext xmlns:c16="http://schemas.microsoft.com/office/drawing/2014/chart" uri="{C3380CC4-5D6E-409C-BE32-E72D297353CC}">
                <c16:uniqueId val="{0000019A-EBB5-47C7-B141-B05D6780078B}"/>
              </c:ext>
            </c:extLst>
          </c:dPt>
          <c:dPt>
            <c:idx val="71"/>
            <c:bubble3D val="0"/>
            <c:extLst>
              <c:ext xmlns:c16="http://schemas.microsoft.com/office/drawing/2014/chart" uri="{C3380CC4-5D6E-409C-BE32-E72D297353CC}">
                <c16:uniqueId val="{0000019B-EBB5-47C7-B141-B05D6780078B}"/>
              </c:ext>
            </c:extLst>
          </c:dPt>
          <c:dPt>
            <c:idx val="72"/>
            <c:bubble3D val="0"/>
            <c:extLst>
              <c:ext xmlns:c16="http://schemas.microsoft.com/office/drawing/2014/chart" uri="{C3380CC4-5D6E-409C-BE32-E72D297353CC}">
                <c16:uniqueId val="{0000019C-EBB5-47C7-B141-B05D6780078B}"/>
              </c:ext>
            </c:extLst>
          </c:dPt>
          <c:dPt>
            <c:idx val="73"/>
            <c:bubble3D val="0"/>
            <c:extLst>
              <c:ext xmlns:c16="http://schemas.microsoft.com/office/drawing/2014/chart" uri="{C3380CC4-5D6E-409C-BE32-E72D297353CC}">
                <c16:uniqueId val="{0000019D-EBB5-47C7-B141-B05D6780078B}"/>
              </c:ext>
            </c:extLst>
          </c:dPt>
          <c:dPt>
            <c:idx val="74"/>
            <c:bubble3D val="0"/>
            <c:extLst>
              <c:ext xmlns:c16="http://schemas.microsoft.com/office/drawing/2014/chart" uri="{C3380CC4-5D6E-409C-BE32-E72D297353CC}">
                <c16:uniqueId val="{0000019E-EBB5-47C7-B141-B05D6780078B}"/>
              </c:ext>
            </c:extLst>
          </c:dPt>
          <c:dPt>
            <c:idx val="75"/>
            <c:bubble3D val="0"/>
            <c:extLst>
              <c:ext xmlns:c16="http://schemas.microsoft.com/office/drawing/2014/chart" uri="{C3380CC4-5D6E-409C-BE32-E72D297353CC}">
                <c16:uniqueId val="{0000019F-EBB5-47C7-B141-B05D6780078B}"/>
              </c:ext>
            </c:extLst>
          </c:dPt>
          <c:dPt>
            <c:idx val="76"/>
            <c:bubble3D val="0"/>
            <c:extLst>
              <c:ext xmlns:c16="http://schemas.microsoft.com/office/drawing/2014/chart" uri="{C3380CC4-5D6E-409C-BE32-E72D297353CC}">
                <c16:uniqueId val="{000001A0-EBB5-47C7-B141-B05D6780078B}"/>
              </c:ext>
            </c:extLst>
          </c:dPt>
          <c:dPt>
            <c:idx val="77"/>
            <c:bubble3D val="0"/>
            <c:extLst>
              <c:ext xmlns:c16="http://schemas.microsoft.com/office/drawing/2014/chart" uri="{C3380CC4-5D6E-409C-BE32-E72D297353CC}">
                <c16:uniqueId val="{000001A1-EBB5-47C7-B141-B05D6780078B}"/>
              </c:ext>
            </c:extLst>
          </c:dPt>
          <c:dPt>
            <c:idx val="78"/>
            <c:bubble3D val="0"/>
            <c:extLst>
              <c:ext xmlns:c16="http://schemas.microsoft.com/office/drawing/2014/chart" uri="{C3380CC4-5D6E-409C-BE32-E72D297353CC}">
                <c16:uniqueId val="{000001A2-EBB5-47C7-B141-B05D6780078B}"/>
              </c:ext>
            </c:extLst>
          </c:dPt>
          <c:dPt>
            <c:idx val="79"/>
            <c:bubble3D val="0"/>
            <c:extLst>
              <c:ext xmlns:c16="http://schemas.microsoft.com/office/drawing/2014/chart" uri="{C3380CC4-5D6E-409C-BE32-E72D297353CC}">
                <c16:uniqueId val="{000001A3-EBB5-47C7-B141-B05D6780078B}"/>
              </c:ext>
            </c:extLst>
          </c:dPt>
          <c:dPt>
            <c:idx val="80"/>
            <c:bubble3D val="0"/>
            <c:extLst>
              <c:ext xmlns:c16="http://schemas.microsoft.com/office/drawing/2014/chart" uri="{C3380CC4-5D6E-409C-BE32-E72D297353CC}">
                <c16:uniqueId val="{000001A4-EBB5-47C7-B141-B05D6780078B}"/>
              </c:ext>
            </c:extLst>
          </c:dPt>
          <c:dPt>
            <c:idx val="81"/>
            <c:bubble3D val="0"/>
            <c:extLst>
              <c:ext xmlns:c16="http://schemas.microsoft.com/office/drawing/2014/chart" uri="{C3380CC4-5D6E-409C-BE32-E72D297353CC}">
                <c16:uniqueId val="{000001A5-EBB5-47C7-B141-B05D6780078B}"/>
              </c:ext>
            </c:extLst>
          </c:dPt>
          <c:dPt>
            <c:idx val="82"/>
            <c:bubble3D val="0"/>
            <c:extLst>
              <c:ext xmlns:c16="http://schemas.microsoft.com/office/drawing/2014/chart" uri="{C3380CC4-5D6E-409C-BE32-E72D297353CC}">
                <c16:uniqueId val="{000001A6-EBB5-47C7-B141-B05D6780078B}"/>
              </c:ext>
            </c:extLst>
          </c:dPt>
          <c:dPt>
            <c:idx val="83"/>
            <c:bubble3D val="0"/>
            <c:extLst>
              <c:ext xmlns:c16="http://schemas.microsoft.com/office/drawing/2014/chart" uri="{C3380CC4-5D6E-409C-BE32-E72D297353CC}">
                <c16:uniqueId val="{000001A7-EBB5-47C7-B141-B05D6780078B}"/>
              </c:ext>
            </c:extLst>
          </c:dPt>
          <c:dPt>
            <c:idx val="84"/>
            <c:bubble3D val="0"/>
            <c:extLst>
              <c:ext xmlns:c16="http://schemas.microsoft.com/office/drawing/2014/chart" uri="{C3380CC4-5D6E-409C-BE32-E72D297353CC}">
                <c16:uniqueId val="{000001A8-EBB5-47C7-B141-B05D6780078B}"/>
              </c:ext>
            </c:extLst>
          </c:dPt>
          <c:dPt>
            <c:idx val="85"/>
            <c:bubble3D val="0"/>
            <c:extLst>
              <c:ext xmlns:c16="http://schemas.microsoft.com/office/drawing/2014/chart" uri="{C3380CC4-5D6E-409C-BE32-E72D297353CC}">
                <c16:uniqueId val="{000001A9-EBB5-47C7-B141-B05D6780078B}"/>
              </c:ext>
            </c:extLst>
          </c:dPt>
          <c:dPt>
            <c:idx val="86"/>
            <c:bubble3D val="0"/>
            <c:extLst>
              <c:ext xmlns:c16="http://schemas.microsoft.com/office/drawing/2014/chart" uri="{C3380CC4-5D6E-409C-BE32-E72D297353CC}">
                <c16:uniqueId val="{000001AA-EBB5-47C7-B141-B05D6780078B}"/>
              </c:ext>
            </c:extLst>
          </c:dPt>
          <c:dPt>
            <c:idx val="87"/>
            <c:bubble3D val="0"/>
            <c:extLst>
              <c:ext xmlns:c16="http://schemas.microsoft.com/office/drawing/2014/chart" uri="{C3380CC4-5D6E-409C-BE32-E72D297353CC}">
                <c16:uniqueId val="{000001AB-EBB5-47C7-B141-B05D6780078B}"/>
              </c:ext>
            </c:extLst>
          </c:dPt>
          <c:dPt>
            <c:idx val="88"/>
            <c:bubble3D val="0"/>
            <c:extLst>
              <c:ext xmlns:c16="http://schemas.microsoft.com/office/drawing/2014/chart" uri="{C3380CC4-5D6E-409C-BE32-E72D297353CC}">
                <c16:uniqueId val="{000001AC-EBB5-47C7-B141-B05D6780078B}"/>
              </c:ext>
            </c:extLst>
          </c:dPt>
          <c:dPt>
            <c:idx val="89"/>
            <c:bubble3D val="0"/>
            <c:extLst>
              <c:ext xmlns:c16="http://schemas.microsoft.com/office/drawing/2014/chart" uri="{C3380CC4-5D6E-409C-BE32-E72D297353CC}">
                <c16:uniqueId val="{000001AD-EBB5-47C7-B141-B05D6780078B}"/>
              </c:ext>
            </c:extLst>
          </c:dPt>
          <c:dPt>
            <c:idx val="90"/>
            <c:bubble3D val="0"/>
            <c:extLst>
              <c:ext xmlns:c16="http://schemas.microsoft.com/office/drawing/2014/chart" uri="{C3380CC4-5D6E-409C-BE32-E72D297353CC}">
                <c16:uniqueId val="{000001AE-EBB5-47C7-B141-B05D6780078B}"/>
              </c:ext>
            </c:extLst>
          </c:dPt>
          <c:dPt>
            <c:idx val="91"/>
            <c:bubble3D val="0"/>
            <c:extLst>
              <c:ext xmlns:c16="http://schemas.microsoft.com/office/drawing/2014/chart" uri="{C3380CC4-5D6E-409C-BE32-E72D297353CC}">
                <c16:uniqueId val="{000001AF-EBB5-47C7-B141-B05D6780078B}"/>
              </c:ext>
            </c:extLst>
          </c:dPt>
          <c:dPt>
            <c:idx val="92"/>
            <c:bubble3D val="0"/>
            <c:extLst>
              <c:ext xmlns:c16="http://schemas.microsoft.com/office/drawing/2014/chart" uri="{C3380CC4-5D6E-409C-BE32-E72D297353CC}">
                <c16:uniqueId val="{000001B0-EBB5-47C7-B141-B05D6780078B}"/>
              </c:ext>
            </c:extLst>
          </c:dPt>
          <c:dPt>
            <c:idx val="93"/>
            <c:bubble3D val="0"/>
            <c:extLst>
              <c:ext xmlns:c16="http://schemas.microsoft.com/office/drawing/2014/chart" uri="{C3380CC4-5D6E-409C-BE32-E72D297353CC}">
                <c16:uniqueId val="{000001B1-EBB5-47C7-B141-B05D6780078B}"/>
              </c:ext>
            </c:extLst>
          </c:dPt>
          <c:dPt>
            <c:idx val="94"/>
            <c:bubble3D val="0"/>
            <c:extLst>
              <c:ext xmlns:c16="http://schemas.microsoft.com/office/drawing/2014/chart" uri="{C3380CC4-5D6E-409C-BE32-E72D297353CC}">
                <c16:uniqueId val="{000001B2-EBB5-47C7-B141-B05D6780078B}"/>
              </c:ext>
            </c:extLst>
          </c:dPt>
          <c:dPt>
            <c:idx val="95"/>
            <c:bubble3D val="0"/>
            <c:extLst>
              <c:ext xmlns:c16="http://schemas.microsoft.com/office/drawing/2014/chart" uri="{C3380CC4-5D6E-409C-BE32-E72D297353CC}">
                <c16:uniqueId val="{000001B3-EBB5-47C7-B141-B05D6780078B}"/>
              </c:ext>
            </c:extLst>
          </c:dPt>
          <c:dPt>
            <c:idx val="96"/>
            <c:bubble3D val="0"/>
            <c:extLst>
              <c:ext xmlns:c16="http://schemas.microsoft.com/office/drawing/2014/chart" uri="{C3380CC4-5D6E-409C-BE32-E72D297353CC}">
                <c16:uniqueId val="{000001B4-EBB5-47C7-B141-B05D6780078B}"/>
              </c:ext>
            </c:extLst>
          </c:dPt>
          <c:dPt>
            <c:idx val="97"/>
            <c:bubble3D val="0"/>
            <c:extLst>
              <c:ext xmlns:c16="http://schemas.microsoft.com/office/drawing/2014/chart" uri="{C3380CC4-5D6E-409C-BE32-E72D297353CC}">
                <c16:uniqueId val="{000001B5-EBB5-47C7-B141-B05D6780078B}"/>
              </c:ext>
            </c:extLst>
          </c:dPt>
          <c:dPt>
            <c:idx val="98"/>
            <c:bubble3D val="0"/>
            <c:extLst>
              <c:ext xmlns:c16="http://schemas.microsoft.com/office/drawing/2014/chart" uri="{C3380CC4-5D6E-409C-BE32-E72D297353CC}">
                <c16:uniqueId val="{000001B6-EBB5-47C7-B141-B05D6780078B}"/>
              </c:ext>
            </c:extLst>
          </c:dPt>
          <c:dPt>
            <c:idx val="99"/>
            <c:bubble3D val="0"/>
            <c:extLst>
              <c:ext xmlns:c16="http://schemas.microsoft.com/office/drawing/2014/chart" uri="{C3380CC4-5D6E-409C-BE32-E72D297353CC}">
                <c16:uniqueId val="{000001B7-EBB5-47C7-B141-B05D6780078B}"/>
              </c:ext>
            </c:extLst>
          </c:dPt>
          <c:dPt>
            <c:idx val="100"/>
            <c:bubble3D val="0"/>
            <c:extLst>
              <c:ext xmlns:c16="http://schemas.microsoft.com/office/drawing/2014/chart" uri="{C3380CC4-5D6E-409C-BE32-E72D297353CC}">
                <c16:uniqueId val="{000001B8-EBB5-47C7-B141-B05D6780078B}"/>
              </c:ext>
            </c:extLst>
          </c:dPt>
          <c:dPt>
            <c:idx val="101"/>
            <c:bubble3D val="0"/>
            <c:extLst>
              <c:ext xmlns:c16="http://schemas.microsoft.com/office/drawing/2014/chart" uri="{C3380CC4-5D6E-409C-BE32-E72D297353CC}">
                <c16:uniqueId val="{000001B9-EBB5-47C7-B141-B05D6780078B}"/>
              </c:ext>
            </c:extLst>
          </c:dPt>
          <c:dPt>
            <c:idx val="102"/>
            <c:bubble3D val="0"/>
            <c:extLst>
              <c:ext xmlns:c16="http://schemas.microsoft.com/office/drawing/2014/chart" uri="{C3380CC4-5D6E-409C-BE32-E72D297353CC}">
                <c16:uniqueId val="{000001BA-EBB5-47C7-B141-B05D6780078B}"/>
              </c:ext>
            </c:extLst>
          </c:dPt>
          <c:dPt>
            <c:idx val="103"/>
            <c:bubble3D val="0"/>
            <c:extLst>
              <c:ext xmlns:c16="http://schemas.microsoft.com/office/drawing/2014/chart" uri="{C3380CC4-5D6E-409C-BE32-E72D297353CC}">
                <c16:uniqueId val="{000001BB-EBB5-47C7-B141-B05D6780078B}"/>
              </c:ext>
            </c:extLst>
          </c:dPt>
          <c:dPt>
            <c:idx val="104"/>
            <c:bubble3D val="0"/>
            <c:extLst>
              <c:ext xmlns:c16="http://schemas.microsoft.com/office/drawing/2014/chart" uri="{C3380CC4-5D6E-409C-BE32-E72D297353CC}">
                <c16:uniqueId val="{000001BC-EBB5-47C7-B141-B05D6780078B}"/>
              </c:ext>
            </c:extLst>
          </c:dPt>
          <c:dPt>
            <c:idx val="105"/>
            <c:bubble3D val="0"/>
            <c:extLst>
              <c:ext xmlns:c16="http://schemas.microsoft.com/office/drawing/2014/chart" uri="{C3380CC4-5D6E-409C-BE32-E72D297353CC}">
                <c16:uniqueId val="{000001BD-EBB5-47C7-B141-B05D6780078B}"/>
              </c:ext>
            </c:extLst>
          </c:dPt>
          <c:dPt>
            <c:idx val="106"/>
            <c:bubble3D val="0"/>
            <c:extLst>
              <c:ext xmlns:c16="http://schemas.microsoft.com/office/drawing/2014/chart" uri="{C3380CC4-5D6E-409C-BE32-E72D297353CC}">
                <c16:uniqueId val="{000001BE-EBB5-47C7-B141-B05D6780078B}"/>
              </c:ext>
            </c:extLst>
          </c:dPt>
          <c:dPt>
            <c:idx val="107"/>
            <c:bubble3D val="0"/>
            <c:extLst>
              <c:ext xmlns:c16="http://schemas.microsoft.com/office/drawing/2014/chart" uri="{C3380CC4-5D6E-409C-BE32-E72D297353CC}">
                <c16:uniqueId val="{000001BF-EBB5-47C7-B141-B05D6780078B}"/>
              </c:ext>
            </c:extLst>
          </c:dPt>
          <c:dPt>
            <c:idx val="108"/>
            <c:bubble3D val="0"/>
            <c:extLst>
              <c:ext xmlns:c16="http://schemas.microsoft.com/office/drawing/2014/chart" uri="{C3380CC4-5D6E-409C-BE32-E72D297353CC}">
                <c16:uniqueId val="{000001C0-EBB5-47C7-B141-B05D6780078B}"/>
              </c:ext>
            </c:extLst>
          </c:dPt>
          <c:dPt>
            <c:idx val="109"/>
            <c:bubble3D val="0"/>
            <c:extLst>
              <c:ext xmlns:c16="http://schemas.microsoft.com/office/drawing/2014/chart" uri="{C3380CC4-5D6E-409C-BE32-E72D297353CC}">
                <c16:uniqueId val="{000001C1-EBB5-47C7-B141-B05D6780078B}"/>
              </c:ext>
            </c:extLst>
          </c:dPt>
          <c:dPt>
            <c:idx val="110"/>
            <c:bubble3D val="0"/>
            <c:extLst>
              <c:ext xmlns:c16="http://schemas.microsoft.com/office/drawing/2014/chart" uri="{C3380CC4-5D6E-409C-BE32-E72D297353CC}">
                <c16:uniqueId val="{000001C2-EBB5-47C7-B141-B05D6780078B}"/>
              </c:ext>
            </c:extLst>
          </c:dPt>
          <c:dPt>
            <c:idx val="111"/>
            <c:bubble3D val="0"/>
            <c:extLst>
              <c:ext xmlns:c16="http://schemas.microsoft.com/office/drawing/2014/chart" uri="{C3380CC4-5D6E-409C-BE32-E72D297353CC}">
                <c16:uniqueId val="{000001C3-EBB5-47C7-B141-B05D6780078B}"/>
              </c:ext>
            </c:extLst>
          </c:dPt>
          <c:dPt>
            <c:idx val="112"/>
            <c:bubble3D val="0"/>
            <c:extLst>
              <c:ext xmlns:c16="http://schemas.microsoft.com/office/drawing/2014/chart" uri="{C3380CC4-5D6E-409C-BE32-E72D297353CC}">
                <c16:uniqueId val="{000001C4-EBB5-47C7-B141-B05D6780078B}"/>
              </c:ext>
            </c:extLst>
          </c:dPt>
          <c:dPt>
            <c:idx val="113"/>
            <c:bubble3D val="0"/>
            <c:extLst>
              <c:ext xmlns:c16="http://schemas.microsoft.com/office/drawing/2014/chart" uri="{C3380CC4-5D6E-409C-BE32-E72D297353CC}">
                <c16:uniqueId val="{000001C5-EBB5-47C7-B141-B05D6780078B}"/>
              </c:ext>
            </c:extLst>
          </c:dPt>
          <c:dPt>
            <c:idx val="114"/>
            <c:bubble3D val="0"/>
            <c:extLst>
              <c:ext xmlns:c16="http://schemas.microsoft.com/office/drawing/2014/chart" uri="{C3380CC4-5D6E-409C-BE32-E72D297353CC}">
                <c16:uniqueId val="{000001C6-EBB5-47C7-B141-B05D6780078B}"/>
              </c:ext>
            </c:extLst>
          </c:dPt>
          <c:dPt>
            <c:idx val="115"/>
            <c:bubble3D val="0"/>
            <c:extLst>
              <c:ext xmlns:c16="http://schemas.microsoft.com/office/drawing/2014/chart" uri="{C3380CC4-5D6E-409C-BE32-E72D297353CC}">
                <c16:uniqueId val="{000001C7-EBB5-47C7-B141-B05D6780078B}"/>
              </c:ext>
            </c:extLst>
          </c:dPt>
          <c:dPt>
            <c:idx val="116"/>
            <c:bubble3D val="0"/>
            <c:extLst>
              <c:ext xmlns:c16="http://schemas.microsoft.com/office/drawing/2014/chart" uri="{C3380CC4-5D6E-409C-BE32-E72D297353CC}">
                <c16:uniqueId val="{000001C8-EBB5-47C7-B141-B05D6780078B}"/>
              </c:ext>
            </c:extLst>
          </c:dPt>
          <c:dPt>
            <c:idx val="117"/>
            <c:bubble3D val="0"/>
            <c:extLst>
              <c:ext xmlns:c16="http://schemas.microsoft.com/office/drawing/2014/chart" uri="{C3380CC4-5D6E-409C-BE32-E72D297353CC}">
                <c16:uniqueId val="{000001C9-EBB5-47C7-B141-B05D6780078B}"/>
              </c:ext>
            </c:extLst>
          </c:dPt>
          <c:dPt>
            <c:idx val="118"/>
            <c:bubble3D val="0"/>
            <c:extLst>
              <c:ext xmlns:c16="http://schemas.microsoft.com/office/drawing/2014/chart" uri="{C3380CC4-5D6E-409C-BE32-E72D297353CC}">
                <c16:uniqueId val="{000001CA-EBB5-47C7-B141-B05D6780078B}"/>
              </c:ext>
            </c:extLst>
          </c:dPt>
          <c:dPt>
            <c:idx val="119"/>
            <c:bubble3D val="0"/>
            <c:extLst>
              <c:ext xmlns:c16="http://schemas.microsoft.com/office/drawing/2014/chart" uri="{C3380CC4-5D6E-409C-BE32-E72D297353CC}">
                <c16:uniqueId val="{000001CB-EBB5-47C7-B141-B05D6780078B}"/>
              </c:ext>
            </c:extLst>
          </c:dPt>
          <c:dPt>
            <c:idx val="120"/>
            <c:bubble3D val="0"/>
            <c:extLst>
              <c:ext xmlns:c16="http://schemas.microsoft.com/office/drawing/2014/chart" uri="{C3380CC4-5D6E-409C-BE32-E72D297353CC}">
                <c16:uniqueId val="{000001CC-EBB5-47C7-B141-B05D6780078B}"/>
              </c:ext>
            </c:extLst>
          </c:dPt>
          <c:dPt>
            <c:idx val="121"/>
            <c:bubble3D val="0"/>
            <c:extLst>
              <c:ext xmlns:c16="http://schemas.microsoft.com/office/drawing/2014/chart" uri="{C3380CC4-5D6E-409C-BE32-E72D297353CC}">
                <c16:uniqueId val="{000001CD-EBB5-47C7-B141-B05D6780078B}"/>
              </c:ext>
            </c:extLst>
          </c:dPt>
          <c:dPt>
            <c:idx val="122"/>
            <c:bubble3D val="0"/>
            <c:extLst>
              <c:ext xmlns:c16="http://schemas.microsoft.com/office/drawing/2014/chart" uri="{C3380CC4-5D6E-409C-BE32-E72D297353CC}">
                <c16:uniqueId val="{000001CE-EBB5-47C7-B141-B05D6780078B}"/>
              </c:ext>
            </c:extLst>
          </c:dPt>
          <c:dPt>
            <c:idx val="123"/>
            <c:bubble3D val="0"/>
            <c:extLst>
              <c:ext xmlns:c16="http://schemas.microsoft.com/office/drawing/2014/chart" uri="{C3380CC4-5D6E-409C-BE32-E72D297353CC}">
                <c16:uniqueId val="{000001CF-EBB5-47C7-B141-B05D6780078B}"/>
              </c:ext>
            </c:extLst>
          </c:dPt>
          <c:dPt>
            <c:idx val="124"/>
            <c:bubble3D val="0"/>
            <c:extLst>
              <c:ext xmlns:c16="http://schemas.microsoft.com/office/drawing/2014/chart" uri="{C3380CC4-5D6E-409C-BE32-E72D297353CC}">
                <c16:uniqueId val="{000001D0-EBB5-47C7-B141-B05D6780078B}"/>
              </c:ext>
            </c:extLst>
          </c:dPt>
          <c:dPt>
            <c:idx val="125"/>
            <c:bubble3D val="0"/>
            <c:extLst>
              <c:ext xmlns:c16="http://schemas.microsoft.com/office/drawing/2014/chart" uri="{C3380CC4-5D6E-409C-BE32-E72D297353CC}">
                <c16:uniqueId val="{000001D1-EBB5-47C7-B141-B05D6780078B}"/>
              </c:ext>
            </c:extLst>
          </c:dPt>
          <c:dPt>
            <c:idx val="126"/>
            <c:bubble3D val="0"/>
            <c:extLst>
              <c:ext xmlns:c16="http://schemas.microsoft.com/office/drawing/2014/chart" uri="{C3380CC4-5D6E-409C-BE32-E72D297353CC}">
                <c16:uniqueId val="{000001D2-EBB5-47C7-B141-B05D6780078B}"/>
              </c:ext>
            </c:extLst>
          </c:dPt>
          <c:dPt>
            <c:idx val="127"/>
            <c:bubble3D val="0"/>
            <c:extLst>
              <c:ext xmlns:c16="http://schemas.microsoft.com/office/drawing/2014/chart" uri="{C3380CC4-5D6E-409C-BE32-E72D297353CC}">
                <c16:uniqueId val="{000001D3-EBB5-47C7-B141-B05D6780078B}"/>
              </c:ext>
            </c:extLst>
          </c:dPt>
          <c:dPt>
            <c:idx val="128"/>
            <c:bubble3D val="0"/>
            <c:extLst>
              <c:ext xmlns:c16="http://schemas.microsoft.com/office/drawing/2014/chart" uri="{C3380CC4-5D6E-409C-BE32-E72D297353CC}">
                <c16:uniqueId val="{000001D4-EBB5-47C7-B141-B05D6780078B}"/>
              </c:ext>
            </c:extLst>
          </c:dPt>
          <c:dPt>
            <c:idx val="129"/>
            <c:bubble3D val="0"/>
            <c:extLst>
              <c:ext xmlns:c16="http://schemas.microsoft.com/office/drawing/2014/chart" uri="{C3380CC4-5D6E-409C-BE32-E72D297353CC}">
                <c16:uniqueId val="{000001D5-EBB5-47C7-B141-B05D6780078B}"/>
              </c:ext>
            </c:extLst>
          </c:dPt>
          <c:dPt>
            <c:idx val="130"/>
            <c:bubble3D val="0"/>
            <c:extLst>
              <c:ext xmlns:c16="http://schemas.microsoft.com/office/drawing/2014/chart" uri="{C3380CC4-5D6E-409C-BE32-E72D297353CC}">
                <c16:uniqueId val="{000001D6-EBB5-47C7-B141-B05D6780078B}"/>
              </c:ext>
            </c:extLst>
          </c:dPt>
          <c:dPt>
            <c:idx val="131"/>
            <c:bubble3D val="0"/>
            <c:extLst>
              <c:ext xmlns:c16="http://schemas.microsoft.com/office/drawing/2014/chart" uri="{C3380CC4-5D6E-409C-BE32-E72D297353CC}">
                <c16:uniqueId val="{000001D7-EBB5-47C7-B141-B05D6780078B}"/>
              </c:ext>
            </c:extLst>
          </c:dPt>
          <c:dPt>
            <c:idx val="132"/>
            <c:bubble3D val="0"/>
            <c:extLst>
              <c:ext xmlns:c16="http://schemas.microsoft.com/office/drawing/2014/chart" uri="{C3380CC4-5D6E-409C-BE32-E72D297353CC}">
                <c16:uniqueId val="{000001D8-EBB5-47C7-B141-B05D6780078B}"/>
              </c:ext>
            </c:extLst>
          </c:dPt>
          <c:dPt>
            <c:idx val="133"/>
            <c:bubble3D val="0"/>
            <c:extLst>
              <c:ext xmlns:c16="http://schemas.microsoft.com/office/drawing/2014/chart" uri="{C3380CC4-5D6E-409C-BE32-E72D297353CC}">
                <c16:uniqueId val="{000001D9-EBB5-47C7-B141-B05D6780078B}"/>
              </c:ext>
            </c:extLst>
          </c:dPt>
          <c:dPt>
            <c:idx val="134"/>
            <c:bubble3D val="0"/>
            <c:extLst>
              <c:ext xmlns:c16="http://schemas.microsoft.com/office/drawing/2014/chart" uri="{C3380CC4-5D6E-409C-BE32-E72D297353CC}">
                <c16:uniqueId val="{000001DA-EBB5-47C7-B141-B05D6780078B}"/>
              </c:ext>
            </c:extLst>
          </c:dPt>
          <c:dPt>
            <c:idx val="135"/>
            <c:bubble3D val="0"/>
            <c:extLst>
              <c:ext xmlns:c16="http://schemas.microsoft.com/office/drawing/2014/chart" uri="{C3380CC4-5D6E-409C-BE32-E72D297353CC}">
                <c16:uniqueId val="{000001DB-EBB5-47C7-B141-B05D6780078B}"/>
              </c:ext>
            </c:extLst>
          </c:dPt>
          <c:dPt>
            <c:idx val="136"/>
            <c:bubble3D val="0"/>
            <c:extLst>
              <c:ext xmlns:c16="http://schemas.microsoft.com/office/drawing/2014/chart" uri="{C3380CC4-5D6E-409C-BE32-E72D297353CC}">
                <c16:uniqueId val="{000001DC-EBB5-47C7-B141-B05D6780078B}"/>
              </c:ext>
            </c:extLst>
          </c:dPt>
          <c:dPt>
            <c:idx val="137"/>
            <c:bubble3D val="0"/>
            <c:extLst>
              <c:ext xmlns:c16="http://schemas.microsoft.com/office/drawing/2014/chart" uri="{C3380CC4-5D6E-409C-BE32-E72D297353CC}">
                <c16:uniqueId val="{000001DD-EBB5-47C7-B141-B05D6780078B}"/>
              </c:ext>
            </c:extLst>
          </c:dPt>
          <c:dPt>
            <c:idx val="138"/>
            <c:bubble3D val="0"/>
            <c:extLst>
              <c:ext xmlns:c16="http://schemas.microsoft.com/office/drawing/2014/chart" uri="{C3380CC4-5D6E-409C-BE32-E72D297353CC}">
                <c16:uniqueId val="{000001DE-EBB5-47C7-B141-B05D6780078B}"/>
              </c:ext>
            </c:extLst>
          </c:dPt>
          <c:dPt>
            <c:idx val="139"/>
            <c:bubble3D val="0"/>
            <c:extLst>
              <c:ext xmlns:c16="http://schemas.microsoft.com/office/drawing/2014/chart" uri="{C3380CC4-5D6E-409C-BE32-E72D297353CC}">
                <c16:uniqueId val="{000001DF-EBB5-47C7-B141-B05D6780078B}"/>
              </c:ext>
            </c:extLst>
          </c:dPt>
          <c:dPt>
            <c:idx val="140"/>
            <c:bubble3D val="0"/>
            <c:extLst>
              <c:ext xmlns:c16="http://schemas.microsoft.com/office/drawing/2014/chart" uri="{C3380CC4-5D6E-409C-BE32-E72D297353CC}">
                <c16:uniqueId val="{000001E0-EBB5-47C7-B141-B05D6780078B}"/>
              </c:ext>
            </c:extLst>
          </c:dPt>
          <c:dPt>
            <c:idx val="141"/>
            <c:bubble3D val="0"/>
            <c:extLst>
              <c:ext xmlns:c16="http://schemas.microsoft.com/office/drawing/2014/chart" uri="{C3380CC4-5D6E-409C-BE32-E72D297353CC}">
                <c16:uniqueId val="{000001E1-EBB5-47C7-B141-B05D6780078B}"/>
              </c:ext>
            </c:extLst>
          </c:dPt>
          <c:dPt>
            <c:idx val="142"/>
            <c:bubble3D val="0"/>
            <c:extLst>
              <c:ext xmlns:c16="http://schemas.microsoft.com/office/drawing/2014/chart" uri="{C3380CC4-5D6E-409C-BE32-E72D297353CC}">
                <c16:uniqueId val="{000001E2-EBB5-47C7-B141-B05D6780078B}"/>
              </c:ext>
            </c:extLst>
          </c:dPt>
          <c:dPt>
            <c:idx val="143"/>
            <c:bubble3D val="0"/>
            <c:extLst>
              <c:ext xmlns:c16="http://schemas.microsoft.com/office/drawing/2014/chart" uri="{C3380CC4-5D6E-409C-BE32-E72D297353CC}">
                <c16:uniqueId val="{000001E3-EBB5-47C7-B141-B05D6780078B}"/>
              </c:ext>
            </c:extLst>
          </c:dPt>
          <c:dPt>
            <c:idx val="145"/>
            <c:bubble3D val="0"/>
            <c:extLst>
              <c:ext xmlns:c16="http://schemas.microsoft.com/office/drawing/2014/chart" uri="{C3380CC4-5D6E-409C-BE32-E72D297353CC}">
                <c16:uniqueId val="{000001E4-EBB5-47C7-B141-B05D6780078B}"/>
              </c:ext>
            </c:extLst>
          </c:dPt>
          <c:dPt>
            <c:idx val="146"/>
            <c:bubble3D val="0"/>
            <c:extLst>
              <c:ext xmlns:c16="http://schemas.microsoft.com/office/drawing/2014/chart" uri="{C3380CC4-5D6E-409C-BE32-E72D297353CC}">
                <c16:uniqueId val="{000001E5-EBB5-47C7-B141-B05D6780078B}"/>
              </c:ext>
            </c:extLst>
          </c:dPt>
          <c:dPt>
            <c:idx val="147"/>
            <c:bubble3D val="0"/>
            <c:extLst>
              <c:ext xmlns:c16="http://schemas.microsoft.com/office/drawing/2014/chart" uri="{C3380CC4-5D6E-409C-BE32-E72D297353CC}">
                <c16:uniqueId val="{000001E6-EBB5-47C7-B141-B05D6780078B}"/>
              </c:ext>
            </c:extLst>
          </c:dPt>
          <c:dPt>
            <c:idx val="148"/>
            <c:bubble3D val="0"/>
            <c:extLst>
              <c:ext xmlns:c16="http://schemas.microsoft.com/office/drawing/2014/chart" uri="{C3380CC4-5D6E-409C-BE32-E72D297353CC}">
                <c16:uniqueId val="{000001E7-EBB5-47C7-B141-B05D6780078B}"/>
              </c:ext>
            </c:extLst>
          </c:dPt>
          <c:dPt>
            <c:idx val="149"/>
            <c:bubble3D val="0"/>
            <c:extLst>
              <c:ext xmlns:c16="http://schemas.microsoft.com/office/drawing/2014/chart" uri="{C3380CC4-5D6E-409C-BE32-E72D297353CC}">
                <c16:uniqueId val="{000001E8-EBB5-47C7-B141-B05D6780078B}"/>
              </c:ext>
            </c:extLst>
          </c:dPt>
          <c:dPt>
            <c:idx val="150"/>
            <c:bubble3D val="0"/>
            <c:extLst>
              <c:ext xmlns:c16="http://schemas.microsoft.com/office/drawing/2014/chart" uri="{C3380CC4-5D6E-409C-BE32-E72D297353CC}">
                <c16:uniqueId val="{000001E9-EBB5-47C7-B141-B05D6780078B}"/>
              </c:ext>
            </c:extLst>
          </c:dPt>
          <c:dPt>
            <c:idx val="151"/>
            <c:bubble3D val="0"/>
            <c:extLst>
              <c:ext xmlns:c16="http://schemas.microsoft.com/office/drawing/2014/chart" uri="{C3380CC4-5D6E-409C-BE32-E72D297353CC}">
                <c16:uniqueId val="{000001EA-EBB5-47C7-B141-B05D6780078B}"/>
              </c:ext>
            </c:extLst>
          </c:dPt>
          <c:dPt>
            <c:idx val="152"/>
            <c:bubble3D val="0"/>
            <c:extLst>
              <c:ext xmlns:c16="http://schemas.microsoft.com/office/drawing/2014/chart" uri="{C3380CC4-5D6E-409C-BE32-E72D297353CC}">
                <c16:uniqueId val="{000001EB-EBB5-47C7-B141-B05D6780078B}"/>
              </c:ext>
            </c:extLst>
          </c:dPt>
          <c:dPt>
            <c:idx val="153"/>
            <c:bubble3D val="0"/>
            <c:extLst>
              <c:ext xmlns:c16="http://schemas.microsoft.com/office/drawing/2014/chart" uri="{C3380CC4-5D6E-409C-BE32-E72D297353CC}">
                <c16:uniqueId val="{000001EC-EBB5-47C7-B141-B05D6780078B}"/>
              </c:ext>
            </c:extLst>
          </c:dPt>
          <c:dPt>
            <c:idx val="154"/>
            <c:bubble3D val="0"/>
            <c:extLst>
              <c:ext xmlns:c16="http://schemas.microsoft.com/office/drawing/2014/chart" uri="{C3380CC4-5D6E-409C-BE32-E72D297353CC}">
                <c16:uniqueId val="{000001ED-EBB5-47C7-B141-B05D6780078B}"/>
              </c:ext>
            </c:extLst>
          </c:dPt>
          <c:dPt>
            <c:idx val="155"/>
            <c:bubble3D val="0"/>
            <c:extLst>
              <c:ext xmlns:c16="http://schemas.microsoft.com/office/drawing/2014/chart" uri="{C3380CC4-5D6E-409C-BE32-E72D297353CC}">
                <c16:uniqueId val="{000001EE-EBB5-47C7-B141-B05D6780078B}"/>
              </c:ext>
            </c:extLst>
          </c:dPt>
          <c:dPt>
            <c:idx val="156"/>
            <c:bubble3D val="0"/>
            <c:extLst>
              <c:ext xmlns:c16="http://schemas.microsoft.com/office/drawing/2014/chart" uri="{C3380CC4-5D6E-409C-BE32-E72D297353CC}">
                <c16:uniqueId val="{000001EF-EBB5-47C7-B141-B05D6780078B}"/>
              </c:ext>
            </c:extLst>
          </c:dPt>
          <c:dPt>
            <c:idx val="157"/>
            <c:bubble3D val="0"/>
            <c:extLst>
              <c:ext xmlns:c16="http://schemas.microsoft.com/office/drawing/2014/chart" uri="{C3380CC4-5D6E-409C-BE32-E72D297353CC}">
                <c16:uniqueId val="{000001F0-EBB5-47C7-B141-B05D6780078B}"/>
              </c:ext>
            </c:extLst>
          </c:dPt>
          <c:dPt>
            <c:idx val="158"/>
            <c:bubble3D val="0"/>
            <c:extLst>
              <c:ext xmlns:c16="http://schemas.microsoft.com/office/drawing/2014/chart" uri="{C3380CC4-5D6E-409C-BE32-E72D297353CC}">
                <c16:uniqueId val="{000001F1-EBB5-47C7-B141-B05D6780078B}"/>
              </c:ext>
            </c:extLst>
          </c:dPt>
          <c:dPt>
            <c:idx val="159"/>
            <c:bubble3D val="0"/>
            <c:extLst>
              <c:ext xmlns:c16="http://schemas.microsoft.com/office/drawing/2014/chart" uri="{C3380CC4-5D6E-409C-BE32-E72D297353CC}">
                <c16:uniqueId val="{000001F2-EBB5-47C7-B141-B05D6780078B}"/>
              </c:ext>
            </c:extLst>
          </c:dPt>
          <c:dPt>
            <c:idx val="160"/>
            <c:bubble3D val="0"/>
            <c:extLst>
              <c:ext xmlns:c16="http://schemas.microsoft.com/office/drawing/2014/chart" uri="{C3380CC4-5D6E-409C-BE32-E72D297353CC}">
                <c16:uniqueId val="{000001F3-EBB5-47C7-B141-B05D6780078B}"/>
              </c:ext>
            </c:extLst>
          </c:dPt>
          <c:dPt>
            <c:idx val="161"/>
            <c:bubble3D val="0"/>
            <c:extLst>
              <c:ext xmlns:c16="http://schemas.microsoft.com/office/drawing/2014/chart" uri="{C3380CC4-5D6E-409C-BE32-E72D297353CC}">
                <c16:uniqueId val="{000001F4-EBB5-47C7-B141-B05D6780078B}"/>
              </c:ext>
            </c:extLst>
          </c:dPt>
          <c:dPt>
            <c:idx val="162"/>
            <c:bubble3D val="0"/>
            <c:extLst>
              <c:ext xmlns:c16="http://schemas.microsoft.com/office/drawing/2014/chart" uri="{C3380CC4-5D6E-409C-BE32-E72D297353CC}">
                <c16:uniqueId val="{000001F5-EBB5-47C7-B141-B05D6780078B}"/>
              </c:ext>
            </c:extLst>
          </c:dPt>
          <c:dPt>
            <c:idx val="163"/>
            <c:bubble3D val="0"/>
            <c:extLst>
              <c:ext xmlns:c16="http://schemas.microsoft.com/office/drawing/2014/chart" uri="{C3380CC4-5D6E-409C-BE32-E72D297353CC}">
                <c16:uniqueId val="{000001F6-EBB5-47C7-B141-B05D6780078B}"/>
              </c:ext>
            </c:extLst>
          </c:dPt>
          <c:dPt>
            <c:idx val="164"/>
            <c:bubble3D val="0"/>
            <c:extLst>
              <c:ext xmlns:c16="http://schemas.microsoft.com/office/drawing/2014/chart" uri="{C3380CC4-5D6E-409C-BE32-E72D297353CC}">
                <c16:uniqueId val="{000001F7-EBB5-47C7-B141-B05D6780078B}"/>
              </c:ext>
            </c:extLst>
          </c:dPt>
          <c:dPt>
            <c:idx val="165"/>
            <c:bubble3D val="0"/>
            <c:extLst>
              <c:ext xmlns:c16="http://schemas.microsoft.com/office/drawing/2014/chart" uri="{C3380CC4-5D6E-409C-BE32-E72D297353CC}">
                <c16:uniqueId val="{000001F8-EBB5-47C7-B141-B05D6780078B}"/>
              </c:ext>
            </c:extLst>
          </c:dPt>
          <c:dPt>
            <c:idx val="166"/>
            <c:bubble3D val="0"/>
            <c:extLst>
              <c:ext xmlns:c16="http://schemas.microsoft.com/office/drawing/2014/chart" uri="{C3380CC4-5D6E-409C-BE32-E72D297353CC}">
                <c16:uniqueId val="{000001F9-EBB5-47C7-B141-B05D6780078B}"/>
              </c:ext>
            </c:extLst>
          </c:dPt>
          <c:dPt>
            <c:idx val="167"/>
            <c:bubble3D val="0"/>
            <c:extLst>
              <c:ext xmlns:c16="http://schemas.microsoft.com/office/drawing/2014/chart" uri="{C3380CC4-5D6E-409C-BE32-E72D297353CC}">
                <c16:uniqueId val="{000001FA-EBB5-47C7-B141-B05D6780078B}"/>
              </c:ext>
            </c:extLst>
          </c:dPt>
          <c:cat>
            <c:numRef>
              <c:f>vart_inflacio!$A$133:$A$305</c:f>
              <c:numCache>
                <c:formatCode>mmm\-yy</c:formatCode>
                <c:ptCount val="173"/>
                <c:pt idx="0">
                  <c:v>37987</c:v>
                </c:pt>
                <c:pt idx="1">
                  <c:v>38018</c:v>
                </c:pt>
                <c:pt idx="2">
                  <c:v>38047</c:v>
                </c:pt>
                <c:pt idx="3">
                  <c:v>38078</c:v>
                </c:pt>
                <c:pt idx="4">
                  <c:v>38108</c:v>
                </c:pt>
                <c:pt idx="5">
                  <c:v>38139</c:v>
                </c:pt>
                <c:pt idx="6">
                  <c:v>38169</c:v>
                </c:pt>
                <c:pt idx="7">
                  <c:v>38200</c:v>
                </c:pt>
                <c:pt idx="8">
                  <c:v>38231</c:v>
                </c:pt>
                <c:pt idx="9">
                  <c:v>38261</c:v>
                </c:pt>
                <c:pt idx="10">
                  <c:v>38292</c:v>
                </c:pt>
                <c:pt idx="11">
                  <c:v>38322</c:v>
                </c:pt>
                <c:pt idx="12">
                  <c:v>38353</c:v>
                </c:pt>
                <c:pt idx="13">
                  <c:v>38384</c:v>
                </c:pt>
                <c:pt idx="14">
                  <c:v>38412</c:v>
                </c:pt>
                <c:pt idx="15">
                  <c:v>38443</c:v>
                </c:pt>
                <c:pt idx="16">
                  <c:v>38473</c:v>
                </c:pt>
                <c:pt idx="17">
                  <c:v>38504</c:v>
                </c:pt>
                <c:pt idx="18">
                  <c:v>38534</c:v>
                </c:pt>
                <c:pt idx="19">
                  <c:v>38565</c:v>
                </c:pt>
                <c:pt idx="20">
                  <c:v>38596</c:v>
                </c:pt>
                <c:pt idx="21">
                  <c:v>38626</c:v>
                </c:pt>
                <c:pt idx="22">
                  <c:v>38657</c:v>
                </c:pt>
                <c:pt idx="23">
                  <c:v>38687</c:v>
                </c:pt>
                <c:pt idx="24">
                  <c:v>38718</c:v>
                </c:pt>
                <c:pt idx="25">
                  <c:v>38749</c:v>
                </c:pt>
                <c:pt idx="26">
                  <c:v>38777</c:v>
                </c:pt>
                <c:pt idx="27">
                  <c:v>38808</c:v>
                </c:pt>
                <c:pt idx="28">
                  <c:v>38838</c:v>
                </c:pt>
                <c:pt idx="29">
                  <c:v>38869</c:v>
                </c:pt>
                <c:pt idx="30">
                  <c:v>38899</c:v>
                </c:pt>
                <c:pt idx="31">
                  <c:v>38930</c:v>
                </c:pt>
                <c:pt idx="32">
                  <c:v>38961</c:v>
                </c:pt>
                <c:pt idx="33">
                  <c:v>38991</c:v>
                </c:pt>
                <c:pt idx="34">
                  <c:v>39022</c:v>
                </c:pt>
                <c:pt idx="35">
                  <c:v>39052</c:v>
                </c:pt>
                <c:pt idx="36">
                  <c:v>39083</c:v>
                </c:pt>
                <c:pt idx="37">
                  <c:v>39114</c:v>
                </c:pt>
                <c:pt idx="38">
                  <c:v>39142</c:v>
                </c:pt>
                <c:pt idx="39">
                  <c:v>39173</c:v>
                </c:pt>
                <c:pt idx="40">
                  <c:v>39203</c:v>
                </c:pt>
                <c:pt idx="41">
                  <c:v>39234</c:v>
                </c:pt>
                <c:pt idx="42">
                  <c:v>39264</c:v>
                </c:pt>
                <c:pt idx="43">
                  <c:v>39295</c:v>
                </c:pt>
                <c:pt idx="44">
                  <c:v>39326</c:v>
                </c:pt>
                <c:pt idx="45">
                  <c:v>39356</c:v>
                </c:pt>
                <c:pt idx="46">
                  <c:v>39387</c:v>
                </c:pt>
                <c:pt idx="47">
                  <c:v>39417</c:v>
                </c:pt>
                <c:pt idx="48">
                  <c:v>39448</c:v>
                </c:pt>
                <c:pt idx="49">
                  <c:v>39479</c:v>
                </c:pt>
                <c:pt idx="50">
                  <c:v>39508</c:v>
                </c:pt>
                <c:pt idx="51">
                  <c:v>39539</c:v>
                </c:pt>
                <c:pt idx="52">
                  <c:v>39569</c:v>
                </c:pt>
                <c:pt idx="53">
                  <c:v>39600</c:v>
                </c:pt>
                <c:pt idx="54">
                  <c:v>39630</c:v>
                </c:pt>
                <c:pt idx="55">
                  <c:v>39661</c:v>
                </c:pt>
                <c:pt idx="56">
                  <c:v>39692</c:v>
                </c:pt>
                <c:pt idx="57">
                  <c:v>39722</c:v>
                </c:pt>
                <c:pt idx="58">
                  <c:v>39753</c:v>
                </c:pt>
                <c:pt idx="59">
                  <c:v>39783</c:v>
                </c:pt>
                <c:pt idx="60">
                  <c:v>39814</c:v>
                </c:pt>
                <c:pt idx="61">
                  <c:v>39845</c:v>
                </c:pt>
                <c:pt idx="62">
                  <c:v>39873</c:v>
                </c:pt>
                <c:pt idx="63">
                  <c:v>39904</c:v>
                </c:pt>
                <c:pt idx="64">
                  <c:v>39934</c:v>
                </c:pt>
                <c:pt idx="65">
                  <c:v>39965</c:v>
                </c:pt>
                <c:pt idx="66">
                  <c:v>39995</c:v>
                </c:pt>
                <c:pt idx="67">
                  <c:v>40026</c:v>
                </c:pt>
                <c:pt idx="68">
                  <c:v>40057</c:v>
                </c:pt>
                <c:pt idx="69">
                  <c:v>40087</c:v>
                </c:pt>
                <c:pt idx="70">
                  <c:v>40118</c:v>
                </c:pt>
                <c:pt idx="71">
                  <c:v>40148</c:v>
                </c:pt>
                <c:pt idx="72">
                  <c:v>40179</c:v>
                </c:pt>
                <c:pt idx="73">
                  <c:v>40210</c:v>
                </c:pt>
                <c:pt idx="74">
                  <c:v>40238</c:v>
                </c:pt>
                <c:pt idx="75">
                  <c:v>40269</c:v>
                </c:pt>
                <c:pt idx="76">
                  <c:v>40299</c:v>
                </c:pt>
                <c:pt idx="77">
                  <c:v>40330</c:v>
                </c:pt>
                <c:pt idx="78">
                  <c:v>40360</c:v>
                </c:pt>
                <c:pt idx="79">
                  <c:v>40391</c:v>
                </c:pt>
                <c:pt idx="80">
                  <c:v>40422</c:v>
                </c:pt>
                <c:pt idx="81">
                  <c:v>40452</c:v>
                </c:pt>
                <c:pt idx="82">
                  <c:v>40483</c:v>
                </c:pt>
                <c:pt idx="83">
                  <c:v>40513</c:v>
                </c:pt>
                <c:pt idx="84">
                  <c:v>40544</c:v>
                </c:pt>
                <c:pt idx="85">
                  <c:v>40575</c:v>
                </c:pt>
                <c:pt idx="86">
                  <c:v>40603</c:v>
                </c:pt>
                <c:pt idx="87">
                  <c:v>40634</c:v>
                </c:pt>
                <c:pt idx="88">
                  <c:v>40664</c:v>
                </c:pt>
                <c:pt idx="89">
                  <c:v>40695</c:v>
                </c:pt>
                <c:pt idx="90">
                  <c:v>40725</c:v>
                </c:pt>
                <c:pt idx="91">
                  <c:v>40756</c:v>
                </c:pt>
                <c:pt idx="92">
                  <c:v>40787</c:v>
                </c:pt>
                <c:pt idx="93">
                  <c:v>40817</c:v>
                </c:pt>
                <c:pt idx="94">
                  <c:v>40848</c:v>
                </c:pt>
                <c:pt idx="95">
                  <c:v>40878</c:v>
                </c:pt>
                <c:pt idx="96">
                  <c:v>40909</c:v>
                </c:pt>
                <c:pt idx="97">
                  <c:v>40940</c:v>
                </c:pt>
                <c:pt idx="98">
                  <c:v>40969</c:v>
                </c:pt>
                <c:pt idx="99">
                  <c:v>41000</c:v>
                </c:pt>
                <c:pt idx="100">
                  <c:v>41030</c:v>
                </c:pt>
                <c:pt idx="101">
                  <c:v>41061</c:v>
                </c:pt>
                <c:pt idx="102">
                  <c:v>41091</c:v>
                </c:pt>
                <c:pt idx="103">
                  <c:v>41122</c:v>
                </c:pt>
                <c:pt idx="104">
                  <c:v>41153</c:v>
                </c:pt>
                <c:pt idx="105">
                  <c:v>41183</c:v>
                </c:pt>
                <c:pt idx="106">
                  <c:v>41214</c:v>
                </c:pt>
                <c:pt idx="107">
                  <c:v>41244</c:v>
                </c:pt>
                <c:pt idx="108">
                  <c:v>41275</c:v>
                </c:pt>
                <c:pt idx="109">
                  <c:v>41306</c:v>
                </c:pt>
                <c:pt idx="110">
                  <c:v>41334</c:v>
                </c:pt>
                <c:pt idx="111">
                  <c:v>41365</c:v>
                </c:pt>
                <c:pt idx="112">
                  <c:v>41395</c:v>
                </c:pt>
                <c:pt idx="113">
                  <c:v>41426</c:v>
                </c:pt>
                <c:pt idx="114">
                  <c:v>41456</c:v>
                </c:pt>
                <c:pt idx="115">
                  <c:v>41487</c:v>
                </c:pt>
                <c:pt idx="116">
                  <c:v>41518</c:v>
                </c:pt>
                <c:pt idx="117">
                  <c:v>41548</c:v>
                </c:pt>
                <c:pt idx="118">
                  <c:v>41579</c:v>
                </c:pt>
                <c:pt idx="119">
                  <c:v>41609</c:v>
                </c:pt>
                <c:pt idx="120">
                  <c:v>41640</c:v>
                </c:pt>
                <c:pt idx="121">
                  <c:v>41671</c:v>
                </c:pt>
                <c:pt idx="122">
                  <c:v>41699</c:v>
                </c:pt>
                <c:pt idx="123">
                  <c:v>41730</c:v>
                </c:pt>
                <c:pt idx="124">
                  <c:v>41760</c:v>
                </c:pt>
                <c:pt idx="125">
                  <c:v>41791</c:v>
                </c:pt>
                <c:pt idx="126">
                  <c:v>41821</c:v>
                </c:pt>
                <c:pt idx="127">
                  <c:v>41852</c:v>
                </c:pt>
                <c:pt idx="128">
                  <c:v>41883</c:v>
                </c:pt>
                <c:pt idx="129">
                  <c:v>41913</c:v>
                </c:pt>
                <c:pt idx="130">
                  <c:v>41944</c:v>
                </c:pt>
                <c:pt idx="131">
                  <c:v>41974</c:v>
                </c:pt>
                <c:pt idx="132">
                  <c:v>42005</c:v>
                </c:pt>
                <c:pt idx="133">
                  <c:v>42036</c:v>
                </c:pt>
                <c:pt idx="134">
                  <c:v>42064</c:v>
                </c:pt>
                <c:pt idx="135">
                  <c:v>42095</c:v>
                </c:pt>
                <c:pt idx="136">
                  <c:v>42125</c:v>
                </c:pt>
                <c:pt idx="137">
                  <c:v>42156</c:v>
                </c:pt>
                <c:pt idx="138">
                  <c:v>42186</c:v>
                </c:pt>
                <c:pt idx="139">
                  <c:v>42217</c:v>
                </c:pt>
                <c:pt idx="140">
                  <c:v>42248</c:v>
                </c:pt>
                <c:pt idx="141">
                  <c:v>42278</c:v>
                </c:pt>
                <c:pt idx="142">
                  <c:v>42309</c:v>
                </c:pt>
                <c:pt idx="143">
                  <c:v>42339</c:v>
                </c:pt>
                <c:pt idx="144">
                  <c:v>42370</c:v>
                </c:pt>
                <c:pt idx="145">
                  <c:v>42401</c:v>
                </c:pt>
                <c:pt idx="146">
                  <c:v>42430</c:v>
                </c:pt>
                <c:pt idx="147">
                  <c:v>42461</c:v>
                </c:pt>
                <c:pt idx="148">
                  <c:v>42491</c:v>
                </c:pt>
                <c:pt idx="149">
                  <c:v>42522</c:v>
                </c:pt>
                <c:pt idx="150">
                  <c:v>42552</c:v>
                </c:pt>
                <c:pt idx="151">
                  <c:v>42583</c:v>
                </c:pt>
                <c:pt idx="152">
                  <c:v>42614</c:v>
                </c:pt>
                <c:pt idx="153">
                  <c:v>42644</c:v>
                </c:pt>
                <c:pt idx="154">
                  <c:v>42675</c:v>
                </c:pt>
                <c:pt idx="155">
                  <c:v>42705</c:v>
                </c:pt>
                <c:pt idx="156">
                  <c:v>42736</c:v>
                </c:pt>
                <c:pt idx="157">
                  <c:v>42767</c:v>
                </c:pt>
                <c:pt idx="158">
                  <c:v>42795</c:v>
                </c:pt>
                <c:pt idx="159">
                  <c:v>42826</c:v>
                </c:pt>
                <c:pt idx="160">
                  <c:v>42856</c:v>
                </c:pt>
                <c:pt idx="161">
                  <c:v>42887</c:v>
                </c:pt>
                <c:pt idx="162">
                  <c:v>42917</c:v>
                </c:pt>
                <c:pt idx="163">
                  <c:v>42948</c:v>
                </c:pt>
                <c:pt idx="164">
                  <c:v>42979</c:v>
                </c:pt>
                <c:pt idx="165">
                  <c:v>43009</c:v>
                </c:pt>
                <c:pt idx="166">
                  <c:v>43040</c:v>
                </c:pt>
                <c:pt idx="167">
                  <c:v>43070</c:v>
                </c:pt>
                <c:pt idx="168">
                  <c:v>43101</c:v>
                </c:pt>
                <c:pt idx="169">
                  <c:v>43132</c:v>
                </c:pt>
                <c:pt idx="170">
                  <c:v>43160</c:v>
                </c:pt>
                <c:pt idx="171">
                  <c:v>43191</c:v>
                </c:pt>
                <c:pt idx="172">
                  <c:v>43221</c:v>
                </c:pt>
              </c:numCache>
            </c:numRef>
          </c:cat>
          <c:val>
            <c:numRef>
              <c:f>vart_inflacio!$V$133:$V$305</c:f>
              <c:numCache>
                <c:formatCode>General</c:formatCode>
                <c:ptCount val="173"/>
                <c:pt idx="134">
                  <c:v>4</c:v>
                </c:pt>
                <c:pt idx="135">
                  <c:v>4</c:v>
                </c:pt>
                <c:pt idx="136">
                  <c:v>4</c:v>
                </c:pt>
                <c:pt idx="137">
                  <c:v>4</c:v>
                </c:pt>
                <c:pt idx="138">
                  <c:v>4</c:v>
                </c:pt>
                <c:pt idx="139">
                  <c:v>4</c:v>
                </c:pt>
                <c:pt idx="140">
                  <c:v>4</c:v>
                </c:pt>
                <c:pt idx="141">
                  <c:v>4</c:v>
                </c:pt>
                <c:pt idx="142">
                  <c:v>4</c:v>
                </c:pt>
                <c:pt idx="143">
                  <c:v>4</c:v>
                </c:pt>
                <c:pt idx="144">
                  <c:v>4</c:v>
                </c:pt>
                <c:pt idx="145">
                  <c:v>4</c:v>
                </c:pt>
                <c:pt idx="146">
                  <c:v>4</c:v>
                </c:pt>
                <c:pt idx="147">
                  <c:v>4</c:v>
                </c:pt>
                <c:pt idx="148">
                  <c:v>4</c:v>
                </c:pt>
                <c:pt idx="149">
                  <c:v>4</c:v>
                </c:pt>
                <c:pt idx="150">
                  <c:v>4</c:v>
                </c:pt>
                <c:pt idx="151">
                  <c:v>4</c:v>
                </c:pt>
                <c:pt idx="152">
                  <c:v>4</c:v>
                </c:pt>
                <c:pt idx="153">
                  <c:v>4</c:v>
                </c:pt>
                <c:pt idx="154">
                  <c:v>4</c:v>
                </c:pt>
                <c:pt idx="155">
                  <c:v>4</c:v>
                </c:pt>
                <c:pt idx="156">
                  <c:v>4</c:v>
                </c:pt>
                <c:pt idx="157">
                  <c:v>4</c:v>
                </c:pt>
                <c:pt idx="158">
                  <c:v>4</c:v>
                </c:pt>
                <c:pt idx="159">
                  <c:v>4</c:v>
                </c:pt>
                <c:pt idx="160">
                  <c:v>4</c:v>
                </c:pt>
                <c:pt idx="161">
                  <c:v>4</c:v>
                </c:pt>
                <c:pt idx="162">
                  <c:v>4</c:v>
                </c:pt>
                <c:pt idx="163">
                  <c:v>4</c:v>
                </c:pt>
                <c:pt idx="164">
                  <c:v>4</c:v>
                </c:pt>
                <c:pt idx="165">
                  <c:v>4</c:v>
                </c:pt>
                <c:pt idx="166">
                  <c:v>4</c:v>
                </c:pt>
                <c:pt idx="167">
                  <c:v>4</c:v>
                </c:pt>
                <c:pt idx="168">
                  <c:v>4</c:v>
                </c:pt>
                <c:pt idx="169">
                  <c:v>4</c:v>
                </c:pt>
                <c:pt idx="170">
                  <c:v>4</c:v>
                </c:pt>
                <c:pt idx="171">
                  <c:v>4</c:v>
                </c:pt>
                <c:pt idx="172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1FB-EBB5-47C7-B141-B05D678007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51367936"/>
        <c:axId val="551368328"/>
        <c:extLst>
          <c:ext xmlns:c15="http://schemas.microsoft.com/office/drawing/2012/chart" uri="{02D57815-91ED-43cb-92C2-25804820EDAC}">
            <c15:filteredLineSeries>
              <c15:ser>
                <c:idx val="6"/>
                <c:order val="6"/>
                <c:tx>
                  <c:strRef>
                    <c:extLst>
                      <c:ext uri="{02D57815-91ED-43cb-92C2-25804820EDAC}">
                        <c15:formulaRef>
                          <c15:sqref>vart_inflacio!$R$1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>
                    <a:solidFill>
                      <a:schemeClr val="bg1"/>
                    </a:solidFill>
                    <a:prstDash val="sysDash"/>
                  </a:ln>
                </c:spPr>
                <c:marker>
                  <c:symbol val="none"/>
                </c:marker>
                <c:val>
                  <c:numRef>
                    <c:extLst>
                      <c:ext uri="{02D57815-91ED-43cb-92C2-25804820EDAC}">
                        <c15:formulaRef>
                          <c15:sqref>vart_inflacio!$R$133:$R$291</c15:sqref>
                        </c15:formulaRef>
                      </c:ext>
                    </c:extLst>
                    <c:numCache>
                      <c:formatCode>0.00</c:formatCode>
                      <c:ptCount val="159"/>
                      <c:pt idx="0">
                        <c:v>7.7682603339948431</c:v>
                      </c:pt>
                      <c:pt idx="1">
                        <c:v>7.9921963426414777</c:v>
                      </c:pt>
                      <c:pt idx="2">
                        <c:v>7.5373074007196053</c:v>
                      </c:pt>
                      <c:pt idx="3">
                        <c:v>6.3089967810772176</c:v>
                      </c:pt>
                      <c:pt idx="4">
                        <c:v>6.1074123127462894</c:v>
                      </c:pt>
                      <c:pt idx="5">
                        <c:v>5.1630114142069061</c:v>
                      </c:pt>
                      <c:pt idx="6">
                        <c:v>5.3458220787709934</c:v>
                      </c:pt>
                      <c:pt idx="7">
                        <c:v>5.7799602706058923</c:v>
                      </c:pt>
                      <c:pt idx="8">
                        <c:v>5.7696667653605846</c:v>
                      </c:pt>
                      <c:pt idx="9">
                        <c:v>5.3203644859715347</c:v>
                      </c:pt>
                      <c:pt idx="10">
                        <c:v>5.0097859409857444</c:v>
                      </c:pt>
                      <c:pt idx="11">
                        <c:v>5.4090691911976574</c:v>
                      </c:pt>
                      <c:pt idx="12">
                        <c:v>4.8257244262031422</c:v>
                      </c:pt>
                      <c:pt idx="13">
                        <c:v>4.9308669901423121</c:v>
                      </c:pt>
                      <c:pt idx="14">
                        <c:v>4.1201723096454979</c:v>
                      </c:pt>
                      <c:pt idx="15">
                        <c:v>4.6140762493788872</c:v>
                      </c:pt>
                      <c:pt idx="16">
                        <c:v>4.3512164094874111</c:v>
                      </c:pt>
                      <c:pt idx="17">
                        <c:v>4.5404122730415928</c:v>
                      </c:pt>
                      <c:pt idx="18">
                        <c:v>4.1538722466325169</c:v>
                      </c:pt>
                      <c:pt idx="19">
                        <c:v>4.3381277445518398</c:v>
                      </c:pt>
                      <c:pt idx="20">
                        <c:v>4.6288803079795793</c:v>
                      </c:pt>
                      <c:pt idx="21">
                        <c:v>4.6104133347485234</c:v>
                      </c:pt>
                      <c:pt idx="22">
                        <c:v>3.9553804127118664</c:v>
                      </c:pt>
                      <c:pt idx="23">
                        <c:v>3.6220902868960057</c:v>
                      </c:pt>
                      <c:pt idx="24">
                        <c:v>3.0155484257193841</c:v>
                      </c:pt>
                      <c:pt idx="25">
                        <c:v>3.5966753550624411</c:v>
                      </c:pt>
                      <c:pt idx="26">
                        <c:v>3.3484009691977756</c:v>
                      </c:pt>
                      <c:pt idx="27">
                        <c:v>3.2413931680672858</c:v>
                      </c:pt>
                      <c:pt idx="28">
                        <c:v>4.2430412079889326</c:v>
                      </c:pt>
                      <c:pt idx="29">
                        <c:v>5.4654928464357946</c:v>
                      </c:pt>
                      <c:pt idx="30">
                        <c:v>6.3881352315784969</c:v>
                      </c:pt>
                      <c:pt idx="31">
                        <c:v>7.3107776167212002</c:v>
                      </c:pt>
                      <c:pt idx="32">
                        <c:v>7.8380293990914254</c:v>
                      </c:pt>
                      <c:pt idx="33">
                        <c:v>7.1898583741417683</c:v>
                      </c:pt>
                      <c:pt idx="34">
                        <c:v>7.5592673286123802</c:v>
                      </c:pt>
                      <c:pt idx="35">
                        <c:v>7.8476996690970466</c:v>
                      </c:pt>
                      <c:pt idx="36">
                        <c:v>8.8956017135412662</c:v>
                      </c:pt>
                      <c:pt idx="37">
                        <c:v>7.6563813994014671</c:v>
                      </c:pt>
                      <c:pt idx="38">
                        <c:v>6.5319169064064502</c:v>
                      </c:pt>
                      <c:pt idx="39">
                        <c:v>6.5772295342715097</c:v>
                      </c:pt>
                      <c:pt idx="40">
                        <c:v>6.7319846282513867</c:v>
                      </c:pt>
                      <c:pt idx="41">
                        <c:v>6.8698180390637056</c:v>
                      </c:pt>
                      <c:pt idx="42">
                        <c:v>6.9763604485680606</c:v>
                      </c:pt>
                      <c:pt idx="43">
                        <c:v>7.8957438686098467</c:v>
                      </c:pt>
                      <c:pt idx="44">
                        <c:v>8.4413118026581468</c:v>
                      </c:pt>
                      <c:pt idx="45">
                        <c:v>8.2237618432633255</c:v>
                      </c:pt>
                      <c:pt idx="46">
                        <c:v>8.0062118838685059</c:v>
                      </c:pt>
                      <c:pt idx="47">
                        <c:v>7.7886619244736846</c:v>
                      </c:pt>
                      <c:pt idx="48">
                        <c:v>7.7404374822059072</c:v>
                      </c:pt>
                      <c:pt idx="49">
                        <c:v>7.3511682301604653</c:v>
                      </c:pt>
                      <c:pt idx="50">
                        <c:v>7.5933970355458928</c:v>
                      </c:pt>
                      <c:pt idx="51">
                        <c:v>7.8316271668098238</c:v>
                      </c:pt>
                      <c:pt idx="52">
                        <c:v>9.1125569883743847</c:v>
                      </c:pt>
                      <c:pt idx="53">
                        <c:v>8.0054869537580053</c:v>
                      </c:pt>
                      <c:pt idx="54">
                        <c:v>8.1847663911493669</c:v>
                      </c:pt>
                      <c:pt idx="55">
                        <c:v>8.3640458285407266</c:v>
                      </c:pt>
                      <c:pt idx="56">
                        <c:v>7.5841203913246407</c:v>
                      </c:pt>
                      <c:pt idx="57">
                        <c:v>10.232653140920117</c:v>
                      </c:pt>
                      <c:pt idx="58">
                        <c:v>8.2276163982106425</c:v>
                      </c:pt>
                      <c:pt idx="59">
                        <c:v>8.2192069110430523</c:v>
                      </c:pt>
                      <c:pt idx="60">
                        <c:v>8.1505231397214821</c:v>
                      </c:pt>
                      <c:pt idx="61">
                        <c:v>7.6996455651661444</c:v>
                      </c:pt>
                      <c:pt idx="62">
                        <c:v>8.1512288181497432</c:v>
                      </c:pt>
                      <c:pt idx="63">
                        <c:v>7.8149811923636925</c:v>
                      </c:pt>
                      <c:pt idx="64">
                        <c:v>7.0439062111426747</c:v>
                      </c:pt>
                      <c:pt idx="65">
                        <c:v>7.6083390134345219</c:v>
                      </c:pt>
                      <c:pt idx="66">
                        <c:v>8.5432148060799911</c:v>
                      </c:pt>
                      <c:pt idx="67">
                        <c:v>7.1412782802198311</c:v>
                      </c:pt>
                      <c:pt idx="68">
                        <c:v>7.164248428100346</c:v>
                      </c:pt>
                      <c:pt idx="69">
                        <c:v>6.2737876043411784</c:v>
                      </c:pt>
                      <c:pt idx="70">
                        <c:v>6.3095584654092596</c:v>
                      </c:pt>
                      <c:pt idx="71">
                        <c:v>5.9778629600274966</c:v>
                      </c:pt>
                      <c:pt idx="72">
                        <c:v>7.2533053992765195</c:v>
                      </c:pt>
                      <c:pt idx="73">
                        <c:v>6.2492812699664082</c:v>
                      </c:pt>
                      <c:pt idx="74">
                        <c:v>5.8973327726046687</c:v>
                      </c:pt>
                      <c:pt idx="75">
                        <c:v>5.2706702820949456</c:v>
                      </c:pt>
                      <c:pt idx="76">
                        <c:v>4.7049548835458435</c:v>
                      </c:pt>
                      <c:pt idx="77">
                        <c:v>4.5354534233304271</c:v>
                      </c:pt>
                      <c:pt idx="78">
                        <c:v>5.0888225333088819</c:v>
                      </c:pt>
                      <c:pt idx="79">
                        <c:v>4.6175146660337978</c:v>
                      </c:pt>
                      <c:pt idx="80">
                        <c:v>4.9453206556168983</c:v>
                      </c:pt>
                      <c:pt idx="81">
                        <c:v>4.7056017211104821</c:v>
                      </c:pt>
                      <c:pt idx="82">
                        <c:v>4.7667799320805582</c:v>
                      </c:pt>
                      <c:pt idx="83">
                        <c:v>4.8124343478113385</c:v>
                      </c:pt>
                      <c:pt idx="84">
                        <c:v>5.4960292946984106</c:v>
                      </c:pt>
                      <c:pt idx="85">
                        <c:v>5.6496994528748186</c:v>
                      </c:pt>
                      <c:pt idx="86">
                        <c:v>7.1091928104025932</c:v>
                      </c:pt>
                      <c:pt idx="87">
                        <c:v>6.9548133018026519</c:v>
                      </c:pt>
                      <c:pt idx="88">
                        <c:v>6.6183182867421255</c:v>
                      </c:pt>
                      <c:pt idx="89">
                        <c:v>6.4110262583841138</c:v>
                      </c:pt>
                      <c:pt idx="90">
                        <c:v>6.2205197703686448</c:v>
                      </c:pt>
                      <c:pt idx="91">
                        <c:v>5.7121859478020998</c:v>
                      </c:pt>
                      <c:pt idx="92">
                        <c:v>6.7838184273439843</c:v>
                      </c:pt>
                      <c:pt idx="93">
                        <c:v>6.9570593700244725</c:v>
                      </c:pt>
                      <c:pt idx="94">
                        <c:v>6.9761106005065994</c:v>
                      </c:pt>
                      <c:pt idx="95">
                        <c:v>7.7688759732818884</c:v>
                      </c:pt>
                      <c:pt idx="96">
                        <c:v>7.8816636261797584</c:v>
                      </c:pt>
                      <c:pt idx="97">
                        <c:v>7.0846395185418309</c:v>
                      </c:pt>
                      <c:pt idx="98">
                        <c:v>7.0411012731005069</c:v>
                      </c:pt>
                      <c:pt idx="99">
                        <c:v>6.806679026021766</c:v>
                      </c:pt>
                      <c:pt idx="100">
                        <c:v>7.2826640751467178</c:v>
                      </c:pt>
                      <c:pt idx="101">
                        <c:v>7.0919334255853279</c:v>
                      </c:pt>
                      <c:pt idx="102">
                        <c:v>6.2364344040050455</c:v>
                      </c:pt>
                      <c:pt idx="103">
                        <c:v>6.9917845990174836</c:v>
                      </c:pt>
                      <c:pt idx="104">
                        <c:v>6.5955930727678957</c:v>
                      </c:pt>
                      <c:pt idx="105">
                        <c:v>7.6025993504178588</c:v>
                      </c:pt>
                      <c:pt idx="106">
                        <c:v>7.1674501757573736</c:v>
                      </c:pt>
                      <c:pt idx="107">
                        <c:v>7.1205171406497563</c:v>
                      </c:pt>
                      <c:pt idx="108">
                        <c:v>6.8183483933515294</c:v>
                      </c:pt>
                      <c:pt idx="109">
                        <c:v>6.0828031544191417</c:v>
                      </c:pt>
                      <c:pt idx="110">
                        <c:v>5.4192174853673807</c:v>
                      </c:pt>
                      <c:pt idx="111">
                        <c:v>5.7713486074241604</c:v>
                      </c:pt>
                      <c:pt idx="112">
                        <c:v>4.7277083130829274</c:v>
                      </c:pt>
                      <c:pt idx="113">
                        <c:v>5.5243798298430455</c:v>
                      </c:pt>
                      <c:pt idx="114">
                        <c:v>4.520779615881934</c:v>
                      </c:pt>
                      <c:pt idx="115">
                        <c:v>5.0622495670177425</c:v>
                      </c:pt>
                      <c:pt idx="116">
                        <c:v>4.361994776688384</c:v>
                      </c:pt>
                      <c:pt idx="117">
                        <c:v>3.623400977992091</c:v>
                      </c:pt>
                      <c:pt idx="118">
                        <c:v>3.613380609140338</c:v>
                      </c:pt>
                      <c:pt idx="119">
                        <c:v>3.6431849192190446</c:v>
                      </c:pt>
                      <c:pt idx="120">
                        <c:v>3.2854122916765478</c:v>
                      </c:pt>
                      <c:pt idx="121">
                        <c:v>3.3258739272533449</c:v>
                      </c:pt>
                      <c:pt idx="122">
                        <c:v>2.9578994807252386</c:v>
                      </c:pt>
                      <c:pt idx="123">
                        <c:v>2.8554517759853932</c:v>
                      </c:pt>
                      <c:pt idx="124">
                        <c:v>2.6354323811920839</c:v>
                      </c:pt>
                      <c:pt idx="125">
                        <c:v>2.1631879796256515</c:v>
                      </c:pt>
                      <c:pt idx="126">
                        <c:v>2.2128635872163329</c:v>
                      </c:pt>
                      <c:pt idx="127">
                        <c:v>2.221401161805646</c:v>
                      </c:pt>
                      <c:pt idx="128">
                        <c:v>2.3265835287478418</c:v>
                      </c:pt>
                      <c:pt idx="129">
                        <c:v>2.2548496411205212</c:v>
                      </c:pt>
                      <c:pt idx="130">
                        <c:v>2.23530945844528</c:v>
                      </c:pt>
                      <c:pt idx="131">
                        <c:v>2.5842399305428811</c:v>
                      </c:pt>
                      <c:pt idx="132">
                        <c:v>2.4097410147837648</c:v>
                      </c:pt>
                      <c:pt idx="133">
                        <c:v>2.0872026531865577</c:v>
                      </c:pt>
                      <c:pt idx="134">
                        <c:v>1.7798071433605045</c:v>
                      </c:pt>
                      <c:pt idx="135">
                        <c:v>1.9257671627439421</c:v>
                      </c:pt>
                      <c:pt idx="136">
                        <c:v>1.8446651576808153</c:v>
                      </c:pt>
                      <c:pt idx="137">
                        <c:v>1.8198270243661632</c:v>
                      </c:pt>
                      <c:pt idx="138">
                        <c:v>1.8537788243862348</c:v>
                      </c:pt>
                      <c:pt idx="139">
                        <c:v>1.7382054280211499</c:v>
                      </c:pt>
                      <c:pt idx="140">
                        <c:v>1.8372998621662164</c:v>
                      </c:pt>
                      <c:pt idx="141">
                        <c:v>1.9118172810706586</c:v>
                      </c:pt>
                      <c:pt idx="142">
                        <c:v>1.4929829236372834</c:v>
                      </c:pt>
                      <c:pt idx="143">
                        <c:v>1.6571997107384759</c:v>
                      </c:pt>
                      <c:pt idx="144">
                        <c:v>1.3966907374482469</c:v>
                      </c:pt>
                      <c:pt idx="145">
                        <c:v>1.2908907681899433</c:v>
                      </c:pt>
                      <c:pt idx="146">
                        <c:v>1.3458827692025184</c:v>
                      </c:pt>
                      <c:pt idx="147">
                        <c:v>1.2713014317432925</c:v>
                      </c:pt>
                      <c:pt idx="148">
                        <c:v>0.99218633462464767</c:v>
                      </c:pt>
                      <c:pt idx="149">
                        <c:v>1.2643741787012428</c:v>
                      </c:pt>
                      <c:pt idx="150">
                        <c:v>1.1840422083543627</c:v>
                      </c:pt>
                      <c:pt idx="151">
                        <c:v>1.1078793591589411</c:v>
                      </c:pt>
                      <c:pt idx="152">
                        <c:v>1.3687155442426948</c:v>
                      </c:pt>
                      <c:pt idx="153">
                        <c:v>1.3710160355757677</c:v>
                      </c:pt>
                      <c:pt idx="154">
                        <c:v>1.2595158458640607</c:v>
                      </c:pt>
                      <c:pt idx="155">
                        <c:v>1.5214665470142146</c:v>
                      </c:pt>
                      <c:pt idx="156">
                        <c:v>1.3283057305426562</c:v>
                      </c:pt>
                      <c:pt idx="157">
                        <c:v>1.4615351785546509</c:v>
                      </c:pt>
                      <c:pt idx="158">
                        <c:v>1.3613095025135813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1FC-EBB5-47C7-B141-B05D6780078B}"/>
                  </c:ext>
                </c:extLst>
              </c15:ser>
            </c15:filteredLineSeries>
          </c:ext>
        </c:extLst>
      </c:lineChart>
      <c:dateAx>
        <c:axId val="551367936"/>
        <c:scaling>
          <c:orientation val="minMax"/>
        </c:scaling>
        <c:delete val="0"/>
        <c:axPos val="b"/>
        <c:numFmt formatCode="yyyy" sourceLinked="0"/>
        <c:majorTickMark val="out"/>
        <c:minorTickMark val="none"/>
        <c:tickLblPos val="low"/>
        <c:spPr>
          <a:ln>
            <a:solidFill>
              <a:schemeClr val="tx2"/>
            </a:solidFill>
          </a:ln>
        </c:spPr>
        <c:txPr>
          <a:bodyPr rot="-5400000" vert="horz"/>
          <a:lstStyle/>
          <a:p>
            <a:pPr>
              <a:defRPr/>
            </a:pPr>
            <a:endParaRPr lang="hu-HU"/>
          </a:p>
        </c:txPr>
        <c:crossAx val="551368328"/>
        <c:crosses val="autoZero"/>
        <c:auto val="1"/>
        <c:lblOffset val="100"/>
        <c:baseTimeUnit val="months"/>
        <c:majorUnit val="12"/>
        <c:majorTimeUnit val="months"/>
      </c:dateAx>
      <c:valAx>
        <c:axId val="551368328"/>
        <c:scaling>
          <c:orientation val="minMax"/>
          <c:max val="12"/>
          <c:min val="-2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  <a:prstDash val="sysDash"/>
            </a:ln>
          </c:spPr>
        </c:majorGridlines>
        <c:title>
          <c:tx>
            <c:rich>
              <a:bodyPr rot="0" vert="horz"/>
              <a:lstStyle/>
              <a:p>
                <a:pPr algn="ctr">
                  <a:defRPr/>
                </a:pPr>
                <a:r>
                  <a:rPr lang="hu-HU"/>
                  <a:t>Százalék</a:t>
                </a:r>
              </a:p>
            </c:rich>
          </c:tx>
          <c:layout>
            <c:manualLayout>
              <c:xMode val="edge"/>
              <c:yMode val="edge"/>
              <c:x val="8.2460683760683759E-2"/>
              <c:y val="1.9348290598290598E-3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ln>
            <a:solidFill>
              <a:schemeClr val="tx2"/>
            </a:solidFill>
          </a:ln>
        </c:spPr>
        <c:txPr>
          <a:bodyPr rot="0" vert="horz"/>
          <a:lstStyle/>
          <a:p>
            <a:pPr>
              <a:defRPr/>
            </a:pPr>
            <a:endParaRPr lang="hu-HU"/>
          </a:p>
        </c:txPr>
        <c:crossAx val="551367936"/>
        <c:crosses val="autoZero"/>
        <c:crossBetween val="midCat"/>
      </c:valAx>
    </c:plotArea>
    <c:legend>
      <c:legendPos val="b"/>
      <c:legendEntry>
        <c:idx val="0"/>
        <c:delete val="1"/>
      </c:legendEntry>
      <c:legendEntry>
        <c:idx val="2"/>
        <c:delete val="1"/>
      </c:legendEntry>
      <c:legendEntry>
        <c:idx val="4"/>
        <c:delete val="1"/>
      </c:legendEntry>
      <c:legendEntry>
        <c:idx val="5"/>
        <c:delete val="1"/>
      </c:legendEntry>
      <c:layout>
        <c:manualLayout>
          <c:xMode val="edge"/>
          <c:yMode val="edge"/>
          <c:x val="0"/>
          <c:y val="0.94146586692337442"/>
          <c:w val="1"/>
          <c:h val="5.8534143938372397E-2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800" b="0" i="0" u="none" strike="noStrike" baseline="0">
          <a:solidFill>
            <a:srgbClr val="000000"/>
          </a:solidFill>
          <a:latin typeface="+mn-lt"/>
          <a:ea typeface="Trebuchet MS"/>
          <a:cs typeface="Trebuchet MS"/>
        </a:defRPr>
      </a:pPr>
      <a:endParaRPr lang="hu-HU"/>
    </a:p>
  </c:txPr>
  <c:externalData r:id="rId2">
    <c:autoUpdate val="0"/>
  </c:externalData>
  <c:userShapes r:id="rId3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7143758509613783E-2"/>
          <c:y val="7.7735243055555583E-2"/>
          <c:w val="0.87931159299970096"/>
          <c:h val="0.72995679308689398"/>
        </c:manualLayout>
      </c:layout>
      <c:lineChart>
        <c:grouping val="standard"/>
        <c:varyColors val="0"/>
        <c:ser>
          <c:idx val="3"/>
          <c:order val="0"/>
          <c:tx>
            <c:v>RO</c:v>
          </c:tx>
          <c:spPr>
            <a:ln>
              <a:solidFill>
                <a:schemeClr val="accent6"/>
              </a:solidFill>
              <a:prstDash val="sysDash"/>
            </a:ln>
          </c:spPr>
          <c:marker>
            <c:symbol val="none"/>
          </c:marker>
          <c:cat>
            <c:numRef>
              <c:f>'c3-35'!$A$15:$A$175</c:f>
              <c:numCache>
                <c:formatCode>m/d/yyyy</c:formatCode>
                <c:ptCount val="161"/>
                <c:pt idx="0">
                  <c:v>38353</c:v>
                </c:pt>
                <c:pt idx="1">
                  <c:v>38384</c:v>
                </c:pt>
                <c:pt idx="2">
                  <c:v>38412</c:v>
                </c:pt>
                <c:pt idx="3">
                  <c:v>38443</c:v>
                </c:pt>
                <c:pt idx="4">
                  <c:v>38473</c:v>
                </c:pt>
                <c:pt idx="5">
                  <c:v>38504</c:v>
                </c:pt>
                <c:pt idx="6">
                  <c:v>38534</c:v>
                </c:pt>
                <c:pt idx="7">
                  <c:v>38565</c:v>
                </c:pt>
                <c:pt idx="8">
                  <c:v>38596</c:v>
                </c:pt>
                <c:pt idx="9">
                  <c:v>38626</c:v>
                </c:pt>
                <c:pt idx="10">
                  <c:v>38657</c:v>
                </c:pt>
                <c:pt idx="11">
                  <c:v>38687</c:v>
                </c:pt>
                <c:pt idx="12">
                  <c:v>38718</c:v>
                </c:pt>
                <c:pt idx="13">
                  <c:v>38749</c:v>
                </c:pt>
                <c:pt idx="14">
                  <c:v>38777</c:v>
                </c:pt>
                <c:pt idx="15">
                  <c:v>38808</c:v>
                </c:pt>
                <c:pt idx="16">
                  <c:v>38838</c:v>
                </c:pt>
                <c:pt idx="17">
                  <c:v>38869</c:v>
                </c:pt>
                <c:pt idx="18">
                  <c:v>38899</c:v>
                </c:pt>
                <c:pt idx="19">
                  <c:v>38930</c:v>
                </c:pt>
                <c:pt idx="20">
                  <c:v>38961</c:v>
                </c:pt>
                <c:pt idx="21">
                  <c:v>38991</c:v>
                </c:pt>
                <c:pt idx="22">
                  <c:v>39022</c:v>
                </c:pt>
                <c:pt idx="23">
                  <c:v>39052</c:v>
                </c:pt>
                <c:pt idx="24">
                  <c:v>39083</c:v>
                </c:pt>
                <c:pt idx="25">
                  <c:v>39114</c:v>
                </c:pt>
                <c:pt idx="26">
                  <c:v>39142</c:v>
                </c:pt>
                <c:pt idx="27">
                  <c:v>39173</c:v>
                </c:pt>
                <c:pt idx="28">
                  <c:v>39203</c:v>
                </c:pt>
                <c:pt idx="29">
                  <c:v>39234</c:v>
                </c:pt>
                <c:pt idx="30">
                  <c:v>39264</c:v>
                </c:pt>
                <c:pt idx="31">
                  <c:v>39295</c:v>
                </c:pt>
                <c:pt idx="32">
                  <c:v>39326</c:v>
                </c:pt>
                <c:pt idx="33">
                  <c:v>39356</c:v>
                </c:pt>
                <c:pt idx="34">
                  <c:v>39387</c:v>
                </c:pt>
                <c:pt idx="35">
                  <c:v>39417</c:v>
                </c:pt>
                <c:pt idx="36">
                  <c:v>39448</c:v>
                </c:pt>
                <c:pt idx="37">
                  <c:v>39479</c:v>
                </c:pt>
                <c:pt idx="38">
                  <c:v>39508</c:v>
                </c:pt>
                <c:pt idx="39">
                  <c:v>39539</c:v>
                </c:pt>
                <c:pt idx="40">
                  <c:v>39569</c:v>
                </c:pt>
                <c:pt idx="41">
                  <c:v>39600</c:v>
                </c:pt>
                <c:pt idx="42">
                  <c:v>39630</c:v>
                </c:pt>
                <c:pt idx="43">
                  <c:v>39661</c:v>
                </c:pt>
                <c:pt idx="44">
                  <c:v>39692</c:v>
                </c:pt>
                <c:pt idx="45">
                  <c:v>39722</c:v>
                </c:pt>
                <c:pt idx="46">
                  <c:v>39753</c:v>
                </c:pt>
                <c:pt idx="47">
                  <c:v>39783</c:v>
                </c:pt>
                <c:pt idx="48">
                  <c:v>39814</c:v>
                </c:pt>
                <c:pt idx="49">
                  <c:v>39845</c:v>
                </c:pt>
                <c:pt idx="50">
                  <c:v>39873</c:v>
                </c:pt>
                <c:pt idx="51">
                  <c:v>39904</c:v>
                </c:pt>
                <c:pt idx="52">
                  <c:v>39934</c:v>
                </c:pt>
                <c:pt idx="53">
                  <c:v>39965</c:v>
                </c:pt>
                <c:pt idx="54">
                  <c:v>39995</c:v>
                </c:pt>
                <c:pt idx="55">
                  <c:v>40026</c:v>
                </c:pt>
                <c:pt idx="56">
                  <c:v>40057</c:v>
                </c:pt>
                <c:pt idx="57">
                  <c:v>40087</c:v>
                </c:pt>
                <c:pt idx="58">
                  <c:v>40118</c:v>
                </c:pt>
                <c:pt idx="59">
                  <c:v>40148</c:v>
                </c:pt>
                <c:pt idx="60">
                  <c:v>40179</c:v>
                </c:pt>
                <c:pt idx="61">
                  <c:v>40210</c:v>
                </c:pt>
                <c:pt idx="62">
                  <c:v>40238</c:v>
                </c:pt>
                <c:pt idx="63">
                  <c:v>40269</c:v>
                </c:pt>
                <c:pt idx="64">
                  <c:v>40299</c:v>
                </c:pt>
                <c:pt idx="65">
                  <c:v>40330</c:v>
                </c:pt>
                <c:pt idx="66">
                  <c:v>40360</c:v>
                </c:pt>
                <c:pt idx="67">
                  <c:v>40391</c:v>
                </c:pt>
                <c:pt idx="68">
                  <c:v>40422</c:v>
                </c:pt>
                <c:pt idx="69">
                  <c:v>40452</c:v>
                </c:pt>
                <c:pt idx="70">
                  <c:v>40483</c:v>
                </c:pt>
                <c:pt idx="71">
                  <c:v>40513</c:v>
                </c:pt>
                <c:pt idx="72">
                  <c:v>40544</c:v>
                </c:pt>
                <c:pt idx="73">
                  <c:v>40575</c:v>
                </c:pt>
                <c:pt idx="74">
                  <c:v>40603</c:v>
                </c:pt>
                <c:pt idx="75">
                  <c:v>40634</c:v>
                </c:pt>
                <c:pt idx="76">
                  <c:v>40664</c:v>
                </c:pt>
                <c:pt idx="77">
                  <c:v>40695</c:v>
                </c:pt>
                <c:pt idx="78">
                  <c:v>40725</c:v>
                </c:pt>
                <c:pt idx="79">
                  <c:v>40756</c:v>
                </c:pt>
                <c:pt idx="80">
                  <c:v>40787</c:v>
                </c:pt>
                <c:pt idx="81">
                  <c:v>40817</c:v>
                </c:pt>
                <c:pt idx="82">
                  <c:v>40848</c:v>
                </c:pt>
                <c:pt idx="83">
                  <c:v>40878</c:v>
                </c:pt>
                <c:pt idx="84">
                  <c:v>40909</c:v>
                </c:pt>
                <c:pt idx="85">
                  <c:v>40940</c:v>
                </c:pt>
                <c:pt idx="86">
                  <c:v>40969</c:v>
                </c:pt>
                <c:pt idx="87">
                  <c:v>41000</c:v>
                </c:pt>
                <c:pt idx="88">
                  <c:v>41030</c:v>
                </c:pt>
                <c:pt idx="89">
                  <c:v>41061</c:v>
                </c:pt>
                <c:pt idx="90">
                  <c:v>41091</c:v>
                </c:pt>
                <c:pt idx="91">
                  <c:v>41122</c:v>
                </c:pt>
                <c:pt idx="92">
                  <c:v>41153</c:v>
                </c:pt>
                <c:pt idx="93">
                  <c:v>41183</c:v>
                </c:pt>
                <c:pt idx="94">
                  <c:v>41214</c:v>
                </c:pt>
                <c:pt idx="95">
                  <c:v>41244</c:v>
                </c:pt>
                <c:pt idx="96">
                  <c:v>41275</c:v>
                </c:pt>
                <c:pt idx="97">
                  <c:v>41306</c:v>
                </c:pt>
                <c:pt idx="98">
                  <c:v>41334</c:v>
                </c:pt>
                <c:pt idx="99">
                  <c:v>41365</c:v>
                </c:pt>
                <c:pt idx="100">
                  <c:v>41395</c:v>
                </c:pt>
                <c:pt idx="101">
                  <c:v>41426</c:v>
                </c:pt>
                <c:pt idx="102">
                  <c:v>41456</c:v>
                </c:pt>
                <c:pt idx="103">
                  <c:v>41487</c:v>
                </c:pt>
                <c:pt idx="104">
                  <c:v>41518</c:v>
                </c:pt>
                <c:pt idx="105">
                  <c:v>41548</c:v>
                </c:pt>
                <c:pt idx="106">
                  <c:v>41579</c:v>
                </c:pt>
                <c:pt idx="107">
                  <c:v>41609</c:v>
                </c:pt>
                <c:pt idx="108">
                  <c:v>41640</c:v>
                </c:pt>
                <c:pt idx="109">
                  <c:v>41671</c:v>
                </c:pt>
                <c:pt idx="110">
                  <c:v>41699</c:v>
                </c:pt>
                <c:pt idx="111">
                  <c:v>41730</c:v>
                </c:pt>
                <c:pt idx="112">
                  <c:v>41760</c:v>
                </c:pt>
                <c:pt idx="113">
                  <c:v>41791</c:v>
                </c:pt>
                <c:pt idx="114">
                  <c:v>41821</c:v>
                </c:pt>
                <c:pt idx="115">
                  <c:v>41852</c:v>
                </c:pt>
                <c:pt idx="116">
                  <c:v>41883</c:v>
                </c:pt>
                <c:pt idx="117">
                  <c:v>41913</c:v>
                </c:pt>
                <c:pt idx="118">
                  <c:v>41944</c:v>
                </c:pt>
                <c:pt idx="119">
                  <c:v>41974</c:v>
                </c:pt>
                <c:pt idx="120">
                  <c:v>42005</c:v>
                </c:pt>
                <c:pt idx="121">
                  <c:v>42036</c:v>
                </c:pt>
                <c:pt idx="122">
                  <c:v>42064</c:v>
                </c:pt>
                <c:pt idx="123">
                  <c:v>42095</c:v>
                </c:pt>
                <c:pt idx="124">
                  <c:v>42125</c:v>
                </c:pt>
                <c:pt idx="125">
                  <c:v>42156</c:v>
                </c:pt>
                <c:pt idx="126">
                  <c:v>42186</c:v>
                </c:pt>
                <c:pt idx="127">
                  <c:v>42217</c:v>
                </c:pt>
                <c:pt idx="128">
                  <c:v>42248</c:v>
                </c:pt>
                <c:pt idx="129">
                  <c:v>42278</c:v>
                </c:pt>
                <c:pt idx="130">
                  <c:v>42309</c:v>
                </c:pt>
                <c:pt idx="131">
                  <c:v>42339</c:v>
                </c:pt>
                <c:pt idx="132">
                  <c:v>42370</c:v>
                </c:pt>
                <c:pt idx="133">
                  <c:v>42401</c:v>
                </c:pt>
                <c:pt idx="134">
                  <c:v>42430</c:v>
                </c:pt>
                <c:pt idx="135">
                  <c:v>42461</c:v>
                </c:pt>
                <c:pt idx="136">
                  <c:v>42491</c:v>
                </c:pt>
                <c:pt idx="137">
                  <c:v>42522</c:v>
                </c:pt>
                <c:pt idx="138">
                  <c:v>42552</c:v>
                </c:pt>
                <c:pt idx="139">
                  <c:v>42583</c:v>
                </c:pt>
                <c:pt idx="140">
                  <c:v>42614</c:v>
                </c:pt>
                <c:pt idx="141">
                  <c:v>42644</c:v>
                </c:pt>
                <c:pt idx="142">
                  <c:v>42675</c:v>
                </c:pt>
                <c:pt idx="143">
                  <c:v>42705</c:v>
                </c:pt>
                <c:pt idx="144">
                  <c:v>42736</c:v>
                </c:pt>
                <c:pt idx="145">
                  <c:v>42767</c:v>
                </c:pt>
                <c:pt idx="146">
                  <c:v>42795</c:v>
                </c:pt>
                <c:pt idx="147">
                  <c:v>42826</c:v>
                </c:pt>
                <c:pt idx="148">
                  <c:v>42856</c:v>
                </c:pt>
                <c:pt idx="149">
                  <c:v>42887</c:v>
                </c:pt>
                <c:pt idx="150">
                  <c:v>42917</c:v>
                </c:pt>
                <c:pt idx="151">
                  <c:v>42948</c:v>
                </c:pt>
                <c:pt idx="152">
                  <c:v>42979</c:v>
                </c:pt>
                <c:pt idx="153">
                  <c:v>43009</c:v>
                </c:pt>
                <c:pt idx="154">
                  <c:v>43040</c:v>
                </c:pt>
                <c:pt idx="155">
                  <c:v>43070</c:v>
                </c:pt>
                <c:pt idx="156">
                  <c:v>43101</c:v>
                </c:pt>
                <c:pt idx="157">
                  <c:v>43132</c:v>
                </c:pt>
                <c:pt idx="158">
                  <c:v>43160</c:v>
                </c:pt>
                <c:pt idx="159">
                  <c:v>43191</c:v>
                </c:pt>
                <c:pt idx="160">
                  <c:v>43221</c:v>
                </c:pt>
              </c:numCache>
            </c:numRef>
          </c:cat>
          <c:val>
            <c:numRef>
              <c:f>'c3-35'!$E$15:$E$175</c:f>
              <c:numCache>
                <c:formatCode>General</c:formatCode>
                <c:ptCount val="161"/>
                <c:pt idx="0">
                  <c:v>5.3681680699865515</c:v>
                </c:pt>
                <c:pt idx="1">
                  <c:v>5.785044456606621</c:v>
                </c:pt>
                <c:pt idx="2">
                  <c:v>5.4232748036159553</c:v>
                </c:pt>
                <c:pt idx="3">
                  <c:v>6.7329126466314131</c:v>
                </c:pt>
                <c:pt idx="4">
                  <c:v>5.9111140039897307</c:v>
                </c:pt>
                <c:pt idx="5">
                  <c:v>5.733222084551989</c:v>
                </c:pt>
                <c:pt idx="6">
                  <c:v>5.899090050817362</c:v>
                </c:pt>
                <c:pt idx="7">
                  <c:v>6.4380453022125961</c:v>
                </c:pt>
                <c:pt idx="8">
                  <c:v>6.6583782343886426</c:v>
                </c:pt>
                <c:pt idx="9">
                  <c:v>8.9</c:v>
                </c:pt>
                <c:pt idx="10">
                  <c:v>8.6999999999999993</c:v>
                </c:pt>
                <c:pt idx="11">
                  <c:v>6.4444829652582385</c:v>
                </c:pt>
                <c:pt idx="12">
                  <c:v>5.9953433440274537</c:v>
                </c:pt>
                <c:pt idx="13">
                  <c:v>6.4155353281785876</c:v>
                </c:pt>
                <c:pt idx="14">
                  <c:v>8.6</c:v>
                </c:pt>
                <c:pt idx="15">
                  <c:v>6.5548098397259418</c:v>
                </c:pt>
                <c:pt idx="16">
                  <c:v>8.5</c:v>
                </c:pt>
                <c:pt idx="17">
                  <c:v>6.2843379917280817</c:v>
                </c:pt>
                <c:pt idx="18">
                  <c:v>6.3356035326515023</c:v>
                </c:pt>
                <c:pt idx="19">
                  <c:v>5.697600636827775</c:v>
                </c:pt>
                <c:pt idx="20">
                  <c:v>5.9581916818066194</c:v>
                </c:pt>
                <c:pt idx="21">
                  <c:v>6.0289593421094185</c:v>
                </c:pt>
                <c:pt idx="22">
                  <c:v>6.3367480022775444</c:v>
                </c:pt>
                <c:pt idx="23">
                  <c:v>6.5668094112443445</c:v>
                </c:pt>
                <c:pt idx="24">
                  <c:v>3.9608861440748608</c:v>
                </c:pt>
                <c:pt idx="25">
                  <c:v>3.5997814989480803</c:v>
                </c:pt>
                <c:pt idx="26">
                  <c:v>4.1710732573861673</c:v>
                </c:pt>
                <c:pt idx="27">
                  <c:v>3.9643254807967292</c:v>
                </c:pt>
                <c:pt idx="28">
                  <c:v>3.8879464420896395</c:v>
                </c:pt>
                <c:pt idx="29">
                  <c:v>4.2184864571581988</c:v>
                </c:pt>
                <c:pt idx="30">
                  <c:v>4.5251728565968952</c:v>
                </c:pt>
                <c:pt idx="31">
                  <c:v>6.1371776053993479</c:v>
                </c:pt>
                <c:pt idx="32">
                  <c:v>6.6633543155535166</c:v>
                </c:pt>
                <c:pt idx="33">
                  <c:v>8.3047592307429152</c:v>
                </c:pt>
                <c:pt idx="34">
                  <c:v>7.4480682387709569</c:v>
                </c:pt>
                <c:pt idx="35">
                  <c:v>10</c:v>
                </c:pt>
                <c:pt idx="36">
                  <c:v>8.6893858250337228</c:v>
                </c:pt>
                <c:pt idx="37">
                  <c:v>9.4590625055607145</c:v>
                </c:pt>
                <c:pt idx="38">
                  <c:v>8.1928024171462361</c:v>
                </c:pt>
                <c:pt idx="39">
                  <c:v>8.7842252646186818</c:v>
                </c:pt>
                <c:pt idx="40">
                  <c:v>8.2459294407727395</c:v>
                </c:pt>
                <c:pt idx="41">
                  <c:v>9.4916871351857548</c:v>
                </c:pt>
                <c:pt idx="42">
                  <c:v>9.3942003277735289</c:v>
                </c:pt>
                <c:pt idx="43">
                  <c:v>7.1054318756901313</c:v>
                </c:pt>
                <c:pt idx="44">
                  <c:v>11</c:v>
                </c:pt>
                <c:pt idx="45">
                  <c:v>9.054025099753007</c:v>
                </c:pt>
                <c:pt idx="46">
                  <c:v>8.3185371667432175</c:v>
                </c:pt>
                <c:pt idx="47">
                  <c:v>7.2862565583322114</c:v>
                </c:pt>
                <c:pt idx="48">
                  <c:v>8.008287479118275</c:v>
                </c:pt>
                <c:pt idx="49">
                  <c:v>7.1519943318065442</c:v>
                </c:pt>
                <c:pt idx="50">
                  <c:v>6.7872577554522477</c:v>
                </c:pt>
                <c:pt idx="51">
                  <c:v>7.2500415219458114</c:v>
                </c:pt>
                <c:pt idx="52">
                  <c:v>5.8781786130250815</c:v>
                </c:pt>
                <c:pt idx="53">
                  <c:v>4.9065382388559264</c:v>
                </c:pt>
                <c:pt idx="54">
                  <c:v>5.3570951895489527</c:v>
                </c:pt>
                <c:pt idx="55">
                  <c:v>4.1701799872559695</c:v>
                </c:pt>
                <c:pt idx="56">
                  <c:v>4.8926604092093973</c:v>
                </c:pt>
                <c:pt idx="57">
                  <c:v>5.7357259400680149</c:v>
                </c:pt>
                <c:pt idx="58">
                  <c:v>5.8509251297863027</c:v>
                </c:pt>
                <c:pt idx="59">
                  <c:v>5.7222467656408469</c:v>
                </c:pt>
                <c:pt idx="60">
                  <c:v>7.0549322876459346</c:v>
                </c:pt>
                <c:pt idx="61">
                  <c:v>6.4590378853397397</c:v>
                </c:pt>
                <c:pt idx="62">
                  <c:v>6.1385777166246154</c:v>
                </c:pt>
                <c:pt idx="63">
                  <c:v>5.6476836885399742</c:v>
                </c:pt>
                <c:pt idx="64">
                  <c:v>6.9611776112742145</c:v>
                </c:pt>
                <c:pt idx="65">
                  <c:v>5.5869514444437138</c:v>
                </c:pt>
                <c:pt idx="66">
                  <c:v>7.8641163348027092</c:v>
                </c:pt>
                <c:pt idx="67">
                  <c:v>6.5706163497706971</c:v>
                </c:pt>
                <c:pt idx="68">
                  <c:v>7.2783985417832628</c:v>
                </c:pt>
                <c:pt idx="69">
                  <c:v>8.7643803929864816</c:v>
                </c:pt>
                <c:pt idx="70">
                  <c:v>8.5758164561803447</c:v>
                </c:pt>
                <c:pt idx="71">
                  <c:v>6.9990836337988762</c:v>
                </c:pt>
                <c:pt idx="72">
                  <c:v>7.9136896267201369</c:v>
                </c:pt>
                <c:pt idx="73">
                  <c:v>8.9597510932251936</c:v>
                </c:pt>
                <c:pt idx="74">
                  <c:v>10.590762142253441</c:v>
                </c:pt>
                <c:pt idx="75">
                  <c:v>9.1645746410538607</c:v>
                </c:pt>
                <c:pt idx="76">
                  <c:v>8.6932302221707278</c:v>
                </c:pt>
                <c:pt idx="77">
                  <c:v>9.1166898267437873</c:v>
                </c:pt>
                <c:pt idx="78">
                  <c:v>8.5267633743195947</c:v>
                </c:pt>
                <c:pt idx="79">
                  <c:v>7.0485222095009954</c:v>
                </c:pt>
                <c:pt idx="80">
                  <c:v>6.6808540418368931</c:v>
                </c:pt>
                <c:pt idx="81">
                  <c:v>6.9712255840169055</c:v>
                </c:pt>
                <c:pt idx="82">
                  <c:v>6.226982878841401</c:v>
                </c:pt>
                <c:pt idx="83">
                  <c:v>5.8917504335541349</c:v>
                </c:pt>
                <c:pt idx="84">
                  <c:v>5.9925437409736837</c:v>
                </c:pt>
                <c:pt idx="85">
                  <c:v>6.014551216822472</c:v>
                </c:pt>
                <c:pt idx="86">
                  <c:v>7.1561966849068455</c:v>
                </c:pt>
                <c:pt idx="87">
                  <c:v>6.5635378325231084</c:v>
                </c:pt>
                <c:pt idx="88">
                  <c:v>5.2404827238167879</c:v>
                </c:pt>
                <c:pt idx="89">
                  <c:v>6.1172788506681739</c:v>
                </c:pt>
                <c:pt idx="90">
                  <c:v>6.3916311182816195</c:v>
                </c:pt>
                <c:pt idx="91">
                  <c:v>7.075224001639314</c:v>
                </c:pt>
                <c:pt idx="92">
                  <c:v>6.2514920693961962</c:v>
                </c:pt>
                <c:pt idx="93">
                  <c:v>8.5628531096022371</c:v>
                </c:pt>
                <c:pt idx="94">
                  <c:v>7.4155440832263464</c:v>
                </c:pt>
                <c:pt idx="95">
                  <c:v>6.6278957724844325</c:v>
                </c:pt>
                <c:pt idx="96">
                  <c:v>6.8861012086312678</c:v>
                </c:pt>
                <c:pt idx="97">
                  <c:v>6.014297849633877</c:v>
                </c:pt>
                <c:pt idx="98">
                  <c:v>6.2350319721011296</c:v>
                </c:pt>
                <c:pt idx="99">
                  <c:v>6.5708935452221935</c:v>
                </c:pt>
                <c:pt idx="100">
                  <c:v>5.5694665949207645</c:v>
                </c:pt>
                <c:pt idx="101">
                  <c:v>5.4373677455867977</c:v>
                </c:pt>
                <c:pt idx="102">
                  <c:v>6.1033429190225572</c:v>
                </c:pt>
                <c:pt idx="103">
                  <c:v>5.0696961636698061</c:v>
                </c:pt>
                <c:pt idx="104">
                  <c:v>4.7497673395219637</c:v>
                </c:pt>
                <c:pt idx="105">
                  <c:v>4.927125778561952</c:v>
                </c:pt>
                <c:pt idx="106">
                  <c:v>4.8848764782849843</c:v>
                </c:pt>
                <c:pt idx="107">
                  <c:v>5.4715018738131915</c:v>
                </c:pt>
                <c:pt idx="108">
                  <c:v>5.6432988237460062</c:v>
                </c:pt>
                <c:pt idx="109">
                  <c:v>4.8212637039479462</c:v>
                </c:pt>
                <c:pt idx="110">
                  <c:v>5.4415216999389457</c:v>
                </c:pt>
                <c:pt idx="111">
                  <c:v>5.3665522531117826</c:v>
                </c:pt>
                <c:pt idx="112">
                  <c:v>5.0186758277672441</c:v>
                </c:pt>
                <c:pt idx="113">
                  <c:v>4.2285173399540392</c:v>
                </c:pt>
                <c:pt idx="114">
                  <c:v>3.9084323963384238</c:v>
                </c:pt>
                <c:pt idx="115">
                  <c:v>3.8551360121847487</c:v>
                </c:pt>
                <c:pt idx="116">
                  <c:v>4.1692666381648982</c:v>
                </c:pt>
                <c:pt idx="117">
                  <c:v>3.9409872495293716</c:v>
                </c:pt>
                <c:pt idx="118">
                  <c:v>2.400322382937413</c:v>
                </c:pt>
                <c:pt idx="119">
                  <c:v>1.9341146244531677</c:v>
                </c:pt>
                <c:pt idx="120">
                  <c:v>2.0799549540852627</c:v>
                </c:pt>
                <c:pt idx="121">
                  <c:v>1.7737864996640422</c:v>
                </c:pt>
                <c:pt idx="122">
                  <c:v>1.8242157816395181</c:v>
                </c:pt>
                <c:pt idx="123">
                  <c:v>1.7451757282991587</c:v>
                </c:pt>
                <c:pt idx="124">
                  <c:v>1.2416209123786131</c:v>
                </c:pt>
                <c:pt idx="125">
                  <c:v>0.37490869481710321</c:v>
                </c:pt>
                <c:pt idx="126">
                  <c:v>0.21402204109799008</c:v>
                </c:pt>
                <c:pt idx="127">
                  <c:v>0.2546735368746379</c:v>
                </c:pt>
                <c:pt idx="128">
                  <c:v>0.73817338650954401</c:v>
                </c:pt>
                <c:pt idx="129">
                  <c:v>0.76930677063705311</c:v>
                </c:pt>
                <c:pt idx="130">
                  <c:v>0.8534070892505502</c:v>
                </c:pt>
                <c:pt idx="131">
                  <c:v>1.122694119544984</c:v>
                </c:pt>
                <c:pt idx="132">
                  <c:v>0.22974190959816762</c:v>
                </c:pt>
                <c:pt idx="133">
                  <c:v>0.83990806441546639</c:v>
                </c:pt>
                <c:pt idx="134">
                  <c:v>1.1339029267789273</c:v>
                </c:pt>
                <c:pt idx="135">
                  <c:v>0.91960168286725696</c:v>
                </c:pt>
                <c:pt idx="136">
                  <c:v>0.89623178969888084</c:v>
                </c:pt>
                <c:pt idx="137">
                  <c:v>1.2519192914239443</c:v>
                </c:pt>
                <c:pt idx="138">
                  <c:v>1.2297604020733044</c:v>
                </c:pt>
                <c:pt idx="139">
                  <c:v>1.4742029982641571</c:v>
                </c:pt>
                <c:pt idx="140">
                  <c:v>1.4793778749822255</c:v>
                </c:pt>
                <c:pt idx="141">
                  <c:v>1.4645681226609142</c:v>
                </c:pt>
                <c:pt idx="142">
                  <c:v>1.3207035853544826</c:v>
                </c:pt>
                <c:pt idx="143">
                  <c:v>1.2347827442618899</c:v>
                </c:pt>
                <c:pt idx="144">
                  <c:v>0.87771066430040368</c:v>
                </c:pt>
                <c:pt idx="145">
                  <c:v>0.98981549363289467</c:v>
                </c:pt>
                <c:pt idx="146">
                  <c:v>1.4809013189504865</c:v>
                </c:pt>
                <c:pt idx="147">
                  <c:v>1.7988500772954281</c:v>
                </c:pt>
                <c:pt idx="148">
                  <c:v>2.15081315980053</c:v>
                </c:pt>
                <c:pt idx="149">
                  <c:v>2.1120890783434558</c:v>
                </c:pt>
                <c:pt idx="150">
                  <c:v>2.2333623223216188</c:v>
                </c:pt>
                <c:pt idx="151">
                  <c:v>2.0847678224137236</c:v>
                </c:pt>
                <c:pt idx="152">
                  <c:v>2.4136969343953965</c:v>
                </c:pt>
                <c:pt idx="153">
                  <c:v>3.2787743347728551</c:v>
                </c:pt>
                <c:pt idx="154">
                  <c:v>3.6066052210369879</c:v>
                </c:pt>
                <c:pt idx="155">
                  <c:v>3.7311094704702414</c:v>
                </c:pt>
                <c:pt idx="156">
                  <c:v>3.377195478352033</c:v>
                </c:pt>
                <c:pt idx="157">
                  <c:v>3.8218949295995999</c:v>
                </c:pt>
                <c:pt idx="158">
                  <c:v>3.5567115474275868</c:v>
                </c:pt>
                <c:pt idx="159">
                  <c:v>3.6612164308184472</c:v>
                </c:pt>
                <c:pt idx="160">
                  <c:v>3.8622603425825104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A4B-40E4-BE8B-66FE3E05AAC5}"/>
            </c:ext>
          </c:extLst>
        </c:ser>
        <c:ser>
          <c:idx val="4"/>
          <c:order val="1"/>
          <c:tx>
            <c:v>SK</c:v>
          </c:tx>
          <c:spPr>
            <a:ln>
              <a:solidFill>
                <a:schemeClr val="bg2">
                  <a:lumMod val="50000"/>
                </a:schemeClr>
              </a:solidFill>
              <a:prstDash val="sysDot"/>
            </a:ln>
          </c:spPr>
          <c:marker>
            <c:symbol val="none"/>
          </c:marker>
          <c:cat>
            <c:numRef>
              <c:f>'c3-35'!$A$15:$A$175</c:f>
              <c:numCache>
                <c:formatCode>m/d/yyyy</c:formatCode>
                <c:ptCount val="161"/>
                <c:pt idx="0">
                  <c:v>38353</c:v>
                </c:pt>
                <c:pt idx="1">
                  <c:v>38384</c:v>
                </c:pt>
                <c:pt idx="2">
                  <c:v>38412</c:v>
                </c:pt>
                <c:pt idx="3">
                  <c:v>38443</c:v>
                </c:pt>
                <c:pt idx="4">
                  <c:v>38473</c:v>
                </c:pt>
                <c:pt idx="5">
                  <c:v>38504</c:v>
                </c:pt>
                <c:pt idx="6">
                  <c:v>38534</c:v>
                </c:pt>
                <c:pt idx="7">
                  <c:v>38565</c:v>
                </c:pt>
                <c:pt idx="8">
                  <c:v>38596</c:v>
                </c:pt>
                <c:pt idx="9">
                  <c:v>38626</c:v>
                </c:pt>
                <c:pt idx="10">
                  <c:v>38657</c:v>
                </c:pt>
                <c:pt idx="11">
                  <c:v>38687</c:v>
                </c:pt>
                <c:pt idx="12">
                  <c:v>38718</c:v>
                </c:pt>
                <c:pt idx="13">
                  <c:v>38749</c:v>
                </c:pt>
                <c:pt idx="14">
                  <c:v>38777</c:v>
                </c:pt>
                <c:pt idx="15">
                  <c:v>38808</c:v>
                </c:pt>
                <c:pt idx="16">
                  <c:v>38838</c:v>
                </c:pt>
                <c:pt idx="17">
                  <c:v>38869</c:v>
                </c:pt>
                <c:pt idx="18">
                  <c:v>38899</c:v>
                </c:pt>
                <c:pt idx="19">
                  <c:v>38930</c:v>
                </c:pt>
                <c:pt idx="20">
                  <c:v>38961</c:v>
                </c:pt>
                <c:pt idx="21">
                  <c:v>38991</c:v>
                </c:pt>
                <c:pt idx="22">
                  <c:v>39022</c:v>
                </c:pt>
                <c:pt idx="23">
                  <c:v>39052</c:v>
                </c:pt>
                <c:pt idx="24">
                  <c:v>39083</c:v>
                </c:pt>
                <c:pt idx="25">
                  <c:v>39114</c:v>
                </c:pt>
                <c:pt idx="26">
                  <c:v>39142</c:v>
                </c:pt>
                <c:pt idx="27">
                  <c:v>39173</c:v>
                </c:pt>
                <c:pt idx="28">
                  <c:v>39203</c:v>
                </c:pt>
                <c:pt idx="29">
                  <c:v>39234</c:v>
                </c:pt>
                <c:pt idx="30">
                  <c:v>39264</c:v>
                </c:pt>
                <c:pt idx="31">
                  <c:v>39295</c:v>
                </c:pt>
                <c:pt idx="32">
                  <c:v>39326</c:v>
                </c:pt>
                <c:pt idx="33">
                  <c:v>39356</c:v>
                </c:pt>
                <c:pt idx="34">
                  <c:v>39387</c:v>
                </c:pt>
                <c:pt idx="35">
                  <c:v>39417</c:v>
                </c:pt>
                <c:pt idx="36">
                  <c:v>39448</c:v>
                </c:pt>
                <c:pt idx="37">
                  <c:v>39479</c:v>
                </c:pt>
                <c:pt idx="38">
                  <c:v>39508</c:v>
                </c:pt>
                <c:pt idx="39">
                  <c:v>39539</c:v>
                </c:pt>
                <c:pt idx="40">
                  <c:v>39569</c:v>
                </c:pt>
                <c:pt idx="41">
                  <c:v>39600</c:v>
                </c:pt>
                <c:pt idx="42">
                  <c:v>39630</c:v>
                </c:pt>
                <c:pt idx="43">
                  <c:v>39661</c:v>
                </c:pt>
                <c:pt idx="44">
                  <c:v>39692</c:v>
                </c:pt>
                <c:pt idx="45">
                  <c:v>39722</c:v>
                </c:pt>
                <c:pt idx="46">
                  <c:v>39753</c:v>
                </c:pt>
                <c:pt idx="47">
                  <c:v>39783</c:v>
                </c:pt>
                <c:pt idx="48">
                  <c:v>39814</c:v>
                </c:pt>
                <c:pt idx="49">
                  <c:v>39845</c:v>
                </c:pt>
                <c:pt idx="50">
                  <c:v>39873</c:v>
                </c:pt>
                <c:pt idx="51">
                  <c:v>39904</c:v>
                </c:pt>
                <c:pt idx="52">
                  <c:v>39934</c:v>
                </c:pt>
                <c:pt idx="53">
                  <c:v>39965</c:v>
                </c:pt>
                <c:pt idx="54">
                  <c:v>39995</c:v>
                </c:pt>
                <c:pt idx="55">
                  <c:v>40026</c:v>
                </c:pt>
                <c:pt idx="56">
                  <c:v>40057</c:v>
                </c:pt>
                <c:pt idx="57">
                  <c:v>40087</c:v>
                </c:pt>
                <c:pt idx="58">
                  <c:v>40118</c:v>
                </c:pt>
                <c:pt idx="59">
                  <c:v>40148</c:v>
                </c:pt>
                <c:pt idx="60">
                  <c:v>40179</c:v>
                </c:pt>
                <c:pt idx="61">
                  <c:v>40210</c:v>
                </c:pt>
                <c:pt idx="62">
                  <c:v>40238</c:v>
                </c:pt>
                <c:pt idx="63">
                  <c:v>40269</c:v>
                </c:pt>
                <c:pt idx="64">
                  <c:v>40299</c:v>
                </c:pt>
                <c:pt idx="65">
                  <c:v>40330</c:v>
                </c:pt>
                <c:pt idx="66">
                  <c:v>40360</c:v>
                </c:pt>
                <c:pt idx="67">
                  <c:v>40391</c:v>
                </c:pt>
                <c:pt idx="68">
                  <c:v>40422</c:v>
                </c:pt>
                <c:pt idx="69">
                  <c:v>40452</c:v>
                </c:pt>
                <c:pt idx="70">
                  <c:v>40483</c:v>
                </c:pt>
                <c:pt idx="71">
                  <c:v>40513</c:v>
                </c:pt>
                <c:pt idx="72">
                  <c:v>40544</c:v>
                </c:pt>
                <c:pt idx="73">
                  <c:v>40575</c:v>
                </c:pt>
                <c:pt idx="74">
                  <c:v>40603</c:v>
                </c:pt>
                <c:pt idx="75">
                  <c:v>40634</c:v>
                </c:pt>
                <c:pt idx="76">
                  <c:v>40664</c:v>
                </c:pt>
                <c:pt idx="77">
                  <c:v>40695</c:v>
                </c:pt>
                <c:pt idx="78">
                  <c:v>40725</c:v>
                </c:pt>
                <c:pt idx="79">
                  <c:v>40756</c:v>
                </c:pt>
                <c:pt idx="80">
                  <c:v>40787</c:v>
                </c:pt>
                <c:pt idx="81">
                  <c:v>40817</c:v>
                </c:pt>
                <c:pt idx="82">
                  <c:v>40848</c:v>
                </c:pt>
                <c:pt idx="83">
                  <c:v>40878</c:v>
                </c:pt>
                <c:pt idx="84">
                  <c:v>40909</c:v>
                </c:pt>
                <c:pt idx="85">
                  <c:v>40940</c:v>
                </c:pt>
                <c:pt idx="86">
                  <c:v>40969</c:v>
                </c:pt>
                <c:pt idx="87">
                  <c:v>41000</c:v>
                </c:pt>
                <c:pt idx="88">
                  <c:v>41030</c:v>
                </c:pt>
                <c:pt idx="89">
                  <c:v>41061</c:v>
                </c:pt>
                <c:pt idx="90">
                  <c:v>41091</c:v>
                </c:pt>
                <c:pt idx="91">
                  <c:v>41122</c:v>
                </c:pt>
                <c:pt idx="92">
                  <c:v>41153</c:v>
                </c:pt>
                <c:pt idx="93">
                  <c:v>41183</c:v>
                </c:pt>
                <c:pt idx="94">
                  <c:v>41214</c:v>
                </c:pt>
                <c:pt idx="95">
                  <c:v>41244</c:v>
                </c:pt>
                <c:pt idx="96">
                  <c:v>41275</c:v>
                </c:pt>
                <c:pt idx="97">
                  <c:v>41306</c:v>
                </c:pt>
                <c:pt idx="98">
                  <c:v>41334</c:v>
                </c:pt>
                <c:pt idx="99">
                  <c:v>41365</c:v>
                </c:pt>
                <c:pt idx="100">
                  <c:v>41395</c:v>
                </c:pt>
                <c:pt idx="101">
                  <c:v>41426</c:v>
                </c:pt>
                <c:pt idx="102">
                  <c:v>41456</c:v>
                </c:pt>
                <c:pt idx="103">
                  <c:v>41487</c:v>
                </c:pt>
                <c:pt idx="104">
                  <c:v>41518</c:v>
                </c:pt>
                <c:pt idx="105">
                  <c:v>41548</c:v>
                </c:pt>
                <c:pt idx="106">
                  <c:v>41579</c:v>
                </c:pt>
                <c:pt idx="107">
                  <c:v>41609</c:v>
                </c:pt>
                <c:pt idx="108">
                  <c:v>41640</c:v>
                </c:pt>
                <c:pt idx="109">
                  <c:v>41671</c:v>
                </c:pt>
                <c:pt idx="110">
                  <c:v>41699</c:v>
                </c:pt>
                <c:pt idx="111">
                  <c:v>41730</c:v>
                </c:pt>
                <c:pt idx="112">
                  <c:v>41760</c:v>
                </c:pt>
                <c:pt idx="113">
                  <c:v>41791</c:v>
                </c:pt>
                <c:pt idx="114">
                  <c:v>41821</c:v>
                </c:pt>
                <c:pt idx="115">
                  <c:v>41852</c:v>
                </c:pt>
                <c:pt idx="116">
                  <c:v>41883</c:v>
                </c:pt>
                <c:pt idx="117">
                  <c:v>41913</c:v>
                </c:pt>
                <c:pt idx="118">
                  <c:v>41944</c:v>
                </c:pt>
                <c:pt idx="119">
                  <c:v>41974</c:v>
                </c:pt>
                <c:pt idx="120">
                  <c:v>42005</c:v>
                </c:pt>
                <c:pt idx="121">
                  <c:v>42036</c:v>
                </c:pt>
                <c:pt idx="122">
                  <c:v>42064</c:v>
                </c:pt>
                <c:pt idx="123">
                  <c:v>42095</c:v>
                </c:pt>
                <c:pt idx="124">
                  <c:v>42125</c:v>
                </c:pt>
                <c:pt idx="125">
                  <c:v>42156</c:v>
                </c:pt>
                <c:pt idx="126">
                  <c:v>42186</c:v>
                </c:pt>
                <c:pt idx="127">
                  <c:v>42217</c:v>
                </c:pt>
                <c:pt idx="128">
                  <c:v>42248</c:v>
                </c:pt>
                <c:pt idx="129">
                  <c:v>42278</c:v>
                </c:pt>
                <c:pt idx="130">
                  <c:v>42309</c:v>
                </c:pt>
                <c:pt idx="131">
                  <c:v>42339</c:v>
                </c:pt>
                <c:pt idx="132">
                  <c:v>42370</c:v>
                </c:pt>
                <c:pt idx="133">
                  <c:v>42401</c:v>
                </c:pt>
                <c:pt idx="134">
                  <c:v>42430</c:v>
                </c:pt>
                <c:pt idx="135">
                  <c:v>42461</c:v>
                </c:pt>
                <c:pt idx="136">
                  <c:v>42491</c:v>
                </c:pt>
                <c:pt idx="137">
                  <c:v>42522</c:v>
                </c:pt>
                <c:pt idx="138">
                  <c:v>42552</c:v>
                </c:pt>
                <c:pt idx="139">
                  <c:v>42583</c:v>
                </c:pt>
                <c:pt idx="140">
                  <c:v>42614</c:v>
                </c:pt>
                <c:pt idx="141">
                  <c:v>42644</c:v>
                </c:pt>
                <c:pt idx="142">
                  <c:v>42675</c:v>
                </c:pt>
                <c:pt idx="143">
                  <c:v>42705</c:v>
                </c:pt>
                <c:pt idx="144">
                  <c:v>42736</c:v>
                </c:pt>
                <c:pt idx="145">
                  <c:v>42767</c:v>
                </c:pt>
                <c:pt idx="146">
                  <c:v>42795</c:v>
                </c:pt>
                <c:pt idx="147">
                  <c:v>42826</c:v>
                </c:pt>
                <c:pt idx="148">
                  <c:v>42856</c:v>
                </c:pt>
                <c:pt idx="149">
                  <c:v>42887</c:v>
                </c:pt>
                <c:pt idx="150">
                  <c:v>42917</c:v>
                </c:pt>
                <c:pt idx="151">
                  <c:v>42948</c:v>
                </c:pt>
                <c:pt idx="152">
                  <c:v>42979</c:v>
                </c:pt>
                <c:pt idx="153">
                  <c:v>43009</c:v>
                </c:pt>
                <c:pt idx="154">
                  <c:v>43040</c:v>
                </c:pt>
                <c:pt idx="155">
                  <c:v>43070</c:v>
                </c:pt>
                <c:pt idx="156">
                  <c:v>43101</c:v>
                </c:pt>
                <c:pt idx="157">
                  <c:v>43132</c:v>
                </c:pt>
                <c:pt idx="158">
                  <c:v>43160</c:v>
                </c:pt>
                <c:pt idx="159">
                  <c:v>43191</c:v>
                </c:pt>
                <c:pt idx="160">
                  <c:v>43221</c:v>
                </c:pt>
              </c:numCache>
            </c:numRef>
          </c:cat>
          <c:val>
            <c:numRef>
              <c:f>'c3-35'!$F$15:$F$175</c:f>
              <c:numCache>
                <c:formatCode>General</c:formatCode>
                <c:ptCount val="161"/>
                <c:pt idx="0">
                  <c:v>3.815049632889985</c:v>
                </c:pt>
                <c:pt idx="1">
                  <c:v>3.3927779566332479</c:v>
                </c:pt>
                <c:pt idx="2">
                  <c:v>2.9682589660729906</c:v>
                </c:pt>
                <c:pt idx="3">
                  <c:v>3.1428319782013161</c:v>
                </c:pt>
                <c:pt idx="4">
                  <c:v>2.5614723766160297</c:v>
                </c:pt>
                <c:pt idx="5">
                  <c:v>2.8914376306368172</c:v>
                </c:pt>
                <c:pt idx="6">
                  <c:v>2.8763180931075465</c:v>
                </c:pt>
                <c:pt idx="7">
                  <c:v>3.6529455609209434</c:v>
                </c:pt>
                <c:pt idx="8">
                  <c:v>5.5423054067026021</c:v>
                </c:pt>
                <c:pt idx="9">
                  <c:v>4.560266665008692</c:v>
                </c:pt>
                <c:pt idx="10">
                  <c:v>4.6392832057714388</c:v>
                </c:pt>
                <c:pt idx="11">
                  <c:v>4.5348977089920242</c:v>
                </c:pt>
                <c:pt idx="12">
                  <c:v>4.477333393310686</c:v>
                </c:pt>
                <c:pt idx="13">
                  <c:v>4.4280320983398056</c:v>
                </c:pt>
                <c:pt idx="14">
                  <c:v>4.1598736023088323</c:v>
                </c:pt>
                <c:pt idx="15">
                  <c:v>3.9616332269440808</c:v>
                </c:pt>
                <c:pt idx="16">
                  <c:v>4.3222326038853067</c:v>
                </c:pt>
                <c:pt idx="17">
                  <c:v>3.9275034273679394</c:v>
                </c:pt>
                <c:pt idx="18">
                  <c:v>3.0124144184005059</c:v>
                </c:pt>
                <c:pt idx="19">
                  <c:v>3.3927943356211898</c:v>
                </c:pt>
                <c:pt idx="20">
                  <c:v>3.0719916451260318</c:v>
                </c:pt>
                <c:pt idx="21">
                  <c:v>3.1258350394105703</c:v>
                </c:pt>
                <c:pt idx="22">
                  <c:v>2.6972794967818166</c:v>
                </c:pt>
                <c:pt idx="23">
                  <c:v>2.0116664760451215</c:v>
                </c:pt>
                <c:pt idx="24">
                  <c:v>1.8175685943270024</c:v>
                </c:pt>
                <c:pt idx="25">
                  <c:v>2.1043704681212643</c:v>
                </c:pt>
                <c:pt idx="26">
                  <c:v>2.3099442467775471</c:v>
                </c:pt>
                <c:pt idx="27">
                  <c:v>2.0155053322046617</c:v>
                </c:pt>
                <c:pt idx="28">
                  <c:v>2.7169174187175096</c:v>
                </c:pt>
                <c:pt idx="29">
                  <c:v>2.5638726607667564</c:v>
                </c:pt>
                <c:pt idx="30">
                  <c:v>2.7917750582077305</c:v>
                </c:pt>
                <c:pt idx="31">
                  <c:v>3.6290653011206699</c:v>
                </c:pt>
                <c:pt idx="32">
                  <c:v>4.5139699274928784</c:v>
                </c:pt>
                <c:pt idx="33">
                  <c:v>5.3230754571187395</c:v>
                </c:pt>
                <c:pt idx="34">
                  <c:v>6.0876683273768046</c:v>
                </c:pt>
                <c:pt idx="35">
                  <c:v>7</c:v>
                </c:pt>
                <c:pt idx="36">
                  <c:v>5.9545306737571373</c:v>
                </c:pt>
                <c:pt idx="37">
                  <c:v>6.1960978372093773</c:v>
                </c:pt>
                <c:pt idx="38">
                  <c:v>6.3032898250896396</c:v>
                </c:pt>
                <c:pt idx="39">
                  <c:v>6.64336162193338</c:v>
                </c:pt>
                <c:pt idx="40">
                  <c:v>6.8173202909251565</c:v>
                </c:pt>
                <c:pt idx="41">
                  <c:v>6.544161770763699</c:v>
                </c:pt>
                <c:pt idx="42">
                  <c:v>6.3887717115110227</c:v>
                </c:pt>
                <c:pt idx="43">
                  <c:v>5.814165270670328</c:v>
                </c:pt>
                <c:pt idx="44">
                  <c:v>6</c:v>
                </c:pt>
                <c:pt idx="45">
                  <c:v>4.6435604114869484</c:v>
                </c:pt>
                <c:pt idx="46">
                  <c:v>4.8823881157363767</c:v>
                </c:pt>
                <c:pt idx="47">
                  <c:v>4.1938232135304476</c:v>
                </c:pt>
                <c:pt idx="48">
                  <c:v>3.7527348954186315</c:v>
                </c:pt>
                <c:pt idx="49">
                  <c:v>3.4775367741208201</c:v>
                </c:pt>
                <c:pt idx="50">
                  <c:v>2.7274199567528936</c:v>
                </c:pt>
                <c:pt idx="51">
                  <c:v>2.0487406166836069</c:v>
                </c:pt>
                <c:pt idx="52">
                  <c:v>1.2996240597277346</c:v>
                </c:pt>
                <c:pt idx="53">
                  <c:v>1.150536653977124</c:v>
                </c:pt>
                <c:pt idx="54">
                  <c:v>1.5243035232767659</c:v>
                </c:pt>
                <c:pt idx="55">
                  <c:v>1.2071976833268774</c:v>
                </c:pt>
                <c:pt idx="56">
                  <c:v>1.5152670599038667</c:v>
                </c:pt>
                <c:pt idx="57">
                  <c:v>1.3114323260034026</c:v>
                </c:pt>
                <c:pt idx="58">
                  <c:v>1.2818594047548824</c:v>
                </c:pt>
                <c:pt idx="59">
                  <c:v>1.5183902166009873</c:v>
                </c:pt>
                <c:pt idx="60">
                  <c:v>1.7815121241830341</c:v>
                </c:pt>
                <c:pt idx="61">
                  <c:v>1.2801603277836289</c:v>
                </c:pt>
                <c:pt idx="62">
                  <c:v>1.6908058871195488</c:v>
                </c:pt>
                <c:pt idx="63">
                  <c:v>1.8166030851787969</c:v>
                </c:pt>
                <c:pt idx="64">
                  <c:v>2.3911388685839992</c:v>
                </c:pt>
                <c:pt idx="65">
                  <c:v>3.1372492077077703</c:v>
                </c:pt>
                <c:pt idx="66">
                  <c:v>2.6764061741522891</c:v>
                </c:pt>
                <c:pt idx="67">
                  <c:v>3.3294664246284396</c:v>
                </c:pt>
                <c:pt idx="68">
                  <c:v>4.650064094084593</c:v>
                </c:pt>
                <c:pt idx="69">
                  <c:v>5.3659332520917733</c:v>
                </c:pt>
                <c:pt idx="70">
                  <c:v>4.9054082193262047</c:v>
                </c:pt>
                <c:pt idx="71">
                  <c:v>4.5681310880612314</c:v>
                </c:pt>
                <c:pt idx="72">
                  <c:v>6.1953529396985809</c:v>
                </c:pt>
                <c:pt idx="73">
                  <c:v>6.3017733385071297</c:v>
                </c:pt>
                <c:pt idx="74">
                  <c:v>7.4566747960925506</c:v>
                </c:pt>
                <c:pt idx="75">
                  <c:v>6.7691275010393213</c:v>
                </c:pt>
                <c:pt idx="76">
                  <c:v>5.5873507761768382</c:v>
                </c:pt>
                <c:pt idx="77">
                  <c:v>5.3729189956836327</c:v>
                </c:pt>
                <c:pt idx="78">
                  <c:v>6.0121359143361941</c:v>
                </c:pt>
                <c:pt idx="79">
                  <c:v>5.1268061579339541</c:v>
                </c:pt>
                <c:pt idx="80">
                  <c:v>4.9321112562805904</c:v>
                </c:pt>
                <c:pt idx="81">
                  <c:v>5.5510418423230421</c:v>
                </c:pt>
                <c:pt idx="82">
                  <c:v>5.9468780961362766</c:v>
                </c:pt>
                <c:pt idx="83">
                  <c:v>6.3608109315477996</c:v>
                </c:pt>
                <c:pt idx="84">
                  <c:v>6.4195960598256807</c:v>
                </c:pt>
                <c:pt idx="85">
                  <c:v>5.6023247036004591</c:v>
                </c:pt>
                <c:pt idx="86">
                  <c:v>5.6442543639313998</c:v>
                </c:pt>
                <c:pt idx="87">
                  <c:v>5.1687508225036289</c:v>
                </c:pt>
                <c:pt idx="88">
                  <c:v>4.7603733495887353</c:v>
                </c:pt>
                <c:pt idx="89">
                  <c:v>4.7393560111232151</c:v>
                </c:pt>
                <c:pt idx="90">
                  <c:v>4.5934741034853994</c:v>
                </c:pt>
                <c:pt idx="91">
                  <c:v>5.2310011475313498</c:v>
                </c:pt>
                <c:pt idx="92">
                  <c:v>6.6696643338263204</c:v>
                </c:pt>
                <c:pt idx="93">
                  <c:v>6.447355631007877</c:v>
                </c:pt>
                <c:pt idx="94">
                  <c:v>5.728808407797807</c:v>
                </c:pt>
                <c:pt idx="95">
                  <c:v>5.845938050030937</c:v>
                </c:pt>
                <c:pt idx="96">
                  <c:v>5.3195086974885619</c:v>
                </c:pt>
                <c:pt idx="97">
                  <c:v>4.703648365438565</c:v>
                </c:pt>
                <c:pt idx="98">
                  <c:v>4.5958774697184506</c:v>
                </c:pt>
                <c:pt idx="99">
                  <c:v>4.8900257275099346</c:v>
                </c:pt>
                <c:pt idx="100">
                  <c:v>4.3155737317222185</c:v>
                </c:pt>
                <c:pt idx="101">
                  <c:v>4.0606793894465856</c:v>
                </c:pt>
                <c:pt idx="102">
                  <c:v>3.6962933232402539</c:v>
                </c:pt>
                <c:pt idx="103">
                  <c:v>3.6496299363051716</c:v>
                </c:pt>
                <c:pt idx="104">
                  <c:v>3.9239774234926923</c:v>
                </c:pt>
                <c:pt idx="105">
                  <c:v>3.7133254165154796</c:v>
                </c:pt>
                <c:pt idx="106">
                  <c:v>3.2860751468388707</c:v>
                </c:pt>
                <c:pt idx="107">
                  <c:v>3.3740682694671076</c:v>
                </c:pt>
                <c:pt idx="108">
                  <c:v>2.9469889253431503</c:v>
                </c:pt>
                <c:pt idx="109">
                  <c:v>2.8971707475462636</c:v>
                </c:pt>
                <c:pt idx="110">
                  <c:v>2.4554624747884874</c:v>
                </c:pt>
                <c:pt idx="111">
                  <c:v>2.1328531776683852</c:v>
                </c:pt>
                <c:pt idx="112">
                  <c:v>2.1178726297883816</c:v>
                </c:pt>
                <c:pt idx="113">
                  <c:v>1.9454567406749659</c:v>
                </c:pt>
                <c:pt idx="114">
                  <c:v>1.7645489259592373</c:v>
                </c:pt>
                <c:pt idx="115">
                  <c:v>1.2907074952733724</c:v>
                </c:pt>
                <c:pt idx="116">
                  <c:v>1.682778585692172</c:v>
                </c:pt>
                <c:pt idx="117">
                  <c:v>1.6875471030345766</c:v>
                </c:pt>
                <c:pt idx="118">
                  <c:v>1.7837178641763618</c:v>
                </c:pt>
                <c:pt idx="119">
                  <c:v>1.5114167473301812</c:v>
                </c:pt>
                <c:pt idx="120">
                  <c:v>1.3656005345520006</c:v>
                </c:pt>
                <c:pt idx="121">
                  <c:v>1.0180683371901849</c:v>
                </c:pt>
                <c:pt idx="122">
                  <c:v>1.353776232725115</c:v>
                </c:pt>
                <c:pt idx="123">
                  <c:v>0.85149134714586427</c:v>
                </c:pt>
                <c:pt idx="124">
                  <c:v>2.30826369571062</c:v>
                </c:pt>
                <c:pt idx="125">
                  <c:v>1.9322558587813359</c:v>
                </c:pt>
                <c:pt idx="126">
                  <c:v>2.0454150550661727</c:v>
                </c:pt>
                <c:pt idx="127">
                  <c:v>1.8085480292418041</c:v>
                </c:pt>
                <c:pt idx="128">
                  <c:v>1.7198152446426</c:v>
                </c:pt>
                <c:pt idx="129">
                  <c:v>1.2889210145181695</c:v>
                </c:pt>
                <c:pt idx="130">
                  <c:v>1.4000176319817821</c:v>
                </c:pt>
                <c:pt idx="131">
                  <c:v>1.3620501319632883</c:v>
                </c:pt>
                <c:pt idx="132">
                  <c:v>0.51202628120763205</c:v>
                </c:pt>
                <c:pt idx="133">
                  <c:v>0.61666155587860338</c:v>
                </c:pt>
                <c:pt idx="134">
                  <c:v>0.80284065715773056</c:v>
                </c:pt>
                <c:pt idx="135">
                  <c:v>0.79088387694182127</c:v>
                </c:pt>
                <c:pt idx="136">
                  <c:v>1.0775749942101516</c:v>
                </c:pt>
                <c:pt idx="137">
                  <c:v>1.1297716891498701</c:v>
                </c:pt>
                <c:pt idx="138">
                  <c:v>1.0737983236089523</c:v>
                </c:pt>
                <c:pt idx="139">
                  <c:v>1.1653252511865519</c:v>
                </c:pt>
                <c:pt idx="140">
                  <c:v>1.1682416692908444</c:v>
                </c:pt>
                <c:pt idx="141">
                  <c:v>1.3421305591914534</c:v>
                </c:pt>
                <c:pt idx="142">
                  <c:v>1.5585049744238109</c:v>
                </c:pt>
                <c:pt idx="143">
                  <c:v>1.7723165860974286</c:v>
                </c:pt>
                <c:pt idx="144">
                  <c:v>1.8642512325895368</c:v>
                </c:pt>
                <c:pt idx="145">
                  <c:v>2.4676236375790204</c:v>
                </c:pt>
                <c:pt idx="146">
                  <c:v>2.8639621908141049</c:v>
                </c:pt>
                <c:pt idx="147">
                  <c:v>2.769212989157948</c:v>
                </c:pt>
                <c:pt idx="148">
                  <c:v>2.7668666902648815</c:v>
                </c:pt>
                <c:pt idx="149">
                  <c:v>2.6550237516996957</c:v>
                </c:pt>
                <c:pt idx="150">
                  <c:v>2.7685503652150807</c:v>
                </c:pt>
                <c:pt idx="151">
                  <c:v>3.4161015882573831</c:v>
                </c:pt>
                <c:pt idx="152">
                  <c:v>3.5466785491393567</c:v>
                </c:pt>
                <c:pt idx="153">
                  <c:v>3.9979837115483332</c:v>
                </c:pt>
                <c:pt idx="154">
                  <c:v>4.6461391392864719</c:v>
                </c:pt>
                <c:pt idx="155">
                  <c:v>4.80593842731591</c:v>
                </c:pt>
                <c:pt idx="156">
                  <c:v>4.0055859954756938</c:v>
                </c:pt>
                <c:pt idx="157">
                  <c:v>4.1222481862701406</c:v>
                </c:pt>
                <c:pt idx="158">
                  <c:v>4.5810489970831476</c:v>
                </c:pt>
                <c:pt idx="159">
                  <c:v>4.1337493212604519</c:v>
                </c:pt>
                <c:pt idx="160">
                  <c:v>4.192567948288028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A4B-40E4-BE8B-66FE3E05AAC5}"/>
            </c:ext>
          </c:extLst>
        </c:ser>
        <c:ser>
          <c:idx val="2"/>
          <c:order val="2"/>
          <c:tx>
            <c:v>PL</c:v>
          </c:tx>
          <c:spPr>
            <a:ln>
              <a:solidFill>
                <a:schemeClr val="tx2"/>
              </a:solidFill>
              <a:prstDash val="solid"/>
            </a:ln>
          </c:spPr>
          <c:marker>
            <c:symbol val="none"/>
          </c:marker>
          <c:cat>
            <c:numRef>
              <c:f>'c3-35'!$A$15:$A$175</c:f>
              <c:numCache>
                <c:formatCode>m/d/yyyy</c:formatCode>
                <c:ptCount val="161"/>
                <c:pt idx="0">
                  <c:v>38353</c:v>
                </c:pt>
                <c:pt idx="1">
                  <c:v>38384</c:v>
                </c:pt>
                <c:pt idx="2">
                  <c:v>38412</c:v>
                </c:pt>
                <c:pt idx="3">
                  <c:v>38443</c:v>
                </c:pt>
                <c:pt idx="4">
                  <c:v>38473</c:v>
                </c:pt>
                <c:pt idx="5">
                  <c:v>38504</c:v>
                </c:pt>
                <c:pt idx="6">
                  <c:v>38534</c:v>
                </c:pt>
                <c:pt idx="7">
                  <c:v>38565</c:v>
                </c:pt>
                <c:pt idx="8">
                  <c:v>38596</c:v>
                </c:pt>
                <c:pt idx="9">
                  <c:v>38626</c:v>
                </c:pt>
                <c:pt idx="10">
                  <c:v>38657</c:v>
                </c:pt>
                <c:pt idx="11">
                  <c:v>38687</c:v>
                </c:pt>
                <c:pt idx="12">
                  <c:v>38718</c:v>
                </c:pt>
                <c:pt idx="13">
                  <c:v>38749</c:v>
                </c:pt>
                <c:pt idx="14">
                  <c:v>38777</c:v>
                </c:pt>
                <c:pt idx="15">
                  <c:v>38808</c:v>
                </c:pt>
                <c:pt idx="16">
                  <c:v>38838</c:v>
                </c:pt>
                <c:pt idx="17">
                  <c:v>38869</c:v>
                </c:pt>
                <c:pt idx="18">
                  <c:v>38899</c:v>
                </c:pt>
                <c:pt idx="19">
                  <c:v>38930</c:v>
                </c:pt>
                <c:pt idx="20">
                  <c:v>38961</c:v>
                </c:pt>
                <c:pt idx="21">
                  <c:v>38991</c:v>
                </c:pt>
                <c:pt idx="22">
                  <c:v>39022</c:v>
                </c:pt>
                <c:pt idx="23">
                  <c:v>39052</c:v>
                </c:pt>
                <c:pt idx="24">
                  <c:v>39083</c:v>
                </c:pt>
                <c:pt idx="25">
                  <c:v>39114</c:v>
                </c:pt>
                <c:pt idx="26">
                  <c:v>39142</c:v>
                </c:pt>
                <c:pt idx="27">
                  <c:v>39173</c:v>
                </c:pt>
                <c:pt idx="28">
                  <c:v>39203</c:v>
                </c:pt>
                <c:pt idx="29">
                  <c:v>39234</c:v>
                </c:pt>
                <c:pt idx="30">
                  <c:v>39264</c:v>
                </c:pt>
                <c:pt idx="31">
                  <c:v>39295</c:v>
                </c:pt>
                <c:pt idx="32">
                  <c:v>39326</c:v>
                </c:pt>
                <c:pt idx="33">
                  <c:v>39356</c:v>
                </c:pt>
                <c:pt idx="34">
                  <c:v>39387</c:v>
                </c:pt>
                <c:pt idx="35">
                  <c:v>39417</c:v>
                </c:pt>
                <c:pt idx="36">
                  <c:v>39448</c:v>
                </c:pt>
                <c:pt idx="37">
                  <c:v>39479</c:v>
                </c:pt>
                <c:pt idx="38">
                  <c:v>39508</c:v>
                </c:pt>
                <c:pt idx="39">
                  <c:v>39539</c:v>
                </c:pt>
                <c:pt idx="40">
                  <c:v>39569</c:v>
                </c:pt>
                <c:pt idx="41">
                  <c:v>39600</c:v>
                </c:pt>
                <c:pt idx="42">
                  <c:v>39630</c:v>
                </c:pt>
                <c:pt idx="43">
                  <c:v>39661</c:v>
                </c:pt>
                <c:pt idx="44">
                  <c:v>39692</c:v>
                </c:pt>
                <c:pt idx="45">
                  <c:v>39722</c:v>
                </c:pt>
                <c:pt idx="46">
                  <c:v>39753</c:v>
                </c:pt>
                <c:pt idx="47">
                  <c:v>39783</c:v>
                </c:pt>
                <c:pt idx="48">
                  <c:v>39814</c:v>
                </c:pt>
                <c:pt idx="49">
                  <c:v>39845</c:v>
                </c:pt>
                <c:pt idx="50">
                  <c:v>39873</c:v>
                </c:pt>
                <c:pt idx="51">
                  <c:v>39904</c:v>
                </c:pt>
                <c:pt idx="52">
                  <c:v>39934</c:v>
                </c:pt>
                <c:pt idx="53">
                  <c:v>39965</c:v>
                </c:pt>
                <c:pt idx="54">
                  <c:v>39995</c:v>
                </c:pt>
                <c:pt idx="55">
                  <c:v>40026</c:v>
                </c:pt>
                <c:pt idx="56">
                  <c:v>40057</c:v>
                </c:pt>
                <c:pt idx="57">
                  <c:v>40087</c:v>
                </c:pt>
                <c:pt idx="58">
                  <c:v>40118</c:v>
                </c:pt>
                <c:pt idx="59">
                  <c:v>40148</c:v>
                </c:pt>
                <c:pt idx="60">
                  <c:v>40179</c:v>
                </c:pt>
                <c:pt idx="61">
                  <c:v>40210</c:v>
                </c:pt>
                <c:pt idx="62">
                  <c:v>40238</c:v>
                </c:pt>
                <c:pt idx="63">
                  <c:v>40269</c:v>
                </c:pt>
                <c:pt idx="64">
                  <c:v>40299</c:v>
                </c:pt>
                <c:pt idx="65">
                  <c:v>40330</c:v>
                </c:pt>
                <c:pt idx="66">
                  <c:v>40360</c:v>
                </c:pt>
                <c:pt idx="67">
                  <c:v>40391</c:v>
                </c:pt>
                <c:pt idx="68">
                  <c:v>40422</c:v>
                </c:pt>
                <c:pt idx="69">
                  <c:v>40452</c:v>
                </c:pt>
                <c:pt idx="70">
                  <c:v>40483</c:v>
                </c:pt>
                <c:pt idx="71">
                  <c:v>40513</c:v>
                </c:pt>
                <c:pt idx="72">
                  <c:v>40544</c:v>
                </c:pt>
                <c:pt idx="73">
                  <c:v>40575</c:v>
                </c:pt>
                <c:pt idx="74">
                  <c:v>40603</c:v>
                </c:pt>
                <c:pt idx="75">
                  <c:v>40634</c:v>
                </c:pt>
                <c:pt idx="76">
                  <c:v>40664</c:v>
                </c:pt>
                <c:pt idx="77">
                  <c:v>40695</c:v>
                </c:pt>
                <c:pt idx="78">
                  <c:v>40725</c:v>
                </c:pt>
                <c:pt idx="79">
                  <c:v>40756</c:v>
                </c:pt>
                <c:pt idx="80">
                  <c:v>40787</c:v>
                </c:pt>
                <c:pt idx="81">
                  <c:v>40817</c:v>
                </c:pt>
                <c:pt idx="82">
                  <c:v>40848</c:v>
                </c:pt>
                <c:pt idx="83">
                  <c:v>40878</c:v>
                </c:pt>
                <c:pt idx="84">
                  <c:v>40909</c:v>
                </c:pt>
                <c:pt idx="85">
                  <c:v>40940</c:v>
                </c:pt>
                <c:pt idx="86">
                  <c:v>40969</c:v>
                </c:pt>
                <c:pt idx="87">
                  <c:v>41000</c:v>
                </c:pt>
                <c:pt idx="88">
                  <c:v>41030</c:v>
                </c:pt>
                <c:pt idx="89">
                  <c:v>41061</c:v>
                </c:pt>
                <c:pt idx="90">
                  <c:v>41091</c:v>
                </c:pt>
                <c:pt idx="91">
                  <c:v>41122</c:v>
                </c:pt>
                <c:pt idx="92">
                  <c:v>41153</c:v>
                </c:pt>
                <c:pt idx="93">
                  <c:v>41183</c:v>
                </c:pt>
                <c:pt idx="94">
                  <c:v>41214</c:v>
                </c:pt>
                <c:pt idx="95">
                  <c:v>41244</c:v>
                </c:pt>
                <c:pt idx="96">
                  <c:v>41275</c:v>
                </c:pt>
                <c:pt idx="97">
                  <c:v>41306</c:v>
                </c:pt>
                <c:pt idx="98">
                  <c:v>41334</c:v>
                </c:pt>
                <c:pt idx="99">
                  <c:v>41365</c:v>
                </c:pt>
                <c:pt idx="100">
                  <c:v>41395</c:v>
                </c:pt>
                <c:pt idx="101">
                  <c:v>41426</c:v>
                </c:pt>
                <c:pt idx="102">
                  <c:v>41456</c:v>
                </c:pt>
                <c:pt idx="103">
                  <c:v>41487</c:v>
                </c:pt>
                <c:pt idx="104">
                  <c:v>41518</c:v>
                </c:pt>
                <c:pt idx="105">
                  <c:v>41548</c:v>
                </c:pt>
                <c:pt idx="106">
                  <c:v>41579</c:v>
                </c:pt>
                <c:pt idx="107">
                  <c:v>41609</c:v>
                </c:pt>
                <c:pt idx="108">
                  <c:v>41640</c:v>
                </c:pt>
                <c:pt idx="109">
                  <c:v>41671</c:v>
                </c:pt>
                <c:pt idx="110">
                  <c:v>41699</c:v>
                </c:pt>
                <c:pt idx="111">
                  <c:v>41730</c:v>
                </c:pt>
                <c:pt idx="112">
                  <c:v>41760</c:v>
                </c:pt>
                <c:pt idx="113">
                  <c:v>41791</c:v>
                </c:pt>
                <c:pt idx="114">
                  <c:v>41821</c:v>
                </c:pt>
                <c:pt idx="115">
                  <c:v>41852</c:v>
                </c:pt>
                <c:pt idx="116">
                  <c:v>41883</c:v>
                </c:pt>
                <c:pt idx="117">
                  <c:v>41913</c:v>
                </c:pt>
                <c:pt idx="118">
                  <c:v>41944</c:v>
                </c:pt>
                <c:pt idx="119">
                  <c:v>41974</c:v>
                </c:pt>
                <c:pt idx="120">
                  <c:v>42005</c:v>
                </c:pt>
                <c:pt idx="121">
                  <c:v>42036</c:v>
                </c:pt>
                <c:pt idx="122">
                  <c:v>42064</c:v>
                </c:pt>
                <c:pt idx="123">
                  <c:v>42095</c:v>
                </c:pt>
                <c:pt idx="124">
                  <c:v>42125</c:v>
                </c:pt>
                <c:pt idx="125">
                  <c:v>42156</c:v>
                </c:pt>
                <c:pt idx="126">
                  <c:v>42186</c:v>
                </c:pt>
                <c:pt idx="127">
                  <c:v>42217</c:v>
                </c:pt>
                <c:pt idx="128">
                  <c:v>42248</c:v>
                </c:pt>
                <c:pt idx="129">
                  <c:v>42278</c:v>
                </c:pt>
                <c:pt idx="130">
                  <c:v>42309</c:v>
                </c:pt>
                <c:pt idx="131">
                  <c:v>42339</c:v>
                </c:pt>
                <c:pt idx="132">
                  <c:v>42370</c:v>
                </c:pt>
                <c:pt idx="133">
                  <c:v>42401</c:v>
                </c:pt>
                <c:pt idx="134">
                  <c:v>42430</c:v>
                </c:pt>
                <c:pt idx="135">
                  <c:v>42461</c:v>
                </c:pt>
                <c:pt idx="136">
                  <c:v>42491</c:v>
                </c:pt>
                <c:pt idx="137">
                  <c:v>42522</c:v>
                </c:pt>
                <c:pt idx="138">
                  <c:v>42552</c:v>
                </c:pt>
                <c:pt idx="139">
                  <c:v>42583</c:v>
                </c:pt>
                <c:pt idx="140">
                  <c:v>42614</c:v>
                </c:pt>
                <c:pt idx="141">
                  <c:v>42644</c:v>
                </c:pt>
                <c:pt idx="142">
                  <c:v>42675</c:v>
                </c:pt>
                <c:pt idx="143">
                  <c:v>42705</c:v>
                </c:pt>
                <c:pt idx="144">
                  <c:v>42736</c:v>
                </c:pt>
                <c:pt idx="145">
                  <c:v>42767</c:v>
                </c:pt>
                <c:pt idx="146">
                  <c:v>42795</c:v>
                </c:pt>
                <c:pt idx="147">
                  <c:v>42826</c:v>
                </c:pt>
                <c:pt idx="148">
                  <c:v>42856</c:v>
                </c:pt>
                <c:pt idx="149">
                  <c:v>42887</c:v>
                </c:pt>
                <c:pt idx="150">
                  <c:v>42917</c:v>
                </c:pt>
                <c:pt idx="151">
                  <c:v>42948</c:v>
                </c:pt>
                <c:pt idx="152">
                  <c:v>42979</c:v>
                </c:pt>
                <c:pt idx="153">
                  <c:v>43009</c:v>
                </c:pt>
                <c:pt idx="154">
                  <c:v>43040</c:v>
                </c:pt>
                <c:pt idx="155">
                  <c:v>43070</c:v>
                </c:pt>
                <c:pt idx="156">
                  <c:v>43101</c:v>
                </c:pt>
                <c:pt idx="157">
                  <c:v>43132</c:v>
                </c:pt>
                <c:pt idx="158">
                  <c:v>43160</c:v>
                </c:pt>
                <c:pt idx="159">
                  <c:v>43191</c:v>
                </c:pt>
                <c:pt idx="160">
                  <c:v>43221</c:v>
                </c:pt>
              </c:numCache>
            </c:numRef>
          </c:cat>
          <c:val>
            <c:numRef>
              <c:f>'c3-35'!$D$15:$D$175</c:f>
              <c:numCache>
                <c:formatCode>General</c:formatCode>
                <c:ptCount val="161"/>
                <c:pt idx="0">
                  <c:v>2.2426009013909445</c:v>
                </c:pt>
                <c:pt idx="1">
                  <c:v>1.9820643393291804</c:v>
                </c:pt>
                <c:pt idx="2">
                  <c:v>1.9132883011644668</c:v>
                </c:pt>
                <c:pt idx="3">
                  <c:v>1.6665515802820243</c:v>
                </c:pt>
                <c:pt idx="4">
                  <c:v>1.7331935471358826</c:v>
                </c:pt>
                <c:pt idx="5">
                  <c:v>1.9086876938556434</c:v>
                </c:pt>
                <c:pt idx="6">
                  <c:v>2.07034505744417</c:v>
                </c:pt>
                <c:pt idx="7">
                  <c:v>2.211153592162431</c:v>
                </c:pt>
                <c:pt idx="8">
                  <c:v>2.365150470075883</c:v>
                </c:pt>
                <c:pt idx="9">
                  <c:v>2.1896968197257323</c:v>
                </c:pt>
                <c:pt idx="10">
                  <c:v>1.8918020699629123</c:v>
                </c:pt>
                <c:pt idx="11">
                  <c:v>1.5518513471535631</c:v>
                </c:pt>
                <c:pt idx="12">
                  <c:v>1.8228991139491824</c:v>
                </c:pt>
                <c:pt idx="13">
                  <c:v>1.4192599368549244</c:v>
                </c:pt>
                <c:pt idx="14">
                  <c:v>1.3090258388326212</c:v>
                </c:pt>
                <c:pt idx="15">
                  <c:v>1.4274036748191059</c:v>
                </c:pt>
                <c:pt idx="16">
                  <c:v>1.558229454586975</c:v>
                </c:pt>
                <c:pt idx="17">
                  <c:v>1.5683161701615633</c:v>
                </c:pt>
                <c:pt idx="18">
                  <c:v>1.5880453029356807</c:v>
                </c:pt>
                <c:pt idx="19">
                  <c:v>1.9349303836851468</c:v>
                </c:pt>
                <c:pt idx="20">
                  <c:v>2.4198071140450685</c:v>
                </c:pt>
                <c:pt idx="21">
                  <c:v>1.7744096068419593</c:v>
                </c:pt>
                <c:pt idx="22">
                  <c:v>1.85</c:v>
                </c:pt>
                <c:pt idx="23">
                  <c:v>1.769665546093002</c:v>
                </c:pt>
                <c:pt idx="24">
                  <c:v>2.2452590653517253</c:v>
                </c:pt>
                <c:pt idx="25">
                  <c:v>1.8553357866984037</c:v>
                </c:pt>
                <c:pt idx="26">
                  <c:v>2.1306554329110443</c:v>
                </c:pt>
                <c:pt idx="27">
                  <c:v>1.7235999028173208</c:v>
                </c:pt>
                <c:pt idx="28">
                  <c:v>2.107820914470417</c:v>
                </c:pt>
                <c:pt idx="29">
                  <c:v>1.9795972588910207</c:v>
                </c:pt>
                <c:pt idx="30">
                  <c:v>2.0041946319862078</c:v>
                </c:pt>
                <c:pt idx="31">
                  <c:v>2.1936916033479914</c:v>
                </c:pt>
                <c:pt idx="32">
                  <c:v>2.0934836591505883</c:v>
                </c:pt>
                <c:pt idx="33">
                  <c:v>2.4400884272146439</c:v>
                </c:pt>
                <c:pt idx="34">
                  <c:v>2.4817553443591653</c:v>
                </c:pt>
                <c:pt idx="35">
                  <c:v>2.484604085049229</c:v>
                </c:pt>
                <c:pt idx="36">
                  <c:v>2.7246040850492292</c:v>
                </c:pt>
                <c:pt idx="37">
                  <c:v>2.9436205414731456</c:v>
                </c:pt>
                <c:pt idx="38">
                  <c:v>3.1378609141465206</c:v>
                </c:pt>
                <c:pt idx="39">
                  <c:v>3.1652444317850041</c:v>
                </c:pt>
                <c:pt idx="40">
                  <c:v>3.27</c:v>
                </c:pt>
                <c:pt idx="41">
                  <c:v>3.3</c:v>
                </c:pt>
                <c:pt idx="42">
                  <c:v>3.1279833371270893</c:v>
                </c:pt>
                <c:pt idx="43">
                  <c:v>3.31</c:v>
                </c:pt>
                <c:pt idx="44">
                  <c:v>3.1444981972912758</c:v>
                </c:pt>
                <c:pt idx="45">
                  <c:v>2.9031106757738745</c:v>
                </c:pt>
                <c:pt idx="46">
                  <c:v>2.8366152815310839</c:v>
                </c:pt>
                <c:pt idx="47">
                  <c:v>2.8763292440080042</c:v>
                </c:pt>
                <c:pt idx="48">
                  <c:v>2.6703630168511516</c:v>
                </c:pt>
                <c:pt idx="49">
                  <c:v>3.1467034953050304</c:v>
                </c:pt>
                <c:pt idx="50">
                  <c:v>2.9026795257479767</c:v>
                </c:pt>
                <c:pt idx="51">
                  <c:v>2.554145322275398</c:v>
                </c:pt>
                <c:pt idx="52">
                  <c:v>2.645802787666601</c:v>
                </c:pt>
                <c:pt idx="53">
                  <c:v>2.4949555356221818</c:v>
                </c:pt>
                <c:pt idx="54">
                  <c:v>2.4840013306862181</c:v>
                </c:pt>
                <c:pt idx="55">
                  <c:v>2.4211072617529261</c:v>
                </c:pt>
                <c:pt idx="56">
                  <c:v>2.3295796177755115</c:v>
                </c:pt>
                <c:pt idx="57">
                  <c:v>2.5398644219905351</c:v>
                </c:pt>
                <c:pt idx="58">
                  <c:v>2.3009465148277393</c:v>
                </c:pt>
                <c:pt idx="59">
                  <c:v>2.5476223857931739</c:v>
                </c:pt>
                <c:pt idx="60">
                  <c:v>2.6539473929320097</c:v>
                </c:pt>
                <c:pt idx="61">
                  <c:v>2.1922088679598262</c:v>
                </c:pt>
                <c:pt idx="62">
                  <c:v>1.9559126947456043</c:v>
                </c:pt>
                <c:pt idx="63">
                  <c:v>2.0198422556806044</c:v>
                </c:pt>
                <c:pt idx="64">
                  <c:v>2.1155593734529456</c:v>
                </c:pt>
                <c:pt idx="65">
                  <c:v>2.5909497568810176</c:v>
                </c:pt>
                <c:pt idx="66">
                  <c:v>2.1509689174980551</c:v>
                </c:pt>
                <c:pt idx="67">
                  <c:v>3.0562616640314957</c:v>
                </c:pt>
                <c:pt idx="68">
                  <c:v>3.0263212589015098</c:v>
                </c:pt>
                <c:pt idx="69">
                  <c:v>2.9787963910566808</c:v>
                </c:pt>
                <c:pt idx="70">
                  <c:v>2.5025292074026226</c:v>
                </c:pt>
                <c:pt idx="71">
                  <c:v>2.7131528881937279</c:v>
                </c:pt>
                <c:pt idx="72">
                  <c:v>3.0155065221293755</c:v>
                </c:pt>
                <c:pt idx="73">
                  <c:v>2.9852534537639972</c:v>
                </c:pt>
                <c:pt idx="74">
                  <c:v>3.7590053887725614</c:v>
                </c:pt>
                <c:pt idx="75">
                  <c:v>3.4053744141411761</c:v>
                </c:pt>
                <c:pt idx="76">
                  <c:v>2.7847536370088997</c:v>
                </c:pt>
                <c:pt idx="77">
                  <c:v>2.9356620250845586</c:v>
                </c:pt>
                <c:pt idx="78">
                  <c:v>2.6813269487069449</c:v>
                </c:pt>
                <c:pt idx="79">
                  <c:v>3.1265414063935326</c:v>
                </c:pt>
                <c:pt idx="80">
                  <c:v>2.5545065026106588</c:v>
                </c:pt>
                <c:pt idx="81">
                  <c:v>2.7584597916412821</c:v>
                </c:pt>
                <c:pt idx="82">
                  <c:v>3.1749924837445835</c:v>
                </c:pt>
                <c:pt idx="83">
                  <c:v>3.556997473402685</c:v>
                </c:pt>
                <c:pt idx="84">
                  <c:v>3.231007748539048</c:v>
                </c:pt>
                <c:pt idx="85">
                  <c:v>2.9940383087233227</c:v>
                </c:pt>
                <c:pt idx="86">
                  <c:v>2.9806905714866385</c:v>
                </c:pt>
                <c:pt idx="87">
                  <c:v>3.0136796089786602</c:v>
                </c:pt>
                <c:pt idx="88">
                  <c:v>2.9311051494139018</c:v>
                </c:pt>
                <c:pt idx="89">
                  <c:v>2.951876114017427</c:v>
                </c:pt>
                <c:pt idx="90">
                  <c:v>2.5218492314804108</c:v>
                </c:pt>
                <c:pt idx="91">
                  <c:v>2.7980561682898539</c:v>
                </c:pt>
                <c:pt idx="92">
                  <c:v>3.0011085199858285</c:v>
                </c:pt>
                <c:pt idx="93">
                  <c:v>2.7565863380878532</c:v>
                </c:pt>
                <c:pt idx="94">
                  <c:v>3.1297328212664235</c:v>
                </c:pt>
                <c:pt idx="95">
                  <c:v>2.6510548058398511</c:v>
                </c:pt>
                <c:pt idx="96">
                  <c:v>2.3549700870685526</c:v>
                </c:pt>
                <c:pt idx="97">
                  <c:v>2.8397204288820777</c:v>
                </c:pt>
                <c:pt idx="98">
                  <c:v>2.2160719233754813</c:v>
                </c:pt>
                <c:pt idx="99">
                  <c:v>2.0907831530921159</c:v>
                </c:pt>
                <c:pt idx="100">
                  <c:v>2.2452795492648905</c:v>
                </c:pt>
                <c:pt idx="101">
                  <c:v>1.8162394932412127</c:v>
                </c:pt>
                <c:pt idx="102">
                  <c:v>1.9018095763454441</c:v>
                </c:pt>
                <c:pt idx="103">
                  <c:v>1.9560523482870844</c:v>
                </c:pt>
                <c:pt idx="104">
                  <c:v>1.9251563682862742</c:v>
                </c:pt>
                <c:pt idx="105">
                  <c:v>1.9758281625055993</c:v>
                </c:pt>
                <c:pt idx="106">
                  <c:v>2.2375580994713613</c:v>
                </c:pt>
                <c:pt idx="107">
                  <c:v>2.2020139858914725</c:v>
                </c:pt>
                <c:pt idx="108">
                  <c:v>1.9909568532510822</c:v>
                </c:pt>
                <c:pt idx="109">
                  <c:v>2.201045728780052</c:v>
                </c:pt>
                <c:pt idx="110">
                  <c:v>1.6433287386475148</c:v>
                </c:pt>
                <c:pt idx="111">
                  <c:v>1.659560923281115</c:v>
                </c:pt>
                <c:pt idx="112">
                  <c:v>1.515033662153362</c:v>
                </c:pt>
                <c:pt idx="113">
                  <c:v>1.5437212113208127</c:v>
                </c:pt>
                <c:pt idx="114">
                  <c:v>1.6460897227812179</c:v>
                </c:pt>
                <c:pt idx="115">
                  <c:v>1.4709168220448479</c:v>
                </c:pt>
                <c:pt idx="116">
                  <c:v>1.2964420601008289</c:v>
                </c:pt>
                <c:pt idx="117">
                  <c:v>1.1548701453064658</c:v>
                </c:pt>
                <c:pt idx="118">
                  <c:v>1.0976982742192285</c:v>
                </c:pt>
                <c:pt idx="119">
                  <c:v>0.95275513000433376</c:v>
                </c:pt>
                <c:pt idx="120">
                  <c:v>1.0689852771875803</c:v>
                </c:pt>
                <c:pt idx="121">
                  <c:v>1.0121466535941688</c:v>
                </c:pt>
                <c:pt idx="122">
                  <c:v>1.0262976482573083</c:v>
                </c:pt>
                <c:pt idx="123">
                  <c:v>0.96356952405967966</c:v>
                </c:pt>
                <c:pt idx="124">
                  <c:v>0.99907212128081635</c:v>
                </c:pt>
                <c:pt idx="125">
                  <c:v>0.96836538349332835</c:v>
                </c:pt>
                <c:pt idx="126">
                  <c:v>0.76715676428492008</c:v>
                </c:pt>
                <c:pt idx="127">
                  <c:v>0.77367027352868745</c:v>
                </c:pt>
                <c:pt idx="128">
                  <c:v>0.90190679896731796</c:v>
                </c:pt>
                <c:pt idx="129">
                  <c:v>0.83977601571209659</c:v>
                </c:pt>
                <c:pt idx="130">
                  <c:v>0.93186501678807299</c:v>
                </c:pt>
                <c:pt idx="131">
                  <c:v>1.0201789920408151</c:v>
                </c:pt>
                <c:pt idx="132">
                  <c:v>0.71531760836089198</c:v>
                </c:pt>
                <c:pt idx="133">
                  <c:v>0.8535877337740293</c:v>
                </c:pt>
                <c:pt idx="134">
                  <c:v>0.82292220635676494</c:v>
                </c:pt>
                <c:pt idx="135">
                  <c:v>0.87293474967551521</c:v>
                </c:pt>
                <c:pt idx="136">
                  <c:v>0.921023468883575</c:v>
                </c:pt>
                <c:pt idx="137">
                  <c:v>0.85038961905266108</c:v>
                </c:pt>
                <c:pt idx="138">
                  <c:v>0.7913011593834719</c:v>
                </c:pt>
                <c:pt idx="139">
                  <c:v>0.87303443386320589</c:v>
                </c:pt>
                <c:pt idx="140">
                  <c:v>0.76129489371726577</c:v>
                </c:pt>
                <c:pt idx="141">
                  <c:v>1.1797508710829865</c:v>
                </c:pt>
                <c:pt idx="142">
                  <c:v>0.94959906029722063</c:v>
                </c:pt>
                <c:pt idx="143">
                  <c:v>1.2690308974910183</c:v>
                </c:pt>
                <c:pt idx="144">
                  <c:v>1.1952693249277246</c:v>
                </c:pt>
                <c:pt idx="145">
                  <c:v>1.2323591681666914</c:v>
                </c:pt>
                <c:pt idx="146">
                  <c:v>1.202195579831185</c:v>
                </c:pt>
                <c:pt idx="147">
                  <c:v>0.98320423773911536</c:v>
                </c:pt>
                <c:pt idx="148">
                  <c:v>1.0755648135712834</c:v>
                </c:pt>
                <c:pt idx="149">
                  <c:v>0.78757754444677797</c:v>
                </c:pt>
                <c:pt idx="150">
                  <c:v>1.1085410784550738</c:v>
                </c:pt>
                <c:pt idx="151">
                  <c:v>1.3739470455833815</c:v>
                </c:pt>
                <c:pt idx="152">
                  <c:v>1.4613150398125596</c:v>
                </c:pt>
                <c:pt idx="153">
                  <c:v>1.4611382416767644</c:v>
                </c:pt>
                <c:pt idx="154">
                  <c:v>1.6895969868184404</c:v>
                </c:pt>
                <c:pt idx="155">
                  <c:v>1.8244030780565406</c:v>
                </c:pt>
                <c:pt idx="156">
                  <c:v>1.5351368449265452</c:v>
                </c:pt>
                <c:pt idx="157">
                  <c:v>1.6584020572357112</c:v>
                </c:pt>
                <c:pt idx="158">
                  <c:v>1.3530813094215948</c:v>
                </c:pt>
                <c:pt idx="159">
                  <c:v>1.4303902795237804</c:v>
                </c:pt>
                <c:pt idx="160">
                  <c:v>1.5326920778024484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A4B-40E4-BE8B-66FE3E05AAC5}"/>
            </c:ext>
          </c:extLst>
        </c:ser>
        <c:ser>
          <c:idx val="1"/>
          <c:order val="3"/>
          <c:tx>
            <c:v>CZ</c:v>
          </c:tx>
          <c:spPr>
            <a:ln>
              <a:solidFill>
                <a:schemeClr val="accent1"/>
              </a:solidFill>
            </a:ln>
          </c:spPr>
          <c:marker>
            <c:symbol val="none"/>
          </c:marker>
          <c:cat>
            <c:numRef>
              <c:f>'c3-35'!$A$15:$A$175</c:f>
              <c:numCache>
                <c:formatCode>m/d/yyyy</c:formatCode>
                <c:ptCount val="161"/>
                <c:pt idx="0">
                  <c:v>38353</c:v>
                </c:pt>
                <c:pt idx="1">
                  <c:v>38384</c:v>
                </c:pt>
                <c:pt idx="2">
                  <c:v>38412</c:v>
                </c:pt>
                <c:pt idx="3">
                  <c:v>38443</c:v>
                </c:pt>
                <c:pt idx="4">
                  <c:v>38473</c:v>
                </c:pt>
                <c:pt idx="5">
                  <c:v>38504</c:v>
                </c:pt>
                <c:pt idx="6">
                  <c:v>38534</c:v>
                </c:pt>
                <c:pt idx="7">
                  <c:v>38565</c:v>
                </c:pt>
                <c:pt idx="8">
                  <c:v>38596</c:v>
                </c:pt>
                <c:pt idx="9">
                  <c:v>38626</c:v>
                </c:pt>
                <c:pt idx="10">
                  <c:v>38657</c:v>
                </c:pt>
                <c:pt idx="11">
                  <c:v>38687</c:v>
                </c:pt>
                <c:pt idx="12">
                  <c:v>38718</c:v>
                </c:pt>
                <c:pt idx="13">
                  <c:v>38749</c:v>
                </c:pt>
                <c:pt idx="14">
                  <c:v>38777</c:v>
                </c:pt>
                <c:pt idx="15">
                  <c:v>38808</c:v>
                </c:pt>
                <c:pt idx="16">
                  <c:v>38838</c:v>
                </c:pt>
                <c:pt idx="17">
                  <c:v>38869</c:v>
                </c:pt>
                <c:pt idx="18">
                  <c:v>38899</c:v>
                </c:pt>
                <c:pt idx="19">
                  <c:v>38930</c:v>
                </c:pt>
                <c:pt idx="20">
                  <c:v>38961</c:v>
                </c:pt>
                <c:pt idx="21">
                  <c:v>38991</c:v>
                </c:pt>
                <c:pt idx="22">
                  <c:v>39022</c:v>
                </c:pt>
                <c:pt idx="23">
                  <c:v>39052</c:v>
                </c:pt>
                <c:pt idx="24">
                  <c:v>39083</c:v>
                </c:pt>
                <c:pt idx="25">
                  <c:v>39114</c:v>
                </c:pt>
                <c:pt idx="26">
                  <c:v>39142</c:v>
                </c:pt>
                <c:pt idx="27">
                  <c:v>39173</c:v>
                </c:pt>
                <c:pt idx="28">
                  <c:v>39203</c:v>
                </c:pt>
                <c:pt idx="29">
                  <c:v>39234</c:v>
                </c:pt>
                <c:pt idx="30">
                  <c:v>39264</c:v>
                </c:pt>
                <c:pt idx="31">
                  <c:v>39295</c:v>
                </c:pt>
                <c:pt idx="32">
                  <c:v>39326</c:v>
                </c:pt>
                <c:pt idx="33">
                  <c:v>39356</c:v>
                </c:pt>
                <c:pt idx="34">
                  <c:v>39387</c:v>
                </c:pt>
                <c:pt idx="35">
                  <c:v>39417</c:v>
                </c:pt>
                <c:pt idx="36">
                  <c:v>39448</c:v>
                </c:pt>
                <c:pt idx="37">
                  <c:v>39479</c:v>
                </c:pt>
                <c:pt idx="38">
                  <c:v>39508</c:v>
                </c:pt>
                <c:pt idx="39">
                  <c:v>39539</c:v>
                </c:pt>
                <c:pt idx="40">
                  <c:v>39569</c:v>
                </c:pt>
                <c:pt idx="41">
                  <c:v>39600</c:v>
                </c:pt>
                <c:pt idx="42">
                  <c:v>39630</c:v>
                </c:pt>
                <c:pt idx="43">
                  <c:v>39661</c:v>
                </c:pt>
                <c:pt idx="44">
                  <c:v>39692</c:v>
                </c:pt>
                <c:pt idx="45">
                  <c:v>39722</c:v>
                </c:pt>
                <c:pt idx="46">
                  <c:v>39753</c:v>
                </c:pt>
                <c:pt idx="47">
                  <c:v>39783</c:v>
                </c:pt>
                <c:pt idx="48">
                  <c:v>39814</c:v>
                </c:pt>
                <c:pt idx="49">
                  <c:v>39845</c:v>
                </c:pt>
                <c:pt idx="50">
                  <c:v>39873</c:v>
                </c:pt>
                <c:pt idx="51">
                  <c:v>39904</c:v>
                </c:pt>
                <c:pt idx="52">
                  <c:v>39934</c:v>
                </c:pt>
                <c:pt idx="53">
                  <c:v>39965</c:v>
                </c:pt>
                <c:pt idx="54">
                  <c:v>39995</c:v>
                </c:pt>
                <c:pt idx="55">
                  <c:v>40026</c:v>
                </c:pt>
                <c:pt idx="56">
                  <c:v>40057</c:v>
                </c:pt>
                <c:pt idx="57">
                  <c:v>40087</c:v>
                </c:pt>
                <c:pt idx="58">
                  <c:v>40118</c:v>
                </c:pt>
                <c:pt idx="59">
                  <c:v>40148</c:v>
                </c:pt>
                <c:pt idx="60">
                  <c:v>40179</c:v>
                </c:pt>
                <c:pt idx="61">
                  <c:v>40210</c:v>
                </c:pt>
                <c:pt idx="62">
                  <c:v>40238</c:v>
                </c:pt>
                <c:pt idx="63">
                  <c:v>40269</c:v>
                </c:pt>
                <c:pt idx="64">
                  <c:v>40299</c:v>
                </c:pt>
                <c:pt idx="65">
                  <c:v>40330</c:v>
                </c:pt>
                <c:pt idx="66">
                  <c:v>40360</c:v>
                </c:pt>
                <c:pt idx="67">
                  <c:v>40391</c:v>
                </c:pt>
                <c:pt idx="68">
                  <c:v>40422</c:v>
                </c:pt>
                <c:pt idx="69">
                  <c:v>40452</c:v>
                </c:pt>
                <c:pt idx="70">
                  <c:v>40483</c:v>
                </c:pt>
                <c:pt idx="71">
                  <c:v>40513</c:v>
                </c:pt>
                <c:pt idx="72">
                  <c:v>40544</c:v>
                </c:pt>
                <c:pt idx="73">
                  <c:v>40575</c:v>
                </c:pt>
                <c:pt idx="74">
                  <c:v>40603</c:v>
                </c:pt>
                <c:pt idx="75">
                  <c:v>40634</c:v>
                </c:pt>
                <c:pt idx="76">
                  <c:v>40664</c:v>
                </c:pt>
                <c:pt idx="77">
                  <c:v>40695</c:v>
                </c:pt>
                <c:pt idx="78">
                  <c:v>40725</c:v>
                </c:pt>
                <c:pt idx="79">
                  <c:v>40756</c:v>
                </c:pt>
                <c:pt idx="80">
                  <c:v>40787</c:v>
                </c:pt>
                <c:pt idx="81">
                  <c:v>40817</c:v>
                </c:pt>
                <c:pt idx="82">
                  <c:v>40848</c:v>
                </c:pt>
                <c:pt idx="83">
                  <c:v>40878</c:v>
                </c:pt>
                <c:pt idx="84">
                  <c:v>40909</c:v>
                </c:pt>
                <c:pt idx="85">
                  <c:v>40940</c:v>
                </c:pt>
                <c:pt idx="86">
                  <c:v>40969</c:v>
                </c:pt>
                <c:pt idx="87">
                  <c:v>41000</c:v>
                </c:pt>
                <c:pt idx="88">
                  <c:v>41030</c:v>
                </c:pt>
                <c:pt idx="89">
                  <c:v>41061</c:v>
                </c:pt>
                <c:pt idx="90">
                  <c:v>41091</c:v>
                </c:pt>
                <c:pt idx="91">
                  <c:v>41122</c:v>
                </c:pt>
                <c:pt idx="92">
                  <c:v>41153</c:v>
                </c:pt>
                <c:pt idx="93">
                  <c:v>41183</c:v>
                </c:pt>
                <c:pt idx="94">
                  <c:v>41214</c:v>
                </c:pt>
                <c:pt idx="95">
                  <c:v>41244</c:v>
                </c:pt>
                <c:pt idx="96">
                  <c:v>41275</c:v>
                </c:pt>
                <c:pt idx="97">
                  <c:v>41306</c:v>
                </c:pt>
                <c:pt idx="98">
                  <c:v>41334</c:v>
                </c:pt>
                <c:pt idx="99">
                  <c:v>41365</c:v>
                </c:pt>
                <c:pt idx="100">
                  <c:v>41395</c:v>
                </c:pt>
                <c:pt idx="101">
                  <c:v>41426</c:v>
                </c:pt>
                <c:pt idx="102">
                  <c:v>41456</c:v>
                </c:pt>
                <c:pt idx="103">
                  <c:v>41487</c:v>
                </c:pt>
                <c:pt idx="104">
                  <c:v>41518</c:v>
                </c:pt>
                <c:pt idx="105">
                  <c:v>41548</c:v>
                </c:pt>
                <c:pt idx="106">
                  <c:v>41579</c:v>
                </c:pt>
                <c:pt idx="107">
                  <c:v>41609</c:v>
                </c:pt>
                <c:pt idx="108">
                  <c:v>41640</c:v>
                </c:pt>
                <c:pt idx="109">
                  <c:v>41671</c:v>
                </c:pt>
                <c:pt idx="110">
                  <c:v>41699</c:v>
                </c:pt>
                <c:pt idx="111">
                  <c:v>41730</c:v>
                </c:pt>
                <c:pt idx="112">
                  <c:v>41760</c:v>
                </c:pt>
                <c:pt idx="113">
                  <c:v>41791</c:v>
                </c:pt>
                <c:pt idx="114">
                  <c:v>41821</c:v>
                </c:pt>
                <c:pt idx="115">
                  <c:v>41852</c:v>
                </c:pt>
                <c:pt idx="116">
                  <c:v>41883</c:v>
                </c:pt>
                <c:pt idx="117">
                  <c:v>41913</c:v>
                </c:pt>
                <c:pt idx="118">
                  <c:v>41944</c:v>
                </c:pt>
                <c:pt idx="119">
                  <c:v>41974</c:v>
                </c:pt>
                <c:pt idx="120">
                  <c:v>42005</c:v>
                </c:pt>
                <c:pt idx="121">
                  <c:v>42036</c:v>
                </c:pt>
                <c:pt idx="122">
                  <c:v>42064</c:v>
                </c:pt>
                <c:pt idx="123">
                  <c:v>42095</c:v>
                </c:pt>
                <c:pt idx="124">
                  <c:v>42125</c:v>
                </c:pt>
                <c:pt idx="125">
                  <c:v>42156</c:v>
                </c:pt>
                <c:pt idx="126">
                  <c:v>42186</c:v>
                </c:pt>
                <c:pt idx="127">
                  <c:v>42217</c:v>
                </c:pt>
                <c:pt idx="128">
                  <c:v>42248</c:v>
                </c:pt>
                <c:pt idx="129">
                  <c:v>42278</c:v>
                </c:pt>
                <c:pt idx="130">
                  <c:v>42309</c:v>
                </c:pt>
                <c:pt idx="131">
                  <c:v>42339</c:v>
                </c:pt>
                <c:pt idx="132">
                  <c:v>42370</c:v>
                </c:pt>
                <c:pt idx="133">
                  <c:v>42401</c:v>
                </c:pt>
                <c:pt idx="134">
                  <c:v>42430</c:v>
                </c:pt>
                <c:pt idx="135">
                  <c:v>42461</c:v>
                </c:pt>
                <c:pt idx="136">
                  <c:v>42491</c:v>
                </c:pt>
                <c:pt idx="137">
                  <c:v>42522</c:v>
                </c:pt>
                <c:pt idx="138">
                  <c:v>42552</c:v>
                </c:pt>
                <c:pt idx="139">
                  <c:v>42583</c:v>
                </c:pt>
                <c:pt idx="140">
                  <c:v>42614</c:v>
                </c:pt>
                <c:pt idx="141">
                  <c:v>42644</c:v>
                </c:pt>
                <c:pt idx="142">
                  <c:v>42675</c:v>
                </c:pt>
                <c:pt idx="143">
                  <c:v>42705</c:v>
                </c:pt>
                <c:pt idx="144">
                  <c:v>42736</c:v>
                </c:pt>
                <c:pt idx="145">
                  <c:v>42767</c:v>
                </c:pt>
                <c:pt idx="146">
                  <c:v>42795</c:v>
                </c:pt>
                <c:pt idx="147">
                  <c:v>42826</c:v>
                </c:pt>
                <c:pt idx="148">
                  <c:v>42856</c:v>
                </c:pt>
                <c:pt idx="149">
                  <c:v>42887</c:v>
                </c:pt>
                <c:pt idx="150">
                  <c:v>42917</c:v>
                </c:pt>
                <c:pt idx="151">
                  <c:v>42948</c:v>
                </c:pt>
                <c:pt idx="152">
                  <c:v>42979</c:v>
                </c:pt>
                <c:pt idx="153">
                  <c:v>43009</c:v>
                </c:pt>
                <c:pt idx="154">
                  <c:v>43040</c:v>
                </c:pt>
                <c:pt idx="155">
                  <c:v>43070</c:v>
                </c:pt>
                <c:pt idx="156">
                  <c:v>43101</c:v>
                </c:pt>
                <c:pt idx="157">
                  <c:v>43132</c:v>
                </c:pt>
                <c:pt idx="158">
                  <c:v>43160</c:v>
                </c:pt>
                <c:pt idx="159">
                  <c:v>43191</c:v>
                </c:pt>
                <c:pt idx="160">
                  <c:v>43221</c:v>
                </c:pt>
              </c:numCache>
            </c:numRef>
          </c:cat>
          <c:val>
            <c:numRef>
              <c:f>'c3-35'!$C$14:$C$175</c:f>
              <c:numCache>
                <c:formatCode>General</c:formatCode>
                <c:ptCount val="162"/>
                <c:pt idx="0">
                  <c:v>0</c:v>
                </c:pt>
                <c:pt idx="1">
                  <c:v>1.1522291422741566</c:v>
                </c:pt>
                <c:pt idx="2">
                  <c:v>1.1345020345774275</c:v>
                </c:pt>
                <c:pt idx="3">
                  <c:v>1.4195556273259797</c:v>
                </c:pt>
                <c:pt idx="4">
                  <c:v>1.0134073491442379</c:v>
                </c:pt>
                <c:pt idx="5">
                  <c:v>0.75921780175438847</c:v>
                </c:pt>
                <c:pt idx="6">
                  <c:v>1.2592492191999702</c:v>
                </c:pt>
                <c:pt idx="7">
                  <c:v>1.2782984942636215</c:v>
                </c:pt>
                <c:pt idx="8">
                  <c:v>1.4255001900465183</c:v>
                </c:pt>
                <c:pt idx="9">
                  <c:v>1.9030607327886224</c:v>
                </c:pt>
                <c:pt idx="10">
                  <c:v>2.0051915258676787</c:v>
                </c:pt>
                <c:pt idx="11">
                  <c:v>1.3639379484988556</c:v>
                </c:pt>
                <c:pt idx="12">
                  <c:v>1.5945058079768586</c:v>
                </c:pt>
                <c:pt idx="13">
                  <c:v>1.2071304555059981</c:v>
                </c:pt>
                <c:pt idx="14">
                  <c:v>1.331064756555522</c:v>
                </c:pt>
                <c:pt idx="15">
                  <c:v>1.2617671464831521</c:v>
                </c:pt>
                <c:pt idx="16">
                  <c:v>1.6537927518653408</c:v>
                </c:pt>
                <c:pt idx="17">
                  <c:v>1.9011648934547469</c:v>
                </c:pt>
                <c:pt idx="18">
                  <c:v>1.4972869626555663</c:v>
                </c:pt>
                <c:pt idx="19">
                  <c:v>1.5658302525193797</c:v>
                </c:pt>
                <c:pt idx="20">
                  <c:v>1.3021985935795546</c:v>
                </c:pt>
                <c:pt idx="21">
                  <c:v>2.5352104685392947</c:v>
                </c:pt>
                <c:pt idx="22">
                  <c:v>2.1806766895964476</c:v>
                </c:pt>
                <c:pt idx="23">
                  <c:v>1.7406327047626238</c:v>
                </c:pt>
                <c:pt idx="24">
                  <c:v>1.5435978609967833</c:v>
                </c:pt>
                <c:pt idx="25">
                  <c:v>1.8713375736065145</c:v>
                </c:pt>
                <c:pt idx="26">
                  <c:v>1.2912589419036709</c:v>
                </c:pt>
                <c:pt idx="27">
                  <c:v>1.4500665529816856</c:v>
                </c:pt>
                <c:pt idx="28">
                  <c:v>2.4279557206859952</c:v>
                </c:pt>
                <c:pt idx="29">
                  <c:v>2.0706082837533715</c:v>
                </c:pt>
                <c:pt idx="30">
                  <c:v>2.1147706539970064</c:v>
                </c:pt>
                <c:pt idx="31">
                  <c:v>2.4014621951526953</c:v>
                </c:pt>
                <c:pt idx="32">
                  <c:v>3.0798533058017754</c:v>
                </c:pt>
                <c:pt idx="33">
                  <c:v>3.2590530149499468</c:v>
                </c:pt>
                <c:pt idx="34">
                  <c:v>4.1378771915612749</c:v>
                </c:pt>
                <c:pt idx="35">
                  <c:v>4.5896190331870663</c:v>
                </c:pt>
                <c:pt idx="36">
                  <c:v>4.9390654153325784</c:v>
                </c:pt>
                <c:pt idx="37">
                  <c:v>3.3202802965840128</c:v>
                </c:pt>
                <c:pt idx="38">
                  <c:v>3.2963625513290258</c:v>
                </c:pt>
                <c:pt idx="39">
                  <c:v>3.5069330124098546</c:v>
                </c:pt>
                <c:pt idx="40">
                  <c:v>2.9773793787830098</c:v>
                </c:pt>
                <c:pt idx="41">
                  <c:v>3.4701273927345664</c:v>
                </c:pt>
                <c:pt idx="42">
                  <c:v>3.9193617325170127</c:v>
                </c:pt>
                <c:pt idx="43">
                  <c:v>3.7185850351687457</c:v>
                </c:pt>
                <c:pt idx="44">
                  <c:v>3.0907538813553579</c:v>
                </c:pt>
                <c:pt idx="45">
                  <c:v>2.6267791950247261</c:v>
                </c:pt>
                <c:pt idx="46">
                  <c:v>2.808130827378704</c:v>
                </c:pt>
                <c:pt idx="47">
                  <c:v>2.1665669761667008</c:v>
                </c:pt>
                <c:pt idx="48">
                  <c:v>1.7205666629127765</c:v>
                </c:pt>
                <c:pt idx="49">
                  <c:v>0.90469595965368721</c:v>
                </c:pt>
                <c:pt idx="50">
                  <c:v>0.62078545943411634</c:v>
                </c:pt>
                <c:pt idx="51">
                  <c:v>0.82929725893468198</c:v>
                </c:pt>
                <c:pt idx="52">
                  <c:v>0.8514427703755254</c:v>
                </c:pt>
                <c:pt idx="53">
                  <c:v>0.71935722438103811</c:v>
                </c:pt>
                <c:pt idx="54">
                  <c:v>0.55323414041121655</c:v>
                </c:pt>
                <c:pt idx="55">
                  <c:v>0.81867208741434361</c:v>
                </c:pt>
                <c:pt idx="56">
                  <c:v>0.39496429804727462</c:v>
                </c:pt>
                <c:pt idx="57">
                  <c:v>0.58763411387260922</c:v>
                </c:pt>
                <c:pt idx="58">
                  <c:v>0.5991060560823448</c:v>
                </c:pt>
                <c:pt idx="59">
                  <c:v>0.54997302883662513</c:v>
                </c:pt>
                <c:pt idx="60">
                  <c:v>0.32414368426052353</c:v>
                </c:pt>
                <c:pt idx="61">
                  <c:v>0.83128278365485686</c:v>
                </c:pt>
                <c:pt idx="62">
                  <c:v>0.62657891312788394</c:v>
                </c:pt>
                <c:pt idx="63">
                  <c:v>0.8461434975805936</c:v>
                </c:pt>
                <c:pt idx="64">
                  <c:v>0.72424272758226749</c:v>
                </c:pt>
                <c:pt idx="65">
                  <c:v>1.1471581341673667</c:v>
                </c:pt>
                <c:pt idx="66">
                  <c:v>1.3831876372359682</c:v>
                </c:pt>
                <c:pt idx="67">
                  <c:v>1.3703308728338253</c:v>
                </c:pt>
                <c:pt idx="68">
                  <c:v>1.3668367002923856</c:v>
                </c:pt>
                <c:pt idx="69">
                  <c:v>1.4748464766382126</c:v>
                </c:pt>
                <c:pt idx="70">
                  <c:v>2.1055491527675847</c:v>
                </c:pt>
                <c:pt idx="71">
                  <c:v>1.8627918135126984</c:v>
                </c:pt>
                <c:pt idx="72">
                  <c:v>1.7206644672726512</c:v>
                </c:pt>
                <c:pt idx="73">
                  <c:v>1.7647587399156495</c:v>
                </c:pt>
                <c:pt idx="74">
                  <c:v>2.0329650432089377</c:v>
                </c:pt>
                <c:pt idx="75">
                  <c:v>2.8589918435387229</c:v>
                </c:pt>
                <c:pt idx="76">
                  <c:v>2.7146466434906964</c:v>
                </c:pt>
                <c:pt idx="77">
                  <c:v>2.3961510057592688</c:v>
                </c:pt>
                <c:pt idx="78">
                  <c:v>2.6244317254604015</c:v>
                </c:pt>
                <c:pt idx="79">
                  <c:v>2.3813190589896243</c:v>
                </c:pt>
                <c:pt idx="80">
                  <c:v>2.3813190589896243</c:v>
                </c:pt>
                <c:pt idx="81">
                  <c:v>2.7730440207741895</c:v>
                </c:pt>
                <c:pt idx="82">
                  <c:v>3.0129585260649794</c:v>
                </c:pt>
                <c:pt idx="83">
                  <c:v>3.1160323405466603</c:v>
                </c:pt>
                <c:pt idx="84">
                  <c:v>3.3133020838723999</c:v>
                </c:pt>
                <c:pt idx="85">
                  <c:v>2.9679160105346662</c:v>
                </c:pt>
                <c:pt idx="86">
                  <c:v>2.9551824187037936</c:v>
                </c:pt>
                <c:pt idx="87">
                  <c:v>3.5613053768727219</c:v>
                </c:pt>
                <c:pt idx="88">
                  <c:v>3.5576529412551143</c:v>
                </c:pt>
                <c:pt idx="89">
                  <c:v>3.7619814322793923</c:v>
                </c:pt>
                <c:pt idx="90">
                  <c:v>3.0137698583405244</c:v>
                </c:pt>
                <c:pt idx="91">
                  <c:v>2.7098289987165352</c:v>
                </c:pt>
                <c:pt idx="92">
                  <c:v>2.4153320225177222</c:v>
                </c:pt>
                <c:pt idx="93">
                  <c:v>2.9519043392976134</c:v>
                </c:pt>
                <c:pt idx="94">
                  <c:v>3.3175675238794531</c:v>
                </c:pt>
                <c:pt idx="95">
                  <c:v>3.3485022880098754</c:v>
                </c:pt>
                <c:pt idx="96">
                  <c:v>3.5732016338165868</c:v>
                </c:pt>
                <c:pt idx="97">
                  <c:v>3.6648649430804747</c:v>
                </c:pt>
                <c:pt idx="98">
                  <c:v>2.9942510993491203</c:v>
                </c:pt>
                <c:pt idx="99">
                  <c:v>2.7436417518820013</c:v>
                </c:pt>
                <c:pt idx="100">
                  <c:v>2.3822369746761201</c:v>
                </c:pt>
                <c:pt idx="101">
                  <c:v>2.1622193350073724</c:v>
                </c:pt>
                <c:pt idx="102">
                  <c:v>2.5911229199452999</c:v>
                </c:pt>
                <c:pt idx="103">
                  <c:v>2.3019884529218708</c:v>
                </c:pt>
                <c:pt idx="104">
                  <c:v>2.2200910459077492</c:v>
                </c:pt>
                <c:pt idx="105">
                  <c:v>2.3992224919047871</c:v>
                </c:pt>
                <c:pt idx="106">
                  <c:v>2.2008860544847813</c:v>
                </c:pt>
                <c:pt idx="107">
                  <c:v>2.2048888624658081</c:v>
                </c:pt>
                <c:pt idx="108">
                  <c:v>2.6169199129016896</c:v>
                </c:pt>
                <c:pt idx="109">
                  <c:v>2.4321557126637567</c:v>
                </c:pt>
                <c:pt idx="110">
                  <c:v>2.4665806512401192</c:v>
                </c:pt>
                <c:pt idx="111">
                  <c:v>2.2444943890211553</c:v>
                </c:pt>
                <c:pt idx="112">
                  <c:v>2.2702837262900082</c:v>
                </c:pt>
                <c:pt idx="113">
                  <c:v>2.2517856684451147</c:v>
                </c:pt>
                <c:pt idx="114">
                  <c:v>2.0217292099778379</c:v>
                </c:pt>
                <c:pt idx="115">
                  <c:v>2.0943911651190708</c:v>
                </c:pt>
                <c:pt idx="116">
                  <c:v>1.8840965365003572</c:v>
                </c:pt>
                <c:pt idx="117">
                  <c:v>1.8374133772197168</c:v>
                </c:pt>
                <c:pt idx="118">
                  <c:v>1.8594865170630852</c:v>
                </c:pt>
                <c:pt idx="119">
                  <c:v>1.58381727168146</c:v>
                </c:pt>
                <c:pt idx="120">
                  <c:v>1.4931628449434722</c:v>
                </c:pt>
                <c:pt idx="121">
                  <c:v>1.2899170555594808</c:v>
                </c:pt>
                <c:pt idx="122">
                  <c:v>1.3252725136944494</c:v>
                </c:pt>
                <c:pt idx="123">
                  <c:v>1.4318402376515063</c:v>
                </c:pt>
                <c:pt idx="124">
                  <c:v>1.4754531447793908</c:v>
                </c:pt>
                <c:pt idx="125">
                  <c:v>1.5557799325794093</c:v>
                </c:pt>
                <c:pt idx="126">
                  <c:v>1.5024955171459826</c:v>
                </c:pt>
                <c:pt idx="127">
                  <c:v>1.6040786384402861</c:v>
                </c:pt>
                <c:pt idx="128">
                  <c:v>1.6730750102788892</c:v>
                </c:pt>
                <c:pt idx="129">
                  <c:v>1.3392940771367228</c:v>
                </c:pt>
                <c:pt idx="130">
                  <c:v>1.3108487263310733</c:v>
                </c:pt>
                <c:pt idx="131">
                  <c:v>1.3151234697428882</c:v>
                </c:pt>
                <c:pt idx="132">
                  <c:v>1.4118668323702066</c:v>
                </c:pt>
                <c:pt idx="133">
                  <c:v>0.96566772659186884</c:v>
                </c:pt>
                <c:pt idx="134">
                  <c:v>0.90944632330611153</c:v>
                </c:pt>
                <c:pt idx="135">
                  <c:v>1.0692382396207532</c:v>
                </c:pt>
                <c:pt idx="136">
                  <c:v>0.95091573279980957</c:v>
                </c:pt>
                <c:pt idx="137">
                  <c:v>0.97949371920363515</c:v>
                </c:pt>
                <c:pt idx="138">
                  <c:v>1.0840551724799745</c:v>
                </c:pt>
                <c:pt idx="139">
                  <c:v>1.1485962780819421</c:v>
                </c:pt>
                <c:pt idx="140">
                  <c:v>0.83252893192782773</c:v>
                </c:pt>
                <c:pt idx="141">
                  <c:v>1.1515866287721781</c:v>
                </c:pt>
                <c:pt idx="142">
                  <c:v>1.1474792248772896</c:v>
                </c:pt>
                <c:pt idx="143">
                  <c:v>1.3992925284708562</c:v>
                </c:pt>
                <c:pt idx="144">
                  <c:v>1.4723580061289916</c:v>
                </c:pt>
                <c:pt idx="145">
                  <c:v>1.7026645689985149</c:v>
                </c:pt>
                <c:pt idx="146">
                  <c:v>1.5908209826234951</c:v>
                </c:pt>
                <c:pt idx="147">
                  <c:v>1.8212839759024304</c:v>
                </c:pt>
                <c:pt idx="148">
                  <c:v>1.4498618324068944</c:v>
                </c:pt>
                <c:pt idx="149">
                  <c:v>1.6009364477203054</c:v>
                </c:pt>
                <c:pt idx="150">
                  <c:v>2.4697481243390746</c:v>
                </c:pt>
                <c:pt idx="151">
                  <c:v>2.472421074797206</c:v>
                </c:pt>
                <c:pt idx="152">
                  <c:v>2.8284571574514858</c:v>
                </c:pt>
                <c:pt idx="153">
                  <c:v>3.1189263016945961</c:v>
                </c:pt>
                <c:pt idx="154">
                  <c:v>3.0399367398821795</c:v>
                </c:pt>
                <c:pt idx="155">
                  <c:v>2.7711340604863639</c:v>
                </c:pt>
                <c:pt idx="156">
                  <c:v>2.9322861437990757</c:v>
                </c:pt>
                <c:pt idx="157">
                  <c:v>2.3767627468570791</c:v>
                </c:pt>
                <c:pt idx="158">
                  <c:v>2.3268904249525364</c:v>
                </c:pt>
                <c:pt idx="159">
                  <c:v>2.3634862632504698</c:v>
                </c:pt>
                <c:pt idx="160">
                  <c:v>1.8891882603318881</c:v>
                </c:pt>
                <c:pt idx="161">
                  <c:v>2.3528512747891535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A4B-40E4-BE8B-66FE3E05AAC5}"/>
            </c:ext>
          </c:extLst>
        </c:ser>
        <c:ser>
          <c:idx val="0"/>
          <c:order val="4"/>
          <c:tx>
            <c:v>HU</c:v>
          </c:tx>
          <c:spPr>
            <a:ln>
              <a:solidFill>
                <a:schemeClr val="accent3"/>
              </a:solidFill>
            </a:ln>
          </c:spPr>
          <c:marker>
            <c:symbol val="none"/>
          </c:marker>
          <c:cat>
            <c:numRef>
              <c:f>'c3-35'!$A$15:$A$175</c:f>
              <c:numCache>
                <c:formatCode>m/d/yyyy</c:formatCode>
                <c:ptCount val="161"/>
                <c:pt idx="0">
                  <c:v>38353</c:v>
                </c:pt>
                <c:pt idx="1">
                  <c:v>38384</c:v>
                </c:pt>
                <c:pt idx="2">
                  <c:v>38412</c:v>
                </c:pt>
                <c:pt idx="3">
                  <c:v>38443</c:v>
                </c:pt>
                <c:pt idx="4">
                  <c:v>38473</c:v>
                </c:pt>
                <c:pt idx="5">
                  <c:v>38504</c:v>
                </c:pt>
                <c:pt idx="6">
                  <c:v>38534</c:v>
                </c:pt>
                <c:pt idx="7">
                  <c:v>38565</c:v>
                </c:pt>
                <c:pt idx="8">
                  <c:v>38596</c:v>
                </c:pt>
                <c:pt idx="9">
                  <c:v>38626</c:v>
                </c:pt>
                <c:pt idx="10">
                  <c:v>38657</c:v>
                </c:pt>
                <c:pt idx="11">
                  <c:v>38687</c:v>
                </c:pt>
                <c:pt idx="12">
                  <c:v>38718</c:v>
                </c:pt>
                <c:pt idx="13">
                  <c:v>38749</c:v>
                </c:pt>
                <c:pt idx="14">
                  <c:v>38777</c:v>
                </c:pt>
                <c:pt idx="15">
                  <c:v>38808</c:v>
                </c:pt>
                <c:pt idx="16">
                  <c:v>38838</c:v>
                </c:pt>
                <c:pt idx="17">
                  <c:v>38869</c:v>
                </c:pt>
                <c:pt idx="18">
                  <c:v>38899</c:v>
                </c:pt>
                <c:pt idx="19">
                  <c:v>38930</c:v>
                </c:pt>
                <c:pt idx="20">
                  <c:v>38961</c:v>
                </c:pt>
                <c:pt idx="21">
                  <c:v>38991</c:v>
                </c:pt>
                <c:pt idx="22">
                  <c:v>39022</c:v>
                </c:pt>
                <c:pt idx="23">
                  <c:v>39052</c:v>
                </c:pt>
                <c:pt idx="24">
                  <c:v>39083</c:v>
                </c:pt>
                <c:pt idx="25">
                  <c:v>39114</c:v>
                </c:pt>
                <c:pt idx="26">
                  <c:v>39142</c:v>
                </c:pt>
                <c:pt idx="27">
                  <c:v>39173</c:v>
                </c:pt>
                <c:pt idx="28">
                  <c:v>39203</c:v>
                </c:pt>
                <c:pt idx="29">
                  <c:v>39234</c:v>
                </c:pt>
                <c:pt idx="30">
                  <c:v>39264</c:v>
                </c:pt>
                <c:pt idx="31">
                  <c:v>39295</c:v>
                </c:pt>
                <c:pt idx="32">
                  <c:v>39326</c:v>
                </c:pt>
                <c:pt idx="33">
                  <c:v>39356</c:v>
                </c:pt>
                <c:pt idx="34">
                  <c:v>39387</c:v>
                </c:pt>
                <c:pt idx="35">
                  <c:v>39417</c:v>
                </c:pt>
                <c:pt idx="36">
                  <c:v>39448</c:v>
                </c:pt>
                <c:pt idx="37">
                  <c:v>39479</c:v>
                </c:pt>
                <c:pt idx="38">
                  <c:v>39508</c:v>
                </c:pt>
                <c:pt idx="39">
                  <c:v>39539</c:v>
                </c:pt>
                <c:pt idx="40">
                  <c:v>39569</c:v>
                </c:pt>
                <c:pt idx="41">
                  <c:v>39600</c:v>
                </c:pt>
                <c:pt idx="42">
                  <c:v>39630</c:v>
                </c:pt>
                <c:pt idx="43">
                  <c:v>39661</c:v>
                </c:pt>
                <c:pt idx="44">
                  <c:v>39692</c:v>
                </c:pt>
                <c:pt idx="45">
                  <c:v>39722</c:v>
                </c:pt>
                <c:pt idx="46">
                  <c:v>39753</c:v>
                </c:pt>
                <c:pt idx="47">
                  <c:v>39783</c:v>
                </c:pt>
                <c:pt idx="48">
                  <c:v>39814</c:v>
                </c:pt>
                <c:pt idx="49">
                  <c:v>39845</c:v>
                </c:pt>
                <c:pt idx="50">
                  <c:v>39873</c:v>
                </c:pt>
                <c:pt idx="51">
                  <c:v>39904</c:v>
                </c:pt>
                <c:pt idx="52">
                  <c:v>39934</c:v>
                </c:pt>
                <c:pt idx="53">
                  <c:v>39965</c:v>
                </c:pt>
                <c:pt idx="54">
                  <c:v>39995</c:v>
                </c:pt>
                <c:pt idx="55">
                  <c:v>40026</c:v>
                </c:pt>
                <c:pt idx="56">
                  <c:v>40057</c:v>
                </c:pt>
                <c:pt idx="57">
                  <c:v>40087</c:v>
                </c:pt>
                <c:pt idx="58">
                  <c:v>40118</c:v>
                </c:pt>
                <c:pt idx="59">
                  <c:v>40148</c:v>
                </c:pt>
                <c:pt idx="60">
                  <c:v>40179</c:v>
                </c:pt>
                <c:pt idx="61">
                  <c:v>40210</c:v>
                </c:pt>
                <c:pt idx="62">
                  <c:v>40238</c:v>
                </c:pt>
                <c:pt idx="63">
                  <c:v>40269</c:v>
                </c:pt>
                <c:pt idx="64">
                  <c:v>40299</c:v>
                </c:pt>
                <c:pt idx="65">
                  <c:v>40330</c:v>
                </c:pt>
                <c:pt idx="66">
                  <c:v>40360</c:v>
                </c:pt>
                <c:pt idx="67">
                  <c:v>40391</c:v>
                </c:pt>
                <c:pt idx="68">
                  <c:v>40422</c:v>
                </c:pt>
                <c:pt idx="69">
                  <c:v>40452</c:v>
                </c:pt>
                <c:pt idx="70">
                  <c:v>40483</c:v>
                </c:pt>
                <c:pt idx="71">
                  <c:v>40513</c:v>
                </c:pt>
                <c:pt idx="72">
                  <c:v>40544</c:v>
                </c:pt>
                <c:pt idx="73">
                  <c:v>40575</c:v>
                </c:pt>
                <c:pt idx="74">
                  <c:v>40603</c:v>
                </c:pt>
                <c:pt idx="75">
                  <c:v>40634</c:v>
                </c:pt>
                <c:pt idx="76">
                  <c:v>40664</c:v>
                </c:pt>
                <c:pt idx="77">
                  <c:v>40695</c:v>
                </c:pt>
                <c:pt idx="78">
                  <c:v>40725</c:v>
                </c:pt>
                <c:pt idx="79">
                  <c:v>40756</c:v>
                </c:pt>
                <c:pt idx="80">
                  <c:v>40787</c:v>
                </c:pt>
                <c:pt idx="81">
                  <c:v>40817</c:v>
                </c:pt>
                <c:pt idx="82">
                  <c:v>40848</c:v>
                </c:pt>
                <c:pt idx="83">
                  <c:v>40878</c:v>
                </c:pt>
                <c:pt idx="84">
                  <c:v>40909</c:v>
                </c:pt>
                <c:pt idx="85">
                  <c:v>40940</c:v>
                </c:pt>
                <c:pt idx="86">
                  <c:v>40969</c:v>
                </c:pt>
                <c:pt idx="87">
                  <c:v>41000</c:v>
                </c:pt>
                <c:pt idx="88">
                  <c:v>41030</c:v>
                </c:pt>
                <c:pt idx="89">
                  <c:v>41061</c:v>
                </c:pt>
                <c:pt idx="90">
                  <c:v>41091</c:v>
                </c:pt>
                <c:pt idx="91">
                  <c:v>41122</c:v>
                </c:pt>
                <c:pt idx="92">
                  <c:v>41153</c:v>
                </c:pt>
                <c:pt idx="93">
                  <c:v>41183</c:v>
                </c:pt>
                <c:pt idx="94">
                  <c:v>41214</c:v>
                </c:pt>
                <c:pt idx="95">
                  <c:v>41244</c:v>
                </c:pt>
                <c:pt idx="96">
                  <c:v>41275</c:v>
                </c:pt>
                <c:pt idx="97">
                  <c:v>41306</c:v>
                </c:pt>
                <c:pt idx="98">
                  <c:v>41334</c:v>
                </c:pt>
                <c:pt idx="99">
                  <c:v>41365</c:v>
                </c:pt>
                <c:pt idx="100">
                  <c:v>41395</c:v>
                </c:pt>
                <c:pt idx="101">
                  <c:v>41426</c:v>
                </c:pt>
                <c:pt idx="102">
                  <c:v>41456</c:v>
                </c:pt>
                <c:pt idx="103">
                  <c:v>41487</c:v>
                </c:pt>
                <c:pt idx="104">
                  <c:v>41518</c:v>
                </c:pt>
                <c:pt idx="105">
                  <c:v>41548</c:v>
                </c:pt>
                <c:pt idx="106">
                  <c:v>41579</c:v>
                </c:pt>
                <c:pt idx="107">
                  <c:v>41609</c:v>
                </c:pt>
                <c:pt idx="108">
                  <c:v>41640</c:v>
                </c:pt>
                <c:pt idx="109">
                  <c:v>41671</c:v>
                </c:pt>
                <c:pt idx="110">
                  <c:v>41699</c:v>
                </c:pt>
                <c:pt idx="111">
                  <c:v>41730</c:v>
                </c:pt>
                <c:pt idx="112">
                  <c:v>41760</c:v>
                </c:pt>
                <c:pt idx="113">
                  <c:v>41791</c:v>
                </c:pt>
                <c:pt idx="114">
                  <c:v>41821</c:v>
                </c:pt>
                <c:pt idx="115">
                  <c:v>41852</c:v>
                </c:pt>
                <c:pt idx="116">
                  <c:v>41883</c:v>
                </c:pt>
                <c:pt idx="117">
                  <c:v>41913</c:v>
                </c:pt>
                <c:pt idx="118">
                  <c:v>41944</c:v>
                </c:pt>
                <c:pt idx="119">
                  <c:v>41974</c:v>
                </c:pt>
                <c:pt idx="120">
                  <c:v>42005</c:v>
                </c:pt>
                <c:pt idx="121">
                  <c:v>42036</c:v>
                </c:pt>
                <c:pt idx="122">
                  <c:v>42064</c:v>
                </c:pt>
                <c:pt idx="123">
                  <c:v>42095</c:v>
                </c:pt>
                <c:pt idx="124">
                  <c:v>42125</c:v>
                </c:pt>
                <c:pt idx="125">
                  <c:v>42156</c:v>
                </c:pt>
                <c:pt idx="126">
                  <c:v>42186</c:v>
                </c:pt>
                <c:pt idx="127">
                  <c:v>42217</c:v>
                </c:pt>
                <c:pt idx="128">
                  <c:v>42248</c:v>
                </c:pt>
                <c:pt idx="129">
                  <c:v>42278</c:v>
                </c:pt>
                <c:pt idx="130">
                  <c:v>42309</c:v>
                </c:pt>
                <c:pt idx="131">
                  <c:v>42339</c:v>
                </c:pt>
                <c:pt idx="132">
                  <c:v>42370</c:v>
                </c:pt>
                <c:pt idx="133">
                  <c:v>42401</c:v>
                </c:pt>
                <c:pt idx="134">
                  <c:v>42430</c:v>
                </c:pt>
                <c:pt idx="135">
                  <c:v>42461</c:v>
                </c:pt>
                <c:pt idx="136">
                  <c:v>42491</c:v>
                </c:pt>
                <c:pt idx="137">
                  <c:v>42522</c:v>
                </c:pt>
                <c:pt idx="138">
                  <c:v>42552</c:v>
                </c:pt>
                <c:pt idx="139">
                  <c:v>42583</c:v>
                </c:pt>
                <c:pt idx="140">
                  <c:v>42614</c:v>
                </c:pt>
                <c:pt idx="141">
                  <c:v>42644</c:v>
                </c:pt>
                <c:pt idx="142">
                  <c:v>42675</c:v>
                </c:pt>
                <c:pt idx="143">
                  <c:v>42705</c:v>
                </c:pt>
                <c:pt idx="144">
                  <c:v>42736</c:v>
                </c:pt>
                <c:pt idx="145">
                  <c:v>42767</c:v>
                </c:pt>
                <c:pt idx="146">
                  <c:v>42795</c:v>
                </c:pt>
                <c:pt idx="147">
                  <c:v>42826</c:v>
                </c:pt>
                <c:pt idx="148">
                  <c:v>42856</c:v>
                </c:pt>
                <c:pt idx="149">
                  <c:v>42887</c:v>
                </c:pt>
                <c:pt idx="150">
                  <c:v>42917</c:v>
                </c:pt>
                <c:pt idx="151">
                  <c:v>42948</c:v>
                </c:pt>
                <c:pt idx="152">
                  <c:v>42979</c:v>
                </c:pt>
                <c:pt idx="153">
                  <c:v>43009</c:v>
                </c:pt>
                <c:pt idx="154">
                  <c:v>43040</c:v>
                </c:pt>
                <c:pt idx="155">
                  <c:v>43070</c:v>
                </c:pt>
                <c:pt idx="156">
                  <c:v>43101</c:v>
                </c:pt>
                <c:pt idx="157">
                  <c:v>43132</c:v>
                </c:pt>
                <c:pt idx="158">
                  <c:v>43160</c:v>
                </c:pt>
                <c:pt idx="159">
                  <c:v>43191</c:v>
                </c:pt>
                <c:pt idx="160">
                  <c:v>43221</c:v>
                </c:pt>
              </c:numCache>
            </c:numRef>
          </c:cat>
          <c:val>
            <c:numRef>
              <c:f>'c3-35'!$B$15:$B$175</c:f>
              <c:numCache>
                <c:formatCode>General</c:formatCode>
                <c:ptCount val="161"/>
                <c:pt idx="0">
                  <c:v>4.8257244262031422</c:v>
                </c:pt>
                <c:pt idx="1">
                  <c:v>4.9308669901423121</c:v>
                </c:pt>
                <c:pt idx="2">
                  <c:v>4.1201723096454979</c:v>
                </c:pt>
                <c:pt idx="3">
                  <c:v>4.6140762493788872</c:v>
                </c:pt>
                <c:pt idx="4">
                  <c:v>4.3512164094874111</c:v>
                </c:pt>
                <c:pt idx="5">
                  <c:v>4.5404122730415928</c:v>
                </c:pt>
                <c:pt idx="6">
                  <c:v>4.1538722466325169</c:v>
                </c:pt>
                <c:pt idx="7">
                  <c:v>4.3381277445518398</c:v>
                </c:pt>
                <c:pt idx="8">
                  <c:v>4.6288803079795793</c:v>
                </c:pt>
                <c:pt idx="9">
                  <c:v>4.6104133347485234</c:v>
                </c:pt>
                <c:pt idx="10">
                  <c:v>3.9553804127118664</c:v>
                </c:pt>
                <c:pt idx="11">
                  <c:v>3.6220902868960057</c:v>
                </c:pt>
                <c:pt idx="12">
                  <c:v>3.0155484257193841</c:v>
                </c:pt>
                <c:pt idx="13">
                  <c:v>3.5966753550624411</c:v>
                </c:pt>
                <c:pt idx="14">
                  <c:v>3.3484009691977756</c:v>
                </c:pt>
                <c:pt idx="15">
                  <c:v>3.2413931680672858</c:v>
                </c:pt>
                <c:pt idx="16">
                  <c:v>4.2430412079889326</c:v>
                </c:pt>
                <c:pt idx="17">
                  <c:v>5.4654928464357946</c:v>
                </c:pt>
                <c:pt idx="18">
                  <c:v>6.3881352315784969</c:v>
                </c:pt>
                <c:pt idx="19">
                  <c:v>7.3107776167212002</c:v>
                </c:pt>
                <c:pt idx="20">
                  <c:v>7.8380293990914254</c:v>
                </c:pt>
                <c:pt idx="21">
                  <c:v>7.1898583741417683</c:v>
                </c:pt>
                <c:pt idx="22">
                  <c:v>7.5592673286123802</c:v>
                </c:pt>
                <c:pt idx="23">
                  <c:v>7.8476996690970466</c:v>
                </c:pt>
                <c:pt idx="24">
                  <c:v>8.8956017135412662</c:v>
                </c:pt>
                <c:pt idx="25">
                  <c:v>7.6563813994014671</c:v>
                </c:pt>
                <c:pt idx="26">
                  <c:v>6.5319169064064502</c:v>
                </c:pt>
                <c:pt idx="27">
                  <c:v>6.5772295342715097</c:v>
                </c:pt>
                <c:pt idx="28">
                  <c:v>6.7319846282513867</c:v>
                </c:pt>
                <c:pt idx="29">
                  <c:v>6.8698180390637056</c:v>
                </c:pt>
                <c:pt idx="30">
                  <c:v>6.9763604485680606</c:v>
                </c:pt>
                <c:pt idx="31">
                  <c:v>7.8957438686098467</c:v>
                </c:pt>
                <c:pt idx="32">
                  <c:v>8.4413118026581468</c:v>
                </c:pt>
                <c:pt idx="33">
                  <c:v>8.2237618432633255</c:v>
                </c:pt>
                <c:pt idx="34">
                  <c:v>8.0062118838685041</c:v>
                </c:pt>
                <c:pt idx="35">
                  <c:v>7.7886619244736846</c:v>
                </c:pt>
                <c:pt idx="36">
                  <c:v>7.7404374822059072</c:v>
                </c:pt>
                <c:pt idx="37">
                  <c:v>7.3511682301604653</c:v>
                </c:pt>
                <c:pt idx="38">
                  <c:v>7.5933970355458928</c:v>
                </c:pt>
                <c:pt idx="39">
                  <c:v>7.8316271668098238</c:v>
                </c:pt>
                <c:pt idx="40">
                  <c:v>9.1125569883743847</c:v>
                </c:pt>
                <c:pt idx="41">
                  <c:v>8.0054869537580053</c:v>
                </c:pt>
                <c:pt idx="42">
                  <c:v>8.1847663911493669</c:v>
                </c:pt>
                <c:pt idx="43">
                  <c:v>8.3640458285407266</c:v>
                </c:pt>
                <c:pt idx="44">
                  <c:v>7.5841203913246407</c:v>
                </c:pt>
                <c:pt idx="45">
                  <c:v>10.232653140920117</c:v>
                </c:pt>
                <c:pt idx="46">
                  <c:v>8.2276163982106425</c:v>
                </c:pt>
                <c:pt idx="47">
                  <c:v>8.2192069110430523</c:v>
                </c:pt>
                <c:pt idx="48">
                  <c:v>8.1505231397214821</c:v>
                </c:pt>
                <c:pt idx="49">
                  <c:v>7.6996455651661444</c:v>
                </c:pt>
                <c:pt idx="50">
                  <c:v>8.1512288181497432</c:v>
                </c:pt>
                <c:pt idx="51">
                  <c:v>7.8149811923636925</c:v>
                </c:pt>
                <c:pt idx="52">
                  <c:v>7.0439062111426747</c:v>
                </c:pt>
                <c:pt idx="53">
                  <c:v>7.6083390134345219</c:v>
                </c:pt>
                <c:pt idx="54">
                  <c:v>8.5432148060799911</c:v>
                </c:pt>
                <c:pt idx="55">
                  <c:v>7.1412782802198311</c:v>
                </c:pt>
                <c:pt idx="56">
                  <c:v>7.164248428100346</c:v>
                </c:pt>
                <c:pt idx="57">
                  <c:v>6.2737876043411784</c:v>
                </c:pt>
                <c:pt idx="58">
                  <c:v>6.3095584654092596</c:v>
                </c:pt>
                <c:pt idx="59">
                  <c:v>5.9778629600274966</c:v>
                </c:pt>
                <c:pt idx="60">
                  <c:v>7.2533053992765195</c:v>
                </c:pt>
                <c:pt idx="61">
                  <c:v>6.2492812699664082</c:v>
                </c:pt>
                <c:pt idx="62">
                  <c:v>5.8973327726046687</c:v>
                </c:pt>
                <c:pt idx="63">
                  <c:v>5.2706702820949456</c:v>
                </c:pt>
                <c:pt idx="64">
                  <c:v>4.7049548835458435</c:v>
                </c:pt>
                <c:pt idx="65">
                  <c:v>4.5354534233304271</c:v>
                </c:pt>
                <c:pt idx="66">
                  <c:v>5.0888225333088819</c:v>
                </c:pt>
                <c:pt idx="67">
                  <c:v>4.6175146660337978</c:v>
                </c:pt>
                <c:pt idx="68">
                  <c:v>4.9453206556168983</c:v>
                </c:pt>
                <c:pt idx="69">
                  <c:v>4.7056017211104821</c:v>
                </c:pt>
                <c:pt idx="70">
                  <c:v>4.7667799320805582</c:v>
                </c:pt>
                <c:pt idx="71">
                  <c:v>4.8124343478113385</c:v>
                </c:pt>
                <c:pt idx="72">
                  <c:v>5.4960292946984106</c:v>
                </c:pt>
                <c:pt idx="73">
                  <c:v>5.6496994528748186</c:v>
                </c:pt>
                <c:pt idx="74">
                  <c:v>7.1091928104025932</c:v>
                </c:pt>
                <c:pt idx="75">
                  <c:v>6.9548133018026519</c:v>
                </c:pt>
                <c:pt idx="76">
                  <c:v>6.6183182867421255</c:v>
                </c:pt>
                <c:pt idx="77">
                  <c:v>6.4110262583841138</c:v>
                </c:pt>
                <c:pt idx="78">
                  <c:v>6.2205197703686448</c:v>
                </c:pt>
                <c:pt idx="79">
                  <c:v>5.7121859478020998</c:v>
                </c:pt>
                <c:pt idx="80">
                  <c:v>6.7838184273439843</c:v>
                </c:pt>
                <c:pt idx="81">
                  <c:v>6.9570593700244725</c:v>
                </c:pt>
                <c:pt idx="82">
                  <c:v>6.9761106005065994</c:v>
                </c:pt>
                <c:pt idx="83">
                  <c:v>7.7688759732818884</c:v>
                </c:pt>
                <c:pt idx="84">
                  <c:v>7.8816636261797584</c:v>
                </c:pt>
                <c:pt idx="85">
                  <c:v>7.0846395185418309</c:v>
                </c:pt>
                <c:pt idx="86">
                  <c:v>7.0411012731005069</c:v>
                </c:pt>
                <c:pt idx="87">
                  <c:v>6.806679026021766</c:v>
                </c:pt>
                <c:pt idx="88">
                  <c:v>7.2826640751467178</c:v>
                </c:pt>
                <c:pt idx="89">
                  <c:v>7.0919334255853279</c:v>
                </c:pt>
                <c:pt idx="90">
                  <c:v>6.2364344040050455</c:v>
                </c:pt>
                <c:pt idx="91">
                  <c:v>6.9917845990174836</c:v>
                </c:pt>
                <c:pt idx="92">
                  <c:v>6.5955930727678957</c:v>
                </c:pt>
                <c:pt idx="93">
                  <c:v>7.6025993504178588</c:v>
                </c:pt>
                <c:pt idx="94">
                  <c:v>7.1674501757573736</c:v>
                </c:pt>
                <c:pt idx="95">
                  <c:v>7.1205171406497563</c:v>
                </c:pt>
                <c:pt idx="96">
                  <c:v>6.8183483933515294</c:v>
                </c:pt>
                <c:pt idx="97">
                  <c:v>6.0828031544191417</c:v>
                </c:pt>
                <c:pt idx="98">
                  <c:v>5.4192174853673807</c:v>
                </c:pt>
                <c:pt idx="99">
                  <c:v>5.7713486074241604</c:v>
                </c:pt>
                <c:pt idx="100">
                  <c:v>4.7277083130829274</c:v>
                </c:pt>
                <c:pt idx="101">
                  <c:v>5.5243798298430455</c:v>
                </c:pt>
                <c:pt idx="102">
                  <c:v>4.520779615881934</c:v>
                </c:pt>
                <c:pt idx="103">
                  <c:v>5.0622495670177425</c:v>
                </c:pt>
                <c:pt idx="104">
                  <c:v>4.361994776688384</c:v>
                </c:pt>
                <c:pt idx="105">
                  <c:v>3.623400977992091</c:v>
                </c:pt>
                <c:pt idx="106">
                  <c:v>3.613380609140338</c:v>
                </c:pt>
                <c:pt idx="107">
                  <c:v>3.6431849192190446</c:v>
                </c:pt>
                <c:pt idx="108">
                  <c:v>3.2854122916765478</c:v>
                </c:pt>
                <c:pt idx="109">
                  <c:v>3.3258739272533449</c:v>
                </c:pt>
                <c:pt idx="110">
                  <c:v>2.9578994807252386</c:v>
                </c:pt>
                <c:pt idx="111">
                  <c:v>2.8554517759853932</c:v>
                </c:pt>
                <c:pt idx="112">
                  <c:v>2.6354323811920839</c:v>
                </c:pt>
                <c:pt idx="113">
                  <c:v>2.1631879796256515</c:v>
                </c:pt>
                <c:pt idx="114">
                  <c:v>2.2128635872163329</c:v>
                </c:pt>
                <c:pt idx="115">
                  <c:v>2.221401161805646</c:v>
                </c:pt>
                <c:pt idx="116">
                  <c:v>2.3265835287478418</c:v>
                </c:pt>
                <c:pt idx="117">
                  <c:v>2.2548496411205212</c:v>
                </c:pt>
                <c:pt idx="118">
                  <c:v>2.23530945844528</c:v>
                </c:pt>
                <c:pt idx="119">
                  <c:v>2.5842399305428811</c:v>
                </c:pt>
                <c:pt idx="120">
                  <c:v>2.4097410147837648</c:v>
                </c:pt>
                <c:pt idx="121">
                  <c:v>2.0872026531865577</c:v>
                </c:pt>
                <c:pt idx="122">
                  <c:v>1.7798071433605045</c:v>
                </c:pt>
                <c:pt idx="123">
                  <c:v>1.9257671627439421</c:v>
                </c:pt>
                <c:pt idx="124">
                  <c:v>1.8446651576808153</c:v>
                </c:pt>
                <c:pt idx="125">
                  <c:v>1.8198270243661632</c:v>
                </c:pt>
                <c:pt idx="126">
                  <c:v>1.8537788243862348</c:v>
                </c:pt>
                <c:pt idx="127">
                  <c:v>1.7382054280211499</c:v>
                </c:pt>
                <c:pt idx="128">
                  <c:v>1.8372998621662164</c:v>
                </c:pt>
                <c:pt idx="129">
                  <c:v>1.9118172810706586</c:v>
                </c:pt>
                <c:pt idx="130">
                  <c:v>1.4929829236372834</c:v>
                </c:pt>
                <c:pt idx="131">
                  <c:v>1.6571997107384759</c:v>
                </c:pt>
                <c:pt idx="132">
                  <c:v>1.3966907374482469</c:v>
                </c:pt>
                <c:pt idx="133">
                  <c:v>1.2908907681899433</c:v>
                </c:pt>
                <c:pt idx="134">
                  <c:v>1.3458827692025184</c:v>
                </c:pt>
                <c:pt idx="135">
                  <c:v>1.2713014317432925</c:v>
                </c:pt>
                <c:pt idx="136">
                  <c:v>0.99218633462464767</c:v>
                </c:pt>
                <c:pt idx="137">
                  <c:v>1.2643741787012428</c:v>
                </c:pt>
                <c:pt idx="138">
                  <c:v>1.1840422083543627</c:v>
                </c:pt>
                <c:pt idx="139">
                  <c:v>1.1078793591589411</c:v>
                </c:pt>
                <c:pt idx="140">
                  <c:v>1.3687155442426948</c:v>
                </c:pt>
                <c:pt idx="141">
                  <c:v>1.3710160355757677</c:v>
                </c:pt>
                <c:pt idx="142">
                  <c:v>1.2595158458640607</c:v>
                </c:pt>
                <c:pt idx="143">
                  <c:v>1.5214665470142146</c:v>
                </c:pt>
                <c:pt idx="144">
                  <c:v>1.3283057305426562</c:v>
                </c:pt>
                <c:pt idx="145">
                  <c:v>1.4615351785546509</c:v>
                </c:pt>
                <c:pt idx="146">
                  <c:v>1.3613095025135813</c:v>
                </c:pt>
                <c:pt idx="147">
                  <c:v>1.8393913614774131</c:v>
                </c:pt>
                <c:pt idx="148">
                  <c:v>1.5315686453493098</c:v>
                </c:pt>
                <c:pt idx="149">
                  <c:v>1.528586955785916</c:v>
                </c:pt>
                <c:pt idx="150">
                  <c:v>1.5686643743178457</c:v>
                </c:pt>
                <c:pt idx="151">
                  <c:v>2.5161793561326582</c:v>
                </c:pt>
                <c:pt idx="152">
                  <c:v>1.7443752819204439</c:v>
                </c:pt>
                <c:pt idx="153">
                  <c:v>1.5985240597837762</c:v>
                </c:pt>
                <c:pt idx="154">
                  <c:v>1.745779454540084</c:v>
                </c:pt>
                <c:pt idx="155">
                  <c:v>1.7690463795211515</c:v>
                </c:pt>
                <c:pt idx="156">
                  <c:v>1.5277113069019139</c:v>
                </c:pt>
                <c:pt idx="157">
                  <c:v>1.5323749041062975</c:v>
                </c:pt>
                <c:pt idx="158">
                  <c:v>1.8660342614334426</c:v>
                </c:pt>
                <c:pt idx="159">
                  <c:v>1.5546632047704563</c:v>
                </c:pt>
                <c:pt idx="160">
                  <c:v>1.9641556146986807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A4B-40E4-BE8B-66FE3E05AA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21509504"/>
        <c:axId val="221511040"/>
      </c:lineChart>
      <c:dateAx>
        <c:axId val="221509504"/>
        <c:scaling>
          <c:orientation val="minMax"/>
          <c:min val="40179"/>
        </c:scaling>
        <c:delete val="0"/>
        <c:axPos val="b"/>
        <c:numFmt formatCode="yyyy" sourceLinked="0"/>
        <c:majorTickMark val="out"/>
        <c:minorTickMark val="none"/>
        <c:tickLblPos val="nextTo"/>
        <c:spPr>
          <a:ln w="952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hu-HU"/>
          </a:p>
        </c:txPr>
        <c:crossAx val="221511040"/>
        <c:crosses val="autoZero"/>
        <c:auto val="0"/>
        <c:lblOffset val="100"/>
        <c:baseTimeUnit val="months"/>
        <c:majorUnit val="12"/>
        <c:majorTimeUnit val="months"/>
      </c:dateAx>
      <c:valAx>
        <c:axId val="221511040"/>
        <c:scaling>
          <c:orientation val="minMax"/>
          <c:max val="12"/>
        </c:scaling>
        <c:delete val="0"/>
        <c:axPos val="l"/>
        <c:majorGridlines>
          <c:spPr>
            <a:ln>
              <a:solidFill>
                <a:srgbClr val="BFBFBF"/>
              </a:solidFill>
              <a:prstDash val="sysDash"/>
            </a:ln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hu-HU"/>
                  <a:t>%</a:t>
                </a:r>
              </a:p>
            </c:rich>
          </c:tx>
          <c:layout>
            <c:manualLayout>
              <c:xMode val="edge"/>
              <c:yMode val="edge"/>
              <c:x val="7.9653305881180872E-2"/>
              <c:y val="3.8253393270195959E-3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ln w="9525">
            <a:solidFill>
              <a:srgbClr val="808080"/>
            </a:solidFill>
            <a:prstDash val="solid"/>
          </a:ln>
        </c:spPr>
        <c:crossAx val="221509504"/>
        <c:crosses val="autoZero"/>
        <c:crossBetween val="between"/>
      </c:valAx>
      <c:spPr>
        <a:pattFill>
          <a:fgClr>
            <a:srgbClr val="FFFFFF"/>
          </a:fgClr>
          <a:bgClr>
            <a:srgbClr val="FFFFFF"/>
          </a:bgClr>
        </a:pattFill>
        <a:ln w="25400">
          <a:noFill/>
        </a:ln>
      </c:spPr>
    </c:plotArea>
    <c:legend>
      <c:legendPos val="b"/>
      <c:layout>
        <c:manualLayout>
          <c:xMode val="edge"/>
          <c:yMode val="edge"/>
          <c:x val="0"/>
          <c:y val="0.90698177083333331"/>
          <c:w val="1"/>
          <c:h val="9.3018229166668048E-2"/>
        </c:manualLayout>
      </c:layout>
      <c:overlay val="0"/>
    </c:legend>
    <c:plotVisOnly val="1"/>
    <c:dispBlanksAs val="gap"/>
    <c:showDLblsOverMax val="0"/>
  </c:chart>
  <c:spPr>
    <a:solidFill>
      <a:srgbClr val="FFFFFF"/>
    </a:solidFill>
    <a:ln w="25400">
      <a:noFill/>
    </a:ln>
  </c:spPr>
  <c:txPr>
    <a:bodyPr/>
    <a:lstStyle/>
    <a:p>
      <a:pPr>
        <a:defRPr sz="1800" b="0" i="0">
          <a:solidFill>
            <a:srgbClr val="000000"/>
          </a:solidFill>
          <a:latin typeface="Calibri"/>
          <a:ea typeface="Calibri"/>
          <a:cs typeface="Calibri"/>
        </a:defRPr>
      </a:pPr>
      <a:endParaRPr lang="hu-HU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7514734299516902E-2"/>
          <c:y val="5.5747777777777785E-2"/>
          <c:w val="0.90540419565503316"/>
          <c:h val="0.7330757685667560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Maginfláció!$C$1</c:f>
              <c:strCache>
                <c:ptCount val="1"/>
                <c:pt idx="0">
                  <c:v>Maginfláció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Pt>
            <c:idx val="9"/>
            <c:invertIfNegative val="0"/>
            <c:bubble3D val="0"/>
            <c:spPr>
              <a:solidFill>
                <a:srgbClr val="0C214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DB4-474D-A6DD-061B571C40E9}"/>
              </c:ext>
            </c:extLst>
          </c:dPt>
          <c:dPt>
            <c:idx val="10"/>
            <c:invertIfNegative val="0"/>
            <c:bubble3D val="0"/>
            <c:spPr>
              <a:solidFill>
                <a:srgbClr val="0C214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DB4-474D-A6DD-061B571C40E9}"/>
              </c:ext>
            </c:extLst>
          </c:dPt>
          <c:dPt>
            <c:idx val="11"/>
            <c:invertIfNegative val="0"/>
            <c:bubble3D val="0"/>
            <c:spPr>
              <a:solidFill>
                <a:srgbClr val="0C214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DB4-474D-A6DD-061B571C40E9}"/>
              </c:ext>
            </c:extLst>
          </c:dPt>
          <c:dPt>
            <c:idx val="12"/>
            <c:invertIfNegative val="0"/>
            <c:bubble3D val="0"/>
            <c:spPr>
              <a:solidFill>
                <a:srgbClr val="0C214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DB4-474D-A6DD-061B571C40E9}"/>
              </c:ext>
            </c:extLst>
          </c:dPt>
          <c:dPt>
            <c:idx val="13"/>
            <c:invertIfNegative val="0"/>
            <c:bubble3D val="0"/>
            <c:spPr>
              <a:solidFill>
                <a:srgbClr val="0C214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4DB4-474D-A6DD-061B571C40E9}"/>
              </c:ext>
            </c:extLst>
          </c:dPt>
          <c:dPt>
            <c:idx val="14"/>
            <c:invertIfNegative val="0"/>
            <c:bubble3D val="0"/>
            <c:spPr>
              <a:solidFill>
                <a:srgbClr val="0C214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4DB4-474D-A6DD-061B571C40E9}"/>
              </c:ext>
            </c:extLst>
          </c:dPt>
          <c:dPt>
            <c:idx val="15"/>
            <c:invertIfNegative val="0"/>
            <c:bubble3D val="0"/>
            <c:spPr>
              <a:solidFill>
                <a:srgbClr val="0C214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4DB4-474D-A6DD-061B571C40E9}"/>
              </c:ext>
            </c:extLst>
          </c:dPt>
          <c:dPt>
            <c:idx val="16"/>
            <c:invertIfNegative val="0"/>
            <c:bubble3D val="0"/>
            <c:spPr>
              <a:solidFill>
                <a:srgbClr val="0C214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4DB4-474D-A6DD-061B571C40E9}"/>
              </c:ext>
            </c:extLst>
          </c:dPt>
          <c:dPt>
            <c:idx val="17"/>
            <c:invertIfNegative val="0"/>
            <c:bubble3D val="0"/>
            <c:spPr>
              <a:solidFill>
                <a:srgbClr val="0C214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4DB4-474D-A6DD-061B571C40E9}"/>
              </c:ext>
            </c:extLst>
          </c:dPt>
          <c:dPt>
            <c:idx val="18"/>
            <c:invertIfNegative val="0"/>
            <c:bubble3D val="0"/>
            <c:spPr>
              <a:solidFill>
                <a:srgbClr val="0C214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4DB4-474D-A6DD-061B571C40E9}"/>
              </c:ext>
            </c:extLst>
          </c:dPt>
          <c:dPt>
            <c:idx val="19"/>
            <c:invertIfNegative val="0"/>
            <c:bubble3D val="0"/>
            <c:spPr>
              <a:solidFill>
                <a:srgbClr val="0C214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4DB4-474D-A6DD-061B571C40E9}"/>
              </c:ext>
            </c:extLst>
          </c:dPt>
          <c:dPt>
            <c:idx val="20"/>
            <c:invertIfNegative val="0"/>
            <c:bubble3D val="0"/>
            <c:spPr>
              <a:solidFill>
                <a:srgbClr val="0C214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4DB4-474D-A6DD-061B571C40E9}"/>
              </c:ext>
            </c:extLst>
          </c:dPt>
          <c:dPt>
            <c:idx val="21"/>
            <c:invertIfNegative val="0"/>
            <c:bubble3D val="0"/>
            <c:spPr>
              <a:solidFill>
                <a:srgbClr val="0C214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4DB4-474D-A6DD-061B571C40E9}"/>
              </c:ext>
            </c:extLst>
          </c:dPt>
          <c:cat>
            <c:strRef>
              <c:f>Maginfláció!$B$62:$B$83</c:f>
              <c:strCache>
                <c:ptCount val="21"/>
                <c:pt idx="0">
                  <c:v>2016</c:v>
                </c:pt>
                <c:pt idx="4">
                  <c:v>2017</c:v>
                </c:pt>
                <c:pt idx="8">
                  <c:v>2018</c:v>
                </c:pt>
                <c:pt idx="12">
                  <c:v>2019</c:v>
                </c:pt>
                <c:pt idx="16">
                  <c:v>2020</c:v>
                </c:pt>
                <c:pt idx="20">
                  <c:v>2021</c:v>
                </c:pt>
              </c:strCache>
            </c:strRef>
          </c:cat>
          <c:val>
            <c:numRef>
              <c:f>Maginfláció!$C$62:$C$83</c:f>
              <c:numCache>
                <c:formatCode>0.00</c:formatCode>
                <c:ptCount val="22"/>
                <c:pt idx="0">
                  <c:v>0.84147520984733293</c:v>
                </c:pt>
                <c:pt idx="1">
                  <c:v>0.81494681343128983</c:v>
                </c:pt>
                <c:pt idx="2">
                  <c:v>0.86242111880109484</c:v>
                </c:pt>
                <c:pt idx="3">
                  <c:v>1.0196041860837364</c:v>
                </c:pt>
                <c:pt idx="4">
                  <c:v>1.2552920975052491</c:v>
                </c:pt>
                <c:pt idx="5">
                  <c:v>1.4411778007517355</c:v>
                </c:pt>
                <c:pt idx="6">
                  <c:v>1.7088559151196574</c:v>
                </c:pt>
                <c:pt idx="7">
                  <c:v>1.5946924487612582</c:v>
                </c:pt>
                <c:pt idx="8">
                  <c:v>1.4909187479546984</c:v>
                </c:pt>
                <c:pt idx="9">
                  <c:v>1.5396347747900618</c:v>
                </c:pt>
                <c:pt idx="10">
                  <c:v>1.5546791004943867</c:v>
                </c:pt>
                <c:pt idx="11">
                  <c:v>1.7680847730025855</c:v>
                </c:pt>
                <c:pt idx="12">
                  <c:v>2.0386294687946691</c:v>
                </c:pt>
                <c:pt idx="13">
                  <c:v>2.0814090360885928</c:v>
                </c:pt>
                <c:pt idx="14">
                  <c:v>2.0863612118529988</c:v>
                </c:pt>
                <c:pt idx="15">
                  <c:v>2.0864528994246228</c:v>
                </c:pt>
                <c:pt idx="16">
                  <c:v>2.0926201268071312</c:v>
                </c:pt>
                <c:pt idx="17">
                  <c:v>2.1003784558644099</c:v>
                </c:pt>
                <c:pt idx="18">
                  <c:v>2.1068368446975874</c:v>
                </c:pt>
                <c:pt idx="19">
                  <c:v>2.1107481075117467</c:v>
                </c:pt>
                <c:pt idx="20">
                  <c:v>2.1124209453256038</c:v>
                </c:pt>
                <c:pt idx="21">
                  <c:v>2.1133778542646708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4DB4-474D-A6DD-061B571C40E9}"/>
            </c:ext>
          </c:extLst>
        </c:ser>
        <c:ser>
          <c:idx val="2"/>
          <c:order val="1"/>
          <c:tx>
            <c:strRef>
              <c:f>Maginfláció!$E$1</c:f>
              <c:strCache>
                <c:ptCount val="1"/>
                <c:pt idx="0">
                  <c:v>Egyéb</c:v>
                </c:pt>
              </c:strCache>
            </c:strRef>
          </c:tx>
          <c:spPr>
            <a:solidFill>
              <a:srgbClr val="767171"/>
            </a:solidFill>
            <a:ln>
              <a:noFill/>
            </a:ln>
            <a:effectLst/>
          </c:spPr>
          <c:invertIfNegative val="0"/>
          <c:dPt>
            <c:idx val="9"/>
            <c:invertIfNegative val="0"/>
            <c:bubble3D val="0"/>
            <c:spPr>
              <a:solidFill>
                <a:srgbClr val="76717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C-4DB4-474D-A6DD-061B571C40E9}"/>
              </c:ext>
            </c:extLst>
          </c:dPt>
          <c:dPt>
            <c:idx val="10"/>
            <c:invertIfNegative val="0"/>
            <c:bubble3D val="0"/>
            <c:spPr>
              <a:solidFill>
                <a:srgbClr val="76717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E-4DB4-474D-A6DD-061B571C40E9}"/>
              </c:ext>
            </c:extLst>
          </c:dPt>
          <c:dPt>
            <c:idx val="11"/>
            <c:invertIfNegative val="0"/>
            <c:bubble3D val="0"/>
            <c:spPr>
              <a:solidFill>
                <a:srgbClr val="76717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0-4DB4-474D-A6DD-061B571C40E9}"/>
              </c:ext>
            </c:extLst>
          </c:dPt>
          <c:dPt>
            <c:idx val="12"/>
            <c:invertIfNegative val="0"/>
            <c:bubble3D val="0"/>
            <c:spPr>
              <a:solidFill>
                <a:srgbClr val="76717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2-4DB4-474D-A6DD-061B571C40E9}"/>
              </c:ext>
            </c:extLst>
          </c:dPt>
          <c:dPt>
            <c:idx val="13"/>
            <c:invertIfNegative val="0"/>
            <c:bubble3D val="0"/>
            <c:spPr>
              <a:solidFill>
                <a:srgbClr val="76717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4-4DB4-474D-A6DD-061B571C40E9}"/>
              </c:ext>
            </c:extLst>
          </c:dPt>
          <c:dPt>
            <c:idx val="14"/>
            <c:invertIfNegative val="0"/>
            <c:bubble3D val="0"/>
            <c:spPr>
              <a:solidFill>
                <a:srgbClr val="76717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6-4DB4-474D-A6DD-061B571C40E9}"/>
              </c:ext>
            </c:extLst>
          </c:dPt>
          <c:dPt>
            <c:idx val="15"/>
            <c:invertIfNegative val="0"/>
            <c:bubble3D val="0"/>
            <c:spPr>
              <a:solidFill>
                <a:srgbClr val="76717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8-4DB4-474D-A6DD-061B571C40E9}"/>
              </c:ext>
            </c:extLst>
          </c:dPt>
          <c:dPt>
            <c:idx val="16"/>
            <c:invertIfNegative val="0"/>
            <c:bubble3D val="0"/>
            <c:spPr>
              <a:solidFill>
                <a:srgbClr val="76717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A-4DB4-474D-A6DD-061B571C40E9}"/>
              </c:ext>
            </c:extLst>
          </c:dPt>
          <c:dPt>
            <c:idx val="17"/>
            <c:invertIfNegative val="0"/>
            <c:bubble3D val="0"/>
            <c:spPr>
              <a:solidFill>
                <a:srgbClr val="76717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C-4DB4-474D-A6DD-061B571C40E9}"/>
              </c:ext>
            </c:extLst>
          </c:dPt>
          <c:dPt>
            <c:idx val="18"/>
            <c:invertIfNegative val="0"/>
            <c:bubble3D val="0"/>
            <c:spPr>
              <a:solidFill>
                <a:srgbClr val="76717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E-4DB4-474D-A6DD-061B571C40E9}"/>
              </c:ext>
            </c:extLst>
          </c:dPt>
          <c:dPt>
            <c:idx val="19"/>
            <c:invertIfNegative val="0"/>
            <c:bubble3D val="0"/>
            <c:spPr>
              <a:solidFill>
                <a:srgbClr val="76717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0-4DB4-474D-A6DD-061B571C40E9}"/>
              </c:ext>
            </c:extLst>
          </c:dPt>
          <c:dPt>
            <c:idx val="20"/>
            <c:invertIfNegative val="0"/>
            <c:bubble3D val="0"/>
            <c:spPr>
              <a:solidFill>
                <a:srgbClr val="76717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2-4DB4-474D-A6DD-061B571C40E9}"/>
              </c:ext>
            </c:extLst>
          </c:dPt>
          <c:dPt>
            <c:idx val="21"/>
            <c:invertIfNegative val="0"/>
            <c:bubble3D val="0"/>
            <c:spPr>
              <a:solidFill>
                <a:srgbClr val="76717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4-4DB4-474D-A6DD-061B571C40E9}"/>
              </c:ext>
            </c:extLst>
          </c:dPt>
          <c:cat>
            <c:strRef>
              <c:f>Maginfláció!$B$62:$B$83</c:f>
              <c:strCache>
                <c:ptCount val="21"/>
                <c:pt idx="0">
                  <c:v>2016</c:v>
                </c:pt>
                <c:pt idx="4">
                  <c:v>2017</c:v>
                </c:pt>
                <c:pt idx="8">
                  <c:v>2018</c:v>
                </c:pt>
                <c:pt idx="12">
                  <c:v>2019</c:v>
                </c:pt>
                <c:pt idx="16">
                  <c:v>2020</c:v>
                </c:pt>
                <c:pt idx="20">
                  <c:v>2021</c:v>
                </c:pt>
              </c:strCache>
            </c:strRef>
          </c:cat>
          <c:val>
            <c:numRef>
              <c:f>Maginfláció!$E$62:$E$83</c:f>
              <c:numCache>
                <c:formatCode>0.00</c:formatCode>
                <c:ptCount val="22"/>
                <c:pt idx="0">
                  <c:v>0.37413981327442769</c:v>
                </c:pt>
                <c:pt idx="1">
                  <c:v>8.7638399689854429E-2</c:v>
                </c:pt>
                <c:pt idx="2">
                  <c:v>9.4184989403933717E-2</c:v>
                </c:pt>
                <c:pt idx="3">
                  <c:v>0.1540631055292061</c:v>
                </c:pt>
                <c:pt idx="4">
                  <c:v>0.25050035144582328</c:v>
                </c:pt>
                <c:pt idx="5">
                  <c:v>0.29460242615427279</c:v>
                </c:pt>
                <c:pt idx="6">
                  <c:v>0.33996200981822478</c:v>
                </c:pt>
                <c:pt idx="7">
                  <c:v>0.29309760249596462</c:v>
                </c:pt>
                <c:pt idx="8">
                  <c:v>0.28901071731609074</c:v>
                </c:pt>
                <c:pt idx="9">
                  <c:v>0.36562353447028473</c:v>
                </c:pt>
                <c:pt idx="10">
                  <c:v>0.44929644731798479</c:v>
                </c:pt>
                <c:pt idx="11">
                  <c:v>0.46475892537142194</c:v>
                </c:pt>
                <c:pt idx="12">
                  <c:v>0.4783673757398077</c:v>
                </c:pt>
                <c:pt idx="13">
                  <c:v>0.5813336396202593</c:v>
                </c:pt>
                <c:pt idx="14">
                  <c:v>0.6676403707342895</c:v>
                </c:pt>
                <c:pt idx="15">
                  <c:v>0.6707275404984645</c:v>
                </c:pt>
                <c:pt idx="16">
                  <c:v>0.66796577773122046</c:v>
                </c:pt>
                <c:pt idx="17">
                  <c:v>0.65191372736421727</c:v>
                </c:pt>
                <c:pt idx="18">
                  <c:v>0.65191096352501665</c:v>
                </c:pt>
                <c:pt idx="19">
                  <c:v>0.66333276999806712</c:v>
                </c:pt>
                <c:pt idx="20">
                  <c:v>0.67566596182596284</c:v>
                </c:pt>
                <c:pt idx="21">
                  <c:v>0.6714442492390762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5-4DB4-474D-A6DD-061B571C40E9}"/>
            </c:ext>
          </c:extLst>
        </c:ser>
        <c:ser>
          <c:idx val="3"/>
          <c:order val="2"/>
          <c:tx>
            <c:strRef>
              <c:f>Maginfláció!$F$1</c:f>
              <c:strCache>
                <c:ptCount val="1"/>
                <c:pt idx="0">
                  <c:v>Adóhatás</c:v>
                </c:pt>
              </c:strCache>
            </c:strRef>
          </c:tx>
          <c:spPr>
            <a:solidFill>
              <a:srgbClr val="48A0AE"/>
            </a:solidFill>
            <a:ln>
              <a:noFill/>
            </a:ln>
            <a:effectLst/>
          </c:spPr>
          <c:invertIfNegative val="0"/>
          <c:cat>
            <c:strRef>
              <c:f>Maginfláció!$B$62:$B$83</c:f>
              <c:strCache>
                <c:ptCount val="21"/>
                <c:pt idx="0">
                  <c:v>2016</c:v>
                </c:pt>
                <c:pt idx="4">
                  <c:v>2017</c:v>
                </c:pt>
                <c:pt idx="8">
                  <c:v>2018</c:v>
                </c:pt>
                <c:pt idx="12">
                  <c:v>2019</c:v>
                </c:pt>
                <c:pt idx="16">
                  <c:v>2020</c:v>
                </c:pt>
                <c:pt idx="20">
                  <c:v>2021</c:v>
                </c:pt>
              </c:strCache>
            </c:strRef>
          </c:cat>
          <c:val>
            <c:numRef>
              <c:f>Maginfláció!$F$62:$F$83</c:f>
              <c:numCache>
                <c:formatCode>0.00</c:formatCode>
                <c:ptCount val="22"/>
                <c:pt idx="0">
                  <c:v>-8.0834888901051727E-2</c:v>
                </c:pt>
                <c:pt idx="1">
                  <c:v>-0.10753017988079705</c:v>
                </c:pt>
                <c:pt idx="2">
                  <c:v>-0.16814449362522055</c:v>
                </c:pt>
                <c:pt idx="3">
                  <c:v>3.7985807318349885E-2</c:v>
                </c:pt>
                <c:pt idx="4">
                  <c:v>-3.2781963291739658E-2</c:v>
                </c:pt>
                <c:pt idx="5">
                  <c:v>-8.6772611264294142E-2</c:v>
                </c:pt>
                <c:pt idx="6">
                  <c:v>3.3288554534820491E-2</c:v>
                </c:pt>
                <c:pt idx="7">
                  <c:v>-6.2959444157215216E-2</c:v>
                </c:pt>
                <c:pt idx="8">
                  <c:v>4.3335438598674614E-2</c:v>
                </c:pt>
                <c:pt idx="9">
                  <c:v>9.334078844950966E-2</c:v>
                </c:pt>
                <c:pt idx="10">
                  <c:v>-2.978857816046343E-2</c:v>
                </c:pt>
                <c:pt idx="11">
                  <c:v>-0.13969767028842739</c:v>
                </c:pt>
                <c:pt idx="12">
                  <c:v>-2.1977478904489089E-3</c:v>
                </c:pt>
                <c:pt idx="13">
                  <c:v>1.1368683772161603E-13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6-4DB4-474D-A6DD-061B571C40E9}"/>
            </c:ext>
          </c:extLst>
        </c:ser>
        <c:ser>
          <c:idx val="1"/>
          <c:order val="3"/>
          <c:tx>
            <c:strRef>
              <c:f>Maginfláció!$D$1</c:f>
              <c:strCache>
                <c:ptCount val="1"/>
                <c:pt idx="0">
                  <c:v>Üzemanyag</c:v>
                </c:pt>
              </c:strCache>
            </c:strRef>
          </c:tx>
          <c:spPr>
            <a:solidFill>
              <a:srgbClr val="DA0000"/>
            </a:solidFill>
            <a:ln>
              <a:noFill/>
            </a:ln>
            <a:effectLst/>
          </c:spPr>
          <c:invertIfNegative val="0"/>
          <c:dPt>
            <c:idx val="9"/>
            <c:invertIfNegative val="0"/>
            <c:bubble3D val="0"/>
            <c:spPr>
              <a:solidFill>
                <a:srgbClr val="DA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8-4DB4-474D-A6DD-061B571C40E9}"/>
              </c:ext>
            </c:extLst>
          </c:dPt>
          <c:dPt>
            <c:idx val="10"/>
            <c:invertIfNegative val="0"/>
            <c:bubble3D val="0"/>
            <c:spPr>
              <a:solidFill>
                <a:srgbClr val="DA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A-4DB4-474D-A6DD-061B571C40E9}"/>
              </c:ext>
            </c:extLst>
          </c:dPt>
          <c:dPt>
            <c:idx val="11"/>
            <c:invertIfNegative val="0"/>
            <c:bubble3D val="0"/>
            <c:spPr>
              <a:solidFill>
                <a:srgbClr val="DA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C-4DB4-474D-A6DD-061B571C40E9}"/>
              </c:ext>
            </c:extLst>
          </c:dPt>
          <c:dPt>
            <c:idx val="12"/>
            <c:invertIfNegative val="0"/>
            <c:bubble3D val="0"/>
            <c:spPr>
              <a:solidFill>
                <a:srgbClr val="DA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E-4DB4-474D-A6DD-061B571C40E9}"/>
              </c:ext>
            </c:extLst>
          </c:dPt>
          <c:dPt>
            <c:idx val="13"/>
            <c:invertIfNegative val="0"/>
            <c:bubble3D val="0"/>
            <c:spPr>
              <a:solidFill>
                <a:srgbClr val="DA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0-4DB4-474D-A6DD-061B571C40E9}"/>
              </c:ext>
            </c:extLst>
          </c:dPt>
          <c:dPt>
            <c:idx val="14"/>
            <c:invertIfNegative val="0"/>
            <c:bubble3D val="0"/>
            <c:spPr>
              <a:solidFill>
                <a:srgbClr val="DA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2-4DB4-474D-A6DD-061B571C40E9}"/>
              </c:ext>
            </c:extLst>
          </c:dPt>
          <c:dPt>
            <c:idx val="15"/>
            <c:invertIfNegative val="0"/>
            <c:bubble3D val="0"/>
            <c:spPr>
              <a:solidFill>
                <a:srgbClr val="DA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4-4DB4-474D-A6DD-061B571C40E9}"/>
              </c:ext>
            </c:extLst>
          </c:dPt>
          <c:dPt>
            <c:idx val="16"/>
            <c:invertIfNegative val="0"/>
            <c:bubble3D val="0"/>
            <c:spPr>
              <a:solidFill>
                <a:srgbClr val="DA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6-4DB4-474D-A6DD-061B571C40E9}"/>
              </c:ext>
            </c:extLst>
          </c:dPt>
          <c:dPt>
            <c:idx val="17"/>
            <c:invertIfNegative val="0"/>
            <c:bubble3D val="0"/>
            <c:spPr>
              <a:solidFill>
                <a:srgbClr val="DA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8-4DB4-474D-A6DD-061B571C40E9}"/>
              </c:ext>
            </c:extLst>
          </c:dPt>
          <c:dPt>
            <c:idx val="18"/>
            <c:invertIfNegative val="0"/>
            <c:bubble3D val="0"/>
            <c:spPr>
              <a:solidFill>
                <a:srgbClr val="DA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A-4DB4-474D-A6DD-061B571C40E9}"/>
              </c:ext>
            </c:extLst>
          </c:dPt>
          <c:dPt>
            <c:idx val="19"/>
            <c:invertIfNegative val="0"/>
            <c:bubble3D val="0"/>
            <c:spPr>
              <a:solidFill>
                <a:srgbClr val="DA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C-4DB4-474D-A6DD-061B571C40E9}"/>
              </c:ext>
            </c:extLst>
          </c:dPt>
          <c:dPt>
            <c:idx val="20"/>
            <c:invertIfNegative val="0"/>
            <c:bubble3D val="0"/>
            <c:spPr>
              <a:solidFill>
                <a:srgbClr val="DA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E-4DB4-474D-A6DD-061B571C40E9}"/>
              </c:ext>
            </c:extLst>
          </c:dPt>
          <c:dPt>
            <c:idx val="21"/>
            <c:invertIfNegative val="0"/>
            <c:bubble3D val="0"/>
            <c:spPr>
              <a:solidFill>
                <a:srgbClr val="DA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0-4DB4-474D-A6DD-061B571C40E9}"/>
              </c:ext>
            </c:extLst>
          </c:dPt>
          <c:cat>
            <c:strRef>
              <c:f>Maginfláció!$B$62:$B$83</c:f>
              <c:strCache>
                <c:ptCount val="21"/>
                <c:pt idx="0">
                  <c:v>2016</c:v>
                </c:pt>
                <c:pt idx="4">
                  <c:v>2017</c:v>
                </c:pt>
                <c:pt idx="8">
                  <c:v>2018</c:v>
                </c:pt>
                <c:pt idx="12">
                  <c:v>2019</c:v>
                </c:pt>
                <c:pt idx="16">
                  <c:v>2020</c:v>
                </c:pt>
                <c:pt idx="20">
                  <c:v>2021</c:v>
                </c:pt>
              </c:strCache>
            </c:strRef>
          </c:cat>
          <c:val>
            <c:numRef>
              <c:f>Maginfláció!$D$62:$D$83</c:f>
              <c:numCache>
                <c:formatCode>0.00</c:formatCode>
                <c:ptCount val="22"/>
                <c:pt idx="0">
                  <c:v>-0.81455310819017201</c:v>
                </c:pt>
                <c:pt idx="1">
                  <c:v>-0.84790069507045218</c:v>
                </c:pt>
                <c:pt idx="2">
                  <c:v>-0.7383338322242341</c:v>
                </c:pt>
                <c:pt idx="3">
                  <c:v>6.0428200514153776E-2</c:v>
                </c:pt>
                <c:pt idx="4">
                  <c:v>1.1467197299823912</c:v>
                </c:pt>
                <c:pt idx="5">
                  <c:v>0.41920042393953644</c:v>
                </c:pt>
                <c:pt idx="6">
                  <c:v>0.34721298716594268</c:v>
                </c:pt>
                <c:pt idx="7">
                  <c:v>0.46764586615048076</c:v>
                </c:pt>
                <c:pt idx="8">
                  <c:v>0.13621016912090853</c:v>
                </c:pt>
                <c:pt idx="9">
                  <c:v>0.78437875478390173</c:v>
                </c:pt>
                <c:pt idx="10">
                  <c:v>1.3212279807935254</c:v>
                </c:pt>
                <c:pt idx="11">
                  <c:v>0.97619733290050192</c:v>
                </c:pt>
                <c:pt idx="12">
                  <c:v>0.75907010576601208</c:v>
                </c:pt>
                <c:pt idx="13">
                  <c:v>0.52309576591348506</c:v>
                </c:pt>
                <c:pt idx="14">
                  <c:v>0.20290511369143335</c:v>
                </c:pt>
                <c:pt idx="15">
                  <c:v>0.1987908197102283</c:v>
                </c:pt>
                <c:pt idx="16">
                  <c:v>0.19571519853546065</c:v>
                </c:pt>
                <c:pt idx="17">
                  <c:v>0.21043909503258953</c:v>
                </c:pt>
                <c:pt idx="18">
                  <c:v>0.21280230816095005</c:v>
                </c:pt>
                <c:pt idx="19">
                  <c:v>0.19984834238424654</c:v>
                </c:pt>
                <c:pt idx="20">
                  <c:v>0.18546009422493567</c:v>
                </c:pt>
                <c:pt idx="21">
                  <c:v>0.18691546410169732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1-4DB4-474D-A6DD-061B571C40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897565672"/>
        <c:axId val="897563376"/>
      </c:barChart>
      <c:lineChart>
        <c:grouping val="standard"/>
        <c:varyColors val="0"/>
        <c:ser>
          <c:idx val="4"/>
          <c:order val="4"/>
          <c:tx>
            <c:strRef>
              <c:f>Maginfláció!$G$1</c:f>
              <c:strCache>
                <c:ptCount val="1"/>
                <c:pt idx="0">
                  <c:v>Infláció</c:v>
                </c:pt>
              </c:strCache>
            </c:strRef>
          </c:tx>
          <c:spPr>
            <a:ln w="57150" cap="rnd">
              <a:solidFill>
                <a:sysClr val="windowText" lastClr="000000"/>
              </a:solidFill>
              <a:round/>
            </a:ln>
            <a:effectLst/>
          </c:spPr>
          <c:marker>
            <c:symbol val="none"/>
          </c:marker>
          <c:cat>
            <c:strRef>
              <c:f>Maginfláció!$B$62:$B$83</c:f>
              <c:strCache>
                <c:ptCount val="21"/>
                <c:pt idx="0">
                  <c:v>2016</c:v>
                </c:pt>
                <c:pt idx="4">
                  <c:v>2017</c:v>
                </c:pt>
                <c:pt idx="8">
                  <c:v>2018</c:v>
                </c:pt>
                <c:pt idx="12">
                  <c:v>2019</c:v>
                </c:pt>
                <c:pt idx="16">
                  <c:v>2020</c:v>
                </c:pt>
                <c:pt idx="20">
                  <c:v>2021</c:v>
                </c:pt>
              </c:strCache>
            </c:strRef>
          </c:cat>
          <c:val>
            <c:numRef>
              <c:f>Maginfláció!$G$62:$G$83</c:f>
              <c:numCache>
                <c:formatCode>0.00</c:formatCode>
                <c:ptCount val="22"/>
                <c:pt idx="0">
                  <c:v>0.32022702603053688</c:v>
                </c:pt>
                <c:pt idx="1">
                  <c:v>-5.2845661830104973E-2</c:v>
                </c:pt>
                <c:pt idx="2">
                  <c:v>5.0127782355573913E-2</c:v>
                </c:pt>
                <c:pt idx="3">
                  <c:v>1.2720812994454462</c:v>
                </c:pt>
                <c:pt idx="4">
                  <c:v>2.6197302156417237</c:v>
                </c:pt>
                <c:pt idx="5">
                  <c:v>2.0682080395812505</c:v>
                </c:pt>
                <c:pt idx="6">
                  <c:v>2.4293194666386455</c:v>
                </c:pt>
                <c:pt idx="7">
                  <c:v>2.2924764732504883</c:v>
                </c:pt>
                <c:pt idx="8">
                  <c:v>1.9594750729903723</c:v>
                </c:pt>
                <c:pt idx="9">
                  <c:v>2.7829778524937581</c:v>
                </c:pt>
                <c:pt idx="10">
                  <c:v>3.2954149504454335</c:v>
                </c:pt>
                <c:pt idx="11">
                  <c:v>3.0693433609860818</c:v>
                </c:pt>
                <c:pt idx="12">
                  <c:v>3.2738692024100402</c:v>
                </c:pt>
                <c:pt idx="13">
                  <c:v>3.185838441622451</c:v>
                </c:pt>
                <c:pt idx="14">
                  <c:v>2.9569066962787218</c:v>
                </c:pt>
                <c:pt idx="15">
                  <c:v>2.9559712596333156</c:v>
                </c:pt>
                <c:pt idx="16">
                  <c:v>2.9563011030738124</c:v>
                </c:pt>
                <c:pt idx="17">
                  <c:v>2.9627312782612165</c:v>
                </c:pt>
                <c:pt idx="18">
                  <c:v>2.971550116383554</c:v>
                </c:pt>
                <c:pt idx="19">
                  <c:v>2.9739292198940603</c:v>
                </c:pt>
                <c:pt idx="20">
                  <c:v>2.9735470013765024</c:v>
                </c:pt>
                <c:pt idx="21">
                  <c:v>2.9717375676054445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52-4DB4-474D-A6DD-061B571C40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97565672"/>
        <c:axId val="897563376"/>
      </c:lineChart>
      <c:catAx>
        <c:axId val="897565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ysClr val="window" lastClr="FFFFFF">
                <a:lumMod val="50000"/>
              </a:sys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897563376"/>
        <c:crosses val="autoZero"/>
        <c:auto val="1"/>
        <c:lblAlgn val="ctr"/>
        <c:lblOffset val="100"/>
        <c:tickMarkSkip val="4"/>
        <c:noMultiLvlLbl val="0"/>
      </c:catAx>
      <c:valAx>
        <c:axId val="897563376"/>
        <c:scaling>
          <c:orientation val="minMax"/>
          <c:max val="4"/>
          <c:min val="-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sysDash"/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/>
                  <a:t>Százalék</a:t>
                </a:r>
              </a:p>
            </c:rich>
          </c:tx>
          <c:layout>
            <c:manualLayout>
              <c:xMode val="edge"/>
              <c:yMode val="edge"/>
              <c:x val="6.1111111111111109E-2"/>
              <c:y val="1.0910615339749139E-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bg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897565672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1867891513560805E-4"/>
          <c:y val="0.86979002624671919"/>
          <c:w val="0.9996813210848644"/>
          <c:h val="0.122717993584135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ysClr val="windowText" lastClr="000000"/>
          </a:solidFill>
        </a:defRPr>
      </a:pPr>
      <a:endParaRPr lang="hu-HU"/>
    </a:p>
  </c:txPr>
  <c:externalData r:id="rId4">
    <c:autoUpdate val="0"/>
  </c:externalData>
  <c:userShapes r:id="rId5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719583333333334"/>
          <c:y val="7.1829629629629632E-2"/>
          <c:w val="0.87810509259259262"/>
          <c:h val="0.6744736074657334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'Előrejelzésünk változása 2 ford'!$B$1</c:f>
              <c:strCache>
                <c:ptCount val="1"/>
                <c:pt idx="0">
                  <c:v>Adószűrt maginfláció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numRef>
              <c:f>'Előrejelzésünk változása 2 ford'!$A$3:$A$5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'Előrejelzésünk változása 2 ford'!$B$3:$B$5</c:f>
              <c:numCache>
                <c:formatCode>General</c:formatCode>
                <c:ptCount val="3"/>
                <c:pt idx="0">
                  <c:v>6.8305580780915996E-4</c:v>
                </c:pt>
                <c:pt idx="1">
                  <c:v>0.150135748050686</c:v>
                </c:pt>
                <c:pt idx="2">
                  <c:v>0.107335539360376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2E-4083-98D8-F320FF8C7575}"/>
            </c:ext>
          </c:extLst>
        </c:ser>
        <c:ser>
          <c:idx val="1"/>
          <c:order val="1"/>
          <c:tx>
            <c:strRef>
              <c:f>'Előrejelzésünk változása 2 ford'!$C$1</c:f>
              <c:strCache>
                <c:ptCount val="1"/>
                <c:pt idx="0">
                  <c:v>Üzemanyag</c:v>
                </c:pt>
              </c:strCache>
            </c:strRef>
          </c:tx>
          <c:spPr>
            <a:solidFill>
              <a:srgbClr val="DA0000"/>
            </a:solidFill>
            <a:ln>
              <a:noFill/>
            </a:ln>
            <a:effectLst/>
          </c:spPr>
          <c:invertIfNegative val="0"/>
          <c:cat>
            <c:numRef>
              <c:f>'Előrejelzésünk változása 2 ford'!$A$3:$A$5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'Előrejelzésünk változása 2 ford'!$C$3:$C$5</c:f>
              <c:numCache>
                <c:formatCode>General</c:formatCode>
                <c:ptCount val="3"/>
                <c:pt idx="0">
                  <c:v>0.40177479225208901</c:v>
                </c:pt>
                <c:pt idx="1">
                  <c:v>8.6134638603558494E-2</c:v>
                </c:pt>
                <c:pt idx="2">
                  <c:v>-0.10773355393603699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D2E-4083-98D8-F320FF8C7575}"/>
            </c:ext>
          </c:extLst>
        </c:ser>
        <c:ser>
          <c:idx val="2"/>
          <c:order val="2"/>
          <c:tx>
            <c:strRef>
              <c:f>'Előrejelzésünk változása 2 ford'!$D$1</c:f>
              <c:strCache>
                <c:ptCount val="1"/>
                <c:pt idx="0">
                  <c:v>Egyéb</c:v>
                </c:pt>
              </c:strCache>
            </c:strRef>
          </c:tx>
          <c:spPr>
            <a:solidFill>
              <a:sysClr val="window" lastClr="FFFFFF">
                <a:lumMod val="75000"/>
              </a:sysClr>
            </a:solidFill>
            <a:ln>
              <a:noFill/>
            </a:ln>
            <a:effectLst/>
          </c:spPr>
          <c:invertIfNegative val="0"/>
          <c:cat>
            <c:numRef>
              <c:f>'Előrejelzésünk változása 2 ford'!$A$3:$A$5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'Előrejelzésünk változása 2 ford'!$D$3:$D$5</c:f>
              <c:numCache>
                <c:formatCode>General</c:formatCode>
                <c:ptCount val="3"/>
                <c:pt idx="0">
                  <c:v>-9.7183821237530887E-2</c:v>
                </c:pt>
                <c:pt idx="1">
                  <c:v>-3.5456246426884497E-2</c:v>
                </c:pt>
                <c:pt idx="2">
                  <c:v>3.9801457566099319E-4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D2E-4083-98D8-F320FF8C75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12980624"/>
        <c:axId val="812988824"/>
      </c:barChart>
      <c:lineChart>
        <c:grouping val="standard"/>
        <c:varyColors val="0"/>
        <c:ser>
          <c:idx val="3"/>
          <c:order val="3"/>
          <c:tx>
            <c:strRef>
              <c:f>'Előrejelzésünk változása 2 ford'!$E$1</c:f>
              <c:strCache>
                <c:ptCount val="1"/>
                <c:pt idx="0">
                  <c:v>Infláció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15"/>
            <c:spPr>
              <a:solidFill>
                <a:schemeClr val="bg1"/>
              </a:solidFill>
              <a:ln w="28575">
                <a:solidFill>
                  <a:sysClr val="windowText" lastClr="000000"/>
                </a:solidFill>
              </a:ln>
              <a:effectLst/>
            </c:spPr>
          </c:marker>
          <c:cat>
            <c:numRef>
              <c:f>'Előrejelzésünk változása 2 ford'!$A$3:$A$5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'Előrejelzésünk változása 2 ford'!$E$3:$E$5</c:f>
              <c:numCache>
                <c:formatCode>General</c:formatCode>
                <c:ptCount val="3"/>
                <c:pt idx="0">
                  <c:v>0.30527402682236726</c:v>
                </c:pt>
                <c:pt idx="1">
                  <c:v>0.20081414022735999</c:v>
                </c:pt>
                <c:pt idx="2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D2E-4083-98D8-F320FF8C75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12980624"/>
        <c:axId val="812988824"/>
      </c:lineChart>
      <c:catAx>
        <c:axId val="812980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812988824"/>
        <c:crosses val="autoZero"/>
        <c:auto val="1"/>
        <c:lblAlgn val="ctr"/>
        <c:lblOffset val="100"/>
        <c:noMultiLvlLbl val="0"/>
      </c:catAx>
      <c:valAx>
        <c:axId val="812988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sys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bg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812980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8041975308641973"/>
          <c:w val="1"/>
          <c:h val="0.1195802469135802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hu-HU"/>
    </a:p>
  </c:txPr>
  <c:externalData r:id="rId4">
    <c:autoUpdate val="0"/>
  </c:externalData>
  <c:userShapes r:id="rId5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9575925925925939E-2"/>
          <c:y val="8.1182986111111105E-2"/>
          <c:w val="0.88808611111111113"/>
          <c:h val="0.5390848888888888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pdi_2!$B$6</c:f>
              <c:strCache>
                <c:ptCount val="1"/>
                <c:pt idx="0">
                  <c:v>Nettó átlagkereset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pdi_2!$A$11:$A$21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pdi_2!$B$11:$B$21</c:f>
              <c:numCache>
                <c:formatCode>General</c:formatCode>
                <c:ptCount val="11"/>
                <c:pt idx="0">
                  <c:v>1.4313741595686702</c:v>
                </c:pt>
                <c:pt idx="1">
                  <c:v>3.307656322711559</c:v>
                </c:pt>
                <c:pt idx="2">
                  <c:v>0.31508568474011212</c:v>
                </c:pt>
                <c:pt idx="3">
                  <c:v>1.665087406024937</c:v>
                </c:pt>
                <c:pt idx="4">
                  <c:v>1.6033254184402794</c:v>
                </c:pt>
                <c:pt idx="5">
                  <c:v>1.6728366916169775</c:v>
                </c:pt>
                <c:pt idx="6">
                  <c:v>3.9438535666186199</c:v>
                </c:pt>
                <c:pt idx="7">
                  <c:v>6.6108487556601947</c:v>
                </c:pt>
                <c:pt idx="8">
                  <c:v>5.457390787013618</c:v>
                </c:pt>
                <c:pt idx="9">
                  <c:v>3.8364004323206995</c:v>
                </c:pt>
                <c:pt idx="10">
                  <c:v>3.7137659753768775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4D-4F31-8AB6-EDEE714FD982}"/>
            </c:ext>
          </c:extLst>
        </c:ser>
        <c:ser>
          <c:idx val="1"/>
          <c:order val="1"/>
          <c:tx>
            <c:strRef>
              <c:f>pdi_2!$C$6</c:f>
              <c:strCache>
                <c:ptCount val="1"/>
                <c:pt idx="0">
                  <c:v>Foglalkoztatás</c:v>
                </c:pt>
              </c:strCache>
            </c:strRef>
          </c:tx>
          <c:spPr>
            <a:solidFill>
              <a:schemeClr val="tx2">
                <a:lumMod val="90000"/>
                <a:lumOff val="10000"/>
              </a:schemeClr>
            </a:solidFill>
            <a:ln>
              <a:noFill/>
            </a:ln>
            <a:effectLst/>
          </c:spPr>
          <c:invertIfNegative val="0"/>
          <c:cat>
            <c:numRef>
              <c:f>pdi_2!$A$11:$A$21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pdi_2!$C$11:$C$21</c:f>
              <c:numCache>
                <c:formatCode>General</c:formatCode>
                <c:ptCount val="11"/>
                <c:pt idx="0">
                  <c:v>-0.15220228448639703</c:v>
                </c:pt>
                <c:pt idx="1">
                  <c:v>0.27779883589623056</c:v>
                </c:pt>
                <c:pt idx="2">
                  <c:v>0.71778326971580098</c:v>
                </c:pt>
                <c:pt idx="3">
                  <c:v>0.68630982109986127</c:v>
                </c:pt>
                <c:pt idx="4">
                  <c:v>2.2467836996972186</c:v>
                </c:pt>
                <c:pt idx="5">
                  <c:v>1.1525344054448836</c:v>
                </c:pt>
                <c:pt idx="6">
                  <c:v>1.5598202630503757</c:v>
                </c:pt>
                <c:pt idx="7">
                  <c:v>0.7940977667852831</c:v>
                </c:pt>
                <c:pt idx="8">
                  <c:v>0.7252089115366287</c:v>
                </c:pt>
                <c:pt idx="9">
                  <c:v>0.20878666097599344</c:v>
                </c:pt>
                <c:pt idx="10">
                  <c:v>0.10494517268992934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4D-4F31-8AB6-EDEE714FD982}"/>
            </c:ext>
          </c:extLst>
        </c:ser>
        <c:ser>
          <c:idx val="2"/>
          <c:order val="2"/>
          <c:tx>
            <c:strRef>
              <c:f>pdi_2!$D$6</c:f>
              <c:strCache>
                <c:ptCount val="1"/>
                <c:pt idx="0">
                  <c:v>Pénzügyi transzferek</c:v>
                </c:pt>
              </c:strCache>
            </c:strRef>
          </c:tx>
          <c:spPr>
            <a:solidFill>
              <a:schemeClr val="tx2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pdi_2!$A$11:$A$21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pdi_2!$D$11:$D$21</c:f>
              <c:numCache>
                <c:formatCode>General</c:formatCode>
                <c:ptCount val="11"/>
                <c:pt idx="0">
                  <c:v>2.5344121023585554E-2</c:v>
                </c:pt>
                <c:pt idx="1">
                  <c:v>0.53033623947007591</c:v>
                </c:pt>
                <c:pt idx="2">
                  <c:v>0.22146524266663464</c:v>
                </c:pt>
                <c:pt idx="3">
                  <c:v>0.38663803470911473</c:v>
                </c:pt>
                <c:pt idx="4">
                  <c:v>0.93073936633696785</c:v>
                </c:pt>
                <c:pt idx="5">
                  <c:v>-0.78213532162627264</c:v>
                </c:pt>
                <c:pt idx="6">
                  <c:v>3.4049677023933134E-2</c:v>
                </c:pt>
                <c:pt idx="7">
                  <c:v>0.27724512031881998</c:v>
                </c:pt>
                <c:pt idx="8">
                  <c:v>0.7503625716252813</c:v>
                </c:pt>
                <c:pt idx="9">
                  <c:v>0.59119497773676122</c:v>
                </c:pt>
                <c:pt idx="10">
                  <c:v>0.54749539791316715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C4D-4F31-8AB6-EDEE714FD982}"/>
            </c:ext>
          </c:extLst>
        </c:ser>
        <c:ser>
          <c:idx val="3"/>
          <c:order val="3"/>
          <c:tx>
            <c:strRef>
              <c:f>pdi_2!$E$6</c:f>
              <c:strCache>
                <c:ptCount val="1"/>
                <c:pt idx="0">
                  <c:v>Egyéb jövedelem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pdi_2!$A$11:$A$21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pdi_2!$E$11:$E$21</c:f>
              <c:numCache>
                <c:formatCode>General</c:formatCode>
                <c:ptCount val="11"/>
                <c:pt idx="0">
                  <c:v>0.33515241430556786</c:v>
                </c:pt>
                <c:pt idx="1">
                  <c:v>1.4743099268993651</c:v>
                </c:pt>
                <c:pt idx="2">
                  <c:v>2.047050597369415E-2</c:v>
                </c:pt>
                <c:pt idx="3">
                  <c:v>1.8194951706416036</c:v>
                </c:pt>
                <c:pt idx="4">
                  <c:v>-0.55891321955087303</c:v>
                </c:pt>
                <c:pt idx="5">
                  <c:v>1.422348056960502</c:v>
                </c:pt>
                <c:pt idx="6">
                  <c:v>-1.6799068263518244</c:v>
                </c:pt>
                <c:pt idx="7">
                  <c:v>0.32961788562982003</c:v>
                </c:pt>
                <c:pt idx="8">
                  <c:v>1.3325949728730164</c:v>
                </c:pt>
                <c:pt idx="9">
                  <c:v>1.3320171497284263</c:v>
                </c:pt>
                <c:pt idx="10">
                  <c:v>1.1511522837282555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C4D-4F31-8AB6-EDEE714FD982}"/>
            </c:ext>
          </c:extLst>
        </c:ser>
        <c:ser>
          <c:idx val="4"/>
          <c:order val="4"/>
          <c:tx>
            <c:strRef>
              <c:f>pdi_2!$F$6</c:f>
              <c:strCache>
                <c:ptCount val="1"/>
                <c:pt idx="0">
                  <c:v>Árváltozás</c:v>
                </c:pt>
              </c:strCache>
            </c:strRef>
          </c:tx>
          <c:spPr>
            <a:solidFill>
              <a:schemeClr val="tx2">
                <a:lumMod val="25000"/>
                <a:lumOff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pdi_2!$A$11:$A$21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pdi_2!$F$11:$F$21</c:f>
              <c:numCache>
                <c:formatCode>General</c:formatCode>
                <c:ptCount val="11"/>
                <c:pt idx="0">
                  <c:v>-3.6906004043633089</c:v>
                </c:pt>
                <c:pt idx="1">
                  <c:v>-3.6695524793870931</c:v>
                </c:pt>
                <c:pt idx="2">
                  <c:v>-6.1705255605690894</c:v>
                </c:pt>
                <c:pt idx="3">
                  <c:v>-1.7109029220621466</c:v>
                </c:pt>
                <c:pt idx="4">
                  <c:v>-0.87218143273940996</c:v>
                </c:pt>
                <c:pt idx="5">
                  <c:v>0.36665777578419068</c:v>
                </c:pt>
                <c:pt idx="6">
                  <c:v>0.25695382339493733</c:v>
                </c:pt>
                <c:pt idx="7">
                  <c:v>-2.3726228111951855</c:v>
                </c:pt>
                <c:pt idx="8">
                  <c:v>-2.7452052049378324</c:v>
                </c:pt>
                <c:pt idx="9">
                  <c:v>-3.1282839497084041</c:v>
                </c:pt>
                <c:pt idx="10">
                  <c:v>-2.991002136416526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C4D-4F31-8AB6-EDEE714FD9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40586096"/>
        <c:axId val="463507488"/>
      </c:barChart>
      <c:lineChart>
        <c:grouping val="standard"/>
        <c:varyColors val="0"/>
        <c:ser>
          <c:idx val="5"/>
          <c:order val="5"/>
          <c:tx>
            <c:strRef>
              <c:f>pdi_2!$G$6</c:f>
              <c:strCache>
                <c:ptCount val="1"/>
                <c:pt idx="0">
                  <c:v>Rendelkezésre álló jövedelem (%)</c:v>
                </c:pt>
              </c:strCache>
            </c:strRef>
          </c:tx>
          <c:spPr>
            <a:ln w="28575" cap="rnd">
              <a:solidFill>
                <a:sysClr val="windowText" lastClr="000000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chemeClr val="bg1"/>
              </a:solidFill>
              <a:ln w="22225">
                <a:solidFill>
                  <a:schemeClr val="tx1"/>
                </a:solidFill>
              </a:ln>
              <a:effectLst/>
            </c:spPr>
          </c:marker>
          <c:cat>
            <c:numRef>
              <c:f>pdi_2!$A$11:$A$21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pdi_2!$G$11:$G$21</c:f>
              <c:numCache>
                <c:formatCode>General</c:formatCode>
                <c:ptCount val="11"/>
                <c:pt idx="0">
                  <c:v>-2.0509319939518824</c:v>
                </c:pt>
                <c:pt idx="1">
                  <c:v>1.9205488455901376</c:v>
                </c:pt>
                <c:pt idx="2">
                  <c:v>-4.8957208574728472</c:v>
                </c:pt>
                <c:pt idx="3">
                  <c:v>2.84662751041337</c:v>
                </c:pt>
                <c:pt idx="4">
                  <c:v>3.3497538321841827</c:v>
                </c:pt>
                <c:pt idx="5">
                  <c:v>3.8322416081802815</c:v>
                </c:pt>
                <c:pt idx="6">
                  <c:v>4.1147705037360423</c:v>
                </c:pt>
                <c:pt idx="7">
                  <c:v>5.6391867171989336</c:v>
                </c:pt>
                <c:pt idx="8">
                  <c:v>5.5203520381107118</c:v>
                </c:pt>
                <c:pt idx="9">
                  <c:v>2.8401152710534774</c:v>
                </c:pt>
                <c:pt idx="10">
                  <c:v>2.5263566932917039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6C4D-4F31-8AB6-EDEE714FD982}"/>
            </c:ext>
          </c:extLst>
        </c:ser>
        <c:ser>
          <c:idx val="6"/>
          <c:order val="6"/>
          <c:tx>
            <c:strRef>
              <c:f>pdi_2!$H$6</c:f>
              <c:strCache>
                <c:ptCount val="1"/>
                <c:pt idx="0">
                  <c:v>Fogyasztás (%)</c:v>
                </c:pt>
              </c:strCache>
            </c:strRef>
          </c:tx>
          <c:spPr>
            <a:ln w="28575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pdi_2!$A$11:$A$21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pdi_2!$H$11:$H$21</c:f>
              <c:numCache>
                <c:formatCode>General</c:formatCode>
                <c:ptCount val="11"/>
                <c:pt idx="0">
                  <c:v>-2.7261305583696611</c:v>
                </c:pt>
                <c:pt idx="1">
                  <c:v>0.70947505690239154</c:v>
                </c:pt>
                <c:pt idx="2">
                  <c:v>-2.3572255557331943</c:v>
                </c:pt>
                <c:pt idx="3">
                  <c:v>0.16025223106143471</c:v>
                </c:pt>
                <c:pt idx="4">
                  <c:v>2.7843235619627222</c:v>
                </c:pt>
                <c:pt idx="5">
                  <c:v>3.5503749188778642</c:v>
                </c:pt>
                <c:pt idx="6">
                  <c:v>4.1838170704753281</c:v>
                </c:pt>
                <c:pt idx="7">
                  <c:v>4.6524408231188801</c:v>
                </c:pt>
                <c:pt idx="8">
                  <c:v>4.8469087920758795</c:v>
                </c:pt>
                <c:pt idx="9">
                  <c:v>3.242106793244119</c:v>
                </c:pt>
                <c:pt idx="10">
                  <c:v>3.1402441527065008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6C4D-4F31-8AB6-EDEE714FD9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0586096"/>
        <c:axId val="463507488"/>
      </c:lineChart>
      <c:catAx>
        <c:axId val="2405860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/>
                  <a:t>Százalékpont</a:t>
                </a:r>
              </a:p>
            </c:rich>
          </c:tx>
          <c:layout>
            <c:manualLayout>
              <c:xMode val="edge"/>
              <c:yMode val="edge"/>
              <c:x val="5.8326207729468595E-2"/>
              <c:y val="1.6222222222222219E-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463507488"/>
        <c:crosses val="autoZero"/>
        <c:auto val="1"/>
        <c:lblAlgn val="ctr"/>
        <c:lblOffset val="100"/>
        <c:noMultiLvlLbl val="0"/>
      </c:catAx>
      <c:valAx>
        <c:axId val="463507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BFBFBF"/>
              </a:solidFill>
              <a:prstDash val="sysDash"/>
              <a:round/>
            </a:ln>
            <a:effectLst/>
          </c:spPr>
        </c:majorGridlines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bg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240586096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76182333333333341"/>
          <c:w val="1"/>
          <c:h val="0.238176666666666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ysClr val="windowText" lastClr="000000"/>
          </a:solidFill>
        </a:defRPr>
      </a:pPr>
      <a:endParaRPr lang="hu-HU"/>
    </a:p>
  </c:txPr>
  <c:externalData r:id="rId4">
    <c:autoUpdate val="0"/>
  </c:externalData>
  <c:userShapes r:id="rId5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5429103970699319E-2"/>
          <c:y val="8.9325086805555551E-2"/>
          <c:w val="0.82914179205860139"/>
          <c:h val="0.685646267361111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'c3-23'!$B$12</c:f>
              <c:strCache>
                <c:ptCount val="1"/>
                <c:pt idx="0">
                  <c:v>Lakásépítések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15875">
              <a:noFill/>
            </a:ln>
          </c:spPr>
          <c:invertIfNegative val="0"/>
          <c:cat>
            <c:numRef>
              <c:f>'c3-23'!$A$14:$A$82</c:f>
              <c:numCache>
                <c:formatCode>General</c:formatCode>
                <c:ptCount val="65"/>
                <c:pt idx="0">
                  <c:v>2002</c:v>
                </c:pt>
                <c:pt idx="4">
                  <c:v>2003</c:v>
                </c:pt>
                <c:pt idx="8">
                  <c:v>2004</c:v>
                </c:pt>
                <c:pt idx="12">
                  <c:v>2005</c:v>
                </c:pt>
                <c:pt idx="16">
                  <c:v>2006</c:v>
                </c:pt>
                <c:pt idx="20">
                  <c:v>2007</c:v>
                </c:pt>
                <c:pt idx="24">
                  <c:v>2008</c:v>
                </c:pt>
                <c:pt idx="28">
                  <c:v>2009</c:v>
                </c:pt>
                <c:pt idx="32">
                  <c:v>2010</c:v>
                </c:pt>
                <c:pt idx="36">
                  <c:v>2011</c:v>
                </c:pt>
                <c:pt idx="40">
                  <c:v>2012</c:v>
                </c:pt>
                <c:pt idx="44">
                  <c:v>2013</c:v>
                </c:pt>
                <c:pt idx="48">
                  <c:v>2014</c:v>
                </c:pt>
                <c:pt idx="52">
                  <c:v>2015</c:v>
                </c:pt>
                <c:pt idx="56">
                  <c:v>2016</c:v>
                </c:pt>
                <c:pt idx="60">
                  <c:v>2017</c:v>
                </c:pt>
                <c:pt idx="64">
                  <c:v>2018</c:v>
                </c:pt>
              </c:numCache>
            </c:numRef>
          </c:cat>
          <c:val>
            <c:numRef>
              <c:f>'c3-23'!$B$14:$B$82</c:f>
              <c:numCache>
                <c:formatCode>0</c:formatCode>
                <c:ptCount val="65"/>
                <c:pt idx="0">
                  <c:v>7863.8964646720988</c:v>
                </c:pt>
                <c:pt idx="1">
                  <c:v>8033.5493028079609</c:v>
                </c:pt>
                <c:pt idx="2">
                  <c:v>7921.0433750519169</c:v>
                </c:pt>
                <c:pt idx="3">
                  <c:v>7692.5108574680253</c:v>
                </c:pt>
                <c:pt idx="4">
                  <c:v>7931.8424303103702</c:v>
                </c:pt>
                <c:pt idx="5">
                  <c:v>8382.0376441087865</c:v>
                </c:pt>
                <c:pt idx="6">
                  <c:v>8991.6721167938776</c:v>
                </c:pt>
                <c:pt idx="7">
                  <c:v>10237.447808786965</c:v>
                </c:pt>
                <c:pt idx="8">
                  <c:v>10377.889419308913</c:v>
                </c:pt>
                <c:pt idx="9">
                  <c:v>10669.500567434956</c:v>
                </c:pt>
                <c:pt idx="10">
                  <c:v>11219.016945191797</c:v>
                </c:pt>
                <c:pt idx="11">
                  <c:v>11646.593068064334</c:v>
                </c:pt>
                <c:pt idx="12">
                  <c:v>10654.465287264688</c:v>
                </c:pt>
                <c:pt idx="13">
                  <c:v>10734.023628852352</c:v>
                </c:pt>
                <c:pt idx="14">
                  <c:v>10245.574880070608</c:v>
                </c:pt>
                <c:pt idx="15">
                  <c:v>9449.9362038123527</c:v>
                </c:pt>
                <c:pt idx="16">
                  <c:v>9445.0847399904214</c:v>
                </c:pt>
                <c:pt idx="17">
                  <c:v>8341.4266780407434</c:v>
                </c:pt>
                <c:pt idx="18">
                  <c:v>8047.6409327290121</c:v>
                </c:pt>
                <c:pt idx="19">
                  <c:v>8029.8476492398213</c:v>
                </c:pt>
                <c:pt idx="20">
                  <c:v>8567.8098711990624</c:v>
                </c:pt>
                <c:pt idx="21">
                  <c:v>9510.3988118273955</c:v>
                </c:pt>
                <c:pt idx="22">
                  <c:v>8951.5383259892424</c:v>
                </c:pt>
                <c:pt idx="23">
                  <c:v>9129.2529909842997</c:v>
                </c:pt>
                <c:pt idx="24">
                  <c:v>8743.5246217115582</c:v>
                </c:pt>
                <c:pt idx="25">
                  <c:v>8432.3830227811977</c:v>
                </c:pt>
                <c:pt idx="26">
                  <c:v>9501.1997175158358</c:v>
                </c:pt>
                <c:pt idx="27">
                  <c:v>9397.8926379914064</c:v>
                </c:pt>
                <c:pt idx="28">
                  <c:v>8835.7138822523575</c:v>
                </c:pt>
                <c:pt idx="29">
                  <c:v>8584.6291064072811</c:v>
                </c:pt>
                <c:pt idx="30">
                  <c:v>7603.6806559118286</c:v>
                </c:pt>
                <c:pt idx="31">
                  <c:v>6969.9763554285273</c:v>
                </c:pt>
                <c:pt idx="32">
                  <c:v>6194.1388085588087</c:v>
                </c:pt>
                <c:pt idx="33">
                  <c:v>5391.6092466358959</c:v>
                </c:pt>
                <c:pt idx="34">
                  <c:v>4919.498160995151</c:v>
                </c:pt>
                <c:pt idx="35">
                  <c:v>4317.7537838101489</c:v>
                </c:pt>
                <c:pt idx="36">
                  <c:v>3809.1827983004782</c:v>
                </c:pt>
                <c:pt idx="37">
                  <c:v>3385.6859824252006</c:v>
                </c:pt>
                <c:pt idx="38">
                  <c:v>2940.5426797218311</c:v>
                </c:pt>
                <c:pt idx="39">
                  <c:v>2519.588539552492</c:v>
                </c:pt>
                <c:pt idx="40">
                  <c:v>2908.4015338052172</c:v>
                </c:pt>
                <c:pt idx="41">
                  <c:v>2713.3707023870434</c:v>
                </c:pt>
                <c:pt idx="42">
                  <c:v>2537.6370832465477</c:v>
                </c:pt>
                <c:pt idx="43">
                  <c:v>2400.590680561193</c:v>
                </c:pt>
                <c:pt idx="44">
                  <c:v>1856.7543058512704</c:v>
                </c:pt>
                <c:pt idx="45">
                  <c:v>1868.5437900272552</c:v>
                </c:pt>
                <c:pt idx="46">
                  <c:v>1766.7907626619644</c:v>
                </c:pt>
                <c:pt idx="47">
                  <c:v>1800.9111414595097</c:v>
                </c:pt>
                <c:pt idx="48">
                  <c:v>2082.94067018646</c:v>
                </c:pt>
                <c:pt idx="49">
                  <c:v>2070.3431973397546</c:v>
                </c:pt>
                <c:pt idx="50">
                  <c:v>2144.5468518431221</c:v>
                </c:pt>
                <c:pt idx="51">
                  <c:v>2060.1692806306628</c:v>
                </c:pt>
                <c:pt idx="52">
                  <c:v>2045.3690018719133</c:v>
                </c:pt>
                <c:pt idx="53">
                  <c:v>1909.8338965506409</c:v>
                </c:pt>
                <c:pt idx="54">
                  <c:v>1902.36334431671</c:v>
                </c:pt>
                <c:pt idx="55">
                  <c:v>1754.4337572607353</c:v>
                </c:pt>
                <c:pt idx="56">
                  <c:v>2096.5927044030718</c:v>
                </c:pt>
                <c:pt idx="57">
                  <c:v>2357.1077213077774</c:v>
                </c:pt>
                <c:pt idx="58">
                  <c:v>2563.4946200196046</c:v>
                </c:pt>
                <c:pt idx="59">
                  <c:v>2976.8049542695467</c:v>
                </c:pt>
                <c:pt idx="60">
                  <c:v>3042.6179016776418</c:v>
                </c:pt>
                <c:pt idx="61">
                  <c:v>3398.0725686133937</c:v>
                </c:pt>
                <c:pt idx="62">
                  <c:v>3757.689216577046</c:v>
                </c:pt>
                <c:pt idx="63">
                  <c:v>4190.6203131319198</c:v>
                </c:pt>
                <c:pt idx="64">
                  <c:v>4511.5232775239756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BD-4644-A2BE-D8EB7D294A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216784896"/>
        <c:axId val="216786432"/>
      </c:barChart>
      <c:lineChart>
        <c:grouping val="standard"/>
        <c:varyColors val="0"/>
        <c:ser>
          <c:idx val="1"/>
          <c:order val="1"/>
          <c:tx>
            <c:strRef>
              <c:f>'c3-23'!$C$12</c:f>
              <c:strCache>
                <c:ptCount val="1"/>
                <c:pt idx="0">
                  <c:v>Kiadott lakásépítési engedélyek</c:v>
                </c:pt>
              </c:strCache>
            </c:strRef>
          </c:tx>
          <c:spPr>
            <a:ln w="28575">
              <a:solidFill>
                <a:schemeClr val="tx2"/>
              </a:solidFill>
            </a:ln>
          </c:spPr>
          <c:marker>
            <c:symbol val="none"/>
          </c:marker>
          <c:dPt>
            <c:idx val="53"/>
            <c:bubble3D val="0"/>
            <c:extLst>
              <c:ext xmlns:c16="http://schemas.microsoft.com/office/drawing/2014/chart" uri="{C3380CC4-5D6E-409C-BE32-E72D297353CC}">
                <c16:uniqueId val="{00000001-B8BD-4644-A2BE-D8EB7D294A19}"/>
              </c:ext>
            </c:extLst>
          </c:dPt>
          <c:cat>
            <c:numRef>
              <c:f>'c3-23'!$A$14:$A$82</c:f>
              <c:numCache>
                <c:formatCode>General</c:formatCode>
                <c:ptCount val="65"/>
                <c:pt idx="0">
                  <c:v>2002</c:v>
                </c:pt>
                <c:pt idx="4">
                  <c:v>2003</c:v>
                </c:pt>
                <c:pt idx="8">
                  <c:v>2004</c:v>
                </c:pt>
                <c:pt idx="12">
                  <c:v>2005</c:v>
                </c:pt>
                <c:pt idx="16">
                  <c:v>2006</c:v>
                </c:pt>
                <c:pt idx="20">
                  <c:v>2007</c:v>
                </c:pt>
                <c:pt idx="24">
                  <c:v>2008</c:v>
                </c:pt>
                <c:pt idx="28">
                  <c:v>2009</c:v>
                </c:pt>
                <c:pt idx="32">
                  <c:v>2010</c:v>
                </c:pt>
                <c:pt idx="36">
                  <c:v>2011</c:v>
                </c:pt>
                <c:pt idx="40">
                  <c:v>2012</c:v>
                </c:pt>
                <c:pt idx="44">
                  <c:v>2013</c:v>
                </c:pt>
                <c:pt idx="48">
                  <c:v>2014</c:v>
                </c:pt>
                <c:pt idx="52">
                  <c:v>2015</c:v>
                </c:pt>
                <c:pt idx="56">
                  <c:v>2016</c:v>
                </c:pt>
                <c:pt idx="60">
                  <c:v>2017</c:v>
                </c:pt>
                <c:pt idx="64">
                  <c:v>2018</c:v>
                </c:pt>
              </c:numCache>
            </c:numRef>
          </c:cat>
          <c:val>
            <c:numRef>
              <c:f>'c3-23'!$C$14:$C$82</c:f>
              <c:numCache>
                <c:formatCode>0</c:formatCode>
                <c:ptCount val="65"/>
                <c:pt idx="0">
                  <c:v>12036.226103912226</c:v>
                </c:pt>
                <c:pt idx="1">
                  <c:v>12331.745826963859</c:v>
                </c:pt>
                <c:pt idx="2">
                  <c:v>12538.263014745593</c:v>
                </c:pt>
                <c:pt idx="3">
                  <c:v>11855.765054378318</c:v>
                </c:pt>
                <c:pt idx="4">
                  <c:v>13721.216714452994</c:v>
                </c:pt>
                <c:pt idx="5">
                  <c:v>14451.074550119838</c:v>
                </c:pt>
                <c:pt idx="6">
                  <c:v>14872.668149148692</c:v>
                </c:pt>
                <c:pt idx="7">
                  <c:v>16196.040586278479</c:v>
                </c:pt>
                <c:pt idx="8">
                  <c:v>15121.914517272771</c:v>
                </c:pt>
                <c:pt idx="9">
                  <c:v>14928.128578685124</c:v>
                </c:pt>
                <c:pt idx="10">
                  <c:v>13816.720209480398</c:v>
                </c:pt>
                <c:pt idx="11">
                  <c:v>13592.236694561703</c:v>
                </c:pt>
                <c:pt idx="12">
                  <c:v>13033.398666231615</c:v>
                </c:pt>
                <c:pt idx="13">
                  <c:v>13745.411813003462</c:v>
                </c:pt>
                <c:pt idx="14">
                  <c:v>13051.31969577022</c:v>
                </c:pt>
                <c:pt idx="15">
                  <c:v>11659.869824994699</c:v>
                </c:pt>
                <c:pt idx="16">
                  <c:v>11618.288467453081</c:v>
                </c:pt>
                <c:pt idx="17">
                  <c:v>10302.711881564232</c:v>
                </c:pt>
                <c:pt idx="18">
                  <c:v>11105.521098553661</c:v>
                </c:pt>
                <c:pt idx="19">
                  <c:v>11799.478552429018</c:v>
                </c:pt>
                <c:pt idx="20">
                  <c:v>11693.493733427131</c:v>
                </c:pt>
                <c:pt idx="21">
                  <c:v>10847.03840812481</c:v>
                </c:pt>
                <c:pt idx="22">
                  <c:v>11197.215271312964</c:v>
                </c:pt>
                <c:pt idx="23">
                  <c:v>10538.252587135094</c:v>
                </c:pt>
                <c:pt idx="24">
                  <c:v>10922.703800423271</c:v>
                </c:pt>
                <c:pt idx="25">
                  <c:v>11490.044928297242</c:v>
                </c:pt>
                <c:pt idx="26">
                  <c:v>10594.197566695566</c:v>
                </c:pt>
                <c:pt idx="27">
                  <c:v>10855.053704583917</c:v>
                </c:pt>
                <c:pt idx="28">
                  <c:v>8950.6097730770234</c:v>
                </c:pt>
                <c:pt idx="29">
                  <c:v>8002.8897830756068</c:v>
                </c:pt>
                <c:pt idx="30">
                  <c:v>6101.6196660282358</c:v>
                </c:pt>
                <c:pt idx="31">
                  <c:v>5344.880777819134</c:v>
                </c:pt>
                <c:pt idx="32">
                  <c:v>5464.6877989027289</c:v>
                </c:pt>
                <c:pt idx="33">
                  <c:v>4167.7146223261616</c:v>
                </c:pt>
                <c:pt idx="34">
                  <c:v>4257.4220187303063</c:v>
                </c:pt>
                <c:pt idx="35">
                  <c:v>3463.1755600408032</c:v>
                </c:pt>
                <c:pt idx="36">
                  <c:v>2989.7053422408089</c:v>
                </c:pt>
                <c:pt idx="37">
                  <c:v>3334.4845941975345</c:v>
                </c:pt>
                <c:pt idx="38">
                  <c:v>2980.0746215177733</c:v>
                </c:pt>
                <c:pt idx="39">
                  <c:v>3183.7354420438846</c:v>
                </c:pt>
                <c:pt idx="40">
                  <c:v>2881.8080514873686</c:v>
                </c:pt>
                <c:pt idx="41">
                  <c:v>2579.590310412726</c:v>
                </c:pt>
                <c:pt idx="42">
                  <c:v>2679.2392846194384</c:v>
                </c:pt>
                <c:pt idx="43">
                  <c:v>2459.3623534804674</c:v>
                </c:pt>
                <c:pt idx="44">
                  <c:v>1715.4346785710088</c:v>
                </c:pt>
                <c:pt idx="45">
                  <c:v>1911.298959467339</c:v>
                </c:pt>
                <c:pt idx="46">
                  <c:v>1863.7234188438717</c:v>
                </c:pt>
                <c:pt idx="47">
                  <c:v>2045.5429431177815</c:v>
                </c:pt>
                <c:pt idx="48">
                  <c:v>2074.075148493338</c:v>
                </c:pt>
                <c:pt idx="49">
                  <c:v>2246.3755599588694</c:v>
                </c:pt>
                <c:pt idx="50">
                  <c:v>2762.4323599964241</c:v>
                </c:pt>
                <c:pt idx="51">
                  <c:v>2550.1169315513689</c:v>
                </c:pt>
                <c:pt idx="52">
                  <c:v>2878.4037665984824</c:v>
                </c:pt>
                <c:pt idx="53">
                  <c:v>2952.6076008268988</c:v>
                </c:pt>
                <c:pt idx="54">
                  <c:v>3118.5304297060911</c:v>
                </c:pt>
                <c:pt idx="55">
                  <c:v>3565.4582028685272</c:v>
                </c:pt>
                <c:pt idx="56">
                  <c:v>6376.7300026799294</c:v>
                </c:pt>
                <c:pt idx="57">
                  <c:v>8030.156016916435</c:v>
                </c:pt>
                <c:pt idx="58">
                  <c:v>7936.3775370211652</c:v>
                </c:pt>
                <c:pt idx="59">
                  <c:v>9215.7364433824696</c:v>
                </c:pt>
                <c:pt idx="60">
                  <c:v>10124.936350519825</c:v>
                </c:pt>
                <c:pt idx="61">
                  <c:v>9297.0834668763691</c:v>
                </c:pt>
                <c:pt idx="62">
                  <c:v>9414.2347934549998</c:v>
                </c:pt>
                <c:pt idx="63">
                  <c:v>9160.745389148804</c:v>
                </c:pt>
                <c:pt idx="64">
                  <c:v>9957.824228505242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8BD-4644-A2BE-D8EB7D294A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6787968"/>
        <c:axId val="218977024"/>
      </c:lineChart>
      <c:dateAx>
        <c:axId val="2167848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9525">
            <a:solidFill>
              <a:srgbClr val="808080"/>
            </a:solidFill>
            <a:prstDash val="solid"/>
          </a:ln>
        </c:spPr>
        <c:txPr>
          <a:bodyPr rot="-5400000" vert="horz"/>
          <a:lstStyle/>
          <a:p>
            <a:pPr>
              <a:defRPr/>
            </a:pPr>
            <a:endParaRPr lang="hu-HU"/>
          </a:p>
        </c:txPr>
        <c:crossAx val="216786432"/>
        <c:crosses val="autoZero"/>
        <c:auto val="1"/>
        <c:lblOffset val="100"/>
        <c:baseTimeUnit val="days"/>
        <c:majorUnit val="4"/>
        <c:majorTimeUnit val="years"/>
        <c:minorUnit val="4"/>
        <c:minorTimeUnit val="months"/>
      </c:dateAx>
      <c:valAx>
        <c:axId val="216786432"/>
        <c:scaling>
          <c:orientation val="minMax"/>
          <c:max val="18000"/>
        </c:scaling>
        <c:delete val="0"/>
        <c:axPos val="l"/>
        <c:majorGridlines>
          <c:spPr>
            <a:ln>
              <a:solidFill>
                <a:srgbClr val="BFBFBF"/>
              </a:solidFill>
              <a:prstDash val="sysDash"/>
            </a:ln>
          </c:spPr>
        </c:majorGridlines>
        <c:numFmt formatCode="0" sourceLinked="1"/>
        <c:majorTickMark val="out"/>
        <c:minorTickMark val="none"/>
        <c:tickLblPos val="nextTo"/>
        <c:spPr>
          <a:ln w="952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hu-HU"/>
          </a:p>
        </c:txPr>
        <c:crossAx val="216784896"/>
        <c:crosses val="autoZero"/>
        <c:crossBetween val="between"/>
      </c:valAx>
      <c:catAx>
        <c:axId val="2167879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18977024"/>
        <c:crosses val="autoZero"/>
        <c:auto val="1"/>
        <c:lblAlgn val="ctr"/>
        <c:lblOffset val="100"/>
        <c:noMultiLvlLbl val="1"/>
      </c:catAx>
      <c:valAx>
        <c:axId val="218977024"/>
        <c:scaling>
          <c:orientation val="minMax"/>
        </c:scaling>
        <c:delete val="1"/>
        <c:axPos val="r"/>
        <c:numFmt formatCode="0" sourceLinked="1"/>
        <c:majorTickMark val="out"/>
        <c:minorTickMark val="none"/>
        <c:tickLblPos val="nextTo"/>
        <c:crossAx val="216787968"/>
        <c:crosses val="max"/>
        <c:crossBetween val="between"/>
      </c:valAx>
      <c:spPr>
        <a:ln w="25400">
          <a:noFill/>
        </a:ln>
      </c:spPr>
    </c:plotArea>
    <c:legend>
      <c:legendPos val="b"/>
      <c:layout>
        <c:manualLayout>
          <c:xMode val="edge"/>
          <c:yMode val="edge"/>
          <c:x val="0"/>
          <c:y val="0.91593836805555551"/>
          <c:w val="1"/>
          <c:h val="8.4061631944444451E-2"/>
        </c:manualLayout>
      </c:layout>
      <c:overlay val="0"/>
    </c:legend>
    <c:plotVisOnly val="1"/>
    <c:dispBlanksAs val="gap"/>
    <c:showDLblsOverMax val="0"/>
  </c:chart>
  <c:spPr>
    <a:solidFill>
      <a:srgbClr val="FFFFFF"/>
    </a:solidFill>
    <a:ln w="25400">
      <a:noFill/>
    </a:ln>
  </c:spPr>
  <c:txPr>
    <a:bodyPr/>
    <a:lstStyle/>
    <a:p>
      <a:pPr>
        <a:defRPr sz="1800" b="0" i="0">
          <a:solidFill>
            <a:srgbClr val="000000"/>
          </a:solidFill>
          <a:latin typeface="Calibri"/>
          <a:ea typeface="Calibri"/>
          <a:cs typeface="Calibri"/>
        </a:defRPr>
      </a:pPr>
      <a:endParaRPr lang="hu-HU"/>
    </a:p>
  </c:txPr>
  <c:externalData r:id="rId2">
    <c:autoUpdate val="0"/>
  </c:externalData>
  <c:userShapes r:id="rId3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1638425925925939E-2"/>
          <c:y val="8.0808333333333329E-2"/>
          <c:w val="0.87334768518518513"/>
          <c:h val="0.60123400000000016"/>
        </c:manualLayout>
      </c:layout>
      <c:barChart>
        <c:barDir val="col"/>
        <c:grouping val="clustered"/>
        <c:varyColors val="0"/>
        <c:ser>
          <c:idx val="2"/>
          <c:order val="2"/>
          <c:tx>
            <c:strRef>
              <c:f>'Effektív felhasználás'!$D$1</c:f>
              <c:strCache>
                <c:ptCount val="1"/>
                <c:pt idx="0">
                  <c:v>Változás az előző fordulóhoz képest (jobb tengely)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'Effektív felhasználás'!$A$2:$A$9</c:f>
              <c:numCache>
                <c:formatCode>General</c:formatCode>
                <c:ptCount val="8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</c:numCache>
            </c:numRef>
          </c:cat>
          <c:val>
            <c:numRef>
              <c:f>'Effektív felhasználás'!$D$2:$D$9</c:f>
              <c:numCache>
                <c:formatCode>General</c:formatCode>
                <c:ptCount val="8"/>
                <c:pt idx="5">
                  <c:v>-0.58999999999999986</c:v>
                </c:pt>
                <c:pt idx="7">
                  <c:v>0.52000000000000046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F6-44DB-BA9F-3D618F6804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637524136"/>
        <c:axId val="637525120"/>
      </c:barChart>
      <c:lineChart>
        <c:grouping val="standard"/>
        <c:varyColors val="0"/>
        <c:ser>
          <c:idx val="0"/>
          <c:order val="0"/>
          <c:tx>
            <c:strRef>
              <c:f>'Effektív felhasználás'!$B$1</c:f>
              <c:strCache>
                <c:ptCount val="1"/>
                <c:pt idx="0">
                  <c:v>Effektív felhasználás március IJ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prstDash val="sysDash"/>
              <a:round/>
            </a:ln>
            <a:effectLst/>
          </c:spPr>
          <c:marker>
            <c:symbol val="diamond"/>
            <c:size val="10"/>
            <c:spPr>
              <a:solidFill>
                <a:schemeClr val="bg1"/>
              </a:solidFill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numRef>
              <c:f>'Effektív felhasználás'!$A$2:$A$9</c:f>
              <c:numCache>
                <c:formatCode>General</c:formatCode>
                <c:ptCount val="8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</c:numCache>
            </c:numRef>
          </c:cat>
          <c:val>
            <c:numRef>
              <c:f>'Effektív felhasználás'!$B$2:$B$9</c:f>
              <c:numCache>
                <c:formatCode>General</c:formatCode>
                <c:ptCount val="8"/>
                <c:pt idx="0">
                  <c:v>6.45</c:v>
                </c:pt>
                <c:pt idx="1">
                  <c:v>6.76</c:v>
                </c:pt>
                <c:pt idx="2">
                  <c:v>8.14</c:v>
                </c:pt>
                <c:pt idx="3">
                  <c:v>2.5</c:v>
                </c:pt>
                <c:pt idx="4">
                  <c:v>4.3099999999999996</c:v>
                </c:pt>
                <c:pt idx="5">
                  <c:v>5.63</c:v>
                </c:pt>
                <c:pt idx="6">
                  <c:v>5.61</c:v>
                </c:pt>
                <c:pt idx="7">
                  <c:v>3.55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DF6-44DB-BA9F-3D618F680450}"/>
            </c:ext>
          </c:extLst>
        </c:ser>
        <c:ser>
          <c:idx val="1"/>
          <c:order val="1"/>
          <c:tx>
            <c:strRef>
              <c:f>'Effektív felhasználás'!$C$1</c:f>
              <c:strCache>
                <c:ptCount val="1"/>
                <c:pt idx="0">
                  <c:v>Effektív felhasználás június IJ</c:v>
                </c:pt>
              </c:strCache>
            </c:strRef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/>
              </a:solidFill>
              <a:ln w="28575">
                <a:solidFill>
                  <a:schemeClr val="tx2"/>
                </a:solidFill>
              </a:ln>
              <a:effectLst/>
            </c:spPr>
          </c:marker>
          <c:cat>
            <c:numRef>
              <c:f>'Effektív felhasználás'!$A$2:$A$9</c:f>
              <c:numCache>
                <c:formatCode>General</c:formatCode>
                <c:ptCount val="8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</c:numCache>
            </c:numRef>
          </c:cat>
          <c:val>
            <c:numRef>
              <c:f>'Effektív felhasználás'!$C$2:$C$9</c:f>
              <c:numCache>
                <c:formatCode>General</c:formatCode>
                <c:ptCount val="8"/>
                <c:pt idx="0">
                  <c:v>6.45</c:v>
                </c:pt>
                <c:pt idx="1">
                  <c:v>6.76</c:v>
                </c:pt>
                <c:pt idx="2">
                  <c:v>8.14</c:v>
                </c:pt>
                <c:pt idx="3">
                  <c:v>2.5</c:v>
                </c:pt>
                <c:pt idx="4">
                  <c:v>4.3099999999999996</c:v>
                </c:pt>
                <c:pt idx="5">
                  <c:v>5.04</c:v>
                </c:pt>
                <c:pt idx="6">
                  <c:v>5.61</c:v>
                </c:pt>
                <c:pt idx="7">
                  <c:v>4.07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DF6-44DB-BA9F-3D618F6804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26830528"/>
        <c:axId val="626832496"/>
      </c:lineChart>
      <c:catAx>
        <c:axId val="626830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626832496"/>
        <c:crossesAt val="-1"/>
        <c:auto val="1"/>
        <c:lblAlgn val="ctr"/>
        <c:lblOffset val="100"/>
        <c:noMultiLvlLbl val="0"/>
      </c:catAx>
      <c:valAx>
        <c:axId val="626832496"/>
        <c:scaling>
          <c:orientation val="minMax"/>
          <c:max val="9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sys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bg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626830528"/>
        <c:crosses val="autoZero"/>
        <c:crossBetween val="between"/>
        <c:majorUnit val="1"/>
      </c:valAx>
      <c:valAx>
        <c:axId val="637525120"/>
        <c:scaling>
          <c:orientation val="minMax"/>
          <c:max val="3.5"/>
          <c:min val="-1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bg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637524136"/>
        <c:crosses val="max"/>
        <c:crossBetween val="between"/>
        <c:majorUnit val="0.5"/>
      </c:valAx>
      <c:catAx>
        <c:axId val="6375241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3752512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0157407407407411E-3"/>
          <c:y val="0.7948128888888889"/>
          <c:w val="0.99396851851851853"/>
          <c:h val="0.205187111111111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ysClr val="windowText" lastClr="000000"/>
          </a:solidFill>
        </a:defRPr>
      </a:pPr>
      <a:endParaRPr lang="hu-HU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707407407407409E-2"/>
          <c:y val="6.9141025641025658E-2"/>
          <c:w val="0.86907542735042731"/>
          <c:h val="0.76891773504273508"/>
        </c:manualLayout>
      </c:layout>
      <c:lineChart>
        <c:grouping val="standard"/>
        <c:varyColors val="0"/>
        <c:ser>
          <c:idx val="0"/>
          <c:order val="0"/>
          <c:tx>
            <c:strRef>
              <c:f>olajár!$B$11</c:f>
              <c:strCache>
                <c:ptCount val="1"/>
                <c:pt idx="0">
                  <c:v>2018. március</c:v>
                </c:pt>
              </c:strCache>
            </c:strRef>
          </c:tx>
          <c:spPr>
            <a:ln w="31750">
              <a:solidFill>
                <a:schemeClr val="accent1"/>
              </a:solidFill>
              <a:prstDash val="sysDash"/>
            </a:ln>
          </c:spPr>
          <c:marker>
            <c:symbol val="none"/>
          </c:marker>
          <c:cat>
            <c:numRef>
              <c:f>olajár!$A$229:$A$363</c:f>
              <c:numCache>
                <c:formatCode>mmm\-yy</c:formatCode>
                <c:ptCount val="135"/>
                <c:pt idx="0">
                  <c:v>40179</c:v>
                </c:pt>
                <c:pt idx="1">
                  <c:v>40210</c:v>
                </c:pt>
                <c:pt idx="2">
                  <c:v>40238</c:v>
                </c:pt>
                <c:pt idx="3">
                  <c:v>40269</c:v>
                </c:pt>
                <c:pt idx="4">
                  <c:v>40299</c:v>
                </c:pt>
                <c:pt idx="5">
                  <c:v>40330</c:v>
                </c:pt>
                <c:pt idx="6">
                  <c:v>40360</c:v>
                </c:pt>
                <c:pt idx="7">
                  <c:v>40391</c:v>
                </c:pt>
                <c:pt idx="8">
                  <c:v>40422</c:v>
                </c:pt>
                <c:pt idx="9">
                  <c:v>40452</c:v>
                </c:pt>
                <c:pt idx="10">
                  <c:v>40483</c:v>
                </c:pt>
                <c:pt idx="11">
                  <c:v>40513</c:v>
                </c:pt>
                <c:pt idx="12">
                  <c:v>40544</c:v>
                </c:pt>
                <c:pt idx="13">
                  <c:v>40575</c:v>
                </c:pt>
                <c:pt idx="14">
                  <c:v>40603</c:v>
                </c:pt>
                <c:pt idx="15">
                  <c:v>40634</c:v>
                </c:pt>
                <c:pt idx="16">
                  <c:v>40664</c:v>
                </c:pt>
                <c:pt idx="17">
                  <c:v>40695</c:v>
                </c:pt>
                <c:pt idx="18">
                  <c:v>40725</c:v>
                </c:pt>
                <c:pt idx="19">
                  <c:v>40756</c:v>
                </c:pt>
                <c:pt idx="20">
                  <c:v>40787</c:v>
                </c:pt>
                <c:pt idx="21">
                  <c:v>40817</c:v>
                </c:pt>
                <c:pt idx="22">
                  <c:v>40848</c:v>
                </c:pt>
                <c:pt idx="23">
                  <c:v>40878</c:v>
                </c:pt>
                <c:pt idx="24">
                  <c:v>40909</c:v>
                </c:pt>
                <c:pt idx="25">
                  <c:v>40940</c:v>
                </c:pt>
                <c:pt idx="26">
                  <c:v>40969</c:v>
                </c:pt>
                <c:pt idx="27">
                  <c:v>41000</c:v>
                </c:pt>
                <c:pt idx="28">
                  <c:v>41030</c:v>
                </c:pt>
                <c:pt idx="29">
                  <c:v>41061</c:v>
                </c:pt>
                <c:pt idx="30">
                  <c:v>41091</c:v>
                </c:pt>
                <c:pt idx="31">
                  <c:v>41122</c:v>
                </c:pt>
                <c:pt idx="32">
                  <c:v>41153</c:v>
                </c:pt>
                <c:pt idx="33">
                  <c:v>41183</c:v>
                </c:pt>
                <c:pt idx="34">
                  <c:v>41214</c:v>
                </c:pt>
                <c:pt idx="35">
                  <c:v>41244</c:v>
                </c:pt>
                <c:pt idx="36">
                  <c:v>41275</c:v>
                </c:pt>
                <c:pt idx="37">
                  <c:v>41306</c:v>
                </c:pt>
                <c:pt idx="38">
                  <c:v>41334</c:v>
                </c:pt>
                <c:pt idx="39">
                  <c:v>41365</c:v>
                </c:pt>
                <c:pt idx="40">
                  <c:v>41395</c:v>
                </c:pt>
                <c:pt idx="41">
                  <c:v>41426</c:v>
                </c:pt>
                <c:pt idx="42">
                  <c:v>41456</c:v>
                </c:pt>
                <c:pt idx="43">
                  <c:v>41487</c:v>
                </c:pt>
                <c:pt idx="44">
                  <c:v>41518</c:v>
                </c:pt>
                <c:pt idx="45">
                  <c:v>41548</c:v>
                </c:pt>
                <c:pt idx="46">
                  <c:v>41579</c:v>
                </c:pt>
                <c:pt idx="47">
                  <c:v>41609</c:v>
                </c:pt>
                <c:pt idx="48">
                  <c:v>41640</c:v>
                </c:pt>
                <c:pt idx="49">
                  <c:v>41671</c:v>
                </c:pt>
                <c:pt idx="50">
                  <c:v>41699</c:v>
                </c:pt>
                <c:pt idx="51">
                  <c:v>41730</c:v>
                </c:pt>
                <c:pt idx="52">
                  <c:v>41760</c:v>
                </c:pt>
                <c:pt idx="53">
                  <c:v>41791</c:v>
                </c:pt>
                <c:pt idx="54">
                  <c:v>41821</c:v>
                </c:pt>
                <c:pt idx="55">
                  <c:v>41852</c:v>
                </c:pt>
                <c:pt idx="56">
                  <c:v>41883</c:v>
                </c:pt>
                <c:pt idx="57">
                  <c:v>41913</c:v>
                </c:pt>
                <c:pt idx="58">
                  <c:v>41944</c:v>
                </c:pt>
                <c:pt idx="59">
                  <c:v>41974</c:v>
                </c:pt>
                <c:pt idx="60">
                  <c:v>42005</c:v>
                </c:pt>
                <c:pt idx="61">
                  <c:v>42036</c:v>
                </c:pt>
                <c:pt idx="62">
                  <c:v>42064</c:v>
                </c:pt>
                <c:pt idx="63">
                  <c:v>42095</c:v>
                </c:pt>
                <c:pt idx="64">
                  <c:v>42125</c:v>
                </c:pt>
                <c:pt idx="65">
                  <c:v>42156</c:v>
                </c:pt>
                <c:pt idx="66">
                  <c:v>42186</c:v>
                </c:pt>
                <c:pt idx="67">
                  <c:v>42217</c:v>
                </c:pt>
                <c:pt idx="68">
                  <c:v>42248</c:v>
                </c:pt>
                <c:pt idx="69">
                  <c:v>42278</c:v>
                </c:pt>
                <c:pt idx="70">
                  <c:v>42309</c:v>
                </c:pt>
                <c:pt idx="71">
                  <c:v>42339</c:v>
                </c:pt>
                <c:pt idx="72">
                  <c:v>42370</c:v>
                </c:pt>
                <c:pt idx="73">
                  <c:v>42401</c:v>
                </c:pt>
                <c:pt idx="74">
                  <c:v>42430</c:v>
                </c:pt>
                <c:pt idx="75">
                  <c:v>42461</c:v>
                </c:pt>
                <c:pt idx="76">
                  <c:v>42491</c:v>
                </c:pt>
                <c:pt idx="77">
                  <c:v>42522</c:v>
                </c:pt>
                <c:pt idx="78">
                  <c:v>42552</c:v>
                </c:pt>
                <c:pt idx="79">
                  <c:v>42583</c:v>
                </c:pt>
                <c:pt idx="80">
                  <c:v>42614</c:v>
                </c:pt>
                <c:pt idx="81">
                  <c:v>42644</c:v>
                </c:pt>
                <c:pt idx="82">
                  <c:v>42675</c:v>
                </c:pt>
                <c:pt idx="83">
                  <c:v>42705</c:v>
                </c:pt>
                <c:pt idx="84">
                  <c:v>42736</c:v>
                </c:pt>
                <c:pt idx="85">
                  <c:v>42767</c:v>
                </c:pt>
                <c:pt idx="86">
                  <c:v>42795</c:v>
                </c:pt>
                <c:pt idx="87">
                  <c:v>42826</c:v>
                </c:pt>
                <c:pt idx="88">
                  <c:v>42856</c:v>
                </c:pt>
                <c:pt idx="89">
                  <c:v>42887</c:v>
                </c:pt>
                <c:pt idx="90">
                  <c:v>42917</c:v>
                </c:pt>
                <c:pt idx="91">
                  <c:v>42948</c:v>
                </c:pt>
                <c:pt idx="92">
                  <c:v>42979</c:v>
                </c:pt>
                <c:pt idx="93">
                  <c:v>43009</c:v>
                </c:pt>
                <c:pt idx="94">
                  <c:v>43040</c:v>
                </c:pt>
                <c:pt idx="95">
                  <c:v>43070</c:v>
                </c:pt>
                <c:pt idx="96">
                  <c:v>43101</c:v>
                </c:pt>
                <c:pt idx="97">
                  <c:v>43132</c:v>
                </c:pt>
                <c:pt idx="98">
                  <c:v>43160</c:v>
                </c:pt>
                <c:pt idx="99">
                  <c:v>43191</c:v>
                </c:pt>
                <c:pt idx="100">
                  <c:v>43221</c:v>
                </c:pt>
                <c:pt idx="101">
                  <c:v>43252</c:v>
                </c:pt>
                <c:pt idx="102">
                  <c:v>43282</c:v>
                </c:pt>
                <c:pt idx="103">
                  <c:v>43313</c:v>
                </c:pt>
                <c:pt idx="104">
                  <c:v>43344</c:v>
                </c:pt>
                <c:pt idx="105">
                  <c:v>43374</c:v>
                </c:pt>
                <c:pt idx="106">
                  <c:v>43405</c:v>
                </c:pt>
                <c:pt idx="107">
                  <c:v>43435</c:v>
                </c:pt>
                <c:pt idx="108">
                  <c:v>43466</c:v>
                </c:pt>
                <c:pt idx="109">
                  <c:v>43497</c:v>
                </c:pt>
                <c:pt idx="110">
                  <c:v>43525</c:v>
                </c:pt>
                <c:pt idx="111">
                  <c:v>43556</c:v>
                </c:pt>
                <c:pt idx="112">
                  <c:v>43586</c:v>
                </c:pt>
                <c:pt idx="113">
                  <c:v>43617</c:v>
                </c:pt>
                <c:pt idx="114">
                  <c:v>43647</c:v>
                </c:pt>
                <c:pt idx="115">
                  <c:v>43678</c:v>
                </c:pt>
                <c:pt idx="116">
                  <c:v>43709</c:v>
                </c:pt>
                <c:pt idx="117">
                  <c:v>43739</c:v>
                </c:pt>
                <c:pt idx="118">
                  <c:v>43770</c:v>
                </c:pt>
                <c:pt idx="119">
                  <c:v>43800</c:v>
                </c:pt>
                <c:pt idx="120">
                  <c:v>43831</c:v>
                </c:pt>
                <c:pt idx="121">
                  <c:v>43862</c:v>
                </c:pt>
                <c:pt idx="122">
                  <c:v>43891</c:v>
                </c:pt>
                <c:pt idx="123">
                  <c:v>43922</c:v>
                </c:pt>
                <c:pt idx="124">
                  <c:v>43952</c:v>
                </c:pt>
                <c:pt idx="125">
                  <c:v>43983</c:v>
                </c:pt>
                <c:pt idx="126">
                  <c:v>44013</c:v>
                </c:pt>
                <c:pt idx="127">
                  <c:v>44044</c:v>
                </c:pt>
                <c:pt idx="128">
                  <c:v>44075</c:v>
                </c:pt>
                <c:pt idx="129">
                  <c:v>44105</c:v>
                </c:pt>
                <c:pt idx="130">
                  <c:v>44136</c:v>
                </c:pt>
                <c:pt idx="131">
                  <c:v>44166</c:v>
                </c:pt>
                <c:pt idx="132">
                  <c:v>44197</c:v>
                </c:pt>
                <c:pt idx="133">
                  <c:v>44228</c:v>
                </c:pt>
                <c:pt idx="134">
                  <c:v>44256</c:v>
                </c:pt>
              </c:numCache>
            </c:numRef>
          </c:cat>
          <c:val>
            <c:numRef>
              <c:f>olajár!$B$229:$B$363</c:f>
              <c:numCache>
                <c:formatCode>0.00</c:formatCode>
                <c:ptCount val="135"/>
                <c:pt idx="0">
                  <c:v>53.469507891009222</c:v>
                </c:pt>
                <c:pt idx="1">
                  <c:v>54.277821406644385</c:v>
                </c:pt>
                <c:pt idx="2">
                  <c:v>58.425812830557653</c:v>
                </c:pt>
                <c:pt idx="3">
                  <c:v>63.277652847414494</c:v>
                </c:pt>
                <c:pt idx="4">
                  <c:v>60.639227216748772</c:v>
                </c:pt>
                <c:pt idx="5">
                  <c:v>61.301588545830782</c:v>
                </c:pt>
                <c:pt idx="6">
                  <c:v>58.521133123596471</c:v>
                </c:pt>
                <c:pt idx="7">
                  <c:v>59.377996971918449</c:v>
                </c:pt>
                <c:pt idx="8">
                  <c:v>59.588093308497449</c:v>
                </c:pt>
                <c:pt idx="9">
                  <c:v>59.683776297279273</c:v>
                </c:pt>
                <c:pt idx="10">
                  <c:v>62.730795680649976</c:v>
                </c:pt>
                <c:pt idx="11">
                  <c:v>69.367524424438685</c:v>
                </c:pt>
                <c:pt idx="12">
                  <c:v>72.121041185961275</c:v>
                </c:pt>
                <c:pt idx="13">
                  <c:v>76.158386584556382</c:v>
                </c:pt>
                <c:pt idx="14">
                  <c:v>81.652545744050499</c:v>
                </c:pt>
                <c:pt idx="15">
                  <c:v>85.118678786466376</c:v>
                </c:pt>
                <c:pt idx="16">
                  <c:v>79.744620134328827</c:v>
                </c:pt>
                <c:pt idx="17">
                  <c:v>79.021965199023384</c:v>
                </c:pt>
                <c:pt idx="18">
                  <c:v>81.534309161242561</c:v>
                </c:pt>
                <c:pt idx="19">
                  <c:v>76.701790512704122</c:v>
                </c:pt>
                <c:pt idx="20">
                  <c:v>81.665772552095476</c:v>
                </c:pt>
                <c:pt idx="21">
                  <c:v>79.970533616358239</c:v>
                </c:pt>
                <c:pt idx="22">
                  <c:v>81.532802169754959</c:v>
                </c:pt>
                <c:pt idx="23">
                  <c:v>81.867602398608042</c:v>
                </c:pt>
                <c:pt idx="24">
                  <c:v>86.080805004387329</c:v>
                </c:pt>
                <c:pt idx="25">
                  <c:v>90.443973975311948</c:v>
                </c:pt>
                <c:pt idx="26">
                  <c:v>94.476158867665617</c:v>
                </c:pt>
                <c:pt idx="27">
                  <c:v>91.545398121133914</c:v>
                </c:pt>
                <c:pt idx="28">
                  <c:v>86.369420725997855</c:v>
                </c:pt>
                <c:pt idx="29">
                  <c:v>76.281298882236243</c:v>
                </c:pt>
                <c:pt idx="30">
                  <c:v>83.867236769096365</c:v>
                </c:pt>
                <c:pt idx="31">
                  <c:v>91.367864061842837</c:v>
                </c:pt>
                <c:pt idx="32">
                  <c:v>88.215326538281474</c:v>
                </c:pt>
                <c:pt idx="33">
                  <c:v>86.380566056312247</c:v>
                </c:pt>
                <c:pt idx="34">
                  <c:v>85.567646906587242</c:v>
                </c:pt>
                <c:pt idx="35">
                  <c:v>83.666674115425522</c:v>
                </c:pt>
                <c:pt idx="36">
                  <c:v>84.98772583412979</c:v>
                </c:pt>
                <c:pt idx="37">
                  <c:v>87.141490951482169</c:v>
                </c:pt>
                <c:pt idx="38">
                  <c:v>84.301666312005821</c:v>
                </c:pt>
                <c:pt idx="39">
                  <c:v>79.034881685153564</c:v>
                </c:pt>
                <c:pt idx="40">
                  <c:v>79.323101897058024</c:v>
                </c:pt>
                <c:pt idx="41">
                  <c:v>78.155234372887307</c:v>
                </c:pt>
                <c:pt idx="42">
                  <c:v>82.335838054271164</c:v>
                </c:pt>
                <c:pt idx="43">
                  <c:v>83.363338927122228</c:v>
                </c:pt>
                <c:pt idx="44">
                  <c:v>83.620292537977477</c:v>
                </c:pt>
                <c:pt idx="45">
                  <c:v>80.288931360145597</c:v>
                </c:pt>
                <c:pt idx="46">
                  <c:v>80.088069970688835</c:v>
                </c:pt>
                <c:pt idx="47">
                  <c:v>80.811292004221642</c:v>
                </c:pt>
                <c:pt idx="48">
                  <c:v>78.856840393083004</c:v>
                </c:pt>
                <c:pt idx="49">
                  <c:v>79.66716922173994</c:v>
                </c:pt>
                <c:pt idx="50">
                  <c:v>77.712725533374794</c:v>
                </c:pt>
                <c:pt idx="51">
                  <c:v>78.038025812818788</c:v>
                </c:pt>
                <c:pt idx="52">
                  <c:v>79.863619887952495</c:v>
                </c:pt>
                <c:pt idx="53">
                  <c:v>82.297121337991072</c:v>
                </c:pt>
                <c:pt idx="54">
                  <c:v>78.974034951302755</c:v>
                </c:pt>
                <c:pt idx="55">
                  <c:v>76.508553125368607</c:v>
                </c:pt>
                <c:pt idx="56">
                  <c:v>75.381411952440132</c:v>
                </c:pt>
                <c:pt idx="57">
                  <c:v>68.817793493193619</c:v>
                </c:pt>
                <c:pt idx="58">
                  <c:v>62.91321089275359</c:v>
                </c:pt>
                <c:pt idx="59">
                  <c:v>50.525495179936506</c:v>
                </c:pt>
                <c:pt idx="60">
                  <c:v>41.40810576109304</c:v>
                </c:pt>
                <c:pt idx="61">
                  <c:v>50.995619473428825</c:v>
                </c:pt>
                <c:pt idx="62">
                  <c:v>51.527727069069925</c:v>
                </c:pt>
                <c:pt idx="63">
                  <c:v>55.086629592696099</c:v>
                </c:pt>
                <c:pt idx="64">
                  <c:v>57.816640090968015</c:v>
                </c:pt>
                <c:pt idx="65">
                  <c:v>55.607229264289671</c:v>
                </c:pt>
                <c:pt idx="66">
                  <c:v>50.75555151055412</c:v>
                </c:pt>
                <c:pt idx="67">
                  <c:v>42.223483753327173</c:v>
                </c:pt>
                <c:pt idx="68">
                  <c:v>42.035716724362487</c:v>
                </c:pt>
                <c:pt idx="69">
                  <c:v>42.810597023632802</c:v>
                </c:pt>
                <c:pt idx="70">
                  <c:v>41.371752392977726</c:v>
                </c:pt>
                <c:pt idx="71">
                  <c:v>34.702257133445663</c:v>
                </c:pt>
                <c:pt idx="72">
                  <c:v>28.352456612388476</c:v>
                </c:pt>
                <c:pt idx="73">
                  <c:v>29.918912308332359</c:v>
                </c:pt>
                <c:pt idx="74">
                  <c:v>35.187987068759568</c:v>
                </c:pt>
                <c:pt idx="75">
                  <c:v>37.256910469424277</c:v>
                </c:pt>
                <c:pt idx="76">
                  <c:v>41.672301926032013</c:v>
                </c:pt>
                <c:pt idx="77">
                  <c:v>43.141923182839676</c:v>
                </c:pt>
                <c:pt idx="78">
                  <c:v>40.73320179039704</c:v>
                </c:pt>
                <c:pt idx="79">
                  <c:v>41.171287728190315</c:v>
                </c:pt>
                <c:pt idx="80">
                  <c:v>41.197729086083285</c:v>
                </c:pt>
                <c:pt idx="81">
                  <c:v>45.080214700758255</c:v>
                </c:pt>
                <c:pt idx="82">
                  <c:v>43.026135190295669</c:v>
                </c:pt>
                <c:pt idx="83">
                  <c:v>51.21325621977283</c:v>
                </c:pt>
                <c:pt idx="84">
                  <c:v>51.681756596761083</c:v>
                </c:pt>
                <c:pt idx="85">
                  <c:v>52.1514445307904</c:v>
                </c:pt>
                <c:pt idx="86">
                  <c:v>48.632588399454555</c:v>
                </c:pt>
                <c:pt idx="87">
                  <c:v>49.396404302601823</c:v>
                </c:pt>
                <c:pt idx="88">
                  <c:v>46.044952351149398</c:v>
                </c:pt>
                <c:pt idx="89">
                  <c:v>41.756471907307223</c:v>
                </c:pt>
                <c:pt idx="90">
                  <c:v>42.318024977842484</c:v>
                </c:pt>
                <c:pt idx="91">
                  <c:v>43.485589452015297</c:v>
                </c:pt>
                <c:pt idx="92">
                  <c:v>46.281555374679044</c:v>
                </c:pt>
                <c:pt idx="93">
                  <c:v>49.007630494723188</c:v>
                </c:pt>
                <c:pt idx="94">
                  <c:v>53.292807434335799</c:v>
                </c:pt>
                <c:pt idx="95">
                  <c:v>54.25458549377197</c:v>
                </c:pt>
                <c:pt idx="96">
                  <c:v>56.568657857270232</c:v>
                </c:pt>
                <c:pt idx="97">
                  <c:v>52.937092197739616</c:v>
                </c:pt>
                <c:pt idx="98">
                  <c:v>52.715730286735486</c:v>
                </c:pt>
                <c:pt idx="99">
                  <c:v>53.048771904070449</c:v>
                </c:pt>
                <c:pt idx="100">
                  <c:v>53.381813521405419</c:v>
                </c:pt>
                <c:pt idx="101">
                  <c:v>53.173611680043379</c:v>
                </c:pt>
                <c:pt idx="102">
                  <c:v>52.923118839654705</c:v>
                </c:pt>
                <c:pt idx="103">
                  <c:v>52.650667211309859</c:v>
                </c:pt>
                <c:pt idx="104">
                  <c:v>52.371709275422447</c:v>
                </c:pt>
                <c:pt idx="105">
                  <c:v>52.073232416907331</c:v>
                </c:pt>
                <c:pt idx="106">
                  <c:v>51.76743596240685</c:v>
                </c:pt>
                <c:pt idx="107">
                  <c:v>51.454319911920976</c:v>
                </c:pt>
                <c:pt idx="108">
                  <c:v>51.177801841362026</c:v>
                </c:pt>
                <c:pt idx="109">
                  <c:v>50.927309000973338</c:v>
                </c:pt>
                <c:pt idx="110">
                  <c:v>50.680069314355926</c:v>
                </c:pt>
                <c:pt idx="111">
                  <c:v>50.448282108152092</c:v>
                </c:pt>
                <c:pt idx="112">
                  <c:v>50.215681613505438</c:v>
                </c:pt>
                <c:pt idx="113">
                  <c:v>49.97006850377366</c:v>
                </c:pt>
                <c:pt idx="114">
                  <c:v>49.777319142825228</c:v>
                </c:pt>
                <c:pt idx="115">
                  <c:v>49.568304013020366</c:v>
                </c:pt>
                <c:pt idx="116">
                  <c:v>49.348716133458858</c:v>
                </c:pt>
                <c:pt idx="117">
                  <c:v>49.138887715211169</c:v>
                </c:pt>
                <c:pt idx="118">
                  <c:v>48.920113124092474</c:v>
                </c:pt>
                <c:pt idx="119">
                  <c:v>48.672060149032234</c:v>
                </c:pt>
                <c:pt idx="120">
                  <c:v>48.489070249397635</c:v>
                </c:pt>
                <c:pt idx="121">
                  <c:v>48.330479003047643</c:v>
                </c:pt>
                <c:pt idx="122">
                  <c:v>48.154808699398437</c:v>
                </c:pt>
                <c:pt idx="123">
                  <c:v>47.988084568620259</c:v>
                </c:pt>
                <c:pt idx="124">
                  <c:v>47.829493322270253</c:v>
                </c:pt>
                <c:pt idx="125">
                  <c:v>47.679848248791295</c:v>
                </c:pt>
                <c:pt idx="126">
                  <c:v>47.540775925069006</c:v>
                </c:pt>
                <c:pt idx="127">
                  <c:v>47.408209908889276</c:v>
                </c:pt>
                <c:pt idx="128">
                  <c:v>47.284590065580566</c:v>
                </c:pt>
                <c:pt idx="129">
                  <c:v>47.160156933829029</c:v>
                </c:pt>
                <c:pt idx="130">
                  <c:v>47.035723802077499</c:v>
                </c:pt>
                <c:pt idx="131">
                  <c:v>46.902344497454955</c:v>
                </c:pt>
                <c:pt idx="132">
                  <c:v>46.798243576773949</c:v>
                </c:pt>
                <c:pt idx="133">
                  <c:v>46.706341982735225</c:v>
                </c:pt>
                <c:pt idx="134">
                  <c:v>46.641278907309598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3A5-433A-8797-F1D0B8DFDF4D}"/>
            </c:ext>
          </c:extLst>
        </c:ser>
        <c:ser>
          <c:idx val="3"/>
          <c:order val="1"/>
          <c:tx>
            <c:strRef>
              <c:f>olajár!$C$11</c:f>
              <c:strCache>
                <c:ptCount val="1"/>
                <c:pt idx="0">
                  <c:v>Aktuális</c:v>
                </c:pt>
              </c:strCache>
            </c:strRef>
          </c:tx>
          <c:spPr>
            <a:ln w="31750">
              <a:solidFill>
                <a:schemeClr val="tx2"/>
              </a:solidFill>
            </a:ln>
          </c:spPr>
          <c:marker>
            <c:symbol val="none"/>
          </c:marker>
          <c:cat>
            <c:numRef>
              <c:f>olajár!$A$229:$A$363</c:f>
              <c:numCache>
                <c:formatCode>mmm\-yy</c:formatCode>
                <c:ptCount val="135"/>
                <c:pt idx="0">
                  <c:v>40179</c:v>
                </c:pt>
                <c:pt idx="1">
                  <c:v>40210</c:v>
                </c:pt>
                <c:pt idx="2">
                  <c:v>40238</c:v>
                </c:pt>
                <c:pt idx="3">
                  <c:v>40269</c:v>
                </c:pt>
                <c:pt idx="4">
                  <c:v>40299</c:v>
                </c:pt>
                <c:pt idx="5">
                  <c:v>40330</c:v>
                </c:pt>
                <c:pt idx="6">
                  <c:v>40360</c:v>
                </c:pt>
                <c:pt idx="7">
                  <c:v>40391</c:v>
                </c:pt>
                <c:pt idx="8">
                  <c:v>40422</c:v>
                </c:pt>
                <c:pt idx="9">
                  <c:v>40452</c:v>
                </c:pt>
                <c:pt idx="10">
                  <c:v>40483</c:v>
                </c:pt>
                <c:pt idx="11">
                  <c:v>40513</c:v>
                </c:pt>
                <c:pt idx="12">
                  <c:v>40544</c:v>
                </c:pt>
                <c:pt idx="13">
                  <c:v>40575</c:v>
                </c:pt>
                <c:pt idx="14">
                  <c:v>40603</c:v>
                </c:pt>
                <c:pt idx="15">
                  <c:v>40634</c:v>
                </c:pt>
                <c:pt idx="16">
                  <c:v>40664</c:v>
                </c:pt>
                <c:pt idx="17">
                  <c:v>40695</c:v>
                </c:pt>
                <c:pt idx="18">
                  <c:v>40725</c:v>
                </c:pt>
                <c:pt idx="19">
                  <c:v>40756</c:v>
                </c:pt>
                <c:pt idx="20">
                  <c:v>40787</c:v>
                </c:pt>
                <c:pt idx="21">
                  <c:v>40817</c:v>
                </c:pt>
                <c:pt idx="22">
                  <c:v>40848</c:v>
                </c:pt>
                <c:pt idx="23">
                  <c:v>40878</c:v>
                </c:pt>
                <c:pt idx="24">
                  <c:v>40909</c:v>
                </c:pt>
                <c:pt idx="25">
                  <c:v>40940</c:v>
                </c:pt>
                <c:pt idx="26">
                  <c:v>40969</c:v>
                </c:pt>
                <c:pt idx="27">
                  <c:v>41000</c:v>
                </c:pt>
                <c:pt idx="28">
                  <c:v>41030</c:v>
                </c:pt>
                <c:pt idx="29">
                  <c:v>41061</c:v>
                </c:pt>
                <c:pt idx="30">
                  <c:v>41091</c:v>
                </c:pt>
                <c:pt idx="31">
                  <c:v>41122</c:v>
                </c:pt>
                <c:pt idx="32">
                  <c:v>41153</c:v>
                </c:pt>
                <c:pt idx="33">
                  <c:v>41183</c:v>
                </c:pt>
                <c:pt idx="34">
                  <c:v>41214</c:v>
                </c:pt>
                <c:pt idx="35">
                  <c:v>41244</c:v>
                </c:pt>
                <c:pt idx="36">
                  <c:v>41275</c:v>
                </c:pt>
                <c:pt idx="37">
                  <c:v>41306</c:v>
                </c:pt>
                <c:pt idx="38">
                  <c:v>41334</c:v>
                </c:pt>
                <c:pt idx="39">
                  <c:v>41365</c:v>
                </c:pt>
                <c:pt idx="40">
                  <c:v>41395</c:v>
                </c:pt>
                <c:pt idx="41">
                  <c:v>41426</c:v>
                </c:pt>
                <c:pt idx="42">
                  <c:v>41456</c:v>
                </c:pt>
                <c:pt idx="43">
                  <c:v>41487</c:v>
                </c:pt>
                <c:pt idx="44">
                  <c:v>41518</c:v>
                </c:pt>
                <c:pt idx="45">
                  <c:v>41548</c:v>
                </c:pt>
                <c:pt idx="46">
                  <c:v>41579</c:v>
                </c:pt>
                <c:pt idx="47">
                  <c:v>41609</c:v>
                </c:pt>
                <c:pt idx="48">
                  <c:v>41640</c:v>
                </c:pt>
                <c:pt idx="49">
                  <c:v>41671</c:v>
                </c:pt>
                <c:pt idx="50">
                  <c:v>41699</c:v>
                </c:pt>
                <c:pt idx="51">
                  <c:v>41730</c:v>
                </c:pt>
                <c:pt idx="52">
                  <c:v>41760</c:v>
                </c:pt>
                <c:pt idx="53">
                  <c:v>41791</c:v>
                </c:pt>
                <c:pt idx="54">
                  <c:v>41821</c:v>
                </c:pt>
                <c:pt idx="55">
                  <c:v>41852</c:v>
                </c:pt>
                <c:pt idx="56">
                  <c:v>41883</c:v>
                </c:pt>
                <c:pt idx="57">
                  <c:v>41913</c:v>
                </c:pt>
                <c:pt idx="58">
                  <c:v>41944</c:v>
                </c:pt>
                <c:pt idx="59">
                  <c:v>41974</c:v>
                </c:pt>
                <c:pt idx="60">
                  <c:v>42005</c:v>
                </c:pt>
                <c:pt idx="61">
                  <c:v>42036</c:v>
                </c:pt>
                <c:pt idx="62">
                  <c:v>42064</c:v>
                </c:pt>
                <c:pt idx="63">
                  <c:v>42095</c:v>
                </c:pt>
                <c:pt idx="64">
                  <c:v>42125</c:v>
                </c:pt>
                <c:pt idx="65">
                  <c:v>42156</c:v>
                </c:pt>
                <c:pt idx="66">
                  <c:v>42186</c:v>
                </c:pt>
                <c:pt idx="67">
                  <c:v>42217</c:v>
                </c:pt>
                <c:pt idx="68">
                  <c:v>42248</c:v>
                </c:pt>
                <c:pt idx="69">
                  <c:v>42278</c:v>
                </c:pt>
                <c:pt idx="70">
                  <c:v>42309</c:v>
                </c:pt>
                <c:pt idx="71">
                  <c:v>42339</c:v>
                </c:pt>
                <c:pt idx="72">
                  <c:v>42370</c:v>
                </c:pt>
                <c:pt idx="73">
                  <c:v>42401</c:v>
                </c:pt>
                <c:pt idx="74">
                  <c:v>42430</c:v>
                </c:pt>
                <c:pt idx="75">
                  <c:v>42461</c:v>
                </c:pt>
                <c:pt idx="76">
                  <c:v>42491</c:v>
                </c:pt>
                <c:pt idx="77">
                  <c:v>42522</c:v>
                </c:pt>
                <c:pt idx="78">
                  <c:v>42552</c:v>
                </c:pt>
                <c:pt idx="79">
                  <c:v>42583</c:v>
                </c:pt>
                <c:pt idx="80">
                  <c:v>42614</c:v>
                </c:pt>
                <c:pt idx="81">
                  <c:v>42644</c:v>
                </c:pt>
                <c:pt idx="82">
                  <c:v>42675</c:v>
                </c:pt>
                <c:pt idx="83">
                  <c:v>42705</c:v>
                </c:pt>
                <c:pt idx="84">
                  <c:v>42736</c:v>
                </c:pt>
                <c:pt idx="85">
                  <c:v>42767</c:v>
                </c:pt>
                <c:pt idx="86">
                  <c:v>42795</c:v>
                </c:pt>
                <c:pt idx="87">
                  <c:v>42826</c:v>
                </c:pt>
                <c:pt idx="88">
                  <c:v>42856</c:v>
                </c:pt>
                <c:pt idx="89">
                  <c:v>42887</c:v>
                </c:pt>
                <c:pt idx="90">
                  <c:v>42917</c:v>
                </c:pt>
                <c:pt idx="91">
                  <c:v>42948</c:v>
                </c:pt>
                <c:pt idx="92">
                  <c:v>42979</c:v>
                </c:pt>
                <c:pt idx="93">
                  <c:v>43009</c:v>
                </c:pt>
                <c:pt idx="94">
                  <c:v>43040</c:v>
                </c:pt>
                <c:pt idx="95">
                  <c:v>43070</c:v>
                </c:pt>
                <c:pt idx="96">
                  <c:v>43101</c:v>
                </c:pt>
                <c:pt idx="97">
                  <c:v>43132</c:v>
                </c:pt>
                <c:pt idx="98">
                  <c:v>43160</c:v>
                </c:pt>
                <c:pt idx="99">
                  <c:v>43191</c:v>
                </c:pt>
                <c:pt idx="100">
                  <c:v>43221</c:v>
                </c:pt>
                <c:pt idx="101">
                  <c:v>43252</c:v>
                </c:pt>
                <c:pt idx="102">
                  <c:v>43282</c:v>
                </c:pt>
                <c:pt idx="103">
                  <c:v>43313</c:v>
                </c:pt>
                <c:pt idx="104">
                  <c:v>43344</c:v>
                </c:pt>
                <c:pt idx="105">
                  <c:v>43374</c:v>
                </c:pt>
                <c:pt idx="106">
                  <c:v>43405</c:v>
                </c:pt>
                <c:pt idx="107">
                  <c:v>43435</c:v>
                </c:pt>
                <c:pt idx="108">
                  <c:v>43466</c:v>
                </c:pt>
                <c:pt idx="109">
                  <c:v>43497</c:v>
                </c:pt>
                <c:pt idx="110">
                  <c:v>43525</c:v>
                </c:pt>
                <c:pt idx="111">
                  <c:v>43556</c:v>
                </c:pt>
                <c:pt idx="112">
                  <c:v>43586</c:v>
                </c:pt>
                <c:pt idx="113">
                  <c:v>43617</c:v>
                </c:pt>
                <c:pt idx="114">
                  <c:v>43647</c:v>
                </c:pt>
                <c:pt idx="115">
                  <c:v>43678</c:v>
                </c:pt>
                <c:pt idx="116">
                  <c:v>43709</c:v>
                </c:pt>
                <c:pt idx="117">
                  <c:v>43739</c:v>
                </c:pt>
                <c:pt idx="118">
                  <c:v>43770</c:v>
                </c:pt>
                <c:pt idx="119">
                  <c:v>43800</c:v>
                </c:pt>
                <c:pt idx="120">
                  <c:v>43831</c:v>
                </c:pt>
                <c:pt idx="121">
                  <c:v>43862</c:v>
                </c:pt>
                <c:pt idx="122">
                  <c:v>43891</c:v>
                </c:pt>
                <c:pt idx="123">
                  <c:v>43922</c:v>
                </c:pt>
                <c:pt idx="124">
                  <c:v>43952</c:v>
                </c:pt>
                <c:pt idx="125">
                  <c:v>43983</c:v>
                </c:pt>
                <c:pt idx="126">
                  <c:v>44013</c:v>
                </c:pt>
                <c:pt idx="127">
                  <c:v>44044</c:v>
                </c:pt>
                <c:pt idx="128">
                  <c:v>44075</c:v>
                </c:pt>
                <c:pt idx="129">
                  <c:v>44105</c:v>
                </c:pt>
                <c:pt idx="130">
                  <c:v>44136</c:v>
                </c:pt>
                <c:pt idx="131">
                  <c:v>44166</c:v>
                </c:pt>
                <c:pt idx="132">
                  <c:v>44197</c:v>
                </c:pt>
                <c:pt idx="133">
                  <c:v>44228</c:v>
                </c:pt>
                <c:pt idx="134">
                  <c:v>44256</c:v>
                </c:pt>
              </c:numCache>
            </c:numRef>
          </c:cat>
          <c:val>
            <c:numRef>
              <c:f>olajár!$C$229:$C$363</c:f>
              <c:numCache>
                <c:formatCode>0.00</c:formatCode>
                <c:ptCount val="135"/>
                <c:pt idx="0">
                  <c:v>53.469507891009222</c:v>
                </c:pt>
                <c:pt idx="1">
                  <c:v>54.277821406644385</c:v>
                </c:pt>
                <c:pt idx="2">
                  <c:v>58.425812830557653</c:v>
                </c:pt>
                <c:pt idx="3">
                  <c:v>63.277652847414494</c:v>
                </c:pt>
                <c:pt idx="4">
                  <c:v>60.639227216748772</c:v>
                </c:pt>
                <c:pt idx="5">
                  <c:v>61.301588545830782</c:v>
                </c:pt>
                <c:pt idx="6">
                  <c:v>58.521133123596471</c:v>
                </c:pt>
                <c:pt idx="7">
                  <c:v>59.377996971918449</c:v>
                </c:pt>
                <c:pt idx="8">
                  <c:v>59.588093308497449</c:v>
                </c:pt>
                <c:pt idx="9">
                  <c:v>59.683776297279273</c:v>
                </c:pt>
                <c:pt idx="10">
                  <c:v>62.730795680649976</c:v>
                </c:pt>
                <c:pt idx="11">
                  <c:v>69.367524424438685</c:v>
                </c:pt>
                <c:pt idx="12">
                  <c:v>72.121397835919169</c:v>
                </c:pt>
                <c:pt idx="13">
                  <c:v>76.158020281731694</c:v>
                </c:pt>
                <c:pt idx="14">
                  <c:v>81.652545744050499</c:v>
                </c:pt>
                <c:pt idx="15">
                  <c:v>85.118678786466376</c:v>
                </c:pt>
                <c:pt idx="16">
                  <c:v>79.744620134328827</c:v>
                </c:pt>
                <c:pt idx="17">
                  <c:v>79.021965199023384</c:v>
                </c:pt>
                <c:pt idx="18">
                  <c:v>81.534975928570489</c:v>
                </c:pt>
                <c:pt idx="19">
                  <c:v>76.701790512704122</c:v>
                </c:pt>
                <c:pt idx="20">
                  <c:v>81.665772552095476</c:v>
                </c:pt>
                <c:pt idx="21">
                  <c:v>79.9708814897797</c:v>
                </c:pt>
                <c:pt idx="22">
                  <c:v>81.532802169754959</c:v>
                </c:pt>
                <c:pt idx="23">
                  <c:v>81.867602398608042</c:v>
                </c:pt>
                <c:pt idx="24">
                  <c:v>86.080805004387329</c:v>
                </c:pt>
                <c:pt idx="25">
                  <c:v>90.443973975311948</c:v>
                </c:pt>
                <c:pt idx="26">
                  <c:v>94.476158867665617</c:v>
                </c:pt>
                <c:pt idx="27">
                  <c:v>91.545398121133914</c:v>
                </c:pt>
                <c:pt idx="28">
                  <c:v>86.369420725997855</c:v>
                </c:pt>
                <c:pt idx="29">
                  <c:v>76.281298882236243</c:v>
                </c:pt>
                <c:pt idx="30">
                  <c:v>83.867236769096365</c:v>
                </c:pt>
                <c:pt idx="31">
                  <c:v>91.367864061842837</c:v>
                </c:pt>
                <c:pt idx="32">
                  <c:v>88.215326538281474</c:v>
                </c:pt>
                <c:pt idx="33">
                  <c:v>86.380566056312247</c:v>
                </c:pt>
                <c:pt idx="34">
                  <c:v>85.567646906587242</c:v>
                </c:pt>
                <c:pt idx="35">
                  <c:v>83.666674115425522</c:v>
                </c:pt>
                <c:pt idx="36">
                  <c:v>84.98772583412979</c:v>
                </c:pt>
                <c:pt idx="37">
                  <c:v>87.141490951482169</c:v>
                </c:pt>
                <c:pt idx="38">
                  <c:v>84.301666312005821</c:v>
                </c:pt>
                <c:pt idx="39">
                  <c:v>79.034881685153564</c:v>
                </c:pt>
                <c:pt idx="40">
                  <c:v>79.323101897058024</c:v>
                </c:pt>
                <c:pt idx="41">
                  <c:v>78.155234372887307</c:v>
                </c:pt>
                <c:pt idx="42">
                  <c:v>82.335838054271164</c:v>
                </c:pt>
                <c:pt idx="43">
                  <c:v>83.363680409409469</c:v>
                </c:pt>
                <c:pt idx="44">
                  <c:v>83.620292537977477</c:v>
                </c:pt>
                <c:pt idx="45">
                  <c:v>80.289250218813208</c:v>
                </c:pt>
                <c:pt idx="46">
                  <c:v>80.088422843750024</c:v>
                </c:pt>
                <c:pt idx="47">
                  <c:v>80.811292004221642</c:v>
                </c:pt>
                <c:pt idx="48">
                  <c:v>78.856840393083004</c:v>
                </c:pt>
                <c:pt idx="49">
                  <c:v>79.66716922173994</c:v>
                </c:pt>
                <c:pt idx="50">
                  <c:v>77.712725533374794</c:v>
                </c:pt>
                <c:pt idx="51">
                  <c:v>78.038025812818788</c:v>
                </c:pt>
                <c:pt idx="52">
                  <c:v>79.863619887952495</c:v>
                </c:pt>
                <c:pt idx="53">
                  <c:v>82.297471653291581</c:v>
                </c:pt>
                <c:pt idx="54">
                  <c:v>78.974355905683595</c:v>
                </c:pt>
                <c:pt idx="55">
                  <c:v>76.508553125368607</c:v>
                </c:pt>
                <c:pt idx="56">
                  <c:v>75.381411952440132</c:v>
                </c:pt>
                <c:pt idx="57">
                  <c:v>68.817793493193619</c:v>
                </c:pt>
                <c:pt idx="58">
                  <c:v>62.91321089275359</c:v>
                </c:pt>
                <c:pt idx="59">
                  <c:v>50.525495179936506</c:v>
                </c:pt>
                <c:pt idx="60">
                  <c:v>41.40810576109304</c:v>
                </c:pt>
                <c:pt idx="61">
                  <c:v>50.995619473428825</c:v>
                </c:pt>
                <c:pt idx="62">
                  <c:v>51.527727069069925</c:v>
                </c:pt>
                <c:pt idx="63">
                  <c:v>55.086629592696099</c:v>
                </c:pt>
                <c:pt idx="64">
                  <c:v>57.816640090968015</c:v>
                </c:pt>
                <c:pt idx="65">
                  <c:v>55.607229264289671</c:v>
                </c:pt>
                <c:pt idx="66">
                  <c:v>50.75555151055412</c:v>
                </c:pt>
                <c:pt idx="67">
                  <c:v>42.223483753327173</c:v>
                </c:pt>
                <c:pt idx="68">
                  <c:v>42.035716724362487</c:v>
                </c:pt>
                <c:pt idx="69">
                  <c:v>42.810597023632802</c:v>
                </c:pt>
                <c:pt idx="70">
                  <c:v>41.371752392977726</c:v>
                </c:pt>
                <c:pt idx="71">
                  <c:v>34.702257133445663</c:v>
                </c:pt>
                <c:pt idx="72">
                  <c:v>28.352456612388476</c:v>
                </c:pt>
                <c:pt idx="73">
                  <c:v>29.918912308332359</c:v>
                </c:pt>
                <c:pt idx="74">
                  <c:v>35.188770216152129</c:v>
                </c:pt>
                <c:pt idx="75">
                  <c:v>37.257330412282847</c:v>
                </c:pt>
                <c:pt idx="76">
                  <c:v>41.672301926032013</c:v>
                </c:pt>
                <c:pt idx="77">
                  <c:v>43.141923182839676</c:v>
                </c:pt>
                <c:pt idx="78">
                  <c:v>40.73320179039704</c:v>
                </c:pt>
                <c:pt idx="79">
                  <c:v>41.171287728190315</c:v>
                </c:pt>
                <c:pt idx="80">
                  <c:v>41.197729086083285</c:v>
                </c:pt>
                <c:pt idx="81">
                  <c:v>45.080214700758255</c:v>
                </c:pt>
                <c:pt idx="82">
                  <c:v>43.026135190295669</c:v>
                </c:pt>
                <c:pt idx="83">
                  <c:v>51.214117352006824</c:v>
                </c:pt>
                <c:pt idx="84">
                  <c:v>51.681756596761083</c:v>
                </c:pt>
                <c:pt idx="85">
                  <c:v>52.1514445307904</c:v>
                </c:pt>
                <c:pt idx="86">
                  <c:v>48.632588399454555</c:v>
                </c:pt>
                <c:pt idx="87">
                  <c:v>49.396404302601823</c:v>
                </c:pt>
                <c:pt idx="88">
                  <c:v>46.044952351149398</c:v>
                </c:pt>
                <c:pt idx="89">
                  <c:v>41.756471907307223</c:v>
                </c:pt>
                <c:pt idx="90">
                  <c:v>42.318024977842484</c:v>
                </c:pt>
                <c:pt idx="91">
                  <c:v>43.485589452015297</c:v>
                </c:pt>
                <c:pt idx="92">
                  <c:v>46.281555374679044</c:v>
                </c:pt>
                <c:pt idx="93">
                  <c:v>49.007630494723188</c:v>
                </c:pt>
                <c:pt idx="94">
                  <c:v>53.293194553846455</c:v>
                </c:pt>
                <c:pt idx="95">
                  <c:v>54.25458549377197</c:v>
                </c:pt>
                <c:pt idx="96">
                  <c:v>56.568657857270232</c:v>
                </c:pt>
                <c:pt idx="97">
                  <c:v>52.937092197739616</c:v>
                </c:pt>
                <c:pt idx="98">
                  <c:v>53.880668674312169</c:v>
                </c:pt>
                <c:pt idx="99">
                  <c:v>58.297757173208119</c:v>
                </c:pt>
                <c:pt idx="100">
                  <c:v>64.824736277005329</c:v>
                </c:pt>
                <c:pt idx="101">
                  <c:v>64.246966372391157</c:v>
                </c:pt>
                <c:pt idx="102">
                  <c:v>64.822464332930267</c:v>
                </c:pt>
                <c:pt idx="103">
                  <c:v>65.397962293469362</c:v>
                </c:pt>
                <c:pt idx="104">
                  <c:v>65.140378819681601</c:v>
                </c:pt>
                <c:pt idx="105">
                  <c:v>64.851988020125205</c:v>
                </c:pt>
                <c:pt idx="106">
                  <c:v>64.577289365354858</c:v>
                </c:pt>
                <c:pt idx="107">
                  <c:v>64.299167674388016</c:v>
                </c:pt>
                <c:pt idx="108">
                  <c:v>63.998796248143819</c:v>
                </c:pt>
                <c:pt idx="109">
                  <c:v>63.684732677113551</c:v>
                </c:pt>
                <c:pt idx="110">
                  <c:v>63.38350549182023</c:v>
                </c:pt>
                <c:pt idx="111">
                  <c:v>63.087412860821672</c:v>
                </c:pt>
                <c:pt idx="112">
                  <c:v>62.768214735496656</c:v>
                </c:pt>
                <c:pt idx="113">
                  <c:v>62.433612947287301</c:v>
                </c:pt>
                <c:pt idx="114">
                  <c:v>62.154635497271329</c:v>
                </c:pt>
                <c:pt idx="115">
                  <c:v>61.87137925200971</c:v>
                </c:pt>
                <c:pt idx="116">
                  <c:v>61.561594476225096</c:v>
                </c:pt>
                <c:pt idx="117">
                  <c:v>61.27748247191434</c:v>
                </c:pt>
                <c:pt idx="118">
                  <c:v>60.982245599964919</c:v>
                </c:pt>
                <c:pt idx="119">
                  <c:v>60.645076534608194</c:v>
                </c:pt>
                <c:pt idx="120">
                  <c:v>60.366099084592207</c:v>
                </c:pt>
                <c:pt idx="121">
                  <c:v>60.118784719393993</c:v>
                </c:pt>
                <c:pt idx="122">
                  <c:v>59.875749149441432</c:v>
                </c:pt>
                <c:pt idx="123">
                  <c:v>59.636136615685388</c:v>
                </c:pt>
                <c:pt idx="124">
                  <c:v>59.417062299108402</c:v>
                </c:pt>
                <c:pt idx="125">
                  <c:v>59.203978295875345</c:v>
                </c:pt>
                <c:pt idx="126">
                  <c:v>58.944683303989329</c:v>
                </c:pt>
                <c:pt idx="127">
                  <c:v>58.705926529282408</c:v>
                </c:pt>
                <c:pt idx="128">
                  <c:v>58.482573417459804</c:v>
                </c:pt>
                <c:pt idx="129">
                  <c:v>58.280614281865425</c:v>
                </c:pt>
                <c:pt idx="130">
                  <c:v>58.09149153200795</c:v>
                </c:pt>
                <c:pt idx="131">
                  <c:v>57.865571143037961</c:v>
                </c:pt>
                <c:pt idx="132">
                  <c:v>57.653342898854021</c:v>
                </c:pt>
                <c:pt idx="133">
                  <c:v>57.450528004210497</c:v>
                </c:pt>
                <c:pt idx="134">
                  <c:v>57.281943471532138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3A5-433A-8797-F1D0B8DFDF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9202528"/>
        <c:axId val="639202920"/>
        <c:extLst>
          <c:ext xmlns:c15="http://schemas.microsoft.com/office/drawing/2012/chart" uri="{02D57815-91ED-43cb-92C2-25804820EDAC}">
            <c15:filteredLineSeries>
              <c15:ser>
                <c:idx val="1"/>
                <c:order val="2"/>
                <c:tx>
                  <c:strRef>
                    <c:extLst>
                      <c:ext uri="{02D57815-91ED-43cb-92C2-25804820EDAC}">
                        <c15:formulaRef>
                          <c15:sqref>olajár!$D$11</c15:sqref>
                        </c15:formulaRef>
                      </c:ext>
                    </c:extLst>
                    <c:strCache>
                      <c:ptCount val="1"/>
                      <c:pt idx="0">
                        <c:v>Consensus Economics előrejelzés alsó</c:v>
                      </c:pt>
                    </c:strCache>
                  </c:strRef>
                </c:tx>
                <c:spPr>
                  <a:ln>
                    <a:solidFill>
                      <a:schemeClr val="accent3"/>
                    </a:solidFill>
                  </a:ln>
                </c:spPr>
                <c:marker>
                  <c:symbol val="circle"/>
                  <c:size val="8"/>
                  <c:spPr>
                    <a:solidFill>
                      <a:schemeClr val="bg1"/>
                    </a:solidFill>
                    <a:ln w="15875">
                      <a:solidFill>
                        <a:schemeClr val="accent3"/>
                      </a:solidFill>
                    </a:ln>
                  </c:spPr>
                </c:marker>
                <c:cat>
                  <c:numRef>
                    <c:extLst>
                      <c:ext uri="{02D57815-91ED-43cb-92C2-25804820EDAC}">
                        <c15:formulaRef>
                          <c15:sqref>olajár!$A$229:$A$363</c15:sqref>
                        </c15:formulaRef>
                      </c:ext>
                    </c:extLst>
                    <c:numCache>
                      <c:formatCode>mmm\-yy</c:formatCode>
                      <c:ptCount val="135"/>
                      <c:pt idx="0">
                        <c:v>40179</c:v>
                      </c:pt>
                      <c:pt idx="1">
                        <c:v>40210</c:v>
                      </c:pt>
                      <c:pt idx="2">
                        <c:v>40238</c:v>
                      </c:pt>
                      <c:pt idx="3">
                        <c:v>40269</c:v>
                      </c:pt>
                      <c:pt idx="4">
                        <c:v>40299</c:v>
                      </c:pt>
                      <c:pt idx="5">
                        <c:v>40330</c:v>
                      </c:pt>
                      <c:pt idx="6">
                        <c:v>40360</c:v>
                      </c:pt>
                      <c:pt idx="7">
                        <c:v>40391</c:v>
                      </c:pt>
                      <c:pt idx="8">
                        <c:v>40422</c:v>
                      </c:pt>
                      <c:pt idx="9">
                        <c:v>40452</c:v>
                      </c:pt>
                      <c:pt idx="10">
                        <c:v>40483</c:v>
                      </c:pt>
                      <c:pt idx="11">
                        <c:v>40513</c:v>
                      </c:pt>
                      <c:pt idx="12">
                        <c:v>40544</c:v>
                      </c:pt>
                      <c:pt idx="13">
                        <c:v>40575</c:v>
                      </c:pt>
                      <c:pt idx="14">
                        <c:v>40603</c:v>
                      </c:pt>
                      <c:pt idx="15">
                        <c:v>40634</c:v>
                      </c:pt>
                      <c:pt idx="16">
                        <c:v>40664</c:v>
                      </c:pt>
                      <c:pt idx="17">
                        <c:v>40695</c:v>
                      </c:pt>
                      <c:pt idx="18">
                        <c:v>40725</c:v>
                      </c:pt>
                      <c:pt idx="19">
                        <c:v>40756</c:v>
                      </c:pt>
                      <c:pt idx="20">
                        <c:v>40787</c:v>
                      </c:pt>
                      <c:pt idx="21">
                        <c:v>40817</c:v>
                      </c:pt>
                      <c:pt idx="22">
                        <c:v>40848</c:v>
                      </c:pt>
                      <c:pt idx="23">
                        <c:v>40878</c:v>
                      </c:pt>
                      <c:pt idx="24">
                        <c:v>40909</c:v>
                      </c:pt>
                      <c:pt idx="25">
                        <c:v>40940</c:v>
                      </c:pt>
                      <c:pt idx="26">
                        <c:v>40969</c:v>
                      </c:pt>
                      <c:pt idx="27">
                        <c:v>41000</c:v>
                      </c:pt>
                      <c:pt idx="28">
                        <c:v>41030</c:v>
                      </c:pt>
                      <c:pt idx="29">
                        <c:v>41061</c:v>
                      </c:pt>
                      <c:pt idx="30">
                        <c:v>41091</c:v>
                      </c:pt>
                      <c:pt idx="31">
                        <c:v>41122</c:v>
                      </c:pt>
                      <c:pt idx="32">
                        <c:v>41153</c:v>
                      </c:pt>
                      <c:pt idx="33">
                        <c:v>41183</c:v>
                      </c:pt>
                      <c:pt idx="34">
                        <c:v>41214</c:v>
                      </c:pt>
                      <c:pt idx="35">
                        <c:v>41244</c:v>
                      </c:pt>
                      <c:pt idx="36">
                        <c:v>41275</c:v>
                      </c:pt>
                      <c:pt idx="37">
                        <c:v>41306</c:v>
                      </c:pt>
                      <c:pt idx="38">
                        <c:v>41334</c:v>
                      </c:pt>
                      <c:pt idx="39">
                        <c:v>41365</c:v>
                      </c:pt>
                      <c:pt idx="40">
                        <c:v>41395</c:v>
                      </c:pt>
                      <c:pt idx="41">
                        <c:v>41426</c:v>
                      </c:pt>
                      <c:pt idx="42">
                        <c:v>41456</c:v>
                      </c:pt>
                      <c:pt idx="43">
                        <c:v>41487</c:v>
                      </c:pt>
                      <c:pt idx="44">
                        <c:v>41518</c:v>
                      </c:pt>
                      <c:pt idx="45">
                        <c:v>41548</c:v>
                      </c:pt>
                      <c:pt idx="46">
                        <c:v>41579</c:v>
                      </c:pt>
                      <c:pt idx="47">
                        <c:v>41609</c:v>
                      </c:pt>
                      <c:pt idx="48">
                        <c:v>41640</c:v>
                      </c:pt>
                      <c:pt idx="49">
                        <c:v>41671</c:v>
                      </c:pt>
                      <c:pt idx="50">
                        <c:v>41699</c:v>
                      </c:pt>
                      <c:pt idx="51">
                        <c:v>41730</c:v>
                      </c:pt>
                      <c:pt idx="52">
                        <c:v>41760</c:v>
                      </c:pt>
                      <c:pt idx="53">
                        <c:v>41791</c:v>
                      </c:pt>
                      <c:pt idx="54">
                        <c:v>41821</c:v>
                      </c:pt>
                      <c:pt idx="55">
                        <c:v>41852</c:v>
                      </c:pt>
                      <c:pt idx="56">
                        <c:v>41883</c:v>
                      </c:pt>
                      <c:pt idx="57">
                        <c:v>41913</c:v>
                      </c:pt>
                      <c:pt idx="58">
                        <c:v>41944</c:v>
                      </c:pt>
                      <c:pt idx="59">
                        <c:v>41974</c:v>
                      </c:pt>
                      <c:pt idx="60">
                        <c:v>42005</c:v>
                      </c:pt>
                      <c:pt idx="61">
                        <c:v>42036</c:v>
                      </c:pt>
                      <c:pt idx="62">
                        <c:v>42064</c:v>
                      </c:pt>
                      <c:pt idx="63">
                        <c:v>42095</c:v>
                      </c:pt>
                      <c:pt idx="64">
                        <c:v>42125</c:v>
                      </c:pt>
                      <c:pt idx="65">
                        <c:v>42156</c:v>
                      </c:pt>
                      <c:pt idx="66">
                        <c:v>42186</c:v>
                      </c:pt>
                      <c:pt idx="67">
                        <c:v>42217</c:v>
                      </c:pt>
                      <c:pt idx="68">
                        <c:v>42248</c:v>
                      </c:pt>
                      <c:pt idx="69">
                        <c:v>42278</c:v>
                      </c:pt>
                      <c:pt idx="70">
                        <c:v>42309</c:v>
                      </c:pt>
                      <c:pt idx="71">
                        <c:v>42339</c:v>
                      </c:pt>
                      <c:pt idx="72">
                        <c:v>42370</c:v>
                      </c:pt>
                      <c:pt idx="73">
                        <c:v>42401</c:v>
                      </c:pt>
                      <c:pt idx="74">
                        <c:v>42430</c:v>
                      </c:pt>
                      <c:pt idx="75">
                        <c:v>42461</c:v>
                      </c:pt>
                      <c:pt idx="76">
                        <c:v>42491</c:v>
                      </c:pt>
                      <c:pt idx="77">
                        <c:v>42522</c:v>
                      </c:pt>
                      <c:pt idx="78">
                        <c:v>42552</c:v>
                      </c:pt>
                      <c:pt idx="79">
                        <c:v>42583</c:v>
                      </c:pt>
                      <c:pt idx="80">
                        <c:v>42614</c:v>
                      </c:pt>
                      <c:pt idx="81">
                        <c:v>42644</c:v>
                      </c:pt>
                      <c:pt idx="82">
                        <c:v>42675</c:v>
                      </c:pt>
                      <c:pt idx="83">
                        <c:v>42705</c:v>
                      </c:pt>
                      <c:pt idx="84">
                        <c:v>42736</c:v>
                      </c:pt>
                      <c:pt idx="85">
                        <c:v>42767</c:v>
                      </c:pt>
                      <c:pt idx="86">
                        <c:v>42795</c:v>
                      </c:pt>
                      <c:pt idx="87">
                        <c:v>42826</c:v>
                      </c:pt>
                      <c:pt idx="88">
                        <c:v>42856</c:v>
                      </c:pt>
                      <c:pt idx="89">
                        <c:v>42887</c:v>
                      </c:pt>
                      <c:pt idx="90">
                        <c:v>42917</c:v>
                      </c:pt>
                      <c:pt idx="91">
                        <c:v>42948</c:v>
                      </c:pt>
                      <c:pt idx="92">
                        <c:v>42979</c:v>
                      </c:pt>
                      <c:pt idx="93">
                        <c:v>43009</c:v>
                      </c:pt>
                      <c:pt idx="94">
                        <c:v>43040</c:v>
                      </c:pt>
                      <c:pt idx="95">
                        <c:v>43070</c:v>
                      </c:pt>
                      <c:pt idx="96">
                        <c:v>43101</c:v>
                      </c:pt>
                      <c:pt idx="97">
                        <c:v>43132</c:v>
                      </c:pt>
                      <c:pt idx="98">
                        <c:v>43160</c:v>
                      </c:pt>
                      <c:pt idx="99">
                        <c:v>43191</c:v>
                      </c:pt>
                      <c:pt idx="100">
                        <c:v>43221</c:v>
                      </c:pt>
                      <c:pt idx="101">
                        <c:v>43252</c:v>
                      </c:pt>
                      <c:pt idx="102">
                        <c:v>43282</c:v>
                      </c:pt>
                      <c:pt idx="103">
                        <c:v>43313</c:v>
                      </c:pt>
                      <c:pt idx="104">
                        <c:v>43344</c:v>
                      </c:pt>
                      <c:pt idx="105">
                        <c:v>43374</c:v>
                      </c:pt>
                      <c:pt idx="106">
                        <c:v>43405</c:v>
                      </c:pt>
                      <c:pt idx="107">
                        <c:v>43435</c:v>
                      </c:pt>
                      <c:pt idx="108">
                        <c:v>43466</c:v>
                      </c:pt>
                      <c:pt idx="109">
                        <c:v>43497</c:v>
                      </c:pt>
                      <c:pt idx="110">
                        <c:v>43525</c:v>
                      </c:pt>
                      <c:pt idx="111">
                        <c:v>43556</c:v>
                      </c:pt>
                      <c:pt idx="112">
                        <c:v>43586</c:v>
                      </c:pt>
                      <c:pt idx="113">
                        <c:v>43617</c:v>
                      </c:pt>
                      <c:pt idx="114">
                        <c:v>43647</c:v>
                      </c:pt>
                      <c:pt idx="115">
                        <c:v>43678</c:v>
                      </c:pt>
                      <c:pt idx="116">
                        <c:v>43709</c:v>
                      </c:pt>
                      <c:pt idx="117">
                        <c:v>43739</c:v>
                      </c:pt>
                      <c:pt idx="118">
                        <c:v>43770</c:v>
                      </c:pt>
                      <c:pt idx="119">
                        <c:v>43800</c:v>
                      </c:pt>
                      <c:pt idx="120">
                        <c:v>43831</c:v>
                      </c:pt>
                      <c:pt idx="121">
                        <c:v>43862</c:v>
                      </c:pt>
                      <c:pt idx="122">
                        <c:v>43891</c:v>
                      </c:pt>
                      <c:pt idx="123">
                        <c:v>43922</c:v>
                      </c:pt>
                      <c:pt idx="124">
                        <c:v>43952</c:v>
                      </c:pt>
                      <c:pt idx="125">
                        <c:v>43983</c:v>
                      </c:pt>
                      <c:pt idx="126">
                        <c:v>44013</c:v>
                      </c:pt>
                      <c:pt idx="127">
                        <c:v>44044</c:v>
                      </c:pt>
                      <c:pt idx="128">
                        <c:v>44075</c:v>
                      </c:pt>
                      <c:pt idx="129">
                        <c:v>44105</c:v>
                      </c:pt>
                      <c:pt idx="130">
                        <c:v>44136</c:v>
                      </c:pt>
                      <c:pt idx="131">
                        <c:v>44166</c:v>
                      </c:pt>
                      <c:pt idx="132">
                        <c:v>44197</c:v>
                      </c:pt>
                      <c:pt idx="133">
                        <c:v>44228</c:v>
                      </c:pt>
                      <c:pt idx="134">
                        <c:v>44256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olajár!$D$229:$D$363</c15:sqref>
                        </c15:formulaRef>
                      </c:ext>
                    </c:extLst>
                    <c:numCache>
                      <c:formatCode>General</c:formatCode>
                      <c:ptCount val="135"/>
                      <c:pt idx="103" formatCode="0.0">
                        <c:v>47.092547092547086</c:v>
                      </c:pt>
                      <c:pt idx="112" formatCode="0.0">
                        <c:v>46.259050683829443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2-13A5-433A-8797-F1D0B8DFDF4D}"/>
                  </c:ext>
                </c:extLst>
              </c15:ser>
            </c15:filteredLineSeries>
            <c15:filteredLineSeries>
              <c15:ser>
                <c:idx val="2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olajár!$E$11</c15:sqref>
                        </c15:formulaRef>
                      </c:ext>
                    </c:extLst>
                    <c:strCache>
                      <c:ptCount val="1"/>
                      <c:pt idx="0">
                        <c:v>Consensus Economics előrejelzés felső</c:v>
                      </c:pt>
                    </c:strCache>
                  </c:strRef>
                </c:tx>
                <c:marker>
                  <c:symbol val="circle"/>
                  <c:size val="8"/>
                  <c:spPr>
                    <a:solidFill>
                      <a:schemeClr val="bg1"/>
                    </a:solidFill>
                    <a:ln w="15875"/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olajár!$A$229:$A$363</c15:sqref>
                        </c15:formulaRef>
                      </c:ext>
                    </c:extLst>
                    <c:numCache>
                      <c:formatCode>mmm\-yy</c:formatCode>
                      <c:ptCount val="135"/>
                      <c:pt idx="0">
                        <c:v>40179</c:v>
                      </c:pt>
                      <c:pt idx="1">
                        <c:v>40210</c:v>
                      </c:pt>
                      <c:pt idx="2">
                        <c:v>40238</c:v>
                      </c:pt>
                      <c:pt idx="3">
                        <c:v>40269</c:v>
                      </c:pt>
                      <c:pt idx="4">
                        <c:v>40299</c:v>
                      </c:pt>
                      <c:pt idx="5">
                        <c:v>40330</c:v>
                      </c:pt>
                      <c:pt idx="6">
                        <c:v>40360</c:v>
                      </c:pt>
                      <c:pt idx="7">
                        <c:v>40391</c:v>
                      </c:pt>
                      <c:pt idx="8">
                        <c:v>40422</c:v>
                      </c:pt>
                      <c:pt idx="9">
                        <c:v>40452</c:v>
                      </c:pt>
                      <c:pt idx="10">
                        <c:v>40483</c:v>
                      </c:pt>
                      <c:pt idx="11">
                        <c:v>40513</c:v>
                      </c:pt>
                      <c:pt idx="12">
                        <c:v>40544</c:v>
                      </c:pt>
                      <c:pt idx="13">
                        <c:v>40575</c:v>
                      </c:pt>
                      <c:pt idx="14">
                        <c:v>40603</c:v>
                      </c:pt>
                      <c:pt idx="15">
                        <c:v>40634</c:v>
                      </c:pt>
                      <c:pt idx="16">
                        <c:v>40664</c:v>
                      </c:pt>
                      <c:pt idx="17">
                        <c:v>40695</c:v>
                      </c:pt>
                      <c:pt idx="18">
                        <c:v>40725</c:v>
                      </c:pt>
                      <c:pt idx="19">
                        <c:v>40756</c:v>
                      </c:pt>
                      <c:pt idx="20">
                        <c:v>40787</c:v>
                      </c:pt>
                      <c:pt idx="21">
                        <c:v>40817</c:v>
                      </c:pt>
                      <c:pt idx="22">
                        <c:v>40848</c:v>
                      </c:pt>
                      <c:pt idx="23">
                        <c:v>40878</c:v>
                      </c:pt>
                      <c:pt idx="24">
                        <c:v>40909</c:v>
                      </c:pt>
                      <c:pt idx="25">
                        <c:v>40940</c:v>
                      </c:pt>
                      <c:pt idx="26">
                        <c:v>40969</c:v>
                      </c:pt>
                      <c:pt idx="27">
                        <c:v>41000</c:v>
                      </c:pt>
                      <c:pt idx="28">
                        <c:v>41030</c:v>
                      </c:pt>
                      <c:pt idx="29">
                        <c:v>41061</c:v>
                      </c:pt>
                      <c:pt idx="30">
                        <c:v>41091</c:v>
                      </c:pt>
                      <c:pt idx="31">
                        <c:v>41122</c:v>
                      </c:pt>
                      <c:pt idx="32">
                        <c:v>41153</c:v>
                      </c:pt>
                      <c:pt idx="33">
                        <c:v>41183</c:v>
                      </c:pt>
                      <c:pt idx="34">
                        <c:v>41214</c:v>
                      </c:pt>
                      <c:pt idx="35">
                        <c:v>41244</c:v>
                      </c:pt>
                      <c:pt idx="36">
                        <c:v>41275</c:v>
                      </c:pt>
                      <c:pt idx="37">
                        <c:v>41306</c:v>
                      </c:pt>
                      <c:pt idx="38">
                        <c:v>41334</c:v>
                      </c:pt>
                      <c:pt idx="39">
                        <c:v>41365</c:v>
                      </c:pt>
                      <c:pt idx="40">
                        <c:v>41395</c:v>
                      </c:pt>
                      <c:pt idx="41">
                        <c:v>41426</c:v>
                      </c:pt>
                      <c:pt idx="42">
                        <c:v>41456</c:v>
                      </c:pt>
                      <c:pt idx="43">
                        <c:v>41487</c:v>
                      </c:pt>
                      <c:pt idx="44">
                        <c:v>41518</c:v>
                      </c:pt>
                      <c:pt idx="45">
                        <c:v>41548</c:v>
                      </c:pt>
                      <c:pt idx="46">
                        <c:v>41579</c:v>
                      </c:pt>
                      <c:pt idx="47">
                        <c:v>41609</c:v>
                      </c:pt>
                      <c:pt idx="48">
                        <c:v>41640</c:v>
                      </c:pt>
                      <c:pt idx="49">
                        <c:v>41671</c:v>
                      </c:pt>
                      <c:pt idx="50">
                        <c:v>41699</c:v>
                      </c:pt>
                      <c:pt idx="51">
                        <c:v>41730</c:v>
                      </c:pt>
                      <c:pt idx="52">
                        <c:v>41760</c:v>
                      </c:pt>
                      <c:pt idx="53">
                        <c:v>41791</c:v>
                      </c:pt>
                      <c:pt idx="54">
                        <c:v>41821</c:v>
                      </c:pt>
                      <c:pt idx="55">
                        <c:v>41852</c:v>
                      </c:pt>
                      <c:pt idx="56">
                        <c:v>41883</c:v>
                      </c:pt>
                      <c:pt idx="57">
                        <c:v>41913</c:v>
                      </c:pt>
                      <c:pt idx="58">
                        <c:v>41944</c:v>
                      </c:pt>
                      <c:pt idx="59">
                        <c:v>41974</c:v>
                      </c:pt>
                      <c:pt idx="60">
                        <c:v>42005</c:v>
                      </c:pt>
                      <c:pt idx="61">
                        <c:v>42036</c:v>
                      </c:pt>
                      <c:pt idx="62">
                        <c:v>42064</c:v>
                      </c:pt>
                      <c:pt idx="63">
                        <c:v>42095</c:v>
                      </c:pt>
                      <c:pt idx="64">
                        <c:v>42125</c:v>
                      </c:pt>
                      <c:pt idx="65">
                        <c:v>42156</c:v>
                      </c:pt>
                      <c:pt idx="66">
                        <c:v>42186</c:v>
                      </c:pt>
                      <c:pt idx="67">
                        <c:v>42217</c:v>
                      </c:pt>
                      <c:pt idx="68">
                        <c:v>42248</c:v>
                      </c:pt>
                      <c:pt idx="69">
                        <c:v>42278</c:v>
                      </c:pt>
                      <c:pt idx="70">
                        <c:v>42309</c:v>
                      </c:pt>
                      <c:pt idx="71">
                        <c:v>42339</c:v>
                      </c:pt>
                      <c:pt idx="72">
                        <c:v>42370</c:v>
                      </c:pt>
                      <c:pt idx="73">
                        <c:v>42401</c:v>
                      </c:pt>
                      <c:pt idx="74">
                        <c:v>42430</c:v>
                      </c:pt>
                      <c:pt idx="75">
                        <c:v>42461</c:v>
                      </c:pt>
                      <c:pt idx="76">
                        <c:v>42491</c:v>
                      </c:pt>
                      <c:pt idx="77">
                        <c:v>42522</c:v>
                      </c:pt>
                      <c:pt idx="78">
                        <c:v>42552</c:v>
                      </c:pt>
                      <c:pt idx="79">
                        <c:v>42583</c:v>
                      </c:pt>
                      <c:pt idx="80">
                        <c:v>42614</c:v>
                      </c:pt>
                      <c:pt idx="81">
                        <c:v>42644</c:v>
                      </c:pt>
                      <c:pt idx="82">
                        <c:v>42675</c:v>
                      </c:pt>
                      <c:pt idx="83">
                        <c:v>42705</c:v>
                      </c:pt>
                      <c:pt idx="84">
                        <c:v>42736</c:v>
                      </c:pt>
                      <c:pt idx="85">
                        <c:v>42767</c:v>
                      </c:pt>
                      <c:pt idx="86">
                        <c:v>42795</c:v>
                      </c:pt>
                      <c:pt idx="87">
                        <c:v>42826</c:v>
                      </c:pt>
                      <c:pt idx="88">
                        <c:v>42856</c:v>
                      </c:pt>
                      <c:pt idx="89">
                        <c:v>42887</c:v>
                      </c:pt>
                      <c:pt idx="90">
                        <c:v>42917</c:v>
                      </c:pt>
                      <c:pt idx="91">
                        <c:v>42948</c:v>
                      </c:pt>
                      <c:pt idx="92">
                        <c:v>42979</c:v>
                      </c:pt>
                      <c:pt idx="93">
                        <c:v>43009</c:v>
                      </c:pt>
                      <c:pt idx="94">
                        <c:v>43040</c:v>
                      </c:pt>
                      <c:pt idx="95">
                        <c:v>43070</c:v>
                      </c:pt>
                      <c:pt idx="96">
                        <c:v>43101</c:v>
                      </c:pt>
                      <c:pt idx="97">
                        <c:v>43132</c:v>
                      </c:pt>
                      <c:pt idx="98">
                        <c:v>43160</c:v>
                      </c:pt>
                      <c:pt idx="99">
                        <c:v>43191</c:v>
                      </c:pt>
                      <c:pt idx="100">
                        <c:v>43221</c:v>
                      </c:pt>
                      <c:pt idx="101">
                        <c:v>43252</c:v>
                      </c:pt>
                      <c:pt idx="102">
                        <c:v>43282</c:v>
                      </c:pt>
                      <c:pt idx="103">
                        <c:v>43313</c:v>
                      </c:pt>
                      <c:pt idx="104">
                        <c:v>43344</c:v>
                      </c:pt>
                      <c:pt idx="105">
                        <c:v>43374</c:v>
                      </c:pt>
                      <c:pt idx="106">
                        <c:v>43405</c:v>
                      </c:pt>
                      <c:pt idx="107">
                        <c:v>43435</c:v>
                      </c:pt>
                      <c:pt idx="108">
                        <c:v>43466</c:v>
                      </c:pt>
                      <c:pt idx="109">
                        <c:v>43497</c:v>
                      </c:pt>
                      <c:pt idx="110">
                        <c:v>43525</c:v>
                      </c:pt>
                      <c:pt idx="111">
                        <c:v>43556</c:v>
                      </c:pt>
                      <c:pt idx="112">
                        <c:v>43586</c:v>
                      </c:pt>
                      <c:pt idx="113">
                        <c:v>43617</c:v>
                      </c:pt>
                      <c:pt idx="114">
                        <c:v>43647</c:v>
                      </c:pt>
                      <c:pt idx="115">
                        <c:v>43678</c:v>
                      </c:pt>
                      <c:pt idx="116">
                        <c:v>43709</c:v>
                      </c:pt>
                      <c:pt idx="117">
                        <c:v>43739</c:v>
                      </c:pt>
                      <c:pt idx="118">
                        <c:v>43770</c:v>
                      </c:pt>
                      <c:pt idx="119">
                        <c:v>43800</c:v>
                      </c:pt>
                      <c:pt idx="120">
                        <c:v>43831</c:v>
                      </c:pt>
                      <c:pt idx="121">
                        <c:v>43862</c:v>
                      </c:pt>
                      <c:pt idx="122">
                        <c:v>43891</c:v>
                      </c:pt>
                      <c:pt idx="123">
                        <c:v>43922</c:v>
                      </c:pt>
                      <c:pt idx="124">
                        <c:v>43952</c:v>
                      </c:pt>
                      <c:pt idx="125">
                        <c:v>43983</c:v>
                      </c:pt>
                      <c:pt idx="126">
                        <c:v>44013</c:v>
                      </c:pt>
                      <c:pt idx="127">
                        <c:v>44044</c:v>
                      </c:pt>
                      <c:pt idx="128">
                        <c:v>44075</c:v>
                      </c:pt>
                      <c:pt idx="129">
                        <c:v>44105</c:v>
                      </c:pt>
                      <c:pt idx="130">
                        <c:v>44136</c:v>
                      </c:pt>
                      <c:pt idx="131">
                        <c:v>44166</c:v>
                      </c:pt>
                      <c:pt idx="132">
                        <c:v>44197</c:v>
                      </c:pt>
                      <c:pt idx="133">
                        <c:v>44228</c:v>
                      </c:pt>
                      <c:pt idx="134">
                        <c:v>44256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olajár!$E$229:$E$363</c15:sqref>
                        </c15:formulaRef>
                      </c:ext>
                    </c:extLst>
                    <c:numCache>
                      <c:formatCode>General</c:formatCode>
                      <c:ptCount val="135"/>
                      <c:pt idx="103" formatCode="0.0">
                        <c:v>69.615069615069615</c:v>
                      </c:pt>
                      <c:pt idx="112" formatCode="0.0">
                        <c:v>64.360418342719228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13A5-433A-8797-F1D0B8DFDF4D}"/>
                  </c:ext>
                </c:extLst>
              </c15:ser>
            </c15:filteredLineSeries>
          </c:ext>
        </c:extLst>
      </c:lineChart>
      <c:dateAx>
        <c:axId val="639202528"/>
        <c:scaling>
          <c:orientation val="minMax"/>
          <c:min val="42005"/>
        </c:scaling>
        <c:delete val="0"/>
        <c:axPos val="b"/>
        <c:numFmt formatCode="yyyy" sourceLinked="0"/>
        <c:majorTickMark val="out"/>
        <c:minorTickMark val="none"/>
        <c:tickLblPos val="nextTo"/>
        <c:spPr>
          <a:ln w="3175">
            <a:solidFill>
              <a:schemeClr val="bg1">
                <a:lumMod val="50000"/>
              </a:schemeClr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hu-HU"/>
          </a:p>
        </c:txPr>
        <c:crossAx val="639202920"/>
        <c:crosses val="autoZero"/>
        <c:auto val="1"/>
        <c:lblOffset val="100"/>
        <c:baseTimeUnit val="months"/>
        <c:majorUnit val="12"/>
        <c:majorTimeUnit val="months"/>
        <c:minorUnit val="1"/>
        <c:minorTimeUnit val="months"/>
      </c:dateAx>
      <c:valAx>
        <c:axId val="639202920"/>
        <c:scaling>
          <c:orientation val="minMax"/>
          <c:max val="70"/>
          <c:min val="25"/>
        </c:scaling>
        <c:delete val="0"/>
        <c:axPos val="l"/>
        <c:majorGridlines>
          <c:spPr>
            <a:ln w="3175">
              <a:solidFill>
                <a:srgbClr val="C0C0C0"/>
              </a:solidFill>
              <a:prstDash val="sysDash"/>
            </a:ln>
          </c:spPr>
        </c:majorGridlines>
        <c:numFmt formatCode="0" sourceLinked="0"/>
        <c:majorTickMark val="out"/>
        <c:minorTickMark val="none"/>
        <c:tickLblPos val="nextTo"/>
        <c:spPr>
          <a:ln w="3175">
            <a:solidFill>
              <a:schemeClr val="bg1">
                <a:lumMod val="50000"/>
              </a:schemeClr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hu-HU"/>
          </a:p>
        </c:txPr>
        <c:crossAx val="639202528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1.3557870370370371E-3"/>
          <c:y val="0.93570104166666668"/>
          <c:w val="0.99864421296296302"/>
          <c:h val="6.4298958333333336E-2"/>
        </c:manualLayout>
      </c:layout>
      <c:overlay val="0"/>
      <c:spPr>
        <a:solidFill>
          <a:srgbClr val="FFFFFF"/>
        </a:solidFill>
        <a:ln w="3175">
          <a:noFill/>
          <a:prstDash val="solid"/>
        </a:ln>
      </c:spPr>
      <c:txPr>
        <a:bodyPr/>
        <a:lstStyle/>
        <a:p>
          <a:pPr rtl="0">
            <a:defRPr/>
          </a:pPr>
          <a:endParaRPr lang="hu-HU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800" b="0" i="0" u="none" strike="noStrike" baseline="0">
          <a:solidFill>
            <a:srgbClr val="000000"/>
          </a:solidFill>
          <a:latin typeface="+mn-lt"/>
          <a:ea typeface="Arial"/>
          <a:cs typeface="Arial"/>
        </a:defRPr>
      </a:pPr>
      <a:endParaRPr lang="hu-HU"/>
    </a:p>
  </c:txPr>
  <c:externalData r:id="rId1">
    <c:autoUpdate val="0"/>
  </c:externalData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026306749145203"/>
          <c:y val="0.12017447916666667"/>
          <c:w val="0.7785588960585329"/>
          <c:h val="0.735416666666666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'c5-8'!$B$13</c:f>
              <c:strCache>
                <c:ptCount val="1"/>
                <c:pt idx="0">
                  <c:v>Fiskális impulzus</c:v>
                </c:pt>
              </c:strCache>
            </c:strRef>
          </c:tx>
          <c:spPr>
            <a:solidFill>
              <a:schemeClr val="tx2"/>
            </a:solidFill>
          </c:spPr>
          <c:invertIfNegative val="0"/>
          <c:cat>
            <c:numRef>
              <c:f>'c5-8'!$A$14:$A$21</c:f>
              <c:numCache>
                <c:formatCode>0</c:formatCode>
                <c:ptCount val="8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</c:numCache>
            </c:numRef>
          </c:cat>
          <c:val>
            <c:numRef>
              <c:f>'c5-8'!$B$14:$B$21</c:f>
              <c:numCache>
                <c:formatCode>0.00</c:formatCode>
                <c:ptCount val="8"/>
                <c:pt idx="0">
                  <c:v>0.76810056645255109</c:v>
                </c:pt>
                <c:pt idx="1">
                  <c:v>0.20473658120677818</c:v>
                </c:pt>
                <c:pt idx="2">
                  <c:v>-0.64554225459773229</c:v>
                </c:pt>
                <c:pt idx="3">
                  <c:v>-0.75496436837074277</c:v>
                </c:pt>
                <c:pt idx="4">
                  <c:v>1.4</c:v>
                </c:pt>
                <c:pt idx="5">
                  <c:v>0.8</c:v>
                </c:pt>
                <c:pt idx="6">
                  <c:v>-0.6</c:v>
                </c:pt>
                <c:pt idx="7">
                  <c:v>-0.3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95-4EF2-9707-B76C03BFA9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11549824"/>
        <c:axId val="111560192"/>
      </c:barChart>
      <c:lineChart>
        <c:grouping val="standard"/>
        <c:varyColors val="0"/>
        <c:ser>
          <c:idx val="1"/>
          <c:order val="1"/>
          <c:tx>
            <c:strRef>
              <c:f>'c5-8'!$C$13</c:f>
              <c:strCache>
                <c:ptCount val="1"/>
              </c:strCache>
            </c:strRef>
          </c:tx>
          <c:spPr>
            <a:ln>
              <a:noFill/>
            </a:ln>
          </c:spPr>
          <c:marker>
            <c:symbol val="dash"/>
            <c:size val="12"/>
            <c:spPr>
              <a:solidFill>
                <a:srgbClr val="FF0000"/>
              </a:solidFill>
              <a:ln>
                <a:noFill/>
              </a:ln>
            </c:spPr>
          </c:marker>
          <c:cat>
            <c:numRef>
              <c:f>'c5-8'!$A$14:$A$21</c:f>
              <c:numCache>
                <c:formatCode>0</c:formatCode>
                <c:ptCount val="8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</c:numCache>
            </c:numRef>
          </c:cat>
          <c:val>
            <c:numRef>
              <c:f>'c5-8'!$C$14:$C$21</c:f>
              <c:numCache>
                <c:formatCode>General</c:formatCode>
                <c:ptCount val="8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C95-4EF2-9707-B76C03BFA9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1563520"/>
        <c:axId val="111561728"/>
      </c:lineChart>
      <c:catAx>
        <c:axId val="111549824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low"/>
        <c:spPr>
          <a:ln w="3175">
            <a:solidFill>
              <a:schemeClr val="bg1">
                <a:lumMod val="50000"/>
              </a:schemeClr>
            </a:solidFill>
            <a:prstDash val="solid"/>
          </a:ln>
        </c:spPr>
        <c:crossAx val="111560192"/>
        <c:crosses val="autoZero"/>
        <c:auto val="1"/>
        <c:lblAlgn val="ctr"/>
        <c:lblOffset val="100"/>
        <c:noMultiLvlLbl val="0"/>
      </c:catAx>
      <c:valAx>
        <c:axId val="111560192"/>
        <c:scaling>
          <c:orientation val="minMax"/>
          <c:max val="1.5"/>
          <c:min val="-1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  <a:prstDash val="sysDash"/>
            </a:ln>
          </c:spPr>
        </c:majorGridlines>
        <c:numFmt formatCode="0.0" sourceLinked="0"/>
        <c:majorTickMark val="out"/>
        <c:minorTickMark val="none"/>
        <c:tickLblPos val="nextTo"/>
        <c:spPr>
          <a:ln w="9525">
            <a:solidFill>
              <a:schemeClr val="bg1">
                <a:lumMod val="50000"/>
              </a:schemeClr>
            </a:solidFill>
            <a:prstDash val="solid"/>
          </a:ln>
        </c:spPr>
        <c:crossAx val="111549824"/>
        <c:crosses val="autoZero"/>
        <c:crossBetween val="between"/>
      </c:valAx>
      <c:valAx>
        <c:axId val="111561728"/>
        <c:scaling>
          <c:orientation val="minMax"/>
          <c:max val="1.5"/>
          <c:min val="-1"/>
        </c:scaling>
        <c:delete val="0"/>
        <c:axPos val="r"/>
        <c:numFmt formatCode="#,##0.0" sourceLinked="0"/>
        <c:majorTickMark val="out"/>
        <c:minorTickMark val="none"/>
        <c:tickLblPos val="nextTo"/>
        <c:spPr>
          <a:ln>
            <a:solidFill>
              <a:schemeClr val="bg1">
                <a:lumMod val="50000"/>
              </a:schemeClr>
            </a:solidFill>
          </a:ln>
        </c:spPr>
        <c:crossAx val="111563520"/>
        <c:crosses val="max"/>
        <c:crossBetween val="between"/>
      </c:valAx>
      <c:catAx>
        <c:axId val="111563520"/>
        <c:scaling>
          <c:orientation val="minMax"/>
        </c:scaling>
        <c:delete val="1"/>
        <c:axPos val="b"/>
        <c:numFmt formatCode="0" sourceLinked="1"/>
        <c:majorTickMark val="out"/>
        <c:minorTickMark val="none"/>
        <c:tickLblPos val="nextTo"/>
        <c:crossAx val="111561728"/>
        <c:crosses val="autoZero"/>
        <c:auto val="1"/>
        <c:lblAlgn val="ctr"/>
        <c:lblOffset val="100"/>
        <c:noMultiLvlLbl val="0"/>
      </c:catAx>
      <c:spPr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800" b="0" i="0">
          <a:solidFill>
            <a:srgbClr val="000000"/>
          </a:solidFill>
          <a:latin typeface="Calibri"/>
          <a:ea typeface="Calibri"/>
          <a:cs typeface="Calibri"/>
        </a:defRPr>
      </a:pPr>
      <a:endParaRPr lang="hu-HU"/>
    </a:p>
  </c:txPr>
  <c:externalData r:id="rId2">
    <c:autoUpdate val="0"/>
  </c:externalData>
  <c:userShapes r:id="rId3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1973790035971489E-2"/>
          <c:y val="7.3905815972222219E-2"/>
          <c:w val="0.88584094538981062"/>
          <c:h val="0.69649305555555541"/>
        </c:manualLayout>
      </c:layout>
      <c:lineChart>
        <c:grouping val="standard"/>
        <c:varyColors val="0"/>
        <c:ser>
          <c:idx val="1"/>
          <c:order val="0"/>
          <c:tx>
            <c:strRef>
              <c:f>'c1-8'!$C$13</c:f>
              <c:strCache>
                <c:ptCount val="1"/>
                <c:pt idx="0">
                  <c:v>Kkv</c:v>
                </c:pt>
              </c:strCache>
            </c:strRef>
          </c:tx>
          <c:spPr>
            <a:ln w="31750">
              <a:solidFill>
                <a:schemeClr val="accent1"/>
              </a:solidFill>
              <a:prstDash val="solid"/>
            </a:ln>
          </c:spPr>
          <c:marker>
            <c:symbol val="none"/>
          </c:marker>
          <c:cat>
            <c:numRef>
              <c:f>'c1-8'!$A$15:$A$63</c:f>
              <c:numCache>
                <c:formatCode>General</c:formatCode>
                <c:ptCount val="49"/>
                <c:pt idx="0">
                  <c:v>2009</c:v>
                </c:pt>
                <c:pt idx="4">
                  <c:v>2010</c:v>
                </c:pt>
                <c:pt idx="8">
                  <c:v>2011</c:v>
                </c:pt>
                <c:pt idx="12">
                  <c:v>2012</c:v>
                </c:pt>
                <c:pt idx="16">
                  <c:v>2013</c:v>
                </c:pt>
                <c:pt idx="20">
                  <c:v>2014</c:v>
                </c:pt>
                <c:pt idx="24">
                  <c:v>2015</c:v>
                </c:pt>
                <c:pt idx="28">
                  <c:v>2016</c:v>
                </c:pt>
                <c:pt idx="32">
                  <c:v>2017</c:v>
                </c:pt>
                <c:pt idx="36">
                  <c:v>2018</c:v>
                </c:pt>
                <c:pt idx="40">
                  <c:v>2019</c:v>
                </c:pt>
                <c:pt idx="44">
                  <c:v>2020</c:v>
                </c:pt>
              </c:numCache>
            </c:numRef>
          </c:cat>
          <c:val>
            <c:numRef>
              <c:f>'c1-8'!$C$15:$C$63</c:f>
              <c:numCache>
                <c:formatCode>General</c:formatCode>
                <c:ptCount val="49"/>
                <c:pt idx="0">
                  <c:v>3.5826563092342241</c:v>
                </c:pt>
                <c:pt idx="1">
                  <c:v>-0.49156311088971449</c:v>
                </c:pt>
                <c:pt idx="2">
                  <c:v>-5.3957039477856057</c:v>
                </c:pt>
                <c:pt idx="3">
                  <c:v>-7.5897172260660568</c:v>
                </c:pt>
                <c:pt idx="4">
                  <c:v>-6.0215550335950923</c:v>
                </c:pt>
                <c:pt idx="5">
                  <c:v>-7.2151162427270634</c:v>
                </c:pt>
                <c:pt idx="6">
                  <c:v>-7.3101156849853339</c:v>
                </c:pt>
                <c:pt idx="7">
                  <c:v>-6.9484270985573566</c:v>
                </c:pt>
                <c:pt idx="8">
                  <c:v>-5.8633613392734247</c:v>
                </c:pt>
                <c:pt idx="9">
                  <c:v>-4.8926251045693405</c:v>
                </c:pt>
                <c:pt idx="10">
                  <c:v>-4.5690463596679791</c:v>
                </c:pt>
                <c:pt idx="11">
                  <c:v>-4.8455759146690198</c:v>
                </c:pt>
                <c:pt idx="12">
                  <c:v>-4.9377524330027001</c:v>
                </c:pt>
                <c:pt idx="13">
                  <c:v>-4.8455759146690198</c:v>
                </c:pt>
                <c:pt idx="14">
                  <c:v>-4.3687517634245552</c:v>
                </c:pt>
                <c:pt idx="15">
                  <c:v>-4.2263414738551717</c:v>
                </c:pt>
                <c:pt idx="16">
                  <c:v>-5.0990248013575723</c:v>
                </c:pt>
                <c:pt idx="17">
                  <c:v>-6.4142185564771523</c:v>
                </c:pt>
                <c:pt idx="18">
                  <c:v>0.67</c:v>
                </c:pt>
                <c:pt idx="19">
                  <c:v>2.2604379304E-2</c:v>
                </c:pt>
                <c:pt idx="20">
                  <c:v>0.49910182496025191</c:v>
                </c:pt>
                <c:pt idx="21">
                  <c:v>1.2058073718786109</c:v>
                </c:pt>
                <c:pt idx="22">
                  <c:v>-3.2405238247377253</c:v>
                </c:pt>
                <c:pt idx="23">
                  <c:v>-1.5380132542280385</c:v>
                </c:pt>
                <c:pt idx="24">
                  <c:v>0.62731605195289319</c:v>
                </c:pt>
                <c:pt idx="25">
                  <c:v>1.9198772145865901</c:v>
                </c:pt>
                <c:pt idx="26">
                  <c:v>3.5142322718295684</c:v>
                </c:pt>
                <c:pt idx="27">
                  <c:v>5.5439861774073407</c:v>
                </c:pt>
                <c:pt idx="28">
                  <c:v>6.7252601126772964</c:v>
                </c:pt>
                <c:pt idx="29">
                  <c:v>7.0997811792657117</c:v>
                </c:pt>
                <c:pt idx="30">
                  <c:v>8.7733728127689705</c:v>
                </c:pt>
                <c:pt idx="31">
                  <c:v>12.719597218772771</c:v>
                </c:pt>
                <c:pt idx="32">
                  <c:v>12.893339959377414</c:v>
                </c:pt>
                <c:pt idx="33">
                  <c:v>12.951335274379428</c:v>
                </c:pt>
                <c:pt idx="34">
                  <c:v>12.856491057553058</c:v>
                </c:pt>
                <c:pt idx="35">
                  <c:v>12.560126083161723</c:v>
                </c:pt>
                <c:pt idx="36">
                  <c:v>12.640197433964889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5BB-45A1-8B84-AB8B4FDEE7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2392136"/>
        <c:axId val="352392528"/>
      </c:lineChart>
      <c:lineChart>
        <c:grouping val="standard"/>
        <c:varyColors val="0"/>
        <c:ser>
          <c:idx val="2"/>
          <c:order val="1"/>
          <c:tx>
            <c:strRef>
              <c:f>'c1-8'!$E$13</c:f>
              <c:strCache>
                <c:ptCount val="1"/>
                <c:pt idx="0">
                  <c:v>Előrejelzés - kkv</c:v>
                </c:pt>
              </c:strCache>
            </c:strRef>
          </c:tx>
          <c:spPr>
            <a:ln w="31750">
              <a:solidFill>
                <a:schemeClr val="accent1"/>
              </a:solidFill>
              <a:prstDash val="sysDash"/>
            </a:ln>
          </c:spPr>
          <c:marker>
            <c:symbol val="none"/>
          </c:marker>
          <c:cat>
            <c:numRef>
              <c:f>'c1-8'!$A$15:$A$63</c:f>
              <c:numCache>
                <c:formatCode>General</c:formatCode>
                <c:ptCount val="49"/>
                <c:pt idx="0">
                  <c:v>2009</c:v>
                </c:pt>
                <c:pt idx="4">
                  <c:v>2010</c:v>
                </c:pt>
                <c:pt idx="8">
                  <c:v>2011</c:v>
                </c:pt>
                <c:pt idx="12">
                  <c:v>2012</c:v>
                </c:pt>
                <c:pt idx="16">
                  <c:v>2013</c:v>
                </c:pt>
                <c:pt idx="20">
                  <c:v>2014</c:v>
                </c:pt>
                <c:pt idx="24">
                  <c:v>2015</c:v>
                </c:pt>
                <c:pt idx="28">
                  <c:v>2016</c:v>
                </c:pt>
                <c:pt idx="32">
                  <c:v>2017</c:v>
                </c:pt>
                <c:pt idx="36">
                  <c:v>2018</c:v>
                </c:pt>
                <c:pt idx="40">
                  <c:v>2019</c:v>
                </c:pt>
                <c:pt idx="44">
                  <c:v>2020</c:v>
                </c:pt>
              </c:numCache>
            </c:numRef>
          </c:cat>
          <c:val>
            <c:numRef>
              <c:f>'c1-8'!$E$15:$E$63</c:f>
              <c:numCache>
                <c:formatCode>General</c:formatCode>
                <c:ptCount val="49"/>
                <c:pt idx="36">
                  <c:v>12.640197433964889</c:v>
                </c:pt>
                <c:pt idx="37">
                  <c:v>12.414876948984725</c:v>
                </c:pt>
                <c:pt idx="38">
                  <c:v>10.024308265772227</c:v>
                </c:pt>
                <c:pt idx="39">
                  <c:v>7.6852448891325569</c:v>
                </c:pt>
                <c:pt idx="40">
                  <c:v>7.4679361795165597</c:v>
                </c:pt>
                <c:pt idx="41">
                  <c:v>6.9401002643909013</c:v>
                </c:pt>
                <c:pt idx="42">
                  <c:v>6.523216841094845</c:v>
                </c:pt>
                <c:pt idx="43">
                  <c:v>5.9750823611436372</c:v>
                </c:pt>
                <c:pt idx="44">
                  <c:v>6.1181741268749725</c:v>
                </c:pt>
                <c:pt idx="45">
                  <c:v>6.2601123983221125</c:v>
                </c:pt>
                <c:pt idx="46">
                  <c:v>6.3000823130898542</c:v>
                </c:pt>
                <c:pt idx="47">
                  <c:v>6.2423871272596472</c:v>
                </c:pt>
                <c:pt idx="48">
                  <c:v>6.3453117915868162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5BB-45A1-8B84-AB8B4FDEE785}"/>
            </c:ext>
          </c:extLst>
        </c:ser>
        <c:ser>
          <c:idx val="4"/>
          <c:order val="2"/>
          <c:tx>
            <c:strRef>
              <c:f>'c1-8'!$B$13</c:f>
              <c:strCache>
                <c:ptCount val="1"/>
                <c:pt idx="0">
                  <c:v>Vállalat</c:v>
                </c:pt>
              </c:strCache>
            </c:strRef>
          </c:tx>
          <c:spPr>
            <a:ln w="31750">
              <a:solidFill>
                <a:schemeClr val="tx2"/>
              </a:solidFill>
            </a:ln>
          </c:spPr>
          <c:marker>
            <c:symbol val="none"/>
          </c:marker>
          <c:cat>
            <c:numRef>
              <c:f>'c1-8'!$A$15:$A$63</c:f>
              <c:numCache>
                <c:formatCode>General</c:formatCode>
                <c:ptCount val="49"/>
                <c:pt idx="0">
                  <c:v>2009</c:v>
                </c:pt>
                <c:pt idx="4">
                  <c:v>2010</c:v>
                </c:pt>
                <c:pt idx="8">
                  <c:v>2011</c:v>
                </c:pt>
                <c:pt idx="12">
                  <c:v>2012</c:v>
                </c:pt>
                <c:pt idx="16">
                  <c:v>2013</c:v>
                </c:pt>
                <c:pt idx="20">
                  <c:v>2014</c:v>
                </c:pt>
                <c:pt idx="24">
                  <c:v>2015</c:v>
                </c:pt>
                <c:pt idx="28">
                  <c:v>2016</c:v>
                </c:pt>
                <c:pt idx="32">
                  <c:v>2017</c:v>
                </c:pt>
                <c:pt idx="36">
                  <c:v>2018</c:v>
                </c:pt>
                <c:pt idx="40">
                  <c:v>2019</c:v>
                </c:pt>
                <c:pt idx="44">
                  <c:v>2020</c:v>
                </c:pt>
              </c:numCache>
            </c:numRef>
          </c:cat>
          <c:val>
            <c:numRef>
              <c:f>'c1-8'!$B$15:$B$63</c:f>
              <c:numCache>
                <c:formatCode>General</c:formatCode>
                <c:ptCount val="49"/>
                <c:pt idx="0">
                  <c:v>4.2471527792038843</c:v>
                </c:pt>
                <c:pt idx="1">
                  <c:v>1.2617054452846217</c:v>
                </c:pt>
                <c:pt idx="2">
                  <c:v>-5.3767514303395858</c:v>
                </c:pt>
                <c:pt idx="3">
                  <c:v>-7.0957457844881926</c:v>
                </c:pt>
                <c:pt idx="4">
                  <c:v>-6.0060527532258288</c:v>
                </c:pt>
                <c:pt idx="5">
                  <c:v>-7.8196778946047765</c:v>
                </c:pt>
                <c:pt idx="6">
                  <c:v>-5.4580861657869457</c:v>
                </c:pt>
                <c:pt idx="7">
                  <c:v>-4.3709926216945227</c:v>
                </c:pt>
                <c:pt idx="8">
                  <c:v>-5.2449354612478878</c:v>
                </c:pt>
                <c:pt idx="9">
                  <c:v>-3.9446542428414304</c:v>
                </c:pt>
                <c:pt idx="10">
                  <c:v>-4.827324623405155</c:v>
                </c:pt>
                <c:pt idx="11">
                  <c:v>-5.0581607370174853</c:v>
                </c:pt>
                <c:pt idx="12">
                  <c:v>-4.8134108236455484</c:v>
                </c:pt>
                <c:pt idx="13">
                  <c:v>-4.6649708332747934</c:v>
                </c:pt>
                <c:pt idx="14">
                  <c:v>-4.6006272953021776</c:v>
                </c:pt>
                <c:pt idx="15">
                  <c:v>-4.3962015845208713</c:v>
                </c:pt>
                <c:pt idx="16">
                  <c:v>-4.6584385827605743</c:v>
                </c:pt>
                <c:pt idx="17">
                  <c:v>-4.3606409630552623</c:v>
                </c:pt>
                <c:pt idx="18">
                  <c:v>-0.93418206446708107</c:v>
                </c:pt>
                <c:pt idx="19">
                  <c:v>-1.6028093883446011</c:v>
                </c:pt>
                <c:pt idx="20">
                  <c:v>-1.5356088259581366</c:v>
                </c:pt>
                <c:pt idx="21">
                  <c:v>1.6554289172489418E-2</c:v>
                </c:pt>
                <c:pt idx="22">
                  <c:v>-1.4863220764361258</c:v>
                </c:pt>
                <c:pt idx="23">
                  <c:v>2.108264004002868</c:v>
                </c:pt>
                <c:pt idx="24">
                  <c:v>1.1234769572529701</c:v>
                </c:pt>
                <c:pt idx="25">
                  <c:v>-3.4496291671803987</c:v>
                </c:pt>
                <c:pt idx="26">
                  <c:v>-3.7199651545694912</c:v>
                </c:pt>
                <c:pt idx="27">
                  <c:v>-5.7941557839366435</c:v>
                </c:pt>
                <c:pt idx="28">
                  <c:v>-2.2340876829447369</c:v>
                </c:pt>
                <c:pt idx="29">
                  <c:v>0.76587959297365116</c:v>
                </c:pt>
                <c:pt idx="30">
                  <c:v>1.787725077857812</c:v>
                </c:pt>
                <c:pt idx="31">
                  <c:v>4.1863626501874576</c:v>
                </c:pt>
                <c:pt idx="32">
                  <c:v>4.1668549055041044</c:v>
                </c:pt>
                <c:pt idx="33">
                  <c:v>6.5733700386193945</c:v>
                </c:pt>
                <c:pt idx="34">
                  <c:v>8.3507424058252546</c:v>
                </c:pt>
                <c:pt idx="35">
                  <c:v>9.8225518223693378</c:v>
                </c:pt>
                <c:pt idx="36">
                  <c:v>9.5916911745478419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5BB-45A1-8B84-AB8B4FDEE785}"/>
            </c:ext>
          </c:extLst>
        </c:ser>
        <c:ser>
          <c:idx val="0"/>
          <c:order val="3"/>
          <c:tx>
            <c:strRef>
              <c:f>'c1-8'!$D$13</c:f>
              <c:strCache>
                <c:ptCount val="1"/>
                <c:pt idx="0">
                  <c:v>Előrejelzés - vállalati</c:v>
                </c:pt>
              </c:strCache>
            </c:strRef>
          </c:tx>
          <c:spPr>
            <a:ln w="31750">
              <a:solidFill>
                <a:schemeClr val="tx2"/>
              </a:solidFill>
              <a:prstDash val="sysDash"/>
            </a:ln>
          </c:spPr>
          <c:marker>
            <c:symbol val="none"/>
          </c:marker>
          <c:cat>
            <c:numRef>
              <c:f>'c1-8'!$A$15:$A$63</c:f>
              <c:numCache>
                <c:formatCode>General</c:formatCode>
                <c:ptCount val="49"/>
                <c:pt idx="0">
                  <c:v>2009</c:v>
                </c:pt>
                <c:pt idx="4">
                  <c:v>2010</c:v>
                </c:pt>
                <c:pt idx="8">
                  <c:v>2011</c:v>
                </c:pt>
                <c:pt idx="12">
                  <c:v>2012</c:v>
                </c:pt>
                <c:pt idx="16">
                  <c:v>2013</c:v>
                </c:pt>
                <c:pt idx="20">
                  <c:v>2014</c:v>
                </c:pt>
                <c:pt idx="24">
                  <c:v>2015</c:v>
                </c:pt>
                <c:pt idx="28">
                  <c:v>2016</c:v>
                </c:pt>
                <c:pt idx="32">
                  <c:v>2017</c:v>
                </c:pt>
                <c:pt idx="36">
                  <c:v>2018</c:v>
                </c:pt>
                <c:pt idx="40">
                  <c:v>2019</c:v>
                </c:pt>
                <c:pt idx="44">
                  <c:v>2020</c:v>
                </c:pt>
              </c:numCache>
            </c:numRef>
          </c:cat>
          <c:val>
            <c:numRef>
              <c:f>'c1-8'!$D$15:$D$63</c:f>
              <c:numCache>
                <c:formatCode>General</c:formatCode>
                <c:ptCount val="49"/>
                <c:pt idx="36">
                  <c:v>9.5916911745478419</c:v>
                </c:pt>
                <c:pt idx="37">
                  <c:v>8.6325511923098119</c:v>
                </c:pt>
                <c:pt idx="38">
                  <c:v>6.6849724544349893</c:v>
                </c:pt>
                <c:pt idx="39">
                  <c:v>5.0913578665939418</c:v>
                </c:pt>
                <c:pt idx="40">
                  <c:v>5.1624247026993784</c:v>
                </c:pt>
                <c:pt idx="41">
                  <c:v>5.2095780868046218</c:v>
                </c:pt>
                <c:pt idx="42">
                  <c:v>5.312685182558603</c:v>
                </c:pt>
                <c:pt idx="43">
                  <c:v>5.4163911794813409</c:v>
                </c:pt>
                <c:pt idx="44">
                  <c:v>5.4978613138859567</c:v>
                </c:pt>
                <c:pt idx="45">
                  <c:v>5.5835212049769076</c:v>
                </c:pt>
                <c:pt idx="46">
                  <c:v>5.5757939659756932</c:v>
                </c:pt>
                <c:pt idx="47">
                  <c:v>5.5605369826001301</c:v>
                </c:pt>
                <c:pt idx="48">
                  <c:v>5.5558990862017641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5BB-45A1-8B84-AB8B4FDEE7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2393312"/>
        <c:axId val="352392920"/>
      </c:lineChart>
      <c:catAx>
        <c:axId val="3523921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898D8D"/>
            </a:solidFill>
            <a:prstDash val="solid"/>
          </a:ln>
        </c:spPr>
        <c:txPr>
          <a:bodyPr rot="-5400000" vert="horz"/>
          <a:lstStyle/>
          <a:p>
            <a:pPr>
              <a:defRPr/>
            </a:pPr>
            <a:endParaRPr lang="hu-HU"/>
          </a:p>
        </c:txPr>
        <c:crossAx val="352392528"/>
        <c:crossesAt val="0"/>
        <c:auto val="1"/>
        <c:lblAlgn val="ctr"/>
        <c:lblOffset val="100"/>
        <c:tickLblSkip val="1"/>
        <c:tickMarkSkip val="4"/>
        <c:noMultiLvlLbl val="0"/>
      </c:catAx>
      <c:valAx>
        <c:axId val="352392528"/>
        <c:scaling>
          <c:orientation val="minMax"/>
          <c:max val="14"/>
          <c:min val="-10"/>
        </c:scaling>
        <c:delete val="0"/>
        <c:axPos val="l"/>
        <c:majorGridlines>
          <c:spPr>
            <a:ln w="3175">
              <a:solidFill>
                <a:srgbClr val="BFBFBF"/>
              </a:solidFill>
              <a:prstDash val="sysDash"/>
            </a:ln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hu-HU"/>
                  <a:t>%</a:t>
                </a:r>
              </a:p>
            </c:rich>
          </c:tx>
          <c:layout>
            <c:manualLayout>
              <c:xMode val="edge"/>
              <c:yMode val="edge"/>
              <c:x val="8.9304563492063505E-2"/>
              <c:y val="4.2361111111111115E-3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spPr>
          <a:ln w="3175">
            <a:solidFill>
              <a:srgbClr val="898D8D"/>
            </a:solidFill>
            <a:prstDash val="solid"/>
          </a:ln>
        </c:spPr>
        <c:crossAx val="352392136"/>
        <c:crosses val="autoZero"/>
        <c:crossBetween val="between"/>
        <c:majorUnit val="2"/>
      </c:valAx>
      <c:valAx>
        <c:axId val="352392920"/>
        <c:scaling>
          <c:orientation val="minMax"/>
          <c:max val="14"/>
          <c:min val="-10"/>
        </c:scaling>
        <c:delete val="0"/>
        <c:axPos val="r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hu-HU"/>
                  <a:t>%</a:t>
                </a:r>
              </a:p>
            </c:rich>
          </c:tx>
          <c:layout>
            <c:manualLayout>
              <c:xMode val="edge"/>
              <c:yMode val="edge"/>
              <c:x val="0.84997288359788359"/>
              <c:y val="5.6553819444444438E-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898D8D"/>
            </a:solidFill>
            <a:prstDash val="solid"/>
          </a:ln>
        </c:spPr>
        <c:crossAx val="352393312"/>
        <c:crosses val="max"/>
        <c:crossBetween val="between"/>
        <c:majorUnit val="2"/>
      </c:valAx>
      <c:catAx>
        <c:axId val="3523933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52392920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b"/>
      <c:legendEntry>
        <c:idx val="1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"/>
          <c:y val="0.92417447916666662"/>
          <c:w val="1"/>
          <c:h val="7.582552083333334E-2"/>
        </c:manualLayout>
      </c:layout>
      <c:overlay val="0"/>
      <c:spPr>
        <a:noFill/>
        <a:ln>
          <a:noFill/>
        </a:ln>
      </c:sp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800" b="0" i="0">
          <a:solidFill>
            <a:srgbClr val="000000"/>
          </a:solidFill>
          <a:latin typeface="Calibri"/>
          <a:ea typeface="Calibri"/>
          <a:cs typeface="Calibri"/>
        </a:defRPr>
      </a:pPr>
      <a:endParaRPr lang="hu-HU"/>
    </a:p>
  </c:txPr>
  <c:externalData r:id="rId2">
    <c:autoUpdate val="0"/>
  </c:externalData>
  <c:userShapes r:id="rId3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760029239766082"/>
          <c:y val="8.4619760012467043E-2"/>
          <c:w val="0.85155175438596487"/>
          <c:h val="0.640941333333333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'c1-11'!$B$13</c:f>
              <c:strCache>
                <c:ptCount val="1"/>
                <c:pt idx="0">
                  <c:v>Exportpiaci részesedés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cat>
            <c:numRef>
              <c:f>'c1-11'!$A$17:$A$35</c:f>
              <c:numCache>
                <c:formatCode>m/d/yyyy</c:formatCode>
                <c:ptCount val="19"/>
                <c:pt idx="0">
                  <c:v>37257</c:v>
                </c:pt>
                <c:pt idx="1">
                  <c:v>37622</c:v>
                </c:pt>
                <c:pt idx="2">
                  <c:v>37987</c:v>
                </c:pt>
                <c:pt idx="3">
                  <c:v>38353</c:v>
                </c:pt>
                <c:pt idx="4">
                  <c:v>38718</c:v>
                </c:pt>
                <c:pt idx="5">
                  <c:v>39083</c:v>
                </c:pt>
                <c:pt idx="6">
                  <c:v>39448</c:v>
                </c:pt>
                <c:pt idx="7">
                  <c:v>39814</c:v>
                </c:pt>
                <c:pt idx="8">
                  <c:v>40179</c:v>
                </c:pt>
                <c:pt idx="9">
                  <c:v>40544</c:v>
                </c:pt>
                <c:pt idx="10">
                  <c:v>40909</c:v>
                </c:pt>
                <c:pt idx="11">
                  <c:v>41275</c:v>
                </c:pt>
                <c:pt idx="12">
                  <c:v>41640</c:v>
                </c:pt>
                <c:pt idx="13">
                  <c:v>42005</c:v>
                </c:pt>
                <c:pt idx="14">
                  <c:v>42370</c:v>
                </c:pt>
                <c:pt idx="15">
                  <c:v>42736</c:v>
                </c:pt>
                <c:pt idx="16">
                  <c:v>43101</c:v>
                </c:pt>
                <c:pt idx="17">
                  <c:v>43466</c:v>
                </c:pt>
                <c:pt idx="18">
                  <c:v>43831</c:v>
                </c:pt>
              </c:numCache>
            </c:numRef>
          </c:cat>
          <c:val>
            <c:numRef>
              <c:f>'c1-11'!$B$17:$B$35</c:f>
              <c:numCache>
                <c:formatCode>General</c:formatCode>
                <c:ptCount val="19"/>
                <c:pt idx="0">
                  <c:v>4.0353428177317845</c:v>
                </c:pt>
                <c:pt idx="1">
                  <c:v>0.58642799477846452</c:v>
                </c:pt>
                <c:pt idx="2">
                  <c:v>7.40634235366133</c:v>
                </c:pt>
                <c:pt idx="3">
                  <c:v>4.8867388653451158</c:v>
                </c:pt>
                <c:pt idx="4">
                  <c:v>6.4400205058030089</c:v>
                </c:pt>
                <c:pt idx="5">
                  <c:v>4.6721942210323846</c:v>
                </c:pt>
                <c:pt idx="6">
                  <c:v>3.1507190901935545</c:v>
                </c:pt>
                <c:pt idx="7">
                  <c:v>5.5880137967910208</c:v>
                </c:pt>
                <c:pt idx="8">
                  <c:v>-1.2250751926255994</c:v>
                </c:pt>
                <c:pt idx="9">
                  <c:v>-1.6849801571686491</c:v>
                </c:pt>
                <c:pt idx="10">
                  <c:v>-3.1988251669777092</c:v>
                </c:pt>
                <c:pt idx="11">
                  <c:v>0.66860980163531281</c:v>
                </c:pt>
                <c:pt idx="12">
                  <c:v>5.5853790920436275</c:v>
                </c:pt>
                <c:pt idx="13">
                  <c:v>4.9288050540188983</c:v>
                </c:pt>
                <c:pt idx="14">
                  <c:v>-0.95723848056234218</c:v>
                </c:pt>
                <c:pt idx="15">
                  <c:v>0.11852194562462515</c:v>
                </c:pt>
                <c:pt idx="16">
                  <c:v>1.9030546098969161</c:v>
                </c:pt>
                <c:pt idx="17">
                  <c:v>2.7409419845290905</c:v>
                </c:pt>
                <c:pt idx="18">
                  <c:v>2.171941183978042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85-415B-AA58-59045B7095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351258144"/>
        <c:axId val="351258536"/>
      </c:barChart>
      <c:lineChart>
        <c:grouping val="standard"/>
        <c:varyColors val="0"/>
        <c:ser>
          <c:idx val="1"/>
          <c:order val="1"/>
          <c:tx>
            <c:strRef>
              <c:f>'c1-11'!$C$13</c:f>
              <c:strCache>
                <c:ptCount val="1"/>
                <c:pt idx="0">
                  <c:v>Export</c:v>
                </c:pt>
              </c:strCache>
            </c:strRef>
          </c:tx>
          <c:spPr>
            <a:ln w="57150">
              <a:solidFill>
                <a:srgbClr val="009EE0"/>
              </a:solidFill>
            </a:ln>
          </c:spPr>
          <c:marker>
            <c:symbol val="none"/>
          </c:marker>
          <c:cat>
            <c:numRef>
              <c:f>'c1-11'!$A$17:$A$35</c:f>
              <c:numCache>
                <c:formatCode>m/d/yyyy</c:formatCode>
                <c:ptCount val="19"/>
                <c:pt idx="0">
                  <c:v>37257</c:v>
                </c:pt>
                <c:pt idx="1">
                  <c:v>37622</c:v>
                </c:pt>
                <c:pt idx="2">
                  <c:v>37987</c:v>
                </c:pt>
                <c:pt idx="3">
                  <c:v>38353</c:v>
                </c:pt>
                <c:pt idx="4">
                  <c:v>38718</c:v>
                </c:pt>
                <c:pt idx="5">
                  <c:v>39083</c:v>
                </c:pt>
                <c:pt idx="6">
                  <c:v>39448</c:v>
                </c:pt>
                <c:pt idx="7">
                  <c:v>39814</c:v>
                </c:pt>
                <c:pt idx="8">
                  <c:v>40179</c:v>
                </c:pt>
                <c:pt idx="9">
                  <c:v>40544</c:v>
                </c:pt>
                <c:pt idx="10">
                  <c:v>40909</c:v>
                </c:pt>
                <c:pt idx="11">
                  <c:v>41275</c:v>
                </c:pt>
                <c:pt idx="12">
                  <c:v>41640</c:v>
                </c:pt>
                <c:pt idx="13">
                  <c:v>42005</c:v>
                </c:pt>
                <c:pt idx="14">
                  <c:v>42370</c:v>
                </c:pt>
                <c:pt idx="15">
                  <c:v>42736</c:v>
                </c:pt>
                <c:pt idx="16">
                  <c:v>43101</c:v>
                </c:pt>
                <c:pt idx="17">
                  <c:v>43466</c:v>
                </c:pt>
                <c:pt idx="18">
                  <c:v>43831</c:v>
                </c:pt>
              </c:numCache>
            </c:numRef>
          </c:cat>
          <c:val>
            <c:numRef>
              <c:f>'c1-11'!$C$17:$C$35</c:f>
              <c:numCache>
                <c:formatCode>General</c:formatCode>
                <c:ptCount val="19"/>
                <c:pt idx="0">
                  <c:v>5.7279504689784098</c:v>
                </c:pt>
                <c:pt idx="1">
                  <c:v>6.3147232215304783</c:v>
                </c:pt>
                <c:pt idx="2">
                  <c:v>18.031537150408475</c:v>
                </c:pt>
                <c:pt idx="3">
                  <c:v>12.843806344463413</c:v>
                </c:pt>
                <c:pt idx="4">
                  <c:v>19.504185031727388</c:v>
                </c:pt>
                <c:pt idx="5">
                  <c:v>16.248668354485744</c:v>
                </c:pt>
                <c:pt idx="6">
                  <c:v>7.1173728987862965</c:v>
                </c:pt>
                <c:pt idx="7">
                  <c:v>-11.124490099399903</c:v>
                </c:pt>
                <c:pt idx="8">
                  <c:v>11.31756193608344</c:v>
                </c:pt>
                <c:pt idx="9">
                  <c:v>6.6551279886923318</c:v>
                </c:pt>
                <c:pt idx="10">
                  <c:v>-1.7804015826579374</c:v>
                </c:pt>
                <c:pt idx="11">
                  <c:v>4.2191030248410826</c:v>
                </c:pt>
                <c:pt idx="12">
                  <c:v>9.1047484481210894</c:v>
                </c:pt>
                <c:pt idx="13">
                  <c:v>8.5044485804647181</c:v>
                </c:pt>
                <c:pt idx="14">
                  <c:v>3.4445475991665262</c:v>
                </c:pt>
                <c:pt idx="15">
                  <c:v>7.105090771931394</c:v>
                </c:pt>
                <c:pt idx="16">
                  <c:v>7.4799952137165597</c:v>
                </c:pt>
                <c:pt idx="17">
                  <c:v>7.520098101645047</c:v>
                </c:pt>
                <c:pt idx="18">
                  <c:v>6.6575380584987158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485-415B-AA58-59045B7095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1258144"/>
        <c:axId val="351258536"/>
      </c:lineChart>
      <c:lineChart>
        <c:grouping val="standard"/>
        <c:varyColors val="0"/>
        <c:ser>
          <c:idx val="2"/>
          <c:order val="2"/>
          <c:tx>
            <c:strRef>
              <c:f>'c1-11'!$D$13</c:f>
              <c:strCache>
                <c:ptCount val="1"/>
                <c:pt idx="0">
                  <c:v>Import alapú külső kereslet</c:v>
                </c:pt>
              </c:strCache>
            </c:strRef>
          </c:tx>
          <c:spPr>
            <a:ln>
              <a:solidFill>
                <a:schemeClr val="tx2"/>
              </a:solidFill>
              <a:prstDash val="sysDash"/>
            </a:ln>
          </c:spPr>
          <c:marker>
            <c:symbol val="none"/>
          </c:marker>
          <c:cat>
            <c:numRef>
              <c:f>'c1-11'!$A$17:$A$35</c:f>
              <c:numCache>
                <c:formatCode>m/d/yyyy</c:formatCode>
                <c:ptCount val="19"/>
                <c:pt idx="0">
                  <c:v>37257</c:v>
                </c:pt>
                <c:pt idx="1">
                  <c:v>37622</c:v>
                </c:pt>
                <c:pt idx="2">
                  <c:v>37987</c:v>
                </c:pt>
                <c:pt idx="3">
                  <c:v>38353</c:v>
                </c:pt>
                <c:pt idx="4">
                  <c:v>38718</c:v>
                </c:pt>
                <c:pt idx="5">
                  <c:v>39083</c:v>
                </c:pt>
                <c:pt idx="6">
                  <c:v>39448</c:v>
                </c:pt>
                <c:pt idx="7">
                  <c:v>39814</c:v>
                </c:pt>
                <c:pt idx="8">
                  <c:v>40179</c:v>
                </c:pt>
                <c:pt idx="9">
                  <c:v>40544</c:v>
                </c:pt>
                <c:pt idx="10">
                  <c:v>40909</c:v>
                </c:pt>
                <c:pt idx="11">
                  <c:v>41275</c:v>
                </c:pt>
                <c:pt idx="12">
                  <c:v>41640</c:v>
                </c:pt>
                <c:pt idx="13">
                  <c:v>42005</c:v>
                </c:pt>
                <c:pt idx="14">
                  <c:v>42370</c:v>
                </c:pt>
                <c:pt idx="15">
                  <c:v>42736</c:v>
                </c:pt>
                <c:pt idx="16">
                  <c:v>43101</c:v>
                </c:pt>
                <c:pt idx="17">
                  <c:v>43466</c:v>
                </c:pt>
                <c:pt idx="18">
                  <c:v>43831</c:v>
                </c:pt>
              </c:numCache>
            </c:numRef>
          </c:cat>
          <c:val>
            <c:numRef>
              <c:f>'c1-11'!$D$17:$D$35</c:f>
              <c:numCache>
                <c:formatCode>General</c:formatCode>
                <c:ptCount val="19"/>
                <c:pt idx="0">
                  <c:v>1.7064901999315687</c:v>
                </c:pt>
                <c:pt idx="1">
                  <c:v>5.6760953094209263</c:v>
                </c:pt>
                <c:pt idx="2">
                  <c:v>9.9119555812884954</c:v>
                </c:pt>
                <c:pt idx="3">
                  <c:v>7.5911232857615758</c:v>
                </c:pt>
                <c:pt idx="4">
                  <c:v>12.284795159644112</c:v>
                </c:pt>
                <c:pt idx="5">
                  <c:v>11.049447295117364</c:v>
                </c:pt>
                <c:pt idx="6">
                  <c:v>3.7977006369489956</c:v>
                </c:pt>
                <c:pt idx="7">
                  <c:v>-15.871373657261014</c:v>
                </c:pt>
                <c:pt idx="8">
                  <c:v>12.779425075971773</c:v>
                </c:pt>
                <c:pt idx="9">
                  <c:v>8.5002958874383125</c:v>
                </c:pt>
                <c:pt idx="10">
                  <c:v>1.4636181505753854</c:v>
                </c:pt>
                <c:pt idx="11">
                  <c:v>3.4977841601220163</c:v>
                </c:pt>
                <c:pt idx="12">
                  <c:v>3.3370755278707449</c:v>
                </c:pt>
                <c:pt idx="13">
                  <c:v>3.410457713844913</c:v>
                </c:pt>
                <c:pt idx="14">
                  <c:v>4.4509002544986309</c:v>
                </c:pt>
                <c:pt idx="15">
                  <c:v>6.9829429149362738</c:v>
                </c:pt>
                <c:pt idx="16">
                  <c:v>5.4828868861534943</c:v>
                </c:pt>
                <c:pt idx="17">
                  <c:v>4.6734786243987294</c:v>
                </c:pt>
                <c:pt idx="18">
                  <c:v>4.3889587674312551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485-415B-AA58-59045B7095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1259320"/>
        <c:axId val="351258928"/>
      </c:lineChart>
      <c:dateAx>
        <c:axId val="351258144"/>
        <c:scaling>
          <c:orientation val="minMax"/>
          <c:min val="37257"/>
        </c:scaling>
        <c:delete val="0"/>
        <c:axPos val="b"/>
        <c:numFmt formatCode="yyyy" sourceLinked="0"/>
        <c:majorTickMark val="out"/>
        <c:minorTickMark val="none"/>
        <c:tickLblPos val="low"/>
        <c:spPr>
          <a:ln w="3175">
            <a:solidFill>
              <a:srgbClr val="898D8D"/>
            </a:solidFill>
            <a:prstDash val="solid"/>
          </a:ln>
        </c:spPr>
        <c:txPr>
          <a:bodyPr rot="-5400000" vert="horz"/>
          <a:lstStyle/>
          <a:p>
            <a:pPr>
              <a:defRPr/>
            </a:pPr>
            <a:endParaRPr lang="hu-HU"/>
          </a:p>
        </c:txPr>
        <c:crossAx val="351258536"/>
        <c:crossesAt val="0"/>
        <c:auto val="1"/>
        <c:lblOffset val="100"/>
        <c:baseTimeUnit val="years"/>
        <c:majorUnit val="1"/>
        <c:majorTimeUnit val="years"/>
        <c:minorUnit val="1"/>
        <c:minorTimeUnit val="years"/>
      </c:dateAx>
      <c:valAx>
        <c:axId val="351258536"/>
        <c:scaling>
          <c:orientation val="minMax"/>
          <c:max val="20"/>
          <c:min val="-20"/>
        </c:scaling>
        <c:delete val="0"/>
        <c:axPos val="l"/>
        <c:majorGridlines>
          <c:spPr>
            <a:ln>
              <a:solidFill>
                <a:srgbClr val="BFBFBF"/>
              </a:solidFill>
              <a:prstDash val="sysDash"/>
            </a:ln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hu-HU"/>
                  <a:t>%</a:t>
                </a:r>
              </a:p>
            </c:rich>
          </c:tx>
          <c:layout>
            <c:manualLayout>
              <c:xMode val="edge"/>
              <c:yMode val="edge"/>
              <c:x val="8.9122807017543867E-2"/>
              <c:y val="1.1364344709366607E-3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ln w="3175">
            <a:solidFill>
              <a:srgbClr val="898D8D"/>
            </a:solidFill>
            <a:prstDash val="solid"/>
          </a:ln>
        </c:spPr>
        <c:crossAx val="351258144"/>
        <c:crosses val="autoZero"/>
        <c:crossBetween val="between"/>
        <c:majorUnit val="5"/>
      </c:valAx>
      <c:valAx>
        <c:axId val="351258928"/>
        <c:scaling>
          <c:orientation val="minMax"/>
          <c:max val="20"/>
          <c:min val="-20"/>
        </c:scaling>
        <c:delete val="0"/>
        <c:axPos val="r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hu-HU"/>
                  <a:t>%</a:t>
                </a:r>
              </a:p>
            </c:rich>
          </c:tx>
          <c:layout>
            <c:manualLayout>
              <c:xMode val="edge"/>
              <c:yMode val="edge"/>
              <c:x val="0.85501913195077162"/>
              <c:y val="1.1362847222222464E-3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ln w="3175">
            <a:solidFill>
              <a:srgbClr val="898D8D"/>
            </a:solidFill>
            <a:prstDash val="solid"/>
          </a:ln>
        </c:spPr>
        <c:crossAx val="351259320"/>
        <c:crosses val="max"/>
        <c:crossBetween val="between"/>
        <c:majorUnit val="5"/>
      </c:valAx>
      <c:dateAx>
        <c:axId val="351259320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one"/>
        <c:crossAx val="351258928"/>
        <c:crosses val="autoZero"/>
        <c:auto val="1"/>
        <c:lblOffset val="100"/>
        <c:baseTimeUnit val="years"/>
      </c:date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"/>
          <c:y val="0.87832474647108394"/>
          <c:w val="1"/>
          <c:h val="8.5048674738138832E-2"/>
        </c:manualLayout>
      </c:layout>
      <c:overlay val="0"/>
    </c:legend>
    <c:plotVisOnly val="1"/>
    <c:dispBlanksAs val="gap"/>
    <c:showDLblsOverMax val="0"/>
  </c:chart>
  <c:spPr>
    <a:solidFill>
      <a:srgbClr val="FFFFFF"/>
    </a:solidFill>
    <a:ln w="25400">
      <a:noFill/>
    </a:ln>
  </c:spPr>
  <c:txPr>
    <a:bodyPr/>
    <a:lstStyle/>
    <a:p>
      <a:pPr>
        <a:defRPr sz="1800" b="0" i="0">
          <a:solidFill>
            <a:srgbClr val="000000"/>
          </a:solidFill>
          <a:latin typeface="Calibri"/>
          <a:ea typeface="Calibri"/>
          <a:cs typeface="Calibri"/>
        </a:defRPr>
      </a:pPr>
      <a:endParaRPr lang="hu-HU"/>
    </a:p>
  </c:txPr>
  <c:externalData r:id="rId2">
    <c:autoUpdate val="0"/>
  </c:externalData>
  <c:userShapes r:id="rId3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5461334477954528E-2"/>
          <c:y val="7.9884982638889004E-2"/>
          <c:w val="0.84907733104410232"/>
          <c:h val="0.4324127291808844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'c1-5'!$C$13</c:f>
              <c:strCache>
                <c:ptCount val="1"/>
                <c:pt idx="0">
                  <c:v>Háztartások végső fogyasztása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</c:spPr>
          <c:invertIfNegative val="0"/>
          <c:cat>
            <c:strRef>
              <c:f>'c1-5'!$B$15:$B$39</c:f>
              <c:strCache>
                <c:ptCount val="25"/>
                <c:pt idx="0">
                  <c:v>2013</c:v>
                </c:pt>
                <c:pt idx="4">
                  <c:v>2014</c:v>
                </c:pt>
                <c:pt idx="8">
                  <c:v>2015</c:v>
                </c:pt>
                <c:pt idx="12">
                  <c:v>2016</c:v>
                </c:pt>
                <c:pt idx="16">
                  <c:v>2017</c:v>
                </c:pt>
                <c:pt idx="20">
                  <c:v>2018. I. n.év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</c:strCache>
            </c:strRef>
          </c:cat>
          <c:val>
            <c:numRef>
              <c:f>'c1-5'!$C$15:$C$39</c:f>
              <c:numCache>
                <c:formatCode>General</c:formatCode>
                <c:ptCount val="25"/>
                <c:pt idx="0">
                  <c:v>-0.2</c:v>
                </c:pt>
                <c:pt idx="1">
                  <c:v>0.8</c:v>
                </c:pt>
                <c:pt idx="2">
                  <c:v>0</c:v>
                </c:pt>
                <c:pt idx="3">
                  <c:v>0.7</c:v>
                </c:pt>
                <c:pt idx="4">
                  <c:v>0.9</c:v>
                </c:pt>
                <c:pt idx="5">
                  <c:v>1.8</c:v>
                </c:pt>
                <c:pt idx="6">
                  <c:v>1.1000000000000001</c:v>
                </c:pt>
                <c:pt idx="7">
                  <c:v>2.1</c:v>
                </c:pt>
                <c:pt idx="8">
                  <c:v>2.2000000000000002</c:v>
                </c:pt>
                <c:pt idx="9">
                  <c:v>1.8</c:v>
                </c:pt>
                <c:pt idx="10">
                  <c:v>1.8</c:v>
                </c:pt>
                <c:pt idx="11">
                  <c:v>2.2999999999999998</c:v>
                </c:pt>
                <c:pt idx="12">
                  <c:v>2.4</c:v>
                </c:pt>
                <c:pt idx="13">
                  <c:v>2.6</c:v>
                </c:pt>
                <c:pt idx="14">
                  <c:v>1.9</c:v>
                </c:pt>
                <c:pt idx="15">
                  <c:v>2.1</c:v>
                </c:pt>
                <c:pt idx="16">
                  <c:v>1.6</c:v>
                </c:pt>
                <c:pt idx="17">
                  <c:v>2.2000000000000002</c:v>
                </c:pt>
                <c:pt idx="18">
                  <c:v>2.8</c:v>
                </c:pt>
                <c:pt idx="19">
                  <c:v>3.1</c:v>
                </c:pt>
                <c:pt idx="20">
                  <c:v>3.2</c:v>
                </c:pt>
                <c:pt idx="22">
                  <c:v>2.3756726313744374</c:v>
                </c:pt>
                <c:pt idx="23">
                  <c:v>1.5562969590480993</c:v>
                </c:pt>
                <c:pt idx="24">
                  <c:v>1.5859460102644454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A1-487C-8153-3116E7AB807C}"/>
            </c:ext>
          </c:extLst>
        </c:ser>
        <c:ser>
          <c:idx val="1"/>
          <c:order val="1"/>
          <c:tx>
            <c:strRef>
              <c:f>'c1-5'!$D$13</c:f>
              <c:strCache>
                <c:ptCount val="1"/>
                <c:pt idx="0">
                  <c:v>Közösségi fogyasztás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cat>
            <c:strRef>
              <c:f>'c1-5'!$B$15:$B$39</c:f>
              <c:strCache>
                <c:ptCount val="25"/>
                <c:pt idx="0">
                  <c:v>2013</c:v>
                </c:pt>
                <c:pt idx="4">
                  <c:v>2014</c:v>
                </c:pt>
                <c:pt idx="8">
                  <c:v>2015</c:v>
                </c:pt>
                <c:pt idx="12">
                  <c:v>2016</c:v>
                </c:pt>
                <c:pt idx="16">
                  <c:v>2017</c:v>
                </c:pt>
                <c:pt idx="20">
                  <c:v>2018. I. n.év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</c:strCache>
            </c:strRef>
          </c:cat>
          <c:val>
            <c:numRef>
              <c:f>'c1-5'!$D$15:$D$39</c:f>
              <c:numCache>
                <c:formatCode>General</c:formatCode>
                <c:ptCount val="25"/>
                <c:pt idx="0">
                  <c:v>0.8</c:v>
                </c:pt>
                <c:pt idx="1">
                  <c:v>0.8</c:v>
                </c:pt>
                <c:pt idx="2">
                  <c:v>0.4</c:v>
                </c:pt>
                <c:pt idx="3">
                  <c:v>0.5</c:v>
                </c:pt>
                <c:pt idx="4">
                  <c:v>1.1000000000000001</c:v>
                </c:pt>
                <c:pt idx="5">
                  <c:v>0.8</c:v>
                </c:pt>
                <c:pt idx="6">
                  <c:v>0.8</c:v>
                </c:pt>
                <c:pt idx="7">
                  <c:v>1.1000000000000001</c:v>
                </c:pt>
                <c:pt idx="8">
                  <c:v>-0.1</c:v>
                </c:pt>
                <c:pt idx="9">
                  <c:v>-0.5</c:v>
                </c:pt>
                <c:pt idx="10">
                  <c:v>0.3</c:v>
                </c:pt>
                <c:pt idx="11">
                  <c:v>0.4</c:v>
                </c:pt>
                <c:pt idx="12">
                  <c:v>0.3</c:v>
                </c:pt>
                <c:pt idx="13">
                  <c:v>0.6</c:v>
                </c:pt>
                <c:pt idx="14">
                  <c:v>-0.2</c:v>
                </c:pt>
                <c:pt idx="15">
                  <c:v>-0.4</c:v>
                </c:pt>
                <c:pt idx="16">
                  <c:v>-1.1000000000000001</c:v>
                </c:pt>
                <c:pt idx="17">
                  <c:v>-0.3</c:v>
                </c:pt>
                <c:pt idx="18">
                  <c:v>0.2</c:v>
                </c:pt>
                <c:pt idx="19">
                  <c:v>0.9</c:v>
                </c:pt>
                <c:pt idx="20">
                  <c:v>0.4</c:v>
                </c:pt>
                <c:pt idx="22">
                  <c:v>0.14770111527033319</c:v>
                </c:pt>
                <c:pt idx="23">
                  <c:v>5.4777066728195226E-2</c:v>
                </c:pt>
                <c:pt idx="24">
                  <c:v>7.2300888655114179E-2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CA1-487C-8153-3116E7AB807C}"/>
            </c:ext>
          </c:extLst>
        </c:ser>
        <c:ser>
          <c:idx val="2"/>
          <c:order val="2"/>
          <c:tx>
            <c:strRef>
              <c:f>'c1-5'!$E$13</c:f>
              <c:strCache>
                <c:ptCount val="1"/>
                <c:pt idx="0">
                  <c:v>Bruttó állóeszköz-felhalmozás</c:v>
                </c:pt>
              </c:strCache>
            </c:strRef>
          </c:tx>
          <c:spPr>
            <a:solidFill>
              <a:schemeClr val="tx2">
                <a:lumMod val="75000"/>
                <a:lumOff val="25000"/>
              </a:schemeClr>
            </a:solidFill>
            <a:ln>
              <a:noFill/>
            </a:ln>
          </c:spPr>
          <c:invertIfNegative val="0"/>
          <c:cat>
            <c:strRef>
              <c:f>'c1-5'!$B$15:$B$39</c:f>
              <c:strCache>
                <c:ptCount val="25"/>
                <c:pt idx="0">
                  <c:v>2013</c:v>
                </c:pt>
                <c:pt idx="4">
                  <c:v>2014</c:v>
                </c:pt>
                <c:pt idx="8">
                  <c:v>2015</c:v>
                </c:pt>
                <c:pt idx="12">
                  <c:v>2016</c:v>
                </c:pt>
                <c:pt idx="16">
                  <c:v>2017</c:v>
                </c:pt>
                <c:pt idx="20">
                  <c:v>2018. I. n.év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</c:strCache>
            </c:strRef>
          </c:cat>
          <c:val>
            <c:numRef>
              <c:f>'c1-5'!$E$15:$E$39</c:f>
              <c:numCache>
                <c:formatCode>General</c:formatCode>
                <c:ptCount val="25"/>
                <c:pt idx="0">
                  <c:v>-0.8</c:v>
                </c:pt>
                <c:pt idx="1">
                  <c:v>1.7</c:v>
                </c:pt>
                <c:pt idx="2">
                  <c:v>2.6</c:v>
                </c:pt>
                <c:pt idx="3">
                  <c:v>3.8</c:v>
                </c:pt>
                <c:pt idx="4">
                  <c:v>3</c:v>
                </c:pt>
                <c:pt idx="5">
                  <c:v>3.9</c:v>
                </c:pt>
                <c:pt idx="6">
                  <c:v>3</c:v>
                </c:pt>
                <c:pt idx="7">
                  <c:v>0.6</c:v>
                </c:pt>
                <c:pt idx="8">
                  <c:v>-0.9</c:v>
                </c:pt>
                <c:pt idx="9">
                  <c:v>1.1000000000000001</c:v>
                </c:pt>
                <c:pt idx="10">
                  <c:v>-0.3</c:v>
                </c:pt>
                <c:pt idx="11">
                  <c:v>1.7</c:v>
                </c:pt>
                <c:pt idx="12">
                  <c:v>-0.8</c:v>
                </c:pt>
                <c:pt idx="13">
                  <c:v>-3.3</c:v>
                </c:pt>
                <c:pt idx="14">
                  <c:v>-1.1000000000000001</c:v>
                </c:pt>
                <c:pt idx="15">
                  <c:v>-3.9</c:v>
                </c:pt>
                <c:pt idx="16">
                  <c:v>3.1</c:v>
                </c:pt>
                <c:pt idx="17">
                  <c:v>4</c:v>
                </c:pt>
                <c:pt idx="18">
                  <c:v>3.1</c:v>
                </c:pt>
                <c:pt idx="19">
                  <c:v>2.9</c:v>
                </c:pt>
                <c:pt idx="20">
                  <c:v>2.8</c:v>
                </c:pt>
                <c:pt idx="22">
                  <c:v>3.1976543652117759</c:v>
                </c:pt>
                <c:pt idx="23">
                  <c:v>2.0963434020672489</c:v>
                </c:pt>
                <c:pt idx="24">
                  <c:v>-0.16305931252852623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CA1-487C-8153-3116E7AB807C}"/>
            </c:ext>
          </c:extLst>
        </c:ser>
        <c:ser>
          <c:idx val="3"/>
          <c:order val="3"/>
          <c:tx>
            <c:strRef>
              <c:f>'c1-5'!$F$13</c:f>
              <c:strCache>
                <c:ptCount val="1"/>
                <c:pt idx="0">
                  <c:v>Készletváltozás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</c:spPr>
          <c:invertIfNegative val="0"/>
          <c:cat>
            <c:strRef>
              <c:f>'c1-5'!$B$15:$B$39</c:f>
              <c:strCache>
                <c:ptCount val="25"/>
                <c:pt idx="0">
                  <c:v>2013</c:v>
                </c:pt>
                <c:pt idx="4">
                  <c:v>2014</c:v>
                </c:pt>
                <c:pt idx="8">
                  <c:v>2015</c:v>
                </c:pt>
                <c:pt idx="12">
                  <c:v>2016</c:v>
                </c:pt>
                <c:pt idx="16">
                  <c:v>2017</c:v>
                </c:pt>
                <c:pt idx="20">
                  <c:v>2018. I. n.év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</c:strCache>
            </c:strRef>
          </c:cat>
          <c:val>
            <c:numRef>
              <c:f>'c1-5'!$F$15:$F$39</c:f>
              <c:numCache>
                <c:formatCode>General</c:formatCode>
                <c:ptCount val="25"/>
                <c:pt idx="0">
                  <c:v>-1</c:v>
                </c:pt>
                <c:pt idx="1">
                  <c:v>0.5</c:v>
                </c:pt>
                <c:pt idx="2">
                  <c:v>-1.3</c:v>
                </c:pt>
                <c:pt idx="3">
                  <c:v>-1.3</c:v>
                </c:pt>
                <c:pt idx="4">
                  <c:v>-1.2</c:v>
                </c:pt>
                <c:pt idx="5">
                  <c:v>-0.2</c:v>
                </c:pt>
                <c:pt idx="6">
                  <c:v>0.9</c:v>
                </c:pt>
                <c:pt idx="7">
                  <c:v>0.4</c:v>
                </c:pt>
                <c:pt idx="8">
                  <c:v>-0.2</c:v>
                </c:pt>
                <c:pt idx="9">
                  <c:v>-2</c:v>
                </c:pt>
                <c:pt idx="10">
                  <c:v>-0.3</c:v>
                </c:pt>
                <c:pt idx="11">
                  <c:v>-2.7</c:v>
                </c:pt>
                <c:pt idx="12">
                  <c:v>0.6</c:v>
                </c:pt>
                <c:pt idx="13">
                  <c:v>0.2</c:v>
                </c:pt>
                <c:pt idx="14">
                  <c:v>0.8</c:v>
                </c:pt>
                <c:pt idx="15">
                  <c:v>4.2</c:v>
                </c:pt>
                <c:pt idx="16">
                  <c:v>1.7</c:v>
                </c:pt>
                <c:pt idx="17">
                  <c:v>-1.5</c:v>
                </c:pt>
                <c:pt idx="18">
                  <c:v>0.8</c:v>
                </c:pt>
                <c:pt idx="19">
                  <c:v>-2</c:v>
                </c:pt>
                <c:pt idx="20">
                  <c:v>-2.1</c:v>
                </c:pt>
                <c:pt idx="22">
                  <c:v>-2.8669286732363859E-2</c:v>
                </c:pt>
                <c:pt idx="23">
                  <c:v>-1.3841742899917018E-16</c:v>
                </c:pt>
                <c:pt idx="24">
                  <c:v>-1.2975506487059108E-16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CA1-487C-8153-3116E7AB807C}"/>
            </c:ext>
          </c:extLst>
        </c:ser>
        <c:ser>
          <c:idx val="4"/>
          <c:order val="4"/>
          <c:tx>
            <c:strRef>
              <c:f>'c1-5'!$G$13</c:f>
              <c:strCache>
                <c:ptCount val="1"/>
                <c:pt idx="0">
                  <c:v>Nettó export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c:spPr>
          <c:invertIfNegative val="0"/>
          <c:cat>
            <c:strRef>
              <c:f>'c1-5'!$B$15:$B$39</c:f>
              <c:strCache>
                <c:ptCount val="25"/>
                <c:pt idx="0">
                  <c:v>2013</c:v>
                </c:pt>
                <c:pt idx="4">
                  <c:v>2014</c:v>
                </c:pt>
                <c:pt idx="8">
                  <c:v>2015</c:v>
                </c:pt>
                <c:pt idx="12">
                  <c:v>2016</c:v>
                </c:pt>
                <c:pt idx="16">
                  <c:v>2017</c:v>
                </c:pt>
                <c:pt idx="20">
                  <c:v>2018. I. n.év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</c:strCache>
            </c:strRef>
          </c:cat>
          <c:val>
            <c:numRef>
              <c:f>'c1-5'!$G$15:$G$39</c:f>
              <c:numCache>
                <c:formatCode>General</c:formatCode>
                <c:ptCount val="25"/>
                <c:pt idx="0">
                  <c:v>0.9</c:v>
                </c:pt>
                <c:pt idx="1">
                  <c:v>-2.1</c:v>
                </c:pt>
                <c:pt idx="2">
                  <c:v>1.1000000000000001</c:v>
                </c:pt>
                <c:pt idx="3">
                  <c:v>0.1</c:v>
                </c:pt>
                <c:pt idx="4">
                  <c:v>0.5</c:v>
                </c:pt>
                <c:pt idx="5">
                  <c:v>-1.6</c:v>
                </c:pt>
                <c:pt idx="6">
                  <c:v>-1.8</c:v>
                </c:pt>
                <c:pt idx="7">
                  <c:v>-0.4</c:v>
                </c:pt>
                <c:pt idx="8">
                  <c:v>3</c:v>
                </c:pt>
                <c:pt idx="9">
                  <c:v>2.8</c:v>
                </c:pt>
                <c:pt idx="10">
                  <c:v>1.3</c:v>
                </c:pt>
                <c:pt idx="11">
                  <c:v>1.9</c:v>
                </c:pt>
                <c:pt idx="12">
                  <c:v>-1.2</c:v>
                </c:pt>
                <c:pt idx="13">
                  <c:v>3</c:v>
                </c:pt>
                <c:pt idx="14">
                  <c:v>1</c:v>
                </c:pt>
                <c:pt idx="15">
                  <c:v>0</c:v>
                </c:pt>
                <c:pt idx="16">
                  <c:v>-1</c:v>
                </c:pt>
                <c:pt idx="17">
                  <c:v>-1.2</c:v>
                </c:pt>
                <c:pt idx="18">
                  <c:v>-2.8</c:v>
                </c:pt>
                <c:pt idx="19">
                  <c:v>-0.5</c:v>
                </c:pt>
                <c:pt idx="20">
                  <c:v>0</c:v>
                </c:pt>
                <c:pt idx="22">
                  <c:v>-1.24969445818333</c:v>
                </c:pt>
                <c:pt idx="23">
                  <c:v>-0.16386833221685362</c:v>
                </c:pt>
                <c:pt idx="24">
                  <c:v>1.2677610504529799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CA1-487C-8153-3116E7AB80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388220344"/>
        <c:axId val="388220736"/>
      </c:barChart>
      <c:lineChart>
        <c:grouping val="standard"/>
        <c:varyColors val="0"/>
        <c:ser>
          <c:idx val="5"/>
          <c:order val="5"/>
          <c:tx>
            <c:strRef>
              <c:f>'c1-5'!$H$13</c:f>
              <c:strCache>
                <c:ptCount val="1"/>
                <c:pt idx="0">
                  <c:v>GDP (%)</c:v>
                </c:pt>
              </c:strCache>
            </c:strRef>
          </c:tx>
          <c:spPr>
            <a:ln w="28575">
              <a:solidFill>
                <a:schemeClr val="tx1"/>
              </a:solidFill>
            </a:ln>
          </c:spPr>
          <c:marker>
            <c:symbol val="none"/>
          </c:marker>
          <c:dPt>
            <c:idx val="7"/>
            <c:bubble3D val="0"/>
            <c:spPr>
              <a:ln w="28575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6-8CA1-487C-8153-3116E7AB807C}"/>
              </c:ext>
            </c:extLst>
          </c:dPt>
          <c:dPt>
            <c:idx val="9"/>
            <c:bubble3D val="0"/>
            <c:spPr>
              <a:ln w="28575">
                <a:solidFill>
                  <a:prstClr val="black"/>
                </a:solidFill>
              </a:ln>
            </c:spPr>
            <c:extLst>
              <c:ext xmlns:c16="http://schemas.microsoft.com/office/drawing/2014/chart" uri="{C3380CC4-5D6E-409C-BE32-E72D297353CC}">
                <c16:uniqueId val="{00000008-8CA1-487C-8153-3116E7AB807C}"/>
              </c:ext>
            </c:extLst>
          </c:dPt>
          <c:dPt>
            <c:idx val="10"/>
            <c:bubble3D val="0"/>
            <c:spPr>
              <a:ln w="28575">
                <a:solidFill>
                  <a:prstClr val="black"/>
                </a:solidFill>
              </a:ln>
            </c:spPr>
            <c:extLst>
              <c:ext xmlns:c16="http://schemas.microsoft.com/office/drawing/2014/chart" uri="{C3380CC4-5D6E-409C-BE32-E72D297353CC}">
                <c16:uniqueId val="{0000000A-8CA1-487C-8153-3116E7AB807C}"/>
              </c:ext>
            </c:extLst>
          </c:dPt>
          <c:dPt>
            <c:idx val="11"/>
            <c:bubble3D val="0"/>
            <c:extLst>
              <c:ext xmlns:c16="http://schemas.microsoft.com/office/drawing/2014/chart" uri="{C3380CC4-5D6E-409C-BE32-E72D297353CC}">
                <c16:uniqueId val="{0000000B-8CA1-487C-8153-3116E7AB807C}"/>
              </c:ext>
            </c:extLst>
          </c:dPt>
          <c:dPt>
            <c:idx val="12"/>
            <c:bubble3D val="0"/>
            <c:extLst>
              <c:ext xmlns:c16="http://schemas.microsoft.com/office/drawing/2014/chart" uri="{C3380CC4-5D6E-409C-BE32-E72D297353CC}">
                <c16:uniqueId val="{0000000C-8CA1-487C-8153-3116E7AB807C}"/>
              </c:ext>
            </c:extLst>
          </c:dPt>
          <c:dPt>
            <c:idx val="13"/>
            <c:bubble3D val="0"/>
            <c:extLst>
              <c:ext xmlns:c16="http://schemas.microsoft.com/office/drawing/2014/chart" uri="{C3380CC4-5D6E-409C-BE32-E72D297353CC}">
                <c16:uniqueId val="{0000000D-8CA1-487C-8153-3116E7AB807C}"/>
              </c:ext>
            </c:extLst>
          </c:dPt>
          <c:dPt>
            <c:idx val="14"/>
            <c:bubble3D val="0"/>
            <c:extLst>
              <c:ext xmlns:c16="http://schemas.microsoft.com/office/drawing/2014/chart" uri="{C3380CC4-5D6E-409C-BE32-E72D297353CC}">
                <c16:uniqueId val="{0000000E-8CA1-487C-8153-3116E7AB807C}"/>
              </c:ext>
            </c:extLst>
          </c:dPt>
          <c:dPt>
            <c:idx val="15"/>
            <c:bubble3D val="0"/>
            <c:extLst>
              <c:ext xmlns:c16="http://schemas.microsoft.com/office/drawing/2014/chart" uri="{C3380CC4-5D6E-409C-BE32-E72D297353CC}">
                <c16:uniqueId val="{0000000F-8CA1-487C-8153-3116E7AB807C}"/>
              </c:ext>
            </c:extLst>
          </c:dPt>
          <c:dPt>
            <c:idx val="16"/>
            <c:bubble3D val="0"/>
            <c:extLst>
              <c:ext xmlns:c16="http://schemas.microsoft.com/office/drawing/2014/chart" uri="{C3380CC4-5D6E-409C-BE32-E72D297353CC}">
                <c16:uniqueId val="{00000010-8CA1-487C-8153-3116E7AB807C}"/>
              </c:ext>
            </c:extLst>
          </c:dPt>
          <c:dPt>
            <c:idx val="17"/>
            <c:bubble3D val="0"/>
            <c:extLst>
              <c:ext xmlns:c16="http://schemas.microsoft.com/office/drawing/2014/chart" uri="{C3380CC4-5D6E-409C-BE32-E72D297353CC}">
                <c16:uniqueId val="{00000011-8CA1-487C-8153-3116E7AB807C}"/>
              </c:ext>
            </c:extLst>
          </c:dPt>
          <c:dPt>
            <c:idx val="18"/>
            <c:bubble3D val="0"/>
            <c:extLst>
              <c:ext xmlns:c16="http://schemas.microsoft.com/office/drawing/2014/chart" uri="{C3380CC4-5D6E-409C-BE32-E72D297353CC}">
                <c16:uniqueId val="{00000012-8CA1-487C-8153-3116E7AB807C}"/>
              </c:ext>
            </c:extLst>
          </c:dPt>
          <c:dPt>
            <c:idx val="19"/>
            <c:bubble3D val="0"/>
            <c:extLst>
              <c:ext xmlns:c16="http://schemas.microsoft.com/office/drawing/2014/chart" uri="{C3380CC4-5D6E-409C-BE32-E72D297353CC}">
                <c16:uniqueId val="{00000013-8CA1-487C-8153-3116E7AB807C}"/>
              </c:ext>
            </c:extLst>
          </c:dPt>
          <c:dPt>
            <c:idx val="20"/>
            <c:bubble3D val="0"/>
            <c:extLst>
              <c:ext xmlns:c16="http://schemas.microsoft.com/office/drawing/2014/chart" uri="{C3380CC4-5D6E-409C-BE32-E72D297353CC}">
                <c16:uniqueId val="{00000014-8CA1-487C-8153-3116E7AB807C}"/>
              </c:ext>
            </c:extLst>
          </c:dPt>
          <c:dPt>
            <c:idx val="21"/>
            <c:marker>
              <c:symbol val="circle"/>
              <c:size val="6"/>
              <c:spPr>
                <a:solidFill>
                  <a:schemeClr val="bg1"/>
                </a:solidFill>
                <a:ln w="15875">
                  <a:solidFill>
                    <a:schemeClr val="tx1"/>
                  </a:solidFill>
                </a:ln>
              </c:spPr>
            </c:marker>
            <c:bubble3D val="0"/>
            <c:spPr>
              <a:ln w="28575">
                <a:noFill/>
              </a:ln>
            </c:spPr>
            <c:extLst>
              <c:ext xmlns:c16="http://schemas.microsoft.com/office/drawing/2014/chart" uri="{C3380CC4-5D6E-409C-BE32-E72D297353CC}">
                <c16:uniqueId val="{00000016-8CA1-487C-8153-3116E7AB807C}"/>
              </c:ext>
            </c:extLst>
          </c:dPt>
          <c:dPt>
            <c:idx val="22"/>
            <c:marker>
              <c:symbol val="circle"/>
              <c:size val="6"/>
              <c:spPr>
                <a:solidFill>
                  <a:schemeClr val="bg1"/>
                </a:solidFill>
                <a:ln w="15875">
                  <a:solidFill>
                    <a:schemeClr val="tx1"/>
                  </a:solidFill>
                </a:ln>
              </c:spPr>
            </c:marker>
            <c:bubble3D val="0"/>
            <c:spPr>
              <a:ln w="28575">
                <a:noFill/>
              </a:ln>
            </c:spPr>
            <c:extLst>
              <c:ext xmlns:c16="http://schemas.microsoft.com/office/drawing/2014/chart" uri="{C3380CC4-5D6E-409C-BE32-E72D297353CC}">
                <c16:uniqueId val="{00000018-8CA1-487C-8153-3116E7AB807C}"/>
              </c:ext>
            </c:extLst>
          </c:dPt>
          <c:dPt>
            <c:idx val="23"/>
            <c:marker>
              <c:symbol val="circle"/>
              <c:size val="6"/>
              <c:spPr>
                <a:solidFill>
                  <a:schemeClr val="bg1"/>
                </a:solidFill>
                <a:ln w="15875">
                  <a:solidFill>
                    <a:schemeClr val="tx1"/>
                  </a:solidFill>
                </a:ln>
              </c:spPr>
            </c:marker>
            <c:bubble3D val="0"/>
            <c:spPr>
              <a:ln w="28575">
                <a:noFill/>
              </a:ln>
            </c:spPr>
            <c:extLst>
              <c:ext xmlns:c16="http://schemas.microsoft.com/office/drawing/2014/chart" uri="{C3380CC4-5D6E-409C-BE32-E72D297353CC}">
                <c16:uniqueId val="{0000001A-8CA1-487C-8153-3116E7AB807C}"/>
              </c:ext>
            </c:extLst>
          </c:dPt>
          <c:dPt>
            <c:idx val="24"/>
            <c:marker>
              <c:symbol val="circle"/>
              <c:size val="5"/>
              <c:spPr>
                <a:solidFill>
                  <a:srgbClr val="FFFFFF"/>
                </a:solidFill>
                <a:ln w="15875">
                  <a:solidFill>
                    <a:schemeClr val="tx1"/>
                  </a:solidFill>
                </a:ln>
              </c:spPr>
            </c:marker>
            <c:bubble3D val="0"/>
            <c:spPr>
              <a:ln w="28575">
                <a:noFill/>
              </a:ln>
            </c:spPr>
            <c:extLst>
              <c:ext xmlns:c16="http://schemas.microsoft.com/office/drawing/2014/chart" uri="{C3380CC4-5D6E-409C-BE32-E72D297353CC}">
                <c16:uniqueId val="{0000001C-8CA1-487C-8153-3116E7AB807C}"/>
              </c:ext>
            </c:extLst>
          </c:dPt>
          <c:dLbls>
            <c:dLbl>
              <c:idx val="22"/>
              <c:layout>
                <c:manualLayout>
                  <c:x val="-7.5603771854318547E-2"/>
                  <c:y val="-7.57465404224326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8CA1-487C-8153-3116E7AB807C}"/>
                </c:ext>
              </c:extLst>
            </c:dLbl>
            <c:dLbl>
              <c:idx val="23"/>
              <c:layout>
                <c:manualLayout>
                  <c:x val="-4.2002095474621574E-2"/>
                  <c:y val="-6.70065549890750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8CA1-487C-8153-3116E7AB807C}"/>
                </c:ext>
              </c:extLst>
            </c:dLbl>
            <c:dLbl>
              <c:idx val="24"/>
              <c:layout>
                <c:manualLayout>
                  <c:x val="-3.9202066018033679E-2"/>
                  <c:y val="-3.4959827035458878E-2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/>
                  </a:pPr>
                  <a:endParaRPr lang="hu-H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3391661492655247E-2"/>
                      <c:h val="7.146394756008739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C-8CA1-487C-8153-3116E7AB807C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'c1-5'!$B$15:$B$39</c:f>
              <c:strCache>
                <c:ptCount val="25"/>
                <c:pt idx="0">
                  <c:v>2013</c:v>
                </c:pt>
                <c:pt idx="4">
                  <c:v>2014</c:v>
                </c:pt>
                <c:pt idx="8">
                  <c:v>2015</c:v>
                </c:pt>
                <c:pt idx="12">
                  <c:v>2016</c:v>
                </c:pt>
                <c:pt idx="16">
                  <c:v>2017</c:v>
                </c:pt>
                <c:pt idx="20">
                  <c:v>2018. I. n.év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</c:strCache>
            </c:strRef>
          </c:cat>
          <c:val>
            <c:numRef>
              <c:f>'c1-5'!$H$15:$H$39</c:f>
              <c:numCache>
                <c:formatCode>General</c:formatCode>
                <c:ptCount val="25"/>
                <c:pt idx="0">
                  <c:v>-0.2</c:v>
                </c:pt>
                <c:pt idx="1">
                  <c:v>1.7</c:v>
                </c:pt>
                <c:pt idx="2">
                  <c:v>2.8</c:v>
                </c:pt>
                <c:pt idx="3">
                  <c:v>3.8</c:v>
                </c:pt>
                <c:pt idx="4">
                  <c:v>4.4000000000000004</c:v>
                </c:pt>
                <c:pt idx="5">
                  <c:v>4.7</c:v>
                </c:pt>
                <c:pt idx="6">
                  <c:v>4</c:v>
                </c:pt>
                <c:pt idx="7">
                  <c:v>3.9</c:v>
                </c:pt>
                <c:pt idx="8">
                  <c:v>3.9</c:v>
                </c:pt>
                <c:pt idx="9">
                  <c:v>3.1</c:v>
                </c:pt>
                <c:pt idx="10">
                  <c:v>2.8</c:v>
                </c:pt>
                <c:pt idx="11">
                  <c:v>3.6</c:v>
                </c:pt>
                <c:pt idx="12">
                  <c:v>1.3</c:v>
                </c:pt>
                <c:pt idx="13">
                  <c:v>3.1</c:v>
                </c:pt>
                <c:pt idx="14">
                  <c:v>2.5</c:v>
                </c:pt>
                <c:pt idx="15">
                  <c:v>1.9</c:v>
                </c:pt>
                <c:pt idx="16">
                  <c:v>4.3</c:v>
                </c:pt>
                <c:pt idx="17">
                  <c:v>3.3</c:v>
                </c:pt>
                <c:pt idx="18">
                  <c:v>3.9</c:v>
                </c:pt>
                <c:pt idx="19">
                  <c:v>4.4000000000000004</c:v>
                </c:pt>
                <c:pt idx="20">
                  <c:v>4.4000000000000004</c:v>
                </c:pt>
                <c:pt idx="22">
                  <c:v>4.4426643669408721</c:v>
                </c:pt>
                <c:pt idx="23">
                  <c:v>3.5435490956266897</c:v>
                </c:pt>
                <c:pt idx="24">
                  <c:v>2.7629486368440093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D-8CA1-487C-8153-3116E7AB80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8221128"/>
        <c:axId val="354724624"/>
      </c:lineChart>
      <c:dateAx>
        <c:axId val="388220344"/>
        <c:scaling>
          <c:orientation val="minMax"/>
          <c:min val="1"/>
        </c:scaling>
        <c:delete val="0"/>
        <c:axPos val="b"/>
        <c:numFmt formatCode="yyyy" sourceLinked="0"/>
        <c:majorTickMark val="out"/>
        <c:minorTickMark val="none"/>
        <c:tickLblPos val="low"/>
        <c:spPr>
          <a:ln w="3175">
            <a:solidFill>
              <a:srgbClr val="898D8D"/>
            </a:solidFill>
            <a:prstDash val="solid"/>
          </a:ln>
        </c:spPr>
        <c:txPr>
          <a:bodyPr rot="-5400000" vert="horz"/>
          <a:lstStyle/>
          <a:p>
            <a:pPr>
              <a:defRPr/>
            </a:pPr>
            <a:endParaRPr lang="hu-HU"/>
          </a:p>
        </c:txPr>
        <c:crossAx val="388220736"/>
        <c:crosses val="autoZero"/>
        <c:auto val="1"/>
        <c:lblOffset val="100"/>
        <c:baseTimeUnit val="years"/>
        <c:majorUnit val="1"/>
        <c:majorTimeUnit val="years"/>
        <c:minorUnit val="4"/>
        <c:minorTimeUnit val="years"/>
      </c:dateAx>
      <c:valAx>
        <c:axId val="388220736"/>
        <c:scaling>
          <c:orientation val="minMax"/>
          <c:max val="8"/>
          <c:min val="-6"/>
        </c:scaling>
        <c:delete val="0"/>
        <c:axPos val="l"/>
        <c:majorGridlines>
          <c:spPr>
            <a:ln>
              <a:solidFill>
                <a:srgbClr val="BFBFBF"/>
              </a:solidFill>
              <a:prstDash val="sysDash"/>
            </a:ln>
          </c:spPr>
        </c:majorGridlines>
        <c:numFmt formatCode="0" sourceLinked="0"/>
        <c:majorTickMark val="out"/>
        <c:minorTickMark val="none"/>
        <c:tickLblPos val="nextTo"/>
        <c:spPr>
          <a:ln w="3175">
            <a:solidFill>
              <a:srgbClr val="898D8D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hu-HU"/>
          </a:p>
        </c:txPr>
        <c:crossAx val="388220344"/>
        <c:crosses val="autoZero"/>
        <c:crossBetween val="between"/>
        <c:majorUnit val="2"/>
      </c:valAx>
      <c:catAx>
        <c:axId val="3882211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354724624"/>
        <c:crosses val="autoZero"/>
        <c:auto val="1"/>
        <c:lblAlgn val="ctr"/>
        <c:lblOffset val="100"/>
        <c:noMultiLvlLbl val="0"/>
      </c:catAx>
      <c:valAx>
        <c:axId val="354724624"/>
        <c:scaling>
          <c:orientation val="minMax"/>
          <c:max val="8"/>
          <c:min val="-6"/>
        </c:scaling>
        <c:delete val="0"/>
        <c:axPos val="r"/>
        <c:numFmt formatCode="0" sourceLinked="0"/>
        <c:majorTickMark val="out"/>
        <c:minorTickMark val="none"/>
        <c:tickLblPos val="nextTo"/>
        <c:spPr>
          <a:ln w="3175">
            <a:solidFill>
              <a:srgbClr val="898D8D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hu-HU"/>
          </a:p>
        </c:txPr>
        <c:crossAx val="388221128"/>
        <c:crosses val="max"/>
        <c:crossBetween val="between"/>
        <c:majorUnit val="2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"/>
          <c:y val="0.68554885846843794"/>
          <c:w val="1"/>
          <c:h val="0.31445114153156201"/>
        </c:manualLayout>
      </c:layout>
      <c:overlay val="0"/>
    </c:legend>
    <c:plotVisOnly val="1"/>
    <c:dispBlanksAs val="gap"/>
    <c:showDLblsOverMax val="0"/>
  </c:chart>
  <c:spPr>
    <a:solidFill>
      <a:srgbClr val="FFFFFF"/>
    </a:solidFill>
    <a:ln w="25400">
      <a:noFill/>
    </a:ln>
  </c:spPr>
  <c:txPr>
    <a:bodyPr/>
    <a:lstStyle/>
    <a:p>
      <a:pPr>
        <a:defRPr sz="1600" b="0" i="0">
          <a:solidFill>
            <a:srgbClr val="000000"/>
          </a:solidFill>
          <a:latin typeface="Calibri"/>
          <a:ea typeface="Calibri"/>
          <a:cs typeface="Calibri"/>
        </a:defRPr>
      </a:pPr>
      <a:endParaRPr lang="hu-HU"/>
    </a:p>
  </c:txPr>
  <c:externalData r:id="rId2">
    <c:autoUpdate val="0"/>
  </c:externalData>
  <c:userShapes r:id="rId3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8827810412826882E-2"/>
          <c:y val="7.3032564583227419E-2"/>
          <c:w val="0.86067606482960968"/>
          <c:h val="0.567678222222222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'c5-5'!$B$15</c:f>
              <c:strCache>
                <c:ptCount val="1"/>
                <c:pt idx="0">
                  <c:v>Áru- és szolgáltatásegyenleg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</c:spPr>
          <c:invertIfNegative val="0"/>
          <c:cat>
            <c:numRef>
              <c:f>'c5-5'!$A$20:$A$32</c:f>
              <c:numCache>
                <c:formatCode>General</c:formatCode>
                <c:ptCount val="13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</c:numCache>
            </c:numRef>
          </c:cat>
          <c:val>
            <c:numRef>
              <c:f>'c5-5'!$B$20:$B$32</c:f>
              <c:numCache>
                <c:formatCode>General</c:formatCode>
                <c:ptCount val="13"/>
                <c:pt idx="0">
                  <c:v>0.35662499819218835</c:v>
                </c:pt>
                <c:pt idx="1">
                  <c:v>4.0309215009061488</c:v>
                </c:pt>
                <c:pt idx="2">
                  <c:v>5.3195431791446319</c:v>
                </c:pt>
                <c:pt idx="3">
                  <c:v>6.12998499409633</c:v>
                </c:pt>
                <c:pt idx="4">
                  <c:v>6.7655012592767445</c:v>
                </c:pt>
                <c:pt idx="5">
                  <c:v>6.9635075271334088</c:v>
                </c:pt>
                <c:pt idx="6">
                  <c:v>6.3757579228171828</c:v>
                </c:pt>
                <c:pt idx="7">
                  <c:v>8.9047568318114028</c:v>
                </c:pt>
                <c:pt idx="8">
                  <c:v>10.014930056305124</c:v>
                </c:pt>
                <c:pt idx="9">
                  <c:v>7.7115895409515574</c:v>
                </c:pt>
                <c:pt idx="10">
                  <c:v>5.6973481038246447</c:v>
                </c:pt>
                <c:pt idx="11">
                  <c:v>5.0140560586361884</c:v>
                </c:pt>
                <c:pt idx="12">
                  <c:v>5.8299678291015002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4D-4088-A15F-F851AC3A1B63}"/>
            </c:ext>
          </c:extLst>
        </c:ser>
        <c:ser>
          <c:idx val="1"/>
          <c:order val="1"/>
          <c:tx>
            <c:strRef>
              <c:f>'c5-5'!$C$15</c:f>
              <c:strCache>
                <c:ptCount val="1"/>
                <c:pt idx="0">
                  <c:v>Jövedelemegyenleg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  <a:alpha val="70000"/>
              </a:schemeClr>
            </a:solidFill>
            <a:ln>
              <a:noFill/>
            </a:ln>
          </c:spPr>
          <c:invertIfNegative val="0"/>
          <c:cat>
            <c:numRef>
              <c:f>'c5-5'!$A$20:$A$32</c:f>
              <c:numCache>
                <c:formatCode>General</c:formatCode>
                <c:ptCount val="13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</c:numCache>
            </c:numRef>
          </c:cat>
          <c:val>
            <c:numRef>
              <c:f>'c5-5'!$C$20:$C$32</c:f>
              <c:numCache>
                <c:formatCode>General</c:formatCode>
                <c:ptCount val="13"/>
                <c:pt idx="0">
                  <c:v>-6.8831216345054695</c:v>
                </c:pt>
                <c:pt idx="1">
                  <c:v>-5.6675164294097291</c:v>
                </c:pt>
                <c:pt idx="2">
                  <c:v>-5.6927305851444014</c:v>
                </c:pt>
                <c:pt idx="3">
                  <c:v>-6.1064352521906393</c:v>
                </c:pt>
                <c:pt idx="4">
                  <c:v>-5.5428902717135378</c:v>
                </c:pt>
                <c:pt idx="5">
                  <c:v>-4.0206830381473866</c:v>
                </c:pt>
                <c:pt idx="6">
                  <c:v>-5.4760906649048442</c:v>
                </c:pt>
                <c:pt idx="7">
                  <c:v>-5.7098623935247526</c:v>
                </c:pt>
                <c:pt idx="8">
                  <c:v>-3.7056093170253623</c:v>
                </c:pt>
                <c:pt idx="9">
                  <c:v>-5.0739407304788324</c:v>
                </c:pt>
                <c:pt idx="10">
                  <c:v>-5.0934090224266431</c:v>
                </c:pt>
                <c:pt idx="11">
                  <c:v>-4.7914142560592863</c:v>
                </c:pt>
                <c:pt idx="12">
                  <c:v>-4.7051838005365898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A4D-4088-A15F-F851AC3A1B63}"/>
            </c:ext>
          </c:extLst>
        </c:ser>
        <c:ser>
          <c:idx val="2"/>
          <c:order val="2"/>
          <c:tx>
            <c:strRef>
              <c:f>'c5-5'!$D$15</c:f>
              <c:strCache>
                <c:ptCount val="1"/>
                <c:pt idx="0">
                  <c:v>Transzferegyenleg*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</c:spPr>
          <c:invertIfNegative val="0"/>
          <c:cat>
            <c:numRef>
              <c:f>'c5-5'!$A$20:$A$32</c:f>
              <c:numCache>
                <c:formatCode>General</c:formatCode>
                <c:ptCount val="13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</c:numCache>
            </c:numRef>
          </c:cat>
          <c:val>
            <c:numRef>
              <c:f>'c5-5'!$D$20:$D$32</c:f>
              <c:numCache>
                <c:formatCode>General</c:formatCode>
                <c:ptCount val="13"/>
                <c:pt idx="0">
                  <c:v>0.43459339482100956</c:v>
                </c:pt>
                <c:pt idx="1">
                  <c:v>2.5921084677237216</c:v>
                </c:pt>
                <c:pt idx="2">
                  <c:v>2.4667166258721416</c:v>
                </c:pt>
                <c:pt idx="3">
                  <c:v>3.0421034157294331</c:v>
                </c:pt>
                <c:pt idx="4">
                  <c:v>3.0749344832406802</c:v>
                </c:pt>
                <c:pt idx="5">
                  <c:v>4.4385255257407685</c:v>
                </c:pt>
                <c:pt idx="6">
                  <c:v>4.3279595842475205</c:v>
                </c:pt>
                <c:pt idx="7">
                  <c:v>4.9357079389727785</c:v>
                </c:pt>
                <c:pt idx="8">
                  <c:v>-0.31255793016756456</c:v>
                </c:pt>
                <c:pt idx="9">
                  <c:v>1.4997550467063534</c:v>
                </c:pt>
                <c:pt idx="10">
                  <c:v>2.5745251105375568</c:v>
                </c:pt>
                <c:pt idx="11">
                  <c:v>3.0715763787843402</c:v>
                </c:pt>
                <c:pt idx="12">
                  <c:v>2.4709620262320136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A4D-4088-A15F-F851AC3A1B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99261440"/>
        <c:axId val="99271808"/>
      </c:barChart>
      <c:lineChart>
        <c:grouping val="standard"/>
        <c:varyColors val="0"/>
        <c:ser>
          <c:idx val="3"/>
          <c:order val="3"/>
          <c:tx>
            <c:strRef>
              <c:f>'c5-5'!$E$15</c:f>
              <c:strCache>
                <c:ptCount val="1"/>
                <c:pt idx="0">
                  <c:v>Külső finanszírozási képesség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cat>
            <c:numRef>
              <c:f>'c5-5'!$A$20:$A$32</c:f>
              <c:numCache>
                <c:formatCode>General</c:formatCode>
                <c:ptCount val="13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</c:numCache>
            </c:numRef>
          </c:cat>
          <c:val>
            <c:numRef>
              <c:f>'c5-5'!$E$20:$E$32</c:f>
              <c:numCache>
                <c:formatCode>General</c:formatCode>
                <c:ptCount val="13"/>
                <c:pt idx="0">
                  <c:v>-6.0919032414922718</c:v>
                </c:pt>
                <c:pt idx="1">
                  <c:v>0.95551353922014148</c:v>
                </c:pt>
                <c:pt idx="2">
                  <c:v>2.0935292198723721</c:v>
                </c:pt>
                <c:pt idx="3">
                  <c:v>3.0656531576351238</c:v>
                </c:pt>
                <c:pt idx="4">
                  <c:v>4.2975454708038869</c:v>
                </c:pt>
                <c:pt idx="5">
                  <c:v>7.3813500147267908</c:v>
                </c:pt>
                <c:pt idx="6">
                  <c:v>5.2276268421598591</c:v>
                </c:pt>
                <c:pt idx="7">
                  <c:v>8.1306023772594287</c:v>
                </c:pt>
                <c:pt idx="8">
                  <c:v>5.9967628091121972</c:v>
                </c:pt>
                <c:pt idx="9">
                  <c:v>4.1374038571790779</c:v>
                </c:pt>
                <c:pt idx="10">
                  <c:v>3.1784641919355585</c:v>
                </c:pt>
                <c:pt idx="11">
                  <c:v>3.2942181813612423</c:v>
                </c:pt>
                <c:pt idx="12">
                  <c:v>3.595746054796924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A4D-4088-A15F-F851AC3A1B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9261440"/>
        <c:axId val="99271808"/>
      </c:lineChart>
      <c:lineChart>
        <c:grouping val="standard"/>
        <c:varyColors val="0"/>
        <c:ser>
          <c:idx val="4"/>
          <c:order val="4"/>
          <c:tx>
            <c:strRef>
              <c:f>'c5-5'!$F$15</c:f>
              <c:strCache>
                <c:ptCount val="1"/>
                <c:pt idx="0">
                  <c:v>Folyó fizetési mérleg</c:v>
                </c:pt>
              </c:strCache>
            </c:strRef>
          </c:tx>
          <c:spPr>
            <a:ln w="38100">
              <a:solidFill>
                <a:sysClr val="windowText" lastClr="000000"/>
              </a:solidFill>
              <a:prstDash val="sysDash"/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76C-43BB-ADA1-42427FA7BDE6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76C-43BB-ADA1-42427FA7BDE6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76C-43BB-ADA1-42427FA7BDE6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76C-43BB-ADA1-42427FA7BDE6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76C-43BB-ADA1-42427FA7BDE6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76C-43BB-ADA1-42427FA7BDE6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76C-43BB-ADA1-42427FA7BDE6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76C-43BB-ADA1-42427FA7BDE6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76C-43BB-ADA1-42427FA7BDE6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76C-43BB-ADA1-42427FA7BDE6}"/>
                </c:ext>
              </c:extLst>
            </c:dLbl>
            <c:dLbl>
              <c:idx val="10"/>
              <c:layout>
                <c:manualLayout>
                  <c:x val="-2.3007246376811705E-2"/>
                  <c:y val="-2.82222222222222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76C-43BB-ADA1-42427FA7BDE6}"/>
                </c:ext>
              </c:extLst>
            </c:dLbl>
            <c:dLbl>
              <c:idx val="11"/>
              <c:layout>
                <c:manualLayout>
                  <c:x val="-2.9142512077294687E-2"/>
                  <c:y val="-3.10444444444444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76C-43BB-ADA1-42427FA7BDE6}"/>
                </c:ext>
              </c:extLst>
            </c:dLbl>
            <c:dLbl>
              <c:idx val="12"/>
              <c:layout>
                <c:manualLayout>
                  <c:x val="-3.0676328502415459E-2"/>
                  <c:y val="-2.82222222222222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76C-43BB-ADA1-42427FA7BDE6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'c5-5'!$A$20:$A$32</c:f>
              <c:numCache>
                <c:formatCode>General</c:formatCode>
                <c:ptCount val="13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</c:numCache>
            </c:numRef>
          </c:cat>
          <c:val>
            <c:numRef>
              <c:f>'c5-5'!$F$20:$F$32</c:f>
              <c:numCache>
                <c:formatCode>General</c:formatCode>
                <c:ptCount val="13"/>
                <c:pt idx="0">
                  <c:v>-7.0464431566147541</c:v>
                </c:pt>
                <c:pt idx="1">
                  <c:v>-0.80095982272336252</c:v>
                </c:pt>
                <c:pt idx="2">
                  <c:v>0.27689336955005928</c:v>
                </c:pt>
                <c:pt idx="3">
                  <c:v>0.74381591078490661</c:v>
                </c:pt>
                <c:pt idx="4">
                  <c:v>1.7610851856530174</c:v>
                </c:pt>
                <c:pt idx="5">
                  <c:v>3.8219941842846614</c:v>
                </c:pt>
                <c:pt idx="6">
                  <c:v>1.5033907756014591</c:v>
                </c:pt>
                <c:pt idx="7">
                  <c:v>3.5030890663417757</c:v>
                </c:pt>
                <c:pt idx="8">
                  <c:v>6.0370640793061527</c:v>
                </c:pt>
                <c:pt idx="9">
                  <c:v>2.9190790394055055</c:v>
                </c:pt>
                <c:pt idx="10">
                  <c:v>1.0600019363799094</c:v>
                </c:pt>
                <c:pt idx="11">
                  <c:v>0.76756366118885988</c:v>
                </c:pt>
                <c:pt idx="12">
                  <c:v>1.3269392901614663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4A4D-4088-A15F-F851AC3A1B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9279232"/>
        <c:axId val="99273344"/>
      </c:lineChart>
      <c:catAx>
        <c:axId val="992614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hu-HU"/>
                  <a:t>%</a:t>
                </a:r>
              </a:p>
            </c:rich>
          </c:tx>
          <c:layout>
            <c:manualLayout>
              <c:xMode val="edge"/>
              <c:yMode val="edge"/>
              <c:x val="9.0889911008567983E-2"/>
              <c:y val="1.1970486111111261E-3"/>
            </c:manualLayout>
          </c:layout>
          <c:overlay val="0"/>
        </c:title>
        <c:numFmt formatCode="General" sourceLinked="1"/>
        <c:majorTickMark val="out"/>
        <c:minorTickMark val="none"/>
        <c:tickLblPos val="low"/>
        <c:spPr>
          <a:ln w="3175">
            <a:solidFill>
              <a:srgbClr val="898D8D"/>
            </a:solidFill>
            <a:prstDash val="solid"/>
          </a:ln>
        </c:spPr>
        <c:txPr>
          <a:bodyPr rot="-5400000" vert="horz"/>
          <a:lstStyle/>
          <a:p>
            <a:pPr>
              <a:defRPr/>
            </a:pPr>
            <a:endParaRPr lang="hu-HU"/>
          </a:p>
        </c:txPr>
        <c:crossAx val="99271808"/>
        <c:crosses val="autoZero"/>
        <c:auto val="1"/>
        <c:lblAlgn val="ctr"/>
        <c:lblOffset val="100"/>
        <c:noMultiLvlLbl val="0"/>
      </c:catAx>
      <c:valAx>
        <c:axId val="99271808"/>
        <c:scaling>
          <c:orientation val="minMax"/>
          <c:max val="16"/>
          <c:min val="-8"/>
        </c:scaling>
        <c:delete val="0"/>
        <c:axPos val="l"/>
        <c:majorGridlines>
          <c:spPr>
            <a:ln>
              <a:solidFill>
                <a:srgbClr val="BFBFBF"/>
              </a:solidFill>
              <a:prstDash val="sysDash"/>
            </a:ln>
          </c:spPr>
        </c:majorGridlines>
        <c:numFmt formatCode="0" sourceLinked="0"/>
        <c:majorTickMark val="out"/>
        <c:minorTickMark val="none"/>
        <c:tickLblPos val="low"/>
        <c:spPr>
          <a:ln w="3175">
            <a:solidFill>
              <a:srgbClr val="898D8D"/>
            </a:solidFill>
            <a:prstDash val="solid"/>
          </a:ln>
        </c:spPr>
        <c:crossAx val="99261440"/>
        <c:crosses val="autoZero"/>
        <c:crossBetween val="between"/>
        <c:majorUnit val="4"/>
      </c:valAx>
      <c:valAx>
        <c:axId val="99273344"/>
        <c:scaling>
          <c:orientation val="minMax"/>
          <c:max val="16"/>
          <c:min val="-8"/>
        </c:scaling>
        <c:delete val="0"/>
        <c:axPos val="r"/>
        <c:numFmt formatCode="0" sourceLinked="0"/>
        <c:majorTickMark val="out"/>
        <c:minorTickMark val="none"/>
        <c:tickLblPos val="nextTo"/>
        <c:spPr>
          <a:ln w="3175">
            <a:solidFill>
              <a:srgbClr val="898D8D"/>
            </a:solidFill>
            <a:prstDash val="solid"/>
          </a:ln>
        </c:spPr>
        <c:crossAx val="99279232"/>
        <c:crosses val="max"/>
        <c:crossBetween val="between"/>
        <c:majorUnit val="4"/>
      </c:valAx>
      <c:catAx>
        <c:axId val="99279232"/>
        <c:scaling>
          <c:orientation val="minMax"/>
        </c:scaling>
        <c:delete val="1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hu-HU"/>
                  <a:t>%</a:t>
                </a:r>
              </a:p>
            </c:rich>
          </c:tx>
          <c:layout>
            <c:manualLayout>
              <c:xMode val="edge"/>
              <c:yMode val="edge"/>
              <c:x val="0.84994141863144668"/>
              <c:y val="1.8632812500000001E-3"/>
            </c:manualLayout>
          </c:layout>
          <c:overlay val="0"/>
        </c:title>
        <c:numFmt formatCode="General" sourceLinked="1"/>
        <c:majorTickMark val="out"/>
        <c:minorTickMark val="none"/>
        <c:tickLblPos val="none"/>
        <c:crossAx val="99273344"/>
        <c:crosses val="autoZero"/>
        <c:auto val="1"/>
        <c:lblAlgn val="ctr"/>
        <c:lblOffset val="100"/>
        <c:noMultiLvlLbl val="0"/>
      </c:catAx>
      <c:spPr>
        <a:pattFill>
          <a:fgClr>
            <a:srgbClr val="FFFFFF"/>
          </a:fgClr>
          <a:bgClr>
            <a:srgbClr val="FFFFFF"/>
          </a:bgClr>
        </a:pattFill>
        <a:ln w="25400">
          <a:noFill/>
        </a:ln>
      </c:spPr>
    </c:plotArea>
    <c:legend>
      <c:legendPos val="b"/>
      <c:layout>
        <c:manualLayout>
          <c:xMode val="edge"/>
          <c:yMode val="edge"/>
          <c:x val="4.2174476139873142E-3"/>
          <c:y val="0.78771866666666657"/>
          <c:w val="0.99578255238601265"/>
          <c:h val="0.21228133333333332"/>
        </c:manualLayout>
      </c:layout>
      <c:overlay val="0"/>
    </c:legend>
    <c:plotVisOnly val="1"/>
    <c:dispBlanksAs val="gap"/>
    <c:showDLblsOverMax val="0"/>
  </c:chart>
  <c:spPr>
    <a:solidFill>
      <a:srgbClr val="FFFFFF"/>
    </a:solidFill>
    <a:ln w="25400">
      <a:noFill/>
    </a:ln>
  </c:spPr>
  <c:txPr>
    <a:bodyPr/>
    <a:lstStyle/>
    <a:p>
      <a:pPr>
        <a:defRPr sz="1800" b="0" i="0">
          <a:solidFill>
            <a:srgbClr val="000000"/>
          </a:solidFill>
          <a:latin typeface="Calibri"/>
          <a:ea typeface="Calibri"/>
          <a:cs typeface="Calibri"/>
        </a:defRPr>
      </a:pPr>
      <a:endParaRPr lang="hu-HU"/>
    </a:p>
  </c:txPr>
  <c:externalData r:id="rId2">
    <c:autoUpdate val="0"/>
  </c:externalData>
  <c:userShapes r:id="rId3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176403508772019"/>
          <c:y val="9.6223958333333345E-2"/>
          <c:w val="0.80389883040936372"/>
          <c:h val="0.69931684027777774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'c5-7'!$D$13</c:f>
              <c:strCache>
                <c:ptCount val="1"/>
                <c:pt idx="0">
                  <c:v>Elsődleges egyenleg</c:v>
                </c:pt>
              </c:strCache>
            </c:strRef>
          </c:tx>
          <c:spPr>
            <a:solidFill>
              <a:schemeClr val="tx2"/>
            </a:solidFill>
          </c:spPr>
          <c:invertIfNegative val="0"/>
          <c:dPt>
            <c:idx val="9"/>
            <c:invertIfNegative val="0"/>
            <c:bubble3D val="0"/>
            <c:spPr>
              <a:solidFill>
                <a:schemeClr val="tx2"/>
              </a:solidFill>
            </c:spPr>
            <c:extLst>
              <c:ext xmlns:c16="http://schemas.microsoft.com/office/drawing/2014/chart" uri="{C3380CC4-5D6E-409C-BE32-E72D297353CC}">
                <c16:uniqueId val="{00000001-803C-4836-9771-9558173ADF1D}"/>
              </c:ext>
            </c:extLst>
          </c:dPt>
          <c:dPt>
            <c:idx val="10"/>
            <c:invertIfNegative val="0"/>
            <c:bubble3D val="0"/>
            <c:spPr>
              <a:solidFill>
                <a:schemeClr val="tx2"/>
              </a:solidFill>
            </c:spPr>
            <c:extLst>
              <c:ext xmlns:c16="http://schemas.microsoft.com/office/drawing/2014/chart" uri="{C3380CC4-5D6E-409C-BE32-E72D297353CC}">
                <c16:uniqueId val="{00000003-803C-4836-9771-9558173ADF1D}"/>
              </c:ext>
            </c:extLst>
          </c:dPt>
          <c:cat>
            <c:numRef>
              <c:f>'c5-7'!$A$15:$A$22</c:f>
              <c:numCache>
                <c:formatCode>General</c:formatCode>
                <c:ptCount val="8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</c:numCache>
            </c:numRef>
          </c:cat>
          <c:val>
            <c:numRef>
              <c:f>'c5-7'!$D$15:$D$22</c:f>
              <c:numCache>
                <c:formatCode>General</c:formatCode>
                <c:ptCount val="8"/>
                <c:pt idx="0">
                  <c:v>1.6177899107407918</c:v>
                </c:pt>
                <c:pt idx="1">
                  <c:v>1.1588111140075932</c:v>
                </c:pt>
                <c:pt idx="2">
                  <c:v>1.3923657486926209</c:v>
                </c:pt>
                <c:pt idx="3">
                  <c:v>1.3194246369933789</c:v>
                </c:pt>
                <c:pt idx="4">
                  <c:v>0.61802976675844268</c:v>
                </c:pt>
                <c:pt idx="5">
                  <c:v>8.8007670664740356E-2</c:v>
                </c:pt>
                <c:pt idx="6">
                  <c:v>0.38555192616052469</c:v>
                </c:pt>
                <c:pt idx="7">
                  <c:v>0.56657192065408957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03C-4836-9771-9558173ADF1D}"/>
            </c:ext>
          </c:extLst>
        </c:ser>
        <c:ser>
          <c:idx val="0"/>
          <c:order val="1"/>
          <c:tx>
            <c:strRef>
              <c:f>'c5-7'!$C$13</c:f>
              <c:strCache>
                <c:ptCount val="1"/>
                <c:pt idx="0">
                  <c:v>Bruttó kamatkiadások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</c:spPr>
          <c:invertIfNegative val="0"/>
          <c:dPt>
            <c:idx val="9"/>
            <c:invertIfNegative val="0"/>
            <c:bubble3D val="0"/>
            <c:spPr>
              <a:solidFill>
                <a:schemeClr val="accent1"/>
              </a:solidFill>
              <a:ln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6-803C-4836-9771-9558173ADF1D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1"/>
              </a:solidFill>
              <a:ln>
                <a:noFill/>
                <a:prstDash val="sysDash"/>
              </a:ln>
            </c:spPr>
            <c:extLst>
              <c:ext xmlns:c16="http://schemas.microsoft.com/office/drawing/2014/chart" uri="{C3380CC4-5D6E-409C-BE32-E72D297353CC}">
                <c16:uniqueId val="{00000008-803C-4836-9771-9558173ADF1D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1"/>
              </a:solidFill>
              <a:ln>
                <a:noFill/>
                <a:prstDash val="sysDash"/>
              </a:ln>
            </c:spPr>
            <c:extLst>
              <c:ext xmlns:c16="http://schemas.microsoft.com/office/drawing/2014/chart" uri="{C3380CC4-5D6E-409C-BE32-E72D297353CC}">
                <c16:uniqueId val="{0000000A-803C-4836-9771-9558173ADF1D}"/>
              </c:ext>
            </c:extLst>
          </c:dPt>
          <c:cat>
            <c:numRef>
              <c:f>'c5-7'!$A$15:$A$22</c:f>
              <c:numCache>
                <c:formatCode>General</c:formatCode>
                <c:ptCount val="8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</c:numCache>
            </c:numRef>
          </c:cat>
          <c:val>
            <c:numRef>
              <c:f>'c5-7'!$C$15:$C$22</c:f>
              <c:numCache>
                <c:formatCode>General</c:formatCode>
                <c:ptCount val="8"/>
                <c:pt idx="0">
                  <c:v>-4.2381108759699329</c:v>
                </c:pt>
                <c:pt idx="1">
                  <c:v>-3.7575400010255895</c:v>
                </c:pt>
                <c:pt idx="2">
                  <c:v>-3.2983014728556159</c:v>
                </c:pt>
                <c:pt idx="3">
                  <c:v>-2.983568513180622</c:v>
                </c:pt>
                <c:pt idx="4">
                  <c:v>-2.5726003918081921</c:v>
                </c:pt>
                <c:pt idx="5">
                  <c:v>-2.3652822729265059</c:v>
                </c:pt>
                <c:pt idx="6">
                  <c:v>-2.1983491180433403</c:v>
                </c:pt>
                <c:pt idx="7">
                  <c:v>-2.1704174729186234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803C-4836-9771-9558173ADF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09576576"/>
        <c:axId val="109578496"/>
      </c:barChart>
      <c:lineChart>
        <c:grouping val="standard"/>
        <c:varyColors val="0"/>
        <c:ser>
          <c:idx val="2"/>
          <c:order val="2"/>
          <c:tx>
            <c:strRef>
              <c:f>'c5-7'!$B$13</c:f>
              <c:strCache>
                <c:ptCount val="1"/>
                <c:pt idx="0">
                  <c:v>ESA-egyenleg</c:v>
                </c:pt>
              </c:strCache>
            </c:strRef>
          </c:tx>
          <c:spPr>
            <a:ln>
              <a:noFill/>
            </a:ln>
          </c:spPr>
          <c:marker>
            <c:symbol val="diamond"/>
            <c:size val="9"/>
            <c:spPr>
              <a:solidFill>
                <a:schemeClr val="accent5"/>
              </a:solidFill>
              <a:ln>
                <a:noFill/>
              </a:ln>
            </c:spPr>
          </c:marker>
          <c:cat>
            <c:numRef>
              <c:f>'c5-7'!$A$15:$A$22</c:f>
              <c:numCache>
                <c:formatCode>General</c:formatCode>
                <c:ptCount val="8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</c:numCache>
            </c:numRef>
          </c:cat>
          <c:val>
            <c:numRef>
              <c:f>'c5-7'!$B$15:$B$22</c:f>
              <c:numCache>
                <c:formatCode>General</c:formatCode>
                <c:ptCount val="8"/>
                <c:pt idx="0">
                  <c:v>-2.620320965229141</c:v>
                </c:pt>
                <c:pt idx="1">
                  <c:v>-2.5987288870179963</c:v>
                </c:pt>
                <c:pt idx="2">
                  <c:v>-1.9059357241629951</c:v>
                </c:pt>
                <c:pt idx="3">
                  <c:v>-1.6641438761872431</c:v>
                </c:pt>
                <c:pt idx="4">
                  <c:v>-1.9545706250497494</c:v>
                </c:pt>
                <c:pt idx="5">
                  <c:v>-2.2772746022617656</c:v>
                </c:pt>
                <c:pt idx="6">
                  <c:v>-1.8127971918828156</c:v>
                </c:pt>
                <c:pt idx="7">
                  <c:v>-1.6038455522645338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803C-4836-9771-9558173ADF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9585920"/>
        <c:axId val="109584384"/>
      </c:lineChart>
      <c:catAx>
        <c:axId val="1095765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chemeClr val="bg1">
                <a:lumMod val="50000"/>
              </a:schemeClr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hu-HU"/>
          </a:p>
        </c:txPr>
        <c:crossAx val="109578496"/>
        <c:crosses val="autoZero"/>
        <c:auto val="1"/>
        <c:lblAlgn val="ctr"/>
        <c:lblOffset val="100"/>
        <c:noMultiLvlLbl val="0"/>
      </c:catAx>
      <c:valAx>
        <c:axId val="109578496"/>
        <c:scaling>
          <c:orientation val="minMax"/>
          <c:max val="2"/>
          <c:min val="-5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  <a:prstDash val="sysDash"/>
            </a:ln>
          </c:spPr>
        </c:majorGridlines>
        <c:numFmt formatCode="#,##0" sourceLinked="0"/>
        <c:majorTickMark val="out"/>
        <c:minorTickMark val="none"/>
        <c:tickLblPos val="nextTo"/>
        <c:spPr>
          <a:ln w="3175">
            <a:solidFill>
              <a:schemeClr val="bg1">
                <a:lumMod val="50000"/>
              </a:schemeClr>
            </a:solidFill>
            <a:prstDash val="solid"/>
          </a:ln>
        </c:spPr>
        <c:crossAx val="109576576"/>
        <c:crosses val="autoZero"/>
        <c:crossBetween val="between"/>
        <c:majorUnit val="1"/>
      </c:valAx>
      <c:valAx>
        <c:axId val="109584384"/>
        <c:scaling>
          <c:orientation val="minMax"/>
          <c:max val="2"/>
          <c:min val="-5"/>
        </c:scaling>
        <c:delete val="0"/>
        <c:axPos val="r"/>
        <c:numFmt formatCode="#,##0" sourceLinked="0"/>
        <c:majorTickMark val="out"/>
        <c:minorTickMark val="none"/>
        <c:tickLblPos val="nextTo"/>
        <c:spPr>
          <a:ln w="3175">
            <a:solidFill>
              <a:schemeClr val="bg1">
                <a:lumMod val="50000"/>
              </a:schemeClr>
            </a:solidFill>
            <a:prstDash val="solid"/>
          </a:ln>
        </c:spPr>
        <c:crossAx val="109585920"/>
        <c:crosses val="max"/>
        <c:crossBetween val="between"/>
        <c:majorUnit val="1"/>
      </c:valAx>
      <c:catAx>
        <c:axId val="1095859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09584384"/>
        <c:crosses val="autoZero"/>
        <c:auto val="1"/>
        <c:lblAlgn val="ctr"/>
        <c:lblOffset val="100"/>
        <c:noMultiLvlLbl val="0"/>
      </c:catAx>
      <c:spPr>
        <a:solidFill>
          <a:schemeClr val="bg1"/>
        </a:solidFill>
        <a:ln w="25400">
          <a:noFill/>
        </a:ln>
      </c:spPr>
    </c:plotArea>
    <c:legend>
      <c:legendPos val="b"/>
      <c:layout>
        <c:manualLayout>
          <c:xMode val="edge"/>
          <c:yMode val="edge"/>
          <c:x val="0"/>
          <c:y val="0.89008092963504459"/>
          <c:w val="0.99359760590289936"/>
          <c:h val="0.10991907036495521"/>
        </c:manualLayout>
      </c:layout>
      <c:overlay val="0"/>
    </c:legend>
    <c:plotVisOnly val="1"/>
    <c:dispBlanksAs val="gap"/>
    <c:showDLblsOverMax val="0"/>
  </c:chart>
  <c:spPr>
    <a:solidFill>
      <a:srgbClr val="FFFFFF"/>
    </a:solidFill>
    <a:ln w="25400">
      <a:noFill/>
    </a:ln>
  </c:spPr>
  <c:txPr>
    <a:bodyPr/>
    <a:lstStyle/>
    <a:p>
      <a:pPr>
        <a:defRPr sz="1800" b="0" i="0" baseline="0">
          <a:solidFill>
            <a:srgbClr val="000000"/>
          </a:solidFill>
          <a:latin typeface="Calibri"/>
          <a:ea typeface="Calibri"/>
          <a:cs typeface="Calibri"/>
        </a:defRPr>
      </a:pPr>
      <a:endParaRPr lang="hu-HU"/>
    </a:p>
  </c:txPr>
  <c:externalData r:id="rId2">
    <c:autoUpdate val="0"/>
  </c:externalData>
  <c:userShapes r:id="rId3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176403508772019"/>
          <c:y val="9.6223958333333345E-2"/>
          <c:w val="0.80389883040936394"/>
          <c:h val="0.63960088888888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'c5-9'!$B$14</c:f>
              <c:strCache>
                <c:ptCount val="1"/>
                <c:pt idx="0">
                  <c:v>Államadósság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Pt>
            <c:idx val="1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1529-4E4A-A6EF-1F2C146DF8DD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1529-4E4A-A6EF-1F2C146DF8DD}"/>
              </c:ext>
            </c:extLst>
          </c:dPt>
          <c:cat>
            <c:numRef>
              <c:f>'c5-9'!$A$20:$A$35</c:f>
              <c:numCache>
                <c:formatCode>General</c:formatCode>
                <c:ptCount val="16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</c:numCache>
            </c:numRef>
          </c:cat>
          <c:val>
            <c:numRef>
              <c:f>'c5-9'!$B$20:$B$35</c:f>
              <c:numCache>
                <c:formatCode>General</c:formatCode>
                <c:ptCount val="16"/>
                <c:pt idx="0">
                  <c:v>60.47801229439164</c:v>
                </c:pt>
                <c:pt idx="1">
                  <c:v>64.456272416209742</c:v>
                </c:pt>
                <c:pt idx="2">
                  <c:v>65.472379283489104</c:v>
                </c:pt>
                <c:pt idx="3">
                  <c:v>71.580510406707361</c:v>
                </c:pt>
                <c:pt idx="4">
                  <c:v>77.840719016083256</c:v>
                </c:pt>
                <c:pt idx="5">
                  <c:v>80.247581267217626</c:v>
                </c:pt>
                <c:pt idx="6">
                  <c:v>80.482095036212669</c:v>
                </c:pt>
                <c:pt idx="7">
                  <c:v>78.373340050727919</c:v>
                </c:pt>
                <c:pt idx="8">
                  <c:v>77.147550488928246</c:v>
                </c:pt>
                <c:pt idx="9">
                  <c:v>76.629951914463661</c:v>
                </c:pt>
                <c:pt idx="10">
                  <c:v>76.728949417770764</c:v>
                </c:pt>
                <c:pt idx="11">
                  <c:v>75.979545074691572</c:v>
                </c:pt>
                <c:pt idx="12">
                  <c:v>73.581048141564011</c:v>
                </c:pt>
                <c:pt idx="13">
                  <c:v>72.450300003130891</c:v>
                </c:pt>
                <c:pt idx="14">
                  <c:v>70.217003156283539</c:v>
                </c:pt>
                <c:pt idx="15">
                  <c:v>67.942307883919767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529-4E4A-A6EF-1F2C146DF8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23205504"/>
        <c:axId val="123207040"/>
      </c:barChart>
      <c:lineChart>
        <c:grouping val="standard"/>
        <c:varyColors val="0"/>
        <c:ser>
          <c:idx val="2"/>
          <c:order val="2"/>
          <c:tx>
            <c:strRef>
              <c:f>'c5-9'!$D$14</c:f>
              <c:strCache>
                <c:ptCount val="1"/>
              </c:strCache>
            </c:strRef>
          </c:tx>
          <c:spPr>
            <a:ln>
              <a:noFill/>
            </a:ln>
          </c:spPr>
          <c:marker>
            <c:symbol val="dash"/>
            <c:size val="7"/>
            <c:spPr>
              <a:solidFill>
                <a:schemeClr val="accent2"/>
              </a:solidFill>
              <a:ln>
                <a:noFill/>
              </a:ln>
            </c:spPr>
          </c:marker>
          <c:cat>
            <c:numRef>
              <c:f>'c5-9'!$A$20:$A$35</c:f>
              <c:numCache>
                <c:formatCode>General</c:formatCode>
                <c:ptCount val="16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</c:numCache>
            </c:numRef>
          </c:cat>
          <c:val>
            <c:numRef>
              <c:f>'c5-9'!$D$20:$D$35</c:f>
              <c:numCache>
                <c:formatCode>General</c:formatCode>
                <c:ptCount val="1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1529-4E4A-A6EF-1F2C146DF8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3205504"/>
        <c:axId val="123207040"/>
      </c:lineChart>
      <c:lineChart>
        <c:grouping val="standard"/>
        <c:varyColors val="0"/>
        <c:ser>
          <c:idx val="0"/>
          <c:order val="1"/>
          <c:tx>
            <c:strRef>
              <c:f>'c5-9'!$C$14</c:f>
              <c:strCache>
                <c:ptCount val="1"/>
                <c:pt idx="0">
                  <c:v>Központi adósság devizaaránya (jobb tengely)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marker>
            <c:symbol val="none"/>
          </c:marker>
          <c:dPt>
            <c:idx val="10"/>
            <c:bubble3D val="0"/>
            <c:spPr>
              <a:ln>
                <a:solidFill>
                  <a:schemeClr val="tx2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1529-4E4A-A6EF-1F2C146DF8DD}"/>
              </c:ext>
            </c:extLst>
          </c:dPt>
          <c:dPt>
            <c:idx val="11"/>
            <c:bubble3D val="0"/>
            <c:spPr>
              <a:ln>
                <a:solidFill>
                  <a:schemeClr val="tx2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1529-4E4A-A6EF-1F2C146DF8DD}"/>
              </c:ext>
            </c:extLst>
          </c:dPt>
          <c:dPt>
            <c:idx val="12"/>
            <c:bubble3D val="0"/>
            <c:spPr>
              <a:ln>
                <a:solidFill>
                  <a:schemeClr val="tx2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B-1529-4E4A-A6EF-1F2C146DF8DD}"/>
              </c:ext>
            </c:extLst>
          </c:dPt>
          <c:dPt>
            <c:idx val="15"/>
            <c:bubble3D val="0"/>
            <c:spPr>
              <a:ln>
                <a:solidFill>
                  <a:schemeClr val="tx2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D-1529-4E4A-A6EF-1F2C146DF8DD}"/>
              </c:ext>
            </c:extLst>
          </c:dPt>
          <c:dPt>
            <c:idx val="16"/>
            <c:bubble3D val="0"/>
            <c:spPr>
              <a:ln>
                <a:solidFill>
                  <a:schemeClr val="tx2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F-1529-4E4A-A6EF-1F2C146DF8DD}"/>
              </c:ext>
            </c:extLst>
          </c:dPt>
          <c:cat>
            <c:numRef>
              <c:f>'c5-9'!$A$20:$A$35</c:f>
              <c:numCache>
                <c:formatCode>General</c:formatCode>
                <c:ptCount val="16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</c:numCache>
            </c:numRef>
          </c:cat>
          <c:val>
            <c:numRef>
              <c:f>'c5-9'!$C$20:$C$35</c:f>
              <c:numCache>
                <c:formatCode>General</c:formatCode>
                <c:ptCount val="16"/>
                <c:pt idx="0">
                  <c:v>28.175079271541414</c:v>
                </c:pt>
                <c:pt idx="1">
                  <c:v>28.101733971714371</c:v>
                </c:pt>
                <c:pt idx="2">
                  <c:v>28.714162909377595</c:v>
                </c:pt>
                <c:pt idx="3">
                  <c:v>37.584949665416211</c:v>
                </c:pt>
                <c:pt idx="4">
                  <c:v>44.701178453717674</c:v>
                </c:pt>
                <c:pt idx="5">
                  <c:v>44.613165524864776</c:v>
                </c:pt>
                <c:pt idx="6">
                  <c:v>49.533029892744956</c:v>
                </c:pt>
                <c:pt idx="7">
                  <c:v>40.878786391084496</c:v>
                </c:pt>
                <c:pt idx="8">
                  <c:v>40.697468752656931</c:v>
                </c:pt>
                <c:pt idx="9">
                  <c:v>38.005603983759762</c:v>
                </c:pt>
                <c:pt idx="10">
                  <c:v>32.308237174742167</c:v>
                </c:pt>
                <c:pt idx="11">
                  <c:v>25.342940928196427</c:v>
                </c:pt>
                <c:pt idx="12">
                  <c:v>21.844042288620688</c:v>
                </c:pt>
                <c:pt idx="13">
                  <c:v>19.399362472052022</c:v>
                </c:pt>
                <c:pt idx="14">
                  <c:v>18.176724938001172</c:v>
                </c:pt>
                <c:pt idx="15">
                  <c:v>16.278404306017034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1529-4E4A-A6EF-1F2C146DF8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3370112"/>
        <c:axId val="123368576"/>
      </c:lineChart>
      <c:catAx>
        <c:axId val="1232055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chemeClr val="bg1">
                <a:lumMod val="50000"/>
              </a:schemeClr>
            </a:solidFill>
            <a:prstDash val="solid"/>
          </a:ln>
        </c:spPr>
        <c:txPr>
          <a:bodyPr rot="-5400000" vert="horz"/>
          <a:lstStyle/>
          <a:p>
            <a:pPr>
              <a:defRPr/>
            </a:pPr>
            <a:endParaRPr lang="hu-HU"/>
          </a:p>
        </c:txPr>
        <c:crossAx val="123207040"/>
        <c:crosses val="autoZero"/>
        <c:auto val="1"/>
        <c:lblAlgn val="ctr"/>
        <c:lblOffset val="100"/>
        <c:tickLblSkip val="1"/>
        <c:noMultiLvlLbl val="0"/>
      </c:catAx>
      <c:valAx>
        <c:axId val="123207040"/>
        <c:scaling>
          <c:orientation val="minMax"/>
          <c:max val="85"/>
          <c:min val="45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  <a:prstDash val="sysDash"/>
            </a:ln>
          </c:spPr>
        </c:majorGridlines>
        <c:numFmt formatCode="#,##0" sourceLinked="0"/>
        <c:majorTickMark val="out"/>
        <c:minorTickMark val="none"/>
        <c:tickLblPos val="nextTo"/>
        <c:spPr>
          <a:ln w="3175">
            <a:solidFill>
              <a:schemeClr val="bg1">
                <a:lumMod val="50000"/>
              </a:schemeClr>
            </a:solidFill>
            <a:prstDash val="solid"/>
          </a:ln>
        </c:spPr>
        <c:crossAx val="123205504"/>
        <c:crosses val="autoZero"/>
        <c:crossBetween val="between"/>
      </c:valAx>
      <c:valAx>
        <c:axId val="123368576"/>
        <c:scaling>
          <c:orientation val="minMax"/>
          <c:max val="50"/>
          <c:min val="10"/>
        </c:scaling>
        <c:delete val="0"/>
        <c:axPos val="r"/>
        <c:numFmt formatCode="#,##0" sourceLinked="0"/>
        <c:majorTickMark val="out"/>
        <c:minorTickMark val="none"/>
        <c:tickLblPos val="nextTo"/>
        <c:spPr>
          <a:ln w="3175">
            <a:solidFill>
              <a:schemeClr val="bg1">
                <a:lumMod val="50000"/>
              </a:schemeClr>
            </a:solidFill>
            <a:prstDash val="solid"/>
          </a:ln>
        </c:spPr>
        <c:crossAx val="123370112"/>
        <c:crosses val="max"/>
        <c:crossBetween val="between"/>
      </c:valAx>
      <c:catAx>
        <c:axId val="1233701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23368576"/>
        <c:crosses val="autoZero"/>
        <c:auto val="1"/>
        <c:lblAlgn val="ctr"/>
        <c:lblOffset val="100"/>
        <c:noMultiLvlLbl val="0"/>
      </c:catAx>
      <c:spPr>
        <a:solidFill>
          <a:schemeClr val="bg1"/>
        </a:solidFill>
        <a:ln w="25400">
          <a:noFill/>
        </a:ln>
      </c:spPr>
    </c:plotArea>
    <c:legend>
      <c:legendPos val="b"/>
      <c:legendEntry>
        <c:idx val="1"/>
        <c:delete val="1"/>
      </c:legendEntry>
      <c:layout>
        <c:manualLayout>
          <c:xMode val="edge"/>
          <c:yMode val="edge"/>
          <c:x val="0"/>
          <c:y val="0.81230131366473191"/>
          <c:w val="1"/>
          <c:h val="0.18769868633526818"/>
        </c:manualLayout>
      </c:layout>
      <c:overlay val="0"/>
    </c:legend>
    <c:plotVisOnly val="1"/>
    <c:dispBlanksAs val="gap"/>
    <c:showDLblsOverMax val="0"/>
  </c:chart>
  <c:spPr>
    <a:solidFill>
      <a:srgbClr val="FFFFFF"/>
    </a:solidFill>
    <a:ln w="25400">
      <a:noFill/>
    </a:ln>
  </c:spPr>
  <c:txPr>
    <a:bodyPr/>
    <a:lstStyle/>
    <a:p>
      <a:pPr>
        <a:defRPr sz="1600" b="0" i="0" baseline="0">
          <a:solidFill>
            <a:srgbClr val="000000"/>
          </a:solidFill>
          <a:latin typeface="Calibri"/>
          <a:ea typeface="Calibri"/>
          <a:cs typeface="Calibri"/>
        </a:defRPr>
      </a:pPr>
      <a:endParaRPr lang="hu-HU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248418803418804"/>
          <c:y val="6.7807905982905967E-2"/>
          <c:w val="0.85766538461538466"/>
          <c:h val="0.6745222222222222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Eurozóna</c:v>
                </c:pt>
              </c:strCache>
            </c:strRef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cat>
            <c:numRef>
              <c:f>Sheet1!$A$2:$A$126</c:f>
              <c:numCache>
                <c:formatCode>m/d/yyyy</c:formatCode>
                <c:ptCount val="125"/>
                <c:pt idx="0">
                  <c:v>39448</c:v>
                </c:pt>
                <c:pt idx="1">
                  <c:v>39479</c:v>
                </c:pt>
                <c:pt idx="2">
                  <c:v>39508</c:v>
                </c:pt>
                <c:pt idx="3">
                  <c:v>39539</c:v>
                </c:pt>
                <c:pt idx="4">
                  <c:v>39569</c:v>
                </c:pt>
                <c:pt idx="5">
                  <c:v>39600</c:v>
                </c:pt>
                <c:pt idx="6">
                  <c:v>39630</c:v>
                </c:pt>
                <c:pt idx="7">
                  <c:v>39661</c:v>
                </c:pt>
                <c:pt idx="8">
                  <c:v>39692</c:v>
                </c:pt>
                <c:pt idx="9">
                  <c:v>39722</c:v>
                </c:pt>
                <c:pt idx="10">
                  <c:v>39753</c:v>
                </c:pt>
                <c:pt idx="11">
                  <c:v>39783</c:v>
                </c:pt>
                <c:pt idx="12">
                  <c:v>39814</c:v>
                </c:pt>
                <c:pt idx="13">
                  <c:v>39845</c:v>
                </c:pt>
                <c:pt idx="14">
                  <c:v>39873</c:v>
                </c:pt>
                <c:pt idx="15">
                  <c:v>39904</c:v>
                </c:pt>
                <c:pt idx="16">
                  <c:v>39934</c:v>
                </c:pt>
                <c:pt idx="17">
                  <c:v>39965</c:v>
                </c:pt>
                <c:pt idx="18">
                  <c:v>39995</c:v>
                </c:pt>
                <c:pt idx="19">
                  <c:v>40026</c:v>
                </c:pt>
                <c:pt idx="20">
                  <c:v>40057</c:v>
                </c:pt>
                <c:pt idx="21">
                  <c:v>40087</c:v>
                </c:pt>
                <c:pt idx="22">
                  <c:v>40118</c:v>
                </c:pt>
                <c:pt idx="23">
                  <c:v>40148</c:v>
                </c:pt>
                <c:pt idx="24">
                  <c:v>40179</c:v>
                </c:pt>
                <c:pt idx="25">
                  <c:v>40210</c:v>
                </c:pt>
                <c:pt idx="26">
                  <c:v>40238</c:v>
                </c:pt>
                <c:pt idx="27">
                  <c:v>40269</c:v>
                </c:pt>
                <c:pt idx="28">
                  <c:v>40299</c:v>
                </c:pt>
                <c:pt idx="29">
                  <c:v>40330</c:v>
                </c:pt>
                <c:pt idx="30">
                  <c:v>40360</c:v>
                </c:pt>
                <c:pt idx="31">
                  <c:v>40391</c:v>
                </c:pt>
                <c:pt idx="32">
                  <c:v>40422</c:v>
                </c:pt>
                <c:pt idx="33">
                  <c:v>40452</c:v>
                </c:pt>
                <c:pt idx="34">
                  <c:v>40483</c:v>
                </c:pt>
                <c:pt idx="35">
                  <c:v>40513</c:v>
                </c:pt>
                <c:pt idx="36">
                  <c:v>40544</c:v>
                </c:pt>
                <c:pt idx="37">
                  <c:v>40575</c:v>
                </c:pt>
                <c:pt idx="38">
                  <c:v>40603</c:v>
                </c:pt>
                <c:pt idx="39">
                  <c:v>40634</c:v>
                </c:pt>
                <c:pt idx="40">
                  <c:v>40664</c:v>
                </c:pt>
                <c:pt idx="41">
                  <c:v>40695</c:v>
                </c:pt>
                <c:pt idx="42">
                  <c:v>40725</c:v>
                </c:pt>
                <c:pt idx="43">
                  <c:v>40756</c:v>
                </c:pt>
                <c:pt idx="44">
                  <c:v>40787</c:v>
                </c:pt>
                <c:pt idx="45">
                  <c:v>40817</c:v>
                </c:pt>
                <c:pt idx="46">
                  <c:v>40848</c:v>
                </c:pt>
                <c:pt idx="47">
                  <c:v>40878</c:v>
                </c:pt>
                <c:pt idx="48">
                  <c:v>40909</c:v>
                </c:pt>
                <c:pt idx="49">
                  <c:v>40940</c:v>
                </c:pt>
                <c:pt idx="50">
                  <c:v>40969</c:v>
                </c:pt>
                <c:pt idx="51">
                  <c:v>41000</c:v>
                </c:pt>
                <c:pt idx="52">
                  <c:v>41030</c:v>
                </c:pt>
                <c:pt idx="53">
                  <c:v>41061</c:v>
                </c:pt>
                <c:pt idx="54">
                  <c:v>41091</c:v>
                </c:pt>
                <c:pt idx="55">
                  <c:v>41122</c:v>
                </c:pt>
                <c:pt idx="56">
                  <c:v>41153</c:v>
                </c:pt>
                <c:pt idx="57">
                  <c:v>41183</c:v>
                </c:pt>
                <c:pt idx="58">
                  <c:v>41214</c:v>
                </c:pt>
                <c:pt idx="59">
                  <c:v>41244</c:v>
                </c:pt>
                <c:pt idx="60">
                  <c:v>41275</c:v>
                </c:pt>
                <c:pt idx="61">
                  <c:v>41306</c:v>
                </c:pt>
                <c:pt idx="62">
                  <c:v>41334</c:v>
                </c:pt>
                <c:pt idx="63">
                  <c:v>41365</c:v>
                </c:pt>
                <c:pt idx="64">
                  <c:v>41395</c:v>
                </c:pt>
                <c:pt idx="65">
                  <c:v>41426</c:v>
                </c:pt>
                <c:pt idx="66">
                  <c:v>41456</c:v>
                </c:pt>
                <c:pt idx="67">
                  <c:v>41487</c:v>
                </c:pt>
                <c:pt idx="68">
                  <c:v>41518</c:v>
                </c:pt>
                <c:pt idx="69">
                  <c:v>41548</c:v>
                </c:pt>
                <c:pt idx="70">
                  <c:v>41579</c:v>
                </c:pt>
                <c:pt idx="71">
                  <c:v>41609</c:v>
                </c:pt>
                <c:pt idx="72">
                  <c:v>41640</c:v>
                </c:pt>
                <c:pt idx="73">
                  <c:v>41671</c:v>
                </c:pt>
                <c:pt idx="74">
                  <c:v>41699</c:v>
                </c:pt>
                <c:pt idx="75">
                  <c:v>41730</c:v>
                </c:pt>
                <c:pt idx="76">
                  <c:v>41760</c:v>
                </c:pt>
                <c:pt idx="77">
                  <c:v>41791</c:v>
                </c:pt>
                <c:pt idx="78">
                  <c:v>41821</c:v>
                </c:pt>
                <c:pt idx="79">
                  <c:v>41852</c:v>
                </c:pt>
                <c:pt idx="80">
                  <c:v>41883</c:v>
                </c:pt>
                <c:pt idx="81">
                  <c:v>41913</c:v>
                </c:pt>
                <c:pt idx="82">
                  <c:v>41944</c:v>
                </c:pt>
                <c:pt idx="83">
                  <c:v>41974</c:v>
                </c:pt>
                <c:pt idx="84">
                  <c:v>42005</c:v>
                </c:pt>
                <c:pt idx="85">
                  <c:v>42036</c:v>
                </c:pt>
                <c:pt idx="86">
                  <c:v>42064</c:v>
                </c:pt>
                <c:pt idx="87">
                  <c:v>42095</c:v>
                </c:pt>
                <c:pt idx="88">
                  <c:v>42125</c:v>
                </c:pt>
                <c:pt idx="89">
                  <c:v>42156</c:v>
                </c:pt>
                <c:pt idx="90">
                  <c:v>42186</c:v>
                </c:pt>
                <c:pt idx="91">
                  <c:v>42217</c:v>
                </c:pt>
                <c:pt idx="92">
                  <c:v>42248</c:v>
                </c:pt>
                <c:pt idx="93">
                  <c:v>42278</c:v>
                </c:pt>
                <c:pt idx="94">
                  <c:v>42309</c:v>
                </c:pt>
                <c:pt idx="95">
                  <c:v>42339</c:v>
                </c:pt>
                <c:pt idx="96">
                  <c:v>42370</c:v>
                </c:pt>
                <c:pt idx="97">
                  <c:v>42401</c:v>
                </c:pt>
                <c:pt idx="98">
                  <c:v>42430</c:v>
                </c:pt>
                <c:pt idx="99">
                  <c:v>42461</c:v>
                </c:pt>
                <c:pt idx="100">
                  <c:v>42491</c:v>
                </c:pt>
                <c:pt idx="101">
                  <c:v>42522</c:v>
                </c:pt>
                <c:pt idx="102">
                  <c:v>42552</c:v>
                </c:pt>
                <c:pt idx="103">
                  <c:v>42583</c:v>
                </c:pt>
                <c:pt idx="104">
                  <c:v>42614</c:v>
                </c:pt>
                <c:pt idx="105">
                  <c:v>42644</c:v>
                </c:pt>
                <c:pt idx="106">
                  <c:v>42675</c:v>
                </c:pt>
                <c:pt idx="107">
                  <c:v>42705</c:v>
                </c:pt>
                <c:pt idx="108">
                  <c:v>42736</c:v>
                </c:pt>
                <c:pt idx="109">
                  <c:v>42767</c:v>
                </c:pt>
                <c:pt idx="110">
                  <c:v>42795</c:v>
                </c:pt>
                <c:pt idx="111">
                  <c:v>42826</c:v>
                </c:pt>
                <c:pt idx="112">
                  <c:v>42856</c:v>
                </c:pt>
                <c:pt idx="113">
                  <c:v>42887</c:v>
                </c:pt>
                <c:pt idx="114">
                  <c:v>42917</c:v>
                </c:pt>
                <c:pt idx="115">
                  <c:v>42948</c:v>
                </c:pt>
                <c:pt idx="116">
                  <c:v>42979</c:v>
                </c:pt>
                <c:pt idx="117">
                  <c:v>43009</c:v>
                </c:pt>
                <c:pt idx="118">
                  <c:v>43040</c:v>
                </c:pt>
                <c:pt idx="119">
                  <c:v>43070</c:v>
                </c:pt>
                <c:pt idx="120">
                  <c:v>43101</c:v>
                </c:pt>
                <c:pt idx="121">
                  <c:v>43132</c:v>
                </c:pt>
                <c:pt idx="122">
                  <c:v>43160</c:v>
                </c:pt>
                <c:pt idx="123">
                  <c:v>43191</c:v>
                </c:pt>
                <c:pt idx="124">
                  <c:v>43221</c:v>
                </c:pt>
              </c:numCache>
            </c:numRef>
          </c:cat>
          <c:val>
            <c:numRef>
              <c:f>Sheet1!$B$2:$B$126</c:f>
              <c:numCache>
                <c:formatCode>General</c:formatCode>
                <c:ptCount val="125"/>
                <c:pt idx="0">
                  <c:v>3.2046864231564314</c:v>
                </c:pt>
                <c:pt idx="1">
                  <c:v>3.2642309013858579</c:v>
                </c:pt>
                <c:pt idx="2">
                  <c:v>3.5954033450904603</c:v>
                </c:pt>
                <c:pt idx="3">
                  <c:v>3.2673827020915667</c:v>
                </c:pt>
                <c:pt idx="4">
                  <c:v>3.6656891495601087</c:v>
                </c:pt>
                <c:pt idx="5">
                  <c:v>3.9549295774647959</c:v>
                </c:pt>
                <c:pt idx="6">
                  <c:v>4.0551225573252054</c:v>
                </c:pt>
                <c:pt idx="7">
                  <c:v>3.8379049554125686</c:v>
                </c:pt>
                <c:pt idx="8">
                  <c:v>3.6437246963562728</c:v>
                </c:pt>
                <c:pt idx="9">
                  <c:v>3.1673195299384531</c:v>
                </c:pt>
                <c:pt idx="10">
                  <c:v>2.1262384504063192</c:v>
                </c:pt>
                <c:pt idx="11">
                  <c:v>1.5855416343275408</c:v>
                </c:pt>
                <c:pt idx="12">
                  <c:v>1.1129660545353488</c:v>
                </c:pt>
                <c:pt idx="13">
                  <c:v>1.175687666370905</c:v>
                </c:pt>
                <c:pt idx="14">
                  <c:v>0.57111477210322903</c:v>
                </c:pt>
                <c:pt idx="15">
                  <c:v>0.61309393474928697</c:v>
                </c:pt>
                <c:pt idx="16">
                  <c:v>3.2640626700029429E-2</c:v>
                </c:pt>
                <c:pt idx="17">
                  <c:v>-0.14090613483634229</c:v>
                </c:pt>
                <c:pt idx="18">
                  <c:v>-0.65132435953105983</c:v>
                </c:pt>
                <c:pt idx="19">
                  <c:v>-0.16306120230458987</c:v>
                </c:pt>
                <c:pt idx="20">
                  <c:v>-0.3255208333333286</c:v>
                </c:pt>
                <c:pt idx="21">
                  <c:v>-0.11933174224346033</c:v>
                </c:pt>
                <c:pt idx="22">
                  <c:v>0.47961630695445479</c:v>
                </c:pt>
                <c:pt idx="23">
                  <c:v>0.92774503383539297</c:v>
                </c:pt>
                <c:pt idx="24">
                  <c:v>0.94661529994495197</c:v>
                </c:pt>
                <c:pt idx="25">
                  <c:v>0.85507564130674041</c:v>
                </c:pt>
                <c:pt idx="26">
                  <c:v>1.5834880419351265</c:v>
                </c:pt>
                <c:pt idx="27">
                  <c:v>1.632208922742123</c:v>
                </c:pt>
                <c:pt idx="28">
                  <c:v>1.696758755710249</c:v>
                </c:pt>
                <c:pt idx="29">
                  <c:v>1.4870291978725731</c:v>
                </c:pt>
                <c:pt idx="30">
                  <c:v>1.7263986013985999</c:v>
                </c:pt>
                <c:pt idx="31">
                  <c:v>1.5788327526132377</c:v>
                </c:pt>
                <c:pt idx="32">
                  <c:v>1.8615284128020875</c:v>
                </c:pt>
                <c:pt idx="33">
                  <c:v>1.9441729119148619</c:v>
                </c:pt>
                <c:pt idx="34">
                  <c:v>1.9093078758949815</c:v>
                </c:pt>
                <c:pt idx="35">
                  <c:v>2.2061209040770109</c:v>
                </c:pt>
                <c:pt idx="36">
                  <c:v>2.3116345000545095</c:v>
                </c:pt>
                <c:pt idx="37">
                  <c:v>2.4239130434782652</c:v>
                </c:pt>
                <c:pt idx="38">
                  <c:v>2.666093313265975</c:v>
                </c:pt>
                <c:pt idx="39">
                  <c:v>2.8265524625267631</c:v>
                </c:pt>
                <c:pt idx="40">
                  <c:v>2.7165775401069681</c:v>
                </c:pt>
                <c:pt idx="41">
                  <c:v>2.705882352941174</c:v>
                </c:pt>
                <c:pt idx="42">
                  <c:v>2.5563909774436269</c:v>
                </c:pt>
                <c:pt idx="43">
                  <c:v>2.5404652159931373</c:v>
                </c:pt>
                <c:pt idx="44">
                  <c:v>2.9817249118307245</c:v>
                </c:pt>
                <c:pt idx="45">
                  <c:v>3.0257830811847555</c:v>
                </c:pt>
                <c:pt idx="46">
                  <c:v>3.0338513945071384</c:v>
                </c:pt>
                <c:pt idx="47">
                  <c:v>2.7510316368638144</c:v>
                </c:pt>
                <c:pt idx="48">
                  <c:v>2.6537354790578718</c:v>
                </c:pt>
                <c:pt idx="49">
                  <c:v>2.727369203013879</c:v>
                </c:pt>
                <c:pt idx="50">
                  <c:v>2.6806282722513117</c:v>
                </c:pt>
                <c:pt idx="51">
                  <c:v>2.5718450645564275</c:v>
                </c:pt>
                <c:pt idx="52">
                  <c:v>2.4364847980008335</c:v>
                </c:pt>
                <c:pt idx="53">
                  <c:v>2.3638446318858541</c:v>
                </c:pt>
                <c:pt idx="54">
                  <c:v>2.4193548387096797</c:v>
                </c:pt>
                <c:pt idx="55">
                  <c:v>2.613422538155973</c:v>
                </c:pt>
                <c:pt idx="56">
                  <c:v>2.6151930261519141</c:v>
                </c:pt>
                <c:pt idx="57">
                  <c:v>2.4922440537745558</c:v>
                </c:pt>
                <c:pt idx="58">
                  <c:v>2.1903089162103413</c:v>
                </c:pt>
                <c:pt idx="59">
                  <c:v>2.2242817423540231</c:v>
                </c:pt>
                <c:pt idx="60">
                  <c:v>1.9829734219269284</c:v>
                </c:pt>
                <c:pt idx="61">
                  <c:v>1.8595041322313932</c:v>
                </c:pt>
                <c:pt idx="62">
                  <c:v>1.7336324699163868</c:v>
                </c:pt>
                <c:pt idx="63">
                  <c:v>1.1775454268602203</c:v>
                </c:pt>
                <c:pt idx="64">
                  <c:v>1.4230534661516572</c:v>
                </c:pt>
                <c:pt idx="65">
                  <c:v>1.6073245167853543</c:v>
                </c:pt>
                <c:pt idx="66">
                  <c:v>1.5952551385622229</c:v>
                </c:pt>
                <c:pt idx="67">
                  <c:v>1.3447432762836229</c:v>
                </c:pt>
                <c:pt idx="68">
                  <c:v>1.0922330097087354</c:v>
                </c:pt>
                <c:pt idx="69">
                  <c:v>0.73655534254868371</c:v>
                </c:pt>
                <c:pt idx="70">
                  <c:v>0.85936710140532568</c:v>
                </c:pt>
                <c:pt idx="71">
                  <c:v>0.84617709277728181</c:v>
                </c:pt>
                <c:pt idx="72">
                  <c:v>0.77369439071566148</c:v>
                </c:pt>
                <c:pt idx="73">
                  <c:v>0.70993914807301906</c:v>
                </c:pt>
                <c:pt idx="74">
                  <c:v>0.47113071371292392</c:v>
                </c:pt>
                <c:pt idx="75">
                  <c:v>0.71235075749973475</c:v>
                </c:pt>
                <c:pt idx="76">
                  <c:v>0.49108037682901795</c:v>
                </c:pt>
                <c:pt idx="77">
                  <c:v>0.50060072086503737</c:v>
                </c:pt>
                <c:pt idx="78">
                  <c:v>0.37242073477605686</c:v>
                </c:pt>
                <c:pt idx="79">
                  <c:v>0.36188178528347237</c:v>
                </c:pt>
                <c:pt idx="80">
                  <c:v>0.32012805122050736</c:v>
                </c:pt>
                <c:pt idx="81">
                  <c:v>0.38060897435896379</c:v>
                </c:pt>
                <c:pt idx="82">
                  <c:v>0.28067361668003343</c:v>
                </c:pt>
                <c:pt idx="83">
                  <c:v>-0.16981320547398582</c:v>
                </c:pt>
                <c:pt idx="84">
                  <c:v>-0.5960197999797856</c:v>
                </c:pt>
                <c:pt idx="85">
                  <c:v>-0.2719033232628334</c:v>
                </c:pt>
                <c:pt idx="86">
                  <c:v>-7.9816422228873307E-2</c:v>
                </c:pt>
                <c:pt idx="87">
                  <c:v>9.9621438533574747E-3</c:v>
                </c:pt>
                <c:pt idx="88">
                  <c:v>0.33908447192581548</c:v>
                </c:pt>
                <c:pt idx="89">
                  <c:v>0.21916716477386444</c:v>
                </c:pt>
                <c:pt idx="90">
                  <c:v>0.24067388688327185</c:v>
                </c:pt>
                <c:pt idx="91">
                  <c:v>0.1302083333333286</c:v>
                </c:pt>
                <c:pt idx="92">
                  <c:v>-8.9748703629837223E-2</c:v>
                </c:pt>
                <c:pt idx="93">
                  <c:v>0.11973657952503913</c:v>
                </c:pt>
                <c:pt idx="94">
                  <c:v>0.1499400239903963</c:v>
                </c:pt>
                <c:pt idx="95">
                  <c:v>0.23013808284970594</c:v>
                </c:pt>
                <c:pt idx="96">
                  <c:v>0.32520325203250877</c:v>
                </c:pt>
                <c:pt idx="97">
                  <c:v>-0.15146925174190073</c:v>
                </c:pt>
                <c:pt idx="98">
                  <c:v>-3.9940089865211803E-2</c:v>
                </c:pt>
                <c:pt idx="99">
                  <c:v>-0.23906763621873495</c:v>
                </c:pt>
                <c:pt idx="100">
                  <c:v>-9.93936984395134E-2</c:v>
                </c:pt>
                <c:pt idx="101">
                  <c:v>7.9522862823068863E-2</c:v>
                </c:pt>
                <c:pt idx="102">
                  <c:v>0.16006402561026789</c:v>
                </c:pt>
                <c:pt idx="103">
                  <c:v>0.24007202160647978</c:v>
                </c:pt>
                <c:pt idx="104">
                  <c:v>0.40922247729314165</c:v>
                </c:pt>
                <c:pt idx="105">
                  <c:v>0.50827187562288145</c:v>
                </c:pt>
                <c:pt idx="106">
                  <c:v>0.56891905379778507</c:v>
                </c:pt>
                <c:pt idx="107">
                  <c:v>1.1380652890086793</c:v>
                </c:pt>
                <c:pt idx="108">
                  <c:v>1.7625607779578445</c:v>
                </c:pt>
                <c:pt idx="109">
                  <c:v>1.9822006472491864</c:v>
                </c:pt>
                <c:pt idx="110">
                  <c:v>1.5383078613525214</c:v>
                </c:pt>
                <c:pt idx="111">
                  <c:v>1.8871692461307958</c:v>
                </c:pt>
                <c:pt idx="112">
                  <c:v>1.4028454880111525</c:v>
                </c:pt>
                <c:pt idx="113">
                  <c:v>1.2614223281684644</c:v>
                </c:pt>
                <c:pt idx="114">
                  <c:v>1.3184178985217585</c:v>
                </c:pt>
                <c:pt idx="115">
                  <c:v>1.4968566011376083</c:v>
                </c:pt>
                <c:pt idx="116">
                  <c:v>1.5308151093439477</c:v>
                </c:pt>
                <c:pt idx="117">
                  <c:v>1.3782845810609672</c:v>
                </c:pt>
                <c:pt idx="118">
                  <c:v>1.5383088527193252</c:v>
                </c:pt>
                <c:pt idx="119">
                  <c:v>1.3522850656401175</c:v>
                </c:pt>
                <c:pt idx="120">
                  <c:v>1.3139558033047933</c:v>
                </c:pt>
                <c:pt idx="121">
                  <c:v>1.1305037683458892</c:v>
                </c:pt>
                <c:pt idx="122">
                  <c:v>1.3379242498770196</c:v>
                </c:pt>
                <c:pt idx="123">
                  <c:v>1.2544100352802587</c:v>
                </c:pt>
                <c:pt idx="124">
                  <c:v>1.8740188383045648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C41-49B5-AF0A-25DB722E1C4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Csehország</c:v>
                </c:pt>
              </c:strCache>
            </c:strRef>
          </c:tx>
          <c:spPr>
            <a:ln w="28575" cap="rnd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Sheet1!$A$2:$A$126</c:f>
              <c:numCache>
                <c:formatCode>m/d/yyyy</c:formatCode>
                <c:ptCount val="125"/>
                <c:pt idx="0">
                  <c:v>39448</c:v>
                </c:pt>
                <c:pt idx="1">
                  <c:v>39479</c:v>
                </c:pt>
                <c:pt idx="2">
                  <c:v>39508</c:v>
                </c:pt>
                <c:pt idx="3">
                  <c:v>39539</c:v>
                </c:pt>
                <c:pt idx="4">
                  <c:v>39569</c:v>
                </c:pt>
                <c:pt idx="5">
                  <c:v>39600</c:v>
                </c:pt>
                <c:pt idx="6">
                  <c:v>39630</c:v>
                </c:pt>
                <c:pt idx="7">
                  <c:v>39661</c:v>
                </c:pt>
                <c:pt idx="8">
                  <c:v>39692</c:v>
                </c:pt>
                <c:pt idx="9">
                  <c:v>39722</c:v>
                </c:pt>
                <c:pt idx="10">
                  <c:v>39753</c:v>
                </c:pt>
                <c:pt idx="11">
                  <c:v>39783</c:v>
                </c:pt>
                <c:pt idx="12">
                  <c:v>39814</c:v>
                </c:pt>
                <c:pt idx="13">
                  <c:v>39845</c:v>
                </c:pt>
                <c:pt idx="14">
                  <c:v>39873</c:v>
                </c:pt>
                <c:pt idx="15">
                  <c:v>39904</c:v>
                </c:pt>
                <c:pt idx="16">
                  <c:v>39934</c:v>
                </c:pt>
                <c:pt idx="17">
                  <c:v>39965</c:v>
                </c:pt>
                <c:pt idx="18">
                  <c:v>39995</c:v>
                </c:pt>
                <c:pt idx="19">
                  <c:v>40026</c:v>
                </c:pt>
                <c:pt idx="20">
                  <c:v>40057</c:v>
                </c:pt>
                <c:pt idx="21">
                  <c:v>40087</c:v>
                </c:pt>
                <c:pt idx="22">
                  <c:v>40118</c:v>
                </c:pt>
                <c:pt idx="23">
                  <c:v>40148</c:v>
                </c:pt>
                <c:pt idx="24">
                  <c:v>40179</c:v>
                </c:pt>
                <c:pt idx="25">
                  <c:v>40210</c:v>
                </c:pt>
                <c:pt idx="26">
                  <c:v>40238</c:v>
                </c:pt>
                <c:pt idx="27">
                  <c:v>40269</c:v>
                </c:pt>
                <c:pt idx="28">
                  <c:v>40299</c:v>
                </c:pt>
                <c:pt idx="29">
                  <c:v>40330</c:v>
                </c:pt>
                <c:pt idx="30">
                  <c:v>40360</c:v>
                </c:pt>
                <c:pt idx="31">
                  <c:v>40391</c:v>
                </c:pt>
                <c:pt idx="32">
                  <c:v>40422</c:v>
                </c:pt>
                <c:pt idx="33">
                  <c:v>40452</c:v>
                </c:pt>
                <c:pt idx="34">
                  <c:v>40483</c:v>
                </c:pt>
                <c:pt idx="35">
                  <c:v>40513</c:v>
                </c:pt>
                <c:pt idx="36">
                  <c:v>40544</c:v>
                </c:pt>
                <c:pt idx="37">
                  <c:v>40575</c:v>
                </c:pt>
                <c:pt idx="38">
                  <c:v>40603</c:v>
                </c:pt>
                <c:pt idx="39">
                  <c:v>40634</c:v>
                </c:pt>
                <c:pt idx="40">
                  <c:v>40664</c:v>
                </c:pt>
                <c:pt idx="41">
                  <c:v>40695</c:v>
                </c:pt>
                <c:pt idx="42">
                  <c:v>40725</c:v>
                </c:pt>
                <c:pt idx="43">
                  <c:v>40756</c:v>
                </c:pt>
                <c:pt idx="44">
                  <c:v>40787</c:v>
                </c:pt>
                <c:pt idx="45">
                  <c:v>40817</c:v>
                </c:pt>
                <c:pt idx="46">
                  <c:v>40848</c:v>
                </c:pt>
                <c:pt idx="47">
                  <c:v>40878</c:v>
                </c:pt>
                <c:pt idx="48">
                  <c:v>40909</c:v>
                </c:pt>
                <c:pt idx="49">
                  <c:v>40940</c:v>
                </c:pt>
                <c:pt idx="50">
                  <c:v>40969</c:v>
                </c:pt>
                <c:pt idx="51">
                  <c:v>41000</c:v>
                </c:pt>
                <c:pt idx="52">
                  <c:v>41030</c:v>
                </c:pt>
                <c:pt idx="53">
                  <c:v>41061</c:v>
                </c:pt>
                <c:pt idx="54">
                  <c:v>41091</c:v>
                </c:pt>
                <c:pt idx="55">
                  <c:v>41122</c:v>
                </c:pt>
                <c:pt idx="56">
                  <c:v>41153</c:v>
                </c:pt>
                <c:pt idx="57">
                  <c:v>41183</c:v>
                </c:pt>
                <c:pt idx="58">
                  <c:v>41214</c:v>
                </c:pt>
                <c:pt idx="59">
                  <c:v>41244</c:v>
                </c:pt>
                <c:pt idx="60">
                  <c:v>41275</c:v>
                </c:pt>
                <c:pt idx="61">
                  <c:v>41306</c:v>
                </c:pt>
                <c:pt idx="62">
                  <c:v>41334</c:v>
                </c:pt>
                <c:pt idx="63">
                  <c:v>41365</c:v>
                </c:pt>
                <c:pt idx="64">
                  <c:v>41395</c:v>
                </c:pt>
                <c:pt idx="65">
                  <c:v>41426</c:v>
                </c:pt>
                <c:pt idx="66">
                  <c:v>41456</c:v>
                </c:pt>
                <c:pt idx="67">
                  <c:v>41487</c:v>
                </c:pt>
                <c:pt idx="68">
                  <c:v>41518</c:v>
                </c:pt>
                <c:pt idx="69">
                  <c:v>41548</c:v>
                </c:pt>
                <c:pt idx="70">
                  <c:v>41579</c:v>
                </c:pt>
                <c:pt idx="71">
                  <c:v>41609</c:v>
                </c:pt>
                <c:pt idx="72">
                  <c:v>41640</c:v>
                </c:pt>
                <c:pt idx="73">
                  <c:v>41671</c:v>
                </c:pt>
                <c:pt idx="74">
                  <c:v>41699</c:v>
                </c:pt>
                <c:pt idx="75">
                  <c:v>41730</c:v>
                </c:pt>
                <c:pt idx="76">
                  <c:v>41760</c:v>
                </c:pt>
                <c:pt idx="77">
                  <c:v>41791</c:v>
                </c:pt>
                <c:pt idx="78">
                  <c:v>41821</c:v>
                </c:pt>
                <c:pt idx="79">
                  <c:v>41852</c:v>
                </c:pt>
                <c:pt idx="80">
                  <c:v>41883</c:v>
                </c:pt>
                <c:pt idx="81">
                  <c:v>41913</c:v>
                </c:pt>
                <c:pt idx="82">
                  <c:v>41944</c:v>
                </c:pt>
                <c:pt idx="83">
                  <c:v>41974</c:v>
                </c:pt>
                <c:pt idx="84">
                  <c:v>42005</c:v>
                </c:pt>
                <c:pt idx="85">
                  <c:v>42036</c:v>
                </c:pt>
                <c:pt idx="86">
                  <c:v>42064</c:v>
                </c:pt>
                <c:pt idx="87">
                  <c:v>42095</c:v>
                </c:pt>
                <c:pt idx="88">
                  <c:v>42125</c:v>
                </c:pt>
                <c:pt idx="89">
                  <c:v>42156</c:v>
                </c:pt>
                <c:pt idx="90">
                  <c:v>42186</c:v>
                </c:pt>
                <c:pt idx="91">
                  <c:v>42217</c:v>
                </c:pt>
                <c:pt idx="92">
                  <c:v>42248</c:v>
                </c:pt>
                <c:pt idx="93">
                  <c:v>42278</c:v>
                </c:pt>
                <c:pt idx="94">
                  <c:v>42309</c:v>
                </c:pt>
                <c:pt idx="95">
                  <c:v>42339</c:v>
                </c:pt>
                <c:pt idx="96">
                  <c:v>42370</c:v>
                </c:pt>
                <c:pt idx="97">
                  <c:v>42401</c:v>
                </c:pt>
                <c:pt idx="98">
                  <c:v>42430</c:v>
                </c:pt>
                <c:pt idx="99">
                  <c:v>42461</c:v>
                </c:pt>
                <c:pt idx="100">
                  <c:v>42491</c:v>
                </c:pt>
                <c:pt idx="101">
                  <c:v>42522</c:v>
                </c:pt>
                <c:pt idx="102">
                  <c:v>42552</c:v>
                </c:pt>
                <c:pt idx="103">
                  <c:v>42583</c:v>
                </c:pt>
                <c:pt idx="104">
                  <c:v>42614</c:v>
                </c:pt>
                <c:pt idx="105">
                  <c:v>42644</c:v>
                </c:pt>
                <c:pt idx="106">
                  <c:v>42675</c:v>
                </c:pt>
                <c:pt idx="107">
                  <c:v>42705</c:v>
                </c:pt>
                <c:pt idx="108">
                  <c:v>42736</c:v>
                </c:pt>
                <c:pt idx="109">
                  <c:v>42767</c:v>
                </c:pt>
                <c:pt idx="110">
                  <c:v>42795</c:v>
                </c:pt>
                <c:pt idx="111">
                  <c:v>42826</c:v>
                </c:pt>
                <c:pt idx="112">
                  <c:v>42856</c:v>
                </c:pt>
                <c:pt idx="113">
                  <c:v>42887</c:v>
                </c:pt>
                <c:pt idx="114">
                  <c:v>42917</c:v>
                </c:pt>
                <c:pt idx="115">
                  <c:v>42948</c:v>
                </c:pt>
                <c:pt idx="116">
                  <c:v>42979</c:v>
                </c:pt>
                <c:pt idx="117">
                  <c:v>43009</c:v>
                </c:pt>
                <c:pt idx="118">
                  <c:v>43040</c:v>
                </c:pt>
                <c:pt idx="119">
                  <c:v>43070</c:v>
                </c:pt>
                <c:pt idx="120">
                  <c:v>43101</c:v>
                </c:pt>
                <c:pt idx="121">
                  <c:v>43132</c:v>
                </c:pt>
                <c:pt idx="122">
                  <c:v>43160</c:v>
                </c:pt>
                <c:pt idx="123">
                  <c:v>43191</c:v>
                </c:pt>
                <c:pt idx="124">
                  <c:v>43221</c:v>
                </c:pt>
              </c:numCache>
            </c:numRef>
          </c:cat>
          <c:val>
            <c:numRef>
              <c:f>Sheet1!$C$2:$C$126</c:f>
              <c:numCache>
                <c:formatCode>General</c:formatCode>
                <c:ptCount val="125"/>
                <c:pt idx="0">
                  <c:v>7.8665077473182237</c:v>
                </c:pt>
                <c:pt idx="1">
                  <c:v>7.7288941736028534</c:v>
                </c:pt>
                <c:pt idx="2">
                  <c:v>7.1090047393364841</c:v>
                </c:pt>
                <c:pt idx="3">
                  <c:v>6.8235294117646959</c:v>
                </c:pt>
                <c:pt idx="4">
                  <c:v>6.7995310668229791</c:v>
                </c:pt>
                <c:pt idx="5">
                  <c:v>6.6588785046728987</c:v>
                </c:pt>
                <c:pt idx="6">
                  <c:v>6.7520372526193313</c:v>
                </c:pt>
                <c:pt idx="7">
                  <c:v>6.2717770034843312</c:v>
                </c:pt>
                <c:pt idx="8">
                  <c:v>6.2863795110593657</c:v>
                </c:pt>
                <c:pt idx="9">
                  <c:v>5.7870370370370523</c:v>
                </c:pt>
                <c:pt idx="10">
                  <c:v>4.1284403669724696</c:v>
                </c:pt>
                <c:pt idx="11">
                  <c:v>3.3105022831050377</c:v>
                </c:pt>
                <c:pt idx="12">
                  <c:v>1.4364640883977984</c:v>
                </c:pt>
                <c:pt idx="13">
                  <c:v>1.3245033112582831</c:v>
                </c:pt>
                <c:pt idx="14">
                  <c:v>1.7699115044247833</c:v>
                </c:pt>
                <c:pt idx="15">
                  <c:v>1.2114537444934115</c:v>
                </c:pt>
                <c:pt idx="16">
                  <c:v>0.9879253567508357</c:v>
                </c:pt>
                <c:pt idx="17">
                  <c:v>0.76670317634173557</c:v>
                </c:pt>
                <c:pt idx="18">
                  <c:v>-0.10905125408943661</c:v>
                </c:pt>
                <c:pt idx="19">
                  <c:v>0</c:v>
                </c:pt>
                <c:pt idx="20">
                  <c:v>-0.32858707557502953</c:v>
                </c:pt>
                <c:pt idx="21">
                  <c:v>-0.54704595185995686</c:v>
                </c:pt>
                <c:pt idx="22">
                  <c:v>0.1101321585903321</c:v>
                </c:pt>
                <c:pt idx="23">
                  <c:v>0.552486187845318</c:v>
                </c:pt>
                <c:pt idx="24">
                  <c:v>0.21786492374728539</c:v>
                </c:pt>
                <c:pt idx="25">
                  <c:v>0.32679738562092098</c:v>
                </c:pt>
                <c:pt idx="26">
                  <c:v>0.32608695652174902</c:v>
                </c:pt>
                <c:pt idx="27">
                  <c:v>0.87051142546246751</c:v>
                </c:pt>
                <c:pt idx="28">
                  <c:v>0.97826086956523284</c:v>
                </c:pt>
                <c:pt idx="29">
                  <c:v>0.86956521739129755</c:v>
                </c:pt>
                <c:pt idx="30">
                  <c:v>1.6375545851528415</c:v>
                </c:pt>
                <c:pt idx="31">
                  <c:v>1.5300546448087573</c:v>
                </c:pt>
                <c:pt idx="32">
                  <c:v>1.8681318681318544</c:v>
                </c:pt>
                <c:pt idx="33">
                  <c:v>1.6501650165016599</c:v>
                </c:pt>
                <c:pt idx="34">
                  <c:v>1.8701870187018557</c:v>
                </c:pt>
                <c:pt idx="35">
                  <c:v>2.3076923076922924</c:v>
                </c:pt>
                <c:pt idx="36">
                  <c:v>1.9565217391304373</c:v>
                </c:pt>
                <c:pt idx="37">
                  <c:v>1.9543973941368336</c:v>
                </c:pt>
                <c:pt idx="38">
                  <c:v>1.8418201516793147</c:v>
                </c:pt>
                <c:pt idx="39">
                  <c:v>1.6181229773462746</c:v>
                </c:pt>
                <c:pt idx="40">
                  <c:v>1.9375672766415448</c:v>
                </c:pt>
                <c:pt idx="41">
                  <c:v>2.0474137931034448</c:v>
                </c:pt>
                <c:pt idx="42">
                  <c:v>1.9334049409237508</c:v>
                </c:pt>
                <c:pt idx="43">
                  <c:v>2.0452099031216306</c:v>
                </c:pt>
                <c:pt idx="44">
                  <c:v>2.1574973031283804</c:v>
                </c:pt>
                <c:pt idx="45">
                  <c:v>2.7056277056277054</c:v>
                </c:pt>
                <c:pt idx="46">
                  <c:v>2.9157667386609205</c:v>
                </c:pt>
                <c:pt idx="47">
                  <c:v>2.7926960257787385</c:v>
                </c:pt>
                <c:pt idx="48">
                  <c:v>3.8379530916844402</c:v>
                </c:pt>
                <c:pt idx="49">
                  <c:v>3.9403620873269318</c:v>
                </c:pt>
                <c:pt idx="50">
                  <c:v>4.1489361702127638</c:v>
                </c:pt>
                <c:pt idx="51">
                  <c:v>3.9278131634819573</c:v>
                </c:pt>
                <c:pt idx="52">
                  <c:v>3.5902851108764509</c:v>
                </c:pt>
                <c:pt idx="53">
                  <c:v>3.8014783526927118</c:v>
                </c:pt>
                <c:pt idx="54">
                  <c:v>3.3719704952581537</c:v>
                </c:pt>
                <c:pt idx="55">
                  <c:v>3.48101265822784</c:v>
                </c:pt>
                <c:pt idx="56">
                  <c:v>3.4846884899683204</c:v>
                </c:pt>
                <c:pt idx="57">
                  <c:v>3.5827186512118061</c:v>
                </c:pt>
                <c:pt idx="58">
                  <c:v>2.8331584470094384</c:v>
                </c:pt>
                <c:pt idx="59">
                  <c:v>2.4033437826541189</c:v>
                </c:pt>
                <c:pt idx="60">
                  <c:v>1.9507186858316032</c:v>
                </c:pt>
                <c:pt idx="61">
                  <c:v>1.7418032786885362</c:v>
                </c:pt>
                <c:pt idx="62">
                  <c:v>1.532175689479061</c:v>
                </c:pt>
                <c:pt idx="63">
                  <c:v>1.7364657814095779</c:v>
                </c:pt>
                <c:pt idx="64">
                  <c:v>1.223241590214073</c:v>
                </c:pt>
                <c:pt idx="65">
                  <c:v>1.5259409969481226</c:v>
                </c:pt>
                <c:pt idx="66">
                  <c:v>1.4271151885830875</c:v>
                </c:pt>
                <c:pt idx="67">
                  <c:v>1.223241590214073</c:v>
                </c:pt>
                <c:pt idx="68">
                  <c:v>1.0204081632653015</c:v>
                </c:pt>
                <c:pt idx="69">
                  <c:v>0.81383519837233109</c:v>
                </c:pt>
                <c:pt idx="70">
                  <c:v>1.0204081632653015</c:v>
                </c:pt>
                <c:pt idx="71">
                  <c:v>1.5306122448979664</c:v>
                </c:pt>
                <c:pt idx="72">
                  <c:v>0.30211480362535781</c:v>
                </c:pt>
                <c:pt idx="73">
                  <c:v>0.30211480362535781</c:v>
                </c:pt>
                <c:pt idx="74">
                  <c:v>0.30181086519114331</c:v>
                </c:pt>
                <c:pt idx="75">
                  <c:v>0.10040160642570584</c:v>
                </c:pt>
                <c:pt idx="76">
                  <c:v>0.50352467270894863</c:v>
                </c:pt>
                <c:pt idx="77">
                  <c:v>0</c:v>
                </c:pt>
                <c:pt idx="78">
                  <c:v>0.50251256281406143</c:v>
                </c:pt>
                <c:pt idx="79">
                  <c:v>0.70493454179253945</c:v>
                </c:pt>
                <c:pt idx="80">
                  <c:v>0.80808080808081684</c:v>
                </c:pt>
                <c:pt idx="81">
                  <c:v>0.80726538849647511</c:v>
                </c:pt>
                <c:pt idx="82">
                  <c:v>0.60606060606060908</c:v>
                </c:pt>
                <c:pt idx="83">
                  <c:v>0</c:v>
                </c:pt>
                <c:pt idx="84">
                  <c:v>-0.10040160642569163</c:v>
                </c:pt>
                <c:pt idx="85">
                  <c:v>0</c:v>
                </c:pt>
                <c:pt idx="86">
                  <c:v>0.10030090270811343</c:v>
                </c:pt>
                <c:pt idx="87">
                  <c:v>0.50150451354062398</c:v>
                </c:pt>
                <c:pt idx="88">
                  <c:v>0.70140280561122381</c:v>
                </c:pt>
                <c:pt idx="89">
                  <c:v>0.90180360721443265</c:v>
                </c:pt>
                <c:pt idx="90">
                  <c:v>0.49999999999998579</c:v>
                </c:pt>
                <c:pt idx="91">
                  <c:v>0.20000000000000284</c:v>
                </c:pt>
                <c:pt idx="92">
                  <c:v>0.30060120240480614</c:v>
                </c:pt>
                <c:pt idx="93">
                  <c:v>0.10010010010009296</c:v>
                </c:pt>
                <c:pt idx="94">
                  <c:v>0</c:v>
                </c:pt>
                <c:pt idx="95">
                  <c:v>-0.10050251256281229</c:v>
                </c:pt>
                <c:pt idx="96">
                  <c:v>0.50251256281406143</c:v>
                </c:pt>
                <c:pt idx="97">
                  <c:v>0.50200803212851497</c:v>
                </c:pt>
                <c:pt idx="98">
                  <c:v>0.30060120240480614</c:v>
                </c:pt>
                <c:pt idx="99">
                  <c:v>0.49900199600799056</c:v>
                </c:pt>
                <c:pt idx="100">
                  <c:v>0</c:v>
                </c:pt>
                <c:pt idx="101">
                  <c:v>-9.9304865938449893E-2</c:v>
                </c:pt>
                <c:pt idx="102">
                  <c:v>0.49751243781095411</c:v>
                </c:pt>
                <c:pt idx="103">
                  <c:v>0.59880239520957446</c:v>
                </c:pt>
                <c:pt idx="104">
                  <c:v>0.49950049950049902</c:v>
                </c:pt>
                <c:pt idx="105">
                  <c:v>0.79999999999999716</c:v>
                </c:pt>
                <c:pt idx="106">
                  <c:v>1.6064257028112365</c:v>
                </c:pt>
                <c:pt idx="107">
                  <c:v>2.1126760563380316</c:v>
                </c:pt>
                <c:pt idx="108">
                  <c:v>2.2999999999999972</c:v>
                </c:pt>
                <c:pt idx="109">
                  <c:v>2.5974025974025921</c:v>
                </c:pt>
                <c:pt idx="110">
                  <c:v>2.5974025974025921</c:v>
                </c:pt>
                <c:pt idx="111">
                  <c:v>2.0854021847070499</c:v>
                </c:pt>
                <c:pt idx="112">
                  <c:v>2.4875621890547279</c:v>
                </c:pt>
                <c:pt idx="113">
                  <c:v>2.3856858846918527</c:v>
                </c:pt>
                <c:pt idx="114">
                  <c:v>2.3762376237623783</c:v>
                </c:pt>
                <c:pt idx="115">
                  <c:v>2.3809523809523938</c:v>
                </c:pt>
                <c:pt idx="116">
                  <c:v>2.4850894632206746</c:v>
                </c:pt>
                <c:pt idx="117">
                  <c:v>2.7777777777777715</c:v>
                </c:pt>
                <c:pt idx="118">
                  <c:v>2.4703557312252968</c:v>
                </c:pt>
                <c:pt idx="119">
                  <c:v>2.1674876847290818</c:v>
                </c:pt>
                <c:pt idx="120">
                  <c:v>2.0527859237536603</c:v>
                </c:pt>
                <c:pt idx="121">
                  <c:v>1.5579357351509344</c:v>
                </c:pt>
                <c:pt idx="122">
                  <c:v>1.5579357351509344</c:v>
                </c:pt>
                <c:pt idx="123">
                  <c:v>1.7509727626459153</c:v>
                </c:pt>
                <c:pt idx="124">
                  <c:v>2.0388349514563089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C41-49B5-AF0A-25DB722E1C4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Lengyelország</c:v>
                </c:pt>
              </c:strCache>
            </c:strRef>
          </c:tx>
          <c:spPr>
            <a:ln w="28575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Sheet1!$A$2:$A$126</c:f>
              <c:numCache>
                <c:formatCode>m/d/yyyy</c:formatCode>
                <c:ptCount val="125"/>
                <c:pt idx="0">
                  <c:v>39448</c:v>
                </c:pt>
                <c:pt idx="1">
                  <c:v>39479</c:v>
                </c:pt>
                <c:pt idx="2">
                  <c:v>39508</c:v>
                </c:pt>
                <c:pt idx="3">
                  <c:v>39539</c:v>
                </c:pt>
                <c:pt idx="4">
                  <c:v>39569</c:v>
                </c:pt>
                <c:pt idx="5">
                  <c:v>39600</c:v>
                </c:pt>
                <c:pt idx="6">
                  <c:v>39630</c:v>
                </c:pt>
                <c:pt idx="7">
                  <c:v>39661</c:v>
                </c:pt>
                <c:pt idx="8">
                  <c:v>39692</c:v>
                </c:pt>
                <c:pt idx="9">
                  <c:v>39722</c:v>
                </c:pt>
                <c:pt idx="10">
                  <c:v>39753</c:v>
                </c:pt>
                <c:pt idx="11">
                  <c:v>39783</c:v>
                </c:pt>
                <c:pt idx="12">
                  <c:v>39814</c:v>
                </c:pt>
                <c:pt idx="13">
                  <c:v>39845</c:v>
                </c:pt>
                <c:pt idx="14">
                  <c:v>39873</c:v>
                </c:pt>
                <c:pt idx="15">
                  <c:v>39904</c:v>
                </c:pt>
                <c:pt idx="16">
                  <c:v>39934</c:v>
                </c:pt>
                <c:pt idx="17">
                  <c:v>39965</c:v>
                </c:pt>
                <c:pt idx="18">
                  <c:v>39995</c:v>
                </c:pt>
                <c:pt idx="19">
                  <c:v>40026</c:v>
                </c:pt>
                <c:pt idx="20">
                  <c:v>40057</c:v>
                </c:pt>
                <c:pt idx="21">
                  <c:v>40087</c:v>
                </c:pt>
                <c:pt idx="22">
                  <c:v>40118</c:v>
                </c:pt>
                <c:pt idx="23">
                  <c:v>40148</c:v>
                </c:pt>
                <c:pt idx="24">
                  <c:v>40179</c:v>
                </c:pt>
                <c:pt idx="25">
                  <c:v>40210</c:v>
                </c:pt>
                <c:pt idx="26">
                  <c:v>40238</c:v>
                </c:pt>
                <c:pt idx="27">
                  <c:v>40269</c:v>
                </c:pt>
                <c:pt idx="28">
                  <c:v>40299</c:v>
                </c:pt>
                <c:pt idx="29">
                  <c:v>40330</c:v>
                </c:pt>
                <c:pt idx="30">
                  <c:v>40360</c:v>
                </c:pt>
                <c:pt idx="31">
                  <c:v>40391</c:v>
                </c:pt>
                <c:pt idx="32">
                  <c:v>40422</c:v>
                </c:pt>
                <c:pt idx="33">
                  <c:v>40452</c:v>
                </c:pt>
                <c:pt idx="34">
                  <c:v>40483</c:v>
                </c:pt>
                <c:pt idx="35">
                  <c:v>40513</c:v>
                </c:pt>
                <c:pt idx="36">
                  <c:v>40544</c:v>
                </c:pt>
                <c:pt idx="37">
                  <c:v>40575</c:v>
                </c:pt>
                <c:pt idx="38">
                  <c:v>40603</c:v>
                </c:pt>
                <c:pt idx="39">
                  <c:v>40634</c:v>
                </c:pt>
                <c:pt idx="40">
                  <c:v>40664</c:v>
                </c:pt>
                <c:pt idx="41">
                  <c:v>40695</c:v>
                </c:pt>
                <c:pt idx="42">
                  <c:v>40725</c:v>
                </c:pt>
                <c:pt idx="43">
                  <c:v>40756</c:v>
                </c:pt>
                <c:pt idx="44">
                  <c:v>40787</c:v>
                </c:pt>
                <c:pt idx="45">
                  <c:v>40817</c:v>
                </c:pt>
                <c:pt idx="46">
                  <c:v>40848</c:v>
                </c:pt>
                <c:pt idx="47">
                  <c:v>40878</c:v>
                </c:pt>
                <c:pt idx="48">
                  <c:v>40909</c:v>
                </c:pt>
                <c:pt idx="49">
                  <c:v>40940</c:v>
                </c:pt>
                <c:pt idx="50">
                  <c:v>40969</c:v>
                </c:pt>
                <c:pt idx="51">
                  <c:v>41000</c:v>
                </c:pt>
                <c:pt idx="52">
                  <c:v>41030</c:v>
                </c:pt>
                <c:pt idx="53">
                  <c:v>41061</c:v>
                </c:pt>
                <c:pt idx="54">
                  <c:v>41091</c:v>
                </c:pt>
                <c:pt idx="55">
                  <c:v>41122</c:v>
                </c:pt>
                <c:pt idx="56">
                  <c:v>41153</c:v>
                </c:pt>
                <c:pt idx="57">
                  <c:v>41183</c:v>
                </c:pt>
                <c:pt idx="58">
                  <c:v>41214</c:v>
                </c:pt>
                <c:pt idx="59">
                  <c:v>41244</c:v>
                </c:pt>
                <c:pt idx="60">
                  <c:v>41275</c:v>
                </c:pt>
                <c:pt idx="61">
                  <c:v>41306</c:v>
                </c:pt>
                <c:pt idx="62">
                  <c:v>41334</c:v>
                </c:pt>
                <c:pt idx="63">
                  <c:v>41365</c:v>
                </c:pt>
                <c:pt idx="64">
                  <c:v>41395</c:v>
                </c:pt>
                <c:pt idx="65">
                  <c:v>41426</c:v>
                </c:pt>
                <c:pt idx="66">
                  <c:v>41456</c:v>
                </c:pt>
                <c:pt idx="67">
                  <c:v>41487</c:v>
                </c:pt>
                <c:pt idx="68">
                  <c:v>41518</c:v>
                </c:pt>
                <c:pt idx="69">
                  <c:v>41548</c:v>
                </c:pt>
                <c:pt idx="70">
                  <c:v>41579</c:v>
                </c:pt>
                <c:pt idx="71">
                  <c:v>41609</c:v>
                </c:pt>
                <c:pt idx="72">
                  <c:v>41640</c:v>
                </c:pt>
                <c:pt idx="73">
                  <c:v>41671</c:v>
                </c:pt>
                <c:pt idx="74">
                  <c:v>41699</c:v>
                </c:pt>
                <c:pt idx="75">
                  <c:v>41730</c:v>
                </c:pt>
                <c:pt idx="76">
                  <c:v>41760</c:v>
                </c:pt>
                <c:pt idx="77">
                  <c:v>41791</c:v>
                </c:pt>
                <c:pt idx="78">
                  <c:v>41821</c:v>
                </c:pt>
                <c:pt idx="79">
                  <c:v>41852</c:v>
                </c:pt>
                <c:pt idx="80">
                  <c:v>41883</c:v>
                </c:pt>
                <c:pt idx="81">
                  <c:v>41913</c:v>
                </c:pt>
                <c:pt idx="82">
                  <c:v>41944</c:v>
                </c:pt>
                <c:pt idx="83">
                  <c:v>41974</c:v>
                </c:pt>
                <c:pt idx="84">
                  <c:v>42005</c:v>
                </c:pt>
                <c:pt idx="85">
                  <c:v>42036</c:v>
                </c:pt>
                <c:pt idx="86">
                  <c:v>42064</c:v>
                </c:pt>
                <c:pt idx="87">
                  <c:v>42095</c:v>
                </c:pt>
                <c:pt idx="88">
                  <c:v>42125</c:v>
                </c:pt>
                <c:pt idx="89">
                  <c:v>42156</c:v>
                </c:pt>
                <c:pt idx="90">
                  <c:v>42186</c:v>
                </c:pt>
                <c:pt idx="91">
                  <c:v>42217</c:v>
                </c:pt>
                <c:pt idx="92">
                  <c:v>42248</c:v>
                </c:pt>
                <c:pt idx="93">
                  <c:v>42278</c:v>
                </c:pt>
                <c:pt idx="94">
                  <c:v>42309</c:v>
                </c:pt>
                <c:pt idx="95">
                  <c:v>42339</c:v>
                </c:pt>
                <c:pt idx="96">
                  <c:v>42370</c:v>
                </c:pt>
                <c:pt idx="97">
                  <c:v>42401</c:v>
                </c:pt>
                <c:pt idx="98">
                  <c:v>42430</c:v>
                </c:pt>
                <c:pt idx="99">
                  <c:v>42461</c:v>
                </c:pt>
                <c:pt idx="100">
                  <c:v>42491</c:v>
                </c:pt>
                <c:pt idx="101">
                  <c:v>42522</c:v>
                </c:pt>
                <c:pt idx="102">
                  <c:v>42552</c:v>
                </c:pt>
                <c:pt idx="103">
                  <c:v>42583</c:v>
                </c:pt>
                <c:pt idx="104">
                  <c:v>42614</c:v>
                </c:pt>
                <c:pt idx="105">
                  <c:v>42644</c:v>
                </c:pt>
                <c:pt idx="106">
                  <c:v>42675</c:v>
                </c:pt>
                <c:pt idx="107">
                  <c:v>42705</c:v>
                </c:pt>
                <c:pt idx="108">
                  <c:v>42736</c:v>
                </c:pt>
                <c:pt idx="109">
                  <c:v>42767</c:v>
                </c:pt>
                <c:pt idx="110">
                  <c:v>42795</c:v>
                </c:pt>
                <c:pt idx="111">
                  <c:v>42826</c:v>
                </c:pt>
                <c:pt idx="112">
                  <c:v>42856</c:v>
                </c:pt>
                <c:pt idx="113">
                  <c:v>42887</c:v>
                </c:pt>
                <c:pt idx="114">
                  <c:v>42917</c:v>
                </c:pt>
                <c:pt idx="115">
                  <c:v>42948</c:v>
                </c:pt>
                <c:pt idx="116">
                  <c:v>42979</c:v>
                </c:pt>
                <c:pt idx="117">
                  <c:v>43009</c:v>
                </c:pt>
                <c:pt idx="118">
                  <c:v>43040</c:v>
                </c:pt>
                <c:pt idx="119">
                  <c:v>43070</c:v>
                </c:pt>
                <c:pt idx="120">
                  <c:v>43101</c:v>
                </c:pt>
                <c:pt idx="121">
                  <c:v>43132</c:v>
                </c:pt>
                <c:pt idx="122">
                  <c:v>43160</c:v>
                </c:pt>
                <c:pt idx="123">
                  <c:v>43191</c:v>
                </c:pt>
                <c:pt idx="124">
                  <c:v>43221</c:v>
                </c:pt>
              </c:numCache>
            </c:numRef>
          </c:cat>
          <c:val>
            <c:numRef>
              <c:f>Sheet1!$D$2:$D$126</c:f>
              <c:numCache>
                <c:formatCode>General</c:formatCode>
                <c:ptCount val="125"/>
                <c:pt idx="0">
                  <c:v>4.4063647490820017</c:v>
                </c:pt>
                <c:pt idx="1">
                  <c:v>4.5121951219512226</c:v>
                </c:pt>
                <c:pt idx="2">
                  <c:v>4.3689320388349557</c:v>
                </c:pt>
                <c:pt idx="3">
                  <c:v>4.2270531400966149</c:v>
                </c:pt>
                <c:pt idx="4">
                  <c:v>4.3217286914766078</c:v>
                </c:pt>
                <c:pt idx="5">
                  <c:v>4.4364508393285291</c:v>
                </c:pt>
                <c:pt idx="6">
                  <c:v>4.5618247298919528</c:v>
                </c:pt>
                <c:pt idx="7">
                  <c:v>4.447115384615401</c:v>
                </c:pt>
                <c:pt idx="8">
                  <c:v>4.0572792362768553</c:v>
                </c:pt>
                <c:pt idx="9">
                  <c:v>3.9192399049881317</c:v>
                </c:pt>
                <c:pt idx="10">
                  <c:v>3.5419126328217345</c:v>
                </c:pt>
                <c:pt idx="11">
                  <c:v>3.2979976442873919</c:v>
                </c:pt>
                <c:pt idx="12">
                  <c:v>3.165298944900357</c:v>
                </c:pt>
                <c:pt idx="13">
                  <c:v>3.6172695449241417</c:v>
                </c:pt>
                <c:pt idx="14">
                  <c:v>4.0697674418604777</c:v>
                </c:pt>
                <c:pt idx="15">
                  <c:v>4.4032444959443779</c:v>
                </c:pt>
                <c:pt idx="16">
                  <c:v>4.2577675489067701</c:v>
                </c:pt>
                <c:pt idx="17">
                  <c:v>4.2479908151549921</c:v>
                </c:pt>
                <c:pt idx="18">
                  <c:v>4.4776119402985159</c:v>
                </c:pt>
                <c:pt idx="19">
                  <c:v>4.3728423475258893</c:v>
                </c:pt>
                <c:pt idx="20">
                  <c:v>4.0137614678898927</c:v>
                </c:pt>
                <c:pt idx="21">
                  <c:v>3.771428571428558</c:v>
                </c:pt>
                <c:pt idx="22">
                  <c:v>3.876852907639659</c:v>
                </c:pt>
                <c:pt idx="23">
                  <c:v>3.876852907639659</c:v>
                </c:pt>
                <c:pt idx="24">
                  <c:v>3.9772727272727337</c:v>
                </c:pt>
                <c:pt idx="25">
                  <c:v>3.3783783783783718</c:v>
                </c:pt>
                <c:pt idx="26">
                  <c:v>2.7932960893854784</c:v>
                </c:pt>
                <c:pt idx="27">
                  <c:v>2.5527192008879069</c:v>
                </c:pt>
                <c:pt idx="28">
                  <c:v>2.3178807947019919</c:v>
                </c:pt>
                <c:pt idx="29">
                  <c:v>2.3127753303964909</c:v>
                </c:pt>
                <c:pt idx="30">
                  <c:v>1.978021978021971</c:v>
                </c:pt>
                <c:pt idx="31">
                  <c:v>1.8743109151047435</c:v>
                </c:pt>
                <c:pt idx="32">
                  <c:v>2.4255788313120235</c:v>
                </c:pt>
                <c:pt idx="33">
                  <c:v>2.7533039647577056</c:v>
                </c:pt>
                <c:pt idx="34">
                  <c:v>2.5246981339187755</c:v>
                </c:pt>
                <c:pt idx="35">
                  <c:v>2.8540065861690493</c:v>
                </c:pt>
                <c:pt idx="36">
                  <c:v>3.4972677595628454</c:v>
                </c:pt>
                <c:pt idx="37">
                  <c:v>3.3769063180828027</c:v>
                </c:pt>
                <c:pt idx="38">
                  <c:v>4.0217391304347814</c:v>
                </c:pt>
                <c:pt idx="39">
                  <c:v>4.1125541125541076</c:v>
                </c:pt>
                <c:pt idx="40">
                  <c:v>4.3149946062567466</c:v>
                </c:pt>
                <c:pt idx="41">
                  <c:v>3.767491926803018</c:v>
                </c:pt>
                <c:pt idx="42">
                  <c:v>3.556034482758605</c:v>
                </c:pt>
                <c:pt idx="43">
                  <c:v>4.0043290043289943</c:v>
                </c:pt>
                <c:pt idx="44">
                  <c:v>3.5522066738428464</c:v>
                </c:pt>
                <c:pt idx="45">
                  <c:v>3.7513397642015036</c:v>
                </c:pt>
                <c:pt idx="46">
                  <c:v>4.3897216274089885</c:v>
                </c:pt>
                <c:pt idx="47">
                  <c:v>4.5891141942369273</c:v>
                </c:pt>
                <c:pt idx="48">
                  <c:v>4.1182682154171033</c:v>
                </c:pt>
                <c:pt idx="49">
                  <c:v>4.3203371970495112</c:v>
                </c:pt>
                <c:pt idx="50">
                  <c:v>3.9707419017763783</c:v>
                </c:pt>
                <c:pt idx="51">
                  <c:v>3.9501039501039514</c:v>
                </c:pt>
                <c:pt idx="52">
                  <c:v>3.619441571871775</c:v>
                </c:pt>
                <c:pt idx="53">
                  <c:v>4.1493775933610095</c:v>
                </c:pt>
                <c:pt idx="54">
                  <c:v>4.0582726326743028</c:v>
                </c:pt>
                <c:pt idx="55">
                  <c:v>3.8501560874089478</c:v>
                </c:pt>
                <c:pt idx="56">
                  <c:v>3.7422037422037278</c:v>
                </c:pt>
                <c:pt idx="57">
                  <c:v>3.4090909090909207</c:v>
                </c:pt>
                <c:pt idx="58">
                  <c:v>2.6666666666666572</c:v>
                </c:pt>
                <c:pt idx="59">
                  <c:v>2.1428571428571388</c:v>
                </c:pt>
                <c:pt idx="60">
                  <c:v>1.6227180527383496</c:v>
                </c:pt>
                <c:pt idx="61">
                  <c:v>1.2121212121212182</c:v>
                </c:pt>
                <c:pt idx="62">
                  <c:v>1.0050251256281513</c:v>
                </c:pt>
                <c:pt idx="63">
                  <c:v>0.79999999999999716</c:v>
                </c:pt>
                <c:pt idx="64">
                  <c:v>0.49900199600799056</c:v>
                </c:pt>
                <c:pt idx="65">
                  <c:v>0.29880478087649465</c:v>
                </c:pt>
                <c:pt idx="66">
                  <c:v>0.90000000000000568</c:v>
                </c:pt>
                <c:pt idx="67">
                  <c:v>0.80160320641282112</c:v>
                </c:pt>
                <c:pt idx="68">
                  <c:v>0.90180360721443265</c:v>
                </c:pt>
                <c:pt idx="69">
                  <c:v>0.69930069930070715</c:v>
                </c:pt>
                <c:pt idx="70">
                  <c:v>0.49950049950049902</c:v>
                </c:pt>
                <c:pt idx="71">
                  <c:v>0.59940059940059598</c:v>
                </c:pt>
                <c:pt idx="72">
                  <c:v>0.59880239520957446</c:v>
                </c:pt>
                <c:pt idx="73">
                  <c:v>0.69860279441118678</c:v>
                </c:pt>
                <c:pt idx="74">
                  <c:v>0.59701492537311651</c:v>
                </c:pt>
                <c:pt idx="75">
                  <c:v>0.297619047619051</c:v>
                </c:pt>
                <c:pt idx="76">
                  <c:v>0.29791459781529284</c:v>
                </c:pt>
                <c:pt idx="77">
                  <c:v>0.29791459781529284</c:v>
                </c:pt>
                <c:pt idx="78">
                  <c:v>0</c:v>
                </c:pt>
                <c:pt idx="79">
                  <c:v>-9.9403578528821868E-2</c:v>
                </c:pt>
                <c:pt idx="80">
                  <c:v>-0.19860973187687136</c:v>
                </c:pt>
                <c:pt idx="81">
                  <c:v>-0.297619047619051</c:v>
                </c:pt>
                <c:pt idx="82">
                  <c:v>-0.29821073558647981</c:v>
                </c:pt>
                <c:pt idx="83">
                  <c:v>-0.69513406156902136</c:v>
                </c:pt>
                <c:pt idx="84">
                  <c:v>-1.0912698412698347</c:v>
                </c:pt>
                <c:pt idx="85">
                  <c:v>-1.2884043607532334</c:v>
                </c:pt>
                <c:pt idx="86">
                  <c:v>-1.1869436201780275</c:v>
                </c:pt>
                <c:pt idx="87">
                  <c:v>-0.79129574678535164</c:v>
                </c:pt>
                <c:pt idx="88">
                  <c:v>-0.59405940594058393</c:v>
                </c:pt>
                <c:pt idx="89">
                  <c:v>-0.49504950495050082</c:v>
                </c:pt>
                <c:pt idx="90">
                  <c:v>-0.49554013875123815</c:v>
                </c:pt>
                <c:pt idx="91">
                  <c:v>-0.39800995024876329</c:v>
                </c:pt>
                <c:pt idx="92">
                  <c:v>-0.69651741293532154</c:v>
                </c:pt>
                <c:pt idx="93">
                  <c:v>-0.59701492537313072</c:v>
                </c:pt>
                <c:pt idx="94">
                  <c:v>-0.49850448654036938</c:v>
                </c:pt>
                <c:pt idx="95">
                  <c:v>-0.40000000000000568</c:v>
                </c:pt>
                <c:pt idx="96">
                  <c:v>-0.3009027081243687</c:v>
                </c:pt>
                <c:pt idx="97">
                  <c:v>-0.20080321285139746</c:v>
                </c:pt>
                <c:pt idx="98">
                  <c:v>-0.40040040040040026</c:v>
                </c:pt>
                <c:pt idx="99">
                  <c:v>-0.49850448654036938</c:v>
                </c:pt>
                <c:pt idx="100">
                  <c:v>-0.39840637450200234</c:v>
                </c:pt>
                <c:pt idx="101">
                  <c:v>-0.39800995024876329</c:v>
                </c:pt>
                <c:pt idx="102">
                  <c:v>-0.5976095617530035</c:v>
                </c:pt>
                <c:pt idx="103">
                  <c:v>-0.49950049950049902</c:v>
                </c:pt>
                <c:pt idx="104">
                  <c:v>-0.20040080160320883</c:v>
                </c:pt>
                <c:pt idx="105">
                  <c:v>0.10010010010009296</c:v>
                </c:pt>
                <c:pt idx="106">
                  <c:v>0.20040080160322304</c:v>
                </c:pt>
                <c:pt idx="107">
                  <c:v>0.90361445783133831</c:v>
                </c:pt>
                <c:pt idx="108">
                  <c:v>1.4084507042253449</c:v>
                </c:pt>
                <c:pt idx="109">
                  <c:v>1.9114688128772457</c:v>
                </c:pt>
                <c:pt idx="110">
                  <c:v>1.8090452261306496</c:v>
                </c:pt>
                <c:pt idx="111">
                  <c:v>1.8036072144288511</c:v>
                </c:pt>
                <c:pt idx="112">
                  <c:v>1.4999999999999858</c:v>
                </c:pt>
                <c:pt idx="113">
                  <c:v>1.2987012987013031</c:v>
                </c:pt>
                <c:pt idx="114">
                  <c:v>1.4028056112224618</c:v>
                </c:pt>
                <c:pt idx="115">
                  <c:v>1.4056224899598391</c:v>
                </c:pt>
                <c:pt idx="116">
                  <c:v>1.6064257028112365</c:v>
                </c:pt>
                <c:pt idx="117">
                  <c:v>1.5999999999999943</c:v>
                </c:pt>
                <c:pt idx="118">
                  <c:v>2</c:v>
                </c:pt>
                <c:pt idx="119">
                  <c:v>1.6915422885572156</c:v>
                </c:pt>
                <c:pt idx="120">
                  <c:v>1.5873015873016101</c:v>
                </c:pt>
                <c:pt idx="121">
                  <c:v>0.69101678183614013</c:v>
                </c:pt>
                <c:pt idx="122">
                  <c:v>0.69101678183614013</c:v>
                </c:pt>
                <c:pt idx="123">
                  <c:v>0.88582677165354085</c:v>
                </c:pt>
                <c:pt idx="124">
                  <c:v>1.1822660098522277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C41-49B5-AF0A-25DB722E1C4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Magyarország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Sheet1!$A$2:$A$126</c:f>
              <c:numCache>
                <c:formatCode>m/d/yyyy</c:formatCode>
                <c:ptCount val="125"/>
                <c:pt idx="0">
                  <c:v>39448</c:v>
                </c:pt>
                <c:pt idx="1">
                  <c:v>39479</c:v>
                </c:pt>
                <c:pt idx="2">
                  <c:v>39508</c:v>
                </c:pt>
                <c:pt idx="3">
                  <c:v>39539</c:v>
                </c:pt>
                <c:pt idx="4">
                  <c:v>39569</c:v>
                </c:pt>
                <c:pt idx="5">
                  <c:v>39600</c:v>
                </c:pt>
                <c:pt idx="6">
                  <c:v>39630</c:v>
                </c:pt>
                <c:pt idx="7">
                  <c:v>39661</c:v>
                </c:pt>
                <c:pt idx="8">
                  <c:v>39692</c:v>
                </c:pt>
                <c:pt idx="9">
                  <c:v>39722</c:v>
                </c:pt>
                <c:pt idx="10">
                  <c:v>39753</c:v>
                </c:pt>
                <c:pt idx="11">
                  <c:v>39783</c:v>
                </c:pt>
                <c:pt idx="12">
                  <c:v>39814</c:v>
                </c:pt>
                <c:pt idx="13">
                  <c:v>39845</c:v>
                </c:pt>
                <c:pt idx="14">
                  <c:v>39873</c:v>
                </c:pt>
                <c:pt idx="15">
                  <c:v>39904</c:v>
                </c:pt>
                <c:pt idx="16">
                  <c:v>39934</c:v>
                </c:pt>
                <c:pt idx="17">
                  <c:v>39965</c:v>
                </c:pt>
                <c:pt idx="18">
                  <c:v>39995</c:v>
                </c:pt>
                <c:pt idx="19">
                  <c:v>40026</c:v>
                </c:pt>
                <c:pt idx="20">
                  <c:v>40057</c:v>
                </c:pt>
                <c:pt idx="21">
                  <c:v>40087</c:v>
                </c:pt>
                <c:pt idx="22">
                  <c:v>40118</c:v>
                </c:pt>
                <c:pt idx="23">
                  <c:v>40148</c:v>
                </c:pt>
                <c:pt idx="24">
                  <c:v>40179</c:v>
                </c:pt>
                <c:pt idx="25">
                  <c:v>40210</c:v>
                </c:pt>
                <c:pt idx="26">
                  <c:v>40238</c:v>
                </c:pt>
                <c:pt idx="27">
                  <c:v>40269</c:v>
                </c:pt>
                <c:pt idx="28">
                  <c:v>40299</c:v>
                </c:pt>
                <c:pt idx="29">
                  <c:v>40330</c:v>
                </c:pt>
                <c:pt idx="30">
                  <c:v>40360</c:v>
                </c:pt>
                <c:pt idx="31">
                  <c:v>40391</c:v>
                </c:pt>
                <c:pt idx="32">
                  <c:v>40422</c:v>
                </c:pt>
                <c:pt idx="33">
                  <c:v>40452</c:v>
                </c:pt>
                <c:pt idx="34">
                  <c:v>40483</c:v>
                </c:pt>
                <c:pt idx="35">
                  <c:v>40513</c:v>
                </c:pt>
                <c:pt idx="36">
                  <c:v>40544</c:v>
                </c:pt>
                <c:pt idx="37">
                  <c:v>40575</c:v>
                </c:pt>
                <c:pt idx="38">
                  <c:v>40603</c:v>
                </c:pt>
                <c:pt idx="39">
                  <c:v>40634</c:v>
                </c:pt>
                <c:pt idx="40">
                  <c:v>40664</c:v>
                </c:pt>
                <c:pt idx="41">
                  <c:v>40695</c:v>
                </c:pt>
                <c:pt idx="42">
                  <c:v>40725</c:v>
                </c:pt>
                <c:pt idx="43">
                  <c:v>40756</c:v>
                </c:pt>
                <c:pt idx="44">
                  <c:v>40787</c:v>
                </c:pt>
                <c:pt idx="45">
                  <c:v>40817</c:v>
                </c:pt>
                <c:pt idx="46">
                  <c:v>40848</c:v>
                </c:pt>
                <c:pt idx="47">
                  <c:v>40878</c:v>
                </c:pt>
                <c:pt idx="48">
                  <c:v>40909</c:v>
                </c:pt>
                <c:pt idx="49">
                  <c:v>40940</c:v>
                </c:pt>
                <c:pt idx="50">
                  <c:v>40969</c:v>
                </c:pt>
                <c:pt idx="51">
                  <c:v>41000</c:v>
                </c:pt>
                <c:pt idx="52">
                  <c:v>41030</c:v>
                </c:pt>
                <c:pt idx="53">
                  <c:v>41061</c:v>
                </c:pt>
                <c:pt idx="54">
                  <c:v>41091</c:v>
                </c:pt>
                <c:pt idx="55">
                  <c:v>41122</c:v>
                </c:pt>
                <c:pt idx="56">
                  <c:v>41153</c:v>
                </c:pt>
                <c:pt idx="57">
                  <c:v>41183</c:v>
                </c:pt>
                <c:pt idx="58">
                  <c:v>41214</c:v>
                </c:pt>
                <c:pt idx="59">
                  <c:v>41244</c:v>
                </c:pt>
                <c:pt idx="60">
                  <c:v>41275</c:v>
                </c:pt>
                <c:pt idx="61">
                  <c:v>41306</c:v>
                </c:pt>
                <c:pt idx="62">
                  <c:v>41334</c:v>
                </c:pt>
                <c:pt idx="63">
                  <c:v>41365</c:v>
                </c:pt>
                <c:pt idx="64">
                  <c:v>41395</c:v>
                </c:pt>
                <c:pt idx="65">
                  <c:v>41426</c:v>
                </c:pt>
                <c:pt idx="66">
                  <c:v>41456</c:v>
                </c:pt>
                <c:pt idx="67">
                  <c:v>41487</c:v>
                </c:pt>
                <c:pt idx="68">
                  <c:v>41518</c:v>
                </c:pt>
                <c:pt idx="69">
                  <c:v>41548</c:v>
                </c:pt>
                <c:pt idx="70">
                  <c:v>41579</c:v>
                </c:pt>
                <c:pt idx="71">
                  <c:v>41609</c:v>
                </c:pt>
                <c:pt idx="72">
                  <c:v>41640</c:v>
                </c:pt>
                <c:pt idx="73">
                  <c:v>41671</c:v>
                </c:pt>
                <c:pt idx="74">
                  <c:v>41699</c:v>
                </c:pt>
                <c:pt idx="75">
                  <c:v>41730</c:v>
                </c:pt>
                <c:pt idx="76">
                  <c:v>41760</c:v>
                </c:pt>
                <c:pt idx="77">
                  <c:v>41791</c:v>
                </c:pt>
                <c:pt idx="78">
                  <c:v>41821</c:v>
                </c:pt>
                <c:pt idx="79">
                  <c:v>41852</c:v>
                </c:pt>
                <c:pt idx="80">
                  <c:v>41883</c:v>
                </c:pt>
                <c:pt idx="81">
                  <c:v>41913</c:v>
                </c:pt>
                <c:pt idx="82">
                  <c:v>41944</c:v>
                </c:pt>
                <c:pt idx="83">
                  <c:v>41974</c:v>
                </c:pt>
                <c:pt idx="84">
                  <c:v>42005</c:v>
                </c:pt>
                <c:pt idx="85">
                  <c:v>42036</c:v>
                </c:pt>
                <c:pt idx="86">
                  <c:v>42064</c:v>
                </c:pt>
                <c:pt idx="87">
                  <c:v>42095</c:v>
                </c:pt>
                <c:pt idx="88">
                  <c:v>42125</c:v>
                </c:pt>
                <c:pt idx="89">
                  <c:v>42156</c:v>
                </c:pt>
                <c:pt idx="90">
                  <c:v>42186</c:v>
                </c:pt>
                <c:pt idx="91">
                  <c:v>42217</c:v>
                </c:pt>
                <c:pt idx="92">
                  <c:v>42248</c:v>
                </c:pt>
                <c:pt idx="93">
                  <c:v>42278</c:v>
                </c:pt>
                <c:pt idx="94">
                  <c:v>42309</c:v>
                </c:pt>
                <c:pt idx="95">
                  <c:v>42339</c:v>
                </c:pt>
                <c:pt idx="96">
                  <c:v>42370</c:v>
                </c:pt>
                <c:pt idx="97">
                  <c:v>42401</c:v>
                </c:pt>
                <c:pt idx="98">
                  <c:v>42430</c:v>
                </c:pt>
                <c:pt idx="99">
                  <c:v>42461</c:v>
                </c:pt>
                <c:pt idx="100">
                  <c:v>42491</c:v>
                </c:pt>
                <c:pt idx="101">
                  <c:v>42522</c:v>
                </c:pt>
                <c:pt idx="102">
                  <c:v>42552</c:v>
                </c:pt>
                <c:pt idx="103">
                  <c:v>42583</c:v>
                </c:pt>
                <c:pt idx="104">
                  <c:v>42614</c:v>
                </c:pt>
                <c:pt idx="105">
                  <c:v>42644</c:v>
                </c:pt>
                <c:pt idx="106">
                  <c:v>42675</c:v>
                </c:pt>
                <c:pt idx="107">
                  <c:v>42705</c:v>
                </c:pt>
                <c:pt idx="108">
                  <c:v>42736</c:v>
                </c:pt>
                <c:pt idx="109">
                  <c:v>42767</c:v>
                </c:pt>
                <c:pt idx="110">
                  <c:v>42795</c:v>
                </c:pt>
                <c:pt idx="111">
                  <c:v>42826</c:v>
                </c:pt>
                <c:pt idx="112">
                  <c:v>42856</c:v>
                </c:pt>
                <c:pt idx="113">
                  <c:v>42887</c:v>
                </c:pt>
                <c:pt idx="114">
                  <c:v>42917</c:v>
                </c:pt>
                <c:pt idx="115">
                  <c:v>42948</c:v>
                </c:pt>
                <c:pt idx="116">
                  <c:v>42979</c:v>
                </c:pt>
                <c:pt idx="117">
                  <c:v>43009</c:v>
                </c:pt>
                <c:pt idx="118">
                  <c:v>43040</c:v>
                </c:pt>
                <c:pt idx="119">
                  <c:v>43070</c:v>
                </c:pt>
                <c:pt idx="120">
                  <c:v>43101</c:v>
                </c:pt>
                <c:pt idx="121">
                  <c:v>43132</c:v>
                </c:pt>
                <c:pt idx="122">
                  <c:v>43160</c:v>
                </c:pt>
                <c:pt idx="123">
                  <c:v>43191</c:v>
                </c:pt>
                <c:pt idx="124">
                  <c:v>43221</c:v>
                </c:pt>
              </c:numCache>
            </c:numRef>
          </c:cat>
          <c:val>
            <c:numRef>
              <c:f>Sheet1!$E$2:$E$126</c:f>
              <c:numCache>
                <c:formatCode>General</c:formatCode>
                <c:ptCount val="125"/>
                <c:pt idx="0">
                  <c:v>7.3527456455258573</c:v>
                </c:pt>
                <c:pt idx="1">
                  <c:v>6.6824831949386976</c:v>
                </c:pt>
                <c:pt idx="2">
                  <c:v>6.6823899371069189</c:v>
                </c:pt>
                <c:pt idx="3">
                  <c:v>6.8083996347984908</c:v>
                </c:pt>
                <c:pt idx="4">
                  <c:v>6.9081500646830563</c:v>
                </c:pt>
                <c:pt idx="5">
                  <c:v>6.6511987625676738</c:v>
                </c:pt>
                <c:pt idx="6">
                  <c:v>6.9734467646300544</c:v>
                </c:pt>
                <c:pt idx="7">
                  <c:v>6.383801908692277</c:v>
                </c:pt>
                <c:pt idx="8">
                  <c:v>5.6103496861790774</c:v>
                </c:pt>
                <c:pt idx="9">
                  <c:v>5.1060586815699196</c:v>
                </c:pt>
                <c:pt idx="10">
                  <c:v>4.0813747788728989</c:v>
                </c:pt>
                <c:pt idx="11">
                  <c:v>3.3627204030226494</c:v>
                </c:pt>
                <c:pt idx="12">
                  <c:v>2.3780034679217152</c:v>
                </c:pt>
                <c:pt idx="13">
                  <c:v>2.9404497158388949</c:v>
                </c:pt>
                <c:pt idx="14">
                  <c:v>2.8371407516580689</c:v>
                </c:pt>
                <c:pt idx="15">
                  <c:v>3.1505678349004711</c:v>
                </c:pt>
                <c:pt idx="16">
                  <c:v>3.7875121006776311</c:v>
                </c:pt>
                <c:pt idx="17">
                  <c:v>3.7104181774232643</c:v>
                </c:pt>
                <c:pt idx="18">
                  <c:v>4.880106036871922</c:v>
                </c:pt>
                <c:pt idx="19">
                  <c:v>4.9581767486968147</c:v>
                </c:pt>
                <c:pt idx="20">
                  <c:v>4.742268041237125</c:v>
                </c:pt>
                <c:pt idx="21">
                  <c:v>4.193353474320233</c:v>
                </c:pt>
                <c:pt idx="22">
                  <c:v>5.2203472137914275</c:v>
                </c:pt>
                <c:pt idx="23">
                  <c:v>5.397831119775816</c:v>
                </c:pt>
                <c:pt idx="24">
                  <c:v>6.1940479070892849</c:v>
                </c:pt>
                <c:pt idx="25">
                  <c:v>5.592894863178131</c:v>
                </c:pt>
                <c:pt idx="26">
                  <c:v>5.7565985907082222</c:v>
                </c:pt>
                <c:pt idx="27">
                  <c:v>5.7298449153545761</c:v>
                </c:pt>
                <c:pt idx="28">
                  <c:v>4.8618398041273139</c:v>
                </c:pt>
                <c:pt idx="29">
                  <c:v>4.9994173173289767</c:v>
                </c:pt>
                <c:pt idx="30">
                  <c:v>3.5500919117646959</c:v>
                </c:pt>
                <c:pt idx="31">
                  <c:v>3.6151536151536163</c:v>
                </c:pt>
                <c:pt idx="32">
                  <c:v>3.7285780453913731</c:v>
                </c:pt>
                <c:pt idx="33">
                  <c:v>4.302945952215282</c:v>
                </c:pt>
                <c:pt idx="34">
                  <c:v>3.9690781123803021</c:v>
                </c:pt>
                <c:pt idx="35">
                  <c:v>4.6127167630057642</c:v>
                </c:pt>
                <c:pt idx="36">
                  <c:v>4.0100250626566378</c:v>
                </c:pt>
                <c:pt idx="37">
                  <c:v>4.1827688110934247</c:v>
                </c:pt>
                <c:pt idx="38">
                  <c:v>4.5736871823828267</c:v>
                </c:pt>
                <c:pt idx="39">
                  <c:v>4.4227969992162173</c:v>
                </c:pt>
                <c:pt idx="40">
                  <c:v>3.8914832110295663</c:v>
                </c:pt>
                <c:pt idx="41">
                  <c:v>3.4628190899001083</c:v>
                </c:pt>
                <c:pt idx="42">
                  <c:v>3.1399090203040032</c:v>
                </c:pt>
                <c:pt idx="43">
                  <c:v>3.5001672054397517</c:v>
                </c:pt>
                <c:pt idx="44">
                  <c:v>3.6950212100915252</c:v>
                </c:pt>
                <c:pt idx="45">
                  <c:v>3.8363171355498622</c:v>
                </c:pt>
                <c:pt idx="46">
                  <c:v>4.2725557651758947</c:v>
                </c:pt>
                <c:pt idx="47">
                  <c:v>4.0888495966405145</c:v>
                </c:pt>
                <c:pt idx="48">
                  <c:v>5.5969331872946384</c:v>
                </c:pt>
                <c:pt idx="49">
                  <c:v>5.7822387082696878</c:v>
                </c:pt>
                <c:pt idx="50">
                  <c:v>5.5399568034557376</c:v>
                </c:pt>
                <c:pt idx="51">
                  <c:v>5.6294231181642829</c:v>
                </c:pt>
                <c:pt idx="52">
                  <c:v>5.3510273972602818</c:v>
                </c:pt>
                <c:pt idx="53">
                  <c:v>5.6103840377601557</c:v>
                </c:pt>
                <c:pt idx="54">
                  <c:v>5.712134251290891</c:v>
                </c:pt>
                <c:pt idx="55">
                  <c:v>5.9666128163704997</c:v>
                </c:pt>
                <c:pt idx="56">
                  <c:v>6.4054257724189796</c:v>
                </c:pt>
                <c:pt idx="57">
                  <c:v>6.0184193617476893</c:v>
                </c:pt>
                <c:pt idx="58">
                  <c:v>5.2894848871860631</c:v>
                </c:pt>
                <c:pt idx="59">
                  <c:v>5.0748487100541411</c:v>
                </c:pt>
                <c:pt idx="60">
                  <c:v>2.8109117311482237</c:v>
                </c:pt>
                <c:pt idx="61">
                  <c:v>2.8671617161716227</c:v>
                </c:pt>
                <c:pt idx="62">
                  <c:v>2.332958150005112</c:v>
                </c:pt>
                <c:pt idx="63">
                  <c:v>1.8069231550096561</c:v>
                </c:pt>
                <c:pt idx="64">
                  <c:v>1.7574156846810212</c:v>
                </c:pt>
                <c:pt idx="65">
                  <c:v>1.9908583037074692</c:v>
                </c:pt>
                <c:pt idx="66">
                  <c:v>1.7502798412536862</c:v>
                </c:pt>
                <c:pt idx="67">
                  <c:v>1.5651997154182453</c:v>
                </c:pt>
                <c:pt idx="68">
                  <c:v>1.5783083771752331</c:v>
                </c:pt>
                <c:pt idx="69">
                  <c:v>1.0909090909090935</c:v>
                </c:pt>
                <c:pt idx="70">
                  <c:v>0.39421813403414774</c:v>
                </c:pt>
                <c:pt idx="71">
                  <c:v>0.5961402445185513</c:v>
                </c:pt>
                <c:pt idx="72">
                  <c:v>0.81719128329298485</c:v>
                </c:pt>
                <c:pt idx="73">
                  <c:v>0.27070382995790965</c:v>
                </c:pt>
                <c:pt idx="74">
                  <c:v>0.21997800219976682</c:v>
                </c:pt>
                <c:pt idx="75">
                  <c:v>-0.16950842556585144</c:v>
                </c:pt>
                <c:pt idx="76">
                  <c:v>1.9966057701893192E-2</c:v>
                </c:pt>
                <c:pt idx="77">
                  <c:v>-0.11951000896324615</c:v>
                </c:pt>
                <c:pt idx="78">
                  <c:v>0.4600460046004855</c:v>
                </c:pt>
                <c:pt idx="79">
                  <c:v>0.29020314219954457</c:v>
                </c:pt>
                <c:pt idx="80">
                  <c:v>-0.52788844621514386</c:v>
                </c:pt>
                <c:pt idx="81">
                  <c:v>-0.28976818545163496</c:v>
                </c:pt>
                <c:pt idx="82">
                  <c:v>8.054772452679515E-2</c:v>
                </c:pt>
                <c:pt idx="83">
                  <c:v>-0.84371233427079062</c:v>
                </c:pt>
                <c:pt idx="84">
                  <c:v>-1.370959671770251</c:v>
                </c:pt>
                <c:pt idx="85">
                  <c:v>-0.94990500949904799</c:v>
                </c:pt>
                <c:pt idx="86">
                  <c:v>-0.52878379726628566</c:v>
                </c:pt>
                <c:pt idx="87">
                  <c:v>-1.9976028765483989E-2</c:v>
                </c:pt>
                <c:pt idx="88">
                  <c:v>0.61882423395549324</c:v>
                </c:pt>
                <c:pt idx="89">
                  <c:v>0.69797586997705707</c:v>
                </c:pt>
                <c:pt idx="90">
                  <c:v>0.51767048282727046</c:v>
                </c:pt>
                <c:pt idx="91">
                  <c:v>0.12971462781878529</c:v>
                </c:pt>
                <c:pt idx="92">
                  <c:v>-0.1101431861419826</c:v>
                </c:pt>
                <c:pt idx="93">
                  <c:v>0.23048401643450234</c:v>
                </c:pt>
                <c:pt idx="94">
                  <c:v>0.60362173038228661</c:v>
                </c:pt>
                <c:pt idx="95">
                  <c:v>0.95218800648298441</c:v>
                </c:pt>
                <c:pt idx="96">
                  <c:v>0.97402597402596314</c:v>
                </c:pt>
                <c:pt idx="97">
                  <c:v>0.32303654350897659</c:v>
                </c:pt>
                <c:pt idx="98">
                  <c:v>-0.1705115346038184</c:v>
                </c:pt>
                <c:pt idx="99">
                  <c:v>0.26973026973027459</c:v>
                </c:pt>
                <c:pt idx="100">
                  <c:v>-0.14879476242435885</c:v>
                </c:pt>
                <c:pt idx="101">
                  <c:v>-0.11882364590553607</c:v>
                </c:pt>
                <c:pt idx="102">
                  <c:v>-0.27731009210656055</c:v>
                </c:pt>
                <c:pt idx="103">
                  <c:v>-6.9755854509210735E-2</c:v>
                </c:pt>
                <c:pt idx="104">
                  <c:v>0.6916599839615003</c:v>
                </c:pt>
                <c:pt idx="105">
                  <c:v>1.0797840431913528</c:v>
                </c:pt>
                <c:pt idx="106">
                  <c:v>1.0599999999999881</c:v>
                </c:pt>
                <c:pt idx="107">
                  <c:v>1.8061408789885576</c:v>
                </c:pt>
                <c:pt idx="108">
                  <c:v>2.3613344051447029</c:v>
                </c:pt>
                <c:pt idx="109">
                  <c:v>2.8577178506741916</c:v>
                </c:pt>
                <c:pt idx="110">
                  <c:v>2.6926554807595693</c:v>
                </c:pt>
                <c:pt idx="111">
                  <c:v>2.2516688253462149</c:v>
                </c:pt>
                <c:pt idx="112">
                  <c:v>2.1160341744486573</c:v>
                </c:pt>
                <c:pt idx="113">
                  <c:v>1.962922573609589</c:v>
                </c:pt>
                <c:pt idx="114">
                  <c:v>2.2147184427450526</c:v>
                </c:pt>
                <c:pt idx="115">
                  <c:v>2.6625448743518234</c:v>
                </c:pt>
                <c:pt idx="116">
                  <c:v>2.5485316077650708</c:v>
                </c:pt>
                <c:pt idx="117">
                  <c:v>2.2156280909990187</c:v>
                </c:pt>
                <c:pt idx="118">
                  <c:v>2.572729071838495</c:v>
                </c:pt>
                <c:pt idx="119">
                  <c:v>2.1880544056771356</c:v>
                </c:pt>
                <c:pt idx="120">
                  <c:v>2.1007165995876989</c:v>
                </c:pt>
                <c:pt idx="121">
                  <c:v>1.9174329876736635</c:v>
                </c:pt>
                <c:pt idx="122">
                  <c:v>2.035025927013038</c:v>
                </c:pt>
                <c:pt idx="123">
                  <c:v>2.3677287342882352</c:v>
                </c:pt>
                <c:pt idx="124">
                  <c:v>2.8796575542367862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C41-49B5-AF0A-25DB722E1C46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Románia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Sheet1!$A$2:$A$126</c:f>
              <c:numCache>
                <c:formatCode>m/d/yyyy</c:formatCode>
                <c:ptCount val="125"/>
                <c:pt idx="0">
                  <c:v>39448</c:v>
                </c:pt>
                <c:pt idx="1">
                  <c:v>39479</c:v>
                </c:pt>
                <c:pt idx="2">
                  <c:v>39508</c:v>
                </c:pt>
                <c:pt idx="3">
                  <c:v>39539</c:v>
                </c:pt>
                <c:pt idx="4">
                  <c:v>39569</c:v>
                </c:pt>
                <c:pt idx="5">
                  <c:v>39600</c:v>
                </c:pt>
                <c:pt idx="6">
                  <c:v>39630</c:v>
                </c:pt>
                <c:pt idx="7">
                  <c:v>39661</c:v>
                </c:pt>
                <c:pt idx="8">
                  <c:v>39692</c:v>
                </c:pt>
                <c:pt idx="9">
                  <c:v>39722</c:v>
                </c:pt>
                <c:pt idx="10">
                  <c:v>39753</c:v>
                </c:pt>
                <c:pt idx="11">
                  <c:v>39783</c:v>
                </c:pt>
                <c:pt idx="12">
                  <c:v>39814</c:v>
                </c:pt>
                <c:pt idx="13">
                  <c:v>39845</c:v>
                </c:pt>
                <c:pt idx="14">
                  <c:v>39873</c:v>
                </c:pt>
                <c:pt idx="15">
                  <c:v>39904</c:v>
                </c:pt>
                <c:pt idx="16">
                  <c:v>39934</c:v>
                </c:pt>
                <c:pt idx="17">
                  <c:v>39965</c:v>
                </c:pt>
                <c:pt idx="18">
                  <c:v>39995</c:v>
                </c:pt>
                <c:pt idx="19">
                  <c:v>40026</c:v>
                </c:pt>
                <c:pt idx="20">
                  <c:v>40057</c:v>
                </c:pt>
                <c:pt idx="21">
                  <c:v>40087</c:v>
                </c:pt>
                <c:pt idx="22">
                  <c:v>40118</c:v>
                </c:pt>
                <c:pt idx="23">
                  <c:v>40148</c:v>
                </c:pt>
                <c:pt idx="24">
                  <c:v>40179</c:v>
                </c:pt>
                <c:pt idx="25">
                  <c:v>40210</c:v>
                </c:pt>
                <c:pt idx="26">
                  <c:v>40238</c:v>
                </c:pt>
                <c:pt idx="27">
                  <c:v>40269</c:v>
                </c:pt>
                <c:pt idx="28">
                  <c:v>40299</c:v>
                </c:pt>
                <c:pt idx="29">
                  <c:v>40330</c:v>
                </c:pt>
                <c:pt idx="30">
                  <c:v>40360</c:v>
                </c:pt>
                <c:pt idx="31">
                  <c:v>40391</c:v>
                </c:pt>
                <c:pt idx="32">
                  <c:v>40422</c:v>
                </c:pt>
                <c:pt idx="33">
                  <c:v>40452</c:v>
                </c:pt>
                <c:pt idx="34">
                  <c:v>40483</c:v>
                </c:pt>
                <c:pt idx="35">
                  <c:v>40513</c:v>
                </c:pt>
                <c:pt idx="36">
                  <c:v>40544</c:v>
                </c:pt>
                <c:pt idx="37">
                  <c:v>40575</c:v>
                </c:pt>
                <c:pt idx="38">
                  <c:v>40603</c:v>
                </c:pt>
                <c:pt idx="39">
                  <c:v>40634</c:v>
                </c:pt>
                <c:pt idx="40">
                  <c:v>40664</c:v>
                </c:pt>
                <c:pt idx="41">
                  <c:v>40695</c:v>
                </c:pt>
                <c:pt idx="42">
                  <c:v>40725</c:v>
                </c:pt>
                <c:pt idx="43">
                  <c:v>40756</c:v>
                </c:pt>
                <c:pt idx="44">
                  <c:v>40787</c:v>
                </c:pt>
                <c:pt idx="45">
                  <c:v>40817</c:v>
                </c:pt>
                <c:pt idx="46">
                  <c:v>40848</c:v>
                </c:pt>
                <c:pt idx="47">
                  <c:v>40878</c:v>
                </c:pt>
                <c:pt idx="48">
                  <c:v>40909</c:v>
                </c:pt>
                <c:pt idx="49">
                  <c:v>40940</c:v>
                </c:pt>
                <c:pt idx="50">
                  <c:v>40969</c:v>
                </c:pt>
                <c:pt idx="51">
                  <c:v>41000</c:v>
                </c:pt>
                <c:pt idx="52">
                  <c:v>41030</c:v>
                </c:pt>
                <c:pt idx="53">
                  <c:v>41061</c:v>
                </c:pt>
                <c:pt idx="54">
                  <c:v>41091</c:v>
                </c:pt>
                <c:pt idx="55">
                  <c:v>41122</c:v>
                </c:pt>
                <c:pt idx="56">
                  <c:v>41153</c:v>
                </c:pt>
                <c:pt idx="57">
                  <c:v>41183</c:v>
                </c:pt>
                <c:pt idx="58">
                  <c:v>41214</c:v>
                </c:pt>
                <c:pt idx="59">
                  <c:v>41244</c:v>
                </c:pt>
                <c:pt idx="60">
                  <c:v>41275</c:v>
                </c:pt>
                <c:pt idx="61">
                  <c:v>41306</c:v>
                </c:pt>
                <c:pt idx="62">
                  <c:v>41334</c:v>
                </c:pt>
                <c:pt idx="63">
                  <c:v>41365</c:v>
                </c:pt>
                <c:pt idx="64">
                  <c:v>41395</c:v>
                </c:pt>
                <c:pt idx="65">
                  <c:v>41426</c:v>
                </c:pt>
                <c:pt idx="66">
                  <c:v>41456</c:v>
                </c:pt>
                <c:pt idx="67">
                  <c:v>41487</c:v>
                </c:pt>
                <c:pt idx="68">
                  <c:v>41518</c:v>
                </c:pt>
                <c:pt idx="69">
                  <c:v>41548</c:v>
                </c:pt>
                <c:pt idx="70">
                  <c:v>41579</c:v>
                </c:pt>
                <c:pt idx="71">
                  <c:v>41609</c:v>
                </c:pt>
                <c:pt idx="72">
                  <c:v>41640</c:v>
                </c:pt>
                <c:pt idx="73">
                  <c:v>41671</c:v>
                </c:pt>
                <c:pt idx="74">
                  <c:v>41699</c:v>
                </c:pt>
                <c:pt idx="75">
                  <c:v>41730</c:v>
                </c:pt>
                <c:pt idx="76">
                  <c:v>41760</c:v>
                </c:pt>
                <c:pt idx="77">
                  <c:v>41791</c:v>
                </c:pt>
                <c:pt idx="78">
                  <c:v>41821</c:v>
                </c:pt>
                <c:pt idx="79">
                  <c:v>41852</c:v>
                </c:pt>
                <c:pt idx="80">
                  <c:v>41883</c:v>
                </c:pt>
                <c:pt idx="81">
                  <c:v>41913</c:v>
                </c:pt>
                <c:pt idx="82">
                  <c:v>41944</c:v>
                </c:pt>
                <c:pt idx="83">
                  <c:v>41974</c:v>
                </c:pt>
                <c:pt idx="84">
                  <c:v>42005</c:v>
                </c:pt>
                <c:pt idx="85">
                  <c:v>42036</c:v>
                </c:pt>
                <c:pt idx="86">
                  <c:v>42064</c:v>
                </c:pt>
                <c:pt idx="87">
                  <c:v>42095</c:v>
                </c:pt>
                <c:pt idx="88">
                  <c:v>42125</c:v>
                </c:pt>
                <c:pt idx="89">
                  <c:v>42156</c:v>
                </c:pt>
                <c:pt idx="90">
                  <c:v>42186</c:v>
                </c:pt>
                <c:pt idx="91">
                  <c:v>42217</c:v>
                </c:pt>
                <c:pt idx="92">
                  <c:v>42248</c:v>
                </c:pt>
                <c:pt idx="93">
                  <c:v>42278</c:v>
                </c:pt>
                <c:pt idx="94">
                  <c:v>42309</c:v>
                </c:pt>
                <c:pt idx="95">
                  <c:v>42339</c:v>
                </c:pt>
                <c:pt idx="96">
                  <c:v>42370</c:v>
                </c:pt>
                <c:pt idx="97">
                  <c:v>42401</c:v>
                </c:pt>
                <c:pt idx="98">
                  <c:v>42430</c:v>
                </c:pt>
                <c:pt idx="99">
                  <c:v>42461</c:v>
                </c:pt>
                <c:pt idx="100">
                  <c:v>42491</c:v>
                </c:pt>
                <c:pt idx="101">
                  <c:v>42522</c:v>
                </c:pt>
                <c:pt idx="102">
                  <c:v>42552</c:v>
                </c:pt>
                <c:pt idx="103">
                  <c:v>42583</c:v>
                </c:pt>
                <c:pt idx="104">
                  <c:v>42614</c:v>
                </c:pt>
                <c:pt idx="105">
                  <c:v>42644</c:v>
                </c:pt>
                <c:pt idx="106">
                  <c:v>42675</c:v>
                </c:pt>
                <c:pt idx="107">
                  <c:v>42705</c:v>
                </c:pt>
                <c:pt idx="108">
                  <c:v>42736</c:v>
                </c:pt>
                <c:pt idx="109">
                  <c:v>42767</c:v>
                </c:pt>
                <c:pt idx="110">
                  <c:v>42795</c:v>
                </c:pt>
                <c:pt idx="111">
                  <c:v>42826</c:v>
                </c:pt>
                <c:pt idx="112">
                  <c:v>42856</c:v>
                </c:pt>
                <c:pt idx="113">
                  <c:v>42887</c:v>
                </c:pt>
                <c:pt idx="114">
                  <c:v>42917</c:v>
                </c:pt>
                <c:pt idx="115">
                  <c:v>42948</c:v>
                </c:pt>
                <c:pt idx="116">
                  <c:v>42979</c:v>
                </c:pt>
                <c:pt idx="117">
                  <c:v>43009</c:v>
                </c:pt>
                <c:pt idx="118">
                  <c:v>43040</c:v>
                </c:pt>
                <c:pt idx="119">
                  <c:v>43070</c:v>
                </c:pt>
                <c:pt idx="120">
                  <c:v>43101</c:v>
                </c:pt>
                <c:pt idx="121">
                  <c:v>43132</c:v>
                </c:pt>
                <c:pt idx="122">
                  <c:v>43160</c:v>
                </c:pt>
                <c:pt idx="123">
                  <c:v>43191</c:v>
                </c:pt>
                <c:pt idx="124">
                  <c:v>43221</c:v>
                </c:pt>
              </c:numCache>
            </c:numRef>
          </c:cat>
          <c:val>
            <c:numRef>
              <c:f>Sheet1!$F$2:$F$126</c:f>
              <c:numCache>
                <c:formatCode>General</c:formatCode>
                <c:ptCount val="125"/>
                <c:pt idx="0">
                  <c:v>7.3353082240090259</c:v>
                </c:pt>
                <c:pt idx="1">
                  <c:v>8.0360919216128366</c:v>
                </c:pt>
                <c:pt idx="2">
                  <c:v>8.6925894618202335</c:v>
                </c:pt>
                <c:pt idx="3">
                  <c:v>8.7035739313244562</c:v>
                </c:pt>
                <c:pt idx="4">
                  <c:v>8.5364155410109959</c:v>
                </c:pt>
                <c:pt idx="5">
                  <c:v>8.6763070077864342</c:v>
                </c:pt>
                <c:pt idx="6">
                  <c:v>9.1072913778763365</c:v>
                </c:pt>
                <c:pt idx="7">
                  <c:v>8.0813633864760703</c:v>
                </c:pt>
                <c:pt idx="8">
                  <c:v>7.3555404486743754</c:v>
                </c:pt>
                <c:pt idx="9">
                  <c:v>7.4458058435438232</c:v>
                </c:pt>
                <c:pt idx="10">
                  <c:v>6.8169690501600968</c:v>
                </c:pt>
                <c:pt idx="11">
                  <c:v>6.3750828363154426</c:v>
                </c:pt>
                <c:pt idx="12">
                  <c:v>6.7945853594427774</c:v>
                </c:pt>
                <c:pt idx="13">
                  <c:v>6.916351298447097</c:v>
                </c:pt>
                <c:pt idx="14">
                  <c:v>6.7271548930654603</c:v>
                </c:pt>
                <c:pt idx="15">
                  <c:v>6.4466219700876763</c:v>
                </c:pt>
                <c:pt idx="16">
                  <c:v>5.9404670259173713</c:v>
                </c:pt>
                <c:pt idx="17">
                  <c:v>5.8469805527123953</c:v>
                </c:pt>
                <c:pt idx="18">
                  <c:v>5.0438317875746606</c:v>
                </c:pt>
                <c:pt idx="19">
                  <c:v>4.9338758901322279</c:v>
                </c:pt>
                <c:pt idx="20">
                  <c:v>4.9138804457953427</c:v>
                </c:pt>
                <c:pt idx="21">
                  <c:v>4.2731829573934732</c:v>
                </c:pt>
                <c:pt idx="22">
                  <c:v>4.6209566629199514</c:v>
                </c:pt>
                <c:pt idx="23">
                  <c:v>4.6972339895340127</c:v>
                </c:pt>
                <c:pt idx="24">
                  <c:v>5.1562884568053136</c:v>
                </c:pt>
                <c:pt idx="25">
                  <c:v>4.4916392041987052</c:v>
                </c:pt>
                <c:pt idx="26">
                  <c:v>4.2020888996842274</c:v>
                </c:pt>
                <c:pt idx="27">
                  <c:v>4.2514534883720785</c:v>
                </c:pt>
                <c:pt idx="28">
                  <c:v>4.3841588954826278</c:v>
                </c:pt>
                <c:pt idx="29">
                  <c:v>4.339417381844541</c:v>
                </c:pt>
                <c:pt idx="30">
                  <c:v>7.111756168359932</c:v>
                </c:pt>
                <c:pt idx="31">
                  <c:v>7.5618031992244426</c:v>
                </c:pt>
                <c:pt idx="32">
                  <c:v>7.7498792853693885</c:v>
                </c:pt>
                <c:pt idx="33">
                  <c:v>7.8596322557384894</c:v>
                </c:pt>
                <c:pt idx="34">
                  <c:v>7.7115912617882429</c:v>
                </c:pt>
                <c:pt idx="35">
                  <c:v>7.9495418302986991</c:v>
                </c:pt>
                <c:pt idx="36">
                  <c:v>6.9865418373317567</c:v>
                </c:pt>
                <c:pt idx="37">
                  <c:v>7.6159327181403995</c:v>
                </c:pt>
                <c:pt idx="38">
                  <c:v>8.0186480186480225</c:v>
                </c:pt>
                <c:pt idx="39">
                  <c:v>8.4001394214011924</c:v>
                </c:pt>
                <c:pt idx="40">
                  <c:v>8.4812623274161751</c:v>
                </c:pt>
                <c:pt idx="41">
                  <c:v>8.0050973123262423</c:v>
                </c:pt>
                <c:pt idx="42">
                  <c:v>4.9006323396567382</c:v>
                </c:pt>
                <c:pt idx="43">
                  <c:v>4.3037404236142294</c:v>
                </c:pt>
                <c:pt idx="44">
                  <c:v>3.4954066771230003</c:v>
                </c:pt>
                <c:pt idx="45">
                  <c:v>3.5988857938718581</c:v>
                </c:pt>
                <c:pt idx="46">
                  <c:v>3.4799955668846252</c:v>
                </c:pt>
                <c:pt idx="47">
                  <c:v>3.1749531473927988</c:v>
                </c:pt>
                <c:pt idx="48">
                  <c:v>2.7893239991249033</c:v>
                </c:pt>
                <c:pt idx="49">
                  <c:v>2.6809942472593207</c:v>
                </c:pt>
                <c:pt idx="50">
                  <c:v>2.5356063875701267</c:v>
                </c:pt>
                <c:pt idx="51">
                  <c:v>1.9292604501607684</c:v>
                </c:pt>
                <c:pt idx="52">
                  <c:v>2</c:v>
                </c:pt>
                <c:pt idx="53">
                  <c:v>2.231041510243486</c:v>
                </c:pt>
                <c:pt idx="54">
                  <c:v>3.0785791173304773</c:v>
                </c:pt>
                <c:pt idx="55">
                  <c:v>3.9965435299200749</c:v>
                </c:pt>
                <c:pt idx="56">
                  <c:v>5.3907772245074739</c:v>
                </c:pt>
                <c:pt idx="57">
                  <c:v>4.9580554958055529</c:v>
                </c:pt>
                <c:pt idx="58">
                  <c:v>4.4446824461818579</c:v>
                </c:pt>
                <c:pt idx="59">
                  <c:v>4.5624532535527322</c:v>
                </c:pt>
                <c:pt idx="60">
                  <c:v>5.1292965840161742</c:v>
                </c:pt>
                <c:pt idx="61">
                  <c:v>4.8520084566596324</c:v>
                </c:pt>
                <c:pt idx="62">
                  <c:v>4.4407029359149703</c:v>
                </c:pt>
                <c:pt idx="63">
                  <c:v>4.3953732912723495</c:v>
                </c:pt>
                <c:pt idx="64">
                  <c:v>4.3724441648317054</c:v>
                </c:pt>
                <c:pt idx="65">
                  <c:v>4.4696254327982246</c:v>
                </c:pt>
                <c:pt idx="66">
                  <c:v>3.4252297410192227</c:v>
                </c:pt>
                <c:pt idx="67">
                  <c:v>2.6277523888658152</c:v>
                </c:pt>
                <c:pt idx="68">
                  <c:v>1.0887428101889753</c:v>
                </c:pt>
                <c:pt idx="69">
                  <c:v>1.1783994261706994</c:v>
                </c:pt>
                <c:pt idx="70">
                  <c:v>1.2612797374897582</c:v>
                </c:pt>
                <c:pt idx="71">
                  <c:v>1.3182096873083964</c:v>
                </c:pt>
                <c:pt idx="72">
                  <c:v>1.1843303978135395</c:v>
                </c:pt>
                <c:pt idx="73">
                  <c:v>1.2904526665994638</c:v>
                </c:pt>
                <c:pt idx="74">
                  <c:v>1.2896725440806165</c:v>
                </c:pt>
                <c:pt idx="75">
                  <c:v>1.6015310233682669</c:v>
                </c:pt>
                <c:pt idx="76">
                  <c:v>1.2959614225436837</c:v>
                </c:pt>
                <c:pt idx="77">
                  <c:v>0.94405945565934246</c:v>
                </c:pt>
                <c:pt idx="78">
                  <c:v>1.4640549273020866</c:v>
                </c:pt>
                <c:pt idx="79">
                  <c:v>1.3358971763991434</c:v>
                </c:pt>
                <c:pt idx="80">
                  <c:v>1.8492176386913286</c:v>
                </c:pt>
                <c:pt idx="81">
                  <c:v>1.7622037674701403</c:v>
                </c:pt>
                <c:pt idx="82">
                  <c:v>1.5493670886075961</c:v>
                </c:pt>
                <c:pt idx="83">
                  <c:v>1.0388300554715215</c:v>
                </c:pt>
                <c:pt idx="84">
                  <c:v>0.5002000800320161</c:v>
                </c:pt>
                <c:pt idx="85">
                  <c:v>0.36826913506520498</c:v>
                </c:pt>
                <c:pt idx="86">
                  <c:v>0.76594051526906526</c:v>
                </c:pt>
                <c:pt idx="87">
                  <c:v>0.63448002379300306</c:v>
                </c:pt>
                <c:pt idx="88">
                  <c:v>1.3289695527124934</c:v>
                </c:pt>
                <c:pt idx="89">
                  <c:v>-0.9153318077803192</c:v>
                </c:pt>
                <c:pt idx="90">
                  <c:v>-1.4130759279530309</c:v>
                </c:pt>
                <c:pt idx="91">
                  <c:v>-1.6778188355138184</c:v>
                </c:pt>
                <c:pt idx="92">
                  <c:v>-1.5063846767757241</c:v>
                </c:pt>
                <c:pt idx="93">
                  <c:v>-1.443073248407643</c:v>
                </c:pt>
                <c:pt idx="94">
                  <c:v>-0.93737534902273012</c:v>
                </c:pt>
                <c:pt idx="95">
                  <c:v>-0.67877819924136418</c:v>
                </c:pt>
                <c:pt idx="96">
                  <c:v>-1.5030858052956404</c:v>
                </c:pt>
                <c:pt idx="97">
                  <c:v>-2.132090440301468</c:v>
                </c:pt>
                <c:pt idx="98">
                  <c:v>-2.418558736426462</c:v>
                </c:pt>
                <c:pt idx="99">
                  <c:v>-2.6499852231307415</c:v>
                </c:pt>
                <c:pt idx="100">
                  <c:v>-2.9558578839189522</c:v>
                </c:pt>
                <c:pt idx="101">
                  <c:v>-0.65267597148309164</c:v>
                </c:pt>
                <c:pt idx="102">
                  <c:v>-0.3330978096295496</c:v>
                </c:pt>
                <c:pt idx="103">
                  <c:v>0.29456576942610013</c:v>
                </c:pt>
                <c:pt idx="104">
                  <c:v>-0.14180087106248607</c:v>
                </c:pt>
                <c:pt idx="105">
                  <c:v>6.0587700696771662E-2</c:v>
                </c:pt>
                <c:pt idx="106">
                  <c:v>-0.21139520837529346</c:v>
                </c:pt>
                <c:pt idx="107">
                  <c:v>-9.0452261306538162E-2</c:v>
                </c:pt>
                <c:pt idx="108">
                  <c:v>0.33350176856998814</c:v>
                </c:pt>
                <c:pt idx="109">
                  <c:v>0.4965042050866515</c:v>
                </c:pt>
                <c:pt idx="110">
                  <c:v>0.40465351542742667</c:v>
                </c:pt>
                <c:pt idx="111">
                  <c:v>0.64764217769680954</c:v>
                </c:pt>
                <c:pt idx="112">
                  <c:v>0.53454362077660278</c:v>
                </c:pt>
                <c:pt idx="113">
                  <c:v>0.67717808772994204</c:v>
                </c:pt>
                <c:pt idx="114">
                  <c:v>0.88110188373507015</c:v>
                </c:pt>
                <c:pt idx="115">
                  <c:v>0.62791168725946989</c:v>
                </c:pt>
                <c:pt idx="116">
                  <c:v>1.3490211989045378</c:v>
                </c:pt>
                <c:pt idx="117">
                  <c:v>1.9578161267534568</c:v>
                </c:pt>
                <c:pt idx="118">
                  <c:v>2.5723797034197702</c:v>
                </c:pt>
                <c:pt idx="119">
                  <c:v>2.5852529926566774</c:v>
                </c:pt>
                <c:pt idx="120">
                  <c:v>3.4045124899274839</c:v>
                </c:pt>
                <c:pt idx="121">
                  <c:v>3.7608388788062115</c:v>
                </c:pt>
                <c:pt idx="122">
                  <c:v>4.0100755667506434</c:v>
                </c:pt>
                <c:pt idx="123">
                  <c:v>4.2529660164890402</c:v>
                </c:pt>
                <c:pt idx="124">
                  <c:v>4.6147672552166767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C41-49B5-AF0A-25DB722E1C46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Szlovákia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Sheet1!$A$2:$A$126</c:f>
              <c:numCache>
                <c:formatCode>m/d/yyyy</c:formatCode>
                <c:ptCount val="125"/>
                <c:pt idx="0">
                  <c:v>39448</c:v>
                </c:pt>
                <c:pt idx="1">
                  <c:v>39479</c:v>
                </c:pt>
                <c:pt idx="2">
                  <c:v>39508</c:v>
                </c:pt>
                <c:pt idx="3">
                  <c:v>39539</c:v>
                </c:pt>
                <c:pt idx="4">
                  <c:v>39569</c:v>
                </c:pt>
                <c:pt idx="5">
                  <c:v>39600</c:v>
                </c:pt>
                <c:pt idx="6">
                  <c:v>39630</c:v>
                </c:pt>
                <c:pt idx="7">
                  <c:v>39661</c:v>
                </c:pt>
                <c:pt idx="8">
                  <c:v>39692</c:v>
                </c:pt>
                <c:pt idx="9">
                  <c:v>39722</c:v>
                </c:pt>
                <c:pt idx="10">
                  <c:v>39753</c:v>
                </c:pt>
                <c:pt idx="11">
                  <c:v>39783</c:v>
                </c:pt>
                <c:pt idx="12">
                  <c:v>39814</c:v>
                </c:pt>
                <c:pt idx="13">
                  <c:v>39845</c:v>
                </c:pt>
                <c:pt idx="14">
                  <c:v>39873</c:v>
                </c:pt>
                <c:pt idx="15">
                  <c:v>39904</c:v>
                </c:pt>
                <c:pt idx="16">
                  <c:v>39934</c:v>
                </c:pt>
                <c:pt idx="17">
                  <c:v>39965</c:v>
                </c:pt>
                <c:pt idx="18">
                  <c:v>39995</c:v>
                </c:pt>
                <c:pt idx="19">
                  <c:v>40026</c:v>
                </c:pt>
                <c:pt idx="20">
                  <c:v>40057</c:v>
                </c:pt>
                <c:pt idx="21">
                  <c:v>40087</c:v>
                </c:pt>
                <c:pt idx="22">
                  <c:v>40118</c:v>
                </c:pt>
                <c:pt idx="23">
                  <c:v>40148</c:v>
                </c:pt>
                <c:pt idx="24">
                  <c:v>40179</c:v>
                </c:pt>
                <c:pt idx="25">
                  <c:v>40210</c:v>
                </c:pt>
                <c:pt idx="26">
                  <c:v>40238</c:v>
                </c:pt>
                <c:pt idx="27">
                  <c:v>40269</c:v>
                </c:pt>
                <c:pt idx="28">
                  <c:v>40299</c:v>
                </c:pt>
                <c:pt idx="29">
                  <c:v>40330</c:v>
                </c:pt>
                <c:pt idx="30">
                  <c:v>40360</c:v>
                </c:pt>
                <c:pt idx="31">
                  <c:v>40391</c:v>
                </c:pt>
                <c:pt idx="32">
                  <c:v>40422</c:v>
                </c:pt>
                <c:pt idx="33">
                  <c:v>40452</c:v>
                </c:pt>
                <c:pt idx="34">
                  <c:v>40483</c:v>
                </c:pt>
                <c:pt idx="35">
                  <c:v>40513</c:v>
                </c:pt>
                <c:pt idx="36">
                  <c:v>40544</c:v>
                </c:pt>
                <c:pt idx="37">
                  <c:v>40575</c:v>
                </c:pt>
                <c:pt idx="38">
                  <c:v>40603</c:v>
                </c:pt>
                <c:pt idx="39">
                  <c:v>40634</c:v>
                </c:pt>
                <c:pt idx="40">
                  <c:v>40664</c:v>
                </c:pt>
                <c:pt idx="41">
                  <c:v>40695</c:v>
                </c:pt>
                <c:pt idx="42">
                  <c:v>40725</c:v>
                </c:pt>
                <c:pt idx="43">
                  <c:v>40756</c:v>
                </c:pt>
                <c:pt idx="44">
                  <c:v>40787</c:v>
                </c:pt>
                <c:pt idx="45">
                  <c:v>40817</c:v>
                </c:pt>
                <c:pt idx="46">
                  <c:v>40848</c:v>
                </c:pt>
                <c:pt idx="47">
                  <c:v>40878</c:v>
                </c:pt>
                <c:pt idx="48">
                  <c:v>40909</c:v>
                </c:pt>
                <c:pt idx="49">
                  <c:v>40940</c:v>
                </c:pt>
                <c:pt idx="50">
                  <c:v>40969</c:v>
                </c:pt>
                <c:pt idx="51">
                  <c:v>41000</c:v>
                </c:pt>
                <c:pt idx="52">
                  <c:v>41030</c:v>
                </c:pt>
                <c:pt idx="53">
                  <c:v>41061</c:v>
                </c:pt>
                <c:pt idx="54">
                  <c:v>41091</c:v>
                </c:pt>
                <c:pt idx="55">
                  <c:v>41122</c:v>
                </c:pt>
                <c:pt idx="56">
                  <c:v>41153</c:v>
                </c:pt>
                <c:pt idx="57">
                  <c:v>41183</c:v>
                </c:pt>
                <c:pt idx="58">
                  <c:v>41214</c:v>
                </c:pt>
                <c:pt idx="59">
                  <c:v>41244</c:v>
                </c:pt>
                <c:pt idx="60">
                  <c:v>41275</c:v>
                </c:pt>
                <c:pt idx="61">
                  <c:v>41306</c:v>
                </c:pt>
                <c:pt idx="62">
                  <c:v>41334</c:v>
                </c:pt>
                <c:pt idx="63">
                  <c:v>41365</c:v>
                </c:pt>
                <c:pt idx="64">
                  <c:v>41395</c:v>
                </c:pt>
                <c:pt idx="65">
                  <c:v>41426</c:v>
                </c:pt>
                <c:pt idx="66">
                  <c:v>41456</c:v>
                </c:pt>
                <c:pt idx="67">
                  <c:v>41487</c:v>
                </c:pt>
                <c:pt idx="68">
                  <c:v>41518</c:v>
                </c:pt>
                <c:pt idx="69">
                  <c:v>41548</c:v>
                </c:pt>
                <c:pt idx="70">
                  <c:v>41579</c:v>
                </c:pt>
                <c:pt idx="71">
                  <c:v>41609</c:v>
                </c:pt>
                <c:pt idx="72">
                  <c:v>41640</c:v>
                </c:pt>
                <c:pt idx="73">
                  <c:v>41671</c:v>
                </c:pt>
                <c:pt idx="74">
                  <c:v>41699</c:v>
                </c:pt>
                <c:pt idx="75">
                  <c:v>41730</c:v>
                </c:pt>
                <c:pt idx="76">
                  <c:v>41760</c:v>
                </c:pt>
                <c:pt idx="77">
                  <c:v>41791</c:v>
                </c:pt>
                <c:pt idx="78">
                  <c:v>41821</c:v>
                </c:pt>
                <c:pt idx="79">
                  <c:v>41852</c:v>
                </c:pt>
                <c:pt idx="80">
                  <c:v>41883</c:v>
                </c:pt>
                <c:pt idx="81">
                  <c:v>41913</c:v>
                </c:pt>
                <c:pt idx="82">
                  <c:v>41944</c:v>
                </c:pt>
                <c:pt idx="83">
                  <c:v>41974</c:v>
                </c:pt>
                <c:pt idx="84">
                  <c:v>42005</c:v>
                </c:pt>
                <c:pt idx="85">
                  <c:v>42036</c:v>
                </c:pt>
                <c:pt idx="86">
                  <c:v>42064</c:v>
                </c:pt>
                <c:pt idx="87">
                  <c:v>42095</c:v>
                </c:pt>
                <c:pt idx="88">
                  <c:v>42125</c:v>
                </c:pt>
                <c:pt idx="89">
                  <c:v>42156</c:v>
                </c:pt>
                <c:pt idx="90">
                  <c:v>42186</c:v>
                </c:pt>
                <c:pt idx="91">
                  <c:v>42217</c:v>
                </c:pt>
                <c:pt idx="92">
                  <c:v>42248</c:v>
                </c:pt>
                <c:pt idx="93">
                  <c:v>42278</c:v>
                </c:pt>
                <c:pt idx="94">
                  <c:v>42309</c:v>
                </c:pt>
                <c:pt idx="95">
                  <c:v>42339</c:v>
                </c:pt>
                <c:pt idx="96">
                  <c:v>42370</c:v>
                </c:pt>
                <c:pt idx="97">
                  <c:v>42401</c:v>
                </c:pt>
                <c:pt idx="98">
                  <c:v>42430</c:v>
                </c:pt>
                <c:pt idx="99">
                  <c:v>42461</c:v>
                </c:pt>
                <c:pt idx="100">
                  <c:v>42491</c:v>
                </c:pt>
                <c:pt idx="101">
                  <c:v>42522</c:v>
                </c:pt>
                <c:pt idx="102">
                  <c:v>42552</c:v>
                </c:pt>
                <c:pt idx="103">
                  <c:v>42583</c:v>
                </c:pt>
                <c:pt idx="104">
                  <c:v>42614</c:v>
                </c:pt>
                <c:pt idx="105">
                  <c:v>42644</c:v>
                </c:pt>
                <c:pt idx="106">
                  <c:v>42675</c:v>
                </c:pt>
                <c:pt idx="107">
                  <c:v>42705</c:v>
                </c:pt>
                <c:pt idx="108">
                  <c:v>42736</c:v>
                </c:pt>
                <c:pt idx="109">
                  <c:v>42767</c:v>
                </c:pt>
                <c:pt idx="110">
                  <c:v>42795</c:v>
                </c:pt>
                <c:pt idx="111">
                  <c:v>42826</c:v>
                </c:pt>
                <c:pt idx="112">
                  <c:v>42856</c:v>
                </c:pt>
                <c:pt idx="113">
                  <c:v>42887</c:v>
                </c:pt>
                <c:pt idx="114">
                  <c:v>42917</c:v>
                </c:pt>
                <c:pt idx="115">
                  <c:v>42948</c:v>
                </c:pt>
                <c:pt idx="116">
                  <c:v>42979</c:v>
                </c:pt>
                <c:pt idx="117">
                  <c:v>43009</c:v>
                </c:pt>
                <c:pt idx="118">
                  <c:v>43040</c:v>
                </c:pt>
                <c:pt idx="119">
                  <c:v>43070</c:v>
                </c:pt>
                <c:pt idx="120">
                  <c:v>43101</c:v>
                </c:pt>
                <c:pt idx="121">
                  <c:v>43132</c:v>
                </c:pt>
                <c:pt idx="122">
                  <c:v>43160</c:v>
                </c:pt>
                <c:pt idx="123">
                  <c:v>43191</c:v>
                </c:pt>
                <c:pt idx="124">
                  <c:v>43221</c:v>
                </c:pt>
              </c:numCache>
            </c:numRef>
          </c:cat>
          <c:val>
            <c:numRef>
              <c:f>Sheet1!$G$2:$G$126</c:f>
              <c:numCache>
                <c:formatCode>General</c:formatCode>
                <c:ptCount val="125"/>
                <c:pt idx="0">
                  <c:v>3.1775484170242265</c:v>
                </c:pt>
                <c:pt idx="1">
                  <c:v>3.383153748117266</c:v>
                </c:pt>
                <c:pt idx="2">
                  <c:v>3.6243631310791926</c:v>
                </c:pt>
                <c:pt idx="3">
                  <c:v>3.6489607390300307</c:v>
                </c:pt>
                <c:pt idx="4">
                  <c:v>4.0175479104132847</c:v>
                </c:pt>
                <c:pt idx="5">
                  <c:v>4.3147208121827418</c:v>
                </c:pt>
                <c:pt idx="6">
                  <c:v>4.4236544236544262</c:v>
                </c:pt>
                <c:pt idx="7">
                  <c:v>4.4508670520231135</c:v>
                </c:pt>
                <c:pt idx="8">
                  <c:v>4.5533141210374737</c:v>
                </c:pt>
                <c:pt idx="9">
                  <c:v>4.1900400686891999</c:v>
                </c:pt>
                <c:pt idx="10">
                  <c:v>3.8996579247434511</c:v>
                </c:pt>
                <c:pt idx="11">
                  <c:v>3.5478735501478269</c:v>
                </c:pt>
                <c:pt idx="12">
                  <c:v>2.7087782398561302</c:v>
                </c:pt>
                <c:pt idx="13">
                  <c:v>2.3870895438753621</c:v>
                </c:pt>
                <c:pt idx="14">
                  <c:v>1.8102581293999407</c:v>
                </c:pt>
                <c:pt idx="15">
                  <c:v>1.3926024955436702</c:v>
                </c:pt>
                <c:pt idx="16">
                  <c:v>1.0765815760266406</c:v>
                </c:pt>
                <c:pt idx="17">
                  <c:v>0.72992700729925275</c:v>
                </c:pt>
                <c:pt idx="18">
                  <c:v>0.61940050879327657</c:v>
                </c:pt>
                <c:pt idx="19">
                  <c:v>0.47592695074709468</c:v>
                </c:pt>
                <c:pt idx="20">
                  <c:v>4.4101433296589221E-2</c:v>
                </c:pt>
                <c:pt idx="21">
                  <c:v>-0.13185364245687481</c:v>
                </c:pt>
                <c:pt idx="22">
                  <c:v>3.2923617208084011E-2</c:v>
                </c:pt>
                <c:pt idx="23">
                  <c:v>4.3927081045453065E-2</c:v>
                </c:pt>
                <c:pt idx="24">
                  <c:v>-0.18603633180127588</c:v>
                </c:pt>
                <c:pt idx="25">
                  <c:v>-0.1532399299474605</c:v>
                </c:pt>
                <c:pt idx="26">
                  <c:v>0.25244210295247171</c:v>
                </c:pt>
                <c:pt idx="27">
                  <c:v>0.72519503351280434</c:v>
                </c:pt>
                <c:pt idx="28">
                  <c:v>0.72471725046668212</c:v>
                </c:pt>
                <c:pt idx="29">
                  <c:v>0.70267896354852155</c:v>
                </c:pt>
                <c:pt idx="30">
                  <c:v>0.95635923930966271</c:v>
                </c:pt>
                <c:pt idx="31">
                  <c:v>1.0575016523463319</c:v>
                </c:pt>
                <c:pt idx="32">
                  <c:v>1.0910293145250307</c:v>
                </c:pt>
                <c:pt idx="33">
                  <c:v>0.95720101221257892</c:v>
                </c:pt>
                <c:pt idx="34">
                  <c:v>0.95447065277014076</c:v>
                </c:pt>
                <c:pt idx="35">
                  <c:v>1.2623490669593878</c:v>
                </c:pt>
                <c:pt idx="36">
                  <c:v>3.2342944852538125</c:v>
                </c:pt>
                <c:pt idx="37">
                  <c:v>3.5080026310019718</c:v>
                </c:pt>
                <c:pt idx="38">
                  <c:v>3.7880446682723772</c:v>
                </c:pt>
                <c:pt idx="39">
                  <c:v>3.9053125340896742</c:v>
                </c:pt>
                <c:pt idx="40">
                  <c:v>4.1752970674806562</c:v>
                </c:pt>
                <c:pt idx="41">
                  <c:v>4.1321412996075111</c:v>
                </c:pt>
                <c:pt idx="42">
                  <c:v>3.8218641114982574</c:v>
                </c:pt>
                <c:pt idx="43">
                  <c:v>4.0658382385001062</c:v>
                </c:pt>
                <c:pt idx="44">
                  <c:v>4.3715251280933103</c:v>
                </c:pt>
                <c:pt idx="45">
                  <c:v>4.5662598081952979</c:v>
                </c:pt>
                <c:pt idx="46">
                  <c:v>4.8033036296457396</c:v>
                </c:pt>
                <c:pt idx="47">
                  <c:v>4.5853658536585442</c:v>
                </c:pt>
                <c:pt idx="48">
                  <c:v>4.0463041631265924</c:v>
                </c:pt>
                <c:pt idx="49">
                  <c:v>3.9927981359881386</c:v>
                </c:pt>
                <c:pt idx="50">
                  <c:v>3.902953586497901</c:v>
                </c:pt>
                <c:pt idx="51">
                  <c:v>3.6640419947506615</c:v>
                </c:pt>
                <c:pt idx="52">
                  <c:v>3.4323984930933307</c:v>
                </c:pt>
                <c:pt idx="53">
                  <c:v>3.7273583917914124</c:v>
                </c:pt>
                <c:pt idx="54">
                  <c:v>3.8384897745149544</c:v>
                </c:pt>
                <c:pt idx="55">
                  <c:v>3.7603435634230777</c:v>
                </c:pt>
                <c:pt idx="56">
                  <c:v>3.760183831209531</c:v>
                </c:pt>
                <c:pt idx="57">
                  <c:v>3.9395518499218269</c:v>
                </c:pt>
                <c:pt idx="58">
                  <c:v>3.4840315221899658</c:v>
                </c:pt>
                <c:pt idx="59">
                  <c:v>3.3685737976782804</c:v>
                </c:pt>
                <c:pt idx="60">
                  <c:v>2.5109727467592222</c:v>
                </c:pt>
                <c:pt idx="61">
                  <c:v>2.2507383643955734</c:v>
                </c:pt>
                <c:pt idx="62">
                  <c:v>1.9492385786802089</c:v>
                </c:pt>
                <c:pt idx="63">
                  <c:v>1.7419485517520741</c:v>
                </c:pt>
                <c:pt idx="64">
                  <c:v>1.7503035208417543</c:v>
                </c:pt>
                <c:pt idx="65">
                  <c:v>1.6654890481477764</c:v>
                </c:pt>
                <c:pt idx="66">
                  <c:v>1.6462983537016527</c:v>
                </c:pt>
                <c:pt idx="67">
                  <c:v>1.4132848778517939</c:v>
                </c:pt>
                <c:pt idx="68">
                  <c:v>1.097241795852625</c:v>
                </c:pt>
                <c:pt idx="69">
                  <c:v>0.71192218991275524</c:v>
                </c:pt>
                <c:pt idx="70">
                  <c:v>0.4809619238477012</c:v>
                </c:pt>
                <c:pt idx="71">
                  <c:v>0.39105585079714444</c:v>
                </c:pt>
                <c:pt idx="72">
                  <c:v>-4.9785920541680184E-2</c:v>
                </c:pt>
                <c:pt idx="73">
                  <c:v>-0.11952191235060639</c:v>
                </c:pt>
                <c:pt idx="74">
                  <c:v>-0.15933081059549181</c:v>
                </c:pt>
                <c:pt idx="75">
                  <c:v>-0.19908421262192633</c:v>
                </c:pt>
                <c:pt idx="76">
                  <c:v>-3.9773292234258406E-2</c:v>
                </c:pt>
                <c:pt idx="77">
                  <c:v>-7.9428117553618449E-2</c:v>
                </c:pt>
                <c:pt idx="78">
                  <c:v>-0.14904610492845904</c:v>
                </c:pt>
                <c:pt idx="79">
                  <c:v>-0.17917579135973938</c:v>
                </c:pt>
                <c:pt idx="80">
                  <c:v>-8.9614656975015805E-2</c:v>
                </c:pt>
                <c:pt idx="81">
                  <c:v>-9.9561927518863058E-3</c:v>
                </c:pt>
                <c:pt idx="82">
                  <c:v>-1.994415636218605E-2</c:v>
                </c:pt>
                <c:pt idx="83">
                  <c:v>-0.12984418697563171</c:v>
                </c:pt>
                <c:pt idx="84">
                  <c:v>-0.508069336521217</c:v>
                </c:pt>
                <c:pt idx="85">
                  <c:v>-0.59832469086556728</c:v>
                </c:pt>
                <c:pt idx="86">
                  <c:v>-0.38898862956312996</c:v>
                </c:pt>
                <c:pt idx="87">
                  <c:v>-0.12966287652105279</c:v>
                </c:pt>
                <c:pt idx="88">
                  <c:v>-8.9525514771722214E-2</c:v>
                </c:pt>
                <c:pt idx="89">
                  <c:v>-8.9427662957078269E-2</c:v>
                </c:pt>
                <c:pt idx="90">
                  <c:v>-0.21892725644342192</c:v>
                </c:pt>
                <c:pt idx="91">
                  <c:v>-0.21938571998404655</c:v>
                </c:pt>
                <c:pt idx="92">
                  <c:v>-0.51823799083118161</c:v>
                </c:pt>
                <c:pt idx="93">
                  <c:v>-0.52773075774170763</c:v>
                </c:pt>
                <c:pt idx="94">
                  <c:v>-0.37901456213845108</c:v>
                </c:pt>
                <c:pt idx="95">
                  <c:v>-0.46004600460045708</c:v>
                </c:pt>
                <c:pt idx="96">
                  <c:v>-0.63082006608593133</c:v>
                </c:pt>
                <c:pt idx="97">
                  <c:v>-0.31099518459069486</c:v>
                </c:pt>
                <c:pt idx="98">
                  <c:v>-0.49063782917794185</c:v>
                </c:pt>
                <c:pt idx="99">
                  <c:v>-0.38949365824427673</c:v>
                </c:pt>
                <c:pt idx="100">
                  <c:v>-0.74671445639187084</c:v>
                </c:pt>
                <c:pt idx="101">
                  <c:v>-0.72600696171059553</c:v>
                </c:pt>
                <c:pt idx="102">
                  <c:v>-0.85768425251819735</c:v>
                </c:pt>
                <c:pt idx="103">
                  <c:v>-0.78952628422946702</c:v>
                </c:pt>
                <c:pt idx="104">
                  <c:v>-0.52093768783811356</c:v>
                </c:pt>
                <c:pt idx="105">
                  <c:v>-0.32032032032033442</c:v>
                </c:pt>
                <c:pt idx="106">
                  <c:v>-0.21025230276330831</c:v>
                </c:pt>
                <c:pt idx="107">
                  <c:v>0.22103888274891403</c:v>
                </c:pt>
                <c:pt idx="108">
                  <c:v>0.78597339782346864</c:v>
                </c:pt>
                <c:pt idx="109">
                  <c:v>1.1874811311260771</c:v>
                </c:pt>
                <c:pt idx="110">
                  <c:v>1.0464882270074582</c:v>
                </c:pt>
                <c:pt idx="111">
                  <c:v>0.82213755764990992</c:v>
                </c:pt>
                <c:pt idx="112">
                  <c:v>1.1335138930685105</c:v>
                </c:pt>
                <c:pt idx="113">
                  <c:v>1.0018032458425097</c:v>
                </c:pt>
                <c:pt idx="114">
                  <c:v>1.4686651242329845</c:v>
                </c:pt>
                <c:pt idx="115">
                  <c:v>1.6218394278231045</c:v>
                </c:pt>
                <c:pt idx="116">
                  <c:v>1.762336354481377</c:v>
                </c:pt>
                <c:pt idx="117">
                  <c:v>1.8276762402088735</c:v>
                </c:pt>
                <c:pt idx="118">
                  <c:v>2.066820507675331</c:v>
                </c:pt>
                <c:pt idx="119">
                  <c:v>1.9649122807017534</c:v>
                </c:pt>
                <c:pt idx="120">
                  <c:v>2.5694861027794502</c:v>
                </c:pt>
                <c:pt idx="121">
                  <c:v>2.1879661859771176</c:v>
                </c:pt>
                <c:pt idx="122">
                  <c:v>2.5194184425413368</c:v>
                </c:pt>
                <c:pt idx="123">
                  <c:v>2.9832935560859113</c:v>
                </c:pt>
                <c:pt idx="124">
                  <c:v>2.7276334060702254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C41-49B5-AF0A-25DB722E1C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42754368"/>
        <c:axId val="742750760"/>
      </c:lineChart>
      <c:dateAx>
        <c:axId val="742754368"/>
        <c:scaling>
          <c:orientation val="minMax"/>
          <c:min val="41275"/>
        </c:scaling>
        <c:delete val="0"/>
        <c:axPos val="b"/>
        <c:numFmt formatCode="yyyy" sourceLinked="0"/>
        <c:majorTickMark val="out"/>
        <c:minorTickMark val="none"/>
        <c:tickLblPos val="low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742750760"/>
        <c:crosses val="autoZero"/>
        <c:auto val="1"/>
        <c:lblOffset val="100"/>
        <c:baseTimeUnit val="months"/>
        <c:majorUnit val="12"/>
        <c:majorTimeUnit val="months"/>
      </c:dateAx>
      <c:valAx>
        <c:axId val="742750760"/>
        <c:scaling>
          <c:orientation val="minMax"/>
          <c:max val="6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sys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bg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742754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5241452991452992E-3"/>
          <c:y val="0.8629984444444444"/>
          <c:w val="0.99847585470085465"/>
          <c:h val="0.1370015555555555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ysClr val="windowText" lastClr="000000"/>
          </a:solidFill>
        </a:defRPr>
      </a:pPr>
      <a:endParaRPr lang="hu-HU"/>
    </a:p>
  </c:txPr>
  <c:externalData r:id="rId4">
    <c:autoUpdate val="0"/>
  </c:externalData>
  <c:userShapes r:id="rId5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9509192447062657E-2"/>
          <c:y val="7.9978819444444446E-2"/>
          <c:w val="0.9012944043270873"/>
          <c:h val="0.74186139353939984"/>
        </c:manualLayout>
      </c:layout>
      <c:lineChart>
        <c:grouping val="standard"/>
        <c:varyColors val="0"/>
        <c:ser>
          <c:idx val="0"/>
          <c:order val="1"/>
          <c:tx>
            <c:v>Aktuális</c:v>
          </c:tx>
          <c:spPr>
            <a:ln w="28575" cap="rnd">
              <a:solidFill>
                <a:schemeClr val="tx2"/>
              </a:solidFill>
              <a:prstDash val="solid"/>
              <a:round/>
            </a:ln>
            <a:effectLst/>
          </c:spPr>
          <c:marker>
            <c:symbol val="none"/>
          </c:marker>
          <c:dPt>
            <c:idx val="29"/>
            <c:marker>
              <c:symbol val="circle"/>
              <c:size val="8"/>
              <c:spPr>
                <a:solidFill>
                  <a:schemeClr val="bg1"/>
                </a:solidFill>
                <a:ln w="19050">
                  <a:solidFill>
                    <a:schemeClr val="tx2"/>
                  </a:solidFill>
                </a:ln>
                <a:effectLst/>
              </c:spPr>
            </c:marker>
            <c:bubble3D val="0"/>
            <c:spPr>
              <a:ln w="28575" cap="rnd">
                <a:noFill/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126B-42A1-9A76-E99A17FC8783}"/>
              </c:ext>
            </c:extLst>
          </c:dPt>
          <c:dPt>
            <c:idx val="30"/>
            <c:marker>
              <c:symbol val="none"/>
            </c:marker>
            <c:bubble3D val="0"/>
            <c:spPr>
              <a:ln w="28575" cap="rnd">
                <a:solidFill>
                  <a:schemeClr val="tx2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126B-42A1-9A76-E99A17FC8783}"/>
              </c:ext>
            </c:extLst>
          </c:dPt>
          <c:dPt>
            <c:idx val="31"/>
            <c:marker>
              <c:symbol val="none"/>
            </c:marker>
            <c:bubble3D val="0"/>
            <c:spPr>
              <a:ln w="28575" cap="rnd">
                <a:solidFill>
                  <a:schemeClr val="tx2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126B-42A1-9A76-E99A17FC8783}"/>
              </c:ext>
            </c:extLst>
          </c:dPt>
          <c:dPt>
            <c:idx val="32"/>
            <c:marker>
              <c:symbol val="none"/>
            </c:marker>
            <c:bubble3D val="0"/>
            <c:spPr>
              <a:ln w="28575" cap="rnd">
                <a:solidFill>
                  <a:schemeClr val="tx2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126B-42A1-9A76-E99A17FC8783}"/>
              </c:ext>
            </c:extLst>
          </c:dPt>
          <c:dPt>
            <c:idx val="33"/>
            <c:marker>
              <c:symbol val="circle"/>
              <c:size val="8"/>
              <c:spPr>
                <a:solidFill>
                  <a:schemeClr val="bg1"/>
                </a:solidFill>
                <a:ln w="19050">
                  <a:solidFill>
                    <a:schemeClr val="tx2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tx2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126B-42A1-9A76-E99A17FC8783}"/>
              </c:ext>
            </c:extLst>
          </c:dPt>
          <c:dPt>
            <c:idx val="34"/>
            <c:marker>
              <c:symbol val="none"/>
            </c:marker>
            <c:bubble3D val="0"/>
            <c:spPr>
              <a:ln w="28575" cap="rnd">
                <a:solidFill>
                  <a:schemeClr val="tx2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126B-42A1-9A76-E99A17FC8783}"/>
              </c:ext>
            </c:extLst>
          </c:dPt>
          <c:dPt>
            <c:idx val="35"/>
            <c:marker>
              <c:symbol val="none"/>
            </c:marker>
            <c:bubble3D val="0"/>
            <c:spPr>
              <a:ln w="28575" cap="rnd">
                <a:solidFill>
                  <a:schemeClr val="tx2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D-126B-42A1-9A76-E99A17FC8783}"/>
              </c:ext>
            </c:extLst>
          </c:dPt>
          <c:dPt>
            <c:idx val="36"/>
            <c:marker>
              <c:symbol val="none"/>
            </c:marker>
            <c:bubble3D val="0"/>
            <c:spPr>
              <a:ln w="28575" cap="rnd">
                <a:solidFill>
                  <a:schemeClr val="tx2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F-126B-42A1-9A76-E99A17FC8783}"/>
              </c:ext>
            </c:extLst>
          </c:dPt>
          <c:dPt>
            <c:idx val="37"/>
            <c:marker>
              <c:symbol val="circle"/>
              <c:size val="8"/>
              <c:spPr>
                <a:solidFill>
                  <a:schemeClr val="bg1"/>
                </a:solidFill>
                <a:ln w="19050">
                  <a:solidFill>
                    <a:schemeClr val="tx2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tx2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1-126B-42A1-9A76-E99A17FC8783}"/>
              </c:ext>
            </c:extLst>
          </c:dPt>
          <c:dPt>
            <c:idx val="38"/>
            <c:marker>
              <c:symbol val="none"/>
            </c:marker>
            <c:bubble3D val="0"/>
            <c:spPr>
              <a:ln w="28575" cap="rnd">
                <a:solidFill>
                  <a:schemeClr val="tx2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3-126B-42A1-9A76-E99A17FC8783}"/>
              </c:ext>
            </c:extLst>
          </c:dPt>
          <c:dPt>
            <c:idx val="39"/>
            <c:marker>
              <c:symbol val="none"/>
            </c:marker>
            <c:bubble3D val="0"/>
            <c:spPr>
              <a:ln w="28575" cap="rnd">
                <a:solidFill>
                  <a:schemeClr val="tx2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5-126B-42A1-9A76-E99A17FC8783}"/>
              </c:ext>
            </c:extLst>
          </c:dPt>
          <c:cat>
            <c:numRef>
              <c:f>'eurozóna mag_2018_2.kör'!$A$22:$A$61</c:f>
              <c:numCache>
                <c:formatCode>m/d/yyyy</c:formatCode>
                <c:ptCount val="40"/>
                <c:pt idx="0">
                  <c:v>40544</c:v>
                </c:pt>
                <c:pt idx="1">
                  <c:v>40634</c:v>
                </c:pt>
                <c:pt idx="2">
                  <c:v>40725</c:v>
                </c:pt>
                <c:pt idx="3">
                  <c:v>40817</c:v>
                </c:pt>
                <c:pt idx="4">
                  <c:v>40909</c:v>
                </c:pt>
                <c:pt idx="5">
                  <c:v>41000</c:v>
                </c:pt>
                <c:pt idx="6">
                  <c:v>41091</c:v>
                </c:pt>
                <c:pt idx="7">
                  <c:v>41183</c:v>
                </c:pt>
                <c:pt idx="8">
                  <c:v>41275</c:v>
                </c:pt>
                <c:pt idx="9">
                  <c:v>41365</c:v>
                </c:pt>
                <c:pt idx="10">
                  <c:v>41456</c:v>
                </c:pt>
                <c:pt idx="11">
                  <c:v>41548</c:v>
                </c:pt>
                <c:pt idx="12">
                  <c:v>41640</c:v>
                </c:pt>
                <c:pt idx="13">
                  <c:v>41730</c:v>
                </c:pt>
                <c:pt idx="14">
                  <c:v>41821</c:v>
                </c:pt>
                <c:pt idx="15">
                  <c:v>41913</c:v>
                </c:pt>
                <c:pt idx="16">
                  <c:v>42005</c:v>
                </c:pt>
                <c:pt idx="17">
                  <c:v>42095</c:v>
                </c:pt>
                <c:pt idx="18">
                  <c:v>42186</c:v>
                </c:pt>
                <c:pt idx="19">
                  <c:v>42278</c:v>
                </c:pt>
                <c:pt idx="20">
                  <c:v>42370</c:v>
                </c:pt>
                <c:pt idx="21">
                  <c:v>42461</c:v>
                </c:pt>
                <c:pt idx="22">
                  <c:v>42552</c:v>
                </c:pt>
                <c:pt idx="23">
                  <c:v>42644</c:v>
                </c:pt>
                <c:pt idx="24">
                  <c:v>42736</c:v>
                </c:pt>
                <c:pt idx="25">
                  <c:v>42826</c:v>
                </c:pt>
                <c:pt idx="26">
                  <c:v>42917</c:v>
                </c:pt>
                <c:pt idx="27">
                  <c:v>43009</c:v>
                </c:pt>
                <c:pt idx="28">
                  <c:v>43101</c:v>
                </c:pt>
                <c:pt idx="29">
                  <c:v>43191</c:v>
                </c:pt>
                <c:pt idx="30">
                  <c:v>43282</c:v>
                </c:pt>
                <c:pt idx="31">
                  <c:v>43374</c:v>
                </c:pt>
                <c:pt idx="32">
                  <c:v>43466</c:v>
                </c:pt>
                <c:pt idx="33">
                  <c:v>43556</c:v>
                </c:pt>
                <c:pt idx="34">
                  <c:v>43647</c:v>
                </c:pt>
                <c:pt idx="35">
                  <c:v>43739</c:v>
                </c:pt>
                <c:pt idx="36">
                  <c:v>43831</c:v>
                </c:pt>
                <c:pt idx="37">
                  <c:v>43922</c:v>
                </c:pt>
                <c:pt idx="38">
                  <c:v>44013</c:v>
                </c:pt>
                <c:pt idx="39">
                  <c:v>44105</c:v>
                </c:pt>
              </c:numCache>
            </c:numRef>
          </c:cat>
          <c:val>
            <c:numRef>
              <c:f>'eurozóna mag_2018_2.kör'!$B$22:$B$61</c:f>
              <c:numCache>
                <c:formatCode>0.00</c:formatCode>
                <c:ptCount val="40"/>
                <c:pt idx="0">
                  <c:v>0.84587459909069196</c:v>
                </c:pt>
                <c:pt idx="1">
                  <c:v>1.3206955430881351</c:v>
                </c:pt>
                <c:pt idx="2">
                  <c:v>1.3185967612185436</c:v>
                </c:pt>
                <c:pt idx="3">
                  <c:v>1.4616025552006988</c:v>
                </c:pt>
                <c:pt idx="4">
                  <c:v>1.3315625764512617</c:v>
                </c:pt>
                <c:pt idx="5">
                  <c:v>1.3275553721282023</c:v>
                </c:pt>
                <c:pt idx="6">
                  <c:v>1.2496547914940805</c:v>
                </c:pt>
                <c:pt idx="7">
                  <c:v>1.0402053036783485</c:v>
                </c:pt>
                <c:pt idx="8">
                  <c:v>1.020900876043342</c:v>
                </c:pt>
                <c:pt idx="9">
                  <c:v>0.77727241870884711</c:v>
                </c:pt>
                <c:pt idx="10">
                  <c:v>0.84896010910328812</c:v>
                </c:pt>
                <c:pt idx="11">
                  <c:v>0.75180331199837269</c:v>
                </c:pt>
                <c:pt idx="12">
                  <c:v>0.65209969272788726</c:v>
                </c:pt>
                <c:pt idx="13">
                  <c:v>0.61634838840053874</c:v>
                </c:pt>
                <c:pt idx="14">
                  <c:v>0.6186821731634069</c:v>
                </c:pt>
                <c:pt idx="15">
                  <c:v>0.57477059594634738</c:v>
                </c:pt>
                <c:pt idx="16">
                  <c:v>0.6648349784607035</c:v>
                </c:pt>
                <c:pt idx="17">
                  <c:v>0.77994242485107179</c:v>
                </c:pt>
                <c:pt idx="18">
                  <c:v>0.88367717223304965</c:v>
                </c:pt>
                <c:pt idx="19">
                  <c:v>0.90568812245170705</c:v>
                </c:pt>
                <c:pt idx="20">
                  <c:v>0.91316507733260721</c:v>
                </c:pt>
                <c:pt idx="21">
                  <c:v>0.75397748032017375</c:v>
                </c:pt>
                <c:pt idx="22">
                  <c:v>0.81598667776852096</c:v>
                </c:pt>
                <c:pt idx="23">
                  <c:v>0.81475838770575137</c:v>
                </c:pt>
                <c:pt idx="24">
                  <c:v>0.82476292239881843</c:v>
                </c:pt>
                <c:pt idx="25">
                  <c:v>1.1175578558713113</c:v>
                </c:pt>
                <c:pt idx="26">
                  <c:v>1.1496531219029009</c:v>
                </c:pt>
                <c:pt idx="27">
                  <c:v>0.91330201386379883</c:v>
                </c:pt>
                <c:pt idx="28">
                  <c:v>1.003477396920033</c:v>
                </c:pt>
                <c:pt idx="29">
                  <c:v>1.1000000000000001</c:v>
                </c:pt>
                <c:pt idx="33">
                  <c:v>1.5</c:v>
                </c:pt>
                <c:pt idx="37">
                  <c:v>1.9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6-126B-42A1-9A76-E99A17FC8783}"/>
            </c:ext>
          </c:extLst>
        </c:ser>
        <c:ser>
          <c:idx val="2"/>
          <c:order val="2"/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'eurozóna mag_2018_2.kör'!$A$22:$A$61</c:f>
              <c:numCache>
                <c:formatCode>m/d/yyyy</c:formatCode>
                <c:ptCount val="40"/>
                <c:pt idx="0">
                  <c:v>40544</c:v>
                </c:pt>
                <c:pt idx="1">
                  <c:v>40634</c:v>
                </c:pt>
                <c:pt idx="2">
                  <c:v>40725</c:v>
                </c:pt>
                <c:pt idx="3">
                  <c:v>40817</c:v>
                </c:pt>
                <c:pt idx="4">
                  <c:v>40909</c:v>
                </c:pt>
                <c:pt idx="5">
                  <c:v>41000</c:v>
                </c:pt>
                <c:pt idx="6">
                  <c:v>41091</c:v>
                </c:pt>
                <c:pt idx="7">
                  <c:v>41183</c:v>
                </c:pt>
                <c:pt idx="8">
                  <c:v>41275</c:v>
                </c:pt>
                <c:pt idx="9">
                  <c:v>41365</c:v>
                </c:pt>
                <c:pt idx="10">
                  <c:v>41456</c:v>
                </c:pt>
                <c:pt idx="11">
                  <c:v>41548</c:v>
                </c:pt>
                <c:pt idx="12">
                  <c:v>41640</c:v>
                </c:pt>
                <c:pt idx="13">
                  <c:v>41730</c:v>
                </c:pt>
                <c:pt idx="14">
                  <c:v>41821</c:v>
                </c:pt>
                <c:pt idx="15">
                  <c:v>41913</c:v>
                </c:pt>
                <c:pt idx="16">
                  <c:v>42005</c:v>
                </c:pt>
                <c:pt idx="17">
                  <c:v>42095</c:v>
                </c:pt>
                <c:pt idx="18">
                  <c:v>42186</c:v>
                </c:pt>
                <c:pt idx="19">
                  <c:v>42278</c:v>
                </c:pt>
                <c:pt idx="20">
                  <c:v>42370</c:v>
                </c:pt>
                <c:pt idx="21">
                  <c:v>42461</c:v>
                </c:pt>
                <c:pt idx="22">
                  <c:v>42552</c:v>
                </c:pt>
                <c:pt idx="23">
                  <c:v>42644</c:v>
                </c:pt>
                <c:pt idx="24">
                  <c:v>42736</c:v>
                </c:pt>
                <c:pt idx="25">
                  <c:v>42826</c:v>
                </c:pt>
                <c:pt idx="26">
                  <c:v>42917</c:v>
                </c:pt>
                <c:pt idx="27">
                  <c:v>43009</c:v>
                </c:pt>
                <c:pt idx="28">
                  <c:v>43101</c:v>
                </c:pt>
                <c:pt idx="29">
                  <c:v>43191</c:v>
                </c:pt>
                <c:pt idx="30">
                  <c:v>43282</c:v>
                </c:pt>
                <c:pt idx="31">
                  <c:v>43374</c:v>
                </c:pt>
                <c:pt idx="32">
                  <c:v>43466</c:v>
                </c:pt>
                <c:pt idx="33">
                  <c:v>43556</c:v>
                </c:pt>
                <c:pt idx="34">
                  <c:v>43647</c:v>
                </c:pt>
                <c:pt idx="35">
                  <c:v>43739</c:v>
                </c:pt>
                <c:pt idx="36">
                  <c:v>43831</c:v>
                </c:pt>
                <c:pt idx="37">
                  <c:v>43922</c:v>
                </c:pt>
                <c:pt idx="38">
                  <c:v>44013</c:v>
                </c:pt>
                <c:pt idx="39">
                  <c:v>44105</c:v>
                </c:pt>
              </c:numCache>
            </c:numRef>
          </c:cat>
          <c:val>
            <c:numRef>
              <c:f>'eurozóna mag_2018_2.kör'!$D$6:$D$61</c:f>
              <c:numCache>
                <c:formatCode>General</c:formatCode>
                <c:ptCount val="56"/>
                <c:pt idx="0">
                  <c:v>1.95</c:v>
                </c:pt>
                <c:pt idx="1">
                  <c:v>1.95</c:v>
                </c:pt>
                <c:pt idx="2">
                  <c:v>1.95</c:v>
                </c:pt>
                <c:pt idx="3">
                  <c:v>1.95</c:v>
                </c:pt>
                <c:pt idx="4">
                  <c:v>1.95</c:v>
                </c:pt>
                <c:pt idx="5">
                  <c:v>1.95</c:v>
                </c:pt>
                <c:pt idx="6">
                  <c:v>1.95</c:v>
                </c:pt>
                <c:pt idx="7">
                  <c:v>1.95</c:v>
                </c:pt>
                <c:pt idx="8">
                  <c:v>1.95</c:v>
                </c:pt>
                <c:pt idx="9">
                  <c:v>1.95</c:v>
                </c:pt>
                <c:pt idx="10">
                  <c:v>1.95</c:v>
                </c:pt>
                <c:pt idx="11">
                  <c:v>1.95</c:v>
                </c:pt>
                <c:pt idx="12">
                  <c:v>1.95</c:v>
                </c:pt>
                <c:pt idx="13">
                  <c:v>1.95</c:v>
                </c:pt>
                <c:pt idx="14">
                  <c:v>1.95</c:v>
                </c:pt>
                <c:pt idx="15">
                  <c:v>1.95</c:v>
                </c:pt>
                <c:pt idx="16">
                  <c:v>1.95</c:v>
                </c:pt>
                <c:pt idx="17">
                  <c:v>1.95</c:v>
                </c:pt>
                <c:pt idx="18">
                  <c:v>1.95</c:v>
                </c:pt>
                <c:pt idx="19">
                  <c:v>1.95</c:v>
                </c:pt>
                <c:pt idx="20">
                  <c:v>1.95</c:v>
                </c:pt>
                <c:pt idx="21">
                  <c:v>1.95</c:v>
                </c:pt>
                <c:pt idx="22">
                  <c:v>1.95</c:v>
                </c:pt>
                <c:pt idx="23">
                  <c:v>1.95</c:v>
                </c:pt>
                <c:pt idx="24">
                  <c:v>1.95</c:v>
                </c:pt>
                <c:pt idx="25">
                  <c:v>1.95</c:v>
                </c:pt>
                <c:pt idx="26">
                  <c:v>1.95</c:v>
                </c:pt>
                <c:pt idx="27">
                  <c:v>1.95</c:v>
                </c:pt>
                <c:pt idx="28">
                  <c:v>1.95</c:v>
                </c:pt>
                <c:pt idx="29">
                  <c:v>1.95</c:v>
                </c:pt>
                <c:pt idx="30">
                  <c:v>1.95</c:v>
                </c:pt>
                <c:pt idx="31">
                  <c:v>1.95</c:v>
                </c:pt>
                <c:pt idx="32">
                  <c:v>1.95</c:v>
                </c:pt>
                <c:pt idx="33">
                  <c:v>1.95</c:v>
                </c:pt>
                <c:pt idx="34">
                  <c:v>1.95</c:v>
                </c:pt>
                <c:pt idx="35">
                  <c:v>1.95</c:v>
                </c:pt>
                <c:pt idx="36">
                  <c:v>1.95</c:v>
                </c:pt>
                <c:pt idx="37">
                  <c:v>1.95</c:v>
                </c:pt>
                <c:pt idx="38">
                  <c:v>1.95</c:v>
                </c:pt>
                <c:pt idx="39">
                  <c:v>1.95</c:v>
                </c:pt>
                <c:pt idx="40">
                  <c:v>1.95</c:v>
                </c:pt>
                <c:pt idx="41">
                  <c:v>1.95</c:v>
                </c:pt>
                <c:pt idx="42">
                  <c:v>1.95</c:v>
                </c:pt>
                <c:pt idx="43">
                  <c:v>1.95</c:v>
                </c:pt>
                <c:pt idx="44">
                  <c:v>1.95</c:v>
                </c:pt>
                <c:pt idx="45">
                  <c:v>1.95</c:v>
                </c:pt>
                <c:pt idx="46">
                  <c:v>1.95</c:v>
                </c:pt>
                <c:pt idx="47">
                  <c:v>1.95</c:v>
                </c:pt>
                <c:pt idx="48">
                  <c:v>1.95</c:v>
                </c:pt>
                <c:pt idx="49">
                  <c:v>1.95</c:v>
                </c:pt>
                <c:pt idx="50">
                  <c:v>1.95</c:v>
                </c:pt>
                <c:pt idx="51">
                  <c:v>1.95</c:v>
                </c:pt>
                <c:pt idx="52">
                  <c:v>1.95</c:v>
                </c:pt>
                <c:pt idx="53">
                  <c:v>1.95</c:v>
                </c:pt>
                <c:pt idx="54">
                  <c:v>1.95</c:v>
                </c:pt>
                <c:pt idx="55">
                  <c:v>1.95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7-126B-42A1-9A76-E99A17FC87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6549176"/>
        <c:axId val="636549832"/>
        <c:extLst>
          <c:ext xmlns:c15="http://schemas.microsoft.com/office/drawing/2012/chart" uri="{02D57815-91ED-43cb-92C2-25804820EDAC}">
            <c15:filteredLineSeries>
              <c15:ser>
                <c:idx val="1"/>
                <c:order val="0"/>
                <c:tx>
                  <c:strRef>
                    <c:extLst>
                      <c:ext uri="{02D57815-91ED-43cb-92C2-25804820EDAC}">
                        <c15:formulaRef>
                          <c15:sqref>'eurozóna mag_2018_2.kör'!$C$5</c15:sqref>
                        </c15:formulaRef>
                      </c:ext>
                    </c:extLst>
                    <c:strCache>
                      <c:ptCount val="1"/>
                      <c:pt idx="0">
                        <c:v>Március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ysDash"/>
                    <a:round/>
                  </a:ln>
                  <a:effectLst/>
                </c:spPr>
                <c:marker>
                  <c:symbol val="none"/>
                </c:marker>
                <c:dPt>
                  <c:idx val="28"/>
                  <c:marker>
                    <c:symbol val="none"/>
                  </c:marker>
                  <c:bubble3D val="0"/>
                  <c:spPr>
                    <a:ln w="28575" cap="rnd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9-126B-42A1-9A76-E99A17FC8783}"/>
                    </c:ext>
                  </c:extLst>
                </c:dPt>
                <c:dPt>
                  <c:idx val="31"/>
                  <c:marker>
                    <c:symbol val="none"/>
                  </c:marker>
                  <c:bubble3D val="0"/>
                  <c:spPr>
                    <a:ln w="28575" cap="rnd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B-126B-42A1-9A76-E99A17FC8783}"/>
                    </c:ext>
                  </c:extLst>
                </c:dPt>
                <c:dPt>
                  <c:idx val="32"/>
                  <c:marker>
                    <c:symbol val="none"/>
                  </c:marker>
                  <c:bubble3D val="0"/>
                  <c:spPr>
                    <a:ln w="28575" cap="rnd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D-126B-42A1-9A76-E99A17FC8783}"/>
                    </c:ext>
                  </c:extLst>
                </c:dPt>
                <c:dPt>
                  <c:idx val="33"/>
                  <c:marker>
                    <c:symbol val="none"/>
                  </c:marker>
                  <c:bubble3D val="0"/>
                  <c:spPr>
                    <a:ln w="28575" cap="rnd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F-126B-42A1-9A76-E99A17FC8783}"/>
                    </c:ext>
                  </c:extLst>
                </c:dPt>
                <c:cat>
                  <c:numRef>
                    <c:extLst>
                      <c:ext uri="{02D57815-91ED-43cb-92C2-25804820EDAC}">
                        <c15:formulaRef>
                          <c15:sqref>'eurozóna mag_2018_2.kör'!$A$22:$A$61</c15:sqref>
                        </c15:formulaRef>
                      </c:ext>
                    </c:extLst>
                    <c:numCache>
                      <c:formatCode>m/d/yyyy</c:formatCode>
                      <c:ptCount val="40"/>
                      <c:pt idx="0">
                        <c:v>40544</c:v>
                      </c:pt>
                      <c:pt idx="1">
                        <c:v>40634</c:v>
                      </c:pt>
                      <c:pt idx="2">
                        <c:v>40725</c:v>
                      </c:pt>
                      <c:pt idx="3">
                        <c:v>40817</c:v>
                      </c:pt>
                      <c:pt idx="4">
                        <c:v>40909</c:v>
                      </c:pt>
                      <c:pt idx="5">
                        <c:v>41000</c:v>
                      </c:pt>
                      <c:pt idx="6">
                        <c:v>41091</c:v>
                      </c:pt>
                      <c:pt idx="7">
                        <c:v>41183</c:v>
                      </c:pt>
                      <c:pt idx="8">
                        <c:v>41275</c:v>
                      </c:pt>
                      <c:pt idx="9">
                        <c:v>41365</c:v>
                      </c:pt>
                      <c:pt idx="10">
                        <c:v>41456</c:v>
                      </c:pt>
                      <c:pt idx="11">
                        <c:v>41548</c:v>
                      </c:pt>
                      <c:pt idx="12">
                        <c:v>41640</c:v>
                      </c:pt>
                      <c:pt idx="13">
                        <c:v>41730</c:v>
                      </c:pt>
                      <c:pt idx="14">
                        <c:v>41821</c:v>
                      </c:pt>
                      <c:pt idx="15">
                        <c:v>41913</c:v>
                      </c:pt>
                      <c:pt idx="16">
                        <c:v>42005</c:v>
                      </c:pt>
                      <c:pt idx="17">
                        <c:v>42095</c:v>
                      </c:pt>
                      <c:pt idx="18">
                        <c:v>42186</c:v>
                      </c:pt>
                      <c:pt idx="19">
                        <c:v>42278</c:v>
                      </c:pt>
                      <c:pt idx="20">
                        <c:v>42370</c:v>
                      </c:pt>
                      <c:pt idx="21">
                        <c:v>42461</c:v>
                      </c:pt>
                      <c:pt idx="22">
                        <c:v>42552</c:v>
                      </c:pt>
                      <c:pt idx="23">
                        <c:v>42644</c:v>
                      </c:pt>
                      <c:pt idx="24">
                        <c:v>42736</c:v>
                      </c:pt>
                      <c:pt idx="25">
                        <c:v>42826</c:v>
                      </c:pt>
                      <c:pt idx="26">
                        <c:v>42917</c:v>
                      </c:pt>
                      <c:pt idx="27">
                        <c:v>43009</c:v>
                      </c:pt>
                      <c:pt idx="28">
                        <c:v>43101</c:v>
                      </c:pt>
                      <c:pt idx="29">
                        <c:v>43191</c:v>
                      </c:pt>
                      <c:pt idx="30">
                        <c:v>43282</c:v>
                      </c:pt>
                      <c:pt idx="31">
                        <c:v>43374</c:v>
                      </c:pt>
                      <c:pt idx="32">
                        <c:v>43466</c:v>
                      </c:pt>
                      <c:pt idx="33">
                        <c:v>43556</c:v>
                      </c:pt>
                      <c:pt idx="34">
                        <c:v>43647</c:v>
                      </c:pt>
                      <c:pt idx="35">
                        <c:v>43739</c:v>
                      </c:pt>
                      <c:pt idx="36">
                        <c:v>43831</c:v>
                      </c:pt>
                      <c:pt idx="37">
                        <c:v>43922</c:v>
                      </c:pt>
                      <c:pt idx="38">
                        <c:v>44013</c:v>
                      </c:pt>
                      <c:pt idx="39">
                        <c:v>44105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'eurozóna mag_2018_2.kör'!$C$22:$C$61</c15:sqref>
                        </c15:formulaRef>
                      </c:ext>
                    </c:extLst>
                    <c:numCache>
                      <c:formatCode>0.00</c:formatCode>
                      <c:ptCount val="40"/>
                      <c:pt idx="0">
                        <c:v>1.1480473288217041</c:v>
                      </c:pt>
                      <c:pt idx="1">
                        <c:v>1.651807091551774</c:v>
                      </c:pt>
                      <c:pt idx="2">
                        <c:v>1.5444880707438529</c:v>
                      </c:pt>
                      <c:pt idx="3">
                        <c:v>1.9035283380447083</c:v>
                      </c:pt>
                      <c:pt idx="4">
                        <c:v>1.781056537340703</c:v>
                      </c:pt>
                      <c:pt idx="5">
                        <c:v>1.7606210519616639</c:v>
                      </c:pt>
                      <c:pt idx="6">
                        <c:v>1.6132902820603192</c:v>
                      </c:pt>
                      <c:pt idx="7">
                        <c:v>1.3988539817412828</c:v>
                      </c:pt>
                      <c:pt idx="8">
                        <c:v>1.4276411239231095</c:v>
                      </c:pt>
                      <c:pt idx="9">
                        <c:v>1.128760539218419</c:v>
                      </c:pt>
                      <c:pt idx="10">
                        <c:v>1.2069004310682629</c:v>
                      </c:pt>
                      <c:pt idx="11">
                        <c:v>0.95205277170302338</c:v>
                      </c:pt>
                      <c:pt idx="12">
                        <c:v>0.85867467849163859</c:v>
                      </c:pt>
                      <c:pt idx="13">
                        <c:v>0.78423314425131707</c:v>
                      </c:pt>
                      <c:pt idx="14">
                        <c:v>0.73804197497770474</c:v>
                      </c:pt>
                      <c:pt idx="15">
                        <c:v>0.59036124615568042</c:v>
                      </c:pt>
                      <c:pt idx="16">
                        <c:v>0.49808306615264542</c:v>
                      </c:pt>
                      <c:pt idx="17">
                        <c:v>0.64912385832498387</c:v>
                      </c:pt>
                      <c:pt idx="18">
                        <c:v>0.78780768370138787</c:v>
                      </c:pt>
                      <c:pt idx="19">
                        <c:v>0.81361353065361186</c:v>
                      </c:pt>
                      <c:pt idx="20">
                        <c:v>0.83792380834242408</c:v>
                      </c:pt>
                      <c:pt idx="21">
                        <c:v>0.70123700036921832</c:v>
                      </c:pt>
                      <c:pt idx="22">
                        <c:v>0.70453488478567294</c:v>
                      </c:pt>
                      <c:pt idx="23">
                        <c:v>0.72619650766934285</c:v>
                      </c:pt>
                      <c:pt idx="24">
                        <c:v>0.81156906157080755</c:v>
                      </c:pt>
                      <c:pt idx="25">
                        <c:v>1.1514855373042394</c:v>
                      </c:pt>
                      <c:pt idx="26">
                        <c:v>1.2826880554617901</c:v>
                      </c:pt>
                      <c:pt idx="27">
                        <c:v>1.1322625794565369</c:v>
                      </c:pt>
                      <c:pt idx="28">
                        <c:v>1.1287872210595538</c:v>
                      </c:pt>
                      <c:pt idx="29">
                        <c:v>1.1221056453486682</c:v>
                      </c:pt>
                      <c:pt idx="30">
                        <c:v>1.131033285752153</c:v>
                      </c:pt>
                      <c:pt idx="31">
                        <c:v>1.2053685621422403</c:v>
                      </c:pt>
                      <c:pt idx="32">
                        <c:v>1.3063215482391684</c:v>
                      </c:pt>
                      <c:pt idx="33">
                        <c:v>1.4578718447609162</c:v>
                      </c:pt>
                      <c:pt idx="34">
                        <c:v>1.5487873043121201</c:v>
                      </c:pt>
                      <c:pt idx="35">
                        <c:v>1.61936954367861</c:v>
                      </c:pt>
                      <c:pt idx="36">
                        <c:v>1.68023407649432</c:v>
                      </c:pt>
                      <c:pt idx="37">
                        <c:v>1.7308515999341201</c:v>
                      </c:pt>
                      <c:pt idx="38">
                        <c:v>1.77590417616672</c:v>
                      </c:pt>
                      <c:pt idx="39">
                        <c:v>1.8147238759334099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20-126B-42A1-9A76-E99A17FC8783}"/>
                  </c:ext>
                </c:extLst>
              </c15:ser>
            </c15:filteredLineSeries>
          </c:ext>
        </c:extLst>
      </c:lineChart>
      <c:dateAx>
        <c:axId val="636549176"/>
        <c:scaling>
          <c:orientation val="minMax"/>
        </c:scaling>
        <c:delete val="0"/>
        <c:axPos val="b"/>
        <c:numFmt formatCode="yyyy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636549832"/>
        <c:crosses val="autoZero"/>
        <c:auto val="1"/>
        <c:lblOffset val="100"/>
        <c:baseTimeUnit val="months"/>
        <c:majorUnit val="12"/>
        <c:majorTimeUnit val="months"/>
      </c:dateAx>
      <c:valAx>
        <c:axId val="636549832"/>
        <c:scaling>
          <c:orientation val="minMax"/>
          <c:min val="0.4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sysDash"/>
              <a:round/>
            </a:ln>
            <a:effectLst/>
          </c:spPr>
        </c:majorGridlines>
        <c:numFmt formatCode="0.0" sourceLinked="0"/>
        <c:majorTickMark val="out"/>
        <c:minorTickMark val="none"/>
        <c:tickLblPos val="nextTo"/>
        <c:spPr>
          <a:noFill/>
          <a:ln>
            <a:solidFill>
              <a:schemeClr val="bg1">
                <a:lumMod val="6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636549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ysClr val="windowText" lastClr="000000"/>
          </a:solidFill>
        </a:defRPr>
      </a:pPr>
      <a:endParaRPr lang="hu-HU"/>
    </a:p>
  </c:txPr>
  <c:externalData r:id="rId4">
    <c:autoUpdate val="0"/>
  </c:externalData>
  <c:userShapes r:id="rId5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7587037037037033E-2"/>
          <c:y val="7.6398611111111125E-2"/>
          <c:w val="0.88007500000000005"/>
          <c:h val="0.6226471593446824"/>
        </c:manualLayout>
      </c:layout>
      <c:areaChart>
        <c:grouping val="stacked"/>
        <c:varyColors val="0"/>
        <c:ser>
          <c:idx val="1"/>
          <c:order val="1"/>
          <c:tx>
            <c:strRef>
              <c:f>'c1-14'!$C$9</c:f>
              <c:strCache>
                <c:ptCount val="1"/>
                <c:pt idx="0">
                  <c:v>Bérezési alapfolyamat</c:v>
                </c:pt>
              </c:strCache>
            </c:strRef>
          </c:tx>
          <c:spPr>
            <a:solidFill>
              <a:schemeClr val="tx2"/>
            </a:solidFill>
            <a:ln>
              <a:solidFill>
                <a:schemeClr val="tx2"/>
              </a:solidFill>
            </a:ln>
            <a:effectLst/>
          </c:spPr>
          <c:cat>
            <c:numRef>
              <c:f>'c1-14'!$A$12:$A$25</c:f>
              <c:numCache>
                <c:formatCode>yyyy</c:formatCode>
                <c:ptCount val="14"/>
                <c:pt idx="0">
                  <c:v>39083</c:v>
                </c:pt>
                <c:pt idx="1">
                  <c:v>39448</c:v>
                </c:pt>
                <c:pt idx="2">
                  <c:v>39814</c:v>
                </c:pt>
                <c:pt idx="3">
                  <c:v>40179</c:v>
                </c:pt>
                <c:pt idx="4">
                  <c:v>40544</c:v>
                </c:pt>
                <c:pt idx="5">
                  <c:v>40909</c:v>
                </c:pt>
                <c:pt idx="6">
                  <c:v>41275</c:v>
                </c:pt>
                <c:pt idx="7">
                  <c:v>41640</c:v>
                </c:pt>
                <c:pt idx="8">
                  <c:v>42005</c:v>
                </c:pt>
                <c:pt idx="9">
                  <c:v>42370</c:v>
                </c:pt>
                <c:pt idx="10">
                  <c:v>42736</c:v>
                </c:pt>
                <c:pt idx="11">
                  <c:v>43101</c:v>
                </c:pt>
                <c:pt idx="12">
                  <c:v>43466</c:v>
                </c:pt>
                <c:pt idx="13">
                  <c:v>43831</c:v>
                </c:pt>
              </c:numCache>
            </c:numRef>
          </c:cat>
          <c:val>
            <c:numRef>
              <c:f>'c1-14'!$C$12:$C$25</c:f>
              <c:numCache>
                <c:formatCode>General</c:formatCode>
                <c:ptCount val="14"/>
                <c:pt idx="0">
                  <c:v>9.2051833350169101</c:v>
                </c:pt>
                <c:pt idx="1">
                  <c:v>8.2858068545187091</c:v>
                </c:pt>
                <c:pt idx="2">
                  <c:v>4.2918246498929697</c:v>
                </c:pt>
                <c:pt idx="3">
                  <c:v>3.20232436693597</c:v>
                </c:pt>
                <c:pt idx="4">
                  <c:v>3.4293335268102112</c:v>
                </c:pt>
                <c:pt idx="5">
                  <c:v>3.424226988469556</c:v>
                </c:pt>
                <c:pt idx="6">
                  <c:v>3.5866638731038401</c:v>
                </c:pt>
                <c:pt idx="7">
                  <c:v>4.2851835671852498</c:v>
                </c:pt>
                <c:pt idx="8">
                  <c:v>3.9737307800777399</c:v>
                </c:pt>
                <c:pt idx="9">
                  <c:v>5.41293007071988</c:v>
                </c:pt>
                <c:pt idx="10">
                  <c:v>6.5301416201353248</c:v>
                </c:pt>
                <c:pt idx="11">
                  <c:v>7.006078184198401</c:v>
                </c:pt>
                <c:pt idx="12">
                  <c:v>7.2228552102145196</c:v>
                </c:pt>
                <c:pt idx="13">
                  <c:v>7.3330014901752101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52-4CCF-ACC1-2D50139AA9DE}"/>
            </c:ext>
          </c:extLst>
        </c:ser>
        <c:ser>
          <c:idx val="2"/>
          <c:order val="2"/>
          <c:tx>
            <c:strRef>
              <c:f>'c1-14'!$D$9</c:f>
              <c:strCache>
                <c:ptCount val="1"/>
                <c:pt idx="0">
                  <c:v>Adminisztratív intézkedések hatása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c:spPr>
          <c:cat>
            <c:numRef>
              <c:f>'c1-14'!$A$12:$A$25</c:f>
              <c:numCache>
                <c:formatCode>yyyy</c:formatCode>
                <c:ptCount val="14"/>
                <c:pt idx="0">
                  <c:v>39083</c:v>
                </c:pt>
                <c:pt idx="1">
                  <c:v>39448</c:v>
                </c:pt>
                <c:pt idx="2">
                  <c:v>39814</c:v>
                </c:pt>
                <c:pt idx="3">
                  <c:v>40179</c:v>
                </c:pt>
                <c:pt idx="4">
                  <c:v>40544</c:v>
                </c:pt>
                <c:pt idx="5">
                  <c:v>40909</c:v>
                </c:pt>
                <c:pt idx="6">
                  <c:v>41275</c:v>
                </c:pt>
                <c:pt idx="7">
                  <c:v>41640</c:v>
                </c:pt>
                <c:pt idx="8">
                  <c:v>42005</c:v>
                </c:pt>
                <c:pt idx="9">
                  <c:v>42370</c:v>
                </c:pt>
                <c:pt idx="10">
                  <c:v>42736</c:v>
                </c:pt>
                <c:pt idx="11">
                  <c:v>43101</c:v>
                </c:pt>
                <c:pt idx="12">
                  <c:v>43466</c:v>
                </c:pt>
                <c:pt idx="13">
                  <c:v>43831</c:v>
                </c:pt>
              </c:numCache>
            </c:numRef>
          </c:cat>
          <c:val>
            <c:numRef>
              <c:f>'c1-14'!$D$12:$D$25</c:f>
              <c:numCache>
                <c:formatCode>General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1.9485488557068686</c:v>
                </c:pt>
                <c:pt idx="5">
                  <c:v>3.8710187166842438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5.050161619922676</c:v>
                </c:pt>
                <c:pt idx="11">
                  <c:v>3.0299757417978999</c:v>
                </c:pt>
                <c:pt idx="12">
                  <c:v>0</c:v>
                </c:pt>
                <c:pt idx="1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652-4CCF-ACC1-2D50139AA9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53956208"/>
        <c:axId val="853953584"/>
      </c:areaChart>
      <c:lineChart>
        <c:grouping val="standard"/>
        <c:varyColors val="0"/>
        <c:ser>
          <c:idx val="0"/>
          <c:order val="0"/>
          <c:tx>
            <c:strRef>
              <c:f>'c1-14'!$B$9</c:f>
              <c:strCache>
                <c:ptCount val="1"/>
                <c:pt idx="0">
                  <c:v>Versenyszféra bérdinamika</c:v>
                </c:pt>
              </c:strCache>
            </c:strRef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chemeClr val="bg1"/>
              </a:solidFill>
              <a:ln w="15875">
                <a:solidFill>
                  <a:schemeClr val="accent3"/>
                </a:solidFill>
              </a:ln>
              <a:effectLst/>
            </c:spPr>
          </c:marker>
          <c:cat>
            <c:numRef>
              <c:f>'c1-14'!$A$12:$A$25</c:f>
              <c:numCache>
                <c:formatCode>yyyy</c:formatCode>
                <c:ptCount val="14"/>
                <c:pt idx="0">
                  <c:v>39083</c:v>
                </c:pt>
                <c:pt idx="1">
                  <c:v>39448</c:v>
                </c:pt>
                <c:pt idx="2">
                  <c:v>39814</c:v>
                </c:pt>
                <c:pt idx="3">
                  <c:v>40179</c:v>
                </c:pt>
                <c:pt idx="4">
                  <c:v>40544</c:v>
                </c:pt>
                <c:pt idx="5">
                  <c:v>40909</c:v>
                </c:pt>
                <c:pt idx="6">
                  <c:v>41275</c:v>
                </c:pt>
                <c:pt idx="7">
                  <c:v>41640</c:v>
                </c:pt>
                <c:pt idx="8">
                  <c:v>42005</c:v>
                </c:pt>
                <c:pt idx="9">
                  <c:v>42370</c:v>
                </c:pt>
                <c:pt idx="10">
                  <c:v>42736</c:v>
                </c:pt>
                <c:pt idx="11">
                  <c:v>43101</c:v>
                </c:pt>
                <c:pt idx="12">
                  <c:v>43466</c:v>
                </c:pt>
                <c:pt idx="13">
                  <c:v>43831</c:v>
                </c:pt>
              </c:numCache>
            </c:numRef>
          </c:cat>
          <c:val>
            <c:numRef>
              <c:f>'c1-14'!$B$12:$B$25</c:f>
              <c:numCache>
                <c:formatCode>General</c:formatCode>
                <c:ptCount val="14"/>
                <c:pt idx="0">
                  <c:v>9.2051833350169101</c:v>
                </c:pt>
                <c:pt idx="1">
                  <c:v>8.2858068545187091</c:v>
                </c:pt>
                <c:pt idx="2">
                  <c:v>4.2918246498929697</c:v>
                </c:pt>
                <c:pt idx="3">
                  <c:v>3.20232436693597</c:v>
                </c:pt>
                <c:pt idx="4">
                  <c:v>5.3778823825170798</c:v>
                </c:pt>
                <c:pt idx="5">
                  <c:v>7.2952457051537998</c:v>
                </c:pt>
                <c:pt idx="6">
                  <c:v>3.5866638731038401</c:v>
                </c:pt>
                <c:pt idx="7">
                  <c:v>4.2851835671852498</c:v>
                </c:pt>
                <c:pt idx="8">
                  <c:v>3.9737307800777399</c:v>
                </c:pt>
                <c:pt idx="9">
                  <c:v>5.41293007071988</c:v>
                </c:pt>
                <c:pt idx="10">
                  <c:v>11.580303240058001</c:v>
                </c:pt>
                <c:pt idx="11">
                  <c:v>10.036053925996301</c:v>
                </c:pt>
                <c:pt idx="12">
                  <c:v>7.2228552102145196</c:v>
                </c:pt>
                <c:pt idx="13">
                  <c:v>7.3330014901752101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652-4CCF-ACC1-2D50139AA9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53956208"/>
        <c:axId val="853953584"/>
      </c:lineChart>
      <c:dateAx>
        <c:axId val="8539562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r>
                  <a:rPr lang="hu-HU"/>
                  <a:t>%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8.2859953703703693E-2"/>
              <c:y val="2.7256944444444516E-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cs"/>
                </a:defRPr>
              </a:pPr>
              <a:endParaRPr lang="hu-HU"/>
            </a:p>
          </c:txPr>
        </c:title>
        <c:numFmt formatCode="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hu-HU"/>
          </a:p>
        </c:txPr>
        <c:crossAx val="853953584"/>
        <c:crosses val="autoZero"/>
        <c:auto val="1"/>
        <c:lblOffset val="100"/>
        <c:baseTimeUnit val="years"/>
      </c:dateAx>
      <c:valAx>
        <c:axId val="853953584"/>
        <c:scaling>
          <c:orientation val="minMax"/>
          <c:max val="12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sysDash"/>
              <a:round/>
            </a:ln>
            <a:effectLst/>
          </c:spPr>
        </c:majorGridlines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bg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hu-HU"/>
          </a:p>
        </c:txPr>
        <c:crossAx val="85395620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8388888888888891E-3"/>
          <c:y val="0.83722138376143274"/>
          <c:w val="0.99616111111111116"/>
          <c:h val="0.1627786162385673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ysClr val="windowText" lastClr="000000"/>
          </a:solidFill>
          <a:latin typeface="Calibri" panose="020F0502020204030204" pitchFamily="34" charset="0"/>
        </a:defRPr>
      </a:pPr>
      <a:endParaRPr lang="hu-HU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507525252525251"/>
          <c:y val="3.8585069444444446E-2"/>
          <c:w val="0.82014595959595959"/>
          <c:h val="0.56136282529663672"/>
        </c:manualLayout>
      </c:layout>
      <c:scatterChart>
        <c:scatterStyle val="lineMarker"/>
        <c:varyColors val="0"/>
        <c:ser>
          <c:idx val="0"/>
          <c:order val="0"/>
          <c:tx>
            <c:strRef>
              <c:f>'cb1-xxxxxx'!$B$9</c:f>
              <c:strCache>
                <c:ptCount val="1"/>
                <c:pt idx="0">
                  <c:v>2001. I. negyedév – 2008. IV. negyedév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9"/>
            <c:spPr>
              <a:solidFill>
                <a:sysClr val="window" lastClr="FFFFFF"/>
              </a:solidFill>
              <a:ln w="15875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xVal>
            <c:numRef>
              <c:f>'cb1-xxxxxx'!$C$16:$C$47</c:f>
              <c:numCache>
                <c:formatCode>General</c:formatCode>
                <c:ptCount val="32"/>
                <c:pt idx="0">
                  <c:v>15.745306597020132</c:v>
                </c:pt>
                <c:pt idx="1">
                  <c:v>17.112627523124857</c:v>
                </c:pt>
                <c:pt idx="2">
                  <c:v>16.361650241756337</c:v>
                </c:pt>
                <c:pt idx="3">
                  <c:v>16.233240050956766</c:v>
                </c:pt>
                <c:pt idx="4">
                  <c:v>15.745306597020132</c:v>
                </c:pt>
                <c:pt idx="5">
                  <c:v>14.140671787054444</c:v>
                </c:pt>
                <c:pt idx="6">
                  <c:v>14.08552738643445</c:v>
                </c:pt>
                <c:pt idx="7">
                  <c:v>13.183816806547782</c:v>
                </c:pt>
                <c:pt idx="8">
                  <c:v>12.068289939466908</c:v>
                </c:pt>
                <c:pt idx="9">
                  <c:v>8.5945437909484355</c:v>
                </c:pt>
                <c:pt idx="10">
                  <c:v>8.8374144281573734</c:v>
                </c:pt>
                <c:pt idx="11">
                  <c:v>8.9967847349920618</c:v>
                </c:pt>
                <c:pt idx="12">
                  <c:v>9.2768708624058718</c:v>
                </c:pt>
                <c:pt idx="13">
                  <c:v>10.30293532483708</c:v>
                </c:pt>
                <c:pt idx="14">
                  <c:v>9.1434152234319868</c:v>
                </c:pt>
                <c:pt idx="15">
                  <c:v>9.1395127214394307</c:v>
                </c:pt>
                <c:pt idx="16">
                  <c:v>8.9858309483039136</c:v>
                </c:pt>
                <c:pt idx="17">
                  <c:v>5.8010090418843845</c:v>
                </c:pt>
                <c:pt idx="18">
                  <c:v>8.0567748933338095</c:v>
                </c:pt>
                <c:pt idx="19">
                  <c:v>7.2089997253402771</c:v>
                </c:pt>
                <c:pt idx="20">
                  <c:v>6.6331776917018601</c:v>
                </c:pt>
                <c:pt idx="21">
                  <c:v>8.8790095062945653</c:v>
                </c:pt>
                <c:pt idx="22">
                  <c:v>6.5697969736565796</c:v>
                </c:pt>
                <c:pt idx="23">
                  <c:v>9.5639758447682652</c:v>
                </c:pt>
                <c:pt idx="24">
                  <c:v>12.439319035645923</c:v>
                </c:pt>
                <c:pt idx="25">
                  <c:v>9.3733531178409919</c:v>
                </c:pt>
                <c:pt idx="26">
                  <c:v>11.449815483984537</c:v>
                </c:pt>
                <c:pt idx="27">
                  <c:v>9.2577125818862385</c:v>
                </c:pt>
                <c:pt idx="28">
                  <c:v>6.9378957949767681</c:v>
                </c:pt>
                <c:pt idx="29">
                  <c:v>10.113103781715324</c:v>
                </c:pt>
                <c:pt idx="30">
                  <c:v>8.3712221801453381</c:v>
                </c:pt>
                <c:pt idx="31">
                  <c:v>7.6212559727583056</c:v>
                </c:pt>
              </c:numCache>
            </c:numRef>
          </c:xVal>
          <c:yVal>
            <c:numRef>
              <c:f>'cb1-xxxxxx'!$B$16:$B$47</c:f>
              <c:numCache>
                <c:formatCode>General</c:formatCode>
                <c:ptCount val="32"/>
                <c:pt idx="0">
                  <c:v>9.6705896811152314</c:v>
                </c:pt>
                <c:pt idx="1">
                  <c:v>9.929725011606493</c:v>
                </c:pt>
                <c:pt idx="2">
                  <c:v>8.9025424967499589</c:v>
                </c:pt>
                <c:pt idx="3">
                  <c:v>7.7447585672625507</c:v>
                </c:pt>
                <c:pt idx="4">
                  <c:v>6.3477247371502159</c:v>
                </c:pt>
                <c:pt idx="5">
                  <c:v>5.579700162486148</c:v>
                </c:pt>
                <c:pt idx="6">
                  <c:v>5.1348954452483184</c:v>
                </c:pt>
                <c:pt idx="7">
                  <c:v>4.732392833646017</c:v>
                </c:pt>
                <c:pt idx="8">
                  <c:v>4.1494493165677966</c:v>
                </c:pt>
                <c:pt idx="9">
                  <c:v>3.6730055344233961</c:v>
                </c:pt>
                <c:pt idx="10">
                  <c:v>3.673768672450862</c:v>
                </c:pt>
                <c:pt idx="11">
                  <c:v>3.9818714115017002</c:v>
                </c:pt>
                <c:pt idx="12">
                  <c:v>4.120841097084309</c:v>
                </c:pt>
                <c:pt idx="13">
                  <c:v>4.2329236569715647</c:v>
                </c:pt>
                <c:pt idx="14">
                  <c:v>3.9449461406838537</c:v>
                </c:pt>
                <c:pt idx="15">
                  <c:v>3.3283127403876023</c:v>
                </c:pt>
                <c:pt idx="16">
                  <c:v>2.8948109098976289</c:v>
                </c:pt>
                <c:pt idx="17">
                  <c:v>2.2430468216371651</c:v>
                </c:pt>
                <c:pt idx="18">
                  <c:v>1.5516665594199139</c:v>
                </c:pt>
                <c:pt idx="19">
                  <c:v>1.2488890876180392</c:v>
                </c:pt>
                <c:pt idx="20">
                  <c:v>1.0395940193721316</c:v>
                </c:pt>
                <c:pt idx="21">
                  <c:v>1.3196280065139945</c:v>
                </c:pt>
                <c:pt idx="22">
                  <c:v>2.6341743652478442</c:v>
                </c:pt>
                <c:pt idx="23">
                  <c:v>3.7150129554804039</c:v>
                </c:pt>
                <c:pt idx="24">
                  <c:v>4.4887958799274372</c:v>
                </c:pt>
                <c:pt idx="25">
                  <c:v>4.6693371057206434</c:v>
                </c:pt>
                <c:pt idx="26">
                  <c:v>4.2077130024854625</c:v>
                </c:pt>
                <c:pt idx="27">
                  <c:v>4.3843895386410452</c:v>
                </c:pt>
                <c:pt idx="28">
                  <c:v>4.9329768672457703</c:v>
                </c:pt>
                <c:pt idx="29">
                  <c:v>5.4033133758875067</c:v>
                </c:pt>
                <c:pt idx="30">
                  <c:v>5.2444200710706639</c:v>
                </c:pt>
                <c:pt idx="31">
                  <c:v>4.0616962199665068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148-4D15-AA37-8752C201D9EC}"/>
            </c:ext>
          </c:extLst>
        </c:ser>
        <c:ser>
          <c:idx val="1"/>
          <c:order val="1"/>
          <c:tx>
            <c:strRef>
              <c:f>'cb1-xxxxxx'!$B$10</c:f>
              <c:strCache>
                <c:ptCount val="1"/>
                <c:pt idx="0">
                  <c:v>2009. I. negyedév – 2018. I. negyedév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9"/>
            <c:spPr>
              <a:solidFill>
                <a:sysClr val="window" lastClr="FFFFFF"/>
              </a:solidFill>
              <a:ln w="15875">
                <a:solidFill>
                  <a:schemeClr val="tx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tx2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xVal>
            <c:numRef>
              <c:f>'cb1-xxxxxx'!$C$48:$C$84</c:f>
              <c:numCache>
                <c:formatCode>General</c:formatCode>
                <c:ptCount val="37"/>
                <c:pt idx="0">
                  <c:v>7.1645248107894872</c:v>
                </c:pt>
                <c:pt idx="1">
                  <c:v>4.4568889801832086</c:v>
                </c:pt>
                <c:pt idx="2">
                  <c:v>5.1137872529443626</c:v>
                </c:pt>
                <c:pt idx="3">
                  <c:v>4.2990682153736515</c:v>
                </c:pt>
                <c:pt idx="4">
                  <c:v>3.3308866312724774</c:v>
                </c:pt>
                <c:pt idx="5">
                  <c:v>5.1017765554318544</c:v>
                </c:pt>
                <c:pt idx="6">
                  <c:v>3.1690907364938141</c:v>
                </c:pt>
                <c:pt idx="7">
                  <c:v>3.613034516702001</c:v>
                </c:pt>
                <c:pt idx="8">
                  <c:v>1.0011406789542718</c:v>
                </c:pt>
                <c:pt idx="9">
                  <c:v>5.7769769571667666</c:v>
                </c:pt>
                <c:pt idx="10">
                  <c:v>4.6724266367983631</c:v>
                </c:pt>
                <c:pt idx="11">
                  <c:v>4.1996886965455076</c:v>
                </c:pt>
                <c:pt idx="12">
                  <c:v>6.8905674389968539</c:v>
                </c:pt>
                <c:pt idx="13">
                  <c:v>6.5649776197580962</c:v>
                </c:pt>
                <c:pt idx="14">
                  <c:v>7.3812374463362715</c:v>
                </c:pt>
                <c:pt idx="15">
                  <c:v>7.3990600733909559</c:v>
                </c:pt>
                <c:pt idx="16">
                  <c:v>7.8300695295020972</c:v>
                </c:pt>
                <c:pt idx="17">
                  <c:v>2.6900452161085013</c:v>
                </c:pt>
                <c:pt idx="18">
                  <c:v>3.7045063336835966</c:v>
                </c:pt>
                <c:pt idx="19">
                  <c:v>4.0082215734639277</c:v>
                </c:pt>
                <c:pt idx="20">
                  <c:v>3.9306697723655191</c:v>
                </c:pt>
                <c:pt idx="21">
                  <c:v>4.8610799411967349</c:v>
                </c:pt>
                <c:pt idx="22">
                  <c:v>4.1926968373956441</c:v>
                </c:pt>
                <c:pt idx="23">
                  <c:v>4.0471462261045872</c:v>
                </c:pt>
                <c:pt idx="24">
                  <c:v>4.0550338423704773</c:v>
                </c:pt>
                <c:pt idx="25">
                  <c:v>3.4622870408228579</c:v>
                </c:pt>
                <c:pt idx="26">
                  <c:v>3.9355631611438326</c:v>
                </c:pt>
                <c:pt idx="27">
                  <c:v>4.0863263472373177</c:v>
                </c:pt>
                <c:pt idx="28">
                  <c:v>4.397809603706861</c:v>
                </c:pt>
                <c:pt idx="29">
                  <c:v>5.2365326964324908</c:v>
                </c:pt>
                <c:pt idx="30">
                  <c:v>4.9169916140756555</c:v>
                </c:pt>
                <c:pt idx="31">
                  <c:v>5.6063532571650256</c:v>
                </c:pt>
                <c:pt idx="32">
                  <c:v>5.8767815207251886</c:v>
                </c:pt>
                <c:pt idx="33">
                  <c:v>10.275846750882863</c:v>
                </c:pt>
                <c:pt idx="34">
                  <c:v>11.866061759945509</c:v>
                </c:pt>
                <c:pt idx="35">
                  <c:v>11.757694567792214</c:v>
                </c:pt>
                <c:pt idx="36">
                  <c:v>12.380412553420953</c:v>
                </c:pt>
              </c:numCache>
            </c:numRef>
          </c:xVal>
          <c:yVal>
            <c:numRef>
              <c:f>'cb1-xxxxxx'!$B$48:$B$84</c:f>
              <c:numCache>
                <c:formatCode>General</c:formatCode>
                <c:ptCount val="37"/>
                <c:pt idx="0">
                  <c:v>3.1389143970030062</c:v>
                </c:pt>
                <c:pt idx="1">
                  <c:v>2.9632600102962954</c:v>
                </c:pt>
                <c:pt idx="2">
                  <c:v>2.8472136267711363</c:v>
                </c:pt>
                <c:pt idx="3">
                  <c:v>2.5918986487738493</c:v>
                </c:pt>
                <c:pt idx="4">
                  <c:v>2.2193755957859054</c:v>
                </c:pt>
                <c:pt idx="5">
                  <c:v>1.1836506151891086</c:v>
                </c:pt>
                <c:pt idx="6">
                  <c:v>0.75373585503533036</c:v>
                </c:pt>
                <c:pt idx="7">
                  <c:v>1.3686985812793324</c:v>
                </c:pt>
                <c:pt idx="8">
                  <c:v>1.6740382970882308</c:v>
                </c:pt>
                <c:pt idx="9">
                  <c:v>2.6436395030568605</c:v>
                </c:pt>
                <c:pt idx="10">
                  <c:v>2.9978362399481426</c:v>
                </c:pt>
                <c:pt idx="11">
                  <c:v>2.7470918383099274</c:v>
                </c:pt>
                <c:pt idx="12">
                  <c:v>2.8856213110616977</c:v>
                </c:pt>
                <c:pt idx="13">
                  <c:v>2.4778279187443957</c:v>
                </c:pt>
                <c:pt idx="14">
                  <c:v>2.4068969376325668</c:v>
                </c:pt>
                <c:pt idx="15">
                  <c:v>2.3284719690106641</c:v>
                </c:pt>
                <c:pt idx="16">
                  <c:v>1.7606073638745983</c:v>
                </c:pt>
                <c:pt idx="17">
                  <c:v>1.6485211336186154</c:v>
                </c:pt>
                <c:pt idx="18">
                  <c:v>1.4992069933038152</c:v>
                </c:pt>
                <c:pt idx="19">
                  <c:v>1.1798581418063065</c:v>
                </c:pt>
                <c:pt idx="20">
                  <c:v>1.5459588539631142</c:v>
                </c:pt>
                <c:pt idx="21">
                  <c:v>1.3626921301543007</c:v>
                </c:pt>
                <c:pt idx="22">
                  <c:v>1.3140068379623244</c:v>
                </c:pt>
                <c:pt idx="23">
                  <c:v>1.2317268617043453</c:v>
                </c:pt>
                <c:pt idx="24">
                  <c:v>1.09080736448594</c:v>
                </c:pt>
                <c:pt idx="25">
                  <c:v>1.1866515395623054</c:v>
                </c:pt>
                <c:pt idx="26">
                  <c:v>1.0263933828938576</c:v>
                </c:pt>
                <c:pt idx="27">
                  <c:v>1.2426212183825669</c:v>
                </c:pt>
                <c:pt idx="28">
                  <c:v>1.2158907614597609</c:v>
                </c:pt>
                <c:pt idx="29">
                  <c:v>1.1907743071549532</c:v>
                </c:pt>
                <c:pt idx="30">
                  <c:v>1.2276082686888827</c:v>
                </c:pt>
                <c:pt idx="31">
                  <c:v>1.4571626760262859</c:v>
                </c:pt>
                <c:pt idx="32">
                  <c:v>1.8588887987138492</c:v>
                </c:pt>
                <c:pt idx="33">
                  <c:v>2.059049950861862</c:v>
                </c:pt>
                <c:pt idx="34">
                  <c:v>2.4537711630523802</c:v>
                </c:pt>
                <c:pt idx="35">
                  <c:v>2.2766870673609674</c:v>
                </c:pt>
                <c:pt idx="36">
                  <c:v>2.1414064315564048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0148-4D15-AA37-8752C201D9EC}"/>
            </c:ext>
          </c:extLst>
        </c:ser>
        <c:ser>
          <c:idx val="2"/>
          <c:order val="2"/>
          <c:tx>
            <c:strRef>
              <c:f>'cb1-xxxxxx'!$B$11</c:f>
              <c:strCache>
                <c:ptCount val="1"/>
                <c:pt idx="0">
                  <c:v>2017. I. negyedév – 2018. I. negyedév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9"/>
            <c:spPr>
              <a:solidFill>
                <a:sysClr val="window" lastClr="FFFFFF"/>
              </a:solidFill>
              <a:ln w="15875">
                <a:solidFill>
                  <a:schemeClr val="accent3"/>
                </a:solidFill>
              </a:ln>
              <a:effectLst/>
            </c:spPr>
          </c:marker>
          <c:xVal>
            <c:numRef>
              <c:f>'cb1-xxxxxx'!$C$80:$C$84</c:f>
              <c:numCache>
                <c:formatCode>General</c:formatCode>
                <c:ptCount val="5"/>
                <c:pt idx="0">
                  <c:v>5.8767815207251886</c:v>
                </c:pt>
                <c:pt idx="1">
                  <c:v>10.275846750882863</c:v>
                </c:pt>
                <c:pt idx="2">
                  <c:v>11.866061759945509</c:v>
                </c:pt>
                <c:pt idx="3">
                  <c:v>11.757694567792214</c:v>
                </c:pt>
                <c:pt idx="4">
                  <c:v>12.380412553420953</c:v>
                </c:pt>
              </c:numCache>
            </c:numRef>
          </c:xVal>
          <c:yVal>
            <c:numRef>
              <c:f>'cb1-xxxxxx'!$B$80:$B$84</c:f>
              <c:numCache>
                <c:formatCode>General</c:formatCode>
                <c:ptCount val="5"/>
                <c:pt idx="0">
                  <c:v>1.8588887987138492</c:v>
                </c:pt>
                <c:pt idx="1">
                  <c:v>2.059049950861862</c:v>
                </c:pt>
                <c:pt idx="2">
                  <c:v>2.4537711630523802</c:v>
                </c:pt>
                <c:pt idx="3">
                  <c:v>2.2766870673609674</c:v>
                </c:pt>
                <c:pt idx="4">
                  <c:v>2.1414064315564048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0148-4D15-AA37-8752C201D9EC}"/>
            </c:ext>
          </c:extLst>
        </c:ser>
        <c:ser>
          <c:idx val="3"/>
          <c:order val="3"/>
          <c:tx>
            <c:strRef>
              <c:f>'cb1-xxxxxx'!$B$12</c:f>
              <c:strCache>
                <c:ptCount val="1"/>
                <c:pt idx="0">
                  <c:v>Előrejelzés</c:v>
                </c:pt>
              </c:strCache>
            </c:strRef>
          </c:tx>
          <c:spPr>
            <a:ln w="25400" cap="rnd">
              <a:solidFill>
                <a:schemeClr val="accent3"/>
              </a:solidFill>
              <a:prstDash val="sysDash"/>
              <a:round/>
            </a:ln>
            <a:effectLst/>
          </c:spPr>
          <c:marker>
            <c:symbol val="circle"/>
            <c:size val="9"/>
            <c:spPr>
              <a:solidFill>
                <a:sysClr val="window" lastClr="FFFFFF"/>
              </a:solidFill>
              <a:ln w="15875">
                <a:solidFill>
                  <a:schemeClr val="accent3"/>
                </a:solidFill>
                <a:prstDash val="sysDash"/>
              </a:ln>
              <a:effectLst/>
            </c:spPr>
          </c:marker>
          <c:xVal>
            <c:numRef>
              <c:f>'cb1-xxxxxx'!$C$84:$C$97</c:f>
              <c:numCache>
                <c:formatCode>General</c:formatCode>
                <c:ptCount val="14"/>
                <c:pt idx="0">
                  <c:v>12.380412553420953</c:v>
                </c:pt>
                <c:pt idx="1">
                  <c:v>10.539243976761114</c:v>
                </c:pt>
                <c:pt idx="2">
                  <c:v>9.8480610654407883</c:v>
                </c:pt>
                <c:pt idx="3">
                  <c:v>10.038982466505857</c:v>
                </c:pt>
                <c:pt idx="4">
                  <c:v>9.6419059720710862</c:v>
                </c:pt>
                <c:pt idx="5">
                  <c:v>7.2372728302545539</c:v>
                </c:pt>
                <c:pt idx="6">
                  <c:v>7.218735775627195</c:v>
                </c:pt>
                <c:pt idx="7">
                  <c:v>7.212496945580142</c:v>
                </c:pt>
                <c:pt idx="8">
                  <c:v>7.2420368564254858</c:v>
                </c:pt>
                <c:pt idx="9">
                  <c:v>7.2836832746040017</c:v>
                </c:pt>
                <c:pt idx="10">
                  <c:v>7.355908056464628</c:v>
                </c:pt>
                <c:pt idx="11">
                  <c:v>7.3157508557978304</c:v>
                </c:pt>
                <c:pt idx="12">
                  <c:v>7.3489157451420937</c:v>
                </c:pt>
                <c:pt idx="13">
                  <c:v>7.003730585264293</c:v>
                </c:pt>
              </c:numCache>
            </c:numRef>
          </c:xVal>
          <c:yVal>
            <c:numRef>
              <c:f>'cb1-xxxxxx'!$B$84:$B$97</c:f>
              <c:numCache>
                <c:formatCode>General</c:formatCode>
                <c:ptCount val="14"/>
                <c:pt idx="0">
                  <c:v>2.1414064315564048</c:v>
                </c:pt>
                <c:pt idx="1">
                  <c:v>2.2826888177727795</c:v>
                </c:pt>
                <c:pt idx="2">
                  <c:v>2.4411981239518923</c:v>
                </c:pt>
                <c:pt idx="3">
                  <c:v>2.8858132676181043</c:v>
                </c:pt>
                <c:pt idx="4">
                  <c:v>3.1417162909812362</c:v>
                </c:pt>
                <c:pt idx="5">
                  <c:v>3.1976542392878571</c:v>
                </c:pt>
                <c:pt idx="6">
                  <c:v>3.1120993998000444</c:v>
                </c:pt>
                <c:pt idx="7">
                  <c:v>3.0778049558009002</c:v>
                </c:pt>
                <c:pt idx="8">
                  <c:v>3.0687175017312285</c:v>
                </c:pt>
                <c:pt idx="9">
                  <c:v>3.0565396215544496</c:v>
                </c:pt>
                <c:pt idx="10">
                  <c:v>3.0409877597884076</c:v>
                </c:pt>
                <c:pt idx="11">
                  <c:v>3.0307318279022724</c:v>
                </c:pt>
                <c:pt idx="12">
                  <c:v>3.027154662992416</c:v>
                </c:pt>
                <c:pt idx="13">
                  <c:v>3.0270753321130854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0148-4D15-AA37-8752C201D9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0949408"/>
        <c:axId val="830949736"/>
      </c:scatterChart>
      <c:valAx>
        <c:axId val="830949408"/>
        <c:scaling>
          <c:orientation val="minMax"/>
          <c:max val="16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ash"/>
              <a:round/>
            </a:ln>
            <a:effectLst/>
          </c:spPr>
        </c:majorGridlines>
        <c:numFmt formatCode="0" sourceLinked="0"/>
        <c:majorTickMark val="out"/>
        <c:minorTickMark val="none"/>
        <c:tickLblPos val="low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830949736"/>
        <c:crosses val="autoZero"/>
        <c:crossBetween val="midCat"/>
        <c:majorUnit val="2"/>
      </c:valAx>
      <c:valAx>
        <c:axId val="830949736"/>
        <c:scaling>
          <c:orientation val="minMax"/>
          <c:max val="10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sysDash"/>
              <a:round/>
            </a:ln>
            <a:effectLst/>
          </c:spPr>
        </c:majorGridlines>
        <c:numFmt formatCode="0" sourceLinked="0"/>
        <c:majorTickMark val="out"/>
        <c:minorTickMark val="none"/>
        <c:tickLblPos val="low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830949408"/>
        <c:crosses val="autoZero"/>
        <c:crossBetween val="midCat"/>
        <c:majorUnit val="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7347883597883724E-3"/>
          <c:y val="0.76726383354703886"/>
          <c:w val="0.99626521164021165"/>
          <c:h val="0.217158348001441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ysClr val="windowText" lastClr="000000"/>
          </a:solidFill>
        </a:defRPr>
      </a:pPr>
      <a:endParaRPr lang="hu-HU"/>
    </a:p>
  </c:txPr>
  <c:externalData r:id="rId4">
    <c:autoUpdate val="0"/>
  </c:externalData>
  <c:userShapes r:id="rId5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5921527777777789E-2"/>
          <c:y val="7.7875868055555561E-2"/>
          <c:w val="0.85386597222222216"/>
          <c:h val="0.57718489583333343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'c1-10'!$C$13</c:f>
              <c:strCache>
                <c:ptCount val="1"/>
                <c:pt idx="0">
                  <c:v>Pénzügyi megtakarítási ráta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Pt>
            <c:idx val="14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ED0A-4F72-8721-01E5718E28CB}"/>
              </c:ext>
            </c:extLst>
          </c:dPt>
          <c:dPt>
            <c:idx val="15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ED0A-4F72-8721-01E5718E28CB}"/>
              </c:ext>
            </c:extLst>
          </c:dPt>
          <c:dPt>
            <c:idx val="16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ED0A-4F72-8721-01E5718E28CB}"/>
              </c:ext>
            </c:extLst>
          </c:dPt>
          <c:cat>
            <c:numRef>
              <c:f>'c1-10'!$A$20:$A$40</c:f>
              <c:numCache>
                <c:formatCode>General</c:formatCode>
                <c:ptCount val="1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</c:numCache>
            </c:numRef>
          </c:cat>
          <c:val>
            <c:numRef>
              <c:f>'c1-10'!$C$20:$C$40</c:f>
              <c:numCache>
                <c:formatCode>0.0</c:formatCode>
                <c:ptCount val="19"/>
                <c:pt idx="0">
                  <c:v>2.9997365874335045</c:v>
                </c:pt>
                <c:pt idx="1">
                  <c:v>-0.35494611828877037</c:v>
                </c:pt>
                <c:pt idx="2">
                  <c:v>2.2840862570717833</c:v>
                </c:pt>
                <c:pt idx="3">
                  <c:v>4.1118367309254502</c:v>
                </c:pt>
                <c:pt idx="4">
                  <c:v>3.1450532820574506</c:v>
                </c:pt>
                <c:pt idx="5">
                  <c:v>0.41408095409216927</c:v>
                </c:pt>
                <c:pt idx="6">
                  <c:v>-0.62937730661718172</c:v>
                </c:pt>
                <c:pt idx="7">
                  <c:v>3.0417584067881549</c:v>
                </c:pt>
                <c:pt idx="8">
                  <c:v>5.2650283329325651</c:v>
                </c:pt>
                <c:pt idx="9">
                  <c:v>9.0866273410133207</c:v>
                </c:pt>
                <c:pt idx="10">
                  <c:v>7.305976722972046</c:v>
                </c:pt>
                <c:pt idx="11">
                  <c:v>8.3123666259261384</c:v>
                </c:pt>
                <c:pt idx="12">
                  <c:v>9.1026987139409155</c:v>
                </c:pt>
                <c:pt idx="13">
                  <c:v>9.8363395409275611</c:v>
                </c:pt>
                <c:pt idx="14">
                  <c:v>8.0675277239176832</c:v>
                </c:pt>
                <c:pt idx="15">
                  <c:v>9.0584933736852271</c:v>
                </c:pt>
                <c:pt idx="16">
                  <c:v>8.9346617120286549</c:v>
                </c:pt>
                <c:pt idx="17">
                  <c:v>8.5513074385767531</c:v>
                </c:pt>
                <c:pt idx="18">
                  <c:v>8.5436631714713709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D0A-4F72-8721-01E5718E28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352429288"/>
        <c:axId val="352429680"/>
      </c:barChart>
      <c:lineChart>
        <c:grouping val="standard"/>
        <c:varyColors val="0"/>
        <c:ser>
          <c:idx val="2"/>
          <c:order val="1"/>
          <c:tx>
            <c:strRef>
              <c:f>'c1-10'!$D$13</c:f>
              <c:strCache>
                <c:ptCount val="1"/>
                <c:pt idx="0">
                  <c:v>Beruházási ráta</c:v>
                </c:pt>
              </c:strCache>
            </c:strRef>
          </c:tx>
          <c:spPr>
            <a:ln w="28575">
              <a:solidFill>
                <a:schemeClr val="tx2"/>
              </a:solidFill>
              <a:prstDash val="solid"/>
            </a:ln>
          </c:spPr>
          <c:marker>
            <c:symbol val="circle"/>
            <c:size val="6"/>
            <c:spPr>
              <a:solidFill>
                <a:schemeClr val="bg1"/>
              </a:solidFill>
              <a:ln w="15875">
                <a:solidFill>
                  <a:schemeClr val="tx2"/>
                </a:solidFill>
              </a:ln>
            </c:spPr>
          </c:marker>
          <c:dPt>
            <c:idx val="14"/>
            <c:bubble3D val="0"/>
            <c:extLst>
              <c:ext xmlns:c16="http://schemas.microsoft.com/office/drawing/2014/chart" uri="{C3380CC4-5D6E-409C-BE32-E72D297353CC}">
                <c16:uniqueId val="{00000007-ED0A-4F72-8721-01E5718E28CB}"/>
              </c:ext>
            </c:extLst>
          </c:dPt>
          <c:dPt>
            <c:idx val="15"/>
            <c:bubble3D val="0"/>
            <c:extLst>
              <c:ext xmlns:c16="http://schemas.microsoft.com/office/drawing/2014/chart" uri="{C3380CC4-5D6E-409C-BE32-E72D297353CC}">
                <c16:uniqueId val="{00000008-ED0A-4F72-8721-01E5718E28CB}"/>
              </c:ext>
            </c:extLst>
          </c:dPt>
          <c:dPt>
            <c:idx val="16"/>
            <c:bubble3D val="0"/>
            <c:extLst>
              <c:ext xmlns:c16="http://schemas.microsoft.com/office/drawing/2014/chart" uri="{C3380CC4-5D6E-409C-BE32-E72D297353CC}">
                <c16:uniqueId val="{00000009-ED0A-4F72-8721-01E5718E28CB}"/>
              </c:ext>
            </c:extLst>
          </c:dPt>
          <c:cat>
            <c:numRef>
              <c:f>'c1-10'!$A$20:$A$40</c:f>
              <c:numCache>
                <c:formatCode>General</c:formatCode>
                <c:ptCount val="1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</c:numCache>
            </c:numRef>
          </c:cat>
          <c:val>
            <c:numRef>
              <c:f>'c1-10'!$D$20:$D$40</c:f>
              <c:numCache>
                <c:formatCode>0.0</c:formatCode>
                <c:ptCount val="19"/>
                <c:pt idx="0">
                  <c:v>8.8760585406146433</c:v>
                </c:pt>
                <c:pt idx="1">
                  <c:v>9.3384728339911707</c:v>
                </c:pt>
                <c:pt idx="2">
                  <c:v>9.8716150539689789</c:v>
                </c:pt>
                <c:pt idx="3">
                  <c:v>8.2808329249194923</c:v>
                </c:pt>
                <c:pt idx="4">
                  <c:v>7.2325792285659478</c:v>
                </c:pt>
                <c:pt idx="5">
                  <c:v>7.9694450529306424</c:v>
                </c:pt>
                <c:pt idx="6">
                  <c:v>8.5626242976956704</c:v>
                </c:pt>
                <c:pt idx="7">
                  <c:v>8.24519732585936</c:v>
                </c:pt>
                <c:pt idx="8">
                  <c:v>6.5990217535868432</c:v>
                </c:pt>
                <c:pt idx="9">
                  <c:v>3.846643598560596</c:v>
                </c:pt>
                <c:pt idx="10">
                  <c:v>3.279720414555924</c:v>
                </c:pt>
                <c:pt idx="11">
                  <c:v>4.6233781978766739</c:v>
                </c:pt>
                <c:pt idx="12">
                  <c:v>4.3137409042649217</c:v>
                </c:pt>
                <c:pt idx="13">
                  <c:v>4.2957818248840907</c:v>
                </c:pt>
                <c:pt idx="14">
                  <c:v>5.9916392349919088</c:v>
                </c:pt>
                <c:pt idx="15">
                  <c:v>5.7947620423794808</c:v>
                </c:pt>
                <c:pt idx="16">
                  <c:v>6.4421881138508779</c:v>
                </c:pt>
                <c:pt idx="17">
                  <c:v>6.4991881515110119</c:v>
                </c:pt>
                <c:pt idx="18">
                  <c:v>6.0024935934334787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ED0A-4F72-8721-01E5718E28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2429288"/>
        <c:axId val="352429680"/>
      </c:lineChart>
      <c:lineChart>
        <c:grouping val="standard"/>
        <c:varyColors val="0"/>
        <c:ser>
          <c:idx val="0"/>
          <c:order val="2"/>
          <c:tx>
            <c:strRef>
              <c:f>'c1-10'!$B$13</c:f>
              <c:strCache>
                <c:ptCount val="1"/>
                <c:pt idx="0">
                  <c:v>Fogyasztási ráta (jobb tengely)</c:v>
                </c:pt>
              </c:strCache>
            </c:strRef>
          </c:tx>
          <c:spPr>
            <a:ln w="28575">
              <a:solidFill>
                <a:schemeClr val="accent1"/>
              </a:solidFill>
            </a:ln>
          </c:spPr>
          <c:marker>
            <c:symbol val="none"/>
          </c:marker>
          <c:dPt>
            <c:idx val="14"/>
            <c:bubble3D val="0"/>
            <c:spPr>
              <a:ln w="28575">
                <a:solidFill>
                  <a:schemeClr val="accent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C-ED0A-4F72-8721-01E5718E28CB}"/>
              </c:ext>
            </c:extLst>
          </c:dPt>
          <c:dPt>
            <c:idx val="15"/>
            <c:bubble3D val="0"/>
            <c:spPr>
              <a:ln w="28575">
                <a:solidFill>
                  <a:schemeClr val="accent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E-ED0A-4F72-8721-01E5718E28CB}"/>
              </c:ext>
            </c:extLst>
          </c:dPt>
          <c:dPt>
            <c:idx val="16"/>
            <c:bubble3D val="0"/>
            <c:spPr>
              <a:ln w="28575">
                <a:solidFill>
                  <a:schemeClr val="accent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0-ED0A-4F72-8721-01E5718E28CB}"/>
              </c:ext>
            </c:extLst>
          </c:dPt>
          <c:cat>
            <c:numRef>
              <c:f>'c1-10'!$A$20:$A$39</c:f>
              <c:numCache>
                <c:formatCode>General</c:formatCode>
                <c:ptCount val="18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</c:numCache>
            </c:numRef>
          </c:cat>
          <c:val>
            <c:numRef>
              <c:f>'c1-10'!$B$20:$B$40</c:f>
              <c:numCache>
                <c:formatCode>0.0</c:formatCode>
                <c:ptCount val="19"/>
                <c:pt idx="0">
                  <c:v>88.124204871951861</c:v>
                </c:pt>
                <c:pt idx="1">
                  <c:v>91.016473284297604</c:v>
                </c:pt>
                <c:pt idx="2">
                  <c:v>87.844298688959242</c:v>
                </c:pt>
                <c:pt idx="3">
                  <c:v>87.607330344155059</c:v>
                </c:pt>
                <c:pt idx="4">
                  <c:v>89.622367489376614</c:v>
                </c:pt>
                <c:pt idx="5">
                  <c:v>91.616473992977177</c:v>
                </c:pt>
                <c:pt idx="6">
                  <c:v>92.066753008921509</c:v>
                </c:pt>
                <c:pt idx="7">
                  <c:v>88.713044267352487</c:v>
                </c:pt>
                <c:pt idx="8">
                  <c:v>88.135949913480601</c:v>
                </c:pt>
                <c:pt idx="9">
                  <c:v>87.066729060426084</c:v>
                </c:pt>
                <c:pt idx="10">
                  <c:v>89.414302862472042</c:v>
                </c:pt>
                <c:pt idx="11">
                  <c:v>87.064255176197193</c:v>
                </c:pt>
                <c:pt idx="12">
                  <c:v>86.583560381794172</c:v>
                </c:pt>
                <c:pt idx="13">
                  <c:v>85.867878634188344</c:v>
                </c:pt>
                <c:pt idx="14">
                  <c:v>85.940833041090414</c:v>
                </c:pt>
                <c:pt idx="15">
                  <c:v>85.146744583935288</c:v>
                </c:pt>
                <c:pt idx="16">
                  <c:v>84.623150174120468</c:v>
                </c:pt>
                <c:pt idx="17">
                  <c:v>84.949504409912223</c:v>
                </c:pt>
                <c:pt idx="18">
                  <c:v>85.45384323509515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ED0A-4F72-8721-01E5718E28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2430464"/>
        <c:axId val="352430072"/>
      </c:lineChart>
      <c:catAx>
        <c:axId val="3524292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898D8D"/>
            </a:solidFill>
            <a:prstDash val="solid"/>
          </a:ln>
        </c:spPr>
        <c:txPr>
          <a:bodyPr rot="-5400000" vert="horz"/>
          <a:lstStyle/>
          <a:p>
            <a:pPr>
              <a:defRPr/>
            </a:pPr>
            <a:endParaRPr lang="hu-HU"/>
          </a:p>
        </c:txPr>
        <c:crossAx val="352429680"/>
        <c:crosses val="autoZero"/>
        <c:auto val="1"/>
        <c:lblAlgn val="ctr"/>
        <c:lblOffset val="100"/>
        <c:tickLblSkip val="1"/>
        <c:noMultiLvlLbl val="0"/>
      </c:catAx>
      <c:valAx>
        <c:axId val="352429680"/>
        <c:scaling>
          <c:orientation val="minMax"/>
          <c:max val="12"/>
          <c:min val="-2"/>
        </c:scaling>
        <c:delete val="0"/>
        <c:axPos val="l"/>
        <c:majorGridlines>
          <c:spPr>
            <a:ln>
              <a:solidFill>
                <a:srgbClr val="BFBFBF"/>
              </a:solidFill>
              <a:prstDash val="sysDash"/>
            </a:ln>
          </c:spPr>
        </c:majorGridlines>
        <c:numFmt formatCode="0" sourceLinked="0"/>
        <c:majorTickMark val="out"/>
        <c:minorTickMark val="none"/>
        <c:tickLblPos val="nextTo"/>
        <c:spPr>
          <a:ln w="3175">
            <a:solidFill>
              <a:srgbClr val="898D8D"/>
            </a:solidFill>
            <a:prstDash val="solid"/>
          </a:ln>
        </c:spPr>
        <c:crossAx val="352429288"/>
        <c:crosses val="autoZero"/>
        <c:crossBetween val="between"/>
        <c:majorUnit val="2"/>
      </c:valAx>
      <c:valAx>
        <c:axId val="352430072"/>
        <c:scaling>
          <c:orientation val="minMax"/>
          <c:max val="94"/>
          <c:min val="80"/>
        </c:scaling>
        <c:delete val="0"/>
        <c:axPos val="r"/>
        <c:numFmt formatCode="0" sourceLinked="0"/>
        <c:majorTickMark val="out"/>
        <c:minorTickMark val="none"/>
        <c:tickLblPos val="nextTo"/>
        <c:spPr>
          <a:noFill/>
          <a:ln w="3175">
            <a:solidFill>
              <a:srgbClr val="898D8D"/>
            </a:solidFill>
            <a:prstDash val="solid"/>
          </a:ln>
        </c:spPr>
        <c:crossAx val="352430464"/>
        <c:crosses val="max"/>
        <c:crossBetween val="between"/>
        <c:majorUnit val="2"/>
      </c:valAx>
      <c:catAx>
        <c:axId val="3524304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352430072"/>
        <c:crosses val="autoZero"/>
        <c:auto val="1"/>
        <c:lblAlgn val="ctr"/>
        <c:lblOffset val="100"/>
        <c:noMultiLvlLbl val="0"/>
      </c:catAx>
      <c:spPr>
        <a:ln w="25400">
          <a:noFill/>
        </a:ln>
      </c:spPr>
    </c:plotArea>
    <c:legend>
      <c:legendPos val="b"/>
      <c:layout>
        <c:manualLayout>
          <c:xMode val="edge"/>
          <c:yMode val="edge"/>
          <c:x val="0"/>
          <c:y val="0.80650781250000003"/>
          <c:w val="1"/>
          <c:h val="0.19345789930555554"/>
        </c:manualLayout>
      </c:layout>
      <c:overlay val="0"/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800" b="0" i="0">
          <a:solidFill>
            <a:srgbClr val="000000"/>
          </a:solidFill>
          <a:latin typeface="Calibri"/>
          <a:ea typeface="Calibri"/>
          <a:cs typeface="Calibri"/>
        </a:defRPr>
      </a:pPr>
      <a:endParaRPr lang="hu-HU"/>
    </a:p>
  </c:txPr>
  <c:externalData r:id="rId2">
    <c:autoUpdate val="0"/>
  </c:externalData>
  <c:userShapes r:id="rId3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areaChart>
        <c:grouping val="stacked"/>
        <c:varyColors val="0"/>
        <c:ser>
          <c:idx val="0"/>
          <c:order val="0"/>
          <c:spPr>
            <a:noFill/>
            <a:ln>
              <a:noFill/>
            </a:ln>
            <a:effectLst/>
          </c:spPr>
          <c:cat>
            <c:strRef>
              <c:f>'06_12_RW (2)'!$B$4:$B$13</c:f>
              <c:strCache>
                <c:ptCount val="10"/>
                <c:pt idx="0">
                  <c:v>2002-2008</c:v>
                </c:pt>
                <c:pt idx="1">
                  <c:v>2003-2009</c:v>
                </c:pt>
                <c:pt idx="2">
                  <c:v>2004-2010</c:v>
                </c:pt>
                <c:pt idx="3">
                  <c:v>2005-2011</c:v>
                </c:pt>
                <c:pt idx="4">
                  <c:v>2006-2012</c:v>
                </c:pt>
                <c:pt idx="5">
                  <c:v>2007-2013</c:v>
                </c:pt>
                <c:pt idx="6">
                  <c:v>2008-2014</c:v>
                </c:pt>
                <c:pt idx="7">
                  <c:v>2009-2015</c:v>
                </c:pt>
                <c:pt idx="8">
                  <c:v>2010-2016</c:v>
                </c:pt>
                <c:pt idx="9">
                  <c:v>2011-2017</c:v>
                </c:pt>
              </c:strCache>
            </c:strRef>
          </c:cat>
          <c:val>
            <c:numRef>
              <c:f>'06_12_RW (2)'!$E$4:$E$13</c:f>
              <c:numCache>
                <c:formatCode>General</c:formatCode>
                <c:ptCount val="10"/>
                <c:pt idx="0">
                  <c:v>0.12964553815039404</c:v>
                </c:pt>
                <c:pt idx="1">
                  <c:v>4.4431877827497024E-2</c:v>
                </c:pt>
                <c:pt idx="2">
                  <c:v>-7.3910982505769884E-3</c:v>
                </c:pt>
                <c:pt idx="3">
                  <c:v>-7.4824039960833005E-2</c:v>
                </c:pt>
                <c:pt idx="4">
                  <c:v>-0.20304056022301792</c:v>
                </c:pt>
                <c:pt idx="5">
                  <c:v>-0.21165058544535287</c:v>
                </c:pt>
                <c:pt idx="6">
                  <c:v>-0.21642368058943551</c:v>
                </c:pt>
                <c:pt idx="7">
                  <c:v>-1.9737607340246002E-2</c:v>
                </c:pt>
                <c:pt idx="8">
                  <c:v>5.6143805106055988E-2</c:v>
                </c:pt>
                <c:pt idx="9">
                  <c:v>1.3348458551963996E-2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43-4341-A3A1-D9F40A779136}"/>
            </c:ext>
          </c:extLst>
        </c:ser>
        <c:ser>
          <c:idx val="1"/>
          <c:order val="1"/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cat>
            <c:strRef>
              <c:f>'06_12_RW (2)'!$B$4:$B$13</c:f>
              <c:strCache>
                <c:ptCount val="10"/>
                <c:pt idx="0">
                  <c:v>2002-2008</c:v>
                </c:pt>
                <c:pt idx="1">
                  <c:v>2003-2009</c:v>
                </c:pt>
                <c:pt idx="2">
                  <c:v>2004-2010</c:v>
                </c:pt>
                <c:pt idx="3">
                  <c:v>2005-2011</c:v>
                </c:pt>
                <c:pt idx="4">
                  <c:v>2006-2012</c:v>
                </c:pt>
                <c:pt idx="5">
                  <c:v>2007-2013</c:v>
                </c:pt>
                <c:pt idx="6">
                  <c:v>2008-2014</c:v>
                </c:pt>
                <c:pt idx="7">
                  <c:v>2009-2015</c:v>
                </c:pt>
                <c:pt idx="8">
                  <c:v>2010-2016</c:v>
                </c:pt>
                <c:pt idx="9">
                  <c:v>2011-2017</c:v>
                </c:pt>
              </c:strCache>
            </c:strRef>
          </c:cat>
          <c:val>
            <c:numRef>
              <c:f>'06_12_RW (2)'!$G$4:$G$13</c:f>
              <c:numCache>
                <c:formatCode>General</c:formatCode>
                <c:ptCount val="10"/>
                <c:pt idx="0">
                  <c:v>0.24792642455381397</c:v>
                </c:pt>
                <c:pt idx="1">
                  <c:v>0.25370022156321997</c:v>
                </c:pt>
                <c:pt idx="2">
                  <c:v>0.34626806111088798</c:v>
                </c:pt>
                <c:pt idx="3">
                  <c:v>0.379639684568012</c:v>
                </c:pt>
                <c:pt idx="4">
                  <c:v>0.31617356494835203</c:v>
                </c:pt>
                <c:pt idx="5">
                  <c:v>0.29645906704103597</c:v>
                </c:pt>
                <c:pt idx="6">
                  <c:v>0.25065017769915598</c:v>
                </c:pt>
                <c:pt idx="7">
                  <c:v>0.19274464725517299</c:v>
                </c:pt>
                <c:pt idx="8">
                  <c:v>0.20888625145166001</c:v>
                </c:pt>
                <c:pt idx="9">
                  <c:v>0.20363405393526601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43-4341-A3A1-D9F40A7791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8721352"/>
        <c:axId val="311274632"/>
      </c:areaChart>
      <c:lineChart>
        <c:grouping val="stacked"/>
        <c:varyColors val="0"/>
        <c:ser>
          <c:idx val="2"/>
          <c:order val="2"/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/>
              </a:solidFill>
              <a:ln w="28575">
                <a:solidFill>
                  <a:schemeClr val="tx2"/>
                </a:solidFill>
              </a:ln>
              <a:effectLst/>
            </c:spPr>
          </c:marker>
          <c:val>
            <c:numRef>
              <c:f>'06_12_RW (2)'!$C$4:$C$13</c:f>
              <c:numCache>
                <c:formatCode>General</c:formatCode>
                <c:ptCount val="10"/>
                <c:pt idx="0">
                  <c:v>0.25360875042730102</c:v>
                </c:pt>
                <c:pt idx="1">
                  <c:v>0.17128198860910701</c:v>
                </c:pt>
                <c:pt idx="2">
                  <c:v>0.165742932304867</c:v>
                </c:pt>
                <c:pt idx="3">
                  <c:v>0.114995802323173</c:v>
                </c:pt>
                <c:pt idx="4">
                  <c:v>-4.4953777748841899E-2</c:v>
                </c:pt>
                <c:pt idx="5">
                  <c:v>-6.3421051924834895E-2</c:v>
                </c:pt>
                <c:pt idx="6">
                  <c:v>-9.1098591739857501E-2</c:v>
                </c:pt>
                <c:pt idx="7">
                  <c:v>7.6634716287340504E-2</c:v>
                </c:pt>
                <c:pt idx="8">
                  <c:v>0.16058693083188599</c:v>
                </c:pt>
                <c:pt idx="9">
                  <c:v>0.115165485519597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143-4341-A3A1-D9F40A7791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8721352"/>
        <c:axId val="311274632"/>
      </c:lineChart>
      <c:catAx>
        <c:axId val="4687213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311274632"/>
        <c:crosses val="autoZero"/>
        <c:auto val="1"/>
        <c:lblAlgn val="ctr"/>
        <c:lblOffset val="100"/>
        <c:noMultiLvlLbl val="0"/>
      </c:catAx>
      <c:valAx>
        <c:axId val="311274632"/>
        <c:scaling>
          <c:orientation val="minMax"/>
          <c:max val="0.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ash"/>
              <a:round/>
            </a:ln>
            <a:effectLst/>
          </c:spPr>
        </c:majorGridlines>
        <c:numFmt formatCode="0.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46872135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/>
      </a:pPr>
      <a:endParaRPr lang="hu-HU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54611111111111"/>
          <c:y val="8.819444444444445E-2"/>
          <c:w val="0.80377685185185199"/>
          <c:h val="0.61435347222222225"/>
        </c:manualLayout>
      </c:layout>
      <c:areaChart>
        <c:grouping val="stacked"/>
        <c:varyColors val="0"/>
        <c:ser>
          <c:idx val="4"/>
          <c:order val="4"/>
          <c:spPr>
            <a:noFill/>
            <a:ln w="25400">
              <a:noFill/>
            </a:ln>
            <a:effectLst/>
          </c:spPr>
          <c:cat>
            <c:numRef>
              <c:f>szerkezet!$A$7:$A$86</c:f>
              <c:numCache>
                <c:formatCode>m/d/yyyy</c:formatCode>
                <c:ptCount val="80"/>
                <c:pt idx="0">
                  <c:v>36526</c:v>
                </c:pt>
                <c:pt idx="1">
                  <c:v>36617</c:v>
                </c:pt>
                <c:pt idx="2">
                  <c:v>36708</c:v>
                </c:pt>
                <c:pt idx="3">
                  <c:v>36800</c:v>
                </c:pt>
                <c:pt idx="4">
                  <c:v>36892</c:v>
                </c:pt>
                <c:pt idx="5">
                  <c:v>36982</c:v>
                </c:pt>
                <c:pt idx="6">
                  <c:v>37073</c:v>
                </c:pt>
                <c:pt idx="7">
                  <c:v>37165</c:v>
                </c:pt>
                <c:pt idx="8">
                  <c:v>37257</c:v>
                </c:pt>
                <c:pt idx="9">
                  <c:v>37347</c:v>
                </c:pt>
                <c:pt idx="10">
                  <c:v>37438</c:v>
                </c:pt>
                <c:pt idx="11">
                  <c:v>37530</c:v>
                </c:pt>
                <c:pt idx="12">
                  <c:v>37622</c:v>
                </c:pt>
                <c:pt idx="13">
                  <c:v>37712</c:v>
                </c:pt>
                <c:pt idx="14">
                  <c:v>37803</c:v>
                </c:pt>
                <c:pt idx="15">
                  <c:v>37895</c:v>
                </c:pt>
                <c:pt idx="16">
                  <c:v>37987</c:v>
                </c:pt>
                <c:pt idx="17">
                  <c:v>38078</c:v>
                </c:pt>
                <c:pt idx="18">
                  <c:v>38169</c:v>
                </c:pt>
                <c:pt idx="19">
                  <c:v>38261</c:v>
                </c:pt>
                <c:pt idx="20">
                  <c:v>38353</c:v>
                </c:pt>
                <c:pt idx="21">
                  <c:v>38443</c:v>
                </c:pt>
                <c:pt idx="22">
                  <c:v>38534</c:v>
                </c:pt>
                <c:pt idx="23">
                  <c:v>38626</c:v>
                </c:pt>
                <c:pt idx="24">
                  <c:v>38718</c:v>
                </c:pt>
                <c:pt idx="25">
                  <c:v>38808</c:v>
                </c:pt>
                <c:pt idx="26">
                  <c:v>38899</c:v>
                </c:pt>
                <c:pt idx="27">
                  <c:v>38991</c:v>
                </c:pt>
                <c:pt idx="28">
                  <c:v>39083</c:v>
                </c:pt>
                <c:pt idx="29">
                  <c:v>39173</c:v>
                </c:pt>
                <c:pt idx="30">
                  <c:v>39264</c:v>
                </c:pt>
                <c:pt idx="31">
                  <c:v>39356</c:v>
                </c:pt>
                <c:pt idx="32">
                  <c:v>39448</c:v>
                </c:pt>
                <c:pt idx="33">
                  <c:v>39539</c:v>
                </c:pt>
                <c:pt idx="34">
                  <c:v>39630</c:v>
                </c:pt>
                <c:pt idx="35">
                  <c:v>39722</c:v>
                </c:pt>
                <c:pt idx="36">
                  <c:v>39814</c:v>
                </c:pt>
                <c:pt idx="37">
                  <c:v>39904</c:v>
                </c:pt>
                <c:pt idx="38">
                  <c:v>39995</c:v>
                </c:pt>
                <c:pt idx="39">
                  <c:v>40087</c:v>
                </c:pt>
                <c:pt idx="40">
                  <c:v>40179</c:v>
                </c:pt>
                <c:pt idx="41">
                  <c:v>40269</c:v>
                </c:pt>
                <c:pt idx="42">
                  <c:v>40360</c:v>
                </c:pt>
                <c:pt idx="43">
                  <c:v>40452</c:v>
                </c:pt>
                <c:pt idx="44">
                  <c:v>40544</c:v>
                </c:pt>
                <c:pt idx="45">
                  <c:v>40634</c:v>
                </c:pt>
                <c:pt idx="46">
                  <c:v>40725</c:v>
                </c:pt>
                <c:pt idx="47">
                  <c:v>40817</c:v>
                </c:pt>
                <c:pt idx="48">
                  <c:v>40909</c:v>
                </c:pt>
                <c:pt idx="49">
                  <c:v>41000</c:v>
                </c:pt>
                <c:pt idx="50">
                  <c:v>41091</c:v>
                </c:pt>
                <c:pt idx="51">
                  <c:v>41183</c:v>
                </c:pt>
                <c:pt idx="52">
                  <c:v>41275</c:v>
                </c:pt>
                <c:pt idx="53">
                  <c:v>41365</c:v>
                </c:pt>
                <c:pt idx="54">
                  <c:v>41456</c:v>
                </c:pt>
                <c:pt idx="55">
                  <c:v>41548</c:v>
                </c:pt>
                <c:pt idx="56">
                  <c:v>41640</c:v>
                </c:pt>
                <c:pt idx="57">
                  <c:v>41730</c:v>
                </c:pt>
                <c:pt idx="58">
                  <c:v>41821</c:v>
                </c:pt>
                <c:pt idx="59">
                  <c:v>41913</c:v>
                </c:pt>
                <c:pt idx="60">
                  <c:v>42005</c:v>
                </c:pt>
                <c:pt idx="61">
                  <c:v>42095</c:v>
                </c:pt>
                <c:pt idx="62">
                  <c:v>42186</c:v>
                </c:pt>
                <c:pt idx="63">
                  <c:v>42278</c:v>
                </c:pt>
                <c:pt idx="64">
                  <c:v>42370</c:v>
                </c:pt>
                <c:pt idx="65">
                  <c:v>42461</c:v>
                </c:pt>
                <c:pt idx="66">
                  <c:v>42552</c:v>
                </c:pt>
                <c:pt idx="67">
                  <c:v>42644</c:v>
                </c:pt>
                <c:pt idx="68">
                  <c:v>42736</c:v>
                </c:pt>
                <c:pt idx="69">
                  <c:v>42826</c:v>
                </c:pt>
                <c:pt idx="70">
                  <c:v>42917</c:v>
                </c:pt>
                <c:pt idx="71">
                  <c:v>43009</c:v>
                </c:pt>
                <c:pt idx="72">
                  <c:v>43101</c:v>
                </c:pt>
                <c:pt idx="73">
                  <c:v>43191</c:v>
                </c:pt>
                <c:pt idx="74">
                  <c:v>43282</c:v>
                </c:pt>
                <c:pt idx="75">
                  <c:v>43374</c:v>
                </c:pt>
                <c:pt idx="76">
                  <c:v>43466</c:v>
                </c:pt>
                <c:pt idx="77">
                  <c:v>43556</c:v>
                </c:pt>
                <c:pt idx="78">
                  <c:v>43647</c:v>
                </c:pt>
                <c:pt idx="79">
                  <c:v>43739</c:v>
                </c:pt>
              </c:numCache>
            </c:numRef>
          </c:cat>
          <c:val>
            <c:numRef>
              <c:f>szerkezet!$F$7:$F$86</c:f>
              <c:numCache>
                <c:formatCode>General</c:formatCode>
                <c:ptCount val="80"/>
                <c:pt idx="0">
                  <c:v>90</c:v>
                </c:pt>
                <c:pt idx="1">
                  <c:v>90</c:v>
                </c:pt>
                <c:pt idx="2">
                  <c:v>90</c:v>
                </c:pt>
                <c:pt idx="3">
                  <c:v>90</c:v>
                </c:pt>
                <c:pt idx="4">
                  <c:v>90</c:v>
                </c:pt>
                <c:pt idx="5">
                  <c:v>90</c:v>
                </c:pt>
                <c:pt idx="6">
                  <c:v>90</c:v>
                </c:pt>
                <c:pt idx="7">
                  <c:v>90</c:v>
                </c:pt>
                <c:pt idx="8">
                  <c:v>90</c:v>
                </c:pt>
                <c:pt idx="9">
                  <c:v>90</c:v>
                </c:pt>
                <c:pt idx="10">
                  <c:v>90</c:v>
                </c:pt>
                <c:pt idx="11">
                  <c:v>90</c:v>
                </c:pt>
                <c:pt idx="12">
                  <c:v>90</c:v>
                </c:pt>
                <c:pt idx="13">
                  <c:v>90</c:v>
                </c:pt>
                <c:pt idx="14">
                  <c:v>90</c:v>
                </c:pt>
                <c:pt idx="15">
                  <c:v>90</c:v>
                </c:pt>
                <c:pt idx="16">
                  <c:v>90</c:v>
                </c:pt>
                <c:pt idx="17">
                  <c:v>90</c:v>
                </c:pt>
                <c:pt idx="18">
                  <c:v>90</c:v>
                </c:pt>
                <c:pt idx="19">
                  <c:v>90</c:v>
                </c:pt>
                <c:pt idx="20">
                  <c:v>90</c:v>
                </c:pt>
                <c:pt idx="21">
                  <c:v>90</c:v>
                </c:pt>
                <c:pt idx="22">
                  <c:v>90</c:v>
                </c:pt>
                <c:pt idx="23">
                  <c:v>90</c:v>
                </c:pt>
                <c:pt idx="24">
                  <c:v>90</c:v>
                </c:pt>
                <c:pt idx="25">
                  <c:v>90</c:v>
                </c:pt>
                <c:pt idx="26">
                  <c:v>90</c:v>
                </c:pt>
                <c:pt idx="27">
                  <c:v>90</c:v>
                </c:pt>
                <c:pt idx="28">
                  <c:v>90</c:v>
                </c:pt>
                <c:pt idx="29">
                  <c:v>90</c:v>
                </c:pt>
                <c:pt idx="30">
                  <c:v>90</c:v>
                </c:pt>
                <c:pt idx="31">
                  <c:v>90</c:v>
                </c:pt>
                <c:pt idx="32">
                  <c:v>90</c:v>
                </c:pt>
                <c:pt idx="33">
                  <c:v>90</c:v>
                </c:pt>
                <c:pt idx="34">
                  <c:v>90</c:v>
                </c:pt>
                <c:pt idx="35">
                  <c:v>90</c:v>
                </c:pt>
                <c:pt idx="36">
                  <c:v>90</c:v>
                </c:pt>
                <c:pt idx="37">
                  <c:v>90</c:v>
                </c:pt>
                <c:pt idx="38">
                  <c:v>90</c:v>
                </c:pt>
                <c:pt idx="39">
                  <c:v>90</c:v>
                </c:pt>
                <c:pt idx="40">
                  <c:v>90</c:v>
                </c:pt>
                <c:pt idx="41">
                  <c:v>90</c:v>
                </c:pt>
                <c:pt idx="42">
                  <c:v>90</c:v>
                </c:pt>
                <c:pt idx="43">
                  <c:v>90</c:v>
                </c:pt>
                <c:pt idx="44">
                  <c:v>90</c:v>
                </c:pt>
                <c:pt idx="45">
                  <c:v>90</c:v>
                </c:pt>
                <c:pt idx="46">
                  <c:v>90</c:v>
                </c:pt>
                <c:pt idx="47">
                  <c:v>90</c:v>
                </c:pt>
                <c:pt idx="48">
                  <c:v>90</c:v>
                </c:pt>
                <c:pt idx="49">
                  <c:v>90</c:v>
                </c:pt>
                <c:pt idx="50">
                  <c:v>90</c:v>
                </c:pt>
                <c:pt idx="51">
                  <c:v>90</c:v>
                </c:pt>
                <c:pt idx="52">
                  <c:v>90</c:v>
                </c:pt>
                <c:pt idx="53">
                  <c:v>90</c:v>
                </c:pt>
                <c:pt idx="54">
                  <c:v>90</c:v>
                </c:pt>
                <c:pt idx="55">
                  <c:v>90</c:v>
                </c:pt>
                <c:pt idx="56">
                  <c:v>90</c:v>
                </c:pt>
                <c:pt idx="57">
                  <c:v>90</c:v>
                </c:pt>
                <c:pt idx="58">
                  <c:v>90</c:v>
                </c:pt>
                <c:pt idx="59">
                  <c:v>90</c:v>
                </c:pt>
                <c:pt idx="60">
                  <c:v>90</c:v>
                </c:pt>
                <c:pt idx="61">
                  <c:v>90</c:v>
                </c:pt>
                <c:pt idx="62">
                  <c:v>90</c:v>
                </c:pt>
                <c:pt idx="63">
                  <c:v>90</c:v>
                </c:pt>
                <c:pt idx="64">
                  <c:v>90</c:v>
                </c:pt>
                <c:pt idx="65">
                  <c:v>90</c:v>
                </c:pt>
                <c:pt idx="66">
                  <c:v>90</c:v>
                </c:pt>
                <c:pt idx="67">
                  <c:v>90</c:v>
                </c:pt>
                <c:pt idx="68">
                  <c:v>90</c:v>
                </c:pt>
                <c:pt idx="69">
                  <c:v>90</c:v>
                </c:pt>
                <c:pt idx="70">
                  <c:v>90</c:v>
                </c:pt>
                <c:pt idx="71">
                  <c:v>90</c:v>
                </c:pt>
                <c:pt idx="72">
                  <c:v>90</c:v>
                </c:pt>
                <c:pt idx="73">
                  <c:v>90</c:v>
                </c:pt>
                <c:pt idx="74">
                  <c:v>90</c:v>
                </c:pt>
                <c:pt idx="75">
                  <c:v>90</c:v>
                </c:pt>
                <c:pt idx="76">
                  <c:v>90</c:v>
                </c:pt>
                <c:pt idx="77">
                  <c:v>90</c:v>
                </c:pt>
                <c:pt idx="78">
                  <c:v>90</c:v>
                </c:pt>
                <c:pt idx="79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4E-4A80-B2E1-601D82C8F43A}"/>
            </c:ext>
          </c:extLst>
        </c:ser>
        <c:ser>
          <c:idx val="5"/>
          <c:order val="5"/>
          <c:spPr>
            <a:solidFill>
              <a:schemeClr val="accent3">
                <a:alpha val="20000"/>
              </a:schemeClr>
            </a:solidFill>
            <a:ln w="25400">
              <a:noFill/>
            </a:ln>
            <a:effectLst/>
          </c:spPr>
          <c:cat>
            <c:numRef>
              <c:f>szerkezet!$A$7:$A$86</c:f>
              <c:numCache>
                <c:formatCode>m/d/yyyy</c:formatCode>
                <c:ptCount val="80"/>
                <c:pt idx="0">
                  <c:v>36526</c:v>
                </c:pt>
                <c:pt idx="1">
                  <c:v>36617</c:v>
                </c:pt>
                <c:pt idx="2">
                  <c:v>36708</c:v>
                </c:pt>
                <c:pt idx="3">
                  <c:v>36800</c:v>
                </c:pt>
                <c:pt idx="4">
                  <c:v>36892</c:v>
                </c:pt>
                <c:pt idx="5">
                  <c:v>36982</c:v>
                </c:pt>
                <c:pt idx="6">
                  <c:v>37073</c:v>
                </c:pt>
                <c:pt idx="7">
                  <c:v>37165</c:v>
                </c:pt>
                <c:pt idx="8">
                  <c:v>37257</c:v>
                </c:pt>
                <c:pt idx="9">
                  <c:v>37347</c:v>
                </c:pt>
                <c:pt idx="10">
                  <c:v>37438</c:v>
                </c:pt>
                <c:pt idx="11">
                  <c:v>37530</c:v>
                </c:pt>
                <c:pt idx="12">
                  <c:v>37622</c:v>
                </c:pt>
                <c:pt idx="13">
                  <c:v>37712</c:v>
                </c:pt>
                <c:pt idx="14">
                  <c:v>37803</c:v>
                </c:pt>
                <c:pt idx="15">
                  <c:v>37895</c:v>
                </c:pt>
                <c:pt idx="16">
                  <c:v>37987</c:v>
                </c:pt>
                <c:pt idx="17">
                  <c:v>38078</c:v>
                </c:pt>
                <c:pt idx="18">
                  <c:v>38169</c:v>
                </c:pt>
                <c:pt idx="19">
                  <c:v>38261</c:v>
                </c:pt>
                <c:pt idx="20">
                  <c:v>38353</c:v>
                </c:pt>
                <c:pt idx="21">
                  <c:v>38443</c:v>
                </c:pt>
                <c:pt idx="22">
                  <c:v>38534</c:v>
                </c:pt>
                <c:pt idx="23">
                  <c:v>38626</c:v>
                </c:pt>
                <c:pt idx="24">
                  <c:v>38718</c:v>
                </c:pt>
                <c:pt idx="25">
                  <c:v>38808</c:v>
                </c:pt>
                <c:pt idx="26">
                  <c:v>38899</c:v>
                </c:pt>
                <c:pt idx="27">
                  <c:v>38991</c:v>
                </c:pt>
                <c:pt idx="28">
                  <c:v>39083</c:v>
                </c:pt>
                <c:pt idx="29">
                  <c:v>39173</c:v>
                </c:pt>
                <c:pt idx="30">
                  <c:v>39264</c:v>
                </c:pt>
                <c:pt idx="31">
                  <c:v>39356</c:v>
                </c:pt>
                <c:pt idx="32">
                  <c:v>39448</c:v>
                </c:pt>
                <c:pt idx="33">
                  <c:v>39539</c:v>
                </c:pt>
                <c:pt idx="34">
                  <c:v>39630</c:v>
                </c:pt>
                <c:pt idx="35">
                  <c:v>39722</c:v>
                </c:pt>
                <c:pt idx="36">
                  <c:v>39814</c:v>
                </c:pt>
                <c:pt idx="37">
                  <c:v>39904</c:v>
                </c:pt>
                <c:pt idx="38">
                  <c:v>39995</c:v>
                </c:pt>
                <c:pt idx="39">
                  <c:v>40087</c:v>
                </c:pt>
                <c:pt idx="40">
                  <c:v>40179</c:v>
                </c:pt>
                <c:pt idx="41">
                  <c:v>40269</c:v>
                </c:pt>
                <c:pt idx="42">
                  <c:v>40360</c:v>
                </c:pt>
                <c:pt idx="43">
                  <c:v>40452</c:v>
                </c:pt>
                <c:pt idx="44">
                  <c:v>40544</c:v>
                </c:pt>
                <c:pt idx="45">
                  <c:v>40634</c:v>
                </c:pt>
                <c:pt idx="46">
                  <c:v>40725</c:v>
                </c:pt>
                <c:pt idx="47">
                  <c:v>40817</c:v>
                </c:pt>
                <c:pt idx="48">
                  <c:v>40909</c:v>
                </c:pt>
                <c:pt idx="49">
                  <c:v>41000</c:v>
                </c:pt>
                <c:pt idx="50">
                  <c:v>41091</c:v>
                </c:pt>
                <c:pt idx="51">
                  <c:v>41183</c:v>
                </c:pt>
                <c:pt idx="52">
                  <c:v>41275</c:v>
                </c:pt>
                <c:pt idx="53">
                  <c:v>41365</c:v>
                </c:pt>
                <c:pt idx="54">
                  <c:v>41456</c:v>
                </c:pt>
                <c:pt idx="55">
                  <c:v>41548</c:v>
                </c:pt>
                <c:pt idx="56">
                  <c:v>41640</c:v>
                </c:pt>
                <c:pt idx="57">
                  <c:v>41730</c:v>
                </c:pt>
                <c:pt idx="58">
                  <c:v>41821</c:v>
                </c:pt>
                <c:pt idx="59">
                  <c:v>41913</c:v>
                </c:pt>
                <c:pt idx="60">
                  <c:v>42005</c:v>
                </c:pt>
                <c:pt idx="61">
                  <c:v>42095</c:v>
                </c:pt>
                <c:pt idx="62">
                  <c:v>42186</c:v>
                </c:pt>
                <c:pt idx="63">
                  <c:v>42278</c:v>
                </c:pt>
                <c:pt idx="64">
                  <c:v>42370</c:v>
                </c:pt>
                <c:pt idx="65">
                  <c:v>42461</c:v>
                </c:pt>
                <c:pt idx="66">
                  <c:v>42552</c:v>
                </c:pt>
                <c:pt idx="67">
                  <c:v>42644</c:v>
                </c:pt>
                <c:pt idx="68">
                  <c:v>42736</c:v>
                </c:pt>
                <c:pt idx="69">
                  <c:v>42826</c:v>
                </c:pt>
                <c:pt idx="70">
                  <c:v>42917</c:v>
                </c:pt>
                <c:pt idx="71">
                  <c:v>43009</c:v>
                </c:pt>
                <c:pt idx="72">
                  <c:v>43101</c:v>
                </c:pt>
                <c:pt idx="73">
                  <c:v>43191</c:v>
                </c:pt>
                <c:pt idx="74">
                  <c:v>43282</c:v>
                </c:pt>
                <c:pt idx="75">
                  <c:v>43374</c:v>
                </c:pt>
                <c:pt idx="76">
                  <c:v>43466</c:v>
                </c:pt>
                <c:pt idx="77">
                  <c:v>43556</c:v>
                </c:pt>
                <c:pt idx="78">
                  <c:v>43647</c:v>
                </c:pt>
                <c:pt idx="79">
                  <c:v>43739</c:v>
                </c:pt>
              </c:numCache>
            </c:numRef>
          </c:cat>
          <c:val>
            <c:numRef>
              <c:f>szerkezet!$G$7:$G$86</c:f>
              <c:numCache>
                <c:formatCode>General</c:formatCode>
                <c:ptCount val="80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  <c:pt idx="5">
                  <c:v>20</c:v>
                </c:pt>
                <c:pt idx="6">
                  <c:v>20</c:v>
                </c:pt>
                <c:pt idx="7">
                  <c:v>20</c:v>
                </c:pt>
                <c:pt idx="8">
                  <c:v>20</c:v>
                </c:pt>
                <c:pt idx="9">
                  <c:v>20</c:v>
                </c:pt>
                <c:pt idx="10">
                  <c:v>20</c:v>
                </c:pt>
                <c:pt idx="11">
                  <c:v>20</c:v>
                </c:pt>
                <c:pt idx="12">
                  <c:v>20</c:v>
                </c:pt>
                <c:pt idx="13">
                  <c:v>20</c:v>
                </c:pt>
                <c:pt idx="14">
                  <c:v>20</c:v>
                </c:pt>
                <c:pt idx="15">
                  <c:v>20</c:v>
                </c:pt>
                <c:pt idx="16">
                  <c:v>20</c:v>
                </c:pt>
                <c:pt idx="17">
                  <c:v>20</c:v>
                </c:pt>
                <c:pt idx="18">
                  <c:v>20</c:v>
                </c:pt>
                <c:pt idx="19">
                  <c:v>20</c:v>
                </c:pt>
                <c:pt idx="20">
                  <c:v>20</c:v>
                </c:pt>
                <c:pt idx="21">
                  <c:v>20</c:v>
                </c:pt>
                <c:pt idx="22">
                  <c:v>20</c:v>
                </c:pt>
                <c:pt idx="23">
                  <c:v>20</c:v>
                </c:pt>
                <c:pt idx="24">
                  <c:v>20</c:v>
                </c:pt>
                <c:pt idx="25">
                  <c:v>20</c:v>
                </c:pt>
                <c:pt idx="26">
                  <c:v>20</c:v>
                </c:pt>
                <c:pt idx="27">
                  <c:v>20</c:v>
                </c:pt>
                <c:pt idx="28">
                  <c:v>20</c:v>
                </c:pt>
                <c:pt idx="29">
                  <c:v>20</c:v>
                </c:pt>
                <c:pt idx="30">
                  <c:v>20</c:v>
                </c:pt>
                <c:pt idx="31">
                  <c:v>20</c:v>
                </c:pt>
                <c:pt idx="32">
                  <c:v>20</c:v>
                </c:pt>
                <c:pt idx="33">
                  <c:v>20</c:v>
                </c:pt>
                <c:pt idx="34">
                  <c:v>20</c:v>
                </c:pt>
                <c:pt idx="35">
                  <c:v>20</c:v>
                </c:pt>
                <c:pt idx="36">
                  <c:v>20</c:v>
                </c:pt>
                <c:pt idx="37">
                  <c:v>20</c:v>
                </c:pt>
                <c:pt idx="38">
                  <c:v>20</c:v>
                </c:pt>
                <c:pt idx="39">
                  <c:v>20</c:v>
                </c:pt>
                <c:pt idx="40">
                  <c:v>20</c:v>
                </c:pt>
                <c:pt idx="41">
                  <c:v>20</c:v>
                </c:pt>
                <c:pt idx="42">
                  <c:v>20</c:v>
                </c:pt>
                <c:pt idx="43">
                  <c:v>20</c:v>
                </c:pt>
                <c:pt idx="44">
                  <c:v>20</c:v>
                </c:pt>
                <c:pt idx="45">
                  <c:v>20</c:v>
                </c:pt>
                <c:pt idx="46">
                  <c:v>20</c:v>
                </c:pt>
                <c:pt idx="47">
                  <c:v>20</c:v>
                </c:pt>
                <c:pt idx="48">
                  <c:v>20</c:v>
                </c:pt>
                <c:pt idx="49">
                  <c:v>20</c:v>
                </c:pt>
                <c:pt idx="50">
                  <c:v>20</c:v>
                </c:pt>
                <c:pt idx="51">
                  <c:v>20</c:v>
                </c:pt>
                <c:pt idx="52">
                  <c:v>20</c:v>
                </c:pt>
                <c:pt idx="53">
                  <c:v>20</c:v>
                </c:pt>
                <c:pt idx="54">
                  <c:v>20</c:v>
                </c:pt>
                <c:pt idx="55">
                  <c:v>20</c:v>
                </c:pt>
                <c:pt idx="56">
                  <c:v>20</c:v>
                </c:pt>
                <c:pt idx="57">
                  <c:v>20</c:v>
                </c:pt>
                <c:pt idx="58">
                  <c:v>20</c:v>
                </c:pt>
                <c:pt idx="59">
                  <c:v>20</c:v>
                </c:pt>
                <c:pt idx="60">
                  <c:v>20</c:v>
                </c:pt>
                <c:pt idx="61">
                  <c:v>20</c:v>
                </c:pt>
                <c:pt idx="62">
                  <c:v>20</c:v>
                </c:pt>
                <c:pt idx="63">
                  <c:v>20</c:v>
                </c:pt>
                <c:pt idx="64">
                  <c:v>20</c:v>
                </c:pt>
                <c:pt idx="65">
                  <c:v>20</c:v>
                </c:pt>
                <c:pt idx="66">
                  <c:v>20</c:v>
                </c:pt>
                <c:pt idx="67">
                  <c:v>20</c:v>
                </c:pt>
                <c:pt idx="68">
                  <c:v>20</c:v>
                </c:pt>
                <c:pt idx="69">
                  <c:v>20</c:v>
                </c:pt>
                <c:pt idx="70">
                  <c:v>20</c:v>
                </c:pt>
                <c:pt idx="71">
                  <c:v>20</c:v>
                </c:pt>
                <c:pt idx="72">
                  <c:v>20</c:v>
                </c:pt>
                <c:pt idx="73">
                  <c:v>20</c:v>
                </c:pt>
                <c:pt idx="74">
                  <c:v>20</c:v>
                </c:pt>
                <c:pt idx="75">
                  <c:v>20</c:v>
                </c:pt>
                <c:pt idx="76">
                  <c:v>20</c:v>
                </c:pt>
                <c:pt idx="77">
                  <c:v>20</c:v>
                </c:pt>
                <c:pt idx="78">
                  <c:v>20</c:v>
                </c:pt>
                <c:pt idx="79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D4E-4A80-B2E1-601D82C8F4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0044720"/>
        <c:axId val="450044328"/>
      </c:areaChart>
      <c:lineChart>
        <c:grouping val="standard"/>
        <c:varyColors val="0"/>
        <c:ser>
          <c:idx val="0"/>
          <c:order val="0"/>
          <c:tx>
            <c:strRef>
              <c:f>szerkezet!$B$6</c:f>
              <c:strCache>
                <c:ptCount val="1"/>
                <c:pt idx="0">
                  <c:v>Tartós termékek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szerkezet!$A$7:$A$86</c:f>
              <c:numCache>
                <c:formatCode>m/d/yyyy</c:formatCode>
                <c:ptCount val="80"/>
                <c:pt idx="0">
                  <c:v>36526</c:v>
                </c:pt>
                <c:pt idx="1">
                  <c:v>36617</c:v>
                </c:pt>
                <c:pt idx="2">
                  <c:v>36708</c:v>
                </c:pt>
                <c:pt idx="3">
                  <c:v>36800</c:v>
                </c:pt>
                <c:pt idx="4">
                  <c:v>36892</c:v>
                </c:pt>
                <c:pt idx="5">
                  <c:v>36982</c:v>
                </c:pt>
                <c:pt idx="6">
                  <c:v>37073</c:v>
                </c:pt>
                <c:pt idx="7">
                  <c:v>37165</c:v>
                </c:pt>
                <c:pt idx="8">
                  <c:v>37257</c:v>
                </c:pt>
                <c:pt idx="9">
                  <c:v>37347</c:v>
                </c:pt>
                <c:pt idx="10">
                  <c:v>37438</c:v>
                </c:pt>
                <c:pt idx="11">
                  <c:v>37530</c:v>
                </c:pt>
                <c:pt idx="12">
                  <c:v>37622</c:v>
                </c:pt>
                <c:pt idx="13">
                  <c:v>37712</c:v>
                </c:pt>
                <c:pt idx="14">
                  <c:v>37803</c:v>
                </c:pt>
                <c:pt idx="15">
                  <c:v>37895</c:v>
                </c:pt>
                <c:pt idx="16">
                  <c:v>37987</c:v>
                </c:pt>
                <c:pt idx="17">
                  <c:v>38078</c:v>
                </c:pt>
                <c:pt idx="18">
                  <c:v>38169</c:v>
                </c:pt>
                <c:pt idx="19">
                  <c:v>38261</c:v>
                </c:pt>
                <c:pt idx="20">
                  <c:v>38353</c:v>
                </c:pt>
                <c:pt idx="21">
                  <c:v>38443</c:v>
                </c:pt>
                <c:pt idx="22">
                  <c:v>38534</c:v>
                </c:pt>
                <c:pt idx="23">
                  <c:v>38626</c:v>
                </c:pt>
                <c:pt idx="24">
                  <c:v>38718</c:v>
                </c:pt>
                <c:pt idx="25">
                  <c:v>38808</c:v>
                </c:pt>
                <c:pt idx="26">
                  <c:v>38899</c:v>
                </c:pt>
                <c:pt idx="27">
                  <c:v>38991</c:v>
                </c:pt>
                <c:pt idx="28">
                  <c:v>39083</c:v>
                </c:pt>
                <c:pt idx="29">
                  <c:v>39173</c:v>
                </c:pt>
                <c:pt idx="30">
                  <c:v>39264</c:v>
                </c:pt>
                <c:pt idx="31">
                  <c:v>39356</c:v>
                </c:pt>
                <c:pt idx="32">
                  <c:v>39448</c:v>
                </c:pt>
                <c:pt idx="33">
                  <c:v>39539</c:v>
                </c:pt>
                <c:pt idx="34">
                  <c:v>39630</c:v>
                </c:pt>
                <c:pt idx="35">
                  <c:v>39722</c:v>
                </c:pt>
                <c:pt idx="36">
                  <c:v>39814</c:v>
                </c:pt>
                <c:pt idx="37">
                  <c:v>39904</c:v>
                </c:pt>
                <c:pt idx="38">
                  <c:v>39995</c:v>
                </c:pt>
                <c:pt idx="39">
                  <c:v>40087</c:v>
                </c:pt>
                <c:pt idx="40">
                  <c:v>40179</c:v>
                </c:pt>
                <c:pt idx="41">
                  <c:v>40269</c:v>
                </c:pt>
                <c:pt idx="42">
                  <c:v>40360</c:v>
                </c:pt>
                <c:pt idx="43">
                  <c:v>40452</c:v>
                </c:pt>
                <c:pt idx="44">
                  <c:v>40544</c:v>
                </c:pt>
                <c:pt idx="45">
                  <c:v>40634</c:v>
                </c:pt>
                <c:pt idx="46">
                  <c:v>40725</c:v>
                </c:pt>
                <c:pt idx="47">
                  <c:v>40817</c:v>
                </c:pt>
                <c:pt idx="48">
                  <c:v>40909</c:v>
                </c:pt>
                <c:pt idx="49">
                  <c:v>41000</c:v>
                </c:pt>
                <c:pt idx="50">
                  <c:v>41091</c:v>
                </c:pt>
                <c:pt idx="51">
                  <c:v>41183</c:v>
                </c:pt>
                <c:pt idx="52">
                  <c:v>41275</c:v>
                </c:pt>
                <c:pt idx="53">
                  <c:v>41365</c:v>
                </c:pt>
                <c:pt idx="54">
                  <c:v>41456</c:v>
                </c:pt>
                <c:pt idx="55">
                  <c:v>41548</c:v>
                </c:pt>
                <c:pt idx="56">
                  <c:v>41640</c:v>
                </c:pt>
                <c:pt idx="57">
                  <c:v>41730</c:v>
                </c:pt>
                <c:pt idx="58">
                  <c:v>41821</c:v>
                </c:pt>
                <c:pt idx="59">
                  <c:v>41913</c:v>
                </c:pt>
                <c:pt idx="60">
                  <c:v>42005</c:v>
                </c:pt>
                <c:pt idx="61">
                  <c:v>42095</c:v>
                </c:pt>
                <c:pt idx="62">
                  <c:v>42186</c:v>
                </c:pt>
                <c:pt idx="63">
                  <c:v>42278</c:v>
                </c:pt>
                <c:pt idx="64">
                  <c:v>42370</c:v>
                </c:pt>
                <c:pt idx="65">
                  <c:v>42461</c:v>
                </c:pt>
                <c:pt idx="66">
                  <c:v>42552</c:v>
                </c:pt>
                <c:pt idx="67">
                  <c:v>42644</c:v>
                </c:pt>
                <c:pt idx="68">
                  <c:v>42736</c:v>
                </c:pt>
                <c:pt idx="69">
                  <c:v>42826</c:v>
                </c:pt>
                <c:pt idx="70">
                  <c:v>42917</c:v>
                </c:pt>
                <c:pt idx="71">
                  <c:v>43009</c:v>
                </c:pt>
                <c:pt idx="72">
                  <c:v>43101</c:v>
                </c:pt>
                <c:pt idx="73">
                  <c:v>43191</c:v>
                </c:pt>
                <c:pt idx="74">
                  <c:v>43282</c:v>
                </c:pt>
                <c:pt idx="75">
                  <c:v>43374</c:v>
                </c:pt>
                <c:pt idx="76">
                  <c:v>43466</c:v>
                </c:pt>
                <c:pt idx="77">
                  <c:v>43556</c:v>
                </c:pt>
                <c:pt idx="78">
                  <c:v>43647</c:v>
                </c:pt>
                <c:pt idx="79">
                  <c:v>43739</c:v>
                </c:pt>
              </c:numCache>
            </c:numRef>
          </c:cat>
          <c:val>
            <c:numRef>
              <c:f>szerkezet!$B$7:$B$86</c:f>
              <c:numCache>
                <c:formatCode>General</c:formatCode>
                <c:ptCount val="80"/>
                <c:pt idx="0">
                  <c:v>52.169708095519994</c:v>
                </c:pt>
                <c:pt idx="1">
                  <c:v>53.772078956625656</c:v>
                </c:pt>
                <c:pt idx="2">
                  <c:v>54.715044475633853</c:v>
                </c:pt>
                <c:pt idx="3">
                  <c:v>56.466607478658744</c:v>
                </c:pt>
                <c:pt idx="4">
                  <c:v>57.620346608431007</c:v>
                </c:pt>
                <c:pt idx="5">
                  <c:v>59.653105210230095</c:v>
                </c:pt>
                <c:pt idx="6">
                  <c:v>61.345146415669795</c:v>
                </c:pt>
                <c:pt idx="7">
                  <c:v>63.845821540113988</c:v>
                </c:pt>
                <c:pt idx="8">
                  <c:v>66.544063800948734</c:v>
                </c:pt>
                <c:pt idx="9">
                  <c:v>68.254685890461758</c:v>
                </c:pt>
                <c:pt idx="10">
                  <c:v>70.405380189308389</c:v>
                </c:pt>
                <c:pt idx="11">
                  <c:v>71.535067303065276</c:v>
                </c:pt>
                <c:pt idx="12">
                  <c:v>88.042511672241162</c:v>
                </c:pt>
                <c:pt idx="13">
                  <c:v>87.841753224574632</c:v>
                </c:pt>
                <c:pt idx="14">
                  <c:v>90.637804332273632</c:v>
                </c:pt>
                <c:pt idx="15">
                  <c:v>90.325299567775048</c:v>
                </c:pt>
                <c:pt idx="16">
                  <c:v>91.843240624021789</c:v>
                </c:pt>
                <c:pt idx="17">
                  <c:v>94.625670757317039</c:v>
                </c:pt>
                <c:pt idx="18">
                  <c:v>95.823817514690901</c:v>
                </c:pt>
                <c:pt idx="19">
                  <c:v>98.636424870352386</c:v>
                </c:pt>
                <c:pt idx="20">
                  <c:v>98.156133324304079</c:v>
                </c:pt>
                <c:pt idx="21">
                  <c:v>98.343199840324871</c:v>
                </c:pt>
                <c:pt idx="22">
                  <c:v>101.52834267618114</c:v>
                </c:pt>
                <c:pt idx="23">
                  <c:v>101.97232415918992</c:v>
                </c:pt>
                <c:pt idx="24">
                  <c:v>104.23876659939597</c:v>
                </c:pt>
                <c:pt idx="25">
                  <c:v>107.34633826344444</c:v>
                </c:pt>
                <c:pt idx="26">
                  <c:v>105.40172403139974</c:v>
                </c:pt>
                <c:pt idx="27">
                  <c:v>107.86875820702724</c:v>
                </c:pt>
                <c:pt idx="28">
                  <c:v>107.7031125325292</c:v>
                </c:pt>
                <c:pt idx="29">
                  <c:v>107.41853647838116</c:v>
                </c:pt>
                <c:pt idx="30">
                  <c:v>108.69771169687783</c:v>
                </c:pt>
                <c:pt idx="31">
                  <c:v>108.59227761881776</c:v>
                </c:pt>
                <c:pt idx="32">
                  <c:v>107.89122224025593</c:v>
                </c:pt>
                <c:pt idx="33">
                  <c:v>105.76911140237254</c:v>
                </c:pt>
                <c:pt idx="34">
                  <c:v>100.66706578078606</c:v>
                </c:pt>
                <c:pt idx="35">
                  <c:v>93.414119900539603</c:v>
                </c:pt>
                <c:pt idx="36">
                  <c:v>85.512528707893736</c:v>
                </c:pt>
                <c:pt idx="37">
                  <c:v>78.396101325523503</c:v>
                </c:pt>
                <c:pt idx="38">
                  <c:v>64.123530839139207</c:v>
                </c:pt>
                <c:pt idx="39">
                  <c:v>64.085252697679692</c:v>
                </c:pt>
                <c:pt idx="40">
                  <c:v>64.559223876154547</c:v>
                </c:pt>
                <c:pt idx="41">
                  <c:v>65.275395259571994</c:v>
                </c:pt>
                <c:pt idx="42">
                  <c:v>64.121859170554657</c:v>
                </c:pt>
                <c:pt idx="43">
                  <c:v>64.034668110445153</c:v>
                </c:pt>
                <c:pt idx="44">
                  <c:v>64.674656540262333</c:v>
                </c:pt>
                <c:pt idx="45">
                  <c:v>64.935718811662042</c:v>
                </c:pt>
                <c:pt idx="46">
                  <c:v>65.976787600533868</c:v>
                </c:pt>
                <c:pt idx="47">
                  <c:v>66.75946562976641</c:v>
                </c:pt>
                <c:pt idx="48">
                  <c:v>66.837036570507934</c:v>
                </c:pt>
                <c:pt idx="49">
                  <c:v>67.076652195166275</c:v>
                </c:pt>
                <c:pt idx="50">
                  <c:v>67.185656706656047</c:v>
                </c:pt>
                <c:pt idx="51">
                  <c:v>68.274716779967434</c:v>
                </c:pt>
                <c:pt idx="52">
                  <c:v>68.394016795777574</c:v>
                </c:pt>
                <c:pt idx="53">
                  <c:v>69.654309589760643</c:v>
                </c:pt>
                <c:pt idx="54">
                  <c:v>70.505448354478233</c:v>
                </c:pt>
                <c:pt idx="55">
                  <c:v>70.833206788587091</c:v>
                </c:pt>
                <c:pt idx="56">
                  <c:v>73.948451621855511</c:v>
                </c:pt>
                <c:pt idx="57">
                  <c:v>74.130547547310684</c:v>
                </c:pt>
                <c:pt idx="58">
                  <c:v>75.382020172238242</c:v>
                </c:pt>
                <c:pt idx="59">
                  <c:v>76.071516354229303</c:v>
                </c:pt>
                <c:pt idx="60">
                  <c:v>74.622821009870918</c:v>
                </c:pt>
                <c:pt idx="61">
                  <c:v>75.567983712628859</c:v>
                </c:pt>
                <c:pt idx="62">
                  <c:v>76.855370261646243</c:v>
                </c:pt>
                <c:pt idx="63">
                  <c:v>78.369091502642931</c:v>
                </c:pt>
                <c:pt idx="64">
                  <c:v>82.01431427227817</c:v>
                </c:pt>
                <c:pt idx="65">
                  <c:v>84.465437193012946</c:v>
                </c:pt>
                <c:pt idx="66">
                  <c:v>85.902985783393461</c:v>
                </c:pt>
                <c:pt idx="67">
                  <c:v>88.483637162778322</c:v>
                </c:pt>
                <c:pt idx="68">
                  <c:v>88.940774212289526</c:v>
                </c:pt>
                <c:pt idx="69">
                  <c:v>91.1918478254875</c:v>
                </c:pt>
                <c:pt idx="70">
                  <c:v>93.752736587552604</c:v>
                </c:pt>
                <c:pt idx="71">
                  <c:v>95.924292016969375</c:v>
                </c:pt>
                <c:pt idx="72">
                  <c:v>99.335987567094222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D4E-4A80-B2E1-601D82C8F43A}"/>
            </c:ext>
          </c:extLst>
        </c:ser>
        <c:ser>
          <c:idx val="1"/>
          <c:order val="1"/>
          <c:tx>
            <c:strRef>
              <c:f>szerkezet!$C$6</c:f>
              <c:strCache>
                <c:ptCount val="1"/>
                <c:pt idx="0">
                  <c:v>Féltartós termékek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szerkezet!$A$7:$A$86</c:f>
              <c:numCache>
                <c:formatCode>m/d/yyyy</c:formatCode>
                <c:ptCount val="80"/>
                <c:pt idx="0">
                  <c:v>36526</c:v>
                </c:pt>
                <c:pt idx="1">
                  <c:v>36617</c:v>
                </c:pt>
                <c:pt idx="2">
                  <c:v>36708</c:v>
                </c:pt>
                <c:pt idx="3">
                  <c:v>36800</c:v>
                </c:pt>
                <c:pt idx="4">
                  <c:v>36892</c:v>
                </c:pt>
                <c:pt idx="5">
                  <c:v>36982</c:v>
                </c:pt>
                <c:pt idx="6">
                  <c:v>37073</c:v>
                </c:pt>
                <c:pt idx="7">
                  <c:v>37165</c:v>
                </c:pt>
                <c:pt idx="8">
                  <c:v>37257</c:v>
                </c:pt>
                <c:pt idx="9">
                  <c:v>37347</c:v>
                </c:pt>
                <c:pt idx="10">
                  <c:v>37438</c:v>
                </c:pt>
                <c:pt idx="11">
                  <c:v>37530</c:v>
                </c:pt>
                <c:pt idx="12">
                  <c:v>37622</c:v>
                </c:pt>
                <c:pt idx="13">
                  <c:v>37712</c:v>
                </c:pt>
                <c:pt idx="14">
                  <c:v>37803</c:v>
                </c:pt>
                <c:pt idx="15">
                  <c:v>37895</c:v>
                </c:pt>
                <c:pt idx="16">
                  <c:v>37987</c:v>
                </c:pt>
                <c:pt idx="17">
                  <c:v>38078</c:v>
                </c:pt>
                <c:pt idx="18">
                  <c:v>38169</c:v>
                </c:pt>
                <c:pt idx="19">
                  <c:v>38261</c:v>
                </c:pt>
                <c:pt idx="20">
                  <c:v>38353</c:v>
                </c:pt>
                <c:pt idx="21">
                  <c:v>38443</c:v>
                </c:pt>
                <c:pt idx="22">
                  <c:v>38534</c:v>
                </c:pt>
                <c:pt idx="23">
                  <c:v>38626</c:v>
                </c:pt>
                <c:pt idx="24">
                  <c:v>38718</c:v>
                </c:pt>
                <c:pt idx="25">
                  <c:v>38808</c:v>
                </c:pt>
                <c:pt idx="26">
                  <c:v>38899</c:v>
                </c:pt>
                <c:pt idx="27">
                  <c:v>38991</c:v>
                </c:pt>
                <c:pt idx="28">
                  <c:v>39083</c:v>
                </c:pt>
                <c:pt idx="29">
                  <c:v>39173</c:v>
                </c:pt>
                <c:pt idx="30">
                  <c:v>39264</c:v>
                </c:pt>
                <c:pt idx="31">
                  <c:v>39356</c:v>
                </c:pt>
                <c:pt idx="32">
                  <c:v>39448</c:v>
                </c:pt>
                <c:pt idx="33">
                  <c:v>39539</c:v>
                </c:pt>
                <c:pt idx="34">
                  <c:v>39630</c:v>
                </c:pt>
                <c:pt idx="35">
                  <c:v>39722</c:v>
                </c:pt>
                <c:pt idx="36">
                  <c:v>39814</c:v>
                </c:pt>
                <c:pt idx="37">
                  <c:v>39904</c:v>
                </c:pt>
                <c:pt idx="38">
                  <c:v>39995</c:v>
                </c:pt>
                <c:pt idx="39">
                  <c:v>40087</c:v>
                </c:pt>
                <c:pt idx="40">
                  <c:v>40179</c:v>
                </c:pt>
                <c:pt idx="41">
                  <c:v>40269</c:v>
                </c:pt>
                <c:pt idx="42">
                  <c:v>40360</c:v>
                </c:pt>
                <c:pt idx="43">
                  <c:v>40452</c:v>
                </c:pt>
                <c:pt idx="44">
                  <c:v>40544</c:v>
                </c:pt>
                <c:pt idx="45">
                  <c:v>40634</c:v>
                </c:pt>
                <c:pt idx="46">
                  <c:v>40725</c:v>
                </c:pt>
                <c:pt idx="47">
                  <c:v>40817</c:v>
                </c:pt>
                <c:pt idx="48">
                  <c:v>40909</c:v>
                </c:pt>
                <c:pt idx="49">
                  <c:v>41000</c:v>
                </c:pt>
                <c:pt idx="50">
                  <c:v>41091</c:v>
                </c:pt>
                <c:pt idx="51">
                  <c:v>41183</c:v>
                </c:pt>
                <c:pt idx="52">
                  <c:v>41275</c:v>
                </c:pt>
                <c:pt idx="53">
                  <c:v>41365</c:v>
                </c:pt>
                <c:pt idx="54">
                  <c:v>41456</c:v>
                </c:pt>
                <c:pt idx="55">
                  <c:v>41548</c:v>
                </c:pt>
                <c:pt idx="56">
                  <c:v>41640</c:v>
                </c:pt>
                <c:pt idx="57">
                  <c:v>41730</c:v>
                </c:pt>
                <c:pt idx="58">
                  <c:v>41821</c:v>
                </c:pt>
                <c:pt idx="59">
                  <c:v>41913</c:v>
                </c:pt>
                <c:pt idx="60">
                  <c:v>42005</c:v>
                </c:pt>
                <c:pt idx="61">
                  <c:v>42095</c:v>
                </c:pt>
                <c:pt idx="62">
                  <c:v>42186</c:v>
                </c:pt>
                <c:pt idx="63">
                  <c:v>42278</c:v>
                </c:pt>
                <c:pt idx="64">
                  <c:v>42370</c:v>
                </c:pt>
                <c:pt idx="65">
                  <c:v>42461</c:v>
                </c:pt>
                <c:pt idx="66">
                  <c:v>42552</c:v>
                </c:pt>
                <c:pt idx="67">
                  <c:v>42644</c:v>
                </c:pt>
                <c:pt idx="68">
                  <c:v>42736</c:v>
                </c:pt>
                <c:pt idx="69">
                  <c:v>42826</c:v>
                </c:pt>
                <c:pt idx="70">
                  <c:v>42917</c:v>
                </c:pt>
                <c:pt idx="71">
                  <c:v>43009</c:v>
                </c:pt>
                <c:pt idx="72">
                  <c:v>43101</c:v>
                </c:pt>
                <c:pt idx="73">
                  <c:v>43191</c:v>
                </c:pt>
                <c:pt idx="74">
                  <c:v>43282</c:v>
                </c:pt>
                <c:pt idx="75">
                  <c:v>43374</c:v>
                </c:pt>
                <c:pt idx="76">
                  <c:v>43466</c:v>
                </c:pt>
                <c:pt idx="77">
                  <c:v>43556</c:v>
                </c:pt>
                <c:pt idx="78">
                  <c:v>43647</c:v>
                </c:pt>
                <c:pt idx="79">
                  <c:v>43739</c:v>
                </c:pt>
              </c:numCache>
            </c:numRef>
          </c:cat>
          <c:val>
            <c:numRef>
              <c:f>szerkezet!$C$7:$C$86</c:f>
              <c:numCache>
                <c:formatCode>General</c:formatCode>
                <c:ptCount val="80"/>
                <c:pt idx="0">
                  <c:v>84.01445404902303</c:v>
                </c:pt>
                <c:pt idx="1">
                  <c:v>85.752152631113887</c:v>
                </c:pt>
                <c:pt idx="2">
                  <c:v>87.30954126813856</c:v>
                </c:pt>
                <c:pt idx="3">
                  <c:v>88.62595851646617</c:v>
                </c:pt>
                <c:pt idx="4">
                  <c:v>90.241401315967309</c:v>
                </c:pt>
                <c:pt idx="5">
                  <c:v>91.350603342254416</c:v>
                </c:pt>
                <c:pt idx="6">
                  <c:v>92.509596937576262</c:v>
                </c:pt>
                <c:pt idx="7">
                  <c:v>94.135769908981743</c:v>
                </c:pt>
                <c:pt idx="8">
                  <c:v>89.538073453748254</c:v>
                </c:pt>
                <c:pt idx="9">
                  <c:v>90.697455963649332</c:v>
                </c:pt>
                <c:pt idx="10">
                  <c:v>92.332986939276253</c:v>
                </c:pt>
                <c:pt idx="11">
                  <c:v>93.539349419266287</c:v>
                </c:pt>
                <c:pt idx="12">
                  <c:v>94.533170754479414</c:v>
                </c:pt>
                <c:pt idx="13">
                  <c:v>95.942276371899538</c:v>
                </c:pt>
                <c:pt idx="14">
                  <c:v>96.887517979234644</c:v>
                </c:pt>
                <c:pt idx="15">
                  <c:v>97.93096511819131</c:v>
                </c:pt>
                <c:pt idx="16">
                  <c:v>99.023835487077832</c:v>
                </c:pt>
                <c:pt idx="17">
                  <c:v>99.597017717959559</c:v>
                </c:pt>
                <c:pt idx="18">
                  <c:v>99.61374473978843</c:v>
                </c:pt>
                <c:pt idx="19">
                  <c:v>99.492353111776026</c:v>
                </c:pt>
                <c:pt idx="20">
                  <c:v>99.372349402351873</c:v>
                </c:pt>
                <c:pt idx="21">
                  <c:v>99.474262828109019</c:v>
                </c:pt>
                <c:pt idx="22">
                  <c:v>99.994391192367686</c:v>
                </c:pt>
                <c:pt idx="23">
                  <c:v>101.15899657717142</c:v>
                </c:pt>
                <c:pt idx="24">
                  <c:v>101.84872971461016</c:v>
                </c:pt>
                <c:pt idx="25">
                  <c:v>103.31519012562995</c:v>
                </c:pt>
                <c:pt idx="26">
                  <c:v>104.94998167270168</c:v>
                </c:pt>
                <c:pt idx="27">
                  <c:v>106.05376190250011</c:v>
                </c:pt>
                <c:pt idx="28">
                  <c:v>106.74582749926375</c:v>
                </c:pt>
                <c:pt idx="29">
                  <c:v>107.21505065635948</c:v>
                </c:pt>
                <c:pt idx="30">
                  <c:v>107.26737813725269</c:v>
                </c:pt>
                <c:pt idx="31">
                  <c:v>107.30696021769361</c:v>
                </c:pt>
                <c:pt idx="32">
                  <c:v>106.79688337405304</c:v>
                </c:pt>
                <c:pt idx="33">
                  <c:v>106.31111264134556</c:v>
                </c:pt>
                <c:pt idx="34">
                  <c:v>106.45180944909944</c:v>
                </c:pt>
                <c:pt idx="35">
                  <c:v>106.2846686764465</c:v>
                </c:pt>
                <c:pt idx="36">
                  <c:v>96.63767775731904</c:v>
                </c:pt>
                <c:pt idx="37">
                  <c:v>97.36584461741775</c:v>
                </c:pt>
                <c:pt idx="38">
                  <c:v>97.344485933796932</c:v>
                </c:pt>
                <c:pt idx="39">
                  <c:v>97.935863500459106</c:v>
                </c:pt>
                <c:pt idx="40">
                  <c:v>98.440964979559425</c:v>
                </c:pt>
                <c:pt idx="41">
                  <c:v>98.170546929440647</c:v>
                </c:pt>
                <c:pt idx="42">
                  <c:v>98.090274435561781</c:v>
                </c:pt>
                <c:pt idx="43">
                  <c:v>97.427935717799656</c:v>
                </c:pt>
                <c:pt idx="44">
                  <c:v>96.436853891640922</c:v>
                </c:pt>
                <c:pt idx="45">
                  <c:v>103.46562064391608</c:v>
                </c:pt>
                <c:pt idx="46">
                  <c:v>100.54957513991984</c:v>
                </c:pt>
                <c:pt idx="47">
                  <c:v>98.459629634711092</c:v>
                </c:pt>
                <c:pt idx="48">
                  <c:v>95.635423519072432</c:v>
                </c:pt>
                <c:pt idx="49">
                  <c:v>95.511547396229162</c:v>
                </c:pt>
                <c:pt idx="50">
                  <c:v>95.971080436801444</c:v>
                </c:pt>
                <c:pt idx="51">
                  <c:v>97.171059950647916</c:v>
                </c:pt>
                <c:pt idx="52">
                  <c:v>98.401162180204523</c:v>
                </c:pt>
                <c:pt idx="53">
                  <c:v>100.97871325617392</c:v>
                </c:pt>
                <c:pt idx="54">
                  <c:v>93.547981373917906</c:v>
                </c:pt>
                <c:pt idx="55">
                  <c:v>107.20192663198931</c:v>
                </c:pt>
                <c:pt idx="56">
                  <c:v>112.72881237320705</c:v>
                </c:pt>
                <c:pt idx="57">
                  <c:v>115.94423577656168</c:v>
                </c:pt>
                <c:pt idx="58">
                  <c:v>118.82343228574565</c:v>
                </c:pt>
                <c:pt idx="59">
                  <c:v>121.59708111931063</c:v>
                </c:pt>
                <c:pt idx="60">
                  <c:v>124.94881271854432</c:v>
                </c:pt>
                <c:pt idx="61">
                  <c:v>126.75182362187054</c:v>
                </c:pt>
                <c:pt idx="62">
                  <c:v>128.44863329646202</c:v>
                </c:pt>
                <c:pt idx="63">
                  <c:v>130.14550498014961</c:v>
                </c:pt>
                <c:pt idx="64">
                  <c:v>130.08336115703037</c:v>
                </c:pt>
                <c:pt idx="65">
                  <c:v>132.14987365971785</c:v>
                </c:pt>
                <c:pt idx="66">
                  <c:v>134.46788433199887</c:v>
                </c:pt>
                <c:pt idx="67">
                  <c:v>137.20098229668255</c:v>
                </c:pt>
                <c:pt idx="68">
                  <c:v>141.79017747056898</c:v>
                </c:pt>
                <c:pt idx="69">
                  <c:v>145.07914904018799</c:v>
                </c:pt>
                <c:pt idx="70">
                  <c:v>148.63150326177475</c:v>
                </c:pt>
                <c:pt idx="71">
                  <c:v>152.04434631449527</c:v>
                </c:pt>
                <c:pt idx="72">
                  <c:v>155.78654479048149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D4E-4A80-B2E1-601D82C8F43A}"/>
            </c:ext>
          </c:extLst>
        </c:ser>
        <c:ser>
          <c:idx val="2"/>
          <c:order val="2"/>
          <c:tx>
            <c:strRef>
              <c:f>szerkezet!$D$6</c:f>
              <c:strCache>
                <c:ptCount val="1"/>
                <c:pt idx="0">
                  <c:v>Nem tartós termékek</c:v>
                </c:pt>
              </c:strCache>
            </c:strRef>
          </c:tx>
          <c:spPr>
            <a:ln w="28575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szerkezet!$A$7:$A$86</c:f>
              <c:numCache>
                <c:formatCode>m/d/yyyy</c:formatCode>
                <c:ptCount val="80"/>
                <c:pt idx="0">
                  <c:v>36526</c:v>
                </c:pt>
                <c:pt idx="1">
                  <c:v>36617</c:v>
                </c:pt>
                <c:pt idx="2">
                  <c:v>36708</c:v>
                </c:pt>
                <c:pt idx="3">
                  <c:v>36800</c:v>
                </c:pt>
                <c:pt idx="4">
                  <c:v>36892</c:v>
                </c:pt>
                <c:pt idx="5">
                  <c:v>36982</c:v>
                </c:pt>
                <c:pt idx="6">
                  <c:v>37073</c:v>
                </c:pt>
                <c:pt idx="7">
                  <c:v>37165</c:v>
                </c:pt>
                <c:pt idx="8">
                  <c:v>37257</c:v>
                </c:pt>
                <c:pt idx="9">
                  <c:v>37347</c:v>
                </c:pt>
                <c:pt idx="10">
                  <c:v>37438</c:v>
                </c:pt>
                <c:pt idx="11">
                  <c:v>37530</c:v>
                </c:pt>
                <c:pt idx="12">
                  <c:v>37622</c:v>
                </c:pt>
                <c:pt idx="13">
                  <c:v>37712</c:v>
                </c:pt>
                <c:pt idx="14">
                  <c:v>37803</c:v>
                </c:pt>
                <c:pt idx="15">
                  <c:v>37895</c:v>
                </c:pt>
                <c:pt idx="16">
                  <c:v>37987</c:v>
                </c:pt>
                <c:pt idx="17">
                  <c:v>38078</c:v>
                </c:pt>
                <c:pt idx="18">
                  <c:v>38169</c:v>
                </c:pt>
                <c:pt idx="19">
                  <c:v>38261</c:v>
                </c:pt>
                <c:pt idx="20">
                  <c:v>38353</c:v>
                </c:pt>
                <c:pt idx="21">
                  <c:v>38443</c:v>
                </c:pt>
                <c:pt idx="22">
                  <c:v>38534</c:v>
                </c:pt>
                <c:pt idx="23">
                  <c:v>38626</c:v>
                </c:pt>
                <c:pt idx="24">
                  <c:v>38718</c:v>
                </c:pt>
                <c:pt idx="25">
                  <c:v>38808</c:v>
                </c:pt>
                <c:pt idx="26">
                  <c:v>38899</c:v>
                </c:pt>
                <c:pt idx="27">
                  <c:v>38991</c:v>
                </c:pt>
                <c:pt idx="28">
                  <c:v>39083</c:v>
                </c:pt>
                <c:pt idx="29">
                  <c:v>39173</c:v>
                </c:pt>
                <c:pt idx="30">
                  <c:v>39264</c:v>
                </c:pt>
                <c:pt idx="31">
                  <c:v>39356</c:v>
                </c:pt>
                <c:pt idx="32">
                  <c:v>39448</c:v>
                </c:pt>
                <c:pt idx="33">
                  <c:v>39539</c:v>
                </c:pt>
                <c:pt idx="34">
                  <c:v>39630</c:v>
                </c:pt>
                <c:pt idx="35">
                  <c:v>39722</c:v>
                </c:pt>
                <c:pt idx="36">
                  <c:v>39814</c:v>
                </c:pt>
                <c:pt idx="37">
                  <c:v>39904</c:v>
                </c:pt>
                <c:pt idx="38">
                  <c:v>39995</c:v>
                </c:pt>
                <c:pt idx="39">
                  <c:v>40087</c:v>
                </c:pt>
                <c:pt idx="40">
                  <c:v>40179</c:v>
                </c:pt>
                <c:pt idx="41">
                  <c:v>40269</c:v>
                </c:pt>
                <c:pt idx="42">
                  <c:v>40360</c:v>
                </c:pt>
                <c:pt idx="43">
                  <c:v>40452</c:v>
                </c:pt>
                <c:pt idx="44">
                  <c:v>40544</c:v>
                </c:pt>
                <c:pt idx="45">
                  <c:v>40634</c:v>
                </c:pt>
                <c:pt idx="46">
                  <c:v>40725</c:v>
                </c:pt>
                <c:pt idx="47">
                  <c:v>40817</c:v>
                </c:pt>
                <c:pt idx="48">
                  <c:v>40909</c:v>
                </c:pt>
                <c:pt idx="49">
                  <c:v>41000</c:v>
                </c:pt>
                <c:pt idx="50">
                  <c:v>41091</c:v>
                </c:pt>
                <c:pt idx="51">
                  <c:v>41183</c:v>
                </c:pt>
                <c:pt idx="52">
                  <c:v>41275</c:v>
                </c:pt>
                <c:pt idx="53">
                  <c:v>41365</c:v>
                </c:pt>
                <c:pt idx="54">
                  <c:v>41456</c:v>
                </c:pt>
                <c:pt idx="55">
                  <c:v>41548</c:v>
                </c:pt>
                <c:pt idx="56">
                  <c:v>41640</c:v>
                </c:pt>
                <c:pt idx="57">
                  <c:v>41730</c:v>
                </c:pt>
                <c:pt idx="58">
                  <c:v>41821</c:v>
                </c:pt>
                <c:pt idx="59">
                  <c:v>41913</c:v>
                </c:pt>
                <c:pt idx="60">
                  <c:v>42005</c:v>
                </c:pt>
                <c:pt idx="61">
                  <c:v>42095</c:v>
                </c:pt>
                <c:pt idx="62">
                  <c:v>42186</c:v>
                </c:pt>
                <c:pt idx="63">
                  <c:v>42278</c:v>
                </c:pt>
                <c:pt idx="64">
                  <c:v>42370</c:v>
                </c:pt>
                <c:pt idx="65">
                  <c:v>42461</c:v>
                </c:pt>
                <c:pt idx="66">
                  <c:v>42552</c:v>
                </c:pt>
                <c:pt idx="67">
                  <c:v>42644</c:v>
                </c:pt>
                <c:pt idx="68">
                  <c:v>42736</c:v>
                </c:pt>
                <c:pt idx="69">
                  <c:v>42826</c:v>
                </c:pt>
                <c:pt idx="70">
                  <c:v>42917</c:v>
                </c:pt>
                <c:pt idx="71">
                  <c:v>43009</c:v>
                </c:pt>
                <c:pt idx="72">
                  <c:v>43101</c:v>
                </c:pt>
                <c:pt idx="73">
                  <c:v>43191</c:v>
                </c:pt>
                <c:pt idx="74">
                  <c:v>43282</c:v>
                </c:pt>
                <c:pt idx="75">
                  <c:v>43374</c:v>
                </c:pt>
                <c:pt idx="76">
                  <c:v>43466</c:v>
                </c:pt>
                <c:pt idx="77">
                  <c:v>43556</c:v>
                </c:pt>
                <c:pt idx="78">
                  <c:v>43647</c:v>
                </c:pt>
                <c:pt idx="79">
                  <c:v>43739</c:v>
                </c:pt>
              </c:numCache>
            </c:numRef>
          </c:cat>
          <c:val>
            <c:numRef>
              <c:f>szerkezet!$D$7:$D$86</c:f>
              <c:numCache>
                <c:formatCode>General</c:formatCode>
                <c:ptCount val="80"/>
                <c:pt idx="0">
                  <c:v>91.974172207609698</c:v>
                </c:pt>
                <c:pt idx="1">
                  <c:v>92.466088513993625</c:v>
                </c:pt>
                <c:pt idx="2">
                  <c:v>92.950530842564731</c:v>
                </c:pt>
                <c:pt idx="3">
                  <c:v>93.439278837705402</c:v>
                </c:pt>
                <c:pt idx="4">
                  <c:v>93.485790930801699</c:v>
                </c:pt>
                <c:pt idx="5">
                  <c:v>94.081496099527641</c:v>
                </c:pt>
                <c:pt idx="6">
                  <c:v>94.360549606948425</c:v>
                </c:pt>
                <c:pt idx="7">
                  <c:v>94.669686056167919</c:v>
                </c:pt>
                <c:pt idx="8">
                  <c:v>94.457448094355641</c:v>
                </c:pt>
                <c:pt idx="9">
                  <c:v>94.974061782300353</c:v>
                </c:pt>
                <c:pt idx="10">
                  <c:v>96.070423643897513</c:v>
                </c:pt>
                <c:pt idx="11">
                  <c:v>97.102737316688817</c:v>
                </c:pt>
                <c:pt idx="12">
                  <c:v>99.004660325812992</c:v>
                </c:pt>
                <c:pt idx="13">
                  <c:v>99.643807575270401</c:v>
                </c:pt>
                <c:pt idx="14">
                  <c:v>99.884952792112429</c:v>
                </c:pt>
                <c:pt idx="15">
                  <c:v>100.08107688928827</c:v>
                </c:pt>
                <c:pt idx="16">
                  <c:v>99.882527887354286</c:v>
                </c:pt>
                <c:pt idx="17">
                  <c:v>100.09906075625776</c:v>
                </c:pt>
                <c:pt idx="18">
                  <c:v>100.07140800666095</c:v>
                </c:pt>
                <c:pt idx="19">
                  <c:v>93.511687176288987</c:v>
                </c:pt>
                <c:pt idx="20">
                  <c:v>99.678663095045323</c:v>
                </c:pt>
                <c:pt idx="21">
                  <c:v>99.593662370888111</c:v>
                </c:pt>
                <c:pt idx="22">
                  <c:v>100.01321700451784</c:v>
                </c:pt>
                <c:pt idx="23">
                  <c:v>100.71445752954875</c:v>
                </c:pt>
                <c:pt idx="24">
                  <c:v>101.51171904263134</c:v>
                </c:pt>
                <c:pt idx="25">
                  <c:v>102.34268449164372</c:v>
                </c:pt>
                <c:pt idx="26">
                  <c:v>102.87527901323938</c:v>
                </c:pt>
                <c:pt idx="27">
                  <c:v>102.94633818916303</c:v>
                </c:pt>
                <c:pt idx="28">
                  <c:v>102.61502615546789</c:v>
                </c:pt>
                <c:pt idx="29">
                  <c:v>102.36374478519177</c:v>
                </c:pt>
                <c:pt idx="30">
                  <c:v>102.09585595122289</c:v>
                </c:pt>
                <c:pt idx="31">
                  <c:v>101.83473729479357</c:v>
                </c:pt>
                <c:pt idx="32">
                  <c:v>105.94530460523683</c:v>
                </c:pt>
                <c:pt idx="33">
                  <c:v>103.70211565558758</c:v>
                </c:pt>
                <c:pt idx="34">
                  <c:v>101.78240406618228</c:v>
                </c:pt>
                <c:pt idx="35">
                  <c:v>100.14177197050189</c:v>
                </c:pt>
                <c:pt idx="36">
                  <c:v>99.646778074802938</c:v>
                </c:pt>
                <c:pt idx="37">
                  <c:v>98.936822945175379</c:v>
                </c:pt>
                <c:pt idx="38">
                  <c:v>98.118839513856287</c:v>
                </c:pt>
                <c:pt idx="39">
                  <c:v>97.25468230320962</c:v>
                </c:pt>
                <c:pt idx="40">
                  <c:v>95.572254056807296</c:v>
                </c:pt>
                <c:pt idx="41">
                  <c:v>94.56563054839468</c:v>
                </c:pt>
                <c:pt idx="42">
                  <c:v>93.686944025148307</c:v>
                </c:pt>
                <c:pt idx="43">
                  <c:v>92.905247916369959</c:v>
                </c:pt>
                <c:pt idx="44">
                  <c:v>92.372639969900021</c:v>
                </c:pt>
                <c:pt idx="45">
                  <c:v>97.383741567885622</c:v>
                </c:pt>
                <c:pt idx="46">
                  <c:v>95.253156762103458</c:v>
                </c:pt>
                <c:pt idx="47">
                  <c:v>93.691752950839501</c:v>
                </c:pt>
                <c:pt idx="48">
                  <c:v>92.496212887673252</c:v>
                </c:pt>
                <c:pt idx="49">
                  <c:v>91.458182162191264</c:v>
                </c:pt>
                <c:pt idx="50">
                  <c:v>90.802202022109739</c:v>
                </c:pt>
                <c:pt idx="51">
                  <c:v>90.489815663715788</c:v>
                </c:pt>
                <c:pt idx="52">
                  <c:v>93.63563602028772</c:v>
                </c:pt>
                <c:pt idx="53">
                  <c:v>90.841336309832883</c:v>
                </c:pt>
                <c:pt idx="54">
                  <c:v>90.909712103778148</c:v>
                </c:pt>
                <c:pt idx="55">
                  <c:v>91.092124649088149</c:v>
                </c:pt>
                <c:pt idx="56">
                  <c:v>91.839067442730084</c:v>
                </c:pt>
                <c:pt idx="57">
                  <c:v>92.6938609390767</c:v>
                </c:pt>
                <c:pt idx="58">
                  <c:v>93.51738471838469</c:v>
                </c:pt>
                <c:pt idx="59">
                  <c:v>94.587109681824828</c:v>
                </c:pt>
                <c:pt idx="60">
                  <c:v>95.876822596874987</c:v>
                </c:pt>
                <c:pt idx="61">
                  <c:v>96.643277688531015</c:v>
                </c:pt>
                <c:pt idx="62">
                  <c:v>97.398912622146511</c:v>
                </c:pt>
                <c:pt idx="63">
                  <c:v>97.955189908864881</c:v>
                </c:pt>
                <c:pt idx="64">
                  <c:v>98.271618232764411</c:v>
                </c:pt>
                <c:pt idx="65">
                  <c:v>98.864048926343528</c:v>
                </c:pt>
                <c:pt idx="66">
                  <c:v>99.650502604570562</c:v>
                </c:pt>
                <c:pt idx="67">
                  <c:v>100.59000833873645</c:v>
                </c:pt>
                <c:pt idx="68">
                  <c:v>101.54618133704707</c:v>
                </c:pt>
                <c:pt idx="69">
                  <c:v>102.67060938343866</c:v>
                </c:pt>
                <c:pt idx="70">
                  <c:v>103.79797218888029</c:v>
                </c:pt>
                <c:pt idx="71">
                  <c:v>104.91346600572389</c:v>
                </c:pt>
                <c:pt idx="72">
                  <c:v>105.71103183483308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D4E-4A80-B2E1-601D82C8F43A}"/>
            </c:ext>
          </c:extLst>
        </c:ser>
        <c:ser>
          <c:idx val="3"/>
          <c:order val="3"/>
          <c:tx>
            <c:strRef>
              <c:f>szerkezet!$E$6</c:f>
              <c:strCache>
                <c:ptCount val="1"/>
                <c:pt idx="0">
                  <c:v>Szolgáltatások</c:v>
                </c:pt>
              </c:strCache>
            </c:strRef>
          </c:tx>
          <c:spPr>
            <a:ln w="28575" cap="rnd">
              <a:solidFill>
                <a:schemeClr val="tx2">
                  <a:lumMod val="90000"/>
                  <a:lumOff val="1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szerkezet!$A$7:$A$86</c:f>
              <c:numCache>
                <c:formatCode>m/d/yyyy</c:formatCode>
                <c:ptCount val="80"/>
                <c:pt idx="0">
                  <c:v>36526</c:v>
                </c:pt>
                <c:pt idx="1">
                  <c:v>36617</c:v>
                </c:pt>
                <c:pt idx="2">
                  <c:v>36708</c:v>
                </c:pt>
                <c:pt idx="3">
                  <c:v>36800</c:v>
                </c:pt>
                <c:pt idx="4">
                  <c:v>36892</c:v>
                </c:pt>
                <c:pt idx="5">
                  <c:v>36982</c:v>
                </c:pt>
                <c:pt idx="6">
                  <c:v>37073</c:v>
                </c:pt>
                <c:pt idx="7">
                  <c:v>37165</c:v>
                </c:pt>
                <c:pt idx="8">
                  <c:v>37257</c:v>
                </c:pt>
                <c:pt idx="9">
                  <c:v>37347</c:v>
                </c:pt>
                <c:pt idx="10">
                  <c:v>37438</c:v>
                </c:pt>
                <c:pt idx="11">
                  <c:v>37530</c:v>
                </c:pt>
                <c:pt idx="12">
                  <c:v>37622</c:v>
                </c:pt>
                <c:pt idx="13">
                  <c:v>37712</c:v>
                </c:pt>
                <c:pt idx="14">
                  <c:v>37803</c:v>
                </c:pt>
                <c:pt idx="15">
                  <c:v>37895</c:v>
                </c:pt>
                <c:pt idx="16">
                  <c:v>37987</c:v>
                </c:pt>
                <c:pt idx="17">
                  <c:v>38078</c:v>
                </c:pt>
                <c:pt idx="18">
                  <c:v>38169</c:v>
                </c:pt>
                <c:pt idx="19">
                  <c:v>38261</c:v>
                </c:pt>
                <c:pt idx="20">
                  <c:v>38353</c:v>
                </c:pt>
                <c:pt idx="21">
                  <c:v>38443</c:v>
                </c:pt>
                <c:pt idx="22">
                  <c:v>38534</c:v>
                </c:pt>
                <c:pt idx="23">
                  <c:v>38626</c:v>
                </c:pt>
                <c:pt idx="24">
                  <c:v>38718</c:v>
                </c:pt>
                <c:pt idx="25">
                  <c:v>38808</c:v>
                </c:pt>
                <c:pt idx="26">
                  <c:v>38899</c:v>
                </c:pt>
                <c:pt idx="27">
                  <c:v>38991</c:v>
                </c:pt>
                <c:pt idx="28">
                  <c:v>39083</c:v>
                </c:pt>
                <c:pt idx="29">
                  <c:v>39173</c:v>
                </c:pt>
                <c:pt idx="30">
                  <c:v>39264</c:v>
                </c:pt>
                <c:pt idx="31">
                  <c:v>39356</c:v>
                </c:pt>
                <c:pt idx="32">
                  <c:v>39448</c:v>
                </c:pt>
                <c:pt idx="33">
                  <c:v>39539</c:v>
                </c:pt>
                <c:pt idx="34">
                  <c:v>39630</c:v>
                </c:pt>
                <c:pt idx="35">
                  <c:v>39722</c:v>
                </c:pt>
                <c:pt idx="36">
                  <c:v>39814</c:v>
                </c:pt>
                <c:pt idx="37">
                  <c:v>39904</c:v>
                </c:pt>
                <c:pt idx="38">
                  <c:v>39995</c:v>
                </c:pt>
                <c:pt idx="39">
                  <c:v>40087</c:v>
                </c:pt>
                <c:pt idx="40">
                  <c:v>40179</c:v>
                </c:pt>
                <c:pt idx="41">
                  <c:v>40269</c:v>
                </c:pt>
                <c:pt idx="42">
                  <c:v>40360</c:v>
                </c:pt>
                <c:pt idx="43">
                  <c:v>40452</c:v>
                </c:pt>
                <c:pt idx="44">
                  <c:v>40544</c:v>
                </c:pt>
                <c:pt idx="45">
                  <c:v>40634</c:v>
                </c:pt>
                <c:pt idx="46">
                  <c:v>40725</c:v>
                </c:pt>
                <c:pt idx="47">
                  <c:v>40817</c:v>
                </c:pt>
                <c:pt idx="48">
                  <c:v>40909</c:v>
                </c:pt>
                <c:pt idx="49">
                  <c:v>41000</c:v>
                </c:pt>
                <c:pt idx="50">
                  <c:v>41091</c:v>
                </c:pt>
                <c:pt idx="51">
                  <c:v>41183</c:v>
                </c:pt>
                <c:pt idx="52">
                  <c:v>41275</c:v>
                </c:pt>
                <c:pt idx="53">
                  <c:v>41365</c:v>
                </c:pt>
                <c:pt idx="54">
                  <c:v>41456</c:v>
                </c:pt>
                <c:pt idx="55">
                  <c:v>41548</c:v>
                </c:pt>
                <c:pt idx="56">
                  <c:v>41640</c:v>
                </c:pt>
                <c:pt idx="57">
                  <c:v>41730</c:v>
                </c:pt>
                <c:pt idx="58">
                  <c:v>41821</c:v>
                </c:pt>
                <c:pt idx="59">
                  <c:v>41913</c:v>
                </c:pt>
                <c:pt idx="60">
                  <c:v>42005</c:v>
                </c:pt>
                <c:pt idx="61">
                  <c:v>42095</c:v>
                </c:pt>
                <c:pt idx="62">
                  <c:v>42186</c:v>
                </c:pt>
                <c:pt idx="63">
                  <c:v>42278</c:v>
                </c:pt>
                <c:pt idx="64">
                  <c:v>42370</c:v>
                </c:pt>
                <c:pt idx="65">
                  <c:v>42461</c:v>
                </c:pt>
                <c:pt idx="66">
                  <c:v>42552</c:v>
                </c:pt>
                <c:pt idx="67">
                  <c:v>42644</c:v>
                </c:pt>
                <c:pt idx="68">
                  <c:v>42736</c:v>
                </c:pt>
                <c:pt idx="69">
                  <c:v>42826</c:v>
                </c:pt>
                <c:pt idx="70">
                  <c:v>42917</c:v>
                </c:pt>
                <c:pt idx="71">
                  <c:v>43009</c:v>
                </c:pt>
                <c:pt idx="72">
                  <c:v>43101</c:v>
                </c:pt>
                <c:pt idx="73">
                  <c:v>43191</c:v>
                </c:pt>
                <c:pt idx="74">
                  <c:v>43282</c:v>
                </c:pt>
                <c:pt idx="75">
                  <c:v>43374</c:v>
                </c:pt>
                <c:pt idx="76">
                  <c:v>43466</c:v>
                </c:pt>
                <c:pt idx="77">
                  <c:v>43556</c:v>
                </c:pt>
                <c:pt idx="78">
                  <c:v>43647</c:v>
                </c:pt>
                <c:pt idx="79">
                  <c:v>43739</c:v>
                </c:pt>
              </c:numCache>
            </c:numRef>
          </c:cat>
          <c:val>
            <c:numRef>
              <c:f>szerkezet!$E$7:$E$86</c:f>
              <c:numCache>
                <c:formatCode>General</c:formatCode>
                <c:ptCount val="80"/>
                <c:pt idx="0">
                  <c:v>83.237817346371656</c:v>
                </c:pt>
                <c:pt idx="1">
                  <c:v>84.210368789342155</c:v>
                </c:pt>
                <c:pt idx="2">
                  <c:v>85.467267948713854</c:v>
                </c:pt>
                <c:pt idx="3">
                  <c:v>86.626953493643072</c:v>
                </c:pt>
                <c:pt idx="4">
                  <c:v>87.265725134347733</c:v>
                </c:pt>
                <c:pt idx="5">
                  <c:v>88.221222080972211</c:v>
                </c:pt>
                <c:pt idx="6">
                  <c:v>88.95990061549692</c:v>
                </c:pt>
                <c:pt idx="7">
                  <c:v>89.371360040165712</c:v>
                </c:pt>
                <c:pt idx="8">
                  <c:v>90.556547598071489</c:v>
                </c:pt>
                <c:pt idx="9">
                  <c:v>91.200092810621499</c:v>
                </c:pt>
                <c:pt idx="10">
                  <c:v>91.782459950892431</c:v>
                </c:pt>
                <c:pt idx="11">
                  <c:v>92.919034725250711</c:v>
                </c:pt>
                <c:pt idx="12">
                  <c:v>94.241471226136113</c:v>
                </c:pt>
                <c:pt idx="13">
                  <c:v>95.100528179737083</c:v>
                </c:pt>
                <c:pt idx="14">
                  <c:v>95.925329114170651</c:v>
                </c:pt>
                <c:pt idx="15">
                  <c:v>96.762628244872545</c:v>
                </c:pt>
                <c:pt idx="16">
                  <c:v>95.363417836084096</c:v>
                </c:pt>
                <c:pt idx="17">
                  <c:v>95.880053709182917</c:v>
                </c:pt>
                <c:pt idx="18">
                  <c:v>96.397303750133631</c:v>
                </c:pt>
                <c:pt idx="19">
                  <c:v>96.725421547089667</c:v>
                </c:pt>
                <c:pt idx="20">
                  <c:v>98.917986290924148</c:v>
                </c:pt>
                <c:pt idx="21">
                  <c:v>99.909676988500308</c:v>
                </c:pt>
                <c:pt idx="22">
                  <c:v>100.15056040967308</c:v>
                </c:pt>
                <c:pt idx="23">
                  <c:v>101.02177631090245</c:v>
                </c:pt>
                <c:pt idx="24">
                  <c:v>101.50901014214632</c:v>
                </c:pt>
                <c:pt idx="25">
                  <c:v>101.36937621718307</c:v>
                </c:pt>
                <c:pt idx="26">
                  <c:v>102.45694306629454</c:v>
                </c:pt>
                <c:pt idx="27">
                  <c:v>101.66456901084031</c:v>
                </c:pt>
                <c:pt idx="28">
                  <c:v>100.51268879467969</c:v>
                </c:pt>
                <c:pt idx="29">
                  <c:v>100.06578238084731</c:v>
                </c:pt>
                <c:pt idx="30">
                  <c:v>99.282437146355406</c:v>
                </c:pt>
                <c:pt idx="31">
                  <c:v>99.687685258276602</c:v>
                </c:pt>
                <c:pt idx="32">
                  <c:v>100.30017729763105</c:v>
                </c:pt>
                <c:pt idx="33">
                  <c:v>99.996225618810257</c:v>
                </c:pt>
                <c:pt idx="34">
                  <c:v>99.556566437635382</c:v>
                </c:pt>
                <c:pt idx="35">
                  <c:v>98.747939292603903</c:v>
                </c:pt>
                <c:pt idx="36">
                  <c:v>97.858325107003779</c:v>
                </c:pt>
                <c:pt idx="37">
                  <c:v>98.149758940302817</c:v>
                </c:pt>
                <c:pt idx="38">
                  <c:v>97.6902321463905</c:v>
                </c:pt>
                <c:pt idx="39">
                  <c:v>98.232381256400913</c:v>
                </c:pt>
                <c:pt idx="40">
                  <c:v>97.847014147144236</c:v>
                </c:pt>
                <c:pt idx="41">
                  <c:v>97.497392834547114</c:v>
                </c:pt>
                <c:pt idx="42">
                  <c:v>97.980791054087604</c:v>
                </c:pt>
                <c:pt idx="43">
                  <c:v>97.458396884537407</c:v>
                </c:pt>
                <c:pt idx="44">
                  <c:v>97.820373257941512</c:v>
                </c:pt>
                <c:pt idx="45">
                  <c:v>98.137681029489073</c:v>
                </c:pt>
                <c:pt idx="46">
                  <c:v>98.621324106988197</c:v>
                </c:pt>
                <c:pt idx="47">
                  <c:v>98.314298574701368</c:v>
                </c:pt>
                <c:pt idx="48">
                  <c:v>97.990411041214529</c:v>
                </c:pt>
                <c:pt idx="49">
                  <c:v>97.361214625098015</c:v>
                </c:pt>
                <c:pt idx="50">
                  <c:v>96.50798674763567</c:v>
                </c:pt>
                <c:pt idx="51">
                  <c:v>96.650715932048911</c:v>
                </c:pt>
                <c:pt idx="52">
                  <c:v>96.119223887609593</c:v>
                </c:pt>
                <c:pt idx="53">
                  <c:v>96.549611128070239</c:v>
                </c:pt>
                <c:pt idx="54">
                  <c:v>96.78795939125807</c:v>
                </c:pt>
                <c:pt idx="55">
                  <c:v>97.177514877898545</c:v>
                </c:pt>
                <c:pt idx="56">
                  <c:v>98.876882856243526</c:v>
                </c:pt>
                <c:pt idx="57">
                  <c:v>99.176276815487839</c:v>
                </c:pt>
                <c:pt idx="58">
                  <c:v>99.501515419352387</c:v>
                </c:pt>
                <c:pt idx="59">
                  <c:v>100.00837709629999</c:v>
                </c:pt>
                <c:pt idx="60">
                  <c:v>100.77075379232141</c:v>
                </c:pt>
                <c:pt idx="61">
                  <c:v>101.64060867958796</c:v>
                </c:pt>
                <c:pt idx="62">
                  <c:v>103.03016944356737</c:v>
                </c:pt>
                <c:pt idx="63">
                  <c:v>103.96125435871433</c:v>
                </c:pt>
                <c:pt idx="64">
                  <c:v>105.61110969173467</c:v>
                </c:pt>
                <c:pt idx="65">
                  <c:v>106.59857332030846</c:v>
                </c:pt>
                <c:pt idx="66">
                  <c:v>107.3496817313214</c:v>
                </c:pt>
                <c:pt idx="67">
                  <c:v>108.29738591670532</c:v>
                </c:pt>
                <c:pt idx="68">
                  <c:v>108.57595712456931</c:v>
                </c:pt>
                <c:pt idx="69">
                  <c:v>109.89144039357488</c:v>
                </c:pt>
                <c:pt idx="70">
                  <c:v>111.02219387779751</c:v>
                </c:pt>
                <c:pt idx="71">
                  <c:v>112.40438290443342</c:v>
                </c:pt>
                <c:pt idx="72">
                  <c:v>113.54885611085935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D4E-4A80-B2E1-601D82C8F4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7188008"/>
        <c:axId val="450043936"/>
      </c:lineChart>
      <c:dateAx>
        <c:axId val="237188008"/>
        <c:scaling>
          <c:orientation val="minMax"/>
          <c:max val="43101"/>
        </c:scaling>
        <c:delete val="0"/>
        <c:axPos val="b"/>
        <c:numFmt formatCode="yyyy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hu-HU"/>
          </a:p>
        </c:txPr>
        <c:crossAx val="450043936"/>
        <c:crosses val="autoZero"/>
        <c:auto val="1"/>
        <c:lblOffset val="100"/>
        <c:baseTimeUnit val="months"/>
        <c:majorUnit val="12"/>
        <c:majorTimeUnit val="months"/>
      </c:dateAx>
      <c:valAx>
        <c:axId val="450043936"/>
        <c:scaling>
          <c:orientation val="minMax"/>
          <c:max val="160"/>
          <c:min val="4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sysDash"/>
              <a:round/>
            </a:ln>
            <a:effectLst/>
          </c:spPr>
        </c:majorGridlines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bg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hu-HU"/>
          </a:p>
        </c:txPr>
        <c:crossAx val="237188008"/>
        <c:crosses val="autoZero"/>
        <c:crossBetween val="between"/>
        <c:majorUnit val="20"/>
      </c:valAx>
      <c:valAx>
        <c:axId val="450044328"/>
        <c:scaling>
          <c:orientation val="minMax"/>
          <c:max val="160"/>
          <c:min val="40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bg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hu-HU"/>
          </a:p>
        </c:txPr>
        <c:crossAx val="450044720"/>
        <c:crosses val="max"/>
        <c:crossBetween val="between"/>
        <c:majorUnit val="20"/>
      </c:valAx>
      <c:dateAx>
        <c:axId val="450044720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450044328"/>
        <c:crosses val="autoZero"/>
        <c:auto val="1"/>
        <c:lblOffset val="100"/>
        <c:baseTimeUnit val="months"/>
      </c:date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layout>
        <c:manualLayout>
          <c:xMode val="edge"/>
          <c:yMode val="edge"/>
          <c:x val="0"/>
          <c:y val="0.86770624999999979"/>
          <c:w val="1"/>
          <c:h val="0.132293749999999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ysClr val="windowText" lastClr="000000"/>
          </a:solidFill>
          <a:latin typeface="Calibri" panose="020F0502020204030204" pitchFamily="34" charset="0"/>
        </a:defRPr>
      </a:pPr>
      <a:endParaRPr lang="hu-HU"/>
    </a:p>
  </c:txPr>
  <c:externalData r:id="rId4">
    <c:autoUpdate val="0"/>
  </c:externalData>
  <c:userShapes r:id="rId5"/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Sheet1!$Q$5:$Q$24</cx:f>
        <cx:lvl ptCount="20">
          <cx:pt idx="0">Budapest főváros</cx:pt>
          <cx:pt idx="1">Pest megye</cx:pt>
          <cx:pt idx="2">Fejér megye</cx:pt>
          <cx:pt idx="3">Komárom- Esztergom megye</cx:pt>
          <cx:pt idx="4">Veszprém megye</cx:pt>
          <cx:pt idx="5">Győr-Moson-Sopron</cx:pt>
          <cx:pt idx="6">Vas</cx:pt>
          <cx:pt idx="7">Zala</cx:pt>
          <cx:pt idx="8">Baranya</cx:pt>
          <cx:pt idx="9">Somogy</cx:pt>
          <cx:pt idx="10">Tolna</cx:pt>
          <cx:pt idx="11">Borsod-Abaúj-Zemplén</cx:pt>
          <cx:pt idx="12">Heves</cx:pt>
          <cx:pt idx="13">Nógrád</cx:pt>
          <cx:pt idx="14">Hajdú-Bihar</cx:pt>
          <cx:pt idx="15">Jász-Nagykun-Szolnok</cx:pt>
          <cx:pt idx="16">Szabolcs-Szatmár-Bereg</cx:pt>
          <cx:pt idx="17">Bács-Kiskun</cx:pt>
          <cx:pt idx="18">Békés</cx:pt>
          <cx:pt idx="19">Csongrád</cx:pt>
        </cx:lvl>
      </cx:strDim>
      <cx:numDim type="colorVal">
        <cx:f>Sheet1!$R$5:$R$24</cx:f>
        <cx:lvl ptCount="20" formatCode="0,0">
          <cx:pt idx="0">1</cx:pt>
          <cx:pt idx="1">1</cx:pt>
          <cx:pt idx="2">1</cx:pt>
          <cx:pt idx="3">1</cx:pt>
          <cx:pt idx="4">1</cx:pt>
          <cx:pt idx="5">1</cx:pt>
          <cx:pt idx="6">1</cx:pt>
          <cx:pt idx="7">1</cx:pt>
          <cx:pt idx="8">1</cx:pt>
          <cx:pt idx="9">1</cx:pt>
          <cx:pt idx="10">1</cx:pt>
          <cx:pt idx="11">1</cx:pt>
          <cx:pt idx="12">1</cx:pt>
          <cx:pt idx="13">1</cx:pt>
          <cx:pt idx="14">1</cx:pt>
          <cx:pt idx="15">1</cx:pt>
          <cx:pt idx="16">1</cx:pt>
          <cx:pt idx="17">1</cx:pt>
          <cx:pt idx="18">1</cx:pt>
          <cx:pt idx="19">1</cx:pt>
        </cx:lvl>
      </cx:numDim>
    </cx:data>
  </cx:chartData>
  <cx:chart>
    <cx:plotArea>
      <cx:plotAreaRegion>
        <cx:series layoutId="regionMap" uniqueId="{7E4A0338-D4BC-4F0F-8A25-8C799DDEB6F5}">
          <cx:spPr>
            <a:solidFill>
              <a:schemeClr val="bg1"/>
            </a:solidFill>
            <a:ln>
              <a:solidFill>
                <a:sysClr val="windowText" lastClr="000000"/>
              </a:solidFill>
            </a:ln>
          </cx:spPr>
          <cx:dataId val="0"/>
          <cx:layoutPr>
            <cx:geography cultureLanguage="en-US" cultureRegion="HU" attribution="Powered by Bing">
              <cx:geoCache provider="{E9337A44-BEBE-4D9F-B70C-5C5E7DAFC167}">
                <cx:binary>1HvJkt04luWvyLRuKgiAAIG0ijJrgHyDP581a0PzSSQIgOA8/UV9Qi5z3bvayuq/+nooPFLycGVE
tCnNWlpILpLgw8PBvfecc+H/cTP/7cbeXbXPZmer7m8388/Pi76v//bTT91NceeuuhdO37S+8x/7
Fzfe/eQ/ftQ3dz/dtleTrvKfcIiin26Kq7a/m5//53/A2/I7f+xvrnrtq4vhrl0u77rB9t2/uPfk
rWdXt05Xie76Vt/06Ofncri9qu+6/tnH//mv8dPfYUrPn91Vve6XV0t99/Pzr55//uynx2/93Qye
WZhkP9zC2Ch+EXEiGOM4JgJTIZ4/s77Kf72NxAsUxhRHPEYcM/zwwadXDgY/TOzh6lPT+WUyV7e3
7V3XwTf75d8vR341+S9v3Pih6u8XMYf1/Pn5bqjyq3Z5/kx3Xn2+pfz9N9i9/uUr//Q1AP/5H48u
wCI8uvIFRo9X7I9u/R6iq/aqWq7+1UL8RVzYi5BQTjmiERZMhORrXPgLjMIopCQSMUHkHrbPW+JX
ZP54Pt8A5mHgY1werv9QsJzfR427y5e7h+V5aov+RWQgYhCKacTCz+DEXyMjXhAaA2Y0jIiIosfI
3E/pX03maVg+j3qEyeeLPxQgm7vy0z/afwMkCIuQC0IBFs6/BoS/oCRGGNASoUBw88tA+Tyhh2tP
7Y6nAXkY9wiSh8s/FCgH7+6riguepd3a37W5d/8GhCBcSCwIi0JEHoUMfwEpjEBIxSTEmD6g8TmV
/Ta73yb3cP/Po/XUOx4h99QjPxSKb66+Ly1ANAwZpgxBHUKPaQF7EUPhiTjGQvCQhugBk8+Y/cFc
ng6pXwY9QuWXaz8WDHfdWref/vHvCCGE4xgTJgiPYvYYkvgFi6IIMxJRjj8j9mWie/Mwrwek/nz0
fDH0MTz/fOkPBdKHK/t9uRoDfszCSCARkSgEmvwlh2YvuABQQh6hEDB6zAj+aDJPR8vnUY/w+Hzx
h4Jiu/zPf7XBCcisKnjp69ZX/2qD/mWqxiJMcSjCiMLi36epL4GJX+BYoJgzdB9S/HEW+2tTexqm
p97xCLSnHvmhIHzpnc9BmX1ON0/llb8IG3sRRTxiMQY2R/gjsgB5DiESIUiBUQQS6FHp+ePJPA3U
w7hH4Dxc/qEAeeVt9X3zGw3jOAa1yQkJw8eV5xeCzRkUpzh+hMYfzuRpMH4d9giLX6/+UFBI33b+
Nvjf11ef/rsMPty52n76x/dMcfwFEpxSUKSxiPkvTOyLFIfDFwIqE0LAq0UkwLN6CNNffYK/PL2n
AfvW13yE4Lce+6Eg3d2Nd9+Xat9XIHAU7mUqlKqv2QMgCNXpn+zia/z+cC5Pw/XrsEfo/Hr1hwLj
9NP/ydtPf799WJbvUH3iFwLwIODiUHBw6GPnTbygmCDERQwJj4P+efjozxH1Zyb0NCj/HPkIl3/e
+KGg2V2Vt5/+O5AaPPKHNfou8ERxGFIegQvHwAR9FC7oRUTjOIqo4ITfc4cvRdCfndLTAH09+hFI
X9/8oYA6+vT3bg1Or/LFDEDCV2AP3jws3HdBDDoH4OwQiCuwTMXX/hwkuAiHOIwATSo+69ovMfvL
s3savG+85hGK33jqh4Lz5Xp17e1NB0he9ffOXiDv2rv8uwIqoFUEOTIKCcHhowyJ8YsQxC4TLAYz
9nNL6UtA/x/m9zSk33zRI1C/+dwPBav89HfA9KA7CNLviCV7QQEkAs4rgBWD9/oFe4TuH1i2FDQ0
p/iJWvdnp/Q0fF+PfoTZ1zd/MKD+YT7943syRHBbCbk39xDhoIp/X/JC6H2E0AfkCP3e+ZOf/nA+
3wLo14G/w+bX6z8ULAocpu9NFcGowCwGi4KI33U1oK5hQjHCBN87g79zl/7UfJ4G5ouhj6D54s7/
1+B8a3JfWkhfPfPXjzUgRiFqoK0Efix57PwJ6OHC/SiKOYpE9JBPP1P4344afHs2T+Py28Cvpv5v
P7vw7XMNv538SK76q/SXIyNfHG3413d/+YpwpOXR0K9cvq++58Mi7m9/fg469gvE7l/xNQ9/OMzx
eYV/G3F31fU/PwcCwQWgA6QQahP0OoDFT9A2h9eyFwik1/0feh9SEdypfNsXcJAFXChOGQX9HIND
xe4n0Pnhl1sUulXkvpHFoQschjH/7bzOubdL7qvfVuLX/z+rBnfuddV3Pz8nYcyeP6s/P3g/U5hX
BJ1maMCE8BOGIxhAaOubq0s4FQTPo/+Vl11ZRlXcKDuaWS41qQ+hpe8ihk9c3ZxVU5TtbVGqgS+9
xL2b07nxG6uHQ+DNvNF1kCdlZo4iZzIZMlcn40DzpOH8PPRZuzHhwFV42lRoW875nFZxLhc6hMo2
dS5XVmIZ5dmourBJuR9LGS20VSHrber7niYNPICC4g2KjEu6OK4S3JdyGusypX3VSWF9n5Y2LpNm
bKzs3VJIvuJmn69zrjxFu9kXhWyXqJRkGfuEIom4yfbzmDZ0CN7UXXRUTfEm0EWTFiL6oLtg3GXE
tHKcNE8cwnMiMloklVlGpYPxpZ5fZ9GQhHmepyMRr8O8VyWuUmQymqxNLee5wbKIi0rGQh9FtrKw
sijYGtP0SVgtudK5/qCn+NhUxXQgeaiW7hqOzqAjlulS9sG0m9slPvKNK3bzML3n60UbjNnxxEnq
IzFI4LJFmsWOysVU7+067Xhh7mw/vSLTUku/DFexdUgVbKEJGWTg5jseey8XWA5l+iuX1UEiqPiY
IX8K27CXuV/2YLzpxOBwG5aFkHGeU9XNQ5nUNHy/shtLyizNXLElGa2OvKjlGgDaS3UIM85ki7RV
bhalssURqru0bnwlxRJX0rBay7AbLmqrN3CIa1aIFlT5ppW+7OP9zOO9nvSoGt/WyvAhQUPl5OqK
UOUkH+RcxBdksEZOy/iWsCqTayOOc0ZDtfKukHnOdYL9mknBfVIbalW/TNdVSz7eC2yF2uJ1b/E7
lL0fGg17yt6UpA8kREaf1pynS4Z7RSUPA3ck+i2m9bxhQ9Ano4hUg5yVZR82sCnYGxFMr3Ugzvva
vCob69UyN066wW/jmXywwTCrYoqRrMI2xczE0mCiZdu3OB1seSyGkUhXFIOM8HKY29Em/fxWV3zc
V6M4ndvijnNkkvVs9ExvstFhmRE+K4w0AURJMnf0dR0Ze9yOzSrLTWfO8XBdzu1t0TWhYnpxSZRj
6eKGS2Bb0XZh44mJ3uOwxQly7VEdeqqCOUiJrZDM6TSlpu/kbFi7WXP01vq8Squ5a9XC+3iD2tip
pW92ehxUPU/XnNtzzCeWoLJKxl5Q5XCVy6LJtzS4FVmzHsrOr2ptwzYZ8uZNRWe3cWhkco7XYIML
n7TNHCZ+1DjRc7BKhJdqFxexQm6MZNfXhVqddqpe+Z01wa7pM5ssoukkEQYnOV2nxMao3iy5EGoV
7JoK8zIra75hYVhubUNHxZdKTh2v1TiJQrGlGI9CkWBC3kRVZfZ9xyVkYpxOXVvJyoUX/Vy9D4sy
rdZJw1aKibJmgY3R8VAJXryJWITSuqqubGDfTzkvVREPWhZzfGVqlwxl8bZeKp/6gQLkcXSW0amU
xeA2wgRNUlRDlVCNnKwLWOX77T2vKMFr3Ww6axuF5tO4C3JFliDYkTJZaVtsULmNC26Tcay8rCaj
ZdVUXg3jfTarJWpQqKq1ErA7GybHZdpHuv1AMhQpUi91iriVLQ7iZBmiSrWTjaQxXZtMAXsdkP5g
BqzmMSiVzlAjOa+Tyec7Hup3S6WpXLVvJXV8m+F8BTT9ojIcSxbz+tDP4/Ec2kH60cTpuJz3cbYc
m/G10WzYNEFPFeLXq6Gl1J2gcvbNrR5Q2lbxOQ3t+7gI9gKZ5pg30b4YF6J0Z2GdRsG2FGwYBWc+
812ki9dD1JTSiSzeLL2x6cWAy1XRWcB+MChQfuzkOM6v8gFywDCVlaxJ7+SCLxobnM6lWFStsZBt
oF8T12zzqq4k1+2s1ip4i2y1rSBI8ylZOX434mOCBqZsHMSwYW8yHpebvt9PVbwLetbInoatjN0U
ytLzO7FOcsL0dgi6E92Pjezi7nQdjgJMWwknvRplQotlMJ7W/RBJl/lWBbiP5KJnyRE/QOcDb1s6
R8nK9IUhjd5qriBc3nE2rGmQQ1QvuT33GPICobmTguJ3xo404eOaVnz1Mphis0WeX8y93zfLyNKB
VD5xYbG1M3u51FEuG54foWY+QJ18F1WZk91wO2cuTCb+3gbrmMLJs22N61oV5dCqPiuOWgL7xmSz
kGgunKpiHSpj32UFesnLIU/GKehlV8FR14Hp+3Rik6atL/EyOTkPityHsA2NWg2sGKQD2LGze8NZ
f5tT3ikRuxFq5c2C2lJl2WrksGCVZxmVQ5dvgqmRBS+pnIYZkjXUdDvnQBe6iMo6oLumnnZh1Dcq
mhet2NCdIAEvXHp9i0Ke9jVr034Kx/s9bFRpITnS7F2+6nRx+ZGuzQUGKGXdjMeVr16PuhQJg+CS
xdIetX1GdoGNqQys32BkJ1jA8QiqU5HmnmWKQY4dnN5VDqosZYOTGGW59GJyKq/WTvIp2/CiP+ZE
vwxWcifi8rzOiARqdJK37buI14EMMexEI/rLJoB1C+uE0vZsAp4AUWA3otAaGIEiXFTJtPaZstEJ
o1GTLmHVSNPVSM38Q8vsKnM7NkrY4loTcRbnQJnWeSaJ1uN+NEuqs1oWpctkG9k+meqykXPVvod0
oKZRp46F+25omJqzvpW47S+7vFlkFBQS57WT2bjPOg1BQ+I3ceMi6UO29QXuE7KsNClaPUlWt2ro
LscpHzfFhDLp0Lz32C7KDE0jaz9A6ATnQd9D/m/RUTlUtYR+31GoszJdGGyaSl+6Rayq7E6aCiiG
IFmsqiK12dwkMR3TykNCjplZZW+zl806wHtJ1MpsiA5kmlOTBfuKeyzv15FO3VsRuBIqEZUdny4W
X8p6LRPgw2FS9+1xkK2XS9xvir7ASg/0xs8L4DxIk5VIioyfNFx7KdwHbMsz1NlZkoYeB7kfVV+J
MmnHeeNpBwmRBtsKcrrqmTniUVXIzPhDlF1GUJZVvI71NvC9GnPcqcDrHFhZcCJWvI8z2KXr8q4K
616GCw6S6H4lplXN0ZwdxwxW1uVdp8rFTgmcf1dT6Y1s9z4UDNhSSxQjK1KdK2SEXjVM85Mq8zuy
FNPZGnyIIFMpnudv+OD2dcNWIByDS8TMlVj98TyqggyBxONyy/IO9m93KZCqcAE0gmZ3hnS5pJBD
RMMVDTbzmL1fQpjzUgdHPtC1ikZWAO2NcSJQ/TKbdFKXV5Xzi+zIOib3tKZk5WlV2G1r4qSsSSkX
oMUr6i2wjwKYw9R/FLhNWU4g3Eyogno+0J5dAwUD1lp0R/mE8hR7BKvJ53TC4njOXjFbOjlE5mol
5WYO8a6Ll7fQc/FJQdApJEkiddt2srFxnFhavfJXwpK7pajXndBxnxQ9VBzntsDdN2XGXsb1oFXW
h1lSeb7TplgVd2sv46XclSw47ruW7YrQvyOmUx2pjBxriPvclzcC1+liiw+m7ogCIgUE2laSzAuG
RNi9It69t7XOVCDsBvQOTgYSp3StzXYlU5c49i4cByzHzMiwHqe0wvGNqe5rZp34Ke/U2KGryKwv
i97nMuPrbfk+tLFWxZxtwxhyY1OXHuJL97JwQ6GWsDshc3bous7KqHNHY5bHqsGGy6zXSZfRu9m5
+ZjABtp3E5TFbpaMAee3tJO1hdQQ+Bueh7cUNGValPW0cVkHlQgeW7IhRZquSaftKTeV3vip2vmQ
hGpyhU0Ru2a8DmEZvYyjYNiaaKCqdg1UIW+mdAQui5eiSfrV2o23A9RIjOSSd2UibF8okixII8UC
p1MUF8dexNNuWOdI8hmWaYiCrR46dyjmQxaPZIu76ZDTRcCy0nkblfXRhF+VntK0RBmHajL6ra1i
k0R8vaKLB3bdAF+sq0mVIUqaib8lwHypzs+ngKauXkaJ2QWa6Ufn2pdB4KTF4mhh2IEegBilLiCy
Le1ZByhIfP/XZN0kzThtaj7dZkFUp8xlJ1loymTqYPGGJt5nZWAT30JibVaVMR2lrjJUNXMGu6Y/
XnimJk2xGrlYUoP1rAiIy0KXF6W3L0cLuYD40iVxH7/k0XxeNO61mQTaoHXac+YlrPrxvIpIznk/
y9F0O+vGYy3qY+zyQxnRk7IOXnVxdeZX/QHD58hM1VkMqqhwwcbV2c4ZVibdALFBtT6mI2OSwq/6
5EzGzN12wCUUj9eXcMYmLbt4U4JEbNl0A8IX8rTxr1ZO0IaZ7Lqd4uuZz0xiE7+eICOa3vcg22wy
MVDdswA/YMhys7O4CFRfHmjTHU8UFTvBIe51VJX72DDIl6HvVLEOQ7LkfQLqFO9Wmslq1c1GwPeT
NWXjpsS5A6ZrN6QdSYoXzFXrKFQ9cszrId5EnQ/TbtZqrsfzPm9P27amqtSMplPDIc84oaYYiEjA
ndQ0xAm4NxfICCgEXbvKyW2rEQpPUNRWLdUK26pCZxEue+XL/MOAmzytpglExVQmRTcUSbyM73El
rvO3hEwEeHuhE58176IBGE7HpgvUVqOKW5EIt4z7GYOYqKY1VNCwcmqdw0OOwB8ZV1rJ3tABPhB2
RFWOF3iNbLoWl9pCzSBgTUCtXjFTbfkONvxJqPM3EZl3XA9n3TLu7HgAi3FbGHvS+kaNEB7FJc6s
lx4keeUA7z6Z22gL664g/12S5Uxw2RCbRCAxujkNB5IyK3btTHcn+8jwXFYs3Cxrtu9QcN4EY7oO
48WEkqxjL/G8njQFP8np8JENKdf5pTVlKUXEcsmQ3q9TsWn9EQ/B0GG+3tfcjAlj3Umbi1eunDZi
LpKOQF11vngXzv46w6Xy3oRSEzAJAtBCpsRW8UBcNwMnW5TtSzyfTRXIYSwhKtMQNyrMbdqs/UHM
+EPfuE6CFLgYyHyweXzwJfsogNtGq0ubeTjM3F1UgzkKans0TuPeQDkkwAlX0Z+3i1BLdlnHwbtm
IGeD7e6ABZ7SuDrkMT9nGXhPrXFv2Jqf6OlEkHGPSQYKt9gGYXDR1AcCdRDOPh1DjltkXVOofeF6
RuOplX2T3URi3c0rELu6PZgy3zdQ+BM7d5s8klE4HEbnLpuwOdC8GSXw4Cvn47coKi78gl61wH/X
ctrVESjMyI+LXHgQSgYa2S2yWKdDXeUHCyTBtIcCbWMsVpl5vnVkaOUUAT3CAUfyvv61cDZbFkHI
gHW4QLZhtvFRFW0y7VhKEST1zlRygJ+AUpcHlE3lzs/m0p1Aym+TJV6Oo+mSrA04ECDAY98fQYv1
dZkjApXHgzCAsiW91pk0NWyj1gXXoQ5uJwz1lNXgG/SQ8lZ2O3TkOPfzcTGJTTCSMWkHdzxVOGnC
nCiO8/d1hI9ohj/MsPi+ikHv4gGq8LIpbLzBTX8Xj3y/2uow9tGmhE9tiux6FO7jGoKBE+NRhQFM
mTaLkxGR9LJCpoQ3Zy+Bqh3qvuewLOgNM4dwIUU6I37CugDWChhUkrFs62qRjoG+sCa+cUt7iqpg
D8JtkzE+ytFH70NU7ekg9nZVjrnXczSkzppBxgFJSdVvl2I9h3bYboo0BlcgSMrubU5zUEXhtAt4
DdpnLHdBRE5McLfad7y4NISlI47fxoJPqa7GJFh9DTqCcTVqDSko5C9xDc7kSC4KQbOTBjdpyYc3
M8uPF3buxvo4L4Dya2bNkaXbeXWQfbl7s2ZBrYivWgA9ARHtEpdxVaDWKwIqK1zqLSeNzEV1gU3w
ZuwSOm6bpT7nLs9k5wne9WAo6Sj8KAYGubihb1sr4tQ14OjCL0OCRgEjqM3AheHzuwHUMOIdqHI7
lzJspyrNl86pQoCMolW9G5BoN/kK/BN04saUS6QMJLYOCSM58GvfsG0He41xmozNMCrmV7pfZ7TH
QA6kaGPF1/tSQJrToEawwKDnlNVvWUN3M1CCxHfTZe2GjUdgF3V+GT+Y7MqzPldYxBcd0aHkDZXV
CPqks8DGwNaxfali8CMF8Sm2uErK8crMdJaZMA0kUKWJHTY6GsEeaAU43jl8JzLj150Tp9UA4jOj
H8FCOYTOgd3b9TctgzDL11zmEbDJ2rNBidkNKdSxOBnaYU6ygPaJX6pik80LfNKQX7O1A1tdezCJ
AH74tTKYmveVqqr6Fpn2QwnW7Q4qRzq0C2QwSPHnNujyRFflVUm6c8ZAAxjyqm4oqNAQPG4nlnbf
lPHbvFqmkxAqXUNBDemcnnW+rQ6g9aIag5anyhT6lGlyX9C1God6OqHc8yQ0MJXcYbcr2i6/h+PU
zeaUWsdVYGtwlossoXm8qKkfW1lRapIRoeUMNVTsunC+1eDJ5WtTbtoOKnFL+2sygYc6agpWUlff
2G4gW52RpFybow7I9nk9QvAONvyAW33t3ZipcQYTGJfi1jV006BkCnmlWAs5I2Ag6jj4RJPN2tMg
AvbshkmWGHhtV3a3S4hedR1kroyxI19xk4RszKU1vZFIR6rXECCrA4FhS6ghtJszaRksKm0HlloN
CazKctV70iSmIkI2WYbSskozVp4AQ/tYjvcS2qwsySsw8rJsWpPSLbHSdVsmxGYuBb8aMAJZa8Cg
2DaOaVmbCSiQbpPag2kyGXD/53AB8xETm4p5ZSrjQHLJ+NqbIroIYIPXa3OIlvw0iLP6/rvPMjZh
oMBYVRUDYygAV2Y7EagRTT1ugz6wqukrBnLHyaJHbGNzdpVTvR1FtmxsXV/hGPzEED5rXcgotY7u
BlZbUNP5Csm8gMaHx53s8ZrSWr/ya2V3fqgX2Y+jlRiHqV/AauhYkZAOduRghzQy+U1TFmFKWL8R
DQjZLovXRJcExPp8zYyBkbkZ0moIB6UjosRoPMhzsD5YCam0ifIz7vQ2rEu8gfCCzbmAR0bbjisT
LIsC2UxBjCy3ospjYG9sb3GGQIiDKjSx2YO1fFpAAwAMj9aA8ixaYFfaJnmZVMVwixg7MU1xNjVA
NKeh2jOovsfrUB919WRgEfsmsQQkjl/b0y4aIaLA4ksHxo8bUhzzMjwzGRC/rjWnjoaNKmMZcTSp
qYOgButnCwuE0RpJvHPeZBsGglAGPSzAHOTZpm/sOWmmU1+PKm8NNCggw4OSDbJkLMJjcFWSdq7f
6mY4wkWZLGEe3nNtsavRRXYWaj6cQ9dskBYAhHZU/Yo5ThJbU+iWrNGxp+YmHzjfTWJbabtIJi50
042ShPp9YIC96EHqzGkVN62a1tgfUb0eZX3TKD2yIektGo8aFpqdCUh+hlZ2iUukQZ51XoKZhPZd
rC96EU0KNozs8gosy+KDzqpTH0zLsUcHwyt+mpdgUQsI/X6BXgoYC61CC0+oGMEBwv40YLSXwo82
xfdUlfMy0Zlm97YrUXEPHAK1zXYYKqFiDfK4zTFSdIDO0ciSrLcvkS6gE7YsRzN4pTW4qrLQJ6h3
jYJfQ0u9RuaEQ/UyoWGHBWKvmUBG6wZc7xjMf7UCjaZBG957Z+ddYY67yE4wbMPzZEWZ2YZVOyno
2hWg9Jp5WwZroZoR4nQoggtKIFbHChMguMFmFK1RdIRmamHo1dCJ8cit4wBf6Con4MKDWzTvXNju
RhyOKgsX6PLNMCXi3olgkQFZomRc34aCG+XyFoNjG++igECjADaxbGZ75uoeQ4nCTTLjqxWU3L00
uDM9m2UY2EJq6FeErAXFI4ZzG42VtJMf1NqAQzqv5pYX8+ta32dyIIEmXoUqof7OLa3VLNpdWwIV
p339HjJKAJZBLlKmxSjRUMi4q6HPaxqkSjNt+igeTsbBpYhCk8TqJJ+P+npuZGSid6Yl9XZdkZBr
bKV3Syjnsj0THroPuituDdHBtgcF1rryrsFVdpS1e9SYAII8BpEXQfNjXWqhUB6clq7NFTRX6+3E
i9d5XIMBOBK+GeowXZbocmH9COXYCZDheJP9X/bObDlyHMu2v9I/gDKAA0i8tNnl6INmuaSQXmAx
AiQ4z+DX3+2ZWZmReburq95um9VTmMZwkQRwzt5rH9fX5qwMQpiG4YdhI5o7iUeptZpGMjA3msou
gyUJzXe4nUk/xZ5XoyNFxx7VjT4Xex93kBJiv5miUskq0gz2t1q8AusZl3IN0w5al1q6T4zjNNAj
dF8XTeQ80fFUDtPXZoJqUkPkhHAzvhSSQpNhqo12bxuiedlYolFowTGGT7nwvj4rOBT1WKW2mVjk
h7MfuRqtAJ7ZmBgPz0KH7kZBmPeHR5c5UDr6d7FW0+tA5kuoFVp6WWfFjOJJFx5J3ObqVmP1HuQs
T3jqJkiSDcfpauJGYjeYO1gStBrzhaPyEjWpIsEJy+BJwzug6FVNJcPMWfTzQMiJt4zf0s773hW6
ifvADSJAC6eyaJ5DNfJD74QfSwVlNvSXJu2kSnk/TLGx3EBUCt5HFLBr2F6WSt77DF3RGr44JUxK
z74Ib763jXkKtEBZl9XOuqS4BCldpIAVhY2ftMREldjvZJ+Ijj+p4IsN/RoGDDpkUhRPBgVn3UM+
gZWC/WJ9ECItBlR6mtR+aoM9C1oHh3Mwf23H4EiK9sWE4StpIJTDAX7ppuU87+bMqulpqdvbui0z
IfShH5tbx6lSVdRfO778aMfhm2X9O+TpaOL7swPVPlIEmpbH9z7pIbkuilW3yoU02PleMnWtjMt1
VmnvMDRu6DJQE0xR32M3Z7DQdOVBNxwKmrtV+VrK5tFQ9brt3UGH5rwOdoARsPJoZE9l3xsIwZuP
Sy++B7ivjkUP6sLS8CR6s7qn+dLfQVZ9nh1LDzVHDb5txMHp7Jqo7d09XSa+wmgZYMfXHRpHbg5F
MN+QsA+PsTBNC01mbSNW8uCoXQAFTuU6qabLFo2FLi5j7+QLbJeTWy8idQOY5zWUqXvWwOxtSRfG
xWan86jDiFM93ckRlSa3Q3jwugV6V2CKVOnpU2lKfhNU3oW2pj7UOPriwetINtlC3CnKY3wqIeBl
7vjax/U0racGrmQ+zfZS7Z5/hw0id3nZHGdVN5EvpMwKcXXgwnlL63ofj6XpMrehHoRalOKBW9ub
shj23NfT1Q2k/DagL0sU1szm3G5vgUWdNAbSS6DnPsEl2jO6+5Evd+/A4WWgKB0zUaO42PWQb/Ny
roquj9qAPhmNPn4N1qegKOak8QeJp3JI95LTeBorns1zPkoYgZDv4VOtkFusWCbAK2jK0TtseJyK
2SVRN5DPZcDh0rr63UFxFMxigNKO1TPBJ9SoLcOOdxEZPDdZNlSobt0ARcDKTCrUv/EG0CV1vPFt
kGRB7w95rzAKQMlQmUyF8ydhUARevSk2Fc2DbTMoSM3zTItjP7o4mams8o3R5iz0tkf1VtQRFgVs
cJwkcTD7IudySuCdLkOV8cJRF6WmN8EclZerZxIZLo9tsSuIRdsFpgxkGBgIYWOyWs8gdarWP/Cq
uFl72hzChtuz028hVO0uX0ZVv7bqO+HbfpqLCkXG3udsbdDhrh4wgm5d0ELvkGCFThfoA3G/eg76
2WrHdkObiIZzfwhtddyGOh1wYh9D5WSBnIPEJ0Gsw8nPBtId1Sb7gxQoWYfZfeqqLqvGYLpZPY9H
XaCBLQDggpwOqogHgUyVgbM3bP29LGsW9aPd79y53SLRS+c87ThNy5nVR8VZ7pYbFIJN3YRq/Vau
8NPITnPd5rNxgisi5ETwtKG6DBBn23rdzlvbXegINcqH/HaqZBkLrkBQ2QrKWTXC/dUEkIwus2o/
Gtclx6559eX2skrx4s4eiids6ky54kl1DIe3I/145RMUrWmOAU6T2xm1Q1WOaEyCUicKVfLB8OIO
MvaSb7ppYrajdy4VvKRu0F3m7zLuKxQTtVOeHVar2xoDmA4eXNabcgn2G7WA0PJcSuA8mv20tDj9
C2+76RT3Ui5nyFIjHPOgoTqiax2mFV0/1TP0x7KcdiBpD9u1nGXjOKSua1/WAQaE7Kdnx/3OB2Nw
PXUbi1GVh1HOVdQENqk88mpIABt5gK64Sftu6kqmWFdzVq7qlStUyWQv6E3VoyercexDrz0IPG0H
9kaC8HVUvDxA7SVY/lCoZ6c4LqoKAUIxSBhQfSy8Z1KGTjZg+aPw53mnfZw8/QLMaPUffNVkhS9I
XinjQURJpFycxDrzHPP6HhtEiW/DCyfSD2LaQ57ufRSwi2ziuphWWFLsHPTNDDW1uqNcRv0yBelO
+XGaccLBokZlEVoIygSwHm0fgp7eyLX5vLExdS0/bnAZrEcONgzGQxveuKgIAV+Nn/fuyhto97Ni
OJn7haSsD0+bg4L7WhmWpHwL/DcuAqhU/s2mzHZyOy9SS19npUIFKq7YieOPNPED/cXRaCCbSuW0
nl88dJQddHC3VQ8h2faUrVivbHykQ5jyAKhDtwKjqcZEFLnH9Bzb1emzyl/Kk8LhrJvOhR84NBkq
hJex7KJpd4qIz+4M1S8USQUXn7ZE5HCnDsu8HavgU4mdoS8UjhFcQjw1SbtTnehS10eBDmonYP+c
wq/jchlgTocWDrL+JGocXo4HV8KftjAxZQAZa+K5tmsugbjFuiBzwlubrgN0Lq+NlSnWZCLsHVV/
F6/S/UGrJsxVYO71BoGnsbs6lqS3qQ/dBVJcw8pMetwkfHJyEDs2kw2eUFpA1ts7oGGLEvFGCeQv
HxLevkPAKC3sU1POJ2VuVmv9Z2ns3WDXA1ovFDHlPcAblQwtvXcpEBzm+ifj1tCpJ5MOcnyATYRi
sfN9mFJTTgysdF/YxG7kSwUDA+gPXsBsb6wnKeq2sE881vyYXP9paRRALg8gHMCJZLTqRldiyubJ
5A7tm6NbgV7xsD1o/sb8anzVFBqpabEo6OahnHBOfPDzwCtRiDZVmOjwbhyq4raC05ssdL/dFni8
9TjJQ1+kRMi4CM3R9Son1rPguK8ByQcveBMBngLfZbe8KUnka+0fzKRPpoBhzJsQSErX1Tm2nweq
2jDaUfvtIQCUCuVEzR3nJAbWJC1kVJSnYw/gaSiyuSDAYGCNhEtzrrv2hJ8yLbpz5hp05pY8alQU
MV+2UyjEa32tW+fSQydpls9CoGqaDbw5UHyRU+u3cIKRTwcBu4+MBXCIpQfBlrGR3RMdLMcV5CDC
5+TcQy9B4dHdzVuJpiOWm6lOmyk/h1UJXKFEo+u2roTHVr7WwhSHYNrwmGELoLVHMx3yOynAOrAa
covjDTjRubqgLu7i2h1hEk8AAfppjzyuz72jv9EuKMAQtnnhvFaBvGV61RGMLRf0Q/9kF3pfYUfN
4E2fXMhSsRFkTAN6kjN3komKJd6RhsIu5DUJHq1vk4GRiw7/cyvNp6Fw/RTF4gxjAaVSMQYs8VwU
ekQ4abkDIRNwYcXgtOkucIiLzg55Jd0qWtFXg9e466AUAmiAltsJ2Gs1FIKGqkdeB2XeDM6YFFPx
wnqp3oqweaIOnGJHx/Oybhmd3DYXfO4gMOK2oxNP/Q1bU6gbed45XM/R1Ruqm/XdDL2OdEX9GDe/
Qofkr4lFRRgvLVZZa4jJtVjSWqjY1O1+Ix3sKy4oOPSUZ5QqU1QvzpyIdYn9qlvOo4wRhe+Tztrb
yTNLJuBY+FZSVOUQuJni+baKdLQUuA1sAjNPiSOx1joGm7qV2k+9lsOwMRLLeMdJsXb+XR3MVdK4
exlTt4KVsdV3KKS7pJooJPLyE7uCxiOQKe7Ph32RtwSsdgQL9l7U3RZbjqKxk6DqTLn5CfPazw2R
Ni5zuAuMtWk9hLCasP2tnDx5wbIAnXGfzQ5izNuYhqC48AOp2zPTA9w/7LSy42de6Hcr+y7Z5PpR
7UURzwaQ6aZjaPNFjM3g0VN3VMHaaDbxuHCUttXqgFajQLcHV4F8E2VG1JR38rXRdX8TFFBI3KW6
N3NL44LBXINiUhjvoZvCL63xbuG+Awxw/DDhAxhca4BDlTXJYc2b3O4V6LLegf7gppvTXgZo7KCY
GkikeJaiaqZAHqy6zFaiMWbKAwozw0ViQ94K9uDNGzwHZYuzV8/lk+LdY+eCHlaFyStSTtEyke6u
pZMDdwGyRKGaD6RybVIIAegngHZAmoip22Uqj7azn3w2fx4h9kdbqE+Q0D6PvfVO7VBc8O+xbvvt
vdE/RA+MoaqCd7cN98gdQzyqYlxR4s6XHdQjA/LgGSef6NahYnfyveHgk3HhQWdGwdSRWPWQgo1L
EwheePpwhxYAd9HG/LzhOgu3Pda6OQz7FWgayA/HNfDbUPA41a3oKzyj+4DTL/ywPgXS0iYB275N
fMTTuqITdcMfKF/fZVgBoIPe7bvo/vQOPyw86VEcrEueKrAr2AhkG/flCopnhRc19HBnKthItXxu
GuzfJXES8BffyFJnnoLCRUusrGtbzzrvONR96m4C9PAi+wiaSo2eQBxaB3GBFqB067nkZIvmk/b0
EhEgPr6eX0i1A1djZQU2Quukqgf+WMGJJNvV5wim+z1IA+2VF3jwAlC1Qh+8d2AdQBhwNk1JbYsd
OzuqjHqasaI0rs0YOku+OhyYc1OdpeEPxQxRWqm6yuRc33rNJIDakhde9dnMCTZCuyT7Cg4U6ocD
rKWJW+FUCd+wE+ISsQGYjOt0I+IRQAbDHlu48vubNlA/QtrNaDjpJ0JoFnooqLd2/EbqKTPBauOR
BR97+5l0/reAog6rG3g6K90P7qqg/OrhoebLRzv491MABjlY2qfRu95fEWbllRCxQASGqilTyJtT
W3mHuX6ZFopjXEdiUuAVcGUjvwRZO9r5qxp8BcZw2fPe+15tBlcZ7DY+Eekr3uztEP9Ev6LC9FHP
12iDTFvG1+3Jn7sfBZd3knf24Owb6gMzP3hF6x7DOQB6oLrXq+IzrlVSaxObfj+sGtyrXMwzwtod
vDf3Q+I3rsJ9WUPHZFsJ40M0o40ahlPSNMAMhFekXrDhknH/aNBH4E9FkRNu4UWWQ0p3favQ1a8t
iHzWFagn3eBQoQOi3hFPbgc0bq/ijg+fbQvPZ9+mo8vA68NuXA41Ux9kRRoCDACMLveLNNvHAkag
bDsa+8Y9l/3wTbbjGM24dLB/2Lms2AtggyAPu+pFk61NfbKdwAAU2ejC/SaSw7qs7Mnz97eJGZUt
jB6Ggfp34WaPvCJo7lTxFPrzqwCXlRgioBUsRZebcc6HFaTiYInJjIGLakjB41nY+wnenEu4C4oR
ErXZCDgIrPZe80enamkeGNEfBqcPIqkd8PUeyMVO11vSYkG3I6BCMKb0oCwsPdGOCR3L98Bhdx20
msir+RdvYmg9uuK7FzbR4hZ+PtYovsK1Rw+xXwoW6lswotAaO+92CQ4rI5e6hVUt6RNZB526c5mp
EgVMpxCqGdG2bhDZYBGeh7HrYfJCE1porpzuOIECtQuQc9sB3Z7sQdZ3W9tctin82jlcnDgelhaf
92vlH2A3Xtttep5GiMqO+7Eiz5TMs3gjdC8z5IFwmMF38gtyhzsAJN3dc1TnPUwS+znwlod62z4E
pCIwPOBBfX9LRp/fKAKcWtfBZ8cuJ48EzoluYRn1RGyHYqVfOq9FFWmFyrT1c4+I8maSH47290yK
/a2wBaQ608ctU/ZYKJ3s5HaHErZKLNzQ1ej21v2ku5JmDQmq2MAGyuTQP7R+8PTzxN8/Rbi+tqiP
8Nt+m7r8+4f/mX9v7zCzePxlCPAfn76Obf7jo7vPy/S9/4ffkjz/n8t//GiH/7h9zi5//c5rEO/3
3/bHwOFr/O336cN/idP9OiP6v8na/cMv/imI96cY6M9BPKhDAkG1fxTG+2XG4h9BvN9/4vsvYTwW
/A0JOI+FCImD7sW//0wYDzNy/RBQjucjaYDAARKWfw/jIcyM+V14TUGIUYbMY/9KGI9fs89/zuK5
lAcUpgzHmGTIlEgE/pzFG5TyDGz5Nm6AFxf1NtxAmAPQW9M7Ne0aDWlPMjHQy7BM5xUEToI+9txO
6g1wDs0Mm77Wc3cu6oJkDYT7SMJp3jwAXo13kv4boCUn9pkPbnrwE8l8/y4w7OTjULqTV/yiKoBu
kemL5Qotb1OzAw2mLz3o6bymNnML5ASXGtk2nHZNMmPfjHzi3DeWZ7ajgJWNeJ369lPpLCvO2JaB
khfwFcfizYJMNhwt6Ta7MUBh/wmhro/djjCeAP3EalshlAE+QeQL9nkPsQSLfVBPQlbQzWj4HZT6
nKMqFqih5ymbBjPH5QQHcAy2owfPKXNCdt2WvTAvAyf17BFHAjj2beBQUhovRViIgTPGoQDcDtos
DtrJ9z62xYeet7G3fmfqOPrtA5KN/cGF6kDG84rqrZPxMELRC9sNHp3k8Y8unJ9nv4LPC3A+qWzO
luI7sNTh7Oxjl5JZ4XQN1ydbjOzgODL1S5w8Bbp7qFRkT8NK56ZXWbPjcK8b517VG816D/iuhx4m
5WJ5ZuDLdFPGnp2c29WRqCDr7TXsHbTLv7oNFgQ+tBB/wXZZrQG4a9fJCtM/tleahk1OQsryyErk
3Yz9xYpimfFlkUodpsYCjS7G8tCHuI+FD3ABsPFtIUcCagN1eG9CB4Jp/wNlTjQvij42LEA3j6xy
jHzXYSxxyDv1AiImEGsqVpX3LX8EduDHUulLXeGVjVmzDJehFB9gQ/FStLk3lTo1Iyueg5HFCBN2
mdId/AvMZo2Ug2rZ8SyJphU5E0QD472rq0QI+M18cJ1kd2tx8rgIcRSPkHaFGmIo0UAWausmK9NP
lQpN5oj2dhChhJUxfAMxAA601TfjYooTQVgI4ZQmAVKLNKWZKxR98iwkhWwp9JSPBeKJazB8rRoK
eZE557Bzzw7EzHwbtjZaxkakhmwmozXSmmGzdXcVYXM6OEOdIcR1RL3vJ2qQdcyh3EMYXh/lNbQz
wyDLlSXvAw/iWsPypcoMuFrO1wAuBaQ9/yiWURwLIIqjj6LR7DPUQsDigLhFVJYHTZYxXydzMQHc
FgSMjjKonvpiOWDo/bFVAFlN+5UbUKmdSbcZ30Mxmn8JoxLP0tK4iTb6RzeEtxS51WSv0GLOYaeg
bIpvdP80d1ALVkF02gjkDgOP8kM4oxsX+mqcpcKzTWqUd96vxJq9ozVkNBYuH3QcwiRwBpicBVzE
dXjdcNASemn0lRXkzjGs4JFBWnjflwGssedc5sZdEV8gfdS4feZWN7U7+dD9AMdR+P4O9CQYaO9i
8w6eaR6cEZrvgvs/9ERDvMoshVzYM0JAxORcXLWrmh8tb+GscDDd2oMWNUwWRntJxog12oOq3ED6
5StsWMRffLS26KLfJOHvUwBlth5BJu3K3LsFlgVzZujWPfBTul7sUh9UQ95rKJmAAoHdVWgiJ1jI
6GzXGFV/h1idf1PDhevNg+fP575ib/PurLFyvLNPkGYhLVTiYgBUhwr6K+UamsAdbxeR/Fs+/Ld8
+G/58N/y4f9/8uG/3sP8E+3JP9Xm/G/rYTC42UEzgSkcv7+1zf8zUST67T1yfu59/vi531oZjLMC
lobBHRAxMI8uwHuq/DZXJPwbJnq4iEy6GDqMOSIYHvL3uSKYN+xgVgzlAiO80bRggurfWxm0Rh6E
M/wU5i45ruf9K60MC9GV/bmV8TC+BJOor2/ogkaHX7/+01gR0DehHVSBc2/SD56n70hPT6pzb9zZ
P6itOJdwThtf3Tug9YWnX/1+u90cJ218nnlwFwArZWQ3RyrbB+2j3+Z7Zhu4nw50wfZc6ebWdt0R
SbRkGOWZNBJ6YlBdoFg9wNAvVHAh1EEh1tyVlb6f0KZH86qyyl2BMFQwep9Cun/ju3t1cP0bU9UI
aWDihDusr00DU7vDYJgrtfmwWEajidojhB4gsoNzGdcB+buafGqm8jFc6cfKVgCs5dNojuhZMluy
rKNN2ls469RNgmk/CgcQuV1g3U/00NktD2iLCK6FqDudezmeqOu8jl19Ewz+TeM431awKtxVbz0h
33lL79xifmZJU4snPW3nAH6kV85PyEjPsVoxFwPgxHGbgPjr8gZumU3cDniQ428fDvdAQENjU65O
Zo4BAASpmWEsSSymF2Y/2hYedCEg+PVAc4aVJptbYCSHBDXeoy9YZzHF4hr7J7q+8zWYBoRmt4Q1
34aSfwD0SYItfAxmRaD6Seiedrt3O5b243XixRhD8imMA2NFIVk+BfPn8DDQExLLrz7fH8S0XVzf
vKieARDd8DXQdhHg9XSq8Z/vRMaepgrZiGssdIPngWJ6Bin/se0eFG5/P7Vs3g7B6jbx1qhHHxDX
6LpJ78VKVTkgwg/0SCeB+9iGC3wh75p4HTGvAkNjMCVDFCBtHIy/sfPdUiu4m8h2OQfXM/DMZAfW
niXlzG9lp74pEKNoqiNVDm/uWg0petAvSEf8tOJ/k3l+nszjYCn+dQGhG6XgLjjWMoa4/nkB+eWM
ZEOAqtJHwpbiIS0m4USKHdHUfC9Md4vhQUgXzXnJanQ0wWvLhyeYcUjoZE7pxgNqTHJcfLiI23Jq
YLzx0Yn+hxf5X6xyvMjrQCLsJzCc/rLK12YrQm+3IHtZC5Ic2X05Bi/hDKIqC6crNCdtXrT2QMz0
0DhlXj7xBfjl9TL38z1uj2gF5oU0gD2b27DYnv+nF/hfvMIQb2WA1gfb2nUA4J8vIw9M0FmQcfHk
zojjYogEAfu9XoWCfq/8ozfrHfOIKEeQoFjP+rqL1Outksg/LUv3PGysTttAJgD20xkd06HAOIpY
lU7cuWB7g5qsMa2Pi/iul1zvQVJ3Bdb+iqjGrO9siSSwAiXpNtcOS0+PDj8L6+2xy+o9m0ZbQQPm
ae3yPXWcFonN8bPtTVIO3YGujQRV21vQavY7AhRwfQNQ/KV2bjAne4x0B7MubE+OM3xnxgoAW1rC
KgDmKdbtwNT8yILuPLSiTXARHlfAXrlfZJ6H/JsAkINNPIdDAByuAVzFK4RUjKeRmHQvoa0/YyjF
I/bgMe5o9c31EBYssQPskGsXC4p739Ed7yP89aXwvlL2oyMQXbfJG7HphTekre9444dw2udjh3He
kJjxYNTmhPEQMen9/snpLPYQ8IWFPDFXwxNg9Q2iTO+jk6yrQnCs6pGu2AIMAam+Yc1Dp6Fsjjim
dHjLjgXrDzdLOz0Wg74f/Mdt1vnYgX+vJRTnHgOFEPLbqlsi7KXo9LMr+8dAswvtHoo+zOzYHctx
O3iguJRtY22XvJggbq/oidHRXWYF7lV8wR+LkQiw6eWa9AEG4RStvseUSbA7QMkrXx37qzEGbz5a
1HJspf31g3Iqn3u25RN45RFDexwPqI16GH17hAv/1Ny2mNeAdAPQBmVlKlRz2Et0x6z9PKzj+y8v
xZDngS1nsB7pGEKwgjKDcEkh8PyW42H8dv0TQUneD0bdLFDPkLE+gsB5DQsYTSUIlVl/qb3tu4/B
Cx5cgpWxvOYWw4wwTyYay+CDiDGIpzq89U0/gEqcP2nQMX47fm0JWAcfoxIKTQEga1veB4Au0tLt
ePrLSv1tnNtvG96vo8l+VpV/Fpn/85+oCf+XKNW/VWtQiv/7Ku/Xdzz7Q6v+42d+rfAwc5FhJLQQ
HqZkQoG+jhr+vcLD++a414ltARMO3sjgjwov/BssER8DUDG0CPUc/2lyHP+bwFsfYNKcC9UYJaj4
Vyo8hHL/ekD5zPFCTl0WcBxR7l92VofWbOg6tcUzEtSZP/mHhoH2Y32NCTrlF1IjP9YJ9zH0UC14
ZFjusNpfPQJZR2Li1fMyFdiLxrd9HWPei/fa9MHNzHQOq3N4NngXwagJdbbXwZbo3QeQxvcj0Yof
FobZUUvQpbLpSdTyck+hJ1cxsU0sLHTabsNMDBi1j5gRAQYOQyGsQThUj9DIfMxOQxwb5Ynnnlec
DjnzCRRyEOaYX4P09g7VDvvK8kBciRTLJhBsVnt7LIw9iA0lkKglRkqt5LVqJi8fOHi0OYTYi3Wh
9VlSAmpeTx1Mwq6Mr/Hhftyb1C5gNC2mkmCDFNnwi7Qn6XKawEGlZWdsjoDPp8pi1MM2QWOca7Al
mPYzZjVkqOBt1+EaW0udrFbQHD0X9SoM9SVr1ldwidW9h9DDw14tFzIATBRXEhWQxM1WSP+V8vHO
aHhXZYd9c6zf5brkoyDvtNw/r4jJQdAXt7tTn5fe4/ccel9SFuUWDes+x8hzjI+sNiD7sGd7ff8M
rA4j/ajvXWbPz+vRXPBbWwx9GkGIBFXCKqQcwNfHftB6Z83bAFx7kOFvlbCfy/GVSPnFttiikNrt
78Fefitxuvli5FDzfHtANussmfnshOVj0VYIXtq2OWECnGhDN4KZbjEqoNxxNEw4XxqMf9tRzWJa
h593IYb/MV0NiHJBzAYcxTc48JaxMkEMIzhjHPSXQiFhx7k0aSuQkJnH3MX4EFqd2hajwqTp5kdY
ijcbQ1oaswoxiwffKXs3paD2JYLdD/4Xtnmw4xubIYlicHJVeJSCIEcKCpwb3Iba5zwm5YL5K0gc
tt1sHw2Xpz6sZcLZjjytV3zaKvOsdAEgusNn+gIebaGW20A28sCIQlyfjXMCfCWbECW+AcV03t0R
tRQCmL6zjnm/l5/6gTaokEkYLU5/aOi2IIjH7qt9GPPxPHbNp2ARt6sRsGCAxCkSguiT0okmzFVy
quYd6RaVznZ+hl997+jujArhdm181GdO963p39Z5Ypj1CHUaRpiKbQFFF0jvkCJsWtZ8Bed/AOV3
pAL0gRtAtK/0Z1bTSwCqwV9rHKcEtSr1MC9hqC5t533pMQ4yglp8mPxePgaIVmBYE0Jigd7JafYe
ltnobCHgDPtdsTsaDMXBSvJlr6RBEEGByeJNjtQ6uMAB3ADZ0Rwi63LZib3CBcUTAXR02jnia/2i
jgAIRIRI6rMNCjQzUtmkrxDx8yHfBgZuwlwDABuPHfyPW9IGT4xjaERT7C+9LjkQg7xa9gqZZQz8
oWY4hSH08H4yddb7zbssm4PukR/puwB8LAkxLOHorIMfzyBeI2ekWQnl/oi5Ri3GrCCtyVcMvggQ
0vKrBglnNtLnBpMZwscdYvwFMRGJaRwYb+G9tqVFoKOaulQ5ZMpGUnGQyejtxv6rN2JQTV0EF2bF
lqE9lettiST8hN0ntj3sJDsWSe2Fz2a4TkvUsOF3c/d/2Tuz5DqSNDtvSFHm4TG/3nnAcC8AggBe
wkASjDk85mkXvQytQ6Z96XNWZSYrS1XqNOuWmVr50vXAJpMgLtx/P/8535Hl9NBXfGxjnJ2rZrmP
CF4aRbbnKYxNM3aewqDy7/qYfZhK+8+o638mcf4zkzhR6Fy9SZDZSbk//ey29Fwctz6pHTnyrYyW
51JJY+2xQV6VkXUUwCxUdysmEsYx7bsbMhIeqKyIUxRRwViidQ8ulqcrh5QK5SEBi7aZh9a5dbH5
hEIlaAM9WyGnCU65eK2s9ksRgiVI2/KrioI3LJ83KDI3CdYiyyg2ZmHw8xaNR1k3/dad0wfW9Wpb
Z04MbIdYhTLs7hDJ6M5PbHkjavu0NM2mjslp28WBnTDZgeKjJjTBg2Fp72KrjMBPlT0xFns7BWAI
gmneRbOf3xJS+pQt6VYaqbGbQX4eQwMn/VysZfrmG564q1rnmlvRhsAWAfIWN1NfAARIIvapdutt
ZWQOK9eGspMTFTXa8K60vRO3C75Mo4Kc48lzqVqitn5+A0mu2Vk1XImlHI1DOVqP0g8eXXfMT8bs
BWsonifsiOxlc3FMEsLtePyL2Ew/TR3gtIntpExZQhqlwIIPH+swm8GrXUUhVIX4HDW+czG9Euzi
bLokeYK9340oWPEnzPTtMQ4TpgMfP8qozHU9W/5mEiV/kt+frIDk7+SRK60c4n80uWBQCj29+jRe
gH6YB5MVYUZYL1sqH3FMvNhe+lzXnh4HzGNRA4Ab2XW5ZZzupxDHJnvK6dDZyVlUiXqgzY5k9dIf
PCNjK8jDEr/hwH8Xywtnpt3gRy669eRkM8sz98CxWoL3ggahrPJFhoO9mVKjhFgiJHAQ2CLze1I2
7m1upqA4rBjaWDh/EEFtqrHZhz53ZyoEaE7/Ne2ZdebqfbGDz2U9Glha8XvyjryPohE3TbFRlXkB
7PYYdh7/6hUprAzx7t5DUiJmY+wVxtM6rD9a62j0Iru4kWMd5h77QDbb5u1M+mNlGPZt2eXEDhqS
kk7Px6hvPNIBLU/fDIHLHMZsW5aeAKxXBytZQZxqGuPceJ6xNns/ZU6QUOYwfgFDmsprY7nnEsLH
miEr3CydQ/BgMRij8uc26IlNufabVPHnaO7zwzxr0K/44mXcEqVVcdQGfOqV3c1bMtAvJtkqXv9C
3nSqXeW+co+2dmC6bFrlCBujqCAT2vNhYUa+rcJJHUvXdDa5UT7lOUSFGq2L6Du4SmgZ62wh+NYU
Le881upkhVmf++UNQV3vqoJw2gLBmraO46h93KvnJMIuLZzqMmpKozLIKOdxfu8aGJUJVWjuWpI9
TEbe7lrBjhqXcyJb776u7fgUL8sF5KOxqThRNrET27jBGmPdAyEDaeMYW1hlGIGVuPYQpjdVQUwE
NmlMELxK7zmlgnLGg6vUndVMw7V222M+Hl2vaFH5glffbJM1QJb8PPVkWwMjjJGEB2MNvO/OshnL
nAkxLOpG7vSNPWfN5r/9Jvpk+qHq6yfrqB+vYAbAXDg2OGNeti4v3ISXruLF6+qnb9y5CD/6Mcyr
ONPPY87UHL+tuXd4OWO+++ovBEiMFAf6jFHmZPS582g2C+nSsLE3tZOiAIBmWg8wwlZLVN/Vk53u
bC0TxuiFM7Khyc9fEaXfhtK/NdAVsXbzakdpXFAc4bV6Q/Jcd+PdjO4TxpW1rXNc5EGhsWkltJpK
C5ihVqST+NyI+N0ui30SrFtpb0zNd0b/9LUQivt8Olhoo7MWSWP7re8CIM8zA1OthVRHS6rjgDbR
o7JmqK2tll3bMDiAH7OJL5afQpRZF4XWQ6ltxWk5kpd5J1qO21LLuVX5pHFwCXyVBqWXeOQ9kOp+
5WshGOfmtUcZtoT/Flvflgo3Xj43kEvQkPmm4MfXsrJBXHWVq2zZzGjOLb9hzgLOHcRoe/Ahd8Xv
jvuJD4ixrrVs3aFfz6GHnRbahRa2gb29NZhTD0mCnBRIsjOo4DlquDFoWdxgHBWj1cEZ58sTm67J
N2mUXZSHlbD34y/sMNYWuWCebXADZqKHGJFy/s/gnwTqlMkfG2q5qkK3kuhXWat2SgtaKcqWoyWu
EK3LDNybLhaI3VoGE/ivG9v9Omt9DK+uWjdJgulKq2em1tE8EItB8g3gabumkfXqZxWWPucpI+Pq
aCUu15ocG3GbL9PZh2a3nCJXXG3kNq3jTQh6tVb2BBKfQOrLCDQdrAbLSI789QN1G/b9ByCUk+mG
L84ww8clKJZrDdHWamKuZcUf1DCtNBrIsDUct64H9AFiQwoBWHZwttNC4nwxjHk3Qata99N5jJqr
rRXNGGkzwcTBCwmQZdvgu86BEJA/Dcr9GHyQdvS1QprHQ7w1EsziWj2VWRcdRDJvK4RVyxqKbdqU
j2NhAZPp+1sTd35G5vDsBo17GqHgrZIysI+2BUqqNy1zX5pPMZrBX+Xs/2gN6r/kXhLzIoZDJKZ/
Llj90gf/m2T162/6206SzSM92hBHbXYBNJoiCf2qWKETsRAUtu39aNn+TbHy6DqwIVX4/Lr5Q5b6
dSfp/gVqU0DEQgRMNX9wJ+nIf1CsUNI8yzdNve+i2/h3K5VssisB86xbF3kaHHI3fvZGJU54osdt
QZx97xXSXk84cYwQqpRlBs9uCZTYrxNvM+Y4rLPwgEIFn0Gb2fPEO6VweR1BAwFqFmdLF2fEhvwH
IiVq5baOtc9iwvsw0BZ2Ts2xLOP3jhDvOlLxWxEt853RemQC2DdJoyajJv38JWfFE5cbQzgTAkT4
mvr5u0i/mrlLumQhMVn7vJAbNV592IhZkL/gwH9IFoDWEjAhIUmLbU/U9NnGX5aTlWA57Owbkzn2
mE3QJvP8LefIY4qN9jBD+OnymaFa5dzHeQT3yOyI9dlBuiVfdRvmBKeMOkjIAnDYmkQOVoTNOxAZ
oP3dVse9De6Vpsofc4HqETb+kUj1qwjMN4NRD0pOAwsAyOP8sehZsNBTYarnw4RB0TXPuZ4bZz1B
WnqWJJ3zUuvp0tZzZsHAOevJs4TBridRjc/RkylMhuFkMqxa2QCSLRwwqnPzCkYaDursbPQLK5CC
uZfIaorsBEi6ZBQWeiZO6uAC6OO5dicYJClmyGlaScboVs/TDYN1pyfsYjKgVVsAP1guYTjTk7jN
SA54ud0mORoSOgv1A9pHrid4S8/yC0N9wHDfMeTnetqXeu6P9QuA2+bs6DcBxJNXdpDhIVK8F4rS
oj3A60E3dym7oDj7ZGZql/LM8PR7w+DhYfEAiRZeIp5+k8CCflQ8UriejIOt3y21fsFEQX6j9Jsm
4HFT61dOo987iodP1IUwuHgJeTyJisFm78AHYpvyXBr0u2nUL6isNpYDlP/jovzuaE4uKWqyxFvp
NxCi5+Ea2tabv5ATsvO4Olo9k2MQzde5djw8xXzUoWtBYvdnl54J+W2I42sFNAu7q/0A4NkhgDk9
sWQL4Ucsy1pN9qnvNI+ahdHWqMM7gLmwBrA/N54gHuE71z5EayqsfD2NzEiu+J404Lg8UX4Niewp
brOd7Q7bNBiuWQKTGqjj9wW8OiJeCgA3CcF/Z8SlMZP2Vb0ZhuA+hYp1mi3+mEqexnyx9sMWRr/y
UvZLLrsU8tRwpeJixxfyWdri5KFKtzBbHPtsCL/j9odKlfYtsyAvJMAh97Nyn0DpkH/jWXOcgNhY
Xm2uUGUtlMCZnbOhyGqSK+pY6iKRtdvGAYgdQQXdJlfX6kMe+dkBIWhtRKa8M5R8YwGAZ7TPDv5i
WydHzHc5oVjAABf9tz/w8RRraAh8v41h3DvWyGsp4EdZv+gtkqldEh3K6q6DPEPGDIMz2jrhZbBG
cS2PyRR8RAZ2Cd/+mB0b9I4z+2RG2Pq7hfXRiQ4On58Djp60sBu0Ad8+fxu2PG2ixd1SpU3at2/v
Bhe8t531EeyunCwYifQOihYRLg+Sgw3N2A6eZvJ7LOSDZmOar6SMELy7qdkk9a2EDrZpWBGvDI/X
TgADC1QdQqiDLivxBNvV66yCuzawWPQPJiqnV9yVJbJ4zg8E7DPY2fnrVLTtvpf2svLxeq6tMl8A
ckCn4JH7Njm1OA9DXROiye8WDME7jsJL3pTf4sa8l4nina8u2Tjk66hqrLu0Fv1etpO3tcvldrSy
aV1PCRjAyPweOMa8gRo/rYOAT7GjNxyqQegNSZ/JtHjvCp4MIfUU06zJDA1hewhR4pB31pe8XW6y
wrLXptE8Ls3HLAP8v5179BT1Fg2gxlUhqi3WZFbqqvgaL/PENGfVd5Xp3FbsKDctZ9+zGuzXfHyM
BjfdWTqIAwB83Vj50W8K4n/JZoiigBgeH/xRlRfMxnxbubg4L90Anoi7UU5Cm46PlMrwH63Srs8f
4yV/iohQkILpr0uWlPuBMwveDAinZj4CYlhF9SJvh3H4MMb881ih38Nng5nmZi+tCzFp5ls/5xmr
xumzMzqwAlsoORbXZlYR/07A35FtSgbNeLuH2Tyv0rnudyBsbiuLR4XT1TvbeYkmsmW+WT8lsX2I
jOm54TUcSMM+mw7UQb5rn83mMEdjcxZUlkArInrvJE9JEu+BlhBISllPiC+uYYktKOtoK8avIpP8
5IfVM2gDsVMo4wbMGScmohYx8MO/HBeWvH/9MPbzu9VPt7S+nJyctVGac0iAOl0I7wUtNpm+vyMm
v8374S4wjKOjSoLb6TxsXYCvmYIun7cwluzqYylIGBlQHNaRmzjg0uaHrgee2ljO3s85/W24Kau6
AM5e8VcfGqh3hUPjC1jbM8hgzhgfb7IbkE/yTW5fQsfNfmnotwh1f4fosk8iFNFG9M62ngh9t3Vm
roQp2ss8sf+RC6L1ova+EYM5VM/llJfrrAzFurY+CbU8VH5REx3A2EwcAANPMp+dUSL4tKnc8h2x
2uZ2iBAf/1P2vv9VZ25BHfa/mrnPSpeeqsLYtkv30USq+NkUyPz91z/gt/nbNrEEBr7p+oHt/OYJ
9P6inXjae8h62GRr/PP8rSdv22eXaxGQkQztP3kCLak3xhTaYlML/lC8iY7H32+MbcchduVKuqjp
5/R0/OknT6BrcCL1PIDJ0fqnCGPaiVXdU9YsyaHVp384ihykzq1aJDxerhi8KW+VvjHqubE2WRR9
svVtUuh7peeU8bloOJEgSgEZ04SDmbBIfzfWbbaWGAkZRt03XvFb68fdFSxIFfo+6/XNNhvA79l/
bnIpfa4+ff9xERpheom5GJN2lkd76gH9cGe6nfU5tkYwCsud08aHmLgPA09wqvR9G5isqEky7Bt9
F+f6Vp70/ZxyUTsthVTOeOfpG7zjKjf1nR5yuYc/bnn0AmPODo6+/+Mr4ttILRlzgdQTQqGpiePQ
4ANEeRgthxgB05TUk8XIiNHWnn90NVBhYvzg1XMfZZwVlp5MKkaUyGRWyRhaytxsT0Cw4HS0hk8Y
S7G20lMO2/P7Us89NK8tu3F0WXOBcZtnuimoajs1nQEkHsZkB00RfB8CuMKpomerkpNkcoPvNHsh
azN+2bCI1RjHO9kMZ58BrS74YwQj28zoVjLC0WzAKcdQV+vpro29G1/PewRl7lo9AcqGrVfJUFha
XGZ5B0mZkMvToifHtnJZySkb4nl6dQ37W6mnTG5JXmAJ89WkZ1CfYVTqqdTS86mnJ9Widt/GZboW
y2ivQ3v0tkLPtbOecF2vOWYos4eRZAkugxh2p3dt+8IkD/c26XWDkzAJuqwffLJ3Ysm24Sw/RX1R
3BI+3XVV5+xH4PGhXmMkeqEx6tVGpZcclvlRDoLqkgJjT11sDNK4C1sRT69HCLrflXphYunVSaWX
KKZepyRm/mDpBYujNy165TLo5UtqH2Z2MVDKb+zJeMvY0YQ1lp6arQ3jTSlFcCok45vMR/akzkS/
HaueWC99mEisAz8vJGrZB0YCKK9eEYUoMUovjcB6+JtuRFMxqTcha62C/uTF9WWhciv5Ql3Xq7cw
S1XFKU7EKanVbeqXu5l3JGSuGypIbpbwtXCb19S1doXq+QhhVRtNFk8ZKF6GggJWjmmovZH4J5f9
vNcRU4qCQ1PbwP7V1oZCZFjZx1C4u7aZMsAv0/dZNWdg4aj33c1+BLEBEBRZ1RD9g4+GF85zu/GA
q3Fv/gcx6saIlzMckgsAqasdBneOMRBFMtE78Y18qXOsD2nSHQrLR42SYFD/CbfO5YVI15HxMrX1
RxVkW6Y4byOxFGti3f+vEDtnzNxNbVWP2eSqA5fOUVSv0v5e2It1WlRSbdrETGgA7C9dyvK7NSkz
M+eCpRfZwCNu9804hM9OxVrd90YqqLLwnvm2jUBEIABnfKBgKl88Xrgiwu+dvzlw2nZmgI4Mm++F
oNltqcet0pXPEU1iF6fGIifSB+SGrqNmIclquZ2M6QKOgyhYv6xlUr6Wij3Bkiu1BdmWbnPDx/VR
t2TUJzaOzvc2E3up+kMzEKmFyHQJgfM2EHoyQUbMfK3gBu/wKopDW8E3Mdqj+9kf5L7orGaHVXNe
yQUwVDHSpmWpAeAf/vJKRHguaATa+BGOwrQCpiMyYJOzCV/U4+Ut3eWaeddIcWo7KUOx4scjBMXV
SYR1/DEu5yDYttru0v1iEjA1ZfgpDhCXK89Z4eyVq9HU5hmjvIxJ2m2FfSusDhm5Beb856TXzP/e
5LrtEBT/V5Pefv6f/9YYt6pl2/qoqkb9Woyue1qZ9P76B/xt0vPIeCCzMpg58KeFidT5N6XVpcbZ
I/aBXxAj04+Ixy/pD7yBZmDZtAQzGv5+0AvY95HltDCc68HxlxT/3zk3ow+iz4xSqvzZum79g+ca
vzr/cSlck6kSZ/jfz3kDnWaTN4wNpGsDoCpnpwKXFRiHEZw1vjTCuuAEHXaBzmowQ6azhUufVxNI
8HC4QtfCMkTDaQ5XodNOPns3LMUOG9EOMPDRdvnhmqxD4qq1T3NFkfBKgZ2hwsNP34D/zRfCnPuP
EyugEaRpnOP8r/m7ibWPHMmWDO41qqdefFpPHcprFTTPiqVyN7CvMEZEwG5mX2gyRJGHHYIDJP1z
tdjl1rO3oqU0rp2qh1L67gH2HyZ+cvZ4nTSUa3mBovSt0/FbtA+2Rh0kumBiD0lGl73KxuCygKXC
hkl8HcnyKt17S7YXneJrSda3LZ1jRfZXOqCNLOcoahqc4ME9Qb/D1FazZglXDoW4ZyEhUGeWijd1
KK6sa4PjDCrQCOGiSml/bRtEM1DJ/YbcgW4GxZE5mnvpp2wyZ7qBVUYJQ4C90mxgz5VcZaXUHEQb
+m7s16eqU08pySKMApL0wbI4lKhoHDrOQ5wC1j7MLCxKftqtOicVW6c1vxjAsNMI/mRW7usJf2Zc
Z+ckG4ttjNl8NdyYoW4x851Dz9/gR8JmLI5j07871tbJh8dqFHum2pkGxOnb4noXb6B9gnGDwZ0X
AOpkdMvX9FhQzLPr4RygFmkuKiTHyWvU3lq8hZNWdlQjwf2F9sJLP2UJYJ1LfDLn2GaMpmlln7dQ
RRY6j1b5wgmNJeto4seJeW9kMemBNN3Vg/PheP2jn7jo4Si56axQr6BqSXiIa8yXgKjC5LWDHWAC
HMZrEuzAar0A3/nqsjMLQWyRFcLtNTpnwgbHULkf5szLBDAqmevwVqkUqbeLzkE5HdtohiJWXx3D
BMwHRmocqNsyA4RoTMMXPrnrJexvlOs/tqKikii/zcL4vqI/Np+t8wRAe5L88w3LvPKY1RlFleJL
h/EgvJd5Gu9ESmdTRxUFmAZAp5QmQq/xuGsUtYR5vmbd8tCj5WyquDq5BeYdOWafWjM1T+jG320z
v476rVLPXytvNE+tZx+cBW9sWs+890IwznpJgruVK5FZer3oO7Ijh7Wr0jd4j5tR36Kg7tO8vEBG
d+96MRxEZ+4T2qMtbt9FX8OFvpANfTULfUmnPbZ8k3ubnQOLF27ykRu9ViNXu08mzenXCLgPLnc/
PSN8ZjLnGYpnscps6jvN5qXSe5DOjJOdXN6KEU/jQC1bNGeXLD961aHTA0dAFkkPILSSvWC00DDV
6DPIR2ifsXmsRt13POjEQsT6vdEzjR5u8F1VGwZ16yRZNgvrFarIkXpOdeAx8mjGtbuBGPAn6/f/
Euu3oniXV9x2Ai9Ac6K861r5ls7hPTT8x7r82g3ZTS3T5z/hv/9vwX9JDXDK4yOZ1V616W3Srwdn
egYHjAUGU32C98VH8k27EmBVA5YYbx9dMPSmY543aB6kodiG/VcBwp9P7byr2xevqA8jeAh9KZvY
kVmcbcNEAbqlkb4lO+QjQPEbY14YvgvRhP4e5LodNJizZsXQobtNkm/4zPbhaK+MkevTePWim3Bq
N3l9TronG2FlhNpDZID9p7sWKZahBrxoJncg4LfD8s2Yvg/0NjTowUO4T+wTUJNVp7Cv0GQ82JhH
wkODyOwCfIlZ4AkskGlx0GMUmjTPca5GBfK6m2+LJXpowu4wDM8827cZhuoYMqylNk7/YPXfsWl1
Rbkd8FvNdfDSK0DXc77x5q9lW2w5rKHhlHuzp++IFhn9t9KjXhtjVaIn2uX/nRO6htFFJZVZeqeW
Mk3LlW9NLg61Ab/oJ+ByD5gwwaLSC7ob7fooIYBLUCoFQYrm3o7CzwFts6KotmAFz30VHgv+HW02
CviY9tNUbGn4hpxk7FrIyWn7PZIlGzVKJB04tzhoBL4pi3u4tPxV4hbIIjc1/8qLZ3NEL5syynhd
Clq5IBLZtOv41bZNMbIs4RV6IHYpxoJaMEyptRdhlsT1buKqpZRK0mcV6Q6o8An7wW7uR3f9JzH6
T2L0/5kY7Wjui7xbNAUmBgcTay5MqAkxUOiYU00bbjz0mHmyPlvgZKrskgOXyTz3BnW2WhU2AnFL
giEDRGNqIk0/ARkl5/02u6Xuwn1qrPSlGticUiBJdKZssvuQJjonZMwNgN4EwG8AY0HBgcITu4Gu
L8Usqkk5XZ9gzeztiQUQbJ9FueaGSYV1PZAdR9N2hmxfafrOJODw0PhZay5PD6AnbHHVqrS6TCE1
a+ottFHGDW+uVg5Vnbmm/DT+uZmrXaZRyJ3mADmG/TTw38SrWL56mhXUAQ36U4X496oQf0sY/suF
0/NHu1TN//jvf7dn+u03/rpoguiAwgC+VPiez2LoF/nB+4ug/VsIiBCCvLXJr/wiP8DR06KE77Kd
Ahr186IJjp5n29AnUAs0Ye8PwSdcrX5Uf9UltFbikYt0PDZN6OUA9ZA0fhdNrIspVB0vo/WSFlw4
QIlNoF2YFldGPfKJboj3drKiIM6CgZamYFiDMl2VwOuG9LtH0SWRoioEhkvCGGZFbNLQOvdzQ6zp
fcSptHJBVGHo9K9Oku1iWuMwuT7UsDp4S04fjQPTeIG2lVXhTYY9NOhZJAWGSaOMcd/bFGL3Y/+e
u8X7JD1UQhPjVtyG33vjc0YtwyqjaXlttoQUfPPslPeLZGKY8yv1GbeN8C5xVRD6u5nTU+ERBgrp
5V3rv4Evnwb+pwxifm2wd1OlbmLw6OthY8NpX2P5zsGVd19F4b5VYXHbdS9ej4eKJ3gB4MH/MpoW
ZgcJADj8zkaf+tvePc4UCP34ErpB2Hwd5Y3dV/lmCPmqJvmM6oR7gP9Ut7jJzq2TA4/2GHmxbGj2
c0i7RVRIkV9f04S5agOewSz3cEoD2B4Cg41zeu+UEsTBDNM6KYZvqW+wq+rYsTdBsZ4gw/vWNbfH
ex6n9EnTNT/U0SslhBkHn09PqHF19R/gGcNHmfF9JY64chNQnLJpjixEeWaH22ZGfmgPWA52S8a3
trPDXldt0cyexo+NR0RFN/u6n6Y2/ybZMuT9LT6vcKlOReC96n832yofhefTxDVTIwQ0YxrFitIK
bGHK3HnYnBgEnS+d9xxHEFqRP6jE6l44VfEjuMNJjHzxzcJeSdXLV6dOAMRl4S0Qw0F0NMCRPlmj
mAG3nWq9l3tDMDpnXfqlmGndM9rps58U99YIPraL+ehm/jvlbk8xIe0VviPBqrEhHEYWbhX33YeP
w2w8Q1ElS+ZHFR5xeZ/m3b1HZei2kvJLqJZz7Ura4ZySKG0+fAnb9Bzk6n32dEXSpDuZh22AmY/0
uP3aUHsB5HegIZ7chjdQdg1dgG9quFoWF5ZJTZ3MROsekOap29otPTeuFY6HKI/kXtevG72LUVD7
TSztPLE9QJJm5wEEh8nvDikBwVbMVCNWF8GGFLubdoOXVIJja2mxt3hsBlM2VVDmRLqLs8cKIwzQ
3Pq51t4YAj63tXbLJNo3MwYoK3lIrYpZbw0mQf6GNGeDJ3ePC8ab0vuoMhQbH1B/gTEHQf6L1E6d
hVwgfhDiGKYCH+8g1lsYe4R2+FRYffIKna2ibmYd1860nvJ82SisQY32CE0WbqFomG6LvPG2mXYS
ATi07vIf7qJFXXo+Ugm2owL70YwNSWg/kmzSOy82qms3xwLTefLmafcSpQ3LIdCOpkF7m2btcnKy
9LUbHWx1+J8U1/qoHVFRRmmMjMSJfrS7GNOURbMjTsV9qN1UIbaqyMdfRTY3OZBmeVLhOMEWcU+2
VvtNrfubto6JtlvBQiCaB9xMekdQsyxI9NYAkOUnofcI1LumBJYrPCR6y9DrfYPB4qFCRXP1JiIK
ZjbJ3jXUOwoi5KxJSqquMnbnw9Tus0VjNxqn0j2+5q7V+45Rbz56CirD3OgxA7AVybRM5GrBqEM5
qrWE1MxfJy0pOWhLoVV+z3yX+gKVfEqmmkcaOtSgBSkLZSpEoaJVPN8tZuztkyXeukuCcRdS4xr7
8ic+98RknJec5TrgTdRkLYLJQDcno4vlVrbDsnzuPLlJ0c1s0plaRuNue4Q5cROUtLdb7kVqwS1K
MwGPnp5NLcaFXnttPXrIUOmoFztXWrYTIBY8dDypBb1itD56inrUeOYhRotf1yR0N8LmD/OvWdi9
WJG/ozPD2fSoheMQvbohzltLC4kxiiKbdLGifGIrJJYpF9WR9fAHmehdjhrZYcqLPVavWYplmH9W
bnFamrSEWaBlsn8GMS/i8czgd3YcXpKBlj55ttZaCrW1KDpreTRqEUo5eiCro52WWkTl0/w4ca/R
dkGpu0MbBKUaJmt+76LQYKUa522NKuuizprTVjnNu0jyIxmUBznSszrah6m21ME75dJLV3NdF9vc
Ss6ukw2HDODGDIncW8Kdac9fei0UCy0ZQ5SddjZdKrHAFhXVCMuplphnLTZTzGHTXaqePC1ERxmS
tEKbllqkjrV9jn9xPq1cOUmMLpCOV0djOTGc8pnWqM6Mh2YtgXdmGuPp07Bwt2i0Z6ohn73GfY4a
/NkLHIltaJ9ZFZzxDaj1ACW00bjQRINDfY0QJVR5psc633UB/NSkx8vduOHaJ7NyKheDZp/UX3tS
fbMWuLDEr28dCkt3YI7IM4IJgQHADxF+r7UVgNePQuGfLM07JeErN7Eo+AUV5xtsLmylA0qlHQJn
hukvq1Q4fCrwL5IXAqvqtianGqDVFOLqNMj0vkurozG5b8XQPHFHQkndF174SIGWAx/VvYYwXFMN
c+07mK/Ew/XIBM7d8SyymyTD+lAs10raq3oqv/NZJ/TjTd061tDYFHrsRG/YZuwvYmyjdyMaL7CT
65UJ5VfObXEYJUY0/NIUQEz87YvyW46Ze+UlPP77EChoabf7JpxORlyqG7oAcKDptUUzfB678JlD
LdqGI9EhfhjzXA8Z+V3ROh8U1NZH1fqHfOYvAqroJHmf8JcsXoupEDec9xiCm4/KiXnkdGO6N63L
ksSwiFp8Cn5R7aqaP7toHOIB9MX31MtitEguU0vhUUfjDfGz3Rj71MqkCxEgDPSND+1GZ7MlxX6J
otUoswL70PnoDNHEr/UYc/If7TFlzCla87PbSSvfj22a7zsafQkbpe5911NA8ucz5w8+c7C4/fMs
y9t7/v6zk+5vLxx+z68LVm4I7YsTvqNhKz8vWHnWEHLhfUMNkCV4XPz2wgFgwE+iLR0Z/B6+AvaP
d5Fms2gHnvwjG1ZbB3N+98LBPme5lm87uPZYA/PrP1npRBXFPTsqBRGE3ZeU3icyqvtkjE6KMqJt
MU9yG3TBSyfPhVXix60UPwg+DUTIm50JYtkCHD6BE7OVDVKkLYAqJe6mDQk82IF9GsuMa6zkEZ+i
pE6+9VG6/qem6HsCW72xmUjjcTlcyqm8D3oMuGp4a+v0lNCnTD3FIW/lIwsTIBUepYXlpCJ4c4F+
9GM36FRzinPnBvfEG6iUgUvJw4YUUqHRx36y9yaIaln30I7qNipHGoTdbOcbl6wh3xyHWCoGqdZi
8UheV3y5dYjBehTyvljuEw0vynyysNjq8kPvuA+B6qqVb5cQ8SKKCsLMwAhCRbT0x0tRYvoQTSKP
jrNUm9hrj1MVPYbuMtzYtWWeS+++VDWLyEXEexJ8Lxgv6dlT2KQSjezIGWTibIg3pC291cQTcEfj
xNapWf/ahfdgLBw0RQNZYZreLYcg/kiws5+XW6eCGtMPL3FMTeFEk9hKhhSw41iDj7gm/NfcdSQg
V10U7WHAPPm6ZyyK3ZjOb/utozup65tqs8T0MWblkRg/I4n9MYDL40U4vcF1eVzaYtkYZvDR9eln
QB0OFJyJ7aXDcrUtKekleERdJAs6BmpYeD1tCxxGiz6Wen1ATfqo6vWhBXJ5Ah/NQVboI23Wh1tT
85KuLGTqBQx5qo9Ai7Nw/gGs4HRsJ0kJjJedJn1wDpygPScpy0S1dvThOnDKlpy2pT52a30AZ4na
UW3FPKEPZ2ld6MMjvKOPbYPzm4gu4+EobpKoei0gHq781j8V+tBXTsC7k2sA3PKH5FrQ1wMrT0Nf
F4m+OEY7+pxzk9BpQhdX7G3o8ihvWm4bxa0jIxZ2rG6JTesryeVuEtxRyCAR5C6uLUtfYJKbLNRX
WhSPF1NfclN/IWNebFwbNvWc8yqLNVQ9g9YnQwrhNW49HsydiAwXzRkUe8RUJmGzVxrSTj8LBXMj
P4Pw210Ncrf1JWIQy1o05B1/vLvy4L4PGgCvxlTeBqwfpq76SJzuUfH4pD0O0INBs9curAR2TS7r
FkuxCLFf+PMW2AwtmZTiyJXFxLEkGkkPmz7Czw0aBEVd9P+LvfNIkhxJs/SJUAJOlmMGmJkbce7h
ZANxqlBwzm7UV5htX2w+ja7KqZqSbukSmdVMLjMiPCOMQPUn730vB1wPwb5Y9uasvANqXdFQedLY
K969XNKZB5/w6yGANkkXZXanKqzGmiBNt7iVay+u6IGY0VMVDkD1F1hlvqLsE7CBo4FJ0aasE3Yg
Te5GY4XWYWquMjD9QoPXHytrp20RoqZ301W5MgNJCCIglgbSv6mY/5NG01t6zndto/irCH65b+pW
qUTg0dQWAq9J9PMGmzcLm4EuO53aN4O0q/tcN7dkg1HbkieWJuI5UZkEi0onsLj9NzUOOpqeX401
UksRZWATaWBKPsiuwiCxTlDQW9tstsMw71xNk3u/bD+mLtYx6PtENnbth6GSEzQ+TldlKfiEKpj5
6MCowJMtGe7UKnkhcJ5LghgMIpdNHXlgAu2ySUmzjd3yhDTtc0oSTAky/sXy8TR27Ecagh78Vn9c
WjAYYiSx2m6Xaxs3xUYyXjm3q3W2vT+zvf7M9vL+b2R7VbL4EdJByjA3zDepdEMiOGNcbtOd5bYD
RN4hGmTyLGuXOgKTyp9l63+3bA2wWHgOdeZ/XrVu3tv3cvmHwvWPn/pjMv/b6IEDxHMoRhUa8K/C
QA/2s06dq5sYVs1/qFvRDFLPBgFyQR8RoInM7W8WEOcviu5q6JZv6oz0Pf9fqVsRJv5T3Qqb2tNN
3TNdRIre/zGZFyk6KbtkMg8L5PdsHXRB7rzYrnkpaiaekx1f5SxaB5/Bj9kXczQ31S6Xw0kjkwUC
mSaYxWR4tjNArW5Rh+PgiLDx/Vu9ittdpg/+FjRdCZthFnPEkgyWHwS3nOJis7opTCVBxdfpTeRX
eB7sxWnpF3uCfXsgLg1/wNCSX4adFWHHaDU0CRFGV4XqroduyGS0j9LcSzmZG2zVBagtxHXNlVhn
1PSOwa4rQe2z4MezFnKhHeRyfhajxsfWMWi/uBGOJanCGg7MiBDuN9lp4yG2qLbHSTJbNcw5DGIn
CctsQY6sQiDnp9hWQSFCRKMVPJHasU3NMjKyGAkZlwnBKgBC8hq3ZuvtR/wn28nIfgotpRGdm1Ms
QY7E/FtZF67XRVDfN814KPHFjEnz0Xp5HwFZKLaEs3jkmHc7Ltc0xAxKVJrNrMAnhjpuu12/ov2a
jeZCTiKyqkDaSCLrnxE8CSuD0Or0+850L4VvZZHt9tSzpfnqueOzMEWAF4D425a3rzStp4Zpg87A
GW3apsQVjVZjuV3paTC8oXJsF7hXKcW+yIeoqWyyOpB9M5DcNBIMCX8+xqG/Y8/zzMDg1eLLkCp/
XJ+iqUImvu+TSjtVPt6cZhHfbmmYO3uJUZSnAzGAqWfQBWDnNXF7IuauyO9YgK/AP5QZWCA5Zs+e
NJONt/S4BWElCsLwNoXBklLvZtQgg8f3TbyASOSmx/bsLwlD8BLrsHSe60AS0qy3VzI2XyFef8+N
e0o0kC1AOTZ1vgKHWspfRdEcUf09Js99QJa4RbUX9tQkMyGc7chMzLfZiMguNAMDpvL67eetHvqW
9jpJfPMNLj1GisCuAEOSIg4YZJp2sj3bCbHdGU+FC7Nxs6QlgYw236yFxa1M/btM6x61OoAomFIh
5+OnRj45go8sGjV+Ae0cyL2m/Zhjpmbe3ToPA1+c8cb0al5WjFc3QUUXDVhfogKU0K42XLkdDTJl
S0PWO0Kdr62VpYDTMPdPwOGR3YxTyd3STSe7oFP7qDUnn71LzsLCXV7m5gM2zaumQHtIrX9ftKwA
Uq94hI28i5WzvgVNKTJx8ARLq8F3rwTO+TCHguhpvkaCM/9lejAAwGQfXb27tJM5R6NH9qc9mOY2
fhQ11xWAcZ/s+UUPGd8TMjSU5Qc/dp01Dsmg9jHH8Rp5klOj8QhEz0yzowFmE+8J/E+6yf4a/R5e
pPldVpVx1bi2ya4wxTrZBOfZ9+ebPD4x3mSJPZAoOpJfV+gVCAhjAaMLPYwRk37DDO/KWnt5Mf35
DE+j2dtdT1qNwxyPKvVQVf2LXjGHJXLVXpafXHBAecFydLti3mbs2eiGLLppRUb26Kh91jshpS9s
U3KmdkJDuTNZ/sVIRb1bXQwDBNHTNCAQYKsEJN2t96nkDTFX5s5O3tXb81W8iOwF5u+Jbdd06ixx
I+ZyvyzNJXEMB1Wl3FSNfV8V/F2ulhC8tbT3rIcPhe0+mnbebmvCTdMxe5JOzkqp6tqNMTBCTOoF
Lv/CokHXpuh3Qe3Nxk+mgJRtMJWnOo+JOszmPWHnV/PCwHp0b22mxQuBbJFghAGjc1nCyef/Yfbt
rV4HZ/TME1PdhfhSISGQc2aai/XWry0xUyvbvpEssWbeBAF2LzksF1H7XTQ590sQmLgFO9KROkXq
6as7c9XBRKrmbMHHvhHMCpj3qa3Vm+0vyNMD08fnTUz9VAAMHZA3wZRVdL3qNC1YaQ0kozT9lRfy
gnGq5/aW4Qn07mXGo1x7kYt11jfL28zLx8NSlqckt059eefrLEpI6Ybwlv7MRksskENn7ozTbva7
a7KcwDh7mNNGlKXreueDij2yj36oApeLKflI5y7Zp+Sq78FzHkFt1OqpH26nenJCaQA56PvyVSo6
uK5VYWrouEI6F3JFQ+KtTiz4PN66JqtcXRvQmY/2tF/5S7YD05hBB+/FtpXoa+QZaOCNZWmj3oSP
b3ovlWnLi59xVzTBV6JXWdTouXe/eHOON9n/TLrskBPZG8YMMq4ygF+AKRDKchxvgkXeERI/7Onb
dQRq8etAWOwQB8Wl8e6YELi7MQ2+WnM5zCNCPY3JwIHU6M/aaK9IDP+wYTts9PXk5jyjtTFDD6jk
2SjyH6qJYEMy7VEv2McSJvwj0+EIBYB+qhqvdVvl5aYebwX3BoihS+6WBf0574BIPsZ2wfD8Zwjn
/+chnP8NWPn/k6b135NyOoH/qk95gPwhln+ar//+qT/6FNjmPgId5uG4BJRX/A8DE6IW9lbKKE5O
jfV3CiII5q5hmKR3/tWs/vd9im/rtoPB3fVdhz/wr/QpzPP/qU/xAV/gpccmZXu+TRv19/P1uRzN
HIpbDY3PNiMfnrlPJt1cDcWuzn08ApwcFUfI+vss4VDBkMvpAs9bl80PmTU2M1brONmgNhJR/TBb
PJMEwKZ2crqN758EASsb9MAfDcdZw7Emcs63vsqwREn8yBx9vToDW+9uVGfiyOHocEjW6rQUC+em
s4i7VpjsmjlRs4TInECdsoU6byUHr84BvKqTuFVnslSnMxrerwxEFfPl9ILu5IX0a+a/nOiuOtsn
dcrbnPbq1AdHoatboLC0aZ+hLdnIjOSFYZpv/YomSVBmpJ0XZuo+8e2MTT715cBV00y4vmd1+6zq
FuI26va94R410nP2mbqtbJl9wDKiPxgf/KRfjuwUpbrf/FTkIGxqUnqG696Yd80K9GNRt+LC9Qj+
YutrGEa68k5wfbpuddKXfjx0Rn3rccGu6qZdPGc+VFy+rbqFe65jW93LurqhR3VXB1zaC1kbcVqt
B9FJRaRhoNZaHrLLUTG0MvHWc/3DsIcRjcs6UZUBG4Bhs1IsTKpqWFT94C4S9F3+IErZw8JbLuwd
uHwpOkaHUjEp9GigHInJyElUfbJSqNig6g9Ug9NmpYiZHLu9tQeWu6q+oUIpw0XErJtpjyf3dlG1
EPS+K3gqe8NGnK3FTnlCYU3EYmv//A5jnQwWDiul5jEY9UcIICjPVe2VqCpMM4snaFSPhqrPcgo1
j4KNpNh710E5ZlZ4rkpfQXAxkxHc3hGt4z2KNmOLCnZrI9v84la6GfbZ+LQG9uuUMw8PghqQVMKi
vMSrx+eKlakiGl2/FEjGRKmHTtqLhxF5jDSNM8TK0M0zotjtAdpYAVOSf1k3I5lALIgYf0lGrPnM
Yl2vw+k/pFCAbA0cCdiHWdjs3aGy25X3iJn/29YNQEIrvdjkumdNxrfJJAd0bg5y/sa81TPqWrDz
MZCssJlf/W4VIWJwnxYezw7h6y8Yvoj6lLCFYlyEoWll97B892OiAwdmGU/rgkRWm7sBVmHm7ucl
CK05fVzWDqTbKAni1HqDqXCDsKym60hStYoywy6QV7aZPYqxZiGQTDuzaeJIr+e7WBT7LIsBtteN
C0OJjPjsZ7Kde80T+q5PxMWFrkqYpLz1kupNJPo7lKo3e+TFeh3w/TajFZA3LMhUBtWMrt5s7rLJ
7Y5DwMihMegV9NTL952ZtGHmmJd8AodVGstLMwX5Nq1Ir88edLPcIaD3Mcx9J9WYbKFGLmEVp0/+
fOX2PLoyT5ItbIZfrhsUJ0D7FtsFthBXomiIZ1raS6Z4PZA8MCWD8Ml/s3zqqoy6yoiZZUD60RXz
h7NuK7Rnd6znECZ5C7qz3lVgggZlNRSia25av3z2quUbdLp56fnOTgOUoQzcEGkGJ13xh2wx33lK
QuYoMZmlZGWTZ3wMs/4rh5305IzvTrfijdZuSURDcegZC0eUvxWW0dzGBX6vcQKbnug6hAdrulSw
gG6nhUQnv8hPIGSN0EQrKXMT3Y+497USwNuK7q1xWFMqal+N4M+1XR3Gb/3QobDbeQgVdZUoM7cI
N+xLY9dF1CbduHWt2bqvl6ivhv4wlRb4wHSC2aflIoxlkhBRvhabvMj7HQLuK52e+Gqc7K+Fr93N
BIL33BtdpDH92enabkjJvko5efZ5SZOdwpyP6kx221UjVWk0CWeeG9jPjArmcm0jy6yPdmrEO7pC
azctLY/FVsY8h8WqBI62e54g3xOXxgoIUhmHZfOlaca9I4P+UOUMyTyiw3YwUMXWkoV1lYyTG3rQ
ODFF0NC2mv4upf9hpRkhRdUY+W2KRsUh5kKkJRbEADzVylsq+wVktE1yPY34po1N8zBqw/tYZNle
6Natw260nzjdRUp0cD4TmLb2Hm8MvHCuBCJ+wK4EbdDQ97JwTdi86moFW6hlbOHdWGo5G6g17cS+
VrC37Y1BWeVdiNe2M8IrG247bWLNa/ovplr8IuxdyPxlYhYb9r0nAi7J1HG3jccudahuZjbIrVol
xx0x9rpvyMhharLNxajymED667eZme4mv2QlbSNHZEftz/JjVEvr9Pf6GifxJubQ3pqJ9poP1nm2
6mOnlt7E97J9VYtwI0iYVzE+QdeoP6BwAopF5hnb83J889UyvWCrXqv1OkBsOnctbNTivWADj3Hw
O2MjD/ScZLQYSbPdWke+7iji2N/DjSU2e1IjgNLWr4aMu0Kt+7Vhx0J52Lpu/jp0KUZfE7RG8BL3
LRs4j5crhQYUXu6ZZj25ExquTo33U+b8aKaehT4w0mMBoJKMNRlwHMIkCJk8skhVCwOoVT9Tq3jh
uTgvRfxA/7Ulcxca3Gh9aWOxs4XFICoFNtb2LIWpZ9qiYdrF4JGMtWajx7UCXwWHymS0WzEKrGxL
Oy6yfElsFKcAUyInGZ40sHJQUlImKSUuzLxo3bu8YHAys1YLvP5m9SIvsTmsyzUgfE4cEn9Fv5ah
3HRZgjIIkyvHWMJ11A8UU0nGSNA3x/1kuh2PUX6KM/dWUhtFQhT5Lh6Ki10S2mKk2pObQ/BzNdgQ
aE3XaXC37mKbEI1Krj8GeO6sgpqCA5HZ4CDNumOUjazBbzJ5EE7DqS9+fL0GsBXoLxq5JD5hJvTi
HRRQUD1cTtvO8N5WJOm18+Xpo8bLJENj0teDNbFTnZP2tnDHt6p1bnqgqVSo1X1n8xqKwN8hvdhO
0IaVYT2NRjfsqxx8f/GEcjtkvkuNKAwQfzbB7Wyez0wyP0VL5AP8nhVG5nc+Q9SGBGnwC+gaeIYx
Jw/bgMiAfnCSTQFOGUd+Cg00xUdb/0g3vo7dGt3kOpO+nA23tqysK59oC9rp+ldtf9fdlCMazraZ
kpLhZmfIkD10q1ZHpmW9xQqmGlhPk29muznNVHhHt3BxaacmK/1NE9gysvnOO4HrXGUsUXip7PTh
S0OAbyOCPS5iWB6nSutDZLOIpy3vwAyb6TWxHRms6oVgjNpt35eqcXbr3F/BymKFn8/joTDEmzbB
NkJct9F16yPO5rfRNDdpVcPIzqxT2rRfcdXhTOOt69bGOKW58VRVCCb9On9KtLmKHG1GmRrIHYB4
FUGvErHz5Uhg5HNvZGI3GvqhbXXn2p+XKzfXzj5JK/e+M/yikqrCTAvWnY63ep91SLt5gBlfadku
y8aO35TQDYLl5s9d23931/bXJpbW8j9ftj1WefkPq7b//UN/7WGDv+jMZulfdQsQp46v5o9VG7s0
mlslzEKsAU7jD4mYC4iNptKjU7Vt8G3s+/62anP/oqufok9B1AWF3vtXWlg61X9qYeG/BAZ2GoRi
7NzU7/+9RIzWM+vI+9hy7aagOHBtleNrHIiXwZndHTV/rXYpttqq9F770XEBbTQCLg2rPXSd/xrP
9t0UuK/S0qJSO+kr0piqDPowZ3zq+wQr6QIjqLtPUtwH2EjRDTnTV2km2zqLT5mAZGk1dG3T+Fg1
xlftufGGMBoglJ+jQ08I4D+lYoJH8EbUx94PnJdhiblDvPwb0b9ItPtADJeKNIpNDQLUwijWZPYH
5dINo8zv2WxOWqEdOscOLeMafsAlr0OrMu9sJ/vVaJTqjfXYOO6lyc2Llz02HRsVJCcWio8yniLN
L1iOGNYbHpgcTsC4bRuUI67ffSfPYx28Ct989t10X2jjSza9x5q/Z8TPcmBZ5DYLEIbUnnkoYVak
tANjirDIwRKxaIrM60N7UMzeptiQwGn2NfFCBqYRaAY1gjvMKgQeenhbk8/WHg6x4GV2Q7UP5JlK
6MFwZvy8WXxdgOeF3rrTMvt7nvksSQco8B4812P1UjGYD5x7iZYo8lIUaINidmDaRWGU3OVtt00D
5tTtsiYEQPhfKjusKSp3awAC6Q15rQ1yZZlJBEtLFGUyZmDXWCCOzoBAyYpE61f7uGE8T5oVAQGM
keOsqS+/c3OtFn8EM55qXyxWlLsTaRymfTRTwweGQRvQGVzcfmKqdaluHLQg++odrLgBrzNK9AGC
q+d+Td26mdFw3VTVCmWknOmDi3jf99kLFI27uprXQ6cfMm8pQtHtHCl/BZoNYYyAWRCm+7kHfrZ4
D3OB2A1lG2VO3a27EttSGOTBdWD/aPFkhm6CEURPyt2Upl/VMu0c92de7Jm8y+SskcO3T8Hmpfk5
J1dzMOx1NyfmvrbfJ09vX43uQQxpcUuoF8tnIClLdoIa+OPVsNKEcesExUtQ5q+arFu4GirbVM/y
y4IsnALLQuw8gPNGNuwUUobcqjZY7RXGarAfAk87LB6Eaaug2lHkblshvAmwETrbh2TdM9m4z6YU
wmpCItN0R+KJdqS3oQFVXPA1/YRs+G7k/mubTPNZc/0idPaDHPOXos21sNX9FW+6/WUu1XIt7Pi1
UxxySqj3pmkAjUC68msWVW7CPiJVOXV1797rPcToVGrYYExGHBLc+ai45wt3NnwMlZvn0+VMoacY
6UuG581rvF/rkrp7wIthOeE6I1AME36BUE2ztPXoTNqTWTCFmBRO1IYrOjQoUMGMuhNyb1YmJ1kr
tN3KQIC0tGZnwCdtrSfdlQbIaCY4hMx2OkknhkKaGgpuus6/DAU77RX2tJ0BoOqtDWEQopafSxDc
Q38aKx7FmlzqvacQqixdHJSFRYoXSwFWHfc0VHwbJgVfbSho1S7oCj43m11JtE8Hq3X4DW2F3poo
jKuYALrqCu3qTd13gKQxFKSEYHzfd6kN0EgBYWPIsAWEWCNh355l4GJqB5qywsiOHHubfhWsu7xF
baMvYlzef7MwpxrXUb1mv+KY3i73w1RzD/htXtjR6bsVgq2hULbG9NkotK2nILej/oG64tFU8FsX
sE5Px/yIfTePsnzHjLE9JdkBpfyzqQC6Tm/apxHbvK2Pv8gVPASwdhMF3RXdS1Axg1O5JpAOARCQ
+zaoKQBUb0cvQAnZv2QWkAO3KBT3fFUyPjDUHMEo2oRI2G8sa35kMGrIHzI1dwAQnm8xt72g3mMl
I4yLP/lNqEudtZWaXLACT5DsMc2QVkfkH5u2Xk06bFPcNBnZxUxAKnuxUGGKN0BI7y5Dko5hiexh
myVNfG5zEsJHBipCyp8hPddqzpJpJnpOJ9vr1Xg3QGuJlswbiZiq2Ldnjy3jmpyxzajmN6ua5Ixr
vSsb/EXZEpOIW+XQadrkMVj8cIB1tW8Js90GtoBdruZEg5oYxdaKnYARkkYEjlRTJQZm+rlMp5ce
J+xWM5g9eWoKVc+vgZpKlfZpVVMqybhKqLkVETvDOWaUNaXOuVazLTufcFvM1jcF82PMfGHbtxZT
ntwKnTnedTNpf2wgna1Zw+xN1AQNgFW38wMYQGrwlzBmi2uceGTUwleiF3A764z5FK8TszmtUOtz
0KmmebFAk+ceMUGemueVAK1ilnqjmvQtjPw6Rn+OmgGSNXghdyzbiJGxhLk4j46aGKbEsJDggXB5
xsJTqvWwzdkh2RcLtTh2m+4iCBvqVnkTy3w+leyYA7VsPrwEw1RvhwXuEQ52BDXgOlpdoyVUq+oY
JDfiHLbXao0t5vgyeQPaD88yd81UKjIjf5elFuBj5wM7Qt+cquW4DBq0yqN+TBwClu3O+LHUKn1l
pW6ML54biAOL0a2jlu7EtjR7iz28rRbyBpv5oTJveKlFFOtWGg4tjfrAHl+ohT50ILmhupnUqj9h
57/4dcOkyzcJD0epjs/qfXLrLZ5pkINKNCCVfCBVQoJaSQpQgIL241iLNMc+pugODPQHPTqEWePg
wnOIOKFWMgUUT/kmeLSUfGFQQoZGSRrwBV1Ie8dhPw4HrMt6qDUWevya64TwsbBT4ggXlQT6VwHY
4xQo+USDjkKip4i1gZG2pd01PrbXZTKvYJwZDzYI9dwi7orTYVdPFqd8NyS7Vok2DL6vmkBn0Ez0
eMg6xNxdtzlD+pUE4iNQEoljZvB25rg6UV7JNGo0QL6FTw5BYRC0qmzC2sOi5CTkcX70SmDi8VRt
+hFVwzxRD8WfgxKjiAZZClbHxwSdSq4EK0rkRrpYiZCKRYKexHze6FuS9gzNf2KENt0VSNq3fhJs
EQ2xujf0dw+NTOfkhNKjmjFQz7gIkflS20pvm4/RWp06IzKV4KZT0hvx7KDDGYzqOKPLMTIP/4IF
p01Jdia0O0VVfC+D/pqg6UHjTiwWKp+OyGlC2ViJq0GOEgKtKIJYTnm3WbwccyUW0lJWzbMSELko
iVwlKVqUuChBZaSjNuqV7ChTAiSppEgU7EffjrnAlEzJUoIlR0mXZJN+V75gkaJkTQb6pk4Jnf7s
B/+lftAL/sulJgT/rvrS/sfH+7//z1R7+y7q/N//7R8gjb8bxN//l/9oEE3zL3wWxMSguPRdziK2
jP/RIZr6X3R2mwHqTYLaDcvkd/5mIvLJw6EGDliLIsl0dTxJf+sQkXBCgQSu4OAy+t08/guYRt/7
pw7RIXbH0V0LGKTJP0NhFP6uQ3SpRk1f9AYDTmfvmQSc63K+o3Y++nixBQSDQ6MvFRBGLuKp0TYl
AqbtaF9XFZDusrCQ2q1LaDOy3Syug2cP6YixWDeDiSpGb5K977HwErV7xul5NIkx/023n4iGRgWE
yTfLOCiSbEhUorm+hUKO2Ya4AS150gfOw7RmFjj2ZlRJH8Lr0O8n+EObhqHfjmxS9EhTAs24rk8J
f/Jo9KemAd4rxFl6aEw0MQ8oL4unpM0lEQRY9mEvfZQugS76oMoSHBXvhmw/Ez+DySBSar4u6zaV
B5ab7aPlkvnZHuzSpyYGcKD1XYnbr7viLAVx6Fef8BY3Sd6hn6vGj6wna9CWzFs7jxp2uUd/8lEk
uFxJlO+20wqLdbXGz3S2nahdh5iLFC4kVo8JoMQVRNhfohvtyKjrfaCRrzJBxjTlfMBZcelr78qa
DRfshP3kEW6wrSC2bAk1w1/ZYqaYqhpq9bWI071rGwe3QdGUlTXKK5zfvBUPbeIdOQS3joCAVFXB
fiocm77OeKACQxRU2skZWWG7q5MoI0+EDvq5mRd5isv0NS0XFJC44iharJ9GVkwfh3pj2Syh7OpO
rwwXwGOfnPgw2xmpZ5U7t8ac4H8OjsKrXoOKyMRgmj66BmFWsbBg8NnlDI6Ggi4e7pUaZzukA9zs
qyQZD/RM8G6agkm2U7GD7K8td522icV009D7N+oCIsa0ARnn4Py4XEZbbLgxhAbeE4uFjbQfRueD
KE8i0szxffTHe8wnKYr29teg0XrQD5PEyHwdGVd/noLgXa/xnOT+GiVFUoRlWx1UXk0uHd5nW477
AtoTmTbTxseOv1bzydilmZCRL1ssoUWBkDTWr3IL8WWJsS5azBROQVcRh2hCN48Lj0HeadYceZIW
vresZ6vXp0hvCVI/UhNUNquBISBUqaDQ3ax6Pm9zEtXkALC908k8b9p4jVbP4x6cjq4FRbzHU1J0
+pduVL9Em9/ra30Si0VaQ0y5bLXffCI5IekhfCASS1rAZbZdfcQ01e1EElyNDi4bHyAD+VEzZgxC
VEmY+sA+e38PbxEUPJv6jd/z+mpW/oLtMauPLBrwIW9KUD69lidbyygf64kQGM1v4y11btSZE9EZ
axXmdDHoqvPiaMQqDAiP9ar5PGe0YR47rRsT2yGF8VbXLHnWOzYqycnypUJ2tt3GGRljEZ9s750k
Lq8C/wpz17jTKi2+cPtvVJhNnhMYV7vjPW8c4IC+txRHdWvXRBcXuV6GlY9ZLBg+zbK86Xmiaaq8
aQtk+XOhLdC67OLJEYRI2j93hoH6UDyzMomcFtlAmyevVj2R5ZEbOTPgbV3PM2tUDPPpxG9VBak6
LOon8al5eYXTyXrpra4+YNF0z5ipqLMNdlJdtYxvWfxeuT0peIF311kSuGdDrMwYE3KesyKSmzbv
VYF0ZzFZwR9uKrLYezY7M4GYWUNw7FZa+QCDAVpZ2mIKXARsBmuGGlkE1+UgoyV2fmLTO+kFspC+
6z9bl+JSMVeEPdADVy5NzAydzmpHFIvtMFNrO31YLWWyi2f2DfEgPty1Q0Yvq3CF6sZuBb1dWxH4
XZb1l5G1bynDKBomJ2JnG65E9oS3udaJUCKegz7LpETBX63HukHXip0Wc2OwoHZJvWcEltOFQJIN
8AwUAcK56aq2PJl9aNdoM5H1Zom8dmlTs55JyEitdwG85hNiwj9FFCZRsC3zC7dC0D5nJFuhhNby
mizUhLNYeMt26vk0SwdEzGgYy43R4A/s9PlLdv6GoVy6azsv3WI8/LAmyrFRbbGMrv7Mu8HaSx6d
dG2OXVZ3t/W4kMKU629mKz+qYoSrQKgiXr7gq2Cf0BjhpOMDc1vBceKm2Mk5NKY8bq81iIJJMUA9
MInJ7OAELbrx2LFE2MR41CuUF6Hu8oDlPE4QS5GrSND5a+HwzKQowZ1ujje5y5vqtAM1usSQW8Zi
21dWE2Yl2c9NHBukqUWxm16MdfpJidfZ+Bk0WVGySomZM4RpsXhbxlIp39+4iBxyy2RJhZnJOts3
BbchVs+tpqOEqSufiyrTk2jWMd4nOD+jAGbuNvZ5hK3xqcoSmw3gs1tDpkGhcK15MdSLVswbLwPe
0fU1UUBlFWrAyve0EjBI6nGvcUQwuATF6hcFDnzDxWXgvgtH7kfVdNBPvJtAWCzGzNuVdKuNlPb3
4NYIMlbBWFCCKJkruqjeXCOnlo/VWuYHmoCFNmJEyMy6rloQ/DAhC62Ob+SAd8DOxGdD7Cvxaf0u
aFqMkbG3quQhVn7zh6uacFNkQ1QOOhnItrUNQLEwdcKY6qY25gNb3PiF3Ot1au54vPhy0vfzadBv
ZnButqLrnMhwl6+gFN6+HN2r3IyNvUY1uck83NCKxVL7BDO0dMhahgyiTGUe4rAok+HLcN1L1iQ3
UyObHZT4K9cRzXkdWBpzcvEm9k2YW6B2qhVZsa1wyv1gR4PrnxsrOfupfpPFE6+mza4LR28Y9JMa
bqCN6XiodbPe8waZxgpb6KDSGHYu2l7Q1bwBswaOu2/yW+qi64pkO1Q/Dt9dppO5GlKjhjlnJH+0
c/0sm+FoJimEEqFvzMwLDrVxF9/o0h9ucckg9uYD3NDpPrrYP8K8dmRorva5crJPMfjM+oJ9KYmo
doM72XREFOryVWOMWkmqFEQajA1bCiSvOjqSWIWe7lSO7hD2uTEeG1fPaJMQpJMses94WW4GW+3s
G5b9DIHu+gAMHl8YQoVLJ/STN7CU1yQrL+fKOGV+6V8LQhDbgEe/XxgCLrXG8JCZjhNQiwRmda25
Ts9elIbU5BzrfMaeJPqhsDYdVqw9VmejbRj/lQTwSXovlHdMcgc0wwxW4j5/MCSsFq6e4wx7uHYH
prZME3oF66DYq6SRXXyLZk/P3NPCs9fgVKCUKvy956jZhRxuHK3FYGvnt12SnTsGQPzYjgHHSnbY
vnGTKTRzTg8httNUnkk2eJiXuNqtwaKzKWxZ0A+fgyG1g9lMxma2C8BNSReVNnZtQ7rnpcnSbfzu
cCkxXEj6yBiAl5X9hwDtvdXHZbnRzOc6CdpoTkcAgil5OYk0946sbus0uMQ+ZlX6V/L4+KqEft0z
tQ6uJk8Gu8klOMycIn8gtqYfGVnU5Ig4GgKwhOmvDqPI4LZ22GVkEgJ15TOx8I36evTy4QoPEOHz
yxFtwhX/MNzClNdz94GIfUYnF5vItiha/ToOOEUoqqie4Ick8idb/el/sXceSZYjV7peEWgOwKGm
V6uIG1pNYJEZmdDSoXfDNfTsTbmx93lSVDXZbOuac5I1KAsNuP/n/AraudqXrpcf7TbdxiY/b113
7daQkrKGvqvWRtuczZC9Q9tZ4YUKXWRMAwJ7+SNBF87iyoIYSpfjUph6mB9u2tqkEaIFFg088VLv
yoNSP+eZRS6P297g1Ve7LIFFwvucH7mcp2m57Vs8xLA7Bn1AuXFow/riDgDnYMnYs4MzCBgZNhUV
zHgazglkeYH+xCrUM/tx6yG1THKSvCPDT3foI2o4kTcSb4b0x0vavbQhAxACbZwE/+9cvNhThWsK
FBsE2UM/jFzDgiWH2QfXEG8VosD8QZGXgB2ucMuIxNYJM2dUEqGUJrtKlbzULU4rP97FUgSPHpjH
Bfi5wrAOSawOdTR7B2IBjkObvAuzb58Lkhx3+fhuVOHtr2luoVd4bdp8D5obJDNO3ng+hw4NkUTN
19kX7Sms2AX2ba1/wmWxkrFTr+2a2VBYaOlyGsJRAw5HFZrT2pzaeOfM81YO4MGBBAFDUcJjNpLk
vqgNdqlJdC/MKqrMlCK00L6mZfnFhvYKn9+zBZuJ77KjgXTu8d7jlNx6ZXscZpdMcJqxEC3eJebJ
T/H++43NjGQPOy8OP8zc2SEwWdv2VJIlE5d0iQ7fYqbV/VDMN+GYVKtckbM7FdVNzGH7nwXMjz+4
gPlfGzIOP4Yf6l9E5V7AB/1t3yL+xObXNEn8ch3Xs39nfg1Yquh9C+sUW5tOf1u2mE5At4PrkqTi
CS02/23ZIi3TN1m2CFO69KP9ITpe4qH974ktDoIx30PT/us/zj/R8WUslpbWdYR4Lb0Gs0uZkCUO
scLUmlvDVrlJsxrl8BZ70+NkMEDRXXZpwrw4WulxktPOz6drNgX9q906l1yqFFwo+kNsRRxkA7vV
TECmlJ78FmfRZWmS65IRHJ3HyY8BUnTfWYpS1KC67UntOy1jvUX6vCbKA6qsXzJSCZ3vVkvB0dg+
qSq/q9mAhlP1LY/FS1xHMPzwREZyyZc6OgWZSR5tVaMFqNQ+Jz17E1QtHqHOfPKL6Glp0XtbZIOx
RLo8Ierbu4N5SsvpnIwudrXhc5bV0WxO8WjdE2L3SC5F5lQvAp0hlcj3VAN8DWVw6xvtOTDjF5G8
xmZyH5skPLTdT2ps9qSyP88oAyOkyr5dfZtiAvxj1/wOs/1MvNe4CqX36kstxVvepYxvBTmKcjm2
LHtWVSm+UlW9Vs3MdYvqy33jKSAZTdxmRrEdR4CPChQQN4+eTdrBjhA4LEKqC1/v0W8IaOOzpnly
sLxPNIPXvJJ7O7IfiKP4JEDkSCqWQBJs3EYLwTisqrxRvM/xemrbb3NgsOuuykdVf1l1/NTlv3Yr
5n0biw83dlt2TC1t0PFAUY9g3CzlfI2iRRwKfcKFHHUZR14dW1fThptV4agNgaASLHVIjjkpo06f
mfr0dDhG6XPbWvpc7fQJ23HUFvrMFQ6YnmQUYs/boCZ5k3EBjVjl2j0aAk7tluPb0ee4r090pLv0
QetTHtmWxgtq/YsmjWpECuN7qW8GU98RI5fFyKXR6NtjVt0BssY+4PXVmeuv/I6Dx4wrx9Z3T80l
hLY/2UVx+V3o+6kfOm4qf6+42I2pJL6Hm2xSxrXsoEIT5H8b5uAHoe89yQXoetWLy4VYcDHKBvl+
2So9VEAq6ttz4Bolm6c7pFysGRdsrW/aVt+5Dpdv2t/1TX2uGp2UzlU5Lwi2HaRBzUAkTilaLGWd
cQhcyF3Kw/E9c827E1JCMz/m+v63NRKYgQRxhAIPDI64T+MFRyMHtxv5K4MlEkCF0Ogi1TijBHC4
Ew29unu301jEAZNobGJplIKt5BwXdbVu4yXdsnQkbEijGnY329ZeaAgH8KQa+ZiV8cNjFCaellfU
7x0yLcXiEyfqaFkuLtcYGGU3E+J/hsQwPloYmCvg1qhxFyzVba2RWK4xWanRGZXjNKbYxC6SBl9r
BDfU255f7NoD2hnmuB1F+jRozOdS9a3C9kCmtMOOAlxoEXC7a4CKLpAx1dgRzz3fHHASjr3dRvar
qXFmrBFnAvS0gKBRDeRzf6HSz0VjVAuwWmnUym92O2sca5lEAoUYIQ4OIDcH7HoOtAvCI3arUj64
kKR0y+/RZc1r5FrWNrN+pt382lX1U21+jAy0y5JTq4MF1BMZSaU17v9Yozl0w2C4Mdw7Vv7q1cu5
yGry7sXDyPSy8SfnMg3suOIBD4iM4Mzr9LUt4+9DRAIA4I6qlpn28KgKfHIWbQaYgqqS+g7j4Z01
f0VdH1Hsbr6mxL6xAcGqimoBCVBD2GOBj58Cw+m+LrAg+nbz1bOLO8sBymyubHUY/X0WFtPlJ7rl
dqO9w/5sMJxXGbsfFMN9J5nXheRvAflso7TYmXnxUTnWwTeSJ/Idcb4v/o1YJvy6CeugtMlfYlW/
c+FYMJz946TvD0FApj1OmyZmS+CTnUpRCeuZMhq9fQxzzfyNM6Wj59d0i3e7J+s3NXeOQ3svITnx
obbVBqnLua1QVkuSEpJaJGujey8oyjRoORj7+NrZhAMFct5zB7Zr1yJikD5LcoK6JtrKVFJQkMJu
28M6N2OIhYzUWeuXHV0iH8j6GR4xUURXOuFuCni0JUyrWnjIS98sWHRB/8kIuUbjslkiTegggw6V
AMPESOFN40KX97OFsr20HgwLOZHbskiKzatK0AsT2XOsjBLGgl3Hzu/8j1DX4WYV3qc6Rkgt34qq
u5L0SDbgANdcVIO9TabokIa+cU2S5nbJij1JCe4YTrvUaWgQkBjgSaANeDWKL9/tb7LuKkjK7e0s
35RG3qzrfvlySHy+roqYR0zJ6iqr8UEYkb13w5J+g2i4qRMW1laMJj6Kg3QDA/yI+fYN81O1prqX
ghw3PJV1Txe7wQYqTImoRbG1tqYOGYxgzT8h1FsQQFH7Q0dpib1gkvwc39BvDXckJdyMiF3RkGjj
FIEZTMAec7yymGPn3cBKj6LpDgO4efU9rEqiFZ9kEfhED+QIWKmTLnUVJ1KAHnFrcRv2uXV0KVOh
UBkgIWR8QlIlHvFSpLRvQPhPU/FSM3DbS6EImKdVB6vZadKoIVDaqxX5H4XTNpdogc1o/btSOkdj
REshqUmWxhFSXXtEmrVp2aidurjZF6t27JarKcPXGfC0Ngv5I/BTfuBc/nSS3tx3ofxoWl27HZ2V
YXyqer7r8C+QfsF4t4Q8clg1OgzYycGWtV4mth0vFvxN6UDIJkm6I33U3NLmae6m0J2YDLrnfmIy
w8t9YPd1n0r/yI8d38rKpzACxweLynBYj46ByrmMdgvhwjwT3obuS7XGS7nDmMZvwiNuol8+XYrc
XeLtDlGY3RXKcqheUmSjeb67Lo1h2NZjau+7Zf5p03e0GkhFHoYK044/MopV85dXPQyZ8yCS4QGZ
Wriz6vZbkikD4pqwDD/clMIpyAvg4SnchqPCPYX9C3Hf4jZvx03koUYpomBXjVO3qYeI2FFfkqht
DNtOQJKBpJ58i3KzdvgWIlpQRdMjHj0iUPAvZObW2zLInVVYt7SB5GzgK7O8S0i5GqLhrbFYeLIm
uvyHv/6D4xMzx7/XM9/+5b+i9i9//vofJig+7h8TFFE/0M6+ZfGPQIP8d02z/6eA+iPSgwiclB7z
1e+HKLTMFjV5PpzbL+/t74YoN2Cmdhm8yPe36J3+A4w19PQ/D1HSRRBK5oMVOCaZ4//EWIvSXgam
HLauaV4dVd1upGaB/SGAHi3fujMuJ7WfK/O6kHyw8thgIE8hV3yWtGBGxZvp2eTLdrWzHqz+bkrE
WQ2VvBjGtKMVqN/Idn7wRXPN9Um8MWVLZG5ufaU1+8heknlPDgsSo6vHQU6F2xdZ1+Eqm+D1Mn3a
N0VODxlvsyohTprbTN8LBBEdis60t2OtY+307UGK0LXlOnG95Ax5w3KY2g1lhB+RzINdqe+gSd9G
zGFPCdeTa5UH/MREHrfyoVhIvJsn4A/LTigexoWxHz/coZkO/GmXVeSnRDdwGeIKoogoZYWW6JuS
/GAo8WjvZezLuRX15hVjoKlvWFvftdmvW1ffvylUgb6PPX0zGyZ3dDIOvNBkzuH3EfsYtSTSmJSp
JPooueKj/j3VN/7QQ58bmfWwAAYaQAGpC/HB1TjBQVa3a+XFAkA0EgcgGUuMjX28aTvb22deCW8u
7HldawwSazQyalwyDrsAmJKU1LdFAJcEAENgebrKeuBE1bFV1CjHz/MnidkltqqPdhqq3TzAokSe
s+PRVXhP0tOsUZOqaV/UEi/ua3qfVmJCLxtlBzcMCfzgK5Fm3g1n0Xdf0MxMNI+gQUcDtUZDtlSD
txIUl2k41yfyNdYAz56/BJH1FrhPgv9E75yIGQSHa2hIZYRzHjVcVODGEfwIG3hONKAkI4qde+Vd
Jg02F/HAStlA0bCcyeh+dWMZ7mubPa7h+zuMkkwkRTWvkDgy2LTljRRMeelnD8rNQLtZgZPH93Gs
axzMW7mnru9p9NwHYwL6lROBrEKvi2e9OHb1BplNMgGja0vZT61eMYuyHRlS53gzqmbap8YSr5sB
+NzHxr1jwwkNBDhttL50CGCvnYGQrjhzPnsVDKdiGajBDj8juvp0tcJ0KESLT1Hg78VPTK2BFjYh
lDbmlWHPcjMsr4hUyD+PWqTWlneQhk1hL2TJqpnya1F3zB2e1RDB+bmoviMU00VdygAm4JxXyeR9
CpfeqRm3Hwww1U0jaselyalgX7IvP56e60QzhuwLM28JSLEG7hI8v56C9tCmFi6mrn6HuaLUw40C
ElswPpmoDD1CfghIbcx1mo27Tnr9zdAXW5NXeMoTPPSnrp4AUJl8w6Zc75fFDFaLh/ChmKmSp52d
wTU6JCr+yuzE2HeOvG+L9EdjleEpJKOGlH7IJEoYbYlWcJlr+q0j4zYt2ojKsajeY4F9RjpuwX/b
/q6vaSOb5cPsYrRI24LoarQSYcz746U0AFmV/5GZSOnHEMqiokMAoWR2ifHV7ZIxAcgitDYaDF2y
qHjzYf1Qf5+TBQQqEYc7ZbdKozBfxWZRb6JBJvBG/CpHH8cppP9Qv5kurGOs6Bm22wWvv0B70Xbf
y65MdkUDNdLU6jnBRbhRJmrhRU7tqh8mgo2ioOTJ6siAdZviHJF9UCiC5UtcEw5D68qOm4EFVrbG
5MCzUCMqjcxH32nv0S5tpN+8ByMlJK3RP/lxhMgxLNBEENMaJxJWvtQpaLBEh7APTzx1ZMGwDYDF
JQs0hHXq60luRM5agJtgHRQGwkrXAL71OCmUQKia5UB+a4gfW8M4uYhZboR2rjH1YA/F00kr7ilN
ykc/Uu6hsfyPIScFwXeGcluHERJXbWqc3Ww9R967cv316FdPQx5eHZOoU2qS2irtX7F5H/HO+7c9
XnamkYi2ZkhSHRYUAlopZ+lq0LlZTg/5kt0adI5php+oI/dxHlmn5/xalaKvAMv8Khhv8G/XgTWR
kOc9SdmHZNYx2Lf1QTHQa912t/PrEjimE3mLRb6gq57NImTvUEdPjX9f5DeGUOJR5mVLyQJvW+CO
ZKixGZmCpXpOYmM4mkrsMC1gAhjJmlj6o+kYPj9z7RHEv+yCtDzUTvledxkzbEvfrTDRkE1JtplG
VMWdt6/j1D0WyYKGP7YvYeU9VKEybmhwPzZ9cYbIPqUqDhghmbgxKG8mL+kgJNXjsqDN5+mIjrOL
UMce8pNfJg+zMROxZZdPrUm2rdN6tMO20Cp9C9vkcWYZ0MP0uyVkYCB4gUM2b3tDkCzYZ6zB5J1h
eMapdshOc2saTpTThPdmax9qrmtEpBjM8/QJfnNV0UW8N0u8R5hISFwjjDWPP/W3J2LojCWfj6gR
koI6OORdMSnzyC8YQjObQZNryjkOfWfyfrz6Vs1S04HklvMNVOLZMJiJ5/6xM7hlzbx8VymlBSHz
0n+g8f8VGqOTpFiKeJl/j4wPn+nXX/6fsUriz/b36PgfH/o3cIycE3rBw1YHCrZpG/w7OEbO6dsA
UgF8DKALgt8xDDR1u74G0wh/UVlq3Px3hoE4GxJr6MpGcI5MlEKsPwCOXVuD3+pXG/ffWq8cC84D
KiMw+f4C658z4eF5LUSrWGRq8F+cJZchqV4xI3bkZiHFzpxHyxGPILSPJjvKbvxo6JygpDK5M9tx
KwmlqZYnN2AMNkrgom05l6wBZxFd8ZDRY8GZjWyA2J76RL3Wh5Nhe6v6Uwgxemy6+mucdIGz0T7l
OrVAium+WDIWic5wmzdsmo0RBYtASxr4zRe7imTXzkzQhIEwUvYy+1zsdIcJ/6C8+RW9UAUING8D
Jg5iSJBTNLnHSsIpn6rPILd/zHFNMU7ideQF2CyvydcInV0auo8en3sddoI5t/IPSUYGgl9gZvHm
9JC6xqVTrUtrZPVms4VUNpqaoUYWFVXp98Cqt7zfH+h+7HWGbnzl6dqViSzMqVdPKL3e8zoJ10aQ
o8drrE1PgCHJ8dke04bCov8mBvIwqWchPmcYCbv0vmclsq6p3lRjhBtTmZ8yWx7jDhVB6C9f6Tv5
PMiEpnAvPEJE+Y2T7O6gDkA5hPFPqBt7Cs9KsfiSqjgNIWL8xsqIaqOAT4XOD3xv08X2W/uoxmci
rVlOu6So5DjQ67x9H43qux+JL7q/5i3FYuOuQIw0I9hx57DfmomzbFSSk1rNNV6N5QGyXuBoj3N0
Ld9cHz9JWaFAkUa/z2SP179oolVTZSNt0DY2kLjZdEue76ocn4lgw85IQ19TThI87Zsmpi1SscGp
XnypSBY89MskV/7Er6mXxj7pVXGOp3NIUMDeUuM5ckhb6W2HGtC0Po3WU1o5pA+aPEE90xpJGMTh
gVg+nbm64unKHsOa2ix0e+gTBjK5yY+1yuRR9fNPVZGQ1Pc8G7Qtx1wo3WsCNNsQO9KzL2KjYaRb
i+7nLWnGFWK+BlOdge0xdTCWmy+oWl4mekL2tkbhpT+gDeJFWlk5q0r2TajNXlKjf0vbEYlbq98a
G4NsY90bJXGsVfjEtrY6RPoSW/LwiX01BWy8cluVVANPLzb2MXpwbI/oCsFuuo6Ed3TKyl5Hws4Q
PLSARbP7TNvl2cnv5xyShsiqaE2bGLIGmZ3M/iwENWN8b8TaWVG+c/hfl2zE1ZWLay8qbip3ecE1
qNZBTRh/EwmyOEjqrGLSL2rhVkB14vFj9oBXd9wTxjjuyxzwJJKMsvaGHBdzRocW+rQhBa7aeQGl
8QwFTJewTWRnLO0mdoU4eRmBEFizzsFAJVgdGcArC56maDyetC54tB0MJFWFWSmZ5C7GKBo6KFFD
vws3Gb6Rdb30BtkE49ZKhkeEBLdlHTSPcd5SAFBZ3kq5vTov5eyeYQN4gzgT9hyLCdEHDhZRme9p
mwJHjT0FDlW/K9xs2boxTQ0fjIr5Oub8JuAjf6h6Wmx8NHY8HQh6p2dlE7e/EKi/yU3yioYavFWh
36jnGwlldh0rupAShmdUDewVZD+slA7nJ44MngcxJ1SHxOrjjda+8NOH0muPQY5EGw0+Blgko/vI
Mm78ijk+S+WyzYKewBtKEXezIY+Rh7q5WhAedQ4Vslo25JKFlZvbxhM6XCaMtwFpBjjTagRGVvJQ
mxVWlJTH1SoIl7HRl4WLvVzwutH4hHPbQqy4GauRDbwb39vJ1fWs7NBMxNZUDMo8RrArWh6t283c
moXJ2LebcrkRuY+0rrxF6dAcmRcYcxZCm20V2usG+bk1oUNXCNLjUNxY/XxIM8YNH8m6QLo+FjU7
51y8RBMNV2keTmSlPRiiIX9WK99nJPAMz7TzMkOve7I6aPsyvyXF+JDNZ1vr50XLeyKR1EdaW+/b
dAOWxfdYq+6ZYY5egQx1WIqL9IW9x9WIoE+sum018AkbhCuUZnCndIvRb6au+i7fOHEWrfgnMQMq
dpbfQu0GIN0q2Zll9uw5VX90M075rA1Rnas70Z0j7SmYrfJcjQEd85lOK9XOg+mXB6FQpAJj2aWM
bDs0vB7ZoOcb23haTINGCftKZCdS9aSJ1z4+3I2BWE77nMftL9aUye3ct8nJQCGMnJvViXZMdFgn
atNkwTQSw4mpwtHuir7HtlVrx0WN9WLEgZFoJwaWjFh7M2rt0jAS/BoeRINTqxPKlXskbSFrJMSs
WqsyI1optHrFaik4RtRyk2hlS9paBIWNYcBQXHprp8o2pPLMmzLnNHGL6Rs74YdFetRR1hjrUDUR
x52WXwU6e72GYEAUqL7ihrHFs/xm105zc/HKd/ZXX26Tr0P0kUT5xluJWFo2cba1Y+r+vJ74ulDk
u9SKjBMlZvdhT8l2qFsQm6S9b52iohfB7jfIC01ioewH/SFk1BUGNsqEQ6YeTrZlPxaNoB4us1+t
vDynZnDTT4l7buLqTeQRonmmn4KwYIAGoaelI5zjaBgs+CSZctTqrkPkW7cjwi++SJHBEnakTUu7
3pmx/TzAFRJ30n5NTa4VqzC2ky1HKiI6hcE8/hIT9m2E++RSiV1UzPdx6QZbm5yfGzkv727pklGb
eT/d5Eit9nhQFak8DsxY4jqvaUuRiEpFcttSM3WaqFJc8Ye/um6LzYPeSY56Hp3V1Blaxh1QTdVR
islg5u+KatlF1vzd75zrWCdItwsYKoUdMOXva7WZd2obuS3FxA8A9XmgiW9eo5jfWIQAYcitSK7K
rpZrr0zFa6ISHv7e8Ey6Oli8wZzjpyPRnNQoUlPMh8Ep8EtWRBgR7MU3tXGDJ5FDZXfjETc/agms
ddSDIAqYJuTrThATQRg+NFVx6XoWZ/NMLRn8MI+VasVBJjO4dLJZuxR9+tDjW11lDkFxMklwuufG
CT3HwWrnaN/hECmW8HsQiOsU1IdcskSaGg6QwJ9uc68awF39Pf6SO6KXTtSIQLuz3sin5KutwZhB
RViSNFuYwyBnseUxJ9sQ22nPrf2fUev/OmoxAFFypYeffz9rnf7yZ7UYt5/RnPWl8ch1WlbZ74eu
3z7J36Yu80844STMw1+jVEzkXn810ZnBn1yMTJqsYOIx4SV+oyRwyvmYXzwpSUn/K1vx29TlOTII
PEY4yTDn/iFKgunqX6Yuk88mrUASYkqJAt/E7010viJsI+4G0qr64L4PDLEZF3YFRen8yESFeDX7
iKOOLVHNa2VG6XPR1C/dMHbY5M9VekxKW9KmJYdNyze9TgcyLGxlsjPqU+/ec7xzHhrRyUphEoNR
Wudmss6axKTXO4HKQMUfZ9TjIPvsF8TinlV8X0zkA7XSTTXahEvoO518SUFrXkeYBy2OxzTID0tl
sBHsl0fLrxoERTlLuZT9vqzFZ/zUlu5rYocPvZWPZOC/FiRCHaSdPWdqiCH1old35kXjnnsRRoqv
CFf2GvltuRV18cBUVtBNPL/6rmRsZA9YLN5L6mynkkbUSE5K6+HdbWfs+2iKtyO2wRUJ7eztGFLG
ToXboSQ0u3Xmm54zmIFqQV+VxvMaQw5W2tS5lz5BAb1BQ1mRvhiirOgEBe8qEEwLw1h7brtXspRr
vgJKbz95btvpdeyTZG0Z3IjCjr/L+CtJCb3L6WU0yQ6LCHuwjPmHVaZfkb+8ouelHFLUd3AXFkRC
cD/mR8uevoXJXUXC7XZMY6rU24ORtO8xkYZY0hkhrMZY660ou3JQuhtAnUwzhNSSakMI4noKAvuz
VTJcp8HS39chu9dA65kiRSRo8S2siaP0hUf5b8jwmJnOA8rhDzmSg994DWE0zFFdykEOi39LqM8W
jZ8O80featSrPKnf8sX7qDJUA+6w7SPCMBYjfwd+P3VKXbO8pBR74Rfbj2m3FX14IydcBLY08HyU
eNAypmfN6sdhfUxjPBut411S/4dbJLczu8WwVO59oORDQCfMDoSq1kaU/CwH2Z5L37hhqUr3Z0mt
bW7e9d6ZcIy1HRg3Mm5p5cqXU48iz6nop66di2rGescJUOyRlMeSpFCfnK6RVatPFQbTHP5T+Gs6
oVjV4pImvijsvtLIydZT4zyHFTtuI5lGcA2prBX31ar37fy2qSx7XXs+69ggvqv05T//ggEaEHQg
A1NDBFaGb4MGDRnoIUR61YMmSg0rJPjC00CjgyKLHDR5ZYP6eAKN+BqWGBqgKA1VkrS7LzpQJhXS
M/yFdU88h3HCCL/zNdSRGvQ4Gv5A48FExFvLL+gbWcjbidIvw3mzo7q52LmlqwQAU5y1wCoNsEoN
tXgzvxINviwNwyBuEb441oPrLt8qDdV6DdrynGVrpvD6aECXaWhHAM+3WmuZpVY1u8ibLWTOPnLn
VOueDcZjw+UvUNT3aI6MLQNNtfLRSyONjjEVNTTGOuTHzBYiGjuzXkojfLDeCCgsVkhrr+3sXPtE
DOjhXiaSV49VGDwlUHyrxm0+65KANcT5qzbx3pMqPihD7SKveEGP5vAhYaW366Q79cSWmgne0uWc
0MGwnuzmDQn/a6GO7txRz0V2jKxPFmmFSosyRQda8Ei/cYf8saYNZmUJ9YSYp3rsC4bOrvVPZu49
GwYRgCY/OKsr1KzlzzhOL0r4HySowDDNmASiBXBfiwKlZMA5OclY7Q06IQE4m5ZvYUrHuyJ38aYx
fdZ9H67L0X/nvGlJ9oQFBfAeSKGdcOlV0UfRoGwqevI/6+TNIQYFWN8ZmwS/AMFWBe20fjdmqwlB
EVvmmJCKCnEdzJmVMm7pXNRRi3ULVLtCy3cFOt7ciS/L4H2jSS/fz1rq2yVuv4vTDvmvwxmCsPmS
ammwh0Y4INgIHq0B6hy5hS55VobUIA+PLD/exMzp0NBDve0KXRbSC7RL9rcetOShyJgnDbG1RoO0
KrmgYcvZbMFR1PtKCzpYPdbbSYs8ohPWFq35QP1hogLxWdFQAvjUa3mIG0/bvPQV5ac4H6WNra9E
TRL/kpWgL/G00MQg+849lVp+4raM55WWpEgtTkE9mmqxSh903zwtXzHRsYzoWfzqwULdoioTzZsW
vIwoX1q2nKvJGX4SfoTc0KiHrYDuJvW0iLaWmJy1pGkwsQGybCI3iT9iNOtOvRbclFp5oyU4nLLE
F6HKieY4YgkWPLsOfk0GIIgxLeKZtJwnQ9dToe8pfIQ+eBmJT26fZy0BgrEyd7AUWPHQB1X6LPa0
Mi+vxm6zqCHcdG56iAqERUJLjPhrwzNr2VGn9UfokBb0SC26pJ6r3dVCpbg1fzo69MFCw+RmHPWx
8l8HK1mur11Df8ckELCZyJ9oKYnPDYIopzjS2OHjInaODoIpWYiDVSXNBSvJh681VXkN6x9HWIdr
ozy0VqS0CWgblOSlkWyyIRYk3Q1ap2VoxRY/tQURan0YWs0VIOtqq6G/IGFFc907GxEY8HoswJE/
TDTR68ERgdiolWIjkrEE6VihNWSqDcmi9GhjFuMlNIPuns1svc6C47IkO4bqfUmthuOGVEh0tr/x
LeebcG3vPJmmlgQSlBmHJM6F2Y1gF8SxxhYAkL8vVWuQ4kpTeTZ1PsNUSmO6VohgFgVR4LDNpxIq
Pk+3pp/eF1nyKe3mnJDDyP1ZuDsDd9CUpV88PPV1qpKOvpnwWy1T9aISH/bd8naRW3kkUJIp3eCs
EwQjrUzh5Uhe1doeVHXJVfbUSWdfC0fqjZ+4tZvm0aqc5kEQXOSqWt2zbMdhSGOQZjzLTd9I9zqT
AeI1AdI70nyWdPlsAwOmc9jzWYt3drUbNY8UZ7S37E2dl3J2Cq4Ij9i03NzN+fBkwxHfkf8NUz6+
9GEz7Gw7L7Qgn9wRQp12c6wZrtecPXyJiHZnpSwQx26iI3VmJV3Ww1tJ9CUJSla2VaVipvbIWDEL
ny51h21nDu3HqFZuU8ANPDclSzF97IGAwR96TaF5eL488tCCfVZ2cj+MxguCREyoEyGdRIge6mip
jt0UGHehHTJAO8Pd3IYc0q6WfeZixp6F4BAFD2PZIWE6pn98vPHM7INsX6SBgDK5TN6uTPsrX0ce
A4bsFYwzQpVIfLZZr4PKYcVNAuvnwrvzhnbnLJLeRwvlQiBY57sNHVLI/klS7eDoVcjkOsfo68lP
Qv773Rapz5E/HLFj7P0FVlyyG0Y0JNZR0n5FNRgr7i6zGN4rou1H5Q97QilmplGOnz7apr6r7lXn
3AZWxL0Umc92ha0C1vmqwqbdocAQ6xSvrIqtW99djtKgx7O0m+GYQsP0JRJXXhxUtrH8gYsEDBS1
T3aXvsArRasSHmLdcHSz6KVDzEowUbK7+jQrsnNmUmkn0X9OanIv6sJ+nxTD9FlK/waOEfFjqF4m
NpFLegv52248nAorWNKGeHOy9RmuW5jjBQjHH7qvh3MmkHZ4UbxCUnGqJpfa3Vnek6j9mVN9u0oC
7TKVvAatF+JW+1nyLTBiTI+p53wGoj2nUAvrJcDMbU7dTSTcB3Mxbhbqh8dlURzTjDlV6d4Xfaku
yvPY+xriRg14LGz75j8z+R+cyXEb/fuZ/HH5BCR+V4zjn13xlz+3xupH+yP6H6ZyPs0/uFCqDBzd
5Oe4PiP2P4SCFvM6nCK7GP6vcH1NU/7mtkImKMnBgc/AdqVn6b9P5d6fkIUGfEhgWT6hYO4f4UJZ
OvzLVG7prwOt6lr6m9FT+++ibRpphmbfj2hJivbRABDmFhGRrlWsmeOMjVMYNiFL+VXBvQEd+WfM
YQFIPdnV/vgVAja3bhHehAJF+qigzPrGo8fBoJ6ixdvYLGsENJJsZqIKmom1eMbZoMOXE3wXgx/M
GBCSCQ61BMSn92mVPw45Ihy7SouN13mPvpzu4qZ4zsbA3GHcP/oaeP9/9s5kyXIjzc6v0tZ7UJgB
l6m1uPMY85S5gWUMiRlwAI7xbbTs56gX0+fJKqqqVGqrXmnTRi4YJCMy4gauD+c/5zvSvEy0LKwm
3WU75N2hKIdLKuQFhf+cud41k8ZTF1SU/Kbfbf6cVbSWUUA5RVIabLXRocx98ss9E1E4mRdv8P2V
91mmMSXCfvnZzTp1GyyPoeNssy7YZX22af3xA5J3si3y+mkJabCmG+S9HYP3KSQ1YOfB8wg8GxKD
usQ+73OfAsNJUJLWRxjnClDnQEzOXqPvrlZyEKHCYORW2THIfdYUkwNWsgAwn2O1yRJhHxaPTvCF
xLvg51tJBlZaB+aOyVwNJAUDjZm+rbb06NBwLqGELuainG47hN9JDhi225u2xcWZIaNuxwZa5VyK
9QjQAUZruUo9aHUhhitEC3DXHRv2WBLOJ9FgJFKjXonI9JV169qZWtdZ/L232YuqcQxX3oj5EPrZ
JpiHb3Yl3uNXxyFhXzUJKmvUvGGz8RhDjfdWywYUtGIjgIEfJ5u7aTVCp3FNp1wvk3mOLUzfw8LI
S+Ue572KJ6LKhnt7gcm4JA9pASMbt2VKI/hiI/lmb4w5r2Yav3BdO4RkwiH4Horh7Dh6zFFc27oh
jnMakwc7wvldM76odF5dbabWhQxSr5l6PzjzLdbDximgaaDuTtzvna1fiEM7eYfrkUM2+4mPC3CJ
jp1l3DX4upd+uB+tDbfjR3tark0Swuzrf/o9cJv4ocgJ2gjXx7htpcdlhA1Xn0Js4CAS5VGGDMV8
v7u2sXgqs3EnpoStvAtISCRvJiHCCJ8dxGwueA6lOgZaTZ7ZBWUu4r3hpr63Itz80+1Y5Xegt3lX
bk0Kl02qwZtFnUFzf1dNiSlMzPc9I7siDtDO/J9iEpwMym0z9ecpLO+rPj8ZsjgNo64bA8CeCcAk
6q6docNFDzIw3poePlXRfcW1f+MF1TkOwjs/wk3V5uWLv8SMRa7CGRB5gBOgdBkmsDx5dgZxQ470
wmR7XknpFZBZl1svwNylmujDFcthWpotGvc5z+Ij4DwoChOXXZfjaH8eyvKhMZszcAeKFCYignXw
Sp/LPRTJpxaY8JKNB+lyLmToRQ1FCDYDmn9QzsBfx7Os4jPGji4H4WmB6sLkG9XhvnT0ANHlKm0b
FABo10OrBf3EwO1YxkDxW5PuTjSwXYRBaYs+tqmolV71/NM6KzIy8WN2qCfYlVcG/bS6B/PFHR8c
ACWodxXYCXUSfvCMG8/Bb1CDMsasQORH254lj1FbGu9manyOFBKsfFkva8WSt/iffedc4nq6JKPY
GYODvNmXl7ECImmCSQnt+Jt07ZMX2d8nXvya2ZMj7X47Y6BOCmCCjfoKhvC4MNQZlLvL+FObJHof
RPlzMcWdCuwBWhDfstdAZ9E8+4fKIjsW2tGjUauzVFwHwAqRaqAjCC1jskIqVgxeKzX1m8iP9qUU
VF6m90UefJRze2NVkFqtgbFTCJG1dgm8V0evF0e6YEq/fJ7ggZTU2KygrW6dSu3nZLkjQnwY3RQS
dGJssu6VOx3gfHM8GKH0VuOQHQzXuebG11K8hclD7tB+bgevTH0hB8C4NBaANibnvTXgDZYgM3y0
JSWvg3OfCC+6NnbD0bJ/mXx6Ffy7cpCXOBnSbUqhzqnw9rSJsPqG5csSQY5x6qrll74Zs6rclFG4
Tqy2XjuK99Is9+TLVjgx7+3ceAEs7w37ZpZ35HWJ39fAKRSSFunMn6JHv2kb77UtRLAtG8pxmQZr
Xj5iWWQKQnFvfQ9nIOwEI1Fqz812pMljBkOUCKbyXiUPvSXaXUxuBWVhwC2B8TJnYessvEghEM+6
8ZFnxwc/pHGq6bls14t3XCbraGMJoZcvWIeL3gqc5saQ0NykUQTkFF/9xjvgNKJ9vhsfZNnvFmAc
mzY2vEuSFfLQBuYbrdX1KglZvPW1YCrWTmKwEEHxLcyGLDVn0wyQXGY1xsawozdXU55KcE9uEb0o
y7oLsZMw5WoJ0ubXNBFbi6Uq/0WMCjNAOECkhOg/JCPdStOlRolQkjge9GzIU33Bm1g56oHoFgRO
3zxGDt3zenHvpwQDsokNlIdrsBx3LzLim1FAZq7lfb8NuFSF4oelSVgtVMsIMbNCq7utSeCALNMl
xCQWbUBaUoniJJMgBGHC3UlU5mkyA3YWFB8xNPEa/sOTjKjzoYGNNzSGaaW5XfXcPgimoSZT0k3s
wPayB4SfCNyXq7lfszCvTRND3zXyEGLu8IilbMv9ZkLLpyUGfZok6sHWPLGppwekx90CkH3UxDH4
0YCIkI+Y+Ydt+VKBJutBlAWaVeaOJ1Ozy1pNMVMmPDOKROlUQ3QZcjCemIDiVWm3tGn4QjDa2MoZ
sQLNnwt9la8zTU2bNT9tEOcI1+u6LDAo1yb4JYcAbDBzKPM8M970A0C9lJ+PM0N+cpTPCrB1TK42
lfYcJCPiFLdlTXXLNd8tgNlUAnyLNfktBwHXhb6Ceki6220vkabEgSxz1kqT40B7vdgtCJ/FUw8W
cLlaU+aW5n0W1mPtsnoyLqrW3gRiFb50DqBu0qQ6YJAV+3j7XWQDC3A7jGtW2JtEE+4aUHehhHmX
Ar9zj4Mm4eWaiRcAxxs0JU9XH/WTFWuQFAcj1LHEUP65RipogOyZwPbcwrkbBgad/EYMTeOzsDLv
OY+QSavv+6CXSLH1bQbCr9IsP373aMde/A0VEybdYr125bC3tBYmmh0pl+Ti2Rx3LGuBfm6BS4yC
fQFzZSUAEFaDd4oAC9qaMJho1qDXkFuF1T7aKWPxG3PmzEEYWNtK+EGxeFPeNmnLicXRcYvPhhFw
8uhpW4oNHBiXyqDtKpY2riw4WBZtZRHa1CK0vcXC5yK14aXW1pdam2Ay3DAUTqNqaoNMSjp163Yt
Olxj+JsUGEu8rxdcxW6jEUGDfxyJuuwybb0Blo0Jp0X0dYcEmAkGnUBbdaYRDXeRijbSgkkWdh5Q
OJykuNIwcPI1sM0Gl+hiAJI4gfwMfP6gzUGOtgl5cr5KfEPpnNNkZLsbpiHLpnUwF+XFc+9wCQg4
wlTafmQ32YPIJqwHFfrezexR0lu6EROwTO08kQ+XlqMiliJsTcPgHpzWhmOpLU8U5fI+1TaoVhui
Im2NirVJik2teWQvv0E0fRQJ0ZEFmwivhrkGBRZtogVRMMZ35WoD1mh38BE4oJp4swpt0mq1XavW
xi10Bvi7eLl8beqKfexdShu9wggkeDCRFHA8jKadNoQRdLLYZtlHtFls0baxUhvIcm0l88Z9eD/G
013RIcaEiP4uVS4sTjCE5846eEFWnDqThKWFT23QhjVQubedD9O98eoL/vJiR80N20zK8YnjVITv
LdEGOEtb4ThccgIo7lM8cgKvXKBNc8aCfU7NGVyauQ2O4Uxihn4wuQnw24X47ngfDIeuh95YpXEB
VS14MmZsepM27Flx+NSOZI5x8tk4+uBZoFZqk1+O2490/yvYd+Km3a4xKqDTKdAn6vx4tSeZkLNt
X8L0lVexBdnG45riK2y0wdDSVsO09gn1a/uh6b+ghDUbYhmvljYoKm1VpGyRopna+mnhYvS0nVGE
GBtT9ZqZ1qYZw1cntl69lBYzgwpuSYGH7d9bk/fzv3STf1Y30WReAIz/kWyy+tP/QjM506XZ/w0G
+I9P/bNUYv4GxA2LNzYG5A0aTP8wMIS/hXjGcYD7jh1q//cfSkkAOZiWYoEoYvrurwaZvygl3m/C
DBjw2YGFocojA/mfcI3zJ/29UuKS6wy80PUdE1XdhIH810qJBC3fGh574iwtg4bCRhHUmfGXxun3
dAwu1GaNZwcVdO7eMVNYJz9CW1bGeCAkFpzqpkwOxGi+hct9awzRZQxZnV3RrxwtvUZBSegrr74V
y3gIk/yroIrSGVmz67n/ERQlxUv+DDgNz3k5fYUBRuO55sCSqx9lJI0Nr9DPyKpveGWBmtTzUbgC
VrwN6BElgVr2GKczHMqN9Mxvi/9ROFm0jUoMu/RknmpMRYsBjXWuzmYUMqwjLbIuJ5Gti+RkSfy2
DZKwmAPyGj4gMLNjGM+l2oH3weKSeHRDtFieVHCcwuBIjmpY45xiLQh79jCGoEuZoBAzzqeZK7h3
eka34zy8Oj5D9AU+fOx75nrRBXBxHALFqxc6p6FHyhy9V83je9U6P1kPgZS0yTNh0zeLKmySgeBS
PzjuGCv2abWFIEisxFZr0oLw8U9C7W1PTju/p/RqEC66FuzhTFFrNYw+/Sjjc2pwTZL5E8CHmrxo
U65K2mWCyfleGLSrJSNeL/gmW9vPg1VuY+ZodRscuZeL6AcHGkHSr1x7Pk8t7kU1vab4n48VF2FI
Ml9hCAZxwX/tp7tooAmHus1pbRMV5TdKa2fnPUs3Ly7t0JCY3XVc7Hu6yttPUoGmLvlg12X4XAYN
1AyOp+yxwzV3v9lmazN+aE/ShNZgTMbWKbiWxN44bnNFPxum/B1pnteijqttNQE1mkMV7FCidWtA
c0gh5MhpfA/D4q5mKR/LgEO0JGRGHpIRcQM+Qqjj7GK5DOGGMhIBGmYZdD2CqiWMJTflqHatpWvL
OQxNox+dZ4b3Se2w2fJQ4zjEVTHxP7nxEX/fzLzpYGd0Yop3b4xIaNH1wq8BEJrwy52ISo6NeeHT
oE79UdG+KaesL6M9A9So95R6bJRq+kcTLEyVUNXmloymrTK7/PqQWrlmbVBzuk2c+mmmDGdlaxtQ
URiIIzg44sbxdv0yA/fX0SVabU9zeRoz5l5lZq05EXsrhmz8jZLX33cyvSXm8pGh8YPfoLvCNuAr
V/V9ZO/Gtoq2oRfkEFrw6SfGixhadnuvXXbKM93zCER31E4C1I49Z3Q6Hj1YtuMcQt3Ei7iPE3UI
iwpRTGKhN5ZlPs+D/JHOgXxg8iMfCEAznLS6+0CF6qai+rho5bJbfIXJP8pAWmBUwrRb3RUZJyQj
mlDdAMQ0c1UfvBQIrWVexlZDtnVfsU3OZJWGvGFgdjKe4SnXn9L7SbBvUsHwralxZnLJWtl0CVIz
yO/GX4Z9CDDDmkJ1K+f0Ju1cCB01yH7aNeeDVeyMrsB4W+XJWdJZ8Y7ZSK1IA4ycwl1ub1YbHepa
UyC4eUlj0FEVfkj3XuphCbHAU8j0JBy4s9hgyTNVbruBcWGhRy3Ac8N11YBcYvZmM+Dl35nZzcyE
hlNT9xLHSCxzdJ3HZzsdWZpuRBb4F1FOP5Qe9XhR/Ck/s52jh0C5lbmnJuBCU+sREcn+eOUyNRJ6
eqTHSBPzJNgd1abkuojKEnOjQK909PgpYA4Fs+Zm4BkLcj2FG2g0pWj1dpE2NbhMsZBqmh0JZUaa
pbonGcuaKVepJedDjWpFPJtmkWz+ZtkXsvb4fF31SRSTlpFcn/8ckKRM1AIxHF09YsuWj8Zm5DZ1
fDNjai/HSQ/kqN1CvQongRkk+2ECcd0KnnzEY45YpbjjJsRoD8aykU851Qj2D9ttSRFosspclt4x
i8dbTw8Jk5KvNbJ1sEB9N/UgMWOiqJyD0APGuNMRA/TiOjElbS722akEpgmPHQsS9gDxnmxLouzD
KOlJtif7XsHfoDnK4hhergXYJ4po0Pcx16Ov+fWWWztfF4X9MLu8nOniPZvaQ1uDuCoEJCWSGe3j
YCV70sTBhXnvNxObeuHI14yNCsdI8ei63Oh6Y3gZl2S4MetiovbQuf8dk5y9202pK5ZwQOFbPthT
CqlwzuEjEX3CSehPuby6NNluPYwViM4GMjiop7knSGvnWQFDDdabIb4FgTbClOOx9bujS0z+fqzr
m6iadVnjWsUyu/VSiHBN6dYUwAz5Btb/fQos7AUPr7EdCCZh4m+NtVA+si1n8A3RUQwuy3KH3zih
xagLbk3k35EMpKWMdjd6dvZAuUvH0YFnKimyW7giziZOxpw9Vt5lMe80COcveC6oEquCaRszHqFa
1gzucb1f2omG6WhkWTQE/Ou09248VhdGxvg8CE0hOoTznrrrp9onutGArTvChQmuS07SBaHlOSLy
6i/1doxNcUh4jx5lQKFjF9lka3WG19DVRGrexlHVb2rSPuswJ9ZaVOY7Ge1LMvfFAdr5q+2730MQ
TCsBhUAuDG6HnvY5RSNqBkyKzlzvTJytui8ilV9cEynA7sMMSJgNRcBIjHMvE0pcyl/CmXnF6JRv
I94qq6GSLHcQDWgOLtc0R1H53EfJPiida/orNjT0FnViLfpj7DmHeDDzO+UcuT98SRN3kxlFeyct
nrLptnhNpTXvDRVgoZb2IynduyUtN4aBuum2t3W0FMzPaZedXfE6sTz32hGQ+d8mkAtrkHPfsZG/
9WMWHvFob6siexxYoVdeB5peBJyZlIDdbraE45hmMDdoQCKIop/Xo3SvrSuybYkFg16nEHlTurdx
m/RgDLIfkilSAk0OeBCSSqnNDNRjj1pPULXAnW051tqlLA1fmsPipfBBMvkYCRqto5RutZCSNfhn
b75uXfPlSRnWT6nb2Ap4wgSagBsDYOge8e6332ra2xJ7r3SbG/aSN6Gyi8EEbpyCvdfGF5GYeFeb
n2437GoVf+bk+lLD5pw0cg5J5E/ZBDdZy+CKDlH2wImCANYbXZn3qMZWoI4Xe5ue98k2qWjSgB+i
YZ4qN2Z3oJB4OVT08E1x+mbUdNpVut2uouaO7EV3O5DW5+bwGTOfWYW6E6+jGWQP3e5TDvTlBbo5
r8XCt5K6Tc/SvXoVBXtJK/HNDvZWBiN9SfRPrNKG3dyuYnkNk0GsLMdDOIWCZTAb29cONQv0+eW6
2a/RHX+DbvuTNCz1tP/hvGPJSUCS0QtoEDlH6PpsdGMg+yfmhlnzCI27solKHGXmfqgpamaMBveh
f6hnlzsuRIcUSLRCX+0pYogL92tJGE3BkzOpMLQ9ugxNFTxO3rkrq33pYUNzOnWIP3wKENEA2fB0
J6JLPmHWLYk9sCBR0rDGEXsEiJuiUUSh/VjpfsWWxUzb4FonPYveOnRVBk5vYAMh94KOaaGPJD/s
Sb1RObU3Avu1l5Q5vsIB+XJ67Y2IKQU3OYCnlf99MdoK+XjeBk0NfpNXlZpIP3+SlEZCpr/mmfXk
W/YeYerFplwyx5Uj1bWFx81Bl8Pkocjk2azKr3F0b1OSTLD4GAsFbyOSPNDy7goJhI7edUyxpdIN
l+HgvJltuseO9R174kDvxWqkEjNYjI+u2hSwSFaSysyA6kyXCk2oKM1KDeG5NXQtd/9ZjQghVjay
lvt0A84fge7jzNkwK81nXBa6OkvjnFDdOQj/G2eWezP0vsmuOQDB+FAtXZ+I9O8qepG1O7KrwsCj
4bqhQ0mbHKcV/cjIse18V/ao9VXtM1CsTZyS69J2nptacQyeCt3KDF7HH16tyv5W0x6yoislJ9rm
XhcKUFyWhp6g51LKn9TeOmhuOOqUqK9TmQb7uiu6XWkJUjrud5UNwMYwCW4sD/tOLfwVA24m9kGB
7pk07+UAiqIZDrZfPZRiujE4KcLRL5pVG9WUNBlUooTJz77gKY9b2nkLyTwioKIpEOmJbar4/xj2
uD7unv7Hf/uY/vtHLec25Zj8P//2w+73j+OvevND/fibD7aVok79vv+CTvTV9QWfyhf68//5z/7H
f/n69VWeZvn1b//6A0tAtUk71aYf6h8YQegr+n/7SVZ/+vf8T//e/eNP+yPVgU8rtE2Xv3RunbD6
76kOsvSuxb80dcD+byUR2wH2a6LK/DKIIGT8RRLxf7Ndzwo42uqAPZ/0l5//7vd8PC/d76/Hnz/+
l6ov78ASqu7f/jVAQPn7HL3DVyLQ77p8LctDBPprRcTOQ1xaYTevm1Y+2Aj42LvWTpmWaxoN6KZg
oV1aQqTWVL4wI/iMNV5IMORaJcHHbLV4ECKMX4AG13GEdt538c4YG8ZRGQNBXWskiHkzBKYPpONu
Jg3v0MjxYLqM6ShRJNvWd1dL8AVnlQIhCjET++1WjSYJgrRmCgLdxveit3ih6qOMT9Q43Ntcz1gz
hktVV89DyuDbrygeT+b21KrIOTA88yDbYSC38JA14XBCwki2ce1Ha3rqVn2ZUt2HFANgk4ixhbxc
i7GEMbV0XPkiPOPqEjrpI8LqlwiyOxnBgYnaa9y2by5geIaYHLxzoR4ag9fNlBvPa29HxKRNMhQ7
gZcd2WhNywvTskXhSXavvucyMzcpW8iBpK6n8HvrFwCsiqHhMJG8p464DeK8pN6TQ16aDschp/w9
YvqRcaJrXRpeR5mRBqvIuYNRGZmMlozbur4BYEK7PTET9dDFGCxcjHB2LGHcDseo0yUZTvAScNCl
rdHf1wkmZfDq3iZpUeh9SdC0exjwQu8SwPUriuyOtY2vNO/pW9L1pOz1d4ZSNbMsyMZ9pRtS3JOZ
0uMy+zw0QErKWSzrrLuCxqFlwIkC7ntb4rCkdDzS5DUZu4B48koV0WOzEGqTjttSveKegV9t88g4
0sMK/ofX0Ru7V2EwS1qY9sP5u5+Rw+WSbdAC6AtU7cWIloc5ULtEJfaaI/JHTbNKw3wyjzI8MFF4
bUKGoqL8bnMCt/DFrpzGuxgxYWxVwZRshwnnMqYN3zOIf5eo0X5OHx3Wnyivz270gDWeayK6PfUW
ag0WEHNPnVIPVBpXsdjHIOIpXea3ypScDWeMVq5+JWg6ndwpuuCJGLEldHT5zMWIxzdYjxlzHEr1
8BAjqVHP4TsLPocS46H11PhpeK2i+uDMyXi7GN/doBxxRcYvYQ8BsvEXVKmeRowpXMOqAdNKO1Rv
6GHmp4/7oxbdg7DWFGyhNXnRV+4wjPYm/1E0IWdxqKfRt9nke6YO4lQTiF9D9YQFPQX2BqP7YwSk
ksvoL+JWB3luo7WvzM9uqqTg6hhsMulkDGGK1WJxhY29JCZKq34Ku936scPbLaf8U9Liovx3dDqk
zaTjSGPhS68tXs1w2o62uDjtrhWwFzh/fZaajxEghUjFjosH/aYP8WpW5shNiLeq5cqn2Oee2gLc
MDR5g4bTk5jSMxLHd7ukOKToMvZZzeuwo+whhzmFiudhxmCEkU7YF+hLfBqXsw30owD+0Y7cYmJA
qQ01HcBBHCAh2NoeMTWzNvXqAPj+NQUnUhcaa6Mzk0qnJydilKHOU8bcV1denXAvX3IM38Qum06k
q5FHFFnsFDvhXRmM96VOaibpeGNlNHyWOsU5E+eMiHVWxDt7Rpy2auN9SvCz0AlQHGwPhc6Ecg6g
XUTnRBudGPV0djTQKdIoZujbSG6Gvc6Ycgu4hFX4EOr06UwMtdN5VKbQurSJcFw/Hi2dWQ3EU6Az
rDJjmtZ5ZDiqNb5f6yF2oG7ydIyJo9a9B2napJnKhIy4khYmJwd3zZTfLjo928dU2kgOrIZO1uIh
pI5Gp22HCtPCEPingKH+isAu70/CuaPSl2LndozHD24AO9YGTvP8ZxYaZLRZZ3ydX3FfvMn8tDoD
HBIGnttarDqdD1Y6KZzrzHCckR4ekDVa4sSZzhX7/iFu3J+pa9MwTvDY1QlkTreCKrP53tXp5IGY
skVcGTTYp6fzy7NOMtdEzhAEkGrgrGNWy/1DvuysJu7XVsE/TmBVfAZ1xeyAfi/hUxtXrDXzqR6a
VZbr3JixLudzXy53rkzqHda57ZJG16Ad2nNQGV8VPfPrqVP9bpL2g9C5sRToXarim6H7aoiVpTpf
FhM005mCfgRjleoMGiZpY80hAokrvPaz6EiYoHd2DaRzb2huSTU/GWP2DTcgQ38WVJ12y4m9JVb5
ZipK5ojDEadJkA3gKxGUY9yCkcBhFoHc8OYOaXkuiNVlxOu63EdaJ7x+7hl17mMl311bXXKdyiu4
6vL27e/RfEjsqe5cCN6Lpk7zcVthn871Q2Q0NTP9LCVtQ/7PJwgIHRHTmll/U0tzcGGCO+ZsbgXA
HSKEozhEDgKHThbiNLobdNYw0aHDKf60CCFyL6HFZbiVNTexqI2hpH0uhBYtnV4cu4hfl9G/Flb8
zEYXUqDLFVrYS7vPRha6cmg2PoHI2NJuOyKSfgf3Pg6b+yZ17gs77E7BjGQ/6mQld2Xy+zptORK7
nHT+cikMdBjYDHXE7XTQKc3eoOKv8Le1wqBTxEWwNWZQit4Ljp0Wpzsek2F8nTGIMFspH6BnauQ4
uVBLJ0QlUdHZRL/tfPFiqjrZ03r8zEkMRM/02hscSZolfCBT9yoIc08/4Ay0a2a/KL46oaqIqs46
s5oSXq0J7ZtN9RjP5EoQPu/AHGO0nK7L4N9Uo/EzmOZ6Ww1VeMSR9cMn48Z2iQcVVvC09eLpyxqH
gkUz3tttMd/Ny1xxpeNuMqbdc+5btOMMJa4URVSDxiIq6xuJI14tVNzC+SJM8mJmUYrQjLvEc9NT
UTU/IKJ8VMuAm9+geLyMi1vTnN19lOTXZbTaY+CaBt8u/VvS9a9eKP3tnCCezIt5GTAokAsDyx9l
Pt7KhhI2i5EUtob0ANpMcvwEud367WNckhcdZvFpm0gsdM8+tGMi1yQhu4C4ScFxThRhsjfn+RHG
T30SX37TF8c8xRlmZlh6Y01e2mLRF4lRni3fyPaNPNEAik1BPmWxYHmdX0Bpbhfemm1kJOvUKh5a
sXTbJurOvbeQ1Bsd2O1ffhCFx1nbWwYb4EqQu9/LxPY5jM7qaMYohLGFrjqFgk5M8QEHj3WygFNB
rdBhbKc3u6Y4S87WQ2o8Z77tIJfkzSZtw3zXRO+F3f8MoqF6lLX4LErnGNbtj9xpUuIXa+x6VO72
y9aImSrNMSMfm7kUBYzlCnDUW17wngqHBXQPE3pjDPK9VYf3jBeOzTz4296hqaw0k33BsQBvNNpv
GJ+sZjpzt3xzK1IqXf85RZRlE/orjGXYhpYgFCQlr3vfrlWUnFrHCDZ5hBeVvstyXQWpuc6Ltyix
HsMMNiiJGAX5U9dA+qkeZxWb/xrU/7OD+l+8gNC0/6MLKb2KVfwP2ce/PvGPOX1AYIArJty3gDEy
X/L/gAZs7qPCxf5DbIFwwh+Dev+3EI8eYVxsip5LFOKvb6WWHZoeRZeBzcTesf4z11KiyP/3tdQz
fb4NB/gxX/LvQANEq0IOMhyAq6USTBcb5BHCYW7afnciy2WwM5NnDmFw2DyOcw/xGAeLS8cuifjR
8J8NR53z3l5PA7mmNLKaFa0e4IHiQ2hCkq9SPSasSWfTSRbZ8UIfLgGuCGORD4fpjLfpMpkUy9dD
HmyHGQtuNF/y4Zk6rx4bDDxiK3ynupF4UCcIvNfNJznGbVsFd55ZfAsSg7FZ3lC65B6TAbgIKH9w
ouhTe89h/u2GTgwWJHnukbxWJUCBHYUDxfa+tzNSmJPAz51bxroeutWAWy/uGaUjUSNYOQiPs33f
FMbNhEd8LVMbfd1Inx2aZ+KKeykNrdN6qYxXMIv7ill3PG6W0H4b7Itj9f66CIxgNQUfURhkO6WO
bIMHzHWobh73fe4d1C3U4ZdYyJjb3mdvdNdUcQLqgu5m6U+G7bWc3vAR0mhMpHq4kQqDbBkR6DVs
mDZzOq1CKzwLUMX71gNHuvjpPZ05P0qWtIalLdRrXMli16iP2U2LnSpksxm61L1PuxdEI+vBYaGc
WDB9vXJKvYZKFtMU20NaLuJcy/6QC4m5LmvU0S5hU3Gb+j7qVRkSEvu9XqlH79OXNrFXVvCWpbzT
a7o/ZxSFscqbLPdMpraVY77kbANQiOUTvIKW8LXeJYDTVed+WVu73p4Iz+rdJGNbmZVd0PfCLK6S
J/hxj14OniLh3Kz0ltSyNektivjjQ98rDtjsXiMaI1BN9Ti1kKGrtAYy1Et8pUtHyl9vgAY74ay3
xFFvjobeJhf2S+xtPue58CppIdmEelM19fZqe8U1j31XE3lucdxQW6E3Y9OuP6TX0S2SZKeB/drS
G7csdf0ATlMqsJdtpLf3EjvBfmTHt/XWb7qB2iZy6J5x+K4ZZFdXVPP5zrUMNIGyOHMi/Jqsiaxz
K+EU6SNGwlmj1ocOTpL1tuYcYnIeMfXBRM5brxqLOxeNpSuLR4anN5yb4GvxRI4TZAvujCXVgzIn
seKmyOw9w3ZwHr3G69QMw3N+IzquvxpcdnedFG6BgUSaCkJfr8njBimE6T1TetghrqaI5JonYmRe
gC+fG2zj8OTVupTn3GkGSR9XLzZQElCu00YUVYU5/VuYoQ0UAEzGBh27H302vy64NwjmKQJ6jU7q
KSJ7lc7ucSu9x5CybCad66sAziY+gdbRfTAJ/nG/Y4ab+ZQWEQo0VPhjIiRY67Sg1f+0dXoQaxIG
EQKFpU4WqmSgrpQwPblQppkZhS/VaB4TH9EqnpAVrNLM35fJOEF4J0Mvja1q/elg6dl9oqf4NeN8
U8/1Awb8HoP+RU/8LT37j01+ntRMSL4Il8G88n36jb1pk2IgzGdYFNpHQPp50k1K5Li0y8A06Qvk
1DpHJKYr7USI9KckHIpBMpV3OB/mdTUlb4NZ4cbTXoYaU0Oo3Q2+9jlYsGuLJJcPs7Y/zKL8wVV0
Pnvd0m5DHIdMvNpDMJbeHvBiAuCSCT0XN6w+2mPBpKo6xjMnw8g9V+O87ELtyFDamxHXh0B7NXiK
o62wd+A27qk3vtZqXEAdj1hck+WjxfBhaefHnO74m2IWmkskhMexrk5pdHSbgB7AnMEJ9MWneBy9
XavvWa12mDg8WxRdL6sU8wl+NAEvYSZIOprFsw8G/UKNDnqo/rBrj732sTSM2Wee6dqdNl5Fy94k
Xn3tfJm6GFFO4hCqBpMkgWNfW+2UcbVnJnxn1eKKqL00Hjm5mEpFHDZ2Pwa4MIZkq8iKnFOUmRwa
pl0BoxxcRiX8PwOWnVh7dyLt4rGw8wTa1zNph4+vvT6A2zHv+k9Cu4AG7QeqQfba4eizVFabQQmP
qQZElKSJ957xKaJmOWcdYRaE3pZ9sHmpPLIPnDZ9NonF2NkYy9tmMokI8S2lk0EU1p7hr9H2YpUD
RaRKJvT4IhrjNvgqcuPQQB/czIK+eEfktv6GRwI+FhbYWAiisv47ht/HKJPhDqttti8aAAQhGRyi
xnI9ADBZg7YcTv+bu3PbbdsIwvATieBhyV3eBKhhJS6Kpi0auGhuCtYmLMsSKVO2Y/kt+hh+hd4a
ea9+y4PMJXX0Fg3Ry0T0ijuanZ35Z+Yf2i/8IDgXWXbz/R2jA8gY+uMvS2LFbO7+cveY/e5OpuPs
iTLqWBF7zW6AGcOlcqkinZwLGJXGiyxLZrDBfGFSAAkS+tYm8KjfLOan99PJbwsKbcY5JGUnhRQ/
/RGSZJrcU8Z0M+K25syfhtceM6QnlGDp2rfHJ49Rr4vb98sZw2y8x49yqZNUq9HoLNAF8kwd86Yf
5ETNTh8eCEVJbNMnd5vhDT+EoOh0qN3SjfT/84h1smdbjmadsdC5njJV8YlotZPlOeihJvWxeaGj
kj402RpJn/K9yqzTrmVmCa99f0lSSUSwcpFvcQWtvtBlaaedYPmq/tjDl4YQWbmKBBBFr3H1fS0x
bRPE7j32U2L9dYwNXNDMdKdTaVfXuVHZS6nuYSLorNASAYW9tE3TrhkQ6/uBSzFwWwQxyS8+F0Iq
j8LcttJv/gEP2dwhzxgC2Jr9i6mJprP7MCF0VjGFQKExyTXwJ3iz9Q/dFkLkSE3ZTRJOz6CBj3V4
YhB6jqi9GCJq6wg4I+F6erm2EJQTMDRXhkKS8tR5UI7ef38UOr9hlSLWdONl2E35qr0MCOviCIp0
yVQfJrSaUogdiFRCX2A2lB9VQf6ApABSEHqakdDOLsJWSAbGd2NXQI9AS4ApBOn4Mia9HXlgCUIN
7zzUylCZq9db7ej7QWL96EUQHAsad8r2i/aRiJ0A0wj64WoqyG93P2w9FKgDUEi3NuINYsDMuioG
L6gQpbYQlBMGYARICLJJr/quAZ2IWhX+Bdvo0S5DiZpWeZpnOnZBnxhmjkUB/gI1Gt/MVdihCiGG
y9o8Rg4XpAqr40ALEabGVAZf18rAZBrTPgtCOchrgiYnWwsZOXAVcbigj4nAU00poAwYYQFqi1Ig
jsH5C+WhaOy2hX2MHJSKJrIwgJ7FpZfMlENpGlTEuZFymDKQ9r6jcrwYqJ17AroNmPPNu5LqMRBU
1AGfSUP4A9UFfD7bEyEd7RBwW+rrAM/BjKWQA87Ca6w1SLvAJB17KdA8iZ8c4jXo0Tsd+xg7DIfx
PAXbs6Q8cHj2EY9hw3SiN3gMArItkFL8JwivusrgOSKUBJV0EQZKW89BxhJd3vA3SIEQgWiJZFHE
jRnjHLUuS11Y6rtUnCIhTT42PGWofafKdFtcE4ycIpTiWEA0RZdt51D4vuOCsdDsKPEuq5BrWPqw
bqC2i6q4LdlfQPzMPiXa1VIGuOMJvEPCLkX18RAtQ60M1sEEYEoAM73wvUDhP/VNg0ukQYMtPEW0
vA/0UPTz+0cbBzxIP5L4jtSVd8EWTIMfhBAFBr4GJxtP7aCw6oCH1jgto3FnlyWMe50uW+X6ex9o
AM7+AjVuV0Eyr6MMygd1KX+1dIXb6H+/MyKWElFqfdggTO0/rzfY/+qNL9X859l1WiTFxWRVbndV
v+bHZA4OfJ4s270Ba1Dx9UV6DQhrS7Br3R9yTV5J2+WYYs60uMrn5tfUoJ3t1+wfF7i9keKgfXxY
ff2rGP2YU7UyglmpMEHoNeZku4/36fTlueiIqMIvbJc+SYokWyXm2nVAbL32XtoNS/Gf5MUyvxx9
92fy8vd09DllZuLLcycPUA46Iaq13cxx1KuWG9szAd5y9bP0ITXOdX2D4ZLbSunndHnXrNICn8Eb
bVc+ZhyNpXxO7i8T7PGmjQAT2W7kPF0+LYqXZ8Pk1b8ADr/t8rtbuiwl8zmZGaaifm3QDdvX/jWf
51erZp216pSAlO3anxhd1H/t0newXXpfveJOeW+6r9epo/4t3iQHN/2Z6aLoJy5maVK8+wcAAP//
</cx:binary>
              </cx:geoCache>
            </cx:geography>
          </cx:layoutPr>
          <cx:valueColors>
            <cx:minColor>
              <a:schemeClr val="bg1"/>
            </cx:minColor>
            <cx:maxColor>
              <a:schemeClr val="bg1"/>
            </cx:maxColor>
          </cx:valueColors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B084FF-08DC-40DD-81A1-65FB75A939FF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10BA02FF-779C-45B4-9755-388559DCAA8D}">
      <dgm:prSet phldrT="[Szöveg]" custT="1"/>
      <dgm:spPr>
        <a:solidFill>
          <a:schemeClr val="tx2"/>
        </a:solidFill>
      </dgm:spPr>
      <dgm:t>
        <a:bodyPr/>
        <a:lstStyle/>
        <a:p>
          <a:pPr algn="l"/>
          <a:r>
            <a:rPr lang="hu-HU" sz="2000" b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A teljes előrejelzési horizonton magasabb növekedéssel számolunk az előző előrejelzéshez képest. </a:t>
          </a:r>
          <a:r>
            <a:rPr lang="hu-HU" sz="2000" b="1" kern="1200" dirty="0"/>
            <a:t>A növekedés kiegyensúlyozott szerkezetben folytatódik.</a:t>
          </a:r>
          <a:endParaRPr lang="hu-HU" sz="2000" b="1" kern="1200" dirty="0">
            <a:solidFill>
              <a:prstClr val="white"/>
            </a:solidFill>
            <a:latin typeface="Calibri"/>
            <a:ea typeface="+mn-ea"/>
            <a:cs typeface="+mn-cs"/>
          </a:endParaRPr>
        </a:p>
      </dgm:t>
    </dgm:pt>
    <dgm:pt modelId="{A3968BCD-FBCD-46E4-B5EF-A370D8D12EC4}" type="parTrans" cxnId="{E977EB2F-5F29-4F5D-9C6E-8C60547DCD61}">
      <dgm:prSet/>
      <dgm:spPr/>
      <dgm:t>
        <a:bodyPr/>
        <a:lstStyle/>
        <a:p>
          <a:endParaRPr lang="hu-HU"/>
        </a:p>
      </dgm:t>
    </dgm:pt>
    <dgm:pt modelId="{CBF343FE-0D4F-480E-8AF0-549F89DA3076}" type="sibTrans" cxnId="{E977EB2F-5F29-4F5D-9C6E-8C60547DCD61}">
      <dgm:prSet/>
      <dgm:spPr/>
      <dgm:t>
        <a:bodyPr/>
        <a:lstStyle/>
        <a:p>
          <a:endParaRPr lang="hu-HU"/>
        </a:p>
      </dgm:t>
    </dgm:pt>
    <dgm:pt modelId="{A4D1B853-4919-41B3-ADB2-8308995AABBE}">
      <dgm:prSet phldrT="[Szöveg]" custT="1"/>
      <dgm:spPr/>
      <dgm:t>
        <a:bodyPr/>
        <a:lstStyle/>
        <a:p>
          <a:pPr algn="l"/>
          <a:r>
            <a:rPr lang="hu-HU" sz="2000" b="1" dirty="0"/>
            <a:t>Rövid távon az olajár-emelkedés átmeneti hatása miatt enyhén 3 százalék fölé emelkedik az infláció. </a:t>
          </a:r>
          <a:endParaRPr lang="hu-HU" sz="2000" dirty="0"/>
        </a:p>
      </dgm:t>
    </dgm:pt>
    <dgm:pt modelId="{1A27606D-3810-4901-9FD0-9ED4E53E1A1B}" type="parTrans" cxnId="{A75267CF-9E4E-4812-A185-C79197198D16}">
      <dgm:prSet/>
      <dgm:spPr/>
      <dgm:t>
        <a:bodyPr/>
        <a:lstStyle/>
        <a:p>
          <a:endParaRPr lang="hu-HU"/>
        </a:p>
      </dgm:t>
    </dgm:pt>
    <dgm:pt modelId="{EA2CA6D8-2BCD-4671-9DC8-B77579BA1D66}" type="sibTrans" cxnId="{A75267CF-9E4E-4812-A185-C79197198D16}">
      <dgm:prSet/>
      <dgm:spPr/>
      <dgm:t>
        <a:bodyPr/>
        <a:lstStyle/>
        <a:p>
          <a:endParaRPr lang="hu-HU"/>
        </a:p>
      </dgm:t>
    </dgm:pt>
    <dgm:pt modelId="{12F9A54E-84B0-4DE5-9330-29AFDC355D83}">
      <dgm:prSet custT="1"/>
      <dgm:spPr/>
      <dgm:t>
        <a:bodyPr/>
        <a:lstStyle/>
        <a:p>
          <a:pPr algn="l"/>
          <a:r>
            <a:rPr lang="hu-HU" sz="2000" b="1" i="0" dirty="0"/>
            <a:t>Az olajár-változás közvetlen hatásának kifutásával az MNB 2019 közepére eléri, majd fenntartja az inflációs célt. </a:t>
          </a:r>
        </a:p>
      </dgm:t>
    </dgm:pt>
    <dgm:pt modelId="{895F2343-2534-44E5-8270-4CA0A0B06473}" type="parTrans" cxnId="{2CBE9C03-5800-47D9-94A5-B7C3CF1F8BCE}">
      <dgm:prSet/>
      <dgm:spPr/>
      <dgm:t>
        <a:bodyPr/>
        <a:lstStyle/>
        <a:p>
          <a:endParaRPr lang="hu-HU"/>
        </a:p>
      </dgm:t>
    </dgm:pt>
    <dgm:pt modelId="{9B045733-C83B-4A0B-B602-B8C463150CDD}" type="sibTrans" cxnId="{2CBE9C03-5800-47D9-94A5-B7C3CF1F8BCE}">
      <dgm:prSet/>
      <dgm:spPr/>
      <dgm:t>
        <a:bodyPr/>
        <a:lstStyle/>
        <a:p>
          <a:endParaRPr lang="hu-HU"/>
        </a:p>
      </dgm:t>
    </dgm:pt>
    <dgm:pt modelId="{9BB87887-9CC7-44F0-8647-5CBEF7A13021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pPr algn="l"/>
          <a:r>
            <a:rPr lang="hu-HU" sz="2000" b="1" i="0" dirty="0"/>
            <a:t>A folyó fizetési mérleg többlete </a:t>
          </a:r>
          <a:r>
            <a:rPr lang="hu-HU" sz="2000" b="1" i="0"/>
            <a:t>stabilan fennmarad.</a:t>
          </a:r>
          <a:endParaRPr lang="hu-HU" sz="2000" b="1" i="0" dirty="0"/>
        </a:p>
      </dgm:t>
    </dgm:pt>
    <dgm:pt modelId="{9BFDDCF9-2C2A-403D-BE48-DB6F45C1D150}" type="parTrans" cxnId="{30CA4423-D06D-40D0-AAFE-9FE7270AD910}">
      <dgm:prSet/>
      <dgm:spPr/>
      <dgm:t>
        <a:bodyPr/>
        <a:lstStyle/>
        <a:p>
          <a:endParaRPr lang="hu-HU"/>
        </a:p>
      </dgm:t>
    </dgm:pt>
    <dgm:pt modelId="{6D0264F5-FD9D-4AF9-A3EF-FEA79D6620C3}" type="sibTrans" cxnId="{30CA4423-D06D-40D0-AAFE-9FE7270AD910}">
      <dgm:prSet/>
      <dgm:spPr/>
      <dgm:t>
        <a:bodyPr/>
        <a:lstStyle/>
        <a:p>
          <a:endParaRPr lang="hu-HU"/>
        </a:p>
      </dgm:t>
    </dgm:pt>
    <dgm:pt modelId="{75F8B7DB-E2CC-4402-A343-7C0C7E501E32}">
      <dgm:prSet phldrT="[Szöveg]" custT="1"/>
      <dgm:spPr/>
      <dgm:t>
        <a:bodyPr/>
        <a:lstStyle/>
        <a:p>
          <a:pPr algn="l"/>
          <a:r>
            <a:rPr lang="hu-HU" sz="2000" b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A horgonyzott inflációs várakozások mellett a magasabb olajárakból másodkörös hatásokra nem számítunk</a:t>
          </a:r>
          <a:r>
            <a:rPr lang="hu-HU" sz="2000" kern="1200" dirty="0"/>
            <a:t>.</a:t>
          </a:r>
        </a:p>
      </dgm:t>
    </dgm:pt>
    <dgm:pt modelId="{0734795C-42FE-45EB-A5C3-FCFC29EE806B}" type="parTrans" cxnId="{6786ECB4-4491-4B1D-9A0C-BA9994002BC3}">
      <dgm:prSet/>
      <dgm:spPr/>
      <dgm:t>
        <a:bodyPr/>
        <a:lstStyle/>
        <a:p>
          <a:endParaRPr lang="hu-HU"/>
        </a:p>
      </dgm:t>
    </dgm:pt>
    <dgm:pt modelId="{64D54129-1611-470B-BB62-920274EECE86}" type="sibTrans" cxnId="{6786ECB4-4491-4B1D-9A0C-BA9994002BC3}">
      <dgm:prSet/>
      <dgm:spPr/>
      <dgm:t>
        <a:bodyPr/>
        <a:lstStyle/>
        <a:p>
          <a:endParaRPr lang="hu-HU"/>
        </a:p>
      </dgm:t>
    </dgm:pt>
    <dgm:pt modelId="{215E8279-EBBF-48E3-BCF2-FFB1CE997508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pPr algn="l"/>
          <a:r>
            <a:rPr lang="hu-HU" sz="2000" b="1" i="0" dirty="0"/>
            <a:t>A költségvetési politika fegyelmezett. A deficit és az államadósság is csökken.</a:t>
          </a:r>
        </a:p>
      </dgm:t>
    </dgm:pt>
    <dgm:pt modelId="{5F65AAD6-C652-4716-BABA-DBCE479212AC}" type="parTrans" cxnId="{0320A5CE-F589-428F-B999-436E21DB5F9D}">
      <dgm:prSet/>
      <dgm:spPr/>
      <dgm:t>
        <a:bodyPr/>
        <a:lstStyle/>
        <a:p>
          <a:endParaRPr lang="hu-HU"/>
        </a:p>
      </dgm:t>
    </dgm:pt>
    <dgm:pt modelId="{BDB3F0A0-428D-40EC-B894-16300F0FE37E}" type="sibTrans" cxnId="{0320A5CE-F589-428F-B999-436E21DB5F9D}">
      <dgm:prSet/>
      <dgm:spPr/>
      <dgm:t>
        <a:bodyPr/>
        <a:lstStyle/>
        <a:p>
          <a:endParaRPr lang="hu-HU"/>
        </a:p>
      </dgm:t>
    </dgm:pt>
    <dgm:pt modelId="{D3E95EFA-AC06-4795-9635-73D99F13923C}" type="pres">
      <dgm:prSet presAssocID="{CCB084FF-08DC-40DD-81A1-65FB75A939FF}" presName="linearFlow" presStyleCnt="0">
        <dgm:presLayoutVars>
          <dgm:dir/>
          <dgm:resizeHandles val="exact"/>
        </dgm:presLayoutVars>
      </dgm:prSet>
      <dgm:spPr/>
    </dgm:pt>
    <dgm:pt modelId="{2C1D6076-2283-465C-B58D-7FE6EED6CFBC}" type="pres">
      <dgm:prSet presAssocID="{10BA02FF-779C-45B4-9755-388559DCAA8D}" presName="composite" presStyleCnt="0"/>
      <dgm:spPr/>
    </dgm:pt>
    <dgm:pt modelId="{EECF8D1E-6B78-4D1B-860C-21649620C425}" type="pres">
      <dgm:prSet presAssocID="{10BA02FF-779C-45B4-9755-388559DCAA8D}" presName="imgShp" presStyleLbl="fgImgPlace1" presStyleIdx="0" presStyleCnt="6" custLinFactX="-100000" custLinFactNeighborX="-161720" custLinFactNeighborY="6600"/>
      <dgm:spPr/>
    </dgm:pt>
    <dgm:pt modelId="{39041E15-A8E8-49FE-845E-00F6DA94E93D}" type="pres">
      <dgm:prSet presAssocID="{10BA02FF-779C-45B4-9755-388559DCAA8D}" presName="txShp" presStyleLbl="node1" presStyleIdx="0" presStyleCnt="6" custScaleX="129209" custScaleY="140410" custLinFactY="200000" custLinFactNeighborX="1887" custLinFactNeighborY="259883">
        <dgm:presLayoutVars>
          <dgm:bulletEnabled val="1"/>
        </dgm:presLayoutVars>
      </dgm:prSet>
      <dgm:spPr/>
    </dgm:pt>
    <dgm:pt modelId="{92770E6F-49DF-4F27-B019-1F21296ABF24}" type="pres">
      <dgm:prSet presAssocID="{CBF343FE-0D4F-480E-8AF0-549F89DA3076}" presName="spacing" presStyleCnt="0"/>
      <dgm:spPr/>
    </dgm:pt>
    <dgm:pt modelId="{7E0183E3-99CD-4CA9-8075-29D332BB395A}" type="pres">
      <dgm:prSet presAssocID="{A4D1B853-4919-41B3-ADB2-8308995AABBE}" presName="composite" presStyleCnt="0"/>
      <dgm:spPr/>
    </dgm:pt>
    <dgm:pt modelId="{1A536B76-BCDA-4025-B2CD-74603878AF23}" type="pres">
      <dgm:prSet presAssocID="{A4D1B853-4919-41B3-ADB2-8308995AABBE}" presName="imgShp" presStyleLbl="fgImgPlace1" presStyleIdx="1" presStyleCnt="6" custLinFactX="-77303" custLinFactNeighborX="-100000" custLinFactNeighborY="-7278"/>
      <dgm:spPr/>
    </dgm:pt>
    <dgm:pt modelId="{BF98315B-60F7-4BCD-9ADF-9CF244B5983F}" type="pres">
      <dgm:prSet presAssocID="{A4D1B853-4919-41B3-ADB2-8308995AABBE}" presName="txShp" presStyleLbl="node1" presStyleIdx="1" presStyleCnt="6" custScaleX="127556" custScaleY="121673" custLinFactY="-64982" custLinFactNeighborX="2481" custLinFactNeighborY="-100000">
        <dgm:presLayoutVars>
          <dgm:bulletEnabled val="1"/>
        </dgm:presLayoutVars>
      </dgm:prSet>
      <dgm:spPr/>
    </dgm:pt>
    <dgm:pt modelId="{0CEF0A8C-3B03-4600-B40D-1407324083F8}" type="pres">
      <dgm:prSet presAssocID="{EA2CA6D8-2BCD-4671-9DC8-B77579BA1D66}" presName="spacing" presStyleCnt="0"/>
      <dgm:spPr/>
    </dgm:pt>
    <dgm:pt modelId="{AFECC256-4369-4994-A7E1-E75AB7B9E559}" type="pres">
      <dgm:prSet presAssocID="{75F8B7DB-E2CC-4402-A343-7C0C7E501E32}" presName="composite" presStyleCnt="0"/>
      <dgm:spPr/>
    </dgm:pt>
    <dgm:pt modelId="{6FFA3DA1-7766-496F-93A1-C2C1A506AB63}" type="pres">
      <dgm:prSet presAssocID="{75F8B7DB-E2CC-4402-A343-7C0C7E501E32}" presName="imgShp" presStyleLbl="fgImgPlace1" presStyleIdx="2" presStyleCnt="6" custLinFactX="-79339" custLinFactNeighborX="-100000" custLinFactNeighborY="3346"/>
      <dgm:spPr/>
    </dgm:pt>
    <dgm:pt modelId="{2BEA60CB-86FF-47BE-A879-FDC8E57B71DC}" type="pres">
      <dgm:prSet presAssocID="{75F8B7DB-E2CC-4402-A343-7C0C7E501E32}" presName="txShp" presStyleLbl="node1" presStyleIdx="2" presStyleCnt="6" custScaleX="128245" custScaleY="124590" custLinFactY="-69092" custLinFactNeighborX="2292" custLinFactNeighborY="-100000">
        <dgm:presLayoutVars>
          <dgm:bulletEnabled val="1"/>
        </dgm:presLayoutVars>
      </dgm:prSet>
      <dgm:spPr/>
    </dgm:pt>
    <dgm:pt modelId="{25F027F3-F74E-4209-9668-C25FF602F1F2}" type="pres">
      <dgm:prSet presAssocID="{64D54129-1611-470B-BB62-920274EECE86}" presName="spacing" presStyleCnt="0"/>
      <dgm:spPr/>
    </dgm:pt>
    <dgm:pt modelId="{158FDCFF-1F72-415F-9540-5107BE8BC6C3}" type="pres">
      <dgm:prSet presAssocID="{12F9A54E-84B0-4DE5-9330-29AFDC355D83}" presName="composite" presStyleCnt="0"/>
      <dgm:spPr/>
    </dgm:pt>
    <dgm:pt modelId="{7295A924-AFB9-4E82-9ED8-C794D7D5013F}" type="pres">
      <dgm:prSet presAssocID="{12F9A54E-84B0-4DE5-9330-29AFDC355D83}" presName="imgShp" presStyleLbl="fgImgPlace1" presStyleIdx="3" presStyleCnt="6" custLinFactX="-77303" custLinFactNeighborX="-100000" custLinFactNeighborY="-2521"/>
      <dgm:spPr/>
    </dgm:pt>
    <dgm:pt modelId="{24242C65-25C4-41A3-8EE8-AB8169E4657B}" type="pres">
      <dgm:prSet presAssocID="{12F9A54E-84B0-4DE5-9330-29AFDC355D83}" presName="txShp" presStyleLbl="node1" presStyleIdx="3" presStyleCnt="6" custScaleX="129084" custScaleY="132295" custLinFactY="-75008" custLinFactNeighborX="1970" custLinFactNeighborY="-100000">
        <dgm:presLayoutVars>
          <dgm:bulletEnabled val="1"/>
        </dgm:presLayoutVars>
      </dgm:prSet>
      <dgm:spPr/>
    </dgm:pt>
    <dgm:pt modelId="{E576D141-3285-4B83-8A13-173592585FEF}" type="pres">
      <dgm:prSet presAssocID="{9B045733-C83B-4A0B-B602-B8C463150CDD}" presName="spacing" presStyleCnt="0"/>
      <dgm:spPr/>
    </dgm:pt>
    <dgm:pt modelId="{818642EE-E0A8-461C-91AB-45FAA95B1548}" type="pres">
      <dgm:prSet presAssocID="{9BB87887-9CC7-44F0-8647-5CBEF7A13021}" presName="composite" presStyleCnt="0"/>
      <dgm:spPr/>
    </dgm:pt>
    <dgm:pt modelId="{92C45368-0438-47D1-A5D1-03A4A6459C1D}" type="pres">
      <dgm:prSet presAssocID="{9BB87887-9CC7-44F0-8647-5CBEF7A13021}" presName="imgShp" presStyleLbl="fgImgPlace1" presStyleIdx="4" presStyleCnt="6" custLinFactX="-70928" custLinFactNeighborX="-100000" custLinFactNeighborY="-15217"/>
      <dgm:spPr/>
    </dgm:pt>
    <dgm:pt modelId="{A7120E66-B457-43E4-91C6-DCFB0B09F5C9}" type="pres">
      <dgm:prSet presAssocID="{9BB87887-9CC7-44F0-8647-5CBEF7A13021}" presName="txShp" presStyleLbl="node1" presStyleIdx="4" presStyleCnt="6" custScaleX="127920" custScaleY="110157" custLinFactNeighborX="2192" custLinFactNeighborY="-14051">
        <dgm:presLayoutVars>
          <dgm:bulletEnabled val="1"/>
        </dgm:presLayoutVars>
      </dgm:prSet>
      <dgm:spPr/>
    </dgm:pt>
    <dgm:pt modelId="{7E8425EF-94F6-4D03-B7D1-770784E958F0}" type="pres">
      <dgm:prSet presAssocID="{6D0264F5-FD9D-4AF9-A3EF-FEA79D6620C3}" presName="spacing" presStyleCnt="0"/>
      <dgm:spPr/>
    </dgm:pt>
    <dgm:pt modelId="{CE4E12AB-5CA7-4963-BD73-6C2E3B085F9F}" type="pres">
      <dgm:prSet presAssocID="{215E8279-EBBF-48E3-BCF2-FFB1CE997508}" presName="composite" presStyleCnt="0"/>
      <dgm:spPr/>
    </dgm:pt>
    <dgm:pt modelId="{E56F7AC3-8598-42A6-BE83-E5549A1C760D}" type="pres">
      <dgm:prSet presAssocID="{215E8279-EBBF-48E3-BCF2-FFB1CE997508}" presName="imgShp" presStyleLbl="fgImgPlace1" presStyleIdx="5" presStyleCnt="6" custLinFactX="-78827" custLinFactNeighborX="-100000" custLinFactNeighborY="-1415"/>
      <dgm:spPr/>
    </dgm:pt>
    <dgm:pt modelId="{4D01A3B1-62F9-4ACF-BBFF-5994FF62F9D3}" type="pres">
      <dgm:prSet presAssocID="{215E8279-EBBF-48E3-BCF2-FFB1CE997508}" presName="txShp" presStyleLbl="node1" presStyleIdx="5" presStyleCnt="6" custScaleX="129248" custScaleY="109972" custLinFactNeighborX="1685" custLinFactNeighborY="-1415">
        <dgm:presLayoutVars>
          <dgm:bulletEnabled val="1"/>
        </dgm:presLayoutVars>
      </dgm:prSet>
      <dgm:spPr/>
    </dgm:pt>
  </dgm:ptLst>
  <dgm:cxnLst>
    <dgm:cxn modelId="{2CBE9C03-5800-47D9-94A5-B7C3CF1F8BCE}" srcId="{CCB084FF-08DC-40DD-81A1-65FB75A939FF}" destId="{12F9A54E-84B0-4DE5-9330-29AFDC355D83}" srcOrd="3" destOrd="0" parTransId="{895F2343-2534-44E5-8270-4CA0A0B06473}" sibTransId="{9B045733-C83B-4A0B-B602-B8C463150CDD}"/>
    <dgm:cxn modelId="{164B1F05-6E49-42CA-91BF-8216737378EE}" type="presOf" srcId="{215E8279-EBBF-48E3-BCF2-FFB1CE997508}" destId="{4D01A3B1-62F9-4ACF-BBFF-5994FF62F9D3}" srcOrd="0" destOrd="0" presId="urn:microsoft.com/office/officeart/2005/8/layout/vList3"/>
    <dgm:cxn modelId="{30CA4423-D06D-40D0-AAFE-9FE7270AD910}" srcId="{CCB084FF-08DC-40DD-81A1-65FB75A939FF}" destId="{9BB87887-9CC7-44F0-8647-5CBEF7A13021}" srcOrd="4" destOrd="0" parTransId="{9BFDDCF9-2C2A-403D-BE48-DB6F45C1D150}" sibTransId="{6D0264F5-FD9D-4AF9-A3EF-FEA79D6620C3}"/>
    <dgm:cxn modelId="{A9314027-B186-4CC7-A9E3-3260FED5DF6B}" type="presOf" srcId="{75F8B7DB-E2CC-4402-A343-7C0C7E501E32}" destId="{2BEA60CB-86FF-47BE-A879-FDC8E57B71DC}" srcOrd="0" destOrd="0" presId="urn:microsoft.com/office/officeart/2005/8/layout/vList3"/>
    <dgm:cxn modelId="{E977EB2F-5F29-4F5D-9C6E-8C60547DCD61}" srcId="{CCB084FF-08DC-40DD-81A1-65FB75A939FF}" destId="{10BA02FF-779C-45B4-9755-388559DCAA8D}" srcOrd="0" destOrd="0" parTransId="{A3968BCD-FBCD-46E4-B5EF-A370D8D12EC4}" sibTransId="{CBF343FE-0D4F-480E-8AF0-549F89DA3076}"/>
    <dgm:cxn modelId="{05559263-CD1C-4631-AA77-E27524EA6565}" type="presOf" srcId="{A4D1B853-4919-41B3-ADB2-8308995AABBE}" destId="{BF98315B-60F7-4BCD-9ADF-9CF244B5983F}" srcOrd="0" destOrd="0" presId="urn:microsoft.com/office/officeart/2005/8/layout/vList3"/>
    <dgm:cxn modelId="{0D653155-257A-4B4F-98EB-D4A9727840A1}" type="presOf" srcId="{10BA02FF-779C-45B4-9755-388559DCAA8D}" destId="{39041E15-A8E8-49FE-845E-00F6DA94E93D}" srcOrd="0" destOrd="0" presId="urn:microsoft.com/office/officeart/2005/8/layout/vList3"/>
    <dgm:cxn modelId="{8209DC9C-F35D-49AA-A403-CC8B5289ECF4}" type="presOf" srcId="{CCB084FF-08DC-40DD-81A1-65FB75A939FF}" destId="{D3E95EFA-AC06-4795-9635-73D99F13923C}" srcOrd="0" destOrd="0" presId="urn:microsoft.com/office/officeart/2005/8/layout/vList3"/>
    <dgm:cxn modelId="{42960BB2-18DC-462C-A2B6-0041D9161771}" type="presOf" srcId="{12F9A54E-84B0-4DE5-9330-29AFDC355D83}" destId="{24242C65-25C4-41A3-8EE8-AB8169E4657B}" srcOrd="0" destOrd="0" presId="urn:microsoft.com/office/officeart/2005/8/layout/vList3"/>
    <dgm:cxn modelId="{6786ECB4-4491-4B1D-9A0C-BA9994002BC3}" srcId="{CCB084FF-08DC-40DD-81A1-65FB75A939FF}" destId="{75F8B7DB-E2CC-4402-A343-7C0C7E501E32}" srcOrd="2" destOrd="0" parTransId="{0734795C-42FE-45EB-A5C3-FCFC29EE806B}" sibTransId="{64D54129-1611-470B-BB62-920274EECE86}"/>
    <dgm:cxn modelId="{768F54BE-7D65-4532-A5B8-50228652296F}" type="presOf" srcId="{9BB87887-9CC7-44F0-8647-5CBEF7A13021}" destId="{A7120E66-B457-43E4-91C6-DCFB0B09F5C9}" srcOrd="0" destOrd="0" presId="urn:microsoft.com/office/officeart/2005/8/layout/vList3"/>
    <dgm:cxn modelId="{0320A5CE-F589-428F-B999-436E21DB5F9D}" srcId="{CCB084FF-08DC-40DD-81A1-65FB75A939FF}" destId="{215E8279-EBBF-48E3-BCF2-FFB1CE997508}" srcOrd="5" destOrd="0" parTransId="{5F65AAD6-C652-4716-BABA-DBCE479212AC}" sibTransId="{BDB3F0A0-428D-40EC-B894-16300F0FE37E}"/>
    <dgm:cxn modelId="{A75267CF-9E4E-4812-A185-C79197198D16}" srcId="{CCB084FF-08DC-40DD-81A1-65FB75A939FF}" destId="{A4D1B853-4919-41B3-ADB2-8308995AABBE}" srcOrd="1" destOrd="0" parTransId="{1A27606D-3810-4901-9FD0-9ED4E53E1A1B}" sibTransId="{EA2CA6D8-2BCD-4671-9DC8-B77579BA1D66}"/>
    <dgm:cxn modelId="{F3466AAA-631C-45CF-82B8-F3CD428FA38C}" type="presParOf" srcId="{D3E95EFA-AC06-4795-9635-73D99F13923C}" destId="{2C1D6076-2283-465C-B58D-7FE6EED6CFBC}" srcOrd="0" destOrd="0" presId="urn:microsoft.com/office/officeart/2005/8/layout/vList3"/>
    <dgm:cxn modelId="{78F029DB-6425-4F79-BC2B-00383FC4B049}" type="presParOf" srcId="{2C1D6076-2283-465C-B58D-7FE6EED6CFBC}" destId="{EECF8D1E-6B78-4D1B-860C-21649620C425}" srcOrd="0" destOrd="0" presId="urn:microsoft.com/office/officeart/2005/8/layout/vList3"/>
    <dgm:cxn modelId="{7FC8E31C-0F50-4A21-94BB-640A66E35529}" type="presParOf" srcId="{2C1D6076-2283-465C-B58D-7FE6EED6CFBC}" destId="{39041E15-A8E8-49FE-845E-00F6DA94E93D}" srcOrd="1" destOrd="0" presId="urn:microsoft.com/office/officeart/2005/8/layout/vList3"/>
    <dgm:cxn modelId="{1AD021CE-9DA6-47EC-A68C-25308D4C7684}" type="presParOf" srcId="{D3E95EFA-AC06-4795-9635-73D99F13923C}" destId="{92770E6F-49DF-4F27-B019-1F21296ABF24}" srcOrd="1" destOrd="0" presId="urn:microsoft.com/office/officeart/2005/8/layout/vList3"/>
    <dgm:cxn modelId="{1A4248C3-1FF2-4E04-8229-B6E235E1C62D}" type="presParOf" srcId="{D3E95EFA-AC06-4795-9635-73D99F13923C}" destId="{7E0183E3-99CD-4CA9-8075-29D332BB395A}" srcOrd="2" destOrd="0" presId="urn:microsoft.com/office/officeart/2005/8/layout/vList3"/>
    <dgm:cxn modelId="{1BD54610-FCA5-41B4-9C66-782838CA2DC5}" type="presParOf" srcId="{7E0183E3-99CD-4CA9-8075-29D332BB395A}" destId="{1A536B76-BCDA-4025-B2CD-74603878AF23}" srcOrd="0" destOrd="0" presId="urn:microsoft.com/office/officeart/2005/8/layout/vList3"/>
    <dgm:cxn modelId="{ECE67170-85CF-4E38-A827-28B02F6EC1A3}" type="presParOf" srcId="{7E0183E3-99CD-4CA9-8075-29D332BB395A}" destId="{BF98315B-60F7-4BCD-9ADF-9CF244B5983F}" srcOrd="1" destOrd="0" presId="urn:microsoft.com/office/officeart/2005/8/layout/vList3"/>
    <dgm:cxn modelId="{648B9CF3-8297-468E-85BB-55DBDA974A19}" type="presParOf" srcId="{D3E95EFA-AC06-4795-9635-73D99F13923C}" destId="{0CEF0A8C-3B03-4600-B40D-1407324083F8}" srcOrd="3" destOrd="0" presId="urn:microsoft.com/office/officeart/2005/8/layout/vList3"/>
    <dgm:cxn modelId="{6F527900-64F2-4541-B8E0-47CA2861B73C}" type="presParOf" srcId="{D3E95EFA-AC06-4795-9635-73D99F13923C}" destId="{AFECC256-4369-4994-A7E1-E75AB7B9E559}" srcOrd="4" destOrd="0" presId="urn:microsoft.com/office/officeart/2005/8/layout/vList3"/>
    <dgm:cxn modelId="{EC6984F8-7498-411E-B728-1AB1A8D0888C}" type="presParOf" srcId="{AFECC256-4369-4994-A7E1-E75AB7B9E559}" destId="{6FFA3DA1-7766-496F-93A1-C2C1A506AB63}" srcOrd="0" destOrd="0" presId="urn:microsoft.com/office/officeart/2005/8/layout/vList3"/>
    <dgm:cxn modelId="{6CCC6700-76FD-4C26-B73B-090E1E826C26}" type="presParOf" srcId="{AFECC256-4369-4994-A7E1-E75AB7B9E559}" destId="{2BEA60CB-86FF-47BE-A879-FDC8E57B71DC}" srcOrd="1" destOrd="0" presId="urn:microsoft.com/office/officeart/2005/8/layout/vList3"/>
    <dgm:cxn modelId="{45603141-CB71-4F51-9081-3E02CE6CB75B}" type="presParOf" srcId="{D3E95EFA-AC06-4795-9635-73D99F13923C}" destId="{25F027F3-F74E-4209-9668-C25FF602F1F2}" srcOrd="5" destOrd="0" presId="urn:microsoft.com/office/officeart/2005/8/layout/vList3"/>
    <dgm:cxn modelId="{4D9FBFF1-C54F-4F28-AEEB-BD6667EC7390}" type="presParOf" srcId="{D3E95EFA-AC06-4795-9635-73D99F13923C}" destId="{158FDCFF-1F72-415F-9540-5107BE8BC6C3}" srcOrd="6" destOrd="0" presId="urn:microsoft.com/office/officeart/2005/8/layout/vList3"/>
    <dgm:cxn modelId="{08A31517-403B-4B60-BD5A-CB9CFC2EB46A}" type="presParOf" srcId="{158FDCFF-1F72-415F-9540-5107BE8BC6C3}" destId="{7295A924-AFB9-4E82-9ED8-C794D7D5013F}" srcOrd="0" destOrd="0" presId="urn:microsoft.com/office/officeart/2005/8/layout/vList3"/>
    <dgm:cxn modelId="{825132AE-73A8-404F-909C-E0B32BFA86C6}" type="presParOf" srcId="{158FDCFF-1F72-415F-9540-5107BE8BC6C3}" destId="{24242C65-25C4-41A3-8EE8-AB8169E4657B}" srcOrd="1" destOrd="0" presId="urn:microsoft.com/office/officeart/2005/8/layout/vList3"/>
    <dgm:cxn modelId="{EB2928A8-B4D7-4279-93AB-ABDD277078BD}" type="presParOf" srcId="{D3E95EFA-AC06-4795-9635-73D99F13923C}" destId="{E576D141-3285-4B83-8A13-173592585FEF}" srcOrd="7" destOrd="0" presId="urn:microsoft.com/office/officeart/2005/8/layout/vList3"/>
    <dgm:cxn modelId="{95A318A8-2124-4240-953E-0DE229DA4EF8}" type="presParOf" srcId="{D3E95EFA-AC06-4795-9635-73D99F13923C}" destId="{818642EE-E0A8-461C-91AB-45FAA95B1548}" srcOrd="8" destOrd="0" presId="urn:microsoft.com/office/officeart/2005/8/layout/vList3"/>
    <dgm:cxn modelId="{C73F9176-C7DE-4ED5-A30A-0CFF43B132FE}" type="presParOf" srcId="{818642EE-E0A8-461C-91AB-45FAA95B1548}" destId="{92C45368-0438-47D1-A5D1-03A4A6459C1D}" srcOrd="0" destOrd="0" presId="urn:microsoft.com/office/officeart/2005/8/layout/vList3"/>
    <dgm:cxn modelId="{EBE956D5-523F-495A-A4E6-4C517AC03E11}" type="presParOf" srcId="{818642EE-E0A8-461C-91AB-45FAA95B1548}" destId="{A7120E66-B457-43E4-91C6-DCFB0B09F5C9}" srcOrd="1" destOrd="0" presId="urn:microsoft.com/office/officeart/2005/8/layout/vList3"/>
    <dgm:cxn modelId="{246EFCE3-7BAD-4A46-ADD1-EA8E9AF103F3}" type="presParOf" srcId="{D3E95EFA-AC06-4795-9635-73D99F13923C}" destId="{7E8425EF-94F6-4D03-B7D1-770784E958F0}" srcOrd="9" destOrd="0" presId="urn:microsoft.com/office/officeart/2005/8/layout/vList3"/>
    <dgm:cxn modelId="{A14D965B-A95B-4CB2-AA38-74F96A87EB27}" type="presParOf" srcId="{D3E95EFA-AC06-4795-9635-73D99F13923C}" destId="{CE4E12AB-5CA7-4963-BD73-6C2E3B085F9F}" srcOrd="10" destOrd="0" presId="urn:microsoft.com/office/officeart/2005/8/layout/vList3"/>
    <dgm:cxn modelId="{F384E97B-F897-4BB2-847C-AF781AD85401}" type="presParOf" srcId="{CE4E12AB-5CA7-4963-BD73-6C2E3B085F9F}" destId="{E56F7AC3-8598-42A6-BE83-E5549A1C760D}" srcOrd="0" destOrd="0" presId="urn:microsoft.com/office/officeart/2005/8/layout/vList3"/>
    <dgm:cxn modelId="{86B5108F-05F1-478E-AFF5-1DF8B121AC31}" type="presParOf" srcId="{CE4E12AB-5CA7-4963-BD73-6C2E3B085F9F}" destId="{4D01A3B1-62F9-4ACF-BBFF-5994FF62F9D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FDDF18-FE77-4B72-839D-A094C8A1CB9E}" type="doc">
      <dgm:prSet loTypeId="urn:microsoft.com/office/officeart/2005/8/layout/radial4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CEC69DAF-5481-4608-8FCB-8F27784C26A4}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hu-HU" b="1" dirty="0"/>
            <a:t>Középtávon stabilan 3 százalékos infláció</a:t>
          </a:r>
        </a:p>
      </dgm:t>
    </dgm:pt>
    <dgm:pt modelId="{6B37C193-F4C0-4000-B79A-F1999949E7CB}" type="parTrans" cxnId="{2778F44D-B4EB-4E9D-BA72-EE83C2323400}">
      <dgm:prSet/>
      <dgm:spPr/>
      <dgm:t>
        <a:bodyPr/>
        <a:lstStyle/>
        <a:p>
          <a:endParaRPr lang="hu-HU"/>
        </a:p>
      </dgm:t>
    </dgm:pt>
    <dgm:pt modelId="{A5E7E0EF-3AE5-420F-B291-358CAD11A0E6}" type="sibTrans" cxnId="{2778F44D-B4EB-4E9D-BA72-EE83C2323400}">
      <dgm:prSet/>
      <dgm:spPr/>
      <dgm:t>
        <a:bodyPr/>
        <a:lstStyle/>
        <a:p>
          <a:endParaRPr lang="hu-HU"/>
        </a:p>
      </dgm:t>
    </dgm:pt>
    <dgm:pt modelId="{9F3EFD75-F5C5-49DE-93FF-CE4A1E8ABDD9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hu-HU" sz="2000" dirty="0">
              <a:solidFill>
                <a:schemeClr val="tx2"/>
              </a:solidFill>
            </a:rPr>
            <a:t>Visszafogott szabályozott árak</a:t>
          </a:r>
        </a:p>
      </dgm:t>
    </dgm:pt>
    <dgm:pt modelId="{228998A6-141E-4D67-82B0-1C36E00810B1}" type="parTrans" cxnId="{8B5B009F-25B9-4806-8890-01CDCF3C38D4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hu-HU"/>
        </a:p>
      </dgm:t>
    </dgm:pt>
    <dgm:pt modelId="{61EE117E-258F-4B73-8475-689BD9201F69}" type="sibTrans" cxnId="{8B5B009F-25B9-4806-8890-01CDCF3C38D4}">
      <dgm:prSet/>
      <dgm:spPr/>
      <dgm:t>
        <a:bodyPr/>
        <a:lstStyle/>
        <a:p>
          <a:endParaRPr lang="hu-HU"/>
        </a:p>
      </dgm:t>
    </dgm:pt>
    <dgm:pt modelId="{1C980210-417A-46B9-B2F9-94DC29BF8F33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hu-HU" sz="2000" dirty="0">
              <a:solidFill>
                <a:schemeClr val="tx2"/>
              </a:solidFill>
            </a:rPr>
            <a:t>Változatlan reál fajlagos munkaköltség</a:t>
          </a:r>
        </a:p>
      </dgm:t>
    </dgm:pt>
    <dgm:pt modelId="{88662B65-C14C-48D8-B4DC-0CEBC709A5F7}" type="parTrans" cxnId="{8E44A91E-DFEE-4D9B-9D7F-FA356F9803D8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hu-HU"/>
        </a:p>
      </dgm:t>
    </dgm:pt>
    <dgm:pt modelId="{F387C549-2407-4BDF-AB5E-C5D1657E9FF3}" type="sibTrans" cxnId="{8E44A91E-DFEE-4D9B-9D7F-FA356F9803D8}">
      <dgm:prSet/>
      <dgm:spPr/>
      <dgm:t>
        <a:bodyPr/>
        <a:lstStyle/>
        <a:p>
          <a:endParaRPr lang="hu-HU"/>
        </a:p>
      </dgm:t>
    </dgm:pt>
    <dgm:pt modelId="{A64A3730-D80D-46FC-BD73-CCE50B533097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hu-HU" sz="2000" dirty="0">
              <a:solidFill>
                <a:schemeClr val="tx2"/>
              </a:solidFill>
            </a:rPr>
            <a:t>Mérsékelt importált infláció</a:t>
          </a:r>
        </a:p>
      </dgm:t>
    </dgm:pt>
    <dgm:pt modelId="{630812B8-767C-4A48-9465-22C1AA9F00FE}" type="parTrans" cxnId="{6291FBC3-2E66-4074-8465-AB69CC6ECE56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hu-HU"/>
        </a:p>
      </dgm:t>
    </dgm:pt>
    <dgm:pt modelId="{32E84CB6-1E0C-407D-B42E-A92FA571C325}" type="sibTrans" cxnId="{6291FBC3-2E66-4074-8465-AB69CC6ECE56}">
      <dgm:prSet/>
      <dgm:spPr/>
      <dgm:t>
        <a:bodyPr/>
        <a:lstStyle/>
        <a:p>
          <a:endParaRPr lang="hu-HU"/>
        </a:p>
      </dgm:t>
    </dgm:pt>
    <dgm:pt modelId="{7AB38F0E-740F-47D0-BF2F-F0A743402366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hu-HU" sz="2000" dirty="0">
              <a:solidFill>
                <a:schemeClr val="tx2"/>
              </a:solidFill>
            </a:rPr>
            <a:t>Horgonyzott inflációs várakozások</a:t>
          </a:r>
        </a:p>
      </dgm:t>
    </dgm:pt>
    <dgm:pt modelId="{DC517405-7F96-42ED-8BF2-6E91BFC5FDAA}" type="parTrans" cxnId="{59E152EA-36F7-422C-8F4D-AA79AA431C57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hu-HU"/>
        </a:p>
      </dgm:t>
    </dgm:pt>
    <dgm:pt modelId="{53D6E590-344F-49C0-84A8-8B2A4339B589}" type="sibTrans" cxnId="{59E152EA-36F7-422C-8F4D-AA79AA431C57}">
      <dgm:prSet/>
      <dgm:spPr/>
      <dgm:t>
        <a:bodyPr/>
        <a:lstStyle/>
        <a:p>
          <a:endParaRPr lang="hu-HU"/>
        </a:p>
      </dgm:t>
    </dgm:pt>
    <dgm:pt modelId="{74081980-4F67-4419-A5F8-D45C62F9DD61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hu-HU" sz="2000" dirty="0">
              <a:solidFill>
                <a:schemeClr val="tx2"/>
              </a:solidFill>
            </a:rPr>
            <a:t>A GDP a potenciális szintje közelében alakul</a:t>
          </a:r>
        </a:p>
      </dgm:t>
    </dgm:pt>
    <dgm:pt modelId="{08A0BA13-620F-4F48-A37C-C0FE3C840165}" type="parTrans" cxnId="{AEB04A0D-ECE8-4149-9E3F-1E0C85CA63F4}">
      <dgm:prSet/>
      <dgm:spPr/>
      <dgm:t>
        <a:bodyPr/>
        <a:lstStyle/>
        <a:p>
          <a:endParaRPr lang="en-GB"/>
        </a:p>
      </dgm:t>
    </dgm:pt>
    <dgm:pt modelId="{D681FD68-D162-45AA-AB9E-F8C3326634DE}" type="sibTrans" cxnId="{AEB04A0D-ECE8-4149-9E3F-1E0C85CA63F4}">
      <dgm:prSet/>
      <dgm:spPr/>
      <dgm:t>
        <a:bodyPr/>
        <a:lstStyle/>
        <a:p>
          <a:endParaRPr lang="en-GB"/>
        </a:p>
      </dgm:t>
    </dgm:pt>
    <dgm:pt modelId="{CAB01FDA-FFCB-418F-8C29-D788D87218FA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hu-HU" sz="2000" dirty="0">
              <a:solidFill>
                <a:schemeClr val="tx2"/>
              </a:solidFill>
            </a:rPr>
            <a:t>3 százalék közeli maginfláció</a:t>
          </a:r>
        </a:p>
      </dgm:t>
    </dgm:pt>
    <dgm:pt modelId="{9292F6EE-1663-4ABD-9A9E-BB027F799D05}" type="parTrans" cxnId="{C2578B68-1CA0-412F-8C4E-1083903DB186}">
      <dgm:prSet/>
      <dgm:spPr/>
      <dgm:t>
        <a:bodyPr/>
        <a:lstStyle/>
        <a:p>
          <a:endParaRPr lang="hu-HU"/>
        </a:p>
      </dgm:t>
    </dgm:pt>
    <dgm:pt modelId="{1F142F85-1B57-4ED8-B5C4-99449EFEBEC9}" type="sibTrans" cxnId="{C2578B68-1CA0-412F-8C4E-1083903DB186}">
      <dgm:prSet/>
      <dgm:spPr/>
      <dgm:t>
        <a:bodyPr/>
        <a:lstStyle/>
        <a:p>
          <a:endParaRPr lang="hu-HU"/>
        </a:p>
      </dgm:t>
    </dgm:pt>
    <dgm:pt modelId="{FB9AEF1B-1CEE-491F-A2DD-4B40FA558486}" type="pres">
      <dgm:prSet presAssocID="{3DFDDF18-FE77-4B72-839D-A094C8A1CB9E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01C398D-3F3E-4E27-B5C6-44559DBCFFBA}" type="pres">
      <dgm:prSet presAssocID="{CEC69DAF-5481-4608-8FCB-8F27784C26A4}" presName="centerShape" presStyleLbl="node0" presStyleIdx="0" presStyleCnt="1" custLinFactNeighborX="277" custLinFactNeighborY="-13887"/>
      <dgm:spPr/>
    </dgm:pt>
    <dgm:pt modelId="{0EDA0564-3C0F-4836-A5AF-413AE1D610FC}" type="pres">
      <dgm:prSet presAssocID="{228998A6-141E-4D67-82B0-1C36E00810B1}" presName="parTrans" presStyleLbl="bgSibTrans2D1" presStyleIdx="0" presStyleCnt="6"/>
      <dgm:spPr/>
    </dgm:pt>
    <dgm:pt modelId="{AD028611-17F4-4A64-9847-E0A707F5916A}" type="pres">
      <dgm:prSet presAssocID="{9F3EFD75-F5C5-49DE-93FF-CE4A1E8ABDD9}" presName="node" presStyleLbl="node1" presStyleIdx="0" presStyleCnt="6" custScaleX="129055" custScaleY="59770" custRadScaleRad="93136" custRadScaleInc="18155">
        <dgm:presLayoutVars>
          <dgm:bulletEnabled val="1"/>
        </dgm:presLayoutVars>
      </dgm:prSet>
      <dgm:spPr>
        <a:prstGeom prst="roundRect">
          <a:avLst/>
        </a:prstGeom>
      </dgm:spPr>
    </dgm:pt>
    <dgm:pt modelId="{9A78021C-D41F-460B-884D-A67D51958293}" type="pres">
      <dgm:prSet presAssocID="{88662B65-C14C-48D8-B4DC-0CEBC709A5F7}" presName="parTrans" presStyleLbl="bgSibTrans2D1" presStyleIdx="1" presStyleCnt="6"/>
      <dgm:spPr/>
    </dgm:pt>
    <dgm:pt modelId="{F80BB8FC-F8AC-44DE-B18D-96021F5192A7}" type="pres">
      <dgm:prSet presAssocID="{1C980210-417A-46B9-B2F9-94DC29BF8F33}" presName="node" presStyleLbl="node1" presStyleIdx="1" presStyleCnt="6" custScaleX="144163" custScaleY="72852" custRadScaleRad="108452" custRadScaleInc="-2673">
        <dgm:presLayoutVars>
          <dgm:bulletEnabled val="1"/>
        </dgm:presLayoutVars>
      </dgm:prSet>
      <dgm:spPr>
        <a:prstGeom prst="roundRect">
          <a:avLst/>
        </a:prstGeom>
      </dgm:spPr>
    </dgm:pt>
    <dgm:pt modelId="{9891F9A5-3C58-4335-8D32-A76D78FA1C48}" type="pres">
      <dgm:prSet presAssocID="{630812B8-767C-4A48-9465-22C1AA9F00FE}" presName="parTrans" presStyleLbl="bgSibTrans2D1" presStyleIdx="2" presStyleCnt="6"/>
      <dgm:spPr/>
    </dgm:pt>
    <dgm:pt modelId="{87E9EACB-F5A2-44B5-99C0-1458AC700790}" type="pres">
      <dgm:prSet presAssocID="{A64A3730-D80D-46FC-BD73-CCE50B533097}" presName="node" presStyleLbl="node1" presStyleIdx="2" presStyleCnt="6" custScaleX="129655" custScaleY="73459" custRadScaleRad="110312" custRadScaleInc="-5497">
        <dgm:presLayoutVars>
          <dgm:bulletEnabled val="1"/>
        </dgm:presLayoutVars>
      </dgm:prSet>
      <dgm:spPr>
        <a:prstGeom prst="roundRect">
          <a:avLst/>
        </a:prstGeom>
      </dgm:spPr>
    </dgm:pt>
    <dgm:pt modelId="{D6F45EB8-C065-455C-8B24-174E76EBD1A0}" type="pres">
      <dgm:prSet presAssocID="{DC517405-7F96-42ED-8BF2-6E91BFC5FDAA}" presName="parTrans" presStyleLbl="bgSibTrans2D1" presStyleIdx="3" presStyleCnt="6"/>
      <dgm:spPr/>
    </dgm:pt>
    <dgm:pt modelId="{08682E56-D640-4D58-8A66-9C27B691A060}" type="pres">
      <dgm:prSet presAssocID="{7AB38F0E-740F-47D0-BF2F-F0A743402366}" presName="node" presStyleLbl="node1" presStyleIdx="3" presStyleCnt="6" custScaleX="123092" custScaleY="70713" custRadScaleRad="100522" custRadScaleInc="-2382">
        <dgm:presLayoutVars>
          <dgm:bulletEnabled val="1"/>
        </dgm:presLayoutVars>
      </dgm:prSet>
      <dgm:spPr>
        <a:prstGeom prst="roundRect">
          <a:avLst/>
        </a:prstGeom>
      </dgm:spPr>
    </dgm:pt>
    <dgm:pt modelId="{798A9FBE-B51C-4256-98B7-F610F32BC276}" type="pres">
      <dgm:prSet presAssocID="{08A0BA13-620F-4F48-A37C-C0FE3C840165}" presName="parTrans" presStyleLbl="bgSibTrans2D1" presStyleIdx="4" presStyleCnt="6"/>
      <dgm:spPr/>
    </dgm:pt>
    <dgm:pt modelId="{89961A04-5469-45B1-ABED-9EF00731D939}" type="pres">
      <dgm:prSet presAssocID="{74081980-4F67-4419-A5F8-D45C62F9DD61}" presName="node" presStyleLbl="node1" presStyleIdx="4" presStyleCnt="6" custScaleX="147496" custScaleY="87132" custRadScaleRad="103844" custRadScaleInc="4494">
        <dgm:presLayoutVars>
          <dgm:bulletEnabled val="1"/>
        </dgm:presLayoutVars>
      </dgm:prSet>
      <dgm:spPr/>
    </dgm:pt>
    <dgm:pt modelId="{E9C9205C-C92D-455D-8B14-B623BCD0DF0D}" type="pres">
      <dgm:prSet presAssocID="{9292F6EE-1663-4ABD-9A9E-BB027F799D05}" presName="parTrans" presStyleLbl="bgSibTrans2D1" presStyleIdx="5" presStyleCnt="6"/>
      <dgm:spPr/>
    </dgm:pt>
    <dgm:pt modelId="{0A378115-3E77-4AED-BAC3-1E8815EC2AEF}" type="pres">
      <dgm:prSet presAssocID="{CAB01FDA-FFCB-418F-8C29-D788D87218FA}" presName="node" presStyleLbl="node1" presStyleIdx="5" presStyleCnt="6" custScaleX="122330" custScaleY="82647" custRadScaleRad="95949" custRadScaleInc="-6123">
        <dgm:presLayoutVars>
          <dgm:bulletEnabled val="1"/>
        </dgm:presLayoutVars>
      </dgm:prSet>
      <dgm:spPr/>
    </dgm:pt>
  </dgm:ptLst>
  <dgm:cxnLst>
    <dgm:cxn modelId="{AEB04A0D-ECE8-4149-9E3F-1E0C85CA63F4}" srcId="{CEC69DAF-5481-4608-8FCB-8F27784C26A4}" destId="{74081980-4F67-4419-A5F8-D45C62F9DD61}" srcOrd="4" destOrd="0" parTransId="{08A0BA13-620F-4F48-A37C-C0FE3C840165}" sibTransId="{D681FD68-D162-45AA-AB9E-F8C3326634DE}"/>
    <dgm:cxn modelId="{AD1DDA0E-C7BA-4710-9553-DF0A8FA9824F}" type="presOf" srcId="{3DFDDF18-FE77-4B72-839D-A094C8A1CB9E}" destId="{FB9AEF1B-1CEE-491F-A2DD-4B40FA558486}" srcOrd="0" destOrd="0" presId="urn:microsoft.com/office/officeart/2005/8/layout/radial4"/>
    <dgm:cxn modelId="{8E44A91E-DFEE-4D9B-9D7F-FA356F9803D8}" srcId="{CEC69DAF-5481-4608-8FCB-8F27784C26A4}" destId="{1C980210-417A-46B9-B2F9-94DC29BF8F33}" srcOrd="1" destOrd="0" parTransId="{88662B65-C14C-48D8-B4DC-0CEBC709A5F7}" sibTransId="{F387C549-2407-4BDF-AB5E-C5D1657E9FF3}"/>
    <dgm:cxn modelId="{20B8105F-B05A-449B-B7F4-2F9942FB46A5}" type="presOf" srcId="{9292F6EE-1663-4ABD-9A9E-BB027F799D05}" destId="{E9C9205C-C92D-455D-8B14-B623BCD0DF0D}" srcOrd="0" destOrd="0" presId="urn:microsoft.com/office/officeart/2005/8/layout/radial4"/>
    <dgm:cxn modelId="{C2578B68-1CA0-412F-8C4E-1083903DB186}" srcId="{CEC69DAF-5481-4608-8FCB-8F27784C26A4}" destId="{CAB01FDA-FFCB-418F-8C29-D788D87218FA}" srcOrd="5" destOrd="0" parTransId="{9292F6EE-1663-4ABD-9A9E-BB027F799D05}" sibTransId="{1F142F85-1B57-4ED8-B5C4-99449EFEBEC9}"/>
    <dgm:cxn modelId="{380BC56D-9F6A-4CE5-AA73-133143827BAE}" type="presOf" srcId="{08A0BA13-620F-4F48-A37C-C0FE3C840165}" destId="{798A9FBE-B51C-4256-98B7-F610F32BC276}" srcOrd="0" destOrd="0" presId="urn:microsoft.com/office/officeart/2005/8/layout/radial4"/>
    <dgm:cxn modelId="{2778F44D-B4EB-4E9D-BA72-EE83C2323400}" srcId="{3DFDDF18-FE77-4B72-839D-A094C8A1CB9E}" destId="{CEC69DAF-5481-4608-8FCB-8F27784C26A4}" srcOrd="0" destOrd="0" parTransId="{6B37C193-F4C0-4000-B79A-F1999949E7CB}" sibTransId="{A5E7E0EF-3AE5-420F-B291-358CAD11A0E6}"/>
    <dgm:cxn modelId="{85765578-2A64-4785-A9D3-52495B64233C}" type="presOf" srcId="{A64A3730-D80D-46FC-BD73-CCE50B533097}" destId="{87E9EACB-F5A2-44B5-99C0-1458AC700790}" srcOrd="0" destOrd="0" presId="urn:microsoft.com/office/officeart/2005/8/layout/radial4"/>
    <dgm:cxn modelId="{037CE35A-29EF-4C9A-848E-479988602606}" type="presOf" srcId="{1C980210-417A-46B9-B2F9-94DC29BF8F33}" destId="{F80BB8FC-F8AC-44DE-B18D-96021F5192A7}" srcOrd="0" destOrd="0" presId="urn:microsoft.com/office/officeart/2005/8/layout/radial4"/>
    <dgm:cxn modelId="{1F0B3C7D-F091-4CB3-B352-BA75C7EAEB47}" type="presOf" srcId="{7AB38F0E-740F-47D0-BF2F-F0A743402366}" destId="{08682E56-D640-4D58-8A66-9C27B691A060}" srcOrd="0" destOrd="0" presId="urn:microsoft.com/office/officeart/2005/8/layout/radial4"/>
    <dgm:cxn modelId="{2855709E-3BCD-4D0C-8677-93EA88764B18}" type="presOf" srcId="{630812B8-767C-4A48-9465-22C1AA9F00FE}" destId="{9891F9A5-3C58-4335-8D32-A76D78FA1C48}" srcOrd="0" destOrd="0" presId="urn:microsoft.com/office/officeart/2005/8/layout/radial4"/>
    <dgm:cxn modelId="{8B5B009F-25B9-4806-8890-01CDCF3C38D4}" srcId="{CEC69DAF-5481-4608-8FCB-8F27784C26A4}" destId="{9F3EFD75-F5C5-49DE-93FF-CE4A1E8ABDD9}" srcOrd="0" destOrd="0" parTransId="{228998A6-141E-4D67-82B0-1C36E00810B1}" sibTransId="{61EE117E-258F-4B73-8475-689BD9201F69}"/>
    <dgm:cxn modelId="{3951FDA5-44FF-493C-87BC-E6A1C55B6EFC}" type="presOf" srcId="{CAB01FDA-FFCB-418F-8C29-D788D87218FA}" destId="{0A378115-3E77-4AED-BAC3-1E8815EC2AEF}" srcOrd="0" destOrd="0" presId="urn:microsoft.com/office/officeart/2005/8/layout/radial4"/>
    <dgm:cxn modelId="{F12044AE-F9E6-4BC5-91DD-BED9DCD79F15}" type="presOf" srcId="{CEC69DAF-5481-4608-8FCB-8F27784C26A4}" destId="{201C398D-3F3E-4E27-B5C6-44559DBCFFBA}" srcOrd="0" destOrd="0" presId="urn:microsoft.com/office/officeart/2005/8/layout/radial4"/>
    <dgm:cxn modelId="{3AD707C1-F04C-42C6-BBDA-FE9E3446465D}" type="presOf" srcId="{88662B65-C14C-48D8-B4DC-0CEBC709A5F7}" destId="{9A78021C-D41F-460B-884D-A67D51958293}" srcOrd="0" destOrd="0" presId="urn:microsoft.com/office/officeart/2005/8/layout/radial4"/>
    <dgm:cxn modelId="{6291FBC3-2E66-4074-8465-AB69CC6ECE56}" srcId="{CEC69DAF-5481-4608-8FCB-8F27784C26A4}" destId="{A64A3730-D80D-46FC-BD73-CCE50B533097}" srcOrd="2" destOrd="0" parTransId="{630812B8-767C-4A48-9465-22C1AA9F00FE}" sibTransId="{32E84CB6-1E0C-407D-B42E-A92FA571C325}"/>
    <dgm:cxn modelId="{7D5446C5-399F-497E-B33A-11DF73D1424A}" type="presOf" srcId="{9F3EFD75-F5C5-49DE-93FF-CE4A1E8ABDD9}" destId="{AD028611-17F4-4A64-9847-E0A707F5916A}" srcOrd="0" destOrd="0" presId="urn:microsoft.com/office/officeart/2005/8/layout/radial4"/>
    <dgm:cxn modelId="{64FD83CE-1D5F-4ABC-ABD3-9B6B4EC6E183}" type="presOf" srcId="{DC517405-7F96-42ED-8BF2-6E91BFC5FDAA}" destId="{D6F45EB8-C065-455C-8B24-174E76EBD1A0}" srcOrd="0" destOrd="0" presId="urn:microsoft.com/office/officeart/2005/8/layout/radial4"/>
    <dgm:cxn modelId="{540200D2-DB27-4F3E-BE06-08DC3BD54442}" type="presOf" srcId="{228998A6-141E-4D67-82B0-1C36E00810B1}" destId="{0EDA0564-3C0F-4836-A5AF-413AE1D610FC}" srcOrd="0" destOrd="0" presId="urn:microsoft.com/office/officeart/2005/8/layout/radial4"/>
    <dgm:cxn modelId="{6585CEE2-1BD1-4FBE-979E-2D6975C4D9F3}" type="presOf" srcId="{74081980-4F67-4419-A5F8-D45C62F9DD61}" destId="{89961A04-5469-45B1-ABED-9EF00731D939}" srcOrd="0" destOrd="0" presId="urn:microsoft.com/office/officeart/2005/8/layout/radial4"/>
    <dgm:cxn modelId="{59E152EA-36F7-422C-8F4D-AA79AA431C57}" srcId="{CEC69DAF-5481-4608-8FCB-8F27784C26A4}" destId="{7AB38F0E-740F-47D0-BF2F-F0A743402366}" srcOrd="3" destOrd="0" parTransId="{DC517405-7F96-42ED-8BF2-6E91BFC5FDAA}" sibTransId="{53D6E590-344F-49C0-84A8-8B2A4339B589}"/>
    <dgm:cxn modelId="{F68DE091-CBE4-4FF4-A0F5-FE13E35830D2}" type="presParOf" srcId="{FB9AEF1B-1CEE-491F-A2DD-4B40FA558486}" destId="{201C398D-3F3E-4E27-B5C6-44559DBCFFBA}" srcOrd="0" destOrd="0" presId="urn:microsoft.com/office/officeart/2005/8/layout/radial4"/>
    <dgm:cxn modelId="{C62C8664-985E-4CBF-83E5-F5B0887C66E9}" type="presParOf" srcId="{FB9AEF1B-1CEE-491F-A2DD-4B40FA558486}" destId="{0EDA0564-3C0F-4836-A5AF-413AE1D610FC}" srcOrd="1" destOrd="0" presId="urn:microsoft.com/office/officeart/2005/8/layout/radial4"/>
    <dgm:cxn modelId="{28A850E2-1C13-46DC-B82D-F09B11C4295D}" type="presParOf" srcId="{FB9AEF1B-1CEE-491F-A2DD-4B40FA558486}" destId="{AD028611-17F4-4A64-9847-E0A707F5916A}" srcOrd="2" destOrd="0" presId="urn:microsoft.com/office/officeart/2005/8/layout/radial4"/>
    <dgm:cxn modelId="{161CDE8E-3750-47EE-9677-C1C7FAB84641}" type="presParOf" srcId="{FB9AEF1B-1CEE-491F-A2DD-4B40FA558486}" destId="{9A78021C-D41F-460B-884D-A67D51958293}" srcOrd="3" destOrd="0" presId="urn:microsoft.com/office/officeart/2005/8/layout/radial4"/>
    <dgm:cxn modelId="{8DDDF164-9371-4CA3-8970-B1C8D6C7CD54}" type="presParOf" srcId="{FB9AEF1B-1CEE-491F-A2DD-4B40FA558486}" destId="{F80BB8FC-F8AC-44DE-B18D-96021F5192A7}" srcOrd="4" destOrd="0" presId="urn:microsoft.com/office/officeart/2005/8/layout/radial4"/>
    <dgm:cxn modelId="{600EEE22-61A6-4774-9A9C-B3B74A21612B}" type="presParOf" srcId="{FB9AEF1B-1CEE-491F-A2DD-4B40FA558486}" destId="{9891F9A5-3C58-4335-8D32-A76D78FA1C48}" srcOrd="5" destOrd="0" presId="urn:microsoft.com/office/officeart/2005/8/layout/radial4"/>
    <dgm:cxn modelId="{218047B6-D0F0-463F-9F46-5095C986C7E4}" type="presParOf" srcId="{FB9AEF1B-1CEE-491F-A2DD-4B40FA558486}" destId="{87E9EACB-F5A2-44B5-99C0-1458AC700790}" srcOrd="6" destOrd="0" presId="urn:microsoft.com/office/officeart/2005/8/layout/radial4"/>
    <dgm:cxn modelId="{B857D2D4-8047-4E07-A6FA-5FA9780773F0}" type="presParOf" srcId="{FB9AEF1B-1CEE-491F-A2DD-4B40FA558486}" destId="{D6F45EB8-C065-455C-8B24-174E76EBD1A0}" srcOrd="7" destOrd="0" presId="urn:microsoft.com/office/officeart/2005/8/layout/radial4"/>
    <dgm:cxn modelId="{E6112E01-6E4C-4C6C-AF8B-EB1E10C536AF}" type="presParOf" srcId="{FB9AEF1B-1CEE-491F-A2DD-4B40FA558486}" destId="{08682E56-D640-4D58-8A66-9C27B691A060}" srcOrd="8" destOrd="0" presId="urn:microsoft.com/office/officeart/2005/8/layout/radial4"/>
    <dgm:cxn modelId="{FDDE8452-DB41-4BC6-AB3B-10A0D8B88BE7}" type="presParOf" srcId="{FB9AEF1B-1CEE-491F-A2DD-4B40FA558486}" destId="{798A9FBE-B51C-4256-98B7-F610F32BC276}" srcOrd="9" destOrd="0" presId="urn:microsoft.com/office/officeart/2005/8/layout/radial4"/>
    <dgm:cxn modelId="{DE035F0D-05DA-456F-A102-87BF5324B315}" type="presParOf" srcId="{FB9AEF1B-1CEE-491F-A2DD-4B40FA558486}" destId="{89961A04-5469-45B1-ABED-9EF00731D939}" srcOrd="10" destOrd="0" presId="urn:microsoft.com/office/officeart/2005/8/layout/radial4"/>
    <dgm:cxn modelId="{D2465ADF-4083-4117-A89F-9FA558BB5B0E}" type="presParOf" srcId="{FB9AEF1B-1CEE-491F-A2DD-4B40FA558486}" destId="{E9C9205C-C92D-455D-8B14-B623BCD0DF0D}" srcOrd="11" destOrd="0" presId="urn:microsoft.com/office/officeart/2005/8/layout/radial4"/>
    <dgm:cxn modelId="{3074BFC5-7C92-400A-8EDE-6AC65B82018A}" type="presParOf" srcId="{FB9AEF1B-1CEE-491F-A2DD-4B40FA558486}" destId="{0A378115-3E77-4AED-BAC3-1E8815EC2AEF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CB084FF-08DC-40DD-81A1-65FB75A939FF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10BA02FF-779C-45B4-9755-388559DCAA8D}">
      <dgm:prSet phldrT="[Szöveg]" custT="1"/>
      <dgm:spPr>
        <a:solidFill>
          <a:schemeClr val="tx2"/>
        </a:solidFill>
      </dgm:spPr>
      <dgm:t>
        <a:bodyPr/>
        <a:lstStyle/>
        <a:p>
          <a:pPr algn="l"/>
          <a:r>
            <a:rPr lang="hu-HU" sz="2000" b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A teljes előrejelzési horizonton magasabb növekedéssel számolunk az előző előrejelzéshez képest. </a:t>
          </a:r>
          <a:r>
            <a:rPr lang="hu-HU" sz="2000" b="1" kern="1200" dirty="0"/>
            <a:t>A növekedés kiegyensúlyozott szerkezetben folytatódik.</a:t>
          </a:r>
          <a:endParaRPr lang="hu-HU" sz="2000" b="1" kern="1200" dirty="0">
            <a:solidFill>
              <a:prstClr val="white"/>
            </a:solidFill>
            <a:latin typeface="Calibri"/>
            <a:ea typeface="+mn-ea"/>
            <a:cs typeface="+mn-cs"/>
          </a:endParaRPr>
        </a:p>
      </dgm:t>
    </dgm:pt>
    <dgm:pt modelId="{A3968BCD-FBCD-46E4-B5EF-A370D8D12EC4}" type="parTrans" cxnId="{E977EB2F-5F29-4F5D-9C6E-8C60547DCD61}">
      <dgm:prSet/>
      <dgm:spPr/>
      <dgm:t>
        <a:bodyPr/>
        <a:lstStyle/>
        <a:p>
          <a:endParaRPr lang="hu-HU"/>
        </a:p>
      </dgm:t>
    </dgm:pt>
    <dgm:pt modelId="{CBF343FE-0D4F-480E-8AF0-549F89DA3076}" type="sibTrans" cxnId="{E977EB2F-5F29-4F5D-9C6E-8C60547DCD61}">
      <dgm:prSet/>
      <dgm:spPr/>
      <dgm:t>
        <a:bodyPr/>
        <a:lstStyle/>
        <a:p>
          <a:endParaRPr lang="hu-HU"/>
        </a:p>
      </dgm:t>
    </dgm:pt>
    <dgm:pt modelId="{A4D1B853-4919-41B3-ADB2-8308995AABBE}">
      <dgm:prSet phldrT="[Szöveg]" custT="1"/>
      <dgm:spPr/>
      <dgm:t>
        <a:bodyPr/>
        <a:lstStyle/>
        <a:p>
          <a:pPr algn="l"/>
          <a:r>
            <a:rPr lang="hu-HU" sz="2000" b="1" dirty="0"/>
            <a:t>Rövid távon az olajár-emelkedés átmeneti hatása miatt enyhén 3 százalék fölé emelkedik az infláció. </a:t>
          </a:r>
          <a:endParaRPr lang="hu-HU" sz="2000" dirty="0"/>
        </a:p>
      </dgm:t>
    </dgm:pt>
    <dgm:pt modelId="{1A27606D-3810-4901-9FD0-9ED4E53E1A1B}" type="parTrans" cxnId="{A75267CF-9E4E-4812-A185-C79197198D16}">
      <dgm:prSet/>
      <dgm:spPr/>
      <dgm:t>
        <a:bodyPr/>
        <a:lstStyle/>
        <a:p>
          <a:endParaRPr lang="hu-HU"/>
        </a:p>
      </dgm:t>
    </dgm:pt>
    <dgm:pt modelId="{EA2CA6D8-2BCD-4671-9DC8-B77579BA1D66}" type="sibTrans" cxnId="{A75267CF-9E4E-4812-A185-C79197198D16}">
      <dgm:prSet/>
      <dgm:spPr/>
      <dgm:t>
        <a:bodyPr/>
        <a:lstStyle/>
        <a:p>
          <a:endParaRPr lang="hu-HU"/>
        </a:p>
      </dgm:t>
    </dgm:pt>
    <dgm:pt modelId="{12F9A54E-84B0-4DE5-9330-29AFDC355D83}">
      <dgm:prSet custT="1"/>
      <dgm:spPr/>
      <dgm:t>
        <a:bodyPr/>
        <a:lstStyle/>
        <a:p>
          <a:pPr algn="l"/>
          <a:r>
            <a:rPr lang="hu-HU" sz="2000" b="1" i="0" dirty="0"/>
            <a:t>Az olajár-változás közvetlen hatásának kifutásával az MNB 2019 közepére eléri, majd fenntartja az inflációs célt. </a:t>
          </a:r>
        </a:p>
      </dgm:t>
    </dgm:pt>
    <dgm:pt modelId="{895F2343-2534-44E5-8270-4CA0A0B06473}" type="parTrans" cxnId="{2CBE9C03-5800-47D9-94A5-B7C3CF1F8BCE}">
      <dgm:prSet/>
      <dgm:spPr/>
      <dgm:t>
        <a:bodyPr/>
        <a:lstStyle/>
        <a:p>
          <a:endParaRPr lang="hu-HU"/>
        </a:p>
      </dgm:t>
    </dgm:pt>
    <dgm:pt modelId="{9B045733-C83B-4A0B-B602-B8C463150CDD}" type="sibTrans" cxnId="{2CBE9C03-5800-47D9-94A5-B7C3CF1F8BCE}">
      <dgm:prSet/>
      <dgm:spPr/>
      <dgm:t>
        <a:bodyPr/>
        <a:lstStyle/>
        <a:p>
          <a:endParaRPr lang="hu-HU"/>
        </a:p>
      </dgm:t>
    </dgm:pt>
    <dgm:pt modelId="{9BB87887-9CC7-44F0-8647-5CBEF7A13021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pPr algn="l"/>
          <a:r>
            <a:rPr lang="hu-HU" sz="2000" b="1" i="0" dirty="0"/>
            <a:t>A folyó fizetési mérleg többlete </a:t>
          </a:r>
          <a:r>
            <a:rPr lang="hu-HU" sz="2000" b="1" i="0"/>
            <a:t>stabilan fennmarad.</a:t>
          </a:r>
          <a:endParaRPr lang="hu-HU" sz="2000" b="1" i="0" dirty="0"/>
        </a:p>
      </dgm:t>
    </dgm:pt>
    <dgm:pt modelId="{9BFDDCF9-2C2A-403D-BE48-DB6F45C1D150}" type="parTrans" cxnId="{30CA4423-D06D-40D0-AAFE-9FE7270AD910}">
      <dgm:prSet/>
      <dgm:spPr/>
      <dgm:t>
        <a:bodyPr/>
        <a:lstStyle/>
        <a:p>
          <a:endParaRPr lang="hu-HU"/>
        </a:p>
      </dgm:t>
    </dgm:pt>
    <dgm:pt modelId="{6D0264F5-FD9D-4AF9-A3EF-FEA79D6620C3}" type="sibTrans" cxnId="{30CA4423-D06D-40D0-AAFE-9FE7270AD910}">
      <dgm:prSet/>
      <dgm:spPr/>
      <dgm:t>
        <a:bodyPr/>
        <a:lstStyle/>
        <a:p>
          <a:endParaRPr lang="hu-HU"/>
        </a:p>
      </dgm:t>
    </dgm:pt>
    <dgm:pt modelId="{75F8B7DB-E2CC-4402-A343-7C0C7E501E32}">
      <dgm:prSet phldrT="[Szöveg]" custT="1"/>
      <dgm:spPr/>
      <dgm:t>
        <a:bodyPr/>
        <a:lstStyle/>
        <a:p>
          <a:pPr algn="l"/>
          <a:r>
            <a:rPr lang="hu-HU" sz="2000" b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A horgonyzott inflációs várakozások mellett a magasabb olajárakból másodkörös hatásokra nem számítunk</a:t>
          </a:r>
          <a:r>
            <a:rPr lang="hu-HU" sz="2000" kern="1200" dirty="0"/>
            <a:t>.</a:t>
          </a:r>
        </a:p>
      </dgm:t>
    </dgm:pt>
    <dgm:pt modelId="{0734795C-42FE-45EB-A5C3-FCFC29EE806B}" type="parTrans" cxnId="{6786ECB4-4491-4B1D-9A0C-BA9994002BC3}">
      <dgm:prSet/>
      <dgm:spPr/>
      <dgm:t>
        <a:bodyPr/>
        <a:lstStyle/>
        <a:p>
          <a:endParaRPr lang="hu-HU"/>
        </a:p>
      </dgm:t>
    </dgm:pt>
    <dgm:pt modelId="{64D54129-1611-470B-BB62-920274EECE86}" type="sibTrans" cxnId="{6786ECB4-4491-4B1D-9A0C-BA9994002BC3}">
      <dgm:prSet/>
      <dgm:spPr/>
      <dgm:t>
        <a:bodyPr/>
        <a:lstStyle/>
        <a:p>
          <a:endParaRPr lang="hu-HU"/>
        </a:p>
      </dgm:t>
    </dgm:pt>
    <dgm:pt modelId="{215E8279-EBBF-48E3-BCF2-FFB1CE997508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pPr algn="l"/>
          <a:r>
            <a:rPr lang="hu-HU" sz="2000" b="1" i="0" dirty="0"/>
            <a:t>A költségvetési politika fegyelmezett. A deficit és az államadósság is csökken.</a:t>
          </a:r>
        </a:p>
      </dgm:t>
    </dgm:pt>
    <dgm:pt modelId="{5F65AAD6-C652-4716-BABA-DBCE479212AC}" type="parTrans" cxnId="{0320A5CE-F589-428F-B999-436E21DB5F9D}">
      <dgm:prSet/>
      <dgm:spPr/>
      <dgm:t>
        <a:bodyPr/>
        <a:lstStyle/>
        <a:p>
          <a:endParaRPr lang="hu-HU"/>
        </a:p>
      </dgm:t>
    </dgm:pt>
    <dgm:pt modelId="{BDB3F0A0-428D-40EC-B894-16300F0FE37E}" type="sibTrans" cxnId="{0320A5CE-F589-428F-B999-436E21DB5F9D}">
      <dgm:prSet/>
      <dgm:spPr/>
      <dgm:t>
        <a:bodyPr/>
        <a:lstStyle/>
        <a:p>
          <a:endParaRPr lang="hu-HU"/>
        </a:p>
      </dgm:t>
    </dgm:pt>
    <dgm:pt modelId="{D3E95EFA-AC06-4795-9635-73D99F13923C}" type="pres">
      <dgm:prSet presAssocID="{CCB084FF-08DC-40DD-81A1-65FB75A939FF}" presName="linearFlow" presStyleCnt="0">
        <dgm:presLayoutVars>
          <dgm:dir/>
          <dgm:resizeHandles val="exact"/>
        </dgm:presLayoutVars>
      </dgm:prSet>
      <dgm:spPr/>
    </dgm:pt>
    <dgm:pt modelId="{2C1D6076-2283-465C-B58D-7FE6EED6CFBC}" type="pres">
      <dgm:prSet presAssocID="{10BA02FF-779C-45B4-9755-388559DCAA8D}" presName="composite" presStyleCnt="0"/>
      <dgm:spPr/>
    </dgm:pt>
    <dgm:pt modelId="{EECF8D1E-6B78-4D1B-860C-21649620C425}" type="pres">
      <dgm:prSet presAssocID="{10BA02FF-779C-45B4-9755-388559DCAA8D}" presName="imgShp" presStyleLbl="fgImgPlace1" presStyleIdx="0" presStyleCnt="6" custLinFactX="-100000" custLinFactNeighborX="-161720" custLinFactNeighborY="6600"/>
      <dgm:spPr/>
    </dgm:pt>
    <dgm:pt modelId="{39041E15-A8E8-49FE-845E-00F6DA94E93D}" type="pres">
      <dgm:prSet presAssocID="{10BA02FF-779C-45B4-9755-388559DCAA8D}" presName="txShp" presStyleLbl="node1" presStyleIdx="0" presStyleCnt="6" custScaleX="129209" custScaleY="140410" custLinFactY="200000" custLinFactNeighborX="1887" custLinFactNeighborY="259883">
        <dgm:presLayoutVars>
          <dgm:bulletEnabled val="1"/>
        </dgm:presLayoutVars>
      </dgm:prSet>
      <dgm:spPr/>
    </dgm:pt>
    <dgm:pt modelId="{92770E6F-49DF-4F27-B019-1F21296ABF24}" type="pres">
      <dgm:prSet presAssocID="{CBF343FE-0D4F-480E-8AF0-549F89DA3076}" presName="spacing" presStyleCnt="0"/>
      <dgm:spPr/>
    </dgm:pt>
    <dgm:pt modelId="{7E0183E3-99CD-4CA9-8075-29D332BB395A}" type="pres">
      <dgm:prSet presAssocID="{A4D1B853-4919-41B3-ADB2-8308995AABBE}" presName="composite" presStyleCnt="0"/>
      <dgm:spPr/>
    </dgm:pt>
    <dgm:pt modelId="{1A536B76-BCDA-4025-B2CD-74603878AF23}" type="pres">
      <dgm:prSet presAssocID="{A4D1B853-4919-41B3-ADB2-8308995AABBE}" presName="imgShp" presStyleLbl="fgImgPlace1" presStyleIdx="1" presStyleCnt="6" custLinFactX="-77303" custLinFactNeighborX="-100000" custLinFactNeighborY="-7278"/>
      <dgm:spPr/>
    </dgm:pt>
    <dgm:pt modelId="{BF98315B-60F7-4BCD-9ADF-9CF244B5983F}" type="pres">
      <dgm:prSet presAssocID="{A4D1B853-4919-41B3-ADB2-8308995AABBE}" presName="txShp" presStyleLbl="node1" presStyleIdx="1" presStyleCnt="6" custScaleX="127556" custScaleY="121673" custLinFactY="-64982" custLinFactNeighborX="2481" custLinFactNeighborY="-100000">
        <dgm:presLayoutVars>
          <dgm:bulletEnabled val="1"/>
        </dgm:presLayoutVars>
      </dgm:prSet>
      <dgm:spPr/>
    </dgm:pt>
    <dgm:pt modelId="{0CEF0A8C-3B03-4600-B40D-1407324083F8}" type="pres">
      <dgm:prSet presAssocID="{EA2CA6D8-2BCD-4671-9DC8-B77579BA1D66}" presName="spacing" presStyleCnt="0"/>
      <dgm:spPr/>
    </dgm:pt>
    <dgm:pt modelId="{AFECC256-4369-4994-A7E1-E75AB7B9E559}" type="pres">
      <dgm:prSet presAssocID="{75F8B7DB-E2CC-4402-A343-7C0C7E501E32}" presName="composite" presStyleCnt="0"/>
      <dgm:spPr/>
    </dgm:pt>
    <dgm:pt modelId="{6FFA3DA1-7766-496F-93A1-C2C1A506AB63}" type="pres">
      <dgm:prSet presAssocID="{75F8B7DB-E2CC-4402-A343-7C0C7E501E32}" presName="imgShp" presStyleLbl="fgImgPlace1" presStyleIdx="2" presStyleCnt="6" custLinFactX="-79339" custLinFactNeighborX="-100000" custLinFactNeighborY="3346"/>
      <dgm:spPr/>
    </dgm:pt>
    <dgm:pt modelId="{2BEA60CB-86FF-47BE-A879-FDC8E57B71DC}" type="pres">
      <dgm:prSet presAssocID="{75F8B7DB-E2CC-4402-A343-7C0C7E501E32}" presName="txShp" presStyleLbl="node1" presStyleIdx="2" presStyleCnt="6" custScaleX="128245" custScaleY="124590" custLinFactY="-69092" custLinFactNeighborX="2292" custLinFactNeighborY="-100000">
        <dgm:presLayoutVars>
          <dgm:bulletEnabled val="1"/>
        </dgm:presLayoutVars>
      </dgm:prSet>
      <dgm:spPr/>
    </dgm:pt>
    <dgm:pt modelId="{25F027F3-F74E-4209-9668-C25FF602F1F2}" type="pres">
      <dgm:prSet presAssocID="{64D54129-1611-470B-BB62-920274EECE86}" presName="spacing" presStyleCnt="0"/>
      <dgm:spPr/>
    </dgm:pt>
    <dgm:pt modelId="{158FDCFF-1F72-415F-9540-5107BE8BC6C3}" type="pres">
      <dgm:prSet presAssocID="{12F9A54E-84B0-4DE5-9330-29AFDC355D83}" presName="composite" presStyleCnt="0"/>
      <dgm:spPr/>
    </dgm:pt>
    <dgm:pt modelId="{7295A924-AFB9-4E82-9ED8-C794D7D5013F}" type="pres">
      <dgm:prSet presAssocID="{12F9A54E-84B0-4DE5-9330-29AFDC355D83}" presName="imgShp" presStyleLbl="fgImgPlace1" presStyleIdx="3" presStyleCnt="6" custLinFactX="-77303" custLinFactNeighborX="-100000" custLinFactNeighborY="-2521"/>
      <dgm:spPr/>
    </dgm:pt>
    <dgm:pt modelId="{24242C65-25C4-41A3-8EE8-AB8169E4657B}" type="pres">
      <dgm:prSet presAssocID="{12F9A54E-84B0-4DE5-9330-29AFDC355D83}" presName="txShp" presStyleLbl="node1" presStyleIdx="3" presStyleCnt="6" custScaleX="129084" custScaleY="132295" custLinFactY="-75008" custLinFactNeighborX="1970" custLinFactNeighborY="-100000">
        <dgm:presLayoutVars>
          <dgm:bulletEnabled val="1"/>
        </dgm:presLayoutVars>
      </dgm:prSet>
      <dgm:spPr/>
    </dgm:pt>
    <dgm:pt modelId="{E576D141-3285-4B83-8A13-173592585FEF}" type="pres">
      <dgm:prSet presAssocID="{9B045733-C83B-4A0B-B602-B8C463150CDD}" presName="spacing" presStyleCnt="0"/>
      <dgm:spPr/>
    </dgm:pt>
    <dgm:pt modelId="{818642EE-E0A8-461C-91AB-45FAA95B1548}" type="pres">
      <dgm:prSet presAssocID="{9BB87887-9CC7-44F0-8647-5CBEF7A13021}" presName="composite" presStyleCnt="0"/>
      <dgm:spPr/>
    </dgm:pt>
    <dgm:pt modelId="{92C45368-0438-47D1-A5D1-03A4A6459C1D}" type="pres">
      <dgm:prSet presAssocID="{9BB87887-9CC7-44F0-8647-5CBEF7A13021}" presName="imgShp" presStyleLbl="fgImgPlace1" presStyleIdx="4" presStyleCnt="6" custLinFactX="-70928" custLinFactNeighborX="-100000" custLinFactNeighborY="-15217"/>
      <dgm:spPr/>
    </dgm:pt>
    <dgm:pt modelId="{A7120E66-B457-43E4-91C6-DCFB0B09F5C9}" type="pres">
      <dgm:prSet presAssocID="{9BB87887-9CC7-44F0-8647-5CBEF7A13021}" presName="txShp" presStyleLbl="node1" presStyleIdx="4" presStyleCnt="6" custScaleX="127920" custScaleY="110157" custLinFactNeighborX="2192" custLinFactNeighborY="-14051">
        <dgm:presLayoutVars>
          <dgm:bulletEnabled val="1"/>
        </dgm:presLayoutVars>
      </dgm:prSet>
      <dgm:spPr/>
    </dgm:pt>
    <dgm:pt modelId="{7E8425EF-94F6-4D03-B7D1-770784E958F0}" type="pres">
      <dgm:prSet presAssocID="{6D0264F5-FD9D-4AF9-A3EF-FEA79D6620C3}" presName="spacing" presStyleCnt="0"/>
      <dgm:spPr/>
    </dgm:pt>
    <dgm:pt modelId="{CE4E12AB-5CA7-4963-BD73-6C2E3B085F9F}" type="pres">
      <dgm:prSet presAssocID="{215E8279-EBBF-48E3-BCF2-FFB1CE997508}" presName="composite" presStyleCnt="0"/>
      <dgm:spPr/>
    </dgm:pt>
    <dgm:pt modelId="{E56F7AC3-8598-42A6-BE83-E5549A1C760D}" type="pres">
      <dgm:prSet presAssocID="{215E8279-EBBF-48E3-BCF2-FFB1CE997508}" presName="imgShp" presStyleLbl="fgImgPlace1" presStyleIdx="5" presStyleCnt="6" custLinFactX="-78827" custLinFactNeighborX="-100000" custLinFactNeighborY="-1415"/>
      <dgm:spPr/>
    </dgm:pt>
    <dgm:pt modelId="{4D01A3B1-62F9-4ACF-BBFF-5994FF62F9D3}" type="pres">
      <dgm:prSet presAssocID="{215E8279-EBBF-48E3-BCF2-FFB1CE997508}" presName="txShp" presStyleLbl="node1" presStyleIdx="5" presStyleCnt="6" custScaleX="129248" custScaleY="109972" custLinFactNeighborX="1685" custLinFactNeighborY="-1415">
        <dgm:presLayoutVars>
          <dgm:bulletEnabled val="1"/>
        </dgm:presLayoutVars>
      </dgm:prSet>
      <dgm:spPr/>
    </dgm:pt>
  </dgm:ptLst>
  <dgm:cxnLst>
    <dgm:cxn modelId="{2CBE9C03-5800-47D9-94A5-B7C3CF1F8BCE}" srcId="{CCB084FF-08DC-40DD-81A1-65FB75A939FF}" destId="{12F9A54E-84B0-4DE5-9330-29AFDC355D83}" srcOrd="3" destOrd="0" parTransId="{895F2343-2534-44E5-8270-4CA0A0B06473}" sibTransId="{9B045733-C83B-4A0B-B602-B8C463150CDD}"/>
    <dgm:cxn modelId="{164B1F05-6E49-42CA-91BF-8216737378EE}" type="presOf" srcId="{215E8279-EBBF-48E3-BCF2-FFB1CE997508}" destId="{4D01A3B1-62F9-4ACF-BBFF-5994FF62F9D3}" srcOrd="0" destOrd="0" presId="urn:microsoft.com/office/officeart/2005/8/layout/vList3"/>
    <dgm:cxn modelId="{30CA4423-D06D-40D0-AAFE-9FE7270AD910}" srcId="{CCB084FF-08DC-40DD-81A1-65FB75A939FF}" destId="{9BB87887-9CC7-44F0-8647-5CBEF7A13021}" srcOrd="4" destOrd="0" parTransId="{9BFDDCF9-2C2A-403D-BE48-DB6F45C1D150}" sibTransId="{6D0264F5-FD9D-4AF9-A3EF-FEA79D6620C3}"/>
    <dgm:cxn modelId="{A9314027-B186-4CC7-A9E3-3260FED5DF6B}" type="presOf" srcId="{75F8B7DB-E2CC-4402-A343-7C0C7E501E32}" destId="{2BEA60CB-86FF-47BE-A879-FDC8E57B71DC}" srcOrd="0" destOrd="0" presId="urn:microsoft.com/office/officeart/2005/8/layout/vList3"/>
    <dgm:cxn modelId="{E977EB2F-5F29-4F5D-9C6E-8C60547DCD61}" srcId="{CCB084FF-08DC-40DD-81A1-65FB75A939FF}" destId="{10BA02FF-779C-45B4-9755-388559DCAA8D}" srcOrd="0" destOrd="0" parTransId="{A3968BCD-FBCD-46E4-B5EF-A370D8D12EC4}" sibTransId="{CBF343FE-0D4F-480E-8AF0-549F89DA3076}"/>
    <dgm:cxn modelId="{05559263-CD1C-4631-AA77-E27524EA6565}" type="presOf" srcId="{A4D1B853-4919-41B3-ADB2-8308995AABBE}" destId="{BF98315B-60F7-4BCD-9ADF-9CF244B5983F}" srcOrd="0" destOrd="0" presId="urn:microsoft.com/office/officeart/2005/8/layout/vList3"/>
    <dgm:cxn modelId="{0D653155-257A-4B4F-98EB-D4A9727840A1}" type="presOf" srcId="{10BA02FF-779C-45B4-9755-388559DCAA8D}" destId="{39041E15-A8E8-49FE-845E-00F6DA94E93D}" srcOrd="0" destOrd="0" presId="urn:microsoft.com/office/officeart/2005/8/layout/vList3"/>
    <dgm:cxn modelId="{8209DC9C-F35D-49AA-A403-CC8B5289ECF4}" type="presOf" srcId="{CCB084FF-08DC-40DD-81A1-65FB75A939FF}" destId="{D3E95EFA-AC06-4795-9635-73D99F13923C}" srcOrd="0" destOrd="0" presId="urn:microsoft.com/office/officeart/2005/8/layout/vList3"/>
    <dgm:cxn modelId="{42960BB2-18DC-462C-A2B6-0041D9161771}" type="presOf" srcId="{12F9A54E-84B0-4DE5-9330-29AFDC355D83}" destId="{24242C65-25C4-41A3-8EE8-AB8169E4657B}" srcOrd="0" destOrd="0" presId="urn:microsoft.com/office/officeart/2005/8/layout/vList3"/>
    <dgm:cxn modelId="{6786ECB4-4491-4B1D-9A0C-BA9994002BC3}" srcId="{CCB084FF-08DC-40DD-81A1-65FB75A939FF}" destId="{75F8B7DB-E2CC-4402-A343-7C0C7E501E32}" srcOrd="2" destOrd="0" parTransId="{0734795C-42FE-45EB-A5C3-FCFC29EE806B}" sibTransId="{64D54129-1611-470B-BB62-920274EECE86}"/>
    <dgm:cxn modelId="{768F54BE-7D65-4532-A5B8-50228652296F}" type="presOf" srcId="{9BB87887-9CC7-44F0-8647-5CBEF7A13021}" destId="{A7120E66-B457-43E4-91C6-DCFB0B09F5C9}" srcOrd="0" destOrd="0" presId="urn:microsoft.com/office/officeart/2005/8/layout/vList3"/>
    <dgm:cxn modelId="{0320A5CE-F589-428F-B999-436E21DB5F9D}" srcId="{CCB084FF-08DC-40DD-81A1-65FB75A939FF}" destId="{215E8279-EBBF-48E3-BCF2-FFB1CE997508}" srcOrd="5" destOrd="0" parTransId="{5F65AAD6-C652-4716-BABA-DBCE479212AC}" sibTransId="{BDB3F0A0-428D-40EC-B894-16300F0FE37E}"/>
    <dgm:cxn modelId="{A75267CF-9E4E-4812-A185-C79197198D16}" srcId="{CCB084FF-08DC-40DD-81A1-65FB75A939FF}" destId="{A4D1B853-4919-41B3-ADB2-8308995AABBE}" srcOrd="1" destOrd="0" parTransId="{1A27606D-3810-4901-9FD0-9ED4E53E1A1B}" sibTransId="{EA2CA6D8-2BCD-4671-9DC8-B77579BA1D66}"/>
    <dgm:cxn modelId="{F3466AAA-631C-45CF-82B8-F3CD428FA38C}" type="presParOf" srcId="{D3E95EFA-AC06-4795-9635-73D99F13923C}" destId="{2C1D6076-2283-465C-B58D-7FE6EED6CFBC}" srcOrd="0" destOrd="0" presId="urn:microsoft.com/office/officeart/2005/8/layout/vList3"/>
    <dgm:cxn modelId="{78F029DB-6425-4F79-BC2B-00383FC4B049}" type="presParOf" srcId="{2C1D6076-2283-465C-B58D-7FE6EED6CFBC}" destId="{EECF8D1E-6B78-4D1B-860C-21649620C425}" srcOrd="0" destOrd="0" presId="urn:microsoft.com/office/officeart/2005/8/layout/vList3"/>
    <dgm:cxn modelId="{7FC8E31C-0F50-4A21-94BB-640A66E35529}" type="presParOf" srcId="{2C1D6076-2283-465C-B58D-7FE6EED6CFBC}" destId="{39041E15-A8E8-49FE-845E-00F6DA94E93D}" srcOrd="1" destOrd="0" presId="urn:microsoft.com/office/officeart/2005/8/layout/vList3"/>
    <dgm:cxn modelId="{1AD021CE-9DA6-47EC-A68C-25308D4C7684}" type="presParOf" srcId="{D3E95EFA-AC06-4795-9635-73D99F13923C}" destId="{92770E6F-49DF-4F27-B019-1F21296ABF24}" srcOrd="1" destOrd="0" presId="urn:microsoft.com/office/officeart/2005/8/layout/vList3"/>
    <dgm:cxn modelId="{1A4248C3-1FF2-4E04-8229-B6E235E1C62D}" type="presParOf" srcId="{D3E95EFA-AC06-4795-9635-73D99F13923C}" destId="{7E0183E3-99CD-4CA9-8075-29D332BB395A}" srcOrd="2" destOrd="0" presId="urn:microsoft.com/office/officeart/2005/8/layout/vList3"/>
    <dgm:cxn modelId="{1BD54610-FCA5-41B4-9C66-782838CA2DC5}" type="presParOf" srcId="{7E0183E3-99CD-4CA9-8075-29D332BB395A}" destId="{1A536B76-BCDA-4025-B2CD-74603878AF23}" srcOrd="0" destOrd="0" presId="urn:microsoft.com/office/officeart/2005/8/layout/vList3"/>
    <dgm:cxn modelId="{ECE67170-85CF-4E38-A827-28B02F6EC1A3}" type="presParOf" srcId="{7E0183E3-99CD-4CA9-8075-29D332BB395A}" destId="{BF98315B-60F7-4BCD-9ADF-9CF244B5983F}" srcOrd="1" destOrd="0" presId="urn:microsoft.com/office/officeart/2005/8/layout/vList3"/>
    <dgm:cxn modelId="{648B9CF3-8297-468E-85BB-55DBDA974A19}" type="presParOf" srcId="{D3E95EFA-AC06-4795-9635-73D99F13923C}" destId="{0CEF0A8C-3B03-4600-B40D-1407324083F8}" srcOrd="3" destOrd="0" presId="urn:microsoft.com/office/officeart/2005/8/layout/vList3"/>
    <dgm:cxn modelId="{6F527900-64F2-4541-B8E0-47CA2861B73C}" type="presParOf" srcId="{D3E95EFA-AC06-4795-9635-73D99F13923C}" destId="{AFECC256-4369-4994-A7E1-E75AB7B9E559}" srcOrd="4" destOrd="0" presId="urn:microsoft.com/office/officeart/2005/8/layout/vList3"/>
    <dgm:cxn modelId="{EC6984F8-7498-411E-B728-1AB1A8D0888C}" type="presParOf" srcId="{AFECC256-4369-4994-A7E1-E75AB7B9E559}" destId="{6FFA3DA1-7766-496F-93A1-C2C1A506AB63}" srcOrd="0" destOrd="0" presId="urn:microsoft.com/office/officeart/2005/8/layout/vList3"/>
    <dgm:cxn modelId="{6CCC6700-76FD-4C26-B73B-090E1E826C26}" type="presParOf" srcId="{AFECC256-4369-4994-A7E1-E75AB7B9E559}" destId="{2BEA60CB-86FF-47BE-A879-FDC8E57B71DC}" srcOrd="1" destOrd="0" presId="urn:microsoft.com/office/officeart/2005/8/layout/vList3"/>
    <dgm:cxn modelId="{45603141-CB71-4F51-9081-3E02CE6CB75B}" type="presParOf" srcId="{D3E95EFA-AC06-4795-9635-73D99F13923C}" destId="{25F027F3-F74E-4209-9668-C25FF602F1F2}" srcOrd="5" destOrd="0" presId="urn:microsoft.com/office/officeart/2005/8/layout/vList3"/>
    <dgm:cxn modelId="{4D9FBFF1-C54F-4F28-AEEB-BD6667EC7390}" type="presParOf" srcId="{D3E95EFA-AC06-4795-9635-73D99F13923C}" destId="{158FDCFF-1F72-415F-9540-5107BE8BC6C3}" srcOrd="6" destOrd="0" presId="urn:microsoft.com/office/officeart/2005/8/layout/vList3"/>
    <dgm:cxn modelId="{08A31517-403B-4B60-BD5A-CB9CFC2EB46A}" type="presParOf" srcId="{158FDCFF-1F72-415F-9540-5107BE8BC6C3}" destId="{7295A924-AFB9-4E82-9ED8-C794D7D5013F}" srcOrd="0" destOrd="0" presId="urn:microsoft.com/office/officeart/2005/8/layout/vList3"/>
    <dgm:cxn modelId="{825132AE-73A8-404F-909C-E0B32BFA86C6}" type="presParOf" srcId="{158FDCFF-1F72-415F-9540-5107BE8BC6C3}" destId="{24242C65-25C4-41A3-8EE8-AB8169E4657B}" srcOrd="1" destOrd="0" presId="urn:microsoft.com/office/officeart/2005/8/layout/vList3"/>
    <dgm:cxn modelId="{EB2928A8-B4D7-4279-93AB-ABDD277078BD}" type="presParOf" srcId="{D3E95EFA-AC06-4795-9635-73D99F13923C}" destId="{E576D141-3285-4B83-8A13-173592585FEF}" srcOrd="7" destOrd="0" presId="urn:microsoft.com/office/officeart/2005/8/layout/vList3"/>
    <dgm:cxn modelId="{95A318A8-2124-4240-953E-0DE229DA4EF8}" type="presParOf" srcId="{D3E95EFA-AC06-4795-9635-73D99F13923C}" destId="{818642EE-E0A8-461C-91AB-45FAA95B1548}" srcOrd="8" destOrd="0" presId="urn:microsoft.com/office/officeart/2005/8/layout/vList3"/>
    <dgm:cxn modelId="{C73F9176-C7DE-4ED5-A30A-0CFF43B132FE}" type="presParOf" srcId="{818642EE-E0A8-461C-91AB-45FAA95B1548}" destId="{92C45368-0438-47D1-A5D1-03A4A6459C1D}" srcOrd="0" destOrd="0" presId="urn:microsoft.com/office/officeart/2005/8/layout/vList3"/>
    <dgm:cxn modelId="{EBE956D5-523F-495A-A4E6-4C517AC03E11}" type="presParOf" srcId="{818642EE-E0A8-461C-91AB-45FAA95B1548}" destId="{A7120E66-B457-43E4-91C6-DCFB0B09F5C9}" srcOrd="1" destOrd="0" presId="urn:microsoft.com/office/officeart/2005/8/layout/vList3"/>
    <dgm:cxn modelId="{246EFCE3-7BAD-4A46-ADD1-EA8E9AF103F3}" type="presParOf" srcId="{D3E95EFA-AC06-4795-9635-73D99F13923C}" destId="{7E8425EF-94F6-4D03-B7D1-770784E958F0}" srcOrd="9" destOrd="0" presId="urn:microsoft.com/office/officeart/2005/8/layout/vList3"/>
    <dgm:cxn modelId="{A14D965B-A95B-4CB2-AA38-74F96A87EB27}" type="presParOf" srcId="{D3E95EFA-AC06-4795-9635-73D99F13923C}" destId="{CE4E12AB-5CA7-4963-BD73-6C2E3B085F9F}" srcOrd="10" destOrd="0" presId="urn:microsoft.com/office/officeart/2005/8/layout/vList3"/>
    <dgm:cxn modelId="{F384E97B-F897-4BB2-847C-AF781AD85401}" type="presParOf" srcId="{CE4E12AB-5CA7-4963-BD73-6C2E3B085F9F}" destId="{E56F7AC3-8598-42A6-BE83-E5549A1C760D}" srcOrd="0" destOrd="0" presId="urn:microsoft.com/office/officeart/2005/8/layout/vList3"/>
    <dgm:cxn modelId="{86B5108F-05F1-478E-AFF5-1DF8B121AC31}" type="presParOf" srcId="{CE4E12AB-5CA7-4963-BD73-6C2E3B085F9F}" destId="{4D01A3B1-62F9-4ACF-BBFF-5994FF62F9D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041E15-A8E8-49FE-845E-00F6DA94E93D}">
      <dsp:nvSpPr>
        <dsp:cNvPr id="0" name=""/>
        <dsp:cNvSpPr/>
      </dsp:nvSpPr>
      <dsp:spPr>
        <a:xfrm rot="10800000">
          <a:off x="697214" y="2799031"/>
          <a:ext cx="7223980" cy="854453"/>
        </a:xfrm>
        <a:prstGeom prst="homePlate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835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b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A teljes előrejelzési horizonton magasabb növekedéssel számolunk az előző előrejelzéshez képest. </a:t>
          </a:r>
          <a:r>
            <a:rPr lang="hu-HU" sz="2000" b="1" kern="1200" dirty="0"/>
            <a:t>A növekedés kiegyensúlyozott szerkezetben folytatódik.</a:t>
          </a:r>
          <a:endParaRPr lang="hu-HU" sz="2000" b="1" kern="1200" dirty="0">
            <a:solidFill>
              <a:prstClr val="white"/>
            </a:solidFill>
            <a:latin typeface="Calibri"/>
            <a:ea typeface="+mn-ea"/>
            <a:cs typeface="+mn-cs"/>
          </a:endParaRPr>
        </a:p>
      </dsp:txBody>
      <dsp:txXfrm rot="10800000">
        <a:off x="910827" y="2799031"/>
        <a:ext cx="7010367" cy="854453"/>
      </dsp:txXfrm>
    </dsp:sp>
    <dsp:sp modelId="{EECF8D1E-6B78-4D1B-860C-21649620C425}">
      <dsp:nvSpPr>
        <dsp:cNvPr id="0" name=""/>
        <dsp:cNvSpPr/>
      </dsp:nvSpPr>
      <dsp:spPr>
        <a:xfrm>
          <a:off x="0" y="163571"/>
          <a:ext cx="608541" cy="60854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98315B-60F7-4BCD-9ADF-9CF244B5983F}">
      <dsp:nvSpPr>
        <dsp:cNvPr id="0" name=""/>
        <dsp:cNvSpPr/>
      </dsp:nvSpPr>
      <dsp:spPr>
        <a:xfrm rot="10800000">
          <a:off x="776633" y="32575"/>
          <a:ext cx="7131562" cy="74043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835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b="1" kern="1200" dirty="0"/>
            <a:t>Rövid távon az olajár-emelkedés átmeneti hatása miatt enyhén 3 százalék fölé emelkedik az infláció. </a:t>
          </a:r>
          <a:endParaRPr lang="hu-HU" sz="2000" kern="1200" dirty="0"/>
        </a:p>
      </dsp:txBody>
      <dsp:txXfrm rot="10800000">
        <a:off x="961740" y="32575"/>
        <a:ext cx="6946455" cy="740430"/>
      </dsp:txXfrm>
    </dsp:sp>
    <dsp:sp modelId="{1A536B76-BCDA-4025-B2CD-74603878AF23}">
      <dsp:nvSpPr>
        <dsp:cNvPr id="0" name=""/>
        <dsp:cNvSpPr/>
      </dsp:nvSpPr>
      <dsp:spPr>
        <a:xfrm>
          <a:off x="25007" y="1058214"/>
          <a:ext cx="608541" cy="60854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EA60CB-86FF-47BE-A879-FDC8E57B71DC}">
      <dsp:nvSpPr>
        <dsp:cNvPr id="0" name=""/>
        <dsp:cNvSpPr/>
      </dsp:nvSpPr>
      <dsp:spPr>
        <a:xfrm rot="10800000">
          <a:off x="746806" y="929649"/>
          <a:ext cx="7170084" cy="75818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835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b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A horgonyzott inflációs várakozások mellett a magasabb olajárakból másodkörös hatásokra nem számítunk</a:t>
          </a:r>
          <a:r>
            <a:rPr lang="hu-HU" sz="2000" kern="1200" dirty="0"/>
            <a:t>.</a:t>
          </a:r>
        </a:p>
      </dsp:txBody>
      <dsp:txXfrm rot="10800000">
        <a:off x="936351" y="929649"/>
        <a:ext cx="6980539" cy="758182"/>
      </dsp:txXfrm>
    </dsp:sp>
    <dsp:sp modelId="{6FFA3DA1-7766-496F-93A1-C2C1A506AB63}">
      <dsp:nvSpPr>
        <dsp:cNvPr id="0" name=""/>
        <dsp:cNvSpPr/>
      </dsp:nvSpPr>
      <dsp:spPr>
        <a:xfrm>
          <a:off x="12617" y="2053826"/>
          <a:ext cx="608541" cy="60854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242C65-25C4-41A3-8EE8-AB8169E4657B}">
      <dsp:nvSpPr>
        <dsp:cNvPr id="0" name=""/>
        <dsp:cNvSpPr/>
      </dsp:nvSpPr>
      <dsp:spPr>
        <a:xfrm rot="10800000">
          <a:off x="705349" y="1833484"/>
          <a:ext cx="7216992" cy="80507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835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b="1" i="0" kern="1200" dirty="0"/>
            <a:t>Az olajár-változás közvetlen hatásának kifutásával az MNB 2019 közepére eléri, majd fenntartja az inflációs célt. </a:t>
          </a:r>
        </a:p>
      </dsp:txBody>
      <dsp:txXfrm rot="10800000">
        <a:off x="906616" y="1833484"/>
        <a:ext cx="7015725" cy="805070"/>
      </dsp:txXfrm>
    </dsp:sp>
    <dsp:sp modelId="{7295A924-AFB9-4E82-9ED8-C794D7D5013F}">
      <dsp:nvSpPr>
        <dsp:cNvPr id="0" name=""/>
        <dsp:cNvSpPr/>
      </dsp:nvSpPr>
      <dsp:spPr>
        <a:xfrm>
          <a:off x="25007" y="2981403"/>
          <a:ext cx="608541" cy="60854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120E66-B457-43E4-91C6-DCFB0B09F5C9}">
      <dsp:nvSpPr>
        <dsp:cNvPr id="0" name=""/>
        <dsp:cNvSpPr/>
      </dsp:nvSpPr>
      <dsp:spPr>
        <a:xfrm rot="10800000">
          <a:off x="750300" y="3799699"/>
          <a:ext cx="7151913" cy="670351"/>
        </a:xfrm>
        <a:prstGeom prst="homePlate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835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b="1" i="0" kern="1200" dirty="0"/>
            <a:t>A folyó fizetési mérleg többlete </a:t>
          </a:r>
          <a:r>
            <a:rPr lang="hu-HU" sz="2000" b="1" i="0" kern="1200"/>
            <a:t>stabilan fennmarad.</a:t>
          </a:r>
          <a:endParaRPr lang="hu-HU" sz="2000" b="1" i="0" kern="1200" dirty="0"/>
        </a:p>
      </dsp:txBody>
      <dsp:txXfrm rot="10800000">
        <a:off x="917888" y="3799699"/>
        <a:ext cx="6984325" cy="670351"/>
      </dsp:txXfrm>
    </dsp:sp>
    <dsp:sp modelId="{92C45368-0438-47D1-A5D1-03A4A6459C1D}">
      <dsp:nvSpPr>
        <dsp:cNvPr id="0" name=""/>
        <dsp:cNvSpPr/>
      </dsp:nvSpPr>
      <dsp:spPr>
        <a:xfrm>
          <a:off x="63802" y="3823508"/>
          <a:ext cx="608541" cy="60854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01A3B1-62F9-4ACF-BBFF-5994FF62F9D3}">
      <dsp:nvSpPr>
        <dsp:cNvPr id="0" name=""/>
        <dsp:cNvSpPr/>
      </dsp:nvSpPr>
      <dsp:spPr>
        <a:xfrm rot="10800000">
          <a:off x="684830" y="4728599"/>
          <a:ext cx="7226161" cy="669225"/>
        </a:xfrm>
        <a:prstGeom prst="homePlate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835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b="1" i="0" kern="1200" dirty="0"/>
            <a:t>A költségvetési politika fegyelmezett. A deficit és az államadósság is csökken.</a:t>
          </a:r>
        </a:p>
      </dsp:txBody>
      <dsp:txXfrm rot="10800000">
        <a:off x="852136" y="4728599"/>
        <a:ext cx="7058855" cy="669225"/>
      </dsp:txXfrm>
    </dsp:sp>
    <dsp:sp modelId="{E56F7AC3-8598-42A6-BE83-E5549A1C760D}">
      <dsp:nvSpPr>
        <dsp:cNvPr id="0" name=""/>
        <dsp:cNvSpPr/>
      </dsp:nvSpPr>
      <dsp:spPr>
        <a:xfrm>
          <a:off x="15733" y="4758941"/>
          <a:ext cx="608541" cy="60854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1C398D-3F3E-4E27-B5C6-44559DBCFFBA}">
      <dsp:nvSpPr>
        <dsp:cNvPr id="0" name=""/>
        <dsp:cNvSpPr/>
      </dsp:nvSpPr>
      <dsp:spPr>
        <a:xfrm>
          <a:off x="2993849" y="1773467"/>
          <a:ext cx="2159127" cy="2159127"/>
        </a:xfrm>
        <a:prstGeom prst="ellipse">
          <a:avLst/>
        </a:prstGeom>
        <a:solidFill>
          <a:schemeClr val="accent6">
            <a:lumMod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b="1" kern="1200" dirty="0"/>
            <a:t>Középtávon stabilan 3 százalékos infláció</a:t>
          </a:r>
        </a:p>
      </dsp:txBody>
      <dsp:txXfrm>
        <a:off x="3310046" y="2089664"/>
        <a:ext cx="1526733" cy="1526733"/>
      </dsp:txXfrm>
    </dsp:sp>
    <dsp:sp modelId="{0EDA0564-3C0F-4836-A5AF-413AE1D610FC}">
      <dsp:nvSpPr>
        <dsp:cNvPr id="0" name=""/>
        <dsp:cNvSpPr/>
      </dsp:nvSpPr>
      <dsp:spPr>
        <a:xfrm rot="10111487">
          <a:off x="1001139" y="2973767"/>
          <a:ext cx="1923788" cy="61535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D028611-17F4-4A64-9847-E0A707F5916A}">
      <dsp:nvSpPr>
        <dsp:cNvPr id="0" name=""/>
        <dsp:cNvSpPr/>
      </dsp:nvSpPr>
      <dsp:spPr>
        <a:xfrm>
          <a:off x="45104" y="3111462"/>
          <a:ext cx="1950523" cy="722686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>
              <a:solidFill>
                <a:schemeClr val="tx2"/>
              </a:solidFill>
            </a:rPr>
            <a:t>Visszafogott szabályozott árak</a:t>
          </a:r>
        </a:p>
      </dsp:txBody>
      <dsp:txXfrm>
        <a:off x="80383" y="3146741"/>
        <a:ext cx="1879965" cy="652128"/>
      </dsp:txXfrm>
    </dsp:sp>
    <dsp:sp modelId="{9A78021C-D41F-460B-884D-A67D51958293}">
      <dsp:nvSpPr>
        <dsp:cNvPr id="0" name=""/>
        <dsp:cNvSpPr/>
      </dsp:nvSpPr>
      <dsp:spPr>
        <a:xfrm rot="12076983">
          <a:off x="1088163" y="1760379"/>
          <a:ext cx="1940254" cy="61535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80BB8FC-F8AC-44DE-B18D-96021F5192A7}">
      <dsp:nvSpPr>
        <dsp:cNvPr id="0" name=""/>
        <dsp:cNvSpPr/>
      </dsp:nvSpPr>
      <dsp:spPr>
        <a:xfrm>
          <a:off x="64894" y="1275491"/>
          <a:ext cx="2178864" cy="880862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>
              <a:solidFill>
                <a:schemeClr val="tx2"/>
              </a:solidFill>
            </a:rPr>
            <a:t>Változatlan reál fajlagos munkaköltség</a:t>
          </a:r>
        </a:p>
      </dsp:txBody>
      <dsp:txXfrm>
        <a:off x="107894" y="1318491"/>
        <a:ext cx="2092864" cy="794862"/>
      </dsp:txXfrm>
    </dsp:sp>
    <dsp:sp modelId="{9891F9A5-3C58-4335-8D32-A76D78FA1C48}">
      <dsp:nvSpPr>
        <dsp:cNvPr id="0" name=""/>
        <dsp:cNvSpPr/>
      </dsp:nvSpPr>
      <dsp:spPr>
        <a:xfrm rot="14574428">
          <a:off x="2422625" y="820523"/>
          <a:ext cx="1536835" cy="61535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7E9EACB-F5A2-44B5-99C0-1458AC700790}">
      <dsp:nvSpPr>
        <dsp:cNvPr id="0" name=""/>
        <dsp:cNvSpPr/>
      </dsp:nvSpPr>
      <dsp:spPr>
        <a:xfrm>
          <a:off x="1861283" y="0"/>
          <a:ext cx="1959592" cy="888201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>
              <a:solidFill>
                <a:schemeClr val="tx2"/>
              </a:solidFill>
            </a:rPr>
            <a:t>Mérsékelt importált infláció</a:t>
          </a:r>
        </a:p>
      </dsp:txBody>
      <dsp:txXfrm>
        <a:off x="1904641" y="43358"/>
        <a:ext cx="1872876" cy="801485"/>
      </dsp:txXfrm>
    </dsp:sp>
    <dsp:sp modelId="{D6F45EB8-C065-455C-8B24-174E76EBD1A0}">
      <dsp:nvSpPr>
        <dsp:cNvPr id="0" name=""/>
        <dsp:cNvSpPr/>
      </dsp:nvSpPr>
      <dsp:spPr>
        <a:xfrm rot="17595415">
          <a:off x="4142837" y="898963"/>
          <a:ext cx="1276315" cy="61535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8682E56-D640-4D58-8A66-9C27B691A060}">
      <dsp:nvSpPr>
        <dsp:cNvPr id="0" name=""/>
        <dsp:cNvSpPr/>
      </dsp:nvSpPr>
      <dsp:spPr>
        <a:xfrm>
          <a:off x="4102774" y="192836"/>
          <a:ext cx="1860399" cy="854999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>
              <a:solidFill>
                <a:schemeClr val="tx2"/>
              </a:solidFill>
            </a:rPr>
            <a:t>Horgonyzott inflációs várakozások</a:t>
          </a:r>
        </a:p>
      </dsp:txBody>
      <dsp:txXfrm>
        <a:off x="4144512" y="234574"/>
        <a:ext cx="1776923" cy="771523"/>
      </dsp:txXfrm>
    </dsp:sp>
    <dsp:sp modelId="{798A9FBE-B51C-4256-98B7-F610F32BC276}">
      <dsp:nvSpPr>
        <dsp:cNvPr id="0" name=""/>
        <dsp:cNvSpPr/>
      </dsp:nvSpPr>
      <dsp:spPr>
        <a:xfrm rot="20386424">
          <a:off x="5128677" y="1829056"/>
          <a:ext cx="1777660" cy="61535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9961A04-5469-45B1-ABED-9EF00731D939}">
      <dsp:nvSpPr>
        <dsp:cNvPr id="0" name=""/>
        <dsp:cNvSpPr/>
      </dsp:nvSpPr>
      <dsp:spPr>
        <a:xfrm>
          <a:off x="5736907" y="1302677"/>
          <a:ext cx="2229239" cy="1053523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>
              <a:solidFill>
                <a:schemeClr val="tx2"/>
              </a:solidFill>
            </a:rPr>
            <a:t>A GDP a potenciális szintje közelében alakul</a:t>
          </a:r>
        </a:p>
      </dsp:txBody>
      <dsp:txXfrm>
        <a:off x="5767764" y="1333534"/>
        <a:ext cx="2167525" cy="991809"/>
      </dsp:txXfrm>
    </dsp:sp>
    <dsp:sp modelId="{E9C9205C-C92D-455D-8B14-B623BCD0DF0D}">
      <dsp:nvSpPr>
        <dsp:cNvPr id="0" name=""/>
        <dsp:cNvSpPr/>
      </dsp:nvSpPr>
      <dsp:spPr>
        <a:xfrm rot="871363">
          <a:off x="5200284" y="3099735"/>
          <a:ext cx="2026511" cy="61535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A378115-3E77-4AED-BAC3-1E8815EC2AEF}">
      <dsp:nvSpPr>
        <dsp:cNvPr id="0" name=""/>
        <dsp:cNvSpPr/>
      </dsp:nvSpPr>
      <dsp:spPr>
        <a:xfrm>
          <a:off x="6269979" y="3161852"/>
          <a:ext cx="1848882" cy="999294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>
              <a:solidFill>
                <a:schemeClr val="tx2"/>
              </a:solidFill>
            </a:rPr>
            <a:t>3 százalék közeli maginfláció</a:t>
          </a:r>
        </a:p>
      </dsp:txBody>
      <dsp:txXfrm>
        <a:off x="6299247" y="3191120"/>
        <a:ext cx="1790346" cy="9407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041E15-A8E8-49FE-845E-00F6DA94E93D}">
      <dsp:nvSpPr>
        <dsp:cNvPr id="0" name=""/>
        <dsp:cNvSpPr/>
      </dsp:nvSpPr>
      <dsp:spPr>
        <a:xfrm rot="10800000">
          <a:off x="697214" y="2799031"/>
          <a:ext cx="7223980" cy="854453"/>
        </a:xfrm>
        <a:prstGeom prst="homePlate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835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b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A teljes előrejelzési horizonton magasabb növekedéssel számolunk az előző előrejelzéshez képest. </a:t>
          </a:r>
          <a:r>
            <a:rPr lang="hu-HU" sz="2000" b="1" kern="1200" dirty="0"/>
            <a:t>A növekedés kiegyensúlyozott szerkezetben folytatódik.</a:t>
          </a:r>
          <a:endParaRPr lang="hu-HU" sz="2000" b="1" kern="1200" dirty="0">
            <a:solidFill>
              <a:prstClr val="white"/>
            </a:solidFill>
            <a:latin typeface="Calibri"/>
            <a:ea typeface="+mn-ea"/>
            <a:cs typeface="+mn-cs"/>
          </a:endParaRPr>
        </a:p>
      </dsp:txBody>
      <dsp:txXfrm rot="10800000">
        <a:off x="910827" y="2799031"/>
        <a:ext cx="7010367" cy="854453"/>
      </dsp:txXfrm>
    </dsp:sp>
    <dsp:sp modelId="{EECF8D1E-6B78-4D1B-860C-21649620C425}">
      <dsp:nvSpPr>
        <dsp:cNvPr id="0" name=""/>
        <dsp:cNvSpPr/>
      </dsp:nvSpPr>
      <dsp:spPr>
        <a:xfrm>
          <a:off x="0" y="163571"/>
          <a:ext cx="608541" cy="60854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98315B-60F7-4BCD-9ADF-9CF244B5983F}">
      <dsp:nvSpPr>
        <dsp:cNvPr id="0" name=""/>
        <dsp:cNvSpPr/>
      </dsp:nvSpPr>
      <dsp:spPr>
        <a:xfrm rot="10800000">
          <a:off x="776633" y="32575"/>
          <a:ext cx="7131562" cy="74043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835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b="1" kern="1200" dirty="0"/>
            <a:t>Rövid távon az olajár-emelkedés átmeneti hatása miatt enyhén 3 százalék fölé emelkedik az infláció. </a:t>
          </a:r>
          <a:endParaRPr lang="hu-HU" sz="2000" kern="1200" dirty="0"/>
        </a:p>
      </dsp:txBody>
      <dsp:txXfrm rot="10800000">
        <a:off x="961740" y="32575"/>
        <a:ext cx="6946455" cy="740430"/>
      </dsp:txXfrm>
    </dsp:sp>
    <dsp:sp modelId="{1A536B76-BCDA-4025-B2CD-74603878AF23}">
      <dsp:nvSpPr>
        <dsp:cNvPr id="0" name=""/>
        <dsp:cNvSpPr/>
      </dsp:nvSpPr>
      <dsp:spPr>
        <a:xfrm>
          <a:off x="25007" y="1058214"/>
          <a:ext cx="608541" cy="60854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EA60CB-86FF-47BE-A879-FDC8E57B71DC}">
      <dsp:nvSpPr>
        <dsp:cNvPr id="0" name=""/>
        <dsp:cNvSpPr/>
      </dsp:nvSpPr>
      <dsp:spPr>
        <a:xfrm rot="10800000">
          <a:off x="746806" y="929649"/>
          <a:ext cx="7170084" cy="75818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835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b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A horgonyzott inflációs várakozások mellett a magasabb olajárakból másodkörös hatásokra nem számítunk</a:t>
          </a:r>
          <a:r>
            <a:rPr lang="hu-HU" sz="2000" kern="1200" dirty="0"/>
            <a:t>.</a:t>
          </a:r>
        </a:p>
      </dsp:txBody>
      <dsp:txXfrm rot="10800000">
        <a:off x="936351" y="929649"/>
        <a:ext cx="6980539" cy="758182"/>
      </dsp:txXfrm>
    </dsp:sp>
    <dsp:sp modelId="{6FFA3DA1-7766-496F-93A1-C2C1A506AB63}">
      <dsp:nvSpPr>
        <dsp:cNvPr id="0" name=""/>
        <dsp:cNvSpPr/>
      </dsp:nvSpPr>
      <dsp:spPr>
        <a:xfrm>
          <a:off x="12617" y="2053826"/>
          <a:ext cx="608541" cy="60854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242C65-25C4-41A3-8EE8-AB8169E4657B}">
      <dsp:nvSpPr>
        <dsp:cNvPr id="0" name=""/>
        <dsp:cNvSpPr/>
      </dsp:nvSpPr>
      <dsp:spPr>
        <a:xfrm rot="10800000">
          <a:off x="705349" y="1833484"/>
          <a:ext cx="7216992" cy="80507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835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b="1" i="0" kern="1200" dirty="0"/>
            <a:t>Az olajár-változás közvetlen hatásának kifutásával az MNB 2019 közepére eléri, majd fenntartja az inflációs célt. </a:t>
          </a:r>
        </a:p>
      </dsp:txBody>
      <dsp:txXfrm rot="10800000">
        <a:off x="906616" y="1833484"/>
        <a:ext cx="7015725" cy="805070"/>
      </dsp:txXfrm>
    </dsp:sp>
    <dsp:sp modelId="{7295A924-AFB9-4E82-9ED8-C794D7D5013F}">
      <dsp:nvSpPr>
        <dsp:cNvPr id="0" name=""/>
        <dsp:cNvSpPr/>
      </dsp:nvSpPr>
      <dsp:spPr>
        <a:xfrm>
          <a:off x="25007" y="2981403"/>
          <a:ext cx="608541" cy="60854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120E66-B457-43E4-91C6-DCFB0B09F5C9}">
      <dsp:nvSpPr>
        <dsp:cNvPr id="0" name=""/>
        <dsp:cNvSpPr/>
      </dsp:nvSpPr>
      <dsp:spPr>
        <a:xfrm rot="10800000">
          <a:off x="750300" y="3799699"/>
          <a:ext cx="7151913" cy="670351"/>
        </a:xfrm>
        <a:prstGeom prst="homePlate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835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b="1" i="0" kern="1200" dirty="0"/>
            <a:t>A folyó fizetési mérleg többlete </a:t>
          </a:r>
          <a:r>
            <a:rPr lang="hu-HU" sz="2000" b="1" i="0" kern="1200"/>
            <a:t>stabilan fennmarad.</a:t>
          </a:r>
          <a:endParaRPr lang="hu-HU" sz="2000" b="1" i="0" kern="1200" dirty="0"/>
        </a:p>
      </dsp:txBody>
      <dsp:txXfrm rot="10800000">
        <a:off x="917888" y="3799699"/>
        <a:ext cx="6984325" cy="670351"/>
      </dsp:txXfrm>
    </dsp:sp>
    <dsp:sp modelId="{92C45368-0438-47D1-A5D1-03A4A6459C1D}">
      <dsp:nvSpPr>
        <dsp:cNvPr id="0" name=""/>
        <dsp:cNvSpPr/>
      </dsp:nvSpPr>
      <dsp:spPr>
        <a:xfrm>
          <a:off x="63802" y="3823508"/>
          <a:ext cx="608541" cy="60854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01A3B1-62F9-4ACF-BBFF-5994FF62F9D3}">
      <dsp:nvSpPr>
        <dsp:cNvPr id="0" name=""/>
        <dsp:cNvSpPr/>
      </dsp:nvSpPr>
      <dsp:spPr>
        <a:xfrm rot="10800000">
          <a:off x="684830" y="4728599"/>
          <a:ext cx="7226161" cy="669225"/>
        </a:xfrm>
        <a:prstGeom prst="homePlate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835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b="1" i="0" kern="1200" dirty="0"/>
            <a:t>A költségvetési politika fegyelmezett. A deficit és az államadósság is csökken.</a:t>
          </a:r>
        </a:p>
      </dsp:txBody>
      <dsp:txXfrm rot="10800000">
        <a:off x="852136" y="4728599"/>
        <a:ext cx="7058855" cy="669225"/>
      </dsp:txXfrm>
    </dsp:sp>
    <dsp:sp modelId="{E56F7AC3-8598-42A6-BE83-E5549A1C760D}">
      <dsp:nvSpPr>
        <dsp:cNvPr id="0" name=""/>
        <dsp:cNvSpPr/>
      </dsp:nvSpPr>
      <dsp:spPr>
        <a:xfrm>
          <a:off x="15733" y="4758941"/>
          <a:ext cx="608541" cy="60854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0.64433</cdr:x>
      <cdr:y>0.1331</cdr:y>
    </cdr:from>
    <cdr:to>
      <cdr:x>0.68909</cdr:x>
      <cdr:y>0.21705</cdr:y>
    </cdr:to>
    <cdr:cxnSp macro="">
      <cdr:nvCxnSpPr>
        <cdr:cNvPr id="10" name="Egyenes összekötő nyíllal 5">
          <a:extLst xmlns:a="http://schemas.openxmlformats.org/drawingml/2006/main">
            <a:ext uri="{FF2B5EF4-FFF2-40B4-BE49-F238E27FC236}">
              <a16:creationId xmlns:a16="http://schemas.microsoft.com/office/drawing/2014/main" id="{245376A9-8290-4D16-9DA4-146C4E91996F}"/>
            </a:ext>
          </a:extLst>
        </cdr:cNvPr>
        <cdr:cNvCxnSpPr>
          <a:stCxn xmlns:a="http://schemas.openxmlformats.org/drawingml/2006/main" id="6" idx="3"/>
        </cdr:cNvCxnSpPr>
      </cdr:nvCxnSpPr>
      <cdr:spPr>
        <a:xfrm xmlns:a="http://schemas.openxmlformats.org/drawingml/2006/main" flipV="1">
          <a:off x="5193120" y="671732"/>
          <a:ext cx="360726" cy="423643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chemeClr val="tx2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0.22771</cdr:x>
      <cdr:y>0.27939</cdr:y>
    </cdr:from>
    <cdr:to>
      <cdr:x>0.40129</cdr:x>
      <cdr:y>0.56278</cdr:y>
    </cdr:to>
    <cdr:cxnSp macro="">
      <cdr:nvCxnSpPr>
        <cdr:cNvPr id="17" name="Egyenes összekötő nyíllal 5">
          <a:extLst xmlns:a="http://schemas.openxmlformats.org/drawingml/2006/main">
            <a:ext uri="{FF2B5EF4-FFF2-40B4-BE49-F238E27FC236}">
              <a16:creationId xmlns:a16="http://schemas.microsoft.com/office/drawing/2014/main" id="{C3526A04-A59B-44F6-942A-B4E28BC6D7A8}"/>
            </a:ext>
          </a:extLst>
        </cdr:cNvPr>
        <cdr:cNvCxnSpPr>
          <a:stCxn xmlns:a="http://schemas.openxmlformats.org/drawingml/2006/main" id="6" idx="2"/>
        </cdr:cNvCxnSpPr>
      </cdr:nvCxnSpPr>
      <cdr:spPr>
        <a:xfrm xmlns:a="http://schemas.openxmlformats.org/drawingml/2006/main" flipH="1">
          <a:off x="1835277" y="1409962"/>
          <a:ext cx="1399014" cy="1430179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chemeClr val="tx2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0.15825</cdr:x>
      <cdr:y>0.15471</cdr:y>
    </cdr:from>
    <cdr:to>
      <cdr:x>0.64433</cdr:x>
      <cdr:y>0.27939</cdr:y>
    </cdr:to>
    <cdr:sp macro="" textlink="">
      <cdr:nvSpPr>
        <cdr:cNvPr id="6" name="Szövegdoboz 1">
          <a:extLst xmlns:a="http://schemas.openxmlformats.org/drawingml/2006/main">
            <a:ext uri="{FF2B5EF4-FFF2-40B4-BE49-F238E27FC236}">
              <a16:creationId xmlns:a16="http://schemas.microsoft.com/office/drawing/2014/main" id="{01D2EB49-3C5E-4A75-B37D-F0488A07CB76}"/>
            </a:ext>
          </a:extLst>
        </cdr:cNvPr>
        <cdr:cNvSpPr txBox="1"/>
      </cdr:nvSpPr>
      <cdr:spPr>
        <a:xfrm xmlns:a="http://schemas.openxmlformats.org/drawingml/2006/main">
          <a:off x="1275462" y="780788"/>
          <a:ext cx="3917658" cy="62917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tx2"/>
          </a:solidFill>
        </a:ln>
      </cdr:spPr>
      <cdr:txBody>
        <a:bodyPr xmlns:a="http://schemas.openxmlformats.org/drawingml/2006/main" wrap="square" rtlCol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hu-HU" sz="1800" dirty="0">
              <a:solidFill>
                <a:schemeClr val="tx2"/>
              </a:solidFill>
            </a:rPr>
            <a:t>Monetáris Tanács által kiemelten</a:t>
          </a:r>
          <a:r>
            <a:rPr lang="hu-HU" sz="1800" baseline="0" dirty="0">
              <a:solidFill>
                <a:schemeClr val="tx2"/>
              </a:solidFill>
            </a:rPr>
            <a:t> fontosnak </a:t>
          </a:r>
          <a:r>
            <a:rPr lang="hu-HU" sz="1800" dirty="0">
              <a:solidFill>
                <a:schemeClr val="tx2"/>
              </a:solidFill>
            </a:rPr>
            <a:t>tartott pályák</a:t>
          </a:r>
        </a:p>
      </cdr:txBody>
    </cdr:sp>
  </cdr:relSizeAnchor>
  <cdr:relSizeAnchor xmlns:cdr="http://schemas.openxmlformats.org/drawingml/2006/chartDrawing">
    <cdr:from>
      <cdr:x>0.64433</cdr:x>
      <cdr:y>0.21705</cdr:y>
    </cdr:from>
    <cdr:to>
      <cdr:x>0.7099</cdr:x>
      <cdr:y>0.5</cdr:y>
    </cdr:to>
    <cdr:cxnSp macro="">
      <cdr:nvCxnSpPr>
        <cdr:cNvPr id="5" name="Egyenes összekötő nyíllal 5">
          <a:extLst xmlns:a="http://schemas.openxmlformats.org/drawingml/2006/main">
            <a:ext uri="{FF2B5EF4-FFF2-40B4-BE49-F238E27FC236}">
              <a16:creationId xmlns:a16="http://schemas.microsoft.com/office/drawing/2014/main" id="{CA248644-CD0D-4687-8A85-85BD0F3D4CAD}"/>
            </a:ext>
          </a:extLst>
        </cdr:cNvPr>
        <cdr:cNvCxnSpPr>
          <a:stCxn xmlns:a="http://schemas.openxmlformats.org/drawingml/2006/main" id="6" idx="3"/>
        </cdr:cNvCxnSpPr>
      </cdr:nvCxnSpPr>
      <cdr:spPr>
        <a:xfrm xmlns:a="http://schemas.openxmlformats.org/drawingml/2006/main">
          <a:off x="5193120" y="1095375"/>
          <a:ext cx="528506" cy="1427956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chemeClr val="tx2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0.16282</cdr:x>
      <cdr:y>0.59439</cdr:y>
    </cdr:from>
    <cdr:to>
      <cdr:x>0.48847</cdr:x>
      <cdr:y>0.66119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48A1BB37-EDE5-4469-9FD9-2F63513C32A0}"/>
            </a:ext>
          </a:extLst>
        </cdr:cNvPr>
        <cdr:cNvSpPr txBox="1"/>
      </cdr:nvSpPr>
      <cdr:spPr>
        <a:xfrm xmlns:a="http://schemas.openxmlformats.org/drawingml/2006/main">
          <a:off x="762000" y="2781724"/>
          <a:ext cx="1524032" cy="3126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hu-HU" sz="1800" baseline="0">
              <a:solidFill>
                <a:schemeClr val="accent3"/>
              </a:solidFill>
              <a:latin typeface="+mn-lt"/>
            </a:rPr>
            <a:t>Inflációs cél</a:t>
          </a:r>
          <a:endParaRPr lang="hu-HU" sz="1800">
            <a:solidFill>
              <a:schemeClr val="accent3"/>
            </a:solidFill>
            <a:latin typeface="+mn-lt"/>
          </a:endParaRPr>
        </a:p>
      </cdr:txBody>
    </cdr:sp>
  </cdr:relSizeAnchor>
  <cdr:relSizeAnchor xmlns:cdr="http://schemas.openxmlformats.org/drawingml/2006/chartDrawing">
    <cdr:from>
      <cdr:x>0.44422</cdr:x>
      <cdr:y>0.54908</cdr:y>
    </cdr:from>
    <cdr:to>
      <cdr:x>0.52304</cdr:x>
      <cdr:y>0.64783</cdr:y>
    </cdr:to>
    <cdr:sp macro="" textlink="">
      <cdr:nvSpPr>
        <cdr:cNvPr id="4" name="Straight Arrow Connector 3">
          <a:extLst xmlns:a="http://schemas.openxmlformats.org/drawingml/2006/main">
            <a:ext uri="{FF2B5EF4-FFF2-40B4-BE49-F238E27FC236}">
              <a16:creationId xmlns:a16="http://schemas.microsoft.com/office/drawing/2014/main" id="{A1FABFFE-A0E1-43CF-B34A-AC38C9E6D084}"/>
            </a:ext>
          </a:extLst>
        </cdr:cNvPr>
        <cdr:cNvSpPr/>
      </cdr:nvSpPr>
      <cdr:spPr>
        <a:xfrm xmlns:a="http://schemas.openxmlformats.org/drawingml/2006/main" flipV="1">
          <a:off x="2078933" y="2569715"/>
          <a:ext cx="368877" cy="462150"/>
        </a:xfrm>
        <a:prstGeom xmlns:a="http://schemas.openxmlformats.org/drawingml/2006/main" prst="straightConnector1">
          <a:avLst/>
        </a:prstGeom>
        <a:ln xmlns:a="http://schemas.openxmlformats.org/drawingml/2006/main" w="12700">
          <a:solidFill>
            <a:schemeClr val="accent3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hu-HU"/>
        </a:p>
      </cdr:txBody>
    </cdr:sp>
  </cdr:relSizeAnchor>
  <cdr:relSizeAnchor xmlns:cdr="http://schemas.openxmlformats.org/drawingml/2006/chartDrawing">
    <cdr:from>
      <cdr:x>0.68319</cdr:x>
      <cdr:y>0.27062</cdr:y>
    </cdr:from>
    <cdr:to>
      <cdr:x>0.99321</cdr:x>
      <cdr:y>0.33989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C3DB7B0A-CEA3-4E44-BF99-6CA5D3E63624}"/>
            </a:ext>
          </a:extLst>
        </cdr:cNvPr>
        <cdr:cNvSpPr txBox="1"/>
      </cdr:nvSpPr>
      <cdr:spPr>
        <a:xfrm xmlns:a="http://schemas.openxmlformats.org/drawingml/2006/main">
          <a:off x="3197310" y="1266509"/>
          <a:ext cx="1450890" cy="3241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hu-HU" sz="1800" i="0" baseline="0">
              <a:solidFill>
                <a:schemeClr val="accent3"/>
              </a:solidFill>
              <a:latin typeface="+mn-lt"/>
            </a:rPr>
            <a:t>Toleranciasáv</a:t>
          </a:r>
          <a:endParaRPr lang="hu-HU" sz="1800" i="0">
            <a:solidFill>
              <a:schemeClr val="accent3"/>
            </a:solidFill>
            <a:latin typeface="+mn-lt"/>
          </a:endParaRPr>
        </a:p>
      </cdr:txBody>
    </cdr:sp>
  </cdr:relSizeAnchor>
  <cdr:relSizeAnchor xmlns:cdr="http://schemas.openxmlformats.org/drawingml/2006/chartDrawing">
    <cdr:from>
      <cdr:x>0.8426</cdr:x>
      <cdr:y>0.34396</cdr:y>
    </cdr:from>
    <cdr:to>
      <cdr:x>0.88946</cdr:x>
      <cdr:y>0.44408</cdr:y>
    </cdr:to>
    <cdr:sp macro="" textlink="">
      <cdr:nvSpPr>
        <cdr:cNvPr id="6" name="Straight Arrow Connector 5">
          <a:extLst xmlns:a="http://schemas.openxmlformats.org/drawingml/2006/main">
            <a:ext uri="{FF2B5EF4-FFF2-40B4-BE49-F238E27FC236}">
              <a16:creationId xmlns:a16="http://schemas.microsoft.com/office/drawing/2014/main" id="{A9204E51-8B86-40C9-8BC6-E81B0CD6E8D4}"/>
            </a:ext>
          </a:extLst>
        </cdr:cNvPr>
        <cdr:cNvSpPr/>
      </cdr:nvSpPr>
      <cdr:spPr>
        <a:xfrm xmlns:a="http://schemas.openxmlformats.org/drawingml/2006/main">
          <a:off x="3943350" y="1609725"/>
          <a:ext cx="219328" cy="468563"/>
        </a:xfrm>
        <a:prstGeom xmlns:a="http://schemas.openxmlformats.org/drawingml/2006/main" prst="straightConnector1">
          <a:avLst/>
        </a:prstGeom>
        <a:ln xmlns:a="http://schemas.openxmlformats.org/drawingml/2006/main" w="12700">
          <a:solidFill>
            <a:schemeClr val="accent3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hu-HU"/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0.06607</cdr:x>
      <cdr:y>0.20447</cdr:y>
    </cdr:from>
    <cdr:to>
      <cdr:x>0.98893</cdr:x>
      <cdr:y>0.20723</cdr:y>
    </cdr:to>
    <cdr:cxnSp macro="">
      <cdr:nvCxnSpPr>
        <cdr:cNvPr id="3" name="Egyenes összekötő 2">
          <a:extLst xmlns:a="http://schemas.openxmlformats.org/drawingml/2006/main">
            <a:ext uri="{FF2B5EF4-FFF2-40B4-BE49-F238E27FC236}">
              <a16:creationId xmlns:a16="http://schemas.microsoft.com/office/drawing/2014/main" id="{2F864127-4BE3-4255-A5BB-F80043E8765B}"/>
            </a:ext>
          </a:extLst>
        </cdr:cNvPr>
        <cdr:cNvCxnSpPr/>
      </cdr:nvCxnSpPr>
      <cdr:spPr>
        <a:xfrm xmlns:a="http://schemas.openxmlformats.org/drawingml/2006/main" flipV="1">
          <a:off x="547045" y="920099"/>
          <a:ext cx="7641281" cy="12420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chemeClr val="accent3"/>
          </a:solidFill>
        </a:ln>
      </cdr:spPr>
      <cdr:style>
        <a:lnRef xmlns:a="http://schemas.openxmlformats.org/drawingml/2006/main" idx="1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0.12249</cdr:x>
      <cdr:y>0.06307</cdr:y>
    </cdr:from>
    <cdr:to>
      <cdr:x>0.33219</cdr:x>
      <cdr:y>0.1383</cdr:y>
    </cdr:to>
    <cdr:sp macro="" textlink="">
      <cdr:nvSpPr>
        <cdr:cNvPr id="4" name="Szövegdoboz 3">
          <a:extLst xmlns:a="http://schemas.openxmlformats.org/drawingml/2006/main">
            <a:ext uri="{FF2B5EF4-FFF2-40B4-BE49-F238E27FC236}">
              <a16:creationId xmlns:a16="http://schemas.microsoft.com/office/drawing/2014/main" id="{251B5AAD-A384-4D82-8CDB-CCCFE78231B3}"/>
            </a:ext>
          </a:extLst>
        </cdr:cNvPr>
        <cdr:cNvSpPr txBox="1"/>
      </cdr:nvSpPr>
      <cdr:spPr>
        <a:xfrm xmlns:a="http://schemas.openxmlformats.org/drawingml/2006/main">
          <a:off x="1014217" y="283815"/>
          <a:ext cx="1736316" cy="33855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vertOverflow="clip" wrap="square" rtlCol="0">
          <a:spAutoFit/>
        </a:bodyPr>
        <a:lstStyle xmlns:a="http://schemas.openxmlformats.org/drawingml/2006/main"/>
        <a:p xmlns:a="http://schemas.openxmlformats.org/drawingml/2006/main">
          <a:r>
            <a:rPr lang="hu-HU" sz="1600" dirty="0" err="1">
              <a:solidFill>
                <a:srgbClr val="FF0000"/>
              </a:solidFill>
            </a:rPr>
            <a:t>Inflációs cél</a:t>
          </a:r>
        </a:p>
      </cdr:txBody>
    </cdr:sp>
  </cdr:relSizeAnchor>
  <cdr:relSizeAnchor xmlns:cdr="http://schemas.openxmlformats.org/drawingml/2006/chartDrawing">
    <cdr:from>
      <cdr:x>0.24878</cdr:x>
      <cdr:y>0.13725</cdr:y>
    </cdr:from>
    <cdr:to>
      <cdr:x>0.3212</cdr:x>
      <cdr:y>0.18312</cdr:y>
    </cdr:to>
    <cdr:cxnSp macro="">
      <cdr:nvCxnSpPr>
        <cdr:cNvPr id="6" name="Egyenes összekötő nyíllal 5">
          <a:extLst xmlns:a="http://schemas.openxmlformats.org/drawingml/2006/main">
            <a:ext uri="{FF2B5EF4-FFF2-40B4-BE49-F238E27FC236}">
              <a16:creationId xmlns:a16="http://schemas.microsoft.com/office/drawing/2014/main" id="{6C4276AA-3634-4074-8CD7-43C642450ED2}"/>
            </a:ext>
          </a:extLst>
        </cdr:cNvPr>
        <cdr:cNvCxnSpPr/>
      </cdr:nvCxnSpPr>
      <cdr:spPr>
        <a:xfrm xmlns:a="http://schemas.openxmlformats.org/drawingml/2006/main">
          <a:off x="2059880" y="617627"/>
          <a:ext cx="599656" cy="206413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accent3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0.6371</cdr:x>
      <cdr:y>0.05712</cdr:y>
    </cdr:from>
    <cdr:to>
      <cdr:x>0.80612</cdr:x>
      <cdr:y>0.79432</cdr:y>
    </cdr:to>
    <cdr:sp macro="" textlink="">
      <cdr:nvSpPr>
        <cdr:cNvPr id="8" name="Rectangle 7">
          <a:extLst xmlns:a="http://schemas.openxmlformats.org/drawingml/2006/main">
            <a:ext uri="{FF2B5EF4-FFF2-40B4-BE49-F238E27FC236}">
              <a16:creationId xmlns:a16="http://schemas.microsoft.com/office/drawing/2014/main" id="{9DB1C725-0396-43FD-983A-D19866585CC3}"/>
            </a:ext>
          </a:extLst>
        </cdr:cNvPr>
        <cdr:cNvSpPr/>
      </cdr:nvSpPr>
      <cdr:spPr>
        <a:xfrm xmlns:a="http://schemas.openxmlformats.org/drawingml/2006/main">
          <a:off x="5275189" y="257041"/>
          <a:ext cx="1399486" cy="3317400"/>
        </a:xfrm>
        <a:prstGeom xmlns:a="http://schemas.openxmlformats.org/drawingml/2006/main" prst="rect">
          <a:avLst/>
        </a:prstGeom>
        <a:solidFill xmlns:a="http://schemas.openxmlformats.org/drawingml/2006/main">
          <a:schemeClr val="tx2">
            <a:alpha val="1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hu-HU"/>
        </a:p>
      </cdr:txBody>
    </cdr:sp>
  </cdr:relSizeAnchor>
  <cdr:relSizeAnchor xmlns:cdr="http://schemas.openxmlformats.org/drawingml/2006/chartDrawing">
    <cdr:from>
      <cdr:x>0.6408</cdr:x>
      <cdr:y>0.05524</cdr:y>
    </cdr:from>
    <cdr:to>
      <cdr:x>0.81366</cdr:x>
      <cdr:y>0.17317</cdr:y>
    </cdr:to>
    <cdr:sp macro="" textlink="">
      <cdr:nvSpPr>
        <cdr:cNvPr id="9" name="TextBox 8">
          <a:extLst xmlns:a="http://schemas.openxmlformats.org/drawingml/2006/main">
            <a:ext uri="{FF2B5EF4-FFF2-40B4-BE49-F238E27FC236}">
              <a16:creationId xmlns:a16="http://schemas.microsoft.com/office/drawing/2014/main" id="{16C2378B-70A3-4EA0-AF64-3A1FB94E600A}"/>
            </a:ext>
          </a:extLst>
        </cdr:cNvPr>
        <cdr:cNvSpPr txBox="1"/>
      </cdr:nvSpPr>
      <cdr:spPr>
        <a:xfrm xmlns:a="http://schemas.openxmlformats.org/drawingml/2006/main">
          <a:off x="5305820" y="248594"/>
          <a:ext cx="1431256" cy="53065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rtlCol="0">
          <a:spAutoFit/>
        </a:bodyPr>
        <a:lstStyle xmlns:a="http://schemas.openxmlformats.org/drawingml/2006/main"/>
        <a:p xmlns:a="http://schemas.openxmlformats.org/drawingml/2006/main">
          <a:r>
            <a:rPr lang="hu-HU" sz="1400" dirty="0" err="1"/>
            <a:t>Monetáris politikai horizont</a:t>
          </a:r>
        </a:p>
      </cdr:txBody>
    </cdr:sp>
  </cdr:relSizeAnchor>
  <cdr:relSizeAnchor xmlns:cdr="http://schemas.openxmlformats.org/drawingml/2006/chartDrawing">
    <cdr:from>
      <cdr:x>0.39457</cdr:x>
      <cdr:y>0.12877</cdr:y>
    </cdr:from>
    <cdr:to>
      <cdr:x>0.62314</cdr:x>
      <cdr:y>0.37153</cdr:y>
    </cdr:to>
    <cdr:sp macro="" textlink="">
      <cdr:nvSpPr>
        <cdr:cNvPr id="2" name="Ellipszis 1">
          <a:extLst xmlns:a="http://schemas.openxmlformats.org/drawingml/2006/main">
            <a:ext uri="{FF2B5EF4-FFF2-40B4-BE49-F238E27FC236}">
              <a16:creationId xmlns:a16="http://schemas.microsoft.com/office/drawing/2014/main" id="{0F9F78E2-9822-491C-A1B3-C8DF821D1E25}"/>
            </a:ext>
          </a:extLst>
        </cdr:cNvPr>
        <cdr:cNvSpPr/>
      </cdr:nvSpPr>
      <cdr:spPr>
        <a:xfrm xmlns:a="http://schemas.openxmlformats.org/drawingml/2006/main">
          <a:off x="3267039" y="579452"/>
          <a:ext cx="1892526" cy="1092455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31750">
          <a:solidFill>
            <a:sysClr val="windowText" lastClr="00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hu-HU"/>
        </a:p>
      </cdr:txBody>
    </cdr:sp>
  </cdr:relSizeAnchor>
  <cdr:relSizeAnchor xmlns:cdr="http://schemas.openxmlformats.org/drawingml/2006/chartDrawing">
    <cdr:from>
      <cdr:x>0.42306</cdr:x>
      <cdr:y>0.05695</cdr:y>
    </cdr:from>
    <cdr:to>
      <cdr:x>0.42306</cdr:x>
      <cdr:y>0.7803</cdr:y>
    </cdr:to>
    <cdr:cxnSp macro="">
      <cdr:nvCxnSpPr>
        <cdr:cNvPr id="10" name="Egyenes összekötő 9">
          <a:extLst xmlns:a="http://schemas.openxmlformats.org/drawingml/2006/main">
            <a:ext uri="{FF2B5EF4-FFF2-40B4-BE49-F238E27FC236}">
              <a16:creationId xmlns:a16="http://schemas.microsoft.com/office/drawing/2014/main" id="{6680CC5A-A8CA-467F-AE8E-EBE144A2FE37}"/>
            </a:ext>
          </a:extLst>
        </cdr:cNvPr>
        <cdr:cNvCxnSpPr/>
      </cdr:nvCxnSpPr>
      <cdr:spPr>
        <a:xfrm xmlns:a="http://schemas.openxmlformats.org/drawingml/2006/main" flipH="1">
          <a:off x="3502917" y="256283"/>
          <a:ext cx="1" cy="3255066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tx2"/>
          </a:solidFill>
          <a:prstDash val="sys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0.12104</cdr:x>
      <cdr:y>0.55478</cdr:y>
    </cdr:from>
    <cdr:to>
      <cdr:x>0.99637</cdr:x>
      <cdr:y>0.55478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289037D9-C23B-4264-B1DB-B5332D414087}"/>
            </a:ext>
          </a:extLst>
        </cdr:cNvPr>
        <cdr:cNvCxnSpPr/>
      </cdr:nvCxnSpPr>
      <cdr:spPr>
        <a:xfrm xmlns:a="http://schemas.openxmlformats.org/drawingml/2006/main">
          <a:off x="566480" y="2596360"/>
          <a:ext cx="4096543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1">
              <a:lumMod val="50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0.12415</cdr:x>
      <cdr:y>0</cdr:y>
    </cdr:from>
    <cdr:to>
      <cdr:x>0.48236</cdr:x>
      <cdr:y>0.07994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67779025-3FD4-40ED-B890-60C5F370C745}"/>
            </a:ext>
          </a:extLst>
        </cdr:cNvPr>
        <cdr:cNvSpPr txBox="1"/>
      </cdr:nvSpPr>
      <cdr:spPr>
        <a:xfrm xmlns:a="http://schemas.openxmlformats.org/drawingml/2006/main">
          <a:off x="581025" y="0"/>
          <a:ext cx="1676400" cy="37414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rtlCol="0">
          <a:spAutoFit/>
        </a:bodyPr>
        <a:lstStyle xmlns:a="http://schemas.openxmlformats.org/drawingml/2006/main"/>
        <a:p xmlns:a="http://schemas.openxmlformats.org/drawingml/2006/main">
          <a:r>
            <a:rPr lang="hu-HU" sz="1800" dirty="0" err="1"/>
            <a:t>Százalékpont</a:t>
          </a: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0.72871</cdr:x>
      <cdr:y>0.05975</cdr:y>
    </cdr:from>
    <cdr:to>
      <cdr:x>0.72871</cdr:x>
      <cdr:y>0.61328</cdr:y>
    </cdr:to>
    <cdr:cxnSp macro="">
      <cdr:nvCxnSpPr>
        <cdr:cNvPr id="3" name="Egyenes összekötő 2">
          <a:extLst xmlns:a="http://schemas.openxmlformats.org/drawingml/2006/main">
            <a:ext uri="{FF2B5EF4-FFF2-40B4-BE49-F238E27FC236}">
              <a16:creationId xmlns:a16="http://schemas.microsoft.com/office/drawing/2014/main" id="{4303ADB5-258D-4274-9A0E-B7DAED3C47BF}"/>
            </a:ext>
          </a:extLst>
        </cdr:cNvPr>
        <cdr:cNvCxnSpPr/>
      </cdr:nvCxnSpPr>
      <cdr:spPr>
        <a:xfrm xmlns:a="http://schemas.openxmlformats.org/drawingml/2006/main">
          <a:off x="3148044" y="172077"/>
          <a:ext cx="0" cy="1594166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1">
              <a:lumMod val="50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0.11129</cdr:x>
      <cdr:y>0</cdr:y>
    </cdr:from>
    <cdr:to>
      <cdr:x>0.30515</cdr:x>
      <cdr:y>0.09509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1D10D82A-25A2-4403-89D3-B5FC688744A2}"/>
            </a:ext>
          </a:extLst>
        </cdr:cNvPr>
        <cdr:cNvSpPr txBox="1"/>
      </cdr:nvSpPr>
      <cdr:spPr>
        <a:xfrm xmlns:a="http://schemas.openxmlformats.org/drawingml/2006/main">
          <a:off x="336538" y="0"/>
          <a:ext cx="586233" cy="2190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hu-HU" sz="1800" b="0" dirty="0">
              <a:latin typeface="Calibri" panose="020F0502020204030204" pitchFamily="34" charset="0"/>
            </a:rPr>
            <a:t>darab</a:t>
          </a:r>
          <a:endParaRPr lang="en-GB" sz="900" b="0" dirty="0">
            <a:latin typeface="Calibri" panose="020F0502020204030204" pitchFamily="34" charset="0"/>
          </a:endParaRPr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0.60854</cdr:x>
      <cdr:y>0</cdr:y>
    </cdr:from>
    <cdr:to>
      <cdr:x>0.96573</cdr:x>
      <cdr:y>0.12898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671C6CFC-7D54-4D3A-9EC7-BE933D35F661}"/>
            </a:ext>
          </a:extLst>
        </cdr:cNvPr>
        <cdr:cNvSpPr txBox="1"/>
      </cdr:nvSpPr>
      <cdr:spPr>
        <a:xfrm xmlns:a="http://schemas.openxmlformats.org/drawingml/2006/main">
          <a:off x="2628901" y="0"/>
          <a:ext cx="1543050" cy="3714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hu-HU" sz="1800" dirty="0"/>
            <a:t>a GDP százalékában</a:t>
          </a:r>
        </a:p>
        <a:p xmlns:a="http://schemas.openxmlformats.org/drawingml/2006/main">
          <a:endParaRPr lang="hu-HU" sz="1100" dirty="0"/>
        </a:p>
      </cdr:txBody>
    </cdr:sp>
  </cdr:relSizeAnchor>
  <cdr:relSizeAnchor xmlns:cdr="http://schemas.openxmlformats.org/drawingml/2006/chartDrawing">
    <cdr:from>
      <cdr:x>0.05806</cdr:x>
      <cdr:y>0</cdr:y>
    </cdr:from>
    <cdr:to>
      <cdr:x>0.43656</cdr:x>
      <cdr:y>0.12898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4AD3C237-C797-40C2-93E8-324A6E3D5B0E}"/>
            </a:ext>
          </a:extLst>
        </cdr:cNvPr>
        <cdr:cNvSpPr txBox="1"/>
      </cdr:nvSpPr>
      <cdr:spPr>
        <a:xfrm xmlns:a="http://schemas.openxmlformats.org/drawingml/2006/main">
          <a:off x="250825" y="0"/>
          <a:ext cx="1635125" cy="3714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hu-HU" sz="1800" dirty="0"/>
            <a:t>a GDP százalékában</a:t>
          </a:r>
        </a:p>
        <a:p xmlns:a="http://schemas.openxmlformats.org/drawingml/2006/main">
          <a:endParaRPr lang="hu-HU" sz="1100" dirty="0"/>
        </a:p>
      </cdr:txBody>
    </cdr:sp>
  </cdr:relSizeAnchor>
  <cdr:relSizeAnchor xmlns:cdr="http://schemas.openxmlformats.org/drawingml/2006/chartDrawing">
    <cdr:from>
      <cdr:x>0.05071</cdr:x>
      <cdr:y>0.54602</cdr:y>
    </cdr:from>
    <cdr:to>
      <cdr:x>0.91061</cdr:x>
      <cdr:y>0.54602</cdr:y>
    </cdr:to>
    <cdr:cxnSp macro="">
      <cdr:nvCxnSpPr>
        <cdr:cNvPr id="5" name="Straight Connector 4">
          <a:extLst xmlns:a="http://schemas.openxmlformats.org/drawingml/2006/main">
            <a:ext uri="{FF2B5EF4-FFF2-40B4-BE49-F238E27FC236}">
              <a16:creationId xmlns:a16="http://schemas.microsoft.com/office/drawing/2014/main" id="{92EBB95E-2AEF-420A-B86E-5D89901BFA2E}"/>
            </a:ext>
          </a:extLst>
        </cdr:cNvPr>
        <cdr:cNvCxnSpPr/>
      </cdr:nvCxnSpPr>
      <cdr:spPr>
        <a:xfrm xmlns:a="http://schemas.openxmlformats.org/drawingml/2006/main">
          <a:off x="419879" y="2457075"/>
          <a:ext cx="7119972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1">
              <a:lumMod val="50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0.60085</cdr:x>
      <cdr:y>0.09521</cdr:y>
    </cdr:from>
    <cdr:to>
      <cdr:x>0.60389</cdr:x>
      <cdr:y>0.66193</cdr:y>
    </cdr:to>
    <cdr:sp macro="" textlink="">
      <cdr:nvSpPr>
        <cdr:cNvPr id="6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E2918BAD-FC72-438A-A137-97AAFCB30C32}"/>
            </a:ext>
          </a:extLst>
        </cdr:cNvPr>
        <cdr:cNvSpPr/>
      </cdr:nvSpPr>
      <cdr:spPr>
        <a:xfrm xmlns:a="http://schemas.openxmlformats.org/drawingml/2006/main" flipH="1">
          <a:off x="4975006" y="428450"/>
          <a:ext cx="25167" cy="2550254"/>
        </a:xfrm>
        <a:prstGeom xmlns:a="http://schemas.openxmlformats.org/drawingml/2006/main" prst="line">
          <a:avLst/>
        </a:prstGeom>
        <a:ln xmlns:a="http://schemas.openxmlformats.org/drawingml/2006/main" w="6350">
          <a:solidFill>
            <a:schemeClr val="tx1">
              <a:lumMod val="50000"/>
              <a:lumOff val="50000"/>
            </a:schemeClr>
          </a:solidFill>
          <a:prstDash val="solid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0.58769</cdr:x>
      <cdr:y>0.11495</cdr:y>
    </cdr:from>
    <cdr:to>
      <cdr:x>0.5897</cdr:x>
      <cdr:y>0.84933</cdr:y>
    </cdr:to>
    <cdr:cxnSp macro="">
      <cdr:nvCxnSpPr>
        <cdr:cNvPr id="2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0B15CF7E-DDE5-4ECF-AF4D-31E058A8E870}"/>
            </a:ext>
          </a:extLst>
        </cdr:cNvPr>
        <cdr:cNvCxnSpPr/>
      </cdr:nvCxnSpPr>
      <cdr:spPr>
        <a:xfrm xmlns:a="http://schemas.openxmlformats.org/drawingml/2006/main" flipH="1" flipV="1">
          <a:off x="1777186" y="264845"/>
          <a:ext cx="6078" cy="1692011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1">
              <a:lumMod val="50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0.0876</cdr:x>
      <cdr:y>0</cdr:y>
    </cdr:from>
    <cdr:to>
      <cdr:x>0.47798</cdr:x>
      <cdr:y>0.07318</cdr:y>
    </cdr:to>
    <cdr:sp macro="" textlink="">
      <cdr:nvSpPr>
        <cdr:cNvPr id="3" name="Szövegdoboz 1">
          <a:extLst xmlns:a="http://schemas.openxmlformats.org/drawingml/2006/main">
            <a:ext uri="{FF2B5EF4-FFF2-40B4-BE49-F238E27FC236}">
              <a16:creationId xmlns:a16="http://schemas.microsoft.com/office/drawing/2014/main" id="{46A05C97-0675-4FAA-8ED2-A74DDEAC56F4}"/>
            </a:ext>
          </a:extLst>
        </cdr:cNvPr>
        <cdr:cNvSpPr txBox="1"/>
      </cdr:nvSpPr>
      <cdr:spPr>
        <a:xfrm xmlns:a="http://schemas.openxmlformats.org/drawingml/2006/main">
          <a:off x="706033" y="0"/>
          <a:ext cx="3146360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hu-HU" sz="1800" b="0" dirty="0" err="1">
              <a:solidFill>
                <a:sysClr val="windowText" lastClr="000000"/>
              </a:solidFill>
              <a:latin typeface="Calibri" panose="020F0502020204030204" pitchFamily="34" charset="0"/>
            </a:rPr>
            <a:t>a GDP százalékában</a:t>
          </a:r>
        </a:p>
      </cdr:txBody>
    </cdr:sp>
  </cdr:relSizeAnchor>
  <cdr:relSizeAnchor xmlns:cdr="http://schemas.openxmlformats.org/drawingml/2006/chartDrawing">
    <cdr:from>
      <cdr:x>0.53641</cdr:x>
      <cdr:y>0</cdr:y>
    </cdr:from>
    <cdr:to>
      <cdr:x>0.92679</cdr:x>
      <cdr:y>0.07318</cdr:y>
    </cdr:to>
    <cdr:sp macro="" textlink="">
      <cdr:nvSpPr>
        <cdr:cNvPr id="4" name="Szövegdoboz 1">
          <a:extLst xmlns:a="http://schemas.openxmlformats.org/drawingml/2006/main">
            <a:ext uri="{FF2B5EF4-FFF2-40B4-BE49-F238E27FC236}">
              <a16:creationId xmlns:a16="http://schemas.microsoft.com/office/drawing/2014/main" id="{46A05C97-0675-4FAA-8ED2-A74DDEAC56F4}"/>
            </a:ext>
          </a:extLst>
        </cdr:cNvPr>
        <cdr:cNvSpPr txBox="1"/>
      </cdr:nvSpPr>
      <cdr:spPr>
        <a:xfrm xmlns:a="http://schemas.openxmlformats.org/drawingml/2006/main">
          <a:off x="4323324" y="0"/>
          <a:ext cx="3146360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hu-HU" sz="1800" b="0" dirty="0" err="1">
              <a:solidFill>
                <a:sysClr val="windowText" lastClr="000000"/>
              </a:solidFill>
              <a:latin typeface="Calibri" panose="020F0502020204030204" pitchFamily="34" charset="0"/>
            </a:rPr>
            <a:t>a GDP százalékában</a:t>
          </a:r>
        </a:p>
      </cdr:txBody>
    </cdr: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0.06874</cdr:x>
      <cdr:y>0.18672</cdr:y>
    </cdr:from>
    <cdr:to>
      <cdr:x>0.93577</cdr:x>
      <cdr:y>0.33831</cdr:y>
    </cdr:to>
    <cdr:sp macro="" textlink="">
      <cdr:nvSpPr>
        <cdr:cNvPr id="3" name="Rectangle 1">
          <a:extLst xmlns:a="http://schemas.openxmlformats.org/drawingml/2006/main">
            <a:ext uri="{FF2B5EF4-FFF2-40B4-BE49-F238E27FC236}">
              <a16:creationId xmlns:a16="http://schemas.microsoft.com/office/drawing/2014/main" id="{17F1A681-1B41-4405-8A4B-1602A716BA74}"/>
            </a:ext>
          </a:extLst>
        </cdr:cNvPr>
        <cdr:cNvSpPr/>
      </cdr:nvSpPr>
      <cdr:spPr>
        <a:xfrm xmlns:a="http://schemas.openxmlformats.org/drawingml/2006/main">
          <a:off x="554008" y="843386"/>
          <a:ext cx="6988029" cy="68471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alpha val="27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hu-HU"/>
        </a:p>
      </cdr:txBody>
    </cdr:sp>
  </cdr:relSizeAnchor>
  <cdr:relSizeAnchor xmlns:cdr="http://schemas.openxmlformats.org/drawingml/2006/chartDrawing">
    <cdr:from>
      <cdr:x>0.71403</cdr:x>
      <cdr:y>0.06204</cdr:y>
    </cdr:from>
    <cdr:to>
      <cdr:x>0.71403</cdr:x>
      <cdr:y>0.76516</cdr:y>
    </cdr:to>
    <cdr:sp macro="" textlink="">
      <cdr:nv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AE72EAC8-40EA-4434-ADD3-0253EC5E20E5}"/>
            </a:ext>
          </a:extLst>
        </cdr:cNvPr>
        <cdr:cNvSpPr/>
      </cdr:nvSpPr>
      <cdr:spPr>
        <a:xfrm xmlns:a="http://schemas.openxmlformats.org/drawingml/2006/main">
          <a:off x="2159223" y="142940"/>
          <a:ext cx="0" cy="1619989"/>
        </a:xfrm>
        <a:prstGeom xmlns:a="http://schemas.openxmlformats.org/drawingml/2006/main" prst="line">
          <a:avLst/>
        </a:prstGeom>
        <a:ln xmlns:a="http://schemas.openxmlformats.org/drawingml/2006/main" w="6350">
          <a:solidFill>
            <a:schemeClr val="tx1">
              <a:lumMod val="50000"/>
              <a:lumOff val="50000"/>
            </a:schemeClr>
          </a:solidFill>
          <a:prstDash val="solid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drawings/drawing18.xml><?xml version="1.0" encoding="utf-8"?>
<c:userShapes xmlns:c="http://schemas.openxmlformats.org/drawingml/2006/chart">
  <cdr:relSizeAnchor xmlns:cdr="http://schemas.openxmlformats.org/drawingml/2006/chartDrawing">
    <cdr:from>
      <cdr:x>0.80178</cdr:x>
      <cdr:y>0.0792</cdr:y>
    </cdr:from>
    <cdr:to>
      <cdr:x>0.80243</cdr:x>
      <cdr:y>0.71972</cdr:y>
    </cdr:to>
    <cdr:sp macro="" textlink="">
      <cdr:nv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1C9B9CC4-2EA5-40BB-89DE-D12946A3B9E8}"/>
            </a:ext>
          </a:extLst>
        </cdr:cNvPr>
        <cdr:cNvSpPr/>
      </cdr:nvSpPr>
      <cdr:spPr>
        <a:xfrm xmlns:a="http://schemas.openxmlformats.org/drawingml/2006/main" flipH="1" flipV="1">
          <a:off x="6638734" y="356413"/>
          <a:ext cx="5345" cy="2882347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6350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endParaRPr lang="hu-HU"/>
        </a:p>
      </cdr:txBody>
    </cdr:sp>
  </cdr:relSizeAnchor>
</c:userShapes>
</file>

<file path=ppt/drawings/drawing19.xml><?xml version="1.0" encoding="utf-8"?>
<c:userShapes xmlns:c="http://schemas.openxmlformats.org/drawingml/2006/chart">
  <cdr:relSizeAnchor xmlns:cdr="http://schemas.openxmlformats.org/drawingml/2006/chartDrawing">
    <cdr:from>
      <cdr:x>0.0756</cdr:x>
      <cdr:y>0</cdr:y>
    </cdr:from>
    <cdr:to>
      <cdr:x>0.34018</cdr:x>
      <cdr:y>0.17363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3250DC2F-48E8-43B5-9EB0-0652E52CA979}"/>
            </a:ext>
          </a:extLst>
        </cdr:cNvPr>
        <cdr:cNvSpPr txBox="1"/>
      </cdr:nvSpPr>
      <cdr:spPr>
        <a:xfrm xmlns:a="http://schemas.openxmlformats.org/drawingml/2006/main">
          <a:off x="228601" y="0"/>
          <a:ext cx="800100" cy="4000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36000" rIns="0" bIns="36000" rtlCol="0"/>
        <a:lstStyle xmlns:a="http://schemas.openxmlformats.org/drawingml/2006/main"/>
        <a:p xmlns:a="http://schemas.openxmlformats.org/drawingml/2006/main">
          <a:r>
            <a:rPr lang="hu-HU" sz="1600" b="0" dirty="0">
              <a:latin typeface="Calibri" panose="020F0502020204030204" pitchFamily="34" charset="0"/>
            </a:rPr>
            <a:t>százalékpont</a:t>
          </a:r>
          <a:endParaRPr lang="en-GB" sz="1600" b="0" dirty="0">
            <a:latin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0.71816</cdr:x>
      <cdr:y>0</cdr:y>
    </cdr:from>
    <cdr:to>
      <cdr:x>0.98274</cdr:x>
      <cdr:y>0.16536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E987C471-F406-4A82-B8B5-86D9F121A60E}"/>
            </a:ext>
          </a:extLst>
        </cdr:cNvPr>
        <cdr:cNvSpPr txBox="1"/>
      </cdr:nvSpPr>
      <cdr:spPr>
        <a:xfrm xmlns:a="http://schemas.openxmlformats.org/drawingml/2006/main">
          <a:off x="2171701" y="0"/>
          <a:ext cx="800100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36000" rIns="0" bIns="36000" rtlCol="0"/>
        <a:lstStyle xmlns:a="http://schemas.openxmlformats.org/drawingml/2006/main"/>
        <a:p xmlns:a="http://schemas.openxmlformats.org/drawingml/2006/main">
          <a:r>
            <a:rPr lang="hu-HU" sz="1600" b="0" dirty="0">
              <a:latin typeface="Calibri" panose="020F0502020204030204" pitchFamily="34" charset="0"/>
            </a:rPr>
            <a:t>százalékpont</a:t>
          </a:r>
          <a:endParaRPr lang="en-GB" sz="1600" b="0" dirty="0">
            <a:latin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0.78416</cdr:x>
      <cdr:y>0.07566</cdr:y>
    </cdr:from>
    <cdr:to>
      <cdr:x>0.78416</cdr:x>
      <cdr:y>0.49137</cdr:y>
    </cdr:to>
    <cdr:cxnSp macro="">
      <cdr:nvCxnSpPr>
        <cdr:cNvPr id="6" name="Straight Connector 5">
          <a:extLst xmlns:a="http://schemas.openxmlformats.org/drawingml/2006/main">
            <a:ext uri="{FF2B5EF4-FFF2-40B4-BE49-F238E27FC236}">
              <a16:creationId xmlns:a16="http://schemas.microsoft.com/office/drawing/2014/main" id="{BCB52B09-6DB6-4DE3-9E0C-621B77DC8562}"/>
            </a:ext>
          </a:extLst>
        </cdr:cNvPr>
        <cdr:cNvCxnSpPr/>
      </cdr:nvCxnSpPr>
      <cdr:spPr>
        <a:xfrm xmlns:a="http://schemas.openxmlformats.org/drawingml/2006/main" flipV="1">
          <a:off x="3689211" y="329810"/>
          <a:ext cx="0" cy="1812194"/>
        </a:xfrm>
        <a:prstGeom xmlns:a="http://schemas.openxmlformats.org/drawingml/2006/main" prst="line">
          <a:avLst/>
        </a:prstGeom>
        <a:ln xmlns:a="http://schemas.openxmlformats.org/drawingml/2006/main" w="6350">
          <a:solidFill>
            <a:schemeClr val="tx2"/>
          </a:solidFill>
          <a:prstDash val="solid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0.06807</cdr:x>
      <cdr:y>0.00334</cdr:y>
    </cdr:from>
    <cdr:to>
      <cdr:x>0.39751</cdr:x>
      <cdr:y>0.08779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01CAE0FC-D4A1-4082-88C5-FA1D5252759F}"/>
            </a:ext>
          </a:extLst>
        </cdr:cNvPr>
        <cdr:cNvSpPr txBox="1"/>
      </cdr:nvSpPr>
      <cdr:spPr>
        <a:xfrm xmlns:a="http://schemas.openxmlformats.org/drawingml/2006/main">
          <a:off x="300194" y="14560"/>
          <a:ext cx="1452870" cy="3681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fld id="{F4020C35-39C5-4FFA-BBBD-16EE78867FF4}" type="TxLink">
            <a:rPr lang="en-US" sz="1800" b="0" i="0" u="none" strike="noStrike">
              <a:solidFill>
                <a:srgbClr val="000000"/>
              </a:solidFill>
              <a:latin typeface="Calibri"/>
            </a:rPr>
            <a:pPr/>
            <a:t>EUR/hordó</a:t>
          </a:fld>
          <a:endParaRPr lang="hu-HU" sz="1800" b="0" dirty="0">
            <a:latin typeface="+mn-lt"/>
          </a:endParaRPr>
        </a:p>
      </cdr:txBody>
    </cdr:sp>
  </cdr:relSizeAnchor>
  <cdr:relSizeAnchor xmlns:cdr="http://schemas.openxmlformats.org/drawingml/2006/chartDrawing">
    <cdr:from>
      <cdr:x>0.55836</cdr:x>
      <cdr:y>0.06299</cdr:y>
    </cdr:from>
    <cdr:to>
      <cdr:x>0.55836</cdr:x>
      <cdr:y>0.82858</cdr:y>
    </cdr:to>
    <cdr:cxnSp macro="">
      <cdr:nvCxnSpPr>
        <cdr:cNvPr id="6" name="Straight Connector 5">
          <a:extLst xmlns:a="http://schemas.openxmlformats.org/drawingml/2006/main">
            <a:ext uri="{FF2B5EF4-FFF2-40B4-BE49-F238E27FC236}">
              <a16:creationId xmlns:a16="http://schemas.microsoft.com/office/drawing/2014/main" id="{98AD2CA4-5E1C-45FB-8764-6AB5C26C5B17}"/>
            </a:ext>
          </a:extLst>
        </cdr:cNvPr>
        <cdr:cNvCxnSpPr/>
      </cdr:nvCxnSpPr>
      <cdr:spPr>
        <a:xfrm xmlns:a="http://schemas.openxmlformats.org/drawingml/2006/main">
          <a:off x="4500252" y="291295"/>
          <a:ext cx="0" cy="3540385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chemeClr val="bg1">
              <a:lumMod val="50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0.6004</cdr:x>
      <cdr:y>0.19742</cdr:y>
    </cdr:from>
    <cdr:to>
      <cdr:x>0.65739</cdr:x>
      <cdr:y>0.35413</cdr:y>
    </cdr:to>
    <cdr:sp macro="" textlink="">
      <cdr:nvSpPr>
        <cdr:cNvPr id="2" name="Arrow: Right 1">
          <a:extLst xmlns:a="http://schemas.openxmlformats.org/drawingml/2006/main">
            <a:ext uri="{FF2B5EF4-FFF2-40B4-BE49-F238E27FC236}">
              <a16:creationId xmlns:a16="http://schemas.microsoft.com/office/drawing/2014/main" id="{B42B37C2-05AD-41A5-8C3F-A97ACA816460}"/>
            </a:ext>
          </a:extLst>
        </cdr:cNvPr>
        <cdr:cNvSpPr/>
      </cdr:nvSpPr>
      <cdr:spPr>
        <a:xfrm xmlns:a="http://schemas.openxmlformats.org/drawingml/2006/main" rot="16200000">
          <a:off x="2576512" y="1157287"/>
          <a:ext cx="733425" cy="266700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3"/>
        </a:solidFill>
        <a:ln xmlns:a="http://schemas.openxmlformats.org/drawingml/2006/main">
          <a:solidFill>
            <a:schemeClr val="accent3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hu-HU"/>
        </a:p>
      </cdr:txBody>
    </cdr:sp>
  </cdr:relSizeAnchor>
  <cdr:relSizeAnchor xmlns:cdr="http://schemas.openxmlformats.org/drawingml/2006/chartDrawing">
    <cdr:from>
      <cdr:x>0.74212</cdr:x>
      <cdr:y>0.23945</cdr:y>
    </cdr:from>
    <cdr:to>
      <cdr:x>0.79911</cdr:x>
      <cdr:y>0.39616</cdr:y>
    </cdr:to>
    <cdr:sp macro="" textlink="">
      <cdr:nvSpPr>
        <cdr:cNvPr id="7" name="Arrow: Right 1">
          <a:extLst xmlns:a="http://schemas.openxmlformats.org/drawingml/2006/main">
            <a:ext uri="{FF2B5EF4-FFF2-40B4-BE49-F238E27FC236}">
              <a16:creationId xmlns:a16="http://schemas.microsoft.com/office/drawing/2014/main" id="{B9482EC4-EF9A-4406-B784-8581BA62FCE8}"/>
            </a:ext>
          </a:extLst>
        </cdr:cNvPr>
        <cdr:cNvSpPr/>
      </cdr:nvSpPr>
      <cdr:spPr>
        <a:xfrm xmlns:a="http://schemas.openxmlformats.org/drawingml/2006/main" rot="16200000">
          <a:off x="3056915" y="1259737"/>
          <a:ext cx="683142" cy="251330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3"/>
        </a:solidFill>
        <a:ln xmlns:a="http://schemas.openxmlformats.org/drawingml/2006/main">
          <a:solidFill>
            <a:schemeClr val="accent3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hu-HU"/>
        </a:p>
      </cdr:txBody>
    </cdr:sp>
  </cdr:relSizeAnchor>
  <cdr:relSizeAnchor xmlns:cdr="http://schemas.openxmlformats.org/drawingml/2006/chartDrawing">
    <cdr:from>
      <cdr:x>0.89087</cdr:x>
      <cdr:y>0.28855</cdr:y>
    </cdr:from>
    <cdr:to>
      <cdr:x>0.94786</cdr:x>
      <cdr:y>0.44526</cdr:y>
    </cdr:to>
    <cdr:sp macro="" textlink="">
      <cdr:nvSpPr>
        <cdr:cNvPr id="8" name="Arrow: Right 1">
          <a:extLst xmlns:a="http://schemas.openxmlformats.org/drawingml/2006/main">
            <a:ext uri="{FF2B5EF4-FFF2-40B4-BE49-F238E27FC236}">
              <a16:creationId xmlns:a16="http://schemas.microsoft.com/office/drawing/2014/main" id="{260A6976-12FE-4ED2-99E2-180C2546B545}"/>
            </a:ext>
          </a:extLst>
        </cdr:cNvPr>
        <cdr:cNvSpPr/>
      </cdr:nvSpPr>
      <cdr:spPr>
        <a:xfrm xmlns:a="http://schemas.openxmlformats.org/drawingml/2006/main" rot="16200000">
          <a:off x="3712904" y="1473782"/>
          <a:ext cx="683142" cy="251330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3"/>
        </a:solidFill>
        <a:ln xmlns:a="http://schemas.openxmlformats.org/drawingml/2006/main">
          <a:solidFill>
            <a:schemeClr val="accent3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hu-HU"/>
        </a:p>
      </cdr:txBody>
    </cdr:sp>
  </cdr:relSizeAnchor>
</c:userShapes>
</file>

<file path=ppt/drawings/drawing20.xml><?xml version="1.0" encoding="utf-8"?>
<c:userShapes xmlns:c="http://schemas.openxmlformats.org/drawingml/2006/chart">
  <cdr:relSizeAnchor xmlns:cdr="http://schemas.openxmlformats.org/drawingml/2006/chartDrawing">
    <cdr:from>
      <cdr:x>0.73891</cdr:x>
      <cdr:y>0.06836</cdr:y>
    </cdr:from>
    <cdr:to>
      <cdr:x>0.73947</cdr:x>
      <cdr:y>0.59031</cdr:y>
    </cdr:to>
    <cdr:sp macro="" textlink="">
      <cdr:nvSpPr>
        <cdr:cNvPr id="4" name="Egyenes összekötő 2">
          <a:extLst xmlns:a="http://schemas.openxmlformats.org/drawingml/2006/main">
            <a:ext uri="{FF2B5EF4-FFF2-40B4-BE49-F238E27FC236}">
              <a16:creationId xmlns:a16="http://schemas.microsoft.com/office/drawing/2014/main" id="{ED6C4186-6BDD-4B73-A83C-4A1AB6AFBCE0}"/>
            </a:ext>
          </a:extLst>
        </cdr:cNvPr>
        <cdr:cNvSpPr/>
      </cdr:nvSpPr>
      <cdr:spPr>
        <a:xfrm xmlns:a="http://schemas.openxmlformats.org/drawingml/2006/main" flipV="1">
          <a:off x="5955436" y="344983"/>
          <a:ext cx="4513" cy="2634105"/>
        </a:xfrm>
        <a:prstGeom xmlns:a="http://schemas.openxmlformats.org/drawingml/2006/main" prst="line">
          <a:avLst/>
        </a:prstGeom>
        <a:ln xmlns:a="http://schemas.openxmlformats.org/drawingml/2006/main" w="6350">
          <a:solidFill>
            <a:schemeClr val="tx2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hu-HU"/>
        </a:p>
      </cdr:txBody>
    </cdr:sp>
  </cdr:relSizeAnchor>
</c:userShapes>
</file>

<file path=ppt/drawings/drawing21.xml><?xml version="1.0" encoding="utf-8"?>
<c:userShapes xmlns:c="http://schemas.openxmlformats.org/drawingml/2006/chart">
  <cdr:relSizeAnchor xmlns:cdr="http://schemas.openxmlformats.org/drawingml/2006/chartDrawing">
    <cdr:from>
      <cdr:x>0.68597</cdr:x>
      <cdr:y>0</cdr:y>
    </cdr:from>
    <cdr:to>
      <cdr:x>0.94082</cdr:x>
      <cdr:y>0.0814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30C8CED-9FD7-473C-998D-370714311878}"/>
            </a:ext>
          </a:extLst>
        </cdr:cNvPr>
        <cdr:cNvSpPr txBox="1"/>
      </cdr:nvSpPr>
      <cdr:spPr>
        <a:xfrm xmlns:a="http://schemas.openxmlformats.org/drawingml/2006/main">
          <a:off x="5679793" y="0"/>
          <a:ext cx="2110220" cy="36630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rtlCol="0">
          <a:noAutofit/>
        </a:bodyPr>
        <a:lstStyle xmlns:a="http://schemas.openxmlformats.org/drawingml/2006/main"/>
        <a:p xmlns:a="http://schemas.openxmlformats.org/drawingml/2006/main">
          <a:r>
            <a:rPr lang="hu-HU" sz="1800" b="0" dirty="0" err="1">
              <a:latin typeface="Calibri" panose="020F0502020204030204" pitchFamily="34" charset="0"/>
            </a:rPr>
            <a:t>a GDP százalékában</a:t>
          </a:r>
        </a:p>
      </cdr:txBody>
    </cdr:sp>
  </cdr:relSizeAnchor>
  <cdr:relSizeAnchor xmlns:cdr="http://schemas.openxmlformats.org/drawingml/2006/chartDrawing">
    <cdr:from>
      <cdr:x>0.08077</cdr:x>
      <cdr:y>0</cdr:y>
    </cdr:from>
    <cdr:to>
      <cdr:x>0.51985</cdr:x>
      <cdr:y>0.12718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3493EC87-3A88-4119-B770-7FC03D9517A4}"/>
            </a:ext>
          </a:extLst>
        </cdr:cNvPr>
        <cdr:cNvSpPr txBox="1"/>
      </cdr:nvSpPr>
      <cdr:spPr>
        <a:xfrm xmlns:a="http://schemas.openxmlformats.org/drawingml/2006/main">
          <a:off x="650985" y="0"/>
          <a:ext cx="3538869" cy="64183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hu-HU" sz="1800" b="0" dirty="0" err="1">
              <a:latin typeface="Calibri" panose="020F0502020204030204" pitchFamily="34" charset="0"/>
            </a:rPr>
            <a:t>a GDP százalékában</a:t>
          </a:r>
        </a:p>
      </cdr:txBody>
    </cdr:sp>
  </cdr:relSizeAnchor>
  <cdr:relSizeAnchor xmlns:cdr="http://schemas.openxmlformats.org/drawingml/2006/chartDrawing">
    <cdr:from>
      <cdr:x>0.6014</cdr:x>
      <cdr:y>0.09995</cdr:y>
    </cdr:from>
    <cdr:to>
      <cdr:x>0.60536</cdr:x>
      <cdr:y>0.79755</cdr:y>
    </cdr:to>
    <cdr:cxnSp macro="">
      <cdr:nvCxnSpPr>
        <cdr:cNvPr id="5" name="Straight Connector 4">
          <a:extLst xmlns:a="http://schemas.openxmlformats.org/drawingml/2006/main">
            <a:ext uri="{FF2B5EF4-FFF2-40B4-BE49-F238E27FC236}">
              <a16:creationId xmlns:a16="http://schemas.microsoft.com/office/drawing/2014/main" id="{DC7BA587-84B5-41D3-BFCA-58119CABBA56}"/>
            </a:ext>
          </a:extLst>
        </cdr:cNvPr>
        <cdr:cNvCxnSpPr/>
      </cdr:nvCxnSpPr>
      <cdr:spPr>
        <a:xfrm xmlns:a="http://schemas.openxmlformats.org/drawingml/2006/main" flipH="1" flipV="1">
          <a:off x="1810983" y="229009"/>
          <a:ext cx="11924" cy="1598411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1">
              <a:lumMod val="50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2.xml><?xml version="1.0" encoding="utf-8"?>
<c:userShapes xmlns:c="http://schemas.openxmlformats.org/drawingml/2006/chart">
  <cdr:relSizeAnchor xmlns:cdr="http://schemas.openxmlformats.org/drawingml/2006/chartDrawing">
    <cdr:from>
      <cdr:x>0.62173</cdr:x>
      <cdr:y>0</cdr:y>
    </cdr:from>
    <cdr:to>
      <cdr:x>0.9192</cdr:x>
      <cdr:y>0.09868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DB0FE357-67D1-4B49-864D-F45E9569B687}"/>
            </a:ext>
          </a:extLst>
        </cdr:cNvPr>
        <cdr:cNvSpPr txBox="1"/>
      </cdr:nvSpPr>
      <cdr:spPr>
        <a:xfrm xmlns:a="http://schemas.openxmlformats.org/drawingml/2006/main">
          <a:off x="5147916" y="-1190625"/>
          <a:ext cx="2463063" cy="44406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rtlCol="0">
          <a:noAutofit/>
        </a:bodyPr>
        <a:lstStyle xmlns:a="http://schemas.openxmlformats.org/drawingml/2006/main"/>
        <a:p xmlns:a="http://schemas.openxmlformats.org/drawingml/2006/main">
          <a:r>
            <a:rPr lang="hu-HU" sz="1800" b="0" dirty="0" err="1">
              <a:latin typeface="Calibri" panose="020F0502020204030204" pitchFamily="34" charset="0"/>
            </a:rPr>
            <a:t>az adósság százalékában</a:t>
          </a:r>
        </a:p>
      </cdr:txBody>
    </cdr:sp>
  </cdr:relSizeAnchor>
  <cdr:relSizeAnchor xmlns:cdr="http://schemas.openxmlformats.org/drawingml/2006/chartDrawing">
    <cdr:from>
      <cdr:x>0.7557</cdr:x>
      <cdr:y>0.10152</cdr:y>
    </cdr:from>
    <cdr:to>
      <cdr:x>0.75635</cdr:x>
      <cdr:y>0.73206</cdr:y>
    </cdr:to>
    <cdr:sp macro="" textlink="">
      <cdr:nv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3F08559-0520-4522-A583-0D97DCC198BC}"/>
            </a:ext>
          </a:extLst>
        </cdr:cNvPr>
        <cdr:cNvSpPr/>
      </cdr:nvSpPr>
      <cdr:spPr>
        <a:xfrm xmlns:a="http://schemas.openxmlformats.org/drawingml/2006/main" flipH="1" flipV="1">
          <a:off x="6257195" y="456839"/>
          <a:ext cx="5401" cy="2837449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chemeClr val="bg1">
              <a:lumMod val="50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hu-HU"/>
        </a:p>
      </cdr:txBody>
    </cdr:sp>
  </cdr:relSizeAnchor>
  <cdr:relSizeAnchor xmlns:cdr="http://schemas.openxmlformats.org/drawingml/2006/chartDrawing">
    <cdr:from>
      <cdr:x>0.08362</cdr:x>
      <cdr:y>0</cdr:y>
    </cdr:from>
    <cdr:to>
      <cdr:x>0.51138</cdr:x>
      <cdr:y>0.08512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D61333AD-EB37-4997-A6AA-6CA50DE05CF0}"/>
            </a:ext>
          </a:extLst>
        </cdr:cNvPr>
        <cdr:cNvSpPr txBox="1"/>
      </cdr:nvSpPr>
      <cdr:spPr>
        <a:xfrm xmlns:a="http://schemas.openxmlformats.org/drawingml/2006/main">
          <a:off x="252856" y="0"/>
          <a:ext cx="1293546" cy="19611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hu-HU" sz="1800" b="0" dirty="0" err="1">
              <a:latin typeface="Calibri" panose="020F0502020204030204" pitchFamily="34" charset="0"/>
            </a:rPr>
            <a:t>a GDP százalékában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0.1099</cdr:x>
      <cdr:y>0.0061</cdr:y>
    </cdr:from>
    <cdr:to>
      <cdr:x>0.462</cdr:x>
      <cdr:y>0.08605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30206B6B-F8F7-4E77-940B-ED2383A1B727}"/>
            </a:ext>
          </a:extLst>
        </cdr:cNvPr>
        <cdr:cNvSpPr txBox="1"/>
      </cdr:nvSpPr>
      <cdr:spPr>
        <a:xfrm xmlns:a="http://schemas.openxmlformats.org/drawingml/2006/main">
          <a:off x="514344" y="28569"/>
          <a:ext cx="1647825" cy="37414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rtlCol="0">
          <a:spAutoFit/>
        </a:bodyPr>
        <a:lstStyle xmlns:a="http://schemas.openxmlformats.org/drawingml/2006/main"/>
        <a:p xmlns:a="http://schemas.openxmlformats.org/drawingml/2006/main">
          <a:r>
            <a:rPr lang="hu-HU" sz="1800" dirty="0" err="1"/>
            <a:t>Százalék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0.72901</cdr:x>
      <cdr:y>0.08552</cdr:y>
    </cdr:from>
    <cdr:to>
      <cdr:x>0.73116</cdr:x>
      <cdr:y>0.81691</cdr:y>
    </cdr:to>
    <cdr:cxnSp macro="">
      <cdr:nvCxnSpPr>
        <cdr:cNvPr id="2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1597378A-6221-4229-A960-71D6557FCDDD}"/>
            </a:ext>
          </a:extLst>
        </cdr:cNvPr>
        <cdr:cNvCxnSpPr/>
      </cdr:nvCxnSpPr>
      <cdr:spPr>
        <a:xfrm xmlns:a="http://schemas.openxmlformats.org/drawingml/2006/main" flipH="1" flipV="1">
          <a:off x="6036216" y="384821"/>
          <a:ext cx="17802" cy="3291255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chemeClr val="bg1">
              <a:lumMod val="65000"/>
            </a:schemeClr>
          </a:solidFill>
          <a:prstDash val="soli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0.07496</cdr:x>
      <cdr:y>0</cdr:y>
    </cdr:from>
    <cdr:to>
      <cdr:x>0.26017</cdr:x>
      <cdr:y>0.07875</cdr:y>
    </cdr:to>
    <cdr:sp macro="" textlink="">
      <cdr:nvSpPr>
        <cdr:cNvPr id="6" name="Szövegdoboz 5">
          <a:extLst xmlns:a="http://schemas.openxmlformats.org/drawingml/2006/main">
            <a:ext uri="{FF2B5EF4-FFF2-40B4-BE49-F238E27FC236}">
              <a16:creationId xmlns:a16="http://schemas.microsoft.com/office/drawing/2014/main" id="{4ACA28A2-9369-44B9-96F7-8935C9A51228}"/>
            </a:ext>
          </a:extLst>
        </cdr:cNvPr>
        <cdr:cNvSpPr txBox="1"/>
      </cdr:nvSpPr>
      <cdr:spPr>
        <a:xfrm xmlns:a="http://schemas.openxmlformats.org/drawingml/2006/main">
          <a:off x="604158" y="0"/>
          <a:ext cx="1492744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rtlCol="0">
          <a:spAutoFit/>
        </a:bodyPr>
        <a:lstStyle xmlns:a="http://schemas.openxmlformats.org/drawingml/2006/main"/>
        <a:p xmlns:a="http://schemas.openxmlformats.org/drawingml/2006/main">
          <a:r>
            <a:rPr lang="hu-HU" sz="1800" dirty="0" err="1"/>
            <a:t>Százalék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0.12914</cdr:x>
      <cdr:y>0.68131</cdr:y>
    </cdr:from>
    <cdr:to>
      <cdr:x>1</cdr:x>
      <cdr:y>0.75449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36D89DF4-0EFC-47C4-BA8E-FC4B1B85E33D}"/>
            </a:ext>
          </a:extLst>
        </cdr:cNvPr>
        <cdr:cNvSpPr txBox="1"/>
      </cdr:nvSpPr>
      <cdr:spPr>
        <a:xfrm xmlns:a="http://schemas.openxmlformats.org/drawingml/2006/main">
          <a:off x="1040834" y="3438335"/>
          <a:ext cx="7018903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rtlCol="0" anchor="ctr">
          <a:spAutoFit/>
        </a:bodyPr>
        <a:lstStyle xmlns:a="http://schemas.openxmlformats.org/drawingml/2006/main"/>
        <a:p xmlns:a="http://schemas.openxmlformats.org/drawingml/2006/main">
          <a:pPr algn="ctr"/>
          <a:fld id="{59221D6E-EDB5-4B2C-80E6-1830B8346462}" type="TxLink">
            <a:rPr lang="en-US" sz="1800" b="0" i="0" u="none" strike="noStrike" dirty="0" err="1" smtClean="0">
              <a:solidFill>
                <a:srgbClr val="000000"/>
              </a:solidFill>
              <a:latin typeface="Calibri"/>
            </a:rPr>
            <a:pPr algn="ctr"/>
            <a:t>Versenyszféra bérnövekedés (év/év, százalék, 1 negyedéves késleltetés)</a:t>
          </a:fld>
          <a:endParaRPr lang="hu-HU" sz="900" dirty="0" err="1"/>
        </a:p>
      </cdr:txBody>
    </cdr:sp>
  </cdr:relSizeAnchor>
  <cdr:relSizeAnchor xmlns:cdr="http://schemas.openxmlformats.org/drawingml/2006/chartDrawing">
    <cdr:from>
      <cdr:x>0</cdr:x>
      <cdr:y>0</cdr:y>
    </cdr:from>
    <cdr:to>
      <cdr:x>0.11305</cdr:x>
      <cdr:y>0.64941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29367B44-4C7E-4CFD-A930-A76DEDA09368}"/>
            </a:ext>
          </a:extLst>
        </cdr:cNvPr>
        <cdr:cNvSpPr txBox="1"/>
      </cdr:nvSpPr>
      <cdr:spPr>
        <a:xfrm xmlns:a="http://schemas.openxmlformats.org/drawingml/2006/main">
          <a:off x="0" y="0"/>
          <a:ext cx="936054" cy="292234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vert="vert270" wrap="square" rtlCol="0" anchor="ctr">
          <a:noAutofit/>
        </a:bodyPr>
        <a:lstStyle xmlns:a="http://schemas.openxmlformats.org/drawingml/2006/main"/>
        <a:p xmlns:a="http://schemas.openxmlformats.org/drawingml/2006/main">
          <a:pPr algn="ctr"/>
          <a:fld id="{FDD5F76D-39BD-4A8D-9E92-DC5450CEA1D3}" type="TxLink">
            <a:rPr lang="en-US" sz="2000" b="0" i="0" u="none" strike="noStrike" dirty="0" err="1" smtClean="0">
              <a:solidFill>
                <a:srgbClr val="000000"/>
              </a:solidFill>
              <a:latin typeface="Calibri"/>
            </a:rPr>
            <a:pPr algn="ctr"/>
            <a:t>Adószűrt maginfláció (év/év, százalék)</a:t>
          </a:fld>
          <a:endParaRPr lang="hu-HU" sz="3200" dirty="0" err="1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0.06615</cdr:x>
      <cdr:y>0</cdr:y>
    </cdr:from>
    <cdr:to>
      <cdr:x>0.28663</cdr:x>
      <cdr:y>0.07276</cdr:y>
    </cdr:to>
    <cdr:sp macro="" textlink="">
      <cdr:nvSpPr>
        <cdr:cNvPr id="2" name="Szövegdoboz 1">
          <a:extLst xmlns:a="http://schemas.openxmlformats.org/drawingml/2006/main">
            <a:ext uri="{FF2B5EF4-FFF2-40B4-BE49-F238E27FC236}">
              <a16:creationId xmlns:a16="http://schemas.microsoft.com/office/drawing/2014/main" id="{A37AFBD7-B17D-431F-9279-5043CE272244}"/>
            </a:ext>
          </a:extLst>
        </cdr:cNvPr>
        <cdr:cNvSpPr txBox="1"/>
      </cdr:nvSpPr>
      <cdr:spPr>
        <a:xfrm xmlns:a="http://schemas.openxmlformats.org/drawingml/2006/main">
          <a:off x="200038" y="0"/>
          <a:ext cx="666731" cy="1676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hu-HU" sz="900" b="0">
              <a:latin typeface="Calibri" panose="020F0502020204030204" pitchFamily="34" charset="0"/>
            </a:rPr>
            <a:t>%</a:t>
          </a:r>
        </a:p>
      </cdr:txBody>
    </cdr:sp>
  </cdr:relSizeAnchor>
  <cdr:relSizeAnchor xmlns:cdr="http://schemas.openxmlformats.org/drawingml/2006/chartDrawing">
    <cdr:from>
      <cdr:x>0.69327</cdr:x>
      <cdr:y>0</cdr:y>
    </cdr:from>
    <cdr:to>
      <cdr:x>0.92598</cdr:x>
      <cdr:y>0.07276</cdr:y>
    </cdr:to>
    <cdr:sp macro="" textlink="">
      <cdr:nvSpPr>
        <cdr:cNvPr id="3" name="Szövegdoboz 1">
          <a:extLst xmlns:a="http://schemas.openxmlformats.org/drawingml/2006/main">
            <a:ext uri="{FF2B5EF4-FFF2-40B4-BE49-F238E27FC236}">
              <a16:creationId xmlns:a16="http://schemas.microsoft.com/office/drawing/2014/main" id="{5F9CE3DB-5270-44B6-9796-B6F8C7D548BF}"/>
            </a:ext>
          </a:extLst>
        </cdr:cNvPr>
        <cdr:cNvSpPr txBox="1"/>
      </cdr:nvSpPr>
      <cdr:spPr>
        <a:xfrm xmlns:a="http://schemas.openxmlformats.org/drawingml/2006/main">
          <a:off x="2096452" y="0"/>
          <a:ext cx="703715" cy="1676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hu-HU" sz="900" b="0">
              <a:latin typeface="Calibri" panose="020F0502020204030204" pitchFamily="34" charset="0"/>
            </a:rPr>
            <a:t>%</a:t>
          </a:r>
        </a:p>
      </cdr:txBody>
    </cdr:sp>
  </cdr:relSizeAnchor>
  <cdr:relSizeAnchor xmlns:cdr="http://schemas.openxmlformats.org/drawingml/2006/chartDrawing">
    <cdr:from>
      <cdr:x>0.7949</cdr:x>
      <cdr:y>0.08278</cdr:y>
    </cdr:from>
    <cdr:to>
      <cdr:x>0.7949</cdr:x>
      <cdr:y>0.65772</cdr:y>
    </cdr:to>
    <cdr:cxnSp macro="">
      <cdr:nvCxnSpPr>
        <cdr:cNvPr id="6" name="Egyenes összekötő 5">
          <a:extLst xmlns:a="http://schemas.openxmlformats.org/drawingml/2006/main">
            <a:ext uri="{FF2B5EF4-FFF2-40B4-BE49-F238E27FC236}">
              <a16:creationId xmlns:a16="http://schemas.microsoft.com/office/drawing/2014/main" id="{4BDFCA42-1100-43F6-90DE-2BC31BD9F1F0}"/>
            </a:ext>
          </a:extLst>
        </cdr:cNvPr>
        <cdr:cNvCxnSpPr/>
      </cdr:nvCxnSpPr>
      <cdr:spPr>
        <a:xfrm xmlns:a="http://schemas.openxmlformats.org/drawingml/2006/main" flipV="1">
          <a:off x="6581793" y="372525"/>
          <a:ext cx="0" cy="2587230"/>
        </a:xfrm>
        <a:prstGeom xmlns:a="http://schemas.openxmlformats.org/drawingml/2006/main" prst="line">
          <a:avLst/>
        </a:prstGeom>
        <a:ln xmlns:a="http://schemas.openxmlformats.org/drawingml/2006/main" w="9525">
          <a:solidFill>
            <a:srgbClr val="898D8D"/>
          </a:solidFill>
          <a:prstDash val="solid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0.08488</cdr:x>
      <cdr:y>0.00661</cdr:y>
    </cdr:from>
    <cdr:to>
      <cdr:x>0.3186</cdr:x>
      <cdr:y>0.07938</cdr:y>
    </cdr:to>
    <cdr:sp macro="" textlink="">
      <cdr:nvSpPr>
        <cdr:cNvPr id="2" name="Szövegdoboz 1">
          <a:extLst xmlns:a="http://schemas.openxmlformats.org/drawingml/2006/main">
            <a:ext uri="{FF2B5EF4-FFF2-40B4-BE49-F238E27FC236}">
              <a16:creationId xmlns:a16="http://schemas.microsoft.com/office/drawing/2014/main" id="{94AB3418-F1CC-42DF-94A0-B915291A4A82}"/>
            </a:ext>
          </a:extLst>
        </cdr:cNvPr>
        <cdr:cNvSpPr txBox="1"/>
      </cdr:nvSpPr>
      <cdr:spPr>
        <a:xfrm xmlns:a="http://schemas.openxmlformats.org/drawingml/2006/main">
          <a:off x="366695" y="19037"/>
          <a:ext cx="1009671" cy="2095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hu-HU" sz="1800" dirty="0">
              <a:latin typeface="Calibri" panose="020F0502020204030204" pitchFamily="34" charset="0"/>
            </a:rPr>
            <a:t>2005=100</a:t>
          </a:r>
          <a:endParaRPr lang="hu-HU" sz="1600" dirty="0">
            <a:latin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0.69353</cdr:x>
      <cdr:y>0.00772</cdr:y>
    </cdr:from>
    <cdr:to>
      <cdr:x>0.92724</cdr:x>
      <cdr:y>0.08048</cdr:y>
    </cdr:to>
    <cdr:sp macro="" textlink="">
      <cdr:nvSpPr>
        <cdr:cNvPr id="3" name="Szövegdoboz 1">
          <a:extLst xmlns:a="http://schemas.openxmlformats.org/drawingml/2006/main">
            <a:ext uri="{FF2B5EF4-FFF2-40B4-BE49-F238E27FC236}">
              <a16:creationId xmlns:a16="http://schemas.microsoft.com/office/drawing/2014/main" id="{7C4F536D-9115-47FF-9E6F-8DBDCB1241B2}"/>
            </a:ext>
          </a:extLst>
        </cdr:cNvPr>
        <cdr:cNvSpPr txBox="1"/>
      </cdr:nvSpPr>
      <cdr:spPr>
        <a:xfrm xmlns:a="http://schemas.openxmlformats.org/drawingml/2006/main">
          <a:off x="2996033" y="22234"/>
          <a:ext cx="1009628" cy="2095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hu-HU" sz="1800" dirty="0">
              <a:latin typeface="Calibri" panose="020F0502020204030204" pitchFamily="34" charset="0"/>
            </a:rPr>
            <a:t>2005=100</a:t>
          </a:r>
          <a:endParaRPr lang="hu-HU" sz="1600" dirty="0">
            <a:latin typeface="Calibri" panose="020F0502020204030204" pitchFamily="34" charset="0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0.06431</cdr:x>
      <cdr:y>0</cdr:y>
    </cdr:from>
    <cdr:to>
      <cdr:x>0.31199</cdr:x>
      <cdr:y>0.06774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748D6AF1-186C-4850-9B02-0CFD7B94BC93}"/>
            </a:ext>
          </a:extLst>
        </cdr:cNvPr>
        <cdr:cNvSpPr txBox="1"/>
      </cdr:nvSpPr>
      <cdr:spPr>
        <a:xfrm xmlns:a="http://schemas.openxmlformats.org/drawingml/2006/main">
          <a:off x="194464" y="0"/>
          <a:ext cx="748996" cy="1560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hu-HU" sz="1800" b="0" dirty="0">
              <a:latin typeface="Calibri" panose="020F0502020204030204" pitchFamily="34" charset="0"/>
            </a:rPr>
            <a:t>százalék</a:t>
          </a:r>
        </a:p>
      </cdr:txBody>
    </cdr:sp>
  </cdr:relSizeAnchor>
  <cdr:relSizeAnchor xmlns:cdr="http://schemas.openxmlformats.org/drawingml/2006/chartDrawing">
    <cdr:from>
      <cdr:x>0.76855</cdr:x>
      <cdr:y>0.09302</cdr:y>
    </cdr:from>
    <cdr:to>
      <cdr:x>0.7717</cdr:x>
      <cdr:y>0.71727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1453FAB7-84E0-4E0D-BF39-4156E9AD91D6}"/>
            </a:ext>
          </a:extLst>
        </cdr:cNvPr>
        <cdr:cNvCxnSpPr/>
      </cdr:nvCxnSpPr>
      <cdr:spPr>
        <a:xfrm xmlns:a="http://schemas.openxmlformats.org/drawingml/2006/main">
          <a:off x="3485752" y="405502"/>
          <a:ext cx="14287" cy="2721278"/>
        </a:xfrm>
        <a:prstGeom xmlns:a="http://schemas.openxmlformats.org/drawingml/2006/main" prst="line">
          <a:avLst/>
        </a:prstGeom>
        <a:ln xmlns:a="http://schemas.openxmlformats.org/drawingml/2006/main" w="9525">
          <a:solidFill>
            <a:schemeClr val="tx1">
              <a:lumMod val="50000"/>
              <a:lumOff val="50000"/>
            </a:schemeClr>
          </a:solidFill>
          <a:prstDash val="solid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9C82A865-B884-46AA-9AEF-D80E61B3187D}"/>
            </a:ext>
          </a:extLst>
        </cdr:cNvPr>
        <cdr:cNvSpPr/>
      </cdr:nvSpPr>
      <cdr:spPr>
        <a:xfrm xmlns:a="http://schemas.openxmlformats.org/drawingml/2006/main" flipV="1">
          <a:off x="0" y="0"/>
          <a:ext cx="0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6350" cap="flat" cmpd="sng" algn="ctr">
          <a:solidFill>
            <a:schemeClr val="tx2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endParaRPr lang="hu-HU"/>
        </a:p>
      </cdr:txBody>
    </cdr:sp>
  </cdr:relSizeAnchor>
  <cdr:relSizeAnchor xmlns:cdr="http://schemas.openxmlformats.org/drawingml/2006/chartDrawing">
    <cdr:from>
      <cdr:x>0.7969</cdr:x>
      <cdr:y>0.09508</cdr:y>
    </cdr:from>
    <cdr:to>
      <cdr:x>0.80005</cdr:x>
      <cdr:y>0.59118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864F3D08-D147-4EB1-BEDF-988DF3B23B57}"/>
            </a:ext>
          </a:extLst>
        </cdr:cNvPr>
        <cdr:cNvCxnSpPr/>
      </cdr:nvCxnSpPr>
      <cdr:spPr>
        <a:xfrm xmlns:a="http://schemas.openxmlformats.org/drawingml/2006/main">
          <a:off x="2409820" y="219064"/>
          <a:ext cx="9531" cy="1143011"/>
        </a:xfrm>
        <a:prstGeom xmlns:a="http://schemas.openxmlformats.org/drawingml/2006/main" prst="line">
          <a:avLst/>
        </a:prstGeom>
        <a:ln xmlns:a="http://schemas.openxmlformats.org/drawingml/2006/main" w="9525">
          <a:solidFill>
            <a:schemeClr val="tx2"/>
          </a:solidFill>
          <a:prstDash val="solid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0.08242</cdr:x>
      <cdr:y>0.0042</cdr:y>
    </cdr:from>
    <cdr:to>
      <cdr:x>0.42599</cdr:x>
      <cdr:y>0.08318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45D46239-2CB9-42C9-B217-D2E772CC1F8E}"/>
            </a:ext>
          </a:extLst>
        </cdr:cNvPr>
        <cdr:cNvSpPr txBox="1"/>
      </cdr:nvSpPr>
      <cdr:spPr>
        <a:xfrm xmlns:a="http://schemas.openxmlformats.org/drawingml/2006/main">
          <a:off x="373815" y="18309"/>
          <a:ext cx="1558245" cy="3442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hu-HU" sz="1800" b="0" i="0" u="none" strike="noStrike" kern="1200" baseline="0" dirty="0">
              <a:solidFill>
                <a:sysClr val="windowText" lastClr="000000"/>
              </a:solidFill>
              <a:latin typeface="Calibri"/>
              <a:ea typeface="Calibri"/>
              <a:cs typeface="Calibri"/>
            </a:rPr>
            <a:t>Százalékpont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E1A4C2-02DD-441C-965D-8C43B25F5756}" type="datetimeFigureOut">
              <a:rPr lang="hu-HU" smtClean="0"/>
              <a:t>2018.06.21.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E3A606-851D-42E9-9E68-307834C50E1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5169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10159-BF03-4F04-ADA5-CCAFBF874DE3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57849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10159-BF03-4F04-ADA5-CCAFBF874DE3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9519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10159-BF03-4F04-ADA5-CCAFBF874DE3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28343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10159-BF03-4F04-ADA5-CCAFBF874DE3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494296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10159-BF03-4F04-ADA5-CCAFBF874DE3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75313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10159-BF03-4F04-ADA5-CCAFBF874DE3}" type="slidenum">
              <a:rPr lang="hu-HU" smtClean="0"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34754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10159-BF03-4F04-ADA5-CCAFBF874DE3}" type="slidenum">
              <a:rPr lang="hu-HU" smtClean="0"/>
              <a:t>33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1879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10159-BF03-4F04-ADA5-CCAFBF874DE3}" type="slidenum">
              <a:rPr lang="hu-HU" smtClean="0"/>
              <a:t>40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794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10159-BF03-4F04-ADA5-CCAFBF874DE3}" type="slidenum">
              <a:rPr lang="hu-HU" smtClean="0"/>
              <a:t>41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2821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zöveg helye 13">
            <a:extLst>
              <a:ext uri="{FF2B5EF4-FFF2-40B4-BE49-F238E27FC236}">
                <a16:creationId xmlns:a16="http://schemas.microsoft.com/office/drawing/2014/main" id="{E1E54AF7-9CFA-45CB-9750-29AB45291C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26029" y="400113"/>
            <a:ext cx="3533158" cy="300082"/>
          </a:xfrm>
          <a:noFill/>
        </p:spPr>
        <p:txBody>
          <a:bodyPr wrap="square" rtlCol="0">
            <a:spAutoFit/>
          </a:bodyPr>
          <a:lstStyle>
            <a:lvl1pPr algn="r">
              <a:defRPr lang="hu-HU" sz="1500" spc="113" baseline="0" dirty="0" smtClean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defTabSz="342900"/>
            <a:r>
              <a:rPr lang="hu-HU" dirty="0"/>
              <a:t>Konferencia | 2018</a:t>
            </a: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1EFD92E4-2321-49E5-AEED-0D4F061F923D}"/>
              </a:ext>
            </a:extLst>
          </p:cNvPr>
          <p:cNvSpPr/>
          <p:nvPr/>
        </p:nvSpPr>
        <p:spPr>
          <a:xfrm>
            <a:off x="0" y="1079505"/>
            <a:ext cx="9144000" cy="5778499"/>
          </a:xfrm>
          <a:prstGeom prst="rect">
            <a:avLst/>
          </a:prstGeom>
          <a:gradFill flip="none" rotWithShape="1">
            <a:gsLst>
              <a:gs pos="6000">
                <a:schemeClr val="tx2"/>
              </a:gs>
              <a:gs pos="100000">
                <a:schemeClr val="tx2">
                  <a:lumMod val="75000"/>
                  <a:lumOff val="2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98923B4-BAF4-482B-8B9E-42943A59C2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637" y="2211574"/>
            <a:ext cx="8312727" cy="2098808"/>
          </a:xfrm>
          <a:noFill/>
        </p:spPr>
        <p:txBody>
          <a:bodyPr wrap="square" bIns="108000" rtlCol="0" anchor="b">
            <a:noAutofit/>
          </a:bodyPr>
          <a:lstStyle>
            <a:lvl1pPr algn="ctr">
              <a:lnSpc>
                <a:spcPct val="100000"/>
              </a:lnSpc>
              <a:defRPr lang="hu-HU" sz="3600" cap="all" spc="225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defTabSz="342900"/>
            <a:r>
              <a:rPr lang="hu-HU" dirty="0" err="1"/>
              <a:t>MintacíM</a:t>
            </a:r>
            <a:r>
              <a:rPr lang="hu-HU" dirty="0"/>
              <a:t> szerkesztése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A4D6964-545F-4255-BA13-25E11882AE9B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56"/>
          <a:stretch/>
        </p:blipFill>
        <p:spPr>
          <a:xfrm rot="5400000">
            <a:off x="3748962" y="2612183"/>
            <a:ext cx="1594800" cy="5052565"/>
          </a:xfrm>
          <a:prstGeom prst="rect">
            <a:avLst/>
          </a:prstGeom>
        </p:spPr>
      </p:pic>
      <p:cxnSp>
        <p:nvCxnSpPr>
          <p:cNvPr id="11" name="Egyenes összekötő 10">
            <a:extLst>
              <a:ext uri="{FF2B5EF4-FFF2-40B4-BE49-F238E27FC236}">
                <a16:creationId xmlns:a16="http://schemas.microsoft.com/office/drawing/2014/main" id="{8F540EF5-DEC4-4616-91D5-F7ED154C603B}"/>
              </a:ext>
            </a:extLst>
          </p:cNvPr>
          <p:cNvCxnSpPr>
            <a:cxnSpLocks/>
          </p:cNvCxnSpPr>
          <p:nvPr/>
        </p:nvCxnSpPr>
        <p:spPr>
          <a:xfrm>
            <a:off x="1110346" y="4325373"/>
            <a:ext cx="6770915" cy="0"/>
          </a:xfrm>
          <a:prstGeom prst="line">
            <a:avLst/>
          </a:prstGeom>
          <a:ln>
            <a:gradFill>
              <a:gsLst>
                <a:gs pos="27000">
                  <a:schemeClr val="bg1"/>
                </a:gs>
                <a:gs pos="0">
                  <a:schemeClr val="bg1">
                    <a:alpha val="0"/>
                  </a:schemeClr>
                </a:gs>
                <a:gs pos="77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zöveg helye 13">
            <a:extLst>
              <a:ext uri="{FF2B5EF4-FFF2-40B4-BE49-F238E27FC236}">
                <a16:creationId xmlns:a16="http://schemas.microsoft.com/office/drawing/2014/main" id="{F6EF56F0-9022-4FBA-AE45-DAF024E457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4365" y="400113"/>
            <a:ext cx="3533158" cy="300082"/>
          </a:xfrm>
          <a:noFill/>
        </p:spPr>
        <p:txBody>
          <a:bodyPr wrap="square" rtlCol="0">
            <a:spAutoFit/>
          </a:bodyPr>
          <a:lstStyle>
            <a:lvl1pPr>
              <a:defRPr lang="hu-HU" sz="1500" spc="113" baseline="0" dirty="0" smtClean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defTabSz="342900"/>
            <a:r>
              <a:rPr lang="hu-HU" dirty="0"/>
              <a:t>Előadó Neve | titulusa</a:t>
            </a: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9B285920-0F2F-4913-A146-A627FA1F22EF}"/>
              </a:ext>
            </a:extLst>
          </p:cNvPr>
          <p:cNvGrpSpPr>
            <a:grpSpLocks noChangeAspect="1"/>
          </p:cNvGrpSpPr>
          <p:nvPr/>
        </p:nvGrpSpPr>
        <p:grpSpPr>
          <a:xfrm>
            <a:off x="3900743" y="407902"/>
            <a:ext cx="1342514" cy="1342514"/>
            <a:chOff x="5357620" y="340777"/>
            <a:chExt cx="1476765" cy="1476765"/>
          </a:xfrm>
        </p:grpSpPr>
        <p:sp>
          <p:nvSpPr>
            <p:cNvPr id="12" name="Ellipszis 11">
              <a:extLst>
                <a:ext uri="{FF2B5EF4-FFF2-40B4-BE49-F238E27FC236}">
                  <a16:creationId xmlns:a16="http://schemas.microsoft.com/office/drawing/2014/main" id="{720D2D16-3C73-4B29-BF0A-5C0CD4A356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57620" y="340777"/>
              <a:ext cx="1476765" cy="147676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800"/>
            </a:p>
          </p:txBody>
        </p:sp>
        <p:pic>
          <p:nvPicPr>
            <p:cNvPr id="13" name="Kép 12">
              <a:extLst>
                <a:ext uri="{FF2B5EF4-FFF2-40B4-BE49-F238E27FC236}">
                  <a16:creationId xmlns:a16="http://schemas.microsoft.com/office/drawing/2014/main" id="{64B7CD62-C5AE-49B3-A3F1-CCDBFFCCD9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79" t="13826" r="24393" b="13968"/>
            <a:stretch/>
          </p:blipFill>
          <p:spPr>
            <a:xfrm>
              <a:off x="5463779" y="445740"/>
              <a:ext cx="1264444" cy="12668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4573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lold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000" y="180000"/>
            <a:ext cx="7453689" cy="7591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367" y="2060849"/>
            <a:ext cx="7886700" cy="41764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651366" y="1388651"/>
            <a:ext cx="7886700" cy="576063"/>
          </a:xfrm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87624" y="1124316"/>
            <a:ext cx="7956376" cy="0"/>
          </a:xfrm>
          <a:prstGeom prst="line">
            <a:avLst/>
          </a:prstGeom>
          <a:ln w="28575">
            <a:solidFill>
              <a:srgbClr val="1E24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hu-HU" dirty="0"/>
              <a:t>Magyar Nemzeti Bank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sz="1100"/>
            </a:lvl1pPr>
          </a:lstStyle>
          <a:p>
            <a:pPr>
              <a:defRPr/>
            </a:pPr>
            <a:fld id="{0401AEF3-AFFE-433D-8A34-08D966C25545}" type="slidenum">
              <a:rPr lang="hu-HU" smtClean="0"/>
              <a:pPr>
                <a:defRPr/>
              </a:pPr>
              <a:t>‹#›</a:t>
            </a:fld>
            <a:endParaRPr lang="hu-HU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7443788" y="6356350"/>
            <a:ext cx="1700212" cy="365125"/>
          </a:xfrm>
        </p:spPr>
        <p:txBody>
          <a:bodyPr anchor="ctr">
            <a:noAutofit/>
          </a:bodyPr>
          <a:lstStyle>
            <a:lvl1pPr marL="0" indent="0" algn="r">
              <a:buNone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hu-HU" dirty="0"/>
              <a:t>Forrás: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2054"/>
            <a:ext cx="873224" cy="87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423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EB9F1D99-C601-4291-9D39-04D45263AC3B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066"/>
          <a:stretch/>
        </p:blipFill>
        <p:spPr>
          <a:xfrm rot="16200000">
            <a:off x="3817311" y="2640145"/>
            <a:ext cx="1594839" cy="5054400"/>
          </a:xfrm>
          <a:prstGeom prst="rect">
            <a:avLst/>
          </a:prstGeom>
        </p:spPr>
      </p:pic>
      <p:sp>
        <p:nvSpPr>
          <p:cNvPr id="13" name="Téglalap 12">
            <a:extLst>
              <a:ext uri="{FF2B5EF4-FFF2-40B4-BE49-F238E27FC236}">
                <a16:creationId xmlns:a16="http://schemas.microsoft.com/office/drawing/2014/main" id="{2A2EB4D7-427D-41DD-AE99-B6B9194DE3AC}"/>
              </a:ext>
            </a:extLst>
          </p:cNvPr>
          <p:cNvSpPr/>
          <p:nvPr/>
        </p:nvSpPr>
        <p:spPr>
          <a:xfrm>
            <a:off x="-1" y="893235"/>
            <a:ext cx="9144001" cy="360000"/>
          </a:xfrm>
          <a:prstGeom prst="rect">
            <a:avLst/>
          </a:prstGeom>
          <a:pattFill prst="ltUpDiag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Szöveg helye 13">
            <a:extLst>
              <a:ext uri="{FF2B5EF4-FFF2-40B4-BE49-F238E27FC236}">
                <a16:creationId xmlns:a16="http://schemas.microsoft.com/office/drawing/2014/main" id="{E1E54AF7-9CFA-45CB-9750-29AB45291C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26029" y="400113"/>
            <a:ext cx="3533158" cy="300082"/>
          </a:xfrm>
          <a:noFill/>
        </p:spPr>
        <p:txBody>
          <a:bodyPr wrap="square" rtlCol="0">
            <a:spAutoFit/>
          </a:bodyPr>
          <a:lstStyle>
            <a:lvl1pPr algn="r">
              <a:defRPr lang="hu-HU" sz="1500" spc="113" baseline="0" dirty="0" smtClean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defTabSz="342900"/>
            <a:r>
              <a:rPr lang="hu-HU" dirty="0"/>
              <a:t>Konferencia | 2018</a:t>
            </a:r>
          </a:p>
        </p:txBody>
      </p:sp>
      <p:grpSp>
        <p:nvGrpSpPr>
          <p:cNvPr id="12" name="Csoportba foglalás 11">
            <a:extLst>
              <a:ext uri="{FF2B5EF4-FFF2-40B4-BE49-F238E27FC236}">
                <a16:creationId xmlns:a16="http://schemas.microsoft.com/office/drawing/2014/main" id="{D1EEAEB3-CFC8-4394-B774-6AA1C08E9A04}"/>
              </a:ext>
            </a:extLst>
          </p:cNvPr>
          <p:cNvGrpSpPr>
            <a:grpSpLocks noChangeAspect="1"/>
          </p:cNvGrpSpPr>
          <p:nvPr/>
        </p:nvGrpSpPr>
        <p:grpSpPr>
          <a:xfrm>
            <a:off x="3900743" y="407902"/>
            <a:ext cx="1342514" cy="1342514"/>
            <a:chOff x="5357620" y="340777"/>
            <a:chExt cx="1476765" cy="1476765"/>
          </a:xfrm>
        </p:grpSpPr>
        <p:sp>
          <p:nvSpPr>
            <p:cNvPr id="17" name="Ellipszis 16">
              <a:extLst>
                <a:ext uri="{FF2B5EF4-FFF2-40B4-BE49-F238E27FC236}">
                  <a16:creationId xmlns:a16="http://schemas.microsoft.com/office/drawing/2014/main" id="{8A739B8A-ACBE-49F4-9B88-71B3EE960F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57620" y="340777"/>
              <a:ext cx="1476765" cy="147676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800"/>
            </a:p>
          </p:txBody>
        </p:sp>
        <p:pic>
          <p:nvPicPr>
            <p:cNvPr id="18" name="Kép 17">
              <a:extLst>
                <a:ext uri="{FF2B5EF4-FFF2-40B4-BE49-F238E27FC236}">
                  <a16:creationId xmlns:a16="http://schemas.microsoft.com/office/drawing/2014/main" id="{FA027976-C715-4431-8E04-1893195DD5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79" t="13826" r="24393" b="13968"/>
            <a:stretch/>
          </p:blipFill>
          <p:spPr>
            <a:xfrm>
              <a:off x="5463779" y="445740"/>
              <a:ext cx="1264444" cy="1266826"/>
            </a:xfrm>
            <a:prstGeom prst="rect">
              <a:avLst/>
            </a:prstGeom>
          </p:spPr>
        </p:pic>
      </p:grpSp>
      <p:cxnSp>
        <p:nvCxnSpPr>
          <p:cNvPr id="11" name="Egyenes összekötő 10">
            <a:extLst>
              <a:ext uri="{FF2B5EF4-FFF2-40B4-BE49-F238E27FC236}">
                <a16:creationId xmlns:a16="http://schemas.microsoft.com/office/drawing/2014/main" id="{8F540EF5-DEC4-4616-91D5-F7ED154C603B}"/>
              </a:ext>
            </a:extLst>
          </p:cNvPr>
          <p:cNvCxnSpPr>
            <a:cxnSpLocks/>
          </p:cNvCxnSpPr>
          <p:nvPr/>
        </p:nvCxnSpPr>
        <p:spPr>
          <a:xfrm>
            <a:off x="1110346" y="4336002"/>
            <a:ext cx="6770915" cy="0"/>
          </a:xfrm>
          <a:prstGeom prst="line">
            <a:avLst/>
          </a:prstGeom>
          <a:ln>
            <a:gradFill>
              <a:gsLst>
                <a:gs pos="27000">
                  <a:schemeClr val="tx2">
                    <a:lumMod val="10000"/>
                    <a:lumOff val="90000"/>
                  </a:schemeClr>
                </a:gs>
                <a:gs pos="0">
                  <a:schemeClr val="bg1">
                    <a:alpha val="0"/>
                  </a:schemeClr>
                </a:gs>
                <a:gs pos="77000">
                  <a:schemeClr val="tx2">
                    <a:lumMod val="10000"/>
                    <a:lumOff val="9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zöveg helye 13">
            <a:extLst>
              <a:ext uri="{FF2B5EF4-FFF2-40B4-BE49-F238E27FC236}">
                <a16:creationId xmlns:a16="http://schemas.microsoft.com/office/drawing/2014/main" id="{F6EF56F0-9022-4FBA-AE45-DAF024E457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4365" y="400113"/>
            <a:ext cx="3533158" cy="300082"/>
          </a:xfrm>
          <a:noFill/>
        </p:spPr>
        <p:txBody>
          <a:bodyPr wrap="square" rtlCol="0">
            <a:spAutoFit/>
          </a:bodyPr>
          <a:lstStyle>
            <a:lvl1pPr>
              <a:defRPr lang="hu-HU" sz="1500" spc="113" baseline="0" dirty="0" smtClean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defTabSz="342900"/>
            <a:r>
              <a:rPr lang="hu-HU" dirty="0"/>
              <a:t>Előadó Neve | titulusa</a:t>
            </a:r>
          </a:p>
        </p:txBody>
      </p:sp>
      <p:sp>
        <p:nvSpPr>
          <p:cNvPr id="16" name="Cím 1">
            <a:extLst>
              <a:ext uri="{FF2B5EF4-FFF2-40B4-BE49-F238E27FC236}">
                <a16:creationId xmlns:a16="http://schemas.microsoft.com/office/drawing/2014/main" id="{60B16E0B-3720-4EB9-98E5-A7CFC7210E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637" y="2211574"/>
            <a:ext cx="8312727" cy="2098808"/>
          </a:xfrm>
          <a:noFill/>
        </p:spPr>
        <p:txBody>
          <a:bodyPr wrap="square" bIns="108000" rtlCol="0" anchor="b">
            <a:noAutofit/>
          </a:bodyPr>
          <a:lstStyle>
            <a:lvl1pPr algn="ctr">
              <a:lnSpc>
                <a:spcPct val="100000"/>
              </a:lnSpc>
              <a:defRPr lang="hu-HU" sz="3600" cap="all" spc="225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defTabSz="342900"/>
            <a:r>
              <a:rPr lang="hu-HU" dirty="0" err="1"/>
              <a:t>MintacíM</a:t>
            </a:r>
            <a:r>
              <a:rPr lang="hu-HU" dirty="0"/>
              <a:t> szerkesztése</a:t>
            </a:r>
          </a:p>
        </p:txBody>
      </p:sp>
    </p:spTree>
    <p:extLst>
      <p:ext uri="{BB962C8B-B14F-4D97-AF65-F5344CB8AC3E}">
        <p14:creationId xmlns:p14="http://schemas.microsoft.com/office/powerpoint/2010/main" val="785481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ejezet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69E10144-FD81-4BC1-A765-3E1125135280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066"/>
          <a:stretch/>
        </p:blipFill>
        <p:spPr>
          <a:xfrm rot="10800000">
            <a:off x="0" y="1035000"/>
            <a:ext cx="1763100" cy="4788000"/>
          </a:xfrm>
          <a:prstGeom prst="rect">
            <a:avLst/>
          </a:prstGeom>
        </p:spPr>
      </p:pic>
      <p:sp>
        <p:nvSpPr>
          <p:cNvPr id="3" name="Cím 2">
            <a:extLst>
              <a:ext uri="{FF2B5EF4-FFF2-40B4-BE49-F238E27FC236}">
                <a16:creationId xmlns:a16="http://schemas.microsoft.com/office/drawing/2014/main" id="{35A37BE2-9DE4-465D-8D3E-B086EDC1E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5774" y="2794239"/>
            <a:ext cx="4983366" cy="1209562"/>
          </a:xfrm>
          <a:noFill/>
        </p:spPr>
        <p:txBody>
          <a:bodyPr wrap="square" rtlCol="0" anchor="ctr">
            <a:spAutoFit/>
          </a:bodyPr>
          <a:lstStyle>
            <a:lvl1pPr>
              <a:lnSpc>
                <a:spcPct val="110000"/>
              </a:lnSpc>
              <a:defRPr lang="hu-HU" sz="3300" cap="all" spc="225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defTabSz="342900"/>
            <a:r>
              <a:rPr lang="hu-HU" dirty="0"/>
              <a:t>Mintacím szerkesztése</a:t>
            </a:r>
          </a:p>
        </p:txBody>
      </p:sp>
      <p:grpSp>
        <p:nvGrpSpPr>
          <p:cNvPr id="8" name="Csoportba foglalás 7">
            <a:extLst>
              <a:ext uri="{FF2B5EF4-FFF2-40B4-BE49-F238E27FC236}">
                <a16:creationId xmlns:a16="http://schemas.microsoft.com/office/drawing/2014/main" id="{CD015DD8-BBBF-4B3F-98C5-3B6027871DC5}"/>
              </a:ext>
            </a:extLst>
          </p:cNvPr>
          <p:cNvGrpSpPr/>
          <p:nvPr/>
        </p:nvGrpSpPr>
        <p:grpSpPr>
          <a:xfrm>
            <a:off x="790749" y="2757743"/>
            <a:ext cx="1342514" cy="1342514"/>
            <a:chOff x="2398603" y="3656545"/>
            <a:chExt cx="1476765" cy="1476765"/>
          </a:xfrm>
        </p:grpSpPr>
        <p:sp>
          <p:nvSpPr>
            <p:cNvPr id="9" name="Ellipszis 8">
              <a:extLst>
                <a:ext uri="{FF2B5EF4-FFF2-40B4-BE49-F238E27FC236}">
                  <a16:creationId xmlns:a16="http://schemas.microsoft.com/office/drawing/2014/main" id="{1D98A545-DE95-4A45-9DEF-A3E72DEBE3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98603" y="3656545"/>
              <a:ext cx="1476765" cy="147676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800"/>
            </a:p>
          </p:txBody>
        </p:sp>
        <p:pic>
          <p:nvPicPr>
            <p:cNvPr id="10" name="Kép 9">
              <a:extLst>
                <a:ext uri="{FF2B5EF4-FFF2-40B4-BE49-F238E27FC236}">
                  <a16:creationId xmlns:a16="http://schemas.microsoft.com/office/drawing/2014/main" id="{424597F1-186A-4114-A071-57BDDF43A6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79" t="13826" r="24393" b="13968"/>
            <a:stretch/>
          </p:blipFill>
          <p:spPr>
            <a:xfrm>
              <a:off x="2504762" y="3761508"/>
              <a:ext cx="1264444" cy="12668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6402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örzs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églalap 11">
            <a:extLst>
              <a:ext uri="{FF2B5EF4-FFF2-40B4-BE49-F238E27FC236}">
                <a16:creationId xmlns:a16="http://schemas.microsoft.com/office/drawing/2014/main" id="{95FE9D6D-B265-4369-BA63-B46716865F75}"/>
              </a:ext>
            </a:extLst>
          </p:cNvPr>
          <p:cNvSpPr/>
          <p:nvPr/>
        </p:nvSpPr>
        <p:spPr>
          <a:xfrm flipV="1">
            <a:off x="5256000" y="-7372"/>
            <a:ext cx="3888000" cy="6048235"/>
          </a:xfrm>
          <a:prstGeom prst="rect">
            <a:avLst/>
          </a:prstGeom>
          <a:pattFill prst="ltUpDiag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grpSp>
        <p:nvGrpSpPr>
          <p:cNvPr id="16" name="Csoportba foglalás 15">
            <a:extLst>
              <a:ext uri="{FF2B5EF4-FFF2-40B4-BE49-F238E27FC236}">
                <a16:creationId xmlns:a16="http://schemas.microsoft.com/office/drawing/2014/main" id="{C6169C81-0BA3-45EB-936B-A3663F68EABC}"/>
              </a:ext>
            </a:extLst>
          </p:cNvPr>
          <p:cNvGrpSpPr>
            <a:grpSpLocks noChangeAspect="1"/>
          </p:cNvGrpSpPr>
          <p:nvPr/>
        </p:nvGrpSpPr>
        <p:grpSpPr>
          <a:xfrm>
            <a:off x="8025779" y="5600914"/>
            <a:ext cx="916955" cy="916955"/>
            <a:chOff x="7979931" y="5555066"/>
            <a:chExt cx="1008650" cy="1008650"/>
          </a:xfrm>
        </p:grpSpPr>
        <p:sp>
          <p:nvSpPr>
            <p:cNvPr id="17" name="Ellipszis 16">
              <a:extLst>
                <a:ext uri="{FF2B5EF4-FFF2-40B4-BE49-F238E27FC236}">
                  <a16:creationId xmlns:a16="http://schemas.microsoft.com/office/drawing/2014/main" id="{9EFD7621-71CF-437C-B3D4-E1A48BAFC1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79931" y="5555066"/>
              <a:ext cx="1008650" cy="1008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800"/>
            </a:p>
          </p:txBody>
        </p:sp>
        <p:pic>
          <p:nvPicPr>
            <p:cNvPr id="19" name="Kép 18">
              <a:extLst>
                <a:ext uri="{FF2B5EF4-FFF2-40B4-BE49-F238E27FC236}">
                  <a16:creationId xmlns:a16="http://schemas.microsoft.com/office/drawing/2014/main" id="{0AF630AB-9F6B-4D24-B8B6-92584799BA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79" t="13826" r="24393" b="13968"/>
            <a:stretch/>
          </p:blipFill>
          <p:spPr>
            <a:xfrm>
              <a:off x="8052439" y="5626756"/>
              <a:ext cx="863632" cy="865259"/>
            </a:xfrm>
            <a:prstGeom prst="rect">
              <a:avLst/>
            </a:prstGeom>
          </p:spPr>
        </p:pic>
      </p:grpSp>
      <p:sp>
        <p:nvSpPr>
          <p:cNvPr id="21" name="Szöveg helye 7">
            <a:extLst>
              <a:ext uri="{FF2B5EF4-FFF2-40B4-BE49-F238E27FC236}">
                <a16:creationId xmlns:a16="http://schemas.microsoft.com/office/drawing/2014/main" id="{B3343780-31AA-4D24-8F2C-5BB0F16FE6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00000" y="1880323"/>
            <a:ext cx="3600000" cy="3717670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/>
              <a:t>Az ábrához tartozó magyarázat hosszabb kifejtése, egy vagy több mondatban, hivatkozások, megjegyzések helye…</a:t>
            </a:r>
          </a:p>
        </p:txBody>
      </p:sp>
      <p:sp>
        <p:nvSpPr>
          <p:cNvPr id="22" name="Cím 8">
            <a:extLst>
              <a:ext uri="{FF2B5EF4-FFF2-40B4-BE49-F238E27FC236}">
                <a16:creationId xmlns:a16="http://schemas.microsoft.com/office/drawing/2014/main" id="{28121AF0-8220-4AE5-9CE4-C958BB7BE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0" y="365129"/>
            <a:ext cx="3600000" cy="1325563"/>
          </a:xfrm>
          <a:ln>
            <a:gradFill flip="none" rotWithShape="1">
              <a:gsLst>
                <a:gs pos="1000">
                  <a:schemeClr val="accent1">
                    <a:lumMod val="5000"/>
                    <a:lumOff val="95000"/>
                  </a:schemeClr>
                </a:gs>
                <a:gs pos="1000">
                  <a:schemeClr val="bg1">
                    <a:alpha val="0"/>
                  </a:schemeClr>
                </a:gs>
              </a:gsLst>
              <a:lin ang="16200000" scaled="0"/>
              <a:tileRect/>
            </a:gradFill>
          </a:ln>
        </p:spPr>
        <p:txBody>
          <a:bodyPr bIns="144000" anchor="b">
            <a:noAutofit/>
          </a:bodyPr>
          <a:lstStyle>
            <a:lvl1pPr>
              <a:lnSpc>
                <a:spcPct val="120000"/>
              </a:lnSpc>
              <a:defRPr sz="3000" cap="all" spc="75" baseline="0">
                <a:solidFill>
                  <a:schemeClr val="tx2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23" name="Szöveg helye 2">
            <a:extLst>
              <a:ext uri="{FF2B5EF4-FFF2-40B4-BE49-F238E27FC236}">
                <a16:creationId xmlns:a16="http://schemas.microsoft.com/office/drawing/2014/main" id="{7AD3AEF0-EEC9-497F-8B15-C8297DB6A97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99999" y="6316643"/>
            <a:ext cx="3600001" cy="369333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1350"/>
            </a:lvl1pPr>
          </a:lstStyle>
          <a:p>
            <a:pPr lvl="0"/>
            <a:r>
              <a:rPr lang="hu-HU" dirty="0"/>
              <a:t>Forrás | MNB</a:t>
            </a:r>
          </a:p>
        </p:txBody>
      </p:sp>
      <p:sp>
        <p:nvSpPr>
          <p:cNvPr id="24" name="Tartalom helye 3">
            <a:extLst>
              <a:ext uri="{FF2B5EF4-FFF2-40B4-BE49-F238E27FC236}">
                <a16:creationId xmlns:a16="http://schemas.microsoft.com/office/drawing/2014/main" id="{443B9895-50E0-4F70-9538-A82F0E77226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17475" y="365129"/>
            <a:ext cx="4534946" cy="5193842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hu-HU" dirty="0"/>
              <a:t>Ábra / diagram</a:t>
            </a:r>
          </a:p>
        </p:txBody>
      </p:sp>
      <p:sp>
        <p:nvSpPr>
          <p:cNvPr id="25" name="Szöveg helye 5">
            <a:extLst>
              <a:ext uri="{FF2B5EF4-FFF2-40B4-BE49-F238E27FC236}">
                <a16:creationId xmlns:a16="http://schemas.microsoft.com/office/drawing/2014/main" id="{62358A1B-165E-4F6B-81B3-3E8B391590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7329" y="5815713"/>
            <a:ext cx="4535091" cy="444979"/>
          </a:xfrm>
        </p:spPr>
        <p:txBody>
          <a:bodyPr anchor="ctr">
            <a:normAutofit/>
          </a:bodyPr>
          <a:lstStyle>
            <a:lvl1pPr algn="ctr">
              <a:defRPr sz="1800" cap="all" spc="113" baseline="0"/>
            </a:lvl1pPr>
          </a:lstStyle>
          <a:p>
            <a:pPr lvl="0"/>
            <a:r>
              <a:rPr lang="hu-HU" dirty="0"/>
              <a:t>Ábra / Diagram címe </a:t>
            </a:r>
          </a:p>
        </p:txBody>
      </p:sp>
      <p:sp>
        <p:nvSpPr>
          <p:cNvPr id="26" name="Szöveg helye 5">
            <a:extLst>
              <a:ext uri="{FF2B5EF4-FFF2-40B4-BE49-F238E27FC236}">
                <a16:creationId xmlns:a16="http://schemas.microsoft.com/office/drawing/2014/main" id="{FD60B878-9459-4CFB-9A06-B09114F8CA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7329" y="6282023"/>
            <a:ext cx="4535091" cy="444979"/>
          </a:xfrm>
        </p:spPr>
        <p:txBody>
          <a:bodyPr anchor="ctr">
            <a:normAutofit/>
          </a:bodyPr>
          <a:lstStyle>
            <a:lvl1pPr algn="ctr">
              <a:defRPr sz="1350" cap="none" spc="113" baseline="0"/>
            </a:lvl1pPr>
          </a:lstStyle>
          <a:p>
            <a:pPr lvl="0"/>
            <a:r>
              <a:rPr lang="hu-HU" dirty="0"/>
              <a:t>Az ábra alcíme, évszám, korcsoport, egyéb</a:t>
            </a:r>
          </a:p>
        </p:txBody>
      </p:sp>
    </p:spTree>
    <p:extLst>
      <p:ext uri="{BB962C8B-B14F-4D97-AF65-F5344CB8AC3E}">
        <p14:creationId xmlns:p14="http://schemas.microsoft.com/office/powerpoint/2010/main" val="18736244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örzs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églalap 11">
            <a:extLst>
              <a:ext uri="{FF2B5EF4-FFF2-40B4-BE49-F238E27FC236}">
                <a16:creationId xmlns:a16="http://schemas.microsoft.com/office/drawing/2014/main" id="{232416D1-8352-4C9D-AB69-E103306AD2A5}"/>
              </a:ext>
            </a:extLst>
          </p:cNvPr>
          <p:cNvSpPr/>
          <p:nvPr/>
        </p:nvSpPr>
        <p:spPr>
          <a:xfrm flipV="1">
            <a:off x="0" y="-7370"/>
            <a:ext cx="3888000" cy="6048235"/>
          </a:xfrm>
          <a:prstGeom prst="rect">
            <a:avLst/>
          </a:prstGeom>
          <a:pattFill prst="ltUpDiag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17" name="Szöveg helye 2">
            <a:extLst>
              <a:ext uri="{FF2B5EF4-FFF2-40B4-BE49-F238E27FC236}">
                <a16:creationId xmlns:a16="http://schemas.microsoft.com/office/drawing/2014/main" id="{A2D54897-97BC-4AB6-A043-75DF451CB4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82066" y="6316865"/>
            <a:ext cx="2827684" cy="361835"/>
          </a:xfrm>
        </p:spPr>
        <p:txBody>
          <a:bodyPr anchor="ctr">
            <a:noAutofit/>
          </a:bodyPr>
          <a:lstStyle>
            <a:lvl1pPr algn="r">
              <a:defRPr sz="1350"/>
            </a:lvl1pPr>
          </a:lstStyle>
          <a:p>
            <a:pPr lvl="0"/>
            <a:r>
              <a:rPr lang="hu-HU" dirty="0"/>
              <a:t>Forrás | MNB</a:t>
            </a:r>
          </a:p>
        </p:txBody>
      </p:sp>
      <p:sp>
        <p:nvSpPr>
          <p:cNvPr id="19" name="Szöveg helye 7">
            <a:extLst>
              <a:ext uri="{FF2B5EF4-FFF2-40B4-BE49-F238E27FC236}">
                <a16:creationId xmlns:a16="http://schemas.microsoft.com/office/drawing/2014/main" id="{507977F6-41ED-4021-9514-403C913B5B6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9749" y="1887824"/>
            <a:ext cx="3600000" cy="3710173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/>
              <a:t>Az ábrához tartozó magyarázat hosszabb kifejtése, egy vagy több mondatban, hivatkozások, megjegyzések helye…</a:t>
            </a:r>
          </a:p>
        </p:txBody>
      </p:sp>
      <p:sp>
        <p:nvSpPr>
          <p:cNvPr id="23" name="Cím 8">
            <a:extLst>
              <a:ext uri="{FF2B5EF4-FFF2-40B4-BE49-F238E27FC236}">
                <a16:creationId xmlns:a16="http://schemas.microsoft.com/office/drawing/2014/main" id="{E4FB3E16-AC8D-45AA-B9BF-06A9E74E6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749" y="365129"/>
            <a:ext cx="3600000" cy="1325563"/>
          </a:xfrm>
          <a:ln>
            <a:gradFill flip="none" rotWithShape="1">
              <a:gsLst>
                <a:gs pos="1000">
                  <a:schemeClr val="accent1">
                    <a:lumMod val="5000"/>
                    <a:lumOff val="95000"/>
                  </a:schemeClr>
                </a:gs>
                <a:gs pos="1000">
                  <a:schemeClr val="bg1">
                    <a:alpha val="0"/>
                  </a:schemeClr>
                </a:gs>
              </a:gsLst>
              <a:lin ang="16200000" scaled="0"/>
              <a:tileRect/>
            </a:gradFill>
          </a:ln>
        </p:spPr>
        <p:txBody>
          <a:bodyPr bIns="144000" anchor="b">
            <a:normAutofit/>
          </a:bodyPr>
          <a:lstStyle>
            <a:lvl1pPr>
              <a:lnSpc>
                <a:spcPct val="120000"/>
              </a:lnSpc>
              <a:defRPr sz="3000" cap="all" spc="75" baseline="0">
                <a:solidFill>
                  <a:schemeClr val="tx2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grpSp>
        <p:nvGrpSpPr>
          <p:cNvPr id="24" name="Csoportba foglalás 23">
            <a:extLst>
              <a:ext uri="{FF2B5EF4-FFF2-40B4-BE49-F238E27FC236}">
                <a16:creationId xmlns:a16="http://schemas.microsoft.com/office/drawing/2014/main" id="{E11484FF-1675-41C3-818B-AB2F6DAAE4F2}"/>
              </a:ext>
            </a:extLst>
          </p:cNvPr>
          <p:cNvGrpSpPr>
            <a:grpSpLocks noChangeAspect="1"/>
          </p:cNvGrpSpPr>
          <p:nvPr/>
        </p:nvGrpSpPr>
        <p:grpSpPr>
          <a:xfrm>
            <a:off x="209232" y="5600914"/>
            <a:ext cx="916955" cy="916955"/>
            <a:chOff x="7979931" y="5555066"/>
            <a:chExt cx="1008650" cy="1008650"/>
          </a:xfrm>
        </p:grpSpPr>
        <p:sp>
          <p:nvSpPr>
            <p:cNvPr id="25" name="Ellipszis 24">
              <a:extLst>
                <a:ext uri="{FF2B5EF4-FFF2-40B4-BE49-F238E27FC236}">
                  <a16:creationId xmlns:a16="http://schemas.microsoft.com/office/drawing/2014/main" id="{80BD8AF3-1867-48AE-B2EB-9BB371E59B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79931" y="5555066"/>
              <a:ext cx="1008650" cy="1008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800"/>
            </a:p>
          </p:txBody>
        </p:sp>
        <p:pic>
          <p:nvPicPr>
            <p:cNvPr id="26" name="Kép 25">
              <a:extLst>
                <a:ext uri="{FF2B5EF4-FFF2-40B4-BE49-F238E27FC236}">
                  <a16:creationId xmlns:a16="http://schemas.microsoft.com/office/drawing/2014/main" id="{FAE3769D-ED75-4170-9866-10C93F4A41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79" t="13826" r="24393" b="13968"/>
            <a:stretch/>
          </p:blipFill>
          <p:spPr>
            <a:xfrm>
              <a:off x="8052439" y="5626756"/>
              <a:ext cx="863632" cy="865259"/>
            </a:xfrm>
            <a:prstGeom prst="rect">
              <a:avLst/>
            </a:prstGeom>
          </p:spPr>
        </p:pic>
      </p:grpSp>
      <p:sp>
        <p:nvSpPr>
          <p:cNvPr id="27" name="Szöveg helye 5">
            <a:extLst>
              <a:ext uri="{FF2B5EF4-FFF2-40B4-BE49-F238E27FC236}">
                <a16:creationId xmlns:a16="http://schemas.microsoft.com/office/drawing/2014/main" id="{DB20685B-301B-40ED-8D58-1BC4C293D33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25525" y="5841351"/>
            <a:ext cx="4536000" cy="444979"/>
          </a:xfrm>
        </p:spPr>
        <p:txBody>
          <a:bodyPr anchor="ctr">
            <a:normAutofit/>
          </a:bodyPr>
          <a:lstStyle>
            <a:lvl1pPr algn="ctr">
              <a:defRPr sz="1800" cap="all" spc="113" baseline="0"/>
            </a:lvl1pPr>
          </a:lstStyle>
          <a:p>
            <a:pPr lvl="0"/>
            <a:r>
              <a:rPr lang="hu-HU" dirty="0"/>
              <a:t>Ábra / Diagram címe </a:t>
            </a:r>
          </a:p>
        </p:txBody>
      </p:sp>
      <p:sp>
        <p:nvSpPr>
          <p:cNvPr id="28" name="Szöveg helye 5">
            <a:extLst>
              <a:ext uri="{FF2B5EF4-FFF2-40B4-BE49-F238E27FC236}">
                <a16:creationId xmlns:a16="http://schemas.microsoft.com/office/drawing/2014/main" id="{13D9A0A3-0A6C-4362-87DE-59B7198C71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25525" y="6315176"/>
            <a:ext cx="4536000" cy="370800"/>
          </a:xfrm>
        </p:spPr>
        <p:txBody>
          <a:bodyPr anchor="ctr">
            <a:normAutofit/>
          </a:bodyPr>
          <a:lstStyle>
            <a:lvl1pPr algn="ctr">
              <a:defRPr sz="1350" cap="none" spc="113" baseline="0"/>
            </a:lvl1pPr>
          </a:lstStyle>
          <a:p>
            <a:pPr lvl="0"/>
            <a:r>
              <a:rPr lang="hu-HU" dirty="0"/>
              <a:t>Az ábra alcíme, évszám, korcsoport, egyéb</a:t>
            </a:r>
          </a:p>
        </p:txBody>
      </p:sp>
      <p:sp>
        <p:nvSpPr>
          <p:cNvPr id="29" name="Tartalom helye 3">
            <a:extLst>
              <a:ext uri="{FF2B5EF4-FFF2-40B4-BE49-F238E27FC236}">
                <a16:creationId xmlns:a16="http://schemas.microsoft.com/office/drawing/2014/main" id="{2930C90B-1E3C-41E7-9F75-83F7F228738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225670" y="571670"/>
            <a:ext cx="4536000" cy="5055085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hu-HU" dirty="0"/>
              <a:t>Ábra / diagram</a:t>
            </a:r>
          </a:p>
        </p:txBody>
      </p:sp>
    </p:spTree>
    <p:extLst>
      <p:ext uri="{BB962C8B-B14F-4D97-AF65-F5344CB8AC3E}">
        <p14:creationId xmlns:p14="http://schemas.microsoft.com/office/powerpoint/2010/main" val="513760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örzs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églalap 11">
            <a:extLst>
              <a:ext uri="{FF2B5EF4-FFF2-40B4-BE49-F238E27FC236}">
                <a16:creationId xmlns:a16="http://schemas.microsoft.com/office/drawing/2014/main" id="{72A46DC0-580F-4857-8317-082AAE9E86DC}"/>
              </a:ext>
            </a:extLst>
          </p:cNvPr>
          <p:cNvSpPr/>
          <p:nvPr/>
        </p:nvSpPr>
        <p:spPr>
          <a:xfrm flipV="1">
            <a:off x="5255664" y="-4"/>
            <a:ext cx="3888336" cy="3384000"/>
          </a:xfrm>
          <a:prstGeom prst="rect">
            <a:avLst/>
          </a:prstGeom>
          <a:pattFill prst="ltUpDiag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13" name="Cím 4">
            <a:extLst>
              <a:ext uri="{FF2B5EF4-FFF2-40B4-BE49-F238E27FC236}">
                <a16:creationId xmlns:a16="http://schemas.microsoft.com/office/drawing/2014/main" id="{5678F594-92B3-40FB-8F4D-BF90B71FEE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832" y="365129"/>
            <a:ext cx="3600000" cy="2892066"/>
          </a:xfrm>
          <a:ln>
            <a:noFill/>
          </a:ln>
        </p:spPr>
        <p:txBody>
          <a:bodyPr anchor="b">
            <a:normAutofit/>
          </a:bodyPr>
          <a:lstStyle>
            <a:lvl1pPr>
              <a:lnSpc>
                <a:spcPct val="120000"/>
              </a:lnSpc>
              <a:defRPr lang="hu-HU" sz="3000" cap="all" spc="75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>
              <a:lnSpc>
                <a:spcPct val="100000"/>
              </a:lnSpc>
            </a:pPr>
            <a:r>
              <a:rPr lang="hu-HU" dirty="0"/>
              <a:t>Több soros Mintacím szerkesztése</a:t>
            </a:r>
          </a:p>
        </p:txBody>
      </p:sp>
      <p:sp>
        <p:nvSpPr>
          <p:cNvPr id="19" name="Szöveg helye 2">
            <a:extLst>
              <a:ext uri="{FF2B5EF4-FFF2-40B4-BE49-F238E27FC236}">
                <a16:creationId xmlns:a16="http://schemas.microsoft.com/office/drawing/2014/main" id="{8233694C-4943-4A7D-BE48-B2660ABF29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99832" y="3579212"/>
            <a:ext cx="3600000" cy="2550849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2000"/>
            </a:lvl1pPr>
          </a:lstStyle>
          <a:p>
            <a:pPr lvl="0"/>
            <a:r>
              <a:rPr lang="hu-HU" dirty="0"/>
              <a:t>Az ábrához tartozó </a:t>
            </a:r>
            <a:br>
              <a:rPr lang="hu-HU" dirty="0"/>
            </a:br>
            <a:r>
              <a:rPr lang="hu-HU" dirty="0"/>
              <a:t>magyarázat egy vagy több mondatban. Hivatkozások, megjegyzések és egy tartalmak helye.</a:t>
            </a:r>
          </a:p>
        </p:txBody>
      </p:sp>
      <p:sp>
        <p:nvSpPr>
          <p:cNvPr id="20" name="Tartalom helye 3">
            <a:extLst>
              <a:ext uri="{FF2B5EF4-FFF2-40B4-BE49-F238E27FC236}">
                <a16:creationId xmlns:a16="http://schemas.microsoft.com/office/drawing/2014/main" id="{23F20983-B6FB-42DD-91ED-468B9EAAA05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17475" y="365129"/>
            <a:ext cx="4534946" cy="5193842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hu-HU" dirty="0"/>
              <a:t>Ábra / diagram</a:t>
            </a:r>
          </a:p>
        </p:txBody>
      </p:sp>
      <p:sp>
        <p:nvSpPr>
          <p:cNvPr id="21" name="Szöveg helye 2">
            <a:extLst>
              <a:ext uri="{FF2B5EF4-FFF2-40B4-BE49-F238E27FC236}">
                <a16:creationId xmlns:a16="http://schemas.microsoft.com/office/drawing/2014/main" id="{596EA518-1AF5-4030-BCE6-6AFA7A1D09A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99832" y="6316643"/>
            <a:ext cx="3600000" cy="369333"/>
          </a:xfrm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1350"/>
            </a:lvl1pPr>
          </a:lstStyle>
          <a:p>
            <a:pPr lvl="0"/>
            <a:r>
              <a:rPr lang="hu-HU" dirty="0"/>
              <a:t>Forrás | MNB</a:t>
            </a:r>
          </a:p>
        </p:txBody>
      </p:sp>
      <p:sp>
        <p:nvSpPr>
          <p:cNvPr id="23" name="Szöveg helye 5">
            <a:extLst>
              <a:ext uri="{FF2B5EF4-FFF2-40B4-BE49-F238E27FC236}">
                <a16:creationId xmlns:a16="http://schemas.microsoft.com/office/drawing/2014/main" id="{3AF593BC-57A1-4BA1-B8B2-3C3906E5412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7329" y="5815713"/>
            <a:ext cx="4535091" cy="444979"/>
          </a:xfrm>
        </p:spPr>
        <p:txBody>
          <a:bodyPr anchor="ctr">
            <a:normAutofit/>
          </a:bodyPr>
          <a:lstStyle>
            <a:lvl1pPr algn="ctr">
              <a:defRPr sz="1800" cap="all" spc="113" baseline="0"/>
            </a:lvl1pPr>
          </a:lstStyle>
          <a:p>
            <a:pPr lvl="0"/>
            <a:r>
              <a:rPr lang="hu-HU" dirty="0"/>
              <a:t>Ábra / Diagram címe </a:t>
            </a:r>
          </a:p>
        </p:txBody>
      </p:sp>
      <p:sp>
        <p:nvSpPr>
          <p:cNvPr id="24" name="Szöveg helye 5">
            <a:extLst>
              <a:ext uri="{FF2B5EF4-FFF2-40B4-BE49-F238E27FC236}">
                <a16:creationId xmlns:a16="http://schemas.microsoft.com/office/drawing/2014/main" id="{CD922AE4-7C86-483F-8C1F-C571DB7E6D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7329" y="6282023"/>
            <a:ext cx="4535091" cy="444979"/>
          </a:xfrm>
        </p:spPr>
        <p:txBody>
          <a:bodyPr anchor="ctr">
            <a:normAutofit/>
          </a:bodyPr>
          <a:lstStyle>
            <a:lvl1pPr algn="ctr">
              <a:defRPr sz="1350" cap="none" spc="113" baseline="0"/>
            </a:lvl1pPr>
          </a:lstStyle>
          <a:p>
            <a:pPr lvl="0"/>
            <a:r>
              <a:rPr lang="hu-HU" dirty="0"/>
              <a:t>Az ábra alcíme, évszám, korcsoport, egyéb</a:t>
            </a:r>
          </a:p>
        </p:txBody>
      </p:sp>
      <p:grpSp>
        <p:nvGrpSpPr>
          <p:cNvPr id="27" name="Csoportba foglalás 26">
            <a:extLst>
              <a:ext uri="{FF2B5EF4-FFF2-40B4-BE49-F238E27FC236}">
                <a16:creationId xmlns:a16="http://schemas.microsoft.com/office/drawing/2014/main" id="{F1984F91-C90F-4ADE-AB8F-4BD6428FB7CA}"/>
              </a:ext>
            </a:extLst>
          </p:cNvPr>
          <p:cNvGrpSpPr>
            <a:grpSpLocks noChangeAspect="1"/>
          </p:cNvGrpSpPr>
          <p:nvPr/>
        </p:nvGrpSpPr>
        <p:grpSpPr>
          <a:xfrm>
            <a:off x="8025779" y="2968169"/>
            <a:ext cx="916955" cy="916955"/>
            <a:chOff x="7979931" y="5555066"/>
            <a:chExt cx="1008650" cy="1008650"/>
          </a:xfrm>
        </p:grpSpPr>
        <p:sp>
          <p:nvSpPr>
            <p:cNvPr id="28" name="Ellipszis 27">
              <a:extLst>
                <a:ext uri="{FF2B5EF4-FFF2-40B4-BE49-F238E27FC236}">
                  <a16:creationId xmlns:a16="http://schemas.microsoft.com/office/drawing/2014/main" id="{4BE942ED-20A0-462C-9AA3-98A3D8EB06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79931" y="5555066"/>
              <a:ext cx="1008650" cy="1008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800"/>
            </a:p>
          </p:txBody>
        </p:sp>
        <p:pic>
          <p:nvPicPr>
            <p:cNvPr id="29" name="Kép 28">
              <a:extLst>
                <a:ext uri="{FF2B5EF4-FFF2-40B4-BE49-F238E27FC236}">
                  <a16:creationId xmlns:a16="http://schemas.microsoft.com/office/drawing/2014/main" id="{9C25A85E-BCED-4D19-8B8D-AEDE48715F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79" t="13826" r="24393" b="13968"/>
            <a:stretch/>
          </p:blipFill>
          <p:spPr>
            <a:xfrm>
              <a:off x="8052439" y="5626756"/>
              <a:ext cx="863632" cy="8652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29797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örzs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églalap 11">
            <a:extLst>
              <a:ext uri="{FF2B5EF4-FFF2-40B4-BE49-F238E27FC236}">
                <a16:creationId xmlns:a16="http://schemas.microsoft.com/office/drawing/2014/main" id="{0AD6B8B2-D23E-4691-9AAC-7EDDD28611E6}"/>
              </a:ext>
            </a:extLst>
          </p:cNvPr>
          <p:cNvSpPr/>
          <p:nvPr/>
        </p:nvSpPr>
        <p:spPr>
          <a:xfrm flipV="1">
            <a:off x="5256000" y="-3"/>
            <a:ext cx="3888000" cy="1663375"/>
          </a:xfrm>
          <a:prstGeom prst="rect">
            <a:avLst/>
          </a:prstGeom>
          <a:pattFill prst="ltUpDiag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13" name="Cím 4">
            <a:extLst>
              <a:ext uri="{FF2B5EF4-FFF2-40B4-BE49-F238E27FC236}">
                <a16:creationId xmlns:a16="http://schemas.microsoft.com/office/drawing/2014/main" id="{8FFDDC65-6164-4CCB-B333-E1644A4AB0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7424" y="365129"/>
            <a:ext cx="3600000" cy="998976"/>
          </a:xfrm>
          <a:ln>
            <a:noFill/>
          </a:ln>
        </p:spPr>
        <p:txBody>
          <a:bodyPr anchor="b">
            <a:noAutofit/>
          </a:bodyPr>
          <a:lstStyle>
            <a:lvl1pPr>
              <a:lnSpc>
                <a:spcPct val="120000"/>
              </a:lnSpc>
              <a:defRPr lang="hu-HU" sz="3000" cap="all" spc="75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>
              <a:lnSpc>
                <a:spcPct val="100000"/>
              </a:lnSpc>
            </a:pPr>
            <a:r>
              <a:rPr lang="hu-HU" dirty="0"/>
              <a:t>Rövid cím szerkesztése</a:t>
            </a:r>
          </a:p>
        </p:txBody>
      </p:sp>
      <p:sp>
        <p:nvSpPr>
          <p:cNvPr id="19" name="Szöveg helye 2">
            <a:extLst>
              <a:ext uri="{FF2B5EF4-FFF2-40B4-BE49-F238E27FC236}">
                <a16:creationId xmlns:a16="http://schemas.microsoft.com/office/drawing/2014/main" id="{5F09AFC3-B5CD-4E41-9D45-5F00B3C242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86454" y="1835397"/>
            <a:ext cx="3600000" cy="4294658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2000"/>
            </a:lvl1pPr>
          </a:lstStyle>
          <a:p>
            <a:pPr lvl="0"/>
            <a:r>
              <a:rPr lang="hu-HU" dirty="0"/>
              <a:t>Az ábrához tartozó </a:t>
            </a:r>
            <a:br>
              <a:rPr lang="hu-HU" dirty="0"/>
            </a:br>
            <a:r>
              <a:rPr lang="hu-HU" dirty="0"/>
              <a:t>magyarázat egy vagy több mondatban. Hivatkozások, megjegyzések és egyéb tartalmak helye.</a:t>
            </a:r>
          </a:p>
        </p:txBody>
      </p:sp>
      <p:sp>
        <p:nvSpPr>
          <p:cNvPr id="20" name="Szöveg helye 2">
            <a:extLst>
              <a:ext uri="{FF2B5EF4-FFF2-40B4-BE49-F238E27FC236}">
                <a16:creationId xmlns:a16="http://schemas.microsoft.com/office/drawing/2014/main" id="{66DB3B47-E5BD-4D9C-ABC4-FD9EFBDB8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86454" y="6316643"/>
            <a:ext cx="3600000" cy="369333"/>
          </a:xfrm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1350"/>
            </a:lvl1pPr>
          </a:lstStyle>
          <a:p>
            <a:pPr lvl="0"/>
            <a:r>
              <a:rPr lang="hu-HU" dirty="0"/>
              <a:t>Forrás | MNB</a:t>
            </a:r>
          </a:p>
        </p:txBody>
      </p:sp>
      <p:grpSp>
        <p:nvGrpSpPr>
          <p:cNvPr id="21" name="Csoportba foglalás 20">
            <a:extLst>
              <a:ext uri="{FF2B5EF4-FFF2-40B4-BE49-F238E27FC236}">
                <a16:creationId xmlns:a16="http://schemas.microsoft.com/office/drawing/2014/main" id="{BD258CC9-59BD-4AFF-9FC5-6FC59D53E1B0}"/>
              </a:ext>
            </a:extLst>
          </p:cNvPr>
          <p:cNvGrpSpPr>
            <a:grpSpLocks noChangeAspect="1"/>
          </p:cNvGrpSpPr>
          <p:nvPr/>
        </p:nvGrpSpPr>
        <p:grpSpPr>
          <a:xfrm>
            <a:off x="8025779" y="1241912"/>
            <a:ext cx="916955" cy="916955"/>
            <a:chOff x="7979931" y="5555066"/>
            <a:chExt cx="1008650" cy="1008650"/>
          </a:xfrm>
        </p:grpSpPr>
        <p:sp>
          <p:nvSpPr>
            <p:cNvPr id="22" name="Ellipszis 21">
              <a:extLst>
                <a:ext uri="{FF2B5EF4-FFF2-40B4-BE49-F238E27FC236}">
                  <a16:creationId xmlns:a16="http://schemas.microsoft.com/office/drawing/2014/main" id="{5CF829C1-E4FA-4C2D-BE75-8FC9B14B80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79931" y="5555066"/>
              <a:ext cx="1008650" cy="1008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800"/>
            </a:p>
          </p:txBody>
        </p:sp>
        <p:pic>
          <p:nvPicPr>
            <p:cNvPr id="27" name="Kép 26">
              <a:extLst>
                <a:ext uri="{FF2B5EF4-FFF2-40B4-BE49-F238E27FC236}">
                  <a16:creationId xmlns:a16="http://schemas.microsoft.com/office/drawing/2014/main" id="{CF7E04B7-1E02-4476-A274-2A06E51F7C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79" t="13826" r="24393" b="13968"/>
            <a:stretch/>
          </p:blipFill>
          <p:spPr>
            <a:xfrm>
              <a:off x="8052439" y="5626756"/>
              <a:ext cx="863632" cy="865259"/>
            </a:xfrm>
            <a:prstGeom prst="rect">
              <a:avLst/>
            </a:prstGeom>
          </p:spPr>
        </p:pic>
      </p:grpSp>
      <p:sp>
        <p:nvSpPr>
          <p:cNvPr id="28" name="Tartalom helye 3">
            <a:extLst>
              <a:ext uri="{FF2B5EF4-FFF2-40B4-BE49-F238E27FC236}">
                <a16:creationId xmlns:a16="http://schemas.microsoft.com/office/drawing/2014/main" id="{02898BE7-775E-458D-B1BC-FD141877356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17475" y="365129"/>
            <a:ext cx="4534946" cy="5193842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hu-HU" dirty="0"/>
              <a:t>Ábra / diagram</a:t>
            </a:r>
          </a:p>
        </p:txBody>
      </p:sp>
      <p:sp>
        <p:nvSpPr>
          <p:cNvPr id="29" name="Szöveg helye 5">
            <a:extLst>
              <a:ext uri="{FF2B5EF4-FFF2-40B4-BE49-F238E27FC236}">
                <a16:creationId xmlns:a16="http://schemas.microsoft.com/office/drawing/2014/main" id="{ADE4F8FA-4D91-467C-95E1-115577AEB26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7329" y="5815713"/>
            <a:ext cx="4535091" cy="444979"/>
          </a:xfrm>
        </p:spPr>
        <p:txBody>
          <a:bodyPr anchor="ctr">
            <a:normAutofit/>
          </a:bodyPr>
          <a:lstStyle>
            <a:lvl1pPr algn="ctr">
              <a:defRPr sz="1800" cap="all" spc="113" baseline="0"/>
            </a:lvl1pPr>
          </a:lstStyle>
          <a:p>
            <a:pPr lvl="0"/>
            <a:r>
              <a:rPr lang="hu-HU" dirty="0"/>
              <a:t>Ábra / Diagram címe </a:t>
            </a:r>
          </a:p>
        </p:txBody>
      </p:sp>
      <p:sp>
        <p:nvSpPr>
          <p:cNvPr id="30" name="Szöveg helye 5">
            <a:extLst>
              <a:ext uri="{FF2B5EF4-FFF2-40B4-BE49-F238E27FC236}">
                <a16:creationId xmlns:a16="http://schemas.microsoft.com/office/drawing/2014/main" id="{4A364233-E73C-46A3-BB4E-EF995774560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7329" y="6282023"/>
            <a:ext cx="4535091" cy="444979"/>
          </a:xfrm>
        </p:spPr>
        <p:txBody>
          <a:bodyPr anchor="ctr">
            <a:normAutofit/>
          </a:bodyPr>
          <a:lstStyle>
            <a:lvl1pPr algn="ctr">
              <a:defRPr sz="1350" cap="none" spc="113" baseline="0"/>
            </a:lvl1pPr>
          </a:lstStyle>
          <a:p>
            <a:pPr lvl="0"/>
            <a:r>
              <a:rPr lang="hu-HU" dirty="0"/>
              <a:t>Az ábra alcíme, évszám, korcsoport, egyéb</a:t>
            </a:r>
          </a:p>
        </p:txBody>
      </p:sp>
    </p:spTree>
    <p:extLst>
      <p:ext uri="{BB962C8B-B14F-4D97-AF65-F5344CB8AC3E}">
        <p14:creationId xmlns:p14="http://schemas.microsoft.com/office/powerpoint/2010/main" val="3840800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örzs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églalap 13">
            <a:extLst>
              <a:ext uri="{FF2B5EF4-FFF2-40B4-BE49-F238E27FC236}">
                <a16:creationId xmlns:a16="http://schemas.microsoft.com/office/drawing/2014/main" id="{F49FE928-4021-49BA-8B20-CA9BBBC6F1F1}"/>
              </a:ext>
            </a:extLst>
          </p:cNvPr>
          <p:cNvSpPr/>
          <p:nvPr/>
        </p:nvSpPr>
        <p:spPr>
          <a:xfrm>
            <a:off x="-1" y="293639"/>
            <a:ext cx="9144001" cy="635999"/>
          </a:xfrm>
          <a:prstGeom prst="rect">
            <a:avLst/>
          </a:prstGeom>
          <a:pattFill prst="ltUpDiag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Cím 1">
            <a:extLst>
              <a:ext uri="{FF2B5EF4-FFF2-40B4-BE49-F238E27FC236}">
                <a16:creationId xmlns:a16="http://schemas.microsoft.com/office/drawing/2014/main" id="{8E3F0C2D-FFFB-4442-865A-AFAC54F1B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174" y="310448"/>
            <a:ext cx="7610642" cy="6120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hu-HU" sz="3000" cap="all" spc="80" baseline="0">
                <a:solidFill>
                  <a:schemeClr val="tx2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hu-HU" dirty="0"/>
              <a:t>Mintacím szerkesztése</a:t>
            </a:r>
          </a:p>
        </p:txBody>
      </p:sp>
      <p:sp>
        <p:nvSpPr>
          <p:cNvPr id="17" name="Szöveg helye 2">
            <a:extLst>
              <a:ext uri="{FF2B5EF4-FFF2-40B4-BE49-F238E27FC236}">
                <a16:creationId xmlns:a16="http://schemas.microsoft.com/office/drawing/2014/main" id="{9EAD14A0-CF7F-4FF1-BB24-9FD596609EE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74967" y="1200845"/>
            <a:ext cx="3600000" cy="4929210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000"/>
            </a:lvl1pPr>
          </a:lstStyle>
          <a:p>
            <a:pPr lvl="0"/>
            <a:r>
              <a:rPr lang="hu-HU" dirty="0"/>
              <a:t>Az ábrához tartozó magyarázat egy vagy több mondatban. Hivatkozások, megjegyzések és egy tartalmak helye.</a:t>
            </a:r>
          </a:p>
        </p:txBody>
      </p:sp>
      <p:sp>
        <p:nvSpPr>
          <p:cNvPr id="18" name="Szöveg helye 2">
            <a:extLst>
              <a:ext uri="{FF2B5EF4-FFF2-40B4-BE49-F238E27FC236}">
                <a16:creationId xmlns:a16="http://schemas.microsoft.com/office/drawing/2014/main" id="{BDFF43FA-559E-4CC2-BA64-4A83B6A39B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82152" y="6316643"/>
            <a:ext cx="3600000" cy="369333"/>
          </a:xfrm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1350"/>
            </a:lvl1pPr>
          </a:lstStyle>
          <a:p>
            <a:pPr lvl="0"/>
            <a:r>
              <a:rPr lang="hu-HU" dirty="0"/>
              <a:t>Forrás | MNB</a:t>
            </a:r>
          </a:p>
        </p:txBody>
      </p:sp>
      <p:grpSp>
        <p:nvGrpSpPr>
          <p:cNvPr id="20" name="Csoportba foglalás 19">
            <a:extLst>
              <a:ext uri="{FF2B5EF4-FFF2-40B4-BE49-F238E27FC236}">
                <a16:creationId xmlns:a16="http://schemas.microsoft.com/office/drawing/2014/main" id="{1DDF96CC-2707-498B-9D47-F656111740F7}"/>
              </a:ext>
            </a:extLst>
          </p:cNvPr>
          <p:cNvGrpSpPr>
            <a:grpSpLocks noChangeAspect="1"/>
          </p:cNvGrpSpPr>
          <p:nvPr/>
        </p:nvGrpSpPr>
        <p:grpSpPr>
          <a:xfrm>
            <a:off x="8025779" y="156593"/>
            <a:ext cx="916955" cy="916955"/>
            <a:chOff x="7979931" y="5555066"/>
            <a:chExt cx="1008650" cy="1008650"/>
          </a:xfrm>
        </p:grpSpPr>
        <p:sp>
          <p:nvSpPr>
            <p:cNvPr id="21" name="Ellipszis 20">
              <a:extLst>
                <a:ext uri="{FF2B5EF4-FFF2-40B4-BE49-F238E27FC236}">
                  <a16:creationId xmlns:a16="http://schemas.microsoft.com/office/drawing/2014/main" id="{C01B383D-BBDA-4686-84F7-4C6CE78115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79931" y="5555066"/>
              <a:ext cx="1008650" cy="1008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800"/>
            </a:p>
          </p:txBody>
        </p:sp>
        <p:pic>
          <p:nvPicPr>
            <p:cNvPr id="22" name="Kép 21">
              <a:extLst>
                <a:ext uri="{FF2B5EF4-FFF2-40B4-BE49-F238E27FC236}">
                  <a16:creationId xmlns:a16="http://schemas.microsoft.com/office/drawing/2014/main" id="{F4A63ADB-B578-435E-BDB6-6E72222B8E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79" t="13826" r="24393" b="13968"/>
            <a:stretch/>
          </p:blipFill>
          <p:spPr>
            <a:xfrm>
              <a:off x="8052439" y="5626756"/>
              <a:ext cx="863632" cy="865259"/>
            </a:xfrm>
            <a:prstGeom prst="rect">
              <a:avLst/>
            </a:prstGeom>
          </p:spPr>
        </p:pic>
      </p:grpSp>
      <p:sp>
        <p:nvSpPr>
          <p:cNvPr id="26" name="Tartalom helye 3">
            <a:extLst>
              <a:ext uri="{FF2B5EF4-FFF2-40B4-BE49-F238E27FC236}">
                <a16:creationId xmlns:a16="http://schemas.microsoft.com/office/drawing/2014/main" id="{A5D8B0BB-C4C6-48D5-A4BA-AB0AB6F1B5C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17475" y="1200845"/>
            <a:ext cx="4534946" cy="4358126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hu-HU" dirty="0"/>
              <a:t>Ábra / diagram</a:t>
            </a:r>
          </a:p>
        </p:txBody>
      </p:sp>
      <p:sp>
        <p:nvSpPr>
          <p:cNvPr id="28" name="Szöveg helye 5">
            <a:extLst>
              <a:ext uri="{FF2B5EF4-FFF2-40B4-BE49-F238E27FC236}">
                <a16:creationId xmlns:a16="http://schemas.microsoft.com/office/drawing/2014/main" id="{1CAC9F08-C220-4C2B-80B9-1A6C9C33B6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7329" y="5815713"/>
            <a:ext cx="4535091" cy="444979"/>
          </a:xfrm>
        </p:spPr>
        <p:txBody>
          <a:bodyPr anchor="ctr">
            <a:normAutofit/>
          </a:bodyPr>
          <a:lstStyle>
            <a:lvl1pPr algn="ctr">
              <a:defRPr sz="1800" cap="all" spc="113" baseline="0"/>
            </a:lvl1pPr>
          </a:lstStyle>
          <a:p>
            <a:pPr lvl="0"/>
            <a:r>
              <a:rPr lang="hu-HU" dirty="0"/>
              <a:t>Ábra / Diagram címe </a:t>
            </a:r>
          </a:p>
        </p:txBody>
      </p:sp>
      <p:sp>
        <p:nvSpPr>
          <p:cNvPr id="29" name="Szöveg helye 5">
            <a:extLst>
              <a:ext uri="{FF2B5EF4-FFF2-40B4-BE49-F238E27FC236}">
                <a16:creationId xmlns:a16="http://schemas.microsoft.com/office/drawing/2014/main" id="{0B3EA3D5-59BC-400F-9370-46BF346B11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7329" y="6282023"/>
            <a:ext cx="4535091" cy="444979"/>
          </a:xfrm>
        </p:spPr>
        <p:txBody>
          <a:bodyPr anchor="ctr">
            <a:normAutofit/>
          </a:bodyPr>
          <a:lstStyle>
            <a:lvl1pPr algn="ctr">
              <a:defRPr sz="1350" cap="none" spc="113" baseline="0"/>
            </a:lvl1pPr>
          </a:lstStyle>
          <a:p>
            <a:pPr lvl="0"/>
            <a:r>
              <a:rPr lang="hu-HU" dirty="0"/>
              <a:t>Az ábra alcíme, évszám, korcsoport, egyéb</a:t>
            </a:r>
          </a:p>
        </p:txBody>
      </p:sp>
    </p:spTree>
    <p:extLst>
      <p:ext uri="{BB962C8B-B14F-4D97-AF65-F5344CB8AC3E}">
        <p14:creationId xmlns:p14="http://schemas.microsoft.com/office/powerpoint/2010/main" val="1280174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örzsdia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artalom helye 3">
            <a:extLst>
              <a:ext uri="{FF2B5EF4-FFF2-40B4-BE49-F238E27FC236}">
                <a16:creationId xmlns:a16="http://schemas.microsoft.com/office/drawing/2014/main" id="{4DD4CFD9-DEB4-4FAD-A942-9652D70A5E5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78176" y="1190675"/>
            <a:ext cx="8059483" cy="5047096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hu-HU" dirty="0"/>
              <a:t>Ábra / diagram</a:t>
            </a: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698EDC3C-F61C-4E0A-9B87-65FB0A6394C5}"/>
              </a:ext>
            </a:extLst>
          </p:cNvPr>
          <p:cNvSpPr/>
          <p:nvPr/>
        </p:nvSpPr>
        <p:spPr>
          <a:xfrm>
            <a:off x="-1" y="293639"/>
            <a:ext cx="9144001" cy="635999"/>
          </a:xfrm>
          <a:prstGeom prst="rect">
            <a:avLst/>
          </a:prstGeom>
          <a:pattFill prst="ltUpDiag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Cím 1">
            <a:extLst>
              <a:ext uri="{FF2B5EF4-FFF2-40B4-BE49-F238E27FC236}">
                <a16:creationId xmlns:a16="http://schemas.microsoft.com/office/drawing/2014/main" id="{F15B2FEA-02B9-417D-A720-B3FC61919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174" y="310448"/>
            <a:ext cx="7610642" cy="6120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hu-HU" sz="3000" cap="all" spc="80" baseline="0">
                <a:solidFill>
                  <a:schemeClr val="tx2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hu-HU" dirty="0"/>
              <a:t>Mintacím szerkesztése</a:t>
            </a:r>
          </a:p>
        </p:txBody>
      </p:sp>
      <p:sp>
        <p:nvSpPr>
          <p:cNvPr id="15" name="Szöveg helye 2">
            <a:extLst>
              <a:ext uri="{FF2B5EF4-FFF2-40B4-BE49-F238E27FC236}">
                <a16:creationId xmlns:a16="http://schemas.microsoft.com/office/drawing/2014/main" id="{5DC307C6-FB29-457B-BF8E-A49D05DE79D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82152" y="6316643"/>
            <a:ext cx="3600000" cy="369333"/>
          </a:xfrm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1350"/>
            </a:lvl1pPr>
          </a:lstStyle>
          <a:p>
            <a:pPr lvl="0"/>
            <a:r>
              <a:rPr lang="hu-HU" dirty="0"/>
              <a:t>Forrás | MNB</a:t>
            </a:r>
          </a:p>
        </p:txBody>
      </p:sp>
      <p:grpSp>
        <p:nvGrpSpPr>
          <p:cNvPr id="17" name="Csoportba foglalás 16">
            <a:extLst>
              <a:ext uri="{FF2B5EF4-FFF2-40B4-BE49-F238E27FC236}">
                <a16:creationId xmlns:a16="http://schemas.microsoft.com/office/drawing/2014/main" id="{2294AA46-0A5D-445B-8443-08F3C32D1209}"/>
              </a:ext>
            </a:extLst>
          </p:cNvPr>
          <p:cNvGrpSpPr>
            <a:grpSpLocks noChangeAspect="1"/>
          </p:cNvGrpSpPr>
          <p:nvPr/>
        </p:nvGrpSpPr>
        <p:grpSpPr>
          <a:xfrm>
            <a:off x="8025779" y="156593"/>
            <a:ext cx="916955" cy="916955"/>
            <a:chOff x="7979931" y="5555066"/>
            <a:chExt cx="1008650" cy="1008650"/>
          </a:xfrm>
        </p:grpSpPr>
        <p:sp>
          <p:nvSpPr>
            <p:cNvPr id="18" name="Ellipszis 17">
              <a:extLst>
                <a:ext uri="{FF2B5EF4-FFF2-40B4-BE49-F238E27FC236}">
                  <a16:creationId xmlns:a16="http://schemas.microsoft.com/office/drawing/2014/main" id="{2CB1EFAC-6859-48B0-8A0B-2C13EEC9EF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79931" y="5555066"/>
              <a:ext cx="1008650" cy="1008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800"/>
            </a:p>
          </p:txBody>
        </p:sp>
        <p:pic>
          <p:nvPicPr>
            <p:cNvPr id="19" name="Kép 18">
              <a:extLst>
                <a:ext uri="{FF2B5EF4-FFF2-40B4-BE49-F238E27FC236}">
                  <a16:creationId xmlns:a16="http://schemas.microsoft.com/office/drawing/2014/main" id="{A961BC90-D2F2-45FB-AF47-AE07F2977D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79" t="13826" r="24393" b="13968"/>
            <a:stretch/>
          </p:blipFill>
          <p:spPr>
            <a:xfrm>
              <a:off x="8052439" y="5626756"/>
              <a:ext cx="863632" cy="8652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92237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5178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ejezet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églalap 11">
            <a:extLst>
              <a:ext uri="{FF2B5EF4-FFF2-40B4-BE49-F238E27FC236}">
                <a16:creationId xmlns:a16="http://schemas.microsoft.com/office/drawing/2014/main" id="{B9832036-2788-4622-A64B-17EA6B541E33}"/>
              </a:ext>
            </a:extLst>
          </p:cNvPr>
          <p:cNvSpPr/>
          <p:nvPr/>
        </p:nvSpPr>
        <p:spPr>
          <a:xfrm>
            <a:off x="2" y="1"/>
            <a:ext cx="1400175" cy="6858000"/>
          </a:xfrm>
          <a:prstGeom prst="rect">
            <a:avLst/>
          </a:prstGeom>
          <a:gradFill>
            <a:gsLst>
              <a:gs pos="0">
                <a:srgbClr val="143777"/>
              </a:gs>
              <a:gs pos="100000">
                <a:schemeClr val="tx2">
                  <a:lumMod val="75000"/>
                  <a:lumOff val="25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5746DDF3-1237-4ABC-BE9B-40E07F6522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" t="13954" r="50075" b="15166"/>
          <a:stretch/>
        </p:blipFill>
        <p:spPr>
          <a:xfrm>
            <a:off x="5637689" y="0"/>
            <a:ext cx="3497733" cy="6858000"/>
          </a:xfrm>
          <a:prstGeom prst="rect">
            <a:avLst/>
          </a:prstGeom>
        </p:spPr>
      </p:pic>
      <p:sp>
        <p:nvSpPr>
          <p:cNvPr id="16" name="Téglalap 15">
            <a:extLst>
              <a:ext uri="{FF2B5EF4-FFF2-40B4-BE49-F238E27FC236}">
                <a16:creationId xmlns:a16="http://schemas.microsoft.com/office/drawing/2014/main" id="{C5E54EA3-5DA1-484C-86ED-D48C079F35EE}"/>
              </a:ext>
            </a:extLst>
          </p:cNvPr>
          <p:cNvSpPr>
            <a:spLocks noChangeAspect="1"/>
          </p:cNvSpPr>
          <p:nvPr/>
        </p:nvSpPr>
        <p:spPr>
          <a:xfrm>
            <a:off x="5637689" y="-1"/>
            <a:ext cx="3506313" cy="685800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99000">
                <a:schemeClr val="bg1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F8A1C6F4-B994-46B7-B604-2637090259BF}"/>
              </a:ext>
            </a:extLst>
          </p:cNvPr>
          <p:cNvGrpSpPr/>
          <p:nvPr/>
        </p:nvGrpSpPr>
        <p:grpSpPr>
          <a:xfrm>
            <a:off x="790749" y="2757743"/>
            <a:ext cx="1342514" cy="1342514"/>
            <a:chOff x="2398603" y="3656545"/>
            <a:chExt cx="1476765" cy="1476765"/>
          </a:xfrm>
        </p:grpSpPr>
        <p:sp>
          <p:nvSpPr>
            <p:cNvPr id="10" name="Ellipszis 9">
              <a:extLst>
                <a:ext uri="{FF2B5EF4-FFF2-40B4-BE49-F238E27FC236}">
                  <a16:creationId xmlns:a16="http://schemas.microsoft.com/office/drawing/2014/main" id="{A6271CBC-C030-43FF-85C3-A12DBA354E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98603" y="3656545"/>
              <a:ext cx="1476765" cy="147676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800"/>
            </a:p>
          </p:txBody>
        </p:sp>
        <p:pic>
          <p:nvPicPr>
            <p:cNvPr id="11" name="Kép 10">
              <a:extLst>
                <a:ext uri="{FF2B5EF4-FFF2-40B4-BE49-F238E27FC236}">
                  <a16:creationId xmlns:a16="http://schemas.microsoft.com/office/drawing/2014/main" id="{506F0F34-288C-4900-8715-CDD0E3BBBA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79" t="13826" r="24393" b="13968"/>
            <a:stretch/>
          </p:blipFill>
          <p:spPr>
            <a:xfrm>
              <a:off x="2504762" y="3761508"/>
              <a:ext cx="1264444" cy="1266826"/>
            </a:xfrm>
            <a:prstGeom prst="rect">
              <a:avLst/>
            </a:prstGeom>
          </p:spPr>
        </p:pic>
      </p:grpSp>
      <p:pic>
        <p:nvPicPr>
          <p:cNvPr id="17" name="Kép 16">
            <a:extLst>
              <a:ext uri="{FF2B5EF4-FFF2-40B4-BE49-F238E27FC236}">
                <a16:creationId xmlns:a16="http://schemas.microsoft.com/office/drawing/2014/main" id="{66325AB9-9CA1-4E78-B77C-07464C8D65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56"/>
          <a:stretch/>
        </p:blipFill>
        <p:spPr>
          <a:xfrm>
            <a:off x="8583" y="1129644"/>
            <a:ext cx="1762121" cy="4786769"/>
          </a:xfrm>
          <a:prstGeom prst="rect">
            <a:avLst/>
          </a:prstGeom>
        </p:spPr>
      </p:pic>
      <p:sp>
        <p:nvSpPr>
          <p:cNvPr id="3" name="Cím 2">
            <a:extLst>
              <a:ext uri="{FF2B5EF4-FFF2-40B4-BE49-F238E27FC236}">
                <a16:creationId xmlns:a16="http://schemas.microsoft.com/office/drawing/2014/main" id="{35A37BE2-9DE4-465D-8D3E-B086EDC1E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9771" y="2824213"/>
            <a:ext cx="4983366" cy="1209562"/>
          </a:xfrm>
          <a:noFill/>
        </p:spPr>
        <p:txBody>
          <a:bodyPr wrap="square" rtlCol="0" anchor="ctr">
            <a:spAutoFit/>
          </a:bodyPr>
          <a:lstStyle>
            <a:lvl1pPr>
              <a:lnSpc>
                <a:spcPct val="110000"/>
              </a:lnSpc>
              <a:defRPr lang="hu-HU" sz="3300" cap="all" spc="225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defTabSz="342900"/>
            <a:r>
              <a:rPr lang="en-US"/>
              <a:t>Click to edit Master title style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909556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lold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000" y="180000"/>
            <a:ext cx="7485331" cy="759189"/>
          </a:xfrm>
        </p:spPr>
        <p:txBody>
          <a:bodyPr/>
          <a:lstStyle/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367" y="1268761"/>
            <a:ext cx="7886700" cy="496855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dirty="0"/>
              <a:t>Magyar Nemzeti Bank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pPr>
              <a:defRPr/>
            </a:pPr>
            <a:fld id="{0401AEF3-AFFE-433D-8A34-08D966C25545}" type="slidenum">
              <a:rPr lang="hu-HU" smtClean="0"/>
              <a:pPr>
                <a:defRPr/>
              </a:pPr>
              <a:t>‹#›</a:t>
            </a:fld>
            <a:endParaRPr lang="hu-HU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187624" y="1120587"/>
            <a:ext cx="7956376" cy="0"/>
          </a:xfrm>
          <a:prstGeom prst="line">
            <a:avLst/>
          </a:prstGeom>
          <a:ln w="28575">
            <a:solidFill>
              <a:srgbClr val="1E24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443788" y="6356350"/>
            <a:ext cx="1700212" cy="365125"/>
          </a:xfrm>
        </p:spPr>
        <p:txBody>
          <a:bodyPr anchor="ctr">
            <a:noAutofit/>
          </a:bodyPr>
          <a:lstStyle>
            <a:lvl1pPr marL="0" indent="0" algn="r">
              <a:buNone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hu-HU" dirty="0"/>
              <a:t>Forrás: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" y="133200"/>
            <a:ext cx="873224" cy="87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602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örz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églalap 10">
            <a:extLst>
              <a:ext uri="{FF2B5EF4-FFF2-40B4-BE49-F238E27FC236}">
                <a16:creationId xmlns:a16="http://schemas.microsoft.com/office/drawing/2014/main" id="{9BA93E46-E304-457C-B4E5-97307FE0451E}"/>
              </a:ext>
            </a:extLst>
          </p:cNvPr>
          <p:cNvSpPr/>
          <p:nvPr/>
        </p:nvSpPr>
        <p:spPr>
          <a:xfrm flipV="1">
            <a:off x="5256000" y="-7372"/>
            <a:ext cx="3888000" cy="604823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lumOff val="25000"/>
                </a:schemeClr>
              </a:gs>
              <a:gs pos="100000">
                <a:schemeClr val="tx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243A6DB6-4204-4902-B048-54DA76673F9E}"/>
              </a:ext>
            </a:extLst>
          </p:cNvPr>
          <p:cNvSpPr/>
          <p:nvPr/>
        </p:nvSpPr>
        <p:spPr>
          <a:xfrm>
            <a:off x="5256000" y="6119730"/>
            <a:ext cx="3888432" cy="73827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7714EFCE-D761-4920-A4FD-C7BB8DCD8C78}"/>
              </a:ext>
            </a:extLst>
          </p:cNvPr>
          <p:cNvGrpSpPr>
            <a:grpSpLocks noChangeAspect="1"/>
          </p:cNvGrpSpPr>
          <p:nvPr/>
        </p:nvGrpSpPr>
        <p:grpSpPr>
          <a:xfrm>
            <a:off x="8025779" y="5600914"/>
            <a:ext cx="916955" cy="916955"/>
            <a:chOff x="7979931" y="5555066"/>
            <a:chExt cx="1008650" cy="1008650"/>
          </a:xfrm>
        </p:grpSpPr>
        <p:sp>
          <p:nvSpPr>
            <p:cNvPr id="16" name="Ellipszis 15">
              <a:extLst>
                <a:ext uri="{FF2B5EF4-FFF2-40B4-BE49-F238E27FC236}">
                  <a16:creationId xmlns:a16="http://schemas.microsoft.com/office/drawing/2014/main" id="{350EBC85-C44A-49C8-B9C4-B37A733500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79931" y="5555066"/>
              <a:ext cx="1008650" cy="1008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800"/>
            </a:p>
          </p:txBody>
        </p:sp>
        <p:pic>
          <p:nvPicPr>
            <p:cNvPr id="17" name="Kép 16">
              <a:extLst>
                <a:ext uri="{FF2B5EF4-FFF2-40B4-BE49-F238E27FC236}">
                  <a16:creationId xmlns:a16="http://schemas.microsoft.com/office/drawing/2014/main" id="{B1717237-3717-49F6-B135-8CF62385ED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79" t="13826" r="24393" b="13968"/>
            <a:stretch/>
          </p:blipFill>
          <p:spPr>
            <a:xfrm>
              <a:off x="8052439" y="5626756"/>
              <a:ext cx="863632" cy="865259"/>
            </a:xfrm>
            <a:prstGeom prst="rect">
              <a:avLst/>
            </a:prstGeom>
          </p:spPr>
        </p:pic>
      </p:grpSp>
      <p:pic>
        <p:nvPicPr>
          <p:cNvPr id="27" name="Kép 26">
            <a:extLst>
              <a:ext uri="{FF2B5EF4-FFF2-40B4-BE49-F238E27FC236}">
                <a16:creationId xmlns:a16="http://schemas.microsoft.com/office/drawing/2014/main" id="{C9E3E7CF-F49B-4DF1-899B-52D5E5BE38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" t="7806" r="50075" b="9197"/>
          <a:stretch/>
        </p:blipFill>
        <p:spPr>
          <a:xfrm rot="5400000">
            <a:off x="6809516" y="5815205"/>
            <a:ext cx="781401" cy="1306829"/>
          </a:xfrm>
          <a:prstGeom prst="rect">
            <a:avLst/>
          </a:prstGeom>
        </p:spPr>
      </p:pic>
      <p:sp>
        <p:nvSpPr>
          <p:cNvPr id="37" name="Szöveg helye 7">
            <a:extLst>
              <a:ext uri="{FF2B5EF4-FFF2-40B4-BE49-F238E27FC236}">
                <a16:creationId xmlns:a16="http://schemas.microsoft.com/office/drawing/2014/main" id="{02C34324-1D62-4033-965F-F0EE61C2802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00000" y="1880323"/>
            <a:ext cx="3600000" cy="3717670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hu-HU" dirty="0"/>
              <a:t>Az ábrához tartozó magyarázat hosszabb kifejtése, egy vagy több mondatban, hivatkozások, megjegyzések helye…</a:t>
            </a:r>
          </a:p>
        </p:txBody>
      </p:sp>
      <p:sp>
        <p:nvSpPr>
          <p:cNvPr id="38" name="Cím 8">
            <a:extLst>
              <a:ext uri="{FF2B5EF4-FFF2-40B4-BE49-F238E27FC236}">
                <a16:creationId xmlns:a16="http://schemas.microsoft.com/office/drawing/2014/main" id="{5DC3556C-9858-4CD8-AC57-BA798C8A3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0" y="365129"/>
            <a:ext cx="3600000" cy="1325563"/>
          </a:xfrm>
          <a:ln>
            <a:gradFill flip="none" rotWithShape="1">
              <a:gsLst>
                <a:gs pos="1000">
                  <a:schemeClr val="accent1">
                    <a:lumMod val="5000"/>
                    <a:lumOff val="95000"/>
                  </a:schemeClr>
                </a:gs>
                <a:gs pos="1000">
                  <a:schemeClr val="bg1">
                    <a:alpha val="0"/>
                  </a:schemeClr>
                </a:gs>
              </a:gsLst>
              <a:lin ang="16200000" scaled="0"/>
              <a:tileRect/>
            </a:gradFill>
          </a:ln>
        </p:spPr>
        <p:txBody>
          <a:bodyPr bIns="144000" anchor="b">
            <a:noAutofit/>
          </a:bodyPr>
          <a:lstStyle>
            <a:lvl1pPr>
              <a:lnSpc>
                <a:spcPct val="120000"/>
              </a:lnSpc>
              <a:defRPr sz="3000" cap="all" spc="75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hu-HU" dirty="0"/>
          </a:p>
        </p:txBody>
      </p:sp>
      <p:sp>
        <p:nvSpPr>
          <p:cNvPr id="39" name="Szöveg helye 2">
            <a:extLst>
              <a:ext uri="{FF2B5EF4-FFF2-40B4-BE49-F238E27FC236}">
                <a16:creationId xmlns:a16="http://schemas.microsoft.com/office/drawing/2014/main" id="{39C7282D-11A0-4434-A196-D66513CD39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99999" y="6316643"/>
            <a:ext cx="3600001" cy="369333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1350"/>
            </a:lvl1pPr>
          </a:lstStyle>
          <a:p>
            <a:pPr lvl="0"/>
            <a:r>
              <a:rPr lang="hu-HU" dirty="0"/>
              <a:t>Forrás | MNB</a:t>
            </a:r>
          </a:p>
        </p:txBody>
      </p:sp>
      <p:sp>
        <p:nvSpPr>
          <p:cNvPr id="19" name="Tartalom helye 3">
            <a:extLst>
              <a:ext uri="{FF2B5EF4-FFF2-40B4-BE49-F238E27FC236}">
                <a16:creationId xmlns:a16="http://schemas.microsoft.com/office/drawing/2014/main" id="{F44D6510-BF2B-4B8D-B8CB-9EBEB238AFE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17475" y="365129"/>
            <a:ext cx="4534946" cy="5193842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hu-HU" dirty="0"/>
              <a:t>Ábra / diagram</a:t>
            </a:r>
          </a:p>
        </p:txBody>
      </p:sp>
      <p:sp>
        <p:nvSpPr>
          <p:cNvPr id="20" name="Szöveg helye 5">
            <a:extLst>
              <a:ext uri="{FF2B5EF4-FFF2-40B4-BE49-F238E27FC236}">
                <a16:creationId xmlns:a16="http://schemas.microsoft.com/office/drawing/2014/main" id="{1B73FA26-82AB-4322-839E-DCCBF5E35E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7329" y="5815713"/>
            <a:ext cx="4535091" cy="444979"/>
          </a:xfrm>
        </p:spPr>
        <p:txBody>
          <a:bodyPr anchor="ctr">
            <a:normAutofit/>
          </a:bodyPr>
          <a:lstStyle>
            <a:lvl1pPr algn="ctr">
              <a:defRPr sz="1800" cap="all" spc="113" baseline="0"/>
            </a:lvl1pPr>
          </a:lstStyle>
          <a:p>
            <a:pPr lvl="0"/>
            <a:r>
              <a:rPr lang="hu-HU" dirty="0"/>
              <a:t>Ábra / Diagram címe </a:t>
            </a:r>
          </a:p>
        </p:txBody>
      </p:sp>
      <p:sp>
        <p:nvSpPr>
          <p:cNvPr id="21" name="Szöveg helye 5">
            <a:extLst>
              <a:ext uri="{FF2B5EF4-FFF2-40B4-BE49-F238E27FC236}">
                <a16:creationId xmlns:a16="http://schemas.microsoft.com/office/drawing/2014/main" id="{10434836-BF4A-430A-BDC7-2F0A9F649B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7329" y="6282023"/>
            <a:ext cx="4535091" cy="444979"/>
          </a:xfrm>
        </p:spPr>
        <p:txBody>
          <a:bodyPr anchor="ctr">
            <a:normAutofit/>
          </a:bodyPr>
          <a:lstStyle>
            <a:lvl1pPr algn="ctr">
              <a:defRPr sz="1350" cap="none" spc="113" baseline="0"/>
            </a:lvl1pPr>
          </a:lstStyle>
          <a:p>
            <a:pPr lvl="0"/>
            <a:r>
              <a:rPr lang="hu-HU" dirty="0"/>
              <a:t>Az ábra alcíme, évszám, korcsoport, egyéb</a:t>
            </a:r>
          </a:p>
        </p:txBody>
      </p:sp>
    </p:spTree>
    <p:extLst>
      <p:ext uri="{BB962C8B-B14F-4D97-AF65-F5344CB8AC3E}">
        <p14:creationId xmlns:p14="http://schemas.microsoft.com/office/powerpoint/2010/main" val="2999082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örzs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églalap 10">
            <a:extLst>
              <a:ext uri="{FF2B5EF4-FFF2-40B4-BE49-F238E27FC236}">
                <a16:creationId xmlns:a16="http://schemas.microsoft.com/office/drawing/2014/main" id="{9BA93E46-E304-457C-B4E5-97307FE0451E}"/>
              </a:ext>
            </a:extLst>
          </p:cNvPr>
          <p:cNvSpPr/>
          <p:nvPr/>
        </p:nvSpPr>
        <p:spPr>
          <a:xfrm flipV="1">
            <a:off x="0" y="-7370"/>
            <a:ext cx="3888000" cy="604823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lumOff val="25000"/>
                </a:schemeClr>
              </a:gs>
              <a:gs pos="100000">
                <a:schemeClr val="tx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243A6DB6-4204-4902-B048-54DA76673F9E}"/>
              </a:ext>
            </a:extLst>
          </p:cNvPr>
          <p:cNvSpPr/>
          <p:nvPr/>
        </p:nvSpPr>
        <p:spPr>
          <a:xfrm>
            <a:off x="2" y="6119730"/>
            <a:ext cx="3888000" cy="73827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pic>
        <p:nvPicPr>
          <p:cNvPr id="27" name="Kép 26">
            <a:extLst>
              <a:ext uri="{FF2B5EF4-FFF2-40B4-BE49-F238E27FC236}">
                <a16:creationId xmlns:a16="http://schemas.microsoft.com/office/drawing/2014/main" id="{C9E3E7CF-F49B-4DF1-899B-52D5E5BE38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" t="7806" r="50075" b="9197"/>
          <a:stretch/>
        </p:blipFill>
        <p:spPr>
          <a:xfrm rot="5400000">
            <a:off x="1553302" y="5815205"/>
            <a:ext cx="781401" cy="1306829"/>
          </a:xfrm>
          <a:prstGeom prst="rect">
            <a:avLst/>
          </a:prstGeom>
        </p:spPr>
      </p:pic>
      <p:sp>
        <p:nvSpPr>
          <p:cNvPr id="3" name="Szöveg helye 2">
            <a:extLst>
              <a:ext uri="{FF2B5EF4-FFF2-40B4-BE49-F238E27FC236}">
                <a16:creationId xmlns:a16="http://schemas.microsoft.com/office/drawing/2014/main" id="{B1C46F0A-1AB8-4BCC-BAFC-1016B87CF06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82066" y="6316865"/>
            <a:ext cx="2827684" cy="361835"/>
          </a:xfrm>
        </p:spPr>
        <p:txBody>
          <a:bodyPr anchor="ctr">
            <a:noAutofit/>
          </a:bodyPr>
          <a:lstStyle>
            <a:lvl1pPr algn="r">
              <a:defRPr sz="1350"/>
            </a:lvl1pPr>
          </a:lstStyle>
          <a:p>
            <a:pPr lvl="0"/>
            <a:r>
              <a:rPr lang="hu-HU" dirty="0"/>
              <a:t>Forrás | MNB</a:t>
            </a:r>
          </a:p>
        </p:txBody>
      </p:sp>
      <p:sp>
        <p:nvSpPr>
          <p:cNvPr id="8" name="Szöveg helye 7">
            <a:extLst>
              <a:ext uri="{FF2B5EF4-FFF2-40B4-BE49-F238E27FC236}">
                <a16:creationId xmlns:a16="http://schemas.microsoft.com/office/drawing/2014/main" id="{CEC0966E-815A-4B33-9F0C-B8A5DD6DD6C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9749" y="1887824"/>
            <a:ext cx="3600000" cy="3710173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hu-HU" dirty="0"/>
              <a:t>Az ábrához tartozó magyarázat hosszabb kifejtése, egy vagy több mondatban, hivatkozások, megjegyzések helye…</a:t>
            </a:r>
          </a:p>
        </p:txBody>
      </p:sp>
      <p:sp>
        <p:nvSpPr>
          <p:cNvPr id="9" name="Cím 8">
            <a:extLst>
              <a:ext uri="{FF2B5EF4-FFF2-40B4-BE49-F238E27FC236}">
                <a16:creationId xmlns:a16="http://schemas.microsoft.com/office/drawing/2014/main" id="{C75D0434-E8E8-440E-8707-77DCFF370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749" y="365129"/>
            <a:ext cx="3600000" cy="1325563"/>
          </a:xfrm>
          <a:ln>
            <a:gradFill flip="none" rotWithShape="1">
              <a:gsLst>
                <a:gs pos="1000">
                  <a:schemeClr val="accent1">
                    <a:lumMod val="5000"/>
                    <a:lumOff val="95000"/>
                  </a:schemeClr>
                </a:gs>
                <a:gs pos="1000">
                  <a:schemeClr val="bg1">
                    <a:alpha val="0"/>
                  </a:schemeClr>
                </a:gs>
              </a:gsLst>
              <a:lin ang="16200000" scaled="0"/>
              <a:tileRect/>
            </a:gradFill>
          </a:ln>
        </p:spPr>
        <p:txBody>
          <a:bodyPr bIns="144000" anchor="b">
            <a:normAutofit/>
          </a:bodyPr>
          <a:lstStyle>
            <a:lvl1pPr>
              <a:lnSpc>
                <a:spcPct val="120000"/>
              </a:lnSpc>
              <a:defRPr sz="3000" cap="all" spc="75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hu-HU" dirty="0"/>
          </a:p>
        </p:txBody>
      </p:sp>
      <p:grpSp>
        <p:nvGrpSpPr>
          <p:cNvPr id="16" name="Csoportba foglalás 15">
            <a:extLst>
              <a:ext uri="{FF2B5EF4-FFF2-40B4-BE49-F238E27FC236}">
                <a16:creationId xmlns:a16="http://schemas.microsoft.com/office/drawing/2014/main" id="{CCB2BA63-84A4-4546-87A0-D9DA49F8D53E}"/>
              </a:ext>
            </a:extLst>
          </p:cNvPr>
          <p:cNvGrpSpPr>
            <a:grpSpLocks noChangeAspect="1"/>
          </p:cNvGrpSpPr>
          <p:nvPr/>
        </p:nvGrpSpPr>
        <p:grpSpPr>
          <a:xfrm>
            <a:off x="209232" y="5600914"/>
            <a:ext cx="916955" cy="916955"/>
            <a:chOff x="7979931" y="5555066"/>
            <a:chExt cx="1008650" cy="1008650"/>
          </a:xfrm>
        </p:grpSpPr>
        <p:sp>
          <p:nvSpPr>
            <p:cNvPr id="17" name="Ellipszis 16">
              <a:extLst>
                <a:ext uri="{FF2B5EF4-FFF2-40B4-BE49-F238E27FC236}">
                  <a16:creationId xmlns:a16="http://schemas.microsoft.com/office/drawing/2014/main" id="{3603E696-F6AE-4DB9-AB6F-CC64995919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79931" y="5555066"/>
              <a:ext cx="1008650" cy="1008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800"/>
            </a:p>
          </p:txBody>
        </p:sp>
        <p:pic>
          <p:nvPicPr>
            <p:cNvPr id="19" name="Kép 18">
              <a:extLst>
                <a:ext uri="{FF2B5EF4-FFF2-40B4-BE49-F238E27FC236}">
                  <a16:creationId xmlns:a16="http://schemas.microsoft.com/office/drawing/2014/main" id="{71F5F168-646F-4B5E-804F-43C2504515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79" t="13826" r="24393" b="13968"/>
            <a:stretch/>
          </p:blipFill>
          <p:spPr>
            <a:xfrm>
              <a:off x="8052439" y="5626756"/>
              <a:ext cx="863632" cy="865259"/>
            </a:xfrm>
            <a:prstGeom prst="rect">
              <a:avLst/>
            </a:prstGeom>
          </p:spPr>
        </p:pic>
      </p:grpSp>
      <p:sp>
        <p:nvSpPr>
          <p:cNvPr id="23" name="Szöveg helye 5">
            <a:extLst>
              <a:ext uri="{FF2B5EF4-FFF2-40B4-BE49-F238E27FC236}">
                <a16:creationId xmlns:a16="http://schemas.microsoft.com/office/drawing/2014/main" id="{F0C73910-03DB-4031-A496-E4DE431BA81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25525" y="5841351"/>
            <a:ext cx="4536000" cy="444979"/>
          </a:xfrm>
        </p:spPr>
        <p:txBody>
          <a:bodyPr anchor="ctr">
            <a:normAutofit/>
          </a:bodyPr>
          <a:lstStyle>
            <a:lvl1pPr algn="ctr">
              <a:defRPr sz="1800" cap="all" spc="113" baseline="0"/>
            </a:lvl1pPr>
          </a:lstStyle>
          <a:p>
            <a:pPr lvl="0"/>
            <a:r>
              <a:rPr lang="hu-HU" dirty="0"/>
              <a:t>Ábra / Diagram címe </a:t>
            </a:r>
          </a:p>
        </p:txBody>
      </p:sp>
      <p:sp>
        <p:nvSpPr>
          <p:cNvPr id="24" name="Szöveg helye 5">
            <a:extLst>
              <a:ext uri="{FF2B5EF4-FFF2-40B4-BE49-F238E27FC236}">
                <a16:creationId xmlns:a16="http://schemas.microsoft.com/office/drawing/2014/main" id="{C303D8CD-B4C5-4351-A36C-57B8B61283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25525" y="6315176"/>
            <a:ext cx="4536000" cy="370800"/>
          </a:xfrm>
        </p:spPr>
        <p:txBody>
          <a:bodyPr anchor="ctr">
            <a:normAutofit/>
          </a:bodyPr>
          <a:lstStyle>
            <a:lvl1pPr algn="ctr">
              <a:defRPr sz="1350" cap="none" spc="113" baseline="0"/>
            </a:lvl1pPr>
          </a:lstStyle>
          <a:p>
            <a:pPr lvl="0"/>
            <a:r>
              <a:rPr lang="hu-HU" dirty="0"/>
              <a:t>Az ábra alcíme, évszám, korcsoport, egyéb</a:t>
            </a:r>
          </a:p>
        </p:txBody>
      </p:sp>
      <p:sp>
        <p:nvSpPr>
          <p:cNvPr id="25" name="Tartalom helye 3">
            <a:extLst>
              <a:ext uri="{FF2B5EF4-FFF2-40B4-BE49-F238E27FC236}">
                <a16:creationId xmlns:a16="http://schemas.microsoft.com/office/drawing/2014/main" id="{EB5270F9-D439-41A4-9A4D-1A79F355782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225670" y="571670"/>
            <a:ext cx="4536000" cy="5055085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hu-HU" dirty="0"/>
              <a:t>Ábra / diagram</a:t>
            </a:r>
          </a:p>
        </p:txBody>
      </p:sp>
    </p:spTree>
    <p:extLst>
      <p:ext uri="{BB962C8B-B14F-4D97-AF65-F5344CB8AC3E}">
        <p14:creationId xmlns:p14="http://schemas.microsoft.com/office/powerpoint/2010/main" val="4243759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örzs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églalap 10">
            <a:extLst>
              <a:ext uri="{FF2B5EF4-FFF2-40B4-BE49-F238E27FC236}">
                <a16:creationId xmlns:a16="http://schemas.microsoft.com/office/drawing/2014/main" id="{9BA93E46-E304-457C-B4E5-97307FE0451E}"/>
              </a:ext>
            </a:extLst>
          </p:cNvPr>
          <p:cNvSpPr/>
          <p:nvPr/>
        </p:nvSpPr>
        <p:spPr>
          <a:xfrm flipV="1">
            <a:off x="5255664" y="-4"/>
            <a:ext cx="3888336" cy="3384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lumOff val="25000"/>
                </a:schemeClr>
              </a:gs>
              <a:gs pos="100000">
                <a:schemeClr val="tx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5" name="Cím 4">
            <a:extLst>
              <a:ext uri="{FF2B5EF4-FFF2-40B4-BE49-F238E27FC236}">
                <a16:creationId xmlns:a16="http://schemas.microsoft.com/office/drawing/2014/main" id="{BBA96685-E775-4D65-81A4-7D98E230E3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832" y="365129"/>
            <a:ext cx="3600000" cy="2892066"/>
          </a:xfrm>
          <a:ln>
            <a:noFill/>
          </a:ln>
        </p:spPr>
        <p:txBody>
          <a:bodyPr anchor="b">
            <a:normAutofit/>
          </a:bodyPr>
          <a:lstStyle>
            <a:lvl1pPr>
              <a:lnSpc>
                <a:spcPct val="120000"/>
              </a:lnSpc>
              <a:defRPr lang="hu-HU" sz="3000" cap="all" spc="75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>
              <a:lnSpc>
                <a:spcPct val="100000"/>
              </a:lnSpc>
            </a:pPr>
            <a:r>
              <a:rPr lang="hu-HU" dirty="0"/>
              <a:t>Több soros Mintacím szerkesztése</a:t>
            </a: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243A6DB6-4204-4902-B048-54DA76673F9E}"/>
              </a:ext>
            </a:extLst>
          </p:cNvPr>
          <p:cNvSpPr/>
          <p:nvPr/>
        </p:nvSpPr>
        <p:spPr>
          <a:xfrm>
            <a:off x="5255664" y="3449169"/>
            <a:ext cx="3888767" cy="340883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pic>
        <p:nvPicPr>
          <p:cNvPr id="27" name="Kép 26">
            <a:extLst>
              <a:ext uri="{FF2B5EF4-FFF2-40B4-BE49-F238E27FC236}">
                <a16:creationId xmlns:a16="http://schemas.microsoft.com/office/drawing/2014/main" id="{C9E3E7CF-F49B-4DF1-899B-52D5E5BE38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" t="7806" r="50075" b="9197"/>
          <a:stretch/>
        </p:blipFill>
        <p:spPr>
          <a:xfrm rot="5400000">
            <a:off x="6809346" y="5815205"/>
            <a:ext cx="781401" cy="1306829"/>
          </a:xfrm>
          <a:prstGeom prst="rect">
            <a:avLst/>
          </a:prstGeom>
        </p:spPr>
      </p:pic>
      <p:sp>
        <p:nvSpPr>
          <p:cNvPr id="3" name="Szöveg helye 2">
            <a:extLst>
              <a:ext uri="{FF2B5EF4-FFF2-40B4-BE49-F238E27FC236}">
                <a16:creationId xmlns:a16="http://schemas.microsoft.com/office/drawing/2014/main" id="{E3946156-F48D-415B-A39E-CE3FF05536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99832" y="3579212"/>
            <a:ext cx="3600000" cy="2550849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2000"/>
            </a:lvl1pPr>
          </a:lstStyle>
          <a:p>
            <a:pPr lvl="0"/>
            <a:r>
              <a:rPr lang="hu-HU" dirty="0"/>
              <a:t>Az ábrához tartozó </a:t>
            </a:r>
            <a:br>
              <a:rPr lang="hu-HU" dirty="0"/>
            </a:br>
            <a:r>
              <a:rPr lang="hu-HU" dirty="0"/>
              <a:t>magyarázat egy vagy több mondatban. Hivatkozások, megjegyzések és egy tartalmak helye.</a:t>
            </a:r>
          </a:p>
        </p:txBody>
      </p:sp>
      <p:sp>
        <p:nvSpPr>
          <p:cNvPr id="22" name="Tartalom helye 3">
            <a:extLst>
              <a:ext uri="{FF2B5EF4-FFF2-40B4-BE49-F238E27FC236}">
                <a16:creationId xmlns:a16="http://schemas.microsoft.com/office/drawing/2014/main" id="{828B175C-BEBE-4758-9D4B-D75CC083C91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17475" y="365129"/>
            <a:ext cx="4534946" cy="5193842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hu-HU" dirty="0"/>
              <a:t>Ábra / diagram</a:t>
            </a:r>
          </a:p>
        </p:txBody>
      </p:sp>
      <p:sp>
        <p:nvSpPr>
          <p:cNvPr id="25" name="Szöveg helye 2">
            <a:extLst>
              <a:ext uri="{FF2B5EF4-FFF2-40B4-BE49-F238E27FC236}">
                <a16:creationId xmlns:a16="http://schemas.microsoft.com/office/drawing/2014/main" id="{D1B90F64-22FD-46A6-AD66-EACE5DE9A5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99832" y="6316643"/>
            <a:ext cx="3600000" cy="369333"/>
          </a:xfrm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1350"/>
            </a:lvl1pPr>
          </a:lstStyle>
          <a:p>
            <a:pPr lvl="0"/>
            <a:r>
              <a:rPr lang="hu-HU" dirty="0"/>
              <a:t>Forrás | MNB</a:t>
            </a:r>
          </a:p>
        </p:txBody>
      </p:sp>
      <p:sp>
        <p:nvSpPr>
          <p:cNvPr id="26" name="Szöveg helye 5">
            <a:extLst>
              <a:ext uri="{FF2B5EF4-FFF2-40B4-BE49-F238E27FC236}">
                <a16:creationId xmlns:a16="http://schemas.microsoft.com/office/drawing/2014/main" id="{62CF5B3C-7531-4D70-9104-C67EBB1CF8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7329" y="5815713"/>
            <a:ext cx="4535091" cy="444979"/>
          </a:xfrm>
        </p:spPr>
        <p:txBody>
          <a:bodyPr anchor="ctr">
            <a:normAutofit/>
          </a:bodyPr>
          <a:lstStyle>
            <a:lvl1pPr algn="ctr">
              <a:defRPr sz="1800" cap="all" spc="113" baseline="0"/>
            </a:lvl1pPr>
          </a:lstStyle>
          <a:p>
            <a:pPr lvl="0"/>
            <a:r>
              <a:rPr lang="hu-HU" dirty="0"/>
              <a:t>Ábra / Diagram címe </a:t>
            </a:r>
          </a:p>
        </p:txBody>
      </p:sp>
      <p:sp>
        <p:nvSpPr>
          <p:cNvPr id="31" name="Szöveg helye 5">
            <a:extLst>
              <a:ext uri="{FF2B5EF4-FFF2-40B4-BE49-F238E27FC236}">
                <a16:creationId xmlns:a16="http://schemas.microsoft.com/office/drawing/2014/main" id="{B67782A7-14FB-488C-ADBF-95EC70AB20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7329" y="6282023"/>
            <a:ext cx="4535091" cy="444979"/>
          </a:xfrm>
        </p:spPr>
        <p:txBody>
          <a:bodyPr anchor="ctr">
            <a:normAutofit/>
          </a:bodyPr>
          <a:lstStyle>
            <a:lvl1pPr algn="ctr">
              <a:defRPr sz="1350" cap="none" spc="113" baseline="0"/>
            </a:lvl1pPr>
          </a:lstStyle>
          <a:p>
            <a:pPr lvl="0"/>
            <a:r>
              <a:rPr lang="hu-HU" dirty="0"/>
              <a:t>Az ábra alcíme, évszám, korcsoport, egyéb</a:t>
            </a:r>
          </a:p>
        </p:txBody>
      </p:sp>
      <p:grpSp>
        <p:nvGrpSpPr>
          <p:cNvPr id="20" name="Csoportba foglalás 19">
            <a:extLst>
              <a:ext uri="{FF2B5EF4-FFF2-40B4-BE49-F238E27FC236}">
                <a16:creationId xmlns:a16="http://schemas.microsoft.com/office/drawing/2014/main" id="{713E5D64-A416-4407-A7A9-09466826ED7E}"/>
              </a:ext>
            </a:extLst>
          </p:cNvPr>
          <p:cNvGrpSpPr>
            <a:grpSpLocks noChangeAspect="1"/>
          </p:cNvGrpSpPr>
          <p:nvPr/>
        </p:nvGrpSpPr>
        <p:grpSpPr>
          <a:xfrm>
            <a:off x="8025779" y="2968169"/>
            <a:ext cx="916955" cy="916955"/>
            <a:chOff x="7979931" y="5555066"/>
            <a:chExt cx="1008650" cy="1008650"/>
          </a:xfrm>
        </p:grpSpPr>
        <p:sp>
          <p:nvSpPr>
            <p:cNvPr id="21" name="Ellipszis 20">
              <a:extLst>
                <a:ext uri="{FF2B5EF4-FFF2-40B4-BE49-F238E27FC236}">
                  <a16:creationId xmlns:a16="http://schemas.microsoft.com/office/drawing/2014/main" id="{D0A6B8B5-ED8C-481E-9B80-314EA5E96C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79931" y="5555066"/>
              <a:ext cx="1008650" cy="1008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800"/>
            </a:p>
          </p:txBody>
        </p:sp>
        <p:pic>
          <p:nvPicPr>
            <p:cNvPr id="23" name="Kép 22">
              <a:extLst>
                <a:ext uri="{FF2B5EF4-FFF2-40B4-BE49-F238E27FC236}">
                  <a16:creationId xmlns:a16="http://schemas.microsoft.com/office/drawing/2014/main" id="{7D9D7D4A-71F2-4FD6-A2E4-D41AE88DAF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79" t="13826" r="24393" b="13968"/>
            <a:stretch/>
          </p:blipFill>
          <p:spPr>
            <a:xfrm>
              <a:off x="8052439" y="5626756"/>
              <a:ext cx="863632" cy="8652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3484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örzs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églalap 10">
            <a:extLst>
              <a:ext uri="{FF2B5EF4-FFF2-40B4-BE49-F238E27FC236}">
                <a16:creationId xmlns:a16="http://schemas.microsoft.com/office/drawing/2014/main" id="{9BA93E46-E304-457C-B4E5-97307FE0451E}"/>
              </a:ext>
            </a:extLst>
          </p:cNvPr>
          <p:cNvSpPr/>
          <p:nvPr/>
        </p:nvSpPr>
        <p:spPr>
          <a:xfrm flipV="1">
            <a:off x="5256000" y="-3"/>
            <a:ext cx="3888000" cy="166337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lumOff val="25000"/>
                </a:schemeClr>
              </a:gs>
              <a:gs pos="100000">
                <a:schemeClr val="tx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5" name="Cím 4">
            <a:extLst>
              <a:ext uri="{FF2B5EF4-FFF2-40B4-BE49-F238E27FC236}">
                <a16:creationId xmlns:a16="http://schemas.microsoft.com/office/drawing/2014/main" id="{BBA96685-E775-4D65-81A4-7D98E230E3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7424" y="365129"/>
            <a:ext cx="3600000" cy="998976"/>
          </a:xfrm>
          <a:ln>
            <a:noFill/>
          </a:ln>
        </p:spPr>
        <p:txBody>
          <a:bodyPr anchor="b">
            <a:noAutofit/>
          </a:bodyPr>
          <a:lstStyle>
            <a:lvl1pPr>
              <a:lnSpc>
                <a:spcPct val="120000"/>
              </a:lnSpc>
              <a:defRPr lang="hu-HU" sz="3000" cap="all" spc="75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>
              <a:lnSpc>
                <a:spcPct val="100000"/>
              </a:lnSpc>
            </a:pPr>
            <a:r>
              <a:rPr lang="hu-HU" dirty="0"/>
              <a:t>Rövid cím szerkesztése</a:t>
            </a: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243A6DB6-4204-4902-B048-54DA76673F9E}"/>
              </a:ext>
            </a:extLst>
          </p:cNvPr>
          <p:cNvSpPr/>
          <p:nvPr/>
        </p:nvSpPr>
        <p:spPr>
          <a:xfrm>
            <a:off x="5256000" y="1729236"/>
            <a:ext cx="3888000" cy="512876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pic>
        <p:nvPicPr>
          <p:cNvPr id="27" name="Kép 26">
            <a:extLst>
              <a:ext uri="{FF2B5EF4-FFF2-40B4-BE49-F238E27FC236}">
                <a16:creationId xmlns:a16="http://schemas.microsoft.com/office/drawing/2014/main" id="{C9E3E7CF-F49B-4DF1-899B-52D5E5BE38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" t="7806" r="50075" b="9197"/>
          <a:stretch/>
        </p:blipFill>
        <p:spPr>
          <a:xfrm rot="5400000">
            <a:off x="6809299" y="5815205"/>
            <a:ext cx="781401" cy="1306829"/>
          </a:xfrm>
          <a:prstGeom prst="rect">
            <a:avLst/>
          </a:prstGeom>
        </p:spPr>
      </p:pic>
      <p:sp>
        <p:nvSpPr>
          <p:cNvPr id="3" name="Szöveg helye 2">
            <a:extLst>
              <a:ext uri="{FF2B5EF4-FFF2-40B4-BE49-F238E27FC236}">
                <a16:creationId xmlns:a16="http://schemas.microsoft.com/office/drawing/2014/main" id="{E3946156-F48D-415B-A39E-CE3FF05536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86454" y="1835397"/>
            <a:ext cx="3600000" cy="4294658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2000"/>
            </a:lvl1pPr>
          </a:lstStyle>
          <a:p>
            <a:pPr lvl="0"/>
            <a:r>
              <a:rPr lang="hu-HU" dirty="0"/>
              <a:t>Az ábrához tartozó </a:t>
            </a:r>
            <a:br>
              <a:rPr lang="hu-HU" dirty="0"/>
            </a:br>
            <a:r>
              <a:rPr lang="hu-HU" dirty="0"/>
              <a:t>magyarázat egy vagy több mondatban. Hivatkozások, megjegyzések és egyéb tartalmak helye.</a:t>
            </a:r>
          </a:p>
        </p:txBody>
      </p:sp>
      <p:sp>
        <p:nvSpPr>
          <p:cNvPr id="23" name="Szöveg helye 2">
            <a:extLst>
              <a:ext uri="{FF2B5EF4-FFF2-40B4-BE49-F238E27FC236}">
                <a16:creationId xmlns:a16="http://schemas.microsoft.com/office/drawing/2014/main" id="{0B2D9C99-1C4E-4298-A997-389B38EEFC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86454" y="6316643"/>
            <a:ext cx="3600000" cy="369333"/>
          </a:xfrm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1350"/>
            </a:lvl1pPr>
          </a:lstStyle>
          <a:p>
            <a:pPr lvl="0"/>
            <a:r>
              <a:rPr lang="hu-HU" dirty="0"/>
              <a:t>Forrás | MNB</a:t>
            </a:r>
          </a:p>
        </p:txBody>
      </p:sp>
      <p:grpSp>
        <p:nvGrpSpPr>
          <p:cNvPr id="16" name="Csoportba foglalás 15">
            <a:extLst>
              <a:ext uri="{FF2B5EF4-FFF2-40B4-BE49-F238E27FC236}">
                <a16:creationId xmlns:a16="http://schemas.microsoft.com/office/drawing/2014/main" id="{3C8BD7F5-F845-4745-82FD-81504485B0BD}"/>
              </a:ext>
            </a:extLst>
          </p:cNvPr>
          <p:cNvGrpSpPr>
            <a:grpSpLocks noChangeAspect="1"/>
          </p:cNvGrpSpPr>
          <p:nvPr/>
        </p:nvGrpSpPr>
        <p:grpSpPr>
          <a:xfrm>
            <a:off x="8025779" y="1241912"/>
            <a:ext cx="916955" cy="916955"/>
            <a:chOff x="7979931" y="5555066"/>
            <a:chExt cx="1008650" cy="1008650"/>
          </a:xfrm>
        </p:grpSpPr>
        <p:sp>
          <p:nvSpPr>
            <p:cNvPr id="17" name="Ellipszis 16">
              <a:extLst>
                <a:ext uri="{FF2B5EF4-FFF2-40B4-BE49-F238E27FC236}">
                  <a16:creationId xmlns:a16="http://schemas.microsoft.com/office/drawing/2014/main" id="{725A775F-8F32-4260-A9DA-60C1222D4E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79931" y="5555066"/>
              <a:ext cx="1008650" cy="1008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800"/>
            </a:p>
          </p:txBody>
        </p:sp>
        <p:pic>
          <p:nvPicPr>
            <p:cNvPr id="19" name="Kép 18">
              <a:extLst>
                <a:ext uri="{FF2B5EF4-FFF2-40B4-BE49-F238E27FC236}">
                  <a16:creationId xmlns:a16="http://schemas.microsoft.com/office/drawing/2014/main" id="{D614204D-7C12-4091-98F5-6937A3747D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79" t="13826" r="24393" b="13968"/>
            <a:stretch/>
          </p:blipFill>
          <p:spPr>
            <a:xfrm>
              <a:off x="8052439" y="5626756"/>
              <a:ext cx="863632" cy="865259"/>
            </a:xfrm>
            <a:prstGeom prst="rect">
              <a:avLst/>
            </a:prstGeom>
          </p:spPr>
        </p:pic>
      </p:grpSp>
      <p:sp>
        <p:nvSpPr>
          <p:cNvPr id="20" name="Tartalom helye 3">
            <a:extLst>
              <a:ext uri="{FF2B5EF4-FFF2-40B4-BE49-F238E27FC236}">
                <a16:creationId xmlns:a16="http://schemas.microsoft.com/office/drawing/2014/main" id="{DC6DF135-3B7D-4956-9743-C8E623DF8DD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17475" y="365129"/>
            <a:ext cx="4534946" cy="5193842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hu-HU" dirty="0"/>
              <a:t>Ábra / diagram</a:t>
            </a:r>
          </a:p>
        </p:txBody>
      </p:sp>
      <p:sp>
        <p:nvSpPr>
          <p:cNvPr id="21" name="Szöveg helye 5">
            <a:extLst>
              <a:ext uri="{FF2B5EF4-FFF2-40B4-BE49-F238E27FC236}">
                <a16:creationId xmlns:a16="http://schemas.microsoft.com/office/drawing/2014/main" id="{42BB3DE8-1251-4064-8D6B-4B1FA45267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7329" y="5815713"/>
            <a:ext cx="4535091" cy="444979"/>
          </a:xfrm>
        </p:spPr>
        <p:txBody>
          <a:bodyPr anchor="ctr">
            <a:normAutofit/>
          </a:bodyPr>
          <a:lstStyle>
            <a:lvl1pPr algn="ctr">
              <a:defRPr sz="1800" cap="all" spc="113" baseline="0"/>
            </a:lvl1pPr>
          </a:lstStyle>
          <a:p>
            <a:pPr lvl="0"/>
            <a:r>
              <a:rPr lang="hu-HU" dirty="0"/>
              <a:t>Ábra / Diagram címe </a:t>
            </a:r>
          </a:p>
        </p:txBody>
      </p:sp>
      <p:sp>
        <p:nvSpPr>
          <p:cNvPr id="22" name="Szöveg helye 5">
            <a:extLst>
              <a:ext uri="{FF2B5EF4-FFF2-40B4-BE49-F238E27FC236}">
                <a16:creationId xmlns:a16="http://schemas.microsoft.com/office/drawing/2014/main" id="{A78D3E86-9993-4BC1-99AD-7D429BC36DA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7329" y="6282023"/>
            <a:ext cx="4535091" cy="444979"/>
          </a:xfrm>
        </p:spPr>
        <p:txBody>
          <a:bodyPr anchor="ctr">
            <a:normAutofit/>
          </a:bodyPr>
          <a:lstStyle>
            <a:lvl1pPr algn="ctr">
              <a:defRPr sz="1350" cap="none" spc="113" baseline="0"/>
            </a:lvl1pPr>
          </a:lstStyle>
          <a:p>
            <a:pPr lvl="0"/>
            <a:r>
              <a:rPr lang="hu-HU" dirty="0"/>
              <a:t>Az ábra alcíme, évszám, korcsoport, egyéb</a:t>
            </a:r>
          </a:p>
        </p:txBody>
      </p:sp>
    </p:spTree>
    <p:extLst>
      <p:ext uri="{BB962C8B-B14F-4D97-AF65-F5344CB8AC3E}">
        <p14:creationId xmlns:p14="http://schemas.microsoft.com/office/powerpoint/2010/main" val="3600712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örzs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églalap 11">
            <a:extLst>
              <a:ext uri="{FF2B5EF4-FFF2-40B4-BE49-F238E27FC236}">
                <a16:creationId xmlns:a16="http://schemas.microsoft.com/office/drawing/2014/main" id="{894D9129-1CB5-417B-87D6-5893AB314D9E}"/>
              </a:ext>
            </a:extLst>
          </p:cNvPr>
          <p:cNvSpPr/>
          <p:nvPr/>
        </p:nvSpPr>
        <p:spPr>
          <a:xfrm>
            <a:off x="5184000" y="922448"/>
            <a:ext cx="3960000" cy="593555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98C45189-E75A-4873-AC6E-8DB275763272}"/>
              </a:ext>
            </a:extLst>
          </p:cNvPr>
          <p:cNvSpPr/>
          <p:nvPr/>
        </p:nvSpPr>
        <p:spPr>
          <a:xfrm>
            <a:off x="-1" y="293639"/>
            <a:ext cx="9144001" cy="635999"/>
          </a:xfrm>
          <a:prstGeom prst="rect">
            <a:avLst/>
          </a:prstGeom>
          <a:gradFill>
            <a:gsLst>
              <a:gs pos="9000">
                <a:schemeClr val="tx2">
                  <a:lumMod val="75000"/>
                  <a:lumOff val="25000"/>
                </a:schemeClr>
              </a:gs>
              <a:gs pos="95000">
                <a:schemeClr val="tx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Cím 1">
            <a:extLst>
              <a:ext uri="{FF2B5EF4-FFF2-40B4-BE49-F238E27FC236}">
                <a16:creationId xmlns:a16="http://schemas.microsoft.com/office/drawing/2014/main" id="{112F30A4-08F8-460C-90AB-68491CC36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174" y="310448"/>
            <a:ext cx="7610642" cy="6120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hu-HU" sz="3000" cap="all" spc="80" baseline="0">
                <a:solidFill>
                  <a:schemeClr val="bg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hu-HU" dirty="0"/>
          </a:p>
        </p:txBody>
      </p:sp>
      <p:sp>
        <p:nvSpPr>
          <p:cNvPr id="27" name="Szöveg helye 2">
            <a:extLst>
              <a:ext uri="{FF2B5EF4-FFF2-40B4-BE49-F238E27FC236}">
                <a16:creationId xmlns:a16="http://schemas.microsoft.com/office/drawing/2014/main" id="{4291317A-D0C3-4FE3-A84C-AA2CE6A52AF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74967" y="1200845"/>
            <a:ext cx="3600000" cy="4929210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000"/>
            </a:lvl1pPr>
          </a:lstStyle>
          <a:p>
            <a:pPr lvl="0"/>
            <a:r>
              <a:rPr lang="hu-HU" dirty="0"/>
              <a:t>Az ábrához tartozó magyarázat egy vagy több mondatban. Hivatkozások, megjegyzések és egy tartalmak helye.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EBD72CD-FF20-466C-95CC-B40009752B7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82152" y="6316643"/>
            <a:ext cx="3600000" cy="369333"/>
          </a:xfrm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1350"/>
            </a:lvl1pPr>
          </a:lstStyle>
          <a:p>
            <a:pPr lvl="0"/>
            <a:r>
              <a:rPr lang="hu-HU" dirty="0"/>
              <a:t>Forrás | MNB</a:t>
            </a:r>
          </a:p>
        </p:txBody>
      </p:sp>
      <p:pic>
        <p:nvPicPr>
          <p:cNvPr id="37" name="Kép 36">
            <a:extLst>
              <a:ext uri="{FF2B5EF4-FFF2-40B4-BE49-F238E27FC236}">
                <a16:creationId xmlns:a16="http://schemas.microsoft.com/office/drawing/2014/main" id="{BB5CD19C-83CD-4D97-A40F-1DDB7075D6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" t="7806" r="50075" b="9197"/>
          <a:stretch/>
        </p:blipFill>
        <p:spPr>
          <a:xfrm rot="5400000">
            <a:off x="6773299" y="5815205"/>
            <a:ext cx="781401" cy="1306829"/>
          </a:xfrm>
          <a:prstGeom prst="rect">
            <a:avLst/>
          </a:prstGeom>
        </p:spPr>
      </p:pic>
      <p:grpSp>
        <p:nvGrpSpPr>
          <p:cNvPr id="14" name="Csoportba foglalás 13">
            <a:extLst>
              <a:ext uri="{FF2B5EF4-FFF2-40B4-BE49-F238E27FC236}">
                <a16:creationId xmlns:a16="http://schemas.microsoft.com/office/drawing/2014/main" id="{A709C96B-E554-4008-9A8F-B4F67C413947}"/>
              </a:ext>
            </a:extLst>
          </p:cNvPr>
          <p:cNvGrpSpPr>
            <a:grpSpLocks noChangeAspect="1"/>
          </p:cNvGrpSpPr>
          <p:nvPr/>
        </p:nvGrpSpPr>
        <p:grpSpPr>
          <a:xfrm>
            <a:off x="8025779" y="156593"/>
            <a:ext cx="916955" cy="916955"/>
            <a:chOff x="7979931" y="5555066"/>
            <a:chExt cx="1008650" cy="1008650"/>
          </a:xfrm>
        </p:grpSpPr>
        <p:sp>
          <p:nvSpPr>
            <p:cNvPr id="15" name="Ellipszis 14">
              <a:extLst>
                <a:ext uri="{FF2B5EF4-FFF2-40B4-BE49-F238E27FC236}">
                  <a16:creationId xmlns:a16="http://schemas.microsoft.com/office/drawing/2014/main" id="{8D790186-02D7-4DFF-8358-FCB9B2A8A1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79931" y="5555066"/>
              <a:ext cx="1008650" cy="1008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800"/>
            </a:p>
          </p:txBody>
        </p:sp>
        <p:pic>
          <p:nvPicPr>
            <p:cNvPr id="17" name="Kép 16">
              <a:extLst>
                <a:ext uri="{FF2B5EF4-FFF2-40B4-BE49-F238E27FC236}">
                  <a16:creationId xmlns:a16="http://schemas.microsoft.com/office/drawing/2014/main" id="{EB79F6CD-A0F3-4DDB-9DE2-475A98B6B0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79" t="13826" r="24393" b="13968"/>
            <a:stretch/>
          </p:blipFill>
          <p:spPr>
            <a:xfrm>
              <a:off x="8052439" y="5626756"/>
              <a:ext cx="863632" cy="865259"/>
            </a:xfrm>
            <a:prstGeom prst="rect">
              <a:avLst/>
            </a:prstGeom>
          </p:spPr>
        </p:pic>
      </p:grpSp>
      <p:sp>
        <p:nvSpPr>
          <p:cNvPr id="18" name="Tartalom helye 3">
            <a:extLst>
              <a:ext uri="{FF2B5EF4-FFF2-40B4-BE49-F238E27FC236}">
                <a16:creationId xmlns:a16="http://schemas.microsoft.com/office/drawing/2014/main" id="{4C844328-3F5C-4E88-8EAF-CDCA6317F1F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17475" y="1200845"/>
            <a:ext cx="4534946" cy="4358126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hu-HU" dirty="0"/>
              <a:t>Ábra / diagram</a:t>
            </a:r>
          </a:p>
        </p:txBody>
      </p:sp>
      <p:sp>
        <p:nvSpPr>
          <p:cNvPr id="19" name="Szöveg helye 5">
            <a:extLst>
              <a:ext uri="{FF2B5EF4-FFF2-40B4-BE49-F238E27FC236}">
                <a16:creationId xmlns:a16="http://schemas.microsoft.com/office/drawing/2014/main" id="{BF34CC12-9A43-4F7C-BD11-631BEB1771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7329" y="5815713"/>
            <a:ext cx="4535091" cy="444979"/>
          </a:xfrm>
        </p:spPr>
        <p:txBody>
          <a:bodyPr anchor="ctr">
            <a:normAutofit/>
          </a:bodyPr>
          <a:lstStyle>
            <a:lvl1pPr algn="ctr">
              <a:defRPr sz="1800" cap="all" spc="113" baseline="0"/>
            </a:lvl1pPr>
          </a:lstStyle>
          <a:p>
            <a:pPr lvl="0"/>
            <a:r>
              <a:rPr lang="hu-HU" dirty="0"/>
              <a:t>Ábra / Diagram címe </a:t>
            </a:r>
          </a:p>
        </p:txBody>
      </p:sp>
      <p:sp>
        <p:nvSpPr>
          <p:cNvPr id="20" name="Szöveg helye 5">
            <a:extLst>
              <a:ext uri="{FF2B5EF4-FFF2-40B4-BE49-F238E27FC236}">
                <a16:creationId xmlns:a16="http://schemas.microsoft.com/office/drawing/2014/main" id="{AEEC4DA1-E1B7-421F-9AFB-BA5458CBDF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7329" y="6282023"/>
            <a:ext cx="4535091" cy="444979"/>
          </a:xfrm>
        </p:spPr>
        <p:txBody>
          <a:bodyPr anchor="ctr">
            <a:normAutofit/>
          </a:bodyPr>
          <a:lstStyle>
            <a:lvl1pPr algn="ctr">
              <a:defRPr sz="1350" cap="none" spc="113" baseline="0"/>
            </a:lvl1pPr>
          </a:lstStyle>
          <a:p>
            <a:pPr lvl="0"/>
            <a:r>
              <a:rPr lang="hu-HU" dirty="0"/>
              <a:t>Az ábra alcíme, évszám, korcsoport, egyéb</a:t>
            </a:r>
          </a:p>
        </p:txBody>
      </p:sp>
    </p:spTree>
    <p:extLst>
      <p:ext uri="{BB962C8B-B14F-4D97-AF65-F5344CB8AC3E}">
        <p14:creationId xmlns:p14="http://schemas.microsoft.com/office/powerpoint/2010/main" val="3317181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örzsdia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artalom helye 3">
            <a:extLst>
              <a:ext uri="{FF2B5EF4-FFF2-40B4-BE49-F238E27FC236}">
                <a16:creationId xmlns:a16="http://schemas.microsoft.com/office/drawing/2014/main" id="{B61A9FF3-877E-4A8A-8082-96C99F684F2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78176" y="1190675"/>
            <a:ext cx="8059483" cy="5047096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hu-HU" dirty="0"/>
              <a:t>Ábra / diagram</a:t>
            </a: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9D2ABD4F-9A65-4313-83C2-BC6B67352DD4}"/>
              </a:ext>
            </a:extLst>
          </p:cNvPr>
          <p:cNvSpPr/>
          <p:nvPr/>
        </p:nvSpPr>
        <p:spPr>
          <a:xfrm>
            <a:off x="-1" y="293639"/>
            <a:ext cx="9144001" cy="635999"/>
          </a:xfrm>
          <a:prstGeom prst="rect">
            <a:avLst/>
          </a:prstGeom>
          <a:gradFill>
            <a:gsLst>
              <a:gs pos="9000">
                <a:schemeClr val="tx2">
                  <a:lumMod val="75000"/>
                  <a:lumOff val="25000"/>
                </a:schemeClr>
              </a:gs>
              <a:gs pos="95000">
                <a:schemeClr val="tx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Cím 1">
            <a:extLst>
              <a:ext uri="{FF2B5EF4-FFF2-40B4-BE49-F238E27FC236}">
                <a16:creationId xmlns:a16="http://schemas.microsoft.com/office/drawing/2014/main" id="{3B2918A8-6FD6-4141-916F-31D783AD9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174" y="310448"/>
            <a:ext cx="7610642" cy="6120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hu-HU" sz="3000" cap="all" spc="80" baseline="0">
                <a:solidFill>
                  <a:schemeClr val="bg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hu-HU" dirty="0"/>
          </a:p>
        </p:txBody>
      </p:sp>
      <p:sp>
        <p:nvSpPr>
          <p:cNvPr id="12" name="Szöveg helye 2">
            <a:extLst>
              <a:ext uri="{FF2B5EF4-FFF2-40B4-BE49-F238E27FC236}">
                <a16:creationId xmlns:a16="http://schemas.microsoft.com/office/drawing/2014/main" id="{42DF65F1-33FF-4F3C-AC86-2C7F5F898A3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82152" y="6316643"/>
            <a:ext cx="3600000" cy="369333"/>
          </a:xfrm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1350"/>
            </a:lvl1pPr>
          </a:lstStyle>
          <a:p>
            <a:pPr lvl="0"/>
            <a:r>
              <a:rPr lang="hu-HU" dirty="0"/>
              <a:t>Forrás | MNB</a:t>
            </a:r>
          </a:p>
        </p:txBody>
      </p:sp>
      <p:grpSp>
        <p:nvGrpSpPr>
          <p:cNvPr id="14" name="Csoportba foglalás 13">
            <a:extLst>
              <a:ext uri="{FF2B5EF4-FFF2-40B4-BE49-F238E27FC236}">
                <a16:creationId xmlns:a16="http://schemas.microsoft.com/office/drawing/2014/main" id="{DCBADE1C-80E7-482F-A47F-C127E1858476}"/>
              </a:ext>
            </a:extLst>
          </p:cNvPr>
          <p:cNvGrpSpPr>
            <a:grpSpLocks noChangeAspect="1"/>
          </p:cNvGrpSpPr>
          <p:nvPr/>
        </p:nvGrpSpPr>
        <p:grpSpPr>
          <a:xfrm>
            <a:off x="8025779" y="156593"/>
            <a:ext cx="916955" cy="916955"/>
            <a:chOff x="7979931" y="5555066"/>
            <a:chExt cx="1008650" cy="1008650"/>
          </a:xfrm>
        </p:grpSpPr>
        <p:sp>
          <p:nvSpPr>
            <p:cNvPr id="15" name="Ellipszis 14">
              <a:extLst>
                <a:ext uri="{FF2B5EF4-FFF2-40B4-BE49-F238E27FC236}">
                  <a16:creationId xmlns:a16="http://schemas.microsoft.com/office/drawing/2014/main" id="{5B7FBF9F-FEA5-4855-8A19-53DEDE5E45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79931" y="5555066"/>
              <a:ext cx="1008650" cy="1008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800"/>
            </a:p>
          </p:txBody>
        </p:sp>
        <p:pic>
          <p:nvPicPr>
            <p:cNvPr id="17" name="Kép 16">
              <a:extLst>
                <a:ext uri="{FF2B5EF4-FFF2-40B4-BE49-F238E27FC236}">
                  <a16:creationId xmlns:a16="http://schemas.microsoft.com/office/drawing/2014/main" id="{630B57B0-5140-4B64-9110-EE7C31CECD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79" t="13826" r="24393" b="13968"/>
            <a:stretch/>
          </p:blipFill>
          <p:spPr>
            <a:xfrm>
              <a:off x="8052439" y="5626756"/>
              <a:ext cx="863632" cy="8652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5248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0255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lang="en-US" dirty="0"/>
          </a:p>
        </p:txBody>
      </p:sp>
      <p:sp>
        <p:nvSpPr>
          <p:cNvPr id="12" name="Szöveg helye 16">
            <a:extLst>
              <a:ext uri="{FF2B5EF4-FFF2-40B4-BE49-F238E27FC236}">
                <a16:creationId xmlns:a16="http://schemas.microsoft.com/office/drawing/2014/main" id="{8FBA625A-5531-479D-ABA0-7EC882803FA7}"/>
              </a:ext>
            </a:extLst>
          </p:cNvPr>
          <p:cNvSpPr txBox="1">
            <a:spLocks/>
          </p:cNvSpPr>
          <p:nvPr/>
        </p:nvSpPr>
        <p:spPr>
          <a:xfrm>
            <a:off x="8826" y="6344468"/>
            <a:ext cx="553150" cy="335135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hu-HU" sz="1400" b="0" kern="0" spc="50" baseline="0" dirty="0" smtClean="0">
                <a:solidFill>
                  <a:schemeClr val="accent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F5897F7-D0F6-48BC-987C-C4C9ABF430D0}" type="slidenum">
              <a:rPr lang="en-US" sz="1350" kern="1200" spc="0" smtClean="0">
                <a:solidFill>
                  <a:schemeClr val="tx2"/>
                </a:solidFill>
                <a:latin typeface="+mj-lt"/>
                <a:cs typeface="Calibri Light" panose="020F0302020204030204" pitchFamily="34" charset="0"/>
              </a:rPr>
              <a:pPr algn="r"/>
              <a:t>‹#›</a:t>
            </a:fld>
            <a:r>
              <a:rPr lang="hu-HU" sz="1350" kern="1200" spc="0" dirty="0">
                <a:solidFill>
                  <a:schemeClr val="tx2"/>
                </a:solidFill>
                <a:latin typeface="+mj-lt"/>
                <a:cs typeface="Calibri Light" panose="020F0302020204030204" pitchFamily="34" charset="0"/>
              </a:rPr>
              <a:t> |</a:t>
            </a:r>
            <a:endParaRPr lang="en-US" sz="1350" dirty="0">
              <a:solidFill>
                <a:schemeClr val="tx2"/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6" name="Élőláb helye 15">
            <a:extLst>
              <a:ext uri="{FF2B5EF4-FFF2-40B4-BE49-F238E27FC236}">
                <a16:creationId xmlns:a16="http://schemas.microsoft.com/office/drawing/2014/main" id="{1BA11169-7FEF-4E22-B20D-BBD07A24CA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109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92" r:id="rId10"/>
  </p:sldLayoutIdLst>
  <p:txStyles>
    <p:titleStyle>
      <a:lvl1pPr algn="l" defTabSz="685749" rtl="0" eaLnBrk="1" latinLnBrk="0" hangingPunct="1">
        <a:lnSpc>
          <a:spcPct val="90000"/>
        </a:lnSpc>
        <a:spcBef>
          <a:spcPct val="0"/>
        </a:spcBef>
        <a:buNone/>
        <a:defRPr sz="22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74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100" kern="1200">
          <a:solidFill>
            <a:schemeClr val="tx2"/>
          </a:solidFill>
          <a:latin typeface="+mn-lt"/>
          <a:ea typeface="+mn-ea"/>
          <a:cs typeface="+mn-cs"/>
        </a:defRPr>
      </a:lvl1pPr>
      <a:lvl2pPr marL="342875" indent="0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8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685749" indent="0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5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028624" indent="0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accent2"/>
          </a:solidFill>
          <a:latin typeface="+mn-lt"/>
          <a:ea typeface="+mn-ea"/>
          <a:cs typeface="+mn-cs"/>
        </a:defRPr>
      </a:lvl4pPr>
      <a:lvl5pPr marL="1371498" indent="0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accent2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lang="en-US" dirty="0"/>
          </a:p>
        </p:txBody>
      </p:sp>
      <p:sp>
        <p:nvSpPr>
          <p:cNvPr id="12" name="Szöveg helye 16">
            <a:extLst>
              <a:ext uri="{FF2B5EF4-FFF2-40B4-BE49-F238E27FC236}">
                <a16:creationId xmlns:a16="http://schemas.microsoft.com/office/drawing/2014/main" id="{8FBA625A-5531-479D-ABA0-7EC882803FA7}"/>
              </a:ext>
            </a:extLst>
          </p:cNvPr>
          <p:cNvSpPr txBox="1">
            <a:spLocks/>
          </p:cNvSpPr>
          <p:nvPr/>
        </p:nvSpPr>
        <p:spPr>
          <a:xfrm>
            <a:off x="8826" y="6344468"/>
            <a:ext cx="553150" cy="335135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hu-HU" sz="1400" b="0" kern="0" spc="50" baseline="0" dirty="0" smtClean="0">
                <a:solidFill>
                  <a:schemeClr val="accent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F5897F7-D0F6-48BC-987C-C4C9ABF430D0}" type="slidenum">
              <a:rPr lang="en-US" sz="1350" kern="1200" spc="0" smtClean="0">
                <a:solidFill>
                  <a:schemeClr val="tx2"/>
                </a:solidFill>
                <a:latin typeface="+mj-lt"/>
                <a:cs typeface="Calibri Light" panose="020F0302020204030204" pitchFamily="34" charset="0"/>
              </a:rPr>
              <a:pPr algn="r"/>
              <a:t>‹#›</a:t>
            </a:fld>
            <a:r>
              <a:rPr lang="hu-HU" sz="1350" kern="1200" spc="0" dirty="0">
                <a:solidFill>
                  <a:schemeClr val="tx2"/>
                </a:solidFill>
                <a:latin typeface="+mj-lt"/>
                <a:cs typeface="Calibri Light" panose="020F0302020204030204" pitchFamily="34" charset="0"/>
              </a:rPr>
              <a:t> |</a:t>
            </a:r>
            <a:endParaRPr lang="en-US" sz="1350" dirty="0">
              <a:solidFill>
                <a:schemeClr val="tx2"/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6" name="Élőláb helye 15">
            <a:extLst>
              <a:ext uri="{FF2B5EF4-FFF2-40B4-BE49-F238E27FC236}">
                <a16:creationId xmlns:a16="http://schemas.microsoft.com/office/drawing/2014/main" id="{1BA11169-7FEF-4E22-B20D-BBD07A24CA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055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3" r:id="rId10"/>
  </p:sldLayoutIdLst>
  <p:txStyles>
    <p:titleStyle>
      <a:lvl1pPr algn="l" defTabSz="685749" rtl="0" eaLnBrk="1" latinLnBrk="0" hangingPunct="1">
        <a:lnSpc>
          <a:spcPct val="90000"/>
        </a:lnSpc>
        <a:spcBef>
          <a:spcPct val="0"/>
        </a:spcBef>
        <a:buNone/>
        <a:defRPr sz="22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74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100" kern="1200">
          <a:solidFill>
            <a:schemeClr val="tx2"/>
          </a:solidFill>
          <a:latin typeface="+mn-lt"/>
          <a:ea typeface="+mn-ea"/>
          <a:cs typeface="+mn-cs"/>
        </a:defRPr>
      </a:lvl1pPr>
      <a:lvl2pPr marL="342875" indent="0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8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685749" indent="0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5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028624" indent="0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accent2"/>
          </a:solidFill>
          <a:latin typeface="+mn-lt"/>
          <a:ea typeface="+mn-ea"/>
          <a:cs typeface="+mn-cs"/>
        </a:defRPr>
      </a:lvl4pPr>
      <a:lvl5pPr marL="1371498" indent="0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accent2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245B08-B280-4712-8DE2-7E87310771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2728" y="400113"/>
            <a:ext cx="4127382" cy="300082"/>
          </a:xfrm>
        </p:spPr>
        <p:txBody>
          <a:bodyPr/>
          <a:lstStyle/>
          <a:p>
            <a:r>
              <a:rPr lang="hu-HU" dirty="0"/>
              <a:t>Magyar Nemzeti Bank| 2018. június 21.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866332-96FA-4C17-8E19-F95E408D2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Makrogazdasági kilátások</a:t>
            </a:r>
            <a:br>
              <a:rPr lang="hu-HU" dirty="0"/>
            </a:br>
            <a:r>
              <a:rPr lang="hu-HU" dirty="0"/>
              <a:t>Inflációs jelentés – 2018. június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E4FB2A-F296-4CB5-B762-AC539ECED7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dirty="0"/>
              <a:t>Balatoni András| igazgató</a:t>
            </a:r>
          </a:p>
        </p:txBody>
      </p:sp>
    </p:spTree>
    <p:extLst>
      <p:ext uri="{BB962C8B-B14F-4D97-AF65-F5344CB8AC3E}">
        <p14:creationId xmlns:p14="http://schemas.microsoft.com/office/powerpoint/2010/main" val="3653072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3E77C295-E028-4EC1-8409-B84B8FBFD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400" dirty="0"/>
              <a:t>De ennek inflációs hatása mérsékelt marad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43FE9CC6-6696-41F6-B0F6-EE7A2605AC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25347" y="6362885"/>
            <a:ext cx="3600000" cy="369333"/>
          </a:xfrm>
        </p:spPr>
        <p:txBody>
          <a:bodyPr/>
          <a:lstStyle/>
          <a:p>
            <a:r>
              <a:rPr lang="hu-HU" dirty="0"/>
              <a:t>Forrás | KSH, MNB</a:t>
            </a:r>
          </a:p>
        </p:txBody>
      </p:sp>
      <p:graphicFrame>
        <p:nvGraphicFramePr>
          <p:cNvPr id="6" name="Chart 3">
            <a:extLst>
              <a:ext uri="{FF2B5EF4-FFF2-40B4-BE49-F238E27FC236}">
                <a16:creationId xmlns:a16="http://schemas.microsoft.com/office/drawing/2014/main" id="{E68A6830-984C-4591-9596-1D64D968855F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080494440"/>
              </p:ext>
            </p:extLst>
          </p:nvPr>
        </p:nvGraphicFramePr>
        <p:xfrm>
          <a:off x="335225" y="1106735"/>
          <a:ext cx="8280000" cy="45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Szövegdoboz 6">
            <a:extLst>
              <a:ext uri="{FF2B5EF4-FFF2-40B4-BE49-F238E27FC236}">
                <a16:creationId xmlns:a16="http://schemas.microsoft.com/office/drawing/2014/main" id="{4814269E-523E-41CC-A650-F24120FDE865}"/>
              </a:ext>
            </a:extLst>
          </p:cNvPr>
          <p:cNvSpPr txBox="1"/>
          <p:nvPr/>
        </p:nvSpPr>
        <p:spPr>
          <a:xfrm>
            <a:off x="-45213" y="6007272"/>
            <a:ext cx="9040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000" dirty="0">
                <a:solidFill>
                  <a:schemeClr val="tx2"/>
                </a:solidFill>
              </a:rPr>
              <a:t>ADÓSZŰRT MAGINFLÁCIÓ ÉS VERSENYSZFÉRA BÉREINEK KAPCSOLATA</a:t>
            </a:r>
          </a:p>
        </p:txBody>
      </p:sp>
    </p:spTree>
    <p:extLst>
      <p:ext uri="{BB962C8B-B14F-4D97-AF65-F5344CB8AC3E}">
        <p14:creationId xmlns:p14="http://schemas.microsoft.com/office/powerpoint/2010/main" val="3497259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3E77C295-E028-4EC1-8409-B84B8FBFD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400" dirty="0"/>
              <a:t>A bérek és az árak közötti kapcsolat csatornái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43FE9CC6-6696-41F6-B0F6-EE7A2605AC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hu-HU" dirty="0"/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4A6856CA-40EE-4130-8396-DBA1F458F8D0}"/>
              </a:ext>
            </a:extLst>
          </p:cNvPr>
          <p:cNvGrpSpPr/>
          <p:nvPr/>
        </p:nvGrpSpPr>
        <p:grpSpPr>
          <a:xfrm>
            <a:off x="474917" y="1812023"/>
            <a:ext cx="8190907" cy="3855302"/>
            <a:chOff x="0" y="0"/>
            <a:chExt cx="7924800" cy="2486025"/>
          </a:xfrm>
        </p:grpSpPr>
        <p:grpSp>
          <p:nvGrpSpPr>
            <p:cNvPr id="7" name="Group 2">
              <a:extLst>
                <a:ext uri="{FF2B5EF4-FFF2-40B4-BE49-F238E27FC236}">
                  <a16:creationId xmlns:a16="http://schemas.microsoft.com/office/drawing/2014/main" id="{36EE2640-635F-4010-AB05-F27FD150803E}"/>
                </a:ext>
              </a:extLst>
            </p:cNvPr>
            <p:cNvGrpSpPr/>
            <p:nvPr/>
          </p:nvGrpSpPr>
          <p:grpSpPr>
            <a:xfrm>
              <a:off x="0" y="0"/>
              <a:ext cx="7924800" cy="2389950"/>
              <a:chOff x="0" y="0"/>
              <a:chExt cx="7924800" cy="2389950"/>
            </a:xfrm>
          </p:grpSpPr>
          <p:sp>
            <p:nvSpPr>
              <p:cNvPr id="9" name="TextBox 4">
                <a:extLst>
                  <a:ext uri="{FF2B5EF4-FFF2-40B4-BE49-F238E27FC236}">
                    <a16:creationId xmlns:a16="http://schemas.microsoft.com/office/drawing/2014/main" id="{68B911E4-3540-4CDE-B3ED-EE58502F2D5F}"/>
                  </a:ext>
                </a:extLst>
              </p:cNvPr>
              <p:cNvSpPr txBox="1"/>
              <p:nvPr/>
            </p:nvSpPr>
            <p:spPr>
              <a:xfrm>
                <a:off x="0" y="1066799"/>
                <a:ext cx="1162050" cy="504000"/>
              </a:xfrm>
              <a:prstGeom prst="rect">
                <a:avLst/>
              </a:prstGeom>
              <a:solidFill>
                <a:srgbClr val="0C2148"/>
              </a:solidFill>
              <a:ln w="12700" cmpd="sng">
                <a:solidFill>
                  <a:sysClr val="windowText" lastClr="000000"/>
                </a:solidFill>
              </a:ln>
              <a:effectLst/>
            </p:spPr>
            <p:txBody>
              <a:bodyPr wrap="square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00" b="1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Bérek</a:t>
                </a:r>
              </a:p>
            </p:txBody>
          </p:sp>
          <p:sp>
            <p:nvSpPr>
              <p:cNvPr id="10" name="TextBox 5">
                <a:extLst>
                  <a:ext uri="{FF2B5EF4-FFF2-40B4-BE49-F238E27FC236}">
                    <a16:creationId xmlns:a16="http://schemas.microsoft.com/office/drawing/2014/main" id="{AB851526-417F-49B8-9AF4-43D1B5AC6217}"/>
                  </a:ext>
                </a:extLst>
              </p:cNvPr>
              <p:cNvSpPr txBox="1"/>
              <p:nvPr/>
            </p:nvSpPr>
            <p:spPr>
              <a:xfrm>
                <a:off x="3448050" y="1057274"/>
                <a:ext cx="1162050" cy="504000"/>
              </a:xfrm>
              <a:prstGeom prst="rect">
                <a:avLst/>
              </a:prstGeom>
              <a:solidFill>
                <a:srgbClr val="0C2148"/>
              </a:solidFill>
              <a:ln w="12700" cmpd="sng">
                <a:solidFill>
                  <a:sysClr val="windowText" lastClr="000000"/>
                </a:solidFill>
              </a:ln>
              <a:effectLst/>
            </p:spPr>
            <p:txBody>
              <a:bodyPr wrap="square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00" b="1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Munkaköltség</a:t>
                </a:r>
              </a:p>
            </p:txBody>
          </p:sp>
          <p:sp>
            <p:nvSpPr>
              <p:cNvPr id="11" name="TextBox 6">
                <a:extLst>
                  <a:ext uri="{FF2B5EF4-FFF2-40B4-BE49-F238E27FC236}">
                    <a16:creationId xmlns:a16="http://schemas.microsoft.com/office/drawing/2014/main" id="{C49E7106-850F-4CE4-A3D2-84A25D64E00B}"/>
                  </a:ext>
                </a:extLst>
              </p:cNvPr>
              <p:cNvSpPr txBox="1"/>
              <p:nvPr/>
            </p:nvSpPr>
            <p:spPr>
              <a:xfrm>
                <a:off x="6762750" y="1095375"/>
                <a:ext cx="1162050" cy="428625"/>
              </a:xfrm>
              <a:prstGeom prst="rect">
                <a:avLst/>
              </a:prstGeom>
              <a:solidFill>
                <a:srgbClr val="0C2148"/>
              </a:solidFill>
              <a:ln w="12700" cmpd="sng">
                <a:solidFill>
                  <a:sysClr val="windowText" lastClr="000000"/>
                </a:solidFill>
              </a:ln>
              <a:effectLst/>
            </p:spPr>
            <p:txBody>
              <a:bodyPr wrap="square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00" b="1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Infláció</a:t>
                </a:r>
              </a:p>
            </p:txBody>
          </p:sp>
          <p:sp>
            <p:nvSpPr>
              <p:cNvPr id="12" name="TextBox 7">
                <a:extLst>
                  <a:ext uri="{FF2B5EF4-FFF2-40B4-BE49-F238E27FC236}">
                    <a16:creationId xmlns:a16="http://schemas.microsoft.com/office/drawing/2014/main" id="{E53C9933-F7BB-4B88-B2CB-984004A80CAE}"/>
                  </a:ext>
                </a:extLst>
              </p:cNvPr>
              <p:cNvSpPr txBox="1"/>
              <p:nvPr/>
            </p:nvSpPr>
            <p:spPr>
              <a:xfrm>
                <a:off x="3438525" y="104775"/>
                <a:ext cx="1162050" cy="504825"/>
              </a:xfrm>
              <a:prstGeom prst="rect">
                <a:avLst/>
              </a:prstGeom>
              <a:solidFill>
                <a:srgbClr val="0C2148"/>
              </a:solidFill>
              <a:ln w="12700" cmpd="sng">
                <a:solidFill>
                  <a:sysClr val="windowText" lastClr="000000"/>
                </a:solidFill>
              </a:ln>
              <a:effectLst/>
            </p:spPr>
            <p:txBody>
              <a:bodyPr wrap="square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00" b="1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Fogyasztás/</a:t>
                </a:r>
                <a:br>
                  <a:rPr kumimoji="0" lang="hu-HU" sz="1200" b="1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</a:br>
                <a:r>
                  <a:rPr kumimoji="0" lang="hu-HU" sz="1200" b="1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kereslet</a:t>
                </a:r>
              </a:p>
            </p:txBody>
          </p:sp>
          <p:grpSp>
            <p:nvGrpSpPr>
              <p:cNvPr id="13" name="Group 8">
                <a:extLst>
                  <a:ext uri="{FF2B5EF4-FFF2-40B4-BE49-F238E27FC236}">
                    <a16:creationId xmlns:a16="http://schemas.microsoft.com/office/drawing/2014/main" id="{F5221283-4215-49BF-AE46-165AB32767A2}"/>
                  </a:ext>
                </a:extLst>
              </p:cNvPr>
              <p:cNvGrpSpPr/>
              <p:nvPr/>
            </p:nvGrpSpPr>
            <p:grpSpPr>
              <a:xfrm>
                <a:off x="1609725" y="9525"/>
                <a:ext cx="1266824" cy="714375"/>
                <a:chOff x="1609725" y="9525"/>
                <a:chExt cx="1827551" cy="771525"/>
              </a:xfrm>
            </p:grpSpPr>
            <p:sp>
              <p:nvSpPr>
                <p:cNvPr id="35" name="Oval 30">
                  <a:extLst>
                    <a:ext uri="{FF2B5EF4-FFF2-40B4-BE49-F238E27FC236}">
                      <a16:creationId xmlns:a16="http://schemas.microsoft.com/office/drawing/2014/main" id="{D8489690-38EF-4BDA-B8F9-13FC3E7A7D6D}"/>
                    </a:ext>
                  </a:extLst>
                </p:cNvPr>
                <p:cNvSpPr/>
                <p:nvPr/>
              </p:nvSpPr>
              <p:spPr>
                <a:xfrm>
                  <a:off x="1609725" y="9525"/>
                  <a:ext cx="1827551" cy="771525"/>
                </a:xfrm>
                <a:prstGeom prst="ellipse">
                  <a:avLst/>
                </a:prstGeom>
                <a:solidFill>
                  <a:srgbClr val="009EE0">
                    <a:lumMod val="40000"/>
                    <a:lumOff val="60000"/>
                  </a:srgb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TextBox 31">
                  <a:extLst>
                    <a:ext uri="{FF2B5EF4-FFF2-40B4-BE49-F238E27FC236}">
                      <a16:creationId xmlns:a16="http://schemas.microsoft.com/office/drawing/2014/main" id="{7C1DD07A-F469-4071-B332-169FD1E2F629}"/>
                    </a:ext>
                  </a:extLst>
                </p:cNvPr>
                <p:cNvSpPr txBox="1"/>
                <p:nvPr/>
              </p:nvSpPr>
              <p:spPr>
                <a:xfrm>
                  <a:off x="1829579" y="132970"/>
                  <a:ext cx="1429064" cy="487680"/>
                </a:xfrm>
                <a:prstGeom prst="rect">
                  <a:avLst/>
                </a:prstGeom>
                <a:noFill/>
                <a:ln w="12700" cmpd="sng">
                  <a:noFill/>
                </a:ln>
                <a:effectLst/>
              </p:spPr>
              <p:txBody>
                <a:bodyPr wrap="square" rtlCol="0" anchor="ctr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hu-HU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Fogyasztási hajlandóság</a:t>
                  </a:r>
                </a:p>
              </p:txBody>
            </p:sp>
          </p:grpSp>
          <p:grpSp>
            <p:nvGrpSpPr>
              <p:cNvPr id="14" name="Group 9">
                <a:extLst>
                  <a:ext uri="{FF2B5EF4-FFF2-40B4-BE49-F238E27FC236}">
                    <a16:creationId xmlns:a16="http://schemas.microsoft.com/office/drawing/2014/main" id="{F4DB7DC5-61CB-4434-AB1C-6549FD968707}"/>
                  </a:ext>
                </a:extLst>
              </p:cNvPr>
              <p:cNvGrpSpPr/>
              <p:nvPr/>
            </p:nvGrpSpPr>
            <p:grpSpPr>
              <a:xfrm>
                <a:off x="1619250" y="952500"/>
                <a:ext cx="1247774" cy="714375"/>
                <a:chOff x="1619250" y="952500"/>
                <a:chExt cx="1800069" cy="771525"/>
              </a:xfrm>
            </p:grpSpPr>
            <p:sp>
              <p:nvSpPr>
                <p:cNvPr id="33" name="Oval 28">
                  <a:extLst>
                    <a:ext uri="{FF2B5EF4-FFF2-40B4-BE49-F238E27FC236}">
                      <a16:creationId xmlns:a16="http://schemas.microsoft.com/office/drawing/2014/main" id="{197F02E3-8947-4B1F-B416-0D47BED2AE50}"/>
                    </a:ext>
                  </a:extLst>
                </p:cNvPr>
                <p:cNvSpPr/>
                <p:nvPr/>
              </p:nvSpPr>
              <p:spPr>
                <a:xfrm>
                  <a:off x="1619250" y="952500"/>
                  <a:ext cx="1800069" cy="771525"/>
                </a:xfrm>
                <a:prstGeom prst="ellipse">
                  <a:avLst/>
                </a:prstGeom>
                <a:solidFill>
                  <a:srgbClr val="009EE0">
                    <a:lumMod val="40000"/>
                    <a:lumOff val="60000"/>
                  </a:srgb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TextBox 29">
                  <a:extLst>
                    <a:ext uri="{FF2B5EF4-FFF2-40B4-BE49-F238E27FC236}">
                      <a16:creationId xmlns:a16="http://schemas.microsoft.com/office/drawing/2014/main" id="{E7E8B226-E75A-4260-9CFC-45D1D4447A37}"/>
                    </a:ext>
                  </a:extLst>
                </p:cNvPr>
                <p:cNvSpPr txBox="1"/>
                <p:nvPr/>
              </p:nvSpPr>
              <p:spPr>
                <a:xfrm>
                  <a:off x="1811622" y="1075944"/>
                  <a:ext cx="1442805" cy="534924"/>
                </a:xfrm>
                <a:prstGeom prst="rect">
                  <a:avLst/>
                </a:prstGeom>
                <a:noFill/>
                <a:ln w="12700" cmpd="sng">
                  <a:noFill/>
                </a:ln>
                <a:effectLst/>
              </p:spPr>
              <p:txBody>
                <a:bodyPr wrap="square" rtlCol="0" anchor="ctr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hu-HU" sz="1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Adóék</a:t>
                  </a:r>
                  <a:r>
                    <a:rPr kumimoji="0" lang="hu-HU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</a:t>
                  </a:r>
                </a:p>
              </p:txBody>
            </p:sp>
          </p:grpSp>
          <p:grpSp>
            <p:nvGrpSpPr>
              <p:cNvPr id="15" name="Group 10">
                <a:extLst>
                  <a:ext uri="{FF2B5EF4-FFF2-40B4-BE49-F238E27FC236}">
                    <a16:creationId xmlns:a16="http://schemas.microsoft.com/office/drawing/2014/main" id="{0446FCD2-18E5-4916-A1DC-E14F890A6E9C}"/>
                  </a:ext>
                </a:extLst>
              </p:cNvPr>
              <p:cNvGrpSpPr/>
              <p:nvPr/>
            </p:nvGrpSpPr>
            <p:grpSpPr>
              <a:xfrm>
                <a:off x="5086353" y="952500"/>
                <a:ext cx="1314450" cy="714375"/>
                <a:chOff x="5056838" y="952500"/>
                <a:chExt cx="1896256" cy="771525"/>
              </a:xfrm>
            </p:grpSpPr>
            <p:sp>
              <p:nvSpPr>
                <p:cNvPr id="31" name="Oval 26">
                  <a:extLst>
                    <a:ext uri="{FF2B5EF4-FFF2-40B4-BE49-F238E27FC236}">
                      <a16:creationId xmlns:a16="http://schemas.microsoft.com/office/drawing/2014/main" id="{56167D41-90D0-4C21-BB50-6835905FD8DD}"/>
                    </a:ext>
                  </a:extLst>
                </p:cNvPr>
                <p:cNvSpPr/>
                <p:nvPr/>
              </p:nvSpPr>
              <p:spPr>
                <a:xfrm>
                  <a:off x="5056838" y="952500"/>
                  <a:ext cx="1896256" cy="771525"/>
                </a:xfrm>
                <a:prstGeom prst="ellipse">
                  <a:avLst/>
                </a:prstGeom>
                <a:solidFill>
                  <a:srgbClr val="009EE0">
                    <a:lumMod val="40000"/>
                    <a:lumOff val="60000"/>
                  </a:srgb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TextBox 27">
                  <a:extLst>
                    <a:ext uri="{FF2B5EF4-FFF2-40B4-BE49-F238E27FC236}">
                      <a16:creationId xmlns:a16="http://schemas.microsoft.com/office/drawing/2014/main" id="{B7DAA817-D361-4092-9142-C27CCB3A3863}"/>
                    </a:ext>
                  </a:extLst>
                </p:cNvPr>
                <p:cNvSpPr txBox="1"/>
                <p:nvPr/>
              </p:nvSpPr>
              <p:spPr>
                <a:xfrm>
                  <a:off x="5276695" y="1114425"/>
                  <a:ext cx="1511501" cy="428625"/>
                </a:xfrm>
                <a:prstGeom prst="rect">
                  <a:avLst/>
                </a:prstGeom>
                <a:noFill/>
                <a:ln w="12700" cmpd="sng">
                  <a:noFill/>
                </a:ln>
                <a:effectLst/>
              </p:spPr>
              <p:txBody>
                <a:bodyPr wrap="square" rtlCol="0" anchor="ctr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hu-HU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Bérhányad</a:t>
                  </a:r>
                </a:p>
              </p:txBody>
            </p:sp>
          </p:grpSp>
          <p:grpSp>
            <p:nvGrpSpPr>
              <p:cNvPr id="16" name="Group 11">
                <a:extLst>
                  <a:ext uri="{FF2B5EF4-FFF2-40B4-BE49-F238E27FC236}">
                    <a16:creationId xmlns:a16="http://schemas.microsoft.com/office/drawing/2014/main" id="{8B28C604-3BFB-4BD2-ADA2-3072C6B4A57F}"/>
                  </a:ext>
                </a:extLst>
              </p:cNvPr>
              <p:cNvGrpSpPr/>
              <p:nvPr/>
            </p:nvGrpSpPr>
            <p:grpSpPr>
              <a:xfrm>
                <a:off x="5124450" y="0"/>
                <a:ext cx="1162049" cy="714375"/>
                <a:chOff x="5124450" y="0"/>
                <a:chExt cx="1676400" cy="771525"/>
              </a:xfrm>
            </p:grpSpPr>
            <p:sp>
              <p:nvSpPr>
                <p:cNvPr id="29" name="Oval 24">
                  <a:extLst>
                    <a:ext uri="{FF2B5EF4-FFF2-40B4-BE49-F238E27FC236}">
                      <a16:creationId xmlns:a16="http://schemas.microsoft.com/office/drawing/2014/main" id="{6A1908ED-EFC7-4453-A939-BF0E41000600}"/>
                    </a:ext>
                  </a:extLst>
                </p:cNvPr>
                <p:cNvSpPr/>
                <p:nvPr/>
              </p:nvSpPr>
              <p:spPr>
                <a:xfrm>
                  <a:off x="5124450" y="0"/>
                  <a:ext cx="1676400" cy="771525"/>
                </a:xfrm>
                <a:prstGeom prst="ellipse">
                  <a:avLst/>
                </a:prstGeom>
                <a:solidFill>
                  <a:srgbClr val="009EE0">
                    <a:lumMod val="40000"/>
                    <a:lumOff val="60000"/>
                  </a:srgb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TextBox 25">
                  <a:extLst>
                    <a:ext uri="{FF2B5EF4-FFF2-40B4-BE49-F238E27FC236}">
                      <a16:creationId xmlns:a16="http://schemas.microsoft.com/office/drawing/2014/main" id="{F388CDD9-B01C-4208-8A23-F1421EE374F4}"/>
                    </a:ext>
                  </a:extLst>
                </p:cNvPr>
                <p:cNvSpPr txBox="1"/>
                <p:nvPr/>
              </p:nvSpPr>
              <p:spPr>
                <a:xfrm>
                  <a:off x="5206895" y="161925"/>
                  <a:ext cx="1552732" cy="428625"/>
                </a:xfrm>
                <a:prstGeom prst="rect">
                  <a:avLst/>
                </a:prstGeom>
                <a:noFill/>
                <a:ln w="12700" cmpd="sng">
                  <a:noFill/>
                </a:ln>
                <a:effectLst/>
              </p:spPr>
              <p:txBody>
                <a:bodyPr wrap="square" rtlCol="0" anchor="ctr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hu-HU" sz="12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Phillips-görbe</a:t>
                  </a:r>
                </a:p>
              </p:txBody>
            </p:sp>
          </p:grpSp>
          <p:sp>
            <p:nvSpPr>
              <p:cNvPr id="17" name="Rectangle 12">
                <a:extLst>
                  <a:ext uri="{FF2B5EF4-FFF2-40B4-BE49-F238E27FC236}">
                    <a16:creationId xmlns:a16="http://schemas.microsoft.com/office/drawing/2014/main" id="{2F418199-1E11-4EB8-9C12-8F07B4C0FA05}"/>
                  </a:ext>
                </a:extLst>
              </p:cNvPr>
              <p:cNvSpPr/>
              <p:nvPr/>
            </p:nvSpPr>
            <p:spPr>
              <a:xfrm>
                <a:off x="3438525" y="1885950"/>
                <a:ext cx="1162049" cy="504000"/>
              </a:xfrm>
              <a:prstGeom prst="rect">
                <a:avLst/>
              </a:prstGeom>
              <a:solidFill>
                <a:srgbClr val="0C2148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00" b="1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Másodkörös hatások</a:t>
                </a:r>
                <a:endPara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8" name="Connector: Elbow 13">
                <a:extLst>
                  <a:ext uri="{FF2B5EF4-FFF2-40B4-BE49-F238E27FC236}">
                    <a16:creationId xmlns:a16="http://schemas.microsoft.com/office/drawing/2014/main" id="{8CC4EA22-54E3-4F4B-817B-C877A298BA82}"/>
                  </a:ext>
                </a:extLst>
              </p:cNvPr>
              <p:cNvCxnSpPr>
                <a:stCxn id="9" idx="0"/>
                <a:endCxn id="35" idx="2"/>
              </p:cNvCxnSpPr>
              <p:nvPr/>
            </p:nvCxnSpPr>
            <p:spPr>
              <a:xfrm rot="5400000" flipH="1" flipV="1">
                <a:off x="745332" y="202406"/>
                <a:ext cx="700086" cy="1028700"/>
              </a:xfrm>
              <a:prstGeom prst="bentConnector2">
                <a:avLst/>
              </a:prstGeom>
              <a:noFill/>
              <a:ln w="38100" cap="flat" cmpd="sng" algn="ctr">
                <a:solidFill>
                  <a:srgbClr val="0C2148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19" name="Connector: Elbow 14">
                <a:extLst>
                  <a:ext uri="{FF2B5EF4-FFF2-40B4-BE49-F238E27FC236}">
                    <a16:creationId xmlns:a16="http://schemas.microsoft.com/office/drawing/2014/main" id="{B5D0BC6E-4E56-4F51-A5BB-B540CA6D9965}"/>
                  </a:ext>
                </a:extLst>
              </p:cNvPr>
              <p:cNvCxnSpPr>
                <a:stCxn id="17" idx="3"/>
                <a:endCxn id="11" idx="2"/>
              </p:cNvCxnSpPr>
              <p:nvPr/>
            </p:nvCxnSpPr>
            <p:spPr>
              <a:xfrm flipV="1">
                <a:off x="4600574" y="1524000"/>
                <a:ext cx="2743201" cy="613950"/>
              </a:xfrm>
              <a:prstGeom prst="bentConnector2">
                <a:avLst/>
              </a:prstGeom>
              <a:noFill/>
              <a:ln w="38100" cap="flat" cmpd="sng" algn="ctr">
                <a:solidFill>
                  <a:srgbClr val="0C2148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0" name="Connector: Elbow 15">
                <a:extLst>
                  <a:ext uri="{FF2B5EF4-FFF2-40B4-BE49-F238E27FC236}">
                    <a16:creationId xmlns:a16="http://schemas.microsoft.com/office/drawing/2014/main" id="{58AECE3A-1EA2-4422-9410-F2FF22CA5034}"/>
                  </a:ext>
                </a:extLst>
              </p:cNvPr>
              <p:cNvCxnSpPr>
                <a:stCxn id="9" idx="2"/>
              </p:cNvCxnSpPr>
              <p:nvPr/>
            </p:nvCxnSpPr>
            <p:spPr>
              <a:xfrm rot="16200000" flipH="1">
                <a:off x="802275" y="1349549"/>
                <a:ext cx="586200" cy="1028700"/>
              </a:xfrm>
              <a:prstGeom prst="bentConnector2">
                <a:avLst/>
              </a:prstGeom>
              <a:noFill/>
              <a:ln w="38100" cap="flat" cmpd="sng" algn="ctr">
                <a:solidFill>
                  <a:srgbClr val="0C2148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1" name="Connector: Elbow 16">
                <a:extLst>
                  <a:ext uri="{FF2B5EF4-FFF2-40B4-BE49-F238E27FC236}">
                    <a16:creationId xmlns:a16="http://schemas.microsoft.com/office/drawing/2014/main" id="{8F4F5624-8BC1-4E31-8533-E1F139AC065A}"/>
                  </a:ext>
                </a:extLst>
              </p:cNvPr>
              <p:cNvCxnSpPr>
                <a:stCxn id="29" idx="6"/>
                <a:endCxn id="11" idx="0"/>
              </p:cNvCxnSpPr>
              <p:nvPr/>
            </p:nvCxnSpPr>
            <p:spPr>
              <a:xfrm>
                <a:off x="6286499" y="357188"/>
                <a:ext cx="1057276" cy="738187"/>
              </a:xfrm>
              <a:prstGeom prst="bentConnector2">
                <a:avLst/>
              </a:prstGeom>
              <a:noFill/>
              <a:ln w="38100" cap="flat" cmpd="sng" algn="ctr">
                <a:solidFill>
                  <a:srgbClr val="0C2148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2" name="Straight Arrow Connector 17">
                <a:extLst>
                  <a:ext uri="{FF2B5EF4-FFF2-40B4-BE49-F238E27FC236}">
                    <a16:creationId xmlns:a16="http://schemas.microsoft.com/office/drawing/2014/main" id="{500A61F4-C440-440D-A369-86205B62D741}"/>
                  </a:ext>
                </a:extLst>
              </p:cNvPr>
              <p:cNvCxnSpPr>
                <a:stCxn id="35" idx="6"/>
                <a:endCxn id="12" idx="1"/>
              </p:cNvCxnSpPr>
              <p:nvPr/>
            </p:nvCxnSpPr>
            <p:spPr>
              <a:xfrm flipV="1">
                <a:off x="2876549" y="357188"/>
                <a:ext cx="561976" cy="9525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C2148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3" name="Straight Arrow Connector 18">
                <a:extLst>
                  <a:ext uri="{FF2B5EF4-FFF2-40B4-BE49-F238E27FC236}">
                    <a16:creationId xmlns:a16="http://schemas.microsoft.com/office/drawing/2014/main" id="{6FF860CD-B6C9-4EB7-A553-041A80D77F22}"/>
                  </a:ext>
                </a:extLst>
              </p:cNvPr>
              <p:cNvCxnSpPr>
                <a:cxnSpLocks/>
                <a:stCxn id="10" idx="3"/>
                <a:endCxn id="31" idx="2"/>
              </p:cNvCxnSpPr>
              <p:nvPr/>
            </p:nvCxnSpPr>
            <p:spPr>
              <a:xfrm>
                <a:off x="4610099" y="1309274"/>
                <a:ext cx="476254" cy="413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C2148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4" name="Straight Arrow Connector 19">
                <a:extLst>
                  <a:ext uri="{FF2B5EF4-FFF2-40B4-BE49-F238E27FC236}">
                    <a16:creationId xmlns:a16="http://schemas.microsoft.com/office/drawing/2014/main" id="{DF04397C-58D4-4D7A-8369-3AA2CB15A1E1}"/>
                  </a:ext>
                </a:extLst>
              </p:cNvPr>
              <p:cNvCxnSpPr>
                <a:cxnSpLocks/>
                <a:stCxn id="8" idx="6"/>
                <a:endCxn id="17" idx="1"/>
              </p:cNvCxnSpPr>
              <p:nvPr/>
            </p:nvCxnSpPr>
            <p:spPr>
              <a:xfrm>
                <a:off x="2936047" y="2128838"/>
                <a:ext cx="502477" cy="9112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C2148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5" name="Straight Arrow Connector 20">
                <a:extLst>
                  <a:ext uri="{FF2B5EF4-FFF2-40B4-BE49-F238E27FC236}">
                    <a16:creationId xmlns:a16="http://schemas.microsoft.com/office/drawing/2014/main" id="{444E9A18-8E85-43F6-93B0-9B981F716099}"/>
                  </a:ext>
                </a:extLst>
              </p:cNvPr>
              <p:cNvCxnSpPr>
                <a:stCxn id="33" idx="6"/>
                <a:endCxn id="10" idx="1"/>
              </p:cNvCxnSpPr>
              <p:nvPr/>
            </p:nvCxnSpPr>
            <p:spPr>
              <a:xfrm flipV="1">
                <a:off x="2867024" y="1309274"/>
                <a:ext cx="581026" cy="414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C2148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6" name="Straight Arrow Connector 21">
                <a:extLst>
                  <a:ext uri="{FF2B5EF4-FFF2-40B4-BE49-F238E27FC236}">
                    <a16:creationId xmlns:a16="http://schemas.microsoft.com/office/drawing/2014/main" id="{4323FDEF-FD14-418C-AE36-2A7ADD6FB4DE}"/>
                  </a:ext>
                </a:extLst>
              </p:cNvPr>
              <p:cNvCxnSpPr>
                <a:stCxn id="12" idx="3"/>
                <a:endCxn id="29" idx="2"/>
              </p:cNvCxnSpPr>
              <p:nvPr/>
            </p:nvCxnSpPr>
            <p:spPr>
              <a:xfrm>
                <a:off x="4600575" y="357188"/>
                <a:ext cx="523875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C2148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7" name="Straight Arrow Connector 22">
                <a:extLst>
                  <a:ext uri="{FF2B5EF4-FFF2-40B4-BE49-F238E27FC236}">
                    <a16:creationId xmlns:a16="http://schemas.microsoft.com/office/drawing/2014/main" id="{87BB4C38-0FE3-47A8-A0FA-3B725FA52D2B}"/>
                  </a:ext>
                </a:extLst>
              </p:cNvPr>
              <p:cNvCxnSpPr>
                <a:stCxn id="9" idx="3"/>
                <a:endCxn id="33" idx="2"/>
              </p:cNvCxnSpPr>
              <p:nvPr/>
            </p:nvCxnSpPr>
            <p:spPr>
              <a:xfrm flipV="1">
                <a:off x="1162050" y="1309688"/>
                <a:ext cx="457200" cy="9111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C2148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8" name="Straight Arrow Connector 23">
                <a:extLst>
                  <a:ext uri="{FF2B5EF4-FFF2-40B4-BE49-F238E27FC236}">
                    <a16:creationId xmlns:a16="http://schemas.microsoft.com/office/drawing/2014/main" id="{8BD5D4BF-F86E-4728-A5A3-72EC30833DC8}"/>
                  </a:ext>
                </a:extLst>
              </p:cNvPr>
              <p:cNvCxnSpPr>
                <a:cxnSpLocks/>
                <a:stCxn id="31" idx="6"/>
                <a:endCxn id="11" idx="1"/>
              </p:cNvCxnSpPr>
              <p:nvPr/>
            </p:nvCxnSpPr>
            <p:spPr>
              <a:xfrm>
                <a:off x="6400803" y="1309688"/>
                <a:ext cx="361947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C2148"/>
                </a:solidFill>
                <a:prstDash val="solid"/>
                <a:tailEnd type="triangle"/>
              </a:ln>
              <a:effectLst/>
            </p:spPr>
          </p:cxnSp>
        </p:grpSp>
        <p:sp>
          <p:nvSpPr>
            <p:cNvPr id="8" name="Oval 3">
              <a:extLst>
                <a:ext uri="{FF2B5EF4-FFF2-40B4-BE49-F238E27FC236}">
                  <a16:creationId xmlns:a16="http://schemas.microsoft.com/office/drawing/2014/main" id="{09E1B205-2586-4577-AA09-B0F58FE21D3B}"/>
                </a:ext>
              </a:extLst>
            </p:cNvPr>
            <p:cNvSpPr/>
            <p:nvPr/>
          </p:nvSpPr>
          <p:spPr>
            <a:xfrm>
              <a:off x="1600199" y="1771650"/>
              <a:ext cx="1335849" cy="714375"/>
            </a:xfrm>
            <a:prstGeom prst="ellipse">
              <a:avLst/>
            </a:prstGeom>
            <a:solidFill>
              <a:srgbClr val="009EE0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Várakozások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4754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3E77C295-E028-4EC1-8409-B84B8FBFD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400" dirty="0"/>
              <a:t>A bérek és az árak közötti kapcsolat csatornái</a:t>
            </a:r>
            <a:endParaRPr lang="hu-HU" sz="2000" dirty="0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43FE9CC6-6696-41F6-B0F6-EE7A2605AC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hu-HU"/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4A6856CA-40EE-4130-8396-DBA1F458F8D0}"/>
              </a:ext>
            </a:extLst>
          </p:cNvPr>
          <p:cNvGrpSpPr/>
          <p:nvPr/>
        </p:nvGrpSpPr>
        <p:grpSpPr>
          <a:xfrm>
            <a:off x="474917" y="1812023"/>
            <a:ext cx="8190907" cy="3855302"/>
            <a:chOff x="0" y="0"/>
            <a:chExt cx="7924800" cy="2486025"/>
          </a:xfrm>
        </p:grpSpPr>
        <p:grpSp>
          <p:nvGrpSpPr>
            <p:cNvPr id="7" name="Group 2">
              <a:extLst>
                <a:ext uri="{FF2B5EF4-FFF2-40B4-BE49-F238E27FC236}">
                  <a16:creationId xmlns:a16="http://schemas.microsoft.com/office/drawing/2014/main" id="{36EE2640-635F-4010-AB05-F27FD150803E}"/>
                </a:ext>
              </a:extLst>
            </p:cNvPr>
            <p:cNvGrpSpPr/>
            <p:nvPr/>
          </p:nvGrpSpPr>
          <p:grpSpPr>
            <a:xfrm>
              <a:off x="0" y="0"/>
              <a:ext cx="7924800" cy="2389950"/>
              <a:chOff x="0" y="0"/>
              <a:chExt cx="7924800" cy="2389950"/>
            </a:xfrm>
          </p:grpSpPr>
          <p:sp>
            <p:nvSpPr>
              <p:cNvPr id="9" name="TextBox 4">
                <a:extLst>
                  <a:ext uri="{FF2B5EF4-FFF2-40B4-BE49-F238E27FC236}">
                    <a16:creationId xmlns:a16="http://schemas.microsoft.com/office/drawing/2014/main" id="{68B911E4-3540-4CDE-B3ED-EE58502F2D5F}"/>
                  </a:ext>
                </a:extLst>
              </p:cNvPr>
              <p:cNvSpPr txBox="1"/>
              <p:nvPr/>
            </p:nvSpPr>
            <p:spPr>
              <a:xfrm>
                <a:off x="0" y="1066799"/>
                <a:ext cx="1162050" cy="504000"/>
              </a:xfrm>
              <a:prstGeom prst="rect">
                <a:avLst/>
              </a:prstGeom>
              <a:solidFill>
                <a:schemeClr val="tx2"/>
              </a:solidFill>
              <a:ln w="12700" cmpd="sng">
                <a:solidFill>
                  <a:sysClr val="windowText" lastClr="000000"/>
                </a:solidFill>
              </a:ln>
              <a:effectLst/>
            </p:spPr>
            <p:txBody>
              <a:bodyPr wrap="square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Bérek</a:t>
                </a:r>
              </a:p>
            </p:txBody>
          </p:sp>
          <p:sp>
            <p:nvSpPr>
              <p:cNvPr id="10" name="TextBox 5">
                <a:extLst>
                  <a:ext uri="{FF2B5EF4-FFF2-40B4-BE49-F238E27FC236}">
                    <a16:creationId xmlns:a16="http://schemas.microsoft.com/office/drawing/2014/main" id="{AB851526-417F-49B8-9AF4-43D1B5AC6217}"/>
                  </a:ext>
                </a:extLst>
              </p:cNvPr>
              <p:cNvSpPr txBox="1"/>
              <p:nvPr/>
            </p:nvSpPr>
            <p:spPr>
              <a:xfrm>
                <a:off x="3448050" y="1057274"/>
                <a:ext cx="1162050" cy="504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 cmpd="sng">
                <a:noFill/>
              </a:ln>
              <a:effectLst/>
            </p:spPr>
            <p:txBody>
              <a:bodyPr wrap="square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0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Munkaköltség</a:t>
                </a:r>
              </a:p>
            </p:txBody>
          </p:sp>
          <p:sp>
            <p:nvSpPr>
              <p:cNvPr id="11" name="TextBox 6">
                <a:extLst>
                  <a:ext uri="{FF2B5EF4-FFF2-40B4-BE49-F238E27FC236}">
                    <a16:creationId xmlns:a16="http://schemas.microsoft.com/office/drawing/2014/main" id="{C49E7106-850F-4CE4-A3D2-84A25D64E00B}"/>
                  </a:ext>
                </a:extLst>
              </p:cNvPr>
              <p:cNvSpPr txBox="1"/>
              <p:nvPr/>
            </p:nvSpPr>
            <p:spPr>
              <a:xfrm>
                <a:off x="6762750" y="1095375"/>
                <a:ext cx="1162050" cy="428625"/>
              </a:xfrm>
              <a:prstGeom prst="rect">
                <a:avLst/>
              </a:prstGeom>
              <a:solidFill>
                <a:schemeClr val="tx2"/>
              </a:solidFill>
              <a:ln w="12700" cmpd="sng">
                <a:noFill/>
              </a:ln>
              <a:effectLst/>
            </p:spPr>
            <p:txBody>
              <a:bodyPr wrap="square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>
                  <a:defRPr/>
                </a:pPr>
                <a:r>
                  <a:rPr lang="hu-HU" sz="1200" b="1" kern="0" dirty="0">
                    <a:solidFill>
                      <a:schemeClr val="bg1"/>
                    </a:solidFill>
                    <a:latin typeface="Calibri"/>
                  </a:rPr>
                  <a:t>Infláció</a:t>
                </a:r>
              </a:p>
            </p:txBody>
          </p:sp>
          <p:sp>
            <p:nvSpPr>
              <p:cNvPr id="12" name="TextBox 7">
                <a:extLst>
                  <a:ext uri="{FF2B5EF4-FFF2-40B4-BE49-F238E27FC236}">
                    <a16:creationId xmlns:a16="http://schemas.microsoft.com/office/drawing/2014/main" id="{E53C9933-F7BB-4B88-B2CB-984004A80CAE}"/>
                  </a:ext>
                </a:extLst>
              </p:cNvPr>
              <p:cNvSpPr txBox="1"/>
              <p:nvPr/>
            </p:nvSpPr>
            <p:spPr>
              <a:xfrm>
                <a:off x="3438525" y="104775"/>
                <a:ext cx="1162050" cy="504825"/>
              </a:xfrm>
              <a:prstGeom prst="rect">
                <a:avLst/>
              </a:prstGeom>
              <a:solidFill>
                <a:srgbClr val="0C2148"/>
              </a:solidFill>
              <a:ln w="12700" cmpd="sng">
                <a:solidFill>
                  <a:sysClr val="windowText" lastClr="000000"/>
                </a:solidFill>
              </a:ln>
              <a:effectLst/>
            </p:spPr>
            <p:txBody>
              <a:bodyPr wrap="square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00" b="1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Fogyasztás/</a:t>
                </a:r>
                <a:br>
                  <a:rPr kumimoji="0" lang="hu-HU" sz="1200" b="1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</a:br>
                <a:r>
                  <a:rPr kumimoji="0" lang="hu-HU" sz="1200" b="1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kereslet</a:t>
                </a:r>
              </a:p>
            </p:txBody>
          </p:sp>
          <p:grpSp>
            <p:nvGrpSpPr>
              <p:cNvPr id="13" name="Group 8">
                <a:extLst>
                  <a:ext uri="{FF2B5EF4-FFF2-40B4-BE49-F238E27FC236}">
                    <a16:creationId xmlns:a16="http://schemas.microsoft.com/office/drawing/2014/main" id="{F5221283-4215-49BF-AE46-165AB32767A2}"/>
                  </a:ext>
                </a:extLst>
              </p:cNvPr>
              <p:cNvGrpSpPr/>
              <p:nvPr/>
            </p:nvGrpSpPr>
            <p:grpSpPr>
              <a:xfrm>
                <a:off x="1609725" y="9525"/>
                <a:ext cx="1266824" cy="714375"/>
                <a:chOff x="1609725" y="9525"/>
                <a:chExt cx="1827551" cy="771525"/>
              </a:xfrm>
            </p:grpSpPr>
            <p:sp>
              <p:nvSpPr>
                <p:cNvPr id="35" name="Oval 30">
                  <a:extLst>
                    <a:ext uri="{FF2B5EF4-FFF2-40B4-BE49-F238E27FC236}">
                      <a16:creationId xmlns:a16="http://schemas.microsoft.com/office/drawing/2014/main" id="{D8489690-38EF-4BDA-B8F9-13FC3E7A7D6D}"/>
                    </a:ext>
                  </a:extLst>
                </p:cNvPr>
                <p:cNvSpPr/>
                <p:nvPr/>
              </p:nvSpPr>
              <p:spPr>
                <a:xfrm>
                  <a:off x="1609725" y="9525"/>
                  <a:ext cx="1827551" cy="771525"/>
                </a:xfrm>
                <a:prstGeom prst="ellipse">
                  <a:avLst/>
                </a:prstGeom>
                <a:solidFill>
                  <a:srgbClr val="009EE0">
                    <a:lumMod val="40000"/>
                    <a:lumOff val="60000"/>
                  </a:srgb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TextBox 31">
                  <a:extLst>
                    <a:ext uri="{FF2B5EF4-FFF2-40B4-BE49-F238E27FC236}">
                      <a16:creationId xmlns:a16="http://schemas.microsoft.com/office/drawing/2014/main" id="{7C1DD07A-F469-4071-B332-169FD1E2F629}"/>
                    </a:ext>
                  </a:extLst>
                </p:cNvPr>
                <p:cNvSpPr txBox="1"/>
                <p:nvPr/>
              </p:nvSpPr>
              <p:spPr>
                <a:xfrm>
                  <a:off x="1829579" y="132970"/>
                  <a:ext cx="1429064" cy="487680"/>
                </a:xfrm>
                <a:prstGeom prst="rect">
                  <a:avLst/>
                </a:prstGeom>
                <a:noFill/>
                <a:ln w="12700" cmpd="sng">
                  <a:noFill/>
                </a:ln>
                <a:effectLst/>
              </p:spPr>
              <p:txBody>
                <a:bodyPr wrap="square" rtlCol="0" anchor="ctr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hu-HU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Fogyasztási hajlandóság</a:t>
                  </a:r>
                </a:p>
              </p:txBody>
            </p:sp>
          </p:grpSp>
          <p:grpSp>
            <p:nvGrpSpPr>
              <p:cNvPr id="14" name="Group 9">
                <a:extLst>
                  <a:ext uri="{FF2B5EF4-FFF2-40B4-BE49-F238E27FC236}">
                    <a16:creationId xmlns:a16="http://schemas.microsoft.com/office/drawing/2014/main" id="{F4DB7DC5-61CB-4434-AB1C-6549FD968707}"/>
                  </a:ext>
                </a:extLst>
              </p:cNvPr>
              <p:cNvGrpSpPr/>
              <p:nvPr/>
            </p:nvGrpSpPr>
            <p:grpSpPr>
              <a:xfrm>
                <a:off x="1619250" y="952500"/>
                <a:ext cx="1247774" cy="714375"/>
                <a:chOff x="1619250" y="952500"/>
                <a:chExt cx="1800069" cy="771525"/>
              </a:xfrm>
            </p:grpSpPr>
            <p:sp>
              <p:nvSpPr>
                <p:cNvPr id="33" name="Oval 28">
                  <a:extLst>
                    <a:ext uri="{FF2B5EF4-FFF2-40B4-BE49-F238E27FC236}">
                      <a16:creationId xmlns:a16="http://schemas.microsoft.com/office/drawing/2014/main" id="{197F02E3-8947-4B1F-B416-0D47BED2AE50}"/>
                    </a:ext>
                  </a:extLst>
                </p:cNvPr>
                <p:cNvSpPr/>
                <p:nvPr/>
              </p:nvSpPr>
              <p:spPr>
                <a:xfrm>
                  <a:off x="1619250" y="952500"/>
                  <a:ext cx="1800069" cy="771525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TextBox 29">
                  <a:extLst>
                    <a:ext uri="{FF2B5EF4-FFF2-40B4-BE49-F238E27FC236}">
                      <a16:creationId xmlns:a16="http://schemas.microsoft.com/office/drawing/2014/main" id="{E7E8B226-E75A-4260-9CFC-45D1D4447A37}"/>
                    </a:ext>
                  </a:extLst>
                </p:cNvPr>
                <p:cNvSpPr txBox="1"/>
                <p:nvPr/>
              </p:nvSpPr>
              <p:spPr>
                <a:xfrm>
                  <a:off x="1811622" y="1075944"/>
                  <a:ext cx="1442805" cy="534924"/>
                </a:xfrm>
                <a:prstGeom prst="rect">
                  <a:avLst/>
                </a:prstGeom>
                <a:noFill/>
                <a:ln w="12700" cmpd="sng">
                  <a:noFill/>
                </a:ln>
                <a:effectLst/>
              </p:spPr>
              <p:txBody>
                <a:bodyPr wrap="square" rtlCol="0" anchor="ctr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hu-HU" sz="1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chemeClr val="bg1">
                          <a:lumMod val="50000"/>
                        </a:scheme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Adóék</a:t>
                  </a:r>
                  <a:r>
                    <a:rPr kumimoji="0" lang="hu-HU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</a:t>
                  </a:r>
                </a:p>
              </p:txBody>
            </p:sp>
          </p:grpSp>
          <p:grpSp>
            <p:nvGrpSpPr>
              <p:cNvPr id="15" name="Group 10">
                <a:extLst>
                  <a:ext uri="{FF2B5EF4-FFF2-40B4-BE49-F238E27FC236}">
                    <a16:creationId xmlns:a16="http://schemas.microsoft.com/office/drawing/2014/main" id="{0446FCD2-18E5-4916-A1DC-E14F890A6E9C}"/>
                  </a:ext>
                </a:extLst>
              </p:cNvPr>
              <p:cNvGrpSpPr/>
              <p:nvPr/>
            </p:nvGrpSpPr>
            <p:grpSpPr>
              <a:xfrm>
                <a:off x="5153026" y="952500"/>
                <a:ext cx="1247774" cy="714375"/>
                <a:chOff x="5153027" y="952500"/>
                <a:chExt cx="1800069" cy="771525"/>
              </a:xfrm>
            </p:grpSpPr>
            <p:sp>
              <p:nvSpPr>
                <p:cNvPr id="31" name="Oval 26">
                  <a:extLst>
                    <a:ext uri="{FF2B5EF4-FFF2-40B4-BE49-F238E27FC236}">
                      <a16:creationId xmlns:a16="http://schemas.microsoft.com/office/drawing/2014/main" id="{56167D41-90D0-4C21-BB50-6835905FD8DD}"/>
                    </a:ext>
                  </a:extLst>
                </p:cNvPr>
                <p:cNvSpPr/>
                <p:nvPr/>
              </p:nvSpPr>
              <p:spPr>
                <a:xfrm>
                  <a:off x="5153027" y="952500"/>
                  <a:ext cx="1800069" cy="771525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TextBox 27">
                  <a:extLst>
                    <a:ext uri="{FF2B5EF4-FFF2-40B4-BE49-F238E27FC236}">
                      <a16:creationId xmlns:a16="http://schemas.microsoft.com/office/drawing/2014/main" id="{B7DAA817-D361-4092-9142-C27CCB3A3863}"/>
                    </a:ext>
                  </a:extLst>
                </p:cNvPr>
                <p:cNvSpPr txBox="1"/>
                <p:nvPr/>
              </p:nvSpPr>
              <p:spPr>
                <a:xfrm>
                  <a:off x="5429249" y="1114425"/>
                  <a:ext cx="1317729" cy="428625"/>
                </a:xfrm>
                <a:prstGeom prst="rect">
                  <a:avLst/>
                </a:prstGeom>
                <a:noFill/>
                <a:ln w="12700" cmpd="sng">
                  <a:noFill/>
                </a:ln>
                <a:effectLst/>
              </p:spPr>
              <p:txBody>
                <a:bodyPr wrap="square" rtlCol="0" anchor="ctr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hu-HU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>
                          <a:lumMod val="50000"/>
                        </a:scheme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Bérhányad</a:t>
                  </a:r>
                </a:p>
              </p:txBody>
            </p:sp>
          </p:grpSp>
          <p:grpSp>
            <p:nvGrpSpPr>
              <p:cNvPr id="16" name="Group 11">
                <a:extLst>
                  <a:ext uri="{FF2B5EF4-FFF2-40B4-BE49-F238E27FC236}">
                    <a16:creationId xmlns:a16="http://schemas.microsoft.com/office/drawing/2014/main" id="{8B28C604-3BFB-4BD2-ADA2-3072C6B4A57F}"/>
                  </a:ext>
                </a:extLst>
              </p:cNvPr>
              <p:cNvGrpSpPr/>
              <p:nvPr/>
            </p:nvGrpSpPr>
            <p:grpSpPr>
              <a:xfrm>
                <a:off x="5124450" y="0"/>
                <a:ext cx="1162049" cy="714375"/>
                <a:chOff x="5124450" y="0"/>
                <a:chExt cx="1676400" cy="771525"/>
              </a:xfrm>
            </p:grpSpPr>
            <p:sp>
              <p:nvSpPr>
                <p:cNvPr id="29" name="Oval 24">
                  <a:extLst>
                    <a:ext uri="{FF2B5EF4-FFF2-40B4-BE49-F238E27FC236}">
                      <a16:creationId xmlns:a16="http://schemas.microsoft.com/office/drawing/2014/main" id="{6A1908ED-EFC7-4453-A939-BF0E41000600}"/>
                    </a:ext>
                  </a:extLst>
                </p:cNvPr>
                <p:cNvSpPr/>
                <p:nvPr/>
              </p:nvSpPr>
              <p:spPr>
                <a:xfrm>
                  <a:off x="5124450" y="0"/>
                  <a:ext cx="1676400" cy="771525"/>
                </a:xfrm>
                <a:prstGeom prst="ellipse">
                  <a:avLst/>
                </a:prstGeom>
                <a:solidFill>
                  <a:srgbClr val="009EE0">
                    <a:lumMod val="40000"/>
                    <a:lumOff val="60000"/>
                  </a:srgb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TextBox 25">
                  <a:extLst>
                    <a:ext uri="{FF2B5EF4-FFF2-40B4-BE49-F238E27FC236}">
                      <a16:creationId xmlns:a16="http://schemas.microsoft.com/office/drawing/2014/main" id="{F388CDD9-B01C-4208-8A23-F1421EE374F4}"/>
                    </a:ext>
                  </a:extLst>
                </p:cNvPr>
                <p:cNvSpPr txBox="1"/>
                <p:nvPr/>
              </p:nvSpPr>
              <p:spPr>
                <a:xfrm>
                  <a:off x="5206895" y="161925"/>
                  <a:ext cx="1552732" cy="428625"/>
                </a:xfrm>
                <a:prstGeom prst="rect">
                  <a:avLst/>
                </a:prstGeom>
                <a:noFill/>
                <a:ln w="12700" cmpd="sng">
                  <a:noFill/>
                </a:ln>
                <a:effectLst/>
              </p:spPr>
              <p:txBody>
                <a:bodyPr wrap="square" rtlCol="0" anchor="ctr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hu-HU" sz="12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Phillips-görbe</a:t>
                  </a:r>
                </a:p>
              </p:txBody>
            </p:sp>
          </p:grpSp>
          <p:sp>
            <p:nvSpPr>
              <p:cNvPr id="17" name="Rectangle 12">
                <a:extLst>
                  <a:ext uri="{FF2B5EF4-FFF2-40B4-BE49-F238E27FC236}">
                    <a16:creationId xmlns:a16="http://schemas.microsoft.com/office/drawing/2014/main" id="{2F418199-1E11-4EB8-9C12-8F07B4C0FA05}"/>
                  </a:ext>
                </a:extLst>
              </p:cNvPr>
              <p:cNvSpPr/>
              <p:nvPr/>
            </p:nvSpPr>
            <p:spPr>
              <a:xfrm>
                <a:off x="3438525" y="1885950"/>
                <a:ext cx="1162049" cy="504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0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Másodkörös hatások</a:t>
                </a:r>
                <a:endParaRPr kumimoji="0" lang="en-GB" sz="1200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8" name="Connector: Elbow 13">
                <a:extLst>
                  <a:ext uri="{FF2B5EF4-FFF2-40B4-BE49-F238E27FC236}">
                    <a16:creationId xmlns:a16="http://schemas.microsoft.com/office/drawing/2014/main" id="{8CC4EA22-54E3-4F4B-817B-C877A298BA82}"/>
                  </a:ext>
                </a:extLst>
              </p:cNvPr>
              <p:cNvCxnSpPr>
                <a:stCxn id="9" idx="0"/>
                <a:endCxn id="35" idx="2"/>
              </p:cNvCxnSpPr>
              <p:nvPr/>
            </p:nvCxnSpPr>
            <p:spPr>
              <a:xfrm rot="5400000" flipH="1" flipV="1">
                <a:off x="745332" y="202406"/>
                <a:ext cx="700086" cy="1028700"/>
              </a:xfrm>
              <a:prstGeom prst="bentConnector2">
                <a:avLst/>
              </a:prstGeom>
              <a:noFill/>
              <a:ln w="38100" cap="flat" cmpd="sng" algn="ctr">
                <a:solidFill>
                  <a:srgbClr val="0C2148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19" name="Connector: Elbow 14">
                <a:extLst>
                  <a:ext uri="{FF2B5EF4-FFF2-40B4-BE49-F238E27FC236}">
                    <a16:creationId xmlns:a16="http://schemas.microsoft.com/office/drawing/2014/main" id="{B5D0BC6E-4E56-4F51-A5BB-B540CA6D9965}"/>
                  </a:ext>
                </a:extLst>
              </p:cNvPr>
              <p:cNvCxnSpPr>
                <a:stCxn id="17" idx="3"/>
                <a:endCxn id="11" idx="2"/>
              </p:cNvCxnSpPr>
              <p:nvPr/>
            </p:nvCxnSpPr>
            <p:spPr>
              <a:xfrm flipV="1">
                <a:off x="4600574" y="1524000"/>
                <a:ext cx="2743201" cy="613950"/>
              </a:xfrm>
              <a:prstGeom prst="bentConnector2">
                <a:avLst/>
              </a:prstGeom>
              <a:solidFill>
                <a:schemeClr val="bg1">
                  <a:lumMod val="65000"/>
                </a:schemeClr>
              </a:solidFill>
              <a:ln w="38100" cap="flat" cmpd="sng" algn="ctr">
                <a:solidFill>
                  <a:schemeClr val="bg1">
                    <a:lumMod val="85000"/>
                  </a:scheme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0" name="Connector: Elbow 15">
                <a:extLst>
                  <a:ext uri="{FF2B5EF4-FFF2-40B4-BE49-F238E27FC236}">
                    <a16:creationId xmlns:a16="http://schemas.microsoft.com/office/drawing/2014/main" id="{58AECE3A-1EA2-4422-9410-F2FF22CA5034}"/>
                  </a:ext>
                </a:extLst>
              </p:cNvPr>
              <p:cNvCxnSpPr>
                <a:stCxn id="9" idx="2"/>
              </p:cNvCxnSpPr>
              <p:nvPr/>
            </p:nvCxnSpPr>
            <p:spPr>
              <a:xfrm rot="16200000" flipH="1">
                <a:off x="802275" y="1349549"/>
                <a:ext cx="586200" cy="1028700"/>
              </a:xfrm>
              <a:prstGeom prst="bentConnector2">
                <a:avLst/>
              </a:prstGeom>
              <a:solidFill>
                <a:schemeClr val="bg1">
                  <a:lumMod val="65000"/>
                </a:schemeClr>
              </a:solidFill>
              <a:ln w="38100" cap="flat" cmpd="sng" algn="ctr">
                <a:solidFill>
                  <a:schemeClr val="bg1">
                    <a:lumMod val="85000"/>
                  </a:scheme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1" name="Connector: Elbow 16">
                <a:extLst>
                  <a:ext uri="{FF2B5EF4-FFF2-40B4-BE49-F238E27FC236}">
                    <a16:creationId xmlns:a16="http://schemas.microsoft.com/office/drawing/2014/main" id="{8F4F5624-8BC1-4E31-8533-E1F139AC065A}"/>
                  </a:ext>
                </a:extLst>
              </p:cNvPr>
              <p:cNvCxnSpPr>
                <a:stCxn id="29" idx="6"/>
                <a:endCxn id="11" idx="0"/>
              </p:cNvCxnSpPr>
              <p:nvPr/>
            </p:nvCxnSpPr>
            <p:spPr>
              <a:xfrm>
                <a:off x="6286499" y="357188"/>
                <a:ext cx="1057276" cy="738187"/>
              </a:xfrm>
              <a:prstGeom prst="bentConnector2">
                <a:avLst/>
              </a:prstGeom>
              <a:noFill/>
              <a:ln w="38100" cap="flat" cmpd="sng" algn="ctr">
                <a:solidFill>
                  <a:srgbClr val="0C2148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2" name="Straight Arrow Connector 17">
                <a:extLst>
                  <a:ext uri="{FF2B5EF4-FFF2-40B4-BE49-F238E27FC236}">
                    <a16:creationId xmlns:a16="http://schemas.microsoft.com/office/drawing/2014/main" id="{500A61F4-C440-440D-A369-86205B62D741}"/>
                  </a:ext>
                </a:extLst>
              </p:cNvPr>
              <p:cNvCxnSpPr>
                <a:stCxn id="35" idx="6"/>
                <a:endCxn id="12" idx="1"/>
              </p:cNvCxnSpPr>
              <p:nvPr/>
            </p:nvCxnSpPr>
            <p:spPr>
              <a:xfrm flipV="1">
                <a:off x="2876549" y="357188"/>
                <a:ext cx="561976" cy="9525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C2148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3" name="Straight Arrow Connector 18">
                <a:extLst>
                  <a:ext uri="{FF2B5EF4-FFF2-40B4-BE49-F238E27FC236}">
                    <a16:creationId xmlns:a16="http://schemas.microsoft.com/office/drawing/2014/main" id="{6FF860CD-B6C9-4EB7-A553-041A80D77F22}"/>
                  </a:ext>
                </a:extLst>
              </p:cNvPr>
              <p:cNvCxnSpPr>
                <a:cxnSpLocks/>
                <a:stCxn id="10" idx="3"/>
                <a:endCxn id="31" idx="2"/>
              </p:cNvCxnSpPr>
              <p:nvPr/>
            </p:nvCxnSpPr>
            <p:spPr>
              <a:xfrm>
                <a:off x="4610099" y="1309274"/>
                <a:ext cx="542926" cy="413"/>
              </a:xfrm>
              <a:prstGeom prst="straightConnector1">
                <a:avLst/>
              </a:prstGeom>
              <a:solidFill>
                <a:schemeClr val="bg1">
                  <a:lumMod val="65000"/>
                </a:schemeClr>
              </a:solidFill>
              <a:ln w="38100" cap="flat" cmpd="sng" algn="ctr">
                <a:solidFill>
                  <a:schemeClr val="bg1">
                    <a:lumMod val="85000"/>
                  </a:scheme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4" name="Straight Arrow Connector 19">
                <a:extLst>
                  <a:ext uri="{FF2B5EF4-FFF2-40B4-BE49-F238E27FC236}">
                    <a16:creationId xmlns:a16="http://schemas.microsoft.com/office/drawing/2014/main" id="{DF04397C-58D4-4D7A-8369-3AA2CB15A1E1}"/>
                  </a:ext>
                </a:extLst>
              </p:cNvPr>
              <p:cNvCxnSpPr>
                <a:cxnSpLocks/>
                <a:stCxn id="8" idx="6"/>
                <a:endCxn id="17" idx="1"/>
              </p:cNvCxnSpPr>
              <p:nvPr/>
            </p:nvCxnSpPr>
            <p:spPr>
              <a:xfrm>
                <a:off x="2961325" y="2128838"/>
                <a:ext cx="477200" cy="9112"/>
              </a:xfrm>
              <a:prstGeom prst="straightConnector1">
                <a:avLst/>
              </a:prstGeom>
              <a:solidFill>
                <a:schemeClr val="bg1">
                  <a:lumMod val="65000"/>
                </a:schemeClr>
              </a:solidFill>
              <a:ln w="38100" cap="flat" cmpd="sng" algn="ctr">
                <a:solidFill>
                  <a:schemeClr val="bg1">
                    <a:lumMod val="85000"/>
                  </a:scheme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5" name="Straight Arrow Connector 20">
                <a:extLst>
                  <a:ext uri="{FF2B5EF4-FFF2-40B4-BE49-F238E27FC236}">
                    <a16:creationId xmlns:a16="http://schemas.microsoft.com/office/drawing/2014/main" id="{444E9A18-8E85-43F6-93B0-9B981F716099}"/>
                  </a:ext>
                </a:extLst>
              </p:cNvPr>
              <p:cNvCxnSpPr>
                <a:stCxn id="33" idx="6"/>
                <a:endCxn id="10" idx="1"/>
              </p:cNvCxnSpPr>
              <p:nvPr/>
            </p:nvCxnSpPr>
            <p:spPr>
              <a:xfrm flipV="1">
                <a:off x="2867024" y="1309274"/>
                <a:ext cx="581026" cy="414"/>
              </a:xfrm>
              <a:prstGeom prst="straightConnector1">
                <a:avLst/>
              </a:prstGeom>
              <a:solidFill>
                <a:schemeClr val="bg1">
                  <a:lumMod val="65000"/>
                </a:schemeClr>
              </a:solidFill>
              <a:ln w="38100" cap="flat" cmpd="sng" algn="ctr">
                <a:solidFill>
                  <a:schemeClr val="bg1">
                    <a:lumMod val="85000"/>
                  </a:scheme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6" name="Straight Arrow Connector 21">
                <a:extLst>
                  <a:ext uri="{FF2B5EF4-FFF2-40B4-BE49-F238E27FC236}">
                    <a16:creationId xmlns:a16="http://schemas.microsoft.com/office/drawing/2014/main" id="{4323FDEF-FD14-418C-AE36-2A7ADD6FB4DE}"/>
                  </a:ext>
                </a:extLst>
              </p:cNvPr>
              <p:cNvCxnSpPr>
                <a:stCxn id="12" idx="3"/>
                <a:endCxn id="29" idx="2"/>
              </p:cNvCxnSpPr>
              <p:nvPr/>
            </p:nvCxnSpPr>
            <p:spPr>
              <a:xfrm>
                <a:off x="4600575" y="357188"/>
                <a:ext cx="523875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C2148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7" name="Straight Arrow Connector 22">
                <a:extLst>
                  <a:ext uri="{FF2B5EF4-FFF2-40B4-BE49-F238E27FC236}">
                    <a16:creationId xmlns:a16="http://schemas.microsoft.com/office/drawing/2014/main" id="{87BB4C38-0FE3-47A8-A0FA-3B725FA52D2B}"/>
                  </a:ext>
                </a:extLst>
              </p:cNvPr>
              <p:cNvCxnSpPr>
                <a:stCxn id="9" idx="3"/>
                <a:endCxn id="33" idx="2"/>
              </p:cNvCxnSpPr>
              <p:nvPr/>
            </p:nvCxnSpPr>
            <p:spPr>
              <a:xfrm flipV="1">
                <a:off x="1162050" y="1309688"/>
                <a:ext cx="457200" cy="9111"/>
              </a:xfrm>
              <a:prstGeom prst="straightConnector1">
                <a:avLst/>
              </a:prstGeom>
              <a:solidFill>
                <a:schemeClr val="bg1">
                  <a:lumMod val="65000"/>
                </a:schemeClr>
              </a:solidFill>
              <a:ln w="38100" cap="flat" cmpd="sng" algn="ctr">
                <a:solidFill>
                  <a:schemeClr val="bg1">
                    <a:lumMod val="85000"/>
                  </a:scheme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8" name="Straight Arrow Connector 23">
                <a:extLst>
                  <a:ext uri="{FF2B5EF4-FFF2-40B4-BE49-F238E27FC236}">
                    <a16:creationId xmlns:a16="http://schemas.microsoft.com/office/drawing/2014/main" id="{8BD5D4BF-F86E-4728-A5A3-72EC30833DC8}"/>
                  </a:ext>
                </a:extLst>
              </p:cNvPr>
              <p:cNvCxnSpPr>
                <a:cxnSpLocks/>
                <a:stCxn id="31" idx="6"/>
                <a:endCxn id="11" idx="1"/>
              </p:cNvCxnSpPr>
              <p:nvPr/>
            </p:nvCxnSpPr>
            <p:spPr>
              <a:xfrm>
                <a:off x="6400799" y="1309688"/>
                <a:ext cx="361951" cy="0"/>
              </a:xfrm>
              <a:prstGeom prst="straightConnector1">
                <a:avLst/>
              </a:prstGeom>
              <a:solidFill>
                <a:schemeClr val="bg1">
                  <a:lumMod val="65000"/>
                </a:schemeClr>
              </a:solidFill>
              <a:ln w="38100" cap="flat" cmpd="sng" algn="ctr">
                <a:solidFill>
                  <a:schemeClr val="bg1">
                    <a:lumMod val="85000"/>
                  </a:schemeClr>
                </a:solidFill>
                <a:prstDash val="solid"/>
                <a:tailEnd type="triangle"/>
              </a:ln>
              <a:effectLst/>
            </p:spPr>
          </p:cxnSp>
        </p:grpSp>
        <p:sp>
          <p:nvSpPr>
            <p:cNvPr id="8" name="Oval 3">
              <a:extLst>
                <a:ext uri="{FF2B5EF4-FFF2-40B4-BE49-F238E27FC236}">
                  <a16:creationId xmlns:a16="http://schemas.microsoft.com/office/drawing/2014/main" id="{09E1B205-2586-4577-AA09-B0F58FE21D3B}"/>
                </a:ext>
              </a:extLst>
            </p:cNvPr>
            <p:cNvSpPr/>
            <p:nvPr/>
          </p:nvSpPr>
          <p:spPr>
            <a:xfrm>
              <a:off x="1600199" y="1771650"/>
              <a:ext cx="1361126" cy="71437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Várakozások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églalap 1">
            <a:extLst>
              <a:ext uri="{FF2B5EF4-FFF2-40B4-BE49-F238E27FC236}">
                <a16:creationId xmlns:a16="http://schemas.microsoft.com/office/drawing/2014/main" id="{FBB333CE-FF1E-4130-B9E8-DE6963352DAC}"/>
              </a:ext>
            </a:extLst>
          </p:cNvPr>
          <p:cNvSpPr/>
          <p:nvPr/>
        </p:nvSpPr>
        <p:spPr>
          <a:xfrm>
            <a:off x="645952" y="1573020"/>
            <a:ext cx="8019872" cy="1514789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81915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3E77C295-E028-4EC1-8409-B84B8FBFD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A fogyasztási ráta stabilan alakul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43FE9CC6-6696-41F6-B0F6-EE7A2605AC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83995" y="6362885"/>
            <a:ext cx="3600000" cy="369333"/>
          </a:xfrm>
        </p:spPr>
        <p:txBody>
          <a:bodyPr/>
          <a:lstStyle/>
          <a:p>
            <a:r>
              <a:rPr lang="hu-HU" dirty="0"/>
              <a:t>Forrás | KSH, MNB</a:t>
            </a:r>
          </a:p>
        </p:txBody>
      </p:sp>
      <p:graphicFrame>
        <p:nvGraphicFramePr>
          <p:cNvPr id="6" name="Chart 1">
            <a:extLst>
              <a:ext uri="{FF2B5EF4-FFF2-40B4-BE49-F238E27FC236}">
                <a16:creationId xmlns:a16="http://schemas.microsoft.com/office/drawing/2014/main" id="{3C34FA5E-7A43-41F7-9A72-67364CD0A52C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213399104"/>
              </p:ext>
            </p:extLst>
          </p:nvPr>
        </p:nvGraphicFramePr>
        <p:xfrm>
          <a:off x="432000" y="1179000"/>
          <a:ext cx="8280000" cy="45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D1977D02-BD1C-4742-A47A-F1EC4402C2A6}"/>
              </a:ext>
            </a:extLst>
          </p:cNvPr>
          <p:cNvSpPr txBox="1">
            <a:spLocks/>
          </p:cNvSpPr>
          <p:nvPr/>
        </p:nvSpPr>
        <p:spPr>
          <a:xfrm>
            <a:off x="974966" y="5797899"/>
            <a:ext cx="8009029" cy="4460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74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875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85749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028624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371498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885809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684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558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433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u-HU" sz="2000" dirty="0"/>
              <a:t>A LAKOSSÁG FOGYASZTÁSI, BERUHÁZÁSI ÉS MEGTAKARÍTÁSI RÁTÁJÁNAK ALAKULÁSA A RENDELKEZÉSRE ÁLLÓ JÖVEDELEM ARÁNYÁBAN</a:t>
            </a:r>
          </a:p>
        </p:txBody>
      </p:sp>
    </p:spTree>
    <p:extLst>
      <p:ext uri="{BB962C8B-B14F-4D97-AF65-F5344CB8AC3E}">
        <p14:creationId xmlns:p14="http://schemas.microsoft.com/office/powerpoint/2010/main" val="2901668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3E77C295-E028-4EC1-8409-B84B8FBFD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400" dirty="0"/>
              <a:t>A fogyasztás élénkülésének inflációs hatása azonban mérsékelt marad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43FE9CC6-6696-41F6-B0F6-EE7A2605AC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020037" y="6274698"/>
            <a:ext cx="5903392" cy="369333"/>
          </a:xfrm>
        </p:spPr>
        <p:txBody>
          <a:bodyPr/>
          <a:lstStyle/>
          <a:p>
            <a:r>
              <a:rPr lang="hu-HU" dirty="0"/>
              <a:t>Megjegyzés: A hétéves mozgóablakos regresszió becslése évesített negyedéves adatokon történt. A becslés bizonytalansága egységnyi szórást jelöl.</a:t>
            </a:r>
          </a:p>
          <a:p>
            <a:r>
              <a:rPr lang="hu-HU" dirty="0"/>
              <a:t>Forrás | KSH, MNB számítás</a:t>
            </a:r>
          </a:p>
        </p:txBody>
      </p:sp>
      <p:graphicFrame>
        <p:nvGraphicFramePr>
          <p:cNvPr id="6" name="Chart 1">
            <a:extLst>
              <a:ext uri="{FF2B5EF4-FFF2-40B4-BE49-F238E27FC236}">
                <a16:creationId xmlns:a16="http://schemas.microsoft.com/office/drawing/2014/main" id="{2B0C083F-7555-4DCF-90A0-655C221478F0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481663689"/>
              </p:ext>
            </p:extLst>
          </p:nvPr>
        </p:nvGraphicFramePr>
        <p:xfrm>
          <a:off x="306166" y="1018226"/>
          <a:ext cx="8280000" cy="45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EFECE82-C13B-410B-A1DB-04A038BCAC17}"/>
              </a:ext>
            </a:extLst>
          </p:cNvPr>
          <p:cNvSpPr txBox="1">
            <a:spLocks/>
          </p:cNvSpPr>
          <p:nvPr/>
        </p:nvSpPr>
        <p:spPr>
          <a:xfrm>
            <a:off x="1733550" y="5614004"/>
            <a:ext cx="7189879" cy="4460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74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875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85749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028624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371498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885809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684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558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433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u-HU" sz="2000" dirty="0"/>
              <a:t>A HAZAI FOGYASZTÁSI RÉS MAGINFLÁCIÓRA BECSÜLT EGYÜTTHATÓJÁNAK ALAKULÁSA</a:t>
            </a:r>
          </a:p>
        </p:txBody>
      </p:sp>
    </p:spTree>
    <p:extLst>
      <p:ext uri="{BB962C8B-B14F-4D97-AF65-F5344CB8AC3E}">
        <p14:creationId xmlns:p14="http://schemas.microsoft.com/office/powerpoint/2010/main" val="548827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6E6ECE13-1150-4F88-A920-7425EE0C5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000" dirty="0"/>
              <a:t>A fogyasztás növekedésének a szerkezete is </a:t>
            </a:r>
            <a:r>
              <a:rPr lang="hu-HU" sz="2000" dirty="0" err="1"/>
              <a:t>mérsékli</a:t>
            </a:r>
            <a:r>
              <a:rPr lang="hu-HU" sz="2000" dirty="0"/>
              <a:t> az inflációs hatást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9F96DB42-0722-424A-9313-364A1A5FDAE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41491" y="6316643"/>
            <a:ext cx="5240662" cy="369333"/>
          </a:xfrm>
        </p:spPr>
        <p:txBody>
          <a:bodyPr/>
          <a:lstStyle/>
          <a:p>
            <a:r>
              <a:rPr lang="hu-HU" dirty="0"/>
              <a:t>Forrás | KSH, MNB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A391D11-98AC-415A-B201-C6DF0C5E4449}"/>
              </a:ext>
            </a:extLst>
          </p:cNvPr>
          <p:cNvSpPr txBox="1">
            <a:spLocks/>
          </p:cNvSpPr>
          <p:nvPr/>
        </p:nvSpPr>
        <p:spPr>
          <a:xfrm>
            <a:off x="702153" y="5958800"/>
            <a:ext cx="8280000" cy="4460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74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875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85749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028624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371498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885809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684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558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433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u-HU" sz="2000" dirty="0"/>
              <a:t>A FOGYASZTÁS SZERKEZETÉNEK ALAKULÁSA</a:t>
            </a:r>
          </a:p>
        </p:txBody>
      </p:sp>
      <p:graphicFrame>
        <p:nvGraphicFramePr>
          <p:cNvPr id="8" name="Tartalom helye 7">
            <a:extLst>
              <a:ext uri="{FF2B5EF4-FFF2-40B4-BE49-F238E27FC236}">
                <a16:creationId xmlns:a16="http://schemas.microsoft.com/office/drawing/2014/main" id="{EE2DBF69-0DDF-4149-8776-1275E6EE768C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616193111"/>
              </p:ext>
            </p:extLst>
          </p:nvPr>
        </p:nvGraphicFramePr>
        <p:xfrm>
          <a:off x="477837" y="1190624"/>
          <a:ext cx="8280000" cy="45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68835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3E77C295-E028-4EC1-8409-B84B8FBFD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400" dirty="0"/>
              <a:t>A bérek és az árak közötti kapcsolat csatornái</a:t>
            </a:r>
            <a:endParaRPr lang="hu-HU" sz="2000" dirty="0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43FE9CC6-6696-41F6-B0F6-EE7A2605AC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hu-HU"/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4A6856CA-40EE-4130-8396-DBA1F458F8D0}"/>
              </a:ext>
            </a:extLst>
          </p:cNvPr>
          <p:cNvGrpSpPr/>
          <p:nvPr/>
        </p:nvGrpSpPr>
        <p:grpSpPr>
          <a:xfrm>
            <a:off x="474917" y="1812023"/>
            <a:ext cx="8190907" cy="3855302"/>
            <a:chOff x="0" y="0"/>
            <a:chExt cx="7924800" cy="2486025"/>
          </a:xfrm>
        </p:grpSpPr>
        <p:grpSp>
          <p:nvGrpSpPr>
            <p:cNvPr id="7" name="Group 2">
              <a:extLst>
                <a:ext uri="{FF2B5EF4-FFF2-40B4-BE49-F238E27FC236}">
                  <a16:creationId xmlns:a16="http://schemas.microsoft.com/office/drawing/2014/main" id="{36EE2640-635F-4010-AB05-F27FD150803E}"/>
                </a:ext>
              </a:extLst>
            </p:cNvPr>
            <p:cNvGrpSpPr/>
            <p:nvPr/>
          </p:nvGrpSpPr>
          <p:grpSpPr>
            <a:xfrm>
              <a:off x="0" y="0"/>
              <a:ext cx="7924800" cy="2389950"/>
              <a:chOff x="0" y="0"/>
              <a:chExt cx="7924800" cy="2389950"/>
            </a:xfrm>
          </p:grpSpPr>
          <p:sp>
            <p:nvSpPr>
              <p:cNvPr id="9" name="TextBox 4">
                <a:extLst>
                  <a:ext uri="{FF2B5EF4-FFF2-40B4-BE49-F238E27FC236}">
                    <a16:creationId xmlns:a16="http://schemas.microsoft.com/office/drawing/2014/main" id="{68B911E4-3540-4CDE-B3ED-EE58502F2D5F}"/>
                  </a:ext>
                </a:extLst>
              </p:cNvPr>
              <p:cNvSpPr txBox="1"/>
              <p:nvPr/>
            </p:nvSpPr>
            <p:spPr>
              <a:xfrm>
                <a:off x="0" y="1066799"/>
                <a:ext cx="1162050" cy="504000"/>
              </a:xfrm>
              <a:prstGeom prst="rect">
                <a:avLst/>
              </a:prstGeom>
              <a:solidFill>
                <a:srgbClr val="0C2148"/>
              </a:solidFill>
              <a:ln w="12700" cmpd="sng">
                <a:solidFill>
                  <a:sysClr val="windowText" lastClr="000000"/>
                </a:solidFill>
              </a:ln>
              <a:effectLst/>
            </p:spPr>
            <p:txBody>
              <a:bodyPr wrap="square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b="1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Bérek</a:t>
                </a:r>
              </a:p>
            </p:txBody>
          </p:sp>
          <p:sp>
            <p:nvSpPr>
              <p:cNvPr id="10" name="TextBox 5">
                <a:extLst>
                  <a:ext uri="{FF2B5EF4-FFF2-40B4-BE49-F238E27FC236}">
                    <a16:creationId xmlns:a16="http://schemas.microsoft.com/office/drawing/2014/main" id="{AB851526-417F-49B8-9AF4-43D1B5AC6217}"/>
                  </a:ext>
                </a:extLst>
              </p:cNvPr>
              <p:cNvSpPr txBox="1"/>
              <p:nvPr/>
            </p:nvSpPr>
            <p:spPr>
              <a:xfrm>
                <a:off x="3448050" y="1057274"/>
                <a:ext cx="1162050" cy="504000"/>
              </a:xfrm>
              <a:prstGeom prst="rect">
                <a:avLst/>
              </a:prstGeom>
              <a:solidFill>
                <a:srgbClr val="0C2148"/>
              </a:solidFill>
              <a:ln w="12700" cmpd="sng">
                <a:solidFill>
                  <a:sysClr val="windowText" lastClr="000000"/>
                </a:solidFill>
              </a:ln>
              <a:effectLst/>
            </p:spPr>
            <p:txBody>
              <a:bodyPr wrap="square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b="1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Munkaköltség</a:t>
                </a:r>
              </a:p>
            </p:txBody>
          </p:sp>
          <p:sp>
            <p:nvSpPr>
              <p:cNvPr id="11" name="TextBox 6">
                <a:extLst>
                  <a:ext uri="{FF2B5EF4-FFF2-40B4-BE49-F238E27FC236}">
                    <a16:creationId xmlns:a16="http://schemas.microsoft.com/office/drawing/2014/main" id="{C49E7106-850F-4CE4-A3D2-84A25D64E00B}"/>
                  </a:ext>
                </a:extLst>
              </p:cNvPr>
              <p:cNvSpPr txBox="1"/>
              <p:nvPr/>
            </p:nvSpPr>
            <p:spPr>
              <a:xfrm>
                <a:off x="6762750" y="1095375"/>
                <a:ext cx="1162050" cy="428625"/>
              </a:xfrm>
              <a:prstGeom prst="rect">
                <a:avLst/>
              </a:prstGeom>
              <a:solidFill>
                <a:srgbClr val="0C2148"/>
              </a:solidFill>
              <a:ln w="12700" cmpd="sng">
                <a:solidFill>
                  <a:sysClr val="windowText" lastClr="000000"/>
                </a:solidFill>
              </a:ln>
              <a:effectLst/>
            </p:spPr>
            <p:txBody>
              <a:bodyPr wrap="square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b="1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Infláció</a:t>
                </a:r>
              </a:p>
            </p:txBody>
          </p:sp>
          <p:sp>
            <p:nvSpPr>
              <p:cNvPr id="12" name="TextBox 7">
                <a:extLst>
                  <a:ext uri="{FF2B5EF4-FFF2-40B4-BE49-F238E27FC236}">
                    <a16:creationId xmlns:a16="http://schemas.microsoft.com/office/drawing/2014/main" id="{E53C9933-F7BB-4B88-B2CB-984004A80CAE}"/>
                  </a:ext>
                </a:extLst>
              </p:cNvPr>
              <p:cNvSpPr txBox="1"/>
              <p:nvPr/>
            </p:nvSpPr>
            <p:spPr>
              <a:xfrm>
                <a:off x="3382952" y="104775"/>
                <a:ext cx="1162050" cy="5048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 cmpd="sng">
                <a:noFill/>
              </a:ln>
              <a:effectLst/>
            </p:spPr>
            <p:txBody>
              <a:bodyPr wrap="square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Fogyasztás/</a:t>
                </a:r>
                <a:br>
                  <a:rPr kumimoji="0" lang="hu-HU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</a:br>
                <a:r>
                  <a:rPr kumimoji="0" lang="hu-HU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kereslet</a:t>
                </a:r>
              </a:p>
            </p:txBody>
          </p:sp>
          <p:grpSp>
            <p:nvGrpSpPr>
              <p:cNvPr id="13" name="Group 8">
                <a:extLst>
                  <a:ext uri="{FF2B5EF4-FFF2-40B4-BE49-F238E27FC236}">
                    <a16:creationId xmlns:a16="http://schemas.microsoft.com/office/drawing/2014/main" id="{F5221283-4215-49BF-AE46-165AB32767A2}"/>
                  </a:ext>
                </a:extLst>
              </p:cNvPr>
              <p:cNvGrpSpPr/>
              <p:nvPr/>
            </p:nvGrpSpPr>
            <p:grpSpPr>
              <a:xfrm>
                <a:off x="1609725" y="9525"/>
                <a:ext cx="1266824" cy="714375"/>
                <a:chOff x="1609725" y="9525"/>
                <a:chExt cx="1827551" cy="771525"/>
              </a:xfrm>
            </p:grpSpPr>
            <p:sp>
              <p:nvSpPr>
                <p:cNvPr id="35" name="Oval 30">
                  <a:extLst>
                    <a:ext uri="{FF2B5EF4-FFF2-40B4-BE49-F238E27FC236}">
                      <a16:creationId xmlns:a16="http://schemas.microsoft.com/office/drawing/2014/main" id="{D8489690-38EF-4BDA-B8F9-13FC3E7A7D6D}"/>
                    </a:ext>
                  </a:extLst>
                </p:cNvPr>
                <p:cNvSpPr/>
                <p:nvPr/>
              </p:nvSpPr>
              <p:spPr>
                <a:xfrm>
                  <a:off x="1609725" y="9525"/>
                  <a:ext cx="1827551" cy="771525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TextBox 31">
                  <a:extLst>
                    <a:ext uri="{FF2B5EF4-FFF2-40B4-BE49-F238E27FC236}">
                      <a16:creationId xmlns:a16="http://schemas.microsoft.com/office/drawing/2014/main" id="{7C1DD07A-F469-4071-B332-169FD1E2F629}"/>
                    </a:ext>
                  </a:extLst>
                </p:cNvPr>
                <p:cNvSpPr txBox="1"/>
                <p:nvPr/>
              </p:nvSpPr>
              <p:spPr>
                <a:xfrm>
                  <a:off x="1829579" y="132970"/>
                  <a:ext cx="1429064" cy="487680"/>
                </a:xfrm>
                <a:prstGeom prst="rect">
                  <a:avLst/>
                </a:prstGeom>
                <a:noFill/>
                <a:ln w="12700" cmpd="sng">
                  <a:noFill/>
                </a:ln>
                <a:effectLst/>
              </p:spPr>
              <p:txBody>
                <a:bodyPr wrap="square" rtlCol="0" anchor="ctr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hu-HU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>
                          <a:lumMod val="50000"/>
                        </a:scheme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Fogyasztási hajlandóság</a:t>
                  </a:r>
                </a:p>
              </p:txBody>
            </p:sp>
          </p:grpSp>
          <p:grpSp>
            <p:nvGrpSpPr>
              <p:cNvPr id="14" name="Group 9">
                <a:extLst>
                  <a:ext uri="{FF2B5EF4-FFF2-40B4-BE49-F238E27FC236}">
                    <a16:creationId xmlns:a16="http://schemas.microsoft.com/office/drawing/2014/main" id="{F4DB7DC5-61CB-4434-AB1C-6549FD968707}"/>
                  </a:ext>
                </a:extLst>
              </p:cNvPr>
              <p:cNvGrpSpPr/>
              <p:nvPr/>
            </p:nvGrpSpPr>
            <p:grpSpPr>
              <a:xfrm>
                <a:off x="1619250" y="952500"/>
                <a:ext cx="1247774" cy="714375"/>
                <a:chOff x="1619250" y="952500"/>
                <a:chExt cx="1800069" cy="771525"/>
              </a:xfrm>
            </p:grpSpPr>
            <p:sp>
              <p:nvSpPr>
                <p:cNvPr id="33" name="Oval 28">
                  <a:extLst>
                    <a:ext uri="{FF2B5EF4-FFF2-40B4-BE49-F238E27FC236}">
                      <a16:creationId xmlns:a16="http://schemas.microsoft.com/office/drawing/2014/main" id="{197F02E3-8947-4B1F-B416-0D47BED2AE50}"/>
                    </a:ext>
                  </a:extLst>
                </p:cNvPr>
                <p:cNvSpPr/>
                <p:nvPr/>
              </p:nvSpPr>
              <p:spPr>
                <a:xfrm>
                  <a:off x="1619250" y="952500"/>
                  <a:ext cx="1800069" cy="771525"/>
                </a:xfrm>
                <a:prstGeom prst="ellipse">
                  <a:avLst/>
                </a:prstGeom>
                <a:solidFill>
                  <a:srgbClr val="009EE0">
                    <a:lumMod val="40000"/>
                    <a:lumOff val="60000"/>
                  </a:srgb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TextBox 29">
                  <a:extLst>
                    <a:ext uri="{FF2B5EF4-FFF2-40B4-BE49-F238E27FC236}">
                      <a16:creationId xmlns:a16="http://schemas.microsoft.com/office/drawing/2014/main" id="{E7E8B226-E75A-4260-9CFC-45D1D4447A37}"/>
                    </a:ext>
                  </a:extLst>
                </p:cNvPr>
                <p:cNvSpPr txBox="1"/>
                <p:nvPr/>
              </p:nvSpPr>
              <p:spPr>
                <a:xfrm>
                  <a:off x="1811622" y="1075944"/>
                  <a:ext cx="1442805" cy="534924"/>
                </a:xfrm>
                <a:prstGeom prst="rect">
                  <a:avLst/>
                </a:prstGeom>
                <a:noFill/>
                <a:ln w="12700" cmpd="sng">
                  <a:noFill/>
                </a:ln>
                <a:effectLst/>
              </p:spPr>
              <p:txBody>
                <a:bodyPr wrap="square" rtlCol="0" anchor="ctr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hu-HU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Adóék </a:t>
                  </a:r>
                </a:p>
              </p:txBody>
            </p:sp>
          </p:grpSp>
          <p:grpSp>
            <p:nvGrpSpPr>
              <p:cNvPr id="15" name="Group 10">
                <a:extLst>
                  <a:ext uri="{FF2B5EF4-FFF2-40B4-BE49-F238E27FC236}">
                    <a16:creationId xmlns:a16="http://schemas.microsoft.com/office/drawing/2014/main" id="{0446FCD2-18E5-4916-A1DC-E14F890A6E9C}"/>
                  </a:ext>
                </a:extLst>
              </p:cNvPr>
              <p:cNvGrpSpPr/>
              <p:nvPr/>
            </p:nvGrpSpPr>
            <p:grpSpPr>
              <a:xfrm>
                <a:off x="5153025" y="952500"/>
                <a:ext cx="1162049" cy="714375"/>
                <a:chOff x="5153025" y="952500"/>
                <a:chExt cx="1676400" cy="771525"/>
              </a:xfrm>
            </p:grpSpPr>
            <p:sp>
              <p:nvSpPr>
                <p:cNvPr id="31" name="Oval 26">
                  <a:extLst>
                    <a:ext uri="{FF2B5EF4-FFF2-40B4-BE49-F238E27FC236}">
                      <a16:creationId xmlns:a16="http://schemas.microsoft.com/office/drawing/2014/main" id="{56167D41-90D0-4C21-BB50-6835905FD8DD}"/>
                    </a:ext>
                  </a:extLst>
                </p:cNvPr>
                <p:cNvSpPr/>
                <p:nvPr/>
              </p:nvSpPr>
              <p:spPr>
                <a:xfrm>
                  <a:off x="5153025" y="952500"/>
                  <a:ext cx="1676400" cy="771525"/>
                </a:xfrm>
                <a:prstGeom prst="ellipse">
                  <a:avLst/>
                </a:prstGeom>
                <a:solidFill>
                  <a:srgbClr val="009EE0">
                    <a:lumMod val="40000"/>
                    <a:lumOff val="60000"/>
                  </a:srgb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TextBox 27">
                  <a:extLst>
                    <a:ext uri="{FF2B5EF4-FFF2-40B4-BE49-F238E27FC236}">
                      <a16:creationId xmlns:a16="http://schemas.microsoft.com/office/drawing/2014/main" id="{B7DAA817-D361-4092-9142-C27CCB3A3863}"/>
                    </a:ext>
                  </a:extLst>
                </p:cNvPr>
                <p:cNvSpPr txBox="1"/>
                <p:nvPr/>
              </p:nvSpPr>
              <p:spPr>
                <a:xfrm>
                  <a:off x="5429249" y="1114425"/>
                  <a:ext cx="1162050" cy="428625"/>
                </a:xfrm>
                <a:prstGeom prst="rect">
                  <a:avLst/>
                </a:prstGeom>
                <a:noFill/>
                <a:ln w="12700" cmpd="sng">
                  <a:noFill/>
                </a:ln>
                <a:effectLst/>
              </p:spPr>
              <p:txBody>
                <a:bodyPr wrap="square" rtlCol="0" anchor="ctr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hu-HU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Bérhányad</a:t>
                  </a:r>
                </a:p>
              </p:txBody>
            </p:sp>
          </p:grpSp>
          <p:grpSp>
            <p:nvGrpSpPr>
              <p:cNvPr id="16" name="Group 11">
                <a:extLst>
                  <a:ext uri="{FF2B5EF4-FFF2-40B4-BE49-F238E27FC236}">
                    <a16:creationId xmlns:a16="http://schemas.microsoft.com/office/drawing/2014/main" id="{8B28C604-3BFB-4BD2-ADA2-3072C6B4A57F}"/>
                  </a:ext>
                </a:extLst>
              </p:cNvPr>
              <p:cNvGrpSpPr/>
              <p:nvPr/>
            </p:nvGrpSpPr>
            <p:grpSpPr>
              <a:xfrm>
                <a:off x="5124450" y="0"/>
                <a:ext cx="1162049" cy="714375"/>
                <a:chOff x="5124450" y="0"/>
                <a:chExt cx="1676400" cy="771525"/>
              </a:xfrm>
            </p:grpSpPr>
            <p:sp>
              <p:nvSpPr>
                <p:cNvPr id="29" name="Oval 24">
                  <a:extLst>
                    <a:ext uri="{FF2B5EF4-FFF2-40B4-BE49-F238E27FC236}">
                      <a16:creationId xmlns:a16="http://schemas.microsoft.com/office/drawing/2014/main" id="{6A1908ED-EFC7-4453-A939-BF0E41000600}"/>
                    </a:ext>
                  </a:extLst>
                </p:cNvPr>
                <p:cNvSpPr/>
                <p:nvPr/>
              </p:nvSpPr>
              <p:spPr>
                <a:xfrm>
                  <a:off x="5124450" y="0"/>
                  <a:ext cx="1676400" cy="771525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TextBox 25">
                  <a:extLst>
                    <a:ext uri="{FF2B5EF4-FFF2-40B4-BE49-F238E27FC236}">
                      <a16:creationId xmlns:a16="http://schemas.microsoft.com/office/drawing/2014/main" id="{F388CDD9-B01C-4208-8A23-F1421EE374F4}"/>
                    </a:ext>
                  </a:extLst>
                </p:cNvPr>
                <p:cNvSpPr txBox="1"/>
                <p:nvPr/>
              </p:nvSpPr>
              <p:spPr>
                <a:xfrm>
                  <a:off x="5206895" y="161925"/>
                  <a:ext cx="1552732" cy="428625"/>
                </a:xfrm>
                <a:prstGeom prst="rect">
                  <a:avLst/>
                </a:prstGeom>
                <a:noFill/>
                <a:ln w="12700" cmpd="sng">
                  <a:noFill/>
                </a:ln>
                <a:effectLst/>
              </p:spPr>
              <p:txBody>
                <a:bodyPr wrap="square" rtlCol="0" anchor="ctr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hu-HU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>
                          <a:lumMod val="50000"/>
                        </a:scheme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Phillips-görbe</a:t>
                  </a:r>
                </a:p>
              </p:txBody>
            </p:sp>
          </p:grpSp>
          <p:sp>
            <p:nvSpPr>
              <p:cNvPr id="17" name="Rectangle 12">
                <a:extLst>
                  <a:ext uri="{FF2B5EF4-FFF2-40B4-BE49-F238E27FC236}">
                    <a16:creationId xmlns:a16="http://schemas.microsoft.com/office/drawing/2014/main" id="{2F418199-1E11-4EB8-9C12-8F07B4C0FA05}"/>
                  </a:ext>
                </a:extLst>
              </p:cNvPr>
              <p:cNvSpPr/>
              <p:nvPr/>
            </p:nvSpPr>
            <p:spPr>
              <a:xfrm>
                <a:off x="3438525" y="1885950"/>
                <a:ext cx="1162049" cy="504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Másodkörös hatások</a:t>
                </a:r>
                <a:endParaRPr kumimoji="0" lang="en-GB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8" name="Connector: Elbow 13">
                <a:extLst>
                  <a:ext uri="{FF2B5EF4-FFF2-40B4-BE49-F238E27FC236}">
                    <a16:creationId xmlns:a16="http://schemas.microsoft.com/office/drawing/2014/main" id="{8CC4EA22-54E3-4F4B-817B-C877A298BA82}"/>
                  </a:ext>
                </a:extLst>
              </p:cNvPr>
              <p:cNvCxnSpPr>
                <a:stCxn id="9" idx="0"/>
                <a:endCxn id="35" idx="2"/>
              </p:cNvCxnSpPr>
              <p:nvPr/>
            </p:nvCxnSpPr>
            <p:spPr>
              <a:xfrm rot="5400000" flipH="1" flipV="1">
                <a:off x="745332" y="202406"/>
                <a:ext cx="700086" cy="1028700"/>
              </a:xfrm>
              <a:prstGeom prst="bentConnector2">
                <a:avLst/>
              </a:prstGeom>
              <a:solidFill>
                <a:schemeClr val="bg1">
                  <a:lumMod val="65000"/>
                </a:schemeClr>
              </a:solidFill>
              <a:ln w="38100" cap="flat" cmpd="sng" algn="ctr">
                <a:solidFill>
                  <a:schemeClr val="bg1">
                    <a:lumMod val="85000"/>
                  </a:scheme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19" name="Connector: Elbow 14">
                <a:extLst>
                  <a:ext uri="{FF2B5EF4-FFF2-40B4-BE49-F238E27FC236}">
                    <a16:creationId xmlns:a16="http://schemas.microsoft.com/office/drawing/2014/main" id="{B5D0BC6E-4E56-4F51-A5BB-B540CA6D9965}"/>
                  </a:ext>
                </a:extLst>
              </p:cNvPr>
              <p:cNvCxnSpPr>
                <a:stCxn id="17" idx="3"/>
                <a:endCxn id="11" idx="2"/>
              </p:cNvCxnSpPr>
              <p:nvPr/>
            </p:nvCxnSpPr>
            <p:spPr>
              <a:xfrm flipV="1">
                <a:off x="4600574" y="1524000"/>
                <a:ext cx="2743201" cy="613950"/>
              </a:xfrm>
              <a:prstGeom prst="bentConnector2">
                <a:avLst/>
              </a:prstGeom>
              <a:solidFill>
                <a:schemeClr val="bg1">
                  <a:lumMod val="65000"/>
                </a:schemeClr>
              </a:solidFill>
              <a:ln w="38100" cap="flat" cmpd="sng" algn="ctr">
                <a:solidFill>
                  <a:schemeClr val="bg1">
                    <a:lumMod val="85000"/>
                  </a:scheme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0" name="Connector: Elbow 15">
                <a:extLst>
                  <a:ext uri="{FF2B5EF4-FFF2-40B4-BE49-F238E27FC236}">
                    <a16:creationId xmlns:a16="http://schemas.microsoft.com/office/drawing/2014/main" id="{58AECE3A-1EA2-4422-9410-F2FF22CA5034}"/>
                  </a:ext>
                </a:extLst>
              </p:cNvPr>
              <p:cNvCxnSpPr>
                <a:stCxn id="9" idx="2"/>
              </p:cNvCxnSpPr>
              <p:nvPr/>
            </p:nvCxnSpPr>
            <p:spPr>
              <a:xfrm rot="16200000" flipH="1">
                <a:off x="802275" y="1349549"/>
                <a:ext cx="586200" cy="1028700"/>
              </a:xfrm>
              <a:prstGeom prst="bentConnector2">
                <a:avLst/>
              </a:prstGeom>
              <a:solidFill>
                <a:schemeClr val="bg1">
                  <a:lumMod val="65000"/>
                </a:schemeClr>
              </a:solidFill>
              <a:ln w="38100" cap="flat" cmpd="sng" algn="ctr">
                <a:solidFill>
                  <a:schemeClr val="bg1">
                    <a:lumMod val="85000"/>
                  </a:scheme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1" name="Connector: Elbow 16">
                <a:extLst>
                  <a:ext uri="{FF2B5EF4-FFF2-40B4-BE49-F238E27FC236}">
                    <a16:creationId xmlns:a16="http://schemas.microsoft.com/office/drawing/2014/main" id="{8F4F5624-8BC1-4E31-8533-E1F139AC065A}"/>
                  </a:ext>
                </a:extLst>
              </p:cNvPr>
              <p:cNvCxnSpPr>
                <a:stCxn id="29" idx="6"/>
                <a:endCxn id="11" idx="0"/>
              </p:cNvCxnSpPr>
              <p:nvPr/>
            </p:nvCxnSpPr>
            <p:spPr>
              <a:xfrm>
                <a:off x="6286499" y="357188"/>
                <a:ext cx="1057276" cy="738187"/>
              </a:xfrm>
              <a:prstGeom prst="bentConnector2">
                <a:avLst/>
              </a:prstGeom>
              <a:solidFill>
                <a:schemeClr val="bg1">
                  <a:lumMod val="65000"/>
                </a:schemeClr>
              </a:solidFill>
              <a:ln w="38100" cap="flat" cmpd="sng" algn="ctr">
                <a:solidFill>
                  <a:schemeClr val="bg1">
                    <a:lumMod val="85000"/>
                  </a:scheme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2" name="Straight Arrow Connector 17">
                <a:extLst>
                  <a:ext uri="{FF2B5EF4-FFF2-40B4-BE49-F238E27FC236}">
                    <a16:creationId xmlns:a16="http://schemas.microsoft.com/office/drawing/2014/main" id="{500A61F4-C440-440D-A369-86205B62D741}"/>
                  </a:ext>
                </a:extLst>
              </p:cNvPr>
              <p:cNvCxnSpPr>
                <a:cxnSpLocks/>
                <a:stCxn id="35" idx="6"/>
                <a:endCxn id="12" idx="1"/>
              </p:cNvCxnSpPr>
              <p:nvPr/>
            </p:nvCxnSpPr>
            <p:spPr>
              <a:xfrm flipV="1">
                <a:off x="2876549" y="357188"/>
                <a:ext cx="506403" cy="9525"/>
              </a:xfrm>
              <a:prstGeom prst="straightConnector1">
                <a:avLst/>
              </a:prstGeom>
              <a:solidFill>
                <a:schemeClr val="bg1">
                  <a:lumMod val="65000"/>
                </a:schemeClr>
              </a:solidFill>
              <a:ln w="38100" cap="flat" cmpd="sng" algn="ctr">
                <a:solidFill>
                  <a:schemeClr val="bg1">
                    <a:lumMod val="85000"/>
                  </a:scheme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3" name="Straight Arrow Connector 18">
                <a:extLst>
                  <a:ext uri="{FF2B5EF4-FFF2-40B4-BE49-F238E27FC236}">
                    <a16:creationId xmlns:a16="http://schemas.microsoft.com/office/drawing/2014/main" id="{6FF860CD-B6C9-4EB7-A553-041A80D77F22}"/>
                  </a:ext>
                </a:extLst>
              </p:cNvPr>
              <p:cNvCxnSpPr>
                <a:stCxn id="10" idx="3"/>
                <a:endCxn id="31" idx="2"/>
              </p:cNvCxnSpPr>
              <p:nvPr/>
            </p:nvCxnSpPr>
            <p:spPr>
              <a:xfrm>
                <a:off x="4610100" y="1309274"/>
                <a:ext cx="542925" cy="414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C2148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4" name="Straight Arrow Connector 19">
                <a:extLst>
                  <a:ext uri="{FF2B5EF4-FFF2-40B4-BE49-F238E27FC236}">
                    <a16:creationId xmlns:a16="http://schemas.microsoft.com/office/drawing/2014/main" id="{DF04397C-58D4-4D7A-8369-3AA2CB15A1E1}"/>
                  </a:ext>
                </a:extLst>
              </p:cNvPr>
              <p:cNvCxnSpPr>
                <a:stCxn id="8" idx="6"/>
                <a:endCxn id="17" idx="1"/>
              </p:cNvCxnSpPr>
              <p:nvPr/>
            </p:nvCxnSpPr>
            <p:spPr>
              <a:xfrm>
                <a:off x="2876549" y="2128838"/>
                <a:ext cx="561976" cy="9112"/>
              </a:xfrm>
              <a:prstGeom prst="straightConnector1">
                <a:avLst/>
              </a:prstGeom>
              <a:solidFill>
                <a:schemeClr val="bg1">
                  <a:lumMod val="65000"/>
                </a:schemeClr>
              </a:solidFill>
              <a:ln w="38100" cap="flat" cmpd="sng" algn="ctr">
                <a:solidFill>
                  <a:schemeClr val="bg1">
                    <a:lumMod val="85000"/>
                  </a:scheme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5" name="Straight Arrow Connector 20">
                <a:extLst>
                  <a:ext uri="{FF2B5EF4-FFF2-40B4-BE49-F238E27FC236}">
                    <a16:creationId xmlns:a16="http://schemas.microsoft.com/office/drawing/2014/main" id="{444E9A18-8E85-43F6-93B0-9B981F716099}"/>
                  </a:ext>
                </a:extLst>
              </p:cNvPr>
              <p:cNvCxnSpPr>
                <a:stCxn id="33" idx="6"/>
                <a:endCxn id="10" idx="1"/>
              </p:cNvCxnSpPr>
              <p:nvPr/>
            </p:nvCxnSpPr>
            <p:spPr>
              <a:xfrm flipV="1">
                <a:off x="2867024" y="1309274"/>
                <a:ext cx="581026" cy="414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C2148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6" name="Straight Arrow Connector 21">
                <a:extLst>
                  <a:ext uri="{FF2B5EF4-FFF2-40B4-BE49-F238E27FC236}">
                    <a16:creationId xmlns:a16="http://schemas.microsoft.com/office/drawing/2014/main" id="{4323FDEF-FD14-418C-AE36-2A7ADD6FB4DE}"/>
                  </a:ext>
                </a:extLst>
              </p:cNvPr>
              <p:cNvCxnSpPr>
                <a:stCxn id="12" idx="3"/>
                <a:endCxn id="29" idx="2"/>
              </p:cNvCxnSpPr>
              <p:nvPr/>
            </p:nvCxnSpPr>
            <p:spPr>
              <a:xfrm>
                <a:off x="4545001" y="357188"/>
                <a:ext cx="579449" cy="0"/>
              </a:xfrm>
              <a:prstGeom prst="straightConnector1">
                <a:avLst/>
              </a:prstGeom>
              <a:solidFill>
                <a:schemeClr val="bg1">
                  <a:lumMod val="65000"/>
                </a:schemeClr>
              </a:solidFill>
              <a:ln w="38100" cap="flat" cmpd="sng" algn="ctr">
                <a:solidFill>
                  <a:schemeClr val="bg1">
                    <a:lumMod val="85000"/>
                  </a:scheme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7" name="Straight Arrow Connector 22">
                <a:extLst>
                  <a:ext uri="{FF2B5EF4-FFF2-40B4-BE49-F238E27FC236}">
                    <a16:creationId xmlns:a16="http://schemas.microsoft.com/office/drawing/2014/main" id="{87BB4C38-0FE3-47A8-A0FA-3B725FA52D2B}"/>
                  </a:ext>
                </a:extLst>
              </p:cNvPr>
              <p:cNvCxnSpPr>
                <a:stCxn id="9" idx="3"/>
                <a:endCxn id="33" idx="2"/>
              </p:cNvCxnSpPr>
              <p:nvPr/>
            </p:nvCxnSpPr>
            <p:spPr>
              <a:xfrm flipV="1">
                <a:off x="1162050" y="1309688"/>
                <a:ext cx="457200" cy="9111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C2148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8" name="Straight Arrow Connector 23">
                <a:extLst>
                  <a:ext uri="{FF2B5EF4-FFF2-40B4-BE49-F238E27FC236}">
                    <a16:creationId xmlns:a16="http://schemas.microsoft.com/office/drawing/2014/main" id="{8BD5D4BF-F86E-4728-A5A3-72EC30833DC8}"/>
                  </a:ext>
                </a:extLst>
              </p:cNvPr>
              <p:cNvCxnSpPr>
                <a:stCxn id="31" idx="6"/>
                <a:endCxn id="11" idx="1"/>
              </p:cNvCxnSpPr>
              <p:nvPr/>
            </p:nvCxnSpPr>
            <p:spPr>
              <a:xfrm>
                <a:off x="6315074" y="1309688"/>
                <a:ext cx="447676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C2148"/>
                </a:solidFill>
                <a:prstDash val="solid"/>
                <a:tailEnd type="triangle"/>
              </a:ln>
              <a:effectLst/>
            </p:spPr>
          </p:cxnSp>
        </p:grpSp>
        <p:sp>
          <p:nvSpPr>
            <p:cNvPr id="8" name="Oval 3">
              <a:extLst>
                <a:ext uri="{FF2B5EF4-FFF2-40B4-BE49-F238E27FC236}">
                  <a16:creationId xmlns:a16="http://schemas.microsoft.com/office/drawing/2014/main" id="{09E1B205-2586-4577-AA09-B0F58FE21D3B}"/>
                </a:ext>
              </a:extLst>
            </p:cNvPr>
            <p:cNvSpPr/>
            <p:nvPr/>
          </p:nvSpPr>
          <p:spPr>
            <a:xfrm>
              <a:off x="1600199" y="1771650"/>
              <a:ext cx="1276350" cy="71437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Várakozások</a:t>
              </a:r>
              <a:endParaRPr kumimoji="0" lang="en-GB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7" name="Téglalap 36">
            <a:extLst>
              <a:ext uri="{FF2B5EF4-FFF2-40B4-BE49-F238E27FC236}">
                <a16:creationId xmlns:a16="http://schemas.microsoft.com/office/drawing/2014/main" id="{AED6FD74-F963-43C1-A85C-B46AB198605A}"/>
              </a:ext>
            </a:extLst>
          </p:cNvPr>
          <p:cNvSpPr/>
          <p:nvPr/>
        </p:nvSpPr>
        <p:spPr>
          <a:xfrm>
            <a:off x="293615" y="3007145"/>
            <a:ext cx="8489655" cy="1514789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9673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3E77C295-E028-4EC1-8409-B84B8FBFD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400" dirty="0"/>
              <a:t>A bérköltségek a béreknél kisebb mértékben emelkednek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E8C851AC-A203-44DA-A032-E3F1F7793A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hu-HU" dirty="0"/>
              <a:t>2019. évi költségvetési törvényjavaslat alapján 2019. július 1-től számítunk a bérmegállapodás szerinti 2 százalékpontos szociális hozzájárulási adócsökkentésre.</a:t>
            </a:r>
          </a:p>
        </p:txBody>
      </p:sp>
      <p:sp>
        <p:nvSpPr>
          <p:cNvPr id="7" name="Szöveg helye 6">
            <a:extLst>
              <a:ext uri="{FF2B5EF4-FFF2-40B4-BE49-F238E27FC236}">
                <a16:creationId xmlns:a16="http://schemas.microsoft.com/office/drawing/2014/main" id="{48F9BF1A-37D2-4B83-ABAE-54A24B46B71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Szöveg helye 7">
            <a:extLst>
              <a:ext uri="{FF2B5EF4-FFF2-40B4-BE49-F238E27FC236}">
                <a16:creationId xmlns:a16="http://schemas.microsoft.com/office/drawing/2014/main" id="{60161B0D-F1C4-465E-9F12-881441DCAF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9033" y="5815713"/>
            <a:ext cx="4883387" cy="444979"/>
          </a:xfrm>
        </p:spPr>
        <p:txBody>
          <a:bodyPr>
            <a:noAutofit/>
          </a:bodyPr>
          <a:lstStyle/>
          <a:p>
            <a:r>
              <a:rPr lang="hu-HU" sz="1600" dirty="0"/>
              <a:t>A versenyszféra bruttó átlagkereset és átlagos munkaerőköltség éves változása</a:t>
            </a: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B3878FBD-B446-4491-8C7D-037AD1BCACF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hu-HU" dirty="0"/>
              <a:t>Forrás | KSH, MNB</a:t>
            </a:r>
          </a:p>
        </p:txBody>
      </p:sp>
      <p:graphicFrame>
        <p:nvGraphicFramePr>
          <p:cNvPr id="11" name="Tartalom helye 10">
            <a:extLst>
              <a:ext uri="{FF2B5EF4-FFF2-40B4-BE49-F238E27FC236}">
                <a16:creationId xmlns:a16="http://schemas.microsoft.com/office/drawing/2014/main" id="{7914292D-2174-4CB2-A67A-FAFB0EFEC50D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626388722"/>
              </p:ext>
            </p:extLst>
          </p:nvPr>
        </p:nvGraphicFramePr>
        <p:xfrm>
          <a:off x="517525" y="1200150"/>
          <a:ext cx="4535488" cy="4359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12945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1">
            <a:extLst>
              <a:ext uri="{FF2B5EF4-FFF2-40B4-BE49-F238E27FC236}">
                <a16:creationId xmlns:a16="http://schemas.microsoft.com/office/drawing/2014/main" id="{0DE99C5E-FBF1-4757-B339-B1BA985A6922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879266195"/>
              </p:ext>
            </p:extLst>
          </p:nvPr>
        </p:nvGraphicFramePr>
        <p:xfrm>
          <a:off x="343613" y="963955"/>
          <a:ext cx="8280000" cy="45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ím 2">
            <a:extLst>
              <a:ext uri="{FF2B5EF4-FFF2-40B4-BE49-F238E27FC236}">
                <a16:creationId xmlns:a16="http://schemas.microsoft.com/office/drawing/2014/main" id="{3E77C295-E028-4EC1-8409-B84B8FBFD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400" dirty="0"/>
              <a:t>A reál fajlagos munkaerőköltség érdemben nem változik </a:t>
            </a:r>
            <a:r>
              <a:rPr lang="hu-HU" sz="2400" dirty="0" err="1"/>
              <a:t>előretekintve</a:t>
            </a:r>
            <a:endParaRPr lang="hu-HU" sz="2400" dirty="0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0254D375-23D9-413F-AA97-EBAA3023E93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38794" y="6478665"/>
            <a:ext cx="3600000" cy="369333"/>
          </a:xfrm>
        </p:spPr>
        <p:txBody>
          <a:bodyPr/>
          <a:lstStyle/>
          <a:p>
            <a:r>
              <a:rPr lang="hu-HU" dirty="0"/>
              <a:t>Forrás | KSH, MNB</a:t>
            </a:r>
          </a:p>
        </p:txBody>
      </p:sp>
      <p:sp>
        <p:nvSpPr>
          <p:cNvPr id="8" name="Szöveg helye 7">
            <a:extLst>
              <a:ext uri="{FF2B5EF4-FFF2-40B4-BE49-F238E27FC236}">
                <a16:creationId xmlns:a16="http://schemas.microsoft.com/office/drawing/2014/main" id="{60161B0D-F1C4-465E-9F12-881441DCAFF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828924" y="5817290"/>
            <a:ext cx="6109869" cy="446087"/>
          </a:xfrm>
        </p:spPr>
        <p:txBody>
          <a:bodyPr>
            <a:noAutofit/>
          </a:bodyPr>
          <a:lstStyle/>
          <a:p>
            <a:pPr algn="r"/>
            <a:r>
              <a:rPr lang="hu-HU" sz="2000" dirty="0"/>
              <a:t>A VERSENYSZFÉRA REÁL FAJLAGOS MUNKAERŐKÖLTSÉG NÖVEKEDÉSÉNEK FELBONTÁSA</a:t>
            </a:r>
          </a:p>
        </p:txBody>
      </p:sp>
    </p:spTree>
    <p:extLst>
      <p:ext uri="{BB962C8B-B14F-4D97-AF65-F5344CB8AC3E}">
        <p14:creationId xmlns:p14="http://schemas.microsoft.com/office/powerpoint/2010/main" val="8668557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3E77C295-E028-4EC1-8409-B84B8FBFD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400" dirty="0"/>
              <a:t>Historikus és nemzetközi összehasonlításban is alacsony a bérhányad</a:t>
            </a:r>
          </a:p>
        </p:txBody>
      </p:sp>
      <p:graphicFrame>
        <p:nvGraphicFramePr>
          <p:cNvPr id="6" name="Chart 1">
            <a:extLst>
              <a:ext uri="{FF2B5EF4-FFF2-40B4-BE49-F238E27FC236}">
                <a16:creationId xmlns:a16="http://schemas.microsoft.com/office/drawing/2014/main" id="{D279BE8B-B2AD-4424-96FA-7B308E350716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783077936"/>
              </p:ext>
            </p:extLst>
          </p:nvPr>
        </p:nvGraphicFramePr>
        <p:xfrm>
          <a:off x="478174" y="1179000"/>
          <a:ext cx="8280000" cy="45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Szövegdoboz 6">
            <a:extLst>
              <a:ext uri="{FF2B5EF4-FFF2-40B4-BE49-F238E27FC236}">
                <a16:creationId xmlns:a16="http://schemas.microsoft.com/office/drawing/2014/main" id="{4300242B-BA4E-4467-809E-A0D1623E7085}"/>
              </a:ext>
            </a:extLst>
          </p:cNvPr>
          <p:cNvSpPr txBox="1"/>
          <p:nvPr/>
        </p:nvSpPr>
        <p:spPr>
          <a:xfrm>
            <a:off x="-20099" y="6031425"/>
            <a:ext cx="9040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000" dirty="0">
                <a:solidFill>
                  <a:schemeClr val="tx2"/>
                </a:solidFill>
              </a:rPr>
              <a:t>A BÉRHÁNYAD ALAKULÁSA NEMZETKÖZI ÖSSZEVETÉSBEN</a:t>
            </a:r>
          </a:p>
        </p:txBody>
      </p:sp>
      <p:sp>
        <p:nvSpPr>
          <p:cNvPr id="8" name="Szöveg helye 4">
            <a:extLst>
              <a:ext uri="{FF2B5EF4-FFF2-40B4-BE49-F238E27FC236}">
                <a16:creationId xmlns:a16="http://schemas.microsoft.com/office/drawing/2014/main" id="{842A6379-811A-4C6B-B72A-3EBE17C482BC}"/>
              </a:ext>
            </a:extLst>
          </p:cNvPr>
          <p:cNvSpPr txBox="1">
            <a:spLocks/>
          </p:cNvSpPr>
          <p:nvPr/>
        </p:nvSpPr>
        <p:spPr>
          <a:xfrm>
            <a:off x="5420776" y="6362885"/>
            <a:ext cx="3600000" cy="3693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685749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875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85749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028624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371498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885809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684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558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433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/>
              <a:t>Forrás | </a:t>
            </a:r>
            <a:r>
              <a:rPr lang="hu-HU" dirty="0" err="1"/>
              <a:t>Ameco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42788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7C73B6-4A39-4B45-8608-A6ABF3978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Előrejelzésünk fő üzenetei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E7A599-FF3B-4039-BC6C-F06B949EC04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hu-HU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CD6DCEEA-B2E0-4A9C-A9BF-85BC001567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6938578"/>
              </p:ext>
            </p:extLst>
          </p:nvPr>
        </p:nvGraphicFramePr>
        <p:xfrm>
          <a:off x="478173" y="1023730"/>
          <a:ext cx="8407409" cy="5406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608882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3E77C295-E028-4EC1-8409-B84B8FBFD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400" dirty="0"/>
              <a:t>A bérek és az árak közötti kapcsolat csatornái</a:t>
            </a:r>
            <a:endParaRPr lang="hu-HU" sz="2000" dirty="0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43FE9CC6-6696-41F6-B0F6-EE7A2605AC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hu-HU"/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4A6856CA-40EE-4130-8396-DBA1F458F8D0}"/>
              </a:ext>
            </a:extLst>
          </p:cNvPr>
          <p:cNvGrpSpPr/>
          <p:nvPr/>
        </p:nvGrpSpPr>
        <p:grpSpPr>
          <a:xfrm>
            <a:off x="474917" y="1812023"/>
            <a:ext cx="8190907" cy="3855302"/>
            <a:chOff x="0" y="0"/>
            <a:chExt cx="7924800" cy="2486025"/>
          </a:xfrm>
        </p:grpSpPr>
        <p:grpSp>
          <p:nvGrpSpPr>
            <p:cNvPr id="7" name="Group 2">
              <a:extLst>
                <a:ext uri="{FF2B5EF4-FFF2-40B4-BE49-F238E27FC236}">
                  <a16:creationId xmlns:a16="http://schemas.microsoft.com/office/drawing/2014/main" id="{36EE2640-635F-4010-AB05-F27FD150803E}"/>
                </a:ext>
              </a:extLst>
            </p:cNvPr>
            <p:cNvGrpSpPr/>
            <p:nvPr/>
          </p:nvGrpSpPr>
          <p:grpSpPr>
            <a:xfrm>
              <a:off x="0" y="0"/>
              <a:ext cx="7924800" cy="2389950"/>
              <a:chOff x="0" y="0"/>
              <a:chExt cx="7924800" cy="2389950"/>
            </a:xfrm>
          </p:grpSpPr>
          <p:sp>
            <p:nvSpPr>
              <p:cNvPr id="9" name="TextBox 4">
                <a:extLst>
                  <a:ext uri="{FF2B5EF4-FFF2-40B4-BE49-F238E27FC236}">
                    <a16:creationId xmlns:a16="http://schemas.microsoft.com/office/drawing/2014/main" id="{68B911E4-3540-4CDE-B3ED-EE58502F2D5F}"/>
                  </a:ext>
                </a:extLst>
              </p:cNvPr>
              <p:cNvSpPr txBox="1"/>
              <p:nvPr/>
            </p:nvSpPr>
            <p:spPr>
              <a:xfrm>
                <a:off x="0" y="1066799"/>
                <a:ext cx="1162050" cy="504000"/>
              </a:xfrm>
              <a:prstGeom prst="rect">
                <a:avLst/>
              </a:prstGeom>
              <a:solidFill>
                <a:srgbClr val="0C2148"/>
              </a:solidFill>
              <a:ln w="12700" cmpd="sng">
                <a:solidFill>
                  <a:sysClr val="windowText" lastClr="000000"/>
                </a:solidFill>
              </a:ln>
              <a:effectLst/>
            </p:spPr>
            <p:txBody>
              <a:bodyPr wrap="square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100" b="1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Bérek</a:t>
                </a:r>
              </a:p>
            </p:txBody>
          </p:sp>
          <p:sp>
            <p:nvSpPr>
              <p:cNvPr id="10" name="TextBox 5">
                <a:extLst>
                  <a:ext uri="{FF2B5EF4-FFF2-40B4-BE49-F238E27FC236}">
                    <a16:creationId xmlns:a16="http://schemas.microsoft.com/office/drawing/2014/main" id="{AB851526-417F-49B8-9AF4-43D1B5AC6217}"/>
                  </a:ext>
                </a:extLst>
              </p:cNvPr>
              <p:cNvSpPr txBox="1"/>
              <p:nvPr/>
            </p:nvSpPr>
            <p:spPr>
              <a:xfrm>
                <a:off x="3448050" y="1057274"/>
                <a:ext cx="1162050" cy="504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 cmpd="sng">
                <a:noFill/>
              </a:ln>
              <a:effectLst/>
            </p:spPr>
            <p:txBody>
              <a:bodyPr wrap="square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10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Munkaköltség</a:t>
                </a:r>
              </a:p>
            </p:txBody>
          </p:sp>
          <p:sp>
            <p:nvSpPr>
              <p:cNvPr id="11" name="TextBox 6">
                <a:extLst>
                  <a:ext uri="{FF2B5EF4-FFF2-40B4-BE49-F238E27FC236}">
                    <a16:creationId xmlns:a16="http://schemas.microsoft.com/office/drawing/2014/main" id="{C49E7106-850F-4CE4-A3D2-84A25D64E00B}"/>
                  </a:ext>
                </a:extLst>
              </p:cNvPr>
              <p:cNvSpPr txBox="1"/>
              <p:nvPr/>
            </p:nvSpPr>
            <p:spPr>
              <a:xfrm>
                <a:off x="6762750" y="1095375"/>
                <a:ext cx="1162050" cy="428625"/>
              </a:xfrm>
              <a:prstGeom prst="rect">
                <a:avLst/>
              </a:prstGeom>
              <a:solidFill>
                <a:srgbClr val="0C2148"/>
              </a:solidFill>
              <a:ln w="12700" cmpd="sng">
                <a:solidFill>
                  <a:sysClr val="windowText" lastClr="000000"/>
                </a:solidFill>
              </a:ln>
              <a:effectLst/>
            </p:spPr>
            <p:txBody>
              <a:bodyPr wrap="square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100" b="1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Infláció</a:t>
                </a:r>
              </a:p>
            </p:txBody>
          </p:sp>
          <p:sp>
            <p:nvSpPr>
              <p:cNvPr id="12" name="TextBox 7">
                <a:extLst>
                  <a:ext uri="{FF2B5EF4-FFF2-40B4-BE49-F238E27FC236}">
                    <a16:creationId xmlns:a16="http://schemas.microsoft.com/office/drawing/2014/main" id="{E53C9933-F7BB-4B88-B2CB-984004A80CAE}"/>
                  </a:ext>
                </a:extLst>
              </p:cNvPr>
              <p:cNvSpPr txBox="1"/>
              <p:nvPr/>
            </p:nvSpPr>
            <p:spPr>
              <a:xfrm>
                <a:off x="3438525" y="104775"/>
                <a:ext cx="1162050" cy="5048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 cmpd="sng">
                <a:noFill/>
              </a:ln>
              <a:effectLst/>
            </p:spPr>
            <p:txBody>
              <a:bodyPr wrap="square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10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Fogyasztás/</a:t>
                </a:r>
                <a:br>
                  <a:rPr kumimoji="0" lang="hu-HU" sz="110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</a:br>
                <a:r>
                  <a:rPr kumimoji="0" lang="hu-HU" sz="110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kereslet</a:t>
                </a:r>
              </a:p>
            </p:txBody>
          </p:sp>
          <p:grpSp>
            <p:nvGrpSpPr>
              <p:cNvPr id="13" name="Group 8">
                <a:extLst>
                  <a:ext uri="{FF2B5EF4-FFF2-40B4-BE49-F238E27FC236}">
                    <a16:creationId xmlns:a16="http://schemas.microsoft.com/office/drawing/2014/main" id="{F5221283-4215-49BF-AE46-165AB32767A2}"/>
                  </a:ext>
                </a:extLst>
              </p:cNvPr>
              <p:cNvGrpSpPr/>
              <p:nvPr/>
            </p:nvGrpSpPr>
            <p:grpSpPr>
              <a:xfrm>
                <a:off x="1609725" y="9525"/>
                <a:ext cx="1266824" cy="714375"/>
                <a:chOff x="1609725" y="9525"/>
                <a:chExt cx="1827551" cy="771525"/>
              </a:xfrm>
            </p:grpSpPr>
            <p:sp>
              <p:nvSpPr>
                <p:cNvPr id="35" name="Oval 30">
                  <a:extLst>
                    <a:ext uri="{FF2B5EF4-FFF2-40B4-BE49-F238E27FC236}">
                      <a16:creationId xmlns:a16="http://schemas.microsoft.com/office/drawing/2014/main" id="{D8489690-38EF-4BDA-B8F9-13FC3E7A7D6D}"/>
                    </a:ext>
                  </a:extLst>
                </p:cNvPr>
                <p:cNvSpPr/>
                <p:nvPr/>
              </p:nvSpPr>
              <p:spPr>
                <a:xfrm>
                  <a:off x="1609725" y="9525"/>
                  <a:ext cx="1827551" cy="771525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TextBox 31">
                  <a:extLst>
                    <a:ext uri="{FF2B5EF4-FFF2-40B4-BE49-F238E27FC236}">
                      <a16:creationId xmlns:a16="http://schemas.microsoft.com/office/drawing/2014/main" id="{7C1DD07A-F469-4071-B332-169FD1E2F629}"/>
                    </a:ext>
                  </a:extLst>
                </p:cNvPr>
                <p:cNvSpPr txBox="1"/>
                <p:nvPr/>
              </p:nvSpPr>
              <p:spPr>
                <a:xfrm>
                  <a:off x="1829579" y="132970"/>
                  <a:ext cx="1429064" cy="487680"/>
                </a:xfrm>
                <a:prstGeom prst="rect">
                  <a:avLst/>
                </a:prstGeom>
                <a:noFill/>
                <a:ln w="12700" cmpd="sng">
                  <a:noFill/>
                </a:ln>
                <a:effectLst/>
              </p:spPr>
              <p:txBody>
                <a:bodyPr wrap="square" rtlCol="0" anchor="ctr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hu-HU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>
                          <a:lumMod val="50000"/>
                        </a:scheme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Fogyasztási hajlandóság</a:t>
                  </a:r>
                </a:p>
              </p:txBody>
            </p:sp>
          </p:grpSp>
          <p:grpSp>
            <p:nvGrpSpPr>
              <p:cNvPr id="14" name="Group 9">
                <a:extLst>
                  <a:ext uri="{FF2B5EF4-FFF2-40B4-BE49-F238E27FC236}">
                    <a16:creationId xmlns:a16="http://schemas.microsoft.com/office/drawing/2014/main" id="{F4DB7DC5-61CB-4434-AB1C-6549FD968707}"/>
                  </a:ext>
                </a:extLst>
              </p:cNvPr>
              <p:cNvGrpSpPr/>
              <p:nvPr/>
            </p:nvGrpSpPr>
            <p:grpSpPr>
              <a:xfrm>
                <a:off x="1619250" y="952500"/>
                <a:ext cx="1247774" cy="714375"/>
                <a:chOff x="1619250" y="952500"/>
                <a:chExt cx="1800069" cy="771525"/>
              </a:xfrm>
            </p:grpSpPr>
            <p:sp>
              <p:nvSpPr>
                <p:cNvPr id="33" name="Oval 28">
                  <a:extLst>
                    <a:ext uri="{FF2B5EF4-FFF2-40B4-BE49-F238E27FC236}">
                      <a16:creationId xmlns:a16="http://schemas.microsoft.com/office/drawing/2014/main" id="{197F02E3-8947-4B1F-B416-0D47BED2AE50}"/>
                    </a:ext>
                  </a:extLst>
                </p:cNvPr>
                <p:cNvSpPr/>
                <p:nvPr/>
              </p:nvSpPr>
              <p:spPr>
                <a:xfrm>
                  <a:off x="1619250" y="952500"/>
                  <a:ext cx="1800069" cy="771525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TextBox 29">
                  <a:extLst>
                    <a:ext uri="{FF2B5EF4-FFF2-40B4-BE49-F238E27FC236}">
                      <a16:creationId xmlns:a16="http://schemas.microsoft.com/office/drawing/2014/main" id="{E7E8B226-E75A-4260-9CFC-45D1D4447A37}"/>
                    </a:ext>
                  </a:extLst>
                </p:cNvPr>
                <p:cNvSpPr txBox="1"/>
                <p:nvPr/>
              </p:nvSpPr>
              <p:spPr>
                <a:xfrm>
                  <a:off x="1811622" y="1075944"/>
                  <a:ext cx="1442805" cy="534924"/>
                </a:xfrm>
                <a:prstGeom prst="rect">
                  <a:avLst/>
                </a:prstGeom>
                <a:noFill/>
                <a:ln w="12700" cmpd="sng">
                  <a:noFill/>
                </a:ln>
                <a:effectLst/>
              </p:spPr>
              <p:txBody>
                <a:bodyPr wrap="square" rtlCol="0" anchor="ctr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hu-HU" sz="11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chemeClr val="bg1">
                          <a:lumMod val="50000"/>
                        </a:scheme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Adóék</a:t>
                  </a:r>
                  <a:r>
                    <a:rPr kumimoji="0" lang="hu-HU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</a:t>
                  </a:r>
                </a:p>
              </p:txBody>
            </p:sp>
          </p:grpSp>
          <p:grpSp>
            <p:nvGrpSpPr>
              <p:cNvPr id="15" name="Group 10">
                <a:extLst>
                  <a:ext uri="{FF2B5EF4-FFF2-40B4-BE49-F238E27FC236}">
                    <a16:creationId xmlns:a16="http://schemas.microsoft.com/office/drawing/2014/main" id="{0446FCD2-18E5-4916-A1DC-E14F890A6E9C}"/>
                  </a:ext>
                </a:extLst>
              </p:cNvPr>
              <p:cNvGrpSpPr/>
              <p:nvPr/>
            </p:nvGrpSpPr>
            <p:grpSpPr>
              <a:xfrm>
                <a:off x="5153025" y="952500"/>
                <a:ext cx="1162049" cy="714375"/>
                <a:chOff x="5153025" y="952500"/>
                <a:chExt cx="1676400" cy="771525"/>
              </a:xfrm>
            </p:grpSpPr>
            <p:sp>
              <p:nvSpPr>
                <p:cNvPr id="31" name="Oval 26">
                  <a:extLst>
                    <a:ext uri="{FF2B5EF4-FFF2-40B4-BE49-F238E27FC236}">
                      <a16:creationId xmlns:a16="http://schemas.microsoft.com/office/drawing/2014/main" id="{56167D41-90D0-4C21-BB50-6835905FD8DD}"/>
                    </a:ext>
                  </a:extLst>
                </p:cNvPr>
                <p:cNvSpPr/>
                <p:nvPr/>
              </p:nvSpPr>
              <p:spPr>
                <a:xfrm>
                  <a:off x="5153025" y="952500"/>
                  <a:ext cx="1676400" cy="771525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TextBox 27">
                  <a:extLst>
                    <a:ext uri="{FF2B5EF4-FFF2-40B4-BE49-F238E27FC236}">
                      <a16:creationId xmlns:a16="http://schemas.microsoft.com/office/drawing/2014/main" id="{B7DAA817-D361-4092-9142-C27CCB3A3863}"/>
                    </a:ext>
                  </a:extLst>
                </p:cNvPr>
                <p:cNvSpPr txBox="1"/>
                <p:nvPr/>
              </p:nvSpPr>
              <p:spPr>
                <a:xfrm>
                  <a:off x="5429249" y="1114425"/>
                  <a:ext cx="1162050" cy="428625"/>
                </a:xfrm>
                <a:prstGeom prst="rect">
                  <a:avLst/>
                </a:prstGeom>
                <a:noFill/>
                <a:ln w="12700" cmpd="sng">
                  <a:noFill/>
                </a:ln>
                <a:effectLst/>
              </p:spPr>
              <p:txBody>
                <a:bodyPr wrap="square" rtlCol="0" anchor="ctr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hu-HU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>
                          <a:lumMod val="50000"/>
                        </a:scheme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Bérhányad</a:t>
                  </a:r>
                </a:p>
              </p:txBody>
            </p:sp>
          </p:grpSp>
          <p:grpSp>
            <p:nvGrpSpPr>
              <p:cNvPr id="16" name="Group 11">
                <a:extLst>
                  <a:ext uri="{FF2B5EF4-FFF2-40B4-BE49-F238E27FC236}">
                    <a16:creationId xmlns:a16="http://schemas.microsoft.com/office/drawing/2014/main" id="{8B28C604-3BFB-4BD2-ADA2-3072C6B4A57F}"/>
                  </a:ext>
                </a:extLst>
              </p:cNvPr>
              <p:cNvGrpSpPr/>
              <p:nvPr/>
            </p:nvGrpSpPr>
            <p:grpSpPr>
              <a:xfrm>
                <a:off x="5124450" y="0"/>
                <a:ext cx="1162049" cy="714375"/>
                <a:chOff x="5124450" y="0"/>
                <a:chExt cx="1676400" cy="771525"/>
              </a:xfrm>
            </p:grpSpPr>
            <p:sp>
              <p:nvSpPr>
                <p:cNvPr id="29" name="Oval 24">
                  <a:extLst>
                    <a:ext uri="{FF2B5EF4-FFF2-40B4-BE49-F238E27FC236}">
                      <a16:creationId xmlns:a16="http://schemas.microsoft.com/office/drawing/2014/main" id="{6A1908ED-EFC7-4453-A939-BF0E41000600}"/>
                    </a:ext>
                  </a:extLst>
                </p:cNvPr>
                <p:cNvSpPr/>
                <p:nvPr/>
              </p:nvSpPr>
              <p:spPr>
                <a:xfrm>
                  <a:off x="5124450" y="0"/>
                  <a:ext cx="1676400" cy="771525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TextBox 25">
                  <a:extLst>
                    <a:ext uri="{FF2B5EF4-FFF2-40B4-BE49-F238E27FC236}">
                      <a16:creationId xmlns:a16="http://schemas.microsoft.com/office/drawing/2014/main" id="{F388CDD9-B01C-4208-8A23-F1421EE374F4}"/>
                    </a:ext>
                  </a:extLst>
                </p:cNvPr>
                <p:cNvSpPr txBox="1"/>
                <p:nvPr/>
              </p:nvSpPr>
              <p:spPr>
                <a:xfrm>
                  <a:off x="5206895" y="161925"/>
                  <a:ext cx="1552732" cy="428625"/>
                </a:xfrm>
                <a:prstGeom prst="rect">
                  <a:avLst/>
                </a:prstGeom>
                <a:noFill/>
                <a:ln w="12700" cmpd="sng">
                  <a:noFill/>
                </a:ln>
                <a:effectLst/>
              </p:spPr>
              <p:txBody>
                <a:bodyPr wrap="square" rtlCol="0" anchor="ctr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hu-HU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>
                          <a:lumMod val="50000"/>
                        </a:scheme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Phillips-görbe</a:t>
                  </a:r>
                </a:p>
              </p:txBody>
            </p:sp>
          </p:grpSp>
          <p:sp>
            <p:nvSpPr>
              <p:cNvPr id="17" name="Rectangle 12">
                <a:extLst>
                  <a:ext uri="{FF2B5EF4-FFF2-40B4-BE49-F238E27FC236}">
                    <a16:creationId xmlns:a16="http://schemas.microsoft.com/office/drawing/2014/main" id="{2F418199-1E11-4EB8-9C12-8F07B4C0FA05}"/>
                  </a:ext>
                </a:extLst>
              </p:cNvPr>
              <p:cNvSpPr/>
              <p:nvPr/>
            </p:nvSpPr>
            <p:spPr>
              <a:xfrm>
                <a:off x="3438525" y="1885950"/>
                <a:ext cx="1162049" cy="504000"/>
              </a:xfrm>
              <a:prstGeom prst="rect">
                <a:avLst/>
              </a:prstGeom>
              <a:solidFill>
                <a:srgbClr val="0C2148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100" b="1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Másodkörös hatások</a:t>
                </a:r>
                <a:endParaRPr kumimoji="0" lang="en-GB" sz="1100" b="1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8" name="Connector: Elbow 13">
                <a:extLst>
                  <a:ext uri="{FF2B5EF4-FFF2-40B4-BE49-F238E27FC236}">
                    <a16:creationId xmlns:a16="http://schemas.microsoft.com/office/drawing/2014/main" id="{8CC4EA22-54E3-4F4B-817B-C877A298BA82}"/>
                  </a:ext>
                </a:extLst>
              </p:cNvPr>
              <p:cNvCxnSpPr>
                <a:stCxn id="9" idx="0"/>
                <a:endCxn id="35" idx="2"/>
              </p:cNvCxnSpPr>
              <p:nvPr/>
            </p:nvCxnSpPr>
            <p:spPr>
              <a:xfrm rot="5400000" flipH="1" flipV="1">
                <a:off x="745332" y="202406"/>
                <a:ext cx="700086" cy="1028700"/>
              </a:xfrm>
              <a:prstGeom prst="bentConnector2">
                <a:avLst/>
              </a:prstGeom>
              <a:noFill/>
              <a:ln w="38100" cap="flat" cmpd="sng" algn="ctr">
                <a:solidFill>
                  <a:schemeClr val="bg1">
                    <a:lumMod val="85000"/>
                  </a:scheme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19" name="Connector: Elbow 14">
                <a:extLst>
                  <a:ext uri="{FF2B5EF4-FFF2-40B4-BE49-F238E27FC236}">
                    <a16:creationId xmlns:a16="http://schemas.microsoft.com/office/drawing/2014/main" id="{B5D0BC6E-4E56-4F51-A5BB-B540CA6D9965}"/>
                  </a:ext>
                </a:extLst>
              </p:cNvPr>
              <p:cNvCxnSpPr>
                <a:stCxn id="17" idx="3"/>
                <a:endCxn id="11" idx="2"/>
              </p:cNvCxnSpPr>
              <p:nvPr/>
            </p:nvCxnSpPr>
            <p:spPr>
              <a:xfrm flipV="1">
                <a:off x="4600574" y="1524000"/>
                <a:ext cx="2743201" cy="613950"/>
              </a:xfrm>
              <a:prstGeom prst="bentConnector2">
                <a:avLst/>
              </a:prstGeom>
              <a:noFill/>
              <a:ln w="38100" cap="flat" cmpd="sng" algn="ctr">
                <a:solidFill>
                  <a:srgbClr val="0C2148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0" name="Connector: Elbow 15">
                <a:extLst>
                  <a:ext uri="{FF2B5EF4-FFF2-40B4-BE49-F238E27FC236}">
                    <a16:creationId xmlns:a16="http://schemas.microsoft.com/office/drawing/2014/main" id="{58AECE3A-1EA2-4422-9410-F2FF22CA5034}"/>
                  </a:ext>
                </a:extLst>
              </p:cNvPr>
              <p:cNvCxnSpPr>
                <a:stCxn id="9" idx="2"/>
              </p:cNvCxnSpPr>
              <p:nvPr/>
            </p:nvCxnSpPr>
            <p:spPr>
              <a:xfrm rot="16200000" flipH="1">
                <a:off x="802275" y="1349549"/>
                <a:ext cx="586200" cy="1028700"/>
              </a:xfrm>
              <a:prstGeom prst="bentConnector2">
                <a:avLst/>
              </a:prstGeom>
              <a:noFill/>
              <a:ln w="38100" cap="flat" cmpd="sng" algn="ctr">
                <a:solidFill>
                  <a:srgbClr val="0C2148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1" name="Connector: Elbow 16">
                <a:extLst>
                  <a:ext uri="{FF2B5EF4-FFF2-40B4-BE49-F238E27FC236}">
                    <a16:creationId xmlns:a16="http://schemas.microsoft.com/office/drawing/2014/main" id="{8F4F5624-8BC1-4E31-8533-E1F139AC065A}"/>
                  </a:ext>
                </a:extLst>
              </p:cNvPr>
              <p:cNvCxnSpPr>
                <a:stCxn id="29" idx="6"/>
                <a:endCxn id="11" idx="0"/>
              </p:cNvCxnSpPr>
              <p:nvPr/>
            </p:nvCxnSpPr>
            <p:spPr>
              <a:xfrm>
                <a:off x="6286499" y="357188"/>
                <a:ext cx="1057276" cy="738187"/>
              </a:xfrm>
              <a:prstGeom prst="bentConnector2">
                <a:avLst/>
              </a:prstGeom>
              <a:noFill/>
              <a:ln w="38100" cap="flat" cmpd="sng" algn="ctr">
                <a:solidFill>
                  <a:schemeClr val="bg1">
                    <a:lumMod val="85000"/>
                  </a:scheme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2" name="Straight Arrow Connector 17">
                <a:extLst>
                  <a:ext uri="{FF2B5EF4-FFF2-40B4-BE49-F238E27FC236}">
                    <a16:creationId xmlns:a16="http://schemas.microsoft.com/office/drawing/2014/main" id="{500A61F4-C440-440D-A369-86205B62D741}"/>
                  </a:ext>
                </a:extLst>
              </p:cNvPr>
              <p:cNvCxnSpPr>
                <a:stCxn id="35" idx="6"/>
                <a:endCxn id="12" idx="1"/>
              </p:cNvCxnSpPr>
              <p:nvPr/>
            </p:nvCxnSpPr>
            <p:spPr>
              <a:xfrm flipV="1">
                <a:off x="2876549" y="357188"/>
                <a:ext cx="561976" cy="9525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bg1">
                    <a:lumMod val="85000"/>
                  </a:scheme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3" name="Straight Arrow Connector 18">
                <a:extLst>
                  <a:ext uri="{FF2B5EF4-FFF2-40B4-BE49-F238E27FC236}">
                    <a16:creationId xmlns:a16="http://schemas.microsoft.com/office/drawing/2014/main" id="{6FF860CD-B6C9-4EB7-A553-041A80D77F22}"/>
                  </a:ext>
                </a:extLst>
              </p:cNvPr>
              <p:cNvCxnSpPr>
                <a:stCxn id="10" idx="3"/>
                <a:endCxn id="31" idx="2"/>
              </p:cNvCxnSpPr>
              <p:nvPr/>
            </p:nvCxnSpPr>
            <p:spPr>
              <a:xfrm>
                <a:off x="4610100" y="1309274"/>
                <a:ext cx="542925" cy="414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bg1">
                    <a:lumMod val="85000"/>
                  </a:scheme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4" name="Straight Arrow Connector 19">
                <a:extLst>
                  <a:ext uri="{FF2B5EF4-FFF2-40B4-BE49-F238E27FC236}">
                    <a16:creationId xmlns:a16="http://schemas.microsoft.com/office/drawing/2014/main" id="{DF04397C-58D4-4D7A-8369-3AA2CB15A1E1}"/>
                  </a:ext>
                </a:extLst>
              </p:cNvPr>
              <p:cNvCxnSpPr>
                <a:stCxn id="8" idx="6"/>
                <a:endCxn id="17" idx="1"/>
              </p:cNvCxnSpPr>
              <p:nvPr/>
            </p:nvCxnSpPr>
            <p:spPr>
              <a:xfrm>
                <a:off x="2876549" y="2128838"/>
                <a:ext cx="561976" cy="9112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C2148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5" name="Straight Arrow Connector 20">
                <a:extLst>
                  <a:ext uri="{FF2B5EF4-FFF2-40B4-BE49-F238E27FC236}">
                    <a16:creationId xmlns:a16="http://schemas.microsoft.com/office/drawing/2014/main" id="{444E9A18-8E85-43F6-93B0-9B981F716099}"/>
                  </a:ext>
                </a:extLst>
              </p:cNvPr>
              <p:cNvCxnSpPr>
                <a:stCxn id="33" idx="6"/>
                <a:endCxn id="10" idx="1"/>
              </p:cNvCxnSpPr>
              <p:nvPr/>
            </p:nvCxnSpPr>
            <p:spPr>
              <a:xfrm flipV="1">
                <a:off x="2867024" y="1309274"/>
                <a:ext cx="581026" cy="414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bg1">
                    <a:lumMod val="85000"/>
                  </a:scheme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6" name="Straight Arrow Connector 21">
                <a:extLst>
                  <a:ext uri="{FF2B5EF4-FFF2-40B4-BE49-F238E27FC236}">
                    <a16:creationId xmlns:a16="http://schemas.microsoft.com/office/drawing/2014/main" id="{4323FDEF-FD14-418C-AE36-2A7ADD6FB4DE}"/>
                  </a:ext>
                </a:extLst>
              </p:cNvPr>
              <p:cNvCxnSpPr>
                <a:stCxn id="12" idx="3"/>
                <a:endCxn id="29" idx="2"/>
              </p:cNvCxnSpPr>
              <p:nvPr/>
            </p:nvCxnSpPr>
            <p:spPr>
              <a:xfrm>
                <a:off x="4600575" y="357188"/>
                <a:ext cx="523875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bg1">
                    <a:lumMod val="85000"/>
                  </a:scheme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7" name="Straight Arrow Connector 22">
                <a:extLst>
                  <a:ext uri="{FF2B5EF4-FFF2-40B4-BE49-F238E27FC236}">
                    <a16:creationId xmlns:a16="http://schemas.microsoft.com/office/drawing/2014/main" id="{87BB4C38-0FE3-47A8-A0FA-3B725FA52D2B}"/>
                  </a:ext>
                </a:extLst>
              </p:cNvPr>
              <p:cNvCxnSpPr>
                <a:stCxn id="9" idx="3"/>
                <a:endCxn id="33" idx="2"/>
              </p:cNvCxnSpPr>
              <p:nvPr/>
            </p:nvCxnSpPr>
            <p:spPr>
              <a:xfrm flipV="1">
                <a:off x="1162050" y="1309688"/>
                <a:ext cx="457200" cy="9111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bg1">
                    <a:lumMod val="85000"/>
                  </a:scheme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8" name="Straight Arrow Connector 23">
                <a:extLst>
                  <a:ext uri="{FF2B5EF4-FFF2-40B4-BE49-F238E27FC236}">
                    <a16:creationId xmlns:a16="http://schemas.microsoft.com/office/drawing/2014/main" id="{8BD5D4BF-F86E-4728-A5A3-72EC30833DC8}"/>
                  </a:ext>
                </a:extLst>
              </p:cNvPr>
              <p:cNvCxnSpPr>
                <a:stCxn id="31" idx="6"/>
                <a:endCxn id="11" idx="1"/>
              </p:cNvCxnSpPr>
              <p:nvPr/>
            </p:nvCxnSpPr>
            <p:spPr>
              <a:xfrm>
                <a:off x="6315074" y="1309688"/>
                <a:ext cx="447676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bg1">
                    <a:lumMod val="85000"/>
                  </a:schemeClr>
                </a:solidFill>
                <a:prstDash val="solid"/>
                <a:tailEnd type="triangle"/>
              </a:ln>
              <a:effectLst/>
            </p:spPr>
          </p:cxnSp>
        </p:grpSp>
        <p:sp>
          <p:nvSpPr>
            <p:cNvPr id="8" name="Oval 3">
              <a:extLst>
                <a:ext uri="{FF2B5EF4-FFF2-40B4-BE49-F238E27FC236}">
                  <a16:creationId xmlns:a16="http://schemas.microsoft.com/office/drawing/2014/main" id="{09E1B205-2586-4577-AA09-B0F58FE21D3B}"/>
                </a:ext>
              </a:extLst>
            </p:cNvPr>
            <p:cNvSpPr/>
            <p:nvPr/>
          </p:nvSpPr>
          <p:spPr>
            <a:xfrm>
              <a:off x="1600199" y="1771650"/>
              <a:ext cx="1276350" cy="714375"/>
            </a:xfrm>
            <a:prstGeom prst="ellipse">
              <a:avLst/>
            </a:prstGeom>
            <a:solidFill>
              <a:srgbClr val="009EE0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1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Várakozások</a:t>
              </a: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8" name="Téglalap 37">
            <a:extLst>
              <a:ext uri="{FF2B5EF4-FFF2-40B4-BE49-F238E27FC236}">
                <a16:creationId xmlns:a16="http://schemas.microsoft.com/office/drawing/2014/main" id="{3AD1284D-0312-4166-9061-E5F0F77D2FC1}"/>
              </a:ext>
            </a:extLst>
          </p:cNvPr>
          <p:cNvSpPr/>
          <p:nvPr/>
        </p:nvSpPr>
        <p:spPr>
          <a:xfrm>
            <a:off x="474918" y="4521910"/>
            <a:ext cx="8190906" cy="1381847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753463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3E77C295-E028-4EC1-8409-B84B8FBFD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400" dirty="0"/>
              <a:t>Változatlanul Alacsonyan horgonyzott inflációs várakozások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43FE9CC6-6696-41F6-B0F6-EE7A2605AC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16268" y="6362885"/>
            <a:ext cx="3600000" cy="369333"/>
          </a:xfrm>
        </p:spPr>
        <p:txBody>
          <a:bodyPr/>
          <a:lstStyle/>
          <a:p>
            <a:r>
              <a:rPr lang="hu-HU" dirty="0"/>
              <a:t>Forrás | Az Európai Bizottság adatai alapján MNB-számítás</a:t>
            </a:r>
          </a:p>
        </p:txBody>
      </p:sp>
      <p:graphicFrame>
        <p:nvGraphicFramePr>
          <p:cNvPr id="6" name="Chart 1">
            <a:extLst>
              <a:ext uri="{FF2B5EF4-FFF2-40B4-BE49-F238E27FC236}">
                <a16:creationId xmlns:a16="http://schemas.microsoft.com/office/drawing/2014/main" id="{AEE75946-8259-4343-BFC4-E20D61F57B1D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633701026"/>
              </p:ext>
            </p:extLst>
          </p:nvPr>
        </p:nvGraphicFramePr>
        <p:xfrm>
          <a:off x="432000" y="1150955"/>
          <a:ext cx="8280000" cy="45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Szövegdoboz 6">
            <a:extLst>
              <a:ext uri="{FF2B5EF4-FFF2-40B4-BE49-F238E27FC236}">
                <a16:creationId xmlns:a16="http://schemas.microsoft.com/office/drawing/2014/main" id="{8FE5D065-6DBD-4C6E-8B7F-2EC4CCC53B44}"/>
              </a:ext>
            </a:extLst>
          </p:cNvPr>
          <p:cNvSpPr txBox="1"/>
          <p:nvPr/>
        </p:nvSpPr>
        <p:spPr>
          <a:xfrm>
            <a:off x="-124607" y="5879462"/>
            <a:ext cx="9040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000" dirty="0">
                <a:solidFill>
                  <a:schemeClr val="tx2"/>
                </a:solidFill>
              </a:rPr>
              <a:t>A LAKOSSÁG INFLÁCIÓS VÁRAKOZÁSAI</a:t>
            </a:r>
          </a:p>
        </p:txBody>
      </p:sp>
    </p:spTree>
    <p:extLst>
      <p:ext uri="{BB962C8B-B14F-4D97-AF65-F5344CB8AC3E}">
        <p14:creationId xmlns:p14="http://schemas.microsoft.com/office/powerpoint/2010/main" val="19605974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3E77C295-E028-4EC1-8409-B84B8FBFD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400" dirty="0"/>
              <a:t>Nemzetközi összevetésben is alacsony hazai inflációs várakozások 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43FE9CC6-6696-41F6-B0F6-EE7A2605AC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72000" y="6316643"/>
            <a:ext cx="4410152" cy="369333"/>
          </a:xfrm>
        </p:spPr>
        <p:txBody>
          <a:bodyPr/>
          <a:lstStyle/>
          <a:p>
            <a:r>
              <a:rPr lang="hu-HU" dirty="0"/>
              <a:t>Forrás | Az Európai Bizottság adatai alapján MNB-számítás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29E2A58-F375-44A6-8EED-3BB7973FDC34}"/>
              </a:ext>
            </a:extLst>
          </p:cNvPr>
          <p:cNvSpPr txBox="1">
            <a:spLocks/>
          </p:cNvSpPr>
          <p:nvPr/>
        </p:nvSpPr>
        <p:spPr>
          <a:xfrm>
            <a:off x="316328" y="5942010"/>
            <a:ext cx="8665824" cy="446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74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875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85749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028624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371498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885809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684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558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433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lang="hu-HU" sz="2000" dirty="0">
                <a:solidFill>
                  <a:srgbClr val="0C2148"/>
                </a:solidFill>
              </a:rPr>
              <a:t>INFLÁCIÓS VÁRAKOZÁSOK A RÉGIÓBAN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0C214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8" name="Tartalom helye 7">
            <a:extLst>
              <a:ext uri="{FF2B5EF4-FFF2-40B4-BE49-F238E27FC236}">
                <a16:creationId xmlns:a16="http://schemas.microsoft.com/office/drawing/2014/main" id="{00000000-0008-0000-1F00-000002000000}"/>
              </a:ext>
            </a:extLst>
          </p:cNvPr>
          <p:cNvGraphicFramePr>
            <a:graphicFrameLocks noGrp="1"/>
          </p:cNvGraphicFramePr>
          <p:nvPr>
            <p:ph sz="quarter" idx="10"/>
            <p:extLst/>
          </p:nvPr>
        </p:nvGraphicFramePr>
        <p:xfrm>
          <a:off x="478174" y="1018125"/>
          <a:ext cx="7959069" cy="4828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96048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14C61C8E-542E-4BD9-A0A9-53E169BC7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02" y="310448"/>
            <a:ext cx="7937814" cy="612000"/>
          </a:xfrm>
        </p:spPr>
        <p:txBody>
          <a:bodyPr>
            <a:noAutofit/>
          </a:bodyPr>
          <a:lstStyle/>
          <a:p>
            <a:r>
              <a:rPr lang="hu-HU" sz="2200" dirty="0"/>
              <a:t>Rövid távon az olajár-emelkedés átmeneti hatása miatt enyhén 3 százalék fölé emelkedik az infláció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75F8AFC0-3F64-4E3D-B355-B55ED742716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04912" y="6362885"/>
            <a:ext cx="3600000" cy="369333"/>
          </a:xfrm>
        </p:spPr>
        <p:txBody>
          <a:bodyPr/>
          <a:lstStyle/>
          <a:p>
            <a:r>
              <a:rPr lang="hu-HU" dirty="0"/>
              <a:t>Forrás: MNB-előrejelzés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5900270F-459A-44AD-AA65-716F079B6D4D}"/>
              </a:ext>
            </a:extLst>
          </p:cNvPr>
          <p:cNvSpPr txBox="1">
            <a:spLocks/>
          </p:cNvSpPr>
          <p:nvPr/>
        </p:nvSpPr>
        <p:spPr>
          <a:xfrm>
            <a:off x="239088" y="5988777"/>
            <a:ext cx="8665824" cy="446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74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875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85749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028624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371498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885809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684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558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433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u-HU" sz="2000" dirty="0"/>
              <a:t>AZ INFLÁCIÓ ALAKULÁSA</a:t>
            </a:r>
          </a:p>
        </p:txBody>
      </p:sp>
      <p:graphicFrame>
        <p:nvGraphicFramePr>
          <p:cNvPr id="9" name="Chart 1">
            <a:extLst>
              <a:ext uri="{FF2B5EF4-FFF2-40B4-BE49-F238E27FC236}">
                <a16:creationId xmlns:a16="http://schemas.microsoft.com/office/drawing/2014/main" id="{0AC6F1AD-9C5C-4CFA-8D48-AA9AA96C1C30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080789347"/>
              </p:ext>
            </p:extLst>
          </p:nvPr>
        </p:nvGraphicFramePr>
        <p:xfrm>
          <a:off x="477837" y="1190625"/>
          <a:ext cx="8280000" cy="45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946733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7D609B7-2703-4D56-B61B-C79FD2D5D8D0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265845563"/>
              </p:ext>
            </p:extLst>
          </p:nvPr>
        </p:nvGraphicFramePr>
        <p:xfrm>
          <a:off x="542131" y="1199251"/>
          <a:ext cx="8059737" cy="5046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2EBD72A9-3895-450C-A7C1-51172109F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000" dirty="0"/>
              <a:t>2019 közepétől az infláció stabilan 3 százalékon marad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A6595B-4F33-475C-B61B-21A5142AEEC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hu-HU" dirty="0"/>
              <a:t>Forrás | MNB-szerkesztés</a:t>
            </a:r>
          </a:p>
        </p:txBody>
      </p:sp>
    </p:spTree>
    <p:extLst>
      <p:ext uri="{BB962C8B-B14F-4D97-AF65-F5344CB8AC3E}">
        <p14:creationId xmlns:p14="http://schemas.microsoft.com/office/powerpoint/2010/main" val="40514517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3E77C295-E028-4EC1-8409-B84B8FBFD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400" dirty="0"/>
              <a:t>Inflációs </a:t>
            </a:r>
            <a:r>
              <a:rPr lang="hu-HU" sz="2400" dirty="0" err="1"/>
              <a:t>előrejelzésünk</a:t>
            </a:r>
            <a:r>
              <a:rPr lang="hu-HU" sz="2400" dirty="0"/>
              <a:t> főként a magasabb olajárak hatásához kötődik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43FE9CC6-6696-41F6-B0F6-EE7A2605AC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hu-HU" dirty="0"/>
              <a:t>Forrás | MNB előrejelzés</a:t>
            </a:r>
          </a:p>
        </p:txBody>
      </p:sp>
      <p:graphicFrame>
        <p:nvGraphicFramePr>
          <p:cNvPr id="6" name="Chart 1">
            <a:extLst>
              <a:ext uri="{FF2B5EF4-FFF2-40B4-BE49-F238E27FC236}">
                <a16:creationId xmlns:a16="http://schemas.microsoft.com/office/drawing/2014/main" id="{5347072C-0E7F-4703-A70E-F7D0833170DC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2332473959"/>
              </p:ext>
            </p:extLst>
          </p:nvPr>
        </p:nvGraphicFramePr>
        <p:xfrm>
          <a:off x="477837" y="1190626"/>
          <a:ext cx="8280000" cy="45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3CA8EDC-0B36-4EC9-8EF7-918FB90DDE59}"/>
              </a:ext>
            </a:extLst>
          </p:cNvPr>
          <p:cNvSpPr txBox="1">
            <a:spLocks/>
          </p:cNvSpPr>
          <p:nvPr/>
        </p:nvSpPr>
        <p:spPr>
          <a:xfrm>
            <a:off x="284925" y="5958804"/>
            <a:ext cx="8665824" cy="446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74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875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85749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028624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371498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885809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684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558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433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u-HU" sz="2000" dirty="0"/>
              <a:t>AZ INFLÁCIÓS </a:t>
            </a:r>
            <a:r>
              <a:rPr lang="hu-HU" sz="2000" dirty="0" err="1"/>
              <a:t>ELŐREJELZÉSÜNK</a:t>
            </a:r>
            <a:r>
              <a:rPr lang="hu-HU" sz="2000" dirty="0"/>
              <a:t> VÁLTOZÁSÁNAK FELBONTÁSA</a:t>
            </a:r>
          </a:p>
        </p:txBody>
      </p:sp>
    </p:spTree>
    <p:extLst>
      <p:ext uri="{BB962C8B-B14F-4D97-AF65-F5344CB8AC3E}">
        <p14:creationId xmlns:p14="http://schemas.microsoft.com/office/powerpoint/2010/main" val="9587289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82CB1-036A-4B96-999D-421BA5513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9770" y="2265599"/>
            <a:ext cx="6184387" cy="2326791"/>
          </a:xfrm>
        </p:spPr>
        <p:txBody>
          <a:bodyPr/>
          <a:lstStyle/>
          <a:p>
            <a:r>
              <a:rPr lang="hu-HU" dirty="0"/>
              <a:t>A gazdasági növekedésre vonatkozó előrejelzésünk</a:t>
            </a:r>
          </a:p>
        </p:txBody>
      </p:sp>
    </p:spTree>
    <p:extLst>
      <p:ext uri="{BB962C8B-B14F-4D97-AF65-F5344CB8AC3E}">
        <p14:creationId xmlns:p14="http://schemas.microsoft.com/office/powerpoint/2010/main" val="7011195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05BAE53-FBBB-4316-B63F-E432E140F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67" y="310448"/>
            <a:ext cx="7996349" cy="612000"/>
          </a:xfrm>
        </p:spPr>
        <p:txBody>
          <a:bodyPr>
            <a:noAutofit/>
          </a:bodyPr>
          <a:lstStyle/>
          <a:p>
            <a:r>
              <a:rPr lang="hu-HU" sz="2400" dirty="0"/>
              <a:t>Idén élénkebb, majd 2019-től lassuló GDP-növekedést várunk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A9FAF7A-BDDD-495A-B03B-E02BBE7BAD2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hu-HU" dirty="0"/>
              <a:t>Idén a 2017-es évnél magasabb ütemű, majd 2019-től fokozatosan lassuló növekedést várunk </a:t>
            </a:r>
            <a:r>
              <a:rPr lang="hu-HU" b="1" dirty="0"/>
              <a:t>az aktuális előrejelzési feltevéseink teljesülése esetén.</a:t>
            </a:r>
          </a:p>
          <a:p>
            <a:endParaRPr lang="hu-HU" dirty="0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32D6EBA4-EE8E-4485-B394-7BFC24C2F9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6AFEB614-32B8-467C-A875-C0A50B67985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hu-HU" dirty="0"/>
              <a:t>GDP-növekedés alakulása</a:t>
            </a:r>
          </a:p>
        </p:txBody>
      </p:sp>
      <p:sp>
        <p:nvSpPr>
          <p:cNvPr id="7" name="Szöveg helye 6">
            <a:extLst>
              <a:ext uri="{FF2B5EF4-FFF2-40B4-BE49-F238E27FC236}">
                <a16:creationId xmlns:a16="http://schemas.microsoft.com/office/drawing/2014/main" id="{AA9CE788-515F-43E3-8E70-E18C55C5B5A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B3A5393B-398A-4424-9950-AF62F3D5B754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345874" y="1516921"/>
            <a:ext cx="4873397" cy="4003313"/>
          </a:xfrm>
          <a:prstGeom prst="rect">
            <a:avLst/>
          </a:prstGeom>
        </p:spPr>
      </p:pic>
      <p:sp>
        <p:nvSpPr>
          <p:cNvPr id="9" name="Nyíl: felfelé mutató 8">
            <a:extLst>
              <a:ext uri="{FF2B5EF4-FFF2-40B4-BE49-F238E27FC236}">
                <a16:creationId xmlns:a16="http://schemas.microsoft.com/office/drawing/2014/main" id="{988AF631-148C-4994-9134-27DFC46CA84B}"/>
              </a:ext>
            </a:extLst>
          </p:cNvPr>
          <p:cNvSpPr/>
          <p:nvPr/>
        </p:nvSpPr>
        <p:spPr>
          <a:xfrm rot="3394507">
            <a:off x="1283199" y="2964090"/>
            <a:ext cx="319570" cy="732507"/>
          </a:xfrm>
          <a:prstGeom prst="up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Nyíl: felfelé mutató 9">
            <a:extLst>
              <a:ext uri="{FF2B5EF4-FFF2-40B4-BE49-F238E27FC236}">
                <a16:creationId xmlns:a16="http://schemas.microsoft.com/office/drawing/2014/main" id="{D8367093-35A0-40CD-BA8D-804C4FC8EED4}"/>
              </a:ext>
            </a:extLst>
          </p:cNvPr>
          <p:cNvSpPr/>
          <p:nvPr/>
        </p:nvSpPr>
        <p:spPr>
          <a:xfrm rot="6876325">
            <a:off x="2380309" y="3001425"/>
            <a:ext cx="319570" cy="732507"/>
          </a:xfrm>
          <a:prstGeom prst="up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Nyíl: felfelé mutató 10">
            <a:extLst>
              <a:ext uri="{FF2B5EF4-FFF2-40B4-BE49-F238E27FC236}">
                <a16:creationId xmlns:a16="http://schemas.microsoft.com/office/drawing/2014/main" id="{98E8894A-3E64-4FA7-B942-28D824761465}"/>
              </a:ext>
            </a:extLst>
          </p:cNvPr>
          <p:cNvSpPr/>
          <p:nvPr/>
        </p:nvSpPr>
        <p:spPr>
          <a:xfrm rot="6876325">
            <a:off x="3471589" y="3468076"/>
            <a:ext cx="319570" cy="732507"/>
          </a:xfrm>
          <a:prstGeom prst="up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240080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3E77C295-E028-4EC1-8409-B84B8FBFD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000" dirty="0"/>
              <a:t>A kedvezőbb jövedelmi folyamatok érdemben </a:t>
            </a:r>
            <a:br>
              <a:rPr lang="hu-HU" sz="2000" dirty="0"/>
            </a:br>
            <a:r>
              <a:rPr lang="hu-HU" sz="2000" dirty="0"/>
              <a:t>hozzájárulnak a lakosság fogyasztásának emelkedéséhez 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43FE9CC6-6696-41F6-B0F6-EE7A2605AC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hu-HU" dirty="0"/>
              <a:t>Forrás | MNB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72DB213-A5B0-4D69-804F-067365010124}"/>
              </a:ext>
            </a:extLst>
          </p:cNvPr>
          <p:cNvSpPr txBox="1">
            <a:spLocks/>
          </p:cNvSpPr>
          <p:nvPr/>
        </p:nvSpPr>
        <p:spPr>
          <a:xfrm>
            <a:off x="239088" y="5992476"/>
            <a:ext cx="8665824" cy="446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74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875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85749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028624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371498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885809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684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558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433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u-HU" sz="2000" dirty="0"/>
              <a:t>A LAKOSSÁG RENDELKEZÉSRE ÁLLÓ JÖVEDELEMÉNEK ALAKULÁSA</a:t>
            </a:r>
          </a:p>
        </p:txBody>
      </p:sp>
      <p:graphicFrame>
        <p:nvGraphicFramePr>
          <p:cNvPr id="8" name="Tartalom helye 7">
            <a:extLst>
              <a:ext uri="{FF2B5EF4-FFF2-40B4-BE49-F238E27FC236}">
                <a16:creationId xmlns:a16="http://schemas.microsoft.com/office/drawing/2014/main" id="{B194D2BD-6F88-4829-A38E-80D5DA021FB7}"/>
              </a:ext>
            </a:extLst>
          </p:cNvPr>
          <p:cNvGraphicFramePr>
            <a:graphicFrameLocks noGrp="1"/>
          </p:cNvGraphicFramePr>
          <p:nvPr>
            <p:ph sz="quarter" idx="10"/>
            <p:extLst/>
          </p:nvPr>
        </p:nvGraphicFramePr>
        <p:xfrm>
          <a:off x="343949" y="1146502"/>
          <a:ext cx="8280000" cy="45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655285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3E77C295-E028-4EC1-8409-B84B8FBFD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400" dirty="0"/>
              <a:t>A lakáspiac további felfutását várjuk 2019-ig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43FE9CC6-6696-41F6-B0F6-EE7A2605AC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51085" y="6488667"/>
            <a:ext cx="3600000" cy="369333"/>
          </a:xfrm>
        </p:spPr>
        <p:txBody>
          <a:bodyPr/>
          <a:lstStyle/>
          <a:p>
            <a:r>
              <a:rPr lang="hu-HU" dirty="0"/>
              <a:t>Forrás | KSH</a:t>
            </a:r>
          </a:p>
        </p:txBody>
      </p:sp>
      <p:graphicFrame>
        <p:nvGraphicFramePr>
          <p:cNvPr id="6" name="Chart 4">
            <a:extLst>
              <a:ext uri="{FF2B5EF4-FFF2-40B4-BE49-F238E27FC236}">
                <a16:creationId xmlns:a16="http://schemas.microsoft.com/office/drawing/2014/main" id="{AB00BD84-5ECB-4D89-8742-DF55A407C554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498801515"/>
              </p:ext>
            </p:extLst>
          </p:nvPr>
        </p:nvGraphicFramePr>
        <p:xfrm>
          <a:off x="478173" y="1031234"/>
          <a:ext cx="8280000" cy="45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FAB1EF7-59FE-43D5-A018-F79D8C08B63E}"/>
              </a:ext>
            </a:extLst>
          </p:cNvPr>
          <p:cNvSpPr txBox="1">
            <a:spLocks/>
          </p:cNvSpPr>
          <p:nvPr/>
        </p:nvSpPr>
        <p:spPr>
          <a:xfrm>
            <a:off x="285261" y="6055222"/>
            <a:ext cx="8665824" cy="446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74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875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85749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028624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371498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885809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684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558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433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u-HU" sz="2000" dirty="0"/>
              <a:t>AZ ÚJLAKÁSÉPÍTÉSEK ÉS ÉPÍTÉSI ENGEDÉLYEK ALAKULÁSA</a:t>
            </a:r>
          </a:p>
        </p:txBody>
      </p:sp>
    </p:spTree>
    <p:extLst>
      <p:ext uri="{BB962C8B-B14F-4D97-AF65-F5344CB8AC3E}">
        <p14:creationId xmlns:p14="http://schemas.microsoft.com/office/powerpoint/2010/main" val="3042541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73186826-2531-46ED-9ABF-0666DC114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402" y="310448"/>
            <a:ext cx="7811414" cy="612000"/>
          </a:xfrm>
        </p:spPr>
        <p:txBody>
          <a:bodyPr>
            <a:noAutofit/>
          </a:bodyPr>
          <a:lstStyle/>
          <a:p>
            <a:r>
              <a:rPr lang="hu-HU" sz="2000" dirty="0"/>
              <a:t>Az infláció alakulására vonatkozó képünk középtávon nem változott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75591705-BB2E-4665-8BC9-8E7ABD13A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69" y="1061770"/>
            <a:ext cx="7648931" cy="540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9809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719285-E442-4220-A30C-FBD794C27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174" y="310448"/>
            <a:ext cx="7610642" cy="612000"/>
          </a:xfrm>
        </p:spPr>
        <p:txBody>
          <a:bodyPr>
            <a:noAutofit/>
          </a:bodyPr>
          <a:lstStyle/>
          <a:p>
            <a:r>
              <a:rPr lang="hu-HU" sz="2000" dirty="0"/>
              <a:t>A nagyberuházások és azok másodkörös hatásai is élénkítik a gazdasági teljesítményt</a:t>
            </a:r>
          </a:p>
        </p:txBody>
      </p:sp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5" name="Content Placeholder 4">
                <a:extLst>
                  <a:ext uri="{FF2B5EF4-FFF2-40B4-BE49-F238E27FC236}">
                    <a16:creationId xmlns:a16="http://schemas.microsoft.com/office/drawing/2014/main" id="{3D1F9B2D-5068-4F3D-826D-5CB10660ED20}"/>
                  </a:ext>
                </a:extLst>
              </p:cNvPr>
              <p:cNvGraphicFramePr>
                <a:graphicFrameLocks noGrp="1"/>
              </p:cNvGraphicFramePr>
              <p:nvPr>
                <p:ph sz="quarter" idx="10"/>
                <p:extLst/>
              </p:nvPr>
            </p:nvGraphicFramePr>
            <p:xfrm>
              <a:off x="477838" y="1190625"/>
              <a:ext cx="8059737" cy="5046663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5" name="Content Placeholder 4">
                <a:extLst>
                  <a:ext uri="{FF2B5EF4-FFF2-40B4-BE49-F238E27FC236}">
                    <a16:creationId xmlns:a16="http://schemas.microsoft.com/office/drawing/2014/main" id="{3D1F9B2D-5068-4F3D-826D-5CB10660ED2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7838" y="1190625"/>
                <a:ext cx="8059737" cy="5046663"/>
              </a:xfrm>
              <a:prstGeom prst="rect">
                <a:avLst/>
              </a:prstGeom>
            </p:spPr>
          </p:pic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AAC324C7-9E5C-4CC8-B634-4E4F8D5191D3}"/>
              </a:ext>
            </a:extLst>
          </p:cNvPr>
          <p:cNvSpPr/>
          <p:nvPr/>
        </p:nvSpPr>
        <p:spPr>
          <a:xfrm>
            <a:off x="4053930" y="4002146"/>
            <a:ext cx="1004351" cy="917552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947524C-56CC-43F9-AF68-E9B0B9F1498F}"/>
              </a:ext>
            </a:extLst>
          </p:cNvPr>
          <p:cNvSpPr/>
          <p:nvPr/>
        </p:nvSpPr>
        <p:spPr>
          <a:xfrm>
            <a:off x="5753295" y="2215291"/>
            <a:ext cx="732257" cy="708308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21138C0-0155-4489-ADAB-34F0C9919E84}"/>
              </a:ext>
            </a:extLst>
          </p:cNvPr>
          <p:cNvSpPr/>
          <p:nvPr/>
        </p:nvSpPr>
        <p:spPr>
          <a:xfrm>
            <a:off x="6133945" y="1887056"/>
            <a:ext cx="155001" cy="144748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B6810A-FDEA-42C5-A46C-30B7118486B6}"/>
              </a:ext>
            </a:extLst>
          </p:cNvPr>
          <p:cNvSpPr/>
          <p:nvPr/>
        </p:nvSpPr>
        <p:spPr>
          <a:xfrm>
            <a:off x="6103438" y="1682787"/>
            <a:ext cx="148932" cy="152400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D50372E-D6C7-447F-AC87-6C83F55F6E61}"/>
              </a:ext>
            </a:extLst>
          </p:cNvPr>
          <p:cNvSpPr/>
          <p:nvPr/>
        </p:nvSpPr>
        <p:spPr>
          <a:xfrm>
            <a:off x="1976446" y="2744598"/>
            <a:ext cx="148932" cy="152400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14381B4-B6E3-4982-97B1-6D52A27AC60D}"/>
              </a:ext>
            </a:extLst>
          </p:cNvPr>
          <p:cNvSpPr/>
          <p:nvPr/>
        </p:nvSpPr>
        <p:spPr>
          <a:xfrm>
            <a:off x="2750638" y="3637756"/>
            <a:ext cx="148932" cy="152400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AD5FC10-7DB6-4471-BA91-B5EC498C8958}"/>
              </a:ext>
            </a:extLst>
          </p:cNvPr>
          <p:cNvSpPr/>
          <p:nvPr/>
        </p:nvSpPr>
        <p:spPr>
          <a:xfrm>
            <a:off x="6890886" y="2907634"/>
            <a:ext cx="288000" cy="288000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E87A31A-43F1-470D-9249-0EC9C6109E21}"/>
              </a:ext>
            </a:extLst>
          </p:cNvPr>
          <p:cNvSpPr/>
          <p:nvPr/>
        </p:nvSpPr>
        <p:spPr>
          <a:xfrm>
            <a:off x="4572000" y="2155981"/>
            <a:ext cx="288000" cy="288000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BA64331-293E-4CD0-BA6A-D29680CBE878}"/>
              </a:ext>
            </a:extLst>
          </p:cNvPr>
          <p:cNvSpPr/>
          <p:nvPr/>
        </p:nvSpPr>
        <p:spPr>
          <a:xfrm>
            <a:off x="4296961" y="3341938"/>
            <a:ext cx="72000" cy="72000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F8CFC29-A63B-4764-A3FA-A4D9F04444AF}"/>
              </a:ext>
            </a:extLst>
          </p:cNvPr>
          <p:cNvSpPr/>
          <p:nvPr/>
        </p:nvSpPr>
        <p:spPr>
          <a:xfrm>
            <a:off x="3349110" y="3425956"/>
            <a:ext cx="288000" cy="288000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03A335D-D99B-4DE1-A577-E5BE883B962B}"/>
              </a:ext>
            </a:extLst>
          </p:cNvPr>
          <p:cNvSpPr/>
          <p:nvPr/>
        </p:nvSpPr>
        <p:spPr>
          <a:xfrm>
            <a:off x="4300086" y="3350324"/>
            <a:ext cx="288000" cy="288000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8555F3A-E479-46A4-990B-ABC3830450C3}"/>
              </a:ext>
            </a:extLst>
          </p:cNvPr>
          <p:cNvSpPr/>
          <p:nvPr/>
        </p:nvSpPr>
        <p:spPr>
          <a:xfrm>
            <a:off x="3665520" y="3713956"/>
            <a:ext cx="360000" cy="360000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1CD0037-6AE8-467E-AE09-0408BEFEBC39}"/>
              </a:ext>
            </a:extLst>
          </p:cNvPr>
          <p:cNvSpPr/>
          <p:nvPr/>
        </p:nvSpPr>
        <p:spPr>
          <a:xfrm>
            <a:off x="3923041" y="2686147"/>
            <a:ext cx="396000" cy="3960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EAC6955-5F04-44CA-9735-2AC8E1A05B0D}"/>
              </a:ext>
            </a:extLst>
          </p:cNvPr>
          <p:cNvSpPr/>
          <p:nvPr/>
        </p:nvSpPr>
        <p:spPr>
          <a:xfrm>
            <a:off x="2934184" y="2598489"/>
            <a:ext cx="396000" cy="3960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A64D969-ADE2-4750-B675-8D92EAEC5893}"/>
              </a:ext>
            </a:extLst>
          </p:cNvPr>
          <p:cNvSpPr/>
          <p:nvPr/>
        </p:nvSpPr>
        <p:spPr>
          <a:xfrm>
            <a:off x="2091448" y="2644089"/>
            <a:ext cx="148932" cy="152400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754785E-E31A-4F13-970E-72BE860BAABF}"/>
              </a:ext>
            </a:extLst>
          </p:cNvPr>
          <p:cNvSpPr/>
          <p:nvPr/>
        </p:nvSpPr>
        <p:spPr>
          <a:xfrm>
            <a:off x="6800886" y="2828289"/>
            <a:ext cx="180000" cy="180000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A769E67-7996-41FE-83DE-F1371BEDBFE3}"/>
              </a:ext>
            </a:extLst>
          </p:cNvPr>
          <p:cNvSpPr/>
          <p:nvPr/>
        </p:nvSpPr>
        <p:spPr>
          <a:xfrm>
            <a:off x="7490250" y="1763122"/>
            <a:ext cx="144000" cy="144000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C477A66-AE0D-473B-8EF9-0139A5EB0E57}"/>
              </a:ext>
            </a:extLst>
          </p:cNvPr>
          <p:cNvSpPr/>
          <p:nvPr/>
        </p:nvSpPr>
        <p:spPr>
          <a:xfrm>
            <a:off x="4960410" y="2134978"/>
            <a:ext cx="72000" cy="72000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C4FC648-AD80-408B-8659-880C4F93D73E}"/>
              </a:ext>
            </a:extLst>
          </p:cNvPr>
          <p:cNvSpPr/>
          <p:nvPr/>
        </p:nvSpPr>
        <p:spPr>
          <a:xfrm>
            <a:off x="6161322" y="4847698"/>
            <a:ext cx="72000" cy="72000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3047EC1-FE30-41DE-9025-033D45F91391}"/>
              </a:ext>
            </a:extLst>
          </p:cNvPr>
          <p:cNvSpPr/>
          <p:nvPr/>
        </p:nvSpPr>
        <p:spPr>
          <a:xfrm>
            <a:off x="5251062" y="3425956"/>
            <a:ext cx="396000" cy="396000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601F5AD-0793-4790-9A18-87CE0A3DB322}"/>
              </a:ext>
            </a:extLst>
          </p:cNvPr>
          <p:cNvSpPr/>
          <p:nvPr/>
        </p:nvSpPr>
        <p:spPr>
          <a:xfrm>
            <a:off x="3205110" y="2850489"/>
            <a:ext cx="288000" cy="288000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6E5EC46-1C6D-4742-86B0-FEF7CCD64D77}"/>
              </a:ext>
            </a:extLst>
          </p:cNvPr>
          <p:cNvSpPr/>
          <p:nvPr/>
        </p:nvSpPr>
        <p:spPr>
          <a:xfrm>
            <a:off x="5196689" y="2448388"/>
            <a:ext cx="288000" cy="288000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21FF35F-E1E8-4CBF-840E-D9B9A8443A1F}"/>
              </a:ext>
            </a:extLst>
          </p:cNvPr>
          <p:cNvSpPr/>
          <p:nvPr/>
        </p:nvSpPr>
        <p:spPr>
          <a:xfrm>
            <a:off x="3521520" y="2540289"/>
            <a:ext cx="288000" cy="288000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5643EFB-0B20-47B2-9B3A-C49953CAA4DA}"/>
              </a:ext>
            </a:extLst>
          </p:cNvPr>
          <p:cNvSpPr/>
          <p:nvPr/>
        </p:nvSpPr>
        <p:spPr>
          <a:xfrm>
            <a:off x="4001614" y="3001877"/>
            <a:ext cx="288000" cy="2880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571D6C1-255F-4930-9BF1-161019E49DB3}"/>
              </a:ext>
            </a:extLst>
          </p:cNvPr>
          <p:cNvSpPr/>
          <p:nvPr/>
        </p:nvSpPr>
        <p:spPr>
          <a:xfrm>
            <a:off x="4235614" y="2796489"/>
            <a:ext cx="288000" cy="288000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DACC72D-B0A4-4C40-8448-597C08ABEFB8}"/>
              </a:ext>
            </a:extLst>
          </p:cNvPr>
          <p:cNvSpPr/>
          <p:nvPr/>
        </p:nvSpPr>
        <p:spPr>
          <a:xfrm>
            <a:off x="2134622" y="2788089"/>
            <a:ext cx="148932" cy="152400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6B2F091-908D-49C9-A9C0-D86B37FBF15E}"/>
              </a:ext>
            </a:extLst>
          </p:cNvPr>
          <p:cNvSpPr/>
          <p:nvPr/>
        </p:nvSpPr>
        <p:spPr>
          <a:xfrm>
            <a:off x="4175041" y="5401771"/>
            <a:ext cx="144000" cy="144000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F3AA6D3-15FA-429F-9708-729F857CE237}"/>
              </a:ext>
            </a:extLst>
          </p:cNvPr>
          <p:cNvSpPr/>
          <p:nvPr/>
        </p:nvSpPr>
        <p:spPr>
          <a:xfrm>
            <a:off x="6818886" y="3008289"/>
            <a:ext cx="144000" cy="144000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985AB3B-A25E-4A7E-8C2E-0F977F721EFF}"/>
              </a:ext>
            </a:extLst>
          </p:cNvPr>
          <p:cNvSpPr/>
          <p:nvPr/>
        </p:nvSpPr>
        <p:spPr>
          <a:xfrm>
            <a:off x="5506994" y="3382231"/>
            <a:ext cx="144000" cy="1440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9D7468D-A349-4C27-9672-62918F4AE28B}"/>
              </a:ext>
            </a:extLst>
          </p:cNvPr>
          <p:cNvSpPr/>
          <p:nvPr/>
        </p:nvSpPr>
        <p:spPr>
          <a:xfrm>
            <a:off x="7219488" y="3413938"/>
            <a:ext cx="144000" cy="1440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EF8C484-B481-46AE-A7A2-66883084B7E7}"/>
              </a:ext>
            </a:extLst>
          </p:cNvPr>
          <p:cNvSpPr/>
          <p:nvPr/>
        </p:nvSpPr>
        <p:spPr>
          <a:xfrm>
            <a:off x="6039560" y="1825275"/>
            <a:ext cx="144000" cy="1440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18F0C64-6205-4E7C-9FA5-231607284800}"/>
              </a:ext>
            </a:extLst>
          </p:cNvPr>
          <p:cNvSpPr/>
          <p:nvPr/>
        </p:nvSpPr>
        <p:spPr>
          <a:xfrm>
            <a:off x="5238152" y="4919698"/>
            <a:ext cx="288000" cy="288000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C020C9B-A297-465A-BEE5-5C383B1CCE90}"/>
              </a:ext>
            </a:extLst>
          </p:cNvPr>
          <p:cNvSpPr/>
          <p:nvPr/>
        </p:nvSpPr>
        <p:spPr>
          <a:xfrm>
            <a:off x="6726551" y="2932837"/>
            <a:ext cx="144000" cy="1440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CCBF1D7-AB5F-4BCF-813F-7A9E566CC242}"/>
              </a:ext>
            </a:extLst>
          </p:cNvPr>
          <p:cNvSpPr txBox="1"/>
          <p:nvPr/>
        </p:nvSpPr>
        <p:spPr>
          <a:xfrm>
            <a:off x="471081" y="1008876"/>
            <a:ext cx="38526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accent1"/>
                </a:solidFill>
              </a:rPr>
              <a:t>Vegyipar</a:t>
            </a:r>
          </a:p>
          <a:p>
            <a:r>
              <a:rPr lang="hu-HU" b="1" dirty="0">
                <a:solidFill>
                  <a:schemeClr val="accent6"/>
                </a:solidFill>
              </a:rPr>
              <a:t>Gyógyszeripar és orvosi eszközök</a:t>
            </a:r>
          </a:p>
          <a:p>
            <a:r>
              <a:rPr lang="hu-HU" b="1" dirty="0">
                <a:solidFill>
                  <a:schemeClr val="accent4"/>
                </a:solidFill>
              </a:rPr>
              <a:t>Járműgyártás</a:t>
            </a:r>
          </a:p>
          <a:p>
            <a:r>
              <a:rPr lang="hu-HU" b="1" dirty="0"/>
              <a:t>Mezőgazdaság </a:t>
            </a:r>
          </a:p>
          <a:p>
            <a:r>
              <a:rPr lang="hu-HU" b="1" dirty="0">
                <a:solidFill>
                  <a:schemeClr val="bg1">
                    <a:lumMod val="65000"/>
                  </a:schemeClr>
                </a:solidFill>
              </a:rPr>
              <a:t>Egyéb</a:t>
            </a:r>
          </a:p>
          <a:p>
            <a:endParaRPr lang="hu-HU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974054-6279-4F55-97FB-BCCBB7BA62C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25520" y="5983587"/>
            <a:ext cx="5059111" cy="716497"/>
          </a:xfrm>
          <a:solidFill>
            <a:schemeClr val="bg1"/>
          </a:solidFill>
        </p:spPr>
        <p:txBody>
          <a:bodyPr/>
          <a:lstStyle/>
          <a:p>
            <a:r>
              <a:rPr lang="hu-HU" sz="2000" cap="all" spc="113" dirty="0"/>
              <a:t>Beruházások TEVÉKENYSÉGEK szerint</a:t>
            </a:r>
          </a:p>
          <a:p>
            <a:r>
              <a:rPr lang="hu-HU" dirty="0"/>
              <a:t>Forrás: </a:t>
            </a:r>
            <a:r>
              <a:rPr lang="hu-HU" dirty="0" err="1"/>
              <a:t>HIPA</a:t>
            </a:r>
            <a:r>
              <a:rPr lang="hu-HU" dirty="0"/>
              <a:t>, sajtóinformációk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6057DDB7-A645-4917-B452-02097CF1ACD6}"/>
              </a:ext>
            </a:extLst>
          </p:cNvPr>
          <p:cNvSpPr txBox="1"/>
          <p:nvPr/>
        </p:nvSpPr>
        <p:spPr>
          <a:xfrm>
            <a:off x="7034886" y="4289818"/>
            <a:ext cx="2028889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hu-HU" dirty="0"/>
              <a:t>A GDP közel </a:t>
            </a:r>
          </a:p>
          <a:p>
            <a:r>
              <a:rPr lang="hu-HU" dirty="0"/>
              <a:t>4-5 százaléka körüli</a:t>
            </a:r>
          </a:p>
          <a:p>
            <a:r>
              <a:rPr lang="hu-HU" dirty="0"/>
              <a:t>nagyberuházás van </a:t>
            </a:r>
          </a:p>
          <a:p>
            <a:r>
              <a:rPr lang="hu-HU" dirty="0"/>
              <a:t>folyamatban</a:t>
            </a:r>
          </a:p>
        </p:txBody>
      </p:sp>
    </p:spTree>
    <p:extLst>
      <p:ext uri="{BB962C8B-B14F-4D97-AF65-F5344CB8AC3E}">
        <p14:creationId xmlns:p14="http://schemas.microsoft.com/office/powerpoint/2010/main" val="36393953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3E77C295-E028-4EC1-8409-B84B8FBFD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06" y="310448"/>
            <a:ext cx="7879810" cy="612000"/>
          </a:xfrm>
        </p:spPr>
        <p:txBody>
          <a:bodyPr>
            <a:noAutofit/>
          </a:bodyPr>
          <a:lstStyle/>
          <a:p>
            <a:r>
              <a:rPr lang="hu-HU" sz="2400" dirty="0"/>
              <a:t>egyenletesebb effektív EU forrás-felhasználásra számítunk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43FE9CC6-6696-41F6-B0F6-EE7A2605AC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48911" y="6193968"/>
            <a:ext cx="4762490" cy="505049"/>
          </a:xfrm>
        </p:spPr>
        <p:txBody>
          <a:bodyPr/>
          <a:lstStyle/>
          <a:p>
            <a:r>
              <a:rPr lang="hu-HU" dirty="0"/>
              <a:t>Megjegyzés: 2017-re ténybecslés, 2018–2022 MNB-prognózis</a:t>
            </a:r>
          </a:p>
          <a:p>
            <a:r>
              <a:rPr lang="hu-HU" dirty="0"/>
              <a:t>Forrás | KSH, Európai Bizottság</a:t>
            </a:r>
          </a:p>
          <a:p>
            <a:endParaRPr lang="hu-HU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FDE4FA4-2553-4BAC-A394-913D6FF00C59}"/>
              </a:ext>
            </a:extLst>
          </p:cNvPr>
          <p:cNvSpPr txBox="1">
            <a:spLocks/>
          </p:cNvSpPr>
          <p:nvPr/>
        </p:nvSpPr>
        <p:spPr>
          <a:xfrm>
            <a:off x="247030" y="5824686"/>
            <a:ext cx="8626671" cy="4449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74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875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85749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028624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371498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885809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684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558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433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u-HU" sz="2000" dirty="0"/>
              <a:t>AZ UNIÓS TÁMOGATÁSOK EFFEKTÍV FELHASZNÁLÁSA</a:t>
            </a:r>
          </a:p>
        </p:txBody>
      </p:sp>
      <p:graphicFrame>
        <p:nvGraphicFramePr>
          <p:cNvPr id="10" name="Chart 1">
            <a:extLst>
              <a:ext uri="{FF2B5EF4-FFF2-40B4-BE49-F238E27FC236}">
                <a16:creationId xmlns:a16="http://schemas.microsoft.com/office/drawing/2014/main" id="{901A57C3-3EDD-433E-BC42-A33DA5D83AB0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050117222"/>
              </p:ext>
            </p:extLst>
          </p:nvPr>
        </p:nvGraphicFramePr>
        <p:xfrm>
          <a:off x="477837" y="1190625"/>
          <a:ext cx="8280000" cy="45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847765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3E77C295-E028-4EC1-8409-B84B8FBFD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174" y="318837"/>
            <a:ext cx="7610642" cy="612000"/>
          </a:xfrm>
        </p:spPr>
        <p:txBody>
          <a:bodyPr>
            <a:noAutofit/>
          </a:bodyPr>
          <a:lstStyle/>
          <a:p>
            <a:r>
              <a:rPr lang="hu-HU" sz="2400" dirty="0" err="1"/>
              <a:t>Előretekintve</a:t>
            </a:r>
            <a:r>
              <a:rPr lang="hu-HU" sz="2400" dirty="0"/>
              <a:t> Anticiklikus fiskális politika  várható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43FE9CC6-6696-41F6-B0F6-EE7A2605AC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8664" y="6178219"/>
            <a:ext cx="8626671" cy="369333"/>
          </a:xfrm>
        </p:spPr>
        <p:txBody>
          <a:bodyPr/>
          <a:lstStyle/>
          <a:p>
            <a:r>
              <a:rPr lang="hu-HU" dirty="0"/>
              <a:t>Megjegyzés: A fiskális keresleti hatás a kiegészített (</a:t>
            </a:r>
            <a:r>
              <a:rPr lang="hu-HU" dirty="0" err="1"/>
              <a:t>SNA</a:t>
            </a:r>
            <a:r>
              <a:rPr lang="hu-HU" dirty="0"/>
              <a:t>) elsődleges egyenleg változása. A fiskális keresleti hatás az EU támogatások hatását csak a költségvetési önrész mértékéig tükrözi. Pozitív előjel keresletbővítést, negatív előjel keresletszűkítést jelent.</a:t>
            </a:r>
          </a:p>
          <a:p>
            <a:r>
              <a:rPr lang="hu-HU" dirty="0"/>
              <a:t>Forrás | MNB</a:t>
            </a:r>
          </a:p>
        </p:txBody>
      </p:sp>
      <p:graphicFrame>
        <p:nvGraphicFramePr>
          <p:cNvPr id="6" name="Tartalom helye 5">
            <a:extLst>
              <a:ext uri="{FF2B5EF4-FFF2-40B4-BE49-F238E27FC236}">
                <a16:creationId xmlns:a16="http://schemas.microsoft.com/office/drawing/2014/main" id="{26C69CCC-5650-4968-8583-8D49919C688E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875144844"/>
              </p:ext>
            </p:extLst>
          </p:nvPr>
        </p:nvGraphicFramePr>
        <p:xfrm>
          <a:off x="477837" y="1190625"/>
          <a:ext cx="8280000" cy="45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CA26B74-9A98-49A8-A86D-C58C444A3845}"/>
              </a:ext>
            </a:extLst>
          </p:cNvPr>
          <p:cNvSpPr txBox="1">
            <a:spLocks/>
          </p:cNvSpPr>
          <p:nvPr/>
        </p:nvSpPr>
        <p:spPr>
          <a:xfrm>
            <a:off x="131166" y="5637177"/>
            <a:ext cx="8626671" cy="4449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74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875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85749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028624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371498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885809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684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558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433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u-HU" sz="2000" dirty="0"/>
              <a:t>A FISKÁLIS KERESLETI HATÁS</a:t>
            </a:r>
          </a:p>
        </p:txBody>
      </p:sp>
      <p:sp>
        <p:nvSpPr>
          <p:cNvPr id="4" name="Ellipszis 3">
            <a:extLst>
              <a:ext uri="{FF2B5EF4-FFF2-40B4-BE49-F238E27FC236}">
                <a16:creationId xmlns:a16="http://schemas.microsoft.com/office/drawing/2014/main" id="{D1DE65F2-F39A-4E0E-A9D9-93473210B279}"/>
              </a:ext>
            </a:extLst>
          </p:cNvPr>
          <p:cNvSpPr/>
          <p:nvPr/>
        </p:nvSpPr>
        <p:spPr>
          <a:xfrm>
            <a:off x="6107186" y="3112316"/>
            <a:ext cx="1585520" cy="17952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2644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E6233-2479-4364-8E54-3F8463D4C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Folytatódik a vállalati hitelezés bővülése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C1FB2A-A67E-44DA-BF64-0E9F81B9F0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93620" y="6466938"/>
            <a:ext cx="3600000" cy="369333"/>
          </a:xfrm>
        </p:spPr>
        <p:txBody>
          <a:bodyPr/>
          <a:lstStyle/>
          <a:p>
            <a:r>
              <a:rPr lang="hu-HU" dirty="0"/>
              <a:t>Forrás | MNB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62B220-87B2-46DA-AF84-F8801BDFA76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64086" y="5833765"/>
            <a:ext cx="8615828" cy="446087"/>
          </a:xfrm>
        </p:spPr>
        <p:txBody>
          <a:bodyPr>
            <a:noAutofit/>
          </a:bodyPr>
          <a:lstStyle/>
          <a:p>
            <a:pPr algn="r"/>
            <a:r>
              <a:rPr lang="hu-HU" sz="2000" dirty="0"/>
              <a:t>A TELJES VÁLLALATI ÉS A KKV-SZEKTOR HITELÁLLOMÁNYÁNAK ÉVES VÁLTOZÁSA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AAE79A-6B1F-4D5E-ADEB-AD35B663EC9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437187" y="6192580"/>
            <a:ext cx="3456433" cy="444500"/>
          </a:xfrm>
        </p:spPr>
        <p:txBody>
          <a:bodyPr>
            <a:normAutofit/>
          </a:bodyPr>
          <a:lstStyle/>
          <a:p>
            <a:r>
              <a:rPr lang="hu-HU" sz="1400" dirty="0"/>
              <a:t>Megjegyzés: Tranzakciós alapú éves változás.</a:t>
            </a:r>
          </a:p>
        </p:txBody>
      </p:sp>
      <p:graphicFrame>
        <p:nvGraphicFramePr>
          <p:cNvPr id="9" name="Chart 1">
            <a:extLst>
              <a:ext uri="{FF2B5EF4-FFF2-40B4-BE49-F238E27FC236}">
                <a16:creationId xmlns:a16="http://schemas.microsoft.com/office/drawing/2014/main" id="{2AC294B3-BCEB-46D5-AC5D-70F8CB61500C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708274929"/>
              </p:ext>
            </p:extLst>
          </p:nvPr>
        </p:nvGraphicFramePr>
        <p:xfrm>
          <a:off x="301669" y="1105732"/>
          <a:ext cx="8280000" cy="45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28428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3E77C295-E028-4EC1-8409-B84B8FBFD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594" y="310448"/>
            <a:ext cx="7688222" cy="612000"/>
          </a:xfrm>
        </p:spPr>
        <p:txBody>
          <a:bodyPr>
            <a:noAutofit/>
          </a:bodyPr>
          <a:lstStyle/>
          <a:p>
            <a:r>
              <a:rPr lang="hu-HU" sz="2800" dirty="0"/>
              <a:t>Exportpiaci részesedésünk tovább javul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43FE9CC6-6696-41F6-B0F6-EE7A2605AC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51085" y="6362885"/>
            <a:ext cx="3600000" cy="369333"/>
          </a:xfrm>
        </p:spPr>
        <p:txBody>
          <a:bodyPr/>
          <a:lstStyle/>
          <a:p>
            <a:r>
              <a:rPr lang="hu-HU" dirty="0"/>
              <a:t>Forrás | KSH, MNB-előrejelzés</a:t>
            </a:r>
          </a:p>
        </p:txBody>
      </p:sp>
      <p:graphicFrame>
        <p:nvGraphicFramePr>
          <p:cNvPr id="6" name="Chart 3">
            <a:extLst>
              <a:ext uri="{FF2B5EF4-FFF2-40B4-BE49-F238E27FC236}">
                <a16:creationId xmlns:a16="http://schemas.microsoft.com/office/drawing/2014/main" id="{8EC8BECA-B58D-4333-9102-ADA1C6C6DCF8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283958194"/>
              </p:ext>
            </p:extLst>
          </p:nvPr>
        </p:nvGraphicFramePr>
        <p:xfrm>
          <a:off x="478173" y="1190626"/>
          <a:ext cx="8280000" cy="45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53488D6-1EF2-48CB-952B-18F4929F6045}"/>
              </a:ext>
            </a:extLst>
          </p:cNvPr>
          <p:cNvSpPr txBox="1">
            <a:spLocks/>
          </p:cNvSpPr>
          <p:nvPr/>
        </p:nvSpPr>
        <p:spPr>
          <a:xfrm>
            <a:off x="285261" y="6055222"/>
            <a:ext cx="8665824" cy="446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74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875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85749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028624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371498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885809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684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558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433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u-HU" sz="2000" dirty="0"/>
              <a:t>AZ EXPORTPIACI RÉSZESEDÉS VÁLTOZÁSA</a:t>
            </a:r>
          </a:p>
        </p:txBody>
      </p:sp>
    </p:spTree>
    <p:extLst>
      <p:ext uri="{BB962C8B-B14F-4D97-AF65-F5344CB8AC3E}">
        <p14:creationId xmlns:p14="http://schemas.microsoft.com/office/powerpoint/2010/main" val="11660041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DF073F1E-B691-44C8-9D70-8FBC142FA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000" dirty="0"/>
              <a:t>Idén és jövőre Felhasználási oldalon főként a fogyasztás és a beruházás járul hozzá a növekedéshez</a:t>
            </a:r>
          </a:p>
        </p:txBody>
      </p:sp>
      <p:sp>
        <p:nvSpPr>
          <p:cNvPr id="7" name="Szöveg helye 6">
            <a:extLst>
              <a:ext uri="{FF2B5EF4-FFF2-40B4-BE49-F238E27FC236}">
                <a16:creationId xmlns:a16="http://schemas.microsoft.com/office/drawing/2014/main" id="{64C83FFF-CA68-4421-B202-6892C2F7E0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hu-HU" dirty="0"/>
              <a:t>A termelési oldalon elsősorban a piaci szolgáltatások bővülése járul hozzá a növekedéshez.</a:t>
            </a:r>
          </a:p>
        </p:txBody>
      </p:sp>
      <p:sp>
        <p:nvSpPr>
          <p:cNvPr id="8" name="Szöveg helye 7">
            <a:extLst>
              <a:ext uri="{FF2B5EF4-FFF2-40B4-BE49-F238E27FC236}">
                <a16:creationId xmlns:a16="http://schemas.microsoft.com/office/drawing/2014/main" id="{7A4FB63E-58A3-4385-A137-9DFEAEEBE1C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hu-HU" dirty="0"/>
              <a:t>Forrás | KSH, MNB-előrejelzés</a:t>
            </a: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544E611E-D086-456E-9D88-FCC346FC34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sz="1600" dirty="0"/>
              <a:t>FELHASZNÁLÁSI OLDALI TÉTELEK GDP-NÖVEKEDÉSHEZ VALÓ HOZZÁJÁRULÁSA</a:t>
            </a: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id="{3040B31F-CC30-476F-BF4A-BAD279063EC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hu-HU"/>
          </a:p>
        </p:txBody>
      </p:sp>
      <p:graphicFrame>
        <p:nvGraphicFramePr>
          <p:cNvPr id="13" name="Chart 1">
            <a:extLst>
              <a:ext uri="{FF2B5EF4-FFF2-40B4-BE49-F238E27FC236}">
                <a16:creationId xmlns:a16="http://schemas.microsoft.com/office/drawing/2014/main" id="{1CF71FC9-4B58-4BA3-BEDF-1BFC155952D9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2177461900"/>
              </p:ext>
            </p:extLst>
          </p:nvPr>
        </p:nvGraphicFramePr>
        <p:xfrm>
          <a:off x="348343" y="1200150"/>
          <a:ext cx="4704670" cy="4359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156941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3E77C295-E028-4EC1-8409-B84B8FBFD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400" dirty="0"/>
              <a:t>A folyó fizetésimérleg többlete stabilan fennmarad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43FE9CC6-6696-41F6-B0F6-EE7A2605AC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88749" y="6179337"/>
            <a:ext cx="5316163" cy="369333"/>
          </a:xfrm>
        </p:spPr>
        <p:txBody>
          <a:bodyPr/>
          <a:lstStyle/>
          <a:p>
            <a:r>
              <a:rPr lang="hu-HU" dirty="0"/>
              <a:t>Megjegyzés: A GDP százalékában. * A viszonzatlan folyó átutalások és a tőkemérleg egyenlegének összege.</a:t>
            </a:r>
          </a:p>
          <a:p>
            <a:r>
              <a:rPr lang="hu-HU" dirty="0"/>
              <a:t>Forrás | MNB</a:t>
            </a:r>
          </a:p>
        </p:txBody>
      </p:sp>
      <p:graphicFrame>
        <p:nvGraphicFramePr>
          <p:cNvPr id="6" name="Tartalom helye 5">
            <a:extLst>
              <a:ext uri="{FF2B5EF4-FFF2-40B4-BE49-F238E27FC236}">
                <a16:creationId xmlns:a16="http://schemas.microsoft.com/office/drawing/2014/main" id="{518E3B42-74CD-442E-BDA7-9722092854CF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366680702"/>
              </p:ext>
            </p:extLst>
          </p:nvPr>
        </p:nvGraphicFramePr>
        <p:xfrm>
          <a:off x="478174" y="1111190"/>
          <a:ext cx="8280000" cy="45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29E2A58-F375-44A6-8EED-3BB7973FDC34}"/>
              </a:ext>
            </a:extLst>
          </p:cNvPr>
          <p:cNvSpPr txBox="1">
            <a:spLocks/>
          </p:cNvSpPr>
          <p:nvPr/>
        </p:nvSpPr>
        <p:spPr>
          <a:xfrm>
            <a:off x="239088" y="5746810"/>
            <a:ext cx="8665824" cy="446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74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875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85749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028624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371498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885809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684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558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433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u-HU" sz="2000" dirty="0"/>
              <a:t>A FOLYÓ FIZETÉSI MÉRLEG ALAKULÁSA</a:t>
            </a:r>
          </a:p>
        </p:txBody>
      </p:sp>
    </p:spTree>
    <p:extLst>
      <p:ext uri="{BB962C8B-B14F-4D97-AF65-F5344CB8AC3E}">
        <p14:creationId xmlns:p14="http://schemas.microsoft.com/office/powerpoint/2010/main" val="31415782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0CEDC-C94C-41D7-BBB8-866BCF83C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9770" y="3117499"/>
            <a:ext cx="6201165" cy="622991"/>
          </a:xfrm>
        </p:spPr>
        <p:txBody>
          <a:bodyPr/>
          <a:lstStyle/>
          <a:p>
            <a:r>
              <a:rPr lang="hu-HU" dirty="0"/>
              <a:t>Fiskális előrejelzés</a:t>
            </a:r>
          </a:p>
        </p:txBody>
      </p:sp>
    </p:spTree>
    <p:extLst>
      <p:ext uri="{BB962C8B-B14F-4D97-AF65-F5344CB8AC3E}">
        <p14:creationId xmlns:p14="http://schemas.microsoft.com/office/powerpoint/2010/main" val="5742020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3E77C295-E028-4EC1-8409-B84B8FBFD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000" dirty="0"/>
              <a:t>Előrejelzésünk szerint az államháztartás </a:t>
            </a:r>
            <a:r>
              <a:rPr lang="hu-HU" sz="2000" dirty="0" err="1"/>
              <a:t>ESA</a:t>
            </a:r>
            <a:r>
              <a:rPr lang="hu-HU" sz="2000" dirty="0"/>
              <a:t>-hiánya 2018-ban a GDP 2,2–2,3 százaléka lesz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43FE9CC6-6696-41F6-B0F6-EE7A2605AC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400505" y="6471316"/>
            <a:ext cx="3600000" cy="369333"/>
          </a:xfrm>
        </p:spPr>
        <p:txBody>
          <a:bodyPr/>
          <a:lstStyle/>
          <a:p>
            <a:r>
              <a:rPr lang="hu-HU" sz="1300" dirty="0"/>
              <a:t>Forrás | Eurostat, MNB-előrejelzés</a:t>
            </a:r>
          </a:p>
        </p:txBody>
      </p:sp>
      <p:graphicFrame>
        <p:nvGraphicFramePr>
          <p:cNvPr id="7" name="Tartalom helye 6">
            <a:extLst>
              <a:ext uri="{FF2B5EF4-FFF2-40B4-BE49-F238E27FC236}">
                <a16:creationId xmlns:a16="http://schemas.microsoft.com/office/drawing/2014/main" id="{E8D0AC42-4539-4D94-BDC6-F2D2D0C032E6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91165176"/>
              </p:ext>
            </p:extLst>
          </p:nvPr>
        </p:nvGraphicFramePr>
        <p:xfrm>
          <a:off x="334681" y="1152705"/>
          <a:ext cx="8280000" cy="45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700620-C088-4523-8FA0-884043004654}"/>
              </a:ext>
            </a:extLst>
          </p:cNvPr>
          <p:cNvSpPr txBox="1">
            <a:spLocks/>
          </p:cNvSpPr>
          <p:nvPr/>
        </p:nvSpPr>
        <p:spPr>
          <a:xfrm>
            <a:off x="334681" y="5596825"/>
            <a:ext cx="8665824" cy="446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74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875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85749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028624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371498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885809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684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558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433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u-HU" sz="2000" dirty="0"/>
              <a:t>A KÖLTSÉGVETÉSI EGYENLEG ÉS AZ ÁLLAMI KAMATKIADÁSOK ALAKULÁSA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43DDAE2-D902-4CB0-B598-A93FB6719443}"/>
              </a:ext>
            </a:extLst>
          </p:cNvPr>
          <p:cNvSpPr txBox="1">
            <a:spLocks/>
          </p:cNvSpPr>
          <p:nvPr/>
        </p:nvSpPr>
        <p:spPr>
          <a:xfrm>
            <a:off x="1663337" y="5945802"/>
            <a:ext cx="7337168" cy="601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74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875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85749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028624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371498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885809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684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558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433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u-HU" sz="1200" dirty="0"/>
              <a:t>Megjegyzés: Az ábrán látható pontbecslés az Országvédelmi Alap törlését vagy felhasználását annak függvényében tételezi fel, hogy melyik esik közelebb a kormányzati hiánycélhoz. Az adatok a nyugdíjrendszer átalakítása miatt 2012-től jelentkező </a:t>
            </a:r>
            <a:r>
              <a:rPr lang="hu-HU" sz="1200" dirty="0" err="1"/>
              <a:t>imputált</a:t>
            </a:r>
            <a:r>
              <a:rPr lang="hu-HU" sz="1200" dirty="0"/>
              <a:t> kamatkiadásokat nem tartalmazzák. </a:t>
            </a:r>
          </a:p>
        </p:txBody>
      </p:sp>
    </p:spTree>
    <p:extLst>
      <p:ext uri="{BB962C8B-B14F-4D97-AF65-F5344CB8AC3E}">
        <p14:creationId xmlns:p14="http://schemas.microsoft.com/office/powerpoint/2010/main" val="20608681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3E77C295-E028-4EC1-8409-B84B8FBFD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66" y="310448"/>
            <a:ext cx="7818850" cy="612000"/>
          </a:xfrm>
        </p:spPr>
        <p:txBody>
          <a:bodyPr>
            <a:noAutofit/>
          </a:bodyPr>
          <a:lstStyle/>
          <a:p>
            <a:r>
              <a:rPr lang="hu-HU" sz="2000" dirty="0"/>
              <a:t>A mérsékelt hiány és a gazdasági növekedés támogatja az államadósság folytatódó csökkenését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43FE9CC6-6696-41F6-B0F6-EE7A2605AC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04912" y="6421839"/>
            <a:ext cx="3600000" cy="369333"/>
          </a:xfrm>
        </p:spPr>
        <p:txBody>
          <a:bodyPr/>
          <a:lstStyle/>
          <a:p>
            <a:r>
              <a:rPr lang="hu-HU" dirty="0"/>
              <a:t>Forrás | MNB</a:t>
            </a:r>
          </a:p>
        </p:txBody>
      </p:sp>
      <p:graphicFrame>
        <p:nvGraphicFramePr>
          <p:cNvPr id="7" name="Tartalom helye 6">
            <a:extLst>
              <a:ext uri="{FF2B5EF4-FFF2-40B4-BE49-F238E27FC236}">
                <a16:creationId xmlns:a16="http://schemas.microsoft.com/office/drawing/2014/main" id="{5671C8DA-60A4-4E06-902B-6518A4980A35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345501642"/>
              </p:ext>
            </p:extLst>
          </p:nvPr>
        </p:nvGraphicFramePr>
        <p:xfrm>
          <a:off x="477837" y="1190625"/>
          <a:ext cx="8280000" cy="45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38F141-E7B1-48FC-8A3D-C515C5DF10A4}"/>
              </a:ext>
            </a:extLst>
          </p:cNvPr>
          <p:cNvSpPr txBox="1">
            <a:spLocks/>
          </p:cNvSpPr>
          <p:nvPr/>
        </p:nvSpPr>
        <p:spPr>
          <a:xfrm>
            <a:off x="239088" y="5824432"/>
            <a:ext cx="8665824" cy="446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74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875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85749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028624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371498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885809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684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558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433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u-HU" sz="2000" dirty="0"/>
              <a:t>AZ ÁLLAMADÓSSÁG VÁRHATÓ ALAKULÁSA 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E9F734B-9C04-46C4-B5CD-EC1C847450B2}"/>
              </a:ext>
            </a:extLst>
          </p:cNvPr>
          <p:cNvSpPr txBox="1">
            <a:spLocks/>
          </p:cNvSpPr>
          <p:nvPr/>
        </p:nvSpPr>
        <p:spPr>
          <a:xfrm>
            <a:off x="2826331" y="6165324"/>
            <a:ext cx="6078581" cy="2565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74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875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85749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028624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371498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885809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684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558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433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u-HU" sz="1350" dirty="0"/>
              <a:t>Megjegyzés: előretekintve változatlan, 2017. végi árfolyamon számítva</a:t>
            </a:r>
          </a:p>
        </p:txBody>
      </p:sp>
    </p:spTree>
    <p:extLst>
      <p:ext uri="{BB962C8B-B14F-4D97-AF65-F5344CB8AC3E}">
        <p14:creationId xmlns:p14="http://schemas.microsoft.com/office/powerpoint/2010/main" val="2797178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C8CB0B-243E-4E72-99AC-BB5E3953E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400" dirty="0"/>
              <a:t>Alternatív forgatókönyvek Kockázati térképe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C3306-FA37-4E7B-9E87-109398788C5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14600" y="6178219"/>
            <a:ext cx="6509462" cy="369333"/>
          </a:xfrm>
        </p:spPr>
        <p:txBody>
          <a:bodyPr/>
          <a:lstStyle/>
          <a:p>
            <a:r>
              <a:rPr lang="hu-HU" dirty="0"/>
              <a:t>Megjegyzés: A kockázati térkép azt mutatja meg, hogy az alternatív fogatókönyvek inflációs és növekedési pályája a monetáris politikai horizont egészében átlagosan mennyiben különbözik az alappályától. </a:t>
            </a:r>
          </a:p>
          <a:p>
            <a:r>
              <a:rPr lang="hu-HU" dirty="0"/>
              <a:t>Forrás: MNB-számítás</a:t>
            </a:r>
          </a:p>
        </p:txBody>
      </p:sp>
      <p:graphicFrame>
        <p:nvGraphicFramePr>
          <p:cNvPr id="7" name="Tartalom helye 6">
            <a:extLst>
              <a:ext uri="{FF2B5EF4-FFF2-40B4-BE49-F238E27FC236}">
                <a16:creationId xmlns:a16="http://schemas.microsoft.com/office/drawing/2014/main" id="{80157A65-6481-41E7-BCE3-D4FF5D505C3A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834623487"/>
              </p:ext>
            </p:extLst>
          </p:nvPr>
        </p:nvGraphicFramePr>
        <p:xfrm>
          <a:off x="542131" y="943768"/>
          <a:ext cx="8059737" cy="5046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590509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C087649-3ADB-46CD-AB08-F73C19B09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Az előrejelzés összefoglaló táblája</a:t>
            </a:r>
          </a:p>
        </p:txBody>
      </p:sp>
      <p:graphicFrame>
        <p:nvGraphicFramePr>
          <p:cNvPr id="8" name="Tartalom helye 7">
            <a:extLst>
              <a:ext uri="{FF2B5EF4-FFF2-40B4-BE49-F238E27FC236}">
                <a16:creationId xmlns:a16="http://schemas.microsoft.com/office/drawing/2014/main" id="{96C7520B-F3A0-473A-A1E0-36A10B34AB7C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498893518"/>
              </p:ext>
            </p:extLst>
          </p:nvPr>
        </p:nvGraphicFramePr>
        <p:xfrm>
          <a:off x="268449" y="1048624"/>
          <a:ext cx="8783270" cy="5448590"/>
        </p:xfrm>
        <a:graphic>
          <a:graphicData uri="http://schemas.openxmlformats.org/drawingml/2006/table">
            <a:tbl>
              <a:tblPr/>
              <a:tblGrid>
                <a:gridCol w="3092753">
                  <a:extLst>
                    <a:ext uri="{9D8B030D-6E8A-4147-A177-3AD203B41FA5}">
                      <a16:colId xmlns:a16="http://schemas.microsoft.com/office/drawing/2014/main" val="2406327627"/>
                    </a:ext>
                  </a:extLst>
                </a:gridCol>
                <a:gridCol w="812931">
                  <a:extLst>
                    <a:ext uri="{9D8B030D-6E8A-4147-A177-3AD203B41FA5}">
                      <a16:colId xmlns:a16="http://schemas.microsoft.com/office/drawing/2014/main" val="2931064386"/>
                    </a:ext>
                  </a:extLst>
                </a:gridCol>
                <a:gridCol w="812931">
                  <a:extLst>
                    <a:ext uri="{9D8B030D-6E8A-4147-A177-3AD203B41FA5}">
                      <a16:colId xmlns:a16="http://schemas.microsoft.com/office/drawing/2014/main" val="1067398154"/>
                    </a:ext>
                  </a:extLst>
                </a:gridCol>
                <a:gridCol w="812931">
                  <a:extLst>
                    <a:ext uri="{9D8B030D-6E8A-4147-A177-3AD203B41FA5}">
                      <a16:colId xmlns:a16="http://schemas.microsoft.com/office/drawing/2014/main" val="2224967749"/>
                    </a:ext>
                  </a:extLst>
                </a:gridCol>
                <a:gridCol w="812931">
                  <a:extLst>
                    <a:ext uri="{9D8B030D-6E8A-4147-A177-3AD203B41FA5}">
                      <a16:colId xmlns:a16="http://schemas.microsoft.com/office/drawing/2014/main" val="867855533"/>
                    </a:ext>
                  </a:extLst>
                </a:gridCol>
                <a:gridCol w="812931">
                  <a:extLst>
                    <a:ext uri="{9D8B030D-6E8A-4147-A177-3AD203B41FA5}">
                      <a16:colId xmlns:a16="http://schemas.microsoft.com/office/drawing/2014/main" val="1354253733"/>
                    </a:ext>
                  </a:extLst>
                </a:gridCol>
                <a:gridCol w="812931">
                  <a:extLst>
                    <a:ext uri="{9D8B030D-6E8A-4147-A177-3AD203B41FA5}">
                      <a16:colId xmlns:a16="http://schemas.microsoft.com/office/drawing/2014/main" val="738095337"/>
                    </a:ext>
                  </a:extLst>
                </a:gridCol>
                <a:gridCol w="812931">
                  <a:extLst>
                    <a:ext uri="{9D8B030D-6E8A-4147-A177-3AD203B41FA5}">
                      <a16:colId xmlns:a16="http://schemas.microsoft.com/office/drawing/2014/main" val="95838811"/>
                    </a:ext>
                  </a:extLst>
                </a:gridCol>
              </a:tblGrid>
              <a:tr h="218376">
                <a:tc>
                  <a:txBody>
                    <a:bodyPr/>
                    <a:lstStyle/>
                    <a:p>
                      <a:pPr algn="l" fontAlgn="ctr"/>
                      <a:r>
                        <a:rPr lang="hu-H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CD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CDD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CDD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CDD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CDD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3385962"/>
                  </a:ext>
                </a:extLst>
              </a:tr>
              <a:tr h="218376">
                <a:tc>
                  <a:txBody>
                    <a:bodyPr/>
                    <a:lstStyle/>
                    <a:p>
                      <a:pPr algn="l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CDD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Tény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CDD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Előrejelzés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CDD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3389713"/>
                  </a:ext>
                </a:extLst>
              </a:tr>
              <a:tr h="218376">
                <a:tc>
                  <a:txBody>
                    <a:bodyPr/>
                    <a:lstStyle/>
                    <a:p>
                      <a:pPr algn="l" fontAlgn="ctr"/>
                      <a:r>
                        <a:rPr lang="hu-H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CDD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Március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CD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Aktuális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CD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Március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CD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Aktuális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CD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Március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CD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Aktuális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C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008906"/>
                  </a:ext>
                </a:extLst>
              </a:tr>
              <a:tr h="218376">
                <a:tc>
                  <a:txBody>
                    <a:bodyPr/>
                    <a:lstStyle/>
                    <a:p>
                      <a:pPr algn="l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Infláció (éves átlag)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0659794"/>
                  </a:ext>
                </a:extLst>
              </a:tr>
              <a:tr h="218376">
                <a:tc>
                  <a:txBody>
                    <a:bodyPr/>
                    <a:lstStyle/>
                    <a:p>
                      <a:pPr algn="l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Maginfláció</a:t>
                      </a:r>
                    </a:p>
                  </a:txBody>
                  <a:tcPr marL="171450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9849621"/>
                  </a:ext>
                </a:extLst>
              </a:tr>
              <a:tr h="218376">
                <a:tc>
                  <a:txBody>
                    <a:bodyPr/>
                    <a:lstStyle/>
                    <a:p>
                      <a:pPr algn="l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Indirekt adóhatásoktól szűrt maginfláció</a:t>
                      </a:r>
                    </a:p>
                  </a:txBody>
                  <a:tcPr marL="171450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0741782"/>
                  </a:ext>
                </a:extLst>
              </a:tr>
              <a:tr h="218376">
                <a:tc>
                  <a:txBody>
                    <a:bodyPr/>
                    <a:lstStyle/>
                    <a:p>
                      <a:pPr algn="l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Infláció</a:t>
                      </a:r>
                    </a:p>
                  </a:txBody>
                  <a:tcPr marL="171450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8494282"/>
                  </a:ext>
                </a:extLst>
              </a:tr>
              <a:tr h="218376">
                <a:tc>
                  <a:txBody>
                    <a:bodyPr/>
                    <a:lstStyle/>
                    <a:p>
                      <a:pPr algn="l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Gazdasági növekedés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140367"/>
                  </a:ext>
                </a:extLst>
              </a:tr>
              <a:tr h="218376">
                <a:tc>
                  <a:txBody>
                    <a:bodyPr/>
                    <a:lstStyle/>
                    <a:p>
                      <a:pPr algn="l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Háztartások fogyasztási kiadása</a:t>
                      </a:r>
                    </a:p>
                  </a:txBody>
                  <a:tcPr marL="171450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3285316"/>
                  </a:ext>
                </a:extLst>
              </a:tr>
              <a:tr h="218376">
                <a:tc>
                  <a:txBody>
                    <a:bodyPr/>
                    <a:lstStyle/>
                    <a:p>
                      <a:pPr algn="l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Kormányzat végső fogyasztása</a:t>
                      </a:r>
                    </a:p>
                  </a:txBody>
                  <a:tcPr marL="171450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6972371"/>
                  </a:ext>
                </a:extLst>
              </a:tr>
              <a:tr h="218376">
                <a:tc>
                  <a:txBody>
                    <a:bodyPr/>
                    <a:lstStyle/>
                    <a:p>
                      <a:pPr algn="l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Állóeszköz-felhalmozás</a:t>
                      </a:r>
                    </a:p>
                  </a:txBody>
                  <a:tcPr marL="171450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7799874"/>
                  </a:ext>
                </a:extLst>
              </a:tr>
              <a:tr h="218376">
                <a:tc>
                  <a:txBody>
                    <a:bodyPr/>
                    <a:lstStyle/>
                    <a:p>
                      <a:pPr algn="l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Belföldi felhasználás</a:t>
                      </a:r>
                    </a:p>
                  </a:txBody>
                  <a:tcPr marL="171450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1050089"/>
                  </a:ext>
                </a:extLst>
              </a:tr>
              <a:tr h="218376">
                <a:tc>
                  <a:txBody>
                    <a:bodyPr/>
                    <a:lstStyle/>
                    <a:p>
                      <a:pPr algn="l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Export</a:t>
                      </a:r>
                    </a:p>
                  </a:txBody>
                  <a:tcPr marL="171450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2817398"/>
                  </a:ext>
                </a:extLst>
              </a:tr>
              <a:tr h="218376">
                <a:tc>
                  <a:txBody>
                    <a:bodyPr/>
                    <a:lstStyle/>
                    <a:p>
                      <a:pPr algn="l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Import</a:t>
                      </a:r>
                    </a:p>
                  </a:txBody>
                  <a:tcPr marL="171450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6744722"/>
                  </a:ext>
                </a:extLst>
              </a:tr>
              <a:tr h="218376">
                <a:tc>
                  <a:txBody>
                    <a:bodyPr/>
                    <a:lstStyle/>
                    <a:p>
                      <a:pPr algn="l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GDP</a:t>
                      </a:r>
                    </a:p>
                  </a:txBody>
                  <a:tcPr marL="171450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9264642"/>
                  </a:ext>
                </a:extLst>
              </a:tr>
              <a:tr h="218376">
                <a:tc>
                  <a:txBody>
                    <a:bodyPr/>
                    <a:lstStyle/>
                    <a:p>
                      <a:pPr algn="l" fontAlgn="ctr"/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Munkatermelékenység</a:t>
                      </a:r>
                    </a:p>
                  </a:txBody>
                  <a:tcPr marL="171450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288844"/>
                  </a:ext>
                </a:extLst>
              </a:tr>
              <a:tr h="218376">
                <a:tc>
                  <a:txBody>
                    <a:bodyPr/>
                    <a:lstStyle/>
                    <a:p>
                      <a:pPr algn="l" fontAlgn="ctr"/>
                      <a:r>
                        <a:rPr lang="hu-H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Külső egyensúly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1167373"/>
                  </a:ext>
                </a:extLst>
              </a:tr>
              <a:tr h="218376">
                <a:tc>
                  <a:txBody>
                    <a:bodyPr/>
                    <a:lstStyle/>
                    <a:p>
                      <a:pPr algn="l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Folyó fizetési mérleg egyenlege</a:t>
                      </a:r>
                    </a:p>
                  </a:txBody>
                  <a:tcPr marL="171450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7046441"/>
                  </a:ext>
                </a:extLst>
              </a:tr>
              <a:tr h="218376">
                <a:tc>
                  <a:txBody>
                    <a:bodyPr/>
                    <a:lstStyle/>
                    <a:p>
                      <a:pPr algn="l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Külső finanszírozási képesség</a:t>
                      </a:r>
                    </a:p>
                  </a:txBody>
                  <a:tcPr marL="171450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7683921"/>
                  </a:ext>
                </a:extLst>
              </a:tr>
              <a:tr h="218376">
                <a:tc>
                  <a:txBody>
                    <a:bodyPr/>
                    <a:lstStyle/>
                    <a:p>
                      <a:pPr algn="l" fontAlgn="ctr"/>
                      <a:r>
                        <a:rPr lang="hu-H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Államháztartás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9734492"/>
                  </a:ext>
                </a:extLst>
              </a:tr>
              <a:tr h="425942">
                <a:tc>
                  <a:txBody>
                    <a:bodyPr/>
                    <a:lstStyle/>
                    <a:p>
                      <a:pPr algn="l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ESA-egyenleg</a:t>
                      </a:r>
                    </a:p>
                  </a:txBody>
                  <a:tcPr marL="171450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(-2,2) – (-2,4)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(-2,2) – (-2,3)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(-1,8) – (-2,0)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(-1,7) – (-1,8)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(-1,6) – (-2,0)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(-1,4) – (-1,8)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3643602"/>
                  </a:ext>
                </a:extLst>
              </a:tr>
              <a:tr h="218376">
                <a:tc>
                  <a:txBody>
                    <a:bodyPr/>
                    <a:lstStyle/>
                    <a:p>
                      <a:pPr algn="l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Munkaerőpiac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024337"/>
                  </a:ext>
                </a:extLst>
              </a:tr>
              <a:tr h="218376">
                <a:tc>
                  <a:txBody>
                    <a:bodyPr/>
                    <a:lstStyle/>
                    <a:p>
                      <a:pPr algn="l" fontAlgn="ctr"/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Nemzetgazdasági bruttó átlagkereset</a:t>
                      </a:r>
                    </a:p>
                  </a:txBody>
                  <a:tcPr marL="171450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9541688"/>
                  </a:ext>
                </a:extLst>
              </a:tr>
              <a:tr h="218376">
                <a:tc>
                  <a:txBody>
                    <a:bodyPr/>
                    <a:lstStyle/>
                    <a:p>
                      <a:pPr algn="l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Nemzetgazdasági foglalkoztatottság</a:t>
                      </a:r>
                    </a:p>
                  </a:txBody>
                  <a:tcPr marL="171450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0870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23238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7C73B6-4A39-4B45-8608-A6ABF3978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Előrejelzésünk fő üzenetei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E7A599-FF3B-4039-BC6C-F06B949EC04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hu-HU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CD6DCEEA-B2E0-4A9C-A9BF-85BC00156731}"/>
              </a:ext>
            </a:extLst>
          </p:cNvPr>
          <p:cNvGraphicFramePr/>
          <p:nvPr>
            <p:extLst/>
          </p:nvPr>
        </p:nvGraphicFramePr>
        <p:xfrm>
          <a:off x="478173" y="1023730"/>
          <a:ext cx="8407409" cy="5406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504989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DBAE32-756A-45DD-9900-A0709B023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Köszönjük a megtisztelő figyelmet!</a:t>
            </a:r>
          </a:p>
        </p:txBody>
      </p:sp>
    </p:spTree>
    <p:extLst>
      <p:ext uri="{BB962C8B-B14F-4D97-AF65-F5344CB8AC3E}">
        <p14:creationId xmlns:p14="http://schemas.microsoft.com/office/powerpoint/2010/main" val="1978277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0CEDC-C94C-41D7-BBB8-866BCF83C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9770" y="2265599"/>
            <a:ext cx="6201165" cy="2326791"/>
          </a:xfrm>
        </p:spPr>
        <p:txBody>
          <a:bodyPr/>
          <a:lstStyle/>
          <a:p>
            <a:r>
              <a:rPr lang="hu-HU" dirty="0"/>
              <a:t>Az infláció alakulására vonatkozó előrejelzésünk</a:t>
            </a:r>
          </a:p>
        </p:txBody>
      </p:sp>
    </p:spTree>
    <p:extLst>
      <p:ext uri="{BB962C8B-B14F-4D97-AF65-F5344CB8AC3E}">
        <p14:creationId xmlns:p14="http://schemas.microsoft.com/office/powerpoint/2010/main" val="2838211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A7086593-3512-41D4-8A9E-0E792298D44F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4270809155"/>
              </p:ext>
            </p:extLst>
          </p:nvPr>
        </p:nvGraphicFramePr>
        <p:xfrm>
          <a:off x="477838" y="1190626"/>
          <a:ext cx="8059737" cy="4624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24E7E5E-8BDF-466D-9299-C27EA98E1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000" dirty="0"/>
              <a:t>Az olajárak jelentősen emelkedtek a márciusi Inflációs jelentéshez képest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49944F-1F7D-470E-B51C-0E9C1BC80C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hu-HU" dirty="0"/>
              <a:t>Forrás | Bloomberg, MNB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2C9258D-8CCA-4DC4-9EF1-C2813739637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92572" y="5930723"/>
            <a:ext cx="7589580" cy="446087"/>
          </a:xfrm>
        </p:spPr>
        <p:txBody>
          <a:bodyPr>
            <a:noAutofit/>
          </a:bodyPr>
          <a:lstStyle/>
          <a:p>
            <a:pPr algn="r"/>
            <a:r>
              <a:rPr lang="hu-HU" sz="2000" dirty="0"/>
              <a:t>AZ OLAJÁR VÁRHATÓ ALAKULÁSA HATÁRIDŐS JEGYZÉSEK ALAPJÁN</a:t>
            </a:r>
          </a:p>
        </p:txBody>
      </p:sp>
    </p:spTree>
    <p:extLst>
      <p:ext uri="{BB962C8B-B14F-4D97-AF65-F5344CB8AC3E}">
        <p14:creationId xmlns:p14="http://schemas.microsoft.com/office/powerpoint/2010/main" val="2793910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3E77C295-E028-4EC1-8409-B84B8FBFD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400" dirty="0"/>
              <a:t>Az olajár-változása a régióban emelte az inflációt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F2B6F05-7D1E-4CBB-BD2D-AFC2594BAB85}"/>
              </a:ext>
            </a:extLst>
          </p:cNvPr>
          <p:cNvSpPr txBox="1">
            <a:spLocks/>
          </p:cNvSpPr>
          <p:nvPr/>
        </p:nvSpPr>
        <p:spPr>
          <a:xfrm>
            <a:off x="696288" y="5968564"/>
            <a:ext cx="8280000" cy="4460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74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875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85749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028624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371498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885809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684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558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433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u-HU" sz="2000" dirty="0"/>
              <a:t>INFLÁCIÓS FOLYAMATOK A RÉGIÓBAN ÉS AZ EUROZÓNÁBAN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96CE3548-5E15-439C-B249-8C0A66D8E686}"/>
              </a:ext>
            </a:extLst>
          </p:cNvPr>
          <p:cNvSpPr txBox="1">
            <a:spLocks/>
          </p:cNvSpPr>
          <p:nvPr/>
        </p:nvSpPr>
        <p:spPr>
          <a:xfrm>
            <a:off x="3489820" y="6324509"/>
            <a:ext cx="5489053" cy="446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685749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875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85749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028624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371498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885809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684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558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433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/>
              <a:t>Megjegyzés: Harmonizált fogyasztóiár-index</a:t>
            </a:r>
          </a:p>
          <a:p>
            <a:r>
              <a:rPr lang="hu-HU" dirty="0"/>
              <a:t>Forrás | Eurostat</a:t>
            </a:r>
          </a:p>
        </p:txBody>
      </p:sp>
      <p:graphicFrame>
        <p:nvGraphicFramePr>
          <p:cNvPr id="10" name="Chart 1">
            <a:extLst>
              <a:ext uri="{FF2B5EF4-FFF2-40B4-BE49-F238E27FC236}">
                <a16:creationId xmlns:a16="http://schemas.microsoft.com/office/drawing/2014/main" id="{2092F4B0-342B-4409-A9DC-3C7947D6116E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669414000"/>
              </p:ext>
            </p:extLst>
          </p:nvPr>
        </p:nvGraphicFramePr>
        <p:xfrm>
          <a:off x="251334" y="1106735"/>
          <a:ext cx="8280000" cy="45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4979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3E77C295-E028-4EC1-8409-B84B8FBFD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400" dirty="0"/>
              <a:t>Ugyanakkor A külső inflációs alapfolyamatok továbbra is mérsékeltek</a:t>
            </a:r>
            <a:endParaRPr lang="hu-HU" sz="2000" dirty="0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43FE9CC6-6696-41F6-B0F6-EE7A2605AC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43787" y="6362885"/>
            <a:ext cx="3600000" cy="369333"/>
          </a:xfrm>
        </p:spPr>
        <p:txBody>
          <a:bodyPr/>
          <a:lstStyle/>
          <a:p>
            <a:r>
              <a:rPr lang="hu-HU" dirty="0"/>
              <a:t>Forrás | Eurostat, EB</a:t>
            </a:r>
          </a:p>
        </p:txBody>
      </p:sp>
      <p:graphicFrame>
        <p:nvGraphicFramePr>
          <p:cNvPr id="7" name="Tartalom helye 6">
            <a:extLst>
              <a:ext uri="{FF2B5EF4-FFF2-40B4-BE49-F238E27FC236}">
                <a16:creationId xmlns:a16="http://schemas.microsoft.com/office/drawing/2014/main" id="{D626C74F-5EDD-4340-9261-095301FCD117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856980457"/>
              </p:ext>
            </p:extLst>
          </p:nvPr>
        </p:nvGraphicFramePr>
        <p:xfrm>
          <a:off x="477837" y="1190626"/>
          <a:ext cx="8280000" cy="45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2F8C372-669B-4FB5-847B-BCF1BFCCBD0D}"/>
              </a:ext>
            </a:extLst>
          </p:cNvPr>
          <p:cNvSpPr txBox="1">
            <a:spLocks/>
          </p:cNvSpPr>
          <p:nvPr/>
        </p:nvSpPr>
        <p:spPr>
          <a:xfrm>
            <a:off x="1343361" y="5916798"/>
            <a:ext cx="7600426" cy="4460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74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875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85749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028624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371498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885809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684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558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433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u-HU" sz="2000" dirty="0"/>
              <a:t>AZ EUROZÓNA ADÓSZŰRT MAGINFLÁCIÓJÁNAK VÁRT ALAKULÁSA</a:t>
            </a:r>
          </a:p>
        </p:txBody>
      </p:sp>
    </p:spTree>
    <p:extLst>
      <p:ext uri="{BB962C8B-B14F-4D97-AF65-F5344CB8AC3E}">
        <p14:creationId xmlns:p14="http://schemas.microsoft.com/office/powerpoint/2010/main" val="1132820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3E77C295-E028-4EC1-8409-B84B8FBFD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000" dirty="0"/>
              <a:t>A feszes munkaerőpiaci kondíciók miatt A bérezési alapfolyamat erős marad az előrejelzési horizonton 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43FE9CC6-6696-41F6-B0F6-EE7A2605AC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44536" y="6316643"/>
            <a:ext cx="6037616" cy="369333"/>
          </a:xfrm>
        </p:spPr>
        <p:txBody>
          <a:bodyPr/>
          <a:lstStyle/>
          <a:p>
            <a:r>
              <a:rPr lang="hu-HU" dirty="0"/>
              <a:t>Forrás | KSH, MNB-becslés</a:t>
            </a:r>
          </a:p>
        </p:txBody>
      </p:sp>
      <p:graphicFrame>
        <p:nvGraphicFramePr>
          <p:cNvPr id="6" name="Chart 1">
            <a:extLst>
              <a:ext uri="{FF2B5EF4-FFF2-40B4-BE49-F238E27FC236}">
                <a16:creationId xmlns:a16="http://schemas.microsoft.com/office/drawing/2014/main" id="{9ECCA4BF-5E42-474A-A6FE-56A58DC286A0}"/>
              </a:ext>
            </a:extLst>
          </p:cNvPr>
          <p:cNvGraphicFramePr>
            <a:graphicFrameLocks noGrp="1"/>
          </p:cNvGraphicFramePr>
          <p:nvPr>
            <p:ph sz="quarter" idx="10"/>
            <p:extLst/>
          </p:nvPr>
        </p:nvGraphicFramePr>
        <p:xfrm>
          <a:off x="542131" y="922448"/>
          <a:ext cx="8059737" cy="47487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45F501C-9186-4122-83E2-55492ED0E2D9}"/>
              </a:ext>
            </a:extLst>
          </p:cNvPr>
          <p:cNvSpPr txBox="1">
            <a:spLocks/>
          </p:cNvSpPr>
          <p:nvPr/>
        </p:nvSpPr>
        <p:spPr>
          <a:xfrm>
            <a:off x="3141382" y="5770892"/>
            <a:ext cx="5840770" cy="4460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74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875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85749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028624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371498" indent="0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885809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684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558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433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u-HU" sz="2000" dirty="0"/>
              <a:t>AZ ADMINISZTRATÍV INTÉZKEDÉSEK HATÁSA A VERSENYSZFÉRA BÉRDINAMIKÁJÁRA</a:t>
            </a:r>
          </a:p>
        </p:txBody>
      </p:sp>
    </p:spTree>
    <p:extLst>
      <p:ext uri="{BB962C8B-B14F-4D97-AF65-F5344CB8AC3E}">
        <p14:creationId xmlns:p14="http://schemas.microsoft.com/office/powerpoint/2010/main" val="1330526716"/>
      </p:ext>
    </p:extLst>
  </p:cSld>
  <p:clrMapOvr>
    <a:masterClrMapping/>
  </p:clrMapOvr>
</p:sld>
</file>

<file path=ppt/theme/theme1.xml><?xml version="1.0" encoding="utf-8"?>
<a:theme xmlns:a="http://schemas.openxmlformats.org/drawingml/2006/main" name="MNB téma 4_3 új">
  <a:themeElements>
    <a:clrScheme name="MNB séma">
      <a:dk1>
        <a:sysClr val="windowText" lastClr="000000"/>
      </a:dk1>
      <a:lt1>
        <a:sysClr val="window" lastClr="FFFFFF"/>
      </a:lt1>
      <a:dk2>
        <a:srgbClr val="0C2148"/>
      </a:dk2>
      <a:lt2>
        <a:srgbClr val="E7E6E6"/>
      </a:lt2>
      <a:accent1>
        <a:srgbClr val="009EE0"/>
      </a:accent1>
      <a:accent2>
        <a:srgbClr val="48A0AE"/>
      </a:accent2>
      <a:accent3>
        <a:srgbClr val="DA0000"/>
      </a:accent3>
      <a:accent4>
        <a:srgbClr val="E57200"/>
      </a:accent4>
      <a:accent5>
        <a:srgbClr val="F6A800"/>
      </a:accent5>
      <a:accent6>
        <a:srgbClr val="70AD47"/>
      </a:accent6>
      <a:hlink>
        <a:srgbClr val="0563C1"/>
      </a:hlink>
      <a:folHlink>
        <a:srgbClr val="954F72"/>
      </a:folHlink>
    </a:clrScheme>
    <a:fontScheme name="MNB sém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59D82F22-8C12-49ED-9B02-0DE281DA6CCC}" vid="{B62070E2-8DAD-4C8D-8BC5-F50A9BF3ACF0}"/>
    </a:ext>
  </a:extLst>
</a:theme>
</file>

<file path=ppt/theme/theme2.xml><?xml version="1.0" encoding="utf-8"?>
<a:theme xmlns:a="http://schemas.openxmlformats.org/drawingml/2006/main" name="MNB téma 4_3 nyomtatásra">
  <a:themeElements>
    <a:clrScheme name="MNB séma">
      <a:dk1>
        <a:sysClr val="windowText" lastClr="000000"/>
      </a:dk1>
      <a:lt1>
        <a:sysClr val="window" lastClr="FFFFFF"/>
      </a:lt1>
      <a:dk2>
        <a:srgbClr val="0C2148"/>
      </a:dk2>
      <a:lt2>
        <a:srgbClr val="E7E6E6"/>
      </a:lt2>
      <a:accent1>
        <a:srgbClr val="009EE0"/>
      </a:accent1>
      <a:accent2>
        <a:srgbClr val="48A0AE"/>
      </a:accent2>
      <a:accent3>
        <a:srgbClr val="DA0000"/>
      </a:accent3>
      <a:accent4>
        <a:srgbClr val="E57200"/>
      </a:accent4>
      <a:accent5>
        <a:srgbClr val="F6A800"/>
      </a:accent5>
      <a:accent6>
        <a:srgbClr val="70AD47"/>
      </a:accent6>
      <a:hlink>
        <a:srgbClr val="0563C1"/>
      </a:hlink>
      <a:folHlink>
        <a:srgbClr val="954F72"/>
      </a:folHlink>
    </a:clrScheme>
    <a:fontScheme name="MNB sém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59D82F22-8C12-49ED-9B02-0DE281DA6CCC}" vid="{A9582B90-6524-41EB-9FA6-0BA03A9CB94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MNB új séma">
    <a:dk1>
      <a:sysClr val="windowText" lastClr="000000"/>
    </a:dk1>
    <a:lt1>
      <a:sysClr val="window" lastClr="FFFFFF"/>
    </a:lt1>
    <a:dk2>
      <a:srgbClr val="0C2148"/>
    </a:dk2>
    <a:lt2>
      <a:srgbClr val="E7E6E6"/>
    </a:lt2>
    <a:accent1>
      <a:srgbClr val="009EE0"/>
    </a:accent1>
    <a:accent2>
      <a:srgbClr val="48A0AE"/>
    </a:accent2>
    <a:accent3>
      <a:srgbClr val="DA0000"/>
    </a:accent3>
    <a:accent4>
      <a:srgbClr val="E57200"/>
    </a:accent4>
    <a:accent5>
      <a:srgbClr val="F6A800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MNB új séma">
    <a:dk1>
      <a:sysClr val="windowText" lastClr="000000"/>
    </a:dk1>
    <a:lt1>
      <a:sysClr val="window" lastClr="FFFFFF"/>
    </a:lt1>
    <a:dk2>
      <a:srgbClr val="0C2148"/>
    </a:dk2>
    <a:lt2>
      <a:srgbClr val="E7E6E6"/>
    </a:lt2>
    <a:accent1>
      <a:srgbClr val="009EE0"/>
    </a:accent1>
    <a:accent2>
      <a:srgbClr val="48A0AE"/>
    </a:accent2>
    <a:accent3>
      <a:srgbClr val="DA0000"/>
    </a:accent3>
    <a:accent4>
      <a:srgbClr val="E57200"/>
    </a:accent4>
    <a:accent5>
      <a:srgbClr val="F6A800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MNB új séma">
    <a:dk1>
      <a:sysClr val="windowText" lastClr="000000"/>
    </a:dk1>
    <a:lt1>
      <a:sysClr val="window" lastClr="FFFFFF"/>
    </a:lt1>
    <a:dk2>
      <a:srgbClr val="0C2148"/>
    </a:dk2>
    <a:lt2>
      <a:srgbClr val="E7E6E6"/>
    </a:lt2>
    <a:accent1>
      <a:srgbClr val="009EE0"/>
    </a:accent1>
    <a:accent2>
      <a:srgbClr val="48A0AE"/>
    </a:accent2>
    <a:accent3>
      <a:srgbClr val="DA0000"/>
    </a:accent3>
    <a:accent4>
      <a:srgbClr val="E57200"/>
    </a:accent4>
    <a:accent5>
      <a:srgbClr val="F6A800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MNB új séma">
    <a:dk1>
      <a:sysClr val="windowText" lastClr="000000"/>
    </a:dk1>
    <a:lt1>
      <a:sysClr val="window" lastClr="FFFFFF"/>
    </a:lt1>
    <a:dk2>
      <a:srgbClr val="0C2148"/>
    </a:dk2>
    <a:lt2>
      <a:srgbClr val="E7E6E6"/>
    </a:lt2>
    <a:accent1>
      <a:srgbClr val="009EE0"/>
    </a:accent1>
    <a:accent2>
      <a:srgbClr val="48A0AE"/>
    </a:accent2>
    <a:accent3>
      <a:srgbClr val="DA0000"/>
    </a:accent3>
    <a:accent4>
      <a:srgbClr val="E57200"/>
    </a:accent4>
    <a:accent5>
      <a:srgbClr val="F6A800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MNB új séma">
    <a:dk1>
      <a:sysClr val="windowText" lastClr="000000"/>
    </a:dk1>
    <a:lt1>
      <a:sysClr val="window" lastClr="FFFFFF"/>
    </a:lt1>
    <a:dk2>
      <a:srgbClr val="0C2148"/>
    </a:dk2>
    <a:lt2>
      <a:srgbClr val="E7E6E6"/>
    </a:lt2>
    <a:accent1>
      <a:srgbClr val="009EE0"/>
    </a:accent1>
    <a:accent2>
      <a:srgbClr val="48A0AE"/>
    </a:accent2>
    <a:accent3>
      <a:srgbClr val="DA0000"/>
    </a:accent3>
    <a:accent4>
      <a:srgbClr val="E57200"/>
    </a:accent4>
    <a:accent5>
      <a:srgbClr val="F6A800"/>
    </a:accent5>
    <a:accent6>
      <a:srgbClr val="70AD47"/>
    </a:accent6>
    <a:hlink>
      <a:srgbClr val="0563C1"/>
    </a:hlink>
    <a:folHlink>
      <a:srgbClr val="954F72"/>
    </a:folHlink>
  </a:clrScheme>
  <a:fontScheme name="Calibri">
    <a:majorFont>
      <a:latin typeface="Calibri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alibri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MNB új séma">
    <a:dk1>
      <a:sysClr val="windowText" lastClr="000000"/>
    </a:dk1>
    <a:lt1>
      <a:sysClr val="window" lastClr="FFFFFF"/>
    </a:lt1>
    <a:dk2>
      <a:srgbClr val="0C2148"/>
    </a:dk2>
    <a:lt2>
      <a:srgbClr val="E7E6E6"/>
    </a:lt2>
    <a:accent1>
      <a:srgbClr val="009EE0"/>
    </a:accent1>
    <a:accent2>
      <a:srgbClr val="48A0AE"/>
    </a:accent2>
    <a:accent3>
      <a:srgbClr val="DA0000"/>
    </a:accent3>
    <a:accent4>
      <a:srgbClr val="E57200"/>
    </a:accent4>
    <a:accent5>
      <a:srgbClr val="F6A800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MNB új séma">
    <a:dk1>
      <a:sysClr val="windowText" lastClr="000000"/>
    </a:dk1>
    <a:lt1>
      <a:sysClr val="window" lastClr="FFFFFF"/>
    </a:lt1>
    <a:dk2>
      <a:srgbClr val="0C2148"/>
    </a:dk2>
    <a:lt2>
      <a:srgbClr val="E7E6E6"/>
    </a:lt2>
    <a:accent1>
      <a:srgbClr val="009EE0"/>
    </a:accent1>
    <a:accent2>
      <a:srgbClr val="48A0AE"/>
    </a:accent2>
    <a:accent3>
      <a:srgbClr val="DA0000"/>
    </a:accent3>
    <a:accent4>
      <a:srgbClr val="E57200"/>
    </a:accent4>
    <a:accent5>
      <a:srgbClr val="F6A800"/>
    </a:accent5>
    <a:accent6>
      <a:srgbClr val="70AD47"/>
    </a:accent6>
    <a:hlink>
      <a:srgbClr val="0563C1"/>
    </a:hlink>
    <a:folHlink>
      <a:srgbClr val="954F72"/>
    </a:folHlink>
  </a:clrScheme>
  <a:fontScheme name="Calibri">
    <a:majorFont>
      <a:latin typeface="Calibri" panose="020F0502020204030204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MNB új séma">
    <a:dk1>
      <a:sysClr val="windowText" lastClr="000000"/>
    </a:dk1>
    <a:lt1>
      <a:sysClr val="window" lastClr="FFFFFF"/>
    </a:lt1>
    <a:dk2>
      <a:srgbClr val="0C2148"/>
    </a:dk2>
    <a:lt2>
      <a:srgbClr val="E7E6E6"/>
    </a:lt2>
    <a:accent1>
      <a:srgbClr val="009EE0"/>
    </a:accent1>
    <a:accent2>
      <a:srgbClr val="48A0AE"/>
    </a:accent2>
    <a:accent3>
      <a:srgbClr val="DA0000"/>
    </a:accent3>
    <a:accent4>
      <a:srgbClr val="E57200"/>
    </a:accent4>
    <a:accent5>
      <a:srgbClr val="F6A800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MNB új séma">
    <a:dk1>
      <a:sysClr val="windowText" lastClr="000000"/>
    </a:dk1>
    <a:lt1>
      <a:sysClr val="window" lastClr="FFFFFF"/>
    </a:lt1>
    <a:dk2>
      <a:srgbClr val="0C2148"/>
    </a:dk2>
    <a:lt2>
      <a:srgbClr val="E7E6E6"/>
    </a:lt2>
    <a:accent1>
      <a:srgbClr val="009EE0"/>
    </a:accent1>
    <a:accent2>
      <a:srgbClr val="48A0AE"/>
    </a:accent2>
    <a:accent3>
      <a:srgbClr val="DA0000"/>
    </a:accent3>
    <a:accent4>
      <a:srgbClr val="E57200"/>
    </a:accent4>
    <a:accent5>
      <a:srgbClr val="F6A800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8.xml><?xml version="1.0" encoding="utf-8"?>
<a:themeOverride xmlns:a="http://schemas.openxmlformats.org/drawingml/2006/main">
  <a:clrScheme name="MNB új séma">
    <a:dk1>
      <a:sysClr val="windowText" lastClr="000000"/>
    </a:dk1>
    <a:lt1>
      <a:sysClr val="window" lastClr="FFFFFF"/>
    </a:lt1>
    <a:dk2>
      <a:srgbClr val="0C2148"/>
    </a:dk2>
    <a:lt2>
      <a:srgbClr val="E7E6E6"/>
    </a:lt2>
    <a:accent1>
      <a:srgbClr val="009EE0"/>
    </a:accent1>
    <a:accent2>
      <a:srgbClr val="48A0AE"/>
    </a:accent2>
    <a:accent3>
      <a:srgbClr val="DA0000"/>
    </a:accent3>
    <a:accent4>
      <a:srgbClr val="E57200"/>
    </a:accent4>
    <a:accent5>
      <a:srgbClr val="F6A800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9.xml><?xml version="1.0" encoding="utf-8"?>
<a:themeOverride xmlns:a="http://schemas.openxmlformats.org/drawingml/2006/main">
  <a:clrScheme name="MNB új séma">
    <a:dk1>
      <a:sysClr val="windowText" lastClr="000000"/>
    </a:dk1>
    <a:lt1>
      <a:sysClr val="window" lastClr="FFFFFF"/>
    </a:lt1>
    <a:dk2>
      <a:srgbClr val="0C2148"/>
    </a:dk2>
    <a:lt2>
      <a:srgbClr val="E7E6E6"/>
    </a:lt2>
    <a:accent1>
      <a:srgbClr val="009EE0"/>
    </a:accent1>
    <a:accent2>
      <a:srgbClr val="48A0AE"/>
    </a:accent2>
    <a:accent3>
      <a:srgbClr val="DA0000"/>
    </a:accent3>
    <a:accent4>
      <a:srgbClr val="E57200"/>
    </a:accent4>
    <a:accent5>
      <a:srgbClr val="F6A800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MNB új séma">
    <a:dk1>
      <a:sysClr val="windowText" lastClr="000000"/>
    </a:dk1>
    <a:lt1>
      <a:sysClr val="window" lastClr="FFFFFF"/>
    </a:lt1>
    <a:dk2>
      <a:srgbClr val="0C2148"/>
    </a:dk2>
    <a:lt2>
      <a:srgbClr val="E7E6E6"/>
    </a:lt2>
    <a:accent1>
      <a:srgbClr val="009EE0"/>
    </a:accent1>
    <a:accent2>
      <a:srgbClr val="48A0AE"/>
    </a:accent2>
    <a:accent3>
      <a:srgbClr val="DA0000"/>
    </a:accent3>
    <a:accent4>
      <a:srgbClr val="E57200"/>
    </a:accent4>
    <a:accent5>
      <a:srgbClr val="F6A800"/>
    </a:accent5>
    <a:accent6>
      <a:srgbClr val="70AD47"/>
    </a:accent6>
    <a:hlink>
      <a:srgbClr val="0563C1"/>
    </a:hlink>
    <a:folHlink>
      <a:srgbClr val="954F72"/>
    </a:folHlink>
  </a:clrScheme>
  <a:fontScheme name="Calibri">
    <a:majorFont>
      <a:latin typeface="Calibri" panose="020F0502020204030204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0.xml><?xml version="1.0" encoding="utf-8"?>
<a:themeOverride xmlns:a="http://schemas.openxmlformats.org/drawingml/2006/main">
  <a:clrScheme name="MNB új séma">
    <a:dk1>
      <a:sysClr val="windowText" lastClr="000000"/>
    </a:dk1>
    <a:lt1>
      <a:sysClr val="window" lastClr="FFFFFF"/>
    </a:lt1>
    <a:dk2>
      <a:srgbClr val="0C2148"/>
    </a:dk2>
    <a:lt2>
      <a:srgbClr val="E7E6E6"/>
    </a:lt2>
    <a:accent1>
      <a:srgbClr val="009EE0"/>
    </a:accent1>
    <a:accent2>
      <a:srgbClr val="48A0AE"/>
    </a:accent2>
    <a:accent3>
      <a:srgbClr val="DA0000"/>
    </a:accent3>
    <a:accent4>
      <a:srgbClr val="E57200"/>
    </a:accent4>
    <a:accent5>
      <a:srgbClr val="F6A800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1.xml><?xml version="1.0" encoding="utf-8"?>
<a:themeOverride xmlns:a="http://schemas.openxmlformats.org/drawingml/2006/main">
  <a:clrScheme name="MNB új séma">
    <a:dk1>
      <a:sysClr val="windowText" lastClr="000000"/>
    </a:dk1>
    <a:lt1>
      <a:sysClr val="window" lastClr="FFFFFF"/>
    </a:lt1>
    <a:dk2>
      <a:srgbClr val="0C2148"/>
    </a:dk2>
    <a:lt2>
      <a:srgbClr val="E7E6E6"/>
    </a:lt2>
    <a:accent1>
      <a:srgbClr val="009EE0"/>
    </a:accent1>
    <a:accent2>
      <a:srgbClr val="48A0AE"/>
    </a:accent2>
    <a:accent3>
      <a:srgbClr val="DA0000"/>
    </a:accent3>
    <a:accent4>
      <a:srgbClr val="E57200"/>
    </a:accent4>
    <a:accent5>
      <a:srgbClr val="F6A800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2.xml><?xml version="1.0" encoding="utf-8"?>
<a:themeOverride xmlns:a="http://schemas.openxmlformats.org/drawingml/2006/main">
  <a:clrScheme name="MNB új séma">
    <a:dk1>
      <a:sysClr val="windowText" lastClr="000000"/>
    </a:dk1>
    <a:lt1>
      <a:sysClr val="window" lastClr="FFFFFF"/>
    </a:lt1>
    <a:dk2>
      <a:srgbClr val="0C2148"/>
    </a:dk2>
    <a:lt2>
      <a:srgbClr val="E7E6E6"/>
    </a:lt2>
    <a:accent1>
      <a:srgbClr val="009EE0"/>
    </a:accent1>
    <a:accent2>
      <a:srgbClr val="48A0AE"/>
    </a:accent2>
    <a:accent3>
      <a:srgbClr val="DA0000"/>
    </a:accent3>
    <a:accent4>
      <a:srgbClr val="E57200"/>
    </a:accent4>
    <a:accent5>
      <a:srgbClr val="F6A800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3.xml><?xml version="1.0" encoding="utf-8"?>
<a:themeOverride xmlns:a="http://schemas.openxmlformats.org/drawingml/2006/main">
  <a:clrScheme name="MNB új séma">
    <a:dk1>
      <a:sysClr val="windowText" lastClr="000000"/>
    </a:dk1>
    <a:lt1>
      <a:sysClr val="window" lastClr="FFFFFF"/>
    </a:lt1>
    <a:dk2>
      <a:srgbClr val="0C2148"/>
    </a:dk2>
    <a:lt2>
      <a:srgbClr val="E7E6E6"/>
    </a:lt2>
    <a:accent1>
      <a:srgbClr val="009EE0"/>
    </a:accent1>
    <a:accent2>
      <a:srgbClr val="48A0AE"/>
    </a:accent2>
    <a:accent3>
      <a:srgbClr val="DA0000"/>
    </a:accent3>
    <a:accent4>
      <a:srgbClr val="E57200"/>
    </a:accent4>
    <a:accent5>
      <a:srgbClr val="F6A800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4.xml><?xml version="1.0" encoding="utf-8"?>
<a:themeOverride xmlns:a="http://schemas.openxmlformats.org/drawingml/2006/main">
  <a:clrScheme name="MNB új séma">
    <a:dk1>
      <a:sysClr val="windowText" lastClr="000000"/>
    </a:dk1>
    <a:lt1>
      <a:sysClr val="window" lastClr="FFFFFF"/>
    </a:lt1>
    <a:dk2>
      <a:srgbClr val="0C2148"/>
    </a:dk2>
    <a:lt2>
      <a:srgbClr val="E7E6E6"/>
    </a:lt2>
    <a:accent1>
      <a:srgbClr val="009EE0"/>
    </a:accent1>
    <a:accent2>
      <a:srgbClr val="48A0AE"/>
    </a:accent2>
    <a:accent3>
      <a:srgbClr val="DA0000"/>
    </a:accent3>
    <a:accent4>
      <a:srgbClr val="E57200"/>
    </a:accent4>
    <a:accent5>
      <a:srgbClr val="F6A800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5.xml><?xml version="1.0" encoding="utf-8"?>
<a:themeOverride xmlns:a="http://schemas.openxmlformats.org/drawingml/2006/main">
  <a:clrScheme name="MNB új séma">
    <a:dk1>
      <a:sysClr val="windowText" lastClr="000000"/>
    </a:dk1>
    <a:lt1>
      <a:sysClr val="window" lastClr="FFFFFF"/>
    </a:lt1>
    <a:dk2>
      <a:srgbClr val="0C2148"/>
    </a:dk2>
    <a:lt2>
      <a:srgbClr val="E7E6E6"/>
    </a:lt2>
    <a:accent1>
      <a:srgbClr val="009EE0"/>
    </a:accent1>
    <a:accent2>
      <a:srgbClr val="48A0AE"/>
    </a:accent2>
    <a:accent3>
      <a:srgbClr val="DA0000"/>
    </a:accent3>
    <a:accent4>
      <a:srgbClr val="E57200"/>
    </a:accent4>
    <a:accent5>
      <a:srgbClr val="F6A800"/>
    </a:accent5>
    <a:accent6>
      <a:srgbClr val="70AD47"/>
    </a:accent6>
    <a:hlink>
      <a:srgbClr val="0563C1"/>
    </a:hlink>
    <a:folHlink>
      <a:srgbClr val="954F72"/>
    </a:folHlink>
  </a:clrScheme>
  <a:fontScheme name="Calibri">
    <a:majorFont>
      <a:latin typeface="Calibri" panose="020F0502020204030204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MNB új séma">
    <a:dk1>
      <a:sysClr val="windowText" lastClr="000000"/>
    </a:dk1>
    <a:lt1>
      <a:sysClr val="window" lastClr="FFFFFF"/>
    </a:lt1>
    <a:dk2>
      <a:srgbClr val="0C2148"/>
    </a:dk2>
    <a:lt2>
      <a:srgbClr val="E7E6E6"/>
    </a:lt2>
    <a:accent1>
      <a:srgbClr val="009EE0"/>
    </a:accent1>
    <a:accent2>
      <a:srgbClr val="48A0AE"/>
    </a:accent2>
    <a:accent3>
      <a:srgbClr val="DA0000"/>
    </a:accent3>
    <a:accent4>
      <a:srgbClr val="E57200"/>
    </a:accent4>
    <a:accent5>
      <a:srgbClr val="F6A800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MNB új séma">
    <a:dk1>
      <a:sysClr val="windowText" lastClr="000000"/>
    </a:dk1>
    <a:lt1>
      <a:sysClr val="window" lastClr="FFFFFF"/>
    </a:lt1>
    <a:dk2>
      <a:srgbClr val="0C2148"/>
    </a:dk2>
    <a:lt2>
      <a:srgbClr val="E7E6E6"/>
    </a:lt2>
    <a:accent1>
      <a:srgbClr val="009EE0"/>
    </a:accent1>
    <a:accent2>
      <a:srgbClr val="48A0AE"/>
    </a:accent2>
    <a:accent3>
      <a:srgbClr val="DA0000"/>
    </a:accent3>
    <a:accent4>
      <a:srgbClr val="E57200"/>
    </a:accent4>
    <a:accent5>
      <a:srgbClr val="F6A800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MNB új séma">
    <a:dk1>
      <a:sysClr val="windowText" lastClr="000000"/>
    </a:dk1>
    <a:lt1>
      <a:sysClr val="window" lastClr="FFFFFF"/>
    </a:lt1>
    <a:dk2>
      <a:srgbClr val="0C2148"/>
    </a:dk2>
    <a:lt2>
      <a:srgbClr val="E7E6E6"/>
    </a:lt2>
    <a:accent1>
      <a:srgbClr val="009EE0"/>
    </a:accent1>
    <a:accent2>
      <a:srgbClr val="48A0AE"/>
    </a:accent2>
    <a:accent3>
      <a:srgbClr val="DA0000"/>
    </a:accent3>
    <a:accent4>
      <a:srgbClr val="E57200"/>
    </a:accent4>
    <a:accent5>
      <a:srgbClr val="F6A800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MNB új séma">
    <a:dk1>
      <a:sysClr val="windowText" lastClr="000000"/>
    </a:dk1>
    <a:lt1>
      <a:sysClr val="window" lastClr="FFFFFF"/>
    </a:lt1>
    <a:dk2>
      <a:srgbClr val="0C2148"/>
    </a:dk2>
    <a:lt2>
      <a:srgbClr val="E7E6E6"/>
    </a:lt2>
    <a:accent1>
      <a:srgbClr val="009EE0"/>
    </a:accent1>
    <a:accent2>
      <a:srgbClr val="48A0AE"/>
    </a:accent2>
    <a:accent3>
      <a:srgbClr val="DA0000"/>
    </a:accent3>
    <a:accent4>
      <a:srgbClr val="E57200"/>
    </a:accent4>
    <a:accent5>
      <a:srgbClr val="F6A800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MNB új séma">
    <a:dk1>
      <a:sysClr val="windowText" lastClr="000000"/>
    </a:dk1>
    <a:lt1>
      <a:sysClr val="window" lastClr="FFFFFF"/>
    </a:lt1>
    <a:dk2>
      <a:srgbClr val="0C2148"/>
    </a:dk2>
    <a:lt2>
      <a:srgbClr val="E7E6E6"/>
    </a:lt2>
    <a:accent1>
      <a:srgbClr val="009EE0"/>
    </a:accent1>
    <a:accent2>
      <a:srgbClr val="48A0AE"/>
    </a:accent2>
    <a:accent3>
      <a:srgbClr val="DA0000"/>
    </a:accent3>
    <a:accent4>
      <a:srgbClr val="E57200"/>
    </a:accent4>
    <a:accent5>
      <a:srgbClr val="F6A800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MNB új séma">
    <a:dk1>
      <a:sysClr val="windowText" lastClr="000000"/>
    </a:dk1>
    <a:lt1>
      <a:sysClr val="window" lastClr="FFFFFF"/>
    </a:lt1>
    <a:dk2>
      <a:srgbClr val="0C2148"/>
    </a:dk2>
    <a:lt2>
      <a:srgbClr val="E7E6E6"/>
    </a:lt2>
    <a:accent1>
      <a:srgbClr val="009EE0"/>
    </a:accent1>
    <a:accent2>
      <a:srgbClr val="48A0AE"/>
    </a:accent2>
    <a:accent3>
      <a:srgbClr val="DA0000"/>
    </a:accent3>
    <a:accent4>
      <a:srgbClr val="E57200"/>
    </a:accent4>
    <a:accent5>
      <a:srgbClr val="F6A800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MNB új séma">
    <a:dk1>
      <a:sysClr val="windowText" lastClr="000000"/>
    </a:dk1>
    <a:lt1>
      <a:sysClr val="window" lastClr="FFFFFF"/>
    </a:lt1>
    <a:dk2>
      <a:srgbClr val="0C2148"/>
    </a:dk2>
    <a:lt2>
      <a:srgbClr val="E7E6E6"/>
    </a:lt2>
    <a:accent1>
      <a:srgbClr val="009EE0"/>
    </a:accent1>
    <a:accent2>
      <a:srgbClr val="48A0AE"/>
    </a:accent2>
    <a:accent3>
      <a:srgbClr val="DA0000"/>
    </a:accent3>
    <a:accent4>
      <a:srgbClr val="E57200"/>
    </a:accent4>
    <a:accent5>
      <a:srgbClr val="F6A800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2303</TotalTime>
  <Words>1358</Words>
  <Application>Microsoft Office PowerPoint</Application>
  <PresentationFormat>Diavetítés a képernyőre (4:3 oldalarány)</PresentationFormat>
  <Paragraphs>419</Paragraphs>
  <Slides>42</Slides>
  <Notes>9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2</vt:i4>
      </vt:variant>
      <vt:variant>
        <vt:lpstr>Diacímek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MNB téma 4_3 új</vt:lpstr>
      <vt:lpstr>MNB téma 4_3 nyomtatásra</vt:lpstr>
      <vt:lpstr>Makrogazdasági kilátások Inflációs jelentés – 2018. június</vt:lpstr>
      <vt:lpstr>Előrejelzésünk fő üzenetei</vt:lpstr>
      <vt:lpstr>Az infláció alakulására vonatkozó képünk középtávon nem változott</vt:lpstr>
      <vt:lpstr>Alternatív forgatókönyvek Kockázati térképe</vt:lpstr>
      <vt:lpstr>Az infláció alakulására vonatkozó előrejelzésünk</vt:lpstr>
      <vt:lpstr>Az olajárak jelentősen emelkedtek a márciusi Inflációs jelentéshez képest</vt:lpstr>
      <vt:lpstr>Az olajár-változása a régióban emelte az inflációt</vt:lpstr>
      <vt:lpstr>Ugyanakkor A külső inflációs alapfolyamatok továbbra is mérsékeltek</vt:lpstr>
      <vt:lpstr>A feszes munkaerőpiaci kondíciók miatt A bérezési alapfolyamat erős marad az előrejelzési horizonton </vt:lpstr>
      <vt:lpstr>De ennek inflációs hatása mérsékelt marad</vt:lpstr>
      <vt:lpstr>A bérek és az árak közötti kapcsolat csatornái</vt:lpstr>
      <vt:lpstr>A bérek és az árak közötti kapcsolat csatornái</vt:lpstr>
      <vt:lpstr>A fogyasztási ráta stabilan alakul</vt:lpstr>
      <vt:lpstr>A fogyasztás élénkülésének inflációs hatása azonban mérsékelt marad</vt:lpstr>
      <vt:lpstr>A fogyasztás növekedésének a szerkezete is mérsékli az inflációs hatást</vt:lpstr>
      <vt:lpstr>A bérek és az árak közötti kapcsolat csatornái</vt:lpstr>
      <vt:lpstr>A bérköltségek a béreknél kisebb mértékben emelkednek</vt:lpstr>
      <vt:lpstr>A reál fajlagos munkaerőköltség érdemben nem változik előretekintve</vt:lpstr>
      <vt:lpstr>Historikus és nemzetközi összehasonlításban is alacsony a bérhányad</vt:lpstr>
      <vt:lpstr>A bérek és az árak közötti kapcsolat csatornái</vt:lpstr>
      <vt:lpstr>Változatlanul Alacsonyan horgonyzott inflációs várakozások</vt:lpstr>
      <vt:lpstr>Nemzetközi összevetésben is alacsony hazai inflációs várakozások </vt:lpstr>
      <vt:lpstr>Rövid távon az olajár-emelkedés átmeneti hatása miatt enyhén 3 százalék fölé emelkedik az infláció</vt:lpstr>
      <vt:lpstr>2019 közepétől az infláció stabilan 3 százalékon marad</vt:lpstr>
      <vt:lpstr>Inflációs előrejelzésünk főként a magasabb olajárak hatásához kötődik</vt:lpstr>
      <vt:lpstr>A gazdasági növekedésre vonatkozó előrejelzésünk</vt:lpstr>
      <vt:lpstr>Idén élénkebb, majd 2019-től lassuló GDP-növekedést várunk</vt:lpstr>
      <vt:lpstr>A kedvezőbb jövedelmi folyamatok érdemben  hozzájárulnak a lakosság fogyasztásának emelkedéséhez </vt:lpstr>
      <vt:lpstr>A lakáspiac további felfutását várjuk 2019-ig</vt:lpstr>
      <vt:lpstr>A nagyberuházások és azok másodkörös hatásai is élénkítik a gazdasági teljesítményt</vt:lpstr>
      <vt:lpstr>egyenletesebb effektív EU forrás-felhasználásra számítunk</vt:lpstr>
      <vt:lpstr>Előretekintve Anticiklikus fiskális politika  várható</vt:lpstr>
      <vt:lpstr>Folytatódik a vállalati hitelezés bővülése</vt:lpstr>
      <vt:lpstr>Exportpiaci részesedésünk tovább javul</vt:lpstr>
      <vt:lpstr>Idén és jövőre Felhasználási oldalon főként a fogyasztás és a beruházás járul hozzá a növekedéshez</vt:lpstr>
      <vt:lpstr>A folyó fizetésimérleg többlete stabilan fennmarad</vt:lpstr>
      <vt:lpstr>Fiskális előrejelzés</vt:lpstr>
      <vt:lpstr>Előrejelzésünk szerint az államháztartás ESA-hiánya 2018-ban a GDP 2,2–2,3 százaléka lesz</vt:lpstr>
      <vt:lpstr>A mérsékelt hiány és a gazdasági növekedés támogatja az államadósság folytatódó csökkenését</vt:lpstr>
      <vt:lpstr>Az előrejelzés összefoglaló táblája</vt:lpstr>
      <vt:lpstr>Előrejelzésünk fő üzenetei</vt:lpstr>
      <vt:lpstr>Köszönjük a megtisztelő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Nagy Erzsébet Éva</dc:creator>
  <cp:lastModifiedBy>Szentmihályi Szabolcs</cp:lastModifiedBy>
  <cp:revision>446</cp:revision>
  <cp:lastPrinted>2018-06-20T12:16:10Z</cp:lastPrinted>
  <dcterms:created xsi:type="dcterms:W3CDTF">2018-02-14T12:57:43Z</dcterms:created>
  <dcterms:modified xsi:type="dcterms:W3CDTF">2018-06-21T09:29:39Z</dcterms:modified>
</cp:coreProperties>
</file>