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drawings/drawing1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drawings/drawing15.xml" ContentType="application/vnd.openxmlformats-officedocument.drawingml.chartshapes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6.xml" ContentType="application/vnd.openxmlformats-officedocument.themeOverride+xml"/>
  <Override PartName="/ppt/drawings/drawing17.xml" ContentType="application/vnd.openxmlformats-officedocument.drawingml.chartshapes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7.xml" ContentType="application/vnd.openxmlformats-officedocument.themeOverride+xml"/>
  <Override PartName="/ppt/drawings/drawing18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drawings/drawing19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0.xml" ContentType="application/vnd.openxmlformats-officedocument.drawingml.chartshapes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8.xml" ContentType="application/vnd.openxmlformats-officedocument.themeOverride+xml"/>
  <Override PartName="/ppt/drawings/drawing2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9.xml" ContentType="application/vnd.openxmlformats-officedocument.themeOverride+xml"/>
  <Override PartName="/ppt/drawings/drawing23.xml" ContentType="application/vnd.openxmlformats-officedocument.drawingml.chartshapes+xml"/>
  <Override PartName="/ppt/charts/chart27.xml" ContentType="application/vnd.openxmlformats-officedocument.drawingml.chart+xml"/>
  <Override PartName="/ppt/theme/themeOverride10.xml" ContentType="application/vnd.openxmlformats-officedocument.themeOverride+xml"/>
  <Override PartName="/ppt/drawings/drawing2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</p:sldMasterIdLst>
  <p:notesMasterIdLst>
    <p:notesMasterId r:id="rId35"/>
  </p:notesMasterIdLst>
  <p:sldIdLst>
    <p:sldId id="981" r:id="rId3"/>
    <p:sldId id="257" r:id="rId4"/>
    <p:sldId id="258" r:id="rId5"/>
    <p:sldId id="860" r:id="rId6"/>
    <p:sldId id="983" r:id="rId7"/>
    <p:sldId id="982" r:id="rId8"/>
    <p:sldId id="836" r:id="rId9"/>
    <p:sldId id="979" r:id="rId10"/>
    <p:sldId id="847" r:id="rId11"/>
    <p:sldId id="917" r:id="rId12"/>
    <p:sldId id="405" r:id="rId13"/>
    <p:sldId id="914" r:id="rId14"/>
    <p:sldId id="918" r:id="rId15"/>
    <p:sldId id="901" r:id="rId16"/>
    <p:sldId id="898" r:id="rId17"/>
    <p:sldId id="919" r:id="rId18"/>
    <p:sldId id="920" r:id="rId19"/>
    <p:sldId id="985" r:id="rId20"/>
    <p:sldId id="925" r:id="rId21"/>
    <p:sldId id="912" r:id="rId22"/>
    <p:sldId id="962" r:id="rId23"/>
    <p:sldId id="984" r:id="rId24"/>
    <p:sldId id="801" r:id="rId25"/>
    <p:sldId id="980" r:id="rId26"/>
    <p:sldId id="794" r:id="rId27"/>
    <p:sldId id="911" r:id="rId28"/>
    <p:sldId id="797" r:id="rId29"/>
    <p:sldId id="787" r:id="rId30"/>
    <p:sldId id="886" r:id="rId31"/>
    <p:sldId id="986" r:id="rId32"/>
    <p:sldId id="299" r:id="rId33"/>
    <p:sldId id="987" r:id="rId34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ntmihályi Szabolcs" initials="SS" lastIdx="1" clrIdx="0">
    <p:extLst>
      <p:ext uri="{19B8F6BF-5375-455C-9EA6-DF929625EA0E}">
        <p15:presenceInfo xmlns:p15="http://schemas.microsoft.com/office/powerpoint/2012/main" userId="S::szentmihalyisz@mnb.hu::7336ebb6c3e8d7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SpederB\2019\IR%202019%20dec\k&#252;ls&#337;%20kereslet\k&#252;ls&#337;%20kereslet%2019Q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ingerb\Desktop\FC_septvsdec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SRV2\MNB\_workflow\KKF\_IR%20&#246;sszes\2019_12\&#225;br&#225;k\M_1.%20fejezet%20-%201st%20chapte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_Common\Macro%20monitoring%20team\FCAST\Beruh&#225;z&#225;s\2019\2019_December\GFCF_fcast_2kor.xlsm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Srv2\mnb\_workflow\KKF\_IR%20&#246;sszes\2019_12\&#225;br&#225;k\M_6.%20fejezet%20-%206th%20chapter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Srv2\mnb\KKF\Konjunktura%20elemzo%20osztaly\_Common\SpederB\2019\IR%202019%20dec\k&#252;ls&#337;%20kereslet\k&#252;ls&#337;%20kereslet%2019Q4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Homokoz&#243;k\V&#233;ghN\IR\2019dec_ad&#243;ss&#225;g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5.xml"/><Relationship Id="rId4" Type="http://schemas.openxmlformats.org/officeDocument/2006/relationships/package" Target="../embeddings/Microsoft_Excel_Worksheet2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SRV2\MNB\KKF\_Common\Macro%20monitoring%20team\FCAST\GDP\Termel&#233;si%20oldal\2019_December\IR%20-%20GDP%20sfc%20master%20&#225;braf&#225;jl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7.xml"/><Relationship Id="rId4" Type="http://schemas.openxmlformats.org/officeDocument/2006/relationships/oleObject" Target="file:///\\Srv2\mnb\KKF\Konjunktura%20elemzo%20osztaly\_Common\SpederB\elemz&#233;s\beruh&#225;z&#225;s\import%20g&#233;p%20beruh&#225;z&#225;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SpederB\2019\IR%202019%20dec\k&#252;ls&#337;%20kereslet\k&#252;ls&#337;%20kereslet%2019Q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8.xml"/><Relationship Id="rId4" Type="http://schemas.openxmlformats.org/officeDocument/2006/relationships/oleObject" Target="file:///\\Srv2\mnb\KKF\Konjunktura%20elemzo%20osztaly\_Common\SpederB\elemz&#233;s\external\import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Srv2\mnb\KKF\Konjunktura%20elemzo%20osztaly\_Common\Infl&#225;ci&#243;s%20csoport\IR\2019_dec\k&#252;ld&#233;s\olaj&#225;rp&#225;lya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KF\_IR%20&#246;sszes\2019_12\&#225;br&#225;k\M_1.%20fejezet%20-%201st%20chapter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Infl&#225;ci&#243;s%20csoport\IR\2019_dec\Riport\2ford%20Riport%20&#225;br&#225;k_Infl&#225;ci&#243;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Infl&#225;ci&#243;s%20csoport\IR\2019_dec\Riport\2ford%20Riport%20&#225;br&#225;k_Infl&#225;ci&#243;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22.xml"/><Relationship Id="rId4" Type="http://schemas.openxmlformats.org/officeDocument/2006/relationships/oleObject" Target="file:///\\SRV2\MNB\KKF\Konjunktura%20elemzo%20osztaly\_Common\Infl&#225;ci&#243;s%20csoport\IR\2019_dec\Riport\2ford%20Riport%20&#225;br&#225;k_Infl&#225;ci&#243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23.xml"/><Relationship Id="rId4" Type="http://schemas.openxmlformats.org/officeDocument/2006/relationships/oleObject" Target="file:///\\Srv2\mnb\KKF\Konjunktura%20elemzo%20osztaly\_Common\Infl&#225;ci&#243;s%20csoport\IR\2019_dec\Riport\2ford%20Riport%20&#225;br&#225;k_Infl&#225;ci&#243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rv2\mnb\KKF\Konjunktura%20elemzo%20osztaly\_Common\SpederB\2019\IR%202019%20dec\k&#252;ls&#337;%20kereslet\k&#252;ls&#337;%20kereslet%2019Q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\KKF\Konjunktura%20elemzo%20osztaly\_Common\SpederB\2019\IR%202019%20dec\k&#252;ls&#337;%20kereslet\k&#252;ls&#337;%20kereslet%2019Q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szentmihalyisz\AppData\Local\Microsoft\Windows\INetCache\Content.Outlook\PZSI3C9N\ea_igaz&#237;tott_hicp_2019_dec2_EKB_dec_T&#246;r&#246;k_Gerg&#337;nek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_Common\Kozgazdasagi_Modellezesi_Foosztaly\Termel&#233;kenys&#233;gi%20jelent&#233;s\Kper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KF\_IR%20&#246;sszes\2019_12\&#225;br&#225;k\M_1.%20fejezet%20-%201st%20chapter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SRV2\MNB\_workflow\KKF\_IR%20&#246;sszes\2019_12\&#225;br&#225;k\M_1.%20fejezet%20-%201st%20chap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35101010101004E-2"/>
          <c:y val="5.513266666666667E-2"/>
          <c:w val="0.87198712121212107"/>
          <c:h val="0.69344888888888889"/>
        </c:manualLayout>
      </c:layout>
      <c:lineChart>
        <c:grouping val="standard"/>
        <c:varyColors val="0"/>
        <c:ser>
          <c:idx val="2"/>
          <c:order val="2"/>
          <c:tx>
            <c:strRef>
              <c:f>'német hangulat'!$F$13</c:f>
              <c:strCache>
                <c:ptCount val="1"/>
                <c:pt idx="0">
                  <c:v>Feldolgozóipari PMI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'német hangulat'!$A$21:$A$59</c:f>
              <c:numCache>
                <c:formatCode>m/d/yyyy</c:formatCode>
                <c:ptCount val="39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>
                  <c:v>42795</c:v>
                </c:pt>
                <c:pt idx="6">
                  <c:v>42826</c:v>
                </c:pt>
                <c:pt idx="7">
                  <c:v>42856</c:v>
                </c:pt>
                <c:pt idx="8">
                  <c:v>42887</c:v>
                </c:pt>
                <c:pt idx="9">
                  <c:v>42917</c:v>
                </c:pt>
                <c:pt idx="10">
                  <c:v>42948</c:v>
                </c:pt>
                <c:pt idx="11">
                  <c:v>42979</c:v>
                </c:pt>
                <c:pt idx="12">
                  <c:v>43009</c:v>
                </c:pt>
                <c:pt idx="13">
                  <c:v>43040</c:v>
                </c:pt>
                <c:pt idx="14">
                  <c:v>43070</c:v>
                </c:pt>
                <c:pt idx="15">
                  <c:v>43101</c:v>
                </c:pt>
                <c:pt idx="16">
                  <c:v>43132</c:v>
                </c:pt>
                <c:pt idx="17">
                  <c:v>43160</c:v>
                </c:pt>
                <c:pt idx="18">
                  <c:v>43191</c:v>
                </c:pt>
                <c:pt idx="19">
                  <c:v>43221</c:v>
                </c:pt>
                <c:pt idx="20">
                  <c:v>43252</c:v>
                </c:pt>
                <c:pt idx="21">
                  <c:v>43282</c:v>
                </c:pt>
                <c:pt idx="22">
                  <c:v>43313</c:v>
                </c:pt>
                <c:pt idx="23">
                  <c:v>43344</c:v>
                </c:pt>
                <c:pt idx="24">
                  <c:v>43374</c:v>
                </c:pt>
                <c:pt idx="25">
                  <c:v>43405</c:v>
                </c:pt>
                <c:pt idx="26">
                  <c:v>43435</c:v>
                </c:pt>
                <c:pt idx="27">
                  <c:v>43466</c:v>
                </c:pt>
                <c:pt idx="28">
                  <c:v>43497</c:v>
                </c:pt>
                <c:pt idx="29">
                  <c:v>43525</c:v>
                </c:pt>
                <c:pt idx="30">
                  <c:v>43556</c:v>
                </c:pt>
                <c:pt idx="31">
                  <c:v>43586</c:v>
                </c:pt>
                <c:pt idx="32">
                  <c:v>43617</c:v>
                </c:pt>
                <c:pt idx="33">
                  <c:v>43647</c:v>
                </c:pt>
                <c:pt idx="34">
                  <c:v>43678</c:v>
                </c:pt>
                <c:pt idx="35">
                  <c:v>43709</c:v>
                </c:pt>
                <c:pt idx="36">
                  <c:v>43739</c:v>
                </c:pt>
                <c:pt idx="37">
                  <c:v>43770</c:v>
                </c:pt>
                <c:pt idx="38">
                  <c:v>43800</c:v>
                </c:pt>
              </c:numCache>
            </c:numRef>
          </c:cat>
          <c:val>
            <c:numRef>
              <c:f>'német hangulat'!$F$21:$F$59</c:f>
              <c:numCache>
                <c:formatCode>General</c:formatCode>
                <c:ptCount val="39"/>
                <c:pt idx="0">
                  <c:v>55</c:v>
                </c:pt>
                <c:pt idx="1">
                  <c:v>54.3</c:v>
                </c:pt>
                <c:pt idx="2">
                  <c:v>55.6</c:v>
                </c:pt>
                <c:pt idx="3">
                  <c:v>56.4</c:v>
                </c:pt>
                <c:pt idx="4">
                  <c:v>56.8</c:v>
                </c:pt>
                <c:pt idx="5">
                  <c:v>58.3</c:v>
                </c:pt>
                <c:pt idx="6">
                  <c:v>58.2</c:v>
                </c:pt>
                <c:pt idx="7">
                  <c:v>59.5</c:v>
                </c:pt>
                <c:pt idx="8">
                  <c:v>59.6</c:v>
                </c:pt>
                <c:pt idx="9">
                  <c:v>58.1</c:v>
                </c:pt>
                <c:pt idx="10">
                  <c:v>59.3</c:v>
                </c:pt>
                <c:pt idx="11">
                  <c:v>60.6</c:v>
                </c:pt>
                <c:pt idx="12">
                  <c:v>60.6</c:v>
                </c:pt>
                <c:pt idx="13">
                  <c:v>62.5</c:v>
                </c:pt>
                <c:pt idx="14">
                  <c:v>63.3</c:v>
                </c:pt>
                <c:pt idx="15">
                  <c:v>61.1</c:v>
                </c:pt>
                <c:pt idx="16">
                  <c:v>60.6</c:v>
                </c:pt>
                <c:pt idx="17">
                  <c:v>58.2</c:v>
                </c:pt>
                <c:pt idx="18">
                  <c:v>58.1</c:v>
                </c:pt>
                <c:pt idx="19">
                  <c:v>56.9</c:v>
                </c:pt>
                <c:pt idx="20">
                  <c:v>55.9</c:v>
                </c:pt>
                <c:pt idx="21">
                  <c:v>56.9</c:v>
                </c:pt>
                <c:pt idx="22">
                  <c:v>55.9</c:v>
                </c:pt>
                <c:pt idx="23">
                  <c:v>53.7</c:v>
                </c:pt>
                <c:pt idx="24">
                  <c:v>52.2</c:v>
                </c:pt>
                <c:pt idx="25">
                  <c:v>51.8</c:v>
                </c:pt>
                <c:pt idx="26">
                  <c:v>51.5</c:v>
                </c:pt>
                <c:pt idx="27">
                  <c:v>49.7</c:v>
                </c:pt>
                <c:pt idx="28">
                  <c:v>47.6</c:v>
                </c:pt>
                <c:pt idx="29">
                  <c:v>44.1</c:v>
                </c:pt>
                <c:pt idx="30">
                  <c:v>44.4</c:v>
                </c:pt>
                <c:pt idx="31">
                  <c:v>44.3</c:v>
                </c:pt>
                <c:pt idx="32">
                  <c:v>45</c:v>
                </c:pt>
                <c:pt idx="33">
                  <c:v>43.2</c:v>
                </c:pt>
                <c:pt idx="34">
                  <c:v>43.6</c:v>
                </c:pt>
                <c:pt idx="35">
                  <c:v>41.4</c:v>
                </c:pt>
                <c:pt idx="36">
                  <c:v>41.9</c:v>
                </c:pt>
                <c:pt idx="37">
                  <c:v>43.8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11-4739-8D90-6505B1318E24}"/>
            </c:ext>
          </c:extLst>
        </c:ser>
        <c:ser>
          <c:idx val="3"/>
          <c:order val="3"/>
          <c:tx>
            <c:strRef>
              <c:f>'német hangulat'!$H$13</c:f>
              <c:strCache>
                <c:ptCount val="1"/>
                <c:pt idx="0">
                  <c:v>Építőipari PMI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'német hangulat'!$H$21:$H$58</c:f>
              <c:numCache>
                <c:formatCode>General</c:formatCode>
                <c:ptCount val="38"/>
                <c:pt idx="0">
                  <c:v>52.9</c:v>
                </c:pt>
                <c:pt idx="1">
                  <c:v>53.9</c:v>
                </c:pt>
                <c:pt idx="2">
                  <c:v>54.9</c:v>
                </c:pt>
                <c:pt idx="3">
                  <c:v>52</c:v>
                </c:pt>
                <c:pt idx="4">
                  <c:v>54.1</c:v>
                </c:pt>
                <c:pt idx="5">
                  <c:v>56.4</c:v>
                </c:pt>
                <c:pt idx="6">
                  <c:v>54.6</c:v>
                </c:pt>
                <c:pt idx="7">
                  <c:v>55.3</c:v>
                </c:pt>
                <c:pt idx="8">
                  <c:v>55.1</c:v>
                </c:pt>
                <c:pt idx="9">
                  <c:v>55.8</c:v>
                </c:pt>
                <c:pt idx="10">
                  <c:v>54.9</c:v>
                </c:pt>
                <c:pt idx="11">
                  <c:v>53.4</c:v>
                </c:pt>
                <c:pt idx="12">
                  <c:v>53.3</c:v>
                </c:pt>
                <c:pt idx="13">
                  <c:v>53.1</c:v>
                </c:pt>
                <c:pt idx="14">
                  <c:v>53.7</c:v>
                </c:pt>
                <c:pt idx="15">
                  <c:v>59.8</c:v>
                </c:pt>
                <c:pt idx="16">
                  <c:v>52.7</c:v>
                </c:pt>
                <c:pt idx="17">
                  <c:v>47</c:v>
                </c:pt>
                <c:pt idx="18">
                  <c:v>50.9</c:v>
                </c:pt>
                <c:pt idx="19">
                  <c:v>53.9</c:v>
                </c:pt>
                <c:pt idx="20">
                  <c:v>53</c:v>
                </c:pt>
                <c:pt idx="21">
                  <c:v>50</c:v>
                </c:pt>
                <c:pt idx="22">
                  <c:v>51.5</c:v>
                </c:pt>
                <c:pt idx="23">
                  <c:v>50.2</c:v>
                </c:pt>
                <c:pt idx="24">
                  <c:v>49.8</c:v>
                </c:pt>
                <c:pt idx="25">
                  <c:v>51.3</c:v>
                </c:pt>
                <c:pt idx="26">
                  <c:v>53.3</c:v>
                </c:pt>
                <c:pt idx="27">
                  <c:v>50.7</c:v>
                </c:pt>
                <c:pt idx="28">
                  <c:v>54.7</c:v>
                </c:pt>
                <c:pt idx="29">
                  <c:v>55.6</c:v>
                </c:pt>
                <c:pt idx="30">
                  <c:v>53</c:v>
                </c:pt>
                <c:pt idx="31">
                  <c:v>51.4</c:v>
                </c:pt>
                <c:pt idx="32">
                  <c:v>50</c:v>
                </c:pt>
                <c:pt idx="33">
                  <c:v>49.5</c:v>
                </c:pt>
                <c:pt idx="34">
                  <c:v>46.3</c:v>
                </c:pt>
                <c:pt idx="35">
                  <c:v>50.1</c:v>
                </c:pt>
                <c:pt idx="36">
                  <c:v>51.5</c:v>
                </c:pt>
                <c:pt idx="37">
                  <c:v>52.5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11-4739-8D90-6505B1318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384928"/>
        <c:axId val="841382632"/>
      </c:lineChart>
      <c:lineChart>
        <c:grouping val="standard"/>
        <c:varyColors val="0"/>
        <c:ser>
          <c:idx val="0"/>
          <c:order val="0"/>
          <c:tx>
            <c:strRef>
              <c:f>'német hangulat'!$B$12</c:f>
              <c:strCache>
                <c:ptCount val="1"/>
                <c:pt idx="0">
                  <c:v>ZEW konjunktúrahangulat (jobb t.)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'német hangulat'!$A$21:$A$59</c:f>
              <c:numCache>
                <c:formatCode>m/d/yyyy</c:formatCode>
                <c:ptCount val="39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>
                  <c:v>42795</c:v>
                </c:pt>
                <c:pt idx="6">
                  <c:v>42826</c:v>
                </c:pt>
                <c:pt idx="7">
                  <c:v>42856</c:v>
                </c:pt>
                <c:pt idx="8">
                  <c:v>42887</c:v>
                </c:pt>
                <c:pt idx="9">
                  <c:v>42917</c:v>
                </c:pt>
                <c:pt idx="10">
                  <c:v>42948</c:v>
                </c:pt>
                <c:pt idx="11">
                  <c:v>42979</c:v>
                </c:pt>
                <c:pt idx="12">
                  <c:v>43009</c:v>
                </c:pt>
                <c:pt idx="13">
                  <c:v>43040</c:v>
                </c:pt>
                <c:pt idx="14">
                  <c:v>43070</c:v>
                </c:pt>
                <c:pt idx="15">
                  <c:v>43101</c:v>
                </c:pt>
                <c:pt idx="16">
                  <c:v>43132</c:v>
                </c:pt>
                <c:pt idx="17">
                  <c:v>43160</c:v>
                </c:pt>
                <c:pt idx="18">
                  <c:v>43191</c:v>
                </c:pt>
                <c:pt idx="19">
                  <c:v>43221</c:v>
                </c:pt>
                <c:pt idx="20">
                  <c:v>43252</c:v>
                </c:pt>
                <c:pt idx="21">
                  <c:v>43282</c:v>
                </c:pt>
                <c:pt idx="22">
                  <c:v>43313</c:v>
                </c:pt>
                <c:pt idx="23">
                  <c:v>43344</c:v>
                </c:pt>
                <c:pt idx="24">
                  <c:v>43374</c:v>
                </c:pt>
                <c:pt idx="25">
                  <c:v>43405</c:v>
                </c:pt>
                <c:pt idx="26">
                  <c:v>43435</c:v>
                </c:pt>
                <c:pt idx="27">
                  <c:v>43466</c:v>
                </c:pt>
                <c:pt idx="28">
                  <c:v>43497</c:v>
                </c:pt>
                <c:pt idx="29">
                  <c:v>43525</c:v>
                </c:pt>
                <c:pt idx="30">
                  <c:v>43556</c:v>
                </c:pt>
                <c:pt idx="31">
                  <c:v>43586</c:v>
                </c:pt>
                <c:pt idx="32">
                  <c:v>43617</c:v>
                </c:pt>
                <c:pt idx="33">
                  <c:v>43647</c:v>
                </c:pt>
                <c:pt idx="34">
                  <c:v>43678</c:v>
                </c:pt>
                <c:pt idx="35">
                  <c:v>43709</c:v>
                </c:pt>
                <c:pt idx="36">
                  <c:v>43739</c:v>
                </c:pt>
                <c:pt idx="37">
                  <c:v>43770</c:v>
                </c:pt>
                <c:pt idx="38">
                  <c:v>43800</c:v>
                </c:pt>
              </c:numCache>
            </c:numRef>
          </c:cat>
          <c:val>
            <c:numRef>
              <c:f>'német hangulat'!$B$21:$B$59</c:f>
              <c:numCache>
                <c:formatCode>0.0</c:formatCode>
                <c:ptCount val="39"/>
                <c:pt idx="0">
                  <c:v>6.2</c:v>
                </c:pt>
                <c:pt idx="1">
                  <c:v>13.8</c:v>
                </c:pt>
                <c:pt idx="2">
                  <c:v>13.8</c:v>
                </c:pt>
                <c:pt idx="3">
                  <c:v>16.600000000000001</c:v>
                </c:pt>
                <c:pt idx="4">
                  <c:v>10.4</c:v>
                </c:pt>
                <c:pt idx="5">
                  <c:v>12.8</c:v>
                </c:pt>
                <c:pt idx="6">
                  <c:v>19.5</c:v>
                </c:pt>
                <c:pt idx="7">
                  <c:v>20.6</c:v>
                </c:pt>
                <c:pt idx="8">
                  <c:v>18.600000000000001</c:v>
                </c:pt>
                <c:pt idx="9">
                  <c:v>17.5</c:v>
                </c:pt>
                <c:pt idx="10">
                  <c:v>10</c:v>
                </c:pt>
                <c:pt idx="11">
                  <c:v>17</c:v>
                </c:pt>
                <c:pt idx="12">
                  <c:v>17.600000000000001</c:v>
                </c:pt>
                <c:pt idx="13">
                  <c:v>18.7</c:v>
                </c:pt>
                <c:pt idx="14">
                  <c:v>17.399999999999999</c:v>
                </c:pt>
                <c:pt idx="15">
                  <c:v>20.399999999999999</c:v>
                </c:pt>
                <c:pt idx="16">
                  <c:v>17.8</c:v>
                </c:pt>
                <c:pt idx="17">
                  <c:v>5.0999999999999996</c:v>
                </c:pt>
                <c:pt idx="18">
                  <c:v>-8.1999999999999993</c:v>
                </c:pt>
                <c:pt idx="19">
                  <c:v>-8.1999999999999993</c:v>
                </c:pt>
                <c:pt idx="20">
                  <c:v>-16.100000000000001</c:v>
                </c:pt>
                <c:pt idx="21">
                  <c:v>-24.7</c:v>
                </c:pt>
                <c:pt idx="22">
                  <c:v>-13.7</c:v>
                </c:pt>
                <c:pt idx="23">
                  <c:v>-10.6</c:v>
                </c:pt>
                <c:pt idx="24">
                  <c:v>-24.7</c:v>
                </c:pt>
                <c:pt idx="25">
                  <c:v>-24.1</c:v>
                </c:pt>
                <c:pt idx="26">
                  <c:v>-17.5</c:v>
                </c:pt>
                <c:pt idx="27">
                  <c:v>-15</c:v>
                </c:pt>
                <c:pt idx="28">
                  <c:v>-13.4</c:v>
                </c:pt>
                <c:pt idx="29">
                  <c:v>-3.6</c:v>
                </c:pt>
                <c:pt idx="30">
                  <c:v>3.1</c:v>
                </c:pt>
                <c:pt idx="31">
                  <c:v>-2.1</c:v>
                </c:pt>
                <c:pt idx="32">
                  <c:v>-21.1</c:v>
                </c:pt>
                <c:pt idx="33">
                  <c:v>-24.5</c:v>
                </c:pt>
                <c:pt idx="34">
                  <c:v>-44.1</c:v>
                </c:pt>
                <c:pt idx="35">
                  <c:v>-22.5</c:v>
                </c:pt>
                <c:pt idx="36">
                  <c:v>-22.8</c:v>
                </c:pt>
                <c:pt idx="37">
                  <c:v>-2.1</c:v>
                </c:pt>
                <c:pt idx="38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11-4739-8D90-6505B1318E24}"/>
            </c:ext>
          </c:extLst>
        </c:ser>
        <c:ser>
          <c:idx val="1"/>
          <c:order val="1"/>
          <c:tx>
            <c:strRef>
              <c:f>'német hangulat'!$C$12</c:f>
              <c:strCache>
                <c:ptCount val="1"/>
                <c:pt idx="0">
                  <c:v>ifo üzleti klíma (jobb t.)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'német hangulat'!$A$21:$A$59</c:f>
              <c:numCache>
                <c:formatCode>m/d/yyyy</c:formatCode>
                <c:ptCount val="39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>
                  <c:v>42795</c:v>
                </c:pt>
                <c:pt idx="6">
                  <c:v>42826</c:v>
                </c:pt>
                <c:pt idx="7">
                  <c:v>42856</c:v>
                </c:pt>
                <c:pt idx="8">
                  <c:v>42887</c:v>
                </c:pt>
                <c:pt idx="9">
                  <c:v>42917</c:v>
                </c:pt>
                <c:pt idx="10">
                  <c:v>42948</c:v>
                </c:pt>
                <c:pt idx="11">
                  <c:v>42979</c:v>
                </c:pt>
                <c:pt idx="12">
                  <c:v>43009</c:v>
                </c:pt>
                <c:pt idx="13">
                  <c:v>43040</c:v>
                </c:pt>
                <c:pt idx="14">
                  <c:v>43070</c:v>
                </c:pt>
                <c:pt idx="15">
                  <c:v>43101</c:v>
                </c:pt>
                <c:pt idx="16">
                  <c:v>43132</c:v>
                </c:pt>
                <c:pt idx="17">
                  <c:v>43160</c:v>
                </c:pt>
                <c:pt idx="18">
                  <c:v>43191</c:v>
                </c:pt>
                <c:pt idx="19">
                  <c:v>43221</c:v>
                </c:pt>
                <c:pt idx="20">
                  <c:v>43252</c:v>
                </c:pt>
                <c:pt idx="21">
                  <c:v>43282</c:v>
                </c:pt>
                <c:pt idx="22">
                  <c:v>43313</c:v>
                </c:pt>
                <c:pt idx="23">
                  <c:v>43344</c:v>
                </c:pt>
                <c:pt idx="24">
                  <c:v>43374</c:v>
                </c:pt>
                <c:pt idx="25">
                  <c:v>43405</c:v>
                </c:pt>
                <c:pt idx="26">
                  <c:v>43435</c:v>
                </c:pt>
                <c:pt idx="27">
                  <c:v>43466</c:v>
                </c:pt>
                <c:pt idx="28">
                  <c:v>43497</c:v>
                </c:pt>
                <c:pt idx="29">
                  <c:v>43525</c:v>
                </c:pt>
                <c:pt idx="30">
                  <c:v>43556</c:v>
                </c:pt>
                <c:pt idx="31">
                  <c:v>43586</c:v>
                </c:pt>
                <c:pt idx="32">
                  <c:v>43617</c:v>
                </c:pt>
                <c:pt idx="33">
                  <c:v>43647</c:v>
                </c:pt>
                <c:pt idx="34">
                  <c:v>43678</c:v>
                </c:pt>
                <c:pt idx="35">
                  <c:v>43709</c:v>
                </c:pt>
                <c:pt idx="36">
                  <c:v>43739</c:v>
                </c:pt>
                <c:pt idx="37">
                  <c:v>43770</c:v>
                </c:pt>
                <c:pt idx="38">
                  <c:v>43800</c:v>
                </c:pt>
              </c:numCache>
            </c:numRef>
          </c:cat>
          <c:val>
            <c:numRef>
              <c:f>'német hangulat'!$C$21:$C$59</c:f>
              <c:numCache>
                <c:formatCode>0.0</c:formatCode>
                <c:ptCount val="39"/>
                <c:pt idx="0">
                  <c:v>21.2</c:v>
                </c:pt>
                <c:pt idx="1">
                  <c:v>21.6</c:v>
                </c:pt>
                <c:pt idx="2">
                  <c:v>21.4</c:v>
                </c:pt>
                <c:pt idx="3">
                  <c:v>21.9</c:v>
                </c:pt>
                <c:pt idx="4">
                  <c:v>22</c:v>
                </c:pt>
                <c:pt idx="5">
                  <c:v>22.4</c:v>
                </c:pt>
                <c:pt idx="6">
                  <c:v>24.6</c:v>
                </c:pt>
                <c:pt idx="7">
                  <c:v>23.8</c:v>
                </c:pt>
                <c:pt idx="8">
                  <c:v>25.4</c:v>
                </c:pt>
                <c:pt idx="9">
                  <c:v>27.5</c:v>
                </c:pt>
                <c:pt idx="10">
                  <c:v>26.9</c:v>
                </c:pt>
                <c:pt idx="11">
                  <c:v>27</c:v>
                </c:pt>
                <c:pt idx="12">
                  <c:v>28.2</c:v>
                </c:pt>
                <c:pt idx="13">
                  <c:v>28.9</c:v>
                </c:pt>
                <c:pt idx="14">
                  <c:v>29.6</c:v>
                </c:pt>
                <c:pt idx="15">
                  <c:v>30</c:v>
                </c:pt>
                <c:pt idx="16">
                  <c:v>28.5</c:v>
                </c:pt>
                <c:pt idx="17">
                  <c:v>26.7</c:v>
                </c:pt>
                <c:pt idx="18">
                  <c:v>24.3</c:v>
                </c:pt>
                <c:pt idx="19">
                  <c:v>24.6</c:v>
                </c:pt>
                <c:pt idx="20">
                  <c:v>23.5</c:v>
                </c:pt>
                <c:pt idx="21">
                  <c:v>23</c:v>
                </c:pt>
                <c:pt idx="22">
                  <c:v>27.3</c:v>
                </c:pt>
                <c:pt idx="23">
                  <c:v>26.7</c:v>
                </c:pt>
                <c:pt idx="24">
                  <c:v>24.4</c:v>
                </c:pt>
                <c:pt idx="25">
                  <c:v>23</c:v>
                </c:pt>
                <c:pt idx="26">
                  <c:v>21.7</c:v>
                </c:pt>
                <c:pt idx="27">
                  <c:v>18.7</c:v>
                </c:pt>
                <c:pt idx="28">
                  <c:v>16.399999999999999</c:v>
                </c:pt>
                <c:pt idx="29">
                  <c:v>18.399999999999999</c:v>
                </c:pt>
                <c:pt idx="30">
                  <c:v>17.5</c:v>
                </c:pt>
                <c:pt idx="31">
                  <c:v>14.8</c:v>
                </c:pt>
                <c:pt idx="32">
                  <c:v>13.2</c:v>
                </c:pt>
                <c:pt idx="33">
                  <c:v>9.8000000000000007</c:v>
                </c:pt>
                <c:pt idx="34">
                  <c:v>6.2</c:v>
                </c:pt>
                <c:pt idx="35">
                  <c:v>7</c:v>
                </c:pt>
                <c:pt idx="36">
                  <c:v>6.9</c:v>
                </c:pt>
                <c:pt idx="37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11-4739-8D90-6505B1318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284912"/>
        <c:axId val="947280648"/>
      </c:lineChart>
      <c:dateAx>
        <c:axId val="84138492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41382632"/>
        <c:crossesAt val="50"/>
        <c:auto val="1"/>
        <c:lblOffset val="100"/>
        <c:baseTimeUnit val="months"/>
        <c:majorUnit val="12"/>
        <c:majorTimeUnit val="months"/>
      </c:dateAx>
      <c:valAx>
        <c:axId val="841382632"/>
        <c:scaling>
          <c:orientation val="minMax"/>
          <c:max val="65"/>
          <c:min val="4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41384928"/>
        <c:crosses val="autoZero"/>
        <c:crossBetween val="between"/>
        <c:majorUnit val="3"/>
      </c:valAx>
      <c:valAx>
        <c:axId val="947280648"/>
        <c:scaling>
          <c:orientation val="minMax"/>
          <c:max val="75"/>
          <c:min val="-45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47284912"/>
        <c:crosses val="max"/>
        <c:crossBetween val="between"/>
        <c:majorUnit val="15"/>
      </c:valAx>
      <c:dateAx>
        <c:axId val="9472849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4728064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194622222222224"/>
          <c:w val="1"/>
          <c:h val="0.17805377777777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sz="1800" dirty="0">
                <a:solidFill>
                  <a:schemeClr val="tx1"/>
                </a:solidFill>
              </a:rPr>
              <a:t>Százalék</a:t>
            </a:r>
          </a:p>
        </c:rich>
      </c:tx>
      <c:layout>
        <c:manualLayout>
          <c:xMode val="edge"/>
          <c:yMode val="edge"/>
          <c:x val="7.6665530303030305E-2"/>
          <c:y val="1.23461538461538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6.6488005050505047E-2"/>
          <c:y val="6.5330982905982909E-2"/>
          <c:w val="0.91426957070707071"/>
          <c:h val="0.75505961538461541"/>
        </c:manualLayout>
      </c:layout>
      <c:lineChart>
        <c:grouping val="standard"/>
        <c:varyColors val="0"/>
        <c:ser>
          <c:idx val="0"/>
          <c:order val="0"/>
          <c:tx>
            <c:strRef>
              <c:f>ADAT!$BU$18</c:f>
              <c:strCache>
                <c:ptCount val="1"/>
                <c:pt idx="0">
                  <c:v>Előrejelzés 2019. dec.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46E6-4755-9841-5CB0618B9422}"/>
              </c:ext>
            </c:extLst>
          </c:dPt>
          <c:cat>
            <c:numRef>
              <c:f>ADAT!$BT$19:$BT$80</c:f>
              <c:numCache>
                <c:formatCode>General</c:formatCode>
                <c:ptCount val="62"/>
                <c:pt idx="10" formatCode="m/d/yyyy">
                  <c:v>40179</c:v>
                </c:pt>
                <c:pt idx="11" formatCode="m/d/yyyy">
                  <c:v>40269</c:v>
                </c:pt>
                <c:pt idx="12" formatCode="m/d/yyyy">
                  <c:v>40360</c:v>
                </c:pt>
                <c:pt idx="13" formatCode="m/d/yyyy">
                  <c:v>40452</c:v>
                </c:pt>
                <c:pt idx="14" formatCode="m/d/yyyy">
                  <c:v>40544</c:v>
                </c:pt>
                <c:pt idx="15" formatCode="m/d/yyyy">
                  <c:v>40634</c:v>
                </c:pt>
                <c:pt idx="16" formatCode="m/d/yyyy">
                  <c:v>40725</c:v>
                </c:pt>
                <c:pt idx="17" formatCode="m/d/yyyy">
                  <c:v>40817</c:v>
                </c:pt>
                <c:pt idx="18" formatCode="m/d/yyyy">
                  <c:v>40909</c:v>
                </c:pt>
                <c:pt idx="19" formatCode="m/d/yyyy">
                  <c:v>41000</c:v>
                </c:pt>
                <c:pt idx="20" formatCode="m/d/yyyy">
                  <c:v>41091</c:v>
                </c:pt>
                <c:pt idx="21" formatCode="m/d/yyyy">
                  <c:v>41183</c:v>
                </c:pt>
                <c:pt idx="22" formatCode="m/d/yyyy">
                  <c:v>41275</c:v>
                </c:pt>
                <c:pt idx="23" formatCode="m/d/yyyy">
                  <c:v>41365</c:v>
                </c:pt>
                <c:pt idx="24" formatCode="m/d/yyyy">
                  <c:v>41456</c:v>
                </c:pt>
                <c:pt idx="25" formatCode="m/d/yyyy">
                  <c:v>41548</c:v>
                </c:pt>
                <c:pt idx="26" formatCode="m/d/yyyy">
                  <c:v>41640</c:v>
                </c:pt>
                <c:pt idx="27" formatCode="m/d/yyyy">
                  <c:v>41730</c:v>
                </c:pt>
                <c:pt idx="28" formatCode="m/d/yyyy">
                  <c:v>41821</c:v>
                </c:pt>
                <c:pt idx="29" formatCode="m/d/yyyy">
                  <c:v>41913</c:v>
                </c:pt>
                <c:pt idx="30" formatCode="m/d/yyyy">
                  <c:v>42005</c:v>
                </c:pt>
                <c:pt idx="31" formatCode="m/d/yyyy">
                  <c:v>42095</c:v>
                </c:pt>
                <c:pt idx="32" formatCode="m/d/yyyy">
                  <c:v>42186</c:v>
                </c:pt>
                <c:pt idx="33" formatCode="m/d/yyyy">
                  <c:v>42278</c:v>
                </c:pt>
                <c:pt idx="34" formatCode="m/d/yyyy">
                  <c:v>42370</c:v>
                </c:pt>
                <c:pt idx="35" formatCode="m/d/yyyy">
                  <c:v>42461</c:v>
                </c:pt>
                <c:pt idx="36" formatCode="m/d/yyyy">
                  <c:v>42552</c:v>
                </c:pt>
                <c:pt idx="37" formatCode="m/d/yyyy">
                  <c:v>42644</c:v>
                </c:pt>
                <c:pt idx="38" formatCode="m/d/yyyy">
                  <c:v>42736</c:v>
                </c:pt>
                <c:pt idx="39" formatCode="m/d/yyyy">
                  <c:v>42826</c:v>
                </c:pt>
                <c:pt idx="40" formatCode="m/d/yyyy">
                  <c:v>42917</c:v>
                </c:pt>
                <c:pt idx="41" formatCode="m/d/yyyy">
                  <c:v>43009</c:v>
                </c:pt>
                <c:pt idx="42" formatCode="m/d/yyyy">
                  <c:v>43101</c:v>
                </c:pt>
                <c:pt idx="43" formatCode="m/d/yyyy">
                  <c:v>43191</c:v>
                </c:pt>
                <c:pt idx="44" formatCode="m/d/yyyy">
                  <c:v>43282</c:v>
                </c:pt>
                <c:pt idx="45" formatCode="m/d/yyyy">
                  <c:v>43374</c:v>
                </c:pt>
                <c:pt idx="46" formatCode="m/d/yyyy">
                  <c:v>43466</c:v>
                </c:pt>
                <c:pt idx="47" formatCode="m/d/yyyy">
                  <c:v>43556</c:v>
                </c:pt>
                <c:pt idx="48" formatCode="m/d/yyyy">
                  <c:v>43647</c:v>
                </c:pt>
                <c:pt idx="49" formatCode="m/d/yyyy">
                  <c:v>43739</c:v>
                </c:pt>
                <c:pt idx="50" formatCode="m/d/yyyy">
                  <c:v>43831</c:v>
                </c:pt>
                <c:pt idx="51" formatCode="m/d/yyyy">
                  <c:v>43922</c:v>
                </c:pt>
                <c:pt idx="52" formatCode="m/d/yyyy">
                  <c:v>44013</c:v>
                </c:pt>
                <c:pt idx="53" formatCode="m/d/yyyy">
                  <c:v>44105</c:v>
                </c:pt>
                <c:pt idx="54" formatCode="m/d/yyyy">
                  <c:v>44197</c:v>
                </c:pt>
                <c:pt idx="55" formatCode="m/d/yyyy">
                  <c:v>44287</c:v>
                </c:pt>
                <c:pt idx="56" formatCode="m/d/yyyy">
                  <c:v>44378</c:v>
                </c:pt>
                <c:pt idx="57" formatCode="m/d/yyyy">
                  <c:v>44470</c:v>
                </c:pt>
                <c:pt idx="58" formatCode="m/d/yyyy">
                  <c:v>44562</c:v>
                </c:pt>
                <c:pt idx="59" formatCode="m/d/yyyy">
                  <c:v>44652</c:v>
                </c:pt>
                <c:pt idx="60" formatCode="m/d/yyyy">
                  <c:v>44743</c:v>
                </c:pt>
                <c:pt idx="61" formatCode="m/d/yyyy">
                  <c:v>44835</c:v>
                </c:pt>
              </c:numCache>
            </c:numRef>
          </c:cat>
          <c:val>
            <c:numRef>
              <c:f>ADAT!$BU$19:$BU$80</c:f>
              <c:numCache>
                <c:formatCode>General</c:formatCode>
                <c:ptCount val="62"/>
                <c:pt idx="10" formatCode="0.00">
                  <c:v>-0.78035635036595163</c:v>
                </c:pt>
                <c:pt idx="11" formatCode="0.00">
                  <c:v>-1.630014333844618</c:v>
                </c:pt>
                <c:pt idx="12" formatCode="0.00">
                  <c:v>-2.1411116339928449</c:v>
                </c:pt>
                <c:pt idx="13" formatCode="0.00">
                  <c:v>-3.0521713109507154</c:v>
                </c:pt>
                <c:pt idx="14" formatCode="0.00">
                  <c:v>-3.9196290475704076</c:v>
                </c:pt>
                <c:pt idx="15" formatCode="0.00">
                  <c:v>-3.7687237736247874</c:v>
                </c:pt>
                <c:pt idx="16" formatCode="0.00">
                  <c:v>-4.3564307582464554</c:v>
                </c:pt>
                <c:pt idx="17" formatCode="0.00">
                  <c:v>-9.4508750511563733</c:v>
                </c:pt>
                <c:pt idx="18" formatCode="0.00">
                  <c:v>-14.98495785730748</c:v>
                </c:pt>
                <c:pt idx="19" formatCode="0.00">
                  <c:v>-14.552802039358129</c:v>
                </c:pt>
                <c:pt idx="20" formatCode="0.00">
                  <c:v>-14.165539147681342</c:v>
                </c:pt>
                <c:pt idx="21" formatCode="0.00">
                  <c:v>-9.2997683541213245</c:v>
                </c:pt>
                <c:pt idx="22" formatCode="0.00">
                  <c:v>-5.2081845055106282</c:v>
                </c:pt>
                <c:pt idx="23" formatCode="0.00">
                  <c:v>-5.4314978114639114</c:v>
                </c:pt>
                <c:pt idx="24" formatCode="0.00">
                  <c:v>-5.15769231769701</c:v>
                </c:pt>
                <c:pt idx="25" formatCode="0.00">
                  <c:v>-5.2910772625416334</c:v>
                </c:pt>
                <c:pt idx="26" formatCode="0.00">
                  <c:v>-5.1206574219176542</c:v>
                </c:pt>
                <c:pt idx="27" formatCode="0.00">
                  <c:v>-5.1195450557439219</c:v>
                </c:pt>
                <c:pt idx="28" formatCode="0.00">
                  <c:v>-4.5523344768911143</c:v>
                </c:pt>
                <c:pt idx="29" formatCode="0.00">
                  <c:v>-4.0820925618412813</c:v>
                </c:pt>
                <c:pt idx="30" formatCode="0.00">
                  <c:v>-8.423993388710862</c:v>
                </c:pt>
                <c:pt idx="31" formatCode="0.00">
                  <c:v>-9.0074704933062311</c:v>
                </c:pt>
                <c:pt idx="32" formatCode="0.00">
                  <c:v>-9.5670149557740718</c:v>
                </c:pt>
                <c:pt idx="33" formatCode="0.00">
                  <c:v>-9.6679505255582772</c:v>
                </c:pt>
                <c:pt idx="34" formatCode="0.00">
                  <c:v>-5.1454355161197114</c:v>
                </c:pt>
                <c:pt idx="35" formatCode="0.00">
                  <c:v>-3.9102541953169099</c:v>
                </c:pt>
                <c:pt idx="36" formatCode="0.00">
                  <c:v>-2.3572892799978997</c:v>
                </c:pt>
                <c:pt idx="37" formatCode="0.00">
                  <c:v>0.34840171713091828</c:v>
                </c:pt>
                <c:pt idx="38" formatCode="0.00">
                  <c:v>1.6868021958856023</c:v>
                </c:pt>
                <c:pt idx="39" formatCode="0.00">
                  <c:v>3.1863265928164344</c:v>
                </c:pt>
                <c:pt idx="40" formatCode="0.00">
                  <c:v>3.7562855974713734</c:v>
                </c:pt>
                <c:pt idx="41" formatCode="0.00">
                  <c:v>1.9527633326300371</c:v>
                </c:pt>
                <c:pt idx="42" formatCode="0.00">
                  <c:v>2.1570967903392595</c:v>
                </c:pt>
                <c:pt idx="43" formatCode="0.00">
                  <c:v>2.8911261744499286</c:v>
                </c:pt>
                <c:pt idx="44" formatCode="0.00">
                  <c:v>3.7441411093122046</c:v>
                </c:pt>
                <c:pt idx="45" formatCode="0.00">
                  <c:v>5.2944750883167409</c:v>
                </c:pt>
                <c:pt idx="46" formatCode="0.00">
                  <c:v>5.9593343763400002</c:v>
                </c:pt>
                <c:pt idx="47" formatCode="0.00">
                  <c:v>6.4082056527067914</c:v>
                </c:pt>
                <c:pt idx="48" formatCode="0.00">
                  <c:v>9.7796614549389176</c:v>
                </c:pt>
                <c:pt idx="49" formatCode="0.00">
                  <c:v>12.654467640942249</c:v>
                </c:pt>
                <c:pt idx="50" formatCode="0.00">
                  <c:v>14.539241946803779</c:v>
                </c:pt>
                <c:pt idx="51" formatCode="0.00">
                  <c:v>14.083057106572738</c:v>
                </c:pt>
                <c:pt idx="52" formatCode="0.00">
                  <c:v>11.01602900752016</c:v>
                </c:pt>
                <c:pt idx="53" formatCode="0.00">
                  <c:v>9.3341734687191611</c:v>
                </c:pt>
                <c:pt idx="54" formatCode="0.00">
                  <c:v>8.6556347658289656</c:v>
                </c:pt>
                <c:pt idx="55" formatCode="0.00">
                  <c:v>8.605320775049611</c:v>
                </c:pt>
                <c:pt idx="56" formatCode="0.00">
                  <c:v>8.3185233521401294</c:v>
                </c:pt>
                <c:pt idx="57" formatCode="0.00">
                  <c:v>8.3139333145288656</c:v>
                </c:pt>
                <c:pt idx="58" formatCode="0.00">
                  <c:v>8.3878292815104132</c:v>
                </c:pt>
                <c:pt idx="59" formatCode="0.00">
                  <c:v>8.5546015670171389</c:v>
                </c:pt>
                <c:pt idx="60" formatCode="0.00">
                  <c:v>8.792362230955387</c:v>
                </c:pt>
                <c:pt idx="61" formatCode="0.00">
                  <c:v>9.0280212046279402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E6-4755-9841-5CB0618B9422}"/>
            </c:ext>
          </c:extLst>
        </c:ser>
        <c:ser>
          <c:idx val="1"/>
          <c:order val="1"/>
          <c:tx>
            <c:strRef>
              <c:f>ADAT!$BV$18</c:f>
              <c:strCache>
                <c:ptCount val="1"/>
                <c:pt idx="0">
                  <c:v>Előrejelzés 2019. szept.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ADAT!$BT$19:$BT$80</c:f>
              <c:numCache>
                <c:formatCode>General</c:formatCode>
                <c:ptCount val="62"/>
                <c:pt idx="10" formatCode="m/d/yyyy">
                  <c:v>40179</c:v>
                </c:pt>
                <c:pt idx="11" formatCode="m/d/yyyy">
                  <c:v>40269</c:v>
                </c:pt>
                <c:pt idx="12" formatCode="m/d/yyyy">
                  <c:v>40360</c:v>
                </c:pt>
                <c:pt idx="13" formatCode="m/d/yyyy">
                  <c:v>40452</c:v>
                </c:pt>
                <c:pt idx="14" formatCode="m/d/yyyy">
                  <c:v>40544</c:v>
                </c:pt>
                <c:pt idx="15" formatCode="m/d/yyyy">
                  <c:v>40634</c:v>
                </c:pt>
                <c:pt idx="16" formatCode="m/d/yyyy">
                  <c:v>40725</c:v>
                </c:pt>
                <c:pt idx="17" formatCode="m/d/yyyy">
                  <c:v>40817</c:v>
                </c:pt>
                <c:pt idx="18" formatCode="m/d/yyyy">
                  <c:v>40909</c:v>
                </c:pt>
                <c:pt idx="19" formatCode="m/d/yyyy">
                  <c:v>41000</c:v>
                </c:pt>
                <c:pt idx="20" formatCode="m/d/yyyy">
                  <c:v>41091</c:v>
                </c:pt>
                <c:pt idx="21" formatCode="m/d/yyyy">
                  <c:v>41183</c:v>
                </c:pt>
                <c:pt idx="22" formatCode="m/d/yyyy">
                  <c:v>41275</c:v>
                </c:pt>
                <c:pt idx="23" formatCode="m/d/yyyy">
                  <c:v>41365</c:v>
                </c:pt>
                <c:pt idx="24" formatCode="m/d/yyyy">
                  <c:v>41456</c:v>
                </c:pt>
                <c:pt idx="25" formatCode="m/d/yyyy">
                  <c:v>41548</c:v>
                </c:pt>
                <c:pt idx="26" formatCode="m/d/yyyy">
                  <c:v>41640</c:v>
                </c:pt>
                <c:pt idx="27" formatCode="m/d/yyyy">
                  <c:v>41730</c:v>
                </c:pt>
                <c:pt idx="28" formatCode="m/d/yyyy">
                  <c:v>41821</c:v>
                </c:pt>
                <c:pt idx="29" formatCode="m/d/yyyy">
                  <c:v>41913</c:v>
                </c:pt>
                <c:pt idx="30" formatCode="m/d/yyyy">
                  <c:v>42005</c:v>
                </c:pt>
                <c:pt idx="31" formatCode="m/d/yyyy">
                  <c:v>42095</c:v>
                </c:pt>
                <c:pt idx="32" formatCode="m/d/yyyy">
                  <c:v>42186</c:v>
                </c:pt>
                <c:pt idx="33" formatCode="m/d/yyyy">
                  <c:v>42278</c:v>
                </c:pt>
                <c:pt idx="34" formatCode="m/d/yyyy">
                  <c:v>42370</c:v>
                </c:pt>
                <c:pt idx="35" formatCode="m/d/yyyy">
                  <c:v>42461</c:v>
                </c:pt>
                <c:pt idx="36" formatCode="m/d/yyyy">
                  <c:v>42552</c:v>
                </c:pt>
                <c:pt idx="37" formatCode="m/d/yyyy">
                  <c:v>42644</c:v>
                </c:pt>
                <c:pt idx="38" formatCode="m/d/yyyy">
                  <c:v>42736</c:v>
                </c:pt>
                <c:pt idx="39" formatCode="m/d/yyyy">
                  <c:v>42826</c:v>
                </c:pt>
                <c:pt idx="40" formatCode="m/d/yyyy">
                  <c:v>42917</c:v>
                </c:pt>
                <c:pt idx="41" formatCode="m/d/yyyy">
                  <c:v>43009</c:v>
                </c:pt>
                <c:pt idx="42" formatCode="m/d/yyyy">
                  <c:v>43101</c:v>
                </c:pt>
                <c:pt idx="43" formatCode="m/d/yyyy">
                  <c:v>43191</c:v>
                </c:pt>
                <c:pt idx="44" formatCode="m/d/yyyy">
                  <c:v>43282</c:v>
                </c:pt>
                <c:pt idx="45" formatCode="m/d/yyyy">
                  <c:v>43374</c:v>
                </c:pt>
                <c:pt idx="46" formatCode="m/d/yyyy">
                  <c:v>43466</c:v>
                </c:pt>
                <c:pt idx="47" formatCode="m/d/yyyy">
                  <c:v>43556</c:v>
                </c:pt>
                <c:pt idx="48" formatCode="m/d/yyyy">
                  <c:v>43647</c:v>
                </c:pt>
                <c:pt idx="49" formatCode="m/d/yyyy">
                  <c:v>43739</c:v>
                </c:pt>
                <c:pt idx="50" formatCode="m/d/yyyy">
                  <c:v>43831</c:v>
                </c:pt>
                <c:pt idx="51" formatCode="m/d/yyyy">
                  <c:v>43922</c:v>
                </c:pt>
                <c:pt idx="52" formatCode="m/d/yyyy">
                  <c:v>44013</c:v>
                </c:pt>
                <c:pt idx="53" formatCode="m/d/yyyy">
                  <c:v>44105</c:v>
                </c:pt>
                <c:pt idx="54" formatCode="m/d/yyyy">
                  <c:v>44197</c:v>
                </c:pt>
                <c:pt idx="55" formatCode="m/d/yyyy">
                  <c:v>44287</c:v>
                </c:pt>
                <c:pt idx="56" formatCode="m/d/yyyy">
                  <c:v>44378</c:v>
                </c:pt>
                <c:pt idx="57" formatCode="m/d/yyyy">
                  <c:v>44470</c:v>
                </c:pt>
                <c:pt idx="58" formatCode="m/d/yyyy">
                  <c:v>44562</c:v>
                </c:pt>
                <c:pt idx="59" formatCode="m/d/yyyy">
                  <c:v>44652</c:v>
                </c:pt>
                <c:pt idx="60" formatCode="m/d/yyyy">
                  <c:v>44743</c:v>
                </c:pt>
                <c:pt idx="61" formatCode="m/d/yyyy">
                  <c:v>44835</c:v>
                </c:pt>
              </c:numCache>
            </c:numRef>
          </c:cat>
          <c:val>
            <c:numRef>
              <c:f>ADAT!$BV$19:$BV$80</c:f>
              <c:numCache>
                <c:formatCode>General</c:formatCode>
                <c:ptCount val="62"/>
                <c:pt idx="47" formatCode="0.00">
                  <c:v>6.4082056527067914</c:v>
                </c:pt>
                <c:pt idx="48" formatCode="0.00">
                  <c:v>7.9551041220954781</c:v>
                </c:pt>
                <c:pt idx="49" formatCode="0.00">
                  <c:v>9.7636117974138621</c:v>
                </c:pt>
                <c:pt idx="50" formatCode="0.00">
                  <c:v>10.756552452974837</c:v>
                </c:pt>
                <c:pt idx="51" formatCode="0.00">
                  <c:v>10.077616772594169</c:v>
                </c:pt>
                <c:pt idx="52" formatCode="0.00">
                  <c:v>8.4594868983580636</c:v>
                </c:pt>
                <c:pt idx="53" formatCode="0.00">
                  <c:v>7.4136569779092092</c:v>
                </c:pt>
                <c:pt idx="54" formatCode="0.00">
                  <c:v>7.107826940146472</c:v>
                </c:pt>
                <c:pt idx="55" formatCode="0.00">
                  <c:v>7.2559311898316379</c:v>
                </c:pt>
                <c:pt idx="56" formatCode="0.00">
                  <c:v>7.2792877522552937</c:v>
                </c:pt>
                <c:pt idx="57" formatCode="0.00">
                  <c:v>7.5645419712054967</c:v>
                </c:pt>
                <c:pt idx="58" formatCode="0.00">
                  <c:v>7.950181928773838</c:v>
                </c:pt>
                <c:pt idx="59" formatCode="0.00">
                  <c:v>8.2160810326033431</c:v>
                </c:pt>
                <c:pt idx="60" formatCode="0.00">
                  <c:v>8.5240755503108883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E6-4755-9841-5CB0618B9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6400256"/>
        <c:axId val="916396976"/>
      </c:lineChart>
      <c:dateAx>
        <c:axId val="91640025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6396976"/>
        <c:crosses val="autoZero"/>
        <c:auto val="1"/>
        <c:lblOffset val="100"/>
        <c:baseTimeUnit val="months"/>
        <c:majorUnit val="1"/>
        <c:majorTimeUnit val="years"/>
      </c:dateAx>
      <c:valAx>
        <c:axId val="916396976"/>
        <c:scaling>
          <c:orientation val="minMax"/>
          <c:max val="16"/>
          <c:min val="-16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640025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973790035971489E-2"/>
          <c:y val="7.3905815972222219E-2"/>
          <c:w val="0.88584094538981062"/>
          <c:h val="0.69055683760683773"/>
        </c:manualLayout>
      </c:layout>
      <c:lineChart>
        <c:grouping val="standard"/>
        <c:varyColors val="0"/>
        <c:ser>
          <c:idx val="1"/>
          <c:order val="0"/>
          <c:tx>
            <c:strRef>
              <c:f>'c1-14'!$C$13</c:f>
              <c:strCache>
                <c:ptCount val="1"/>
                <c:pt idx="0">
                  <c:v>Kkv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'c1-14'!$A$16:$A$69</c:f>
              <c:numCache>
                <c:formatCode>General</c:formatCode>
                <c:ptCount val="54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  <c:pt idx="44">
                  <c:v>2020</c:v>
                </c:pt>
                <c:pt idx="48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'c1-14'!$C$16:$C$71</c:f>
              <c:numCache>
                <c:formatCode>General</c:formatCode>
                <c:ptCount val="56"/>
                <c:pt idx="0">
                  <c:v>3.5826563092342241</c:v>
                </c:pt>
                <c:pt idx="1">
                  <c:v>-0.49156311088971449</c:v>
                </c:pt>
                <c:pt idx="2">
                  <c:v>-5.3957039477856057</c:v>
                </c:pt>
                <c:pt idx="3">
                  <c:v>-7.5897172260660568</c:v>
                </c:pt>
                <c:pt idx="4">
                  <c:v>-6.0215550335950923</c:v>
                </c:pt>
                <c:pt idx="5">
                  <c:v>-7.2151162427270634</c:v>
                </c:pt>
                <c:pt idx="6">
                  <c:v>-7.3101156849853339</c:v>
                </c:pt>
                <c:pt idx="7">
                  <c:v>-6.9484270985573566</c:v>
                </c:pt>
                <c:pt idx="8">
                  <c:v>-5.8633613392734247</c:v>
                </c:pt>
                <c:pt idx="9">
                  <c:v>-4.8926251045693405</c:v>
                </c:pt>
                <c:pt idx="10">
                  <c:v>-4.5690463596679791</c:v>
                </c:pt>
                <c:pt idx="11">
                  <c:v>-4.8455759146690198</c:v>
                </c:pt>
                <c:pt idx="12">
                  <c:v>-4.9377524330027001</c:v>
                </c:pt>
                <c:pt idx="13">
                  <c:v>-4.8455759146690198</c:v>
                </c:pt>
                <c:pt idx="14">
                  <c:v>-4.3687517634245552</c:v>
                </c:pt>
                <c:pt idx="15">
                  <c:v>-4.2263414738551717</c:v>
                </c:pt>
                <c:pt idx="16">
                  <c:v>-5.0990248013575723</c:v>
                </c:pt>
                <c:pt idx="17">
                  <c:v>-6.4142185564771523</c:v>
                </c:pt>
                <c:pt idx="18">
                  <c:v>0.67</c:v>
                </c:pt>
                <c:pt idx="19">
                  <c:v>2.2604379304E-2</c:v>
                </c:pt>
                <c:pt idx="20">
                  <c:v>0.49910182496025191</c:v>
                </c:pt>
                <c:pt idx="21">
                  <c:v>1.2058073718786109</c:v>
                </c:pt>
                <c:pt idx="22">
                  <c:v>-3.2405238247377253</c:v>
                </c:pt>
                <c:pt idx="23">
                  <c:v>-1.5380132542280385</c:v>
                </c:pt>
                <c:pt idx="24">
                  <c:v>0.62731605195289319</c:v>
                </c:pt>
                <c:pt idx="25">
                  <c:v>1.9198772145865901</c:v>
                </c:pt>
                <c:pt idx="26">
                  <c:v>3.5142322718295684</c:v>
                </c:pt>
                <c:pt idx="27">
                  <c:v>5.294781718232513</c:v>
                </c:pt>
                <c:pt idx="28">
                  <c:v>6.2606842100707158</c:v>
                </c:pt>
                <c:pt idx="29">
                  <c:v>6.7146151169064208</c:v>
                </c:pt>
                <c:pt idx="30">
                  <c:v>7.2187536518777451</c:v>
                </c:pt>
                <c:pt idx="31">
                  <c:v>8.9675714314720505</c:v>
                </c:pt>
                <c:pt idx="32">
                  <c:v>8.3895516339954934</c:v>
                </c:pt>
                <c:pt idx="33">
                  <c:v>8.4511874361454264</c:v>
                </c:pt>
                <c:pt idx="34">
                  <c:v>9.7181808379020005</c:v>
                </c:pt>
                <c:pt idx="35">
                  <c:v>12.074692365982699</c:v>
                </c:pt>
                <c:pt idx="36">
                  <c:v>12.522423812954367</c:v>
                </c:pt>
                <c:pt idx="37">
                  <c:v>13.786870528593138</c:v>
                </c:pt>
                <c:pt idx="38">
                  <c:v>13.3222830766597</c:v>
                </c:pt>
                <c:pt idx="39">
                  <c:v>11.290024384092881</c:v>
                </c:pt>
                <c:pt idx="40">
                  <c:v>13.524209618549266</c:v>
                </c:pt>
                <c:pt idx="41">
                  <c:v>15.101968589413142</c:v>
                </c:pt>
                <c:pt idx="42">
                  <c:v>13.662484307577962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CD-48FF-82DE-63D9D7E41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392136"/>
        <c:axId val="352392528"/>
      </c:lineChart>
      <c:lineChart>
        <c:grouping val="standard"/>
        <c:varyColors val="0"/>
        <c:ser>
          <c:idx val="4"/>
          <c:order val="2"/>
          <c:tx>
            <c:strRef>
              <c:f>'c1-14'!$B$13</c:f>
              <c:strCache>
                <c:ptCount val="1"/>
                <c:pt idx="0">
                  <c:v>Vállalat</c:v>
                </c:pt>
              </c:strCache>
            </c:strRef>
          </c:tx>
          <c:spPr>
            <a:ln w="3492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'c1-14'!$A$16:$A$71</c:f>
              <c:numCache>
                <c:formatCode>General</c:formatCode>
                <c:ptCount val="56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  <c:pt idx="44">
                  <c:v>2020</c:v>
                </c:pt>
                <c:pt idx="48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'c1-14'!$B$16:$B$71</c:f>
              <c:numCache>
                <c:formatCode>General</c:formatCode>
                <c:ptCount val="56"/>
                <c:pt idx="0">
                  <c:v>4.2471527792038843</c:v>
                </c:pt>
                <c:pt idx="1">
                  <c:v>1.2617054452846217</c:v>
                </c:pt>
                <c:pt idx="2">
                  <c:v>-5.3767514303395858</c:v>
                </c:pt>
                <c:pt idx="3">
                  <c:v>-7.0957457844881926</c:v>
                </c:pt>
                <c:pt idx="4">
                  <c:v>-6.0060527532258288</c:v>
                </c:pt>
                <c:pt idx="5">
                  <c:v>-7.8196778946047765</c:v>
                </c:pt>
                <c:pt idx="6">
                  <c:v>-5.4580861657869457</c:v>
                </c:pt>
                <c:pt idx="7">
                  <c:v>-4.3709926216945227</c:v>
                </c:pt>
                <c:pt idx="8">
                  <c:v>-5.2449354612478878</c:v>
                </c:pt>
                <c:pt idx="9">
                  <c:v>-3.9446542428414304</c:v>
                </c:pt>
                <c:pt idx="10">
                  <c:v>-4.827324623405155</c:v>
                </c:pt>
                <c:pt idx="11">
                  <c:v>-5.0581607370174853</c:v>
                </c:pt>
                <c:pt idx="12">
                  <c:v>-4.8134108236455484</c:v>
                </c:pt>
                <c:pt idx="13">
                  <c:v>-4.6649708332747934</c:v>
                </c:pt>
                <c:pt idx="14">
                  <c:v>-4.6006272953021776</c:v>
                </c:pt>
                <c:pt idx="15">
                  <c:v>-4.3962015845208713</c:v>
                </c:pt>
                <c:pt idx="16">
                  <c:v>-4.6584385827605743</c:v>
                </c:pt>
                <c:pt idx="17">
                  <c:v>-4.3606409630552623</c:v>
                </c:pt>
                <c:pt idx="18">
                  <c:v>-0.93418206446708107</c:v>
                </c:pt>
                <c:pt idx="19">
                  <c:v>-1.6028093883446011</c:v>
                </c:pt>
                <c:pt idx="20">
                  <c:v>-1.5356088259581366</c:v>
                </c:pt>
                <c:pt idx="21">
                  <c:v>1.6554289172489418E-2</c:v>
                </c:pt>
                <c:pt idx="22">
                  <c:v>-1.4863220764361258</c:v>
                </c:pt>
                <c:pt idx="23">
                  <c:v>2.108264004002868</c:v>
                </c:pt>
                <c:pt idx="24">
                  <c:v>1.1234769572529701</c:v>
                </c:pt>
                <c:pt idx="25">
                  <c:v>-3.4496291671803987</c:v>
                </c:pt>
                <c:pt idx="26">
                  <c:v>-3.7199651545694912</c:v>
                </c:pt>
                <c:pt idx="27">
                  <c:v>-5.7941557839366435</c:v>
                </c:pt>
                <c:pt idx="28">
                  <c:v>-2.2441807998273609</c:v>
                </c:pt>
                <c:pt idx="29">
                  <c:v>0.75745308773352182</c:v>
                </c:pt>
                <c:pt idx="30">
                  <c:v>1.7901412160042474</c:v>
                </c:pt>
                <c:pt idx="31">
                  <c:v>4.1962862773560969</c:v>
                </c:pt>
                <c:pt idx="32">
                  <c:v>4.1753331560160625</c:v>
                </c:pt>
                <c:pt idx="33">
                  <c:v>6.4213716864855188</c:v>
                </c:pt>
                <c:pt idx="34">
                  <c:v>8.2182362600690961</c:v>
                </c:pt>
                <c:pt idx="35">
                  <c:v>9.6766641716444433</c:v>
                </c:pt>
                <c:pt idx="36">
                  <c:v>10.686031105800934</c:v>
                </c:pt>
                <c:pt idx="37">
                  <c:v>12.450698395633417</c:v>
                </c:pt>
                <c:pt idx="38">
                  <c:v>13.981819138777569</c:v>
                </c:pt>
                <c:pt idx="39">
                  <c:v>13.942108056619674</c:v>
                </c:pt>
                <c:pt idx="40">
                  <c:v>14.258146483502118</c:v>
                </c:pt>
                <c:pt idx="41">
                  <c:v>16.789413138243805</c:v>
                </c:pt>
                <c:pt idx="42">
                  <c:v>16.175251721415354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CD-48FF-82DE-63D9D7E4199F}"/>
            </c:ext>
          </c:extLst>
        </c:ser>
        <c:ser>
          <c:idx val="3"/>
          <c:order val="4"/>
          <c:tx>
            <c:strRef>
              <c:f>'c1-14'!$D$13</c:f>
              <c:strCache>
                <c:ptCount val="1"/>
                <c:pt idx="0">
                  <c:v>Vállalati</c:v>
                </c:pt>
              </c:strCache>
            </c:strRef>
          </c:tx>
          <c:spPr>
            <a:ln w="34925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'c1-14'!$A$16:$A$71</c:f>
              <c:numCache>
                <c:formatCode>General</c:formatCode>
                <c:ptCount val="56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  <c:pt idx="44">
                  <c:v>2020</c:v>
                </c:pt>
                <c:pt idx="48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'c1-14'!$D$16:$D$71</c:f>
              <c:numCache>
                <c:formatCode>General</c:formatCode>
                <c:ptCount val="56"/>
                <c:pt idx="42">
                  <c:v>16.175251721415354</c:v>
                </c:pt>
                <c:pt idx="43">
                  <c:v>16.171682106113149</c:v>
                </c:pt>
                <c:pt idx="44">
                  <c:v>16.252828927521481</c:v>
                </c:pt>
                <c:pt idx="45">
                  <c:v>12.30479821262087</c:v>
                </c:pt>
                <c:pt idx="46">
                  <c:v>11.597358181058809</c:v>
                </c:pt>
                <c:pt idx="47">
                  <c:v>10.942938721990998</c:v>
                </c:pt>
                <c:pt idx="48">
                  <c:v>10.775025014816384</c:v>
                </c:pt>
                <c:pt idx="49">
                  <c:v>10.655982604477227</c:v>
                </c:pt>
                <c:pt idx="50">
                  <c:v>10.541244082281162</c:v>
                </c:pt>
                <c:pt idx="51">
                  <c:v>10.43059223349087</c:v>
                </c:pt>
                <c:pt idx="52">
                  <c:v>10.323824170898714</c:v>
                </c:pt>
                <c:pt idx="53">
                  <c:v>10.220750172100121</c:v>
                </c:pt>
                <c:pt idx="54">
                  <c:v>10.121192628198456</c:v>
                </c:pt>
                <c:pt idx="55">
                  <c:v>10.024985091678214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CD-48FF-82DE-63D9D7E4199F}"/>
            </c:ext>
          </c:extLst>
        </c:ser>
        <c:ser>
          <c:idx val="5"/>
          <c:order val="5"/>
          <c:tx>
            <c:strRef>
              <c:f>'c1-14'!$E$13</c:f>
              <c:strCache>
                <c:ptCount val="1"/>
                <c:pt idx="0">
                  <c:v>Kkv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'c1-14'!$A$16:$A$71</c:f>
              <c:numCache>
                <c:formatCode>General</c:formatCode>
                <c:ptCount val="56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  <c:pt idx="44">
                  <c:v>2020</c:v>
                </c:pt>
                <c:pt idx="48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'c1-14'!$E$16:$E$71</c:f>
              <c:numCache>
                <c:formatCode>General</c:formatCode>
                <c:ptCount val="56"/>
                <c:pt idx="42">
                  <c:v>13.662484307577962</c:v>
                </c:pt>
                <c:pt idx="43">
                  <c:v>12.902696665412677</c:v>
                </c:pt>
                <c:pt idx="44">
                  <c:v>13.333687138826326</c:v>
                </c:pt>
                <c:pt idx="45">
                  <c:v>11.040713071072277</c:v>
                </c:pt>
                <c:pt idx="46">
                  <c:v>11.329011335201146</c:v>
                </c:pt>
                <c:pt idx="47">
                  <c:v>11.07433366934516</c:v>
                </c:pt>
                <c:pt idx="48">
                  <c:v>10.900956242569642</c:v>
                </c:pt>
                <c:pt idx="49">
                  <c:v>10.777290086268149</c:v>
                </c:pt>
                <c:pt idx="50">
                  <c:v>10.65816515322626</c:v>
                </c:pt>
                <c:pt idx="51">
                  <c:v>10.543348308296856</c:v>
                </c:pt>
                <c:pt idx="52">
                  <c:v>10.432622057392456</c:v>
                </c:pt>
                <c:pt idx="53">
                  <c:v>10.325783256811318</c:v>
                </c:pt>
                <c:pt idx="54">
                  <c:v>10.222641948302776</c:v>
                </c:pt>
                <c:pt idx="55">
                  <c:v>10.123020305808982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CD-48FF-82DE-63D9D7E41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393312"/>
        <c:axId val="352392920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'c1-14'!$E$13</c15:sqref>
                        </c15:formulaRef>
                      </c:ext>
                    </c:extLst>
                    <c:strCache>
                      <c:ptCount val="1"/>
                      <c:pt idx="0">
                        <c:v>Kkv</c:v>
                      </c:pt>
                    </c:strCache>
                  </c:strRef>
                </c:tx>
                <c:spPr>
                  <a:ln w="31750">
                    <a:noFill/>
                    <a:prstDash val="sysDash"/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'c1-14'!$A$16:$A$71</c15:sqref>
                        </c15:formulaRef>
                      </c:ext>
                    </c:extLst>
                    <c:numCache>
                      <c:formatCode>General</c:formatCode>
                      <c:ptCount val="56"/>
                      <c:pt idx="0">
                        <c:v>2009</c:v>
                      </c:pt>
                      <c:pt idx="4">
                        <c:v>2010</c:v>
                      </c:pt>
                      <c:pt idx="8">
                        <c:v>2011</c:v>
                      </c:pt>
                      <c:pt idx="12">
                        <c:v>2012</c:v>
                      </c:pt>
                      <c:pt idx="16">
                        <c:v>2013</c:v>
                      </c:pt>
                      <c:pt idx="20">
                        <c:v>2014</c:v>
                      </c:pt>
                      <c:pt idx="24">
                        <c:v>2015</c:v>
                      </c:pt>
                      <c:pt idx="28">
                        <c:v>2016</c:v>
                      </c:pt>
                      <c:pt idx="32">
                        <c:v>2017</c:v>
                      </c:pt>
                      <c:pt idx="36">
                        <c:v>2018</c:v>
                      </c:pt>
                      <c:pt idx="40">
                        <c:v>2019</c:v>
                      </c:pt>
                      <c:pt idx="44">
                        <c:v>2020</c:v>
                      </c:pt>
                      <c:pt idx="48">
                        <c:v>2021</c:v>
                      </c:pt>
                      <c:pt idx="52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'c1-14'!$E$16:$E$71</c15:sqref>
                        </c15:formulaRef>
                      </c:ext>
                    </c:extLst>
                    <c:numCache>
                      <c:formatCode>General</c:formatCode>
                      <c:ptCount val="56"/>
                      <c:pt idx="42">
                        <c:v>13.662484307577962</c:v>
                      </c:pt>
                      <c:pt idx="43">
                        <c:v>12.902696665412677</c:v>
                      </c:pt>
                      <c:pt idx="44">
                        <c:v>13.333687138826326</c:v>
                      </c:pt>
                      <c:pt idx="45">
                        <c:v>11.040713071072277</c:v>
                      </c:pt>
                      <c:pt idx="46">
                        <c:v>11.329011335201146</c:v>
                      </c:pt>
                      <c:pt idx="47">
                        <c:v>11.07433366934516</c:v>
                      </c:pt>
                      <c:pt idx="48">
                        <c:v>10.900956242569642</c:v>
                      </c:pt>
                      <c:pt idx="49">
                        <c:v>10.777290086268149</c:v>
                      </c:pt>
                      <c:pt idx="50">
                        <c:v>10.65816515322626</c:v>
                      </c:pt>
                      <c:pt idx="51">
                        <c:v>10.543348308296856</c:v>
                      </c:pt>
                      <c:pt idx="52">
                        <c:v>10.432622057392456</c:v>
                      </c:pt>
                      <c:pt idx="53">
                        <c:v>10.325783256811318</c:v>
                      </c:pt>
                      <c:pt idx="54">
                        <c:v>10.222641948302776</c:v>
                      </c:pt>
                      <c:pt idx="55">
                        <c:v>10.123020305808982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E9CD-48FF-82DE-63D9D7E4199F}"/>
                  </c:ext>
                </c:extLst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'c1-14'!$D$13</c15:sqref>
                        </c15:formulaRef>
                      </c:ext>
                    </c:extLst>
                    <c:strCache>
                      <c:ptCount val="1"/>
                      <c:pt idx="0">
                        <c:v>Vállalati</c:v>
                      </c:pt>
                    </c:strCache>
                  </c:strRef>
                </c:tx>
                <c:spPr>
                  <a:ln w="31750">
                    <a:noFill/>
                    <a:prstDash val="sysDash"/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'c1-14'!$A$16:$A$71</c15:sqref>
                        </c15:formulaRef>
                      </c:ext>
                    </c:extLst>
                    <c:numCache>
                      <c:formatCode>General</c:formatCode>
                      <c:ptCount val="56"/>
                      <c:pt idx="0">
                        <c:v>2009</c:v>
                      </c:pt>
                      <c:pt idx="4">
                        <c:v>2010</c:v>
                      </c:pt>
                      <c:pt idx="8">
                        <c:v>2011</c:v>
                      </c:pt>
                      <c:pt idx="12">
                        <c:v>2012</c:v>
                      </c:pt>
                      <c:pt idx="16">
                        <c:v>2013</c:v>
                      </c:pt>
                      <c:pt idx="20">
                        <c:v>2014</c:v>
                      </c:pt>
                      <c:pt idx="24">
                        <c:v>2015</c:v>
                      </c:pt>
                      <c:pt idx="28">
                        <c:v>2016</c:v>
                      </c:pt>
                      <c:pt idx="32">
                        <c:v>2017</c:v>
                      </c:pt>
                      <c:pt idx="36">
                        <c:v>2018</c:v>
                      </c:pt>
                      <c:pt idx="40">
                        <c:v>2019</c:v>
                      </c:pt>
                      <c:pt idx="44">
                        <c:v>2020</c:v>
                      </c:pt>
                      <c:pt idx="48">
                        <c:v>2021</c:v>
                      </c:pt>
                      <c:pt idx="52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'c1-14'!$D$16:$D$69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42">
                        <c:v>16.175251721415354</c:v>
                      </c:pt>
                      <c:pt idx="43">
                        <c:v>16.171682106113149</c:v>
                      </c:pt>
                      <c:pt idx="44">
                        <c:v>16.252828927521481</c:v>
                      </c:pt>
                      <c:pt idx="45">
                        <c:v>12.30479821262087</c:v>
                      </c:pt>
                      <c:pt idx="46">
                        <c:v>11.597358181058809</c:v>
                      </c:pt>
                      <c:pt idx="47">
                        <c:v>10.942938721990998</c:v>
                      </c:pt>
                      <c:pt idx="48">
                        <c:v>10.775025014816384</c:v>
                      </c:pt>
                      <c:pt idx="49">
                        <c:v>10.655982604477227</c:v>
                      </c:pt>
                      <c:pt idx="50">
                        <c:v>10.541244082281162</c:v>
                      </c:pt>
                      <c:pt idx="51">
                        <c:v>10.43059223349087</c:v>
                      </c:pt>
                      <c:pt idx="52">
                        <c:v>10.323824170898714</c:v>
                      </c:pt>
                      <c:pt idx="53">
                        <c:v>10.220750172100121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9CD-48FF-82DE-63D9D7E4199F}"/>
                  </c:ext>
                </c:extLst>
              </c15:ser>
            </c15:filteredLineSeries>
          </c:ext>
        </c:extLst>
      </c:lineChart>
      <c:catAx>
        <c:axId val="352392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98D8D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352392528"/>
        <c:crossesAt val="0"/>
        <c:auto val="1"/>
        <c:lblAlgn val="ctr"/>
        <c:lblOffset val="100"/>
        <c:tickLblSkip val="1"/>
        <c:tickMarkSkip val="4"/>
        <c:noMultiLvlLbl val="0"/>
      </c:catAx>
      <c:valAx>
        <c:axId val="352392528"/>
        <c:scaling>
          <c:orientation val="minMax"/>
          <c:max val="20"/>
          <c:min val="-10"/>
        </c:scaling>
        <c:delete val="0"/>
        <c:axPos val="l"/>
        <c:majorGridlines>
          <c:spPr>
            <a:ln w="3175">
              <a:solidFill>
                <a:srgbClr val="BFBFBF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Százalék</a:t>
                </a:r>
              </a:p>
            </c:rich>
          </c:tx>
          <c:layout>
            <c:manualLayout>
              <c:xMode val="edge"/>
              <c:yMode val="edge"/>
              <c:x val="6.8458585858585858E-2"/>
              <c:y val="1.5224358974358972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898D8D"/>
            </a:solidFill>
            <a:prstDash val="solid"/>
          </a:ln>
        </c:spPr>
        <c:crossAx val="352392136"/>
        <c:crosses val="autoZero"/>
        <c:crossBetween val="between"/>
        <c:majorUnit val="5"/>
      </c:valAx>
      <c:valAx>
        <c:axId val="352392920"/>
        <c:scaling>
          <c:orientation val="minMax"/>
          <c:max val="20"/>
          <c:min val="-10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rgbClr val="898D8D"/>
            </a:solidFill>
            <a:prstDash val="solid"/>
          </a:ln>
        </c:spPr>
        <c:crossAx val="352393312"/>
        <c:crosses val="max"/>
        <c:crossBetween val="between"/>
        <c:majorUnit val="5"/>
      </c:valAx>
      <c:catAx>
        <c:axId val="352393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23929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1838624338624338"/>
          <c:y val="0.89113107638888878"/>
          <c:w val="0.54222883597883598"/>
          <c:h val="0.10886892361111113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800" b="0" i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578019323671492E-2"/>
          <c:y val="7.052400793650794E-2"/>
          <c:w val="0.91954999999999998"/>
          <c:h val="0.7211938492063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éves_építés!$B$1</c:f>
              <c:strCache>
                <c:ptCount val="1"/>
                <c:pt idx="0">
                  <c:v>Átadott új építésű lakások száma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1C-435B-817D-4BC7BD73B4D0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1C-435B-817D-4BC7BD73B4D0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1C-435B-817D-4BC7BD73B4D0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1C-435B-817D-4BC7BD73B4D0}"/>
              </c:ext>
            </c:extLst>
          </c:dPt>
          <c:cat>
            <c:numRef>
              <c:f>éves_építés!$A$4:$A$28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éves_építés!$B$4:$B$28</c:f>
              <c:numCache>
                <c:formatCode>#,##0</c:formatCode>
                <c:ptCount val="25"/>
                <c:pt idx="0">
                  <c:v>20323</c:v>
                </c:pt>
                <c:pt idx="1">
                  <c:v>19287</c:v>
                </c:pt>
                <c:pt idx="2">
                  <c:v>21583</c:v>
                </c:pt>
                <c:pt idx="3">
                  <c:v>28054</c:v>
                </c:pt>
                <c:pt idx="4">
                  <c:v>31511</c:v>
                </c:pt>
                <c:pt idx="5">
                  <c:v>35543</c:v>
                </c:pt>
                <c:pt idx="6">
                  <c:v>43913</c:v>
                </c:pt>
                <c:pt idx="7">
                  <c:v>41084</c:v>
                </c:pt>
                <c:pt idx="8">
                  <c:v>33864</c:v>
                </c:pt>
                <c:pt idx="9">
                  <c:v>36159</c:v>
                </c:pt>
                <c:pt idx="10">
                  <c:v>36075</c:v>
                </c:pt>
                <c:pt idx="11">
                  <c:v>31994</c:v>
                </c:pt>
                <c:pt idx="12">
                  <c:v>20823</c:v>
                </c:pt>
                <c:pt idx="13">
                  <c:v>12655</c:v>
                </c:pt>
                <c:pt idx="14">
                  <c:v>10560</c:v>
                </c:pt>
                <c:pt idx="15">
                  <c:v>7293</c:v>
                </c:pt>
                <c:pt idx="16">
                  <c:v>8358</c:v>
                </c:pt>
                <c:pt idx="17">
                  <c:v>7612</c:v>
                </c:pt>
                <c:pt idx="18">
                  <c:v>9994</c:v>
                </c:pt>
                <c:pt idx="19">
                  <c:v>14389</c:v>
                </c:pt>
                <c:pt idx="20">
                  <c:v>17681</c:v>
                </c:pt>
                <c:pt idx="21">
                  <c:v>19800</c:v>
                </c:pt>
                <c:pt idx="22">
                  <c:v>18500</c:v>
                </c:pt>
                <c:pt idx="23">
                  <c:v>16000</c:v>
                </c:pt>
                <c:pt idx="2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1C-435B-817D-4BC7BD73B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45659000"/>
        <c:axId val="745655392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tx2"/>
              </a:solidFill>
              <a:ln w="15875">
                <a:solidFill>
                  <a:schemeClr val="tx2"/>
                </a:solidFill>
              </a:ln>
              <a:effectLst/>
            </c:spPr>
          </c:marker>
          <c:cat>
            <c:numRef>
              <c:f>éves_építés!$A$4:$A$28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éves_építés!$C$4:$C$28</c:f>
              <c:numCache>
                <c:formatCode>General</c:formatCode>
                <c:ptCount val="25"/>
                <c:pt idx="21" formatCode="#,##0">
                  <c:v>19000</c:v>
                </c:pt>
                <c:pt idx="22" formatCode="#,##0">
                  <c:v>16000</c:v>
                </c:pt>
                <c:pt idx="23" formatCode="#,##0">
                  <c:v>14000</c:v>
                </c:pt>
                <c:pt idx="24" formatCode="#,##0">
                  <c:v>12500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F1C-435B-817D-4BC7BD73B4D0}"/>
            </c:ext>
          </c:extLst>
        </c:ser>
        <c:ser>
          <c:idx val="2"/>
          <c:order val="2"/>
          <c:spPr>
            <a:ln w="28575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3"/>
              </a:solidFill>
              <a:ln w="15875">
                <a:solidFill>
                  <a:schemeClr val="accent3"/>
                </a:solidFill>
              </a:ln>
              <a:effectLst/>
            </c:spPr>
          </c:marker>
          <c:cat>
            <c:numRef>
              <c:f>éves_építés!$A$4:$A$28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éves_építés!$D$4:$D$28</c:f>
              <c:numCache>
                <c:formatCode>General</c:formatCode>
                <c:ptCount val="25"/>
                <c:pt idx="21">
                  <c:v>22000</c:v>
                </c:pt>
                <c:pt idx="22">
                  <c:v>19000</c:v>
                </c:pt>
                <c:pt idx="23">
                  <c:v>17800</c:v>
                </c:pt>
                <c:pt idx="24">
                  <c:v>16800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1C-435B-817D-4BC7BD73B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659000"/>
        <c:axId val="745655392"/>
      </c:lineChart>
      <c:catAx>
        <c:axId val="745659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5655392"/>
        <c:crosses val="autoZero"/>
        <c:auto val="1"/>
        <c:lblAlgn val="ctr"/>
        <c:lblOffset val="100"/>
        <c:noMultiLvlLbl val="0"/>
      </c:catAx>
      <c:valAx>
        <c:axId val="745655392"/>
        <c:scaling>
          <c:orientation val="minMax"/>
          <c:max val="450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ezer darab</a:t>
                </a:r>
              </a:p>
            </c:rich>
          </c:tx>
          <c:layout>
            <c:manualLayout>
              <c:xMode val="edge"/>
              <c:yMode val="edge"/>
              <c:x val="6.9021739130434787E-2"/>
              <c:y val="5.299206349206364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565900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33814523184602E-2"/>
          <c:y val="7.401244444444445E-2"/>
          <c:w val="0.89521062992125988"/>
          <c:h val="0.70310422222222224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'Éves ábra'!$O$3</c:f>
              <c:strCache>
                <c:ptCount val="1"/>
                <c:pt idx="0">
                  <c:v>Vállalat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'Éves ábra'!$K$18:$K$29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'Éves ábra'!$O$18:$O$29</c:f>
              <c:numCache>
                <c:formatCode>0.0</c:formatCode>
                <c:ptCount val="12"/>
                <c:pt idx="0">
                  <c:v>4.2667024406692402</c:v>
                </c:pt>
                <c:pt idx="1">
                  <c:v>-3.867893513748224</c:v>
                </c:pt>
                <c:pt idx="2">
                  <c:v>5.0534805440242678</c:v>
                </c:pt>
                <c:pt idx="3">
                  <c:v>4.9791430015383327</c:v>
                </c:pt>
                <c:pt idx="4">
                  <c:v>-3.3068705624615649</c:v>
                </c:pt>
                <c:pt idx="5">
                  <c:v>3.5299944036752766</c:v>
                </c:pt>
                <c:pt idx="6">
                  <c:v>8.2657898696280103</c:v>
                </c:pt>
                <c:pt idx="7">
                  <c:v>8.9293519936762351</c:v>
                </c:pt>
                <c:pt idx="8">
                  <c:v>13.28048016002602</c:v>
                </c:pt>
                <c:pt idx="9">
                  <c:v>7.1620849131735387</c:v>
                </c:pt>
                <c:pt idx="10">
                  <c:v>5.3823476127962744</c:v>
                </c:pt>
                <c:pt idx="11">
                  <c:v>3.9074910869545612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3-4ABF-9DE1-418DAE107BA4}"/>
            </c:ext>
          </c:extLst>
        </c:ser>
        <c:ser>
          <c:idx val="2"/>
          <c:order val="2"/>
          <c:tx>
            <c:strRef>
              <c:f>'Éves ábra'!$N$3</c:f>
              <c:strCache>
                <c:ptCount val="1"/>
                <c:pt idx="0">
                  <c:v>Lakosság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'Éves ábra'!$K$18:$K$29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'Éves ábra'!$N$18:$N$29</c:f>
              <c:numCache>
                <c:formatCode>0.0</c:formatCode>
                <c:ptCount val="12"/>
                <c:pt idx="0">
                  <c:v>-4.2838159500082487</c:v>
                </c:pt>
                <c:pt idx="1">
                  <c:v>-1.0932110718985406</c:v>
                </c:pt>
                <c:pt idx="2">
                  <c:v>0.60949793139168273</c:v>
                </c:pt>
                <c:pt idx="3">
                  <c:v>1.0434361053417047</c:v>
                </c:pt>
                <c:pt idx="4">
                  <c:v>1.5391009965996607</c:v>
                </c:pt>
                <c:pt idx="5">
                  <c:v>0.84337142627826078</c:v>
                </c:pt>
                <c:pt idx="6">
                  <c:v>2.6482138065498528</c:v>
                </c:pt>
                <c:pt idx="7">
                  <c:v>1.8095787242339658</c:v>
                </c:pt>
                <c:pt idx="8">
                  <c:v>1.15594203805423</c:v>
                </c:pt>
                <c:pt idx="9">
                  <c:v>-7.4997452141524854E-2</c:v>
                </c:pt>
                <c:pt idx="10">
                  <c:v>-0.21606067406081966</c:v>
                </c:pt>
                <c:pt idx="11">
                  <c:v>-0.51730886162507506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3-4ABF-9DE1-418DAE107BA4}"/>
            </c:ext>
          </c:extLst>
        </c:ser>
        <c:ser>
          <c:idx val="1"/>
          <c:order val="3"/>
          <c:tx>
            <c:strRef>
              <c:f>'Éves ábra'!$M$3</c:f>
              <c:strCache>
                <c:ptCount val="1"/>
                <c:pt idx="0">
                  <c:v>Állam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'Éves ábra'!$K$18:$K$29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'Éves ábra'!$M$18:$M$29</c:f>
              <c:numCache>
                <c:formatCode>0.0</c:formatCode>
                <c:ptCount val="12"/>
                <c:pt idx="0">
                  <c:v>-1.2841658342563873</c:v>
                </c:pt>
                <c:pt idx="1">
                  <c:v>1.9713598176911409</c:v>
                </c:pt>
                <c:pt idx="2">
                  <c:v>4.1361000740711793</c:v>
                </c:pt>
                <c:pt idx="3">
                  <c:v>6.228249865732578</c:v>
                </c:pt>
                <c:pt idx="4">
                  <c:v>6.5270544080603843</c:v>
                </c:pt>
                <c:pt idx="5">
                  <c:v>-14.931244692556348</c:v>
                </c:pt>
                <c:pt idx="6">
                  <c:v>7.7663861788859769</c:v>
                </c:pt>
                <c:pt idx="7">
                  <c:v>6.3756094345325716</c:v>
                </c:pt>
                <c:pt idx="8">
                  <c:v>3.3635778019197411</c:v>
                </c:pt>
                <c:pt idx="9">
                  <c:v>-2.4870874610320226</c:v>
                </c:pt>
                <c:pt idx="10">
                  <c:v>-1.046286938735473</c:v>
                </c:pt>
                <c:pt idx="11">
                  <c:v>-0.39018222532948954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33-4ABF-9DE1-418DAE107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45127232"/>
        <c:axId val="745129200"/>
      </c:barChart>
      <c:lineChart>
        <c:grouping val="standard"/>
        <c:varyColors val="0"/>
        <c:ser>
          <c:idx val="0"/>
          <c:order val="1"/>
          <c:tx>
            <c:strRef>
              <c:f>'Éves ábra'!$L$3</c:f>
              <c:strCache>
                <c:ptCount val="1"/>
                <c:pt idx="0">
                  <c:v>Nemzetgazdasági beruházások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222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33-4ABF-9DE1-418DAE107BA4}"/>
                </c:ext>
              </c:extLst>
            </c:dLbl>
            <c:dLbl>
              <c:idx val="9"/>
              <c:layout>
                <c:manualLayout>
                  <c:x val="-3.2892753623188518E-2"/>
                  <c:y val="-9.1686888888888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33-4ABF-9DE1-418DAE107BA4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33-4ABF-9DE1-418DAE107BA4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33-4ABF-9DE1-418DAE107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'Éves ábra'!$K$18:$K$29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'Éves ábra'!$L$18:$L$29</c:f>
              <c:numCache>
                <c:formatCode>0.0</c:formatCode>
                <c:ptCount val="12"/>
                <c:pt idx="0">
                  <c:v>-1.301279343595396</c:v>
                </c:pt>
                <c:pt idx="1">
                  <c:v>-2.9897447679556239</c:v>
                </c:pt>
                <c:pt idx="2">
                  <c:v>9.7990785494871293</c:v>
                </c:pt>
                <c:pt idx="3">
                  <c:v>12.250828972612613</c:v>
                </c:pt>
                <c:pt idx="4">
                  <c:v>4.759284842198479</c:v>
                </c:pt>
                <c:pt idx="5">
                  <c:v>-10.557878862602808</c:v>
                </c:pt>
                <c:pt idx="6">
                  <c:v>18.68038985506384</c:v>
                </c:pt>
                <c:pt idx="7">
                  <c:v>17.114540152442771</c:v>
                </c:pt>
                <c:pt idx="8">
                  <c:v>17.8</c:v>
                </c:pt>
                <c:pt idx="9">
                  <c:v>4.599999999999997</c:v>
                </c:pt>
                <c:pt idx="10">
                  <c:v>4.1199999999999939</c:v>
                </c:pt>
                <c:pt idx="11">
                  <c:v>3.0000000000000022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933-4ABF-9DE1-418DAE107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127232"/>
        <c:axId val="745129200"/>
      </c:lineChart>
      <c:catAx>
        <c:axId val="74512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5129200"/>
        <c:crosses val="autoZero"/>
        <c:auto val="1"/>
        <c:lblAlgn val="ctr"/>
        <c:lblOffset val="100"/>
        <c:noMultiLvlLbl val="0"/>
      </c:catAx>
      <c:valAx>
        <c:axId val="745129200"/>
        <c:scaling>
          <c:orientation val="minMax"/>
          <c:min val="-1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51272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87414351851852"/>
          <c:w val="1"/>
          <c:h val="0.1412585648148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40798611111113E-2"/>
          <c:y val="7.4877160493827158E-2"/>
          <c:w val="0.92963003472222228"/>
          <c:h val="0.81876203703703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'c6-1'!$B$13</c:f>
              <c:strCache>
                <c:ptCount val="1"/>
                <c:pt idx="0">
                  <c:v>Beruházási ráta</c:v>
                </c:pt>
              </c:strCache>
            </c:strRef>
          </c:tx>
          <c:spPr>
            <a:solidFill>
              <a:srgbClr val="009EE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521-4CDF-9831-FDF2B5EF1060}"/>
              </c:ext>
            </c:extLst>
          </c:dPt>
          <c:dPt>
            <c:idx val="1"/>
            <c:invertIfNegative val="0"/>
            <c:bubble3D val="0"/>
            <c:spPr>
              <a:solidFill>
                <a:srgbClr val="DA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1521-4CDF-9831-FDF2B5EF1060}"/>
              </c:ext>
            </c:extLst>
          </c:dPt>
          <c:dPt>
            <c:idx val="13"/>
            <c:invertIfNegative val="0"/>
            <c:bubble3D val="0"/>
            <c:spPr>
              <a:solidFill>
                <a:srgbClr val="0C2148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1521-4CDF-9831-FDF2B5EF106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521-4CDF-9831-FDF2B5EF106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21-4CDF-9831-FDF2B5EF1060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521-4CDF-9831-FDF2B5EF1060}"/>
              </c:ext>
            </c:extLst>
          </c:dPt>
          <c:dLbls>
            <c:dLbl>
              <c:idx val="1"/>
              <c:layout>
                <c:manualLayout>
                  <c:x val="6.1352657004830917E-3"/>
                  <c:y val="2.8222222222222221E-3"/>
                </c:manualLayout>
              </c:layout>
              <c:tx>
                <c:rich>
                  <a:bodyPr/>
                  <a:lstStyle/>
                  <a:p>
                    <a:fld id="{67E7E3EB-9287-43AB-B07A-B5F1EE8A9752}" type="VALUE">
                      <a:rPr lang="en-US" b="1"/>
                      <a:pPr/>
                      <a:t>[VALUE]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521-4CDF-9831-FDF2B5EF10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'c6-1'!$A$14:$A$43</c:f>
              <c:strCache>
                <c:ptCount val="30"/>
                <c:pt idx="0">
                  <c:v>IE</c:v>
                </c:pt>
                <c:pt idx="1">
                  <c:v>HU</c:v>
                </c:pt>
                <c:pt idx="2">
                  <c:v>SE</c:v>
                </c:pt>
                <c:pt idx="3">
                  <c:v>EE</c:v>
                </c:pt>
                <c:pt idx="4">
                  <c:v>CZ</c:v>
                </c:pt>
                <c:pt idx="5">
                  <c:v>AT</c:v>
                </c:pt>
                <c:pt idx="6">
                  <c:v>BE</c:v>
                </c:pt>
                <c:pt idx="7">
                  <c:v>FI</c:v>
                </c:pt>
                <c:pt idx="8">
                  <c:v>FR</c:v>
                </c:pt>
                <c:pt idx="9">
                  <c:v>LV</c:v>
                </c:pt>
                <c:pt idx="10">
                  <c:v>DK</c:v>
                </c:pt>
                <c:pt idx="11">
                  <c:v>DE</c:v>
                </c:pt>
                <c:pt idx="12">
                  <c:v>RO</c:v>
                </c:pt>
                <c:pt idx="13">
                  <c:v>EA</c:v>
                </c:pt>
                <c:pt idx="14">
                  <c:v>CY</c:v>
                </c:pt>
                <c:pt idx="15">
                  <c:v>HR</c:v>
                </c:pt>
                <c:pt idx="16">
                  <c:v>NL</c:v>
                </c:pt>
                <c:pt idx="17">
                  <c:v>EU</c:v>
                </c:pt>
                <c:pt idx="18">
                  <c:v>LT</c:v>
                </c:pt>
                <c:pt idx="19">
                  <c:v>SK</c:v>
                </c:pt>
                <c:pt idx="20">
                  <c:v>MT</c:v>
                </c:pt>
                <c:pt idx="21">
                  <c:v>SI</c:v>
                </c:pt>
                <c:pt idx="22">
                  <c:v>ES</c:v>
                </c:pt>
                <c:pt idx="23">
                  <c:v>PL</c:v>
                </c:pt>
                <c:pt idx="24">
                  <c:v>PT</c:v>
                </c:pt>
                <c:pt idx="25">
                  <c:v>IT</c:v>
                </c:pt>
                <c:pt idx="26">
                  <c:v>BG</c:v>
                </c:pt>
                <c:pt idx="27">
                  <c:v>LU</c:v>
                </c:pt>
                <c:pt idx="28">
                  <c:v>UK</c:v>
                </c:pt>
                <c:pt idx="29">
                  <c:v>EL</c:v>
                </c:pt>
              </c:strCache>
            </c:strRef>
          </c:cat>
          <c:val>
            <c:numRef>
              <c:f>'c6-1'!$B$14:$B$43</c:f>
              <c:numCache>
                <c:formatCode>0.0</c:formatCode>
                <c:ptCount val="30"/>
                <c:pt idx="0">
                  <c:v>32.80090774452151</c:v>
                </c:pt>
                <c:pt idx="1">
                  <c:v>29.1</c:v>
                </c:pt>
                <c:pt idx="2">
                  <c:v>25.220849009776348</c:v>
                </c:pt>
                <c:pt idx="3">
                  <c:v>25.163282343187575</c:v>
                </c:pt>
                <c:pt idx="4">
                  <c:v>25.03401775504755</c:v>
                </c:pt>
                <c:pt idx="5">
                  <c:v>24.368158428309989</c:v>
                </c:pt>
                <c:pt idx="6">
                  <c:v>24.275341529201356</c:v>
                </c:pt>
                <c:pt idx="7">
                  <c:v>23.685032748993827</c:v>
                </c:pt>
                <c:pt idx="8">
                  <c:v>23.273337880659188</c:v>
                </c:pt>
                <c:pt idx="9">
                  <c:v>22.783901985554643</c:v>
                </c:pt>
                <c:pt idx="10">
                  <c:v>21.838728448547474</c:v>
                </c:pt>
                <c:pt idx="11">
                  <c:v>21.778931945141967</c:v>
                </c:pt>
                <c:pt idx="12">
                  <c:v>21.771504275060501</c:v>
                </c:pt>
                <c:pt idx="13">
                  <c:v>21.58947491643584</c:v>
                </c:pt>
                <c:pt idx="14">
                  <c:v>21.286973692083695</c:v>
                </c:pt>
                <c:pt idx="15">
                  <c:v>21.132009535339417</c:v>
                </c:pt>
                <c:pt idx="16">
                  <c:v>21.055238618118885</c:v>
                </c:pt>
                <c:pt idx="17">
                  <c:v>20.989949251840031</c:v>
                </c:pt>
                <c:pt idx="18">
                  <c:v>20.899571917052022</c:v>
                </c:pt>
                <c:pt idx="19">
                  <c:v>20.806008989325971</c:v>
                </c:pt>
                <c:pt idx="20">
                  <c:v>20.245468552297812</c:v>
                </c:pt>
                <c:pt idx="21">
                  <c:v>19.978027283447002</c:v>
                </c:pt>
                <c:pt idx="22">
                  <c:v>19.812549572219424</c:v>
                </c:pt>
                <c:pt idx="23">
                  <c:v>18.856273260372607</c:v>
                </c:pt>
                <c:pt idx="24">
                  <c:v>18.46689636003677</c:v>
                </c:pt>
                <c:pt idx="25">
                  <c:v>18.219380873902164</c:v>
                </c:pt>
                <c:pt idx="26">
                  <c:v>18.069770320833321</c:v>
                </c:pt>
                <c:pt idx="27">
                  <c:v>16.988745577337152</c:v>
                </c:pt>
                <c:pt idx="28">
                  <c:v>16.912102558627097</c:v>
                </c:pt>
                <c:pt idx="29">
                  <c:v>11.988888091504124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21-4CDF-9831-FDF2B5EF1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813588168"/>
        <c:axId val="1"/>
      </c:barChart>
      <c:catAx>
        <c:axId val="81358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813588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1"/>
          <c:tx>
            <c:strRef>
              <c:f>'market share'!$B$2</c:f>
              <c:strCache>
                <c:ptCount val="1"/>
                <c:pt idx="0">
                  <c:v>Exportpiaci részesedés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  <a:prstDash val="dash"/>
            </a:ln>
            <a:effectLst/>
          </c:spPr>
          <c:invertIfNegative val="0"/>
          <c:cat>
            <c:numRef>
              <c:f>'market share'!$A$17:$A$29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'market share'!$B$17:$B$29</c:f>
              <c:numCache>
                <c:formatCode>General</c:formatCode>
                <c:ptCount val="13"/>
                <c:pt idx="0">
                  <c:v>-1.3083542112232074</c:v>
                </c:pt>
                <c:pt idx="1">
                  <c:v>-1.7277727344184761</c:v>
                </c:pt>
                <c:pt idx="2">
                  <c:v>-2.8174539640181386</c:v>
                </c:pt>
                <c:pt idx="3">
                  <c:v>0.24089549672877197</c:v>
                </c:pt>
                <c:pt idx="4">
                  <c:v>5.4070058883662782</c:v>
                </c:pt>
                <c:pt idx="5">
                  <c:v>3.5289471390539155</c:v>
                </c:pt>
                <c:pt idx="6">
                  <c:v>-1.6045766385798146</c:v>
                </c:pt>
                <c:pt idx="7">
                  <c:v>-0.46340114010637734</c:v>
                </c:pt>
                <c:pt idx="8">
                  <c:v>-1.2028289144818665</c:v>
                </c:pt>
                <c:pt idx="9">
                  <c:v>2.6289620561419014</c:v>
                </c:pt>
                <c:pt idx="10">
                  <c:v>2.17</c:v>
                </c:pt>
                <c:pt idx="11">
                  <c:v>2.29</c:v>
                </c:pt>
                <c:pt idx="12">
                  <c:v>2.6645883994872221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C-46FF-88BA-56D8E6AA5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09056992"/>
        <c:axId val="1109064864"/>
      </c:barChart>
      <c:lineChart>
        <c:grouping val="standard"/>
        <c:varyColors val="0"/>
        <c:ser>
          <c:idx val="3"/>
          <c:order val="0"/>
          <c:tx>
            <c:strRef>
              <c:f>'market share'!$E$2</c:f>
              <c:strCache>
                <c:ptCount val="1"/>
                <c:pt idx="0">
                  <c:v>Export (Szeptember)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square"/>
            <c:size val="8"/>
            <c:spPr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D0C-46FF-88BA-56D8E6AA5C97}"/>
              </c:ext>
            </c:extLst>
          </c:dPt>
          <c:cat>
            <c:numRef>
              <c:f>'market share'!$A$17:$A$29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'market share'!$E$17:$E$29</c:f>
              <c:numCache>
                <c:formatCode>General</c:formatCode>
                <c:ptCount val="13"/>
                <c:pt idx="8">
                  <c:v>4.3292893374885288</c:v>
                </c:pt>
                <c:pt idx="9">
                  <c:v>5.2</c:v>
                </c:pt>
                <c:pt idx="10">
                  <c:v>5.5</c:v>
                </c:pt>
                <c:pt idx="11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0C-46FF-88BA-56D8E6AA5C97}"/>
            </c:ext>
          </c:extLst>
        </c:ser>
        <c:ser>
          <c:idx val="1"/>
          <c:order val="2"/>
          <c:tx>
            <c:strRef>
              <c:f>'market share'!$C$2</c:f>
              <c:strCache>
                <c:ptCount val="1"/>
                <c:pt idx="0">
                  <c:v>Export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'market share'!$A$17:$A$29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'market share'!$C$17:$C$29</c:f>
              <c:numCache>
                <c:formatCode>General</c:formatCode>
                <c:ptCount val="13"/>
                <c:pt idx="0">
                  <c:v>11.13211856780228</c:v>
                </c:pt>
                <c:pt idx="1">
                  <c:v>6.5163033019207788</c:v>
                </c:pt>
                <c:pt idx="2">
                  <c:v>-1.6906453865889617</c:v>
                </c:pt>
                <c:pt idx="3">
                  <c:v>4.140232615715977</c:v>
                </c:pt>
                <c:pt idx="4">
                  <c:v>9.2232654616071095</c:v>
                </c:pt>
                <c:pt idx="5">
                  <c:v>7.357619015760406</c:v>
                </c:pt>
                <c:pt idx="6">
                  <c:v>3.8344485200476299</c:v>
                </c:pt>
                <c:pt idx="7">
                  <c:v>6.8841114038128275</c:v>
                </c:pt>
                <c:pt idx="8">
                  <c:v>4.3292893374885288</c:v>
                </c:pt>
                <c:pt idx="9">
                  <c:v>5.9382807284790431</c:v>
                </c:pt>
                <c:pt idx="10">
                  <c:v>5.5639877373160829</c:v>
                </c:pt>
                <c:pt idx="11">
                  <c:v>5.7183373984993153</c:v>
                </c:pt>
                <c:pt idx="12">
                  <c:v>6.1673660970982525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0C-46FF-88BA-56D8E6AA5C97}"/>
            </c:ext>
          </c:extLst>
        </c:ser>
        <c:ser>
          <c:idx val="2"/>
          <c:order val="3"/>
          <c:tx>
            <c:strRef>
              <c:f>'market share'!$D$2</c:f>
              <c:strCache>
                <c:ptCount val="1"/>
                <c:pt idx="0">
                  <c:v>Külső kereslet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'market share'!$A$17:$A$29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'market share'!$D$17:$D$29</c:f>
              <c:numCache>
                <c:formatCode>General</c:formatCode>
                <c:ptCount val="13"/>
                <c:pt idx="0">
                  <c:v>12.684648969097019</c:v>
                </c:pt>
                <c:pt idx="1">
                  <c:v>8.3847758620149442</c:v>
                </c:pt>
                <c:pt idx="2">
                  <c:v>1.1556636648952718</c:v>
                </c:pt>
                <c:pt idx="3">
                  <c:v>3.8597086756694736</c:v>
                </c:pt>
                <c:pt idx="4">
                  <c:v>3.6232160282112069</c:v>
                </c:pt>
                <c:pt idx="5">
                  <c:v>3.6973790867916811</c:v>
                </c:pt>
                <c:pt idx="6">
                  <c:v>5.532222219231393</c:v>
                </c:pt>
                <c:pt idx="7">
                  <c:v>7.3848543476881794</c:v>
                </c:pt>
                <c:pt idx="8">
                  <c:v>5.6028327772621402</c:v>
                </c:pt>
                <c:pt idx="9">
                  <c:v>3.2528966640413977</c:v>
                </c:pt>
                <c:pt idx="10">
                  <c:v>3.3</c:v>
                </c:pt>
                <c:pt idx="11">
                  <c:v>3.4384688444743716</c:v>
                </c:pt>
                <c:pt idx="12">
                  <c:v>3.3974465181078237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0C-46FF-88BA-56D8E6AA5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056992"/>
        <c:axId val="1109064864"/>
      </c:lineChart>
      <c:catAx>
        <c:axId val="110905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9064864"/>
        <c:crosses val="autoZero"/>
        <c:auto val="1"/>
        <c:lblAlgn val="ctr"/>
        <c:lblOffset val="100"/>
        <c:tickMarkSkip val="4"/>
        <c:noMultiLvlLbl val="0"/>
      </c:catAx>
      <c:valAx>
        <c:axId val="110906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905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68818466353684E-2"/>
          <c:y val="7.9447175756731117E-2"/>
          <c:w val="0.83512428286418561"/>
          <c:h val="0.6642526594520203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'adósság 1. kör'!$C$3</c:f>
              <c:strCache>
                <c:ptCount val="1"/>
                <c:pt idx="0">
                  <c:v>IJ december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0B-4B86-8DD9-04CC23667D7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0B-4B86-8DD9-04CC23667D7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0B-4B86-8DD9-04CC23667D7B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0B-4B86-8DD9-04CC23667D7B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0B-4B86-8DD9-04CC23667D7B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0B-4B86-8DD9-04CC23667D7B}"/>
              </c:ext>
            </c:extLst>
          </c:dPt>
          <c:dLbls>
            <c:dLbl>
              <c:idx val="20"/>
              <c:layout>
                <c:manualLayout>
                  <c:x val="0"/>
                  <c:y val="-8.5994544035013387E-2"/>
                </c:manualLayout>
              </c:layout>
              <c:tx>
                <c:rich>
                  <a:bodyPr/>
                  <a:lstStyle/>
                  <a:p>
                    <a:fld id="{AF86A055-C0AF-4255-AE1E-203082FAF7A0}" type="VALUE">
                      <a:rPr lang="en-US" b="1"/>
                      <a:pPr/>
                      <a:t>[VALUE]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F0B-4B86-8DD9-04CC23667D7B}"/>
                </c:ext>
              </c:extLst>
            </c:dLbl>
            <c:dLbl>
              <c:idx val="21"/>
              <c:layout>
                <c:manualLayout>
                  <c:x val="9.4899205088389022E-3"/>
                  <c:y val="-7.5570962939860292E-2"/>
                </c:manualLayout>
              </c:layout>
              <c:tx>
                <c:rich>
                  <a:bodyPr/>
                  <a:lstStyle/>
                  <a:p>
                    <a:fld id="{F1D0C2C4-2AC8-446A-AD60-C5F7F8BF9651}" type="VALUE">
                      <a:rPr lang="en-US" b="1"/>
                      <a:pPr/>
                      <a:t>[VALUE]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F0B-4B86-8DD9-04CC23667D7B}"/>
                </c:ext>
              </c:extLst>
            </c:dLbl>
            <c:dLbl>
              <c:idx val="22"/>
              <c:layout>
                <c:manualLayout>
                  <c:x val="1.4234880763258614E-2"/>
                  <c:y val="-1.3029476368941469E-2"/>
                </c:manualLayout>
              </c:layout>
              <c:tx>
                <c:rich>
                  <a:bodyPr/>
                  <a:lstStyle/>
                  <a:p>
                    <a:fld id="{375B85DF-49A6-4CAF-B81C-971BB38D3721}" type="VALUE">
                      <a:rPr lang="en-US" b="1"/>
                      <a:pPr/>
                      <a:t>[VALUE]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F0B-4B86-8DD9-04CC23667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'adósság 1. kör'!$A$4:$A$26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'adósság 1. kör'!$C$4:$C$26</c:f>
              <c:numCache>
                <c:formatCode>0.0</c:formatCode>
                <c:ptCount val="23"/>
                <c:pt idx="0">
                  <c:v>55.705419042195267</c:v>
                </c:pt>
                <c:pt idx="1">
                  <c:v>52.253359049789914</c:v>
                </c:pt>
                <c:pt idx="2">
                  <c:v>55.579370006376671</c:v>
                </c:pt>
                <c:pt idx="3">
                  <c:v>58.098363154104526</c:v>
                </c:pt>
                <c:pt idx="4">
                  <c:v>58.938457329079121</c:v>
                </c:pt>
                <c:pt idx="5">
                  <c:v>60.64164651058006</c:v>
                </c:pt>
                <c:pt idx="6">
                  <c:v>64.491590599375343</c:v>
                </c:pt>
                <c:pt idx="7">
                  <c:v>65.641588975279888</c:v>
                </c:pt>
                <c:pt idx="8">
                  <c:v>71.829598493461802</c:v>
                </c:pt>
                <c:pt idx="9">
                  <c:v>78.204072648152575</c:v>
                </c:pt>
                <c:pt idx="10">
                  <c:v>80.627323276079409</c:v>
                </c:pt>
                <c:pt idx="11">
                  <c:v>80.799305313571494</c:v>
                </c:pt>
                <c:pt idx="12">
                  <c:v>78.546124453296997</c:v>
                </c:pt>
                <c:pt idx="13">
                  <c:v>77.345229716404191</c:v>
                </c:pt>
                <c:pt idx="14">
                  <c:v>76.790118298629523</c:v>
                </c:pt>
                <c:pt idx="15">
                  <c:v>76.135117678194447</c:v>
                </c:pt>
                <c:pt idx="16">
                  <c:v>75.472193827953831</c:v>
                </c:pt>
                <c:pt idx="17">
                  <c:v>72.880898501903729</c:v>
                </c:pt>
                <c:pt idx="18">
                  <c:v>70.206157475052919</c:v>
                </c:pt>
                <c:pt idx="19">
                  <c:v>66.295412281899374</c:v>
                </c:pt>
                <c:pt idx="20">
                  <c:v>63.45618346027171</c:v>
                </c:pt>
                <c:pt idx="21">
                  <c:v>60.880168103276901</c:v>
                </c:pt>
                <c:pt idx="22">
                  <c:v>58.522124201625083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0B-4B86-8DD9-04CC23667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31066072"/>
        <c:axId val="431062792"/>
      </c:barChart>
      <c:lineChart>
        <c:grouping val="standard"/>
        <c:varyColors val="0"/>
        <c:ser>
          <c:idx val="0"/>
          <c:order val="0"/>
          <c:tx>
            <c:strRef>
              <c:f>'adósság 1. kör'!$B$3</c:f>
              <c:strCache>
                <c:ptCount val="1"/>
                <c:pt idx="0">
                  <c:v>IJ szeptember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2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numRef>
              <c:f>'adósság 1. kör'!$A$4:$A$26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'adósság 1. kör'!$B$4:$B$26</c:f>
              <c:numCache>
                <c:formatCode>General</c:formatCode>
                <c:ptCount val="23"/>
                <c:pt idx="18" formatCode="0.0">
                  <c:v>70.844999999999999</c:v>
                </c:pt>
                <c:pt idx="19" formatCode="0.0">
                  <c:v>67.894289313881913</c:v>
                </c:pt>
                <c:pt idx="20" formatCode="0.0">
                  <c:v>65.041137553980434</c:v>
                </c:pt>
                <c:pt idx="21" formatCode="0.0">
                  <c:v>62.747689589233701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F0B-4B86-8DD9-04CC23667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066072"/>
        <c:axId val="431062792"/>
      </c:lineChart>
      <c:lineChart>
        <c:grouping val="standard"/>
        <c:varyColors val="0"/>
        <c:ser>
          <c:idx val="2"/>
          <c:order val="2"/>
          <c:tx>
            <c:strRef>
              <c:f>'adósság 1. kör'!$D$3</c:f>
              <c:strCache>
                <c:ptCount val="1"/>
                <c:pt idx="0">
                  <c:v>Központi adósság devizaaránya (jobb t.)</c:v>
                </c:pt>
              </c:strCache>
            </c:strRef>
          </c:tx>
          <c:spPr>
            <a:ln w="254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'adósság 1. kör'!$A$4:$A$26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'adósság 1. kör'!$D$4:$D$26</c:f>
              <c:numCache>
                <c:formatCode>0.0</c:formatCode>
                <c:ptCount val="23"/>
                <c:pt idx="0">
                  <c:v>34.7973613607126</c:v>
                </c:pt>
                <c:pt idx="1">
                  <c:v>29.657634673320498</c:v>
                </c:pt>
                <c:pt idx="2">
                  <c:v>23.937095815617301</c:v>
                </c:pt>
                <c:pt idx="3">
                  <c:v>23.637326374584301</c:v>
                </c:pt>
                <c:pt idx="4">
                  <c:v>25.736973090011944</c:v>
                </c:pt>
                <c:pt idx="5">
                  <c:v>28.127802945261436</c:v>
                </c:pt>
                <c:pt idx="6">
                  <c:v>28.046278559445874</c:v>
                </c:pt>
                <c:pt idx="7">
                  <c:v>28.697378974046391</c:v>
                </c:pt>
                <c:pt idx="8">
                  <c:v>37.421957380430406</c:v>
                </c:pt>
                <c:pt idx="9">
                  <c:v>44.653769968116791</c:v>
                </c:pt>
                <c:pt idx="10">
                  <c:v>44.123424917207267</c:v>
                </c:pt>
                <c:pt idx="11">
                  <c:v>48.533434237849981</c:v>
                </c:pt>
                <c:pt idx="12">
                  <c:v>40.186099487936836</c:v>
                </c:pt>
                <c:pt idx="13">
                  <c:v>40.479595821528441</c:v>
                </c:pt>
                <c:pt idx="14">
                  <c:v>37.510423100049614</c:v>
                </c:pt>
                <c:pt idx="15">
                  <c:v>31.319381087342528</c:v>
                </c:pt>
                <c:pt idx="16">
                  <c:v>24.602814341008276</c:v>
                </c:pt>
                <c:pt idx="17">
                  <c:v>21.620061424758426</c:v>
                </c:pt>
                <c:pt idx="18">
                  <c:v>19.955156343680962</c:v>
                </c:pt>
                <c:pt idx="19">
                  <c:v>16.815642526421424</c:v>
                </c:pt>
                <c:pt idx="20">
                  <c:v>14.940607235669725</c:v>
                </c:pt>
                <c:pt idx="21">
                  <c:v>11.327535863727494</c:v>
                </c:pt>
                <c:pt idx="22">
                  <c:v>10.904450915212905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F0B-4B86-8DD9-04CC23667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071320"/>
        <c:axId val="431063448"/>
      </c:lineChart>
      <c:catAx>
        <c:axId val="431066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31062792"/>
        <c:crosses val="autoZero"/>
        <c:auto val="1"/>
        <c:lblAlgn val="ctr"/>
        <c:lblOffset val="100"/>
        <c:tickLblSkip val="1"/>
        <c:noMultiLvlLbl val="0"/>
      </c:catAx>
      <c:valAx>
        <c:axId val="431062792"/>
        <c:scaling>
          <c:orientation val="minMax"/>
          <c:max val="85"/>
          <c:min val="4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31066072"/>
        <c:crosses val="autoZero"/>
        <c:crossBetween val="between"/>
      </c:valAx>
      <c:valAx>
        <c:axId val="431063448"/>
        <c:scaling>
          <c:orientation val="minMax"/>
          <c:max val="50"/>
          <c:min val="5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31071320"/>
        <c:crosses val="max"/>
        <c:crossBetween val="between"/>
        <c:majorUnit val="5"/>
      </c:valAx>
      <c:catAx>
        <c:axId val="431071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063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104118104118263E-3"/>
          <c:y val="0.8635553798339789"/>
          <c:w val="0.99768958818958819"/>
          <c:h val="0.13644470697535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505787037037056E-2"/>
          <c:y val="8.0808333333333329E-2"/>
          <c:w val="0.8951562500000001"/>
          <c:h val="0.588726041666666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impulzus!$B$1</c:f>
              <c:strCache>
                <c:ptCount val="1"/>
                <c:pt idx="0">
                  <c:v>Uniós támogatások effektív felhasználásának éves változása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impulzus!$A$20:$A$27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impulzus!$B$20:$B$27</c:f>
              <c:numCache>
                <c:formatCode>0.00</c:formatCode>
                <c:ptCount val="8"/>
                <c:pt idx="0">
                  <c:v>1.4092747449623815</c:v>
                </c:pt>
                <c:pt idx="1">
                  <c:v>-5.8969254975630854</c:v>
                </c:pt>
                <c:pt idx="2">
                  <c:v>1.1672317401174985</c:v>
                </c:pt>
                <c:pt idx="3">
                  <c:v>0.61422246373430323</c:v>
                </c:pt>
                <c:pt idx="4">
                  <c:v>0.12011984948776355</c:v>
                </c:pt>
                <c:pt idx="5">
                  <c:v>-0.38079344693977157</c:v>
                </c:pt>
                <c:pt idx="6">
                  <c:v>-1.2338738723527967</c:v>
                </c:pt>
                <c:pt idx="7">
                  <c:v>9.6194910456751437E-2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A-43CB-8139-093BA88D3607}"/>
            </c:ext>
          </c:extLst>
        </c:ser>
        <c:ser>
          <c:idx val="1"/>
          <c:order val="1"/>
          <c:tx>
            <c:strRef>
              <c:f>impulzus!$C$1</c:f>
              <c:strCache>
                <c:ptCount val="1"/>
                <c:pt idx="0">
                  <c:v>Fiskális impulzus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impulzus!$A$20:$A$27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impulzus!$C$20:$C$27</c:f>
              <c:numCache>
                <c:formatCode>0.00</c:formatCode>
                <c:ptCount val="8"/>
                <c:pt idx="0">
                  <c:v>-0.74693301237875132</c:v>
                </c:pt>
                <c:pt idx="1">
                  <c:v>-0.41779727357847812</c:v>
                </c:pt>
                <c:pt idx="2">
                  <c:v>1.6809967656525433</c:v>
                </c:pt>
                <c:pt idx="3">
                  <c:v>0.49445748555056862</c:v>
                </c:pt>
                <c:pt idx="4">
                  <c:v>-0.45090614149739494</c:v>
                </c:pt>
                <c:pt idx="5">
                  <c:v>-0.98261105841920526</c:v>
                </c:pt>
                <c:pt idx="6">
                  <c:v>-0.22405878362693754</c:v>
                </c:pt>
                <c:pt idx="7">
                  <c:v>-0.20441869884028396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A-43CB-8139-093BA88D3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86166632"/>
        <c:axId val="386167024"/>
      </c:barChart>
      <c:lineChart>
        <c:grouping val="standard"/>
        <c:varyColors val="0"/>
        <c:ser>
          <c:idx val="2"/>
          <c:order val="2"/>
          <c:tx>
            <c:strRef>
              <c:f>impulzus!$D$1</c:f>
              <c:strCache>
                <c:ptCount val="1"/>
                <c:pt idx="0">
                  <c:v>Teljes keresleti hatás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dPt>
            <c:idx val="7"/>
            <c:marker>
              <c:symbol val="circle"/>
              <c:size val="10"/>
              <c:spPr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24A-43CB-8139-093BA88D3607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24A-43CB-8139-093BA88D3607}"/>
              </c:ext>
            </c:extLst>
          </c:dPt>
          <c:dLbls>
            <c:dLbl>
              <c:idx val="0"/>
              <c:layout>
                <c:manualLayout>
                  <c:x val="-3.003218098772872E-2"/>
                  <c:y val="-7.1327174047075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4A-43CB-8139-093BA88D3607}"/>
                </c:ext>
              </c:extLst>
            </c:dLbl>
            <c:dLbl>
              <c:idx val="1"/>
              <c:layout>
                <c:manualLayout>
                  <c:x val="-2.9252044681472088E-2"/>
                  <c:y val="5.725444742536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4A-43CB-8139-093BA88D3607}"/>
                </c:ext>
              </c:extLst>
            </c:dLbl>
            <c:dLbl>
              <c:idx val="2"/>
              <c:layout>
                <c:manualLayout>
                  <c:x val="-3.4511173970298938E-2"/>
                  <c:y val="-5.1833071259585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4A-43CB-8139-093BA88D3607}"/>
                </c:ext>
              </c:extLst>
            </c:dLbl>
            <c:dLbl>
              <c:idx val="3"/>
              <c:layout>
                <c:manualLayout>
                  <c:x val="-3.1268638131053253E-2"/>
                  <c:y val="-6.25076565296393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4A-43CB-8139-093BA88D360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impulzus!$A$20:$A$27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impulzus!$D$20:$D$27</c:f>
              <c:numCache>
                <c:formatCode>General</c:formatCode>
                <c:ptCount val="8"/>
                <c:pt idx="0">
                  <c:v>0.66234173258363016</c:v>
                </c:pt>
                <c:pt idx="1">
                  <c:v>-6.3147227711415637</c:v>
                </c:pt>
                <c:pt idx="2">
                  <c:v>2.8482285057700416</c:v>
                </c:pt>
                <c:pt idx="3">
                  <c:v>1.1086799492848718</c:v>
                </c:pt>
                <c:pt idx="4">
                  <c:v>-0.33078629200963139</c:v>
                </c:pt>
                <c:pt idx="5">
                  <c:v>-1.3634045053589769</c:v>
                </c:pt>
                <c:pt idx="6">
                  <c:v>-1.4579326559797341</c:v>
                </c:pt>
                <c:pt idx="7">
                  <c:v>-0.10822378838353253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24A-43CB-8139-093BA88D3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166632"/>
        <c:axId val="386167024"/>
      </c:lineChart>
      <c:catAx>
        <c:axId val="38616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6167024"/>
        <c:crosses val="autoZero"/>
        <c:auto val="1"/>
        <c:lblAlgn val="ctr"/>
        <c:lblOffset val="100"/>
        <c:noMultiLvlLbl val="0"/>
      </c:catAx>
      <c:valAx>
        <c:axId val="38616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Százalék</a:t>
                </a:r>
              </a:p>
            </c:rich>
          </c:tx>
          <c:layout>
            <c:manualLayout>
              <c:xMode val="edge"/>
              <c:yMode val="edge"/>
              <c:x val="7.3495370370370364E-2"/>
              <c:y val="1.116666666666666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616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384259259259288E-3"/>
          <c:y val="0.82797395833333332"/>
          <c:w val="0.98638310185185185"/>
          <c:h val="0.17202604166666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93055555555552E-2"/>
          <c:y val="6.2815811965811971E-2"/>
          <c:w val="0.88990532407407408"/>
          <c:h val="0.72136901709401713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'GDP felhasználás'!$B$37</c:f>
              <c:strCache>
                <c:ptCount val="1"/>
                <c:pt idx="0">
                  <c:v>Háztartások fogyasztása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2B-424D-9F5F-17BD18CDFDF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2B-424D-9F5F-17BD18CDFDF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2B-424D-9F5F-17BD18CDFDF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F2B-424D-9F5F-17BD18CDFDF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F2B-424D-9F5F-17BD18CDFDFF}"/>
              </c:ext>
            </c:extLst>
          </c:dPt>
          <c:cat>
            <c:strRef>
              <c:f>'GDP felhasználás'!$A$41:$A$47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</c:v>
                </c:pt>
                <c:pt idx="4">
                  <c:v>2020*</c:v>
                </c:pt>
                <c:pt idx="5">
                  <c:v>2021*</c:v>
                </c:pt>
                <c:pt idx="6">
                  <c:v>2022*</c:v>
                </c:pt>
              </c:strCache>
            </c:strRef>
          </c:cat>
          <c:val>
            <c:numRef>
              <c:f>'GDP felhasználás'!$B$41:$B$47</c:f>
              <c:numCache>
                <c:formatCode>0.0</c:formatCode>
                <c:ptCount val="7"/>
                <c:pt idx="0">
                  <c:v>2.2999999999999998</c:v>
                </c:pt>
                <c:pt idx="1">
                  <c:v>2.1</c:v>
                </c:pt>
                <c:pt idx="2">
                  <c:v>2.2999999999999998</c:v>
                </c:pt>
                <c:pt idx="3">
                  <c:v>2.2937317021630923</c:v>
                </c:pt>
                <c:pt idx="4">
                  <c:v>1.9163602272976734</c:v>
                </c:pt>
                <c:pt idx="5">
                  <c:v>1.4510287511156428</c:v>
                </c:pt>
                <c:pt idx="6">
                  <c:v>1.3789070955121401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2B-424D-9F5F-17BD18CDFDFF}"/>
            </c:ext>
          </c:extLst>
        </c:ser>
        <c:ser>
          <c:idx val="1"/>
          <c:order val="2"/>
          <c:tx>
            <c:strRef>
              <c:f>'GDP felhasználás'!$C$37</c:f>
              <c:strCache>
                <c:ptCount val="1"/>
                <c:pt idx="0">
                  <c:v>Közösségi fogyasztás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F2B-424D-9F5F-17BD18CDFDF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F2B-424D-9F5F-17BD18CDFDF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F2B-424D-9F5F-17BD18CDFDFF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F2B-424D-9F5F-17BD18CDFDFF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F2B-424D-9F5F-17BD18CDFDFF}"/>
              </c:ext>
            </c:extLst>
          </c:dPt>
          <c:cat>
            <c:strRef>
              <c:f>'GDP felhasználás'!$A$41:$A$47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</c:v>
                </c:pt>
                <c:pt idx="4">
                  <c:v>2020*</c:v>
                </c:pt>
                <c:pt idx="5">
                  <c:v>2021*</c:v>
                </c:pt>
                <c:pt idx="6">
                  <c:v>2022*</c:v>
                </c:pt>
              </c:strCache>
            </c:strRef>
          </c:cat>
          <c:val>
            <c:numRef>
              <c:f>'GDP felhasználás'!$C$41:$C$47</c:f>
              <c:numCache>
                <c:formatCode>0.0</c:formatCode>
                <c:ptCount val="7"/>
                <c:pt idx="0">
                  <c:v>0.2</c:v>
                </c:pt>
                <c:pt idx="1">
                  <c:v>0.8</c:v>
                </c:pt>
                <c:pt idx="2">
                  <c:v>0.30000000000000004</c:v>
                </c:pt>
                <c:pt idx="3">
                  <c:v>0.186007085260459</c:v>
                </c:pt>
                <c:pt idx="4">
                  <c:v>0.20038305846061916</c:v>
                </c:pt>
                <c:pt idx="5">
                  <c:v>5.996202202465032E-2</c:v>
                </c:pt>
                <c:pt idx="6">
                  <c:v>0.28259811430985216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F2B-424D-9F5F-17BD18CDFDFF}"/>
            </c:ext>
          </c:extLst>
        </c:ser>
        <c:ser>
          <c:idx val="3"/>
          <c:order val="3"/>
          <c:tx>
            <c:strRef>
              <c:f>'GDP felhasználás'!$D$37</c:f>
              <c:strCache>
                <c:ptCount val="1"/>
                <c:pt idx="0">
                  <c:v>Beruházás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F2B-424D-9F5F-17BD18CDFDF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F2B-424D-9F5F-17BD18CDFDF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F2B-424D-9F5F-17BD18CDFDF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F2B-424D-9F5F-17BD18CDFDF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F2B-424D-9F5F-17BD18CDFDFF}"/>
              </c:ext>
            </c:extLst>
          </c:dPt>
          <c:cat>
            <c:strRef>
              <c:f>'GDP felhasználás'!$A$41:$A$47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</c:v>
                </c:pt>
                <c:pt idx="4">
                  <c:v>2020*</c:v>
                </c:pt>
                <c:pt idx="5">
                  <c:v>2021*</c:v>
                </c:pt>
                <c:pt idx="6">
                  <c:v>2022*</c:v>
                </c:pt>
              </c:strCache>
            </c:strRef>
          </c:cat>
          <c:val>
            <c:numRef>
              <c:f>'GDP felhasználás'!$D$41:$D$47</c:f>
              <c:numCache>
                <c:formatCode>0.0</c:formatCode>
                <c:ptCount val="7"/>
                <c:pt idx="0">
                  <c:v>-2.4</c:v>
                </c:pt>
                <c:pt idx="1">
                  <c:v>3.7</c:v>
                </c:pt>
                <c:pt idx="2">
                  <c:v>3.8</c:v>
                </c:pt>
                <c:pt idx="3">
                  <c:v>4.4807926762592443</c:v>
                </c:pt>
                <c:pt idx="4">
                  <c:v>1.3197565507037319</c:v>
                </c:pt>
                <c:pt idx="5">
                  <c:v>1.1994693612996425</c:v>
                </c:pt>
                <c:pt idx="6">
                  <c:v>0.89206432591529738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F2B-424D-9F5F-17BD18CDFDFF}"/>
            </c:ext>
          </c:extLst>
        </c:ser>
        <c:ser>
          <c:idx val="2"/>
          <c:order val="4"/>
          <c:tx>
            <c:strRef>
              <c:f>'GDP felhasználás'!$F$37</c:f>
              <c:strCache>
                <c:ptCount val="1"/>
                <c:pt idx="0">
                  <c:v>Nettó export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8F2B-424D-9F5F-17BD18CDFDF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8F2B-424D-9F5F-17BD18CDFDF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8F2B-424D-9F5F-17BD18CDFDF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8F2B-424D-9F5F-17BD18CDFDF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8F2B-424D-9F5F-17BD18CDFDFF}"/>
              </c:ext>
            </c:extLst>
          </c:dPt>
          <c:cat>
            <c:strRef>
              <c:f>'GDP felhasználás'!$A$41:$A$47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</c:v>
                </c:pt>
                <c:pt idx="4">
                  <c:v>2020*</c:v>
                </c:pt>
                <c:pt idx="5">
                  <c:v>2021*</c:v>
                </c:pt>
                <c:pt idx="6">
                  <c:v>2022*</c:v>
                </c:pt>
              </c:strCache>
            </c:strRef>
          </c:cat>
          <c:val>
            <c:numRef>
              <c:f>'GDP felhasználás'!$F$41:$F$47</c:f>
              <c:numCache>
                <c:formatCode>0.0</c:formatCode>
                <c:ptCount val="7"/>
                <c:pt idx="0">
                  <c:v>0.6</c:v>
                </c:pt>
                <c:pt idx="1">
                  <c:v>-0.5</c:v>
                </c:pt>
                <c:pt idx="2">
                  <c:v>-1.7</c:v>
                </c:pt>
                <c:pt idx="3">
                  <c:v>-2.3921213600784905E-2</c:v>
                </c:pt>
                <c:pt idx="4">
                  <c:v>0.31385711595157367</c:v>
                </c:pt>
                <c:pt idx="5">
                  <c:v>0.78643593370242226</c:v>
                </c:pt>
                <c:pt idx="6">
                  <c:v>0.92233297100520195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8F2B-424D-9F5F-17BD18CDFDFF}"/>
            </c:ext>
          </c:extLst>
        </c:ser>
        <c:ser>
          <c:idx val="4"/>
          <c:order val="5"/>
          <c:tx>
            <c:strRef>
              <c:f>'GDP felhasználás'!$E$37</c:f>
              <c:strCache>
                <c:ptCount val="1"/>
                <c:pt idx="0">
                  <c:v>Készletváltozás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8F2B-424D-9F5F-17BD18CDFDF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8F2B-424D-9F5F-17BD18CDFDF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8F2B-424D-9F5F-17BD18CDFDFF}"/>
              </c:ext>
            </c:extLst>
          </c:dPt>
          <c:cat>
            <c:strRef>
              <c:f>'GDP felhasználás'!$A$41:$A$47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</c:v>
                </c:pt>
                <c:pt idx="4">
                  <c:v>2020*</c:v>
                </c:pt>
                <c:pt idx="5">
                  <c:v>2021*</c:v>
                </c:pt>
                <c:pt idx="6">
                  <c:v>2022*</c:v>
                </c:pt>
              </c:strCache>
            </c:strRef>
          </c:cat>
          <c:val>
            <c:numRef>
              <c:f>'GDP felhasználás'!$E$41:$E$47</c:f>
              <c:numCache>
                <c:formatCode>0.0</c:formatCode>
                <c:ptCount val="7"/>
                <c:pt idx="0">
                  <c:v>1.5</c:v>
                </c:pt>
                <c:pt idx="1">
                  <c:v>-1.8</c:v>
                </c:pt>
                <c:pt idx="2">
                  <c:v>0.4</c:v>
                </c:pt>
                <c:pt idx="3">
                  <c:v>-2.0116371072438217</c:v>
                </c:pt>
                <c:pt idx="4">
                  <c:v>-1.1565071912410332E-3</c:v>
                </c:pt>
                <c:pt idx="5">
                  <c:v>1.3877977147516075E-4</c:v>
                </c:pt>
                <c:pt idx="6">
                  <c:v>1.3033687752440066E-4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8F2B-424D-9F5F-17BD18CDF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3206536"/>
        <c:axId val="703202928"/>
      </c:barChart>
      <c:lineChart>
        <c:grouping val="standard"/>
        <c:varyColors val="0"/>
        <c:ser>
          <c:idx val="5"/>
          <c:order val="0"/>
          <c:tx>
            <c:strRef>
              <c:f>'GDP felhasználás'!$G$37</c:f>
              <c:strCache>
                <c:ptCount val="1"/>
                <c:pt idx="0">
                  <c:v>GDP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34-8F2B-424D-9F5F-17BD18CDFDF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36-8F2B-424D-9F5F-17BD18CDFDF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38-8F2B-424D-9F5F-17BD18CDFDF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3A-8F2B-424D-9F5F-17BD18CDFDFF}"/>
              </c:ext>
            </c:extLst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hu-H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6-8F2B-424D-9F5F-17BD18CDFDFF}"/>
                </c:ext>
              </c:extLst>
            </c:dLbl>
            <c:dLbl>
              <c:idx val="4"/>
              <c:layout>
                <c:manualLayout>
                  <c:x val="-2.8237699293142696E-2"/>
                  <c:y val="-5.9317094017094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F2B-424D-9F5F-17BD18CDFDFF}"/>
                </c:ext>
              </c:extLst>
            </c:dLbl>
            <c:dLbl>
              <c:idx val="5"/>
              <c:layout>
                <c:manualLayout>
                  <c:x val="-2.663423954660948E-2"/>
                  <c:y val="-6.3110470085470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F2B-424D-9F5F-17BD18CDFDFF}"/>
                </c:ext>
              </c:extLst>
            </c:dLbl>
            <c:dLbl>
              <c:idx val="6"/>
              <c:layout>
                <c:manualLayout>
                  <c:x val="-2.7785522684177388E-2"/>
                  <c:y val="-6.2030769230769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F2B-424D-9F5F-17BD18CDFDF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'GDP felhasználás'!$A$41:$A$47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</c:v>
                </c:pt>
                <c:pt idx="4">
                  <c:v>2020*</c:v>
                </c:pt>
                <c:pt idx="5">
                  <c:v>2021*</c:v>
                </c:pt>
                <c:pt idx="6">
                  <c:v>2022*</c:v>
                </c:pt>
              </c:strCache>
            </c:strRef>
          </c:cat>
          <c:val>
            <c:numRef>
              <c:f>'GDP felhasználás'!$G$41:$G$47</c:f>
              <c:numCache>
                <c:formatCode>0.0</c:formatCode>
                <c:ptCount val="7"/>
                <c:pt idx="0">
                  <c:v>2.2000000000000002</c:v>
                </c:pt>
                <c:pt idx="1">
                  <c:v>4.3</c:v>
                </c:pt>
                <c:pt idx="2">
                  <c:v>5.0999999999999996</c:v>
                </c:pt>
                <c:pt idx="3">
                  <c:v>4.9249731428381933</c:v>
                </c:pt>
                <c:pt idx="4">
                  <c:v>3.7492004452223622</c:v>
                </c:pt>
                <c:pt idx="5">
                  <c:v>3.4970348479138353</c:v>
                </c:pt>
                <c:pt idx="6">
                  <c:v>3.4760328436200312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F2B-424D-9F5F-17BD18CDF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3193088"/>
        <c:axId val="703197024"/>
      </c:lineChart>
      <c:catAx>
        <c:axId val="70320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hu-HU"/>
          </a:p>
        </c:txPr>
        <c:crossAx val="703202928"/>
        <c:crosses val="autoZero"/>
        <c:auto val="1"/>
        <c:lblAlgn val="ctr"/>
        <c:lblOffset val="100"/>
        <c:tickMarkSkip val="4"/>
        <c:noMultiLvlLbl val="0"/>
      </c:catAx>
      <c:valAx>
        <c:axId val="703202928"/>
        <c:scaling>
          <c:orientation val="minMax"/>
          <c:max val="7"/>
          <c:min val="-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703206536"/>
        <c:crosses val="autoZero"/>
        <c:crossBetween val="between"/>
        <c:majorUnit val="1"/>
      </c:valAx>
      <c:valAx>
        <c:axId val="703197024"/>
        <c:scaling>
          <c:orientation val="minMax"/>
          <c:max val="5"/>
          <c:min val="-3"/>
        </c:scaling>
        <c:delete val="1"/>
        <c:axPos val="r"/>
        <c:numFmt formatCode="0.0" sourceLinked="1"/>
        <c:majorTickMark val="out"/>
        <c:minorTickMark val="none"/>
        <c:tickLblPos val="nextTo"/>
        <c:crossAx val="703193088"/>
        <c:crosses val="max"/>
        <c:crossBetween val="between"/>
        <c:majorUnit val="1"/>
      </c:valAx>
      <c:catAx>
        <c:axId val="703193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3197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823397435897432"/>
          <c:w val="1"/>
          <c:h val="0.1217660256410256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074588332877473E-2"/>
          <c:y val="5.4613051487690953E-2"/>
          <c:w val="0.89720714285714287"/>
          <c:h val="0.6020451176320996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'ágazati,anyagi-műszaki TEÁOR''08'!$D$117</c:f>
              <c:strCache>
                <c:ptCount val="1"/>
                <c:pt idx="0">
                  <c:v>2015-16-os csúcs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'ágazati,anyagi-műszaki TEÁOR''08'!$B$118:$B$124</c:f>
              <c:strCache>
                <c:ptCount val="7"/>
                <c:pt idx="0">
                  <c:v>Vegyipar</c:v>
                </c:pt>
                <c:pt idx="1">
                  <c:v>Gumigyártás</c:v>
                </c:pt>
                <c:pt idx="2">
                  <c:v>Villamosipar </c:v>
                </c:pt>
                <c:pt idx="3">
                  <c:v>Gépgyártás</c:v>
                </c:pt>
                <c:pt idx="4">
                  <c:v>Járműgyártás</c:v>
                </c:pt>
                <c:pt idx="5">
                  <c:v>Feldolgozóipar</c:v>
                </c:pt>
                <c:pt idx="6">
                  <c:v>Nemzetgazdaság</c:v>
                </c:pt>
              </c:strCache>
            </c:strRef>
          </c:cat>
          <c:val>
            <c:numRef>
              <c:f>'ágazati,anyagi-műszaki TEÁOR''08'!$D$118:$D$124</c:f>
              <c:numCache>
                <c:formatCode>0.0</c:formatCode>
                <c:ptCount val="7"/>
                <c:pt idx="0">
                  <c:v>33.382755600404884</c:v>
                </c:pt>
                <c:pt idx="1">
                  <c:v>62.826492615298221</c:v>
                </c:pt>
                <c:pt idx="2">
                  <c:v>54.193725982601748</c:v>
                </c:pt>
                <c:pt idx="3">
                  <c:v>48.100447551921548</c:v>
                </c:pt>
                <c:pt idx="4">
                  <c:v>63.313564533900234</c:v>
                </c:pt>
                <c:pt idx="5">
                  <c:v>50.932473760154821</c:v>
                </c:pt>
                <c:pt idx="6">
                  <c:v>33.584539853718304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B-4C87-9692-CA571A0C74E7}"/>
            </c:ext>
          </c:extLst>
        </c:ser>
        <c:ser>
          <c:idx val="2"/>
          <c:order val="2"/>
          <c:tx>
            <c:strRef>
              <c:f>'ágazati,anyagi-műszaki TEÁOR''08'!$E$117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'ágazati,anyagi-műszaki TEÁOR''08'!$B$118:$B$124</c:f>
              <c:strCache>
                <c:ptCount val="7"/>
                <c:pt idx="0">
                  <c:v>Vegyipar</c:v>
                </c:pt>
                <c:pt idx="1">
                  <c:v>Gumigyártás</c:v>
                </c:pt>
                <c:pt idx="2">
                  <c:v>Villamosipar </c:v>
                </c:pt>
                <c:pt idx="3">
                  <c:v>Gépgyártás</c:v>
                </c:pt>
                <c:pt idx="4">
                  <c:v>Járműgyártás</c:v>
                </c:pt>
                <c:pt idx="5">
                  <c:v>Feldolgozóipar</c:v>
                </c:pt>
                <c:pt idx="6">
                  <c:v>Nemzetgazdaság</c:v>
                </c:pt>
              </c:strCache>
            </c:strRef>
          </c:cat>
          <c:val>
            <c:numRef>
              <c:f>'ágazati,anyagi-műszaki TEÁOR''08'!$E$118:$E$124</c:f>
              <c:numCache>
                <c:formatCode>0.0</c:formatCode>
                <c:ptCount val="7"/>
                <c:pt idx="0">
                  <c:v>24.758094672357</c:v>
                </c:pt>
                <c:pt idx="1">
                  <c:v>53.376364168994741</c:v>
                </c:pt>
                <c:pt idx="2">
                  <c:v>39.734813763910132</c:v>
                </c:pt>
                <c:pt idx="3">
                  <c:v>40.022315320260319</c:v>
                </c:pt>
                <c:pt idx="4">
                  <c:v>57.372419435263907</c:v>
                </c:pt>
                <c:pt idx="5">
                  <c:v>47.220452099094395</c:v>
                </c:pt>
                <c:pt idx="6">
                  <c:v>28.221372367259018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FB-4C87-9692-CA571A0C7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7166224"/>
        <c:axId val="1087163272"/>
      </c:barChart>
      <c:lineChart>
        <c:grouping val="standard"/>
        <c:varyColors val="0"/>
        <c:ser>
          <c:idx val="0"/>
          <c:order val="0"/>
          <c:tx>
            <c:strRef>
              <c:f>'ágazati,anyagi-műszaki TEÁOR''08'!$C$117</c:f>
              <c:strCache>
                <c:ptCount val="1"/>
                <c:pt idx="0">
                  <c:v>2005-14 átlaga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chemeClr val="bg1"/>
              </a:solidFill>
              <a:ln w="19050">
                <a:solidFill>
                  <a:schemeClr val="tx2"/>
                </a:solidFill>
              </a:ln>
              <a:effectLst/>
            </c:spPr>
          </c:marker>
          <c:cat>
            <c:strRef>
              <c:f>'ágazati,anyagi-műszaki TEÁOR''08'!$B$118:$B$124</c:f>
              <c:strCache>
                <c:ptCount val="7"/>
                <c:pt idx="0">
                  <c:v>Vegyipar</c:v>
                </c:pt>
                <c:pt idx="1">
                  <c:v>Gumigyártás</c:v>
                </c:pt>
                <c:pt idx="2">
                  <c:v>Villamosipar </c:v>
                </c:pt>
                <c:pt idx="3">
                  <c:v>Gépgyártás</c:v>
                </c:pt>
                <c:pt idx="4">
                  <c:v>Járműgyártás</c:v>
                </c:pt>
                <c:pt idx="5">
                  <c:v>Feldolgozóipar</c:v>
                </c:pt>
                <c:pt idx="6">
                  <c:v>Nemzetgazdaság</c:v>
                </c:pt>
              </c:strCache>
            </c:strRef>
          </c:cat>
          <c:val>
            <c:numRef>
              <c:f>'ágazati,anyagi-műszaki TEÁOR''08'!$C$118:$C$124</c:f>
              <c:numCache>
                <c:formatCode>0.0</c:formatCode>
                <c:ptCount val="7"/>
                <c:pt idx="0">
                  <c:v>35.141738346584887</c:v>
                </c:pt>
                <c:pt idx="1">
                  <c:v>52.458262236257305</c:v>
                </c:pt>
                <c:pt idx="2">
                  <c:v>53.329981993512185</c:v>
                </c:pt>
                <c:pt idx="3">
                  <c:v>40.803267631651984</c:v>
                </c:pt>
                <c:pt idx="4">
                  <c:v>65.632687108345408</c:v>
                </c:pt>
                <c:pt idx="5">
                  <c:v>46.227651928130157</c:v>
                </c:pt>
                <c:pt idx="6">
                  <c:v>23.319252475739361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FB-4C87-9692-CA571A0C7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166224"/>
        <c:axId val="1087163272"/>
      </c:lineChart>
      <c:catAx>
        <c:axId val="108716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87163272"/>
        <c:crosses val="autoZero"/>
        <c:auto val="1"/>
        <c:lblAlgn val="ctr"/>
        <c:lblOffset val="100"/>
        <c:noMultiLvlLbl val="0"/>
      </c:catAx>
      <c:valAx>
        <c:axId val="108716327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8716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41616744132932"/>
          <c:y val="0.9133386675598395"/>
          <c:w val="0.6682319549034903"/>
          <c:h val="8.6661332440160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76376811594204"/>
          <c:y val="6.3497999999999999E-2"/>
          <c:w val="0.89210096618357482"/>
          <c:h val="0.69745000000000001"/>
        </c:manualLayout>
      </c:layout>
      <c:barChart>
        <c:barDir val="col"/>
        <c:grouping val="clustered"/>
        <c:varyColors val="0"/>
        <c:ser>
          <c:idx val="7"/>
          <c:order val="5"/>
          <c:tx>
            <c:strRef>
              <c:f>'Consensus kilátások'!$I$20</c:f>
              <c:strCache>
                <c:ptCount val="1"/>
                <c:pt idx="0">
                  <c:v>Eurozóna 2019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'Consensus kilátások'!$A$27:$A$44</c:f>
              <c:numCache>
                <c:formatCode>m/d/yyyy</c:formatCode>
                <c:ptCount val="18"/>
                <c:pt idx="0">
                  <c:v>43252</c:v>
                </c:pt>
                <c:pt idx="1">
                  <c:v>43282</c:v>
                </c:pt>
                <c:pt idx="2">
                  <c:v>43313</c:v>
                </c:pt>
                <c:pt idx="3">
                  <c:v>43344</c:v>
                </c:pt>
                <c:pt idx="4">
                  <c:v>43374</c:v>
                </c:pt>
                <c:pt idx="5">
                  <c:v>43405</c:v>
                </c:pt>
                <c:pt idx="6">
                  <c:v>43435</c:v>
                </c:pt>
                <c:pt idx="7">
                  <c:v>43466</c:v>
                </c:pt>
                <c:pt idx="8">
                  <c:v>43497</c:v>
                </c:pt>
                <c:pt idx="9">
                  <c:v>43525</c:v>
                </c:pt>
                <c:pt idx="10">
                  <c:v>43556</c:v>
                </c:pt>
                <c:pt idx="11">
                  <c:v>43586</c:v>
                </c:pt>
                <c:pt idx="12">
                  <c:v>43617</c:v>
                </c:pt>
                <c:pt idx="13">
                  <c:v>43647</c:v>
                </c:pt>
                <c:pt idx="14">
                  <c:v>43678</c:v>
                </c:pt>
                <c:pt idx="15">
                  <c:v>43709</c:v>
                </c:pt>
                <c:pt idx="16">
                  <c:v>43739</c:v>
                </c:pt>
                <c:pt idx="17">
                  <c:v>43770</c:v>
                </c:pt>
              </c:numCache>
            </c:numRef>
          </c:cat>
          <c:val>
            <c:numRef>
              <c:f>'Consensus kilátások'!$I$27:$I$44</c:f>
              <c:numCache>
                <c:formatCode>0.0</c:formatCode>
                <c:ptCount val="18"/>
                <c:pt idx="0">
                  <c:v>1.8150095793271082</c:v>
                </c:pt>
                <c:pt idx="1">
                  <c:v>1.7539994381413266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1.6520695724835046</c:v>
                </c:pt>
                <c:pt idx="6">
                  <c:v>1.5539609893786062</c:v>
                </c:pt>
                <c:pt idx="7">
                  <c:v>1.5</c:v>
                </c:pt>
                <c:pt idx="8">
                  <c:v>1.3</c:v>
                </c:pt>
                <c:pt idx="9">
                  <c:v>1.2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1.1000000000000001</c:v>
                </c:pt>
                <c:pt idx="14">
                  <c:v>1.1000000000000001</c:v>
                </c:pt>
                <c:pt idx="15">
                  <c:v>1.1000000000000001</c:v>
                </c:pt>
                <c:pt idx="16">
                  <c:v>1.1000000000000001</c:v>
                </c:pt>
                <c:pt idx="17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8-49C5-A26A-3D8651CF4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601828864"/>
        <c:axId val="601827224"/>
      </c:barChart>
      <c:lineChart>
        <c:grouping val="standard"/>
        <c:varyColors val="0"/>
        <c:ser>
          <c:idx val="2"/>
          <c:order val="2"/>
          <c:tx>
            <c:strRef>
              <c:f>'Consensus kilátások'!$K$21</c:f>
              <c:strCache>
                <c:ptCount val="1"/>
                <c:pt idx="0">
                  <c:v>Eurozóna 2020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tx2"/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'Consensus kilátások'!$A$27:$A$43</c:f>
              <c:numCache>
                <c:formatCode>m/d/yyyy</c:formatCode>
                <c:ptCount val="17"/>
                <c:pt idx="0">
                  <c:v>43252</c:v>
                </c:pt>
                <c:pt idx="1">
                  <c:v>43282</c:v>
                </c:pt>
                <c:pt idx="2">
                  <c:v>43313</c:v>
                </c:pt>
                <c:pt idx="3">
                  <c:v>43344</c:v>
                </c:pt>
                <c:pt idx="4">
                  <c:v>43374</c:v>
                </c:pt>
                <c:pt idx="5">
                  <c:v>43405</c:v>
                </c:pt>
                <c:pt idx="6">
                  <c:v>43435</c:v>
                </c:pt>
                <c:pt idx="7">
                  <c:v>43466</c:v>
                </c:pt>
                <c:pt idx="8">
                  <c:v>43497</c:v>
                </c:pt>
                <c:pt idx="9">
                  <c:v>43525</c:v>
                </c:pt>
                <c:pt idx="10">
                  <c:v>43556</c:v>
                </c:pt>
                <c:pt idx="11">
                  <c:v>43586</c:v>
                </c:pt>
                <c:pt idx="12">
                  <c:v>43617</c:v>
                </c:pt>
                <c:pt idx="13">
                  <c:v>43647</c:v>
                </c:pt>
                <c:pt idx="14">
                  <c:v>43678</c:v>
                </c:pt>
                <c:pt idx="15">
                  <c:v>43709</c:v>
                </c:pt>
                <c:pt idx="16">
                  <c:v>43739</c:v>
                </c:pt>
              </c:numCache>
            </c:numRef>
          </c:cat>
          <c:val>
            <c:numRef>
              <c:f>'Consensus kilátások'!$K$27:$K$44</c:f>
              <c:numCache>
                <c:formatCode>General</c:formatCode>
                <c:ptCount val="18"/>
                <c:pt idx="7" formatCode="0.0">
                  <c:v>1.4</c:v>
                </c:pt>
                <c:pt idx="8" formatCode="0.0">
                  <c:v>1.4</c:v>
                </c:pt>
                <c:pt idx="9" formatCode="0.0">
                  <c:v>1.4</c:v>
                </c:pt>
                <c:pt idx="10" formatCode="0.0">
                  <c:v>1.3</c:v>
                </c:pt>
                <c:pt idx="11" formatCode="0.0">
                  <c:v>1.3</c:v>
                </c:pt>
                <c:pt idx="12" formatCode="0.0">
                  <c:v>1.3</c:v>
                </c:pt>
                <c:pt idx="13" formatCode="0.0">
                  <c:v>1.2</c:v>
                </c:pt>
                <c:pt idx="14" formatCode="0.0">
                  <c:v>1.2</c:v>
                </c:pt>
                <c:pt idx="15" formatCode="0.0">
                  <c:v>1.1000000000000001</c:v>
                </c:pt>
                <c:pt idx="16" formatCode="0.0">
                  <c:v>0.9</c:v>
                </c:pt>
                <c:pt idx="17" formatCode="0.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8-49C5-A26A-3D8651CF4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828864"/>
        <c:axId val="6018272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'Consensus kilátások'!$E$20</c15:sqref>
                        </c15:formulaRef>
                      </c:ext>
                    </c:extLst>
                    <c:strCache>
                      <c:ptCount val="1"/>
                      <c:pt idx="0">
                        <c:v>Németország 2019</c:v>
                      </c:pt>
                    </c:strCache>
                  </c:strRef>
                </c:tx>
                <c:spPr>
                  <a:ln w="28575" cap="rnd">
                    <a:solidFill>
                      <a:schemeClr val="tx2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chemeClr val="bg1"/>
                    </a:solidFill>
                    <a:ln w="12700">
                      <a:solidFill>
                        <a:schemeClr val="tx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'Consensus kilátások'!$A$27:$A$43</c15:sqref>
                        </c15:formulaRef>
                      </c:ext>
                    </c:extLst>
                    <c:numCache>
                      <c:formatCode>m/d/yyyy</c:formatCode>
                      <c:ptCount val="17"/>
                      <c:pt idx="0">
                        <c:v>43252</c:v>
                      </c:pt>
                      <c:pt idx="1">
                        <c:v>43282</c:v>
                      </c:pt>
                      <c:pt idx="2">
                        <c:v>43313</c:v>
                      </c:pt>
                      <c:pt idx="3">
                        <c:v>43344</c:v>
                      </c:pt>
                      <c:pt idx="4">
                        <c:v>43374</c:v>
                      </c:pt>
                      <c:pt idx="5">
                        <c:v>43405</c:v>
                      </c:pt>
                      <c:pt idx="6">
                        <c:v>43435</c:v>
                      </c:pt>
                      <c:pt idx="7">
                        <c:v>43466</c:v>
                      </c:pt>
                      <c:pt idx="8">
                        <c:v>43497</c:v>
                      </c:pt>
                      <c:pt idx="9">
                        <c:v>43525</c:v>
                      </c:pt>
                      <c:pt idx="10">
                        <c:v>43556</c:v>
                      </c:pt>
                      <c:pt idx="11">
                        <c:v>43586</c:v>
                      </c:pt>
                      <c:pt idx="12">
                        <c:v>43617</c:v>
                      </c:pt>
                      <c:pt idx="13">
                        <c:v>43647</c:v>
                      </c:pt>
                      <c:pt idx="14">
                        <c:v>43678</c:v>
                      </c:pt>
                      <c:pt idx="15">
                        <c:v>43709</c:v>
                      </c:pt>
                      <c:pt idx="16">
                        <c:v>43739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'Consensus kilátások'!$E$27:$E$43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1.8</c:v>
                      </c:pt>
                      <c:pt idx="1">
                        <c:v>1.7</c:v>
                      </c:pt>
                      <c:pt idx="2">
                        <c:v>1.7</c:v>
                      </c:pt>
                      <c:pt idx="3">
                        <c:v>1.7</c:v>
                      </c:pt>
                      <c:pt idx="4">
                        <c:v>1.7</c:v>
                      </c:pt>
                      <c:pt idx="5">
                        <c:v>1.6</c:v>
                      </c:pt>
                      <c:pt idx="6">
                        <c:v>1.5</c:v>
                      </c:pt>
                      <c:pt idx="7">
                        <c:v>1.4</c:v>
                      </c:pt>
                      <c:pt idx="8">
                        <c:v>1.2</c:v>
                      </c:pt>
                      <c:pt idx="9">
                        <c:v>1</c:v>
                      </c:pt>
                      <c:pt idx="10">
                        <c:v>0.8</c:v>
                      </c:pt>
                      <c:pt idx="11">
                        <c:v>0.8</c:v>
                      </c:pt>
                      <c:pt idx="12">
                        <c:v>0.8</c:v>
                      </c:pt>
                      <c:pt idx="13">
                        <c:v>0.7</c:v>
                      </c:pt>
                      <c:pt idx="14">
                        <c:v>0.6</c:v>
                      </c:pt>
                      <c:pt idx="15">
                        <c:v>0.5</c:v>
                      </c:pt>
                      <c:pt idx="16">
                        <c:v>0.5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82B8-49C5-A26A-3D8651CF4CF1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'Consensus kilátások'!$L$21</c15:sqref>
                        </c15:formulaRef>
                      </c:ext>
                    </c:extLst>
                    <c:strCache>
                      <c:ptCount val="1"/>
                      <c:pt idx="0">
                        <c:v>Németország 2020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chemeClr val="bg1"/>
                    </a:solidFill>
                    <a:ln w="12700">
                      <a:solidFill>
                        <a:schemeClr val="tx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'Consensus kilátások'!$A$27:$A$43</c15:sqref>
                        </c15:formulaRef>
                      </c:ext>
                    </c:extLst>
                    <c:numCache>
                      <c:formatCode>m/d/yyyy</c:formatCode>
                      <c:ptCount val="17"/>
                      <c:pt idx="0">
                        <c:v>43252</c:v>
                      </c:pt>
                      <c:pt idx="1">
                        <c:v>43282</c:v>
                      </c:pt>
                      <c:pt idx="2">
                        <c:v>43313</c:v>
                      </c:pt>
                      <c:pt idx="3">
                        <c:v>43344</c:v>
                      </c:pt>
                      <c:pt idx="4">
                        <c:v>43374</c:v>
                      </c:pt>
                      <c:pt idx="5">
                        <c:v>43405</c:v>
                      </c:pt>
                      <c:pt idx="6">
                        <c:v>43435</c:v>
                      </c:pt>
                      <c:pt idx="7">
                        <c:v>43466</c:v>
                      </c:pt>
                      <c:pt idx="8">
                        <c:v>43497</c:v>
                      </c:pt>
                      <c:pt idx="9">
                        <c:v>43525</c:v>
                      </c:pt>
                      <c:pt idx="10">
                        <c:v>43556</c:v>
                      </c:pt>
                      <c:pt idx="11">
                        <c:v>43586</c:v>
                      </c:pt>
                      <c:pt idx="12">
                        <c:v>43617</c:v>
                      </c:pt>
                      <c:pt idx="13">
                        <c:v>43647</c:v>
                      </c:pt>
                      <c:pt idx="14">
                        <c:v>43678</c:v>
                      </c:pt>
                      <c:pt idx="15">
                        <c:v>43709</c:v>
                      </c:pt>
                      <c:pt idx="16">
                        <c:v>43739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'Consensus kilátások'!$L$27:$L$43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7" formatCode="0.0">
                        <c:v>1.6</c:v>
                      </c:pt>
                      <c:pt idx="8" formatCode="0.0">
                        <c:v>1.5</c:v>
                      </c:pt>
                      <c:pt idx="9" formatCode="0.0">
                        <c:v>1.5</c:v>
                      </c:pt>
                      <c:pt idx="10" formatCode="0.0">
                        <c:v>1.5</c:v>
                      </c:pt>
                      <c:pt idx="11" formatCode="0.0">
                        <c:v>1.5</c:v>
                      </c:pt>
                      <c:pt idx="12" formatCode="0.0">
                        <c:v>1.4</c:v>
                      </c:pt>
                      <c:pt idx="13" formatCode="0.0">
                        <c:v>1.4</c:v>
                      </c:pt>
                      <c:pt idx="14" formatCode="0.0">
                        <c:v>1.2</c:v>
                      </c:pt>
                      <c:pt idx="15" formatCode="0.0">
                        <c:v>1</c:v>
                      </c:pt>
                      <c:pt idx="16" formatCode="0.0">
                        <c:v>0.8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2B8-49C5-A26A-3D8651CF4CF1}"/>
                  </c:ext>
                </c:extLst>
              </c15:ser>
            </c15:filteredLineSeries>
            <c15:filteredLine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'Consensus kilátások'!$G$21</c15:sqref>
                        </c15:formulaRef>
                      </c:ext>
                    </c:extLst>
                    <c:strCache>
                      <c:ptCount val="1"/>
                      <c:pt idx="0">
                        <c:v>Netherlands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'Consensus kilátások'!$A$27:$A$43</c15:sqref>
                        </c15:formulaRef>
                      </c:ext>
                    </c:extLst>
                    <c:numCache>
                      <c:formatCode>m/d/yyyy</c:formatCode>
                      <c:ptCount val="17"/>
                      <c:pt idx="0">
                        <c:v>43252</c:v>
                      </c:pt>
                      <c:pt idx="1">
                        <c:v>43282</c:v>
                      </c:pt>
                      <c:pt idx="2">
                        <c:v>43313</c:v>
                      </c:pt>
                      <c:pt idx="3">
                        <c:v>43344</c:v>
                      </c:pt>
                      <c:pt idx="4">
                        <c:v>43374</c:v>
                      </c:pt>
                      <c:pt idx="5">
                        <c:v>43405</c:v>
                      </c:pt>
                      <c:pt idx="6">
                        <c:v>43435</c:v>
                      </c:pt>
                      <c:pt idx="7">
                        <c:v>43466</c:v>
                      </c:pt>
                      <c:pt idx="8">
                        <c:v>43497</c:v>
                      </c:pt>
                      <c:pt idx="9">
                        <c:v>43525</c:v>
                      </c:pt>
                      <c:pt idx="10">
                        <c:v>43556</c:v>
                      </c:pt>
                      <c:pt idx="11">
                        <c:v>43586</c:v>
                      </c:pt>
                      <c:pt idx="12">
                        <c:v>43617</c:v>
                      </c:pt>
                      <c:pt idx="13">
                        <c:v>43647</c:v>
                      </c:pt>
                      <c:pt idx="14">
                        <c:v>43678</c:v>
                      </c:pt>
                      <c:pt idx="15">
                        <c:v>43709</c:v>
                      </c:pt>
                      <c:pt idx="16">
                        <c:v>43739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'Consensus kilátások'!$G$22:$G$33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</c:v>
                      </c:pt>
                      <c:pt idx="1">
                        <c:v>2.1</c:v>
                      </c:pt>
                      <c:pt idx="2">
                        <c:v>2.2999999999999998</c:v>
                      </c:pt>
                      <c:pt idx="3">
                        <c:v>2.2999999999999998</c:v>
                      </c:pt>
                      <c:pt idx="4">
                        <c:v>2.2999999999999998</c:v>
                      </c:pt>
                      <c:pt idx="5">
                        <c:v>2.2999999999999998</c:v>
                      </c:pt>
                      <c:pt idx="6">
                        <c:v>2.2000000000000002</c:v>
                      </c:pt>
                      <c:pt idx="7">
                        <c:v>2.2000000000000002</c:v>
                      </c:pt>
                      <c:pt idx="8">
                        <c:v>2.2000000000000002</c:v>
                      </c:pt>
                      <c:pt idx="9">
                        <c:v>2.2000000000000002</c:v>
                      </c:pt>
                      <c:pt idx="10">
                        <c:v>2.2000000000000002</c:v>
                      </c:pt>
                      <c:pt idx="11">
                        <c:v>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2B8-49C5-A26A-3D8651CF4CF1}"/>
                  </c:ext>
                </c:extLst>
              </c15:ser>
            </c15:filteredLineSeries>
            <c15:filteredLineSeries>
              <c15:ser>
                <c:idx val="6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'Consensus kilátások'!$H$21</c15:sqref>
                        </c15:formulaRef>
                      </c:ext>
                    </c:extLst>
                    <c:strCache>
                      <c:ptCount val="1"/>
                      <c:pt idx="0">
                        <c:v>Spain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'Consensus kilátások'!$A$27:$A$43</c15:sqref>
                        </c15:formulaRef>
                      </c:ext>
                    </c:extLst>
                    <c:numCache>
                      <c:formatCode>m/d/yyyy</c:formatCode>
                      <c:ptCount val="17"/>
                      <c:pt idx="0">
                        <c:v>43252</c:v>
                      </c:pt>
                      <c:pt idx="1">
                        <c:v>43282</c:v>
                      </c:pt>
                      <c:pt idx="2">
                        <c:v>43313</c:v>
                      </c:pt>
                      <c:pt idx="3">
                        <c:v>43344</c:v>
                      </c:pt>
                      <c:pt idx="4">
                        <c:v>43374</c:v>
                      </c:pt>
                      <c:pt idx="5">
                        <c:v>43405</c:v>
                      </c:pt>
                      <c:pt idx="6">
                        <c:v>43435</c:v>
                      </c:pt>
                      <c:pt idx="7">
                        <c:v>43466</c:v>
                      </c:pt>
                      <c:pt idx="8">
                        <c:v>43497</c:v>
                      </c:pt>
                      <c:pt idx="9">
                        <c:v>43525</c:v>
                      </c:pt>
                      <c:pt idx="10">
                        <c:v>43556</c:v>
                      </c:pt>
                      <c:pt idx="11">
                        <c:v>43586</c:v>
                      </c:pt>
                      <c:pt idx="12">
                        <c:v>43617</c:v>
                      </c:pt>
                      <c:pt idx="13">
                        <c:v>43647</c:v>
                      </c:pt>
                      <c:pt idx="14">
                        <c:v>43678</c:v>
                      </c:pt>
                      <c:pt idx="15">
                        <c:v>43709</c:v>
                      </c:pt>
                      <c:pt idx="16">
                        <c:v>43739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'Consensus kilátások'!$H$22:$H$33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2.2000000000000002</c:v>
                      </c:pt>
                      <c:pt idx="1">
                        <c:v>2.2999999999999998</c:v>
                      </c:pt>
                      <c:pt idx="2">
                        <c:v>2.2999999999999998</c:v>
                      </c:pt>
                      <c:pt idx="3">
                        <c:v>2.2999999999999998</c:v>
                      </c:pt>
                      <c:pt idx="4">
                        <c:v>2.2999999999999998</c:v>
                      </c:pt>
                      <c:pt idx="5">
                        <c:v>2.2999999999999998</c:v>
                      </c:pt>
                      <c:pt idx="6">
                        <c:v>2.2999999999999998</c:v>
                      </c:pt>
                      <c:pt idx="7">
                        <c:v>2.2999999999999998</c:v>
                      </c:pt>
                      <c:pt idx="8">
                        <c:v>2.2999999999999998</c:v>
                      </c:pt>
                      <c:pt idx="9">
                        <c:v>2.2000000000000002</c:v>
                      </c:pt>
                      <c:pt idx="10">
                        <c:v>2.2000000000000002</c:v>
                      </c:pt>
                      <c:pt idx="11" formatCode="0.0">
                        <c:v>2.2000000000000002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2B8-49C5-A26A-3D8651CF4CF1}"/>
                  </c:ext>
                </c:extLst>
              </c15:ser>
            </c15:filteredLineSeries>
            <c15:filteredLineSeries>
              <c15:ser>
                <c:idx val="0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'Consensus kilátások'!$D$21</c15:sqref>
                        </c15:formulaRef>
                      </c:ext>
                    </c:extLst>
                    <c:strCache>
                      <c:ptCount val="1"/>
                      <c:pt idx="0">
                        <c:v>France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'Consensus kilátások'!$A$27:$A$43</c15:sqref>
                        </c15:formulaRef>
                      </c:ext>
                    </c:extLst>
                    <c:numCache>
                      <c:formatCode>m/d/yyyy</c:formatCode>
                      <c:ptCount val="17"/>
                      <c:pt idx="0">
                        <c:v>43252</c:v>
                      </c:pt>
                      <c:pt idx="1">
                        <c:v>43282</c:v>
                      </c:pt>
                      <c:pt idx="2">
                        <c:v>43313</c:v>
                      </c:pt>
                      <c:pt idx="3">
                        <c:v>43344</c:v>
                      </c:pt>
                      <c:pt idx="4">
                        <c:v>43374</c:v>
                      </c:pt>
                      <c:pt idx="5">
                        <c:v>43405</c:v>
                      </c:pt>
                      <c:pt idx="6">
                        <c:v>43435</c:v>
                      </c:pt>
                      <c:pt idx="7">
                        <c:v>43466</c:v>
                      </c:pt>
                      <c:pt idx="8">
                        <c:v>43497</c:v>
                      </c:pt>
                      <c:pt idx="9">
                        <c:v>43525</c:v>
                      </c:pt>
                      <c:pt idx="10">
                        <c:v>43556</c:v>
                      </c:pt>
                      <c:pt idx="11">
                        <c:v>43586</c:v>
                      </c:pt>
                      <c:pt idx="12">
                        <c:v>43617</c:v>
                      </c:pt>
                      <c:pt idx="13">
                        <c:v>43647</c:v>
                      </c:pt>
                      <c:pt idx="14">
                        <c:v>43678</c:v>
                      </c:pt>
                      <c:pt idx="15">
                        <c:v>43709</c:v>
                      </c:pt>
                      <c:pt idx="16">
                        <c:v>43739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'Consensus kilátások'!$D$22:$D$34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1.7</c:v>
                      </c:pt>
                      <c:pt idx="1">
                        <c:v>1.8</c:v>
                      </c:pt>
                      <c:pt idx="2">
                        <c:v>1.8</c:v>
                      </c:pt>
                      <c:pt idx="3">
                        <c:v>1.8</c:v>
                      </c:pt>
                      <c:pt idx="4">
                        <c:v>1.8</c:v>
                      </c:pt>
                      <c:pt idx="5">
                        <c:v>1.7</c:v>
                      </c:pt>
                      <c:pt idx="6">
                        <c:v>1.8</c:v>
                      </c:pt>
                      <c:pt idx="7">
                        <c:v>1.7</c:v>
                      </c:pt>
                      <c:pt idx="8">
                        <c:v>1.7</c:v>
                      </c:pt>
                      <c:pt idx="9">
                        <c:v>1.6</c:v>
                      </c:pt>
                      <c:pt idx="10">
                        <c:v>1.6</c:v>
                      </c:pt>
                      <c:pt idx="11">
                        <c:v>1.6</c:v>
                      </c:pt>
                      <c:pt idx="12">
                        <c:v>1.5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2B8-49C5-A26A-3D8651CF4CF1}"/>
                  </c:ext>
                </c:extLst>
              </c15:ser>
            </c15:filteredLineSeries>
          </c:ext>
        </c:extLst>
      </c:lineChart>
      <c:catAx>
        <c:axId val="601828864"/>
        <c:scaling>
          <c:orientation val="minMax"/>
        </c:scaling>
        <c:delete val="0"/>
        <c:axPos val="b"/>
        <c:numFmt formatCode="yyyy/mm/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18272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018272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18288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678846153846154E-2"/>
          <c:y val="0.92535822222222208"/>
          <c:w val="0.90680299145299148"/>
          <c:h val="7.3049111111111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369794633034333E-2"/>
          <c:y val="6.8504784775429886E-2"/>
          <c:w val="0.90526041073393138"/>
          <c:h val="0.725368648683504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'GDP importszűrt dekomp'!$B$57</c:f>
              <c:strCache>
                <c:ptCount val="1"/>
                <c:pt idx="0">
                  <c:v>Háztartások fogyasztása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'GDP importszűrt dekomp'!$A$58:$A$64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'GDP importszűrt dekomp'!$B$58:$B$64</c:f>
              <c:numCache>
                <c:formatCode>General</c:formatCode>
                <c:ptCount val="7"/>
                <c:pt idx="0">
                  <c:v>1.4727143386190733</c:v>
                </c:pt>
                <c:pt idx="1">
                  <c:v>1.4653723567334236</c:v>
                </c:pt>
                <c:pt idx="2">
                  <c:v>1.5106358447793524</c:v>
                </c:pt>
                <c:pt idx="3">
                  <c:v>1.6341496717594057</c:v>
                </c:pt>
                <c:pt idx="4">
                  <c:v>1.3173692709222364</c:v>
                </c:pt>
                <c:pt idx="5">
                  <c:v>1.01018372691915</c:v>
                </c:pt>
                <c:pt idx="6">
                  <c:v>0.96761967648115843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F-407D-BF94-023BE68B5961}"/>
            </c:ext>
          </c:extLst>
        </c:ser>
        <c:ser>
          <c:idx val="2"/>
          <c:order val="1"/>
          <c:tx>
            <c:strRef>
              <c:f>'GDP importszűrt dekomp'!$D$57</c:f>
              <c:strCache>
                <c:ptCount val="1"/>
                <c:pt idx="0">
                  <c:v>Beruházás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cat>
            <c:numRef>
              <c:f>'GDP importszűrt dekomp'!$A$58:$A$64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'GDP importszűrt dekomp'!$D$58:$D$64</c:f>
              <c:numCache>
                <c:formatCode>General</c:formatCode>
                <c:ptCount val="7"/>
                <c:pt idx="0">
                  <c:v>-1.885842517241717</c:v>
                </c:pt>
                <c:pt idx="1">
                  <c:v>2.0813288946377342</c:v>
                </c:pt>
                <c:pt idx="2">
                  <c:v>2.0732135132720604</c:v>
                </c:pt>
                <c:pt idx="3">
                  <c:v>2.9344091247885626</c:v>
                </c:pt>
                <c:pt idx="4">
                  <c:v>0.67770304432971851</c:v>
                </c:pt>
                <c:pt idx="5">
                  <c:v>0.70212449693284917</c:v>
                </c:pt>
                <c:pt idx="6">
                  <c:v>0.40869773122110598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7F-407D-BF94-023BE68B5961}"/>
            </c:ext>
          </c:extLst>
        </c:ser>
        <c:ser>
          <c:idx val="1"/>
          <c:order val="2"/>
          <c:tx>
            <c:strRef>
              <c:f>'GDP importszűrt dekomp'!$C$57</c:f>
              <c:strCache>
                <c:ptCount val="1"/>
                <c:pt idx="0">
                  <c:v>Közösségi fogyasztás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'GDP importszűrt dekomp'!$A$58:$A$64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'GDP importszűrt dekomp'!$C$58:$C$64</c:f>
              <c:numCache>
                <c:formatCode>General</c:formatCode>
                <c:ptCount val="7"/>
                <c:pt idx="0">
                  <c:v>0.17851303990701067</c:v>
                </c:pt>
                <c:pt idx="1">
                  <c:v>0.53661451373420377</c:v>
                </c:pt>
                <c:pt idx="2">
                  <c:v>0.21278938511459181</c:v>
                </c:pt>
                <c:pt idx="3">
                  <c:v>0.1329681994037927</c:v>
                </c:pt>
                <c:pt idx="4">
                  <c:v>0.12283326954688864</c:v>
                </c:pt>
                <c:pt idx="5">
                  <c:v>5.3282376334870193E-2</c:v>
                </c:pt>
                <c:pt idx="6">
                  <c:v>0.18725452259304112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7F-407D-BF94-023BE68B5961}"/>
            </c:ext>
          </c:extLst>
        </c:ser>
        <c:ser>
          <c:idx val="3"/>
          <c:order val="3"/>
          <c:tx>
            <c:strRef>
              <c:f>'GDP importszűrt dekomp'!$E$57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numRef>
              <c:f>'GDP importszűrt dekomp'!$A$58:$A$64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'GDP importszűrt dekomp'!$E$58:$E$64</c:f>
              <c:numCache>
                <c:formatCode>General</c:formatCode>
                <c:ptCount val="7"/>
                <c:pt idx="0">
                  <c:v>1.1395712526751476</c:v>
                </c:pt>
                <c:pt idx="1">
                  <c:v>2.0245593457143016</c:v>
                </c:pt>
                <c:pt idx="2">
                  <c:v>1.0831912656194478</c:v>
                </c:pt>
                <c:pt idx="3">
                  <c:v>2.2354956231769685</c:v>
                </c:pt>
                <c:pt idx="4">
                  <c:v>1.632501758678071</c:v>
                </c:pt>
                <c:pt idx="5">
                  <c:v>1.7313069265267711</c:v>
                </c:pt>
                <c:pt idx="6">
                  <c:v>1.9118456336740137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7F-407D-BF94-023BE68B5961}"/>
            </c:ext>
          </c:extLst>
        </c:ser>
        <c:ser>
          <c:idx val="4"/>
          <c:order val="4"/>
          <c:tx>
            <c:strRef>
              <c:f>'GDP importszűrt dekomp'!$F$57</c:f>
              <c:strCache>
                <c:ptCount val="1"/>
                <c:pt idx="0">
                  <c:v>Készletváltozás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  <a:effectLst/>
          </c:spPr>
          <c:invertIfNegative val="0"/>
          <c:cat>
            <c:numRef>
              <c:f>'GDP importszűrt dekomp'!$A$58:$A$64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'GDP importszűrt dekomp'!$F$58:$F$64</c:f>
              <c:numCache>
                <c:formatCode>General</c:formatCode>
                <c:ptCount val="7"/>
                <c:pt idx="0">
                  <c:v>1.2999999999999998</c:v>
                </c:pt>
                <c:pt idx="1">
                  <c:v>-1.81</c:v>
                </c:pt>
                <c:pt idx="2">
                  <c:v>0.22000000000000003</c:v>
                </c:pt>
                <c:pt idx="3">
                  <c:v>-2.0116371072438217</c:v>
                </c:pt>
                <c:pt idx="4">
                  <c:v>-1.1565071912410332E-3</c:v>
                </c:pt>
                <c:pt idx="5">
                  <c:v>1.3877977147516075E-4</c:v>
                </c:pt>
                <c:pt idx="6">
                  <c:v>1.3033687752440066E-4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7F-407D-BF94-023BE68B5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31780136"/>
        <c:axId val="931780464"/>
      </c:barChart>
      <c:lineChart>
        <c:grouping val="standard"/>
        <c:varyColors val="0"/>
        <c:ser>
          <c:idx val="5"/>
          <c:order val="5"/>
          <c:tx>
            <c:strRef>
              <c:f>'GDP importszűrt dekomp'!$G$57</c:f>
              <c:strCache>
                <c:ptCount val="1"/>
                <c:pt idx="0">
                  <c:v>GDP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bg1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78289076063194E-2"/>
                  <c:y val="-6.3766977854014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7F-407D-BF94-023BE68B596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'GDP importszűrt dekomp'!$A$58:$A$64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'GDP importszűrt dekomp'!$G$58:$G$64</c:f>
              <c:numCache>
                <c:formatCode>General</c:formatCode>
                <c:ptCount val="7"/>
                <c:pt idx="0">
                  <c:v>2.2000000000000002</c:v>
                </c:pt>
                <c:pt idx="1">
                  <c:v>4.3</c:v>
                </c:pt>
                <c:pt idx="2">
                  <c:v>5.0999999999999996</c:v>
                </c:pt>
                <c:pt idx="3">
                  <c:v>4.9249731428381933</c:v>
                </c:pt>
                <c:pt idx="4">
                  <c:v>3.7492004452223622</c:v>
                </c:pt>
                <c:pt idx="5">
                  <c:v>3.4970348479138353</c:v>
                </c:pt>
                <c:pt idx="6">
                  <c:v>3.4760328436200312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D7F-407D-BF94-023BE68B5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858064"/>
        <c:axId val="682856424"/>
      </c:lineChart>
      <c:catAx>
        <c:axId val="931780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1780464"/>
        <c:crosses val="autoZero"/>
        <c:auto val="1"/>
        <c:lblAlgn val="ctr"/>
        <c:lblOffset val="100"/>
        <c:noMultiLvlLbl val="0"/>
      </c:catAx>
      <c:valAx>
        <c:axId val="931780464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1780136"/>
        <c:crosses val="autoZero"/>
        <c:crossBetween val="between"/>
        <c:majorUnit val="1"/>
      </c:valAx>
      <c:valAx>
        <c:axId val="682856424"/>
        <c:scaling>
          <c:orientation val="minMax"/>
          <c:max val="7"/>
          <c:min val="-3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82858064"/>
        <c:crosses val="max"/>
        <c:crossBetween val="between"/>
        <c:majorUnit val="1"/>
      </c:valAx>
      <c:catAx>
        <c:axId val="68285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2856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698714852373118E-2"/>
          <c:y val="0.87252047951326084"/>
          <c:w val="0.95392732059768814"/>
          <c:h val="0.12659675169990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86920443912294E-2"/>
          <c:y val="8.4010649788204342E-2"/>
          <c:w val="0.93777722324238211"/>
          <c:h val="0.76872980385010292"/>
        </c:manualLayout>
      </c:layout>
      <c:lineChart>
        <c:grouping val="standard"/>
        <c:varyColors val="0"/>
        <c:ser>
          <c:idx val="0"/>
          <c:order val="0"/>
          <c:tx>
            <c:strRef>
              <c:f>'c6_EUR'!$B$11</c:f>
              <c:strCache>
                <c:ptCount val="1"/>
                <c:pt idx="0">
                  <c:v>2019. szeptember</c:v>
                </c:pt>
              </c:strCache>
            </c:strRef>
          </c:tx>
          <c:spPr>
            <a:ln w="28575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'c6_EUR'!$A$229:$A$384</c:f>
              <c:numCache>
                <c:formatCode>mmm\-yy</c:formatCode>
                <c:ptCount val="15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</c:numCache>
            </c:numRef>
          </c:cat>
          <c:val>
            <c:numRef>
              <c:f>'c6_EUR'!$B$229:$B$384</c:f>
              <c:numCache>
                <c:formatCode>0.00</c:formatCode>
                <c:ptCount val="156"/>
                <c:pt idx="0">
                  <c:v>53.469507891009222</c:v>
                </c:pt>
                <c:pt idx="1">
                  <c:v>54.277821406644385</c:v>
                </c:pt>
                <c:pt idx="2">
                  <c:v>58.425812830557653</c:v>
                </c:pt>
                <c:pt idx="3">
                  <c:v>63.277652847414494</c:v>
                </c:pt>
                <c:pt idx="4">
                  <c:v>60.639227216748772</c:v>
                </c:pt>
                <c:pt idx="5">
                  <c:v>61.301588545830782</c:v>
                </c:pt>
                <c:pt idx="6">
                  <c:v>58.521133123596471</c:v>
                </c:pt>
                <c:pt idx="7">
                  <c:v>59.377996971918449</c:v>
                </c:pt>
                <c:pt idx="8">
                  <c:v>59.588093308497449</c:v>
                </c:pt>
                <c:pt idx="9">
                  <c:v>59.683776297279273</c:v>
                </c:pt>
                <c:pt idx="10">
                  <c:v>62.730795680649976</c:v>
                </c:pt>
                <c:pt idx="11">
                  <c:v>69.367524424438685</c:v>
                </c:pt>
                <c:pt idx="12">
                  <c:v>72.121397835919169</c:v>
                </c:pt>
                <c:pt idx="13">
                  <c:v>76.158020281731694</c:v>
                </c:pt>
                <c:pt idx="14">
                  <c:v>81.652545744050499</c:v>
                </c:pt>
                <c:pt idx="15">
                  <c:v>85.118678786466376</c:v>
                </c:pt>
                <c:pt idx="16">
                  <c:v>79.744620134328827</c:v>
                </c:pt>
                <c:pt idx="17">
                  <c:v>79.021965199023384</c:v>
                </c:pt>
                <c:pt idx="18">
                  <c:v>81.534975928570489</c:v>
                </c:pt>
                <c:pt idx="19">
                  <c:v>76.701790512704122</c:v>
                </c:pt>
                <c:pt idx="20">
                  <c:v>81.665772552095476</c:v>
                </c:pt>
                <c:pt idx="21">
                  <c:v>79.9708814897797</c:v>
                </c:pt>
                <c:pt idx="22">
                  <c:v>81.532802169754959</c:v>
                </c:pt>
                <c:pt idx="23">
                  <c:v>81.867602398608042</c:v>
                </c:pt>
                <c:pt idx="24">
                  <c:v>86.080805004387329</c:v>
                </c:pt>
                <c:pt idx="25">
                  <c:v>90.443973975311948</c:v>
                </c:pt>
                <c:pt idx="26">
                  <c:v>94.476158867665617</c:v>
                </c:pt>
                <c:pt idx="27">
                  <c:v>91.545398121133914</c:v>
                </c:pt>
                <c:pt idx="28">
                  <c:v>86.369420725997855</c:v>
                </c:pt>
                <c:pt idx="29">
                  <c:v>76.281298882236243</c:v>
                </c:pt>
                <c:pt idx="30">
                  <c:v>83.867236769096365</c:v>
                </c:pt>
                <c:pt idx="31">
                  <c:v>91.367864061842837</c:v>
                </c:pt>
                <c:pt idx="32">
                  <c:v>88.215326538281474</c:v>
                </c:pt>
                <c:pt idx="33">
                  <c:v>86.380566056312247</c:v>
                </c:pt>
                <c:pt idx="34">
                  <c:v>85.567646906587242</c:v>
                </c:pt>
                <c:pt idx="35">
                  <c:v>83.666674115425522</c:v>
                </c:pt>
                <c:pt idx="36">
                  <c:v>84.98772583412979</c:v>
                </c:pt>
                <c:pt idx="37">
                  <c:v>87.141490951482169</c:v>
                </c:pt>
                <c:pt idx="38">
                  <c:v>84.301666312005821</c:v>
                </c:pt>
                <c:pt idx="39">
                  <c:v>79.034881685153564</c:v>
                </c:pt>
                <c:pt idx="40">
                  <c:v>79.323101897058024</c:v>
                </c:pt>
                <c:pt idx="41">
                  <c:v>78.155234372887307</c:v>
                </c:pt>
                <c:pt idx="42">
                  <c:v>82.335838054271164</c:v>
                </c:pt>
                <c:pt idx="43">
                  <c:v>83.363680409409469</c:v>
                </c:pt>
                <c:pt idx="44">
                  <c:v>83.620292537977477</c:v>
                </c:pt>
                <c:pt idx="45">
                  <c:v>80.289250218813208</c:v>
                </c:pt>
                <c:pt idx="46">
                  <c:v>80.088422843750024</c:v>
                </c:pt>
                <c:pt idx="47">
                  <c:v>80.811292004221642</c:v>
                </c:pt>
                <c:pt idx="48">
                  <c:v>78.856840393083004</c:v>
                </c:pt>
                <c:pt idx="49">
                  <c:v>79.66716922173994</c:v>
                </c:pt>
                <c:pt idx="50">
                  <c:v>77.712725533374794</c:v>
                </c:pt>
                <c:pt idx="51">
                  <c:v>78.038025812818788</c:v>
                </c:pt>
                <c:pt idx="52">
                  <c:v>79.863619887952495</c:v>
                </c:pt>
                <c:pt idx="53">
                  <c:v>82.297471653291581</c:v>
                </c:pt>
                <c:pt idx="54">
                  <c:v>78.974355905683595</c:v>
                </c:pt>
                <c:pt idx="55">
                  <c:v>76.508553125368607</c:v>
                </c:pt>
                <c:pt idx="56">
                  <c:v>75.381411952440132</c:v>
                </c:pt>
                <c:pt idx="57">
                  <c:v>68.817793493193619</c:v>
                </c:pt>
                <c:pt idx="58">
                  <c:v>62.91321089275359</c:v>
                </c:pt>
                <c:pt idx="59">
                  <c:v>50.525495179936506</c:v>
                </c:pt>
                <c:pt idx="60">
                  <c:v>41.40810576109304</c:v>
                </c:pt>
                <c:pt idx="61">
                  <c:v>50.995619473428825</c:v>
                </c:pt>
                <c:pt idx="62">
                  <c:v>51.527727069069925</c:v>
                </c:pt>
                <c:pt idx="63">
                  <c:v>55.086629592696099</c:v>
                </c:pt>
                <c:pt idx="64">
                  <c:v>57.816640090968015</c:v>
                </c:pt>
                <c:pt idx="65">
                  <c:v>55.607229264289671</c:v>
                </c:pt>
                <c:pt idx="66">
                  <c:v>50.75555151055412</c:v>
                </c:pt>
                <c:pt idx="67">
                  <c:v>42.223483753327173</c:v>
                </c:pt>
                <c:pt idx="68">
                  <c:v>42.035716724362487</c:v>
                </c:pt>
                <c:pt idx="69">
                  <c:v>42.810597023632802</c:v>
                </c:pt>
                <c:pt idx="70">
                  <c:v>41.371752392977726</c:v>
                </c:pt>
                <c:pt idx="71">
                  <c:v>34.702257133445663</c:v>
                </c:pt>
                <c:pt idx="72">
                  <c:v>28.352456612388476</c:v>
                </c:pt>
                <c:pt idx="73">
                  <c:v>29.918912308332359</c:v>
                </c:pt>
                <c:pt idx="74">
                  <c:v>35.188770216152129</c:v>
                </c:pt>
                <c:pt idx="75">
                  <c:v>37.257330412282847</c:v>
                </c:pt>
                <c:pt idx="76">
                  <c:v>41.672301926032013</c:v>
                </c:pt>
                <c:pt idx="77">
                  <c:v>43.141923182839676</c:v>
                </c:pt>
                <c:pt idx="78">
                  <c:v>40.73320179039704</c:v>
                </c:pt>
                <c:pt idx="79">
                  <c:v>41.171287728190315</c:v>
                </c:pt>
                <c:pt idx="80">
                  <c:v>41.197729086083285</c:v>
                </c:pt>
                <c:pt idx="81">
                  <c:v>45.080214700758255</c:v>
                </c:pt>
                <c:pt idx="82">
                  <c:v>43.026135190295669</c:v>
                </c:pt>
                <c:pt idx="83">
                  <c:v>51.214117352006824</c:v>
                </c:pt>
                <c:pt idx="84">
                  <c:v>51.681756596761083</c:v>
                </c:pt>
                <c:pt idx="85">
                  <c:v>52.1514445307904</c:v>
                </c:pt>
                <c:pt idx="86">
                  <c:v>48.632588399454555</c:v>
                </c:pt>
                <c:pt idx="87">
                  <c:v>49.396404302601823</c:v>
                </c:pt>
                <c:pt idx="88">
                  <c:v>46.044952351149398</c:v>
                </c:pt>
                <c:pt idx="89">
                  <c:v>41.756471907307223</c:v>
                </c:pt>
                <c:pt idx="90">
                  <c:v>42.318024977842484</c:v>
                </c:pt>
                <c:pt idx="91">
                  <c:v>43.485589452015297</c:v>
                </c:pt>
                <c:pt idx="92">
                  <c:v>46.281555374679044</c:v>
                </c:pt>
                <c:pt idx="93">
                  <c:v>49.007630494723188</c:v>
                </c:pt>
                <c:pt idx="94">
                  <c:v>53.293194553846455</c:v>
                </c:pt>
                <c:pt idx="95">
                  <c:v>54.25458549377197</c:v>
                </c:pt>
                <c:pt idx="96">
                  <c:v>56.568657857270232</c:v>
                </c:pt>
                <c:pt idx="97">
                  <c:v>52.937092197739616</c:v>
                </c:pt>
                <c:pt idx="98">
                  <c:v>53.880668674312169</c:v>
                </c:pt>
                <c:pt idx="99">
                  <c:v>58.297757173208119</c:v>
                </c:pt>
                <c:pt idx="100">
                  <c:v>64.824736277005329</c:v>
                </c:pt>
                <c:pt idx="101">
                  <c:v>64.396059222343098</c:v>
                </c:pt>
                <c:pt idx="102">
                  <c:v>63.720061445832187</c:v>
                </c:pt>
                <c:pt idx="103">
                  <c:v>63.319129050383872</c:v>
                </c:pt>
                <c:pt idx="104">
                  <c:v>67.616966614847087</c:v>
                </c:pt>
                <c:pt idx="105">
                  <c:v>70.052528913985299</c:v>
                </c:pt>
                <c:pt idx="106">
                  <c:v>57.384995945411568</c:v>
                </c:pt>
                <c:pt idx="107">
                  <c:v>49.616815684984523</c:v>
                </c:pt>
                <c:pt idx="108">
                  <c:v>51.90163149706575</c:v>
                </c:pt>
                <c:pt idx="109">
                  <c:v>56.511832901029038</c:v>
                </c:pt>
                <c:pt idx="110">
                  <c:v>58.733627401978069</c:v>
                </c:pt>
                <c:pt idx="111">
                  <c:v>63.329707048424154</c:v>
                </c:pt>
                <c:pt idx="112">
                  <c:v>63.05647691661968</c:v>
                </c:pt>
                <c:pt idx="113">
                  <c:v>56.061445994446089</c:v>
                </c:pt>
                <c:pt idx="114">
                  <c:v>57.037412456562414</c:v>
                </c:pt>
                <c:pt idx="115">
                  <c:v>53.242350547056297</c:v>
                </c:pt>
                <c:pt idx="116">
                  <c:v>56.433310340738394</c:v>
                </c:pt>
                <c:pt idx="117">
                  <c:v>56.98213815321369</c:v>
                </c:pt>
                <c:pt idx="118">
                  <c:v>57.530965965688985</c:v>
                </c:pt>
                <c:pt idx="119">
                  <c:v>56.596768954067514</c:v>
                </c:pt>
                <c:pt idx="120">
                  <c:v>55.858101549529593</c:v>
                </c:pt>
                <c:pt idx="121">
                  <c:v>55.307721914775861</c:v>
                </c:pt>
                <c:pt idx="122">
                  <c:v>54.884074432761473</c:v>
                </c:pt>
                <c:pt idx="123">
                  <c:v>54.54008716104039</c:v>
                </c:pt>
                <c:pt idx="124">
                  <c:v>54.246792750415047</c:v>
                </c:pt>
                <c:pt idx="125">
                  <c:v>53.964361095738781</c:v>
                </c:pt>
                <c:pt idx="126">
                  <c:v>53.727190924183716</c:v>
                </c:pt>
                <c:pt idx="127">
                  <c:v>53.52441947980077</c:v>
                </c:pt>
                <c:pt idx="128">
                  <c:v>53.330700332042049</c:v>
                </c:pt>
                <c:pt idx="129">
                  <c:v>53.120687050359699</c:v>
                </c:pt>
                <c:pt idx="130">
                  <c:v>53.120687050359699</c:v>
                </c:pt>
                <c:pt idx="131">
                  <c:v>53.120687050359699</c:v>
                </c:pt>
                <c:pt idx="132">
                  <c:v>53.120687050359699</c:v>
                </c:pt>
                <c:pt idx="133">
                  <c:v>53.120687050359699</c:v>
                </c:pt>
                <c:pt idx="134">
                  <c:v>53.120687050359699</c:v>
                </c:pt>
                <c:pt idx="135">
                  <c:v>53.120687050359699</c:v>
                </c:pt>
                <c:pt idx="136">
                  <c:v>53.120687050359699</c:v>
                </c:pt>
                <c:pt idx="137">
                  <c:v>53.120687050359699</c:v>
                </c:pt>
                <c:pt idx="138">
                  <c:v>53.120687050359699</c:v>
                </c:pt>
                <c:pt idx="139">
                  <c:v>53.120687050359699</c:v>
                </c:pt>
                <c:pt idx="140">
                  <c:v>53.120687050359699</c:v>
                </c:pt>
                <c:pt idx="141">
                  <c:v>53.120687050359699</c:v>
                </c:pt>
                <c:pt idx="142">
                  <c:v>53.120687050359699</c:v>
                </c:pt>
                <c:pt idx="143">
                  <c:v>53.120687050359699</c:v>
                </c:pt>
                <c:pt idx="144">
                  <c:v>53.120687050359699</c:v>
                </c:pt>
                <c:pt idx="145">
                  <c:v>53.120687050359699</c:v>
                </c:pt>
                <c:pt idx="146">
                  <c:v>53.120687050359699</c:v>
                </c:pt>
                <c:pt idx="147">
                  <c:v>53.120687050359699</c:v>
                </c:pt>
                <c:pt idx="148">
                  <c:v>53.120687050359699</c:v>
                </c:pt>
                <c:pt idx="149">
                  <c:v>53.120687050359699</c:v>
                </c:pt>
                <c:pt idx="150">
                  <c:v>53.120687050359699</c:v>
                </c:pt>
                <c:pt idx="151">
                  <c:v>53.120687050359699</c:v>
                </c:pt>
                <c:pt idx="152">
                  <c:v>53.120687050359699</c:v>
                </c:pt>
                <c:pt idx="153">
                  <c:v>53.120687050359699</c:v>
                </c:pt>
                <c:pt idx="154">
                  <c:v>53.120687050359699</c:v>
                </c:pt>
                <c:pt idx="155">
                  <c:v>53.120687050359699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87-4B35-BBDB-80A17C31C031}"/>
            </c:ext>
          </c:extLst>
        </c:ser>
        <c:ser>
          <c:idx val="3"/>
          <c:order val="1"/>
          <c:tx>
            <c:strRef>
              <c:f>'c6_EUR'!$C$11</c:f>
              <c:strCache>
                <c:ptCount val="1"/>
                <c:pt idx="0">
                  <c:v>Aktuális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'c6_EUR'!$A$229:$A$384</c:f>
              <c:numCache>
                <c:formatCode>mmm\-yy</c:formatCode>
                <c:ptCount val="15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</c:numCache>
            </c:numRef>
          </c:cat>
          <c:val>
            <c:numRef>
              <c:f>'c6_EUR'!$C$229:$C$384</c:f>
              <c:numCache>
                <c:formatCode>0.00</c:formatCode>
                <c:ptCount val="156"/>
                <c:pt idx="0">
                  <c:v>53.469507891009222</c:v>
                </c:pt>
                <c:pt idx="1">
                  <c:v>54.277821406644385</c:v>
                </c:pt>
                <c:pt idx="2">
                  <c:v>58.425812830557653</c:v>
                </c:pt>
                <c:pt idx="3">
                  <c:v>63.277652847414494</c:v>
                </c:pt>
                <c:pt idx="4">
                  <c:v>60.639227216748772</c:v>
                </c:pt>
                <c:pt idx="5">
                  <c:v>61.301588545830782</c:v>
                </c:pt>
                <c:pt idx="6">
                  <c:v>58.521133123596471</c:v>
                </c:pt>
                <c:pt idx="7">
                  <c:v>59.377996971918449</c:v>
                </c:pt>
                <c:pt idx="8">
                  <c:v>59.588093308497449</c:v>
                </c:pt>
                <c:pt idx="9">
                  <c:v>59.683776297279273</c:v>
                </c:pt>
                <c:pt idx="10">
                  <c:v>62.730795680649976</c:v>
                </c:pt>
                <c:pt idx="11">
                  <c:v>69.367524424438685</c:v>
                </c:pt>
                <c:pt idx="12">
                  <c:v>72.121397835919169</c:v>
                </c:pt>
                <c:pt idx="13">
                  <c:v>76.158020281731694</c:v>
                </c:pt>
                <c:pt idx="14">
                  <c:v>81.652545744050499</c:v>
                </c:pt>
                <c:pt idx="15">
                  <c:v>85.118678786466376</c:v>
                </c:pt>
                <c:pt idx="16">
                  <c:v>79.744620134328827</c:v>
                </c:pt>
                <c:pt idx="17">
                  <c:v>79.021965199023384</c:v>
                </c:pt>
                <c:pt idx="18">
                  <c:v>81.534975928570489</c:v>
                </c:pt>
                <c:pt idx="19">
                  <c:v>76.701790512704122</c:v>
                </c:pt>
                <c:pt idx="20">
                  <c:v>81.665772552095476</c:v>
                </c:pt>
                <c:pt idx="21">
                  <c:v>79.9708814897797</c:v>
                </c:pt>
                <c:pt idx="22">
                  <c:v>81.532802169754959</c:v>
                </c:pt>
                <c:pt idx="23">
                  <c:v>81.867602398608042</c:v>
                </c:pt>
                <c:pt idx="24">
                  <c:v>86.080805004387329</c:v>
                </c:pt>
                <c:pt idx="25">
                  <c:v>90.443973975311948</c:v>
                </c:pt>
                <c:pt idx="26">
                  <c:v>94.476158867665617</c:v>
                </c:pt>
                <c:pt idx="27">
                  <c:v>91.545398121133914</c:v>
                </c:pt>
                <c:pt idx="28">
                  <c:v>86.369420725997855</c:v>
                </c:pt>
                <c:pt idx="29">
                  <c:v>76.281298882236243</c:v>
                </c:pt>
                <c:pt idx="30">
                  <c:v>83.867236769096365</c:v>
                </c:pt>
                <c:pt idx="31">
                  <c:v>91.367864061842837</c:v>
                </c:pt>
                <c:pt idx="32">
                  <c:v>88.215326538281474</c:v>
                </c:pt>
                <c:pt idx="33">
                  <c:v>86.380566056312247</c:v>
                </c:pt>
                <c:pt idx="34">
                  <c:v>85.567646906587242</c:v>
                </c:pt>
                <c:pt idx="35">
                  <c:v>83.666674115425522</c:v>
                </c:pt>
                <c:pt idx="36">
                  <c:v>84.98772583412979</c:v>
                </c:pt>
                <c:pt idx="37">
                  <c:v>87.141490951482169</c:v>
                </c:pt>
                <c:pt idx="38">
                  <c:v>84.301666312005821</c:v>
                </c:pt>
                <c:pt idx="39">
                  <c:v>79.034881685153564</c:v>
                </c:pt>
                <c:pt idx="40">
                  <c:v>79.323101897058024</c:v>
                </c:pt>
                <c:pt idx="41">
                  <c:v>78.155234372887307</c:v>
                </c:pt>
                <c:pt idx="42">
                  <c:v>82.335838054271164</c:v>
                </c:pt>
                <c:pt idx="43">
                  <c:v>83.363680409409469</c:v>
                </c:pt>
                <c:pt idx="44">
                  <c:v>83.620292537977477</c:v>
                </c:pt>
                <c:pt idx="45">
                  <c:v>80.289250218813208</c:v>
                </c:pt>
                <c:pt idx="46">
                  <c:v>80.088422843750024</c:v>
                </c:pt>
                <c:pt idx="47">
                  <c:v>80.811292004221642</c:v>
                </c:pt>
                <c:pt idx="48">
                  <c:v>78.856840393083004</c:v>
                </c:pt>
                <c:pt idx="49">
                  <c:v>79.66716922173994</c:v>
                </c:pt>
                <c:pt idx="50">
                  <c:v>77.712725533374794</c:v>
                </c:pt>
                <c:pt idx="51">
                  <c:v>78.038025812818788</c:v>
                </c:pt>
                <c:pt idx="52">
                  <c:v>79.863619887952495</c:v>
                </c:pt>
                <c:pt idx="53">
                  <c:v>82.297471653291581</c:v>
                </c:pt>
                <c:pt idx="54">
                  <c:v>78.974355905683595</c:v>
                </c:pt>
                <c:pt idx="55">
                  <c:v>76.508553125368607</c:v>
                </c:pt>
                <c:pt idx="56">
                  <c:v>75.381411952440132</c:v>
                </c:pt>
                <c:pt idx="57">
                  <c:v>68.817793493193619</c:v>
                </c:pt>
                <c:pt idx="58">
                  <c:v>62.91321089275359</c:v>
                </c:pt>
                <c:pt idx="59">
                  <c:v>50.525495179936506</c:v>
                </c:pt>
                <c:pt idx="60">
                  <c:v>41.40810576109304</c:v>
                </c:pt>
                <c:pt idx="61">
                  <c:v>50.995619473428825</c:v>
                </c:pt>
                <c:pt idx="62">
                  <c:v>51.527727069069925</c:v>
                </c:pt>
                <c:pt idx="63">
                  <c:v>55.086629592696099</c:v>
                </c:pt>
                <c:pt idx="64">
                  <c:v>57.816640090968015</c:v>
                </c:pt>
                <c:pt idx="65">
                  <c:v>55.607229264289671</c:v>
                </c:pt>
                <c:pt idx="66">
                  <c:v>50.75555151055412</c:v>
                </c:pt>
                <c:pt idx="67">
                  <c:v>42.223483753327173</c:v>
                </c:pt>
                <c:pt idx="68">
                  <c:v>42.035716724362487</c:v>
                </c:pt>
                <c:pt idx="69">
                  <c:v>42.810597023632802</c:v>
                </c:pt>
                <c:pt idx="70">
                  <c:v>41.371752392977726</c:v>
                </c:pt>
                <c:pt idx="71">
                  <c:v>34.702257133445663</c:v>
                </c:pt>
                <c:pt idx="72">
                  <c:v>28.352456612388476</c:v>
                </c:pt>
                <c:pt idx="73">
                  <c:v>29.918912308332359</c:v>
                </c:pt>
                <c:pt idx="74">
                  <c:v>35.188770216152129</c:v>
                </c:pt>
                <c:pt idx="75">
                  <c:v>37.257330412282847</c:v>
                </c:pt>
                <c:pt idx="76">
                  <c:v>41.672301926032013</c:v>
                </c:pt>
                <c:pt idx="77">
                  <c:v>43.141923182839676</c:v>
                </c:pt>
                <c:pt idx="78">
                  <c:v>40.73320179039704</c:v>
                </c:pt>
                <c:pt idx="79">
                  <c:v>41.171287728190315</c:v>
                </c:pt>
                <c:pt idx="80">
                  <c:v>41.197729086083285</c:v>
                </c:pt>
                <c:pt idx="81">
                  <c:v>45.080214700758255</c:v>
                </c:pt>
                <c:pt idx="82">
                  <c:v>43.026135190295669</c:v>
                </c:pt>
                <c:pt idx="83">
                  <c:v>51.214117352006824</c:v>
                </c:pt>
                <c:pt idx="84">
                  <c:v>51.681756596761083</c:v>
                </c:pt>
                <c:pt idx="85">
                  <c:v>52.1514445307904</c:v>
                </c:pt>
                <c:pt idx="86">
                  <c:v>48.632588399454555</c:v>
                </c:pt>
                <c:pt idx="87">
                  <c:v>49.396404302601823</c:v>
                </c:pt>
                <c:pt idx="88">
                  <c:v>46.044952351149398</c:v>
                </c:pt>
                <c:pt idx="89">
                  <c:v>41.756471907307223</c:v>
                </c:pt>
                <c:pt idx="90">
                  <c:v>42.318024977842484</c:v>
                </c:pt>
                <c:pt idx="91">
                  <c:v>43.485589452015297</c:v>
                </c:pt>
                <c:pt idx="92">
                  <c:v>46.281555374679044</c:v>
                </c:pt>
                <c:pt idx="93">
                  <c:v>49.007630494723188</c:v>
                </c:pt>
                <c:pt idx="94">
                  <c:v>53.293194553846455</c:v>
                </c:pt>
                <c:pt idx="95">
                  <c:v>54.25458549377197</c:v>
                </c:pt>
                <c:pt idx="96">
                  <c:v>56.568657857270232</c:v>
                </c:pt>
                <c:pt idx="97">
                  <c:v>52.937092197739616</c:v>
                </c:pt>
                <c:pt idx="98">
                  <c:v>53.880668674312169</c:v>
                </c:pt>
                <c:pt idx="99">
                  <c:v>58.297757173208119</c:v>
                </c:pt>
                <c:pt idx="100">
                  <c:v>64.824736277005329</c:v>
                </c:pt>
                <c:pt idx="101">
                  <c:v>64.396059222343098</c:v>
                </c:pt>
                <c:pt idx="102">
                  <c:v>63.720061445832187</c:v>
                </c:pt>
                <c:pt idx="103">
                  <c:v>63.319129050383872</c:v>
                </c:pt>
                <c:pt idx="104">
                  <c:v>67.616966614847087</c:v>
                </c:pt>
                <c:pt idx="105">
                  <c:v>70.052528913985299</c:v>
                </c:pt>
                <c:pt idx="106">
                  <c:v>57.384995945411568</c:v>
                </c:pt>
                <c:pt idx="107">
                  <c:v>49.616815684984523</c:v>
                </c:pt>
                <c:pt idx="108">
                  <c:v>51.90163149706575</c:v>
                </c:pt>
                <c:pt idx="109">
                  <c:v>56.511832901029038</c:v>
                </c:pt>
                <c:pt idx="110">
                  <c:v>58.733627401978069</c:v>
                </c:pt>
                <c:pt idx="111">
                  <c:v>63.329707048424154</c:v>
                </c:pt>
                <c:pt idx="112">
                  <c:v>63.05647691661968</c:v>
                </c:pt>
                <c:pt idx="113">
                  <c:v>56.061445994446089</c:v>
                </c:pt>
                <c:pt idx="114">
                  <c:v>57.037412456562414</c:v>
                </c:pt>
                <c:pt idx="115">
                  <c:v>53.242350547056297</c:v>
                </c:pt>
                <c:pt idx="116">
                  <c:v>56.612043754736249</c:v>
                </c:pt>
                <c:pt idx="117">
                  <c:v>53.750330717120114</c:v>
                </c:pt>
                <c:pt idx="118">
                  <c:v>56.445075236095981</c:v>
                </c:pt>
                <c:pt idx="119">
                  <c:v>57.232333109372753</c:v>
                </c:pt>
                <c:pt idx="120">
                  <c:v>56.910369175025203</c:v>
                </c:pt>
                <c:pt idx="121">
                  <c:v>56.588405240677645</c:v>
                </c:pt>
                <c:pt idx="122">
                  <c:v>55.908569491769455</c:v>
                </c:pt>
                <c:pt idx="123">
                  <c:v>55.403445193645936</c:v>
                </c:pt>
                <c:pt idx="124">
                  <c:v>55.016002183615704</c:v>
                </c:pt>
                <c:pt idx="125">
                  <c:v>54.662958319335807</c:v>
                </c:pt>
                <c:pt idx="126">
                  <c:v>54.312630177088828</c:v>
                </c:pt>
                <c:pt idx="127">
                  <c:v>54.023858400921455</c:v>
                </c:pt>
                <c:pt idx="128">
                  <c:v>53.787590584057206</c:v>
                </c:pt>
                <c:pt idx="129">
                  <c:v>53.550417526515346</c:v>
                </c:pt>
                <c:pt idx="130">
                  <c:v>53.339496448625034</c:v>
                </c:pt>
                <c:pt idx="131">
                  <c:v>53.121333445313631</c:v>
                </c:pt>
                <c:pt idx="132">
                  <c:v>52.960200604693583</c:v>
                </c:pt>
                <c:pt idx="133">
                  <c:v>52.960200604693583</c:v>
                </c:pt>
                <c:pt idx="134">
                  <c:v>52.960200604693583</c:v>
                </c:pt>
                <c:pt idx="135">
                  <c:v>52.960200604693583</c:v>
                </c:pt>
                <c:pt idx="136">
                  <c:v>52.960200604693583</c:v>
                </c:pt>
                <c:pt idx="137">
                  <c:v>52.960200604693583</c:v>
                </c:pt>
                <c:pt idx="138">
                  <c:v>52.960200604693583</c:v>
                </c:pt>
                <c:pt idx="139">
                  <c:v>52.960200604693583</c:v>
                </c:pt>
                <c:pt idx="140">
                  <c:v>52.960200604693583</c:v>
                </c:pt>
                <c:pt idx="141">
                  <c:v>52.960200604693583</c:v>
                </c:pt>
                <c:pt idx="142">
                  <c:v>52.960200604693583</c:v>
                </c:pt>
                <c:pt idx="143">
                  <c:v>52.960200604693583</c:v>
                </c:pt>
                <c:pt idx="144">
                  <c:v>52.960200604693583</c:v>
                </c:pt>
                <c:pt idx="145">
                  <c:v>52.960200604693583</c:v>
                </c:pt>
                <c:pt idx="146">
                  <c:v>52.960200604693583</c:v>
                </c:pt>
                <c:pt idx="147">
                  <c:v>52.960200604693583</c:v>
                </c:pt>
                <c:pt idx="148">
                  <c:v>52.960200604693583</c:v>
                </c:pt>
                <c:pt idx="149">
                  <c:v>52.960200604693583</c:v>
                </c:pt>
                <c:pt idx="150">
                  <c:v>52.960200604693583</c:v>
                </c:pt>
                <c:pt idx="151">
                  <c:v>52.960200604693583</c:v>
                </c:pt>
                <c:pt idx="152">
                  <c:v>52.960200604693583</c:v>
                </c:pt>
                <c:pt idx="153">
                  <c:v>52.960200604693583</c:v>
                </c:pt>
                <c:pt idx="154">
                  <c:v>52.960200604693583</c:v>
                </c:pt>
                <c:pt idx="155">
                  <c:v>52.960200604693583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87-4B35-BBDB-80A17C31C031}"/>
            </c:ext>
          </c:extLst>
        </c:ser>
        <c:ser>
          <c:idx val="1"/>
          <c:order val="2"/>
          <c:tx>
            <c:strRef>
              <c:f>'c6_EUR'!$D$11</c:f>
              <c:strCache>
                <c:ptCount val="1"/>
                <c:pt idx="0">
                  <c:v>Consensus Economics előrejelzés alsó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12"/>
            <c:spPr>
              <a:solidFill>
                <a:schemeClr val="bg1"/>
              </a:solidFill>
              <a:ln w="28575">
                <a:solidFill>
                  <a:schemeClr val="accent3"/>
                </a:solidFill>
              </a:ln>
            </c:spPr>
          </c:marker>
          <c:dPt>
            <c:idx val="105"/>
            <c:marker>
              <c:symbol val="dash"/>
              <c:size val="12"/>
              <c:spPr>
                <a:solidFill>
                  <a:schemeClr val="tx2"/>
                </a:solidFill>
                <a:ln w="28575">
                  <a:solidFill>
                    <a:schemeClr val="tx2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B87-4B35-BBDB-80A17C31C031}"/>
              </c:ext>
            </c:extLst>
          </c:dPt>
          <c:dPt>
            <c:idx val="115"/>
            <c:bubble3D val="0"/>
            <c:extLst>
              <c:ext xmlns:c16="http://schemas.microsoft.com/office/drawing/2014/chart" uri="{C3380CC4-5D6E-409C-BE32-E72D297353CC}">
                <c16:uniqueId val="{00000003-FB87-4B35-BBDB-80A17C31C031}"/>
              </c:ext>
            </c:extLst>
          </c:dPt>
          <c:dPt>
            <c:idx val="124"/>
            <c:bubble3D val="0"/>
            <c:extLst>
              <c:ext xmlns:c16="http://schemas.microsoft.com/office/drawing/2014/chart" uri="{C3380CC4-5D6E-409C-BE32-E72D297353CC}">
                <c16:uniqueId val="{00000004-FB87-4B35-BBDB-80A17C31C031}"/>
              </c:ext>
            </c:extLst>
          </c:dPt>
          <c:cat>
            <c:numRef>
              <c:f>'c6_EUR'!$A$229:$A$384</c:f>
              <c:numCache>
                <c:formatCode>mmm\-yy</c:formatCode>
                <c:ptCount val="15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</c:numCache>
            </c:numRef>
          </c:cat>
          <c:val>
            <c:numRef>
              <c:f>'c6_EUR'!$D$229:$D$384</c:f>
              <c:numCache>
                <c:formatCode>General</c:formatCode>
                <c:ptCount val="156"/>
                <c:pt idx="122">
                  <c:v>48.741007194244602</c:v>
                </c:pt>
                <c:pt idx="131">
                  <c:v>45.092838196286472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B87-4B35-BBDB-80A17C31C031}"/>
            </c:ext>
          </c:extLst>
        </c:ser>
        <c:ser>
          <c:idx val="2"/>
          <c:order val="3"/>
          <c:tx>
            <c:strRef>
              <c:f>'c6_EUR'!$E$11</c:f>
              <c:strCache>
                <c:ptCount val="1"/>
                <c:pt idx="0">
                  <c:v>Consensus Economics előrejelzés felső</c:v>
                </c:pt>
              </c:strCache>
            </c:strRef>
          </c:tx>
          <c:marker>
            <c:symbol val="circle"/>
            <c:size val="12"/>
            <c:spPr>
              <a:solidFill>
                <a:schemeClr val="bg1"/>
              </a:solidFill>
              <a:ln w="28575"/>
            </c:spPr>
          </c:marker>
          <c:dPt>
            <c:idx val="105"/>
            <c:marker>
              <c:symbol val="dash"/>
              <c:size val="12"/>
              <c:spPr>
                <a:solidFill>
                  <a:schemeClr val="tx2"/>
                </a:solidFill>
                <a:ln w="28575">
                  <a:solidFill>
                    <a:schemeClr val="tx2"/>
                  </a:solidFill>
                </a:ln>
              </c:spPr>
            </c:marker>
            <c:bubble3D val="0"/>
            <c:spPr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B87-4B35-BBDB-80A17C31C031}"/>
              </c:ext>
            </c:extLst>
          </c:dPt>
          <c:dPt>
            <c:idx val="115"/>
            <c:bubble3D val="0"/>
            <c:extLst>
              <c:ext xmlns:c16="http://schemas.microsoft.com/office/drawing/2014/chart" uri="{C3380CC4-5D6E-409C-BE32-E72D297353CC}">
                <c16:uniqueId val="{00000008-FB87-4B35-BBDB-80A17C31C031}"/>
              </c:ext>
            </c:extLst>
          </c:dPt>
          <c:dPt>
            <c:idx val="124"/>
            <c:bubble3D val="0"/>
            <c:extLst>
              <c:ext xmlns:c16="http://schemas.microsoft.com/office/drawing/2014/chart" uri="{C3380CC4-5D6E-409C-BE32-E72D297353CC}">
                <c16:uniqueId val="{00000009-FB87-4B35-BBDB-80A17C31C031}"/>
              </c:ext>
            </c:extLst>
          </c:dPt>
          <c:cat>
            <c:numRef>
              <c:f>'c6_EUR'!$A$229:$A$384</c:f>
              <c:numCache>
                <c:formatCode>mmm\-yy</c:formatCode>
                <c:ptCount val="15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</c:numCache>
            </c:numRef>
          </c:cat>
          <c:val>
            <c:numRef>
              <c:f>'c6_EUR'!$E$229:$E$384</c:f>
              <c:numCache>
                <c:formatCode>General</c:formatCode>
                <c:ptCount val="156"/>
                <c:pt idx="122">
                  <c:v>59.352517985611506</c:v>
                </c:pt>
                <c:pt idx="131">
                  <c:v>61.892130857648098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B87-4B35-BBDB-80A17C31C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202528"/>
        <c:axId val="639202920"/>
      </c:lineChart>
      <c:dateAx>
        <c:axId val="639202528"/>
        <c:scaling>
          <c:orientation val="minMax"/>
          <c:min val="42005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317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63920292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639202920"/>
        <c:scaling>
          <c:orientation val="minMax"/>
          <c:max val="80"/>
          <c:min val="20"/>
        </c:scaling>
        <c:delete val="0"/>
        <c:axPos val="l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low"/>
        <c:spPr>
          <a:ln w="317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6392025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1.3558068330973404E-3"/>
          <c:y val="0.93508340704326143"/>
          <c:w val="0.99864419316690267"/>
          <c:h val="6.4298958333333336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 rtl="0">
            <a:defRPr/>
          </a:pPr>
          <a:endParaRPr lang="hu-HU"/>
        </a:p>
      </c:txPr>
    </c:legend>
    <c:plotVisOnly val="1"/>
    <c:dispBlanksAs val="gap"/>
    <c:showDLblsOverMax val="0"/>
  </c:chart>
  <c:spPr>
    <a:noFill/>
    <a:ln w="3175">
      <a:solidFill>
        <a:srgbClr val="FEFFFF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hu-H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8506726561233E-2"/>
          <c:y val="7.1039705422586572E-2"/>
          <c:w val="0.84428508578970518"/>
          <c:h val="0.69252544551359996"/>
        </c:manualLayout>
      </c:layout>
      <c:lineChart>
        <c:grouping val="standard"/>
        <c:varyColors val="0"/>
        <c:ser>
          <c:idx val="0"/>
          <c:order val="0"/>
          <c:tx>
            <c:strRef>
              <c:f>'cb1-k1'!$B$15</c:f>
              <c:strCache>
                <c:ptCount val="1"/>
                <c:pt idx="0">
                  <c:v>Vágósertés termelői ára (DE)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'cb1-k1'!$A$16:$A$110</c:f>
              <c:numCache>
                <c:formatCode>mmm\-yy</c:formatCode>
                <c:ptCount val="9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</c:numCache>
            </c:numRef>
          </c:cat>
          <c:val>
            <c:numRef>
              <c:f>'cb1-k1'!$B$16:$B$110</c:f>
              <c:numCache>
                <c:formatCode>General</c:formatCode>
                <c:ptCount val="95"/>
                <c:pt idx="0">
                  <c:v>21.309655937846841</c:v>
                </c:pt>
                <c:pt idx="1">
                  <c:v>12.216748768472911</c:v>
                </c:pt>
                <c:pt idx="2">
                  <c:v>8.8180112570356499</c:v>
                </c:pt>
                <c:pt idx="3">
                  <c:v>7.0347284060552084</c:v>
                </c:pt>
                <c:pt idx="4">
                  <c:v>5.8823529411764781</c:v>
                </c:pt>
                <c:pt idx="5">
                  <c:v>5.2537845057880901</c:v>
                </c:pt>
                <c:pt idx="6">
                  <c:v>2.0353982300884894</c:v>
                </c:pt>
                <c:pt idx="7">
                  <c:v>16.335740072202171</c:v>
                </c:pt>
                <c:pt idx="8">
                  <c:v>24.27797833935017</c:v>
                </c:pt>
                <c:pt idx="9">
                  <c:v>22.924187725631768</c:v>
                </c:pt>
                <c:pt idx="10">
                  <c:v>11.89655172413795</c:v>
                </c:pt>
                <c:pt idx="11">
                  <c:v>6.9868995633187723</c:v>
                </c:pt>
                <c:pt idx="12">
                  <c:v>8.7831655992680879</c:v>
                </c:pt>
                <c:pt idx="13">
                  <c:v>5.6189640035118487</c:v>
                </c:pt>
                <c:pt idx="14">
                  <c:v>3.7068965517241423</c:v>
                </c:pt>
                <c:pt idx="15">
                  <c:v>8.3194675540767093E-2</c:v>
                </c:pt>
                <c:pt idx="16">
                  <c:v>-3.5353535353535364</c:v>
                </c:pt>
                <c:pt idx="17">
                  <c:v>1.6920473773265599</c:v>
                </c:pt>
                <c:pt idx="18">
                  <c:v>7.9791847354726713</c:v>
                </c:pt>
                <c:pt idx="19">
                  <c:v>3.4134988363072125</c:v>
                </c:pt>
                <c:pt idx="20">
                  <c:v>-5.3013798111837218</c:v>
                </c:pt>
                <c:pt idx="21">
                  <c:v>-9.030837004405285</c:v>
                </c:pt>
                <c:pt idx="22">
                  <c:v>-8.4745762711864501</c:v>
                </c:pt>
                <c:pt idx="23">
                  <c:v>-5.4693877551020336</c:v>
                </c:pt>
                <c:pt idx="24">
                  <c:v>-6.8124474348191768</c:v>
                </c:pt>
                <c:pt idx="25">
                  <c:v>-10.224438902743145</c:v>
                </c:pt>
                <c:pt idx="26">
                  <c:v>-9.0606816292601877</c:v>
                </c:pt>
                <c:pt idx="27">
                  <c:v>-4.8212801330008261</c:v>
                </c:pt>
                <c:pt idx="28">
                  <c:v>1.7452006980802821</c:v>
                </c:pt>
                <c:pt idx="29">
                  <c:v>2.9118136439267914</c:v>
                </c:pt>
                <c:pt idx="30">
                  <c:v>-3.4538152610441841</c:v>
                </c:pt>
                <c:pt idx="31">
                  <c:v>-12.003000750187553</c:v>
                </c:pt>
                <c:pt idx="32">
                  <c:v>-13.420245398773005</c:v>
                </c:pt>
                <c:pt idx="33">
                  <c:v>-18.15980629539952</c:v>
                </c:pt>
                <c:pt idx="34">
                  <c:v>-15.82491582491582</c:v>
                </c:pt>
                <c:pt idx="35">
                  <c:v>-18.048359240069075</c:v>
                </c:pt>
                <c:pt idx="36">
                  <c:v>-16.245487364620942</c:v>
                </c:pt>
                <c:pt idx="37">
                  <c:v>-6.6666666666666714</c:v>
                </c:pt>
                <c:pt idx="38">
                  <c:v>-6.5813528336380358</c:v>
                </c:pt>
                <c:pt idx="39">
                  <c:v>-8.9082969432314485</c:v>
                </c:pt>
                <c:pt idx="40">
                  <c:v>-12.264150943396217</c:v>
                </c:pt>
                <c:pt idx="41">
                  <c:v>-14.389652384801948</c:v>
                </c:pt>
                <c:pt idx="42">
                  <c:v>-16.222961730449242</c:v>
                </c:pt>
                <c:pt idx="43">
                  <c:v>-16.027280477408354</c:v>
                </c:pt>
                <c:pt idx="44">
                  <c:v>-6.9973427812223292</c:v>
                </c:pt>
                <c:pt idx="45">
                  <c:v>0.78895463510848174</c:v>
                </c:pt>
                <c:pt idx="46">
                  <c:v>-6.5</c:v>
                </c:pt>
                <c:pt idx="47">
                  <c:v>-5.1633298208640781</c:v>
                </c:pt>
                <c:pt idx="48">
                  <c:v>0.64655172413795015</c:v>
                </c:pt>
                <c:pt idx="49">
                  <c:v>-7.3412698412698347</c:v>
                </c:pt>
                <c:pt idx="50">
                  <c:v>-9.9804305283757344</c:v>
                </c:pt>
                <c:pt idx="51">
                  <c:v>-11.79290508149569</c:v>
                </c:pt>
                <c:pt idx="52">
                  <c:v>-1.6617790811339148</c:v>
                </c:pt>
                <c:pt idx="53">
                  <c:v>4.5325779036827072</c:v>
                </c:pt>
                <c:pt idx="54">
                  <c:v>17.874875868917584</c:v>
                </c:pt>
                <c:pt idx="55">
                  <c:v>20.507614213197982</c:v>
                </c:pt>
                <c:pt idx="56">
                  <c:v>15.047619047619037</c:v>
                </c:pt>
                <c:pt idx="57">
                  <c:v>9.7847358121330785</c:v>
                </c:pt>
                <c:pt idx="58">
                  <c:v>17.754010695187162</c:v>
                </c:pt>
                <c:pt idx="59">
                  <c:v>24.666666666666657</c:v>
                </c:pt>
                <c:pt idx="60">
                  <c:v>17.773019271948613</c:v>
                </c:pt>
                <c:pt idx="61">
                  <c:v>17.665952890792298</c:v>
                </c:pt>
                <c:pt idx="62">
                  <c:v>23.369565217391312</c:v>
                </c:pt>
                <c:pt idx="63">
                  <c:v>35.217391304347814</c:v>
                </c:pt>
                <c:pt idx="64">
                  <c:v>27.236580516898613</c:v>
                </c:pt>
                <c:pt idx="65">
                  <c:v>17.615176151761517</c:v>
                </c:pt>
                <c:pt idx="66">
                  <c:v>4.8020219039595702</c:v>
                </c:pt>
                <c:pt idx="67">
                  <c:v>3.1171019376579778</c:v>
                </c:pt>
                <c:pt idx="68">
                  <c:v>-2.8973509933774722</c:v>
                </c:pt>
                <c:pt idx="69">
                  <c:v>-3.6541889483065972</c:v>
                </c:pt>
                <c:pt idx="70">
                  <c:v>-5.2679382379654811</c:v>
                </c:pt>
                <c:pt idx="71">
                  <c:v>-9.0909090909090935</c:v>
                </c:pt>
                <c:pt idx="72">
                  <c:v>-13.090909090909093</c:v>
                </c:pt>
                <c:pt idx="73">
                  <c:v>-8.2802547770700698</c:v>
                </c:pt>
                <c:pt idx="74">
                  <c:v>-5.6387665198237897</c:v>
                </c:pt>
                <c:pt idx="75">
                  <c:v>-16.80064308681672</c:v>
                </c:pt>
                <c:pt idx="76">
                  <c:v>-20.703125</c:v>
                </c:pt>
                <c:pt idx="77">
                  <c:v>-19.969278033794154</c:v>
                </c:pt>
                <c:pt idx="78">
                  <c:v>-17.363344051446944</c:v>
                </c:pt>
                <c:pt idx="79">
                  <c:v>-11.846405228758172</c:v>
                </c:pt>
                <c:pt idx="80">
                  <c:v>-10.741687979539634</c:v>
                </c:pt>
                <c:pt idx="81">
                  <c:v>-8.4181313598519836</c:v>
                </c:pt>
                <c:pt idx="82">
                  <c:v>-5.7526366251198482</c:v>
                </c:pt>
                <c:pt idx="83">
                  <c:v>-3.6274509803921546</c:v>
                </c:pt>
                <c:pt idx="84">
                  <c:v>2.092050209205027</c:v>
                </c:pt>
                <c:pt idx="85">
                  <c:v>-0.39682539682537765</c:v>
                </c:pt>
                <c:pt idx="86">
                  <c:v>-1.9607843137254832</c:v>
                </c:pt>
                <c:pt idx="87">
                  <c:v>18.357487922705303</c:v>
                </c:pt>
                <c:pt idx="88">
                  <c:v>25.221674876847274</c:v>
                </c:pt>
                <c:pt idx="89">
                  <c:v>26.007677543186176</c:v>
                </c:pt>
                <c:pt idx="90">
                  <c:v>24.319066147859928</c:v>
                </c:pt>
                <c:pt idx="91">
                  <c:v>22.057460611677456</c:v>
                </c:pt>
                <c:pt idx="92">
                  <c:v>27.125119388729701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24-4AE1-8CE6-C827DA87A037}"/>
            </c:ext>
          </c:extLst>
        </c:ser>
        <c:ser>
          <c:idx val="1"/>
          <c:order val="1"/>
          <c:tx>
            <c:strRef>
              <c:f>'cb1-k1'!$C$15</c:f>
              <c:strCache>
                <c:ptCount val="1"/>
                <c:pt idx="0">
                  <c:v>Vágósertés termelői ára (HU)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'cb1-k1'!$A$16:$A$110</c:f>
              <c:numCache>
                <c:formatCode>mmm\-yy</c:formatCode>
                <c:ptCount val="9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</c:numCache>
            </c:numRef>
          </c:cat>
          <c:val>
            <c:numRef>
              <c:f>'cb1-k1'!$C$16:$C$110</c:f>
              <c:numCache>
                <c:formatCode>General</c:formatCode>
                <c:ptCount val="95"/>
                <c:pt idx="0">
                  <c:v>28.3</c:v>
                </c:pt>
                <c:pt idx="1">
                  <c:v>25.4</c:v>
                </c:pt>
                <c:pt idx="2">
                  <c:v>24.6</c:v>
                </c:pt>
                <c:pt idx="3">
                  <c:v>22.5</c:v>
                </c:pt>
                <c:pt idx="4">
                  <c:v>19.100000000000001</c:v>
                </c:pt>
                <c:pt idx="5">
                  <c:v>20.7</c:v>
                </c:pt>
                <c:pt idx="6">
                  <c:v>16.5</c:v>
                </c:pt>
                <c:pt idx="7">
                  <c:v>20</c:v>
                </c:pt>
                <c:pt idx="8">
                  <c:v>25.7</c:v>
                </c:pt>
                <c:pt idx="9">
                  <c:v>21.1</c:v>
                </c:pt>
                <c:pt idx="10">
                  <c:v>6.8</c:v>
                </c:pt>
                <c:pt idx="11">
                  <c:v>1.3</c:v>
                </c:pt>
                <c:pt idx="12">
                  <c:v>3.2999999999999972</c:v>
                </c:pt>
                <c:pt idx="13">
                  <c:v>4.5999999999999943</c:v>
                </c:pt>
                <c:pt idx="14">
                  <c:v>6</c:v>
                </c:pt>
                <c:pt idx="15">
                  <c:v>3.2000000000000028</c:v>
                </c:pt>
                <c:pt idx="16">
                  <c:v>1.4000000000000057</c:v>
                </c:pt>
                <c:pt idx="17">
                  <c:v>1.5999999999999943</c:v>
                </c:pt>
                <c:pt idx="18">
                  <c:v>7.7999999999999972</c:v>
                </c:pt>
                <c:pt idx="19">
                  <c:v>9.2000000000000028</c:v>
                </c:pt>
                <c:pt idx="20">
                  <c:v>4.4000000000000057</c:v>
                </c:pt>
                <c:pt idx="21">
                  <c:v>-1.7000000000000028</c:v>
                </c:pt>
                <c:pt idx="22">
                  <c:v>-0.29999999999999716</c:v>
                </c:pt>
                <c:pt idx="23">
                  <c:v>0.29999999999999716</c:v>
                </c:pt>
                <c:pt idx="24">
                  <c:v>-2.7999999999999972</c:v>
                </c:pt>
                <c:pt idx="25">
                  <c:v>-1.2999999999999972</c:v>
                </c:pt>
                <c:pt idx="26">
                  <c:v>-3.5</c:v>
                </c:pt>
                <c:pt idx="27">
                  <c:v>-0.5</c:v>
                </c:pt>
                <c:pt idx="28">
                  <c:v>3.4000000000000057</c:v>
                </c:pt>
                <c:pt idx="29">
                  <c:v>6.2000000000000028</c:v>
                </c:pt>
                <c:pt idx="30">
                  <c:v>3.2000000000000028</c:v>
                </c:pt>
                <c:pt idx="31">
                  <c:v>-1.2999999999999972</c:v>
                </c:pt>
                <c:pt idx="32">
                  <c:v>-6.2</c:v>
                </c:pt>
                <c:pt idx="33">
                  <c:v>-11.1</c:v>
                </c:pt>
                <c:pt idx="34">
                  <c:v>-10</c:v>
                </c:pt>
                <c:pt idx="35">
                  <c:v>-12.4</c:v>
                </c:pt>
                <c:pt idx="36">
                  <c:v>-9.1</c:v>
                </c:pt>
                <c:pt idx="37">
                  <c:v>-9.5</c:v>
                </c:pt>
                <c:pt idx="38">
                  <c:v>-9</c:v>
                </c:pt>
                <c:pt idx="39">
                  <c:v>-12</c:v>
                </c:pt>
                <c:pt idx="40">
                  <c:v>-13.9</c:v>
                </c:pt>
                <c:pt idx="41">
                  <c:v>-13.9</c:v>
                </c:pt>
                <c:pt idx="42">
                  <c:v>-14.8</c:v>
                </c:pt>
                <c:pt idx="43">
                  <c:v>-16</c:v>
                </c:pt>
                <c:pt idx="44">
                  <c:v>-10.199999999999999</c:v>
                </c:pt>
                <c:pt idx="45">
                  <c:v>-3</c:v>
                </c:pt>
                <c:pt idx="46">
                  <c:v>-6.6</c:v>
                </c:pt>
                <c:pt idx="47">
                  <c:v>-8.4</c:v>
                </c:pt>
                <c:pt idx="48">
                  <c:v>-7</c:v>
                </c:pt>
                <c:pt idx="49">
                  <c:v>-7.1</c:v>
                </c:pt>
                <c:pt idx="50">
                  <c:v>-10.3</c:v>
                </c:pt>
                <c:pt idx="51">
                  <c:v>-9.4</c:v>
                </c:pt>
                <c:pt idx="52">
                  <c:v>-1.4</c:v>
                </c:pt>
                <c:pt idx="53">
                  <c:v>4.5999999999999943</c:v>
                </c:pt>
                <c:pt idx="54">
                  <c:v>13.400000000000006</c:v>
                </c:pt>
                <c:pt idx="55">
                  <c:v>15.400000000000006</c:v>
                </c:pt>
                <c:pt idx="56">
                  <c:v>12</c:v>
                </c:pt>
                <c:pt idx="57">
                  <c:v>10.900000000000006</c:v>
                </c:pt>
                <c:pt idx="58">
                  <c:v>15.3</c:v>
                </c:pt>
                <c:pt idx="59">
                  <c:v>25.9</c:v>
                </c:pt>
                <c:pt idx="60">
                  <c:v>19.400000000000006</c:v>
                </c:pt>
                <c:pt idx="61">
                  <c:v>20.099999999999994</c:v>
                </c:pt>
                <c:pt idx="62">
                  <c:v>24.799999999999997</c:v>
                </c:pt>
                <c:pt idx="63">
                  <c:v>34.400000000000006</c:v>
                </c:pt>
                <c:pt idx="64">
                  <c:v>30.099999999999994</c:v>
                </c:pt>
                <c:pt idx="65">
                  <c:v>18.799999999999997</c:v>
                </c:pt>
                <c:pt idx="66">
                  <c:v>6.0999999999999943</c:v>
                </c:pt>
                <c:pt idx="67">
                  <c:v>3.2000000000000028</c:v>
                </c:pt>
                <c:pt idx="68">
                  <c:v>2.5999999999999943</c:v>
                </c:pt>
                <c:pt idx="69">
                  <c:v>-2.2999999999999972</c:v>
                </c:pt>
                <c:pt idx="70">
                  <c:v>-2.9</c:v>
                </c:pt>
                <c:pt idx="71">
                  <c:v>-7.2000000000000028</c:v>
                </c:pt>
                <c:pt idx="72">
                  <c:v>-10.799999999999997</c:v>
                </c:pt>
                <c:pt idx="73">
                  <c:v>-7.5</c:v>
                </c:pt>
                <c:pt idx="74">
                  <c:v>-3.2999999999999972</c:v>
                </c:pt>
                <c:pt idx="75">
                  <c:v>-13.700000000000003</c:v>
                </c:pt>
                <c:pt idx="76">
                  <c:v>-20.200000000000003</c:v>
                </c:pt>
                <c:pt idx="77">
                  <c:v>-18.099999999999994</c:v>
                </c:pt>
                <c:pt idx="78">
                  <c:v>-13.400000000000006</c:v>
                </c:pt>
                <c:pt idx="79">
                  <c:v>-9.7000000000000028</c:v>
                </c:pt>
                <c:pt idx="80">
                  <c:v>-8.7999999999999972</c:v>
                </c:pt>
                <c:pt idx="81">
                  <c:v>-5.5</c:v>
                </c:pt>
                <c:pt idx="82">
                  <c:v>-4.5</c:v>
                </c:pt>
                <c:pt idx="83">
                  <c:v>-1.2000000000000028</c:v>
                </c:pt>
                <c:pt idx="84">
                  <c:v>3</c:v>
                </c:pt>
                <c:pt idx="85">
                  <c:v>-3.4000000000000057</c:v>
                </c:pt>
                <c:pt idx="86">
                  <c:v>-7.0999999999999943</c:v>
                </c:pt>
                <c:pt idx="87">
                  <c:v>16.599999999999994</c:v>
                </c:pt>
                <c:pt idx="88">
                  <c:v>27.5</c:v>
                </c:pt>
                <c:pt idx="89">
                  <c:v>25.5</c:v>
                </c:pt>
                <c:pt idx="90">
                  <c:v>24.099999999999994</c:v>
                </c:pt>
                <c:pt idx="91">
                  <c:v>25.400000000000006</c:v>
                </c:pt>
                <c:pt idx="92">
                  <c:v>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24-4AE1-8CE6-C827DA87A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3764296"/>
        <c:axId val="563765608"/>
      </c:lineChart>
      <c:lineChart>
        <c:grouping val="standard"/>
        <c:varyColors val="0"/>
        <c:ser>
          <c:idx val="2"/>
          <c:order val="2"/>
          <c:tx>
            <c:strRef>
              <c:f>'cb1-k1'!$D$15</c:f>
              <c:strCache>
                <c:ptCount val="1"/>
                <c:pt idx="0">
                  <c:v>Sertéshús fogyasztói ára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'cb1-k1'!$A$16:$A$110</c:f>
              <c:numCache>
                <c:formatCode>mmm\-yy</c:formatCode>
                <c:ptCount val="9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</c:numCache>
            </c:numRef>
          </c:cat>
          <c:val>
            <c:numRef>
              <c:f>'cb1-k1'!$D$16:$D$110</c:f>
              <c:numCache>
                <c:formatCode>General</c:formatCode>
                <c:ptCount val="95"/>
                <c:pt idx="0">
                  <c:v>12.216983952955246</c:v>
                </c:pt>
                <c:pt idx="1">
                  <c:v>11.377345378735242</c:v>
                </c:pt>
                <c:pt idx="2">
                  <c:v>12.610023333671535</c:v>
                </c:pt>
                <c:pt idx="3">
                  <c:v>12.116760733723069</c:v>
                </c:pt>
                <c:pt idx="4">
                  <c:v>11.400627195183134</c:v>
                </c:pt>
                <c:pt idx="5">
                  <c:v>10.46848989298455</c:v>
                </c:pt>
                <c:pt idx="6">
                  <c:v>9.4807635613207282</c:v>
                </c:pt>
                <c:pt idx="7">
                  <c:v>10.400306748466264</c:v>
                </c:pt>
                <c:pt idx="8">
                  <c:v>12.96855133885569</c:v>
                </c:pt>
                <c:pt idx="9">
                  <c:v>15.677725118483394</c:v>
                </c:pt>
                <c:pt idx="10">
                  <c:v>13.511341083073418</c:v>
                </c:pt>
                <c:pt idx="11">
                  <c:v>9.5899999999999892</c:v>
                </c:pt>
                <c:pt idx="12">
                  <c:v>8.1734430082256182</c:v>
                </c:pt>
                <c:pt idx="13">
                  <c:v>6.208390330188692</c:v>
                </c:pt>
                <c:pt idx="14">
                  <c:v>7.0429141835518578</c:v>
                </c:pt>
                <c:pt idx="15">
                  <c:v>6.5597115956392429</c:v>
                </c:pt>
                <c:pt idx="16">
                  <c:v>5.421465885390802</c:v>
                </c:pt>
                <c:pt idx="17">
                  <c:v>4.5396696993670815</c:v>
                </c:pt>
                <c:pt idx="18">
                  <c:v>6.8461830776843442</c:v>
                </c:pt>
                <c:pt idx="19">
                  <c:v>6.4140960809102552</c:v>
                </c:pt>
                <c:pt idx="20">
                  <c:v>5.6238268471517188</c:v>
                </c:pt>
                <c:pt idx="21">
                  <c:v>4.3873036504424476</c:v>
                </c:pt>
                <c:pt idx="22">
                  <c:v>2.1559069212410407</c:v>
                </c:pt>
                <c:pt idx="23">
                  <c:v>0.25</c:v>
                </c:pt>
                <c:pt idx="24">
                  <c:v>-5.8308531746050107E-2</c:v>
                </c:pt>
                <c:pt idx="25">
                  <c:v>1.7442962887852076</c:v>
                </c:pt>
                <c:pt idx="26">
                  <c:v>0.75971120601990094</c:v>
                </c:pt>
                <c:pt idx="27">
                  <c:v>0.70981551319944458</c:v>
                </c:pt>
                <c:pt idx="28">
                  <c:v>2.2889479661366749</c:v>
                </c:pt>
                <c:pt idx="29">
                  <c:v>3.4198372382334696</c:v>
                </c:pt>
                <c:pt idx="30">
                  <c:v>2.7837241169305571</c:v>
                </c:pt>
                <c:pt idx="31">
                  <c:v>1.8363294942413546</c:v>
                </c:pt>
                <c:pt idx="32">
                  <c:v>-0.58109821515654403</c:v>
                </c:pt>
                <c:pt idx="33">
                  <c:v>-2.8740201296815826</c:v>
                </c:pt>
                <c:pt idx="34">
                  <c:v>-2.2673559822747507</c:v>
                </c:pt>
                <c:pt idx="35">
                  <c:v>-1.4899999999999807</c:v>
                </c:pt>
                <c:pt idx="36">
                  <c:v>-1.9605423425215918</c:v>
                </c:pt>
                <c:pt idx="37">
                  <c:v>-2.5234249175741468</c:v>
                </c:pt>
                <c:pt idx="38">
                  <c:v>-0.9418363010926214</c:v>
                </c:pt>
                <c:pt idx="39">
                  <c:v>-3.0691984577921687</c:v>
                </c:pt>
                <c:pt idx="40">
                  <c:v>-2.3472154204188627</c:v>
                </c:pt>
                <c:pt idx="41">
                  <c:v>-2.9155290925535127</c:v>
                </c:pt>
                <c:pt idx="42">
                  <c:v>-4.0451549351549403</c:v>
                </c:pt>
                <c:pt idx="43">
                  <c:v>-4.7241348713398565</c:v>
                </c:pt>
                <c:pt idx="44">
                  <c:v>-4.4546007081038397</c:v>
                </c:pt>
                <c:pt idx="45">
                  <c:v>-2.5330586355009359</c:v>
                </c:pt>
                <c:pt idx="46">
                  <c:v>-1.8681191919191633</c:v>
                </c:pt>
                <c:pt idx="47">
                  <c:v>-2.2999999999999972</c:v>
                </c:pt>
                <c:pt idx="48">
                  <c:v>-2.3566617064272606</c:v>
                </c:pt>
                <c:pt idx="49">
                  <c:v>-2.6338546156076603</c:v>
                </c:pt>
                <c:pt idx="50">
                  <c:v>-4.7740991348742483</c:v>
                </c:pt>
                <c:pt idx="51">
                  <c:v>-3.0137789543239251</c:v>
                </c:pt>
                <c:pt idx="52">
                  <c:v>-3.8761975420157313</c:v>
                </c:pt>
                <c:pt idx="53">
                  <c:v>-2.3406817271785343</c:v>
                </c:pt>
                <c:pt idx="54">
                  <c:v>1.2423907848782392</c:v>
                </c:pt>
                <c:pt idx="55">
                  <c:v>4.2555675400852664</c:v>
                </c:pt>
                <c:pt idx="56">
                  <c:v>5.2601547962868693</c:v>
                </c:pt>
                <c:pt idx="57">
                  <c:v>6.8394511609620565</c:v>
                </c:pt>
                <c:pt idx="58">
                  <c:v>8.2518945129349532</c:v>
                </c:pt>
                <c:pt idx="59">
                  <c:v>7.8910632775505292</c:v>
                </c:pt>
                <c:pt idx="60">
                  <c:v>9.6267862622448206</c:v>
                </c:pt>
                <c:pt idx="61">
                  <c:v>9.9553173180351564</c:v>
                </c:pt>
                <c:pt idx="62">
                  <c:v>10.794456892352684</c:v>
                </c:pt>
                <c:pt idx="63">
                  <c:v>12.024771474084076</c:v>
                </c:pt>
                <c:pt idx="64">
                  <c:v>14.753141598335603</c:v>
                </c:pt>
                <c:pt idx="65">
                  <c:v>15.695249097472953</c:v>
                </c:pt>
                <c:pt idx="66">
                  <c:v>12.708603494157117</c:v>
                </c:pt>
                <c:pt idx="67">
                  <c:v>9.9189655172414035</c:v>
                </c:pt>
                <c:pt idx="68">
                  <c:v>8.4684933940268365</c:v>
                </c:pt>
                <c:pt idx="69">
                  <c:v>6.4011892833805177</c:v>
                </c:pt>
                <c:pt idx="70">
                  <c:v>4.0884508258663459</c:v>
                </c:pt>
                <c:pt idx="71">
                  <c:v>5.0400000000000063</c:v>
                </c:pt>
                <c:pt idx="72">
                  <c:v>3.4886018117368849</c:v>
                </c:pt>
                <c:pt idx="73">
                  <c:v>3.5258534645590913</c:v>
                </c:pt>
                <c:pt idx="74">
                  <c:v>5.1350301568154038</c:v>
                </c:pt>
                <c:pt idx="75">
                  <c:v>3.9156222488995382</c:v>
                </c:pt>
                <c:pt idx="76">
                  <c:v>1.4334763948497624</c:v>
                </c:pt>
                <c:pt idx="77">
                  <c:v>-2.0146270928462826</c:v>
                </c:pt>
                <c:pt idx="78">
                  <c:v>-3.0172415735611651</c:v>
                </c:pt>
                <c:pt idx="79">
                  <c:v>-2.4551186122831723</c:v>
                </c:pt>
                <c:pt idx="80">
                  <c:v>-2.0203557386256961</c:v>
                </c:pt>
                <c:pt idx="81">
                  <c:v>-2.7775248080883443</c:v>
                </c:pt>
                <c:pt idx="82">
                  <c:v>-0.55974198444317835</c:v>
                </c:pt>
                <c:pt idx="83">
                  <c:v>-0.4399999999999693</c:v>
                </c:pt>
                <c:pt idx="84">
                  <c:v>-1.1663521886867727</c:v>
                </c:pt>
                <c:pt idx="85">
                  <c:v>-0.4098729070001923</c:v>
                </c:pt>
                <c:pt idx="86">
                  <c:v>-0.10003414683133371</c:v>
                </c:pt>
                <c:pt idx="87">
                  <c:v>2.1977510365052382</c:v>
                </c:pt>
                <c:pt idx="88">
                  <c:v>8.7114747474747531</c:v>
                </c:pt>
                <c:pt idx="89">
                  <c:v>12.088761982459744</c:v>
                </c:pt>
                <c:pt idx="90">
                  <c:v>12.680780964002409</c:v>
                </c:pt>
                <c:pt idx="91">
                  <c:v>11.482269789983832</c:v>
                </c:pt>
                <c:pt idx="92">
                  <c:v>13.308952228020871</c:v>
                </c:pt>
                <c:pt idx="93">
                  <c:v>15.500475371700233</c:v>
                </c:pt>
                <c:pt idx="94">
                  <c:v>14.823206412825684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24-4AE1-8CE6-C827DA87A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3706448"/>
        <c:axId val="1153706120"/>
      </c:lineChart>
      <c:dateAx>
        <c:axId val="56376429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hu-HU"/>
          </a:p>
        </c:txPr>
        <c:crossAx val="563765608"/>
        <c:crosses val="autoZero"/>
        <c:auto val="1"/>
        <c:lblOffset val="100"/>
        <c:baseTimeUnit val="months"/>
        <c:majorUnit val="12"/>
        <c:majorTimeUnit val="months"/>
      </c:dateAx>
      <c:valAx>
        <c:axId val="56376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title>
          <c:tx>
            <c:strRef>
              <c:f>'cb1-k1'!$B$11</c:f>
              <c:strCache>
                <c:ptCount val="1"/>
                <c:pt idx="0">
                  <c:v>%</c:v>
                </c:pt>
              </c:strCache>
            </c:strRef>
          </c:tx>
          <c:layout>
            <c:manualLayout>
              <c:xMode val="edge"/>
              <c:yMode val="edge"/>
              <c:x val="7.9398893185449321E-2"/>
              <c:y val="6.560600270955611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hu-HU"/>
          </a:p>
        </c:txPr>
        <c:crossAx val="563764296"/>
        <c:crosses val="autoZero"/>
        <c:crossBetween val="between"/>
      </c:valAx>
      <c:valAx>
        <c:axId val="1153706120"/>
        <c:scaling>
          <c:orientation val="minMax"/>
          <c:max val="40"/>
          <c:min val="-30"/>
        </c:scaling>
        <c:delete val="0"/>
        <c:axPos val="r"/>
        <c:title>
          <c:tx>
            <c:strRef>
              <c:f>'cb1-k1'!$C$11</c:f>
              <c:strCache>
                <c:ptCount val="1"/>
                <c:pt idx="0">
                  <c:v>%</c:v>
                </c:pt>
              </c:strCache>
            </c:strRef>
          </c:tx>
          <c:layout>
            <c:manualLayout>
              <c:xMode val="edge"/>
              <c:yMode val="edge"/>
              <c:x val="0.87827449494949494"/>
              <c:y val="6.560600270955639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high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hu-HU"/>
          </a:p>
        </c:txPr>
        <c:crossAx val="1153706448"/>
        <c:crosses val="max"/>
        <c:crossBetween val="between"/>
      </c:valAx>
      <c:dateAx>
        <c:axId val="115370644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5370612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529544586097897"/>
          <c:w val="1"/>
          <c:h val="0.11318338138743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800">
          <a:solidFill>
            <a:srgbClr val="000000"/>
          </a:solidFill>
          <a:latin typeface="Calibri" panose="020F0502020204030204" pitchFamily="34" charset="0"/>
        </a:defRPr>
      </a:pPr>
      <a:endParaRPr lang="hu-H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01194201571856"/>
          <c:y val="8.4027830262075706E-2"/>
          <c:w val="0.78287361988747672"/>
          <c:h val="0.5735012336897326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cpi_core_sfc!$H$4</c:f>
              <c:strCache>
                <c:ptCount val="1"/>
                <c:pt idx="0">
                  <c:v>Kumulált bázishatás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cpi_core_sfc!$A$6:$A$248</c:f>
              <c:numCache>
                <c:formatCode>mmm\-yy</c:formatCode>
                <c:ptCount val="24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</c:numCache>
            </c:numRef>
          </c:cat>
          <c:val>
            <c:numRef>
              <c:f>cpi_core_sfc!$H$6:$H$248</c:f>
              <c:numCache>
                <c:formatCode>General</c:formatCode>
                <c:ptCount val="243"/>
                <c:pt idx="238" formatCode="0.0">
                  <c:v>0.28268943541430813</c:v>
                </c:pt>
                <c:pt idx="239" formatCode="0.0">
                  <c:v>0.60574541183754882</c:v>
                </c:pt>
                <c:pt idx="240" formatCode="0.0">
                  <c:v>0.31755121550273369</c:v>
                </c:pt>
                <c:pt idx="241" formatCode="0.0">
                  <c:v>-0.25153873394733139</c:v>
                </c:pt>
                <c:pt idx="242" formatCode="0.0">
                  <c:v>-0.92995058549295961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895E-4A95-AC00-E5AA57D43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2766320"/>
        <c:axId val="482766648"/>
        <c:extLst/>
      </c:barChart>
      <c:lineChart>
        <c:grouping val="standard"/>
        <c:varyColors val="0"/>
        <c:ser>
          <c:idx val="0"/>
          <c:order val="0"/>
          <c:tx>
            <c:strRef>
              <c:f>cpi_core_sfc!$B$4</c:f>
              <c:strCache>
                <c:ptCount val="1"/>
                <c:pt idx="0">
                  <c:v>Inflációs előrejelzés (aktuális)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2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95E-4A95-AC00-E5AA57D43AFA}"/>
              </c:ext>
            </c:extLst>
          </c:dPt>
          <c:dPt>
            <c:idx val="2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895E-4A95-AC00-E5AA57D43AFA}"/>
              </c:ext>
            </c:extLst>
          </c:dPt>
          <c:dPt>
            <c:idx val="2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895E-4A95-AC00-E5AA57D43AFA}"/>
              </c:ext>
            </c:extLst>
          </c:dPt>
          <c:dPt>
            <c:idx val="2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895E-4A95-AC00-E5AA57D43AFA}"/>
              </c:ext>
            </c:extLst>
          </c:dPt>
          <c:dPt>
            <c:idx val="2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895E-4A95-AC00-E5AA57D43AFA}"/>
              </c:ext>
            </c:extLst>
          </c:dPt>
          <c:dPt>
            <c:idx val="2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95E-4A95-AC00-E5AA57D43AFA}"/>
              </c:ext>
            </c:extLst>
          </c:dPt>
          <c:dPt>
            <c:idx val="2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895E-4A95-AC00-E5AA57D43AFA}"/>
              </c:ext>
            </c:extLst>
          </c:dPt>
          <c:dPt>
            <c:idx val="2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895E-4A95-AC00-E5AA57D43AFA}"/>
              </c:ext>
            </c:extLst>
          </c:dPt>
          <c:dPt>
            <c:idx val="2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95E-4A95-AC00-E5AA57D43AFA}"/>
              </c:ext>
            </c:extLst>
          </c:dPt>
          <c:dPt>
            <c:idx val="2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895E-4A95-AC00-E5AA57D43AFA}"/>
              </c:ext>
            </c:extLst>
          </c:dPt>
          <c:dPt>
            <c:idx val="2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895E-4A95-AC00-E5AA57D43AFA}"/>
              </c:ext>
            </c:extLst>
          </c:dPt>
          <c:dPt>
            <c:idx val="2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895E-4A95-AC00-E5AA57D43AFA}"/>
              </c:ext>
            </c:extLst>
          </c:dPt>
          <c:dPt>
            <c:idx val="2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95E-4A95-AC00-E5AA57D43AFA}"/>
              </c:ext>
            </c:extLst>
          </c:dPt>
          <c:dPt>
            <c:idx val="2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895E-4A95-AC00-E5AA57D43AFA}"/>
              </c:ext>
            </c:extLst>
          </c:dPt>
          <c:dPt>
            <c:idx val="2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895E-4A95-AC00-E5AA57D43AFA}"/>
              </c:ext>
            </c:extLst>
          </c:dPt>
          <c:dPt>
            <c:idx val="2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895E-4A95-AC00-E5AA57D43AFA}"/>
              </c:ext>
            </c:extLst>
          </c:dPt>
          <c:dPt>
            <c:idx val="2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895E-4A95-AC00-E5AA57D43AFA}"/>
              </c:ext>
            </c:extLst>
          </c:dPt>
          <c:dPt>
            <c:idx val="2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895E-4A95-AC00-E5AA57D43AFA}"/>
              </c:ext>
            </c:extLst>
          </c:dPt>
          <c:dPt>
            <c:idx val="2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895E-4A95-AC00-E5AA57D43AFA}"/>
              </c:ext>
            </c:extLst>
          </c:dPt>
          <c:dPt>
            <c:idx val="2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895E-4A95-AC00-E5AA57D43AFA}"/>
              </c:ext>
            </c:extLst>
          </c:dPt>
          <c:dPt>
            <c:idx val="2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895E-4A95-AC00-E5AA57D43AFA}"/>
              </c:ext>
            </c:extLst>
          </c:dPt>
          <c:dPt>
            <c:idx val="2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895E-4A95-AC00-E5AA57D43AFA}"/>
              </c:ext>
            </c:extLst>
          </c:dPt>
          <c:dPt>
            <c:idx val="2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895E-4A95-AC00-E5AA57D43AFA}"/>
              </c:ext>
            </c:extLst>
          </c:dPt>
          <c:dPt>
            <c:idx val="2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895E-4A95-AC00-E5AA57D43AFA}"/>
              </c:ext>
            </c:extLst>
          </c:dPt>
          <c:dPt>
            <c:idx val="2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895E-4A95-AC00-E5AA57D43AFA}"/>
              </c:ext>
            </c:extLst>
          </c:dPt>
          <c:dPt>
            <c:idx val="2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A-895E-4A95-AC00-E5AA57D43AFA}"/>
              </c:ext>
            </c:extLst>
          </c:dPt>
          <c:dPt>
            <c:idx val="2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895E-4A95-AC00-E5AA57D43AFA}"/>
              </c:ext>
            </c:extLst>
          </c:dPt>
          <c:dPt>
            <c:idx val="238"/>
            <c:marker>
              <c:symbol val="circle"/>
              <c:size val="12"/>
              <c:spPr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895E-4A95-AC00-E5AA57D43AFA}"/>
              </c:ext>
            </c:extLst>
          </c:dPt>
          <c:dPt>
            <c:idx val="239"/>
            <c:marker>
              <c:symbol val="circle"/>
              <c:size val="12"/>
              <c:spPr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895E-4A95-AC00-E5AA57D43AFA}"/>
              </c:ext>
            </c:extLst>
          </c:dPt>
          <c:dPt>
            <c:idx val="240"/>
            <c:marker>
              <c:symbol val="circle"/>
              <c:size val="12"/>
              <c:spPr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895E-4A95-AC00-E5AA57D43AFA}"/>
              </c:ext>
            </c:extLst>
          </c:dPt>
          <c:dPt>
            <c:idx val="241"/>
            <c:marker>
              <c:symbol val="circle"/>
              <c:size val="12"/>
              <c:spPr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895E-4A95-AC00-E5AA57D43AFA}"/>
              </c:ext>
            </c:extLst>
          </c:dPt>
          <c:dPt>
            <c:idx val="242"/>
            <c:marker>
              <c:symbol val="circle"/>
              <c:size val="12"/>
              <c:spPr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895E-4A95-AC00-E5AA57D43AFA}"/>
              </c:ext>
            </c:extLst>
          </c:dPt>
          <c:dLbls>
            <c:dLbl>
              <c:idx val="2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5E-4A95-AC00-E5AA57D43AFA}"/>
                </c:ext>
              </c:extLst>
            </c:dLbl>
            <c:dLbl>
              <c:idx val="2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5E-4A95-AC00-E5AA57D43AFA}"/>
                </c:ext>
              </c:extLst>
            </c:dLbl>
            <c:dLbl>
              <c:idx val="2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5E-4A95-AC00-E5AA57D43AFA}"/>
                </c:ext>
              </c:extLst>
            </c:dLbl>
            <c:dLbl>
              <c:idx val="2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5E-4A95-AC00-E5AA57D43AFA}"/>
                </c:ext>
              </c:extLst>
            </c:dLbl>
            <c:dLbl>
              <c:idx val="2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5E-4A95-AC00-E5AA57D43AFA}"/>
                </c:ext>
              </c:extLst>
            </c:dLbl>
            <c:dLbl>
              <c:idx val="2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5E-4A95-AC00-E5AA57D43AFA}"/>
                </c:ext>
              </c:extLst>
            </c:dLbl>
            <c:dLbl>
              <c:idx val="2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5E-4A95-AC00-E5AA57D43AFA}"/>
                </c:ext>
              </c:extLst>
            </c:dLbl>
            <c:dLbl>
              <c:idx val="2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95E-4A95-AC00-E5AA57D43AFA}"/>
                </c:ext>
              </c:extLst>
            </c:dLbl>
            <c:dLbl>
              <c:idx val="2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95E-4A95-AC00-E5AA57D43AFA}"/>
                </c:ext>
              </c:extLst>
            </c:dLbl>
            <c:dLbl>
              <c:idx val="238"/>
              <c:layout>
                <c:manualLayout>
                  <c:x val="-7.3552661732637623E-2"/>
                  <c:y val="6.4737105201753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95E-4A95-AC00-E5AA57D43AFA}"/>
                </c:ext>
              </c:extLst>
            </c:dLbl>
            <c:dLbl>
              <c:idx val="239"/>
              <c:layout>
                <c:manualLayout>
                  <c:x val="-3.1634903381642515E-2"/>
                  <c:y val="4.786777777777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95E-4A95-AC00-E5AA57D43AFA}"/>
                </c:ext>
              </c:extLst>
            </c:dLbl>
            <c:dLbl>
              <c:idx val="240"/>
              <c:layout>
                <c:manualLayout>
                  <c:x val="-3.7257850241545896E-2"/>
                  <c:y val="-4.5353777777777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95E-4A95-AC00-E5AA57D43AFA}"/>
                </c:ext>
              </c:extLst>
            </c:dLbl>
            <c:dLbl>
              <c:idx val="241"/>
              <c:layout>
                <c:manualLayout>
                  <c:x val="-9.2445652173913043E-3"/>
                  <c:y val="-3.2477333333333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95E-4A95-AC00-E5AA57D43AFA}"/>
                </c:ext>
              </c:extLst>
            </c:dLbl>
            <c:dLbl>
              <c:idx val="242"/>
              <c:layout>
                <c:manualLayout>
                  <c:x val="-2.6841787439613525E-2"/>
                  <c:y val="3.6843333333333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95E-4A95-AC00-E5AA57D43AF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cpi_core_sfc!$A$6:$A$248</c:f>
              <c:numCache>
                <c:formatCode>mmm\-yy</c:formatCode>
                <c:ptCount val="24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</c:numCache>
            </c:numRef>
          </c:cat>
          <c:val>
            <c:numRef>
              <c:f>cpi_core_sfc!$B$6:$B$248</c:f>
              <c:numCache>
                <c:formatCode>0.0</c:formatCode>
                <c:ptCount val="243"/>
                <c:pt idx="0">
                  <c:v>10.015222888769983</c:v>
                </c:pt>
                <c:pt idx="1">
                  <c:v>9.8098607196486824</c:v>
                </c:pt>
                <c:pt idx="2">
                  <c:v>9.5768425001366637</c:v>
                </c:pt>
                <c:pt idx="3">
                  <c:v>9.2131752211360407</c:v>
                </c:pt>
                <c:pt idx="4">
                  <c:v>9.0410571686837642</c:v>
                </c:pt>
                <c:pt idx="5">
                  <c:v>9.1172628796328894</c:v>
                </c:pt>
                <c:pt idx="6">
                  <c:v>9.5584931948636154</c:v>
                </c:pt>
                <c:pt idx="7">
                  <c:v>9.6283203653913603</c:v>
                </c:pt>
                <c:pt idx="8">
                  <c:v>10.31497715583707</c:v>
                </c:pt>
                <c:pt idx="9">
                  <c:v>10.412520130514366</c:v>
                </c:pt>
                <c:pt idx="10">
                  <c:v>10.572704499530047</c:v>
                </c:pt>
                <c:pt idx="11">
                  <c:v>10.083347500000016</c:v>
                </c:pt>
                <c:pt idx="12">
                  <c:v>10.130105426737956</c:v>
                </c:pt>
                <c:pt idx="13">
                  <c:v>10.450660657799602</c:v>
                </c:pt>
                <c:pt idx="14">
                  <c:v>10.459865695212017</c:v>
                </c:pt>
                <c:pt idx="15">
                  <c:v>10.339000119723877</c:v>
                </c:pt>
                <c:pt idx="16">
                  <c:v>10.77886004862205</c:v>
                </c:pt>
                <c:pt idx="17">
                  <c:v>10.491667334219215</c:v>
                </c:pt>
                <c:pt idx="18">
                  <c:v>9.4272542091113394</c:v>
                </c:pt>
                <c:pt idx="19">
                  <c:v>8.705818801054221</c:v>
                </c:pt>
                <c:pt idx="20">
                  <c:v>7.9764049433878057</c:v>
                </c:pt>
                <c:pt idx="21">
                  <c:v>7.5852395540662911</c:v>
                </c:pt>
                <c:pt idx="22">
                  <c:v>7.1023042212261203</c:v>
                </c:pt>
                <c:pt idx="23">
                  <c:v>6.8192242000000078</c:v>
                </c:pt>
                <c:pt idx="24">
                  <c:v>6.6250322567067741</c:v>
                </c:pt>
                <c:pt idx="25">
                  <c:v>6.149523731445683</c:v>
                </c:pt>
                <c:pt idx="26">
                  <c:v>5.8897200646864007</c:v>
                </c:pt>
                <c:pt idx="27">
                  <c:v>6.0484920144809138</c:v>
                </c:pt>
                <c:pt idx="28">
                  <c:v>5.5883685875014351</c:v>
                </c:pt>
                <c:pt idx="29">
                  <c:v>4.8214160216919311</c:v>
                </c:pt>
                <c:pt idx="30">
                  <c:v>4.5885298404736261</c:v>
                </c:pt>
                <c:pt idx="31">
                  <c:v>4.4958753209965323</c:v>
                </c:pt>
                <c:pt idx="32">
                  <c:v>4.6300460764207401</c:v>
                </c:pt>
                <c:pt idx="33">
                  <c:v>4.8754224007914786</c:v>
                </c:pt>
                <c:pt idx="34">
                  <c:v>4.7729716641543689</c:v>
                </c:pt>
                <c:pt idx="35">
                  <c:v>4.8202379999999891</c:v>
                </c:pt>
                <c:pt idx="36">
                  <c:v>4.7227500597324905</c:v>
                </c:pt>
                <c:pt idx="37">
                  <c:v>4.514496878106371</c:v>
                </c:pt>
                <c:pt idx="38">
                  <c:v>4.6882049103658971</c:v>
                </c:pt>
                <c:pt idx="39">
                  <c:v>3.8521773841905969</c:v>
                </c:pt>
                <c:pt idx="40">
                  <c:v>3.6230413055883304</c:v>
                </c:pt>
                <c:pt idx="41">
                  <c:v>4.3291425782406066</c:v>
                </c:pt>
                <c:pt idx="42">
                  <c:v>4.7154456189101381</c:v>
                </c:pt>
                <c:pt idx="43">
                  <c:v>4.7160094814278466</c:v>
                </c:pt>
                <c:pt idx="44">
                  <c:v>4.6628417503890063</c:v>
                </c:pt>
                <c:pt idx="45">
                  <c:v>4.8811038658971029</c:v>
                </c:pt>
                <c:pt idx="46">
                  <c:v>5.5719906526996539</c:v>
                </c:pt>
                <c:pt idx="47">
                  <c:v>5.6516313664778721</c:v>
                </c:pt>
                <c:pt idx="48">
                  <c:v>6.6013822700558791</c:v>
                </c:pt>
                <c:pt idx="49">
                  <c:v>7.1053866666557184</c:v>
                </c:pt>
                <c:pt idx="50">
                  <c:v>6.6966345141153027</c:v>
                </c:pt>
                <c:pt idx="51">
                  <c:v>6.9356795793507757</c:v>
                </c:pt>
                <c:pt idx="52">
                  <c:v>7.6552422868673062</c:v>
                </c:pt>
                <c:pt idx="53">
                  <c:v>7.4490565132175277</c:v>
                </c:pt>
                <c:pt idx="54">
                  <c:v>7.1879146988552094</c:v>
                </c:pt>
                <c:pt idx="55">
                  <c:v>7.1696935957299104</c:v>
                </c:pt>
                <c:pt idx="56">
                  <c:v>6.6321127650759735</c:v>
                </c:pt>
                <c:pt idx="57">
                  <c:v>6.3235140795752045</c:v>
                </c:pt>
                <c:pt idx="58">
                  <c:v>5.7591669227568616</c:v>
                </c:pt>
                <c:pt idx="59">
                  <c:v>5.5299583415792029</c:v>
                </c:pt>
                <c:pt idx="60">
                  <c:v>4.0489958840393143</c:v>
                </c:pt>
                <c:pt idx="61">
                  <c:v>3.1887323408165429</c:v>
                </c:pt>
                <c:pt idx="62">
                  <c:v>3.4470059715754218</c:v>
                </c:pt>
                <c:pt idx="63">
                  <c:v>3.9255778908801489</c:v>
                </c:pt>
                <c:pt idx="64">
                  <c:v>3.5449419013556707</c:v>
                </c:pt>
                <c:pt idx="65">
                  <c:v>3.7941360560775053</c:v>
                </c:pt>
                <c:pt idx="66">
                  <c:v>3.7130403761085802</c:v>
                </c:pt>
                <c:pt idx="67">
                  <c:v>3.5469314880402862</c:v>
                </c:pt>
                <c:pt idx="68">
                  <c:v>3.6593202497325592</c:v>
                </c:pt>
                <c:pt idx="69">
                  <c:v>3.2062917298591742</c:v>
                </c:pt>
                <c:pt idx="70">
                  <c:v>3.3195740703164773</c:v>
                </c:pt>
                <c:pt idx="71">
                  <c:v>3.3322283480304264</c:v>
                </c:pt>
                <c:pt idx="72">
                  <c:v>2.709408115887399</c:v>
                </c:pt>
                <c:pt idx="73">
                  <c:v>2.5146355803342715</c:v>
                </c:pt>
                <c:pt idx="74">
                  <c:v>2.3246847970937949</c:v>
                </c:pt>
                <c:pt idx="75">
                  <c:v>2.2887820944812631</c:v>
                </c:pt>
                <c:pt idx="76">
                  <c:v>2.7609178787970166</c:v>
                </c:pt>
                <c:pt idx="77">
                  <c:v>2.7424389155628575</c:v>
                </c:pt>
                <c:pt idx="78">
                  <c:v>3.005866003797081</c:v>
                </c:pt>
                <c:pt idx="79">
                  <c:v>3.4978476913690884</c:v>
                </c:pt>
                <c:pt idx="80">
                  <c:v>5.8563391191182603</c:v>
                </c:pt>
                <c:pt idx="81">
                  <c:v>6.3342031440000852</c:v>
                </c:pt>
                <c:pt idx="82">
                  <c:v>6.3658721016305435</c:v>
                </c:pt>
                <c:pt idx="83">
                  <c:v>6.5412036334441694</c:v>
                </c:pt>
                <c:pt idx="84">
                  <c:v>7.754943097834726</c:v>
                </c:pt>
                <c:pt idx="85">
                  <c:v>8.8255638653679966</c:v>
                </c:pt>
                <c:pt idx="86">
                  <c:v>9.0486518100241682</c:v>
                </c:pt>
                <c:pt idx="87">
                  <c:v>8.7574211104435449</c:v>
                </c:pt>
                <c:pt idx="88">
                  <c:v>8.4756734285492143</c:v>
                </c:pt>
                <c:pt idx="89">
                  <c:v>8.5817997113106372</c:v>
                </c:pt>
                <c:pt idx="90">
                  <c:v>8.3741348754001592</c:v>
                </c:pt>
                <c:pt idx="91">
                  <c:v>8.3056544578107605</c:v>
                </c:pt>
                <c:pt idx="92">
                  <c:v>6.3892144470278822</c:v>
                </c:pt>
                <c:pt idx="93">
                  <c:v>6.7366934126147555</c:v>
                </c:pt>
                <c:pt idx="94">
                  <c:v>7.1459864025804052</c:v>
                </c:pt>
                <c:pt idx="95">
                  <c:v>7.3788000630531911</c:v>
                </c:pt>
                <c:pt idx="96">
                  <c:v>7.0772641701917536</c:v>
                </c:pt>
                <c:pt idx="97">
                  <c:v>6.9208133046367806</c:v>
                </c:pt>
                <c:pt idx="98">
                  <c:v>6.7312565385921772</c:v>
                </c:pt>
                <c:pt idx="99">
                  <c:v>6.6285869497462215</c:v>
                </c:pt>
                <c:pt idx="100">
                  <c:v>6.9454825052904141</c:v>
                </c:pt>
                <c:pt idx="101">
                  <c:v>6.6806700557778669</c:v>
                </c:pt>
                <c:pt idx="102">
                  <c:v>6.7179223046580177</c:v>
                </c:pt>
                <c:pt idx="103">
                  <c:v>6.4753374560739729</c:v>
                </c:pt>
                <c:pt idx="104">
                  <c:v>5.7440495775223468</c:v>
                </c:pt>
                <c:pt idx="105">
                  <c:v>5.1062672126168565</c:v>
                </c:pt>
                <c:pt idx="106">
                  <c:v>4.2270138895996183</c:v>
                </c:pt>
                <c:pt idx="107">
                  <c:v>3.5010894864965962</c:v>
                </c:pt>
                <c:pt idx="108">
                  <c:v>3.1363152232348739</c:v>
                </c:pt>
                <c:pt idx="109">
                  <c:v>3.0246359179363651</c:v>
                </c:pt>
                <c:pt idx="110">
                  <c:v>2.9031798713184713</c:v>
                </c:pt>
                <c:pt idx="111">
                  <c:v>3.3741889676487773</c:v>
                </c:pt>
                <c:pt idx="112">
                  <c:v>3.7694514445156955</c:v>
                </c:pt>
                <c:pt idx="113">
                  <c:v>3.7107935903405149</c:v>
                </c:pt>
                <c:pt idx="114">
                  <c:v>5.0516981453803851</c:v>
                </c:pt>
                <c:pt idx="115">
                  <c:v>5.0202612175540366</c:v>
                </c:pt>
                <c:pt idx="116">
                  <c:v>4.9060171623290216</c:v>
                </c:pt>
                <c:pt idx="117">
                  <c:v>4.7089063291321338</c:v>
                </c:pt>
                <c:pt idx="118">
                  <c:v>5.2310274434468056</c:v>
                </c:pt>
                <c:pt idx="119">
                  <c:v>5.5599380874139541</c:v>
                </c:pt>
                <c:pt idx="120">
                  <c:v>6.412250229030164</c:v>
                </c:pt>
                <c:pt idx="121">
                  <c:v>5.7359618238121186</c:v>
                </c:pt>
                <c:pt idx="122">
                  <c:v>5.9474376579944135</c:v>
                </c:pt>
                <c:pt idx="123">
                  <c:v>5.6429994151366287</c:v>
                </c:pt>
                <c:pt idx="124">
                  <c:v>5.0740204640259918</c:v>
                </c:pt>
                <c:pt idx="125">
                  <c:v>5.2646005600832524</c:v>
                </c:pt>
                <c:pt idx="126">
                  <c:v>3.9846532373989874</c:v>
                </c:pt>
                <c:pt idx="127">
                  <c:v>3.6955082318422114</c:v>
                </c:pt>
                <c:pt idx="128">
                  <c:v>3.7585256282945636</c:v>
                </c:pt>
                <c:pt idx="129">
                  <c:v>4.1775732174316005</c:v>
                </c:pt>
                <c:pt idx="130">
                  <c:v>4.1867045527418867</c:v>
                </c:pt>
                <c:pt idx="131">
                  <c:v>4.6729278169541573</c:v>
                </c:pt>
                <c:pt idx="132">
                  <c:v>3.971382412670593</c:v>
                </c:pt>
                <c:pt idx="133">
                  <c:v>4.0638190189564938</c:v>
                </c:pt>
                <c:pt idx="134">
                  <c:v>4.5370915566941221</c:v>
                </c:pt>
                <c:pt idx="135">
                  <c:v>4.6682822824787991</c:v>
                </c:pt>
                <c:pt idx="136">
                  <c:v>3.9477397861280679</c:v>
                </c:pt>
                <c:pt idx="137">
                  <c:v>3.4723013613180314</c:v>
                </c:pt>
                <c:pt idx="138">
                  <c:v>3.0920882273835701</c:v>
                </c:pt>
                <c:pt idx="139">
                  <c:v>3.5772730514191977</c:v>
                </c:pt>
                <c:pt idx="140">
                  <c:v>3.5745954581961428</c:v>
                </c:pt>
                <c:pt idx="141">
                  <c:v>3.8650936416994881</c:v>
                </c:pt>
                <c:pt idx="142">
                  <c:v>4.2627452503511449</c:v>
                </c:pt>
                <c:pt idx="143">
                  <c:v>4.0712968450605445</c:v>
                </c:pt>
                <c:pt idx="144">
                  <c:v>5.4391813262983391</c:v>
                </c:pt>
                <c:pt idx="145">
                  <c:v>5.8917248388257377</c:v>
                </c:pt>
                <c:pt idx="146">
                  <c:v>5.5386549820153164</c:v>
                </c:pt>
                <c:pt idx="147">
                  <c:v>5.6959295128268508</c:v>
                </c:pt>
                <c:pt idx="148">
                  <c:v>5.2747119439959818</c:v>
                </c:pt>
                <c:pt idx="149">
                  <c:v>5.591654886359521</c:v>
                </c:pt>
                <c:pt idx="150">
                  <c:v>5.7778584599969349</c:v>
                </c:pt>
                <c:pt idx="151">
                  <c:v>6.0402597279291399</c:v>
                </c:pt>
                <c:pt idx="152">
                  <c:v>6.5940306892332217</c:v>
                </c:pt>
                <c:pt idx="153">
                  <c:v>6.0030045837908261</c:v>
                </c:pt>
                <c:pt idx="154">
                  <c:v>5.2137375152014158</c:v>
                </c:pt>
                <c:pt idx="155">
                  <c:v>4.9956519390938041</c:v>
                </c:pt>
                <c:pt idx="156">
                  <c:v>3.7169918492455309</c:v>
                </c:pt>
                <c:pt idx="157">
                  <c:v>2.7804965967721529</c:v>
                </c:pt>
                <c:pt idx="158">
                  <c:v>2.2255184719153789</c:v>
                </c:pt>
                <c:pt idx="159">
                  <c:v>1.6883769546178371</c:v>
                </c:pt>
                <c:pt idx="160">
                  <c:v>1.7561482773411257</c:v>
                </c:pt>
                <c:pt idx="161">
                  <c:v>1.9225695100686124</c:v>
                </c:pt>
                <c:pt idx="162">
                  <c:v>1.7545255250372378</c:v>
                </c:pt>
                <c:pt idx="163">
                  <c:v>1.34330660778663</c:v>
                </c:pt>
                <c:pt idx="164">
                  <c:v>1.3710606097958618</c:v>
                </c:pt>
                <c:pt idx="165">
                  <c:v>0.91132193042523113</c:v>
                </c:pt>
                <c:pt idx="166">
                  <c:v>0.91593030816623866</c:v>
                </c:pt>
                <c:pt idx="167">
                  <c:v>0.42506276944780552</c:v>
                </c:pt>
                <c:pt idx="168">
                  <c:v>-5.0566179730950012E-2</c:v>
                </c:pt>
                <c:pt idx="169">
                  <c:v>0.10315388802861492</c:v>
                </c:pt>
                <c:pt idx="170">
                  <c:v>7.7117957443746832E-2</c:v>
                </c:pt>
                <c:pt idx="171">
                  <c:v>-0.10112053183841851</c:v>
                </c:pt>
                <c:pt idx="172">
                  <c:v>-0.13972419613033082</c:v>
                </c:pt>
                <c:pt idx="173">
                  <c:v>-0.27135074950689386</c:v>
                </c:pt>
                <c:pt idx="174">
                  <c:v>0.12891311550566797</c:v>
                </c:pt>
                <c:pt idx="175">
                  <c:v>0.16648534646722624</c:v>
                </c:pt>
                <c:pt idx="176">
                  <c:v>-0.47979891434401623</c:v>
                </c:pt>
                <c:pt idx="177">
                  <c:v>-0.41673843155288637</c:v>
                </c:pt>
                <c:pt idx="178">
                  <c:v>-0.70627368823923575</c:v>
                </c:pt>
                <c:pt idx="179">
                  <c:v>-0.9373491815670576</c:v>
                </c:pt>
                <c:pt idx="180">
                  <c:v>-1.4</c:v>
                </c:pt>
                <c:pt idx="181">
                  <c:v>-1.0488349707626696</c:v>
                </c:pt>
                <c:pt idx="182">
                  <c:v>-0.63973849038276853</c:v>
                </c:pt>
                <c:pt idx="183">
                  <c:v>-0.3</c:v>
                </c:pt>
                <c:pt idx="184">
                  <c:v>0.53094439816412375</c:v>
                </c:pt>
                <c:pt idx="185">
                  <c:v>0.58880418406022272</c:v>
                </c:pt>
                <c:pt idx="186">
                  <c:v>0.39643705887063163</c:v>
                </c:pt>
                <c:pt idx="187">
                  <c:v>9.6821967393481145E-3</c:v>
                </c:pt>
                <c:pt idx="188">
                  <c:v>-0.39714782670608884</c:v>
                </c:pt>
                <c:pt idx="189">
                  <c:v>0.10120404248186787</c:v>
                </c:pt>
                <c:pt idx="190">
                  <c:v>0.50240414698035352</c:v>
                </c:pt>
                <c:pt idx="191">
                  <c:v>0.86895746329112455</c:v>
                </c:pt>
                <c:pt idx="192">
                  <c:v>0.91801181167458878</c:v>
                </c:pt>
                <c:pt idx="193">
                  <c:v>0.27879615938887525</c:v>
                </c:pt>
                <c:pt idx="194">
                  <c:v>-0.22974665061408928</c:v>
                </c:pt>
                <c:pt idx="195">
                  <c:v>0.2218546626368294</c:v>
                </c:pt>
                <c:pt idx="196">
                  <c:v>-0.21084181761416687</c:v>
                </c:pt>
                <c:pt idx="197">
                  <c:v>-0.16736437844814134</c:v>
                </c:pt>
                <c:pt idx="198">
                  <c:v>-0.32791045093171078</c:v>
                </c:pt>
                <c:pt idx="199">
                  <c:v>-0.13734051526452618</c:v>
                </c:pt>
                <c:pt idx="200">
                  <c:v>0.62136488858122618</c:v>
                </c:pt>
                <c:pt idx="201">
                  <c:v>1.0039734108808744</c:v>
                </c:pt>
                <c:pt idx="202">
                  <c:v>1.1000000000000001</c:v>
                </c:pt>
                <c:pt idx="203">
                  <c:v>1.7709876388625929</c:v>
                </c:pt>
                <c:pt idx="204">
                  <c:v>2.3262121641073179</c:v>
                </c:pt>
                <c:pt idx="205">
                  <c:v>2.9</c:v>
                </c:pt>
                <c:pt idx="206">
                  <c:v>2.6919669648024467</c:v>
                </c:pt>
                <c:pt idx="207">
                  <c:v>2.2248497833551113</c:v>
                </c:pt>
                <c:pt idx="208">
                  <c:v>2.0823764469670465</c:v>
                </c:pt>
                <c:pt idx="209">
                  <c:v>1.8982136412479207</c:v>
                </c:pt>
                <c:pt idx="210">
                  <c:v>2.1346350547052708</c:v>
                </c:pt>
                <c:pt idx="211">
                  <c:v>2.612819315527787</c:v>
                </c:pt>
                <c:pt idx="212">
                  <c:v>2.5</c:v>
                </c:pt>
                <c:pt idx="213">
                  <c:v>2.223861590436897</c:v>
                </c:pt>
                <c:pt idx="214">
                  <c:v>2.5264636539113781</c:v>
                </c:pt>
                <c:pt idx="215">
                  <c:v>2.1277200487502199</c:v>
                </c:pt>
                <c:pt idx="216">
                  <c:v>2.0577305627800939</c:v>
                </c:pt>
                <c:pt idx="217">
                  <c:v>1.8530288769498782</c:v>
                </c:pt>
                <c:pt idx="218">
                  <c:v>1.9680154437934476</c:v>
                </c:pt>
                <c:pt idx="219">
                  <c:v>2.3002905888496628</c:v>
                </c:pt>
                <c:pt idx="220">
                  <c:v>2.7790296605137002</c:v>
                </c:pt>
                <c:pt idx="221">
                  <c:v>3.0758866704340875</c:v>
                </c:pt>
                <c:pt idx="222">
                  <c:v>3.354158119871002</c:v>
                </c:pt>
                <c:pt idx="223">
                  <c:v>3.358627851393436</c:v>
                </c:pt>
                <c:pt idx="224">
                  <c:v>3.5866108099128411</c:v>
                </c:pt>
                <c:pt idx="225">
                  <c:v>3.8016651964102408</c:v>
                </c:pt>
                <c:pt idx="226">
                  <c:v>3.1055185049032872</c:v>
                </c:pt>
                <c:pt idx="227">
                  <c:v>2.7389445207281966</c:v>
                </c:pt>
                <c:pt idx="228">
                  <c:v>2.6843664777344429</c:v>
                </c:pt>
                <c:pt idx="229">
                  <c:v>3.1110528571493745</c:v>
                </c:pt>
                <c:pt idx="230">
                  <c:v>3.7135321228501965</c:v>
                </c:pt>
                <c:pt idx="231">
                  <c:v>3.8969115354341994</c:v>
                </c:pt>
                <c:pt idx="232">
                  <c:v>3.9387784321736206</c:v>
                </c:pt>
                <c:pt idx="233">
                  <c:v>3.364166488355238</c:v>
                </c:pt>
                <c:pt idx="234">
                  <c:v>3.2529445909424908</c:v>
                </c:pt>
                <c:pt idx="235">
                  <c:v>3.1037066529724768</c:v>
                </c:pt>
                <c:pt idx="236">
                  <c:v>2.8363689157408345</c:v>
                </c:pt>
                <c:pt idx="237">
                  <c:v>2.9268407140992707</c:v>
                </c:pt>
                <c:pt idx="238">
                  <c:v>3.4</c:v>
                </c:pt>
                <c:pt idx="239">
                  <c:v>3.9541679692707561</c:v>
                </c:pt>
                <c:pt idx="240">
                  <c:v>4.2620641919985331</c:v>
                </c:pt>
                <c:pt idx="241">
                  <c:v>4.0832711411941602</c:v>
                </c:pt>
                <c:pt idx="242">
                  <c:v>3.6155535276342761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895E-4A95-AC00-E5AA57D43AFA}"/>
            </c:ext>
          </c:extLst>
        </c:ser>
        <c:ser>
          <c:idx val="1"/>
          <c:order val="1"/>
          <c:tx>
            <c:strRef>
              <c:f>cpi_core_sfc!$C$4</c:f>
              <c:strCache>
                <c:ptCount val="1"/>
                <c:pt idx="0">
                  <c:v>Inflációs előrejelzés (szept.)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cpi_core_sfc!$A$6:$A$248</c:f>
              <c:numCache>
                <c:formatCode>mmm\-yy</c:formatCode>
                <c:ptCount val="24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</c:numCache>
            </c:numRef>
          </c:cat>
          <c:val>
            <c:numRef>
              <c:f>cpi_core_sfc!$C$6:$C$248</c:f>
              <c:numCache>
                <c:formatCode>General</c:formatCode>
                <c:ptCount val="243"/>
                <c:pt idx="235" formatCode="0.0">
                  <c:v>3.1037066529724768</c:v>
                </c:pt>
                <c:pt idx="236" formatCode="0.0">
                  <c:v>2.8572145736455212</c:v>
                </c:pt>
                <c:pt idx="237" formatCode="0.0">
                  <c:v>2.8764575318108712</c:v>
                </c:pt>
                <c:pt idx="238" formatCode="0.0">
                  <c:v>3.4549250494209076</c:v>
                </c:pt>
                <c:pt idx="239" formatCode="0.0">
                  <c:v>3.9055983670681229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895E-4A95-AC00-E5AA57D43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766320"/>
        <c:axId val="482766648"/>
      </c:lineChart>
      <c:dateAx>
        <c:axId val="482766320"/>
        <c:scaling>
          <c:orientation val="minMax"/>
          <c:min val="43466"/>
        </c:scaling>
        <c:delete val="0"/>
        <c:axPos val="b"/>
        <c:numFmt formatCode="yy/mmm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2766648"/>
        <c:crosses val="autoZero"/>
        <c:auto val="1"/>
        <c:lblOffset val="100"/>
        <c:baseTimeUnit val="months"/>
        <c:majorUnit val="1"/>
        <c:majorTimeUnit val="months"/>
      </c:dateAx>
      <c:valAx>
        <c:axId val="482766648"/>
        <c:scaling>
          <c:orientation val="minMax"/>
          <c:max val="4.5"/>
          <c:min val="-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276632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755596061084326"/>
          <c:w val="1"/>
          <c:h val="0.152444039389156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9511111111111"/>
          <c:y val="6.8438888888888882E-2"/>
          <c:w val="0.84321599999999997"/>
          <c:h val="0.5891528888888889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2766320"/>
        <c:axId val="482766648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cpi_core_sfc!$F$4</c15:sqref>
                        </c15:formulaRef>
                      </c:ext>
                    </c:extLst>
                    <c:strCache>
                      <c:ptCount val="1"/>
                      <c:pt idx="0">
                        <c:v>Bázishatás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cpi_core_sfc!$A$6:$A$239</c15:sqref>
                        </c15:formulaRef>
                      </c:ext>
                    </c:extLst>
                    <c:numCache>
                      <c:formatCode>mmm\-yy</c:formatCode>
                      <c:ptCount val="234"/>
                      <c:pt idx="0">
                        <c:v>36526</c:v>
                      </c:pt>
                      <c:pt idx="1">
                        <c:v>36557</c:v>
                      </c:pt>
                      <c:pt idx="2">
                        <c:v>36586</c:v>
                      </c:pt>
                      <c:pt idx="3">
                        <c:v>36617</c:v>
                      </c:pt>
                      <c:pt idx="4">
                        <c:v>36647</c:v>
                      </c:pt>
                      <c:pt idx="5">
                        <c:v>36678</c:v>
                      </c:pt>
                      <c:pt idx="6">
                        <c:v>36708</c:v>
                      </c:pt>
                      <c:pt idx="7">
                        <c:v>36739</c:v>
                      </c:pt>
                      <c:pt idx="8">
                        <c:v>36770</c:v>
                      </c:pt>
                      <c:pt idx="9">
                        <c:v>36800</c:v>
                      </c:pt>
                      <c:pt idx="10">
                        <c:v>36831</c:v>
                      </c:pt>
                      <c:pt idx="11">
                        <c:v>36861</c:v>
                      </c:pt>
                      <c:pt idx="12">
                        <c:v>36892</c:v>
                      </c:pt>
                      <c:pt idx="13">
                        <c:v>36923</c:v>
                      </c:pt>
                      <c:pt idx="14">
                        <c:v>36951</c:v>
                      </c:pt>
                      <c:pt idx="15">
                        <c:v>36982</c:v>
                      </c:pt>
                      <c:pt idx="16">
                        <c:v>37012</c:v>
                      </c:pt>
                      <c:pt idx="17">
                        <c:v>37043</c:v>
                      </c:pt>
                      <c:pt idx="18">
                        <c:v>37073</c:v>
                      </c:pt>
                      <c:pt idx="19">
                        <c:v>37104</c:v>
                      </c:pt>
                      <c:pt idx="20">
                        <c:v>37135</c:v>
                      </c:pt>
                      <c:pt idx="21">
                        <c:v>37165</c:v>
                      </c:pt>
                      <c:pt idx="22">
                        <c:v>37196</c:v>
                      </c:pt>
                      <c:pt idx="23">
                        <c:v>37226</c:v>
                      </c:pt>
                      <c:pt idx="24">
                        <c:v>37257</c:v>
                      </c:pt>
                      <c:pt idx="25">
                        <c:v>37288</c:v>
                      </c:pt>
                      <c:pt idx="26">
                        <c:v>37316</c:v>
                      </c:pt>
                      <c:pt idx="27">
                        <c:v>37347</c:v>
                      </c:pt>
                      <c:pt idx="28">
                        <c:v>37377</c:v>
                      </c:pt>
                      <c:pt idx="29">
                        <c:v>37408</c:v>
                      </c:pt>
                      <c:pt idx="30">
                        <c:v>37438</c:v>
                      </c:pt>
                      <c:pt idx="31">
                        <c:v>37469</c:v>
                      </c:pt>
                      <c:pt idx="32">
                        <c:v>37500</c:v>
                      </c:pt>
                      <c:pt idx="33">
                        <c:v>37530</c:v>
                      </c:pt>
                      <c:pt idx="34">
                        <c:v>37561</c:v>
                      </c:pt>
                      <c:pt idx="35">
                        <c:v>37591</c:v>
                      </c:pt>
                      <c:pt idx="36">
                        <c:v>37622</c:v>
                      </c:pt>
                      <c:pt idx="37">
                        <c:v>37653</c:v>
                      </c:pt>
                      <c:pt idx="38">
                        <c:v>37681</c:v>
                      </c:pt>
                      <c:pt idx="39">
                        <c:v>37712</c:v>
                      </c:pt>
                      <c:pt idx="40">
                        <c:v>37742</c:v>
                      </c:pt>
                      <c:pt idx="41">
                        <c:v>37773</c:v>
                      </c:pt>
                      <c:pt idx="42">
                        <c:v>37803</c:v>
                      </c:pt>
                      <c:pt idx="43">
                        <c:v>37834</c:v>
                      </c:pt>
                      <c:pt idx="44">
                        <c:v>37865</c:v>
                      </c:pt>
                      <c:pt idx="45">
                        <c:v>37895</c:v>
                      </c:pt>
                      <c:pt idx="46">
                        <c:v>37926</c:v>
                      </c:pt>
                      <c:pt idx="47">
                        <c:v>37956</c:v>
                      </c:pt>
                      <c:pt idx="48">
                        <c:v>37987</c:v>
                      </c:pt>
                      <c:pt idx="49">
                        <c:v>38018</c:v>
                      </c:pt>
                      <c:pt idx="50">
                        <c:v>38047</c:v>
                      </c:pt>
                      <c:pt idx="51">
                        <c:v>38078</c:v>
                      </c:pt>
                      <c:pt idx="52">
                        <c:v>38108</c:v>
                      </c:pt>
                      <c:pt idx="53">
                        <c:v>38139</c:v>
                      </c:pt>
                      <c:pt idx="54">
                        <c:v>38169</c:v>
                      </c:pt>
                      <c:pt idx="55">
                        <c:v>38200</c:v>
                      </c:pt>
                      <c:pt idx="56">
                        <c:v>38231</c:v>
                      </c:pt>
                      <c:pt idx="57">
                        <c:v>38261</c:v>
                      </c:pt>
                      <c:pt idx="58">
                        <c:v>38292</c:v>
                      </c:pt>
                      <c:pt idx="59">
                        <c:v>38322</c:v>
                      </c:pt>
                      <c:pt idx="60">
                        <c:v>38353</c:v>
                      </c:pt>
                      <c:pt idx="61">
                        <c:v>38384</c:v>
                      </c:pt>
                      <c:pt idx="62">
                        <c:v>38412</c:v>
                      </c:pt>
                      <c:pt idx="63">
                        <c:v>38443</c:v>
                      </c:pt>
                      <c:pt idx="64">
                        <c:v>38473</c:v>
                      </c:pt>
                      <c:pt idx="65">
                        <c:v>38504</c:v>
                      </c:pt>
                      <c:pt idx="66">
                        <c:v>38534</c:v>
                      </c:pt>
                      <c:pt idx="67">
                        <c:v>38565</c:v>
                      </c:pt>
                      <c:pt idx="68">
                        <c:v>38596</c:v>
                      </c:pt>
                      <c:pt idx="69">
                        <c:v>38626</c:v>
                      </c:pt>
                      <c:pt idx="70">
                        <c:v>38657</c:v>
                      </c:pt>
                      <c:pt idx="71">
                        <c:v>38687</c:v>
                      </c:pt>
                      <c:pt idx="72">
                        <c:v>38718</c:v>
                      </c:pt>
                      <c:pt idx="73">
                        <c:v>38749</c:v>
                      </c:pt>
                      <c:pt idx="74">
                        <c:v>38777</c:v>
                      </c:pt>
                      <c:pt idx="75">
                        <c:v>38808</c:v>
                      </c:pt>
                      <c:pt idx="76">
                        <c:v>38838</c:v>
                      </c:pt>
                      <c:pt idx="77">
                        <c:v>38869</c:v>
                      </c:pt>
                      <c:pt idx="78">
                        <c:v>38899</c:v>
                      </c:pt>
                      <c:pt idx="79">
                        <c:v>38930</c:v>
                      </c:pt>
                      <c:pt idx="80">
                        <c:v>38961</c:v>
                      </c:pt>
                      <c:pt idx="81">
                        <c:v>38991</c:v>
                      </c:pt>
                      <c:pt idx="82">
                        <c:v>39022</c:v>
                      </c:pt>
                      <c:pt idx="83">
                        <c:v>39052</c:v>
                      </c:pt>
                      <c:pt idx="84">
                        <c:v>39083</c:v>
                      </c:pt>
                      <c:pt idx="85">
                        <c:v>39114</c:v>
                      </c:pt>
                      <c:pt idx="86">
                        <c:v>39142</c:v>
                      </c:pt>
                      <c:pt idx="87">
                        <c:v>39173</c:v>
                      </c:pt>
                      <c:pt idx="88">
                        <c:v>39203</c:v>
                      </c:pt>
                      <c:pt idx="89">
                        <c:v>39234</c:v>
                      </c:pt>
                      <c:pt idx="90">
                        <c:v>39264</c:v>
                      </c:pt>
                      <c:pt idx="91">
                        <c:v>39295</c:v>
                      </c:pt>
                      <c:pt idx="92">
                        <c:v>39326</c:v>
                      </c:pt>
                      <c:pt idx="93">
                        <c:v>39356</c:v>
                      </c:pt>
                      <c:pt idx="94">
                        <c:v>39387</c:v>
                      </c:pt>
                      <c:pt idx="95">
                        <c:v>39417</c:v>
                      </c:pt>
                      <c:pt idx="96">
                        <c:v>39448</c:v>
                      </c:pt>
                      <c:pt idx="97">
                        <c:v>39479</c:v>
                      </c:pt>
                      <c:pt idx="98">
                        <c:v>39508</c:v>
                      </c:pt>
                      <c:pt idx="99">
                        <c:v>39539</c:v>
                      </c:pt>
                      <c:pt idx="100">
                        <c:v>39569</c:v>
                      </c:pt>
                      <c:pt idx="101">
                        <c:v>39600</c:v>
                      </c:pt>
                      <c:pt idx="102">
                        <c:v>39630</c:v>
                      </c:pt>
                      <c:pt idx="103">
                        <c:v>39661</c:v>
                      </c:pt>
                      <c:pt idx="104">
                        <c:v>39692</c:v>
                      </c:pt>
                      <c:pt idx="105">
                        <c:v>39722</c:v>
                      </c:pt>
                      <c:pt idx="106">
                        <c:v>39753</c:v>
                      </c:pt>
                      <c:pt idx="107">
                        <c:v>39783</c:v>
                      </c:pt>
                      <c:pt idx="108">
                        <c:v>39814</c:v>
                      </c:pt>
                      <c:pt idx="109">
                        <c:v>39845</c:v>
                      </c:pt>
                      <c:pt idx="110">
                        <c:v>39873</c:v>
                      </c:pt>
                      <c:pt idx="111">
                        <c:v>39904</c:v>
                      </c:pt>
                      <c:pt idx="112">
                        <c:v>39934</c:v>
                      </c:pt>
                      <c:pt idx="113">
                        <c:v>39965</c:v>
                      </c:pt>
                      <c:pt idx="114">
                        <c:v>39995</c:v>
                      </c:pt>
                      <c:pt idx="115">
                        <c:v>40026</c:v>
                      </c:pt>
                      <c:pt idx="116">
                        <c:v>40057</c:v>
                      </c:pt>
                      <c:pt idx="117">
                        <c:v>40087</c:v>
                      </c:pt>
                      <c:pt idx="118">
                        <c:v>40118</c:v>
                      </c:pt>
                      <c:pt idx="119">
                        <c:v>40148</c:v>
                      </c:pt>
                      <c:pt idx="120">
                        <c:v>40179</c:v>
                      </c:pt>
                      <c:pt idx="121">
                        <c:v>40210</c:v>
                      </c:pt>
                      <c:pt idx="122">
                        <c:v>40238</c:v>
                      </c:pt>
                      <c:pt idx="123">
                        <c:v>40269</c:v>
                      </c:pt>
                      <c:pt idx="124">
                        <c:v>40299</c:v>
                      </c:pt>
                      <c:pt idx="125">
                        <c:v>40330</c:v>
                      </c:pt>
                      <c:pt idx="126">
                        <c:v>40360</c:v>
                      </c:pt>
                      <c:pt idx="127">
                        <c:v>40391</c:v>
                      </c:pt>
                      <c:pt idx="128">
                        <c:v>40422</c:v>
                      </c:pt>
                      <c:pt idx="129">
                        <c:v>40452</c:v>
                      </c:pt>
                      <c:pt idx="130">
                        <c:v>40483</c:v>
                      </c:pt>
                      <c:pt idx="131">
                        <c:v>40513</c:v>
                      </c:pt>
                      <c:pt idx="132">
                        <c:v>40544</c:v>
                      </c:pt>
                      <c:pt idx="133">
                        <c:v>40575</c:v>
                      </c:pt>
                      <c:pt idx="134">
                        <c:v>40603</c:v>
                      </c:pt>
                      <c:pt idx="135">
                        <c:v>40634</c:v>
                      </c:pt>
                      <c:pt idx="136">
                        <c:v>40664</c:v>
                      </c:pt>
                      <c:pt idx="137">
                        <c:v>40695</c:v>
                      </c:pt>
                      <c:pt idx="138">
                        <c:v>40725</c:v>
                      </c:pt>
                      <c:pt idx="139">
                        <c:v>40756</c:v>
                      </c:pt>
                      <c:pt idx="140">
                        <c:v>40787</c:v>
                      </c:pt>
                      <c:pt idx="141">
                        <c:v>40817</c:v>
                      </c:pt>
                      <c:pt idx="142">
                        <c:v>40848</c:v>
                      </c:pt>
                      <c:pt idx="143">
                        <c:v>40878</c:v>
                      </c:pt>
                      <c:pt idx="144">
                        <c:v>40909</c:v>
                      </c:pt>
                      <c:pt idx="145">
                        <c:v>40940</c:v>
                      </c:pt>
                      <c:pt idx="146">
                        <c:v>40969</c:v>
                      </c:pt>
                      <c:pt idx="147">
                        <c:v>41000</c:v>
                      </c:pt>
                      <c:pt idx="148">
                        <c:v>41030</c:v>
                      </c:pt>
                      <c:pt idx="149">
                        <c:v>41061</c:v>
                      </c:pt>
                      <c:pt idx="150">
                        <c:v>41091</c:v>
                      </c:pt>
                      <c:pt idx="151">
                        <c:v>41122</c:v>
                      </c:pt>
                      <c:pt idx="152">
                        <c:v>41153</c:v>
                      </c:pt>
                      <c:pt idx="153">
                        <c:v>41183</c:v>
                      </c:pt>
                      <c:pt idx="154">
                        <c:v>41214</c:v>
                      </c:pt>
                      <c:pt idx="155">
                        <c:v>41244</c:v>
                      </c:pt>
                      <c:pt idx="156">
                        <c:v>41275</c:v>
                      </c:pt>
                      <c:pt idx="157">
                        <c:v>41306</c:v>
                      </c:pt>
                      <c:pt idx="158">
                        <c:v>41334</c:v>
                      </c:pt>
                      <c:pt idx="159">
                        <c:v>41365</c:v>
                      </c:pt>
                      <c:pt idx="160">
                        <c:v>41395</c:v>
                      </c:pt>
                      <c:pt idx="161">
                        <c:v>41426</c:v>
                      </c:pt>
                      <c:pt idx="162">
                        <c:v>41456</c:v>
                      </c:pt>
                      <c:pt idx="163">
                        <c:v>41487</c:v>
                      </c:pt>
                      <c:pt idx="164">
                        <c:v>41518</c:v>
                      </c:pt>
                      <c:pt idx="165">
                        <c:v>41548</c:v>
                      </c:pt>
                      <c:pt idx="166">
                        <c:v>41579</c:v>
                      </c:pt>
                      <c:pt idx="167">
                        <c:v>41609</c:v>
                      </c:pt>
                      <c:pt idx="168">
                        <c:v>41640</c:v>
                      </c:pt>
                      <c:pt idx="169">
                        <c:v>41671</c:v>
                      </c:pt>
                      <c:pt idx="170">
                        <c:v>41699</c:v>
                      </c:pt>
                      <c:pt idx="171">
                        <c:v>41730</c:v>
                      </c:pt>
                      <c:pt idx="172">
                        <c:v>41760</c:v>
                      </c:pt>
                      <c:pt idx="173">
                        <c:v>41791</c:v>
                      </c:pt>
                      <c:pt idx="174">
                        <c:v>41821</c:v>
                      </c:pt>
                      <c:pt idx="175">
                        <c:v>41852</c:v>
                      </c:pt>
                      <c:pt idx="176">
                        <c:v>41883</c:v>
                      </c:pt>
                      <c:pt idx="177">
                        <c:v>41913</c:v>
                      </c:pt>
                      <c:pt idx="178">
                        <c:v>41944</c:v>
                      </c:pt>
                      <c:pt idx="179">
                        <c:v>41974</c:v>
                      </c:pt>
                      <c:pt idx="180">
                        <c:v>42005</c:v>
                      </c:pt>
                      <c:pt idx="181">
                        <c:v>42036</c:v>
                      </c:pt>
                      <c:pt idx="182">
                        <c:v>42064</c:v>
                      </c:pt>
                      <c:pt idx="183">
                        <c:v>42095</c:v>
                      </c:pt>
                      <c:pt idx="184">
                        <c:v>42125</c:v>
                      </c:pt>
                      <c:pt idx="185">
                        <c:v>42156</c:v>
                      </c:pt>
                      <c:pt idx="186">
                        <c:v>42186</c:v>
                      </c:pt>
                      <c:pt idx="187">
                        <c:v>42217</c:v>
                      </c:pt>
                      <c:pt idx="188">
                        <c:v>42248</c:v>
                      </c:pt>
                      <c:pt idx="189">
                        <c:v>42278</c:v>
                      </c:pt>
                      <c:pt idx="190">
                        <c:v>42309</c:v>
                      </c:pt>
                      <c:pt idx="191">
                        <c:v>42339</c:v>
                      </c:pt>
                      <c:pt idx="192">
                        <c:v>42370</c:v>
                      </c:pt>
                      <c:pt idx="193">
                        <c:v>42401</c:v>
                      </c:pt>
                      <c:pt idx="194">
                        <c:v>42430</c:v>
                      </c:pt>
                      <c:pt idx="195">
                        <c:v>42461</c:v>
                      </c:pt>
                      <c:pt idx="196">
                        <c:v>42491</c:v>
                      </c:pt>
                      <c:pt idx="197">
                        <c:v>42522</c:v>
                      </c:pt>
                      <c:pt idx="198">
                        <c:v>42552</c:v>
                      </c:pt>
                      <c:pt idx="199">
                        <c:v>42583</c:v>
                      </c:pt>
                      <c:pt idx="200">
                        <c:v>42614</c:v>
                      </c:pt>
                      <c:pt idx="201">
                        <c:v>42644</c:v>
                      </c:pt>
                      <c:pt idx="202">
                        <c:v>42675</c:v>
                      </c:pt>
                      <c:pt idx="203">
                        <c:v>42705</c:v>
                      </c:pt>
                      <c:pt idx="204">
                        <c:v>42736</c:v>
                      </c:pt>
                      <c:pt idx="205">
                        <c:v>42767</c:v>
                      </c:pt>
                      <c:pt idx="206">
                        <c:v>42795</c:v>
                      </c:pt>
                      <c:pt idx="207">
                        <c:v>42826</c:v>
                      </c:pt>
                      <c:pt idx="208">
                        <c:v>42856</c:v>
                      </c:pt>
                      <c:pt idx="209">
                        <c:v>42887</c:v>
                      </c:pt>
                      <c:pt idx="210">
                        <c:v>42917</c:v>
                      </c:pt>
                      <c:pt idx="211">
                        <c:v>42948</c:v>
                      </c:pt>
                      <c:pt idx="212">
                        <c:v>42979</c:v>
                      </c:pt>
                      <c:pt idx="213">
                        <c:v>43009</c:v>
                      </c:pt>
                      <c:pt idx="214">
                        <c:v>43040</c:v>
                      </c:pt>
                      <c:pt idx="215">
                        <c:v>43070</c:v>
                      </c:pt>
                      <c:pt idx="216">
                        <c:v>43101</c:v>
                      </c:pt>
                      <c:pt idx="217">
                        <c:v>43132</c:v>
                      </c:pt>
                      <c:pt idx="218">
                        <c:v>43160</c:v>
                      </c:pt>
                      <c:pt idx="219">
                        <c:v>43191</c:v>
                      </c:pt>
                      <c:pt idx="220">
                        <c:v>43221</c:v>
                      </c:pt>
                      <c:pt idx="221">
                        <c:v>43252</c:v>
                      </c:pt>
                      <c:pt idx="222">
                        <c:v>43282</c:v>
                      </c:pt>
                      <c:pt idx="223">
                        <c:v>43313</c:v>
                      </c:pt>
                      <c:pt idx="224">
                        <c:v>43344</c:v>
                      </c:pt>
                      <c:pt idx="225">
                        <c:v>43374</c:v>
                      </c:pt>
                      <c:pt idx="226">
                        <c:v>43405</c:v>
                      </c:pt>
                      <c:pt idx="227">
                        <c:v>43435</c:v>
                      </c:pt>
                      <c:pt idx="228">
                        <c:v>43466</c:v>
                      </c:pt>
                      <c:pt idx="229">
                        <c:v>43497</c:v>
                      </c:pt>
                      <c:pt idx="230">
                        <c:v>43525</c:v>
                      </c:pt>
                      <c:pt idx="231">
                        <c:v>43556</c:v>
                      </c:pt>
                      <c:pt idx="232">
                        <c:v>43586</c:v>
                      </c:pt>
                      <c:pt idx="233">
                        <c:v>43617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cpi_core_sfc!$F$6:$F$239</c15:sqref>
                        </c15:formulaRef>
                      </c:ext>
                    </c:extLst>
                    <c:numCache>
                      <c:formatCode>General</c:formatCode>
                      <c:ptCount val="23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6-65CC-41EF-834D-48E7ABCE6255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0"/>
          <c:tx>
            <c:strRef>
              <c:f>cpi_core_sfc!$D$4</c:f>
              <c:strCache>
                <c:ptCount val="1"/>
                <c:pt idx="0">
                  <c:v>Adószűrt maginflációs előrejelzés (aktuális)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2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65CC-41EF-834D-48E7ABCE6255}"/>
              </c:ext>
            </c:extLst>
          </c:dPt>
          <c:dPt>
            <c:idx val="2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65CC-41EF-834D-48E7ABCE6255}"/>
              </c:ext>
            </c:extLst>
          </c:dPt>
          <c:dPt>
            <c:idx val="2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65CC-41EF-834D-48E7ABCE6255}"/>
              </c:ext>
            </c:extLst>
          </c:dPt>
          <c:dPt>
            <c:idx val="2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65CC-41EF-834D-48E7ABCE6255}"/>
              </c:ext>
            </c:extLst>
          </c:dPt>
          <c:dPt>
            <c:idx val="2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65CC-41EF-834D-48E7ABCE6255}"/>
              </c:ext>
            </c:extLst>
          </c:dPt>
          <c:dPt>
            <c:idx val="2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65CC-41EF-834D-48E7ABCE6255}"/>
              </c:ext>
            </c:extLst>
          </c:dPt>
          <c:dPt>
            <c:idx val="2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65CC-41EF-834D-48E7ABCE6255}"/>
              </c:ext>
            </c:extLst>
          </c:dPt>
          <c:dPt>
            <c:idx val="2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65CC-41EF-834D-48E7ABCE6255}"/>
              </c:ext>
            </c:extLst>
          </c:dPt>
          <c:dPt>
            <c:idx val="2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65CC-41EF-834D-48E7ABCE6255}"/>
              </c:ext>
            </c:extLst>
          </c:dPt>
          <c:dPt>
            <c:idx val="2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65CC-41EF-834D-48E7ABCE6255}"/>
              </c:ext>
            </c:extLst>
          </c:dPt>
          <c:dPt>
            <c:idx val="2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65CC-41EF-834D-48E7ABCE6255}"/>
              </c:ext>
            </c:extLst>
          </c:dPt>
          <c:dPt>
            <c:idx val="2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65CC-41EF-834D-48E7ABCE6255}"/>
              </c:ext>
            </c:extLst>
          </c:dPt>
          <c:dPt>
            <c:idx val="2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65CC-41EF-834D-48E7ABCE6255}"/>
              </c:ext>
            </c:extLst>
          </c:dPt>
          <c:dPt>
            <c:idx val="2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65CC-41EF-834D-48E7ABCE6255}"/>
              </c:ext>
            </c:extLst>
          </c:dPt>
          <c:dPt>
            <c:idx val="2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65CC-41EF-834D-48E7ABCE6255}"/>
              </c:ext>
            </c:extLst>
          </c:dPt>
          <c:dPt>
            <c:idx val="238"/>
            <c:marker>
              <c:symbol val="circle"/>
              <c:size val="12"/>
              <c:spPr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65CC-41EF-834D-48E7ABCE6255}"/>
              </c:ext>
            </c:extLst>
          </c:dPt>
          <c:dPt>
            <c:idx val="239"/>
            <c:marker>
              <c:symbol val="circle"/>
              <c:size val="12"/>
              <c:spPr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65CC-41EF-834D-48E7ABCE6255}"/>
              </c:ext>
            </c:extLst>
          </c:dPt>
          <c:dPt>
            <c:idx val="240"/>
            <c:marker>
              <c:symbol val="circle"/>
              <c:size val="12"/>
              <c:spPr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65CC-41EF-834D-48E7ABCE6255}"/>
              </c:ext>
            </c:extLst>
          </c:dPt>
          <c:dPt>
            <c:idx val="241"/>
            <c:marker>
              <c:symbol val="circle"/>
              <c:size val="12"/>
              <c:spPr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65CC-41EF-834D-48E7ABCE6255}"/>
              </c:ext>
            </c:extLst>
          </c:dPt>
          <c:dPt>
            <c:idx val="242"/>
            <c:marker>
              <c:symbol val="circle"/>
              <c:size val="12"/>
              <c:spPr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65CC-41EF-834D-48E7ABCE6255}"/>
              </c:ext>
            </c:extLst>
          </c:dPt>
          <c:dLbls>
            <c:dLbl>
              <c:idx val="238"/>
              <c:layout>
                <c:manualLayout>
                  <c:x val="-7.4228348007425948E-2"/>
                  <c:y val="-5.4504329591809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CC-41EF-834D-48E7ABCE6255}"/>
                </c:ext>
              </c:extLst>
            </c:dLbl>
            <c:dLbl>
              <c:idx val="239"/>
              <c:layout>
                <c:manualLayout>
                  <c:x val="-6.011388888888889E-2"/>
                  <c:y val="4.0304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728666666666652E-2"/>
                      <c:h val="0.10080622222222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65CC-41EF-834D-48E7ABCE6255}"/>
                </c:ext>
              </c:extLst>
            </c:dLbl>
            <c:dLbl>
              <c:idx val="240"/>
              <c:layout>
                <c:manualLayout>
                  <c:x val="-6.3883555555555555E-2"/>
                  <c:y val="-4.4097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5CC-41EF-834D-48E7ABCE6255}"/>
                </c:ext>
              </c:extLst>
            </c:dLbl>
            <c:dLbl>
              <c:idx val="241"/>
              <c:layout>
                <c:manualLayout>
                  <c:x val="-3.5806888888888784E-2"/>
                  <c:y val="-4.2509777777777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5CC-41EF-834D-48E7ABCE6255}"/>
                </c:ext>
              </c:extLst>
            </c:dLbl>
            <c:dLbl>
              <c:idx val="242"/>
              <c:layout>
                <c:manualLayout>
                  <c:x val="0"/>
                  <c:y val="3.5630444444444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5CC-41EF-834D-48E7ABCE625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cpi_core_sfc!$A$6:$A$248</c:f>
              <c:numCache>
                <c:formatCode>mmm\-yy</c:formatCode>
                <c:ptCount val="24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</c:numCache>
            </c:numRef>
          </c:cat>
          <c:val>
            <c:numRef>
              <c:f>cpi_core_sfc!$D$6:$D$248</c:f>
              <c:numCache>
                <c:formatCode>0.0</c:formatCode>
                <c:ptCount val="243"/>
                <c:pt idx="0">
                  <c:v>7.7936686474609616</c:v>
                </c:pt>
                <c:pt idx="1">
                  <c:v>7.8484865529510017</c:v>
                </c:pt>
                <c:pt idx="2">
                  <c:v>7.5616185071557709</c:v>
                </c:pt>
                <c:pt idx="3">
                  <c:v>7.2856386895407326</c:v>
                </c:pt>
                <c:pt idx="4">
                  <c:v>7.1900526537254734</c:v>
                </c:pt>
                <c:pt idx="5">
                  <c:v>7.170427137307982</c:v>
                </c:pt>
                <c:pt idx="6">
                  <c:v>7.1391232187814495</c:v>
                </c:pt>
                <c:pt idx="7">
                  <c:v>7.5828920983243648</c:v>
                </c:pt>
                <c:pt idx="8">
                  <c:v>8.2626633207552516</c:v>
                </c:pt>
                <c:pt idx="9">
                  <c:v>8.3850352820292358</c:v>
                </c:pt>
                <c:pt idx="10">
                  <c:v>8.4652362867516189</c:v>
                </c:pt>
                <c:pt idx="11">
                  <c:v>8.6044397390304397</c:v>
                </c:pt>
                <c:pt idx="12">
                  <c:v>9.3004141310409665</c:v>
                </c:pt>
                <c:pt idx="13">
                  <c:v>9.5689006431806263</c:v>
                </c:pt>
                <c:pt idx="14">
                  <c:v>10.084333227206884</c:v>
                </c:pt>
                <c:pt idx="15">
                  <c:v>10.019516709241188</c:v>
                </c:pt>
                <c:pt idx="16">
                  <c:v>9.9390363632172978</c:v>
                </c:pt>
                <c:pt idx="17">
                  <c:v>9.8216539675801755</c:v>
                </c:pt>
                <c:pt idx="18">
                  <c:v>9.7127455845924118</c:v>
                </c:pt>
                <c:pt idx="19">
                  <c:v>8.9373137418851769</c:v>
                </c:pt>
                <c:pt idx="20">
                  <c:v>8.1715573969814983</c:v>
                </c:pt>
                <c:pt idx="21">
                  <c:v>7.9544454225746648</c:v>
                </c:pt>
                <c:pt idx="22">
                  <c:v>7.8343486036259264</c:v>
                </c:pt>
                <c:pt idx="23">
                  <c:v>7.6060157623132341</c:v>
                </c:pt>
                <c:pt idx="24">
                  <c:v>6.7446071509838816</c:v>
                </c:pt>
                <c:pt idx="25">
                  <c:v>6.3241751806992568</c:v>
                </c:pt>
                <c:pt idx="26">
                  <c:v>5.7490660114227126</c:v>
                </c:pt>
                <c:pt idx="27">
                  <c:v>5.6613292114008402</c:v>
                </c:pt>
                <c:pt idx="28">
                  <c:v>5.5875058845251004</c:v>
                </c:pt>
                <c:pt idx="29">
                  <c:v>5.3549497481055823</c:v>
                </c:pt>
                <c:pt idx="30">
                  <c:v>5.3095229570893139</c:v>
                </c:pt>
                <c:pt idx="31">
                  <c:v>5.1484075017302899</c:v>
                </c:pt>
                <c:pt idx="32">
                  <c:v>5.0281533820599122</c:v>
                </c:pt>
                <c:pt idx="33">
                  <c:v>4.9503644088300973</c:v>
                </c:pt>
                <c:pt idx="34">
                  <c:v>4.8259594814513065</c:v>
                </c:pt>
                <c:pt idx="35">
                  <c:v>4.7103461686796919</c:v>
                </c:pt>
                <c:pt idx="36">
                  <c:v>4.4154618452574539</c:v>
                </c:pt>
                <c:pt idx="37">
                  <c:v>4.0070473665656294</c:v>
                </c:pt>
                <c:pt idx="38">
                  <c:v>3.879888840736271</c:v>
                </c:pt>
                <c:pt idx="39">
                  <c:v>3.6704761248645781</c:v>
                </c:pt>
                <c:pt idx="40">
                  <c:v>3.4636433706099865</c:v>
                </c:pt>
                <c:pt idx="41">
                  <c:v>3.7293402844207293</c:v>
                </c:pt>
                <c:pt idx="42">
                  <c:v>3.61927294394944</c:v>
                </c:pt>
                <c:pt idx="43">
                  <c:v>3.7467373468951735</c:v>
                </c:pt>
                <c:pt idx="44">
                  <c:v>3.665009180992314</c:v>
                </c:pt>
                <c:pt idx="45">
                  <c:v>3.875452631319277</c:v>
                </c:pt>
                <c:pt idx="46">
                  <c:v>4.1152404700305283</c:v>
                </c:pt>
                <c:pt idx="47">
                  <c:v>4.1736761492265089</c:v>
                </c:pt>
                <c:pt idx="48">
                  <c:v>4.203882761226609</c:v>
                </c:pt>
                <c:pt idx="49">
                  <c:v>4.1029363481830643</c:v>
                </c:pt>
                <c:pt idx="50">
                  <c:v>3.9359895257167494</c:v>
                </c:pt>
                <c:pt idx="51">
                  <c:v>4.0342377146172339</c:v>
                </c:pt>
                <c:pt idx="52">
                  <c:v>4.3930426384781924</c:v>
                </c:pt>
                <c:pt idx="53">
                  <c:v>4.1418407451125887</c:v>
                </c:pt>
                <c:pt idx="54">
                  <c:v>3.9782837239015265</c:v>
                </c:pt>
                <c:pt idx="55">
                  <c:v>3.9491922046365602</c:v>
                </c:pt>
                <c:pt idx="56">
                  <c:v>3.9779365326045024</c:v>
                </c:pt>
                <c:pt idx="57">
                  <c:v>3.678227589253396</c:v>
                </c:pt>
                <c:pt idx="58">
                  <c:v>3.3870133833538603</c:v>
                </c:pt>
                <c:pt idx="59">
                  <c:v>3.1717895916689685</c:v>
                </c:pt>
                <c:pt idx="60">
                  <c:v>3.059911749564634</c:v>
                </c:pt>
                <c:pt idx="61">
                  <c:v>2.7936309332475844</c:v>
                </c:pt>
                <c:pt idx="62">
                  <c:v>2.7173641773905644</c:v>
                </c:pt>
                <c:pt idx="63">
                  <c:v>2.579516200326168</c:v>
                </c:pt>
                <c:pt idx="64">
                  <c:v>2.1157413330420383</c:v>
                </c:pt>
                <c:pt idx="65">
                  <c:v>1.8263625071405016</c:v>
                </c:pt>
                <c:pt idx="66">
                  <c:v>1.5973953778284766</c:v>
                </c:pt>
                <c:pt idx="67">
                  <c:v>1.6478384205002641</c:v>
                </c:pt>
                <c:pt idx="68">
                  <c:v>1.4484569583393494</c:v>
                </c:pt>
                <c:pt idx="69">
                  <c:v>1.3572529430069551</c:v>
                </c:pt>
                <c:pt idx="70">
                  <c:v>1.375178352591206</c:v>
                </c:pt>
                <c:pt idx="71">
                  <c:v>1.2638694495792748</c:v>
                </c:pt>
                <c:pt idx="72">
                  <c:v>1.0356866365441846</c:v>
                </c:pt>
                <c:pt idx="73">
                  <c:v>0.99314182521408156</c:v>
                </c:pt>
                <c:pt idx="74">
                  <c:v>1.0197670224250572</c:v>
                </c:pt>
                <c:pt idx="75">
                  <c:v>0.95518765705489272</c:v>
                </c:pt>
                <c:pt idx="76">
                  <c:v>1.2537517717994007</c:v>
                </c:pt>
                <c:pt idx="77">
                  <c:v>1.5311531627002068</c:v>
                </c:pt>
                <c:pt idx="78">
                  <c:v>2.0828708020323319</c:v>
                </c:pt>
                <c:pt idx="79">
                  <c:v>2.6340925002559885</c:v>
                </c:pt>
                <c:pt idx="80">
                  <c:v>3.1750819149228846</c:v>
                </c:pt>
                <c:pt idx="81">
                  <c:v>3.5971568500812339</c:v>
                </c:pt>
                <c:pt idx="82">
                  <c:v>3.6987043247860356</c:v>
                </c:pt>
                <c:pt idx="83">
                  <c:v>4.0262239804502684</c:v>
                </c:pt>
                <c:pt idx="84">
                  <c:v>4.1879969057169149</c:v>
                </c:pt>
                <c:pt idx="85">
                  <c:v>4.4886875667565533</c:v>
                </c:pt>
                <c:pt idx="86">
                  <c:v>4.8190962750066717</c:v>
                </c:pt>
                <c:pt idx="87">
                  <c:v>4.7857631164717702</c:v>
                </c:pt>
                <c:pt idx="88">
                  <c:v>4.5706200026352235</c:v>
                </c:pt>
                <c:pt idx="89">
                  <c:v>4.6441026737575868</c:v>
                </c:pt>
                <c:pt idx="90">
                  <c:v>4.3438346100504361</c:v>
                </c:pt>
                <c:pt idx="91">
                  <c:v>4.105906251294698</c:v>
                </c:pt>
                <c:pt idx="92">
                  <c:v>4.1590234092487179</c:v>
                </c:pt>
                <c:pt idx="93">
                  <c:v>4.1739324282007431</c:v>
                </c:pt>
                <c:pt idx="94">
                  <c:v>4.3263399761743528</c:v>
                </c:pt>
                <c:pt idx="95">
                  <c:v>4.5326357318485861</c:v>
                </c:pt>
                <c:pt idx="96">
                  <c:v>4.855264704784318</c:v>
                </c:pt>
                <c:pt idx="97">
                  <c:v>4.9210701577459872</c:v>
                </c:pt>
                <c:pt idx="98">
                  <c:v>4.9368096642778738</c:v>
                </c:pt>
                <c:pt idx="99">
                  <c:v>5.3004226243135832</c:v>
                </c:pt>
                <c:pt idx="100">
                  <c:v>5.5607337685478058</c:v>
                </c:pt>
                <c:pt idx="101">
                  <c:v>5.5125747812401471</c:v>
                </c:pt>
                <c:pt idx="102">
                  <c:v>5.6472896982471923</c:v>
                </c:pt>
                <c:pt idx="103">
                  <c:v>5.4500505828405323</c:v>
                </c:pt>
                <c:pt idx="104">
                  <c:v>4.8257071476268294</c:v>
                </c:pt>
                <c:pt idx="105">
                  <c:v>4.4321245564618437</c:v>
                </c:pt>
                <c:pt idx="106">
                  <c:v>3.9830656995254685</c:v>
                </c:pt>
                <c:pt idx="107">
                  <c:v>3.6593365569552105</c:v>
                </c:pt>
                <c:pt idx="108">
                  <c:v>3.2393832418554922</c:v>
                </c:pt>
                <c:pt idx="109">
                  <c:v>3.0930306356838173</c:v>
                </c:pt>
                <c:pt idx="110">
                  <c:v>2.9247138616713073</c:v>
                </c:pt>
                <c:pt idx="111">
                  <c:v>2.92736675550141</c:v>
                </c:pt>
                <c:pt idx="112">
                  <c:v>2.9359806394366075</c:v>
                </c:pt>
                <c:pt idx="113">
                  <c:v>3.03442720365112</c:v>
                </c:pt>
                <c:pt idx="114">
                  <c:v>2.9449976408032086</c:v>
                </c:pt>
                <c:pt idx="115">
                  <c:v>2.838809157150223</c:v>
                </c:pt>
                <c:pt idx="116">
                  <c:v>2.8495766094149673</c:v>
                </c:pt>
                <c:pt idx="117">
                  <c:v>2.6222444515030077</c:v>
                </c:pt>
                <c:pt idx="118">
                  <c:v>2.6541967666069866</c:v>
                </c:pt>
                <c:pt idx="119">
                  <c:v>2.5043944186000431</c:v>
                </c:pt>
                <c:pt idx="120">
                  <c:v>2.5275012393715315</c:v>
                </c:pt>
                <c:pt idx="121">
                  <c:v>2.1670128021838337</c:v>
                </c:pt>
                <c:pt idx="122">
                  <c:v>2.0192567147486358</c:v>
                </c:pt>
                <c:pt idx="123">
                  <c:v>1.6290657162760169</c:v>
                </c:pt>
                <c:pt idx="124">
                  <c:v>1.1833151086038924</c:v>
                </c:pt>
                <c:pt idx="125">
                  <c:v>0.72223609646604814</c:v>
                </c:pt>
                <c:pt idx="126">
                  <c:v>0.57329634531888019</c:v>
                </c:pt>
                <c:pt idx="127">
                  <c:v>0.76179723817810441</c:v>
                </c:pt>
                <c:pt idx="128">
                  <c:v>0.83775955817968395</c:v>
                </c:pt>
                <c:pt idx="129">
                  <c:v>1.2212861944552316</c:v>
                </c:pt>
                <c:pt idx="130">
                  <c:v>1.3539580860446847</c:v>
                </c:pt>
                <c:pt idx="131">
                  <c:v>1.4999044866376323</c:v>
                </c:pt>
                <c:pt idx="132">
                  <c:v>1.3085194057697862</c:v>
                </c:pt>
                <c:pt idx="133">
                  <c:v>1.5744428819541412</c:v>
                </c:pt>
                <c:pt idx="134">
                  <c:v>2.2411701022061692</c:v>
                </c:pt>
                <c:pt idx="135">
                  <c:v>2.4112031514604553</c:v>
                </c:pt>
                <c:pt idx="136">
                  <c:v>2.6038770091252559</c:v>
                </c:pt>
                <c:pt idx="137">
                  <c:v>2.9238341838143072</c:v>
                </c:pt>
                <c:pt idx="138">
                  <c:v>3.0952619232697174</c:v>
                </c:pt>
                <c:pt idx="139">
                  <c:v>2.9847210561041919</c:v>
                </c:pt>
                <c:pt idx="140">
                  <c:v>2.8780433494328861</c:v>
                </c:pt>
                <c:pt idx="141">
                  <c:v>2.7703036502943803</c:v>
                </c:pt>
                <c:pt idx="142">
                  <c:v>2.7547427816577681</c:v>
                </c:pt>
                <c:pt idx="143">
                  <c:v>2.6650751855336665</c:v>
                </c:pt>
                <c:pt idx="144">
                  <c:v>2.9610439706621463</c:v>
                </c:pt>
                <c:pt idx="145">
                  <c:v>3.1761824468277524</c:v>
                </c:pt>
                <c:pt idx="146">
                  <c:v>2.6095852079041748</c:v>
                </c:pt>
                <c:pt idx="147">
                  <c:v>2.5684378478725733</c:v>
                </c:pt>
                <c:pt idx="148">
                  <c:v>2.3233968326068748</c:v>
                </c:pt>
                <c:pt idx="149">
                  <c:v>2.471676495316899</c:v>
                </c:pt>
                <c:pt idx="150">
                  <c:v>2.4421758931732427</c:v>
                </c:pt>
                <c:pt idx="151">
                  <c:v>2.3964639784087751</c:v>
                </c:pt>
                <c:pt idx="152">
                  <c:v>2.3840908259312243</c:v>
                </c:pt>
                <c:pt idx="153">
                  <c:v>2.1767220628715904</c:v>
                </c:pt>
                <c:pt idx="154">
                  <c:v>2.3845467251108374</c:v>
                </c:pt>
                <c:pt idx="155">
                  <c:v>2.4878153291390817</c:v>
                </c:pt>
                <c:pt idx="156">
                  <c:v>1.9064686284899324</c:v>
                </c:pt>
                <c:pt idx="157">
                  <c:v>1.7528181061974095</c:v>
                </c:pt>
                <c:pt idx="158">
                  <c:v>1.6847675807403704</c:v>
                </c:pt>
                <c:pt idx="159">
                  <c:v>1.6524573036227537</c:v>
                </c:pt>
                <c:pt idx="160">
                  <c:v>1.6795303252652474</c:v>
                </c:pt>
                <c:pt idx="161">
                  <c:v>1.4499035675299012</c:v>
                </c:pt>
                <c:pt idx="162">
                  <c:v>1.4474612327302054</c:v>
                </c:pt>
                <c:pt idx="163">
                  <c:v>1.5276853441450271</c:v>
                </c:pt>
                <c:pt idx="164">
                  <c:v>1.5123731514850931</c:v>
                </c:pt>
                <c:pt idx="165">
                  <c:v>1.3057105399156228</c:v>
                </c:pt>
                <c:pt idx="166">
                  <c:v>1.2400687924635889</c:v>
                </c:pt>
                <c:pt idx="167">
                  <c:v>1.1082129349543095</c:v>
                </c:pt>
                <c:pt idx="168">
                  <c:v>1.5702581315272255</c:v>
                </c:pt>
                <c:pt idx="169">
                  <c:v>1.5746938985115264</c:v>
                </c:pt>
                <c:pt idx="170">
                  <c:v>1.4885031360490188</c:v>
                </c:pt>
                <c:pt idx="171">
                  <c:v>1.2092392564800463</c:v>
                </c:pt>
                <c:pt idx="172">
                  <c:v>1.3824866804778964</c:v>
                </c:pt>
                <c:pt idx="173">
                  <c:v>1.4179909535670703</c:v>
                </c:pt>
                <c:pt idx="174">
                  <c:v>1.4184787513555221</c:v>
                </c:pt>
                <c:pt idx="175">
                  <c:v>1.457049371831971</c:v>
                </c:pt>
                <c:pt idx="176">
                  <c:v>1.1626847378164911</c:v>
                </c:pt>
                <c:pt idx="177">
                  <c:v>1.3722519749043443</c:v>
                </c:pt>
                <c:pt idx="178">
                  <c:v>1.223161366849439</c:v>
                </c:pt>
                <c:pt idx="179">
                  <c:v>1.1256649933868914</c:v>
                </c:pt>
                <c:pt idx="180">
                  <c:v>1.0086821445410408</c:v>
                </c:pt>
                <c:pt idx="181">
                  <c:v>1.0846590521015713</c:v>
                </c:pt>
                <c:pt idx="182">
                  <c:v>1.0314918549658785</c:v>
                </c:pt>
                <c:pt idx="183">
                  <c:v>1.1785366558085002</c:v>
                </c:pt>
                <c:pt idx="184">
                  <c:v>1.2072424428040591</c:v>
                </c:pt>
                <c:pt idx="185">
                  <c:v>1.1474647458227878</c:v>
                </c:pt>
                <c:pt idx="186">
                  <c:v>1.105665113555915</c:v>
                </c:pt>
                <c:pt idx="187">
                  <c:v>1.0018456586590219</c:v>
                </c:pt>
                <c:pt idx="188">
                  <c:v>1.1018070537120792</c:v>
                </c:pt>
                <c:pt idx="189">
                  <c:v>1.3167595473630769</c:v>
                </c:pt>
                <c:pt idx="190">
                  <c:v>1.213965641631745</c:v>
                </c:pt>
                <c:pt idx="191">
                  <c:v>1.2493462848633499</c:v>
                </c:pt>
                <c:pt idx="192">
                  <c:v>1.3210665766956851</c:v>
                </c:pt>
                <c:pt idx="193">
                  <c:v>1.1703250543470602</c:v>
                </c:pt>
                <c:pt idx="194">
                  <c:v>1.0408333625169206</c:v>
                </c:pt>
                <c:pt idx="195">
                  <c:v>1.3130283782459173</c:v>
                </c:pt>
                <c:pt idx="196">
                  <c:v>1.1172727874445343</c:v>
                </c:pt>
                <c:pt idx="197">
                  <c:v>1.1135030652716864</c:v>
                </c:pt>
                <c:pt idx="198">
                  <c:v>1.2135711464058119</c:v>
                </c:pt>
                <c:pt idx="199">
                  <c:v>1.1900878577808101</c:v>
                </c:pt>
                <c:pt idx="200">
                  <c:v>1.3662361072237701</c:v>
                </c:pt>
                <c:pt idx="201">
                  <c:v>1.3841867389344742</c:v>
                </c:pt>
                <c:pt idx="202">
                  <c:v>1.4370153065273144</c:v>
                </c:pt>
                <c:pt idx="203">
                  <c:v>1.5972103162433626</c:v>
                </c:pt>
                <c:pt idx="204">
                  <c:v>1.6562389381267195</c:v>
                </c:pt>
                <c:pt idx="205">
                  <c:v>1.8693116078523104</c:v>
                </c:pt>
                <c:pt idx="206">
                  <c:v>1.9470773033218052</c:v>
                </c:pt>
                <c:pt idx="207">
                  <c:v>1.8385217147385333</c:v>
                </c:pt>
                <c:pt idx="208">
                  <c:v>2.0381815084894015</c:v>
                </c:pt>
                <c:pt idx="209">
                  <c:v>2.2497703253952892</c:v>
                </c:pt>
                <c:pt idx="210">
                  <c:v>2.3612494626740812</c:v>
                </c:pt>
                <c:pt idx="211">
                  <c:v>2.4983578292064692</c:v>
                </c:pt>
                <c:pt idx="212">
                  <c:v>2.6000754710668588</c:v>
                </c:pt>
                <c:pt idx="213">
                  <c:v>2.3497872905021637</c:v>
                </c:pt>
                <c:pt idx="214">
                  <c:v>2.2630905498163543</c:v>
                </c:pt>
                <c:pt idx="215">
                  <c:v>2.2794877547019325</c:v>
                </c:pt>
                <c:pt idx="216">
                  <c:v>2.1641502337573968</c:v>
                </c:pt>
                <c:pt idx="217">
                  <c:v>2.0994122873255918</c:v>
                </c:pt>
                <c:pt idx="218">
                  <c:v>2.1051456318561748</c:v>
                </c:pt>
                <c:pt idx="219">
                  <c:v>2.228462043755016</c:v>
                </c:pt>
                <c:pt idx="220">
                  <c:v>2.2222185852256615</c:v>
                </c:pt>
                <c:pt idx="221">
                  <c:v>2.3075749335695832</c:v>
                </c:pt>
                <c:pt idx="222">
                  <c:v>2.4029762817203704</c:v>
                </c:pt>
                <c:pt idx="223">
                  <c:v>2.2940119241728922</c:v>
                </c:pt>
                <c:pt idx="224">
                  <c:v>2.3484644831887067</c:v>
                </c:pt>
                <c:pt idx="225">
                  <c:v>2.521661635360914</c:v>
                </c:pt>
                <c:pt idx="226">
                  <c:v>2.6502966862103676</c:v>
                </c:pt>
                <c:pt idx="227">
                  <c:v>2.8627884095148772</c:v>
                </c:pt>
                <c:pt idx="228">
                  <c:v>2.9805280628038844</c:v>
                </c:pt>
                <c:pt idx="229">
                  <c:v>3.2226219715674915</c:v>
                </c:pt>
                <c:pt idx="230">
                  <c:v>3.5144926935786458</c:v>
                </c:pt>
                <c:pt idx="231">
                  <c:v>3.4206831645546458</c:v>
                </c:pt>
                <c:pt idx="232">
                  <c:v>3.6806285067895459</c:v>
                </c:pt>
                <c:pt idx="233">
                  <c:v>3.4674302813349556</c:v>
                </c:pt>
                <c:pt idx="234">
                  <c:v>3.1723181267011995</c:v>
                </c:pt>
                <c:pt idx="235">
                  <c:v>3.2078654423674635</c:v>
                </c:pt>
                <c:pt idx="236">
                  <c:v>3.4384645418157334</c:v>
                </c:pt>
                <c:pt idx="237">
                  <c:v>3.6623155374359726</c:v>
                </c:pt>
                <c:pt idx="238">
                  <c:v>3.6217978221832112</c:v>
                </c:pt>
                <c:pt idx="239">
                  <c:v>3.6195341584659246</c:v>
                </c:pt>
                <c:pt idx="240">
                  <c:v>3.7572442735570206</c:v>
                </c:pt>
                <c:pt idx="241">
                  <c:v>3.6532863207257265</c:v>
                </c:pt>
                <c:pt idx="242">
                  <c:v>3.5476368824224522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65CC-41EF-834D-48E7ABCE6255}"/>
            </c:ext>
          </c:extLst>
        </c:ser>
        <c:ser>
          <c:idx val="4"/>
          <c:order val="2"/>
          <c:tx>
            <c:strRef>
              <c:f>cpi_core_sfc!$E$4</c:f>
              <c:strCache>
                <c:ptCount val="1"/>
                <c:pt idx="0">
                  <c:v>Adószűrt maginflációs előrejelzés (szept.)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cpi_core_sfc!$A$6:$A$248</c:f>
              <c:numCache>
                <c:formatCode>mmm\-yy</c:formatCode>
                <c:ptCount val="24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</c:numCache>
            </c:numRef>
          </c:cat>
          <c:val>
            <c:numRef>
              <c:f>cpi_core_sfc!$E$6:$E$248</c:f>
              <c:numCache>
                <c:formatCode>General</c:formatCode>
                <c:ptCount val="243"/>
                <c:pt idx="235" formatCode="0.0">
                  <c:v>3.2078654423674635</c:v>
                </c:pt>
                <c:pt idx="236" formatCode="0.0">
                  <c:v>3.3352310146571966</c:v>
                </c:pt>
                <c:pt idx="237" formatCode="0.0">
                  <c:v>3.4551880957101702</c:v>
                </c:pt>
                <c:pt idx="238" formatCode="0.0">
                  <c:v>3.6444842144824179</c:v>
                </c:pt>
                <c:pt idx="239" formatCode="0.0">
                  <c:v>3.5838402508575768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65CC-41EF-834D-48E7ABCE6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766320"/>
        <c:axId val="482766648"/>
      </c:lineChart>
      <c:dateAx>
        <c:axId val="482766320"/>
        <c:scaling>
          <c:orientation val="minMax"/>
          <c:min val="43466"/>
        </c:scaling>
        <c:delete val="0"/>
        <c:axPos val="b"/>
        <c:numFmt formatCode="yy/mmm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2766648"/>
        <c:crosses val="autoZero"/>
        <c:auto val="1"/>
        <c:lblOffset val="100"/>
        <c:baseTimeUnit val="months"/>
        <c:majorUnit val="1"/>
        <c:majorTimeUnit val="months"/>
      </c:dateAx>
      <c:valAx>
        <c:axId val="482766648"/>
        <c:scaling>
          <c:orientation val="minMax"/>
          <c:max val="4"/>
          <c:min val="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276632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54243055555555"/>
          <c:w val="1"/>
          <c:h val="0.12457569444444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35288149105537E-2"/>
          <c:y val="7.2735679196212238E-2"/>
          <c:w val="0.93093335910227448"/>
          <c:h val="0.72144775157267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'Számolás core'!$M$2</c:f>
              <c:strCache>
                <c:ptCount val="1"/>
                <c:pt idx="0">
                  <c:v>Adószűrt maginfláció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'Számolás core'!$L$63:$L$90</c:f>
              <c:strCache>
                <c:ptCount val="25"/>
                <c:pt idx="0">
                  <c:v>2016</c:v>
                </c:pt>
                <c:pt idx="4">
                  <c:v>2017</c:v>
                </c:pt>
                <c:pt idx="8">
                  <c:v>2018</c:v>
                </c:pt>
                <c:pt idx="12">
                  <c:v>2019</c:v>
                </c:pt>
                <c:pt idx="16">
                  <c:v>2020</c:v>
                </c:pt>
                <c:pt idx="20">
                  <c:v>2021</c:v>
                </c:pt>
                <c:pt idx="24">
                  <c:v>2022</c:v>
                </c:pt>
              </c:strCache>
            </c:strRef>
          </c:cat>
          <c:val>
            <c:numRef>
              <c:f>'Számolás core'!$M$63:$M$90</c:f>
              <c:numCache>
                <c:formatCode>0.0</c:formatCode>
                <c:ptCount val="28"/>
                <c:pt idx="0">
                  <c:v>0.81200423945434319</c:v>
                </c:pt>
                <c:pt idx="1">
                  <c:v>0.81472373908060958</c:v>
                </c:pt>
                <c:pt idx="2">
                  <c:v>0.86670647812155244</c:v>
                </c:pt>
                <c:pt idx="3">
                  <c:v>1.0158315662199144</c:v>
                </c:pt>
                <c:pt idx="4">
                  <c:v>1.258273593727949</c:v>
                </c:pt>
                <c:pt idx="5">
                  <c:v>1.408576550841959</c:v>
                </c:pt>
                <c:pt idx="6">
                  <c:v>1.715093509973427</c:v>
                </c:pt>
                <c:pt idx="7">
                  <c:v>1.5846596303966711</c:v>
                </c:pt>
                <c:pt idx="8">
                  <c:v>1.4642438540712985</c:v>
                </c:pt>
                <c:pt idx="9">
                  <c:v>1.553873366928989</c:v>
                </c:pt>
                <c:pt idx="10">
                  <c:v>1.6198486597013195</c:v>
                </c:pt>
                <c:pt idx="11">
                  <c:v>1.8473336551742878</c:v>
                </c:pt>
                <c:pt idx="12">
                  <c:v>2.2344315306609128</c:v>
                </c:pt>
                <c:pt idx="13">
                  <c:v>2.4299315066775753</c:v>
                </c:pt>
                <c:pt idx="14">
                  <c:v>2.2575154941797604</c:v>
                </c:pt>
                <c:pt idx="15">
                  <c:v>2.5069144412566273</c:v>
                </c:pt>
                <c:pt idx="16">
                  <c:v>2.5192681282261606</c:v>
                </c:pt>
                <c:pt idx="17">
                  <c:v>2.4174374369432092</c:v>
                </c:pt>
                <c:pt idx="18">
                  <c:v>2.5751385089025529</c:v>
                </c:pt>
                <c:pt idx="19">
                  <c:v>2.3646839504114086</c:v>
                </c:pt>
                <c:pt idx="20">
                  <c:v>2.1608287597946751</c:v>
                </c:pt>
                <c:pt idx="21">
                  <c:v>2.1194239610085566</c:v>
                </c:pt>
                <c:pt idx="22">
                  <c:v>2.0995044732450432</c:v>
                </c:pt>
                <c:pt idx="23">
                  <c:v>2.0920827106598141</c:v>
                </c:pt>
                <c:pt idx="24">
                  <c:v>2.0851539662600351</c:v>
                </c:pt>
                <c:pt idx="25">
                  <c:v>2.0808707253080638</c:v>
                </c:pt>
                <c:pt idx="26">
                  <c:v>2.0759161831366897</c:v>
                </c:pt>
                <c:pt idx="27">
                  <c:v>2.072654497769129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9-425A-8176-995EE131A6E5}"/>
            </c:ext>
          </c:extLst>
        </c:ser>
        <c:ser>
          <c:idx val="1"/>
          <c:order val="1"/>
          <c:tx>
            <c:strRef>
              <c:f>'Számolás core'!$N$2</c:f>
              <c:strCache>
                <c:ptCount val="1"/>
                <c:pt idx="0">
                  <c:v>Feldolgozatlan élelmiszer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'Számolás core'!$L$63:$L$90</c:f>
              <c:strCache>
                <c:ptCount val="25"/>
                <c:pt idx="0">
                  <c:v>2016</c:v>
                </c:pt>
                <c:pt idx="4">
                  <c:v>2017</c:v>
                </c:pt>
                <c:pt idx="8">
                  <c:v>2018</c:v>
                </c:pt>
                <c:pt idx="12">
                  <c:v>2019</c:v>
                </c:pt>
                <c:pt idx="16">
                  <c:v>2020</c:v>
                </c:pt>
                <c:pt idx="20">
                  <c:v>2021</c:v>
                </c:pt>
                <c:pt idx="24">
                  <c:v>2022</c:v>
                </c:pt>
              </c:strCache>
            </c:strRef>
          </c:cat>
          <c:val>
            <c:numRef>
              <c:f>'Számolás core'!$N$63:$N$90</c:f>
              <c:numCache>
                <c:formatCode>0.0</c:formatCode>
                <c:ptCount val="28"/>
                <c:pt idx="0">
                  <c:v>0.26317223020870911</c:v>
                </c:pt>
                <c:pt idx="1">
                  <c:v>-2.4828893381478805E-2</c:v>
                </c:pt>
                <c:pt idx="2">
                  <c:v>-4.5536849110433576E-2</c:v>
                </c:pt>
                <c:pt idx="3">
                  <c:v>-0.1029495393844162</c:v>
                </c:pt>
                <c:pt idx="4">
                  <c:v>2.188371131191442E-3</c:v>
                </c:pt>
                <c:pt idx="5">
                  <c:v>5.2931052311156766E-2</c:v>
                </c:pt>
                <c:pt idx="6">
                  <c:v>3.2705021367591174E-2</c:v>
                </c:pt>
                <c:pt idx="7">
                  <c:v>0.1363051391388779</c:v>
                </c:pt>
                <c:pt idx="8">
                  <c:v>0.33565760793741284</c:v>
                </c:pt>
                <c:pt idx="9">
                  <c:v>0.31122936314658967</c:v>
                </c:pt>
                <c:pt idx="10">
                  <c:v>0.49360465735466064</c:v>
                </c:pt>
                <c:pt idx="11">
                  <c:v>0.57011946699690297</c:v>
                </c:pt>
                <c:pt idx="12">
                  <c:v>0.55433532557413467</c:v>
                </c:pt>
                <c:pt idx="13">
                  <c:v>0.61138592922552615</c:v>
                </c:pt>
                <c:pt idx="14">
                  <c:v>0.56878639727225599</c:v>
                </c:pt>
                <c:pt idx="15">
                  <c:v>0.45973618561059171</c:v>
                </c:pt>
                <c:pt idx="16">
                  <c:v>0.50591406404986916</c:v>
                </c:pt>
                <c:pt idx="17">
                  <c:v>0.52256509813962548</c:v>
                </c:pt>
                <c:pt idx="18">
                  <c:v>0.36937559061218977</c:v>
                </c:pt>
                <c:pt idx="19">
                  <c:v>0.32488820234854532</c:v>
                </c:pt>
                <c:pt idx="20">
                  <c:v>0.29496461973031729</c:v>
                </c:pt>
                <c:pt idx="21">
                  <c:v>0.26734951563581549</c:v>
                </c:pt>
                <c:pt idx="22">
                  <c:v>0.24606958461200082</c:v>
                </c:pt>
                <c:pt idx="23">
                  <c:v>0.23294644695558975</c:v>
                </c:pt>
                <c:pt idx="24">
                  <c:v>0.22663708576664379</c:v>
                </c:pt>
                <c:pt idx="25">
                  <c:v>0.22679830979949769</c:v>
                </c:pt>
                <c:pt idx="26">
                  <c:v>0.22695953785128584</c:v>
                </c:pt>
                <c:pt idx="27">
                  <c:v>0.22712089928465989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9-425A-8176-995EE131A6E5}"/>
            </c:ext>
          </c:extLst>
        </c:ser>
        <c:ser>
          <c:idx val="2"/>
          <c:order val="2"/>
          <c:tx>
            <c:strRef>
              <c:f>'Számolás core'!$O$2</c:f>
              <c:strCache>
                <c:ptCount val="1"/>
                <c:pt idx="0">
                  <c:v>Üzemanyag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'Számolás core'!$L$63:$L$90</c:f>
              <c:strCache>
                <c:ptCount val="25"/>
                <c:pt idx="0">
                  <c:v>2016</c:v>
                </c:pt>
                <c:pt idx="4">
                  <c:v>2017</c:v>
                </c:pt>
                <c:pt idx="8">
                  <c:v>2018</c:v>
                </c:pt>
                <c:pt idx="12">
                  <c:v>2019</c:v>
                </c:pt>
                <c:pt idx="16">
                  <c:v>2020</c:v>
                </c:pt>
                <c:pt idx="20">
                  <c:v>2021</c:v>
                </c:pt>
                <c:pt idx="24">
                  <c:v>2022</c:v>
                </c:pt>
              </c:strCache>
            </c:strRef>
          </c:cat>
          <c:val>
            <c:numRef>
              <c:f>'Számolás core'!$O$63:$O$90</c:f>
              <c:numCache>
                <c:formatCode>0.0</c:formatCode>
                <c:ptCount val="28"/>
                <c:pt idx="0">
                  <c:v>-0.77067049355880002</c:v>
                </c:pt>
                <c:pt idx="1">
                  <c:v>-0.80222153790644546</c:v>
                </c:pt>
                <c:pt idx="2">
                  <c:v>-0.69855739689666208</c:v>
                </c:pt>
                <c:pt idx="3">
                  <c:v>0.21626432844129417</c:v>
                </c:pt>
                <c:pt idx="4">
                  <c:v>1.2641749824359965</c:v>
                </c:pt>
                <c:pt idx="5">
                  <c:v>0.40483967537958188</c:v>
                </c:pt>
                <c:pt idx="6">
                  <c:v>0.33666421566679783</c:v>
                </c:pt>
                <c:pt idx="7">
                  <c:v>0.28615058834566531</c:v>
                </c:pt>
                <c:pt idx="8">
                  <c:v>-2.2138681483986292E-2</c:v>
                </c:pt>
                <c:pt idx="9">
                  <c:v>0.72365365519785085</c:v>
                </c:pt>
                <c:pt idx="10">
                  <c:v>1.2726246277116506</c:v>
                </c:pt>
                <c:pt idx="11">
                  <c:v>0.66219262289409941</c:v>
                </c:pt>
                <c:pt idx="12">
                  <c:v>6.2097316239837809E-2</c:v>
                </c:pt>
                <c:pt idx="13">
                  <c:v>0.35555302076515805</c:v>
                </c:pt>
                <c:pt idx="14">
                  <c:v>-0.1629298534568287</c:v>
                </c:pt>
                <c:pt idx="15">
                  <c:v>0.13901783710287413</c:v>
                </c:pt>
                <c:pt idx="16">
                  <c:v>0.583157600299823</c:v>
                </c:pt>
                <c:pt idx="17">
                  <c:v>-0.11043340375967943</c:v>
                </c:pt>
                <c:pt idx="18">
                  <c:v>7.7186433385195319E-2</c:v>
                </c:pt>
                <c:pt idx="19">
                  <c:v>3.5209240633817647E-2</c:v>
                </c:pt>
                <c:pt idx="20">
                  <c:v>0.16252055478823721</c:v>
                </c:pt>
                <c:pt idx="21">
                  <c:v>0.23285167216954672</c:v>
                </c:pt>
                <c:pt idx="22">
                  <c:v>0.28259377117864104</c:v>
                </c:pt>
                <c:pt idx="23">
                  <c:v>0.31764707002246301</c:v>
                </c:pt>
                <c:pt idx="24">
                  <c:v>0.31966110168713846</c:v>
                </c:pt>
                <c:pt idx="25">
                  <c:v>0.30909677527207258</c:v>
                </c:pt>
                <c:pt idx="26">
                  <c:v>0.29778832492976004</c:v>
                </c:pt>
                <c:pt idx="27">
                  <c:v>0.28455724819148182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59-425A-8176-995EE131A6E5}"/>
            </c:ext>
          </c:extLst>
        </c:ser>
        <c:ser>
          <c:idx val="3"/>
          <c:order val="3"/>
          <c:tx>
            <c:strRef>
              <c:f>'Számolás core'!$P$2</c:f>
              <c:strCache>
                <c:ptCount val="1"/>
                <c:pt idx="0">
                  <c:v>Szabályozott árak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'Számolás core'!$L$63:$L$90</c:f>
              <c:strCache>
                <c:ptCount val="25"/>
                <c:pt idx="0">
                  <c:v>2016</c:v>
                </c:pt>
                <c:pt idx="4">
                  <c:v>2017</c:v>
                </c:pt>
                <c:pt idx="8">
                  <c:v>2018</c:v>
                </c:pt>
                <c:pt idx="12">
                  <c:v>2019</c:v>
                </c:pt>
                <c:pt idx="16">
                  <c:v>2020</c:v>
                </c:pt>
                <c:pt idx="20">
                  <c:v>2021</c:v>
                </c:pt>
                <c:pt idx="24">
                  <c:v>2022</c:v>
                </c:pt>
              </c:strCache>
            </c:strRef>
          </c:cat>
          <c:val>
            <c:numRef>
              <c:f>'Számolás core'!$P$63:$P$90</c:f>
              <c:numCache>
                <c:formatCode>0.0</c:formatCode>
                <c:ptCount val="28"/>
                <c:pt idx="0">
                  <c:v>0.10164034230842844</c:v>
                </c:pt>
                <c:pt idx="1">
                  <c:v>7.1972151042492216E-2</c:v>
                </c:pt>
                <c:pt idx="2">
                  <c:v>0.10034077095526228</c:v>
                </c:pt>
                <c:pt idx="3">
                  <c:v>0.11873732214176425</c:v>
                </c:pt>
                <c:pt idx="4">
                  <c:v>0.1400492190496001</c:v>
                </c:pt>
                <c:pt idx="5">
                  <c:v>0.29281784355612483</c:v>
                </c:pt>
                <c:pt idx="6">
                  <c:v>0.31630723092641588</c:v>
                </c:pt>
                <c:pt idx="7">
                  <c:v>0.34446857727988789</c:v>
                </c:pt>
                <c:pt idx="8">
                  <c:v>0.13129693666532183</c:v>
                </c:pt>
                <c:pt idx="9">
                  <c:v>3.7511730802035625E-2</c:v>
                </c:pt>
                <c:pt idx="10">
                  <c:v>6.0488696364221273E-2</c:v>
                </c:pt>
                <c:pt idx="11">
                  <c:v>0.14947781808355609</c:v>
                </c:pt>
                <c:pt idx="12">
                  <c:v>0.1290323467750909</c:v>
                </c:pt>
                <c:pt idx="13">
                  <c:v>0.11345405111041718</c:v>
                </c:pt>
                <c:pt idx="14">
                  <c:v>6.0997031989743711E-2</c:v>
                </c:pt>
                <c:pt idx="15">
                  <c:v>6.1480114647832984E-2</c:v>
                </c:pt>
                <c:pt idx="16">
                  <c:v>0.10425421770681886</c:v>
                </c:pt>
                <c:pt idx="17">
                  <c:v>0.18890079105260238</c:v>
                </c:pt>
                <c:pt idx="18">
                  <c:v>0.29995987639545207</c:v>
                </c:pt>
                <c:pt idx="19">
                  <c:v>0.3426144222384524</c:v>
                </c:pt>
                <c:pt idx="20">
                  <c:v>0.31905447844339641</c:v>
                </c:pt>
                <c:pt idx="21">
                  <c:v>0.42918314985721429</c:v>
                </c:pt>
                <c:pt idx="22">
                  <c:v>0.41423748318036235</c:v>
                </c:pt>
                <c:pt idx="23">
                  <c:v>0.39239008388286978</c:v>
                </c:pt>
                <c:pt idx="24">
                  <c:v>0.38938440269439578</c:v>
                </c:pt>
                <c:pt idx="25">
                  <c:v>0.39827911861550414</c:v>
                </c:pt>
                <c:pt idx="26">
                  <c:v>0.39836097019759009</c:v>
                </c:pt>
                <c:pt idx="27">
                  <c:v>0.39843980797703926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59-425A-8176-995EE131A6E5}"/>
            </c:ext>
          </c:extLst>
        </c:ser>
        <c:ser>
          <c:idx val="4"/>
          <c:order val="4"/>
          <c:tx>
            <c:strRef>
              <c:f>'Számolás core'!$Q$2</c:f>
              <c:strCache>
                <c:ptCount val="1"/>
                <c:pt idx="0">
                  <c:v>Adóhatás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'Számolás core'!$L$63:$L$90</c:f>
              <c:strCache>
                <c:ptCount val="25"/>
                <c:pt idx="0">
                  <c:v>2016</c:v>
                </c:pt>
                <c:pt idx="4">
                  <c:v>2017</c:v>
                </c:pt>
                <c:pt idx="8">
                  <c:v>2018</c:v>
                </c:pt>
                <c:pt idx="12">
                  <c:v>2019</c:v>
                </c:pt>
                <c:pt idx="16">
                  <c:v>2020</c:v>
                </c:pt>
                <c:pt idx="20">
                  <c:v>2021</c:v>
                </c:pt>
                <c:pt idx="24">
                  <c:v>2022</c:v>
                </c:pt>
              </c:strCache>
            </c:strRef>
          </c:cat>
          <c:val>
            <c:numRef>
              <c:f>'Számolás core'!$Q$63:$Q$90</c:f>
              <c:numCache>
                <c:formatCode>0.0</c:formatCode>
                <c:ptCount val="28"/>
                <c:pt idx="0">
                  <c:v>-8.5919292382158119E-2</c:v>
                </c:pt>
                <c:pt idx="1">
                  <c:v>-0.11249112066529676</c:v>
                </c:pt>
                <c:pt idx="2">
                  <c:v>-0.17282522071414519</c:v>
                </c:pt>
                <c:pt idx="3">
                  <c:v>2.4197622026917998E-2</c:v>
                </c:pt>
                <c:pt idx="4">
                  <c:v>-4.4955950703013059E-2</c:v>
                </c:pt>
                <c:pt idx="5">
                  <c:v>-9.0957082507586051E-2</c:v>
                </c:pt>
                <c:pt idx="6">
                  <c:v>2.8549488704413761E-2</c:v>
                </c:pt>
                <c:pt idx="7">
                  <c:v>-5.9107461910642201E-2</c:v>
                </c:pt>
                <c:pt idx="8">
                  <c:v>5.0415355800282668E-2</c:v>
                </c:pt>
                <c:pt idx="9">
                  <c:v>9.2384759374340319E-2</c:v>
                </c:pt>
                <c:pt idx="10">
                  <c:v>-1.337684125752503E-2</c:v>
                </c:pt>
                <c:pt idx="11">
                  <c:v>-1.4449776280898163E-2</c:v>
                </c:pt>
                <c:pt idx="12">
                  <c:v>0.19016273144269746</c:v>
                </c:pt>
                <c:pt idx="13">
                  <c:v>0.2222340773198539</c:v>
                </c:pt>
                <c:pt idx="14">
                  <c:v>0.33970433650378595</c:v>
                </c:pt>
                <c:pt idx="15">
                  <c:v>0.24077735337336037</c:v>
                </c:pt>
                <c:pt idx="16">
                  <c:v>0.27436894332633699</c:v>
                </c:pt>
                <c:pt idx="17">
                  <c:v>0.26190267817773361</c:v>
                </c:pt>
                <c:pt idx="18">
                  <c:v>0.26580310886944858</c:v>
                </c:pt>
                <c:pt idx="19">
                  <c:v>0.27108107624191291</c:v>
                </c:pt>
                <c:pt idx="20">
                  <c:v>0.31473282191738861</c:v>
                </c:pt>
                <c:pt idx="21">
                  <c:v>0.31311513914889133</c:v>
                </c:pt>
                <c:pt idx="22">
                  <c:v>0.17494018494134878</c:v>
                </c:pt>
                <c:pt idx="23">
                  <c:v>0.15986585583600288</c:v>
                </c:pt>
                <c:pt idx="24">
                  <c:v>1.5713569990111864E-2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59-425A-8176-995EE131A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97565672"/>
        <c:axId val="897563376"/>
      </c:barChart>
      <c:lineChart>
        <c:grouping val="standard"/>
        <c:varyColors val="0"/>
        <c:ser>
          <c:idx val="5"/>
          <c:order val="5"/>
          <c:tx>
            <c:strRef>
              <c:f>'Számolás core'!$R$2</c:f>
              <c:strCache>
                <c:ptCount val="1"/>
                <c:pt idx="0">
                  <c:v>Infláció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'Számolás core'!$L$63:$L$90</c:f>
              <c:strCache>
                <c:ptCount val="25"/>
                <c:pt idx="0">
                  <c:v>2016</c:v>
                </c:pt>
                <c:pt idx="4">
                  <c:v>2017</c:v>
                </c:pt>
                <c:pt idx="8">
                  <c:v>2018</c:v>
                </c:pt>
                <c:pt idx="12">
                  <c:v>2019</c:v>
                </c:pt>
                <c:pt idx="16">
                  <c:v>2020</c:v>
                </c:pt>
                <c:pt idx="20">
                  <c:v>2021</c:v>
                </c:pt>
                <c:pt idx="24">
                  <c:v>2022</c:v>
                </c:pt>
              </c:strCache>
            </c:strRef>
          </c:cat>
          <c:val>
            <c:numRef>
              <c:f>'Számolás core'!$R$63:$R$90</c:f>
              <c:numCache>
                <c:formatCode>0.0</c:formatCode>
                <c:ptCount val="28"/>
                <c:pt idx="0">
                  <c:v>0.32022702603052267</c:v>
                </c:pt>
                <c:pt idx="1">
                  <c:v>-5.2845661830119184E-2</c:v>
                </c:pt>
                <c:pt idx="2">
                  <c:v>5.0127782355573913E-2</c:v>
                </c:pt>
                <c:pt idx="3">
                  <c:v>1.2720812994454747</c:v>
                </c:pt>
                <c:pt idx="4">
                  <c:v>2.6197302156417237</c:v>
                </c:pt>
                <c:pt idx="5">
                  <c:v>2.0682080395812363</c:v>
                </c:pt>
                <c:pt idx="6">
                  <c:v>2.4293194666386455</c:v>
                </c:pt>
                <c:pt idx="7">
                  <c:v>2.2924764732504599</c:v>
                </c:pt>
                <c:pt idx="8">
                  <c:v>1.9594750729903296</c:v>
                </c:pt>
                <c:pt idx="9">
                  <c:v>2.7186528754498056</c:v>
                </c:pt>
                <c:pt idx="10">
                  <c:v>3.4331897998743273</c:v>
                </c:pt>
                <c:pt idx="11">
                  <c:v>3.214673786867948</c:v>
                </c:pt>
                <c:pt idx="12">
                  <c:v>3.1700592506926739</c:v>
                </c:pt>
                <c:pt idx="13">
                  <c:v>3.7325585850985306</c:v>
                </c:pt>
                <c:pt idx="14">
                  <c:v>3.064073406488717</c:v>
                </c:pt>
                <c:pt idx="15">
                  <c:v>3.4079259319912865</c:v>
                </c:pt>
                <c:pt idx="16">
                  <c:v>3.9869629536090088</c:v>
                </c:pt>
                <c:pt idx="17">
                  <c:v>3.2803726005534912</c:v>
                </c:pt>
                <c:pt idx="18">
                  <c:v>3.5874635181648387</c:v>
                </c:pt>
                <c:pt idx="19">
                  <c:v>3.3384768918741372</c:v>
                </c:pt>
                <c:pt idx="20">
                  <c:v>3.252101234674015</c:v>
                </c:pt>
                <c:pt idx="21">
                  <c:v>3.3619234378200247</c:v>
                </c:pt>
                <c:pt idx="22">
                  <c:v>3.217345497157396</c:v>
                </c:pt>
                <c:pt idx="23">
                  <c:v>3.1949321673567397</c:v>
                </c:pt>
                <c:pt idx="24">
                  <c:v>3.0365501263983248</c:v>
                </c:pt>
                <c:pt idx="25">
                  <c:v>3.0150449289951382</c:v>
                </c:pt>
                <c:pt idx="26">
                  <c:v>2.9990250161153256</c:v>
                </c:pt>
                <c:pt idx="27">
                  <c:v>2.9827724532223101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59-425A-8176-995EE131A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7565672"/>
        <c:axId val="897563376"/>
      </c:lineChart>
      <c:catAx>
        <c:axId val="897565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97563376"/>
        <c:crosses val="autoZero"/>
        <c:auto val="1"/>
        <c:lblAlgn val="ctr"/>
        <c:lblOffset val="100"/>
        <c:tickMarkSkip val="4"/>
        <c:noMultiLvlLbl val="0"/>
      </c:catAx>
      <c:valAx>
        <c:axId val="897563376"/>
        <c:scaling>
          <c:orientation val="minMax"/>
          <c:max val="4"/>
          <c:min val="-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97565672"/>
        <c:crosses val="autoZero"/>
        <c:crossBetween val="between"/>
        <c:majorUnit val="1"/>
      </c:valAx>
      <c:spPr>
        <a:noFill/>
        <a:ln w="9525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83706404072288"/>
          <c:w val="1"/>
          <c:h val="0.10005801676039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/>
  </c:chart>
  <c:spPr>
    <a:solidFill>
      <a:schemeClr val="bg1"/>
    </a:solidFill>
    <a:ln w="317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010025029828893E-2"/>
          <c:y val="7.7012051039697535E-2"/>
          <c:w val="0.9207856305941754"/>
          <c:h val="0.651353733459357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elmozdulás_sajttáj!$B$14</c:f>
              <c:strCache>
                <c:ptCount val="1"/>
                <c:pt idx="0">
                  <c:v>Feldolgozatlan élelmiszer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elmozdulás_sajttáj!$G$13:$I$13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elmozdulás_sajttáj!$G$14:$I$14</c:f>
              <c:numCache>
                <c:formatCode>0.00</c:formatCode>
                <c:ptCount val="3"/>
                <c:pt idx="0">
                  <c:v>-6.2409999999999775E-3</c:v>
                </c:pt>
                <c:pt idx="1">
                  <c:v>3.7446000000000035E-2</c:v>
                </c:pt>
                <c:pt idx="2" formatCode="General">
                  <c:v>3.7446E-2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7-41F8-B425-0D0A9F02D15E}"/>
            </c:ext>
          </c:extLst>
        </c:ser>
        <c:ser>
          <c:idx val="1"/>
          <c:order val="1"/>
          <c:tx>
            <c:strRef>
              <c:f>elmozdulás_sajttáj!$B$15</c:f>
              <c:strCache>
                <c:ptCount val="1"/>
                <c:pt idx="0">
                  <c:v>Járműüzemanyag és piaci energia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elmozdulás_sajttáj!$G$13:$I$13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elmozdulás_sajttáj!$G$15:$I$15</c:f>
              <c:numCache>
                <c:formatCode>0.00</c:formatCode>
                <c:ptCount val="3"/>
                <c:pt idx="0">
                  <c:v>-8.0610000000000074E-3</c:v>
                </c:pt>
                <c:pt idx="1">
                  <c:v>8.0610000000000074E-3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37-41F8-B425-0D0A9F02D15E}"/>
            </c:ext>
          </c:extLst>
        </c:ser>
        <c:ser>
          <c:idx val="2"/>
          <c:order val="2"/>
          <c:tx>
            <c:strRef>
              <c:f>elmozdulás_sajttáj!$B$16</c:f>
              <c:strCache>
                <c:ptCount val="1"/>
                <c:pt idx="0">
                  <c:v>Szabályozott árú termékek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elmozdulás_sajttáj!$G$13:$I$13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elmozdulás_sajttáj!$G$16:$I$16</c:f>
              <c:numCache>
                <c:formatCode>0.00</c:formatCode>
                <c:ptCount val="3"/>
                <c:pt idx="0">
                  <c:v>-1.6723000000000016E-2</c:v>
                </c:pt>
                <c:pt idx="1">
                  <c:v>-6.6891999999999993E-2</c:v>
                </c:pt>
                <c:pt idx="2" formatCode="General">
                  <c:v>8.3615000000000078E-3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37-41F8-B425-0D0A9F02D15E}"/>
            </c:ext>
          </c:extLst>
        </c:ser>
        <c:ser>
          <c:idx val="3"/>
          <c:order val="3"/>
          <c:tx>
            <c:strRef>
              <c:f>elmozdulás_sajttáj!$B$17</c:f>
              <c:strCache>
                <c:ptCount val="1"/>
                <c:pt idx="0">
                  <c:v>Adószűrt maginfláció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elmozdulás_sajttáj!$G$13:$I$13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elmozdulás_sajttáj!$G$17:$I$17</c:f>
              <c:numCache>
                <c:formatCode>0.00</c:formatCode>
                <c:ptCount val="3"/>
                <c:pt idx="0">
                  <c:v>0</c:v>
                </c:pt>
                <c:pt idx="1">
                  <c:v>0.1379500000000001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37-41F8-B425-0D0A9F02D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2731920"/>
        <c:axId val="956904768"/>
      </c:barChart>
      <c:lineChart>
        <c:grouping val="standard"/>
        <c:varyColors val="0"/>
        <c:ser>
          <c:idx val="4"/>
          <c:order val="4"/>
          <c:tx>
            <c:strRef>
              <c:f>elmozdulás_sajttáj!$B$18</c:f>
              <c:strCache>
                <c:ptCount val="1"/>
                <c:pt idx="0">
                  <c:v>Infláció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222643249877956E-2"/>
                  <c:y val="6.4043199581928931E-2"/>
                </c:manualLayout>
              </c:layout>
              <c:tx>
                <c:rich>
                  <a:bodyPr/>
                  <a:lstStyle/>
                  <a:p>
                    <a:fld id="{529A322F-81EC-4094-83FB-3B37352F69AE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[VALUE]</a:t>
                    </a:fld>
                    <a:endParaRPr lang="hu-H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037-41F8-B425-0D0A9F02D15E}"/>
                </c:ext>
              </c:extLst>
            </c:dLbl>
            <c:dLbl>
              <c:idx val="1"/>
              <c:layout>
                <c:manualLayout>
                  <c:x val="-2.7695150547515618E-2"/>
                  <c:y val="-7.242370993323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37-41F8-B425-0D0A9F02D1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elmozdulás_sajttáj!$G$18:$I$18</c:f>
              <c:numCache>
                <c:formatCode>0.00</c:formatCode>
                <c:ptCount val="3"/>
                <c:pt idx="0">
                  <c:v>-3.1025E-2</c:v>
                </c:pt>
                <c:pt idx="1">
                  <c:v>0.11656500000000014</c:v>
                </c:pt>
                <c:pt idx="2" formatCode="General">
                  <c:v>4.5807500000000008E-2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037-41F8-B425-0D0A9F02D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731920"/>
        <c:axId val="956904768"/>
      </c:lineChart>
      <c:catAx>
        <c:axId val="125273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56904768"/>
        <c:crosses val="autoZero"/>
        <c:auto val="1"/>
        <c:lblAlgn val="ctr"/>
        <c:lblOffset val="100"/>
        <c:noMultiLvlLbl val="0"/>
      </c:catAx>
      <c:valAx>
        <c:axId val="956904768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.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527319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975945212072365"/>
          <c:w val="1"/>
          <c:h val="0.178350335018489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4609412560765"/>
          <c:y val="2.5606626981917468E-2"/>
          <c:w val="0.8305730159012803"/>
          <c:h val="0.59480800733800854"/>
        </c:manualLayout>
      </c:layout>
      <c:scatterChart>
        <c:scatterStyle val="lineMarker"/>
        <c:varyColors val="0"/>
        <c:ser>
          <c:idx val="0"/>
          <c:order val="0"/>
          <c:tx>
            <c:strRef>
              <c:f>RiskMap!$C$6</c:f>
              <c:strCache>
                <c:ptCount val="1"/>
                <c:pt idx="0">
                  <c:v>Elhúzódó globális bizonytalanságok reálgazdasági hatásai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4"/>
            <c:spPr>
              <a:solidFill>
                <a:schemeClr val="tx2"/>
              </a:solidFill>
              <a:ln>
                <a:noFill/>
              </a:ln>
            </c:spPr>
          </c:marker>
          <c:xVal>
            <c:numRef>
              <c:f>RiskMap!$E$6</c:f>
              <c:numCache>
                <c:formatCode>0.00</c:formatCode>
                <c:ptCount val="1"/>
                <c:pt idx="0">
                  <c:v>-0.3749504278061675</c:v>
                </c:pt>
              </c:numCache>
            </c:numRef>
          </c:xVal>
          <c:yVal>
            <c:numRef>
              <c:f>RiskMap!$F$6</c:f>
              <c:numCache>
                <c:formatCode>0.00</c:formatCode>
                <c:ptCount val="1"/>
                <c:pt idx="0">
                  <c:v>-0.99370282703948654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3D-40E6-BBE7-CB0D67CCBD13}"/>
            </c:ext>
          </c:extLst>
        </c:ser>
        <c:ser>
          <c:idx val="8"/>
          <c:order val="1"/>
          <c:tx>
            <c:strRef>
              <c:f>RiskMap!$C$7</c:f>
              <c:strCache>
                <c:ptCount val="1"/>
                <c:pt idx="0">
                  <c:v>Versenyképességi reformok megvalósulása</c:v>
                </c:pt>
              </c:strCache>
              <c:extLst xmlns:c15="http://schemas.microsoft.com/office/drawing/2012/chart"/>
            </c:strRef>
          </c:tx>
          <c:spPr>
            <a:ln w="28575">
              <a:noFill/>
            </a:ln>
          </c:spPr>
          <c:marker>
            <c:symbol val="triangle"/>
            <c:size val="14"/>
            <c:spPr>
              <a:solidFill>
                <a:schemeClr val="tx2"/>
              </a:solidFill>
              <a:ln w="12700">
                <a:solidFill>
                  <a:srgbClr val="002060"/>
                </a:solidFill>
              </a:ln>
            </c:spPr>
          </c:marker>
          <c:xVal>
            <c:numRef>
              <c:f>RiskMap!$E$7</c:f>
              <c:numCache>
                <c:formatCode>0.00</c:formatCode>
                <c:ptCount val="1"/>
                <c:pt idx="0">
                  <c:v>-0.14518939269252762</c:v>
                </c:pt>
              </c:numCache>
            </c:numRef>
          </c:xVal>
          <c:yVal>
            <c:numRef>
              <c:f>RiskMap!$F$7</c:f>
              <c:numCache>
                <c:formatCode>0.00</c:formatCode>
                <c:ptCount val="1"/>
                <c:pt idx="0">
                  <c:v>0.54732223738510832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733D-40E6-BBE7-CB0D67CCBD13}"/>
            </c:ext>
          </c:extLst>
        </c:ser>
        <c:ser>
          <c:idx val="5"/>
          <c:order val="2"/>
          <c:tx>
            <c:strRef>
              <c:f>RiskMap!$C$8</c:f>
              <c:strCache>
                <c:ptCount val="1"/>
                <c:pt idx="0">
                  <c:v>Magasabb bérnövekedés és dinamikus fogyasztásbővülés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4"/>
            <c:spPr>
              <a:solidFill>
                <a:srgbClr val="C00000"/>
              </a:solidFill>
              <a:ln>
                <a:noFill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733D-40E6-BBE7-CB0D67CCBD13}"/>
              </c:ext>
            </c:extLst>
          </c:dPt>
          <c:xVal>
            <c:numRef>
              <c:f>RiskMap!$E$8</c:f>
              <c:numCache>
                <c:formatCode>0.00</c:formatCode>
                <c:ptCount val="1"/>
                <c:pt idx="0">
                  <c:v>0.37387683848885089</c:v>
                </c:pt>
              </c:numCache>
            </c:numRef>
          </c:xVal>
          <c:yVal>
            <c:numRef>
              <c:f>RiskMap!$F$8</c:f>
              <c:numCache>
                <c:formatCode>0.00</c:formatCode>
                <c:ptCount val="1"/>
                <c:pt idx="0">
                  <c:v>0.85814089337771549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33D-40E6-BBE7-CB0D67CCBD13}"/>
            </c:ext>
          </c:extLst>
        </c:ser>
        <c:ser>
          <c:idx val="2"/>
          <c:order val="3"/>
          <c:tx>
            <c:strRef>
              <c:f>RiskMap!$C$9</c:f>
              <c:strCache>
                <c:ptCount val="1"/>
                <c:pt idx="0">
                  <c:v>Nyersanyagárak (sertéshús, olaj) emelkedése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14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RiskMap!$E$9</c:f>
              <c:numCache>
                <c:formatCode>0.00</c:formatCode>
                <c:ptCount val="1"/>
                <c:pt idx="0">
                  <c:v>0.32132320059248265</c:v>
                </c:pt>
              </c:numCache>
            </c:numRef>
          </c:xVal>
          <c:yVal>
            <c:numRef>
              <c:f>RiskMap!$F$9</c:f>
              <c:numCache>
                <c:formatCode>0.00</c:formatCode>
                <c:ptCount val="1"/>
                <c:pt idx="0">
                  <c:v>-0.12826553202330615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33D-40E6-BBE7-CB0D67CCB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415472"/>
        <c:axId val="583716208"/>
        <c:extLst/>
      </c:scatterChart>
      <c:valAx>
        <c:axId val="579415472"/>
        <c:scaling>
          <c:orientation val="minMax"/>
          <c:max val="0.60000000000000009"/>
          <c:min val="-0.60000000000000009"/>
        </c:scaling>
        <c:delete val="0"/>
        <c:axPos val="b"/>
        <c:majorGridlines>
          <c:spPr>
            <a:ln>
              <a:prstDash val="sysDot"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Infláció</a:t>
                </a:r>
              </a:p>
            </c:rich>
          </c:tx>
          <c:layout>
            <c:manualLayout>
              <c:xMode val="edge"/>
              <c:yMode val="edge"/>
              <c:x val="0.86734628797871149"/>
              <c:y val="0.70447369846865149"/>
            </c:manualLayout>
          </c:layout>
          <c:overlay val="0"/>
        </c:title>
        <c:numFmt formatCode="0.0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583716208"/>
        <c:crosses val="autoZero"/>
        <c:crossBetween val="midCat"/>
        <c:majorUnit val="0.2"/>
        <c:minorUnit val="2.0000000000000004E-2"/>
      </c:valAx>
      <c:valAx>
        <c:axId val="583716208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GDP (éves növekedés)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579415472"/>
        <c:crosses val="autoZero"/>
        <c:crossBetween val="midCat"/>
        <c:majorUnit val="0.4"/>
        <c:minorUnit val="1.0000000000000002E-2"/>
      </c:valAx>
    </c:plotArea>
    <c:legend>
      <c:legendPos val="r"/>
      <c:layout>
        <c:manualLayout>
          <c:xMode val="edge"/>
          <c:yMode val="edge"/>
          <c:x val="0"/>
          <c:y val="0.76020857995209101"/>
          <c:w val="0.9774615835734376"/>
          <c:h val="0.2371849915691274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hu-H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8964646464646"/>
          <c:y val="5.6512714063310848E-2"/>
          <c:w val="0.85294120370370374"/>
          <c:h val="0.74388449230236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'külső kereslet decIR'!$B$1:$C$1</c:f>
              <c:strCache>
                <c:ptCount val="1"/>
                <c:pt idx="0">
                  <c:v>Aktuális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FE-427B-A17A-0BE397B32B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FE-427B-A17A-0BE397B32B7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FE-427B-A17A-0BE397B32B7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FE-427B-A17A-0BE397B32B7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FE-427B-A17A-0BE397B32B7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FE-427B-A17A-0BE397B32B7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FE-427B-A17A-0BE397B32B70}"/>
                </c:ext>
              </c:extLst>
            </c:dLbl>
            <c:dLbl>
              <c:idx val="7"/>
              <c:layout>
                <c:manualLayout>
                  <c:x val="0"/>
                  <c:y val="0.122282260854523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FE-427B-A17A-0BE397B32B70}"/>
                </c:ext>
              </c:extLst>
            </c:dLbl>
            <c:dLbl>
              <c:idx val="8"/>
              <c:layout>
                <c:manualLayout>
                  <c:x val="-1.1783419280099986E-16"/>
                  <c:y val="0.108551937381075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FE-427B-A17A-0BE397B32B70}"/>
                </c:ext>
              </c:extLst>
            </c:dLbl>
            <c:dLbl>
              <c:idx val="9"/>
              <c:layout>
                <c:manualLayout>
                  <c:x val="0"/>
                  <c:y val="0.105805872686386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FE-427B-A17A-0BE397B32B7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'külső kereslet decIR'!$A$19:$A$29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'külső kereslet decIR'!$C$19:$C$29</c:f>
              <c:numCache>
                <c:formatCode>General</c:formatCode>
                <c:ptCount val="11"/>
                <c:pt idx="0">
                  <c:v>0.89584955748576078</c:v>
                </c:pt>
                <c:pt idx="1">
                  <c:v>1.1512647640325326</c:v>
                </c:pt>
                <c:pt idx="2">
                  <c:v>2.0379963068831444</c:v>
                </c:pt>
                <c:pt idx="3">
                  <c:v>2.3325911629782752</c:v>
                </c:pt>
                <c:pt idx="4">
                  <c:v>2.6662999137099206</c:v>
                </c:pt>
                <c:pt idx="5">
                  <c:v>3.3953470712465332</c:v>
                </c:pt>
                <c:pt idx="6">
                  <c:v>2.8884517753080701</c:v>
                </c:pt>
                <c:pt idx="7">
                  <c:v>1.83</c:v>
                </c:pt>
                <c:pt idx="8">
                  <c:v>1.82</c:v>
                </c:pt>
                <c:pt idx="9">
                  <c:v>1.94</c:v>
                </c:pt>
                <c:pt idx="10">
                  <c:v>1.948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FE-427B-A17A-0BE397B32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549451128"/>
        <c:axId val="549451520"/>
      </c:barChart>
      <c:lineChart>
        <c:grouping val="standard"/>
        <c:varyColors val="0"/>
        <c:ser>
          <c:idx val="1"/>
          <c:order val="1"/>
          <c:tx>
            <c:strRef>
              <c:f>'külső kereslet decIR'!$D$1:$E$1</c:f>
              <c:strCache>
                <c:ptCount val="1"/>
                <c:pt idx="0">
                  <c:v>Előző</c:v>
                </c:pt>
              </c:strCache>
            </c:strRef>
          </c:tx>
          <c:spPr>
            <a:ln w="50800">
              <a:noFill/>
              <a:prstDash val="sysDash"/>
            </a:ln>
          </c:spPr>
          <c:marker>
            <c:symbol val="dash"/>
            <c:size val="20"/>
            <c:spPr>
              <a:solidFill>
                <a:schemeClr val="tx2"/>
              </a:solidFill>
              <a:ln w="25400">
                <a:noFill/>
              </a:ln>
            </c:spPr>
          </c:marker>
          <c:dPt>
            <c:idx val="0"/>
            <c:marker>
              <c:spPr>
                <a:solidFill>
                  <a:schemeClr val="tx2">
                    <a:alpha val="0"/>
                  </a:schemeClr>
                </a:solidFill>
                <a:ln w="25400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06FE-427B-A17A-0BE397B32B70}"/>
              </c:ext>
            </c:extLst>
          </c:dPt>
          <c:dPt>
            <c:idx val="1"/>
            <c:marker>
              <c:spPr>
                <a:solidFill>
                  <a:schemeClr val="tx2">
                    <a:alpha val="0"/>
                  </a:schemeClr>
                </a:solidFill>
                <a:ln w="25400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06FE-427B-A17A-0BE397B32B70}"/>
              </c:ext>
            </c:extLst>
          </c:dPt>
          <c:dPt>
            <c:idx val="2"/>
            <c:marker>
              <c:spPr>
                <a:solidFill>
                  <a:schemeClr val="tx2">
                    <a:alpha val="0"/>
                  </a:schemeClr>
                </a:solidFill>
                <a:ln w="25400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06FE-427B-A17A-0BE397B32B70}"/>
              </c:ext>
            </c:extLst>
          </c:dPt>
          <c:dPt>
            <c:idx val="3"/>
            <c:marker>
              <c:spPr>
                <a:solidFill>
                  <a:schemeClr val="tx2">
                    <a:alpha val="0"/>
                  </a:schemeClr>
                </a:solidFill>
                <a:ln w="25400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06FE-427B-A17A-0BE397B32B70}"/>
              </c:ext>
            </c:extLst>
          </c:dPt>
          <c:dPt>
            <c:idx val="4"/>
            <c:marker>
              <c:spPr>
                <a:solidFill>
                  <a:schemeClr val="tx2">
                    <a:alpha val="0"/>
                  </a:schemeClr>
                </a:solidFill>
                <a:ln w="25400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06FE-427B-A17A-0BE397B32B70}"/>
              </c:ext>
            </c:extLst>
          </c:dPt>
          <c:dPt>
            <c:idx val="5"/>
            <c:marker>
              <c:spPr>
                <a:noFill/>
                <a:ln w="25400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06FE-427B-A17A-0BE397B32B70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06FE-427B-A17A-0BE397B32B70}"/>
              </c:ext>
            </c:extLst>
          </c:dPt>
          <c:dPt>
            <c:idx val="7"/>
            <c:marker>
              <c:symbol val="dash"/>
              <c:size val="30"/>
            </c:marker>
            <c:bubble3D val="0"/>
            <c:extLst>
              <c:ext xmlns:c16="http://schemas.microsoft.com/office/drawing/2014/chart" uri="{C3380CC4-5D6E-409C-BE32-E72D297353CC}">
                <c16:uniqueId val="{00000012-06FE-427B-A17A-0BE397B32B70}"/>
              </c:ext>
            </c:extLst>
          </c:dPt>
          <c:dPt>
            <c:idx val="8"/>
            <c:marker>
              <c:symbol val="dash"/>
              <c:size val="30"/>
            </c:marker>
            <c:bubble3D val="0"/>
            <c:extLst>
              <c:ext xmlns:c16="http://schemas.microsoft.com/office/drawing/2014/chart" uri="{C3380CC4-5D6E-409C-BE32-E72D297353CC}">
                <c16:uniqueId val="{00000014-06FE-427B-A17A-0BE397B32B70}"/>
              </c:ext>
            </c:extLst>
          </c:dPt>
          <c:dPt>
            <c:idx val="9"/>
            <c:marker>
              <c:symbol val="dash"/>
              <c:size val="30"/>
            </c:marker>
            <c:bubble3D val="0"/>
            <c:extLst>
              <c:ext xmlns:c16="http://schemas.microsoft.com/office/drawing/2014/chart" uri="{C3380CC4-5D6E-409C-BE32-E72D297353CC}">
                <c16:uniqueId val="{00000015-06FE-427B-A17A-0BE397B32B70}"/>
              </c:ext>
            </c:extLst>
          </c:dPt>
          <c:cat>
            <c:numRef>
              <c:f>'külső kereslet decIR'!$A$19:$A$28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'külső kereslet decIR'!$E$19:$E$28</c:f>
              <c:numCache>
                <c:formatCode>General</c:formatCode>
                <c:ptCount val="10"/>
                <c:pt idx="0">
                  <c:v>0.89584955748576078</c:v>
                </c:pt>
                <c:pt idx="1">
                  <c:v>1.1512647640325326</c:v>
                </c:pt>
                <c:pt idx="2">
                  <c:v>2.0379963068831444</c:v>
                </c:pt>
                <c:pt idx="3">
                  <c:v>2.3325911629782752</c:v>
                </c:pt>
                <c:pt idx="4">
                  <c:v>2.6662999137099206</c:v>
                </c:pt>
                <c:pt idx="5">
                  <c:v>3.3953470712465332</c:v>
                </c:pt>
                <c:pt idx="6">
                  <c:v>2.9076451590686787</c:v>
                </c:pt>
                <c:pt idx="7">
                  <c:v>1.7</c:v>
                </c:pt>
                <c:pt idx="8">
                  <c:v>1.85</c:v>
                </c:pt>
                <c:pt idx="9">
                  <c:v>1.94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06FE-427B-A17A-0BE397B32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451128"/>
        <c:axId val="549451520"/>
      </c:lineChart>
      <c:catAx>
        <c:axId val="549451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549451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9451520"/>
        <c:scaling>
          <c:orientation val="minMax"/>
          <c:max val="3.5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00"/>
                </a:pPr>
                <a:r>
                  <a:rPr lang="hu-HU" sz="1600"/>
                  <a:t>S</a:t>
                </a:r>
                <a:r>
                  <a:rPr lang="en-US" sz="1600"/>
                  <a:t>zázalék</a:t>
                </a:r>
              </a:p>
            </c:rich>
          </c:tx>
          <c:layout>
            <c:manualLayout>
              <c:xMode val="edge"/>
              <c:yMode val="edge"/>
              <c:x val="0.11605368139104999"/>
              <c:y val="4.3634319321916675E-4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549451128"/>
        <c:crosses val="autoZero"/>
        <c:crossBetween val="between"/>
        <c:majorUnit val="0.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5626525398960232"/>
          <c:y val="0.93042942397509065"/>
          <c:w val="0.44690797101449281"/>
          <c:h val="6.95706666666666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Trebuchet MS"/>
          <a:cs typeface="Trebuchet MS"/>
        </a:defRPr>
      </a:pPr>
      <a:endParaRPr lang="hu-H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hu-HU" sz="1600"/>
              <a:t>Import alapú külső keresletünk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532367149758456E-2"/>
          <c:y val="5.1733333333333333E-2"/>
          <c:w val="0.87363188405797088"/>
          <c:h val="0.74752311111111125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'külső kereslet decIR'!$B$1:$C$1</c:f>
              <c:strCache>
                <c:ptCount val="1"/>
                <c:pt idx="0">
                  <c:v>Aktuális</c:v>
                </c:pt>
              </c:strCache>
            </c:strRef>
          </c:tx>
          <c:spPr>
            <a:solidFill>
              <a:schemeClr val="tx2"/>
            </a:solidFill>
            <a:ln w="25400">
              <a:noFill/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85-44F0-BD60-48820066A9C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85-44F0-BD60-48820066A9C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85-44F0-BD60-48820066A9C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85-44F0-BD60-48820066A9C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85-44F0-BD60-48820066A9C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85-44F0-BD60-48820066A9C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'külső kereslet decIR'!$A$19:$A$29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'külső kereslet decIR'!$B$19:$B$29</c:f>
              <c:numCache>
                <c:formatCode>General</c:formatCode>
                <c:ptCount val="11"/>
                <c:pt idx="0">
                  <c:v>1.1805913684548131</c:v>
                </c:pt>
                <c:pt idx="1">
                  <c:v>3.8242128344190007</c:v>
                </c:pt>
                <c:pt idx="2">
                  <c:v>3.5317816207095234</c:v>
                </c:pt>
                <c:pt idx="3">
                  <c:v>3.6208092409800088</c:v>
                </c:pt>
                <c:pt idx="4">
                  <c:v>5.4352309951663642</c:v>
                </c:pt>
                <c:pt idx="5">
                  <c:v>7.415865570457413</c:v>
                </c:pt>
                <c:pt idx="6">
                  <c:v>5.5938647238692738</c:v>
                </c:pt>
                <c:pt idx="7">
                  <c:v>3.2</c:v>
                </c:pt>
                <c:pt idx="8">
                  <c:v>3.2</c:v>
                </c:pt>
                <c:pt idx="9">
                  <c:v>3.42</c:v>
                </c:pt>
                <c:pt idx="10">
                  <c:v>3.42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85-44F0-BD60-48820066A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631875216"/>
        <c:axId val="549450344"/>
      </c:barChart>
      <c:lineChart>
        <c:grouping val="standard"/>
        <c:varyColors val="0"/>
        <c:ser>
          <c:idx val="2"/>
          <c:order val="1"/>
          <c:tx>
            <c:strRef>
              <c:f>'külső kereslet decIR'!$D$1:$E$1</c:f>
              <c:strCache>
                <c:ptCount val="1"/>
                <c:pt idx="0">
                  <c:v>Előző</c:v>
                </c:pt>
              </c:strCache>
            </c:strRef>
          </c:tx>
          <c:spPr>
            <a:ln w="38100">
              <a:noFill/>
              <a:prstDash val="sysDash"/>
            </a:ln>
          </c:spPr>
          <c:marker>
            <c:symbol val="dash"/>
            <c:size val="2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8385-44F0-BD60-48820066A9CE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8385-44F0-BD60-48820066A9CE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385-44F0-BD60-48820066A9CE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8385-44F0-BD60-48820066A9CE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8385-44F0-BD60-48820066A9CE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C-8385-44F0-BD60-48820066A9CE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385-44F0-BD60-48820066A9CE}"/>
              </c:ext>
            </c:extLst>
          </c:dPt>
          <c:dPt>
            <c:idx val="7"/>
            <c:marker>
              <c:symbol val="dash"/>
              <c:size val="30"/>
            </c:marker>
            <c:bubble3D val="0"/>
            <c:extLst>
              <c:ext xmlns:c16="http://schemas.microsoft.com/office/drawing/2014/chart" uri="{C3380CC4-5D6E-409C-BE32-E72D297353CC}">
                <c16:uniqueId val="{0000000E-8385-44F0-BD60-48820066A9CE}"/>
              </c:ext>
            </c:extLst>
          </c:dPt>
          <c:dPt>
            <c:idx val="8"/>
            <c:marker>
              <c:symbol val="dash"/>
              <c:size val="30"/>
            </c:marker>
            <c:bubble3D val="0"/>
            <c:extLst>
              <c:ext xmlns:c16="http://schemas.microsoft.com/office/drawing/2014/chart" uri="{C3380CC4-5D6E-409C-BE32-E72D297353CC}">
                <c16:uniqueId val="{0000000F-8385-44F0-BD60-48820066A9CE}"/>
              </c:ext>
            </c:extLst>
          </c:dPt>
          <c:dPt>
            <c:idx val="9"/>
            <c:marker>
              <c:symbol val="dash"/>
              <c:size val="30"/>
            </c:marker>
            <c:bubble3D val="0"/>
            <c:extLst>
              <c:ext xmlns:c16="http://schemas.microsoft.com/office/drawing/2014/chart" uri="{C3380CC4-5D6E-409C-BE32-E72D297353CC}">
                <c16:uniqueId val="{00000010-8385-44F0-BD60-48820066A9CE}"/>
              </c:ext>
            </c:extLst>
          </c:dPt>
          <c:cat>
            <c:numRef>
              <c:f>'külső kereslet decIR'!$A$19:$A$28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'külső kereslet decIR'!$D$19:$D$28</c:f>
              <c:numCache>
                <c:formatCode>General</c:formatCode>
                <c:ptCount val="10"/>
                <c:pt idx="0">
                  <c:v>1.1805913684548131</c:v>
                </c:pt>
                <c:pt idx="1">
                  <c:v>3.8242128344190007</c:v>
                </c:pt>
                <c:pt idx="2">
                  <c:v>3.5317816207095234</c:v>
                </c:pt>
                <c:pt idx="3">
                  <c:v>3.6208092409800088</c:v>
                </c:pt>
                <c:pt idx="4">
                  <c:v>5.4352309951663642</c:v>
                </c:pt>
                <c:pt idx="5">
                  <c:v>7.415865570457413</c:v>
                </c:pt>
                <c:pt idx="6">
                  <c:v>5.3862059063955741</c:v>
                </c:pt>
                <c:pt idx="7">
                  <c:v>3.24</c:v>
                </c:pt>
                <c:pt idx="8">
                  <c:v>3.35</c:v>
                </c:pt>
                <c:pt idx="9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385-44F0-BD60-48820066A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1875216"/>
        <c:axId val="549450344"/>
      </c:lineChart>
      <c:catAx>
        <c:axId val="63187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549450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9450344"/>
        <c:scaling>
          <c:orientation val="minMax"/>
          <c:max val="7"/>
          <c:min val="0"/>
        </c:scaling>
        <c:delete val="0"/>
        <c:axPos val="r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00"/>
                </a:pPr>
                <a:r>
                  <a:rPr lang="hu-HU" sz="1600"/>
                  <a:t>Százalék</a:t>
                </a:r>
              </a:p>
            </c:rich>
          </c:tx>
          <c:layout>
            <c:manualLayout>
              <c:xMode val="edge"/>
              <c:yMode val="edge"/>
              <c:x val="0.7563524074074075"/>
              <c:y val="0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631875216"/>
        <c:crosses val="max"/>
        <c:crossBetween val="between"/>
        <c:maj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347826086956523"/>
          <c:y val="0.92849999999999999"/>
          <c:w val="0.49864870370370368"/>
          <c:h val="7.1499999999999994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Trebuchet MS"/>
          <a:cs typeface="Trebuchet MS"/>
        </a:defRPr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66963108679764E-2"/>
          <c:y val="7.9375000000000001E-2"/>
          <c:w val="0.90456958355358152"/>
          <c:h val="0.66877435897435888"/>
        </c:manualLayout>
      </c:layout>
      <c:lineChart>
        <c:grouping val="standard"/>
        <c:varyColors val="0"/>
        <c:ser>
          <c:idx val="2"/>
          <c:order val="0"/>
          <c:tx>
            <c:strRef>
              <c:f>eurozóna_hicp_core_ábra!$C$5</c:f>
              <c:strCache>
                <c:ptCount val="1"/>
                <c:pt idx="0">
                  <c:v>Inflációs cél</c:v>
                </c:pt>
              </c:strCache>
            </c:strRef>
          </c:tx>
          <c:spPr>
            <a:ln>
              <a:solidFill>
                <a:schemeClr val="accent3"/>
              </a:solidFill>
              <a:prstDash val="sysDash"/>
            </a:ln>
          </c:spPr>
          <c:marker>
            <c:symbol val="none"/>
          </c:marker>
          <c:cat>
            <c:numRef>
              <c:f>eurozóna_hicp_core_ábra!$A$22:$A$69</c:f>
              <c:numCache>
                <c:formatCode>m/d/yyyy</c:formatCode>
                <c:ptCount val="48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  <c:pt idx="17">
                  <c:v>42095</c:v>
                </c:pt>
                <c:pt idx="18">
                  <c:v>42186</c:v>
                </c:pt>
                <c:pt idx="19">
                  <c:v>42278</c:v>
                </c:pt>
                <c:pt idx="20">
                  <c:v>42370</c:v>
                </c:pt>
                <c:pt idx="21">
                  <c:v>42461</c:v>
                </c:pt>
                <c:pt idx="22">
                  <c:v>42552</c:v>
                </c:pt>
                <c:pt idx="23">
                  <c:v>42644</c:v>
                </c:pt>
                <c:pt idx="24">
                  <c:v>42736</c:v>
                </c:pt>
                <c:pt idx="25">
                  <c:v>42826</c:v>
                </c:pt>
                <c:pt idx="26">
                  <c:v>42917</c:v>
                </c:pt>
                <c:pt idx="27">
                  <c:v>43009</c:v>
                </c:pt>
                <c:pt idx="28">
                  <c:v>43101</c:v>
                </c:pt>
                <c:pt idx="29">
                  <c:v>43191</c:v>
                </c:pt>
                <c:pt idx="30">
                  <c:v>43282</c:v>
                </c:pt>
                <c:pt idx="31">
                  <c:v>43374</c:v>
                </c:pt>
                <c:pt idx="32">
                  <c:v>43466</c:v>
                </c:pt>
                <c:pt idx="33">
                  <c:v>43556</c:v>
                </c:pt>
                <c:pt idx="34">
                  <c:v>43647</c:v>
                </c:pt>
                <c:pt idx="35">
                  <c:v>43739</c:v>
                </c:pt>
                <c:pt idx="36">
                  <c:v>43831</c:v>
                </c:pt>
                <c:pt idx="37">
                  <c:v>43922</c:v>
                </c:pt>
                <c:pt idx="38">
                  <c:v>44013</c:v>
                </c:pt>
                <c:pt idx="39">
                  <c:v>44105</c:v>
                </c:pt>
                <c:pt idx="40">
                  <c:v>44197</c:v>
                </c:pt>
                <c:pt idx="41">
                  <c:v>44287</c:v>
                </c:pt>
                <c:pt idx="42">
                  <c:v>44378</c:v>
                </c:pt>
                <c:pt idx="43">
                  <c:v>44470</c:v>
                </c:pt>
                <c:pt idx="44">
                  <c:v>44562</c:v>
                </c:pt>
                <c:pt idx="45">
                  <c:v>44652</c:v>
                </c:pt>
                <c:pt idx="46">
                  <c:v>44743</c:v>
                </c:pt>
                <c:pt idx="47">
                  <c:v>44835</c:v>
                </c:pt>
              </c:numCache>
            </c:numRef>
          </c:cat>
          <c:val>
            <c:numRef>
              <c:f>eurozóna_hicp_core_ábra!$C$14:$C$69</c:f>
              <c:numCache>
                <c:formatCode>General</c:formatCode>
                <c:ptCount val="56"/>
                <c:pt idx="0">
                  <c:v>1.95</c:v>
                </c:pt>
                <c:pt idx="1">
                  <c:v>1.95</c:v>
                </c:pt>
                <c:pt idx="2">
                  <c:v>1.95</c:v>
                </c:pt>
                <c:pt idx="3">
                  <c:v>1.95</c:v>
                </c:pt>
                <c:pt idx="4">
                  <c:v>1.95</c:v>
                </c:pt>
                <c:pt idx="5">
                  <c:v>1.95</c:v>
                </c:pt>
                <c:pt idx="6">
                  <c:v>1.95</c:v>
                </c:pt>
                <c:pt idx="7">
                  <c:v>1.95</c:v>
                </c:pt>
                <c:pt idx="8">
                  <c:v>1.95</c:v>
                </c:pt>
                <c:pt idx="9">
                  <c:v>1.95</c:v>
                </c:pt>
                <c:pt idx="10">
                  <c:v>1.95</c:v>
                </c:pt>
                <c:pt idx="11">
                  <c:v>1.95</c:v>
                </c:pt>
                <c:pt idx="12">
                  <c:v>1.95</c:v>
                </c:pt>
                <c:pt idx="13">
                  <c:v>1.95</c:v>
                </c:pt>
                <c:pt idx="14">
                  <c:v>1.95</c:v>
                </c:pt>
                <c:pt idx="15">
                  <c:v>1.95</c:v>
                </c:pt>
                <c:pt idx="16">
                  <c:v>1.95</c:v>
                </c:pt>
                <c:pt idx="17">
                  <c:v>1.95</c:v>
                </c:pt>
                <c:pt idx="18">
                  <c:v>1.95</c:v>
                </c:pt>
                <c:pt idx="19">
                  <c:v>1.95</c:v>
                </c:pt>
                <c:pt idx="20">
                  <c:v>1.95</c:v>
                </c:pt>
                <c:pt idx="21">
                  <c:v>1.95</c:v>
                </c:pt>
                <c:pt idx="22">
                  <c:v>1.95</c:v>
                </c:pt>
                <c:pt idx="23">
                  <c:v>1.95</c:v>
                </c:pt>
                <c:pt idx="24">
                  <c:v>1.95</c:v>
                </c:pt>
                <c:pt idx="25">
                  <c:v>1.95</c:v>
                </c:pt>
                <c:pt idx="26">
                  <c:v>1.95</c:v>
                </c:pt>
                <c:pt idx="27">
                  <c:v>1.95</c:v>
                </c:pt>
                <c:pt idx="28">
                  <c:v>1.95</c:v>
                </c:pt>
                <c:pt idx="29">
                  <c:v>1.95</c:v>
                </c:pt>
                <c:pt idx="30">
                  <c:v>1.95</c:v>
                </c:pt>
                <c:pt idx="31">
                  <c:v>1.95</c:v>
                </c:pt>
                <c:pt idx="32">
                  <c:v>1.95</c:v>
                </c:pt>
                <c:pt idx="33">
                  <c:v>1.95</c:v>
                </c:pt>
                <c:pt idx="34">
                  <c:v>1.95</c:v>
                </c:pt>
                <c:pt idx="35">
                  <c:v>1.95</c:v>
                </c:pt>
                <c:pt idx="36">
                  <c:v>1.95</c:v>
                </c:pt>
                <c:pt idx="37">
                  <c:v>1.95</c:v>
                </c:pt>
                <c:pt idx="38">
                  <c:v>1.95</c:v>
                </c:pt>
                <c:pt idx="39">
                  <c:v>1.95</c:v>
                </c:pt>
                <c:pt idx="40">
                  <c:v>1.95</c:v>
                </c:pt>
                <c:pt idx="41">
                  <c:v>1.95</c:v>
                </c:pt>
                <c:pt idx="42">
                  <c:v>1.95</c:v>
                </c:pt>
                <c:pt idx="43">
                  <c:v>1.95</c:v>
                </c:pt>
                <c:pt idx="44">
                  <c:v>1.95</c:v>
                </c:pt>
                <c:pt idx="45">
                  <c:v>1.95</c:v>
                </c:pt>
                <c:pt idx="46">
                  <c:v>1.95</c:v>
                </c:pt>
                <c:pt idx="47">
                  <c:v>1.95</c:v>
                </c:pt>
                <c:pt idx="48">
                  <c:v>1.95</c:v>
                </c:pt>
                <c:pt idx="49">
                  <c:v>1.95</c:v>
                </c:pt>
                <c:pt idx="50">
                  <c:v>1.95</c:v>
                </c:pt>
                <c:pt idx="51">
                  <c:v>1.95</c:v>
                </c:pt>
                <c:pt idx="52">
                  <c:v>1.95</c:v>
                </c:pt>
                <c:pt idx="53">
                  <c:v>1.95</c:v>
                </c:pt>
                <c:pt idx="54">
                  <c:v>1.95</c:v>
                </c:pt>
                <c:pt idx="55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4B-4B5D-BA7E-D7A434165BFA}"/>
            </c:ext>
          </c:extLst>
        </c:ser>
        <c:ser>
          <c:idx val="0"/>
          <c:order val="1"/>
          <c:tx>
            <c:strRef>
              <c:f>eurozóna_hicp_core_ábra!$B$5</c:f>
              <c:strCache>
                <c:ptCount val="1"/>
                <c:pt idx="0">
                  <c:v>Eurozóna infláció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1-2F4B-4B5D-BA7E-D7A434165BFA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2-2F4B-4B5D-BA7E-D7A434165BFA}"/>
              </c:ext>
            </c:extLst>
          </c:dPt>
          <c:dPt>
            <c:idx val="35"/>
            <c:marker>
              <c:symbol val="circle"/>
              <c:size val="14"/>
              <c:spPr>
                <a:solidFill>
                  <a:schemeClr val="bg1"/>
                </a:solidFill>
                <a:ln w="31750">
                  <a:solidFill>
                    <a:schemeClr val="tx2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F4B-4B5D-BA7E-D7A434165BFA}"/>
              </c:ext>
            </c:extLst>
          </c:dPt>
          <c:dPt>
            <c:idx val="38"/>
            <c:marker>
              <c:symbol val="circle"/>
              <c:size val="14"/>
              <c:spPr>
                <a:solidFill>
                  <a:schemeClr val="bg1"/>
                </a:solidFill>
                <a:ln w="31750">
                  <a:solidFill>
                    <a:schemeClr val="tx2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F4B-4B5D-BA7E-D7A434165BFA}"/>
              </c:ext>
            </c:extLst>
          </c:dPt>
          <c:dPt>
            <c:idx val="39"/>
            <c:marker>
              <c:symbol val="circle"/>
              <c:size val="12"/>
              <c:spPr>
                <a:solidFill>
                  <a:schemeClr val="bg1"/>
                </a:solidFill>
                <a:ln w="31750">
                  <a:solidFill>
                    <a:schemeClr val="tx2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2F4B-4B5D-BA7E-D7A434165BFA}"/>
              </c:ext>
            </c:extLst>
          </c:dPt>
          <c:dPt>
            <c:idx val="42"/>
            <c:marker>
              <c:symbol val="circle"/>
              <c:size val="14"/>
              <c:spPr>
                <a:solidFill>
                  <a:schemeClr val="bg1"/>
                </a:solidFill>
                <a:ln w="31750">
                  <a:solidFill>
                    <a:schemeClr val="tx2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2F4B-4B5D-BA7E-D7A434165BFA}"/>
              </c:ext>
            </c:extLst>
          </c:dPt>
          <c:dPt>
            <c:idx val="43"/>
            <c:marker>
              <c:symbol val="circle"/>
              <c:size val="12"/>
              <c:spPr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F4B-4B5D-BA7E-D7A434165BFA}"/>
              </c:ext>
            </c:extLst>
          </c:dPt>
          <c:dPt>
            <c:idx val="46"/>
            <c:marker>
              <c:symbol val="circle"/>
              <c:size val="14"/>
              <c:spPr>
                <a:solidFill>
                  <a:schemeClr val="bg1"/>
                </a:solidFill>
                <a:ln w="31750">
                  <a:solidFill>
                    <a:schemeClr val="tx2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F4B-4B5D-BA7E-D7A434165BFA}"/>
              </c:ext>
            </c:extLst>
          </c:dPt>
          <c:dPt>
            <c:idx val="47"/>
            <c:marker>
              <c:symbol val="circle"/>
              <c:size val="12"/>
              <c:spPr>
                <a:solidFill>
                  <a:srgbClr val="FFFFFF"/>
                </a:solidFill>
                <a:ln w="28575">
                  <a:solidFill>
                    <a:schemeClr val="tx2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2F4B-4B5D-BA7E-D7A434165BFA}"/>
              </c:ext>
            </c:extLst>
          </c:dPt>
          <c:cat>
            <c:numRef>
              <c:f>eurozóna_hicp_core_ábra!$A$22:$A$69</c:f>
              <c:numCache>
                <c:formatCode>m/d/yyyy</c:formatCode>
                <c:ptCount val="48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  <c:pt idx="17">
                  <c:v>42095</c:v>
                </c:pt>
                <c:pt idx="18">
                  <c:v>42186</c:v>
                </c:pt>
                <c:pt idx="19">
                  <c:v>42278</c:v>
                </c:pt>
                <c:pt idx="20">
                  <c:v>42370</c:v>
                </c:pt>
                <c:pt idx="21">
                  <c:v>42461</c:v>
                </c:pt>
                <c:pt idx="22">
                  <c:v>42552</c:v>
                </c:pt>
                <c:pt idx="23">
                  <c:v>42644</c:v>
                </c:pt>
                <c:pt idx="24">
                  <c:v>42736</c:v>
                </c:pt>
                <c:pt idx="25">
                  <c:v>42826</c:v>
                </c:pt>
                <c:pt idx="26">
                  <c:v>42917</c:v>
                </c:pt>
                <c:pt idx="27">
                  <c:v>43009</c:v>
                </c:pt>
                <c:pt idx="28">
                  <c:v>43101</c:v>
                </c:pt>
                <c:pt idx="29">
                  <c:v>43191</c:v>
                </c:pt>
                <c:pt idx="30">
                  <c:v>43282</c:v>
                </c:pt>
                <c:pt idx="31">
                  <c:v>43374</c:v>
                </c:pt>
                <c:pt idx="32">
                  <c:v>43466</c:v>
                </c:pt>
                <c:pt idx="33">
                  <c:v>43556</c:v>
                </c:pt>
                <c:pt idx="34">
                  <c:v>43647</c:v>
                </c:pt>
                <c:pt idx="35">
                  <c:v>43739</c:v>
                </c:pt>
                <c:pt idx="36">
                  <c:v>43831</c:v>
                </c:pt>
                <c:pt idx="37">
                  <c:v>43922</c:v>
                </c:pt>
                <c:pt idx="38">
                  <c:v>44013</c:v>
                </c:pt>
                <c:pt idx="39">
                  <c:v>44105</c:v>
                </c:pt>
                <c:pt idx="40">
                  <c:v>44197</c:v>
                </c:pt>
                <c:pt idx="41">
                  <c:v>44287</c:v>
                </c:pt>
                <c:pt idx="42">
                  <c:v>44378</c:v>
                </c:pt>
                <c:pt idx="43">
                  <c:v>44470</c:v>
                </c:pt>
                <c:pt idx="44">
                  <c:v>44562</c:v>
                </c:pt>
                <c:pt idx="45">
                  <c:v>44652</c:v>
                </c:pt>
                <c:pt idx="46">
                  <c:v>44743</c:v>
                </c:pt>
                <c:pt idx="47">
                  <c:v>44835</c:v>
                </c:pt>
              </c:numCache>
            </c:numRef>
          </c:cat>
          <c:val>
            <c:numRef>
              <c:f>eurozóna_hicp_core_ábra!$B$22:$B$69</c:f>
              <c:numCache>
                <c:formatCode>0.00</c:formatCode>
                <c:ptCount val="48"/>
                <c:pt idx="0">
                  <c:v>2.4735307656897305</c:v>
                </c:pt>
                <c:pt idx="1">
                  <c:v>2.7500151432552116</c:v>
                </c:pt>
                <c:pt idx="2">
                  <c:v>2.696636029969369</c:v>
                </c:pt>
                <c:pt idx="3">
                  <c:v>2.9359564419577282</c:v>
                </c:pt>
                <c:pt idx="4">
                  <c:v>2.6863526099847377</c:v>
                </c:pt>
                <c:pt idx="5">
                  <c:v>2.4553439839650935</c:v>
                </c:pt>
                <c:pt idx="6">
                  <c:v>2.5431238185255296</c:v>
                </c:pt>
                <c:pt idx="7">
                  <c:v>2.3028142260147746</c:v>
                </c:pt>
                <c:pt idx="8">
                  <c:v>1.85487634157721</c:v>
                </c:pt>
                <c:pt idx="9">
                  <c:v>1.4068298857849726</c:v>
                </c:pt>
                <c:pt idx="10">
                  <c:v>1.3451623124117731</c:v>
                </c:pt>
                <c:pt idx="11">
                  <c:v>0.81126631816495376</c:v>
                </c:pt>
                <c:pt idx="12">
                  <c:v>0.6528461802771659</c:v>
                </c:pt>
                <c:pt idx="13">
                  <c:v>0.56457103949159659</c:v>
                </c:pt>
                <c:pt idx="14">
                  <c:v>0.35243292405640148</c:v>
                </c:pt>
                <c:pt idx="15">
                  <c:v>0.16718143436006017</c:v>
                </c:pt>
                <c:pt idx="16">
                  <c:v>-0.32146108329540368</c:v>
                </c:pt>
                <c:pt idx="17">
                  <c:v>0.43727254774734092</c:v>
                </c:pt>
                <c:pt idx="18">
                  <c:v>0.39367848646199377</c:v>
                </c:pt>
                <c:pt idx="19">
                  <c:v>0.25742574257424167</c:v>
                </c:pt>
                <c:pt idx="20">
                  <c:v>5.1371329090457607E-2</c:v>
                </c:pt>
                <c:pt idx="21">
                  <c:v>-0.10954440761754825</c:v>
                </c:pt>
                <c:pt idx="22">
                  <c:v>0.26236352864839318</c:v>
                </c:pt>
                <c:pt idx="23">
                  <c:v>0.73079202054118753</c:v>
                </c:pt>
                <c:pt idx="24">
                  <c:v>1.737170893116911</c:v>
                </c:pt>
                <c:pt idx="25">
                  <c:v>1.5240559007957586</c:v>
                </c:pt>
                <c:pt idx="26">
                  <c:v>1.4800225098480695</c:v>
                </c:pt>
                <c:pt idx="27">
                  <c:v>1.4117647058823621</c:v>
                </c:pt>
                <c:pt idx="28">
                  <c:v>1.2701171984523398</c:v>
                </c:pt>
                <c:pt idx="29">
                  <c:v>1.7172136823154602</c:v>
                </c:pt>
                <c:pt idx="30">
                  <c:v>2.1211112959574194</c:v>
                </c:pt>
                <c:pt idx="31">
                  <c:v>1.9113910065186275</c:v>
                </c:pt>
                <c:pt idx="32">
                  <c:v>1.4286109803704221</c:v>
                </c:pt>
                <c:pt idx="33">
                  <c:v>1.4050374404356489</c:v>
                </c:pt>
                <c:pt idx="34">
                  <c:v>0.95571665173356735</c:v>
                </c:pt>
                <c:pt idx="35" formatCode="General">
                  <c:v>1.2</c:v>
                </c:pt>
                <c:pt idx="38" formatCode="General">
                  <c:v>1.1000000000000001</c:v>
                </c:pt>
                <c:pt idx="42" formatCode="General">
                  <c:v>1.4</c:v>
                </c:pt>
                <c:pt idx="46" formatCode="General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4B-4B5D-BA7E-D7A434165BFA}"/>
            </c:ext>
          </c:extLst>
        </c:ser>
        <c:ser>
          <c:idx val="3"/>
          <c:order val="2"/>
          <c:spPr>
            <a:ln>
              <a:solidFill>
                <a:schemeClr val="accent3"/>
              </a:solidFill>
            </a:ln>
          </c:spPr>
          <c:marker>
            <c:symbol val="dash"/>
            <c:size val="12"/>
            <c:spPr>
              <a:solidFill>
                <a:schemeClr val="accent3"/>
              </a:solidFill>
              <a:ln w="28575">
                <a:solidFill>
                  <a:schemeClr val="accent3"/>
                </a:solidFill>
              </a:ln>
            </c:spPr>
          </c:marker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B-2F4B-4B5D-BA7E-D7A434165BFA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C-2F4B-4B5D-BA7E-D7A434165BFA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0D-2F4B-4B5D-BA7E-D7A434165BFA}"/>
              </c:ext>
            </c:extLst>
          </c:dPt>
          <c:cat>
            <c:numRef>
              <c:f>eurozóna_hicp_core_ábra!$A$22:$A$69</c:f>
              <c:numCache>
                <c:formatCode>m/d/yyyy</c:formatCode>
                <c:ptCount val="48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  <c:pt idx="17">
                  <c:v>42095</c:v>
                </c:pt>
                <c:pt idx="18">
                  <c:v>42186</c:v>
                </c:pt>
                <c:pt idx="19">
                  <c:v>42278</c:v>
                </c:pt>
                <c:pt idx="20">
                  <c:v>42370</c:v>
                </c:pt>
                <c:pt idx="21">
                  <c:v>42461</c:v>
                </c:pt>
                <c:pt idx="22">
                  <c:v>42552</c:v>
                </c:pt>
                <c:pt idx="23">
                  <c:v>42644</c:v>
                </c:pt>
                <c:pt idx="24">
                  <c:v>42736</c:v>
                </c:pt>
                <c:pt idx="25">
                  <c:v>42826</c:v>
                </c:pt>
                <c:pt idx="26">
                  <c:v>42917</c:v>
                </c:pt>
                <c:pt idx="27">
                  <c:v>43009</c:v>
                </c:pt>
                <c:pt idx="28">
                  <c:v>43101</c:v>
                </c:pt>
                <c:pt idx="29">
                  <c:v>43191</c:v>
                </c:pt>
                <c:pt idx="30">
                  <c:v>43282</c:v>
                </c:pt>
                <c:pt idx="31">
                  <c:v>43374</c:v>
                </c:pt>
                <c:pt idx="32">
                  <c:v>43466</c:v>
                </c:pt>
                <c:pt idx="33">
                  <c:v>43556</c:v>
                </c:pt>
                <c:pt idx="34">
                  <c:v>43647</c:v>
                </c:pt>
                <c:pt idx="35">
                  <c:v>43739</c:v>
                </c:pt>
                <c:pt idx="36">
                  <c:v>43831</c:v>
                </c:pt>
                <c:pt idx="37">
                  <c:v>43922</c:v>
                </c:pt>
                <c:pt idx="38">
                  <c:v>44013</c:v>
                </c:pt>
                <c:pt idx="39">
                  <c:v>44105</c:v>
                </c:pt>
                <c:pt idx="40">
                  <c:v>44197</c:v>
                </c:pt>
                <c:pt idx="41">
                  <c:v>44287</c:v>
                </c:pt>
                <c:pt idx="42">
                  <c:v>44378</c:v>
                </c:pt>
                <c:pt idx="43">
                  <c:v>44470</c:v>
                </c:pt>
                <c:pt idx="44">
                  <c:v>44562</c:v>
                </c:pt>
                <c:pt idx="45">
                  <c:v>44652</c:v>
                </c:pt>
                <c:pt idx="46">
                  <c:v>44743</c:v>
                </c:pt>
                <c:pt idx="47">
                  <c:v>44835</c:v>
                </c:pt>
              </c:numCache>
            </c:numRef>
          </c:cat>
          <c:val>
            <c:numRef>
              <c:f>eurozóna_hicp_core_ábra!$D$22:$D$65</c:f>
              <c:numCache>
                <c:formatCode>General</c:formatCode>
                <c:ptCount val="44"/>
                <c:pt idx="35">
                  <c:v>1.1000000000000001</c:v>
                </c:pt>
                <c:pt idx="3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F4B-4B5D-BA7E-D7A434165BFA}"/>
            </c:ext>
          </c:extLst>
        </c:ser>
        <c:ser>
          <c:idx val="4"/>
          <c:order val="3"/>
          <c:spPr>
            <a:ln>
              <a:solidFill>
                <a:schemeClr val="accent3"/>
              </a:solidFill>
            </a:ln>
          </c:spPr>
          <c:marker>
            <c:symbol val="dash"/>
            <c:size val="12"/>
            <c:spPr>
              <a:solidFill>
                <a:schemeClr val="accent3"/>
              </a:solidFill>
              <a:ln w="25400">
                <a:solidFill>
                  <a:schemeClr val="accent3"/>
                </a:solidFill>
              </a:ln>
            </c:spPr>
          </c:marker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F-2F4B-4B5D-BA7E-D7A434165BFA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0-2F4B-4B5D-BA7E-D7A434165BFA}"/>
              </c:ext>
            </c:extLst>
          </c:dPt>
          <c:cat>
            <c:numRef>
              <c:f>eurozóna_hicp_core_ábra!$A$22:$A$69</c:f>
              <c:numCache>
                <c:formatCode>m/d/yyyy</c:formatCode>
                <c:ptCount val="48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  <c:pt idx="17">
                  <c:v>42095</c:v>
                </c:pt>
                <c:pt idx="18">
                  <c:v>42186</c:v>
                </c:pt>
                <c:pt idx="19">
                  <c:v>42278</c:v>
                </c:pt>
                <c:pt idx="20">
                  <c:v>42370</c:v>
                </c:pt>
                <c:pt idx="21">
                  <c:v>42461</c:v>
                </c:pt>
                <c:pt idx="22">
                  <c:v>42552</c:v>
                </c:pt>
                <c:pt idx="23">
                  <c:v>42644</c:v>
                </c:pt>
                <c:pt idx="24">
                  <c:v>42736</c:v>
                </c:pt>
                <c:pt idx="25">
                  <c:v>42826</c:v>
                </c:pt>
                <c:pt idx="26">
                  <c:v>42917</c:v>
                </c:pt>
                <c:pt idx="27">
                  <c:v>43009</c:v>
                </c:pt>
                <c:pt idx="28">
                  <c:v>43101</c:v>
                </c:pt>
                <c:pt idx="29">
                  <c:v>43191</c:v>
                </c:pt>
                <c:pt idx="30">
                  <c:v>43282</c:v>
                </c:pt>
                <c:pt idx="31">
                  <c:v>43374</c:v>
                </c:pt>
                <c:pt idx="32">
                  <c:v>43466</c:v>
                </c:pt>
                <c:pt idx="33">
                  <c:v>43556</c:v>
                </c:pt>
                <c:pt idx="34">
                  <c:v>43647</c:v>
                </c:pt>
                <c:pt idx="35">
                  <c:v>43739</c:v>
                </c:pt>
                <c:pt idx="36">
                  <c:v>43831</c:v>
                </c:pt>
                <c:pt idx="37">
                  <c:v>43922</c:v>
                </c:pt>
                <c:pt idx="38">
                  <c:v>44013</c:v>
                </c:pt>
                <c:pt idx="39">
                  <c:v>44105</c:v>
                </c:pt>
                <c:pt idx="40">
                  <c:v>44197</c:v>
                </c:pt>
                <c:pt idx="41">
                  <c:v>44287</c:v>
                </c:pt>
                <c:pt idx="42">
                  <c:v>44378</c:v>
                </c:pt>
                <c:pt idx="43">
                  <c:v>44470</c:v>
                </c:pt>
                <c:pt idx="44">
                  <c:v>44562</c:v>
                </c:pt>
                <c:pt idx="45">
                  <c:v>44652</c:v>
                </c:pt>
                <c:pt idx="46">
                  <c:v>44743</c:v>
                </c:pt>
                <c:pt idx="47">
                  <c:v>44835</c:v>
                </c:pt>
              </c:numCache>
            </c:numRef>
          </c:cat>
          <c:val>
            <c:numRef>
              <c:f>eurozóna_hicp_core_ábra!$E$22:$E$65</c:f>
              <c:numCache>
                <c:formatCode>General</c:formatCode>
                <c:ptCount val="44"/>
                <c:pt idx="35">
                  <c:v>1.3</c:v>
                </c:pt>
                <c:pt idx="38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F4B-4B5D-BA7E-D7A434165BFA}"/>
            </c:ext>
          </c:extLst>
        </c:ser>
        <c:ser>
          <c:idx val="5"/>
          <c:order val="4"/>
          <c:tx>
            <c:strRef>
              <c:f>eurozóna_hicp_core_ábra!$F$5</c:f>
              <c:strCache>
                <c:ptCount val="1"/>
                <c:pt idx="0">
                  <c:v>Eurozóna maginfláció</c:v>
                </c:pt>
              </c:strCache>
            </c:strRef>
          </c:tx>
          <c:spPr>
            <a:ln w="31750">
              <a:solidFill>
                <a:schemeClr val="accent1"/>
              </a:solidFill>
              <a:prstDash val="sysDash"/>
            </a:ln>
          </c:spPr>
          <c:marker>
            <c:symbol val="none"/>
          </c:marker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2-2F4B-4B5D-BA7E-D7A434165BFA}"/>
              </c:ext>
            </c:extLst>
          </c:dPt>
          <c:dPt>
            <c:idx val="35"/>
            <c:marker>
              <c:symbol val="circle"/>
              <c:size val="12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2F4B-4B5D-BA7E-D7A434165BFA}"/>
              </c:ext>
            </c:extLst>
          </c:dPt>
          <c:dPt>
            <c:idx val="38"/>
            <c:marker>
              <c:symbol val="circle"/>
              <c:size val="12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2F4B-4B5D-BA7E-D7A434165BFA}"/>
              </c:ext>
            </c:extLst>
          </c:dPt>
          <c:dPt>
            <c:idx val="39"/>
            <c:marker>
              <c:symbol val="circle"/>
              <c:size val="12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2F4B-4B5D-BA7E-D7A434165BFA}"/>
              </c:ext>
            </c:extLst>
          </c:dPt>
          <c:dPt>
            <c:idx val="42"/>
            <c:marker>
              <c:symbol val="circle"/>
              <c:size val="12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2F4B-4B5D-BA7E-D7A434165BFA}"/>
              </c:ext>
            </c:extLst>
          </c:dPt>
          <c:dPt>
            <c:idx val="43"/>
            <c:marker>
              <c:symbol val="circle"/>
              <c:size val="12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2F4B-4B5D-BA7E-D7A434165BFA}"/>
              </c:ext>
            </c:extLst>
          </c:dPt>
          <c:dPt>
            <c:idx val="46"/>
            <c:marker>
              <c:symbol val="circle"/>
              <c:size val="12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2F4B-4B5D-BA7E-D7A434165BFA}"/>
              </c:ext>
            </c:extLst>
          </c:dPt>
          <c:dPt>
            <c:idx val="47"/>
            <c:marker>
              <c:symbol val="circle"/>
              <c:size val="12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2F4B-4B5D-BA7E-D7A434165BFA}"/>
              </c:ext>
            </c:extLst>
          </c:dPt>
          <c:cat>
            <c:numRef>
              <c:f>eurozóna_hicp_core_ábra!$A$22:$A$69</c:f>
              <c:numCache>
                <c:formatCode>m/d/yyyy</c:formatCode>
                <c:ptCount val="48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  <c:pt idx="17">
                  <c:v>42095</c:v>
                </c:pt>
                <c:pt idx="18">
                  <c:v>42186</c:v>
                </c:pt>
                <c:pt idx="19">
                  <c:v>42278</c:v>
                </c:pt>
                <c:pt idx="20">
                  <c:v>42370</c:v>
                </c:pt>
                <c:pt idx="21">
                  <c:v>42461</c:v>
                </c:pt>
                <c:pt idx="22">
                  <c:v>42552</c:v>
                </c:pt>
                <c:pt idx="23">
                  <c:v>42644</c:v>
                </c:pt>
                <c:pt idx="24">
                  <c:v>42736</c:v>
                </c:pt>
                <c:pt idx="25">
                  <c:v>42826</c:v>
                </c:pt>
                <c:pt idx="26">
                  <c:v>42917</c:v>
                </c:pt>
                <c:pt idx="27">
                  <c:v>43009</c:v>
                </c:pt>
                <c:pt idx="28">
                  <c:v>43101</c:v>
                </c:pt>
                <c:pt idx="29">
                  <c:v>43191</c:v>
                </c:pt>
                <c:pt idx="30">
                  <c:v>43282</c:v>
                </c:pt>
                <c:pt idx="31">
                  <c:v>43374</c:v>
                </c:pt>
                <c:pt idx="32">
                  <c:v>43466</c:v>
                </c:pt>
                <c:pt idx="33">
                  <c:v>43556</c:v>
                </c:pt>
                <c:pt idx="34">
                  <c:v>43647</c:v>
                </c:pt>
                <c:pt idx="35">
                  <c:v>43739</c:v>
                </c:pt>
                <c:pt idx="36">
                  <c:v>43831</c:v>
                </c:pt>
                <c:pt idx="37">
                  <c:v>43922</c:v>
                </c:pt>
                <c:pt idx="38">
                  <c:v>44013</c:v>
                </c:pt>
                <c:pt idx="39">
                  <c:v>44105</c:v>
                </c:pt>
                <c:pt idx="40">
                  <c:v>44197</c:v>
                </c:pt>
                <c:pt idx="41">
                  <c:v>44287</c:v>
                </c:pt>
                <c:pt idx="42">
                  <c:v>44378</c:v>
                </c:pt>
                <c:pt idx="43">
                  <c:v>44470</c:v>
                </c:pt>
                <c:pt idx="44">
                  <c:v>44562</c:v>
                </c:pt>
                <c:pt idx="45">
                  <c:v>44652</c:v>
                </c:pt>
                <c:pt idx="46">
                  <c:v>44743</c:v>
                </c:pt>
                <c:pt idx="47">
                  <c:v>44835</c:v>
                </c:pt>
              </c:numCache>
            </c:numRef>
          </c:cat>
          <c:val>
            <c:numRef>
              <c:f>eurozóna_hicp_core_ábra!$F$22:$F$69</c:f>
              <c:numCache>
                <c:formatCode>0.00</c:formatCode>
                <c:ptCount val="48"/>
                <c:pt idx="0">
                  <c:v>1.1333333333333333</c:v>
                </c:pt>
                <c:pt idx="1">
                  <c:v>1.5333333333333332</c:v>
                </c:pt>
                <c:pt idx="2">
                  <c:v>1.3333333333333333</c:v>
                </c:pt>
                <c:pt idx="3">
                  <c:v>1.6</c:v>
                </c:pt>
                <c:pt idx="4">
                  <c:v>1.5333333333333332</c:v>
                </c:pt>
                <c:pt idx="5">
                  <c:v>1.6</c:v>
                </c:pt>
                <c:pt idx="6">
                  <c:v>1.5666666666666667</c:v>
                </c:pt>
                <c:pt idx="7">
                  <c:v>1.4666666666666666</c:v>
                </c:pt>
                <c:pt idx="8">
                  <c:v>1.3666666666666667</c:v>
                </c:pt>
                <c:pt idx="9">
                  <c:v>1.1333333333333333</c:v>
                </c:pt>
                <c:pt idx="10">
                  <c:v>1.0666666666666667</c:v>
                </c:pt>
                <c:pt idx="11">
                  <c:v>0.83333333333333326</c:v>
                </c:pt>
                <c:pt idx="12">
                  <c:v>0.83333333333333326</c:v>
                </c:pt>
                <c:pt idx="13">
                  <c:v>0.83333333333333326</c:v>
                </c:pt>
                <c:pt idx="14">
                  <c:v>0.83333333333333326</c:v>
                </c:pt>
                <c:pt idx="15">
                  <c:v>0.7</c:v>
                </c:pt>
                <c:pt idx="16">
                  <c:v>0.6333333333333333</c:v>
                </c:pt>
                <c:pt idx="17">
                  <c:v>1.1333333333333333</c:v>
                </c:pt>
                <c:pt idx="18">
                  <c:v>1.3666666666666667</c:v>
                </c:pt>
                <c:pt idx="19">
                  <c:v>1.1000000000000001</c:v>
                </c:pt>
                <c:pt idx="20">
                  <c:v>0.96666666666666656</c:v>
                </c:pt>
                <c:pt idx="21">
                  <c:v>0.76666666666666661</c:v>
                </c:pt>
                <c:pt idx="22">
                  <c:v>0.83333333333333326</c:v>
                </c:pt>
                <c:pt idx="23">
                  <c:v>0.8</c:v>
                </c:pt>
                <c:pt idx="24">
                  <c:v>0.79999999999999993</c:v>
                </c:pt>
                <c:pt idx="25">
                  <c:v>1.1333333333333333</c:v>
                </c:pt>
                <c:pt idx="26">
                  <c:v>1.2</c:v>
                </c:pt>
                <c:pt idx="27">
                  <c:v>0.89999999999999991</c:v>
                </c:pt>
                <c:pt idx="28">
                  <c:v>1.0333333333333332</c:v>
                </c:pt>
                <c:pt idx="29">
                  <c:v>0.96666666666666656</c:v>
                </c:pt>
                <c:pt idx="30">
                  <c:v>1.0333333333333332</c:v>
                </c:pt>
                <c:pt idx="31">
                  <c:v>1</c:v>
                </c:pt>
                <c:pt idx="32">
                  <c:v>0.96666666666666656</c:v>
                </c:pt>
                <c:pt idx="33">
                  <c:v>1.0666666666666667</c:v>
                </c:pt>
                <c:pt idx="34">
                  <c:v>0.93333333333333335</c:v>
                </c:pt>
                <c:pt idx="35" formatCode="General">
                  <c:v>1</c:v>
                </c:pt>
                <c:pt idx="38" formatCode="General">
                  <c:v>1.3</c:v>
                </c:pt>
                <c:pt idx="42" formatCode="General">
                  <c:v>1.4</c:v>
                </c:pt>
                <c:pt idx="46" formatCode="General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2F4B-4B5D-BA7E-D7A434165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0226760"/>
        <c:axId val="520227152"/>
        <c:extLst/>
      </c:lineChart>
      <c:dateAx>
        <c:axId val="52022676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520227152"/>
        <c:crosses val="autoZero"/>
        <c:auto val="1"/>
        <c:lblOffset val="100"/>
        <c:baseTimeUnit val="months"/>
        <c:majorUnit val="1"/>
        <c:majorTimeUnit val="years"/>
      </c:dateAx>
      <c:valAx>
        <c:axId val="520227152"/>
        <c:scaling>
          <c:orientation val="minMax"/>
          <c:max val="3"/>
          <c:min val="-0.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S</a:t>
                </a:r>
                <a:r>
                  <a:rPr lang="en-US"/>
                  <a:t>zázalék</a:t>
                </a:r>
              </a:p>
            </c:rich>
          </c:tx>
          <c:layout>
            <c:manualLayout>
              <c:xMode val="edge"/>
              <c:yMode val="edge"/>
              <c:x val="7.8632125603864733E-2"/>
              <c:y val="1.1836507936507938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520226760"/>
        <c:crosses val="autoZero"/>
        <c:crossBetween val="between"/>
      </c:valAx>
      <c:spPr>
        <a:ln w="2540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88648568376068371"/>
          <c:w val="0.99987180580864199"/>
          <c:h val="0.11351431623931624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800" b="0" i="0" u="none" strike="noStrike" baseline="0">
          <a:solidFill>
            <a:sysClr val="windowText" lastClr="000000"/>
          </a:solidFill>
          <a:latin typeface="+mn-lt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857971014492755E-2"/>
          <c:y val="7.0754222222222218E-2"/>
          <c:w val="0.92174371980676328"/>
          <c:h val="0.698395777777777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bérek!$B$9</c:f>
              <c:strCache>
                <c:ptCount val="1"/>
                <c:pt idx="0">
                  <c:v>Versenyszféra bérdinamika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bérek!$A$15:$A$27</c:f>
              <c:numCache>
                <c:formatCode>yyyy</c:formatCode>
                <c:ptCount val="13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  <c:pt idx="6">
                  <c:v>42370</c:v>
                </c:pt>
                <c:pt idx="7">
                  <c:v>42736</c:v>
                </c:pt>
                <c:pt idx="8">
                  <c:v>43101</c:v>
                </c:pt>
                <c:pt idx="9">
                  <c:v>43466</c:v>
                </c:pt>
                <c:pt idx="10">
                  <c:v>43831</c:v>
                </c:pt>
                <c:pt idx="11">
                  <c:v>44197</c:v>
                </c:pt>
                <c:pt idx="12">
                  <c:v>44562</c:v>
                </c:pt>
              </c:numCache>
            </c:numRef>
          </c:cat>
          <c:val>
            <c:numRef>
              <c:f>bérek!$B$15:$B$27</c:f>
              <c:numCache>
                <c:formatCode>General</c:formatCode>
                <c:ptCount val="13"/>
                <c:pt idx="0">
                  <c:v>3.20232436693599</c:v>
                </c:pt>
                <c:pt idx="1">
                  <c:v>5.3778823825170603</c:v>
                </c:pt>
                <c:pt idx="2">
                  <c:v>7.29524570515383</c:v>
                </c:pt>
                <c:pt idx="3">
                  <c:v>3.5866638731038001</c:v>
                </c:pt>
                <c:pt idx="4">
                  <c:v>4.2851835671852996</c:v>
                </c:pt>
                <c:pt idx="5">
                  <c:v>3.9737307800777399</c:v>
                </c:pt>
                <c:pt idx="6">
                  <c:v>5.4129300707198498</c:v>
                </c:pt>
                <c:pt idx="7">
                  <c:v>11.580303240058001</c:v>
                </c:pt>
                <c:pt idx="8">
                  <c:v>10.9131161990825</c:v>
                </c:pt>
                <c:pt idx="9">
                  <c:v>10.281773661683474</c:v>
                </c:pt>
                <c:pt idx="10">
                  <c:v>10.011242107019399</c:v>
                </c:pt>
                <c:pt idx="11">
                  <c:v>8.9124565171033083</c:v>
                </c:pt>
                <c:pt idx="12">
                  <c:v>8.4384495510637407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6-44E2-89FC-6E9727F93776}"/>
            </c:ext>
          </c:extLst>
        </c:ser>
        <c:ser>
          <c:idx val="3"/>
          <c:order val="2"/>
          <c:tx>
            <c:strRef>
              <c:f>bérek!$E$9</c:f>
              <c:strCache>
                <c:ptCount val="1"/>
                <c:pt idx="0">
                  <c:v>Cafeteria-hatás</c:v>
                </c:pt>
              </c:strCache>
            </c:strRef>
          </c:tx>
          <c:spPr>
            <a:pattFill prst="wdUpDiag">
              <a:fgClr>
                <a:schemeClr val="tx2"/>
              </a:fgClr>
              <a:bgClr>
                <a:schemeClr val="bg1"/>
              </a:bgClr>
            </a:pattFill>
            <a:ln w="19050">
              <a:solidFill>
                <a:schemeClr val="tx2"/>
              </a:solidFill>
            </a:ln>
            <a:effectLst/>
          </c:spPr>
          <c:invertIfNegative val="0"/>
          <c:cat>
            <c:numRef>
              <c:f>bérek!$A$15:$A$27</c:f>
              <c:numCache>
                <c:formatCode>yyyy</c:formatCode>
                <c:ptCount val="13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  <c:pt idx="6">
                  <c:v>42370</c:v>
                </c:pt>
                <c:pt idx="7">
                  <c:v>42736</c:v>
                </c:pt>
                <c:pt idx="8">
                  <c:v>43101</c:v>
                </c:pt>
                <c:pt idx="9">
                  <c:v>43466</c:v>
                </c:pt>
                <c:pt idx="10">
                  <c:v>43831</c:v>
                </c:pt>
                <c:pt idx="11">
                  <c:v>44197</c:v>
                </c:pt>
                <c:pt idx="12">
                  <c:v>44562</c:v>
                </c:pt>
              </c:numCache>
            </c:numRef>
          </c:cat>
          <c:val>
            <c:numRef>
              <c:f>bérek!$E$15:$E$27</c:f>
              <c:numCache>
                <c:formatCode>General</c:formatCode>
                <c:ptCount val="13"/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C6-44E2-89FC-6E9727F93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53956208"/>
        <c:axId val="853953584"/>
      </c:barChart>
      <c:lineChart>
        <c:grouping val="standard"/>
        <c:varyColors val="0"/>
        <c:ser>
          <c:idx val="1"/>
          <c:order val="1"/>
          <c:tx>
            <c:strRef>
              <c:f>bérek!$C$9</c:f>
              <c:strCache>
                <c:ptCount val="1"/>
                <c:pt idx="0">
                  <c:v>Szeptemberi előrejelzés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numRef>
              <c:f>bérek!$A$15:$A$27</c:f>
              <c:numCache>
                <c:formatCode>yyyy</c:formatCode>
                <c:ptCount val="13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  <c:pt idx="6">
                  <c:v>42370</c:v>
                </c:pt>
                <c:pt idx="7">
                  <c:v>42736</c:v>
                </c:pt>
                <c:pt idx="8">
                  <c:v>43101</c:v>
                </c:pt>
                <c:pt idx="9">
                  <c:v>43466</c:v>
                </c:pt>
                <c:pt idx="10">
                  <c:v>43831</c:v>
                </c:pt>
                <c:pt idx="11">
                  <c:v>44197</c:v>
                </c:pt>
                <c:pt idx="12">
                  <c:v>44562</c:v>
                </c:pt>
              </c:numCache>
            </c:numRef>
          </c:cat>
          <c:val>
            <c:numRef>
              <c:f>bérek!$C$15:$C$27</c:f>
              <c:numCache>
                <c:formatCode>General</c:formatCode>
                <c:ptCount val="13"/>
                <c:pt idx="9">
                  <c:v>10.9166831751087</c:v>
                </c:pt>
                <c:pt idx="10">
                  <c:v>9.6329611133876902</c:v>
                </c:pt>
                <c:pt idx="11">
                  <c:v>8.8839411675848101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C6-44E2-89FC-6E9727F93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956208"/>
        <c:axId val="853953584"/>
      </c:lineChart>
      <c:dateAx>
        <c:axId val="853956208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hu-HU"/>
          </a:p>
        </c:txPr>
        <c:crossAx val="853953584"/>
        <c:crosses val="autoZero"/>
        <c:auto val="1"/>
        <c:lblOffset val="100"/>
        <c:baseTimeUnit val="years"/>
      </c:dateAx>
      <c:valAx>
        <c:axId val="853953584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hu-HU"/>
                  <a:t>százalék</a:t>
                </a:r>
              </a:p>
            </c:rich>
          </c:tx>
          <c:layout>
            <c:manualLayout>
              <c:xMode val="edge"/>
              <c:yMode val="edge"/>
              <c:x val="6.4420289855072463E-2"/>
              <c:y val="7.159777777777778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hu-HU"/>
          </a:p>
        </c:txPr>
        <c:crossAx val="85395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388888888888891E-3"/>
          <c:y val="0.90346844444444441"/>
          <c:w val="0.99616111111111116"/>
          <c:h val="9.6531555555555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Calibri" panose="020F0502020204030204" pitchFamily="34" charset="0"/>
        </a:defRPr>
      </a:pPr>
      <a:endParaRPr lang="hu-HU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52473378285715E-2"/>
          <c:y val="5.1552015883401386E-2"/>
          <c:w val="0.85895407914605304"/>
          <c:h val="0.45406452601905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'András 2 ev letszam no change'!$C$21</c:f>
              <c:strCache>
                <c:ptCount val="1"/>
                <c:pt idx="0">
                  <c:v>Termelés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'András 2 ev letszam no change'!$B$23:$B$35</c:f>
              <c:strCache>
                <c:ptCount val="13"/>
                <c:pt idx="0">
                  <c:v>Élelmiszer</c:v>
                </c:pt>
                <c:pt idx="1">
                  <c:v>Textil, bőr</c:v>
                </c:pt>
                <c:pt idx="2">
                  <c:v>Fa-, papíripar</c:v>
                </c:pt>
                <c:pt idx="3">
                  <c:v>Koksz/kőolajgyártás</c:v>
                </c:pt>
                <c:pt idx="4">
                  <c:v>Vegyipar</c:v>
                </c:pt>
                <c:pt idx="5">
                  <c:v>Gyógyszergyártás</c:v>
                </c:pt>
                <c:pt idx="6">
                  <c:v>Gumi és műanyag</c:v>
                </c:pt>
                <c:pt idx="7">
                  <c:v>Fém</c:v>
                </c:pt>
                <c:pt idx="8">
                  <c:v>Elektronika</c:v>
                </c:pt>
                <c:pt idx="9">
                  <c:v>Villamos ipar</c:v>
                </c:pt>
                <c:pt idx="10">
                  <c:v>Gép</c:v>
                </c:pt>
                <c:pt idx="11">
                  <c:v>Járműgyártás</c:v>
                </c:pt>
                <c:pt idx="12">
                  <c:v>Egyéb*</c:v>
                </c:pt>
              </c:strCache>
            </c:strRef>
          </c:cat>
          <c:val>
            <c:numRef>
              <c:f>'András 2 ev letszam no change'!$C$23:$C$35</c:f>
              <c:numCache>
                <c:formatCode>_-* #,##0.0\ _z_ł_-;\-* #,##0.0\ _z_ł_-;_-* "-"??\ _z_ł_-;_-@_-</c:formatCode>
                <c:ptCount val="13"/>
                <c:pt idx="0">
                  <c:v>1.5456986827656181</c:v>
                </c:pt>
                <c:pt idx="1">
                  <c:v>-6.5917988359740605</c:v>
                </c:pt>
                <c:pt idx="2">
                  <c:v>5.7094904907842619</c:v>
                </c:pt>
                <c:pt idx="3">
                  <c:v>0.90790574929700085</c:v>
                </c:pt>
                <c:pt idx="4">
                  <c:v>0.2273499772860248</c:v>
                </c:pt>
                <c:pt idx="5">
                  <c:v>7.2867206975087555</c:v>
                </c:pt>
                <c:pt idx="6">
                  <c:v>4.1095856062216711</c:v>
                </c:pt>
                <c:pt idx="7">
                  <c:v>0.7014964082785724</c:v>
                </c:pt>
                <c:pt idx="8">
                  <c:v>3.7432567749499697</c:v>
                </c:pt>
                <c:pt idx="9">
                  <c:v>4.7874632453088282</c:v>
                </c:pt>
                <c:pt idx="10">
                  <c:v>15.680067184240002</c:v>
                </c:pt>
                <c:pt idx="11">
                  <c:v>12.796100126102701</c:v>
                </c:pt>
                <c:pt idx="12">
                  <c:v>6.8605776218554553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6-4A8B-B3AE-4DB77072F6D4}"/>
            </c:ext>
          </c:extLst>
        </c:ser>
        <c:ser>
          <c:idx val="2"/>
          <c:order val="2"/>
          <c:tx>
            <c:strRef>
              <c:f>'András 2 ev letszam no change'!$E$21</c:f>
              <c:strCache>
                <c:ptCount val="1"/>
                <c:pt idx="0">
                  <c:v>Foglalkoztatás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'András 2 ev letszam no change'!$B$23:$B$35</c:f>
              <c:strCache>
                <c:ptCount val="13"/>
                <c:pt idx="0">
                  <c:v>Élelmiszer</c:v>
                </c:pt>
                <c:pt idx="1">
                  <c:v>Textil, bőr</c:v>
                </c:pt>
                <c:pt idx="2">
                  <c:v>Fa-, papíripar</c:v>
                </c:pt>
                <c:pt idx="3">
                  <c:v>Koksz/kőolajgyártás</c:v>
                </c:pt>
                <c:pt idx="4">
                  <c:v>Vegyipar</c:v>
                </c:pt>
                <c:pt idx="5">
                  <c:v>Gyógyszergyártás</c:v>
                </c:pt>
                <c:pt idx="6">
                  <c:v>Gumi és műanyag</c:v>
                </c:pt>
                <c:pt idx="7">
                  <c:v>Fém</c:v>
                </c:pt>
                <c:pt idx="8">
                  <c:v>Elektronika</c:v>
                </c:pt>
                <c:pt idx="9">
                  <c:v>Villamos ipar</c:v>
                </c:pt>
                <c:pt idx="10">
                  <c:v>Gép</c:v>
                </c:pt>
                <c:pt idx="11">
                  <c:v>Járműgyártás</c:v>
                </c:pt>
                <c:pt idx="12">
                  <c:v>Egyéb*</c:v>
                </c:pt>
              </c:strCache>
            </c:strRef>
          </c:cat>
          <c:val>
            <c:numRef>
              <c:f>'András 2 ev letszam no change'!$E$23:$E$35</c:f>
              <c:numCache>
                <c:formatCode>_-* #,##0.0\ _z_ł_-;\-* #,##0.0\ _z_ł_-;_-* "-"??\ _z_ł_-;_-@_-</c:formatCode>
                <c:ptCount val="13"/>
                <c:pt idx="0">
                  <c:v>5.3914327917282208</c:v>
                </c:pt>
                <c:pt idx="1">
                  <c:v>4.4626593806921875</c:v>
                </c:pt>
                <c:pt idx="2">
                  <c:v>10.760233918128662</c:v>
                </c:pt>
                <c:pt idx="3">
                  <c:v>-9.574468085106389</c:v>
                </c:pt>
                <c:pt idx="4">
                  <c:v>-6.7391304347826093</c:v>
                </c:pt>
                <c:pt idx="5">
                  <c:v>-28.091603053435108</c:v>
                </c:pt>
                <c:pt idx="6">
                  <c:v>14.418893722809202</c:v>
                </c:pt>
                <c:pt idx="7">
                  <c:v>2.3210831721470129</c:v>
                </c:pt>
                <c:pt idx="8">
                  <c:v>13.577185368877849</c:v>
                </c:pt>
                <c:pt idx="9">
                  <c:v>-18.939393939393938</c:v>
                </c:pt>
                <c:pt idx="10">
                  <c:v>-2.004648460197572</c:v>
                </c:pt>
                <c:pt idx="11">
                  <c:v>-4.1351193942923459</c:v>
                </c:pt>
                <c:pt idx="12">
                  <c:v>0.45664391810518623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96-4A8B-B3AE-4DB77072F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6896255"/>
        <c:axId val="119669776"/>
      </c:barChart>
      <c:scatterChart>
        <c:scatterStyle val="lineMarker"/>
        <c:varyColors val="0"/>
        <c:ser>
          <c:idx val="1"/>
          <c:order val="1"/>
          <c:tx>
            <c:strRef>
              <c:f>'András 2 ev letszam no change'!$D$21</c:f>
              <c:strCache>
                <c:ptCount val="1"/>
                <c:pt idx="0">
                  <c:v>Beruházás (jobb tengely, elmúlt 2 év átlagos növekedése)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xVal>
            <c:strRef>
              <c:f>'András 2 ev letszam no change'!$B$23:$B$35</c:f>
              <c:strCache>
                <c:ptCount val="13"/>
                <c:pt idx="0">
                  <c:v>Élelmiszer</c:v>
                </c:pt>
                <c:pt idx="1">
                  <c:v>Textil, bőr</c:v>
                </c:pt>
                <c:pt idx="2">
                  <c:v>Fa-, papíripar</c:v>
                </c:pt>
                <c:pt idx="3">
                  <c:v>Koksz/kőolajgyártás</c:v>
                </c:pt>
                <c:pt idx="4">
                  <c:v>Vegyipar</c:v>
                </c:pt>
                <c:pt idx="5">
                  <c:v>Gyógyszergyártás</c:v>
                </c:pt>
                <c:pt idx="6">
                  <c:v>Gumi és műanyag</c:v>
                </c:pt>
                <c:pt idx="7">
                  <c:v>Fém</c:v>
                </c:pt>
                <c:pt idx="8">
                  <c:v>Elektronika</c:v>
                </c:pt>
                <c:pt idx="9">
                  <c:v>Villamos ipar</c:v>
                </c:pt>
                <c:pt idx="10">
                  <c:v>Gép</c:v>
                </c:pt>
                <c:pt idx="11">
                  <c:v>Járműgyártás</c:v>
                </c:pt>
                <c:pt idx="12">
                  <c:v>Egyéb*</c:v>
                </c:pt>
              </c:strCache>
            </c:strRef>
          </c:xVal>
          <c:yVal>
            <c:numRef>
              <c:f>'András 2 ev letszam no change'!$D$23:$D$35</c:f>
              <c:numCache>
                <c:formatCode>_-* #,##0.00\ _z_ł_-;\-* #,##0.00\ _z_ł_-;_-* "-"??\ _z_ł_-;_-@_-</c:formatCode>
                <c:ptCount val="13"/>
                <c:pt idx="0">
                  <c:v>9.3366878755339169</c:v>
                </c:pt>
                <c:pt idx="1">
                  <c:v>10.092015261550976</c:v>
                </c:pt>
                <c:pt idx="2">
                  <c:v>-6.1964392832238788</c:v>
                </c:pt>
                <c:pt idx="3">
                  <c:v>20.438848165199044</c:v>
                </c:pt>
                <c:pt idx="4">
                  <c:v>56.715730865501385</c:v>
                </c:pt>
                <c:pt idx="5">
                  <c:v>-2.0985997284522453</c:v>
                </c:pt>
                <c:pt idx="6">
                  <c:v>7.2538278107055527</c:v>
                </c:pt>
                <c:pt idx="7">
                  <c:v>5.1900480963973195</c:v>
                </c:pt>
                <c:pt idx="8">
                  <c:v>47.63813788349735</c:v>
                </c:pt>
                <c:pt idx="9">
                  <c:v>119.10941640837594</c:v>
                </c:pt>
                <c:pt idx="10">
                  <c:v>8.7656365496859792</c:v>
                </c:pt>
                <c:pt idx="11">
                  <c:v>15.625169035055306</c:v>
                </c:pt>
                <c:pt idx="12">
                  <c:v>21.359383850677016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B96-4A8B-B3AE-4DB77072F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901952"/>
        <c:axId val="456898208"/>
      </c:scatterChart>
      <c:catAx>
        <c:axId val="16768962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669776"/>
        <c:crosses val="autoZero"/>
        <c:auto val="1"/>
        <c:lblAlgn val="ctr"/>
        <c:lblOffset val="100"/>
        <c:noMultiLvlLbl val="0"/>
      </c:catAx>
      <c:valAx>
        <c:axId val="119669776"/>
        <c:scaling>
          <c:orientation val="minMax"/>
          <c:min val="-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8.9171084437652176E-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76896255"/>
        <c:crosses val="autoZero"/>
        <c:crossBetween val="between"/>
      </c:valAx>
      <c:valAx>
        <c:axId val="456898208"/>
        <c:scaling>
          <c:orientation val="minMax"/>
          <c:max val="50"/>
          <c:min val="-75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0558069898096072"/>
              <c:y val="1.671745085240471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6901952"/>
        <c:crosses val="max"/>
        <c:crossBetween val="midCat"/>
        <c:majorUnit val="25"/>
      </c:valAx>
      <c:valAx>
        <c:axId val="456901952"/>
        <c:scaling>
          <c:orientation val="minMax"/>
        </c:scaling>
        <c:delete val="1"/>
        <c:axPos val="t"/>
        <c:majorTickMark val="out"/>
        <c:minorTickMark val="none"/>
        <c:tickLblPos val="nextTo"/>
        <c:crossAx val="456898208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686619505838901E-4"/>
          <c:y val="0.82954711240773416"/>
          <c:w val="0.99113117117076477"/>
          <c:h val="0.168542792701573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75925925925939E-2"/>
          <c:y val="8.1182986111111105E-2"/>
          <c:w val="0.88808611111111113"/>
          <c:h val="0.5471292512366297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'c1-10'!$B$13</c:f>
              <c:strCache>
                <c:ptCount val="1"/>
                <c:pt idx="0">
                  <c:v>Nettó átlagkereset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'c1-10'!$A$15:$A$31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'c1-10'!$B$15:$B$31</c:f>
              <c:numCache>
                <c:formatCode>0.0</c:formatCode>
                <c:ptCount val="16"/>
                <c:pt idx="0">
                  <c:v>1.2518995828336894</c:v>
                </c:pt>
                <c:pt idx="1">
                  <c:v>2.6713040110499939</c:v>
                </c:pt>
                <c:pt idx="2">
                  <c:v>0.75960329995784059</c:v>
                </c:pt>
                <c:pt idx="3">
                  <c:v>1.5337043487897486</c:v>
                </c:pt>
                <c:pt idx="4">
                  <c:v>3.4110686246221578</c:v>
                </c:pt>
                <c:pt idx="5">
                  <c:v>0.61241199425226134</c:v>
                </c:pt>
                <c:pt idx="6">
                  <c:v>1.8355846785700374</c:v>
                </c:pt>
                <c:pt idx="7">
                  <c:v>1.4653132187422662</c:v>
                </c:pt>
                <c:pt idx="8">
                  <c:v>1.7391122920804938</c:v>
                </c:pt>
                <c:pt idx="9">
                  <c:v>3.5079170031859048</c:v>
                </c:pt>
                <c:pt idx="10">
                  <c:v>5.7758832740673576</c:v>
                </c:pt>
                <c:pt idx="11">
                  <c:v>5.4454313226588118</c:v>
                </c:pt>
                <c:pt idx="12">
                  <c:v>5.3758909344219905</c:v>
                </c:pt>
                <c:pt idx="13">
                  <c:v>4.7017582848080179</c:v>
                </c:pt>
                <c:pt idx="14">
                  <c:v>4.2792186965475807</c:v>
                </c:pt>
                <c:pt idx="15">
                  <c:v>4.0426262637180734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8-4BC2-8D30-D3016DD8A0D5}"/>
            </c:ext>
          </c:extLst>
        </c:ser>
        <c:ser>
          <c:idx val="1"/>
          <c:order val="2"/>
          <c:tx>
            <c:strRef>
              <c:f>'c1-10'!$C$13</c:f>
              <c:strCache>
                <c:ptCount val="1"/>
                <c:pt idx="0">
                  <c:v>Foglalkoztatás</c:v>
                </c:pt>
              </c:strCache>
            </c:strRef>
          </c:tx>
          <c:spPr>
            <a:solidFill>
              <a:srgbClr val="004F70"/>
            </a:solidFill>
            <a:ln>
              <a:noFill/>
            </a:ln>
            <a:effectLst/>
          </c:spPr>
          <c:invertIfNegative val="0"/>
          <c:cat>
            <c:numRef>
              <c:f>'c1-10'!$A$15:$A$31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'c1-10'!$C$15:$C$31</c:f>
              <c:numCache>
                <c:formatCode>0.0</c:formatCode>
                <c:ptCount val="16"/>
                <c:pt idx="0">
                  <c:v>-0.26414979074138717</c:v>
                </c:pt>
                <c:pt idx="1">
                  <c:v>-0.67189207895527236</c:v>
                </c:pt>
                <c:pt idx="2">
                  <c:v>-1.1297517242783575</c:v>
                </c:pt>
                <c:pt idx="3">
                  <c:v>-0.25713335246813251</c:v>
                </c:pt>
                <c:pt idx="4">
                  <c:v>7.6157771710874331E-2</c:v>
                </c:pt>
                <c:pt idx="5">
                  <c:v>0.43712903412517135</c:v>
                </c:pt>
                <c:pt idx="6">
                  <c:v>0.50665573704393774</c:v>
                </c:pt>
                <c:pt idx="7">
                  <c:v>2.2831925419276415</c:v>
                </c:pt>
                <c:pt idx="8">
                  <c:v>1.0649206520631005</c:v>
                </c:pt>
                <c:pt idx="9">
                  <c:v>1.6753782623863867</c:v>
                </c:pt>
                <c:pt idx="10">
                  <c:v>0.97320553262918719</c:v>
                </c:pt>
                <c:pt idx="11">
                  <c:v>0.57171950835537511</c:v>
                </c:pt>
                <c:pt idx="12">
                  <c:v>0.31358447857772848</c:v>
                </c:pt>
                <c:pt idx="13">
                  <c:v>0.11787444362136701</c:v>
                </c:pt>
                <c:pt idx="14">
                  <c:v>0.13304992971099219</c:v>
                </c:pt>
                <c:pt idx="15">
                  <c:v>6.0833438000336582E-2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78-4BC2-8D30-D3016DD8A0D5}"/>
            </c:ext>
          </c:extLst>
        </c:ser>
        <c:ser>
          <c:idx val="2"/>
          <c:order val="3"/>
          <c:tx>
            <c:strRef>
              <c:f>'c1-10'!$D$13</c:f>
              <c:strCache>
                <c:ptCount val="1"/>
                <c:pt idx="0">
                  <c:v>Pénzügyi transzferek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'c1-10'!$A$15:$A$31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'c1-10'!$D$15:$D$31</c:f>
              <c:numCache>
                <c:formatCode>0.0</c:formatCode>
                <c:ptCount val="16"/>
                <c:pt idx="0">
                  <c:v>2.4888701742538188</c:v>
                </c:pt>
                <c:pt idx="1">
                  <c:v>2.6043539370959219</c:v>
                </c:pt>
                <c:pt idx="2">
                  <c:v>8.542831682969057E-2</c:v>
                </c:pt>
                <c:pt idx="3">
                  <c:v>-5.7076294811829659E-2</c:v>
                </c:pt>
                <c:pt idx="4">
                  <c:v>-1.8908918477367056</c:v>
                </c:pt>
                <c:pt idx="5">
                  <c:v>2.6619943027497239</c:v>
                </c:pt>
                <c:pt idx="6">
                  <c:v>0.35310147869050063</c:v>
                </c:pt>
                <c:pt idx="7">
                  <c:v>0.22214415103693741</c:v>
                </c:pt>
                <c:pt idx="8">
                  <c:v>-1.2221655594786348E-2</c:v>
                </c:pt>
                <c:pt idx="9">
                  <c:v>0.36887251123486603</c:v>
                </c:pt>
                <c:pt idx="10">
                  <c:v>0.69762911051375009</c:v>
                </c:pt>
                <c:pt idx="11">
                  <c:v>1.0417038304638342</c:v>
                </c:pt>
                <c:pt idx="12">
                  <c:v>1.2377876902137708</c:v>
                </c:pt>
                <c:pt idx="13">
                  <c:v>0.4982962939048225</c:v>
                </c:pt>
                <c:pt idx="14">
                  <c:v>0.68270085116011803</c:v>
                </c:pt>
                <c:pt idx="15">
                  <c:v>0.59831715453613032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78-4BC2-8D30-D3016DD8A0D5}"/>
            </c:ext>
          </c:extLst>
        </c:ser>
        <c:ser>
          <c:idx val="3"/>
          <c:order val="4"/>
          <c:tx>
            <c:strRef>
              <c:f>'c1-10'!$E$13</c:f>
              <c:strCache>
                <c:ptCount val="1"/>
                <c:pt idx="0">
                  <c:v>Egyéb jövedelem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'c1-10'!$A$15:$A$31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'c1-10'!$E$15:$E$31</c:f>
              <c:numCache>
                <c:formatCode>0.0</c:formatCode>
                <c:ptCount val="16"/>
                <c:pt idx="0">
                  <c:v>2.2406091503614727</c:v>
                </c:pt>
                <c:pt idx="1">
                  <c:v>-0.36281632777077949</c:v>
                </c:pt>
                <c:pt idx="2">
                  <c:v>0.73616555585637233</c:v>
                </c:pt>
                <c:pt idx="3">
                  <c:v>0.3431208956217362</c:v>
                </c:pt>
                <c:pt idx="4">
                  <c:v>1.2790941494659041</c:v>
                </c:pt>
                <c:pt idx="5">
                  <c:v>0.484093994687956</c:v>
                </c:pt>
                <c:pt idx="6">
                  <c:v>1.3350763426249297</c:v>
                </c:pt>
                <c:pt idx="7">
                  <c:v>0.26197519307517958</c:v>
                </c:pt>
                <c:pt idx="8">
                  <c:v>2.066435421704242</c:v>
                </c:pt>
                <c:pt idx="9">
                  <c:v>-1.3431864777373628</c:v>
                </c:pt>
                <c:pt idx="10">
                  <c:v>1.7288314228017236</c:v>
                </c:pt>
                <c:pt idx="11">
                  <c:v>4.0566074979352384</c:v>
                </c:pt>
                <c:pt idx="12">
                  <c:v>1.4484301675528473</c:v>
                </c:pt>
                <c:pt idx="13">
                  <c:v>2.3757416350443554</c:v>
                </c:pt>
                <c:pt idx="14">
                  <c:v>1.1032597140224982</c:v>
                </c:pt>
                <c:pt idx="15">
                  <c:v>0.99478917475362294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78-4BC2-8D30-D3016DD8A0D5}"/>
            </c:ext>
          </c:extLst>
        </c:ser>
        <c:ser>
          <c:idx val="4"/>
          <c:order val="5"/>
          <c:tx>
            <c:strRef>
              <c:f>'c1-10'!$F$13</c:f>
              <c:strCache>
                <c:ptCount val="1"/>
                <c:pt idx="0">
                  <c:v>Fogyasztási deflátor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'c1-10'!$A$15:$A$31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'c1-10'!$F$15:$F$31</c:f>
              <c:numCache>
                <c:formatCode>0.0</c:formatCode>
                <c:ptCount val="16"/>
                <c:pt idx="0">
                  <c:v>-6.8742280623970942</c:v>
                </c:pt>
                <c:pt idx="1">
                  <c:v>-5.6657780166719078</c:v>
                </c:pt>
                <c:pt idx="2">
                  <c:v>-3.9122671959868711</c:v>
                </c:pt>
                <c:pt idx="3">
                  <c:v>-3.8122937410558393</c:v>
                </c:pt>
                <c:pt idx="4">
                  <c:v>-2.2575419284575133</c:v>
                </c:pt>
                <c:pt idx="5">
                  <c:v>-8.1778792060909495</c:v>
                </c:pt>
                <c:pt idx="6">
                  <c:v>-1.6282862578296573</c:v>
                </c:pt>
                <c:pt idx="7">
                  <c:v>-1.1613462133474854</c:v>
                </c:pt>
                <c:pt idx="8">
                  <c:v>0.23724693340960812</c:v>
                </c:pt>
                <c:pt idx="9">
                  <c:v>-0.17381174121257459</c:v>
                </c:pt>
                <c:pt idx="10">
                  <c:v>-2.861617716316502</c:v>
                </c:pt>
                <c:pt idx="11">
                  <c:v>-3.1906097625621186</c:v>
                </c:pt>
                <c:pt idx="12">
                  <c:v>-3.5168018477946816</c:v>
                </c:pt>
                <c:pt idx="13">
                  <c:v>-3.5361825543432701</c:v>
                </c:pt>
                <c:pt idx="14">
                  <c:v>-3.3458118806753419</c:v>
                </c:pt>
                <c:pt idx="15">
                  <c:v>-3.0931694972794901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78-4BC2-8D30-D3016DD8A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6404984"/>
        <c:axId val="606405376"/>
        <c:extLst>
          <c:ext xmlns:c15="http://schemas.microsoft.com/office/drawing/2012/chart" uri="{02D57815-91ED-43cb-92C2-25804820EDAC}">
            <c15:filteredBarSeries>
              <c15:ser>
                <c:idx val="7"/>
                <c:order val="0"/>
                <c:tx>
                  <c:strRef>
                    <c:extLst>
                      <c:ext uri="{02D57815-91ED-43cb-92C2-25804820EDAC}">
                        <c15:formulaRef>
                          <c15:sqref>'c1-10'!$I$13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pattFill prst="wdUp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'c1-10'!$A$15:$A$31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'c1-10'!$I$15:$I$30</c15:sqref>
                        </c15:formulaRef>
                      </c:ext>
                    </c:extLst>
                    <c:numCache>
                      <c:formatCode>General</c:formatCode>
                      <c:ptCount val="1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6F78-4BC2-8D30-D3016DD8A0D5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6"/>
          <c:tx>
            <c:strRef>
              <c:f>'c1-10'!$G$13</c:f>
              <c:strCache>
                <c:ptCount val="1"/>
                <c:pt idx="0">
                  <c:v>Elkölthető jövedelem (%)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marker>
          <c:cat>
            <c:numRef>
              <c:f>'c1-10'!$A$15:$A$30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'c1-10'!$G$15:$G$31</c:f>
              <c:numCache>
                <c:formatCode>0.0</c:formatCode>
                <c:ptCount val="16"/>
                <c:pt idx="0">
                  <c:v>-1.1569989456895087</c:v>
                </c:pt>
                <c:pt idx="1">
                  <c:v>-1.4248284752520561</c:v>
                </c:pt>
                <c:pt idx="2">
                  <c:v>-3.4608217476213241</c:v>
                </c:pt>
                <c:pt idx="3">
                  <c:v>-2.2496781439242994</c:v>
                </c:pt>
                <c:pt idx="4">
                  <c:v>0.61788676960472344</c:v>
                </c:pt>
                <c:pt idx="5">
                  <c:v>-3.9822498802758304</c:v>
                </c:pt>
                <c:pt idx="6">
                  <c:v>2.4021319790997495</c:v>
                </c:pt>
                <c:pt idx="7">
                  <c:v>3.071278891434531</c:v>
                </c:pt>
                <c:pt idx="8">
                  <c:v>5.0954936436626639</c:v>
                </c:pt>
                <c:pt idx="9">
                  <c:v>4.0351695578571878</c:v>
                </c:pt>
                <c:pt idx="10">
                  <c:v>6.3139316236955096</c:v>
                </c:pt>
                <c:pt idx="11">
                  <c:v>7.9248523968511648</c:v>
                </c:pt>
                <c:pt idx="12">
                  <c:v>4.8588914229716611</c:v>
                </c:pt>
                <c:pt idx="13">
                  <c:v>4.1574881030352913</c:v>
                </c:pt>
                <c:pt idx="14">
                  <c:v>2.8524173107658584</c:v>
                </c:pt>
                <c:pt idx="15">
                  <c:v>2.6033965337286702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F78-4BC2-8D30-D3016DD8A0D5}"/>
            </c:ext>
          </c:extLst>
        </c:ser>
        <c:ser>
          <c:idx val="6"/>
          <c:order val="7"/>
          <c:tx>
            <c:strRef>
              <c:f>'c1-10'!$H$13</c:f>
              <c:strCache>
                <c:ptCount val="1"/>
                <c:pt idx="0">
                  <c:v>Fogyasztás (%)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'c1-10'!$A$15:$A$30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'c1-10'!$H$15:$H$31</c:f>
              <c:numCache>
                <c:formatCode>0.0</c:formatCode>
                <c:ptCount val="16"/>
                <c:pt idx="0">
                  <c:v>1.0215329009319447</c:v>
                </c:pt>
                <c:pt idx="1">
                  <c:v>-1.1669317642666499</c:v>
                </c:pt>
                <c:pt idx="2">
                  <c:v>-6.9099274883646586</c:v>
                </c:pt>
                <c:pt idx="3">
                  <c:v>-2.8437310667436435</c:v>
                </c:pt>
                <c:pt idx="4">
                  <c:v>0.60084720452866236</c:v>
                </c:pt>
                <c:pt idx="5">
                  <c:v>-2.5425340648677377</c:v>
                </c:pt>
                <c:pt idx="6">
                  <c:v>-2.9204441071925658E-2</c:v>
                </c:pt>
                <c:pt idx="7">
                  <c:v>2.4554802713486765</c:v>
                </c:pt>
                <c:pt idx="8">
                  <c:v>3.7495068469188624</c:v>
                </c:pt>
                <c:pt idx="9">
                  <c:v>4.9276127389191089</c:v>
                </c:pt>
                <c:pt idx="10">
                  <c:v>4.39420501243508</c:v>
                </c:pt>
                <c:pt idx="11">
                  <c:v>4.8641131929545622</c:v>
                </c:pt>
                <c:pt idx="12">
                  <c:v>4.8742926898076178</c:v>
                </c:pt>
                <c:pt idx="13">
                  <c:v>4.1698997235845638</c:v>
                </c:pt>
                <c:pt idx="14">
                  <c:v>3.1000000000005912</c:v>
                </c:pt>
                <c:pt idx="15" formatCode="General">
                  <c:v>2.9999999922554821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F78-4BC2-8D30-D3016DD8A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404984"/>
        <c:axId val="606405376"/>
      </c:lineChart>
      <c:catAx>
        <c:axId val="60640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százalékpont</a:t>
                </a:r>
              </a:p>
            </c:rich>
          </c:tx>
          <c:layout>
            <c:manualLayout>
              <c:xMode val="edge"/>
              <c:yMode val="edge"/>
              <c:x val="7.7612268518518532E-2"/>
              <c:y val="9.171874999999999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898D8D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6405376"/>
        <c:crosses val="autoZero"/>
        <c:auto val="1"/>
        <c:lblAlgn val="ctr"/>
        <c:lblOffset val="100"/>
        <c:noMultiLvlLbl val="0"/>
      </c:catAx>
      <c:valAx>
        <c:axId val="606405376"/>
        <c:scaling>
          <c:orientation val="minMax"/>
          <c:max val="12"/>
          <c:min val="-10"/>
        </c:scaling>
        <c:delete val="0"/>
        <c:axPos val="l"/>
        <c:majorGridlines>
          <c:spPr>
            <a:ln w="9525" cap="flat" cmpd="sng" algn="ctr">
              <a:solidFill>
                <a:srgbClr val="BFBFBF"/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rgbClr val="898D8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64049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632884158486061"/>
          <c:w val="0.99612306371018622"/>
          <c:h val="0.2036711584151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921527777777789E-2"/>
          <c:y val="7.7875868055555561E-2"/>
          <c:w val="0.85386597222222216"/>
          <c:h val="0.637680471944691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'c1-11'!$C$13</c:f>
              <c:strCache>
                <c:ptCount val="1"/>
                <c:pt idx="0">
                  <c:v>Pénzügyi megtakarítási ráta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C9C-4D77-908B-8E9E16F11B9E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C9C-4D77-908B-8E9E16F11B9E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C9C-4D77-908B-8E9E16F11B9E}"/>
              </c:ext>
            </c:extLst>
          </c:dPt>
          <c:cat>
            <c:numRef>
              <c:f>'c1-11'!$A$20:$A$42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'c1-11'!$C$20:$C$42</c:f>
              <c:numCache>
                <c:formatCode>General</c:formatCode>
                <c:ptCount val="21"/>
                <c:pt idx="0">
                  <c:v>3.4227169969990703</c:v>
                </c:pt>
                <c:pt idx="1">
                  <c:v>9.9845521955189642E-2</c:v>
                </c:pt>
                <c:pt idx="2">
                  <c:v>2.3013421615042562</c:v>
                </c:pt>
                <c:pt idx="3">
                  <c:v>4.1338228984519105</c:v>
                </c:pt>
                <c:pt idx="4">
                  <c:v>3.316807118930722</c:v>
                </c:pt>
                <c:pt idx="5">
                  <c:v>0.60366807063469463</c:v>
                </c:pt>
                <c:pt idx="6">
                  <c:v>-0.21574675635154739</c:v>
                </c:pt>
                <c:pt idx="7">
                  <c:v>3.4039219806281285</c:v>
                </c:pt>
                <c:pt idx="8">
                  <c:v>5.5525889611061316</c:v>
                </c:pt>
                <c:pt idx="9">
                  <c:v>8.2754034557992924</c:v>
                </c:pt>
                <c:pt idx="10">
                  <c:v>7.4620576457636023</c:v>
                </c:pt>
                <c:pt idx="11">
                  <c:v>8.340110348495358</c:v>
                </c:pt>
                <c:pt idx="12">
                  <c:v>9.1766085126445187</c:v>
                </c:pt>
                <c:pt idx="13">
                  <c:v>10.29697544620959</c:v>
                </c:pt>
                <c:pt idx="14">
                  <c:v>8.4322651228585634</c:v>
                </c:pt>
                <c:pt idx="15">
                  <c:v>9.1538325965811183</c:v>
                </c:pt>
                <c:pt idx="16">
                  <c:v>11.215682239391189</c:v>
                </c:pt>
                <c:pt idx="17">
                  <c:v>10.119061178615105</c:v>
                </c:pt>
                <c:pt idx="18">
                  <c:v>10.30390111227716</c:v>
                </c:pt>
                <c:pt idx="19">
                  <c:v>10.431073326006087</c:v>
                </c:pt>
                <c:pt idx="20">
                  <c:v>10.462623940461485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9C-4D77-908B-8E9E16F11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52429288"/>
        <c:axId val="352429680"/>
      </c:barChart>
      <c:lineChart>
        <c:grouping val="standard"/>
        <c:varyColors val="0"/>
        <c:ser>
          <c:idx val="2"/>
          <c:order val="1"/>
          <c:tx>
            <c:strRef>
              <c:f>'c1-11'!$D$13</c:f>
              <c:strCache>
                <c:ptCount val="1"/>
                <c:pt idx="0">
                  <c:v>Beruházási ráta</c:v>
                </c:pt>
              </c:strCache>
            </c:strRef>
          </c:tx>
          <c:spPr>
            <a:ln w="28575">
              <a:solidFill>
                <a:schemeClr val="tx2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chemeClr val="tx2"/>
                </a:solidFill>
              </a:ln>
            </c:spPr>
          </c:marker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7-AC9C-4D77-908B-8E9E16F11B9E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8-AC9C-4D77-908B-8E9E16F11B9E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9-AC9C-4D77-908B-8E9E16F11B9E}"/>
              </c:ext>
            </c:extLst>
          </c:dPt>
          <c:cat>
            <c:numRef>
              <c:f>'c1-11'!$A$20:$A$42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'c1-11'!$D$20:$D$42</c:f>
              <c:numCache>
                <c:formatCode>General</c:formatCode>
                <c:ptCount val="21"/>
                <c:pt idx="0">
                  <c:v>8.8122693092264903</c:v>
                </c:pt>
                <c:pt idx="1">
                  <c:v>9.2706572045488524</c:v>
                </c:pt>
                <c:pt idx="2">
                  <c:v>9.8672445231983072</c:v>
                </c:pt>
                <c:pt idx="3">
                  <c:v>8.2834400190393893</c:v>
                </c:pt>
                <c:pt idx="4">
                  <c:v>7.2257727383370778</c:v>
                </c:pt>
                <c:pt idx="5">
                  <c:v>7.9588583936660893</c:v>
                </c:pt>
                <c:pt idx="6">
                  <c:v>8.5463326100440806</c:v>
                </c:pt>
                <c:pt idx="7">
                  <c:v>8.2199316707645682</c:v>
                </c:pt>
                <c:pt idx="8">
                  <c:v>6.5874400356414817</c:v>
                </c:pt>
                <c:pt idx="9">
                  <c:v>3.8888625493212885</c:v>
                </c:pt>
                <c:pt idx="10">
                  <c:v>3.2624227106036141</c:v>
                </c:pt>
                <c:pt idx="11">
                  <c:v>4.6109054551873534</c:v>
                </c:pt>
                <c:pt idx="12">
                  <c:v>4.3010241696574578</c:v>
                </c:pt>
                <c:pt idx="13">
                  <c:v>4.2874749507407159</c:v>
                </c:pt>
                <c:pt idx="14">
                  <c:v>5.3958476946047789</c:v>
                </c:pt>
                <c:pt idx="15">
                  <c:v>6.1849151043464383</c:v>
                </c:pt>
                <c:pt idx="16">
                  <c:v>6.5891708288979114</c:v>
                </c:pt>
                <c:pt idx="17">
                  <c:v>7.697181733836044</c:v>
                </c:pt>
                <c:pt idx="18">
                  <c:v>7.5497165299427174</c:v>
                </c:pt>
                <c:pt idx="19">
                  <c:v>7.2310304014298552</c:v>
                </c:pt>
                <c:pt idx="20">
                  <c:v>6.8738056194478157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C9C-4D77-908B-8E9E16F11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429288"/>
        <c:axId val="352429680"/>
      </c:lineChart>
      <c:lineChart>
        <c:grouping val="standard"/>
        <c:varyColors val="0"/>
        <c:ser>
          <c:idx val="0"/>
          <c:order val="2"/>
          <c:tx>
            <c:strRef>
              <c:f>'c1-11'!$B$13</c:f>
              <c:strCache>
                <c:ptCount val="1"/>
                <c:pt idx="0">
                  <c:v>Fogyasztási ráta (jobb tengely)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</c:spPr>
          <c:marker>
            <c:symbol val="none"/>
          </c:marker>
          <c:dPt>
            <c:idx val="14"/>
            <c:bubble3D val="0"/>
            <c:spPr>
              <a:ln w="34925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AC9C-4D77-908B-8E9E16F11B9E}"/>
              </c:ext>
            </c:extLst>
          </c:dPt>
          <c:dPt>
            <c:idx val="15"/>
            <c:bubble3D val="0"/>
            <c:spPr>
              <a:ln w="34925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AC9C-4D77-908B-8E9E16F11B9E}"/>
              </c:ext>
            </c:extLst>
          </c:dPt>
          <c:dPt>
            <c:idx val="16"/>
            <c:bubble3D val="0"/>
            <c:spPr>
              <a:ln w="34925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AC9C-4D77-908B-8E9E16F11B9E}"/>
              </c:ext>
            </c:extLst>
          </c:dPt>
          <c:cat>
            <c:numRef>
              <c:f>'c1-11'!$A$20:$A$42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'c1-11'!$B$20:$B$42</c:f>
              <c:numCache>
                <c:formatCode>General</c:formatCode>
                <c:ptCount val="21"/>
                <c:pt idx="0">
                  <c:v>87.765013693774449</c:v>
                </c:pt>
                <c:pt idx="1">
                  <c:v>90.629497273495943</c:v>
                </c:pt>
                <c:pt idx="2">
                  <c:v>87.831413315297425</c:v>
                </c:pt>
                <c:pt idx="3">
                  <c:v>87.582737082508714</c:v>
                </c:pt>
                <c:pt idx="4">
                  <c:v>89.457420142732204</c:v>
                </c:pt>
                <c:pt idx="5">
                  <c:v>91.437473535699226</c:v>
                </c:pt>
                <c:pt idx="6">
                  <c:v>91.66941414630746</c:v>
                </c:pt>
                <c:pt idx="7">
                  <c:v>88.376146348607307</c:v>
                </c:pt>
                <c:pt idx="8">
                  <c:v>87.859971003252383</c:v>
                </c:pt>
                <c:pt idx="9">
                  <c:v>87.835733994879433</c:v>
                </c:pt>
                <c:pt idx="10">
                  <c:v>89.275519643632791</c:v>
                </c:pt>
                <c:pt idx="11">
                  <c:v>87.048984196317292</c:v>
                </c:pt>
                <c:pt idx="12">
                  <c:v>86.522367317698013</c:v>
                </c:pt>
                <c:pt idx="13">
                  <c:v>85.415549603049698</c:v>
                </c:pt>
                <c:pt idx="14">
                  <c:v>86.171887182536665</c:v>
                </c:pt>
                <c:pt idx="15">
                  <c:v>84.661252299072459</c:v>
                </c:pt>
                <c:pt idx="16">
                  <c:v>82.195146931710894</c:v>
                </c:pt>
                <c:pt idx="17">
                  <c:v>82.183757087548841</c:v>
                </c:pt>
                <c:pt idx="18">
                  <c:v>82.146382357780126</c:v>
                </c:pt>
                <c:pt idx="19">
                  <c:v>82.337896272564052</c:v>
                </c:pt>
                <c:pt idx="20">
                  <c:v>82.663570440090695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C9C-4D77-908B-8E9E16F11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430464"/>
        <c:axId val="352430072"/>
      </c:lineChart>
      <c:catAx>
        <c:axId val="352429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98D8D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352429680"/>
        <c:crosses val="autoZero"/>
        <c:auto val="1"/>
        <c:lblAlgn val="ctr"/>
        <c:lblOffset val="100"/>
        <c:tickLblSkip val="1"/>
        <c:noMultiLvlLbl val="0"/>
      </c:catAx>
      <c:valAx>
        <c:axId val="352429680"/>
        <c:scaling>
          <c:orientation val="minMax"/>
          <c:max val="12"/>
          <c:min val="-2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898D8D"/>
            </a:solidFill>
            <a:prstDash val="solid"/>
          </a:ln>
        </c:spPr>
        <c:crossAx val="352429288"/>
        <c:crosses val="autoZero"/>
        <c:crossBetween val="between"/>
        <c:majorUnit val="2"/>
      </c:valAx>
      <c:valAx>
        <c:axId val="352430072"/>
        <c:scaling>
          <c:orientation val="minMax"/>
          <c:max val="94"/>
          <c:min val="8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 w="3175">
            <a:solidFill>
              <a:srgbClr val="898D8D"/>
            </a:solidFill>
            <a:prstDash val="solid"/>
          </a:ln>
        </c:spPr>
        <c:crossAx val="352430464"/>
        <c:crosses val="max"/>
        <c:crossBetween val="between"/>
        <c:majorUnit val="2"/>
      </c:valAx>
      <c:catAx>
        <c:axId val="352430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52430072"/>
        <c:crosses val="autoZero"/>
        <c:auto val="1"/>
        <c:lblAlgn val="ctr"/>
        <c:lblOffset val="100"/>
        <c:noMultiLvlLbl val="0"/>
      </c:catAx>
      <c:spPr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0650781250000003"/>
          <c:w val="1"/>
          <c:h val="0.19345789930555554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800" b="0" i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586E7-D07F-47F7-AAB2-1C25926E81FA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61D2E97-A819-4D34-BE51-423954930EAE}">
      <dgm:prSet phldrT="[Text]"/>
      <dgm:spPr/>
      <dgm:t>
        <a:bodyPr/>
        <a:lstStyle/>
        <a:p>
          <a:pPr algn="l"/>
          <a:endParaRPr lang="hu-HU" dirty="0">
            <a:solidFill>
              <a:schemeClr val="tx2"/>
            </a:solidFill>
          </a:endParaRPr>
        </a:p>
      </dgm:t>
    </dgm:pt>
    <dgm:pt modelId="{AE8051D5-7571-4433-A7E9-2D5A0C959948}" type="parTrans" cxnId="{0CA6E6D8-7B53-400D-AE19-2AE6CE214C24}">
      <dgm:prSet/>
      <dgm:spPr/>
      <dgm:t>
        <a:bodyPr/>
        <a:lstStyle/>
        <a:p>
          <a:endParaRPr lang="hu-HU"/>
        </a:p>
      </dgm:t>
    </dgm:pt>
    <dgm:pt modelId="{AF929D15-344F-4464-B7E2-ED791B676E25}" type="sibTrans" cxnId="{0CA6E6D8-7B53-400D-AE19-2AE6CE214C24}">
      <dgm:prSet/>
      <dgm:spPr/>
      <dgm:t>
        <a:bodyPr/>
        <a:lstStyle/>
        <a:p>
          <a:endParaRPr lang="hu-HU"/>
        </a:p>
      </dgm:t>
    </dgm:pt>
    <dgm:pt modelId="{0E0D97EC-04C9-4181-9DC2-84EE1A5A479B}">
      <dgm:prSet phldrT="[Text]"/>
      <dgm:spPr/>
      <dgm:t>
        <a:bodyPr/>
        <a:lstStyle/>
        <a:p>
          <a:endParaRPr lang="hu-HU" dirty="0"/>
        </a:p>
      </dgm:t>
    </dgm:pt>
    <dgm:pt modelId="{DCFD9316-509C-4F9E-9FFB-65502A0D8C3C}" type="parTrans" cxnId="{7E8F4B48-F60F-4C3E-A74D-10077F7CF7BD}">
      <dgm:prSet/>
      <dgm:spPr/>
      <dgm:t>
        <a:bodyPr/>
        <a:lstStyle/>
        <a:p>
          <a:endParaRPr lang="hu-HU"/>
        </a:p>
      </dgm:t>
    </dgm:pt>
    <dgm:pt modelId="{B020FDCE-A783-4FAD-948B-0782C8A80B30}" type="sibTrans" cxnId="{7E8F4B48-F60F-4C3E-A74D-10077F7CF7BD}">
      <dgm:prSet/>
      <dgm:spPr/>
      <dgm:t>
        <a:bodyPr/>
        <a:lstStyle/>
        <a:p>
          <a:endParaRPr lang="hu-HU"/>
        </a:p>
      </dgm:t>
    </dgm:pt>
    <dgm:pt modelId="{064599AA-ED2D-4525-9B68-C993E0B09125}">
      <dgm:prSet phldrT="[Text]"/>
      <dgm:spPr/>
      <dgm:t>
        <a:bodyPr/>
        <a:lstStyle/>
        <a:p>
          <a:endParaRPr lang="hu-HU" dirty="0"/>
        </a:p>
      </dgm:t>
    </dgm:pt>
    <dgm:pt modelId="{30B0DF3C-859D-4958-8B2C-E6C79B9244CC}" type="sibTrans" cxnId="{05E5F8C1-5CC8-4131-AF01-4A02FB8616D6}">
      <dgm:prSet/>
      <dgm:spPr/>
      <dgm:t>
        <a:bodyPr/>
        <a:lstStyle/>
        <a:p>
          <a:endParaRPr lang="hu-HU"/>
        </a:p>
      </dgm:t>
    </dgm:pt>
    <dgm:pt modelId="{20D37334-7A7C-49A8-9F45-C2C1D805D34A}" type="parTrans" cxnId="{05E5F8C1-5CC8-4131-AF01-4A02FB8616D6}">
      <dgm:prSet/>
      <dgm:spPr/>
      <dgm:t>
        <a:bodyPr/>
        <a:lstStyle/>
        <a:p>
          <a:endParaRPr lang="hu-HU"/>
        </a:p>
      </dgm:t>
    </dgm:pt>
    <dgm:pt modelId="{27CD02E1-49DF-46DE-BBF4-246B45A96BB4}">
      <dgm:prSet phldrT="[Text]"/>
      <dgm:spPr/>
      <dgm:t>
        <a:bodyPr/>
        <a:lstStyle/>
        <a:p>
          <a:endParaRPr lang="hu-HU" dirty="0">
            <a:solidFill>
              <a:schemeClr val="tx2"/>
            </a:solidFill>
          </a:endParaRPr>
        </a:p>
      </dgm:t>
    </dgm:pt>
    <dgm:pt modelId="{A3E1C4AE-4CA8-4950-A8A7-E3014EED81FC}" type="sibTrans" cxnId="{DD421013-9925-4162-AE86-D2199CF6D330}">
      <dgm:prSet/>
      <dgm:spPr/>
      <dgm:t>
        <a:bodyPr/>
        <a:lstStyle/>
        <a:p>
          <a:endParaRPr lang="hu-HU"/>
        </a:p>
      </dgm:t>
    </dgm:pt>
    <dgm:pt modelId="{ECA35FB6-8A1D-423C-99D7-7CEA5DC4A881}" type="parTrans" cxnId="{DD421013-9925-4162-AE86-D2199CF6D330}">
      <dgm:prSet/>
      <dgm:spPr/>
      <dgm:t>
        <a:bodyPr/>
        <a:lstStyle/>
        <a:p>
          <a:endParaRPr lang="hu-HU"/>
        </a:p>
      </dgm:t>
    </dgm:pt>
    <dgm:pt modelId="{FA1EA957-1251-41C1-9D51-5F12B9158D15}" type="pres">
      <dgm:prSet presAssocID="{B46586E7-D07F-47F7-AAB2-1C25926E81FA}" presName="Name0" presStyleCnt="0">
        <dgm:presLayoutVars>
          <dgm:dir/>
        </dgm:presLayoutVars>
      </dgm:prSet>
      <dgm:spPr/>
    </dgm:pt>
    <dgm:pt modelId="{F6E7E9AA-376E-4123-B4C7-1FECE9B9D469}" type="pres">
      <dgm:prSet presAssocID="{27CD02E1-49DF-46DE-BBF4-246B45A96BB4}" presName="parComposite" presStyleCnt="0"/>
      <dgm:spPr/>
    </dgm:pt>
    <dgm:pt modelId="{8755CA85-B6DD-498D-BE8F-178CB53ED925}" type="pres">
      <dgm:prSet presAssocID="{27CD02E1-49DF-46DE-BBF4-246B45A96BB4}" presName="parBigCircle" presStyleLbl="node0" presStyleIdx="0" presStyleCnt="4" custScaleX="63817" custScaleY="75865"/>
      <dgm:spPr>
        <a:solidFill>
          <a:schemeClr val="tx2"/>
        </a:solidFill>
      </dgm:spPr>
    </dgm:pt>
    <dgm:pt modelId="{0446593A-727D-448D-857F-74DB48742BA5}" type="pres">
      <dgm:prSet presAssocID="{27CD02E1-49DF-46DE-BBF4-246B45A96BB4}" presName="parTx" presStyleLbl="revTx" presStyleIdx="0" presStyleCnt="4" custLinFactNeighborX="-8655" custLinFactNeighborY="-7181"/>
      <dgm:spPr/>
    </dgm:pt>
    <dgm:pt modelId="{724617B8-79C3-4753-9CF2-EAA28E3F6866}" type="pres">
      <dgm:prSet presAssocID="{27CD02E1-49DF-46DE-BBF4-246B45A96BB4}" presName="bSpace" presStyleCnt="0"/>
      <dgm:spPr/>
    </dgm:pt>
    <dgm:pt modelId="{80231F8F-2604-4DB7-9A76-5916C5A32EC6}" type="pres">
      <dgm:prSet presAssocID="{27CD02E1-49DF-46DE-BBF4-246B45A96BB4}" presName="parBackupNorm" presStyleCnt="0"/>
      <dgm:spPr/>
    </dgm:pt>
    <dgm:pt modelId="{805CF5D2-EB9D-4C30-BDE3-22103155EC9C}" type="pres">
      <dgm:prSet presAssocID="{A3E1C4AE-4CA8-4950-A8A7-E3014EED81FC}" presName="parSpace" presStyleCnt="0"/>
      <dgm:spPr/>
    </dgm:pt>
    <dgm:pt modelId="{78A00233-B62F-43E6-885B-8755241E6995}" type="pres">
      <dgm:prSet presAssocID="{064599AA-ED2D-4525-9B68-C993E0B09125}" presName="parComposite" presStyleCnt="0"/>
      <dgm:spPr/>
    </dgm:pt>
    <dgm:pt modelId="{1AA51CFA-D29D-44F8-B0DB-BEF599F113AA}" type="pres">
      <dgm:prSet presAssocID="{064599AA-ED2D-4525-9B68-C993E0B09125}" presName="parBigCircle" presStyleLbl="node0" presStyleIdx="1" presStyleCnt="4" custScaleX="84094" custScaleY="84094" custLinFactNeighborX="-18021" custLinFactNeighborY="-2294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ECF1C989-5349-4624-8774-67EF7CCB2E92}" type="pres">
      <dgm:prSet presAssocID="{064599AA-ED2D-4525-9B68-C993E0B09125}" presName="parTx" presStyleLbl="revTx" presStyleIdx="1" presStyleCnt="4"/>
      <dgm:spPr/>
    </dgm:pt>
    <dgm:pt modelId="{C2751FED-C3C3-45ED-A63C-5EF5DF2A471F}" type="pres">
      <dgm:prSet presAssocID="{064599AA-ED2D-4525-9B68-C993E0B09125}" presName="bSpace" presStyleCnt="0"/>
      <dgm:spPr/>
    </dgm:pt>
    <dgm:pt modelId="{2A85718C-A012-4685-A1CB-B2F757ADAF2A}" type="pres">
      <dgm:prSet presAssocID="{064599AA-ED2D-4525-9B68-C993E0B09125}" presName="parBackupNorm" presStyleCnt="0"/>
      <dgm:spPr/>
    </dgm:pt>
    <dgm:pt modelId="{B118FD9A-D949-4C0A-8D22-DA0A5B3283B6}" type="pres">
      <dgm:prSet presAssocID="{30B0DF3C-859D-4958-8B2C-E6C79B9244CC}" presName="parSpace" presStyleCnt="0"/>
      <dgm:spPr/>
    </dgm:pt>
    <dgm:pt modelId="{B309D431-BBE7-41C7-A154-5AA97EA2BE5B}" type="pres">
      <dgm:prSet presAssocID="{0E0D97EC-04C9-4181-9DC2-84EE1A5A479B}" presName="parComposite" presStyleCnt="0"/>
      <dgm:spPr/>
    </dgm:pt>
    <dgm:pt modelId="{CF6EA970-0EC3-4594-B0E3-A35B692FAB02}" type="pres">
      <dgm:prSet presAssocID="{0E0D97EC-04C9-4181-9DC2-84EE1A5A479B}" presName="parBigCircle" presStyleLbl="node0" presStyleIdx="2" presStyleCnt="4" custScaleX="84094" custScaleY="84094" custLinFactNeighborX="45719" custLinFactNeighborY="-2859"/>
      <dgm:spPr>
        <a:solidFill>
          <a:schemeClr val="accent3"/>
        </a:solidFill>
      </dgm:spPr>
    </dgm:pt>
    <dgm:pt modelId="{114D1FDB-C615-4844-9482-4A8A838818B6}" type="pres">
      <dgm:prSet presAssocID="{0E0D97EC-04C9-4181-9DC2-84EE1A5A479B}" presName="parTx" presStyleLbl="revTx" presStyleIdx="2" presStyleCnt="4"/>
      <dgm:spPr/>
    </dgm:pt>
    <dgm:pt modelId="{54D9BC82-C2BB-45FE-9672-0B6B6034ED8A}" type="pres">
      <dgm:prSet presAssocID="{0E0D97EC-04C9-4181-9DC2-84EE1A5A479B}" presName="bSpace" presStyleCnt="0"/>
      <dgm:spPr/>
    </dgm:pt>
    <dgm:pt modelId="{86C378BB-3803-4E95-9963-396A2B2E5078}" type="pres">
      <dgm:prSet presAssocID="{0E0D97EC-04C9-4181-9DC2-84EE1A5A479B}" presName="parBackupNorm" presStyleCnt="0"/>
      <dgm:spPr/>
    </dgm:pt>
    <dgm:pt modelId="{0DCCB15B-97AD-4D43-85B4-1DD566FE646D}" type="pres">
      <dgm:prSet presAssocID="{B020FDCE-A783-4FAD-948B-0782C8A80B30}" presName="parSpace" presStyleCnt="0"/>
      <dgm:spPr/>
    </dgm:pt>
    <dgm:pt modelId="{0D54CAF0-DC37-44E7-BEC0-81CA683E3634}" type="pres">
      <dgm:prSet presAssocID="{A61D2E97-A819-4D34-BE51-423954930EAE}" presName="parComposite" presStyleCnt="0"/>
      <dgm:spPr/>
    </dgm:pt>
    <dgm:pt modelId="{C3AF4E15-95EB-4902-B887-BEF55DFE38C1}" type="pres">
      <dgm:prSet presAssocID="{A61D2E97-A819-4D34-BE51-423954930EAE}" presName="parBigCircle" presStyleLbl="node0" presStyleIdx="3" presStyleCnt="4" custScaleX="84125" custScaleY="84125" custLinFactNeighborX="31341" custLinFactNeighborY="3033"/>
      <dgm:spPr>
        <a:solidFill>
          <a:schemeClr val="tx2"/>
        </a:solidFill>
      </dgm:spPr>
    </dgm:pt>
    <dgm:pt modelId="{E6996A15-1095-4C0B-AC99-5ACCF1B9E606}" type="pres">
      <dgm:prSet presAssocID="{A61D2E97-A819-4D34-BE51-423954930EAE}" presName="parTx" presStyleLbl="revTx" presStyleIdx="3" presStyleCnt="4"/>
      <dgm:spPr/>
    </dgm:pt>
    <dgm:pt modelId="{34F6F21A-A66C-4D6D-BF3A-36F71C6195B1}" type="pres">
      <dgm:prSet presAssocID="{A61D2E97-A819-4D34-BE51-423954930EAE}" presName="bSpace" presStyleCnt="0"/>
      <dgm:spPr/>
    </dgm:pt>
    <dgm:pt modelId="{BB318EF8-4B20-4C70-A33E-C69CE87D8B51}" type="pres">
      <dgm:prSet presAssocID="{A61D2E97-A819-4D34-BE51-423954930EAE}" presName="parBackupNorm" presStyleCnt="0"/>
      <dgm:spPr/>
    </dgm:pt>
    <dgm:pt modelId="{2E99CF21-1DFD-41A9-8302-B2866BDFA3A2}" type="pres">
      <dgm:prSet presAssocID="{AF929D15-344F-4464-B7E2-ED791B676E25}" presName="parSpace" presStyleCnt="0"/>
      <dgm:spPr/>
    </dgm:pt>
  </dgm:ptLst>
  <dgm:cxnLst>
    <dgm:cxn modelId="{DD421013-9925-4162-AE86-D2199CF6D330}" srcId="{B46586E7-D07F-47F7-AAB2-1C25926E81FA}" destId="{27CD02E1-49DF-46DE-BBF4-246B45A96BB4}" srcOrd="0" destOrd="0" parTransId="{ECA35FB6-8A1D-423C-99D7-7CEA5DC4A881}" sibTransId="{A3E1C4AE-4CA8-4950-A8A7-E3014EED81FC}"/>
    <dgm:cxn modelId="{6D63671C-DAA1-4385-9E96-FCE91FFC3EB3}" type="presOf" srcId="{A61D2E97-A819-4D34-BE51-423954930EAE}" destId="{E6996A15-1095-4C0B-AC99-5ACCF1B9E606}" srcOrd="0" destOrd="0" presId="urn:microsoft.com/office/officeart/2008/layout/CircleAccentTimeline"/>
    <dgm:cxn modelId="{D1378930-2E5A-4D98-AE34-831DE6F1BC40}" type="presOf" srcId="{0E0D97EC-04C9-4181-9DC2-84EE1A5A479B}" destId="{114D1FDB-C615-4844-9482-4A8A838818B6}" srcOrd="0" destOrd="0" presId="urn:microsoft.com/office/officeart/2008/layout/CircleAccentTimeline"/>
    <dgm:cxn modelId="{7E8F4B48-F60F-4C3E-A74D-10077F7CF7BD}" srcId="{B46586E7-D07F-47F7-AAB2-1C25926E81FA}" destId="{0E0D97EC-04C9-4181-9DC2-84EE1A5A479B}" srcOrd="2" destOrd="0" parTransId="{DCFD9316-509C-4F9E-9FFB-65502A0D8C3C}" sibTransId="{B020FDCE-A783-4FAD-948B-0782C8A80B30}"/>
    <dgm:cxn modelId="{4B2622B0-9FF9-4BE2-BCE9-3BE31A976D59}" type="presOf" srcId="{B46586E7-D07F-47F7-AAB2-1C25926E81FA}" destId="{FA1EA957-1251-41C1-9D51-5F12B9158D15}" srcOrd="0" destOrd="0" presId="urn:microsoft.com/office/officeart/2008/layout/CircleAccentTimeline"/>
    <dgm:cxn modelId="{05E5F8C1-5CC8-4131-AF01-4A02FB8616D6}" srcId="{B46586E7-D07F-47F7-AAB2-1C25926E81FA}" destId="{064599AA-ED2D-4525-9B68-C993E0B09125}" srcOrd="1" destOrd="0" parTransId="{20D37334-7A7C-49A8-9F45-C2C1D805D34A}" sibTransId="{30B0DF3C-859D-4958-8B2C-E6C79B9244CC}"/>
    <dgm:cxn modelId="{0CA6E6D8-7B53-400D-AE19-2AE6CE214C24}" srcId="{B46586E7-D07F-47F7-AAB2-1C25926E81FA}" destId="{A61D2E97-A819-4D34-BE51-423954930EAE}" srcOrd="3" destOrd="0" parTransId="{AE8051D5-7571-4433-A7E9-2D5A0C959948}" sibTransId="{AF929D15-344F-4464-B7E2-ED791B676E25}"/>
    <dgm:cxn modelId="{CDEF8CF1-377B-4D27-B283-806D46C686BD}" type="presOf" srcId="{27CD02E1-49DF-46DE-BBF4-246B45A96BB4}" destId="{0446593A-727D-448D-857F-74DB48742BA5}" srcOrd="0" destOrd="0" presId="urn:microsoft.com/office/officeart/2008/layout/CircleAccentTimeline"/>
    <dgm:cxn modelId="{C52825F8-6DEB-4270-B92C-6A28BF83E631}" type="presOf" srcId="{064599AA-ED2D-4525-9B68-C993E0B09125}" destId="{ECF1C989-5349-4624-8774-67EF7CCB2E92}" srcOrd="0" destOrd="0" presId="urn:microsoft.com/office/officeart/2008/layout/CircleAccentTimeline"/>
    <dgm:cxn modelId="{479ED6BB-34AC-423D-B40C-E73F0462DC04}" type="presParOf" srcId="{FA1EA957-1251-41C1-9D51-5F12B9158D15}" destId="{F6E7E9AA-376E-4123-B4C7-1FECE9B9D469}" srcOrd="0" destOrd="0" presId="urn:microsoft.com/office/officeart/2008/layout/CircleAccentTimeline"/>
    <dgm:cxn modelId="{6831C83E-9B1E-4636-97F0-90985947ADE9}" type="presParOf" srcId="{F6E7E9AA-376E-4123-B4C7-1FECE9B9D469}" destId="{8755CA85-B6DD-498D-BE8F-178CB53ED925}" srcOrd="0" destOrd="0" presId="urn:microsoft.com/office/officeart/2008/layout/CircleAccentTimeline"/>
    <dgm:cxn modelId="{D9E56774-E234-47A7-AC9D-71B265394B60}" type="presParOf" srcId="{F6E7E9AA-376E-4123-B4C7-1FECE9B9D469}" destId="{0446593A-727D-448D-857F-74DB48742BA5}" srcOrd="1" destOrd="0" presId="urn:microsoft.com/office/officeart/2008/layout/CircleAccentTimeline"/>
    <dgm:cxn modelId="{3016599E-C080-4D6F-B07C-675B1C1142C7}" type="presParOf" srcId="{F6E7E9AA-376E-4123-B4C7-1FECE9B9D469}" destId="{724617B8-79C3-4753-9CF2-EAA28E3F6866}" srcOrd="2" destOrd="0" presId="urn:microsoft.com/office/officeart/2008/layout/CircleAccentTimeline"/>
    <dgm:cxn modelId="{7CEBF66E-B153-4FC3-BA5D-EAA3171923CE}" type="presParOf" srcId="{FA1EA957-1251-41C1-9D51-5F12B9158D15}" destId="{80231F8F-2604-4DB7-9A76-5916C5A32EC6}" srcOrd="1" destOrd="0" presId="urn:microsoft.com/office/officeart/2008/layout/CircleAccentTimeline"/>
    <dgm:cxn modelId="{DC4E572F-4999-43EA-A558-6260C9CCF9DF}" type="presParOf" srcId="{FA1EA957-1251-41C1-9D51-5F12B9158D15}" destId="{805CF5D2-EB9D-4C30-BDE3-22103155EC9C}" srcOrd="2" destOrd="0" presId="urn:microsoft.com/office/officeart/2008/layout/CircleAccentTimeline"/>
    <dgm:cxn modelId="{2190CA2A-4280-4C33-9329-9E91AFFB9895}" type="presParOf" srcId="{FA1EA957-1251-41C1-9D51-5F12B9158D15}" destId="{78A00233-B62F-43E6-885B-8755241E6995}" srcOrd="3" destOrd="0" presId="urn:microsoft.com/office/officeart/2008/layout/CircleAccentTimeline"/>
    <dgm:cxn modelId="{BF4CA33D-B27F-468D-A0F6-89ECBDE1A4B6}" type="presParOf" srcId="{78A00233-B62F-43E6-885B-8755241E6995}" destId="{1AA51CFA-D29D-44F8-B0DB-BEF599F113AA}" srcOrd="0" destOrd="0" presId="urn:microsoft.com/office/officeart/2008/layout/CircleAccentTimeline"/>
    <dgm:cxn modelId="{D84B4599-3E14-4557-A0A7-F14E3D228B4D}" type="presParOf" srcId="{78A00233-B62F-43E6-885B-8755241E6995}" destId="{ECF1C989-5349-4624-8774-67EF7CCB2E92}" srcOrd="1" destOrd="0" presId="urn:microsoft.com/office/officeart/2008/layout/CircleAccentTimeline"/>
    <dgm:cxn modelId="{C210669D-DE38-40D6-B348-90A0B5805212}" type="presParOf" srcId="{78A00233-B62F-43E6-885B-8755241E6995}" destId="{C2751FED-C3C3-45ED-A63C-5EF5DF2A471F}" srcOrd="2" destOrd="0" presId="urn:microsoft.com/office/officeart/2008/layout/CircleAccentTimeline"/>
    <dgm:cxn modelId="{CD1F2F46-201E-4EF4-B8A2-80D43FFE0C25}" type="presParOf" srcId="{FA1EA957-1251-41C1-9D51-5F12B9158D15}" destId="{2A85718C-A012-4685-A1CB-B2F757ADAF2A}" srcOrd="4" destOrd="0" presId="urn:microsoft.com/office/officeart/2008/layout/CircleAccentTimeline"/>
    <dgm:cxn modelId="{0416D17E-565E-4811-AFE6-C9D4882A367A}" type="presParOf" srcId="{FA1EA957-1251-41C1-9D51-5F12B9158D15}" destId="{B118FD9A-D949-4C0A-8D22-DA0A5B3283B6}" srcOrd="5" destOrd="0" presId="urn:microsoft.com/office/officeart/2008/layout/CircleAccentTimeline"/>
    <dgm:cxn modelId="{63C6365C-D27E-4E13-BA15-7EF400A1C254}" type="presParOf" srcId="{FA1EA957-1251-41C1-9D51-5F12B9158D15}" destId="{B309D431-BBE7-41C7-A154-5AA97EA2BE5B}" srcOrd="6" destOrd="0" presId="urn:microsoft.com/office/officeart/2008/layout/CircleAccentTimeline"/>
    <dgm:cxn modelId="{5DAEC60F-2D15-4C8B-8A0D-690E5CC7B2CC}" type="presParOf" srcId="{B309D431-BBE7-41C7-A154-5AA97EA2BE5B}" destId="{CF6EA970-0EC3-4594-B0E3-A35B692FAB02}" srcOrd="0" destOrd="0" presId="urn:microsoft.com/office/officeart/2008/layout/CircleAccentTimeline"/>
    <dgm:cxn modelId="{DB7E4C38-F90B-4D57-A679-7D8306FC0389}" type="presParOf" srcId="{B309D431-BBE7-41C7-A154-5AA97EA2BE5B}" destId="{114D1FDB-C615-4844-9482-4A8A838818B6}" srcOrd="1" destOrd="0" presId="urn:microsoft.com/office/officeart/2008/layout/CircleAccentTimeline"/>
    <dgm:cxn modelId="{44922940-DE71-4C37-BB82-A7799ED7D8CE}" type="presParOf" srcId="{B309D431-BBE7-41C7-A154-5AA97EA2BE5B}" destId="{54D9BC82-C2BB-45FE-9672-0B6B6034ED8A}" srcOrd="2" destOrd="0" presId="urn:microsoft.com/office/officeart/2008/layout/CircleAccentTimeline"/>
    <dgm:cxn modelId="{257EACF5-FCD0-4535-96BC-E9504F74E2A7}" type="presParOf" srcId="{FA1EA957-1251-41C1-9D51-5F12B9158D15}" destId="{86C378BB-3803-4E95-9963-396A2B2E5078}" srcOrd="7" destOrd="0" presId="urn:microsoft.com/office/officeart/2008/layout/CircleAccentTimeline"/>
    <dgm:cxn modelId="{37B1E5DB-6854-45CF-AA56-C53BA592550B}" type="presParOf" srcId="{FA1EA957-1251-41C1-9D51-5F12B9158D15}" destId="{0DCCB15B-97AD-4D43-85B4-1DD566FE646D}" srcOrd="8" destOrd="0" presId="urn:microsoft.com/office/officeart/2008/layout/CircleAccentTimeline"/>
    <dgm:cxn modelId="{351B9132-D391-4A88-BDCC-E02E36EADD78}" type="presParOf" srcId="{FA1EA957-1251-41C1-9D51-5F12B9158D15}" destId="{0D54CAF0-DC37-44E7-BEC0-81CA683E3634}" srcOrd="9" destOrd="0" presId="urn:microsoft.com/office/officeart/2008/layout/CircleAccentTimeline"/>
    <dgm:cxn modelId="{5A48D7AB-4A7A-491C-9342-70B8C1D592F4}" type="presParOf" srcId="{0D54CAF0-DC37-44E7-BEC0-81CA683E3634}" destId="{C3AF4E15-95EB-4902-B887-BEF55DFE38C1}" srcOrd="0" destOrd="0" presId="urn:microsoft.com/office/officeart/2008/layout/CircleAccentTimeline"/>
    <dgm:cxn modelId="{1983312A-30F9-41F1-BC42-E0D993B1D622}" type="presParOf" srcId="{0D54CAF0-DC37-44E7-BEC0-81CA683E3634}" destId="{E6996A15-1095-4C0B-AC99-5ACCF1B9E606}" srcOrd="1" destOrd="0" presId="urn:microsoft.com/office/officeart/2008/layout/CircleAccentTimeline"/>
    <dgm:cxn modelId="{47E939E4-1D27-4F56-B8E9-BC9D5E3F3B83}" type="presParOf" srcId="{0D54CAF0-DC37-44E7-BEC0-81CA683E3634}" destId="{34F6F21A-A66C-4D6D-BF3A-36F71C6195B1}" srcOrd="2" destOrd="0" presId="urn:microsoft.com/office/officeart/2008/layout/CircleAccentTimeline"/>
    <dgm:cxn modelId="{C876C44D-2E18-4979-B12A-7072CED2FD69}" type="presParOf" srcId="{FA1EA957-1251-41C1-9D51-5F12B9158D15}" destId="{BB318EF8-4B20-4C70-A33E-C69CE87D8B51}" srcOrd="10" destOrd="0" presId="urn:microsoft.com/office/officeart/2008/layout/CircleAccentTimeline"/>
    <dgm:cxn modelId="{8D82F000-3EA9-4E9B-A685-41587EDF0AC7}" type="presParOf" srcId="{FA1EA957-1251-41C1-9D51-5F12B9158D15}" destId="{2E99CF21-1DFD-41A9-8302-B2866BDFA3A2}" srcOrd="11" destOrd="0" presId="urn:microsoft.com/office/officeart/2008/layout/CircleAccentTimelin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5CA85-B6DD-498D-BE8F-178CB53ED925}">
      <dsp:nvSpPr>
        <dsp:cNvPr id="0" name=""/>
        <dsp:cNvSpPr/>
      </dsp:nvSpPr>
      <dsp:spPr>
        <a:xfrm>
          <a:off x="333059" y="2465191"/>
          <a:ext cx="1163807" cy="1383522"/>
        </a:xfrm>
        <a:prstGeom prst="donut">
          <a:avLst>
            <a:gd name="adj" fmla="val 2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6593A-727D-448D-857F-74DB48742BA5}">
      <dsp:nvSpPr>
        <dsp:cNvPr id="0" name=""/>
        <dsp:cNvSpPr/>
      </dsp:nvSpPr>
      <dsp:spPr>
        <a:xfrm rot="17700000">
          <a:off x="477087" y="711904"/>
          <a:ext cx="2267015" cy="109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0" rIns="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kern="1200" dirty="0">
            <a:solidFill>
              <a:schemeClr val="tx2"/>
            </a:solidFill>
          </a:endParaRPr>
        </a:p>
      </dsp:txBody>
      <dsp:txXfrm>
        <a:off x="477087" y="711904"/>
        <a:ext cx="2267015" cy="1092526"/>
      </dsp:txXfrm>
    </dsp:sp>
    <dsp:sp modelId="{1AA51CFA-D29D-44F8-B0DB-BEF599F113AA}">
      <dsp:nvSpPr>
        <dsp:cNvPr id="0" name=""/>
        <dsp:cNvSpPr/>
      </dsp:nvSpPr>
      <dsp:spPr>
        <a:xfrm>
          <a:off x="1780698" y="2348322"/>
          <a:ext cx="1533591" cy="1533591"/>
        </a:xfrm>
        <a:prstGeom prst="donut">
          <a:avLst>
            <a:gd name="adj" fmla="val 20000"/>
          </a:avLst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1C989-5349-4624-8774-67EF7CCB2E92}">
      <dsp:nvSpPr>
        <dsp:cNvPr id="0" name=""/>
        <dsp:cNvSpPr/>
      </dsp:nvSpPr>
      <dsp:spPr>
        <a:xfrm rot="17700000">
          <a:off x="2606881" y="758463"/>
          <a:ext cx="2267015" cy="109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0" rIns="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kern="1200" dirty="0"/>
        </a:p>
      </dsp:txBody>
      <dsp:txXfrm>
        <a:off x="2606881" y="758463"/>
        <a:ext cx="2267015" cy="1092526"/>
      </dsp:txXfrm>
    </dsp:sp>
    <dsp:sp modelId="{CF6EA970-0EC3-4594-B0E3-A35B692FAB02}">
      <dsp:nvSpPr>
        <dsp:cNvPr id="0" name=""/>
        <dsp:cNvSpPr/>
      </dsp:nvSpPr>
      <dsp:spPr>
        <a:xfrm>
          <a:off x="4904275" y="2338018"/>
          <a:ext cx="1533591" cy="1533591"/>
        </a:xfrm>
        <a:prstGeom prst="donut">
          <a:avLst>
            <a:gd name="adj" fmla="val 2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D1FDB-C615-4844-9482-4A8A838818B6}">
      <dsp:nvSpPr>
        <dsp:cNvPr id="0" name=""/>
        <dsp:cNvSpPr/>
      </dsp:nvSpPr>
      <dsp:spPr>
        <a:xfrm rot="17700000">
          <a:off x="4568055" y="758463"/>
          <a:ext cx="2267015" cy="109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0" rIns="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kern="1200" dirty="0"/>
        </a:p>
      </dsp:txBody>
      <dsp:txXfrm>
        <a:off x="4568055" y="758463"/>
        <a:ext cx="2267015" cy="1092526"/>
      </dsp:txXfrm>
    </dsp:sp>
    <dsp:sp modelId="{C3AF4E15-95EB-4902-B887-BEF55DFE38C1}">
      <dsp:nvSpPr>
        <dsp:cNvPr id="0" name=""/>
        <dsp:cNvSpPr/>
      </dsp:nvSpPr>
      <dsp:spPr>
        <a:xfrm>
          <a:off x="6602959" y="2445186"/>
          <a:ext cx="1534156" cy="1534156"/>
        </a:xfrm>
        <a:prstGeom prst="donut">
          <a:avLst>
            <a:gd name="adj" fmla="val 2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96A15-1095-4C0B-AC99-5ACCF1B9E606}">
      <dsp:nvSpPr>
        <dsp:cNvPr id="0" name=""/>
        <dsp:cNvSpPr/>
      </dsp:nvSpPr>
      <dsp:spPr>
        <a:xfrm rot="17700000">
          <a:off x="6529228" y="758463"/>
          <a:ext cx="2267015" cy="109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0" rIns="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kern="1200" dirty="0">
            <a:solidFill>
              <a:schemeClr val="tx2"/>
            </a:solidFill>
          </a:endParaRPr>
        </a:p>
      </dsp:txBody>
      <dsp:txXfrm>
        <a:off x="6529228" y="758463"/>
        <a:ext cx="2267015" cy="1092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0.0701</cdr:x>
      <cdr:y>0</cdr:y>
    </cdr:from>
    <cdr:to>
      <cdr:x>0.32025</cdr:x>
      <cdr:y>0.07276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06407206-EEF9-4D57-8501-D6BC2F3FF8C9}"/>
            </a:ext>
          </a:extLst>
        </cdr:cNvPr>
        <cdr:cNvSpPr txBox="1"/>
      </cdr:nvSpPr>
      <cdr:spPr>
        <a:xfrm xmlns:a="http://schemas.openxmlformats.org/drawingml/2006/main">
          <a:off x="211986" y="0"/>
          <a:ext cx="756454" cy="167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/>
            <a:t>Index</a:t>
          </a:r>
          <a:endParaRPr lang="hu-HU" sz="2000" dirty="0"/>
        </a:p>
      </cdr:txBody>
    </cdr:sp>
  </cdr:relSizeAnchor>
  <cdr:relSizeAnchor xmlns:cdr="http://schemas.openxmlformats.org/drawingml/2006/chartDrawing">
    <cdr:from>
      <cdr:x>0.74985</cdr:x>
      <cdr:y>0</cdr:y>
    </cdr:from>
    <cdr:to>
      <cdr:x>1</cdr:x>
      <cdr:y>0.07276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0E3D9C48-10BA-40B5-A2D0-FC62E91DBB7D}"/>
            </a:ext>
          </a:extLst>
        </cdr:cNvPr>
        <cdr:cNvSpPr txBox="1"/>
      </cdr:nvSpPr>
      <cdr:spPr>
        <a:xfrm xmlns:a="http://schemas.openxmlformats.org/drawingml/2006/main">
          <a:off x="3104377" y="0"/>
          <a:ext cx="1035621" cy="327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/>
            <a:t>Index</a:t>
          </a:r>
          <a:endParaRPr lang="hu-HU" sz="2000" dirty="0"/>
        </a:p>
      </cdr:txBody>
    </cdr:sp>
  </cdr:relSizeAnchor>
  <cdr:relSizeAnchor xmlns:cdr="http://schemas.openxmlformats.org/drawingml/2006/chartDrawing">
    <cdr:from>
      <cdr:x>0.81345</cdr:x>
      <cdr:y>0.05796</cdr:y>
    </cdr:from>
    <cdr:to>
      <cdr:x>0.91803</cdr:x>
      <cdr:y>0.74877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9BA21354-50B9-4FCA-985B-2AD276A477E3}"/>
            </a:ext>
          </a:extLst>
        </cdr:cNvPr>
        <cdr:cNvSpPr/>
      </cdr:nvSpPr>
      <cdr:spPr>
        <a:xfrm xmlns:a="http://schemas.openxmlformats.org/drawingml/2006/main">
          <a:off x="4151242" y="277218"/>
          <a:ext cx="533695" cy="33041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0.54553</cdr:x>
      <cdr:y>0.04906</cdr:y>
    </cdr:from>
    <cdr:to>
      <cdr:x>0.92371</cdr:x>
      <cdr:y>0.1738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CBD0DB4-4365-44D7-8497-0AE78E1270D8}"/>
            </a:ext>
          </a:extLst>
        </cdr:cNvPr>
        <cdr:cNvSpPr txBox="1"/>
      </cdr:nvSpPr>
      <cdr:spPr>
        <a:xfrm xmlns:a="http://schemas.openxmlformats.org/drawingml/2006/main">
          <a:off x="2258483" y="220765"/>
          <a:ext cx="1565680" cy="561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>
              <a:solidFill>
                <a:schemeClr val="accent3"/>
              </a:solidFill>
            </a:rPr>
            <a:t>Stabilizálódás,</a:t>
          </a:r>
          <a:br>
            <a:rPr lang="hu-HU" sz="1400" b="1" dirty="0">
              <a:solidFill>
                <a:schemeClr val="accent3"/>
              </a:solidFill>
            </a:rPr>
          </a:br>
          <a:r>
            <a:rPr lang="hu-HU" sz="1400" b="1" dirty="0">
              <a:solidFill>
                <a:schemeClr val="accent3"/>
              </a:solidFill>
            </a:rPr>
            <a:t>pozitív korrekció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0.7322</cdr:x>
      <cdr:y>0.07017</cdr:y>
    </cdr:from>
    <cdr:to>
      <cdr:x>0.7322</cdr:x>
      <cdr:y>0.75655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6935A99E-0B5D-4BD0-B38B-ED72AE686007}"/>
            </a:ext>
          </a:extLst>
        </cdr:cNvPr>
        <cdr:cNvCxnSpPr/>
      </cdr:nvCxnSpPr>
      <cdr:spPr>
        <a:xfrm xmlns:a="http://schemas.openxmlformats.org/drawingml/2006/main" flipV="1">
          <a:off x="7677217" y="322080"/>
          <a:ext cx="0" cy="315074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0.64773</cdr:x>
      <cdr:y>0.34614</cdr:y>
    </cdr:from>
    <cdr:to>
      <cdr:x>0.84863</cdr:x>
      <cdr:y>0.41828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4DEB609-4A0B-4E7B-8D3D-D2E2EC682CA7}"/>
            </a:ext>
          </a:extLst>
        </cdr:cNvPr>
        <cdr:cNvSpPr txBox="1"/>
      </cdr:nvSpPr>
      <cdr:spPr>
        <a:xfrm xmlns:a="http://schemas.openxmlformats.org/drawingml/2006/main">
          <a:off x="6572860" y="1691076"/>
          <a:ext cx="2038607" cy="3524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accent3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b="0" i="0" dirty="0"/>
            <a:t>Bizonytalansági sáv</a:t>
          </a:r>
        </a:p>
      </cdr:txBody>
    </cdr:sp>
  </cdr:relSizeAnchor>
  <cdr:relSizeAnchor xmlns:cdr="http://schemas.openxmlformats.org/drawingml/2006/chartDrawing">
    <cdr:from>
      <cdr:x>0.78102</cdr:x>
      <cdr:y>0.42201</cdr:y>
    </cdr:from>
    <cdr:to>
      <cdr:x>0.84485</cdr:x>
      <cdr:y>0.47076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47DADD0E-81B0-4E22-B029-A1BF82A6C029}"/>
            </a:ext>
          </a:extLst>
        </cdr:cNvPr>
        <cdr:cNvCxnSpPr/>
      </cdr:nvCxnSpPr>
      <cdr:spPr>
        <a:xfrm xmlns:a="http://schemas.openxmlformats.org/drawingml/2006/main">
          <a:off x="7925410" y="2061754"/>
          <a:ext cx="647700" cy="2381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3"/>
          </a:solidFill>
          <a:tailEnd type="triangle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0.75661</cdr:x>
      <cdr:y>0.42201</cdr:y>
    </cdr:from>
    <cdr:to>
      <cdr:x>0.84109</cdr:x>
      <cdr:y>0.53704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34EFDB2E-2D19-420C-90F1-229FAE91F509}"/>
            </a:ext>
          </a:extLst>
        </cdr:cNvPr>
        <cdr:cNvCxnSpPr/>
      </cdr:nvCxnSpPr>
      <cdr:spPr>
        <a:xfrm xmlns:a="http://schemas.openxmlformats.org/drawingml/2006/main">
          <a:off x="7677760" y="2061754"/>
          <a:ext cx="857250" cy="5619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3"/>
          </a:solidFill>
          <a:tailEnd type="triangle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0.07573</cdr:x>
      <cdr:y>0</cdr:y>
    </cdr:from>
    <cdr:to>
      <cdr:x>0.26948</cdr:x>
      <cdr:y>0.08182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CE822BD-7ADE-4D7E-82CB-6CD0CB07390E}"/>
            </a:ext>
          </a:extLst>
        </cdr:cNvPr>
        <cdr:cNvSpPr txBox="1"/>
      </cdr:nvSpPr>
      <cdr:spPr>
        <a:xfrm xmlns:a="http://schemas.openxmlformats.org/drawingml/2006/main">
          <a:off x="627044" y="0"/>
          <a:ext cx="1604250" cy="368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dirty="0"/>
            <a:t>Százalék</a:t>
          </a:r>
        </a:p>
      </cdr:txBody>
    </cdr:sp>
  </cdr:relSizeAnchor>
  <cdr:relSizeAnchor xmlns:cdr="http://schemas.openxmlformats.org/drawingml/2006/chartDrawing">
    <cdr:from>
      <cdr:x>0.67117</cdr:x>
      <cdr:y>0.07318</cdr:y>
    </cdr:from>
    <cdr:to>
      <cdr:x>0.96791</cdr:x>
      <cdr:y>0.77458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D441A9FC-75D3-4478-834F-A7D714CEBD84}"/>
            </a:ext>
          </a:extLst>
        </cdr:cNvPr>
        <cdr:cNvSpPr/>
      </cdr:nvSpPr>
      <cdr:spPr>
        <a:xfrm xmlns:a="http://schemas.openxmlformats.org/drawingml/2006/main">
          <a:off x="5557322" y="329310"/>
          <a:ext cx="2456957" cy="315628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  <a:alpha val="10000"/>
          </a:schemeClr>
        </a:solidFill>
        <a:ln xmlns:a="http://schemas.openxmlformats.org/drawingml/2006/main" w="22225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0.74534</cdr:x>
      <cdr:y>0.68351</cdr:y>
    </cdr:from>
    <cdr:to>
      <cdr:x>0.81952</cdr:x>
      <cdr:y>0.77578</cdr:y>
    </cdr:to>
    <cdr:sp macro="" textlink="">
      <cdr:nvSpPr>
        <cdr:cNvPr id="7" name="PrimaryTitle">
          <a:extLst xmlns:a="http://schemas.openxmlformats.org/drawingml/2006/main">
            <a:ext uri="{FF2B5EF4-FFF2-40B4-BE49-F238E27FC236}">
              <a16:creationId xmlns:a16="http://schemas.microsoft.com/office/drawing/2014/main" id="{F2A95E38-CF04-4C06-A106-B765B9BCF1C7}"/>
            </a:ext>
          </a:extLst>
        </cdr:cNvPr>
        <cdr:cNvSpPr txBox="1"/>
      </cdr:nvSpPr>
      <cdr:spPr>
        <a:xfrm xmlns:a="http://schemas.openxmlformats.org/drawingml/2006/main">
          <a:off x="6171403" y="3075800"/>
          <a:ext cx="614210" cy="415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800" b="1" dirty="0">
              <a:solidFill>
                <a:schemeClr val="accent1">
                  <a:lumMod val="75000"/>
                </a:schemeClr>
              </a:solidFill>
            </a:rPr>
            <a:t>29,7</a:t>
          </a:r>
        </a:p>
      </cdr:txBody>
    </cdr:sp>
  </cdr:relSizeAnchor>
  <cdr:relSizeAnchor xmlns:cdr="http://schemas.openxmlformats.org/drawingml/2006/chartDrawing">
    <cdr:from>
      <cdr:x>0.81992</cdr:x>
      <cdr:y>0.68351</cdr:y>
    </cdr:from>
    <cdr:to>
      <cdr:x>0.8941</cdr:x>
      <cdr:y>0.77578</cdr:y>
    </cdr:to>
    <cdr:sp macro="" textlink="">
      <cdr:nvSpPr>
        <cdr:cNvPr id="8" name="PrimaryTitle">
          <a:extLst xmlns:a="http://schemas.openxmlformats.org/drawingml/2006/main">
            <a:ext uri="{FF2B5EF4-FFF2-40B4-BE49-F238E27FC236}">
              <a16:creationId xmlns:a16="http://schemas.microsoft.com/office/drawing/2014/main" id="{F2A95E38-CF04-4C06-A106-B765B9BCF1C7}"/>
            </a:ext>
          </a:extLst>
        </cdr:cNvPr>
        <cdr:cNvSpPr txBox="1"/>
      </cdr:nvSpPr>
      <cdr:spPr>
        <a:xfrm xmlns:a="http://schemas.openxmlformats.org/drawingml/2006/main">
          <a:off x="6788930" y="3075800"/>
          <a:ext cx="614210" cy="415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800" b="1" dirty="0">
              <a:solidFill>
                <a:schemeClr val="accent1">
                  <a:lumMod val="75000"/>
                </a:schemeClr>
              </a:solidFill>
            </a:rPr>
            <a:t>29,9</a:t>
          </a:r>
        </a:p>
      </cdr:txBody>
    </cdr:sp>
  </cdr:relSizeAnchor>
  <cdr:relSizeAnchor xmlns:cdr="http://schemas.openxmlformats.org/drawingml/2006/chartDrawing">
    <cdr:from>
      <cdr:x>0.89039</cdr:x>
      <cdr:y>0.68351</cdr:y>
    </cdr:from>
    <cdr:to>
      <cdr:x>0.96457</cdr:x>
      <cdr:y>0.77578</cdr:y>
    </cdr:to>
    <cdr:sp macro="" textlink="">
      <cdr:nvSpPr>
        <cdr:cNvPr id="9" name="PrimaryTitle">
          <a:extLst xmlns:a="http://schemas.openxmlformats.org/drawingml/2006/main">
            <a:ext uri="{FF2B5EF4-FFF2-40B4-BE49-F238E27FC236}">
              <a16:creationId xmlns:a16="http://schemas.microsoft.com/office/drawing/2014/main" id="{F2A95E38-CF04-4C06-A106-B765B9BCF1C7}"/>
            </a:ext>
          </a:extLst>
        </cdr:cNvPr>
        <cdr:cNvSpPr txBox="1"/>
      </cdr:nvSpPr>
      <cdr:spPr>
        <a:xfrm xmlns:a="http://schemas.openxmlformats.org/drawingml/2006/main">
          <a:off x="7372405" y="3075800"/>
          <a:ext cx="614210" cy="415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800" b="1" dirty="0">
              <a:solidFill>
                <a:schemeClr val="accent1">
                  <a:lumMod val="75000"/>
                </a:schemeClr>
              </a:solidFill>
            </a:rPr>
            <a:t>29,8</a:t>
          </a:r>
        </a:p>
      </cdr:txBody>
    </cdr:sp>
  </cdr:relSizeAnchor>
  <cdr:relSizeAnchor xmlns:cdr="http://schemas.openxmlformats.org/drawingml/2006/chartDrawing">
    <cdr:from>
      <cdr:x>0.70061</cdr:x>
      <cdr:y>0.54128</cdr:y>
    </cdr:from>
    <cdr:to>
      <cdr:x>0.93808</cdr:x>
      <cdr:y>0.70137</cdr:y>
    </cdr:to>
    <cdr:sp macro="" textlink="">
      <cdr:nvSpPr>
        <cdr:cNvPr id="10" name="PrimaryTitle">
          <a:extLst xmlns:a="http://schemas.openxmlformats.org/drawingml/2006/main">
            <a:ext uri="{FF2B5EF4-FFF2-40B4-BE49-F238E27FC236}">
              <a16:creationId xmlns:a16="http://schemas.microsoft.com/office/drawing/2014/main" id="{56A48B8E-3560-4B94-A56F-A7B0A15DA3FA}"/>
            </a:ext>
          </a:extLst>
        </cdr:cNvPr>
        <cdr:cNvSpPr txBox="1"/>
      </cdr:nvSpPr>
      <cdr:spPr>
        <a:xfrm xmlns:a="http://schemas.openxmlformats.org/drawingml/2006/main">
          <a:off x="5801013" y="2435740"/>
          <a:ext cx="1966252" cy="720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800" b="1" dirty="0">
              <a:solidFill>
                <a:schemeClr val="accent1">
                  <a:lumMod val="75000"/>
                </a:schemeClr>
              </a:solidFill>
            </a:rPr>
            <a:t>Tartósan magas beruházási ráta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0.05299</cdr:x>
      <cdr:y>0</cdr:y>
    </cdr:from>
    <cdr:to>
      <cdr:x>0.31174</cdr:x>
      <cdr:y>0.0786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6B6D006-E398-4A38-BB11-859136445A04}"/>
            </a:ext>
          </a:extLst>
        </cdr:cNvPr>
        <cdr:cNvSpPr txBox="1"/>
      </cdr:nvSpPr>
      <cdr:spPr>
        <a:xfrm xmlns:a="http://schemas.openxmlformats.org/drawingml/2006/main">
          <a:off x="438733" y="0"/>
          <a:ext cx="2142433" cy="353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dirty="0"/>
            <a:t>a</a:t>
          </a:r>
          <a:r>
            <a:rPr lang="hu-HU" sz="1800" baseline="0" dirty="0"/>
            <a:t> GDP százalékában</a:t>
          </a:r>
          <a:endParaRPr lang="hu-HU" sz="18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0.0785</cdr:x>
      <cdr:y>0</cdr:y>
    </cdr:from>
    <cdr:to>
      <cdr:x>0.36158</cdr:x>
      <cdr:y>0.07832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E0D4B50-000C-4A9F-90A6-C927D41825C7}"/>
            </a:ext>
          </a:extLst>
        </cdr:cNvPr>
        <cdr:cNvSpPr txBox="1"/>
      </cdr:nvSpPr>
      <cdr:spPr>
        <a:xfrm xmlns:a="http://schemas.openxmlformats.org/drawingml/2006/main">
          <a:off x="657650" y="0"/>
          <a:ext cx="2371698" cy="377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600" dirty="0"/>
            <a:t>a GDP százaléka</a:t>
          </a:r>
        </a:p>
      </cdr:txBody>
    </cdr:sp>
  </cdr:relSizeAnchor>
  <cdr:relSizeAnchor xmlns:cdr="http://schemas.openxmlformats.org/drawingml/2006/chartDrawing">
    <cdr:from>
      <cdr:x>0.63366</cdr:x>
      <cdr:y>0</cdr:y>
    </cdr:from>
    <cdr:to>
      <cdr:x>1</cdr:x>
      <cdr:y>0.06668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371564C-FEB8-4AEF-8332-E0F81EB489B9}"/>
            </a:ext>
          </a:extLst>
        </cdr:cNvPr>
        <cdr:cNvSpPr txBox="1"/>
      </cdr:nvSpPr>
      <cdr:spPr>
        <a:xfrm xmlns:a="http://schemas.openxmlformats.org/drawingml/2006/main">
          <a:off x="5308924" y="-1131570"/>
          <a:ext cx="3069265" cy="321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600" dirty="0"/>
            <a:t>az</a:t>
          </a:r>
          <a:r>
            <a:rPr lang="hu-HU" sz="1600" baseline="0" dirty="0"/>
            <a:t> adósság százaléka</a:t>
          </a:r>
          <a:endParaRPr lang="hu-HU" sz="1600" dirty="0"/>
        </a:p>
      </cdr:txBody>
    </cdr:sp>
  </cdr:relSizeAnchor>
  <cdr:relSizeAnchor xmlns:cdr="http://schemas.openxmlformats.org/drawingml/2006/chartDrawing">
    <cdr:from>
      <cdr:x>0.77155</cdr:x>
      <cdr:y>0.06456</cdr:y>
    </cdr:from>
    <cdr:to>
      <cdr:x>0.77155</cdr:x>
      <cdr:y>0.75459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097781AD-F66B-4526-8A9B-B8674356199C}"/>
            </a:ext>
          </a:extLst>
        </cdr:cNvPr>
        <cdr:cNvCxnSpPr/>
      </cdr:nvCxnSpPr>
      <cdr:spPr>
        <a:xfrm xmlns:a="http://schemas.openxmlformats.org/drawingml/2006/main" flipV="1">
          <a:off x="3499361" y="289177"/>
          <a:ext cx="0" cy="30907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0.51593</cdr:x>
      <cdr:y>0.01984</cdr:y>
    </cdr:from>
    <cdr:to>
      <cdr:x>0.51593</cdr:x>
      <cdr:y>0.83674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E4E0327-2323-468A-B132-05A427C45CF3}"/>
            </a:ext>
          </a:extLst>
        </cdr:cNvPr>
        <cdr:cNvCxnSpPr/>
      </cdr:nvCxnSpPr>
      <cdr:spPr>
        <a:xfrm xmlns:a="http://schemas.openxmlformats.org/drawingml/2006/main" flipV="1">
          <a:off x="2228822" y="57145"/>
          <a:ext cx="0" cy="235267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0.07139</cdr:x>
      <cdr:y>0</cdr:y>
    </cdr:from>
    <cdr:to>
      <cdr:x>0.32148</cdr:x>
      <cdr:y>0.09074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1B35AF9-A5D3-42CA-84FD-FB780BDCE7CB}"/>
            </a:ext>
          </a:extLst>
        </cdr:cNvPr>
        <cdr:cNvSpPr txBox="1"/>
      </cdr:nvSpPr>
      <cdr:spPr>
        <a:xfrm xmlns:a="http://schemas.openxmlformats.org/drawingml/2006/main">
          <a:off x="565381" y="-1089000"/>
          <a:ext cx="1980713" cy="424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dirty="0"/>
            <a:t>Százalékpont</a:t>
          </a:r>
        </a:p>
      </cdr:txBody>
    </cdr:sp>
  </cdr:relSizeAnchor>
  <cdr:relSizeAnchor xmlns:cdr="http://schemas.openxmlformats.org/drawingml/2006/chartDrawing">
    <cdr:from>
      <cdr:x>0.45481</cdr:x>
      <cdr:y>0.04277</cdr:y>
    </cdr:from>
    <cdr:to>
      <cdr:x>0.45481</cdr:x>
      <cdr:y>0.85617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B6FC820-B5A7-44AC-9D60-4E67D905133A}"/>
            </a:ext>
          </a:extLst>
        </cdr:cNvPr>
        <cdr:cNvCxnSpPr/>
      </cdr:nvCxnSpPr>
      <cdr:spPr>
        <a:xfrm xmlns:a="http://schemas.openxmlformats.org/drawingml/2006/main" flipV="1">
          <a:off x="3602074" y="200170"/>
          <a:ext cx="0" cy="380670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0.06433</cdr:x>
      <cdr:y>0</cdr:y>
    </cdr:from>
    <cdr:to>
      <cdr:x>0.5</cdr:x>
      <cdr:y>0.0709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1BB98DD-FB33-423B-BE46-A24DDE41ACA6}"/>
            </a:ext>
          </a:extLst>
        </cdr:cNvPr>
        <cdr:cNvSpPr txBox="1"/>
      </cdr:nvSpPr>
      <cdr:spPr>
        <a:xfrm xmlns:a="http://schemas.openxmlformats.org/drawingml/2006/main">
          <a:off x="617466" y="-1062446"/>
          <a:ext cx="4181751" cy="327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/>
            <a:t>Teljes beruházás</a:t>
          </a:r>
          <a:r>
            <a:rPr lang="hu-HU" sz="1600" baseline="0" dirty="0"/>
            <a:t> s</a:t>
          </a:r>
          <a:r>
            <a:rPr lang="hu-HU" sz="1600" dirty="0"/>
            <a:t>zázalékában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0.0412</cdr:x>
      <cdr:y>6.90892E-7</cdr:y>
    </cdr:from>
    <cdr:to>
      <cdr:x>0.32446</cdr:x>
      <cdr:y>0.07129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74490E2-FE23-4377-ADEA-1E028194DEA5}"/>
            </a:ext>
          </a:extLst>
        </cdr:cNvPr>
        <cdr:cNvSpPr txBox="1"/>
      </cdr:nvSpPr>
      <cdr:spPr>
        <a:xfrm xmlns:a="http://schemas.openxmlformats.org/drawingml/2006/main">
          <a:off x="285752" y="3"/>
          <a:ext cx="1964531" cy="309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dirty="0"/>
            <a:t>Éves változás (%)</a:t>
          </a:r>
        </a:p>
      </cdr:txBody>
    </cdr:sp>
  </cdr:relSizeAnchor>
  <cdr:relSizeAnchor xmlns:cdr="http://schemas.openxmlformats.org/drawingml/2006/chartDrawing">
    <cdr:from>
      <cdr:x>0.79828</cdr:x>
      <cdr:y>0.00073</cdr:y>
    </cdr:from>
    <cdr:to>
      <cdr:x>0.96395</cdr:x>
      <cdr:y>0.07129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0518E4D-03DC-411D-9808-DC08E2F9F3C9}"/>
            </a:ext>
          </a:extLst>
        </cdr:cNvPr>
        <cdr:cNvSpPr txBox="1"/>
      </cdr:nvSpPr>
      <cdr:spPr>
        <a:xfrm xmlns:a="http://schemas.openxmlformats.org/drawingml/2006/main">
          <a:off x="5536409" y="3176"/>
          <a:ext cx="1148950" cy="306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/>
            <a:t>Százalékpont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0.36029</cdr:x>
      <cdr:y>0.02874</cdr:y>
    </cdr:from>
    <cdr:to>
      <cdr:x>0.62376</cdr:x>
      <cdr:y>0.11319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1CAE0FC-D4A1-4082-88C5-FA1D5252759F}"/>
            </a:ext>
          </a:extLst>
        </cdr:cNvPr>
        <cdr:cNvSpPr txBox="1"/>
      </cdr:nvSpPr>
      <cdr:spPr>
        <a:xfrm xmlns:a="http://schemas.openxmlformats.org/drawingml/2006/main">
          <a:off x="2982915" y="129329"/>
          <a:ext cx="2181322" cy="379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200" b="0">
            <a:latin typeface="+mn-lt"/>
          </a:endParaRPr>
        </a:p>
      </cdr:txBody>
    </cdr:sp>
  </cdr:relSizeAnchor>
  <cdr:relSizeAnchor xmlns:cdr="http://schemas.openxmlformats.org/drawingml/2006/chartDrawing">
    <cdr:from>
      <cdr:x>0.61967</cdr:x>
      <cdr:y>0.07972</cdr:y>
    </cdr:from>
    <cdr:to>
      <cdr:x>0.61967</cdr:x>
      <cdr:y>0.85309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8AD2CA4-5E1C-45FB-8764-6AB5C26C5B17}"/>
            </a:ext>
          </a:extLst>
        </cdr:cNvPr>
        <cdr:cNvCxnSpPr/>
      </cdr:nvCxnSpPr>
      <cdr:spPr>
        <a:xfrm xmlns:a="http://schemas.openxmlformats.org/drawingml/2006/main">
          <a:off x="5130373" y="358710"/>
          <a:ext cx="0" cy="347987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0.52725</cdr:x>
      <cdr:y>0.08256</cdr:y>
    </cdr:from>
    <cdr:to>
      <cdr:x>0.86735</cdr:x>
      <cdr:y>0.21897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23F4E62-33D0-4CBB-BA2A-73C5C3CC919B}"/>
            </a:ext>
          </a:extLst>
        </cdr:cNvPr>
        <cdr:cNvSpPr txBox="1"/>
      </cdr:nvSpPr>
      <cdr:spPr>
        <a:xfrm xmlns:a="http://schemas.openxmlformats.org/drawingml/2006/main">
          <a:off x="5410198" y="411506"/>
          <a:ext cx="3489901" cy="6799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accent3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b="0" i="0"/>
            <a:t>A Consensus Economics</a:t>
          </a:r>
          <a:r>
            <a:rPr lang="hu-HU" sz="1600" b="0" i="0" baseline="0"/>
            <a:t> decemberi előrejelzésének tartománya</a:t>
          </a:r>
          <a:endParaRPr lang="hu-HU" sz="1600" b="0" i="0"/>
        </a:p>
      </cdr:txBody>
    </cdr:sp>
  </cdr:relSizeAnchor>
  <cdr:relSizeAnchor xmlns:cdr="http://schemas.openxmlformats.org/drawingml/2006/chartDrawing">
    <cdr:from>
      <cdr:x>0.65349</cdr:x>
      <cdr:y>0.21976</cdr:y>
    </cdr:from>
    <cdr:to>
      <cdr:x>0.66741</cdr:x>
      <cdr:y>0.32486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4052B9E9-CE8E-4C5A-AACA-A890CA9E1AFA}"/>
            </a:ext>
          </a:extLst>
        </cdr:cNvPr>
        <cdr:cNvCxnSpPr/>
      </cdr:nvCxnSpPr>
      <cdr:spPr>
        <a:xfrm xmlns:a="http://schemas.openxmlformats.org/drawingml/2006/main">
          <a:off x="6705599" y="1095376"/>
          <a:ext cx="142876" cy="5238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3"/>
          </a:solidFill>
          <a:tailEnd type="triangle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0.65299</cdr:x>
      <cdr:y>0.21855</cdr:y>
    </cdr:from>
    <cdr:to>
      <cdr:x>0.74539</cdr:x>
      <cdr:y>0.29811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9BCA6B71-D7B8-4532-A74D-161F4335BC26}"/>
            </a:ext>
          </a:extLst>
        </cdr:cNvPr>
        <cdr:cNvCxnSpPr/>
      </cdr:nvCxnSpPr>
      <cdr:spPr>
        <a:xfrm xmlns:a="http://schemas.openxmlformats.org/drawingml/2006/main">
          <a:off x="6700420" y="1089341"/>
          <a:ext cx="948154" cy="39656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3"/>
          </a:solidFill>
          <a:tailEnd type="triangle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0.0523</cdr:x>
      <cdr:y>0.01058</cdr:y>
    </cdr:from>
    <cdr:to>
      <cdr:x>0.44923</cdr:x>
      <cdr:y>0.1009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AA8AA20D-EF35-40EA-983C-2842CAAE9932}"/>
            </a:ext>
          </a:extLst>
        </cdr:cNvPr>
        <cdr:cNvSpPr txBox="1"/>
      </cdr:nvSpPr>
      <cdr:spPr>
        <a:xfrm xmlns:a="http://schemas.openxmlformats.org/drawingml/2006/main">
          <a:off x="433010" y="47625"/>
          <a:ext cx="3286281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/>
            <a:t>EUR/hordó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0.0831</cdr:x>
      <cdr:y>0</cdr:y>
    </cdr:from>
    <cdr:to>
      <cdr:x>0.32419</cdr:x>
      <cdr:y>0.06106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46AAE12-4787-4591-A63F-FD40918694CB}"/>
            </a:ext>
          </a:extLst>
        </cdr:cNvPr>
        <cdr:cNvSpPr txBox="1"/>
      </cdr:nvSpPr>
      <cdr:spPr>
        <a:xfrm xmlns:a="http://schemas.openxmlformats.org/drawingml/2006/main">
          <a:off x="344031" y="0"/>
          <a:ext cx="998113" cy="27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/>
            <a:t>Százalék</a:t>
          </a:r>
        </a:p>
      </cdr:txBody>
    </cdr:sp>
  </cdr:relSizeAnchor>
  <cdr:relSizeAnchor xmlns:cdr="http://schemas.openxmlformats.org/drawingml/2006/chartDrawing">
    <cdr:from>
      <cdr:x>0.8943</cdr:x>
      <cdr:y>0.06421</cdr:y>
    </cdr:from>
    <cdr:to>
      <cdr:x>0.9898</cdr:x>
      <cdr:y>0.76234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6C1D1122-E11D-4184-96C9-6D3E7EC423EF}"/>
            </a:ext>
          </a:extLst>
        </cdr:cNvPr>
        <cdr:cNvSpPr/>
      </cdr:nvSpPr>
      <cdr:spPr>
        <a:xfrm xmlns:a="http://schemas.openxmlformats.org/drawingml/2006/main">
          <a:off x="4641788" y="302095"/>
          <a:ext cx="495677" cy="32845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0.62182</cdr:x>
      <cdr:y>0.05789</cdr:y>
    </cdr:from>
    <cdr:to>
      <cdr:x>1</cdr:x>
      <cdr:y>0.18263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10EAB88-EEF8-4126-8348-6616C8B32608}"/>
            </a:ext>
          </a:extLst>
        </cdr:cNvPr>
        <cdr:cNvSpPr txBox="1"/>
      </cdr:nvSpPr>
      <cdr:spPr>
        <a:xfrm xmlns:a="http://schemas.openxmlformats.org/drawingml/2006/main">
          <a:off x="2574320" y="260500"/>
          <a:ext cx="1565680" cy="561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400" b="1" dirty="0">
              <a:solidFill>
                <a:schemeClr val="accent3"/>
              </a:solidFill>
            </a:rPr>
            <a:t>Stabilizálódás,</a:t>
          </a:r>
          <a:br>
            <a:rPr lang="hu-HU" sz="1400" b="1" dirty="0">
              <a:solidFill>
                <a:schemeClr val="accent3"/>
              </a:solidFill>
            </a:rPr>
          </a:br>
          <a:r>
            <a:rPr lang="hu-HU" sz="1400" b="1" dirty="0">
              <a:solidFill>
                <a:schemeClr val="accent3"/>
              </a:solidFill>
            </a:rPr>
            <a:t>pozitív korrekció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0.11189</cdr:x>
      <cdr:y>0</cdr:y>
    </cdr:from>
    <cdr:to>
      <cdr:x>0.73918</cdr:x>
      <cdr:y>0.08598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4BD211B-87E1-4DCF-8AD8-2B966AA542FA}"/>
            </a:ext>
          </a:extLst>
        </cdr:cNvPr>
        <cdr:cNvSpPr txBox="1"/>
      </cdr:nvSpPr>
      <cdr:spPr>
        <a:xfrm xmlns:a="http://schemas.openxmlformats.org/drawingml/2006/main">
          <a:off x="500645" y="0"/>
          <a:ext cx="2806780" cy="386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>
              <a:solidFill>
                <a:sysClr val="windowText" lastClr="000000"/>
              </a:solidFill>
            </a:rPr>
            <a:t>Éves</a:t>
          </a:r>
          <a:r>
            <a:rPr lang="hu-HU" sz="1600" baseline="0">
              <a:solidFill>
                <a:sysClr val="windowText" lastClr="000000"/>
              </a:solidFill>
            </a:rPr>
            <a:t> változás (százalék)</a:t>
          </a:r>
          <a:endParaRPr lang="hu-HU" sz="16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0.39092</cdr:x>
      <cdr:y>0.30168</cdr:y>
    </cdr:from>
    <cdr:to>
      <cdr:x>0.66535</cdr:x>
      <cdr:y>0.38437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F99AB582-180F-422D-914F-0C7B2CD0363B}"/>
            </a:ext>
          </a:extLst>
        </cdr:cNvPr>
        <cdr:cNvSpPr txBox="1"/>
      </cdr:nvSpPr>
      <cdr:spPr>
        <a:xfrm xmlns:a="http://schemas.openxmlformats.org/drawingml/2006/main">
          <a:off x="1749136" y="1357170"/>
          <a:ext cx="1227964" cy="371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>
          <a:solidFill>
            <a:schemeClr val="bg1">
              <a:lumMod val="50000"/>
            </a:schemeClr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hu-HU" sz="1800">
              <a:solidFill>
                <a:sysClr val="windowText" lastClr="000000"/>
              </a:solidFill>
            </a:rPr>
            <a:t>November</a:t>
          </a:r>
        </a:p>
      </cdr:txBody>
    </cdr:sp>
  </cdr:relSizeAnchor>
  <cdr:relSizeAnchor xmlns:cdr="http://schemas.openxmlformats.org/drawingml/2006/chartDrawing">
    <cdr:from>
      <cdr:x>0.52814</cdr:x>
      <cdr:y>0.38437</cdr:y>
    </cdr:from>
    <cdr:to>
      <cdr:x>0.66557</cdr:x>
      <cdr:y>0.46482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6C5325BF-9D08-4B80-9AB5-2A6769E65B03}"/>
            </a:ext>
          </a:extLst>
        </cdr:cNvPr>
        <cdr:cNvCxnSpPr>
          <a:stCxn xmlns:a="http://schemas.openxmlformats.org/drawingml/2006/main" id="7" idx="2"/>
        </cdr:cNvCxnSpPr>
      </cdr:nvCxnSpPr>
      <cdr:spPr>
        <a:xfrm xmlns:a="http://schemas.openxmlformats.org/drawingml/2006/main">
          <a:off x="2376610" y="1729167"/>
          <a:ext cx="618433" cy="36192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0.69781</cdr:x>
      <cdr:y>0.07846</cdr:y>
    </cdr:from>
    <cdr:to>
      <cdr:x>0.69781</cdr:x>
      <cdr:y>0.65598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A369C115-CE01-442E-8F84-FC40EF95D83E}"/>
            </a:ext>
          </a:extLst>
        </cdr:cNvPr>
        <cdr:cNvCxnSpPr/>
      </cdr:nvCxnSpPr>
      <cdr:spPr>
        <a:xfrm xmlns:a="http://schemas.openxmlformats.org/drawingml/2006/main">
          <a:off x="3733112" y="354414"/>
          <a:ext cx="0" cy="260868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0.09869</cdr:x>
      <cdr:y>0</cdr:y>
    </cdr:from>
    <cdr:to>
      <cdr:x>0.72928</cdr:x>
      <cdr:y>0.08929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4BD211B-87E1-4DCF-8AD8-2B966AA542FA}"/>
            </a:ext>
          </a:extLst>
        </cdr:cNvPr>
        <cdr:cNvSpPr txBox="1"/>
      </cdr:nvSpPr>
      <cdr:spPr>
        <a:xfrm xmlns:a="http://schemas.openxmlformats.org/drawingml/2006/main">
          <a:off x="444102" y="0"/>
          <a:ext cx="2837655" cy="401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>
              <a:solidFill>
                <a:sysClr val="windowText" lastClr="000000"/>
              </a:solidFill>
            </a:rPr>
            <a:t>Éves</a:t>
          </a:r>
          <a:r>
            <a:rPr lang="hu-HU" sz="1600" baseline="0">
              <a:solidFill>
                <a:sysClr val="windowText" lastClr="000000"/>
              </a:solidFill>
            </a:rPr>
            <a:t> változás (százalék)</a:t>
          </a:r>
          <a:endParaRPr lang="hu-HU" sz="16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0.33867</cdr:x>
      <cdr:y>0.4172</cdr:y>
    </cdr:from>
    <cdr:to>
      <cdr:x>0.59496</cdr:x>
      <cdr:y>0.49989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F99AB582-180F-422D-914F-0C7B2CD0363B}"/>
            </a:ext>
          </a:extLst>
        </cdr:cNvPr>
        <cdr:cNvSpPr txBox="1"/>
      </cdr:nvSpPr>
      <cdr:spPr>
        <a:xfrm xmlns:a="http://schemas.openxmlformats.org/drawingml/2006/main">
          <a:off x="1523999" y="1877407"/>
          <a:ext cx="1153341" cy="3721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>
          <a:solidFill>
            <a:schemeClr val="bg1">
              <a:lumMod val="50000"/>
            </a:schemeClr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hu-HU" sz="1600">
              <a:solidFill>
                <a:sysClr val="windowText" lastClr="000000"/>
              </a:solidFill>
            </a:rPr>
            <a:t>November</a:t>
          </a:r>
        </a:p>
      </cdr:txBody>
    </cdr:sp>
  </cdr:relSizeAnchor>
  <cdr:relSizeAnchor xmlns:cdr="http://schemas.openxmlformats.org/drawingml/2006/chartDrawing">
    <cdr:from>
      <cdr:x>0.59496</cdr:x>
      <cdr:y>0.37523</cdr:y>
    </cdr:from>
    <cdr:to>
      <cdr:x>0.72037</cdr:x>
      <cdr:y>0.45855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6C5325BF-9D08-4B80-9AB5-2A6769E65B03}"/>
            </a:ext>
          </a:extLst>
        </cdr:cNvPr>
        <cdr:cNvCxnSpPr>
          <a:stCxn xmlns:a="http://schemas.openxmlformats.org/drawingml/2006/main" id="7" idx="3"/>
        </cdr:cNvCxnSpPr>
      </cdr:nvCxnSpPr>
      <cdr:spPr>
        <a:xfrm xmlns:a="http://schemas.openxmlformats.org/drawingml/2006/main" flipV="1">
          <a:off x="2677340" y="1688542"/>
          <a:ext cx="564343" cy="37491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0.74947</cdr:x>
      <cdr:y>0.06502</cdr:y>
    </cdr:from>
    <cdr:to>
      <cdr:x>0.74947</cdr:x>
      <cdr:y>0.66033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A369C115-CE01-442E-8F84-FC40EF95D83E}"/>
            </a:ext>
          </a:extLst>
        </cdr:cNvPr>
        <cdr:cNvCxnSpPr/>
      </cdr:nvCxnSpPr>
      <cdr:spPr>
        <a:xfrm xmlns:a="http://schemas.openxmlformats.org/drawingml/2006/main">
          <a:off x="3748417" y="293699"/>
          <a:ext cx="0" cy="268904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0.7119</cdr:x>
      <cdr:y>0.07199</cdr:y>
    </cdr:from>
    <cdr:to>
      <cdr:x>0.84565</cdr:x>
      <cdr:y>0.79186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928E8DCC-24FE-46BA-8864-885E32440EA3}"/>
            </a:ext>
          </a:extLst>
        </cdr:cNvPr>
        <cdr:cNvSpPr/>
      </cdr:nvSpPr>
      <cdr:spPr>
        <a:xfrm xmlns:a="http://schemas.openxmlformats.org/drawingml/2006/main">
          <a:off x="5893598" y="323850"/>
          <a:ext cx="1107277" cy="3238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0000"/>
          </a:schemeClr>
        </a:solidFill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0.6305</cdr:x>
      <cdr:y>0</cdr:y>
    </cdr:from>
    <cdr:to>
      <cdr:x>0.96824</cdr:x>
      <cdr:y>0.0762</cdr:y>
    </cdr:to>
    <cdr:sp macro="" textlink="">
      <cdr:nvSpPr>
        <cdr:cNvPr id="5" name="Text Box 1">
          <a:extLst xmlns:a="http://schemas.openxmlformats.org/drawingml/2006/main">
            <a:ext uri="{FF2B5EF4-FFF2-40B4-BE49-F238E27FC236}">
              <a16:creationId xmlns:a16="http://schemas.microsoft.com/office/drawing/2014/main" id="{193CE897-8863-4D6B-BF86-30801538E2A3}"/>
            </a:ext>
          </a:extLst>
        </cdr:cNvPr>
        <cdr:cNvSpPr txBox="1"/>
      </cdr:nvSpPr>
      <cdr:spPr>
        <a:xfrm xmlns:a="http://schemas.openxmlformats.org/drawingml/2006/main">
          <a:off x="5219700" y="0"/>
          <a:ext cx="2796068" cy="342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b="1" i="1" dirty="0" err="1">
              <a:solidFill>
                <a:schemeClr val="accent1">
                  <a:lumMod val="75000"/>
                </a:schemeClr>
              </a:solidFill>
            </a:rPr>
            <a:t>Monetáris politikai horizont</a:t>
          </a:r>
        </a:p>
      </cdr:txBody>
    </cdr:sp>
  </cdr:relSizeAnchor>
  <cdr:relSizeAnchor xmlns:cdr="http://schemas.openxmlformats.org/drawingml/2006/chartDrawing">
    <cdr:from>
      <cdr:x>0.0408</cdr:x>
      <cdr:y>0</cdr:y>
    </cdr:from>
    <cdr:to>
      <cdr:x>0.43773</cdr:x>
      <cdr:y>0.09034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93783244-769F-4731-B6BA-0AD9589E119B}"/>
            </a:ext>
          </a:extLst>
        </cdr:cNvPr>
        <cdr:cNvSpPr txBox="1"/>
      </cdr:nvSpPr>
      <cdr:spPr>
        <a:xfrm xmlns:a="http://schemas.openxmlformats.org/drawingml/2006/main">
          <a:off x="337735" y="0"/>
          <a:ext cx="328608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/>
            <a:t>Százalék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0.06495</cdr:x>
      <cdr:y>0</cdr:y>
    </cdr:from>
    <cdr:to>
      <cdr:x>0.46188</cdr:x>
      <cdr:y>0.09034</cdr:y>
    </cdr:to>
    <cdr:sp macro="" textlink="">
      <cdr:nvSpPr>
        <cdr:cNvPr id="3" name="PrimaryTitle">
          <a:extLst xmlns:a="http://schemas.openxmlformats.org/drawingml/2006/main">
            <a:ext uri="{FF2B5EF4-FFF2-40B4-BE49-F238E27FC236}">
              <a16:creationId xmlns:a16="http://schemas.microsoft.com/office/drawing/2014/main" id="{664FC69E-4E1D-4888-B639-9E0268F290CF}"/>
            </a:ext>
          </a:extLst>
        </cdr:cNvPr>
        <cdr:cNvSpPr txBox="1"/>
      </cdr:nvSpPr>
      <cdr:spPr>
        <a:xfrm xmlns:a="http://schemas.openxmlformats.org/drawingml/2006/main">
          <a:off x="537738" y="0"/>
          <a:ext cx="3286064" cy="382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US" sz="1800" dirty="0" err="1"/>
            <a:t>Százalékpont</a:t>
          </a:r>
          <a:endParaRPr lang="en-US" sz="18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0.46471</cdr:x>
      <cdr:y>0.38338</cdr:y>
    </cdr:from>
    <cdr:to>
      <cdr:x>0.76574</cdr:x>
      <cdr:y>0.57257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CEFFC596-6A60-45A7-91E1-7643B43FED39}"/>
            </a:ext>
          </a:extLst>
        </cdr:cNvPr>
        <cdr:cNvSpPr txBox="1"/>
      </cdr:nvSpPr>
      <cdr:spPr>
        <a:xfrm xmlns:a="http://schemas.openxmlformats.org/drawingml/2006/main">
          <a:off x="4358535" y="1936710"/>
          <a:ext cx="2823397" cy="9557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2"/>
          </a:solidFill>
        </a:ln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>
              <a:solidFill>
                <a:schemeClr val="tx2"/>
              </a:solidFill>
            </a:rPr>
            <a:t>A Monetáris Tanács által kiemelten</a:t>
          </a:r>
          <a:r>
            <a:rPr lang="hu-HU" sz="1800" baseline="0" dirty="0">
              <a:solidFill>
                <a:schemeClr val="tx2"/>
              </a:solidFill>
            </a:rPr>
            <a:t> fontosnak </a:t>
          </a:r>
          <a:r>
            <a:rPr lang="hu-HU" sz="1800" dirty="0">
              <a:solidFill>
                <a:schemeClr val="tx2"/>
              </a:solidFill>
            </a:rPr>
            <a:t>tartott pályák</a:t>
          </a:r>
        </a:p>
      </cdr:txBody>
    </cdr:sp>
  </cdr:relSizeAnchor>
  <cdr:relSizeAnchor xmlns:cdr="http://schemas.openxmlformats.org/drawingml/2006/chartDrawing">
    <cdr:from>
      <cdr:x>0.30734</cdr:x>
      <cdr:y>0.49619</cdr:y>
    </cdr:from>
    <cdr:to>
      <cdr:x>0.46119</cdr:x>
      <cdr:y>0.56213</cdr:y>
    </cdr:to>
    <cdr:cxnSp macro="">
      <cdr:nvCxnSpPr>
        <cdr:cNvPr id="3" name="Egyenes összekötő nyíllal 5">
          <a:extLst xmlns:a="http://schemas.openxmlformats.org/drawingml/2006/main">
            <a:ext uri="{FF2B5EF4-FFF2-40B4-BE49-F238E27FC236}">
              <a16:creationId xmlns:a16="http://schemas.microsoft.com/office/drawing/2014/main" id="{4BDFFFB5-A105-4A47-9A53-28C18640EFC5}"/>
            </a:ext>
          </a:extLst>
        </cdr:cNvPr>
        <cdr:cNvCxnSpPr/>
      </cdr:nvCxnSpPr>
      <cdr:spPr>
        <a:xfrm xmlns:a="http://schemas.openxmlformats.org/drawingml/2006/main" flipH="1">
          <a:off x="2882536" y="2506551"/>
          <a:ext cx="1443050" cy="333103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0.67038</cdr:x>
      <cdr:y>0.13444</cdr:y>
    </cdr:from>
    <cdr:to>
      <cdr:x>0.79851</cdr:x>
      <cdr:y>0.37594</cdr:y>
    </cdr:to>
    <cdr:cxnSp macro="">
      <cdr:nvCxnSpPr>
        <cdr:cNvPr id="6" name="Egyenes összekötő nyíllal 5">
          <a:extLst xmlns:a="http://schemas.openxmlformats.org/drawingml/2006/main">
            <a:ext uri="{FF2B5EF4-FFF2-40B4-BE49-F238E27FC236}">
              <a16:creationId xmlns:a16="http://schemas.microsoft.com/office/drawing/2014/main" id="{0DB2EDDF-D255-4B19-B7E6-DDB9AD05C29D}"/>
            </a:ext>
          </a:extLst>
        </cdr:cNvPr>
        <cdr:cNvCxnSpPr/>
      </cdr:nvCxnSpPr>
      <cdr:spPr>
        <a:xfrm xmlns:a="http://schemas.openxmlformats.org/drawingml/2006/main" flipV="1">
          <a:off x="6287587" y="679164"/>
          <a:ext cx="1201783" cy="121996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0.18106</cdr:x>
      <cdr:y>0.7621</cdr:y>
    </cdr:from>
    <cdr:to>
      <cdr:x>0.80316</cdr:x>
      <cdr:y>0.82959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a16="http://schemas.microsoft.com/office/drawing/2014/main" id="{4827D2F8-F4A1-4233-ACDA-EFD5098610FD}"/>
            </a:ext>
          </a:extLst>
        </cdr:cNvPr>
        <cdr:cNvSpPr/>
      </cdr:nvSpPr>
      <cdr:spPr>
        <a:xfrm xmlns:a="http://schemas.openxmlformats.org/drawingml/2006/main">
          <a:off x="1698170" y="3849848"/>
          <a:ext cx="5834743" cy="3409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0.17785</cdr:x>
      <cdr:y>0.86859</cdr:y>
    </cdr:from>
    <cdr:to>
      <cdr:x>0.80594</cdr:x>
      <cdr:y>0.93608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id="{91E6874F-25C9-49C2-8DEF-88398E16BC22}"/>
            </a:ext>
          </a:extLst>
        </cdr:cNvPr>
        <cdr:cNvSpPr/>
      </cdr:nvSpPr>
      <cdr:spPr>
        <a:xfrm xmlns:a="http://schemas.openxmlformats.org/drawingml/2006/main">
          <a:off x="1668045" y="4387813"/>
          <a:ext cx="5890994" cy="3409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0.44977</cdr:x>
      <cdr:y>5.57778E-5</cdr:y>
    </cdr:from>
    <cdr:to>
      <cdr:x>1</cdr:x>
      <cdr:y>0.07432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364AF3-E264-4307-8C84-A36CDA991AE0}"/>
            </a:ext>
          </a:extLst>
        </cdr:cNvPr>
        <cdr:cNvSpPr txBox="1"/>
      </cdr:nvSpPr>
      <cdr:spPr>
        <a:xfrm xmlns:a="http://schemas.openxmlformats.org/drawingml/2006/main">
          <a:off x="2428753" y="251"/>
          <a:ext cx="2971247" cy="3341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600" b="0" i="0" baseline="0" dirty="0">
              <a:effectLst/>
              <a:latin typeface="Calibri" panose="020F0502020204030204" pitchFamily="34" charset="0"/>
              <a:ea typeface="+mn-ea"/>
              <a:cs typeface="+mn-cs"/>
            </a:rPr>
            <a:t>GDP alapú külső keresletünk</a:t>
          </a:r>
          <a:endParaRPr lang="hu-HU" sz="1600" dirty="0">
            <a:effectLst/>
            <a:latin typeface="Calibri" panose="020F0502020204030204" pitchFamily="34" charset="0"/>
          </a:endParaRPr>
        </a:p>
        <a:p xmlns:a="http://schemas.openxmlformats.org/drawingml/2006/main">
          <a:endParaRPr lang="hu-HU" sz="1600" dirty="0" err="1">
            <a:latin typeface="Calibri" panose="020F05020202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0.7394</cdr:x>
      <cdr:y>0.08241</cdr:y>
    </cdr:from>
    <cdr:to>
      <cdr:x>0.7394</cdr:x>
      <cdr:y>0.74903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11417C27-9884-4A4E-A456-4C1692F08A51}"/>
            </a:ext>
          </a:extLst>
        </cdr:cNvPr>
        <cdr:cNvCxnSpPr/>
      </cdr:nvCxnSpPr>
      <cdr:spPr>
        <a:xfrm xmlns:a="http://schemas.openxmlformats.org/drawingml/2006/main">
          <a:off x="8078031" y="376152"/>
          <a:ext cx="0" cy="304283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0.72189</cdr:x>
      <cdr:y>0.21564</cdr:y>
    </cdr:from>
    <cdr:to>
      <cdr:x>0.74891</cdr:x>
      <cdr:y>0.39022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A0FDA8E9-8728-42C7-A535-CAB04AD517A3}"/>
            </a:ext>
          </a:extLst>
        </cdr:cNvPr>
        <cdr:cNvCxnSpPr/>
      </cdr:nvCxnSpPr>
      <cdr:spPr>
        <a:xfrm xmlns:a="http://schemas.openxmlformats.org/drawingml/2006/main">
          <a:off x="7886822" y="984290"/>
          <a:ext cx="295154" cy="79688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3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0.71989</cdr:x>
      <cdr:y>0.21355</cdr:y>
    </cdr:from>
    <cdr:to>
      <cdr:x>0.80471</cdr:x>
      <cdr:y>0.33596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BBAA1E53-71E4-4E89-87EB-F111928E3977}"/>
            </a:ext>
          </a:extLst>
        </cdr:cNvPr>
        <cdr:cNvCxnSpPr/>
      </cdr:nvCxnSpPr>
      <cdr:spPr>
        <a:xfrm xmlns:a="http://schemas.openxmlformats.org/drawingml/2006/main">
          <a:off x="7864937" y="974765"/>
          <a:ext cx="926639" cy="55876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3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0.56693</cdr:x>
      <cdr:y>0.08681</cdr:y>
    </cdr:from>
    <cdr:to>
      <cdr:x>0.87361</cdr:x>
      <cdr:y>0.2128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10750CE2-5F9E-471A-835E-2CD2189856C0}"/>
            </a:ext>
          </a:extLst>
        </cdr:cNvPr>
        <cdr:cNvSpPr txBox="1"/>
      </cdr:nvSpPr>
      <cdr:spPr>
        <a:xfrm xmlns:a="http://schemas.openxmlformats.org/drawingml/2006/main">
          <a:off x="6193850" y="396266"/>
          <a:ext cx="3350540" cy="5750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accent3"/>
          </a:solidFill>
        </a:ln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b="0" i="0" dirty="0" err="1">
              <a:latin typeface="+mn-lt"/>
            </a:rPr>
            <a:t>Consensus</a:t>
          </a:r>
          <a:r>
            <a:rPr lang="hu-HU" sz="1600" b="0" i="0" baseline="0" dirty="0" err="1">
              <a:latin typeface="+mn-lt"/>
            </a:rPr>
            <a:t> Economics decemberi előrejelzésének tartománya</a:t>
          </a:r>
          <a:endParaRPr lang="hu-HU" sz="1600" b="0" i="0" dirty="0" err="1">
            <a:latin typeface="+mn-lt"/>
          </a:endParaRPr>
        </a:p>
      </cdr:txBody>
    </cdr:sp>
  </cdr:relSizeAnchor>
  <cdr:relSizeAnchor xmlns:cdr="http://schemas.openxmlformats.org/drawingml/2006/chartDrawing">
    <cdr:from>
      <cdr:x>0.76024</cdr:x>
      <cdr:y>0.64025</cdr:y>
    </cdr:from>
    <cdr:to>
      <cdr:x>0.97366</cdr:x>
      <cdr:y>0.72233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F41350E-7C21-4C20-95C2-C6DEAE72B753}"/>
            </a:ext>
          </a:extLst>
        </cdr:cNvPr>
        <cdr:cNvSpPr txBox="1"/>
      </cdr:nvSpPr>
      <cdr:spPr>
        <a:xfrm xmlns:a="http://schemas.openxmlformats.org/drawingml/2006/main">
          <a:off x="8305801" y="2922484"/>
          <a:ext cx="2331560" cy="3746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accent1">
              <a:lumMod val="75000"/>
            </a:schemeClr>
          </a:solidFill>
        </a:ln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b="0" i="0" dirty="0" err="1">
              <a:latin typeface="+mn-lt"/>
            </a:rPr>
            <a:t>EKB</a:t>
          </a:r>
          <a:r>
            <a:rPr lang="hu-HU" sz="1600" b="0" i="0" dirty="0">
              <a:latin typeface="+mn-lt"/>
            </a:rPr>
            <a:t> előrejelzés</a:t>
          </a:r>
        </a:p>
      </cdr:txBody>
    </cdr:sp>
  </cdr:relSizeAnchor>
  <cdr:relSizeAnchor xmlns:cdr="http://schemas.openxmlformats.org/drawingml/2006/chartDrawing">
    <cdr:from>
      <cdr:x>0.86695</cdr:x>
      <cdr:y>0.3777</cdr:y>
    </cdr:from>
    <cdr:to>
      <cdr:x>0.95292</cdr:x>
      <cdr:y>0.64025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A47912E9-49D3-42E9-B7B9-F5AFAD269926}"/>
            </a:ext>
          </a:extLst>
        </cdr:cNvPr>
        <cdr:cNvCxnSpPr>
          <a:stCxn xmlns:a="http://schemas.openxmlformats.org/drawingml/2006/main" id="9" idx="0"/>
        </cdr:cNvCxnSpPr>
      </cdr:nvCxnSpPr>
      <cdr:spPr>
        <a:xfrm xmlns:a="http://schemas.openxmlformats.org/drawingml/2006/main" flipV="1">
          <a:off x="9471581" y="1724025"/>
          <a:ext cx="939245" cy="119845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0.86695</cdr:x>
      <cdr:y>0.41526</cdr:y>
    </cdr:from>
    <cdr:to>
      <cdr:x>0.88056</cdr:x>
      <cdr:y>0.64025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A1B54AB9-5A73-41FB-BC97-4ADC26CEB42F}"/>
            </a:ext>
          </a:extLst>
        </cdr:cNvPr>
        <cdr:cNvCxnSpPr>
          <a:stCxn xmlns:a="http://schemas.openxmlformats.org/drawingml/2006/main" id="9" idx="0"/>
        </cdr:cNvCxnSpPr>
      </cdr:nvCxnSpPr>
      <cdr:spPr>
        <a:xfrm xmlns:a="http://schemas.openxmlformats.org/drawingml/2006/main" flipV="1">
          <a:off x="9471581" y="1895475"/>
          <a:ext cx="148670" cy="102700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0.81081</cdr:x>
      <cdr:y>0.46622</cdr:y>
    </cdr:from>
    <cdr:to>
      <cdr:x>0.86695</cdr:x>
      <cdr:y>0.64025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FC2F4912-61BF-42B0-8AF7-07008A9EB724}"/>
            </a:ext>
          </a:extLst>
        </cdr:cNvPr>
        <cdr:cNvCxnSpPr>
          <a:stCxn xmlns:a="http://schemas.openxmlformats.org/drawingml/2006/main" id="9" idx="0"/>
        </cdr:cNvCxnSpPr>
      </cdr:nvCxnSpPr>
      <cdr:spPr>
        <a:xfrm xmlns:a="http://schemas.openxmlformats.org/drawingml/2006/main" flipH="1" flipV="1">
          <a:off x="8858251" y="2128111"/>
          <a:ext cx="613330" cy="79437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0.75676</cdr:x>
      <cdr:y>0.48203</cdr:y>
    </cdr:from>
    <cdr:to>
      <cdr:x>0.86695</cdr:x>
      <cdr:y>0.64025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77ADCB64-BD11-45AC-A68F-2E5CF3941B26}"/>
            </a:ext>
          </a:extLst>
        </cdr:cNvPr>
        <cdr:cNvCxnSpPr>
          <a:stCxn xmlns:a="http://schemas.openxmlformats.org/drawingml/2006/main" id="9" idx="0"/>
        </cdr:cNvCxnSpPr>
      </cdr:nvCxnSpPr>
      <cdr:spPr>
        <a:xfrm xmlns:a="http://schemas.openxmlformats.org/drawingml/2006/main" flipH="1" flipV="1">
          <a:off x="8267701" y="2200275"/>
          <a:ext cx="1203880" cy="72220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0.70343</cdr:x>
      <cdr:y>0.07468</cdr:y>
    </cdr:from>
    <cdr:to>
      <cdr:x>0.70343</cdr:x>
      <cdr:y>0.7753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52A762D-7210-426D-8E70-8849E244BB1A}"/>
            </a:ext>
          </a:extLst>
        </cdr:cNvPr>
        <cdr:cNvCxnSpPr/>
      </cdr:nvCxnSpPr>
      <cdr:spPr>
        <a:xfrm xmlns:a="http://schemas.openxmlformats.org/drawingml/2006/main">
          <a:off x="7165811" y="358211"/>
          <a:ext cx="0" cy="336064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0.67068</cdr:x>
      <cdr:y>0.05301</cdr:y>
    </cdr:from>
    <cdr:to>
      <cdr:x>0.93362</cdr:x>
      <cdr:y>0.80946</cdr:y>
    </cdr:to>
    <cdr:sp macro="" textlink="">
      <cdr:nvSpPr>
        <cdr:cNvPr id="3" name="Téglalap 2">
          <a:extLst xmlns:a="http://schemas.openxmlformats.org/drawingml/2006/main">
            <a:ext uri="{FF2B5EF4-FFF2-40B4-BE49-F238E27FC236}">
              <a16:creationId xmlns:a16="http://schemas.microsoft.com/office/drawing/2014/main" id="{5738C8D5-946B-45AA-B2F8-5CE82C45A81A}"/>
            </a:ext>
          </a:extLst>
        </cdr:cNvPr>
        <cdr:cNvSpPr/>
      </cdr:nvSpPr>
      <cdr:spPr>
        <a:xfrm xmlns:a="http://schemas.openxmlformats.org/drawingml/2006/main">
          <a:off x="5405517" y="258400"/>
          <a:ext cx="2119227" cy="36873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0.36339</cdr:x>
      <cdr:y>0.02913</cdr:y>
    </cdr:from>
    <cdr:to>
      <cdr:x>0.37896</cdr:x>
      <cdr:y>0.05924</cdr:y>
    </cdr:to>
    <cdr:sp macro="" textlink="">
      <cdr:nvSpPr>
        <cdr:cNvPr id="10" name="Háromszög 9">
          <a:extLst xmlns:a="http://schemas.openxmlformats.org/drawingml/2006/main">
            <a:ext uri="{FF2B5EF4-FFF2-40B4-BE49-F238E27FC236}">
              <a16:creationId xmlns:a16="http://schemas.microsoft.com/office/drawing/2014/main" id="{96179470-8512-4AB5-BAB4-42E2DF037114}"/>
            </a:ext>
          </a:extLst>
        </cdr:cNvPr>
        <cdr:cNvSpPr/>
      </cdr:nvSpPr>
      <cdr:spPr>
        <a:xfrm xmlns:a="http://schemas.openxmlformats.org/drawingml/2006/main">
          <a:off x="2928828" y="141995"/>
          <a:ext cx="125470" cy="146762"/>
        </a:xfrm>
        <a:prstGeom xmlns:a="http://schemas.openxmlformats.org/drawingml/2006/main" prst="triangle">
          <a:avLst/>
        </a:prstGeom>
        <a:noFill xmlns:a="http://schemas.openxmlformats.org/drawingml/2006/main"/>
        <a:ln xmlns:a="http://schemas.openxmlformats.org/drawingml/2006/main" w="285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0.37386</cdr:x>
      <cdr:y>0.01337</cdr:y>
    </cdr:from>
    <cdr:to>
      <cdr:x>0.44018</cdr:x>
      <cdr:y>0.06065</cdr:y>
    </cdr:to>
    <cdr:sp macro="" textlink="">
      <cdr:nvSpPr>
        <cdr:cNvPr id="11" name="Szövegdoboz 2">
          <a:extLst xmlns:a="http://schemas.openxmlformats.org/drawingml/2006/main">
            <a:ext uri="{FF2B5EF4-FFF2-40B4-BE49-F238E27FC236}">
              <a16:creationId xmlns:a16="http://schemas.microsoft.com/office/drawing/2014/main" id="{252EEF46-26F2-462E-963E-3D4C57B68EEE}"/>
            </a:ext>
          </a:extLst>
        </cdr:cNvPr>
        <cdr:cNvSpPr txBox="1"/>
      </cdr:nvSpPr>
      <cdr:spPr>
        <a:xfrm xmlns:a="http://schemas.openxmlformats.org/drawingml/2006/main">
          <a:off x="3060699" y="88900"/>
          <a:ext cx="542925" cy="31432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b="1">
              <a:solidFill>
                <a:schemeClr val="accent1"/>
              </a:solidFill>
            </a:rPr>
            <a:t>57%</a:t>
          </a:r>
          <a:endParaRPr lang="hu-HU" sz="1100" b="1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0.70312</cdr:x>
      <cdr:y>0.01051</cdr:y>
    </cdr:from>
    <cdr:to>
      <cdr:x>0.7836</cdr:x>
      <cdr:y>0.05778</cdr:y>
    </cdr:to>
    <cdr:sp macro="" textlink="">
      <cdr:nvSpPr>
        <cdr:cNvPr id="13" name="Szövegdoboz 2">
          <a:extLst xmlns:a="http://schemas.openxmlformats.org/drawingml/2006/main">
            <a:ext uri="{FF2B5EF4-FFF2-40B4-BE49-F238E27FC236}">
              <a16:creationId xmlns:a16="http://schemas.microsoft.com/office/drawing/2014/main" id="{252EEF46-26F2-462E-963E-3D4C57B68EEE}"/>
            </a:ext>
          </a:extLst>
        </cdr:cNvPr>
        <cdr:cNvSpPr txBox="1"/>
      </cdr:nvSpPr>
      <cdr:spPr>
        <a:xfrm xmlns:a="http://schemas.openxmlformats.org/drawingml/2006/main">
          <a:off x="5756274" y="69850"/>
          <a:ext cx="658814" cy="31432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b="1">
              <a:solidFill>
                <a:schemeClr val="accent1"/>
              </a:solidFill>
            </a:rPr>
            <a:t>120%</a:t>
          </a:r>
          <a:endParaRPr lang="hu-HU" sz="1100" b="1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0.28461</cdr:x>
      <cdr:y>0.05116</cdr:y>
    </cdr:from>
    <cdr:to>
      <cdr:x>0.40547</cdr:x>
      <cdr:y>0.87672</cdr:y>
    </cdr:to>
    <cdr:sp macro="" textlink="">
      <cdr:nvSpPr>
        <cdr:cNvPr id="7" name="Téglalap 6">
          <a:extLst xmlns:a="http://schemas.openxmlformats.org/drawingml/2006/main">
            <a:ext uri="{FF2B5EF4-FFF2-40B4-BE49-F238E27FC236}">
              <a16:creationId xmlns:a16="http://schemas.microsoft.com/office/drawing/2014/main" id="{15D6A8EB-33EE-44E2-AFAA-0F73EADD3046}"/>
            </a:ext>
          </a:extLst>
        </cdr:cNvPr>
        <cdr:cNvSpPr/>
      </cdr:nvSpPr>
      <cdr:spPr>
        <a:xfrm xmlns:a="http://schemas.openxmlformats.org/drawingml/2006/main">
          <a:off x="2293902" y="249405"/>
          <a:ext cx="974080" cy="40242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0.69214</cdr:x>
      <cdr:y>0.02264</cdr:y>
    </cdr:from>
    <cdr:to>
      <cdr:x>0.70771</cdr:x>
      <cdr:y>0.05275</cdr:y>
    </cdr:to>
    <cdr:sp macro="" textlink="">
      <cdr:nvSpPr>
        <cdr:cNvPr id="8" name="Háromszög 9">
          <a:extLst xmlns:a="http://schemas.openxmlformats.org/drawingml/2006/main">
            <a:ext uri="{FF2B5EF4-FFF2-40B4-BE49-F238E27FC236}">
              <a16:creationId xmlns:a16="http://schemas.microsoft.com/office/drawing/2014/main" id="{A8CD5E3B-B05A-445B-A535-5B5DA8BD6558}"/>
            </a:ext>
          </a:extLst>
        </cdr:cNvPr>
        <cdr:cNvSpPr/>
      </cdr:nvSpPr>
      <cdr:spPr>
        <a:xfrm xmlns:a="http://schemas.openxmlformats.org/drawingml/2006/main">
          <a:off x="5578449" y="110359"/>
          <a:ext cx="125470" cy="146762"/>
        </a:xfrm>
        <a:prstGeom xmlns:a="http://schemas.openxmlformats.org/drawingml/2006/main" prst="triangle">
          <a:avLst/>
        </a:prstGeom>
        <a:noFill xmlns:a="http://schemas.openxmlformats.org/drawingml/2006/main"/>
        <a:ln xmlns:a="http://schemas.openxmlformats.org/drawingml/2006/main" w="285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0.74658</cdr:x>
      <cdr:y>0.08337</cdr:y>
    </cdr:from>
    <cdr:to>
      <cdr:x>0.74658</cdr:x>
      <cdr:y>0.62688</cdr:y>
    </cdr:to>
    <cdr:cxnSp macro="">
      <cdr:nvCxnSpPr>
        <cdr:cNvPr id="3" name="Egyenes összekötő 2">
          <a:extLst xmlns:a="http://schemas.openxmlformats.org/drawingml/2006/main">
            <a:ext uri="{FF2B5EF4-FFF2-40B4-BE49-F238E27FC236}">
              <a16:creationId xmlns:a16="http://schemas.microsoft.com/office/drawing/2014/main" id="{4303ADB5-258D-4274-9A0E-B7DAED3C47BF}"/>
            </a:ext>
          </a:extLst>
        </cdr:cNvPr>
        <cdr:cNvCxnSpPr/>
      </cdr:nvCxnSpPr>
      <cdr:spPr>
        <a:xfrm xmlns:a="http://schemas.openxmlformats.org/drawingml/2006/main" flipH="1">
          <a:off x="7717482" y="411745"/>
          <a:ext cx="0" cy="268426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898D8D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0.07151</cdr:x>
      <cdr:y>0.00808</cdr:y>
    </cdr:from>
    <cdr:to>
      <cdr:x>0.29199</cdr:x>
      <cdr:y>0.08084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A37AFBD7-B17D-431F-9279-5043CE272244}"/>
            </a:ext>
          </a:extLst>
        </cdr:cNvPr>
        <cdr:cNvSpPr txBox="1"/>
      </cdr:nvSpPr>
      <cdr:spPr>
        <a:xfrm xmlns:a="http://schemas.openxmlformats.org/drawingml/2006/main">
          <a:off x="696787" y="40709"/>
          <a:ext cx="2148257" cy="366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>
              <a:latin typeface="Calibri" panose="020F0502020204030204" pitchFamily="34" charset="0"/>
            </a:rPr>
            <a:t>S</a:t>
          </a:r>
          <a:r>
            <a:rPr lang="hu-HU" sz="1600" b="0" dirty="0">
              <a:latin typeface="Calibri" panose="020F0502020204030204" pitchFamily="34" charset="0"/>
            </a:rPr>
            <a:t>zázalék</a:t>
          </a:r>
        </a:p>
      </cdr:txBody>
    </cdr:sp>
  </cdr:relSizeAnchor>
  <cdr:relSizeAnchor xmlns:cdr="http://schemas.openxmlformats.org/drawingml/2006/chartDrawing">
    <cdr:from>
      <cdr:x>0.80654</cdr:x>
      <cdr:y>0.07848</cdr:y>
    </cdr:from>
    <cdr:to>
      <cdr:x>0.80654</cdr:x>
      <cdr:y>0.71558</cdr:y>
    </cdr:to>
    <cdr:cxnSp macro="">
      <cdr:nvCxnSpPr>
        <cdr:cNvPr id="6" name="Egyenes összekötő 5">
          <a:extLst xmlns:a="http://schemas.openxmlformats.org/drawingml/2006/main">
            <a:ext uri="{FF2B5EF4-FFF2-40B4-BE49-F238E27FC236}">
              <a16:creationId xmlns:a16="http://schemas.microsoft.com/office/drawing/2014/main" id="{4BDFCA42-1100-43F6-90DE-2BC31BD9F1F0}"/>
            </a:ext>
          </a:extLst>
        </cdr:cNvPr>
        <cdr:cNvCxnSpPr/>
      </cdr:nvCxnSpPr>
      <cdr:spPr>
        <a:xfrm xmlns:a="http://schemas.openxmlformats.org/drawingml/2006/main" flipV="1">
          <a:off x="7858560" y="395396"/>
          <a:ext cx="0" cy="3209952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898D8D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0.84283</cdr:x>
      <cdr:y>0.00476</cdr:y>
    </cdr:from>
    <cdr:to>
      <cdr:x>0.95621</cdr:x>
      <cdr:y>0.07752</cdr:y>
    </cdr:to>
    <cdr:sp macro="" textlink="">
      <cdr:nvSpPr>
        <cdr:cNvPr id="5" name="Szövegdoboz 1">
          <a:extLst xmlns:a="http://schemas.openxmlformats.org/drawingml/2006/main">
            <a:ext uri="{FF2B5EF4-FFF2-40B4-BE49-F238E27FC236}">
              <a16:creationId xmlns:a16="http://schemas.microsoft.com/office/drawing/2014/main" id="{319BDC3F-5C2D-4BF2-8398-376FFE461263}"/>
            </a:ext>
          </a:extLst>
        </cdr:cNvPr>
        <cdr:cNvSpPr txBox="1"/>
      </cdr:nvSpPr>
      <cdr:spPr>
        <a:xfrm xmlns:a="http://schemas.openxmlformats.org/drawingml/2006/main">
          <a:off x="8212183" y="23998"/>
          <a:ext cx="1104674" cy="366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dirty="0">
              <a:latin typeface="Calibri" panose="020F0502020204030204" pitchFamily="34" charset="0"/>
            </a:rPr>
            <a:t>S</a:t>
          </a:r>
          <a:r>
            <a:rPr lang="hu-HU" sz="1600" b="0" dirty="0">
              <a:latin typeface="Calibri" panose="020F0502020204030204" pitchFamily="34" charset="0"/>
            </a:rPr>
            <a:t>zázalék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0.74647</cdr:x>
      <cdr:y>0.06289</cdr:y>
    </cdr:from>
    <cdr:to>
      <cdr:x>0.74647</cdr:x>
      <cdr:y>0.81734</cdr:y>
    </cdr:to>
    <cdr:cxnSp macro="">
      <cdr:nvCxnSpPr>
        <cdr:cNvPr id="2" name="Egyenes összekötő 4">
          <a:extLst xmlns:a="http://schemas.openxmlformats.org/drawingml/2006/main">
            <a:ext uri="{FF2B5EF4-FFF2-40B4-BE49-F238E27FC236}">
              <a16:creationId xmlns:a16="http://schemas.microsoft.com/office/drawing/2014/main" id="{6F977118-98E1-4237-84E0-1AA516144B94}"/>
            </a:ext>
          </a:extLst>
        </cdr:cNvPr>
        <cdr:cNvCxnSpPr/>
      </cdr:nvCxnSpPr>
      <cdr:spPr>
        <a:xfrm xmlns:a="http://schemas.openxmlformats.org/drawingml/2006/main" flipV="1">
          <a:off x="7761785" y="309971"/>
          <a:ext cx="0" cy="37187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0.40153</cdr:x>
      <cdr:y>0.13012</cdr:y>
    </cdr:from>
    <cdr:to>
      <cdr:x>0.67268</cdr:x>
      <cdr:y>0.32143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3C54E48-9FE6-4D08-BEB0-BA2CB3378E05}"/>
            </a:ext>
          </a:extLst>
        </cdr:cNvPr>
        <cdr:cNvGrpSpPr/>
      </cdr:nvGrpSpPr>
      <cdr:grpSpPr>
        <a:xfrm xmlns:a="http://schemas.openxmlformats.org/drawingml/2006/main">
          <a:off x="4175123" y="641368"/>
          <a:ext cx="2819427" cy="942977"/>
          <a:chOff x="2933661" y="409568"/>
          <a:chExt cx="2819406" cy="942976"/>
        </a:xfrm>
      </cdr:grpSpPr>
      <cdr:sp macro="" textlink="">
        <cdr:nvSpPr>
          <cdr:cNvPr id="5" name="TextBox 2">
            <a:extLst xmlns:a="http://schemas.openxmlformats.org/drawingml/2006/main">
              <a:ext uri="{FF2B5EF4-FFF2-40B4-BE49-F238E27FC236}">
                <a16:creationId xmlns:a16="http://schemas.microsoft.com/office/drawing/2014/main" id="{279BB268-AF71-4377-BB64-B301E2233F2D}"/>
              </a:ext>
            </a:extLst>
          </cdr:cNvPr>
          <cdr:cNvSpPr txBox="1"/>
        </cdr:nvSpPr>
        <cdr:spPr>
          <a:xfrm xmlns:a="http://schemas.openxmlformats.org/drawingml/2006/main">
            <a:off x="3533736" y="495293"/>
            <a:ext cx="2219331" cy="704851"/>
          </a:xfrm>
          <a:prstGeom xmlns:a="http://schemas.openxmlformats.org/drawingml/2006/main" prst="roundRect">
            <a:avLst/>
          </a:prstGeom>
          <a:solidFill xmlns:a="http://schemas.openxmlformats.org/drawingml/2006/main">
            <a:schemeClr val="accent1">
              <a:lumMod val="20000"/>
              <a:lumOff val="80000"/>
            </a:schemeClr>
          </a:solidFill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hu-HU" sz="1600" i="1"/>
              <a:t>A babaváró támogatások hatása</a:t>
            </a:r>
          </a:p>
        </cdr:txBody>
      </cdr:sp>
      <cdr:sp macro="" textlink="">
        <cdr:nvSpPr>
          <cdr:cNvPr id="6" name="Oval 5">
            <a:extLst xmlns:a="http://schemas.openxmlformats.org/drawingml/2006/main">
              <a:ext uri="{FF2B5EF4-FFF2-40B4-BE49-F238E27FC236}">
                <a16:creationId xmlns:a16="http://schemas.microsoft.com/office/drawing/2014/main" id="{1FD0ADE8-3685-4A77-9C3C-869ED2FF6076}"/>
              </a:ext>
            </a:extLst>
          </cdr:cNvPr>
          <cdr:cNvSpPr/>
        </cdr:nvSpPr>
        <cdr:spPr>
          <a:xfrm xmlns:a="http://schemas.openxmlformats.org/drawingml/2006/main">
            <a:off x="2933661" y="409568"/>
            <a:ext cx="942977" cy="942976"/>
          </a:xfrm>
          <a:prstGeom xmlns:a="http://schemas.openxmlformats.org/drawingml/2006/main" prst="ellipse">
            <a:avLst/>
          </a:prstGeom>
          <a:blipFill xmlns:a="http://schemas.openxmlformats.org/drawingml/2006/main" dpi="0" rotWithShape="1">
            <a:blip xmlns:r="http://schemas.openxmlformats.org/officeDocument/2006/relationships"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xmlns:a="http://schemas.openxmlformats.org/drawingml/2006/main">
            <a:solidFill>
              <a:schemeClr val="accent1">
                <a:lumMod val="75000"/>
              </a:schemeClr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hu-HU"/>
          </a:p>
        </cdr:txBody>
      </cdr:sp>
    </cdr:grpSp>
  </cdr:relSizeAnchor>
  <cdr:relSizeAnchor xmlns:cdr="http://schemas.openxmlformats.org/drawingml/2006/chartDrawing">
    <cdr:from>
      <cdr:x>0.67268</cdr:x>
      <cdr:y>0.13825</cdr:y>
    </cdr:from>
    <cdr:to>
      <cdr:x>0.76002</cdr:x>
      <cdr:y>0.21901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E7CB453E-2EEB-4A12-A0D2-82D6310B2059}"/>
            </a:ext>
          </a:extLst>
        </cdr:cNvPr>
        <cdr:cNvCxnSpPr>
          <a:stCxn xmlns:a="http://schemas.openxmlformats.org/drawingml/2006/main" id="5" idx="3"/>
        </cdr:cNvCxnSpPr>
      </cdr:nvCxnSpPr>
      <cdr:spPr>
        <a:xfrm xmlns:a="http://schemas.openxmlformats.org/drawingml/2006/main" flipV="1">
          <a:off x="6994525" y="681446"/>
          <a:ext cx="908231" cy="39805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1956-1CE7-438C-A7D9-98F41CC4D436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6F8A-8420-48F3-B1BB-4994F26867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84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4AFBB-0A4A-4377-A5A2-ABAE29D12A1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681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4AFBB-0A4A-4377-A5A2-ABAE29D12A14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609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4AFBB-0A4A-4377-A5A2-ABAE29D12A1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99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744FE-1E49-4ECA-8790-946B7355BBB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760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4AFBB-0A4A-4377-A5A2-ABAE29D12A1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72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51B3C-3796-4CAC-8B77-E25456535C93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53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4AFBB-0A4A-4377-A5A2-ABAE29D12A14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0161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4AFBB-0A4A-4377-A5A2-ABAE29D12A14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6311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4AFBB-0A4A-4377-A5A2-ABAE29D12A14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9409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4AFBB-0A4A-4377-A5A2-ABAE29D12A14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159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4" r:id="rId4"/>
    <p:sldLayoutId id="2147483802" r:id="rId5"/>
    <p:sldLayoutId id="2147483803" r:id="rId6"/>
    <p:sldLayoutId id="2147483806" r:id="rId7"/>
    <p:sldLayoutId id="2147483807" r:id="rId8"/>
    <p:sldLayoutId id="2147483769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chart" Target="../charts/char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45B08-B280-4712-8DE2-7E8731077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3576" y="254235"/>
            <a:ext cx="4676502" cy="774571"/>
          </a:xfrm>
        </p:spPr>
        <p:txBody>
          <a:bodyPr/>
          <a:lstStyle/>
          <a:p>
            <a:r>
              <a:rPr lang="hu-HU" dirty="0"/>
              <a:t>Magyar Nemzeti Bank |</a:t>
            </a:r>
          </a:p>
          <a:p>
            <a:r>
              <a:rPr lang="hu-HU" dirty="0"/>
              <a:t>2019. december 19.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66332-96FA-4C17-8E19-F95E408D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/>
              <a:t>Makrogazdasági kilátások</a:t>
            </a:r>
            <a:br>
              <a:rPr lang="hu-HU" dirty="0"/>
            </a:br>
            <a:r>
              <a:rPr lang="hu-HU" sz="2400" dirty="0"/>
              <a:t>Inflációs jelentés – 2019. december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4FB2A-F296-4CB5-B762-AC539ECED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359" y="270809"/>
            <a:ext cx="3533158" cy="369332"/>
          </a:xfrm>
        </p:spPr>
        <p:txBody>
          <a:bodyPr/>
          <a:lstStyle/>
          <a:p>
            <a:r>
              <a:rPr lang="hu-HU" dirty="0"/>
              <a:t>Balatoni András | Igazgató</a:t>
            </a:r>
          </a:p>
        </p:txBody>
      </p:sp>
    </p:spTree>
    <p:extLst>
      <p:ext uri="{BB962C8B-B14F-4D97-AF65-F5344CB8AC3E}">
        <p14:creationId xmlns:p14="http://schemas.microsoft.com/office/powerpoint/2010/main" val="380281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358186"/>
              </p:ext>
            </p:extLst>
          </p:nvPr>
        </p:nvGraphicFramePr>
        <p:xfrm>
          <a:off x="635726" y="1018903"/>
          <a:ext cx="9743547" cy="503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ím 2">
            <a:extLst>
              <a:ext uri="{FF2B5EF4-FFF2-40B4-BE49-F238E27FC236}">
                <a16:creationId xmlns:a16="http://schemas.microsoft.com/office/drawing/2014/main" id="{A9F318A5-4EC7-4CDB-85DC-8EB5BE94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310448"/>
            <a:ext cx="9517124" cy="612000"/>
          </a:xfrm>
        </p:spPr>
        <p:txBody>
          <a:bodyPr>
            <a:noAutofit/>
          </a:bodyPr>
          <a:lstStyle/>
          <a:p>
            <a:r>
              <a:rPr lang="hu-HU" sz="2100" dirty="0"/>
              <a:t>A megtakarítási ráta a következő években tartósan magasan alakul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A02DCCF-1B17-416F-B870-6032819336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9974" y="6442488"/>
            <a:ext cx="3600000" cy="369333"/>
          </a:xfrm>
        </p:spPr>
        <p:txBody>
          <a:bodyPr/>
          <a:lstStyle/>
          <a:p>
            <a:r>
              <a:rPr lang="hu-HU" dirty="0"/>
              <a:t>Forrás | KSH, MNB-előrejelzés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179D68-2FFB-4B7C-83EC-80C696AF9C8F}"/>
              </a:ext>
            </a:extLst>
          </p:cNvPr>
          <p:cNvSpPr txBox="1"/>
          <p:nvPr/>
        </p:nvSpPr>
        <p:spPr>
          <a:xfrm>
            <a:off x="635726" y="5863726"/>
            <a:ext cx="983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A </a:t>
            </a:r>
            <a:r>
              <a:rPr lang="hu-HU" cap="all" spc="113" dirty="0">
                <a:solidFill>
                  <a:schemeClr val="tx2"/>
                </a:solidFill>
              </a:rPr>
              <a:t>fogyasztási</a:t>
            </a:r>
            <a:r>
              <a:rPr lang="hu-HU" dirty="0"/>
              <a:t>, A </a:t>
            </a:r>
            <a:r>
              <a:rPr lang="hu-HU" cap="all" spc="113" dirty="0">
                <a:solidFill>
                  <a:schemeClr val="tx2"/>
                </a:solidFill>
              </a:rPr>
              <a:t>beruházási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és</a:t>
            </a:r>
            <a:r>
              <a:rPr lang="hu-HU" dirty="0"/>
              <a:t> A </a:t>
            </a:r>
            <a:r>
              <a:rPr lang="hu-HU" cap="all" spc="113" dirty="0">
                <a:solidFill>
                  <a:schemeClr val="tx2"/>
                </a:solidFill>
              </a:rPr>
              <a:t>megtakarítási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ráta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alakulása</a:t>
            </a:r>
            <a:br>
              <a:rPr lang="hu-HU" dirty="0"/>
            </a:br>
            <a:r>
              <a:rPr lang="hu-HU" cap="all" spc="113" dirty="0">
                <a:solidFill>
                  <a:schemeClr val="tx2"/>
                </a:solidFill>
              </a:rPr>
              <a:t>A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rendelkezésre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álló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jövedelem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arányában</a:t>
            </a:r>
          </a:p>
        </p:txBody>
      </p:sp>
      <p:sp>
        <p:nvSpPr>
          <p:cNvPr id="9" name="PrimaryTitle">
            <a:extLst>
              <a:ext uri="{FF2B5EF4-FFF2-40B4-BE49-F238E27FC236}">
                <a16:creationId xmlns:a16="http://schemas.microsoft.com/office/drawing/2014/main" id="{AB8D5BBA-C41B-4E75-9680-D1B842A0A8C9}"/>
              </a:ext>
            </a:extLst>
          </p:cNvPr>
          <p:cNvSpPr txBox="1"/>
          <p:nvPr/>
        </p:nvSpPr>
        <p:spPr>
          <a:xfrm>
            <a:off x="5341094" y="1132230"/>
            <a:ext cx="2796814" cy="387659"/>
          </a:xfrm>
          <a:prstGeom prst="rect">
            <a:avLst/>
          </a:prstGeom>
        </p:spPr>
        <p:txBody>
          <a:bodyPr vert="horz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b="1" dirty="0" err="1">
                <a:solidFill>
                  <a:schemeClr val="accent3"/>
                </a:solidFill>
              </a:rPr>
              <a:t>MÁP</a:t>
            </a:r>
            <a:r>
              <a:rPr lang="hu-HU" sz="1800" b="1" dirty="0">
                <a:solidFill>
                  <a:schemeClr val="accent3"/>
                </a:solidFill>
              </a:rPr>
              <a:t>+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E67F1D-BDC3-4138-9AE8-AEF0EE5306F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8137908" y="1326060"/>
            <a:ext cx="797086" cy="385198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7B1EC46-FCE6-4A32-9406-88A217F8686C}"/>
              </a:ext>
            </a:extLst>
          </p:cNvPr>
          <p:cNvSpPr/>
          <p:nvPr/>
        </p:nvSpPr>
        <p:spPr>
          <a:xfrm>
            <a:off x="8499566" y="1711258"/>
            <a:ext cx="1193074" cy="2555942"/>
          </a:xfrm>
          <a:prstGeom prst="rect">
            <a:avLst/>
          </a:prstGeom>
          <a:solidFill>
            <a:schemeClr val="accent3">
              <a:alpha val="11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grpSp>
        <p:nvGrpSpPr>
          <p:cNvPr id="11" name="Csoportba foglalás 5">
            <a:extLst>
              <a:ext uri="{FF2B5EF4-FFF2-40B4-BE49-F238E27FC236}">
                <a16:creationId xmlns:a16="http://schemas.microsoft.com/office/drawing/2014/main" id="{0A73D320-26AE-4E86-BC7A-92ABC2FF9D5C}"/>
              </a:ext>
            </a:extLst>
          </p:cNvPr>
          <p:cNvGrpSpPr/>
          <p:nvPr/>
        </p:nvGrpSpPr>
        <p:grpSpPr>
          <a:xfrm>
            <a:off x="143495" y="385288"/>
            <a:ext cx="630604" cy="537160"/>
            <a:chOff x="320671" y="93344"/>
            <a:chExt cx="654005" cy="1008006"/>
          </a:xfrm>
        </p:grpSpPr>
        <p:sp>
          <p:nvSpPr>
            <p:cNvPr id="12" name="Háromszög 9">
              <a:extLst>
                <a:ext uri="{FF2B5EF4-FFF2-40B4-BE49-F238E27FC236}">
                  <a16:creationId xmlns:a16="http://schemas.microsoft.com/office/drawing/2014/main" id="{FAE6B02F-B4CB-4E66-81D3-C0E72A63841A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3" name="Háromszög 4">
              <a:extLst>
                <a:ext uri="{FF2B5EF4-FFF2-40B4-BE49-F238E27FC236}">
                  <a16:creationId xmlns:a16="http://schemas.microsoft.com/office/drawing/2014/main" id="{FF9C80EF-8602-4226-A956-3BED64B99DE7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4" name="Téglalap 3">
              <a:extLst>
                <a:ext uri="{FF2B5EF4-FFF2-40B4-BE49-F238E27FC236}">
                  <a16:creationId xmlns:a16="http://schemas.microsoft.com/office/drawing/2014/main" id="{8E2A243F-1119-4667-8051-15179E92E6AD}"/>
                </a:ext>
              </a:extLst>
            </p:cNvPr>
            <p:cNvSpPr/>
            <p:nvPr/>
          </p:nvSpPr>
          <p:spPr>
            <a:xfrm rot="20982561">
              <a:off x="350788" y="93344"/>
              <a:ext cx="609600" cy="895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16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5968F1-3714-4ACC-AB3F-8FE02DF5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319685"/>
            <a:ext cx="8520890" cy="612000"/>
          </a:xfrm>
        </p:spPr>
        <p:txBody>
          <a:bodyPr>
            <a:noAutofit/>
          </a:bodyPr>
          <a:lstStyle/>
          <a:p>
            <a:r>
              <a:rPr lang="hu-HU" sz="2000" dirty="0"/>
              <a:t>A babaváró hitel népszerűsége jelentősen emeli a háztartási hitelezési pályát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1E0FE-FE9F-466A-A17E-E4C8A67BFD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4322" y="6175868"/>
            <a:ext cx="3600000" cy="369333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E852883-4A95-47A9-B520-2D8069851E91}"/>
              </a:ext>
            </a:extLst>
          </p:cNvPr>
          <p:cNvSpPr txBox="1"/>
          <p:nvPr/>
        </p:nvSpPr>
        <p:spPr>
          <a:xfrm>
            <a:off x="2319654" y="5884604"/>
            <a:ext cx="8674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cap="all" dirty="0">
                <a:solidFill>
                  <a:srgbClr val="002060"/>
                </a:solidFill>
              </a:rPr>
              <a:t>Háztartási hitelezés előrejelzésének változása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58753A5-F236-4867-9573-BE926380AE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994779"/>
              </p:ext>
            </p:extLst>
          </p:nvPr>
        </p:nvGraphicFramePr>
        <p:xfrm>
          <a:off x="679269" y="1071154"/>
          <a:ext cx="10398034" cy="492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églalap 3">
            <a:extLst>
              <a:ext uri="{FF2B5EF4-FFF2-40B4-BE49-F238E27FC236}">
                <a16:creationId xmlns:a16="http://schemas.microsoft.com/office/drawing/2014/main" id="{E2C89D55-C5DE-4E3C-BCD4-DAA0FE1EF0EF}"/>
              </a:ext>
            </a:extLst>
          </p:cNvPr>
          <p:cNvSpPr/>
          <p:nvPr/>
        </p:nvSpPr>
        <p:spPr>
          <a:xfrm rot="20982561">
            <a:off x="167666" y="368461"/>
            <a:ext cx="590940" cy="49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080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5C3BC8-BACA-4F98-BF79-C5379774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6" y="310448"/>
            <a:ext cx="8741961" cy="612000"/>
          </a:xfrm>
        </p:spPr>
        <p:txBody>
          <a:bodyPr>
            <a:noAutofit/>
          </a:bodyPr>
          <a:lstStyle/>
          <a:p>
            <a:r>
              <a:rPr lang="hu-HU" sz="2000" dirty="0"/>
              <a:t>A kkv és teljes vállalati hitelezés kétszámjegyű bővülését várjuk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9AF91-AA79-4815-8369-59B11CC8E340}"/>
              </a:ext>
            </a:extLst>
          </p:cNvPr>
          <p:cNvSpPr txBox="1"/>
          <p:nvPr/>
        </p:nvSpPr>
        <p:spPr>
          <a:xfrm>
            <a:off x="3305387" y="5557207"/>
            <a:ext cx="756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cap="all" dirty="0">
                <a:solidFill>
                  <a:srgbClr val="002060"/>
                </a:solidFill>
              </a:rPr>
              <a:t>A vállalati és kkv-szektor hitelállományának változása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8DAB05-C9A6-4E6D-A499-26FB8A1E4D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3177" y="6076822"/>
            <a:ext cx="10485120" cy="400110"/>
          </a:xfrm>
        </p:spPr>
        <p:txBody>
          <a:bodyPr/>
          <a:lstStyle/>
          <a:p>
            <a:r>
              <a:rPr lang="hu-HU" sz="1600" dirty="0"/>
              <a:t>Megjegyzés: Tranzakciós alapú éves változás. A kkv-szektor az önálló vállalkozókat nem tartalmazza. A teljes vállalati növekedési ütem a teljes pénzügyi közvetítőrendszerrel szemben fennálló hitelállomány alapján.</a:t>
            </a:r>
          </a:p>
          <a:p>
            <a:r>
              <a:rPr lang="hu-HU" dirty="0"/>
              <a:t>Forrás | MNB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1100-000004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895943"/>
              </p:ext>
            </p:extLst>
          </p:nvPr>
        </p:nvGraphicFramePr>
        <p:xfrm>
          <a:off x="383177" y="983735"/>
          <a:ext cx="10485120" cy="459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Csoportba foglalás 5">
            <a:extLst>
              <a:ext uri="{FF2B5EF4-FFF2-40B4-BE49-F238E27FC236}">
                <a16:creationId xmlns:a16="http://schemas.microsoft.com/office/drawing/2014/main" id="{E425F8CD-AAAA-44AE-886B-02564F0C4B73}"/>
              </a:ext>
            </a:extLst>
          </p:cNvPr>
          <p:cNvGrpSpPr/>
          <p:nvPr/>
        </p:nvGrpSpPr>
        <p:grpSpPr>
          <a:xfrm>
            <a:off x="216139" y="364212"/>
            <a:ext cx="654717" cy="619523"/>
            <a:chOff x="320671" y="88568"/>
            <a:chExt cx="654005" cy="1012782"/>
          </a:xfrm>
        </p:grpSpPr>
        <p:sp>
          <p:nvSpPr>
            <p:cNvPr id="9" name="Háromszög 9">
              <a:extLst>
                <a:ext uri="{FF2B5EF4-FFF2-40B4-BE49-F238E27FC236}">
                  <a16:creationId xmlns:a16="http://schemas.microsoft.com/office/drawing/2014/main" id="{A83CAF9A-D3A4-4752-8835-4CE9C81E667F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1" name="Háromszög 4">
              <a:extLst>
                <a:ext uri="{FF2B5EF4-FFF2-40B4-BE49-F238E27FC236}">
                  <a16:creationId xmlns:a16="http://schemas.microsoft.com/office/drawing/2014/main" id="{CC42D96E-BC73-402A-B0CF-04F263B36C12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2" name="Téglalap 3">
              <a:extLst>
                <a:ext uri="{FF2B5EF4-FFF2-40B4-BE49-F238E27FC236}">
                  <a16:creationId xmlns:a16="http://schemas.microsoft.com/office/drawing/2014/main" id="{CE176D5D-E9A0-4954-A21A-588EB1AA24E4}"/>
                </a:ext>
              </a:extLst>
            </p:cNvPr>
            <p:cNvSpPr/>
            <p:nvPr/>
          </p:nvSpPr>
          <p:spPr>
            <a:xfrm rot="20982561">
              <a:off x="326402" y="88568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983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E72E3-F18F-41CE-B0B4-2E8379F2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53" y="310448"/>
            <a:ext cx="9780235" cy="612000"/>
          </a:xfrm>
        </p:spPr>
        <p:txBody>
          <a:bodyPr>
            <a:noAutofit/>
          </a:bodyPr>
          <a:lstStyle/>
          <a:p>
            <a:r>
              <a:rPr lang="hu-HU" sz="2400" dirty="0"/>
              <a:t>Magyarország történetének egyik legnagyobb beruházását jelentették be októberben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33E7696-DF88-4559-9A82-C01DF8588ABF}"/>
              </a:ext>
            </a:extLst>
          </p:cNvPr>
          <p:cNvGraphicFramePr/>
          <p:nvPr/>
        </p:nvGraphicFramePr>
        <p:xfrm>
          <a:off x="2001884" y="504437"/>
          <a:ext cx="8639992" cy="560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BA97C1-EAB3-4066-81F6-4FC20B5B91C8}"/>
              </a:ext>
            </a:extLst>
          </p:cNvPr>
          <p:cNvSpPr txBox="1"/>
          <p:nvPr/>
        </p:nvSpPr>
        <p:spPr>
          <a:xfrm>
            <a:off x="4159726" y="5372694"/>
            <a:ext cx="3565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3"/>
                </a:solidFill>
              </a:rPr>
              <a:t>A beruházás GDP-hatása* az előrejelzési horizonton</a:t>
            </a:r>
            <a:br>
              <a:rPr lang="hu-HU" b="1" dirty="0">
                <a:solidFill>
                  <a:schemeClr val="accent3"/>
                </a:solidFill>
              </a:rPr>
            </a:br>
            <a:r>
              <a:rPr lang="hu-HU" b="1" dirty="0">
                <a:solidFill>
                  <a:schemeClr val="accent3"/>
                </a:solidFill>
              </a:rPr>
              <a:t>+0,3 százalékpont lehet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02735F4-6F25-4EE7-A89E-3332179044D4}"/>
              </a:ext>
            </a:extLst>
          </p:cNvPr>
          <p:cNvSpPr/>
          <p:nvPr/>
        </p:nvSpPr>
        <p:spPr>
          <a:xfrm rot="5400000">
            <a:off x="5795554" y="2727534"/>
            <a:ext cx="583474" cy="4511039"/>
          </a:xfrm>
          <a:prstGeom prst="rightBrace">
            <a:avLst>
              <a:gd name="adj1" fmla="val 8333"/>
              <a:gd name="adj2" fmla="val 49778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51857-A8D3-4A67-9280-8A20579AA226}"/>
              </a:ext>
            </a:extLst>
          </p:cNvPr>
          <p:cNvSpPr txBox="1"/>
          <p:nvPr/>
        </p:nvSpPr>
        <p:spPr>
          <a:xfrm>
            <a:off x="5740444" y="3310690"/>
            <a:ext cx="75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3"/>
                </a:solidFill>
              </a:rPr>
              <a:t>0,2</a:t>
            </a:r>
            <a:endParaRPr lang="hu-HU" sz="2800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92323-A64E-44B8-8DED-9355C2D2E966}"/>
              </a:ext>
            </a:extLst>
          </p:cNvPr>
          <p:cNvSpPr txBox="1"/>
          <p:nvPr/>
        </p:nvSpPr>
        <p:spPr>
          <a:xfrm>
            <a:off x="4075498" y="3328439"/>
            <a:ext cx="86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3"/>
                </a:solidFill>
              </a:rPr>
              <a:t>0,05</a:t>
            </a:r>
            <a:endParaRPr lang="hu-HU" sz="2800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5EF06-AD9A-499F-86D1-4B89EDFF18BD}"/>
              </a:ext>
            </a:extLst>
          </p:cNvPr>
          <p:cNvSpPr txBox="1"/>
          <p:nvPr/>
        </p:nvSpPr>
        <p:spPr>
          <a:xfrm>
            <a:off x="7241831" y="3328439"/>
            <a:ext cx="86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3"/>
                </a:solidFill>
              </a:rPr>
              <a:t>0,05</a:t>
            </a:r>
            <a:endParaRPr lang="hu-HU" sz="2800" dirty="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A7B0A4-43CF-4738-92C8-818DC44E5240}"/>
              </a:ext>
            </a:extLst>
          </p:cNvPr>
          <p:cNvSpPr txBox="1"/>
          <p:nvPr/>
        </p:nvSpPr>
        <p:spPr>
          <a:xfrm>
            <a:off x="4075499" y="4376036"/>
            <a:ext cx="914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3"/>
                </a:solidFill>
              </a:rPr>
              <a:t>2019</a:t>
            </a:r>
            <a:endParaRPr lang="hu-HU" sz="2000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ED32E-4AED-4C8F-9651-5E1B9C3935E5}"/>
              </a:ext>
            </a:extLst>
          </p:cNvPr>
          <p:cNvSpPr txBox="1"/>
          <p:nvPr/>
        </p:nvSpPr>
        <p:spPr>
          <a:xfrm>
            <a:off x="5658665" y="4369969"/>
            <a:ext cx="914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3"/>
                </a:solidFill>
              </a:rPr>
              <a:t>2020</a:t>
            </a:r>
            <a:endParaRPr lang="hu-HU" sz="2000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AA9CE5-7301-4C64-A8B7-3E57D0F5CD4B}"/>
              </a:ext>
            </a:extLst>
          </p:cNvPr>
          <p:cNvSpPr txBox="1"/>
          <p:nvPr/>
        </p:nvSpPr>
        <p:spPr>
          <a:xfrm>
            <a:off x="7245666" y="4369969"/>
            <a:ext cx="914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3"/>
                </a:solidFill>
              </a:rPr>
              <a:t>2021</a:t>
            </a:r>
            <a:endParaRPr lang="hu-HU" sz="2000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KÃ©ptalÃ¡lat a kÃ¶vetkezÅre: âsamsung sdiâ">
            <a:extLst>
              <a:ext uri="{FF2B5EF4-FFF2-40B4-BE49-F238E27FC236}">
                <a16:creationId xmlns:a16="http://schemas.microsoft.com/office/drawing/2014/main" id="{F30C097A-7E45-4CFC-98F8-D8E8256F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10" y="2689107"/>
            <a:ext cx="2002208" cy="20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bmw logo png">
            <a:extLst>
              <a:ext uri="{FF2B5EF4-FFF2-40B4-BE49-F238E27FC236}">
                <a16:creationId xmlns:a16="http://schemas.microsoft.com/office/drawing/2014/main" id="{1368FBE0-C639-43C7-8183-684892B50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72" y="288021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E00A19C8-3C7C-4819-A576-23C6182D3AD5}"/>
              </a:ext>
            </a:extLst>
          </p:cNvPr>
          <p:cNvSpPr/>
          <p:nvPr/>
        </p:nvSpPr>
        <p:spPr>
          <a:xfrm>
            <a:off x="5349066" y="2842436"/>
            <a:ext cx="1533600" cy="1533600"/>
          </a:xfrm>
          <a:prstGeom prst="donut">
            <a:avLst>
              <a:gd name="adj" fmla="val 2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9F5D42-37A8-4C3E-B9FF-26EFC84EFD8E}"/>
              </a:ext>
            </a:extLst>
          </p:cNvPr>
          <p:cNvSpPr txBox="1"/>
          <p:nvPr/>
        </p:nvSpPr>
        <p:spPr>
          <a:xfrm>
            <a:off x="7171907" y="6240772"/>
            <a:ext cx="33851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50" dirty="0">
                <a:solidFill>
                  <a:schemeClr val="tx2"/>
                </a:solidFill>
              </a:rPr>
              <a:t>Megjegyzés | *Importtal korrigált GDP-hatás</a:t>
            </a:r>
            <a:br>
              <a:rPr lang="hu-HU" sz="1350" dirty="0">
                <a:solidFill>
                  <a:schemeClr val="tx2"/>
                </a:solidFill>
              </a:rPr>
            </a:br>
            <a:r>
              <a:rPr lang="hu-HU" sz="1350" dirty="0">
                <a:solidFill>
                  <a:schemeClr val="tx2"/>
                </a:solidFill>
              </a:rPr>
              <a:t>Forrás | MNB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00685A-F2BB-4073-B5E7-AD861B407FE9}"/>
              </a:ext>
            </a:extLst>
          </p:cNvPr>
          <p:cNvSpPr txBox="1"/>
          <p:nvPr/>
        </p:nvSpPr>
        <p:spPr>
          <a:xfrm>
            <a:off x="1004853" y="1190088"/>
            <a:ext cx="930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tx2"/>
                </a:solidFill>
              </a:rPr>
              <a:t>A Samsung SDI 390 milliárd forintból bővíti gödi akkumulátorgyártó üzemét, ami a vállalat egyetlen európai gyára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A44AAC-C1DB-4A28-B25B-9DFFF117FF3D}"/>
              </a:ext>
            </a:extLst>
          </p:cNvPr>
          <p:cNvSpPr txBox="1"/>
          <p:nvPr/>
        </p:nvSpPr>
        <p:spPr>
          <a:xfrm>
            <a:off x="7598947" y="1944601"/>
            <a:ext cx="295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chemeClr val="tx2"/>
                </a:solidFill>
              </a:rPr>
              <a:t>2,9 </a:t>
            </a:r>
            <a:r>
              <a:rPr lang="hu-HU" dirty="0" err="1">
                <a:solidFill>
                  <a:schemeClr val="tx2"/>
                </a:solidFill>
              </a:rPr>
              <a:t>mrd</a:t>
            </a:r>
            <a:r>
              <a:rPr lang="hu-HU" dirty="0">
                <a:solidFill>
                  <a:schemeClr val="tx2"/>
                </a:solidFill>
              </a:rPr>
              <a:t> eurós akkumulátor-szállítási szerződés a BMW-vel 2021 és 2031 között</a:t>
            </a:r>
          </a:p>
        </p:txBody>
      </p:sp>
      <p:grpSp>
        <p:nvGrpSpPr>
          <p:cNvPr id="19" name="Csoportba foglalás 5">
            <a:extLst>
              <a:ext uri="{FF2B5EF4-FFF2-40B4-BE49-F238E27FC236}">
                <a16:creationId xmlns:a16="http://schemas.microsoft.com/office/drawing/2014/main" id="{CEFD5E72-CE47-4172-8FE5-2AAC816AA09E}"/>
              </a:ext>
            </a:extLst>
          </p:cNvPr>
          <p:cNvGrpSpPr/>
          <p:nvPr/>
        </p:nvGrpSpPr>
        <p:grpSpPr>
          <a:xfrm>
            <a:off x="181860" y="321312"/>
            <a:ext cx="654717" cy="619523"/>
            <a:chOff x="320671" y="88568"/>
            <a:chExt cx="654005" cy="1012782"/>
          </a:xfrm>
        </p:grpSpPr>
        <p:sp>
          <p:nvSpPr>
            <p:cNvPr id="20" name="Háromszög 9">
              <a:extLst>
                <a:ext uri="{FF2B5EF4-FFF2-40B4-BE49-F238E27FC236}">
                  <a16:creationId xmlns:a16="http://schemas.microsoft.com/office/drawing/2014/main" id="{346AB70F-26A8-48A0-A35C-5B6DC93E8DEC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22" name="Háromszög 4">
              <a:extLst>
                <a:ext uri="{FF2B5EF4-FFF2-40B4-BE49-F238E27FC236}">
                  <a16:creationId xmlns:a16="http://schemas.microsoft.com/office/drawing/2014/main" id="{A5B5B611-5E99-4A1D-BAD9-80AEFAF96EF9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23" name="Téglalap 3">
              <a:extLst>
                <a:ext uri="{FF2B5EF4-FFF2-40B4-BE49-F238E27FC236}">
                  <a16:creationId xmlns:a16="http://schemas.microsoft.com/office/drawing/2014/main" id="{5BB83C49-4FC0-4E57-98D3-568AE4340CAB}"/>
                </a:ext>
              </a:extLst>
            </p:cNvPr>
            <p:cNvSpPr/>
            <p:nvPr/>
          </p:nvSpPr>
          <p:spPr>
            <a:xfrm rot="20982561">
              <a:off x="326402" y="88568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45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C74387-F4A6-4639-8ED2-E0BFCF22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310448"/>
            <a:ext cx="9827146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átadott új építésű lakások száma az idei évben tetőzhet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ABF77-E4E1-49B4-8293-D523975F4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42103" y="6276244"/>
            <a:ext cx="3600000" cy="369333"/>
          </a:xfrm>
        </p:spPr>
        <p:txBody>
          <a:bodyPr/>
          <a:lstStyle/>
          <a:p>
            <a:r>
              <a:rPr lang="hu-HU" dirty="0"/>
              <a:t>Forrás | KSH, MNB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955B543-E8BC-4F81-A38B-B12399A1FD3F}"/>
              </a:ext>
            </a:extLst>
          </p:cNvPr>
          <p:cNvSpPr txBox="1">
            <a:spLocks/>
          </p:cNvSpPr>
          <p:nvPr/>
        </p:nvSpPr>
        <p:spPr>
          <a:xfrm>
            <a:off x="1737696" y="5912691"/>
            <a:ext cx="8947721" cy="444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Az átadott új építésű lakások számának alakulása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7878D96-0BFA-40A3-BFD5-FF0FE19741DA}"/>
              </a:ext>
            </a:extLst>
          </p:cNvPr>
          <p:cNvSpPr txBox="1"/>
          <p:nvPr/>
        </p:nvSpPr>
        <p:spPr>
          <a:xfrm>
            <a:off x="8842103" y="2547394"/>
            <a:ext cx="1178560" cy="35242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hu-HU" b="1">
                <a:solidFill>
                  <a:srgbClr val="DA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</a:t>
            </a:r>
            <a:endParaRPr lang="hu-HU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81D005-838B-4C54-912E-84FAE182B5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822559"/>
              </p:ext>
            </p:extLst>
          </p:nvPr>
        </p:nvGraphicFramePr>
        <p:xfrm>
          <a:off x="637565" y="1062446"/>
          <a:ext cx="10147523" cy="488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Csoportba foglalás 5">
            <a:extLst>
              <a:ext uri="{FF2B5EF4-FFF2-40B4-BE49-F238E27FC236}">
                <a16:creationId xmlns:a16="http://schemas.microsoft.com/office/drawing/2014/main" id="{073061EF-167B-40DF-9147-3C7D5E1DEC98}"/>
              </a:ext>
            </a:extLst>
          </p:cNvPr>
          <p:cNvGrpSpPr/>
          <p:nvPr/>
        </p:nvGrpSpPr>
        <p:grpSpPr>
          <a:xfrm>
            <a:off x="181860" y="321312"/>
            <a:ext cx="654717" cy="619523"/>
            <a:chOff x="320671" y="88568"/>
            <a:chExt cx="654005" cy="1012782"/>
          </a:xfrm>
        </p:grpSpPr>
        <p:sp>
          <p:nvSpPr>
            <p:cNvPr id="11" name="Háromszög 9">
              <a:extLst>
                <a:ext uri="{FF2B5EF4-FFF2-40B4-BE49-F238E27FC236}">
                  <a16:creationId xmlns:a16="http://schemas.microsoft.com/office/drawing/2014/main" id="{DC8960C0-C535-431E-8061-DDDB9E42958D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2" name="Háromszög 4">
              <a:extLst>
                <a:ext uri="{FF2B5EF4-FFF2-40B4-BE49-F238E27FC236}">
                  <a16:creationId xmlns:a16="http://schemas.microsoft.com/office/drawing/2014/main" id="{91576982-53F8-4823-9275-A7E508EA0C2D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3" name="Téglalap 3">
              <a:extLst>
                <a:ext uri="{FF2B5EF4-FFF2-40B4-BE49-F238E27FC236}">
                  <a16:creationId xmlns:a16="http://schemas.microsoft.com/office/drawing/2014/main" id="{F6862902-6A19-44CB-B5B6-46A09D488410}"/>
                </a:ext>
              </a:extLst>
            </p:cNvPr>
            <p:cNvSpPr/>
            <p:nvPr/>
          </p:nvSpPr>
          <p:spPr>
            <a:xfrm rot="20982561">
              <a:off x="326402" y="88568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88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DBDBF-3FD8-4E53-8978-A35BDD7C3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691" y="310310"/>
            <a:ext cx="9692640" cy="612000"/>
          </a:xfrm>
        </p:spPr>
        <p:txBody>
          <a:bodyPr>
            <a:noAutofit/>
          </a:bodyPr>
          <a:lstStyle/>
          <a:p>
            <a:r>
              <a:rPr lang="hu-HU" sz="2000" dirty="0"/>
              <a:t>a beruházási ráta tartósan magasan alakul az előrejelzési horizonton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203D8-DE2D-4E6B-84F8-398F8CA89E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52620" y="6347221"/>
            <a:ext cx="6941681" cy="400110"/>
          </a:xfrm>
        </p:spPr>
        <p:txBody>
          <a:bodyPr/>
          <a:lstStyle/>
          <a:p>
            <a:r>
              <a:rPr lang="hu-HU" dirty="0"/>
              <a:t>Forrás | KSH, MNB-előrejelzés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5DFC3-6553-42F2-A89A-BC8C7E4191BE}"/>
              </a:ext>
            </a:extLst>
          </p:cNvPr>
          <p:cNvSpPr txBox="1"/>
          <p:nvPr/>
        </p:nvSpPr>
        <p:spPr>
          <a:xfrm>
            <a:off x="2225963" y="5977889"/>
            <a:ext cx="866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spc="113" dirty="0">
                <a:solidFill>
                  <a:schemeClr val="tx2"/>
                </a:solidFill>
              </a:rPr>
              <a:t>Hozzájárulás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A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beruházások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éves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változásához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9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125655"/>
              </p:ext>
            </p:extLst>
          </p:nvPr>
        </p:nvGraphicFramePr>
        <p:xfrm>
          <a:off x="435429" y="1105989"/>
          <a:ext cx="10458994" cy="48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rimaryTitle">
            <a:extLst>
              <a:ext uri="{FF2B5EF4-FFF2-40B4-BE49-F238E27FC236}">
                <a16:creationId xmlns:a16="http://schemas.microsoft.com/office/drawing/2014/main" id="{F2A95E38-CF04-4C06-A106-B765B9BCF1C7}"/>
              </a:ext>
            </a:extLst>
          </p:cNvPr>
          <p:cNvSpPr txBox="1"/>
          <p:nvPr/>
        </p:nvSpPr>
        <p:spPr>
          <a:xfrm>
            <a:off x="7513193" y="4440599"/>
            <a:ext cx="614210" cy="415210"/>
          </a:xfrm>
          <a:prstGeom prst="rect">
            <a:avLst/>
          </a:prstGeom>
        </p:spPr>
        <p:txBody>
          <a:bodyPr vert="horz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b="1" dirty="0">
                <a:solidFill>
                  <a:schemeClr val="accent1">
                    <a:lumMod val="75000"/>
                  </a:schemeClr>
                </a:solidFill>
              </a:rPr>
              <a:t>29,1</a:t>
            </a:r>
          </a:p>
        </p:txBody>
      </p:sp>
      <p:grpSp>
        <p:nvGrpSpPr>
          <p:cNvPr id="9" name="Csoportba foglalás 5">
            <a:extLst>
              <a:ext uri="{FF2B5EF4-FFF2-40B4-BE49-F238E27FC236}">
                <a16:creationId xmlns:a16="http://schemas.microsoft.com/office/drawing/2014/main" id="{AE7A9697-C561-492B-884C-B732A402977A}"/>
              </a:ext>
            </a:extLst>
          </p:cNvPr>
          <p:cNvGrpSpPr/>
          <p:nvPr/>
        </p:nvGrpSpPr>
        <p:grpSpPr>
          <a:xfrm>
            <a:off x="181860" y="321312"/>
            <a:ext cx="654717" cy="619523"/>
            <a:chOff x="320671" y="88568"/>
            <a:chExt cx="654005" cy="1012782"/>
          </a:xfrm>
        </p:grpSpPr>
        <p:sp>
          <p:nvSpPr>
            <p:cNvPr id="10" name="Háromszög 9">
              <a:extLst>
                <a:ext uri="{FF2B5EF4-FFF2-40B4-BE49-F238E27FC236}">
                  <a16:creationId xmlns:a16="http://schemas.microsoft.com/office/drawing/2014/main" id="{01964E33-09D0-4C26-8696-E7685160BAFE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1" name="Háromszög 4">
              <a:extLst>
                <a:ext uri="{FF2B5EF4-FFF2-40B4-BE49-F238E27FC236}">
                  <a16:creationId xmlns:a16="http://schemas.microsoft.com/office/drawing/2014/main" id="{5D3C69F9-0836-403D-9BF9-6F53DF66FD59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2" name="Téglalap 3">
              <a:extLst>
                <a:ext uri="{FF2B5EF4-FFF2-40B4-BE49-F238E27FC236}">
                  <a16:creationId xmlns:a16="http://schemas.microsoft.com/office/drawing/2014/main" id="{FD91C0A2-4559-420A-A3AB-229B921A6035}"/>
                </a:ext>
              </a:extLst>
            </p:cNvPr>
            <p:cNvSpPr/>
            <p:nvPr/>
          </p:nvSpPr>
          <p:spPr>
            <a:xfrm rot="20982561">
              <a:off x="326402" y="88568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87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B5B069-687E-4C96-93E0-45ACB67B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52" y="310448"/>
            <a:ext cx="9910236" cy="612000"/>
          </a:xfrm>
        </p:spPr>
        <p:txBody>
          <a:bodyPr>
            <a:noAutofit/>
          </a:bodyPr>
          <a:lstStyle/>
          <a:p>
            <a:r>
              <a:rPr lang="hu-HU" sz="2000" dirty="0"/>
              <a:t>A hazai beruházási ráta európai összevetésben az élmezőnybe tartozik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D98DB-F8D2-4C99-A18F-CA76F66D38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88705" y="6362885"/>
            <a:ext cx="3969579" cy="369333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Ameco</a:t>
            </a:r>
            <a:r>
              <a:rPr lang="hu-HU" dirty="0"/>
              <a:t>, MNB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2209806-4564-4043-AAD7-4AAC137D2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137529"/>
              </p:ext>
            </p:extLst>
          </p:nvPr>
        </p:nvGraphicFramePr>
        <p:xfrm>
          <a:off x="637564" y="1062445"/>
          <a:ext cx="10147523" cy="474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0B8C69-E0AC-4251-AF15-7706C8535FE8}"/>
              </a:ext>
            </a:extLst>
          </p:cNvPr>
          <p:cNvSpPr txBox="1"/>
          <p:nvPr/>
        </p:nvSpPr>
        <p:spPr>
          <a:xfrm>
            <a:off x="1685083" y="5946083"/>
            <a:ext cx="910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dirty="0">
                <a:solidFill>
                  <a:srgbClr val="002060"/>
                </a:solidFill>
              </a:rPr>
              <a:t>Beruházási ráták alakulása az európai unióban 2019-ben</a:t>
            </a:r>
          </a:p>
        </p:txBody>
      </p:sp>
      <p:grpSp>
        <p:nvGrpSpPr>
          <p:cNvPr id="7" name="Csoportba foglalás 5">
            <a:extLst>
              <a:ext uri="{FF2B5EF4-FFF2-40B4-BE49-F238E27FC236}">
                <a16:creationId xmlns:a16="http://schemas.microsoft.com/office/drawing/2014/main" id="{36C8B782-17F9-42CB-B064-EEFF153F82BF}"/>
              </a:ext>
            </a:extLst>
          </p:cNvPr>
          <p:cNvGrpSpPr/>
          <p:nvPr/>
        </p:nvGrpSpPr>
        <p:grpSpPr>
          <a:xfrm>
            <a:off x="181860" y="321312"/>
            <a:ext cx="654717" cy="619523"/>
            <a:chOff x="320671" y="88568"/>
            <a:chExt cx="654005" cy="1012782"/>
          </a:xfrm>
        </p:grpSpPr>
        <p:sp>
          <p:nvSpPr>
            <p:cNvPr id="8" name="Háromszög 9">
              <a:extLst>
                <a:ext uri="{FF2B5EF4-FFF2-40B4-BE49-F238E27FC236}">
                  <a16:creationId xmlns:a16="http://schemas.microsoft.com/office/drawing/2014/main" id="{FA95CE21-E760-4C23-92F8-AC821E7AA0C3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9" name="Háromszög 4">
              <a:extLst>
                <a:ext uri="{FF2B5EF4-FFF2-40B4-BE49-F238E27FC236}">
                  <a16:creationId xmlns:a16="http://schemas.microsoft.com/office/drawing/2014/main" id="{2B66E172-B05C-4110-A885-E7DE3F1E4927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0" name="Téglalap 3">
              <a:extLst>
                <a:ext uri="{FF2B5EF4-FFF2-40B4-BE49-F238E27FC236}">
                  <a16:creationId xmlns:a16="http://schemas.microsoft.com/office/drawing/2014/main" id="{F154C2B9-97AB-4680-96B0-A16B515EDC87}"/>
                </a:ext>
              </a:extLst>
            </p:cNvPr>
            <p:cNvSpPr/>
            <p:nvPr/>
          </p:nvSpPr>
          <p:spPr>
            <a:xfrm rot="20982561">
              <a:off x="326402" y="88568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34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FFF5E-0193-482C-A53B-5D0CC47B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03" y="314712"/>
            <a:ext cx="9649097" cy="612000"/>
          </a:xfrm>
        </p:spPr>
        <p:txBody>
          <a:bodyPr>
            <a:noAutofit/>
          </a:bodyPr>
          <a:lstStyle/>
          <a:p>
            <a:r>
              <a:rPr lang="hu-HU" sz="2000" dirty="0"/>
              <a:t>a kivitel növekedése gyorsul, piaci részesedésünk javul, amit a beáramló </a:t>
            </a:r>
            <a:r>
              <a:rPr lang="hu-HU" sz="2000" dirty="0" err="1"/>
              <a:t>FDI</a:t>
            </a:r>
            <a:r>
              <a:rPr lang="hu-HU" sz="2000" dirty="0"/>
              <a:t> miatti új kapacitások termelésének beindítása is támogat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9E786-FAC0-4380-8391-72E0943EC7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03221" y="6358621"/>
            <a:ext cx="3969579" cy="369333"/>
          </a:xfrm>
        </p:spPr>
        <p:txBody>
          <a:bodyPr/>
          <a:lstStyle/>
          <a:p>
            <a:r>
              <a:rPr lang="hu-HU" dirty="0"/>
              <a:t>Forrás: MNB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24205-773C-462E-8670-3C01B81FCA15}"/>
              </a:ext>
            </a:extLst>
          </p:cNvPr>
          <p:cNvSpPr txBox="1"/>
          <p:nvPr/>
        </p:nvSpPr>
        <p:spPr>
          <a:xfrm>
            <a:off x="2304341" y="6020214"/>
            <a:ext cx="866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spc="113" dirty="0">
                <a:solidFill>
                  <a:schemeClr val="tx2"/>
                </a:solidFill>
              </a:rPr>
              <a:t>EXPORTPIACI RÉSZESEDÉS VÁLTOZÁSA</a:t>
            </a:r>
          </a:p>
        </p:txBody>
      </p:sp>
      <p:grpSp>
        <p:nvGrpSpPr>
          <p:cNvPr id="7" name="Csoportba foglalás 5">
            <a:extLst>
              <a:ext uri="{FF2B5EF4-FFF2-40B4-BE49-F238E27FC236}">
                <a16:creationId xmlns:a16="http://schemas.microsoft.com/office/drawing/2014/main" id="{CECCE999-6CD1-4858-9161-E19C84CE99E7}"/>
              </a:ext>
            </a:extLst>
          </p:cNvPr>
          <p:cNvGrpSpPr/>
          <p:nvPr/>
        </p:nvGrpSpPr>
        <p:grpSpPr>
          <a:xfrm>
            <a:off x="181860" y="321312"/>
            <a:ext cx="654717" cy="619523"/>
            <a:chOff x="320671" y="88568"/>
            <a:chExt cx="654005" cy="1012782"/>
          </a:xfrm>
        </p:grpSpPr>
        <p:sp>
          <p:nvSpPr>
            <p:cNvPr id="8" name="Háromszög 9">
              <a:extLst>
                <a:ext uri="{FF2B5EF4-FFF2-40B4-BE49-F238E27FC236}">
                  <a16:creationId xmlns:a16="http://schemas.microsoft.com/office/drawing/2014/main" id="{D5FF54A2-BDB1-4BF2-8934-3188E3C16FAE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9" name="Háromszög 4">
              <a:extLst>
                <a:ext uri="{FF2B5EF4-FFF2-40B4-BE49-F238E27FC236}">
                  <a16:creationId xmlns:a16="http://schemas.microsoft.com/office/drawing/2014/main" id="{67CCECF8-7B44-449A-A990-A03D53224ED5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0" name="Téglalap 3">
              <a:extLst>
                <a:ext uri="{FF2B5EF4-FFF2-40B4-BE49-F238E27FC236}">
                  <a16:creationId xmlns:a16="http://schemas.microsoft.com/office/drawing/2014/main" id="{A7F401ED-0508-4FAE-80C1-D45497E443BE}"/>
                </a:ext>
              </a:extLst>
            </p:cNvPr>
            <p:cNvSpPr/>
            <p:nvPr/>
          </p:nvSpPr>
          <p:spPr>
            <a:xfrm rot="20982561">
              <a:off x="326402" y="88568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5</a:t>
              </a:r>
            </a:p>
          </p:txBody>
        </p:sp>
      </p:grp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D8AC972-256C-41EB-8205-6E97309F6CB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97161508"/>
              </p:ext>
            </p:extLst>
          </p:nvPr>
        </p:nvGraphicFramePr>
        <p:xfrm>
          <a:off x="394817" y="1184481"/>
          <a:ext cx="10745788" cy="504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C5D9E7-797C-4AD6-8954-7656B39B2C04}"/>
              </a:ext>
            </a:extLst>
          </p:cNvPr>
          <p:cNvCxnSpPr>
            <a:cxnSpLocks/>
          </p:cNvCxnSpPr>
          <p:nvPr/>
        </p:nvCxnSpPr>
        <p:spPr>
          <a:xfrm flipV="1">
            <a:off x="7879450" y="1384779"/>
            <a:ext cx="0" cy="379709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15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B35F-85A7-430F-AB0C-C8072695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78" y="310448"/>
            <a:ext cx="10050810" cy="612000"/>
          </a:xfrm>
        </p:spPr>
        <p:txBody>
          <a:bodyPr/>
          <a:lstStyle/>
          <a:p>
            <a:r>
              <a:rPr lang="hu-HU" sz="2000" dirty="0"/>
              <a:t>Csökkenő hiánypálya és 60 százalék alá mérséklődő Adósság-ráta az </a:t>
            </a:r>
            <a:r>
              <a:rPr lang="hu-HU" sz="2000" dirty="0" err="1"/>
              <a:t>előrejelzési</a:t>
            </a:r>
            <a:r>
              <a:rPr lang="hu-HU" sz="2000" dirty="0"/>
              <a:t> horizonton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51D6F-8F47-4C70-857F-8F8E8C1B84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9913" y="6485765"/>
            <a:ext cx="3601592" cy="369333"/>
          </a:xfrm>
        </p:spPr>
        <p:txBody>
          <a:bodyPr/>
          <a:lstStyle/>
          <a:p>
            <a:r>
              <a:rPr lang="hu-HU" dirty="0"/>
              <a:t>Forrás | ÁKK, MNB</a:t>
            </a:r>
          </a:p>
          <a:p>
            <a:endParaRPr lang="hu-H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7AC382-8B60-4A15-93B0-EF7C8DCAC16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2333897"/>
            <a:ext cx="6126465" cy="1987594"/>
          </a:xfrm>
          <a:prstGeom prst="rect">
            <a:avLst/>
          </a:prstGeom>
        </p:spPr>
      </p:pic>
      <p:graphicFrame>
        <p:nvGraphicFramePr>
          <p:cNvPr id="6" name="Diagram 1">
            <a:extLst>
              <a:ext uri="{FF2B5EF4-FFF2-40B4-BE49-F238E27FC236}">
                <a16:creationId xmlns:a16="http://schemas.microsoft.com/office/drawing/2014/main" id="{D13190AE-0ABB-42FC-9241-76411FEC9E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633264"/>
              </p:ext>
            </p:extLst>
          </p:nvPr>
        </p:nvGraphicFramePr>
        <p:xfrm>
          <a:off x="6126465" y="1147782"/>
          <a:ext cx="5353048" cy="487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5">
            <a:extLst>
              <a:ext uri="{FF2B5EF4-FFF2-40B4-BE49-F238E27FC236}">
                <a16:creationId xmlns:a16="http://schemas.microsoft.com/office/drawing/2014/main" id="{A9BBB012-C6A3-4BB8-8308-6E595F66FB99}"/>
              </a:ext>
            </a:extLst>
          </p:cNvPr>
          <p:cNvSpPr txBox="1"/>
          <p:nvPr/>
        </p:nvSpPr>
        <p:spPr>
          <a:xfrm>
            <a:off x="5930536" y="5968724"/>
            <a:ext cx="5947955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lnSpc>
                <a:spcPct val="80000"/>
              </a:lnSpc>
              <a:spcBef>
                <a:spcPts val="750"/>
              </a:spcBef>
            </a:pPr>
            <a:r>
              <a:rPr lang="hu-HU" cap="all" spc="113" dirty="0">
                <a:solidFill>
                  <a:schemeClr val="tx2"/>
                </a:solidFill>
              </a:rPr>
              <a:t>A GDP-arányos bruttó államadósság és a devizaarány</a:t>
            </a:r>
          </a:p>
        </p:txBody>
      </p:sp>
      <p:sp>
        <p:nvSpPr>
          <p:cNvPr id="8" name="Szövegdoboz 12">
            <a:extLst>
              <a:ext uri="{FF2B5EF4-FFF2-40B4-BE49-F238E27FC236}">
                <a16:creationId xmlns:a16="http://schemas.microsoft.com/office/drawing/2014/main" id="{062D8C63-51A0-4D85-86F1-D242840952EB}"/>
              </a:ext>
            </a:extLst>
          </p:cNvPr>
          <p:cNvSpPr txBox="1"/>
          <p:nvPr/>
        </p:nvSpPr>
        <p:spPr>
          <a:xfrm>
            <a:off x="808192" y="5968724"/>
            <a:ext cx="451008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lnSpc>
                <a:spcPct val="80000"/>
              </a:lnSpc>
              <a:spcBef>
                <a:spcPts val="750"/>
              </a:spcBef>
            </a:pPr>
            <a:r>
              <a:rPr lang="hu-HU" cap="all" spc="113" dirty="0">
                <a:solidFill>
                  <a:schemeClr val="tx2"/>
                </a:solidFill>
              </a:rPr>
              <a:t>ESA-hiány a GDP százalékában</a:t>
            </a:r>
          </a:p>
        </p:txBody>
      </p:sp>
      <p:grpSp>
        <p:nvGrpSpPr>
          <p:cNvPr id="9" name="Csoportba foglalás 5">
            <a:extLst>
              <a:ext uri="{FF2B5EF4-FFF2-40B4-BE49-F238E27FC236}">
                <a16:creationId xmlns:a16="http://schemas.microsoft.com/office/drawing/2014/main" id="{4FE6776C-004B-4F09-A8F9-DFE71BC96597}"/>
              </a:ext>
            </a:extLst>
          </p:cNvPr>
          <p:cNvGrpSpPr/>
          <p:nvPr/>
        </p:nvGrpSpPr>
        <p:grpSpPr>
          <a:xfrm>
            <a:off x="85017" y="395847"/>
            <a:ext cx="651727" cy="518703"/>
            <a:chOff x="320671" y="88568"/>
            <a:chExt cx="654005" cy="1012782"/>
          </a:xfrm>
        </p:grpSpPr>
        <p:sp>
          <p:nvSpPr>
            <p:cNvPr id="10" name="Háromszög 9">
              <a:extLst>
                <a:ext uri="{FF2B5EF4-FFF2-40B4-BE49-F238E27FC236}">
                  <a16:creationId xmlns:a16="http://schemas.microsoft.com/office/drawing/2014/main" id="{6EB1F9F0-4081-4A0D-9A3A-8ADEE9F09CF7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1" name="Háromszög 4">
              <a:extLst>
                <a:ext uri="{FF2B5EF4-FFF2-40B4-BE49-F238E27FC236}">
                  <a16:creationId xmlns:a16="http://schemas.microsoft.com/office/drawing/2014/main" id="{7FAFDCA2-4131-4F7F-9E5B-94BECAD0FC27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2" name="Téglalap 3">
              <a:extLst>
                <a:ext uri="{FF2B5EF4-FFF2-40B4-BE49-F238E27FC236}">
                  <a16:creationId xmlns:a16="http://schemas.microsoft.com/office/drawing/2014/main" id="{08350566-5E0B-4398-B836-630E97410DCF}"/>
                </a:ext>
              </a:extLst>
            </p:cNvPr>
            <p:cNvSpPr/>
            <p:nvPr/>
          </p:nvSpPr>
          <p:spPr>
            <a:xfrm rot="20982561">
              <a:off x="326402" y="88568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465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9ADA96FB-D67C-44D5-84BE-55677A92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3" y="310448"/>
            <a:ext cx="9896815" cy="612000"/>
          </a:xfrm>
        </p:spPr>
        <p:txBody>
          <a:bodyPr>
            <a:noAutofit/>
          </a:bodyPr>
          <a:lstStyle/>
          <a:p>
            <a:r>
              <a:rPr lang="hu-HU" sz="2000" dirty="0"/>
              <a:t>A csökkenő hiány következtében a fiskális politika </a:t>
            </a:r>
            <a:r>
              <a:rPr lang="hu-HU" sz="2000" dirty="0" err="1"/>
              <a:t>anticiklikus</a:t>
            </a:r>
            <a:r>
              <a:rPr lang="hu-HU" sz="2000" dirty="0"/>
              <a:t> tartalékot képez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6A6D5D6-CF96-4AE7-A1B0-DBF3B539F5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62282" y="6381621"/>
            <a:ext cx="3969579" cy="369333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34C8477-1F33-453A-95E8-9A20F6B0F2D6}"/>
              </a:ext>
            </a:extLst>
          </p:cNvPr>
          <p:cNvSpPr txBox="1"/>
          <p:nvPr/>
        </p:nvSpPr>
        <p:spPr>
          <a:xfrm>
            <a:off x="4256390" y="5958641"/>
            <a:ext cx="6462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cap="all" dirty="0">
                <a:solidFill>
                  <a:srgbClr val="002060"/>
                </a:solidFill>
              </a:rPr>
              <a:t>A fiskális keresleti hatás a GDP százalékában</a:t>
            </a:r>
          </a:p>
        </p:txBody>
      </p:sp>
      <p:grpSp>
        <p:nvGrpSpPr>
          <p:cNvPr id="8" name="Csoportba foglalás 5">
            <a:extLst>
              <a:ext uri="{FF2B5EF4-FFF2-40B4-BE49-F238E27FC236}">
                <a16:creationId xmlns:a16="http://schemas.microsoft.com/office/drawing/2014/main" id="{AFADD15A-6D36-4825-9282-3524769396AC}"/>
              </a:ext>
            </a:extLst>
          </p:cNvPr>
          <p:cNvGrpSpPr/>
          <p:nvPr/>
        </p:nvGrpSpPr>
        <p:grpSpPr>
          <a:xfrm>
            <a:off x="154689" y="395847"/>
            <a:ext cx="651727" cy="518703"/>
            <a:chOff x="320671" y="88568"/>
            <a:chExt cx="654005" cy="1012782"/>
          </a:xfrm>
        </p:grpSpPr>
        <p:sp>
          <p:nvSpPr>
            <p:cNvPr id="9" name="Háromszög 9">
              <a:extLst>
                <a:ext uri="{FF2B5EF4-FFF2-40B4-BE49-F238E27FC236}">
                  <a16:creationId xmlns:a16="http://schemas.microsoft.com/office/drawing/2014/main" id="{7020EDFD-8C24-401A-ADC4-0A6D44D9022E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0" name="Háromszög 4">
              <a:extLst>
                <a:ext uri="{FF2B5EF4-FFF2-40B4-BE49-F238E27FC236}">
                  <a16:creationId xmlns:a16="http://schemas.microsoft.com/office/drawing/2014/main" id="{51F7E2FB-7796-4212-A935-4A1B77AEE57B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1" name="Téglalap 3">
              <a:extLst>
                <a:ext uri="{FF2B5EF4-FFF2-40B4-BE49-F238E27FC236}">
                  <a16:creationId xmlns:a16="http://schemas.microsoft.com/office/drawing/2014/main" id="{3973B376-D143-4F4B-9F76-259F85E89DAF}"/>
                </a:ext>
              </a:extLst>
            </p:cNvPr>
            <p:cNvSpPr/>
            <p:nvPr/>
          </p:nvSpPr>
          <p:spPr>
            <a:xfrm rot="20982561">
              <a:off x="326402" y="88568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6</a:t>
              </a:r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8B5FD42-7F37-4132-BD12-6271163CA1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719125"/>
              </p:ext>
            </p:extLst>
          </p:nvPr>
        </p:nvGraphicFramePr>
        <p:xfrm>
          <a:off x="513806" y="987393"/>
          <a:ext cx="10271282" cy="497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532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D208-4C53-4B2E-A7C5-64C1B809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Előrejelzésünk Főbb üzenetei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8AB83-7A46-478A-AD68-F920E610C1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CAA79-4256-439D-B544-DA78690582AF}"/>
              </a:ext>
            </a:extLst>
          </p:cNvPr>
          <p:cNvSpPr txBox="1"/>
          <p:nvPr/>
        </p:nvSpPr>
        <p:spPr>
          <a:xfrm>
            <a:off x="637565" y="1840028"/>
            <a:ext cx="4772991" cy="721538"/>
          </a:xfrm>
          <a:prstGeom prst="roundRect">
            <a:avLst>
              <a:gd name="adj" fmla="val 8605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hu-HU" sz="2000" b="1" cap="small" dirty="0">
                <a:solidFill>
                  <a:schemeClr val="bg1"/>
                </a:solidFill>
              </a:rPr>
              <a:t>A dinamikus gazdasági bővülés széles bázison folytatódott.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0DB34-2C9C-4D72-A3FA-4CEDB1F19C6C}"/>
              </a:ext>
            </a:extLst>
          </p:cNvPr>
          <p:cNvSpPr txBox="1"/>
          <p:nvPr/>
        </p:nvSpPr>
        <p:spPr>
          <a:xfrm>
            <a:off x="637564" y="2714880"/>
            <a:ext cx="4772991" cy="1062338"/>
          </a:xfrm>
          <a:prstGeom prst="roundRect">
            <a:avLst>
              <a:gd name="adj" fmla="val 6205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72000" rtlCol="0" anchor="ctr">
            <a:spAutoFit/>
          </a:bodyPr>
          <a:lstStyle/>
          <a:p>
            <a:r>
              <a:rPr lang="hu-HU" sz="2000" b="1" cap="small" dirty="0">
                <a:solidFill>
                  <a:schemeClr val="bg1"/>
                </a:solidFill>
              </a:rPr>
              <a:t>A GDP növekedése  2019-ben a korábbi várakozásunknál magasabban, 4,9 százalékon alakulhat.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14483-0B16-4903-8480-0A81F0F74683}"/>
              </a:ext>
            </a:extLst>
          </p:cNvPr>
          <p:cNvSpPr txBox="1"/>
          <p:nvPr/>
        </p:nvSpPr>
        <p:spPr>
          <a:xfrm>
            <a:off x="5699061" y="1809131"/>
            <a:ext cx="5181098" cy="1314338"/>
          </a:xfrm>
          <a:prstGeom prst="roundRect">
            <a:avLst>
              <a:gd name="adj" fmla="val 9716"/>
            </a:avLst>
          </a:prstGeom>
          <a:solidFill>
            <a:schemeClr val="tx2">
              <a:lumMod val="90000"/>
              <a:lumOff val="1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hu-HU" sz="1900" b="1" cap="small" dirty="0">
                <a:solidFill>
                  <a:schemeClr val="bg1"/>
                </a:solidFill>
              </a:rPr>
              <a:t>Rövid távon a fogyasztóiár-index főként bázishatások és az élelmiszerárak növekedése következtében 2020 januárjáig átmenetileg emelkedik.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9AB7F6C0-F3EA-4692-8C69-8809D86F4E53}"/>
              </a:ext>
            </a:extLst>
          </p:cNvPr>
          <p:cNvSpPr/>
          <p:nvPr/>
        </p:nvSpPr>
        <p:spPr>
          <a:xfrm>
            <a:off x="503700" y="1000732"/>
            <a:ext cx="5195361" cy="69095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cap="all" dirty="0">
                <a:solidFill>
                  <a:schemeClr val="bg1"/>
                </a:solidFill>
              </a:rPr>
              <a:t>reálgazdaság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D4D31E7-88E1-4847-9E72-8C43E7E13372}"/>
              </a:ext>
            </a:extLst>
          </p:cNvPr>
          <p:cNvSpPr/>
          <p:nvPr/>
        </p:nvSpPr>
        <p:spPr>
          <a:xfrm>
            <a:off x="5699061" y="1001319"/>
            <a:ext cx="5439202" cy="709851"/>
          </a:xfrm>
          <a:prstGeom prst="chevron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cap="all" dirty="0">
                <a:solidFill>
                  <a:schemeClr val="bg1"/>
                </a:solidFill>
              </a:rPr>
              <a:t>infláció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16DAF-F138-4F1F-B595-0EA9FE899ACC}"/>
              </a:ext>
            </a:extLst>
          </p:cNvPr>
          <p:cNvSpPr txBox="1"/>
          <p:nvPr/>
        </p:nvSpPr>
        <p:spPr>
          <a:xfrm>
            <a:off x="5699058" y="3186334"/>
            <a:ext cx="5195362" cy="1016377"/>
          </a:xfrm>
          <a:prstGeom prst="roundRect">
            <a:avLst>
              <a:gd name="adj" fmla="val 9208"/>
            </a:avLst>
          </a:prstGeom>
          <a:solidFill>
            <a:schemeClr val="tx2">
              <a:lumMod val="90000"/>
              <a:lumOff val="1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u-HU" sz="1900" b="1" cap="small" dirty="0">
                <a:solidFill>
                  <a:schemeClr val="bg1"/>
                </a:solidFill>
              </a:rPr>
              <a:t>A maginfláció alakulásában a visszafogott importált infláció és az erős belső kereslet kettőssége érvényesül.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5DA55C-5D0A-49C6-A78C-1A25C46FABFA}"/>
              </a:ext>
            </a:extLst>
          </p:cNvPr>
          <p:cNvSpPr txBox="1"/>
          <p:nvPr/>
        </p:nvSpPr>
        <p:spPr>
          <a:xfrm>
            <a:off x="650186" y="3939490"/>
            <a:ext cx="4760369" cy="1044197"/>
          </a:xfrm>
          <a:prstGeom prst="roundRect">
            <a:avLst>
              <a:gd name="adj" fmla="val 9293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hu-HU" sz="2000" b="1" cap="small" dirty="0">
                <a:solidFill>
                  <a:schemeClr val="bg1"/>
                </a:solidFill>
              </a:rPr>
              <a:t>Előretekintve 2020-ban 3,7 </a:t>
            </a:r>
          </a:p>
          <a:p>
            <a:r>
              <a:rPr lang="hu-HU" sz="2000" b="1" cap="small" dirty="0">
                <a:solidFill>
                  <a:schemeClr val="bg1"/>
                </a:solidFill>
              </a:rPr>
              <a:t>2021-ben és 2022-ben 3,5 százalékos növekedésre számítunk.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D7AC07-E340-44EF-8FD3-C34F549F6FD9}"/>
              </a:ext>
            </a:extLst>
          </p:cNvPr>
          <p:cNvSpPr txBox="1"/>
          <p:nvPr/>
        </p:nvSpPr>
        <p:spPr>
          <a:xfrm>
            <a:off x="608553" y="5158892"/>
            <a:ext cx="4772992" cy="721538"/>
          </a:xfrm>
          <a:prstGeom prst="roundRect">
            <a:avLst>
              <a:gd name="adj" fmla="val 8958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hu-HU" sz="2000" b="1" cap="small" dirty="0">
                <a:solidFill>
                  <a:schemeClr val="bg1"/>
                </a:solidFill>
              </a:rPr>
              <a:t>folytatódik a gazdasági </a:t>
            </a:r>
            <a:br>
              <a:rPr lang="hu-HU" sz="2000" b="1" cap="small" dirty="0">
                <a:solidFill>
                  <a:schemeClr val="bg1"/>
                </a:solidFill>
              </a:rPr>
            </a:br>
            <a:r>
              <a:rPr lang="hu-HU" sz="2000" b="1" cap="small" dirty="0">
                <a:solidFill>
                  <a:schemeClr val="bg1"/>
                </a:solidFill>
              </a:rPr>
              <a:t>felzárkózás az európai gazdaságokhoz.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FC64BB-74D6-4C2B-91BB-E32CF7A1279A}"/>
              </a:ext>
            </a:extLst>
          </p:cNvPr>
          <p:cNvSpPr txBox="1"/>
          <p:nvPr/>
        </p:nvSpPr>
        <p:spPr>
          <a:xfrm>
            <a:off x="5702617" y="5161119"/>
            <a:ext cx="5195361" cy="716399"/>
          </a:xfrm>
          <a:prstGeom prst="roundRect">
            <a:avLst>
              <a:gd name="adj" fmla="val 9886"/>
            </a:avLst>
          </a:prstGeom>
          <a:solidFill>
            <a:schemeClr val="tx2">
              <a:lumMod val="90000"/>
              <a:lumOff val="1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u-HU" sz="1900" b="1" cap="small" dirty="0">
                <a:solidFill>
                  <a:schemeClr val="bg1"/>
                </a:solidFill>
              </a:rPr>
              <a:t>Az előrejelzési horizont második felétől az infláció 3 százalékos célon stabilizálódik.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191B6DB-E54D-4568-B7B1-87AE46CA7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8253" y="3315356"/>
            <a:ext cx="608330" cy="45234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38480F7-C611-4D97-9F0F-85B3E2235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426" y="5296734"/>
            <a:ext cx="658157" cy="5093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D1BC511-0D3D-4FE0-89AF-99B5EE919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01747" y="5473849"/>
            <a:ext cx="374664" cy="3413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17A0C5E-0AAB-44F2-8A6D-91B6CCA17D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30956">
            <a:off x="4693616" y="2129676"/>
            <a:ext cx="667819" cy="5406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239BBE-2051-4212-B6A3-B569186D0A04}"/>
              </a:ext>
            </a:extLst>
          </p:cNvPr>
          <p:cNvSpPr txBox="1"/>
          <p:nvPr/>
        </p:nvSpPr>
        <p:spPr>
          <a:xfrm>
            <a:off x="5699058" y="4290629"/>
            <a:ext cx="5181101" cy="709851"/>
          </a:xfrm>
          <a:prstGeom prst="roundRect">
            <a:avLst>
              <a:gd name="adj" fmla="val 9208"/>
            </a:avLst>
          </a:prstGeom>
          <a:solidFill>
            <a:schemeClr val="tx2">
              <a:lumMod val="90000"/>
              <a:lumOff val="1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u-HU" sz="1900" b="1" cap="small" dirty="0">
                <a:solidFill>
                  <a:schemeClr val="bg1"/>
                </a:solidFill>
              </a:rPr>
              <a:t>2020 első negyedévétől az inflációs alapfolyamatok fokozatos mérséklődésére számítunk.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2FD2AB3-BBDD-419B-A4F9-3E55FECDD1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V="1">
            <a:off x="10247549" y="4591600"/>
            <a:ext cx="537539" cy="39208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0A66A78-B836-4EE3-9CEF-2716A0655E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V="1">
            <a:off x="9991548" y="3394195"/>
            <a:ext cx="613546" cy="44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19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4EAB9C-F5DF-4D10-B2C7-AF532D27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5" y="352425"/>
            <a:ext cx="10337074" cy="570023"/>
          </a:xfrm>
        </p:spPr>
        <p:txBody>
          <a:bodyPr>
            <a:noAutofit/>
          </a:bodyPr>
          <a:lstStyle/>
          <a:p>
            <a:r>
              <a:rPr lang="hu-HU" sz="2000" dirty="0" err="1"/>
              <a:t>Előretekintve</a:t>
            </a:r>
            <a:r>
              <a:rPr lang="hu-HU" sz="2000" dirty="0"/>
              <a:t> a belső kereslet mellett a nettó export is támogatja a GDP növekedését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E7FA7-7F98-4F6F-B719-D4B55B8326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43099" y="6124658"/>
            <a:ext cx="8786156" cy="610931"/>
          </a:xfrm>
        </p:spPr>
        <p:txBody>
          <a:bodyPr/>
          <a:lstStyle/>
          <a:p>
            <a:r>
              <a:rPr lang="hu-HU" dirty="0"/>
              <a:t>Megjegyzés | * Előrejelzés. A közösségi fogyasztás tartalmazza a kormányzattól és nonprofit intézményektől kapott természetbeni társadalmi juttatásokat.</a:t>
            </a:r>
          </a:p>
          <a:p>
            <a:r>
              <a:rPr lang="hu-HU" dirty="0"/>
              <a:t>Forrás: KSH, MNB-előrejelzés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B2CA7-1EA2-42C4-B0A5-271910544EA3}"/>
              </a:ext>
            </a:extLst>
          </p:cNvPr>
          <p:cNvSpPr txBox="1"/>
          <p:nvPr/>
        </p:nvSpPr>
        <p:spPr>
          <a:xfrm>
            <a:off x="1956000" y="5824720"/>
            <a:ext cx="8973255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749">
              <a:lnSpc>
                <a:spcPct val="70000"/>
              </a:lnSpc>
              <a:spcBef>
                <a:spcPts val="750"/>
              </a:spcBef>
            </a:pPr>
            <a:r>
              <a:rPr lang="hu-HU" cap="all" spc="113" dirty="0">
                <a:solidFill>
                  <a:schemeClr val="tx2"/>
                </a:solidFill>
              </a:rPr>
              <a:t>Felhasználás oldali tételek GDP-növekedéshez való hozzájárulása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2BD4815-A6AD-4CAC-8779-3CCA98E64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663652"/>
              </p:ext>
            </p:extLst>
          </p:nvPr>
        </p:nvGraphicFramePr>
        <p:xfrm>
          <a:off x="517395" y="1089000"/>
          <a:ext cx="10411861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352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BD44D-8CD1-429D-8A3B-7FDA7B35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600" dirty="0"/>
              <a:t>a hazai gazdaság importigénye az elmúlt években megvalósult kapacitásbővítések miatt a korábban feltételezettnél alacsonyabb pályán alakulhat</a:t>
            </a:r>
            <a:endParaRPr lang="en-GB" sz="1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C1411C3-2A11-4242-9C20-4553B5924780}"/>
              </a:ext>
            </a:extLst>
          </p:cNvPr>
          <p:cNvSpPr txBox="1">
            <a:spLocks/>
          </p:cNvSpPr>
          <p:nvPr/>
        </p:nvSpPr>
        <p:spPr>
          <a:xfrm>
            <a:off x="5563602" y="6403596"/>
            <a:ext cx="5054729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Forrás | KSH</a:t>
            </a:r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673C8980-D182-4D71-BAE3-9E4A61993013}"/>
              </a:ext>
            </a:extLst>
          </p:cNvPr>
          <p:cNvSpPr txBox="1">
            <a:spLocks/>
          </p:cNvSpPr>
          <p:nvPr/>
        </p:nvSpPr>
        <p:spPr>
          <a:xfrm>
            <a:off x="2558848" y="6034262"/>
            <a:ext cx="8059483" cy="3693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spc="113" dirty="0"/>
              <a:t>Az importgép beruházások alakulása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3314DB0-9E34-4372-BB2B-6FF9C86D0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536320"/>
              </p:ext>
            </p:extLst>
          </p:nvPr>
        </p:nvGraphicFramePr>
        <p:xfrm>
          <a:off x="637565" y="1062446"/>
          <a:ext cx="10147523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3735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E5BD-D9C8-4F97-B10B-AF15408E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/>
              <a:t>Újszerű GDP felbontásunk alapján a növekedés széles bázison nyugszik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3F686-7CF8-4834-A837-F0206CC790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437" y="6220599"/>
            <a:ext cx="10436336" cy="492570"/>
          </a:xfrm>
        </p:spPr>
        <p:txBody>
          <a:bodyPr/>
          <a:lstStyle/>
          <a:p>
            <a:r>
              <a:rPr lang="hu-HU" dirty="0"/>
              <a:t>Megjegyzés | A közösségi fogyasztás tartalmazza a kormányzattól és nonprofit intézményektől kapott természetbeni társadalmi juttatásokat.</a:t>
            </a:r>
          </a:p>
          <a:p>
            <a:r>
              <a:rPr lang="hu-HU" dirty="0"/>
              <a:t>Forrás: KSH, MNB-előrejelzés</a:t>
            </a:r>
          </a:p>
          <a:p>
            <a:endParaRPr lang="hu-H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89140-E571-479E-AFB9-875123D91E2C}"/>
              </a:ext>
            </a:extLst>
          </p:cNvPr>
          <p:cNvSpPr txBox="1"/>
          <p:nvPr/>
        </p:nvSpPr>
        <p:spPr>
          <a:xfrm>
            <a:off x="35038" y="5579821"/>
            <a:ext cx="10845911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749">
              <a:lnSpc>
                <a:spcPct val="70000"/>
              </a:lnSpc>
              <a:spcBef>
                <a:spcPts val="750"/>
              </a:spcBef>
            </a:pPr>
            <a:r>
              <a:rPr lang="hu-HU" cap="all" spc="113" dirty="0">
                <a:solidFill>
                  <a:schemeClr val="tx2"/>
                </a:solidFill>
              </a:rPr>
              <a:t>Felhasználás oldali tételek GDP-növekedéshez való hozzájárulása az importtal korrigálva</a:t>
            </a:r>
          </a:p>
        </p:txBody>
      </p:sp>
      <p:graphicFrame>
        <p:nvGraphicFramePr>
          <p:cNvPr id="6" name="Diagram 12">
            <a:extLst>
              <a:ext uri="{FF2B5EF4-FFF2-40B4-BE49-F238E27FC236}">
                <a16:creationId xmlns:a16="http://schemas.microsoft.com/office/drawing/2014/main" id="{147271D9-BDFE-4CAF-9F8D-6DF15BB031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247432"/>
              </p:ext>
            </p:extLst>
          </p:nvPr>
        </p:nvGraphicFramePr>
        <p:xfrm>
          <a:off x="733426" y="1089707"/>
          <a:ext cx="10147523" cy="449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0396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DBDBF-3FD8-4E53-8978-A35BDD7C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Szeptemberi feltevésünkhöz hasonlóan mérséklődő olajárakra számítunk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203D8-DE2D-4E6B-84F8-398F8CA89E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7674" y="6390532"/>
            <a:ext cx="4467414" cy="369333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Bloomberg</a:t>
            </a:r>
            <a:endParaRPr lang="hu-H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5DFC3-6553-42F2-A89A-BC8C7E4191BE}"/>
              </a:ext>
            </a:extLst>
          </p:cNvPr>
          <p:cNvSpPr txBox="1"/>
          <p:nvPr/>
        </p:nvSpPr>
        <p:spPr>
          <a:xfrm>
            <a:off x="2682241" y="6013099"/>
            <a:ext cx="81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dirty="0">
                <a:solidFill>
                  <a:srgbClr val="002060"/>
                </a:solidFill>
              </a:rPr>
              <a:t>A világpiaci olajárakra vonatkozó feltevésünk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BD89CE8-2973-4CE5-81ED-8F640DC25A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824560"/>
              </p:ext>
            </p:extLst>
          </p:nvPr>
        </p:nvGraphicFramePr>
        <p:xfrm>
          <a:off x="523876" y="1028699"/>
          <a:ext cx="10261212" cy="498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5765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DBDBF-3FD8-4E53-8978-A35BDD7C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800" dirty="0"/>
              <a:t>A sertéshús termelői és fogyasztói ára 2019 eleje óta érdemben emelkedett, ami a következő időszakban emelheti az inflációt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203D8-DE2D-4E6B-84F8-398F8CA89E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61211" y="6316644"/>
            <a:ext cx="7623875" cy="369333"/>
          </a:xfrm>
        </p:spPr>
        <p:txBody>
          <a:bodyPr/>
          <a:lstStyle/>
          <a:p>
            <a:r>
              <a:rPr lang="hu-HU" dirty="0"/>
              <a:t>Megjegyzés: Szezonálisan nem igazított, adószűrt éves változás.</a:t>
            </a:r>
          </a:p>
          <a:p>
            <a:r>
              <a:rPr lang="hu-HU" dirty="0"/>
              <a:t>Forrás | </a:t>
            </a:r>
            <a:r>
              <a:rPr lang="hu-HU" dirty="0" err="1"/>
              <a:t>Destatis</a:t>
            </a:r>
            <a:r>
              <a:rPr lang="hu-HU" dirty="0"/>
              <a:t>, KSH, MNB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5DFC3-6553-42F2-A89A-BC8C7E4191BE}"/>
              </a:ext>
            </a:extLst>
          </p:cNvPr>
          <p:cNvSpPr txBox="1"/>
          <p:nvPr/>
        </p:nvSpPr>
        <p:spPr>
          <a:xfrm>
            <a:off x="2682240" y="5920739"/>
            <a:ext cx="810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dirty="0">
                <a:solidFill>
                  <a:srgbClr val="002060"/>
                </a:solidFill>
              </a:rPr>
              <a:t>A sertéshús termelői és fogyasztói árának alakulása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511CDC-9EE2-49C6-8EDA-BAC4F4E79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453779"/>
              </p:ext>
            </p:extLst>
          </p:nvPr>
        </p:nvGraphicFramePr>
        <p:xfrm>
          <a:off x="400594" y="1018903"/>
          <a:ext cx="10511246" cy="496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DBDBF-3FD8-4E53-8978-A35BDD7C3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310448"/>
            <a:ext cx="9133846" cy="612000"/>
          </a:xfrm>
        </p:spPr>
        <p:txBody>
          <a:bodyPr>
            <a:noAutofit/>
          </a:bodyPr>
          <a:lstStyle/>
          <a:p>
            <a:r>
              <a:rPr lang="hu-HU" sz="2000" dirty="0"/>
              <a:t>Az infláció átmenetileg emelkedik, míg az adószűrt maginfláció a jelenlegi szintje közelében alakul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203D8-DE2D-4E6B-84F8-398F8CA89E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4601" y="6488667"/>
            <a:ext cx="3600000" cy="369333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5DFC3-6553-42F2-A89A-BC8C7E4191BE}"/>
              </a:ext>
            </a:extLst>
          </p:cNvPr>
          <p:cNvSpPr txBox="1"/>
          <p:nvPr/>
        </p:nvSpPr>
        <p:spPr>
          <a:xfrm>
            <a:off x="1578251" y="6179347"/>
            <a:ext cx="952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dirty="0">
                <a:solidFill>
                  <a:srgbClr val="002060"/>
                </a:solidFill>
              </a:rPr>
              <a:t>Az inflációra és az adószűrt maginflációra vonatkozó rövid előrejelzés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4FF217E-3876-4DAA-9520-4CA81262D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731341"/>
              </p:ext>
            </p:extLst>
          </p:nvPr>
        </p:nvGraphicFramePr>
        <p:xfrm>
          <a:off x="740229" y="1493792"/>
          <a:ext cx="5349786" cy="451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556E21F-2EC8-4E9B-9A1C-929933658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564196"/>
              </p:ext>
            </p:extLst>
          </p:nvPr>
        </p:nvGraphicFramePr>
        <p:xfrm>
          <a:off x="6101983" y="1511496"/>
          <a:ext cx="5001445" cy="451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4303F1-350D-4BF8-B6FC-DAA5B8176679}"/>
              </a:ext>
            </a:extLst>
          </p:cNvPr>
          <p:cNvSpPr txBox="1"/>
          <p:nvPr/>
        </p:nvSpPr>
        <p:spPr>
          <a:xfrm>
            <a:off x="2389970" y="1109089"/>
            <a:ext cx="217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/>
              <a:t>infláció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DD064-F1F7-41CE-A1F1-25E4EDC944E9}"/>
              </a:ext>
            </a:extLst>
          </p:cNvPr>
          <p:cNvSpPr txBox="1"/>
          <p:nvPr/>
        </p:nvSpPr>
        <p:spPr>
          <a:xfrm>
            <a:off x="7759864" y="113655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/>
              <a:t>Adószűrt maginfláció</a:t>
            </a:r>
          </a:p>
        </p:txBody>
      </p:sp>
      <p:pic>
        <p:nvPicPr>
          <p:cNvPr id="2050" name="Picture 2" descr="Image result for basket icon&quot;">
            <a:extLst>
              <a:ext uri="{FF2B5EF4-FFF2-40B4-BE49-F238E27FC236}">
                <a16:creationId xmlns:a16="http://schemas.microsoft.com/office/drawing/2014/main" id="{C823B71E-6E6A-4AA5-9B0B-4A46BB1C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77" y="953924"/>
            <a:ext cx="614219" cy="61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ie chart icon&quot;">
            <a:extLst>
              <a:ext uri="{FF2B5EF4-FFF2-40B4-BE49-F238E27FC236}">
                <a16:creationId xmlns:a16="http://schemas.microsoft.com/office/drawing/2014/main" id="{D3399BDB-5FD9-4131-A8E4-D9D696CD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60" y="943232"/>
            <a:ext cx="635604" cy="6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95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DBDBF-3FD8-4E53-8978-A35BDD7C3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67" y="310448"/>
            <a:ext cx="10515122" cy="612000"/>
          </a:xfrm>
        </p:spPr>
        <p:txBody>
          <a:bodyPr>
            <a:noAutofit/>
          </a:bodyPr>
          <a:lstStyle/>
          <a:p>
            <a:r>
              <a:rPr lang="hu-HU" sz="2000" dirty="0"/>
              <a:t>Az infláció az előrejelzési horizont második felére 3 százalékon stabilizálódik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203D8-DE2D-4E6B-84F8-398F8CA89E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6892" y="6290071"/>
            <a:ext cx="4088196" cy="369333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5DFC3-6553-42F2-A89A-BC8C7E4191BE}"/>
              </a:ext>
            </a:extLst>
          </p:cNvPr>
          <p:cNvSpPr txBox="1"/>
          <p:nvPr/>
        </p:nvSpPr>
        <p:spPr>
          <a:xfrm>
            <a:off x="2682241" y="5920739"/>
            <a:ext cx="810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dirty="0">
                <a:solidFill>
                  <a:srgbClr val="002060"/>
                </a:solidFill>
              </a:rPr>
              <a:t>Az inflációs előrejelzés dekompozíciója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3211B55-10E1-4E79-A4BF-0561E42627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314409"/>
              </p:ext>
            </p:extLst>
          </p:nvPr>
        </p:nvGraphicFramePr>
        <p:xfrm>
          <a:off x="574766" y="1045029"/>
          <a:ext cx="10210322" cy="487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7926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DBDBF-3FD8-4E53-8978-A35BDD7C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600" dirty="0"/>
              <a:t>A magasabb jövő évi inflációhoz a maginflációs tételek mellett a magasabb feldolgozatlan élelmiszer árak járulnak hozzá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203D8-DE2D-4E6B-84F8-398F8CA89E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15509" y="6288981"/>
            <a:ext cx="3969579" cy="369333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5DFC3-6553-42F2-A89A-BC8C7E4191BE}"/>
              </a:ext>
            </a:extLst>
          </p:cNvPr>
          <p:cNvSpPr txBox="1"/>
          <p:nvPr/>
        </p:nvSpPr>
        <p:spPr>
          <a:xfrm>
            <a:off x="2106970" y="5919649"/>
            <a:ext cx="867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dirty="0">
                <a:solidFill>
                  <a:srgbClr val="002060"/>
                </a:solidFill>
              </a:rPr>
              <a:t>Az inflációs előrejelzés változása a szeptemberi Inflációs jelentéshez képest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AAFFE62-ACD5-4E27-9915-580D80D6F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54800"/>
              </p:ext>
            </p:extLst>
          </p:nvPr>
        </p:nvGraphicFramePr>
        <p:xfrm>
          <a:off x="637565" y="1047749"/>
          <a:ext cx="10049485" cy="487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1332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A476-D3F5-4F31-AA66-CDD46366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10448"/>
            <a:ext cx="9003216" cy="612000"/>
          </a:xfrm>
        </p:spPr>
        <p:txBody>
          <a:bodyPr>
            <a:noAutofit/>
          </a:bodyPr>
          <a:lstStyle/>
          <a:p>
            <a:r>
              <a:rPr lang="hu-HU" sz="2000" dirty="0"/>
              <a:t>Decemberben a kockázati térkép szimmetrikussá vált az inflációra és a gazdasági növekedésre nézve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96630-8AA6-48FB-968C-0BC92DADC2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2880" y="6070977"/>
            <a:ext cx="10304801" cy="593066"/>
          </a:xfrm>
        </p:spPr>
        <p:txBody>
          <a:bodyPr/>
          <a:lstStyle/>
          <a:p>
            <a:r>
              <a:rPr lang="hu-HU" dirty="0"/>
              <a:t>Megjegyzés | A kockázati térkép azt mutatja meg, hogy az alternatív fogatókönyvek inflációs és növekedési pályája a monetáris politikai horizont egészében átlagosan mennyiben különbözik az alappályától. </a:t>
            </a:r>
          </a:p>
          <a:p>
            <a:r>
              <a:rPr lang="hu-HU" dirty="0"/>
              <a:t>Forrás | MNB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8DB17-07F3-4F62-A250-57EEC3B4DBD6}"/>
              </a:ext>
            </a:extLst>
          </p:cNvPr>
          <p:cNvSpPr/>
          <p:nvPr/>
        </p:nvSpPr>
        <p:spPr>
          <a:xfrm>
            <a:off x="2826328" y="5131696"/>
            <a:ext cx="5357091" cy="471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A294DF-2043-4DAB-91C0-4C7858D5DDA6}"/>
              </a:ext>
            </a:extLst>
          </p:cNvPr>
          <p:cNvSpPr/>
          <p:nvPr/>
        </p:nvSpPr>
        <p:spPr>
          <a:xfrm>
            <a:off x="5327072" y="2397730"/>
            <a:ext cx="355600" cy="286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811500-2EDD-46C2-9695-F5BD9FE32E3D}"/>
              </a:ext>
            </a:extLst>
          </p:cNvPr>
          <p:cNvSpPr/>
          <p:nvPr/>
        </p:nvSpPr>
        <p:spPr>
          <a:xfrm>
            <a:off x="5504872" y="1458449"/>
            <a:ext cx="355600" cy="286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graphicFrame>
        <p:nvGraphicFramePr>
          <p:cNvPr id="10" name="Diagram 4">
            <a:extLst>
              <a:ext uri="{FF2B5EF4-FFF2-40B4-BE49-F238E27FC236}">
                <a16:creationId xmlns:a16="http://schemas.microsoft.com/office/drawing/2014/main" id="{46B5C493-20CA-4A24-810B-2D22AA1EB6C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51728561"/>
              </p:ext>
            </p:extLst>
          </p:nvPr>
        </p:nvGraphicFramePr>
        <p:xfrm>
          <a:off x="1001487" y="922449"/>
          <a:ext cx="9379130" cy="505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2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55DB-172C-41E7-8E4D-0DDD6566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előrejelzés összefoglaló táblája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1395B24-3D5D-419E-AF1F-E443B0A9164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09031344"/>
              </p:ext>
            </p:extLst>
          </p:nvPr>
        </p:nvGraphicFramePr>
        <p:xfrm>
          <a:off x="637566" y="1027612"/>
          <a:ext cx="10396193" cy="4963894"/>
        </p:xfrm>
        <a:graphic>
          <a:graphicData uri="http://schemas.openxmlformats.org/drawingml/2006/table">
            <a:tbl>
              <a:tblPr/>
              <a:tblGrid>
                <a:gridCol w="4786738">
                  <a:extLst>
                    <a:ext uri="{9D8B030D-6E8A-4147-A177-3AD203B41FA5}">
                      <a16:colId xmlns:a16="http://schemas.microsoft.com/office/drawing/2014/main" val="2732762736"/>
                    </a:ext>
                  </a:extLst>
                </a:gridCol>
                <a:gridCol w="1121891">
                  <a:extLst>
                    <a:ext uri="{9D8B030D-6E8A-4147-A177-3AD203B41FA5}">
                      <a16:colId xmlns:a16="http://schemas.microsoft.com/office/drawing/2014/main" val="1745547074"/>
                    </a:ext>
                  </a:extLst>
                </a:gridCol>
                <a:gridCol w="1121891">
                  <a:extLst>
                    <a:ext uri="{9D8B030D-6E8A-4147-A177-3AD203B41FA5}">
                      <a16:colId xmlns:a16="http://schemas.microsoft.com/office/drawing/2014/main" val="2956908455"/>
                    </a:ext>
                  </a:extLst>
                </a:gridCol>
                <a:gridCol w="1121891">
                  <a:extLst>
                    <a:ext uri="{9D8B030D-6E8A-4147-A177-3AD203B41FA5}">
                      <a16:colId xmlns:a16="http://schemas.microsoft.com/office/drawing/2014/main" val="2510533891"/>
                    </a:ext>
                  </a:extLst>
                </a:gridCol>
                <a:gridCol w="1121891">
                  <a:extLst>
                    <a:ext uri="{9D8B030D-6E8A-4147-A177-3AD203B41FA5}">
                      <a16:colId xmlns:a16="http://schemas.microsoft.com/office/drawing/2014/main" val="656808906"/>
                    </a:ext>
                  </a:extLst>
                </a:gridCol>
                <a:gridCol w="1121891">
                  <a:extLst>
                    <a:ext uri="{9D8B030D-6E8A-4147-A177-3AD203B41FA5}">
                      <a16:colId xmlns:a16="http://schemas.microsoft.com/office/drawing/2014/main" val="765629562"/>
                    </a:ext>
                  </a:extLst>
                </a:gridCol>
              </a:tblGrid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65525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DD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Előrejelzés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312155"/>
                  </a:ext>
                </a:extLst>
              </a:tr>
              <a:tr h="29199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Infláció (éves átlag)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20897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Indirekt adóhatásoktól szűrt maginfláció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523811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Infláció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1426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Gazdasági növekedés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11554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Háztartások fogyasztási kiadása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23814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Bruttó állóeszköz-felhalmozás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239374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847030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920260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262586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Külső egyensúly*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679958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Folyó fizetési mérleg egyenlege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65561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Külső finanszírozási képesség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87466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Államháztartás*.***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37793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ESA-egyenleg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(-1,8)–(-1,7)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(-1,2)–(-0,4)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(-1,1)–(-0,3)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(-0,9)–(-0,1)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623246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Munkaerőpiac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73666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Versenyszféra bruttó átlagkereset**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149696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Versenyszféra foglalkoztatottság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364247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Munkanélküliségi ráta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023995"/>
                  </a:ext>
                </a:extLst>
              </a:tr>
              <a:tr h="2335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Lakossági reáljövedelem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397618"/>
                  </a:ext>
                </a:extLst>
              </a:tr>
            </a:tbl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A916EAD-6088-4C25-9646-6D02C4A6EB07}"/>
              </a:ext>
            </a:extLst>
          </p:cNvPr>
          <p:cNvSpPr txBox="1">
            <a:spLocks/>
          </p:cNvSpPr>
          <p:nvPr/>
        </p:nvSpPr>
        <p:spPr>
          <a:xfrm>
            <a:off x="914400" y="6246975"/>
            <a:ext cx="10119359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dirty="0"/>
              <a:t>Megjegyzés | *a GDP arányában. **Az eredeti teljes munkaidős foglalkoztatottakra vonatkozó KSH adatok szerint.</a:t>
            </a:r>
            <a:br>
              <a:rPr lang="hu-HU" sz="1200" dirty="0"/>
            </a:br>
            <a:r>
              <a:rPr lang="hu-HU" sz="1200" dirty="0"/>
              <a:t>***Az </a:t>
            </a:r>
            <a:r>
              <a:rPr lang="hu-HU" sz="1200" dirty="0" err="1"/>
              <a:t>előrejelzési</a:t>
            </a:r>
            <a:r>
              <a:rPr lang="hu-HU" sz="1200" dirty="0"/>
              <a:t> sáv alsó értéke mutatja az </a:t>
            </a:r>
            <a:r>
              <a:rPr lang="hu-HU" sz="1200" dirty="0" err="1"/>
              <a:t>ESA</a:t>
            </a:r>
            <a:r>
              <a:rPr lang="hu-HU" sz="1200" dirty="0"/>
              <a:t>-egyenleget abban az esetben, ha az Országvédelmi Alap</a:t>
            </a:r>
            <a:br>
              <a:rPr lang="hu-HU" sz="1200" dirty="0"/>
            </a:br>
            <a:r>
              <a:rPr lang="hu-HU" sz="1200" dirty="0"/>
              <a:t> felhasználásra kerül, a felső értéke pedig az Országvédelmi Alap elköltése nélkül alakulhat ki. </a:t>
            </a:r>
          </a:p>
          <a:p>
            <a:r>
              <a:rPr lang="hu-HU" sz="1200" dirty="0"/>
              <a:t>Forrás | KSH, MNB</a:t>
            </a:r>
          </a:p>
        </p:txBody>
      </p:sp>
    </p:spTree>
    <p:extLst>
      <p:ext uri="{BB962C8B-B14F-4D97-AF65-F5344CB8AC3E}">
        <p14:creationId xmlns:p14="http://schemas.microsoft.com/office/powerpoint/2010/main" val="340917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B2D82-638C-4E7E-82B2-C339DA9E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A növekedési feltételek változása szeptemberhez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25566-F9E5-4B55-A6D8-9E5E88DE9E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86DB2744-216D-4B74-A9A4-D6966B5C32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372550"/>
              </p:ext>
            </p:extLst>
          </p:nvPr>
        </p:nvGraphicFramePr>
        <p:xfrm>
          <a:off x="1209680" y="976903"/>
          <a:ext cx="8767943" cy="4934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05220">
                  <a:extLst>
                    <a:ext uri="{9D8B030D-6E8A-4147-A177-3AD203B41FA5}">
                      <a16:colId xmlns:a16="http://schemas.microsoft.com/office/drawing/2014/main" val="3074813496"/>
                    </a:ext>
                  </a:extLst>
                </a:gridCol>
                <a:gridCol w="1607961">
                  <a:extLst>
                    <a:ext uri="{9D8B030D-6E8A-4147-A177-3AD203B41FA5}">
                      <a16:colId xmlns:a16="http://schemas.microsoft.com/office/drawing/2014/main" val="3915546069"/>
                    </a:ext>
                  </a:extLst>
                </a:gridCol>
                <a:gridCol w="1727381">
                  <a:extLst>
                    <a:ext uri="{9D8B030D-6E8A-4147-A177-3AD203B41FA5}">
                      <a16:colId xmlns:a16="http://schemas.microsoft.com/office/drawing/2014/main" val="2370977548"/>
                    </a:ext>
                  </a:extLst>
                </a:gridCol>
                <a:gridCol w="1727381">
                  <a:extLst>
                    <a:ext uri="{9D8B030D-6E8A-4147-A177-3AD203B41FA5}">
                      <a16:colId xmlns:a16="http://schemas.microsoft.com/office/drawing/2014/main" val="393502604"/>
                    </a:ext>
                  </a:extLst>
                </a:gridCol>
              </a:tblGrid>
              <a:tr h="642347">
                <a:tc>
                  <a:txBody>
                    <a:bodyPr/>
                    <a:lstStyle/>
                    <a:p>
                      <a:pPr algn="l"/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3155439"/>
                  </a:ext>
                </a:extLst>
              </a:tr>
              <a:tr h="525999">
                <a:tc>
                  <a:txBody>
                    <a:bodyPr/>
                    <a:lstStyle/>
                    <a:p>
                      <a:pPr algn="l"/>
                      <a:r>
                        <a:rPr lang="hu-HU" sz="2000" dirty="0"/>
                        <a:t>Beérkezett adatok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310383"/>
                  </a:ext>
                </a:extLst>
              </a:tr>
              <a:tr h="435180">
                <a:tc>
                  <a:txBody>
                    <a:bodyPr/>
                    <a:lstStyle/>
                    <a:p>
                      <a:pPr algn="l"/>
                      <a:r>
                        <a:rPr lang="hu-HU" sz="2000" dirty="0"/>
                        <a:t>Külső konjunktúra / Külső infláció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181039"/>
                  </a:ext>
                </a:extLst>
              </a:tr>
              <a:tr h="525999">
                <a:tc>
                  <a:txBody>
                    <a:bodyPr/>
                    <a:lstStyle/>
                    <a:p>
                      <a:pPr algn="l"/>
                      <a:r>
                        <a:rPr lang="hu-HU" sz="2000" dirty="0"/>
                        <a:t>Bértömeg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843941"/>
                  </a:ext>
                </a:extLst>
              </a:tr>
              <a:tr h="525999">
                <a:tc>
                  <a:txBody>
                    <a:bodyPr/>
                    <a:lstStyle/>
                    <a:p>
                      <a:pPr algn="l"/>
                      <a:r>
                        <a:rPr lang="hu-HU" sz="2000" dirty="0"/>
                        <a:t>Háztartási hitelezés 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149622"/>
                  </a:ext>
                </a:extLst>
              </a:tr>
              <a:tr h="525999">
                <a:tc>
                  <a:txBody>
                    <a:bodyPr/>
                    <a:lstStyle/>
                    <a:p>
                      <a:pPr algn="l"/>
                      <a:r>
                        <a:rPr lang="hu-HU" sz="2000" dirty="0"/>
                        <a:t>Vállalati hitelezés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787709"/>
                  </a:ext>
                </a:extLst>
              </a:tr>
              <a:tr h="525999"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/>
                        <a:t>Beruházási ciklus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2718422"/>
                  </a:ext>
                </a:extLst>
              </a:tr>
              <a:tr h="522259">
                <a:tc>
                  <a:txBody>
                    <a:bodyPr/>
                    <a:lstStyle/>
                    <a:p>
                      <a:pPr algn="l"/>
                      <a:r>
                        <a:rPr lang="hu-HU" sz="2000" dirty="0"/>
                        <a:t>Költségvetés keresleti hatása/ Effektív EU-forrásfelhasználás</a:t>
                      </a:r>
                      <a:endParaRPr lang="hu-HU" sz="2000" b="1" dirty="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975030"/>
                  </a:ext>
                </a:extLst>
              </a:tr>
              <a:tr h="525999"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/>
                        <a:t>ÖSSZESEN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851282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44566813-64D6-47F6-9FD4-99CA5615C4A4}"/>
              </a:ext>
            </a:extLst>
          </p:cNvPr>
          <p:cNvSpPr/>
          <p:nvPr/>
        </p:nvSpPr>
        <p:spPr>
          <a:xfrm rot="10800000">
            <a:off x="5530753" y="3183935"/>
            <a:ext cx="404008" cy="4039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62FB955-DE64-4C72-938A-D3A584ABFCE7}"/>
              </a:ext>
            </a:extLst>
          </p:cNvPr>
          <p:cNvSpPr/>
          <p:nvPr/>
        </p:nvSpPr>
        <p:spPr>
          <a:xfrm rot="10800000">
            <a:off x="7289037" y="3183934"/>
            <a:ext cx="404008" cy="4039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D527989-AC06-4402-A8B0-13D4C2741917}"/>
              </a:ext>
            </a:extLst>
          </p:cNvPr>
          <p:cNvSpPr/>
          <p:nvPr/>
        </p:nvSpPr>
        <p:spPr>
          <a:xfrm rot="10800000" flipV="1">
            <a:off x="5550817" y="4860283"/>
            <a:ext cx="404008" cy="403988"/>
          </a:xfrm>
          <a:prstGeom prst="downArrow">
            <a:avLst/>
          </a:prstGeom>
          <a:noFill/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79B64E46-3FDB-4597-BE43-2A0A4E6B23CC}"/>
              </a:ext>
            </a:extLst>
          </p:cNvPr>
          <p:cNvSpPr/>
          <p:nvPr/>
        </p:nvSpPr>
        <p:spPr>
          <a:xfrm>
            <a:off x="7215276" y="3715936"/>
            <a:ext cx="570021" cy="4679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B4D0F98D-8403-4E02-BAB1-1FF9B994EDB2}"/>
              </a:ext>
            </a:extLst>
          </p:cNvPr>
          <p:cNvSpPr/>
          <p:nvPr/>
        </p:nvSpPr>
        <p:spPr>
          <a:xfrm>
            <a:off x="8964316" y="3715936"/>
            <a:ext cx="570021" cy="4679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E7B5BF1-58E7-4B30-8970-4E5E580030FE}"/>
              </a:ext>
            </a:extLst>
          </p:cNvPr>
          <p:cNvSpPr/>
          <p:nvPr/>
        </p:nvSpPr>
        <p:spPr>
          <a:xfrm rot="10800000">
            <a:off x="5549241" y="5446961"/>
            <a:ext cx="404008" cy="4039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8FDC6F6-9141-44B3-ADDD-BB389594DA5A}"/>
              </a:ext>
            </a:extLst>
          </p:cNvPr>
          <p:cNvSpPr/>
          <p:nvPr/>
        </p:nvSpPr>
        <p:spPr>
          <a:xfrm rot="10800000">
            <a:off x="7298282" y="5450333"/>
            <a:ext cx="404008" cy="4039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F565E25E-5B62-4C6E-9484-8D1E618F0DCB}"/>
              </a:ext>
            </a:extLst>
          </p:cNvPr>
          <p:cNvSpPr/>
          <p:nvPr/>
        </p:nvSpPr>
        <p:spPr>
          <a:xfrm>
            <a:off x="5479113" y="3715936"/>
            <a:ext cx="570021" cy="4679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Minus Sign 28">
            <a:extLst>
              <a:ext uri="{FF2B5EF4-FFF2-40B4-BE49-F238E27FC236}">
                <a16:creationId xmlns:a16="http://schemas.microsoft.com/office/drawing/2014/main" id="{C495A873-F008-4125-9255-BF62A1D07F7C}"/>
              </a:ext>
            </a:extLst>
          </p:cNvPr>
          <p:cNvSpPr/>
          <p:nvPr/>
        </p:nvSpPr>
        <p:spPr>
          <a:xfrm>
            <a:off x="8944840" y="2142704"/>
            <a:ext cx="570021" cy="4679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Minus Sign 29">
            <a:extLst>
              <a:ext uri="{FF2B5EF4-FFF2-40B4-BE49-F238E27FC236}">
                <a16:creationId xmlns:a16="http://schemas.microsoft.com/office/drawing/2014/main" id="{A3836EBA-F08B-42D7-B0FF-293183615931}"/>
              </a:ext>
            </a:extLst>
          </p:cNvPr>
          <p:cNvSpPr/>
          <p:nvPr/>
        </p:nvSpPr>
        <p:spPr>
          <a:xfrm>
            <a:off x="8944840" y="2653569"/>
            <a:ext cx="570021" cy="4679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B046738E-EF67-4EEA-A589-88C1C059008E}"/>
              </a:ext>
            </a:extLst>
          </p:cNvPr>
          <p:cNvSpPr/>
          <p:nvPr/>
        </p:nvSpPr>
        <p:spPr>
          <a:xfrm rot="10800000">
            <a:off x="7289037" y="2645969"/>
            <a:ext cx="404008" cy="403988"/>
          </a:xfrm>
          <a:prstGeom prst="downArrow">
            <a:avLst/>
          </a:prstGeom>
          <a:noFill/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2" name="Minus Sign 31">
            <a:extLst>
              <a:ext uri="{FF2B5EF4-FFF2-40B4-BE49-F238E27FC236}">
                <a16:creationId xmlns:a16="http://schemas.microsoft.com/office/drawing/2014/main" id="{2F5CD619-061A-4437-8C4E-CC59CE9F0EBB}"/>
              </a:ext>
            </a:extLst>
          </p:cNvPr>
          <p:cNvSpPr/>
          <p:nvPr/>
        </p:nvSpPr>
        <p:spPr>
          <a:xfrm>
            <a:off x="7179301" y="2142704"/>
            <a:ext cx="570021" cy="4679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E9318DA-D110-45A8-9164-82D34A57391E}"/>
              </a:ext>
            </a:extLst>
          </p:cNvPr>
          <p:cNvSpPr/>
          <p:nvPr/>
        </p:nvSpPr>
        <p:spPr>
          <a:xfrm rot="10800000">
            <a:off x="5530753" y="1656524"/>
            <a:ext cx="404008" cy="4039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95121DF9-E117-4D35-B9E5-198DC21B2770}"/>
              </a:ext>
            </a:extLst>
          </p:cNvPr>
          <p:cNvSpPr/>
          <p:nvPr/>
        </p:nvSpPr>
        <p:spPr>
          <a:xfrm>
            <a:off x="7215276" y="4821348"/>
            <a:ext cx="570021" cy="4679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Minus Sign 23">
            <a:extLst>
              <a:ext uri="{FF2B5EF4-FFF2-40B4-BE49-F238E27FC236}">
                <a16:creationId xmlns:a16="http://schemas.microsoft.com/office/drawing/2014/main" id="{B0DD1BC9-CF8B-4E99-B05B-AE306B1B92BC}"/>
              </a:ext>
            </a:extLst>
          </p:cNvPr>
          <p:cNvSpPr/>
          <p:nvPr/>
        </p:nvSpPr>
        <p:spPr>
          <a:xfrm>
            <a:off x="8964316" y="4821348"/>
            <a:ext cx="570021" cy="4679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50F495DD-876E-49C1-B065-8DEE479ECDAA}"/>
              </a:ext>
            </a:extLst>
          </p:cNvPr>
          <p:cNvSpPr/>
          <p:nvPr/>
        </p:nvSpPr>
        <p:spPr>
          <a:xfrm rot="10800000">
            <a:off x="9047322" y="5462906"/>
            <a:ext cx="404008" cy="403988"/>
          </a:xfrm>
          <a:prstGeom prst="downArrow">
            <a:avLst/>
          </a:prstGeom>
          <a:noFill/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9543ACF4-7349-4E89-A2A6-966CA7B5D516}"/>
              </a:ext>
            </a:extLst>
          </p:cNvPr>
          <p:cNvSpPr/>
          <p:nvPr/>
        </p:nvSpPr>
        <p:spPr>
          <a:xfrm rot="10800000">
            <a:off x="9047322" y="3176017"/>
            <a:ext cx="404008" cy="403988"/>
          </a:xfrm>
          <a:prstGeom prst="downArrow">
            <a:avLst/>
          </a:prstGeom>
          <a:noFill/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0" name="Csoportba foglalás 17">
            <a:extLst>
              <a:ext uri="{FF2B5EF4-FFF2-40B4-BE49-F238E27FC236}">
                <a16:creationId xmlns:a16="http://schemas.microsoft.com/office/drawing/2014/main" id="{F4C501A3-8130-4061-91D4-58D70C9C10F3}"/>
              </a:ext>
            </a:extLst>
          </p:cNvPr>
          <p:cNvGrpSpPr/>
          <p:nvPr/>
        </p:nvGrpSpPr>
        <p:grpSpPr>
          <a:xfrm>
            <a:off x="523430" y="2181870"/>
            <a:ext cx="606526" cy="538436"/>
            <a:chOff x="320671" y="116632"/>
            <a:chExt cx="654005" cy="984718"/>
          </a:xfrm>
        </p:grpSpPr>
        <p:sp>
          <p:nvSpPr>
            <p:cNvPr id="41" name="Háromszög 18">
              <a:extLst>
                <a:ext uri="{FF2B5EF4-FFF2-40B4-BE49-F238E27FC236}">
                  <a16:creationId xmlns:a16="http://schemas.microsoft.com/office/drawing/2014/main" id="{00DAE457-7467-4A30-80E5-CE574BF63437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42" name="Háromszög 19">
              <a:extLst>
                <a:ext uri="{FF2B5EF4-FFF2-40B4-BE49-F238E27FC236}">
                  <a16:creationId xmlns:a16="http://schemas.microsoft.com/office/drawing/2014/main" id="{84084408-B544-476A-B74F-64FB5F507499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43" name="Téglalap 20">
              <a:extLst>
                <a:ext uri="{FF2B5EF4-FFF2-40B4-BE49-F238E27FC236}">
                  <a16:creationId xmlns:a16="http://schemas.microsoft.com/office/drawing/2014/main" id="{98DE56CF-2769-492D-8920-BE2CF57729DF}"/>
                </a:ext>
              </a:extLst>
            </p:cNvPr>
            <p:cNvSpPr/>
            <p:nvPr/>
          </p:nvSpPr>
          <p:spPr>
            <a:xfrm rot="20982561">
              <a:off x="341771" y="158751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1</a:t>
              </a:r>
            </a:p>
          </p:txBody>
        </p:sp>
      </p:grpSp>
      <p:sp>
        <p:nvSpPr>
          <p:cNvPr id="44" name="Arrow: Down 43">
            <a:extLst>
              <a:ext uri="{FF2B5EF4-FFF2-40B4-BE49-F238E27FC236}">
                <a16:creationId xmlns:a16="http://schemas.microsoft.com/office/drawing/2014/main" id="{FF804746-715F-48BB-8297-E8CCB442CC20}"/>
              </a:ext>
            </a:extLst>
          </p:cNvPr>
          <p:cNvSpPr/>
          <p:nvPr/>
        </p:nvSpPr>
        <p:spPr>
          <a:xfrm rot="10800000">
            <a:off x="5550818" y="4224880"/>
            <a:ext cx="404008" cy="403988"/>
          </a:xfrm>
          <a:prstGeom prst="downArrow">
            <a:avLst/>
          </a:prstGeom>
          <a:noFill/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D5B1FC6B-861D-496C-9D90-4874A77EEB48}"/>
              </a:ext>
            </a:extLst>
          </p:cNvPr>
          <p:cNvSpPr/>
          <p:nvPr/>
        </p:nvSpPr>
        <p:spPr>
          <a:xfrm rot="10800000">
            <a:off x="7298282" y="4234180"/>
            <a:ext cx="404008" cy="4039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4A596140-4AB1-4B7F-BD1B-9A9FB00DA995}"/>
              </a:ext>
            </a:extLst>
          </p:cNvPr>
          <p:cNvSpPr/>
          <p:nvPr/>
        </p:nvSpPr>
        <p:spPr>
          <a:xfrm rot="10800000">
            <a:off x="9047322" y="4243839"/>
            <a:ext cx="404008" cy="403988"/>
          </a:xfrm>
          <a:prstGeom prst="downArrow">
            <a:avLst/>
          </a:prstGeom>
          <a:noFill/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7" name="Csoportba foglalás 5">
            <a:extLst>
              <a:ext uri="{FF2B5EF4-FFF2-40B4-BE49-F238E27FC236}">
                <a16:creationId xmlns:a16="http://schemas.microsoft.com/office/drawing/2014/main" id="{78ECB2FE-2C88-4A9A-804C-7BBAB72F3886}"/>
              </a:ext>
            </a:extLst>
          </p:cNvPr>
          <p:cNvGrpSpPr/>
          <p:nvPr/>
        </p:nvGrpSpPr>
        <p:grpSpPr>
          <a:xfrm>
            <a:off x="511393" y="2739632"/>
            <a:ext cx="630604" cy="537160"/>
            <a:chOff x="320671" y="93344"/>
            <a:chExt cx="654005" cy="1008006"/>
          </a:xfrm>
        </p:grpSpPr>
        <p:sp>
          <p:nvSpPr>
            <p:cNvPr id="48" name="Háromszög 9">
              <a:extLst>
                <a:ext uri="{FF2B5EF4-FFF2-40B4-BE49-F238E27FC236}">
                  <a16:creationId xmlns:a16="http://schemas.microsoft.com/office/drawing/2014/main" id="{851EA4DE-759F-4266-A1AB-E18727E7297A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49" name="Háromszög 4">
              <a:extLst>
                <a:ext uri="{FF2B5EF4-FFF2-40B4-BE49-F238E27FC236}">
                  <a16:creationId xmlns:a16="http://schemas.microsoft.com/office/drawing/2014/main" id="{260D66A0-EBD4-4727-BA69-2F53F7EFA47D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50" name="Téglalap 3">
              <a:extLst>
                <a:ext uri="{FF2B5EF4-FFF2-40B4-BE49-F238E27FC236}">
                  <a16:creationId xmlns:a16="http://schemas.microsoft.com/office/drawing/2014/main" id="{CCCCEB92-C4E7-4B92-8B15-CCF986DE802C}"/>
                </a:ext>
              </a:extLst>
            </p:cNvPr>
            <p:cNvSpPr/>
            <p:nvPr/>
          </p:nvSpPr>
          <p:spPr>
            <a:xfrm rot="20982561">
              <a:off x="350788" y="93344"/>
              <a:ext cx="609600" cy="895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2</a:t>
              </a:r>
            </a:p>
          </p:txBody>
        </p:sp>
      </p:grpSp>
      <p:grpSp>
        <p:nvGrpSpPr>
          <p:cNvPr id="51" name="Csoportba foglalás 5">
            <a:extLst>
              <a:ext uri="{FF2B5EF4-FFF2-40B4-BE49-F238E27FC236}">
                <a16:creationId xmlns:a16="http://schemas.microsoft.com/office/drawing/2014/main" id="{4DE2706E-BB0D-4608-89D4-E50CB4D41F27}"/>
              </a:ext>
            </a:extLst>
          </p:cNvPr>
          <p:cNvGrpSpPr/>
          <p:nvPr/>
        </p:nvGrpSpPr>
        <p:grpSpPr>
          <a:xfrm>
            <a:off x="511393" y="3777512"/>
            <a:ext cx="654717" cy="619523"/>
            <a:chOff x="320671" y="88568"/>
            <a:chExt cx="654005" cy="1012782"/>
          </a:xfrm>
        </p:grpSpPr>
        <p:sp>
          <p:nvSpPr>
            <p:cNvPr id="52" name="Háromszög 9">
              <a:extLst>
                <a:ext uri="{FF2B5EF4-FFF2-40B4-BE49-F238E27FC236}">
                  <a16:creationId xmlns:a16="http://schemas.microsoft.com/office/drawing/2014/main" id="{6DB43583-D2DE-4542-A8C5-5CF517F18EA8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53" name="Háromszög 4">
              <a:extLst>
                <a:ext uri="{FF2B5EF4-FFF2-40B4-BE49-F238E27FC236}">
                  <a16:creationId xmlns:a16="http://schemas.microsoft.com/office/drawing/2014/main" id="{21BCD1DD-0781-40FE-BDDC-956E689B159D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54" name="Téglalap 3">
              <a:extLst>
                <a:ext uri="{FF2B5EF4-FFF2-40B4-BE49-F238E27FC236}">
                  <a16:creationId xmlns:a16="http://schemas.microsoft.com/office/drawing/2014/main" id="{CC32E1DF-192B-46D4-A92F-D6814C8DACE9}"/>
                </a:ext>
              </a:extLst>
            </p:cNvPr>
            <p:cNvSpPr/>
            <p:nvPr/>
          </p:nvSpPr>
          <p:spPr>
            <a:xfrm rot="20982561">
              <a:off x="326402" y="88568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4</a:t>
              </a:r>
            </a:p>
          </p:txBody>
        </p:sp>
      </p:grpSp>
      <p:grpSp>
        <p:nvGrpSpPr>
          <p:cNvPr id="55" name="Csoportba foglalás 5">
            <a:extLst>
              <a:ext uri="{FF2B5EF4-FFF2-40B4-BE49-F238E27FC236}">
                <a16:creationId xmlns:a16="http://schemas.microsoft.com/office/drawing/2014/main" id="{4C0AD56D-EACB-448A-BCD6-3C92144E469A}"/>
              </a:ext>
            </a:extLst>
          </p:cNvPr>
          <p:cNvGrpSpPr/>
          <p:nvPr/>
        </p:nvGrpSpPr>
        <p:grpSpPr>
          <a:xfrm>
            <a:off x="507393" y="4941201"/>
            <a:ext cx="651727" cy="518703"/>
            <a:chOff x="320671" y="88568"/>
            <a:chExt cx="654005" cy="1012782"/>
          </a:xfrm>
        </p:grpSpPr>
        <p:sp>
          <p:nvSpPr>
            <p:cNvPr id="56" name="Háromszög 9">
              <a:extLst>
                <a:ext uri="{FF2B5EF4-FFF2-40B4-BE49-F238E27FC236}">
                  <a16:creationId xmlns:a16="http://schemas.microsoft.com/office/drawing/2014/main" id="{E8A5C580-E7DD-4CB0-9A6A-24998C4C578A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57" name="Háromszög 4">
              <a:extLst>
                <a:ext uri="{FF2B5EF4-FFF2-40B4-BE49-F238E27FC236}">
                  <a16:creationId xmlns:a16="http://schemas.microsoft.com/office/drawing/2014/main" id="{327BDBB8-C30D-48C4-B45F-7EBDC3E0A412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58" name="Téglalap 3">
              <a:extLst>
                <a:ext uri="{FF2B5EF4-FFF2-40B4-BE49-F238E27FC236}">
                  <a16:creationId xmlns:a16="http://schemas.microsoft.com/office/drawing/2014/main" id="{323D7254-7239-486D-9E52-A0E3CFC1A9BE}"/>
                </a:ext>
              </a:extLst>
            </p:cNvPr>
            <p:cNvSpPr/>
            <p:nvPr/>
          </p:nvSpPr>
          <p:spPr>
            <a:xfrm rot="20982561">
              <a:off x="326402" y="88568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6</a:t>
              </a:r>
            </a:p>
          </p:txBody>
        </p:sp>
      </p:grpSp>
      <p:grpSp>
        <p:nvGrpSpPr>
          <p:cNvPr id="59" name="Csoportba foglalás 5">
            <a:extLst>
              <a:ext uri="{FF2B5EF4-FFF2-40B4-BE49-F238E27FC236}">
                <a16:creationId xmlns:a16="http://schemas.microsoft.com/office/drawing/2014/main" id="{94A25D07-9E64-4C73-A2C7-A7166BD80BF3}"/>
              </a:ext>
            </a:extLst>
          </p:cNvPr>
          <p:cNvGrpSpPr/>
          <p:nvPr/>
        </p:nvGrpSpPr>
        <p:grpSpPr>
          <a:xfrm>
            <a:off x="517333" y="3237466"/>
            <a:ext cx="633986" cy="548037"/>
            <a:chOff x="320671" y="116632"/>
            <a:chExt cx="654005" cy="984718"/>
          </a:xfrm>
        </p:grpSpPr>
        <p:sp>
          <p:nvSpPr>
            <p:cNvPr id="60" name="Háromszög 9">
              <a:extLst>
                <a:ext uri="{FF2B5EF4-FFF2-40B4-BE49-F238E27FC236}">
                  <a16:creationId xmlns:a16="http://schemas.microsoft.com/office/drawing/2014/main" id="{217FA30C-4F6D-44A2-9DD2-83D810394D50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61" name="Háromszög 4">
              <a:extLst>
                <a:ext uri="{FF2B5EF4-FFF2-40B4-BE49-F238E27FC236}">
                  <a16:creationId xmlns:a16="http://schemas.microsoft.com/office/drawing/2014/main" id="{AA1E480C-D1E2-4A00-BA7C-309BE9CAB21E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62" name="Téglalap 3">
              <a:extLst>
                <a:ext uri="{FF2B5EF4-FFF2-40B4-BE49-F238E27FC236}">
                  <a16:creationId xmlns:a16="http://schemas.microsoft.com/office/drawing/2014/main" id="{14D49063-9659-4758-B81F-216AAF86999D}"/>
                </a:ext>
              </a:extLst>
            </p:cNvPr>
            <p:cNvSpPr/>
            <p:nvPr/>
          </p:nvSpPr>
          <p:spPr>
            <a:xfrm rot="20982561">
              <a:off x="341771" y="158751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3</a:t>
              </a:r>
            </a:p>
          </p:txBody>
        </p:sp>
      </p:grpSp>
      <p:grpSp>
        <p:nvGrpSpPr>
          <p:cNvPr id="63" name="Csoportba foglalás 5">
            <a:extLst>
              <a:ext uri="{FF2B5EF4-FFF2-40B4-BE49-F238E27FC236}">
                <a16:creationId xmlns:a16="http://schemas.microsoft.com/office/drawing/2014/main" id="{B5BFD356-FB50-4762-A05C-DC1F3385DCD8}"/>
              </a:ext>
            </a:extLst>
          </p:cNvPr>
          <p:cNvGrpSpPr/>
          <p:nvPr/>
        </p:nvGrpSpPr>
        <p:grpSpPr>
          <a:xfrm>
            <a:off x="508438" y="4349014"/>
            <a:ext cx="654717" cy="619523"/>
            <a:chOff x="320671" y="88568"/>
            <a:chExt cx="654005" cy="1012782"/>
          </a:xfrm>
        </p:grpSpPr>
        <p:sp>
          <p:nvSpPr>
            <p:cNvPr id="64" name="Háromszög 9">
              <a:extLst>
                <a:ext uri="{FF2B5EF4-FFF2-40B4-BE49-F238E27FC236}">
                  <a16:creationId xmlns:a16="http://schemas.microsoft.com/office/drawing/2014/main" id="{3778D231-0B04-4485-AB55-D50E042DAACB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65" name="Háromszög 4">
              <a:extLst>
                <a:ext uri="{FF2B5EF4-FFF2-40B4-BE49-F238E27FC236}">
                  <a16:creationId xmlns:a16="http://schemas.microsoft.com/office/drawing/2014/main" id="{52583C6A-9A6B-4175-B21B-8FDDC7EAFA54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66" name="Téglalap 3">
              <a:extLst>
                <a:ext uri="{FF2B5EF4-FFF2-40B4-BE49-F238E27FC236}">
                  <a16:creationId xmlns:a16="http://schemas.microsoft.com/office/drawing/2014/main" id="{C0C49262-2708-4423-A3F5-48ED94FD2E05}"/>
                </a:ext>
              </a:extLst>
            </p:cNvPr>
            <p:cNvSpPr/>
            <p:nvPr/>
          </p:nvSpPr>
          <p:spPr>
            <a:xfrm rot="20982561">
              <a:off x="326402" y="88568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5</a:t>
              </a:r>
            </a:p>
          </p:txBody>
        </p:sp>
      </p:grpSp>
      <p:grpSp>
        <p:nvGrpSpPr>
          <p:cNvPr id="67" name="Csoportba foglalás 5">
            <a:extLst>
              <a:ext uri="{FF2B5EF4-FFF2-40B4-BE49-F238E27FC236}">
                <a16:creationId xmlns:a16="http://schemas.microsoft.com/office/drawing/2014/main" id="{5D92ADAF-A14B-4A1E-AAF0-844AE0D72498}"/>
              </a:ext>
            </a:extLst>
          </p:cNvPr>
          <p:cNvGrpSpPr/>
          <p:nvPr/>
        </p:nvGrpSpPr>
        <p:grpSpPr>
          <a:xfrm>
            <a:off x="502176" y="5450345"/>
            <a:ext cx="651727" cy="518703"/>
            <a:chOff x="320671" y="88568"/>
            <a:chExt cx="654005" cy="1012782"/>
          </a:xfrm>
        </p:grpSpPr>
        <p:sp>
          <p:nvSpPr>
            <p:cNvPr id="68" name="Háromszög 9">
              <a:extLst>
                <a:ext uri="{FF2B5EF4-FFF2-40B4-BE49-F238E27FC236}">
                  <a16:creationId xmlns:a16="http://schemas.microsoft.com/office/drawing/2014/main" id="{23F6F0B7-2FE2-4756-AF9E-8960145FBA69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69" name="Háromszög 4">
              <a:extLst>
                <a:ext uri="{FF2B5EF4-FFF2-40B4-BE49-F238E27FC236}">
                  <a16:creationId xmlns:a16="http://schemas.microsoft.com/office/drawing/2014/main" id="{910E8673-C0FF-475C-8E84-8C369ABF0C1E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70" name="Téglalap 3">
              <a:extLst>
                <a:ext uri="{FF2B5EF4-FFF2-40B4-BE49-F238E27FC236}">
                  <a16:creationId xmlns:a16="http://schemas.microsoft.com/office/drawing/2014/main" id="{BEADD49E-939E-4DA4-8F9B-4BFEC48F69AE}"/>
                </a:ext>
              </a:extLst>
            </p:cNvPr>
            <p:cNvSpPr/>
            <p:nvPr/>
          </p:nvSpPr>
          <p:spPr>
            <a:xfrm rot="20982561">
              <a:off x="326402" y="88568"/>
              <a:ext cx="609600" cy="895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7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57359DE-A6FE-4954-A429-795E5870588E}"/>
              </a:ext>
            </a:extLst>
          </p:cNvPr>
          <p:cNvSpPr/>
          <p:nvPr/>
        </p:nvSpPr>
        <p:spPr>
          <a:xfrm>
            <a:off x="5353050" y="5401805"/>
            <a:ext cx="4624573" cy="5187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Minus Sign 70">
            <a:extLst>
              <a:ext uri="{FF2B5EF4-FFF2-40B4-BE49-F238E27FC236}">
                <a16:creationId xmlns:a16="http://schemas.microsoft.com/office/drawing/2014/main" id="{4130310A-00DC-48FE-B181-A6CF9671227C}"/>
              </a:ext>
            </a:extLst>
          </p:cNvPr>
          <p:cNvSpPr/>
          <p:nvPr/>
        </p:nvSpPr>
        <p:spPr>
          <a:xfrm>
            <a:off x="5447745" y="2142704"/>
            <a:ext cx="570021" cy="4679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Minus Sign 71">
            <a:extLst>
              <a:ext uri="{FF2B5EF4-FFF2-40B4-BE49-F238E27FC236}">
                <a16:creationId xmlns:a16="http://schemas.microsoft.com/office/drawing/2014/main" id="{F4874739-0367-482C-BBFA-5067F9FA85FF}"/>
              </a:ext>
            </a:extLst>
          </p:cNvPr>
          <p:cNvSpPr/>
          <p:nvPr/>
        </p:nvSpPr>
        <p:spPr>
          <a:xfrm>
            <a:off x="5447746" y="2653569"/>
            <a:ext cx="570021" cy="4679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868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D208-4C53-4B2E-A7C5-64C1B809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Előrejelzésünk Főbb üzenetei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8AB83-7A46-478A-AD68-F920E610C1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CAA79-4256-439D-B544-DA78690582AF}"/>
              </a:ext>
            </a:extLst>
          </p:cNvPr>
          <p:cNvSpPr txBox="1"/>
          <p:nvPr/>
        </p:nvSpPr>
        <p:spPr>
          <a:xfrm>
            <a:off x="637565" y="1840028"/>
            <a:ext cx="4772991" cy="721538"/>
          </a:xfrm>
          <a:prstGeom prst="roundRect">
            <a:avLst>
              <a:gd name="adj" fmla="val 8605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hu-HU" sz="2000" b="1" cap="small" dirty="0">
                <a:solidFill>
                  <a:schemeClr val="bg1"/>
                </a:solidFill>
              </a:rPr>
              <a:t>A dinamikus gazdasági bővülés széles bázison folytatódott.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0DB34-2C9C-4D72-A3FA-4CEDB1F19C6C}"/>
              </a:ext>
            </a:extLst>
          </p:cNvPr>
          <p:cNvSpPr txBox="1"/>
          <p:nvPr/>
        </p:nvSpPr>
        <p:spPr>
          <a:xfrm>
            <a:off x="637564" y="2714880"/>
            <a:ext cx="4772991" cy="1062338"/>
          </a:xfrm>
          <a:prstGeom prst="roundRect">
            <a:avLst>
              <a:gd name="adj" fmla="val 6205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72000" rtlCol="0" anchor="ctr">
            <a:spAutoFit/>
          </a:bodyPr>
          <a:lstStyle/>
          <a:p>
            <a:r>
              <a:rPr lang="hu-HU" sz="2000" b="1" cap="small" dirty="0">
                <a:solidFill>
                  <a:schemeClr val="bg1"/>
                </a:solidFill>
              </a:rPr>
              <a:t>A GDP növekedése  2019-ben a korábbi várakozásunknál magasabban, 4,9 százalékon alakulhat.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14483-0B16-4903-8480-0A81F0F74683}"/>
              </a:ext>
            </a:extLst>
          </p:cNvPr>
          <p:cNvSpPr txBox="1"/>
          <p:nvPr/>
        </p:nvSpPr>
        <p:spPr>
          <a:xfrm>
            <a:off x="5699061" y="1809131"/>
            <a:ext cx="5181098" cy="1314338"/>
          </a:xfrm>
          <a:prstGeom prst="roundRect">
            <a:avLst>
              <a:gd name="adj" fmla="val 9716"/>
            </a:avLst>
          </a:prstGeom>
          <a:solidFill>
            <a:schemeClr val="tx2">
              <a:lumMod val="90000"/>
              <a:lumOff val="1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hu-HU" sz="1900" b="1" cap="small" dirty="0">
                <a:solidFill>
                  <a:schemeClr val="bg1"/>
                </a:solidFill>
              </a:rPr>
              <a:t>Rövid távon a fogyasztóiár-index főként bázishatások és az élelmiszerárak növekedése következtében 2020 januárjáig átmenetileg emelkedik.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9AB7F6C0-F3EA-4692-8C69-8809D86F4E53}"/>
              </a:ext>
            </a:extLst>
          </p:cNvPr>
          <p:cNvSpPr/>
          <p:nvPr/>
        </p:nvSpPr>
        <p:spPr>
          <a:xfrm>
            <a:off x="503700" y="1000732"/>
            <a:ext cx="5195361" cy="69095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cap="all" dirty="0">
                <a:solidFill>
                  <a:schemeClr val="bg1"/>
                </a:solidFill>
              </a:rPr>
              <a:t>reálgazdaság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D4D31E7-88E1-4847-9E72-8C43E7E13372}"/>
              </a:ext>
            </a:extLst>
          </p:cNvPr>
          <p:cNvSpPr/>
          <p:nvPr/>
        </p:nvSpPr>
        <p:spPr>
          <a:xfrm>
            <a:off x="5699061" y="1001319"/>
            <a:ext cx="5439202" cy="709851"/>
          </a:xfrm>
          <a:prstGeom prst="chevron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cap="all" dirty="0">
                <a:solidFill>
                  <a:schemeClr val="bg1"/>
                </a:solidFill>
              </a:rPr>
              <a:t>infláció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16DAF-F138-4F1F-B595-0EA9FE899ACC}"/>
              </a:ext>
            </a:extLst>
          </p:cNvPr>
          <p:cNvSpPr txBox="1"/>
          <p:nvPr/>
        </p:nvSpPr>
        <p:spPr>
          <a:xfrm>
            <a:off x="5699058" y="3186334"/>
            <a:ext cx="5195362" cy="1016377"/>
          </a:xfrm>
          <a:prstGeom prst="roundRect">
            <a:avLst>
              <a:gd name="adj" fmla="val 9208"/>
            </a:avLst>
          </a:prstGeom>
          <a:solidFill>
            <a:schemeClr val="tx2">
              <a:lumMod val="90000"/>
              <a:lumOff val="1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u-HU" sz="1900" b="1" cap="small" dirty="0">
                <a:solidFill>
                  <a:schemeClr val="bg1"/>
                </a:solidFill>
              </a:rPr>
              <a:t>A maginfláció alakulásában a visszafogott importált infláció és az erős belső kereslet kettőssége érvényesül.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5DA55C-5D0A-49C6-A78C-1A25C46FABFA}"/>
              </a:ext>
            </a:extLst>
          </p:cNvPr>
          <p:cNvSpPr txBox="1"/>
          <p:nvPr/>
        </p:nvSpPr>
        <p:spPr>
          <a:xfrm>
            <a:off x="650186" y="3939490"/>
            <a:ext cx="4760369" cy="1044197"/>
          </a:xfrm>
          <a:prstGeom prst="roundRect">
            <a:avLst>
              <a:gd name="adj" fmla="val 9293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hu-HU" sz="2000" b="1" cap="small" dirty="0">
                <a:solidFill>
                  <a:schemeClr val="bg1"/>
                </a:solidFill>
              </a:rPr>
              <a:t>Előretekintve 2020-ban 3,7 </a:t>
            </a:r>
          </a:p>
          <a:p>
            <a:r>
              <a:rPr lang="hu-HU" sz="2000" b="1" cap="small" dirty="0">
                <a:solidFill>
                  <a:schemeClr val="bg1"/>
                </a:solidFill>
              </a:rPr>
              <a:t>2021-ben és 2022-ben 3,5 százalékos növekedésre számítunk.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D7AC07-E340-44EF-8FD3-C34F549F6FD9}"/>
              </a:ext>
            </a:extLst>
          </p:cNvPr>
          <p:cNvSpPr txBox="1"/>
          <p:nvPr/>
        </p:nvSpPr>
        <p:spPr>
          <a:xfrm>
            <a:off x="608553" y="5158892"/>
            <a:ext cx="4772992" cy="721538"/>
          </a:xfrm>
          <a:prstGeom prst="roundRect">
            <a:avLst>
              <a:gd name="adj" fmla="val 8958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hu-HU" sz="2000" b="1" cap="small" dirty="0">
                <a:solidFill>
                  <a:schemeClr val="bg1"/>
                </a:solidFill>
              </a:rPr>
              <a:t>folytatódik a gazdasági </a:t>
            </a:r>
            <a:br>
              <a:rPr lang="hu-HU" sz="2000" b="1" cap="small" dirty="0">
                <a:solidFill>
                  <a:schemeClr val="bg1"/>
                </a:solidFill>
              </a:rPr>
            </a:br>
            <a:r>
              <a:rPr lang="hu-HU" sz="2000" b="1" cap="small" dirty="0">
                <a:solidFill>
                  <a:schemeClr val="bg1"/>
                </a:solidFill>
              </a:rPr>
              <a:t>felzárkózás az európai gazdaságokhoz.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FC64BB-74D6-4C2B-91BB-E32CF7A1279A}"/>
              </a:ext>
            </a:extLst>
          </p:cNvPr>
          <p:cNvSpPr txBox="1"/>
          <p:nvPr/>
        </p:nvSpPr>
        <p:spPr>
          <a:xfrm>
            <a:off x="5702617" y="5161119"/>
            <a:ext cx="5195361" cy="716399"/>
          </a:xfrm>
          <a:prstGeom prst="roundRect">
            <a:avLst>
              <a:gd name="adj" fmla="val 9886"/>
            </a:avLst>
          </a:prstGeom>
          <a:solidFill>
            <a:schemeClr val="tx2">
              <a:lumMod val="90000"/>
              <a:lumOff val="1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u-HU" sz="1900" b="1" cap="small" dirty="0">
                <a:solidFill>
                  <a:schemeClr val="bg1"/>
                </a:solidFill>
              </a:rPr>
              <a:t>Az előrejelzési horizont második felétől az infláció 3 százalékos célon stabilizálódik.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191B6DB-E54D-4568-B7B1-87AE46CA7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8253" y="3315356"/>
            <a:ext cx="608330" cy="45234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38480F7-C611-4D97-9F0F-85B3E2235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426" y="5296734"/>
            <a:ext cx="658157" cy="5093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D1BC511-0D3D-4FE0-89AF-99B5EE919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01747" y="5473849"/>
            <a:ext cx="374664" cy="3413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17A0C5E-0AAB-44F2-8A6D-91B6CCA17D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30956">
            <a:off x="4693616" y="2129676"/>
            <a:ext cx="667819" cy="5406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239BBE-2051-4212-B6A3-B569186D0A04}"/>
              </a:ext>
            </a:extLst>
          </p:cNvPr>
          <p:cNvSpPr txBox="1"/>
          <p:nvPr/>
        </p:nvSpPr>
        <p:spPr>
          <a:xfrm>
            <a:off x="5699058" y="4290629"/>
            <a:ext cx="5181101" cy="709851"/>
          </a:xfrm>
          <a:prstGeom prst="roundRect">
            <a:avLst>
              <a:gd name="adj" fmla="val 9208"/>
            </a:avLst>
          </a:prstGeom>
          <a:solidFill>
            <a:schemeClr val="tx2">
              <a:lumMod val="90000"/>
              <a:lumOff val="1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u-HU" sz="1900" b="1" cap="small" dirty="0">
                <a:solidFill>
                  <a:schemeClr val="bg1"/>
                </a:solidFill>
              </a:rPr>
              <a:t>2020 első negyedévétől az inflációs alapfolyamatok fokozatos mérséklődésére számítunk.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2FD2AB3-BBDD-419B-A4F9-3E55FECDD1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V="1">
            <a:off x="10247549" y="4591600"/>
            <a:ext cx="537539" cy="39208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0A66A78-B836-4EE3-9CEF-2716A0655E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V="1">
            <a:off x="9991548" y="3394195"/>
            <a:ext cx="613546" cy="44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52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85ACB2-EEB9-42B6-ADC9-516BA2948C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F91931-7C4F-49E7-9E8D-82342667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a megtisztelő figyelmet!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23E60-C1C8-4819-8127-FCCA9714B3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2735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text&#10;&#10;Description automatically generated">
            <a:extLst>
              <a:ext uri="{FF2B5EF4-FFF2-40B4-BE49-F238E27FC236}">
                <a16:creationId xmlns:a16="http://schemas.microsoft.com/office/drawing/2014/main" id="{D665D089-42E9-4830-9974-97CA900D8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24" y="711000"/>
            <a:ext cx="9928752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6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4B6F56-CB38-40CE-BB96-736B8CB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1" y="314229"/>
            <a:ext cx="9924511" cy="612000"/>
          </a:xfrm>
        </p:spPr>
        <p:txBody>
          <a:bodyPr>
            <a:noAutofit/>
          </a:bodyPr>
          <a:lstStyle/>
          <a:p>
            <a:r>
              <a:rPr lang="hu-HU" sz="2000" dirty="0"/>
              <a:t>A recessziós kockázatok csökkentek az elmúlt időszakban, de tartósan visszafogott konjunktúra várható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815D1-2A49-4CCD-9226-ADE4AD34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21512" y="6359105"/>
            <a:ext cx="4520955" cy="369333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Consensus</a:t>
            </a:r>
            <a:r>
              <a:rPr lang="hu-HU" dirty="0"/>
              <a:t> </a:t>
            </a:r>
            <a:r>
              <a:rPr lang="hu-HU" dirty="0" err="1"/>
              <a:t>Economics</a:t>
            </a:r>
            <a:r>
              <a:rPr lang="hu-HU" dirty="0"/>
              <a:t>, </a:t>
            </a:r>
            <a:r>
              <a:rPr lang="hu-HU" dirty="0" err="1"/>
              <a:t>Bloomberg</a:t>
            </a:r>
            <a:r>
              <a:rPr lang="hu-HU" dirty="0"/>
              <a:t>, </a:t>
            </a:r>
            <a:r>
              <a:rPr lang="hu-HU" dirty="0" err="1"/>
              <a:t>ZEW</a:t>
            </a:r>
            <a:r>
              <a:rPr lang="hu-HU" dirty="0"/>
              <a:t>, </a:t>
            </a:r>
            <a:r>
              <a:rPr lang="hu-HU" dirty="0" err="1"/>
              <a:t>ifo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80A4D38B-1755-4D35-86D7-1E1D80D08044}"/>
              </a:ext>
            </a:extLst>
          </p:cNvPr>
          <p:cNvSpPr txBox="1">
            <a:spLocks/>
          </p:cNvSpPr>
          <p:nvPr/>
        </p:nvSpPr>
        <p:spPr>
          <a:xfrm>
            <a:off x="478852" y="5755433"/>
            <a:ext cx="5381331" cy="74587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cap="all" spc="113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sz="1600" dirty="0"/>
              <a:t>Az eurozóna gazdasági növekedésére vonatkozó előrejelzések alakulása</a:t>
            </a:r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B1ABB203-9A6C-495A-94CB-08767B5F65CD}"/>
              </a:ext>
            </a:extLst>
          </p:cNvPr>
          <p:cNvSpPr txBox="1">
            <a:spLocks/>
          </p:cNvSpPr>
          <p:nvPr/>
        </p:nvSpPr>
        <p:spPr>
          <a:xfrm>
            <a:off x="6320163" y="5895545"/>
            <a:ext cx="5103223" cy="6057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cap="all" spc="113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sz="1600" dirty="0"/>
              <a:t>Német konjunktúraindexek alakulása</a:t>
            </a:r>
          </a:p>
        </p:txBody>
      </p:sp>
      <p:graphicFrame>
        <p:nvGraphicFramePr>
          <p:cNvPr id="12" name="Diagram 1">
            <a:extLst>
              <a:ext uri="{FF2B5EF4-FFF2-40B4-BE49-F238E27FC236}">
                <a16:creationId xmlns:a16="http://schemas.microsoft.com/office/drawing/2014/main" id="{37E75761-123F-493F-9B70-F332CAD0071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33765514"/>
              </p:ext>
            </p:extLst>
          </p:nvPr>
        </p:nvGraphicFramePr>
        <p:xfrm>
          <a:off x="5939245" y="1112571"/>
          <a:ext cx="5103223" cy="478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EDA0A3C-6473-498A-B3BD-D8A4B92010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796514"/>
              </p:ext>
            </p:extLst>
          </p:nvPr>
        </p:nvGraphicFramePr>
        <p:xfrm>
          <a:off x="478852" y="1050631"/>
          <a:ext cx="5190427" cy="470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églalap 20">
            <a:extLst>
              <a:ext uri="{FF2B5EF4-FFF2-40B4-BE49-F238E27FC236}">
                <a16:creationId xmlns:a16="http://schemas.microsoft.com/office/drawing/2014/main" id="{CEEDE0BD-9635-4B18-9E97-6C69A4C3C604}"/>
              </a:ext>
            </a:extLst>
          </p:cNvPr>
          <p:cNvSpPr/>
          <p:nvPr/>
        </p:nvSpPr>
        <p:spPr>
          <a:xfrm rot="20982561">
            <a:off x="65307" y="360787"/>
            <a:ext cx="565345" cy="489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0638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080D-FF8E-46E3-B741-B63EAF11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Külső keresleti feltevésünk érdemben nem változott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56AA-B8EA-43AA-8CE8-5C482BBF28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49337" y="6316642"/>
            <a:ext cx="3969579" cy="369333"/>
          </a:xfrm>
        </p:spPr>
        <p:txBody>
          <a:bodyPr/>
          <a:lstStyle/>
          <a:p>
            <a:r>
              <a:rPr lang="hu-HU" dirty="0"/>
              <a:t>Forrás: MNB-számítás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C68FBD-5292-45DC-BACA-86CA0A4E9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928088"/>
              </p:ext>
            </p:extLst>
          </p:nvPr>
        </p:nvGraphicFramePr>
        <p:xfrm>
          <a:off x="471201" y="1355014"/>
          <a:ext cx="54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C3DA50A-DDAE-4D60-87A9-990B783E9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928872"/>
              </p:ext>
            </p:extLst>
          </p:nvPr>
        </p:nvGraphicFramePr>
        <p:xfrm>
          <a:off x="5711326" y="1369545"/>
          <a:ext cx="54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97B4F7-48CD-4063-AE1F-C1E05407DE19}"/>
              </a:ext>
            </a:extLst>
          </p:cNvPr>
          <p:cNvSpPr txBox="1"/>
          <p:nvPr/>
        </p:nvSpPr>
        <p:spPr>
          <a:xfrm>
            <a:off x="1504950" y="5932779"/>
            <a:ext cx="941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spc="113" dirty="0">
                <a:solidFill>
                  <a:schemeClr val="tx2"/>
                </a:solidFill>
              </a:rPr>
              <a:t>Külső keresleti feltevéseink alakulása</a:t>
            </a:r>
          </a:p>
        </p:txBody>
      </p:sp>
      <p:sp>
        <p:nvSpPr>
          <p:cNvPr id="8" name="Téglalap 20">
            <a:extLst>
              <a:ext uri="{FF2B5EF4-FFF2-40B4-BE49-F238E27FC236}">
                <a16:creationId xmlns:a16="http://schemas.microsoft.com/office/drawing/2014/main" id="{E3FEA63A-3B7A-4BCC-ACB7-D867BF7CFDEE}"/>
              </a:ext>
            </a:extLst>
          </p:cNvPr>
          <p:cNvSpPr/>
          <p:nvPr/>
        </p:nvSpPr>
        <p:spPr>
          <a:xfrm rot="20982561">
            <a:off x="65307" y="360787"/>
            <a:ext cx="565345" cy="489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049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9ED2-6565-4D18-87C8-73262970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Visszafogott külső inflációs környezetre számítunk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D97B6-6586-48F5-8DF0-23C420596E35}"/>
              </a:ext>
            </a:extLst>
          </p:cNvPr>
          <p:cNvSpPr txBox="1"/>
          <p:nvPr/>
        </p:nvSpPr>
        <p:spPr>
          <a:xfrm>
            <a:off x="1371122" y="5931982"/>
            <a:ext cx="1001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dirty="0">
                <a:solidFill>
                  <a:srgbClr val="002060"/>
                </a:solidFill>
              </a:rPr>
              <a:t>a külső inflációra vonatkozó feltevésünk</a:t>
            </a:r>
            <a:endParaRPr lang="hu-HU" cap="all" spc="113" dirty="0">
              <a:solidFill>
                <a:schemeClr val="tx2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9EEF9D5-C568-4B93-9917-276FCB41C656}"/>
              </a:ext>
            </a:extLst>
          </p:cNvPr>
          <p:cNvSpPr txBox="1">
            <a:spLocks/>
          </p:cNvSpPr>
          <p:nvPr/>
        </p:nvSpPr>
        <p:spPr>
          <a:xfrm>
            <a:off x="6317674" y="6283360"/>
            <a:ext cx="50647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Forrás | </a:t>
            </a:r>
            <a:r>
              <a:rPr lang="hu-HU" dirty="0" err="1"/>
              <a:t>Consensus</a:t>
            </a:r>
            <a:r>
              <a:rPr lang="hu-HU" dirty="0"/>
              <a:t> </a:t>
            </a:r>
            <a:r>
              <a:rPr lang="hu-HU" dirty="0" err="1"/>
              <a:t>Economics</a:t>
            </a:r>
            <a:r>
              <a:rPr lang="hu-HU" dirty="0"/>
              <a:t>, Eurostat, </a:t>
            </a:r>
            <a:r>
              <a:rPr lang="hu-HU" dirty="0" err="1"/>
              <a:t>EKB</a:t>
            </a:r>
            <a:endParaRPr lang="hu-HU" dirty="0"/>
          </a:p>
        </p:txBody>
      </p:sp>
      <p:sp>
        <p:nvSpPr>
          <p:cNvPr id="11" name="Téglalap 20">
            <a:extLst>
              <a:ext uri="{FF2B5EF4-FFF2-40B4-BE49-F238E27FC236}">
                <a16:creationId xmlns:a16="http://schemas.microsoft.com/office/drawing/2014/main" id="{A0F21DED-E21F-4938-BE87-8FFA458D615D}"/>
              </a:ext>
            </a:extLst>
          </p:cNvPr>
          <p:cNvSpPr/>
          <p:nvPr/>
        </p:nvSpPr>
        <p:spPr>
          <a:xfrm rot="20982561">
            <a:off x="65307" y="360787"/>
            <a:ext cx="565345" cy="489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1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A1E2DA8-02F9-49FA-AFCF-41EE40DC27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41957"/>
              </p:ext>
            </p:extLst>
          </p:nvPr>
        </p:nvGraphicFramePr>
        <p:xfrm>
          <a:off x="457199" y="1114425"/>
          <a:ext cx="10925175" cy="456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908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DBDBF-3FD8-4E53-8978-A35BDD7C3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310448"/>
            <a:ext cx="9805851" cy="612000"/>
          </a:xfrm>
        </p:spPr>
        <p:txBody>
          <a:bodyPr>
            <a:noAutofit/>
          </a:bodyPr>
          <a:lstStyle/>
          <a:p>
            <a:r>
              <a:rPr lang="hu-HU" sz="1800" dirty="0"/>
              <a:t>A bérdinamika továbbra is erős marad, azonban a gazdasági növekedés lassulásával összhangban fokozatosan mérséklődik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203D8-DE2D-4E6B-84F8-398F8CA89E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53310" y="6307195"/>
            <a:ext cx="9284656" cy="400110"/>
          </a:xfrm>
        </p:spPr>
        <p:txBody>
          <a:bodyPr/>
          <a:lstStyle/>
          <a:p>
            <a:r>
              <a:rPr lang="hu-HU" dirty="0"/>
              <a:t>Forrás | KSH, MNB-becslés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5DFC3-6553-42F2-A89A-BC8C7E4191BE}"/>
              </a:ext>
            </a:extLst>
          </p:cNvPr>
          <p:cNvSpPr txBox="1"/>
          <p:nvPr/>
        </p:nvSpPr>
        <p:spPr>
          <a:xfrm>
            <a:off x="1524000" y="5900669"/>
            <a:ext cx="941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spc="113" dirty="0">
                <a:solidFill>
                  <a:schemeClr val="tx2"/>
                </a:solidFill>
              </a:rPr>
              <a:t>A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versenyszféra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bérelőrejelzése</a:t>
            </a: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5DC393D-47B8-411E-8541-0369759F2A3C}"/>
              </a:ext>
            </a:extLst>
          </p:cNvPr>
          <p:cNvGrpSpPr/>
          <p:nvPr/>
        </p:nvGrpSpPr>
        <p:grpSpPr>
          <a:xfrm>
            <a:off x="141273" y="385288"/>
            <a:ext cx="630604" cy="537160"/>
            <a:chOff x="320671" y="93344"/>
            <a:chExt cx="654005" cy="1008006"/>
          </a:xfrm>
        </p:grpSpPr>
        <p:sp>
          <p:nvSpPr>
            <p:cNvPr id="9" name="Háromszög 9">
              <a:extLst>
                <a:ext uri="{FF2B5EF4-FFF2-40B4-BE49-F238E27FC236}">
                  <a16:creationId xmlns:a16="http://schemas.microsoft.com/office/drawing/2014/main" id="{04EC01BD-F82C-4E8F-AA49-EEC7AB7811DB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0" name="Háromszög 4">
              <a:extLst>
                <a:ext uri="{FF2B5EF4-FFF2-40B4-BE49-F238E27FC236}">
                  <a16:creationId xmlns:a16="http://schemas.microsoft.com/office/drawing/2014/main" id="{29B5F8E6-1588-4059-9A4E-47BF86922EC0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1" name="Téglalap 3">
              <a:extLst>
                <a:ext uri="{FF2B5EF4-FFF2-40B4-BE49-F238E27FC236}">
                  <a16:creationId xmlns:a16="http://schemas.microsoft.com/office/drawing/2014/main" id="{F0BC37B7-B741-49C3-95A2-934137AB8DC0}"/>
                </a:ext>
              </a:extLst>
            </p:cNvPr>
            <p:cNvSpPr/>
            <p:nvPr/>
          </p:nvSpPr>
          <p:spPr>
            <a:xfrm rot="20982561">
              <a:off x="350788" y="93344"/>
              <a:ext cx="609600" cy="895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2</a:t>
              </a:r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F917709-A0E2-4B1B-8275-B9D377C6D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88232"/>
              </p:ext>
            </p:extLst>
          </p:nvPr>
        </p:nvGraphicFramePr>
        <p:xfrm>
          <a:off x="566764" y="1066799"/>
          <a:ext cx="10186961" cy="479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381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9BA73-ABE8-45BA-9546-3098BC65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49" y="310448"/>
            <a:ext cx="10042139" cy="612000"/>
          </a:xfrm>
        </p:spPr>
        <p:txBody>
          <a:bodyPr>
            <a:noAutofit/>
          </a:bodyPr>
          <a:lstStyle/>
          <a:p>
            <a:r>
              <a:rPr lang="hu-HU" sz="1800" dirty="0"/>
              <a:t>tőke-munka helyettesítés figyelhető meg számos ágazatban</a:t>
            </a: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EE246-DAAD-42AC-9D29-2195262E41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20692" y="6362886"/>
            <a:ext cx="7034690" cy="369333"/>
          </a:xfrm>
        </p:spPr>
        <p:txBody>
          <a:bodyPr/>
          <a:lstStyle/>
          <a:p>
            <a:r>
              <a:rPr lang="hu-HU" sz="1200" dirty="0"/>
              <a:t>Megjegyzés | *  Egyéb: Bútorgyártás, gépjavítás, egyéb feldolgozóipar. </a:t>
            </a:r>
          </a:p>
          <a:p>
            <a:r>
              <a:rPr lang="hu-HU" sz="1200" dirty="0"/>
              <a:t>Forrás | Eurostat illetve KSH alapján MNB-számítások</a:t>
            </a:r>
            <a:endParaRPr lang="en-GB" sz="12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451C8D8B-59CF-4039-AFCA-BBEAEF93221C}"/>
              </a:ext>
            </a:extLst>
          </p:cNvPr>
          <p:cNvSpPr txBox="1"/>
          <p:nvPr/>
        </p:nvSpPr>
        <p:spPr>
          <a:xfrm>
            <a:off x="1685847" y="6058443"/>
            <a:ext cx="9269535" cy="30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749">
              <a:lnSpc>
                <a:spcPct val="70000"/>
              </a:lnSpc>
              <a:spcBef>
                <a:spcPts val="750"/>
              </a:spcBef>
            </a:pPr>
            <a:r>
              <a:rPr lang="hu-HU" sz="1850" cap="all" spc="113" dirty="0">
                <a:solidFill>
                  <a:schemeClr val="tx2"/>
                </a:solidFill>
              </a:rPr>
              <a:t>Termelési tényezők éves változása a feldolgozóiparban (2019 I. félév)</a:t>
            </a:r>
          </a:p>
        </p:txBody>
      </p:sp>
      <p:graphicFrame>
        <p:nvGraphicFramePr>
          <p:cNvPr id="9" name="Diagram 1">
            <a:extLst>
              <a:ext uri="{FF2B5EF4-FFF2-40B4-BE49-F238E27FC236}">
                <a16:creationId xmlns:a16="http://schemas.microsoft.com/office/drawing/2014/main" id="{CF499DB5-3B53-41E0-ABE2-66AA6864B91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67924930"/>
              </p:ext>
            </p:extLst>
          </p:nvPr>
        </p:nvGraphicFramePr>
        <p:xfrm>
          <a:off x="827314" y="1062447"/>
          <a:ext cx="10128069" cy="491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Csoportba foglalás 5">
            <a:extLst>
              <a:ext uri="{FF2B5EF4-FFF2-40B4-BE49-F238E27FC236}">
                <a16:creationId xmlns:a16="http://schemas.microsoft.com/office/drawing/2014/main" id="{B5A2A8D7-CB9F-46CB-9C29-EBCDB6375C35}"/>
              </a:ext>
            </a:extLst>
          </p:cNvPr>
          <p:cNvGrpSpPr/>
          <p:nvPr/>
        </p:nvGrpSpPr>
        <p:grpSpPr>
          <a:xfrm>
            <a:off x="141273" y="385288"/>
            <a:ext cx="630604" cy="537160"/>
            <a:chOff x="320671" y="93344"/>
            <a:chExt cx="654005" cy="1008006"/>
          </a:xfrm>
        </p:grpSpPr>
        <p:sp>
          <p:nvSpPr>
            <p:cNvPr id="8" name="Háromszög 9">
              <a:extLst>
                <a:ext uri="{FF2B5EF4-FFF2-40B4-BE49-F238E27FC236}">
                  <a16:creationId xmlns:a16="http://schemas.microsoft.com/office/drawing/2014/main" id="{3D078290-A481-4FFF-82C1-30F71B607D8B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0" name="Háromszög 4">
              <a:extLst>
                <a:ext uri="{FF2B5EF4-FFF2-40B4-BE49-F238E27FC236}">
                  <a16:creationId xmlns:a16="http://schemas.microsoft.com/office/drawing/2014/main" id="{4EA87F49-9A6B-4ABE-9955-A34B9ADF9737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1" name="Téglalap 3">
              <a:extLst>
                <a:ext uri="{FF2B5EF4-FFF2-40B4-BE49-F238E27FC236}">
                  <a16:creationId xmlns:a16="http://schemas.microsoft.com/office/drawing/2014/main" id="{E4CC9FEA-6394-4432-8979-AF53767319AB}"/>
                </a:ext>
              </a:extLst>
            </p:cNvPr>
            <p:cNvSpPr/>
            <p:nvPr/>
          </p:nvSpPr>
          <p:spPr>
            <a:xfrm rot="20982561">
              <a:off x="350788" y="93344"/>
              <a:ext cx="609600" cy="895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01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DBDBF-3FD8-4E53-8978-A35BDD7C3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7" y="310448"/>
            <a:ext cx="9875520" cy="612000"/>
          </a:xfrm>
        </p:spPr>
        <p:txBody>
          <a:bodyPr>
            <a:noAutofit/>
          </a:bodyPr>
          <a:lstStyle/>
          <a:p>
            <a:r>
              <a:rPr lang="hu-HU" sz="2000" dirty="0"/>
              <a:t>A fogyasztás továbbra is a jövedelmekkel összhangban emelkedik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203D8-DE2D-4E6B-84F8-398F8CA89E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2181" y="6325669"/>
            <a:ext cx="7196447" cy="400110"/>
          </a:xfrm>
        </p:spPr>
        <p:txBody>
          <a:bodyPr/>
          <a:lstStyle/>
          <a:p>
            <a:r>
              <a:rPr lang="hu-HU" dirty="0"/>
              <a:t>Forrás | KSH, MNB-előrejelzés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5DFC3-6553-42F2-A89A-BC8C7E4191BE}"/>
              </a:ext>
            </a:extLst>
          </p:cNvPr>
          <p:cNvSpPr txBox="1"/>
          <p:nvPr/>
        </p:nvSpPr>
        <p:spPr>
          <a:xfrm>
            <a:off x="1588651" y="5983795"/>
            <a:ext cx="920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spc="113" dirty="0">
                <a:solidFill>
                  <a:schemeClr val="tx2"/>
                </a:solidFill>
              </a:rPr>
              <a:t>A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lakossági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reáljövedelmének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éves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változása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és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összetevőinek</a:t>
            </a:r>
            <a:r>
              <a:rPr lang="hu-HU" dirty="0"/>
              <a:t> </a:t>
            </a:r>
            <a:r>
              <a:rPr lang="hu-HU" cap="all" spc="113" dirty="0">
                <a:solidFill>
                  <a:schemeClr val="tx2"/>
                </a:solidFill>
              </a:rPr>
              <a:t>alakulása</a:t>
            </a:r>
          </a:p>
        </p:txBody>
      </p:sp>
      <p:graphicFrame>
        <p:nvGraphicFramePr>
          <p:cNvPr id="8" name="Diagram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62104"/>
              </p:ext>
            </p:extLst>
          </p:nvPr>
        </p:nvGraphicFramePr>
        <p:xfrm>
          <a:off x="566057" y="1045028"/>
          <a:ext cx="10337074" cy="493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135C017D-A179-4B3D-905A-30980F5CD1D4}"/>
              </a:ext>
            </a:extLst>
          </p:cNvPr>
          <p:cNvGrpSpPr/>
          <p:nvPr/>
        </p:nvGrpSpPr>
        <p:grpSpPr>
          <a:xfrm>
            <a:off x="179293" y="385288"/>
            <a:ext cx="630604" cy="537160"/>
            <a:chOff x="320671" y="93344"/>
            <a:chExt cx="654005" cy="1008006"/>
          </a:xfrm>
        </p:grpSpPr>
        <p:sp>
          <p:nvSpPr>
            <p:cNvPr id="9" name="Háromszög 9">
              <a:extLst>
                <a:ext uri="{FF2B5EF4-FFF2-40B4-BE49-F238E27FC236}">
                  <a16:creationId xmlns:a16="http://schemas.microsoft.com/office/drawing/2014/main" id="{28A9B887-52FB-4D2A-8B19-5BE8FEA25065}"/>
                </a:ext>
              </a:extLst>
            </p:cNvPr>
            <p:cNvSpPr/>
            <p:nvPr/>
          </p:nvSpPr>
          <p:spPr>
            <a:xfrm>
              <a:off x="761951" y="116632"/>
              <a:ext cx="212725" cy="180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0" name="Háromszög 4">
              <a:extLst>
                <a:ext uri="{FF2B5EF4-FFF2-40B4-BE49-F238E27FC236}">
                  <a16:creationId xmlns:a16="http://schemas.microsoft.com/office/drawing/2014/main" id="{7DED403F-6969-4B58-B319-A0CDC6862CFF}"/>
                </a:ext>
              </a:extLst>
            </p:cNvPr>
            <p:cNvSpPr/>
            <p:nvPr/>
          </p:nvSpPr>
          <p:spPr>
            <a:xfrm rot="10800000">
              <a:off x="320671" y="927100"/>
              <a:ext cx="212725" cy="1742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1"/>
            </a:p>
          </p:txBody>
        </p:sp>
        <p:sp>
          <p:nvSpPr>
            <p:cNvPr id="11" name="Téglalap 3">
              <a:extLst>
                <a:ext uri="{FF2B5EF4-FFF2-40B4-BE49-F238E27FC236}">
                  <a16:creationId xmlns:a16="http://schemas.microsoft.com/office/drawing/2014/main" id="{9873E570-AD26-4356-8E0F-D8E4F9B94194}"/>
                </a:ext>
              </a:extLst>
            </p:cNvPr>
            <p:cNvSpPr/>
            <p:nvPr/>
          </p:nvSpPr>
          <p:spPr>
            <a:xfrm rot="20982561">
              <a:off x="350788" y="93344"/>
              <a:ext cx="609600" cy="895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5451714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B téma 16_9 új" id="{C88524F6-6607-4F51-9583-0EA52E35E541}" vid="{5E350E46-506F-4293-BCCF-9AC95362D897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B PPT Sablon 2017" id="{08D7C3B0-678F-4B5D-BFA8-5E568A5C511F}" vid="{B42ECCEA-9352-49DA-9607-E75AE5E4B1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430</TotalTime>
  <Words>1258</Words>
  <Application>Microsoft Office PowerPoint</Application>
  <PresentationFormat>Widescreen</PresentationFormat>
  <Paragraphs>350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MNB téma 16_9 új</vt:lpstr>
      <vt:lpstr>MNB téma 16_9 nyomtatásra</vt:lpstr>
      <vt:lpstr>Makrogazdasági kilátások Inflációs jelentés – 2019. december</vt:lpstr>
      <vt:lpstr>Előrejelzésünk Főbb üzenetei</vt:lpstr>
      <vt:lpstr>A növekedési feltételek változása szeptemberhez képest</vt:lpstr>
      <vt:lpstr>A recessziós kockázatok csökkentek az elmúlt időszakban, de tartósan visszafogott konjunktúra várható</vt:lpstr>
      <vt:lpstr>Külső keresleti feltevésünk érdemben nem változott</vt:lpstr>
      <vt:lpstr>Visszafogott külső inflációs környezetre számítunk</vt:lpstr>
      <vt:lpstr>A bérdinamika továbbra is erős marad, azonban a gazdasági növekedés lassulásával összhangban fokozatosan mérséklődik</vt:lpstr>
      <vt:lpstr>tőke-munka helyettesítés figyelhető meg számos ágazatban</vt:lpstr>
      <vt:lpstr>A fogyasztás továbbra is a jövedelmekkel összhangban emelkedik</vt:lpstr>
      <vt:lpstr>A megtakarítási ráta a következő években tartósan magasan alakul</vt:lpstr>
      <vt:lpstr>A babaváró hitel népszerűsége jelentősen emeli a háztartási hitelezési pályát</vt:lpstr>
      <vt:lpstr>A kkv és teljes vállalati hitelezés kétszámjegyű bővülését várjuk</vt:lpstr>
      <vt:lpstr>Magyarország történetének egyik legnagyobb beruházását jelentették be októberben</vt:lpstr>
      <vt:lpstr>Az átadott új építésű lakások száma az idei évben tetőzhet</vt:lpstr>
      <vt:lpstr>a beruházási ráta tartósan magasan alakul az előrejelzési horizonton</vt:lpstr>
      <vt:lpstr>A hazai beruházási ráta európai összevetésben az élmezőnybe tartozik</vt:lpstr>
      <vt:lpstr>a kivitel növekedése gyorsul, piaci részesedésünk javul, amit a beáramló FDI miatti új kapacitások termelésének beindítása is támogat </vt:lpstr>
      <vt:lpstr>Csökkenő hiánypálya és 60 százalék alá mérséklődő Adósság-ráta az előrejelzési horizonton</vt:lpstr>
      <vt:lpstr>A csökkenő hiány következtében a fiskális politika anticiklikus tartalékot képez</vt:lpstr>
      <vt:lpstr>Előretekintve a belső kereslet mellett a nettó export is támogatja a GDP növekedését </vt:lpstr>
      <vt:lpstr>a hazai gazdaság importigénye az elmúlt években megvalósult kapacitásbővítések miatt a korábban feltételezettnél alacsonyabb pályán alakulhat</vt:lpstr>
      <vt:lpstr>Újszerű GDP felbontásunk alapján a növekedés széles bázison nyugszik</vt:lpstr>
      <vt:lpstr>Szeptemberi feltevésünkhöz hasonlóan mérséklődő olajárakra számítunk</vt:lpstr>
      <vt:lpstr>A sertéshús termelői és fogyasztói ára 2019 eleje óta érdemben emelkedett, ami a következő időszakban emelheti az inflációt</vt:lpstr>
      <vt:lpstr>Az infláció átmenetileg emelkedik, míg az adószűrt maginfláció a jelenlegi szintje közelében alakul</vt:lpstr>
      <vt:lpstr>Az infláció az előrejelzési horizont második felére 3 százalékon stabilizálódik</vt:lpstr>
      <vt:lpstr>A magasabb jövő évi inflációhoz a maginflációs tételek mellett a magasabb feldolgozatlan élelmiszer árak járulnak hozzá</vt:lpstr>
      <vt:lpstr>Decemberben a kockázati térkép szimmetrikussá vált az inflációra és a gazdasági növekedésre nézve</vt:lpstr>
      <vt:lpstr>Az előrejelzés összefoglaló táblája</vt:lpstr>
      <vt:lpstr>Előrejelzésünk Főbb üzenetei</vt:lpstr>
      <vt:lpstr>Köszönjük a megtisztelő figyelmet!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Szentmihályi Szabolcs</dc:creator>
  <cp:lastModifiedBy>Tengely Veronika</cp:lastModifiedBy>
  <cp:revision>71</cp:revision>
  <dcterms:created xsi:type="dcterms:W3CDTF">2019-12-17T17:38:42Z</dcterms:created>
  <dcterms:modified xsi:type="dcterms:W3CDTF">2019-12-19T08:23:33Z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szentmihalyisz@mnb.hu</vt:lpwstr>
  </property>
  <property fmtid="{D5CDD505-2E9C-101B-9397-08002B2CF9AE}" pid="6" name="MSIP_Label_b0d11092-50c9-4e74-84b5-b1af078dc3d0_SetDate">
    <vt:lpwstr>2019-12-17T18:51:10.7867842+01:00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