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34"/>
  </p:notesMasterIdLst>
  <p:handoutMasterIdLst>
    <p:handoutMasterId r:id="rId35"/>
  </p:handoutMasterIdLst>
  <p:sldIdLst>
    <p:sldId id="260" r:id="rId2"/>
    <p:sldId id="270" r:id="rId3"/>
    <p:sldId id="262" r:id="rId4"/>
    <p:sldId id="265" r:id="rId5"/>
    <p:sldId id="263" r:id="rId6"/>
    <p:sldId id="264" r:id="rId7"/>
    <p:sldId id="266" r:id="rId8"/>
    <p:sldId id="267" r:id="rId9"/>
    <p:sldId id="268" r:id="rId10"/>
    <p:sldId id="293" r:id="rId11"/>
    <p:sldId id="275" r:id="rId12"/>
    <p:sldId id="295" r:id="rId13"/>
    <p:sldId id="272" r:id="rId14"/>
    <p:sldId id="294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6" r:id="rId25"/>
    <p:sldId id="285" r:id="rId26"/>
    <p:sldId id="284" r:id="rId27"/>
    <p:sldId id="288" r:id="rId28"/>
    <p:sldId id="296" r:id="rId29"/>
    <p:sldId id="290" r:id="rId30"/>
    <p:sldId id="289" r:id="rId31"/>
    <p:sldId id="291" r:id="rId32"/>
    <p:sldId id="292" r:id="rId3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0" autoAdjust="0"/>
  </p:normalViewPr>
  <p:slideViewPr>
    <p:cSldViewPr>
      <p:cViewPr>
        <p:scale>
          <a:sx n="70" d="100"/>
          <a:sy n="70" d="100"/>
        </p:scale>
        <p:origin x="-1410" y="-7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KKF\_Common\2014%20projektek\IR\2014%20december\&#225;br&#225;k\M_3.%20fejezet%20-%203rd%20chapter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Macro%20monitoring%20team\FCAST\K&#252;ls&#337;_kereslet\K&#252;ls&#337;_kereslet_forecast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pellenyig\AppData\Local\Microsoft\Windows\Temporary%20Internet%20Files\Content.IE5\I53YNBV0\ext_lt_intratrd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1.%20fejezet%20-%201st%20chapter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1.%20fejezet%20-%201st%20chapter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1.%20fejezet%20-%201st%20chapter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1.%20fejezet%20-%201st%20chapter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6.%20fejezet%20-%206th%20chapter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1.%20fejezet%20-%201st%20chapter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1.%20fejezet%20-%201st%20chapter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1.%20fejezet%20-%201st%20chapte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2\mnb\KKF\_Common\2014%20projektek\IR\2014%20december\&#225;br&#225;k\M_1.%20fejezet%20-%201st%20chapter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1.%20fejezet%20-%201st%20chapter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Macro%20monitoring%20team\FCAST\GDP\Felhaszn&#225;l&#225;si%20oldal\2014_December\GDP_szamolo_2kor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5.%20fejezet%20-%205th%20chapter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2.%20fejezet%20-%202nd%20chapte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3.%20fejezet%20-%203rd%20chapte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3.%20fejezet%20-%203rd%20chapte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3.%20fejezet%20-%203rd%20chapte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3.%20fejezet%20-%203rd%20chapte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3.%20fejezet%20-%203rd%20chapte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4%20projektek\IR\2014%20december\&#225;br&#225;k\M_3.%20fejezet%20-%203rd%20chapter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478142731361254E-2"/>
          <c:y val="3.3283101851851848E-2"/>
          <c:w val="0.86832829861114325"/>
          <c:h val="0.61731921296296299"/>
        </c:manualLayout>
      </c:layout>
      <c:lineChart>
        <c:grouping val="standard"/>
        <c:ser>
          <c:idx val="0"/>
          <c:order val="0"/>
          <c:tx>
            <c:strRef>
              <c:f>'c3-40'!$B$14</c:f>
              <c:strCache>
                <c:ptCount val="1"/>
                <c:pt idx="0">
                  <c:v>Adószűrt maginfláció</c:v>
                </c:pt>
              </c:strCache>
            </c:strRef>
          </c:tx>
          <c:spPr>
            <a:ln>
              <a:solidFill>
                <a:srgbClr val="9C0000"/>
              </a:solidFill>
              <a:prstDash val="solid"/>
            </a:ln>
          </c:spPr>
          <c:marker>
            <c:symbol val="none"/>
          </c:marker>
          <c:cat>
            <c:numRef>
              <c:f>'c3-40'!$A$16:$A$170</c:f>
              <c:numCache>
                <c:formatCode>yyyy/mm/dd</c:formatCode>
                <c:ptCount val="155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</c:numCache>
            </c:numRef>
          </c:cat>
          <c:val>
            <c:numRef>
              <c:f>'c3-40'!$B$16:$B$170</c:f>
              <c:numCache>
                <c:formatCode>0.0</c:formatCode>
                <c:ptCount val="155"/>
                <c:pt idx="0">
                  <c:v>6.7446071509838834</c:v>
                </c:pt>
                <c:pt idx="1">
                  <c:v>6.324175180699255</c:v>
                </c:pt>
                <c:pt idx="2">
                  <c:v>5.7490660114227143</c:v>
                </c:pt>
                <c:pt idx="3">
                  <c:v>5.6613292114008402</c:v>
                </c:pt>
                <c:pt idx="4">
                  <c:v>5.5875058845250987</c:v>
                </c:pt>
                <c:pt idx="5">
                  <c:v>5.3549497481055797</c:v>
                </c:pt>
                <c:pt idx="6">
                  <c:v>5.3095229570893121</c:v>
                </c:pt>
                <c:pt idx="7">
                  <c:v>5.1484075017302882</c:v>
                </c:pt>
                <c:pt idx="8">
                  <c:v>5.0281533820599105</c:v>
                </c:pt>
                <c:pt idx="9">
                  <c:v>4.9503644088300973</c:v>
                </c:pt>
                <c:pt idx="10">
                  <c:v>4.8259594814513074</c:v>
                </c:pt>
                <c:pt idx="11">
                  <c:v>4.7103461686796919</c:v>
                </c:pt>
                <c:pt idx="12">
                  <c:v>4.4236614532074316</c:v>
                </c:pt>
                <c:pt idx="13">
                  <c:v>4.0125256457396983</c:v>
                </c:pt>
                <c:pt idx="14">
                  <c:v>3.8854459452815453</c:v>
                </c:pt>
                <c:pt idx="15">
                  <c:v>3.6781130858815492</c:v>
                </c:pt>
                <c:pt idx="16">
                  <c:v>3.4707047852134281</c:v>
                </c:pt>
                <c:pt idx="17">
                  <c:v>3.7317848008981684</c:v>
                </c:pt>
                <c:pt idx="18">
                  <c:v>3.6330083604998284</c:v>
                </c:pt>
                <c:pt idx="19">
                  <c:v>3.7478534477353813</c:v>
                </c:pt>
                <c:pt idx="20">
                  <c:v>3.6661469203872477</c:v>
                </c:pt>
                <c:pt idx="21">
                  <c:v>3.878038751771868</c:v>
                </c:pt>
                <c:pt idx="22">
                  <c:v>4.1166393050140488</c:v>
                </c:pt>
                <c:pt idx="23">
                  <c:v>4.1756195474962077</c:v>
                </c:pt>
                <c:pt idx="24">
                  <c:v>4.1976442199914441</c:v>
                </c:pt>
                <c:pt idx="25">
                  <c:v>4.0993952834344345</c:v>
                </c:pt>
                <c:pt idx="26">
                  <c:v>3.9323685778809789</c:v>
                </c:pt>
                <c:pt idx="27">
                  <c:v>4.0285151753876249</c:v>
                </c:pt>
                <c:pt idx="28">
                  <c:v>4.3878656361503214</c:v>
                </c:pt>
                <c:pt idx="29">
                  <c:v>4.1413293239474473</c:v>
                </c:pt>
                <c:pt idx="30">
                  <c:v>3.9664420409546879</c:v>
                </c:pt>
                <c:pt idx="31">
                  <c:v>3.9500131274074306</c:v>
                </c:pt>
                <c:pt idx="32">
                  <c:v>3.978735096694578</c:v>
                </c:pt>
                <c:pt idx="33">
                  <c:v>3.6775805505894263</c:v>
                </c:pt>
                <c:pt idx="34">
                  <c:v>3.3875530479637206</c:v>
                </c:pt>
                <c:pt idx="35">
                  <c:v>3.1717895916689258</c:v>
                </c:pt>
                <c:pt idx="36">
                  <c:v>3.0714839621871874</c:v>
                </c:pt>
                <c:pt idx="37">
                  <c:v>2.7938663123132406</c:v>
                </c:pt>
                <c:pt idx="38">
                  <c:v>2.7187822367059917</c:v>
                </c:pt>
                <c:pt idx="39">
                  <c:v>2.5804103009982953</c:v>
                </c:pt>
                <c:pt idx="40">
                  <c:v>2.1157791393978003</c:v>
                </c:pt>
                <c:pt idx="41">
                  <c:v>1.839810154230932</c:v>
                </c:pt>
                <c:pt idx="42">
                  <c:v>1.6037859523303979</c:v>
                </c:pt>
                <c:pt idx="43">
                  <c:v>1.6554290283845319</c:v>
                </c:pt>
                <c:pt idx="44">
                  <c:v>1.4571579155182803</c:v>
                </c:pt>
                <c:pt idx="45">
                  <c:v>1.3664751764622458</c:v>
                </c:pt>
                <c:pt idx="46">
                  <c:v>1.3765478207757278</c:v>
                </c:pt>
                <c:pt idx="47">
                  <c:v>1.2690345878512375</c:v>
                </c:pt>
                <c:pt idx="48">
                  <c:v>1.0404910526323046</c:v>
                </c:pt>
                <c:pt idx="49">
                  <c:v>1.0010254146489928</c:v>
                </c:pt>
                <c:pt idx="50">
                  <c:v>1.0292811878324524</c:v>
                </c:pt>
                <c:pt idx="51">
                  <c:v>0.96967256868354945</c:v>
                </c:pt>
                <c:pt idx="52">
                  <c:v>1.2613651452374477</c:v>
                </c:pt>
                <c:pt idx="53">
                  <c:v>1.5175557149705132</c:v>
                </c:pt>
                <c:pt idx="54">
                  <c:v>2.0894223923594808</c:v>
                </c:pt>
                <c:pt idx="55">
                  <c:v>2.6332103550227979</c:v>
                </c:pt>
                <c:pt idx="56">
                  <c:v>3.171868860721986</c:v>
                </c:pt>
                <c:pt idx="57">
                  <c:v>3.5985740347616257</c:v>
                </c:pt>
                <c:pt idx="58">
                  <c:v>3.7172702072230952</c:v>
                </c:pt>
                <c:pt idx="59">
                  <c:v>4.036383129625932</c:v>
                </c:pt>
                <c:pt idx="60">
                  <c:v>4.1897089382400736</c:v>
                </c:pt>
                <c:pt idx="61">
                  <c:v>4.5030792222887897</c:v>
                </c:pt>
                <c:pt idx="62">
                  <c:v>4.8336792942467799</c:v>
                </c:pt>
                <c:pt idx="63">
                  <c:v>4.7848261504380911</c:v>
                </c:pt>
                <c:pt idx="64">
                  <c:v>4.5797307336633839</c:v>
                </c:pt>
                <c:pt idx="65">
                  <c:v>4.6506987288349961</c:v>
                </c:pt>
                <c:pt idx="66">
                  <c:v>4.3544724403188866</c:v>
                </c:pt>
                <c:pt idx="67">
                  <c:v>4.1218938521538462</c:v>
                </c:pt>
                <c:pt idx="68">
                  <c:v>4.1736218638207561</c:v>
                </c:pt>
                <c:pt idx="69">
                  <c:v>4.1792502568962089</c:v>
                </c:pt>
                <c:pt idx="70">
                  <c:v>4.3281017043085921</c:v>
                </c:pt>
                <c:pt idx="71">
                  <c:v>4.5320984509423159</c:v>
                </c:pt>
                <c:pt idx="72">
                  <c:v>4.8539762117038503</c:v>
                </c:pt>
                <c:pt idx="73">
                  <c:v>4.9144943963108565</c:v>
                </c:pt>
                <c:pt idx="74">
                  <c:v>4.9275542302947564</c:v>
                </c:pt>
                <c:pt idx="75">
                  <c:v>5.3014602840012959</c:v>
                </c:pt>
                <c:pt idx="76">
                  <c:v>5.5556100725613362</c:v>
                </c:pt>
                <c:pt idx="77">
                  <c:v>5.5250015111311921</c:v>
                </c:pt>
                <c:pt idx="78">
                  <c:v>5.6430916147371324</c:v>
                </c:pt>
                <c:pt idx="79">
                  <c:v>5.4521967666700402</c:v>
                </c:pt>
                <c:pt idx="80">
                  <c:v>4.8235190267347701</c:v>
                </c:pt>
                <c:pt idx="81">
                  <c:v>4.4355382703342485</c:v>
                </c:pt>
                <c:pt idx="82">
                  <c:v>3.9756779073936874</c:v>
                </c:pt>
                <c:pt idx="83">
                  <c:v>3.6549570313306958</c:v>
                </c:pt>
                <c:pt idx="84">
                  <c:v>3.2357191258027878</c:v>
                </c:pt>
                <c:pt idx="85">
                  <c:v>3.0878309059388438</c:v>
                </c:pt>
                <c:pt idx="86">
                  <c:v>2.922642863818806</c:v>
                </c:pt>
                <c:pt idx="87">
                  <c:v>2.9247531573404899</c:v>
                </c:pt>
                <c:pt idx="88">
                  <c:v>2.9421246642052532</c:v>
                </c:pt>
                <c:pt idx="89">
                  <c:v>3.0287212744394489</c:v>
                </c:pt>
                <c:pt idx="90">
                  <c:v>2.9460062647329996</c:v>
                </c:pt>
                <c:pt idx="91">
                  <c:v>2.8301283881508823</c:v>
                </c:pt>
                <c:pt idx="92">
                  <c:v>2.8463033714881187</c:v>
                </c:pt>
                <c:pt idx="93">
                  <c:v>2.6205638502632951</c:v>
                </c:pt>
                <c:pt idx="94">
                  <c:v>2.6536254773196637</c:v>
                </c:pt>
                <c:pt idx="95">
                  <c:v>2.506657985610075</c:v>
                </c:pt>
                <c:pt idx="96">
                  <c:v>2.5268848844320502</c:v>
                </c:pt>
                <c:pt idx="97">
                  <c:v>2.1762344218173562</c:v>
                </c:pt>
                <c:pt idx="98">
                  <c:v>2.0208465767938142</c:v>
                </c:pt>
                <c:pt idx="99">
                  <c:v>1.6347716761440121</c:v>
                </c:pt>
                <c:pt idx="100">
                  <c:v>1.1821133639973174</c:v>
                </c:pt>
                <c:pt idx="101">
                  <c:v>0.72497782999798233</c:v>
                </c:pt>
                <c:pt idx="102">
                  <c:v>0.56716164963386029</c:v>
                </c:pt>
                <c:pt idx="103">
                  <c:v>0.7585506175303468</c:v>
                </c:pt>
                <c:pt idx="104">
                  <c:v>0.83587247036678081</c:v>
                </c:pt>
                <c:pt idx="105">
                  <c:v>1.216360102525897</c:v>
                </c:pt>
                <c:pt idx="106">
                  <c:v>1.3530005186817253</c:v>
                </c:pt>
                <c:pt idx="107">
                  <c:v>1.4999044866376174</c:v>
                </c:pt>
                <c:pt idx="108">
                  <c:v>1.3086087756557703</c:v>
                </c:pt>
                <c:pt idx="109">
                  <c:v>1.5671438309658616</c:v>
                </c:pt>
                <c:pt idx="110">
                  <c:v>2.2380003019004713</c:v>
                </c:pt>
                <c:pt idx="111">
                  <c:v>2.4050079980215457</c:v>
                </c:pt>
                <c:pt idx="112">
                  <c:v>2.5999168640696837</c:v>
                </c:pt>
                <c:pt idx="113">
                  <c:v>2.9210131350022124</c:v>
                </c:pt>
                <c:pt idx="114">
                  <c:v>3.0937434434336089</c:v>
                </c:pt>
                <c:pt idx="115">
                  <c:v>2.9847210561041502</c:v>
                </c:pt>
                <c:pt idx="116">
                  <c:v>2.8780433494328848</c:v>
                </c:pt>
                <c:pt idx="117">
                  <c:v>2.7703036502943532</c:v>
                </c:pt>
                <c:pt idx="118">
                  <c:v>2.7547427816577255</c:v>
                </c:pt>
                <c:pt idx="119">
                  <c:v>2.6650751855336523</c:v>
                </c:pt>
                <c:pt idx="120">
                  <c:v>2.9610439706621321</c:v>
                </c:pt>
                <c:pt idx="121">
                  <c:v>3.1761824468277382</c:v>
                </c:pt>
                <c:pt idx="122">
                  <c:v>2.6095852079041757</c:v>
                </c:pt>
                <c:pt idx="123">
                  <c:v>2.568437847872576</c:v>
                </c:pt>
                <c:pt idx="124">
                  <c:v>2.3233968326068473</c:v>
                </c:pt>
                <c:pt idx="125">
                  <c:v>2.4716764953168555</c:v>
                </c:pt>
                <c:pt idx="126">
                  <c:v>2.4421758931732134</c:v>
                </c:pt>
                <c:pt idx="127">
                  <c:v>2.3964639784087733</c:v>
                </c:pt>
                <c:pt idx="128">
                  <c:v>2.3840908259312101</c:v>
                </c:pt>
                <c:pt idx="129">
                  <c:v>2.1767220628716046</c:v>
                </c:pt>
                <c:pt idx="130">
                  <c:v>2.3845467251108374</c:v>
                </c:pt>
                <c:pt idx="131">
                  <c:v>2.4878153291391087</c:v>
                </c:pt>
                <c:pt idx="132">
                  <c:v>1.9064280283188144</c:v>
                </c:pt>
                <c:pt idx="133">
                  <c:v>1.7528944589763564</c:v>
                </c:pt>
                <c:pt idx="134">
                  <c:v>1.6848438824558229</c:v>
                </c:pt>
                <c:pt idx="135">
                  <c:v>1.6523781909926361</c:v>
                </c:pt>
                <c:pt idx="136">
                  <c:v>1.6794511915651213</c:v>
                </c:pt>
                <c:pt idx="137">
                  <c:v>1.4498246125404237</c:v>
                </c:pt>
                <c:pt idx="138">
                  <c:v>1.4473822796415163</c:v>
                </c:pt>
                <c:pt idx="139">
                  <c:v>1.5276063286206636</c:v>
                </c:pt>
                <c:pt idx="140">
                  <c:v>1.5122941478776959</c:v>
                </c:pt>
                <c:pt idx="141">
                  <c:v>1.3056316971466506</c:v>
                </c:pt>
                <c:pt idx="142">
                  <c:v>1.2399900007813467</c:v>
                </c:pt>
                <c:pt idx="143">
                  <c:v>1.1081342458909518</c:v>
                </c:pt>
                <c:pt idx="144">
                  <c:v>1.5702195490773505</c:v>
                </c:pt>
                <c:pt idx="145">
                  <c:v>1.5746938985115548</c:v>
                </c:pt>
                <c:pt idx="146">
                  <c:v>1.4885031360490473</c:v>
                </c:pt>
                <c:pt idx="147">
                  <c:v>1.2092392564800174</c:v>
                </c:pt>
                <c:pt idx="148">
                  <c:v>1.3824866804778964</c:v>
                </c:pt>
                <c:pt idx="149">
                  <c:v>1.4179909535670978</c:v>
                </c:pt>
                <c:pt idx="150">
                  <c:v>1.4184787513555219</c:v>
                </c:pt>
                <c:pt idx="151">
                  <c:v>1.4605506441047567</c:v>
                </c:pt>
                <c:pt idx="152">
                  <c:v>1.1709092430769914</c:v>
                </c:pt>
                <c:pt idx="153">
                  <c:v>1.3821269840644419</c:v>
                </c:pt>
                <c:pt idx="154">
                  <c:v>1.2259856375117693</c:v>
                </c:pt>
              </c:numCache>
            </c:numRef>
          </c:val>
        </c:ser>
        <c:marker val="1"/>
        <c:axId val="90371584"/>
        <c:axId val="90373120"/>
      </c:lineChart>
      <c:lineChart>
        <c:grouping val="standard"/>
        <c:ser>
          <c:idx val="1"/>
          <c:order val="1"/>
          <c:tx>
            <c:strRef>
              <c:f>'c3-40'!$C$14</c:f>
              <c:strCache>
                <c:ptCount val="1"/>
                <c:pt idx="0">
                  <c:v>Keresletérzékeny termékek inflációja</c:v>
                </c:pt>
              </c:strCache>
            </c:strRef>
          </c:tx>
          <c:spPr>
            <a:ln w="28575">
              <a:solidFill>
                <a:srgbClr val="7BAFD4"/>
              </a:solidFill>
              <a:prstDash val="solid"/>
            </a:ln>
          </c:spPr>
          <c:marker>
            <c:symbol val="none"/>
          </c:marker>
          <c:cat>
            <c:numRef>
              <c:f>'c3-40'!$A$16:$A$170</c:f>
              <c:numCache>
                <c:formatCode>yyyy/mm/dd</c:formatCode>
                <c:ptCount val="155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</c:numCache>
            </c:numRef>
          </c:cat>
          <c:val>
            <c:numRef>
              <c:f>'c3-40'!$C$16:$C$170</c:f>
              <c:numCache>
                <c:formatCode>0.0</c:formatCode>
                <c:ptCount val="155"/>
                <c:pt idx="0">
                  <c:v>6.2034162558780519</c:v>
                </c:pt>
                <c:pt idx="1">
                  <c:v>5.894725564012715</c:v>
                </c:pt>
                <c:pt idx="2">
                  <c:v>5.5721444275347949</c:v>
                </c:pt>
                <c:pt idx="3">
                  <c:v>5.4649490359088162</c:v>
                </c:pt>
                <c:pt idx="4">
                  <c:v>5.4225530497663907</c:v>
                </c:pt>
                <c:pt idx="5">
                  <c:v>5.3114963619533881</c:v>
                </c:pt>
                <c:pt idx="6">
                  <c:v>5.3234918295061942</c:v>
                </c:pt>
                <c:pt idx="7">
                  <c:v>5.1525340939760413</c:v>
                </c:pt>
                <c:pt idx="8">
                  <c:v>5.0689053161194666</c:v>
                </c:pt>
                <c:pt idx="9">
                  <c:v>5.125048850675169</c:v>
                </c:pt>
                <c:pt idx="10">
                  <c:v>5.0232246164319605</c:v>
                </c:pt>
                <c:pt idx="11">
                  <c:v>4.9502172022993864</c:v>
                </c:pt>
                <c:pt idx="12">
                  <c:v>4.7627018151777474</c:v>
                </c:pt>
                <c:pt idx="13">
                  <c:v>4.3138191380180757</c:v>
                </c:pt>
                <c:pt idx="14">
                  <c:v>4.2994934093499371</c:v>
                </c:pt>
                <c:pt idx="15">
                  <c:v>4.2194473284886413</c:v>
                </c:pt>
                <c:pt idx="16">
                  <c:v>4.0840052428613225</c:v>
                </c:pt>
                <c:pt idx="17">
                  <c:v>4.3696457486245368</c:v>
                </c:pt>
                <c:pt idx="18">
                  <c:v>4.3095967317593296</c:v>
                </c:pt>
                <c:pt idx="19">
                  <c:v>4.3743429274259551</c:v>
                </c:pt>
                <c:pt idx="20">
                  <c:v>4.0637673106216434</c:v>
                </c:pt>
                <c:pt idx="21">
                  <c:v>4.2669188188625355</c:v>
                </c:pt>
                <c:pt idx="22">
                  <c:v>4.5443890685642412</c:v>
                </c:pt>
                <c:pt idx="23">
                  <c:v>4.5185333798253264</c:v>
                </c:pt>
                <c:pt idx="24">
                  <c:v>4.4137017355577939</c:v>
                </c:pt>
                <c:pt idx="25">
                  <c:v>4.263352295803104</c:v>
                </c:pt>
                <c:pt idx="26">
                  <c:v>3.9820720047905525</c:v>
                </c:pt>
                <c:pt idx="27">
                  <c:v>4.11773172234453</c:v>
                </c:pt>
                <c:pt idx="28">
                  <c:v>4.4269798683116175</c:v>
                </c:pt>
                <c:pt idx="29">
                  <c:v>4.0500674562865697</c:v>
                </c:pt>
                <c:pt idx="30">
                  <c:v>3.7811907970425853</c:v>
                </c:pt>
                <c:pt idx="31">
                  <c:v>3.8047401143617341</c:v>
                </c:pt>
                <c:pt idx="32">
                  <c:v>4.0140339190640049</c:v>
                </c:pt>
                <c:pt idx="33">
                  <c:v>3.7145656092045547</c:v>
                </c:pt>
                <c:pt idx="34">
                  <c:v>3.3516704290509391</c:v>
                </c:pt>
                <c:pt idx="35">
                  <c:v>3.1345554946267375</c:v>
                </c:pt>
                <c:pt idx="36">
                  <c:v>3.1675951433737026</c:v>
                </c:pt>
                <c:pt idx="37">
                  <c:v>3.1137191748844941</c:v>
                </c:pt>
                <c:pt idx="38">
                  <c:v>3.0914110534179438</c:v>
                </c:pt>
                <c:pt idx="39">
                  <c:v>2.8188042410085785</c:v>
                </c:pt>
                <c:pt idx="40">
                  <c:v>2.3876333250232014</c:v>
                </c:pt>
                <c:pt idx="41">
                  <c:v>2.204558035361103</c:v>
                </c:pt>
                <c:pt idx="42">
                  <c:v>2.023329372594135</c:v>
                </c:pt>
                <c:pt idx="43">
                  <c:v>2.104134083456985</c:v>
                </c:pt>
                <c:pt idx="44">
                  <c:v>1.7908636998241998</c:v>
                </c:pt>
                <c:pt idx="45">
                  <c:v>1.7337701194535526</c:v>
                </c:pt>
                <c:pt idx="46">
                  <c:v>1.7257103108026253</c:v>
                </c:pt>
                <c:pt idx="47">
                  <c:v>1.5814569456228611</c:v>
                </c:pt>
                <c:pt idx="48">
                  <c:v>1.3576941107118046</c:v>
                </c:pt>
                <c:pt idx="49">
                  <c:v>1.2319334344506099</c:v>
                </c:pt>
                <c:pt idx="50">
                  <c:v>1.2153815358618236</c:v>
                </c:pt>
                <c:pt idx="51">
                  <c:v>1.1741782119574822</c:v>
                </c:pt>
                <c:pt idx="52">
                  <c:v>1.2962998133549486</c:v>
                </c:pt>
                <c:pt idx="53">
                  <c:v>1.4154397993305698</c:v>
                </c:pt>
                <c:pt idx="54">
                  <c:v>1.6291310994112251</c:v>
                </c:pt>
                <c:pt idx="55">
                  <c:v>1.9500916956806544</c:v>
                </c:pt>
                <c:pt idx="56">
                  <c:v>2.4053119661973756</c:v>
                </c:pt>
                <c:pt idx="57">
                  <c:v>2.758267864780521</c:v>
                </c:pt>
                <c:pt idx="58">
                  <c:v>2.7652986482971347</c:v>
                </c:pt>
                <c:pt idx="59">
                  <c:v>3.0248528837291797</c:v>
                </c:pt>
                <c:pt idx="60">
                  <c:v>3.0674859356826403</c:v>
                </c:pt>
                <c:pt idx="61">
                  <c:v>3.3709919921144831</c:v>
                </c:pt>
                <c:pt idx="62">
                  <c:v>3.5417762151490848</c:v>
                </c:pt>
                <c:pt idx="63">
                  <c:v>3.3946668494003234</c:v>
                </c:pt>
                <c:pt idx="64">
                  <c:v>3.3509875650784982</c:v>
                </c:pt>
                <c:pt idx="65">
                  <c:v>3.4513952736187279</c:v>
                </c:pt>
                <c:pt idx="66">
                  <c:v>3.5475536260103842</c:v>
                </c:pt>
                <c:pt idx="67">
                  <c:v>3.2961233977192141</c:v>
                </c:pt>
                <c:pt idx="68">
                  <c:v>3.1040175261020142</c:v>
                </c:pt>
                <c:pt idx="69">
                  <c:v>2.7951783481612731</c:v>
                </c:pt>
                <c:pt idx="70">
                  <c:v>2.6629521729386871</c:v>
                </c:pt>
                <c:pt idx="71">
                  <c:v>2.6090027674904102</c:v>
                </c:pt>
                <c:pt idx="72">
                  <c:v>2.741612812065128</c:v>
                </c:pt>
                <c:pt idx="73">
                  <c:v>2.6703452285603513</c:v>
                </c:pt>
                <c:pt idx="74">
                  <c:v>2.8506183103310425</c:v>
                </c:pt>
                <c:pt idx="75">
                  <c:v>3.0145243364896999</c:v>
                </c:pt>
                <c:pt idx="76">
                  <c:v>3.1858570248441107</c:v>
                </c:pt>
                <c:pt idx="77">
                  <c:v>3.1916093765564284</c:v>
                </c:pt>
                <c:pt idx="78">
                  <c:v>3.1554950347827591</c:v>
                </c:pt>
                <c:pt idx="79">
                  <c:v>3.0798567455766488</c:v>
                </c:pt>
                <c:pt idx="80">
                  <c:v>2.9279645370370995</c:v>
                </c:pt>
                <c:pt idx="81">
                  <c:v>3.0592168075670831</c:v>
                </c:pt>
                <c:pt idx="82">
                  <c:v>3.0432013254783215</c:v>
                </c:pt>
                <c:pt idx="83">
                  <c:v>3.0717469191165767</c:v>
                </c:pt>
                <c:pt idx="84">
                  <c:v>2.7643247711447736</c:v>
                </c:pt>
                <c:pt idx="85">
                  <c:v>2.84932973218082</c:v>
                </c:pt>
                <c:pt idx="86">
                  <c:v>2.6644801275676437</c:v>
                </c:pt>
                <c:pt idx="87">
                  <c:v>3.1274159024439001</c:v>
                </c:pt>
                <c:pt idx="88">
                  <c:v>3.1903675124699911</c:v>
                </c:pt>
                <c:pt idx="89">
                  <c:v>3.3329322126073757</c:v>
                </c:pt>
                <c:pt idx="90">
                  <c:v>3.3584879606852942</c:v>
                </c:pt>
                <c:pt idx="91">
                  <c:v>3.4805612604578764</c:v>
                </c:pt>
                <c:pt idx="92">
                  <c:v>3.4482400271204341</c:v>
                </c:pt>
                <c:pt idx="93">
                  <c:v>3.1091464230949404</c:v>
                </c:pt>
                <c:pt idx="94">
                  <c:v>3.1710571269726131</c:v>
                </c:pt>
                <c:pt idx="95">
                  <c:v>3.0040504181571208</c:v>
                </c:pt>
                <c:pt idx="96">
                  <c:v>2.9974187027913373</c:v>
                </c:pt>
                <c:pt idx="97">
                  <c:v>2.7254734574398753</c:v>
                </c:pt>
                <c:pt idx="98">
                  <c:v>2.5682343191631531</c:v>
                </c:pt>
                <c:pt idx="99">
                  <c:v>1.9584876223929233</c:v>
                </c:pt>
                <c:pt idx="100">
                  <c:v>1.4411412747393366</c:v>
                </c:pt>
                <c:pt idx="101">
                  <c:v>1.01597758098562</c:v>
                </c:pt>
                <c:pt idx="102">
                  <c:v>0.93269013404757595</c:v>
                </c:pt>
                <c:pt idx="103">
                  <c:v>0.9565509752577126</c:v>
                </c:pt>
                <c:pt idx="104">
                  <c:v>0.91611674499492279</c:v>
                </c:pt>
                <c:pt idx="105">
                  <c:v>0.88994347809048713</c:v>
                </c:pt>
                <c:pt idx="106">
                  <c:v>0.76542647074208503</c:v>
                </c:pt>
                <c:pt idx="107">
                  <c:v>0.77514015687150151</c:v>
                </c:pt>
                <c:pt idx="108">
                  <c:v>0.53154460503910173</c:v>
                </c:pt>
                <c:pt idx="109">
                  <c:v>0.49791734693836531</c:v>
                </c:pt>
                <c:pt idx="110">
                  <c:v>0.58608032866891313</c:v>
                </c:pt>
                <c:pt idx="111">
                  <c:v>0.57382323121608203</c:v>
                </c:pt>
                <c:pt idx="112">
                  <c:v>0.75503227182254307</c:v>
                </c:pt>
                <c:pt idx="113">
                  <c:v>0.92377061277430572</c:v>
                </c:pt>
                <c:pt idx="114">
                  <c:v>1.0004938092076823</c:v>
                </c:pt>
                <c:pt idx="115">
                  <c:v>1.0257279803215624</c:v>
                </c:pt>
                <c:pt idx="116">
                  <c:v>1.0849003771072459</c:v>
                </c:pt>
                <c:pt idx="117">
                  <c:v>1.3416034022419012</c:v>
                </c:pt>
                <c:pt idx="118">
                  <c:v>1.4612603838750142</c:v>
                </c:pt>
                <c:pt idx="119">
                  <c:v>1.6223960099354144</c:v>
                </c:pt>
                <c:pt idx="120">
                  <c:v>1.9337978176320119</c:v>
                </c:pt>
                <c:pt idx="121">
                  <c:v>2.0575892666246891</c:v>
                </c:pt>
                <c:pt idx="122">
                  <c:v>2.105609957974508</c:v>
                </c:pt>
                <c:pt idx="123">
                  <c:v>2.2350568337766239</c:v>
                </c:pt>
                <c:pt idx="124">
                  <c:v>2.1415879684377486</c:v>
                </c:pt>
                <c:pt idx="125">
                  <c:v>2.446495612333293</c:v>
                </c:pt>
                <c:pt idx="126">
                  <c:v>2.3902135044540804</c:v>
                </c:pt>
                <c:pt idx="127">
                  <c:v>2.3396860866734528</c:v>
                </c:pt>
                <c:pt idx="128">
                  <c:v>2.2482574101580326</c:v>
                </c:pt>
                <c:pt idx="129">
                  <c:v>1.9342571140923193</c:v>
                </c:pt>
                <c:pt idx="130">
                  <c:v>2.1310554681940768</c:v>
                </c:pt>
                <c:pt idx="131">
                  <c:v>2.1269615684515362</c:v>
                </c:pt>
                <c:pt idx="132">
                  <c:v>1.6122246508563336</c:v>
                </c:pt>
                <c:pt idx="133">
                  <c:v>1.8578555430849093</c:v>
                </c:pt>
                <c:pt idx="134">
                  <c:v>1.7575862345048137</c:v>
                </c:pt>
                <c:pt idx="135">
                  <c:v>1.6819459486412858</c:v>
                </c:pt>
                <c:pt idx="136">
                  <c:v>1.6322279071144976</c:v>
                </c:pt>
                <c:pt idx="137">
                  <c:v>1.4394093277401359</c:v>
                </c:pt>
                <c:pt idx="138">
                  <c:v>1.4417913962392523</c:v>
                </c:pt>
                <c:pt idx="139">
                  <c:v>1.4448118891025672</c:v>
                </c:pt>
                <c:pt idx="140">
                  <c:v>1.5157221554835867</c:v>
                </c:pt>
                <c:pt idx="141">
                  <c:v>1.3731075740035701</c:v>
                </c:pt>
                <c:pt idx="142">
                  <c:v>1.4214605024749138</c:v>
                </c:pt>
                <c:pt idx="143">
                  <c:v>1.2624145402626961</c:v>
                </c:pt>
                <c:pt idx="144">
                  <c:v>1.8352294307856454</c:v>
                </c:pt>
                <c:pt idx="145">
                  <c:v>1.7279246275947875</c:v>
                </c:pt>
                <c:pt idx="146">
                  <c:v>1.552716805694772</c:v>
                </c:pt>
                <c:pt idx="147">
                  <c:v>1.2876338418910791</c:v>
                </c:pt>
                <c:pt idx="148">
                  <c:v>1.4308087977406378</c:v>
                </c:pt>
                <c:pt idx="149">
                  <c:v>1.3773660191486381</c:v>
                </c:pt>
                <c:pt idx="150">
                  <c:v>1.4768976638586508</c:v>
                </c:pt>
                <c:pt idx="151">
                  <c:v>1.6569073607063423</c:v>
                </c:pt>
                <c:pt idx="152">
                  <c:v>1.3506749792620241</c:v>
                </c:pt>
                <c:pt idx="153">
                  <c:v>1.7153982838300117</c:v>
                </c:pt>
                <c:pt idx="154">
                  <c:v>1.5969878407519933</c:v>
                </c:pt>
              </c:numCache>
            </c:numRef>
          </c:val>
        </c:ser>
        <c:ser>
          <c:idx val="2"/>
          <c:order val="2"/>
          <c:tx>
            <c:strRef>
              <c:f>'c3-40'!$D$14</c:f>
              <c:strCache>
                <c:ptCount val="1"/>
                <c:pt idx="0">
                  <c:v>Ritkán változó árú termékek inflációja</c:v>
                </c:pt>
              </c:strCache>
            </c:strRef>
          </c:tx>
          <c:spPr>
            <a:ln cap="sq">
              <a:solidFill>
                <a:srgbClr val="202653"/>
              </a:solidFill>
              <a:prstDash val="sysDot"/>
            </a:ln>
          </c:spPr>
          <c:marker>
            <c:symbol val="none"/>
          </c:marker>
          <c:cat>
            <c:numRef>
              <c:f>'c3-40'!$A$16:$A$170</c:f>
              <c:numCache>
                <c:formatCode>yyyy/mm/dd</c:formatCode>
                <c:ptCount val="155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  <c:pt idx="113">
                  <c:v>40695</c:v>
                </c:pt>
                <c:pt idx="114">
                  <c:v>40725</c:v>
                </c:pt>
                <c:pt idx="115">
                  <c:v>40756</c:v>
                </c:pt>
                <c:pt idx="116">
                  <c:v>40787</c:v>
                </c:pt>
                <c:pt idx="117">
                  <c:v>40817</c:v>
                </c:pt>
                <c:pt idx="118">
                  <c:v>40848</c:v>
                </c:pt>
                <c:pt idx="119">
                  <c:v>40878</c:v>
                </c:pt>
                <c:pt idx="120">
                  <c:v>40909</c:v>
                </c:pt>
                <c:pt idx="121">
                  <c:v>40940</c:v>
                </c:pt>
                <c:pt idx="122">
                  <c:v>40969</c:v>
                </c:pt>
                <c:pt idx="123">
                  <c:v>41000</c:v>
                </c:pt>
                <c:pt idx="124">
                  <c:v>41030</c:v>
                </c:pt>
                <c:pt idx="125">
                  <c:v>41061</c:v>
                </c:pt>
                <c:pt idx="126">
                  <c:v>41091</c:v>
                </c:pt>
                <c:pt idx="127">
                  <c:v>41122</c:v>
                </c:pt>
                <c:pt idx="128">
                  <c:v>41153</c:v>
                </c:pt>
                <c:pt idx="129">
                  <c:v>41183</c:v>
                </c:pt>
                <c:pt idx="130">
                  <c:v>41214</c:v>
                </c:pt>
                <c:pt idx="131">
                  <c:v>41244</c:v>
                </c:pt>
                <c:pt idx="132">
                  <c:v>41275</c:v>
                </c:pt>
                <c:pt idx="133">
                  <c:v>41306</c:v>
                </c:pt>
                <c:pt idx="134">
                  <c:v>41334</c:v>
                </c:pt>
                <c:pt idx="135">
                  <c:v>41365</c:v>
                </c:pt>
                <c:pt idx="136">
                  <c:v>41395</c:v>
                </c:pt>
                <c:pt idx="137">
                  <c:v>41426</c:v>
                </c:pt>
                <c:pt idx="138">
                  <c:v>41456</c:v>
                </c:pt>
                <c:pt idx="139">
                  <c:v>41487</c:v>
                </c:pt>
                <c:pt idx="140">
                  <c:v>41518</c:v>
                </c:pt>
                <c:pt idx="141">
                  <c:v>41548</c:v>
                </c:pt>
                <c:pt idx="142">
                  <c:v>41579</c:v>
                </c:pt>
                <c:pt idx="143">
                  <c:v>41609</c:v>
                </c:pt>
                <c:pt idx="144">
                  <c:v>41640</c:v>
                </c:pt>
                <c:pt idx="145">
                  <c:v>41671</c:v>
                </c:pt>
                <c:pt idx="146">
                  <c:v>41699</c:v>
                </c:pt>
                <c:pt idx="147">
                  <c:v>41730</c:v>
                </c:pt>
                <c:pt idx="148">
                  <c:v>41760</c:v>
                </c:pt>
                <c:pt idx="149">
                  <c:v>41791</c:v>
                </c:pt>
                <c:pt idx="150">
                  <c:v>41821</c:v>
                </c:pt>
                <c:pt idx="151">
                  <c:v>41852</c:v>
                </c:pt>
                <c:pt idx="152">
                  <c:v>41883</c:v>
                </c:pt>
                <c:pt idx="153">
                  <c:v>41913</c:v>
                </c:pt>
                <c:pt idx="154">
                  <c:v>41944</c:v>
                </c:pt>
              </c:numCache>
            </c:numRef>
          </c:cat>
          <c:val>
            <c:numRef>
              <c:f>'c3-40'!$D$16:$D$170</c:f>
              <c:numCache>
                <c:formatCode>0.0</c:formatCode>
                <c:ptCount val="155"/>
                <c:pt idx="0">
                  <c:v>6.5070839344815425</c:v>
                </c:pt>
                <c:pt idx="1">
                  <c:v>6.2714886454891161</c:v>
                </c:pt>
                <c:pt idx="2">
                  <c:v>5.8976815148469486</c:v>
                </c:pt>
                <c:pt idx="3">
                  <c:v>5.7408003679007873</c:v>
                </c:pt>
                <c:pt idx="4">
                  <c:v>5.7711203100977713</c:v>
                </c:pt>
                <c:pt idx="5">
                  <c:v>5.6572933806386505</c:v>
                </c:pt>
                <c:pt idx="6">
                  <c:v>5.7041326044557907</c:v>
                </c:pt>
                <c:pt idx="7">
                  <c:v>5.7043651943610332</c:v>
                </c:pt>
                <c:pt idx="8">
                  <c:v>5.6259967047173927</c:v>
                </c:pt>
                <c:pt idx="9">
                  <c:v>5.7098716105939378</c:v>
                </c:pt>
                <c:pt idx="10">
                  <c:v>5.4699153976404347</c:v>
                </c:pt>
                <c:pt idx="11">
                  <c:v>5.3065652454356211</c:v>
                </c:pt>
                <c:pt idx="12">
                  <c:v>5.0612835439811494</c:v>
                </c:pt>
                <c:pt idx="13">
                  <c:v>4.7492957047711037</c:v>
                </c:pt>
                <c:pt idx="14">
                  <c:v>4.8221678637166701</c:v>
                </c:pt>
                <c:pt idx="15">
                  <c:v>4.8398934576308514</c:v>
                </c:pt>
                <c:pt idx="16">
                  <c:v>4.6817119504715947</c:v>
                </c:pt>
                <c:pt idx="17">
                  <c:v>4.7494751780217541</c:v>
                </c:pt>
                <c:pt idx="18">
                  <c:v>4.9216396526084623</c:v>
                </c:pt>
                <c:pt idx="19">
                  <c:v>4.9320060504167875</c:v>
                </c:pt>
                <c:pt idx="20">
                  <c:v>4.7605625641804021</c:v>
                </c:pt>
                <c:pt idx="21">
                  <c:v>4.9487862608387143</c:v>
                </c:pt>
                <c:pt idx="22">
                  <c:v>5.1965622237456444</c:v>
                </c:pt>
                <c:pt idx="23">
                  <c:v>5.2755150363604715</c:v>
                </c:pt>
                <c:pt idx="24">
                  <c:v>5.5415833232973739</c:v>
                </c:pt>
                <c:pt idx="25">
                  <c:v>5.9149705656119789</c:v>
                </c:pt>
                <c:pt idx="26">
                  <c:v>5.8058143477539907</c:v>
                </c:pt>
                <c:pt idx="27">
                  <c:v>5.7133929974157809</c:v>
                </c:pt>
                <c:pt idx="28">
                  <c:v>5.9398619508495916</c:v>
                </c:pt>
                <c:pt idx="29">
                  <c:v>5.7494521302881498</c:v>
                </c:pt>
                <c:pt idx="30">
                  <c:v>5.4860984531106176</c:v>
                </c:pt>
                <c:pt idx="31">
                  <c:v>5.4655704495581716</c:v>
                </c:pt>
                <c:pt idx="32">
                  <c:v>5.3021522258988494</c:v>
                </c:pt>
                <c:pt idx="33">
                  <c:v>4.9905586399629112</c:v>
                </c:pt>
                <c:pt idx="34">
                  <c:v>4.9263765798967256</c:v>
                </c:pt>
                <c:pt idx="35">
                  <c:v>4.7204196665851139</c:v>
                </c:pt>
                <c:pt idx="36">
                  <c:v>4.2901794955134873</c:v>
                </c:pt>
                <c:pt idx="37">
                  <c:v>3.7905424105947527</c:v>
                </c:pt>
                <c:pt idx="38">
                  <c:v>3.5861213108524064</c:v>
                </c:pt>
                <c:pt idx="39">
                  <c:v>3.5337082809675318</c:v>
                </c:pt>
                <c:pt idx="40">
                  <c:v>3.2236331779714096</c:v>
                </c:pt>
                <c:pt idx="41">
                  <c:v>3.0220903733300588</c:v>
                </c:pt>
                <c:pt idx="42">
                  <c:v>2.8641463068262141</c:v>
                </c:pt>
                <c:pt idx="43">
                  <c:v>2.7487748960711267</c:v>
                </c:pt>
                <c:pt idx="44">
                  <c:v>2.6203187381605355</c:v>
                </c:pt>
                <c:pt idx="45">
                  <c:v>2.546283966781175</c:v>
                </c:pt>
                <c:pt idx="46">
                  <c:v>2.4516927648031683</c:v>
                </c:pt>
                <c:pt idx="47">
                  <c:v>2.341791089545751</c:v>
                </c:pt>
                <c:pt idx="48">
                  <c:v>2.2815400753140409</c:v>
                </c:pt>
                <c:pt idx="49">
                  <c:v>2.0288240373935054</c:v>
                </c:pt>
                <c:pt idx="50">
                  <c:v>2.0055898766498785</c:v>
                </c:pt>
                <c:pt idx="51">
                  <c:v>1.8715431798520967</c:v>
                </c:pt>
                <c:pt idx="52">
                  <c:v>1.9222351612354491</c:v>
                </c:pt>
                <c:pt idx="53">
                  <c:v>2.023606785871551</c:v>
                </c:pt>
                <c:pt idx="54">
                  <c:v>2.1761423719220119</c:v>
                </c:pt>
                <c:pt idx="55">
                  <c:v>2.6609025947757203</c:v>
                </c:pt>
                <c:pt idx="56">
                  <c:v>3.265823184831377</c:v>
                </c:pt>
                <c:pt idx="57">
                  <c:v>3.6260949039418335</c:v>
                </c:pt>
                <c:pt idx="58">
                  <c:v>3.6268470520494143</c:v>
                </c:pt>
                <c:pt idx="59">
                  <c:v>3.9126130587382866</c:v>
                </c:pt>
                <c:pt idx="60">
                  <c:v>3.899053319682479</c:v>
                </c:pt>
                <c:pt idx="61">
                  <c:v>4.1659879063955945</c:v>
                </c:pt>
                <c:pt idx="62">
                  <c:v>4.2966717302855688</c:v>
                </c:pt>
                <c:pt idx="63">
                  <c:v>4.3480560899418634</c:v>
                </c:pt>
                <c:pt idx="64">
                  <c:v>4.3525226700293</c:v>
                </c:pt>
                <c:pt idx="65">
                  <c:v>4.5357283034132241</c:v>
                </c:pt>
                <c:pt idx="66">
                  <c:v>4.6595855735831275</c:v>
                </c:pt>
                <c:pt idx="67">
                  <c:v>4.4431955222907362</c:v>
                </c:pt>
                <c:pt idx="68">
                  <c:v>3.8741730363262681</c:v>
                </c:pt>
                <c:pt idx="69">
                  <c:v>3.5605719639168996</c:v>
                </c:pt>
                <c:pt idx="70">
                  <c:v>3.5493351660596204</c:v>
                </c:pt>
                <c:pt idx="71">
                  <c:v>3.4227791352538324</c:v>
                </c:pt>
                <c:pt idx="72">
                  <c:v>3.5114582068596989</c:v>
                </c:pt>
                <c:pt idx="73">
                  <c:v>3.6262376316164202</c:v>
                </c:pt>
                <c:pt idx="74">
                  <c:v>3.6612315324871232</c:v>
                </c:pt>
                <c:pt idx="75">
                  <c:v>3.6781211232554942</c:v>
                </c:pt>
                <c:pt idx="76">
                  <c:v>3.8110651508316655</c:v>
                </c:pt>
                <c:pt idx="77">
                  <c:v>3.7544916319105548</c:v>
                </c:pt>
                <c:pt idx="78">
                  <c:v>3.580544317407516</c:v>
                </c:pt>
                <c:pt idx="79">
                  <c:v>3.5093299801078217</c:v>
                </c:pt>
                <c:pt idx="80">
                  <c:v>3.3712913318433237</c:v>
                </c:pt>
                <c:pt idx="81">
                  <c:v>3.4685550173051922</c:v>
                </c:pt>
                <c:pt idx="82">
                  <c:v>3.5543397413027993</c:v>
                </c:pt>
                <c:pt idx="83">
                  <c:v>3.5592599195536798</c:v>
                </c:pt>
                <c:pt idx="84">
                  <c:v>3.3528129547995871</c:v>
                </c:pt>
                <c:pt idx="85">
                  <c:v>3.3070898758885221</c:v>
                </c:pt>
                <c:pt idx="86">
                  <c:v>3.063847135422761</c:v>
                </c:pt>
                <c:pt idx="87">
                  <c:v>3.3534458351685412</c:v>
                </c:pt>
                <c:pt idx="88">
                  <c:v>3.4664688547648259</c:v>
                </c:pt>
                <c:pt idx="89">
                  <c:v>3.4603645504776939</c:v>
                </c:pt>
                <c:pt idx="90">
                  <c:v>3.4733358530872636</c:v>
                </c:pt>
                <c:pt idx="91">
                  <c:v>3.5342748583556878</c:v>
                </c:pt>
                <c:pt idx="92">
                  <c:v>3.8299819173858372</c:v>
                </c:pt>
                <c:pt idx="93">
                  <c:v>3.6002363189552975</c:v>
                </c:pt>
                <c:pt idx="94">
                  <c:v>3.3414577703603072</c:v>
                </c:pt>
                <c:pt idx="95">
                  <c:v>3.1947604628412174</c:v>
                </c:pt>
                <c:pt idx="96">
                  <c:v>3.0133684120940103</c:v>
                </c:pt>
                <c:pt idx="97">
                  <c:v>2.6914992535012345</c:v>
                </c:pt>
                <c:pt idx="98">
                  <c:v>2.5437466310467731</c:v>
                </c:pt>
                <c:pt idx="99">
                  <c:v>2.063198256234132</c:v>
                </c:pt>
                <c:pt idx="100">
                  <c:v>1.6451930682241023</c:v>
                </c:pt>
                <c:pt idx="101">
                  <c:v>1.4144418381281978</c:v>
                </c:pt>
                <c:pt idx="102">
                  <c:v>1.39063437671112</c:v>
                </c:pt>
                <c:pt idx="103">
                  <c:v>1.1939852642743887</c:v>
                </c:pt>
                <c:pt idx="104">
                  <c:v>0.9403248284959318</c:v>
                </c:pt>
                <c:pt idx="105">
                  <c:v>1.0396055237400792</c:v>
                </c:pt>
                <c:pt idx="106">
                  <c:v>1.1885180812665377</c:v>
                </c:pt>
                <c:pt idx="107">
                  <c:v>1.3757153041617023</c:v>
                </c:pt>
                <c:pt idx="108">
                  <c:v>1.092019104440852</c:v>
                </c:pt>
                <c:pt idx="109">
                  <c:v>1.1925060990184022</c:v>
                </c:pt>
                <c:pt idx="110">
                  <c:v>1.3454405624862182</c:v>
                </c:pt>
                <c:pt idx="111">
                  <c:v>1.4069939189131442</c:v>
                </c:pt>
                <c:pt idx="112">
                  <c:v>1.5696042026953585</c:v>
                </c:pt>
                <c:pt idx="113">
                  <c:v>1.6311502742449591</c:v>
                </c:pt>
                <c:pt idx="114">
                  <c:v>1.6011637832382632</c:v>
                </c:pt>
                <c:pt idx="115">
                  <c:v>1.5626613243058078</c:v>
                </c:pt>
                <c:pt idx="116">
                  <c:v>1.6396184062358261</c:v>
                </c:pt>
                <c:pt idx="117">
                  <c:v>1.7294470301320075</c:v>
                </c:pt>
                <c:pt idx="118">
                  <c:v>1.8412988843808762</c:v>
                </c:pt>
                <c:pt idx="119">
                  <c:v>1.9259101055919534</c:v>
                </c:pt>
                <c:pt idx="120">
                  <c:v>2.3898421602399633</c:v>
                </c:pt>
                <c:pt idx="121">
                  <c:v>2.3631977910280719</c:v>
                </c:pt>
                <c:pt idx="122">
                  <c:v>2.3221840613638136</c:v>
                </c:pt>
                <c:pt idx="123">
                  <c:v>2.3471067387660169</c:v>
                </c:pt>
                <c:pt idx="124">
                  <c:v>2.2870841286692642</c:v>
                </c:pt>
                <c:pt idx="125">
                  <c:v>2.4757527605643048</c:v>
                </c:pt>
                <c:pt idx="126">
                  <c:v>2.4273471902380521</c:v>
                </c:pt>
                <c:pt idx="127">
                  <c:v>2.501829876475739</c:v>
                </c:pt>
                <c:pt idx="128">
                  <c:v>2.4658338316918806</c:v>
                </c:pt>
                <c:pt idx="129">
                  <c:v>2.3261509924324031</c:v>
                </c:pt>
                <c:pt idx="130">
                  <c:v>2.2356374482070738</c:v>
                </c:pt>
                <c:pt idx="131">
                  <c:v>1.9743946714599474</c:v>
                </c:pt>
                <c:pt idx="132">
                  <c:v>1.4581363507805345</c:v>
                </c:pt>
                <c:pt idx="133">
                  <c:v>1.6486424907485007</c:v>
                </c:pt>
                <c:pt idx="134">
                  <c:v>1.672301759630173</c:v>
                </c:pt>
                <c:pt idx="135">
                  <c:v>1.7152668938940105</c:v>
                </c:pt>
                <c:pt idx="136">
                  <c:v>1.5797138042475893</c:v>
                </c:pt>
                <c:pt idx="137">
                  <c:v>1.347164262282035</c:v>
                </c:pt>
                <c:pt idx="138">
                  <c:v>1.2273440051934863</c:v>
                </c:pt>
                <c:pt idx="139">
                  <c:v>1.0943986803020489</c:v>
                </c:pt>
                <c:pt idx="140">
                  <c:v>1.5275079824876623</c:v>
                </c:pt>
                <c:pt idx="141">
                  <c:v>1.4651276908959536</c:v>
                </c:pt>
                <c:pt idx="142">
                  <c:v>1.5723314578165031</c:v>
                </c:pt>
                <c:pt idx="143">
                  <c:v>1.4999932471668553</c:v>
                </c:pt>
                <c:pt idx="144">
                  <c:v>1.9254941795343539</c:v>
                </c:pt>
                <c:pt idx="145">
                  <c:v>1.6497530670259692</c:v>
                </c:pt>
                <c:pt idx="146">
                  <c:v>1.6051381521303938</c:v>
                </c:pt>
                <c:pt idx="147">
                  <c:v>1.4131235875350534</c:v>
                </c:pt>
                <c:pt idx="148">
                  <c:v>1.4012625971370616</c:v>
                </c:pt>
                <c:pt idx="149">
                  <c:v>1.4466603303146424</c:v>
                </c:pt>
                <c:pt idx="150">
                  <c:v>1.6248225988207281</c:v>
                </c:pt>
                <c:pt idx="151">
                  <c:v>1.6751867086577621</c:v>
                </c:pt>
                <c:pt idx="152">
                  <c:v>1.5929903827701248</c:v>
                </c:pt>
                <c:pt idx="153">
                  <c:v>2.1458361504849544</c:v>
                </c:pt>
                <c:pt idx="154">
                  <c:v>2.066250233386639</c:v>
                </c:pt>
              </c:numCache>
            </c:numRef>
          </c:val>
        </c:ser>
        <c:marker val="1"/>
        <c:axId val="90782720"/>
        <c:axId val="90780800"/>
      </c:lineChart>
      <c:dateAx>
        <c:axId val="90371584"/>
        <c:scaling>
          <c:orientation val="minMax"/>
          <c:max val="41944"/>
          <c:min val="40179"/>
        </c:scaling>
        <c:axPos val="b"/>
        <c:numFmt formatCode="yyyy" sourceLinked="0"/>
        <c:minorTickMark val="out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90373120"/>
        <c:crosses val="autoZero"/>
        <c:auto val="1"/>
        <c:lblOffset val="100"/>
        <c:baseTimeUnit val="months"/>
        <c:majorUnit val="12"/>
        <c:majorTimeUnit val="months"/>
        <c:minorUnit val="12"/>
        <c:minorTimeUnit val="months"/>
      </c:dateAx>
      <c:valAx>
        <c:axId val="90373120"/>
        <c:scaling>
          <c:orientation val="minMax"/>
          <c:max val="4"/>
          <c:min val="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8.5121633658638313E-2"/>
              <c:y val="3.1997916666666688E-2"/>
            </c:manualLayout>
          </c:layout>
        </c:title>
        <c:numFmt formatCode="0" sourceLinked="0"/>
        <c:tickLblPos val="nextTo"/>
        <c:crossAx val="90371584"/>
        <c:crosses val="autoZero"/>
        <c:crossBetween val="between"/>
        <c:majorUnit val="1"/>
      </c:valAx>
      <c:valAx>
        <c:axId val="90780800"/>
        <c:scaling>
          <c:orientation val="minMax"/>
          <c:max val="4"/>
          <c:min val="0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86221584541288809"/>
              <c:y val="3.5869212962962985E-2"/>
            </c:manualLayout>
          </c:layout>
        </c:title>
        <c:numFmt formatCode="0" sourceLinked="0"/>
        <c:tickLblPos val="nextTo"/>
        <c:crossAx val="90782720"/>
        <c:crosses val="max"/>
        <c:crossBetween val="between"/>
        <c:majorUnit val="1"/>
      </c:valAx>
      <c:dateAx>
        <c:axId val="90782720"/>
        <c:scaling>
          <c:orientation val="minMax"/>
        </c:scaling>
        <c:delete val="1"/>
        <c:axPos val="b"/>
        <c:numFmt formatCode="yyyy/mm/dd" sourceLinked="1"/>
        <c:tickLblPos val="none"/>
        <c:crossAx val="90780800"/>
        <c:crosses val="autoZero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</c:spPr>
    </c:plotArea>
    <c:legend>
      <c:legendPos val="b"/>
      <c:layout>
        <c:manualLayout>
          <c:xMode val="edge"/>
          <c:yMode val="edge"/>
          <c:x val="0"/>
          <c:y val="0.78359652777777755"/>
          <c:w val="0.98793999714834668"/>
          <c:h val="0.21640347222222234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solidFill>
        <a:srgbClr val="FEFFFF"/>
      </a:solidFill>
      <a:prstDash val="solid"/>
    </a:ln>
  </c:spPr>
  <c:txPr>
    <a:bodyPr/>
    <a:lstStyle/>
    <a:p>
      <a:pPr>
        <a:defRPr sz="1600" b="0">
          <a:latin typeface="Trebuchet MS" pitchFamily="34" charset="0"/>
          <a:ea typeface="Calibri"/>
          <a:cs typeface="Calibri"/>
        </a:defRPr>
      </a:pPr>
      <a:endParaRPr lang="hu-HU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9.4348780172970201E-2"/>
          <c:y val="4.6611936902775687E-2"/>
          <c:w val="0.84522309711286081"/>
          <c:h val="0.64935237866800255"/>
        </c:manualLayout>
      </c:layout>
      <c:lineChart>
        <c:grouping val="standard"/>
        <c:ser>
          <c:idx val="2"/>
          <c:order val="1"/>
          <c:tx>
            <c:v>OECD Composite Leading Indicator</c:v>
          </c:tx>
          <c:spPr>
            <a:ln w="38100"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adatok_GDP!$A$8:$A$91</c:f>
              <c:numCache>
                <c:formatCode>mmm/yy</c:formatCode>
                <c:ptCount val="84"/>
                <c:pt idx="0">
                  <c:v>35065</c:v>
                </c:pt>
                <c:pt idx="1">
                  <c:v>35156</c:v>
                </c:pt>
                <c:pt idx="2">
                  <c:v>35247</c:v>
                </c:pt>
                <c:pt idx="3">
                  <c:v>35339</c:v>
                </c:pt>
                <c:pt idx="4">
                  <c:v>35431</c:v>
                </c:pt>
                <c:pt idx="5">
                  <c:v>35521</c:v>
                </c:pt>
                <c:pt idx="6">
                  <c:v>35612</c:v>
                </c:pt>
                <c:pt idx="7">
                  <c:v>35704</c:v>
                </c:pt>
                <c:pt idx="8">
                  <c:v>35796</c:v>
                </c:pt>
                <c:pt idx="9">
                  <c:v>35886</c:v>
                </c:pt>
                <c:pt idx="10">
                  <c:v>35977</c:v>
                </c:pt>
                <c:pt idx="11">
                  <c:v>36069</c:v>
                </c:pt>
                <c:pt idx="12">
                  <c:v>36161</c:v>
                </c:pt>
                <c:pt idx="13">
                  <c:v>36251</c:v>
                </c:pt>
                <c:pt idx="14">
                  <c:v>36342</c:v>
                </c:pt>
                <c:pt idx="15">
                  <c:v>36434</c:v>
                </c:pt>
                <c:pt idx="16">
                  <c:v>36526</c:v>
                </c:pt>
                <c:pt idx="17">
                  <c:v>36617</c:v>
                </c:pt>
                <c:pt idx="18">
                  <c:v>36708</c:v>
                </c:pt>
                <c:pt idx="19">
                  <c:v>36800</c:v>
                </c:pt>
                <c:pt idx="20">
                  <c:v>36892</c:v>
                </c:pt>
                <c:pt idx="21">
                  <c:v>36982</c:v>
                </c:pt>
                <c:pt idx="22">
                  <c:v>37073</c:v>
                </c:pt>
                <c:pt idx="23">
                  <c:v>37165</c:v>
                </c:pt>
                <c:pt idx="24">
                  <c:v>37257</c:v>
                </c:pt>
                <c:pt idx="25">
                  <c:v>37347</c:v>
                </c:pt>
                <c:pt idx="26">
                  <c:v>37438</c:v>
                </c:pt>
                <c:pt idx="27">
                  <c:v>37530</c:v>
                </c:pt>
                <c:pt idx="28">
                  <c:v>37622</c:v>
                </c:pt>
                <c:pt idx="29">
                  <c:v>37712</c:v>
                </c:pt>
                <c:pt idx="30">
                  <c:v>37803</c:v>
                </c:pt>
                <c:pt idx="31">
                  <c:v>37895</c:v>
                </c:pt>
                <c:pt idx="32">
                  <c:v>37987</c:v>
                </c:pt>
                <c:pt idx="33">
                  <c:v>38078</c:v>
                </c:pt>
                <c:pt idx="34">
                  <c:v>38169</c:v>
                </c:pt>
                <c:pt idx="35">
                  <c:v>38261</c:v>
                </c:pt>
                <c:pt idx="36">
                  <c:v>38353</c:v>
                </c:pt>
                <c:pt idx="37">
                  <c:v>38443</c:v>
                </c:pt>
                <c:pt idx="38">
                  <c:v>38534</c:v>
                </c:pt>
                <c:pt idx="39">
                  <c:v>38626</c:v>
                </c:pt>
                <c:pt idx="40">
                  <c:v>38718</c:v>
                </c:pt>
                <c:pt idx="41">
                  <c:v>38808</c:v>
                </c:pt>
                <c:pt idx="42">
                  <c:v>38899</c:v>
                </c:pt>
                <c:pt idx="43">
                  <c:v>38991</c:v>
                </c:pt>
                <c:pt idx="44">
                  <c:v>39083</c:v>
                </c:pt>
                <c:pt idx="45">
                  <c:v>39173</c:v>
                </c:pt>
                <c:pt idx="46">
                  <c:v>39264</c:v>
                </c:pt>
                <c:pt idx="47">
                  <c:v>39356</c:v>
                </c:pt>
                <c:pt idx="48">
                  <c:v>39448</c:v>
                </c:pt>
                <c:pt idx="49">
                  <c:v>39539</c:v>
                </c:pt>
                <c:pt idx="50">
                  <c:v>39630</c:v>
                </c:pt>
                <c:pt idx="51">
                  <c:v>39722</c:v>
                </c:pt>
                <c:pt idx="52">
                  <c:v>39814</c:v>
                </c:pt>
                <c:pt idx="53">
                  <c:v>39904</c:v>
                </c:pt>
                <c:pt idx="54">
                  <c:v>39995</c:v>
                </c:pt>
                <c:pt idx="55">
                  <c:v>40087</c:v>
                </c:pt>
                <c:pt idx="56">
                  <c:v>40179</c:v>
                </c:pt>
                <c:pt idx="57">
                  <c:v>40269</c:v>
                </c:pt>
                <c:pt idx="58">
                  <c:v>40360</c:v>
                </c:pt>
                <c:pt idx="59">
                  <c:v>40452</c:v>
                </c:pt>
                <c:pt idx="60">
                  <c:v>40544</c:v>
                </c:pt>
                <c:pt idx="61">
                  <c:v>40634</c:v>
                </c:pt>
                <c:pt idx="62">
                  <c:v>40725</c:v>
                </c:pt>
                <c:pt idx="63">
                  <c:v>40817</c:v>
                </c:pt>
                <c:pt idx="64">
                  <c:v>40909</c:v>
                </c:pt>
                <c:pt idx="65">
                  <c:v>41000</c:v>
                </c:pt>
                <c:pt idx="66">
                  <c:v>41091</c:v>
                </c:pt>
                <c:pt idx="67">
                  <c:v>41183</c:v>
                </c:pt>
                <c:pt idx="68">
                  <c:v>41275</c:v>
                </c:pt>
                <c:pt idx="69">
                  <c:v>41365</c:v>
                </c:pt>
                <c:pt idx="70">
                  <c:v>41456</c:v>
                </c:pt>
                <c:pt idx="71">
                  <c:v>41548</c:v>
                </c:pt>
                <c:pt idx="72">
                  <c:v>41640</c:v>
                </c:pt>
                <c:pt idx="73">
                  <c:v>41730</c:v>
                </c:pt>
                <c:pt idx="74">
                  <c:v>41821</c:v>
                </c:pt>
                <c:pt idx="75">
                  <c:v>41913</c:v>
                </c:pt>
                <c:pt idx="76">
                  <c:v>42005</c:v>
                </c:pt>
                <c:pt idx="77">
                  <c:v>42095</c:v>
                </c:pt>
                <c:pt idx="78">
                  <c:v>42186</c:v>
                </c:pt>
                <c:pt idx="79">
                  <c:v>42278</c:v>
                </c:pt>
                <c:pt idx="80">
                  <c:v>42370</c:v>
                </c:pt>
                <c:pt idx="81">
                  <c:v>42461</c:v>
                </c:pt>
                <c:pt idx="82">
                  <c:v>42552</c:v>
                </c:pt>
                <c:pt idx="83">
                  <c:v>42644</c:v>
                </c:pt>
              </c:numCache>
            </c:numRef>
          </c:cat>
          <c:val>
            <c:numRef>
              <c:f>adatok_GDP!$AA$8:$AA$91</c:f>
              <c:numCache>
                <c:formatCode>0.0</c:formatCode>
                <c:ptCount val="84"/>
                <c:pt idx="0">
                  <c:v>99.427985071485551</c:v>
                </c:pt>
                <c:pt idx="1">
                  <c:v>99.451208761505967</c:v>
                </c:pt>
                <c:pt idx="2">
                  <c:v>99.707091412465701</c:v>
                </c:pt>
                <c:pt idx="3">
                  <c:v>99.950668231898817</c:v>
                </c:pt>
                <c:pt idx="4">
                  <c:v>100.1894794580591</c:v>
                </c:pt>
                <c:pt idx="5">
                  <c:v>100.53341687439395</c:v>
                </c:pt>
                <c:pt idx="6">
                  <c:v>100.87323064061202</c:v>
                </c:pt>
                <c:pt idx="7">
                  <c:v>100.93708332075256</c:v>
                </c:pt>
                <c:pt idx="8">
                  <c:v>100.78059566545203</c:v>
                </c:pt>
                <c:pt idx="9">
                  <c:v>100.39738603740847</c:v>
                </c:pt>
                <c:pt idx="10">
                  <c:v>99.792782765100654</c:v>
                </c:pt>
                <c:pt idx="11">
                  <c:v>99.249300998169403</c:v>
                </c:pt>
                <c:pt idx="12">
                  <c:v>99.227307668215062</c:v>
                </c:pt>
                <c:pt idx="13">
                  <c:v>99.682552853160374</c:v>
                </c:pt>
                <c:pt idx="14">
                  <c:v>100.42460944546492</c:v>
                </c:pt>
                <c:pt idx="15">
                  <c:v>100.99501215967815</c:v>
                </c:pt>
                <c:pt idx="16">
                  <c:v>101.30238945643296</c:v>
                </c:pt>
                <c:pt idx="17">
                  <c:v>101.38754472270981</c:v>
                </c:pt>
                <c:pt idx="18">
                  <c:v>101.27971735029033</c:v>
                </c:pt>
                <c:pt idx="19">
                  <c:v>100.88601070957002</c:v>
                </c:pt>
                <c:pt idx="20">
                  <c:v>100.21808516957879</c:v>
                </c:pt>
                <c:pt idx="21">
                  <c:v>99.509889901677596</c:v>
                </c:pt>
                <c:pt idx="22">
                  <c:v>98.928242343152419</c:v>
                </c:pt>
                <c:pt idx="23">
                  <c:v>98.731658617802424</c:v>
                </c:pt>
                <c:pt idx="24">
                  <c:v>99.107040762829584</c:v>
                </c:pt>
                <c:pt idx="25">
                  <c:v>99.522579605854773</c:v>
                </c:pt>
                <c:pt idx="26">
                  <c:v>99.479015992042875</c:v>
                </c:pt>
                <c:pt idx="27">
                  <c:v>99.2611312941292</c:v>
                </c:pt>
                <c:pt idx="28">
                  <c:v>98.963801509123982</c:v>
                </c:pt>
                <c:pt idx="29">
                  <c:v>98.862831015233539</c:v>
                </c:pt>
                <c:pt idx="30">
                  <c:v>99.294503175623205</c:v>
                </c:pt>
                <c:pt idx="31">
                  <c:v>99.918908090676908</c:v>
                </c:pt>
                <c:pt idx="32">
                  <c:v>100.26638138658519</c:v>
                </c:pt>
                <c:pt idx="33">
                  <c:v>100.35967990342375</c:v>
                </c:pt>
                <c:pt idx="34">
                  <c:v>100.3302016998507</c:v>
                </c:pt>
                <c:pt idx="35">
                  <c:v>100.19118466806771</c:v>
                </c:pt>
                <c:pt idx="36">
                  <c:v>99.930679108627444</c:v>
                </c:pt>
                <c:pt idx="37">
                  <c:v>99.768673824560551</c:v>
                </c:pt>
                <c:pt idx="38">
                  <c:v>99.986458610348066</c:v>
                </c:pt>
                <c:pt idx="39">
                  <c:v>100.41657190325832</c:v>
                </c:pt>
                <c:pt idx="40">
                  <c:v>100.88617879838634</c:v>
                </c:pt>
                <c:pt idx="41">
                  <c:v>101.22975239911268</c:v>
                </c:pt>
                <c:pt idx="42">
                  <c:v>101.47998394311999</c:v>
                </c:pt>
                <c:pt idx="43">
                  <c:v>101.75361670993841</c:v>
                </c:pt>
                <c:pt idx="44">
                  <c:v>101.98076825700305</c:v>
                </c:pt>
                <c:pt idx="45">
                  <c:v>102.02660898996369</c:v>
                </c:pt>
                <c:pt idx="46">
                  <c:v>101.89997385787079</c:v>
                </c:pt>
                <c:pt idx="47">
                  <c:v>101.68536881502075</c:v>
                </c:pt>
                <c:pt idx="48">
                  <c:v>101.41302889191061</c:v>
                </c:pt>
                <c:pt idx="49">
                  <c:v>100.71540982218464</c:v>
                </c:pt>
                <c:pt idx="50">
                  <c:v>99.084749608797466</c:v>
                </c:pt>
                <c:pt idx="51">
                  <c:v>96.737975012699067</c:v>
                </c:pt>
                <c:pt idx="52">
                  <c:v>95.47316672200968</c:v>
                </c:pt>
                <c:pt idx="53">
                  <c:v>96.147611712170715</c:v>
                </c:pt>
                <c:pt idx="54">
                  <c:v>97.845692071573808</c:v>
                </c:pt>
                <c:pt idx="55">
                  <c:v>99.291404202389842</c:v>
                </c:pt>
                <c:pt idx="56">
                  <c:v>100.20014441841049</c:v>
                </c:pt>
                <c:pt idx="57">
                  <c:v>100.75697532314477</c:v>
                </c:pt>
                <c:pt idx="58">
                  <c:v>101.12544788700478</c:v>
                </c:pt>
                <c:pt idx="59">
                  <c:v>101.53143056806293</c:v>
                </c:pt>
                <c:pt idx="60">
                  <c:v>101.73858307327266</c:v>
                </c:pt>
                <c:pt idx="61">
                  <c:v>101.37188858462277</c:v>
                </c:pt>
                <c:pt idx="62">
                  <c:v>100.4865279396396</c:v>
                </c:pt>
                <c:pt idx="63">
                  <c:v>99.819028876760484</c:v>
                </c:pt>
                <c:pt idx="64">
                  <c:v>99.674769413851067</c:v>
                </c:pt>
                <c:pt idx="65">
                  <c:v>99.408784531568784</c:v>
                </c:pt>
                <c:pt idx="66">
                  <c:v>99.007391300131758</c:v>
                </c:pt>
                <c:pt idx="67">
                  <c:v>98.953668893926547</c:v>
                </c:pt>
                <c:pt idx="68">
                  <c:v>99.211985361657696</c:v>
                </c:pt>
                <c:pt idx="69">
                  <c:v>99.506478932438199</c:v>
                </c:pt>
                <c:pt idx="70">
                  <c:v>99.982320128087409</c:v>
                </c:pt>
                <c:pt idx="71">
                  <c:v>100.46848387202967</c:v>
                </c:pt>
                <c:pt idx="72">
                  <c:v>100.68935772264744</c:v>
                </c:pt>
                <c:pt idx="73">
                  <c:v>100.61047264252119</c:v>
                </c:pt>
                <c:pt idx="74" formatCode="General">
                  <c:v>100.37486300998194</c:v>
                </c:pt>
                <c:pt idx="75" formatCode="General">
                  <c:v>100.26154041186172</c:v>
                </c:pt>
              </c:numCache>
            </c:numRef>
          </c:val>
        </c:ser>
        <c:marker val="1"/>
        <c:axId val="92838912"/>
        <c:axId val="92844800"/>
      </c:lineChart>
      <c:lineChart>
        <c:grouping val="standard"/>
        <c:ser>
          <c:idx val="1"/>
          <c:order val="0"/>
          <c:tx>
            <c:v>Felvevőpiacaink GDP növekedése (jobb tengely)</c:v>
          </c:tx>
          <c:spPr>
            <a:ln w="38100"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adatok_GDP!$A$8:$A$91</c:f>
              <c:numCache>
                <c:formatCode>mmm/yy</c:formatCode>
                <c:ptCount val="84"/>
                <c:pt idx="0">
                  <c:v>35065</c:v>
                </c:pt>
                <c:pt idx="1">
                  <c:v>35156</c:v>
                </c:pt>
                <c:pt idx="2">
                  <c:v>35247</c:v>
                </c:pt>
                <c:pt idx="3">
                  <c:v>35339</c:v>
                </c:pt>
                <c:pt idx="4">
                  <c:v>35431</c:v>
                </c:pt>
                <c:pt idx="5">
                  <c:v>35521</c:v>
                </c:pt>
                <c:pt idx="6">
                  <c:v>35612</c:v>
                </c:pt>
                <c:pt idx="7">
                  <c:v>35704</c:v>
                </c:pt>
                <c:pt idx="8">
                  <c:v>35796</c:v>
                </c:pt>
                <c:pt idx="9">
                  <c:v>35886</c:v>
                </c:pt>
                <c:pt idx="10">
                  <c:v>35977</c:v>
                </c:pt>
                <c:pt idx="11">
                  <c:v>36069</c:v>
                </c:pt>
                <c:pt idx="12">
                  <c:v>36161</c:v>
                </c:pt>
                <c:pt idx="13">
                  <c:v>36251</c:v>
                </c:pt>
                <c:pt idx="14">
                  <c:v>36342</c:v>
                </c:pt>
                <c:pt idx="15">
                  <c:v>36434</c:v>
                </c:pt>
                <c:pt idx="16">
                  <c:v>36526</c:v>
                </c:pt>
                <c:pt idx="17">
                  <c:v>36617</c:v>
                </c:pt>
                <c:pt idx="18">
                  <c:v>36708</c:v>
                </c:pt>
                <c:pt idx="19">
                  <c:v>36800</c:v>
                </c:pt>
                <c:pt idx="20">
                  <c:v>36892</c:v>
                </c:pt>
                <c:pt idx="21">
                  <c:v>36982</c:v>
                </c:pt>
                <c:pt idx="22">
                  <c:v>37073</c:v>
                </c:pt>
                <c:pt idx="23">
                  <c:v>37165</c:v>
                </c:pt>
                <c:pt idx="24">
                  <c:v>37257</c:v>
                </c:pt>
                <c:pt idx="25">
                  <c:v>37347</c:v>
                </c:pt>
                <c:pt idx="26">
                  <c:v>37438</c:v>
                </c:pt>
                <c:pt idx="27">
                  <c:v>37530</c:v>
                </c:pt>
                <c:pt idx="28">
                  <c:v>37622</c:v>
                </c:pt>
                <c:pt idx="29">
                  <c:v>37712</c:v>
                </c:pt>
                <c:pt idx="30">
                  <c:v>37803</c:v>
                </c:pt>
                <c:pt idx="31">
                  <c:v>37895</c:v>
                </c:pt>
                <c:pt idx="32">
                  <c:v>37987</c:v>
                </c:pt>
                <c:pt idx="33">
                  <c:v>38078</c:v>
                </c:pt>
                <c:pt idx="34">
                  <c:v>38169</c:v>
                </c:pt>
                <c:pt idx="35">
                  <c:v>38261</c:v>
                </c:pt>
                <c:pt idx="36">
                  <c:v>38353</c:v>
                </c:pt>
                <c:pt idx="37">
                  <c:v>38443</c:v>
                </c:pt>
                <c:pt idx="38">
                  <c:v>38534</c:v>
                </c:pt>
                <c:pt idx="39">
                  <c:v>38626</c:v>
                </c:pt>
                <c:pt idx="40">
                  <c:v>38718</c:v>
                </c:pt>
                <c:pt idx="41">
                  <c:v>38808</c:v>
                </c:pt>
                <c:pt idx="42">
                  <c:v>38899</c:v>
                </c:pt>
                <c:pt idx="43">
                  <c:v>38991</c:v>
                </c:pt>
                <c:pt idx="44">
                  <c:v>39083</c:v>
                </c:pt>
                <c:pt idx="45">
                  <c:v>39173</c:v>
                </c:pt>
                <c:pt idx="46">
                  <c:v>39264</c:v>
                </c:pt>
                <c:pt idx="47">
                  <c:v>39356</c:v>
                </c:pt>
                <c:pt idx="48">
                  <c:v>39448</c:v>
                </c:pt>
                <c:pt idx="49">
                  <c:v>39539</c:v>
                </c:pt>
                <c:pt idx="50">
                  <c:v>39630</c:v>
                </c:pt>
                <c:pt idx="51">
                  <c:v>39722</c:v>
                </c:pt>
                <c:pt idx="52">
                  <c:v>39814</c:v>
                </c:pt>
                <c:pt idx="53">
                  <c:v>39904</c:v>
                </c:pt>
                <c:pt idx="54">
                  <c:v>39995</c:v>
                </c:pt>
                <c:pt idx="55">
                  <c:v>40087</c:v>
                </c:pt>
                <c:pt idx="56">
                  <c:v>40179</c:v>
                </c:pt>
                <c:pt idx="57">
                  <c:v>40269</c:v>
                </c:pt>
                <c:pt idx="58">
                  <c:v>40360</c:v>
                </c:pt>
                <c:pt idx="59">
                  <c:v>40452</c:v>
                </c:pt>
                <c:pt idx="60">
                  <c:v>40544</c:v>
                </c:pt>
                <c:pt idx="61">
                  <c:v>40634</c:v>
                </c:pt>
                <c:pt idx="62">
                  <c:v>40725</c:v>
                </c:pt>
                <c:pt idx="63">
                  <c:v>40817</c:v>
                </c:pt>
                <c:pt idx="64">
                  <c:v>40909</c:v>
                </c:pt>
                <c:pt idx="65">
                  <c:v>41000</c:v>
                </c:pt>
                <c:pt idx="66">
                  <c:v>41091</c:v>
                </c:pt>
                <c:pt idx="67">
                  <c:v>41183</c:v>
                </c:pt>
                <c:pt idx="68">
                  <c:v>41275</c:v>
                </c:pt>
                <c:pt idx="69">
                  <c:v>41365</c:v>
                </c:pt>
                <c:pt idx="70">
                  <c:v>41456</c:v>
                </c:pt>
                <c:pt idx="71">
                  <c:v>41548</c:v>
                </c:pt>
                <c:pt idx="72">
                  <c:v>41640</c:v>
                </c:pt>
                <c:pt idx="73">
                  <c:v>41730</c:v>
                </c:pt>
                <c:pt idx="74">
                  <c:v>41821</c:v>
                </c:pt>
                <c:pt idx="75">
                  <c:v>41913</c:v>
                </c:pt>
                <c:pt idx="76">
                  <c:v>42005</c:v>
                </c:pt>
                <c:pt idx="77">
                  <c:v>42095</c:v>
                </c:pt>
                <c:pt idx="78">
                  <c:v>42186</c:v>
                </c:pt>
                <c:pt idx="79">
                  <c:v>42278</c:v>
                </c:pt>
                <c:pt idx="80">
                  <c:v>42370</c:v>
                </c:pt>
                <c:pt idx="81">
                  <c:v>42461</c:v>
                </c:pt>
                <c:pt idx="82">
                  <c:v>42552</c:v>
                </c:pt>
                <c:pt idx="83">
                  <c:v>42644</c:v>
                </c:pt>
              </c:numCache>
            </c:numRef>
          </c:cat>
          <c:val>
            <c:numRef>
              <c:f>adatok_GDP!$G$8:$G$91</c:f>
              <c:numCache>
                <c:formatCode>0.0</c:formatCode>
                <c:ptCount val="84"/>
                <c:pt idx="0">
                  <c:v>24.436120093648725</c:v>
                </c:pt>
                <c:pt idx="1">
                  <c:v>24.655679277267076</c:v>
                </c:pt>
                <c:pt idx="2">
                  <c:v>24.895827058616305</c:v>
                </c:pt>
                <c:pt idx="3">
                  <c:v>24.890862027344419</c:v>
                </c:pt>
                <c:pt idx="4">
                  <c:v>4.3743658427251546</c:v>
                </c:pt>
                <c:pt idx="5">
                  <c:v>4.6316343307397414</c:v>
                </c:pt>
                <c:pt idx="6">
                  <c:v>4.7934436050801885</c:v>
                </c:pt>
                <c:pt idx="7">
                  <c:v>5.4484428340350064</c:v>
                </c:pt>
                <c:pt idx="8">
                  <c:v>3.5367460977417977</c:v>
                </c:pt>
                <c:pt idx="9">
                  <c:v>2.6874062660887432</c:v>
                </c:pt>
                <c:pt idx="10">
                  <c:v>2.3622047032476843</c:v>
                </c:pt>
                <c:pt idx="11">
                  <c:v>1.7234985457244385</c:v>
                </c:pt>
                <c:pt idx="12">
                  <c:v>1.8994287825365888</c:v>
                </c:pt>
                <c:pt idx="13">
                  <c:v>2.107815824298469</c:v>
                </c:pt>
                <c:pt idx="14">
                  <c:v>2.8079648112867952</c:v>
                </c:pt>
                <c:pt idx="15">
                  <c:v>3.7899118132982608</c:v>
                </c:pt>
                <c:pt idx="16">
                  <c:v>4.6280734545542543</c:v>
                </c:pt>
                <c:pt idx="17">
                  <c:v>5.2054608014968835</c:v>
                </c:pt>
                <c:pt idx="18">
                  <c:v>4.2909457480988351</c:v>
                </c:pt>
                <c:pt idx="19">
                  <c:v>3.4901664792413385</c:v>
                </c:pt>
                <c:pt idx="20">
                  <c:v>3.2271054981141991</c:v>
                </c:pt>
                <c:pt idx="21">
                  <c:v>2.3135835725310878</c:v>
                </c:pt>
                <c:pt idx="22">
                  <c:v>2.118933512721342</c:v>
                </c:pt>
                <c:pt idx="23">
                  <c:v>1.9266072168049391</c:v>
                </c:pt>
                <c:pt idx="24">
                  <c:v>0.66518512978579758</c:v>
                </c:pt>
                <c:pt idx="25">
                  <c:v>1.0497743010023435</c:v>
                </c:pt>
                <c:pt idx="26">
                  <c:v>1.5631418803498884</c:v>
                </c:pt>
                <c:pt idx="27">
                  <c:v>1.4234820561402728</c:v>
                </c:pt>
                <c:pt idx="28">
                  <c:v>1.1842021030282703</c:v>
                </c:pt>
                <c:pt idx="29">
                  <c:v>0.96133794870121347</c:v>
                </c:pt>
                <c:pt idx="30">
                  <c:v>1.0375835066356984</c:v>
                </c:pt>
                <c:pt idx="31">
                  <c:v>1.6489949228188014</c:v>
                </c:pt>
                <c:pt idx="32">
                  <c:v>2.6502761852002825</c:v>
                </c:pt>
                <c:pt idx="33">
                  <c:v>2.9552929738524227</c:v>
                </c:pt>
                <c:pt idx="34">
                  <c:v>2.8503717329649452</c:v>
                </c:pt>
                <c:pt idx="35">
                  <c:v>2.5284824600338984</c:v>
                </c:pt>
                <c:pt idx="36">
                  <c:v>2.0536300947036068</c:v>
                </c:pt>
                <c:pt idx="37">
                  <c:v>2.3357799652772537</c:v>
                </c:pt>
                <c:pt idx="38">
                  <c:v>2.7416818753571315</c:v>
                </c:pt>
                <c:pt idx="39">
                  <c:v>3.1832617600845063</c:v>
                </c:pt>
                <c:pt idx="40">
                  <c:v>3.9810396445516152</c:v>
                </c:pt>
                <c:pt idx="41">
                  <c:v>4.4899643964934359</c:v>
                </c:pt>
                <c:pt idx="42">
                  <c:v>4.6528184646993367</c:v>
                </c:pt>
                <c:pt idx="43">
                  <c:v>5.1861555740339877</c:v>
                </c:pt>
                <c:pt idx="44">
                  <c:v>5.0121410559290638</c:v>
                </c:pt>
                <c:pt idx="45">
                  <c:v>4.7181064208759107</c:v>
                </c:pt>
                <c:pt idx="46">
                  <c:v>4.5604936450270372</c:v>
                </c:pt>
                <c:pt idx="47">
                  <c:v>4.450289762996066</c:v>
                </c:pt>
                <c:pt idx="48">
                  <c:v>4.3382817640197402</c:v>
                </c:pt>
                <c:pt idx="49">
                  <c:v>3.392282311575797</c:v>
                </c:pt>
                <c:pt idx="50">
                  <c:v>2.2185688647516031</c:v>
                </c:pt>
                <c:pt idx="51">
                  <c:v>-1.0108093998229175</c:v>
                </c:pt>
                <c:pt idx="52">
                  <c:v>-5.5101683447063579</c:v>
                </c:pt>
                <c:pt idx="53">
                  <c:v>-5.7812446797250061</c:v>
                </c:pt>
                <c:pt idx="54">
                  <c:v>-5.0277326901539396</c:v>
                </c:pt>
                <c:pt idx="55">
                  <c:v>-2.436606099495946</c:v>
                </c:pt>
                <c:pt idx="56">
                  <c:v>1.75637370567128</c:v>
                </c:pt>
                <c:pt idx="57">
                  <c:v>3.1304712926873766</c:v>
                </c:pt>
                <c:pt idx="58">
                  <c:v>3.1409263108143515</c:v>
                </c:pt>
                <c:pt idx="59">
                  <c:v>3.1494057923591185</c:v>
                </c:pt>
                <c:pt idx="60">
                  <c:v>3.8019878276152208</c:v>
                </c:pt>
                <c:pt idx="61">
                  <c:v>2.869126625709284</c:v>
                </c:pt>
                <c:pt idx="62">
                  <c:v>2.8564576057834179</c:v>
                </c:pt>
                <c:pt idx="63">
                  <c:v>2.1703133736297389</c:v>
                </c:pt>
                <c:pt idx="64">
                  <c:v>1.2182197818265057</c:v>
                </c:pt>
                <c:pt idx="65">
                  <c:v>1.085449788372173</c:v>
                </c:pt>
                <c:pt idx="66">
                  <c:v>0.51375300697090154</c:v>
                </c:pt>
                <c:pt idx="67">
                  <c:v>0.27625825176491514</c:v>
                </c:pt>
                <c:pt idx="68">
                  <c:v>0.25414781498488992</c:v>
                </c:pt>
                <c:pt idx="69">
                  <c:v>0.61963154807929777</c:v>
                </c:pt>
                <c:pt idx="70">
                  <c:v>1.137292197056738</c:v>
                </c:pt>
                <c:pt idx="71">
                  <c:v>1.8824011939444458</c:v>
                </c:pt>
                <c:pt idx="72">
                  <c:v>2.0937462519783319</c:v>
                </c:pt>
                <c:pt idx="73">
                  <c:v>1.6149152967751519</c:v>
                </c:pt>
                <c:pt idx="74">
                  <c:v>1.4533875947958141</c:v>
                </c:pt>
                <c:pt idx="75">
                  <c:v>0.99960980647657094</c:v>
                </c:pt>
                <c:pt idx="76">
                  <c:v>1.1128412949946518</c:v>
                </c:pt>
                <c:pt idx="77">
                  <c:v>1.5385357695513879</c:v>
                </c:pt>
                <c:pt idx="78">
                  <c:v>1.736581273276002</c:v>
                </c:pt>
                <c:pt idx="79">
                  <c:v>2.1775540132753552</c:v>
                </c:pt>
                <c:pt idx="80">
                  <c:v>2.2732261674761816</c:v>
                </c:pt>
                <c:pt idx="81">
                  <c:v>2.2996628926491383</c:v>
                </c:pt>
                <c:pt idx="82">
                  <c:v>2.2789726764743818</c:v>
                </c:pt>
                <c:pt idx="83">
                  <c:v>2.2285713240637079</c:v>
                </c:pt>
              </c:numCache>
            </c:numRef>
          </c:val>
        </c:ser>
        <c:marker val="1"/>
        <c:axId val="92856704"/>
        <c:axId val="92846336"/>
      </c:lineChart>
      <c:dateAx>
        <c:axId val="92838912"/>
        <c:scaling>
          <c:orientation val="minMax"/>
          <c:max val="42705"/>
          <c:min val="38718"/>
        </c:scaling>
        <c:axPos val="b"/>
        <c:numFmt formatCode="yyyy" sourceLinked="0"/>
        <c:minorTickMark val="out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92844800"/>
        <c:crosses val="autoZero"/>
        <c:auto val="1"/>
        <c:lblOffset val="100"/>
        <c:baseTimeUnit val="months"/>
        <c:majorUnit val="2"/>
        <c:majorTimeUnit val="years"/>
      </c:dateAx>
      <c:valAx>
        <c:axId val="92844800"/>
        <c:scaling>
          <c:orientation val="minMax"/>
          <c:max val="104"/>
          <c:min val="94"/>
        </c:scaling>
        <c:axPos val="l"/>
        <c:numFmt formatCode="General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2838912"/>
        <c:crosses val="autoZero"/>
        <c:crossBetween val="midCat"/>
        <c:majorUnit val="1"/>
      </c:valAx>
      <c:valAx>
        <c:axId val="92846336"/>
        <c:scaling>
          <c:orientation val="minMax"/>
          <c:max val="6"/>
          <c:min val="-6"/>
        </c:scaling>
        <c:axPos val="r"/>
        <c:title>
          <c:tx>
            <c:rich>
              <a:bodyPr rot="0" vert="horz"/>
              <a:lstStyle/>
              <a:p>
                <a:pPr algn="r">
                  <a:defRPr/>
                </a:pPr>
                <a:r>
                  <a:rPr lang="hu-HU" dirty="0" smtClean="0"/>
                  <a:t>Éves változás</a:t>
                </a:r>
                <a:r>
                  <a:rPr lang="hu-HU" baseline="0" dirty="0" smtClean="0"/>
                  <a:t> (</a:t>
                </a:r>
                <a:r>
                  <a:rPr lang="hu-HU" dirty="0" smtClean="0"/>
                  <a:t>%)</a:t>
                </a:r>
                <a:endParaRPr lang="hu-HU" dirty="0"/>
              </a:p>
            </c:rich>
          </c:tx>
          <c:layout>
            <c:manualLayout>
              <c:xMode val="edge"/>
              <c:yMode val="edge"/>
              <c:x val="0.77188716931216927"/>
              <c:y val="1.3006944444444444E-3"/>
            </c:manualLayout>
          </c:layout>
        </c:title>
        <c:numFmt formatCode="General" sourceLinked="0"/>
        <c:tickLblPos val="nextTo"/>
        <c:crossAx val="92856704"/>
        <c:crosses val="max"/>
        <c:crossBetween val="between"/>
      </c:valAx>
      <c:dateAx>
        <c:axId val="92856704"/>
        <c:scaling>
          <c:orientation val="minMax"/>
          <c:min val="38718"/>
        </c:scaling>
        <c:delete val="1"/>
        <c:axPos val="t"/>
        <c:numFmt formatCode="mmm/yy" sourceLinked="1"/>
        <c:tickLblPos val="none"/>
        <c:crossAx val="92846336"/>
        <c:crosses val="max"/>
        <c:auto val="1"/>
        <c:lblOffset val="100"/>
        <c:baseTimeUnit val="months"/>
      </c:dateAx>
      <c:spPr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83424629629629654"/>
          <c:w val="0.9993097222222217"/>
          <c:h val="0.1649342592592592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rebuchet MS"/>
          <a:ea typeface="Trebuchet MS"/>
          <a:cs typeface="Trebuchet MS"/>
        </a:defRPr>
      </a:pPr>
      <a:endParaRPr lang="hu-H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5454495298420598"/>
          <c:y val="6.8707227176538252E-2"/>
          <c:w val="0.78141612474831312"/>
          <c:h val="0.68663969691732063"/>
        </c:manualLayout>
      </c:layout>
      <c:bubbleChart>
        <c:ser>
          <c:idx val="0"/>
          <c:order val="0"/>
          <c:spPr>
            <a:noFill/>
            <a:ln w="28575">
              <a:noFill/>
            </a:ln>
          </c:spPr>
          <c:dPt>
            <c:idx val="16"/>
            <c:spPr>
              <a:solidFill>
                <a:srgbClr val="FF0000">
                  <a:alpha val="30000"/>
                </a:srgbClr>
              </a:solidFill>
              <a:ln w="28575">
                <a:noFill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hu-HU"/>
                      <a:t>BE</a:t>
                    </a:r>
                  </a:p>
                </c:rich>
              </c:tx>
              <c:dLblPos val="ctr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hu-HU"/>
                      <a:t>BG</a:t>
                    </a:r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hu-HU"/>
                      <a:t>CZ</a:t>
                    </a:r>
                  </a:p>
                </c:rich>
              </c:tx>
              <c:dLblPos val="ctr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hu-HU"/>
                      <a:t>DK</a:t>
                    </a:r>
                  </a:p>
                </c:rich>
              </c:tx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hu-HU"/>
                      <a:t>DE</a:t>
                    </a:r>
                  </a:p>
                </c:rich>
              </c:tx>
              <c:dLblPos val="ctr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hu-HU"/>
                      <a:t>EE</a:t>
                    </a:r>
                  </a:p>
                </c:rich>
              </c:tx>
              <c:dLblPos val="ct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hu-HU"/>
                      <a:t>IE</a:t>
                    </a:r>
                  </a:p>
                </c:rich>
              </c:tx>
              <c:dLblPos val="ctr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hu-HU"/>
                      <a:t>GR</a:t>
                    </a:r>
                  </a:p>
                </c:rich>
              </c:tx>
              <c:dLblPos val="ctr"/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hu-HU"/>
                      <a:t>ES</a:t>
                    </a:r>
                  </a:p>
                </c:rich>
              </c:tx>
              <c:dLblPos val="ctr"/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hu-HU"/>
                      <a:t>FR</a:t>
                    </a:r>
                  </a:p>
                </c:rich>
              </c:tx>
              <c:dLblPos val="ctr"/>
              <c:showVal val="1"/>
            </c:dLbl>
            <c:dLbl>
              <c:idx val="10"/>
              <c:tx>
                <c:rich>
                  <a:bodyPr/>
                  <a:lstStyle/>
                  <a:p>
                    <a:r>
                      <a:rPr lang="hu-HU"/>
                      <a:t>HR</a:t>
                    </a:r>
                  </a:p>
                </c:rich>
              </c:tx>
              <c:dLblPos val="ctr"/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hu-HU"/>
                      <a:t>IT</a:t>
                    </a:r>
                  </a:p>
                </c:rich>
              </c:tx>
              <c:dLblPos val="ctr"/>
              <c:showVal val="1"/>
            </c:dLbl>
            <c:dLbl>
              <c:idx val="12"/>
              <c:tx>
                <c:rich>
                  <a:bodyPr/>
                  <a:lstStyle/>
                  <a:p>
                    <a:r>
                      <a:rPr lang="hu-HU"/>
                      <a:t>CY</a:t>
                    </a:r>
                  </a:p>
                </c:rich>
              </c:tx>
              <c:dLblPos val="ctr"/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hu-HU"/>
                      <a:t>LV</a:t>
                    </a:r>
                  </a:p>
                </c:rich>
              </c:tx>
              <c:dLblPos val="ctr"/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hu-HU"/>
                      <a:t>LT</a:t>
                    </a:r>
                  </a:p>
                </c:rich>
              </c:tx>
              <c:dLblPos val="ctr"/>
              <c:showVal val="1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hu-HU"/>
                      <a:t>LU</a:t>
                    </a:r>
                  </a:p>
                </c:rich>
              </c:tx>
              <c:dLblPos val="ctr"/>
              <c:showVal val="1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hu-HU"/>
                      <a:t>HU</a:t>
                    </a:r>
                  </a:p>
                </c:rich>
              </c:tx>
              <c:dLblPos val="ctr"/>
              <c:showVal val="1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hu-HU"/>
                      <a:t>MT</a:t>
                    </a:r>
                  </a:p>
                </c:rich>
              </c:tx>
              <c:dLblPos val="ctr"/>
              <c:showVal val="1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hu-HU"/>
                      <a:t>NL</a:t>
                    </a:r>
                  </a:p>
                </c:rich>
              </c:tx>
              <c:dLblPos val="ctr"/>
              <c:showVal val="1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hu-HU"/>
                      <a:t>AT</a:t>
                    </a:r>
                  </a:p>
                </c:rich>
              </c:tx>
              <c:dLblPos val="ctr"/>
              <c:showVal val="1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hu-HU"/>
                      <a:t>PL</a:t>
                    </a:r>
                  </a:p>
                </c:rich>
              </c:tx>
              <c:dLblPos val="ctr"/>
              <c:showVal val="1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hu-HU"/>
                      <a:t>PT</a:t>
                    </a:r>
                  </a:p>
                </c:rich>
              </c:tx>
              <c:dLblPos val="ctr"/>
              <c:showVal val="1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hu-HU"/>
                      <a:t>RO</a:t>
                    </a:r>
                  </a:p>
                </c:rich>
              </c:tx>
              <c:dLblPos val="ctr"/>
              <c:showVal val="1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hu-HU"/>
                      <a:t>SI</a:t>
                    </a:r>
                  </a:p>
                </c:rich>
              </c:tx>
              <c:dLblPos val="ctr"/>
              <c:showVal val="1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hu-HU"/>
                      <a:t>SK</a:t>
                    </a:r>
                  </a:p>
                </c:rich>
              </c:tx>
              <c:dLblPos val="ctr"/>
              <c:showVal val="1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hu-HU"/>
                      <a:t>FI</a:t>
                    </a:r>
                  </a:p>
                </c:rich>
              </c:tx>
              <c:dLblPos val="ctr"/>
              <c:showVal val="1"/>
            </c:dLbl>
            <c:dLbl>
              <c:idx val="26"/>
              <c:layout/>
              <c:tx>
                <c:rich>
                  <a:bodyPr/>
                  <a:lstStyle/>
                  <a:p>
                    <a:r>
                      <a:rPr lang="hu-HU"/>
                      <a:t>SE</a:t>
                    </a:r>
                  </a:p>
                </c:rich>
              </c:tx>
              <c:dLblPos val="ctr"/>
              <c:showVal val="1"/>
            </c:dLbl>
            <c:dLbl>
              <c:idx val="27"/>
              <c:layout/>
              <c:tx>
                <c:rich>
                  <a:bodyPr/>
                  <a:lstStyle/>
                  <a:p>
                    <a:r>
                      <a:rPr lang="hu-HU"/>
                      <a:t>UK</a:t>
                    </a:r>
                  </a:p>
                </c:rich>
              </c:tx>
              <c:dLblPos val="ctr"/>
              <c:showVal val="1"/>
            </c:dLbl>
            <c:dLblPos val="ctr"/>
            <c:showVal val="1"/>
          </c:dLbls>
          <c:xVal>
            <c:numRef>
              <c:f>Data!$D$12:$D$39</c:f>
              <c:numCache>
                <c:formatCode>0.0%</c:formatCode>
                <c:ptCount val="28"/>
                <c:pt idx="0">
                  <c:v>4.3591328386910856E-2</c:v>
                </c:pt>
                <c:pt idx="1">
                  <c:v>6.358425156950781E-2</c:v>
                </c:pt>
                <c:pt idx="2">
                  <c:v>4.878411645626278E-2</c:v>
                </c:pt>
                <c:pt idx="3">
                  <c:v>-1.0516373717130902E-3</c:v>
                </c:pt>
                <c:pt idx="4">
                  <c:v>3.5103649073849982E-2</c:v>
                </c:pt>
                <c:pt idx="5">
                  <c:v>2.3747518517727936E-2</c:v>
                </c:pt>
                <c:pt idx="6">
                  <c:v>3.2667529791242475E-2</c:v>
                </c:pt>
                <c:pt idx="7">
                  <c:v>3.4450059746324785E-2</c:v>
                </c:pt>
                <c:pt idx="8">
                  <c:v>3.2887557056408771E-2</c:v>
                </c:pt>
                <c:pt idx="9">
                  <c:v>3.0522494579377172E-2</c:v>
                </c:pt>
                <c:pt idx="10">
                  <c:v>5.0480355359663907E-2</c:v>
                </c:pt>
                <c:pt idx="11">
                  <c:v>3.280490998848605E-2</c:v>
                </c:pt>
                <c:pt idx="12">
                  <c:v>6.3414445689307847E-2</c:v>
                </c:pt>
                <c:pt idx="13">
                  <c:v>5.3728777133032479E-2</c:v>
                </c:pt>
                <c:pt idx="14">
                  <c:v>7.2634999828353711E-2</c:v>
                </c:pt>
                <c:pt idx="15">
                  <c:v>5.5709998873876385E-2</c:v>
                </c:pt>
                <c:pt idx="16">
                  <c:v>6.386735165835293E-2</c:v>
                </c:pt>
                <c:pt idx="17">
                  <c:v>9.5706464825885851E-2</c:v>
                </c:pt>
                <c:pt idx="18">
                  <c:v>1.398457807485717E-2</c:v>
                </c:pt>
                <c:pt idx="19">
                  <c:v>3.4882790970462617E-2</c:v>
                </c:pt>
                <c:pt idx="20">
                  <c:v>2.7022767818358519E-2</c:v>
                </c:pt>
                <c:pt idx="21">
                  <c:v>3.6113333839531345E-2</c:v>
                </c:pt>
                <c:pt idx="22">
                  <c:v>1.8774487710867368E-2</c:v>
                </c:pt>
                <c:pt idx="23">
                  <c:v>5.5223550243470559E-2</c:v>
                </c:pt>
                <c:pt idx="24">
                  <c:v>5.8823369550447598E-2</c:v>
                </c:pt>
                <c:pt idx="25">
                  <c:v>2.5946031856402811E-2</c:v>
                </c:pt>
                <c:pt idx="26">
                  <c:v>1.5208240134353204E-2</c:v>
                </c:pt>
                <c:pt idx="27">
                  <c:v>9.091874777591831E-3</c:v>
                </c:pt>
              </c:numCache>
            </c:numRef>
          </c:xVal>
          <c:yVal>
            <c:numRef>
              <c:f>Data!$E$12:$E$39</c:f>
              <c:numCache>
                <c:formatCode>General</c:formatCode>
                <c:ptCount val="28"/>
                <c:pt idx="0" formatCode="0.0%">
                  <c:v>6.700000000000002E-3</c:v>
                </c:pt>
                <c:pt idx="2" formatCode="0.0%">
                  <c:v>1.1899999999999999E-2</c:v>
                </c:pt>
                <c:pt idx="3" formatCode="0.0%">
                  <c:v>6.5000000000000032E-3</c:v>
                </c:pt>
                <c:pt idx="4" formatCode="0.0%">
                  <c:v>7.2000000000000024E-3</c:v>
                </c:pt>
                <c:pt idx="5" formatCode="0.0%">
                  <c:v>2.1900000000000006E-2</c:v>
                </c:pt>
                <c:pt idx="6" formatCode="0.0%">
                  <c:v>7.5000000000000032E-3</c:v>
                </c:pt>
                <c:pt idx="7" formatCode="0.0%">
                  <c:v>4.3000000000000017E-3</c:v>
                </c:pt>
                <c:pt idx="8" formatCode="0.0%">
                  <c:v>2.700000000000001E-3</c:v>
                </c:pt>
                <c:pt idx="9" formatCode="0.0%">
                  <c:v>3.4000000000000015E-3</c:v>
                </c:pt>
                <c:pt idx="11" formatCode="0.0%">
                  <c:v>5.5000000000000014E-3</c:v>
                </c:pt>
                <c:pt idx="13" formatCode="0.0%">
                  <c:v>1.5300000000000001E-2</c:v>
                </c:pt>
                <c:pt idx="14" formatCode="0.0%">
                  <c:v>2.4600000000000007E-2</c:v>
                </c:pt>
                <c:pt idx="15" formatCode="0.0%">
                  <c:v>5.400000000000002E-3</c:v>
                </c:pt>
                <c:pt idx="16" formatCode="0.0%">
                  <c:v>1.8900000000000007E-2</c:v>
                </c:pt>
                <c:pt idx="17" formatCode="0.0%">
                  <c:v>3.200000000000001E-3</c:v>
                </c:pt>
                <c:pt idx="18" formatCode="0.0%">
                  <c:v>6.400000000000002E-3</c:v>
                </c:pt>
                <c:pt idx="19" formatCode="0.0%">
                  <c:v>8.3000000000000036E-3</c:v>
                </c:pt>
                <c:pt idx="20" formatCode="0.0%">
                  <c:v>1.2800000000000004E-2</c:v>
                </c:pt>
                <c:pt idx="21" formatCode="0.0%">
                  <c:v>2.5000000000000009E-3</c:v>
                </c:pt>
                <c:pt idx="22" formatCode="0.0%">
                  <c:v>7.2000000000000024E-3</c:v>
                </c:pt>
                <c:pt idx="23" formatCode="0.0%">
                  <c:v>1.5900000000000001E-2</c:v>
                </c:pt>
                <c:pt idx="24" formatCode="0.0%">
                  <c:v>1.4400000000000001E-2</c:v>
                </c:pt>
                <c:pt idx="25" formatCode="0.0%">
                  <c:v>1.6700000000000007E-2</c:v>
                </c:pt>
                <c:pt idx="26" formatCode="0.0%">
                  <c:v>7.1000000000000004E-3</c:v>
                </c:pt>
                <c:pt idx="27" formatCode="0.0%">
                  <c:v>3.1000000000000012E-3</c:v>
                </c:pt>
              </c:numCache>
            </c:numRef>
          </c:yVal>
          <c:bubbleSize>
            <c:numRef>
              <c:f>Data!$C$12:$C$39</c:f>
              <c:numCache>
                <c:formatCode>#,##0.0</c:formatCode>
                <c:ptCount val="28"/>
                <c:pt idx="0">
                  <c:v>395262.1</c:v>
                </c:pt>
                <c:pt idx="1">
                  <c:v>41047.9</c:v>
                </c:pt>
                <c:pt idx="2">
                  <c:v>157284.79999999999</c:v>
                </c:pt>
                <c:pt idx="3">
                  <c:v>252938.9</c:v>
                </c:pt>
                <c:pt idx="4">
                  <c:v>2809480</c:v>
                </c:pt>
                <c:pt idx="5">
                  <c:v>18738.8</c:v>
                </c:pt>
                <c:pt idx="6">
                  <c:v>174791.3</c:v>
                </c:pt>
                <c:pt idx="7">
                  <c:v>182438</c:v>
                </c:pt>
                <c:pt idx="8">
                  <c:v>1049181</c:v>
                </c:pt>
                <c:pt idx="9">
                  <c:v>2113687</c:v>
                </c:pt>
                <c:pt idx="10">
                  <c:v>43561.5</c:v>
                </c:pt>
                <c:pt idx="11">
                  <c:v>1618904</c:v>
                </c:pt>
                <c:pt idx="12">
                  <c:v>18118.900000000001</c:v>
                </c:pt>
                <c:pt idx="13">
                  <c:v>23265</c:v>
                </c:pt>
                <c:pt idx="14">
                  <c:v>34955.599999999999</c:v>
                </c:pt>
                <c:pt idx="15">
                  <c:v>45288.1</c:v>
                </c:pt>
                <c:pt idx="16">
                  <c:v>100536.5</c:v>
                </c:pt>
                <c:pt idx="17">
                  <c:v>7543.9</c:v>
                </c:pt>
                <c:pt idx="18">
                  <c:v>642851</c:v>
                </c:pt>
                <c:pt idx="19">
                  <c:v>322594.59999999998</c:v>
                </c:pt>
                <c:pt idx="20">
                  <c:v>395962.4</c:v>
                </c:pt>
                <c:pt idx="21">
                  <c:v>171211</c:v>
                </c:pt>
                <c:pt idx="22">
                  <c:v>144664.4</c:v>
                </c:pt>
                <c:pt idx="23">
                  <c:v>36144</c:v>
                </c:pt>
                <c:pt idx="24">
                  <c:v>73593.2</c:v>
                </c:pt>
                <c:pt idx="25">
                  <c:v>201341</c:v>
                </c:pt>
                <c:pt idx="26">
                  <c:v>436342.4</c:v>
                </c:pt>
                <c:pt idx="27">
                  <c:v>2017405.7</c:v>
                </c:pt>
              </c:numCache>
            </c:numRef>
          </c:bubbleSize>
        </c:ser>
        <c:bubbleScale val="300"/>
        <c:axId val="92742784"/>
        <c:axId val="92744704"/>
      </c:bubbleChart>
      <c:valAx>
        <c:axId val="92742784"/>
        <c:scaling>
          <c:orientation val="minMax"/>
          <c:max val="0.1"/>
          <c:min val="0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hu-HU" b="0"/>
                  <a:t>Nettó energiaimport</a:t>
                </a:r>
                <a:endParaRPr lang="hu-HU" b="0" baseline="0"/>
              </a:p>
              <a:p>
                <a:pPr>
                  <a:defRPr b="0"/>
                </a:pPr>
                <a:r>
                  <a:rPr lang="hu-HU" b="0" baseline="0"/>
                  <a:t>(GDP arányában, 2013)</a:t>
                </a:r>
                <a:endParaRPr lang="hu-HU" b="0"/>
              </a:p>
            </c:rich>
          </c:tx>
          <c:layout>
            <c:manualLayout>
              <c:xMode val="edge"/>
              <c:yMode val="edge"/>
              <c:x val="0.40164732219235766"/>
              <c:y val="0.88087094227508256"/>
            </c:manualLayout>
          </c:layout>
        </c:title>
        <c:numFmt formatCode="0%" sourceLinked="0"/>
        <c:tickLblPos val="nextTo"/>
        <c:crossAx val="92744704"/>
        <c:crosses val="autoZero"/>
        <c:crossBetween val="midCat"/>
        <c:majorUnit val="2.0000000000000011E-2"/>
      </c:valAx>
      <c:valAx>
        <c:axId val="92744704"/>
        <c:scaling>
          <c:orientation val="minMax"/>
          <c:max val="3.0000000000000002E-2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hu-HU" b="0"/>
                  <a:t>Oroszországba</a:t>
                </a:r>
                <a:r>
                  <a:rPr lang="hu-HU" b="0" baseline="0"/>
                  <a:t> exportált hozzáadott érték (GDP arányában, 2008)</a:t>
                </a:r>
                <a:endParaRPr lang="hu-HU" b="0"/>
              </a:p>
            </c:rich>
          </c:tx>
          <c:layout>
            <c:manualLayout>
              <c:xMode val="edge"/>
              <c:yMode val="edge"/>
              <c:x val="6.9884200653478256E-4"/>
              <c:y val="4.8092419663002729E-4"/>
            </c:manualLayout>
          </c:layout>
        </c:title>
        <c:numFmt formatCode="0%" sourceLinked="0"/>
        <c:tickLblPos val="nextTo"/>
        <c:crossAx val="92742784"/>
        <c:crosses val="autoZero"/>
        <c:crossBetween val="midCat"/>
        <c:majorUnit val="1.0000000000000005E-2"/>
      </c:valAx>
      <c:spPr>
        <a:noFill/>
      </c:spPr>
    </c:plotArea>
    <c:plotVisOnly val="1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568928571428571"/>
          <c:y val="8.4619675925925925E-2"/>
          <c:w val="0.79947500000000005"/>
          <c:h val="0.65553691731025632"/>
        </c:manualLayout>
      </c:layout>
      <c:barChart>
        <c:barDir val="col"/>
        <c:grouping val="clustered"/>
        <c:ser>
          <c:idx val="0"/>
          <c:order val="0"/>
          <c:tx>
            <c:strRef>
              <c:f>'c1-8'!$B$15</c:f>
              <c:strCache>
                <c:ptCount val="1"/>
                <c:pt idx="0">
                  <c:v>Exportpiaci részesedés</c:v>
                </c:pt>
              </c:strCache>
            </c:strRef>
          </c:tx>
          <c:spPr>
            <a:solidFill>
              <a:schemeClr val="bg2"/>
            </a:solidFill>
          </c:spPr>
          <c:cat>
            <c:numRef>
              <c:f>'c1-8'!$A$17:$A$33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'c1-8'!$B$17:$B$33</c:f>
              <c:numCache>
                <c:formatCode>0.0</c:formatCode>
                <c:ptCount val="17"/>
                <c:pt idx="0">
                  <c:v>6.5392619451444931</c:v>
                </c:pt>
                <c:pt idx="1">
                  <c:v>4.9589683801806421</c:v>
                </c:pt>
                <c:pt idx="2">
                  <c:v>5.0911971843818602</c:v>
                </c:pt>
                <c:pt idx="3">
                  <c:v>0.65751345564396502</c:v>
                </c:pt>
                <c:pt idx="4">
                  <c:v>8.0639059157699666</c:v>
                </c:pt>
                <c:pt idx="5">
                  <c:v>5.2065496337939088</c:v>
                </c:pt>
                <c:pt idx="6">
                  <c:v>6.7025136107393664</c:v>
                </c:pt>
                <c:pt idx="7">
                  <c:v>4.8197683524499624</c:v>
                </c:pt>
                <c:pt idx="8">
                  <c:v>3.0638916436992591</c:v>
                </c:pt>
                <c:pt idx="9">
                  <c:v>4.6075584634794415</c:v>
                </c:pt>
                <c:pt idx="10">
                  <c:v>-1.2666842346052121</c:v>
                </c:pt>
                <c:pt idx="11">
                  <c:v>-1.5593671938225206</c:v>
                </c:pt>
                <c:pt idx="12">
                  <c:v>-2.5272484362356464</c:v>
                </c:pt>
                <c:pt idx="13">
                  <c:v>3.5287732146114812</c:v>
                </c:pt>
                <c:pt idx="14">
                  <c:v>5.7602088103278106</c:v>
                </c:pt>
                <c:pt idx="15">
                  <c:v>2.60466710799518</c:v>
                </c:pt>
                <c:pt idx="16">
                  <c:v>1.6591605427529892</c:v>
                </c:pt>
              </c:numCache>
            </c:numRef>
          </c:val>
        </c:ser>
        <c:gapWidth val="50"/>
        <c:axId val="93153152"/>
        <c:axId val="93130752"/>
      </c:barChart>
      <c:lineChart>
        <c:grouping val="standard"/>
        <c:ser>
          <c:idx val="1"/>
          <c:order val="1"/>
          <c:tx>
            <c:strRef>
              <c:f>'c1-8'!$C$15</c:f>
              <c:strCache>
                <c:ptCount val="1"/>
                <c:pt idx="0">
                  <c:v>Export</c:v>
                </c:pt>
              </c:strCache>
            </c:strRef>
          </c:tx>
          <c:spPr>
            <a:ln w="381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'c1-8'!$A$17:$A$33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'c1-8'!$C$17:$C$33</c:f>
              <c:numCache>
                <c:formatCode>0.0</c:formatCode>
                <c:ptCount val="17"/>
                <c:pt idx="0">
                  <c:v>19.729171112306261</c:v>
                </c:pt>
                <c:pt idx="1">
                  <c:v>8.0477583360893732</c:v>
                </c:pt>
                <c:pt idx="2">
                  <c:v>5.7579873461262077</c:v>
                </c:pt>
                <c:pt idx="3">
                  <c:v>6.3420455557625957</c:v>
                </c:pt>
                <c:pt idx="4">
                  <c:v>18.065188334487527</c:v>
                </c:pt>
                <c:pt idx="5">
                  <c:v>12.853460229230638</c:v>
                </c:pt>
                <c:pt idx="6">
                  <c:v>19.514577425931364</c:v>
                </c:pt>
                <c:pt idx="7">
                  <c:v>16.242768652855592</c:v>
                </c:pt>
                <c:pt idx="8">
                  <c:v>7.1154376224009068</c:v>
                </c:pt>
                <c:pt idx="9">
                  <c:v>-11.131790418882883</c:v>
                </c:pt>
                <c:pt idx="10">
                  <c:v>11.33568763916511</c:v>
                </c:pt>
                <c:pt idx="11">
                  <c:v>6.6710468340015936</c:v>
                </c:pt>
                <c:pt idx="12">
                  <c:v>-1.4541654550662209</c:v>
                </c:pt>
                <c:pt idx="13">
                  <c:v>5.8963772687039047</c:v>
                </c:pt>
                <c:pt idx="14">
                  <c:v>8.1233642918437656</c:v>
                </c:pt>
                <c:pt idx="15">
                  <c:v>6.3721370374208979</c:v>
                </c:pt>
                <c:pt idx="16">
                  <c:v>6.9207555238321596</c:v>
                </c:pt>
              </c:numCache>
            </c:numRef>
          </c:val>
        </c:ser>
        <c:marker val="1"/>
        <c:axId val="93153152"/>
        <c:axId val="93130752"/>
      </c:lineChart>
      <c:lineChart>
        <c:grouping val="standard"/>
        <c:ser>
          <c:idx val="2"/>
          <c:order val="2"/>
          <c:tx>
            <c:strRef>
              <c:f>'c1-8'!$D$15</c:f>
              <c:strCache>
                <c:ptCount val="1"/>
                <c:pt idx="0">
                  <c:v>Külső kereslet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</a:ln>
          </c:spPr>
          <c:marker>
            <c:symbol val="square"/>
            <c:size val="5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numRef>
              <c:f>'c1-8'!$A$17:$A$33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'c1-8'!$D$17:$D$33</c:f>
              <c:numCache>
                <c:formatCode>0.0</c:formatCode>
                <c:ptCount val="17"/>
                <c:pt idx="0">
                  <c:v>12.34448489233511</c:v>
                </c:pt>
                <c:pt idx="1">
                  <c:v>3.5859524719638194</c:v>
                </c:pt>
                <c:pt idx="2">
                  <c:v>0.72938025669703466</c:v>
                </c:pt>
                <c:pt idx="3">
                  <c:v>5.6336630104885712</c:v>
                </c:pt>
                <c:pt idx="4">
                  <c:v>9.2771523383926002</c:v>
                </c:pt>
                <c:pt idx="5">
                  <c:v>7.271507809729016</c:v>
                </c:pt>
                <c:pt idx="6">
                  <c:v>12.016243086813098</c:v>
                </c:pt>
                <c:pt idx="7">
                  <c:v>10.891087103674128</c:v>
                </c:pt>
                <c:pt idx="8">
                  <c:v>3.8907381156276948</c:v>
                </c:pt>
                <c:pt idx="9">
                  <c:v>-15.103565590642216</c:v>
                </c:pt>
                <c:pt idx="10">
                  <c:v>12.831466062200242</c:v>
                </c:pt>
                <c:pt idx="11">
                  <c:v>8.3543144723681522</c:v>
                </c:pt>
                <c:pt idx="12">
                  <c:v>1.0949770518292619</c:v>
                </c:pt>
                <c:pt idx="13">
                  <c:v>2.2652877954598445</c:v>
                </c:pt>
                <c:pt idx="14">
                  <c:v>2.2630970507113211</c:v>
                </c:pt>
                <c:pt idx="15">
                  <c:v>3.7066879290791253</c:v>
                </c:pt>
                <c:pt idx="16">
                  <c:v>5.1776738176999864</c:v>
                </c:pt>
              </c:numCache>
            </c:numRef>
          </c:val>
        </c:ser>
        <c:marker val="1"/>
        <c:axId val="93143040"/>
        <c:axId val="93132672"/>
      </c:lineChart>
      <c:dateAx>
        <c:axId val="93153152"/>
        <c:scaling>
          <c:orientation val="minMax"/>
          <c:max val="42370"/>
          <c:min val="36526"/>
        </c:scaling>
        <c:axPos val="b"/>
        <c:numFmt formatCode="yyyy" sourceLinked="0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3130752"/>
        <c:crossesAt val="0"/>
        <c:auto val="1"/>
        <c:lblOffset val="100"/>
        <c:baseTimeUnit val="years"/>
        <c:majorUnit val="2"/>
        <c:majorTimeUnit val="years"/>
        <c:minorUnit val="1"/>
        <c:minorTimeUnit val="years"/>
      </c:dateAx>
      <c:valAx>
        <c:axId val="93130752"/>
        <c:scaling>
          <c:orientation val="minMax"/>
          <c:max val="20"/>
          <c:min val="-15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8.8359788359784516E-5"/>
              <c:y val="0.33333541666666666"/>
            </c:manualLayout>
          </c:layout>
        </c:title>
        <c:numFmt formatCode="0" sourceLinked="0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93153152"/>
        <c:crosses val="autoZero"/>
        <c:crossBetween val="between"/>
      </c:valAx>
      <c:valAx>
        <c:axId val="93132672"/>
        <c:scaling>
          <c:orientation val="minMax"/>
          <c:max val="20"/>
          <c:min val="-15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009179894179898"/>
              <c:y val="0.33333541666666666"/>
            </c:manualLayout>
          </c:layout>
        </c:title>
        <c:numFmt formatCode="0" sourceLinked="0"/>
        <c:tickLblPos val="nextTo"/>
        <c:crossAx val="93143040"/>
        <c:crosses val="max"/>
        <c:crossBetween val="between"/>
      </c:valAx>
      <c:dateAx>
        <c:axId val="93143040"/>
        <c:scaling>
          <c:orientation val="minMax"/>
        </c:scaling>
        <c:delete val="1"/>
        <c:axPos val="b"/>
        <c:numFmt formatCode="yyyy/mm/dd" sourceLinked="1"/>
        <c:tickLblPos val="none"/>
        <c:crossAx val="93132672"/>
        <c:crosses val="autoZero"/>
        <c:auto val="1"/>
        <c:lblOffset val="100"/>
        <c:baseTimeUnit val="years"/>
      </c:dateAx>
      <c:spPr>
        <a:noFill/>
      </c:spPr>
    </c:plotArea>
    <c:legend>
      <c:legendPos val="b"/>
      <c:layout>
        <c:manualLayout>
          <c:xMode val="edge"/>
          <c:yMode val="edge"/>
          <c:x val="0"/>
          <c:y val="0.9125931120461277"/>
          <c:w val="1"/>
          <c:h val="8.3494623655913966E-2"/>
        </c:manualLayout>
      </c:layout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2080760233918128"/>
          <c:y val="4.9535416666666693E-2"/>
          <c:w val="0.87030409356725169"/>
          <c:h val="0.68397407407407484"/>
        </c:manualLayout>
      </c:layout>
      <c:barChart>
        <c:barDir val="col"/>
        <c:grouping val="stacked"/>
        <c:ser>
          <c:idx val="2"/>
          <c:order val="0"/>
          <c:tx>
            <c:strRef>
              <c:f>'c1-7'!$D$15</c:f>
              <c:strCache>
                <c:ptCount val="1"/>
                <c:pt idx="0">
                  <c:v>Vállalatok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chapter.xlsx'!_c17_Ic</c:f>
              <c:numCache>
                <c:formatCode>0.0</c:formatCode>
                <c:ptCount val="17"/>
                <c:pt idx="0">
                  <c:v>16.589688388610533</c:v>
                </c:pt>
                <c:pt idx="1">
                  <c:v>14.96991389513537</c:v>
                </c:pt>
                <c:pt idx="2">
                  <c:v>13.485724581846096</c:v>
                </c:pt>
                <c:pt idx="3">
                  <c:v>13.670866243557569</c:v>
                </c:pt>
                <c:pt idx="4">
                  <c:v>13.841368160907175</c:v>
                </c:pt>
                <c:pt idx="5">
                  <c:v>14.210077335399193</c:v>
                </c:pt>
                <c:pt idx="6">
                  <c:v>13.798445883932372</c:v>
                </c:pt>
                <c:pt idx="7">
                  <c:v>14.396796622298448</c:v>
                </c:pt>
                <c:pt idx="8">
                  <c:v>14.884822498470001</c:v>
                </c:pt>
                <c:pt idx="9">
                  <c:v>14.260649912261332</c:v>
                </c:pt>
                <c:pt idx="10">
                  <c:v>12.644211410734709</c:v>
                </c:pt>
                <c:pt idx="11">
                  <c:v>13.317466043289485</c:v>
                </c:pt>
                <c:pt idx="12">
                  <c:v>12.465606260158058</c:v>
                </c:pt>
                <c:pt idx="13">
                  <c:v>12.753235600412768</c:v>
                </c:pt>
                <c:pt idx="14">
                  <c:v>14.47419450824103</c:v>
                </c:pt>
                <c:pt idx="15">
                  <c:v>14.866949016483849</c:v>
                </c:pt>
                <c:pt idx="16">
                  <c:v>14.696330035800814</c:v>
                </c:pt>
              </c:numCache>
            </c:numRef>
          </c:val>
        </c:ser>
        <c:ser>
          <c:idx val="0"/>
          <c:order val="1"/>
          <c:tx>
            <c:strRef>
              <c:f>'c1-7'!$B$15</c:f>
              <c:strCache>
                <c:ptCount val="1"/>
                <c:pt idx="0">
                  <c:v>Állam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chapter.xlsx'!_c17_Ig</c:f>
              <c:numCache>
                <c:formatCode>0.0</c:formatCode>
                <c:ptCount val="17"/>
                <c:pt idx="0">
                  <c:v>3.5700248322930701</c:v>
                </c:pt>
                <c:pt idx="1">
                  <c:v>3.9357948360032786</c:v>
                </c:pt>
                <c:pt idx="2">
                  <c:v>5.1488792286355132</c:v>
                </c:pt>
                <c:pt idx="3">
                  <c:v>3.7664401179520115</c:v>
                </c:pt>
                <c:pt idx="4">
                  <c:v>3.7997350752220389</c:v>
                </c:pt>
                <c:pt idx="5">
                  <c:v>4.1912159166730074</c:v>
                </c:pt>
                <c:pt idx="6">
                  <c:v>5.1547461086040558</c:v>
                </c:pt>
                <c:pt idx="7">
                  <c:v>4.2341991496799816</c:v>
                </c:pt>
                <c:pt idx="8">
                  <c:v>3.1860584815563233</c:v>
                </c:pt>
                <c:pt idx="9">
                  <c:v>3.4218791469854302</c:v>
                </c:pt>
                <c:pt idx="10">
                  <c:v>3.7025565547132553</c:v>
                </c:pt>
                <c:pt idx="11">
                  <c:v>3.3773243641268413</c:v>
                </c:pt>
                <c:pt idx="12">
                  <c:v>3.7357787367595119</c:v>
                </c:pt>
                <c:pt idx="13">
                  <c:v>4.381631212139518</c:v>
                </c:pt>
                <c:pt idx="14">
                  <c:v>4.6625761369329703</c:v>
                </c:pt>
                <c:pt idx="15">
                  <c:v>3.9565288933402649</c:v>
                </c:pt>
                <c:pt idx="16">
                  <c:v>3.0689425636555683</c:v>
                </c:pt>
              </c:numCache>
            </c:numRef>
          </c:val>
        </c:ser>
        <c:ser>
          <c:idx val="1"/>
          <c:order val="2"/>
          <c:tx>
            <c:strRef>
              <c:f>'c1-7'!$C$15</c:f>
              <c:strCache>
                <c:ptCount val="1"/>
                <c:pt idx="0">
                  <c:v>Lakosság</c:v>
                </c:pt>
              </c:strCache>
            </c:strRef>
          </c:tx>
          <c:spPr>
            <a:solidFill>
              <a:srgbClr val="9C0000"/>
            </a:solidFill>
          </c:spPr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chapter.xlsx'!_c17_Ih</c:f>
              <c:numCache>
                <c:formatCode>0.0</c:formatCode>
                <c:ptCount val="17"/>
                <c:pt idx="0">
                  <c:v>5.3139121246298116</c:v>
                </c:pt>
                <c:pt idx="1">
                  <c:v>5.9293856128144835</c:v>
                </c:pt>
                <c:pt idx="2">
                  <c:v>6.0798979005307334</c:v>
                </c:pt>
                <c:pt idx="3">
                  <c:v>6.2613169792740075</c:v>
                </c:pt>
                <c:pt idx="4">
                  <c:v>6.4349496065335394</c:v>
                </c:pt>
                <c:pt idx="5">
                  <c:v>5.4907775185501961</c:v>
                </c:pt>
                <c:pt idx="6">
                  <c:v>4.6431467399098825</c:v>
                </c:pt>
                <c:pt idx="7">
                  <c:v>5.0553014533406673</c:v>
                </c:pt>
                <c:pt idx="8">
                  <c:v>5.2191415463330664</c:v>
                </c:pt>
                <c:pt idx="9">
                  <c:v>5.1694855454390272</c:v>
                </c:pt>
                <c:pt idx="10">
                  <c:v>4.0341972453827157</c:v>
                </c:pt>
                <c:pt idx="11">
                  <c:v>3.1078365415157561</c:v>
                </c:pt>
                <c:pt idx="12">
                  <c:v>2.9182942890769494</c:v>
                </c:pt>
                <c:pt idx="13">
                  <c:v>2.8153310604186603</c:v>
                </c:pt>
                <c:pt idx="14">
                  <c:v>2.8403248108626467</c:v>
                </c:pt>
                <c:pt idx="15">
                  <c:v>3.016522331701073</c:v>
                </c:pt>
                <c:pt idx="16">
                  <c:v>3.3211853523666681</c:v>
                </c:pt>
              </c:numCache>
            </c:numRef>
          </c:val>
        </c:ser>
        <c:gapWidth val="50"/>
        <c:overlap val="100"/>
        <c:axId val="93181056"/>
        <c:axId val="93182592"/>
      </c:barChart>
      <c:dateAx>
        <c:axId val="93181056"/>
        <c:scaling>
          <c:orientation val="minMax"/>
          <c:min val="38353"/>
        </c:scaling>
        <c:axPos val="b"/>
        <c:numFmt formatCode="yyyy" sourceLinked="0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93182592"/>
        <c:crosses val="autoZero"/>
        <c:auto val="1"/>
        <c:lblOffset val="100"/>
        <c:baseTimeUnit val="years"/>
      </c:dateAx>
      <c:valAx>
        <c:axId val="93182592"/>
        <c:scaling>
          <c:orientation val="minMax"/>
          <c:max val="25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GDP arányában (%)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2.2600529100529135E-3"/>
              <c:y val="0.15617962962962953"/>
            </c:manualLayout>
          </c:layout>
        </c:title>
        <c:numFmt formatCode="0" sourceLinked="0"/>
        <c:tickLblPos val="nextTo"/>
        <c:crossAx val="93181056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89223819541841987"/>
          <c:w val="1"/>
          <c:h val="0.10776180458158678"/>
        </c:manualLayout>
      </c:layout>
    </c:legend>
    <c:plotVisOnly val="1"/>
    <c:dispBlanksAs val="gap"/>
  </c:chart>
  <c:spPr>
    <a:noFill/>
    <a:ln w="3175">
      <a:noFill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0922579365079373"/>
          <c:y val="5.0897916666666709E-2"/>
          <c:w val="0.79087261904761907"/>
          <c:h val="0.59997523148148202"/>
        </c:manualLayout>
      </c:layout>
      <c:lineChart>
        <c:grouping val="standard"/>
        <c:ser>
          <c:idx val="0"/>
          <c:order val="0"/>
          <c:tx>
            <c:strRef>
              <c:f>'c1-12'!$B$13</c:f>
              <c:strCache>
                <c:ptCount val="1"/>
                <c:pt idx="0">
                  <c:v>aktivitási ráta</c:v>
                </c:pt>
              </c:strCache>
            </c:strRef>
          </c:tx>
          <c:spPr>
            <a:ln w="38100"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'c1-12'!$A$15:$A$32</c:f>
              <c:numCache>
                <c:formatCode>yyyy/mm/dd</c:formatCode>
                <c:ptCount val="18"/>
                <c:pt idx="0">
                  <c:v>36161</c:v>
                </c:pt>
                <c:pt idx="1">
                  <c:v>36526</c:v>
                </c:pt>
                <c:pt idx="2">
                  <c:v>36892</c:v>
                </c:pt>
                <c:pt idx="3">
                  <c:v>37257</c:v>
                </c:pt>
                <c:pt idx="4">
                  <c:v>37622</c:v>
                </c:pt>
                <c:pt idx="5">
                  <c:v>37987</c:v>
                </c:pt>
                <c:pt idx="6">
                  <c:v>38353</c:v>
                </c:pt>
                <c:pt idx="7">
                  <c:v>38718</c:v>
                </c:pt>
                <c:pt idx="8">
                  <c:v>39083</c:v>
                </c:pt>
                <c:pt idx="9">
                  <c:v>39448</c:v>
                </c:pt>
                <c:pt idx="10">
                  <c:v>39814</c:v>
                </c:pt>
                <c:pt idx="11">
                  <c:v>40179</c:v>
                </c:pt>
                <c:pt idx="12">
                  <c:v>40544</c:v>
                </c:pt>
                <c:pt idx="13">
                  <c:v>40909</c:v>
                </c:pt>
                <c:pt idx="14">
                  <c:v>41275</c:v>
                </c:pt>
                <c:pt idx="15">
                  <c:v>41640</c:v>
                </c:pt>
                <c:pt idx="16">
                  <c:v>42005</c:v>
                </c:pt>
                <c:pt idx="17">
                  <c:v>42370</c:v>
                </c:pt>
              </c:numCache>
            </c:numRef>
          </c:cat>
          <c:val>
            <c:numRef>
              <c:f>'c1-12'!$B$15:$B$32</c:f>
              <c:numCache>
                <c:formatCode>0.00</c:formatCode>
                <c:ptCount val="18"/>
                <c:pt idx="0">
                  <c:v>52.570270881698896</c:v>
                </c:pt>
                <c:pt idx="1">
                  <c:v>52.942587541572706</c:v>
                </c:pt>
                <c:pt idx="2">
                  <c:v>52.770365681170013</c:v>
                </c:pt>
                <c:pt idx="3">
                  <c:v>52.942478153450899</c:v>
                </c:pt>
                <c:pt idx="4">
                  <c:v>53.79893809155314</c:v>
                </c:pt>
                <c:pt idx="5">
                  <c:v>53.791880482495799</c:v>
                </c:pt>
                <c:pt idx="6">
                  <c:v>54.456267528564155</c:v>
                </c:pt>
                <c:pt idx="7">
                  <c:v>54.998656894700503</c:v>
                </c:pt>
                <c:pt idx="8">
                  <c:v>54.903777110249798</c:v>
                </c:pt>
                <c:pt idx="9">
                  <c:v>54.586146344225838</c:v>
                </c:pt>
                <c:pt idx="10">
                  <c:v>54.652770223669101</c:v>
                </c:pt>
                <c:pt idx="11">
                  <c:v>55.370948973446545</c:v>
                </c:pt>
                <c:pt idx="12">
                  <c:v>55.760247209568305</c:v>
                </c:pt>
                <c:pt idx="13">
                  <c:v>56.818778391641899</c:v>
                </c:pt>
                <c:pt idx="14">
                  <c:v>57.407795188173935</c:v>
                </c:pt>
                <c:pt idx="15">
                  <c:v>58.882844875347608</c:v>
                </c:pt>
                <c:pt idx="16">
                  <c:v>59.628064335446197</c:v>
                </c:pt>
                <c:pt idx="17">
                  <c:v>60.3268208118687</c:v>
                </c:pt>
              </c:numCache>
            </c:numRef>
          </c:val>
        </c:ser>
        <c:ser>
          <c:idx val="1"/>
          <c:order val="1"/>
          <c:tx>
            <c:strRef>
              <c:f>'c1-12'!$C$13</c:f>
              <c:strCache>
                <c:ptCount val="1"/>
                <c:pt idx="0">
                  <c:v>foglalkoztatási ráta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'c1-12'!$A$15:$A$32</c:f>
              <c:numCache>
                <c:formatCode>yyyy/mm/dd</c:formatCode>
                <c:ptCount val="18"/>
                <c:pt idx="0">
                  <c:v>36161</c:v>
                </c:pt>
                <c:pt idx="1">
                  <c:v>36526</c:v>
                </c:pt>
                <c:pt idx="2">
                  <c:v>36892</c:v>
                </c:pt>
                <c:pt idx="3">
                  <c:v>37257</c:v>
                </c:pt>
                <c:pt idx="4">
                  <c:v>37622</c:v>
                </c:pt>
                <c:pt idx="5">
                  <c:v>37987</c:v>
                </c:pt>
                <c:pt idx="6">
                  <c:v>38353</c:v>
                </c:pt>
                <c:pt idx="7">
                  <c:v>38718</c:v>
                </c:pt>
                <c:pt idx="8">
                  <c:v>39083</c:v>
                </c:pt>
                <c:pt idx="9">
                  <c:v>39448</c:v>
                </c:pt>
                <c:pt idx="10">
                  <c:v>39814</c:v>
                </c:pt>
                <c:pt idx="11">
                  <c:v>40179</c:v>
                </c:pt>
                <c:pt idx="12">
                  <c:v>40544</c:v>
                </c:pt>
                <c:pt idx="13">
                  <c:v>40909</c:v>
                </c:pt>
                <c:pt idx="14">
                  <c:v>41275</c:v>
                </c:pt>
                <c:pt idx="15">
                  <c:v>41640</c:v>
                </c:pt>
                <c:pt idx="16">
                  <c:v>42005</c:v>
                </c:pt>
                <c:pt idx="17">
                  <c:v>42370</c:v>
                </c:pt>
              </c:numCache>
            </c:numRef>
          </c:cat>
          <c:val>
            <c:numRef>
              <c:f>'c1-12'!$C$15:$C$32</c:f>
              <c:numCache>
                <c:formatCode>0.00</c:formatCode>
                <c:ptCount val="18"/>
                <c:pt idx="0">
                  <c:v>48.914805914442894</c:v>
                </c:pt>
                <c:pt idx="1">
                  <c:v>49.569092057182999</c:v>
                </c:pt>
                <c:pt idx="2">
                  <c:v>49.770249219493095</c:v>
                </c:pt>
                <c:pt idx="3">
                  <c:v>49.86517247403993</c:v>
                </c:pt>
                <c:pt idx="4">
                  <c:v>50.641749487416426</c:v>
                </c:pt>
                <c:pt idx="5">
                  <c:v>50.515661620890171</c:v>
                </c:pt>
                <c:pt idx="6">
                  <c:v>50.521371575165901</c:v>
                </c:pt>
                <c:pt idx="7">
                  <c:v>50.895942581007901</c:v>
                </c:pt>
                <c:pt idx="8">
                  <c:v>50.8607052598949</c:v>
                </c:pt>
                <c:pt idx="9">
                  <c:v>50.31532722727367</c:v>
                </c:pt>
                <c:pt idx="10">
                  <c:v>49.180557607979829</c:v>
                </c:pt>
                <c:pt idx="11">
                  <c:v>49.19336654401193</c:v>
                </c:pt>
                <c:pt idx="12">
                  <c:v>49.66401830094793</c:v>
                </c:pt>
                <c:pt idx="13">
                  <c:v>50.612231714543903</c:v>
                </c:pt>
                <c:pt idx="14">
                  <c:v>51.535320314288938</c:v>
                </c:pt>
                <c:pt idx="15">
                  <c:v>53.998590460885211</c:v>
                </c:pt>
                <c:pt idx="16">
                  <c:v>54.3565322826773</c:v>
                </c:pt>
                <c:pt idx="17">
                  <c:v>55.151870005701667</c:v>
                </c:pt>
              </c:numCache>
            </c:numRef>
          </c:val>
        </c:ser>
        <c:marker val="1"/>
        <c:axId val="93246976"/>
        <c:axId val="93248512"/>
      </c:lineChart>
      <c:lineChart>
        <c:grouping val="standard"/>
        <c:ser>
          <c:idx val="2"/>
          <c:order val="2"/>
          <c:tx>
            <c:strRef>
              <c:f>'c1-12'!$D$13</c:f>
              <c:strCache>
                <c:ptCount val="1"/>
                <c:pt idx="0">
                  <c:v>munkanélküliségi ráta (jobb tengely)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'c1-12'!$A$15:$A$32</c:f>
              <c:numCache>
                <c:formatCode>yyyy/mm/dd</c:formatCode>
                <c:ptCount val="18"/>
                <c:pt idx="0">
                  <c:v>36161</c:v>
                </c:pt>
                <c:pt idx="1">
                  <c:v>36526</c:v>
                </c:pt>
                <c:pt idx="2">
                  <c:v>36892</c:v>
                </c:pt>
                <c:pt idx="3">
                  <c:v>37257</c:v>
                </c:pt>
                <c:pt idx="4">
                  <c:v>37622</c:v>
                </c:pt>
                <c:pt idx="5">
                  <c:v>37987</c:v>
                </c:pt>
                <c:pt idx="6">
                  <c:v>38353</c:v>
                </c:pt>
                <c:pt idx="7">
                  <c:v>38718</c:v>
                </c:pt>
                <c:pt idx="8">
                  <c:v>39083</c:v>
                </c:pt>
                <c:pt idx="9">
                  <c:v>39448</c:v>
                </c:pt>
                <c:pt idx="10">
                  <c:v>39814</c:v>
                </c:pt>
                <c:pt idx="11">
                  <c:v>40179</c:v>
                </c:pt>
                <c:pt idx="12">
                  <c:v>40544</c:v>
                </c:pt>
                <c:pt idx="13">
                  <c:v>40909</c:v>
                </c:pt>
                <c:pt idx="14">
                  <c:v>41275</c:v>
                </c:pt>
                <c:pt idx="15">
                  <c:v>41640</c:v>
                </c:pt>
                <c:pt idx="16">
                  <c:v>42005</c:v>
                </c:pt>
                <c:pt idx="17">
                  <c:v>42370</c:v>
                </c:pt>
              </c:numCache>
            </c:numRef>
          </c:cat>
          <c:val>
            <c:numRef>
              <c:f>'c1-12'!$D$15:$D$32</c:f>
              <c:numCache>
                <c:formatCode>0.00</c:formatCode>
                <c:ptCount val="18"/>
                <c:pt idx="0">
                  <c:v>6.9537735239953635</c:v>
                </c:pt>
                <c:pt idx="1">
                  <c:v>6.3725924867533434</c:v>
                </c:pt>
                <c:pt idx="2">
                  <c:v>5.6852762287860168</c:v>
                </c:pt>
                <c:pt idx="3">
                  <c:v>5.81191099527401</c:v>
                </c:pt>
                <c:pt idx="4">
                  <c:v>5.869118253168967</c:v>
                </c:pt>
                <c:pt idx="5">
                  <c:v>6.0904079935173501</c:v>
                </c:pt>
                <c:pt idx="6">
                  <c:v>7.2251850880147064</c:v>
                </c:pt>
                <c:pt idx="7">
                  <c:v>7.4594143740195005</c:v>
                </c:pt>
                <c:pt idx="8">
                  <c:v>7.3643262475046471</c:v>
                </c:pt>
                <c:pt idx="9">
                  <c:v>7.8236430943458242</c:v>
                </c:pt>
                <c:pt idx="10">
                  <c:v>10.011321246213791</c:v>
                </c:pt>
                <c:pt idx="11">
                  <c:v>11.157334113133501</c:v>
                </c:pt>
                <c:pt idx="12">
                  <c:v>10.933953849871799</c:v>
                </c:pt>
                <c:pt idx="13">
                  <c:v>10.925046525253007</c:v>
                </c:pt>
                <c:pt idx="14">
                  <c:v>10.235434037616312</c:v>
                </c:pt>
                <c:pt idx="15">
                  <c:v>7.7065146545569849</c:v>
                </c:pt>
                <c:pt idx="16">
                  <c:v>7.5929183212385158</c:v>
                </c:pt>
                <c:pt idx="17">
                  <c:v>6.6444668275599037</c:v>
                </c:pt>
              </c:numCache>
            </c:numRef>
          </c:val>
        </c:ser>
        <c:marker val="1"/>
        <c:axId val="93256704"/>
        <c:axId val="93254784"/>
      </c:lineChart>
      <c:dateAx>
        <c:axId val="93246976"/>
        <c:scaling>
          <c:orientation val="minMax"/>
          <c:min val="38353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3248512"/>
        <c:crosses val="autoZero"/>
        <c:lblOffset val="100"/>
        <c:baseTimeUnit val="months"/>
        <c:majorUnit val="1"/>
        <c:majorTimeUnit val="years"/>
        <c:minorUnit val="1"/>
      </c:dateAx>
      <c:valAx>
        <c:axId val="93248512"/>
        <c:scaling>
          <c:orientation val="minMax"/>
          <c:max val="62"/>
          <c:min val="48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5.4456349206349272E-3"/>
              <c:y val="0.29916504629629626"/>
            </c:manualLayout>
          </c:layout>
        </c:title>
        <c:numFmt formatCode="General" sourceLinked="0"/>
        <c:tickLblPos val="nextTo"/>
        <c:crossAx val="93246976"/>
        <c:crosses val="autoZero"/>
        <c:crossBetween val="between"/>
        <c:majorUnit val="2"/>
      </c:valAx>
      <c:valAx>
        <c:axId val="93254784"/>
        <c:scaling>
          <c:orientation val="minMax"/>
          <c:max val="14"/>
          <c:min val="0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7177777777777774"/>
              <c:y val="0.31589699074074123"/>
            </c:manualLayout>
          </c:layout>
        </c:title>
        <c:numFmt formatCode="General" sourceLinked="0"/>
        <c:tickLblPos val="nextTo"/>
        <c:crossAx val="93256704"/>
        <c:crosses val="max"/>
        <c:crossBetween val="between"/>
        <c:majorUnit val="2"/>
      </c:valAx>
      <c:dateAx>
        <c:axId val="93256704"/>
        <c:scaling>
          <c:orientation val="minMax"/>
        </c:scaling>
        <c:delete val="1"/>
        <c:axPos val="b"/>
        <c:numFmt formatCode="yyyy/mm/dd" sourceLinked="1"/>
        <c:tickLblPos val="none"/>
        <c:crossAx val="93254784"/>
        <c:crosses val="autoZero"/>
        <c:auto val="1"/>
        <c:lblOffset val="100"/>
        <c:baseTimeUnit val="years"/>
      </c:date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ayout>
        <c:manualLayout>
          <c:xMode val="edge"/>
          <c:yMode val="edge"/>
          <c:x val="7.5595238095238104E-2"/>
          <c:y val="0.8158233796296297"/>
          <c:w val="0.9244047619047614"/>
          <c:h val="0.18417662037037036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noFill/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520806878306878"/>
          <c:y val="4.8742129629629621E-2"/>
          <c:w val="0.86000793650793661"/>
          <c:h val="0.5504583333333336"/>
        </c:manualLayout>
      </c:layout>
      <c:barChart>
        <c:barDir val="col"/>
        <c:grouping val="clustered"/>
        <c:ser>
          <c:idx val="2"/>
          <c:order val="0"/>
          <c:tx>
            <c:strRef>
              <c:f>'c1-11'!$D$10</c:f>
              <c:strCache>
                <c:ptCount val="1"/>
                <c:pt idx="0">
                  <c:v>Cserearány változása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'c1-11'!$A$12:$A$32</c:f>
              <c:numCache>
                <c:formatCode>yyyy/mm/dd</c:formatCode>
                <c:ptCount val="21"/>
                <c:pt idx="0">
                  <c:v>35065</c:v>
                </c:pt>
                <c:pt idx="1">
                  <c:v>35431</c:v>
                </c:pt>
                <c:pt idx="2">
                  <c:v>35796</c:v>
                </c:pt>
                <c:pt idx="3">
                  <c:v>36161</c:v>
                </c:pt>
                <c:pt idx="4">
                  <c:v>36526</c:v>
                </c:pt>
                <c:pt idx="5">
                  <c:v>36892</c:v>
                </c:pt>
                <c:pt idx="6">
                  <c:v>37257</c:v>
                </c:pt>
                <c:pt idx="7">
                  <c:v>37622</c:v>
                </c:pt>
                <c:pt idx="8">
                  <c:v>37987</c:v>
                </c:pt>
                <c:pt idx="9">
                  <c:v>38353</c:v>
                </c:pt>
                <c:pt idx="10">
                  <c:v>38718</c:v>
                </c:pt>
                <c:pt idx="11">
                  <c:v>39083</c:v>
                </c:pt>
                <c:pt idx="12">
                  <c:v>39448</c:v>
                </c:pt>
                <c:pt idx="13">
                  <c:v>39814</c:v>
                </c:pt>
                <c:pt idx="14">
                  <c:v>40179</c:v>
                </c:pt>
                <c:pt idx="15">
                  <c:v>40544</c:v>
                </c:pt>
                <c:pt idx="16">
                  <c:v>40909</c:v>
                </c:pt>
                <c:pt idx="17">
                  <c:v>41275</c:v>
                </c:pt>
                <c:pt idx="18">
                  <c:v>41640</c:v>
                </c:pt>
                <c:pt idx="19">
                  <c:v>42005</c:v>
                </c:pt>
                <c:pt idx="20">
                  <c:v>42370</c:v>
                </c:pt>
              </c:numCache>
            </c:numRef>
          </c:cat>
          <c:val>
            <c:numRef>
              <c:f>'c1-11'!$D$12:$D$32</c:f>
              <c:numCache>
                <c:formatCode>0.0</c:formatCode>
                <c:ptCount val="21"/>
                <c:pt idx="0">
                  <c:v>-1.0803724015203509</c:v>
                </c:pt>
                <c:pt idx="1">
                  <c:v>2.1475578795992192</c:v>
                </c:pt>
                <c:pt idx="2">
                  <c:v>1.1425800307290936</c:v>
                </c:pt>
                <c:pt idx="3">
                  <c:v>-0.63167815999368382</c:v>
                </c:pt>
                <c:pt idx="4">
                  <c:v>-2.2704399241064688</c:v>
                </c:pt>
                <c:pt idx="5">
                  <c:v>0.63294724982365835</c:v>
                </c:pt>
                <c:pt idx="6">
                  <c:v>1.1638469953170298</c:v>
                </c:pt>
                <c:pt idx="7">
                  <c:v>-0.3561474959630434</c:v>
                </c:pt>
                <c:pt idx="8">
                  <c:v>-0.1580800824644373</c:v>
                </c:pt>
                <c:pt idx="9">
                  <c:v>-1.7415390104895452</c:v>
                </c:pt>
                <c:pt idx="10">
                  <c:v>-1.4397898448181359</c:v>
                </c:pt>
                <c:pt idx="11">
                  <c:v>0.40300676242515032</c:v>
                </c:pt>
                <c:pt idx="12">
                  <c:v>-1.2634619856671336</c:v>
                </c:pt>
                <c:pt idx="13">
                  <c:v>1.3229978959073776</c:v>
                </c:pt>
                <c:pt idx="14">
                  <c:v>8.6123978720763744E-2</c:v>
                </c:pt>
                <c:pt idx="15">
                  <c:v>-1.4706218460535319</c:v>
                </c:pt>
                <c:pt idx="16">
                  <c:v>-0.99459686054856888</c:v>
                </c:pt>
                <c:pt idx="17">
                  <c:v>0.77682899090633861</c:v>
                </c:pt>
                <c:pt idx="18">
                  <c:v>0.7890000000000017</c:v>
                </c:pt>
                <c:pt idx="19">
                  <c:v>1.3599999999999985</c:v>
                </c:pt>
                <c:pt idx="20">
                  <c:v>0.29999999999999755</c:v>
                </c:pt>
              </c:numCache>
            </c:numRef>
          </c:val>
        </c:ser>
        <c:gapWidth val="50"/>
        <c:axId val="93301760"/>
        <c:axId val="93315840"/>
      </c:barChart>
      <c:lineChart>
        <c:grouping val="standard"/>
        <c:ser>
          <c:idx val="0"/>
          <c:order val="1"/>
          <c:tx>
            <c:strRef>
              <c:f>'c1-11'!$B$10</c:f>
              <c:strCache>
                <c:ptCount val="1"/>
                <c:pt idx="0">
                  <c:v>GDP deflátorral számított reálbér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'c1-11'!$A$12:$A$32</c:f>
              <c:numCache>
                <c:formatCode>yyyy/mm/dd</c:formatCode>
                <c:ptCount val="21"/>
                <c:pt idx="0">
                  <c:v>35065</c:v>
                </c:pt>
                <c:pt idx="1">
                  <c:v>35431</c:v>
                </c:pt>
                <c:pt idx="2">
                  <c:v>35796</c:v>
                </c:pt>
                <c:pt idx="3">
                  <c:v>36161</c:v>
                </c:pt>
                <c:pt idx="4">
                  <c:v>36526</c:v>
                </c:pt>
                <c:pt idx="5">
                  <c:v>36892</c:v>
                </c:pt>
                <c:pt idx="6">
                  <c:v>37257</c:v>
                </c:pt>
                <c:pt idx="7">
                  <c:v>37622</c:v>
                </c:pt>
                <c:pt idx="8">
                  <c:v>37987</c:v>
                </c:pt>
                <c:pt idx="9">
                  <c:v>38353</c:v>
                </c:pt>
                <c:pt idx="10">
                  <c:v>38718</c:v>
                </c:pt>
                <c:pt idx="11">
                  <c:v>39083</c:v>
                </c:pt>
                <c:pt idx="12">
                  <c:v>39448</c:v>
                </c:pt>
                <c:pt idx="13">
                  <c:v>39814</c:v>
                </c:pt>
                <c:pt idx="14">
                  <c:v>40179</c:v>
                </c:pt>
                <c:pt idx="15">
                  <c:v>40544</c:v>
                </c:pt>
                <c:pt idx="16">
                  <c:v>40909</c:v>
                </c:pt>
                <c:pt idx="17">
                  <c:v>41275</c:v>
                </c:pt>
                <c:pt idx="18">
                  <c:v>41640</c:v>
                </c:pt>
                <c:pt idx="19">
                  <c:v>42005</c:v>
                </c:pt>
                <c:pt idx="20">
                  <c:v>42370</c:v>
                </c:pt>
              </c:numCache>
            </c:numRef>
          </c:cat>
          <c:val>
            <c:numRef>
              <c:f>'c1-11'!$B$12:$B$32</c:f>
              <c:numCache>
                <c:formatCode>0.0</c:formatCode>
                <c:ptCount val="21"/>
                <c:pt idx="0">
                  <c:v>-0.54809426487713608</c:v>
                </c:pt>
                <c:pt idx="1">
                  <c:v>1.5056851127261552</c:v>
                </c:pt>
                <c:pt idx="2">
                  <c:v>-1.1414192521184234</c:v>
                </c:pt>
                <c:pt idx="3">
                  <c:v>6.227113797605778</c:v>
                </c:pt>
                <c:pt idx="4">
                  <c:v>4.0297601826041998</c:v>
                </c:pt>
                <c:pt idx="5">
                  <c:v>4.6416647095855978</c:v>
                </c:pt>
                <c:pt idx="6">
                  <c:v>4.5072109368619468</c:v>
                </c:pt>
                <c:pt idx="7">
                  <c:v>3.3128022331297684</c:v>
                </c:pt>
                <c:pt idx="8">
                  <c:v>4.1586744316746564</c:v>
                </c:pt>
                <c:pt idx="9">
                  <c:v>4.4064838816505478</c:v>
                </c:pt>
                <c:pt idx="10">
                  <c:v>4.4754686876595331</c:v>
                </c:pt>
                <c:pt idx="11">
                  <c:v>1.9578189193777444</c:v>
                </c:pt>
                <c:pt idx="12">
                  <c:v>3.1397994540237577</c:v>
                </c:pt>
                <c:pt idx="13">
                  <c:v>0.33389372483566188</c:v>
                </c:pt>
                <c:pt idx="14">
                  <c:v>0.99863777258863751</c:v>
                </c:pt>
                <c:pt idx="15">
                  <c:v>3.1186586787950428</c:v>
                </c:pt>
                <c:pt idx="16">
                  <c:v>3.6747853245379076</c:v>
                </c:pt>
                <c:pt idx="17">
                  <c:v>0.60147900128872378</c:v>
                </c:pt>
                <c:pt idx="18">
                  <c:v>1.4492109423725879</c:v>
                </c:pt>
                <c:pt idx="19">
                  <c:v>0.92142800889989473</c:v>
                </c:pt>
                <c:pt idx="20">
                  <c:v>1.7079252722975422</c:v>
                </c:pt>
              </c:numCache>
            </c:numRef>
          </c:val>
        </c:ser>
        <c:ser>
          <c:idx val="1"/>
          <c:order val="2"/>
          <c:tx>
            <c:strRef>
              <c:f>'c1-11'!$C$10</c:f>
              <c:strCache>
                <c:ptCount val="1"/>
                <c:pt idx="0">
                  <c:v>Fogyasztói árindexszel számított reálbér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'c1-11'!$A$12:$A$32</c:f>
              <c:numCache>
                <c:formatCode>yyyy/mm/dd</c:formatCode>
                <c:ptCount val="21"/>
                <c:pt idx="0">
                  <c:v>35065</c:v>
                </c:pt>
                <c:pt idx="1">
                  <c:v>35431</c:v>
                </c:pt>
                <c:pt idx="2">
                  <c:v>35796</c:v>
                </c:pt>
                <c:pt idx="3">
                  <c:v>36161</c:v>
                </c:pt>
                <c:pt idx="4">
                  <c:v>36526</c:v>
                </c:pt>
                <c:pt idx="5">
                  <c:v>36892</c:v>
                </c:pt>
                <c:pt idx="6">
                  <c:v>37257</c:v>
                </c:pt>
                <c:pt idx="7">
                  <c:v>37622</c:v>
                </c:pt>
                <c:pt idx="8">
                  <c:v>37987</c:v>
                </c:pt>
                <c:pt idx="9">
                  <c:v>38353</c:v>
                </c:pt>
                <c:pt idx="10">
                  <c:v>38718</c:v>
                </c:pt>
                <c:pt idx="11">
                  <c:v>39083</c:v>
                </c:pt>
                <c:pt idx="12">
                  <c:v>39448</c:v>
                </c:pt>
                <c:pt idx="13">
                  <c:v>39814</c:v>
                </c:pt>
                <c:pt idx="14">
                  <c:v>40179</c:v>
                </c:pt>
                <c:pt idx="15">
                  <c:v>40544</c:v>
                </c:pt>
                <c:pt idx="16">
                  <c:v>40909</c:v>
                </c:pt>
                <c:pt idx="17">
                  <c:v>41275</c:v>
                </c:pt>
                <c:pt idx="18">
                  <c:v>41640</c:v>
                </c:pt>
                <c:pt idx="19">
                  <c:v>42005</c:v>
                </c:pt>
                <c:pt idx="20">
                  <c:v>42370</c:v>
                </c:pt>
              </c:numCache>
            </c:numRef>
          </c:cat>
          <c:val>
            <c:numRef>
              <c:f>'c1-11'!$C$12:$C$32</c:f>
              <c:numCache>
                <c:formatCode>0.0</c:formatCode>
                <c:ptCount val="21"/>
                <c:pt idx="0">
                  <c:v>-1.6294889710395362</c:v>
                </c:pt>
                <c:pt idx="1">
                  <c:v>2.9265451874904747</c:v>
                </c:pt>
                <c:pt idx="2">
                  <c:v>-1.6183449266833505</c:v>
                </c:pt>
                <c:pt idx="3">
                  <c:v>4.3345491421001894</c:v>
                </c:pt>
                <c:pt idx="4">
                  <c:v>4.0684160160061467</c:v>
                </c:pt>
                <c:pt idx="5">
                  <c:v>6.6151840712178744</c:v>
                </c:pt>
                <c:pt idx="6">
                  <c:v>7.6171499175518385</c:v>
                </c:pt>
                <c:pt idx="7">
                  <c:v>4.0710384039948124</c:v>
                </c:pt>
                <c:pt idx="8">
                  <c:v>2.4604597611788535</c:v>
                </c:pt>
                <c:pt idx="9">
                  <c:v>3.2431692027283421</c:v>
                </c:pt>
                <c:pt idx="10">
                  <c:v>4.0772646589610986</c:v>
                </c:pt>
                <c:pt idx="11">
                  <c:v>-0.52890528391293357</c:v>
                </c:pt>
                <c:pt idx="12">
                  <c:v>2.1044177269915867</c:v>
                </c:pt>
                <c:pt idx="13">
                  <c:v>7.655800833920523E-2</c:v>
                </c:pt>
                <c:pt idx="14">
                  <c:v>-1.6257686736945658</c:v>
                </c:pt>
                <c:pt idx="15">
                  <c:v>1.4062062936229283</c:v>
                </c:pt>
                <c:pt idx="16">
                  <c:v>1.408541222209279</c:v>
                </c:pt>
                <c:pt idx="17">
                  <c:v>1.8344084913712217</c:v>
                </c:pt>
                <c:pt idx="18">
                  <c:v>4.3114300112310389</c:v>
                </c:pt>
                <c:pt idx="19">
                  <c:v>2.5810261557461591</c:v>
                </c:pt>
                <c:pt idx="20">
                  <c:v>1.749247737793084</c:v>
                </c:pt>
              </c:numCache>
            </c:numRef>
          </c:val>
        </c:ser>
        <c:marker val="1"/>
        <c:axId val="93301760"/>
        <c:axId val="93315840"/>
      </c:lineChart>
      <c:dateAx>
        <c:axId val="93301760"/>
        <c:scaling>
          <c:orientation val="minMax"/>
          <c:max val="42735"/>
          <c:min val="35065"/>
        </c:scaling>
        <c:axPos val="b"/>
        <c:numFmt formatCode="yyyy" sourceLinked="0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3315840"/>
        <c:crosses val="autoZero"/>
        <c:lblOffset val="100"/>
        <c:baseTimeUnit val="years"/>
        <c:majorUnit val="2"/>
        <c:majorTimeUnit val="years"/>
      </c:dateAx>
      <c:valAx>
        <c:axId val="93315840"/>
        <c:scaling>
          <c:orientation val="minMax"/>
          <c:max val="8"/>
          <c:min val="-2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4.1997354497354478E-4"/>
              <c:y val="0.28276250000000008"/>
            </c:manualLayout>
          </c:layout>
        </c:title>
        <c:numFmt formatCode="General" sourceLinked="0"/>
        <c:tickLblPos val="nextTo"/>
        <c:crossAx val="93301760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0"/>
          <c:y val="0.79899745370370412"/>
          <c:w val="1"/>
          <c:h val="0.20100254629629641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 b="0"/>
      </a:pPr>
      <a:endParaRPr lang="hu-H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138335425463122"/>
          <c:y val="4.4441448013886442E-2"/>
          <c:w val="0.86695939153439205"/>
          <c:h val="0.60592361111111182"/>
        </c:manualLayout>
      </c:layout>
      <c:barChart>
        <c:barDir val="col"/>
        <c:grouping val="stacked"/>
        <c:ser>
          <c:idx val="0"/>
          <c:order val="0"/>
          <c:tx>
            <c:strRef>
              <c:f>'c6-8'!$B$11</c:f>
              <c:strCache>
                <c:ptCount val="1"/>
                <c:pt idx="0">
                  <c:v>Háztartások</c:v>
                </c:pt>
              </c:strCache>
            </c:strRef>
          </c:tx>
          <c:spPr>
            <a:solidFill>
              <a:srgbClr val="9C0000"/>
            </a:solidFill>
            <a:ln>
              <a:noFill/>
            </a:ln>
          </c:spPr>
          <c:cat>
            <c:numRef>
              <c:f>'c6-8'!$A$12:$A$73</c:f>
              <c:numCache>
                <c:formatCode>yyyy/mm/dd</c:formatCode>
                <c:ptCount val="62"/>
                <c:pt idx="0">
                  <c:v>36616</c:v>
                </c:pt>
                <c:pt idx="1">
                  <c:v>36707</c:v>
                </c:pt>
                <c:pt idx="2">
                  <c:v>36799</c:v>
                </c:pt>
                <c:pt idx="3">
                  <c:v>36891</c:v>
                </c:pt>
                <c:pt idx="4">
                  <c:v>36981</c:v>
                </c:pt>
                <c:pt idx="5">
                  <c:v>37072</c:v>
                </c:pt>
                <c:pt idx="6">
                  <c:v>37164</c:v>
                </c:pt>
                <c:pt idx="7">
                  <c:v>37256</c:v>
                </c:pt>
                <c:pt idx="8">
                  <c:v>37346</c:v>
                </c:pt>
                <c:pt idx="9">
                  <c:v>37437</c:v>
                </c:pt>
                <c:pt idx="10">
                  <c:v>37529</c:v>
                </c:pt>
                <c:pt idx="11">
                  <c:v>37621</c:v>
                </c:pt>
                <c:pt idx="12">
                  <c:v>37711</c:v>
                </c:pt>
                <c:pt idx="13">
                  <c:v>37802</c:v>
                </c:pt>
                <c:pt idx="14">
                  <c:v>37894</c:v>
                </c:pt>
                <c:pt idx="15">
                  <c:v>37986</c:v>
                </c:pt>
                <c:pt idx="16">
                  <c:v>38077</c:v>
                </c:pt>
                <c:pt idx="17">
                  <c:v>38168</c:v>
                </c:pt>
                <c:pt idx="18">
                  <c:v>38260</c:v>
                </c:pt>
                <c:pt idx="19">
                  <c:v>38352</c:v>
                </c:pt>
                <c:pt idx="20">
                  <c:v>38442</c:v>
                </c:pt>
                <c:pt idx="21">
                  <c:v>38533</c:v>
                </c:pt>
                <c:pt idx="22">
                  <c:v>38625</c:v>
                </c:pt>
                <c:pt idx="23">
                  <c:v>38717</c:v>
                </c:pt>
                <c:pt idx="24">
                  <c:v>38807</c:v>
                </c:pt>
                <c:pt idx="25">
                  <c:v>38898</c:v>
                </c:pt>
                <c:pt idx="26">
                  <c:v>38990</c:v>
                </c:pt>
                <c:pt idx="27">
                  <c:v>39082</c:v>
                </c:pt>
                <c:pt idx="28">
                  <c:v>39172</c:v>
                </c:pt>
                <c:pt idx="29">
                  <c:v>39263</c:v>
                </c:pt>
                <c:pt idx="30">
                  <c:v>39355</c:v>
                </c:pt>
                <c:pt idx="31">
                  <c:v>39447</c:v>
                </c:pt>
                <c:pt idx="32">
                  <c:v>39538</c:v>
                </c:pt>
                <c:pt idx="33">
                  <c:v>39629</c:v>
                </c:pt>
                <c:pt idx="34">
                  <c:v>39721</c:v>
                </c:pt>
                <c:pt idx="35">
                  <c:v>39813</c:v>
                </c:pt>
                <c:pt idx="36">
                  <c:v>39903</c:v>
                </c:pt>
                <c:pt idx="37">
                  <c:v>39994</c:v>
                </c:pt>
                <c:pt idx="38">
                  <c:v>40086</c:v>
                </c:pt>
                <c:pt idx="39">
                  <c:v>40178</c:v>
                </c:pt>
                <c:pt idx="40">
                  <c:v>40268</c:v>
                </c:pt>
                <c:pt idx="41">
                  <c:v>40359</c:v>
                </c:pt>
                <c:pt idx="42">
                  <c:v>40451</c:v>
                </c:pt>
                <c:pt idx="43">
                  <c:v>40543</c:v>
                </c:pt>
                <c:pt idx="44">
                  <c:v>40633</c:v>
                </c:pt>
                <c:pt idx="45">
                  <c:v>40724</c:v>
                </c:pt>
                <c:pt idx="46">
                  <c:v>40816</c:v>
                </c:pt>
                <c:pt idx="47">
                  <c:v>40908</c:v>
                </c:pt>
                <c:pt idx="48">
                  <c:v>40999</c:v>
                </c:pt>
                <c:pt idx="49">
                  <c:v>41090</c:v>
                </c:pt>
                <c:pt idx="50">
                  <c:v>41182</c:v>
                </c:pt>
                <c:pt idx="51">
                  <c:v>41274</c:v>
                </c:pt>
                <c:pt idx="52">
                  <c:v>41364</c:v>
                </c:pt>
                <c:pt idx="53">
                  <c:v>41455</c:v>
                </c:pt>
                <c:pt idx="54">
                  <c:v>41547</c:v>
                </c:pt>
                <c:pt idx="55">
                  <c:v>41639</c:v>
                </c:pt>
                <c:pt idx="56">
                  <c:v>41729</c:v>
                </c:pt>
                <c:pt idx="57">
                  <c:v>41820</c:v>
                </c:pt>
                <c:pt idx="58">
                  <c:v>41912</c:v>
                </c:pt>
                <c:pt idx="59">
                  <c:v>42004</c:v>
                </c:pt>
                <c:pt idx="60">
                  <c:v>42094</c:v>
                </c:pt>
                <c:pt idx="61">
                  <c:v>42185</c:v>
                </c:pt>
              </c:numCache>
            </c:numRef>
          </c:cat>
          <c:val>
            <c:numRef>
              <c:f>'c6-8'!$B$12:$B$73</c:f>
              <c:numCache>
                <c:formatCode>0.00</c:formatCode>
                <c:ptCount val="62"/>
                <c:pt idx="0">
                  <c:v>-6.3732135101355105</c:v>
                </c:pt>
                <c:pt idx="1">
                  <c:v>-6.1841981248100772</c:v>
                </c:pt>
                <c:pt idx="2">
                  <c:v>-6.2580989808429894</c:v>
                </c:pt>
                <c:pt idx="3">
                  <c:v>-5.9246276202461159</c:v>
                </c:pt>
                <c:pt idx="4">
                  <c:v>-5.87606798022831</c:v>
                </c:pt>
                <c:pt idx="5">
                  <c:v>-5.1219388285031595</c:v>
                </c:pt>
                <c:pt idx="6">
                  <c:v>-4.9026102993423981</c:v>
                </c:pt>
                <c:pt idx="7">
                  <c:v>-4.5887129719033624</c:v>
                </c:pt>
                <c:pt idx="8">
                  <c:v>-4.7222638351744814</c:v>
                </c:pt>
                <c:pt idx="9">
                  <c:v>-4.1001629902183332</c:v>
                </c:pt>
                <c:pt idx="10">
                  <c:v>-3.5116108351156816</c:v>
                </c:pt>
                <c:pt idx="11">
                  <c:v>-2.6713237667936642</c:v>
                </c:pt>
                <c:pt idx="12">
                  <c:v>-2.1899357889297812</c:v>
                </c:pt>
                <c:pt idx="13">
                  <c:v>-1.8255823991198536</c:v>
                </c:pt>
                <c:pt idx="14">
                  <c:v>-1.1342008585562176</c:v>
                </c:pt>
                <c:pt idx="15">
                  <c:v>-0.59404213593154809</c:v>
                </c:pt>
                <c:pt idx="16">
                  <c:v>-0.51769988269992184</c:v>
                </c:pt>
                <c:pt idx="17">
                  <c:v>0.35324076600142518</c:v>
                </c:pt>
                <c:pt idx="18">
                  <c:v>1.0395410482837888</c:v>
                </c:pt>
                <c:pt idx="19">
                  <c:v>1.9417357334734209</c:v>
                </c:pt>
                <c:pt idx="20">
                  <c:v>2.5000871640739932</c:v>
                </c:pt>
                <c:pt idx="21">
                  <c:v>3.5284031335813877</c:v>
                </c:pt>
                <c:pt idx="22">
                  <c:v>4.514390380194552</c:v>
                </c:pt>
                <c:pt idx="23">
                  <c:v>5.3904657325005774</c:v>
                </c:pt>
                <c:pt idx="24">
                  <c:v>6.2676839871825543</c:v>
                </c:pt>
                <c:pt idx="25">
                  <c:v>7.7914997539148425</c:v>
                </c:pt>
                <c:pt idx="26">
                  <c:v>8.3080751294210682</c:v>
                </c:pt>
                <c:pt idx="27">
                  <c:v>7.7210256995964652</c:v>
                </c:pt>
                <c:pt idx="28">
                  <c:v>7.8040059114715792</c:v>
                </c:pt>
                <c:pt idx="29">
                  <c:v>8.7523422681829608</c:v>
                </c:pt>
                <c:pt idx="30">
                  <c:v>10.734111441320831</c:v>
                </c:pt>
                <c:pt idx="31">
                  <c:v>12.259376451710498</c:v>
                </c:pt>
                <c:pt idx="32">
                  <c:v>14.626051794952863</c:v>
                </c:pt>
                <c:pt idx="33">
                  <c:v>13.266803206560432</c:v>
                </c:pt>
                <c:pt idx="34">
                  <c:v>14.909086574645128</c:v>
                </c:pt>
                <c:pt idx="35">
                  <c:v>18.423579187912754</c:v>
                </c:pt>
                <c:pt idx="36">
                  <c:v>21.145717915135318</c:v>
                </c:pt>
                <c:pt idx="37">
                  <c:v>18.000252118515206</c:v>
                </c:pt>
                <c:pt idx="38">
                  <c:v>17.588964173410481</c:v>
                </c:pt>
                <c:pt idx="39">
                  <c:v>17.606807489752807</c:v>
                </c:pt>
                <c:pt idx="40">
                  <c:v>17.261958792461641</c:v>
                </c:pt>
                <c:pt idx="41">
                  <c:v>20.540591733909142</c:v>
                </c:pt>
                <c:pt idx="42">
                  <c:v>18.822114035708346</c:v>
                </c:pt>
                <c:pt idx="43">
                  <c:v>19.165715153427762</c:v>
                </c:pt>
                <c:pt idx="44">
                  <c:v>16.210022627428849</c:v>
                </c:pt>
                <c:pt idx="45">
                  <c:v>16.82617216579289</c:v>
                </c:pt>
                <c:pt idx="46">
                  <c:v>18.111276226265531</c:v>
                </c:pt>
                <c:pt idx="47">
                  <c:v>16.934638445170123</c:v>
                </c:pt>
                <c:pt idx="48">
                  <c:v>12.901732050503435</c:v>
                </c:pt>
                <c:pt idx="49">
                  <c:v>11.968123797599118</c:v>
                </c:pt>
                <c:pt idx="50">
                  <c:v>10.252820815201586</c:v>
                </c:pt>
                <c:pt idx="51">
                  <c:v>9.8216668740487396</c:v>
                </c:pt>
                <c:pt idx="52">
                  <c:v>10.344860866042605</c:v>
                </c:pt>
                <c:pt idx="53">
                  <c:v>9.1689952636064422</c:v>
                </c:pt>
                <c:pt idx="54">
                  <c:v>8.8283961262957487</c:v>
                </c:pt>
                <c:pt idx="55">
                  <c:v>7.9479985615148294</c:v>
                </c:pt>
                <c:pt idx="56">
                  <c:v>8.0260862189717344</c:v>
                </c:pt>
                <c:pt idx="57">
                  <c:v>7.2639077182543144</c:v>
                </c:pt>
                <c:pt idx="58">
                  <c:v>7.2639077182543144</c:v>
                </c:pt>
                <c:pt idx="59">
                  <c:v>7.2639077182543144</c:v>
                </c:pt>
                <c:pt idx="60">
                  <c:v>-4.7252167373645975</c:v>
                </c:pt>
                <c:pt idx="61">
                  <c:v>-4.7252167373645975</c:v>
                </c:pt>
              </c:numCache>
            </c:numRef>
          </c:val>
        </c:ser>
        <c:ser>
          <c:idx val="1"/>
          <c:order val="1"/>
          <c:tx>
            <c:strRef>
              <c:f>'c6-8'!$C$11</c:f>
              <c:strCache>
                <c:ptCount val="1"/>
                <c:pt idx="0">
                  <c:v>Nem pénzügyi vállalat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cat>
            <c:numRef>
              <c:f>'c6-8'!$A$12:$A$73</c:f>
              <c:numCache>
                <c:formatCode>yyyy/mm/dd</c:formatCode>
                <c:ptCount val="62"/>
                <c:pt idx="0">
                  <c:v>36616</c:v>
                </c:pt>
                <c:pt idx="1">
                  <c:v>36707</c:v>
                </c:pt>
                <c:pt idx="2">
                  <c:v>36799</c:v>
                </c:pt>
                <c:pt idx="3">
                  <c:v>36891</c:v>
                </c:pt>
                <c:pt idx="4">
                  <c:v>36981</c:v>
                </c:pt>
                <c:pt idx="5">
                  <c:v>37072</c:v>
                </c:pt>
                <c:pt idx="6">
                  <c:v>37164</c:v>
                </c:pt>
                <c:pt idx="7">
                  <c:v>37256</c:v>
                </c:pt>
                <c:pt idx="8">
                  <c:v>37346</c:v>
                </c:pt>
                <c:pt idx="9">
                  <c:v>37437</c:v>
                </c:pt>
                <c:pt idx="10">
                  <c:v>37529</c:v>
                </c:pt>
                <c:pt idx="11">
                  <c:v>37621</c:v>
                </c:pt>
                <c:pt idx="12">
                  <c:v>37711</c:v>
                </c:pt>
                <c:pt idx="13">
                  <c:v>37802</c:v>
                </c:pt>
                <c:pt idx="14">
                  <c:v>37894</c:v>
                </c:pt>
                <c:pt idx="15">
                  <c:v>37986</c:v>
                </c:pt>
                <c:pt idx="16">
                  <c:v>38077</c:v>
                </c:pt>
                <c:pt idx="17">
                  <c:v>38168</c:v>
                </c:pt>
                <c:pt idx="18">
                  <c:v>38260</c:v>
                </c:pt>
                <c:pt idx="19">
                  <c:v>38352</c:v>
                </c:pt>
                <c:pt idx="20">
                  <c:v>38442</c:v>
                </c:pt>
                <c:pt idx="21">
                  <c:v>38533</c:v>
                </c:pt>
                <c:pt idx="22">
                  <c:v>38625</c:v>
                </c:pt>
                <c:pt idx="23">
                  <c:v>38717</c:v>
                </c:pt>
                <c:pt idx="24">
                  <c:v>38807</c:v>
                </c:pt>
                <c:pt idx="25">
                  <c:v>38898</c:v>
                </c:pt>
                <c:pt idx="26">
                  <c:v>38990</c:v>
                </c:pt>
                <c:pt idx="27">
                  <c:v>39082</c:v>
                </c:pt>
                <c:pt idx="28">
                  <c:v>39172</c:v>
                </c:pt>
                <c:pt idx="29">
                  <c:v>39263</c:v>
                </c:pt>
                <c:pt idx="30">
                  <c:v>39355</c:v>
                </c:pt>
                <c:pt idx="31">
                  <c:v>39447</c:v>
                </c:pt>
                <c:pt idx="32">
                  <c:v>39538</c:v>
                </c:pt>
                <c:pt idx="33">
                  <c:v>39629</c:v>
                </c:pt>
                <c:pt idx="34">
                  <c:v>39721</c:v>
                </c:pt>
                <c:pt idx="35">
                  <c:v>39813</c:v>
                </c:pt>
                <c:pt idx="36">
                  <c:v>39903</c:v>
                </c:pt>
                <c:pt idx="37">
                  <c:v>39994</c:v>
                </c:pt>
                <c:pt idx="38">
                  <c:v>40086</c:v>
                </c:pt>
                <c:pt idx="39">
                  <c:v>40178</c:v>
                </c:pt>
                <c:pt idx="40">
                  <c:v>40268</c:v>
                </c:pt>
                <c:pt idx="41">
                  <c:v>40359</c:v>
                </c:pt>
                <c:pt idx="42">
                  <c:v>40451</c:v>
                </c:pt>
                <c:pt idx="43">
                  <c:v>40543</c:v>
                </c:pt>
                <c:pt idx="44">
                  <c:v>40633</c:v>
                </c:pt>
                <c:pt idx="45">
                  <c:v>40724</c:v>
                </c:pt>
                <c:pt idx="46">
                  <c:v>40816</c:v>
                </c:pt>
                <c:pt idx="47">
                  <c:v>40908</c:v>
                </c:pt>
                <c:pt idx="48">
                  <c:v>40999</c:v>
                </c:pt>
                <c:pt idx="49">
                  <c:v>41090</c:v>
                </c:pt>
                <c:pt idx="50">
                  <c:v>41182</c:v>
                </c:pt>
                <c:pt idx="51">
                  <c:v>41274</c:v>
                </c:pt>
                <c:pt idx="52">
                  <c:v>41364</c:v>
                </c:pt>
                <c:pt idx="53">
                  <c:v>41455</c:v>
                </c:pt>
                <c:pt idx="54">
                  <c:v>41547</c:v>
                </c:pt>
                <c:pt idx="55">
                  <c:v>41639</c:v>
                </c:pt>
                <c:pt idx="56">
                  <c:v>41729</c:v>
                </c:pt>
                <c:pt idx="57">
                  <c:v>41820</c:v>
                </c:pt>
                <c:pt idx="58">
                  <c:v>41912</c:v>
                </c:pt>
                <c:pt idx="59">
                  <c:v>42004</c:v>
                </c:pt>
                <c:pt idx="60">
                  <c:v>42094</c:v>
                </c:pt>
                <c:pt idx="61">
                  <c:v>42185</c:v>
                </c:pt>
              </c:numCache>
            </c:numRef>
          </c:cat>
          <c:val>
            <c:numRef>
              <c:f>'c6-8'!$C$12:$C$73</c:f>
              <c:numCache>
                <c:formatCode>0.00</c:formatCode>
                <c:ptCount val="62"/>
                <c:pt idx="0">
                  <c:v>8.8563964716459846</c:v>
                </c:pt>
                <c:pt idx="1">
                  <c:v>9.062299960938871</c:v>
                </c:pt>
                <c:pt idx="2">
                  <c:v>11.266025113168222</c:v>
                </c:pt>
                <c:pt idx="3">
                  <c:v>12.404283369603316</c:v>
                </c:pt>
                <c:pt idx="4">
                  <c:v>12.379493340131965</c:v>
                </c:pt>
                <c:pt idx="5">
                  <c:v>8.8852504778811028</c:v>
                </c:pt>
                <c:pt idx="6">
                  <c:v>10.082518982855483</c:v>
                </c:pt>
                <c:pt idx="7">
                  <c:v>7.8580537221916185</c:v>
                </c:pt>
                <c:pt idx="8">
                  <c:v>8.6427939018504851</c:v>
                </c:pt>
                <c:pt idx="9">
                  <c:v>7.763138311356415</c:v>
                </c:pt>
                <c:pt idx="10">
                  <c:v>7.7670252959553627</c:v>
                </c:pt>
                <c:pt idx="11">
                  <c:v>5.1522916071026303</c:v>
                </c:pt>
                <c:pt idx="12">
                  <c:v>8.6273028278792356</c:v>
                </c:pt>
                <c:pt idx="13">
                  <c:v>11.205260405483447</c:v>
                </c:pt>
                <c:pt idx="14">
                  <c:v>8.9655505989291413</c:v>
                </c:pt>
                <c:pt idx="15">
                  <c:v>11.697367191464053</c:v>
                </c:pt>
                <c:pt idx="16">
                  <c:v>14.350636605392712</c:v>
                </c:pt>
                <c:pt idx="17">
                  <c:v>15.621068248781961</c:v>
                </c:pt>
                <c:pt idx="18">
                  <c:v>15.635378511740102</c:v>
                </c:pt>
                <c:pt idx="19">
                  <c:v>15.319184848441454</c:v>
                </c:pt>
                <c:pt idx="20">
                  <c:v>15.804392452920322</c:v>
                </c:pt>
                <c:pt idx="21">
                  <c:v>16.780418682611927</c:v>
                </c:pt>
                <c:pt idx="22">
                  <c:v>17.160440669186425</c:v>
                </c:pt>
                <c:pt idx="23">
                  <c:v>19.130211015999755</c:v>
                </c:pt>
                <c:pt idx="24">
                  <c:v>18.482115461011809</c:v>
                </c:pt>
                <c:pt idx="25">
                  <c:v>19.926114370246729</c:v>
                </c:pt>
                <c:pt idx="26">
                  <c:v>19.415755120860297</c:v>
                </c:pt>
                <c:pt idx="27">
                  <c:v>16.94503506878825</c:v>
                </c:pt>
                <c:pt idx="28">
                  <c:v>16.377694884188603</c:v>
                </c:pt>
                <c:pt idx="29">
                  <c:v>19.095454895074564</c:v>
                </c:pt>
                <c:pt idx="30">
                  <c:v>21.138299521786671</c:v>
                </c:pt>
                <c:pt idx="31">
                  <c:v>22.032109990601402</c:v>
                </c:pt>
                <c:pt idx="32">
                  <c:v>21.404534930515347</c:v>
                </c:pt>
                <c:pt idx="33">
                  <c:v>17.825590346280418</c:v>
                </c:pt>
                <c:pt idx="34">
                  <c:v>20.233829987311381</c:v>
                </c:pt>
                <c:pt idx="35">
                  <c:v>25.52227669002496</c:v>
                </c:pt>
                <c:pt idx="36">
                  <c:v>31.080194378571203</c:v>
                </c:pt>
                <c:pt idx="37">
                  <c:v>26.880349102889873</c:v>
                </c:pt>
                <c:pt idx="38">
                  <c:v>25.971189937578135</c:v>
                </c:pt>
                <c:pt idx="39">
                  <c:v>26.314854790825773</c:v>
                </c:pt>
                <c:pt idx="40">
                  <c:v>24.067363468092765</c:v>
                </c:pt>
                <c:pt idx="41">
                  <c:v>27.573193614302184</c:v>
                </c:pt>
                <c:pt idx="42">
                  <c:v>24.333514129883191</c:v>
                </c:pt>
                <c:pt idx="43">
                  <c:v>23.437358029717547</c:v>
                </c:pt>
                <c:pt idx="44">
                  <c:v>20.207290924224004</c:v>
                </c:pt>
                <c:pt idx="45">
                  <c:v>21.815218307550385</c:v>
                </c:pt>
                <c:pt idx="46">
                  <c:v>24.292167096991786</c:v>
                </c:pt>
                <c:pt idx="47">
                  <c:v>25.638134518237177</c:v>
                </c:pt>
                <c:pt idx="48">
                  <c:v>26.504115907759644</c:v>
                </c:pt>
                <c:pt idx="49">
                  <c:v>25.701378159357695</c:v>
                </c:pt>
                <c:pt idx="50">
                  <c:v>24.555064927441887</c:v>
                </c:pt>
                <c:pt idx="51">
                  <c:v>28.51986963808919</c:v>
                </c:pt>
                <c:pt idx="52">
                  <c:v>27.853896313909125</c:v>
                </c:pt>
                <c:pt idx="53">
                  <c:v>28.1304866665796</c:v>
                </c:pt>
                <c:pt idx="54">
                  <c:v>24.865658319973299</c:v>
                </c:pt>
                <c:pt idx="55">
                  <c:v>23.275569127263378</c:v>
                </c:pt>
                <c:pt idx="56">
                  <c:v>22.716170355696057</c:v>
                </c:pt>
                <c:pt idx="57">
                  <c:v>22.713910995001132</c:v>
                </c:pt>
                <c:pt idx="58">
                  <c:v>22.713910995001132</c:v>
                </c:pt>
                <c:pt idx="59">
                  <c:v>22.713910995001132</c:v>
                </c:pt>
                <c:pt idx="60">
                  <c:v>22.713910995001132</c:v>
                </c:pt>
                <c:pt idx="61">
                  <c:v>22.713910995001132</c:v>
                </c:pt>
              </c:numCache>
            </c:numRef>
          </c:val>
        </c:ser>
        <c:ser>
          <c:idx val="2"/>
          <c:order val="2"/>
          <c:tx>
            <c:strRef>
              <c:f>'c6-8'!$D$11</c:f>
              <c:strCache>
                <c:ptCount val="1"/>
                <c:pt idx="0">
                  <c:v>MNB-vel konszolidált államháztartás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cat>
            <c:numRef>
              <c:f>'c6-8'!$A$12:$A$73</c:f>
              <c:numCache>
                <c:formatCode>yyyy/mm/dd</c:formatCode>
                <c:ptCount val="62"/>
                <c:pt idx="0">
                  <c:v>36616</c:v>
                </c:pt>
                <c:pt idx="1">
                  <c:v>36707</c:v>
                </c:pt>
                <c:pt idx="2">
                  <c:v>36799</c:v>
                </c:pt>
                <c:pt idx="3">
                  <c:v>36891</c:v>
                </c:pt>
                <c:pt idx="4">
                  <c:v>36981</c:v>
                </c:pt>
                <c:pt idx="5">
                  <c:v>37072</c:v>
                </c:pt>
                <c:pt idx="6">
                  <c:v>37164</c:v>
                </c:pt>
                <c:pt idx="7">
                  <c:v>37256</c:v>
                </c:pt>
                <c:pt idx="8">
                  <c:v>37346</c:v>
                </c:pt>
                <c:pt idx="9">
                  <c:v>37437</c:v>
                </c:pt>
                <c:pt idx="10">
                  <c:v>37529</c:v>
                </c:pt>
                <c:pt idx="11">
                  <c:v>37621</c:v>
                </c:pt>
                <c:pt idx="12">
                  <c:v>37711</c:v>
                </c:pt>
                <c:pt idx="13">
                  <c:v>37802</c:v>
                </c:pt>
                <c:pt idx="14">
                  <c:v>37894</c:v>
                </c:pt>
                <c:pt idx="15">
                  <c:v>37986</c:v>
                </c:pt>
                <c:pt idx="16">
                  <c:v>38077</c:v>
                </c:pt>
                <c:pt idx="17">
                  <c:v>38168</c:v>
                </c:pt>
                <c:pt idx="18">
                  <c:v>38260</c:v>
                </c:pt>
                <c:pt idx="19">
                  <c:v>38352</c:v>
                </c:pt>
                <c:pt idx="20">
                  <c:v>38442</c:v>
                </c:pt>
                <c:pt idx="21">
                  <c:v>38533</c:v>
                </c:pt>
                <c:pt idx="22">
                  <c:v>38625</c:v>
                </c:pt>
                <c:pt idx="23">
                  <c:v>38717</c:v>
                </c:pt>
                <c:pt idx="24">
                  <c:v>38807</c:v>
                </c:pt>
                <c:pt idx="25">
                  <c:v>38898</c:v>
                </c:pt>
                <c:pt idx="26">
                  <c:v>38990</c:v>
                </c:pt>
                <c:pt idx="27">
                  <c:v>39082</c:v>
                </c:pt>
                <c:pt idx="28">
                  <c:v>39172</c:v>
                </c:pt>
                <c:pt idx="29">
                  <c:v>39263</c:v>
                </c:pt>
                <c:pt idx="30">
                  <c:v>39355</c:v>
                </c:pt>
                <c:pt idx="31">
                  <c:v>39447</c:v>
                </c:pt>
                <c:pt idx="32">
                  <c:v>39538</c:v>
                </c:pt>
                <c:pt idx="33">
                  <c:v>39629</c:v>
                </c:pt>
                <c:pt idx="34">
                  <c:v>39721</c:v>
                </c:pt>
                <c:pt idx="35">
                  <c:v>39813</c:v>
                </c:pt>
                <c:pt idx="36">
                  <c:v>39903</c:v>
                </c:pt>
                <c:pt idx="37">
                  <c:v>39994</c:v>
                </c:pt>
                <c:pt idx="38">
                  <c:v>40086</c:v>
                </c:pt>
                <c:pt idx="39">
                  <c:v>40178</c:v>
                </c:pt>
                <c:pt idx="40">
                  <c:v>40268</c:v>
                </c:pt>
                <c:pt idx="41">
                  <c:v>40359</c:v>
                </c:pt>
                <c:pt idx="42">
                  <c:v>40451</c:v>
                </c:pt>
                <c:pt idx="43">
                  <c:v>40543</c:v>
                </c:pt>
                <c:pt idx="44">
                  <c:v>40633</c:v>
                </c:pt>
                <c:pt idx="45">
                  <c:v>40724</c:v>
                </c:pt>
                <c:pt idx="46">
                  <c:v>40816</c:v>
                </c:pt>
                <c:pt idx="47">
                  <c:v>40908</c:v>
                </c:pt>
                <c:pt idx="48">
                  <c:v>40999</c:v>
                </c:pt>
                <c:pt idx="49">
                  <c:v>41090</c:v>
                </c:pt>
                <c:pt idx="50">
                  <c:v>41182</c:v>
                </c:pt>
                <c:pt idx="51">
                  <c:v>41274</c:v>
                </c:pt>
                <c:pt idx="52">
                  <c:v>41364</c:v>
                </c:pt>
                <c:pt idx="53">
                  <c:v>41455</c:v>
                </c:pt>
                <c:pt idx="54">
                  <c:v>41547</c:v>
                </c:pt>
                <c:pt idx="55">
                  <c:v>41639</c:v>
                </c:pt>
                <c:pt idx="56">
                  <c:v>41729</c:v>
                </c:pt>
                <c:pt idx="57">
                  <c:v>41820</c:v>
                </c:pt>
                <c:pt idx="58">
                  <c:v>41912</c:v>
                </c:pt>
                <c:pt idx="59">
                  <c:v>42004</c:v>
                </c:pt>
                <c:pt idx="60">
                  <c:v>42094</c:v>
                </c:pt>
                <c:pt idx="61">
                  <c:v>42185</c:v>
                </c:pt>
              </c:numCache>
            </c:numRef>
          </c:cat>
          <c:val>
            <c:numRef>
              <c:f>'c6-8'!$D$12:$D$73</c:f>
              <c:numCache>
                <c:formatCode>0.00</c:formatCode>
                <c:ptCount val="62"/>
                <c:pt idx="0">
                  <c:v>7.5150115389736385</c:v>
                </c:pt>
                <c:pt idx="1">
                  <c:v>7.8004385121951394</c:v>
                </c:pt>
                <c:pt idx="2">
                  <c:v>5.5123423453061022</c:v>
                </c:pt>
                <c:pt idx="3">
                  <c:v>5.2801231877345876</c:v>
                </c:pt>
                <c:pt idx="4">
                  <c:v>3.8897415055225419</c:v>
                </c:pt>
                <c:pt idx="5">
                  <c:v>3.579035204570884</c:v>
                </c:pt>
                <c:pt idx="6">
                  <c:v>3.0734778176329458</c:v>
                </c:pt>
                <c:pt idx="7">
                  <c:v>2.6455177106687189</c:v>
                </c:pt>
                <c:pt idx="8">
                  <c:v>2.7411092746544039</c:v>
                </c:pt>
                <c:pt idx="9">
                  <c:v>3.2211493251964596</c:v>
                </c:pt>
                <c:pt idx="10">
                  <c:v>3.4065694380749627</c:v>
                </c:pt>
                <c:pt idx="11">
                  <c:v>4.4326349424512363</c:v>
                </c:pt>
                <c:pt idx="12">
                  <c:v>1.494497029225444</c:v>
                </c:pt>
                <c:pt idx="13">
                  <c:v>3.2780215471716967</c:v>
                </c:pt>
                <c:pt idx="14">
                  <c:v>3.0184589294362403</c:v>
                </c:pt>
                <c:pt idx="15">
                  <c:v>2.969872007148167</c:v>
                </c:pt>
                <c:pt idx="16">
                  <c:v>2.1964478532531984</c:v>
                </c:pt>
                <c:pt idx="17">
                  <c:v>2.3236198349627388</c:v>
                </c:pt>
                <c:pt idx="18">
                  <c:v>2.5153907229505208</c:v>
                </c:pt>
                <c:pt idx="19">
                  <c:v>2.3251711975446838</c:v>
                </c:pt>
                <c:pt idx="20">
                  <c:v>2.4064989533569179</c:v>
                </c:pt>
                <c:pt idx="21">
                  <c:v>3.0083474994353372</c:v>
                </c:pt>
                <c:pt idx="22">
                  <c:v>3.0020139561871875</c:v>
                </c:pt>
                <c:pt idx="23">
                  <c:v>0.80164743091003132</c:v>
                </c:pt>
                <c:pt idx="24">
                  <c:v>1.183827509542408</c:v>
                </c:pt>
                <c:pt idx="25">
                  <c:v>1.9162103577143832</c:v>
                </c:pt>
                <c:pt idx="26">
                  <c:v>2.5534438365541581</c:v>
                </c:pt>
                <c:pt idx="27">
                  <c:v>2.6949393667364756</c:v>
                </c:pt>
                <c:pt idx="28">
                  <c:v>2.7573510788303359</c:v>
                </c:pt>
                <c:pt idx="29">
                  <c:v>3.4803445854942194</c:v>
                </c:pt>
                <c:pt idx="30">
                  <c:v>3.8473443371375597</c:v>
                </c:pt>
                <c:pt idx="31">
                  <c:v>4.3672133845022394</c:v>
                </c:pt>
                <c:pt idx="32">
                  <c:v>3.7758481265295876</c:v>
                </c:pt>
                <c:pt idx="33">
                  <c:v>3.5806473659839382</c:v>
                </c:pt>
                <c:pt idx="34">
                  <c:v>4.0971944354454068</c:v>
                </c:pt>
                <c:pt idx="35">
                  <c:v>5.9031870408305549</c:v>
                </c:pt>
                <c:pt idx="36">
                  <c:v>6.7597797845613545</c:v>
                </c:pt>
                <c:pt idx="37">
                  <c:v>6.1612835726601984</c:v>
                </c:pt>
                <c:pt idx="38">
                  <c:v>6.0145306338327389</c:v>
                </c:pt>
                <c:pt idx="39">
                  <c:v>6.9060245496064914</c:v>
                </c:pt>
                <c:pt idx="40">
                  <c:v>5.6359731436784815</c:v>
                </c:pt>
                <c:pt idx="41">
                  <c:v>7.1959862476641945</c:v>
                </c:pt>
                <c:pt idx="42">
                  <c:v>6.0570148044774488</c:v>
                </c:pt>
                <c:pt idx="43">
                  <c:v>8.6810180246837678</c:v>
                </c:pt>
                <c:pt idx="44">
                  <c:v>3.8063211068091309</c:v>
                </c:pt>
                <c:pt idx="45">
                  <c:v>3.938340918615975</c:v>
                </c:pt>
                <c:pt idx="46">
                  <c:v>4.2044273327912549</c:v>
                </c:pt>
                <c:pt idx="47">
                  <c:v>4.0172011043068494</c:v>
                </c:pt>
                <c:pt idx="48">
                  <c:v>3.913364753245105</c:v>
                </c:pt>
                <c:pt idx="49">
                  <c:v>3.691879398074668</c:v>
                </c:pt>
                <c:pt idx="50">
                  <c:v>3.332299901548271</c:v>
                </c:pt>
                <c:pt idx="51">
                  <c:v>3.5106622309485003</c:v>
                </c:pt>
                <c:pt idx="52">
                  <c:v>0.61336976264870713</c:v>
                </c:pt>
                <c:pt idx="53">
                  <c:v>0.76087510589797069</c:v>
                </c:pt>
                <c:pt idx="54">
                  <c:v>1.3565756515683649</c:v>
                </c:pt>
                <c:pt idx="55">
                  <c:v>0.24309601572139358</c:v>
                </c:pt>
                <c:pt idx="56">
                  <c:v>-0.43888364006332448</c:v>
                </c:pt>
                <c:pt idx="57">
                  <c:v>0.26939838293463936</c:v>
                </c:pt>
                <c:pt idx="58">
                  <c:v>0.26939838293463936</c:v>
                </c:pt>
                <c:pt idx="59">
                  <c:v>0.26939838293463936</c:v>
                </c:pt>
                <c:pt idx="60">
                  <c:v>12.258522838553553</c:v>
                </c:pt>
                <c:pt idx="61">
                  <c:v>12.258522838553553</c:v>
                </c:pt>
              </c:numCache>
            </c:numRef>
          </c:val>
        </c:ser>
        <c:gapWidth val="50"/>
        <c:overlap val="100"/>
        <c:axId val="93356032"/>
        <c:axId val="93357568"/>
      </c:barChart>
      <c:catAx>
        <c:axId val="93356032"/>
        <c:scaling>
          <c:orientation val="minMax"/>
          <c:min val="1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3357568"/>
        <c:crosses val="autoZero"/>
        <c:lblAlgn val="ctr"/>
        <c:lblOffset val="100"/>
        <c:tickLblSkip val="4"/>
        <c:tickMarkSkip val="4"/>
      </c:catAx>
      <c:valAx>
        <c:axId val="93357568"/>
        <c:scaling>
          <c:orientation val="minMax"/>
          <c:max val="60"/>
          <c:min val="-1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4.4801587301587374E-4"/>
              <c:y val="0.26919745370370363"/>
            </c:manualLayout>
          </c:layout>
        </c:title>
        <c:numFmt formatCode="0" sourceLinked="0"/>
        <c:tickLblPos val="nextTo"/>
        <c:crossAx val="93356032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"/>
          <c:y val="0.83424555829894564"/>
          <c:w val="1"/>
          <c:h val="0.16575444170105499"/>
        </c:manualLayout>
      </c:layout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600">
          <a:latin typeface="+mj-lt"/>
        </a:defRPr>
      </a:pPr>
      <a:endParaRPr lang="hu-H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0466997354497359"/>
          <c:y val="4.6967040673211773E-2"/>
          <c:w val="0.7810099206349207"/>
          <c:h val="0.5855388888888885"/>
        </c:manualLayout>
      </c:layout>
      <c:barChart>
        <c:barDir val="col"/>
        <c:grouping val="clustered"/>
        <c:ser>
          <c:idx val="4"/>
          <c:order val="3"/>
          <c:tx>
            <c:strRef>
              <c:f>'c1-6'!$F$12</c:f>
              <c:strCache>
                <c:ptCount val="1"/>
                <c:pt idx="0">
                  <c:v>dummyfcast-</c:v>
                </c:pt>
              </c:strCache>
            </c:strRef>
          </c:tx>
          <c:spPr>
            <a:solidFill>
              <a:sysClr val="windowText" lastClr="000000">
                <a:alpha val="50000"/>
              </a:sysClr>
            </a:solidFill>
          </c:spPr>
          <c:cat>
            <c:numRef>
              <c:f>'c1-6'!$A$13:$A$33</c:f>
              <c:numCache>
                <c:formatCode>yyyy/mm/dd</c:formatCode>
                <c:ptCount val="21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</c:numCache>
            </c:numRef>
          </c:cat>
          <c:val>
            <c:numRef>
              <c:f>'c1-6'!$F$13:$F$33</c:f>
              <c:numCache>
                <c:formatCode>0</c:formatCode>
                <c:ptCount val="21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  <c:pt idx="5">
                  <c:v>70</c:v>
                </c:pt>
                <c:pt idx="6">
                  <c:v>70</c:v>
                </c:pt>
                <c:pt idx="7">
                  <c:v>70</c:v>
                </c:pt>
                <c:pt idx="8">
                  <c:v>70</c:v>
                </c:pt>
                <c:pt idx="9">
                  <c:v>70</c:v>
                </c:pt>
                <c:pt idx="10">
                  <c:v>70</c:v>
                </c:pt>
                <c:pt idx="11">
                  <c:v>70</c:v>
                </c:pt>
                <c:pt idx="12">
                  <c:v>70</c:v>
                </c:pt>
                <c:pt idx="13">
                  <c:v>70</c:v>
                </c:pt>
                <c:pt idx="14">
                  <c:v>70</c:v>
                </c:pt>
                <c:pt idx="15">
                  <c:v>70</c:v>
                </c:pt>
                <c:pt idx="16">
                  <c:v>70</c:v>
                </c:pt>
                <c:pt idx="17">
                  <c:v>70</c:v>
                </c:pt>
                <c:pt idx="18">
                  <c:v>70</c:v>
                </c:pt>
                <c:pt idx="19">
                  <c:v>70</c:v>
                </c:pt>
                <c:pt idx="20">
                  <c:v>70</c:v>
                </c:pt>
              </c:numCache>
            </c:numRef>
          </c:val>
        </c:ser>
        <c:gapWidth val="500"/>
        <c:overlap val="100"/>
        <c:axId val="93571328"/>
        <c:axId val="93569408"/>
      </c:barChart>
      <c:lineChart>
        <c:grouping val="standard"/>
        <c:ser>
          <c:idx val="1"/>
          <c:order val="0"/>
          <c:tx>
            <c:strRef>
              <c:f>'c1-6'!$C$11</c:f>
              <c:strCache>
                <c:ptCount val="1"/>
                <c:pt idx="0">
                  <c:v>Nettó pénzügyi megtakarítási ráta</c:v>
                </c:pt>
              </c:strCache>
            </c:strRef>
          </c:tx>
          <c:spPr>
            <a:ln w="381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'c1-6'!$A$13:$A$34</c:f>
              <c:numCache>
                <c:formatCode>yyyy/mm/dd</c:formatCode>
                <c:ptCount val="22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  <c:pt idx="21">
                  <c:v>42370</c:v>
                </c:pt>
              </c:numCache>
            </c:numRef>
          </c:cat>
          <c:val>
            <c:numRef>
              <c:f>'c1-6'!$C$13:$C$34</c:f>
              <c:numCache>
                <c:formatCode>0.0</c:formatCode>
                <c:ptCount val="22"/>
                <c:pt idx="0">
                  <c:v>13.931317597354312</c:v>
                </c:pt>
                <c:pt idx="1">
                  <c:v>14.903704595215306</c:v>
                </c:pt>
                <c:pt idx="2">
                  <c:v>13.733228079038353</c:v>
                </c:pt>
                <c:pt idx="3">
                  <c:v>14.602358408746449</c:v>
                </c:pt>
                <c:pt idx="4">
                  <c:v>10.430496624772003</c:v>
                </c:pt>
                <c:pt idx="5">
                  <c:v>8.1430869310145013</c:v>
                </c:pt>
                <c:pt idx="6">
                  <c:v>7.5094103225313313</c:v>
                </c:pt>
                <c:pt idx="7">
                  <c:v>3.7522678768181748</c:v>
                </c:pt>
                <c:pt idx="8">
                  <c:v>-1.2425835009200407E-2</c:v>
                </c:pt>
                <c:pt idx="9">
                  <c:v>2.4332799101333427</c:v>
                </c:pt>
                <c:pt idx="10">
                  <c:v>5.1550936326789945</c:v>
                </c:pt>
                <c:pt idx="11">
                  <c:v>3.6578242567651857</c:v>
                </c:pt>
                <c:pt idx="12">
                  <c:v>0.36962829538278208</c:v>
                </c:pt>
                <c:pt idx="13">
                  <c:v>7.5614642480249308E-2</c:v>
                </c:pt>
                <c:pt idx="14">
                  <c:v>3.6609200320704698</c:v>
                </c:pt>
                <c:pt idx="15">
                  <c:v>6.3026599170078317</c:v>
                </c:pt>
                <c:pt idx="16">
                  <c:v>9.0060283413797322</c:v>
                </c:pt>
                <c:pt idx="17">
                  <c:v>7.3871801687625265</c:v>
                </c:pt>
                <c:pt idx="18">
                  <c:v>8.9887335894371123</c:v>
                </c:pt>
                <c:pt idx="19">
                  <c:v>9.8505614778896948</c:v>
                </c:pt>
                <c:pt idx="20">
                  <c:v>9.3237010870528216</c:v>
                </c:pt>
                <c:pt idx="21">
                  <c:v>8.177329448467118</c:v>
                </c:pt>
              </c:numCache>
            </c:numRef>
          </c:val>
        </c:ser>
        <c:ser>
          <c:idx val="2"/>
          <c:order val="1"/>
          <c:tx>
            <c:strRef>
              <c:f>'c1-6'!$D$11</c:f>
              <c:strCache>
                <c:ptCount val="1"/>
                <c:pt idx="0">
                  <c:v>Beruházási ráta</c:v>
                </c:pt>
              </c:strCache>
            </c:strRef>
          </c:tx>
          <c:spPr>
            <a:ln w="38100">
              <a:solidFill>
                <a:schemeClr val="bg2"/>
              </a:solidFill>
            </a:ln>
          </c:spPr>
          <c:marker>
            <c:symbol val="circle"/>
            <c:size val="6"/>
            <c:spPr>
              <a:solidFill>
                <a:schemeClr val="bg2"/>
              </a:solidFill>
              <a:ln>
                <a:solidFill>
                  <a:schemeClr val="bg2"/>
                </a:solidFill>
              </a:ln>
            </c:spPr>
          </c:marker>
          <c:cat>
            <c:numRef>
              <c:f>'c1-6'!$A$13:$A$34</c:f>
              <c:numCache>
                <c:formatCode>yyyy/mm/dd</c:formatCode>
                <c:ptCount val="22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  <c:pt idx="21">
                  <c:v>42370</c:v>
                </c:pt>
              </c:numCache>
            </c:numRef>
          </c:cat>
          <c:val>
            <c:numRef>
              <c:f>'c1-6'!$D$13:$D$34</c:f>
              <c:numCache>
                <c:formatCode>0.0</c:formatCode>
                <c:ptCount val="22"/>
                <c:pt idx="0">
                  <c:v>9.1472781987799721</c:v>
                </c:pt>
                <c:pt idx="1">
                  <c:v>7.7894841992833639</c:v>
                </c:pt>
                <c:pt idx="2">
                  <c:v>7.905616159608214</c:v>
                </c:pt>
                <c:pt idx="3">
                  <c:v>6.7912253449842801</c:v>
                </c:pt>
                <c:pt idx="4">
                  <c:v>6.6777177178936142</c:v>
                </c:pt>
                <c:pt idx="5">
                  <c:v>7.5915297743906205</c:v>
                </c:pt>
                <c:pt idx="6">
                  <c:v>8.5320162260411774</c:v>
                </c:pt>
                <c:pt idx="7">
                  <c:v>9.0181518307933519</c:v>
                </c:pt>
                <c:pt idx="8">
                  <c:v>9.5813864398383668</c:v>
                </c:pt>
                <c:pt idx="9">
                  <c:v>9.9987555436798417</c:v>
                </c:pt>
                <c:pt idx="10">
                  <c:v>8.3661175281748505</c:v>
                </c:pt>
                <c:pt idx="11">
                  <c:v>7.4462507057551326</c:v>
                </c:pt>
                <c:pt idx="12">
                  <c:v>8.1421468089176141</c:v>
                </c:pt>
                <c:pt idx="13">
                  <c:v>8.6170983226532929</c:v>
                </c:pt>
                <c:pt idx="14">
                  <c:v>8.2977684230285167</c:v>
                </c:pt>
                <c:pt idx="15">
                  <c:v>6.5853760583654282</c:v>
                </c:pt>
                <c:pt idx="16">
                  <c:v>4.9033390329324034</c:v>
                </c:pt>
                <c:pt idx="17">
                  <c:v>4.658431043565094</c:v>
                </c:pt>
                <c:pt idx="18">
                  <c:v>4.5580825485512344</c:v>
                </c:pt>
                <c:pt idx="19">
                  <c:v>4.5683262027281986</c:v>
                </c:pt>
                <c:pt idx="20">
                  <c:v>4.9245611178402315</c:v>
                </c:pt>
                <c:pt idx="21">
                  <c:v>5.4495472772650855</c:v>
                </c:pt>
              </c:numCache>
            </c:numRef>
          </c:val>
        </c:ser>
        <c:marker val="1"/>
        <c:axId val="93565312"/>
        <c:axId val="93567232"/>
      </c:lineChart>
      <c:lineChart>
        <c:grouping val="standard"/>
        <c:ser>
          <c:idx val="0"/>
          <c:order val="2"/>
          <c:tx>
            <c:strRef>
              <c:f>'c1-6'!$B$11</c:f>
              <c:strCache>
                <c:ptCount val="1"/>
                <c:pt idx="0">
                  <c:v>Fogyasztási ráta (jobb tengely)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</a:ln>
          </c:spPr>
          <c:marker>
            <c:symbol val="diamond"/>
            <c:size val="6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numRef>
              <c:f>'c1-6'!$A$13:$A$34</c:f>
              <c:numCache>
                <c:formatCode>yyyy/mm/dd</c:formatCode>
                <c:ptCount val="22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  <c:pt idx="21">
                  <c:v>42370</c:v>
                </c:pt>
              </c:numCache>
            </c:numRef>
          </c:cat>
          <c:val>
            <c:numRef>
              <c:f>'c1-6'!$B$13:$B$34</c:f>
              <c:numCache>
                <c:formatCode>0.0</c:formatCode>
                <c:ptCount val="22"/>
                <c:pt idx="0">
                  <c:v>77.85694064294988</c:v>
                </c:pt>
                <c:pt idx="1">
                  <c:v>78.253857171740208</c:v>
                </c:pt>
                <c:pt idx="2">
                  <c:v>79.40460823247291</c:v>
                </c:pt>
                <c:pt idx="3">
                  <c:v>79.61914739300714</c:v>
                </c:pt>
                <c:pt idx="4">
                  <c:v>83.684869968040829</c:v>
                </c:pt>
                <c:pt idx="5">
                  <c:v>84.79197195915566</c:v>
                </c:pt>
                <c:pt idx="6">
                  <c:v>84.971934677748166</c:v>
                </c:pt>
                <c:pt idx="7">
                  <c:v>88.811231246125317</c:v>
                </c:pt>
                <c:pt idx="8">
                  <c:v>92.30012096463102</c:v>
                </c:pt>
                <c:pt idx="9">
                  <c:v>88.78105437894412</c:v>
                </c:pt>
                <c:pt idx="10">
                  <c:v>87.715748904953742</c:v>
                </c:pt>
                <c:pt idx="11">
                  <c:v>89.950669278471224</c:v>
                </c:pt>
                <c:pt idx="12">
                  <c:v>92.276223202126374</c:v>
                </c:pt>
                <c:pt idx="13">
                  <c:v>91.319349731782282</c:v>
                </c:pt>
                <c:pt idx="14">
                  <c:v>88.045990566159148</c:v>
                </c:pt>
                <c:pt idx="15">
                  <c:v>87.126094882607859</c:v>
                </c:pt>
                <c:pt idx="16">
                  <c:v>86.087131539628189</c:v>
                </c:pt>
                <c:pt idx="17">
                  <c:v>87.955705701351818</c:v>
                </c:pt>
                <c:pt idx="18">
                  <c:v>86.461175530843917</c:v>
                </c:pt>
                <c:pt idx="19">
                  <c:v>85.619500065105726</c:v>
                </c:pt>
                <c:pt idx="20">
                  <c:v>85.751737795106919</c:v>
                </c:pt>
                <c:pt idx="21">
                  <c:v>86.373123274267797</c:v>
                </c:pt>
              </c:numCache>
            </c:numRef>
          </c:val>
        </c:ser>
        <c:marker val="1"/>
        <c:axId val="93571328"/>
        <c:axId val="93569408"/>
      </c:lineChart>
      <c:dateAx>
        <c:axId val="93565312"/>
        <c:scaling>
          <c:orientation val="minMax"/>
          <c:max val="42370"/>
          <c:min val="36526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3567232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93567232"/>
        <c:scaling>
          <c:orientation val="minMax"/>
          <c:max val="18"/>
          <c:min val="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4206349206346972E-5"/>
              <c:y val="0.30166597222222252"/>
            </c:manualLayout>
          </c:layout>
        </c:title>
        <c:numFmt formatCode="0" sourceLinked="0"/>
        <c:tickLblPos val="nextTo"/>
        <c:crossAx val="93565312"/>
        <c:crosses val="autoZero"/>
        <c:crossBetween val="midCat"/>
      </c:valAx>
      <c:valAx>
        <c:axId val="93569408"/>
        <c:scaling>
          <c:orientation val="minMax"/>
          <c:max val="93"/>
          <c:min val="75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12850529100534"/>
              <c:y val="0.30037384259259281"/>
            </c:manualLayout>
          </c:layout>
        </c:title>
        <c:numFmt formatCode="0" sourceLinked="0"/>
        <c:tickLblPos val="nextTo"/>
        <c:crossAx val="93571328"/>
        <c:crosses val="max"/>
        <c:crossBetween val="between"/>
      </c:valAx>
      <c:dateAx>
        <c:axId val="93571328"/>
        <c:scaling>
          <c:orientation val="minMax"/>
        </c:scaling>
        <c:delete val="1"/>
        <c:axPos val="b"/>
        <c:numFmt formatCode="yyyy/mm/dd" sourceLinked="1"/>
        <c:tickLblPos val="none"/>
        <c:crossAx val="93569408"/>
        <c:crosses val="autoZero"/>
        <c:auto val="1"/>
        <c:lblOffset val="100"/>
        <c:baseTimeUnit val="years"/>
      </c:date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"/>
          <c:y val="0.81666319444444457"/>
          <c:w val="1"/>
          <c:h val="0.18333680555555554"/>
        </c:manualLayout>
      </c:layout>
    </c:legend>
    <c:plotVisOnly val="1"/>
    <c:dispBlanksAs val="gap"/>
  </c:chart>
  <c:spPr>
    <a:solidFill>
      <a:sysClr val="window" lastClr="FFFFFF"/>
    </a:solidFill>
    <a:ln w="3175">
      <a:noFill/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9.5620105820105813E-2"/>
          <c:y val="3.0721064814814816E-2"/>
          <c:w val="0.80875992063492064"/>
          <c:h val="0.51820138888888889"/>
        </c:manualLayout>
      </c:layout>
      <c:barChart>
        <c:barDir val="col"/>
        <c:grouping val="stacked"/>
        <c:ser>
          <c:idx val="0"/>
          <c:order val="0"/>
          <c:tx>
            <c:strRef>
              <c:f>'c1-9'!$B$14</c:f>
              <c:strCache>
                <c:ptCount val="1"/>
                <c:pt idx="0">
                  <c:v>Lakosság végső fogyasztása</c:v>
                </c:pt>
              </c:strCache>
            </c:strRef>
          </c:tx>
          <c:spPr>
            <a:solidFill>
              <a:srgbClr val="9C0000"/>
            </a:solidFill>
            <a:ln>
              <a:noFill/>
            </a:ln>
          </c:spPr>
          <c:cat>
            <c:strRef>
              <c:f>'c1-9'!$A$16:$A$26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'c1-9'!$B$16:$B$26</c:f>
              <c:numCache>
                <c:formatCode>0.0</c:formatCode>
                <c:ptCount val="11"/>
                <c:pt idx="0">
                  <c:v>-0.52552253564282181</c:v>
                </c:pt>
                <c:pt idx="1">
                  <c:v>0.13615619919487471</c:v>
                </c:pt>
                <c:pt idx="2">
                  <c:v>0.50153544277511852</c:v>
                </c:pt>
                <c:pt idx="3">
                  <c:v>0.32262513198079151</c:v>
                </c:pt>
                <c:pt idx="4">
                  <c:v>0.67253341071814265</c:v>
                </c:pt>
                <c:pt idx="5">
                  <c:v>0.97285398270062751</c:v>
                </c:pt>
                <c:pt idx="6">
                  <c:v>1.04723155179023</c:v>
                </c:pt>
                <c:pt idx="7">
                  <c:v>1.0646361551306778</c:v>
                </c:pt>
                <c:pt idx="9">
                  <c:v>1.4351687708869159</c:v>
                </c:pt>
                <c:pt idx="10">
                  <c:v>1.1486580316512627</c:v>
                </c:pt>
              </c:numCache>
            </c:numRef>
          </c:val>
        </c:ser>
        <c:ser>
          <c:idx val="1"/>
          <c:order val="1"/>
          <c:tx>
            <c:strRef>
              <c:f>'c1-9'!$C$14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accent6"/>
            </a:solidFill>
          </c:spPr>
          <c:cat>
            <c:strRef>
              <c:f>'c1-9'!$A$16:$A$26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'c1-9'!$C$16:$C$26</c:f>
              <c:numCache>
                <c:formatCode>0.0</c:formatCode>
                <c:ptCount val="11"/>
                <c:pt idx="0">
                  <c:v>0.47015980649285372</c:v>
                </c:pt>
                <c:pt idx="1">
                  <c:v>0.5417003387912811</c:v>
                </c:pt>
                <c:pt idx="2">
                  <c:v>0.5056523605224047</c:v>
                </c:pt>
                <c:pt idx="3">
                  <c:v>0.47122651328060738</c:v>
                </c:pt>
                <c:pt idx="4">
                  <c:v>0.33811179414344728</c:v>
                </c:pt>
                <c:pt idx="5">
                  <c:v>0.27404555259911334</c:v>
                </c:pt>
                <c:pt idx="6">
                  <c:v>0.25493014625599275</c:v>
                </c:pt>
                <c:pt idx="7">
                  <c:v>0.15054855733046102</c:v>
                </c:pt>
                <c:pt idx="9">
                  <c:v>-0.14294036967854803</c:v>
                </c:pt>
                <c:pt idx="10">
                  <c:v>-0.21276216427430344</c:v>
                </c:pt>
              </c:numCache>
            </c:numRef>
          </c:val>
        </c:ser>
        <c:ser>
          <c:idx val="2"/>
          <c:order val="2"/>
          <c:tx>
            <c:strRef>
              <c:f>'c1-9'!$D$14</c:f>
              <c:strCache>
                <c:ptCount val="1"/>
                <c:pt idx="0">
                  <c:v>Bruttó állóeszköz-felhalmozás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cat>
            <c:strRef>
              <c:f>'c1-9'!$A$16:$A$26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'c1-9'!$D$16:$D$26</c:f>
              <c:numCache>
                <c:formatCode>0.0</c:formatCode>
                <c:ptCount val="11"/>
                <c:pt idx="0">
                  <c:v>-0.6630773361331479</c:v>
                </c:pt>
                <c:pt idx="1">
                  <c:v>0.6077376881314398</c:v>
                </c:pt>
                <c:pt idx="2">
                  <c:v>1.5162642979295302</c:v>
                </c:pt>
                <c:pt idx="3">
                  <c:v>2.5138010717671437</c:v>
                </c:pt>
                <c:pt idx="4">
                  <c:v>3.21497024449239</c:v>
                </c:pt>
                <c:pt idx="5">
                  <c:v>2.9497916283305594</c:v>
                </c:pt>
                <c:pt idx="6">
                  <c:v>2.6276670664287658</c:v>
                </c:pt>
                <c:pt idx="7">
                  <c:v>2.3367703859766507</c:v>
                </c:pt>
                <c:pt idx="9">
                  <c:v>0.39552391563689976</c:v>
                </c:pt>
                <c:pt idx="10">
                  <c:v>-0.20707476384326179</c:v>
                </c:pt>
              </c:numCache>
            </c:numRef>
          </c:val>
        </c:ser>
        <c:ser>
          <c:idx val="3"/>
          <c:order val="3"/>
          <c:tx>
            <c:strRef>
              <c:f>'c1-9'!$E$14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</c:spPr>
          <c:cat>
            <c:strRef>
              <c:f>'c1-9'!$A$16:$A$26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'c1-9'!$E$16:$E$26</c:f>
              <c:numCache>
                <c:formatCode>0.0</c:formatCode>
                <c:ptCount val="11"/>
                <c:pt idx="0">
                  <c:v>-0.49218938152795477</c:v>
                </c:pt>
                <c:pt idx="1">
                  <c:v>1.7692686163430078</c:v>
                </c:pt>
                <c:pt idx="2">
                  <c:v>-1.5107019393649952</c:v>
                </c:pt>
                <c:pt idx="3">
                  <c:v>-1.201606902470898</c:v>
                </c:pt>
                <c:pt idx="4">
                  <c:v>-0.67346708760312268</c:v>
                </c:pt>
                <c:pt idx="5">
                  <c:v>4.1348505473054187E-2</c:v>
                </c:pt>
                <c:pt idx="6">
                  <c:v>1.1844781059072593</c:v>
                </c:pt>
                <c:pt idx="7">
                  <c:v>-0.28180704757175112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'c1-9'!$F$14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cat>
            <c:strRef>
              <c:f>'c1-9'!$A$16:$A$26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'c1-9'!$F$16:$F$26</c:f>
              <c:numCache>
                <c:formatCode>0.0</c:formatCode>
                <c:ptCount val="11"/>
                <c:pt idx="0">
                  <c:v>1.0265358483950637</c:v>
                </c:pt>
                <c:pt idx="1">
                  <c:v>-1.9144632413792313</c:v>
                </c:pt>
                <c:pt idx="2">
                  <c:v>1.1173626698688013</c:v>
                </c:pt>
                <c:pt idx="3">
                  <c:v>1.3624789488409461</c:v>
                </c:pt>
                <c:pt idx="4">
                  <c:v>5.5716288433777697E-2</c:v>
                </c:pt>
                <c:pt idx="5">
                  <c:v>-0.4854470115876135</c:v>
                </c:pt>
                <c:pt idx="6">
                  <c:v>-1.9382641878684854</c:v>
                </c:pt>
                <c:pt idx="7">
                  <c:v>-0.65377586679046462</c:v>
                </c:pt>
                <c:pt idx="9">
                  <c:v>0.57949036008542343</c:v>
                </c:pt>
                <c:pt idx="10">
                  <c:v>1.3408421735295037</c:v>
                </c:pt>
              </c:numCache>
            </c:numRef>
          </c:val>
        </c:ser>
        <c:gapWidth val="50"/>
        <c:overlap val="100"/>
        <c:axId val="93591808"/>
        <c:axId val="93605888"/>
      </c:barChart>
      <c:lineChart>
        <c:grouping val="standard"/>
        <c:ser>
          <c:idx val="5"/>
          <c:order val="5"/>
          <c:tx>
            <c:strRef>
              <c:f>'c1-9'!$G$14</c:f>
              <c:strCache>
                <c:ptCount val="1"/>
                <c:pt idx="0">
                  <c:v>GDP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dPt>
            <c:idx val="7"/>
            <c:marker>
              <c:symbol val="circle"/>
              <c:size val="10"/>
              <c:spPr>
                <a:solidFill>
                  <a:schemeClr val="tx1"/>
                </a:solidFill>
                <a:ln>
                  <a:solidFill>
                    <a:schemeClr val="tx1"/>
                  </a:solidFill>
                </a:ln>
              </c:spPr>
            </c:marker>
            <c:spPr>
              <a:ln w="38100">
                <a:solidFill>
                  <a:schemeClr val="tx1"/>
                </a:solidFill>
                <a:prstDash val="sysDash"/>
              </a:ln>
            </c:spPr>
          </c:dPt>
          <c:dPt>
            <c:idx val="9"/>
            <c:marker>
              <c:symbol val="circle"/>
              <c:size val="10"/>
              <c:spPr>
                <a:solidFill>
                  <a:schemeClr val="tx1"/>
                </a:solidFill>
                <a:ln>
                  <a:solidFill>
                    <a:prstClr val="black"/>
                  </a:solidFill>
                </a:ln>
              </c:spPr>
            </c:marker>
            <c:spPr>
              <a:ln w="38100">
                <a:solidFill>
                  <a:prstClr val="black"/>
                </a:solidFill>
              </a:ln>
            </c:spPr>
          </c:dPt>
          <c:dPt>
            <c:idx val="10"/>
            <c:marker>
              <c:symbol val="circle"/>
              <c:size val="10"/>
              <c:spPr>
                <a:solidFill>
                  <a:sysClr val="windowText" lastClr="000000"/>
                </a:solidFill>
                <a:ln>
                  <a:solidFill>
                    <a:schemeClr val="tx1"/>
                  </a:solidFill>
                </a:ln>
              </c:spPr>
            </c:marker>
          </c:dPt>
          <c:cat>
            <c:strRef>
              <c:f>'c1-9'!$A$16:$A$26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'c1-9'!$G$16:$G$26</c:f>
              <c:numCache>
                <c:formatCode>0.0</c:formatCode>
                <c:ptCount val="11"/>
                <c:pt idx="0">
                  <c:v>-0.18409359841600634</c:v>
                </c:pt>
                <c:pt idx="1">
                  <c:v>1.1403996010813731</c:v>
                </c:pt>
                <c:pt idx="2">
                  <c:v>2.1301128317308597</c:v>
                </c:pt>
                <c:pt idx="3">
                  <c:v>3.4685247633985883</c:v>
                </c:pt>
                <c:pt idx="4">
                  <c:v>3.6078646501846312</c:v>
                </c:pt>
                <c:pt idx="5">
                  <c:v>3.75259265751574</c:v>
                </c:pt>
                <c:pt idx="6">
                  <c:v>3.1760426825137582</c:v>
                </c:pt>
                <c:pt idx="7">
                  <c:v>2.6163721840755731</c:v>
                </c:pt>
                <c:pt idx="9">
                  <c:v>2.2672426769306804</c:v>
                </c:pt>
                <c:pt idx="10">
                  <c:v>2.0696632770632135</c:v>
                </c:pt>
              </c:numCache>
            </c:numRef>
          </c:val>
        </c:ser>
        <c:marker val="1"/>
        <c:axId val="93607808"/>
        <c:axId val="93609344"/>
      </c:lineChart>
      <c:dateAx>
        <c:axId val="93591808"/>
        <c:scaling>
          <c:orientation val="minMax"/>
          <c:min val="1"/>
        </c:scaling>
        <c:axPos val="b"/>
        <c:numFmt formatCode="yyyy" sourceLinked="0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3605888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93605888"/>
        <c:scaling>
          <c:orientation val="minMax"/>
          <c:max val="5"/>
          <c:min val="-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1.2193121693121723E-3"/>
              <c:y val="0.19889328703703724"/>
            </c:manualLayout>
          </c:layout>
        </c:title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3591808"/>
        <c:crosses val="autoZero"/>
        <c:crossBetween val="between"/>
        <c:majorUnit val="1"/>
      </c:valAx>
      <c:catAx>
        <c:axId val="93607808"/>
        <c:scaling>
          <c:orientation val="minMax"/>
        </c:scaling>
        <c:delete val="1"/>
        <c:axPos val="b"/>
        <c:numFmt formatCode="dd/mm/yyyy" sourceLinked="1"/>
        <c:tickLblPos val="none"/>
        <c:crossAx val="93609344"/>
        <c:crosses val="autoZero"/>
        <c:auto val="1"/>
        <c:lblAlgn val="ctr"/>
        <c:lblOffset val="100"/>
      </c:catAx>
      <c:valAx>
        <c:axId val="93609344"/>
        <c:scaling>
          <c:orientation val="minMax"/>
          <c:max val="5"/>
          <c:min val="-2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140674603174559"/>
              <c:y val="0.21653217592592591"/>
            </c:manualLayout>
          </c:layout>
        </c:title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3607808"/>
        <c:crosses val="max"/>
        <c:crossBetween val="between"/>
        <c:majorUnit val="1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78224907407407485"/>
          <c:w val="1"/>
          <c:h val="0.21775092592592593"/>
        </c:manualLayout>
      </c:layout>
    </c:legend>
    <c:plotVisOnly val="1"/>
    <c:dispBlanksAs val="gap"/>
  </c:chart>
  <c:spPr>
    <a:solidFill>
      <a:schemeClr val="bg1"/>
    </a:solidFill>
    <a:ln w="3175">
      <a:noFill/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9.5327645502645567E-2"/>
          <c:y val="3.4699074074074104E-2"/>
          <c:w val="0.81009457671957741"/>
          <c:h val="0.60157268518518514"/>
        </c:manualLayout>
      </c:layout>
      <c:barChart>
        <c:barDir val="col"/>
        <c:grouping val="stacked"/>
        <c:ser>
          <c:idx val="0"/>
          <c:order val="0"/>
          <c:tx>
            <c:strRef>
              <c:f>'c1-3'!$B$15</c:f>
              <c:strCache>
                <c:ptCount val="1"/>
                <c:pt idx="0">
                  <c:v>Maginfláció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accent6"/>
              </a:solidFill>
            </a:ln>
          </c:spPr>
          <c:cat>
            <c:numRef>
              <c:f>'M_1. fejezet - 1st chapter.xlsx'!_c13_datum</c:f>
              <c:numCache>
                <c:formatCode>yyyy/mm/dd</c:formatCode>
                <c:ptCount val="36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</c:numCache>
            </c:numRef>
          </c:cat>
          <c:val>
            <c:numRef>
              <c:f>'M_1. fejezet - 1st chapter.xlsx'!_c13_core</c:f>
              <c:numCache>
                <c:formatCode>0.0</c:formatCode>
                <c:ptCount val="36"/>
                <c:pt idx="0">
                  <c:v>3.2127046231455947</c:v>
                </c:pt>
                <c:pt idx="1">
                  <c:v>3.5829130386871602</c:v>
                </c:pt>
                <c:pt idx="2">
                  <c:v>3.480565554891689</c:v>
                </c:pt>
                <c:pt idx="3">
                  <c:v>2.636329947279707</c:v>
                </c:pt>
                <c:pt idx="4">
                  <c:v>2.0202787756430332</c:v>
                </c:pt>
                <c:pt idx="5">
                  <c:v>1.9446677586737522</c:v>
                </c:pt>
                <c:pt idx="6">
                  <c:v>1.8856984332467861</c:v>
                </c:pt>
                <c:pt idx="7">
                  <c:v>1.7012199203660281</c:v>
                </c:pt>
                <c:pt idx="8">
                  <c:v>1.4704188054944292</c:v>
                </c:pt>
                <c:pt idx="9">
                  <c:v>0.77289650160648704</c:v>
                </c:pt>
                <c:pt idx="10">
                  <c:v>0.47202395106504885</c:v>
                </c:pt>
                <c:pt idx="11">
                  <c:v>0.88964325643101239</c:v>
                </c:pt>
                <c:pt idx="12">
                  <c:v>1.1193661482898236</c:v>
                </c:pt>
                <c:pt idx="13">
                  <c:v>1.7319283098188341</c:v>
                </c:pt>
                <c:pt idx="14">
                  <c:v>1.9579110058727653</c:v>
                </c:pt>
                <c:pt idx="15">
                  <c:v>1.7901995246052613</c:v>
                </c:pt>
                <c:pt idx="16">
                  <c:v>1.9128003160723097</c:v>
                </c:pt>
                <c:pt idx="17">
                  <c:v>1.6082125940179741</c:v>
                </c:pt>
                <c:pt idx="18">
                  <c:v>1.5798390226548678</c:v>
                </c:pt>
                <c:pt idx="19">
                  <c:v>1.5415988648178489</c:v>
                </c:pt>
                <c:pt idx="20">
                  <c:v>1.1695027528918747</c:v>
                </c:pt>
                <c:pt idx="21">
                  <c:v>1.0417872864859894</c:v>
                </c:pt>
                <c:pt idx="22">
                  <c:v>0.98203791335214397</c:v>
                </c:pt>
                <c:pt idx="23">
                  <c:v>0.8003083013246215</c:v>
                </c:pt>
                <c:pt idx="24">
                  <c:v>1.0144742240946458</c:v>
                </c:pt>
                <c:pt idx="25">
                  <c:v>0.87290901240671759</c:v>
                </c:pt>
                <c:pt idx="26">
                  <c:v>0.88601805833304204</c:v>
                </c:pt>
                <c:pt idx="27">
                  <c:v>0.86438174854016625</c:v>
                </c:pt>
                <c:pt idx="28">
                  <c:v>1.0696928333529814</c:v>
                </c:pt>
                <c:pt idx="29">
                  <c:v>1.3144782162717401</c:v>
                </c:pt>
                <c:pt idx="30">
                  <c:v>1.4938800442464213</c:v>
                </c:pt>
                <c:pt idx="31">
                  <c:v>1.8663393202368501</c:v>
                </c:pt>
                <c:pt idx="32">
                  <c:v>1.9078274790577285</c:v>
                </c:pt>
                <c:pt idx="33">
                  <c:v>1.8563003102089091</c:v>
                </c:pt>
                <c:pt idx="34">
                  <c:v>1.7997865015836361</c:v>
                </c:pt>
                <c:pt idx="35">
                  <c:v>1.7544784576224748</c:v>
                </c:pt>
              </c:numCache>
            </c:numRef>
          </c:val>
        </c:ser>
        <c:ser>
          <c:idx val="1"/>
          <c:order val="1"/>
          <c:tx>
            <c:strRef>
              <c:f>'c1-3'!$C$15</c:f>
              <c:strCache>
                <c:ptCount val="1"/>
                <c:pt idx="0">
                  <c:v>Maginfláción kívüli tételek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12700">
              <a:solidFill>
                <a:schemeClr val="accent6">
                  <a:lumMod val="50000"/>
                </a:schemeClr>
              </a:solidFill>
              <a:prstDash val="solid"/>
            </a:ln>
          </c:spPr>
          <c:cat>
            <c:numRef>
              <c:f>'M_1. fejezet - 1st chapter.xlsx'!_c13_datum</c:f>
              <c:numCache>
                <c:formatCode>yyyy/mm/dd</c:formatCode>
                <c:ptCount val="36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</c:numCache>
            </c:numRef>
          </c:cat>
          <c:val>
            <c:numRef>
              <c:f>'M_1. fejezet - 1st chapter.xlsx'!_c13_noncore</c:f>
              <c:numCache>
                <c:formatCode>0.0</c:formatCode>
                <c:ptCount val="36"/>
                <c:pt idx="0">
                  <c:v>3.4894469790070981</c:v>
                </c:pt>
                <c:pt idx="1">
                  <c:v>3.0732843804710401</c:v>
                </c:pt>
                <c:pt idx="2">
                  <c:v>2.7373665759592392</c:v>
                </c:pt>
                <c:pt idx="3">
                  <c:v>1.538432252594748</c:v>
                </c:pt>
                <c:pt idx="4">
                  <c:v>0.89282203290227591</c:v>
                </c:pt>
                <c:pt idx="5">
                  <c:v>1.5723671020608623</c:v>
                </c:pt>
                <c:pt idx="6">
                  <c:v>0.48144572013331627</c:v>
                </c:pt>
                <c:pt idx="7">
                  <c:v>0.72056782280765896</c:v>
                </c:pt>
                <c:pt idx="8">
                  <c:v>1.5184363790117941</c:v>
                </c:pt>
                <c:pt idx="9">
                  <c:v>1.444149822502268</c:v>
                </c:pt>
                <c:pt idx="10">
                  <c:v>2.7841292964025914</c:v>
                </c:pt>
                <c:pt idx="11">
                  <c:v>3.05934667786588</c:v>
                </c:pt>
                <c:pt idx="12">
                  <c:v>2.9660128315135563</c:v>
                </c:pt>
                <c:pt idx="13">
                  <c:v>2.2156748722902671</c:v>
                </c:pt>
                <c:pt idx="14">
                  <c:v>1.3876765164273697</c:v>
                </c:pt>
                <c:pt idx="15">
                  <c:v>1.7917436377042504</c:v>
                </c:pt>
                <c:pt idx="16">
                  <c:v>1.5760697021625878</c:v>
                </c:pt>
                <c:pt idx="17">
                  <c:v>1.5364264410571118</c:v>
                </c:pt>
                <c:pt idx="18">
                  <c:v>1.9951139353126055</c:v>
                </c:pt>
                <c:pt idx="19">
                  <c:v>1.6179629502494639</c:v>
                </c:pt>
                <c:pt idx="20">
                  <c:v>0.52782201605794055</c:v>
                </c:pt>
                <c:pt idx="21">
                  <c:v>-0.26612428838852098</c:v>
                </c:pt>
                <c:pt idx="22">
                  <c:v>-0.52397165680503754</c:v>
                </c:pt>
                <c:pt idx="23">
                  <c:v>-1.4835012296160659</c:v>
                </c:pt>
                <c:pt idx="24">
                  <c:v>-1.8644595320945487</c:v>
                </c:pt>
                <c:pt idx="25">
                  <c:v>-1.7333709331934855</c:v>
                </c:pt>
                <c:pt idx="26">
                  <c:v>-1.4342465124713142</c:v>
                </c:pt>
                <c:pt idx="27">
                  <c:v>-1.4150649026552407</c:v>
                </c:pt>
                <c:pt idx="28">
                  <c:v>-1.0848739410452075</c:v>
                </c:pt>
                <c:pt idx="29">
                  <c:v>-0.7079480952705729</c:v>
                </c:pt>
                <c:pt idx="30">
                  <c:v>-0.74492519251332434</c:v>
                </c:pt>
                <c:pt idx="31">
                  <c:v>0.11233361666941999</c:v>
                </c:pt>
                <c:pt idx="32">
                  <c:v>0.53830365429798532</c:v>
                </c:pt>
                <c:pt idx="33">
                  <c:v>0.79881255311135557</c:v>
                </c:pt>
                <c:pt idx="34">
                  <c:v>0.92839433835569463</c:v>
                </c:pt>
                <c:pt idx="35">
                  <c:v>1.2627986926595371</c:v>
                </c:pt>
              </c:numCache>
            </c:numRef>
          </c:val>
        </c:ser>
        <c:ser>
          <c:idx val="2"/>
          <c:order val="2"/>
          <c:tx>
            <c:strRef>
              <c:f>'c1-3'!$D$15</c:f>
              <c:strCache>
                <c:ptCount val="1"/>
                <c:pt idx="0">
                  <c:v>Indirekt adók hatása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12700">
              <a:solidFill>
                <a:schemeClr val="bg2"/>
              </a:solidFill>
            </a:ln>
          </c:spPr>
          <c:cat>
            <c:numRef>
              <c:f>'M_1. fejezet - 1st chapter.xlsx'!_c13_datum</c:f>
              <c:numCache>
                <c:formatCode>yyyy/mm/dd</c:formatCode>
                <c:ptCount val="36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</c:numCache>
            </c:numRef>
          </c:cat>
          <c:val>
            <c:numRef>
              <c:f>'M_1. fejezet - 1st chapter.xlsx'!_c13_indirecttax</c:f>
              <c:numCache>
                <c:formatCode>0.0</c:formatCode>
                <c:ptCount val="36"/>
                <c:pt idx="0">
                  <c:v>0.1990496629280907</c:v>
                </c:pt>
                <c:pt idx="1">
                  <c:v>9.8391954544884433E-2</c:v>
                </c:pt>
                <c:pt idx="2">
                  <c:v>9.5593634229586194E-2</c:v>
                </c:pt>
                <c:pt idx="3">
                  <c:v>9.9615255964645114E-2</c:v>
                </c:pt>
                <c:pt idx="4">
                  <c:v>0.10446151488376718</c:v>
                </c:pt>
                <c:pt idx="5">
                  <c:v>0.10231745222018906</c:v>
                </c:pt>
                <c:pt idx="6">
                  <c:v>2.6190427585602065</c:v>
                </c:pt>
                <c:pt idx="7">
                  <c:v>2.7405592510125669</c:v>
                </c:pt>
                <c:pt idx="8">
                  <c:v>3.0440752448568542</c:v>
                </c:pt>
                <c:pt idx="9">
                  <c:v>3.1077551801946828</c:v>
                </c:pt>
                <c:pt idx="10">
                  <c:v>0.55371881823816793</c:v>
                </c:pt>
                <c:pt idx="11">
                  <c:v>0.39609781085169582</c:v>
                </c:pt>
                <c:pt idx="12">
                  <c:v>0.10094051076212952</c:v>
                </c:pt>
                <c:pt idx="13">
                  <c:v>7.52889507331993E-2</c:v>
                </c:pt>
                <c:pt idx="14">
                  <c:v>6.6766981272352394E-2</c:v>
                </c:pt>
                <c:pt idx="15">
                  <c:v>0.48462411637153735</c:v>
                </c:pt>
                <c:pt idx="16">
                  <c:v>2.1342478580743256</c:v>
                </c:pt>
                <c:pt idx="17">
                  <c:v>2.3759517208252841</c:v>
                </c:pt>
                <c:pt idx="18">
                  <c:v>2.562162404789782</c:v>
                </c:pt>
                <c:pt idx="19">
                  <c:v>2.2429357531167602</c:v>
                </c:pt>
                <c:pt idx="20">
                  <c:v>1.2063164354822191</c:v>
                </c:pt>
                <c:pt idx="21">
                  <c:v>1.0133364263389293</c:v>
                </c:pt>
                <c:pt idx="22">
                  <c:v>1.0312704305059759</c:v>
                </c:pt>
                <c:pt idx="23">
                  <c:v>1.4339762182927513</c:v>
                </c:pt>
                <c:pt idx="24">
                  <c:v>0.89082367827183062</c:v>
                </c:pt>
                <c:pt idx="25">
                  <c:v>0.6872841272849759</c:v>
                </c:pt>
                <c:pt idx="26">
                  <c:v>0.48736180305843807</c:v>
                </c:pt>
                <c:pt idx="27">
                  <c:v>-5.1467550063991632E-2</c:v>
                </c:pt>
                <c:pt idx="28">
                  <c:v>-0.11512955415168222</c:v>
                </c:pt>
                <c:pt idx="29">
                  <c:v>7.5731440059601932E-2</c:v>
                </c:pt>
                <c:pt idx="30">
                  <c:v>0.13052808656784079</c:v>
                </c:pt>
                <c:pt idx="31">
                  <c:v>0.35635306084088347</c:v>
                </c:pt>
                <c:pt idx="32">
                  <c:v>0.34834920340595188</c:v>
                </c:pt>
                <c:pt idx="33">
                  <c:v>0.26906119002855622</c:v>
                </c:pt>
                <c:pt idx="34">
                  <c:v>0.20996873498333102</c:v>
                </c:pt>
                <c:pt idx="35">
                  <c:v>-1.1527638556871889E-3</c:v>
                </c:pt>
              </c:numCache>
            </c:numRef>
          </c:val>
        </c:ser>
        <c:gapWidth val="0"/>
        <c:overlap val="100"/>
        <c:axId val="93917184"/>
        <c:axId val="93918720"/>
      </c:barChart>
      <c:lineChart>
        <c:grouping val="standard"/>
        <c:ser>
          <c:idx val="3"/>
          <c:order val="3"/>
          <c:tx>
            <c:strRef>
              <c:f>'c1-3'!$E$15</c:f>
              <c:strCache>
                <c:ptCount val="1"/>
                <c:pt idx="0">
                  <c:v>Fogyasztóiár-index 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'M_1. fejezet - 1st chapter.xlsx'!_c13_datum</c:f>
              <c:numCache>
                <c:formatCode>yyyy/mm/dd</c:formatCode>
                <c:ptCount val="36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</c:numCache>
            </c:numRef>
          </c:cat>
          <c:val>
            <c:numRef>
              <c:f>'M_1. fejezet - 1st chapter.xlsx'!_c13_CPI</c:f>
              <c:numCache>
                <c:formatCode>0.0</c:formatCode>
                <c:ptCount val="36"/>
                <c:pt idx="0">
                  <c:v>6.9012012650807897</c:v>
                </c:pt>
                <c:pt idx="1">
                  <c:v>6.7545893737030802</c:v>
                </c:pt>
                <c:pt idx="2">
                  <c:v>6.3135257650805094</c:v>
                </c:pt>
                <c:pt idx="3">
                  <c:v>4.2743774558391046</c:v>
                </c:pt>
                <c:pt idx="4">
                  <c:v>3.0175623234290736</c:v>
                </c:pt>
                <c:pt idx="5">
                  <c:v>3.6193523129548009</c:v>
                </c:pt>
                <c:pt idx="6">
                  <c:v>4.9861869119403082</c:v>
                </c:pt>
                <c:pt idx="7">
                  <c:v>5.1623469941862474</c:v>
                </c:pt>
                <c:pt idx="8">
                  <c:v>6.032930429363077</c:v>
                </c:pt>
                <c:pt idx="9">
                  <c:v>5.3248015043034345</c:v>
                </c:pt>
                <c:pt idx="10">
                  <c:v>3.8098720657058021</c:v>
                </c:pt>
                <c:pt idx="11">
                  <c:v>4.3450877451485885</c:v>
                </c:pt>
                <c:pt idx="12">
                  <c:v>4.1863194905655092</c:v>
                </c:pt>
                <c:pt idx="13">
                  <c:v>4.0228921328423013</c:v>
                </c:pt>
                <c:pt idx="14">
                  <c:v>3.4123545035724874</c:v>
                </c:pt>
                <c:pt idx="15">
                  <c:v>4.0665672786810454</c:v>
                </c:pt>
                <c:pt idx="16">
                  <c:v>5.6231178763092124</c:v>
                </c:pt>
                <c:pt idx="17">
                  <c:v>5.520590755900372</c:v>
                </c:pt>
                <c:pt idx="18">
                  <c:v>6.1371153627572488</c:v>
                </c:pt>
                <c:pt idx="19">
                  <c:v>5.4024975681840743</c:v>
                </c:pt>
                <c:pt idx="20">
                  <c:v>2.9036412044320352</c:v>
                </c:pt>
                <c:pt idx="21">
                  <c:v>1.788999424436398</c:v>
                </c:pt>
                <c:pt idx="22">
                  <c:v>1.4893366870530811</c:v>
                </c:pt>
                <c:pt idx="23">
                  <c:v>0.75078329000130861</c:v>
                </c:pt>
                <c:pt idx="24">
                  <c:v>4.0838370271927722E-2</c:v>
                </c:pt>
                <c:pt idx="25">
                  <c:v>-0.17317779350179319</c:v>
                </c:pt>
                <c:pt idx="26">
                  <c:v>-6.0866651079834432E-2</c:v>
                </c:pt>
                <c:pt idx="27">
                  <c:v>-0.60215070417906702</c:v>
                </c:pt>
                <c:pt idx="28">
                  <c:v>-0.13031066184390738</c:v>
                </c:pt>
                <c:pt idx="29">
                  <c:v>0.68226156106076918</c:v>
                </c:pt>
                <c:pt idx="30">
                  <c:v>0.87948293830093849</c:v>
                </c:pt>
                <c:pt idx="31">
                  <c:v>2.3350259977471524</c:v>
                </c:pt>
                <c:pt idx="32">
                  <c:v>2.7944803367616657</c:v>
                </c:pt>
                <c:pt idx="33">
                  <c:v>2.9241740533488207</c:v>
                </c:pt>
                <c:pt idx="34">
                  <c:v>2.9381495749226607</c:v>
                </c:pt>
                <c:pt idx="35">
                  <c:v>3.0161243864263287</c:v>
                </c:pt>
              </c:numCache>
            </c:numRef>
          </c:val>
        </c:ser>
        <c:ser>
          <c:idx val="4"/>
          <c:order val="4"/>
          <c:tx>
            <c:strRef>
              <c:f>'c1-3'!$F$15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22225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'M_1. fejezet - 1st chapter.xlsx'!_c13_datum</c:f>
              <c:numCache>
                <c:formatCode>yyyy/mm/dd</c:formatCode>
                <c:ptCount val="36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</c:numCache>
            </c:numRef>
          </c:cat>
          <c:val>
            <c:numRef>
              <c:f>'c1-3'!$F$17:$F$50</c:f>
              <c:numCache>
                <c:formatCode>0.0</c:formatCode>
                <c:ptCount val="3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</c:numCache>
            </c:numRef>
          </c:val>
        </c:ser>
        <c:marker val="1"/>
        <c:axId val="93939200"/>
        <c:axId val="93920640"/>
      </c:lineChart>
      <c:dateAx>
        <c:axId val="93917184"/>
        <c:scaling>
          <c:orientation val="minMax"/>
          <c:min val="40179"/>
        </c:scaling>
        <c:axPos val="b"/>
        <c:numFmt formatCode="yyyy" sourceLinked="0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93918720"/>
        <c:crosses val="autoZero"/>
        <c:auto val="1"/>
        <c:lblOffset val="100"/>
        <c:baseTimeUnit val="months"/>
        <c:majorUnit val="12"/>
        <c:majorTimeUnit val="months"/>
        <c:minorUnit val="12"/>
        <c:minorTimeUnit val="months"/>
      </c:dateAx>
      <c:valAx>
        <c:axId val="93918720"/>
        <c:scaling>
          <c:orientation val="minMax"/>
          <c:max val="7"/>
          <c:min val="-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3.384920634920665E-4"/>
              <c:y val="0.29932337962963018"/>
            </c:manualLayout>
          </c:layout>
        </c:title>
        <c:numFmt formatCode="0" sourceLinked="0"/>
        <c:tickLblPos val="nextTo"/>
        <c:crossAx val="93917184"/>
        <c:crosses val="autoZero"/>
        <c:crossBetween val="between"/>
        <c:majorUnit val="1"/>
      </c:valAx>
      <c:valAx>
        <c:axId val="93920640"/>
        <c:scaling>
          <c:orientation val="minMax"/>
          <c:max val="7"/>
          <c:min val="-2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075410052910105"/>
              <c:y val="0.28168449074074103"/>
            </c:manualLayout>
          </c:layout>
        </c:title>
        <c:numFmt formatCode="0" sourceLinked="0"/>
        <c:tickLblPos val="nextTo"/>
        <c:crossAx val="93939200"/>
        <c:crosses val="max"/>
        <c:crossBetween val="between"/>
        <c:majorUnit val="1"/>
      </c:valAx>
      <c:dateAx>
        <c:axId val="93939200"/>
        <c:scaling>
          <c:orientation val="minMax"/>
        </c:scaling>
        <c:delete val="1"/>
        <c:axPos val="b"/>
        <c:numFmt formatCode="yyyy/mm/dd" sourceLinked="1"/>
        <c:tickLblPos val="none"/>
        <c:crossAx val="93920640"/>
        <c:crosses val="autoZero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9891111111111113"/>
          <c:w val="1"/>
          <c:h val="0.19557685185185189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noFill/>
      <a:prstDash val="solid"/>
    </a:ln>
  </c:spPr>
  <c:txPr>
    <a:bodyPr/>
    <a:lstStyle/>
    <a:p>
      <a:pPr>
        <a:defRPr sz="1600" b="0" baseline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5.251151557018504E-2"/>
          <c:y val="3.4003009259259281E-2"/>
          <c:w val="0.93248451917285458"/>
          <c:h val="0.61519120370370395"/>
        </c:manualLayout>
      </c:layout>
      <c:areaChart>
        <c:grouping val="stacked"/>
        <c:ser>
          <c:idx val="0"/>
          <c:order val="1"/>
          <c:tx>
            <c:strRef>
              <c:f>'c1-2'!$C$17</c:f>
              <c:strCache>
                <c:ptCount val="1"/>
                <c:pt idx="0">
                  <c:v>alsó</c:v>
                </c:pt>
              </c:strCache>
            </c:strRef>
          </c:tx>
          <c:spPr>
            <a:noFill/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</c:numCache>
            </c:numRef>
          </c:cat>
          <c:val>
            <c:numRef>
              <c:f>'c1-2'!$C$18:$C$341</c:f>
              <c:numCache>
                <c:formatCode>0.0</c:formatCode>
                <c:ptCount val="324"/>
                <c:pt idx="0">
                  <c:v>3.7169918492455318</c:v>
                </c:pt>
                <c:pt idx="1">
                  <c:v>2.7804965967721547</c:v>
                </c:pt>
                <c:pt idx="2">
                  <c:v>2.2255184719153798</c:v>
                </c:pt>
                <c:pt idx="3">
                  <c:v>1.6883769546178375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1.754525525037238</c:v>
                </c:pt>
                <c:pt idx="7">
                  <c:v>1.3433066077866298</c:v>
                </c:pt>
                <c:pt idx="8">
                  <c:v>1.371060609795862</c:v>
                </c:pt>
                <c:pt idx="9">
                  <c:v>0.91132193042523113</c:v>
                </c:pt>
                <c:pt idx="10">
                  <c:v>0.91593030816623844</c:v>
                </c:pt>
                <c:pt idx="11">
                  <c:v>0.4250627694478058</c:v>
                </c:pt>
                <c:pt idx="12">
                  <c:v>0</c:v>
                </c:pt>
                <c:pt idx="13">
                  <c:v>0.10315388802861494</c:v>
                </c:pt>
                <c:pt idx="14">
                  <c:v>7.7117957443746873E-2</c:v>
                </c:pt>
                <c:pt idx="15">
                  <c:v>-8.7189940139055025E-2</c:v>
                </c:pt>
                <c:pt idx="16">
                  <c:v>-0.13303501866887757</c:v>
                </c:pt>
                <c:pt idx="17">
                  <c:v>-0.27135074950689386</c:v>
                </c:pt>
                <c:pt idx="18">
                  <c:v>0.12891311550566803</c:v>
                </c:pt>
                <c:pt idx="19">
                  <c:v>0.2</c:v>
                </c:pt>
                <c:pt idx="20">
                  <c:v>-0.38395382127987659</c:v>
                </c:pt>
                <c:pt idx="21">
                  <c:v>-0.39436048355640857</c:v>
                </c:pt>
                <c:pt idx="22">
                  <c:v>-0.78679529750846333</c:v>
                </c:pt>
                <c:pt idx="23">
                  <c:v>-1.1851350005014214</c:v>
                </c:pt>
                <c:pt idx="24">
                  <c:v>-1.0900312924171054</c:v>
                </c:pt>
                <c:pt idx="25">
                  <c:v>-0.88010899654875363</c:v>
                </c:pt>
                <c:pt idx="26">
                  <c:v>-0.72914341210070932</c:v>
                </c:pt>
              </c:numCache>
            </c:numRef>
          </c:val>
        </c:ser>
        <c:ser>
          <c:idx val="1"/>
          <c:order val="2"/>
          <c:tx>
            <c:strRef>
              <c:f>'c1-2'!$D$17</c:f>
              <c:strCache>
                <c:ptCount val="1"/>
                <c:pt idx="0">
                  <c:v>felső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</c:numCache>
            </c:numRef>
          </c:cat>
          <c:val>
            <c:numRef>
              <c:f>'c1-2'!$D$18:$D$341</c:f>
              <c:numCache>
                <c:formatCode>General</c:formatCode>
                <c:ptCount val="324"/>
                <c:pt idx="23" formatCode="0.0">
                  <c:v>0.4917912150378525</c:v>
                </c:pt>
                <c:pt idx="24" formatCode="0.0">
                  <c:v>0.73437420250894259</c:v>
                </c:pt>
                <c:pt idx="25" formatCode="0.0">
                  <c:v>0.76924251966096069</c:v>
                </c:pt>
                <c:pt idx="26" formatCode="0.0">
                  <c:v>0.80411083681297868</c:v>
                </c:pt>
              </c:numCache>
            </c:numRef>
          </c:val>
        </c:ser>
        <c:ser>
          <c:idx val="2"/>
          <c:order val="3"/>
          <c:tx>
            <c:strRef>
              <c:f>'c1-2'!$E$17</c:f>
              <c:strCache>
                <c:ptCount val="1"/>
                <c:pt idx="0">
                  <c:v>bizonytalansági sáv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</c:numCache>
            </c:numRef>
          </c:cat>
          <c:val>
            <c:numRef>
              <c:f>'c1-2'!$E$18:$E$341</c:f>
              <c:numCache>
                <c:formatCode>General</c:formatCode>
                <c:ptCount val="324"/>
                <c:pt idx="23" formatCode="0.0">
                  <c:v>0.4917912150378525</c:v>
                </c:pt>
                <c:pt idx="24" formatCode="0.0">
                  <c:v>0.73437420250894259</c:v>
                </c:pt>
                <c:pt idx="25" formatCode="0.0">
                  <c:v>0.76924251966096069</c:v>
                </c:pt>
                <c:pt idx="26" formatCode="0.0">
                  <c:v>0.80411083681297868</c:v>
                </c:pt>
              </c:numCache>
            </c:numRef>
          </c:val>
        </c:ser>
        <c:axId val="91162496"/>
        <c:axId val="91164672"/>
      </c:areaChart>
      <c:lineChart>
        <c:grouping val="standard"/>
        <c:ser>
          <c:idx val="3"/>
          <c:order val="0"/>
          <c:tx>
            <c:strRef>
              <c:f>'c1-2'!$B$17</c:f>
              <c:strCache>
                <c:ptCount val="1"/>
                <c:pt idx="0">
                  <c:v>CPI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  <a:prstDash val="solid"/>
            </a:ln>
          </c:spPr>
          <c:marker>
            <c:symbol val="none"/>
          </c:marker>
          <c:dPt>
            <c:idx val="17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"/>
            <c:spPr>
              <a:ln>
                <a:solidFill>
                  <a:schemeClr val="accent6">
                    <a:lumMod val="50000"/>
                  </a:schemeClr>
                </a:solidFill>
                <a:prstDash val="sysDash"/>
              </a:ln>
            </c:spPr>
          </c:dPt>
          <c:dPt>
            <c:idx val="24"/>
            <c:spPr>
              <a:ln>
                <a:solidFill>
                  <a:schemeClr val="accent6">
                    <a:lumMod val="50000"/>
                  </a:schemeClr>
                </a:solidFill>
                <a:prstDash val="sysDash"/>
              </a:ln>
            </c:spPr>
          </c:dPt>
          <c:dPt>
            <c:idx val="25"/>
            <c:spPr>
              <a:ln>
                <a:solidFill>
                  <a:schemeClr val="accent6">
                    <a:lumMod val="50000"/>
                  </a:schemeClr>
                </a:solidFill>
                <a:prstDash val="sysDash"/>
              </a:ln>
            </c:spPr>
          </c:dPt>
          <c:dPt>
            <c:idx val="26"/>
            <c:spPr>
              <a:ln>
                <a:solidFill>
                  <a:schemeClr val="accent6">
                    <a:lumMod val="50000"/>
                  </a:schemeClr>
                </a:solidFill>
                <a:prstDash val="sysDash"/>
              </a:ln>
            </c:spPr>
          </c:dPt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</c:numCache>
            </c:numRef>
          </c:cat>
          <c:val>
            <c:numRef>
              <c:f>'c1-2'!$B$18:$B$341</c:f>
              <c:numCache>
                <c:formatCode>0.0</c:formatCode>
                <c:ptCount val="324"/>
                <c:pt idx="0">
                  <c:v>3.7169918492455318</c:v>
                </c:pt>
                <c:pt idx="1">
                  <c:v>2.7804965967721547</c:v>
                </c:pt>
                <c:pt idx="2">
                  <c:v>2.2255184719153798</c:v>
                </c:pt>
                <c:pt idx="3">
                  <c:v>1.6883769546178375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1.754525525037238</c:v>
                </c:pt>
                <c:pt idx="7">
                  <c:v>1.3433066077866298</c:v>
                </c:pt>
                <c:pt idx="8">
                  <c:v>1.371060609795862</c:v>
                </c:pt>
                <c:pt idx="9">
                  <c:v>0.91132193042523113</c:v>
                </c:pt>
                <c:pt idx="10">
                  <c:v>0.91593030816623844</c:v>
                </c:pt>
                <c:pt idx="11">
                  <c:v>0.4250627694478058</c:v>
                </c:pt>
                <c:pt idx="12">
                  <c:v>0</c:v>
                </c:pt>
                <c:pt idx="13">
                  <c:v>0.10315388802861494</c:v>
                </c:pt>
                <c:pt idx="14">
                  <c:v>7.7117957443746873E-2</c:v>
                </c:pt>
                <c:pt idx="15">
                  <c:v>-8.7189940139055025E-2</c:v>
                </c:pt>
                <c:pt idx="16">
                  <c:v>-0.13303501866887757</c:v>
                </c:pt>
                <c:pt idx="17">
                  <c:v>-0.27135074950689386</c:v>
                </c:pt>
                <c:pt idx="18">
                  <c:v>0.12891311550566803</c:v>
                </c:pt>
                <c:pt idx="19">
                  <c:v>0.1688535445121318</c:v>
                </c:pt>
                <c:pt idx="20">
                  <c:v>-0.47177533197323385</c:v>
                </c:pt>
                <c:pt idx="21">
                  <c:v>-0.40611798170641589</c:v>
                </c:pt>
                <c:pt idx="22">
                  <c:v>-0.70042866704865503</c:v>
                </c:pt>
                <c:pt idx="23">
                  <c:v>-0.69334378546356845</c:v>
                </c:pt>
                <c:pt idx="24">
                  <c:v>-0.35565708990816347</c:v>
                </c:pt>
                <c:pt idx="25">
                  <c:v>-0.11086647688779294</c:v>
                </c:pt>
                <c:pt idx="26">
                  <c:v>7.4967424712269831E-2</c:v>
                </c:pt>
              </c:numCache>
            </c:numRef>
          </c:val>
        </c:ser>
        <c:ser>
          <c:idx val="4"/>
          <c:order val="4"/>
          <c:tx>
            <c:strRef>
              <c:f>'c1-2'!$F$17</c:f>
              <c:strCache>
                <c:ptCount val="1"/>
                <c:pt idx="0">
                  <c:v>szeptemberi előrejelzésünk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</c:marker>
          <c:val>
            <c:numRef>
              <c:f>'c1-2'!$F$18:$F$41</c:f>
              <c:numCache>
                <c:formatCode>General</c:formatCode>
                <c:ptCount val="24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 formatCode="0.0">
                  <c:v>-10</c:v>
                </c:pt>
                <c:pt idx="22" formatCode="0.0">
                  <c:v>0.36401928057590288</c:v>
                </c:pt>
                <c:pt idx="23" formatCode="0.0">
                  <c:v>0.88517785794348947</c:v>
                </c:pt>
              </c:numCache>
            </c:numRef>
          </c:val>
        </c:ser>
        <c:marker val="1"/>
        <c:axId val="91162496"/>
        <c:axId val="91164672"/>
      </c:lineChart>
      <c:dateAx>
        <c:axId val="91162496"/>
        <c:scaling>
          <c:orientation val="minMax"/>
        </c:scaling>
        <c:axPos val="b"/>
        <c:numFmt formatCode="yyyy/mmm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1164672"/>
        <c:crosses val="autoZero"/>
        <c:auto val="1"/>
        <c:lblOffset val="100"/>
        <c:baseTimeUnit val="months"/>
      </c:dateAx>
      <c:valAx>
        <c:axId val="91164672"/>
        <c:scaling>
          <c:orientation val="minMax"/>
          <c:max val="4"/>
          <c:min val="-1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1168975"/>
              <c:y val="3.2890046296296299E-2"/>
            </c:manualLayout>
          </c:layout>
        </c:title>
        <c:numFmt formatCode="General" sourceLinked="0"/>
        <c:tickLblPos val="nextTo"/>
        <c:crossAx val="91162496"/>
        <c:crosses val="autoZero"/>
        <c:crossBetween val="midCat"/>
        <c:majorUnit val="1"/>
      </c:valAx>
      <c:spPr>
        <a:noFill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4"/>
        <c:delete val="1"/>
      </c:legendEntry>
      <c:layout>
        <c:manualLayout>
          <c:xMode val="edge"/>
          <c:yMode val="edge"/>
          <c:x val="7.4044336654873833E-3"/>
          <c:y val="0.90734612545601656"/>
          <c:w val="0.97909490049435111"/>
          <c:h val="9.2653874543983564E-2"/>
        </c:manualLayout>
      </c:layout>
    </c:legend>
    <c:plotVisOnly val="1"/>
    <c:dispBlanksAs val="zero"/>
  </c:chart>
  <c:spPr>
    <a:noFill/>
    <a:ln>
      <a:noFill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9.2175932339805144E-2"/>
          <c:y val="4.1818460005594783E-2"/>
          <c:w val="0.80661613262875964"/>
          <c:h val="0.74019017545120935"/>
        </c:manualLayout>
      </c:layout>
      <c:barChart>
        <c:barDir val="col"/>
        <c:grouping val="clustered"/>
        <c:ser>
          <c:idx val="1"/>
          <c:order val="1"/>
          <c:tx>
            <c:strRef>
              <c:f>Sheet1!$C$1</c:f>
              <c:strCache>
                <c:ptCount val="1"/>
                <c:pt idx="0">
                  <c:v>Kibocsátási rés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numRef>
              <c:f>Sheet1!$A$10:$A$37</c:f>
              <c:numCache>
                <c:formatCode>yyyy/mm/dd</c:formatCode>
                <c:ptCount val="28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</c:numCache>
            </c:numRef>
          </c:cat>
          <c:val>
            <c:numRef>
              <c:f>Sheet1!$C$10:$C$37</c:f>
              <c:numCache>
                <c:formatCode>0.0</c:formatCode>
                <c:ptCount val="28"/>
                <c:pt idx="0">
                  <c:v>-2.8860940394400445</c:v>
                </c:pt>
                <c:pt idx="1">
                  <c:v>-2.554394143067908</c:v>
                </c:pt>
                <c:pt idx="2">
                  <c:v>-2.4168364230490482</c:v>
                </c:pt>
                <c:pt idx="3">
                  <c:v>-2.0639667197947298</c:v>
                </c:pt>
                <c:pt idx="4">
                  <c:v>-0.7402811886885633</c:v>
                </c:pt>
                <c:pt idx="5">
                  <c:v>-1.0752167531048566</c:v>
                </c:pt>
                <c:pt idx="6">
                  <c:v>-1.1277226454100557</c:v>
                </c:pt>
                <c:pt idx="7">
                  <c:v>-0.85845686131588161</c:v>
                </c:pt>
                <c:pt idx="8">
                  <c:v>-2.1384391528324955</c:v>
                </c:pt>
                <c:pt idx="9">
                  <c:v>-2.8595222606229491</c:v>
                </c:pt>
                <c:pt idx="10">
                  <c:v>-3.2234149571394051</c:v>
                </c:pt>
                <c:pt idx="11">
                  <c:v>-3.5330655517327614</c:v>
                </c:pt>
                <c:pt idx="12">
                  <c:v>-3.1740234197503381</c:v>
                </c:pt>
                <c:pt idx="13">
                  <c:v>-3.3014934945446028</c:v>
                </c:pt>
                <c:pt idx="14">
                  <c:v>-2.8020833686803983</c:v>
                </c:pt>
                <c:pt idx="15">
                  <c:v>-2.5588304560549835</c:v>
                </c:pt>
                <c:pt idx="16">
                  <c:v>-1.7059423292738358</c:v>
                </c:pt>
                <c:pt idx="17">
                  <c:v>-1.3812783291841324</c:v>
                </c:pt>
                <c:pt idx="18">
                  <c:v>-1.2159805347437997</c:v>
                </c:pt>
                <c:pt idx="19">
                  <c:v>-1.1279899555591713</c:v>
                </c:pt>
                <c:pt idx="20">
                  <c:v>-1.0073558363182586</c:v>
                </c:pt>
                <c:pt idx="21">
                  <c:v>-0.85189074725796621</c:v>
                </c:pt>
                <c:pt idx="22">
                  <c:v>-0.74982503722584937</c:v>
                </c:pt>
                <c:pt idx="23">
                  <c:v>-0.65665447506748686</c:v>
                </c:pt>
                <c:pt idx="24">
                  <c:v>-0.56776276123615643</c:v>
                </c:pt>
                <c:pt idx="25">
                  <c:v>-0.44596665002423208</c:v>
                </c:pt>
                <c:pt idx="26">
                  <c:v>-0.31711764798511027</c:v>
                </c:pt>
                <c:pt idx="27">
                  <c:v>-0.26677636114204073</c:v>
                </c:pt>
              </c:numCache>
            </c:numRef>
          </c:val>
        </c:ser>
        <c:gapWidth val="50"/>
        <c:axId val="94245248"/>
        <c:axId val="94246784"/>
      </c:barChar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Adószűrt maginfláció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Sheet1!$A$10:$A$37</c:f>
              <c:numCache>
                <c:formatCode>yyyy/mm/dd</c:formatCode>
                <c:ptCount val="28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</c:numCache>
            </c:numRef>
          </c:cat>
          <c:val>
            <c:numRef>
              <c:f>Sheet1!$B$10:$B$37</c:f>
              <c:numCache>
                <c:formatCode>0.0</c:formatCode>
                <c:ptCount val="28"/>
                <c:pt idx="0">
                  <c:v>1.4704188054944292</c:v>
                </c:pt>
                <c:pt idx="1">
                  <c:v>0.77289650160648693</c:v>
                </c:pt>
                <c:pt idx="2">
                  <c:v>0.47202395106504874</c:v>
                </c:pt>
                <c:pt idx="3">
                  <c:v>0.88964325643101216</c:v>
                </c:pt>
                <c:pt idx="4">
                  <c:v>1.1193661482898236</c:v>
                </c:pt>
                <c:pt idx="5">
                  <c:v>1.7319283098188343</c:v>
                </c:pt>
                <c:pt idx="6">
                  <c:v>1.9579110058727653</c:v>
                </c:pt>
                <c:pt idx="7">
                  <c:v>1.7901995246052611</c:v>
                </c:pt>
                <c:pt idx="8">
                  <c:v>1.9128003160723097</c:v>
                </c:pt>
                <c:pt idx="9">
                  <c:v>1.6082125940179741</c:v>
                </c:pt>
                <c:pt idx="10">
                  <c:v>1.5798390226548678</c:v>
                </c:pt>
                <c:pt idx="11">
                  <c:v>1.5415988648178489</c:v>
                </c:pt>
                <c:pt idx="12">
                  <c:v>1.1695027528918747</c:v>
                </c:pt>
                <c:pt idx="13">
                  <c:v>1.0417872864859894</c:v>
                </c:pt>
                <c:pt idx="14">
                  <c:v>0.98203791335214397</c:v>
                </c:pt>
                <c:pt idx="15">
                  <c:v>0.8003083013246215</c:v>
                </c:pt>
                <c:pt idx="16">
                  <c:v>1.0144742240946458</c:v>
                </c:pt>
                <c:pt idx="17">
                  <c:v>0.87290901240671726</c:v>
                </c:pt>
                <c:pt idx="18">
                  <c:v>0.88601805833304204</c:v>
                </c:pt>
                <c:pt idx="19">
                  <c:v>0.86438174854016625</c:v>
                </c:pt>
                <c:pt idx="20">
                  <c:v>1.0696928333529814</c:v>
                </c:pt>
                <c:pt idx="21">
                  <c:v>1.3144782162717401</c:v>
                </c:pt>
                <c:pt idx="22">
                  <c:v>1.4938800442464213</c:v>
                </c:pt>
                <c:pt idx="23">
                  <c:v>1.8663393202368499</c:v>
                </c:pt>
                <c:pt idx="24">
                  <c:v>1.9078274790577285</c:v>
                </c:pt>
                <c:pt idx="25">
                  <c:v>1.8563003102089091</c:v>
                </c:pt>
                <c:pt idx="26">
                  <c:v>1.7997865015836361</c:v>
                </c:pt>
                <c:pt idx="27">
                  <c:v>1.754478457622475</c:v>
                </c:pt>
              </c:numCache>
            </c:numRef>
          </c:val>
        </c:ser>
        <c:marker val="1"/>
        <c:axId val="94245248"/>
        <c:axId val="94246784"/>
      </c:lineChart>
      <c:lineChart>
        <c:grouping val="standard"/>
        <c:ser>
          <c:idx val="2"/>
          <c:order val="2"/>
          <c:tx>
            <c:strRef>
              <c:f>Sheet1!$D$1</c:f>
              <c:strCache>
                <c:ptCount val="1"/>
                <c:pt idx="0">
                  <c:v>Versenyszféra ULC (jobb tengely)</c:v>
                </c:pt>
              </c:strCache>
            </c:strRef>
          </c:tx>
          <c:spPr>
            <a:ln w="38100">
              <a:solidFill>
                <a:schemeClr val="accent4"/>
              </a:solidFill>
              <a:prstDash val="sysDash"/>
            </a:ln>
          </c:spPr>
          <c:marker>
            <c:symbol val="none"/>
          </c:marker>
          <c:cat>
            <c:numRef>
              <c:f>Sheet1!$A$10:$A$37</c:f>
              <c:numCache>
                <c:formatCode>yyyy/mm/dd</c:formatCode>
                <c:ptCount val="28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</c:numCache>
            </c:numRef>
          </c:cat>
          <c:val>
            <c:numRef>
              <c:f>Sheet1!$D$10:$D$37</c:f>
              <c:numCache>
                <c:formatCode>0.00</c:formatCode>
                <c:ptCount val="28"/>
                <c:pt idx="0">
                  <c:v>-4.0439853167098052</c:v>
                </c:pt>
                <c:pt idx="1">
                  <c:v>-3.0545145214209852</c:v>
                </c:pt>
                <c:pt idx="2">
                  <c:v>1.1780198119893164</c:v>
                </c:pt>
                <c:pt idx="3">
                  <c:v>4.5086993641479154</c:v>
                </c:pt>
                <c:pt idx="4">
                  <c:v>2.674435310645066</c:v>
                </c:pt>
                <c:pt idx="5">
                  <c:v>4.3995247761226866</c:v>
                </c:pt>
                <c:pt idx="6">
                  <c:v>6.0437287358914089</c:v>
                </c:pt>
                <c:pt idx="7">
                  <c:v>2.6363513959834393</c:v>
                </c:pt>
                <c:pt idx="8">
                  <c:v>8.2217084601802028</c:v>
                </c:pt>
                <c:pt idx="9">
                  <c:v>6.6635013989276359</c:v>
                </c:pt>
                <c:pt idx="10">
                  <c:v>4.7554773515981736</c:v>
                </c:pt>
                <c:pt idx="11">
                  <c:v>-0.83345479810847711</c:v>
                </c:pt>
                <c:pt idx="12">
                  <c:v>0.26299971970186681</c:v>
                </c:pt>
                <c:pt idx="13">
                  <c:v>1.2882687069895127</c:v>
                </c:pt>
                <c:pt idx="14">
                  <c:v>0.37568654241113109</c:v>
                </c:pt>
                <c:pt idx="15">
                  <c:v>6.4175457821034598</c:v>
                </c:pt>
                <c:pt idx="16">
                  <c:v>7.1695183826876843</c:v>
                </c:pt>
                <c:pt idx="17">
                  <c:v>4.9672202823138347</c:v>
                </c:pt>
                <c:pt idx="18">
                  <c:v>5.5721728590361126</c:v>
                </c:pt>
                <c:pt idx="19">
                  <c:v>5.789963604377351</c:v>
                </c:pt>
                <c:pt idx="20">
                  <c:v>2.0003543959734182</c:v>
                </c:pt>
                <c:pt idx="21">
                  <c:v>1.4790409218754803</c:v>
                </c:pt>
                <c:pt idx="22">
                  <c:v>1.0191113383873756</c:v>
                </c:pt>
                <c:pt idx="23">
                  <c:v>1.490661049499493</c:v>
                </c:pt>
                <c:pt idx="24">
                  <c:v>2.5957809073503326</c:v>
                </c:pt>
                <c:pt idx="25">
                  <c:v>3.0061964994661836</c:v>
                </c:pt>
                <c:pt idx="26">
                  <c:v>3.3127825082044779</c:v>
                </c:pt>
                <c:pt idx="27">
                  <c:v>3.3053101962683229</c:v>
                </c:pt>
              </c:numCache>
            </c:numRef>
          </c:val>
        </c:ser>
        <c:marker val="1"/>
        <c:axId val="94254976"/>
        <c:axId val="94253056"/>
      </c:lineChart>
      <c:catAx>
        <c:axId val="94245248"/>
        <c:scaling>
          <c:orientation val="minMax"/>
        </c:scaling>
        <c:axPos val="b"/>
        <c:numFmt formatCode="yyyy" sourceLinked="0"/>
        <c:tickLblPos val="low"/>
        <c:crossAx val="94246784"/>
        <c:crosses val="autoZero"/>
        <c:lblAlgn val="ctr"/>
        <c:lblOffset val="100"/>
        <c:tickLblSkip val="4"/>
        <c:tickMarkSkip val="4"/>
      </c:catAx>
      <c:valAx>
        <c:axId val="94246784"/>
        <c:scaling>
          <c:orientation val="minMax"/>
          <c:max val="3"/>
          <c:min val="-4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31449321647953743"/>
            </c:manualLayout>
          </c:layout>
        </c:title>
        <c:numFmt formatCode="General" sourceLinked="0"/>
        <c:tickLblPos val="nextTo"/>
        <c:crossAx val="94245248"/>
        <c:crosses val="autoZero"/>
        <c:crossBetween val="between"/>
      </c:valAx>
      <c:valAx>
        <c:axId val="94253056"/>
        <c:scaling>
          <c:orientation val="minMax"/>
          <c:max val="9"/>
          <c:min val="-12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160567617313687"/>
              <c:y val="0.32327245930786447"/>
            </c:manualLayout>
          </c:layout>
        </c:title>
        <c:numFmt formatCode="General" sourceLinked="0"/>
        <c:tickLblPos val="nextTo"/>
        <c:crossAx val="94254976"/>
        <c:crosses val="max"/>
        <c:crossBetween val="between"/>
        <c:majorUnit val="3"/>
      </c:valAx>
      <c:dateAx>
        <c:axId val="94254976"/>
        <c:scaling>
          <c:orientation val="minMax"/>
        </c:scaling>
        <c:delete val="1"/>
        <c:axPos val="b"/>
        <c:numFmt formatCode="yyyy/mm/dd" sourceLinked="1"/>
        <c:tickLblPos val="none"/>
        <c:crossAx val="94253056"/>
        <c:crosses val="autoZero"/>
        <c:auto val="1"/>
        <c:lblOffset val="100"/>
      </c:dateAx>
    </c:plotArea>
    <c:legend>
      <c:legendPos val="b"/>
      <c:layout>
        <c:manualLayout>
          <c:xMode val="edge"/>
          <c:yMode val="edge"/>
          <c:x val="0"/>
          <c:y val="0.91105382712772209"/>
          <c:w val="1"/>
          <c:h val="8.3093344320060492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21269477513227544"/>
          <c:y val="5.0925925925925923E-2"/>
          <c:w val="0.7567496693121748"/>
          <c:h val="0.52324045138889352"/>
        </c:manualLayout>
      </c:layout>
      <c:barChart>
        <c:barDir val="col"/>
        <c:grouping val="stacked"/>
        <c:ser>
          <c:idx val="0"/>
          <c:order val="0"/>
          <c:tx>
            <c:strRef>
              <c:f>'c1-4'!$A$18</c:f>
              <c:strCache>
                <c:ptCount val="1"/>
                <c:pt idx="0">
                  <c:v>alacsonyabb olajár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numRef>
              <c:f>'c1-4'!$C$17:$D$17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'c1-4'!$C$18:$D$18</c:f>
              <c:numCache>
                <c:formatCode>0.0</c:formatCode>
                <c:ptCount val="2"/>
                <c:pt idx="0">
                  <c:v>-0.12079706517635766</c:v>
                </c:pt>
                <c:pt idx="1">
                  <c:v>-1.1709864386970761</c:v>
                </c:pt>
              </c:numCache>
            </c:numRef>
          </c:val>
        </c:ser>
        <c:ser>
          <c:idx val="1"/>
          <c:order val="1"/>
          <c:tx>
            <c:strRef>
              <c:f>'c1-4'!$A$19</c:f>
              <c:strCache>
                <c:ptCount val="1"/>
                <c:pt idx="0">
                  <c:v>adóintézkedések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'c1-4'!$C$17:$D$17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'c1-4'!$C$19:$D$19</c:f>
              <c:numCache>
                <c:formatCode>0.0</c:formatCode>
                <c:ptCount val="2"/>
                <c:pt idx="0">
                  <c:v>0</c:v>
                </c:pt>
                <c:pt idx="1">
                  <c:v>0.16000000000000003</c:v>
                </c:pt>
              </c:numCache>
            </c:numRef>
          </c:val>
        </c:ser>
        <c:ser>
          <c:idx val="3"/>
          <c:order val="2"/>
          <c:tx>
            <c:strRef>
              <c:f>'c1-4'!$A$21</c:f>
              <c:strCache>
                <c:ptCount val="1"/>
                <c:pt idx="0">
                  <c:v>egyéb maginflációs tételek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numRef>
              <c:f>'c1-4'!$C$17:$D$17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'c1-4'!$C$21:$D$21</c:f>
              <c:numCache>
                <c:formatCode>0.0</c:formatCode>
                <c:ptCount val="2"/>
                <c:pt idx="0">
                  <c:v>-9.7304099363819105E-2</c:v>
                </c:pt>
                <c:pt idx="1">
                  <c:v>-0.35813500000000004</c:v>
                </c:pt>
              </c:numCache>
            </c:numRef>
          </c:val>
        </c:ser>
        <c:ser>
          <c:idx val="2"/>
          <c:order val="3"/>
          <c:tx>
            <c:strRef>
              <c:f>'c1-4'!$A$20</c:f>
              <c:strCache>
                <c:ptCount val="1"/>
                <c:pt idx="0">
                  <c:v>egyéb maginfláción kívüli tételek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numRef>
              <c:f>'c1-4'!$C$17:$D$17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'c1-4'!$C$20:$D$20</c:f>
              <c:numCache>
                <c:formatCode>0.0</c:formatCode>
                <c:ptCount val="2"/>
                <c:pt idx="0">
                  <c:v>-3.9804099363819012E-2</c:v>
                </c:pt>
                <c:pt idx="1">
                  <c:v>-0.2173716650533733</c:v>
                </c:pt>
              </c:numCache>
            </c:numRef>
          </c:val>
        </c:ser>
        <c:overlap val="100"/>
        <c:axId val="98837248"/>
        <c:axId val="98839168"/>
      </c:barChart>
      <c:lineChart>
        <c:grouping val="standard"/>
        <c:ser>
          <c:idx val="5"/>
          <c:order val="4"/>
          <c:tx>
            <c:strRef>
              <c:f>'c1-4'!$A$22</c:f>
              <c:strCache>
                <c:ptCount val="1"/>
                <c:pt idx="0">
                  <c:v>Változás a szeptemberi előrejelzéshez képest</c:v>
                </c:pt>
              </c:strCache>
            </c:strRef>
          </c:tx>
          <c:spPr>
            <a:ln w="57150">
              <a:noFill/>
            </a:ln>
          </c:spPr>
          <c:marker>
            <c:symbol val="circle"/>
            <c:size val="11"/>
            <c:spPr>
              <a:solidFill>
                <a:schemeClr val="bg1"/>
              </a:solidFill>
              <a:ln w="28575">
                <a:solidFill>
                  <a:schemeClr val="tx1"/>
                </a:solidFill>
              </a:ln>
            </c:spPr>
          </c:marker>
          <c:val>
            <c:numRef>
              <c:f>'c1-4'!$C$22:$D$22</c:f>
              <c:numCache>
                <c:formatCode>0.0</c:formatCode>
                <c:ptCount val="2"/>
                <c:pt idx="0">
                  <c:v>-0.25790526390399582</c:v>
                </c:pt>
                <c:pt idx="1">
                  <c:v>-1.5864931037504486</c:v>
                </c:pt>
              </c:numCache>
            </c:numRef>
          </c:val>
        </c:ser>
        <c:marker val="1"/>
        <c:axId val="98837248"/>
        <c:axId val="98839168"/>
      </c:lineChart>
      <c:catAx>
        <c:axId val="98837248"/>
        <c:scaling>
          <c:orientation val="minMax"/>
        </c:scaling>
        <c:axPos val="b"/>
        <c:numFmt formatCode="General" sourceLinked="1"/>
        <c:majorTickMark val="none"/>
        <c:minorTickMark val="out"/>
        <c:tickLblPos val="low"/>
        <c:crossAx val="98839168"/>
        <c:crosses val="autoZero"/>
        <c:auto val="1"/>
        <c:lblAlgn val="ctr"/>
        <c:lblOffset val="100"/>
      </c:catAx>
      <c:valAx>
        <c:axId val="98839168"/>
        <c:scaling>
          <c:orientation val="minMax"/>
          <c:min val="-2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százalékpont</a:t>
                </a:r>
              </a:p>
            </c:rich>
          </c:tx>
          <c:layout>
            <c:manualLayout>
              <c:xMode val="edge"/>
              <c:yMode val="edge"/>
              <c:x val="8.2664682539682663E-2"/>
              <c:y val="0.13527106481481482"/>
            </c:manualLayout>
          </c:layout>
        </c:title>
        <c:numFmt formatCode="0.0" sourceLinked="1"/>
        <c:tickLblPos val="nextTo"/>
        <c:crossAx val="98837248"/>
        <c:crosses val="autoZero"/>
        <c:crossBetween val="between"/>
        <c:majorUnit val="0.5"/>
      </c:valAx>
    </c:plotArea>
    <c:legend>
      <c:legendPos val="b"/>
      <c:layout>
        <c:manualLayout>
          <c:xMode val="edge"/>
          <c:yMode val="edge"/>
          <c:x val="7.8086176727909023E-3"/>
          <c:y val="0.70049305555555563"/>
          <c:w val="0.99154894179894115"/>
          <c:h val="0.29851597222222254"/>
        </c:manualLayout>
      </c:layout>
    </c:legend>
    <c:plotVisOnly val="1"/>
    <c:dispBlanksAs val="gap"/>
  </c:chart>
  <c:spPr>
    <a:solidFill>
      <a:sysClr val="window" lastClr="FFFFFF"/>
    </a:solidFill>
    <a:ln>
      <a:noFill/>
    </a:ln>
  </c:spPr>
  <c:txPr>
    <a:bodyPr/>
    <a:lstStyle/>
    <a:p>
      <a:pPr>
        <a:defRPr sz="1600" b="0"/>
      </a:pPr>
      <a:endParaRPr lang="hu-H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4049146030659224"/>
          <c:y val="2.4986111111111112E-2"/>
          <c:w val="0.76835710753547148"/>
          <c:h val="0.60287008547009269"/>
        </c:manualLayout>
      </c:layout>
      <c:barChart>
        <c:barDir val="col"/>
        <c:grouping val="stacked"/>
        <c:ser>
          <c:idx val="0"/>
          <c:order val="0"/>
          <c:tx>
            <c:strRef>
              <c:f>'Éves számoló - T'!$B$137</c:f>
              <c:strCache>
                <c:ptCount val="1"/>
                <c:pt idx="0">
                  <c:v>Háztartások végső fogyasztása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'Éves számoló - T'!$A$138:$A$140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'Éves számoló - T'!$B$138:$B$140</c:f>
              <c:numCache>
                <c:formatCode>0.0</c:formatCode>
                <c:ptCount val="3"/>
                <c:pt idx="0">
                  <c:v>9.3850327374612436E-2</c:v>
                </c:pt>
                <c:pt idx="1">
                  <c:v>-0.13334378796127083</c:v>
                </c:pt>
                <c:pt idx="2">
                  <c:v>5.2076784093577659E-3</c:v>
                </c:pt>
              </c:numCache>
            </c:numRef>
          </c:val>
        </c:ser>
        <c:ser>
          <c:idx val="1"/>
          <c:order val="1"/>
          <c:tx>
            <c:strRef>
              <c:f>'Éves számoló - T'!$C$137</c:f>
              <c:strCache>
                <c:ptCount val="1"/>
                <c:pt idx="0">
                  <c:v>Közösségi fogyasztás</c:v>
                </c:pt>
              </c:strCache>
            </c:strRef>
          </c:tx>
          <c:cat>
            <c:numRef>
              <c:f>'Éves számoló - T'!$A$138:$A$140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'Éves számoló - T'!$C$138:$C$140</c:f>
              <c:numCache>
                <c:formatCode>0.0</c:formatCode>
                <c:ptCount val="3"/>
                <c:pt idx="0">
                  <c:v>0.10449038198065988</c:v>
                </c:pt>
                <c:pt idx="1">
                  <c:v>2.4777254584596987E-2</c:v>
                </c:pt>
                <c:pt idx="2">
                  <c:v>-6.7592650353486827E-2</c:v>
                </c:pt>
              </c:numCache>
            </c:numRef>
          </c:val>
        </c:ser>
        <c:ser>
          <c:idx val="2"/>
          <c:order val="2"/>
          <c:tx>
            <c:strRef>
              <c:f>'Éves számoló - T'!$D$137</c:f>
              <c:strCache>
                <c:ptCount val="1"/>
                <c:pt idx="0">
                  <c:v>Bruttó állóeszközfelhalmozás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'Éves számoló - T'!$A$138:$A$140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'Éves számoló - T'!$D$138:$D$140</c:f>
              <c:numCache>
                <c:formatCode>0.0</c:formatCode>
                <c:ptCount val="3"/>
                <c:pt idx="0">
                  <c:v>-2.4710862748695724E-2</c:v>
                </c:pt>
                <c:pt idx="1">
                  <c:v>0.49503391124948481</c:v>
                </c:pt>
                <c:pt idx="2">
                  <c:v>-0.12485715045079682</c:v>
                </c:pt>
              </c:numCache>
            </c:numRef>
          </c:val>
        </c:ser>
        <c:ser>
          <c:idx val="3"/>
          <c:order val="3"/>
          <c:tx>
            <c:strRef>
              <c:f>'Éves számoló - T'!$E$137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numRef>
              <c:f>'Éves számoló - T'!$A$138:$A$140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'Éves számoló - T'!$E$138:$E$140</c:f>
              <c:numCache>
                <c:formatCode>0.0</c:formatCode>
                <c:ptCount val="3"/>
                <c:pt idx="0">
                  <c:v>0.220914648589978</c:v>
                </c:pt>
                <c:pt idx="1">
                  <c:v>0.31127084114857068</c:v>
                </c:pt>
                <c:pt idx="2">
                  <c:v>-3.7462922451559848E-2</c:v>
                </c:pt>
              </c:numCache>
            </c:numRef>
          </c:val>
        </c:ser>
        <c:ser>
          <c:idx val="4"/>
          <c:order val="4"/>
          <c:tx>
            <c:strRef>
              <c:f>'Éves számoló - T'!$F$137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rgbClr val="FFC000"/>
            </a:solidFill>
          </c:spPr>
          <c:cat>
            <c:numRef>
              <c:f>'Éves számoló - T'!$A$138:$A$140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'Éves számoló - T'!$F$138:$F$140</c:f>
              <c:numCache>
                <c:formatCode>0.0</c:formatCode>
                <c:ptCount val="3"/>
                <c:pt idx="0">
                  <c:v>2.2771395398213351E-2</c:v>
                </c:pt>
                <c:pt idx="1">
                  <c:v>-0.7240269064163356</c:v>
                </c:pt>
                <c:pt idx="2">
                  <c:v>0.11082151647974361</c:v>
                </c:pt>
              </c:numCache>
            </c:numRef>
          </c:val>
        </c:ser>
        <c:overlap val="100"/>
        <c:axId val="98892416"/>
        <c:axId val="98915072"/>
      </c:barChart>
      <c:lineChart>
        <c:grouping val="standard"/>
        <c:ser>
          <c:idx val="5"/>
          <c:order val="5"/>
          <c:tx>
            <c:strRef>
              <c:f>'Éves számoló - T'!$G$137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5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</c:spPr>
          </c:marker>
          <c:cat>
            <c:numRef>
              <c:f>'Éves számoló - T'!$A$138:$A$140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'Éves számoló - T'!$G$138:$G$140</c:f>
              <c:numCache>
                <c:formatCode>0.0</c:formatCode>
                <c:ptCount val="3"/>
                <c:pt idx="0">
                  <c:v>0.42574771854359728</c:v>
                </c:pt>
                <c:pt idx="1">
                  <c:v>-2.6285159802009534E-2</c:v>
                </c:pt>
                <c:pt idx="2">
                  <c:v>-0.11388352836675475</c:v>
                </c:pt>
              </c:numCache>
            </c:numRef>
          </c:val>
        </c:ser>
        <c:marker val="1"/>
        <c:axId val="98892416"/>
        <c:axId val="98915072"/>
      </c:lineChart>
      <c:catAx>
        <c:axId val="98892416"/>
        <c:scaling>
          <c:orientation val="minMax"/>
        </c:scaling>
        <c:axPos val="b"/>
        <c:numFmt formatCode="General" sourceLinked="1"/>
        <c:majorTickMark val="none"/>
        <c:tickLblPos val="low"/>
        <c:crossAx val="98915072"/>
        <c:crosses val="autoZero"/>
        <c:auto val="1"/>
        <c:lblAlgn val="ctr"/>
        <c:lblOffset val="100"/>
      </c:catAx>
      <c:valAx>
        <c:axId val="98915072"/>
        <c:scaling>
          <c:orientation val="minMax"/>
          <c:max val="0.8"/>
          <c:min val="-0.8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hu-HU" b="0"/>
                  <a:t>százalékpont</a:t>
                </a:r>
                <a:endParaRPr lang="en-GB" b="0"/>
              </a:p>
            </c:rich>
          </c:tx>
          <c:layout>
            <c:manualLayout>
              <c:xMode val="edge"/>
              <c:yMode val="edge"/>
              <c:x val="0"/>
              <c:y val="0.17670921486251925"/>
            </c:manualLayout>
          </c:layout>
        </c:title>
        <c:numFmt formatCode="0.0" sourceLinked="1"/>
        <c:tickLblPos val="nextTo"/>
        <c:crossAx val="98892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2271703193274969E-2"/>
          <c:y val="0.74174123931624691"/>
          <c:w val="0.95682140432456575"/>
          <c:h val="0.2582587606837608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1267605820105822"/>
          <c:y val="3.210128205128205E-2"/>
          <c:w val="0.78136746031745985"/>
          <c:h val="0.51553055555555549"/>
        </c:manualLayout>
      </c:layout>
      <c:barChart>
        <c:barDir val="col"/>
        <c:grouping val="stacked"/>
        <c:ser>
          <c:idx val="0"/>
          <c:order val="0"/>
          <c:tx>
            <c:strRef>
              <c:f>'c5-8'!$B$15</c:f>
              <c:strCache>
                <c:ptCount val="1"/>
                <c:pt idx="0">
                  <c:v>Áru- és szolgáltatásegyenleg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cat>
            <c:numRef>
              <c:f>'c5-8'!$A$16:$A$28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'c5-8'!$B$16:$B$28</c:f>
              <c:numCache>
                <c:formatCode>0.0</c:formatCode>
                <c:ptCount val="11"/>
                <c:pt idx="0">
                  <c:v>-1.0306880435438006</c:v>
                </c:pt>
                <c:pt idx="1">
                  <c:v>0.49816399024945218</c:v>
                </c:pt>
                <c:pt idx="2">
                  <c:v>0.35985806131209847</c:v>
                </c:pt>
                <c:pt idx="3">
                  <c:v>4.0693776575674558</c:v>
                </c:pt>
                <c:pt idx="4">
                  <c:v>5.3745370019232785</c:v>
                </c:pt>
                <c:pt idx="5">
                  <c:v>6.1890013675685607</c:v>
                </c:pt>
                <c:pt idx="6">
                  <c:v>6.9282393874405903</c:v>
                </c:pt>
                <c:pt idx="7">
                  <c:v>7.5864413276939828</c:v>
                </c:pt>
                <c:pt idx="8">
                  <c:v>7.2145263528104593</c:v>
                </c:pt>
                <c:pt idx="9">
                  <c:v>8.5758538697315458</c:v>
                </c:pt>
                <c:pt idx="10">
                  <c:v>9.6551720166794777</c:v>
                </c:pt>
              </c:numCache>
            </c:numRef>
          </c:val>
        </c:ser>
        <c:ser>
          <c:idx val="1"/>
          <c:order val="1"/>
          <c:tx>
            <c:strRef>
              <c:f>'c5-8'!$C$15</c:f>
              <c:strCache>
                <c:ptCount val="1"/>
                <c:pt idx="0">
                  <c:v>Jövedelemegyenleg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</c:spPr>
          <c:cat>
            <c:numRef>
              <c:f>'c5-8'!$A$16:$A$28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'c5-8'!$C$16:$C$28</c:f>
              <c:numCache>
                <c:formatCode>0.0</c:formatCode>
                <c:ptCount val="11"/>
                <c:pt idx="0">
                  <c:v>-5.6997248504057048</c:v>
                </c:pt>
                <c:pt idx="1">
                  <c:v>-7.1306245581438557</c:v>
                </c:pt>
                <c:pt idx="2">
                  <c:v>-6.9455221022774429</c:v>
                </c:pt>
                <c:pt idx="3">
                  <c:v>-5.7215861749110815</c:v>
                </c:pt>
                <c:pt idx="4">
                  <c:v>-5.7515824463631278</c:v>
                </c:pt>
                <c:pt idx="5">
                  <c:v>-6.1652249007418751</c:v>
                </c:pt>
                <c:pt idx="6">
                  <c:v>-5.521750929013467</c:v>
                </c:pt>
                <c:pt idx="7">
                  <c:v>-4.2960033825834003</c:v>
                </c:pt>
                <c:pt idx="8">
                  <c:v>-3.7917287029370237</c:v>
                </c:pt>
                <c:pt idx="9">
                  <c:v>-3.7168477633307271</c:v>
                </c:pt>
                <c:pt idx="10">
                  <c:v>-3.817520511869787</c:v>
                </c:pt>
              </c:numCache>
            </c:numRef>
          </c:val>
        </c:ser>
        <c:ser>
          <c:idx val="2"/>
          <c:order val="2"/>
          <c:tx>
            <c:strRef>
              <c:f>'c5-8'!$D$15</c:f>
              <c:strCache>
                <c:ptCount val="1"/>
                <c:pt idx="0">
                  <c:v>Transzferegyenleg*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'c5-8'!$A$16:$A$28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'c5-8'!$D$16:$D$28</c:f>
              <c:numCache>
                <c:formatCode>0.0</c:formatCode>
                <c:ptCount val="11"/>
                <c:pt idx="0">
                  <c:v>0.41751352868140751</c:v>
                </c:pt>
                <c:pt idx="1">
                  <c:v>0.2023345257625237</c:v>
                </c:pt>
                <c:pt idx="2">
                  <c:v>0.43853329775567435</c:v>
                </c:pt>
                <c:pt idx="3">
                  <c:v>2.6168379320150725</c:v>
                </c:pt>
                <c:pt idx="4">
                  <c:v>2.4922177210601997</c:v>
                </c:pt>
                <c:pt idx="5">
                  <c:v>3.0713912380482054</c:v>
                </c:pt>
                <c:pt idx="6">
                  <c:v>3.0586089730129986</c:v>
                </c:pt>
                <c:pt idx="7">
                  <c:v>4.4744179463324469</c:v>
                </c:pt>
                <c:pt idx="8">
                  <c:v>4.5256207760435005</c:v>
                </c:pt>
                <c:pt idx="9">
                  <c:v>3.1424815261061854</c:v>
                </c:pt>
                <c:pt idx="10">
                  <c:v>1.9135087601443719</c:v>
                </c:pt>
              </c:numCache>
            </c:numRef>
          </c:val>
        </c:ser>
        <c:overlap val="100"/>
        <c:axId val="98964992"/>
        <c:axId val="98966912"/>
      </c:barChart>
      <c:lineChart>
        <c:grouping val="standard"/>
        <c:ser>
          <c:idx val="3"/>
          <c:order val="3"/>
          <c:tx>
            <c:strRef>
              <c:f>'c5-8'!$E$15</c:f>
              <c:strCache>
                <c:ptCount val="1"/>
                <c:pt idx="0">
                  <c:v>Külső finanszírozási képesség (folyó fizetési mérleg és tőkemérleg)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'c5-8'!$A$16:$A$28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'c5-8'!$E$16:$E$28</c:f>
              <c:numCache>
                <c:formatCode>0.0</c:formatCode>
                <c:ptCount val="11"/>
                <c:pt idx="0">
                  <c:v>-6.3128993652681018</c:v>
                </c:pt>
                <c:pt idx="1">
                  <c:v>-6.4301260421318824</c:v>
                </c:pt>
                <c:pt idx="2">
                  <c:v>-6.1471307432096705</c:v>
                </c:pt>
                <c:pt idx="3">
                  <c:v>0.96462941467145036</c:v>
                </c:pt>
                <c:pt idx="4">
                  <c:v>2.1151722766203598</c:v>
                </c:pt>
                <c:pt idx="5">
                  <c:v>3.0951677048748909</c:v>
                </c:pt>
                <c:pt idx="6">
                  <c:v>4.465097431440129</c:v>
                </c:pt>
                <c:pt idx="7">
                  <c:v>7.7648558914430375</c:v>
                </c:pt>
                <c:pt idx="8">
                  <c:v>7.9484184259169428</c:v>
                </c:pt>
                <c:pt idx="9">
                  <c:v>8.0014876325070112</c:v>
                </c:pt>
                <c:pt idx="10">
                  <c:v>7.7511602649540645</c:v>
                </c:pt>
              </c:numCache>
            </c:numRef>
          </c:val>
        </c:ser>
        <c:marker val="1"/>
        <c:axId val="98964992"/>
        <c:axId val="98966912"/>
      </c:lineChart>
      <c:lineChart>
        <c:grouping val="standard"/>
        <c:ser>
          <c:idx val="4"/>
          <c:order val="4"/>
          <c:tx>
            <c:strRef>
              <c:f>'c5-8'!$F$15</c:f>
              <c:strCache>
                <c:ptCount val="1"/>
                <c:pt idx="0">
                  <c:v>Külső finanszírozási képesség (a pénzügyi mérleg adatai alapján)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'c5-8'!$A$16:$A$28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'c5-8'!$F$16:$F$28</c:f>
              <c:numCache>
                <c:formatCode>0.0</c:formatCode>
                <c:ptCount val="11"/>
                <c:pt idx="0">
                  <c:v>-8.304142808909118</c:v>
                </c:pt>
                <c:pt idx="1">
                  <c:v>-6.0723881116215486</c:v>
                </c:pt>
                <c:pt idx="2">
                  <c:v>-8.3785901161106668</c:v>
                </c:pt>
                <c:pt idx="3">
                  <c:v>0.26903262079116824</c:v>
                </c:pt>
                <c:pt idx="4">
                  <c:v>1.1294464626371412</c:v>
                </c:pt>
                <c:pt idx="5">
                  <c:v>0.72143596799729259</c:v>
                </c:pt>
                <c:pt idx="6">
                  <c:v>4.8538071394663858</c:v>
                </c:pt>
                <c:pt idx="7">
                  <c:v>7.1428121298073144</c:v>
                </c:pt>
                <c:pt idx="8">
                  <c:v>6.7697498486999361</c:v>
                </c:pt>
                <c:pt idx="9">
                  <c:v>6.7565778690389466</c:v>
                </c:pt>
                <c:pt idx="10">
                  <c:v>6.4611308178771241</c:v>
                </c:pt>
              </c:numCache>
            </c:numRef>
          </c:val>
        </c:ser>
        <c:marker val="1"/>
        <c:axId val="98974336"/>
        <c:axId val="98972800"/>
      </c:lineChart>
      <c:catAx>
        <c:axId val="989649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5.2153439153439255E-3"/>
              <c:y val="0.28341921296296324"/>
            </c:manualLayout>
          </c:layout>
        </c:title>
        <c:numFmt formatCode="General" sourceLinked="1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8966912"/>
        <c:crossesAt val="-10"/>
        <c:auto val="1"/>
        <c:lblAlgn val="ctr"/>
        <c:lblOffset val="100"/>
      </c:catAx>
      <c:valAx>
        <c:axId val="98966912"/>
        <c:scaling>
          <c:orientation val="minMax"/>
          <c:max val="14"/>
          <c:min val="-1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tickLblPos val="nextTo"/>
        <c:crossAx val="98964992"/>
        <c:crosses val="autoZero"/>
        <c:crossBetween val="between"/>
        <c:majorUnit val="4"/>
      </c:valAx>
      <c:valAx>
        <c:axId val="98972800"/>
        <c:scaling>
          <c:orientation val="minMax"/>
          <c:max val="14"/>
          <c:min val="-10"/>
        </c:scaling>
        <c:axPos val="r"/>
        <c:numFmt formatCode="0" sourceLinked="0"/>
        <c:tickLblPos val="nextTo"/>
        <c:crossAx val="98974336"/>
        <c:crosses val="max"/>
        <c:crossBetween val="between"/>
        <c:majorUnit val="4"/>
      </c:valAx>
      <c:catAx>
        <c:axId val="9897433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177777777777774"/>
              <c:y val="0.266446527777778"/>
            </c:manualLayout>
          </c:layout>
        </c:title>
        <c:numFmt formatCode="General" sourceLinked="1"/>
        <c:tickLblPos val="none"/>
        <c:crossAx val="98972800"/>
        <c:crosses val="autoZero"/>
        <c:auto val="1"/>
        <c:lblAlgn val="ctr"/>
        <c:lblOffset val="100"/>
      </c:cat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0855192307692261"/>
          <c:w val="1"/>
          <c:h val="0.24531559829059829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noFill/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0.14018371662083018"/>
          <c:y val="4.1230902777777668E-2"/>
          <c:w val="0.80153472222222122"/>
          <c:h val="0.62394704861111261"/>
        </c:manualLayout>
      </c:layout>
      <c:scatterChart>
        <c:scatterStyle val="lineMarker"/>
        <c:ser>
          <c:idx val="0"/>
          <c:order val="0"/>
          <c:tx>
            <c:strRef>
              <c:f>'c2-3'!$C$17</c:f>
              <c:strCache>
                <c:ptCount val="1"/>
                <c:pt idx="0">
                  <c:v>Tartósan alacsonyabb olajár-pálya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20"/>
            <c:spPr>
              <a:solidFill>
                <a:srgbClr val="669933"/>
              </a:solidFill>
              <a:ln>
                <a:solidFill>
                  <a:srgbClr val="669933"/>
                </a:solidFill>
              </a:ln>
            </c:spPr>
          </c:marker>
          <c:dLbls>
            <c:delete val="1"/>
          </c:dLbls>
          <c:xVal>
            <c:numRef>
              <c:f>'c2-3'!$F$17</c:f>
              <c:numCache>
                <c:formatCode>0.00</c:formatCode>
                <c:ptCount val="1"/>
                <c:pt idx="0">
                  <c:v>0.22206129314674294</c:v>
                </c:pt>
              </c:numCache>
            </c:numRef>
          </c:xVal>
          <c:yVal>
            <c:numRef>
              <c:f>'c2-3'!$E$17</c:f>
              <c:numCache>
                <c:formatCode>0.00</c:formatCode>
                <c:ptCount val="1"/>
                <c:pt idx="0">
                  <c:v>-0.66867681324484285</c:v>
                </c:pt>
              </c:numCache>
            </c:numRef>
          </c:yVal>
        </c:ser>
        <c:ser>
          <c:idx val="1"/>
          <c:order val="1"/>
          <c:tx>
            <c:strRef>
              <c:f>'c2-3'!$C$18</c:f>
              <c:strCache>
                <c:ptCount val="1"/>
                <c:pt idx="0">
                  <c:v>Tartósan alacsony külső kereslet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20"/>
            <c:spPr>
              <a:solidFill>
                <a:srgbClr val="669933"/>
              </a:solidFill>
              <a:ln>
                <a:noFill/>
              </a:ln>
            </c:spPr>
          </c:marker>
          <c:dLbls>
            <c:delete val="1"/>
          </c:dLbls>
          <c:xVal>
            <c:numRef>
              <c:f>'c2-3'!$F$18</c:f>
              <c:numCache>
                <c:formatCode>0.00</c:formatCode>
                <c:ptCount val="1"/>
                <c:pt idx="0">
                  <c:v>-0.44093691442390925</c:v>
                </c:pt>
              </c:numCache>
            </c:numRef>
          </c:xVal>
          <c:yVal>
            <c:numRef>
              <c:f>'c2-3'!$E$18</c:f>
              <c:numCache>
                <c:formatCode>0.00</c:formatCode>
                <c:ptCount val="1"/>
                <c:pt idx="0">
                  <c:v>-0.11182044989889123</c:v>
                </c:pt>
              </c:numCache>
            </c:numRef>
          </c:yVal>
        </c:ser>
        <c:ser>
          <c:idx val="2"/>
          <c:order val="2"/>
          <c:tx>
            <c:strRef>
              <c:f>'c2-3'!$C$19</c:f>
              <c:strCache>
                <c:ptCount val="1"/>
                <c:pt idx="0">
                  <c:v>Geopolitikai feszültségek erősödése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20"/>
            <c:spPr>
              <a:solidFill>
                <a:srgbClr val="9C0000"/>
              </a:solidFill>
              <a:ln w="9525">
                <a:noFill/>
              </a:ln>
            </c:spPr>
          </c:marker>
          <c:dLbls>
            <c:delete val="1"/>
          </c:dLbls>
          <c:xVal>
            <c:numRef>
              <c:f>'c2-3'!$F$19</c:f>
              <c:numCache>
                <c:formatCode>0.00</c:formatCode>
                <c:ptCount val="1"/>
                <c:pt idx="0">
                  <c:v>-0.5381217461636626</c:v>
                </c:pt>
              </c:numCache>
            </c:numRef>
          </c:xVal>
          <c:yVal>
            <c:numRef>
              <c:f>'c2-3'!$E$19</c:f>
              <c:numCache>
                <c:formatCode>0.00</c:formatCode>
                <c:ptCount val="1"/>
                <c:pt idx="0">
                  <c:v>0.44769750554515025</c:v>
                </c:pt>
              </c:numCache>
            </c:numRef>
          </c:yVal>
        </c:ser>
        <c:dLbls>
          <c:showVal val="1"/>
          <c:showCatName val="1"/>
        </c:dLbls>
        <c:axId val="99024896"/>
        <c:axId val="99027200"/>
      </c:scatterChart>
      <c:valAx>
        <c:axId val="99024896"/>
        <c:scaling>
          <c:orientation val="minMax"/>
          <c:max val="0.60000000000000064"/>
          <c:min val="-0.60000000000000064"/>
        </c:scaling>
        <c:axPos val="b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GDP (éves növekedés)</a:t>
                </a:r>
              </a:p>
            </c:rich>
          </c:tx>
          <c:layout>
            <c:manualLayout>
              <c:xMode val="edge"/>
              <c:yMode val="edge"/>
              <c:x val="0.3579345238095244"/>
              <c:y val="0.75140017361111222"/>
            </c:manualLayout>
          </c:layout>
        </c:title>
        <c:numFmt formatCode="0.00" sourceLinked="1"/>
        <c:tickLblPos val="low"/>
        <c:crossAx val="99027200"/>
        <c:crosses val="autoZero"/>
        <c:crossBetween val="midCat"/>
        <c:majorUnit val="0.2"/>
      </c:valAx>
      <c:valAx>
        <c:axId val="99027200"/>
        <c:scaling>
          <c:orientation val="minMax"/>
          <c:max val="0.70000000000000062"/>
          <c:min val="-0.7000000000000006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Infláció</a:t>
                </a:r>
              </a:p>
            </c:rich>
          </c:tx>
          <c:layout/>
        </c:title>
        <c:numFmt formatCode="0.0" sourceLinked="0"/>
        <c:tickLblPos val="low"/>
        <c:crossAx val="99024896"/>
        <c:crosses val="autoZero"/>
        <c:crossBetween val="midCat"/>
        <c:majorUnit val="0.2"/>
      </c:valAx>
      <c:spPr>
        <a:noFill/>
      </c:spPr>
    </c:plotArea>
    <c:legend>
      <c:legendPos val="r"/>
      <c:layout>
        <c:manualLayout>
          <c:xMode val="edge"/>
          <c:yMode val="edge"/>
          <c:x val="0"/>
          <c:y val="0.83725694444444443"/>
          <c:w val="0.99861507936507965"/>
          <c:h val="0.16215365232203252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1600" b="0" baseline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109649122807129"/>
          <c:y val="5.1373148148148154E-2"/>
          <c:w val="0.80593011695906469"/>
          <c:h val="0.56329027777777774"/>
        </c:manualLayout>
      </c:layout>
      <c:barChart>
        <c:barDir val="col"/>
        <c:grouping val="stacked"/>
        <c:ser>
          <c:idx val="0"/>
          <c:order val="0"/>
          <c:tx>
            <c:strRef>
              <c:f>'c3-18x'!$B$13</c:f>
              <c:strCache>
                <c:ptCount val="1"/>
                <c:pt idx="0">
                  <c:v>Háztartások fogyasztási kiadása</c:v>
                </c:pt>
              </c:strCache>
            </c:strRef>
          </c:tx>
          <c:spPr>
            <a:solidFill>
              <a:srgbClr val="9C0000"/>
            </a:solidFill>
            <a:ln>
              <a:solidFill>
                <a:srgbClr val="9C0000"/>
              </a:solidFill>
            </a:ln>
          </c:spPr>
          <c:cat>
            <c:numRef>
              <c:f>'c3-18x'!$A$35:$A$53</c:f>
              <c:numCache>
                <c:formatCode>yyyy/mm/dd</c:formatCode>
                <c:ptCount val="19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</c:numCache>
            </c:numRef>
          </c:cat>
          <c:val>
            <c:numRef>
              <c:f>'c3-18x'!$B$35:$B$53</c:f>
              <c:numCache>
                <c:formatCode>0.0</c:formatCode>
                <c:ptCount val="19"/>
                <c:pt idx="0">
                  <c:v>-1.8</c:v>
                </c:pt>
                <c:pt idx="1">
                  <c:v>-2.7</c:v>
                </c:pt>
                <c:pt idx="2">
                  <c:v>-0.30000000000000021</c:v>
                </c:pt>
                <c:pt idx="3">
                  <c:v>-1.2</c:v>
                </c:pt>
                <c:pt idx="4">
                  <c:v>-0.5</c:v>
                </c:pt>
                <c:pt idx="5" formatCode="General">
                  <c:v>1.2</c:v>
                </c:pt>
                <c:pt idx="6">
                  <c:v>0.60000000000000042</c:v>
                </c:pt>
                <c:pt idx="7">
                  <c:v>0.4</c:v>
                </c:pt>
                <c:pt idx="8" formatCode="General">
                  <c:v>-0.2</c:v>
                </c:pt>
                <c:pt idx="9" formatCode="General">
                  <c:v>-1.2</c:v>
                </c:pt>
                <c:pt idx="10" formatCode="General">
                  <c:v>-2.7</c:v>
                </c:pt>
                <c:pt idx="11" formatCode="General">
                  <c:v>0</c:v>
                </c:pt>
                <c:pt idx="12" formatCode="General">
                  <c:v>-0.4</c:v>
                </c:pt>
                <c:pt idx="13" formatCode="General">
                  <c:v>0.4</c:v>
                </c:pt>
                <c:pt idx="14" formatCode="General">
                  <c:v>-0.2</c:v>
                </c:pt>
                <c:pt idx="15" formatCode="General">
                  <c:v>0.4</c:v>
                </c:pt>
                <c:pt idx="16" formatCode="General">
                  <c:v>0.7000000000000004</c:v>
                </c:pt>
                <c:pt idx="17" formatCode="General">
                  <c:v>1.3</c:v>
                </c:pt>
                <c:pt idx="18" formatCode="General">
                  <c:v>0.5</c:v>
                </c:pt>
              </c:numCache>
            </c:numRef>
          </c:val>
        </c:ser>
        <c:ser>
          <c:idx val="1"/>
          <c:order val="1"/>
          <c:tx>
            <c:strRef>
              <c:f>'c3-18x'!$C$13</c:f>
              <c:strCache>
                <c:ptCount val="1"/>
                <c:pt idx="0">
                  <c:v>Kormányzati fogyasztás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cat>
            <c:numRef>
              <c:f>'c3-18x'!$A$35:$A$53</c:f>
              <c:numCache>
                <c:formatCode>yyyy/mm/dd</c:formatCode>
                <c:ptCount val="19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</c:numCache>
            </c:numRef>
          </c:cat>
          <c:val>
            <c:numRef>
              <c:f>'c3-18x'!$C$35:$C$53</c:f>
              <c:numCache>
                <c:formatCode>0.0</c:formatCode>
                <c:ptCount val="19"/>
                <c:pt idx="0">
                  <c:v>0.7000000000000004</c:v>
                </c:pt>
                <c:pt idx="1">
                  <c:v>0.30000000000000021</c:v>
                </c:pt>
                <c:pt idx="2">
                  <c:v>0.30000000000000021</c:v>
                </c:pt>
                <c:pt idx="3">
                  <c:v>-0.4</c:v>
                </c:pt>
                <c:pt idx="4">
                  <c:v>0</c:v>
                </c:pt>
                <c:pt idx="5" formatCode="General">
                  <c:v>0</c:v>
                </c:pt>
                <c:pt idx="6">
                  <c:v>-0.1</c:v>
                </c:pt>
                <c:pt idx="7">
                  <c:v>0</c:v>
                </c:pt>
                <c:pt idx="8" formatCode="General">
                  <c:v>-0.30000000000000021</c:v>
                </c:pt>
                <c:pt idx="9" formatCode="General">
                  <c:v>0.1</c:v>
                </c:pt>
                <c:pt idx="10" formatCode="General">
                  <c:v>0.1</c:v>
                </c:pt>
                <c:pt idx="11" formatCode="General">
                  <c:v>0</c:v>
                </c:pt>
                <c:pt idx="12" formatCode="General">
                  <c:v>0.7000000000000004</c:v>
                </c:pt>
                <c:pt idx="13" formatCode="General">
                  <c:v>0.7000000000000004</c:v>
                </c:pt>
                <c:pt idx="14" formatCode="General">
                  <c:v>0.30000000000000021</c:v>
                </c:pt>
                <c:pt idx="15" formatCode="General">
                  <c:v>0.4</c:v>
                </c:pt>
                <c:pt idx="16" formatCode="General">
                  <c:v>0.4</c:v>
                </c:pt>
                <c:pt idx="17" formatCode="General">
                  <c:v>0.30000000000000021</c:v>
                </c:pt>
                <c:pt idx="18" formatCode="General">
                  <c:v>0.30000000000000021</c:v>
                </c:pt>
              </c:numCache>
            </c:numRef>
          </c:val>
        </c:ser>
        <c:ser>
          <c:idx val="2"/>
          <c:order val="2"/>
          <c:tx>
            <c:strRef>
              <c:f>'c3-18x'!$D$13</c:f>
              <c:strCache>
                <c:ptCount val="1"/>
                <c:pt idx="0">
                  <c:v>Bruttó állóeszköz-felhalmozás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c:spPr>
          <c:cat>
            <c:numRef>
              <c:f>'c3-18x'!$A$35:$A$53</c:f>
              <c:numCache>
                <c:formatCode>yyyy/mm/dd</c:formatCode>
                <c:ptCount val="19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</c:numCache>
            </c:numRef>
          </c:cat>
          <c:val>
            <c:numRef>
              <c:f>'c3-18x'!$D$35:$D$53</c:f>
              <c:numCache>
                <c:formatCode>General</c:formatCode>
                <c:ptCount val="19"/>
                <c:pt idx="0">
                  <c:v>-1.5</c:v>
                </c:pt>
                <c:pt idx="1">
                  <c:v>-1.8</c:v>
                </c:pt>
                <c:pt idx="2">
                  <c:v>-1.4</c:v>
                </c:pt>
                <c:pt idx="3">
                  <c:v>-3.9</c:v>
                </c:pt>
                <c:pt idx="4">
                  <c:v>0.2</c:v>
                </c:pt>
                <c:pt idx="5">
                  <c:v>-0.7000000000000004</c:v>
                </c:pt>
                <c:pt idx="6">
                  <c:v>-0.7000000000000004</c:v>
                </c:pt>
                <c:pt idx="7" formatCode="0.0">
                  <c:v>-0.5</c:v>
                </c:pt>
                <c:pt idx="8">
                  <c:v>-0.8</c:v>
                </c:pt>
                <c:pt idx="9">
                  <c:v>-0.60000000000000042</c:v>
                </c:pt>
                <c:pt idx="10">
                  <c:v>-0.30000000000000021</c:v>
                </c:pt>
                <c:pt idx="11">
                  <c:v>-1.6</c:v>
                </c:pt>
                <c:pt idx="12">
                  <c:v>-1.4</c:v>
                </c:pt>
                <c:pt idx="13">
                  <c:v>0.8</c:v>
                </c:pt>
                <c:pt idx="14">
                  <c:v>1.6</c:v>
                </c:pt>
                <c:pt idx="15">
                  <c:v>2.6</c:v>
                </c:pt>
                <c:pt idx="16">
                  <c:v>2.7</c:v>
                </c:pt>
                <c:pt idx="17">
                  <c:v>3.5</c:v>
                </c:pt>
                <c:pt idx="18">
                  <c:v>2.8</c:v>
                </c:pt>
              </c:numCache>
            </c:numRef>
          </c:val>
        </c:ser>
        <c:ser>
          <c:idx val="3"/>
          <c:order val="3"/>
          <c:tx>
            <c:strRef>
              <c:f>'c3-18x'!$E$13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bg2">
                  <a:lumMod val="60000"/>
                  <a:lumOff val="40000"/>
                </a:schemeClr>
              </a:solidFill>
            </a:ln>
          </c:spPr>
          <c:cat>
            <c:numRef>
              <c:f>'c3-18x'!$A$35:$A$53</c:f>
              <c:numCache>
                <c:formatCode>yyyy/mm/dd</c:formatCode>
                <c:ptCount val="19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</c:numCache>
            </c:numRef>
          </c:cat>
          <c:val>
            <c:numRef>
              <c:f>'c3-18x'!$E$35:$E$53</c:f>
              <c:numCache>
                <c:formatCode>General</c:formatCode>
                <c:ptCount val="19"/>
                <c:pt idx="0">
                  <c:v>1.3</c:v>
                </c:pt>
                <c:pt idx="1">
                  <c:v>4</c:v>
                </c:pt>
                <c:pt idx="2">
                  <c:v>2</c:v>
                </c:pt>
                <c:pt idx="3">
                  <c:v>5.4</c:v>
                </c:pt>
                <c:pt idx="4">
                  <c:v>1</c:v>
                </c:pt>
                <c:pt idx="5">
                  <c:v>0.4</c:v>
                </c:pt>
                <c:pt idx="6">
                  <c:v>-1</c:v>
                </c:pt>
                <c:pt idx="7" formatCode="0.0">
                  <c:v>-0.8</c:v>
                </c:pt>
                <c:pt idx="8">
                  <c:v>-0.1</c:v>
                </c:pt>
                <c:pt idx="9">
                  <c:v>-2.2000000000000002</c:v>
                </c:pt>
                <c:pt idx="10">
                  <c:v>-0.30000000000000021</c:v>
                </c:pt>
                <c:pt idx="11">
                  <c:v>-0.30000000000000021</c:v>
                </c:pt>
                <c:pt idx="12">
                  <c:v>-0.7000000000000004</c:v>
                </c:pt>
                <c:pt idx="13">
                  <c:v>0.8</c:v>
                </c:pt>
                <c:pt idx="14">
                  <c:v>-0.9</c:v>
                </c:pt>
                <c:pt idx="15">
                  <c:v>-1.1000000000000001</c:v>
                </c:pt>
                <c:pt idx="16">
                  <c:v>0</c:v>
                </c:pt>
                <c:pt idx="17">
                  <c:v>-0.9</c:v>
                </c:pt>
                <c:pt idx="18">
                  <c:v>1.2</c:v>
                </c:pt>
              </c:numCache>
            </c:numRef>
          </c:val>
        </c:ser>
        <c:ser>
          <c:idx val="4"/>
          <c:order val="4"/>
          <c:tx>
            <c:strRef>
              <c:f>'c3-18x'!$F$13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2"/>
              </a:solidFill>
            </a:ln>
          </c:spPr>
          <c:cat>
            <c:numRef>
              <c:f>'c3-18x'!$A$35:$A$53</c:f>
              <c:numCache>
                <c:formatCode>yyyy/mm/dd</c:formatCode>
                <c:ptCount val="19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</c:numCache>
            </c:numRef>
          </c:cat>
          <c:val>
            <c:numRef>
              <c:f>'c3-18x'!$F$35:$F$53</c:f>
              <c:numCache>
                <c:formatCode>0.0</c:formatCode>
                <c:ptCount val="19"/>
                <c:pt idx="0">
                  <c:v>1.8</c:v>
                </c:pt>
                <c:pt idx="1">
                  <c:v>1.1000000000000001</c:v>
                </c:pt>
                <c:pt idx="2">
                  <c:v>0.4</c:v>
                </c:pt>
                <c:pt idx="3">
                  <c:v>2</c:v>
                </c:pt>
                <c:pt idx="4">
                  <c:v>1.5</c:v>
                </c:pt>
                <c:pt idx="5" formatCode="General">
                  <c:v>1</c:v>
                </c:pt>
                <c:pt idx="6">
                  <c:v>2.8</c:v>
                </c:pt>
                <c:pt idx="7">
                  <c:v>2.5</c:v>
                </c:pt>
                <c:pt idx="8" formatCode="General">
                  <c:v>1.4</c:v>
                </c:pt>
                <c:pt idx="9" formatCode="General">
                  <c:v>2.7</c:v>
                </c:pt>
                <c:pt idx="10" formatCode="General">
                  <c:v>2.1</c:v>
                </c:pt>
                <c:pt idx="11" formatCode="General">
                  <c:v>-0.7000000000000004</c:v>
                </c:pt>
                <c:pt idx="12" formatCode="General">
                  <c:v>1</c:v>
                </c:pt>
                <c:pt idx="13" formatCode="General">
                  <c:v>-1.8</c:v>
                </c:pt>
                <c:pt idx="14" formatCode="General">
                  <c:v>1.4</c:v>
                </c:pt>
                <c:pt idx="15" formatCode="General">
                  <c:v>1</c:v>
                </c:pt>
                <c:pt idx="16" formatCode="General">
                  <c:v>0</c:v>
                </c:pt>
                <c:pt idx="17" formatCode="General">
                  <c:v>-0.4</c:v>
                </c:pt>
                <c:pt idx="18" formatCode="General">
                  <c:v>-1.7</c:v>
                </c:pt>
              </c:numCache>
            </c:numRef>
          </c:val>
        </c:ser>
        <c:gapWidth val="50"/>
        <c:overlap val="100"/>
        <c:axId val="91219456"/>
        <c:axId val="91220992"/>
      </c:barChart>
      <c:lineChart>
        <c:grouping val="stacked"/>
        <c:ser>
          <c:idx val="5"/>
          <c:order val="5"/>
          <c:tx>
            <c:strRef>
              <c:f>'c3-18x'!$G$13</c:f>
              <c:strCache>
                <c:ptCount val="1"/>
                <c:pt idx="0">
                  <c:v>GDP növekedés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'c3-18x'!$A$35:$A$53</c:f>
              <c:numCache>
                <c:formatCode>yyyy/mm/dd</c:formatCode>
                <c:ptCount val="19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</c:numCache>
            </c:numRef>
          </c:cat>
          <c:val>
            <c:numRef>
              <c:f>'c3-18x'!$G$35:$G$53</c:f>
              <c:numCache>
                <c:formatCode>0.0</c:formatCode>
                <c:ptCount val="19"/>
                <c:pt idx="0">
                  <c:v>-0.30000000000000021</c:v>
                </c:pt>
                <c:pt idx="1">
                  <c:v>0.60000000000000042</c:v>
                </c:pt>
                <c:pt idx="2">
                  <c:v>1.3</c:v>
                </c:pt>
                <c:pt idx="3">
                  <c:v>1.4</c:v>
                </c:pt>
                <c:pt idx="4">
                  <c:v>2.8</c:v>
                </c:pt>
                <c:pt idx="5">
                  <c:v>1.5</c:v>
                </c:pt>
                <c:pt idx="6">
                  <c:v>1.5</c:v>
                </c:pt>
                <c:pt idx="7">
                  <c:v>1.5</c:v>
                </c:pt>
                <c:pt idx="8">
                  <c:v>-0.4</c:v>
                </c:pt>
                <c:pt idx="9">
                  <c:v>-1.4</c:v>
                </c:pt>
                <c:pt idx="10">
                  <c:v>-1.5</c:v>
                </c:pt>
                <c:pt idx="11" formatCode="General">
                  <c:v>-2.5</c:v>
                </c:pt>
                <c:pt idx="12" formatCode="General">
                  <c:v>-0.7000000000000004</c:v>
                </c:pt>
                <c:pt idx="13" formatCode="General">
                  <c:v>1.2</c:v>
                </c:pt>
                <c:pt idx="14" formatCode="General">
                  <c:v>2.2000000000000002</c:v>
                </c:pt>
                <c:pt idx="15" formatCode="General">
                  <c:v>3.2</c:v>
                </c:pt>
                <c:pt idx="16" formatCode="General">
                  <c:v>3.7</c:v>
                </c:pt>
                <c:pt idx="17" formatCode="General">
                  <c:v>3.9</c:v>
                </c:pt>
                <c:pt idx="18" formatCode="General">
                  <c:v>3.2</c:v>
                </c:pt>
              </c:numCache>
            </c:numRef>
          </c:val>
        </c:ser>
        <c:marker val="1"/>
        <c:axId val="89803776"/>
        <c:axId val="89801856"/>
      </c:lineChart>
      <c:catAx>
        <c:axId val="91219456"/>
        <c:scaling>
          <c:orientation val="minMax"/>
        </c:scaling>
        <c:axPos val="b"/>
        <c:numFmt formatCode="yyyy" sourceLinked="0"/>
        <c:tickLblPos val="low"/>
        <c:crossAx val="91220992"/>
        <c:crossesAt val="-16"/>
        <c:lblAlgn val="ctr"/>
        <c:lblOffset val="100"/>
        <c:tickLblSkip val="4"/>
        <c:tickMarkSkip val="4"/>
      </c:catAx>
      <c:valAx>
        <c:axId val="91220992"/>
        <c:scaling>
          <c:orientation val="minMax"/>
          <c:max val="8"/>
          <c:min val="-6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4.4179894179894183E-5"/>
              <c:y val="0.30098981481481529"/>
            </c:manualLayout>
          </c:layout>
        </c:title>
        <c:numFmt formatCode="0" sourceLinked="0"/>
        <c:tickLblPos val="nextTo"/>
        <c:crossAx val="91219456"/>
        <c:crosses val="autoZero"/>
        <c:crossBetween val="between"/>
        <c:majorUnit val="2"/>
      </c:valAx>
      <c:valAx>
        <c:axId val="89801856"/>
        <c:scaling>
          <c:orientation val="minMax"/>
          <c:max val="8"/>
          <c:min val="-6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97117962962963011"/>
              <c:y val="0.28227476851851852"/>
            </c:manualLayout>
          </c:layout>
        </c:title>
        <c:numFmt formatCode="0" sourceLinked="0"/>
        <c:tickLblPos val="nextTo"/>
        <c:crossAx val="89803776"/>
        <c:crosses val="max"/>
        <c:crossBetween val="between"/>
        <c:majorUnit val="2"/>
      </c:valAx>
      <c:dateAx>
        <c:axId val="89803776"/>
        <c:scaling>
          <c:orientation val="minMax"/>
        </c:scaling>
        <c:delete val="1"/>
        <c:axPos val="b"/>
        <c:numFmt formatCode="yyyy/mm/dd" sourceLinked="1"/>
        <c:tickLblPos val="none"/>
        <c:crossAx val="89801856"/>
        <c:crossesAt val="-16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</c:spPr>
    </c:plotArea>
    <c:legend>
      <c:legendPos val="b"/>
      <c:layout>
        <c:manualLayout>
          <c:xMode val="edge"/>
          <c:yMode val="edge"/>
          <c:x val="0"/>
          <c:y val="0.76770949074074113"/>
          <c:w val="1"/>
          <c:h val="0.23229050925925918"/>
        </c:manualLayout>
      </c:layout>
      <c:spPr>
        <a:noFill/>
      </c:spPr>
    </c:legend>
    <c:plotVisOnly val="1"/>
    <c:dispBlanksAs val="zero"/>
  </c:chart>
  <c:spPr>
    <a:pattFill>
      <a:fgClr>
        <a:srgbClr val="FFFFFF"/>
      </a:fgClr>
      <a:bgClr>
        <a:srgbClr val="FFFFFF"/>
      </a:bgClr>
    </a:pattFill>
    <a:ln w="3175">
      <a:solidFill>
        <a:srgbClr val="FEFFFF"/>
      </a:solidFill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8.2251820903201225E-2"/>
          <c:y val="7.1533816425120772E-2"/>
          <c:w val="0.90802179498075231"/>
          <c:h val="0.72712673611111278"/>
        </c:manualLayout>
      </c:layout>
      <c:lineChart>
        <c:grouping val="standard"/>
        <c:ser>
          <c:idx val="0"/>
          <c:order val="0"/>
          <c:tx>
            <c:strRef>
              <c:f>'c3-25'!$B$12</c:f>
              <c:strCache>
                <c:ptCount val="1"/>
                <c:pt idx="0">
                  <c:v>Ipar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'c3-25'!$A$13:$A$39</c:f>
              <c:numCache>
                <c:formatCode>yyyy/mm/dd</c:formatCode>
                <c:ptCount val="2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</c:numCache>
            </c:numRef>
          </c:cat>
          <c:val>
            <c:numRef>
              <c:f>'c3-25'!$B$13:$B$39</c:f>
              <c:numCache>
                <c:formatCode>0.0</c:formatCode>
                <c:ptCount val="27"/>
                <c:pt idx="0">
                  <c:v>100</c:v>
                </c:pt>
                <c:pt idx="1">
                  <c:v>97.671090516866258</c:v>
                </c:pt>
                <c:pt idx="2">
                  <c:v>93.853216225640367</c:v>
                </c:pt>
                <c:pt idx="3">
                  <c:v>86.581436818499625</c:v>
                </c:pt>
                <c:pt idx="4">
                  <c:v>82.415760625700926</c:v>
                </c:pt>
                <c:pt idx="5">
                  <c:v>79.86893547408124</c:v>
                </c:pt>
                <c:pt idx="6">
                  <c:v>81.332142252827296</c:v>
                </c:pt>
                <c:pt idx="7">
                  <c:v>81.851002131202847</c:v>
                </c:pt>
                <c:pt idx="8">
                  <c:v>86.330981086344849</c:v>
                </c:pt>
                <c:pt idx="9">
                  <c:v>87.876531352522477</c:v>
                </c:pt>
                <c:pt idx="10">
                  <c:v>89.684320279173193</c:v>
                </c:pt>
                <c:pt idx="11">
                  <c:v>88.490339711414151</c:v>
                </c:pt>
                <c:pt idx="12">
                  <c:v>89.116273525609714</c:v>
                </c:pt>
                <c:pt idx="13">
                  <c:v>87.603057806909206</c:v>
                </c:pt>
                <c:pt idx="14">
                  <c:v>86.782842686260977</c:v>
                </c:pt>
                <c:pt idx="15">
                  <c:v>89.131139196801556</c:v>
                </c:pt>
                <c:pt idx="16">
                  <c:v>89.288975631945164</c:v>
                </c:pt>
                <c:pt idx="17">
                  <c:v>88.208577012739823</c:v>
                </c:pt>
                <c:pt idx="18">
                  <c:v>87.810560655021206</c:v>
                </c:pt>
                <c:pt idx="19">
                  <c:v>86.580683259130595</c:v>
                </c:pt>
                <c:pt idx="20">
                  <c:v>84.107227387909774</c:v>
                </c:pt>
                <c:pt idx="21">
                  <c:v>84.535591636587043</c:v>
                </c:pt>
                <c:pt idx="22">
                  <c:v>84.304796953427868</c:v>
                </c:pt>
                <c:pt idx="23">
                  <c:v>86.900466453249521</c:v>
                </c:pt>
                <c:pt idx="24">
                  <c:v>85.710185176939149</c:v>
                </c:pt>
                <c:pt idx="25">
                  <c:v>87.955381064697178</c:v>
                </c:pt>
                <c:pt idx="26">
                  <c:v>87.184010292250818</c:v>
                </c:pt>
              </c:numCache>
            </c:numRef>
          </c:val>
        </c:ser>
        <c:ser>
          <c:idx val="1"/>
          <c:order val="1"/>
          <c:tx>
            <c:strRef>
              <c:f>'c3-25'!$C$12</c:f>
              <c:strCache>
                <c:ptCount val="1"/>
                <c:pt idx="0">
                  <c:v>Építőipar</c:v>
                </c:pt>
              </c:strCache>
            </c:strRef>
          </c:tx>
          <c:spPr>
            <a:ln w="38100">
              <a:solidFill>
                <a:schemeClr val="bg2"/>
              </a:solidFill>
            </a:ln>
          </c:spPr>
          <c:marker>
            <c:symbol val="none"/>
          </c:marker>
          <c:cat>
            <c:numRef>
              <c:f>'c3-25'!$A$13:$A$39</c:f>
              <c:numCache>
                <c:formatCode>yyyy/mm/dd</c:formatCode>
                <c:ptCount val="2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</c:numCache>
            </c:numRef>
          </c:cat>
          <c:val>
            <c:numRef>
              <c:f>'c3-25'!$C$13:$C$39</c:f>
              <c:numCache>
                <c:formatCode>0.0</c:formatCode>
                <c:ptCount val="27"/>
                <c:pt idx="0">
                  <c:v>100</c:v>
                </c:pt>
                <c:pt idx="1">
                  <c:v>103.14948862840328</c:v>
                </c:pt>
                <c:pt idx="2">
                  <c:v>99.828141783028926</c:v>
                </c:pt>
                <c:pt idx="3">
                  <c:v>100.9975248680709</c:v>
                </c:pt>
                <c:pt idx="4">
                  <c:v>98.233783215803484</c:v>
                </c:pt>
                <c:pt idx="5">
                  <c:v>101.71578013356361</c:v>
                </c:pt>
                <c:pt idx="6">
                  <c:v>95.393452575538177</c:v>
                </c:pt>
                <c:pt idx="7">
                  <c:v>93.609956568439671</c:v>
                </c:pt>
                <c:pt idx="8">
                  <c:v>89.285480782702081</c:v>
                </c:pt>
                <c:pt idx="9">
                  <c:v>86.926633353570253</c:v>
                </c:pt>
                <c:pt idx="10">
                  <c:v>89.260729463410144</c:v>
                </c:pt>
                <c:pt idx="11">
                  <c:v>84.670060243777144</c:v>
                </c:pt>
                <c:pt idx="12">
                  <c:v>92.041283332554926</c:v>
                </c:pt>
                <c:pt idx="13">
                  <c:v>90.349787512258786</c:v>
                </c:pt>
                <c:pt idx="14">
                  <c:v>86.780927473964411</c:v>
                </c:pt>
                <c:pt idx="15">
                  <c:v>91.316022976696388</c:v>
                </c:pt>
                <c:pt idx="16">
                  <c:v>83.820109279409678</c:v>
                </c:pt>
                <c:pt idx="17">
                  <c:v>82.873955074020458</c:v>
                </c:pt>
                <c:pt idx="18">
                  <c:v>86.384906365292125</c:v>
                </c:pt>
                <c:pt idx="19">
                  <c:v>86.489982720777107</c:v>
                </c:pt>
                <c:pt idx="20">
                  <c:v>84.456171484612213</c:v>
                </c:pt>
                <c:pt idx="21">
                  <c:v>88.226311119413339</c:v>
                </c:pt>
                <c:pt idx="22">
                  <c:v>93.423621164713026</c:v>
                </c:pt>
                <c:pt idx="23">
                  <c:v>95.957595852986458</c:v>
                </c:pt>
                <c:pt idx="24">
                  <c:v>103.50161117078406</c:v>
                </c:pt>
                <c:pt idx="25">
                  <c:v>104.44823238219773</c:v>
                </c:pt>
                <c:pt idx="26">
                  <c:v>103.84859664689674</c:v>
                </c:pt>
              </c:numCache>
            </c:numRef>
          </c:val>
        </c:ser>
        <c:marker val="1"/>
        <c:axId val="89843584"/>
        <c:axId val="89845120"/>
      </c:lineChart>
      <c:lineChart>
        <c:grouping val="standard"/>
        <c:ser>
          <c:idx val="2"/>
          <c:order val="2"/>
          <c:tx>
            <c:strRef>
              <c:f>'c3-25'!$D$12</c:f>
              <c:strCache>
                <c:ptCount val="1"/>
                <c:pt idx="0">
                  <c:v>Piaci szolgáltatások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'c3-25'!$A$13:$A$39</c:f>
              <c:numCache>
                <c:formatCode>yyyy/mm/dd</c:formatCode>
                <c:ptCount val="2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</c:numCache>
            </c:numRef>
          </c:cat>
          <c:val>
            <c:numRef>
              <c:f>'c3-25'!$D$13:$D$39</c:f>
              <c:numCache>
                <c:formatCode>0.0</c:formatCode>
                <c:ptCount val="27"/>
                <c:pt idx="0">
                  <c:v>100</c:v>
                </c:pt>
                <c:pt idx="1">
                  <c:v>100.04282141178793</c:v>
                </c:pt>
                <c:pt idx="2">
                  <c:v>98.519521811311193</c:v>
                </c:pt>
                <c:pt idx="3">
                  <c:v>98.453516583303966</c:v>
                </c:pt>
                <c:pt idx="4">
                  <c:v>94.990536342519803</c:v>
                </c:pt>
                <c:pt idx="5">
                  <c:v>94.413517361087059</c:v>
                </c:pt>
                <c:pt idx="6">
                  <c:v>93.415246483398789</c:v>
                </c:pt>
                <c:pt idx="7">
                  <c:v>94.314514484480227</c:v>
                </c:pt>
                <c:pt idx="8">
                  <c:v>93.402038312274684</c:v>
                </c:pt>
                <c:pt idx="9">
                  <c:v>93.691929621516579</c:v>
                </c:pt>
                <c:pt idx="10">
                  <c:v>94.32744158621378</c:v>
                </c:pt>
                <c:pt idx="11">
                  <c:v>94.753757995829588</c:v>
                </c:pt>
                <c:pt idx="12">
                  <c:v>95.874894763052211</c:v>
                </c:pt>
                <c:pt idx="13">
                  <c:v>95.938979928250191</c:v>
                </c:pt>
                <c:pt idx="14">
                  <c:v>96.220655705756172</c:v>
                </c:pt>
                <c:pt idx="15">
                  <c:v>96.247321303840863</c:v>
                </c:pt>
                <c:pt idx="16">
                  <c:v>95.456149996830277</c:v>
                </c:pt>
                <c:pt idx="17">
                  <c:v>95.381860503717093</c:v>
                </c:pt>
                <c:pt idx="18">
                  <c:v>95.936048293913586</c:v>
                </c:pt>
                <c:pt idx="19">
                  <c:v>95.845534251333575</c:v>
                </c:pt>
                <c:pt idx="20">
                  <c:v>96.936675038840932</c:v>
                </c:pt>
                <c:pt idx="21">
                  <c:v>97.153237131096176</c:v>
                </c:pt>
                <c:pt idx="22">
                  <c:v>98.543342354745789</c:v>
                </c:pt>
                <c:pt idx="23">
                  <c:v>99.963270292844129</c:v>
                </c:pt>
                <c:pt idx="24">
                  <c:v>99.650845625251989</c:v>
                </c:pt>
                <c:pt idx="25">
                  <c:v>99.749828317368113</c:v>
                </c:pt>
                <c:pt idx="26">
                  <c:v>100.80528682562735</c:v>
                </c:pt>
              </c:numCache>
            </c:numRef>
          </c:val>
        </c:ser>
        <c:marker val="1"/>
        <c:axId val="92281856"/>
        <c:axId val="92280320"/>
      </c:lineChart>
      <c:dateAx>
        <c:axId val="89843584"/>
        <c:scaling>
          <c:orientation val="minMax"/>
          <c:min val="39448"/>
        </c:scaling>
        <c:axPos val="b"/>
        <c:numFmt formatCode="yyyy" sourceLinked="0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89845120"/>
        <c:crosses val="autoZero"/>
        <c:auto val="1"/>
        <c:lblOffset val="100"/>
        <c:baseTimeUnit val="months"/>
        <c:majorUnit val="1"/>
        <c:majorTimeUnit val="years"/>
      </c:dateAx>
      <c:valAx>
        <c:axId val="89845120"/>
        <c:scaling>
          <c:orientation val="minMax"/>
          <c:max val="105"/>
          <c:min val="8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2008 = 100</a:t>
                </a:r>
              </a:p>
            </c:rich>
          </c:tx>
          <c:layout>
            <c:manualLayout>
              <c:xMode val="edge"/>
              <c:yMode val="edge"/>
              <c:x val="8.1602923976608205E-2"/>
              <c:y val="1.5790088826554481E-3"/>
            </c:manualLayout>
          </c:layout>
        </c:title>
        <c:numFmt formatCode="General" sourceLinked="0"/>
        <c:tickLblPos val="nextTo"/>
        <c:crossAx val="89843584"/>
        <c:crosses val="autoZero"/>
        <c:crossBetween val="between"/>
      </c:valAx>
      <c:valAx>
        <c:axId val="92280320"/>
        <c:scaling>
          <c:orientation val="minMax"/>
          <c:max val="105"/>
          <c:min val="80"/>
        </c:scaling>
        <c:axPos val="r"/>
        <c:numFmt formatCode="0" sourceLinked="0"/>
        <c:tickLblPos val="nextTo"/>
        <c:crossAx val="92281856"/>
        <c:crosses val="max"/>
        <c:crossBetween val="between"/>
      </c:valAx>
      <c:catAx>
        <c:axId val="92281856"/>
        <c:scaling>
          <c:orientation val="minMax"/>
        </c:scaling>
        <c:delete val="1"/>
        <c:axPos val="b"/>
        <c:numFmt formatCode="yyyy/mm/dd" sourceLinked="1"/>
        <c:tickLblPos val="none"/>
        <c:crossAx val="92280320"/>
        <c:crosses val="autoZero"/>
        <c:lblAlgn val="ctr"/>
        <c:lblOffset val="100"/>
      </c:catAx>
      <c:spPr>
        <a:pattFill>
          <a:fgClr>
            <a:srgbClr val="FFFFFF"/>
          </a:fgClr>
          <a:bgClr>
            <a:srgbClr val="FFFFFF"/>
          </a:bgClr>
        </a:pattFill>
      </c:spPr>
    </c:plotArea>
    <c:legend>
      <c:legendPos val="b"/>
      <c:layout>
        <c:manualLayout>
          <c:xMode val="edge"/>
          <c:yMode val="edge"/>
          <c:x val="0"/>
          <c:y val="0.8991961805555555"/>
          <c:w val="1"/>
          <c:h val="0.10080381944444435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solidFill>
        <a:srgbClr val="FEFFFF"/>
      </a:solidFill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1813528354451888"/>
          <c:y val="7.894179162923548E-2"/>
          <c:w val="0.76432088860040825"/>
          <c:h val="0.66508463541666663"/>
        </c:manualLayout>
      </c:layout>
      <c:lineChart>
        <c:grouping val="standard"/>
        <c:ser>
          <c:idx val="0"/>
          <c:order val="1"/>
          <c:tx>
            <c:strRef>
              <c:f>'c3-33'!$B$10</c:f>
              <c:strCache>
                <c:ptCount val="1"/>
                <c:pt idx="0">
                  <c:v>Teljes versenyszféra</c:v>
                </c:pt>
              </c:strCache>
            </c:strRef>
          </c:tx>
          <c:spPr>
            <a:ln w="38100">
              <a:prstDash val="sysDash"/>
            </a:ln>
          </c:spPr>
          <c:marker>
            <c:symbol val="none"/>
          </c:marker>
          <c:cat>
            <c:numRef>
              <c:f>'c3-33'!$A$12:$A$50</c:f>
              <c:numCache>
                <c:formatCode>yyyy/mm/dd</c:formatCode>
                <c:ptCount val="39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</c:numCache>
            </c:numRef>
          </c:cat>
          <c:val>
            <c:numRef>
              <c:f>'c3-33'!$B$12:$B$50</c:f>
              <c:numCache>
                <c:formatCode>0.00</c:formatCode>
                <c:ptCount val="39"/>
                <c:pt idx="0">
                  <c:v>3014.0239000000001</c:v>
                </c:pt>
                <c:pt idx="1">
                  <c:v>3012.9607999999998</c:v>
                </c:pt>
                <c:pt idx="2">
                  <c:v>3026.9274</c:v>
                </c:pt>
                <c:pt idx="3">
                  <c:v>3022.4340000000002</c:v>
                </c:pt>
                <c:pt idx="4">
                  <c:v>3020.9895000000001</c:v>
                </c:pt>
                <c:pt idx="5">
                  <c:v>3034.9625999999998</c:v>
                </c:pt>
                <c:pt idx="6">
                  <c:v>3037.8613000000018</c:v>
                </c:pt>
                <c:pt idx="7">
                  <c:v>3066.6774</c:v>
                </c:pt>
                <c:pt idx="8">
                  <c:v>3066.1660999999981</c:v>
                </c:pt>
                <c:pt idx="9">
                  <c:v>3078.0461999999998</c:v>
                </c:pt>
                <c:pt idx="10">
                  <c:v>3074.3281999999999</c:v>
                </c:pt>
                <c:pt idx="11">
                  <c:v>3044.4204</c:v>
                </c:pt>
                <c:pt idx="12">
                  <c:v>3042.1345000000001</c:v>
                </c:pt>
                <c:pt idx="13">
                  <c:v>3017.2316000000001</c:v>
                </c:pt>
                <c:pt idx="14">
                  <c:v>3049.3681000000001</c:v>
                </c:pt>
                <c:pt idx="15">
                  <c:v>3021.6443999999997</c:v>
                </c:pt>
                <c:pt idx="16">
                  <c:v>2972.2961</c:v>
                </c:pt>
                <c:pt idx="17">
                  <c:v>2935.2049999999981</c:v>
                </c:pt>
                <c:pt idx="18">
                  <c:v>2876.3458000000001</c:v>
                </c:pt>
                <c:pt idx="19">
                  <c:v>2890.244499999998</c:v>
                </c:pt>
                <c:pt idx="20">
                  <c:v>2879.4349000000002</c:v>
                </c:pt>
                <c:pt idx="21">
                  <c:v>2888.3211000000019</c:v>
                </c:pt>
                <c:pt idx="22">
                  <c:v>2895.4090999999999</c:v>
                </c:pt>
                <c:pt idx="23">
                  <c:v>2891.0254</c:v>
                </c:pt>
                <c:pt idx="24">
                  <c:v>2904.4297000000001</c:v>
                </c:pt>
                <c:pt idx="25">
                  <c:v>2921.768999999998</c:v>
                </c:pt>
                <c:pt idx="26">
                  <c:v>2941.7695999999987</c:v>
                </c:pt>
                <c:pt idx="27">
                  <c:v>2953.7429999999981</c:v>
                </c:pt>
                <c:pt idx="28">
                  <c:v>2940.0734000000002</c:v>
                </c:pt>
                <c:pt idx="29">
                  <c:v>2971.14</c:v>
                </c:pt>
                <c:pt idx="30">
                  <c:v>2991.2123999999999</c:v>
                </c:pt>
                <c:pt idx="31">
                  <c:v>2979.1306</c:v>
                </c:pt>
                <c:pt idx="32">
                  <c:v>2958.2455999999997</c:v>
                </c:pt>
                <c:pt idx="33">
                  <c:v>2983.1491000000001</c:v>
                </c:pt>
                <c:pt idx="34">
                  <c:v>3011.2615000000001</c:v>
                </c:pt>
                <c:pt idx="35">
                  <c:v>3021.4553000000019</c:v>
                </c:pt>
                <c:pt idx="36">
                  <c:v>3105.4081000000001</c:v>
                </c:pt>
                <c:pt idx="37">
                  <c:v>3129.3490000000002</c:v>
                </c:pt>
                <c:pt idx="38">
                  <c:v>3157.0014999999999</c:v>
                </c:pt>
              </c:numCache>
            </c:numRef>
          </c:val>
        </c:ser>
        <c:marker val="1"/>
        <c:axId val="92332800"/>
        <c:axId val="92334336"/>
      </c:lineChart>
      <c:lineChart>
        <c:grouping val="standard"/>
        <c:ser>
          <c:idx val="1"/>
          <c:order val="0"/>
          <c:tx>
            <c:strRef>
              <c:f>'c3-33'!$C$10</c:f>
              <c:strCache>
                <c:ptCount val="1"/>
                <c:pt idx="0">
                  <c:v>Teljes munkaidős egyenértékes hazai versenyszféra*</c:v>
                </c:pt>
              </c:strCache>
            </c:strRef>
          </c:tx>
          <c:spPr>
            <a:ln w="38100">
              <a:solidFill>
                <a:schemeClr val="bg2"/>
              </a:solidFill>
            </a:ln>
          </c:spPr>
          <c:marker>
            <c:symbol val="none"/>
          </c:marker>
          <c:cat>
            <c:numRef>
              <c:f>'c3-33'!$A$12:$A$49</c:f>
              <c:numCache>
                <c:formatCode>yyyy/mm/dd</c:formatCode>
                <c:ptCount val="38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</c:numCache>
            </c:numRef>
          </c:cat>
          <c:val>
            <c:numRef>
              <c:f>'c3-33'!$C$12:$C$50</c:f>
              <c:numCache>
                <c:formatCode>0.00</c:formatCode>
                <c:ptCount val="39"/>
                <c:pt idx="0">
                  <c:v>2911.2777999999998</c:v>
                </c:pt>
                <c:pt idx="1">
                  <c:v>2941.1673000000001</c:v>
                </c:pt>
                <c:pt idx="2">
                  <c:v>2918.0725000000002</c:v>
                </c:pt>
                <c:pt idx="3">
                  <c:v>2954.1390999999999</c:v>
                </c:pt>
                <c:pt idx="4">
                  <c:v>2935.3418000000001</c:v>
                </c:pt>
                <c:pt idx="5">
                  <c:v>2919.7901999999999</c:v>
                </c:pt>
                <c:pt idx="6">
                  <c:v>2938.9916000000012</c:v>
                </c:pt>
                <c:pt idx="7">
                  <c:v>2956.5027999999998</c:v>
                </c:pt>
                <c:pt idx="8">
                  <c:v>2984.9162000000001</c:v>
                </c:pt>
                <c:pt idx="9">
                  <c:v>2946.4148</c:v>
                </c:pt>
                <c:pt idx="10">
                  <c:v>2958.8300000000017</c:v>
                </c:pt>
                <c:pt idx="11">
                  <c:v>2934.4176000000002</c:v>
                </c:pt>
                <c:pt idx="12">
                  <c:v>2962.7917000000002</c:v>
                </c:pt>
                <c:pt idx="13">
                  <c:v>2920.8388</c:v>
                </c:pt>
                <c:pt idx="14">
                  <c:v>2928.9521000000018</c:v>
                </c:pt>
                <c:pt idx="15">
                  <c:v>2885.6134999999999</c:v>
                </c:pt>
                <c:pt idx="16">
                  <c:v>2817.2579000000001</c:v>
                </c:pt>
                <c:pt idx="17">
                  <c:v>2819.4538000000002</c:v>
                </c:pt>
                <c:pt idx="18">
                  <c:v>2724.9367000000002</c:v>
                </c:pt>
                <c:pt idx="19">
                  <c:v>2737.1333000000018</c:v>
                </c:pt>
                <c:pt idx="20">
                  <c:v>2745.9665999999997</c:v>
                </c:pt>
                <c:pt idx="21">
                  <c:v>2745.2871</c:v>
                </c:pt>
                <c:pt idx="22">
                  <c:v>2742.9514000000017</c:v>
                </c:pt>
                <c:pt idx="23">
                  <c:v>2738.2266999999983</c:v>
                </c:pt>
                <c:pt idx="24">
                  <c:v>2750.4872999999998</c:v>
                </c:pt>
                <c:pt idx="25">
                  <c:v>2722.2903999999999</c:v>
                </c:pt>
                <c:pt idx="26">
                  <c:v>2760.6471000000001</c:v>
                </c:pt>
                <c:pt idx="27">
                  <c:v>2764.1576</c:v>
                </c:pt>
                <c:pt idx="28">
                  <c:v>2755.8175000000019</c:v>
                </c:pt>
                <c:pt idx="29">
                  <c:v>2746.8604</c:v>
                </c:pt>
                <c:pt idx="30">
                  <c:v>2754.6486999999984</c:v>
                </c:pt>
                <c:pt idx="31">
                  <c:v>2565.7330999999999</c:v>
                </c:pt>
                <c:pt idx="32">
                  <c:v>2685.5133000000019</c:v>
                </c:pt>
                <c:pt idx="33">
                  <c:v>2720.8042</c:v>
                </c:pt>
                <c:pt idx="34">
                  <c:v>2726.0857000000001</c:v>
                </c:pt>
                <c:pt idx="35">
                  <c:v>2691.8151000000021</c:v>
                </c:pt>
                <c:pt idx="36">
                  <c:v>2911.9497000000001</c:v>
                </c:pt>
                <c:pt idx="37">
                  <c:v>2795.6693999999998</c:v>
                </c:pt>
                <c:pt idx="38">
                  <c:v>2900.2195000000002</c:v>
                </c:pt>
              </c:numCache>
            </c:numRef>
          </c:val>
        </c:ser>
        <c:marker val="1"/>
        <c:axId val="92338432"/>
        <c:axId val="92336512"/>
      </c:lineChart>
      <c:dateAx>
        <c:axId val="92332800"/>
        <c:scaling>
          <c:orientation val="minMax"/>
          <c:min val="38718"/>
        </c:scaling>
        <c:axPos val="b"/>
        <c:numFmt formatCode="yyyy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2334336"/>
        <c:crosses val="autoZero"/>
        <c:auto val="1"/>
        <c:lblOffset val="100"/>
        <c:baseTimeUnit val="months"/>
        <c:majorUnit val="1"/>
        <c:majorTimeUnit val="years"/>
      </c:dateAx>
      <c:valAx>
        <c:axId val="92334336"/>
        <c:scaling>
          <c:orientation val="minMax"/>
          <c:max val="3200"/>
          <c:min val="250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ezer fő</a:t>
                </a:r>
              </a:p>
            </c:rich>
          </c:tx>
          <c:layout>
            <c:manualLayout>
              <c:xMode val="edge"/>
              <c:yMode val="edge"/>
              <c:x val="0.12185272259080657"/>
              <c:y val="7.4089704813488997E-4"/>
            </c:manualLayout>
          </c:layout>
        </c:title>
        <c:numFmt formatCode="0" sourceLinked="0"/>
        <c:tickLblPos val="nextTo"/>
        <c:crossAx val="92332800"/>
        <c:crosses val="autoZero"/>
        <c:crossBetween val="between"/>
        <c:majorUnit val="100"/>
      </c:valAx>
      <c:valAx>
        <c:axId val="92336512"/>
        <c:scaling>
          <c:orientation val="minMax"/>
          <c:max val="3200"/>
          <c:min val="2500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ezer fő</a:t>
                </a:r>
              </a:p>
            </c:rich>
          </c:tx>
          <c:layout>
            <c:manualLayout>
              <c:xMode val="edge"/>
              <c:yMode val="edge"/>
              <c:x val="0.75565931073390702"/>
              <c:y val="3.6258680555555202E-3"/>
            </c:manualLayout>
          </c:layout>
        </c:title>
        <c:numFmt formatCode="0" sourceLinked="0"/>
        <c:tickLblPos val="nextTo"/>
        <c:crossAx val="92338432"/>
        <c:crosses val="max"/>
        <c:crossBetween val="between"/>
        <c:majorUnit val="100"/>
      </c:valAx>
      <c:dateAx>
        <c:axId val="92338432"/>
        <c:scaling>
          <c:orientation val="minMax"/>
        </c:scaling>
        <c:delete val="1"/>
        <c:axPos val="b"/>
        <c:numFmt formatCode="yyyy/mm/dd" sourceLinked="1"/>
        <c:tickLblPos val="none"/>
        <c:crossAx val="92336512"/>
        <c:crosses val="autoZero"/>
        <c:auto val="1"/>
        <c:lblOffset val="100"/>
        <c:baseTimeUnit val="months"/>
        <c:majorUnit val="1"/>
        <c:minorUnit val="1"/>
      </c:date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8.0833360063943555E-3"/>
          <c:y val="0.87252951388890065"/>
          <c:w val="0.98383299729927154"/>
          <c:h val="0.12747048611111308"/>
        </c:manualLayout>
      </c:layout>
      <c:txPr>
        <a:bodyPr/>
        <a:lstStyle/>
        <a:p>
          <a:pPr rtl="0">
            <a:defRPr/>
          </a:pPr>
          <a:endParaRPr lang="hu-HU"/>
        </a:p>
      </c:txPr>
    </c:legend>
    <c:plotVisOnly val="1"/>
    <c:dispBlanksAs val="gap"/>
  </c:chart>
  <c:spPr>
    <a:solidFill>
      <a:schemeClr val="bg1"/>
    </a:solidFill>
    <a:ln>
      <a:solidFill>
        <a:srgbClr val="FEFFFF"/>
      </a:solidFill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556111111111111"/>
          <c:y val="4.8855092592592589E-2"/>
          <c:w val="0.79890714285714282"/>
          <c:h val="0.58322986111111108"/>
        </c:manualLayout>
      </c:layout>
      <c:lineChart>
        <c:grouping val="standard"/>
        <c:ser>
          <c:idx val="2"/>
          <c:order val="2"/>
          <c:tx>
            <c:strRef>
              <c:f>'c3-37'!$D$9</c:f>
              <c:strCache>
                <c:ptCount val="1"/>
                <c:pt idx="0">
                  <c:v>Nem támogatott álláshelyek/MEF munkanélküliek</c:v>
                </c:pt>
              </c:strCache>
            </c:strRef>
          </c:tx>
          <c:spPr>
            <a:ln w="381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'c3-37'!$A$11:$A$49</c:f>
              <c:numCache>
                <c:formatCode>yyyy/mm/dd</c:formatCode>
                <c:ptCount val="39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</c:numCache>
            </c:numRef>
          </c:cat>
          <c:val>
            <c:numRef>
              <c:f>'c3-37'!$D$11:$D$49</c:f>
              <c:numCache>
                <c:formatCode>0.00</c:formatCode>
                <c:ptCount val="39"/>
                <c:pt idx="0">
                  <c:v>0.36973333196540537</c:v>
                </c:pt>
                <c:pt idx="1">
                  <c:v>0.35012091261365308</c:v>
                </c:pt>
                <c:pt idx="2">
                  <c:v>0.33534426294554875</c:v>
                </c:pt>
                <c:pt idx="3">
                  <c:v>0.33338018105590417</c:v>
                </c:pt>
                <c:pt idx="4">
                  <c:v>0.35151680949866787</c:v>
                </c:pt>
                <c:pt idx="5">
                  <c:v>0.38706155423234284</c:v>
                </c:pt>
                <c:pt idx="6">
                  <c:v>0.38195855794279804</c:v>
                </c:pt>
                <c:pt idx="7">
                  <c:v>0.35986260877806364</c:v>
                </c:pt>
                <c:pt idx="8">
                  <c:v>0.33062478258708988</c:v>
                </c:pt>
                <c:pt idx="9">
                  <c:v>0.32246055439757187</c:v>
                </c:pt>
                <c:pt idx="10">
                  <c:v>0.29891934897442757</c:v>
                </c:pt>
                <c:pt idx="11">
                  <c:v>0.27225552600676473</c:v>
                </c:pt>
                <c:pt idx="12">
                  <c:v>0.2853516643623295</c:v>
                </c:pt>
                <c:pt idx="13">
                  <c:v>0.26084077825551522</c:v>
                </c:pt>
                <c:pt idx="14">
                  <c:v>0.26713476844783834</c:v>
                </c:pt>
                <c:pt idx="15">
                  <c:v>0.23500923425388021</c:v>
                </c:pt>
                <c:pt idx="16">
                  <c:v>0.14697736770660186</c:v>
                </c:pt>
                <c:pt idx="17">
                  <c:v>0.12173911972977161</c:v>
                </c:pt>
                <c:pt idx="18">
                  <c:v>9.5384637389737986E-2</c:v>
                </c:pt>
                <c:pt idx="19">
                  <c:v>0.10500950931069149</c:v>
                </c:pt>
                <c:pt idx="20">
                  <c:v>0.10576866877251477</c:v>
                </c:pt>
                <c:pt idx="21">
                  <c:v>0.12573240580398234</c:v>
                </c:pt>
                <c:pt idx="22">
                  <c:v>0.12206009135352996</c:v>
                </c:pt>
                <c:pt idx="23">
                  <c:v>0.11646206519672588</c:v>
                </c:pt>
                <c:pt idx="24">
                  <c:v>0.11955225582268561</c:v>
                </c:pt>
                <c:pt idx="25">
                  <c:v>0.12393901978580639</c:v>
                </c:pt>
                <c:pt idx="26">
                  <c:v>0.11339429789361943</c:v>
                </c:pt>
                <c:pt idx="27">
                  <c:v>0.1071515022287552</c:v>
                </c:pt>
                <c:pt idx="28">
                  <c:v>9.7426549631005555E-2</c:v>
                </c:pt>
                <c:pt idx="29">
                  <c:v>0.10383035130953303</c:v>
                </c:pt>
                <c:pt idx="30">
                  <c:v>0.10555618605051698</c:v>
                </c:pt>
                <c:pt idx="31">
                  <c:v>9.6030640918888188E-2</c:v>
                </c:pt>
                <c:pt idx="32">
                  <c:v>9.8559866466926271E-2</c:v>
                </c:pt>
                <c:pt idx="33">
                  <c:v>0.11348030500127787</c:v>
                </c:pt>
                <c:pt idx="34">
                  <c:v>0.13829963119844932</c:v>
                </c:pt>
                <c:pt idx="35">
                  <c:v>0.16935931706759158</c:v>
                </c:pt>
                <c:pt idx="36">
                  <c:v>0.23660534804764996</c:v>
                </c:pt>
                <c:pt idx="37">
                  <c:v>0.22326174026325427</c:v>
                </c:pt>
                <c:pt idx="38">
                  <c:v>0.24737619934248964</c:v>
                </c:pt>
              </c:numCache>
            </c:numRef>
          </c:val>
        </c:ser>
        <c:marker val="1"/>
        <c:axId val="92393856"/>
        <c:axId val="92395392"/>
      </c:lineChart>
      <c:lineChart>
        <c:grouping val="standard"/>
        <c:ser>
          <c:idx val="0"/>
          <c:order val="0"/>
          <c:tx>
            <c:strRef>
              <c:f>'c3-37'!$B$9</c:f>
              <c:strCache>
                <c:ptCount val="1"/>
                <c:pt idx="0">
                  <c:v>Bruttó átlagkeresetek (jobb tengely)</c:v>
                </c:pt>
              </c:strCache>
            </c:strRef>
          </c:tx>
          <c:spPr>
            <a:ln w="38100">
              <a:solidFill>
                <a:schemeClr val="accent6"/>
              </a:solidFill>
              <a:prstDash val="sysDash"/>
            </a:ln>
          </c:spPr>
          <c:marker>
            <c:symbol val="none"/>
          </c:marker>
          <c:cat>
            <c:numRef>
              <c:f>'c3-37'!$A$11:$A$49</c:f>
              <c:numCache>
                <c:formatCode>yyyy/mm/dd</c:formatCode>
                <c:ptCount val="39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</c:numCache>
            </c:numRef>
          </c:cat>
          <c:val>
            <c:numRef>
              <c:f>'c3-37'!$B$11:$B$49</c:f>
              <c:numCache>
                <c:formatCode>0.00</c:formatCode>
                <c:ptCount val="39"/>
                <c:pt idx="0">
                  <c:v>6.6555646539974944</c:v>
                </c:pt>
                <c:pt idx="1">
                  <c:v>7.7884535044428924</c:v>
                </c:pt>
                <c:pt idx="2">
                  <c:v>7.0863789363959562</c:v>
                </c:pt>
                <c:pt idx="3">
                  <c:v>6.7867451267840311</c:v>
                </c:pt>
                <c:pt idx="4">
                  <c:v>8.3602493462006731</c:v>
                </c:pt>
                <c:pt idx="5">
                  <c:v>6.9620726939562125</c:v>
                </c:pt>
                <c:pt idx="6">
                  <c:v>8.7625058476373479</c:v>
                </c:pt>
                <c:pt idx="7">
                  <c:v>8.731866435657798</c:v>
                </c:pt>
                <c:pt idx="8">
                  <c:v>8.5801228346339524</c:v>
                </c:pt>
                <c:pt idx="9">
                  <c:v>9.3580707683990081</c:v>
                </c:pt>
                <c:pt idx="10">
                  <c:v>8.1512202694678351</c:v>
                </c:pt>
                <c:pt idx="11">
                  <c:v>8.5585791665573456</c:v>
                </c:pt>
                <c:pt idx="12">
                  <c:v>8.5346437167017886</c:v>
                </c:pt>
                <c:pt idx="13">
                  <c:v>8.167338689939216</c:v>
                </c:pt>
                <c:pt idx="14">
                  <c:v>7.6365689047883523</c:v>
                </c:pt>
                <c:pt idx="15">
                  <c:v>6.9337463682091638</c:v>
                </c:pt>
                <c:pt idx="16">
                  <c:v>5.1170364039543292</c:v>
                </c:pt>
                <c:pt idx="17">
                  <c:v>4.9945200484672734</c:v>
                </c:pt>
                <c:pt idx="18">
                  <c:v>4.2854765989324237</c:v>
                </c:pt>
                <c:pt idx="19">
                  <c:v>3.7491533235258676</c:v>
                </c:pt>
                <c:pt idx="20">
                  <c:v>4.4546593904118037</c:v>
                </c:pt>
                <c:pt idx="21">
                  <c:v>3.2453766892351172</c:v>
                </c:pt>
                <c:pt idx="22">
                  <c:v>3.5891173682993029</c:v>
                </c:pt>
                <c:pt idx="23">
                  <c:v>3.4837244420083229</c:v>
                </c:pt>
                <c:pt idx="24">
                  <c:v>3.4372026698220104</c:v>
                </c:pt>
                <c:pt idx="25">
                  <c:v>4.5166377579792805</c:v>
                </c:pt>
                <c:pt idx="26">
                  <c:v>4.27759506254153</c:v>
                </c:pt>
                <c:pt idx="27">
                  <c:v>4.5643797957782963</c:v>
                </c:pt>
                <c:pt idx="28">
                  <c:v>8.572629004413427</c:v>
                </c:pt>
                <c:pt idx="29">
                  <c:v>7.563684818581442</c:v>
                </c:pt>
                <c:pt idx="30">
                  <c:v>7.5041425703342242</c:v>
                </c:pt>
                <c:pt idx="31">
                  <c:v>7.9843035795502315</c:v>
                </c:pt>
                <c:pt idx="32">
                  <c:v>2.8706191487553152</c:v>
                </c:pt>
                <c:pt idx="33">
                  <c:v>3.7721713730152069</c:v>
                </c:pt>
                <c:pt idx="34">
                  <c:v>4.0631013450455873</c:v>
                </c:pt>
                <c:pt idx="35">
                  <c:v>3.6038032844298766</c:v>
                </c:pt>
                <c:pt idx="36">
                  <c:v>4.8228591136252703</c:v>
                </c:pt>
                <c:pt idx="37">
                  <c:v>4.3255946242339745</c:v>
                </c:pt>
                <c:pt idx="38">
                  <c:v>4.1099366402798045</c:v>
                </c:pt>
              </c:numCache>
            </c:numRef>
          </c:val>
        </c:ser>
        <c:ser>
          <c:idx val="1"/>
          <c:order val="1"/>
          <c:tx>
            <c:strRef>
              <c:f>'c3-37'!$C$9</c:f>
              <c:strCache>
                <c:ptCount val="1"/>
                <c:pt idx="0">
                  <c:v>2012-es minimálbér hatástól szűrt index (jobb tengely)</c:v>
                </c:pt>
              </c:strCache>
            </c:strRef>
          </c:tx>
          <c:spPr>
            <a:ln w="38100">
              <a:solidFill>
                <a:schemeClr val="accent6"/>
              </a:solidFill>
              <a:prstDash val="solid"/>
            </a:ln>
          </c:spPr>
          <c:marker>
            <c:symbol val="none"/>
          </c:marker>
          <c:cat>
            <c:numRef>
              <c:f>'c3-37'!$A$11:$A$49</c:f>
              <c:numCache>
                <c:formatCode>yyyy/mm/dd</c:formatCode>
                <c:ptCount val="39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</c:numCache>
            </c:numRef>
          </c:cat>
          <c:val>
            <c:numRef>
              <c:f>'c3-37'!$C$11:$C$49</c:f>
              <c:numCache>
                <c:formatCode>0.00</c:formatCode>
                <c:ptCount val="39"/>
                <c:pt idx="0">
                  <c:v>6.6555646539974944</c:v>
                </c:pt>
                <c:pt idx="1">
                  <c:v>7.7884535044428924</c:v>
                </c:pt>
                <c:pt idx="2">
                  <c:v>7.0863789363959562</c:v>
                </c:pt>
                <c:pt idx="3">
                  <c:v>6.7867451267840311</c:v>
                </c:pt>
                <c:pt idx="4">
                  <c:v>8.3602493462006731</c:v>
                </c:pt>
                <c:pt idx="5">
                  <c:v>6.9620726939562125</c:v>
                </c:pt>
                <c:pt idx="6">
                  <c:v>8.7625058476373479</c:v>
                </c:pt>
                <c:pt idx="7">
                  <c:v>8.731866435657798</c:v>
                </c:pt>
                <c:pt idx="8">
                  <c:v>8.5801228346339524</c:v>
                </c:pt>
                <c:pt idx="9">
                  <c:v>9.3580707683990081</c:v>
                </c:pt>
                <c:pt idx="10">
                  <c:v>8.1512202694678351</c:v>
                </c:pt>
                <c:pt idx="11">
                  <c:v>8.5585791665573456</c:v>
                </c:pt>
                <c:pt idx="12">
                  <c:v>8.5346437167017886</c:v>
                </c:pt>
                <c:pt idx="13">
                  <c:v>8.167338689939216</c:v>
                </c:pt>
                <c:pt idx="14">
                  <c:v>7.6365689047883523</c:v>
                </c:pt>
                <c:pt idx="15">
                  <c:v>6.9337463682091638</c:v>
                </c:pt>
                <c:pt idx="16">
                  <c:v>5.1170364039543292</c:v>
                </c:pt>
                <c:pt idx="17">
                  <c:v>4.9945200484672734</c:v>
                </c:pt>
                <c:pt idx="18">
                  <c:v>4.2854765989324237</c:v>
                </c:pt>
                <c:pt idx="19">
                  <c:v>3.7491533235258676</c:v>
                </c:pt>
                <c:pt idx="20">
                  <c:v>4.4546593904118037</c:v>
                </c:pt>
                <c:pt idx="21">
                  <c:v>3.2453766892351172</c:v>
                </c:pt>
                <c:pt idx="22">
                  <c:v>3.5891173682993029</c:v>
                </c:pt>
                <c:pt idx="23">
                  <c:v>3.4837244420083229</c:v>
                </c:pt>
                <c:pt idx="24">
                  <c:v>3.4372026698220104</c:v>
                </c:pt>
                <c:pt idx="25">
                  <c:v>4.5166377579792805</c:v>
                </c:pt>
                <c:pt idx="26">
                  <c:v>4.27759506254153</c:v>
                </c:pt>
                <c:pt idx="27">
                  <c:v>4.5643797957782963</c:v>
                </c:pt>
                <c:pt idx="28">
                  <c:v>4.7222224372596724</c:v>
                </c:pt>
                <c:pt idx="29">
                  <c:v>3.6577582905268904</c:v>
                </c:pt>
                <c:pt idx="30">
                  <c:v>3.57689514168093</c:v>
                </c:pt>
                <c:pt idx="31">
                  <c:v>4.0511977958748719</c:v>
                </c:pt>
                <c:pt idx="32">
                  <c:v>2.8706191487553152</c:v>
                </c:pt>
                <c:pt idx="33">
                  <c:v>3.7721713730152069</c:v>
                </c:pt>
                <c:pt idx="34">
                  <c:v>4.0631013450455873</c:v>
                </c:pt>
                <c:pt idx="35">
                  <c:v>3.6038032844298766</c:v>
                </c:pt>
                <c:pt idx="36">
                  <c:v>4.8228591136252703</c:v>
                </c:pt>
                <c:pt idx="37">
                  <c:v>4.3255946242339745</c:v>
                </c:pt>
                <c:pt idx="38">
                  <c:v>4.1099366402798045</c:v>
                </c:pt>
              </c:numCache>
            </c:numRef>
          </c:val>
        </c:ser>
        <c:marker val="1"/>
        <c:axId val="92403584"/>
        <c:axId val="92401664"/>
      </c:lineChart>
      <c:dateAx>
        <c:axId val="92393856"/>
        <c:scaling>
          <c:orientation val="minMax"/>
          <c:min val="38353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2395392"/>
        <c:crosses val="autoZero"/>
        <c:auto val="1"/>
        <c:lblOffset val="100"/>
        <c:baseTimeUnit val="months"/>
        <c:majorUnit val="1"/>
        <c:majorTimeUnit val="years"/>
      </c:dateAx>
      <c:valAx>
        <c:axId val="92395392"/>
        <c:scaling>
          <c:orientation val="minMax"/>
          <c:max val="0.4"/>
          <c:min val="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#,##0.0" sourceLinked="0"/>
        <c:tickLblPos val="nextTo"/>
        <c:crossAx val="92393856"/>
        <c:crosses val="autoZero"/>
        <c:crossBetween val="between"/>
        <c:majorUnit val="0.1"/>
      </c:valAx>
      <c:valAx>
        <c:axId val="92401664"/>
        <c:scaling>
          <c:orientation val="minMax"/>
          <c:max val="10"/>
          <c:min val="2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97040767195767197"/>
              <c:y val="0.29905439814814816"/>
            </c:manualLayout>
          </c:layout>
        </c:title>
        <c:numFmt formatCode="General" sourceLinked="0"/>
        <c:tickLblPos val="nextTo"/>
        <c:crossAx val="92403584"/>
        <c:crosses val="max"/>
        <c:crossBetween val="between"/>
        <c:majorUnit val="2"/>
      </c:valAx>
      <c:dateAx>
        <c:axId val="92403584"/>
        <c:scaling>
          <c:orientation val="minMax"/>
        </c:scaling>
        <c:delete val="1"/>
        <c:axPos val="b"/>
        <c:numFmt formatCode="yyyy/mm/dd" sourceLinked="1"/>
        <c:tickLblPos val="none"/>
        <c:crossAx val="92401664"/>
        <c:crosses val="autoZero"/>
        <c:auto val="1"/>
        <c:lblOffset val="100"/>
        <c:baseTimeUnit val="months"/>
        <c:majorUnit val="1"/>
        <c:minorUnit val="1"/>
      </c:date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8.2592824405778552E-3"/>
          <c:y val="0.8155793981481485"/>
          <c:w val="0.99174074074074059"/>
          <c:h val="0.18249444444444468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solidFill>
        <a:srgbClr val="FEFFFF"/>
      </a:solidFill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8.8403366416064846E-2"/>
          <c:y val="3.3287037037037046E-2"/>
          <c:w val="0.81721177248677301"/>
          <c:h val="0.61721643518518565"/>
        </c:manualLayout>
      </c:layout>
      <c:areaChart>
        <c:grouping val="stacked"/>
        <c:ser>
          <c:idx val="2"/>
          <c:order val="2"/>
          <c:tx>
            <c:strRef>
              <c:f>'c3-35'!$D$12</c:f>
              <c:strCache>
                <c:ptCount val="1"/>
                <c:pt idx="0">
                  <c:v>Bizonytalansági sáv (90%)</c:v>
                </c:pt>
              </c:strCache>
            </c:strRef>
          </c:tx>
          <c:spPr>
            <a:noFill/>
          </c:spPr>
          <c:cat>
            <c:numRef>
              <c:f>'c3-35'!$A$14:$A$65</c:f>
              <c:numCache>
                <c:formatCode>yyyy/mm/dd</c:formatCode>
                <c:ptCount val="52"/>
                <c:pt idx="0">
                  <c:v>37257</c:v>
                </c:pt>
                <c:pt idx="1">
                  <c:v>37347</c:v>
                </c:pt>
                <c:pt idx="2">
                  <c:v>37438</c:v>
                </c:pt>
                <c:pt idx="3">
                  <c:v>37530</c:v>
                </c:pt>
                <c:pt idx="4">
                  <c:v>37622</c:v>
                </c:pt>
                <c:pt idx="5">
                  <c:v>37712</c:v>
                </c:pt>
                <c:pt idx="6">
                  <c:v>37803</c:v>
                </c:pt>
                <c:pt idx="7">
                  <c:v>37895</c:v>
                </c:pt>
                <c:pt idx="8">
                  <c:v>37987</c:v>
                </c:pt>
                <c:pt idx="9">
                  <c:v>38078</c:v>
                </c:pt>
                <c:pt idx="10">
                  <c:v>38169</c:v>
                </c:pt>
                <c:pt idx="11">
                  <c:v>38261</c:v>
                </c:pt>
                <c:pt idx="12">
                  <c:v>38353</c:v>
                </c:pt>
                <c:pt idx="13">
                  <c:v>38443</c:v>
                </c:pt>
                <c:pt idx="14">
                  <c:v>38534</c:v>
                </c:pt>
                <c:pt idx="15">
                  <c:v>38626</c:v>
                </c:pt>
                <c:pt idx="16">
                  <c:v>38718</c:v>
                </c:pt>
                <c:pt idx="17">
                  <c:v>38808</c:v>
                </c:pt>
                <c:pt idx="18">
                  <c:v>38899</c:v>
                </c:pt>
                <c:pt idx="19">
                  <c:v>38991</c:v>
                </c:pt>
                <c:pt idx="20">
                  <c:v>39083</c:v>
                </c:pt>
                <c:pt idx="21">
                  <c:v>39173</c:v>
                </c:pt>
                <c:pt idx="22">
                  <c:v>39264</c:v>
                </c:pt>
                <c:pt idx="23">
                  <c:v>39356</c:v>
                </c:pt>
                <c:pt idx="24">
                  <c:v>39448</c:v>
                </c:pt>
                <c:pt idx="25">
                  <c:v>39539</c:v>
                </c:pt>
                <c:pt idx="26">
                  <c:v>39630</c:v>
                </c:pt>
                <c:pt idx="27">
                  <c:v>39722</c:v>
                </c:pt>
                <c:pt idx="28">
                  <c:v>39814</c:v>
                </c:pt>
                <c:pt idx="29">
                  <c:v>39904</c:v>
                </c:pt>
                <c:pt idx="30">
                  <c:v>39995</c:v>
                </c:pt>
                <c:pt idx="31">
                  <c:v>40087</c:v>
                </c:pt>
                <c:pt idx="32">
                  <c:v>40179</c:v>
                </c:pt>
                <c:pt idx="33">
                  <c:v>40269</c:v>
                </c:pt>
                <c:pt idx="34">
                  <c:v>40360</c:v>
                </c:pt>
                <c:pt idx="35">
                  <c:v>40452</c:v>
                </c:pt>
                <c:pt idx="36">
                  <c:v>40544</c:v>
                </c:pt>
                <c:pt idx="37">
                  <c:v>40634</c:v>
                </c:pt>
                <c:pt idx="38">
                  <c:v>40725</c:v>
                </c:pt>
                <c:pt idx="39">
                  <c:v>40817</c:v>
                </c:pt>
                <c:pt idx="40">
                  <c:v>40909</c:v>
                </c:pt>
                <c:pt idx="41">
                  <c:v>41000</c:v>
                </c:pt>
                <c:pt idx="42">
                  <c:v>41091</c:v>
                </c:pt>
                <c:pt idx="43">
                  <c:v>41183</c:v>
                </c:pt>
                <c:pt idx="44">
                  <c:v>41275</c:v>
                </c:pt>
                <c:pt idx="45">
                  <c:v>41365</c:v>
                </c:pt>
                <c:pt idx="46">
                  <c:v>41456</c:v>
                </c:pt>
                <c:pt idx="47">
                  <c:v>41548</c:v>
                </c:pt>
                <c:pt idx="48">
                  <c:v>41640</c:v>
                </c:pt>
                <c:pt idx="49">
                  <c:v>41730</c:v>
                </c:pt>
                <c:pt idx="50">
                  <c:v>41821</c:v>
                </c:pt>
                <c:pt idx="51">
                  <c:v>41913</c:v>
                </c:pt>
              </c:numCache>
            </c:numRef>
          </c:cat>
          <c:val>
            <c:numRef>
              <c:f>'c3-35'!$D$14:$D$65</c:f>
              <c:numCache>
                <c:formatCode>0.00</c:formatCode>
                <c:ptCount val="52"/>
                <c:pt idx="0">
                  <c:v>0.10435357050357899</c:v>
                </c:pt>
                <c:pt idx="1">
                  <c:v>-0.28529967236771597</c:v>
                </c:pt>
                <c:pt idx="2">
                  <c:v>-0.29283087394712337</c:v>
                </c:pt>
                <c:pt idx="3">
                  <c:v>-0.4197051325674338</c:v>
                </c:pt>
                <c:pt idx="4">
                  <c:v>-0.76659190376752195</c:v>
                </c:pt>
                <c:pt idx="5">
                  <c:v>-0.73790643525991695</c:v>
                </c:pt>
                <c:pt idx="6">
                  <c:v>-0.64250214214532497</c:v>
                </c:pt>
                <c:pt idx="7">
                  <c:v>-0.45223246717501608</c:v>
                </c:pt>
                <c:pt idx="8">
                  <c:v>-0.13761889968520899</c:v>
                </c:pt>
                <c:pt idx="9">
                  <c:v>8.7105723162267182E-3</c:v>
                </c:pt>
                <c:pt idx="10">
                  <c:v>0.25081166555543022</c:v>
                </c:pt>
                <c:pt idx="11">
                  <c:v>0.28273973855837864</c:v>
                </c:pt>
                <c:pt idx="12">
                  <c:v>0.40088212057309802</c:v>
                </c:pt>
                <c:pt idx="13">
                  <c:v>1.2235323539666598</c:v>
                </c:pt>
                <c:pt idx="14">
                  <c:v>1.3088922932725198</c:v>
                </c:pt>
                <c:pt idx="15">
                  <c:v>1.7562046369558</c:v>
                </c:pt>
                <c:pt idx="16">
                  <c:v>2.34250194574417</c:v>
                </c:pt>
                <c:pt idx="17">
                  <c:v>2.6458734359469798</c:v>
                </c:pt>
                <c:pt idx="18">
                  <c:v>2.7568509160692374</c:v>
                </c:pt>
                <c:pt idx="19">
                  <c:v>2.9024671822672197</c:v>
                </c:pt>
                <c:pt idx="20">
                  <c:v>1.8613049816935801</c:v>
                </c:pt>
                <c:pt idx="21">
                  <c:v>1.2665653220751198</c:v>
                </c:pt>
                <c:pt idx="22">
                  <c:v>1.22426201383699</c:v>
                </c:pt>
                <c:pt idx="23">
                  <c:v>1.6542102236425109</c:v>
                </c:pt>
                <c:pt idx="24">
                  <c:v>2.6840604298112503</c:v>
                </c:pt>
                <c:pt idx="25">
                  <c:v>2.34515783897844</c:v>
                </c:pt>
                <c:pt idx="26">
                  <c:v>1.26493256782093</c:v>
                </c:pt>
                <c:pt idx="27">
                  <c:v>-1.3645617009091198</c:v>
                </c:pt>
                <c:pt idx="28">
                  <c:v>-4.6478755450295557</c:v>
                </c:pt>
                <c:pt idx="29">
                  <c:v>-5.8634161701190362</c:v>
                </c:pt>
                <c:pt idx="30">
                  <c:v>-6.6682236606399865</c:v>
                </c:pt>
                <c:pt idx="31">
                  <c:v>-6.4010561522899234</c:v>
                </c:pt>
                <c:pt idx="32">
                  <c:v>-5.8833068138084963</c:v>
                </c:pt>
                <c:pt idx="33">
                  <c:v>-5.3827112796852123</c:v>
                </c:pt>
                <c:pt idx="34">
                  <c:v>-4.9933599665111599</c:v>
                </c:pt>
                <c:pt idx="35">
                  <c:v>-4.7209362491081537</c:v>
                </c:pt>
                <c:pt idx="36">
                  <c:v>-3.4711469957342072</c:v>
                </c:pt>
                <c:pt idx="37">
                  <c:v>-3.5241112771868526</c:v>
                </c:pt>
                <c:pt idx="38">
                  <c:v>-3.4524685923868863</c:v>
                </c:pt>
                <c:pt idx="39">
                  <c:v>-3.0786532298963101</c:v>
                </c:pt>
                <c:pt idx="40">
                  <c:v>-4.3353611033927137</c:v>
                </c:pt>
                <c:pt idx="41">
                  <c:v>-4.7736936155439382</c:v>
                </c:pt>
                <c:pt idx="42">
                  <c:v>-4.9365162450975895</c:v>
                </c:pt>
                <c:pt idx="43">
                  <c:v>-5.3739223817016271</c:v>
                </c:pt>
                <c:pt idx="44">
                  <c:v>-4.6417311128410423</c:v>
                </c:pt>
                <c:pt idx="45">
                  <c:v>-4.0952035666076201</c:v>
                </c:pt>
                <c:pt idx="46">
                  <c:v>-3.3417739206583787</c:v>
                </c:pt>
                <c:pt idx="47">
                  <c:v>-2.50428002552685</c:v>
                </c:pt>
                <c:pt idx="48">
                  <c:v>-1.7845602614445999</c:v>
                </c:pt>
                <c:pt idx="49">
                  <c:v>-1.1935953842009199</c:v>
                </c:pt>
                <c:pt idx="50">
                  <c:v>-0.9251834037980825</c:v>
                </c:pt>
                <c:pt idx="51">
                  <c:v>-0.6457256909634862</c:v>
                </c:pt>
              </c:numCache>
            </c:numRef>
          </c:val>
        </c:ser>
        <c:ser>
          <c:idx val="3"/>
          <c:order val="3"/>
          <c:tx>
            <c:strRef>
              <c:f>'c3-35'!$E$12</c:f>
              <c:strCache>
                <c:ptCount val="1"/>
                <c:pt idx="0">
                  <c:v>Bizonytalansági sáv (90%)</c:v>
                </c:pt>
              </c:strCache>
            </c:strRef>
          </c:tx>
          <c:spPr>
            <a:solidFill>
              <a:srgbClr val="7BAFD4">
                <a:alpha val="50000"/>
              </a:srgbClr>
            </a:solidFill>
            <a:ln>
              <a:noFill/>
            </a:ln>
          </c:spPr>
          <c:cat>
            <c:numRef>
              <c:f>'c3-35'!$A$14:$A$65</c:f>
              <c:numCache>
                <c:formatCode>yyyy/mm/dd</c:formatCode>
                <c:ptCount val="52"/>
                <c:pt idx="0">
                  <c:v>37257</c:v>
                </c:pt>
                <c:pt idx="1">
                  <c:v>37347</c:v>
                </c:pt>
                <c:pt idx="2">
                  <c:v>37438</c:v>
                </c:pt>
                <c:pt idx="3">
                  <c:v>37530</c:v>
                </c:pt>
                <c:pt idx="4">
                  <c:v>37622</c:v>
                </c:pt>
                <c:pt idx="5">
                  <c:v>37712</c:v>
                </c:pt>
                <c:pt idx="6">
                  <c:v>37803</c:v>
                </c:pt>
                <c:pt idx="7">
                  <c:v>37895</c:v>
                </c:pt>
                <c:pt idx="8">
                  <c:v>37987</c:v>
                </c:pt>
                <c:pt idx="9">
                  <c:v>38078</c:v>
                </c:pt>
                <c:pt idx="10">
                  <c:v>38169</c:v>
                </c:pt>
                <c:pt idx="11">
                  <c:v>38261</c:v>
                </c:pt>
                <c:pt idx="12">
                  <c:v>38353</c:v>
                </c:pt>
                <c:pt idx="13">
                  <c:v>38443</c:v>
                </c:pt>
                <c:pt idx="14">
                  <c:v>38534</c:v>
                </c:pt>
                <c:pt idx="15">
                  <c:v>38626</c:v>
                </c:pt>
                <c:pt idx="16">
                  <c:v>38718</c:v>
                </c:pt>
                <c:pt idx="17">
                  <c:v>38808</c:v>
                </c:pt>
                <c:pt idx="18">
                  <c:v>38899</c:v>
                </c:pt>
                <c:pt idx="19">
                  <c:v>38991</c:v>
                </c:pt>
                <c:pt idx="20">
                  <c:v>39083</c:v>
                </c:pt>
                <c:pt idx="21">
                  <c:v>39173</c:v>
                </c:pt>
                <c:pt idx="22">
                  <c:v>39264</c:v>
                </c:pt>
                <c:pt idx="23">
                  <c:v>39356</c:v>
                </c:pt>
                <c:pt idx="24">
                  <c:v>39448</c:v>
                </c:pt>
                <c:pt idx="25">
                  <c:v>39539</c:v>
                </c:pt>
                <c:pt idx="26">
                  <c:v>39630</c:v>
                </c:pt>
                <c:pt idx="27">
                  <c:v>39722</c:v>
                </c:pt>
                <c:pt idx="28">
                  <c:v>39814</c:v>
                </c:pt>
                <c:pt idx="29">
                  <c:v>39904</c:v>
                </c:pt>
                <c:pt idx="30">
                  <c:v>39995</c:v>
                </c:pt>
                <c:pt idx="31">
                  <c:v>40087</c:v>
                </c:pt>
                <c:pt idx="32">
                  <c:v>40179</c:v>
                </c:pt>
                <c:pt idx="33">
                  <c:v>40269</c:v>
                </c:pt>
                <c:pt idx="34">
                  <c:v>40360</c:v>
                </c:pt>
                <c:pt idx="35">
                  <c:v>40452</c:v>
                </c:pt>
                <c:pt idx="36">
                  <c:v>40544</c:v>
                </c:pt>
                <c:pt idx="37">
                  <c:v>40634</c:v>
                </c:pt>
                <c:pt idx="38">
                  <c:v>40725</c:v>
                </c:pt>
                <c:pt idx="39">
                  <c:v>40817</c:v>
                </c:pt>
                <c:pt idx="40">
                  <c:v>40909</c:v>
                </c:pt>
                <c:pt idx="41">
                  <c:v>41000</c:v>
                </c:pt>
                <c:pt idx="42">
                  <c:v>41091</c:v>
                </c:pt>
                <c:pt idx="43">
                  <c:v>41183</c:v>
                </c:pt>
                <c:pt idx="44">
                  <c:v>41275</c:v>
                </c:pt>
                <c:pt idx="45">
                  <c:v>41365</c:v>
                </c:pt>
                <c:pt idx="46">
                  <c:v>41456</c:v>
                </c:pt>
                <c:pt idx="47">
                  <c:v>41548</c:v>
                </c:pt>
                <c:pt idx="48">
                  <c:v>41640</c:v>
                </c:pt>
                <c:pt idx="49">
                  <c:v>41730</c:v>
                </c:pt>
                <c:pt idx="50">
                  <c:v>41821</c:v>
                </c:pt>
                <c:pt idx="51">
                  <c:v>41913</c:v>
                </c:pt>
              </c:numCache>
            </c:numRef>
          </c:cat>
          <c:val>
            <c:numRef>
              <c:f>'c3-35'!$E$14:$E$65</c:f>
              <c:numCache>
                <c:formatCode>0.00</c:formatCode>
                <c:ptCount val="52"/>
                <c:pt idx="0">
                  <c:v>1.48323633018856</c:v>
                </c:pt>
                <c:pt idx="1">
                  <c:v>1.5212089316741859</c:v>
                </c:pt>
                <c:pt idx="2">
                  <c:v>1.5805588811202744</c:v>
                </c:pt>
                <c:pt idx="3">
                  <c:v>1.633652055846545</c:v>
                </c:pt>
                <c:pt idx="4">
                  <c:v>1.68437904026537</c:v>
                </c:pt>
                <c:pt idx="5">
                  <c:v>1.7527159211450782</c:v>
                </c:pt>
                <c:pt idx="6">
                  <c:v>1.8157957428812252</c:v>
                </c:pt>
                <c:pt idx="7">
                  <c:v>1.8905176425368768</c:v>
                </c:pt>
                <c:pt idx="8">
                  <c:v>1.928924275091209</c:v>
                </c:pt>
                <c:pt idx="9">
                  <c:v>1.9932100642727852</c:v>
                </c:pt>
                <c:pt idx="10">
                  <c:v>2.0659145854744612</c:v>
                </c:pt>
                <c:pt idx="11">
                  <c:v>2.1302875294230197</c:v>
                </c:pt>
                <c:pt idx="12">
                  <c:v>2.2171079188123057</c:v>
                </c:pt>
                <c:pt idx="13">
                  <c:v>2.2903748970589413</c:v>
                </c:pt>
                <c:pt idx="14">
                  <c:v>2.3815093819292681</c:v>
                </c:pt>
                <c:pt idx="15">
                  <c:v>2.4350467627599302</c:v>
                </c:pt>
                <c:pt idx="16">
                  <c:v>2.5112540664658987</c:v>
                </c:pt>
                <c:pt idx="17">
                  <c:v>2.5960128858719198</c:v>
                </c:pt>
                <c:pt idx="18">
                  <c:v>2.6880256293821998</c:v>
                </c:pt>
                <c:pt idx="19">
                  <c:v>2.7477430368951801</c:v>
                </c:pt>
                <c:pt idx="20">
                  <c:v>2.7886594459242597</c:v>
                </c:pt>
                <c:pt idx="21">
                  <c:v>2.8743442359133997</c:v>
                </c:pt>
                <c:pt idx="22">
                  <c:v>2.8929430840569479</c:v>
                </c:pt>
                <c:pt idx="23">
                  <c:v>2.9168093288407579</c:v>
                </c:pt>
                <c:pt idx="24">
                  <c:v>2.9451963613949212</c:v>
                </c:pt>
                <c:pt idx="25">
                  <c:v>2.9146697849449081</c:v>
                </c:pt>
                <c:pt idx="26">
                  <c:v>2.9009152475068611</c:v>
                </c:pt>
                <c:pt idx="27">
                  <c:v>2.84901136169883</c:v>
                </c:pt>
                <c:pt idx="28">
                  <c:v>2.767105997166373</c:v>
                </c:pt>
                <c:pt idx="29">
                  <c:v>2.6796232285969923</c:v>
                </c:pt>
                <c:pt idx="30">
                  <c:v>2.5828357193070097</c:v>
                </c:pt>
                <c:pt idx="31">
                  <c:v>2.4810461750187467</c:v>
                </c:pt>
                <c:pt idx="32">
                  <c:v>2.4043210927270415</c:v>
                </c:pt>
                <c:pt idx="33">
                  <c:v>2.2896023366403102</c:v>
                </c:pt>
                <c:pt idx="34">
                  <c:v>2.1667584725562787</c:v>
                </c:pt>
                <c:pt idx="35">
                  <c:v>2.0439516953214096</c:v>
                </c:pt>
                <c:pt idx="36">
                  <c:v>1.9309851400031601</c:v>
                </c:pt>
                <c:pt idx="37">
                  <c:v>1.8080729827885309</c:v>
                </c:pt>
                <c:pt idx="38">
                  <c:v>1.6905366286831101</c:v>
                </c:pt>
                <c:pt idx="39">
                  <c:v>1.584149795679989</c:v>
                </c:pt>
                <c:pt idx="40">
                  <c:v>1.5186389487424297</c:v>
                </c:pt>
                <c:pt idx="41">
                  <c:v>1.4553722802401292</c:v>
                </c:pt>
                <c:pt idx="42">
                  <c:v>1.48098012281735</c:v>
                </c:pt>
                <c:pt idx="43">
                  <c:v>1.5300982608049498</c:v>
                </c:pt>
                <c:pt idx="44">
                  <c:v>1.6689019832556704</c:v>
                </c:pt>
                <c:pt idx="45">
                  <c:v>1.86534943902726</c:v>
                </c:pt>
                <c:pt idx="46">
                  <c:v>2.1596846347333987</c:v>
                </c:pt>
                <c:pt idx="47">
                  <c:v>2.436618916590493</c:v>
                </c:pt>
                <c:pt idx="48">
                  <c:v>2.7480736403725374</c:v>
                </c:pt>
                <c:pt idx="49">
                  <c:v>3.0757810279078099</c:v>
                </c:pt>
                <c:pt idx="50">
                  <c:v>3.4243288977370745</c:v>
                </c:pt>
                <c:pt idx="51">
                  <c:v>3.8076506532264949</c:v>
                </c:pt>
              </c:numCache>
            </c:numRef>
          </c:val>
        </c:ser>
        <c:axId val="92469888"/>
        <c:axId val="92467968"/>
      </c:areaChart>
      <c:lineChart>
        <c:grouping val="standard"/>
        <c:ser>
          <c:idx val="0"/>
          <c:order val="0"/>
          <c:tx>
            <c:strRef>
              <c:f>'c3-35'!$B$12</c:f>
              <c:strCache>
                <c:ptCount val="1"/>
                <c:pt idx="0">
                  <c:v>Erőforrás-kihasználtság alapú kibocsátási rés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'c3-35'!$A$14:$A$65</c:f>
              <c:numCache>
                <c:formatCode>yyyy/mm/dd</c:formatCode>
                <c:ptCount val="52"/>
                <c:pt idx="0">
                  <c:v>37257</c:v>
                </c:pt>
                <c:pt idx="1">
                  <c:v>37347</c:v>
                </c:pt>
                <c:pt idx="2">
                  <c:v>37438</c:v>
                </c:pt>
                <c:pt idx="3">
                  <c:v>37530</c:v>
                </c:pt>
                <c:pt idx="4">
                  <c:v>37622</c:v>
                </c:pt>
                <c:pt idx="5">
                  <c:v>37712</c:v>
                </c:pt>
                <c:pt idx="6">
                  <c:v>37803</c:v>
                </c:pt>
                <c:pt idx="7">
                  <c:v>37895</c:v>
                </c:pt>
                <c:pt idx="8">
                  <c:v>37987</c:v>
                </c:pt>
                <c:pt idx="9">
                  <c:v>38078</c:v>
                </c:pt>
                <c:pt idx="10">
                  <c:v>38169</c:v>
                </c:pt>
                <c:pt idx="11">
                  <c:v>38261</c:v>
                </c:pt>
                <c:pt idx="12">
                  <c:v>38353</c:v>
                </c:pt>
                <c:pt idx="13">
                  <c:v>38443</c:v>
                </c:pt>
                <c:pt idx="14">
                  <c:v>38534</c:v>
                </c:pt>
                <c:pt idx="15">
                  <c:v>38626</c:v>
                </c:pt>
                <c:pt idx="16">
                  <c:v>38718</c:v>
                </c:pt>
                <c:pt idx="17">
                  <c:v>38808</c:v>
                </c:pt>
                <c:pt idx="18">
                  <c:v>38899</c:v>
                </c:pt>
                <c:pt idx="19">
                  <c:v>38991</c:v>
                </c:pt>
                <c:pt idx="20">
                  <c:v>39083</c:v>
                </c:pt>
                <c:pt idx="21">
                  <c:v>39173</c:v>
                </c:pt>
                <c:pt idx="22">
                  <c:v>39264</c:v>
                </c:pt>
                <c:pt idx="23">
                  <c:v>39356</c:v>
                </c:pt>
                <c:pt idx="24">
                  <c:v>39448</c:v>
                </c:pt>
                <c:pt idx="25">
                  <c:v>39539</c:v>
                </c:pt>
                <c:pt idx="26">
                  <c:v>39630</c:v>
                </c:pt>
                <c:pt idx="27">
                  <c:v>39722</c:v>
                </c:pt>
                <c:pt idx="28">
                  <c:v>39814</c:v>
                </c:pt>
                <c:pt idx="29">
                  <c:v>39904</c:v>
                </c:pt>
                <c:pt idx="30">
                  <c:v>39995</c:v>
                </c:pt>
                <c:pt idx="31">
                  <c:v>40087</c:v>
                </c:pt>
                <c:pt idx="32">
                  <c:v>40179</c:v>
                </c:pt>
                <c:pt idx="33">
                  <c:v>40269</c:v>
                </c:pt>
                <c:pt idx="34">
                  <c:v>40360</c:v>
                </c:pt>
                <c:pt idx="35">
                  <c:v>40452</c:v>
                </c:pt>
                <c:pt idx="36">
                  <c:v>40544</c:v>
                </c:pt>
                <c:pt idx="37">
                  <c:v>40634</c:v>
                </c:pt>
                <c:pt idx="38">
                  <c:v>40725</c:v>
                </c:pt>
                <c:pt idx="39">
                  <c:v>40817</c:v>
                </c:pt>
                <c:pt idx="40">
                  <c:v>40909</c:v>
                </c:pt>
                <c:pt idx="41">
                  <c:v>41000</c:v>
                </c:pt>
                <c:pt idx="42">
                  <c:v>41091</c:v>
                </c:pt>
                <c:pt idx="43">
                  <c:v>41183</c:v>
                </c:pt>
                <c:pt idx="44">
                  <c:v>41275</c:v>
                </c:pt>
                <c:pt idx="45">
                  <c:v>41365</c:v>
                </c:pt>
                <c:pt idx="46">
                  <c:v>41456</c:v>
                </c:pt>
                <c:pt idx="47">
                  <c:v>41548</c:v>
                </c:pt>
                <c:pt idx="48">
                  <c:v>41640</c:v>
                </c:pt>
                <c:pt idx="49">
                  <c:v>41730</c:v>
                </c:pt>
                <c:pt idx="50">
                  <c:v>41821</c:v>
                </c:pt>
                <c:pt idx="51">
                  <c:v>41913</c:v>
                </c:pt>
              </c:numCache>
            </c:numRef>
          </c:cat>
          <c:val>
            <c:numRef>
              <c:f>'c3-35'!$B$14:$B$65</c:f>
              <c:numCache>
                <c:formatCode>0.00</c:formatCode>
                <c:ptCount val="52"/>
                <c:pt idx="0">
                  <c:v>0.8129955789547727</c:v>
                </c:pt>
                <c:pt idx="1">
                  <c:v>0.44419779721036701</c:v>
                </c:pt>
                <c:pt idx="2">
                  <c:v>0.46201812463269198</c:v>
                </c:pt>
                <c:pt idx="3">
                  <c:v>0.36904195029504921</c:v>
                </c:pt>
                <c:pt idx="4">
                  <c:v>5.3287072228114796E-2</c:v>
                </c:pt>
                <c:pt idx="5">
                  <c:v>0.11867318779793005</c:v>
                </c:pt>
                <c:pt idx="6">
                  <c:v>0.25636425785806022</c:v>
                </c:pt>
                <c:pt idx="7">
                  <c:v>0.49783419290620617</c:v>
                </c:pt>
                <c:pt idx="8">
                  <c:v>0.82877599861402751</c:v>
                </c:pt>
                <c:pt idx="9">
                  <c:v>1.0124670616485609</c:v>
                </c:pt>
                <c:pt idx="10">
                  <c:v>1.3051418740021299</c:v>
                </c:pt>
                <c:pt idx="11">
                  <c:v>1.3616270484049198</c:v>
                </c:pt>
                <c:pt idx="12">
                  <c:v>1.5149024205791899</c:v>
                </c:pt>
                <c:pt idx="13">
                  <c:v>2.3744620026062484</c:v>
                </c:pt>
                <c:pt idx="14">
                  <c:v>2.5084732050167302</c:v>
                </c:pt>
                <c:pt idx="15">
                  <c:v>2.9856453310115478</c:v>
                </c:pt>
                <c:pt idx="16">
                  <c:v>3.6065150839348181</c:v>
                </c:pt>
                <c:pt idx="17">
                  <c:v>3.9696345988385096</c:v>
                </c:pt>
                <c:pt idx="18">
                  <c:v>4.137170898535806</c:v>
                </c:pt>
                <c:pt idx="19">
                  <c:v>4.3343074186570396</c:v>
                </c:pt>
                <c:pt idx="20">
                  <c:v>3.3313543816889881</c:v>
                </c:pt>
                <c:pt idx="21">
                  <c:v>2.7702832235521599</c:v>
                </c:pt>
                <c:pt idx="22">
                  <c:v>2.7826402553155698</c:v>
                </c:pt>
                <c:pt idx="23">
                  <c:v>3.220426819482932</c:v>
                </c:pt>
                <c:pt idx="24">
                  <c:v>4.2644544158046802</c:v>
                </c:pt>
                <c:pt idx="25">
                  <c:v>3.8986778197135381</c:v>
                </c:pt>
                <c:pt idx="26">
                  <c:v>2.8156407414856282</c:v>
                </c:pt>
                <c:pt idx="27">
                  <c:v>0.15140421443173419</c:v>
                </c:pt>
                <c:pt idx="28">
                  <c:v>-3.166794243141442</c:v>
                </c:pt>
                <c:pt idx="29">
                  <c:v>-4.4283296240577101</c:v>
                </c:pt>
                <c:pt idx="30">
                  <c:v>-5.2867975842479424</c:v>
                </c:pt>
                <c:pt idx="31">
                  <c:v>-5.0823804854164596</c:v>
                </c:pt>
                <c:pt idx="32">
                  <c:v>-4.6002871551388802</c:v>
                </c:pt>
                <c:pt idx="33">
                  <c:v>-4.1438582249204163</c:v>
                </c:pt>
                <c:pt idx="34">
                  <c:v>-3.8206637648104302</c:v>
                </c:pt>
                <c:pt idx="35">
                  <c:v>-3.6187191447015099</c:v>
                </c:pt>
                <c:pt idx="36">
                  <c:v>-2.4148381996713182</c:v>
                </c:pt>
                <c:pt idx="37">
                  <c:v>-2.56236017946296</c:v>
                </c:pt>
                <c:pt idx="38">
                  <c:v>-2.5623641613630004</c:v>
                </c:pt>
                <c:pt idx="39">
                  <c:v>-2.2476848451493829</c:v>
                </c:pt>
                <c:pt idx="40">
                  <c:v>-3.5514113471500699</c:v>
                </c:pt>
                <c:pt idx="41">
                  <c:v>-4.0281283866837398</c:v>
                </c:pt>
                <c:pt idx="42">
                  <c:v>-4.1708171198841901</c:v>
                </c:pt>
                <c:pt idx="43">
                  <c:v>-4.5982964668108597</c:v>
                </c:pt>
                <c:pt idx="44">
                  <c:v>-3.7746156287347197</c:v>
                </c:pt>
                <c:pt idx="45">
                  <c:v>-3.1391488352165884</c:v>
                </c:pt>
                <c:pt idx="46">
                  <c:v>-2.2423307492992119</c:v>
                </c:pt>
                <c:pt idx="47">
                  <c:v>-1.2562405739623501</c:v>
                </c:pt>
                <c:pt idx="48">
                  <c:v>-0.38743528417286144</c:v>
                </c:pt>
                <c:pt idx="49">
                  <c:v>0.35492617419456751</c:v>
                </c:pt>
                <c:pt idx="50">
                  <c:v>0.76736002347420595</c:v>
                </c:pt>
                <c:pt idx="51">
                  <c:v>1.2226593396232501</c:v>
                </c:pt>
              </c:numCache>
            </c:numRef>
          </c:val>
        </c:ser>
        <c:ser>
          <c:idx val="1"/>
          <c:order val="1"/>
          <c:tx>
            <c:strRef>
              <c:f>'c3-35'!$C$12</c:f>
              <c:strCache>
                <c:ptCount val="1"/>
                <c:pt idx="0">
                  <c:v>Kibocsátási rés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'c3-35'!$A$14:$A$65</c:f>
              <c:numCache>
                <c:formatCode>yyyy/mm/dd</c:formatCode>
                <c:ptCount val="52"/>
                <c:pt idx="0">
                  <c:v>37257</c:v>
                </c:pt>
                <c:pt idx="1">
                  <c:v>37347</c:v>
                </c:pt>
                <c:pt idx="2">
                  <c:v>37438</c:v>
                </c:pt>
                <c:pt idx="3">
                  <c:v>37530</c:v>
                </c:pt>
                <c:pt idx="4">
                  <c:v>37622</c:v>
                </c:pt>
                <c:pt idx="5">
                  <c:v>37712</c:v>
                </c:pt>
                <c:pt idx="6">
                  <c:v>37803</c:v>
                </c:pt>
                <c:pt idx="7">
                  <c:v>37895</c:v>
                </c:pt>
                <c:pt idx="8">
                  <c:v>37987</c:v>
                </c:pt>
                <c:pt idx="9">
                  <c:v>38078</c:v>
                </c:pt>
                <c:pt idx="10">
                  <c:v>38169</c:v>
                </c:pt>
                <c:pt idx="11">
                  <c:v>38261</c:v>
                </c:pt>
                <c:pt idx="12">
                  <c:v>38353</c:v>
                </c:pt>
                <c:pt idx="13">
                  <c:v>38443</c:v>
                </c:pt>
                <c:pt idx="14">
                  <c:v>38534</c:v>
                </c:pt>
                <c:pt idx="15">
                  <c:v>38626</c:v>
                </c:pt>
                <c:pt idx="16">
                  <c:v>38718</c:v>
                </c:pt>
                <c:pt idx="17">
                  <c:v>38808</c:v>
                </c:pt>
                <c:pt idx="18">
                  <c:v>38899</c:v>
                </c:pt>
                <c:pt idx="19">
                  <c:v>38991</c:v>
                </c:pt>
                <c:pt idx="20">
                  <c:v>39083</c:v>
                </c:pt>
                <c:pt idx="21">
                  <c:v>39173</c:v>
                </c:pt>
                <c:pt idx="22">
                  <c:v>39264</c:v>
                </c:pt>
                <c:pt idx="23">
                  <c:v>39356</c:v>
                </c:pt>
                <c:pt idx="24">
                  <c:v>39448</c:v>
                </c:pt>
                <c:pt idx="25">
                  <c:v>39539</c:v>
                </c:pt>
                <c:pt idx="26">
                  <c:v>39630</c:v>
                </c:pt>
                <c:pt idx="27">
                  <c:v>39722</c:v>
                </c:pt>
                <c:pt idx="28">
                  <c:v>39814</c:v>
                </c:pt>
                <c:pt idx="29">
                  <c:v>39904</c:v>
                </c:pt>
                <c:pt idx="30">
                  <c:v>39995</c:v>
                </c:pt>
                <c:pt idx="31">
                  <c:v>40087</c:v>
                </c:pt>
                <c:pt idx="32">
                  <c:v>40179</c:v>
                </c:pt>
                <c:pt idx="33">
                  <c:v>40269</c:v>
                </c:pt>
                <c:pt idx="34">
                  <c:v>40360</c:v>
                </c:pt>
                <c:pt idx="35">
                  <c:v>40452</c:v>
                </c:pt>
                <c:pt idx="36">
                  <c:v>40544</c:v>
                </c:pt>
                <c:pt idx="37">
                  <c:v>40634</c:v>
                </c:pt>
                <c:pt idx="38">
                  <c:v>40725</c:v>
                </c:pt>
                <c:pt idx="39">
                  <c:v>40817</c:v>
                </c:pt>
                <c:pt idx="40">
                  <c:v>40909</c:v>
                </c:pt>
                <c:pt idx="41">
                  <c:v>41000</c:v>
                </c:pt>
                <c:pt idx="42">
                  <c:v>41091</c:v>
                </c:pt>
                <c:pt idx="43">
                  <c:v>41183</c:v>
                </c:pt>
                <c:pt idx="44">
                  <c:v>41275</c:v>
                </c:pt>
                <c:pt idx="45">
                  <c:v>41365</c:v>
                </c:pt>
                <c:pt idx="46">
                  <c:v>41456</c:v>
                </c:pt>
                <c:pt idx="47">
                  <c:v>41548</c:v>
                </c:pt>
                <c:pt idx="48">
                  <c:v>41640</c:v>
                </c:pt>
                <c:pt idx="49">
                  <c:v>41730</c:v>
                </c:pt>
                <c:pt idx="50">
                  <c:v>41821</c:v>
                </c:pt>
                <c:pt idx="51">
                  <c:v>41913</c:v>
                </c:pt>
              </c:numCache>
            </c:numRef>
          </c:cat>
          <c:val>
            <c:numRef>
              <c:f>'c3-35'!$C$14:$C$65</c:f>
              <c:numCache>
                <c:formatCode>0.00</c:formatCode>
                <c:ptCount val="52"/>
                <c:pt idx="0">
                  <c:v>1.0383436384119307</c:v>
                </c:pt>
                <c:pt idx="1">
                  <c:v>0.6991939707963013</c:v>
                </c:pt>
                <c:pt idx="2">
                  <c:v>0.73939689124218022</c:v>
                </c:pt>
                <c:pt idx="3">
                  <c:v>0.69335816456531052</c:v>
                </c:pt>
                <c:pt idx="4">
                  <c:v>0.79201859059021729</c:v>
                </c:pt>
                <c:pt idx="5">
                  <c:v>0.850507326811623</c:v>
                </c:pt>
                <c:pt idx="6">
                  <c:v>1.0404109463362952</c:v>
                </c:pt>
                <c:pt idx="7">
                  <c:v>1.2417946763571572</c:v>
                </c:pt>
                <c:pt idx="8">
                  <c:v>1.4869105689257662</c:v>
                </c:pt>
                <c:pt idx="9">
                  <c:v>1.7141807795930655</c:v>
                </c:pt>
                <c:pt idx="10">
                  <c:v>1.9857308238488693</c:v>
                </c:pt>
                <c:pt idx="11">
                  <c:v>1.9953530691580157</c:v>
                </c:pt>
                <c:pt idx="12">
                  <c:v>2.1793373020283751</c:v>
                </c:pt>
                <c:pt idx="13">
                  <c:v>3.1813789549262741</c:v>
                </c:pt>
                <c:pt idx="14">
                  <c:v>3.3419700333380264</c:v>
                </c:pt>
                <c:pt idx="15">
                  <c:v>3.7791521812574591</c:v>
                </c:pt>
                <c:pt idx="16">
                  <c:v>4.1729497122745336</c:v>
                </c:pt>
                <c:pt idx="17">
                  <c:v>4.570373809455333</c:v>
                </c:pt>
                <c:pt idx="18">
                  <c:v>4.7376356401986897</c:v>
                </c:pt>
                <c:pt idx="19">
                  <c:v>4.9909280465886905</c:v>
                </c:pt>
                <c:pt idx="20">
                  <c:v>3.9180429863446413</c:v>
                </c:pt>
                <c:pt idx="21">
                  <c:v>3.3165163821456067</c:v>
                </c:pt>
                <c:pt idx="22">
                  <c:v>3.331951064243952</c:v>
                </c:pt>
                <c:pt idx="23">
                  <c:v>3.8578511573709449</c:v>
                </c:pt>
                <c:pt idx="24">
                  <c:v>4.5011164833775013</c:v>
                </c:pt>
                <c:pt idx="25">
                  <c:v>4.4021734337124494</c:v>
                </c:pt>
                <c:pt idx="26">
                  <c:v>3.5865880057280441</c:v>
                </c:pt>
                <c:pt idx="27">
                  <c:v>0.62221528489649813</c:v>
                </c:pt>
                <c:pt idx="28">
                  <c:v>-2.6808464999999981</c:v>
                </c:pt>
                <c:pt idx="29">
                  <c:v>-3.5960970000000003</c:v>
                </c:pt>
                <c:pt idx="30">
                  <c:v>-4.0871964999999975</c:v>
                </c:pt>
                <c:pt idx="31">
                  <c:v>-3.7810579999999998</c:v>
                </c:pt>
                <c:pt idx="32">
                  <c:v>-2.9478255</c:v>
                </c:pt>
                <c:pt idx="33">
                  <c:v>-2.5915379999999999</c:v>
                </c:pt>
                <c:pt idx="34">
                  <c:v>-2.4245039999999998</c:v>
                </c:pt>
                <c:pt idx="35">
                  <c:v>-2.084632</c:v>
                </c:pt>
                <c:pt idx="36">
                  <c:v>-0.76539000000000046</c:v>
                </c:pt>
                <c:pt idx="37">
                  <c:v>-1.0571755</c:v>
                </c:pt>
                <c:pt idx="38">
                  <c:v>-1.1191840000000002</c:v>
                </c:pt>
                <c:pt idx="39">
                  <c:v>-0.87846000000000002</c:v>
                </c:pt>
                <c:pt idx="40">
                  <c:v>-1.7842609999999999</c:v>
                </c:pt>
                <c:pt idx="41">
                  <c:v>-2.4796734999999979</c:v>
                </c:pt>
                <c:pt idx="42">
                  <c:v>-2.9770015000000001</c:v>
                </c:pt>
                <c:pt idx="43">
                  <c:v>-3.4452224999999976</c:v>
                </c:pt>
                <c:pt idx="44">
                  <c:v>-3.0320729999999974</c:v>
                </c:pt>
                <c:pt idx="45">
                  <c:v>-3.1377709999999994</c:v>
                </c:pt>
                <c:pt idx="46">
                  <c:v>-2.6008230000000001</c:v>
                </c:pt>
                <c:pt idx="47">
                  <c:v>-2.356539499999998</c:v>
                </c:pt>
                <c:pt idx="48">
                  <c:v>-1.8772685</c:v>
                </c:pt>
                <c:pt idx="49">
                  <c:v>-1.44685</c:v>
                </c:pt>
                <c:pt idx="50">
                  <c:v>-1.3159999999999989</c:v>
                </c:pt>
                <c:pt idx="51">
                  <c:v>-1.1644000000000001</c:v>
                </c:pt>
              </c:numCache>
            </c:numRef>
          </c:val>
        </c:ser>
        <c:marker val="1"/>
        <c:axId val="92456064"/>
        <c:axId val="92457600"/>
      </c:lineChart>
      <c:dateAx>
        <c:axId val="92456064"/>
        <c:scaling>
          <c:orientation val="minMax"/>
          <c:min val="38353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2457600"/>
        <c:crosses val="autoZero"/>
        <c:auto val="1"/>
        <c:lblOffset val="100"/>
        <c:baseTimeUnit val="months"/>
        <c:majorUnit val="1"/>
        <c:majorTimeUnit val="years"/>
        <c:minorUnit val="1"/>
        <c:minorTimeUnit val="years"/>
      </c:dateAx>
      <c:valAx>
        <c:axId val="92457600"/>
        <c:scaling>
          <c:orientation val="minMax"/>
          <c:min val="-8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8571428571433201E-5"/>
              <c:y val="0.26578333333333326"/>
            </c:manualLayout>
          </c:layout>
        </c:title>
        <c:numFmt formatCode="#,##0" sourceLinked="0"/>
        <c:tickLblPos val="nextTo"/>
        <c:crossAx val="92456064"/>
        <c:crosses val="autoZero"/>
        <c:crossBetween val="between"/>
      </c:valAx>
      <c:valAx>
        <c:axId val="92467968"/>
        <c:scaling>
          <c:orientation val="minMax"/>
          <c:max val="6"/>
          <c:min val="-8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085370370370372"/>
              <c:y val="0.26578333333333326"/>
            </c:manualLayout>
          </c:layout>
        </c:title>
        <c:numFmt formatCode="#,##0" sourceLinked="0"/>
        <c:tickLblPos val="nextTo"/>
        <c:crossAx val="92469888"/>
        <c:crosses val="max"/>
        <c:crossBetween val="between"/>
        <c:majorUnit val="2"/>
      </c:valAx>
      <c:dateAx>
        <c:axId val="92469888"/>
        <c:scaling>
          <c:orientation val="minMax"/>
        </c:scaling>
        <c:delete val="1"/>
        <c:axPos val="b"/>
        <c:numFmt formatCode="yyyy/mm/dd" sourceLinked="1"/>
        <c:tickLblPos val="none"/>
        <c:crossAx val="92467968"/>
        <c:crosses val="autoZero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"/>
          <c:y val="0.82292013888889115"/>
          <c:w val="1"/>
          <c:h val="0.17707986111111121"/>
        </c:manualLayout>
      </c:layout>
    </c:legend>
    <c:plotVisOnly val="1"/>
    <c:dispBlanksAs val="zero"/>
  </c:chart>
  <c:spPr>
    <a:pattFill>
      <a:fgClr>
        <a:srgbClr val="FFFFFF"/>
      </a:fgClr>
      <a:bgClr>
        <a:srgbClr val="FFFFFF"/>
      </a:bgClr>
    </a:pattFill>
    <a:ln w="3175">
      <a:solidFill>
        <a:srgbClr val="FEFFFF"/>
      </a:solidFill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8.6092063492063498E-2"/>
          <c:y val="3.0721064814814816E-2"/>
          <c:w val="0.82812698412698416"/>
          <c:h val="0.59260393518518562"/>
        </c:manualLayout>
      </c:layout>
      <c:barChart>
        <c:barDir val="col"/>
        <c:grouping val="stacked"/>
        <c:ser>
          <c:idx val="0"/>
          <c:order val="0"/>
          <c:tx>
            <c:strRef>
              <c:f>'c3-28'!$B$11</c:f>
              <c:strCache>
                <c:ptCount val="1"/>
                <c:pt idx="0">
                  <c:v>Tőke hozzájárulása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'c3-28'!$A$13:$A$24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'c3-28'!$B$13:$B$24</c:f>
              <c:numCache>
                <c:formatCode>0.0</c:formatCode>
                <c:ptCount val="12"/>
                <c:pt idx="0">
                  <c:v>1.5782222908689079</c:v>
                </c:pt>
                <c:pt idx="1">
                  <c:v>1.8364553239437262</c:v>
                </c:pt>
                <c:pt idx="2">
                  <c:v>1.7982071716813568</c:v>
                </c:pt>
                <c:pt idx="3">
                  <c:v>1.7807419478048132</c:v>
                </c:pt>
                <c:pt idx="4">
                  <c:v>1.7217187794546334</c:v>
                </c:pt>
                <c:pt idx="5">
                  <c:v>1.8914566885813997</c:v>
                </c:pt>
                <c:pt idx="6">
                  <c:v>1.4273116321093777</c:v>
                </c:pt>
                <c:pt idx="7">
                  <c:v>0.83588286970670778</c:v>
                </c:pt>
                <c:pt idx="8">
                  <c:v>0.77885217171139232</c:v>
                </c:pt>
                <c:pt idx="9">
                  <c:v>0.72058717135745043</c:v>
                </c:pt>
                <c:pt idx="10">
                  <c:v>0.61222555561360603</c:v>
                </c:pt>
                <c:pt idx="11">
                  <c:v>0.85528128665526992</c:v>
                </c:pt>
              </c:numCache>
            </c:numRef>
          </c:val>
        </c:ser>
        <c:ser>
          <c:idx val="1"/>
          <c:order val="1"/>
          <c:tx>
            <c:strRef>
              <c:f>'c3-28'!$C$11</c:f>
              <c:strCache>
                <c:ptCount val="1"/>
                <c:pt idx="0">
                  <c:v>Munka hozzájárulása</c:v>
                </c:pt>
              </c:strCache>
            </c:strRef>
          </c:tx>
          <c:spPr>
            <a:solidFill>
              <a:srgbClr val="FFC000"/>
            </a:solidFill>
          </c:spPr>
          <c:cat>
            <c:numRef>
              <c:f>'c3-28'!$A$13:$A$24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'c3-28'!$C$13:$C$24</c:f>
              <c:numCache>
                <c:formatCode>0.0</c:formatCode>
                <c:ptCount val="12"/>
                <c:pt idx="0">
                  <c:v>-0.38181144371080267</c:v>
                </c:pt>
                <c:pt idx="1">
                  <c:v>-0.18299981553917649</c:v>
                </c:pt>
                <c:pt idx="2">
                  <c:v>-0.32566413786800325</c:v>
                </c:pt>
                <c:pt idx="3">
                  <c:v>-0.53505028196354942</c:v>
                </c:pt>
                <c:pt idx="4">
                  <c:v>-0.38881997024515208</c:v>
                </c:pt>
                <c:pt idx="5">
                  <c:v>-0.25818903719468289</c:v>
                </c:pt>
                <c:pt idx="6">
                  <c:v>-0.37341681175044594</c:v>
                </c:pt>
                <c:pt idx="7">
                  <c:v>-0.18051392225405039</c:v>
                </c:pt>
                <c:pt idx="8">
                  <c:v>-0.19842520651060624</c:v>
                </c:pt>
                <c:pt idx="9">
                  <c:v>-3.7451606248055241E-2</c:v>
                </c:pt>
                <c:pt idx="10">
                  <c:v>0.61945463382437593</c:v>
                </c:pt>
                <c:pt idx="11">
                  <c:v>0.74452900475721151</c:v>
                </c:pt>
              </c:numCache>
            </c:numRef>
          </c:val>
        </c:ser>
        <c:ser>
          <c:idx val="4"/>
          <c:order val="2"/>
          <c:tx>
            <c:strRef>
              <c:f>'c3-28'!$D$11</c:f>
              <c:strCache>
                <c:ptCount val="1"/>
                <c:pt idx="0">
                  <c:v>Termelékenység hozzájárulása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numRef>
              <c:f>'c3-28'!$A$13:$A$24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'c3-28'!$D$13:$D$24</c:f>
              <c:numCache>
                <c:formatCode>0.0</c:formatCode>
                <c:ptCount val="12"/>
                <c:pt idx="0">
                  <c:v>2.4732291273277269</c:v>
                </c:pt>
                <c:pt idx="1">
                  <c:v>1.7742861336641909</c:v>
                </c:pt>
                <c:pt idx="2">
                  <c:v>1.5265800173691551</c:v>
                </c:pt>
                <c:pt idx="3">
                  <c:v>1.1306348241477915</c:v>
                </c:pt>
                <c:pt idx="4">
                  <c:v>0.28153509856019776</c:v>
                </c:pt>
                <c:pt idx="5">
                  <c:v>-0.76723208487480576</c:v>
                </c:pt>
                <c:pt idx="6">
                  <c:v>-0.79226773591916766</c:v>
                </c:pt>
                <c:pt idx="7">
                  <c:v>-0.6347094373060439</c:v>
                </c:pt>
                <c:pt idx="8">
                  <c:v>-0.36583718673679755</c:v>
                </c:pt>
                <c:pt idx="9">
                  <c:v>1.0637941657449796E-2</c:v>
                </c:pt>
                <c:pt idx="10">
                  <c:v>1.7019236959896471E-2</c:v>
                </c:pt>
                <c:pt idx="11">
                  <c:v>1.4091564388408537E-2</c:v>
                </c:pt>
              </c:numCache>
            </c:numRef>
          </c:val>
        </c:ser>
        <c:gapWidth val="50"/>
        <c:overlap val="100"/>
        <c:axId val="92528000"/>
        <c:axId val="92537984"/>
      </c:barChart>
      <c:lineChart>
        <c:grouping val="standard"/>
        <c:ser>
          <c:idx val="2"/>
          <c:order val="3"/>
          <c:tx>
            <c:strRef>
              <c:f>'c3-28'!$E$11</c:f>
              <c:strCache>
                <c:ptCount val="1"/>
                <c:pt idx="0">
                  <c:v>Potenciális növekedés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'c3-28'!$A$13:$A$24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'c3-28'!$E$13:$E$24</c:f>
              <c:numCache>
                <c:formatCode>0.0</c:formatCode>
                <c:ptCount val="12"/>
                <c:pt idx="0">
                  <c:v>3.6930550900618178</c:v>
                </c:pt>
                <c:pt idx="1">
                  <c:v>3.453658335416447</c:v>
                </c:pt>
                <c:pt idx="2">
                  <c:v>3.0156570847063904</c:v>
                </c:pt>
                <c:pt idx="3">
                  <c:v>2.3807751235941175</c:v>
                </c:pt>
                <c:pt idx="4">
                  <c:v>1.6114732522524644</c:v>
                </c:pt>
                <c:pt idx="5">
                  <c:v>0.84865854728366263</c:v>
                </c:pt>
                <c:pt idx="6">
                  <c:v>0.24798982067405009</c:v>
                </c:pt>
                <c:pt idx="7">
                  <c:v>1.5000513669647846E-2</c:v>
                </c:pt>
                <c:pt idx="8">
                  <c:v>0.21092657554397931</c:v>
                </c:pt>
                <c:pt idx="9">
                  <c:v>0.69357627815082878</c:v>
                </c:pt>
                <c:pt idx="10">
                  <c:v>1.2527021539891758</c:v>
                </c:pt>
                <c:pt idx="11">
                  <c:v>1.6086027682368931</c:v>
                </c:pt>
              </c:numCache>
            </c:numRef>
          </c:val>
        </c:ser>
        <c:marker val="1"/>
        <c:axId val="92528000"/>
        <c:axId val="92537984"/>
      </c:lineChart>
      <c:lineChart>
        <c:grouping val="standard"/>
        <c:ser>
          <c:idx val="3"/>
          <c:order val="4"/>
          <c:tx>
            <c:strRef>
              <c:f>'c3-28'!$F$11</c:f>
              <c:strCache>
                <c:ptCount val="1"/>
                <c:pt idx="0">
                  <c:v>GDP növekedés</c:v>
                </c:pt>
              </c:strCache>
            </c:strRef>
          </c:tx>
          <c:spPr>
            <a:ln w="381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'c3-28'!$A$13:$A$24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'c3-28'!$F$13:$F$24</c:f>
              <c:numCache>
                <c:formatCode>0.0</c:formatCode>
                <c:ptCount val="12"/>
                <c:pt idx="0">
                  <c:v>3.7391206521810449</c:v>
                </c:pt>
                <c:pt idx="1">
                  <c:v>4.6332043469748498</c:v>
                </c:pt>
                <c:pt idx="2">
                  <c:v>4.3727319826673181</c:v>
                </c:pt>
                <c:pt idx="3">
                  <c:v>4.0300366594208157</c:v>
                </c:pt>
                <c:pt idx="4">
                  <c:v>0.5275524580087706</c:v>
                </c:pt>
                <c:pt idx="5">
                  <c:v>0.72690146922349275</c:v>
                </c:pt>
                <c:pt idx="6">
                  <c:v>-6.4664880529845163</c:v>
                </c:pt>
                <c:pt idx="7">
                  <c:v>0.76662736566967793</c:v>
                </c:pt>
                <c:pt idx="8">
                  <c:v>1.8107059975452273</c:v>
                </c:pt>
                <c:pt idx="9">
                  <c:v>-1.5086188815683537</c:v>
                </c:pt>
                <c:pt idx="10">
                  <c:v>1.6337967291746898</c:v>
                </c:pt>
                <c:pt idx="11">
                  <c:v>3.2842865883947088</c:v>
                </c:pt>
              </c:numCache>
            </c:numRef>
          </c:val>
        </c:ser>
        <c:marker val="1"/>
        <c:axId val="92545792"/>
        <c:axId val="92539904"/>
      </c:lineChart>
      <c:catAx>
        <c:axId val="92528000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2537984"/>
        <c:crosses val="autoZero"/>
        <c:auto val="1"/>
        <c:lblAlgn val="ctr"/>
        <c:lblOffset val="100"/>
      </c:catAx>
      <c:valAx>
        <c:axId val="92537984"/>
        <c:scaling>
          <c:orientation val="minMax"/>
          <c:max val="6"/>
          <c:min val="-6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1.3293650793650793E-4"/>
              <c:y val="0.28518912037037036"/>
            </c:manualLayout>
          </c:layout>
        </c:title>
        <c:numFmt formatCode="0" sourceLinked="0"/>
        <c:tickLblPos val="nextTo"/>
        <c:crossAx val="92528000"/>
        <c:crosses val="autoZero"/>
        <c:crossBetween val="between"/>
        <c:majorUnit val="2"/>
      </c:valAx>
      <c:valAx>
        <c:axId val="92539904"/>
        <c:scaling>
          <c:orientation val="minMax"/>
          <c:max val="6"/>
          <c:min val="-6"/>
        </c:scaling>
        <c:axPos val="r"/>
        <c:numFmt formatCode="0" sourceLinked="0"/>
        <c:tickLblPos val="nextTo"/>
        <c:crossAx val="92545792"/>
        <c:crosses val="max"/>
        <c:crossBetween val="between"/>
        <c:majorUnit val="2"/>
      </c:valAx>
      <c:catAx>
        <c:axId val="9254579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04962962962963"/>
              <c:y val="0.28319189814814816"/>
            </c:manualLayout>
          </c:layout>
        </c:title>
        <c:numFmt formatCode="General" sourceLinked="1"/>
        <c:tickLblPos val="none"/>
        <c:crossAx val="92539904"/>
        <c:crosses val="autoZero"/>
        <c:auto val="1"/>
        <c:lblAlgn val="ctr"/>
        <c:lblOffset val="100"/>
      </c:catAx>
      <c:spPr>
        <a:pattFill>
          <a:fgClr>
            <a:srgbClr val="FFFFFF"/>
          </a:fgClr>
          <a:bgClr>
            <a:srgbClr val="FFFFFF"/>
          </a:bgClr>
        </a:pattFill>
      </c:spPr>
    </c:plotArea>
    <c:legend>
      <c:legendPos val="b"/>
      <c:layout>
        <c:manualLayout>
          <c:xMode val="edge"/>
          <c:yMode val="edge"/>
          <c:x val="0"/>
          <c:y val="0.80029166666666662"/>
          <c:w val="1"/>
          <c:h val="0.19970833333333349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solidFill>
        <a:srgbClr val="FEFFFF"/>
      </a:solidFill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3.9296794208893482E-2"/>
          <c:y val="9.1952690972222612E-2"/>
          <c:w val="0.74152685185185152"/>
          <c:h val="0.71082812500000014"/>
        </c:manualLayout>
      </c:layout>
      <c:lineChart>
        <c:grouping val="standard"/>
        <c:ser>
          <c:idx val="1"/>
          <c:order val="0"/>
          <c:tx>
            <c:strRef>
              <c:f>Sheet2!$B$14</c:f>
              <c:strCache>
                <c:ptCount val="1"/>
                <c:pt idx="0">
                  <c:v>2014. szeptember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Sheet2!$A$15:$A$314</c:f>
              <c:numCache>
                <c:formatCode>yyyy/mm/dd</c:formatCode>
                <c:ptCount val="300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</c:numCache>
            </c:numRef>
          </c:cat>
          <c:val>
            <c:numRef>
              <c:f>Sheet2!$B$15:$B$314</c:f>
              <c:numCache>
                <c:formatCode>0.0</c:formatCode>
                <c:ptCount val="300"/>
                <c:pt idx="0">
                  <c:v>18.553636363636347</c:v>
                </c:pt>
                <c:pt idx="1">
                  <c:v>18.481999999999989</c:v>
                </c:pt>
                <c:pt idx="2">
                  <c:v>17.58909090909091</c:v>
                </c:pt>
                <c:pt idx="3">
                  <c:v>19.056666666666668</c:v>
                </c:pt>
                <c:pt idx="4">
                  <c:v>20.028499999999976</c:v>
                </c:pt>
                <c:pt idx="5">
                  <c:v>21.277727272727233</c:v>
                </c:pt>
                <c:pt idx="6">
                  <c:v>20.336521739130433</c:v>
                </c:pt>
                <c:pt idx="7">
                  <c:v>19.774761904761885</c:v>
                </c:pt>
                <c:pt idx="8">
                  <c:v>20.312272727272731</c:v>
                </c:pt>
                <c:pt idx="9">
                  <c:v>20.264545454545452</c:v>
                </c:pt>
                <c:pt idx="10">
                  <c:v>19.151428571428568</c:v>
                </c:pt>
                <c:pt idx="11">
                  <c:v>18.145454545454541</c:v>
                </c:pt>
                <c:pt idx="12">
                  <c:v>17.351999999999997</c:v>
                </c:pt>
                <c:pt idx="13">
                  <c:v>18.481999999999989</c:v>
                </c:pt>
                <c:pt idx="14">
                  <c:v>18.746086956521719</c:v>
                </c:pt>
                <c:pt idx="15">
                  <c:v>18.627619047619049</c:v>
                </c:pt>
                <c:pt idx="16">
                  <c:v>18.511000000000017</c:v>
                </c:pt>
                <c:pt idx="17">
                  <c:v>17.593636363636346</c:v>
                </c:pt>
                <c:pt idx="18">
                  <c:v>16.764999999999986</c:v>
                </c:pt>
                <c:pt idx="19">
                  <c:v>16.706190476190471</c:v>
                </c:pt>
                <c:pt idx="20">
                  <c:v>15.992272727272722</c:v>
                </c:pt>
                <c:pt idx="21">
                  <c:v>16.55857142857143</c:v>
                </c:pt>
                <c:pt idx="22">
                  <c:v>15.084545454545456</c:v>
                </c:pt>
                <c:pt idx="23">
                  <c:v>13.557391304347821</c:v>
                </c:pt>
                <c:pt idx="24">
                  <c:v>14.131904761904751</c:v>
                </c:pt>
                <c:pt idx="25">
                  <c:v>13.752000000000002</c:v>
                </c:pt>
                <c:pt idx="26">
                  <c:v>13.877391304347825</c:v>
                </c:pt>
                <c:pt idx="27">
                  <c:v>15.151500000000002</c:v>
                </c:pt>
                <c:pt idx="28">
                  <c:v>16.258571428571432</c:v>
                </c:pt>
                <c:pt idx="29">
                  <c:v>16.744090909090911</c:v>
                </c:pt>
                <c:pt idx="30">
                  <c:v>17.627142857142843</c:v>
                </c:pt>
                <c:pt idx="31">
                  <c:v>16.816363636363629</c:v>
                </c:pt>
                <c:pt idx="32">
                  <c:v>15.855000000000006</c:v>
                </c:pt>
                <c:pt idx="33">
                  <c:v>16.42714285714283</c:v>
                </c:pt>
                <c:pt idx="34">
                  <c:v>17.30409090909092</c:v>
                </c:pt>
                <c:pt idx="35">
                  <c:v>15.88190476190476</c:v>
                </c:pt>
                <c:pt idx="36">
                  <c:v>16.54904761904762</c:v>
                </c:pt>
                <c:pt idx="37">
                  <c:v>17.138999999999999</c:v>
                </c:pt>
                <c:pt idx="38">
                  <c:v>17.016521739130436</c:v>
                </c:pt>
                <c:pt idx="39">
                  <c:v>18.742222222222193</c:v>
                </c:pt>
                <c:pt idx="40">
                  <c:v>18.317619047619047</c:v>
                </c:pt>
                <c:pt idx="41">
                  <c:v>17.345909090909082</c:v>
                </c:pt>
                <c:pt idx="42">
                  <c:v>15.859523809523816</c:v>
                </c:pt>
                <c:pt idx="43">
                  <c:v>16.071304347826093</c:v>
                </c:pt>
                <c:pt idx="44">
                  <c:v>16.658095238095239</c:v>
                </c:pt>
                <c:pt idx="45">
                  <c:v>16.116363636363626</c:v>
                </c:pt>
                <c:pt idx="46">
                  <c:v>16.877272727272743</c:v>
                </c:pt>
                <c:pt idx="47">
                  <c:v>17.959999999999987</c:v>
                </c:pt>
                <c:pt idx="48">
                  <c:v>17.943181818181802</c:v>
                </c:pt>
                <c:pt idx="49">
                  <c:v>17.974285714285728</c:v>
                </c:pt>
                <c:pt idx="50">
                  <c:v>19.988571428571429</c:v>
                </c:pt>
                <c:pt idx="51">
                  <c:v>21.014285714285737</c:v>
                </c:pt>
                <c:pt idx="52">
                  <c:v>19.145454545454548</c:v>
                </c:pt>
                <c:pt idx="53">
                  <c:v>18.266999999999989</c:v>
                </c:pt>
                <c:pt idx="54">
                  <c:v>19.61043478260871</c:v>
                </c:pt>
                <c:pt idx="55">
                  <c:v>19.956190476190475</c:v>
                </c:pt>
                <c:pt idx="56">
                  <c:v>22.055714285714274</c:v>
                </c:pt>
                <c:pt idx="57">
                  <c:v>23.683478260869567</c:v>
                </c:pt>
                <c:pt idx="58">
                  <c:v>22.275714285714272</c:v>
                </c:pt>
                <c:pt idx="59">
                  <c:v>23.521428571428579</c:v>
                </c:pt>
                <c:pt idx="60">
                  <c:v>23.468181818181801</c:v>
                </c:pt>
                <c:pt idx="61">
                  <c:v>20.830499999999986</c:v>
                </c:pt>
                <c:pt idx="62">
                  <c:v>19.212631578947335</c:v>
                </c:pt>
                <c:pt idx="63">
                  <c:v>17.469090909090909</c:v>
                </c:pt>
                <c:pt idx="64">
                  <c:v>19.142499999999977</c:v>
                </c:pt>
                <c:pt idx="65">
                  <c:v>17.55380952380953</c:v>
                </c:pt>
                <c:pt idx="66">
                  <c:v>18.434347826086952</c:v>
                </c:pt>
                <c:pt idx="67">
                  <c:v>18.69142857142857</c:v>
                </c:pt>
                <c:pt idx="68">
                  <c:v>18.452272727272728</c:v>
                </c:pt>
                <c:pt idx="69">
                  <c:v>20.051739130434786</c:v>
                </c:pt>
                <c:pt idx="70">
                  <c:v>19.002499999999976</c:v>
                </c:pt>
                <c:pt idx="71">
                  <c:v>17.10238095238094</c:v>
                </c:pt>
                <c:pt idx="72">
                  <c:v>15.09238095238096</c:v>
                </c:pt>
                <c:pt idx="73">
                  <c:v>14.059500000000007</c:v>
                </c:pt>
                <c:pt idx="74">
                  <c:v>13.078636363636369</c:v>
                </c:pt>
                <c:pt idx="75">
                  <c:v>13.379000000000007</c:v>
                </c:pt>
                <c:pt idx="76">
                  <c:v>14.389500000000009</c:v>
                </c:pt>
                <c:pt idx="77">
                  <c:v>12.05818181818182</c:v>
                </c:pt>
                <c:pt idx="78">
                  <c:v>12.018695652173914</c:v>
                </c:pt>
                <c:pt idx="79">
                  <c:v>11.880476190476189</c:v>
                </c:pt>
                <c:pt idx="80">
                  <c:v>13.359090909090922</c:v>
                </c:pt>
                <c:pt idx="81">
                  <c:v>12.562272727272719</c:v>
                </c:pt>
                <c:pt idx="82">
                  <c:v>10.924761904761905</c:v>
                </c:pt>
                <c:pt idx="83">
                  <c:v>9.798181818181817</c:v>
                </c:pt>
                <c:pt idx="84">
                  <c:v>11.064000000000002</c:v>
                </c:pt>
                <c:pt idx="85">
                  <c:v>10.200000000000001</c:v>
                </c:pt>
                <c:pt idx="86">
                  <c:v>12.465217391304357</c:v>
                </c:pt>
                <c:pt idx="87">
                  <c:v>15.246190476190465</c:v>
                </c:pt>
                <c:pt idx="88">
                  <c:v>15.217500000000001</c:v>
                </c:pt>
                <c:pt idx="89">
                  <c:v>15.770909090909097</c:v>
                </c:pt>
                <c:pt idx="90">
                  <c:v>19.013636363636362</c:v>
                </c:pt>
                <c:pt idx="91">
                  <c:v>20.227727272727233</c:v>
                </c:pt>
                <c:pt idx="92">
                  <c:v>22.397727272727241</c:v>
                </c:pt>
                <c:pt idx="93">
                  <c:v>21.949523809523775</c:v>
                </c:pt>
                <c:pt idx="94">
                  <c:v>24.589090909090906</c:v>
                </c:pt>
                <c:pt idx="95">
                  <c:v>25.591999999999992</c:v>
                </c:pt>
                <c:pt idx="96">
                  <c:v>25.400000000000006</c:v>
                </c:pt>
                <c:pt idx="97">
                  <c:v>27.766190476190477</c:v>
                </c:pt>
                <c:pt idx="98">
                  <c:v>27.355217391304336</c:v>
                </c:pt>
                <c:pt idx="99">
                  <c:v>22.536111111111111</c:v>
                </c:pt>
                <c:pt idx="100">
                  <c:v>27.4</c:v>
                </c:pt>
                <c:pt idx="101">
                  <c:v>29.677272727272744</c:v>
                </c:pt>
                <c:pt idx="102">
                  <c:v>28.510952380952393</c:v>
                </c:pt>
                <c:pt idx="103">
                  <c:v>30.040434782608688</c:v>
                </c:pt>
                <c:pt idx="104">
                  <c:v>32.783809523809524</c:v>
                </c:pt>
                <c:pt idx="105">
                  <c:v>30.932272727272721</c:v>
                </c:pt>
                <c:pt idx="106">
                  <c:v>32.524090909090916</c:v>
                </c:pt>
                <c:pt idx="107">
                  <c:v>25.125499999999981</c:v>
                </c:pt>
                <c:pt idx="108">
                  <c:v>25.636363636363626</c:v>
                </c:pt>
                <c:pt idx="109">
                  <c:v>27.405999999999977</c:v>
                </c:pt>
                <c:pt idx="110">
                  <c:v>24.395454545454548</c:v>
                </c:pt>
                <c:pt idx="111">
                  <c:v>25.641000000000023</c:v>
                </c:pt>
                <c:pt idx="112">
                  <c:v>28.450476190476188</c:v>
                </c:pt>
                <c:pt idx="113">
                  <c:v>27.724285714285731</c:v>
                </c:pt>
                <c:pt idx="114">
                  <c:v>24.538181818181819</c:v>
                </c:pt>
                <c:pt idx="115">
                  <c:v>25.673181818181817</c:v>
                </c:pt>
                <c:pt idx="116">
                  <c:v>25.532499999999981</c:v>
                </c:pt>
                <c:pt idx="117">
                  <c:v>20.478260869565194</c:v>
                </c:pt>
                <c:pt idx="118">
                  <c:v>18.942272727272726</c:v>
                </c:pt>
                <c:pt idx="119">
                  <c:v>18.604736842105233</c:v>
                </c:pt>
                <c:pt idx="120">
                  <c:v>19.484999999999989</c:v>
                </c:pt>
                <c:pt idx="121">
                  <c:v>20.291499999999989</c:v>
                </c:pt>
                <c:pt idx="122">
                  <c:v>23.6905</c:v>
                </c:pt>
                <c:pt idx="123">
                  <c:v>25.654090909090922</c:v>
                </c:pt>
                <c:pt idx="124">
                  <c:v>25.433913043478263</c:v>
                </c:pt>
                <c:pt idx="125">
                  <c:v>24.12789473684213</c:v>
                </c:pt>
                <c:pt idx="126">
                  <c:v>25.767826086956525</c:v>
                </c:pt>
                <c:pt idx="127">
                  <c:v>26.662272727272725</c:v>
                </c:pt>
                <c:pt idx="128">
                  <c:v>28.342380952380942</c:v>
                </c:pt>
                <c:pt idx="129">
                  <c:v>27.548695652173887</c:v>
                </c:pt>
                <c:pt idx="130">
                  <c:v>24.184761904761885</c:v>
                </c:pt>
                <c:pt idx="131">
                  <c:v>28.520952380952384</c:v>
                </c:pt>
                <c:pt idx="132">
                  <c:v>31.287272727272732</c:v>
                </c:pt>
                <c:pt idx="133">
                  <c:v>32.648500000000013</c:v>
                </c:pt>
                <c:pt idx="134">
                  <c:v>30.33904761904763</c:v>
                </c:pt>
                <c:pt idx="135">
                  <c:v>25.015999999999988</c:v>
                </c:pt>
                <c:pt idx="136">
                  <c:v>25.809500000000003</c:v>
                </c:pt>
                <c:pt idx="137">
                  <c:v>27.545714285714268</c:v>
                </c:pt>
                <c:pt idx="138">
                  <c:v>28.398260869565206</c:v>
                </c:pt>
                <c:pt idx="139">
                  <c:v>29.825714285714266</c:v>
                </c:pt>
                <c:pt idx="140">
                  <c:v>27.098181818181803</c:v>
                </c:pt>
                <c:pt idx="141">
                  <c:v>29.590434782608693</c:v>
                </c:pt>
                <c:pt idx="142">
                  <c:v>28.771999999999988</c:v>
                </c:pt>
                <c:pt idx="143">
                  <c:v>29.879047619047633</c:v>
                </c:pt>
                <c:pt idx="144">
                  <c:v>31.175238095238093</c:v>
                </c:pt>
                <c:pt idx="145">
                  <c:v>30.865999999999989</c:v>
                </c:pt>
                <c:pt idx="146">
                  <c:v>33.799130434782612</c:v>
                </c:pt>
                <c:pt idx="147">
                  <c:v>33.362272727272732</c:v>
                </c:pt>
                <c:pt idx="148">
                  <c:v>37.916315789473678</c:v>
                </c:pt>
                <c:pt idx="149">
                  <c:v>35.191363636363626</c:v>
                </c:pt>
                <c:pt idx="150">
                  <c:v>38.370454545454521</c:v>
                </c:pt>
                <c:pt idx="151">
                  <c:v>43.030000000000008</c:v>
                </c:pt>
                <c:pt idx="152">
                  <c:v>43.381363636363588</c:v>
                </c:pt>
                <c:pt idx="153">
                  <c:v>49.770476190476202</c:v>
                </c:pt>
                <c:pt idx="154">
                  <c:v>43.053636363636308</c:v>
                </c:pt>
                <c:pt idx="155">
                  <c:v>39.644285714285715</c:v>
                </c:pt>
                <c:pt idx="156">
                  <c:v>44.283333333333331</c:v>
                </c:pt>
                <c:pt idx="157">
                  <c:v>45.556999999999995</c:v>
                </c:pt>
                <c:pt idx="158">
                  <c:v>53.084090909090904</c:v>
                </c:pt>
                <c:pt idx="159">
                  <c:v>51.857142857142819</c:v>
                </c:pt>
                <c:pt idx="160">
                  <c:v>48.665909090909118</c:v>
                </c:pt>
                <c:pt idx="161">
                  <c:v>54.306818181818151</c:v>
                </c:pt>
                <c:pt idx="162">
                  <c:v>57.579047619047579</c:v>
                </c:pt>
                <c:pt idx="163">
                  <c:v>64.09</c:v>
                </c:pt>
                <c:pt idx="164">
                  <c:v>62.981818181818163</c:v>
                </c:pt>
                <c:pt idx="165">
                  <c:v>58.52190476190475</c:v>
                </c:pt>
                <c:pt idx="166">
                  <c:v>55.535000000000011</c:v>
                </c:pt>
                <c:pt idx="167">
                  <c:v>56.747499999999988</c:v>
                </c:pt>
                <c:pt idx="168">
                  <c:v>63.574285714285715</c:v>
                </c:pt>
                <c:pt idx="169">
                  <c:v>59.923000000000009</c:v>
                </c:pt>
                <c:pt idx="170">
                  <c:v>62.253043478260835</c:v>
                </c:pt>
                <c:pt idx="171">
                  <c:v>70.442105263157927</c:v>
                </c:pt>
                <c:pt idx="172">
                  <c:v>70.187272727272713</c:v>
                </c:pt>
                <c:pt idx="173">
                  <c:v>68.857727272727217</c:v>
                </c:pt>
                <c:pt idx="174">
                  <c:v>73.897142857142853</c:v>
                </c:pt>
                <c:pt idx="175">
                  <c:v>73.612173913043478</c:v>
                </c:pt>
                <c:pt idx="176">
                  <c:v>62.771904761904764</c:v>
                </c:pt>
                <c:pt idx="177">
                  <c:v>58.379999999999988</c:v>
                </c:pt>
                <c:pt idx="178">
                  <c:v>58.483181818181833</c:v>
                </c:pt>
                <c:pt idx="179">
                  <c:v>62.314736842105262</c:v>
                </c:pt>
                <c:pt idx="180">
                  <c:v>54.299090909090935</c:v>
                </c:pt>
                <c:pt idx="181">
                  <c:v>57.757000000000005</c:v>
                </c:pt>
                <c:pt idx="182">
                  <c:v>62.143636363636332</c:v>
                </c:pt>
                <c:pt idx="183">
                  <c:v>67.398421052631477</c:v>
                </c:pt>
                <c:pt idx="184">
                  <c:v>67.476086956521627</c:v>
                </c:pt>
                <c:pt idx="185">
                  <c:v>71.316190476190485</c:v>
                </c:pt>
                <c:pt idx="186">
                  <c:v>77.204090909090894</c:v>
                </c:pt>
                <c:pt idx="187">
                  <c:v>70.796521739130498</c:v>
                </c:pt>
                <c:pt idx="188">
                  <c:v>77.126999999999981</c:v>
                </c:pt>
                <c:pt idx="189">
                  <c:v>82.830869565217498</c:v>
                </c:pt>
                <c:pt idx="190">
                  <c:v>92.528181818181679</c:v>
                </c:pt>
                <c:pt idx="191">
                  <c:v>91.45</c:v>
                </c:pt>
                <c:pt idx="192">
                  <c:v>91.920454545454518</c:v>
                </c:pt>
                <c:pt idx="193">
                  <c:v>94.816666666666677</c:v>
                </c:pt>
                <c:pt idx="194">
                  <c:v>103.24000000000002</c:v>
                </c:pt>
                <c:pt idx="195">
                  <c:v>110.18772727272722</c:v>
                </c:pt>
                <c:pt idx="196">
                  <c:v>123.93619047619049</c:v>
                </c:pt>
                <c:pt idx="197">
                  <c:v>133.04857142857136</c:v>
                </c:pt>
                <c:pt idx="198">
                  <c:v>133.89913043478259</c:v>
                </c:pt>
                <c:pt idx="199">
                  <c:v>113.84904761904762</c:v>
                </c:pt>
                <c:pt idx="200">
                  <c:v>99.064090909090922</c:v>
                </c:pt>
                <c:pt idx="201">
                  <c:v>72.842608695652174</c:v>
                </c:pt>
                <c:pt idx="202">
                  <c:v>53.241</c:v>
                </c:pt>
                <c:pt idx="203">
                  <c:v>41.580909090909088</c:v>
                </c:pt>
                <c:pt idx="204">
                  <c:v>44.86</c:v>
                </c:pt>
                <c:pt idx="205">
                  <c:v>43.242500000000021</c:v>
                </c:pt>
                <c:pt idx="206">
                  <c:v>46.839090909090906</c:v>
                </c:pt>
                <c:pt idx="207">
                  <c:v>50.845238095238095</c:v>
                </c:pt>
                <c:pt idx="208">
                  <c:v>57.940952380952382</c:v>
                </c:pt>
                <c:pt idx="209">
                  <c:v>68.616818181818175</c:v>
                </c:pt>
                <c:pt idx="210">
                  <c:v>64.910000000000025</c:v>
                </c:pt>
                <c:pt idx="211">
                  <c:v>72.504761904761878</c:v>
                </c:pt>
                <c:pt idx="212">
                  <c:v>67.686818181818168</c:v>
                </c:pt>
                <c:pt idx="213">
                  <c:v>73.194090909090903</c:v>
                </c:pt>
                <c:pt idx="214">
                  <c:v>77.036666666666662</c:v>
                </c:pt>
                <c:pt idx="215">
                  <c:v>74.669545454545471</c:v>
                </c:pt>
                <c:pt idx="216">
                  <c:v>76.372999999999948</c:v>
                </c:pt>
                <c:pt idx="217">
                  <c:v>74.312000000000012</c:v>
                </c:pt>
                <c:pt idx="218">
                  <c:v>79.274782608695588</c:v>
                </c:pt>
                <c:pt idx="219">
                  <c:v>84.978571428571371</c:v>
                </c:pt>
                <c:pt idx="220">
                  <c:v>76.250952380952384</c:v>
                </c:pt>
                <c:pt idx="221">
                  <c:v>74.838181818181681</c:v>
                </c:pt>
                <c:pt idx="222">
                  <c:v>74.735454545454488</c:v>
                </c:pt>
                <c:pt idx="223">
                  <c:v>76.693181818181699</c:v>
                </c:pt>
                <c:pt idx="224">
                  <c:v>77.786818181818177</c:v>
                </c:pt>
                <c:pt idx="225">
                  <c:v>82.918095238095233</c:v>
                </c:pt>
                <c:pt idx="226">
                  <c:v>85.669999999999987</c:v>
                </c:pt>
                <c:pt idx="227">
                  <c:v>91.796521739130498</c:v>
                </c:pt>
                <c:pt idx="228">
                  <c:v>96.294285714285706</c:v>
                </c:pt>
                <c:pt idx="229">
                  <c:v>103.9555</c:v>
                </c:pt>
                <c:pt idx="230">
                  <c:v>114.44130434782609</c:v>
                </c:pt>
                <c:pt idx="231">
                  <c:v>123.03894736842096</c:v>
                </c:pt>
                <c:pt idx="232">
                  <c:v>114.4581818181817</c:v>
                </c:pt>
                <c:pt idx="233">
                  <c:v>113.75772727272728</c:v>
                </c:pt>
                <c:pt idx="234">
                  <c:v>116.46000000000002</c:v>
                </c:pt>
                <c:pt idx="235">
                  <c:v>110.08130434782608</c:v>
                </c:pt>
                <c:pt idx="236">
                  <c:v>112.44681818181826</c:v>
                </c:pt>
                <c:pt idx="237">
                  <c:v>109.46857142857141</c:v>
                </c:pt>
                <c:pt idx="238">
                  <c:v>110.50409090909092</c:v>
                </c:pt>
                <c:pt idx="239">
                  <c:v>107.90904761904766</c:v>
                </c:pt>
                <c:pt idx="240">
                  <c:v>111.15619047619045</c:v>
                </c:pt>
                <c:pt idx="241">
                  <c:v>119.70238095238086</c:v>
                </c:pt>
                <c:pt idx="242">
                  <c:v>124.9286363636363</c:v>
                </c:pt>
                <c:pt idx="243">
                  <c:v>120.46350000000002</c:v>
                </c:pt>
                <c:pt idx="244">
                  <c:v>110.52173913043465</c:v>
                </c:pt>
                <c:pt idx="245">
                  <c:v>95.589047619047633</c:v>
                </c:pt>
                <c:pt idx="246">
                  <c:v>103.14090909090906</c:v>
                </c:pt>
                <c:pt idx="247">
                  <c:v>113.34</c:v>
                </c:pt>
                <c:pt idx="248">
                  <c:v>113.38250000000001</c:v>
                </c:pt>
                <c:pt idx="249">
                  <c:v>111.9734782608695</c:v>
                </c:pt>
                <c:pt idx="250">
                  <c:v>109.71181818181826</c:v>
                </c:pt>
                <c:pt idx="251">
                  <c:v>109.63100000000001</c:v>
                </c:pt>
                <c:pt idx="252">
                  <c:v>112.97363636363632</c:v>
                </c:pt>
                <c:pt idx="253">
                  <c:v>116.455</c:v>
                </c:pt>
                <c:pt idx="254">
                  <c:v>109.24000000000002</c:v>
                </c:pt>
                <c:pt idx="255">
                  <c:v>102.8754545454544</c:v>
                </c:pt>
                <c:pt idx="256">
                  <c:v>103.02695652173917</c:v>
                </c:pt>
                <c:pt idx="257">
                  <c:v>103.10999999999999</c:v>
                </c:pt>
                <c:pt idx="258">
                  <c:v>107.71608695652164</c:v>
                </c:pt>
                <c:pt idx="259">
                  <c:v>110.96454545454553</c:v>
                </c:pt>
                <c:pt idx="260">
                  <c:v>111.62142857142848</c:v>
                </c:pt>
                <c:pt idx="261">
                  <c:v>109.4786956521739</c:v>
                </c:pt>
                <c:pt idx="262">
                  <c:v>108.07619047619048</c:v>
                </c:pt>
                <c:pt idx="263">
                  <c:v>110.67400000000001</c:v>
                </c:pt>
                <c:pt idx="264">
                  <c:v>107.4227272727272</c:v>
                </c:pt>
                <c:pt idx="265">
                  <c:v>108.81200000000001</c:v>
                </c:pt>
                <c:pt idx="266">
                  <c:v>107.40571428571432</c:v>
                </c:pt>
                <c:pt idx="267">
                  <c:v>107.78809523809527</c:v>
                </c:pt>
                <c:pt idx="268">
                  <c:v>109.67590909090895</c:v>
                </c:pt>
                <c:pt idx="269">
                  <c:v>111.86809523809524</c:v>
                </c:pt>
                <c:pt idx="270">
                  <c:v>106.98260869565216</c:v>
                </c:pt>
                <c:pt idx="271">
                  <c:v>101.92238095238086</c:v>
                </c:pt>
                <c:pt idx="272">
                  <c:v>102.06469047619049</c:v>
                </c:pt>
                <c:pt idx="273">
                  <c:v>102.20699999999999</c:v>
                </c:pt>
                <c:pt idx="274">
                  <c:v>102.82799999999999</c:v>
                </c:pt>
                <c:pt idx="275">
                  <c:v>103.327</c:v>
                </c:pt>
                <c:pt idx="276">
                  <c:v>103.70699999999999</c:v>
                </c:pt>
                <c:pt idx="277">
                  <c:v>103.95599999999999</c:v>
                </c:pt>
                <c:pt idx="278">
                  <c:v>104.06899999999999</c:v>
                </c:pt>
                <c:pt idx="279">
                  <c:v>104.06599999999999</c:v>
                </c:pt>
                <c:pt idx="280">
                  <c:v>103.98300000000002</c:v>
                </c:pt>
                <c:pt idx="281">
                  <c:v>103.84299999999999</c:v>
                </c:pt>
                <c:pt idx="282">
                  <c:v>103.72200000000001</c:v>
                </c:pt>
                <c:pt idx="283">
                  <c:v>103.56100000000002</c:v>
                </c:pt>
                <c:pt idx="284">
                  <c:v>103.32899999999998</c:v>
                </c:pt>
                <c:pt idx="285">
                  <c:v>103.117</c:v>
                </c:pt>
                <c:pt idx="286">
                  <c:v>102.902</c:v>
                </c:pt>
                <c:pt idx="287">
                  <c:v>102.66</c:v>
                </c:pt>
                <c:pt idx="288">
                  <c:v>102.43700000000007</c:v>
                </c:pt>
                <c:pt idx="289">
                  <c:v>102.226</c:v>
                </c:pt>
                <c:pt idx="290">
                  <c:v>102.053</c:v>
                </c:pt>
                <c:pt idx="291">
                  <c:v>101.87100000000001</c:v>
                </c:pt>
                <c:pt idx="292">
                  <c:v>101.66</c:v>
                </c:pt>
                <c:pt idx="293">
                  <c:v>101.46700000000007</c:v>
                </c:pt>
                <c:pt idx="294">
                  <c:v>101.27500000000001</c:v>
                </c:pt>
                <c:pt idx="295">
                  <c:v>101.038</c:v>
                </c:pt>
                <c:pt idx="296">
                  <c:v>100.70700000000002</c:v>
                </c:pt>
              </c:numCache>
            </c:numRef>
          </c:val>
        </c:ser>
        <c:ser>
          <c:idx val="2"/>
          <c:order val="1"/>
          <c:tx>
            <c:strRef>
              <c:f>Sheet2!$C$14</c:f>
              <c:strCache>
                <c:ptCount val="1"/>
                <c:pt idx="0">
                  <c:v>2014. december</c:v>
                </c:pt>
              </c:strCache>
            </c:strRef>
          </c:tx>
          <c:spPr>
            <a:ln w="3810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Sheet2!$A$15:$A$314</c:f>
              <c:numCache>
                <c:formatCode>yyyy/mm/dd</c:formatCode>
                <c:ptCount val="300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</c:numCache>
            </c:numRef>
          </c:cat>
          <c:val>
            <c:numRef>
              <c:f>Sheet2!$C$15:$C$314</c:f>
              <c:numCache>
                <c:formatCode>0.0</c:formatCode>
                <c:ptCount val="300"/>
                <c:pt idx="0">
                  <c:v>18.553636363636347</c:v>
                </c:pt>
                <c:pt idx="1">
                  <c:v>18.481999999999989</c:v>
                </c:pt>
                <c:pt idx="2">
                  <c:v>17.58909090909091</c:v>
                </c:pt>
                <c:pt idx="3">
                  <c:v>19.056666666666668</c:v>
                </c:pt>
                <c:pt idx="4">
                  <c:v>20.028499999999976</c:v>
                </c:pt>
                <c:pt idx="5">
                  <c:v>21.277727272727233</c:v>
                </c:pt>
                <c:pt idx="6">
                  <c:v>20.336521739130433</c:v>
                </c:pt>
                <c:pt idx="7">
                  <c:v>19.774761904761885</c:v>
                </c:pt>
                <c:pt idx="8">
                  <c:v>20.312272727272731</c:v>
                </c:pt>
                <c:pt idx="9">
                  <c:v>20.264545454545452</c:v>
                </c:pt>
                <c:pt idx="10">
                  <c:v>19.151428571428568</c:v>
                </c:pt>
                <c:pt idx="11">
                  <c:v>18.145454545454541</c:v>
                </c:pt>
                <c:pt idx="12">
                  <c:v>17.351999999999997</c:v>
                </c:pt>
                <c:pt idx="13">
                  <c:v>18.481999999999989</c:v>
                </c:pt>
                <c:pt idx="14">
                  <c:v>18.746086956521719</c:v>
                </c:pt>
                <c:pt idx="15">
                  <c:v>18.627619047619049</c:v>
                </c:pt>
                <c:pt idx="16">
                  <c:v>18.511000000000017</c:v>
                </c:pt>
                <c:pt idx="17">
                  <c:v>17.593636363636346</c:v>
                </c:pt>
                <c:pt idx="18">
                  <c:v>16.764999999999986</c:v>
                </c:pt>
                <c:pt idx="19">
                  <c:v>16.706190476190471</c:v>
                </c:pt>
                <c:pt idx="20">
                  <c:v>15.992272727272722</c:v>
                </c:pt>
                <c:pt idx="21">
                  <c:v>16.55857142857143</c:v>
                </c:pt>
                <c:pt idx="22">
                  <c:v>15.084545454545456</c:v>
                </c:pt>
                <c:pt idx="23">
                  <c:v>13.557391304347821</c:v>
                </c:pt>
                <c:pt idx="24">
                  <c:v>14.131904761904751</c:v>
                </c:pt>
                <c:pt idx="25">
                  <c:v>13.752000000000002</c:v>
                </c:pt>
                <c:pt idx="26">
                  <c:v>13.877391304347825</c:v>
                </c:pt>
                <c:pt idx="27">
                  <c:v>15.151500000000002</c:v>
                </c:pt>
                <c:pt idx="28">
                  <c:v>16.258571428571432</c:v>
                </c:pt>
                <c:pt idx="29">
                  <c:v>16.744090909090911</c:v>
                </c:pt>
                <c:pt idx="30">
                  <c:v>17.627142857142843</c:v>
                </c:pt>
                <c:pt idx="31">
                  <c:v>16.816363636363629</c:v>
                </c:pt>
                <c:pt idx="32">
                  <c:v>15.855000000000006</c:v>
                </c:pt>
                <c:pt idx="33">
                  <c:v>16.42714285714283</c:v>
                </c:pt>
                <c:pt idx="34">
                  <c:v>17.30409090909092</c:v>
                </c:pt>
                <c:pt idx="35">
                  <c:v>15.88190476190476</c:v>
                </c:pt>
                <c:pt idx="36">
                  <c:v>16.54904761904762</c:v>
                </c:pt>
                <c:pt idx="37">
                  <c:v>17.138999999999999</c:v>
                </c:pt>
                <c:pt idx="38">
                  <c:v>17.016521739130436</c:v>
                </c:pt>
                <c:pt idx="39">
                  <c:v>18.742222222222193</c:v>
                </c:pt>
                <c:pt idx="40">
                  <c:v>18.317619047619047</c:v>
                </c:pt>
                <c:pt idx="41">
                  <c:v>17.345909090909082</c:v>
                </c:pt>
                <c:pt idx="42">
                  <c:v>15.859523809523816</c:v>
                </c:pt>
                <c:pt idx="43">
                  <c:v>16.071304347826093</c:v>
                </c:pt>
                <c:pt idx="44">
                  <c:v>16.658095238095239</c:v>
                </c:pt>
                <c:pt idx="45">
                  <c:v>16.116363636363626</c:v>
                </c:pt>
                <c:pt idx="46">
                  <c:v>16.877272727272743</c:v>
                </c:pt>
                <c:pt idx="47">
                  <c:v>17.959999999999987</c:v>
                </c:pt>
                <c:pt idx="48">
                  <c:v>17.943181818181802</c:v>
                </c:pt>
                <c:pt idx="49">
                  <c:v>17.974285714285728</c:v>
                </c:pt>
                <c:pt idx="50">
                  <c:v>19.988571428571429</c:v>
                </c:pt>
                <c:pt idx="51">
                  <c:v>21.014285714285737</c:v>
                </c:pt>
                <c:pt idx="52">
                  <c:v>19.145454545454548</c:v>
                </c:pt>
                <c:pt idx="53">
                  <c:v>18.266999999999989</c:v>
                </c:pt>
                <c:pt idx="54">
                  <c:v>19.61043478260871</c:v>
                </c:pt>
                <c:pt idx="55">
                  <c:v>19.956190476190475</c:v>
                </c:pt>
                <c:pt idx="56">
                  <c:v>22.055714285714274</c:v>
                </c:pt>
                <c:pt idx="57">
                  <c:v>23.683478260869567</c:v>
                </c:pt>
                <c:pt idx="58">
                  <c:v>22.275714285714272</c:v>
                </c:pt>
                <c:pt idx="59">
                  <c:v>23.521428571428579</c:v>
                </c:pt>
                <c:pt idx="60">
                  <c:v>23.468181818181801</c:v>
                </c:pt>
                <c:pt idx="61">
                  <c:v>20.830499999999986</c:v>
                </c:pt>
                <c:pt idx="62">
                  <c:v>19.212631578947335</c:v>
                </c:pt>
                <c:pt idx="63">
                  <c:v>17.469090909090909</c:v>
                </c:pt>
                <c:pt idx="64">
                  <c:v>19.142499999999977</c:v>
                </c:pt>
                <c:pt idx="65">
                  <c:v>17.55380952380953</c:v>
                </c:pt>
                <c:pt idx="66">
                  <c:v>18.434347826086952</c:v>
                </c:pt>
                <c:pt idx="67">
                  <c:v>18.69142857142857</c:v>
                </c:pt>
                <c:pt idx="68">
                  <c:v>18.452272727272728</c:v>
                </c:pt>
                <c:pt idx="69">
                  <c:v>20.051739130434786</c:v>
                </c:pt>
                <c:pt idx="70">
                  <c:v>19.002499999999976</c:v>
                </c:pt>
                <c:pt idx="71">
                  <c:v>17.10238095238094</c:v>
                </c:pt>
                <c:pt idx="72">
                  <c:v>15.09238095238096</c:v>
                </c:pt>
                <c:pt idx="73">
                  <c:v>14.059500000000007</c:v>
                </c:pt>
                <c:pt idx="74">
                  <c:v>13.078636363636369</c:v>
                </c:pt>
                <c:pt idx="75">
                  <c:v>13.379000000000007</c:v>
                </c:pt>
                <c:pt idx="76">
                  <c:v>14.389500000000009</c:v>
                </c:pt>
                <c:pt idx="77">
                  <c:v>12.05818181818182</c:v>
                </c:pt>
                <c:pt idx="78">
                  <c:v>12.018695652173914</c:v>
                </c:pt>
                <c:pt idx="79">
                  <c:v>11.880476190476189</c:v>
                </c:pt>
                <c:pt idx="80">
                  <c:v>13.359090909090922</c:v>
                </c:pt>
                <c:pt idx="81">
                  <c:v>12.562272727272719</c:v>
                </c:pt>
                <c:pt idx="82">
                  <c:v>10.924761904761905</c:v>
                </c:pt>
                <c:pt idx="83">
                  <c:v>9.798181818181817</c:v>
                </c:pt>
                <c:pt idx="84">
                  <c:v>11.064000000000002</c:v>
                </c:pt>
                <c:pt idx="85">
                  <c:v>10.200000000000001</c:v>
                </c:pt>
                <c:pt idx="86">
                  <c:v>12.465217391304357</c:v>
                </c:pt>
                <c:pt idx="87">
                  <c:v>15.246190476190465</c:v>
                </c:pt>
                <c:pt idx="88">
                  <c:v>15.217500000000001</c:v>
                </c:pt>
                <c:pt idx="89">
                  <c:v>15.770909090909097</c:v>
                </c:pt>
                <c:pt idx="90">
                  <c:v>19.013636363636362</c:v>
                </c:pt>
                <c:pt idx="91">
                  <c:v>20.227727272727233</c:v>
                </c:pt>
                <c:pt idx="92">
                  <c:v>22.397727272727241</c:v>
                </c:pt>
                <c:pt idx="93">
                  <c:v>21.949523809523775</c:v>
                </c:pt>
                <c:pt idx="94">
                  <c:v>24.589090909090906</c:v>
                </c:pt>
                <c:pt idx="95">
                  <c:v>25.591999999999992</c:v>
                </c:pt>
                <c:pt idx="96">
                  <c:v>25.400000000000006</c:v>
                </c:pt>
                <c:pt idx="97">
                  <c:v>27.766190476190477</c:v>
                </c:pt>
                <c:pt idx="98">
                  <c:v>27.355217391304336</c:v>
                </c:pt>
                <c:pt idx="99">
                  <c:v>22.536111111111111</c:v>
                </c:pt>
                <c:pt idx="100">
                  <c:v>27.4</c:v>
                </c:pt>
                <c:pt idx="101">
                  <c:v>29.677272727272744</c:v>
                </c:pt>
                <c:pt idx="102">
                  <c:v>28.510952380952393</c:v>
                </c:pt>
                <c:pt idx="103">
                  <c:v>30.040434782608688</c:v>
                </c:pt>
                <c:pt idx="104">
                  <c:v>32.783809523809524</c:v>
                </c:pt>
                <c:pt idx="105">
                  <c:v>30.932272727272721</c:v>
                </c:pt>
                <c:pt idx="106">
                  <c:v>32.524090909090916</c:v>
                </c:pt>
                <c:pt idx="107">
                  <c:v>25.125499999999981</c:v>
                </c:pt>
                <c:pt idx="108">
                  <c:v>25.636363636363626</c:v>
                </c:pt>
                <c:pt idx="109">
                  <c:v>27.405999999999977</c:v>
                </c:pt>
                <c:pt idx="110">
                  <c:v>24.395454545454548</c:v>
                </c:pt>
                <c:pt idx="111">
                  <c:v>25.641000000000023</c:v>
                </c:pt>
                <c:pt idx="112">
                  <c:v>28.450476190476188</c:v>
                </c:pt>
                <c:pt idx="113">
                  <c:v>27.724285714285731</c:v>
                </c:pt>
                <c:pt idx="114">
                  <c:v>24.538181818181819</c:v>
                </c:pt>
                <c:pt idx="115">
                  <c:v>25.673181818181817</c:v>
                </c:pt>
                <c:pt idx="116">
                  <c:v>25.532499999999981</c:v>
                </c:pt>
                <c:pt idx="117">
                  <c:v>20.478260869565194</c:v>
                </c:pt>
                <c:pt idx="118">
                  <c:v>18.942272727272726</c:v>
                </c:pt>
                <c:pt idx="119">
                  <c:v>18.604736842105233</c:v>
                </c:pt>
                <c:pt idx="120">
                  <c:v>19.484999999999989</c:v>
                </c:pt>
                <c:pt idx="121">
                  <c:v>20.291499999999989</c:v>
                </c:pt>
                <c:pt idx="122">
                  <c:v>23.6905</c:v>
                </c:pt>
                <c:pt idx="123">
                  <c:v>25.654090909090922</c:v>
                </c:pt>
                <c:pt idx="124">
                  <c:v>25.433913043478263</c:v>
                </c:pt>
                <c:pt idx="125">
                  <c:v>24.12789473684213</c:v>
                </c:pt>
                <c:pt idx="126">
                  <c:v>25.767826086956525</c:v>
                </c:pt>
                <c:pt idx="127">
                  <c:v>26.662272727272725</c:v>
                </c:pt>
                <c:pt idx="128">
                  <c:v>28.342380952380942</c:v>
                </c:pt>
                <c:pt idx="129">
                  <c:v>27.548695652173887</c:v>
                </c:pt>
                <c:pt idx="130">
                  <c:v>24.184761904761885</c:v>
                </c:pt>
                <c:pt idx="131">
                  <c:v>28.520952380952384</c:v>
                </c:pt>
                <c:pt idx="132">
                  <c:v>31.287272727272732</c:v>
                </c:pt>
                <c:pt idx="133">
                  <c:v>32.648500000000013</c:v>
                </c:pt>
                <c:pt idx="134">
                  <c:v>30.33904761904763</c:v>
                </c:pt>
                <c:pt idx="135">
                  <c:v>25.015999999999988</c:v>
                </c:pt>
                <c:pt idx="136">
                  <c:v>25.809500000000003</c:v>
                </c:pt>
                <c:pt idx="137">
                  <c:v>27.545714285714268</c:v>
                </c:pt>
                <c:pt idx="138">
                  <c:v>28.398260869565206</c:v>
                </c:pt>
                <c:pt idx="139">
                  <c:v>29.825714285714266</c:v>
                </c:pt>
                <c:pt idx="140">
                  <c:v>27.098181818181803</c:v>
                </c:pt>
                <c:pt idx="141">
                  <c:v>29.590434782608693</c:v>
                </c:pt>
                <c:pt idx="142">
                  <c:v>28.771999999999988</c:v>
                </c:pt>
                <c:pt idx="143">
                  <c:v>29.879047619047633</c:v>
                </c:pt>
                <c:pt idx="144">
                  <c:v>31.175238095238093</c:v>
                </c:pt>
                <c:pt idx="145">
                  <c:v>30.865999999999989</c:v>
                </c:pt>
                <c:pt idx="146">
                  <c:v>33.799130434782612</c:v>
                </c:pt>
                <c:pt idx="147">
                  <c:v>33.362272727272732</c:v>
                </c:pt>
                <c:pt idx="148">
                  <c:v>37.916315789473678</c:v>
                </c:pt>
                <c:pt idx="149">
                  <c:v>35.191363636363626</c:v>
                </c:pt>
                <c:pt idx="150">
                  <c:v>38.370454545454521</c:v>
                </c:pt>
                <c:pt idx="151">
                  <c:v>43.030000000000008</c:v>
                </c:pt>
                <c:pt idx="152">
                  <c:v>43.381363636363588</c:v>
                </c:pt>
                <c:pt idx="153">
                  <c:v>49.770476190476202</c:v>
                </c:pt>
                <c:pt idx="154">
                  <c:v>43.053636363636308</c:v>
                </c:pt>
                <c:pt idx="155">
                  <c:v>39.644285714285715</c:v>
                </c:pt>
                <c:pt idx="156">
                  <c:v>44.283333333333331</c:v>
                </c:pt>
                <c:pt idx="157">
                  <c:v>45.556999999999995</c:v>
                </c:pt>
                <c:pt idx="158">
                  <c:v>53.084090909090904</c:v>
                </c:pt>
                <c:pt idx="159">
                  <c:v>51.857142857142819</c:v>
                </c:pt>
                <c:pt idx="160">
                  <c:v>48.665909090909118</c:v>
                </c:pt>
                <c:pt idx="161">
                  <c:v>54.306818181818151</c:v>
                </c:pt>
                <c:pt idx="162">
                  <c:v>57.579047619047579</c:v>
                </c:pt>
                <c:pt idx="163">
                  <c:v>64.09</c:v>
                </c:pt>
                <c:pt idx="164">
                  <c:v>62.981818181818163</c:v>
                </c:pt>
                <c:pt idx="165">
                  <c:v>58.52190476190475</c:v>
                </c:pt>
                <c:pt idx="166">
                  <c:v>55.535000000000011</c:v>
                </c:pt>
                <c:pt idx="167">
                  <c:v>56.747499999999988</c:v>
                </c:pt>
                <c:pt idx="168">
                  <c:v>63.574285714285715</c:v>
                </c:pt>
                <c:pt idx="169">
                  <c:v>59.923000000000009</c:v>
                </c:pt>
                <c:pt idx="170">
                  <c:v>62.253043478260835</c:v>
                </c:pt>
                <c:pt idx="171">
                  <c:v>70.442105263157927</c:v>
                </c:pt>
                <c:pt idx="172">
                  <c:v>70.187272727272713</c:v>
                </c:pt>
                <c:pt idx="173">
                  <c:v>68.857727272727217</c:v>
                </c:pt>
                <c:pt idx="174">
                  <c:v>73.897142857142853</c:v>
                </c:pt>
                <c:pt idx="175">
                  <c:v>73.612173913043478</c:v>
                </c:pt>
                <c:pt idx="176">
                  <c:v>62.771904761904764</c:v>
                </c:pt>
                <c:pt idx="177">
                  <c:v>58.379999999999988</c:v>
                </c:pt>
                <c:pt idx="178">
                  <c:v>58.483181818181833</c:v>
                </c:pt>
                <c:pt idx="179">
                  <c:v>62.314736842105262</c:v>
                </c:pt>
                <c:pt idx="180">
                  <c:v>54.299090909090935</c:v>
                </c:pt>
                <c:pt idx="181">
                  <c:v>57.757000000000005</c:v>
                </c:pt>
                <c:pt idx="182">
                  <c:v>62.143636363636332</c:v>
                </c:pt>
                <c:pt idx="183">
                  <c:v>67.398421052631477</c:v>
                </c:pt>
                <c:pt idx="184">
                  <c:v>67.476086956521627</c:v>
                </c:pt>
                <c:pt idx="185">
                  <c:v>71.316190476190485</c:v>
                </c:pt>
                <c:pt idx="186">
                  <c:v>77.204090909090894</c:v>
                </c:pt>
                <c:pt idx="187">
                  <c:v>70.796521739130498</c:v>
                </c:pt>
                <c:pt idx="188">
                  <c:v>77.126999999999981</c:v>
                </c:pt>
                <c:pt idx="189">
                  <c:v>82.830869565217498</c:v>
                </c:pt>
                <c:pt idx="190">
                  <c:v>92.528181818181679</c:v>
                </c:pt>
                <c:pt idx="191">
                  <c:v>91.45</c:v>
                </c:pt>
                <c:pt idx="192">
                  <c:v>91.920454545454518</c:v>
                </c:pt>
                <c:pt idx="193">
                  <c:v>94.816666666666677</c:v>
                </c:pt>
                <c:pt idx="194">
                  <c:v>103.24000000000002</c:v>
                </c:pt>
                <c:pt idx="195">
                  <c:v>110.18772727272722</c:v>
                </c:pt>
                <c:pt idx="196">
                  <c:v>123.93619047619049</c:v>
                </c:pt>
                <c:pt idx="197">
                  <c:v>133.04857142857136</c:v>
                </c:pt>
                <c:pt idx="198">
                  <c:v>133.89913043478259</c:v>
                </c:pt>
                <c:pt idx="199">
                  <c:v>113.84904761904762</c:v>
                </c:pt>
                <c:pt idx="200">
                  <c:v>99.064090909090922</c:v>
                </c:pt>
                <c:pt idx="201">
                  <c:v>72.842608695652174</c:v>
                </c:pt>
                <c:pt idx="202">
                  <c:v>53.241</c:v>
                </c:pt>
                <c:pt idx="203">
                  <c:v>41.580909090909088</c:v>
                </c:pt>
                <c:pt idx="204">
                  <c:v>44.86</c:v>
                </c:pt>
                <c:pt idx="205">
                  <c:v>43.242500000000021</c:v>
                </c:pt>
                <c:pt idx="206">
                  <c:v>46.839090909090906</c:v>
                </c:pt>
                <c:pt idx="207">
                  <c:v>50.845238095238095</c:v>
                </c:pt>
                <c:pt idx="208">
                  <c:v>57.940952380952382</c:v>
                </c:pt>
                <c:pt idx="209">
                  <c:v>68.616818181818175</c:v>
                </c:pt>
                <c:pt idx="210">
                  <c:v>64.910000000000025</c:v>
                </c:pt>
                <c:pt idx="211">
                  <c:v>72.504761904761878</c:v>
                </c:pt>
                <c:pt idx="212">
                  <c:v>67.686818181818168</c:v>
                </c:pt>
                <c:pt idx="213">
                  <c:v>73.194090909090903</c:v>
                </c:pt>
                <c:pt idx="214">
                  <c:v>77.036666666666662</c:v>
                </c:pt>
                <c:pt idx="215">
                  <c:v>74.669545454545471</c:v>
                </c:pt>
                <c:pt idx="216">
                  <c:v>76.372999999999948</c:v>
                </c:pt>
                <c:pt idx="217">
                  <c:v>74.312000000000012</c:v>
                </c:pt>
                <c:pt idx="218">
                  <c:v>79.274782608695588</c:v>
                </c:pt>
                <c:pt idx="219">
                  <c:v>84.978571428571371</c:v>
                </c:pt>
                <c:pt idx="220">
                  <c:v>76.250952380952384</c:v>
                </c:pt>
                <c:pt idx="221">
                  <c:v>74.838181818181681</c:v>
                </c:pt>
                <c:pt idx="222">
                  <c:v>74.735454545454488</c:v>
                </c:pt>
                <c:pt idx="223">
                  <c:v>76.693181818181699</c:v>
                </c:pt>
                <c:pt idx="224">
                  <c:v>77.786818181818177</c:v>
                </c:pt>
                <c:pt idx="225">
                  <c:v>82.918095238095233</c:v>
                </c:pt>
                <c:pt idx="226">
                  <c:v>85.669999999999987</c:v>
                </c:pt>
                <c:pt idx="227">
                  <c:v>91.796521739130498</c:v>
                </c:pt>
                <c:pt idx="228">
                  <c:v>96.294285714285706</c:v>
                </c:pt>
                <c:pt idx="229">
                  <c:v>103.9555</c:v>
                </c:pt>
                <c:pt idx="230">
                  <c:v>114.44130434782609</c:v>
                </c:pt>
                <c:pt idx="231">
                  <c:v>123.03894736842096</c:v>
                </c:pt>
                <c:pt idx="232">
                  <c:v>114.4581818181817</c:v>
                </c:pt>
                <c:pt idx="233">
                  <c:v>113.75772727272728</c:v>
                </c:pt>
                <c:pt idx="234">
                  <c:v>116.46000000000002</c:v>
                </c:pt>
                <c:pt idx="235">
                  <c:v>110.08130434782608</c:v>
                </c:pt>
                <c:pt idx="236">
                  <c:v>112.44681818181826</c:v>
                </c:pt>
                <c:pt idx="237">
                  <c:v>109.46857142857141</c:v>
                </c:pt>
                <c:pt idx="238">
                  <c:v>110.50409090909092</c:v>
                </c:pt>
                <c:pt idx="239">
                  <c:v>107.90904761904766</c:v>
                </c:pt>
                <c:pt idx="240">
                  <c:v>111.15619047619045</c:v>
                </c:pt>
                <c:pt idx="241">
                  <c:v>119.70238095238086</c:v>
                </c:pt>
                <c:pt idx="242">
                  <c:v>124.9286363636363</c:v>
                </c:pt>
                <c:pt idx="243">
                  <c:v>120.46350000000002</c:v>
                </c:pt>
                <c:pt idx="244">
                  <c:v>110.52173913043465</c:v>
                </c:pt>
                <c:pt idx="245">
                  <c:v>95.589047619047633</c:v>
                </c:pt>
                <c:pt idx="246">
                  <c:v>103.14090909090906</c:v>
                </c:pt>
                <c:pt idx="247">
                  <c:v>113.34</c:v>
                </c:pt>
                <c:pt idx="248">
                  <c:v>113.38250000000001</c:v>
                </c:pt>
                <c:pt idx="249">
                  <c:v>111.9734782608695</c:v>
                </c:pt>
                <c:pt idx="250">
                  <c:v>109.71181818181826</c:v>
                </c:pt>
                <c:pt idx="251">
                  <c:v>109.63100000000001</c:v>
                </c:pt>
                <c:pt idx="252">
                  <c:v>112.97363636363632</c:v>
                </c:pt>
                <c:pt idx="253">
                  <c:v>116.455</c:v>
                </c:pt>
                <c:pt idx="254">
                  <c:v>109.24000000000002</c:v>
                </c:pt>
                <c:pt idx="255">
                  <c:v>102.8754545454544</c:v>
                </c:pt>
                <c:pt idx="256">
                  <c:v>103.02695652173917</c:v>
                </c:pt>
                <c:pt idx="257">
                  <c:v>103.10999999999999</c:v>
                </c:pt>
                <c:pt idx="258">
                  <c:v>107.71608695652164</c:v>
                </c:pt>
                <c:pt idx="259">
                  <c:v>110.96454545454553</c:v>
                </c:pt>
                <c:pt idx="260">
                  <c:v>111.62142857142848</c:v>
                </c:pt>
                <c:pt idx="261">
                  <c:v>109.4786956521739</c:v>
                </c:pt>
                <c:pt idx="262">
                  <c:v>108.07619047619048</c:v>
                </c:pt>
                <c:pt idx="263">
                  <c:v>110.67400000000001</c:v>
                </c:pt>
                <c:pt idx="264">
                  <c:v>107.4227272727272</c:v>
                </c:pt>
                <c:pt idx="265">
                  <c:v>108.81200000000001</c:v>
                </c:pt>
                <c:pt idx="266">
                  <c:v>107.40571428571432</c:v>
                </c:pt>
                <c:pt idx="267">
                  <c:v>107.78809523809527</c:v>
                </c:pt>
                <c:pt idx="268">
                  <c:v>109.67590909090904</c:v>
                </c:pt>
                <c:pt idx="269">
                  <c:v>111.86809523809524</c:v>
                </c:pt>
                <c:pt idx="270">
                  <c:v>106.98260869565216</c:v>
                </c:pt>
                <c:pt idx="271">
                  <c:v>101.92238095238086</c:v>
                </c:pt>
                <c:pt idx="272">
                  <c:v>97.336363636363643</c:v>
                </c:pt>
                <c:pt idx="273">
                  <c:v>87.269565217391303</c:v>
                </c:pt>
                <c:pt idx="274">
                  <c:v>78.438000000000002</c:v>
                </c:pt>
                <c:pt idx="275">
                  <c:v>67.710000000000022</c:v>
                </c:pt>
                <c:pt idx="276">
                  <c:v>69.170999999999978</c:v>
                </c:pt>
                <c:pt idx="277">
                  <c:v>69.584000000000017</c:v>
                </c:pt>
                <c:pt idx="278">
                  <c:v>70.203000000000003</c:v>
                </c:pt>
                <c:pt idx="279">
                  <c:v>70.815000000000012</c:v>
                </c:pt>
                <c:pt idx="280">
                  <c:v>71.412999999999997</c:v>
                </c:pt>
                <c:pt idx="281">
                  <c:v>71.993000000000023</c:v>
                </c:pt>
                <c:pt idx="282">
                  <c:v>72.55</c:v>
                </c:pt>
                <c:pt idx="283">
                  <c:v>73.015000000000015</c:v>
                </c:pt>
                <c:pt idx="284">
                  <c:v>73.410000000000025</c:v>
                </c:pt>
                <c:pt idx="285">
                  <c:v>73.808999999999983</c:v>
                </c:pt>
                <c:pt idx="286">
                  <c:v>74.198999999999998</c:v>
                </c:pt>
                <c:pt idx="287">
                  <c:v>74.551999999999992</c:v>
                </c:pt>
                <c:pt idx="288">
                  <c:v>74.92</c:v>
                </c:pt>
                <c:pt idx="289">
                  <c:v>75.301999999999992</c:v>
                </c:pt>
                <c:pt idx="290">
                  <c:v>75.710000000000022</c:v>
                </c:pt>
                <c:pt idx="291">
                  <c:v>76.125999999999948</c:v>
                </c:pt>
                <c:pt idx="292">
                  <c:v>76.454000000000022</c:v>
                </c:pt>
                <c:pt idx="293">
                  <c:v>76.792000000000002</c:v>
                </c:pt>
                <c:pt idx="294">
                  <c:v>77.146000000000001</c:v>
                </c:pt>
                <c:pt idx="295">
                  <c:v>77.472999999999999</c:v>
                </c:pt>
                <c:pt idx="296">
                  <c:v>77.715000000000003</c:v>
                </c:pt>
                <c:pt idx="297">
                  <c:v>78.001000000000005</c:v>
                </c:pt>
                <c:pt idx="298">
                  <c:v>78.245000000000005</c:v>
                </c:pt>
                <c:pt idx="299">
                  <c:v>78.471000000000004</c:v>
                </c:pt>
              </c:numCache>
            </c:numRef>
          </c:val>
        </c:ser>
        <c:ser>
          <c:idx val="0"/>
          <c:order val="2"/>
          <c:tx>
            <c:strRef>
              <c:f>Sheet2!$D$14</c:f>
              <c:strCache>
                <c:ptCount val="1"/>
                <c:pt idx="0">
                  <c:v>c1</c:v>
                </c:pt>
              </c:strCache>
            </c:strRef>
          </c:tx>
          <c:marker>
            <c:symbol val="x"/>
            <c:size val="7"/>
            <c:spPr>
              <a:ln w="25400">
                <a:solidFill>
                  <a:srgbClr val="202653"/>
                </a:solidFill>
              </a:ln>
            </c:spPr>
          </c:marker>
          <c:val>
            <c:numRef>
              <c:f>Sheet2!$D$15:$D$314</c:f>
              <c:numCache>
                <c:formatCode>General</c:formatCode>
                <c:ptCount val="300"/>
                <c:pt idx="287">
                  <c:v>60</c:v>
                </c:pt>
              </c:numCache>
            </c:numRef>
          </c:val>
        </c:ser>
        <c:ser>
          <c:idx val="3"/>
          <c:order val="3"/>
          <c:tx>
            <c:v>c2</c:v>
          </c:tx>
          <c:marker>
            <c:symbol val="x"/>
            <c:size val="7"/>
            <c:spPr>
              <a:ln w="25400">
                <a:solidFill>
                  <a:schemeClr val="accent5"/>
                </a:solidFill>
              </a:ln>
            </c:spPr>
          </c:marker>
          <c:val>
            <c:numRef>
              <c:f>Sheet2!$E$15:$E$314</c:f>
              <c:numCache>
                <c:formatCode>General</c:formatCode>
                <c:ptCount val="300"/>
                <c:pt idx="287">
                  <c:v>100</c:v>
                </c:pt>
              </c:numCache>
            </c:numRef>
          </c:val>
        </c:ser>
        <c:ser>
          <c:idx val="4"/>
          <c:order val="4"/>
          <c:tx>
            <c:v>c3</c:v>
          </c:tx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val>
            <c:numRef>
              <c:f>Sheet2!$F$15:$F$314</c:f>
              <c:numCache>
                <c:formatCode>General</c:formatCode>
                <c:ptCount val="300"/>
                <c:pt idx="284">
                  <c:v>90.5</c:v>
                </c:pt>
              </c:numCache>
            </c:numRef>
          </c:val>
        </c:ser>
        <c:ser>
          <c:idx val="5"/>
          <c:order val="5"/>
          <c:tx>
            <c:v>c4</c:v>
          </c:tx>
          <c:spPr>
            <a:ln>
              <a:solidFill>
                <a:schemeClr val="accent4"/>
              </a:solidFill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val>
            <c:numRef>
              <c:f>Sheet2!$G$15:$G$314</c:f>
              <c:numCache>
                <c:formatCode>General</c:formatCode>
                <c:ptCount val="300"/>
                <c:pt idx="284">
                  <c:v>115</c:v>
                </c:pt>
              </c:numCache>
            </c:numRef>
          </c:val>
        </c:ser>
        <c:marker val="1"/>
        <c:axId val="92586368"/>
        <c:axId val="92588288"/>
      </c:lineChart>
      <c:dateAx>
        <c:axId val="92586368"/>
        <c:scaling>
          <c:orientation val="minMax"/>
          <c:min val="40179"/>
        </c:scaling>
        <c:axPos val="b"/>
        <c:numFmt formatCode="yyyy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2588288"/>
        <c:crosses val="autoZero"/>
        <c:auto val="1"/>
        <c:lblOffset val="100"/>
        <c:baseTimeUnit val="months"/>
        <c:majorUnit val="12"/>
        <c:majorTimeUnit val="months"/>
        <c:minorUnit val="1"/>
        <c:minorTimeUnit val="months"/>
      </c:dateAx>
      <c:valAx>
        <c:axId val="92588288"/>
        <c:scaling>
          <c:orientation val="minMax"/>
          <c:max val="125"/>
          <c:min val="55"/>
        </c:scaling>
        <c:axPos val="l"/>
        <c:majorGridlines>
          <c:spPr>
            <a:ln w="3175">
              <a:solidFill>
                <a:srgbClr val="BFBFBF"/>
              </a:solidFill>
              <a:prstDash val="sysDash"/>
            </a:ln>
          </c:spPr>
        </c:majorGridlines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2586368"/>
        <c:crosses val="autoZero"/>
        <c:crossBetween val="between"/>
        <c:majorUnit val="10"/>
      </c:val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1.6054899387576569E-2"/>
          <c:y val="0.90924262152777779"/>
          <c:w val="0.85923606661183061"/>
          <c:h val="7.0445632458103744E-2"/>
        </c:manualLayout>
      </c:layout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 rtl="0">
            <a:defRPr/>
          </a:pPr>
          <a:endParaRPr lang="hu-HU"/>
        </a:p>
      </c:txPr>
    </c:legend>
    <c:plotVisOnly val="1"/>
    <c:dispBlanksAs val="gap"/>
  </c:chart>
  <c:spPr>
    <a:solidFill>
      <a:schemeClr val="bg1"/>
    </a:solidFill>
    <a:ln w="3175">
      <a:solidFill>
        <a:srgbClr val="FEFFFF"/>
      </a:solidFill>
      <a:prstDash val="solid"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rebuchet MS" pitchFamily="34" charset="0"/>
          <a:ea typeface="Calibri"/>
          <a:cs typeface="Calibri"/>
        </a:defRPr>
      </a:pPr>
      <a:endParaRPr lang="hu-H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0.46005</cdr:x>
      <cdr:y>0.15256</cdr:y>
    </cdr:from>
    <cdr:to>
      <cdr:x>0.93842</cdr:x>
      <cdr:y>0.31924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84" y="648072"/>
          <a:ext cx="1722132" cy="708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i="1" dirty="0"/>
            <a:t>szeptemberi </a:t>
          </a:r>
          <a:r>
            <a:rPr lang="hu-HU" sz="1600" i="1" baseline="0" dirty="0"/>
            <a:t>előrejelzésünk</a:t>
          </a:r>
          <a:endParaRPr lang="hu-HU" sz="1600" i="1" dirty="0"/>
        </a:p>
      </cdr:txBody>
    </cdr:sp>
  </cdr:relSizeAnchor>
  <cdr:relSizeAnchor xmlns:cdr="http://schemas.openxmlformats.org/drawingml/2006/chartDrawing">
    <cdr:from>
      <cdr:x>0.74008</cdr:x>
      <cdr:y>0.30512</cdr:y>
    </cdr:from>
    <cdr:to>
      <cdr:x>0.82867</cdr:x>
      <cdr:y>0.38846</cdr:y>
    </cdr:to>
    <cdr:sp macro="" textlink="">
      <cdr:nvSpPr>
        <cdr:cNvPr id="4" name="Straight Arrow Connector 3"/>
        <cdr:cNvSpPr/>
      </cdr:nvSpPr>
      <cdr:spPr>
        <a:xfrm xmlns:a="http://schemas.openxmlformats.org/drawingml/2006/main">
          <a:off x="2664296" y="1296144"/>
          <a:ext cx="318908" cy="354038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9C0000"/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0.04545</cdr:x>
      <cdr:y>0.00167</cdr:y>
    </cdr:from>
    <cdr:to>
      <cdr:x>0.33235</cdr:x>
      <cdr:y>0.08612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0040" y="7214"/>
          <a:ext cx="2272464" cy="3648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b="0">
              <a:latin typeface="Trebuchet MS" pitchFamily="34" charset="0"/>
            </a:rPr>
            <a:t>dollár/hordó</a:t>
          </a:r>
        </a:p>
      </cdr:txBody>
    </cdr:sp>
  </cdr:relSizeAnchor>
  <cdr:relSizeAnchor xmlns:cdr="http://schemas.openxmlformats.org/drawingml/2006/chartDrawing">
    <cdr:from>
      <cdr:x>0.41818</cdr:x>
      <cdr:y>0.01667</cdr:y>
    </cdr:from>
    <cdr:to>
      <cdr:x>0.67268</cdr:x>
      <cdr:y>0.20903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12368" y="72008"/>
          <a:ext cx="2015872" cy="8309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 smtClean="0"/>
            <a:t>Várakozások tartománya, </a:t>
          </a:r>
        </a:p>
        <a:p xmlns:a="http://schemas.openxmlformats.org/drawingml/2006/main">
          <a:r>
            <a:rPr lang="hu-HU" sz="1600" dirty="0" smtClean="0"/>
            <a:t>2014. szept.</a:t>
          </a:r>
          <a:endParaRPr lang="hu-HU" sz="1600" dirty="0" err="1" smtClean="0"/>
        </a:p>
      </cdr:txBody>
    </cdr:sp>
  </cdr:relSizeAnchor>
  <cdr:relSizeAnchor xmlns:cdr="http://schemas.openxmlformats.org/drawingml/2006/chartDrawing">
    <cdr:from>
      <cdr:x>0.58182</cdr:x>
      <cdr:y>0.13335</cdr:y>
    </cdr:from>
    <cdr:to>
      <cdr:x>0.64545</cdr:x>
      <cdr:y>0.18335</cdr:y>
    </cdr:to>
    <cdr:sp macro="" textlink="">
      <cdr:nvSpPr>
        <cdr:cNvPr id="6" name="Straight Arrow Connector 5"/>
        <cdr:cNvSpPr/>
      </cdr:nvSpPr>
      <cdr:spPr>
        <a:xfrm xmlns:a="http://schemas.openxmlformats.org/drawingml/2006/main">
          <a:off x="4608512" y="576064"/>
          <a:ext cx="504056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1">
              <a:lumMod val="5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0.58182</cdr:x>
      <cdr:y>0.15002</cdr:y>
    </cdr:from>
    <cdr:to>
      <cdr:x>0.65455</cdr:x>
      <cdr:y>0.40004</cdr:y>
    </cdr:to>
    <cdr:sp macro="" textlink="">
      <cdr:nvSpPr>
        <cdr:cNvPr id="7" name="Straight Arrow Connector 6"/>
        <cdr:cNvSpPr/>
      </cdr:nvSpPr>
      <cdr:spPr>
        <a:xfrm xmlns:a="http://schemas.openxmlformats.org/drawingml/2006/main">
          <a:off x="4608512" y="648072"/>
          <a:ext cx="576064" cy="108012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bg1">
              <a:lumMod val="50000"/>
            </a:scheme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rebuchet MS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rebuchet MS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rebuchet MS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rebuchet MS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rebuchet MS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rebuchet MS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rebuchet MS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rebuchet MS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rebuchet M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0.82727</cdr:x>
      <cdr:y>0.41671</cdr:y>
    </cdr:from>
    <cdr:to>
      <cdr:x>1</cdr:x>
      <cdr:y>0.60907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552728" y="1800200"/>
          <a:ext cx="1368152" cy="8309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hu-HU" sz="1600" dirty="0" smtClean="0"/>
            <a:t>Várakozások tartománya, 2014. dec.</a:t>
          </a:r>
          <a:endParaRPr lang="hu-HU" sz="1600" dirty="0" err="1" smtClean="0"/>
        </a:p>
      </cdr:txBody>
    </cdr:sp>
  </cdr:relSizeAnchor>
  <cdr:relSizeAnchor xmlns:cdr="http://schemas.openxmlformats.org/drawingml/2006/chartDrawing">
    <cdr:from>
      <cdr:x>0.70909</cdr:x>
      <cdr:y>0.56673</cdr:y>
    </cdr:from>
    <cdr:to>
      <cdr:x>0.82727</cdr:x>
      <cdr:y>0.73341</cdr:y>
    </cdr:to>
    <cdr:sp macro="" textlink="">
      <cdr:nvSpPr>
        <cdr:cNvPr id="9" name="Straight Arrow Connector 8"/>
        <cdr:cNvSpPr/>
      </cdr:nvSpPr>
      <cdr:spPr>
        <a:xfrm xmlns:a="http://schemas.openxmlformats.org/drawingml/2006/main" flipH="1">
          <a:off x="5616624" y="2448272"/>
          <a:ext cx="936103" cy="72008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bg1">
              <a:lumMod val="50000"/>
            </a:scheme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rebuchet MS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rebuchet MS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rebuchet MS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rebuchet MS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rebuchet MS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rebuchet MS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rebuchet MS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rebuchet MS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rebuchet M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0.72252</cdr:x>
      <cdr:y>0.36671</cdr:y>
    </cdr:from>
    <cdr:to>
      <cdr:x>0.82727</cdr:x>
      <cdr:y>0.53339</cdr:y>
    </cdr:to>
    <cdr:sp macro="" textlink="">
      <cdr:nvSpPr>
        <cdr:cNvPr id="10" name="Straight Arrow Connector 9"/>
        <cdr:cNvSpPr/>
      </cdr:nvSpPr>
      <cdr:spPr>
        <a:xfrm xmlns:a="http://schemas.openxmlformats.org/drawingml/2006/main" flipH="1" flipV="1">
          <a:off x="5723005" y="1584176"/>
          <a:ext cx="829723" cy="72008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bg1">
              <a:lumMod val="50000"/>
            </a:scheme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rebuchet MS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rebuchet MS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rebuchet MS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rebuchet MS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rebuchet MS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rebuchet MS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rebuchet MS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rebuchet MS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rebuchet M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0.82786</cdr:x>
      <cdr:y>0.45065</cdr:y>
    </cdr:from>
    <cdr:to>
      <cdr:x>0.93025</cdr:x>
      <cdr:y>0.61816</cdr:y>
    </cdr:to>
    <cdr:sp macro="" textlink="">
      <cdr:nvSpPr>
        <cdr:cNvPr id="2" name="Right Arrow 1"/>
        <cdr:cNvSpPr/>
      </cdr:nvSpPr>
      <cdr:spPr>
        <a:xfrm xmlns:a="http://schemas.openxmlformats.org/drawingml/2006/main" rot="2528959">
          <a:off x="5942054" y="1929369"/>
          <a:ext cx="734896" cy="71717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92D050">
            <a:alpha val="30000"/>
          </a:srgbClr>
        </a:solidFill>
        <a:ln xmlns:a="http://schemas.openxmlformats.org/drawingml/2006/main">
          <a:solidFill>
            <a:srgbClr val="00B050">
              <a:alpha val="30000"/>
            </a:srgb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0.19526</cdr:x>
      <cdr:y>0.01794</cdr:y>
    </cdr:from>
    <cdr:to>
      <cdr:x>0.29227</cdr:x>
      <cdr:y>0.18545</cdr:y>
    </cdr:to>
    <cdr:sp macro="" textlink="">
      <cdr:nvSpPr>
        <cdr:cNvPr id="3" name="Right Arrow 2"/>
        <cdr:cNvSpPr/>
      </cdr:nvSpPr>
      <cdr:spPr>
        <a:xfrm xmlns:a="http://schemas.openxmlformats.org/drawingml/2006/main" rot="2528959" flipH="1">
          <a:off x="1401478" y="76817"/>
          <a:ext cx="696337" cy="71717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FF0000">
            <a:alpha val="30000"/>
          </a:srgbClr>
        </a:solidFill>
        <a:ln xmlns:a="http://schemas.openxmlformats.org/drawingml/2006/main">
          <a:solidFill>
            <a:srgbClr val="C00000">
              <a:alpha val="30000"/>
            </a:srgb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2014.12.17.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2014.12.17.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Volatilis</a:t>
            </a:r>
            <a:r>
              <a:rPr lang="hu-HU" dirty="0" smtClean="0"/>
              <a:t> a környezet, </a:t>
            </a:r>
            <a:r>
              <a:rPr lang="hu-HU" dirty="0" err="1" smtClean="0"/>
              <a:t>fc</a:t>
            </a:r>
            <a:r>
              <a:rPr lang="hu-HU" dirty="0" smtClean="0"/>
              <a:t> nem ugrik mindenre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NHP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xmlns="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Makrogazdasági kilátások, </a:t>
            </a:r>
            <a:br>
              <a:rPr lang="hu-HU" dirty="0" smtClean="0"/>
            </a:br>
            <a:r>
              <a:rPr lang="hu-HU" dirty="0" smtClean="0"/>
              <a:t>2014. december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Magyar Nemzeti Bank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412776"/>
            <a:ext cx="6630364" cy="432049"/>
          </a:xfrm>
        </p:spPr>
        <p:txBody>
          <a:bodyPr/>
          <a:lstStyle/>
          <a:p>
            <a:r>
              <a:rPr lang="hu-HU" dirty="0" smtClean="0"/>
              <a:t>Pellényi Gábor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2014. december 18.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 kereslet élénkülése a potenciális növekedést is támogathatja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99592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potenciális növekedés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Előrejelzésünk alappályája</a:t>
            </a:r>
            <a:endParaRPr lang="hu-HU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Az olajár jelentősen csökkent, de a jövőbeli alakulásával kapcsolatos bizonytalanság is nőtt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Bloomberg, Consensus Economics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15616" y="1844824"/>
          <a:ext cx="792088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Brent kőolaj határidős ára és elemzői várakozások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Mérsékelt növekedés felvevőpiacainkon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Eurostat, OECD, MNB számítások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2699792" y="1268760"/>
            <a:ext cx="42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Felvevőpiacaink GDP növekedése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971600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956496" cy="759189"/>
          </a:xfrm>
        </p:spPr>
        <p:txBody>
          <a:bodyPr>
            <a:noAutofit/>
          </a:bodyPr>
          <a:lstStyle/>
          <a:p>
            <a:r>
              <a:rPr lang="hu-HU" sz="3000" dirty="0" smtClean="0"/>
              <a:t>Az olajár-csökkenés és az orosz válság ellentétes irányú kockázatokat hordoz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Eurostat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99592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126876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EU tagállamok nettó energiaimportja és Oroszországba irányuló exportja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Az export dinamikája felvevőpiacaink élénkülésével, 2016-ban erősödhet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156176" y="6356350"/>
            <a:ext cx="2987824" cy="365125"/>
          </a:xfrm>
        </p:spPr>
        <p:txBody>
          <a:bodyPr/>
          <a:lstStyle/>
          <a:p>
            <a:r>
              <a:rPr lang="hu-HU" dirty="0" smtClean="0"/>
              <a:t>Forrás: KSH,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55576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exportpiaci részesedés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 beruházási ráta lefutását érdemben alakítja az EU források felhasználása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660232" y="6356350"/>
            <a:ext cx="2483768" cy="365125"/>
          </a:xfrm>
        </p:spPr>
        <p:txBody>
          <a:bodyPr/>
          <a:lstStyle/>
          <a:p>
            <a:r>
              <a:rPr lang="hu-HU" dirty="0" smtClean="0"/>
              <a:t>Forrás: KSH,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27584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beruházási ráta alakulása szektoronként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 gazdasági növekedéssel tovább bővülhet a foglalkoztatás 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588224" y="6356350"/>
            <a:ext cx="2555776" cy="365125"/>
          </a:xfrm>
        </p:spPr>
        <p:txBody>
          <a:bodyPr/>
          <a:lstStyle/>
          <a:p>
            <a:r>
              <a:rPr lang="hu-HU" dirty="0" smtClean="0"/>
              <a:t>Forrás: KSH,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55576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Aktivitás, foglalkoztatás és munkanélküliség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000" dirty="0" smtClean="0"/>
              <a:t>A reálkeresetek jelentősen növekedhetnek, melyet az olajár csökkenése is támogat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804248" y="6356350"/>
            <a:ext cx="2339752" cy="365125"/>
          </a:xfrm>
        </p:spPr>
        <p:txBody>
          <a:bodyPr/>
          <a:lstStyle/>
          <a:p>
            <a:r>
              <a:rPr lang="hu-HU" dirty="0" smtClean="0"/>
              <a:t>Forrás: KSH, MNB számítások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Termelői és fogyasztói reálbérek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 devizahitelek forintosítása érdemben csökkenti a háztartások sérülékenységét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55576" y="1916832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Szektorok nyitott devizapozíciója (a GDP arányában)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beérkezett adatok értékelése</a:t>
            </a:r>
            <a:endParaRPr lang="hu-HU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Az óvatossági motívumok oldódása segíti a megtakarítási ráta mérséklődését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732240" y="6356350"/>
            <a:ext cx="2411760" cy="365125"/>
          </a:xfrm>
        </p:spPr>
        <p:txBody>
          <a:bodyPr/>
          <a:lstStyle/>
          <a:p>
            <a:r>
              <a:rPr lang="hu-HU" dirty="0" smtClean="0"/>
              <a:t>Forrás: KSH, MNB számítások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971600" y="1916832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15616" y="126876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Lakossági jövedelmek felhasználása </a:t>
            </a:r>
          </a:p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(a rendelkezésre álló jövedelem arányában)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84488" cy="759189"/>
          </a:xfrm>
        </p:spPr>
        <p:txBody>
          <a:bodyPr>
            <a:noAutofit/>
          </a:bodyPr>
          <a:lstStyle/>
          <a:p>
            <a:r>
              <a:rPr lang="hu-HU" sz="3000" dirty="0" smtClean="0"/>
              <a:t>A növekedés fő hajtóereje a belföldi kereslet, a nettó export hozzájárulása 2016-ban erősödik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588224" y="6356350"/>
            <a:ext cx="2555776" cy="365125"/>
          </a:xfrm>
        </p:spPr>
        <p:txBody>
          <a:bodyPr/>
          <a:lstStyle/>
          <a:p>
            <a:r>
              <a:rPr lang="hu-HU" dirty="0" smtClean="0"/>
              <a:t>Forrás: KSH,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99592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Felhasználási tételek hozzájárulása a GDP éves változásához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000" dirty="0" smtClean="0"/>
              <a:t>Az infláció a költségsokkok kifutásával a után, a kereslet élénkülésével emelkedik a cél közelébe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72200" y="6356350"/>
            <a:ext cx="2771800" cy="365125"/>
          </a:xfrm>
        </p:spPr>
        <p:txBody>
          <a:bodyPr/>
          <a:lstStyle/>
          <a:p>
            <a:r>
              <a:rPr lang="hu-HU" dirty="0" smtClean="0"/>
              <a:t>Forrás: KSH, MNB számítások</a:t>
            </a:r>
          </a:p>
        </p:txBody>
      </p:sp>
      <p:graphicFrame>
        <p:nvGraphicFramePr>
          <p:cNvPr id="7" name="Diagram 2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inflációs előrejelzés dekompozíciója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000" dirty="0" smtClean="0"/>
              <a:t>A záródó kibocsátási rés és az élénkülő bérdinamika áll a maginfláció emelkedése mögött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971600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adószűrt maginfláció, a kibocsátás és a fajlagos bérköltség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dirty="0" smtClean="0"/>
              <a:t>Az alappálya összefoglaló táblája</a:t>
            </a:r>
            <a:endParaRPr lang="hu-HU" sz="3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9552" y="1340760"/>
          <a:ext cx="8352926" cy="4481778"/>
        </p:xfrm>
        <a:graphic>
          <a:graphicData uri="http://schemas.openxmlformats.org/drawingml/2006/table">
            <a:tbl>
              <a:tblPr/>
              <a:tblGrid>
                <a:gridCol w="3117806"/>
                <a:gridCol w="872520"/>
                <a:gridCol w="872520"/>
                <a:gridCol w="872520"/>
                <a:gridCol w="872520"/>
                <a:gridCol w="872520"/>
                <a:gridCol w="872520"/>
              </a:tblGrid>
              <a:tr h="360048">
                <a:tc rowSpan="2"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2014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2015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55">
                <a:tc vMerge="1">
                  <a:txBody>
                    <a:bodyPr/>
                    <a:lstStyle/>
                    <a:p>
                      <a:pPr algn="l" fontAlgn="b"/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Szept.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Aktuális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Szept.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Aktuális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Aktuális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09">
                <a:tc gridSpan="7">
                  <a:txBody>
                    <a:bodyPr/>
                    <a:lstStyle/>
                    <a:p>
                      <a:pPr algn="l" fontAlgn="b"/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48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Indirekt adóktól 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szűrt maginfláció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Infláció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56009">
                <a:tc gridSpan="7">
                  <a:txBody>
                    <a:bodyPr/>
                    <a:lstStyle/>
                    <a:p>
                      <a:pPr algn="l" fontAlgn="b"/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Háztartások 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fogyasztási kiadása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Kormányzat 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végső fogyasztása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-1.0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Állóeszköz-felhalmozás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13.9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-1.0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Export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Import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GDP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56009">
                <a:tc gridSpan="7">
                  <a:txBody>
                    <a:bodyPr/>
                    <a:lstStyle/>
                    <a:p>
                      <a:pPr algn="l" fontAlgn="b"/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Versenyszféra 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bruttó </a:t>
                      </a:r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átlagkereset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Versenyszféra 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foglalkoztatottság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Munkanélküliség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6.6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600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Lakossági reáljövedelem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Inflációs előrejelzésünk főként a csökkenő olajár miatt </a:t>
            </a:r>
            <a:r>
              <a:rPr lang="hu-HU" sz="3000" dirty="0" smtClean="0"/>
              <a:t>mérséklődött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99592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15616" y="119675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Inflációs előrejelzésünk revíziója </a:t>
            </a:r>
          </a:p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szeptemberi Inflációs jelentéshez képest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000" dirty="0" smtClean="0"/>
              <a:t>GDP előrejelzésünk </a:t>
            </a:r>
            <a:r>
              <a:rPr lang="hu-HU" sz="3000" dirty="0" smtClean="0"/>
              <a:t>szerkezete változott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99592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15616" y="119675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Növekedési előrejelzésünk revíziója </a:t>
            </a:r>
          </a:p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szeptemberi Inflációs jelentéshez képest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000" dirty="0" smtClean="0"/>
              <a:t>Számottevő marad a külső finanszírozási képesség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508104" y="6356350"/>
            <a:ext cx="3635896" cy="365125"/>
          </a:xfrm>
        </p:spPr>
        <p:txBody>
          <a:bodyPr/>
          <a:lstStyle/>
          <a:p>
            <a:r>
              <a:rPr lang="hu-HU" dirty="0" smtClean="0"/>
              <a:t>Megjegyzés: * A viszonzatlan folyó átutalások és a tőkemérleg egyenlegének összege. Forrás: MNB</a:t>
            </a:r>
            <a:endParaRPr lang="hu-HU" dirty="0"/>
          </a:p>
        </p:txBody>
      </p:sp>
      <p:graphicFrame>
        <p:nvGraphicFramePr>
          <p:cNvPr id="7" name="Diagram 1"/>
          <p:cNvGraphicFramePr>
            <a:graphicFrameLocks noGrp="1"/>
          </p:cNvGraphicFramePr>
          <p:nvPr>
            <p:ph idx="1"/>
          </p:nvPr>
        </p:nvGraphicFramePr>
        <p:xfrm>
          <a:off x="683568" y="1700808"/>
          <a:ext cx="756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külső finanszírozási képesség alakulása (a GDP arányában)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Előrejelzésünk szerint t</a:t>
            </a:r>
            <a:r>
              <a:rPr lang="hu-HU" sz="3000" dirty="0" smtClean="0"/>
              <a:t>eljesíthetők </a:t>
            </a:r>
            <a:r>
              <a:rPr lang="hu-HU" sz="3000" dirty="0" smtClean="0"/>
              <a:t>a kormányzati hiánycélok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04048" y="5949280"/>
            <a:ext cx="4139952" cy="772195"/>
          </a:xfrm>
        </p:spPr>
        <p:txBody>
          <a:bodyPr/>
          <a:lstStyle/>
          <a:p>
            <a:r>
              <a:rPr lang="hu-HU" dirty="0" smtClean="0"/>
              <a:t>* Az egyenlegmutatók számításakor a rendelkezésre álló szabad tartalékok (</a:t>
            </a:r>
            <a:r>
              <a:rPr lang="hu-HU" dirty="0" err="1" smtClean="0"/>
              <a:t>Országvédelmi</a:t>
            </a:r>
            <a:r>
              <a:rPr lang="hu-HU" dirty="0" smtClean="0"/>
              <a:t> Alap) teljes törlését tételeztük fel. </a:t>
            </a:r>
          </a:p>
          <a:p>
            <a:r>
              <a:rPr lang="hu-HU" dirty="0" smtClean="0"/>
              <a:t>** A kiegészített (</a:t>
            </a:r>
            <a:r>
              <a:rPr lang="hu-HU" dirty="0" err="1" smtClean="0"/>
              <a:t>SNA</a:t>
            </a:r>
            <a:r>
              <a:rPr lang="hu-HU" dirty="0" smtClean="0"/>
              <a:t>) elsődleges egyenleg változása.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14847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Költségvetési egyenlegmutatók alakulása (a GDP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arányában, %)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691680" y="2060848"/>
          <a:ext cx="5400600" cy="2424269"/>
        </p:xfrm>
        <a:graphic>
          <a:graphicData uri="http://schemas.openxmlformats.org/drawingml/2006/table">
            <a:tbl>
              <a:tblPr/>
              <a:tblGrid>
                <a:gridCol w="3387441"/>
                <a:gridCol w="671053"/>
                <a:gridCol w="671053"/>
                <a:gridCol w="671053"/>
              </a:tblGrid>
              <a:tr h="48005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ESA-egyenleg*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Ciklikus komponens (MNB-módszer)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-0.1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Ciklikusan igazított kiegészített (</a:t>
                      </a:r>
                      <a:r>
                        <a:rPr lang="hu-HU" sz="16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SNA</a:t>
                      </a: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) egyenleg*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Fiskális keresleti hatás**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-0.3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Alternatív forgatókönyvek</a:t>
            </a:r>
            <a:endParaRPr lang="hu-HU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29</a:t>
            </a:fld>
            <a:endParaRPr lang="hu-H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 szeptemberi előrejelzés óta érkezett adatok</a:t>
            </a:r>
            <a:endParaRPr lang="hu-HU" sz="3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63574543"/>
              </p:ext>
            </p:extLst>
          </p:nvPr>
        </p:nvGraphicFramePr>
        <p:xfrm>
          <a:off x="575048" y="1052736"/>
          <a:ext cx="8568952" cy="5045824"/>
        </p:xfrm>
        <a:graphic>
          <a:graphicData uri="http://schemas.openxmlformats.org/drawingml/2006/table">
            <a:tbl>
              <a:tblPr/>
              <a:tblGrid>
                <a:gridCol w="4382267"/>
                <a:gridCol w="4186685"/>
              </a:tblGrid>
              <a:tr h="504054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</a:rPr>
                        <a:t>Szeptemberi előrejelzés</a:t>
                      </a:r>
                      <a:endParaRPr lang="hu-HU" sz="1200" dirty="0">
                        <a:solidFill>
                          <a:schemeClr val="tx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8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</a:rPr>
                        <a:t>A beérkezett </a:t>
                      </a:r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</a:rPr>
                        <a:t>adatok hatása</a:t>
                      </a:r>
                      <a:endParaRPr lang="hu-HU" sz="1200" dirty="0">
                        <a:solidFill>
                          <a:schemeClr val="tx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23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</a:rPr>
                        <a:t>Infláció</a:t>
                      </a:r>
                      <a:endParaRPr lang="hu-HU" sz="1100" dirty="0">
                        <a:solidFill>
                          <a:schemeClr val="bg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37314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+mj-lt"/>
                          <a:ea typeface="Calibri"/>
                        </a:rPr>
                        <a:t>Az infláció </a:t>
                      </a:r>
                      <a:r>
                        <a:rPr lang="hu-HU" sz="1600" dirty="0" smtClean="0">
                          <a:latin typeface="+mj-lt"/>
                          <a:ea typeface="Calibri"/>
                        </a:rPr>
                        <a:t>2015-ben </a:t>
                      </a:r>
                      <a:r>
                        <a:rPr lang="hu-HU" sz="1600" dirty="0">
                          <a:latin typeface="+mj-lt"/>
                          <a:ea typeface="Calibri"/>
                        </a:rPr>
                        <a:t>cél alatt maradhat</a:t>
                      </a:r>
                      <a:endParaRPr lang="hu-HU" sz="1100" dirty="0"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1" dirty="0" smtClean="0">
                          <a:solidFill>
                            <a:srgbClr val="FF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Rövidtávon alacsonyabb </a:t>
                      </a:r>
                      <a:r>
                        <a:rPr lang="hu-HU" sz="1600" i="1" dirty="0">
                          <a:solidFill>
                            <a:srgbClr val="FF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infláció</a:t>
                      </a:r>
                      <a:endParaRPr lang="hu-HU" sz="1100" dirty="0">
                        <a:solidFill>
                          <a:srgbClr val="FF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+mj-lt"/>
                          <a:ea typeface="Calibri"/>
                        </a:rPr>
                        <a:t>Gyenge költségoldali inflációs nyomás</a:t>
                      </a:r>
                      <a:endParaRPr lang="hu-HU" sz="1100" dirty="0"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1" dirty="0">
                          <a:solidFill>
                            <a:srgbClr val="FF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Jelentős olajár-csökkenés</a:t>
                      </a:r>
                      <a:endParaRPr lang="hu-HU" sz="1100" dirty="0">
                        <a:solidFill>
                          <a:srgbClr val="FF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+mj-lt"/>
                          <a:ea typeface="Calibri"/>
                        </a:rPr>
                        <a:t>Visszafogott keresleti oldali inflációs nyomás</a:t>
                      </a:r>
                      <a:endParaRPr lang="hu-HU" sz="1100" dirty="0"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+mj-lt"/>
                          <a:ea typeface="Calibri"/>
                        </a:rPr>
                        <a:t>Vártnak megfelelő </a:t>
                      </a:r>
                      <a:r>
                        <a:rPr lang="hu-HU" sz="1600" dirty="0" smtClean="0">
                          <a:latin typeface="+mj-lt"/>
                          <a:ea typeface="Calibri"/>
                        </a:rPr>
                        <a:t>inflációs alapfolyamatok</a:t>
                      </a:r>
                      <a:endParaRPr lang="hu-HU" sz="1100" dirty="0"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23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</a:rPr>
                        <a:t>Reálgazdaság</a:t>
                      </a:r>
                      <a:endParaRPr lang="hu-HU" sz="1100" dirty="0">
                        <a:solidFill>
                          <a:schemeClr val="bg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52989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 smtClean="0">
                          <a:latin typeface="+mj-lt"/>
                          <a:ea typeface="Calibri"/>
                        </a:rPr>
                        <a:t>Kiegyensúlyozott szerkezetű</a:t>
                      </a:r>
                      <a:r>
                        <a:rPr lang="hu-HU" sz="1600" baseline="0" dirty="0" smtClean="0">
                          <a:latin typeface="+mj-lt"/>
                          <a:ea typeface="Calibri"/>
                        </a:rPr>
                        <a:t> növekedés</a:t>
                      </a:r>
                      <a:endParaRPr lang="hu-HU" sz="1100" dirty="0"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1" dirty="0" smtClean="0">
                          <a:solidFill>
                            <a:srgbClr val="FF0000"/>
                          </a:solidFill>
                          <a:latin typeface="+mj-lt"/>
                          <a:ea typeface="Calibri"/>
                        </a:rPr>
                        <a:t>A beruházások</a:t>
                      </a:r>
                      <a:r>
                        <a:rPr lang="hu-HU" sz="1600" i="1" baseline="0" dirty="0" smtClean="0">
                          <a:solidFill>
                            <a:srgbClr val="FF0000"/>
                          </a:solidFill>
                          <a:latin typeface="+mj-lt"/>
                          <a:ea typeface="Calibri"/>
                        </a:rPr>
                        <a:t> hozzájárulása nagyobb, a nettó exporté negatívabb</a:t>
                      </a:r>
                      <a:endParaRPr lang="hu-HU" sz="1100" dirty="0">
                        <a:solidFill>
                          <a:srgbClr val="FF000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2989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 smtClean="0">
                          <a:latin typeface="+mj-lt"/>
                          <a:ea typeface="Calibri"/>
                        </a:rPr>
                        <a:t>Magas bázisról mérséklődő</a:t>
                      </a:r>
                      <a:r>
                        <a:rPr lang="hu-HU" sz="1600" baseline="0" dirty="0" smtClean="0">
                          <a:latin typeface="+mj-lt"/>
                          <a:ea typeface="Calibri"/>
                        </a:rPr>
                        <a:t> növekedési ütem</a:t>
                      </a:r>
                      <a:endParaRPr lang="hu-HU" sz="1100" dirty="0"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1" dirty="0" smtClean="0">
                          <a:latin typeface="+mj-lt"/>
                          <a:ea typeface="Calibri"/>
                          <a:cs typeface="Times New Roman"/>
                        </a:rPr>
                        <a:t>A vártnak megfelelő </a:t>
                      </a:r>
                      <a:r>
                        <a:rPr lang="hu-HU" sz="1600" i="1" dirty="0" err="1" smtClean="0">
                          <a:latin typeface="+mj-lt"/>
                          <a:ea typeface="Calibri"/>
                          <a:cs typeface="Times New Roman"/>
                        </a:rPr>
                        <a:t>III</a:t>
                      </a:r>
                      <a:r>
                        <a:rPr lang="hu-HU" sz="1600" i="1" dirty="0" smtClean="0">
                          <a:latin typeface="+mj-lt"/>
                          <a:ea typeface="Calibri"/>
                          <a:cs typeface="Times New Roman"/>
                        </a:rPr>
                        <a:t>. negyedévi </a:t>
                      </a:r>
                      <a:r>
                        <a:rPr lang="hu-HU" sz="1600" i="1" baseline="0" dirty="0" smtClean="0">
                          <a:latin typeface="+mj-lt"/>
                          <a:ea typeface="Calibri"/>
                          <a:cs typeface="Times New Roman"/>
                        </a:rPr>
                        <a:t>növekedés, </a:t>
                      </a:r>
                      <a:r>
                        <a:rPr lang="hu-HU" sz="1600" i="1" baseline="0" dirty="0" smtClean="0">
                          <a:solidFill>
                            <a:srgbClr val="FF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gyengébb ipari teljesítmény</a:t>
                      </a:r>
                      <a:endParaRPr lang="hu-HU" sz="1100" dirty="0">
                        <a:solidFill>
                          <a:srgbClr val="FF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23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</a:rPr>
                        <a:t>Munkapiac</a:t>
                      </a:r>
                      <a:endParaRPr lang="hu-HU" sz="1100" dirty="0">
                        <a:solidFill>
                          <a:schemeClr val="bg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3696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+mj-lt"/>
                          <a:ea typeface="Calibri"/>
                        </a:rPr>
                        <a:t>Folytatódik a foglalkoztatás bővülése</a:t>
                      </a:r>
                      <a:endParaRPr lang="hu-HU" sz="1100" dirty="0"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 smtClean="0">
                          <a:latin typeface="+mj-lt"/>
                          <a:ea typeface="Calibri"/>
                        </a:rPr>
                        <a:t>További bővülés, a versenyszférában is</a:t>
                      </a:r>
                      <a:endParaRPr lang="hu-HU" sz="1100" dirty="0"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+mj-lt"/>
                          <a:ea typeface="Calibri"/>
                        </a:rPr>
                        <a:t>Mérsékelt marad a bérdinamika</a:t>
                      </a:r>
                      <a:endParaRPr lang="hu-HU" sz="1100" dirty="0"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 smtClean="0">
                          <a:latin typeface="+mj-lt"/>
                          <a:ea typeface="Calibri"/>
                          <a:cs typeface="Times New Roman"/>
                        </a:rPr>
                        <a:t>Stabil bérdinamika</a:t>
                      </a:r>
                      <a:endParaRPr lang="hu-HU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49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 Monetáris Tanács által azonosított legfontosabb kockázatok</a:t>
            </a:r>
            <a:endParaRPr lang="hu-HU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2800" dirty="0" smtClean="0"/>
              <a:t>Tartósan alacsonyabb olajár</a:t>
            </a:r>
          </a:p>
          <a:p>
            <a:endParaRPr lang="hu-HU" sz="2800" dirty="0" smtClean="0"/>
          </a:p>
          <a:p>
            <a:r>
              <a:rPr lang="hu-HU" sz="2800" dirty="0" smtClean="0"/>
              <a:t>Gyengébb növekedés és alacsonyabb kereslet oldali inflációs nyomás felvevőpiacainkon</a:t>
            </a:r>
          </a:p>
          <a:p>
            <a:endParaRPr lang="hu-HU" sz="2800" dirty="0" smtClean="0"/>
          </a:p>
          <a:p>
            <a:r>
              <a:rPr lang="hu-HU" sz="2800" dirty="0" smtClean="0"/>
              <a:t>Geopolitikai feszültségek erősödése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dirty="0" smtClean="0"/>
              <a:t>Kockázati térkép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31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7"/>
          <p:cNvGraphicFramePr>
            <a:graphicFrameLocks noGrp="1"/>
          </p:cNvGraphicFramePr>
          <p:nvPr>
            <p:ph idx="1"/>
          </p:nvPr>
        </p:nvGraphicFramePr>
        <p:xfrm>
          <a:off x="899592" y="1988840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15616" y="119675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GDP és az infláció alappályától vett átlagos eltérése az alternatív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forgatókönyvekben (százalékpont)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32</a:t>
            </a:fld>
            <a:endParaRPr lang="hu-H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Az infláció a szeptemberi előrejelzés alatt maradt, ám az alapmutatók stabilan alakultak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092280" y="6356350"/>
            <a:ext cx="2051720" cy="365125"/>
          </a:xfrm>
        </p:spPr>
        <p:txBody>
          <a:bodyPr/>
          <a:lstStyle/>
          <a:p>
            <a:r>
              <a:rPr lang="hu-HU" dirty="0" smtClean="0"/>
              <a:t>Forrás: KSH,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860032" y="1700808"/>
          <a:ext cx="4104456" cy="424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67544" y="1700808"/>
          <a:ext cx="3600000" cy="424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0" y="126876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infláció rövid távú lefutása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8024" y="126876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inflációs alapmutatók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 beruházás maradt a növekedés fő hajtóereje a </a:t>
            </a:r>
            <a:r>
              <a:rPr lang="hu-HU" sz="3000" dirty="0" err="1" smtClean="0"/>
              <a:t>III</a:t>
            </a:r>
            <a:r>
              <a:rPr lang="hu-HU" sz="3000" dirty="0" smtClean="0"/>
              <a:t>. negyedévben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KSH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34076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Felhasználási tételek hozzájárulása a GDP éves változásához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Az ipar és az építőipar teljesítménye mérséklődött a harmadik negyedévben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00192" y="6356350"/>
            <a:ext cx="2843808" cy="365125"/>
          </a:xfrm>
        </p:spPr>
        <p:txBody>
          <a:bodyPr/>
          <a:lstStyle/>
          <a:p>
            <a:r>
              <a:rPr lang="hu-HU" dirty="0" smtClean="0"/>
              <a:t>Megjegyzés: szezonálisan igazított adatok </a:t>
            </a:r>
            <a:br>
              <a:rPr lang="hu-HU" dirty="0" smtClean="0"/>
            </a:br>
            <a:r>
              <a:rPr lang="hu-HU" dirty="0" smtClean="0"/>
              <a:t>Forrás: KSH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versenyszféra fő ágazatainak hozzáadott értéke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000" dirty="0" smtClean="0"/>
              <a:t>Folytatódott a foglalkoztatás növekedése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88024" y="6356350"/>
            <a:ext cx="4355976" cy="365125"/>
          </a:xfrm>
        </p:spPr>
        <p:txBody>
          <a:bodyPr/>
          <a:lstStyle/>
          <a:p>
            <a:r>
              <a:rPr lang="hu-HU" dirty="0" smtClean="0"/>
              <a:t>Megjegyzés: szezonálisan igazított adatok,</a:t>
            </a:r>
            <a:br>
              <a:rPr lang="hu-HU" dirty="0" smtClean="0"/>
            </a:br>
            <a:r>
              <a:rPr lang="hu-HU" dirty="0" smtClean="0"/>
              <a:t>* külföldi telephelyen dolgozók nélkül</a:t>
            </a:r>
            <a:br>
              <a:rPr lang="hu-HU" dirty="0" smtClean="0"/>
            </a:br>
            <a:r>
              <a:rPr lang="hu-HU" dirty="0" smtClean="0"/>
              <a:t>Forrás: KSH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55576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Foglalkoztatás a versenyszférában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 smtClean="0"/>
              <a:t>A munkapiaci szabad kapacitások oldódása a bérdinamikában is </a:t>
            </a:r>
            <a:r>
              <a:rPr lang="hu-HU" sz="3000" dirty="0" smtClean="0"/>
              <a:t>tükröződhet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588224" y="6356350"/>
            <a:ext cx="2555776" cy="365125"/>
          </a:xfrm>
        </p:spPr>
        <p:txBody>
          <a:bodyPr/>
          <a:lstStyle/>
          <a:p>
            <a:r>
              <a:rPr lang="hu-HU" dirty="0" smtClean="0"/>
              <a:t>Forrás: KSH, </a:t>
            </a:r>
            <a:r>
              <a:rPr lang="hu-HU" dirty="0" err="1" smtClean="0"/>
              <a:t>NFSZ</a:t>
            </a:r>
            <a:r>
              <a:rPr lang="hu-HU" dirty="0" smtClean="0"/>
              <a:t>,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27584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Munkapiaci feszesség és a versenyszféra bérdinamikája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000" dirty="0" smtClean="0"/>
              <a:t>A kapacitáskihasználtság javul, de a reálgazdaság összességében dezinflációs hatású</a:t>
            </a:r>
            <a:endParaRPr lang="hu-HU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971600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versenyszféra kapacitáskihasználtsága és a kibocsátási rés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375</TotalTime>
  <Words>1072</Words>
  <Application>Microsoft Office PowerPoint</Application>
  <PresentationFormat>On-screen Show (4:3)</PresentationFormat>
  <Paragraphs>362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blank</vt:lpstr>
      <vt:lpstr>Makrogazdasági kilátások,  2014. december</vt:lpstr>
      <vt:lpstr>A beérkezett adatok értékelése</vt:lpstr>
      <vt:lpstr>A szeptemberi előrejelzés óta érkezett adatok</vt:lpstr>
      <vt:lpstr>Az infláció a szeptemberi előrejelzés alatt maradt, ám az alapmutatók stabilan alakultak</vt:lpstr>
      <vt:lpstr>A beruházás maradt a növekedés fő hajtóereje a III. negyedévben</vt:lpstr>
      <vt:lpstr>Az ipar és az építőipar teljesítménye mérséklődött a harmadik negyedévben</vt:lpstr>
      <vt:lpstr>Folytatódott a foglalkoztatás növekedése</vt:lpstr>
      <vt:lpstr>A munkapiaci szabad kapacitások oldódása a bérdinamikában is tükröződhet</vt:lpstr>
      <vt:lpstr>A kapacitáskihasználtság javul, de a reálgazdaság összességében dezinflációs hatású</vt:lpstr>
      <vt:lpstr>A kereslet élénkülése a potenciális növekedést is támogathatja</vt:lpstr>
      <vt:lpstr>Előrejelzésünk alappályája</vt:lpstr>
      <vt:lpstr>Az olajár jelentősen csökkent, de a jövőbeli alakulásával kapcsolatos bizonytalanság is nőtt</vt:lpstr>
      <vt:lpstr>Mérsékelt növekedés felvevőpiacainkon</vt:lpstr>
      <vt:lpstr>Az olajár-csökkenés és az orosz válság ellentétes irányú kockázatokat hordoz</vt:lpstr>
      <vt:lpstr>Az export dinamikája felvevőpiacaink élénkülésével, 2016-ban erősödhet</vt:lpstr>
      <vt:lpstr>A beruházási ráta lefutását érdemben alakítja az EU források felhasználása</vt:lpstr>
      <vt:lpstr>A gazdasági növekedéssel tovább bővülhet a foglalkoztatás </vt:lpstr>
      <vt:lpstr>A reálkeresetek jelentősen növekedhetnek, melyet az olajár csökkenése is támogat</vt:lpstr>
      <vt:lpstr>A devizahitelek forintosítása érdemben csökkenti a háztartások sérülékenységét</vt:lpstr>
      <vt:lpstr>Az óvatossági motívumok oldódása segíti a megtakarítási ráta mérséklődését</vt:lpstr>
      <vt:lpstr>A növekedés fő hajtóereje a belföldi kereslet, a nettó export hozzájárulása 2016-ban erősödik</vt:lpstr>
      <vt:lpstr>Az infláció a költségsokkok kifutásával a után, a kereslet élénkülésével emelkedik a cél közelébe</vt:lpstr>
      <vt:lpstr>A záródó kibocsátási rés és az élénkülő bérdinamika áll a maginfláció emelkedése mögött</vt:lpstr>
      <vt:lpstr>Az alappálya összefoglaló táblája</vt:lpstr>
      <vt:lpstr>Inflációs előrejelzésünk főként a csökkenő olajár miatt mérséklődött</vt:lpstr>
      <vt:lpstr>GDP előrejelzésünk szerkezete változott</vt:lpstr>
      <vt:lpstr>Számottevő marad a külső finanszírozási képesség</vt:lpstr>
      <vt:lpstr>Előrejelzésünk szerint teljesíthetők a kormányzati hiánycélok</vt:lpstr>
      <vt:lpstr>Alternatív forgatókönyvek</vt:lpstr>
      <vt:lpstr>A Monetáris Tanács által azonosított legfontosabb kockázatok</vt:lpstr>
      <vt:lpstr>Kockázati térkép</vt:lpstr>
      <vt:lpstr>Köszönöm a figyelmet!</vt:lpstr>
    </vt:vector>
  </TitlesOfParts>
  <Company>Magyar Nemzeti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Makrogazdasági kilátások,  2014. december</dc:title>
  <dc:creator>pellenyig</dc:creator>
  <cp:lastModifiedBy>pellenyig</cp:lastModifiedBy>
  <cp:revision>40</cp:revision>
  <dcterms:created xsi:type="dcterms:W3CDTF">2014-12-15T11:34:13Z</dcterms:created>
  <dcterms:modified xsi:type="dcterms:W3CDTF">2014-12-17T23:05:58Z</dcterms:modified>
</cp:coreProperties>
</file>