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46"/>
  </p:notesMasterIdLst>
  <p:handoutMasterIdLst>
    <p:handoutMasterId r:id="rId47"/>
  </p:handoutMasterIdLst>
  <p:sldIdLst>
    <p:sldId id="260" r:id="rId2"/>
    <p:sldId id="341" r:id="rId3"/>
    <p:sldId id="338" r:id="rId4"/>
    <p:sldId id="339" r:id="rId5"/>
    <p:sldId id="348" r:id="rId6"/>
    <p:sldId id="313" r:id="rId7"/>
    <p:sldId id="315" r:id="rId8"/>
    <p:sldId id="316" r:id="rId9"/>
    <p:sldId id="317" r:id="rId10"/>
    <p:sldId id="314" r:id="rId11"/>
    <p:sldId id="349" r:id="rId12"/>
    <p:sldId id="318" r:id="rId13"/>
    <p:sldId id="319" r:id="rId14"/>
    <p:sldId id="301" r:id="rId15"/>
    <p:sldId id="334" r:id="rId16"/>
    <p:sldId id="325" r:id="rId17"/>
    <p:sldId id="270" r:id="rId18"/>
    <p:sldId id="299" r:id="rId19"/>
    <p:sldId id="324" r:id="rId20"/>
    <p:sldId id="271" r:id="rId21"/>
    <p:sldId id="340" r:id="rId22"/>
    <p:sldId id="300" r:id="rId23"/>
    <p:sldId id="350" r:id="rId24"/>
    <p:sldId id="273" r:id="rId25"/>
    <p:sldId id="326" r:id="rId26"/>
    <p:sldId id="302" r:id="rId27"/>
    <p:sldId id="351" r:id="rId28"/>
    <p:sldId id="277" r:id="rId29"/>
    <p:sldId id="328" r:id="rId30"/>
    <p:sldId id="352" r:id="rId31"/>
    <p:sldId id="278" r:id="rId32"/>
    <p:sldId id="329" r:id="rId33"/>
    <p:sldId id="280" r:id="rId34"/>
    <p:sldId id="335" r:id="rId35"/>
    <p:sldId id="336" r:id="rId36"/>
    <p:sldId id="337" r:id="rId37"/>
    <p:sldId id="353" r:id="rId38"/>
    <p:sldId id="305" r:id="rId39"/>
    <p:sldId id="332" r:id="rId40"/>
    <p:sldId id="306" r:id="rId41"/>
    <p:sldId id="331" r:id="rId42"/>
    <p:sldId id="307" r:id="rId43"/>
    <p:sldId id="354" r:id="rId44"/>
    <p:sldId id="282" r:id="rId45"/>
  </p:sldIdLst>
  <p:sldSz cx="9144000" cy="6858000" type="screen4x3"/>
  <p:notesSz cx="666273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31" autoAdjust="0"/>
  </p:normalViewPr>
  <p:slideViewPr>
    <p:cSldViewPr>
      <p:cViewPr varScale="1">
        <p:scale>
          <a:sx n="72" d="100"/>
          <a:sy n="72" d="100"/>
        </p:scale>
        <p:origin x="1128" y="114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pos="2160"/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AU" sz="1600" b="0" noProof="0" dirty="0"/>
            <a:t>The E</a:t>
          </a:r>
          <a:r>
            <a:rPr lang="hu-HU" sz="1600" b="0" noProof="0" dirty="0"/>
            <a:t>M</a:t>
          </a:r>
          <a:r>
            <a:rPr lang="en-AU" sz="1600" b="0" noProof="0" dirty="0"/>
            <a:t>U’s banking system is still vulnerable in the changing interest rate environment.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hu-HU" sz="1600" b="0" noProof="0" dirty="0"/>
            <a:t>There </a:t>
          </a:r>
          <a:r>
            <a:rPr lang="en-AU" sz="1600" b="0" noProof="0" dirty="0"/>
            <a:t>was</a:t>
          </a:r>
          <a:r>
            <a:rPr lang="hu-HU" sz="1600" b="0" noProof="0" dirty="0"/>
            <a:t> an</a:t>
          </a:r>
          <a:r>
            <a:rPr lang="en-AU" sz="1600" b="0" noProof="0" dirty="0"/>
            <a:t> improvement in the</a:t>
          </a:r>
          <a:r>
            <a:rPr lang="hu-HU" sz="1600" b="0" noProof="0" dirty="0"/>
            <a:t> </a:t>
          </a:r>
          <a:r>
            <a:rPr lang="en-AU" sz="1600" b="0" noProof="0" dirty="0"/>
            <a:t>domestic operating environment of bank</a:t>
          </a:r>
          <a:r>
            <a:rPr lang="hu-HU" sz="1600" b="0" noProof="0" dirty="0"/>
            <a:t>s, </a:t>
          </a:r>
          <a:r>
            <a:rPr lang="en-AU" sz="1600" b="0" noProof="0" dirty="0"/>
            <a:t>but</a:t>
          </a:r>
          <a:r>
            <a:rPr lang="hu-HU" sz="1600" b="0" noProof="0" dirty="0"/>
            <a:t> </a:t>
          </a:r>
          <a:r>
            <a:rPr lang="en-AU" sz="1600" b="0" noProof="0" dirty="0"/>
            <a:t>developments in the real estate sector need close monitoring</a:t>
          </a:r>
          <a:r>
            <a:rPr lang="hu-HU" sz="1600" b="0" dirty="0"/>
            <a:t>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AU" sz="1600" noProof="0" dirty="0"/>
            <a:t>Banks closed the year with outstanding </a:t>
          </a:r>
          <a:r>
            <a:rPr lang="hu-HU" sz="1600" noProof="0" dirty="0"/>
            <a:t>profit</a:t>
          </a:r>
          <a:r>
            <a:rPr lang="en-AU" sz="1600" noProof="0" dirty="0"/>
            <a:t>, however</a:t>
          </a:r>
          <a:r>
            <a:rPr lang="hu-HU" sz="1600" noProof="0" dirty="0"/>
            <a:t>,</a:t>
          </a:r>
          <a:r>
            <a:rPr lang="en-AU" sz="1600" noProof="0" dirty="0"/>
            <a:t> this was mainly the result of one-off, not sustainable items.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AU" sz="1600" noProof="0" dirty="0"/>
            <a:t>Portfolio cleaning is intensive in the corporate sector, the remaining stock can be managed within a market-based framework.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hu-HU" sz="1600" dirty="0"/>
            <a:t>The </a:t>
          </a:r>
          <a:r>
            <a:rPr lang="en-AU" sz="1600" noProof="0" dirty="0"/>
            <a:t>non-performing</a:t>
          </a:r>
          <a:r>
            <a:rPr lang="hu-HU" sz="1600" dirty="0"/>
            <a:t> household </a:t>
          </a:r>
          <a:r>
            <a:rPr lang="en-AU" sz="1600" noProof="0" dirty="0"/>
            <a:t>portfolio</a:t>
          </a:r>
          <a:r>
            <a:rPr lang="hu-HU" sz="1600" dirty="0"/>
            <a:t> is </a:t>
          </a:r>
          <a:r>
            <a:rPr lang="en-AU" sz="1600" noProof="0" dirty="0"/>
            <a:t>characterized</a:t>
          </a:r>
          <a:r>
            <a:rPr lang="hu-HU" sz="1600" dirty="0"/>
            <a:t> </a:t>
          </a:r>
          <a:r>
            <a:rPr lang="en-AU" sz="1600" noProof="0" dirty="0"/>
            <a:t>by</a:t>
          </a:r>
          <a:r>
            <a:rPr lang="hu-HU" sz="1600" dirty="0"/>
            <a:t> more </a:t>
          </a:r>
          <a:r>
            <a:rPr lang="en-AU" sz="1600" noProof="0" dirty="0"/>
            <a:t>sales</a:t>
          </a:r>
          <a:r>
            <a:rPr lang="hu-HU" sz="1600" dirty="0"/>
            <a:t> </a:t>
          </a:r>
          <a:r>
            <a:rPr lang="en-AU" sz="1600" noProof="0" dirty="0"/>
            <a:t>than before, but the social aspect of the problem still needs to</a:t>
          </a:r>
          <a:r>
            <a:rPr lang="hu-HU" sz="1600" noProof="0" dirty="0"/>
            <a:t> be </a:t>
          </a:r>
          <a:r>
            <a:rPr lang="en-AU" sz="1600" noProof="0" dirty="0"/>
            <a:t>treated</a:t>
          </a:r>
          <a:r>
            <a:rPr lang="hu-HU" sz="1600" noProof="0" dirty="0"/>
            <a:t>.</a:t>
          </a:r>
          <a:endParaRPr lang="hu-HU" sz="1600" dirty="0"/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45C380B7-ED00-4F8A-BFAE-7A775B6ED922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BZ" sz="1600" noProof="0" dirty="0"/>
            <a:t>There is a need for a more intensive price competition in household lending. </a:t>
          </a:r>
          <a:r>
            <a:rPr lang="hu-HU" sz="1600" noProof="0" dirty="0"/>
            <a:t>D</a:t>
          </a:r>
          <a:r>
            <a:rPr lang="en-BZ" sz="1600" noProof="0" dirty="0" err="1"/>
            <a:t>ecline</a:t>
          </a:r>
          <a:r>
            <a:rPr lang="en-BZ" sz="1600" noProof="0" dirty="0"/>
            <a:t> in spreads can be </a:t>
          </a:r>
          <a:r>
            <a:rPr lang="hu-HU" sz="1600" noProof="0" dirty="0" err="1"/>
            <a:t>offset</a:t>
          </a:r>
          <a:r>
            <a:rPr lang="hu-HU" sz="1600" noProof="0" dirty="0"/>
            <a:t> </a:t>
          </a:r>
          <a:r>
            <a:rPr lang="en-BZ" sz="1600" noProof="0" dirty="0"/>
            <a:t>by increasing cost efficiency.</a:t>
          </a:r>
        </a:p>
      </dgm:t>
    </dgm:pt>
    <dgm:pt modelId="{4D46ABE7-FD1E-4BE1-9D8A-2FC45BAC1E6E}" type="parTrans" cxnId="{90BE48F8-AF16-4F3D-9BB4-ACDC5E7C58D7}">
      <dgm:prSet/>
      <dgm:spPr/>
      <dgm:t>
        <a:bodyPr/>
        <a:lstStyle/>
        <a:p>
          <a:endParaRPr lang="hu-HU"/>
        </a:p>
      </dgm:t>
    </dgm:pt>
    <dgm:pt modelId="{7299C5AA-2269-45FF-9E35-B04A39049BD9}" type="sibTrans" cxnId="{90BE48F8-AF16-4F3D-9BB4-ACDC5E7C58D7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 custScaleY="102812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>
        <a:solidFill>
          <a:schemeClr val="bg1"/>
        </a:solidFill>
      </dgm:spPr>
    </dgm:pt>
    <dgm:pt modelId="{E3AC08F5-554E-4D6D-8128-EF5A20CA6898}" type="pres">
      <dgm:prSet presAssocID="{6AF88A80-65E3-4CAD-821F-DD2D5E762AB9}" presName="text_2" presStyleLbl="node1" presStyleIdx="1" presStyleCnt="6">
        <dgm:presLayoutVars>
          <dgm:bulletEnabled val="1"/>
        </dgm:presLayoutVars>
      </dgm:prSet>
      <dgm:spPr/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6"/>
      <dgm:spPr/>
    </dgm:pt>
    <dgm:pt modelId="{90E71A7D-32EA-4A45-8BFD-C0E67A7B2B9A}" type="pres">
      <dgm:prSet presAssocID="{33191BDA-94FC-4E06-8558-56924C2393AA}" presName="text_3" presStyleLbl="node1" presStyleIdx="2" presStyleCnt="6" custScaleY="104314">
        <dgm:presLayoutVars>
          <dgm:bulletEnabled val="1"/>
        </dgm:presLayoutVars>
      </dgm:prSet>
      <dgm:spPr/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6"/>
      <dgm:spPr>
        <a:solidFill>
          <a:schemeClr val="bg1"/>
        </a:solidFill>
      </dgm:spPr>
    </dgm:pt>
    <dgm:pt modelId="{BD72C525-1DCA-4E36-96EB-3BCB4537A65E}" type="pres">
      <dgm:prSet presAssocID="{0908818D-0311-4925-BA51-144B0CDE72C0}" presName="text_4" presStyleLbl="node1" presStyleIdx="3" presStyleCnt="6">
        <dgm:presLayoutVars>
          <dgm:bulletEnabled val="1"/>
        </dgm:presLayoutVars>
      </dgm:prSet>
      <dgm:spPr/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6"/>
      <dgm:spPr>
        <a:solidFill>
          <a:schemeClr val="bg1"/>
        </a:solidFill>
      </dgm:spPr>
    </dgm:pt>
    <dgm:pt modelId="{C4478D66-FBF7-4725-8518-EF631907FAFD}" type="pres">
      <dgm:prSet presAssocID="{8C8EE247-F336-42AD-959E-ACB3F66D289B}" presName="text_5" presStyleLbl="node1" presStyleIdx="4" presStyleCnt="6" custScaleY="105700">
        <dgm:presLayoutVars>
          <dgm:bulletEnabled val="1"/>
        </dgm:presLayoutVars>
      </dgm:prSet>
      <dgm:spPr/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6"/>
      <dgm:spPr>
        <a:solidFill>
          <a:schemeClr val="bg1"/>
        </a:solidFill>
      </dgm:spPr>
    </dgm:pt>
    <dgm:pt modelId="{9CAF85F7-BFA0-4F6D-8496-1E7E55BC3489}" type="pres">
      <dgm:prSet presAssocID="{45C380B7-ED00-4F8A-BFAE-7A775B6ED922}" presName="text_6" presStyleLbl="node1" presStyleIdx="5" presStyleCnt="6">
        <dgm:presLayoutVars>
          <dgm:bulletEnabled val="1"/>
        </dgm:presLayoutVars>
      </dgm:prSet>
      <dgm:spPr/>
    </dgm:pt>
    <dgm:pt modelId="{1E8B06C6-CBA6-4A13-A3B2-01A73D070271}" type="pres">
      <dgm:prSet presAssocID="{45C380B7-ED00-4F8A-BFAE-7A775B6ED922}" presName="accent_6" presStyleCnt="0"/>
      <dgm:spPr/>
    </dgm:pt>
    <dgm:pt modelId="{5A08B1B6-1F58-4C7E-9BAC-63764785D3F8}" type="pres">
      <dgm:prSet presAssocID="{45C380B7-ED00-4F8A-BFAE-7A775B6ED922}" presName="accentRepeatNode" presStyleLbl="solidFgAcc1" presStyleIdx="5" presStyleCnt="6"/>
      <dgm:spPr/>
    </dgm:pt>
  </dgm:ptLst>
  <dgm:cxnLst>
    <dgm:cxn modelId="{7E772B08-ED0D-47B2-968F-C7526CF73730}" type="presOf" srcId="{33191BDA-94FC-4E06-8558-56924C2393AA}" destId="{90E71A7D-32EA-4A45-8BFD-C0E67A7B2B9A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689DA324-BA23-48E5-BC81-6C148E5B2E73}" type="presOf" srcId="{8C8EE247-F336-42AD-959E-ACB3F66D289B}" destId="{C4478D66-FBF7-4725-8518-EF631907FAFD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71D13F38-95A4-49D9-97EB-3464937A720A}" type="presOf" srcId="{0908818D-0311-4925-BA51-144B0CDE72C0}" destId="{BD72C525-1DCA-4E36-96EB-3BCB4537A65E}" srcOrd="0" destOrd="0" presId="urn:microsoft.com/office/officeart/2008/layout/VerticalCurvedList"/>
    <dgm:cxn modelId="{3B167252-4B25-44EF-859F-BAD8AD17AD11}" type="presOf" srcId="{45C380B7-ED00-4F8A-BFAE-7A775B6ED922}" destId="{9CAF85F7-BFA0-4F6D-8496-1E7E55BC3489}" srcOrd="0" destOrd="0" presId="urn:microsoft.com/office/officeart/2008/layout/VerticalCurvedList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1BF1109B-F8A8-476A-B5EA-17E5F464EA2E}" type="presOf" srcId="{5A70A127-7AA4-472B-9044-88976BFC0DDA}" destId="{2A744287-2E1E-4391-9F7D-5DFEBB18C29C}" srcOrd="0" destOrd="0" presId="urn:microsoft.com/office/officeart/2008/layout/VerticalCurvedList"/>
    <dgm:cxn modelId="{5BEEE4C5-EA7B-4F7D-8E90-A20494A5E6E9}" type="presOf" srcId="{4FE4E69F-2722-411F-A79D-B93096C32506}" destId="{FBB4BE13-2B90-4556-9B30-6A97A2921C81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B9A64DCE-2A9D-43E7-B637-26E3363F8448}" type="presOf" srcId="{D27A8739-2284-401A-9A44-50581DBB4A1A}" destId="{C187C86A-758D-46F6-AD59-62BE9594A311}" srcOrd="0" destOrd="0" presId="urn:microsoft.com/office/officeart/2008/layout/VerticalCurvedList"/>
    <dgm:cxn modelId="{90BE48F8-AF16-4F3D-9BB4-ACDC5E7C58D7}" srcId="{D27A8739-2284-401A-9A44-50581DBB4A1A}" destId="{45C380B7-ED00-4F8A-BFAE-7A775B6ED922}" srcOrd="5" destOrd="0" parTransId="{4D46ABE7-FD1E-4BE1-9D8A-2FC45BAC1E6E}" sibTransId="{7299C5AA-2269-45FF-9E35-B04A39049BD9}"/>
    <dgm:cxn modelId="{A63BDCF9-B836-4DD0-B052-B47F2D602B38}" type="presOf" srcId="{6AF88A80-65E3-4CAD-821F-DD2D5E762AB9}" destId="{E3AC08F5-554E-4D6D-8128-EF5A20CA6898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25DB60C4-09FD-4C04-BA50-5B28C8084808}" type="presParOf" srcId="{C187C86A-758D-46F6-AD59-62BE9594A311}" destId="{54B839CE-E463-49D7-B1C4-08E57049B092}" srcOrd="0" destOrd="0" presId="urn:microsoft.com/office/officeart/2008/layout/VerticalCurvedList"/>
    <dgm:cxn modelId="{34547A65-B27A-462D-B999-3F63902CD9F8}" type="presParOf" srcId="{54B839CE-E463-49D7-B1C4-08E57049B092}" destId="{17F2F251-7507-484A-9F97-DFBEA11B9712}" srcOrd="0" destOrd="0" presId="urn:microsoft.com/office/officeart/2008/layout/VerticalCurvedList"/>
    <dgm:cxn modelId="{4637E89A-FFE8-4135-B682-7E323BDF4449}" type="presParOf" srcId="{17F2F251-7507-484A-9F97-DFBEA11B9712}" destId="{75019996-51E8-402C-AD01-FDD09B5959FC}" srcOrd="0" destOrd="0" presId="urn:microsoft.com/office/officeart/2008/layout/VerticalCurvedList"/>
    <dgm:cxn modelId="{E5DE5C20-DC35-4A7F-BA89-38031576C58C}" type="presParOf" srcId="{17F2F251-7507-484A-9F97-DFBEA11B9712}" destId="{FBB4BE13-2B90-4556-9B30-6A97A2921C81}" srcOrd="1" destOrd="0" presId="urn:microsoft.com/office/officeart/2008/layout/VerticalCurvedList"/>
    <dgm:cxn modelId="{30C463EA-3B8A-42C9-9CDD-311ACB50D6BD}" type="presParOf" srcId="{17F2F251-7507-484A-9F97-DFBEA11B9712}" destId="{BACBB4D1-59D6-4911-9D57-BE9306ED8E5F}" srcOrd="2" destOrd="0" presId="urn:microsoft.com/office/officeart/2008/layout/VerticalCurvedList"/>
    <dgm:cxn modelId="{5EE9006A-8F51-49A9-9658-CA3F548D1653}" type="presParOf" srcId="{17F2F251-7507-484A-9F97-DFBEA11B9712}" destId="{7337476A-FFD2-4503-8236-DBCCA0A1EAC6}" srcOrd="3" destOrd="0" presId="urn:microsoft.com/office/officeart/2008/layout/VerticalCurvedList"/>
    <dgm:cxn modelId="{38E8C9C2-9CEB-49F2-900D-46D07F9236F2}" type="presParOf" srcId="{54B839CE-E463-49D7-B1C4-08E57049B092}" destId="{2A744287-2E1E-4391-9F7D-5DFEBB18C29C}" srcOrd="1" destOrd="0" presId="urn:microsoft.com/office/officeart/2008/layout/VerticalCurvedList"/>
    <dgm:cxn modelId="{4B4AC29E-7ECC-40A0-A6BF-E1715AE85400}" type="presParOf" srcId="{54B839CE-E463-49D7-B1C4-08E57049B092}" destId="{54CB5A54-B1AF-4FE7-8D0D-3E221FF411B3}" srcOrd="2" destOrd="0" presId="urn:microsoft.com/office/officeart/2008/layout/VerticalCurvedList"/>
    <dgm:cxn modelId="{82150034-AD99-41EF-B126-D0FEC1AAFF5F}" type="presParOf" srcId="{54CB5A54-B1AF-4FE7-8D0D-3E221FF411B3}" destId="{6B72F60C-4BD3-4A49-974B-39C43FDD0F15}" srcOrd="0" destOrd="0" presId="urn:microsoft.com/office/officeart/2008/layout/VerticalCurvedList"/>
    <dgm:cxn modelId="{E5DDA80B-B338-48BF-A9AF-76AD8FBE5339}" type="presParOf" srcId="{54B839CE-E463-49D7-B1C4-08E57049B092}" destId="{E3AC08F5-554E-4D6D-8128-EF5A20CA6898}" srcOrd="3" destOrd="0" presId="urn:microsoft.com/office/officeart/2008/layout/VerticalCurvedList"/>
    <dgm:cxn modelId="{852C6962-C200-48CA-BFFC-82B17F282362}" type="presParOf" srcId="{54B839CE-E463-49D7-B1C4-08E57049B092}" destId="{7A15A1EA-1DB7-455B-A140-290BC82D42CF}" srcOrd="4" destOrd="0" presId="urn:microsoft.com/office/officeart/2008/layout/VerticalCurvedList"/>
    <dgm:cxn modelId="{483C5BA1-300B-4935-A5B1-ABCC5FDDF54D}" type="presParOf" srcId="{7A15A1EA-1DB7-455B-A140-290BC82D42CF}" destId="{F31DBB98-3F77-413D-A006-FF677A46B9C1}" srcOrd="0" destOrd="0" presId="urn:microsoft.com/office/officeart/2008/layout/VerticalCurvedList"/>
    <dgm:cxn modelId="{7D2F7791-8FD3-4B1C-B3A1-015BBFE1B3B7}" type="presParOf" srcId="{54B839CE-E463-49D7-B1C4-08E57049B092}" destId="{90E71A7D-32EA-4A45-8BFD-C0E67A7B2B9A}" srcOrd="5" destOrd="0" presId="urn:microsoft.com/office/officeart/2008/layout/VerticalCurvedList"/>
    <dgm:cxn modelId="{75CDC265-93E8-4A83-8C73-F61B4E7D468C}" type="presParOf" srcId="{54B839CE-E463-49D7-B1C4-08E57049B092}" destId="{E8368A74-ED26-4C66-BA8A-A44E961D1BAD}" srcOrd="6" destOrd="0" presId="urn:microsoft.com/office/officeart/2008/layout/VerticalCurvedList"/>
    <dgm:cxn modelId="{2884B5E2-55FD-4613-A4A7-D8A0ED14D034}" type="presParOf" srcId="{E8368A74-ED26-4C66-BA8A-A44E961D1BAD}" destId="{EB11EE4F-956F-4561-83DE-310BD9E4A86E}" srcOrd="0" destOrd="0" presId="urn:microsoft.com/office/officeart/2008/layout/VerticalCurvedList"/>
    <dgm:cxn modelId="{806EBD10-759A-4009-9ED1-C2F391AB62D4}" type="presParOf" srcId="{54B839CE-E463-49D7-B1C4-08E57049B092}" destId="{BD72C525-1DCA-4E36-96EB-3BCB4537A65E}" srcOrd="7" destOrd="0" presId="urn:microsoft.com/office/officeart/2008/layout/VerticalCurvedList"/>
    <dgm:cxn modelId="{78A33037-625C-4684-B79F-98E79655544A}" type="presParOf" srcId="{54B839CE-E463-49D7-B1C4-08E57049B092}" destId="{085B1817-8A93-4071-B0C0-AE35593CD72F}" srcOrd="8" destOrd="0" presId="urn:microsoft.com/office/officeart/2008/layout/VerticalCurvedList"/>
    <dgm:cxn modelId="{F7E33DD1-ECAE-409A-A634-4F3BEC1AD911}" type="presParOf" srcId="{085B1817-8A93-4071-B0C0-AE35593CD72F}" destId="{F4A14187-DFBB-415D-B499-1615A0A49A29}" srcOrd="0" destOrd="0" presId="urn:microsoft.com/office/officeart/2008/layout/VerticalCurvedList"/>
    <dgm:cxn modelId="{56774558-C855-41B3-A450-2C4A1366E1E1}" type="presParOf" srcId="{54B839CE-E463-49D7-B1C4-08E57049B092}" destId="{C4478D66-FBF7-4725-8518-EF631907FAFD}" srcOrd="9" destOrd="0" presId="urn:microsoft.com/office/officeart/2008/layout/VerticalCurvedList"/>
    <dgm:cxn modelId="{3CA51C68-0CD0-4CAA-AE75-E5459161FF28}" type="presParOf" srcId="{54B839CE-E463-49D7-B1C4-08E57049B092}" destId="{D63479B6-655F-4B03-B78C-5D3768A9F4FE}" srcOrd="10" destOrd="0" presId="urn:microsoft.com/office/officeart/2008/layout/VerticalCurvedList"/>
    <dgm:cxn modelId="{F3817425-5189-4C3A-9E56-FC95E055C943}" type="presParOf" srcId="{D63479B6-655F-4B03-B78C-5D3768A9F4FE}" destId="{E3D36AA9-0246-4AB1-8BAC-A47B8D032166}" srcOrd="0" destOrd="0" presId="urn:microsoft.com/office/officeart/2008/layout/VerticalCurvedList"/>
    <dgm:cxn modelId="{E550FC83-0332-419C-9C1C-1AD6FE493D97}" type="presParOf" srcId="{54B839CE-E463-49D7-B1C4-08E57049B092}" destId="{9CAF85F7-BFA0-4F6D-8496-1E7E55BC3489}" srcOrd="11" destOrd="0" presId="urn:microsoft.com/office/officeart/2008/layout/VerticalCurvedList"/>
    <dgm:cxn modelId="{CBA222B6-6054-4BDB-BD0F-29D1315C727B}" type="presParOf" srcId="{54B839CE-E463-49D7-B1C4-08E57049B092}" destId="{1E8B06C6-CBA6-4A13-A3B2-01A73D070271}" srcOrd="12" destOrd="0" presId="urn:microsoft.com/office/officeart/2008/layout/VerticalCurvedList"/>
    <dgm:cxn modelId="{6776A3BA-029A-48AD-AB8A-609F85BF6418}" type="presParOf" srcId="{1E8B06C6-CBA6-4A13-A3B2-01A73D070271}" destId="{5A08B1B6-1F58-4C7E-9BAC-63764785D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27945E-B3E4-47D5-B5EE-B3E3F2A33B3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D42227-9A00-4362-9D45-3A789F063F25}">
      <dgm:prSet phldrT="[Text]" custT="1"/>
      <dgm:spPr>
        <a:solidFill>
          <a:srgbClr val="00B050"/>
        </a:solidFill>
      </dgm:spPr>
      <dgm:t>
        <a:bodyPr lIns="0" rIns="0"/>
        <a:lstStyle/>
        <a:p>
          <a:r>
            <a:rPr lang="en-AU" sz="2000" noProof="0" dirty="0"/>
            <a:t>Improvement in efficiency</a:t>
          </a:r>
        </a:p>
      </dgm:t>
    </dgm:pt>
    <dgm:pt modelId="{331CE0D6-00E3-4DF6-8626-C3500594363E}" type="parTrans" cxnId="{71781A79-8D4D-4D7A-BAB5-5C051A516D0C}">
      <dgm:prSet/>
      <dgm:spPr/>
      <dgm:t>
        <a:bodyPr/>
        <a:lstStyle/>
        <a:p>
          <a:endParaRPr lang="en-US" sz="1600"/>
        </a:p>
      </dgm:t>
    </dgm:pt>
    <dgm:pt modelId="{390D53BC-AF2B-4826-A6D2-2D9F3CF8E0B0}" type="sibTrans" cxnId="{71781A79-8D4D-4D7A-BAB5-5C051A516D0C}">
      <dgm:prSet/>
      <dgm:spPr/>
      <dgm:t>
        <a:bodyPr/>
        <a:lstStyle/>
        <a:p>
          <a:endParaRPr lang="en-US" sz="1600"/>
        </a:p>
      </dgm:t>
    </dgm:pt>
    <dgm:pt modelId="{879C5D45-2684-4410-986F-102BD7B2B5AE}">
      <dgm:prSet phldrT="[Text]" custT="1"/>
      <dgm:spPr>
        <a:solidFill>
          <a:srgbClr val="00B050"/>
        </a:solidFill>
      </dgm:spPr>
      <dgm:t>
        <a:bodyPr lIns="0" rIns="0"/>
        <a:lstStyle/>
        <a:p>
          <a:r>
            <a:rPr lang="en-AU" sz="2000" noProof="0" dirty="0"/>
            <a:t>Cheaper</a:t>
          </a:r>
          <a:r>
            <a:rPr lang="hu-HU" sz="2000" dirty="0"/>
            <a:t> banking</a:t>
          </a:r>
          <a:endParaRPr lang="en-US" sz="2000" dirty="0"/>
        </a:p>
      </dgm:t>
    </dgm:pt>
    <dgm:pt modelId="{3C11CC62-4092-47C4-936C-6CB124E0A1CF}" type="parTrans" cxnId="{F622A0E0-13F9-4203-9C58-483682E5858D}">
      <dgm:prSet/>
      <dgm:spPr/>
      <dgm:t>
        <a:bodyPr/>
        <a:lstStyle/>
        <a:p>
          <a:endParaRPr lang="en-US" sz="1600"/>
        </a:p>
      </dgm:t>
    </dgm:pt>
    <dgm:pt modelId="{3E4B26CC-E6AE-4542-A20B-9E6F60438F28}" type="sibTrans" cxnId="{F622A0E0-13F9-4203-9C58-483682E5858D}">
      <dgm:prSet/>
      <dgm:spPr/>
      <dgm:t>
        <a:bodyPr/>
        <a:lstStyle/>
        <a:p>
          <a:endParaRPr lang="en-US" sz="1600"/>
        </a:p>
      </dgm:t>
    </dgm:pt>
    <dgm:pt modelId="{16FAD7B1-2639-4B93-9556-44A5950084CA}">
      <dgm:prSet phldrT="[Text]" custT="1"/>
      <dgm:spPr>
        <a:solidFill>
          <a:srgbClr val="00B050"/>
        </a:solidFill>
      </dgm:spPr>
      <dgm:t>
        <a:bodyPr lIns="0" rIns="0"/>
        <a:lstStyle/>
        <a:p>
          <a:r>
            <a:rPr lang="en-AU" sz="2000" noProof="0" dirty="0"/>
            <a:t>Sustaining </a:t>
          </a:r>
          <a:r>
            <a:rPr lang="hu-HU" sz="2000" dirty="0"/>
            <a:t>profit</a:t>
          </a:r>
          <a:endParaRPr lang="en-US" sz="2000" dirty="0"/>
        </a:p>
      </dgm:t>
    </dgm:pt>
    <dgm:pt modelId="{095838EB-7DC6-427B-98D1-0D726AB48238}" type="parTrans" cxnId="{43712557-27D7-4A6D-90EE-8BC4AD890A13}">
      <dgm:prSet/>
      <dgm:spPr/>
      <dgm:t>
        <a:bodyPr/>
        <a:lstStyle/>
        <a:p>
          <a:endParaRPr lang="en-US" sz="1600"/>
        </a:p>
      </dgm:t>
    </dgm:pt>
    <dgm:pt modelId="{CBEC8435-29AA-4DEA-9F47-3A251EF9F4F3}" type="sibTrans" cxnId="{43712557-27D7-4A6D-90EE-8BC4AD890A13}">
      <dgm:prSet/>
      <dgm:spPr/>
      <dgm:t>
        <a:bodyPr/>
        <a:lstStyle/>
        <a:p>
          <a:endParaRPr lang="en-US" sz="1600"/>
        </a:p>
      </dgm:t>
    </dgm:pt>
    <dgm:pt modelId="{02AEC88E-0959-4B64-83DB-44E5C970CB9C}" type="pres">
      <dgm:prSet presAssocID="{DF27945E-B3E4-47D5-B5EE-B3E3F2A33B35}" presName="Name0" presStyleCnt="0">
        <dgm:presLayoutVars>
          <dgm:dir/>
          <dgm:animLvl val="lvl"/>
          <dgm:resizeHandles val="exact"/>
        </dgm:presLayoutVars>
      </dgm:prSet>
      <dgm:spPr/>
    </dgm:pt>
    <dgm:pt modelId="{E2EC2805-6A46-4575-A0A0-EC5A36653BAF}" type="pres">
      <dgm:prSet presAssocID="{33D42227-9A00-4362-9D45-3A789F063F2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FD21173-A117-418C-9456-1DEEA42AD695}" type="pres">
      <dgm:prSet presAssocID="{390D53BC-AF2B-4826-A6D2-2D9F3CF8E0B0}" presName="parTxOnlySpace" presStyleCnt="0"/>
      <dgm:spPr/>
    </dgm:pt>
    <dgm:pt modelId="{A73726BE-F244-4978-8653-FD34883FD4EB}" type="pres">
      <dgm:prSet presAssocID="{879C5D45-2684-4410-986F-102BD7B2B5A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67F08A1-E18B-4D6C-9B5F-D71FA5206856}" type="pres">
      <dgm:prSet presAssocID="{3E4B26CC-E6AE-4542-A20B-9E6F60438F28}" presName="parTxOnlySpace" presStyleCnt="0"/>
      <dgm:spPr/>
    </dgm:pt>
    <dgm:pt modelId="{12C5C1EF-32C8-4617-816C-9CFC0AC5E18F}" type="pres">
      <dgm:prSet presAssocID="{16FAD7B1-2639-4B93-9556-44A5950084CA}" presName="parTxOnly" presStyleLbl="node1" presStyleIdx="2" presStyleCnt="3" custScaleY="96184">
        <dgm:presLayoutVars>
          <dgm:chMax val="0"/>
          <dgm:chPref val="0"/>
          <dgm:bulletEnabled val="1"/>
        </dgm:presLayoutVars>
      </dgm:prSet>
      <dgm:spPr/>
    </dgm:pt>
  </dgm:ptLst>
  <dgm:cxnLst>
    <dgm:cxn modelId="{D81E3533-6A3B-4B7A-B792-E1B768150C86}" type="presOf" srcId="{879C5D45-2684-4410-986F-102BD7B2B5AE}" destId="{A73726BE-F244-4978-8653-FD34883FD4EB}" srcOrd="0" destOrd="0" presId="urn:microsoft.com/office/officeart/2005/8/layout/chevron1"/>
    <dgm:cxn modelId="{5F341456-E24A-418A-9CF7-1A480BE77B89}" type="presOf" srcId="{33D42227-9A00-4362-9D45-3A789F063F25}" destId="{E2EC2805-6A46-4575-A0A0-EC5A36653BAF}" srcOrd="0" destOrd="0" presId="urn:microsoft.com/office/officeart/2005/8/layout/chevron1"/>
    <dgm:cxn modelId="{43712557-27D7-4A6D-90EE-8BC4AD890A13}" srcId="{DF27945E-B3E4-47D5-B5EE-B3E3F2A33B35}" destId="{16FAD7B1-2639-4B93-9556-44A5950084CA}" srcOrd="2" destOrd="0" parTransId="{095838EB-7DC6-427B-98D1-0D726AB48238}" sibTransId="{CBEC8435-29AA-4DEA-9F47-3A251EF9F4F3}"/>
    <dgm:cxn modelId="{71781A79-8D4D-4D7A-BAB5-5C051A516D0C}" srcId="{DF27945E-B3E4-47D5-B5EE-B3E3F2A33B35}" destId="{33D42227-9A00-4362-9D45-3A789F063F25}" srcOrd="0" destOrd="0" parTransId="{331CE0D6-00E3-4DF6-8626-C3500594363E}" sibTransId="{390D53BC-AF2B-4826-A6D2-2D9F3CF8E0B0}"/>
    <dgm:cxn modelId="{F999277F-98BE-4631-858E-3155AECD7A14}" type="presOf" srcId="{DF27945E-B3E4-47D5-B5EE-B3E3F2A33B35}" destId="{02AEC88E-0959-4B64-83DB-44E5C970CB9C}" srcOrd="0" destOrd="0" presId="urn:microsoft.com/office/officeart/2005/8/layout/chevron1"/>
    <dgm:cxn modelId="{587987B8-98DD-4E86-8DD2-EFC439A557D3}" type="presOf" srcId="{16FAD7B1-2639-4B93-9556-44A5950084CA}" destId="{12C5C1EF-32C8-4617-816C-9CFC0AC5E18F}" srcOrd="0" destOrd="0" presId="urn:microsoft.com/office/officeart/2005/8/layout/chevron1"/>
    <dgm:cxn modelId="{F622A0E0-13F9-4203-9C58-483682E5858D}" srcId="{DF27945E-B3E4-47D5-B5EE-B3E3F2A33B35}" destId="{879C5D45-2684-4410-986F-102BD7B2B5AE}" srcOrd="1" destOrd="0" parTransId="{3C11CC62-4092-47C4-936C-6CB124E0A1CF}" sibTransId="{3E4B26CC-E6AE-4542-A20B-9E6F60438F28}"/>
    <dgm:cxn modelId="{7DBCE23E-E9C4-438F-89AF-C6C98DA0C1FB}" type="presParOf" srcId="{02AEC88E-0959-4B64-83DB-44E5C970CB9C}" destId="{E2EC2805-6A46-4575-A0A0-EC5A36653BAF}" srcOrd="0" destOrd="0" presId="urn:microsoft.com/office/officeart/2005/8/layout/chevron1"/>
    <dgm:cxn modelId="{E5142A61-DB75-428C-9ABC-9C93A6ECF228}" type="presParOf" srcId="{02AEC88E-0959-4B64-83DB-44E5C970CB9C}" destId="{6FD21173-A117-418C-9456-1DEEA42AD695}" srcOrd="1" destOrd="0" presId="urn:microsoft.com/office/officeart/2005/8/layout/chevron1"/>
    <dgm:cxn modelId="{F389C1DD-967D-4D2E-A71F-4DED1B2B853D}" type="presParOf" srcId="{02AEC88E-0959-4B64-83DB-44E5C970CB9C}" destId="{A73726BE-F244-4978-8653-FD34883FD4EB}" srcOrd="2" destOrd="0" presId="urn:microsoft.com/office/officeart/2005/8/layout/chevron1"/>
    <dgm:cxn modelId="{58713E7D-FFD2-4531-90B6-D058D856C5A8}" type="presParOf" srcId="{02AEC88E-0959-4B64-83DB-44E5C970CB9C}" destId="{767F08A1-E18B-4D6C-9B5F-D71FA5206856}" srcOrd="3" destOrd="0" presId="urn:microsoft.com/office/officeart/2005/8/layout/chevron1"/>
    <dgm:cxn modelId="{D624CD05-252D-409B-8262-201F2DC2D9A0}" type="presParOf" srcId="{02AEC88E-0959-4B64-83DB-44E5C970CB9C}" destId="{12C5C1EF-32C8-4617-816C-9CFC0AC5E1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AU" sz="1600" b="0" noProof="0" dirty="0"/>
            <a:t>The EU’s banking system is still vulnerable in the changing interest rate environment.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hu-HU" sz="1600" b="0" noProof="0" dirty="0"/>
            <a:t>There </a:t>
          </a:r>
          <a:r>
            <a:rPr lang="en-AU" sz="1600" b="0" noProof="0" dirty="0"/>
            <a:t>was</a:t>
          </a:r>
          <a:r>
            <a:rPr lang="hu-HU" sz="1600" b="0" noProof="0" dirty="0"/>
            <a:t> an</a:t>
          </a:r>
          <a:r>
            <a:rPr lang="en-AU" sz="1600" b="0" noProof="0" dirty="0"/>
            <a:t> improvement in the</a:t>
          </a:r>
          <a:r>
            <a:rPr lang="hu-HU" sz="1600" b="0" noProof="0" dirty="0"/>
            <a:t> </a:t>
          </a:r>
          <a:r>
            <a:rPr lang="en-AU" sz="1600" b="0" noProof="0" dirty="0"/>
            <a:t>domestic operating environment of bank</a:t>
          </a:r>
          <a:r>
            <a:rPr lang="hu-HU" sz="1600" b="0" noProof="0" dirty="0"/>
            <a:t>s, </a:t>
          </a:r>
          <a:r>
            <a:rPr lang="en-AU" sz="1600" b="0" noProof="0" dirty="0"/>
            <a:t>but</a:t>
          </a:r>
          <a:r>
            <a:rPr lang="hu-HU" sz="1600" b="0" noProof="0" dirty="0"/>
            <a:t> </a:t>
          </a:r>
          <a:r>
            <a:rPr lang="en-AU" sz="1600" b="0" noProof="0" dirty="0"/>
            <a:t>developments in the real estate sector need close monitoring</a:t>
          </a:r>
          <a:r>
            <a:rPr lang="hu-HU" sz="1600" b="0" dirty="0"/>
            <a:t>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AU" sz="1600" noProof="0" dirty="0"/>
            <a:t>Banks closed the year with outstanding </a:t>
          </a:r>
          <a:r>
            <a:rPr lang="hu-HU" sz="1600" noProof="0" dirty="0"/>
            <a:t>profit</a:t>
          </a:r>
          <a:r>
            <a:rPr lang="en-AU" sz="1600" noProof="0" dirty="0"/>
            <a:t>, however</a:t>
          </a:r>
          <a:r>
            <a:rPr lang="hu-HU" sz="1600" noProof="0" dirty="0"/>
            <a:t>,</a:t>
          </a:r>
          <a:r>
            <a:rPr lang="en-AU" sz="1600" noProof="0" dirty="0"/>
            <a:t> this was mainly the result of one-off, not sustainable items.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AU" sz="1600" noProof="0" dirty="0"/>
            <a:t>Portfolio cleaning is intensive in the corporate sector, the remaining stock can be managed within a market-based framework.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hu-HU" sz="1600" dirty="0"/>
            <a:t>The </a:t>
          </a:r>
          <a:r>
            <a:rPr lang="en-AU" sz="1600" noProof="0" dirty="0"/>
            <a:t>non-performing</a:t>
          </a:r>
          <a:r>
            <a:rPr lang="hu-HU" sz="1600" dirty="0"/>
            <a:t> household </a:t>
          </a:r>
          <a:r>
            <a:rPr lang="en-AU" sz="1600" noProof="0" dirty="0"/>
            <a:t>portfolio</a:t>
          </a:r>
          <a:r>
            <a:rPr lang="hu-HU" sz="1600" dirty="0"/>
            <a:t> is </a:t>
          </a:r>
          <a:r>
            <a:rPr lang="en-AU" sz="1600" noProof="0" dirty="0"/>
            <a:t>characterized</a:t>
          </a:r>
          <a:r>
            <a:rPr lang="hu-HU" sz="1600" dirty="0"/>
            <a:t> </a:t>
          </a:r>
          <a:r>
            <a:rPr lang="en-AU" sz="1600" noProof="0" dirty="0"/>
            <a:t>by</a:t>
          </a:r>
          <a:r>
            <a:rPr lang="hu-HU" sz="1600" dirty="0"/>
            <a:t> more </a:t>
          </a:r>
          <a:r>
            <a:rPr lang="en-AU" sz="1600" noProof="0" dirty="0"/>
            <a:t>sales</a:t>
          </a:r>
          <a:r>
            <a:rPr lang="hu-HU" sz="1600" dirty="0"/>
            <a:t> </a:t>
          </a:r>
          <a:r>
            <a:rPr lang="en-AU" sz="1600" noProof="0" dirty="0"/>
            <a:t>than before, but the social aspect of the problem still needs to</a:t>
          </a:r>
          <a:r>
            <a:rPr lang="hu-HU" sz="1600" noProof="0" dirty="0"/>
            <a:t> be </a:t>
          </a:r>
          <a:r>
            <a:rPr lang="en-AU" sz="1600" noProof="0" dirty="0"/>
            <a:t>treated</a:t>
          </a:r>
          <a:r>
            <a:rPr lang="hu-HU" sz="1600" noProof="0" dirty="0"/>
            <a:t>.</a:t>
          </a:r>
          <a:endParaRPr lang="hu-HU" sz="1600" dirty="0"/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45C380B7-ED00-4F8A-BFAE-7A775B6ED922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BZ" sz="1600" noProof="0" dirty="0"/>
            <a:t>There is a need for a more intensive price competition in household lending. </a:t>
          </a:r>
          <a:r>
            <a:rPr lang="hu-HU" sz="1600" noProof="0" dirty="0"/>
            <a:t>D</a:t>
          </a:r>
          <a:r>
            <a:rPr lang="en-BZ" sz="1600" noProof="0" dirty="0" err="1"/>
            <a:t>ecline</a:t>
          </a:r>
          <a:r>
            <a:rPr lang="en-BZ" sz="1600" noProof="0" dirty="0"/>
            <a:t> in spreads can be </a:t>
          </a:r>
          <a:r>
            <a:rPr lang="hu-HU" sz="1600" noProof="0" dirty="0" err="1"/>
            <a:t>offset</a:t>
          </a:r>
          <a:r>
            <a:rPr lang="hu-HU" sz="1600" noProof="0" dirty="0"/>
            <a:t> </a:t>
          </a:r>
          <a:r>
            <a:rPr lang="en-BZ" sz="1600" noProof="0" dirty="0"/>
            <a:t>by increasing cost efficiency.</a:t>
          </a:r>
        </a:p>
      </dgm:t>
    </dgm:pt>
    <dgm:pt modelId="{4D46ABE7-FD1E-4BE1-9D8A-2FC45BAC1E6E}" type="parTrans" cxnId="{90BE48F8-AF16-4F3D-9BB4-ACDC5E7C58D7}">
      <dgm:prSet/>
      <dgm:spPr/>
      <dgm:t>
        <a:bodyPr/>
        <a:lstStyle/>
        <a:p>
          <a:endParaRPr lang="hu-HU"/>
        </a:p>
      </dgm:t>
    </dgm:pt>
    <dgm:pt modelId="{7299C5AA-2269-45FF-9E35-B04A39049BD9}" type="sibTrans" cxnId="{90BE48F8-AF16-4F3D-9BB4-ACDC5E7C58D7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 custScaleY="102812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>
        <a:solidFill>
          <a:schemeClr val="bg1"/>
        </a:solidFill>
      </dgm:spPr>
    </dgm:pt>
    <dgm:pt modelId="{E3AC08F5-554E-4D6D-8128-EF5A20CA6898}" type="pres">
      <dgm:prSet presAssocID="{6AF88A80-65E3-4CAD-821F-DD2D5E762AB9}" presName="text_2" presStyleLbl="node1" presStyleIdx="1" presStyleCnt="6">
        <dgm:presLayoutVars>
          <dgm:bulletEnabled val="1"/>
        </dgm:presLayoutVars>
      </dgm:prSet>
      <dgm:spPr/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6"/>
      <dgm:spPr/>
    </dgm:pt>
    <dgm:pt modelId="{90E71A7D-32EA-4A45-8BFD-C0E67A7B2B9A}" type="pres">
      <dgm:prSet presAssocID="{33191BDA-94FC-4E06-8558-56924C2393AA}" presName="text_3" presStyleLbl="node1" presStyleIdx="2" presStyleCnt="6" custScaleY="104314">
        <dgm:presLayoutVars>
          <dgm:bulletEnabled val="1"/>
        </dgm:presLayoutVars>
      </dgm:prSet>
      <dgm:spPr/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6"/>
      <dgm:spPr>
        <a:solidFill>
          <a:schemeClr val="bg1"/>
        </a:solidFill>
      </dgm:spPr>
    </dgm:pt>
    <dgm:pt modelId="{BD72C525-1DCA-4E36-96EB-3BCB4537A65E}" type="pres">
      <dgm:prSet presAssocID="{0908818D-0311-4925-BA51-144B0CDE72C0}" presName="text_4" presStyleLbl="node1" presStyleIdx="3" presStyleCnt="6">
        <dgm:presLayoutVars>
          <dgm:bulletEnabled val="1"/>
        </dgm:presLayoutVars>
      </dgm:prSet>
      <dgm:spPr/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6"/>
      <dgm:spPr>
        <a:solidFill>
          <a:schemeClr val="bg1"/>
        </a:solidFill>
      </dgm:spPr>
    </dgm:pt>
    <dgm:pt modelId="{C4478D66-FBF7-4725-8518-EF631907FAFD}" type="pres">
      <dgm:prSet presAssocID="{8C8EE247-F336-42AD-959E-ACB3F66D289B}" presName="text_5" presStyleLbl="node1" presStyleIdx="4" presStyleCnt="6" custScaleY="105700">
        <dgm:presLayoutVars>
          <dgm:bulletEnabled val="1"/>
        </dgm:presLayoutVars>
      </dgm:prSet>
      <dgm:spPr/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6"/>
      <dgm:spPr>
        <a:solidFill>
          <a:schemeClr val="bg1"/>
        </a:solidFill>
      </dgm:spPr>
    </dgm:pt>
    <dgm:pt modelId="{9CAF85F7-BFA0-4F6D-8496-1E7E55BC3489}" type="pres">
      <dgm:prSet presAssocID="{45C380B7-ED00-4F8A-BFAE-7A775B6ED922}" presName="text_6" presStyleLbl="node1" presStyleIdx="5" presStyleCnt="6">
        <dgm:presLayoutVars>
          <dgm:bulletEnabled val="1"/>
        </dgm:presLayoutVars>
      </dgm:prSet>
      <dgm:spPr/>
    </dgm:pt>
    <dgm:pt modelId="{1E8B06C6-CBA6-4A13-A3B2-01A73D070271}" type="pres">
      <dgm:prSet presAssocID="{45C380B7-ED00-4F8A-BFAE-7A775B6ED922}" presName="accent_6" presStyleCnt="0"/>
      <dgm:spPr/>
    </dgm:pt>
    <dgm:pt modelId="{5A08B1B6-1F58-4C7E-9BAC-63764785D3F8}" type="pres">
      <dgm:prSet presAssocID="{45C380B7-ED00-4F8A-BFAE-7A775B6ED922}" presName="accentRepeatNode" presStyleLbl="solidFgAcc1" presStyleIdx="5" presStyleCnt="6"/>
      <dgm:spPr/>
    </dgm:pt>
  </dgm:ptLst>
  <dgm:cxnLst>
    <dgm:cxn modelId="{7E772B08-ED0D-47B2-968F-C7526CF73730}" type="presOf" srcId="{33191BDA-94FC-4E06-8558-56924C2393AA}" destId="{90E71A7D-32EA-4A45-8BFD-C0E67A7B2B9A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689DA324-BA23-48E5-BC81-6C148E5B2E73}" type="presOf" srcId="{8C8EE247-F336-42AD-959E-ACB3F66D289B}" destId="{C4478D66-FBF7-4725-8518-EF631907FAFD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71D13F38-95A4-49D9-97EB-3464937A720A}" type="presOf" srcId="{0908818D-0311-4925-BA51-144B0CDE72C0}" destId="{BD72C525-1DCA-4E36-96EB-3BCB4537A65E}" srcOrd="0" destOrd="0" presId="urn:microsoft.com/office/officeart/2008/layout/VerticalCurvedList"/>
    <dgm:cxn modelId="{3B167252-4B25-44EF-859F-BAD8AD17AD11}" type="presOf" srcId="{45C380B7-ED00-4F8A-BFAE-7A775B6ED922}" destId="{9CAF85F7-BFA0-4F6D-8496-1E7E55BC3489}" srcOrd="0" destOrd="0" presId="urn:microsoft.com/office/officeart/2008/layout/VerticalCurvedList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1BF1109B-F8A8-476A-B5EA-17E5F464EA2E}" type="presOf" srcId="{5A70A127-7AA4-472B-9044-88976BFC0DDA}" destId="{2A744287-2E1E-4391-9F7D-5DFEBB18C29C}" srcOrd="0" destOrd="0" presId="urn:microsoft.com/office/officeart/2008/layout/VerticalCurvedList"/>
    <dgm:cxn modelId="{5BEEE4C5-EA7B-4F7D-8E90-A20494A5E6E9}" type="presOf" srcId="{4FE4E69F-2722-411F-A79D-B93096C32506}" destId="{FBB4BE13-2B90-4556-9B30-6A97A2921C81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B9A64DCE-2A9D-43E7-B637-26E3363F8448}" type="presOf" srcId="{D27A8739-2284-401A-9A44-50581DBB4A1A}" destId="{C187C86A-758D-46F6-AD59-62BE9594A311}" srcOrd="0" destOrd="0" presId="urn:microsoft.com/office/officeart/2008/layout/VerticalCurvedList"/>
    <dgm:cxn modelId="{90BE48F8-AF16-4F3D-9BB4-ACDC5E7C58D7}" srcId="{D27A8739-2284-401A-9A44-50581DBB4A1A}" destId="{45C380B7-ED00-4F8A-BFAE-7A775B6ED922}" srcOrd="5" destOrd="0" parTransId="{4D46ABE7-FD1E-4BE1-9D8A-2FC45BAC1E6E}" sibTransId="{7299C5AA-2269-45FF-9E35-B04A39049BD9}"/>
    <dgm:cxn modelId="{A63BDCF9-B836-4DD0-B052-B47F2D602B38}" type="presOf" srcId="{6AF88A80-65E3-4CAD-821F-DD2D5E762AB9}" destId="{E3AC08F5-554E-4D6D-8128-EF5A20CA6898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25DB60C4-09FD-4C04-BA50-5B28C8084808}" type="presParOf" srcId="{C187C86A-758D-46F6-AD59-62BE9594A311}" destId="{54B839CE-E463-49D7-B1C4-08E57049B092}" srcOrd="0" destOrd="0" presId="urn:microsoft.com/office/officeart/2008/layout/VerticalCurvedList"/>
    <dgm:cxn modelId="{34547A65-B27A-462D-B999-3F63902CD9F8}" type="presParOf" srcId="{54B839CE-E463-49D7-B1C4-08E57049B092}" destId="{17F2F251-7507-484A-9F97-DFBEA11B9712}" srcOrd="0" destOrd="0" presId="urn:microsoft.com/office/officeart/2008/layout/VerticalCurvedList"/>
    <dgm:cxn modelId="{4637E89A-FFE8-4135-B682-7E323BDF4449}" type="presParOf" srcId="{17F2F251-7507-484A-9F97-DFBEA11B9712}" destId="{75019996-51E8-402C-AD01-FDD09B5959FC}" srcOrd="0" destOrd="0" presId="urn:microsoft.com/office/officeart/2008/layout/VerticalCurvedList"/>
    <dgm:cxn modelId="{E5DE5C20-DC35-4A7F-BA89-38031576C58C}" type="presParOf" srcId="{17F2F251-7507-484A-9F97-DFBEA11B9712}" destId="{FBB4BE13-2B90-4556-9B30-6A97A2921C81}" srcOrd="1" destOrd="0" presId="urn:microsoft.com/office/officeart/2008/layout/VerticalCurvedList"/>
    <dgm:cxn modelId="{30C463EA-3B8A-42C9-9CDD-311ACB50D6BD}" type="presParOf" srcId="{17F2F251-7507-484A-9F97-DFBEA11B9712}" destId="{BACBB4D1-59D6-4911-9D57-BE9306ED8E5F}" srcOrd="2" destOrd="0" presId="urn:microsoft.com/office/officeart/2008/layout/VerticalCurvedList"/>
    <dgm:cxn modelId="{5EE9006A-8F51-49A9-9658-CA3F548D1653}" type="presParOf" srcId="{17F2F251-7507-484A-9F97-DFBEA11B9712}" destId="{7337476A-FFD2-4503-8236-DBCCA0A1EAC6}" srcOrd="3" destOrd="0" presId="urn:microsoft.com/office/officeart/2008/layout/VerticalCurvedList"/>
    <dgm:cxn modelId="{38E8C9C2-9CEB-49F2-900D-46D07F9236F2}" type="presParOf" srcId="{54B839CE-E463-49D7-B1C4-08E57049B092}" destId="{2A744287-2E1E-4391-9F7D-5DFEBB18C29C}" srcOrd="1" destOrd="0" presId="urn:microsoft.com/office/officeart/2008/layout/VerticalCurvedList"/>
    <dgm:cxn modelId="{4B4AC29E-7ECC-40A0-A6BF-E1715AE85400}" type="presParOf" srcId="{54B839CE-E463-49D7-B1C4-08E57049B092}" destId="{54CB5A54-B1AF-4FE7-8D0D-3E221FF411B3}" srcOrd="2" destOrd="0" presId="urn:microsoft.com/office/officeart/2008/layout/VerticalCurvedList"/>
    <dgm:cxn modelId="{82150034-AD99-41EF-B126-D0FEC1AAFF5F}" type="presParOf" srcId="{54CB5A54-B1AF-4FE7-8D0D-3E221FF411B3}" destId="{6B72F60C-4BD3-4A49-974B-39C43FDD0F15}" srcOrd="0" destOrd="0" presId="urn:microsoft.com/office/officeart/2008/layout/VerticalCurvedList"/>
    <dgm:cxn modelId="{E5DDA80B-B338-48BF-A9AF-76AD8FBE5339}" type="presParOf" srcId="{54B839CE-E463-49D7-B1C4-08E57049B092}" destId="{E3AC08F5-554E-4D6D-8128-EF5A20CA6898}" srcOrd="3" destOrd="0" presId="urn:microsoft.com/office/officeart/2008/layout/VerticalCurvedList"/>
    <dgm:cxn modelId="{852C6962-C200-48CA-BFFC-82B17F282362}" type="presParOf" srcId="{54B839CE-E463-49D7-B1C4-08E57049B092}" destId="{7A15A1EA-1DB7-455B-A140-290BC82D42CF}" srcOrd="4" destOrd="0" presId="urn:microsoft.com/office/officeart/2008/layout/VerticalCurvedList"/>
    <dgm:cxn modelId="{483C5BA1-300B-4935-A5B1-ABCC5FDDF54D}" type="presParOf" srcId="{7A15A1EA-1DB7-455B-A140-290BC82D42CF}" destId="{F31DBB98-3F77-413D-A006-FF677A46B9C1}" srcOrd="0" destOrd="0" presId="urn:microsoft.com/office/officeart/2008/layout/VerticalCurvedList"/>
    <dgm:cxn modelId="{7D2F7791-8FD3-4B1C-B3A1-015BBFE1B3B7}" type="presParOf" srcId="{54B839CE-E463-49D7-B1C4-08E57049B092}" destId="{90E71A7D-32EA-4A45-8BFD-C0E67A7B2B9A}" srcOrd="5" destOrd="0" presId="urn:microsoft.com/office/officeart/2008/layout/VerticalCurvedList"/>
    <dgm:cxn modelId="{75CDC265-93E8-4A83-8C73-F61B4E7D468C}" type="presParOf" srcId="{54B839CE-E463-49D7-B1C4-08E57049B092}" destId="{E8368A74-ED26-4C66-BA8A-A44E961D1BAD}" srcOrd="6" destOrd="0" presId="urn:microsoft.com/office/officeart/2008/layout/VerticalCurvedList"/>
    <dgm:cxn modelId="{2884B5E2-55FD-4613-A4A7-D8A0ED14D034}" type="presParOf" srcId="{E8368A74-ED26-4C66-BA8A-A44E961D1BAD}" destId="{EB11EE4F-956F-4561-83DE-310BD9E4A86E}" srcOrd="0" destOrd="0" presId="urn:microsoft.com/office/officeart/2008/layout/VerticalCurvedList"/>
    <dgm:cxn modelId="{806EBD10-759A-4009-9ED1-C2F391AB62D4}" type="presParOf" srcId="{54B839CE-E463-49D7-B1C4-08E57049B092}" destId="{BD72C525-1DCA-4E36-96EB-3BCB4537A65E}" srcOrd="7" destOrd="0" presId="urn:microsoft.com/office/officeart/2008/layout/VerticalCurvedList"/>
    <dgm:cxn modelId="{78A33037-625C-4684-B79F-98E79655544A}" type="presParOf" srcId="{54B839CE-E463-49D7-B1C4-08E57049B092}" destId="{085B1817-8A93-4071-B0C0-AE35593CD72F}" srcOrd="8" destOrd="0" presId="urn:microsoft.com/office/officeart/2008/layout/VerticalCurvedList"/>
    <dgm:cxn modelId="{F7E33DD1-ECAE-409A-A634-4F3BEC1AD911}" type="presParOf" srcId="{085B1817-8A93-4071-B0C0-AE35593CD72F}" destId="{F4A14187-DFBB-415D-B499-1615A0A49A29}" srcOrd="0" destOrd="0" presId="urn:microsoft.com/office/officeart/2008/layout/VerticalCurvedList"/>
    <dgm:cxn modelId="{56774558-C855-41B3-A450-2C4A1366E1E1}" type="presParOf" srcId="{54B839CE-E463-49D7-B1C4-08E57049B092}" destId="{C4478D66-FBF7-4725-8518-EF631907FAFD}" srcOrd="9" destOrd="0" presId="urn:microsoft.com/office/officeart/2008/layout/VerticalCurvedList"/>
    <dgm:cxn modelId="{3CA51C68-0CD0-4CAA-AE75-E5459161FF28}" type="presParOf" srcId="{54B839CE-E463-49D7-B1C4-08E57049B092}" destId="{D63479B6-655F-4B03-B78C-5D3768A9F4FE}" srcOrd="10" destOrd="0" presId="urn:microsoft.com/office/officeart/2008/layout/VerticalCurvedList"/>
    <dgm:cxn modelId="{F3817425-5189-4C3A-9E56-FC95E055C943}" type="presParOf" srcId="{D63479B6-655F-4B03-B78C-5D3768A9F4FE}" destId="{E3D36AA9-0246-4AB1-8BAC-A47B8D032166}" srcOrd="0" destOrd="0" presId="urn:microsoft.com/office/officeart/2008/layout/VerticalCurvedList"/>
    <dgm:cxn modelId="{E550FC83-0332-419C-9C1C-1AD6FE493D97}" type="presParOf" srcId="{54B839CE-E463-49D7-B1C4-08E57049B092}" destId="{9CAF85F7-BFA0-4F6D-8496-1E7E55BC3489}" srcOrd="11" destOrd="0" presId="urn:microsoft.com/office/officeart/2008/layout/VerticalCurvedList"/>
    <dgm:cxn modelId="{CBA222B6-6054-4BDB-BD0F-29D1315C727B}" type="presParOf" srcId="{54B839CE-E463-49D7-B1C4-08E57049B092}" destId="{1E8B06C6-CBA6-4A13-A3B2-01A73D070271}" srcOrd="12" destOrd="0" presId="urn:microsoft.com/office/officeart/2008/layout/VerticalCurvedList"/>
    <dgm:cxn modelId="{6776A3BA-029A-48AD-AB8A-609F85BF6418}" type="presParOf" srcId="{1E8B06C6-CBA6-4A13-A3B2-01A73D070271}" destId="{5A08B1B6-1F58-4C7E-9BAC-63764785D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/>
      <dgm:t>
        <a:bodyPr/>
        <a:lstStyle/>
        <a:p>
          <a:r>
            <a:rPr lang="en-AU" sz="1600" b="0" noProof="0" dirty="0"/>
            <a:t>The EU’s banking system is still vulnerable in the changing interest rate environment.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3B59B8E8-3AFE-4C79-A231-3367808A2433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gm:t>
    </dgm:pt>
    <dgm:pt modelId="{283AF03E-6FC7-421B-AA34-97E201F749A9}" type="parTrans" cxnId="{266AC22E-B2BC-4DB9-8C2D-0B3B1D7B7E56}">
      <dgm:prSet/>
      <dgm:spPr/>
      <dgm:t>
        <a:bodyPr/>
        <a:lstStyle/>
        <a:p>
          <a:endParaRPr lang="en-US"/>
        </a:p>
      </dgm:t>
    </dgm:pt>
    <dgm:pt modelId="{60F28F36-4D54-42B4-916D-DA233860C72B}" type="sibTrans" cxnId="{266AC22E-B2BC-4DB9-8C2D-0B3B1D7B7E56}">
      <dgm:prSet/>
      <dgm:spPr/>
      <dgm:t>
        <a:bodyPr/>
        <a:lstStyle/>
        <a:p>
          <a:endParaRPr lang="en-US"/>
        </a:p>
      </dgm:t>
    </dgm:pt>
    <dgm:pt modelId="{5E4D5AA0-A3D0-4792-A255-25DB745B9AE5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gm:t>
    </dgm:pt>
    <dgm:pt modelId="{92DF0995-EA63-4958-9ABC-2EBBAEE501EB}" type="parTrans" cxnId="{2DCAB1B2-C503-4698-A1D7-29076A62B43F}">
      <dgm:prSet/>
      <dgm:spPr/>
      <dgm:t>
        <a:bodyPr/>
        <a:lstStyle/>
        <a:p>
          <a:endParaRPr lang="en-US"/>
        </a:p>
      </dgm:t>
    </dgm:pt>
    <dgm:pt modelId="{209EC0EB-CDBD-4120-ADDC-1F346A2AE269}" type="sibTrans" cxnId="{2DCAB1B2-C503-4698-A1D7-29076A62B43F}">
      <dgm:prSet/>
      <dgm:spPr/>
      <dgm:t>
        <a:bodyPr/>
        <a:lstStyle/>
        <a:p>
          <a:endParaRPr lang="en-US"/>
        </a:p>
      </dgm:t>
    </dgm:pt>
    <dgm:pt modelId="{12791E33-4C5A-4ABA-A90A-C2C5A8AACE8B}">
      <dgm:prSet phldrT="[Text]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noProof="0" dirty="0"/>
            <a:t>Portfolio cleaning is intensive in the corporate sector, the remaining stock can be managed within a market-based framework.</a:t>
          </a:r>
        </a:p>
      </dgm:t>
    </dgm:pt>
    <dgm:pt modelId="{2A7C948A-8488-4AB8-AECE-74EBDC10BFD4}" type="parTrans" cxnId="{D7549343-AC9E-4A2D-941D-F90C529ABA2F}">
      <dgm:prSet/>
      <dgm:spPr/>
      <dgm:t>
        <a:bodyPr/>
        <a:lstStyle/>
        <a:p>
          <a:endParaRPr lang="en-US"/>
        </a:p>
      </dgm:t>
    </dgm:pt>
    <dgm:pt modelId="{88766B11-F598-4065-829E-C826D76A5B81}" type="sibTrans" cxnId="{D7549343-AC9E-4A2D-941D-F90C529ABA2F}">
      <dgm:prSet/>
      <dgm:spPr/>
      <dgm:t>
        <a:bodyPr/>
        <a:lstStyle/>
        <a:p>
          <a:endParaRPr lang="en-US"/>
        </a:p>
      </dgm:t>
    </dgm:pt>
    <dgm:pt modelId="{EF740AA8-14C9-485A-B60B-B12FC47EBC73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gm:t>
    </dgm:pt>
    <dgm:pt modelId="{AFF4D153-B4D8-4700-85F0-06B6E115AD7B}" type="parTrans" cxnId="{2CAC1056-7533-4F7C-8149-E38E9E837154}">
      <dgm:prSet/>
      <dgm:spPr/>
      <dgm:t>
        <a:bodyPr/>
        <a:lstStyle/>
        <a:p>
          <a:endParaRPr lang="en-US"/>
        </a:p>
      </dgm:t>
    </dgm:pt>
    <dgm:pt modelId="{2360CECA-4638-47E3-98C8-F62335AC5DF9}" type="sibTrans" cxnId="{2CAC1056-7533-4F7C-8149-E38E9E837154}">
      <dgm:prSet/>
      <dgm:spPr/>
      <dgm:t>
        <a:bodyPr/>
        <a:lstStyle/>
        <a:p>
          <a:endParaRPr lang="en-US"/>
        </a:p>
      </dgm:t>
    </dgm:pt>
    <dgm:pt modelId="{7BDEA81B-EB91-49CC-874D-3DB20A8BE65E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gm:t>
    </dgm:pt>
    <dgm:pt modelId="{3D5B9E27-97E6-4F4D-889A-1F269C34C5B5}" type="parTrans" cxnId="{1EDC37D3-6BD4-4872-9D46-5E9378513C70}">
      <dgm:prSet/>
      <dgm:spPr/>
      <dgm:t>
        <a:bodyPr/>
        <a:lstStyle/>
        <a:p>
          <a:endParaRPr lang="en-US"/>
        </a:p>
      </dgm:t>
    </dgm:pt>
    <dgm:pt modelId="{A8DE0144-2BE1-4476-B566-150035CC8902}" type="sibTrans" cxnId="{1EDC37D3-6BD4-4872-9D46-5E9378513C70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 custScaleY="102812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>
        <a:solidFill>
          <a:srgbClr val="1E2452"/>
        </a:solidFill>
      </dgm:spPr>
    </dgm:pt>
    <dgm:pt modelId="{1D99E6C5-86E5-460E-8AA3-B390EE2070F8}" type="pres">
      <dgm:prSet presAssocID="{3B59B8E8-3AFE-4C79-A231-3367808A2433}" presName="text_2" presStyleLbl="node1" presStyleIdx="1" presStyleCnt="6">
        <dgm:presLayoutVars>
          <dgm:bulletEnabled val="1"/>
        </dgm:presLayoutVars>
      </dgm:prSet>
      <dgm:spPr>
        <a:xfrm>
          <a:off x="829338" y="1046178"/>
          <a:ext cx="7382108" cy="523089"/>
        </a:xfrm>
        <a:prstGeom prst="rect">
          <a:avLst/>
        </a:prstGeom>
      </dgm:spPr>
    </dgm:pt>
    <dgm:pt modelId="{298D7E6E-31AC-4EB3-886F-AA4961D15D13}" type="pres">
      <dgm:prSet presAssocID="{3B59B8E8-3AFE-4C79-A231-3367808A2433}" presName="accent_2" presStyleCnt="0"/>
      <dgm:spPr/>
    </dgm:pt>
    <dgm:pt modelId="{F6F9FC30-BA45-4CEA-AC83-99E8231F03AA}" type="pres">
      <dgm:prSet presAssocID="{3B59B8E8-3AFE-4C79-A231-3367808A2433}" presName="accentRepeatNode" presStyleLbl="solidFgAcc1" presStyleIdx="1" presStyleCnt="6"/>
      <dgm:spPr/>
    </dgm:pt>
    <dgm:pt modelId="{8266E3C7-05DC-4E28-9514-813786A291EF}" type="pres">
      <dgm:prSet presAssocID="{5E4D5AA0-A3D0-4792-A255-25DB745B9AE5}" presName="text_3" presStyleLbl="node1" presStyleIdx="2" presStyleCnt="6" custScaleY="104314">
        <dgm:presLayoutVars>
          <dgm:bulletEnabled val="1"/>
        </dgm:presLayoutVars>
      </dgm:prSet>
      <dgm:spPr>
        <a:xfrm>
          <a:off x="1026092" y="1819429"/>
          <a:ext cx="7185354" cy="545655"/>
        </a:xfrm>
        <a:prstGeom prst="rect">
          <a:avLst/>
        </a:prstGeom>
      </dgm:spPr>
    </dgm:pt>
    <dgm:pt modelId="{16E961C6-9B1D-47CF-AEC9-8FA01A0E1BA5}" type="pres">
      <dgm:prSet presAssocID="{5E4D5AA0-A3D0-4792-A255-25DB745B9AE5}" presName="accent_3" presStyleCnt="0"/>
      <dgm:spPr/>
    </dgm:pt>
    <dgm:pt modelId="{E4C82EEC-9A8F-4BC4-9EDF-CFF6267F09B0}" type="pres">
      <dgm:prSet presAssocID="{5E4D5AA0-A3D0-4792-A255-25DB745B9AE5}" presName="accentRepeatNode" presStyleLbl="solidFgAcc1" presStyleIdx="2" presStyleCnt="6"/>
      <dgm:spPr/>
    </dgm:pt>
    <dgm:pt modelId="{78AD09B1-2E85-4099-86AD-E481BFE4AB09}" type="pres">
      <dgm:prSet presAssocID="{12791E33-4C5A-4ABA-A90A-C2C5A8AACE8B}" presName="text_4" presStyleLbl="node1" presStyleIdx="3" presStyleCnt="6">
        <dgm:presLayoutVars>
          <dgm:bulletEnabled val="1"/>
        </dgm:presLayoutVars>
      </dgm:prSet>
      <dgm:spPr>
        <a:xfrm>
          <a:off x="1026092" y="2614750"/>
          <a:ext cx="7185354" cy="523089"/>
        </a:xfrm>
        <a:prstGeom prst="rect">
          <a:avLst/>
        </a:prstGeom>
      </dgm:spPr>
    </dgm:pt>
    <dgm:pt modelId="{8A0261BD-2E20-41C1-A672-4399D2343664}" type="pres">
      <dgm:prSet presAssocID="{12791E33-4C5A-4ABA-A90A-C2C5A8AACE8B}" presName="accent_4" presStyleCnt="0"/>
      <dgm:spPr/>
    </dgm:pt>
    <dgm:pt modelId="{D9128D88-61D2-4770-BEF4-8F22125D5EED}" type="pres">
      <dgm:prSet presAssocID="{12791E33-4C5A-4ABA-A90A-C2C5A8AACE8B}" presName="accentRepeatNode" presStyleLbl="solidFgAcc1" presStyleIdx="3" presStyleCnt="6"/>
      <dgm:spPr/>
    </dgm:pt>
    <dgm:pt modelId="{7FB00FCF-C616-4FE2-8DF7-69D24DF7A356}" type="pres">
      <dgm:prSet presAssocID="{EF740AA8-14C9-485A-B60B-B12FC47EBC73}" presName="text_5" presStyleLbl="node1" presStyleIdx="4" presStyleCnt="6" custScaleY="105700">
        <dgm:presLayoutVars>
          <dgm:bulletEnabled val="1"/>
        </dgm:presLayoutVars>
      </dgm:prSet>
      <dgm:spPr>
        <a:xfrm>
          <a:off x="829338" y="3384376"/>
          <a:ext cx="7382108" cy="552905"/>
        </a:xfrm>
        <a:prstGeom prst="rect">
          <a:avLst/>
        </a:prstGeom>
      </dgm:spPr>
    </dgm:pt>
    <dgm:pt modelId="{245CFD9B-B55A-46D5-9D8F-4AC1D237A1E9}" type="pres">
      <dgm:prSet presAssocID="{EF740AA8-14C9-485A-B60B-B12FC47EBC73}" presName="accent_5" presStyleCnt="0"/>
      <dgm:spPr/>
    </dgm:pt>
    <dgm:pt modelId="{D06DA920-4889-4B2A-8D80-7C5570F6ADD2}" type="pres">
      <dgm:prSet presAssocID="{EF740AA8-14C9-485A-B60B-B12FC47EBC73}" presName="accentRepeatNode" presStyleLbl="solidFgAcc1" presStyleIdx="4" presStyleCnt="6"/>
      <dgm:spPr/>
    </dgm:pt>
    <dgm:pt modelId="{40DCD72D-C4C7-4B2D-9971-61C4C9D7A77C}" type="pres">
      <dgm:prSet presAssocID="{7BDEA81B-EB91-49CC-874D-3DB20A8BE65E}" presName="text_6" presStyleLbl="node1" presStyleIdx="5" presStyleCnt="6">
        <dgm:presLayoutVars>
          <dgm:bulletEnabled val="1"/>
        </dgm:presLayoutVars>
      </dgm:prSet>
      <dgm:spPr>
        <a:xfrm>
          <a:off x="399061" y="4183818"/>
          <a:ext cx="7812385" cy="523089"/>
        </a:xfrm>
        <a:prstGeom prst="rect">
          <a:avLst/>
        </a:prstGeom>
      </dgm:spPr>
    </dgm:pt>
    <dgm:pt modelId="{29E191AB-8422-480D-9367-BF8A0B9F85A9}" type="pres">
      <dgm:prSet presAssocID="{7BDEA81B-EB91-49CC-874D-3DB20A8BE65E}" presName="accent_6" presStyleCnt="0"/>
      <dgm:spPr/>
    </dgm:pt>
    <dgm:pt modelId="{7FDE9171-8D7A-4E19-9B48-56F0FED865FA}" type="pres">
      <dgm:prSet presAssocID="{7BDEA81B-EB91-49CC-874D-3DB20A8BE65E}" presName="accentRepeatNode" presStyleLbl="solidFgAcc1" presStyleIdx="5" presStyleCnt="6"/>
      <dgm:spPr/>
    </dgm:pt>
  </dgm:ptLst>
  <dgm:cxnLst>
    <dgm:cxn modelId="{266AC22E-B2BC-4DB9-8C2D-0B3B1D7B7E56}" srcId="{D27A8739-2284-401A-9A44-50581DBB4A1A}" destId="{3B59B8E8-3AFE-4C79-A231-3367808A2433}" srcOrd="1" destOrd="0" parTransId="{283AF03E-6FC7-421B-AA34-97E201F749A9}" sibTransId="{60F28F36-4D54-42B4-916D-DA233860C72B}"/>
    <dgm:cxn modelId="{D7549343-AC9E-4A2D-941D-F90C529ABA2F}" srcId="{D27A8739-2284-401A-9A44-50581DBB4A1A}" destId="{12791E33-4C5A-4ABA-A90A-C2C5A8AACE8B}" srcOrd="3" destOrd="0" parTransId="{2A7C948A-8488-4AB8-AECE-74EBDC10BFD4}" sibTransId="{88766B11-F598-4065-829E-C826D76A5B81}"/>
    <dgm:cxn modelId="{2CAC1056-7533-4F7C-8149-E38E9E837154}" srcId="{D27A8739-2284-401A-9A44-50581DBB4A1A}" destId="{EF740AA8-14C9-485A-B60B-B12FC47EBC73}" srcOrd="4" destOrd="0" parTransId="{AFF4D153-B4D8-4700-85F0-06B6E115AD7B}" sibTransId="{2360CECA-4638-47E3-98C8-F62335AC5DF9}"/>
    <dgm:cxn modelId="{8BE5998C-D810-484A-AC8D-52942328713E}" type="presOf" srcId="{5E4D5AA0-A3D0-4792-A255-25DB745B9AE5}" destId="{8266E3C7-05DC-4E28-9514-813786A291EF}" srcOrd="0" destOrd="0" presId="urn:microsoft.com/office/officeart/2008/layout/VerticalCurvedList"/>
    <dgm:cxn modelId="{1BF1109B-F8A8-476A-B5EA-17E5F464EA2E}" type="presOf" srcId="{5A70A127-7AA4-472B-9044-88976BFC0DDA}" destId="{2A744287-2E1E-4391-9F7D-5DFEBB18C29C}" srcOrd="0" destOrd="0" presId="urn:microsoft.com/office/officeart/2008/layout/VerticalCurvedList"/>
    <dgm:cxn modelId="{1670AB9B-22F4-4520-80A6-B20A61FAA1EC}" type="presOf" srcId="{7BDEA81B-EB91-49CC-874D-3DB20A8BE65E}" destId="{40DCD72D-C4C7-4B2D-9971-61C4C9D7A77C}" srcOrd="0" destOrd="0" presId="urn:microsoft.com/office/officeart/2008/layout/VerticalCurvedList"/>
    <dgm:cxn modelId="{2DCAB1B2-C503-4698-A1D7-29076A62B43F}" srcId="{D27A8739-2284-401A-9A44-50581DBB4A1A}" destId="{5E4D5AA0-A3D0-4792-A255-25DB745B9AE5}" srcOrd="2" destOrd="0" parTransId="{92DF0995-EA63-4958-9ABC-2EBBAEE501EB}" sibTransId="{209EC0EB-CDBD-4120-ADDC-1F346A2AE269}"/>
    <dgm:cxn modelId="{EFFFF6C3-97BC-46E3-9BDF-582C5FA8F8E6}" type="presOf" srcId="{3B59B8E8-3AFE-4C79-A231-3367808A2433}" destId="{1D99E6C5-86E5-460E-8AA3-B390EE2070F8}" srcOrd="0" destOrd="0" presId="urn:microsoft.com/office/officeart/2008/layout/VerticalCurvedList"/>
    <dgm:cxn modelId="{5BEEE4C5-EA7B-4F7D-8E90-A20494A5E6E9}" type="presOf" srcId="{4FE4E69F-2722-411F-A79D-B93096C32506}" destId="{FBB4BE13-2B90-4556-9B30-6A97A2921C81}" srcOrd="0" destOrd="0" presId="urn:microsoft.com/office/officeart/2008/layout/VerticalCurvedList"/>
    <dgm:cxn modelId="{B9A64DCE-2A9D-43E7-B637-26E3363F8448}" type="presOf" srcId="{D27A8739-2284-401A-9A44-50581DBB4A1A}" destId="{C187C86A-758D-46F6-AD59-62BE9594A311}" srcOrd="0" destOrd="0" presId="urn:microsoft.com/office/officeart/2008/layout/VerticalCurvedList"/>
    <dgm:cxn modelId="{1EDC37D3-6BD4-4872-9D46-5E9378513C70}" srcId="{D27A8739-2284-401A-9A44-50581DBB4A1A}" destId="{7BDEA81B-EB91-49CC-874D-3DB20A8BE65E}" srcOrd="5" destOrd="0" parTransId="{3D5B9E27-97E6-4F4D-889A-1F269C34C5B5}" sibTransId="{A8DE0144-2BE1-4476-B566-150035CC8902}"/>
    <dgm:cxn modelId="{966205DC-A7AA-4949-8DC4-37402BEFD58B}" type="presOf" srcId="{EF740AA8-14C9-485A-B60B-B12FC47EBC73}" destId="{7FB00FCF-C616-4FE2-8DF7-69D24DF7A356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9FD57CFF-FE95-4AFC-AE86-87580EB6763A}" type="presOf" srcId="{12791E33-4C5A-4ABA-A90A-C2C5A8AACE8B}" destId="{78AD09B1-2E85-4099-86AD-E481BFE4AB09}" srcOrd="0" destOrd="0" presId="urn:microsoft.com/office/officeart/2008/layout/VerticalCurvedList"/>
    <dgm:cxn modelId="{25DB60C4-09FD-4C04-BA50-5B28C8084808}" type="presParOf" srcId="{C187C86A-758D-46F6-AD59-62BE9594A311}" destId="{54B839CE-E463-49D7-B1C4-08E57049B092}" srcOrd="0" destOrd="0" presId="urn:microsoft.com/office/officeart/2008/layout/VerticalCurvedList"/>
    <dgm:cxn modelId="{34547A65-B27A-462D-B999-3F63902CD9F8}" type="presParOf" srcId="{54B839CE-E463-49D7-B1C4-08E57049B092}" destId="{17F2F251-7507-484A-9F97-DFBEA11B9712}" srcOrd="0" destOrd="0" presId="urn:microsoft.com/office/officeart/2008/layout/VerticalCurvedList"/>
    <dgm:cxn modelId="{4637E89A-FFE8-4135-B682-7E323BDF4449}" type="presParOf" srcId="{17F2F251-7507-484A-9F97-DFBEA11B9712}" destId="{75019996-51E8-402C-AD01-FDD09B5959FC}" srcOrd="0" destOrd="0" presId="urn:microsoft.com/office/officeart/2008/layout/VerticalCurvedList"/>
    <dgm:cxn modelId="{E5DE5C20-DC35-4A7F-BA89-38031576C58C}" type="presParOf" srcId="{17F2F251-7507-484A-9F97-DFBEA11B9712}" destId="{FBB4BE13-2B90-4556-9B30-6A97A2921C81}" srcOrd="1" destOrd="0" presId="urn:microsoft.com/office/officeart/2008/layout/VerticalCurvedList"/>
    <dgm:cxn modelId="{30C463EA-3B8A-42C9-9CDD-311ACB50D6BD}" type="presParOf" srcId="{17F2F251-7507-484A-9F97-DFBEA11B9712}" destId="{BACBB4D1-59D6-4911-9D57-BE9306ED8E5F}" srcOrd="2" destOrd="0" presId="urn:microsoft.com/office/officeart/2008/layout/VerticalCurvedList"/>
    <dgm:cxn modelId="{5EE9006A-8F51-49A9-9658-CA3F548D1653}" type="presParOf" srcId="{17F2F251-7507-484A-9F97-DFBEA11B9712}" destId="{7337476A-FFD2-4503-8236-DBCCA0A1EAC6}" srcOrd="3" destOrd="0" presId="urn:microsoft.com/office/officeart/2008/layout/VerticalCurvedList"/>
    <dgm:cxn modelId="{38E8C9C2-9CEB-49F2-900D-46D07F9236F2}" type="presParOf" srcId="{54B839CE-E463-49D7-B1C4-08E57049B092}" destId="{2A744287-2E1E-4391-9F7D-5DFEBB18C29C}" srcOrd="1" destOrd="0" presId="urn:microsoft.com/office/officeart/2008/layout/VerticalCurvedList"/>
    <dgm:cxn modelId="{4B4AC29E-7ECC-40A0-A6BF-E1715AE85400}" type="presParOf" srcId="{54B839CE-E463-49D7-B1C4-08E57049B092}" destId="{54CB5A54-B1AF-4FE7-8D0D-3E221FF411B3}" srcOrd="2" destOrd="0" presId="urn:microsoft.com/office/officeart/2008/layout/VerticalCurvedList"/>
    <dgm:cxn modelId="{82150034-AD99-41EF-B126-D0FEC1AAFF5F}" type="presParOf" srcId="{54CB5A54-B1AF-4FE7-8D0D-3E221FF411B3}" destId="{6B72F60C-4BD3-4A49-974B-39C43FDD0F15}" srcOrd="0" destOrd="0" presId="urn:microsoft.com/office/officeart/2008/layout/VerticalCurvedList"/>
    <dgm:cxn modelId="{E731B442-9C3F-4FA8-9307-99069E0C81A0}" type="presParOf" srcId="{54B839CE-E463-49D7-B1C4-08E57049B092}" destId="{1D99E6C5-86E5-460E-8AA3-B390EE2070F8}" srcOrd="3" destOrd="0" presId="urn:microsoft.com/office/officeart/2008/layout/VerticalCurvedList"/>
    <dgm:cxn modelId="{0A10254E-FE7A-4E4F-85C8-D3AA17F59F3D}" type="presParOf" srcId="{54B839CE-E463-49D7-B1C4-08E57049B092}" destId="{298D7E6E-31AC-4EB3-886F-AA4961D15D13}" srcOrd="4" destOrd="0" presId="urn:microsoft.com/office/officeart/2008/layout/VerticalCurvedList"/>
    <dgm:cxn modelId="{869C3AC9-F98F-4D12-BF49-12410B655C3F}" type="presParOf" srcId="{298D7E6E-31AC-4EB3-886F-AA4961D15D13}" destId="{F6F9FC30-BA45-4CEA-AC83-99E8231F03AA}" srcOrd="0" destOrd="0" presId="urn:microsoft.com/office/officeart/2008/layout/VerticalCurvedList"/>
    <dgm:cxn modelId="{F7230237-7864-44D8-A5CE-8503789AAB00}" type="presParOf" srcId="{54B839CE-E463-49D7-B1C4-08E57049B092}" destId="{8266E3C7-05DC-4E28-9514-813786A291EF}" srcOrd="5" destOrd="0" presId="urn:microsoft.com/office/officeart/2008/layout/VerticalCurvedList"/>
    <dgm:cxn modelId="{7D64E4DF-1E37-4BCA-949F-697C66137F45}" type="presParOf" srcId="{54B839CE-E463-49D7-B1C4-08E57049B092}" destId="{16E961C6-9B1D-47CF-AEC9-8FA01A0E1BA5}" srcOrd="6" destOrd="0" presId="urn:microsoft.com/office/officeart/2008/layout/VerticalCurvedList"/>
    <dgm:cxn modelId="{EFE75435-14EE-4B37-848F-E3D35D904D80}" type="presParOf" srcId="{16E961C6-9B1D-47CF-AEC9-8FA01A0E1BA5}" destId="{E4C82EEC-9A8F-4BC4-9EDF-CFF6267F09B0}" srcOrd="0" destOrd="0" presId="urn:microsoft.com/office/officeart/2008/layout/VerticalCurvedList"/>
    <dgm:cxn modelId="{2B7EDC72-FDCB-49E1-BAB3-6B6B79E261A3}" type="presParOf" srcId="{54B839CE-E463-49D7-B1C4-08E57049B092}" destId="{78AD09B1-2E85-4099-86AD-E481BFE4AB09}" srcOrd="7" destOrd="0" presId="urn:microsoft.com/office/officeart/2008/layout/VerticalCurvedList"/>
    <dgm:cxn modelId="{3B03E198-A82A-48CD-BB50-4ECFB1DF56AA}" type="presParOf" srcId="{54B839CE-E463-49D7-B1C4-08E57049B092}" destId="{8A0261BD-2E20-41C1-A672-4399D2343664}" srcOrd="8" destOrd="0" presId="urn:microsoft.com/office/officeart/2008/layout/VerticalCurvedList"/>
    <dgm:cxn modelId="{C0954566-FDEE-45C2-BC0D-7189A756766D}" type="presParOf" srcId="{8A0261BD-2E20-41C1-A672-4399D2343664}" destId="{D9128D88-61D2-4770-BEF4-8F22125D5EED}" srcOrd="0" destOrd="0" presId="urn:microsoft.com/office/officeart/2008/layout/VerticalCurvedList"/>
    <dgm:cxn modelId="{7EB3B702-427C-48B8-A357-1BDECFBCFDCC}" type="presParOf" srcId="{54B839CE-E463-49D7-B1C4-08E57049B092}" destId="{7FB00FCF-C616-4FE2-8DF7-69D24DF7A356}" srcOrd="9" destOrd="0" presId="urn:microsoft.com/office/officeart/2008/layout/VerticalCurvedList"/>
    <dgm:cxn modelId="{1832EC4B-DE2F-414A-A31E-EA6764EC8B64}" type="presParOf" srcId="{54B839CE-E463-49D7-B1C4-08E57049B092}" destId="{245CFD9B-B55A-46D5-9D8F-4AC1D237A1E9}" srcOrd="10" destOrd="0" presId="urn:microsoft.com/office/officeart/2008/layout/VerticalCurvedList"/>
    <dgm:cxn modelId="{220F1FF0-498F-4D97-8D28-5CB9A5DD2D5F}" type="presParOf" srcId="{245CFD9B-B55A-46D5-9D8F-4AC1D237A1E9}" destId="{D06DA920-4889-4B2A-8D80-7C5570F6ADD2}" srcOrd="0" destOrd="0" presId="urn:microsoft.com/office/officeart/2008/layout/VerticalCurvedList"/>
    <dgm:cxn modelId="{324B171E-A62E-410A-85C6-4024560761F7}" type="presParOf" srcId="{54B839CE-E463-49D7-B1C4-08E57049B092}" destId="{40DCD72D-C4C7-4B2D-9971-61C4C9D7A77C}" srcOrd="11" destOrd="0" presId="urn:microsoft.com/office/officeart/2008/layout/VerticalCurvedList"/>
    <dgm:cxn modelId="{23456108-D703-4784-A958-6CDAF5C7926E}" type="presParOf" srcId="{54B839CE-E463-49D7-B1C4-08E57049B092}" destId="{29E191AB-8422-480D-9367-BF8A0B9F85A9}" srcOrd="12" destOrd="0" presId="urn:microsoft.com/office/officeart/2008/layout/VerticalCurvedList"/>
    <dgm:cxn modelId="{6D6B75EF-9801-460B-9B11-3A1A8E1521A3}" type="presParOf" srcId="{29E191AB-8422-480D-9367-BF8A0B9F85A9}" destId="{7FDE9171-8D7A-4E19-9B48-56F0FED865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AU" sz="1600" b="0" noProof="0" dirty="0"/>
            <a:t>The EU’s banking system is still vulnerable in the changing interest rate environment.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3B59B8E8-3AFE-4C79-A231-3367808A2433}">
      <dgm:prSet phldrT="[Text]" custT="1"/>
      <dgm:spPr>
        <a:solidFill>
          <a:srgbClr val="7E5C1D">
            <a:hueOff val="0"/>
            <a:satOff val="0"/>
            <a:lum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gm:t>
    </dgm:pt>
    <dgm:pt modelId="{283AF03E-6FC7-421B-AA34-97E201F749A9}" type="parTrans" cxnId="{266AC22E-B2BC-4DB9-8C2D-0B3B1D7B7E56}">
      <dgm:prSet/>
      <dgm:spPr/>
      <dgm:t>
        <a:bodyPr/>
        <a:lstStyle/>
        <a:p>
          <a:endParaRPr lang="en-US"/>
        </a:p>
      </dgm:t>
    </dgm:pt>
    <dgm:pt modelId="{60F28F36-4D54-42B4-916D-DA233860C72B}" type="sibTrans" cxnId="{266AC22E-B2BC-4DB9-8C2D-0B3B1D7B7E56}">
      <dgm:prSet/>
      <dgm:spPr/>
      <dgm:t>
        <a:bodyPr/>
        <a:lstStyle/>
        <a:p>
          <a:endParaRPr lang="en-US"/>
        </a:p>
      </dgm:t>
    </dgm:pt>
    <dgm:pt modelId="{5E4D5AA0-A3D0-4792-A255-25DB745B9AE5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gm:t>
    </dgm:pt>
    <dgm:pt modelId="{92DF0995-EA63-4958-9ABC-2EBBAEE501EB}" type="parTrans" cxnId="{2DCAB1B2-C503-4698-A1D7-29076A62B43F}">
      <dgm:prSet/>
      <dgm:spPr/>
      <dgm:t>
        <a:bodyPr/>
        <a:lstStyle/>
        <a:p>
          <a:endParaRPr lang="en-US"/>
        </a:p>
      </dgm:t>
    </dgm:pt>
    <dgm:pt modelId="{209EC0EB-CDBD-4120-ADDC-1F346A2AE269}" type="sibTrans" cxnId="{2DCAB1B2-C503-4698-A1D7-29076A62B43F}">
      <dgm:prSet/>
      <dgm:spPr/>
      <dgm:t>
        <a:bodyPr/>
        <a:lstStyle/>
        <a:p>
          <a:endParaRPr lang="en-US"/>
        </a:p>
      </dgm:t>
    </dgm:pt>
    <dgm:pt modelId="{12791E33-4C5A-4ABA-A90A-C2C5A8AACE8B}">
      <dgm:prSet phldrT="[Text]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noProof="0" dirty="0"/>
            <a:t>Portfolio cleaning is intensive in the corporate sector, the remaining stock can be managed within a market-based framework.</a:t>
          </a:r>
        </a:p>
      </dgm:t>
    </dgm:pt>
    <dgm:pt modelId="{2A7C948A-8488-4AB8-AECE-74EBDC10BFD4}" type="parTrans" cxnId="{D7549343-AC9E-4A2D-941D-F90C529ABA2F}">
      <dgm:prSet/>
      <dgm:spPr/>
      <dgm:t>
        <a:bodyPr/>
        <a:lstStyle/>
        <a:p>
          <a:endParaRPr lang="en-US"/>
        </a:p>
      </dgm:t>
    </dgm:pt>
    <dgm:pt modelId="{88766B11-F598-4065-829E-C826D76A5B81}" type="sibTrans" cxnId="{D7549343-AC9E-4A2D-941D-F90C529ABA2F}">
      <dgm:prSet/>
      <dgm:spPr/>
      <dgm:t>
        <a:bodyPr/>
        <a:lstStyle/>
        <a:p>
          <a:endParaRPr lang="en-US"/>
        </a:p>
      </dgm:t>
    </dgm:pt>
    <dgm:pt modelId="{EF740AA8-14C9-485A-B60B-B12FC47EBC73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gm:t>
    </dgm:pt>
    <dgm:pt modelId="{AFF4D153-B4D8-4700-85F0-06B6E115AD7B}" type="parTrans" cxnId="{2CAC1056-7533-4F7C-8149-E38E9E837154}">
      <dgm:prSet/>
      <dgm:spPr/>
      <dgm:t>
        <a:bodyPr/>
        <a:lstStyle/>
        <a:p>
          <a:endParaRPr lang="en-US"/>
        </a:p>
      </dgm:t>
    </dgm:pt>
    <dgm:pt modelId="{2360CECA-4638-47E3-98C8-F62335AC5DF9}" type="sibTrans" cxnId="{2CAC1056-7533-4F7C-8149-E38E9E837154}">
      <dgm:prSet/>
      <dgm:spPr/>
      <dgm:t>
        <a:bodyPr/>
        <a:lstStyle/>
        <a:p>
          <a:endParaRPr lang="en-US"/>
        </a:p>
      </dgm:t>
    </dgm:pt>
    <dgm:pt modelId="{7BDEA81B-EB91-49CC-874D-3DB20A8BE65E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gm:t>
    </dgm:pt>
    <dgm:pt modelId="{3D5B9E27-97E6-4F4D-889A-1F269C34C5B5}" type="parTrans" cxnId="{1EDC37D3-6BD4-4872-9D46-5E9378513C70}">
      <dgm:prSet/>
      <dgm:spPr/>
      <dgm:t>
        <a:bodyPr/>
        <a:lstStyle/>
        <a:p>
          <a:endParaRPr lang="en-US"/>
        </a:p>
      </dgm:t>
    </dgm:pt>
    <dgm:pt modelId="{A8DE0144-2BE1-4476-B566-150035CC8902}" type="sibTrans" cxnId="{1EDC37D3-6BD4-4872-9D46-5E9378513C70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 custScaleY="102812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>
        <a:solidFill>
          <a:schemeClr val="bg1"/>
        </a:solidFill>
      </dgm:spPr>
    </dgm:pt>
    <dgm:pt modelId="{1D99E6C5-86E5-460E-8AA3-B390EE2070F8}" type="pres">
      <dgm:prSet presAssocID="{3B59B8E8-3AFE-4C79-A231-3367808A2433}" presName="text_2" presStyleLbl="node1" presStyleIdx="1" presStyleCnt="6">
        <dgm:presLayoutVars>
          <dgm:bulletEnabled val="1"/>
        </dgm:presLayoutVars>
      </dgm:prSet>
      <dgm:spPr>
        <a:xfrm>
          <a:off x="829338" y="1046178"/>
          <a:ext cx="7382108" cy="523089"/>
        </a:xfrm>
        <a:prstGeom prst="rect">
          <a:avLst/>
        </a:prstGeom>
      </dgm:spPr>
    </dgm:pt>
    <dgm:pt modelId="{298D7E6E-31AC-4EB3-886F-AA4961D15D13}" type="pres">
      <dgm:prSet presAssocID="{3B59B8E8-3AFE-4C79-A231-3367808A2433}" presName="accent_2" presStyleCnt="0"/>
      <dgm:spPr/>
    </dgm:pt>
    <dgm:pt modelId="{F6F9FC30-BA45-4CEA-AC83-99E8231F03AA}" type="pres">
      <dgm:prSet presAssocID="{3B59B8E8-3AFE-4C79-A231-3367808A2433}" presName="accentRepeatNode" presStyleLbl="solidFgAcc1" presStyleIdx="1" presStyleCnt="6"/>
      <dgm:spPr>
        <a:solidFill>
          <a:srgbClr val="1E2452"/>
        </a:solidFill>
      </dgm:spPr>
    </dgm:pt>
    <dgm:pt modelId="{8266E3C7-05DC-4E28-9514-813786A291EF}" type="pres">
      <dgm:prSet presAssocID="{5E4D5AA0-A3D0-4792-A255-25DB745B9AE5}" presName="text_3" presStyleLbl="node1" presStyleIdx="2" presStyleCnt="6" custScaleY="104314">
        <dgm:presLayoutVars>
          <dgm:bulletEnabled val="1"/>
        </dgm:presLayoutVars>
      </dgm:prSet>
      <dgm:spPr>
        <a:xfrm>
          <a:off x="1026092" y="1819429"/>
          <a:ext cx="7185354" cy="545655"/>
        </a:xfrm>
        <a:prstGeom prst="rect">
          <a:avLst/>
        </a:prstGeom>
      </dgm:spPr>
    </dgm:pt>
    <dgm:pt modelId="{16E961C6-9B1D-47CF-AEC9-8FA01A0E1BA5}" type="pres">
      <dgm:prSet presAssocID="{5E4D5AA0-A3D0-4792-A255-25DB745B9AE5}" presName="accent_3" presStyleCnt="0"/>
      <dgm:spPr/>
    </dgm:pt>
    <dgm:pt modelId="{E4C82EEC-9A8F-4BC4-9EDF-CFF6267F09B0}" type="pres">
      <dgm:prSet presAssocID="{5E4D5AA0-A3D0-4792-A255-25DB745B9AE5}" presName="accentRepeatNode" presStyleLbl="solidFgAcc1" presStyleIdx="2" presStyleCnt="6"/>
      <dgm:spPr/>
    </dgm:pt>
    <dgm:pt modelId="{78AD09B1-2E85-4099-86AD-E481BFE4AB09}" type="pres">
      <dgm:prSet presAssocID="{12791E33-4C5A-4ABA-A90A-C2C5A8AACE8B}" presName="text_4" presStyleLbl="node1" presStyleIdx="3" presStyleCnt="6">
        <dgm:presLayoutVars>
          <dgm:bulletEnabled val="1"/>
        </dgm:presLayoutVars>
      </dgm:prSet>
      <dgm:spPr>
        <a:xfrm>
          <a:off x="1026092" y="2614750"/>
          <a:ext cx="7185354" cy="523089"/>
        </a:xfrm>
        <a:prstGeom prst="rect">
          <a:avLst/>
        </a:prstGeom>
      </dgm:spPr>
    </dgm:pt>
    <dgm:pt modelId="{8A0261BD-2E20-41C1-A672-4399D2343664}" type="pres">
      <dgm:prSet presAssocID="{12791E33-4C5A-4ABA-A90A-C2C5A8AACE8B}" presName="accent_4" presStyleCnt="0"/>
      <dgm:spPr/>
    </dgm:pt>
    <dgm:pt modelId="{D9128D88-61D2-4770-BEF4-8F22125D5EED}" type="pres">
      <dgm:prSet presAssocID="{12791E33-4C5A-4ABA-A90A-C2C5A8AACE8B}" presName="accentRepeatNode" presStyleLbl="solidFgAcc1" presStyleIdx="3" presStyleCnt="6"/>
      <dgm:spPr/>
    </dgm:pt>
    <dgm:pt modelId="{7FB00FCF-C616-4FE2-8DF7-69D24DF7A356}" type="pres">
      <dgm:prSet presAssocID="{EF740AA8-14C9-485A-B60B-B12FC47EBC73}" presName="text_5" presStyleLbl="node1" presStyleIdx="4" presStyleCnt="6" custScaleY="105700">
        <dgm:presLayoutVars>
          <dgm:bulletEnabled val="1"/>
        </dgm:presLayoutVars>
      </dgm:prSet>
      <dgm:spPr>
        <a:xfrm>
          <a:off x="829338" y="3384376"/>
          <a:ext cx="7382108" cy="552905"/>
        </a:xfrm>
        <a:prstGeom prst="rect">
          <a:avLst/>
        </a:prstGeom>
      </dgm:spPr>
    </dgm:pt>
    <dgm:pt modelId="{245CFD9B-B55A-46D5-9D8F-4AC1D237A1E9}" type="pres">
      <dgm:prSet presAssocID="{EF740AA8-14C9-485A-B60B-B12FC47EBC73}" presName="accent_5" presStyleCnt="0"/>
      <dgm:spPr/>
    </dgm:pt>
    <dgm:pt modelId="{D06DA920-4889-4B2A-8D80-7C5570F6ADD2}" type="pres">
      <dgm:prSet presAssocID="{EF740AA8-14C9-485A-B60B-B12FC47EBC73}" presName="accentRepeatNode" presStyleLbl="solidFgAcc1" presStyleIdx="4" presStyleCnt="6"/>
      <dgm:spPr/>
    </dgm:pt>
    <dgm:pt modelId="{40DCD72D-C4C7-4B2D-9971-61C4C9D7A77C}" type="pres">
      <dgm:prSet presAssocID="{7BDEA81B-EB91-49CC-874D-3DB20A8BE65E}" presName="text_6" presStyleLbl="node1" presStyleIdx="5" presStyleCnt="6">
        <dgm:presLayoutVars>
          <dgm:bulletEnabled val="1"/>
        </dgm:presLayoutVars>
      </dgm:prSet>
      <dgm:spPr>
        <a:xfrm>
          <a:off x="399061" y="4183818"/>
          <a:ext cx="7812385" cy="523089"/>
        </a:xfrm>
        <a:prstGeom prst="rect">
          <a:avLst/>
        </a:prstGeom>
      </dgm:spPr>
    </dgm:pt>
    <dgm:pt modelId="{29E191AB-8422-480D-9367-BF8A0B9F85A9}" type="pres">
      <dgm:prSet presAssocID="{7BDEA81B-EB91-49CC-874D-3DB20A8BE65E}" presName="accent_6" presStyleCnt="0"/>
      <dgm:spPr/>
    </dgm:pt>
    <dgm:pt modelId="{7FDE9171-8D7A-4E19-9B48-56F0FED865FA}" type="pres">
      <dgm:prSet presAssocID="{7BDEA81B-EB91-49CC-874D-3DB20A8BE65E}" presName="accentRepeatNode" presStyleLbl="solidFgAcc1" presStyleIdx="5" presStyleCnt="6"/>
      <dgm:spPr/>
    </dgm:pt>
  </dgm:ptLst>
  <dgm:cxnLst>
    <dgm:cxn modelId="{266AC22E-B2BC-4DB9-8C2D-0B3B1D7B7E56}" srcId="{D27A8739-2284-401A-9A44-50581DBB4A1A}" destId="{3B59B8E8-3AFE-4C79-A231-3367808A2433}" srcOrd="1" destOrd="0" parTransId="{283AF03E-6FC7-421B-AA34-97E201F749A9}" sibTransId="{60F28F36-4D54-42B4-916D-DA233860C72B}"/>
    <dgm:cxn modelId="{D7549343-AC9E-4A2D-941D-F90C529ABA2F}" srcId="{D27A8739-2284-401A-9A44-50581DBB4A1A}" destId="{12791E33-4C5A-4ABA-A90A-C2C5A8AACE8B}" srcOrd="3" destOrd="0" parTransId="{2A7C948A-8488-4AB8-AECE-74EBDC10BFD4}" sibTransId="{88766B11-F598-4065-829E-C826D76A5B81}"/>
    <dgm:cxn modelId="{2CAC1056-7533-4F7C-8149-E38E9E837154}" srcId="{D27A8739-2284-401A-9A44-50581DBB4A1A}" destId="{EF740AA8-14C9-485A-B60B-B12FC47EBC73}" srcOrd="4" destOrd="0" parTransId="{AFF4D153-B4D8-4700-85F0-06B6E115AD7B}" sibTransId="{2360CECA-4638-47E3-98C8-F62335AC5DF9}"/>
    <dgm:cxn modelId="{8BE5998C-D810-484A-AC8D-52942328713E}" type="presOf" srcId="{5E4D5AA0-A3D0-4792-A255-25DB745B9AE5}" destId="{8266E3C7-05DC-4E28-9514-813786A291EF}" srcOrd="0" destOrd="0" presId="urn:microsoft.com/office/officeart/2008/layout/VerticalCurvedList"/>
    <dgm:cxn modelId="{1BF1109B-F8A8-476A-B5EA-17E5F464EA2E}" type="presOf" srcId="{5A70A127-7AA4-472B-9044-88976BFC0DDA}" destId="{2A744287-2E1E-4391-9F7D-5DFEBB18C29C}" srcOrd="0" destOrd="0" presId="urn:microsoft.com/office/officeart/2008/layout/VerticalCurvedList"/>
    <dgm:cxn modelId="{1670AB9B-22F4-4520-80A6-B20A61FAA1EC}" type="presOf" srcId="{7BDEA81B-EB91-49CC-874D-3DB20A8BE65E}" destId="{40DCD72D-C4C7-4B2D-9971-61C4C9D7A77C}" srcOrd="0" destOrd="0" presId="urn:microsoft.com/office/officeart/2008/layout/VerticalCurvedList"/>
    <dgm:cxn modelId="{2DCAB1B2-C503-4698-A1D7-29076A62B43F}" srcId="{D27A8739-2284-401A-9A44-50581DBB4A1A}" destId="{5E4D5AA0-A3D0-4792-A255-25DB745B9AE5}" srcOrd="2" destOrd="0" parTransId="{92DF0995-EA63-4958-9ABC-2EBBAEE501EB}" sibTransId="{209EC0EB-CDBD-4120-ADDC-1F346A2AE269}"/>
    <dgm:cxn modelId="{EFFFF6C3-97BC-46E3-9BDF-582C5FA8F8E6}" type="presOf" srcId="{3B59B8E8-3AFE-4C79-A231-3367808A2433}" destId="{1D99E6C5-86E5-460E-8AA3-B390EE2070F8}" srcOrd="0" destOrd="0" presId="urn:microsoft.com/office/officeart/2008/layout/VerticalCurvedList"/>
    <dgm:cxn modelId="{5BEEE4C5-EA7B-4F7D-8E90-A20494A5E6E9}" type="presOf" srcId="{4FE4E69F-2722-411F-A79D-B93096C32506}" destId="{FBB4BE13-2B90-4556-9B30-6A97A2921C81}" srcOrd="0" destOrd="0" presId="urn:microsoft.com/office/officeart/2008/layout/VerticalCurvedList"/>
    <dgm:cxn modelId="{B9A64DCE-2A9D-43E7-B637-26E3363F8448}" type="presOf" srcId="{D27A8739-2284-401A-9A44-50581DBB4A1A}" destId="{C187C86A-758D-46F6-AD59-62BE9594A311}" srcOrd="0" destOrd="0" presId="urn:microsoft.com/office/officeart/2008/layout/VerticalCurvedList"/>
    <dgm:cxn modelId="{1EDC37D3-6BD4-4872-9D46-5E9378513C70}" srcId="{D27A8739-2284-401A-9A44-50581DBB4A1A}" destId="{7BDEA81B-EB91-49CC-874D-3DB20A8BE65E}" srcOrd="5" destOrd="0" parTransId="{3D5B9E27-97E6-4F4D-889A-1F269C34C5B5}" sibTransId="{A8DE0144-2BE1-4476-B566-150035CC8902}"/>
    <dgm:cxn modelId="{966205DC-A7AA-4949-8DC4-37402BEFD58B}" type="presOf" srcId="{EF740AA8-14C9-485A-B60B-B12FC47EBC73}" destId="{7FB00FCF-C616-4FE2-8DF7-69D24DF7A356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9FD57CFF-FE95-4AFC-AE86-87580EB6763A}" type="presOf" srcId="{12791E33-4C5A-4ABA-A90A-C2C5A8AACE8B}" destId="{78AD09B1-2E85-4099-86AD-E481BFE4AB09}" srcOrd="0" destOrd="0" presId="urn:microsoft.com/office/officeart/2008/layout/VerticalCurvedList"/>
    <dgm:cxn modelId="{25DB60C4-09FD-4C04-BA50-5B28C8084808}" type="presParOf" srcId="{C187C86A-758D-46F6-AD59-62BE9594A311}" destId="{54B839CE-E463-49D7-B1C4-08E57049B092}" srcOrd="0" destOrd="0" presId="urn:microsoft.com/office/officeart/2008/layout/VerticalCurvedList"/>
    <dgm:cxn modelId="{34547A65-B27A-462D-B999-3F63902CD9F8}" type="presParOf" srcId="{54B839CE-E463-49D7-B1C4-08E57049B092}" destId="{17F2F251-7507-484A-9F97-DFBEA11B9712}" srcOrd="0" destOrd="0" presId="urn:microsoft.com/office/officeart/2008/layout/VerticalCurvedList"/>
    <dgm:cxn modelId="{4637E89A-FFE8-4135-B682-7E323BDF4449}" type="presParOf" srcId="{17F2F251-7507-484A-9F97-DFBEA11B9712}" destId="{75019996-51E8-402C-AD01-FDD09B5959FC}" srcOrd="0" destOrd="0" presId="urn:microsoft.com/office/officeart/2008/layout/VerticalCurvedList"/>
    <dgm:cxn modelId="{E5DE5C20-DC35-4A7F-BA89-38031576C58C}" type="presParOf" srcId="{17F2F251-7507-484A-9F97-DFBEA11B9712}" destId="{FBB4BE13-2B90-4556-9B30-6A97A2921C81}" srcOrd="1" destOrd="0" presId="urn:microsoft.com/office/officeart/2008/layout/VerticalCurvedList"/>
    <dgm:cxn modelId="{30C463EA-3B8A-42C9-9CDD-311ACB50D6BD}" type="presParOf" srcId="{17F2F251-7507-484A-9F97-DFBEA11B9712}" destId="{BACBB4D1-59D6-4911-9D57-BE9306ED8E5F}" srcOrd="2" destOrd="0" presId="urn:microsoft.com/office/officeart/2008/layout/VerticalCurvedList"/>
    <dgm:cxn modelId="{5EE9006A-8F51-49A9-9658-CA3F548D1653}" type="presParOf" srcId="{17F2F251-7507-484A-9F97-DFBEA11B9712}" destId="{7337476A-FFD2-4503-8236-DBCCA0A1EAC6}" srcOrd="3" destOrd="0" presId="urn:microsoft.com/office/officeart/2008/layout/VerticalCurvedList"/>
    <dgm:cxn modelId="{38E8C9C2-9CEB-49F2-900D-46D07F9236F2}" type="presParOf" srcId="{54B839CE-E463-49D7-B1C4-08E57049B092}" destId="{2A744287-2E1E-4391-9F7D-5DFEBB18C29C}" srcOrd="1" destOrd="0" presId="urn:microsoft.com/office/officeart/2008/layout/VerticalCurvedList"/>
    <dgm:cxn modelId="{4B4AC29E-7ECC-40A0-A6BF-E1715AE85400}" type="presParOf" srcId="{54B839CE-E463-49D7-B1C4-08E57049B092}" destId="{54CB5A54-B1AF-4FE7-8D0D-3E221FF411B3}" srcOrd="2" destOrd="0" presId="urn:microsoft.com/office/officeart/2008/layout/VerticalCurvedList"/>
    <dgm:cxn modelId="{82150034-AD99-41EF-B126-D0FEC1AAFF5F}" type="presParOf" srcId="{54CB5A54-B1AF-4FE7-8D0D-3E221FF411B3}" destId="{6B72F60C-4BD3-4A49-974B-39C43FDD0F15}" srcOrd="0" destOrd="0" presId="urn:microsoft.com/office/officeart/2008/layout/VerticalCurvedList"/>
    <dgm:cxn modelId="{E731B442-9C3F-4FA8-9307-99069E0C81A0}" type="presParOf" srcId="{54B839CE-E463-49D7-B1C4-08E57049B092}" destId="{1D99E6C5-86E5-460E-8AA3-B390EE2070F8}" srcOrd="3" destOrd="0" presId="urn:microsoft.com/office/officeart/2008/layout/VerticalCurvedList"/>
    <dgm:cxn modelId="{0A10254E-FE7A-4E4F-85C8-D3AA17F59F3D}" type="presParOf" srcId="{54B839CE-E463-49D7-B1C4-08E57049B092}" destId="{298D7E6E-31AC-4EB3-886F-AA4961D15D13}" srcOrd="4" destOrd="0" presId="urn:microsoft.com/office/officeart/2008/layout/VerticalCurvedList"/>
    <dgm:cxn modelId="{869C3AC9-F98F-4D12-BF49-12410B655C3F}" type="presParOf" srcId="{298D7E6E-31AC-4EB3-886F-AA4961D15D13}" destId="{F6F9FC30-BA45-4CEA-AC83-99E8231F03AA}" srcOrd="0" destOrd="0" presId="urn:microsoft.com/office/officeart/2008/layout/VerticalCurvedList"/>
    <dgm:cxn modelId="{F7230237-7864-44D8-A5CE-8503789AAB00}" type="presParOf" srcId="{54B839CE-E463-49D7-B1C4-08E57049B092}" destId="{8266E3C7-05DC-4E28-9514-813786A291EF}" srcOrd="5" destOrd="0" presId="urn:microsoft.com/office/officeart/2008/layout/VerticalCurvedList"/>
    <dgm:cxn modelId="{7D64E4DF-1E37-4BCA-949F-697C66137F45}" type="presParOf" srcId="{54B839CE-E463-49D7-B1C4-08E57049B092}" destId="{16E961C6-9B1D-47CF-AEC9-8FA01A0E1BA5}" srcOrd="6" destOrd="0" presId="urn:microsoft.com/office/officeart/2008/layout/VerticalCurvedList"/>
    <dgm:cxn modelId="{EFE75435-14EE-4B37-848F-E3D35D904D80}" type="presParOf" srcId="{16E961C6-9B1D-47CF-AEC9-8FA01A0E1BA5}" destId="{E4C82EEC-9A8F-4BC4-9EDF-CFF6267F09B0}" srcOrd="0" destOrd="0" presId="urn:microsoft.com/office/officeart/2008/layout/VerticalCurvedList"/>
    <dgm:cxn modelId="{2B7EDC72-FDCB-49E1-BAB3-6B6B79E261A3}" type="presParOf" srcId="{54B839CE-E463-49D7-B1C4-08E57049B092}" destId="{78AD09B1-2E85-4099-86AD-E481BFE4AB09}" srcOrd="7" destOrd="0" presId="urn:microsoft.com/office/officeart/2008/layout/VerticalCurvedList"/>
    <dgm:cxn modelId="{3B03E198-A82A-48CD-BB50-4ECFB1DF56AA}" type="presParOf" srcId="{54B839CE-E463-49D7-B1C4-08E57049B092}" destId="{8A0261BD-2E20-41C1-A672-4399D2343664}" srcOrd="8" destOrd="0" presId="urn:microsoft.com/office/officeart/2008/layout/VerticalCurvedList"/>
    <dgm:cxn modelId="{C0954566-FDEE-45C2-BC0D-7189A756766D}" type="presParOf" srcId="{8A0261BD-2E20-41C1-A672-4399D2343664}" destId="{D9128D88-61D2-4770-BEF4-8F22125D5EED}" srcOrd="0" destOrd="0" presId="urn:microsoft.com/office/officeart/2008/layout/VerticalCurvedList"/>
    <dgm:cxn modelId="{7EB3B702-427C-48B8-A357-1BDECFBCFDCC}" type="presParOf" srcId="{54B839CE-E463-49D7-B1C4-08E57049B092}" destId="{7FB00FCF-C616-4FE2-8DF7-69D24DF7A356}" srcOrd="9" destOrd="0" presId="urn:microsoft.com/office/officeart/2008/layout/VerticalCurvedList"/>
    <dgm:cxn modelId="{1832EC4B-DE2F-414A-A31E-EA6764EC8B64}" type="presParOf" srcId="{54B839CE-E463-49D7-B1C4-08E57049B092}" destId="{245CFD9B-B55A-46D5-9D8F-4AC1D237A1E9}" srcOrd="10" destOrd="0" presId="urn:microsoft.com/office/officeart/2008/layout/VerticalCurvedList"/>
    <dgm:cxn modelId="{220F1FF0-498F-4D97-8D28-5CB9A5DD2D5F}" type="presParOf" srcId="{245CFD9B-B55A-46D5-9D8F-4AC1D237A1E9}" destId="{D06DA920-4889-4B2A-8D80-7C5570F6ADD2}" srcOrd="0" destOrd="0" presId="urn:microsoft.com/office/officeart/2008/layout/VerticalCurvedList"/>
    <dgm:cxn modelId="{324B171E-A62E-410A-85C6-4024560761F7}" type="presParOf" srcId="{54B839CE-E463-49D7-B1C4-08E57049B092}" destId="{40DCD72D-C4C7-4B2D-9971-61C4C9D7A77C}" srcOrd="11" destOrd="0" presId="urn:microsoft.com/office/officeart/2008/layout/VerticalCurvedList"/>
    <dgm:cxn modelId="{23456108-D703-4784-A958-6CDAF5C7926E}" type="presParOf" srcId="{54B839CE-E463-49D7-B1C4-08E57049B092}" destId="{29E191AB-8422-480D-9367-BF8A0B9F85A9}" srcOrd="12" destOrd="0" presId="urn:microsoft.com/office/officeart/2008/layout/VerticalCurvedList"/>
    <dgm:cxn modelId="{6D6B75EF-9801-460B-9B11-3A1A8E1521A3}" type="presParOf" srcId="{29E191AB-8422-480D-9367-BF8A0B9F85A9}" destId="{7FDE9171-8D7A-4E19-9B48-56F0FED865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AU" sz="1600" b="0" noProof="0" dirty="0"/>
            <a:t>The EU’s banking system is still vulnerable in the changing interest rate environment.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3B59B8E8-3AFE-4C79-A231-3367808A2433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gm:t>
    </dgm:pt>
    <dgm:pt modelId="{283AF03E-6FC7-421B-AA34-97E201F749A9}" type="parTrans" cxnId="{266AC22E-B2BC-4DB9-8C2D-0B3B1D7B7E56}">
      <dgm:prSet/>
      <dgm:spPr/>
      <dgm:t>
        <a:bodyPr/>
        <a:lstStyle/>
        <a:p>
          <a:endParaRPr lang="en-US"/>
        </a:p>
      </dgm:t>
    </dgm:pt>
    <dgm:pt modelId="{60F28F36-4D54-42B4-916D-DA233860C72B}" type="sibTrans" cxnId="{266AC22E-B2BC-4DB9-8C2D-0B3B1D7B7E56}">
      <dgm:prSet/>
      <dgm:spPr/>
      <dgm:t>
        <a:bodyPr/>
        <a:lstStyle/>
        <a:p>
          <a:endParaRPr lang="en-US"/>
        </a:p>
      </dgm:t>
    </dgm:pt>
    <dgm:pt modelId="{5E4D5AA0-A3D0-4792-A255-25DB745B9AE5}">
      <dgm:prSet phldrT="[Text]" custT="1"/>
      <dgm:spPr>
        <a:solidFill>
          <a:srgbClr val="7E5C1D">
            <a:hueOff val="0"/>
            <a:satOff val="0"/>
            <a:lum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gm:t>
    </dgm:pt>
    <dgm:pt modelId="{92DF0995-EA63-4958-9ABC-2EBBAEE501EB}" type="parTrans" cxnId="{2DCAB1B2-C503-4698-A1D7-29076A62B43F}">
      <dgm:prSet/>
      <dgm:spPr/>
      <dgm:t>
        <a:bodyPr/>
        <a:lstStyle/>
        <a:p>
          <a:endParaRPr lang="en-US"/>
        </a:p>
      </dgm:t>
    </dgm:pt>
    <dgm:pt modelId="{209EC0EB-CDBD-4120-ADDC-1F346A2AE269}" type="sibTrans" cxnId="{2DCAB1B2-C503-4698-A1D7-29076A62B43F}">
      <dgm:prSet/>
      <dgm:spPr/>
      <dgm:t>
        <a:bodyPr/>
        <a:lstStyle/>
        <a:p>
          <a:endParaRPr lang="en-US"/>
        </a:p>
      </dgm:t>
    </dgm:pt>
    <dgm:pt modelId="{12791E33-4C5A-4ABA-A90A-C2C5A8AACE8B}">
      <dgm:prSet phldrT="[Text]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noProof="0" dirty="0"/>
            <a:t>Portfolio cleaning is intensive in the corporate sector, the remaining stock can be managed within a market-based framework.</a:t>
          </a:r>
        </a:p>
      </dgm:t>
    </dgm:pt>
    <dgm:pt modelId="{2A7C948A-8488-4AB8-AECE-74EBDC10BFD4}" type="parTrans" cxnId="{D7549343-AC9E-4A2D-941D-F90C529ABA2F}">
      <dgm:prSet/>
      <dgm:spPr/>
      <dgm:t>
        <a:bodyPr/>
        <a:lstStyle/>
        <a:p>
          <a:endParaRPr lang="en-US"/>
        </a:p>
      </dgm:t>
    </dgm:pt>
    <dgm:pt modelId="{88766B11-F598-4065-829E-C826D76A5B81}" type="sibTrans" cxnId="{D7549343-AC9E-4A2D-941D-F90C529ABA2F}">
      <dgm:prSet/>
      <dgm:spPr/>
      <dgm:t>
        <a:bodyPr/>
        <a:lstStyle/>
        <a:p>
          <a:endParaRPr lang="en-US"/>
        </a:p>
      </dgm:t>
    </dgm:pt>
    <dgm:pt modelId="{EF740AA8-14C9-485A-B60B-B12FC47EBC73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gm:t>
    </dgm:pt>
    <dgm:pt modelId="{AFF4D153-B4D8-4700-85F0-06B6E115AD7B}" type="parTrans" cxnId="{2CAC1056-7533-4F7C-8149-E38E9E837154}">
      <dgm:prSet/>
      <dgm:spPr/>
      <dgm:t>
        <a:bodyPr/>
        <a:lstStyle/>
        <a:p>
          <a:endParaRPr lang="en-US"/>
        </a:p>
      </dgm:t>
    </dgm:pt>
    <dgm:pt modelId="{2360CECA-4638-47E3-98C8-F62335AC5DF9}" type="sibTrans" cxnId="{2CAC1056-7533-4F7C-8149-E38E9E837154}">
      <dgm:prSet/>
      <dgm:spPr/>
      <dgm:t>
        <a:bodyPr/>
        <a:lstStyle/>
        <a:p>
          <a:endParaRPr lang="en-US"/>
        </a:p>
      </dgm:t>
    </dgm:pt>
    <dgm:pt modelId="{7BDEA81B-EB91-49CC-874D-3DB20A8BE65E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gm:t>
    </dgm:pt>
    <dgm:pt modelId="{3D5B9E27-97E6-4F4D-889A-1F269C34C5B5}" type="parTrans" cxnId="{1EDC37D3-6BD4-4872-9D46-5E9378513C70}">
      <dgm:prSet/>
      <dgm:spPr/>
      <dgm:t>
        <a:bodyPr/>
        <a:lstStyle/>
        <a:p>
          <a:endParaRPr lang="en-US"/>
        </a:p>
      </dgm:t>
    </dgm:pt>
    <dgm:pt modelId="{A8DE0144-2BE1-4476-B566-150035CC8902}" type="sibTrans" cxnId="{1EDC37D3-6BD4-4872-9D46-5E9378513C70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 custScaleY="102812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>
        <a:solidFill>
          <a:schemeClr val="bg1"/>
        </a:solidFill>
      </dgm:spPr>
    </dgm:pt>
    <dgm:pt modelId="{1D99E6C5-86E5-460E-8AA3-B390EE2070F8}" type="pres">
      <dgm:prSet presAssocID="{3B59B8E8-3AFE-4C79-A231-3367808A2433}" presName="text_2" presStyleLbl="node1" presStyleIdx="1" presStyleCnt="6">
        <dgm:presLayoutVars>
          <dgm:bulletEnabled val="1"/>
        </dgm:presLayoutVars>
      </dgm:prSet>
      <dgm:spPr>
        <a:xfrm>
          <a:off x="829338" y="1046178"/>
          <a:ext cx="7382108" cy="523089"/>
        </a:xfrm>
        <a:prstGeom prst="rect">
          <a:avLst/>
        </a:prstGeom>
      </dgm:spPr>
    </dgm:pt>
    <dgm:pt modelId="{298D7E6E-31AC-4EB3-886F-AA4961D15D13}" type="pres">
      <dgm:prSet presAssocID="{3B59B8E8-3AFE-4C79-A231-3367808A2433}" presName="accent_2" presStyleCnt="0"/>
      <dgm:spPr/>
    </dgm:pt>
    <dgm:pt modelId="{F6F9FC30-BA45-4CEA-AC83-99E8231F03AA}" type="pres">
      <dgm:prSet presAssocID="{3B59B8E8-3AFE-4C79-A231-3367808A2433}" presName="accentRepeatNode" presStyleLbl="solidFgAcc1" presStyleIdx="1" presStyleCnt="6"/>
      <dgm:spPr>
        <a:solidFill>
          <a:schemeClr val="bg1"/>
        </a:solidFill>
      </dgm:spPr>
    </dgm:pt>
    <dgm:pt modelId="{8266E3C7-05DC-4E28-9514-813786A291EF}" type="pres">
      <dgm:prSet presAssocID="{5E4D5AA0-A3D0-4792-A255-25DB745B9AE5}" presName="text_3" presStyleLbl="node1" presStyleIdx="2" presStyleCnt="6" custScaleY="104314">
        <dgm:presLayoutVars>
          <dgm:bulletEnabled val="1"/>
        </dgm:presLayoutVars>
      </dgm:prSet>
      <dgm:spPr>
        <a:xfrm>
          <a:off x="1026092" y="1819429"/>
          <a:ext cx="7185354" cy="545655"/>
        </a:xfrm>
        <a:prstGeom prst="rect">
          <a:avLst/>
        </a:prstGeom>
      </dgm:spPr>
    </dgm:pt>
    <dgm:pt modelId="{16E961C6-9B1D-47CF-AEC9-8FA01A0E1BA5}" type="pres">
      <dgm:prSet presAssocID="{5E4D5AA0-A3D0-4792-A255-25DB745B9AE5}" presName="accent_3" presStyleCnt="0"/>
      <dgm:spPr/>
    </dgm:pt>
    <dgm:pt modelId="{E4C82EEC-9A8F-4BC4-9EDF-CFF6267F09B0}" type="pres">
      <dgm:prSet presAssocID="{5E4D5AA0-A3D0-4792-A255-25DB745B9AE5}" presName="accentRepeatNode" presStyleLbl="solidFgAcc1" presStyleIdx="2" presStyleCnt="6"/>
      <dgm:spPr>
        <a:solidFill>
          <a:srgbClr val="1E2452"/>
        </a:solidFill>
      </dgm:spPr>
    </dgm:pt>
    <dgm:pt modelId="{78AD09B1-2E85-4099-86AD-E481BFE4AB09}" type="pres">
      <dgm:prSet presAssocID="{12791E33-4C5A-4ABA-A90A-C2C5A8AACE8B}" presName="text_4" presStyleLbl="node1" presStyleIdx="3" presStyleCnt="6">
        <dgm:presLayoutVars>
          <dgm:bulletEnabled val="1"/>
        </dgm:presLayoutVars>
      </dgm:prSet>
      <dgm:spPr>
        <a:xfrm>
          <a:off x="1026092" y="2614750"/>
          <a:ext cx="7185354" cy="523089"/>
        </a:xfrm>
        <a:prstGeom prst="rect">
          <a:avLst/>
        </a:prstGeom>
      </dgm:spPr>
    </dgm:pt>
    <dgm:pt modelId="{8A0261BD-2E20-41C1-A672-4399D2343664}" type="pres">
      <dgm:prSet presAssocID="{12791E33-4C5A-4ABA-A90A-C2C5A8AACE8B}" presName="accent_4" presStyleCnt="0"/>
      <dgm:spPr/>
    </dgm:pt>
    <dgm:pt modelId="{D9128D88-61D2-4770-BEF4-8F22125D5EED}" type="pres">
      <dgm:prSet presAssocID="{12791E33-4C5A-4ABA-A90A-C2C5A8AACE8B}" presName="accentRepeatNode" presStyleLbl="solidFgAcc1" presStyleIdx="3" presStyleCnt="6"/>
      <dgm:spPr/>
    </dgm:pt>
    <dgm:pt modelId="{7FB00FCF-C616-4FE2-8DF7-69D24DF7A356}" type="pres">
      <dgm:prSet presAssocID="{EF740AA8-14C9-485A-B60B-B12FC47EBC73}" presName="text_5" presStyleLbl="node1" presStyleIdx="4" presStyleCnt="6" custScaleY="105700">
        <dgm:presLayoutVars>
          <dgm:bulletEnabled val="1"/>
        </dgm:presLayoutVars>
      </dgm:prSet>
      <dgm:spPr>
        <a:xfrm>
          <a:off x="829338" y="3384376"/>
          <a:ext cx="7382108" cy="552905"/>
        </a:xfrm>
        <a:prstGeom prst="rect">
          <a:avLst/>
        </a:prstGeom>
      </dgm:spPr>
    </dgm:pt>
    <dgm:pt modelId="{245CFD9B-B55A-46D5-9D8F-4AC1D237A1E9}" type="pres">
      <dgm:prSet presAssocID="{EF740AA8-14C9-485A-B60B-B12FC47EBC73}" presName="accent_5" presStyleCnt="0"/>
      <dgm:spPr/>
    </dgm:pt>
    <dgm:pt modelId="{D06DA920-4889-4B2A-8D80-7C5570F6ADD2}" type="pres">
      <dgm:prSet presAssocID="{EF740AA8-14C9-485A-B60B-B12FC47EBC73}" presName="accentRepeatNode" presStyleLbl="solidFgAcc1" presStyleIdx="4" presStyleCnt="6"/>
      <dgm:spPr/>
    </dgm:pt>
    <dgm:pt modelId="{40DCD72D-C4C7-4B2D-9971-61C4C9D7A77C}" type="pres">
      <dgm:prSet presAssocID="{7BDEA81B-EB91-49CC-874D-3DB20A8BE65E}" presName="text_6" presStyleLbl="node1" presStyleIdx="5" presStyleCnt="6">
        <dgm:presLayoutVars>
          <dgm:bulletEnabled val="1"/>
        </dgm:presLayoutVars>
      </dgm:prSet>
      <dgm:spPr>
        <a:xfrm>
          <a:off x="399061" y="4183818"/>
          <a:ext cx="7812385" cy="523089"/>
        </a:xfrm>
        <a:prstGeom prst="rect">
          <a:avLst/>
        </a:prstGeom>
      </dgm:spPr>
    </dgm:pt>
    <dgm:pt modelId="{29E191AB-8422-480D-9367-BF8A0B9F85A9}" type="pres">
      <dgm:prSet presAssocID="{7BDEA81B-EB91-49CC-874D-3DB20A8BE65E}" presName="accent_6" presStyleCnt="0"/>
      <dgm:spPr/>
    </dgm:pt>
    <dgm:pt modelId="{7FDE9171-8D7A-4E19-9B48-56F0FED865FA}" type="pres">
      <dgm:prSet presAssocID="{7BDEA81B-EB91-49CC-874D-3DB20A8BE65E}" presName="accentRepeatNode" presStyleLbl="solidFgAcc1" presStyleIdx="5" presStyleCnt="6"/>
      <dgm:spPr/>
    </dgm:pt>
  </dgm:ptLst>
  <dgm:cxnLst>
    <dgm:cxn modelId="{266AC22E-B2BC-4DB9-8C2D-0B3B1D7B7E56}" srcId="{D27A8739-2284-401A-9A44-50581DBB4A1A}" destId="{3B59B8E8-3AFE-4C79-A231-3367808A2433}" srcOrd="1" destOrd="0" parTransId="{283AF03E-6FC7-421B-AA34-97E201F749A9}" sibTransId="{60F28F36-4D54-42B4-916D-DA233860C72B}"/>
    <dgm:cxn modelId="{D7549343-AC9E-4A2D-941D-F90C529ABA2F}" srcId="{D27A8739-2284-401A-9A44-50581DBB4A1A}" destId="{12791E33-4C5A-4ABA-A90A-C2C5A8AACE8B}" srcOrd="3" destOrd="0" parTransId="{2A7C948A-8488-4AB8-AECE-74EBDC10BFD4}" sibTransId="{88766B11-F598-4065-829E-C826D76A5B81}"/>
    <dgm:cxn modelId="{2CAC1056-7533-4F7C-8149-E38E9E837154}" srcId="{D27A8739-2284-401A-9A44-50581DBB4A1A}" destId="{EF740AA8-14C9-485A-B60B-B12FC47EBC73}" srcOrd="4" destOrd="0" parTransId="{AFF4D153-B4D8-4700-85F0-06B6E115AD7B}" sibTransId="{2360CECA-4638-47E3-98C8-F62335AC5DF9}"/>
    <dgm:cxn modelId="{8BE5998C-D810-484A-AC8D-52942328713E}" type="presOf" srcId="{5E4D5AA0-A3D0-4792-A255-25DB745B9AE5}" destId="{8266E3C7-05DC-4E28-9514-813786A291EF}" srcOrd="0" destOrd="0" presId="urn:microsoft.com/office/officeart/2008/layout/VerticalCurvedList"/>
    <dgm:cxn modelId="{1BF1109B-F8A8-476A-B5EA-17E5F464EA2E}" type="presOf" srcId="{5A70A127-7AA4-472B-9044-88976BFC0DDA}" destId="{2A744287-2E1E-4391-9F7D-5DFEBB18C29C}" srcOrd="0" destOrd="0" presId="urn:microsoft.com/office/officeart/2008/layout/VerticalCurvedList"/>
    <dgm:cxn modelId="{1670AB9B-22F4-4520-80A6-B20A61FAA1EC}" type="presOf" srcId="{7BDEA81B-EB91-49CC-874D-3DB20A8BE65E}" destId="{40DCD72D-C4C7-4B2D-9971-61C4C9D7A77C}" srcOrd="0" destOrd="0" presId="urn:microsoft.com/office/officeart/2008/layout/VerticalCurvedList"/>
    <dgm:cxn modelId="{2DCAB1B2-C503-4698-A1D7-29076A62B43F}" srcId="{D27A8739-2284-401A-9A44-50581DBB4A1A}" destId="{5E4D5AA0-A3D0-4792-A255-25DB745B9AE5}" srcOrd="2" destOrd="0" parTransId="{92DF0995-EA63-4958-9ABC-2EBBAEE501EB}" sibTransId="{209EC0EB-CDBD-4120-ADDC-1F346A2AE269}"/>
    <dgm:cxn modelId="{EFFFF6C3-97BC-46E3-9BDF-582C5FA8F8E6}" type="presOf" srcId="{3B59B8E8-3AFE-4C79-A231-3367808A2433}" destId="{1D99E6C5-86E5-460E-8AA3-B390EE2070F8}" srcOrd="0" destOrd="0" presId="urn:microsoft.com/office/officeart/2008/layout/VerticalCurvedList"/>
    <dgm:cxn modelId="{5BEEE4C5-EA7B-4F7D-8E90-A20494A5E6E9}" type="presOf" srcId="{4FE4E69F-2722-411F-A79D-B93096C32506}" destId="{FBB4BE13-2B90-4556-9B30-6A97A2921C81}" srcOrd="0" destOrd="0" presId="urn:microsoft.com/office/officeart/2008/layout/VerticalCurvedList"/>
    <dgm:cxn modelId="{B9A64DCE-2A9D-43E7-B637-26E3363F8448}" type="presOf" srcId="{D27A8739-2284-401A-9A44-50581DBB4A1A}" destId="{C187C86A-758D-46F6-AD59-62BE9594A311}" srcOrd="0" destOrd="0" presId="urn:microsoft.com/office/officeart/2008/layout/VerticalCurvedList"/>
    <dgm:cxn modelId="{1EDC37D3-6BD4-4872-9D46-5E9378513C70}" srcId="{D27A8739-2284-401A-9A44-50581DBB4A1A}" destId="{7BDEA81B-EB91-49CC-874D-3DB20A8BE65E}" srcOrd="5" destOrd="0" parTransId="{3D5B9E27-97E6-4F4D-889A-1F269C34C5B5}" sibTransId="{A8DE0144-2BE1-4476-B566-150035CC8902}"/>
    <dgm:cxn modelId="{966205DC-A7AA-4949-8DC4-37402BEFD58B}" type="presOf" srcId="{EF740AA8-14C9-485A-B60B-B12FC47EBC73}" destId="{7FB00FCF-C616-4FE2-8DF7-69D24DF7A356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9FD57CFF-FE95-4AFC-AE86-87580EB6763A}" type="presOf" srcId="{12791E33-4C5A-4ABA-A90A-C2C5A8AACE8B}" destId="{78AD09B1-2E85-4099-86AD-E481BFE4AB09}" srcOrd="0" destOrd="0" presId="urn:microsoft.com/office/officeart/2008/layout/VerticalCurvedList"/>
    <dgm:cxn modelId="{25DB60C4-09FD-4C04-BA50-5B28C8084808}" type="presParOf" srcId="{C187C86A-758D-46F6-AD59-62BE9594A311}" destId="{54B839CE-E463-49D7-B1C4-08E57049B092}" srcOrd="0" destOrd="0" presId="urn:microsoft.com/office/officeart/2008/layout/VerticalCurvedList"/>
    <dgm:cxn modelId="{34547A65-B27A-462D-B999-3F63902CD9F8}" type="presParOf" srcId="{54B839CE-E463-49D7-B1C4-08E57049B092}" destId="{17F2F251-7507-484A-9F97-DFBEA11B9712}" srcOrd="0" destOrd="0" presId="urn:microsoft.com/office/officeart/2008/layout/VerticalCurvedList"/>
    <dgm:cxn modelId="{4637E89A-FFE8-4135-B682-7E323BDF4449}" type="presParOf" srcId="{17F2F251-7507-484A-9F97-DFBEA11B9712}" destId="{75019996-51E8-402C-AD01-FDD09B5959FC}" srcOrd="0" destOrd="0" presId="urn:microsoft.com/office/officeart/2008/layout/VerticalCurvedList"/>
    <dgm:cxn modelId="{E5DE5C20-DC35-4A7F-BA89-38031576C58C}" type="presParOf" srcId="{17F2F251-7507-484A-9F97-DFBEA11B9712}" destId="{FBB4BE13-2B90-4556-9B30-6A97A2921C81}" srcOrd="1" destOrd="0" presId="urn:microsoft.com/office/officeart/2008/layout/VerticalCurvedList"/>
    <dgm:cxn modelId="{30C463EA-3B8A-42C9-9CDD-311ACB50D6BD}" type="presParOf" srcId="{17F2F251-7507-484A-9F97-DFBEA11B9712}" destId="{BACBB4D1-59D6-4911-9D57-BE9306ED8E5F}" srcOrd="2" destOrd="0" presId="urn:microsoft.com/office/officeart/2008/layout/VerticalCurvedList"/>
    <dgm:cxn modelId="{5EE9006A-8F51-49A9-9658-CA3F548D1653}" type="presParOf" srcId="{17F2F251-7507-484A-9F97-DFBEA11B9712}" destId="{7337476A-FFD2-4503-8236-DBCCA0A1EAC6}" srcOrd="3" destOrd="0" presId="urn:microsoft.com/office/officeart/2008/layout/VerticalCurvedList"/>
    <dgm:cxn modelId="{38E8C9C2-9CEB-49F2-900D-46D07F9236F2}" type="presParOf" srcId="{54B839CE-E463-49D7-B1C4-08E57049B092}" destId="{2A744287-2E1E-4391-9F7D-5DFEBB18C29C}" srcOrd="1" destOrd="0" presId="urn:microsoft.com/office/officeart/2008/layout/VerticalCurvedList"/>
    <dgm:cxn modelId="{4B4AC29E-7ECC-40A0-A6BF-E1715AE85400}" type="presParOf" srcId="{54B839CE-E463-49D7-B1C4-08E57049B092}" destId="{54CB5A54-B1AF-4FE7-8D0D-3E221FF411B3}" srcOrd="2" destOrd="0" presId="urn:microsoft.com/office/officeart/2008/layout/VerticalCurvedList"/>
    <dgm:cxn modelId="{82150034-AD99-41EF-B126-D0FEC1AAFF5F}" type="presParOf" srcId="{54CB5A54-B1AF-4FE7-8D0D-3E221FF411B3}" destId="{6B72F60C-4BD3-4A49-974B-39C43FDD0F15}" srcOrd="0" destOrd="0" presId="urn:microsoft.com/office/officeart/2008/layout/VerticalCurvedList"/>
    <dgm:cxn modelId="{E731B442-9C3F-4FA8-9307-99069E0C81A0}" type="presParOf" srcId="{54B839CE-E463-49D7-B1C4-08E57049B092}" destId="{1D99E6C5-86E5-460E-8AA3-B390EE2070F8}" srcOrd="3" destOrd="0" presId="urn:microsoft.com/office/officeart/2008/layout/VerticalCurvedList"/>
    <dgm:cxn modelId="{0A10254E-FE7A-4E4F-85C8-D3AA17F59F3D}" type="presParOf" srcId="{54B839CE-E463-49D7-B1C4-08E57049B092}" destId="{298D7E6E-31AC-4EB3-886F-AA4961D15D13}" srcOrd="4" destOrd="0" presId="urn:microsoft.com/office/officeart/2008/layout/VerticalCurvedList"/>
    <dgm:cxn modelId="{869C3AC9-F98F-4D12-BF49-12410B655C3F}" type="presParOf" srcId="{298D7E6E-31AC-4EB3-886F-AA4961D15D13}" destId="{F6F9FC30-BA45-4CEA-AC83-99E8231F03AA}" srcOrd="0" destOrd="0" presId="urn:microsoft.com/office/officeart/2008/layout/VerticalCurvedList"/>
    <dgm:cxn modelId="{F7230237-7864-44D8-A5CE-8503789AAB00}" type="presParOf" srcId="{54B839CE-E463-49D7-B1C4-08E57049B092}" destId="{8266E3C7-05DC-4E28-9514-813786A291EF}" srcOrd="5" destOrd="0" presId="urn:microsoft.com/office/officeart/2008/layout/VerticalCurvedList"/>
    <dgm:cxn modelId="{7D64E4DF-1E37-4BCA-949F-697C66137F45}" type="presParOf" srcId="{54B839CE-E463-49D7-B1C4-08E57049B092}" destId="{16E961C6-9B1D-47CF-AEC9-8FA01A0E1BA5}" srcOrd="6" destOrd="0" presId="urn:microsoft.com/office/officeart/2008/layout/VerticalCurvedList"/>
    <dgm:cxn modelId="{EFE75435-14EE-4B37-848F-E3D35D904D80}" type="presParOf" srcId="{16E961C6-9B1D-47CF-AEC9-8FA01A0E1BA5}" destId="{E4C82EEC-9A8F-4BC4-9EDF-CFF6267F09B0}" srcOrd="0" destOrd="0" presId="urn:microsoft.com/office/officeart/2008/layout/VerticalCurvedList"/>
    <dgm:cxn modelId="{2B7EDC72-FDCB-49E1-BAB3-6B6B79E261A3}" type="presParOf" srcId="{54B839CE-E463-49D7-B1C4-08E57049B092}" destId="{78AD09B1-2E85-4099-86AD-E481BFE4AB09}" srcOrd="7" destOrd="0" presId="urn:microsoft.com/office/officeart/2008/layout/VerticalCurvedList"/>
    <dgm:cxn modelId="{3B03E198-A82A-48CD-BB50-4ECFB1DF56AA}" type="presParOf" srcId="{54B839CE-E463-49D7-B1C4-08E57049B092}" destId="{8A0261BD-2E20-41C1-A672-4399D2343664}" srcOrd="8" destOrd="0" presId="urn:microsoft.com/office/officeart/2008/layout/VerticalCurvedList"/>
    <dgm:cxn modelId="{C0954566-FDEE-45C2-BC0D-7189A756766D}" type="presParOf" srcId="{8A0261BD-2E20-41C1-A672-4399D2343664}" destId="{D9128D88-61D2-4770-BEF4-8F22125D5EED}" srcOrd="0" destOrd="0" presId="urn:microsoft.com/office/officeart/2008/layout/VerticalCurvedList"/>
    <dgm:cxn modelId="{7EB3B702-427C-48B8-A357-1BDECFBCFDCC}" type="presParOf" srcId="{54B839CE-E463-49D7-B1C4-08E57049B092}" destId="{7FB00FCF-C616-4FE2-8DF7-69D24DF7A356}" srcOrd="9" destOrd="0" presId="urn:microsoft.com/office/officeart/2008/layout/VerticalCurvedList"/>
    <dgm:cxn modelId="{1832EC4B-DE2F-414A-A31E-EA6764EC8B64}" type="presParOf" srcId="{54B839CE-E463-49D7-B1C4-08E57049B092}" destId="{245CFD9B-B55A-46D5-9D8F-4AC1D237A1E9}" srcOrd="10" destOrd="0" presId="urn:microsoft.com/office/officeart/2008/layout/VerticalCurvedList"/>
    <dgm:cxn modelId="{220F1FF0-498F-4D97-8D28-5CB9A5DD2D5F}" type="presParOf" srcId="{245CFD9B-B55A-46D5-9D8F-4AC1D237A1E9}" destId="{D06DA920-4889-4B2A-8D80-7C5570F6ADD2}" srcOrd="0" destOrd="0" presId="urn:microsoft.com/office/officeart/2008/layout/VerticalCurvedList"/>
    <dgm:cxn modelId="{324B171E-A62E-410A-85C6-4024560761F7}" type="presParOf" srcId="{54B839CE-E463-49D7-B1C4-08E57049B092}" destId="{40DCD72D-C4C7-4B2D-9971-61C4C9D7A77C}" srcOrd="11" destOrd="0" presId="urn:microsoft.com/office/officeart/2008/layout/VerticalCurvedList"/>
    <dgm:cxn modelId="{23456108-D703-4784-A958-6CDAF5C7926E}" type="presParOf" srcId="{54B839CE-E463-49D7-B1C4-08E57049B092}" destId="{29E191AB-8422-480D-9367-BF8A0B9F85A9}" srcOrd="12" destOrd="0" presId="urn:microsoft.com/office/officeart/2008/layout/VerticalCurvedList"/>
    <dgm:cxn modelId="{6D6B75EF-9801-460B-9B11-3A1A8E1521A3}" type="presParOf" srcId="{29E191AB-8422-480D-9367-BF8A0B9F85A9}" destId="{7FDE9171-8D7A-4E19-9B48-56F0FED865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AU" sz="1600" b="0" noProof="0" dirty="0"/>
            <a:t>The EU’s banking system is still vulnerable in the changing interest rate environment.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3B59B8E8-3AFE-4C79-A231-3367808A2433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gm:t>
    </dgm:pt>
    <dgm:pt modelId="{283AF03E-6FC7-421B-AA34-97E201F749A9}" type="parTrans" cxnId="{266AC22E-B2BC-4DB9-8C2D-0B3B1D7B7E56}">
      <dgm:prSet/>
      <dgm:spPr/>
      <dgm:t>
        <a:bodyPr/>
        <a:lstStyle/>
        <a:p>
          <a:endParaRPr lang="en-US"/>
        </a:p>
      </dgm:t>
    </dgm:pt>
    <dgm:pt modelId="{60F28F36-4D54-42B4-916D-DA233860C72B}" type="sibTrans" cxnId="{266AC22E-B2BC-4DB9-8C2D-0B3B1D7B7E56}">
      <dgm:prSet/>
      <dgm:spPr/>
      <dgm:t>
        <a:bodyPr/>
        <a:lstStyle/>
        <a:p>
          <a:endParaRPr lang="en-US"/>
        </a:p>
      </dgm:t>
    </dgm:pt>
    <dgm:pt modelId="{5E4D5AA0-A3D0-4792-A255-25DB745B9AE5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gm:t>
    </dgm:pt>
    <dgm:pt modelId="{92DF0995-EA63-4958-9ABC-2EBBAEE501EB}" type="parTrans" cxnId="{2DCAB1B2-C503-4698-A1D7-29076A62B43F}">
      <dgm:prSet/>
      <dgm:spPr/>
      <dgm:t>
        <a:bodyPr/>
        <a:lstStyle/>
        <a:p>
          <a:endParaRPr lang="en-US"/>
        </a:p>
      </dgm:t>
    </dgm:pt>
    <dgm:pt modelId="{209EC0EB-CDBD-4120-ADDC-1F346A2AE269}" type="sibTrans" cxnId="{2DCAB1B2-C503-4698-A1D7-29076A62B43F}">
      <dgm:prSet/>
      <dgm:spPr/>
      <dgm:t>
        <a:bodyPr/>
        <a:lstStyle/>
        <a:p>
          <a:endParaRPr lang="en-US"/>
        </a:p>
      </dgm:t>
    </dgm:pt>
    <dgm:pt modelId="{12791E33-4C5A-4ABA-A90A-C2C5A8AACE8B}">
      <dgm:prSet phldrT="[Text]"/>
      <dgm:spPr>
        <a:solidFill>
          <a:srgbClr val="7E5C1D">
            <a:hueOff val="0"/>
            <a:satOff val="0"/>
            <a:lum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noProof="0" dirty="0"/>
            <a:t>Portfolio cleaning is intensive in the corporate sector, the remaining stock can be managed within a market-based framework.</a:t>
          </a:r>
        </a:p>
      </dgm:t>
    </dgm:pt>
    <dgm:pt modelId="{2A7C948A-8488-4AB8-AECE-74EBDC10BFD4}" type="parTrans" cxnId="{D7549343-AC9E-4A2D-941D-F90C529ABA2F}">
      <dgm:prSet/>
      <dgm:spPr/>
      <dgm:t>
        <a:bodyPr/>
        <a:lstStyle/>
        <a:p>
          <a:endParaRPr lang="en-US"/>
        </a:p>
      </dgm:t>
    </dgm:pt>
    <dgm:pt modelId="{88766B11-F598-4065-829E-C826D76A5B81}" type="sibTrans" cxnId="{D7549343-AC9E-4A2D-941D-F90C529ABA2F}">
      <dgm:prSet/>
      <dgm:spPr/>
      <dgm:t>
        <a:bodyPr/>
        <a:lstStyle/>
        <a:p>
          <a:endParaRPr lang="en-US"/>
        </a:p>
      </dgm:t>
    </dgm:pt>
    <dgm:pt modelId="{EF740AA8-14C9-485A-B60B-B12FC47EBC73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gm:t>
    </dgm:pt>
    <dgm:pt modelId="{AFF4D153-B4D8-4700-85F0-06B6E115AD7B}" type="parTrans" cxnId="{2CAC1056-7533-4F7C-8149-E38E9E837154}">
      <dgm:prSet/>
      <dgm:spPr/>
      <dgm:t>
        <a:bodyPr/>
        <a:lstStyle/>
        <a:p>
          <a:endParaRPr lang="en-US"/>
        </a:p>
      </dgm:t>
    </dgm:pt>
    <dgm:pt modelId="{2360CECA-4638-47E3-98C8-F62335AC5DF9}" type="sibTrans" cxnId="{2CAC1056-7533-4F7C-8149-E38E9E837154}">
      <dgm:prSet/>
      <dgm:spPr/>
      <dgm:t>
        <a:bodyPr/>
        <a:lstStyle/>
        <a:p>
          <a:endParaRPr lang="en-US"/>
        </a:p>
      </dgm:t>
    </dgm:pt>
    <dgm:pt modelId="{7BDEA81B-EB91-49CC-874D-3DB20A8BE65E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gm:t>
    </dgm:pt>
    <dgm:pt modelId="{3D5B9E27-97E6-4F4D-889A-1F269C34C5B5}" type="parTrans" cxnId="{1EDC37D3-6BD4-4872-9D46-5E9378513C70}">
      <dgm:prSet/>
      <dgm:spPr/>
      <dgm:t>
        <a:bodyPr/>
        <a:lstStyle/>
        <a:p>
          <a:endParaRPr lang="en-US"/>
        </a:p>
      </dgm:t>
    </dgm:pt>
    <dgm:pt modelId="{A8DE0144-2BE1-4476-B566-150035CC8902}" type="sibTrans" cxnId="{1EDC37D3-6BD4-4872-9D46-5E9378513C70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 custScaleY="102812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>
        <a:solidFill>
          <a:schemeClr val="bg1"/>
        </a:solidFill>
      </dgm:spPr>
    </dgm:pt>
    <dgm:pt modelId="{1D99E6C5-86E5-460E-8AA3-B390EE2070F8}" type="pres">
      <dgm:prSet presAssocID="{3B59B8E8-3AFE-4C79-A231-3367808A2433}" presName="text_2" presStyleLbl="node1" presStyleIdx="1" presStyleCnt="6">
        <dgm:presLayoutVars>
          <dgm:bulletEnabled val="1"/>
        </dgm:presLayoutVars>
      </dgm:prSet>
      <dgm:spPr>
        <a:xfrm>
          <a:off x="829338" y="1046178"/>
          <a:ext cx="7382108" cy="523089"/>
        </a:xfrm>
        <a:prstGeom prst="rect">
          <a:avLst/>
        </a:prstGeom>
      </dgm:spPr>
    </dgm:pt>
    <dgm:pt modelId="{298D7E6E-31AC-4EB3-886F-AA4961D15D13}" type="pres">
      <dgm:prSet presAssocID="{3B59B8E8-3AFE-4C79-A231-3367808A2433}" presName="accent_2" presStyleCnt="0"/>
      <dgm:spPr/>
    </dgm:pt>
    <dgm:pt modelId="{F6F9FC30-BA45-4CEA-AC83-99E8231F03AA}" type="pres">
      <dgm:prSet presAssocID="{3B59B8E8-3AFE-4C79-A231-3367808A2433}" presName="accentRepeatNode" presStyleLbl="solidFgAcc1" presStyleIdx="1" presStyleCnt="6"/>
      <dgm:spPr>
        <a:solidFill>
          <a:schemeClr val="bg1"/>
        </a:solidFill>
      </dgm:spPr>
    </dgm:pt>
    <dgm:pt modelId="{8266E3C7-05DC-4E28-9514-813786A291EF}" type="pres">
      <dgm:prSet presAssocID="{5E4D5AA0-A3D0-4792-A255-25DB745B9AE5}" presName="text_3" presStyleLbl="node1" presStyleIdx="2" presStyleCnt="6" custScaleY="104314">
        <dgm:presLayoutVars>
          <dgm:bulletEnabled val="1"/>
        </dgm:presLayoutVars>
      </dgm:prSet>
      <dgm:spPr>
        <a:xfrm>
          <a:off x="1026092" y="1819429"/>
          <a:ext cx="7185354" cy="545655"/>
        </a:xfrm>
        <a:prstGeom prst="rect">
          <a:avLst/>
        </a:prstGeom>
      </dgm:spPr>
    </dgm:pt>
    <dgm:pt modelId="{16E961C6-9B1D-47CF-AEC9-8FA01A0E1BA5}" type="pres">
      <dgm:prSet presAssocID="{5E4D5AA0-A3D0-4792-A255-25DB745B9AE5}" presName="accent_3" presStyleCnt="0"/>
      <dgm:spPr/>
    </dgm:pt>
    <dgm:pt modelId="{E4C82EEC-9A8F-4BC4-9EDF-CFF6267F09B0}" type="pres">
      <dgm:prSet presAssocID="{5E4D5AA0-A3D0-4792-A255-25DB745B9AE5}" presName="accentRepeatNode" presStyleLbl="solidFgAcc1" presStyleIdx="2" presStyleCnt="6"/>
      <dgm:spPr/>
    </dgm:pt>
    <dgm:pt modelId="{78AD09B1-2E85-4099-86AD-E481BFE4AB09}" type="pres">
      <dgm:prSet presAssocID="{12791E33-4C5A-4ABA-A90A-C2C5A8AACE8B}" presName="text_4" presStyleLbl="node1" presStyleIdx="3" presStyleCnt="6">
        <dgm:presLayoutVars>
          <dgm:bulletEnabled val="1"/>
        </dgm:presLayoutVars>
      </dgm:prSet>
      <dgm:spPr>
        <a:xfrm>
          <a:off x="1026092" y="2614750"/>
          <a:ext cx="7185354" cy="523089"/>
        </a:xfrm>
        <a:prstGeom prst="rect">
          <a:avLst/>
        </a:prstGeom>
      </dgm:spPr>
    </dgm:pt>
    <dgm:pt modelId="{8A0261BD-2E20-41C1-A672-4399D2343664}" type="pres">
      <dgm:prSet presAssocID="{12791E33-4C5A-4ABA-A90A-C2C5A8AACE8B}" presName="accent_4" presStyleCnt="0"/>
      <dgm:spPr/>
    </dgm:pt>
    <dgm:pt modelId="{D9128D88-61D2-4770-BEF4-8F22125D5EED}" type="pres">
      <dgm:prSet presAssocID="{12791E33-4C5A-4ABA-A90A-C2C5A8AACE8B}" presName="accentRepeatNode" presStyleLbl="solidFgAcc1" presStyleIdx="3" presStyleCnt="6"/>
      <dgm:spPr>
        <a:solidFill>
          <a:srgbClr val="1E2452"/>
        </a:solidFill>
      </dgm:spPr>
    </dgm:pt>
    <dgm:pt modelId="{7FB00FCF-C616-4FE2-8DF7-69D24DF7A356}" type="pres">
      <dgm:prSet presAssocID="{EF740AA8-14C9-485A-B60B-B12FC47EBC73}" presName="text_5" presStyleLbl="node1" presStyleIdx="4" presStyleCnt="6" custScaleY="105700">
        <dgm:presLayoutVars>
          <dgm:bulletEnabled val="1"/>
        </dgm:presLayoutVars>
      </dgm:prSet>
      <dgm:spPr>
        <a:xfrm>
          <a:off x="829338" y="3384376"/>
          <a:ext cx="7382108" cy="552905"/>
        </a:xfrm>
        <a:prstGeom prst="rect">
          <a:avLst/>
        </a:prstGeom>
      </dgm:spPr>
    </dgm:pt>
    <dgm:pt modelId="{245CFD9B-B55A-46D5-9D8F-4AC1D237A1E9}" type="pres">
      <dgm:prSet presAssocID="{EF740AA8-14C9-485A-B60B-B12FC47EBC73}" presName="accent_5" presStyleCnt="0"/>
      <dgm:spPr/>
    </dgm:pt>
    <dgm:pt modelId="{D06DA920-4889-4B2A-8D80-7C5570F6ADD2}" type="pres">
      <dgm:prSet presAssocID="{EF740AA8-14C9-485A-B60B-B12FC47EBC73}" presName="accentRepeatNode" presStyleLbl="solidFgAcc1" presStyleIdx="4" presStyleCnt="6"/>
      <dgm:spPr/>
    </dgm:pt>
    <dgm:pt modelId="{40DCD72D-C4C7-4B2D-9971-61C4C9D7A77C}" type="pres">
      <dgm:prSet presAssocID="{7BDEA81B-EB91-49CC-874D-3DB20A8BE65E}" presName="text_6" presStyleLbl="node1" presStyleIdx="5" presStyleCnt="6">
        <dgm:presLayoutVars>
          <dgm:bulletEnabled val="1"/>
        </dgm:presLayoutVars>
      </dgm:prSet>
      <dgm:spPr>
        <a:xfrm>
          <a:off x="399061" y="4183818"/>
          <a:ext cx="7812385" cy="523089"/>
        </a:xfrm>
        <a:prstGeom prst="rect">
          <a:avLst/>
        </a:prstGeom>
      </dgm:spPr>
    </dgm:pt>
    <dgm:pt modelId="{29E191AB-8422-480D-9367-BF8A0B9F85A9}" type="pres">
      <dgm:prSet presAssocID="{7BDEA81B-EB91-49CC-874D-3DB20A8BE65E}" presName="accent_6" presStyleCnt="0"/>
      <dgm:spPr/>
    </dgm:pt>
    <dgm:pt modelId="{7FDE9171-8D7A-4E19-9B48-56F0FED865FA}" type="pres">
      <dgm:prSet presAssocID="{7BDEA81B-EB91-49CC-874D-3DB20A8BE65E}" presName="accentRepeatNode" presStyleLbl="solidFgAcc1" presStyleIdx="5" presStyleCnt="6"/>
      <dgm:spPr/>
    </dgm:pt>
  </dgm:ptLst>
  <dgm:cxnLst>
    <dgm:cxn modelId="{266AC22E-B2BC-4DB9-8C2D-0B3B1D7B7E56}" srcId="{D27A8739-2284-401A-9A44-50581DBB4A1A}" destId="{3B59B8E8-3AFE-4C79-A231-3367808A2433}" srcOrd="1" destOrd="0" parTransId="{283AF03E-6FC7-421B-AA34-97E201F749A9}" sibTransId="{60F28F36-4D54-42B4-916D-DA233860C72B}"/>
    <dgm:cxn modelId="{D7549343-AC9E-4A2D-941D-F90C529ABA2F}" srcId="{D27A8739-2284-401A-9A44-50581DBB4A1A}" destId="{12791E33-4C5A-4ABA-A90A-C2C5A8AACE8B}" srcOrd="3" destOrd="0" parTransId="{2A7C948A-8488-4AB8-AECE-74EBDC10BFD4}" sibTransId="{88766B11-F598-4065-829E-C826D76A5B81}"/>
    <dgm:cxn modelId="{2CAC1056-7533-4F7C-8149-E38E9E837154}" srcId="{D27A8739-2284-401A-9A44-50581DBB4A1A}" destId="{EF740AA8-14C9-485A-B60B-B12FC47EBC73}" srcOrd="4" destOrd="0" parTransId="{AFF4D153-B4D8-4700-85F0-06B6E115AD7B}" sibTransId="{2360CECA-4638-47E3-98C8-F62335AC5DF9}"/>
    <dgm:cxn modelId="{8BE5998C-D810-484A-AC8D-52942328713E}" type="presOf" srcId="{5E4D5AA0-A3D0-4792-A255-25DB745B9AE5}" destId="{8266E3C7-05DC-4E28-9514-813786A291EF}" srcOrd="0" destOrd="0" presId="urn:microsoft.com/office/officeart/2008/layout/VerticalCurvedList"/>
    <dgm:cxn modelId="{1BF1109B-F8A8-476A-B5EA-17E5F464EA2E}" type="presOf" srcId="{5A70A127-7AA4-472B-9044-88976BFC0DDA}" destId="{2A744287-2E1E-4391-9F7D-5DFEBB18C29C}" srcOrd="0" destOrd="0" presId="urn:microsoft.com/office/officeart/2008/layout/VerticalCurvedList"/>
    <dgm:cxn modelId="{1670AB9B-22F4-4520-80A6-B20A61FAA1EC}" type="presOf" srcId="{7BDEA81B-EB91-49CC-874D-3DB20A8BE65E}" destId="{40DCD72D-C4C7-4B2D-9971-61C4C9D7A77C}" srcOrd="0" destOrd="0" presId="urn:microsoft.com/office/officeart/2008/layout/VerticalCurvedList"/>
    <dgm:cxn modelId="{2DCAB1B2-C503-4698-A1D7-29076A62B43F}" srcId="{D27A8739-2284-401A-9A44-50581DBB4A1A}" destId="{5E4D5AA0-A3D0-4792-A255-25DB745B9AE5}" srcOrd="2" destOrd="0" parTransId="{92DF0995-EA63-4958-9ABC-2EBBAEE501EB}" sibTransId="{209EC0EB-CDBD-4120-ADDC-1F346A2AE269}"/>
    <dgm:cxn modelId="{EFFFF6C3-97BC-46E3-9BDF-582C5FA8F8E6}" type="presOf" srcId="{3B59B8E8-3AFE-4C79-A231-3367808A2433}" destId="{1D99E6C5-86E5-460E-8AA3-B390EE2070F8}" srcOrd="0" destOrd="0" presId="urn:microsoft.com/office/officeart/2008/layout/VerticalCurvedList"/>
    <dgm:cxn modelId="{5BEEE4C5-EA7B-4F7D-8E90-A20494A5E6E9}" type="presOf" srcId="{4FE4E69F-2722-411F-A79D-B93096C32506}" destId="{FBB4BE13-2B90-4556-9B30-6A97A2921C81}" srcOrd="0" destOrd="0" presId="urn:microsoft.com/office/officeart/2008/layout/VerticalCurvedList"/>
    <dgm:cxn modelId="{B9A64DCE-2A9D-43E7-B637-26E3363F8448}" type="presOf" srcId="{D27A8739-2284-401A-9A44-50581DBB4A1A}" destId="{C187C86A-758D-46F6-AD59-62BE9594A311}" srcOrd="0" destOrd="0" presId="urn:microsoft.com/office/officeart/2008/layout/VerticalCurvedList"/>
    <dgm:cxn modelId="{1EDC37D3-6BD4-4872-9D46-5E9378513C70}" srcId="{D27A8739-2284-401A-9A44-50581DBB4A1A}" destId="{7BDEA81B-EB91-49CC-874D-3DB20A8BE65E}" srcOrd="5" destOrd="0" parTransId="{3D5B9E27-97E6-4F4D-889A-1F269C34C5B5}" sibTransId="{A8DE0144-2BE1-4476-B566-150035CC8902}"/>
    <dgm:cxn modelId="{966205DC-A7AA-4949-8DC4-37402BEFD58B}" type="presOf" srcId="{EF740AA8-14C9-485A-B60B-B12FC47EBC73}" destId="{7FB00FCF-C616-4FE2-8DF7-69D24DF7A356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9FD57CFF-FE95-4AFC-AE86-87580EB6763A}" type="presOf" srcId="{12791E33-4C5A-4ABA-A90A-C2C5A8AACE8B}" destId="{78AD09B1-2E85-4099-86AD-E481BFE4AB09}" srcOrd="0" destOrd="0" presId="urn:microsoft.com/office/officeart/2008/layout/VerticalCurvedList"/>
    <dgm:cxn modelId="{25DB60C4-09FD-4C04-BA50-5B28C8084808}" type="presParOf" srcId="{C187C86A-758D-46F6-AD59-62BE9594A311}" destId="{54B839CE-E463-49D7-B1C4-08E57049B092}" srcOrd="0" destOrd="0" presId="urn:microsoft.com/office/officeart/2008/layout/VerticalCurvedList"/>
    <dgm:cxn modelId="{34547A65-B27A-462D-B999-3F63902CD9F8}" type="presParOf" srcId="{54B839CE-E463-49D7-B1C4-08E57049B092}" destId="{17F2F251-7507-484A-9F97-DFBEA11B9712}" srcOrd="0" destOrd="0" presId="urn:microsoft.com/office/officeart/2008/layout/VerticalCurvedList"/>
    <dgm:cxn modelId="{4637E89A-FFE8-4135-B682-7E323BDF4449}" type="presParOf" srcId="{17F2F251-7507-484A-9F97-DFBEA11B9712}" destId="{75019996-51E8-402C-AD01-FDD09B5959FC}" srcOrd="0" destOrd="0" presId="urn:microsoft.com/office/officeart/2008/layout/VerticalCurvedList"/>
    <dgm:cxn modelId="{E5DE5C20-DC35-4A7F-BA89-38031576C58C}" type="presParOf" srcId="{17F2F251-7507-484A-9F97-DFBEA11B9712}" destId="{FBB4BE13-2B90-4556-9B30-6A97A2921C81}" srcOrd="1" destOrd="0" presId="urn:microsoft.com/office/officeart/2008/layout/VerticalCurvedList"/>
    <dgm:cxn modelId="{30C463EA-3B8A-42C9-9CDD-311ACB50D6BD}" type="presParOf" srcId="{17F2F251-7507-484A-9F97-DFBEA11B9712}" destId="{BACBB4D1-59D6-4911-9D57-BE9306ED8E5F}" srcOrd="2" destOrd="0" presId="urn:microsoft.com/office/officeart/2008/layout/VerticalCurvedList"/>
    <dgm:cxn modelId="{5EE9006A-8F51-49A9-9658-CA3F548D1653}" type="presParOf" srcId="{17F2F251-7507-484A-9F97-DFBEA11B9712}" destId="{7337476A-FFD2-4503-8236-DBCCA0A1EAC6}" srcOrd="3" destOrd="0" presId="urn:microsoft.com/office/officeart/2008/layout/VerticalCurvedList"/>
    <dgm:cxn modelId="{38E8C9C2-9CEB-49F2-900D-46D07F9236F2}" type="presParOf" srcId="{54B839CE-E463-49D7-B1C4-08E57049B092}" destId="{2A744287-2E1E-4391-9F7D-5DFEBB18C29C}" srcOrd="1" destOrd="0" presId="urn:microsoft.com/office/officeart/2008/layout/VerticalCurvedList"/>
    <dgm:cxn modelId="{4B4AC29E-7ECC-40A0-A6BF-E1715AE85400}" type="presParOf" srcId="{54B839CE-E463-49D7-B1C4-08E57049B092}" destId="{54CB5A54-B1AF-4FE7-8D0D-3E221FF411B3}" srcOrd="2" destOrd="0" presId="urn:microsoft.com/office/officeart/2008/layout/VerticalCurvedList"/>
    <dgm:cxn modelId="{82150034-AD99-41EF-B126-D0FEC1AAFF5F}" type="presParOf" srcId="{54CB5A54-B1AF-4FE7-8D0D-3E221FF411B3}" destId="{6B72F60C-4BD3-4A49-974B-39C43FDD0F15}" srcOrd="0" destOrd="0" presId="urn:microsoft.com/office/officeart/2008/layout/VerticalCurvedList"/>
    <dgm:cxn modelId="{E731B442-9C3F-4FA8-9307-99069E0C81A0}" type="presParOf" srcId="{54B839CE-E463-49D7-B1C4-08E57049B092}" destId="{1D99E6C5-86E5-460E-8AA3-B390EE2070F8}" srcOrd="3" destOrd="0" presId="urn:microsoft.com/office/officeart/2008/layout/VerticalCurvedList"/>
    <dgm:cxn modelId="{0A10254E-FE7A-4E4F-85C8-D3AA17F59F3D}" type="presParOf" srcId="{54B839CE-E463-49D7-B1C4-08E57049B092}" destId="{298D7E6E-31AC-4EB3-886F-AA4961D15D13}" srcOrd="4" destOrd="0" presId="urn:microsoft.com/office/officeart/2008/layout/VerticalCurvedList"/>
    <dgm:cxn modelId="{869C3AC9-F98F-4D12-BF49-12410B655C3F}" type="presParOf" srcId="{298D7E6E-31AC-4EB3-886F-AA4961D15D13}" destId="{F6F9FC30-BA45-4CEA-AC83-99E8231F03AA}" srcOrd="0" destOrd="0" presId="urn:microsoft.com/office/officeart/2008/layout/VerticalCurvedList"/>
    <dgm:cxn modelId="{F7230237-7864-44D8-A5CE-8503789AAB00}" type="presParOf" srcId="{54B839CE-E463-49D7-B1C4-08E57049B092}" destId="{8266E3C7-05DC-4E28-9514-813786A291EF}" srcOrd="5" destOrd="0" presId="urn:microsoft.com/office/officeart/2008/layout/VerticalCurvedList"/>
    <dgm:cxn modelId="{7D64E4DF-1E37-4BCA-949F-697C66137F45}" type="presParOf" srcId="{54B839CE-E463-49D7-B1C4-08E57049B092}" destId="{16E961C6-9B1D-47CF-AEC9-8FA01A0E1BA5}" srcOrd="6" destOrd="0" presId="urn:microsoft.com/office/officeart/2008/layout/VerticalCurvedList"/>
    <dgm:cxn modelId="{EFE75435-14EE-4B37-848F-E3D35D904D80}" type="presParOf" srcId="{16E961C6-9B1D-47CF-AEC9-8FA01A0E1BA5}" destId="{E4C82EEC-9A8F-4BC4-9EDF-CFF6267F09B0}" srcOrd="0" destOrd="0" presId="urn:microsoft.com/office/officeart/2008/layout/VerticalCurvedList"/>
    <dgm:cxn modelId="{2B7EDC72-FDCB-49E1-BAB3-6B6B79E261A3}" type="presParOf" srcId="{54B839CE-E463-49D7-B1C4-08E57049B092}" destId="{78AD09B1-2E85-4099-86AD-E481BFE4AB09}" srcOrd="7" destOrd="0" presId="urn:microsoft.com/office/officeart/2008/layout/VerticalCurvedList"/>
    <dgm:cxn modelId="{3B03E198-A82A-48CD-BB50-4ECFB1DF56AA}" type="presParOf" srcId="{54B839CE-E463-49D7-B1C4-08E57049B092}" destId="{8A0261BD-2E20-41C1-A672-4399D2343664}" srcOrd="8" destOrd="0" presId="urn:microsoft.com/office/officeart/2008/layout/VerticalCurvedList"/>
    <dgm:cxn modelId="{C0954566-FDEE-45C2-BC0D-7189A756766D}" type="presParOf" srcId="{8A0261BD-2E20-41C1-A672-4399D2343664}" destId="{D9128D88-61D2-4770-BEF4-8F22125D5EED}" srcOrd="0" destOrd="0" presId="urn:microsoft.com/office/officeart/2008/layout/VerticalCurvedList"/>
    <dgm:cxn modelId="{7EB3B702-427C-48B8-A357-1BDECFBCFDCC}" type="presParOf" srcId="{54B839CE-E463-49D7-B1C4-08E57049B092}" destId="{7FB00FCF-C616-4FE2-8DF7-69D24DF7A356}" srcOrd="9" destOrd="0" presId="urn:microsoft.com/office/officeart/2008/layout/VerticalCurvedList"/>
    <dgm:cxn modelId="{1832EC4B-DE2F-414A-A31E-EA6764EC8B64}" type="presParOf" srcId="{54B839CE-E463-49D7-B1C4-08E57049B092}" destId="{245CFD9B-B55A-46D5-9D8F-4AC1D237A1E9}" srcOrd="10" destOrd="0" presId="urn:microsoft.com/office/officeart/2008/layout/VerticalCurvedList"/>
    <dgm:cxn modelId="{220F1FF0-498F-4D97-8D28-5CB9A5DD2D5F}" type="presParOf" srcId="{245CFD9B-B55A-46D5-9D8F-4AC1D237A1E9}" destId="{D06DA920-4889-4B2A-8D80-7C5570F6ADD2}" srcOrd="0" destOrd="0" presId="urn:microsoft.com/office/officeart/2008/layout/VerticalCurvedList"/>
    <dgm:cxn modelId="{324B171E-A62E-410A-85C6-4024560761F7}" type="presParOf" srcId="{54B839CE-E463-49D7-B1C4-08E57049B092}" destId="{40DCD72D-C4C7-4B2D-9971-61C4C9D7A77C}" srcOrd="11" destOrd="0" presId="urn:microsoft.com/office/officeart/2008/layout/VerticalCurvedList"/>
    <dgm:cxn modelId="{23456108-D703-4784-A958-6CDAF5C7926E}" type="presParOf" srcId="{54B839CE-E463-49D7-B1C4-08E57049B092}" destId="{29E191AB-8422-480D-9367-BF8A0B9F85A9}" srcOrd="12" destOrd="0" presId="urn:microsoft.com/office/officeart/2008/layout/VerticalCurvedList"/>
    <dgm:cxn modelId="{6D6B75EF-9801-460B-9B11-3A1A8E1521A3}" type="presParOf" srcId="{29E191AB-8422-480D-9367-BF8A0B9F85A9}" destId="{7FDE9171-8D7A-4E19-9B48-56F0FED865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AU" sz="1600" b="0" noProof="0" dirty="0"/>
            <a:t>The EU’s banking system is still vulnerable in the changing interest rate environment.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3B59B8E8-3AFE-4C79-A231-3367808A2433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gm:t>
    </dgm:pt>
    <dgm:pt modelId="{283AF03E-6FC7-421B-AA34-97E201F749A9}" type="parTrans" cxnId="{266AC22E-B2BC-4DB9-8C2D-0B3B1D7B7E56}">
      <dgm:prSet/>
      <dgm:spPr/>
      <dgm:t>
        <a:bodyPr/>
        <a:lstStyle/>
        <a:p>
          <a:endParaRPr lang="en-US"/>
        </a:p>
      </dgm:t>
    </dgm:pt>
    <dgm:pt modelId="{60F28F36-4D54-42B4-916D-DA233860C72B}" type="sibTrans" cxnId="{266AC22E-B2BC-4DB9-8C2D-0B3B1D7B7E56}">
      <dgm:prSet/>
      <dgm:spPr/>
      <dgm:t>
        <a:bodyPr/>
        <a:lstStyle/>
        <a:p>
          <a:endParaRPr lang="en-US"/>
        </a:p>
      </dgm:t>
    </dgm:pt>
    <dgm:pt modelId="{5E4D5AA0-A3D0-4792-A255-25DB745B9AE5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gm:t>
    </dgm:pt>
    <dgm:pt modelId="{92DF0995-EA63-4958-9ABC-2EBBAEE501EB}" type="parTrans" cxnId="{2DCAB1B2-C503-4698-A1D7-29076A62B43F}">
      <dgm:prSet/>
      <dgm:spPr/>
      <dgm:t>
        <a:bodyPr/>
        <a:lstStyle/>
        <a:p>
          <a:endParaRPr lang="en-US"/>
        </a:p>
      </dgm:t>
    </dgm:pt>
    <dgm:pt modelId="{209EC0EB-CDBD-4120-ADDC-1F346A2AE269}" type="sibTrans" cxnId="{2DCAB1B2-C503-4698-A1D7-29076A62B43F}">
      <dgm:prSet/>
      <dgm:spPr/>
      <dgm:t>
        <a:bodyPr/>
        <a:lstStyle/>
        <a:p>
          <a:endParaRPr lang="en-US"/>
        </a:p>
      </dgm:t>
    </dgm:pt>
    <dgm:pt modelId="{12791E33-4C5A-4ABA-A90A-C2C5A8AACE8B}">
      <dgm:prSet phldrT="[Text]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noProof="0" dirty="0"/>
            <a:t>Portfolio cleaning is intensive in the corporate sector, the remaining stock can be managed within a market-based framework.</a:t>
          </a:r>
        </a:p>
      </dgm:t>
    </dgm:pt>
    <dgm:pt modelId="{2A7C948A-8488-4AB8-AECE-74EBDC10BFD4}" type="parTrans" cxnId="{D7549343-AC9E-4A2D-941D-F90C529ABA2F}">
      <dgm:prSet/>
      <dgm:spPr/>
      <dgm:t>
        <a:bodyPr/>
        <a:lstStyle/>
        <a:p>
          <a:endParaRPr lang="en-US"/>
        </a:p>
      </dgm:t>
    </dgm:pt>
    <dgm:pt modelId="{88766B11-F598-4065-829E-C826D76A5B81}" type="sibTrans" cxnId="{D7549343-AC9E-4A2D-941D-F90C529ABA2F}">
      <dgm:prSet/>
      <dgm:spPr/>
      <dgm:t>
        <a:bodyPr/>
        <a:lstStyle/>
        <a:p>
          <a:endParaRPr lang="en-US"/>
        </a:p>
      </dgm:t>
    </dgm:pt>
    <dgm:pt modelId="{EF740AA8-14C9-485A-B60B-B12FC47EBC73}">
      <dgm:prSet phldrT="[Text]" custT="1"/>
      <dgm:spPr>
        <a:solidFill>
          <a:srgbClr val="7E5C1D">
            <a:hueOff val="0"/>
            <a:satOff val="0"/>
            <a:lum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gm:t>
    </dgm:pt>
    <dgm:pt modelId="{AFF4D153-B4D8-4700-85F0-06B6E115AD7B}" type="parTrans" cxnId="{2CAC1056-7533-4F7C-8149-E38E9E837154}">
      <dgm:prSet/>
      <dgm:spPr/>
      <dgm:t>
        <a:bodyPr/>
        <a:lstStyle/>
        <a:p>
          <a:endParaRPr lang="en-US"/>
        </a:p>
      </dgm:t>
    </dgm:pt>
    <dgm:pt modelId="{2360CECA-4638-47E3-98C8-F62335AC5DF9}" type="sibTrans" cxnId="{2CAC1056-7533-4F7C-8149-E38E9E837154}">
      <dgm:prSet/>
      <dgm:spPr/>
      <dgm:t>
        <a:bodyPr/>
        <a:lstStyle/>
        <a:p>
          <a:endParaRPr lang="en-US"/>
        </a:p>
      </dgm:t>
    </dgm:pt>
    <dgm:pt modelId="{7BDEA81B-EB91-49CC-874D-3DB20A8BE65E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gm:t>
    </dgm:pt>
    <dgm:pt modelId="{3D5B9E27-97E6-4F4D-889A-1F269C34C5B5}" type="parTrans" cxnId="{1EDC37D3-6BD4-4872-9D46-5E9378513C70}">
      <dgm:prSet/>
      <dgm:spPr/>
      <dgm:t>
        <a:bodyPr/>
        <a:lstStyle/>
        <a:p>
          <a:endParaRPr lang="en-US"/>
        </a:p>
      </dgm:t>
    </dgm:pt>
    <dgm:pt modelId="{A8DE0144-2BE1-4476-B566-150035CC8902}" type="sibTrans" cxnId="{1EDC37D3-6BD4-4872-9D46-5E9378513C70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 custScaleY="102812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>
        <a:solidFill>
          <a:schemeClr val="bg1"/>
        </a:solidFill>
      </dgm:spPr>
    </dgm:pt>
    <dgm:pt modelId="{1D99E6C5-86E5-460E-8AA3-B390EE2070F8}" type="pres">
      <dgm:prSet presAssocID="{3B59B8E8-3AFE-4C79-A231-3367808A2433}" presName="text_2" presStyleLbl="node1" presStyleIdx="1" presStyleCnt="6">
        <dgm:presLayoutVars>
          <dgm:bulletEnabled val="1"/>
        </dgm:presLayoutVars>
      </dgm:prSet>
      <dgm:spPr>
        <a:xfrm>
          <a:off x="829338" y="1046178"/>
          <a:ext cx="7382108" cy="523089"/>
        </a:xfrm>
        <a:prstGeom prst="rect">
          <a:avLst/>
        </a:prstGeom>
      </dgm:spPr>
    </dgm:pt>
    <dgm:pt modelId="{298D7E6E-31AC-4EB3-886F-AA4961D15D13}" type="pres">
      <dgm:prSet presAssocID="{3B59B8E8-3AFE-4C79-A231-3367808A2433}" presName="accent_2" presStyleCnt="0"/>
      <dgm:spPr/>
    </dgm:pt>
    <dgm:pt modelId="{F6F9FC30-BA45-4CEA-AC83-99E8231F03AA}" type="pres">
      <dgm:prSet presAssocID="{3B59B8E8-3AFE-4C79-A231-3367808A2433}" presName="accentRepeatNode" presStyleLbl="solidFgAcc1" presStyleIdx="1" presStyleCnt="6"/>
      <dgm:spPr>
        <a:solidFill>
          <a:schemeClr val="bg1"/>
        </a:solidFill>
      </dgm:spPr>
    </dgm:pt>
    <dgm:pt modelId="{8266E3C7-05DC-4E28-9514-813786A291EF}" type="pres">
      <dgm:prSet presAssocID="{5E4D5AA0-A3D0-4792-A255-25DB745B9AE5}" presName="text_3" presStyleLbl="node1" presStyleIdx="2" presStyleCnt="6" custScaleY="104314">
        <dgm:presLayoutVars>
          <dgm:bulletEnabled val="1"/>
        </dgm:presLayoutVars>
      </dgm:prSet>
      <dgm:spPr>
        <a:xfrm>
          <a:off x="1026092" y="1819429"/>
          <a:ext cx="7185354" cy="545655"/>
        </a:xfrm>
        <a:prstGeom prst="rect">
          <a:avLst/>
        </a:prstGeom>
      </dgm:spPr>
    </dgm:pt>
    <dgm:pt modelId="{16E961C6-9B1D-47CF-AEC9-8FA01A0E1BA5}" type="pres">
      <dgm:prSet presAssocID="{5E4D5AA0-A3D0-4792-A255-25DB745B9AE5}" presName="accent_3" presStyleCnt="0"/>
      <dgm:spPr/>
    </dgm:pt>
    <dgm:pt modelId="{E4C82EEC-9A8F-4BC4-9EDF-CFF6267F09B0}" type="pres">
      <dgm:prSet presAssocID="{5E4D5AA0-A3D0-4792-A255-25DB745B9AE5}" presName="accentRepeatNode" presStyleLbl="solidFgAcc1" presStyleIdx="2" presStyleCnt="6"/>
      <dgm:spPr/>
    </dgm:pt>
    <dgm:pt modelId="{78AD09B1-2E85-4099-86AD-E481BFE4AB09}" type="pres">
      <dgm:prSet presAssocID="{12791E33-4C5A-4ABA-A90A-C2C5A8AACE8B}" presName="text_4" presStyleLbl="node1" presStyleIdx="3" presStyleCnt="6">
        <dgm:presLayoutVars>
          <dgm:bulletEnabled val="1"/>
        </dgm:presLayoutVars>
      </dgm:prSet>
      <dgm:spPr>
        <a:xfrm>
          <a:off x="1026092" y="2614750"/>
          <a:ext cx="7185354" cy="523089"/>
        </a:xfrm>
        <a:prstGeom prst="rect">
          <a:avLst/>
        </a:prstGeom>
      </dgm:spPr>
    </dgm:pt>
    <dgm:pt modelId="{8A0261BD-2E20-41C1-A672-4399D2343664}" type="pres">
      <dgm:prSet presAssocID="{12791E33-4C5A-4ABA-A90A-C2C5A8AACE8B}" presName="accent_4" presStyleCnt="0"/>
      <dgm:spPr/>
    </dgm:pt>
    <dgm:pt modelId="{D9128D88-61D2-4770-BEF4-8F22125D5EED}" type="pres">
      <dgm:prSet presAssocID="{12791E33-4C5A-4ABA-A90A-C2C5A8AACE8B}" presName="accentRepeatNode" presStyleLbl="solidFgAcc1" presStyleIdx="3" presStyleCnt="6"/>
      <dgm:spPr>
        <a:solidFill>
          <a:schemeClr val="bg1"/>
        </a:solidFill>
      </dgm:spPr>
    </dgm:pt>
    <dgm:pt modelId="{7FB00FCF-C616-4FE2-8DF7-69D24DF7A356}" type="pres">
      <dgm:prSet presAssocID="{EF740AA8-14C9-485A-B60B-B12FC47EBC73}" presName="text_5" presStyleLbl="node1" presStyleIdx="4" presStyleCnt="6" custScaleY="105700">
        <dgm:presLayoutVars>
          <dgm:bulletEnabled val="1"/>
        </dgm:presLayoutVars>
      </dgm:prSet>
      <dgm:spPr>
        <a:xfrm>
          <a:off x="829338" y="3384376"/>
          <a:ext cx="7382108" cy="552905"/>
        </a:xfrm>
        <a:prstGeom prst="rect">
          <a:avLst/>
        </a:prstGeom>
      </dgm:spPr>
    </dgm:pt>
    <dgm:pt modelId="{245CFD9B-B55A-46D5-9D8F-4AC1D237A1E9}" type="pres">
      <dgm:prSet presAssocID="{EF740AA8-14C9-485A-B60B-B12FC47EBC73}" presName="accent_5" presStyleCnt="0"/>
      <dgm:spPr/>
    </dgm:pt>
    <dgm:pt modelId="{D06DA920-4889-4B2A-8D80-7C5570F6ADD2}" type="pres">
      <dgm:prSet presAssocID="{EF740AA8-14C9-485A-B60B-B12FC47EBC73}" presName="accentRepeatNode" presStyleLbl="solidFgAcc1" presStyleIdx="4" presStyleCnt="6"/>
      <dgm:spPr>
        <a:solidFill>
          <a:srgbClr val="1E2452"/>
        </a:solidFill>
      </dgm:spPr>
    </dgm:pt>
    <dgm:pt modelId="{40DCD72D-C4C7-4B2D-9971-61C4C9D7A77C}" type="pres">
      <dgm:prSet presAssocID="{7BDEA81B-EB91-49CC-874D-3DB20A8BE65E}" presName="text_6" presStyleLbl="node1" presStyleIdx="5" presStyleCnt="6">
        <dgm:presLayoutVars>
          <dgm:bulletEnabled val="1"/>
        </dgm:presLayoutVars>
      </dgm:prSet>
      <dgm:spPr>
        <a:xfrm>
          <a:off x="399061" y="4183818"/>
          <a:ext cx="7812385" cy="523089"/>
        </a:xfrm>
        <a:prstGeom prst="rect">
          <a:avLst/>
        </a:prstGeom>
      </dgm:spPr>
    </dgm:pt>
    <dgm:pt modelId="{29E191AB-8422-480D-9367-BF8A0B9F85A9}" type="pres">
      <dgm:prSet presAssocID="{7BDEA81B-EB91-49CC-874D-3DB20A8BE65E}" presName="accent_6" presStyleCnt="0"/>
      <dgm:spPr/>
    </dgm:pt>
    <dgm:pt modelId="{7FDE9171-8D7A-4E19-9B48-56F0FED865FA}" type="pres">
      <dgm:prSet presAssocID="{7BDEA81B-EB91-49CC-874D-3DB20A8BE65E}" presName="accentRepeatNode" presStyleLbl="solidFgAcc1" presStyleIdx="5" presStyleCnt="6"/>
      <dgm:spPr/>
    </dgm:pt>
  </dgm:ptLst>
  <dgm:cxnLst>
    <dgm:cxn modelId="{266AC22E-B2BC-4DB9-8C2D-0B3B1D7B7E56}" srcId="{D27A8739-2284-401A-9A44-50581DBB4A1A}" destId="{3B59B8E8-3AFE-4C79-A231-3367808A2433}" srcOrd="1" destOrd="0" parTransId="{283AF03E-6FC7-421B-AA34-97E201F749A9}" sibTransId="{60F28F36-4D54-42B4-916D-DA233860C72B}"/>
    <dgm:cxn modelId="{D7549343-AC9E-4A2D-941D-F90C529ABA2F}" srcId="{D27A8739-2284-401A-9A44-50581DBB4A1A}" destId="{12791E33-4C5A-4ABA-A90A-C2C5A8AACE8B}" srcOrd="3" destOrd="0" parTransId="{2A7C948A-8488-4AB8-AECE-74EBDC10BFD4}" sibTransId="{88766B11-F598-4065-829E-C826D76A5B81}"/>
    <dgm:cxn modelId="{2CAC1056-7533-4F7C-8149-E38E9E837154}" srcId="{D27A8739-2284-401A-9A44-50581DBB4A1A}" destId="{EF740AA8-14C9-485A-B60B-B12FC47EBC73}" srcOrd="4" destOrd="0" parTransId="{AFF4D153-B4D8-4700-85F0-06B6E115AD7B}" sibTransId="{2360CECA-4638-47E3-98C8-F62335AC5DF9}"/>
    <dgm:cxn modelId="{8BE5998C-D810-484A-AC8D-52942328713E}" type="presOf" srcId="{5E4D5AA0-A3D0-4792-A255-25DB745B9AE5}" destId="{8266E3C7-05DC-4E28-9514-813786A291EF}" srcOrd="0" destOrd="0" presId="urn:microsoft.com/office/officeart/2008/layout/VerticalCurvedList"/>
    <dgm:cxn modelId="{1BF1109B-F8A8-476A-B5EA-17E5F464EA2E}" type="presOf" srcId="{5A70A127-7AA4-472B-9044-88976BFC0DDA}" destId="{2A744287-2E1E-4391-9F7D-5DFEBB18C29C}" srcOrd="0" destOrd="0" presId="urn:microsoft.com/office/officeart/2008/layout/VerticalCurvedList"/>
    <dgm:cxn modelId="{1670AB9B-22F4-4520-80A6-B20A61FAA1EC}" type="presOf" srcId="{7BDEA81B-EB91-49CC-874D-3DB20A8BE65E}" destId="{40DCD72D-C4C7-4B2D-9971-61C4C9D7A77C}" srcOrd="0" destOrd="0" presId="urn:microsoft.com/office/officeart/2008/layout/VerticalCurvedList"/>
    <dgm:cxn modelId="{2DCAB1B2-C503-4698-A1D7-29076A62B43F}" srcId="{D27A8739-2284-401A-9A44-50581DBB4A1A}" destId="{5E4D5AA0-A3D0-4792-A255-25DB745B9AE5}" srcOrd="2" destOrd="0" parTransId="{92DF0995-EA63-4958-9ABC-2EBBAEE501EB}" sibTransId="{209EC0EB-CDBD-4120-ADDC-1F346A2AE269}"/>
    <dgm:cxn modelId="{EFFFF6C3-97BC-46E3-9BDF-582C5FA8F8E6}" type="presOf" srcId="{3B59B8E8-3AFE-4C79-A231-3367808A2433}" destId="{1D99E6C5-86E5-460E-8AA3-B390EE2070F8}" srcOrd="0" destOrd="0" presId="urn:microsoft.com/office/officeart/2008/layout/VerticalCurvedList"/>
    <dgm:cxn modelId="{5BEEE4C5-EA7B-4F7D-8E90-A20494A5E6E9}" type="presOf" srcId="{4FE4E69F-2722-411F-A79D-B93096C32506}" destId="{FBB4BE13-2B90-4556-9B30-6A97A2921C81}" srcOrd="0" destOrd="0" presId="urn:microsoft.com/office/officeart/2008/layout/VerticalCurvedList"/>
    <dgm:cxn modelId="{B9A64DCE-2A9D-43E7-B637-26E3363F8448}" type="presOf" srcId="{D27A8739-2284-401A-9A44-50581DBB4A1A}" destId="{C187C86A-758D-46F6-AD59-62BE9594A311}" srcOrd="0" destOrd="0" presId="urn:microsoft.com/office/officeart/2008/layout/VerticalCurvedList"/>
    <dgm:cxn modelId="{1EDC37D3-6BD4-4872-9D46-5E9378513C70}" srcId="{D27A8739-2284-401A-9A44-50581DBB4A1A}" destId="{7BDEA81B-EB91-49CC-874D-3DB20A8BE65E}" srcOrd="5" destOrd="0" parTransId="{3D5B9E27-97E6-4F4D-889A-1F269C34C5B5}" sibTransId="{A8DE0144-2BE1-4476-B566-150035CC8902}"/>
    <dgm:cxn modelId="{966205DC-A7AA-4949-8DC4-37402BEFD58B}" type="presOf" srcId="{EF740AA8-14C9-485A-B60B-B12FC47EBC73}" destId="{7FB00FCF-C616-4FE2-8DF7-69D24DF7A356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9FD57CFF-FE95-4AFC-AE86-87580EB6763A}" type="presOf" srcId="{12791E33-4C5A-4ABA-A90A-C2C5A8AACE8B}" destId="{78AD09B1-2E85-4099-86AD-E481BFE4AB09}" srcOrd="0" destOrd="0" presId="urn:microsoft.com/office/officeart/2008/layout/VerticalCurvedList"/>
    <dgm:cxn modelId="{25DB60C4-09FD-4C04-BA50-5B28C8084808}" type="presParOf" srcId="{C187C86A-758D-46F6-AD59-62BE9594A311}" destId="{54B839CE-E463-49D7-B1C4-08E57049B092}" srcOrd="0" destOrd="0" presId="urn:microsoft.com/office/officeart/2008/layout/VerticalCurvedList"/>
    <dgm:cxn modelId="{34547A65-B27A-462D-B999-3F63902CD9F8}" type="presParOf" srcId="{54B839CE-E463-49D7-B1C4-08E57049B092}" destId="{17F2F251-7507-484A-9F97-DFBEA11B9712}" srcOrd="0" destOrd="0" presId="urn:microsoft.com/office/officeart/2008/layout/VerticalCurvedList"/>
    <dgm:cxn modelId="{4637E89A-FFE8-4135-B682-7E323BDF4449}" type="presParOf" srcId="{17F2F251-7507-484A-9F97-DFBEA11B9712}" destId="{75019996-51E8-402C-AD01-FDD09B5959FC}" srcOrd="0" destOrd="0" presId="urn:microsoft.com/office/officeart/2008/layout/VerticalCurvedList"/>
    <dgm:cxn modelId="{E5DE5C20-DC35-4A7F-BA89-38031576C58C}" type="presParOf" srcId="{17F2F251-7507-484A-9F97-DFBEA11B9712}" destId="{FBB4BE13-2B90-4556-9B30-6A97A2921C81}" srcOrd="1" destOrd="0" presId="urn:microsoft.com/office/officeart/2008/layout/VerticalCurvedList"/>
    <dgm:cxn modelId="{30C463EA-3B8A-42C9-9CDD-311ACB50D6BD}" type="presParOf" srcId="{17F2F251-7507-484A-9F97-DFBEA11B9712}" destId="{BACBB4D1-59D6-4911-9D57-BE9306ED8E5F}" srcOrd="2" destOrd="0" presId="urn:microsoft.com/office/officeart/2008/layout/VerticalCurvedList"/>
    <dgm:cxn modelId="{5EE9006A-8F51-49A9-9658-CA3F548D1653}" type="presParOf" srcId="{17F2F251-7507-484A-9F97-DFBEA11B9712}" destId="{7337476A-FFD2-4503-8236-DBCCA0A1EAC6}" srcOrd="3" destOrd="0" presId="urn:microsoft.com/office/officeart/2008/layout/VerticalCurvedList"/>
    <dgm:cxn modelId="{38E8C9C2-9CEB-49F2-900D-46D07F9236F2}" type="presParOf" srcId="{54B839CE-E463-49D7-B1C4-08E57049B092}" destId="{2A744287-2E1E-4391-9F7D-5DFEBB18C29C}" srcOrd="1" destOrd="0" presId="urn:microsoft.com/office/officeart/2008/layout/VerticalCurvedList"/>
    <dgm:cxn modelId="{4B4AC29E-7ECC-40A0-A6BF-E1715AE85400}" type="presParOf" srcId="{54B839CE-E463-49D7-B1C4-08E57049B092}" destId="{54CB5A54-B1AF-4FE7-8D0D-3E221FF411B3}" srcOrd="2" destOrd="0" presId="urn:microsoft.com/office/officeart/2008/layout/VerticalCurvedList"/>
    <dgm:cxn modelId="{82150034-AD99-41EF-B126-D0FEC1AAFF5F}" type="presParOf" srcId="{54CB5A54-B1AF-4FE7-8D0D-3E221FF411B3}" destId="{6B72F60C-4BD3-4A49-974B-39C43FDD0F15}" srcOrd="0" destOrd="0" presId="urn:microsoft.com/office/officeart/2008/layout/VerticalCurvedList"/>
    <dgm:cxn modelId="{E731B442-9C3F-4FA8-9307-99069E0C81A0}" type="presParOf" srcId="{54B839CE-E463-49D7-B1C4-08E57049B092}" destId="{1D99E6C5-86E5-460E-8AA3-B390EE2070F8}" srcOrd="3" destOrd="0" presId="urn:microsoft.com/office/officeart/2008/layout/VerticalCurvedList"/>
    <dgm:cxn modelId="{0A10254E-FE7A-4E4F-85C8-D3AA17F59F3D}" type="presParOf" srcId="{54B839CE-E463-49D7-B1C4-08E57049B092}" destId="{298D7E6E-31AC-4EB3-886F-AA4961D15D13}" srcOrd="4" destOrd="0" presId="urn:microsoft.com/office/officeart/2008/layout/VerticalCurvedList"/>
    <dgm:cxn modelId="{869C3AC9-F98F-4D12-BF49-12410B655C3F}" type="presParOf" srcId="{298D7E6E-31AC-4EB3-886F-AA4961D15D13}" destId="{F6F9FC30-BA45-4CEA-AC83-99E8231F03AA}" srcOrd="0" destOrd="0" presId="urn:microsoft.com/office/officeart/2008/layout/VerticalCurvedList"/>
    <dgm:cxn modelId="{F7230237-7864-44D8-A5CE-8503789AAB00}" type="presParOf" srcId="{54B839CE-E463-49D7-B1C4-08E57049B092}" destId="{8266E3C7-05DC-4E28-9514-813786A291EF}" srcOrd="5" destOrd="0" presId="urn:microsoft.com/office/officeart/2008/layout/VerticalCurvedList"/>
    <dgm:cxn modelId="{7D64E4DF-1E37-4BCA-949F-697C66137F45}" type="presParOf" srcId="{54B839CE-E463-49D7-B1C4-08E57049B092}" destId="{16E961C6-9B1D-47CF-AEC9-8FA01A0E1BA5}" srcOrd="6" destOrd="0" presId="urn:microsoft.com/office/officeart/2008/layout/VerticalCurvedList"/>
    <dgm:cxn modelId="{EFE75435-14EE-4B37-848F-E3D35D904D80}" type="presParOf" srcId="{16E961C6-9B1D-47CF-AEC9-8FA01A0E1BA5}" destId="{E4C82EEC-9A8F-4BC4-9EDF-CFF6267F09B0}" srcOrd="0" destOrd="0" presId="urn:microsoft.com/office/officeart/2008/layout/VerticalCurvedList"/>
    <dgm:cxn modelId="{2B7EDC72-FDCB-49E1-BAB3-6B6B79E261A3}" type="presParOf" srcId="{54B839CE-E463-49D7-B1C4-08E57049B092}" destId="{78AD09B1-2E85-4099-86AD-E481BFE4AB09}" srcOrd="7" destOrd="0" presId="urn:microsoft.com/office/officeart/2008/layout/VerticalCurvedList"/>
    <dgm:cxn modelId="{3B03E198-A82A-48CD-BB50-4ECFB1DF56AA}" type="presParOf" srcId="{54B839CE-E463-49D7-B1C4-08E57049B092}" destId="{8A0261BD-2E20-41C1-A672-4399D2343664}" srcOrd="8" destOrd="0" presId="urn:microsoft.com/office/officeart/2008/layout/VerticalCurvedList"/>
    <dgm:cxn modelId="{C0954566-FDEE-45C2-BC0D-7189A756766D}" type="presParOf" srcId="{8A0261BD-2E20-41C1-A672-4399D2343664}" destId="{D9128D88-61D2-4770-BEF4-8F22125D5EED}" srcOrd="0" destOrd="0" presId="urn:microsoft.com/office/officeart/2008/layout/VerticalCurvedList"/>
    <dgm:cxn modelId="{7EB3B702-427C-48B8-A357-1BDECFBCFDCC}" type="presParOf" srcId="{54B839CE-E463-49D7-B1C4-08E57049B092}" destId="{7FB00FCF-C616-4FE2-8DF7-69D24DF7A356}" srcOrd="9" destOrd="0" presId="urn:microsoft.com/office/officeart/2008/layout/VerticalCurvedList"/>
    <dgm:cxn modelId="{1832EC4B-DE2F-414A-A31E-EA6764EC8B64}" type="presParOf" srcId="{54B839CE-E463-49D7-B1C4-08E57049B092}" destId="{245CFD9B-B55A-46D5-9D8F-4AC1D237A1E9}" srcOrd="10" destOrd="0" presId="urn:microsoft.com/office/officeart/2008/layout/VerticalCurvedList"/>
    <dgm:cxn modelId="{220F1FF0-498F-4D97-8D28-5CB9A5DD2D5F}" type="presParOf" srcId="{245CFD9B-B55A-46D5-9D8F-4AC1D237A1E9}" destId="{D06DA920-4889-4B2A-8D80-7C5570F6ADD2}" srcOrd="0" destOrd="0" presId="urn:microsoft.com/office/officeart/2008/layout/VerticalCurvedList"/>
    <dgm:cxn modelId="{324B171E-A62E-410A-85C6-4024560761F7}" type="presParOf" srcId="{54B839CE-E463-49D7-B1C4-08E57049B092}" destId="{40DCD72D-C4C7-4B2D-9971-61C4C9D7A77C}" srcOrd="11" destOrd="0" presId="urn:microsoft.com/office/officeart/2008/layout/VerticalCurvedList"/>
    <dgm:cxn modelId="{23456108-D703-4784-A958-6CDAF5C7926E}" type="presParOf" srcId="{54B839CE-E463-49D7-B1C4-08E57049B092}" destId="{29E191AB-8422-480D-9367-BF8A0B9F85A9}" srcOrd="12" destOrd="0" presId="urn:microsoft.com/office/officeart/2008/layout/VerticalCurvedList"/>
    <dgm:cxn modelId="{6D6B75EF-9801-460B-9B11-3A1A8E1521A3}" type="presParOf" srcId="{29E191AB-8422-480D-9367-BF8A0B9F85A9}" destId="{7FDE9171-8D7A-4E19-9B48-56F0FED865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ABC2F1-7247-4B5A-B382-EEB4A865C4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02C8C48-782F-4BDD-A7C6-F70BCA8DF7B4}">
      <dgm:prSet phldrT="[Text]"/>
      <dgm:spPr>
        <a:solidFill>
          <a:srgbClr val="1E2452"/>
        </a:solidFill>
      </dgm:spPr>
      <dgm:t>
        <a:bodyPr/>
        <a:lstStyle/>
        <a:p>
          <a:r>
            <a:rPr lang="en-AU" noProof="0" dirty="0"/>
            <a:t>Exchange rate cap debtor with a living contract?</a:t>
          </a:r>
        </a:p>
      </dgm:t>
    </dgm:pt>
    <dgm:pt modelId="{7D08E0AE-036D-4D34-882F-945896F2278C}" type="parTrans" cxnId="{F877DA07-2FE5-483A-9CD2-296E62DB82F7}">
      <dgm:prSet/>
      <dgm:spPr/>
      <dgm:t>
        <a:bodyPr/>
        <a:lstStyle/>
        <a:p>
          <a:endParaRPr lang="hu-HU"/>
        </a:p>
      </dgm:t>
    </dgm:pt>
    <dgm:pt modelId="{5CEFBB29-C220-4FA1-99E6-1CD4A0101A85}" type="sibTrans" cxnId="{F877DA07-2FE5-483A-9CD2-296E62DB82F7}">
      <dgm:prSet/>
      <dgm:spPr/>
      <dgm:t>
        <a:bodyPr/>
        <a:lstStyle/>
        <a:p>
          <a:endParaRPr lang="hu-HU"/>
        </a:p>
      </dgm:t>
    </dgm:pt>
    <dgm:pt modelId="{FDEB87CF-CCFC-4E76-8CCC-7F88CCBBDAB8}">
      <dgm:prSet phldrT="[Text]"/>
      <dgm:spPr/>
      <dgm:t>
        <a:bodyPr/>
        <a:lstStyle/>
        <a:p>
          <a:r>
            <a:rPr lang="hu-HU" dirty="0"/>
            <a:t>120 </a:t>
          </a:r>
          <a:r>
            <a:rPr lang="en-AU" noProof="0" dirty="0"/>
            <a:t>thousand debtors</a:t>
          </a:r>
        </a:p>
      </dgm:t>
    </dgm:pt>
    <dgm:pt modelId="{E1C96DB7-F24A-49FE-A3F0-F859DE3E62E7}" type="parTrans" cxnId="{3E12B985-584A-4311-BA39-6052AE971A22}">
      <dgm:prSet/>
      <dgm:spPr/>
      <dgm:t>
        <a:bodyPr/>
        <a:lstStyle/>
        <a:p>
          <a:endParaRPr lang="hu-HU"/>
        </a:p>
      </dgm:t>
    </dgm:pt>
    <dgm:pt modelId="{955D1B7D-CC6B-4FA8-AC3F-D23C96916091}" type="sibTrans" cxnId="{3E12B985-584A-4311-BA39-6052AE971A22}">
      <dgm:prSet/>
      <dgm:spPr/>
      <dgm:t>
        <a:bodyPr/>
        <a:lstStyle/>
        <a:p>
          <a:endParaRPr lang="hu-HU"/>
        </a:p>
      </dgm:t>
    </dgm:pt>
    <dgm:pt modelId="{BF53EA94-77CE-404B-B5DF-AB7D4045B15E}">
      <dgm:prSet phldrT="[Text]"/>
      <dgm:spPr>
        <a:solidFill>
          <a:srgbClr val="1E2452"/>
        </a:solidFill>
      </dgm:spPr>
      <dgm:t>
        <a:bodyPr/>
        <a:lstStyle/>
        <a:p>
          <a:r>
            <a:rPr lang="en-AU" noProof="0" dirty="0"/>
            <a:t>Increasing </a:t>
          </a:r>
          <a:r>
            <a:rPr lang="en-AU" noProof="0" dirty="0" err="1"/>
            <a:t>installment</a:t>
          </a:r>
          <a:r>
            <a:rPr lang="en-AU" noProof="0" dirty="0"/>
            <a:t>?</a:t>
          </a:r>
        </a:p>
      </dgm:t>
    </dgm:pt>
    <dgm:pt modelId="{3FA59E0C-A21C-40C4-AF56-384CA750156E}" type="parTrans" cxnId="{2D726762-63AE-4ADD-9AE7-A890E5A9DBA4}">
      <dgm:prSet/>
      <dgm:spPr/>
      <dgm:t>
        <a:bodyPr/>
        <a:lstStyle/>
        <a:p>
          <a:endParaRPr lang="hu-HU"/>
        </a:p>
      </dgm:t>
    </dgm:pt>
    <dgm:pt modelId="{89B8F094-FDF5-432A-8790-8336100F59B0}" type="sibTrans" cxnId="{2D726762-63AE-4ADD-9AE7-A890E5A9DBA4}">
      <dgm:prSet/>
      <dgm:spPr/>
      <dgm:t>
        <a:bodyPr/>
        <a:lstStyle/>
        <a:p>
          <a:endParaRPr lang="hu-HU"/>
        </a:p>
      </dgm:t>
    </dgm:pt>
    <dgm:pt modelId="{EADF7AB4-B3FD-48CE-ACF4-10722D5151DD}">
      <dgm:prSet phldrT="[Text]"/>
      <dgm:spPr/>
      <dgm:t>
        <a:bodyPr/>
        <a:lstStyle/>
        <a:p>
          <a:r>
            <a:rPr lang="hu-HU" dirty="0"/>
            <a:t>69 </a:t>
          </a:r>
          <a:r>
            <a:rPr lang="en-AU" noProof="0" dirty="0"/>
            <a:t>thousand debtors</a:t>
          </a:r>
          <a:endParaRPr lang="hu-HU" dirty="0"/>
        </a:p>
      </dgm:t>
    </dgm:pt>
    <dgm:pt modelId="{82CE6A85-0731-4913-97B4-20E18EAF3D93}" type="parTrans" cxnId="{0CE4C113-CB82-4AA6-8346-ABE7A6A85F2B}">
      <dgm:prSet/>
      <dgm:spPr/>
      <dgm:t>
        <a:bodyPr/>
        <a:lstStyle/>
        <a:p>
          <a:endParaRPr lang="hu-HU"/>
        </a:p>
      </dgm:t>
    </dgm:pt>
    <dgm:pt modelId="{127DD91F-04AD-4C88-A6BD-3C13D6C402DE}" type="sibTrans" cxnId="{0CE4C113-CB82-4AA6-8346-ABE7A6A85F2B}">
      <dgm:prSet/>
      <dgm:spPr/>
      <dgm:t>
        <a:bodyPr/>
        <a:lstStyle/>
        <a:p>
          <a:endParaRPr lang="hu-HU"/>
        </a:p>
      </dgm:t>
    </dgm:pt>
    <dgm:pt modelId="{F3C4FAB3-AEE3-4E4C-B5C1-0E6E7A19FAAD}">
      <dgm:prSet phldrT="[Text]"/>
      <dgm:spPr>
        <a:solidFill>
          <a:srgbClr val="1E2452"/>
        </a:solidFill>
      </dgm:spPr>
      <dgm:t>
        <a:bodyPr/>
        <a:lstStyle/>
        <a:p>
          <a:r>
            <a:rPr lang="en-AU" noProof="0" dirty="0"/>
            <a:t>Maturity lengthening?</a:t>
          </a:r>
        </a:p>
      </dgm:t>
    </dgm:pt>
    <dgm:pt modelId="{62A60F52-D8D7-41F2-B2AD-40B6C01422AA}" type="parTrans" cxnId="{0E8742E5-1CC2-4DFB-A6D4-13EE681E60D2}">
      <dgm:prSet/>
      <dgm:spPr/>
      <dgm:t>
        <a:bodyPr/>
        <a:lstStyle/>
        <a:p>
          <a:endParaRPr lang="hu-HU"/>
        </a:p>
      </dgm:t>
    </dgm:pt>
    <dgm:pt modelId="{4EA0F945-FF68-4925-9658-980D3A9D1AA7}" type="sibTrans" cxnId="{0E8742E5-1CC2-4DFB-A6D4-13EE681E60D2}">
      <dgm:prSet/>
      <dgm:spPr/>
      <dgm:t>
        <a:bodyPr/>
        <a:lstStyle/>
        <a:p>
          <a:endParaRPr lang="hu-HU"/>
        </a:p>
      </dgm:t>
    </dgm:pt>
    <dgm:pt modelId="{DB338638-9F53-4623-84ED-6296442F0FD8}">
      <dgm:prSet phldrT="[Text]"/>
      <dgm:spPr>
        <a:solidFill>
          <a:srgbClr val="1E2452"/>
        </a:solidFill>
      </dgm:spPr>
      <dgm:t>
        <a:bodyPr/>
        <a:lstStyle/>
        <a:p>
          <a:r>
            <a:rPr lang="en-AU" noProof="0" dirty="0"/>
            <a:t>Maturity lengthening &gt; 5 years</a:t>
          </a:r>
          <a:r>
            <a:rPr lang="hu-HU" dirty="0"/>
            <a:t>?</a:t>
          </a:r>
        </a:p>
      </dgm:t>
    </dgm:pt>
    <dgm:pt modelId="{6E9FEDCE-F1DA-4743-A6CE-768A5FEF416F}" type="parTrans" cxnId="{83533E2C-05D6-4412-B6A0-636D929C5421}">
      <dgm:prSet/>
      <dgm:spPr/>
      <dgm:t>
        <a:bodyPr/>
        <a:lstStyle/>
        <a:p>
          <a:endParaRPr lang="hu-HU"/>
        </a:p>
      </dgm:t>
    </dgm:pt>
    <dgm:pt modelId="{416052E0-F879-4B52-929D-6A8190232B81}" type="sibTrans" cxnId="{83533E2C-05D6-4412-B6A0-636D929C5421}">
      <dgm:prSet/>
      <dgm:spPr/>
      <dgm:t>
        <a:bodyPr/>
        <a:lstStyle/>
        <a:p>
          <a:endParaRPr lang="hu-HU"/>
        </a:p>
      </dgm:t>
    </dgm:pt>
    <dgm:pt modelId="{0B140AD5-3B46-41C3-9A92-866AFC2872B8}">
      <dgm:prSet phldrT="[Text]"/>
      <dgm:spPr/>
      <dgm:t>
        <a:bodyPr/>
        <a:lstStyle/>
        <a:p>
          <a:r>
            <a:rPr lang="hu-HU" dirty="0"/>
            <a:t>44 </a:t>
          </a:r>
          <a:r>
            <a:rPr lang="en-AU" noProof="0" dirty="0"/>
            <a:t>thousand debtors</a:t>
          </a:r>
        </a:p>
      </dgm:t>
    </dgm:pt>
    <dgm:pt modelId="{E5729BA3-9E77-4A87-8A1A-FC39655C5229}" type="parTrans" cxnId="{EF0D778F-AA5B-4E14-B254-C436A476C510}">
      <dgm:prSet/>
      <dgm:spPr/>
      <dgm:t>
        <a:bodyPr/>
        <a:lstStyle/>
        <a:p>
          <a:endParaRPr lang="hu-HU"/>
        </a:p>
      </dgm:t>
    </dgm:pt>
    <dgm:pt modelId="{BBE67DA5-2E0A-4636-A8AB-D14156F57473}" type="sibTrans" cxnId="{EF0D778F-AA5B-4E14-B254-C436A476C510}">
      <dgm:prSet/>
      <dgm:spPr/>
      <dgm:t>
        <a:bodyPr/>
        <a:lstStyle/>
        <a:p>
          <a:endParaRPr lang="hu-HU"/>
        </a:p>
      </dgm:t>
    </dgm:pt>
    <dgm:pt modelId="{66A593B7-8F14-4C87-A92D-5CB81A019796}">
      <dgm:prSet phldrT="[Text]"/>
      <dgm:spPr/>
      <dgm:t>
        <a:bodyPr/>
        <a:lstStyle/>
        <a:p>
          <a:r>
            <a:rPr lang="hu-HU" dirty="0"/>
            <a:t>5 </a:t>
          </a:r>
          <a:r>
            <a:rPr lang="en-AU" noProof="0" dirty="0"/>
            <a:t>thousand debtor</a:t>
          </a:r>
        </a:p>
      </dgm:t>
    </dgm:pt>
    <dgm:pt modelId="{F3605C70-AB46-4EB6-963A-FF8145567691}" type="parTrans" cxnId="{ECDD8C61-A983-439F-AB33-8A47AB53CDB2}">
      <dgm:prSet/>
      <dgm:spPr/>
      <dgm:t>
        <a:bodyPr/>
        <a:lstStyle/>
        <a:p>
          <a:endParaRPr lang="hu-HU"/>
        </a:p>
      </dgm:t>
    </dgm:pt>
    <dgm:pt modelId="{88E7041B-699E-4431-94AD-2A1DB419B642}" type="sibTrans" cxnId="{ECDD8C61-A983-439F-AB33-8A47AB53CDB2}">
      <dgm:prSet/>
      <dgm:spPr/>
      <dgm:t>
        <a:bodyPr/>
        <a:lstStyle/>
        <a:p>
          <a:endParaRPr lang="hu-HU"/>
        </a:p>
      </dgm:t>
    </dgm:pt>
    <dgm:pt modelId="{681BADA9-94C3-4BF2-B67F-7F98ABA97340}">
      <dgm:prSet phldrT="[Text]"/>
      <dgm:spPr/>
      <dgm:t>
        <a:bodyPr/>
        <a:lstStyle/>
        <a:p>
          <a:r>
            <a:rPr lang="hu-HU" dirty="0"/>
            <a:t>HUF 828 </a:t>
          </a:r>
          <a:r>
            <a:rPr lang="hu-HU" dirty="0" err="1"/>
            <a:t>Bn</a:t>
          </a:r>
          <a:r>
            <a:rPr lang="hu-HU" dirty="0"/>
            <a:t> </a:t>
          </a:r>
          <a:r>
            <a:rPr lang="hu-HU" dirty="0" err="1"/>
            <a:t>debt</a:t>
          </a:r>
          <a:r>
            <a:rPr lang="hu-HU" dirty="0"/>
            <a:t> </a:t>
          </a:r>
        </a:p>
      </dgm:t>
    </dgm:pt>
    <dgm:pt modelId="{F611EB13-1A00-489B-9EBD-5DCC6B9AC415}" type="parTrans" cxnId="{827E126D-357F-4340-A78A-33EA42984B9F}">
      <dgm:prSet/>
      <dgm:spPr/>
      <dgm:t>
        <a:bodyPr/>
        <a:lstStyle/>
        <a:p>
          <a:endParaRPr lang="en-US"/>
        </a:p>
      </dgm:t>
    </dgm:pt>
    <dgm:pt modelId="{EEF0E78B-2548-4DA8-85BC-24825F9D829F}" type="sibTrans" cxnId="{827E126D-357F-4340-A78A-33EA42984B9F}">
      <dgm:prSet/>
      <dgm:spPr/>
      <dgm:t>
        <a:bodyPr/>
        <a:lstStyle/>
        <a:p>
          <a:endParaRPr lang="en-US"/>
        </a:p>
      </dgm:t>
    </dgm:pt>
    <dgm:pt modelId="{87FAC33D-1A14-4620-B6F5-227EE3B22677}">
      <dgm:prSet phldrT="[Text]"/>
      <dgm:spPr/>
      <dgm:t>
        <a:bodyPr/>
        <a:lstStyle/>
        <a:p>
          <a:r>
            <a:rPr lang="hu-HU" dirty="0"/>
            <a:t>~ HUF 496 </a:t>
          </a:r>
          <a:r>
            <a:rPr lang="en-AU" noProof="0" dirty="0" err="1"/>
            <a:t>Bn</a:t>
          </a:r>
          <a:r>
            <a:rPr lang="hu-HU" dirty="0"/>
            <a:t> </a:t>
          </a:r>
          <a:r>
            <a:rPr lang="en-AU" noProof="0" dirty="0"/>
            <a:t>debt</a:t>
          </a:r>
        </a:p>
      </dgm:t>
    </dgm:pt>
    <dgm:pt modelId="{BC0B71F7-08AB-40D1-92C0-7ACA557EC274}" type="parTrans" cxnId="{0CB0DD07-2807-40E7-AD40-CF3915F117AC}">
      <dgm:prSet/>
      <dgm:spPr/>
      <dgm:t>
        <a:bodyPr/>
        <a:lstStyle/>
        <a:p>
          <a:endParaRPr lang="en-US"/>
        </a:p>
      </dgm:t>
    </dgm:pt>
    <dgm:pt modelId="{FCD4FC36-9E7D-4E8C-BB23-1AE50C19A4F0}" type="sibTrans" cxnId="{0CB0DD07-2807-40E7-AD40-CF3915F117AC}">
      <dgm:prSet/>
      <dgm:spPr/>
      <dgm:t>
        <a:bodyPr/>
        <a:lstStyle/>
        <a:p>
          <a:endParaRPr lang="en-US"/>
        </a:p>
      </dgm:t>
    </dgm:pt>
    <dgm:pt modelId="{F5BE0475-FBAC-409F-A6C7-FFC9EC80F4B6}">
      <dgm:prSet phldrT="[Text]"/>
      <dgm:spPr/>
      <dgm:t>
        <a:bodyPr/>
        <a:lstStyle/>
        <a:p>
          <a:r>
            <a:rPr lang="en-AU" noProof="0" dirty="0"/>
            <a:t>~ HUF 303 </a:t>
          </a:r>
          <a:r>
            <a:rPr lang="en-AU" noProof="0" dirty="0" err="1"/>
            <a:t>Bn</a:t>
          </a:r>
          <a:r>
            <a:rPr lang="en-AU" noProof="0" dirty="0"/>
            <a:t> debt</a:t>
          </a:r>
        </a:p>
      </dgm:t>
    </dgm:pt>
    <dgm:pt modelId="{8756DBFB-9DEB-4DE9-B7AF-FFD2B8DB7E28}" type="parTrans" cxnId="{AD090888-8DE3-41D7-9F3C-A4099F442A1A}">
      <dgm:prSet/>
      <dgm:spPr/>
      <dgm:t>
        <a:bodyPr/>
        <a:lstStyle/>
        <a:p>
          <a:endParaRPr lang="en-US"/>
        </a:p>
      </dgm:t>
    </dgm:pt>
    <dgm:pt modelId="{4F674D9D-FC34-469B-91FB-3D9FE67EE363}" type="sibTrans" cxnId="{AD090888-8DE3-41D7-9F3C-A4099F442A1A}">
      <dgm:prSet/>
      <dgm:spPr/>
      <dgm:t>
        <a:bodyPr/>
        <a:lstStyle/>
        <a:p>
          <a:endParaRPr lang="en-US"/>
        </a:p>
      </dgm:t>
    </dgm:pt>
    <dgm:pt modelId="{C8930645-DC3A-49C4-964F-E05DD8DB79F9}">
      <dgm:prSet phldrT="[Text]"/>
      <dgm:spPr/>
      <dgm:t>
        <a:bodyPr/>
        <a:lstStyle/>
        <a:p>
          <a:r>
            <a:rPr lang="en-AU" noProof="0" dirty="0"/>
            <a:t>~ HUF 55 </a:t>
          </a:r>
          <a:r>
            <a:rPr lang="en-AU" noProof="0" dirty="0" err="1"/>
            <a:t>Bn</a:t>
          </a:r>
          <a:r>
            <a:rPr lang="en-AU" noProof="0" dirty="0"/>
            <a:t> debt</a:t>
          </a:r>
        </a:p>
      </dgm:t>
    </dgm:pt>
    <dgm:pt modelId="{C74AE7F6-F839-4ECE-B8BD-C5AF33E90D2B}" type="parTrans" cxnId="{8B39ECC0-8662-4646-B15E-835FC89CCE82}">
      <dgm:prSet/>
      <dgm:spPr/>
      <dgm:t>
        <a:bodyPr/>
        <a:lstStyle/>
        <a:p>
          <a:endParaRPr lang="en-US"/>
        </a:p>
      </dgm:t>
    </dgm:pt>
    <dgm:pt modelId="{EFB3C192-B530-492C-AD8B-9BFF72C32DC4}" type="sibTrans" cxnId="{8B39ECC0-8662-4646-B15E-835FC89CCE82}">
      <dgm:prSet/>
      <dgm:spPr/>
      <dgm:t>
        <a:bodyPr/>
        <a:lstStyle/>
        <a:p>
          <a:endParaRPr lang="en-US"/>
        </a:p>
      </dgm:t>
    </dgm:pt>
    <dgm:pt modelId="{C0A97D9E-BBDB-4E8F-A5C7-3B5F1527BEC6}" type="pres">
      <dgm:prSet presAssocID="{26ABC2F1-7247-4B5A-B382-EEB4A865C455}" presName="Name0" presStyleCnt="0">
        <dgm:presLayoutVars>
          <dgm:dir/>
          <dgm:animLvl val="lvl"/>
          <dgm:resizeHandles val="exact"/>
        </dgm:presLayoutVars>
      </dgm:prSet>
      <dgm:spPr/>
    </dgm:pt>
    <dgm:pt modelId="{DBCDA467-A8E6-4082-8F34-8BCEA97CBCA1}" type="pres">
      <dgm:prSet presAssocID="{802C8C48-782F-4BDD-A7C6-F70BCA8DF7B4}" presName="linNode" presStyleCnt="0"/>
      <dgm:spPr/>
    </dgm:pt>
    <dgm:pt modelId="{8295F00A-2A62-40E1-BA45-4FA17D99182C}" type="pres">
      <dgm:prSet presAssocID="{802C8C48-782F-4BDD-A7C6-F70BCA8DF7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29D7D3A-0A32-4149-A5FF-8C854E761667}" type="pres">
      <dgm:prSet presAssocID="{802C8C48-782F-4BDD-A7C6-F70BCA8DF7B4}" presName="descendantText" presStyleLbl="alignAccFollowNode1" presStyleIdx="0" presStyleCnt="4" custAng="0">
        <dgm:presLayoutVars>
          <dgm:bulletEnabled val="1"/>
        </dgm:presLayoutVars>
      </dgm:prSet>
      <dgm:spPr/>
    </dgm:pt>
    <dgm:pt modelId="{9A3F6176-7C31-490C-9AB8-E6D7DED3D844}" type="pres">
      <dgm:prSet presAssocID="{5CEFBB29-C220-4FA1-99E6-1CD4A0101A85}" presName="sp" presStyleCnt="0"/>
      <dgm:spPr/>
    </dgm:pt>
    <dgm:pt modelId="{A5A01608-3347-4981-86CD-79CF9542C74C}" type="pres">
      <dgm:prSet presAssocID="{BF53EA94-77CE-404B-B5DF-AB7D4045B15E}" presName="linNode" presStyleCnt="0"/>
      <dgm:spPr/>
    </dgm:pt>
    <dgm:pt modelId="{78BF4C1D-1971-4D9D-8674-59A9EBA86560}" type="pres">
      <dgm:prSet presAssocID="{BF53EA94-77CE-404B-B5DF-AB7D4045B15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621C3C8-0BE8-48E4-9181-04BD0636A7E2}" type="pres">
      <dgm:prSet presAssocID="{BF53EA94-77CE-404B-B5DF-AB7D4045B15E}" presName="descendantText" presStyleLbl="alignAccFollowNode1" presStyleIdx="1" presStyleCnt="4" custLinFactNeighborX="-1202" custLinFactNeighborY="-199">
        <dgm:presLayoutVars>
          <dgm:bulletEnabled val="1"/>
        </dgm:presLayoutVars>
      </dgm:prSet>
      <dgm:spPr/>
    </dgm:pt>
    <dgm:pt modelId="{FD5C3CA9-F3B8-49A2-B0B1-9D1F3D097A5D}" type="pres">
      <dgm:prSet presAssocID="{89B8F094-FDF5-432A-8790-8336100F59B0}" presName="sp" presStyleCnt="0"/>
      <dgm:spPr/>
    </dgm:pt>
    <dgm:pt modelId="{08C7C86B-270B-4AA3-A039-EBCFD6E9CC12}" type="pres">
      <dgm:prSet presAssocID="{F3C4FAB3-AEE3-4E4C-B5C1-0E6E7A19FAAD}" presName="linNode" presStyleCnt="0"/>
      <dgm:spPr/>
    </dgm:pt>
    <dgm:pt modelId="{39659AD0-3DF3-42D3-80A4-F54783DB774A}" type="pres">
      <dgm:prSet presAssocID="{F3C4FAB3-AEE3-4E4C-B5C1-0E6E7A19FAA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BB557DC-1F8B-4E53-BB57-A1B2A3C586C9}" type="pres">
      <dgm:prSet presAssocID="{F3C4FAB3-AEE3-4E4C-B5C1-0E6E7A19FAAD}" presName="descendantText" presStyleLbl="alignAccFollowNode1" presStyleIdx="2" presStyleCnt="4">
        <dgm:presLayoutVars>
          <dgm:bulletEnabled val="1"/>
        </dgm:presLayoutVars>
      </dgm:prSet>
      <dgm:spPr/>
    </dgm:pt>
    <dgm:pt modelId="{C6EC801B-9381-46D8-A042-54F9DDCA73BB}" type="pres">
      <dgm:prSet presAssocID="{4EA0F945-FF68-4925-9658-980D3A9D1AA7}" presName="sp" presStyleCnt="0"/>
      <dgm:spPr/>
    </dgm:pt>
    <dgm:pt modelId="{995AA962-9537-4D86-A15C-B883D79394C8}" type="pres">
      <dgm:prSet presAssocID="{DB338638-9F53-4623-84ED-6296442F0FD8}" presName="linNode" presStyleCnt="0"/>
      <dgm:spPr/>
    </dgm:pt>
    <dgm:pt modelId="{E4281A59-BE31-4678-B2F5-FE187563690C}" type="pres">
      <dgm:prSet presAssocID="{DB338638-9F53-4623-84ED-6296442F0FD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FF4C766-0F96-4CDA-86CB-097BE399F7FC}" type="pres">
      <dgm:prSet presAssocID="{DB338638-9F53-4623-84ED-6296442F0FD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43AA002-6F68-429F-8620-88B88F5D367A}" type="presOf" srcId="{87FAC33D-1A14-4620-B6F5-227EE3B22677}" destId="{7621C3C8-0BE8-48E4-9181-04BD0636A7E2}" srcOrd="0" destOrd="1" presId="urn:microsoft.com/office/officeart/2005/8/layout/vList5"/>
    <dgm:cxn modelId="{94AEF506-D886-4ED3-A891-D3A2A0068640}" type="presOf" srcId="{BF53EA94-77CE-404B-B5DF-AB7D4045B15E}" destId="{78BF4C1D-1971-4D9D-8674-59A9EBA86560}" srcOrd="0" destOrd="0" presId="urn:microsoft.com/office/officeart/2005/8/layout/vList5"/>
    <dgm:cxn modelId="{F877DA07-2FE5-483A-9CD2-296E62DB82F7}" srcId="{26ABC2F1-7247-4B5A-B382-EEB4A865C455}" destId="{802C8C48-782F-4BDD-A7C6-F70BCA8DF7B4}" srcOrd="0" destOrd="0" parTransId="{7D08E0AE-036D-4D34-882F-945896F2278C}" sibTransId="{5CEFBB29-C220-4FA1-99E6-1CD4A0101A85}"/>
    <dgm:cxn modelId="{0CB0DD07-2807-40E7-AD40-CF3915F117AC}" srcId="{BF53EA94-77CE-404B-B5DF-AB7D4045B15E}" destId="{87FAC33D-1A14-4620-B6F5-227EE3B22677}" srcOrd="1" destOrd="0" parTransId="{BC0B71F7-08AB-40D1-92C0-7ACA557EC274}" sibTransId="{FCD4FC36-9E7D-4E8C-BB23-1AE50C19A4F0}"/>
    <dgm:cxn modelId="{E2C62611-DF84-48A5-8DC3-9A1B7C98C84F}" type="presOf" srcId="{F5BE0475-FBAC-409F-A6C7-FFC9EC80F4B6}" destId="{8BB557DC-1F8B-4E53-BB57-A1B2A3C586C9}" srcOrd="0" destOrd="1" presId="urn:microsoft.com/office/officeart/2005/8/layout/vList5"/>
    <dgm:cxn modelId="{0CE4C113-CB82-4AA6-8346-ABE7A6A85F2B}" srcId="{BF53EA94-77CE-404B-B5DF-AB7D4045B15E}" destId="{EADF7AB4-B3FD-48CE-ACF4-10722D5151DD}" srcOrd="0" destOrd="0" parTransId="{82CE6A85-0731-4913-97B4-20E18EAF3D93}" sibTransId="{127DD91F-04AD-4C88-A6BD-3C13D6C402DE}"/>
    <dgm:cxn modelId="{8BD6F416-DD53-4A11-88D1-2B73B5287CBC}" type="presOf" srcId="{802C8C48-782F-4BDD-A7C6-F70BCA8DF7B4}" destId="{8295F00A-2A62-40E1-BA45-4FA17D99182C}" srcOrd="0" destOrd="0" presId="urn:microsoft.com/office/officeart/2005/8/layout/vList5"/>
    <dgm:cxn modelId="{83533E2C-05D6-4412-B6A0-636D929C5421}" srcId="{26ABC2F1-7247-4B5A-B382-EEB4A865C455}" destId="{DB338638-9F53-4623-84ED-6296442F0FD8}" srcOrd="3" destOrd="0" parTransId="{6E9FEDCE-F1DA-4743-A6CE-768A5FEF416F}" sibTransId="{416052E0-F879-4B52-929D-6A8190232B81}"/>
    <dgm:cxn modelId="{5FB2943F-6C8E-4E43-9712-CC2BBF108DFD}" type="presOf" srcId="{26ABC2F1-7247-4B5A-B382-EEB4A865C455}" destId="{C0A97D9E-BBDB-4E8F-A5C7-3B5F1527BEC6}" srcOrd="0" destOrd="0" presId="urn:microsoft.com/office/officeart/2005/8/layout/vList5"/>
    <dgm:cxn modelId="{BC666560-C3F2-4A90-B1A1-32665420F8B6}" type="presOf" srcId="{DB338638-9F53-4623-84ED-6296442F0FD8}" destId="{E4281A59-BE31-4678-B2F5-FE187563690C}" srcOrd="0" destOrd="0" presId="urn:microsoft.com/office/officeart/2005/8/layout/vList5"/>
    <dgm:cxn modelId="{ECDD8C61-A983-439F-AB33-8A47AB53CDB2}" srcId="{DB338638-9F53-4623-84ED-6296442F0FD8}" destId="{66A593B7-8F14-4C87-A92D-5CB81A019796}" srcOrd="0" destOrd="0" parTransId="{F3605C70-AB46-4EB6-963A-FF8145567691}" sibTransId="{88E7041B-699E-4431-94AD-2A1DB419B642}"/>
    <dgm:cxn modelId="{2D726762-63AE-4ADD-9AE7-A890E5A9DBA4}" srcId="{26ABC2F1-7247-4B5A-B382-EEB4A865C455}" destId="{BF53EA94-77CE-404B-B5DF-AB7D4045B15E}" srcOrd="1" destOrd="0" parTransId="{3FA59E0C-A21C-40C4-AF56-384CA750156E}" sibTransId="{89B8F094-FDF5-432A-8790-8336100F59B0}"/>
    <dgm:cxn modelId="{827E126D-357F-4340-A78A-33EA42984B9F}" srcId="{802C8C48-782F-4BDD-A7C6-F70BCA8DF7B4}" destId="{681BADA9-94C3-4BF2-B67F-7F98ABA97340}" srcOrd="1" destOrd="0" parTransId="{F611EB13-1A00-489B-9EBD-5DCC6B9AC415}" sibTransId="{EEF0E78B-2548-4DA8-85BC-24825F9D829F}"/>
    <dgm:cxn modelId="{728BD94E-DD8D-4A69-8C7E-C037A4CD1FAD}" type="presOf" srcId="{0B140AD5-3B46-41C3-9A92-866AFC2872B8}" destId="{8BB557DC-1F8B-4E53-BB57-A1B2A3C586C9}" srcOrd="0" destOrd="0" presId="urn:microsoft.com/office/officeart/2005/8/layout/vList5"/>
    <dgm:cxn modelId="{F8FE2853-E64A-477C-B41E-C0CCD636191C}" type="presOf" srcId="{F3C4FAB3-AEE3-4E4C-B5C1-0E6E7A19FAAD}" destId="{39659AD0-3DF3-42D3-80A4-F54783DB774A}" srcOrd="0" destOrd="0" presId="urn:microsoft.com/office/officeart/2005/8/layout/vList5"/>
    <dgm:cxn modelId="{3E12B985-584A-4311-BA39-6052AE971A22}" srcId="{802C8C48-782F-4BDD-A7C6-F70BCA8DF7B4}" destId="{FDEB87CF-CCFC-4E76-8CCC-7F88CCBBDAB8}" srcOrd="0" destOrd="0" parTransId="{E1C96DB7-F24A-49FE-A3F0-F859DE3E62E7}" sibTransId="{955D1B7D-CC6B-4FA8-AC3F-D23C96916091}"/>
    <dgm:cxn modelId="{AD090888-8DE3-41D7-9F3C-A4099F442A1A}" srcId="{F3C4FAB3-AEE3-4E4C-B5C1-0E6E7A19FAAD}" destId="{F5BE0475-FBAC-409F-A6C7-FFC9EC80F4B6}" srcOrd="1" destOrd="0" parTransId="{8756DBFB-9DEB-4DE9-B7AF-FFD2B8DB7E28}" sibTransId="{4F674D9D-FC34-469B-91FB-3D9FE67EE363}"/>
    <dgm:cxn modelId="{EF0D778F-AA5B-4E14-B254-C436A476C510}" srcId="{F3C4FAB3-AEE3-4E4C-B5C1-0E6E7A19FAAD}" destId="{0B140AD5-3B46-41C3-9A92-866AFC2872B8}" srcOrd="0" destOrd="0" parTransId="{E5729BA3-9E77-4A87-8A1A-FC39655C5229}" sibTransId="{BBE67DA5-2E0A-4636-A8AB-D14156F57473}"/>
    <dgm:cxn modelId="{9E931793-76D0-416C-87C7-6B18771501CF}" type="presOf" srcId="{66A593B7-8F14-4C87-A92D-5CB81A019796}" destId="{FFF4C766-0F96-4CDA-86CB-097BE399F7FC}" srcOrd="0" destOrd="0" presId="urn:microsoft.com/office/officeart/2005/8/layout/vList5"/>
    <dgm:cxn modelId="{082247AE-FF2A-477B-8A1C-7989569A0DA7}" type="presOf" srcId="{FDEB87CF-CCFC-4E76-8CCC-7F88CCBBDAB8}" destId="{D29D7D3A-0A32-4149-A5FF-8C854E761667}" srcOrd="0" destOrd="0" presId="urn:microsoft.com/office/officeart/2005/8/layout/vList5"/>
    <dgm:cxn modelId="{9D6894C0-1848-4DC6-8D76-2B9A71ED4C52}" type="presOf" srcId="{C8930645-DC3A-49C4-964F-E05DD8DB79F9}" destId="{FFF4C766-0F96-4CDA-86CB-097BE399F7FC}" srcOrd="0" destOrd="1" presId="urn:microsoft.com/office/officeart/2005/8/layout/vList5"/>
    <dgm:cxn modelId="{8B39ECC0-8662-4646-B15E-835FC89CCE82}" srcId="{DB338638-9F53-4623-84ED-6296442F0FD8}" destId="{C8930645-DC3A-49C4-964F-E05DD8DB79F9}" srcOrd="1" destOrd="0" parTransId="{C74AE7F6-F839-4ECE-B8BD-C5AF33E90D2B}" sibTransId="{EFB3C192-B530-492C-AD8B-9BFF72C32DC4}"/>
    <dgm:cxn modelId="{8DB1CAC6-8A0D-4270-9BEA-A6D209B255D7}" type="presOf" srcId="{681BADA9-94C3-4BF2-B67F-7F98ABA97340}" destId="{D29D7D3A-0A32-4149-A5FF-8C854E761667}" srcOrd="0" destOrd="1" presId="urn:microsoft.com/office/officeart/2005/8/layout/vList5"/>
    <dgm:cxn modelId="{E60E88C8-ECF6-419E-968A-A0951E4B7686}" type="presOf" srcId="{EADF7AB4-B3FD-48CE-ACF4-10722D5151DD}" destId="{7621C3C8-0BE8-48E4-9181-04BD0636A7E2}" srcOrd="0" destOrd="0" presId="urn:microsoft.com/office/officeart/2005/8/layout/vList5"/>
    <dgm:cxn modelId="{0E8742E5-1CC2-4DFB-A6D4-13EE681E60D2}" srcId="{26ABC2F1-7247-4B5A-B382-EEB4A865C455}" destId="{F3C4FAB3-AEE3-4E4C-B5C1-0E6E7A19FAAD}" srcOrd="2" destOrd="0" parTransId="{62A60F52-D8D7-41F2-B2AD-40B6C01422AA}" sibTransId="{4EA0F945-FF68-4925-9658-980D3A9D1AA7}"/>
    <dgm:cxn modelId="{0ACE53A0-EC41-42DE-BF42-A9E763166BCB}" type="presParOf" srcId="{C0A97D9E-BBDB-4E8F-A5C7-3B5F1527BEC6}" destId="{DBCDA467-A8E6-4082-8F34-8BCEA97CBCA1}" srcOrd="0" destOrd="0" presId="urn:microsoft.com/office/officeart/2005/8/layout/vList5"/>
    <dgm:cxn modelId="{9AFF8BA8-025A-4152-A34B-B7C1BFBB25DA}" type="presParOf" srcId="{DBCDA467-A8E6-4082-8F34-8BCEA97CBCA1}" destId="{8295F00A-2A62-40E1-BA45-4FA17D99182C}" srcOrd="0" destOrd="0" presId="urn:microsoft.com/office/officeart/2005/8/layout/vList5"/>
    <dgm:cxn modelId="{53E8A4E7-C8D7-4256-BD42-953880A73003}" type="presParOf" srcId="{DBCDA467-A8E6-4082-8F34-8BCEA97CBCA1}" destId="{D29D7D3A-0A32-4149-A5FF-8C854E761667}" srcOrd="1" destOrd="0" presId="urn:microsoft.com/office/officeart/2005/8/layout/vList5"/>
    <dgm:cxn modelId="{E0C6BCB9-7879-49E1-BEA3-26EADEBB8108}" type="presParOf" srcId="{C0A97D9E-BBDB-4E8F-A5C7-3B5F1527BEC6}" destId="{9A3F6176-7C31-490C-9AB8-E6D7DED3D844}" srcOrd="1" destOrd="0" presId="urn:microsoft.com/office/officeart/2005/8/layout/vList5"/>
    <dgm:cxn modelId="{F90052BA-359E-4788-B414-731B323ECD7D}" type="presParOf" srcId="{C0A97D9E-BBDB-4E8F-A5C7-3B5F1527BEC6}" destId="{A5A01608-3347-4981-86CD-79CF9542C74C}" srcOrd="2" destOrd="0" presId="urn:microsoft.com/office/officeart/2005/8/layout/vList5"/>
    <dgm:cxn modelId="{8F4A32C7-7019-4E1C-A8F4-F6737580E485}" type="presParOf" srcId="{A5A01608-3347-4981-86CD-79CF9542C74C}" destId="{78BF4C1D-1971-4D9D-8674-59A9EBA86560}" srcOrd="0" destOrd="0" presId="urn:microsoft.com/office/officeart/2005/8/layout/vList5"/>
    <dgm:cxn modelId="{8B3B39F3-01E6-4482-8D49-783399DA2D69}" type="presParOf" srcId="{A5A01608-3347-4981-86CD-79CF9542C74C}" destId="{7621C3C8-0BE8-48E4-9181-04BD0636A7E2}" srcOrd="1" destOrd="0" presId="urn:microsoft.com/office/officeart/2005/8/layout/vList5"/>
    <dgm:cxn modelId="{CCBE085E-F520-4D40-9572-AA2160468E4F}" type="presParOf" srcId="{C0A97D9E-BBDB-4E8F-A5C7-3B5F1527BEC6}" destId="{FD5C3CA9-F3B8-49A2-B0B1-9D1F3D097A5D}" srcOrd="3" destOrd="0" presId="urn:microsoft.com/office/officeart/2005/8/layout/vList5"/>
    <dgm:cxn modelId="{DDF81501-BC82-425D-92BE-A6D6C943EAA0}" type="presParOf" srcId="{C0A97D9E-BBDB-4E8F-A5C7-3B5F1527BEC6}" destId="{08C7C86B-270B-4AA3-A039-EBCFD6E9CC12}" srcOrd="4" destOrd="0" presId="urn:microsoft.com/office/officeart/2005/8/layout/vList5"/>
    <dgm:cxn modelId="{AD0729AC-88FC-49FB-B417-36E94D2E28F9}" type="presParOf" srcId="{08C7C86B-270B-4AA3-A039-EBCFD6E9CC12}" destId="{39659AD0-3DF3-42D3-80A4-F54783DB774A}" srcOrd="0" destOrd="0" presId="urn:microsoft.com/office/officeart/2005/8/layout/vList5"/>
    <dgm:cxn modelId="{72822620-5EE7-4618-88D7-722C85C5C0D0}" type="presParOf" srcId="{08C7C86B-270B-4AA3-A039-EBCFD6E9CC12}" destId="{8BB557DC-1F8B-4E53-BB57-A1B2A3C586C9}" srcOrd="1" destOrd="0" presId="urn:microsoft.com/office/officeart/2005/8/layout/vList5"/>
    <dgm:cxn modelId="{CBD355C2-AC34-4AE2-A871-56A91BA02662}" type="presParOf" srcId="{C0A97D9E-BBDB-4E8F-A5C7-3B5F1527BEC6}" destId="{C6EC801B-9381-46D8-A042-54F9DDCA73BB}" srcOrd="5" destOrd="0" presId="urn:microsoft.com/office/officeart/2005/8/layout/vList5"/>
    <dgm:cxn modelId="{89241A4F-370B-4EAD-AB30-08498201A1CD}" type="presParOf" srcId="{C0A97D9E-BBDB-4E8F-A5C7-3B5F1527BEC6}" destId="{995AA962-9537-4D86-A15C-B883D79394C8}" srcOrd="6" destOrd="0" presId="urn:microsoft.com/office/officeart/2005/8/layout/vList5"/>
    <dgm:cxn modelId="{F2FA1B8E-2DB6-4211-B721-BD2987F3AA37}" type="presParOf" srcId="{995AA962-9537-4D86-A15C-B883D79394C8}" destId="{E4281A59-BE31-4678-B2F5-FE187563690C}" srcOrd="0" destOrd="0" presId="urn:microsoft.com/office/officeart/2005/8/layout/vList5"/>
    <dgm:cxn modelId="{93D5C79B-298E-4C35-A663-2CFE53B327E2}" type="presParOf" srcId="{995AA962-9537-4D86-A15C-B883D79394C8}" destId="{FFF4C766-0F96-4CDA-86CB-097BE399F7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AU" sz="1600" b="0" noProof="0" dirty="0"/>
            <a:t>The EU’s banking system is still vulnerable in the changing interest rate environment.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3B59B8E8-3AFE-4C79-A231-3367808A2433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gm:t>
    </dgm:pt>
    <dgm:pt modelId="{283AF03E-6FC7-421B-AA34-97E201F749A9}" type="parTrans" cxnId="{266AC22E-B2BC-4DB9-8C2D-0B3B1D7B7E56}">
      <dgm:prSet/>
      <dgm:spPr/>
      <dgm:t>
        <a:bodyPr/>
        <a:lstStyle/>
        <a:p>
          <a:endParaRPr lang="en-US"/>
        </a:p>
      </dgm:t>
    </dgm:pt>
    <dgm:pt modelId="{60F28F36-4D54-42B4-916D-DA233860C72B}" type="sibTrans" cxnId="{266AC22E-B2BC-4DB9-8C2D-0B3B1D7B7E56}">
      <dgm:prSet/>
      <dgm:spPr/>
      <dgm:t>
        <a:bodyPr/>
        <a:lstStyle/>
        <a:p>
          <a:endParaRPr lang="en-US"/>
        </a:p>
      </dgm:t>
    </dgm:pt>
    <dgm:pt modelId="{5E4D5AA0-A3D0-4792-A255-25DB745B9AE5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gm:t>
    </dgm:pt>
    <dgm:pt modelId="{92DF0995-EA63-4958-9ABC-2EBBAEE501EB}" type="parTrans" cxnId="{2DCAB1B2-C503-4698-A1D7-29076A62B43F}">
      <dgm:prSet/>
      <dgm:spPr/>
      <dgm:t>
        <a:bodyPr/>
        <a:lstStyle/>
        <a:p>
          <a:endParaRPr lang="en-US"/>
        </a:p>
      </dgm:t>
    </dgm:pt>
    <dgm:pt modelId="{209EC0EB-CDBD-4120-ADDC-1F346A2AE269}" type="sibTrans" cxnId="{2DCAB1B2-C503-4698-A1D7-29076A62B43F}">
      <dgm:prSet/>
      <dgm:spPr/>
      <dgm:t>
        <a:bodyPr/>
        <a:lstStyle/>
        <a:p>
          <a:endParaRPr lang="en-US"/>
        </a:p>
      </dgm:t>
    </dgm:pt>
    <dgm:pt modelId="{12791E33-4C5A-4ABA-A90A-C2C5A8AACE8B}">
      <dgm:prSet phldrT="[Text]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AU" noProof="0" dirty="0"/>
            <a:t>Portfolio cleaning is intensive in the corporate sector, the remaining stock can be managed within a market-based framework.</a:t>
          </a:r>
        </a:p>
      </dgm:t>
    </dgm:pt>
    <dgm:pt modelId="{2A7C948A-8488-4AB8-AECE-74EBDC10BFD4}" type="parTrans" cxnId="{D7549343-AC9E-4A2D-941D-F90C529ABA2F}">
      <dgm:prSet/>
      <dgm:spPr/>
      <dgm:t>
        <a:bodyPr/>
        <a:lstStyle/>
        <a:p>
          <a:endParaRPr lang="en-US"/>
        </a:p>
      </dgm:t>
    </dgm:pt>
    <dgm:pt modelId="{88766B11-F598-4065-829E-C826D76A5B81}" type="sibTrans" cxnId="{D7549343-AC9E-4A2D-941D-F90C529ABA2F}">
      <dgm:prSet/>
      <dgm:spPr/>
      <dgm:t>
        <a:bodyPr/>
        <a:lstStyle/>
        <a:p>
          <a:endParaRPr lang="en-US"/>
        </a:p>
      </dgm:t>
    </dgm:pt>
    <dgm:pt modelId="{EF740AA8-14C9-485A-B60B-B12FC47EBC73}">
      <dgm:prSet phldrT="[Text]" custT="1"/>
      <dgm:spPr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gm:t>
    </dgm:pt>
    <dgm:pt modelId="{AFF4D153-B4D8-4700-85F0-06B6E115AD7B}" type="parTrans" cxnId="{2CAC1056-7533-4F7C-8149-E38E9E837154}">
      <dgm:prSet/>
      <dgm:spPr/>
      <dgm:t>
        <a:bodyPr/>
        <a:lstStyle/>
        <a:p>
          <a:endParaRPr lang="en-US"/>
        </a:p>
      </dgm:t>
    </dgm:pt>
    <dgm:pt modelId="{2360CECA-4638-47E3-98C8-F62335AC5DF9}" type="sibTrans" cxnId="{2CAC1056-7533-4F7C-8149-E38E9E837154}">
      <dgm:prSet/>
      <dgm:spPr/>
      <dgm:t>
        <a:bodyPr/>
        <a:lstStyle/>
        <a:p>
          <a:endParaRPr lang="en-US"/>
        </a:p>
      </dgm:t>
    </dgm:pt>
    <dgm:pt modelId="{7BDEA81B-EB91-49CC-874D-3DB20A8BE65E}">
      <dgm:prSet phldrT="[Text]" custT="1"/>
      <dgm:spPr>
        <a:solidFill>
          <a:srgbClr val="7E5C1D">
            <a:hueOff val="0"/>
            <a:satOff val="0"/>
            <a:lum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15202" tIns="40640" rIns="40640" bIns="40640" numCol="1" spcCol="1270" anchor="ctr" anchorCtr="0"/>
        <a:lstStyle/>
        <a:p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gm:t>
    </dgm:pt>
    <dgm:pt modelId="{3D5B9E27-97E6-4F4D-889A-1F269C34C5B5}" type="parTrans" cxnId="{1EDC37D3-6BD4-4872-9D46-5E9378513C70}">
      <dgm:prSet/>
      <dgm:spPr/>
      <dgm:t>
        <a:bodyPr/>
        <a:lstStyle/>
        <a:p>
          <a:endParaRPr lang="en-US"/>
        </a:p>
      </dgm:t>
    </dgm:pt>
    <dgm:pt modelId="{A8DE0144-2BE1-4476-B566-150035CC8902}" type="sibTrans" cxnId="{1EDC37D3-6BD4-4872-9D46-5E9378513C70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6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6"/>
      <dgm:spPr/>
    </dgm:pt>
    <dgm:pt modelId="{7337476A-FFD2-4503-8236-DBCCA0A1EAC6}" type="pres">
      <dgm:prSet presAssocID="{D27A8739-2284-401A-9A44-50581DBB4A1A}" presName="dstNode" presStyleLbl="node1" presStyleIdx="0" presStyleCnt="6"/>
      <dgm:spPr/>
    </dgm:pt>
    <dgm:pt modelId="{2A744287-2E1E-4391-9F7D-5DFEBB18C29C}" type="pres">
      <dgm:prSet presAssocID="{5A70A127-7AA4-472B-9044-88976BFC0DDA}" presName="text_1" presStyleLbl="node1" presStyleIdx="0" presStyleCnt="6" custScaleY="102812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6"/>
      <dgm:spPr>
        <a:solidFill>
          <a:schemeClr val="bg1"/>
        </a:solidFill>
      </dgm:spPr>
    </dgm:pt>
    <dgm:pt modelId="{1D99E6C5-86E5-460E-8AA3-B390EE2070F8}" type="pres">
      <dgm:prSet presAssocID="{3B59B8E8-3AFE-4C79-A231-3367808A2433}" presName="text_2" presStyleLbl="node1" presStyleIdx="1" presStyleCnt="6">
        <dgm:presLayoutVars>
          <dgm:bulletEnabled val="1"/>
        </dgm:presLayoutVars>
      </dgm:prSet>
      <dgm:spPr>
        <a:xfrm>
          <a:off x="829338" y="1046178"/>
          <a:ext cx="7382108" cy="523089"/>
        </a:xfrm>
        <a:prstGeom prst="rect">
          <a:avLst/>
        </a:prstGeom>
      </dgm:spPr>
    </dgm:pt>
    <dgm:pt modelId="{298D7E6E-31AC-4EB3-886F-AA4961D15D13}" type="pres">
      <dgm:prSet presAssocID="{3B59B8E8-3AFE-4C79-A231-3367808A2433}" presName="accent_2" presStyleCnt="0"/>
      <dgm:spPr/>
    </dgm:pt>
    <dgm:pt modelId="{F6F9FC30-BA45-4CEA-AC83-99E8231F03AA}" type="pres">
      <dgm:prSet presAssocID="{3B59B8E8-3AFE-4C79-A231-3367808A2433}" presName="accentRepeatNode" presStyleLbl="solidFgAcc1" presStyleIdx="1" presStyleCnt="6"/>
      <dgm:spPr>
        <a:solidFill>
          <a:schemeClr val="bg1"/>
        </a:solidFill>
      </dgm:spPr>
    </dgm:pt>
    <dgm:pt modelId="{8266E3C7-05DC-4E28-9514-813786A291EF}" type="pres">
      <dgm:prSet presAssocID="{5E4D5AA0-A3D0-4792-A255-25DB745B9AE5}" presName="text_3" presStyleLbl="node1" presStyleIdx="2" presStyleCnt="6" custScaleY="104314">
        <dgm:presLayoutVars>
          <dgm:bulletEnabled val="1"/>
        </dgm:presLayoutVars>
      </dgm:prSet>
      <dgm:spPr>
        <a:xfrm>
          <a:off x="1026092" y="1819429"/>
          <a:ext cx="7185354" cy="545655"/>
        </a:xfrm>
        <a:prstGeom prst="rect">
          <a:avLst/>
        </a:prstGeom>
      </dgm:spPr>
    </dgm:pt>
    <dgm:pt modelId="{16E961C6-9B1D-47CF-AEC9-8FA01A0E1BA5}" type="pres">
      <dgm:prSet presAssocID="{5E4D5AA0-A3D0-4792-A255-25DB745B9AE5}" presName="accent_3" presStyleCnt="0"/>
      <dgm:spPr/>
    </dgm:pt>
    <dgm:pt modelId="{E4C82EEC-9A8F-4BC4-9EDF-CFF6267F09B0}" type="pres">
      <dgm:prSet presAssocID="{5E4D5AA0-A3D0-4792-A255-25DB745B9AE5}" presName="accentRepeatNode" presStyleLbl="solidFgAcc1" presStyleIdx="2" presStyleCnt="6"/>
      <dgm:spPr/>
    </dgm:pt>
    <dgm:pt modelId="{78AD09B1-2E85-4099-86AD-E481BFE4AB09}" type="pres">
      <dgm:prSet presAssocID="{12791E33-4C5A-4ABA-A90A-C2C5A8AACE8B}" presName="text_4" presStyleLbl="node1" presStyleIdx="3" presStyleCnt="6">
        <dgm:presLayoutVars>
          <dgm:bulletEnabled val="1"/>
        </dgm:presLayoutVars>
      </dgm:prSet>
      <dgm:spPr>
        <a:xfrm>
          <a:off x="1026092" y="2614750"/>
          <a:ext cx="7185354" cy="523089"/>
        </a:xfrm>
        <a:prstGeom prst="rect">
          <a:avLst/>
        </a:prstGeom>
      </dgm:spPr>
    </dgm:pt>
    <dgm:pt modelId="{8A0261BD-2E20-41C1-A672-4399D2343664}" type="pres">
      <dgm:prSet presAssocID="{12791E33-4C5A-4ABA-A90A-C2C5A8AACE8B}" presName="accent_4" presStyleCnt="0"/>
      <dgm:spPr/>
    </dgm:pt>
    <dgm:pt modelId="{D9128D88-61D2-4770-BEF4-8F22125D5EED}" type="pres">
      <dgm:prSet presAssocID="{12791E33-4C5A-4ABA-A90A-C2C5A8AACE8B}" presName="accentRepeatNode" presStyleLbl="solidFgAcc1" presStyleIdx="3" presStyleCnt="6"/>
      <dgm:spPr>
        <a:solidFill>
          <a:schemeClr val="bg1"/>
        </a:solidFill>
      </dgm:spPr>
    </dgm:pt>
    <dgm:pt modelId="{7FB00FCF-C616-4FE2-8DF7-69D24DF7A356}" type="pres">
      <dgm:prSet presAssocID="{EF740AA8-14C9-485A-B60B-B12FC47EBC73}" presName="text_5" presStyleLbl="node1" presStyleIdx="4" presStyleCnt="6" custScaleY="105700">
        <dgm:presLayoutVars>
          <dgm:bulletEnabled val="1"/>
        </dgm:presLayoutVars>
      </dgm:prSet>
      <dgm:spPr>
        <a:xfrm>
          <a:off x="829338" y="3384376"/>
          <a:ext cx="7382108" cy="552905"/>
        </a:xfrm>
        <a:prstGeom prst="rect">
          <a:avLst/>
        </a:prstGeom>
      </dgm:spPr>
    </dgm:pt>
    <dgm:pt modelId="{245CFD9B-B55A-46D5-9D8F-4AC1D237A1E9}" type="pres">
      <dgm:prSet presAssocID="{EF740AA8-14C9-485A-B60B-B12FC47EBC73}" presName="accent_5" presStyleCnt="0"/>
      <dgm:spPr/>
    </dgm:pt>
    <dgm:pt modelId="{D06DA920-4889-4B2A-8D80-7C5570F6ADD2}" type="pres">
      <dgm:prSet presAssocID="{EF740AA8-14C9-485A-B60B-B12FC47EBC73}" presName="accentRepeatNode" presStyleLbl="solidFgAcc1" presStyleIdx="4" presStyleCnt="6"/>
      <dgm:spPr>
        <a:solidFill>
          <a:schemeClr val="bg1"/>
        </a:solidFill>
      </dgm:spPr>
    </dgm:pt>
    <dgm:pt modelId="{40DCD72D-C4C7-4B2D-9971-61C4C9D7A77C}" type="pres">
      <dgm:prSet presAssocID="{7BDEA81B-EB91-49CC-874D-3DB20A8BE65E}" presName="text_6" presStyleLbl="node1" presStyleIdx="5" presStyleCnt="6">
        <dgm:presLayoutVars>
          <dgm:bulletEnabled val="1"/>
        </dgm:presLayoutVars>
      </dgm:prSet>
      <dgm:spPr>
        <a:xfrm>
          <a:off x="399061" y="4183818"/>
          <a:ext cx="7812385" cy="523089"/>
        </a:xfrm>
        <a:prstGeom prst="rect">
          <a:avLst/>
        </a:prstGeom>
      </dgm:spPr>
    </dgm:pt>
    <dgm:pt modelId="{29E191AB-8422-480D-9367-BF8A0B9F85A9}" type="pres">
      <dgm:prSet presAssocID="{7BDEA81B-EB91-49CC-874D-3DB20A8BE65E}" presName="accent_6" presStyleCnt="0"/>
      <dgm:spPr/>
    </dgm:pt>
    <dgm:pt modelId="{7FDE9171-8D7A-4E19-9B48-56F0FED865FA}" type="pres">
      <dgm:prSet presAssocID="{7BDEA81B-EB91-49CC-874D-3DB20A8BE65E}" presName="accentRepeatNode" presStyleLbl="solidFgAcc1" presStyleIdx="5" presStyleCnt="6"/>
      <dgm:spPr>
        <a:solidFill>
          <a:srgbClr val="1E2452"/>
        </a:solidFill>
      </dgm:spPr>
    </dgm:pt>
  </dgm:ptLst>
  <dgm:cxnLst>
    <dgm:cxn modelId="{266AC22E-B2BC-4DB9-8C2D-0B3B1D7B7E56}" srcId="{D27A8739-2284-401A-9A44-50581DBB4A1A}" destId="{3B59B8E8-3AFE-4C79-A231-3367808A2433}" srcOrd="1" destOrd="0" parTransId="{283AF03E-6FC7-421B-AA34-97E201F749A9}" sibTransId="{60F28F36-4D54-42B4-916D-DA233860C72B}"/>
    <dgm:cxn modelId="{D7549343-AC9E-4A2D-941D-F90C529ABA2F}" srcId="{D27A8739-2284-401A-9A44-50581DBB4A1A}" destId="{12791E33-4C5A-4ABA-A90A-C2C5A8AACE8B}" srcOrd="3" destOrd="0" parTransId="{2A7C948A-8488-4AB8-AECE-74EBDC10BFD4}" sibTransId="{88766B11-F598-4065-829E-C826D76A5B81}"/>
    <dgm:cxn modelId="{2CAC1056-7533-4F7C-8149-E38E9E837154}" srcId="{D27A8739-2284-401A-9A44-50581DBB4A1A}" destId="{EF740AA8-14C9-485A-B60B-B12FC47EBC73}" srcOrd="4" destOrd="0" parTransId="{AFF4D153-B4D8-4700-85F0-06B6E115AD7B}" sibTransId="{2360CECA-4638-47E3-98C8-F62335AC5DF9}"/>
    <dgm:cxn modelId="{8BE5998C-D810-484A-AC8D-52942328713E}" type="presOf" srcId="{5E4D5AA0-A3D0-4792-A255-25DB745B9AE5}" destId="{8266E3C7-05DC-4E28-9514-813786A291EF}" srcOrd="0" destOrd="0" presId="urn:microsoft.com/office/officeart/2008/layout/VerticalCurvedList"/>
    <dgm:cxn modelId="{1BF1109B-F8A8-476A-B5EA-17E5F464EA2E}" type="presOf" srcId="{5A70A127-7AA4-472B-9044-88976BFC0DDA}" destId="{2A744287-2E1E-4391-9F7D-5DFEBB18C29C}" srcOrd="0" destOrd="0" presId="urn:microsoft.com/office/officeart/2008/layout/VerticalCurvedList"/>
    <dgm:cxn modelId="{1670AB9B-22F4-4520-80A6-B20A61FAA1EC}" type="presOf" srcId="{7BDEA81B-EB91-49CC-874D-3DB20A8BE65E}" destId="{40DCD72D-C4C7-4B2D-9971-61C4C9D7A77C}" srcOrd="0" destOrd="0" presId="urn:microsoft.com/office/officeart/2008/layout/VerticalCurvedList"/>
    <dgm:cxn modelId="{2DCAB1B2-C503-4698-A1D7-29076A62B43F}" srcId="{D27A8739-2284-401A-9A44-50581DBB4A1A}" destId="{5E4D5AA0-A3D0-4792-A255-25DB745B9AE5}" srcOrd="2" destOrd="0" parTransId="{92DF0995-EA63-4958-9ABC-2EBBAEE501EB}" sibTransId="{209EC0EB-CDBD-4120-ADDC-1F346A2AE269}"/>
    <dgm:cxn modelId="{EFFFF6C3-97BC-46E3-9BDF-582C5FA8F8E6}" type="presOf" srcId="{3B59B8E8-3AFE-4C79-A231-3367808A2433}" destId="{1D99E6C5-86E5-460E-8AA3-B390EE2070F8}" srcOrd="0" destOrd="0" presId="urn:microsoft.com/office/officeart/2008/layout/VerticalCurvedList"/>
    <dgm:cxn modelId="{5BEEE4C5-EA7B-4F7D-8E90-A20494A5E6E9}" type="presOf" srcId="{4FE4E69F-2722-411F-A79D-B93096C32506}" destId="{FBB4BE13-2B90-4556-9B30-6A97A2921C81}" srcOrd="0" destOrd="0" presId="urn:microsoft.com/office/officeart/2008/layout/VerticalCurvedList"/>
    <dgm:cxn modelId="{B9A64DCE-2A9D-43E7-B637-26E3363F8448}" type="presOf" srcId="{D27A8739-2284-401A-9A44-50581DBB4A1A}" destId="{C187C86A-758D-46F6-AD59-62BE9594A311}" srcOrd="0" destOrd="0" presId="urn:microsoft.com/office/officeart/2008/layout/VerticalCurvedList"/>
    <dgm:cxn modelId="{1EDC37D3-6BD4-4872-9D46-5E9378513C70}" srcId="{D27A8739-2284-401A-9A44-50581DBB4A1A}" destId="{7BDEA81B-EB91-49CC-874D-3DB20A8BE65E}" srcOrd="5" destOrd="0" parTransId="{3D5B9E27-97E6-4F4D-889A-1F269C34C5B5}" sibTransId="{A8DE0144-2BE1-4476-B566-150035CC8902}"/>
    <dgm:cxn modelId="{966205DC-A7AA-4949-8DC4-37402BEFD58B}" type="presOf" srcId="{EF740AA8-14C9-485A-B60B-B12FC47EBC73}" destId="{7FB00FCF-C616-4FE2-8DF7-69D24DF7A356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9FD57CFF-FE95-4AFC-AE86-87580EB6763A}" type="presOf" srcId="{12791E33-4C5A-4ABA-A90A-C2C5A8AACE8B}" destId="{78AD09B1-2E85-4099-86AD-E481BFE4AB09}" srcOrd="0" destOrd="0" presId="urn:microsoft.com/office/officeart/2008/layout/VerticalCurvedList"/>
    <dgm:cxn modelId="{25DB60C4-09FD-4C04-BA50-5B28C8084808}" type="presParOf" srcId="{C187C86A-758D-46F6-AD59-62BE9594A311}" destId="{54B839CE-E463-49D7-B1C4-08E57049B092}" srcOrd="0" destOrd="0" presId="urn:microsoft.com/office/officeart/2008/layout/VerticalCurvedList"/>
    <dgm:cxn modelId="{34547A65-B27A-462D-B999-3F63902CD9F8}" type="presParOf" srcId="{54B839CE-E463-49D7-B1C4-08E57049B092}" destId="{17F2F251-7507-484A-9F97-DFBEA11B9712}" srcOrd="0" destOrd="0" presId="urn:microsoft.com/office/officeart/2008/layout/VerticalCurvedList"/>
    <dgm:cxn modelId="{4637E89A-FFE8-4135-B682-7E323BDF4449}" type="presParOf" srcId="{17F2F251-7507-484A-9F97-DFBEA11B9712}" destId="{75019996-51E8-402C-AD01-FDD09B5959FC}" srcOrd="0" destOrd="0" presId="urn:microsoft.com/office/officeart/2008/layout/VerticalCurvedList"/>
    <dgm:cxn modelId="{E5DE5C20-DC35-4A7F-BA89-38031576C58C}" type="presParOf" srcId="{17F2F251-7507-484A-9F97-DFBEA11B9712}" destId="{FBB4BE13-2B90-4556-9B30-6A97A2921C81}" srcOrd="1" destOrd="0" presId="urn:microsoft.com/office/officeart/2008/layout/VerticalCurvedList"/>
    <dgm:cxn modelId="{30C463EA-3B8A-42C9-9CDD-311ACB50D6BD}" type="presParOf" srcId="{17F2F251-7507-484A-9F97-DFBEA11B9712}" destId="{BACBB4D1-59D6-4911-9D57-BE9306ED8E5F}" srcOrd="2" destOrd="0" presId="urn:microsoft.com/office/officeart/2008/layout/VerticalCurvedList"/>
    <dgm:cxn modelId="{5EE9006A-8F51-49A9-9658-CA3F548D1653}" type="presParOf" srcId="{17F2F251-7507-484A-9F97-DFBEA11B9712}" destId="{7337476A-FFD2-4503-8236-DBCCA0A1EAC6}" srcOrd="3" destOrd="0" presId="urn:microsoft.com/office/officeart/2008/layout/VerticalCurvedList"/>
    <dgm:cxn modelId="{38E8C9C2-9CEB-49F2-900D-46D07F9236F2}" type="presParOf" srcId="{54B839CE-E463-49D7-B1C4-08E57049B092}" destId="{2A744287-2E1E-4391-9F7D-5DFEBB18C29C}" srcOrd="1" destOrd="0" presId="urn:microsoft.com/office/officeart/2008/layout/VerticalCurvedList"/>
    <dgm:cxn modelId="{4B4AC29E-7ECC-40A0-A6BF-E1715AE85400}" type="presParOf" srcId="{54B839CE-E463-49D7-B1C4-08E57049B092}" destId="{54CB5A54-B1AF-4FE7-8D0D-3E221FF411B3}" srcOrd="2" destOrd="0" presId="urn:microsoft.com/office/officeart/2008/layout/VerticalCurvedList"/>
    <dgm:cxn modelId="{82150034-AD99-41EF-B126-D0FEC1AAFF5F}" type="presParOf" srcId="{54CB5A54-B1AF-4FE7-8D0D-3E221FF411B3}" destId="{6B72F60C-4BD3-4A49-974B-39C43FDD0F15}" srcOrd="0" destOrd="0" presId="urn:microsoft.com/office/officeart/2008/layout/VerticalCurvedList"/>
    <dgm:cxn modelId="{E731B442-9C3F-4FA8-9307-99069E0C81A0}" type="presParOf" srcId="{54B839CE-E463-49D7-B1C4-08E57049B092}" destId="{1D99E6C5-86E5-460E-8AA3-B390EE2070F8}" srcOrd="3" destOrd="0" presId="urn:microsoft.com/office/officeart/2008/layout/VerticalCurvedList"/>
    <dgm:cxn modelId="{0A10254E-FE7A-4E4F-85C8-D3AA17F59F3D}" type="presParOf" srcId="{54B839CE-E463-49D7-B1C4-08E57049B092}" destId="{298D7E6E-31AC-4EB3-886F-AA4961D15D13}" srcOrd="4" destOrd="0" presId="urn:microsoft.com/office/officeart/2008/layout/VerticalCurvedList"/>
    <dgm:cxn modelId="{869C3AC9-F98F-4D12-BF49-12410B655C3F}" type="presParOf" srcId="{298D7E6E-31AC-4EB3-886F-AA4961D15D13}" destId="{F6F9FC30-BA45-4CEA-AC83-99E8231F03AA}" srcOrd="0" destOrd="0" presId="urn:microsoft.com/office/officeart/2008/layout/VerticalCurvedList"/>
    <dgm:cxn modelId="{F7230237-7864-44D8-A5CE-8503789AAB00}" type="presParOf" srcId="{54B839CE-E463-49D7-B1C4-08E57049B092}" destId="{8266E3C7-05DC-4E28-9514-813786A291EF}" srcOrd="5" destOrd="0" presId="urn:microsoft.com/office/officeart/2008/layout/VerticalCurvedList"/>
    <dgm:cxn modelId="{7D64E4DF-1E37-4BCA-949F-697C66137F45}" type="presParOf" srcId="{54B839CE-E463-49D7-B1C4-08E57049B092}" destId="{16E961C6-9B1D-47CF-AEC9-8FA01A0E1BA5}" srcOrd="6" destOrd="0" presId="urn:microsoft.com/office/officeart/2008/layout/VerticalCurvedList"/>
    <dgm:cxn modelId="{EFE75435-14EE-4B37-848F-E3D35D904D80}" type="presParOf" srcId="{16E961C6-9B1D-47CF-AEC9-8FA01A0E1BA5}" destId="{E4C82EEC-9A8F-4BC4-9EDF-CFF6267F09B0}" srcOrd="0" destOrd="0" presId="urn:microsoft.com/office/officeart/2008/layout/VerticalCurvedList"/>
    <dgm:cxn modelId="{2B7EDC72-FDCB-49E1-BAB3-6B6B79E261A3}" type="presParOf" srcId="{54B839CE-E463-49D7-B1C4-08E57049B092}" destId="{78AD09B1-2E85-4099-86AD-E481BFE4AB09}" srcOrd="7" destOrd="0" presId="urn:microsoft.com/office/officeart/2008/layout/VerticalCurvedList"/>
    <dgm:cxn modelId="{3B03E198-A82A-48CD-BB50-4ECFB1DF56AA}" type="presParOf" srcId="{54B839CE-E463-49D7-B1C4-08E57049B092}" destId="{8A0261BD-2E20-41C1-A672-4399D2343664}" srcOrd="8" destOrd="0" presId="urn:microsoft.com/office/officeart/2008/layout/VerticalCurvedList"/>
    <dgm:cxn modelId="{C0954566-FDEE-45C2-BC0D-7189A756766D}" type="presParOf" srcId="{8A0261BD-2E20-41C1-A672-4399D2343664}" destId="{D9128D88-61D2-4770-BEF4-8F22125D5EED}" srcOrd="0" destOrd="0" presId="urn:microsoft.com/office/officeart/2008/layout/VerticalCurvedList"/>
    <dgm:cxn modelId="{7EB3B702-427C-48B8-A357-1BDECFBCFDCC}" type="presParOf" srcId="{54B839CE-E463-49D7-B1C4-08E57049B092}" destId="{7FB00FCF-C616-4FE2-8DF7-69D24DF7A356}" srcOrd="9" destOrd="0" presId="urn:microsoft.com/office/officeart/2008/layout/VerticalCurvedList"/>
    <dgm:cxn modelId="{1832EC4B-DE2F-414A-A31E-EA6764EC8B64}" type="presParOf" srcId="{54B839CE-E463-49D7-B1C4-08E57049B092}" destId="{245CFD9B-B55A-46D5-9D8F-4AC1D237A1E9}" srcOrd="10" destOrd="0" presId="urn:microsoft.com/office/officeart/2008/layout/VerticalCurvedList"/>
    <dgm:cxn modelId="{220F1FF0-498F-4D97-8D28-5CB9A5DD2D5F}" type="presParOf" srcId="{245CFD9B-B55A-46D5-9D8F-4AC1D237A1E9}" destId="{D06DA920-4889-4B2A-8D80-7C5570F6ADD2}" srcOrd="0" destOrd="0" presId="urn:microsoft.com/office/officeart/2008/layout/VerticalCurvedList"/>
    <dgm:cxn modelId="{324B171E-A62E-410A-85C6-4024560761F7}" type="presParOf" srcId="{54B839CE-E463-49D7-B1C4-08E57049B092}" destId="{40DCD72D-C4C7-4B2D-9971-61C4C9D7A77C}" srcOrd="11" destOrd="0" presId="urn:microsoft.com/office/officeart/2008/layout/VerticalCurvedList"/>
    <dgm:cxn modelId="{23456108-D703-4784-A958-6CDAF5C7926E}" type="presParOf" srcId="{54B839CE-E463-49D7-B1C4-08E57049B092}" destId="{29E191AB-8422-480D-9367-BF8A0B9F85A9}" srcOrd="12" destOrd="0" presId="urn:microsoft.com/office/officeart/2008/layout/VerticalCurvedList"/>
    <dgm:cxn modelId="{6D6B75EF-9801-460B-9B11-3A1A8E1521A3}" type="presParOf" srcId="{29E191AB-8422-480D-9367-BF8A0B9F85A9}" destId="{7FDE9171-8D7A-4E19-9B48-56F0FED865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27945E-B3E4-47D5-B5EE-B3E3F2A33B3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D42227-9A00-4362-9D45-3A789F063F25}">
      <dgm:prSet phldrT="[Text]" custT="1"/>
      <dgm:spPr>
        <a:solidFill>
          <a:schemeClr val="accent5"/>
        </a:solidFill>
      </dgm:spPr>
      <dgm:t>
        <a:bodyPr lIns="0" rIns="0"/>
        <a:lstStyle/>
        <a:p>
          <a:r>
            <a:rPr lang="en-AU" sz="2000" noProof="0" dirty="0"/>
            <a:t>Higher price competition</a:t>
          </a:r>
        </a:p>
      </dgm:t>
    </dgm:pt>
    <dgm:pt modelId="{331CE0D6-00E3-4DF6-8626-C3500594363E}" type="parTrans" cxnId="{71781A79-8D4D-4D7A-BAB5-5C051A516D0C}">
      <dgm:prSet/>
      <dgm:spPr/>
      <dgm:t>
        <a:bodyPr/>
        <a:lstStyle/>
        <a:p>
          <a:endParaRPr lang="en-US" sz="1600"/>
        </a:p>
      </dgm:t>
    </dgm:pt>
    <dgm:pt modelId="{390D53BC-AF2B-4826-A6D2-2D9F3CF8E0B0}" type="sibTrans" cxnId="{71781A79-8D4D-4D7A-BAB5-5C051A516D0C}">
      <dgm:prSet/>
      <dgm:spPr/>
      <dgm:t>
        <a:bodyPr/>
        <a:lstStyle/>
        <a:p>
          <a:endParaRPr lang="en-US" sz="1600"/>
        </a:p>
      </dgm:t>
    </dgm:pt>
    <dgm:pt modelId="{879C5D45-2684-4410-986F-102BD7B2B5AE}">
      <dgm:prSet phldrT="[Text]" custT="1"/>
      <dgm:spPr>
        <a:solidFill>
          <a:schemeClr val="accent5"/>
        </a:solidFill>
      </dgm:spPr>
      <dgm:t>
        <a:bodyPr lIns="0" rIns="0"/>
        <a:lstStyle/>
        <a:p>
          <a:r>
            <a:rPr lang="en-AU" sz="2000" noProof="0" dirty="0"/>
            <a:t>Lower spreads</a:t>
          </a:r>
        </a:p>
      </dgm:t>
    </dgm:pt>
    <dgm:pt modelId="{3C11CC62-4092-47C4-936C-6CB124E0A1CF}" type="parTrans" cxnId="{F622A0E0-13F9-4203-9C58-483682E5858D}">
      <dgm:prSet/>
      <dgm:spPr/>
      <dgm:t>
        <a:bodyPr/>
        <a:lstStyle/>
        <a:p>
          <a:endParaRPr lang="en-US" sz="1600"/>
        </a:p>
      </dgm:t>
    </dgm:pt>
    <dgm:pt modelId="{3E4B26CC-E6AE-4542-A20B-9E6F60438F28}" type="sibTrans" cxnId="{F622A0E0-13F9-4203-9C58-483682E5858D}">
      <dgm:prSet/>
      <dgm:spPr/>
      <dgm:t>
        <a:bodyPr/>
        <a:lstStyle/>
        <a:p>
          <a:endParaRPr lang="en-US" sz="1600"/>
        </a:p>
      </dgm:t>
    </dgm:pt>
    <dgm:pt modelId="{16FAD7B1-2639-4B93-9556-44A5950084CA}">
      <dgm:prSet phldrT="[Text]" custT="1"/>
      <dgm:spPr>
        <a:solidFill>
          <a:schemeClr val="accent5"/>
        </a:solidFill>
      </dgm:spPr>
      <dgm:t>
        <a:bodyPr lIns="0" rIns="0"/>
        <a:lstStyle/>
        <a:p>
          <a:r>
            <a:rPr lang="en-AU" sz="2000" noProof="0" dirty="0"/>
            <a:t>Lower income</a:t>
          </a:r>
        </a:p>
      </dgm:t>
    </dgm:pt>
    <dgm:pt modelId="{095838EB-7DC6-427B-98D1-0D726AB48238}" type="parTrans" cxnId="{43712557-27D7-4A6D-90EE-8BC4AD890A13}">
      <dgm:prSet/>
      <dgm:spPr/>
      <dgm:t>
        <a:bodyPr/>
        <a:lstStyle/>
        <a:p>
          <a:endParaRPr lang="en-US" sz="1600"/>
        </a:p>
      </dgm:t>
    </dgm:pt>
    <dgm:pt modelId="{CBEC8435-29AA-4DEA-9F47-3A251EF9F4F3}" type="sibTrans" cxnId="{43712557-27D7-4A6D-90EE-8BC4AD890A13}">
      <dgm:prSet/>
      <dgm:spPr/>
      <dgm:t>
        <a:bodyPr/>
        <a:lstStyle/>
        <a:p>
          <a:endParaRPr lang="en-US" sz="1600"/>
        </a:p>
      </dgm:t>
    </dgm:pt>
    <dgm:pt modelId="{02AEC88E-0959-4B64-83DB-44E5C970CB9C}" type="pres">
      <dgm:prSet presAssocID="{DF27945E-B3E4-47D5-B5EE-B3E3F2A33B35}" presName="Name0" presStyleCnt="0">
        <dgm:presLayoutVars>
          <dgm:dir/>
          <dgm:animLvl val="lvl"/>
          <dgm:resizeHandles val="exact"/>
        </dgm:presLayoutVars>
      </dgm:prSet>
      <dgm:spPr/>
    </dgm:pt>
    <dgm:pt modelId="{E2EC2805-6A46-4575-A0A0-EC5A36653BAF}" type="pres">
      <dgm:prSet presAssocID="{33D42227-9A00-4362-9D45-3A789F063F25}" presName="parTxOnly" presStyleLbl="node1" presStyleIdx="0" presStyleCnt="3" custLinFactNeighborY="197">
        <dgm:presLayoutVars>
          <dgm:chMax val="0"/>
          <dgm:chPref val="0"/>
          <dgm:bulletEnabled val="1"/>
        </dgm:presLayoutVars>
      </dgm:prSet>
      <dgm:spPr/>
    </dgm:pt>
    <dgm:pt modelId="{6FD21173-A117-418C-9456-1DEEA42AD695}" type="pres">
      <dgm:prSet presAssocID="{390D53BC-AF2B-4826-A6D2-2D9F3CF8E0B0}" presName="parTxOnlySpace" presStyleCnt="0"/>
      <dgm:spPr/>
    </dgm:pt>
    <dgm:pt modelId="{A73726BE-F244-4978-8653-FD34883FD4EB}" type="pres">
      <dgm:prSet presAssocID="{879C5D45-2684-4410-986F-102BD7B2B5A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67F08A1-E18B-4D6C-9B5F-D71FA5206856}" type="pres">
      <dgm:prSet presAssocID="{3E4B26CC-E6AE-4542-A20B-9E6F60438F28}" presName="parTxOnlySpace" presStyleCnt="0"/>
      <dgm:spPr/>
    </dgm:pt>
    <dgm:pt modelId="{12C5C1EF-32C8-4617-816C-9CFC0AC5E18F}" type="pres">
      <dgm:prSet presAssocID="{16FAD7B1-2639-4B93-9556-44A5950084CA}" presName="parTxOnly" presStyleLbl="node1" presStyleIdx="2" presStyleCnt="3" custScaleY="96184">
        <dgm:presLayoutVars>
          <dgm:chMax val="0"/>
          <dgm:chPref val="0"/>
          <dgm:bulletEnabled val="1"/>
        </dgm:presLayoutVars>
      </dgm:prSet>
      <dgm:spPr/>
    </dgm:pt>
  </dgm:ptLst>
  <dgm:cxnLst>
    <dgm:cxn modelId="{7BFA6C02-8267-47F9-8B2A-E0EEE3D6348F}" type="presOf" srcId="{DF27945E-B3E4-47D5-B5EE-B3E3F2A33B35}" destId="{02AEC88E-0959-4B64-83DB-44E5C970CB9C}" srcOrd="0" destOrd="0" presId="urn:microsoft.com/office/officeart/2005/8/layout/chevron1"/>
    <dgm:cxn modelId="{5C34086F-AAC5-41CA-BE38-E4DB4585F74B}" type="presOf" srcId="{16FAD7B1-2639-4B93-9556-44A5950084CA}" destId="{12C5C1EF-32C8-4617-816C-9CFC0AC5E18F}" srcOrd="0" destOrd="0" presId="urn:microsoft.com/office/officeart/2005/8/layout/chevron1"/>
    <dgm:cxn modelId="{43712557-27D7-4A6D-90EE-8BC4AD890A13}" srcId="{DF27945E-B3E4-47D5-B5EE-B3E3F2A33B35}" destId="{16FAD7B1-2639-4B93-9556-44A5950084CA}" srcOrd="2" destOrd="0" parTransId="{095838EB-7DC6-427B-98D1-0D726AB48238}" sibTransId="{CBEC8435-29AA-4DEA-9F47-3A251EF9F4F3}"/>
    <dgm:cxn modelId="{71781A79-8D4D-4D7A-BAB5-5C051A516D0C}" srcId="{DF27945E-B3E4-47D5-B5EE-B3E3F2A33B35}" destId="{33D42227-9A00-4362-9D45-3A789F063F25}" srcOrd="0" destOrd="0" parTransId="{331CE0D6-00E3-4DF6-8626-C3500594363E}" sibTransId="{390D53BC-AF2B-4826-A6D2-2D9F3CF8E0B0}"/>
    <dgm:cxn modelId="{5E42B659-9943-46D5-B619-99606A60B87A}" type="presOf" srcId="{879C5D45-2684-4410-986F-102BD7B2B5AE}" destId="{A73726BE-F244-4978-8653-FD34883FD4EB}" srcOrd="0" destOrd="0" presId="urn:microsoft.com/office/officeart/2005/8/layout/chevron1"/>
    <dgm:cxn modelId="{F622A0E0-13F9-4203-9C58-483682E5858D}" srcId="{DF27945E-B3E4-47D5-B5EE-B3E3F2A33B35}" destId="{879C5D45-2684-4410-986F-102BD7B2B5AE}" srcOrd="1" destOrd="0" parTransId="{3C11CC62-4092-47C4-936C-6CB124E0A1CF}" sibTransId="{3E4B26CC-E6AE-4542-A20B-9E6F60438F28}"/>
    <dgm:cxn modelId="{943877EC-1068-433A-9550-A735DE28EEF4}" type="presOf" srcId="{33D42227-9A00-4362-9D45-3A789F063F25}" destId="{E2EC2805-6A46-4575-A0A0-EC5A36653BAF}" srcOrd="0" destOrd="0" presId="urn:microsoft.com/office/officeart/2005/8/layout/chevron1"/>
    <dgm:cxn modelId="{7B08B19F-B204-4EBE-A11A-F456E59F9A1F}" type="presParOf" srcId="{02AEC88E-0959-4B64-83DB-44E5C970CB9C}" destId="{E2EC2805-6A46-4575-A0A0-EC5A36653BAF}" srcOrd="0" destOrd="0" presId="urn:microsoft.com/office/officeart/2005/8/layout/chevron1"/>
    <dgm:cxn modelId="{EE878450-596C-4A67-95DD-82904C37B9C1}" type="presParOf" srcId="{02AEC88E-0959-4B64-83DB-44E5C970CB9C}" destId="{6FD21173-A117-418C-9456-1DEEA42AD695}" srcOrd="1" destOrd="0" presId="urn:microsoft.com/office/officeart/2005/8/layout/chevron1"/>
    <dgm:cxn modelId="{79DA759A-3CA9-40C4-B7E2-243364A236FB}" type="presParOf" srcId="{02AEC88E-0959-4B64-83DB-44E5C970CB9C}" destId="{A73726BE-F244-4978-8653-FD34883FD4EB}" srcOrd="2" destOrd="0" presId="urn:microsoft.com/office/officeart/2005/8/layout/chevron1"/>
    <dgm:cxn modelId="{5808D170-BE9B-426C-85A5-0BC1152F99F3}" type="presParOf" srcId="{02AEC88E-0959-4B64-83DB-44E5C970CB9C}" destId="{767F08A1-E18B-4D6C-9B5F-D71FA5206856}" srcOrd="3" destOrd="0" presId="urn:microsoft.com/office/officeart/2005/8/layout/chevron1"/>
    <dgm:cxn modelId="{3DE1C049-7DF4-4466-995E-6231F01484FC}" type="presParOf" srcId="{02AEC88E-0959-4B64-83DB-44E5C970CB9C}" destId="{12C5C1EF-32C8-4617-816C-9CFC0AC5E1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54289"/>
          <a:ext cx="7812385" cy="537798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noProof="0" dirty="0"/>
            <a:t>The E</a:t>
          </a:r>
          <a:r>
            <a:rPr lang="hu-HU" sz="1600" b="0" kern="1200" noProof="0" dirty="0"/>
            <a:t>M</a:t>
          </a:r>
          <a:r>
            <a:rPr lang="en-AU" sz="1600" b="0" kern="1200" noProof="0" dirty="0"/>
            <a:t>U’s banking system is still vulnerable in the changing interest rate environment.</a:t>
          </a:r>
        </a:p>
      </dsp:txBody>
      <dsp:txXfrm>
        <a:off x="399061" y="254289"/>
        <a:ext cx="7812385" cy="537798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developments in the real estate sector need close monitoring</a:t>
          </a:r>
          <a:r>
            <a:rPr lang="hu-HU" sz="1600" b="0" kern="1200" dirty="0"/>
            <a:t>.</a:t>
          </a:r>
        </a:p>
      </dsp:txBody>
      <dsp:txXfrm>
        <a:off x="829338" y="1046178"/>
        <a:ext cx="7382108" cy="523089"/>
      </dsp:txXfrm>
    </dsp:sp>
    <dsp:sp modelId="{F31DBB98-3F77-413D-A006-FF677A46B9C1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one-off, not sustainable items.</a:t>
          </a:r>
        </a:p>
      </dsp:txBody>
      <dsp:txXfrm>
        <a:off x="1026092" y="1819429"/>
        <a:ext cx="7185354" cy="545655"/>
      </dsp:txXfrm>
    </dsp:sp>
    <dsp:sp modelId="{EB11EE4F-956F-4561-83DE-310BD9E4A86E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Portfolio cleaning is intensive in the corporate sector, the remaining stock can be managed within a market-based framework.</a:t>
          </a:r>
        </a:p>
      </dsp:txBody>
      <dsp:txXfrm>
        <a:off x="1026092" y="2614750"/>
        <a:ext cx="7185354" cy="523089"/>
      </dsp:txXfrm>
    </dsp:sp>
    <dsp:sp modelId="{F4A14187-DFBB-415D-B499-1615A0A49A29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829338" y="3384376"/>
          <a:ext cx="7382108" cy="552905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household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sp:txBody>
      <dsp:txXfrm>
        <a:off x="829338" y="3384376"/>
        <a:ext cx="7382108" cy="552905"/>
      </dsp:txXfrm>
    </dsp:sp>
    <dsp:sp modelId="{E3D36AA9-0246-4AB1-8BAC-A47B8D032166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85F7-BFA0-4F6D-8496-1E7E55BC3489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600" kern="1200" noProof="0" dirty="0"/>
            <a:t>There is a need for a more intensive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sp:txBody>
      <dsp:txXfrm>
        <a:off x="399061" y="4183818"/>
        <a:ext cx="7812385" cy="523089"/>
      </dsp:txXfrm>
    </dsp:sp>
    <dsp:sp modelId="{5A08B1B6-1F58-4C7E-9BAC-63764785D3F8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2805-6A46-4575-A0A0-EC5A36653BAF}">
      <dsp:nvSpPr>
        <dsp:cNvPr id="0" name=""/>
        <dsp:cNvSpPr/>
      </dsp:nvSpPr>
      <dsp:spPr>
        <a:xfrm>
          <a:off x="2404" y="422104"/>
          <a:ext cx="2930037" cy="117201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noProof="0" dirty="0"/>
            <a:t>Improvement in efficiency</a:t>
          </a:r>
        </a:p>
      </dsp:txBody>
      <dsp:txXfrm>
        <a:off x="588411" y="422104"/>
        <a:ext cx="1758023" cy="1172014"/>
      </dsp:txXfrm>
    </dsp:sp>
    <dsp:sp modelId="{A73726BE-F244-4978-8653-FD34883FD4EB}">
      <dsp:nvSpPr>
        <dsp:cNvPr id="0" name=""/>
        <dsp:cNvSpPr/>
      </dsp:nvSpPr>
      <dsp:spPr>
        <a:xfrm>
          <a:off x="2639438" y="422104"/>
          <a:ext cx="2930037" cy="117201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noProof="0" dirty="0"/>
            <a:t>Cheaper</a:t>
          </a:r>
          <a:r>
            <a:rPr lang="hu-HU" sz="2000" kern="1200" dirty="0"/>
            <a:t> banking</a:t>
          </a:r>
          <a:endParaRPr lang="en-US" sz="2000" kern="1200" dirty="0"/>
        </a:p>
      </dsp:txBody>
      <dsp:txXfrm>
        <a:off x="3225445" y="422104"/>
        <a:ext cx="1758023" cy="1172014"/>
      </dsp:txXfrm>
    </dsp:sp>
    <dsp:sp modelId="{12C5C1EF-32C8-4617-816C-9CFC0AC5E18F}">
      <dsp:nvSpPr>
        <dsp:cNvPr id="0" name=""/>
        <dsp:cNvSpPr/>
      </dsp:nvSpPr>
      <dsp:spPr>
        <a:xfrm>
          <a:off x="5276471" y="444466"/>
          <a:ext cx="2930037" cy="1127290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noProof="0" dirty="0"/>
            <a:t>Sustaining </a:t>
          </a:r>
          <a:r>
            <a:rPr lang="hu-HU" sz="2000" kern="1200" dirty="0"/>
            <a:t>profit</a:t>
          </a:r>
          <a:endParaRPr lang="en-US" sz="2000" kern="1200" dirty="0"/>
        </a:p>
      </dsp:txBody>
      <dsp:txXfrm>
        <a:off x="5840116" y="444466"/>
        <a:ext cx="1802747" cy="11272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54289"/>
          <a:ext cx="7812385" cy="537798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noProof="0" dirty="0"/>
            <a:t>The EU’s banking system is still vulnerable in the changing interest rate environment.</a:t>
          </a:r>
        </a:p>
      </dsp:txBody>
      <dsp:txXfrm>
        <a:off x="399061" y="254289"/>
        <a:ext cx="7812385" cy="537798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developments in the real estate sector need close monitoring</a:t>
          </a:r>
          <a:r>
            <a:rPr lang="hu-HU" sz="1600" b="0" kern="1200" dirty="0"/>
            <a:t>.</a:t>
          </a:r>
        </a:p>
      </dsp:txBody>
      <dsp:txXfrm>
        <a:off x="829338" y="1046178"/>
        <a:ext cx="7382108" cy="523089"/>
      </dsp:txXfrm>
    </dsp:sp>
    <dsp:sp modelId="{F31DBB98-3F77-413D-A006-FF677A46B9C1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one-off, not sustainable items.</a:t>
          </a:r>
        </a:p>
      </dsp:txBody>
      <dsp:txXfrm>
        <a:off x="1026092" y="1819429"/>
        <a:ext cx="7185354" cy="545655"/>
      </dsp:txXfrm>
    </dsp:sp>
    <dsp:sp modelId="{EB11EE4F-956F-4561-83DE-310BD9E4A86E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Portfolio cleaning is intensive in the corporate sector, the remaining stock can be managed within a market-based framework.</a:t>
          </a:r>
        </a:p>
      </dsp:txBody>
      <dsp:txXfrm>
        <a:off x="1026092" y="2614750"/>
        <a:ext cx="7185354" cy="523089"/>
      </dsp:txXfrm>
    </dsp:sp>
    <dsp:sp modelId="{F4A14187-DFBB-415D-B499-1615A0A49A29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829338" y="3384376"/>
          <a:ext cx="7382108" cy="552905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household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sp:txBody>
      <dsp:txXfrm>
        <a:off x="829338" y="3384376"/>
        <a:ext cx="7382108" cy="552905"/>
      </dsp:txXfrm>
    </dsp:sp>
    <dsp:sp modelId="{E3D36AA9-0246-4AB1-8BAC-A47B8D032166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F85F7-BFA0-4F6D-8496-1E7E55BC3489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600" kern="1200" noProof="0" dirty="0"/>
            <a:t>There is a need for a more intensive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sp:txBody>
      <dsp:txXfrm>
        <a:off x="399061" y="4183818"/>
        <a:ext cx="7812385" cy="523089"/>
      </dsp:txXfrm>
    </dsp:sp>
    <dsp:sp modelId="{5A08B1B6-1F58-4C7E-9BAC-63764785D3F8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54289"/>
          <a:ext cx="7812385" cy="537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noProof="0" dirty="0"/>
            <a:t>The EU’s banking system is still vulnerable in the changing interest rate environment.</a:t>
          </a:r>
        </a:p>
      </dsp:txBody>
      <dsp:txXfrm>
        <a:off x="399061" y="254289"/>
        <a:ext cx="7812385" cy="537798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9E6C5-86E5-460E-8AA3-B390EE2070F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sp:txBody>
      <dsp:txXfrm>
        <a:off x="829338" y="1046178"/>
        <a:ext cx="7382108" cy="523089"/>
      </dsp:txXfrm>
    </dsp:sp>
    <dsp:sp modelId="{F6F9FC30-BA45-4CEA-AC83-99E8231F03AA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6E3C7-05DC-4E28-9514-813786A291EF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sp:txBody>
      <dsp:txXfrm>
        <a:off x="1026092" y="1819429"/>
        <a:ext cx="7185354" cy="545655"/>
      </dsp:txXfrm>
    </dsp:sp>
    <dsp:sp modelId="{E4C82EEC-9A8F-4BC4-9EDF-CFF6267F09B0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D09B1-2E85-4099-86AD-E481BFE4AB09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Portfolio cleaning is intensive in the corporate sector, the remaining stock can be managed within a market-based framework.</a:t>
          </a:r>
        </a:p>
      </dsp:txBody>
      <dsp:txXfrm>
        <a:off x="1026092" y="2614750"/>
        <a:ext cx="7185354" cy="523089"/>
      </dsp:txXfrm>
    </dsp:sp>
    <dsp:sp modelId="{D9128D88-61D2-4770-BEF4-8F22125D5EED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00FCF-C616-4FE2-8DF7-69D24DF7A356}">
      <dsp:nvSpPr>
        <dsp:cNvPr id="0" name=""/>
        <dsp:cNvSpPr/>
      </dsp:nvSpPr>
      <dsp:spPr>
        <a:xfrm>
          <a:off x="829338" y="3384376"/>
          <a:ext cx="7382108" cy="552905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sp:txBody>
      <dsp:txXfrm>
        <a:off x="829338" y="3384376"/>
        <a:ext cx="7382108" cy="552905"/>
      </dsp:txXfrm>
    </dsp:sp>
    <dsp:sp modelId="{D06DA920-4889-4B2A-8D80-7C5570F6ADD2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CD72D-C4C7-4B2D-9971-61C4C9D7A77C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sp:txBody>
      <dsp:txXfrm>
        <a:off x="399061" y="4183818"/>
        <a:ext cx="7812385" cy="523089"/>
      </dsp:txXfrm>
    </dsp:sp>
    <dsp:sp modelId="{7FDE9171-8D7A-4E19-9B48-56F0FED865FA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54289"/>
          <a:ext cx="7812385" cy="53779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noProof="0" dirty="0"/>
            <a:t>The EU’s banking system is still vulnerable in the changing interest rate environment.</a:t>
          </a:r>
        </a:p>
      </dsp:txBody>
      <dsp:txXfrm>
        <a:off x="399061" y="254289"/>
        <a:ext cx="7812385" cy="537798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9E6C5-86E5-460E-8AA3-B390EE2070F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rgbClr val="7E5C1D">
            <a:hueOff val="0"/>
            <a:satOff val="0"/>
            <a:lum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sp:txBody>
      <dsp:txXfrm>
        <a:off x="829338" y="1046178"/>
        <a:ext cx="7382108" cy="523089"/>
      </dsp:txXfrm>
    </dsp:sp>
    <dsp:sp modelId="{F6F9FC30-BA45-4CEA-AC83-99E8231F03AA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6E3C7-05DC-4E28-9514-813786A291EF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sp:txBody>
      <dsp:txXfrm>
        <a:off x="1026092" y="1819429"/>
        <a:ext cx="7185354" cy="545655"/>
      </dsp:txXfrm>
    </dsp:sp>
    <dsp:sp modelId="{E4C82EEC-9A8F-4BC4-9EDF-CFF6267F09B0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D09B1-2E85-4099-86AD-E481BFE4AB09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Portfolio cleaning is intensive in the corporate sector, the remaining stock can be managed within a market-based framework.</a:t>
          </a:r>
        </a:p>
      </dsp:txBody>
      <dsp:txXfrm>
        <a:off x="1026092" y="2614750"/>
        <a:ext cx="7185354" cy="523089"/>
      </dsp:txXfrm>
    </dsp:sp>
    <dsp:sp modelId="{D9128D88-61D2-4770-BEF4-8F22125D5EED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00FCF-C616-4FE2-8DF7-69D24DF7A356}">
      <dsp:nvSpPr>
        <dsp:cNvPr id="0" name=""/>
        <dsp:cNvSpPr/>
      </dsp:nvSpPr>
      <dsp:spPr>
        <a:xfrm>
          <a:off x="829338" y="3384376"/>
          <a:ext cx="7382108" cy="552905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sp:txBody>
      <dsp:txXfrm>
        <a:off x="829338" y="3384376"/>
        <a:ext cx="7382108" cy="552905"/>
      </dsp:txXfrm>
    </dsp:sp>
    <dsp:sp modelId="{D06DA920-4889-4B2A-8D80-7C5570F6ADD2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CD72D-C4C7-4B2D-9971-61C4C9D7A77C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sp:txBody>
      <dsp:txXfrm>
        <a:off x="399061" y="4183818"/>
        <a:ext cx="7812385" cy="523089"/>
      </dsp:txXfrm>
    </dsp:sp>
    <dsp:sp modelId="{7FDE9171-8D7A-4E19-9B48-56F0FED865FA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54289"/>
          <a:ext cx="7812385" cy="53779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noProof="0" dirty="0"/>
            <a:t>The EU’s banking system is still vulnerable in the changing interest rate environment.</a:t>
          </a:r>
        </a:p>
      </dsp:txBody>
      <dsp:txXfrm>
        <a:off x="399061" y="254289"/>
        <a:ext cx="7812385" cy="537798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9E6C5-86E5-460E-8AA3-B390EE2070F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sp:txBody>
      <dsp:txXfrm>
        <a:off x="829338" y="1046178"/>
        <a:ext cx="7382108" cy="523089"/>
      </dsp:txXfrm>
    </dsp:sp>
    <dsp:sp modelId="{F6F9FC30-BA45-4CEA-AC83-99E8231F03AA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6E3C7-05DC-4E28-9514-813786A291EF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rgbClr val="7E5C1D">
            <a:hueOff val="0"/>
            <a:satOff val="0"/>
            <a:lum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sp:txBody>
      <dsp:txXfrm>
        <a:off x="1026092" y="1819429"/>
        <a:ext cx="7185354" cy="545655"/>
      </dsp:txXfrm>
    </dsp:sp>
    <dsp:sp modelId="{E4C82EEC-9A8F-4BC4-9EDF-CFF6267F09B0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D09B1-2E85-4099-86AD-E481BFE4AB09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Portfolio cleaning is intensive in the corporate sector, the remaining stock can be managed within a market-based framework.</a:t>
          </a:r>
        </a:p>
      </dsp:txBody>
      <dsp:txXfrm>
        <a:off x="1026092" y="2614750"/>
        <a:ext cx="7185354" cy="523089"/>
      </dsp:txXfrm>
    </dsp:sp>
    <dsp:sp modelId="{D9128D88-61D2-4770-BEF4-8F22125D5EED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00FCF-C616-4FE2-8DF7-69D24DF7A356}">
      <dsp:nvSpPr>
        <dsp:cNvPr id="0" name=""/>
        <dsp:cNvSpPr/>
      </dsp:nvSpPr>
      <dsp:spPr>
        <a:xfrm>
          <a:off x="829338" y="3384376"/>
          <a:ext cx="7382108" cy="552905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sp:txBody>
      <dsp:txXfrm>
        <a:off x="829338" y="3384376"/>
        <a:ext cx="7382108" cy="552905"/>
      </dsp:txXfrm>
    </dsp:sp>
    <dsp:sp modelId="{D06DA920-4889-4B2A-8D80-7C5570F6ADD2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CD72D-C4C7-4B2D-9971-61C4C9D7A77C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sp:txBody>
      <dsp:txXfrm>
        <a:off x="399061" y="4183818"/>
        <a:ext cx="7812385" cy="523089"/>
      </dsp:txXfrm>
    </dsp:sp>
    <dsp:sp modelId="{7FDE9171-8D7A-4E19-9B48-56F0FED865FA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54289"/>
          <a:ext cx="7812385" cy="53779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noProof="0" dirty="0"/>
            <a:t>The EU’s banking system is still vulnerable in the changing interest rate environment.</a:t>
          </a:r>
        </a:p>
      </dsp:txBody>
      <dsp:txXfrm>
        <a:off x="399061" y="254289"/>
        <a:ext cx="7812385" cy="537798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9E6C5-86E5-460E-8AA3-B390EE2070F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sp:txBody>
      <dsp:txXfrm>
        <a:off x="829338" y="1046178"/>
        <a:ext cx="7382108" cy="523089"/>
      </dsp:txXfrm>
    </dsp:sp>
    <dsp:sp modelId="{F6F9FC30-BA45-4CEA-AC83-99E8231F03AA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6E3C7-05DC-4E28-9514-813786A291EF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sp:txBody>
      <dsp:txXfrm>
        <a:off x="1026092" y="1819429"/>
        <a:ext cx="7185354" cy="545655"/>
      </dsp:txXfrm>
    </dsp:sp>
    <dsp:sp modelId="{E4C82EEC-9A8F-4BC4-9EDF-CFF6267F09B0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D09B1-2E85-4099-86AD-E481BFE4AB09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rgbClr val="7E5C1D">
            <a:hueOff val="0"/>
            <a:satOff val="0"/>
            <a:lum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Portfolio cleaning is intensive in the corporate sector, the remaining stock can be managed within a market-based framework.</a:t>
          </a:r>
        </a:p>
      </dsp:txBody>
      <dsp:txXfrm>
        <a:off x="1026092" y="2614750"/>
        <a:ext cx="7185354" cy="523089"/>
      </dsp:txXfrm>
    </dsp:sp>
    <dsp:sp modelId="{D9128D88-61D2-4770-BEF4-8F22125D5EED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00FCF-C616-4FE2-8DF7-69D24DF7A356}">
      <dsp:nvSpPr>
        <dsp:cNvPr id="0" name=""/>
        <dsp:cNvSpPr/>
      </dsp:nvSpPr>
      <dsp:spPr>
        <a:xfrm>
          <a:off x="829338" y="3384376"/>
          <a:ext cx="7382108" cy="552905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sp:txBody>
      <dsp:txXfrm>
        <a:off x="829338" y="3384376"/>
        <a:ext cx="7382108" cy="552905"/>
      </dsp:txXfrm>
    </dsp:sp>
    <dsp:sp modelId="{D06DA920-4889-4B2A-8D80-7C5570F6ADD2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CD72D-C4C7-4B2D-9971-61C4C9D7A77C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sp:txBody>
      <dsp:txXfrm>
        <a:off x="399061" y="4183818"/>
        <a:ext cx="7812385" cy="523089"/>
      </dsp:txXfrm>
    </dsp:sp>
    <dsp:sp modelId="{7FDE9171-8D7A-4E19-9B48-56F0FED865FA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54289"/>
          <a:ext cx="7812385" cy="53779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noProof="0" dirty="0"/>
            <a:t>The EU’s banking system is still vulnerable in the changing interest rate environment.</a:t>
          </a:r>
        </a:p>
      </dsp:txBody>
      <dsp:txXfrm>
        <a:off x="399061" y="254289"/>
        <a:ext cx="7812385" cy="537798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9E6C5-86E5-460E-8AA3-B390EE2070F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sp:txBody>
      <dsp:txXfrm>
        <a:off x="829338" y="1046178"/>
        <a:ext cx="7382108" cy="523089"/>
      </dsp:txXfrm>
    </dsp:sp>
    <dsp:sp modelId="{F6F9FC30-BA45-4CEA-AC83-99E8231F03AA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6E3C7-05DC-4E28-9514-813786A291EF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sp:txBody>
      <dsp:txXfrm>
        <a:off x="1026092" y="1819429"/>
        <a:ext cx="7185354" cy="545655"/>
      </dsp:txXfrm>
    </dsp:sp>
    <dsp:sp modelId="{E4C82EEC-9A8F-4BC4-9EDF-CFF6267F09B0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D09B1-2E85-4099-86AD-E481BFE4AB09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Portfolio cleaning is intensive in the corporate sector, the remaining stock can be managed within a market-based framework.</a:t>
          </a:r>
        </a:p>
      </dsp:txBody>
      <dsp:txXfrm>
        <a:off x="1026092" y="2614750"/>
        <a:ext cx="7185354" cy="523089"/>
      </dsp:txXfrm>
    </dsp:sp>
    <dsp:sp modelId="{D9128D88-61D2-4770-BEF4-8F22125D5EED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00FCF-C616-4FE2-8DF7-69D24DF7A356}">
      <dsp:nvSpPr>
        <dsp:cNvPr id="0" name=""/>
        <dsp:cNvSpPr/>
      </dsp:nvSpPr>
      <dsp:spPr>
        <a:xfrm>
          <a:off x="829338" y="3384376"/>
          <a:ext cx="7382108" cy="552905"/>
        </a:xfrm>
        <a:prstGeom prst="rect">
          <a:avLst/>
        </a:prstGeom>
        <a:solidFill>
          <a:srgbClr val="7E5C1D">
            <a:hueOff val="0"/>
            <a:satOff val="0"/>
            <a:lum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sp:txBody>
      <dsp:txXfrm>
        <a:off x="829338" y="3384376"/>
        <a:ext cx="7382108" cy="552905"/>
      </dsp:txXfrm>
    </dsp:sp>
    <dsp:sp modelId="{D06DA920-4889-4B2A-8D80-7C5570F6ADD2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CD72D-C4C7-4B2D-9971-61C4C9D7A77C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sp:txBody>
      <dsp:txXfrm>
        <a:off x="399061" y="4183818"/>
        <a:ext cx="7812385" cy="523089"/>
      </dsp:txXfrm>
    </dsp:sp>
    <dsp:sp modelId="{7FDE9171-8D7A-4E19-9B48-56F0FED865FA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D7D3A-0A32-4149-A5FF-8C854E761667}">
      <dsp:nvSpPr>
        <dsp:cNvPr id="0" name=""/>
        <dsp:cNvSpPr/>
      </dsp:nvSpPr>
      <dsp:spPr>
        <a:xfrm rot="5400000">
          <a:off x="4600396" y="-1804650"/>
          <a:ext cx="918271" cy="4761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/>
            <a:t>120 </a:t>
          </a:r>
          <a:r>
            <a:rPr lang="en-AU" sz="2500" kern="1200" noProof="0" dirty="0"/>
            <a:t>thousand debtors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/>
            <a:t>HUF 828 </a:t>
          </a:r>
          <a:r>
            <a:rPr lang="hu-HU" sz="2500" kern="1200" dirty="0" err="1"/>
            <a:t>Bn</a:t>
          </a:r>
          <a:r>
            <a:rPr lang="hu-HU" sz="2500" kern="1200" dirty="0"/>
            <a:t> </a:t>
          </a:r>
          <a:r>
            <a:rPr lang="hu-HU" sz="2500" kern="1200" dirty="0" err="1"/>
            <a:t>debt</a:t>
          </a:r>
          <a:r>
            <a:rPr lang="hu-HU" sz="2500" kern="1200" dirty="0"/>
            <a:t> </a:t>
          </a:r>
        </a:p>
      </dsp:txBody>
      <dsp:txXfrm rot="-5400000">
        <a:off x="2678576" y="161996"/>
        <a:ext cx="4717086" cy="828619"/>
      </dsp:txXfrm>
    </dsp:sp>
    <dsp:sp modelId="{8295F00A-2A62-40E1-BA45-4FA17D99182C}">
      <dsp:nvSpPr>
        <dsp:cNvPr id="0" name=""/>
        <dsp:cNvSpPr/>
      </dsp:nvSpPr>
      <dsp:spPr>
        <a:xfrm>
          <a:off x="0" y="2386"/>
          <a:ext cx="2678575" cy="1147838"/>
        </a:xfrm>
        <a:prstGeom prst="roundRect">
          <a:avLst/>
        </a:prstGeom>
        <a:solidFill>
          <a:srgbClr val="1E2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/>
            <a:t>Exchange rate cap debtor with a living contract?</a:t>
          </a:r>
        </a:p>
      </dsp:txBody>
      <dsp:txXfrm>
        <a:off x="56033" y="58419"/>
        <a:ext cx="2566509" cy="1035772"/>
      </dsp:txXfrm>
    </dsp:sp>
    <dsp:sp modelId="{7621C3C8-0BE8-48E4-9181-04BD0636A7E2}">
      <dsp:nvSpPr>
        <dsp:cNvPr id="0" name=""/>
        <dsp:cNvSpPr/>
      </dsp:nvSpPr>
      <dsp:spPr>
        <a:xfrm rot="5400000">
          <a:off x="4568199" y="-601246"/>
          <a:ext cx="918271" cy="4761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/>
            <a:t>69 </a:t>
          </a:r>
          <a:r>
            <a:rPr lang="en-AU" sz="2500" kern="1200" noProof="0" dirty="0"/>
            <a:t>thousand debtors</a:t>
          </a:r>
          <a:endParaRPr lang="hu-H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/>
            <a:t>~ HUF 496 </a:t>
          </a:r>
          <a:r>
            <a:rPr lang="en-AU" sz="2500" kern="1200" noProof="0" dirty="0" err="1"/>
            <a:t>Bn</a:t>
          </a:r>
          <a:r>
            <a:rPr lang="hu-HU" sz="2500" kern="1200" dirty="0"/>
            <a:t> </a:t>
          </a:r>
          <a:r>
            <a:rPr lang="en-AU" sz="2500" kern="1200" noProof="0" dirty="0"/>
            <a:t>debt</a:t>
          </a:r>
        </a:p>
      </dsp:txBody>
      <dsp:txXfrm rot="-5400000">
        <a:off x="2646379" y="1365400"/>
        <a:ext cx="4717086" cy="828619"/>
      </dsp:txXfrm>
    </dsp:sp>
    <dsp:sp modelId="{78BF4C1D-1971-4D9D-8674-59A9EBA86560}">
      <dsp:nvSpPr>
        <dsp:cNvPr id="0" name=""/>
        <dsp:cNvSpPr/>
      </dsp:nvSpPr>
      <dsp:spPr>
        <a:xfrm>
          <a:off x="0" y="1207617"/>
          <a:ext cx="2678575" cy="1147838"/>
        </a:xfrm>
        <a:prstGeom prst="roundRect">
          <a:avLst/>
        </a:prstGeom>
        <a:solidFill>
          <a:srgbClr val="1E2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/>
            <a:t>Increasing </a:t>
          </a:r>
          <a:r>
            <a:rPr lang="en-AU" sz="2300" kern="1200" noProof="0" dirty="0" err="1"/>
            <a:t>installment</a:t>
          </a:r>
          <a:r>
            <a:rPr lang="en-AU" sz="2300" kern="1200" noProof="0" dirty="0"/>
            <a:t>?</a:t>
          </a:r>
        </a:p>
      </dsp:txBody>
      <dsp:txXfrm>
        <a:off x="56033" y="1263650"/>
        <a:ext cx="2566509" cy="1035772"/>
      </dsp:txXfrm>
    </dsp:sp>
    <dsp:sp modelId="{8BB557DC-1F8B-4E53-BB57-A1B2A3C586C9}">
      <dsp:nvSpPr>
        <dsp:cNvPr id="0" name=""/>
        <dsp:cNvSpPr/>
      </dsp:nvSpPr>
      <dsp:spPr>
        <a:xfrm rot="5400000">
          <a:off x="4600396" y="605811"/>
          <a:ext cx="918271" cy="4761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/>
            <a:t>44 </a:t>
          </a:r>
          <a:r>
            <a:rPr lang="en-AU" sz="2500" kern="1200" noProof="0" dirty="0"/>
            <a:t>thousand debtors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noProof="0" dirty="0"/>
            <a:t>~ HUF 303 </a:t>
          </a:r>
          <a:r>
            <a:rPr lang="en-AU" sz="2500" kern="1200" noProof="0" dirty="0" err="1"/>
            <a:t>Bn</a:t>
          </a:r>
          <a:r>
            <a:rPr lang="en-AU" sz="2500" kern="1200" noProof="0" dirty="0"/>
            <a:t> debt</a:t>
          </a:r>
        </a:p>
      </dsp:txBody>
      <dsp:txXfrm rot="-5400000">
        <a:off x="2678576" y="2572457"/>
        <a:ext cx="4717086" cy="828619"/>
      </dsp:txXfrm>
    </dsp:sp>
    <dsp:sp modelId="{39659AD0-3DF3-42D3-80A4-F54783DB774A}">
      <dsp:nvSpPr>
        <dsp:cNvPr id="0" name=""/>
        <dsp:cNvSpPr/>
      </dsp:nvSpPr>
      <dsp:spPr>
        <a:xfrm>
          <a:off x="0" y="2412847"/>
          <a:ext cx="2678575" cy="1147838"/>
        </a:xfrm>
        <a:prstGeom prst="roundRect">
          <a:avLst/>
        </a:prstGeom>
        <a:solidFill>
          <a:srgbClr val="1E2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/>
            <a:t>Maturity lengthening?</a:t>
          </a:r>
        </a:p>
      </dsp:txBody>
      <dsp:txXfrm>
        <a:off x="56033" y="2468880"/>
        <a:ext cx="2566509" cy="1035772"/>
      </dsp:txXfrm>
    </dsp:sp>
    <dsp:sp modelId="{FFF4C766-0F96-4CDA-86CB-097BE399F7FC}">
      <dsp:nvSpPr>
        <dsp:cNvPr id="0" name=""/>
        <dsp:cNvSpPr/>
      </dsp:nvSpPr>
      <dsp:spPr>
        <a:xfrm rot="5400000">
          <a:off x="4600396" y="1811041"/>
          <a:ext cx="918271" cy="4761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500" kern="1200" dirty="0"/>
            <a:t>5 </a:t>
          </a:r>
          <a:r>
            <a:rPr lang="en-AU" sz="2500" kern="1200" noProof="0" dirty="0"/>
            <a:t>thousand debtor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noProof="0" dirty="0"/>
            <a:t>~ HUF 55 </a:t>
          </a:r>
          <a:r>
            <a:rPr lang="en-AU" sz="2500" kern="1200" noProof="0" dirty="0" err="1"/>
            <a:t>Bn</a:t>
          </a:r>
          <a:r>
            <a:rPr lang="en-AU" sz="2500" kern="1200" noProof="0" dirty="0"/>
            <a:t> debt</a:t>
          </a:r>
        </a:p>
      </dsp:txBody>
      <dsp:txXfrm rot="-5400000">
        <a:off x="2678576" y="3777687"/>
        <a:ext cx="4717086" cy="828619"/>
      </dsp:txXfrm>
    </dsp:sp>
    <dsp:sp modelId="{E4281A59-BE31-4678-B2F5-FE187563690C}">
      <dsp:nvSpPr>
        <dsp:cNvPr id="0" name=""/>
        <dsp:cNvSpPr/>
      </dsp:nvSpPr>
      <dsp:spPr>
        <a:xfrm>
          <a:off x="0" y="3618078"/>
          <a:ext cx="2678575" cy="1147838"/>
        </a:xfrm>
        <a:prstGeom prst="roundRect">
          <a:avLst/>
        </a:prstGeom>
        <a:solidFill>
          <a:srgbClr val="1E2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/>
            <a:t>Maturity lengthening &gt; 5 years</a:t>
          </a:r>
          <a:r>
            <a:rPr lang="hu-HU" sz="2300" kern="1200" dirty="0"/>
            <a:t>?</a:t>
          </a:r>
        </a:p>
      </dsp:txBody>
      <dsp:txXfrm>
        <a:off x="56033" y="3674111"/>
        <a:ext cx="2566509" cy="1035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399061" y="254289"/>
          <a:ext cx="7812385" cy="53779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noProof="0" dirty="0"/>
            <a:t>The EU’s banking system is still vulnerable in the changing interest rate environment.</a:t>
          </a:r>
        </a:p>
      </dsp:txBody>
      <dsp:txXfrm>
        <a:off x="399061" y="254289"/>
        <a:ext cx="7812385" cy="537798"/>
      </dsp:txXfrm>
    </dsp:sp>
    <dsp:sp modelId="{6B72F60C-4BD3-4A49-974B-39C43FDD0F1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9E6C5-86E5-460E-8AA3-B390EE2070F8}">
      <dsp:nvSpPr>
        <dsp:cNvPr id="0" name=""/>
        <dsp:cNvSpPr/>
      </dsp:nvSpPr>
      <dsp:spPr>
        <a:xfrm>
          <a:off x="829338" y="1046178"/>
          <a:ext cx="7382108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There </a:t>
          </a:r>
          <a:r>
            <a:rPr lang="en-AU" sz="1600" b="0" kern="1200" noProof="0" dirty="0"/>
            <a:t>was</a:t>
          </a:r>
          <a:r>
            <a:rPr lang="hu-HU" sz="1600" b="0" kern="1200" noProof="0" dirty="0"/>
            <a:t> an</a:t>
          </a:r>
          <a:r>
            <a:rPr lang="en-AU" sz="1600" b="0" kern="1200" noProof="0" dirty="0"/>
            <a:t> improvement in the</a:t>
          </a:r>
          <a:r>
            <a:rPr lang="hu-HU" sz="1600" b="0" kern="1200" noProof="0" dirty="0"/>
            <a:t> </a:t>
          </a:r>
          <a:r>
            <a:rPr lang="en-AU" sz="1600" b="0" kern="1200" noProof="0" dirty="0"/>
            <a:t>domestic operating environment of bank</a:t>
          </a:r>
          <a:r>
            <a:rPr lang="hu-HU" sz="1600" b="0" kern="1200" noProof="0" dirty="0"/>
            <a:t>s, </a:t>
          </a:r>
          <a:r>
            <a:rPr lang="en-AU" sz="1600" b="0" kern="1200" noProof="0" dirty="0"/>
            <a:t>but</a:t>
          </a:r>
          <a:r>
            <a:rPr lang="hu-HU" sz="1600" b="0" kern="1200" noProof="0" dirty="0"/>
            <a:t>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developments</a:t>
          </a:r>
          <a:r>
            <a:rPr lang="en-AU" sz="1600" b="0" kern="1200" noProof="0" dirty="0"/>
            <a:t> in the real estate sector need close monitoring</a:t>
          </a:r>
          <a:r>
            <a:rPr lang="hu-HU" sz="1600" b="0" kern="1200" dirty="0"/>
            <a:t>.</a:t>
          </a:r>
        </a:p>
      </dsp:txBody>
      <dsp:txXfrm>
        <a:off x="829338" y="1046178"/>
        <a:ext cx="7382108" cy="523089"/>
      </dsp:txXfrm>
    </dsp:sp>
    <dsp:sp modelId="{F6F9FC30-BA45-4CEA-AC83-99E8231F03AA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6E3C7-05DC-4E28-9514-813786A291EF}">
      <dsp:nvSpPr>
        <dsp:cNvPr id="0" name=""/>
        <dsp:cNvSpPr/>
      </dsp:nvSpPr>
      <dsp:spPr>
        <a:xfrm>
          <a:off x="1026092" y="1819429"/>
          <a:ext cx="7185354" cy="545655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Banks closed the year with outstanding </a:t>
          </a:r>
          <a:r>
            <a:rPr lang="hu-HU" sz="1600" kern="1200" noProof="0" dirty="0"/>
            <a:t>profit</a:t>
          </a:r>
          <a:r>
            <a:rPr lang="en-AU" sz="1600" kern="1200" noProof="0" dirty="0"/>
            <a:t>, however</a:t>
          </a:r>
          <a:r>
            <a:rPr lang="hu-HU" sz="1600" kern="1200" noProof="0" dirty="0"/>
            <a:t>,</a:t>
          </a:r>
          <a:r>
            <a:rPr lang="en-AU" sz="1600" kern="1200" noProof="0" dirty="0"/>
            <a:t> this was mainly the result of </a:t>
          </a:r>
          <a:r>
            <a:rPr lang="en-AU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one-off</a:t>
          </a:r>
          <a:r>
            <a:rPr lang="en-AU" sz="1600" kern="1200" noProof="0" dirty="0"/>
            <a:t>, not sustainable items.</a:t>
          </a:r>
        </a:p>
      </dsp:txBody>
      <dsp:txXfrm>
        <a:off x="1026092" y="1819429"/>
        <a:ext cx="7185354" cy="545655"/>
      </dsp:txXfrm>
    </dsp:sp>
    <dsp:sp modelId="{E4C82EEC-9A8F-4BC4-9EDF-CFF6267F09B0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D09B1-2E85-4099-86AD-E481BFE4AB09}">
      <dsp:nvSpPr>
        <dsp:cNvPr id="0" name=""/>
        <dsp:cNvSpPr/>
      </dsp:nvSpPr>
      <dsp:spPr>
        <a:xfrm>
          <a:off x="1026092" y="2614750"/>
          <a:ext cx="7185354" cy="523089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Portfolio cleaning is intensive in the corporate sector, the remaining stock can be managed within a market-based framework.</a:t>
          </a:r>
        </a:p>
      </dsp:txBody>
      <dsp:txXfrm>
        <a:off x="1026092" y="2614750"/>
        <a:ext cx="7185354" cy="523089"/>
      </dsp:txXfrm>
    </dsp:sp>
    <dsp:sp modelId="{D9128D88-61D2-4770-BEF4-8F22125D5EED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00FCF-C616-4FE2-8DF7-69D24DF7A356}">
      <dsp:nvSpPr>
        <dsp:cNvPr id="0" name=""/>
        <dsp:cNvSpPr/>
      </dsp:nvSpPr>
      <dsp:spPr>
        <a:xfrm>
          <a:off x="829338" y="3384376"/>
          <a:ext cx="7382108" cy="552905"/>
        </a:xfrm>
        <a:prstGeom prst="rect">
          <a:avLst/>
        </a:prstGeom>
        <a:solidFill>
          <a:srgbClr val="7E5C1D">
            <a:hueOff val="0"/>
            <a:satOff val="0"/>
            <a:lumOff val="0"/>
            <a:alpha val="5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The </a:t>
          </a:r>
          <a:r>
            <a:rPr lang="en-AU" sz="1600" kern="1200" noProof="0" dirty="0"/>
            <a:t>non-performing</a:t>
          </a:r>
          <a:r>
            <a:rPr lang="hu-HU" sz="1600" kern="1200" dirty="0"/>
            <a:t> </a:t>
          </a:r>
          <a:r>
            <a:rPr lang="hu-HU" sz="1600" b="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household</a:t>
          </a:r>
          <a:r>
            <a:rPr lang="hu-HU" sz="1600" kern="1200" dirty="0"/>
            <a:t> </a:t>
          </a:r>
          <a:r>
            <a:rPr lang="en-AU" sz="1600" kern="1200" noProof="0" dirty="0"/>
            <a:t>portfolio</a:t>
          </a:r>
          <a:r>
            <a:rPr lang="hu-HU" sz="1600" kern="1200" dirty="0"/>
            <a:t> is </a:t>
          </a:r>
          <a:r>
            <a:rPr lang="en-AU" sz="1600" kern="1200" noProof="0" dirty="0"/>
            <a:t>characterized</a:t>
          </a:r>
          <a:r>
            <a:rPr lang="hu-HU" sz="1600" kern="1200" dirty="0"/>
            <a:t> </a:t>
          </a:r>
          <a:r>
            <a:rPr lang="en-AU" sz="1600" kern="1200" noProof="0" dirty="0"/>
            <a:t>by</a:t>
          </a:r>
          <a:r>
            <a:rPr lang="hu-HU" sz="1600" kern="1200" dirty="0"/>
            <a:t> more </a:t>
          </a:r>
          <a:r>
            <a:rPr lang="en-AU" sz="1600" kern="1200" noProof="0" dirty="0"/>
            <a:t>sales</a:t>
          </a:r>
          <a:r>
            <a:rPr lang="hu-HU" sz="1600" kern="1200" dirty="0"/>
            <a:t> </a:t>
          </a:r>
          <a:r>
            <a:rPr lang="en-AU" sz="1600" kern="1200" noProof="0" dirty="0"/>
            <a:t>than before, but the social aspect of the problem still needs to</a:t>
          </a:r>
          <a:r>
            <a:rPr lang="hu-HU" sz="1600" kern="1200" noProof="0" dirty="0"/>
            <a:t> be </a:t>
          </a:r>
          <a:r>
            <a:rPr lang="en-AU" sz="1600" kern="1200" noProof="0" dirty="0"/>
            <a:t>treated</a:t>
          </a:r>
          <a:r>
            <a:rPr lang="hu-HU" sz="1600" kern="1200" noProof="0" dirty="0"/>
            <a:t>.</a:t>
          </a:r>
          <a:endParaRPr lang="hu-HU" sz="1600" kern="1200" dirty="0"/>
        </a:p>
      </dsp:txBody>
      <dsp:txXfrm>
        <a:off x="829338" y="3384376"/>
        <a:ext cx="7382108" cy="552905"/>
      </dsp:txXfrm>
    </dsp:sp>
    <dsp:sp modelId="{D06DA920-4889-4B2A-8D80-7C5570F6ADD2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CD72D-C4C7-4B2D-9971-61C4C9D7A77C}">
      <dsp:nvSpPr>
        <dsp:cNvPr id="0" name=""/>
        <dsp:cNvSpPr/>
      </dsp:nvSpPr>
      <dsp:spPr>
        <a:xfrm>
          <a:off x="399061" y="4183818"/>
          <a:ext cx="7812385" cy="523089"/>
        </a:xfrm>
        <a:prstGeom prst="rect">
          <a:avLst/>
        </a:prstGeom>
        <a:solidFill>
          <a:srgbClr val="7E5C1D">
            <a:hueOff val="0"/>
            <a:satOff val="0"/>
            <a:lum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600" kern="1200" noProof="0" dirty="0"/>
            <a:t>There is a need for a more </a:t>
          </a:r>
          <a:r>
            <a:rPr lang="en-BZ" sz="1600" b="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intensive</a:t>
          </a:r>
          <a:r>
            <a:rPr lang="en-BZ" sz="1600" kern="1200" noProof="0" dirty="0"/>
            <a:t> price competition in household lending. </a:t>
          </a:r>
          <a:r>
            <a:rPr lang="hu-HU" sz="1600" kern="1200" noProof="0" dirty="0"/>
            <a:t>D</a:t>
          </a:r>
          <a:r>
            <a:rPr lang="en-BZ" sz="1600" kern="1200" noProof="0" dirty="0" err="1"/>
            <a:t>ecline</a:t>
          </a:r>
          <a:r>
            <a:rPr lang="en-BZ" sz="1600" kern="1200" noProof="0" dirty="0"/>
            <a:t> in spreads can be </a:t>
          </a:r>
          <a:r>
            <a:rPr lang="hu-HU" sz="1600" kern="1200" noProof="0" dirty="0" err="1"/>
            <a:t>offset</a:t>
          </a:r>
          <a:r>
            <a:rPr lang="hu-HU" sz="1600" kern="1200" noProof="0" dirty="0"/>
            <a:t> </a:t>
          </a:r>
          <a:r>
            <a:rPr lang="en-BZ" sz="1600" kern="1200" noProof="0" dirty="0"/>
            <a:t>by increasing cost efficiency.</a:t>
          </a:r>
        </a:p>
      </dsp:txBody>
      <dsp:txXfrm>
        <a:off x="399061" y="4183818"/>
        <a:ext cx="7812385" cy="523089"/>
      </dsp:txXfrm>
    </dsp:sp>
    <dsp:sp modelId="{7FDE9171-8D7A-4E19-9B48-56F0FED865FA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rgbClr val="1E245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2805-6A46-4575-A0A0-EC5A36653BAF}">
      <dsp:nvSpPr>
        <dsp:cNvPr id="0" name=""/>
        <dsp:cNvSpPr/>
      </dsp:nvSpPr>
      <dsp:spPr>
        <a:xfrm>
          <a:off x="2404" y="313514"/>
          <a:ext cx="2930036" cy="117201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noProof="0" dirty="0"/>
            <a:t>Higher price competition</a:t>
          </a:r>
        </a:p>
      </dsp:txBody>
      <dsp:txXfrm>
        <a:off x="588411" y="313514"/>
        <a:ext cx="1758022" cy="1172014"/>
      </dsp:txXfrm>
    </dsp:sp>
    <dsp:sp modelId="{A73726BE-F244-4978-8653-FD34883FD4EB}">
      <dsp:nvSpPr>
        <dsp:cNvPr id="0" name=""/>
        <dsp:cNvSpPr/>
      </dsp:nvSpPr>
      <dsp:spPr>
        <a:xfrm>
          <a:off x="2639437" y="311205"/>
          <a:ext cx="2930036" cy="117201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noProof="0" dirty="0"/>
            <a:t>Lower spreads</a:t>
          </a:r>
        </a:p>
      </dsp:txBody>
      <dsp:txXfrm>
        <a:off x="3225444" y="311205"/>
        <a:ext cx="1758022" cy="1172014"/>
      </dsp:txXfrm>
    </dsp:sp>
    <dsp:sp modelId="{12C5C1EF-32C8-4617-816C-9CFC0AC5E18F}">
      <dsp:nvSpPr>
        <dsp:cNvPr id="0" name=""/>
        <dsp:cNvSpPr/>
      </dsp:nvSpPr>
      <dsp:spPr>
        <a:xfrm>
          <a:off x="5276470" y="333567"/>
          <a:ext cx="2930036" cy="1127290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noProof="0" dirty="0"/>
            <a:t>Lower income</a:t>
          </a:r>
        </a:p>
      </dsp:txBody>
      <dsp:txXfrm>
        <a:off x="5840115" y="333567"/>
        <a:ext cx="1802746" cy="1127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2017.05.24.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2017.05.24.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Előadó neve</a:t>
            </a:r>
          </a:p>
          <a:p>
            <a:pPr lvl="0"/>
            <a:r>
              <a:rPr lang="hu-HU" dirty="0"/>
              <a:t>Titulusa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47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  <p:sldLayoutId id="2147483809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630363" cy="615602"/>
          </a:xfrm>
        </p:spPr>
        <p:txBody>
          <a:bodyPr>
            <a:normAutofit fontScale="90000"/>
          </a:bodyPr>
          <a:lstStyle/>
          <a:p>
            <a:r>
              <a:rPr lang="hu-HU" dirty="0"/>
              <a:t>Financial </a:t>
            </a:r>
            <a:r>
              <a:rPr lang="hu-HU" dirty="0" err="1"/>
              <a:t>Stability</a:t>
            </a:r>
            <a:r>
              <a:rPr lang="hu-HU" dirty="0"/>
              <a:t> </a:t>
            </a:r>
            <a:r>
              <a:rPr lang="hu-HU" dirty="0" err="1"/>
              <a:t>Report</a:t>
            </a:r>
            <a:br>
              <a:rPr lang="hu-HU" dirty="0"/>
            </a:br>
            <a:r>
              <a:rPr lang="hu-HU" dirty="0"/>
              <a:t>May 2017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412776"/>
            <a:ext cx="6630364" cy="576064"/>
          </a:xfrm>
        </p:spPr>
        <p:txBody>
          <a:bodyPr/>
          <a:lstStyle/>
          <a:p>
            <a:r>
              <a:rPr lang="hu-HU" sz="2400" dirty="0"/>
              <a:t>Magyar Nemzeti Bank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/>
              <a:t>25 May 2017</a:t>
            </a:r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In Europe </a:t>
            </a:r>
            <a:r>
              <a:rPr lang="en-AU" sz="2800" dirty="0"/>
              <a:t>increasing</a:t>
            </a:r>
            <a:r>
              <a:rPr lang="hu-HU" sz="2800" dirty="0"/>
              <a:t> </a:t>
            </a:r>
            <a:r>
              <a:rPr lang="en-AU" sz="2800" dirty="0"/>
              <a:t>risks</a:t>
            </a:r>
            <a:r>
              <a:rPr lang="hu-HU" sz="2800" dirty="0"/>
              <a:t> </a:t>
            </a:r>
            <a:r>
              <a:rPr lang="en-AU" sz="2800" dirty="0"/>
              <a:t>are</a:t>
            </a:r>
            <a:r>
              <a:rPr lang="hu-HU" sz="2800" dirty="0"/>
              <a:t> </a:t>
            </a:r>
            <a:r>
              <a:rPr lang="en-AU" sz="2800" dirty="0"/>
              <a:t>priced</a:t>
            </a:r>
            <a:r>
              <a:rPr lang="hu-HU" sz="2800" dirty="0"/>
              <a:t> in, in parallel </a:t>
            </a:r>
            <a:r>
              <a:rPr lang="en-AU" sz="2800" dirty="0"/>
              <a:t>with</a:t>
            </a:r>
            <a:r>
              <a:rPr lang="hu-HU" sz="2800" dirty="0"/>
              <a:t> an </a:t>
            </a:r>
            <a:r>
              <a:rPr lang="en-AU" sz="2800" dirty="0"/>
              <a:t>increase</a:t>
            </a:r>
            <a:r>
              <a:rPr lang="hu-HU" sz="2800" dirty="0"/>
              <a:t> in </a:t>
            </a:r>
            <a:r>
              <a:rPr lang="en-AU" sz="2800" dirty="0"/>
              <a:t>perceived</a:t>
            </a:r>
            <a:r>
              <a:rPr lang="hu-HU" sz="2800" dirty="0"/>
              <a:t> </a:t>
            </a:r>
            <a:r>
              <a:rPr lang="en-US" sz="2800" dirty="0"/>
              <a:t>political uncertainty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PolicyUncertainty.com, Reuters.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Changes in volatility indices and the European political uncertainty index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66" y="1129355"/>
            <a:ext cx="6409667" cy="48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8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64989033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19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</a:t>
            </a:r>
            <a:r>
              <a:rPr lang="en-US" dirty="0" err="1"/>
              <a:t>orporate</a:t>
            </a:r>
            <a:r>
              <a:rPr lang="en-US" dirty="0"/>
              <a:t> lending expanded dynamically in 2016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Growth rate of loans to the whole corporate sector and the SME sector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12431"/>
            <a:ext cx="6382638" cy="47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5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FGS</a:t>
            </a:r>
            <a:r>
              <a:rPr lang="en-US" dirty="0"/>
              <a:t>: nearly 40,000 enterprises obtained financing</a:t>
            </a:r>
            <a:r>
              <a:rPr lang="hu-HU" dirty="0"/>
              <a:t> </a:t>
            </a:r>
            <a:r>
              <a:rPr lang="en-AU" dirty="0"/>
              <a:t>with</a:t>
            </a:r>
            <a:r>
              <a:rPr lang="hu-HU" dirty="0"/>
              <a:t> </a:t>
            </a:r>
            <a:r>
              <a:rPr lang="en-AU" dirty="0"/>
              <a:t>favourable</a:t>
            </a:r>
            <a:r>
              <a:rPr lang="hu-HU" dirty="0"/>
              <a:t> </a:t>
            </a:r>
            <a:r>
              <a:rPr lang="en-AU" dirty="0"/>
              <a:t>conditions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Sectoral distribution of the </a:t>
            </a:r>
            <a:r>
              <a:rPr lang="en-US" sz="1600" dirty="0" err="1">
                <a:solidFill>
                  <a:srgbClr val="1E2452"/>
                </a:solidFill>
              </a:rPr>
              <a:t>FGS</a:t>
            </a:r>
            <a:r>
              <a:rPr lang="en-US" sz="1600" dirty="0">
                <a:solidFill>
                  <a:srgbClr val="1E2452"/>
                </a:solidFill>
              </a:rPr>
              <a:t> loans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46598"/>
            <a:ext cx="6051153" cy="45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2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47976" cy="759189"/>
          </a:xfrm>
        </p:spPr>
        <p:txBody>
          <a:bodyPr>
            <a:normAutofit fontScale="90000"/>
          </a:bodyPr>
          <a:lstStyle/>
          <a:p>
            <a:r>
              <a:rPr lang="hu-HU" dirty="0"/>
              <a:t>The </a:t>
            </a:r>
            <a:r>
              <a:rPr lang="hu-HU" dirty="0" err="1"/>
              <a:t>FGS</a:t>
            </a:r>
            <a:r>
              <a:rPr lang="hu-HU" dirty="0"/>
              <a:t> </a:t>
            </a:r>
            <a:r>
              <a:rPr lang="en-US" dirty="0"/>
              <a:t>may be phased out in parallel with a steady</a:t>
            </a:r>
            <a:r>
              <a:rPr lang="hu-HU" dirty="0"/>
              <a:t> </a:t>
            </a:r>
            <a:r>
              <a:rPr lang="en-US" dirty="0"/>
              <a:t>expansion in lending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Forecast for SMEs</a:t>
            </a:r>
            <a:r>
              <a:rPr lang="hu-HU" sz="1600" dirty="0">
                <a:solidFill>
                  <a:srgbClr val="1E2452"/>
                </a:solidFill>
              </a:rPr>
              <a:t> (</a:t>
            </a:r>
            <a:r>
              <a:rPr lang="hu-HU" sz="1600" dirty="0" err="1">
                <a:solidFill>
                  <a:srgbClr val="1E2452"/>
                </a:solidFill>
              </a:rPr>
              <a:t>corporate</a:t>
            </a:r>
            <a:r>
              <a:rPr lang="hu-HU" sz="1600" dirty="0">
                <a:solidFill>
                  <a:srgbClr val="1E2452"/>
                </a:solidFill>
              </a:rPr>
              <a:t> sector </a:t>
            </a:r>
            <a:r>
              <a:rPr lang="hu-HU" sz="1600" dirty="0" err="1">
                <a:solidFill>
                  <a:srgbClr val="1E2452"/>
                </a:solidFill>
              </a:rPr>
              <a:t>including</a:t>
            </a:r>
            <a:r>
              <a:rPr lang="hu-HU" sz="1600" dirty="0">
                <a:solidFill>
                  <a:srgbClr val="1E2452"/>
                </a:solidFill>
              </a:rPr>
              <a:t> </a:t>
            </a:r>
            <a:r>
              <a:rPr lang="hu-HU" sz="1600" dirty="0" err="1">
                <a:solidFill>
                  <a:srgbClr val="1E2452"/>
                </a:solidFill>
              </a:rPr>
              <a:t>self-employed</a:t>
            </a:r>
            <a:r>
              <a:rPr lang="hu-HU" sz="1600" dirty="0">
                <a:solidFill>
                  <a:srgbClr val="1E2452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59" y="1267561"/>
            <a:ext cx="5885682" cy="44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With</a:t>
            </a:r>
            <a:r>
              <a:rPr lang="en-US" dirty="0"/>
              <a:t> dynamic expansion the credit gap may </a:t>
            </a:r>
            <a:r>
              <a:rPr lang="hu-HU" dirty="0" err="1"/>
              <a:t>close</a:t>
            </a:r>
            <a:r>
              <a:rPr lang="en-US" dirty="0"/>
              <a:t> on the forecast horizon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Corporate sector credit-to-GDP and the structural credit gap</a:t>
            </a:r>
            <a:endParaRPr lang="hu-HU" sz="1600" dirty="0">
              <a:solidFill>
                <a:srgbClr val="1E2452"/>
              </a:solidFill>
            </a:endParaRP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6012160" y="3606797"/>
            <a:ext cx="1160821" cy="56990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72981" y="3422131"/>
            <a:ext cx="1475656" cy="369332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5"/>
                </a:solidFill>
                <a:latin typeface="Calibri" panose="020F0502020204030204" pitchFamily="34" charset="0"/>
              </a:rPr>
              <a:t>6-8 % y-o-y</a:t>
            </a: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>
            <a:off x="6084168" y="4176697"/>
            <a:ext cx="1097690" cy="158237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81858" y="3992031"/>
            <a:ext cx="1475656" cy="369332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5"/>
                </a:solidFill>
                <a:latin typeface="Calibri" panose="020F0502020204030204" pitchFamily="34" charset="0"/>
              </a:rPr>
              <a:t>4-6 % y-o-y</a:t>
            </a:r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 flipV="1">
            <a:off x="6084168" y="4424807"/>
            <a:ext cx="1088813" cy="241974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2981" y="4482115"/>
            <a:ext cx="1475656" cy="369332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1E2452"/>
                </a:solidFill>
                <a:latin typeface="Calibri" panose="020F0502020204030204" pitchFamily="34" charset="0"/>
              </a:rPr>
              <a:t>4 % y-o-y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46598"/>
            <a:ext cx="6120680" cy="46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0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volume of new </a:t>
            </a:r>
            <a:r>
              <a:rPr lang="en-AU" dirty="0"/>
              <a:t>lending</a:t>
            </a:r>
            <a:r>
              <a:rPr lang="en-US" dirty="0"/>
              <a:t> to households increased further in 2016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New household loans in the entire credit institution sector 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80269"/>
            <a:ext cx="6239144" cy="45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49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We</a:t>
            </a:r>
            <a:r>
              <a:rPr lang="hu-HU" dirty="0"/>
              <a:t> </a:t>
            </a:r>
            <a:r>
              <a:rPr lang="en-AU" dirty="0"/>
              <a:t>expect</a:t>
            </a:r>
            <a:r>
              <a:rPr lang="hu-HU" dirty="0"/>
              <a:t> a s</a:t>
            </a:r>
            <a:r>
              <a:rPr lang="en-US" dirty="0" err="1"/>
              <a:t>ustained</a:t>
            </a:r>
            <a:r>
              <a:rPr lang="en-US" dirty="0"/>
              <a:t> turnaround in household lending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5459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Household </a:t>
            </a:r>
            <a:r>
              <a:rPr lang="hu-HU" sz="1600" dirty="0" err="1">
                <a:solidFill>
                  <a:srgbClr val="1E2452"/>
                </a:solidFill>
              </a:rPr>
              <a:t>lending</a:t>
            </a:r>
            <a:r>
              <a:rPr lang="hu-HU" sz="1600" dirty="0">
                <a:solidFill>
                  <a:srgbClr val="1E2452"/>
                </a:solidFill>
              </a:rPr>
              <a:t> </a:t>
            </a:r>
            <a:r>
              <a:rPr lang="hu-HU" sz="1600" dirty="0" err="1">
                <a:solidFill>
                  <a:srgbClr val="1E2452"/>
                </a:solidFill>
              </a:rPr>
              <a:t>forecast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43277"/>
            <a:ext cx="6193644" cy="46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0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29933" cy="759189"/>
          </a:xfrm>
        </p:spPr>
        <p:txBody>
          <a:bodyPr>
            <a:noAutofit/>
          </a:bodyPr>
          <a:lstStyle/>
          <a:p>
            <a:r>
              <a:rPr lang="en-AU" sz="2800" dirty="0"/>
              <a:t>Household</a:t>
            </a:r>
            <a:r>
              <a:rPr lang="en-US" sz="2800" dirty="0"/>
              <a:t> indebtedness </a:t>
            </a:r>
            <a:r>
              <a:rPr lang="en-AU" sz="2800" dirty="0"/>
              <a:t>may</a:t>
            </a:r>
            <a:r>
              <a:rPr lang="hu-HU" sz="2800" dirty="0"/>
              <a:t> </a:t>
            </a:r>
            <a:r>
              <a:rPr lang="en-AU" sz="2800" dirty="0"/>
              <a:t>remain</a:t>
            </a:r>
            <a:r>
              <a:rPr lang="hu-HU" sz="2800" dirty="0"/>
              <a:t> </a:t>
            </a:r>
            <a:r>
              <a:rPr lang="en-AU" sz="2800" dirty="0"/>
              <a:t>on</a:t>
            </a:r>
            <a:r>
              <a:rPr lang="hu-HU" sz="2800" dirty="0"/>
              <a:t> a </a:t>
            </a:r>
            <a:r>
              <a:rPr lang="en-AU" sz="2800" dirty="0"/>
              <a:t>convergence</a:t>
            </a:r>
            <a:r>
              <a:rPr lang="hu-HU" sz="2800" dirty="0"/>
              <a:t> </a:t>
            </a:r>
            <a:r>
              <a:rPr lang="en-AU" sz="2800" dirty="0"/>
              <a:t>path</a:t>
            </a:r>
            <a:r>
              <a:rPr lang="hu-HU" sz="2800" dirty="0"/>
              <a:t> </a:t>
            </a:r>
            <a:r>
              <a:rPr lang="en-AU" sz="2800" dirty="0"/>
              <a:t>even</a:t>
            </a:r>
            <a:r>
              <a:rPr lang="hu-HU" sz="2800" dirty="0"/>
              <a:t> </a:t>
            </a:r>
            <a:r>
              <a:rPr lang="en-AU" sz="2800" dirty="0"/>
              <a:t>with</a:t>
            </a:r>
            <a:r>
              <a:rPr lang="hu-HU" sz="2800" dirty="0"/>
              <a:t> more </a:t>
            </a:r>
            <a:r>
              <a:rPr lang="en-AU" sz="2800" dirty="0"/>
              <a:t>dynamic</a:t>
            </a:r>
            <a:r>
              <a:rPr lang="hu-HU" sz="2800" dirty="0"/>
              <a:t> </a:t>
            </a:r>
            <a:r>
              <a:rPr lang="en-AU" sz="2800" dirty="0"/>
              <a:t>lending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Household sector credit-to-GDP and the structural credit gap</a:t>
            </a:r>
            <a:endParaRPr lang="hu-HU" sz="1600" dirty="0">
              <a:solidFill>
                <a:srgbClr val="1E2452"/>
              </a:solidFill>
            </a:endParaRPr>
          </a:p>
        </p:txBody>
      </p:sp>
      <p:cxnSp>
        <p:nvCxnSpPr>
          <p:cNvPr id="6" name="Straight Arrow Connector 5"/>
          <p:cNvCxnSpPr>
            <a:stCxn id="14" idx="1"/>
          </p:cNvCxnSpPr>
          <p:nvPr/>
        </p:nvCxnSpPr>
        <p:spPr>
          <a:xfrm flipH="1">
            <a:off x="5952760" y="3397642"/>
            <a:ext cx="1499560" cy="341022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12976"/>
            <a:ext cx="1475656" cy="369332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5"/>
                </a:solidFill>
                <a:latin typeface="Calibri" panose="020F0502020204030204" pitchFamily="34" charset="0"/>
              </a:rPr>
              <a:t>8-12 % y-o-y</a:t>
            </a:r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flipH="1">
            <a:off x="5952760" y="3958891"/>
            <a:ext cx="149956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52320" y="3774225"/>
            <a:ext cx="1475656" cy="369332"/>
          </a:xfrm>
          <a:prstGeom prst="rect">
            <a:avLst/>
          </a:prstGeom>
          <a:noFill/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5"/>
                </a:solidFill>
                <a:latin typeface="Calibri" panose="020F0502020204030204" pitchFamily="34" charset="0"/>
              </a:rPr>
              <a:t>5-7 % y-o-y</a:t>
            </a:r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5952760" y="4143557"/>
            <a:ext cx="1481517" cy="45978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34277" y="4418671"/>
            <a:ext cx="1475656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Calibri" panose="020F0502020204030204" pitchFamily="34" charset="0"/>
              </a:rPr>
              <a:t>1-2,5 % y-o-y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46598"/>
            <a:ext cx="6261374" cy="47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7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47976" cy="759189"/>
          </a:xfrm>
        </p:spPr>
        <p:txBody>
          <a:bodyPr>
            <a:noAutofit/>
          </a:bodyPr>
          <a:lstStyle/>
          <a:p>
            <a:r>
              <a:rPr lang="hu-HU" sz="2800" dirty="0"/>
              <a:t>The c</a:t>
            </a:r>
            <a:r>
              <a:rPr lang="en-AU" sz="2800" dirty="0" err="1"/>
              <a:t>ommercial</a:t>
            </a:r>
            <a:r>
              <a:rPr lang="en-AU" sz="2800" dirty="0"/>
              <a:t> real estate market has been picked up not only in Europe, but in Hungary as well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MNB, ibuild.info.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Volume of newly built commercial real estate projects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40920"/>
            <a:ext cx="6159338" cy="46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5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899592" y="1988840"/>
            <a:ext cx="7344816" cy="1224136"/>
          </a:xfrm>
          <a:prstGeom prst="roundRect">
            <a:avLst/>
          </a:prstGeom>
          <a:solidFill>
            <a:srgbClr val="1E24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latin typeface="Calibri" panose="020F0502020204030204" pitchFamily="34" charset="0"/>
              </a:rPr>
              <a:t>I. Shock resilience of the banking sector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899592" y="3356992"/>
            <a:ext cx="7344816" cy="1224136"/>
          </a:xfrm>
          <a:prstGeom prst="roundRect">
            <a:avLst/>
          </a:prstGeom>
          <a:solidFill>
            <a:srgbClr val="1E24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latin typeface="Calibri" panose="020F0502020204030204" pitchFamily="34" charset="0"/>
              </a:rPr>
              <a:t>II. Highlights</a:t>
            </a:r>
          </a:p>
        </p:txBody>
      </p:sp>
    </p:spTree>
    <p:extLst>
      <p:ext uri="{BB962C8B-B14F-4D97-AF65-F5344CB8AC3E}">
        <p14:creationId xmlns:p14="http://schemas.microsoft.com/office/powerpoint/2010/main" val="158671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47976" cy="759189"/>
          </a:xfrm>
        </p:spPr>
        <p:txBody>
          <a:bodyPr>
            <a:noAutofit/>
          </a:bodyPr>
          <a:lstStyle/>
          <a:p>
            <a:r>
              <a:rPr lang="hu-HU" sz="2800" dirty="0"/>
              <a:t>The </a:t>
            </a:r>
            <a:r>
              <a:rPr lang="en-AU" sz="2800" dirty="0"/>
              <a:t>housing</a:t>
            </a:r>
            <a:r>
              <a:rPr lang="en-US" sz="2800" dirty="0"/>
              <a:t> market is characterized by increasing</a:t>
            </a:r>
            <a:r>
              <a:rPr lang="hu-HU" sz="2800" dirty="0"/>
              <a:t>, </a:t>
            </a:r>
            <a:r>
              <a:rPr lang="en-AU" sz="2800" dirty="0"/>
              <a:t>although</a:t>
            </a:r>
            <a:r>
              <a:rPr lang="en-US" sz="2800" dirty="0"/>
              <a:t> geographically concentrated</a:t>
            </a:r>
            <a:r>
              <a:rPr lang="hu-HU" sz="2800" dirty="0"/>
              <a:t> </a:t>
            </a:r>
            <a:r>
              <a:rPr lang="en-AU" sz="2800" dirty="0"/>
              <a:t>demand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80000" y="5985111"/>
            <a:ext cx="7847976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Real MNB housing price index broken down by settlement type (average of 2010 = 100%)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46598"/>
            <a:ext cx="6102955" cy="45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en-AU" sz="3200" dirty="0"/>
              <a:t>Housing</a:t>
            </a:r>
            <a:r>
              <a:rPr lang="en-US" sz="3200" dirty="0"/>
              <a:t> prices are below the level </a:t>
            </a:r>
            <a:r>
              <a:rPr lang="en-AU" sz="3200" dirty="0"/>
              <a:t>justified</a:t>
            </a:r>
            <a:r>
              <a:rPr lang="en-US" sz="3200" dirty="0"/>
              <a:t> by macroeconomic fundamentals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9632" y="5877272"/>
            <a:ext cx="7524328" cy="313932"/>
          </a:xfrm>
          <a:noFill/>
        </p:spPr>
        <p:txBody>
          <a:bodyPr wrap="square" rtlCol="0">
            <a:spAutoFit/>
          </a:bodyPr>
          <a:lstStyle/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1E2452"/>
                </a:solidFill>
              </a:rPr>
              <a:t>Deviation of housing prices from the estimated equilibrium level</a:t>
            </a:r>
            <a:endParaRPr lang="hu-HU" sz="1600" dirty="0">
              <a:solidFill>
                <a:srgbClr val="1E245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20172" y="6381328"/>
            <a:ext cx="2712933" cy="365125"/>
          </a:xfrm>
        </p:spPr>
        <p:txBody>
          <a:bodyPr/>
          <a:lstStyle/>
          <a:p>
            <a:r>
              <a:rPr lang="hu-HU" sz="1000" dirty="0" err="1"/>
              <a:t>Source</a:t>
            </a:r>
            <a:r>
              <a:rPr lang="hu-HU" sz="1000" dirty="0"/>
              <a:t>: MNB.</a:t>
            </a:r>
          </a:p>
        </p:txBody>
      </p:sp>
      <p:sp>
        <p:nvSpPr>
          <p:cNvPr id="10" name="Szöveg helye 5"/>
          <p:cNvSpPr txBox="1">
            <a:spLocks/>
          </p:cNvSpPr>
          <p:nvPr/>
        </p:nvSpPr>
        <p:spPr>
          <a:xfrm>
            <a:off x="107504" y="6331013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hu-HU" sz="1400" b="1" dirty="0">
                <a:solidFill>
                  <a:srgbClr val="202653"/>
                </a:solidFill>
                <a:latin typeface="Calibri" panose="020F0502020204030204" pitchFamily="34" charset="0"/>
                <a:ea typeface="+mn-ea"/>
                <a:cs typeface="+mn-cs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/>
              <a:pPr algn="ctr">
                <a:defRPr/>
              </a:pPr>
              <a:t>21</a:t>
            </a:fld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09" y="1158159"/>
            <a:ext cx="6407381" cy="47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2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Housing</a:t>
            </a:r>
            <a:r>
              <a:rPr lang="hu-HU" dirty="0"/>
              <a:t> </a:t>
            </a:r>
            <a:r>
              <a:rPr lang="en-US" dirty="0"/>
              <a:t>prices</a:t>
            </a:r>
            <a:r>
              <a:rPr lang="hu-HU" dirty="0"/>
              <a:t> in </a:t>
            </a:r>
            <a:r>
              <a:rPr lang="en-AU" dirty="0"/>
              <a:t>the</a:t>
            </a:r>
            <a:r>
              <a:rPr lang="hu-HU" dirty="0"/>
              <a:t> </a:t>
            </a:r>
            <a:r>
              <a:rPr lang="en-AU" dirty="0"/>
              <a:t>capital</a:t>
            </a:r>
            <a:r>
              <a:rPr lang="en-US" dirty="0"/>
              <a:t> slightly exceed the estimated equilibrium level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Estimated deviation from the equilibrium house prices in Budapest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875" y="1214099"/>
            <a:ext cx="6007447" cy="44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8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09395977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450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Profit o</a:t>
            </a:r>
            <a:r>
              <a:rPr lang="hu-HU" sz="3200" dirty="0"/>
              <a:t>f</a:t>
            </a:r>
            <a:r>
              <a:rPr lang="en-US" sz="3200" dirty="0"/>
              <a:t> credit institutions reached high level in 2016</a:t>
            </a:r>
            <a:r>
              <a:rPr lang="hu-HU" sz="3200" dirty="0"/>
              <a:t> </a:t>
            </a:r>
            <a:r>
              <a:rPr lang="en-AU" sz="3200" dirty="0"/>
              <a:t>even in</a:t>
            </a:r>
            <a:r>
              <a:rPr lang="hu-HU" sz="3200" dirty="0"/>
              <a:t> a</a:t>
            </a:r>
            <a:r>
              <a:rPr lang="en-AU" sz="3200" dirty="0"/>
              <a:t> historical comparison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1403648" y="6237312"/>
            <a:ext cx="756084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Note: based on 11 bank</a:t>
            </a:r>
            <a:r>
              <a:rPr lang="hu-HU" dirty="0"/>
              <a:t>s’</a:t>
            </a:r>
            <a:r>
              <a:rPr lang="en-US" dirty="0"/>
              <a:t> pre-tax</a:t>
            </a:r>
            <a:r>
              <a:rPr lang="hu-HU" dirty="0" err="1"/>
              <a:t>ation</a:t>
            </a:r>
            <a:r>
              <a:rPr lang="en-US" dirty="0"/>
              <a:t> data. Rectangles indicate the ranges between the 25th and 75th percentile, while the lines indicate the ranges between minimum and maximum level. Source: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83568" y="5877272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D</a:t>
            </a:r>
            <a:r>
              <a:rPr lang="en-US" sz="1600" dirty="0" err="1">
                <a:solidFill>
                  <a:srgbClr val="1E2452"/>
                </a:solidFill>
              </a:rPr>
              <a:t>omestic</a:t>
            </a:r>
            <a:r>
              <a:rPr lang="en-US" sz="1600" dirty="0">
                <a:solidFill>
                  <a:srgbClr val="1E2452"/>
                </a:solidFill>
              </a:rPr>
              <a:t> banks’ </a:t>
            </a:r>
            <a:r>
              <a:rPr lang="en-AU" sz="1600" dirty="0">
                <a:solidFill>
                  <a:srgbClr val="1E2452"/>
                </a:solidFill>
              </a:rPr>
              <a:t>distribution</a:t>
            </a:r>
            <a:r>
              <a:rPr lang="en-US" sz="1600" dirty="0">
                <a:solidFill>
                  <a:srgbClr val="1E2452"/>
                </a:solidFill>
              </a:rPr>
              <a:t> based on 12-month rolling return on equity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354" y="1414397"/>
            <a:ext cx="5635974" cy="43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9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1588" y="188640"/>
            <a:ext cx="7820892" cy="759189"/>
          </a:xfrm>
        </p:spPr>
        <p:txBody>
          <a:bodyPr>
            <a:noAutofit/>
          </a:bodyPr>
          <a:lstStyle/>
          <a:p>
            <a:r>
              <a:rPr lang="en-US" sz="3200" dirty="0"/>
              <a:t>The improvement</a:t>
            </a:r>
            <a:r>
              <a:rPr lang="hu-HU" sz="3200" dirty="0"/>
              <a:t> </a:t>
            </a:r>
            <a:r>
              <a:rPr lang="en-US" sz="3200" dirty="0"/>
              <a:t>in profit</a:t>
            </a:r>
            <a:r>
              <a:rPr lang="hu-HU" sz="3200" dirty="0" err="1"/>
              <a:t>ability</a:t>
            </a:r>
            <a:r>
              <a:rPr lang="en-US" sz="3200" dirty="0"/>
              <a:t> is</a:t>
            </a:r>
            <a:r>
              <a:rPr lang="hu-HU" sz="3200" dirty="0"/>
              <a:t> </a:t>
            </a:r>
            <a:r>
              <a:rPr lang="en-US" sz="3200" dirty="0"/>
              <a:t>mostly the result of </a:t>
            </a:r>
            <a:r>
              <a:rPr lang="en-AU" sz="3200" dirty="0"/>
              <a:t>one-off items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83568" y="5985111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Difference and components of the 2015 and 2016 profit after tax of the credit institutions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06553"/>
            <a:ext cx="5909331" cy="44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19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99964"/>
            <a:ext cx="8388424" cy="1043474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adjusting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en-US" dirty="0"/>
              <a:t>one</a:t>
            </a:r>
            <a:r>
              <a:rPr lang="hu-HU" dirty="0"/>
              <a:t>-</a:t>
            </a:r>
            <a:r>
              <a:rPr lang="en-US" dirty="0"/>
              <a:t>off</a:t>
            </a:r>
            <a:r>
              <a:rPr lang="hu-HU" dirty="0"/>
              <a:t> </a:t>
            </a:r>
            <a:r>
              <a:rPr lang="en-US" dirty="0"/>
              <a:t>and volatile profit items, the pre-tax </a:t>
            </a:r>
            <a:r>
              <a:rPr lang="hu-HU" dirty="0" err="1"/>
              <a:t>ROE</a:t>
            </a:r>
            <a:r>
              <a:rPr lang="hu-HU" dirty="0"/>
              <a:t> </a:t>
            </a:r>
            <a:r>
              <a:rPr lang="en-US" dirty="0"/>
              <a:t>may be 4–7 per cent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52478" y="6037456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 err="1">
                <a:solidFill>
                  <a:srgbClr val="1E2452"/>
                </a:solidFill>
              </a:rPr>
              <a:t>Profitability</a:t>
            </a:r>
            <a:r>
              <a:rPr lang="hu-HU" sz="1600" dirty="0">
                <a:solidFill>
                  <a:srgbClr val="1E2452"/>
                </a:solidFill>
              </a:rPr>
              <a:t> </a:t>
            </a:r>
            <a:r>
              <a:rPr lang="hu-HU" sz="1600" dirty="0" err="1">
                <a:solidFill>
                  <a:srgbClr val="1E2452"/>
                </a:solidFill>
              </a:rPr>
              <a:t>as</a:t>
            </a:r>
            <a:r>
              <a:rPr lang="hu-HU" sz="1600" dirty="0">
                <a:solidFill>
                  <a:srgbClr val="1E2452"/>
                </a:solidFill>
              </a:rPr>
              <a:t> a </a:t>
            </a:r>
            <a:r>
              <a:rPr lang="hu-HU" sz="1600" dirty="0" err="1">
                <a:solidFill>
                  <a:srgbClr val="1E2452"/>
                </a:solidFill>
              </a:rPr>
              <a:t>proportion</a:t>
            </a:r>
            <a:r>
              <a:rPr lang="hu-HU" sz="1600" dirty="0">
                <a:solidFill>
                  <a:srgbClr val="1E2452"/>
                </a:solidFill>
              </a:rPr>
              <a:t> of </a:t>
            </a:r>
            <a:r>
              <a:rPr lang="hu-HU" sz="1600" dirty="0" err="1">
                <a:solidFill>
                  <a:srgbClr val="1E2452"/>
                </a:solidFill>
              </a:rPr>
              <a:t>equity</a:t>
            </a:r>
            <a:r>
              <a:rPr lang="hu-HU" sz="1600" dirty="0">
                <a:solidFill>
                  <a:srgbClr val="1E2452"/>
                </a:solidFill>
              </a:rPr>
              <a:t>, </a:t>
            </a:r>
            <a:r>
              <a:rPr lang="hu-HU" sz="1600" dirty="0" err="1">
                <a:solidFill>
                  <a:srgbClr val="1E2452"/>
                </a:solidFill>
              </a:rPr>
              <a:t>one-off</a:t>
            </a:r>
            <a:r>
              <a:rPr lang="hu-HU" sz="1600" dirty="0">
                <a:solidFill>
                  <a:srgbClr val="1E2452"/>
                </a:solidFill>
              </a:rPr>
              <a:t> </a:t>
            </a:r>
            <a:r>
              <a:rPr lang="hu-HU" sz="1600" dirty="0" err="1">
                <a:solidFill>
                  <a:srgbClr val="1E2452"/>
                </a:solidFill>
              </a:rPr>
              <a:t>effects</a:t>
            </a:r>
            <a:r>
              <a:rPr lang="hu-HU" sz="1600" dirty="0">
                <a:solidFill>
                  <a:srgbClr val="1E2452"/>
                </a:solidFill>
              </a:rPr>
              <a:t> and </a:t>
            </a:r>
            <a:r>
              <a:rPr lang="hu-HU" sz="1600" dirty="0" err="1">
                <a:solidFill>
                  <a:srgbClr val="1E2452"/>
                </a:solidFill>
              </a:rPr>
              <a:t>volatily</a:t>
            </a:r>
            <a:r>
              <a:rPr lang="hu-HU" sz="1600" dirty="0">
                <a:solidFill>
                  <a:srgbClr val="1E2452"/>
                </a:solidFill>
              </a:rPr>
              <a:t> </a:t>
            </a:r>
            <a:r>
              <a:rPr lang="hu-HU" sz="1600" dirty="0" err="1">
                <a:solidFill>
                  <a:srgbClr val="1E2452"/>
                </a:solidFill>
              </a:rPr>
              <a:t>components</a:t>
            </a:r>
            <a:endParaRPr lang="hu-HU" sz="1600" dirty="0">
              <a:solidFill>
                <a:srgbClr val="1E245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 flipV="1">
            <a:off x="652478" y="2155592"/>
            <a:ext cx="1637464" cy="2232249"/>
            <a:chOff x="251520" y="2778101"/>
            <a:chExt cx="1637464" cy="1803615"/>
          </a:xfrm>
        </p:grpSpPr>
        <p:sp>
          <p:nvSpPr>
            <p:cNvPr id="16" name="Left Brace 15"/>
            <p:cNvSpPr/>
            <p:nvPr/>
          </p:nvSpPr>
          <p:spPr>
            <a:xfrm>
              <a:off x="1763688" y="3717032"/>
              <a:ext cx="125296" cy="864684"/>
            </a:xfrm>
            <a:prstGeom prst="leftBrace">
              <a:avLst/>
            </a:prstGeom>
            <a:ln w="22225">
              <a:solidFill>
                <a:srgbClr val="1E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17" name="Left Brace 16"/>
            <p:cNvSpPr/>
            <p:nvPr/>
          </p:nvSpPr>
          <p:spPr>
            <a:xfrm>
              <a:off x="1773050" y="2778101"/>
              <a:ext cx="115934" cy="722908"/>
            </a:xfrm>
            <a:prstGeom prst="leftBrace">
              <a:avLst/>
            </a:prstGeom>
            <a:ln w="22225">
              <a:solidFill>
                <a:srgbClr val="1E24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251520" y="3717032"/>
              <a:ext cx="1440160" cy="864684"/>
            </a:xfrm>
            <a:prstGeom prst="rect">
              <a:avLst/>
            </a:prstGeom>
            <a:solidFill>
              <a:srgbClr val="78A3D5"/>
            </a:solidFill>
            <a:ln>
              <a:solidFill>
                <a:srgbClr val="1E2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>
                  <a:latin typeface="Calibri" panose="020F0502020204030204" pitchFamily="34" charset="0"/>
                </a:rPr>
                <a:t>One-off</a:t>
              </a:r>
              <a:r>
                <a:rPr lang="hu-HU" dirty="0">
                  <a:latin typeface="Calibri" panose="020F0502020204030204" pitchFamily="34" charset="0"/>
                </a:rPr>
                <a:t> </a:t>
              </a:r>
              <a:r>
                <a:rPr lang="hu-HU" dirty="0" err="1">
                  <a:latin typeface="Calibri" panose="020F0502020204030204" pitchFamily="34" charset="0"/>
                </a:rPr>
                <a:t>items</a:t>
              </a:r>
              <a:endParaRPr lang="hu-HU" dirty="0"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251520" y="2778101"/>
              <a:ext cx="1440160" cy="798966"/>
            </a:xfrm>
            <a:prstGeom prst="rect">
              <a:avLst/>
            </a:prstGeom>
            <a:solidFill>
              <a:srgbClr val="78A3D5"/>
            </a:solidFill>
            <a:ln>
              <a:solidFill>
                <a:srgbClr val="1E2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>
                  <a:latin typeface="Calibri" panose="020F0502020204030204" pitchFamily="34" charset="0"/>
                </a:rPr>
                <a:t>Volatile</a:t>
              </a:r>
              <a:r>
                <a:rPr lang="hu-HU" dirty="0">
                  <a:latin typeface="Calibri" panose="020F0502020204030204" pitchFamily="34" charset="0"/>
                </a:rPr>
                <a:t> profit </a:t>
              </a:r>
              <a:r>
                <a:rPr lang="hu-HU" dirty="0" err="1">
                  <a:latin typeface="Calibri" panose="020F0502020204030204" pitchFamily="34" charset="0"/>
                </a:rPr>
                <a:t>items</a:t>
              </a:r>
              <a:endParaRPr lang="hu-HU" dirty="0">
                <a:latin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34" y="1490836"/>
            <a:ext cx="5897753" cy="46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5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1441729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450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0000"/>
            <a:ext cx="8136904" cy="759189"/>
          </a:xfrm>
        </p:spPr>
        <p:txBody>
          <a:bodyPr>
            <a:normAutofit fontScale="90000"/>
          </a:bodyPr>
          <a:lstStyle/>
          <a:p>
            <a:r>
              <a:rPr lang="en-AU" dirty="0"/>
              <a:t>Cleaning</a:t>
            </a:r>
            <a:r>
              <a:rPr lang="hu-HU" dirty="0"/>
              <a:t> of </a:t>
            </a:r>
            <a:r>
              <a:rPr lang="en-AU" dirty="0"/>
              <a:t>the</a:t>
            </a:r>
            <a:r>
              <a:rPr lang="hu-HU" dirty="0"/>
              <a:t> </a:t>
            </a:r>
            <a:r>
              <a:rPr lang="en-AU" dirty="0"/>
              <a:t>non-performing</a:t>
            </a:r>
            <a:r>
              <a:rPr lang="hu-HU" dirty="0"/>
              <a:t> </a:t>
            </a:r>
            <a:r>
              <a:rPr lang="en-AU" dirty="0"/>
              <a:t>corporate</a:t>
            </a:r>
            <a:r>
              <a:rPr lang="hu-HU" dirty="0"/>
              <a:t> </a:t>
            </a:r>
            <a:r>
              <a:rPr lang="en-AU" dirty="0"/>
              <a:t>loan</a:t>
            </a:r>
            <a:r>
              <a:rPr lang="hu-HU" dirty="0"/>
              <a:t> </a:t>
            </a:r>
            <a:r>
              <a:rPr lang="en-AU" dirty="0"/>
              <a:t>portfolio</a:t>
            </a:r>
            <a:r>
              <a:rPr lang="hu-HU" dirty="0"/>
              <a:t> </a:t>
            </a:r>
            <a:r>
              <a:rPr lang="en-AU" dirty="0"/>
              <a:t>continues</a:t>
            </a:r>
            <a:r>
              <a:rPr lang="en-US" dirty="0"/>
              <a:t> </a:t>
            </a:r>
            <a:r>
              <a:rPr lang="en-AU" dirty="0"/>
              <a:t>further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Share of non-performing corporate loans of the credit institution sector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12" y="1209760"/>
            <a:ext cx="6396748" cy="47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31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Despite the portfolio cleaning </a:t>
            </a:r>
            <a:r>
              <a:rPr lang="hu-HU" dirty="0"/>
              <a:t>project </a:t>
            </a:r>
            <a:r>
              <a:rPr lang="en-AU" dirty="0"/>
              <a:t>loans still pose </a:t>
            </a:r>
            <a:r>
              <a:rPr lang="hu-HU" dirty="0"/>
              <a:t>a </a:t>
            </a:r>
            <a:r>
              <a:rPr lang="en-US" dirty="0"/>
              <a:t>risk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6076" y="5904895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Non-performing corporate loans by project and other categories and by delinquency</a:t>
            </a:r>
            <a:endParaRPr lang="hu-HU" sz="1600" dirty="0">
              <a:solidFill>
                <a:srgbClr val="1E245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492896"/>
            <a:ext cx="2442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err="1">
                <a:solidFill>
                  <a:schemeClr val="accent5"/>
                </a:solidFill>
                <a:latin typeface="Calibri" panose="020F0502020204030204" pitchFamily="34" charset="0"/>
              </a:rPr>
              <a:t>Highlighted</a:t>
            </a:r>
            <a:r>
              <a:rPr lang="en-US" sz="2000" b="1" u="sng" dirty="0">
                <a:solidFill>
                  <a:schemeClr val="accent5"/>
                </a:solidFill>
                <a:latin typeface="Calibri" panose="020F0502020204030204" pitchFamily="34" charset="0"/>
              </a:rPr>
              <a:t> topic: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Introduction of the Systemic risk buffer (</a:t>
            </a:r>
            <a:r>
              <a:rPr lang="en-US" sz="2000" b="1" dirty="0" err="1">
                <a:solidFill>
                  <a:schemeClr val="accent5"/>
                </a:solidFill>
                <a:latin typeface="Calibri" panose="020F0502020204030204" pitchFamily="34" charset="0"/>
              </a:rPr>
              <a:t>SRB</a:t>
            </a:r>
            <a:r>
              <a:rPr lang="en-US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21" y="1163032"/>
            <a:ext cx="6152071" cy="46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capital position of the banking sector is</a:t>
            </a:r>
            <a:r>
              <a:rPr lang="hu-HU" sz="3600" dirty="0"/>
              <a:t> </a:t>
            </a:r>
            <a:r>
              <a:rPr lang="en-AU" sz="3600" dirty="0"/>
              <a:t>highly</a:t>
            </a:r>
            <a:r>
              <a:rPr lang="en-US" sz="3600" dirty="0"/>
              <a:t> stable</a:t>
            </a:r>
            <a:endParaRPr lang="hu-HU" sz="3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543300" y="6453336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2123728" y="6237312"/>
            <a:ext cx="68407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Note</a:t>
            </a:r>
            <a:r>
              <a:rPr lang="hu-HU" dirty="0"/>
              <a:t>: </a:t>
            </a:r>
            <a:r>
              <a:rPr lang="en-US" dirty="0"/>
              <a:t>The indicator is the sum of </a:t>
            </a:r>
            <a:r>
              <a:rPr lang="en-US" dirty="0" err="1"/>
              <a:t>normalised</a:t>
            </a:r>
            <a:r>
              <a:rPr lang="en-US" dirty="0"/>
              <a:t> capital shortages relative to the regulatory minimum level, weighted by the capital requirement in a common stress scenario calculated with fixed shock. The higher the value of the index, the higher the solvency risk.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115616" y="5877272"/>
            <a:ext cx="7776864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 err="1">
                <a:solidFill>
                  <a:srgbClr val="1E2452"/>
                </a:solidFill>
              </a:rPr>
              <a:t>Solvency</a:t>
            </a:r>
            <a:r>
              <a:rPr lang="hu-HU" sz="1600" dirty="0">
                <a:solidFill>
                  <a:srgbClr val="1E2452"/>
                </a:solidFill>
              </a:rPr>
              <a:t> </a:t>
            </a:r>
            <a:r>
              <a:rPr lang="hu-HU" sz="1600" dirty="0" err="1">
                <a:solidFill>
                  <a:srgbClr val="1E2452"/>
                </a:solidFill>
              </a:rPr>
              <a:t>Stress</a:t>
            </a:r>
            <a:r>
              <a:rPr lang="hu-HU" sz="1600" dirty="0">
                <a:solidFill>
                  <a:srgbClr val="1E2452"/>
                </a:solidFill>
              </a:rPr>
              <a:t> Index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35155"/>
            <a:ext cx="6337660" cy="47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7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0211140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314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err="1"/>
              <a:t>Cleaning</a:t>
            </a:r>
            <a:r>
              <a:rPr lang="hu-HU" sz="2800" dirty="0"/>
              <a:t> of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en-US" sz="2800" dirty="0"/>
              <a:t>household portfolio started, but the unsolved stock is still high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Ratio and volume</a:t>
            </a:r>
            <a:r>
              <a:rPr lang="hu-HU" sz="1600" dirty="0">
                <a:solidFill>
                  <a:srgbClr val="1E2452"/>
                </a:solidFill>
              </a:rPr>
              <a:t> </a:t>
            </a:r>
            <a:r>
              <a:rPr lang="en-US" sz="1600" dirty="0">
                <a:solidFill>
                  <a:srgbClr val="1E2452"/>
                </a:solidFill>
              </a:rPr>
              <a:t>of household loans overdue for more than 90 days by product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85225"/>
            <a:ext cx="6474052" cy="48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of arrangements being in line </a:t>
            </a:r>
            <a:r>
              <a:rPr lang="hu-HU" sz="2800" dirty="0" err="1"/>
              <a:t>with</a:t>
            </a:r>
            <a:r>
              <a:rPr lang="en-US" sz="2800" dirty="0"/>
              <a:t> MNB recommendation is still low, solutions based on burden sharing needed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Performance indicators of solution-seeking procedure according to MNB recommendation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" y="1380658"/>
            <a:ext cx="6337660" cy="47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38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Voluntary asset sale is the most favorable solution for both the debtors and the lenders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6005418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Number of collateral realizations in the banking sector and average return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88" y="1207208"/>
            <a:ext cx="6271256" cy="46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65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88" y="1700808"/>
            <a:ext cx="6301208" cy="3923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0000"/>
            <a:ext cx="8100392" cy="759189"/>
          </a:xfrm>
        </p:spPr>
        <p:txBody>
          <a:bodyPr>
            <a:noAutofit/>
          </a:bodyPr>
          <a:lstStyle/>
          <a:p>
            <a:r>
              <a:rPr lang="en-AU" sz="2800" dirty="0" err="1"/>
              <a:t>Instal</a:t>
            </a:r>
            <a:r>
              <a:rPr lang="hu-HU" sz="2800" dirty="0"/>
              <a:t>l</a:t>
            </a:r>
            <a:r>
              <a:rPr lang="en-AU" sz="2800" dirty="0" err="1"/>
              <a:t>ments</a:t>
            </a:r>
            <a:r>
              <a:rPr lang="en-AU" sz="2800" dirty="0"/>
              <a:t> are going to increase in the case of debtors participating the exchange rate cap scheme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67744" y="6309320"/>
            <a:ext cx="6876256" cy="288032"/>
          </a:xfrm>
        </p:spPr>
        <p:txBody>
          <a:bodyPr/>
          <a:lstStyle/>
          <a:p>
            <a:r>
              <a:rPr lang="hu-HU" dirty="0"/>
              <a:t> </a:t>
            </a:r>
            <a:r>
              <a:rPr lang="en-AU" dirty="0"/>
              <a:t>Note: the debtor represented</a:t>
            </a:r>
            <a:r>
              <a:rPr lang="hu-HU" dirty="0"/>
              <a:t> </a:t>
            </a:r>
            <a:r>
              <a:rPr lang="en-AU" dirty="0"/>
              <a:t>on the figure took a CHF loan amounting HUF 6 million in June</a:t>
            </a:r>
            <a:r>
              <a:rPr lang="hu-HU" dirty="0"/>
              <a:t> </a:t>
            </a:r>
            <a:r>
              <a:rPr lang="en-AU" dirty="0"/>
              <a:t>2007, with 20 years initial maturity and </a:t>
            </a:r>
            <a:r>
              <a:rPr lang="hu-HU" dirty="0"/>
              <a:t>an</a:t>
            </a:r>
            <a:r>
              <a:rPr lang="en-AU" dirty="0"/>
              <a:t> interest rate</a:t>
            </a:r>
            <a:r>
              <a:rPr lang="hu-HU" dirty="0"/>
              <a:t> of 5 per cent</a:t>
            </a:r>
            <a:r>
              <a:rPr lang="en-AU" dirty="0"/>
              <a:t>. The debtor suffered a 1.8 interest rate hike. Source: </a:t>
            </a:r>
            <a:r>
              <a:rPr lang="en-AU" dirty="0" err="1"/>
              <a:t>MNB</a:t>
            </a:r>
            <a:r>
              <a:rPr lang="en-AU" dirty="0"/>
              <a:t>. 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1880" y="6579423"/>
            <a:ext cx="2057400" cy="260648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/>
              <a:pPr algn="ctr">
                <a:defRPr/>
              </a:pPr>
              <a:t>34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80526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>
                <a:solidFill>
                  <a:srgbClr val="1E245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Credit history of a typical debtor in the exchange rat cap scheme – theoretical and actual </a:t>
            </a:r>
            <a:r>
              <a:rPr lang="en-AU" sz="1600" dirty="0" err="1">
                <a:solidFill>
                  <a:srgbClr val="1E245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</a:t>
            </a:r>
            <a:r>
              <a:rPr lang="hu-HU" sz="1600" dirty="0">
                <a:solidFill>
                  <a:srgbClr val="1E245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AU" sz="1600" dirty="0" err="1">
                <a:solidFill>
                  <a:srgbClr val="1E245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ments</a:t>
            </a:r>
            <a:endParaRPr lang="en-AU" sz="1600" dirty="0">
              <a:solidFill>
                <a:srgbClr val="1E245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492938" y="1843082"/>
            <a:ext cx="360040" cy="115387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21130" y="1772816"/>
            <a:ext cx="647014" cy="1568849"/>
          </a:xfrm>
          <a:prstGeom prst="straightConnector1">
            <a:avLst/>
          </a:prstGeom>
          <a:ln w="1905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11247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The difference was shared by the state, the bank and the debtor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9002" y="1126485"/>
            <a:ext cx="453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DA0000"/>
                </a:solidFill>
                <a:latin typeface="Calibri" panose="020F0502020204030204" pitchFamily="34" charset="0"/>
              </a:rPr>
              <a:t>The difference is recorded by the bank and paid by the debtor later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08104" y="3212976"/>
            <a:ext cx="1512168" cy="244364"/>
          </a:xfrm>
          <a:prstGeom prst="straightConnector1">
            <a:avLst/>
          </a:prstGeom>
          <a:ln w="19050">
            <a:solidFill>
              <a:srgbClr val="23215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56784" y="2924944"/>
            <a:ext cx="2123728" cy="147732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AU" i="1" dirty="0" err="1">
                <a:solidFill>
                  <a:srgbClr val="232157"/>
                </a:solidFill>
                <a:latin typeface="Calibri" panose="020F0502020204030204" pitchFamily="34" charset="0"/>
              </a:rPr>
              <a:t>Insta</a:t>
            </a:r>
            <a:r>
              <a:rPr lang="hu-HU" i="1" dirty="0">
                <a:solidFill>
                  <a:srgbClr val="232157"/>
                </a:solidFill>
                <a:latin typeface="Calibri" panose="020F0502020204030204" pitchFamily="34" charset="0"/>
              </a:rPr>
              <a:t>l</a:t>
            </a:r>
            <a:r>
              <a:rPr lang="en-AU" i="1" dirty="0" err="1">
                <a:solidFill>
                  <a:srgbClr val="232157"/>
                </a:solidFill>
                <a:latin typeface="Calibri" panose="020F0502020204030204" pitchFamily="34" charset="0"/>
              </a:rPr>
              <a:t>lments</a:t>
            </a:r>
            <a:r>
              <a:rPr lang="en-AU" i="1" dirty="0">
                <a:solidFill>
                  <a:srgbClr val="232157"/>
                </a:solidFill>
                <a:latin typeface="Calibri" panose="020F0502020204030204" pitchFamily="34" charset="0"/>
              </a:rPr>
              <a:t> increase after five years (by HUF ~6 thousand at a typical debtor)</a:t>
            </a:r>
          </a:p>
        </p:txBody>
      </p:sp>
    </p:spTree>
    <p:extLst>
      <p:ext uri="{BB962C8B-B14F-4D97-AF65-F5344CB8AC3E}">
        <p14:creationId xmlns:p14="http://schemas.microsoft.com/office/powerpoint/2010/main" val="3848106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0000"/>
            <a:ext cx="7848872" cy="759189"/>
          </a:xfrm>
        </p:spPr>
        <p:txBody>
          <a:bodyPr>
            <a:noAutofit/>
          </a:bodyPr>
          <a:lstStyle/>
          <a:p>
            <a:r>
              <a:rPr lang="en-AU" sz="2800" dirty="0" err="1"/>
              <a:t>Instal</a:t>
            </a:r>
            <a:r>
              <a:rPr lang="hu-HU" sz="2800" dirty="0"/>
              <a:t>l</a:t>
            </a:r>
            <a:r>
              <a:rPr lang="en-AU" sz="2800" dirty="0" err="1"/>
              <a:t>ments</a:t>
            </a:r>
            <a:r>
              <a:rPr lang="en-AU" sz="2800" dirty="0"/>
              <a:t> of 69 thousand debtor</a:t>
            </a:r>
            <a:r>
              <a:rPr lang="hu-HU" sz="2800" dirty="0"/>
              <a:t>s</a:t>
            </a:r>
            <a:r>
              <a:rPr lang="en-AU" sz="2800" dirty="0"/>
              <a:t> will increase, in 44 thousand cases the maturity will rise as well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1880" y="6579423"/>
            <a:ext cx="2057400" cy="260648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/>
              <a:pPr algn="ctr">
                <a:defRPr/>
              </a:pPr>
              <a:t>35</a:t>
            </a:fld>
            <a:endParaRPr lang="hu-HU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47864" y="6309320"/>
            <a:ext cx="5724128" cy="288032"/>
          </a:xfrm>
        </p:spPr>
        <p:txBody>
          <a:bodyPr/>
          <a:lstStyle/>
          <a:p>
            <a:r>
              <a:rPr lang="hu-HU" sz="1400" dirty="0"/>
              <a:t> </a:t>
            </a:r>
            <a:r>
              <a:rPr lang="hu-HU" dirty="0"/>
              <a:t>Forrás</a:t>
            </a:r>
            <a:r>
              <a:rPr lang="en-AU" dirty="0"/>
              <a:t>: based on the answers of the 10 most active Hungarian retail</a:t>
            </a:r>
            <a:r>
              <a:rPr lang="hu-HU" dirty="0"/>
              <a:t> </a:t>
            </a:r>
            <a:r>
              <a:rPr lang="en-AU" dirty="0"/>
              <a:t>banks</a:t>
            </a:r>
            <a:r>
              <a:rPr lang="hu-HU" dirty="0"/>
              <a:t>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1608250"/>
              </p:ext>
            </p:extLst>
          </p:nvPr>
        </p:nvGraphicFramePr>
        <p:xfrm>
          <a:off x="1235968" y="1340768"/>
          <a:ext cx="74404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675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0000"/>
            <a:ext cx="8100392" cy="759189"/>
          </a:xfrm>
        </p:spPr>
        <p:txBody>
          <a:bodyPr>
            <a:noAutofit/>
          </a:bodyPr>
          <a:lstStyle/>
          <a:p>
            <a:r>
              <a:rPr lang="en-US" sz="2800" dirty="0"/>
              <a:t>Following the extension of the</a:t>
            </a:r>
            <a:r>
              <a:rPr lang="hu-HU" sz="2800" dirty="0"/>
              <a:t> </a:t>
            </a:r>
            <a:r>
              <a:rPr lang="en-AU" sz="2800" dirty="0"/>
              <a:t>loan</a:t>
            </a:r>
            <a:r>
              <a:rPr lang="hu-HU" sz="2800" dirty="0"/>
              <a:t> </a:t>
            </a:r>
            <a:r>
              <a:rPr lang="en-AU" sz="2800" dirty="0"/>
              <a:t>term</a:t>
            </a:r>
            <a:r>
              <a:rPr lang="en-US" sz="2800" dirty="0"/>
              <a:t> the installment</a:t>
            </a:r>
            <a:r>
              <a:rPr lang="hu-HU" sz="2800" dirty="0"/>
              <a:t>s</a:t>
            </a:r>
            <a:r>
              <a:rPr lang="en-US" sz="2800" dirty="0"/>
              <a:t> rise by 6-8 thousands HUF</a:t>
            </a:r>
            <a:r>
              <a:rPr lang="hu-HU" sz="2800" dirty="0"/>
              <a:t> </a:t>
            </a:r>
            <a:r>
              <a:rPr lang="en-AU" sz="2800" dirty="0"/>
              <a:t>on</a:t>
            </a:r>
            <a:r>
              <a:rPr lang="hu-HU" sz="2800" dirty="0"/>
              <a:t> </a:t>
            </a:r>
            <a:r>
              <a:rPr lang="en-AU" sz="2800" dirty="0"/>
              <a:t>average</a:t>
            </a:r>
            <a:endParaRPr lang="en-AU" sz="2800" dirty="0">
              <a:solidFill>
                <a:srgbClr val="DA0000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1880" y="6579423"/>
            <a:ext cx="2057400" cy="260648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/>
              <a:pPr algn="ctr">
                <a:defRPr/>
              </a:pPr>
              <a:t>36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5892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1E245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 of the contracts based on the expected increase of the installments and average increase of the installments by categories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843808" y="6309320"/>
            <a:ext cx="622818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 Note: the chart show the increase of the installment following the extension of the loan term. </a:t>
            </a:r>
            <a:br>
              <a:rPr lang="en-US" dirty="0"/>
            </a:br>
            <a:r>
              <a:rPr lang="en-US" dirty="0"/>
              <a:t>Source: based on survey filled in by 10 </a:t>
            </a:r>
            <a:r>
              <a:rPr lang="hu-HU" dirty="0" err="1"/>
              <a:t>banks</a:t>
            </a:r>
            <a:r>
              <a:rPr lang="hu-HU" dirty="0"/>
              <a:t> being </a:t>
            </a:r>
            <a:r>
              <a:rPr lang="en-US" dirty="0"/>
              <a:t>most active </a:t>
            </a:r>
            <a:r>
              <a:rPr lang="hu-HU" dirty="0"/>
              <a:t>in </a:t>
            </a:r>
            <a:r>
              <a:rPr lang="en-US" dirty="0"/>
              <a:t>retail.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68760"/>
            <a:ext cx="5616624" cy="42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12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92554328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557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High operating expenses are compensated via interest income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 err="1"/>
              <a:t>ECB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-324544" y="6005418"/>
            <a:ext cx="9036496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Net interest income and operating expenses as a proportion of total assets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66" y="1207271"/>
            <a:ext cx="6409668" cy="4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77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domestic banking sector is heterogenous: </a:t>
            </a:r>
            <a:r>
              <a:rPr lang="en-AU" sz="2800" dirty="0"/>
              <a:t>only</a:t>
            </a:r>
            <a:r>
              <a:rPr lang="hu-HU" sz="2800" dirty="0"/>
              <a:t> a part of </a:t>
            </a:r>
            <a:r>
              <a:rPr lang="en-AU" sz="2800" dirty="0"/>
              <a:t>banks</a:t>
            </a:r>
            <a:r>
              <a:rPr lang="en-US" sz="2800" dirty="0"/>
              <a:t> improv</a:t>
            </a:r>
            <a:r>
              <a:rPr lang="hu-HU" sz="2800" dirty="0"/>
              <a:t>e</a:t>
            </a:r>
            <a:r>
              <a:rPr lang="en-US" sz="2800" dirty="0"/>
              <a:t> </a:t>
            </a:r>
            <a:r>
              <a:rPr lang="en-AU" sz="2800" dirty="0"/>
              <a:t>their</a:t>
            </a:r>
            <a:r>
              <a:rPr lang="hu-HU" sz="2800" dirty="0"/>
              <a:t> </a:t>
            </a:r>
            <a:r>
              <a:rPr lang="en-US" sz="2800" dirty="0"/>
              <a:t>cost efficiency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39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827584" y="6319350"/>
            <a:ext cx="79928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Note</a:t>
            </a:r>
            <a:r>
              <a:rPr lang="hu-HU" dirty="0"/>
              <a:t>: </a:t>
            </a:r>
            <a:r>
              <a:rPr lang="en-US" dirty="0"/>
              <a:t>The lines are representing minimum-maximum, while rectangles are showing the range between the 25th and 75th percentiles.</a:t>
            </a:r>
            <a:endParaRPr lang="hu-HU" dirty="0"/>
          </a:p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20923" y="5968417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Distribution and average of banks' cost efficiency</a:t>
            </a:r>
            <a:r>
              <a:rPr lang="hu-HU" sz="1600" dirty="0">
                <a:solidFill>
                  <a:srgbClr val="1E2452"/>
                </a:solidFill>
              </a:rPr>
              <a:t> </a:t>
            </a:r>
            <a:r>
              <a:rPr lang="pl-PL" sz="1600" dirty="0">
                <a:solidFill>
                  <a:srgbClr val="1E2452"/>
                </a:solidFill>
              </a:rPr>
              <a:t>(</a:t>
            </a:r>
            <a:r>
              <a:rPr lang="en-US" sz="1600" dirty="0">
                <a:solidFill>
                  <a:srgbClr val="1E2452"/>
                </a:solidFill>
              </a:rPr>
              <a:t>operative expenses / total assets ratio</a:t>
            </a:r>
            <a:r>
              <a:rPr lang="pl-PL" sz="1600" dirty="0">
                <a:solidFill>
                  <a:srgbClr val="1E2452"/>
                </a:solidFill>
              </a:rPr>
              <a:t>)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26291"/>
            <a:ext cx="6264890" cy="47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8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Liquidity is sufficient even in a stress scenario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1584056" y="6165304"/>
            <a:ext cx="7308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Note</a:t>
            </a:r>
            <a:r>
              <a:rPr lang="hu-HU" dirty="0"/>
              <a:t>: </a:t>
            </a:r>
            <a:r>
              <a:rPr lang="en-US" dirty="0"/>
              <a:t>The indicator is the sum of the liquidity shortfalls in percentage points (but maximum 100 percentage points) compared to the 100 per cent regulatory limit of the </a:t>
            </a:r>
            <a:r>
              <a:rPr lang="en-US" dirty="0" err="1"/>
              <a:t>LCR</a:t>
            </a:r>
            <a:r>
              <a:rPr lang="en-US" dirty="0"/>
              <a:t>, weighted by the balance sheet total in the stress scenario. The higher the value of the indicator, the greater the liquidity risk.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368152" y="5851372"/>
            <a:ext cx="752432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The </a:t>
            </a:r>
            <a:r>
              <a:rPr lang="hu-HU" sz="1600" dirty="0" err="1">
                <a:solidFill>
                  <a:srgbClr val="1E2452"/>
                </a:solidFill>
              </a:rPr>
              <a:t>Liquidity</a:t>
            </a:r>
            <a:r>
              <a:rPr lang="hu-HU" sz="1600" dirty="0">
                <a:solidFill>
                  <a:srgbClr val="1E2452"/>
                </a:solidFill>
              </a:rPr>
              <a:t> </a:t>
            </a:r>
            <a:r>
              <a:rPr lang="hu-HU" sz="1600" dirty="0" err="1">
                <a:solidFill>
                  <a:srgbClr val="1E2452"/>
                </a:solidFill>
              </a:rPr>
              <a:t>Stress</a:t>
            </a:r>
            <a:r>
              <a:rPr lang="hu-HU" sz="1600" dirty="0">
                <a:solidFill>
                  <a:srgbClr val="1E2452"/>
                </a:solidFill>
              </a:rPr>
              <a:t> Index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7" y="1196752"/>
            <a:ext cx="6349366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1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200" dirty="0"/>
              <a:t>H</a:t>
            </a:r>
            <a:r>
              <a:rPr lang="en-US" sz="3200" dirty="0" err="1"/>
              <a:t>igh</a:t>
            </a:r>
            <a:r>
              <a:rPr lang="en-US" sz="3200" dirty="0"/>
              <a:t> spreads are applied mainly in the case of mortgage loans with </a:t>
            </a:r>
            <a:r>
              <a:rPr lang="hu-HU" sz="3200" dirty="0"/>
              <a:t>a </a:t>
            </a:r>
            <a:r>
              <a:rPr lang="en-US" sz="3200" dirty="0"/>
              <a:t>long interest</a:t>
            </a:r>
            <a:r>
              <a:rPr lang="hu-HU" sz="3200" dirty="0"/>
              <a:t> </a:t>
            </a:r>
            <a:r>
              <a:rPr lang="hu-HU" sz="3200" dirty="0" err="1"/>
              <a:t>rate</a:t>
            </a:r>
            <a:r>
              <a:rPr lang="hu-HU" sz="3200" dirty="0"/>
              <a:t> </a:t>
            </a:r>
            <a:r>
              <a:rPr lang="en-US" sz="3200" dirty="0"/>
              <a:t> period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40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8623" y="5877272"/>
            <a:ext cx="8244408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Share of  housing loans with an initial interest rate fixation of more than one year and average premium of longer interest rate fixation compared to short term fixation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32" y="1124744"/>
            <a:ext cx="6094712" cy="47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8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28504" cy="759189"/>
          </a:xfrm>
        </p:spPr>
        <p:txBody>
          <a:bodyPr>
            <a:noAutofit/>
          </a:bodyPr>
          <a:lstStyle/>
          <a:p>
            <a:r>
              <a:rPr lang="en-AU" sz="2800" dirty="0"/>
              <a:t>Spreads</a:t>
            </a:r>
            <a:r>
              <a:rPr lang="en-US" sz="2800" dirty="0"/>
              <a:t> are 50 per cent higher</a:t>
            </a:r>
            <a:r>
              <a:rPr lang="hu-HU" sz="2800" dirty="0"/>
              <a:t> </a:t>
            </a:r>
            <a:r>
              <a:rPr lang="en-AU" sz="2800" dirty="0"/>
              <a:t>on</a:t>
            </a:r>
            <a:r>
              <a:rPr lang="hu-HU" sz="2800" dirty="0"/>
              <a:t> </a:t>
            </a:r>
            <a:r>
              <a:rPr lang="en-AU" sz="2800" dirty="0"/>
              <a:t>average</a:t>
            </a:r>
            <a:r>
              <a:rPr lang="en-US" sz="2800" dirty="0"/>
              <a:t> in</a:t>
            </a:r>
            <a:r>
              <a:rPr lang="hu-HU" sz="2800" dirty="0"/>
              <a:t> </a:t>
            </a:r>
            <a:r>
              <a:rPr lang="en-AU" sz="2800" dirty="0"/>
              <a:t>the</a:t>
            </a:r>
            <a:r>
              <a:rPr lang="en-US" sz="2800" dirty="0"/>
              <a:t> case of </a:t>
            </a:r>
            <a:r>
              <a:rPr lang="en-AU" sz="2800" dirty="0"/>
              <a:t>loans</a:t>
            </a:r>
            <a:r>
              <a:rPr lang="hu-HU" sz="2800" dirty="0"/>
              <a:t> </a:t>
            </a:r>
            <a:r>
              <a:rPr lang="en-AU" sz="2800" dirty="0"/>
              <a:t>with</a:t>
            </a:r>
            <a:r>
              <a:rPr lang="hu-HU" sz="2800" dirty="0"/>
              <a:t> an interest </a:t>
            </a:r>
            <a:r>
              <a:rPr lang="en-AU" sz="2800" dirty="0"/>
              <a:t>rate</a:t>
            </a:r>
            <a:r>
              <a:rPr lang="hu-HU" sz="2800" dirty="0"/>
              <a:t> </a:t>
            </a:r>
            <a:r>
              <a:rPr lang="en-AU" sz="2800" dirty="0"/>
              <a:t>fixation</a:t>
            </a:r>
            <a:r>
              <a:rPr lang="hu-HU" sz="2800" dirty="0"/>
              <a:t> of</a:t>
            </a:r>
            <a:r>
              <a:rPr lang="en-US" sz="2800" dirty="0"/>
              <a:t> over one year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41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256164" y="6448251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07504" y="6005418"/>
            <a:ext cx="885698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Distribution of spreads over IRS and </a:t>
            </a:r>
            <a:r>
              <a:rPr lang="en-US" sz="1600" dirty="0" err="1">
                <a:solidFill>
                  <a:srgbClr val="1E2452"/>
                </a:solidFill>
              </a:rPr>
              <a:t>BUBOR</a:t>
            </a:r>
            <a:r>
              <a:rPr lang="en-US" sz="1600" dirty="0">
                <a:solidFill>
                  <a:srgbClr val="1E2452"/>
                </a:solidFill>
              </a:rPr>
              <a:t> for variable-rate</a:t>
            </a:r>
            <a:r>
              <a:rPr lang="hu-HU" sz="1600" dirty="0">
                <a:solidFill>
                  <a:srgbClr val="1E2452"/>
                </a:solidFill>
              </a:rPr>
              <a:t> </a:t>
            </a:r>
            <a:r>
              <a:rPr lang="hu-HU" sz="1600" dirty="0" err="1">
                <a:solidFill>
                  <a:srgbClr val="1E2452"/>
                </a:solidFill>
              </a:rPr>
              <a:t>housing</a:t>
            </a:r>
            <a:r>
              <a:rPr lang="en-US" sz="1600" dirty="0">
                <a:solidFill>
                  <a:srgbClr val="1E2452"/>
                </a:solidFill>
              </a:rPr>
              <a:t> loans and those with interest rate fixation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0626"/>
            <a:ext cx="6266414" cy="4691241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6516216" y="1916832"/>
            <a:ext cx="2592288" cy="1800200"/>
          </a:xfrm>
          <a:prstGeom prst="wedgeRoundRectCallout">
            <a:avLst>
              <a:gd name="adj1" fmla="val -49095"/>
              <a:gd name="adj2" fmla="val 62610"/>
              <a:gd name="adj3" fmla="val 16667"/>
            </a:avLst>
          </a:prstGeom>
          <a:solidFill>
            <a:srgbClr val="1E24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In order to increase comparability of products and raise the level of competition </a:t>
            </a:r>
            <a:r>
              <a:rPr lang="en-AU" sz="1400" dirty="0" err="1"/>
              <a:t>MNB</a:t>
            </a:r>
            <a:r>
              <a:rPr lang="en-AU" sz="1400" dirty="0"/>
              <a:t> developed the concept of „</a:t>
            </a:r>
            <a:r>
              <a:rPr lang="hu-HU" sz="1400" b="1" dirty="0" err="1"/>
              <a:t>Certified</a:t>
            </a:r>
            <a:r>
              <a:rPr lang="en-AU" sz="1400" b="1" dirty="0"/>
              <a:t> consumer-friendly housing loan</a:t>
            </a:r>
            <a:r>
              <a:rPr lang="en-AU" sz="14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28988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84489" cy="759189"/>
          </a:xfrm>
        </p:spPr>
        <p:txBody>
          <a:bodyPr>
            <a:noAutofit/>
          </a:bodyPr>
          <a:lstStyle/>
          <a:p>
            <a:r>
              <a:rPr lang="en-AU" sz="2800" dirty="0"/>
              <a:t>With a more intensive price competition banks’ cost efficiency and the ability to innovate may rise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32566691"/>
              </p:ext>
            </p:extLst>
          </p:nvPr>
        </p:nvGraphicFramePr>
        <p:xfrm>
          <a:off x="395535" y="1490559"/>
          <a:ext cx="8208912" cy="179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04087124"/>
              </p:ext>
            </p:extLst>
          </p:nvPr>
        </p:nvGraphicFramePr>
        <p:xfrm>
          <a:off x="395534" y="2905512"/>
          <a:ext cx="820891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Arrow: Down 14"/>
          <p:cNvSpPr/>
          <p:nvPr/>
        </p:nvSpPr>
        <p:spPr>
          <a:xfrm rot="16200000">
            <a:off x="143508" y="4833156"/>
            <a:ext cx="1224136" cy="576064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ectangle: Rounded Corners 15"/>
          <p:cNvSpPr/>
          <p:nvPr/>
        </p:nvSpPr>
        <p:spPr>
          <a:xfrm>
            <a:off x="1259632" y="4689140"/>
            <a:ext cx="7704857" cy="86409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Increasing competitiveness, increasing stability</a:t>
            </a:r>
            <a:r>
              <a:rPr lang="hu-HU" sz="2400" dirty="0"/>
              <a:t>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9011" y="2398028"/>
            <a:ext cx="8112576" cy="1440160"/>
            <a:chOff x="469011" y="1965980"/>
            <a:chExt cx="8112576" cy="14401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581587" y="1965980"/>
              <a:ext cx="0" cy="72008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8974" y="2697490"/>
              <a:ext cx="8097787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9011" y="2686060"/>
              <a:ext cx="0" cy="72008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78974" y="3391282"/>
              <a:ext cx="253742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915816" y="2962662"/>
            <a:ext cx="280831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Accommodation</a:t>
            </a:r>
            <a:r>
              <a:rPr lang="en-AU" dirty="0"/>
              <a:t> of banks</a:t>
            </a:r>
          </a:p>
        </p:txBody>
      </p:sp>
    </p:spTree>
    <p:extLst>
      <p:ext uri="{BB962C8B-B14F-4D97-AF65-F5344CB8AC3E}">
        <p14:creationId xmlns:p14="http://schemas.microsoft.com/office/powerpoint/2010/main" val="2065026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43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5036570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1644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2780928"/>
            <a:ext cx="9144000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800" dirty="0">
                <a:latin typeface="Calibri" panose="020F0502020204030204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05099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59113728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830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87207476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12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With</a:t>
            </a:r>
            <a:r>
              <a:rPr lang="hu-HU" sz="2800" dirty="0"/>
              <a:t> an </a:t>
            </a:r>
            <a:r>
              <a:rPr lang="en-AU" sz="2800" dirty="0"/>
              <a:t>improving</a:t>
            </a:r>
            <a:r>
              <a:rPr lang="hu-HU" sz="2800" dirty="0"/>
              <a:t> </a:t>
            </a:r>
            <a:r>
              <a:rPr lang="en-US" sz="2800" dirty="0"/>
              <a:t>outlook</a:t>
            </a:r>
            <a:r>
              <a:rPr lang="hu-HU" sz="2800" dirty="0"/>
              <a:t>,</a:t>
            </a:r>
            <a:r>
              <a:rPr lang="en-US" sz="2800" dirty="0"/>
              <a:t> </a:t>
            </a:r>
            <a:r>
              <a:rPr lang="en-AU" sz="2800" dirty="0"/>
              <a:t>expectations</a:t>
            </a:r>
            <a:r>
              <a:rPr lang="hu-HU" sz="2800" dirty="0"/>
              <a:t> lead </a:t>
            </a:r>
            <a:r>
              <a:rPr lang="en-AU" sz="2800" dirty="0"/>
              <a:t>to</a:t>
            </a:r>
            <a:r>
              <a:rPr lang="hu-HU" sz="2800" dirty="0"/>
              <a:t> </a:t>
            </a:r>
            <a:r>
              <a:rPr lang="en-AU" sz="2800" dirty="0"/>
              <a:t>divergent</a:t>
            </a:r>
            <a:r>
              <a:rPr lang="hu-HU" sz="2800" dirty="0"/>
              <a:t> </a:t>
            </a:r>
            <a:r>
              <a:rPr lang="en-AU" sz="2800" dirty="0"/>
              <a:t>developments</a:t>
            </a:r>
            <a:r>
              <a:rPr lang="hu-HU" sz="2800" dirty="0"/>
              <a:t> in </a:t>
            </a:r>
            <a:r>
              <a:rPr lang="en-AU" sz="2800" dirty="0"/>
              <a:t>capital</a:t>
            </a:r>
            <a:r>
              <a:rPr lang="hu-HU" sz="2800" dirty="0"/>
              <a:t> </a:t>
            </a:r>
            <a:r>
              <a:rPr lang="en-AU" sz="2800" dirty="0"/>
              <a:t>markets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 err="1"/>
              <a:t>Datastream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5985111"/>
            <a:ext cx="8460432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Changes in the S&amp;P 500 composite index and the 10-year US bond index following the US elections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21191"/>
            <a:ext cx="6410430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en-US" sz="3200" dirty="0"/>
              <a:t>Eurozone lending activity has remained </a:t>
            </a:r>
            <a:r>
              <a:rPr lang="en-AU" sz="3200" dirty="0"/>
              <a:t>weak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 err="1"/>
              <a:t>EKB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Annual growth rate of the private sector’s outstanding loans in the euro area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51039"/>
            <a:ext cx="6267939" cy="47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5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40484" cy="759189"/>
          </a:xfrm>
        </p:spPr>
        <p:txBody>
          <a:bodyPr>
            <a:noAutofit/>
          </a:bodyPr>
          <a:lstStyle/>
          <a:p>
            <a:r>
              <a:rPr lang="hu-HU" sz="2800" dirty="0"/>
              <a:t>The </a:t>
            </a:r>
            <a:r>
              <a:rPr lang="en-US" sz="2800" dirty="0"/>
              <a:t>persistently</a:t>
            </a:r>
            <a:r>
              <a:rPr lang="hu-HU" sz="2800" dirty="0"/>
              <a:t> </a:t>
            </a:r>
            <a:r>
              <a:rPr lang="en-US" sz="2800" dirty="0"/>
              <a:t>low</a:t>
            </a:r>
            <a:r>
              <a:rPr lang="hu-HU" sz="2800" dirty="0"/>
              <a:t> </a:t>
            </a:r>
            <a:r>
              <a:rPr lang="en-US" sz="2800" dirty="0"/>
              <a:t>profitability</a:t>
            </a:r>
            <a:r>
              <a:rPr lang="hu-HU" sz="2800" dirty="0"/>
              <a:t> </a:t>
            </a:r>
            <a:r>
              <a:rPr lang="en-US" sz="2800" dirty="0"/>
              <a:t>affect</a:t>
            </a:r>
            <a:r>
              <a:rPr lang="hu-HU" sz="2800" dirty="0"/>
              <a:t>s </a:t>
            </a:r>
            <a:r>
              <a:rPr lang="en-US" sz="2800" dirty="0"/>
              <a:t>recapitalization</a:t>
            </a:r>
            <a:r>
              <a:rPr lang="hu-HU" sz="2800" dirty="0"/>
              <a:t> </a:t>
            </a:r>
            <a:r>
              <a:rPr lang="en-US" sz="2800" dirty="0"/>
              <a:t>efforts</a:t>
            </a:r>
            <a:r>
              <a:rPr lang="hu-HU" sz="2800" dirty="0"/>
              <a:t> in a </a:t>
            </a:r>
            <a:r>
              <a:rPr lang="en-AU" sz="2800" dirty="0"/>
              <a:t>negative</a:t>
            </a:r>
            <a:r>
              <a:rPr lang="hu-HU" sz="2800" dirty="0"/>
              <a:t> </a:t>
            </a:r>
            <a:r>
              <a:rPr lang="en-AU" sz="2800" dirty="0"/>
              <a:t>way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 err="1"/>
              <a:t>Datastream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5985111"/>
            <a:ext cx="8460432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The relationship of European listed bank's price to book value and five year average of ROE ratio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212964"/>
            <a:ext cx="6554446" cy="47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64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1225</TotalTime>
  <Words>2607</Words>
  <Application>Microsoft Office PowerPoint</Application>
  <PresentationFormat>On-screen Show (4:3)</PresentationFormat>
  <Paragraphs>274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Trebuchet MS</vt:lpstr>
      <vt:lpstr>Verdana</vt:lpstr>
      <vt:lpstr>blank</vt:lpstr>
      <vt:lpstr>Financial Stability Report May 2017 </vt:lpstr>
      <vt:lpstr>PowerPoint Presentation</vt:lpstr>
      <vt:lpstr>The capital position of the banking sector is highly stable</vt:lpstr>
      <vt:lpstr>Liquidity is sufficient even in a stress scenario</vt:lpstr>
      <vt:lpstr>Highlights</vt:lpstr>
      <vt:lpstr>Highlights</vt:lpstr>
      <vt:lpstr>With an improving outlook, expectations lead to divergent developments in capital markets</vt:lpstr>
      <vt:lpstr>Eurozone lending activity has remained weak</vt:lpstr>
      <vt:lpstr>The persistently low profitability affects recapitalization efforts in a negative way</vt:lpstr>
      <vt:lpstr>In Europe increasing risks are priced in, in parallel with an increase in perceived political uncertainty</vt:lpstr>
      <vt:lpstr>Highlights</vt:lpstr>
      <vt:lpstr>Corporate lending expanded dynamically in 2016</vt:lpstr>
      <vt:lpstr>FGS: nearly 40,000 enterprises obtained financing with favourable conditions</vt:lpstr>
      <vt:lpstr>The FGS may be phased out in parallel with a steady expansion in lending</vt:lpstr>
      <vt:lpstr>With dynamic expansion the credit gap may close on the forecast horizon</vt:lpstr>
      <vt:lpstr>The volume of new lending to households increased further in 2016</vt:lpstr>
      <vt:lpstr>We expect a sustained turnaround in household lending</vt:lpstr>
      <vt:lpstr>Household indebtedness may remain on a convergence path even with more dynamic lending</vt:lpstr>
      <vt:lpstr>The commercial real estate market has been picked up not only in Europe, but in Hungary as well</vt:lpstr>
      <vt:lpstr>The housing market is characterized by increasing, although geographically concentrated demand</vt:lpstr>
      <vt:lpstr>Housing prices are below the level justified by macroeconomic fundamentals</vt:lpstr>
      <vt:lpstr>Housing prices in the capital slightly exceed the estimated equilibrium level</vt:lpstr>
      <vt:lpstr>Highlights</vt:lpstr>
      <vt:lpstr>Profit of credit institutions reached high level in 2016 even in a historical comparison</vt:lpstr>
      <vt:lpstr>The improvement in profitability is mostly the result of one-off items</vt:lpstr>
      <vt:lpstr>After adjusting for one-off and volatile profit items, the pre-tax ROE may be 4–7 per cent</vt:lpstr>
      <vt:lpstr>Highlights</vt:lpstr>
      <vt:lpstr>Cleaning of the non-performing corporate loan portfolio continues further</vt:lpstr>
      <vt:lpstr>Despite the portfolio cleaning project loans still pose a risk</vt:lpstr>
      <vt:lpstr>Highlights</vt:lpstr>
      <vt:lpstr>Cleaning of the household portfolio started, but the unsolved stock is still high</vt:lpstr>
      <vt:lpstr>Number of arrangements being in line with MNB recommendation is still low, solutions based on burden sharing needed</vt:lpstr>
      <vt:lpstr>Voluntary asset sale is the most favorable solution for both the debtors and the lenders</vt:lpstr>
      <vt:lpstr>Installments are going to increase in the case of debtors participating the exchange rate cap scheme</vt:lpstr>
      <vt:lpstr>Installments of 69 thousand debtors will increase, in 44 thousand cases the maturity will rise as well</vt:lpstr>
      <vt:lpstr>Following the extension of the loan term the installments rise by 6-8 thousands HUF on average</vt:lpstr>
      <vt:lpstr>Highlights</vt:lpstr>
      <vt:lpstr>High operating expenses are compensated via interest income</vt:lpstr>
      <vt:lpstr>The domestic banking sector is heterogenous: only a part of banks improve their cost efficiency</vt:lpstr>
      <vt:lpstr>High spreads are applied mainly in the case of mortgage loans with a long interest rate  period</vt:lpstr>
      <vt:lpstr>Spreads are 50 per cent higher on average in the case of loans with an interest rate fixation of over one year</vt:lpstr>
      <vt:lpstr>With a more intensive price competition banks’ cost efficiency and the ability to innovate may rise</vt:lpstr>
      <vt:lpstr>Highlights</vt:lpstr>
      <vt:lpstr>PowerPoint Presentation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Pénzügyi Stabilitási Jelentés 2017 – első verzió</dc:title>
  <dc:creator>olahzs2</dc:creator>
  <cp:lastModifiedBy>Nagy Tamás</cp:lastModifiedBy>
  <cp:revision>157</cp:revision>
  <cp:lastPrinted>2017-04-24T12:13:14Z</cp:lastPrinted>
  <dcterms:created xsi:type="dcterms:W3CDTF">2017-04-09T15:52:30Z</dcterms:created>
  <dcterms:modified xsi:type="dcterms:W3CDTF">2017-05-24T12:27:33Z</dcterms:modified>
</cp:coreProperties>
</file>