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8" r:id="rId2"/>
  </p:sldMasterIdLst>
  <p:notesMasterIdLst>
    <p:notesMasterId r:id="rId34"/>
  </p:notesMasterIdLst>
  <p:sldIdLst>
    <p:sldId id="2970" r:id="rId3"/>
    <p:sldId id="3010" r:id="rId4"/>
    <p:sldId id="2945" r:id="rId5"/>
    <p:sldId id="3012" r:id="rId6"/>
    <p:sldId id="3011" r:id="rId7"/>
    <p:sldId id="2991" r:id="rId8"/>
    <p:sldId id="257" r:id="rId9"/>
    <p:sldId id="2994" r:id="rId10"/>
    <p:sldId id="2995" r:id="rId11"/>
    <p:sldId id="2996" r:id="rId12"/>
    <p:sldId id="2997" r:id="rId13"/>
    <p:sldId id="2976" r:id="rId14"/>
    <p:sldId id="2979" r:id="rId15"/>
    <p:sldId id="2980" r:id="rId16"/>
    <p:sldId id="3000" r:id="rId17"/>
    <p:sldId id="3001" r:id="rId18"/>
    <p:sldId id="3002" r:id="rId19"/>
    <p:sldId id="2981" r:id="rId20"/>
    <p:sldId id="2977" r:id="rId21"/>
    <p:sldId id="3003" r:id="rId22"/>
    <p:sldId id="2982" r:id="rId23"/>
    <p:sldId id="3015" r:id="rId24"/>
    <p:sldId id="3013" r:id="rId25"/>
    <p:sldId id="3014" r:id="rId26"/>
    <p:sldId id="3005" r:id="rId27"/>
    <p:sldId id="2978" r:id="rId28"/>
    <p:sldId id="2992" r:id="rId29"/>
    <p:sldId id="2993" r:id="rId30"/>
    <p:sldId id="2983" r:id="rId31"/>
    <p:sldId id="3009" r:id="rId32"/>
    <p:sldId id="2975" r:id="rId33"/>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E8679C-B6B9-0B2C-468F-2BA2330C04AC}" name="Dancsik Bálint" initials="DB" userId="S::dancsikb@mnb.hu::eb74de31-c7e1-415b-be9a-8e09876db361" providerId="AD"/>
  <p188:author id="{7D9656B0-5927-98E8-C8B2-4CEAB84E4D04}" name="Hajnal Gábor" initials="HG" userId="S::hajnalg@mnb.hu::c8499151-1b57-43a2-b00c-504b6e07a016" providerId="AD"/>
  <p188:author id="{310D2EDF-E241-27C3-01F0-F48B9FA11481}" name="Bálint Máté" initials="BM" userId="S::balintm@mnb.hu::b2e4cdb8-7dff-45a3-bff7-4096fbd1e2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s. Tóth Gabriella Dr." initials="CTGD" lastIdx="2" clrIdx="0">
    <p:extLst>
      <p:ext uri="{19B8F6BF-5375-455C-9EA6-DF929625EA0E}">
        <p15:presenceInfo xmlns:p15="http://schemas.microsoft.com/office/powerpoint/2012/main" userId="S-1-5-21-1939357022-314196924-328618392-34111" providerId="AD"/>
      </p:ext>
    </p:extLst>
  </p:cmAuthor>
  <p:cmAuthor id="2" name="Cs. Tóth Gabriella Dr." initials="CTGD [2]" lastIdx="10" clrIdx="1">
    <p:extLst>
      <p:ext uri="{19B8F6BF-5375-455C-9EA6-DF929625EA0E}">
        <p15:presenceInfo xmlns:p15="http://schemas.microsoft.com/office/powerpoint/2012/main" userId="S::cstothg@mnb.hu::6e125d93-70af-4b0e-a6f4-e76b7b77042b" providerId="AD"/>
      </p:ext>
    </p:extLst>
  </p:cmAuthor>
  <p:cmAuthor id="3" name="Bálint Máté" initials="BM" lastIdx="13" clrIdx="2">
    <p:extLst>
      <p:ext uri="{19B8F6BF-5375-455C-9EA6-DF929625EA0E}">
        <p15:presenceInfo xmlns:p15="http://schemas.microsoft.com/office/powerpoint/2012/main" userId="S::balintm@mnb.hu::23c4b2013d72356b" providerId="AD"/>
      </p:ext>
    </p:extLst>
  </p:cmAuthor>
  <p:cmAuthor id="4" name="Dancsik Bálint" initials="DB" lastIdx="24" clrIdx="3">
    <p:extLst>
      <p:ext uri="{19B8F6BF-5375-455C-9EA6-DF929625EA0E}">
        <p15:presenceInfo xmlns:p15="http://schemas.microsoft.com/office/powerpoint/2012/main" userId="S::dancsikb@mnb.hu::d2731a50a1aa15d5" providerId="AD"/>
      </p:ext>
    </p:extLst>
  </p:cmAuthor>
  <p:cmAuthor id="5" name="Dancsik Bálint" initials="DB [2]" lastIdx="47" clrIdx="4">
    <p:extLst>
      <p:ext uri="{19B8F6BF-5375-455C-9EA6-DF929625EA0E}">
        <p15:presenceInfo xmlns:p15="http://schemas.microsoft.com/office/powerpoint/2012/main" userId="S::dancsikb@mnb.hu::eb74de31-c7e1-415b-be9a-8e09876db361" providerId="AD"/>
      </p:ext>
    </p:extLst>
  </p:cmAuthor>
  <p:cmAuthor id="6" name="Bálint Máté" initials="BM [2]" lastIdx="1" clrIdx="5">
    <p:extLst>
      <p:ext uri="{19B8F6BF-5375-455C-9EA6-DF929625EA0E}">
        <p15:presenceInfo xmlns:p15="http://schemas.microsoft.com/office/powerpoint/2012/main" userId="S::balintm@mnb.hu::b2e4cdb8-7dff-45a3-bff7-4096fbd1e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34D"/>
    <a:srgbClr val="FFE3C7"/>
    <a:srgbClr val="ECF0F1"/>
    <a:srgbClr val="0076A8"/>
    <a:srgbClr val="FF8A8A"/>
    <a:srgbClr val="E2F0D9"/>
    <a:srgbClr val="8DDDFF"/>
    <a:srgbClr val="E57200"/>
    <a:srgbClr val="70AD47"/>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8" autoAdjust="0"/>
    <p:restoredTop sz="96144" autoAdjust="0"/>
  </p:normalViewPr>
  <p:slideViewPr>
    <p:cSldViewPr snapToGrid="0">
      <p:cViewPr varScale="1">
        <p:scale>
          <a:sx n="103" d="100"/>
          <a:sy n="103" d="100"/>
        </p:scale>
        <p:origin x="684" y="114"/>
      </p:cViewPr>
      <p:guideLst>
        <p:guide orient="horz" pos="2205"/>
        <p:guide pos="3863"/>
      </p:guideLst>
    </p:cSldViewPr>
  </p:slideViewPr>
  <p:notesTextViewPr>
    <p:cViewPr>
      <p:scale>
        <a:sx n="1" d="1"/>
        <a:sy n="1" d="1"/>
      </p:scale>
      <p:origin x="0" y="0"/>
    </p:cViewPr>
  </p:notesTextViewPr>
  <p:sorterViewPr>
    <p:cViewPr>
      <p:scale>
        <a:sx n="50" d="100"/>
        <a:sy n="50" d="100"/>
      </p:scale>
      <p:origin x="0" y="-17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Trends</a:t>
          </a:r>
          <a:r>
            <a:rPr lang="hu-HU" sz="2200" b="1" kern="120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in lending</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en-GB" sz="2200" b="1" kern="1200" noProof="0" dirty="0">
              <a:solidFill>
                <a:prstClr val="white"/>
              </a:solidFill>
              <a:latin typeface="Trebuchet MS"/>
              <a:ea typeface="+mn-ea"/>
              <a:cs typeface="+mn-cs"/>
            </a:rPr>
            <a:t>operating</a:t>
          </a:r>
          <a:r>
            <a:rPr lang="hu-HU" sz="2200" b="1" kern="120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environment</a:t>
          </a: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Boxes: pricing in focus</a:t>
          </a: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custLinFactNeighborX="0" custLinFactNeighborY="-7629">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schemeClr val="tx2"/>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International operating environment</a:t>
          </a: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Boxes: pricing in focus</a:t>
          </a: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tx2"/>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International operating environment</a:t>
          </a: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Boxes: pricing in focus</a:t>
          </a: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tx2"/>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hu-HU" sz="2200" b="1" kern="1200" dirty="0" err="1">
              <a:solidFill>
                <a:prstClr val="white"/>
              </a:solidFill>
              <a:latin typeface="Trebuchet MS"/>
              <a:ea typeface="+mn-ea"/>
              <a:cs typeface="+mn-cs"/>
            </a:rPr>
            <a:t>operating</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Boxes</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pricing</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focus</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8F4613-E602-4C91-A2E0-297F2ED9E74D}"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GB"/>
        </a:p>
      </dgm:t>
    </dgm:pt>
    <dgm:pt modelId="{BFD50DBE-5F2F-456D-8F4D-354F7233722B}">
      <dgm:prSet phldrT="[Text]" custT="1"/>
      <dgm:spPr/>
      <dgm:t>
        <a:bodyPr/>
        <a:lstStyle/>
        <a:p>
          <a:r>
            <a:rPr lang="en-US" sz="1300" noProof="0" dirty="0">
              <a:solidFill>
                <a:srgbClr val="002060"/>
              </a:solidFill>
            </a:rPr>
            <a:t>A </a:t>
          </a:r>
          <a:r>
            <a:rPr lang="en-GB" sz="1300" b="1" noProof="0" dirty="0">
              <a:solidFill>
                <a:srgbClr val="002060"/>
              </a:solidFill>
            </a:rPr>
            <a:t>moratorium</a:t>
          </a:r>
          <a:r>
            <a:rPr lang="en-GB" sz="1300" noProof="0" dirty="0">
              <a:solidFill>
                <a:srgbClr val="002060"/>
              </a:solidFill>
            </a:rPr>
            <a:t> on payments only protects against a </a:t>
          </a:r>
          <a:r>
            <a:rPr lang="en-GB" sz="1300" b="1" noProof="0" dirty="0">
              <a:solidFill>
                <a:srgbClr val="002060"/>
              </a:solidFill>
            </a:rPr>
            <a:t>drop in revenue</a:t>
          </a:r>
          <a:r>
            <a:rPr lang="en-GB" sz="1300" noProof="0" dirty="0">
              <a:solidFill>
                <a:srgbClr val="002060"/>
              </a:solidFill>
            </a:rPr>
            <a:t>, not against costs</a:t>
          </a:r>
        </a:p>
      </dgm:t>
    </dgm:pt>
    <dgm:pt modelId="{C6582DE0-6D97-4953-8EBC-107E9E6D56B2}" type="parTrans" cxnId="{F946D0E6-A5E8-4658-8C88-19F230676947}">
      <dgm:prSet/>
      <dgm:spPr/>
      <dgm:t>
        <a:bodyPr/>
        <a:lstStyle/>
        <a:p>
          <a:endParaRPr lang="hu-HU" sz="1300" noProof="0" dirty="0"/>
        </a:p>
      </dgm:t>
    </dgm:pt>
    <dgm:pt modelId="{02D58287-4400-4A2D-A376-7089CE8002AE}" type="sibTrans" cxnId="{F946D0E6-A5E8-4658-8C88-19F230676947}">
      <dgm:prSet/>
      <dgm:spPr/>
      <dgm:t>
        <a:bodyPr/>
        <a:lstStyle/>
        <a:p>
          <a:endParaRPr lang="hu-HU" sz="1300" noProof="0" dirty="0"/>
        </a:p>
      </dgm:t>
    </dgm:pt>
    <dgm:pt modelId="{4DE92630-1245-4927-91B3-4C26A4E9CDCE}">
      <dgm:prSet phldrT="[Text]" custT="1"/>
      <dgm:spPr/>
      <dgm:t>
        <a:bodyPr/>
        <a:lstStyle/>
        <a:p>
          <a:r>
            <a:rPr lang="en-US" sz="1300" b="1" noProof="0" dirty="0">
              <a:solidFill>
                <a:srgbClr val="002060"/>
              </a:solidFill>
            </a:rPr>
            <a:t>Using the ratings of commercial banks, </a:t>
          </a:r>
          <a:r>
            <a:rPr lang="en-US" sz="1300" b="0" noProof="0" dirty="0">
              <a:solidFill>
                <a:srgbClr val="002060"/>
              </a:solidFill>
            </a:rPr>
            <a:t>the </a:t>
          </a:r>
          <a:r>
            <a:rPr lang="en-GB" sz="1300" b="0" noProof="0" dirty="0">
              <a:solidFill>
                <a:srgbClr val="002060"/>
              </a:solidFill>
            </a:rPr>
            <a:t>loans of corporations affected by energy and raw material prices amounts to HUF 2,000 billion (~ 20% of loans).</a:t>
          </a:r>
        </a:p>
      </dgm:t>
    </dgm:pt>
    <dgm:pt modelId="{9A9533E0-20F8-40C0-8DD7-C18BC6692229}" type="parTrans" cxnId="{AEBDE766-C300-4DB8-917B-2708F2ECF7AD}">
      <dgm:prSet/>
      <dgm:spPr/>
      <dgm:t>
        <a:bodyPr/>
        <a:lstStyle/>
        <a:p>
          <a:endParaRPr lang="hu-HU" sz="1300" noProof="0" dirty="0"/>
        </a:p>
      </dgm:t>
    </dgm:pt>
    <dgm:pt modelId="{5A2B3869-CCDC-4B05-81A6-5D833252A817}" type="sibTrans" cxnId="{AEBDE766-C300-4DB8-917B-2708F2ECF7AD}">
      <dgm:prSet/>
      <dgm:spPr/>
      <dgm:t>
        <a:bodyPr/>
        <a:lstStyle/>
        <a:p>
          <a:endParaRPr lang="hu-HU" sz="1300" noProof="0" dirty="0"/>
        </a:p>
      </dgm:t>
    </dgm:pt>
    <dgm:pt modelId="{AEC68F70-4092-4180-ABCB-EDF68086491A}">
      <dgm:prSet phldrT="[Text]" custT="1"/>
      <dgm:spPr/>
      <dgm:t>
        <a:bodyPr/>
        <a:lstStyle/>
        <a:p>
          <a:r>
            <a:rPr lang="en-GB" sz="1300" noProof="0" dirty="0">
              <a:solidFill>
                <a:srgbClr val="002060"/>
              </a:solidFill>
            </a:rPr>
            <a:t>Within this, the loans of corporations that </a:t>
          </a:r>
          <a:r>
            <a:rPr lang="en-GB" sz="1300" b="1" noProof="0" dirty="0">
              <a:solidFill>
                <a:srgbClr val="002060"/>
              </a:solidFill>
            </a:rPr>
            <a:t>use chemical and metal raw </a:t>
          </a:r>
          <a:r>
            <a:rPr lang="en-GB" sz="1300" noProof="0" dirty="0">
              <a:solidFill>
                <a:srgbClr val="002060"/>
              </a:solidFill>
            </a:rPr>
            <a:t>(and thus mostly affected) account for </a:t>
          </a:r>
          <a:r>
            <a:rPr lang="en-GB" sz="1300" b="1" noProof="0" dirty="0">
              <a:solidFill>
                <a:srgbClr val="002060"/>
              </a:solidFill>
            </a:rPr>
            <a:t>HUF 620 billion</a:t>
          </a:r>
          <a:r>
            <a:rPr lang="en-GB" sz="1300" noProof="0" dirty="0">
              <a:solidFill>
                <a:srgbClr val="002060"/>
              </a:solidFill>
            </a:rPr>
            <a:t> (~ 6% of loans).</a:t>
          </a:r>
        </a:p>
      </dgm:t>
    </dgm:pt>
    <dgm:pt modelId="{12D88809-CDCD-4821-B45A-1B22DF9E8CF3}" type="parTrans" cxnId="{81E02F65-4713-494E-AB78-37042A36E114}">
      <dgm:prSet/>
      <dgm:spPr/>
      <dgm:t>
        <a:bodyPr/>
        <a:lstStyle/>
        <a:p>
          <a:endParaRPr lang="hu-HU" sz="1300" noProof="0" dirty="0"/>
        </a:p>
      </dgm:t>
    </dgm:pt>
    <dgm:pt modelId="{378125CE-4F05-4C69-BE5C-EF0B80818503}" type="sibTrans" cxnId="{81E02F65-4713-494E-AB78-37042A36E114}">
      <dgm:prSet/>
      <dgm:spPr/>
      <dgm:t>
        <a:bodyPr/>
        <a:lstStyle/>
        <a:p>
          <a:endParaRPr lang="hu-HU" sz="1300" noProof="0" dirty="0"/>
        </a:p>
      </dgm:t>
    </dgm:pt>
    <dgm:pt modelId="{FF97CD19-739A-4C85-97E7-7AF52EB92324}">
      <dgm:prSet custT="1"/>
      <dgm:spPr/>
      <dgm:t>
        <a:bodyPr/>
        <a:lstStyle/>
        <a:p>
          <a:r>
            <a:rPr lang="en-US" sz="1300" noProof="0" dirty="0">
              <a:solidFill>
                <a:srgbClr val="002060"/>
              </a:solidFill>
            </a:rPr>
            <a:t>In the </a:t>
          </a:r>
          <a:r>
            <a:rPr lang="en-GB" sz="1300" noProof="0" dirty="0">
              <a:solidFill>
                <a:srgbClr val="002060"/>
              </a:solidFill>
            </a:rPr>
            <a:t>medium term, the </a:t>
          </a:r>
          <a:r>
            <a:rPr lang="en-GB" sz="1300" b="1" noProof="0" dirty="0">
              <a:solidFill>
                <a:srgbClr val="002060"/>
              </a:solidFill>
            </a:rPr>
            <a:t>repricing ability </a:t>
          </a:r>
          <a:r>
            <a:rPr lang="en-GB" sz="1300" noProof="0" dirty="0">
              <a:solidFill>
                <a:srgbClr val="002060"/>
              </a:solidFill>
            </a:rPr>
            <a:t>of these corporations will be crucial in their viability; however, </a:t>
          </a:r>
          <a:r>
            <a:rPr lang="en-GB" sz="1300" b="1" noProof="0" dirty="0">
              <a:solidFill>
                <a:srgbClr val="002060"/>
              </a:solidFill>
            </a:rPr>
            <a:t>price increases </a:t>
          </a:r>
          <a:r>
            <a:rPr lang="en-GB" sz="1300" noProof="0" dirty="0">
              <a:solidFill>
                <a:srgbClr val="002060"/>
              </a:solidFill>
            </a:rPr>
            <a:t>may turn into </a:t>
          </a:r>
          <a:r>
            <a:rPr lang="en-GB" sz="1300" b="1" noProof="0" dirty="0">
              <a:solidFill>
                <a:srgbClr val="002060"/>
              </a:solidFill>
            </a:rPr>
            <a:t>declining revenues </a:t>
          </a:r>
          <a:r>
            <a:rPr lang="en-GB" sz="1300" noProof="0" dirty="0">
              <a:solidFill>
                <a:srgbClr val="002060"/>
              </a:solidFill>
            </a:rPr>
            <a:t>in many cases.</a:t>
          </a:r>
        </a:p>
      </dgm:t>
    </dgm:pt>
    <dgm:pt modelId="{041CD3C3-02C2-41BA-A763-5763F4AE5F73}" type="parTrans" cxnId="{2DF57AB5-B5A4-499D-8BA5-CF1C666383B6}">
      <dgm:prSet/>
      <dgm:spPr/>
      <dgm:t>
        <a:bodyPr/>
        <a:lstStyle/>
        <a:p>
          <a:endParaRPr lang="en-GB" sz="1300"/>
        </a:p>
      </dgm:t>
    </dgm:pt>
    <dgm:pt modelId="{823F678D-6851-4E0C-9E6E-6F43669F26B3}" type="sibTrans" cxnId="{2DF57AB5-B5A4-499D-8BA5-CF1C666383B6}">
      <dgm:prSet/>
      <dgm:spPr/>
      <dgm:t>
        <a:bodyPr/>
        <a:lstStyle/>
        <a:p>
          <a:endParaRPr lang="en-GB" sz="1300"/>
        </a:p>
      </dgm:t>
    </dgm:pt>
    <dgm:pt modelId="{D92471EC-8E38-46B9-A800-2ACC34E8A353}" type="pres">
      <dgm:prSet presAssocID="{2A8F4613-E602-4C91-A2E0-297F2ED9E74D}" presName="Name0" presStyleCnt="0">
        <dgm:presLayoutVars>
          <dgm:chMax val="7"/>
          <dgm:chPref val="7"/>
          <dgm:dir/>
        </dgm:presLayoutVars>
      </dgm:prSet>
      <dgm:spPr/>
    </dgm:pt>
    <dgm:pt modelId="{42CD5C88-48B9-4D97-A3DD-D5325A8A5436}" type="pres">
      <dgm:prSet presAssocID="{2A8F4613-E602-4C91-A2E0-297F2ED9E74D}" presName="Name1" presStyleCnt="0"/>
      <dgm:spPr/>
    </dgm:pt>
    <dgm:pt modelId="{FCBBE0FF-2254-4416-84EC-AB0EC386B51B}" type="pres">
      <dgm:prSet presAssocID="{2A8F4613-E602-4C91-A2E0-297F2ED9E74D}" presName="cycle" presStyleCnt="0"/>
      <dgm:spPr/>
    </dgm:pt>
    <dgm:pt modelId="{AE93B3F3-6D4C-4644-B3D8-1A8C7268EE78}" type="pres">
      <dgm:prSet presAssocID="{2A8F4613-E602-4C91-A2E0-297F2ED9E74D}" presName="srcNode" presStyleLbl="node1" presStyleIdx="0" presStyleCnt="4"/>
      <dgm:spPr/>
    </dgm:pt>
    <dgm:pt modelId="{BF155BF0-4773-41EE-B0D5-A71C34DE6CFC}" type="pres">
      <dgm:prSet presAssocID="{2A8F4613-E602-4C91-A2E0-297F2ED9E74D}" presName="conn" presStyleLbl="parChTrans1D2" presStyleIdx="0" presStyleCnt="1"/>
      <dgm:spPr/>
    </dgm:pt>
    <dgm:pt modelId="{177EF16A-99D0-423B-810C-191E9FF467E6}" type="pres">
      <dgm:prSet presAssocID="{2A8F4613-E602-4C91-A2E0-297F2ED9E74D}" presName="extraNode" presStyleLbl="node1" presStyleIdx="0" presStyleCnt="4"/>
      <dgm:spPr/>
    </dgm:pt>
    <dgm:pt modelId="{AD59368A-3B1C-4E0C-B01A-E9F69E709A9E}" type="pres">
      <dgm:prSet presAssocID="{2A8F4613-E602-4C91-A2E0-297F2ED9E74D}" presName="dstNode" presStyleLbl="node1" presStyleIdx="0" presStyleCnt="4"/>
      <dgm:spPr/>
    </dgm:pt>
    <dgm:pt modelId="{423EB4D3-E5B9-4E83-94B1-0B30AA7A6EBC}" type="pres">
      <dgm:prSet presAssocID="{BFD50DBE-5F2F-456D-8F4D-354F7233722B}" presName="text_1" presStyleLbl="node1" presStyleIdx="0" presStyleCnt="4" custScaleY="123208">
        <dgm:presLayoutVars>
          <dgm:bulletEnabled val="1"/>
        </dgm:presLayoutVars>
      </dgm:prSet>
      <dgm:spPr/>
    </dgm:pt>
    <dgm:pt modelId="{1C19517E-B0D8-45D1-A9FE-7A6CCC1C14CF}" type="pres">
      <dgm:prSet presAssocID="{BFD50DBE-5F2F-456D-8F4D-354F7233722B}" presName="accent_1" presStyleCnt="0"/>
      <dgm:spPr/>
    </dgm:pt>
    <dgm:pt modelId="{0A36AB7C-5732-4472-942C-269C3443B64E}" type="pres">
      <dgm:prSet presAssocID="{BFD50DBE-5F2F-456D-8F4D-354F7233722B}" presName="accentRepeatNode" presStyleLbl="solidFgAcc1" presStyleIdx="0" presStyleCnt="4"/>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t="-2000" b="-2000"/>
          </a:stretch>
        </a:blipFill>
      </dgm:spPr>
    </dgm:pt>
    <dgm:pt modelId="{CDAE45EF-9232-4E08-9521-F28C62694F28}" type="pres">
      <dgm:prSet presAssocID="{4DE92630-1245-4927-91B3-4C26A4E9CDCE}" presName="text_2" presStyleLbl="node1" presStyleIdx="1" presStyleCnt="4" custScaleY="123208">
        <dgm:presLayoutVars>
          <dgm:bulletEnabled val="1"/>
        </dgm:presLayoutVars>
      </dgm:prSet>
      <dgm:spPr/>
    </dgm:pt>
    <dgm:pt modelId="{E98D6BB1-09F2-4DF5-BDE6-10FC894FFA29}" type="pres">
      <dgm:prSet presAssocID="{4DE92630-1245-4927-91B3-4C26A4E9CDCE}" presName="accent_2" presStyleCnt="0"/>
      <dgm:spPr/>
    </dgm:pt>
    <dgm:pt modelId="{206AE76F-4B7C-4F5B-8E27-DFD99571E864}" type="pres">
      <dgm:prSet presAssocID="{4DE92630-1245-4927-91B3-4C26A4E9CDCE}" presName="accentRepeatNode" presStyleLbl="solidFgAcc1" presStyleIdx="1" presStyleCnt="4"/>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2D5A3A05-6A7C-4828-AEE8-29D0F85F7000}" type="pres">
      <dgm:prSet presAssocID="{AEC68F70-4092-4180-ABCB-EDF68086491A}" presName="text_3" presStyleLbl="node1" presStyleIdx="2" presStyleCnt="4" custScaleY="123208">
        <dgm:presLayoutVars>
          <dgm:bulletEnabled val="1"/>
        </dgm:presLayoutVars>
      </dgm:prSet>
      <dgm:spPr/>
    </dgm:pt>
    <dgm:pt modelId="{806407E1-81B9-408E-B9C9-DB3A1544220C}" type="pres">
      <dgm:prSet presAssocID="{AEC68F70-4092-4180-ABCB-EDF68086491A}" presName="accent_3" presStyleCnt="0"/>
      <dgm:spPr/>
    </dgm:pt>
    <dgm:pt modelId="{82017C3B-FE42-4707-9926-69F39B958043}" type="pres">
      <dgm:prSet presAssocID="{AEC68F70-4092-4180-ABCB-EDF68086491A}" presName="accentRepeatNode" presStyleLbl="solidFgAcc1" presStyleIdx="2" presStyleCnt="4"/>
      <dgm:spPr>
        <a:blipFill rotWithShape="0">
          <a:blip xmlns:r="http://schemas.openxmlformats.org/officeDocument/2006/relationships" r:embed="rId3"/>
          <a:srcRect/>
          <a:stretch>
            <a:fillRect l="-16000" r="-16000"/>
          </a:stretch>
        </a:blipFill>
      </dgm:spPr>
    </dgm:pt>
    <dgm:pt modelId="{664F4F4E-2111-4E60-AECE-3E7C379351DD}" type="pres">
      <dgm:prSet presAssocID="{FF97CD19-739A-4C85-97E7-7AF52EB92324}" presName="text_4" presStyleLbl="node1" presStyleIdx="3" presStyleCnt="4" custScaleY="123208">
        <dgm:presLayoutVars>
          <dgm:bulletEnabled val="1"/>
        </dgm:presLayoutVars>
      </dgm:prSet>
      <dgm:spPr/>
    </dgm:pt>
    <dgm:pt modelId="{E70B42A4-8EF6-4E3C-9140-0BAF5DCEA2E5}" type="pres">
      <dgm:prSet presAssocID="{FF97CD19-739A-4C85-97E7-7AF52EB92324}" presName="accent_4" presStyleCnt="0"/>
      <dgm:spPr/>
    </dgm:pt>
    <dgm:pt modelId="{F953FD31-AD18-49CE-BE68-AE2E472E2C86}" type="pres">
      <dgm:prSet presAssocID="{FF97CD19-739A-4C85-97E7-7AF52EB92324}" presName="accentRepeatNode" presStyleLbl="solidFgAcc1" presStyleIdx="3" presStyleCnt="4"/>
      <dgm:spPr>
        <a:blipFill rotWithShape="0">
          <a:blip xmlns:r="http://schemas.openxmlformats.org/officeDocument/2006/relationships" r:embed="rId4"/>
          <a:srcRect/>
          <a:stretch>
            <a:fillRect l="-21000" r="-21000"/>
          </a:stretch>
        </a:blipFill>
      </dgm:spPr>
    </dgm:pt>
  </dgm:ptLst>
  <dgm:cxnLst>
    <dgm:cxn modelId="{B8B51A16-298A-4021-912B-E1CE6B0B367F}" type="presOf" srcId="{02D58287-4400-4A2D-A376-7089CE8002AE}" destId="{BF155BF0-4773-41EE-B0D5-A71C34DE6CFC}" srcOrd="0" destOrd="0" presId="urn:microsoft.com/office/officeart/2008/layout/VerticalCurvedList"/>
    <dgm:cxn modelId="{084D1A36-862B-4F02-9F10-8CA32DFAAF3E}" type="presOf" srcId="{FF97CD19-739A-4C85-97E7-7AF52EB92324}" destId="{664F4F4E-2111-4E60-AECE-3E7C379351DD}" srcOrd="0" destOrd="0" presId="urn:microsoft.com/office/officeart/2008/layout/VerticalCurvedList"/>
    <dgm:cxn modelId="{81E02F65-4713-494E-AB78-37042A36E114}" srcId="{2A8F4613-E602-4C91-A2E0-297F2ED9E74D}" destId="{AEC68F70-4092-4180-ABCB-EDF68086491A}" srcOrd="2" destOrd="0" parTransId="{12D88809-CDCD-4821-B45A-1B22DF9E8CF3}" sibTransId="{378125CE-4F05-4C69-BE5C-EF0B80818503}"/>
    <dgm:cxn modelId="{AEBDE766-C300-4DB8-917B-2708F2ECF7AD}" srcId="{2A8F4613-E602-4C91-A2E0-297F2ED9E74D}" destId="{4DE92630-1245-4927-91B3-4C26A4E9CDCE}" srcOrd="1" destOrd="0" parTransId="{9A9533E0-20F8-40C0-8DD7-C18BC6692229}" sibTransId="{5A2B3869-CCDC-4B05-81A6-5D833252A817}"/>
    <dgm:cxn modelId="{2D973A8A-C6CA-493F-AE7C-0F0F77B62397}" type="presOf" srcId="{BFD50DBE-5F2F-456D-8F4D-354F7233722B}" destId="{423EB4D3-E5B9-4E83-94B1-0B30AA7A6EBC}" srcOrd="0" destOrd="0" presId="urn:microsoft.com/office/officeart/2008/layout/VerticalCurvedList"/>
    <dgm:cxn modelId="{2DF57AB5-B5A4-499D-8BA5-CF1C666383B6}" srcId="{2A8F4613-E602-4C91-A2E0-297F2ED9E74D}" destId="{FF97CD19-739A-4C85-97E7-7AF52EB92324}" srcOrd="3" destOrd="0" parTransId="{041CD3C3-02C2-41BA-A763-5763F4AE5F73}" sibTransId="{823F678D-6851-4E0C-9E6E-6F43669F26B3}"/>
    <dgm:cxn modelId="{0433C6E2-8B01-4A54-85B7-493FAF28CEB5}" type="presOf" srcId="{4DE92630-1245-4927-91B3-4C26A4E9CDCE}" destId="{CDAE45EF-9232-4E08-9521-F28C62694F28}" srcOrd="0" destOrd="0" presId="urn:microsoft.com/office/officeart/2008/layout/VerticalCurvedList"/>
    <dgm:cxn modelId="{1E95BEE3-4B90-404C-99B8-1589BA4AAA4B}" type="presOf" srcId="{AEC68F70-4092-4180-ABCB-EDF68086491A}" destId="{2D5A3A05-6A7C-4828-AEE8-29D0F85F7000}" srcOrd="0" destOrd="0" presId="urn:microsoft.com/office/officeart/2008/layout/VerticalCurvedList"/>
    <dgm:cxn modelId="{F946D0E6-A5E8-4658-8C88-19F230676947}" srcId="{2A8F4613-E602-4C91-A2E0-297F2ED9E74D}" destId="{BFD50DBE-5F2F-456D-8F4D-354F7233722B}" srcOrd="0" destOrd="0" parTransId="{C6582DE0-6D97-4953-8EBC-107E9E6D56B2}" sibTransId="{02D58287-4400-4A2D-A376-7089CE8002AE}"/>
    <dgm:cxn modelId="{9543E9F4-022A-444A-8DAC-A784483646D6}" type="presOf" srcId="{2A8F4613-E602-4C91-A2E0-297F2ED9E74D}" destId="{D92471EC-8E38-46B9-A800-2ACC34E8A353}" srcOrd="0" destOrd="0" presId="urn:microsoft.com/office/officeart/2008/layout/VerticalCurvedList"/>
    <dgm:cxn modelId="{49B39CF1-80D2-4F5C-A901-4F0DDCF684FE}" type="presParOf" srcId="{D92471EC-8E38-46B9-A800-2ACC34E8A353}" destId="{42CD5C88-48B9-4D97-A3DD-D5325A8A5436}" srcOrd="0" destOrd="0" presId="urn:microsoft.com/office/officeart/2008/layout/VerticalCurvedList"/>
    <dgm:cxn modelId="{E9CFE26D-F494-4981-9FC5-9DCB585E6309}" type="presParOf" srcId="{42CD5C88-48B9-4D97-A3DD-D5325A8A5436}" destId="{FCBBE0FF-2254-4416-84EC-AB0EC386B51B}" srcOrd="0" destOrd="0" presId="urn:microsoft.com/office/officeart/2008/layout/VerticalCurvedList"/>
    <dgm:cxn modelId="{2B28F429-99BE-461F-9963-25D0E4F2EEAC}" type="presParOf" srcId="{FCBBE0FF-2254-4416-84EC-AB0EC386B51B}" destId="{AE93B3F3-6D4C-4644-B3D8-1A8C7268EE78}" srcOrd="0" destOrd="0" presId="urn:microsoft.com/office/officeart/2008/layout/VerticalCurvedList"/>
    <dgm:cxn modelId="{FCFF6F63-570E-4859-86DF-981FC34CC19A}" type="presParOf" srcId="{FCBBE0FF-2254-4416-84EC-AB0EC386B51B}" destId="{BF155BF0-4773-41EE-B0D5-A71C34DE6CFC}" srcOrd="1" destOrd="0" presId="urn:microsoft.com/office/officeart/2008/layout/VerticalCurvedList"/>
    <dgm:cxn modelId="{7F44B2F0-676E-4CB2-BADD-FA7C4B323667}" type="presParOf" srcId="{FCBBE0FF-2254-4416-84EC-AB0EC386B51B}" destId="{177EF16A-99D0-423B-810C-191E9FF467E6}" srcOrd="2" destOrd="0" presId="urn:microsoft.com/office/officeart/2008/layout/VerticalCurvedList"/>
    <dgm:cxn modelId="{CD41A79D-202F-4895-AD25-1DD5510AE1E5}" type="presParOf" srcId="{FCBBE0FF-2254-4416-84EC-AB0EC386B51B}" destId="{AD59368A-3B1C-4E0C-B01A-E9F69E709A9E}" srcOrd="3" destOrd="0" presId="urn:microsoft.com/office/officeart/2008/layout/VerticalCurvedList"/>
    <dgm:cxn modelId="{8653C218-BD62-4D22-B535-EFE60E2E9732}" type="presParOf" srcId="{42CD5C88-48B9-4D97-A3DD-D5325A8A5436}" destId="{423EB4D3-E5B9-4E83-94B1-0B30AA7A6EBC}" srcOrd="1" destOrd="0" presId="urn:microsoft.com/office/officeart/2008/layout/VerticalCurvedList"/>
    <dgm:cxn modelId="{8358D333-9B20-4607-A41B-DA3A90CD428D}" type="presParOf" srcId="{42CD5C88-48B9-4D97-A3DD-D5325A8A5436}" destId="{1C19517E-B0D8-45D1-A9FE-7A6CCC1C14CF}" srcOrd="2" destOrd="0" presId="urn:microsoft.com/office/officeart/2008/layout/VerticalCurvedList"/>
    <dgm:cxn modelId="{BB817536-B447-4882-9FDD-8EC7A1D97FEA}" type="presParOf" srcId="{1C19517E-B0D8-45D1-A9FE-7A6CCC1C14CF}" destId="{0A36AB7C-5732-4472-942C-269C3443B64E}" srcOrd="0" destOrd="0" presId="urn:microsoft.com/office/officeart/2008/layout/VerticalCurvedList"/>
    <dgm:cxn modelId="{8178EE68-0BAA-41B5-8FAB-0BC5E578F508}" type="presParOf" srcId="{42CD5C88-48B9-4D97-A3DD-D5325A8A5436}" destId="{CDAE45EF-9232-4E08-9521-F28C62694F28}" srcOrd="3" destOrd="0" presId="urn:microsoft.com/office/officeart/2008/layout/VerticalCurvedList"/>
    <dgm:cxn modelId="{8F5A5548-315F-480A-BE0B-C3BD896791FF}" type="presParOf" srcId="{42CD5C88-48B9-4D97-A3DD-D5325A8A5436}" destId="{E98D6BB1-09F2-4DF5-BDE6-10FC894FFA29}" srcOrd="4" destOrd="0" presId="urn:microsoft.com/office/officeart/2008/layout/VerticalCurvedList"/>
    <dgm:cxn modelId="{F096489A-8654-492C-8B6A-2A0D6F79DE52}" type="presParOf" srcId="{E98D6BB1-09F2-4DF5-BDE6-10FC894FFA29}" destId="{206AE76F-4B7C-4F5B-8E27-DFD99571E864}" srcOrd="0" destOrd="0" presId="urn:microsoft.com/office/officeart/2008/layout/VerticalCurvedList"/>
    <dgm:cxn modelId="{68BA25DA-F6D3-4883-8F8B-3F14D1E7C00E}" type="presParOf" srcId="{42CD5C88-48B9-4D97-A3DD-D5325A8A5436}" destId="{2D5A3A05-6A7C-4828-AEE8-29D0F85F7000}" srcOrd="5" destOrd="0" presId="urn:microsoft.com/office/officeart/2008/layout/VerticalCurvedList"/>
    <dgm:cxn modelId="{9974781E-54E0-495C-8F28-630643C530D7}" type="presParOf" srcId="{42CD5C88-48B9-4D97-A3DD-D5325A8A5436}" destId="{806407E1-81B9-408E-B9C9-DB3A1544220C}" srcOrd="6" destOrd="0" presId="urn:microsoft.com/office/officeart/2008/layout/VerticalCurvedList"/>
    <dgm:cxn modelId="{55BB1FD2-F94E-400A-898F-D3BEED702239}" type="presParOf" srcId="{806407E1-81B9-408E-B9C9-DB3A1544220C}" destId="{82017C3B-FE42-4707-9926-69F39B958043}" srcOrd="0" destOrd="0" presId="urn:microsoft.com/office/officeart/2008/layout/VerticalCurvedList"/>
    <dgm:cxn modelId="{2DA2FAFB-2CF4-49B4-A137-916D711FE294}" type="presParOf" srcId="{42CD5C88-48B9-4D97-A3DD-D5325A8A5436}" destId="{664F4F4E-2111-4E60-AECE-3E7C379351DD}" srcOrd="7" destOrd="0" presId="urn:microsoft.com/office/officeart/2008/layout/VerticalCurvedList"/>
    <dgm:cxn modelId="{C61C8DA7-6830-49D6-B4BE-F80B1508B959}" type="presParOf" srcId="{42CD5C88-48B9-4D97-A3DD-D5325A8A5436}" destId="{E70B42A4-8EF6-4E3C-9140-0BAF5DCEA2E5}" srcOrd="8" destOrd="0" presId="urn:microsoft.com/office/officeart/2008/layout/VerticalCurvedList"/>
    <dgm:cxn modelId="{DE2BF3CE-D8F0-4181-B435-B327F62CE789}" type="presParOf" srcId="{E70B42A4-8EF6-4E3C-9140-0BAF5DCEA2E5}" destId="{F953FD31-AD18-49CE-BE68-AE2E472E2C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International operating environment</a:t>
          </a: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tx2"/>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Boxes: pricing in focus</a:t>
          </a: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0"/>
          <a:ext cx="6480008" cy="85608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en-GB" sz="2200" b="1" kern="1200" noProof="0" dirty="0">
              <a:solidFill>
                <a:prstClr val="white"/>
              </a:solidFill>
              <a:latin typeface="Trebuchet MS"/>
              <a:ea typeface="+mn-ea"/>
              <a:cs typeface="+mn-cs"/>
            </a:rPr>
            <a:t>operating</a:t>
          </a:r>
          <a:r>
            <a:rPr lang="hu-HU" sz="2200" b="1" kern="120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environment</a:t>
          </a:r>
        </a:p>
      </dsp:txBody>
      <dsp:txXfrm>
        <a:off x="403496" y="41790"/>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Trends</a:t>
          </a:r>
          <a:r>
            <a:rPr lang="hu-HU" sz="2200" b="1" kern="120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in lending</a:t>
          </a: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Boxes: pricing in focus</a:t>
          </a:r>
        </a:p>
      </dsp:txBody>
      <dsp:txXfrm>
        <a:off x="403496" y="5355562"/>
        <a:ext cx="6396428"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International operating environment</a:t>
          </a: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schemeClr val="tx2"/>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Trends in lending</a:t>
          </a: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Boxes: pricing in focus</a:t>
          </a:r>
        </a:p>
      </dsp:txBody>
      <dsp:txXfrm>
        <a:off x="403496" y="5355562"/>
        <a:ext cx="6396428"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International operating environment</a:t>
          </a: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schemeClr val="tx2"/>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Trends in lending</a:t>
          </a: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Boxes: pricing in focus</a:t>
          </a:r>
        </a:p>
      </dsp:txBody>
      <dsp:txXfrm>
        <a:off x="403496" y="5355562"/>
        <a:ext cx="6396428"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hu-HU" sz="2200" b="1" kern="1200" dirty="0" err="1">
              <a:solidFill>
                <a:prstClr val="white"/>
              </a:solidFill>
              <a:latin typeface="Trebuchet MS"/>
              <a:ea typeface="+mn-ea"/>
              <a:cs typeface="+mn-cs"/>
            </a:rPr>
            <a:t>operating</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environment</a:t>
          </a:r>
          <a:endParaRPr lang="en-US" sz="2200" b="1" kern="1200" dirty="0">
            <a:solidFill>
              <a:prstClr val="white"/>
            </a:solidFill>
            <a:latin typeface="Trebuchet MS"/>
            <a:ea typeface="+mn-ea"/>
            <a:cs typeface="+mn-cs"/>
          </a:endParaRP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tx2"/>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Boxes</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pricing</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focus</a:t>
          </a:r>
          <a:endParaRPr lang="hu-HU" sz="2200" b="1" kern="1200" dirty="0">
            <a:solidFill>
              <a:prstClr val="white"/>
            </a:solidFill>
            <a:latin typeface="Trebuchet MS"/>
            <a:ea typeface="+mn-ea"/>
            <a:cs typeface="+mn-cs"/>
          </a:endParaRPr>
        </a:p>
      </dsp:txBody>
      <dsp:txXfrm>
        <a:off x="403496" y="5355562"/>
        <a:ext cx="6396428" cy="77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55BF0-4773-41EE-B0D5-A71C34DE6CFC}">
      <dsp:nvSpPr>
        <dsp:cNvPr id="0" name=""/>
        <dsp:cNvSpPr/>
      </dsp:nvSpPr>
      <dsp:spPr>
        <a:xfrm>
          <a:off x="-4475043" y="-686272"/>
          <a:ext cx="5331105" cy="5331105"/>
        </a:xfrm>
        <a:prstGeom prst="blockArc">
          <a:avLst>
            <a:gd name="adj1" fmla="val 18900000"/>
            <a:gd name="adj2" fmla="val 2700000"/>
            <a:gd name="adj3" fmla="val 40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3EB4D3-E5B9-4E83-94B1-0B30AA7A6EBC}">
      <dsp:nvSpPr>
        <dsp:cNvPr id="0" name=""/>
        <dsp:cNvSpPr/>
      </dsp:nvSpPr>
      <dsp:spPr>
        <a:xfrm>
          <a:off x="448424" y="233667"/>
          <a:ext cx="3617208" cy="7503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38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noProof="0" dirty="0">
              <a:solidFill>
                <a:srgbClr val="002060"/>
              </a:solidFill>
            </a:rPr>
            <a:t>A </a:t>
          </a:r>
          <a:r>
            <a:rPr lang="en-GB" sz="1300" b="1" kern="1200" noProof="0" dirty="0">
              <a:solidFill>
                <a:srgbClr val="002060"/>
              </a:solidFill>
            </a:rPr>
            <a:t>moratorium</a:t>
          </a:r>
          <a:r>
            <a:rPr lang="en-GB" sz="1300" kern="1200" noProof="0" dirty="0">
              <a:solidFill>
                <a:srgbClr val="002060"/>
              </a:solidFill>
            </a:rPr>
            <a:t> on payments only protects against a </a:t>
          </a:r>
          <a:r>
            <a:rPr lang="en-GB" sz="1300" b="1" kern="1200" noProof="0" dirty="0">
              <a:solidFill>
                <a:srgbClr val="002060"/>
              </a:solidFill>
            </a:rPr>
            <a:t>drop in revenue</a:t>
          </a:r>
          <a:r>
            <a:rPr lang="en-GB" sz="1300" kern="1200" noProof="0" dirty="0">
              <a:solidFill>
                <a:srgbClr val="002060"/>
              </a:solidFill>
            </a:rPr>
            <a:t>, not against costs</a:t>
          </a:r>
        </a:p>
      </dsp:txBody>
      <dsp:txXfrm>
        <a:off x="448424" y="233667"/>
        <a:ext cx="3617208" cy="750318"/>
      </dsp:txXfrm>
    </dsp:sp>
    <dsp:sp modelId="{0A36AB7C-5732-4472-942C-269C3443B64E}">
      <dsp:nvSpPr>
        <dsp:cNvPr id="0" name=""/>
        <dsp:cNvSpPr/>
      </dsp:nvSpPr>
      <dsp:spPr>
        <a:xfrm>
          <a:off x="67808" y="228211"/>
          <a:ext cx="761231" cy="761231"/>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t="-2000" b="-2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AE45EF-9232-4E08-9521-F28C62694F28}">
      <dsp:nvSpPr>
        <dsp:cNvPr id="0" name=""/>
        <dsp:cNvSpPr/>
      </dsp:nvSpPr>
      <dsp:spPr>
        <a:xfrm>
          <a:off x="797569" y="1147303"/>
          <a:ext cx="3268063" cy="7503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382"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noProof="0" dirty="0">
              <a:solidFill>
                <a:srgbClr val="002060"/>
              </a:solidFill>
            </a:rPr>
            <a:t>Using the ratings of commercial banks, </a:t>
          </a:r>
          <a:r>
            <a:rPr lang="en-US" sz="1300" b="0" kern="1200" noProof="0" dirty="0">
              <a:solidFill>
                <a:srgbClr val="002060"/>
              </a:solidFill>
            </a:rPr>
            <a:t>the </a:t>
          </a:r>
          <a:r>
            <a:rPr lang="en-GB" sz="1300" b="0" kern="1200" noProof="0" dirty="0">
              <a:solidFill>
                <a:srgbClr val="002060"/>
              </a:solidFill>
            </a:rPr>
            <a:t>loans of corporations affected by energy and raw material prices amounts to HUF 2,000 billion (~ 20% of loans).</a:t>
          </a:r>
        </a:p>
      </dsp:txBody>
      <dsp:txXfrm>
        <a:off x="797569" y="1147303"/>
        <a:ext cx="3268063" cy="750318"/>
      </dsp:txXfrm>
    </dsp:sp>
    <dsp:sp modelId="{206AE76F-4B7C-4F5B-8E27-DFD99571E864}">
      <dsp:nvSpPr>
        <dsp:cNvPr id="0" name=""/>
        <dsp:cNvSpPr/>
      </dsp:nvSpPr>
      <dsp:spPr>
        <a:xfrm>
          <a:off x="416953" y="1141846"/>
          <a:ext cx="761231" cy="761231"/>
        </a:xfrm>
        <a:prstGeom prst="ellipse">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A3A05-6A7C-4828-AEE8-29D0F85F7000}">
      <dsp:nvSpPr>
        <dsp:cNvPr id="0" name=""/>
        <dsp:cNvSpPr/>
      </dsp:nvSpPr>
      <dsp:spPr>
        <a:xfrm>
          <a:off x="797569" y="2060939"/>
          <a:ext cx="3268063" cy="7503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382"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noProof="0" dirty="0">
              <a:solidFill>
                <a:srgbClr val="002060"/>
              </a:solidFill>
            </a:rPr>
            <a:t>Within this, the loans of corporations that </a:t>
          </a:r>
          <a:r>
            <a:rPr lang="en-GB" sz="1300" b="1" kern="1200" noProof="0" dirty="0">
              <a:solidFill>
                <a:srgbClr val="002060"/>
              </a:solidFill>
            </a:rPr>
            <a:t>use chemical and metal raw </a:t>
          </a:r>
          <a:r>
            <a:rPr lang="en-GB" sz="1300" kern="1200" noProof="0" dirty="0">
              <a:solidFill>
                <a:srgbClr val="002060"/>
              </a:solidFill>
            </a:rPr>
            <a:t>(and thus mostly affected) account for </a:t>
          </a:r>
          <a:r>
            <a:rPr lang="en-GB" sz="1300" b="1" kern="1200" noProof="0" dirty="0">
              <a:solidFill>
                <a:srgbClr val="002060"/>
              </a:solidFill>
            </a:rPr>
            <a:t>HUF 620 billion</a:t>
          </a:r>
          <a:r>
            <a:rPr lang="en-GB" sz="1300" kern="1200" noProof="0" dirty="0">
              <a:solidFill>
                <a:srgbClr val="002060"/>
              </a:solidFill>
            </a:rPr>
            <a:t> (~ 6% of loans).</a:t>
          </a:r>
        </a:p>
      </dsp:txBody>
      <dsp:txXfrm>
        <a:off x="797569" y="2060939"/>
        <a:ext cx="3268063" cy="750318"/>
      </dsp:txXfrm>
    </dsp:sp>
    <dsp:sp modelId="{82017C3B-FE42-4707-9926-69F39B958043}">
      <dsp:nvSpPr>
        <dsp:cNvPr id="0" name=""/>
        <dsp:cNvSpPr/>
      </dsp:nvSpPr>
      <dsp:spPr>
        <a:xfrm>
          <a:off x="416953" y="2055482"/>
          <a:ext cx="761231" cy="761231"/>
        </a:xfrm>
        <a:prstGeom prst="ellipse">
          <a:avLst/>
        </a:prstGeom>
        <a:blipFill rotWithShape="0">
          <a:blip xmlns:r="http://schemas.openxmlformats.org/officeDocument/2006/relationships" r:embed="rId3"/>
          <a:srcRect/>
          <a:stretch>
            <a:fillRect l="-16000" r="-16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F4F4E-2111-4E60-AECE-3E7C379351DD}">
      <dsp:nvSpPr>
        <dsp:cNvPr id="0" name=""/>
        <dsp:cNvSpPr/>
      </dsp:nvSpPr>
      <dsp:spPr>
        <a:xfrm>
          <a:off x="448424" y="2974575"/>
          <a:ext cx="3617208" cy="7503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38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noProof="0" dirty="0">
              <a:solidFill>
                <a:srgbClr val="002060"/>
              </a:solidFill>
            </a:rPr>
            <a:t>In the </a:t>
          </a:r>
          <a:r>
            <a:rPr lang="en-GB" sz="1300" kern="1200" noProof="0" dirty="0">
              <a:solidFill>
                <a:srgbClr val="002060"/>
              </a:solidFill>
            </a:rPr>
            <a:t>medium term, the </a:t>
          </a:r>
          <a:r>
            <a:rPr lang="en-GB" sz="1300" b="1" kern="1200" noProof="0" dirty="0">
              <a:solidFill>
                <a:srgbClr val="002060"/>
              </a:solidFill>
            </a:rPr>
            <a:t>repricing ability </a:t>
          </a:r>
          <a:r>
            <a:rPr lang="en-GB" sz="1300" kern="1200" noProof="0" dirty="0">
              <a:solidFill>
                <a:srgbClr val="002060"/>
              </a:solidFill>
            </a:rPr>
            <a:t>of these corporations will be crucial in their viability; however, </a:t>
          </a:r>
          <a:r>
            <a:rPr lang="en-GB" sz="1300" b="1" kern="1200" noProof="0" dirty="0">
              <a:solidFill>
                <a:srgbClr val="002060"/>
              </a:solidFill>
            </a:rPr>
            <a:t>price increases </a:t>
          </a:r>
          <a:r>
            <a:rPr lang="en-GB" sz="1300" kern="1200" noProof="0" dirty="0">
              <a:solidFill>
                <a:srgbClr val="002060"/>
              </a:solidFill>
            </a:rPr>
            <a:t>may turn into </a:t>
          </a:r>
          <a:r>
            <a:rPr lang="en-GB" sz="1300" b="1" kern="1200" noProof="0" dirty="0">
              <a:solidFill>
                <a:srgbClr val="002060"/>
              </a:solidFill>
            </a:rPr>
            <a:t>declining revenues </a:t>
          </a:r>
          <a:r>
            <a:rPr lang="en-GB" sz="1300" kern="1200" noProof="0" dirty="0">
              <a:solidFill>
                <a:srgbClr val="002060"/>
              </a:solidFill>
            </a:rPr>
            <a:t>in many cases.</a:t>
          </a:r>
        </a:p>
      </dsp:txBody>
      <dsp:txXfrm>
        <a:off x="448424" y="2974575"/>
        <a:ext cx="3617208" cy="750318"/>
      </dsp:txXfrm>
    </dsp:sp>
    <dsp:sp modelId="{F953FD31-AD18-49CE-BE68-AE2E472E2C86}">
      <dsp:nvSpPr>
        <dsp:cNvPr id="0" name=""/>
        <dsp:cNvSpPr/>
      </dsp:nvSpPr>
      <dsp:spPr>
        <a:xfrm>
          <a:off x="67808" y="2969118"/>
          <a:ext cx="761231" cy="761231"/>
        </a:xfrm>
        <a:prstGeom prst="ellipse">
          <a:avLst/>
        </a:prstGeom>
        <a:blipFill rotWithShape="0">
          <a:blip xmlns:r="http://schemas.openxmlformats.org/officeDocument/2006/relationships" r:embed="rId4"/>
          <a:srcRect/>
          <a:stretch>
            <a:fillRect l="-21000" r="-21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International operating environment</a:t>
          </a: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Trends in lending</a:t>
          </a: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Asset quality, profitability</a:t>
          </a:r>
          <a:endParaRPr lang="hu-HU" sz="2200" b="1" kern="1200" dirty="0">
            <a:solidFill>
              <a:prstClr val="white"/>
            </a:solidFill>
            <a:latin typeface="Trebuchet MS"/>
            <a:ea typeface="+mn-ea"/>
            <a:cs typeface="+mn-cs"/>
          </a:endParaRP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tx2"/>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Boxes: pricing in focus</a:t>
          </a:r>
        </a:p>
      </dsp:txBody>
      <dsp:txXfrm>
        <a:off x="403496" y="5355562"/>
        <a:ext cx="6396428"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55BF24C8-29BD-44C8-8670-E2899CC88455}" type="datetimeFigureOut">
              <a:rPr lang="hu-HU" smtClean="0"/>
              <a:t>2022. 05. 24.</a:t>
            </a:fld>
            <a:endParaRPr lang="hu-HU"/>
          </a:p>
        </p:txBody>
      </p:sp>
      <p:sp>
        <p:nvSpPr>
          <p:cNvPr id="4" name="Diakép hely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6636E54E-4040-4C34-9C66-031D06AC9E19}" type="slidenum">
              <a:rPr lang="hu-HU" smtClean="0"/>
              <a:t>‹#›</a:t>
            </a:fld>
            <a:endParaRPr lang="hu-HU"/>
          </a:p>
        </p:txBody>
      </p:sp>
    </p:spTree>
    <p:extLst>
      <p:ext uri="{BB962C8B-B14F-4D97-AF65-F5344CB8AC3E}">
        <p14:creationId xmlns:p14="http://schemas.microsoft.com/office/powerpoint/2010/main" val="215864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a:t>
            </a:fld>
            <a:endParaRPr lang="hu-HU" dirty="0"/>
          </a:p>
        </p:txBody>
      </p:sp>
    </p:spTree>
    <p:extLst>
      <p:ext uri="{BB962C8B-B14F-4D97-AF65-F5344CB8AC3E}">
        <p14:creationId xmlns:p14="http://schemas.microsoft.com/office/powerpoint/2010/main" val="279822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29</a:t>
            </a:fld>
            <a:endParaRPr lang="hu-HU"/>
          </a:p>
        </p:txBody>
      </p:sp>
    </p:spTree>
    <p:extLst>
      <p:ext uri="{BB962C8B-B14F-4D97-AF65-F5344CB8AC3E}">
        <p14:creationId xmlns:p14="http://schemas.microsoft.com/office/powerpoint/2010/main" val="1777528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bg1"/>
                </a:solidFill>
                <a:latin typeface="+mn-lt"/>
                <a:ea typeface="+mn-ea"/>
                <a:cs typeface="+mn-cs"/>
              </a:defRPr>
            </a:lvl1pPr>
          </a:lstStyle>
          <a:p>
            <a:pPr marL="0" lvl="0" algn="ctr" defTabSz="4572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rot="5400000">
            <a:off x="5092101" y="2517211"/>
            <a:ext cx="1944000" cy="5608800"/>
          </a:xfrm>
          <a:prstGeom prst="rect">
            <a:avLst/>
          </a:prstGeom>
        </p:spPr>
      </p:pic>
      <p:sp>
        <p:nvSpPr>
          <p:cNvPr id="9" name="Ellipszis 8">
            <a:extLst>
              <a:ext uri="{FF2B5EF4-FFF2-40B4-BE49-F238E27FC236}">
                <a16:creationId xmlns:a16="http://schemas.microsoft.com/office/drawing/2014/main" id="{AA33C856-AF1F-46C6-9B70-74729FEF45F9}"/>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Tree>
    <p:extLst>
      <p:ext uri="{BB962C8B-B14F-4D97-AF65-F5344CB8AC3E}">
        <p14:creationId xmlns:p14="http://schemas.microsoft.com/office/powerpoint/2010/main" val="288829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67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600201"/>
            <a:ext cx="10972800" cy="4277072"/>
          </a:xfrm>
          <a:prstGeom prst="rect">
            <a:avLst/>
          </a:prstGeom>
        </p:spPr>
        <p:txBody>
          <a:bodyPr/>
          <a:lstStyle>
            <a:lvl1pPr marL="609585" indent="-609585">
              <a:buFont typeface="+mj-lt"/>
              <a:buAutoNum type="arabicPeriod"/>
              <a:defRPr sz="3200">
                <a:solidFill>
                  <a:srgbClr val="1E1B58"/>
                </a:solidFill>
              </a:defRPr>
            </a:lvl1pPr>
            <a:lvl2pPr marL="1219170" indent="-609585">
              <a:buFont typeface="+mj-lt"/>
              <a:buAutoNum type="alphaLcPeriod"/>
              <a:defRPr sz="2667">
                <a:solidFill>
                  <a:srgbClr val="1E1B58"/>
                </a:solidFill>
              </a:defRPr>
            </a:lvl2pPr>
            <a:lvl3pPr marL="1676358" indent="-457189">
              <a:buFont typeface="+mj-lt"/>
              <a:buAutoNum type="romanLcPeriod"/>
              <a:defRPr sz="2400">
                <a:solidFill>
                  <a:srgbClr val="1E1B58"/>
                </a:solidFill>
              </a:defRPr>
            </a:lvl3pPr>
            <a:lvl4pPr marL="2285943" indent="-457189">
              <a:buFont typeface="+mj-lt"/>
              <a:buAutoNum type="arabicPeriod"/>
              <a:defRPr sz="2133">
                <a:solidFill>
                  <a:srgbClr val="1E1B58"/>
                </a:solidFill>
              </a:defRPr>
            </a:lvl4pPr>
            <a:lvl5pPr marL="2895528" indent="-457189">
              <a:buFont typeface="+mj-lt"/>
              <a:buAutoNum type="arabicPeriod"/>
              <a:defRPr sz="2133">
                <a:solidFill>
                  <a:srgbClr val="1E1B58"/>
                </a:solidFill>
              </a:defRPr>
            </a:lvl5pPr>
          </a:lstStyle>
          <a:p>
            <a:pPr lvl="0"/>
            <a:r>
              <a:rPr lang="hu-HU" dirty="0"/>
              <a:t>Mintaszöveg szerkesztése</a:t>
            </a:r>
          </a:p>
          <a:p>
            <a:pPr lvl="1"/>
            <a:r>
              <a:rPr lang="hu-HU" dirty="0"/>
              <a:t>Második szint</a:t>
            </a:r>
          </a:p>
          <a:p>
            <a:pPr lvl="2"/>
            <a:r>
              <a:rPr lang="hu-HU" dirty="0"/>
              <a:t>Harmadik szint</a:t>
            </a:r>
          </a:p>
        </p:txBody>
      </p:sp>
      <p:sp>
        <p:nvSpPr>
          <p:cNvPr id="5" name="Élőláb helye 4"/>
          <p:cNvSpPr>
            <a:spLocks noGrp="1"/>
          </p:cNvSpPr>
          <p:nvPr>
            <p:ph type="ftr" sz="quarter" idx="11"/>
          </p:nvPr>
        </p:nvSpPr>
        <p:spPr>
          <a:xfrm>
            <a:off x="4367808" y="6309320"/>
            <a:ext cx="3860800" cy="365125"/>
          </a:xfrm>
          <a:prstGeom prst="rect">
            <a:avLst/>
          </a:prstGeom>
        </p:spPr>
        <p:txBody>
          <a:bodyPr/>
          <a:lstStyle/>
          <a:p>
            <a:endParaRPr lang="hu-HU" dirty="0"/>
          </a:p>
        </p:txBody>
      </p:sp>
      <p:sp>
        <p:nvSpPr>
          <p:cNvPr id="6" name="Dia számának helye 5"/>
          <p:cNvSpPr>
            <a:spLocks noGrp="1"/>
          </p:cNvSpPr>
          <p:nvPr>
            <p:ph type="sldNum" sz="quarter" idx="12"/>
          </p:nvPr>
        </p:nvSpPr>
        <p:spPr>
          <a:xfrm>
            <a:off x="623392" y="6309320"/>
            <a:ext cx="2784309" cy="365125"/>
          </a:xfrm>
          <a:prstGeom prst="rect">
            <a:avLst/>
          </a:prstGeom>
        </p:spPr>
        <p:txBody>
          <a:bodyPr/>
          <a:lstStyle/>
          <a:p>
            <a:pPr algn="l"/>
            <a:fld id="{ACA1FBC3-C4CA-4F32-B016-43947CDEBAB8}" type="slidenum">
              <a:rPr lang="hu-HU" smtClean="0"/>
              <a:pPr algn="l"/>
              <a:t>‹#›</a:t>
            </a:fld>
            <a:endParaRPr lang="hu-HU" dirty="0"/>
          </a:p>
        </p:txBody>
      </p:sp>
      <p:sp>
        <p:nvSpPr>
          <p:cNvPr id="15" name="Cím 1"/>
          <p:cNvSpPr>
            <a:spLocks noGrp="1"/>
          </p:cNvSpPr>
          <p:nvPr>
            <p:ph type="ctrTitle" hasCustomPrompt="1"/>
          </p:nvPr>
        </p:nvSpPr>
        <p:spPr>
          <a:xfrm>
            <a:off x="335690" y="620688"/>
            <a:ext cx="7296811" cy="504056"/>
          </a:xfrm>
          <a:prstGeom prst="rect">
            <a:avLst/>
          </a:prstGeom>
        </p:spPr>
        <p:txBody>
          <a:bodyPr>
            <a:noAutofit/>
          </a:bodyPr>
          <a:lstStyle>
            <a:lvl1pPr algn="l">
              <a:defRPr sz="3333">
                <a:solidFill>
                  <a:srgbClr val="1E1B58"/>
                </a:solidFill>
                <a:latin typeface="Arial" panose="020B0604020202020204" pitchFamily="34" charset="0"/>
                <a:cs typeface="Arial" panose="020B0604020202020204" pitchFamily="34" charset="0"/>
              </a:defRPr>
            </a:lvl1pPr>
          </a:lstStyle>
          <a:p>
            <a:r>
              <a:rPr lang="hu-HU" dirty="0"/>
              <a:t>DIA CÍME</a:t>
            </a:r>
          </a:p>
        </p:txBody>
      </p:sp>
      <p:sp>
        <p:nvSpPr>
          <p:cNvPr id="16" name="Szöveg helye 13"/>
          <p:cNvSpPr>
            <a:spLocks noGrp="1"/>
          </p:cNvSpPr>
          <p:nvPr>
            <p:ph type="body" sz="quarter" idx="13" hasCustomPrompt="1"/>
          </p:nvPr>
        </p:nvSpPr>
        <p:spPr>
          <a:xfrm>
            <a:off x="335360" y="332657"/>
            <a:ext cx="7296149" cy="288057"/>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solidFill>
                  <a:srgbClr val="1E1B58"/>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t>A prezentáció címe</a:t>
            </a:r>
          </a:p>
        </p:txBody>
      </p:sp>
    </p:spTree>
    <p:extLst>
      <p:ext uri="{BB962C8B-B14F-4D97-AF65-F5344CB8AC3E}">
        <p14:creationId xmlns:p14="http://schemas.microsoft.com/office/powerpoint/2010/main" val="325527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40467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5124001" y="2537525"/>
            <a:ext cx="1944000" cy="56088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12192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9" name="Ellipszis 8">
            <a:extLst>
              <a:ext uri="{FF2B5EF4-FFF2-40B4-BE49-F238E27FC236}">
                <a16:creationId xmlns:a16="http://schemas.microsoft.com/office/drawing/2014/main" id="{AA33C856-AF1F-46C6-9B70-74729FEF45F9}"/>
              </a:ext>
            </a:extLst>
          </p:cNvPr>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36002"/>
            <a:ext cx="9027887"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tx2"/>
                </a:solidFill>
                <a:latin typeface="+mn-lt"/>
                <a:ea typeface="+mn-ea"/>
                <a:cs typeface="+mn-cs"/>
              </a:defRPr>
            </a:lvl1pPr>
          </a:lstStyle>
          <a:p>
            <a:pPr marL="0" lvl="0" algn="ctr" defTabSz="457200"/>
            <a:r>
              <a:rPr lang="hu-HU" dirty="0" err="1"/>
              <a:t>MintacíM</a:t>
            </a:r>
            <a:r>
              <a:rPr lang="hu-HU" dirty="0"/>
              <a:t> szerkesztése</a:t>
            </a:r>
          </a:p>
        </p:txBody>
      </p:sp>
    </p:spTree>
    <p:extLst>
      <p:ext uri="{BB962C8B-B14F-4D97-AF65-F5344CB8AC3E}">
        <p14:creationId xmlns:p14="http://schemas.microsoft.com/office/powerpoint/2010/main" val="94607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2350800" cy="4788000"/>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dirty="0"/>
              <a:t>Mintacím szerkesztése</a:t>
            </a:r>
          </a:p>
        </p:txBody>
      </p:sp>
    </p:spTree>
    <p:extLst>
      <p:ext uri="{BB962C8B-B14F-4D97-AF65-F5344CB8AC3E}">
        <p14:creationId xmlns:p14="http://schemas.microsoft.com/office/powerpoint/2010/main" val="282193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355994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Tree>
    <p:extLst>
      <p:ext uri="{BB962C8B-B14F-4D97-AF65-F5344CB8AC3E}">
        <p14:creationId xmlns:p14="http://schemas.microsoft.com/office/powerpoint/2010/main" val="3008236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52021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101906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7306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 y="1"/>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0" y="1988698"/>
            <a:ext cx="2312780" cy="707886"/>
          </a:xfrm>
          <a:prstGeom prst="rect">
            <a:avLst/>
          </a:prstGeom>
          <a:noFill/>
        </p:spPr>
        <p:txBody>
          <a:bodyPr wrap="square" rtlCol="0">
            <a:spAutoFit/>
          </a:bodyPr>
          <a:lstStyle/>
          <a:p>
            <a:pPr algn="ctr">
              <a:lnSpc>
                <a:spcPct val="100000"/>
              </a:lnSpc>
            </a:pPr>
            <a:r>
              <a:rPr lang="en-US" sz="2000" spc="300" noProof="0" dirty="0">
                <a:solidFill>
                  <a:schemeClr val="bg1"/>
                </a:solidFill>
              </a:rPr>
              <a:t>Questions</a:t>
            </a:r>
          </a:p>
          <a:p>
            <a:pPr algn="ctr">
              <a:lnSpc>
                <a:spcPct val="100000"/>
              </a:lnSpc>
            </a:pPr>
            <a:r>
              <a:rPr lang="hu-HU" sz="2000" spc="300"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0" y="310447"/>
            <a:ext cx="8390876" cy="713833"/>
          </a:xfrm>
        </p:spPr>
        <p:txBody>
          <a:bodyPr lIns="72000" tIns="36000" rIns="72000" bIns="36000">
            <a:normAutofit/>
          </a:bodyPr>
          <a:lstStyle>
            <a:lvl1pPr algn="l">
              <a:defRPr lang="hu-HU" sz="2200" b="1" cap="all" spc="300"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1" y="6386645"/>
            <a:ext cx="7679183" cy="229326"/>
          </a:xfrm>
        </p:spPr>
        <p:txBody>
          <a:bodyPr anchor="ctr">
            <a:noAutofit/>
          </a:bodyPr>
          <a:lstStyle>
            <a:lvl1pPr algn="l">
              <a:spcBef>
                <a:spcPts val="0"/>
              </a:spcBef>
              <a:defRPr sz="140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0"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3"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400" kern="1200" spc="0" dirty="0">
                <a:solidFill>
                  <a:schemeClr val="tx2"/>
                </a:solidFill>
                <a:latin typeface="+mj-lt"/>
                <a:cs typeface="Calibri Light" panose="020F0302020204030204" pitchFamily="34" charset="0"/>
              </a:rPr>
              <a:t>| </a:t>
            </a:r>
            <a:fld id="{9F5897F7-D0F6-48BC-987C-C4C9ABF430D0}" type="slidenum">
              <a:rPr lang="en-US" sz="1400" kern="1200" spc="0" smtClean="0">
                <a:solidFill>
                  <a:schemeClr val="tx2"/>
                </a:solidFill>
                <a:latin typeface="+mj-lt"/>
                <a:cs typeface="Calibri Light" panose="020F0302020204030204" pitchFamily="34" charset="0"/>
              </a:rPr>
              <a:pPr algn="r"/>
              <a:t>‹#›</a:t>
            </a:fld>
            <a:r>
              <a:rPr lang="hu-HU" sz="1400" kern="1200" spc="0" dirty="0">
                <a:solidFill>
                  <a:schemeClr val="tx2"/>
                </a:solidFill>
                <a:latin typeface="+mj-lt"/>
                <a:cs typeface="Calibri Light" panose="020F0302020204030204" pitchFamily="34" charset="0"/>
              </a:rPr>
              <a:t> </a:t>
            </a:r>
            <a:endParaRPr lang="en-US" sz="140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1" y="6146952"/>
            <a:ext cx="8390875" cy="229326"/>
          </a:xfrm>
        </p:spPr>
        <p:txBody>
          <a:bodyPr anchor="ctr">
            <a:noAutofit/>
          </a:bodyPr>
          <a:lstStyle>
            <a:lvl1pPr algn="l">
              <a:spcBef>
                <a:spcPts val="0"/>
              </a:spcBef>
              <a:defRPr sz="1400" b="0" cap="all" baseline="0"/>
            </a:lvl1pPr>
          </a:lstStyle>
          <a:p>
            <a:pPr lvl="0"/>
            <a:r>
              <a:rPr lang="hu-HU" dirty="0"/>
              <a:t>Ábracím</a:t>
            </a:r>
          </a:p>
        </p:txBody>
      </p:sp>
    </p:spTree>
    <p:extLst>
      <p:ext uri="{BB962C8B-B14F-4D97-AF65-F5344CB8AC3E}">
        <p14:creationId xmlns:p14="http://schemas.microsoft.com/office/powerpoint/2010/main" val="378111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64847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7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3" y="1129644"/>
            <a:ext cx="2349495" cy="4786769"/>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a:grpSpLocks noChangeAspect="1"/>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a:t>Mintacím szerkesztése</a:t>
            </a:r>
            <a:endParaRPr lang="hu-HU" dirty="0"/>
          </a:p>
        </p:txBody>
      </p:sp>
    </p:spTree>
    <p:extLst>
      <p:ext uri="{BB962C8B-B14F-4D97-AF65-F5344CB8AC3E}">
        <p14:creationId xmlns:p14="http://schemas.microsoft.com/office/powerpoint/2010/main" val="323597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767040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167572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1870390" y="5597399"/>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Tree>
    <p:extLst>
      <p:ext uri="{BB962C8B-B14F-4D97-AF65-F5344CB8AC3E}">
        <p14:creationId xmlns:p14="http://schemas.microsoft.com/office/powerpoint/2010/main" val="1003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3481472"/>
            <a:ext cx="4522172" cy="3376528"/>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7227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1729236"/>
            <a:ext cx="4522172"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50603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7670400" y="922448"/>
            <a:ext cx="45216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504" y="5597399"/>
            <a:ext cx="781401" cy="1742439"/>
          </a:xfrm>
          <a:prstGeom prst="rect">
            <a:avLst/>
          </a:prstGeom>
        </p:spPr>
      </p:pic>
    </p:spTree>
    <p:extLst>
      <p:ext uri="{BB962C8B-B14F-4D97-AF65-F5344CB8AC3E}">
        <p14:creationId xmlns:p14="http://schemas.microsoft.com/office/powerpoint/2010/main" val="241643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dirty="0"/>
              <a:t>Mintacím szerkesztése</a:t>
            </a:r>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308351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0221214"/>
      </p:ext>
    </p:extLst>
  </p:cSld>
  <p:clrMap bg1="lt1" tx1="dk1" bg2="lt2" tx2="dk2" accent1="accent1" accent2="accent2" accent3="accent3" accent4="accent4" accent5="accent5" accent6="accent6" hlink="hlink" folHlink="folHlink"/>
  <p:sldLayoutIdLst>
    <p:sldLayoutId id="2147483799" r:id="rId1"/>
    <p:sldLayoutId id="2147483821" r:id="rId2"/>
    <p:sldLayoutId id="2147483800" r:id="rId3"/>
    <p:sldLayoutId id="2147483801" r:id="rId4"/>
    <p:sldLayoutId id="2147483804" r:id="rId5"/>
    <p:sldLayoutId id="2147483802" r:id="rId6"/>
    <p:sldLayoutId id="2147483803" r:id="rId7"/>
    <p:sldLayoutId id="2147483806" r:id="rId8"/>
    <p:sldLayoutId id="2147483807" r:id="rId9"/>
    <p:sldLayoutId id="2147483769" r:id="rId10"/>
    <p:sldLayoutId id="2147483820" r:id="rId11"/>
    <p:sldLayoutId id="2147483822" r:id="rId12"/>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049426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FCFD2-E3C6-43B9-8893-7543922F2472}"/>
              </a:ext>
            </a:extLst>
          </p:cNvPr>
          <p:cNvSpPr>
            <a:spLocks noGrp="1"/>
          </p:cNvSpPr>
          <p:nvPr>
            <p:ph type="body" sz="quarter" idx="11"/>
          </p:nvPr>
        </p:nvSpPr>
        <p:spPr>
          <a:xfrm>
            <a:off x="6685808" y="400114"/>
            <a:ext cx="5126441" cy="369332"/>
          </a:xfrm>
        </p:spPr>
        <p:txBody>
          <a:bodyPr/>
          <a:lstStyle/>
          <a:p>
            <a:r>
              <a:rPr lang="en-US" dirty="0"/>
              <a:t>Press conference | </a:t>
            </a:r>
            <a:r>
              <a:rPr lang="hu-HU" dirty="0"/>
              <a:t>25 May </a:t>
            </a:r>
            <a:r>
              <a:rPr lang="en-US" dirty="0"/>
              <a:t>202</a:t>
            </a:r>
            <a:r>
              <a:rPr lang="hu-HU" dirty="0"/>
              <a:t>2</a:t>
            </a:r>
            <a:endParaRPr lang="en-US" dirty="0"/>
          </a:p>
        </p:txBody>
      </p:sp>
      <p:sp>
        <p:nvSpPr>
          <p:cNvPr id="3" name="Title 2">
            <a:extLst>
              <a:ext uri="{FF2B5EF4-FFF2-40B4-BE49-F238E27FC236}">
                <a16:creationId xmlns:a16="http://schemas.microsoft.com/office/drawing/2014/main" id="{CE25E05B-555C-4E8F-8AE7-FCD9643AD15F}"/>
              </a:ext>
            </a:extLst>
          </p:cNvPr>
          <p:cNvSpPr>
            <a:spLocks noGrp="1"/>
          </p:cNvSpPr>
          <p:nvPr>
            <p:ph type="title"/>
          </p:nvPr>
        </p:nvSpPr>
        <p:spPr/>
        <p:txBody>
          <a:bodyPr/>
          <a:lstStyle/>
          <a:p>
            <a:r>
              <a:rPr lang="en-US" dirty="0"/>
              <a:t>Financial stability report</a:t>
            </a:r>
            <a:br>
              <a:rPr lang="en-US" dirty="0"/>
            </a:br>
            <a:r>
              <a:rPr lang="hu-HU" dirty="0" err="1"/>
              <a:t>may</a:t>
            </a:r>
            <a:r>
              <a:rPr lang="en-US" dirty="0"/>
              <a:t> 202</a:t>
            </a:r>
            <a:r>
              <a:rPr lang="hu-HU" dirty="0"/>
              <a:t>2</a:t>
            </a:r>
            <a:endParaRPr lang="en-US" dirty="0"/>
          </a:p>
        </p:txBody>
      </p:sp>
      <p:sp>
        <p:nvSpPr>
          <p:cNvPr id="4" name="Text Placeholder 3">
            <a:extLst>
              <a:ext uri="{FF2B5EF4-FFF2-40B4-BE49-F238E27FC236}">
                <a16:creationId xmlns:a16="http://schemas.microsoft.com/office/drawing/2014/main" id="{F7BC0284-F987-4C93-BBC0-772637E31790}"/>
              </a:ext>
            </a:extLst>
          </p:cNvPr>
          <p:cNvSpPr>
            <a:spLocks noGrp="1"/>
          </p:cNvSpPr>
          <p:nvPr>
            <p:ph type="body" sz="quarter" idx="10"/>
          </p:nvPr>
        </p:nvSpPr>
        <p:spPr>
          <a:xfrm>
            <a:off x="325820" y="350418"/>
            <a:ext cx="4710877" cy="723275"/>
          </a:xfrm>
        </p:spPr>
        <p:txBody>
          <a:bodyPr/>
          <a:lstStyle/>
          <a:p>
            <a:r>
              <a:rPr lang="en-US" dirty="0"/>
              <a:t>Bálint Dancsik | Head of Department</a:t>
            </a:r>
          </a:p>
          <a:p>
            <a:pPr>
              <a:spcBef>
                <a:spcPts val="600"/>
              </a:spcBef>
            </a:pPr>
            <a:r>
              <a:rPr lang="en-US" dirty="0"/>
              <a:t>Financial System Analysis Directorate</a:t>
            </a:r>
          </a:p>
        </p:txBody>
      </p:sp>
    </p:spTree>
    <p:extLst>
      <p:ext uri="{BB962C8B-B14F-4D97-AF65-F5344CB8AC3E}">
        <p14:creationId xmlns:p14="http://schemas.microsoft.com/office/powerpoint/2010/main" val="11419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72A3B44-1453-E047-2BD5-02FD5DFC6A01}"/>
              </a:ext>
            </a:extLst>
          </p:cNvPr>
          <p:cNvSpPr>
            <a:spLocks noGrp="1"/>
          </p:cNvSpPr>
          <p:nvPr>
            <p:ph type="title"/>
          </p:nvPr>
        </p:nvSpPr>
        <p:spPr>
          <a:xfrm>
            <a:off x="3157459" y="310449"/>
            <a:ext cx="9064358" cy="713833"/>
          </a:xfrm>
        </p:spPr>
        <p:txBody>
          <a:bodyPr>
            <a:noAutofit/>
          </a:bodyPr>
          <a:lstStyle/>
          <a:p>
            <a:r>
              <a:rPr lang="hu-HU" sz="2400" dirty="0"/>
              <a:t>The </a:t>
            </a:r>
            <a:r>
              <a:rPr lang="en-GB" sz="2400" dirty="0"/>
              <a:t>banking system’s capital adequacy is robust even with the reintroduced requirements  </a:t>
            </a:r>
          </a:p>
        </p:txBody>
      </p:sp>
      <p:sp>
        <p:nvSpPr>
          <p:cNvPr id="3" name="Text Placeholder 4">
            <a:extLst>
              <a:ext uri="{FF2B5EF4-FFF2-40B4-BE49-F238E27FC236}">
                <a16:creationId xmlns:a16="http://schemas.microsoft.com/office/drawing/2014/main" id="{22452120-6A9F-B95F-B960-68F59EC908B9}"/>
              </a:ext>
            </a:extLst>
          </p:cNvPr>
          <p:cNvSpPr>
            <a:spLocks noGrp="1"/>
          </p:cNvSpPr>
          <p:nvPr>
            <p:ph type="body" sz="quarter" idx="17"/>
          </p:nvPr>
        </p:nvSpPr>
        <p:spPr>
          <a:xfrm>
            <a:off x="3157459" y="6517221"/>
            <a:ext cx="7679183" cy="292259"/>
          </a:xfrm>
          <a:noFill/>
        </p:spPr>
        <p:txBody>
          <a:bodyPr wrap="square">
            <a:spAutoFit/>
          </a:bodyPr>
          <a:lstStyle/>
          <a:p>
            <a:pPr defTabSz="457200">
              <a:lnSpc>
                <a:spcPct val="115000"/>
              </a:lnSpc>
              <a:spcAft>
                <a:spcPts val="750"/>
              </a:spcAft>
            </a:pPr>
            <a:r>
              <a:rPr lang="en-GB" sz="1200" dirty="0">
                <a:solidFill>
                  <a:srgbClr val="0C2148"/>
                </a:solidFill>
                <a:latin typeface="Calibri" panose="020F0502020204030204" pitchFamily="34" charset="0"/>
                <a:cs typeface="Times New Roman" panose="02020603050405020304" pitchFamily="18" charset="0"/>
              </a:rPr>
              <a:t>Source: MNB</a:t>
            </a:r>
          </a:p>
        </p:txBody>
      </p:sp>
      <p:sp>
        <p:nvSpPr>
          <p:cNvPr id="4" name="TextBox 3">
            <a:extLst>
              <a:ext uri="{FF2B5EF4-FFF2-40B4-BE49-F238E27FC236}">
                <a16:creationId xmlns:a16="http://schemas.microsoft.com/office/drawing/2014/main" id="{45674A55-3CF2-C78B-3036-125B80C6D56D}"/>
              </a:ext>
            </a:extLst>
          </p:cNvPr>
          <p:cNvSpPr txBox="1"/>
          <p:nvPr/>
        </p:nvSpPr>
        <p:spPr>
          <a:xfrm>
            <a:off x="3157459" y="5956620"/>
            <a:ext cx="6053975" cy="590931"/>
          </a:xfrm>
          <a:prstGeom prst="rect">
            <a:avLst/>
          </a:prstGeom>
          <a:noFill/>
        </p:spPr>
        <p:txBody>
          <a:bodyPr vert="horz" wrap="square" lIns="91440" tIns="45720" rIns="91440" bIns="45720" rtlCol="0" anchor="ctr">
            <a:spAutoFit/>
          </a:bodyPr>
          <a:lstStyle>
            <a:defPPr>
              <a:defRPr lang="en-US"/>
            </a:defPPr>
            <a:lvl1pPr indent="0">
              <a:lnSpc>
                <a:spcPct val="90000"/>
              </a:lnSpc>
              <a:spcBef>
                <a:spcPts val="0"/>
              </a:spcBef>
              <a:buFont typeface="Arial" panose="020B0604020202020204" pitchFamily="34" charset="0"/>
              <a:buNone/>
              <a:defRPr i="1" cap="all">
                <a:solidFill>
                  <a:srgbClr val="141B4D"/>
                </a:solidFill>
                <a:latin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i="0" dirty="0"/>
              <a:t>Consolidated capital adequacy and total risk expo-sure amount of the banking sector</a:t>
            </a:r>
            <a:endParaRPr lang="hu-HU" i="0" dirty="0"/>
          </a:p>
        </p:txBody>
      </p:sp>
      <p:sp>
        <p:nvSpPr>
          <p:cNvPr id="5" name="Rectangle 4">
            <a:extLst>
              <a:ext uri="{FF2B5EF4-FFF2-40B4-BE49-F238E27FC236}">
                <a16:creationId xmlns:a16="http://schemas.microsoft.com/office/drawing/2014/main" id="{19D8832F-B44D-5DBA-5673-AD8636518A33}"/>
              </a:ext>
            </a:extLst>
          </p:cNvPr>
          <p:cNvSpPr/>
          <p:nvPr/>
        </p:nvSpPr>
        <p:spPr>
          <a:xfrm>
            <a:off x="9415803" y="1361522"/>
            <a:ext cx="2685002" cy="4964552"/>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sector’s consolidated capital adequacy ratio (CAR) was </a:t>
            </a: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18.6 per cent</a:t>
            </a: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end-2021.</a:t>
            </a:r>
          </a:p>
          <a:p>
            <a:pPr>
              <a:spcAft>
                <a:spcPts val="600"/>
              </a:spcAft>
            </a:pPr>
            <a:r>
              <a:rPr lang="en-GB" b="1" dirty="0">
                <a:solidFill>
                  <a:srgbClr val="002060"/>
                </a:solidFill>
              </a:rPr>
              <a:t>Free buffers are satisfactory </a:t>
            </a:r>
            <a:r>
              <a:rPr lang="en-GB" dirty="0">
                <a:solidFill>
                  <a:srgbClr val="002060"/>
                </a:solidFill>
              </a:rPr>
              <a:t>even taking into account dividend </a:t>
            </a:r>
            <a:r>
              <a:rPr lang="en-GB" dirty="0" err="1">
                <a:solidFill>
                  <a:srgbClr val="002060"/>
                </a:solidFill>
              </a:rPr>
              <a:t>payout</a:t>
            </a:r>
            <a:r>
              <a:rPr lang="en-GB" dirty="0">
                <a:solidFill>
                  <a:srgbClr val="002060"/>
                </a:solidFill>
              </a:rPr>
              <a:t> plans and the reintroduction of capital requirements.</a:t>
            </a:r>
          </a:p>
          <a:p>
            <a:pPr>
              <a:spcAft>
                <a:spcPts val="600"/>
              </a:spcAft>
            </a:pPr>
            <a:endParaRPr lang="en-GB" dirty="0">
              <a:solidFill>
                <a:srgbClr val="002060"/>
              </a:solidFill>
            </a:endParaRPr>
          </a:p>
          <a:p>
            <a:pPr>
              <a:spcAft>
                <a:spcPts val="600"/>
              </a:spcAft>
            </a:pPr>
            <a:r>
              <a:rPr lang="en-GB" b="1" dirty="0">
                <a:solidFill>
                  <a:srgbClr val="002060"/>
                </a:solidFill>
              </a:rPr>
              <a:t>Around 98 per cent of the sector has free capital exceeding 4 per cent.</a:t>
            </a:r>
          </a:p>
        </p:txBody>
      </p:sp>
      <p:sp>
        <p:nvSpPr>
          <p:cNvPr id="6" name="Arrow: Down 5">
            <a:extLst>
              <a:ext uri="{FF2B5EF4-FFF2-40B4-BE49-F238E27FC236}">
                <a16:creationId xmlns:a16="http://schemas.microsoft.com/office/drawing/2014/main" id="{3AA692BA-A3EC-B2FB-E7AF-9080E1BFD894}"/>
              </a:ext>
            </a:extLst>
          </p:cNvPr>
          <p:cNvSpPr/>
          <p:nvPr/>
        </p:nvSpPr>
        <p:spPr>
          <a:xfrm>
            <a:off x="10447585" y="4686307"/>
            <a:ext cx="621437" cy="310719"/>
          </a:xfrm>
          <a:prstGeom prst="down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 name="Picture 6">
            <a:extLst>
              <a:ext uri="{FF2B5EF4-FFF2-40B4-BE49-F238E27FC236}">
                <a16:creationId xmlns:a16="http://schemas.microsoft.com/office/drawing/2014/main" id="{3D9B3B24-1190-A83A-7A32-D91A3E1D0203}"/>
              </a:ext>
            </a:extLst>
          </p:cNvPr>
          <p:cNvPicPr>
            <a:picLocks noChangeAspect="1"/>
          </p:cNvPicPr>
          <p:nvPr/>
        </p:nvPicPr>
        <p:blipFill>
          <a:blip r:embed="rId2"/>
          <a:stretch>
            <a:fillRect/>
          </a:stretch>
        </p:blipFill>
        <p:spPr>
          <a:xfrm>
            <a:off x="3157459" y="1179159"/>
            <a:ext cx="6193716" cy="4622583"/>
          </a:xfrm>
          <a:prstGeom prst="rect">
            <a:avLst/>
          </a:prstGeom>
        </p:spPr>
      </p:pic>
    </p:spTree>
    <p:extLst>
      <p:ext uri="{BB962C8B-B14F-4D97-AF65-F5344CB8AC3E}">
        <p14:creationId xmlns:p14="http://schemas.microsoft.com/office/powerpoint/2010/main" val="274787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90BF82C-0659-952C-BC70-9661F6E2EDB5}"/>
              </a:ext>
            </a:extLst>
          </p:cNvPr>
          <p:cNvSpPr>
            <a:spLocks noGrp="1"/>
          </p:cNvSpPr>
          <p:nvPr>
            <p:ph type="title"/>
          </p:nvPr>
        </p:nvSpPr>
        <p:spPr>
          <a:xfrm>
            <a:off x="3255806" y="310447"/>
            <a:ext cx="8936194" cy="713833"/>
          </a:xfrm>
        </p:spPr>
        <p:txBody>
          <a:bodyPr>
            <a:noAutofit/>
          </a:bodyPr>
          <a:lstStyle/>
          <a:p>
            <a:r>
              <a:rPr lang="hu-HU"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Majority of </a:t>
            </a:r>
            <a:r>
              <a:rPr lang="en-GB"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hu-HU"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sector would have an adequate capital position even in a stress event</a:t>
            </a:r>
            <a:endParaRPr lang="hu-HU" sz="2400" dirty="0"/>
          </a:p>
        </p:txBody>
      </p:sp>
      <p:sp>
        <p:nvSpPr>
          <p:cNvPr id="3" name="Content Placeholder 3">
            <a:extLst>
              <a:ext uri="{FF2B5EF4-FFF2-40B4-BE49-F238E27FC236}">
                <a16:creationId xmlns:a16="http://schemas.microsoft.com/office/drawing/2014/main" id="{E5F1597A-E5BA-7810-8BAB-D241BF98C8E5}"/>
              </a:ext>
            </a:extLst>
          </p:cNvPr>
          <p:cNvSpPr txBox="1">
            <a:spLocks/>
          </p:cNvSpPr>
          <p:nvPr/>
        </p:nvSpPr>
        <p:spPr>
          <a:xfrm>
            <a:off x="3176080" y="5664996"/>
            <a:ext cx="5214375" cy="646331"/>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US" i="0" cap="all" dirty="0">
                <a:ea typeface="+mn-ea"/>
              </a:rPr>
              <a:t>Distribution of capital adequacy ratio based on number of banks</a:t>
            </a:r>
            <a:endParaRPr lang="hu-HU" i="0" cap="all" dirty="0">
              <a:ea typeface="+mn-ea"/>
            </a:endParaRPr>
          </a:p>
        </p:txBody>
      </p:sp>
      <p:sp>
        <p:nvSpPr>
          <p:cNvPr id="4" name="Text Placeholder 3">
            <a:extLst>
              <a:ext uri="{FF2B5EF4-FFF2-40B4-BE49-F238E27FC236}">
                <a16:creationId xmlns:a16="http://schemas.microsoft.com/office/drawing/2014/main" id="{43DE8ABE-DD54-9C74-5297-DB414420B55A}"/>
              </a:ext>
            </a:extLst>
          </p:cNvPr>
          <p:cNvSpPr txBox="1">
            <a:spLocks/>
          </p:cNvSpPr>
          <p:nvPr/>
        </p:nvSpPr>
        <p:spPr>
          <a:xfrm>
            <a:off x="3176080" y="6311327"/>
            <a:ext cx="8252748" cy="259745"/>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hu-HU" sz="1200" dirty="0" err="1"/>
              <a:t>Note</a:t>
            </a:r>
            <a:r>
              <a:rPr lang="hu-HU" sz="1200" dirty="0"/>
              <a:t>: </a:t>
            </a:r>
            <a:r>
              <a:rPr lang="hu-HU" sz="1200" dirty="0" err="1"/>
              <a:t>Vertical</a:t>
            </a:r>
            <a:r>
              <a:rPr lang="hu-HU" sz="1200" dirty="0"/>
              <a:t> line: 10-90 per cent </a:t>
            </a:r>
            <a:r>
              <a:rPr lang="hu-HU" sz="1200" dirty="0" err="1"/>
              <a:t>range</a:t>
            </a:r>
            <a:r>
              <a:rPr lang="hu-HU" sz="1200" dirty="0"/>
              <a:t>, </a:t>
            </a:r>
            <a:r>
              <a:rPr lang="hu-HU" sz="1200" dirty="0" err="1"/>
              <a:t>rectangle</a:t>
            </a:r>
            <a:r>
              <a:rPr lang="hu-HU" sz="1200" dirty="0"/>
              <a:t>: 25-75 per cent range. </a:t>
            </a:r>
            <a:r>
              <a:rPr lang="hu-HU" sz="1200" dirty="0" err="1"/>
              <a:t>Source</a:t>
            </a:r>
            <a:r>
              <a:rPr lang="hu-HU" sz="1200" dirty="0"/>
              <a:t>: MNB</a:t>
            </a:r>
          </a:p>
        </p:txBody>
      </p:sp>
      <p:sp>
        <p:nvSpPr>
          <p:cNvPr id="5" name="TextBox 4">
            <a:extLst>
              <a:ext uri="{FF2B5EF4-FFF2-40B4-BE49-F238E27FC236}">
                <a16:creationId xmlns:a16="http://schemas.microsoft.com/office/drawing/2014/main" id="{08C10574-6237-7DBE-2059-B253C85A96EB}"/>
              </a:ext>
            </a:extLst>
          </p:cNvPr>
          <p:cNvSpPr txBox="1"/>
          <p:nvPr/>
        </p:nvSpPr>
        <p:spPr>
          <a:xfrm>
            <a:off x="9181933" y="1600525"/>
            <a:ext cx="2991272" cy="4801314"/>
          </a:xfrm>
          <a:prstGeom prst="rect">
            <a:avLst/>
          </a:prstGeom>
          <a:solidFill>
            <a:schemeClr val="tx2">
              <a:lumMod val="25000"/>
              <a:lumOff val="75000"/>
              <a:alpha val="20000"/>
            </a:schemeClr>
          </a:solidFill>
        </p:spPr>
        <p:txBody>
          <a:bodyPr wrap="square" rtlCol="0">
            <a:spAutoFit/>
          </a:bodyPr>
          <a:lstStyle/>
          <a:p>
            <a:r>
              <a:rPr lang="en-GB" dirty="0">
                <a:solidFill>
                  <a:srgbClr val="002060"/>
                </a:solidFill>
              </a:rPr>
              <a:t>Taking into account all interim profits, the sector’s capital adequacy ratio (CAR) was </a:t>
            </a:r>
            <a:r>
              <a:rPr lang="en-GB" b="1" dirty="0">
                <a:solidFill>
                  <a:srgbClr val="002060"/>
                </a:solidFill>
              </a:rPr>
              <a:t>20.9 per cent at the end of 2021</a:t>
            </a:r>
            <a:r>
              <a:rPr lang="en-GB" dirty="0">
                <a:solidFill>
                  <a:srgbClr val="002060"/>
                </a:solidFill>
              </a:rPr>
              <a:t>, which</a:t>
            </a:r>
          </a:p>
          <a:p>
            <a:pPr marL="268288"/>
            <a:r>
              <a:rPr lang="en-GB" dirty="0">
                <a:solidFill>
                  <a:srgbClr val="002060"/>
                </a:solidFill>
              </a:rPr>
              <a:t>falls to </a:t>
            </a:r>
            <a:r>
              <a:rPr lang="en-GB" b="1" dirty="0">
                <a:solidFill>
                  <a:srgbClr val="002060"/>
                </a:solidFill>
              </a:rPr>
              <a:t>18.5 per cent </a:t>
            </a:r>
            <a:r>
              <a:rPr lang="en-GB" dirty="0">
                <a:solidFill>
                  <a:srgbClr val="002060"/>
                </a:solidFill>
              </a:rPr>
              <a:t>in the </a:t>
            </a:r>
            <a:r>
              <a:rPr lang="en-GB" b="1" dirty="0">
                <a:solidFill>
                  <a:srgbClr val="002060"/>
                </a:solidFill>
              </a:rPr>
              <a:t>first year </a:t>
            </a:r>
            <a:r>
              <a:rPr lang="en-GB" dirty="0">
                <a:solidFill>
                  <a:srgbClr val="002060"/>
                </a:solidFill>
              </a:rPr>
              <a:t>of the stress scenario,</a:t>
            </a:r>
          </a:p>
          <a:p>
            <a:pPr marL="268288"/>
            <a:r>
              <a:rPr lang="en-GB" dirty="0">
                <a:solidFill>
                  <a:srgbClr val="002060"/>
                </a:solidFill>
              </a:rPr>
              <a:t>Then reaches </a:t>
            </a:r>
            <a:r>
              <a:rPr lang="en-GB" b="1" dirty="0">
                <a:solidFill>
                  <a:srgbClr val="002060"/>
                </a:solidFill>
              </a:rPr>
              <a:t>22.5 per cent </a:t>
            </a:r>
            <a:r>
              <a:rPr lang="en-GB" dirty="0">
                <a:solidFill>
                  <a:srgbClr val="002060"/>
                </a:solidFill>
              </a:rPr>
              <a:t>by the end of the </a:t>
            </a:r>
            <a:r>
              <a:rPr lang="en-GB" b="1" dirty="0">
                <a:solidFill>
                  <a:srgbClr val="002060"/>
                </a:solidFill>
              </a:rPr>
              <a:t>second year</a:t>
            </a:r>
            <a:r>
              <a:rPr lang="en-GB" dirty="0">
                <a:solidFill>
                  <a:srgbClr val="002060"/>
                </a:solidFill>
              </a:rPr>
              <a:t>.</a:t>
            </a:r>
          </a:p>
          <a:p>
            <a:endParaRPr lang="en-GB" dirty="0">
              <a:solidFill>
                <a:srgbClr val="002060"/>
              </a:solidFill>
            </a:endParaRPr>
          </a:p>
          <a:p>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Expressed in terms of the total risk exposure amount, </a:t>
            </a:r>
            <a:r>
              <a:rPr lang="en-GB" sz="18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capital need arises only for 0.5 per cent of the sector </a:t>
            </a:r>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at the end of the stress scenario</a:t>
            </a:r>
            <a:r>
              <a:rPr lang="hu-HU" dirty="0">
                <a:solidFill>
                  <a:srgbClr val="002060"/>
                </a:solidFill>
              </a:rPr>
              <a:t>.</a:t>
            </a:r>
          </a:p>
        </p:txBody>
      </p:sp>
      <p:sp>
        <p:nvSpPr>
          <p:cNvPr id="6" name="Arrow: Down 5">
            <a:extLst>
              <a:ext uri="{FF2B5EF4-FFF2-40B4-BE49-F238E27FC236}">
                <a16:creationId xmlns:a16="http://schemas.microsoft.com/office/drawing/2014/main" id="{4EFCD878-5050-3212-7C44-F678D1B0687E}"/>
              </a:ext>
            </a:extLst>
          </p:cNvPr>
          <p:cNvSpPr/>
          <p:nvPr/>
        </p:nvSpPr>
        <p:spPr>
          <a:xfrm>
            <a:off x="9181930" y="3269318"/>
            <a:ext cx="346229" cy="33735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Arrow: Down 6">
            <a:extLst>
              <a:ext uri="{FF2B5EF4-FFF2-40B4-BE49-F238E27FC236}">
                <a16:creationId xmlns:a16="http://schemas.microsoft.com/office/drawing/2014/main" id="{84856361-E119-DE9A-986F-49F538CC4E37}"/>
              </a:ext>
            </a:extLst>
          </p:cNvPr>
          <p:cNvSpPr/>
          <p:nvPr/>
        </p:nvSpPr>
        <p:spPr>
          <a:xfrm rot="10800000">
            <a:off x="9173053" y="4059287"/>
            <a:ext cx="346229" cy="33735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Picture 7">
            <a:extLst>
              <a:ext uri="{FF2B5EF4-FFF2-40B4-BE49-F238E27FC236}">
                <a16:creationId xmlns:a16="http://schemas.microsoft.com/office/drawing/2014/main" id="{B37DDC8D-BB7B-D6BE-7365-6C634D0E4C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5806" y="1226922"/>
            <a:ext cx="5750794" cy="4247318"/>
          </a:xfrm>
          <a:prstGeom prst="rect">
            <a:avLst/>
          </a:prstGeom>
          <a:noFill/>
          <a:ln>
            <a:noFill/>
          </a:ln>
        </p:spPr>
      </p:pic>
    </p:spTree>
    <p:extLst>
      <p:ext uri="{BB962C8B-B14F-4D97-AF65-F5344CB8AC3E}">
        <p14:creationId xmlns:p14="http://schemas.microsoft.com/office/powerpoint/2010/main" val="257283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B4E3B35-ADA5-BAAC-1DA3-B694D9250457}"/>
              </a:ext>
            </a:extLst>
          </p:cNvPr>
          <p:cNvGraphicFramePr/>
          <p:nvPr>
            <p:extLst>
              <p:ext uri="{D42A27DB-BD31-4B8C-83A1-F6EECF244321}">
                <p14:modId xmlns:p14="http://schemas.microsoft.com/office/powerpoint/2010/main" val="1306148920"/>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24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3AFF4-8654-70EC-C0DB-01CBD96317B8}"/>
              </a:ext>
            </a:extLst>
          </p:cNvPr>
          <p:cNvSpPr>
            <a:spLocks noGrp="1"/>
          </p:cNvSpPr>
          <p:nvPr>
            <p:ph type="title"/>
          </p:nvPr>
        </p:nvSpPr>
        <p:spPr>
          <a:xfrm>
            <a:off x="3188356" y="310449"/>
            <a:ext cx="9003643" cy="713833"/>
          </a:xfrm>
        </p:spPr>
        <p:txBody>
          <a:bodyPr>
            <a:noAutofit/>
          </a:bodyPr>
          <a:lstStyle/>
          <a:p>
            <a:r>
              <a:rPr lang="en-US" sz="2400" dirty="0"/>
              <a:t>The loan and bond </a:t>
            </a:r>
            <a:r>
              <a:rPr lang="en-GB" sz="2400" dirty="0"/>
              <a:t>portfolio of companies </a:t>
            </a:r>
            <a:r>
              <a:rPr lang="en-US" sz="2400" dirty="0"/>
              <a:t>expanded significantly in 2021 and at the beginning of the year</a:t>
            </a:r>
            <a:endParaRPr lang="hu-HU" sz="2400" dirty="0"/>
          </a:p>
        </p:txBody>
      </p:sp>
      <p:sp>
        <p:nvSpPr>
          <p:cNvPr id="4" name="Text Placeholder 4">
            <a:extLst>
              <a:ext uri="{FF2B5EF4-FFF2-40B4-BE49-F238E27FC236}">
                <a16:creationId xmlns:a16="http://schemas.microsoft.com/office/drawing/2014/main" id="{70A913B4-4C75-F1BF-8F30-65FD5A8DB3F5}"/>
              </a:ext>
            </a:extLst>
          </p:cNvPr>
          <p:cNvSpPr txBox="1">
            <a:spLocks/>
          </p:cNvSpPr>
          <p:nvPr/>
        </p:nvSpPr>
        <p:spPr>
          <a:xfrm>
            <a:off x="3391271" y="6218457"/>
            <a:ext cx="8034375" cy="504625"/>
          </a:xfrm>
          <a:prstGeom prst="rect">
            <a:avLst/>
          </a:prstGeom>
          <a:noFill/>
        </p:spPr>
        <p:txBody>
          <a:bodyPr vert="horz" wrap="square" lIns="91440" tIns="45720" rIns="91440" bIns="45720" rtlCol="0" anchor="ctr">
            <a:spAutoFit/>
          </a:bodyPr>
          <a:lstStyle>
            <a:lvl1pPr marL="0" indent="0" algn="l" defTabSz="914332" rtl="0" eaLnBrk="1" latinLnBrk="0" hangingPunct="1">
              <a:lnSpc>
                <a:spcPct val="90000"/>
              </a:lnSpc>
              <a:spcBef>
                <a:spcPts val="0"/>
              </a:spcBef>
              <a:buFont typeface="Arial" panose="020B0604020202020204" pitchFamily="34" charset="0"/>
              <a:buNone/>
              <a:defRPr sz="14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15000"/>
              </a:lnSpc>
              <a:spcAft>
                <a:spcPts val="750"/>
              </a:spcAft>
            </a:pPr>
            <a:r>
              <a:rPr lang="hu-HU" sz="1200" dirty="0" err="1">
                <a:solidFill>
                  <a:srgbClr val="0C2148"/>
                </a:solidFill>
                <a:latin typeface="Calibri" panose="020F0502020204030204" pitchFamily="34" charset="0"/>
                <a:cs typeface="Times New Roman" panose="02020603050405020304" pitchFamily="18" charset="0"/>
              </a:rPr>
              <a:t>Note</a:t>
            </a:r>
            <a:r>
              <a:rPr lang="hu-HU" sz="1200" dirty="0">
                <a:solidFill>
                  <a:srgbClr val="0C2148"/>
                </a:solidFill>
                <a:latin typeface="Calibri" panose="020F0502020204030204" pitchFamily="34" charset="0"/>
                <a:cs typeface="Times New Roman" panose="02020603050405020304" pitchFamily="18" charset="0"/>
              </a:rPr>
              <a:t>: </a:t>
            </a:r>
            <a:r>
              <a:rPr lang="en-US" sz="1200" dirty="0">
                <a:solidFill>
                  <a:srgbClr val="0C2148"/>
                </a:solidFill>
                <a:latin typeface="Calibri" panose="020F0502020204030204" pitchFamily="34" charset="0"/>
                <a:cs typeface="Times New Roman" panose="02020603050405020304" pitchFamily="18" charset="0"/>
              </a:rPr>
              <a:t>Transaction based, prior to 2015 Q4, data for SMEs are estimated based on banking system data. Supplemented growth rate with bonds calculated only with bond stock</a:t>
            </a:r>
            <a:r>
              <a:rPr lang="hu-HU" sz="1200" dirty="0">
                <a:solidFill>
                  <a:srgbClr val="0C2148"/>
                </a:solidFill>
                <a:latin typeface="Calibri" panose="020F0502020204030204" pitchFamily="34" charset="0"/>
                <a:cs typeface="Times New Roman" panose="02020603050405020304" pitchFamily="18" charset="0"/>
              </a:rPr>
              <a:t>s</a:t>
            </a:r>
            <a:r>
              <a:rPr lang="en-US" sz="1200" dirty="0">
                <a:solidFill>
                  <a:srgbClr val="0C2148"/>
                </a:solidFill>
                <a:latin typeface="Calibri" panose="020F0502020204030204" pitchFamily="34" charset="0"/>
                <a:cs typeface="Times New Roman" panose="02020603050405020304" pitchFamily="18" charset="0"/>
              </a:rPr>
              <a:t> held </a:t>
            </a:r>
            <a:r>
              <a:rPr lang="en-GB" sz="1200" dirty="0">
                <a:solidFill>
                  <a:srgbClr val="0C2148"/>
                </a:solidFill>
                <a:latin typeface="Calibri" panose="020F0502020204030204" pitchFamily="34" charset="0"/>
                <a:cs typeface="Times New Roman" panose="02020603050405020304" pitchFamily="18" charset="0"/>
              </a:rPr>
              <a:t>by credit institutions. Source: MNB</a:t>
            </a:r>
          </a:p>
        </p:txBody>
      </p:sp>
      <p:sp>
        <p:nvSpPr>
          <p:cNvPr id="5" name="TextBox 4">
            <a:extLst>
              <a:ext uri="{FF2B5EF4-FFF2-40B4-BE49-F238E27FC236}">
                <a16:creationId xmlns:a16="http://schemas.microsoft.com/office/drawing/2014/main" id="{FE3F00C2-610B-284C-2659-AA9D65729ED5}"/>
              </a:ext>
            </a:extLst>
          </p:cNvPr>
          <p:cNvSpPr txBox="1"/>
          <p:nvPr/>
        </p:nvSpPr>
        <p:spPr>
          <a:xfrm>
            <a:off x="3391271" y="5803237"/>
            <a:ext cx="8800729" cy="341632"/>
          </a:xfrm>
          <a:prstGeom prst="rect">
            <a:avLst/>
          </a:prstGeom>
          <a:noFill/>
        </p:spPr>
        <p:txBody>
          <a:bodyPr vert="horz" wrap="square" lIns="91440" tIns="45720" rIns="91440" bIns="45720" rtlCol="0" anchor="ctr">
            <a:spAutoFit/>
          </a:bodyPr>
          <a:lstStyle>
            <a:defPPr>
              <a:defRPr lang="en-US"/>
            </a:defPPr>
            <a:lvl1pPr indent="0">
              <a:lnSpc>
                <a:spcPct val="90000"/>
              </a:lnSpc>
              <a:spcBef>
                <a:spcPts val="0"/>
              </a:spcBef>
              <a:buFont typeface="Arial" panose="020B0604020202020204" pitchFamily="34" charset="0"/>
              <a:buNone/>
              <a:defRPr i="1" cap="all">
                <a:solidFill>
                  <a:srgbClr val="141B4D"/>
                </a:solidFill>
                <a:latin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i="0" dirty="0"/>
              <a:t>Annual growth rate of overall corporate and SME sector loans outstanding</a:t>
            </a:r>
            <a:endParaRPr lang="hu-HU" i="0" dirty="0"/>
          </a:p>
        </p:txBody>
      </p:sp>
      <p:pic>
        <p:nvPicPr>
          <p:cNvPr id="6" name="Picture 5">
            <a:extLst>
              <a:ext uri="{FF2B5EF4-FFF2-40B4-BE49-F238E27FC236}">
                <a16:creationId xmlns:a16="http://schemas.microsoft.com/office/drawing/2014/main" id="{E82D7AC0-FFC0-5AFC-270A-C8107C6DA4A6}"/>
              </a:ext>
            </a:extLst>
          </p:cNvPr>
          <p:cNvPicPr>
            <a:picLocks noChangeAspect="1"/>
          </p:cNvPicPr>
          <p:nvPr/>
        </p:nvPicPr>
        <p:blipFill>
          <a:blip r:embed="rId2"/>
          <a:stretch>
            <a:fillRect/>
          </a:stretch>
        </p:blipFill>
        <p:spPr>
          <a:xfrm>
            <a:off x="3284191" y="1489710"/>
            <a:ext cx="5623617" cy="4219200"/>
          </a:xfrm>
          <a:prstGeom prst="rect">
            <a:avLst/>
          </a:prstGeom>
        </p:spPr>
      </p:pic>
      <p:sp>
        <p:nvSpPr>
          <p:cNvPr id="7" name="TextBox 6">
            <a:extLst>
              <a:ext uri="{FF2B5EF4-FFF2-40B4-BE49-F238E27FC236}">
                <a16:creationId xmlns:a16="http://schemas.microsoft.com/office/drawing/2014/main" id="{540BA6ED-276D-7BF3-C3AA-1022691EF154}"/>
              </a:ext>
            </a:extLst>
          </p:cNvPr>
          <p:cNvSpPr txBox="1"/>
          <p:nvPr/>
        </p:nvSpPr>
        <p:spPr>
          <a:xfrm>
            <a:off x="8994119" y="1446205"/>
            <a:ext cx="3012866" cy="4262705"/>
          </a:xfrm>
          <a:prstGeom prst="rect">
            <a:avLst/>
          </a:prstGeom>
          <a:solidFill>
            <a:schemeClr val="tx2">
              <a:lumMod val="25000"/>
              <a:lumOff val="75000"/>
              <a:alpha val="20000"/>
            </a:schemeClr>
          </a:solidFill>
          <a:ln>
            <a:noFill/>
          </a:ln>
        </p:spPr>
        <p:txBody>
          <a:bodyPr wrap="square">
            <a:spAutoFit/>
          </a:bodyPr>
          <a:lstStyle/>
          <a:p>
            <a:pPr>
              <a:spcAft>
                <a:spcPts val="600"/>
              </a:spcAft>
            </a:pPr>
            <a:r>
              <a:rPr lang="en-GB" sz="1600" dirty="0">
                <a:solidFill>
                  <a:srgbClr val="002060"/>
                </a:solidFill>
              </a:rPr>
              <a:t>2022Q1 (annual growth):</a:t>
            </a:r>
          </a:p>
          <a:p>
            <a:r>
              <a:rPr lang="en-GB" sz="1600" b="1" dirty="0">
                <a:solidFill>
                  <a:srgbClr val="002060"/>
                </a:solidFill>
              </a:rPr>
              <a:t>Corporate loan</a:t>
            </a:r>
            <a:r>
              <a:rPr lang="en-GB" sz="1600" dirty="0">
                <a:solidFill>
                  <a:srgbClr val="002060"/>
                </a:solidFill>
              </a:rPr>
              <a:t>: 11.1 per cent</a:t>
            </a:r>
          </a:p>
          <a:p>
            <a:r>
              <a:rPr lang="en-GB" sz="1600" b="1" dirty="0">
                <a:solidFill>
                  <a:schemeClr val="accent3"/>
                </a:solidFill>
              </a:rPr>
              <a:t>SME loan: 14.0 per cent</a:t>
            </a:r>
          </a:p>
          <a:p>
            <a:pPr>
              <a:spcAft>
                <a:spcPts val="600"/>
              </a:spcAft>
            </a:pPr>
            <a:r>
              <a:rPr lang="en-GB" sz="1600" b="1" dirty="0">
                <a:solidFill>
                  <a:schemeClr val="accent4"/>
                </a:solidFill>
              </a:rPr>
              <a:t>Corporate loan</a:t>
            </a:r>
            <a:br>
              <a:rPr lang="en-GB" sz="1600" b="1" dirty="0">
                <a:solidFill>
                  <a:schemeClr val="accent4"/>
                </a:solidFill>
              </a:rPr>
            </a:br>
            <a:r>
              <a:rPr lang="en-GB" sz="1600" b="1" dirty="0">
                <a:solidFill>
                  <a:schemeClr val="accent4"/>
                </a:solidFill>
              </a:rPr>
              <a:t>(with bonds): </a:t>
            </a:r>
            <a:r>
              <a:rPr lang="en-GB" sz="1600" dirty="0">
                <a:solidFill>
                  <a:schemeClr val="accent4"/>
                </a:solidFill>
              </a:rPr>
              <a:t>18.5 per cent</a:t>
            </a:r>
          </a:p>
          <a:p>
            <a:pPr>
              <a:spcAft>
                <a:spcPts val="600"/>
              </a:spcAft>
            </a:pPr>
            <a:r>
              <a:rPr lang="en-GB" sz="1600" dirty="0">
                <a:solidFill>
                  <a:srgbClr val="002060"/>
                </a:solidFill>
              </a:rPr>
              <a:t>The value of the bonds issued within the framework of the </a:t>
            </a:r>
            <a:r>
              <a:rPr lang="en-GB" sz="1600" b="1" dirty="0">
                <a:solidFill>
                  <a:srgbClr val="002060"/>
                </a:solidFill>
              </a:rPr>
              <a:t>Bond Funding for Growth Scheme </a:t>
            </a:r>
            <a:r>
              <a:rPr lang="en-GB" sz="1600" dirty="0">
                <a:solidFill>
                  <a:srgbClr val="002060"/>
                </a:solidFill>
              </a:rPr>
              <a:t>exceeded one quarter of credit institutions’ corporate loan portfolio.</a:t>
            </a:r>
          </a:p>
          <a:p>
            <a:pPr>
              <a:spcAft>
                <a:spcPts val="600"/>
              </a:spcAft>
            </a:pPr>
            <a:r>
              <a:rPr lang="en-GB" sz="1600" b="1" dirty="0">
                <a:solidFill>
                  <a:srgbClr val="002060"/>
                </a:solidFill>
              </a:rPr>
              <a:t>Based on the position </a:t>
            </a:r>
            <a:r>
              <a:rPr lang="en-GB" sz="1600" dirty="0">
                <a:solidFill>
                  <a:srgbClr val="002060"/>
                </a:solidFill>
              </a:rPr>
              <a:t>of the corporate </a:t>
            </a:r>
            <a:r>
              <a:rPr lang="en-GB" sz="1600" b="1" dirty="0">
                <a:solidFill>
                  <a:srgbClr val="002060"/>
                </a:solidFill>
              </a:rPr>
              <a:t>lending cycle</a:t>
            </a:r>
            <a:r>
              <a:rPr lang="en-GB" sz="1600" dirty="0">
                <a:solidFill>
                  <a:srgbClr val="002060"/>
                </a:solidFill>
              </a:rPr>
              <a:t>, the banking sector was </a:t>
            </a:r>
            <a:r>
              <a:rPr lang="en-GB" sz="1600" b="1" dirty="0">
                <a:solidFill>
                  <a:srgbClr val="002060"/>
                </a:solidFill>
              </a:rPr>
              <a:t>in a close-to-equilibrium situation when the Russia-Ukraine war broke out</a:t>
            </a:r>
            <a:r>
              <a:rPr lang="en-US" sz="1600" b="1" dirty="0">
                <a:solidFill>
                  <a:srgbClr val="002060"/>
                </a:solidFill>
              </a:rPr>
              <a:t>. </a:t>
            </a:r>
            <a:endParaRPr lang="hu-HU" sz="1600" b="1" dirty="0">
              <a:solidFill>
                <a:srgbClr val="002060"/>
              </a:solidFill>
            </a:endParaRPr>
          </a:p>
        </p:txBody>
      </p:sp>
    </p:spTree>
    <p:extLst>
      <p:ext uri="{BB962C8B-B14F-4D97-AF65-F5344CB8AC3E}">
        <p14:creationId xmlns:p14="http://schemas.microsoft.com/office/powerpoint/2010/main" val="353185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633205-AEE4-2224-54C5-B94D11092F43}"/>
              </a:ext>
            </a:extLst>
          </p:cNvPr>
          <p:cNvSpPr/>
          <p:nvPr/>
        </p:nvSpPr>
        <p:spPr>
          <a:xfrm>
            <a:off x="8835119" y="1560945"/>
            <a:ext cx="3027202" cy="3925455"/>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rPr>
              <a:t>The war considerably increased the </a:t>
            </a:r>
            <a:r>
              <a:rPr lang="en-US" b="1" dirty="0">
                <a:solidFill>
                  <a:srgbClr val="002060"/>
                </a:solidFill>
              </a:rPr>
              <a:t>uncertainty of our forecast </a:t>
            </a:r>
            <a:r>
              <a:rPr lang="en-US" dirty="0">
                <a:solidFill>
                  <a:srgbClr val="002060"/>
                </a:solidFill>
              </a:rPr>
              <a:t>concerning changes in loans outstanding.</a:t>
            </a:r>
            <a:endParaRPr lang="hu-HU" dirty="0">
              <a:solidFill>
                <a:srgbClr val="002060"/>
              </a:solidFill>
            </a:endParaRPr>
          </a:p>
          <a:p>
            <a:endParaRPr lang="hu-HU" dirty="0">
              <a:solidFill>
                <a:srgbClr val="002060"/>
              </a:solidFill>
            </a:endParaRPr>
          </a:p>
          <a:p>
            <a:r>
              <a:rPr lang="hu-HU" dirty="0">
                <a:solidFill>
                  <a:srgbClr val="002060"/>
                </a:solidFill>
              </a:rPr>
              <a:t>N</a:t>
            </a:r>
            <a:r>
              <a:rPr lang="en-US" dirty="0">
                <a:solidFill>
                  <a:srgbClr val="002060"/>
                </a:solidFill>
              </a:rPr>
              <a:t>o bank has experienced any drop </a:t>
            </a:r>
            <a:r>
              <a:rPr lang="en-US" b="1" dirty="0">
                <a:solidFill>
                  <a:srgbClr val="002060"/>
                </a:solidFill>
              </a:rPr>
              <a:t>in credit demand </a:t>
            </a:r>
            <a:r>
              <a:rPr lang="en-US" dirty="0">
                <a:solidFill>
                  <a:srgbClr val="002060"/>
                </a:solidFill>
              </a:rPr>
              <a:t>for the time being, but they reported a major </a:t>
            </a:r>
            <a:r>
              <a:rPr lang="en-US" b="1" dirty="0">
                <a:solidFill>
                  <a:srgbClr val="002060"/>
                </a:solidFill>
              </a:rPr>
              <a:t>rearrangement</a:t>
            </a:r>
            <a:r>
              <a:rPr lang="hu-HU" dirty="0">
                <a:solidFill>
                  <a:srgbClr val="002060"/>
                </a:solidFill>
              </a:rPr>
              <a:t>:</a:t>
            </a:r>
          </a:p>
          <a:p>
            <a:pPr marL="285750" indent="-285750">
              <a:buFont typeface="Arial" panose="020B0604020202020204" pitchFamily="34" charset="0"/>
              <a:buChar char="•"/>
            </a:pPr>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the demand for working capital loans may increase</a:t>
            </a:r>
            <a:r>
              <a:rPr lang="hu-HU" dirty="0">
                <a:solidFill>
                  <a:srgbClr val="002060"/>
                </a:solidFill>
              </a:rPr>
              <a:t>,</a:t>
            </a:r>
          </a:p>
          <a:p>
            <a:pPr marL="285750" indent="-285750">
              <a:buFont typeface="Arial" panose="020B0604020202020204" pitchFamily="34" charset="0"/>
              <a:buChar char="•"/>
            </a:pPr>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the demand for investment loans may decline</a:t>
            </a:r>
            <a:r>
              <a:rPr lang="hu-HU" dirty="0">
                <a:solidFill>
                  <a:srgbClr val="002060"/>
                </a:solidFill>
              </a:rPr>
              <a:t>.</a:t>
            </a:r>
          </a:p>
        </p:txBody>
      </p:sp>
      <p:sp>
        <p:nvSpPr>
          <p:cNvPr id="4" name="Title 2">
            <a:extLst>
              <a:ext uri="{FF2B5EF4-FFF2-40B4-BE49-F238E27FC236}">
                <a16:creationId xmlns:a16="http://schemas.microsoft.com/office/drawing/2014/main" id="{FDE009CD-6E32-7CF1-C025-E7499634146E}"/>
              </a:ext>
            </a:extLst>
          </p:cNvPr>
          <p:cNvSpPr>
            <a:spLocks noGrp="1"/>
          </p:cNvSpPr>
          <p:nvPr>
            <p:ph type="title"/>
          </p:nvPr>
        </p:nvSpPr>
        <p:spPr>
          <a:xfrm>
            <a:off x="3391271" y="310449"/>
            <a:ext cx="8390876" cy="713833"/>
          </a:xfrm>
        </p:spPr>
        <p:txBody>
          <a:bodyPr>
            <a:noAutofit/>
          </a:bodyPr>
          <a:lstStyle/>
          <a:p>
            <a:r>
              <a:rPr lang="en-US" sz="2400" dirty="0"/>
              <a:t>Corporate credit dynamics may slow due to war uncertainty, but </a:t>
            </a:r>
            <a:r>
              <a:rPr lang="en-GB" sz="2400" dirty="0"/>
              <a:t>expansion is still </a:t>
            </a:r>
            <a:r>
              <a:rPr lang="en-US" sz="2400" dirty="0"/>
              <a:t>expected</a:t>
            </a:r>
            <a:endParaRPr lang="hu-HU" sz="2400" dirty="0"/>
          </a:p>
        </p:txBody>
      </p:sp>
      <p:sp>
        <p:nvSpPr>
          <p:cNvPr id="5" name="Text Placeholder 4">
            <a:extLst>
              <a:ext uri="{FF2B5EF4-FFF2-40B4-BE49-F238E27FC236}">
                <a16:creationId xmlns:a16="http://schemas.microsoft.com/office/drawing/2014/main" id="{AF7949EA-EB57-C26B-DA85-49057AED4B6C}"/>
              </a:ext>
            </a:extLst>
          </p:cNvPr>
          <p:cNvSpPr>
            <a:spLocks noGrp="1"/>
          </p:cNvSpPr>
          <p:nvPr>
            <p:ph type="body" sz="quarter" idx="17"/>
          </p:nvPr>
        </p:nvSpPr>
        <p:spPr>
          <a:xfrm>
            <a:off x="3164483" y="6303504"/>
            <a:ext cx="8697838" cy="292259"/>
          </a:xfrm>
          <a:noFill/>
        </p:spPr>
        <p:txBody>
          <a:bodyPr vert="horz" wrap="square" lIns="91440" tIns="45720" rIns="91440" bIns="45720" rtlCol="0" anchor="ctr">
            <a:spAutoFit/>
          </a:bodyPr>
          <a:lstStyle/>
          <a:p>
            <a:pPr defTabSz="457200">
              <a:lnSpc>
                <a:spcPct val="115000"/>
              </a:lnSpc>
              <a:spcAft>
                <a:spcPts val="750"/>
              </a:spcAft>
            </a:pPr>
            <a:r>
              <a:rPr lang="hu-HU" sz="1200" dirty="0" err="1">
                <a:solidFill>
                  <a:srgbClr val="0C2148"/>
                </a:solidFill>
                <a:latin typeface="Calibri" panose="020F0502020204030204" pitchFamily="34" charset="0"/>
                <a:cs typeface="Times New Roman" panose="02020603050405020304" pitchFamily="18" charset="0"/>
              </a:rPr>
              <a:t>Note</a:t>
            </a:r>
            <a:r>
              <a:rPr lang="hu-HU" sz="1200" dirty="0">
                <a:solidFill>
                  <a:srgbClr val="0C2148"/>
                </a:solidFill>
                <a:latin typeface="Calibri" panose="020F0502020204030204" pitchFamily="34" charset="0"/>
                <a:cs typeface="Times New Roman" panose="02020603050405020304" pitchFamily="18" charset="0"/>
              </a:rPr>
              <a:t>: </a:t>
            </a:r>
            <a:r>
              <a:rPr lang="en-US" sz="1200" dirty="0">
                <a:solidFill>
                  <a:srgbClr val="0C2148"/>
                </a:solidFill>
                <a:latin typeface="Calibri" panose="020F0502020204030204" pitchFamily="34" charset="0"/>
                <a:cs typeface="Times New Roman" panose="02020603050405020304" pitchFamily="18" charset="0"/>
              </a:rPr>
              <a:t>Transaction-based annual growth rate based on data from the financial intermediary system.</a:t>
            </a:r>
            <a:r>
              <a:rPr lang="hu-HU" sz="1200" dirty="0">
                <a:solidFill>
                  <a:srgbClr val="0C2148"/>
                </a:solidFill>
                <a:latin typeface="Calibri" panose="020F0502020204030204" pitchFamily="34" charset="0"/>
                <a:cs typeface="Times New Roman" panose="02020603050405020304" pitchFamily="18" charset="0"/>
              </a:rPr>
              <a:t> </a:t>
            </a:r>
            <a:r>
              <a:rPr lang="hu-HU" sz="1200" dirty="0" err="1">
                <a:solidFill>
                  <a:srgbClr val="0C2148"/>
                </a:solidFill>
                <a:latin typeface="Calibri" panose="020F0502020204030204" pitchFamily="34" charset="0"/>
                <a:cs typeface="Times New Roman" panose="02020603050405020304" pitchFamily="18" charset="0"/>
              </a:rPr>
              <a:t>Source</a:t>
            </a:r>
            <a:r>
              <a:rPr lang="hu-HU" sz="1200" dirty="0">
                <a:solidFill>
                  <a:srgbClr val="0C2148"/>
                </a:solidFill>
                <a:latin typeface="Calibri" panose="020F0502020204030204" pitchFamily="34" charset="0"/>
                <a:cs typeface="Times New Roman" panose="02020603050405020304" pitchFamily="18" charset="0"/>
              </a:rPr>
              <a:t>: MNB</a:t>
            </a:r>
          </a:p>
        </p:txBody>
      </p:sp>
      <p:sp>
        <p:nvSpPr>
          <p:cNvPr id="6" name="TextBox 5">
            <a:extLst>
              <a:ext uri="{FF2B5EF4-FFF2-40B4-BE49-F238E27FC236}">
                <a16:creationId xmlns:a16="http://schemas.microsoft.com/office/drawing/2014/main" id="{75CE92E3-4A9F-7BC7-6912-FA5D3D6B245E}"/>
              </a:ext>
            </a:extLst>
          </p:cNvPr>
          <p:cNvSpPr txBox="1"/>
          <p:nvPr/>
        </p:nvSpPr>
        <p:spPr>
          <a:xfrm>
            <a:off x="3153851" y="5712573"/>
            <a:ext cx="5526756" cy="590931"/>
          </a:xfrm>
          <a:prstGeom prst="rect">
            <a:avLst/>
          </a:prstGeom>
          <a:noFill/>
        </p:spPr>
        <p:txBody>
          <a:bodyPr vert="horz" wrap="square" lIns="91440" tIns="45720" rIns="91440" bIns="45720" rtlCol="0" anchor="ctr">
            <a:spAutoFit/>
          </a:bodyPr>
          <a:lstStyle>
            <a:defPPr>
              <a:defRPr lang="en-US"/>
            </a:defPPr>
            <a:lvl1pPr indent="0">
              <a:lnSpc>
                <a:spcPct val="90000"/>
              </a:lnSpc>
              <a:spcBef>
                <a:spcPts val="0"/>
              </a:spcBef>
              <a:buFont typeface="Arial" panose="020B0604020202020204" pitchFamily="34" charset="0"/>
              <a:buNone/>
              <a:defRPr i="1" cap="all">
                <a:solidFill>
                  <a:srgbClr val="141B4D"/>
                </a:solidFill>
                <a:latin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i="0" dirty="0"/>
              <a:t>Forecast for annual growth rate of the corporate loan portfolio</a:t>
            </a:r>
            <a:endParaRPr lang="hu-HU" i="0" dirty="0"/>
          </a:p>
        </p:txBody>
      </p:sp>
      <p:pic>
        <p:nvPicPr>
          <p:cNvPr id="7" name="Picture 6">
            <a:extLst>
              <a:ext uri="{FF2B5EF4-FFF2-40B4-BE49-F238E27FC236}">
                <a16:creationId xmlns:a16="http://schemas.microsoft.com/office/drawing/2014/main" id="{14D75CE1-A069-431F-8DF6-94561E0E3FD2}"/>
              </a:ext>
            </a:extLst>
          </p:cNvPr>
          <p:cNvPicPr>
            <a:picLocks noChangeAspect="1"/>
          </p:cNvPicPr>
          <p:nvPr/>
        </p:nvPicPr>
        <p:blipFill>
          <a:blip r:embed="rId2"/>
          <a:stretch>
            <a:fillRect/>
          </a:stretch>
        </p:blipFill>
        <p:spPr>
          <a:xfrm>
            <a:off x="3153851" y="1324800"/>
            <a:ext cx="5608040" cy="4208400"/>
          </a:xfrm>
          <a:prstGeom prst="rect">
            <a:avLst/>
          </a:prstGeom>
        </p:spPr>
      </p:pic>
    </p:spTree>
    <p:extLst>
      <p:ext uri="{BB962C8B-B14F-4D97-AF65-F5344CB8AC3E}">
        <p14:creationId xmlns:p14="http://schemas.microsoft.com/office/powerpoint/2010/main" val="288319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3EF1F0-927C-B009-349A-713C68B7E888}"/>
              </a:ext>
            </a:extLst>
          </p:cNvPr>
          <p:cNvSpPr/>
          <p:nvPr/>
        </p:nvSpPr>
        <p:spPr>
          <a:xfrm>
            <a:off x="9023345" y="1135535"/>
            <a:ext cx="3086980" cy="4788689"/>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AU" sz="1700" dirty="0">
                <a:solidFill>
                  <a:srgbClr val="002060"/>
                </a:solidFill>
              </a:rPr>
              <a:t>In 2021, household loans outstanding </a:t>
            </a:r>
            <a:r>
              <a:rPr lang="en-AU" sz="1700" b="1" dirty="0">
                <a:solidFill>
                  <a:srgbClr val="002060"/>
                </a:solidFill>
              </a:rPr>
              <a:t>increased by 15 per cent</a:t>
            </a:r>
            <a:r>
              <a:rPr lang="en-AU" sz="1700" dirty="0">
                <a:solidFill>
                  <a:srgbClr val="002060"/>
                </a:solidFill>
              </a:rPr>
              <a:t>. </a:t>
            </a:r>
            <a:r>
              <a:rPr lang="en-US" sz="1700" b="1" dirty="0">
                <a:solidFill>
                  <a:srgbClr val="002060"/>
                </a:solidFill>
              </a:rPr>
              <a:t>In 2022 Q1 a more modest expansion took place</a:t>
            </a:r>
            <a:r>
              <a:rPr lang="en-US" sz="1700" dirty="0">
                <a:solidFill>
                  <a:srgbClr val="002060"/>
                </a:solidFill>
              </a:rPr>
              <a:t>, bringing the annual loan dynamics to </a:t>
            </a:r>
            <a:r>
              <a:rPr lang="en-US" sz="1700" b="1" dirty="0">
                <a:solidFill>
                  <a:srgbClr val="002060"/>
                </a:solidFill>
              </a:rPr>
              <a:t>13 per cent</a:t>
            </a:r>
            <a:r>
              <a:rPr lang="en-US" sz="1700" dirty="0">
                <a:solidFill>
                  <a:srgbClr val="002060"/>
                </a:solidFill>
              </a:rPr>
              <a:t> by March</a:t>
            </a:r>
            <a:r>
              <a:rPr lang="hu-HU" sz="1700" dirty="0">
                <a:solidFill>
                  <a:srgbClr val="002060"/>
                </a:solidFill>
              </a:rPr>
              <a:t>.</a:t>
            </a:r>
          </a:p>
          <a:p>
            <a:pPr>
              <a:spcAft>
                <a:spcPts val="600"/>
              </a:spcAft>
            </a:pPr>
            <a:r>
              <a:rPr lang="en-AU" sz="1700" dirty="0">
                <a:solidFill>
                  <a:srgbClr val="002060"/>
                </a:solidFill>
              </a:rPr>
              <a:t>In 2021, </a:t>
            </a:r>
            <a:r>
              <a:rPr lang="en-AU" sz="1700" b="1" dirty="0">
                <a:solidFill>
                  <a:srgbClr val="002060"/>
                </a:solidFill>
              </a:rPr>
              <a:t>new household loan disbursement reached a new record, but in real terms, it still falls behind </a:t>
            </a:r>
            <a:r>
              <a:rPr lang="en-AU" sz="1700" dirty="0">
                <a:solidFill>
                  <a:srgbClr val="002060"/>
                </a:solidFill>
              </a:rPr>
              <a:t>the levels preceding the 2008 crisis. </a:t>
            </a:r>
          </a:p>
          <a:p>
            <a:pPr>
              <a:spcAft>
                <a:spcPts val="600"/>
              </a:spcAft>
            </a:pPr>
            <a:r>
              <a:rPr lang="en-AU" sz="1700" dirty="0">
                <a:solidFill>
                  <a:srgbClr val="002060"/>
                </a:solidFill>
              </a:rPr>
              <a:t>As a result of the FGS </a:t>
            </a:r>
            <a:r>
              <a:rPr lang="en-AU" sz="1700" dirty="0" err="1">
                <a:solidFill>
                  <a:srgbClr val="002060"/>
                </a:solidFill>
              </a:rPr>
              <a:t>GHP</a:t>
            </a:r>
            <a:r>
              <a:rPr lang="en-AU" sz="1700" dirty="0">
                <a:solidFill>
                  <a:srgbClr val="002060"/>
                </a:solidFill>
              </a:rPr>
              <a:t> scheme, </a:t>
            </a:r>
            <a:r>
              <a:rPr lang="en-AU" sz="1700" b="1" dirty="0">
                <a:solidFill>
                  <a:srgbClr val="002060"/>
                </a:solidFill>
              </a:rPr>
              <a:t>subsidised loan share increased substantially</a:t>
            </a:r>
            <a:r>
              <a:rPr lang="hu-HU" sz="1700" b="1" dirty="0">
                <a:solidFill>
                  <a:srgbClr val="002060"/>
                </a:solidFill>
              </a:rPr>
              <a:t>:</a:t>
            </a:r>
            <a:r>
              <a:rPr lang="en-AU" sz="1700" dirty="0">
                <a:solidFill>
                  <a:srgbClr val="002060"/>
                </a:solidFill>
              </a:rPr>
              <a:t> it amounted to </a:t>
            </a:r>
            <a:r>
              <a:rPr lang="hu-HU" sz="1700" dirty="0">
                <a:solidFill>
                  <a:srgbClr val="002060"/>
                </a:solidFill>
              </a:rPr>
              <a:t>43</a:t>
            </a:r>
            <a:r>
              <a:rPr lang="en-AU" sz="1700" dirty="0">
                <a:solidFill>
                  <a:srgbClr val="002060"/>
                </a:solidFill>
              </a:rPr>
              <a:t> per cent of new disbursement</a:t>
            </a:r>
            <a:r>
              <a:rPr lang="hu-HU" sz="1700" dirty="0">
                <a:solidFill>
                  <a:srgbClr val="002060"/>
                </a:solidFill>
              </a:rPr>
              <a:t>s </a:t>
            </a:r>
            <a:r>
              <a:rPr lang="hu-HU" sz="1700" dirty="0" err="1">
                <a:solidFill>
                  <a:srgbClr val="002060"/>
                </a:solidFill>
              </a:rPr>
              <a:t>by</a:t>
            </a:r>
            <a:r>
              <a:rPr lang="hu-HU" sz="1700" dirty="0">
                <a:solidFill>
                  <a:srgbClr val="002060"/>
                </a:solidFill>
              </a:rPr>
              <a:t> </a:t>
            </a:r>
            <a:r>
              <a:rPr lang="hu-HU" sz="1700" dirty="0" err="1">
                <a:solidFill>
                  <a:srgbClr val="002060"/>
                </a:solidFill>
              </a:rPr>
              <a:t>March</a:t>
            </a:r>
            <a:r>
              <a:rPr lang="en-AU" sz="1700" dirty="0">
                <a:solidFill>
                  <a:srgbClr val="002060"/>
                </a:solidFill>
              </a:rPr>
              <a:t> 2022. </a:t>
            </a:r>
          </a:p>
        </p:txBody>
      </p:sp>
      <p:sp>
        <p:nvSpPr>
          <p:cNvPr id="3" name="Title 2">
            <a:extLst>
              <a:ext uri="{FF2B5EF4-FFF2-40B4-BE49-F238E27FC236}">
                <a16:creationId xmlns:a16="http://schemas.microsoft.com/office/drawing/2014/main" id="{282F0794-3C31-BB86-3B5F-1564A34F5A69}"/>
              </a:ext>
            </a:extLst>
          </p:cNvPr>
          <p:cNvSpPr>
            <a:spLocks noGrp="1"/>
          </p:cNvSpPr>
          <p:nvPr>
            <p:ph type="title"/>
          </p:nvPr>
        </p:nvSpPr>
        <p:spPr>
          <a:xfrm>
            <a:off x="3391271" y="310449"/>
            <a:ext cx="8390876" cy="713833"/>
          </a:xfrm>
        </p:spPr>
        <p:txBody>
          <a:bodyPr>
            <a:noAutofit/>
          </a:bodyPr>
          <a:lstStyle/>
          <a:p>
            <a:r>
              <a:rPr lang="en-AU" sz="2400" dirty="0"/>
              <a:t>Disbursement of new housing loans reached new Heights Thanks to subsidised loans</a:t>
            </a:r>
          </a:p>
        </p:txBody>
      </p:sp>
      <p:sp>
        <p:nvSpPr>
          <p:cNvPr id="4" name="TextBox 3">
            <a:extLst>
              <a:ext uri="{FF2B5EF4-FFF2-40B4-BE49-F238E27FC236}">
                <a16:creationId xmlns:a16="http://schemas.microsoft.com/office/drawing/2014/main" id="{3630F2AC-D753-0107-068B-8381BB91990D}"/>
              </a:ext>
            </a:extLst>
          </p:cNvPr>
          <p:cNvSpPr txBox="1"/>
          <p:nvPr/>
        </p:nvSpPr>
        <p:spPr>
          <a:xfrm>
            <a:off x="3080825" y="5704804"/>
            <a:ext cx="6717255" cy="341632"/>
          </a:xfrm>
          <a:prstGeom prst="rect">
            <a:avLst/>
          </a:prstGeom>
          <a:noFill/>
        </p:spPr>
        <p:txBody>
          <a:bodyPr vert="horz" wrap="square" lIns="91440" tIns="45720" rIns="91440" bIns="45720" rtlCol="0" anchor="ctr">
            <a:spAutoFit/>
          </a:bodyPr>
          <a:lstStyle>
            <a:defPPr>
              <a:defRPr lang="en-US"/>
            </a:defPPr>
            <a:lvl1pPr indent="0">
              <a:lnSpc>
                <a:spcPct val="90000"/>
              </a:lnSpc>
              <a:spcBef>
                <a:spcPts val="0"/>
              </a:spcBef>
              <a:buFont typeface="Arial" panose="020B0604020202020204" pitchFamily="34" charset="0"/>
              <a:buNone/>
              <a:defRPr i="1" cap="all">
                <a:solidFill>
                  <a:srgbClr val="141B4D"/>
                </a:solidFill>
                <a:latin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i="0" dirty="0"/>
              <a:t>New household loans in the credit institution sector </a:t>
            </a:r>
            <a:endParaRPr lang="en-GB" i="0" dirty="0"/>
          </a:p>
        </p:txBody>
      </p:sp>
      <p:sp>
        <p:nvSpPr>
          <p:cNvPr id="5" name="TextBox 4">
            <a:extLst>
              <a:ext uri="{FF2B5EF4-FFF2-40B4-BE49-F238E27FC236}">
                <a16:creationId xmlns:a16="http://schemas.microsoft.com/office/drawing/2014/main" id="{24168AD7-D0E7-D7BA-F676-CC0F6A517F08}"/>
              </a:ext>
            </a:extLst>
          </p:cNvPr>
          <p:cNvSpPr txBox="1"/>
          <p:nvPr/>
        </p:nvSpPr>
        <p:spPr>
          <a:xfrm>
            <a:off x="3080825" y="6035478"/>
            <a:ext cx="9111175" cy="646331"/>
          </a:xfrm>
          <a:prstGeom prst="rect">
            <a:avLst/>
          </a:prstGeom>
          <a:noFill/>
        </p:spPr>
        <p:txBody>
          <a:bodyPr vert="horz" wrap="square" lIns="91440" tIns="45720" rIns="91440" bIns="45720" rtlCol="0" anchor="ctr">
            <a:spAutoFit/>
          </a:bodyPr>
          <a:lstStyle>
            <a:defPPr>
              <a:defRPr lang="en-US"/>
            </a:defPPr>
            <a:lvl1pPr indent="0">
              <a:lnSpc>
                <a:spcPct val="115000"/>
              </a:lnSpc>
              <a:spcBef>
                <a:spcPts val="0"/>
              </a:spcBef>
              <a:spcAft>
                <a:spcPts val="750"/>
              </a:spcAft>
              <a:buFont typeface="Arial" panose="020B0604020202020204" pitchFamily="34" charset="0"/>
              <a:buNone/>
              <a:defRPr sz="1200">
                <a:solidFill>
                  <a:srgbClr val="0C2148"/>
                </a:solidFill>
                <a:latin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nSpc>
                <a:spcPct val="100000"/>
              </a:lnSpc>
            </a:pPr>
            <a:r>
              <a:rPr lang="en-AU" dirty="0"/>
              <a:t>Note: Excluding FGS loans and the early repayment. The disbursement / income figure shows the sum of the annual nominal loan disbursement as a ratio of the household sector's total annual disposable income. MNB housing index has been used to calculate the real terms of new disbursement,, while in the case of other loans, yearly CPI has been used (2008=100%). Source: HCSO, MNB.</a:t>
            </a:r>
          </a:p>
        </p:txBody>
      </p:sp>
      <p:pic>
        <p:nvPicPr>
          <p:cNvPr id="6" name="Kép 3">
            <a:extLst>
              <a:ext uri="{FF2B5EF4-FFF2-40B4-BE49-F238E27FC236}">
                <a16:creationId xmlns:a16="http://schemas.microsoft.com/office/drawing/2014/main" id="{749269C2-276A-2077-A745-5039250BFE6B}"/>
              </a:ext>
            </a:extLst>
          </p:cNvPr>
          <p:cNvPicPr>
            <a:picLocks noChangeAspect="1"/>
          </p:cNvPicPr>
          <p:nvPr/>
        </p:nvPicPr>
        <p:blipFill>
          <a:blip r:embed="rId2"/>
          <a:stretch>
            <a:fillRect/>
          </a:stretch>
        </p:blipFill>
        <p:spPr>
          <a:xfrm>
            <a:off x="3184391" y="1257747"/>
            <a:ext cx="5689067" cy="4342506"/>
          </a:xfrm>
          <a:prstGeom prst="rect">
            <a:avLst/>
          </a:prstGeom>
        </p:spPr>
      </p:pic>
    </p:spTree>
    <p:extLst>
      <p:ext uri="{BB962C8B-B14F-4D97-AF65-F5344CB8AC3E}">
        <p14:creationId xmlns:p14="http://schemas.microsoft.com/office/powerpoint/2010/main" val="303433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2">
            <a:extLst>
              <a:ext uri="{FF2B5EF4-FFF2-40B4-BE49-F238E27FC236}">
                <a16:creationId xmlns:a16="http://schemas.microsoft.com/office/drawing/2014/main" id="{075B4278-6812-4CA4-1594-2C84D613F8F6}"/>
              </a:ext>
            </a:extLst>
          </p:cNvPr>
          <p:cNvSpPr>
            <a:spLocks noGrp="1"/>
          </p:cNvSpPr>
          <p:nvPr>
            <p:ph type="title"/>
          </p:nvPr>
        </p:nvSpPr>
        <p:spPr>
          <a:xfrm>
            <a:off x="3107184" y="310449"/>
            <a:ext cx="9084816" cy="713833"/>
          </a:xfrm>
        </p:spPr>
        <p:txBody>
          <a:bodyPr>
            <a:noAutofit/>
          </a:bodyPr>
          <a:lstStyle/>
          <a:p>
            <a:r>
              <a:rPr lang="en-AU" sz="2200" dirty="0"/>
              <a:t>As a result of the growing share of subsidised loans, client interest rates increase only</a:t>
            </a:r>
            <a:r>
              <a:rPr lang="hu-HU" sz="2200" dirty="0"/>
              <a:t> </a:t>
            </a:r>
            <a:r>
              <a:rPr lang="en-AU" sz="2200" dirty="0"/>
              <a:t>moderately</a:t>
            </a:r>
          </a:p>
        </p:txBody>
      </p:sp>
      <p:sp>
        <p:nvSpPr>
          <p:cNvPr id="3" name="Szöveg helye 3">
            <a:extLst>
              <a:ext uri="{FF2B5EF4-FFF2-40B4-BE49-F238E27FC236}">
                <a16:creationId xmlns:a16="http://schemas.microsoft.com/office/drawing/2014/main" id="{EEEB1B23-CF68-EA27-530D-565F021F0301}"/>
              </a:ext>
            </a:extLst>
          </p:cNvPr>
          <p:cNvSpPr>
            <a:spLocks noGrp="1"/>
          </p:cNvSpPr>
          <p:nvPr>
            <p:ph type="body" sz="quarter" idx="17"/>
          </p:nvPr>
        </p:nvSpPr>
        <p:spPr>
          <a:xfrm>
            <a:off x="3317323" y="6206927"/>
            <a:ext cx="7990830" cy="590931"/>
          </a:xfrm>
        </p:spPr>
        <p:txBody>
          <a:bodyPr/>
          <a:lstStyle/>
          <a:p>
            <a:pPr>
              <a:lnSpc>
                <a:spcPct val="100000"/>
              </a:lnSpc>
            </a:pPr>
            <a:r>
              <a:rPr lang="en-AU" sz="1200" dirty="0"/>
              <a:t>Note: Average interest rates weighted with contract volume. The transaction interest rate and customer interest rate contain all housing loans, while market-priced loans for housing purposes refer exclusively to the market-based lending facility.. Source: MNB.</a:t>
            </a:r>
          </a:p>
        </p:txBody>
      </p:sp>
      <p:sp>
        <p:nvSpPr>
          <p:cNvPr id="4" name="Téglalap 6">
            <a:extLst>
              <a:ext uri="{FF2B5EF4-FFF2-40B4-BE49-F238E27FC236}">
                <a16:creationId xmlns:a16="http://schemas.microsoft.com/office/drawing/2014/main" id="{B5F93670-4D19-E8AD-046C-AEA00DA1CE2B}"/>
              </a:ext>
            </a:extLst>
          </p:cNvPr>
          <p:cNvSpPr/>
          <p:nvPr/>
        </p:nvSpPr>
        <p:spPr>
          <a:xfrm>
            <a:off x="3317323" y="5615996"/>
            <a:ext cx="6140713" cy="590931"/>
          </a:xfrm>
          <a:prstGeom prst="rect">
            <a:avLst/>
          </a:prstGeom>
          <a:noFill/>
        </p:spPr>
        <p:txBody>
          <a:bodyPr vert="horz" wrap="square" lIns="91440" tIns="45720" rIns="91440" bIns="45720" rtlCol="0" anchor="ctr">
            <a:spAutoFit/>
          </a:bodyPr>
          <a:lstStyle/>
          <a:p>
            <a:pPr>
              <a:lnSpc>
                <a:spcPct val="90000"/>
              </a:lnSpc>
            </a:pPr>
            <a:r>
              <a:rPr lang="en-US" cap="all" dirty="0">
                <a:solidFill>
                  <a:srgbClr val="141B4D"/>
                </a:solidFill>
                <a:latin typeface="Calibri" panose="020F0502020204030204" pitchFamily="34" charset="0"/>
                <a:cs typeface="Times New Roman" panose="02020603050405020304" pitchFamily="18" charset="0"/>
              </a:rPr>
              <a:t>Transaction and client interest rates on newly disbursed housing loans </a:t>
            </a:r>
            <a:endParaRPr lang="hu-HU" cap="all" dirty="0">
              <a:solidFill>
                <a:srgbClr val="141B4D"/>
              </a:solidFill>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E85905A-DF4D-B6BF-EB9E-C6D1204FA5EA}"/>
              </a:ext>
            </a:extLst>
          </p:cNvPr>
          <p:cNvSpPr/>
          <p:nvPr/>
        </p:nvSpPr>
        <p:spPr>
          <a:xfrm>
            <a:off x="9110941" y="1366983"/>
            <a:ext cx="2911876" cy="4216703"/>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AU" sz="1600" b="1" dirty="0">
                <a:solidFill>
                  <a:srgbClr val="002060"/>
                </a:solidFill>
              </a:rPr>
              <a:t>Transaction interest rate (official statistics): FGS </a:t>
            </a:r>
            <a:r>
              <a:rPr lang="en-AU" sz="1600" b="1" dirty="0" err="1">
                <a:solidFill>
                  <a:srgbClr val="002060"/>
                </a:solidFill>
              </a:rPr>
              <a:t>GHP</a:t>
            </a:r>
            <a:r>
              <a:rPr lang="en-AU" sz="1600" b="1" dirty="0">
                <a:solidFill>
                  <a:srgbClr val="002060"/>
                </a:solidFill>
              </a:rPr>
              <a:t> decreases average</a:t>
            </a:r>
            <a:r>
              <a:rPr lang="en-AU" sz="1600" dirty="0">
                <a:solidFill>
                  <a:srgbClr val="002060"/>
                </a:solidFill>
              </a:rPr>
              <a:t>, but other subsidised loans are recorded with interest rates containing the state subsidy as well.</a:t>
            </a:r>
          </a:p>
          <a:p>
            <a:pPr>
              <a:spcAft>
                <a:spcPts val="600"/>
              </a:spcAft>
            </a:pPr>
            <a:r>
              <a:rPr lang="en-AU" sz="1600" b="1" dirty="0">
                <a:solidFill>
                  <a:schemeClr val="accent6"/>
                </a:solidFill>
              </a:rPr>
              <a:t>Interest paid by the customer: </a:t>
            </a:r>
            <a:r>
              <a:rPr lang="en-AU" sz="1600" dirty="0">
                <a:solidFill>
                  <a:srgbClr val="002060"/>
                </a:solidFill>
              </a:rPr>
              <a:t>the effect of interest rate hike is moderated by subsidised loans, where the client pays a 3 per cent interest rate (e.g. HPS-loan).</a:t>
            </a:r>
          </a:p>
          <a:p>
            <a:r>
              <a:rPr lang="en-AU" sz="1600" b="1" dirty="0">
                <a:solidFill>
                  <a:schemeClr val="accent5"/>
                </a:solidFill>
              </a:rPr>
              <a:t>Interest rate of market-priced loans: </a:t>
            </a:r>
            <a:r>
              <a:rPr lang="en-AU" sz="1600" dirty="0">
                <a:solidFill>
                  <a:srgbClr val="002060"/>
                </a:solidFill>
              </a:rPr>
              <a:t>reference rate passes through into aggregate interest rates with a </a:t>
            </a:r>
            <a:r>
              <a:rPr lang="en-AU" sz="1600" b="1" dirty="0">
                <a:solidFill>
                  <a:srgbClr val="002060"/>
                </a:solidFill>
              </a:rPr>
              <a:t>delay of around 3–4 months.</a:t>
            </a:r>
          </a:p>
        </p:txBody>
      </p:sp>
      <p:pic>
        <p:nvPicPr>
          <p:cNvPr id="6" name="Kép 1">
            <a:extLst>
              <a:ext uri="{FF2B5EF4-FFF2-40B4-BE49-F238E27FC236}">
                <a16:creationId xmlns:a16="http://schemas.microsoft.com/office/drawing/2014/main" id="{B48B1EEF-BDD1-E35C-3350-FC572DF46E9C}"/>
              </a:ext>
            </a:extLst>
          </p:cNvPr>
          <p:cNvPicPr>
            <a:picLocks noChangeAspect="1"/>
          </p:cNvPicPr>
          <p:nvPr/>
        </p:nvPicPr>
        <p:blipFill>
          <a:blip r:embed="rId2"/>
          <a:stretch>
            <a:fillRect/>
          </a:stretch>
        </p:blipFill>
        <p:spPr>
          <a:xfrm>
            <a:off x="3107184" y="1118139"/>
            <a:ext cx="5863576" cy="4465547"/>
          </a:xfrm>
          <a:prstGeom prst="rect">
            <a:avLst/>
          </a:prstGeom>
        </p:spPr>
      </p:pic>
    </p:spTree>
    <p:extLst>
      <p:ext uri="{BB962C8B-B14F-4D97-AF65-F5344CB8AC3E}">
        <p14:creationId xmlns:p14="http://schemas.microsoft.com/office/powerpoint/2010/main" val="41948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254463-16C2-91DB-40D3-A58BA85A3B50}"/>
              </a:ext>
            </a:extLst>
          </p:cNvPr>
          <p:cNvSpPr/>
          <p:nvPr/>
        </p:nvSpPr>
        <p:spPr>
          <a:xfrm>
            <a:off x="8902046" y="1332332"/>
            <a:ext cx="2911264" cy="4526930"/>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AU" sz="1600" b="1">
                <a:solidFill>
                  <a:srgbClr val="002060"/>
                </a:solidFill>
              </a:rPr>
              <a:t>Average contract sizes </a:t>
            </a:r>
            <a:r>
              <a:rPr lang="en-AU" sz="1600">
                <a:solidFill>
                  <a:srgbClr val="002060"/>
                </a:solidFill>
              </a:rPr>
              <a:t>are </a:t>
            </a:r>
            <a:r>
              <a:rPr lang="en-AU" sz="1600" b="1">
                <a:solidFill>
                  <a:srgbClr val="002060"/>
                </a:solidFill>
              </a:rPr>
              <a:t>increasing rapidly </a:t>
            </a:r>
            <a:r>
              <a:rPr lang="en-AU" sz="1600">
                <a:solidFill>
                  <a:srgbClr val="002060"/>
                </a:solidFill>
              </a:rPr>
              <a:t>in parallel with the upswing on the </a:t>
            </a:r>
            <a:r>
              <a:rPr lang="en-AU" sz="1600" b="1">
                <a:solidFill>
                  <a:srgbClr val="002060"/>
                </a:solidFill>
              </a:rPr>
              <a:t>housing market.</a:t>
            </a:r>
          </a:p>
          <a:p>
            <a:pPr marL="285750" indent="-285750">
              <a:spcAft>
                <a:spcPts val="1200"/>
              </a:spcAft>
              <a:buFont typeface="Wingdings" panose="05000000000000000000" pitchFamily="2" charset="2"/>
              <a:buChar char="Ø"/>
            </a:pPr>
            <a:r>
              <a:rPr lang="en-AU" sz="1600">
                <a:solidFill>
                  <a:srgbClr val="002060"/>
                </a:solidFill>
              </a:rPr>
              <a:t>In case of </a:t>
            </a:r>
            <a:r>
              <a:rPr lang="en-AU" sz="1600" b="1">
                <a:solidFill>
                  <a:srgbClr val="002060"/>
                </a:solidFill>
              </a:rPr>
              <a:t>housing loan contracts</a:t>
            </a:r>
            <a:r>
              <a:rPr lang="en-AU" sz="1600">
                <a:solidFill>
                  <a:srgbClr val="002060"/>
                </a:solidFill>
              </a:rPr>
              <a:t>, it rose by 1,1M HUF to 13M HUF in one year. </a:t>
            </a:r>
          </a:p>
          <a:p>
            <a:pPr marL="285750" indent="-285750">
              <a:spcAft>
                <a:spcPts val="1200"/>
              </a:spcAft>
              <a:buFont typeface="Wingdings" panose="05000000000000000000" pitchFamily="2" charset="2"/>
              <a:buChar char="Ø"/>
            </a:pPr>
            <a:r>
              <a:rPr lang="en-AU" sz="1600" b="1">
                <a:solidFill>
                  <a:srgbClr val="002060"/>
                </a:solidFill>
              </a:rPr>
              <a:t>On debtor level</a:t>
            </a:r>
            <a:r>
              <a:rPr lang="en-AU" sz="1600">
                <a:solidFill>
                  <a:srgbClr val="002060"/>
                </a:solidFill>
              </a:rPr>
              <a:t>, average contract size reached 17M HUF.</a:t>
            </a:r>
          </a:p>
          <a:p>
            <a:pPr marL="285750" indent="-285750">
              <a:spcAft>
                <a:spcPts val="1200"/>
              </a:spcAft>
              <a:buFont typeface="Wingdings" panose="05000000000000000000" pitchFamily="2" charset="2"/>
              <a:buChar char="Ø"/>
            </a:pPr>
            <a:r>
              <a:rPr lang="en-AU" sz="1600">
                <a:solidFill>
                  <a:srgbClr val="002060"/>
                </a:solidFill>
              </a:rPr>
              <a:t>In case of those, who have </a:t>
            </a:r>
            <a:r>
              <a:rPr lang="en-AU" sz="1600" b="1">
                <a:solidFill>
                  <a:srgbClr val="002060"/>
                </a:solidFill>
              </a:rPr>
              <a:t>multiple housing loans </a:t>
            </a:r>
            <a:r>
              <a:rPr lang="en-AU" sz="1600">
                <a:solidFill>
                  <a:srgbClr val="002060"/>
                </a:solidFill>
              </a:rPr>
              <a:t>(e.g. HPS-loan and market-based loan as well) it is 26M HUF.</a:t>
            </a:r>
          </a:p>
        </p:txBody>
      </p:sp>
      <p:sp>
        <p:nvSpPr>
          <p:cNvPr id="3" name="Title 2">
            <a:extLst>
              <a:ext uri="{FF2B5EF4-FFF2-40B4-BE49-F238E27FC236}">
                <a16:creationId xmlns:a16="http://schemas.microsoft.com/office/drawing/2014/main" id="{022ADC96-5E69-C601-E580-570BF07B8B48}"/>
              </a:ext>
            </a:extLst>
          </p:cNvPr>
          <p:cNvSpPr>
            <a:spLocks noGrp="1"/>
          </p:cNvSpPr>
          <p:nvPr>
            <p:ph type="title"/>
          </p:nvPr>
        </p:nvSpPr>
        <p:spPr>
          <a:xfrm>
            <a:off x="3191827" y="327894"/>
            <a:ext cx="9000173" cy="713833"/>
          </a:xfrm>
        </p:spPr>
        <p:txBody>
          <a:bodyPr>
            <a:noAutofit/>
          </a:bodyPr>
          <a:lstStyle/>
          <a:p>
            <a:r>
              <a:rPr lang="en-AU" sz="2800"/>
              <a:t>The income tightness of housing loan borrowers has been increasing</a:t>
            </a:r>
          </a:p>
        </p:txBody>
      </p:sp>
      <p:sp>
        <p:nvSpPr>
          <p:cNvPr id="4" name="TextBox 3">
            <a:extLst>
              <a:ext uri="{FF2B5EF4-FFF2-40B4-BE49-F238E27FC236}">
                <a16:creationId xmlns:a16="http://schemas.microsoft.com/office/drawing/2014/main" id="{B4FC9F83-AC69-2CA0-3339-92D46F14FD99}"/>
              </a:ext>
            </a:extLst>
          </p:cNvPr>
          <p:cNvSpPr txBox="1"/>
          <p:nvPr/>
        </p:nvSpPr>
        <p:spPr>
          <a:xfrm>
            <a:off x="3191827" y="5873365"/>
            <a:ext cx="6810104" cy="341632"/>
          </a:xfrm>
          <a:prstGeom prst="rect">
            <a:avLst/>
          </a:prstGeom>
          <a:noFill/>
        </p:spPr>
        <p:txBody>
          <a:bodyPr vert="horz" wrap="square" lIns="91440" tIns="45720" rIns="91440" bIns="45720" rtlCol="0" anchor="ctr">
            <a:spAutoFit/>
          </a:bodyPr>
          <a:lstStyle>
            <a:defPPr>
              <a:defRPr lang="en-US"/>
            </a:defPPr>
            <a:lvl1pPr>
              <a:lnSpc>
                <a:spcPct val="90000"/>
              </a:lnSpc>
              <a:defRPr i="1" cap="all">
                <a:solidFill>
                  <a:srgbClr val="141B4D"/>
                </a:solidFill>
                <a:latin typeface="Calibri" panose="020F0502020204030204" pitchFamily="34" charset="0"/>
                <a:cs typeface="Times New Roman" panose="02020603050405020304" pitchFamily="18" charset="0"/>
              </a:defRPr>
            </a:lvl1pPr>
          </a:lstStyle>
          <a:p>
            <a:r>
              <a:rPr lang="en-AU" i="0"/>
              <a:t>New housing loans by Payment to income (PTI) ratio</a:t>
            </a:r>
          </a:p>
        </p:txBody>
      </p:sp>
      <p:sp>
        <p:nvSpPr>
          <p:cNvPr id="5" name="TextBox 4">
            <a:extLst>
              <a:ext uri="{FF2B5EF4-FFF2-40B4-BE49-F238E27FC236}">
                <a16:creationId xmlns:a16="http://schemas.microsoft.com/office/drawing/2014/main" id="{9E946E00-3082-6C8E-E85C-0610ACF80E3B}"/>
              </a:ext>
            </a:extLst>
          </p:cNvPr>
          <p:cNvSpPr txBox="1"/>
          <p:nvPr/>
        </p:nvSpPr>
        <p:spPr>
          <a:xfrm>
            <a:off x="3191827" y="6339647"/>
            <a:ext cx="6126480" cy="369332"/>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AU"/>
              <a:t>Source: MNB.</a:t>
            </a:r>
          </a:p>
        </p:txBody>
      </p:sp>
      <p:pic>
        <p:nvPicPr>
          <p:cNvPr id="6" name="Kép 1">
            <a:extLst>
              <a:ext uri="{FF2B5EF4-FFF2-40B4-BE49-F238E27FC236}">
                <a16:creationId xmlns:a16="http://schemas.microsoft.com/office/drawing/2014/main" id="{72E3F6FA-CE85-EBC0-C63A-49355D8598F7}"/>
              </a:ext>
            </a:extLst>
          </p:cNvPr>
          <p:cNvPicPr>
            <a:picLocks noChangeAspect="1"/>
          </p:cNvPicPr>
          <p:nvPr/>
        </p:nvPicPr>
        <p:blipFill>
          <a:blip r:embed="rId2"/>
          <a:stretch>
            <a:fillRect/>
          </a:stretch>
        </p:blipFill>
        <p:spPr>
          <a:xfrm>
            <a:off x="3043185" y="1146418"/>
            <a:ext cx="5909123" cy="4526930"/>
          </a:xfrm>
          <a:prstGeom prst="rect">
            <a:avLst/>
          </a:prstGeom>
        </p:spPr>
      </p:pic>
    </p:spTree>
    <p:extLst>
      <p:ext uri="{BB962C8B-B14F-4D97-AF65-F5344CB8AC3E}">
        <p14:creationId xmlns:p14="http://schemas.microsoft.com/office/powerpoint/2010/main" val="31024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F207E-FDEF-47B7-194F-A98C15E77C6F}"/>
              </a:ext>
            </a:extLst>
          </p:cNvPr>
          <p:cNvSpPr>
            <a:spLocks noGrp="1"/>
          </p:cNvSpPr>
          <p:nvPr>
            <p:ph type="title"/>
          </p:nvPr>
        </p:nvSpPr>
        <p:spPr>
          <a:xfrm>
            <a:off x="3200229" y="310449"/>
            <a:ext cx="8581918" cy="713833"/>
          </a:xfrm>
        </p:spPr>
        <p:txBody>
          <a:bodyPr>
            <a:noAutofit/>
          </a:bodyPr>
          <a:lstStyle/>
          <a:p>
            <a:r>
              <a:rPr lang="en-GB" sz="2400" dirty="0">
                <a:latin typeface="Calibri" panose="020F0502020204030204" pitchFamily="34" charset="0"/>
                <a:ea typeface="Calibri" panose="020F0502020204030204" pitchFamily="34" charset="0"/>
              </a:rPr>
              <a:t>The MNB is closely</a:t>
            </a:r>
            <a:r>
              <a:rPr lang="hu-HU" sz="2400" dirty="0">
                <a:latin typeface="Calibri" panose="020F0502020204030204" pitchFamily="34" charset="0"/>
                <a:ea typeface="Calibri" panose="020F0502020204030204" pitchFamily="34" charset="0"/>
              </a:rPr>
              <a:t> </a:t>
            </a:r>
            <a:r>
              <a:rPr lang="en-GB" sz="2400" dirty="0">
                <a:latin typeface="Calibri" panose="020F0502020204030204" pitchFamily="34" charset="0"/>
                <a:ea typeface="Calibri" panose="020F0502020204030204" pitchFamily="34" charset="0"/>
              </a:rPr>
              <a:t>monitoring the overvaluation of house prices</a:t>
            </a:r>
            <a:endParaRPr lang="en-GB" sz="2400" dirty="0"/>
          </a:p>
        </p:txBody>
      </p:sp>
      <p:sp>
        <p:nvSpPr>
          <p:cNvPr id="4" name="TextBox 3">
            <a:extLst>
              <a:ext uri="{FF2B5EF4-FFF2-40B4-BE49-F238E27FC236}">
                <a16:creationId xmlns:a16="http://schemas.microsoft.com/office/drawing/2014/main" id="{DA6A216E-4829-74DA-70DC-F81C060C0EEE}"/>
              </a:ext>
            </a:extLst>
          </p:cNvPr>
          <p:cNvSpPr txBox="1"/>
          <p:nvPr/>
        </p:nvSpPr>
        <p:spPr>
          <a:xfrm>
            <a:off x="3304580" y="6382329"/>
            <a:ext cx="7880709" cy="258532"/>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GB" dirty="0"/>
              <a:t>Note: For detailed methodology, see the </a:t>
            </a:r>
            <a:r>
              <a:rPr lang="en-GB" dirty="0" err="1"/>
              <a:t>MNB's</a:t>
            </a:r>
            <a:r>
              <a:rPr lang="en-GB" dirty="0"/>
              <a:t> Housing Market Report - November 2021. Source: MNB</a:t>
            </a:r>
          </a:p>
        </p:txBody>
      </p:sp>
      <p:sp>
        <p:nvSpPr>
          <p:cNvPr id="5" name="Rectangle 4">
            <a:extLst>
              <a:ext uri="{FF2B5EF4-FFF2-40B4-BE49-F238E27FC236}">
                <a16:creationId xmlns:a16="http://schemas.microsoft.com/office/drawing/2014/main" id="{E22E684F-3514-B416-BD2D-AF01D6BA5F3F}"/>
              </a:ext>
            </a:extLst>
          </p:cNvPr>
          <p:cNvSpPr/>
          <p:nvPr/>
        </p:nvSpPr>
        <p:spPr>
          <a:xfrm>
            <a:off x="9157141" y="1349827"/>
            <a:ext cx="2625006" cy="3980637"/>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02060"/>
                </a:solidFill>
              </a:rPr>
              <a:t>Cyclical financial systemic risks </a:t>
            </a:r>
            <a:r>
              <a:rPr lang="en-GB" dirty="0">
                <a:solidFill>
                  <a:srgbClr val="002060"/>
                </a:solidFill>
              </a:rPr>
              <a:t>may increase in connection with residential real estate market and lending. In order to reduce these risks</a:t>
            </a:r>
            <a:r>
              <a:rPr lang="hu-HU" dirty="0">
                <a:solidFill>
                  <a:srgbClr val="002060"/>
                </a:solidFill>
              </a:rPr>
              <a:t>,</a:t>
            </a:r>
            <a:r>
              <a:rPr lang="en-GB" dirty="0">
                <a:solidFill>
                  <a:srgbClr val="002060"/>
                </a:solidFill>
              </a:rPr>
              <a:t> the MNB is able to further strengthen banks’ resilience against shocks also </a:t>
            </a:r>
            <a:r>
              <a:rPr lang="en-GB" b="1" dirty="0">
                <a:solidFill>
                  <a:srgbClr val="002060"/>
                </a:solidFill>
              </a:rPr>
              <a:t>by potentially increasing the </a:t>
            </a:r>
            <a:r>
              <a:rPr lang="en-GB" b="1" cap="all" dirty="0">
                <a:solidFill>
                  <a:schemeClr val="accent3"/>
                </a:solidFill>
                <a:effectLst>
                  <a:outerShdw blurRad="38100" dist="38100" dir="2700000" algn="tl">
                    <a:srgbClr val="000000">
                      <a:alpha val="43137"/>
                    </a:srgbClr>
                  </a:outerShdw>
                </a:effectLst>
              </a:rPr>
              <a:t>countercyclical capital buffer</a:t>
            </a:r>
            <a:r>
              <a:rPr lang="en-GB" dirty="0">
                <a:solidFill>
                  <a:srgbClr val="002060"/>
                </a:solidFill>
              </a:rPr>
              <a:t>. </a:t>
            </a:r>
            <a:endParaRPr lang="en-GB" b="1" dirty="0">
              <a:solidFill>
                <a:srgbClr val="002060"/>
              </a:solidFill>
            </a:endParaRPr>
          </a:p>
        </p:txBody>
      </p:sp>
      <p:sp>
        <p:nvSpPr>
          <p:cNvPr id="6" name="TextBox 5">
            <a:extLst>
              <a:ext uri="{FF2B5EF4-FFF2-40B4-BE49-F238E27FC236}">
                <a16:creationId xmlns:a16="http://schemas.microsoft.com/office/drawing/2014/main" id="{1D3704DC-7C83-31A0-C370-4AEFA733425B}"/>
              </a:ext>
            </a:extLst>
          </p:cNvPr>
          <p:cNvSpPr txBox="1"/>
          <p:nvPr/>
        </p:nvSpPr>
        <p:spPr>
          <a:xfrm>
            <a:off x="3304580" y="5826248"/>
            <a:ext cx="8091798" cy="590931"/>
          </a:xfrm>
          <a:prstGeom prst="rect">
            <a:avLst/>
          </a:prstGeom>
          <a:noFill/>
        </p:spPr>
        <p:txBody>
          <a:bodyPr vert="horz" wrap="square" lIns="91440" tIns="45720" rIns="91440" bIns="45720" rtlCol="0" anchor="ctr">
            <a:spAutoFit/>
          </a:bodyPr>
          <a:lstStyle>
            <a:defPPr>
              <a:defRPr lang="en-US"/>
            </a:defPPr>
            <a:lvl1pPr>
              <a:lnSpc>
                <a:spcPct val="90000"/>
              </a:lnSpc>
              <a:defRPr i="1" cap="all">
                <a:solidFill>
                  <a:srgbClr val="141B4D"/>
                </a:solidFill>
                <a:latin typeface="Calibri" panose="020F0502020204030204" pitchFamily="34" charset="0"/>
                <a:cs typeface="Times New Roman" panose="02020603050405020304" pitchFamily="18" charset="0"/>
              </a:defRPr>
            </a:lvl1pPr>
          </a:lstStyle>
          <a:p>
            <a:r>
              <a:rPr lang="en-GB" i="0" dirty="0"/>
              <a:t>Deviation of house prices from the estimated level justified by fundamentals, nationwide and in Budapest</a:t>
            </a:r>
          </a:p>
        </p:txBody>
      </p:sp>
      <p:pic>
        <p:nvPicPr>
          <p:cNvPr id="7" name="Picture 6" descr="Warning PNG Picture | PNG All">
            <a:extLst>
              <a:ext uri="{FF2B5EF4-FFF2-40B4-BE49-F238E27FC236}">
                <a16:creationId xmlns:a16="http://schemas.microsoft.com/office/drawing/2014/main" id="{15E0F07A-2265-C749-E9E3-5A5F2A3BD47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35186" y="4433939"/>
            <a:ext cx="846961" cy="8469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A6FF82C-C736-1A34-823E-1D0A0AE4ABE3}"/>
              </a:ext>
            </a:extLst>
          </p:cNvPr>
          <p:cNvPicPr>
            <a:picLocks noChangeAspect="1"/>
          </p:cNvPicPr>
          <p:nvPr/>
        </p:nvPicPr>
        <p:blipFill>
          <a:blip r:embed="rId3"/>
          <a:stretch>
            <a:fillRect/>
          </a:stretch>
        </p:blipFill>
        <p:spPr>
          <a:xfrm>
            <a:off x="3200229" y="1176356"/>
            <a:ext cx="5802079" cy="4505287"/>
          </a:xfrm>
          <a:prstGeom prst="rect">
            <a:avLst/>
          </a:prstGeom>
        </p:spPr>
      </p:pic>
    </p:spTree>
    <p:extLst>
      <p:ext uri="{BB962C8B-B14F-4D97-AF65-F5344CB8AC3E}">
        <p14:creationId xmlns:p14="http://schemas.microsoft.com/office/powerpoint/2010/main" val="158007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DB8CEAE-6982-A27D-FF21-5E7EE0897229}"/>
              </a:ext>
            </a:extLst>
          </p:cNvPr>
          <p:cNvGraphicFramePr/>
          <p:nvPr>
            <p:extLst>
              <p:ext uri="{D42A27DB-BD31-4B8C-83A1-F6EECF244321}">
                <p14:modId xmlns:p14="http://schemas.microsoft.com/office/powerpoint/2010/main" val="425121812"/>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80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DEFCA3D-863E-39A2-731E-8CE215CB7A02}"/>
              </a:ext>
            </a:extLst>
          </p:cNvPr>
          <p:cNvSpPr>
            <a:spLocks noGrp="1"/>
          </p:cNvSpPr>
          <p:nvPr>
            <p:ph type="title"/>
          </p:nvPr>
        </p:nvSpPr>
        <p:spPr>
          <a:xfrm>
            <a:off x="3157846" y="310449"/>
            <a:ext cx="8904879" cy="713833"/>
          </a:xfrm>
        </p:spPr>
        <p:txBody>
          <a:bodyPr>
            <a:noAutofit/>
          </a:bodyPr>
          <a:lstStyle/>
          <a:p>
            <a:r>
              <a:rPr lang="hu-HU" sz="2400" dirty="0"/>
              <a:t>The </a:t>
            </a:r>
            <a:r>
              <a:rPr lang="hu-HU" sz="2400" dirty="0" err="1"/>
              <a:t>war</a:t>
            </a:r>
            <a:r>
              <a:rPr lang="hu-HU" sz="2400" dirty="0"/>
              <a:t> </a:t>
            </a:r>
            <a:r>
              <a:rPr lang="hu-HU" sz="2400" dirty="0" err="1"/>
              <a:t>between</a:t>
            </a:r>
            <a:r>
              <a:rPr lang="hu-HU" sz="2400" dirty="0"/>
              <a:t> </a:t>
            </a:r>
            <a:r>
              <a:rPr lang="en-GB" sz="2400" dirty="0" err="1"/>
              <a:t>russia</a:t>
            </a:r>
            <a:r>
              <a:rPr lang="hu-HU" sz="2400" dirty="0"/>
              <a:t> and </a:t>
            </a:r>
            <a:r>
              <a:rPr lang="en-GB" sz="2400" dirty="0" err="1"/>
              <a:t>ukrain</a:t>
            </a:r>
            <a:r>
              <a:rPr lang="en-GB" sz="2400" dirty="0"/>
              <a:t> poses new risks, to which the sector needs to be prepared</a:t>
            </a:r>
          </a:p>
        </p:txBody>
      </p:sp>
      <p:sp>
        <p:nvSpPr>
          <p:cNvPr id="3" name="TextBox 2">
            <a:extLst>
              <a:ext uri="{FF2B5EF4-FFF2-40B4-BE49-F238E27FC236}">
                <a16:creationId xmlns:a16="http://schemas.microsoft.com/office/drawing/2014/main" id="{521C3C37-F3F9-019E-78F9-B5E7E29F05E3}"/>
              </a:ext>
            </a:extLst>
          </p:cNvPr>
          <p:cNvSpPr txBox="1"/>
          <p:nvPr/>
        </p:nvSpPr>
        <p:spPr>
          <a:xfrm>
            <a:off x="3157847" y="1269674"/>
            <a:ext cx="8904880" cy="830997"/>
          </a:xfrm>
          <a:prstGeom prst="rect">
            <a:avLst/>
          </a:prstGeom>
          <a:solidFill>
            <a:schemeClr val="tx2">
              <a:lumMod val="10000"/>
              <a:lumOff val="90000"/>
            </a:schemeClr>
          </a:solidFill>
        </p:spPr>
        <p:txBody>
          <a:bodyPr wrap="square">
            <a:spAutoFit/>
          </a:bodyPr>
          <a:lstStyle/>
          <a:p>
            <a:pPr algn="ctr"/>
            <a:r>
              <a:rPr lang="en-GB" sz="2400"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Due to the risks </a:t>
            </a:r>
            <a:r>
              <a:rPr lang="en-GB" sz="2400" b="1"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t</a:t>
            </a:r>
            <a:r>
              <a:rPr lang="en-GB" sz="2400" b="1" i="1" dirty="0">
                <a:solidFill>
                  <a:srgbClr val="141B4D"/>
                </a:solidFill>
                <a:effectLst/>
                <a:latin typeface="Calibri" panose="020F0502020204030204" pitchFamily="34" charset="0"/>
                <a:ea typeface="Calibri" panose="020F0502020204030204" pitchFamily="34" charset="0"/>
                <a:cs typeface="Times New Roman" panose="02020603050405020304" pitchFamily="18" charset="0"/>
              </a:rPr>
              <a:t>he focus is on short-term developments</a:t>
            </a:r>
            <a:r>
              <a:rPr lang="en-GB" sz="2400" i="1" dirty="0">
                <a:solidFill>
                  <a:srgbClr val="141B4D"/>
                </a:solidFill>
                <a:effectLst/>
                <a:latin typeface="Calibri" panose="020F0502020204030204" pitchFamily="34" charset="0"/>
                <a:ea typeface="Calibri" panose="020F0502020204030204" pitchFamily="34" charset="0"/>
                <a:cs typeface="Times New Roman" panose="02020603050405020304" pitchFamily="18" charset="0"/>
              </a:rPr>
              <a:t>, but </a:t>
            </a:r>
            <a:r>
              <a:rPr lang="en-GB" sz="2400" b="1" i="1" dirty="0">
                <a:solidFill>
                  <a:srgbClr val="141B4D"/>
                </a:solidFill>
                <a:effectLst/>
                <a:latin typeface="Calibri" panose="020F0502020204030204" pitchFamily="34" charset="0"/>
                <a:ea typeface="Calibri" panose="020F0502020204030204" pitchFamily="34" charset="0"/>
                <a:cs typeface="Times New Roman" panose="02020603050405020304" pitchFamily="18" charset="0"/>
              </a:rPr>
              <a:t>structural problems remain </a:t>
            </a:r>
            <a:r>
              <a:rPr lang="en-GB" sz="2400" i="1" dirty="0">
                <a:solidFill>
                  <a:srgbClr val="141B4D"/>
                </a:solidFill>
                <a:effectLst/>
                <a:latin typeface="Calibri" panose="020F0502020204030204" pitchFamily="34" charset="0"/>
                <a:ea typeface="Calibri" panose="020F0502020204030204" pitchFamily="34" charset="0"/>
                <a:cs typeface="Times New Roman" panose="02020603050405020304" pitchFamily="18" charset="0"/>
              </a:rPr>
              <a:t>as well.</a:t>
            </a:r>
            <a:endParaRPr lang="en-GB" sz="2400" dirty="0"/>
          </a:p>
        </p:txBody>
      </p:sp>
      <p:sp>
        <p:nvSpPr>
          <p:cNvPr id="4" name="TextBox 3">
            <a:extLst>
              <a:ext uri="{FF2B5EF4-FFF2-40B4-BE49-F238E27FC236}">
                <a16:creationId xmlns:a16="http://schemas.microsoft.com/office/drawing/2014/main" id="{71D86B76-D4B0-DD23-65E9-E2E775CDACE9}"/>
              </a:ext>
            </a:extLst>
          </p:cNvPr>
          <p:cNvSpPr txBox="1"/>
          <p:nvPr/>
        </p:nvSpPr>
        <p:spPr>
          <a:xfrm>
            <a:off x="3391271" y="3305658"/>
            <a:ext cx="4145709" cy="3539430"/>
          </a:xfrm>
          <a:prstGeom prst="rect">
            <a:avLst/>
          </a:prstGeom>
          <a:noFill/>
        </p:spPr>
        <p:txBody>
          <a:bodyPr wrap="square" rtlCol="0">
            <a:spAutoFit/>
          </a:bodyPr>
          <a:lstStyle>
            <a:defPPr>
              <a:defRPr lang="en-US"/>
            </a:defPPr>
            <a:lvl1pPr>
              <a:defRPr sz="2800">
                <a:solidFill>
                  <a:srgbClr val="002060"/>
                </a:solidFill>
              </a:defRPr>
            </a:lvl1pPr>
          </a:lstStyle>
          <a:p>
            <a:r>
              <a:rPr lang="en-US" b="1" dirty="0"/>
              <a:t>Short term risks</a:t>
            </a:r>
            <a:r>
              <a:rPr lang="en-US" dirty="0"/>
              <a:t>:</a:t>
            </a:r>
          </a:p>
          <a:p>
            <a:pPr marL="342900" indent="-342900">
              <a:buFont typeface="Wingdings" panose="05000000000000000000" pitchFamily="2" charset="2"/>
              <a:buChar char="q"/>
            </a:pPr>
            <a:r>
              <a:rPr lang="en-US" dirty="0"/>
              <a:t>Risk of stagflation</a:t>
            </a:r>
          </a:p>
          <a:p>
            <a:pPr marL="342900" indent="-342900">
              <a:buFont typeface="Wingdings" panose="05000000000000000000" pitchFamily="2" charset="2"/>
              <a:buChar char="q"/>
            </a:pPr>
            <a:r>
              <a:rPr lang="en-US" dirty="0"/>
              <a:t>Rapidly rising interest rate environment</a:t>
            </a:r>
          </a:p>
          <a:p>
            <a:pPr marL="342900" indent="-342900">
              <a:buFont typeface="Wingdings" panose="05000000000000000000" pitchFamily="2" charset="2"/>
              <a:buChar char="q"/>
            </a:pPr>
            <a:r>
              <a:rPr lang="en-US" dirty="0"/>
              <a:t>Deteriorating asset quality</a:t>
            </a:r>
          </a:p>
          <a:p>
            <a:pPr marL="342900" indent="-342900">
              <a:buFont typeface="Wingdings" panose="05000000000000000000" pitchFamily="2" charset="2"/>
              <a:buChar char="q"/>
            </a:pPr>
            <a:r>
              <a:rPr lang="en-US" dirty="0"/>
              <a:t>Future of interest rate stop?</a:t>
            </a:r>
          </a:p>
        </p:txBody>
      </p:sp>
      <p:sp>
        <p:nvSpPr>
          <p:cNvPr id="5" name="TextBox 4">
            <a:extLst>
              <a:ext uri="{FF2B5EF4-FFF2-40B4-BE49-F238E27FC236}">
                <a16:creationId xmlns:a16="http://schemas.microsoft.com/office/drawing/2014/main" id="{9A1C2922-3F5E-D289-CBCA-8871DD0356D7}"/>
              </a:ext>
            </a:extLst>
          </p:cNvPr>
          <p:cNvSpPr txBox="1"/>
          <p:nvPr/>
        </p:nvSpPr>
        <p:spPr>
          <a:xfrm>
            <a:off x="8490825" y="3295650"/>
            <a:ext cx="3498013" cy="3108543"/>
          </a:xfrm>
          <a:prstGeom prst="rect">
            <a:avLst/>
          </a:prstGeom>
          <a:noFill/>
        </p:spPr>
        <p:txBody>
          <a:bodyPr wrap="square" rtlCol="0">
            <a:spAutoFit/>
          </a:bodyPr>
          <a:lstStyle>
            <a:defPPr>
              <a:defRPr lang="en-US"/>
            </a:defPPr>
            <a:lvl1pPr>
              <a:defRPr sz="2800">
                <a:solidFill>
                  <a:srgbClr val="002060"/>
                </a:solidFill>
              </a:defRPr>
            </a:lvl1pPr>
          </a:lstStyle>
          <a:p>
            <a:r>
              <a:rPr lang="en-GB" b="1" dirty="0"/>
              <a:t>Long term, strategic challenges</a:t>
            </a:r>
            <a:r>
              <a:rPr lang="en-GB" dirty="0"/>
              <a:t>:</a:t>
            </a:r>
          </a:p>
          <a:p>
            <a:pPr marL="457200" indent="-457200">
              <a:buFont typeface="Wingdings" panose="05000000000000000000" pitchFamily="2" charset="2"/>
              <a:buChar char="q"/>
            </a:pPr>
            <a:r>
              <a:rPr lang="en-GB" dirty="0"/>
              <a:t>Green aspects</a:t>
            </a:r>
          </a:p>
          <a:p>
            <a:pPr marL="457200" indent="-457200">
              <a:buFont typeface="Wingdings" panose="05000000000000000000" pitchFamily="2" charset="2"/>
              <a:buChar char="q"/>
            </a:pPr>
            <a:r>
              <a:rPr lang="en-GB" dirty="0"/>
              <a:t>Competition and competitiveness</a:t>
            </a:r>
          </a:p>
          <a:p>
            <a:pPr marL="457200" indent="-457200">
              <a:buFont typeface="Wingdings" panose="05000000000000000000" pitchFamily="2" charset="2"/>
              <a:buChar char="q"/>
            </a:pPr>
            <a:r>
              <a:rPr lang="en-GB" dirty="0"/>
              <a:t>Digitalisation</a:t>
            </a:r>
          </a:p>
          <a:p>
            <a:pPr marL="457200" indent="-457200">
              <a:buFont typeface="Wingdings" panose="05000000000000000000" pitchFamily="2" charset="2"/>
              <a:buChar char="q"/>
            </a:pPr>
            <a:r>
              <a:rPr lang="en-GB" dirty="0"/>
              <a:t>Efficiency</a:t>
            </a:r>
          </a:p>
        </p:txBody>
      </p:sp>
      <p:grpSp>
        <p:nvGrpSpPr>
          <p:cNvPr id="6" name="Group 5">
            <a:extLst>
              <a:ext uri="{FF2B5EF4-FFF2-40B4-BE49-F238E27FC236}">
                <a16:creationId xmlns:a16="http://schemas.microsoft.com/office/drawing/2014/main" id="{216ABF23-B4FB-98ED-4B4F-44A0F8F95EA4}"/>
              </a:ext>
            </a:extLst>
          </p:cNvPr>
          <p:cNvGrpSpPr/>
          <p:nvPr/>
        </p:nvGrpSpPr>
        <p:grpSpPr>
          <a:xfrm>
            <a:off x="3501910" y="2268885"/>
            <a:ext cx="3171256" cy="1029783"/>
            <a:chOff x="397014" y="1087267"/>
            <a:chExt cx="5161484" cy="1675560"/>
          </a:xfrm>
        </p:grpSpPr>
        <p:grpSp>
          <p:nvGrpSpPr>
            <p:cNvPr id="7" name="Group 6">
              <a:extLst>
                <a:ext uri="{FF2B5EF4-FFF2-40B4-BE49-F238E27FC236}">
                  <a16:creationId xmlns:a16="http://schemas.microsoft.com/office/drawing/2014/main" id="{D24CB0A3-82FF-12AC-19A0-5F2E65EC5B0F}"/>
                </a:ext>
              </a:extLst>
            </p:cNvPr>
            <p:cNvGrpSpPr/>
            <p:nvPr/>
          </p:nvGrpSpPr>
          <p:grpSpPr>
            <a:xfrm>
              <a:off x="397014" y="1087267"/>
              <a:ext cx="4027938" cy="1625969"/>
              <a:chOff x="3874027" y="1262366"/>
              <a:chExt cx="4535840" cy="1875398"/>
            </a:xfrm>
          </p:grpSpPr>
          <p:pic>
            <p:nvPicPr>
              <p:cNvPr id="11" name="Picture 10">
                <a:extLst>
                  <a:ext uri="{FF2B5EF4-FFF2-40B4-BE49-F238E27FC236}">
                    <a16:creationId xmlns:a16="http://schemas.microsoft.com/office/drawing/2014/main" id="{90DCF5A8-A7A1-0AFA-12CC-88D74351FBF9}"/>
                  </a:ext>
                </a:extLst>
              </p:cNvPr>
              <p:cNvPicPr>
                <a:picLocks noChangeAspect="1"/>
              </p:cNvPicPr>
              <p:nvPr/>
            </p:nvPicPr>
            <p:blipFill>
              <a:blip r:embed="rId2"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74027" y="1394875"/>
                <a:ext cx="1454083" cy="907049"/>
              </a:xfrm>
              <a:prstGeom prst="rect">
                <a:avLst/>
              </a:prstGeom>
            </p:spPr>
          </p:pic>
          <p:pic>
            <p:nvPicPr>
              <p:cNvPr id="12" name="Picture 11">
                <a:extLst>
                  <a:ext uri="{FF2B5EF4-FFF2-40B4-BE49-F238E27FC236}">
                    <a16:creationId xmlns:a16="http://schemas.microsoft.com/office/drawing/2014/main" id="{DE1166C4-2602-4712-C230-0DA288CB24ED}"/>
                  </a:ext>
                </a:extLst>
              </p:cNvPr>
              <p:cNvPicPr>
                <a:picLocks noChangeAspect="1"/>
              </p:cNvPicPr>
              <p:nvPr/>
            </p:nvPicPr>
            <p:blipFill>
              <a:blip r:embed="rId2"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60475" y="1290373"/>
                <a:ext cx="1107802" cy="691041"/>
              </a:xfrm>
              <a:prstGeom prst="rect">
                <a:avLst/>
              </a:prstGeom>
            </p:spPr>
          </p:pic>
          <p:pic>
            <p:nvPicPr>
              <p:cNvPr id="13" name="Picture 12">
                <a:extLst>
                  <a:ext uri="{FF2B5EF4-FFF2-40B4-BE49-F238E27FC236}">
                    <a16:creationId xmlns:a16="http://schemas.microsoft.com/office/drawing/2014/main" id="{ABE7049F-A741-AF88-17F6-05494123998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30939" y="1262366"/>
                <a:ext cx="1878928" cy="1172065"/>
              </a:xfrm>
              <a:prstGeom prst="rect">
                <a:avLst/>
              </a:prstGeom>
            </p:spPr>
          </p:pic>
          <p:sp>
            <p:nvSpPr>
              <p:cNvPr id="14" name="Lightning Bolt 13">
                <a:extLst>
                  <a:ext uri="{FF2B5EF4-FFF2-40B4-BE49-F238E27FC236}">
                    <a16:creationId xmlns:a16="http://schemas.microsoft.com/office/drawing/2014/main" id="{9A0DB061-7165-81A0-74CA-C32AB9F22575}"/>
                  </a:ext>
                </a:extLst>
              </p:cNvPr>
              <p:cNvSpPr/>
              <p:nvPr/>
            </p:nvSpPr>
            <p:spPr>
              <a:xfrm rot="276990">
                <a:off x="4420643" y="2340307"/>
                <a:ext cx="507220" cy="712494"/>
              </a:xfrm>
              <a:prstGeom prst="lightningBol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Lightning Bolt 14">
                <a:extLst>
                  <a:ext uri="{FF2B5EF4-FFF2-40B4-BE49-F238E27FC236}">
                    <a16:creationId xmlns:a16="http://schemas.microsoft.com/office/drawing/2014/main" id="{8B2374CE-4E7C-96AB-4408-A4E264BB4629}"/>
                  </a:ext>
                </a:extLst>
              </p:cNvPr>
              <p:cNvSpPr/>
              <p:nvPr/>
            </p:nvSpPr>
            <p:spPr>
              <a:xfrm rot="276990">
                <a:off x="5770576" y="1994722"/>
                <a:ext cx="350262" cy="485465"/>
              </a:xfrm>
              <a:prstGeom prst="lightningBol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Lightning Bolt 15">
                <a:extLst>
                  <a:ext uri="{FF2B5EF4-FFF2-40B4-BE49-F238E27FC236}">
                    <a16:creationId xmlns:a16="http://schemas.microsoft.com/office/drawing/2014/main" id="{69CE4B45-2BC4-D8F6-D667-0AD0A29B3F34}"/>
                  </a:ext>
                </a:extLst>
              </p:cNvPr>
              <p:cNvSpPr/>
              <p:nvPr/>
            </p:nvSpPr>
            <p:spPr>
              <a:xfrm rot="276990">
                <a:off x="7157551" y="2440622"/>
                <a:ext cx="576207" cy="697142"/>
              </a:xfrm>
              <a:prstGeom prst="lightningBol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8" name="Picture 7">
              <a:extLst>
                <a:ext uri="{FF2B5EF4-FFF2-40B4-BE49-F238E27FC236}">
                  <a16:creationId xmlns:a16="http://schemas.microsoft.com/office/drawing/2014/main" id="{BD3E9970-9916-AEE3-3EE3-DB682371D1A0}"/>
                </a:ext>
              </a:extLst>
            </p:cNvPr>
            <p:cNvPicPr>
              <a:picLocks noChangeAspect="1"/>
            </p:cNvPicPr>
            <p:nvPr/>
          </p:nvPicPr>
          <p:blipFill>
            <a:blip r:embed="rId2"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74742" y="1731259"/>
              <a:ext cx="983756" cy="599132"/>
            </a:xfrm>
            <a:prstGeom prst="rect">
              <a:avLst/>
            </a:prstGeom>
          </p:spPr>
        </p:pic>
        <p:sp>
          <p:nvSpPr>
            <p:cNvPr id="9" name="Lightning Bolt 8">
              <a:extLst>
                <a:ext uri="{FF2B5EF4-FFF2-40B4-BE49-F238E27FC236}">
                  <a16:creationId xmlns:a16="http://schemas.microsoft.com/office/drawing/2014/main" id="{33F5DE5C-91EC-D769-397B-6503783979DD}"/>
                </a:ext>
              </a:extLst>
            </p:cNvPr>
            <p:cNvSpPr/>
            <p:nvPr/>
          </p:nvSpPr>
          <p:spPr>
            <a:xfrm rot="276990">
              <a:off x="4938921" y="2341929"/>
              <a:ext cx="311041" cy="420898"/>
            </a:xfrm>
            <a:prstGeom prst="lightningBol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Picture 9">
              <a:extLst>
                <a:ext uri="{FF2B5EF4-FFF2-40B4-BE49-F238E27FC236}">
                  <a16:creationId xmlns:a16="http://schemas.microsoft.com/office/drawing/2014/main" id="{6FC4B84E-6347-AD41-A738-2B5FD40A3DB6}"/>
                </a:ext>
              </a:extLst>
            </p:cNvPr>
            <p:cNvPicPr>
              <a:picLocks noChangeAspect="1"/>
            </p:cNvPicPr>
            <p:nvPr/>
          </p:nvPicPr>
          <p:blipFill>
            <a:blip r:embed="rId3"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74742" y="1235571"/>
              <a:ext cx="618581" cy="376731"/>
            </a:xfrm>
            <a:prstGeom prst="rect">
              <a:avLst/>
            </a:prstGeom>
          </p:spPr>
        </p:pic>
      </p:grpSp>
      <p:pic>
        <p:nvPicPr>
          <p:cNvPr id="17" name="Picture 16" descr="A black rectangle with a black background&#10;&#10;Description automatically generated with low confidence">
            <a:extLst>
              <a:ext uri="{FF2B5EF4-FFF2-40B4-BE49-F238E27FC236}">
                <a16:creationId xmlns:a16="http://schemas.microsoft.com/office/drawing/2014/main" id="{655D4BDC-F7B8-25D3-3787-87B2EBE10642}"/>
              </a:ext>
            </a:extLst>
          </p:cNvPr>
          <p:cNvPicPr>
            <a:picLocks noChangeAspect="1"/>
          </p:cNvPicPr>
          <p:nvPr/>
        </p:nvPicPr>
        <p:blipFill rotWithShape="1">
          <a:blip r:embed="rId4">
            <a:duotone>
              <a:schemeClr val="accent5">
                <a:shade val="45000"/>
                <a:satMod val="135000"/>
              </a:schemeClr>
              <a:prstClr val="white"/>
            </a:duotone>
            <a:alphaModFix amt="35000"/>
            <a:extLst>
              <a:ext uri="{28A0092B-C50C-407E-A947-70E740481C1C}">
                <a14:useLocalDpi xmlns:a14="http://schemas.microsoft.com/office/drawing/2010/main" val="0"/>
              </a:ext>
            </a:extLst>
          </a:blip>
          <a:srcRect t="24728" b="19605"/>
          <a:stretch/>
        </p:blipFill>
        <p:spPr>
          <a:xfrm>
            <a:off x="9041513" y="2241288"/>
            <a:ext cx="1912446" cy="1064595"/>
          </a:xfrm>
          <a:prstGeom prst="rect">
            <a:avLst/>
          </a:prstGeom>
        </p:spPr>
      </p:pic>
    </p:spTree>
    <p:extLst>
      <p:ext uri="{BB962C8B-B14F-4D97-AF65-F5344CB8AC3E}">
        <p14:creationId xmlns:p14="http://schemas.microsoft.com/office/powerpoint/2010/main" val="31789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33DA68C-FA8A-9643-E24E-DF646941B29C}"/>
              </a:ext>
            </a:extLst>
          </p:cNvPr>
          <p:cNvSpPr>
            <a:spLocks noGrp="1"/>
          </p:cNvSpPr>
          <p:nvPr>
            <p:ph type="title"/>
          </p:nvPr>
        </p:nvSpPr>
        <p:spPr>
          <a:xfrm>
            <a:off x="3270471" y="310449"/>
            <a:ext cx="8800728" cy="967612"/>
          </a:xfrm>
        </p:spPr>
        <p:txBody>
          <a:bodyPr>
            <a:noAutofit/>
          </a:bodyPr>
          <a:lstStyle/>
          <a:p>
            <a:r>
              <a:rPr lang="hu-HU" sz="2400" dirty="0"/>
              <a:t>M</a:t>
            </a:r>
            <a:r>
              <a:rPr lang="en-GB" sz="2400" dirty="0" err="1"/>
              <a:t>ost</a:t>
            </a:r>
            <a:r>
              <a:rPr lang="en-GB" sz="2400" dirty="0"/>
              <a:t> of the new delinquencies following the general moratorium were eliminated </a:t>
            </a:r>
            <a:r>
              <a:rPr lang="en-US" sz="2400" dirty="0"/>
              <a:t>in the corporate sector earlier this year</a:t>
            </a:r>
            <a:endParaRPr lang="hu-HU" sz="2400" dirty="0"/>
          </a:p>
        </p:txBody>
      </p:sp>
      <p:sp>
        <p:nvSpPr>
          <p:cNvPr id="3" name="Text Placeholder 4">
            <a:extLst>
              <a:ext uri="{FF2B5EF4-FFF2-40B4-BE49-F238E27FC236}">
                <a16:creationId xmlns:a16="http://schemas.microsoft.com/office/drawing/2014/main" id="{72779E6C-E330-C23A-BA6A-70076DD73B11}"/>
              </a:ext>
            </a:extLst>
          </p:cNvPr>
          <p:cNvSpPr>
            <a:spLocks noGrp="1"/>
          </p:cNvSpPr>
          <p:nvPr>
            <p:ph type="body" sz="quarter" idx="17"/>
          </p:nvPr>
        </p:nvSpPr>
        <p:spPr>
          <a:xfrm>
            <a:off x="3391271" y="6151534"/>
            <a:ext cx="7459442" cy="229326"/>
          </a:xfrm>
        </p:spPr>
        <p:txBody>
          <a:bodyPr/>
          <a:lstStyle/>
          <a:p>
            <a:r>
              <a:rPr lang="hu-HU" sz="1200" dirty="0" err="1"/>
              <a:t>Source</a:t>
            </a:r>
            <a:r>
              <a:rPr lang="hu-HU" sz="1200" dirty="0"/>
              <a:t>: MNB.</a:t>
            </a:r>
          </a:p>
        </p:txBody>
      </p:sp>
      <p:sp>
        <p:nvSpPr>
          <p:cNvPr id="4" name="TextBox 3">
            <a:extLst>
              <a:ext uri="{FF2B5EF4-FFF2-40B4-BE49-F238E27FC236}">
                <a16:creationId xmlns:a16="http://schemas.microsoft.com/office/drawing/2014/main" id="{90E8732A-343F-0922-38CC-806BEF261F57}"/>
              </a:ext>
            </a:extLst>
          </p:cNvPr>
          <p:cNvSpPr txBox="1"/>
          <p:nvPr/>
        </p:nvSpPr>
        <p:spPr>
          <a:xfrm>
            <a:off x="3391271" y="5560603"/>
            <a:ext cx="8800728" cy="590931"/>
          </a:xfrm>
          <a:prstGeom prst="rect">
            <a:avLst/>
          </a:prstGeom>
          <a:noFill/>
        </p:spPr>
        <p:txBody>
          <a:bodyPr vert="horz" wrap="square" lIns="91440" tIns="45720" rIns="91440" bIns="45720" rtlCol="0" anchor="ctr">
            <a:spAutoFit/>
          </a:bodyPr>
          <a:lstStyle>
            <a:defPPr>
              <a:defRPr lang="en-US"/>
            </a:defPPr>
            <a:lvl1pPr>
              <a:lnSpc>
                <a:spcPct val="90000"/>
              </a:lnSpc>
              <a:defRPr i="1" cap="all">
                <a:solidFill>
                  <a:srgbClr val="141B4D"/>
                </a:solidFill>
                <a:latin typeface="Calibri" panose="020F0502020204030204" pitchFamily="34" charset="0"/>
                <a:cs typeface="Times New Roman" panose="02020603050405020304" pitchFamily="18" charset="0"/>
              </a:defRPr>
            </a:lvl1pPr>
          </a:lstStyle>
          <a:p>
            <a:r>
              <a:rPr lang="en-US" i="0" dirty="0"/>
              <a:t>The credit institutions sector’s delinquent corporate loans according to the duration of delinquency</a:t>
            </a:r>
            <a:endParaRPr lang="hu-HU" i="0" dirty="0"/>
          </a:p>
        </p:txBody>
      </p:sp>
      <p:graphicFrame>
        <p:nvGraphicFramePr>
          <p:cNvPr id="5" name="Diagram 4">
            <a:extLst>
              <a:ext uri="{FF2B5EF4-FFF2-40B4-BE49-F238E27FC236}">
                <a16:creationId xmlns:a16="http://schemas.microsoft.com/office/drawing/2014/main" id="{6427DDE2-EA78-C3A0-28A6-FE47729D6453}"/>
              </a:ext>
            </a:extLst>
          </p:cNvPr>
          <p:cNvGraphicFramePr/>
          <p:nvPr>
            <p:extLst>
              <p:ext uri="{D42A27DB-BD31-4B8C-83A1-F6EECF244321}">
                <p14:modId xmlns:p14="http://schemas.microsoft.com/office/powerpoint/2010/main" val="4093930599"/>
              </p:ext>
            </p:extLst>
          </p:nvPr>
        </p:nvGraphicFramePr>
        <p:xfrm>
          <a:off x="3126377" y="1278061"/>
          <a:ext cx="4119154" cy="3958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D1CBDE2-4A8B-5EA1-EA40-B5CBFD2CE593}"/>
              </a:ext>
            </a:extLst>
          </p:cNvPr>
          <p:cNvPicPr>
            <a:picLocks noChangeAspect="1"/>
          </p:cNvPicPr>
          <p:nvPr/>
        </p:nvPicPr>
        <p:blipFill>
          <a:blip r:embed="rId7"/>
          <a:stretch>
            <a:fillRect/>
          </a:stretch>
        </p:blipFill>
        <p:spPr>
          <a:xfrm>
            <a:off x="7454735" y="1484767"/>
            <a:ext cx="4504893" cy="3551061"/>
          </a:xfrm>
          <a:prstGeom prst="rect">
            <a:avLst/>
          </a:prstGeom>
        </p:spPr>
      </p:pic>
    </p:spTree>
    <p:extLst>
      <p:ext uri="{BB962C8B-B14F-4D97-AF65-F5344CB8AC3E}">
        <p14:creationId xmlns:p14="http://schemas.microsoft.com/office/powerpoint/2010/main" val="286820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80BBA-D48B-C99F-A491-106024727EC1}"/>
              </a:ext>
            </a:extLst>
          </p:cNvPr>
          <p:cNvSpPr>
            <a:spLocks noGrp="1"/>
          </p:cNvSpPr>
          <p:nvPr>
            <p:ph type="title"/>
          </p:nvPr>
        </p:nvSpPr>
        <p:spPr>
          <a:xfrm>
            <a:off x="3391271" y="310449"/>
            <a:ext cx="8390876" cy="713833"/>
          </a:xfrm>
        </p:spPr>
        <p:txBody>
          <a:bodyPr>
            <a:noAutofit/>
          </a:bodyPr>
          <a:lstStyle/>
          <a:p>
            <a:r>
              <a:rPr lang="en-GB" sz="2200" dirty="0"/>
              <a:t>Banks have enough capital to cover the increasing project financing activity</a:t>
            </a:r>
          </a:p>
        </p:txBody>
      </p:sp>
      <p:sp>
        <p:nvSpPr>
          <p:cNvPr id="4" name="Text Placeholder 4">
            <a:extLst>
              <a:ext uri="{FF2B5EF4-FFF2-40B4-BE49-F238E27FC236}">
                <a16:creationId xmlns:a16="http://schemas.microsoft.com/office/drawing/2014/main" id="{B0062151-5FFD-2EA6-283B-C3377F5B1191}"/>
              </a:ext>
            </a:extLst>
          </p:cNvPr>
          <p:cNvSpPr>
            <a:spLocks noGrp="1"/>
          </p:cNvSpPr>
          <p:nvPr>
            <p:ph type="body" sz="quarter" idx="17"/>
          </p:nvPr>
        </p:nvSpPr>
        <p:spPr>
          <a:xfrm>
            <a:off x="3391273" y="6386644"/>
            <a:ext cx="7679183" cy="471355"/>
          </a:xfrm>
        </p:spPr>
        <p:txBody>
          <a:bodyPr vert="horz" lIns="91440" tIns="45720" rIns="91440" bIns="45720" rtlCol="0" anchor="ctr">
            <a:noAutofit/>
          </a:bodyPr>
          <a:lstStyle/>
          <a:p>
            <a:r>
              <a:rPr lang="en-GB" sz="1200" dirty="0"/>
              <a:t>Note: Credit institutions sector excluding branches, based on non-consolidated data. Until 2010, project loan stocks also include loans to non-resident companies. Source: MNB</a:t>
            </a:r>
          </a:p>
        </p:txBody>
      </p:sp>
      <p:sp>
        <p:nvSpPr>
          <p:cNvPr id="5" name="TextBox 4">
            <a:extLst>
              <a:ext uri="{FF2B5EF4-FFF2-40B4-BE49-F238E27FC236}">
                <a16:creationId xmlns:a16="http://schemas.microsoft.com/office/drawing/2014/main" id="{1F4111BF-58D2-58F9-0157-007AE5F45FCE}"/>
              </a:ext>
            </a:extLst>
          </p:cNvPr>
          <p:cNvSpPr txBox="1"/>
          <p:nvPr/>
        </p:nvSpPr>
        <p:spPr>
          <a:xfrm>
            <a:off x="3391270" y="5798187"/>
            <a:ext cx="7337689" cy="590931"/>
          </a:xfrm>
          <a:prstGeom prst="rect">
            <a:avLst/>
          </a:prstGeom>
          <a:noFill/>
        </p:spPr>
        <p:txBody>
          <a:bodyPr vert="horz" wrap="square" lIns="91440" tIns="45720" rIns="91440" bIns="45720" rtlCol="0" anchor="ctr">
            <a:spAutoFit/>
          </a:bodyPr>
          <a:lstStyle>
            <a:defPPr>
              <a:defRPr lang="en-US"/>
            </a:defPPr>
            <a:lvl1pPr>
              <a:lnSpc>
                <a:spcPct val="90000"/>
              </a:lnSpc>
              <a:defRPr i="1" cap="all">
                <a:solidFill>
                  <a:srgbClr val="141B4D"/>
                </a:solidFill>
                <a:latin typeface="Calibri" panose="020F0502020204030204" pitchFamily="34" charset="0"/>
                <a:cs typeface="Times New Roman" panose="02020603050405020304" pitchFamily="18" charset="0"/>
              </a:defRPr>
            </a:lvl1pPr>
          </a:lstStyle>
          <a:p>
            <a:r>
              <a:rPr lang="en-GB" i="0" dirty="0"/>
              <a:t>Commercial real estate project loan stock and its ratio to regulatory capital</a:t>
            </a:r>
          </a:p>
        </p:txBody>
      </p:sp>
      <p:sp>
        <p:nvSpPr>
          <p:cNvPr id="6" name="Rectangle 5">
            <a:extLst>
              <a:ext uri="{FF2B5EF4-FFF2-40B4-BE49-F238E27FC236}">
                <a16:creationId xmlns:a16="http://schemas.microsoft.com/office/drawing/2014/main" id="{5C9F3D21-B6AE-6458-690E-971943F4E081}"/>
              </a:ext>
            </a:extLst>
          </p:cNvPr>
          <p:cNvSpPr/>
          <p:nvPr/>
        </p:nvSpPr>
        <p:spPr>
          <a:xfrm>
            <a:off x="9752813" y="1388549"/>
            <a:ext cx="2270896" cy="4115409"/>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i="1" dirty="0">
                <a:solidFill>
                  <a:srgbClr val="002060"/>
                </a:solidFill>
              </a:rPr>
              <a:t>About the risks </a:t>
            </a:r>
            <a:r>
              <a:rPr lang="hu-HU" i="1" dirty="0">
                <a:solidFill>
                  <a:srgbClr val="002060"/>
                </a:solidFill>
              </a:rPr>
              <a:t>in</a:t>
            </a:r>
            <a:r>
              <a:rPr lang="en-GB" i="1" dirty="0">
                <a:solidFill>
                  <a:srgbClr val="002060"/>
                </a:solidFill>
              </a:rPr>
              <a:t> the commercial real estate market see our April report:</a:t>
            </a:r>
          </a:p>
        </p:txBody>
      </p:sp>
      <p:pic>
        <p:nvPicPr>
          <p:cNvPr id="7" name="Picture 6">
            <a:extLst>
              <a:ext uri="{FF2B5EF4-FFF2-40B4-BE49-F238E27FC236}">
                <a16:creationId xmlns:a16="http://schemas.microsoft.com/office/drawing/2014/main" id="{9C8ED2A1-32F8-18C8-663F-40C2216C7245}"/>
              </a:ext>
            </a:extLst>
          </p:cNvPr>
          <p:cNvPicPr>
            <a:picLocks noChangeAspect="1"/>
          </p:cNvPicPr>
          <p:nvPr/>
        </p:nvPicPr>
        <p:blipFill>
          <a:blip r:embed="rId2"/>
          <a:stretch>
            <a:fillRect/>
          </a:stretch>
        </p:blipFill>
        <p:spPr>
          <a:xfrm>
            <a:off x="3391270" y="993334"/>
            <a:ext cx="6143216" cy="4771744"/>
          </a:xfrm>
          <a:prstGeom prst="rect">
            <a:avLst/>
          </a:prstGeom>
        </p:spPr>
      </p:pic>
      <p:pic>
        <p:nvPicPr>
          <p:cNvPr id="8" name="Picture 2">
            <a:extLst>
              <a:ext uri="{FF2B5EF4-FFF2-40B4-BE49-F238E27FC236}">
                <a16:creationId xmlns:a16="http://schemas.microsoft.com/office/drawing/2014/main" id="{F46E8B3D-040C-1668-4246-AF9F1629D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5714" y="2697438"/>
            <a:ext cx="1859976" cy="263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1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937C868-B257-D01B-0547-AD4E12C0151D}"/>
              </a:ext>
            </a:extLst>
          </p:cNvPr>
          <p:cNvSpPr>
            <a:spLocks noGrp="1"/>
          </p:cNvSpPr>
          <p:nvPr>
            <p:ph type="title"/>
          </p:nvPr>
        </p:nvSpPr>
        <p:spPr>
          <a:xfrm>
            <a:off x="3391271" y="310449"/>
            <a:ext cx="8390876" cy="713833"/>
          </a:xfrm>
        </p:spPr>
        <p:txBody>
          <a:bodyPr>
            <a:noAutofit/>
          </a:bodyPr>
          <a:lstStyle/>
          <a:p>
            <a:r>
              <a:rPr lang="en-US" sz="2400" dirty="0"/>
              <a:t>Slight </a:t>
            </a:r>
            <a:r>
              <a:rPr lang="en-GB" sz="2400" dirty="0"/>
              <a:t>increase in household delinquencies following the end of general moratorium</a:t>
            </a:r>
          </a:p>
        </p:txBody>
      </p:sp>
      <p:sp>
        <p:nvSpPr>
          <p:cNvPr id="3" name="Text Placeholder 4">
            <a:extLst>
              <a:ext uri="{FF2B5EF4-FFF2-40B4-BE49-F238E27FC236}">
                <a16:creationId xmlns:a16="http://schemas.microsoft.com/office/drawing/2014/main" id="{8E784084-D4DD-484B-BD70-F96150B16C84}"/>
              </a:ext>
            </a:extLst>
          </p:cNvPr>
          <p:cNvSpPr>
            <a:spLocks noGrp="1"/>
          </p:cNvSpPr>
          <p:nvPr>
            <p:ph type="body" sz="quarter" idx="17"/>
          </p:nvPr>
        </p:nvSpPr>
        <p:spPr>
          <a:xfrm>
            <a:off x="3391271" y="6397862"/>
            <a:ext cx="7679183" cy="229326"/>
          </a:xfrm>
        </p:spPr>
        <p:txBody>
          <a:bodyPr vert="horz" lIns="91440" tIns="45720" rIns="91440" bIns="45720" rtlCol="0" anchor="ctr">
            <a:noAutofit/>
          </a:bodyPr>
          <a:lstStyle/>
          <a:p>
            <a:r>
              <a:rPr lang="hu-HU" sz="1200" dirty="0" err="1"/>
              <a:t>Source</a:t>
            </a:r>
            <a:r>
              <a:rPr lang="hu-HU" sz="1200" dirty="0"/>
              <a:t>: MNB.</a:t>
            </a:r>
          </a:p>
        </p:txBody>
      </p:sp>
      <p:sp>
        <p:nvSpPr>
          <p:cNvPr id="4" name="TextBox 3">
            <a:extLst>
              <a:ext uri="{FF2B5EF4-FFF2-40B4-BE49-F238E27FC236}">
                <a16:creationId xmlns:a16="http://schemas.microsoft.com/office/drawing/2014/main" id="{DA5AF6AF-3225-EDCB-C6AC-C9755E008BC2}"/>
              </a:ext>
            </a:extLst>
          </p:cNvPr>
          <p:cNvSpPr txBox="1"/>
          <p:nvPr/>
        </p:nvSpPr>
        <p:spPr>
          <a:xfrm>
            <a:off x="3330448" y="5746127"/>
            <a:ext cx="8221676" cy="590931"/>
          </a:xfrm>
          <a:prstGeom prst="rect">
            <a:avLst/>
          </a:prstGeom>
          <a:noFill/>
        </p:spPr>
        <p:txBody>
          <a:bodyPr vert="horz" wrap="square" lIns="91440" tIns="45720" rIns="91440" bIns="45720" rtlCol="0" anchor="ctr">
            <a:spAutoFit/>
          </a:bodyPr>
          <a:lstStyle>
            <a:defPPr>
              <a:defRPr lang="en-US"/>
            </a:defPPr>
            <a:lvl1pPr>
              <a:lnSpc>
                <a:spcPct val="90000"/>
              </a:lnSpc>
              <a:defRPr i="1" cap="all">
                <a:solidFill>
                  <a:srgbClr val="141B4D"/>
                </a:solidFill>
                <a:latin typeface="Calibri" panose="020F0502020204030204" pitchFamily="34" charset="0"/>
                <a:cs typeface="Times New Roman" panose="02020603050405020304" pitchFamily="18" charset="0"/>
              </a:defRPr>
            </a:lvl1pPr>
          </a:lstStyle>
          <a:p>
            <a:r>
              <a:rPr lang="en-US" i="0" dirty="0"/>
              <a:t>The credit institutions sector’s delinquent household loans according to the duration of delinquency</a:t>
            </a:r>
            <a:endParaRPr lang="hu-HU" i="0" dirty="0"/>
          </a:p>
        </p:txBody>
      </p:sp>
      <p:sp>
        <p:nvSpPr>
          <p:cNvPr id="5" name="Rectangle 4">
            <a:extLst>
              <a:ext uri="{FF2B5EF4-FFF2-40B4-BE49-F238E27FC236}">
                <a16:creationId xmlns:a16="http://schemas.microsoft.com/office/drawing/2014/main" id="{D9A39D91-58AF-35DC-A2E4-B8ABF18FB9D7}"/>
              </a:ext>
            </a:extLst>
          </p:cNvPr>
          <p:cNvSpPr/>
          <p:nvPr/>
        </p:nvSpPr>
        <p:spPr>
          <a:xfrm>
            <a:off x="9281228" y="1505526"/>
            <a:ext cx="2605972" cy="4008583"/>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02060"/>
                </a:solidFill>
              </a:rPr>
              <a:t>Personal loans </a:t>
            </a:r>
            <a:r>
              <a:rPr lang="en-GB" dirty="0">
                <a:solidFill>
                  <a:srgbClr val="002060"/>
                </a:solidFill>
              </a:rPr>
              <a:t>are affected the most by the </a:t>
            </a:r>
            <a:r>
              <a:rPr lang="en-GB" b="1" dirty="0">
                <a:solidFill>
                  <a:srgbClr val="002060"/>
                </a:solidFill>
              </a:rPr>
              <a:t>deterioration of portfolio quality </a:t>
            </a:r>
            <a:r>
              <a:rPr lang="en-GB" dirty="0">
                <a:solidFill>
                  <a:srgbClr val="002060"/>
                </a:solidFill>
              </a:rPr>
              <a:t>following the end of the moratorium.</a:t>
            </a:r>
          </a:p>
          <a:p>
            <a:endParaRPr lang="en-GB" dirty="0">
              <a:solidFill>
                <a:srgbClr val="002060"/>
              </a:solidFill>
            </a:endParaRPr>
          </a:p>
          <a:p>
            <a:r>
              <a:rPr lang="en-GB" dirty="0">
                <a:solidFill>
                  <a:srgbClr val="002060"/>
                </a:solidFill>
              </a:rPr>
              <a:t>In the credit institution sector, the </a:t>
            </a:r>
            <a:r>
              <a:rPr lang="en-GB" b="1" dirty="0">
                <a:solidFill>
                  <a:srgbClr val="002060"/>
                </a:solidFill>
              </a:rPr>
              <a:t>household NPL rate stood at 4.3 per cent </a:t>
            </a:r>
            <a:r>
              <a:rPr lang="en-GB" dirty="0">
                <a:solidFill>
                  <a:srgbClr val="002060"/>
                </a:solidFill>
              </a:rPr>
              <a:t>in February after the end of the general moratorium.</a:t>
            </a:r>
          </a:p>
        </p:txBody>
      </p:sp>
      <p:pic>
        <p:nvPicPr>
          <p:cNvPr id="6" name="Picture 5">
            <a:extLst>
              <a:ext uri="{FF2B5EF4-FFF2-40B4-BE49-F238E27FC236}">
                <a16:creationId xmlns:a16="http://schemas.microsoft.com/office/drawing/2014/main" id="{5BF5F3BA-EE5F-267B-B9D6-9719CC6C2BD2}"/>
              </a:ext>
            </a:extLst>
          </p:cNvPr>
          <p:cNvPicPr>
            <a:picLocks noChangeAspect="1"/>
          </p:cNvPicPr>
          <p:nvPr/>
        </p:nvPicPr>
        <p:blipFill>
          <a:blip r:embed="rId2"/>
          <a:stretch>
            <a:fillRect/>
          </a:stretch>
        </p:blipFill>
        <p:spPr>
          <a:xfrm>
            <a:off x="3330448" y="1256300"/>
            <a:ext cx="5641612" cy="4464098"/>
          </a:xfrm>
          <a:prstGeom prst="rect">
            <a:avLst/>
          </a:prstGeom>
        </p:spPr>
      </p:pic>
    </p:spTree>
    <p:extLst>
      <p:ext uri="{BB962C8B-B14F-4D97-AF65-F5344CB8AC3E}">
        <p14:creationId xmlns:p14="http://schemas.microsoft.com/office/powerpoint/2010/main" val="272690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BD09600-B6AA-6895-2C34-D77C873C88D8}"/>
              </a:ext>
            </a:extLst>
          </p:cNvPr>
          <p:cNvSpPr>
            <a:spLocks noGrp="1"/>
          </p:cNvSpPr>
          <p:nvPr>
            <p:ph type="title"/>
          </p:nvPr>
        </p:nvSpPr>
        <p:spPr>
          <a:xfrm>
            <a:off x="3157138" y="160115"/>
            <a:ext cx="8875279" cy="928488"/>
          </a:xfrm>
        </p:spPr>
        <p:txBody>
          <a:bodyPr>
            <a:noAutofit/>
          </a:bodyPr>
          <a:lstStyle/>
          <a:p>
            <a:r>
              <a:rPr lang="en-US" sz="2400" dirty="0">
                <a:latin typeface="Calibri" panose="020F0502020204030204" pitchFamily="34" charset="0"/>
                <a:ea typeface="Calibri" panose="020F0502020204030204" pitchFamily="34" charset="0"/>
              </a:rPr>
              <a:t>With the phasing out of the interest rate stop, one quarter of the debtors concerned </a:t>
            </a:r>
            <a:r>
              <a:rPr lang="hu-HU" sz="2400" dirty="0" err="1">
                <a:latin typeface="Calibri" panose="020F0502020204030204" pitchFamily="34" charset="0"/>
                <a:ea typeface="Calibri" panose="020F0502020204030204" pitchFamily="34" charset="0"/>
              </a:rPr>
              <a:t>will</a:t>
            </a:r>
            <a:r>
              <a:rPr lang="hu-HU" sz="240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face a significant increase in instalments</a:t>
            </a:r>
            <a:endParaRPr lang="en-GB" sz="2400" dirty="0"/>
          </a:p>
        </p:txBody>
      </p:sp>
      <p:sp>
        <p:nvSpPr>
          <p:cNvPr id="3" name="Text Placeholder 4">
            <a:extLst>
              <a:ext uri="{FF2B5EF4-FFF2-40B4-BE49-F238E27FC236}">
                <a16:creationId xmlns:a16="http://schemas.microsoft.com/office/drawing/2014/main" id="{946ABD4D-C8FD-A9DE-58E8-3B6580B8D8B9}"/>
              </a:ext>
            </a:extLst>
          </p:cNvPr>
          <p:cNvSpPr>
            <a:spLocks noGrp="1"/>
          </p:cNvSpPr>
          <p:nvPr>
            <p:ph type="body" sz="quarter" idx="17"/>
          </p:nvPr>
        </p:nvSpPr>
        <p:spPr>
          <a:xfrm>
            <a:off x="3221502" y="6235184"/>
            <a:ext cx="7879055" cy="590931"/>
          </a:xfrm>
        </p:spPr>
        <p:txBody>
          <a:bodyPr vert="horz" lIns="91440" tIns="45720" rIns="91440" bIns="45720" rtlCol="0" anchor="ctr">
            <a:noAutofit/>
          </a:bodyPr>
          <a:lstStyle/>
          <a:p>
            <a:r>
              <a:rPr lang="en-AU" sz="1200" dirty="0"/>
              <a:t>Note:</a:t>
            </a:r>
            <a:r>
              <a:rPr lang="hu-HU" sz="1200" dirty="0"/>
              <a:t> </a:t>
            </a:r>
            <a:r>
              <a:rPr lang="en-AU" sz="1200" dirty="0"/>
              <a:t>Based on the September 2021 portfolio, disregarding the contracts terminated by December 2021. Based on market </a:t>
            </a:r>
            <a:r>
              <a:rPr lang="en-AU" sz="1200" dirty="0" err="1"/>
              <a:t>BUBOR</a:t>
            </a:r>
            <a:r>
              <a:rPr lang="en-AU" sz="1200" dirty="0"/>
              <a:t> expectations on 31 March 2022. The lower line marks the 10th percentile and the upper line the 90th percentile. Source: MNB.</a:t>
            </a:r>
          </a:p>
        </p:txBody>
      </p:sp>
      <p:sp>
        <p:nvSpPr>
          <p:cNvPr id="4" name="TextBox 3">
            <a:extLst>
              <a:ext uri="{FF2B5EF4-FFF2-40B4-BE49-F238E27FC236}">
                <a16:creationId xmlns:a16="http://schemas.microsoft.com/office/drawing/2014/main" id="{A40DFB9D-6E7E-583A-6073-3FB6CC5E5CA1}"/>
              </a:ext>
            </a:extLst>
          </p:cNvPr>
          <p:cNvSpPr txBox="1"/>
          <p:nvPr/>
        </p:nvSpPr>
        <p:spPr>
          <a:xfrm>
            <a:off x="3221502" y="5650059"/>
            <a:ext cx="8173329" cy="590931"/>
          </a:xfrm>
          <a:prstGeom prst="rect">
            <a:avLst/>
          </a:prstGeom>
          <a:noFill/>
        </p:spPr>
        <p:txBody>
          <a:bodyPr vert="horz" wrap="square" lIns="91440" tIns="45720" rIns="91440" bIns="45720" rtlCol="0" anchor="ctr">
            <a:spAutoFit/>
          </a:bodyPr>
          <a:lstStyle>
            <a:defPPr>
              <a:defRPr lang="en-US"/>
            </a:defPPr>
            <a:lvl1pPr>
              <a:lnSpc>
                <a:spcPct val="90000"/>
              </a:lnSpc>
              <a:defRPr i="1" cap="all">
                <a:solidFill>
                  <a:srgbClr val="141B4D"/>
                </a:solidFill>
                <a:latin typeface="Calibri" panose="020F0502020204030204" pitchFamily="34" charset="0"/>
                <a:cs typeface="Times New Roman" panose="02020603050405020304" pitchFamily="18" charset="0"/>
              </a:defRPr>
            </a:lvl1pPr>
          </a:lstStyle>
          <a:p>
            <a:r>
              <a:rPr lang="en-US" i="0" dirty="0"/>
              <a:t>Distribution of instalment increase in case of mortgage loan contracts repricing in the given month, excluding the interest rate stop</a:t>
            </a:r>
            <a:endParaRPr lang="hu-HU" i="0" dirty="0"/>
          </a:p>
        </p:txBody>
      </p:sp>
      <p:sp>
        <p:nvSpPr>
          <p:cNvPr id="5" name="Rectangle 4">
            <a:extLst>
              <a:ext uri="{FF2B5EF4-FFF2-40B4-BE49-F238E27FC236}">
                <a16:creationId xmlns:a16="http://schemas.microsoft.com/office/drawing/2014/main" id="{4451CF51-A03C-33C3-7085-3F68519ECDBC}"/>
              </a:ext>
            </a:extLst>
          </p:cNvPr>
          <p:cNvSpPr/>
          <p:nvPr/>
        </p:nvSpPr>
        <p:spPr>
          <a:xfrm>
            <a:off x="9761521" y="1348509"/>
            <a:ext cx="2270896" cy="4017818"/>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b="1" i="1" cap="all" dirty="0">
                <a:solidFill>
                  <a:srgbClr val="002060"/>
                </a:solidFill>
              </a:rPr>
              <a:t>Interest rate stop</a:t>
            </a:r>
          </a:p>
          <a:p>
            <a:pPr algn="ctr"/>
            <a:endParaRPr lang="en-AU" b="1" i="1" dirty="0">
              <a:solidFill>
                <a:srgbClr val="002060"/>
              </a:solidFill>
            </a:endParaRPr>
          </a:p>
          <a:p>
            <a:pPr algn="ctr"/>
            <a:r>
              <a:rPr lang="en-AU" i="1" dirty="0">
                <a:solidFill>
                  <a:srgbClr val="002060"/>
                </a:solidFill>
              </a:rPr>
              <a:t>The </a:t>
            </a:r>
            <a:r>
              <a:rPr lang="en-AU" b="1" i="1" dirty="0">
                <a:solidFill>
                  <a:srgbClr val="002060"/>
                </a:solidFill>
                <a:effectLst>
                  <a:outerShdw blurRad="38100" dist="38100" dir="2700000" algn="tl">
                    <a:srgbClr val="000000">
                      <a:alpha val="43137"/>
                    </a:srgbClr>
                  </a:outerShdw>
                </a:effectLst>
              </a:rPr>
              <a:t>prolongation </a:t>
            </a:r>
            <a:r>
              <a:rPr lang="en-AU" i="1" dirty="0">
                <a:solidFill>
                  <a:srgbClr val="002060"/>
                </a:solidFill>
              </a:rPr>
              <a:t>of the programme </a:t>
            </a:r>
            <a:r>
              <a:rPr lang="en-AU" b="1" i="1" dirty="0">
                <a:solidFill>
                  <a:srgbClr val="002060"/>
                </a:solidFill>
                <a:effectLst>
                  <a:outerShdw blurRad="38100" dist="38100" dir="2700000" algn="tl">
                    <a:srgbClr val="000000">
                      <a:alpha val="43137"/>
                    </a:srgbClr>
                  </a:outerShdw>
                </a:effectLst>
              </a:rPr>
              <a:t>in a targeted manner for those in need</a:t>
            </a:r>
            <a:endParaRPr lang="en-AU" b="1" i="1" dirty="0">
              <a:solidFill>
                <a:srgbClr val="002060"/>
              </a:solidFill>
            </a:endParaRPr>
          </a:p>
          <a:p>
            <a:pPr algn="ctr"/>
            <a:r>
              <a:rPr lang="en-AU" i="1" dirty="0">
                <a:solidFill>
                  <a:srgbClr val="002060"/>
                </a:solidFill>
              </a:rPr>
              <a:t>might be taken into consideration</a:t>
            </a:r>
          </a:p>
        </p:txBody>
      </p:sp>
      <p:pic>
        <p:nvPicPr>
          <p:cNvPr id="6" name="Picture 5" descr="Target Arrow Svg Png Icon Free Download (#566401) - OnlineWebFonts.COM">
            <a:extLst>
              <a:ext uri="{FF2B5EF4-FFF2-40B4-BE49-F238E27FC236}">
                <a16:creationId xmlns:a16="http://schemas.microsoft.com/office/drawing/2014/main" id="{FFC9FEEB-1FE8-6E21-D17E-C5E192F4C899}"/>
              </a:ext>
            </a:extLst>
          </p:cNvPr>
          <p:cNvPicPr>
            <a:picLocks noChangeAspect="1" noChangeArrowheads="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10573" y="3680289"/>
            <a:ext cx="1373427" cy="1384645"/>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1">
            <a:extLst>
              <a:ext uri="{FF2B5EF4-FFF2-40B4-BE49-F238E27FC236}">
                <a16:creationId xmlns:a16="http://schemas.microsoft.com/office/drawing/2014/main" id="{C220C573-E9E0-FF28-C979-6CFB5A0D52E0}"/>
              </a:ext>
            </a:extLst>
          </p:cNvPr>
          <p:cNvPicPr>
            <a:picLocks noChangeAspect="1"/>
          </p:cNvPicPr>
          <p:nvPr/>
        </p:nvPicPr>
        <p:blipFill>
          <a:blip r:embed="rId3"/>
          <a:stretch>
            <a:fillRect/>
          </a:stretch>
        </p:blipFill>
        <p:spPr>
          <a:xfrm>
            <a:off x="3551183" y="1212788"/>
            <a:ext cx="5861921" cy="4397061"/>
          </a:xfrm>
          <a:prstGeom prst="rect">
            <a:avLst/>
          </a:prstGeom>
        </p:spPr>
      </p:pic>
    </p:spTree>
    <p:extLst>
      <p:ext uri="{BB962C8B-B14F-4D97-AF65-F5344CB8AC3E}">
        <p14:creationId xmlns:p14="http://schemas.microsoft.com/office/powerpoint/2010/main" val="281451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8A63BB8-27F0-5E0B-DC13-4B76FC892879}"/>
              </a:ext>
            </a:extLst>
          </p:cNvPr>
          <p:cNvSpPr>
            <a:spLocks noGrp="1"/>
          </p:cNvSpPr>
          <p:nvPr>
            <p:ph type="title"/>
          </p:nvPr>
        </p:nvSpPr>
        <p:spPr>
          <a:xfrm>
            <a:off x="3124200" y="184053"/>
            <a:ext cx="8884918" cy="840229"/>
          </a:xfrm>
        </p:spPr>
        <p:txBody>
          <a:bodyPr>
            <a:noAutofit/>
          </a:bodyPr>
          <a:lstStyle/>
          <a:p>
            <a:r>
              <a:rPr lang="en-AU" sz="2400" dirty="0"/>
              <a:t>Variable interest rate loans present lower risks than FX loans</a:t>
            </a:r>
          </a:p>
        </p:txBody>
      </p:sp>
      <p:sp>
        <p:nvSpPr>
          <p:cNvPr id="3" name="Rectangle 2">
            <a:extLst>
              <a:ext uri="{FF2B5EF4-FFF2-40B4-BE49-F238E27FC236}">
                <a16:creationId xmlns:a16="http://schemas.microsoft.com/office/drawing/2014/main" id="{1A256B1E-5E53-C08F-3360-0B36023668B0}"/>
              </a:ext>
            </a:extLst>
          </p:cNvPr>
          <p:cNvSpPr/>
          <p:nvPr/>
        </p:nvSpPr>
        <p:spPr>
          <a:xfrm>
            <a:off x="9074329" y="1024282"/>
            <a:ext cx="2934789" cy="435864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b="1" dirty="0">
                <a:solidFill>
                  <a:schemeClr val="tx2"/>
                </a:solidFill>
              </a:rPr>
              <a:t>Mortgage loans outstanding with maximum 12 months interest rate fixation period </a:t>
            </a:r>
            <a:r>
              <a:rPr lang="en-AU" sz="1400" dirty="0">
                <a:solidFill>
                  <a:schemeClr val="tx2"/>
                </a:solidFill>
              </a:rPr>
              <a:t>(1520 Bn HUF, 330k contracts):</a:t>
            </a:r>
          </a:p>
          <a:p>
            <a:endParaRPr lang="en-AU" sz="1400" dirty="0">
              <a:solidFill>
                <a:schemeClr val="tx2"/>
              </a:solidFill>
            </a:endParaRPr>
          </a:p>
          <a:p>
            <a:r>
              <a:rPr lang="en-AU" sz="1400" dirty="0">
                <a:solidFill>
                  <a:schemeClr val="tx2"/>
                </a:solidFill>
              </a:rPr>
              <a:t>Despite the increase in instalments, credit risk of variable-rate loans are mitigated by several factors:</a:t>
            </a:r>
          </a:p>
          <a:p>
            <a:pPr marL="285750" indent="-285750">
              <a:buFont typeface="Arial" panose="020B0604020202020204" pitchFamily="34" charset="0"/>
              <a:buChar char="•"/>
              <a:defRPr/>
            </a:pPr>
            <a:r>
              <a:rPr lang="en-AU" sz="1400" dirty="0">
                <a:solidFill>
                  <a:schemeClr val="tx2"/>
                </a:solidFill>
                <a:latin typeface="Calibri"/>
              </a:rPr>
              <a:t>Strong </a:t>
            </a:r>
            <a:r>
              <a:rPr lang="en-AU" sz="1400" b="1" dirty="0">
                <a:solidFill>
                  <a:schemeClr val="tx2"/>
                </a:solidFill>
                <a:latin typeface="Calibri"/>
              </a:rPr>
              <a:t>amortization of stock</a:t>
            </a:r>
          </a:p>
          <a:p>
            <a:pPr marL="285750" indent="-285750">
              <a:buFont typeface="Arial" panose="020B0604020202020204" pitchFamily="34" charset="0"/>
              <a:buChar char="•"/>
              <a:defRPr/>
            </a:pPr>
            <a:r>
              <a:rPr lang="en-AU"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Short time </a:t>
            </a:r>
            <a:r>
              <a:rPr lang="en-AU" sz="1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until maturity</a:t>
            </a:r>
          </a:p>
          <a:p>
            <a:pPr marL="285750" indent="-285750">
              <a:buFont typeface="Arial" panose="020B0604020202020204" pitchFamily="34" charset="0"/>
              <a:buChar char="•"/>
              <a:defRPr/>
            </a:pPr>
            <a:r>
              <a:rPr lang="en-AU" sz="1400" b="1" dirty="0">
                <a:solidFill>
                  <a:schemeClr val="tx2"/>
                </a:solidFill>
                <a:latin typeface="Calibri" panose="020F0502020204030204" pitchFamily="34" charset="0"/>
                <a:cs typeface="Times New Roman" panose="02020603050405020304" pitchFamily="18" charset="0"/>
              </a:rPr>
              <a:t>Collateral value is </a:t>
            </a:r>
            <a:r>
              <a:rPr lang="en-AU" sz="1400" dirty="0">
                <a:solidFill>
                  <a:schemeClr val="tx2"/>
                </a:solidFill>
                <a:latin typeface="Calibri" panose="020F0502020204030204" pitchFamily="34" charset="0"/>
                <a:cs typeface="Times New Roman" panose="02020603050405020304" pitchFamily="18" charset="0"/>
              </a:rPr>
              <a:t>many times the size of the loan.</a:t>
            </a:r>
          </a:p>
          <a:p>
            <a:pPr marL="285750" indent="-285750">
              <a:buFont typeface="Arial" panose="020B0604020202020204" pitchFamily="34" charset="0"/>
              <a:buChar char="•"/>
              <a:defRPr/>
            </a:pPr>
            <a:r>
              <a:rPr lang="en-AU" sz="1400" dirty="0">
                <a:solidFill>
                  <a:schemeClr val="tx2"/>
                </a:solidFill>
                <a:latin typeface="Calibri"/>
              </a:rPr>
              <a:t>Large part has been disbursed after the introduction of </a:t>
            </a:r>
            <a:r>
              <a:rPr lang="en-AU" sz="1400" b="1" dirty="0">
                <a:solidFill>
                  <a:schemeClr val="tx2"/>
                </a:solidFill>
                <a:latin typeface="Calibri"/>
              </a:rPr>
              <a:t>debt-cap rules</a:t>
            </a:r>
            <a:r>
              <a:rPr lang="en-AU" sz="1400" dirty="0">
                <a:solidFill>
                  <a:schemeClr val="tx2"/>
                </a:solidFill>
                <a:latin typeface="Calibri"/>
              </a:rPr>
              <a:t>…</a:t>
            </a:r>
          </a:p>
          <a:p>
            <a:pPr marL="285750" indent="-285750">
              <a:buFont typeface="Arial" panose="020B0604020202020204" pitchFamily="34" charset="0"/>
              <a:buChar char="•"/>
              <a:defRPr/>
            </a:pPr>
            <a:r>
              <a:rPr lang="en-AU" sz="1400" dirty="0">
                <a:solidFill>
                  <a:schemeClr val="tx2"/>
                </a:solidFill>
                <a:latin typeface="Calibri"/>
              </a:rPr>
              <a:t>…those which have been disbursed before that, are mainly converted to HUF from FX, </a:t>
            </a:r>
            <a:r>
              <a:rPr lang="en-AU" sz="1400" b="1" dirty="0">
                <a:solidFill>
                  <a:schemeClr val="tx2"/>
                </a:solidFill>
                <a:latin typeface="Calibri"/>
              </a:rPr>
              <a:t>with previously higher instalments</a:t>
            </a:r>
            <a:endParaRPr lang="en-AU" sz="1400" b="1" dirty="0">
              <a:solidFill>
                <a:schemeClr val="tx2"/>
              </a:solidFill>
            </a:endParaRPr>
          </a:p>
        </p:txBody>
      </p:sp>
      <p:sp>
        <p:nvSpPr>
          <p:cNvPr id="4" name="TextBox 3">
            <a:extLst>
              <a:ext uri="{FF2B5EF4-FFF2-40B4-BE49-F238E27FC236}">
                <a16:creationId xmlns:a16="http://schemas.microsoft.com/office/drawing/2014/main" id="{13EE08A5-AB9F-7BE2-DE5D-5CBC2A9CAD0F}"/>
              </a:ext>
            </a:extLst>
          </p:cNvPr>
          <p:cNvSpPr txBox="1"/>
          <p:nvPr/>
        </p:nvSpPr>
        <p:spPr>
          <a:xfrm>
            <a:off x="3124200" y="6380938"/>
            <a:ext cx="8098971" cy="586018"/>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AU" dirty="0"/>
              <a:t>Note: Variable rate: mortgage loan contracts with a maximum 1-year interest rate period. Based on loans outstanding in December 2021. Source: MNB.</a:t>
            </a:r>
          </a:p>
        </p:txBody>
      </p:sp>
      <p:sp>
        <p:nvSpPr>
          <p:cNvPr id="5" name="TextBox 4">
            <a:extLst>
              <a:ext uri="{FF2B5EF4-FFF2-40B4-BE49-F238E27FC236}">
                <a16:creationId xmlns:a16="http://schemas.microsoft.com/office/drawing/2014/main" id="{66FCEB75-8E6E-BC05-ACF0-CA729F3C932B}"/>
              </a:ext>
            </a:extLst>
          </p:cNvPr>
          <p:cNvSpPr txBox="1"/>
          <p:nvPr/>
        </p:nvSpPr>
        <p:spPr>
          <a:xfrm>
            <a:off x="3124200" y="5716983"/>
            <a:ext cx="8307977" cy="840230"/>
          </a:xfrm>
          <a:prstGeom prst="rect">
            <a:avLst/>
          </a:prstGeom>
          <a:noFill/>
        </p:spPr>
        <p:txBody>
          <a:bodyPr vert="horz" wrap="square" lIns="91440" tIns="45720" rIns="91440" bIns="45720" rtlCol="0" anchor="ctr">
            <a:spAutoFit/>
          </a:bodyPr>
          <a:lstStyle>
            <a:defPPr>
              <a:defRPr lang="en-US"/>
            </a:defPPr>
            <a:lvl1pPr>
              <a:lnSpc>
                <a:spcPct val="90000"/>
              </a:lnSpc>
              <a:defRPr i="1" cap="all">
                <a:solidFill>
                  <a:srgbClr val="141B4D"/>
                </a:solidFill>
                <a:latin typeface="Calibri" panose="020F0502020204030204" pitchFamily="34"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i="0" dirty="0"/>
              <a:t>Features of variable-rate mortgage loans affected by a major rise in instalments in the case of a hypothetical, 500 basis point interest rate increase</a:t>
            </a:r>
            <a:endParaRPr lang="en-GB" i="0" dirty="0"/>
          </a:p>
        </p:txBody>
      </p:sp>
      <p:graphicFrame>
        <p:nvGraphicFramePr>
          <p:cNvPr id="6" name="Table 5">
            <a:extLst>
              <a:ext uri="{FF2B5EF4-FFF2-40B4-BE49-F238E27FC236}">
                <a16:creationId xmlns:a16="http://schemas.microsoft.com/office/drawing/2014/main" id="{A20B28F5-BE1A-525B-3834-48A619A0DC85}"/>
              </a:ext>
            </a:extLst>
          </p:cNvPr>
          <p:cNvGraphicFramePr>
            <a:graphicFrameLocks noGrp="1"/>
          </p:cNvGraphicFramePr>
          <p:nvPr>
            <p:extLst>
              <p:ext uri="{D42A27DB-BD31-4B8C-83A1-F6EECF244321}">
                <p14:modId xmlns:p14="http://schemas.microsoft.com/office/powerpoint/2010/main" val="1707233073"/>
              </p:ext>
            </p:extLst>
          </p:nvPr>
        </p:nvGraphicFramePr>
        <p:xfrm>
          <a:off x="3216000" y="1024282"/>
          <a:ext cx="5760000" cy="4602480"/>
        </p:xfrm>
        <a:graphic>
          <a:graphicData uri="http://schemas.openxmlformats.org/drawingml/2006/table">
            <a:tbl>
              <a:tblPr firstRow="1" bandRow="1">
                <a:tableStyleId>{5C22544A-7EE6-4342-B048-85BDC9FD1C3A}</a:tableStyleId>
              </a:tblPr>
              <a:tblGrid>
                <a:gridCol w="1667923">
                  <a:extLst>
                    <a:ext uri="{9D8B030D-6E8A-4147-A177-3AD203B41FA5}">
                      <a16:colId xmlns:a16="http://schemas.microsoft.com/office/drawing/2014/main" val="1095969026"/>
                    </a:ext>
                  </a:extLst>
                </a:gridCol>
                <a:gridCol w="1984267">
                  <a:extLst>
                    <a:ext uri="{9D8B030D-6E8A-4147-A177-3AD203B41FA5}">
                      <a16:colId xmlns:a16="http://schemas.microsoft.com/office/drawing/2014/main" val="3065169332"/>
                    </a:ext>
                  </a:extLst>
                </a:gridCol>
                <a:gridCol w="2107810">
                  <a:extLst>
                    <a:ext uri="{9D8B030D-6E8A-4147-A177-3AD203B41FA5}">
                      <a16:colId xmlns:a16="http://schemas.microsoft.com/office/drawing/2014/main" val="1291220915"/>
                    </a:ext>
                  </a:extLst>
                </a:gridCol>
              </a:tblGrid>
              <a:tr h="933333">
                <a:tc>
                  <a:txBody>
                    <a:bodyPr/>
                    <a:lstStyle/>
                    <a:p>
                      <a:pPr algn="ctr"/>
                      <a:endParaRPr lang="en-AU" sz="1600" noProof="0"/>
                    </a:p>
                  </a:txBody>
                  <a:tcPr anchor="ctr">
                    <a:noFill/>
                  </a:tcPr>
                </a:tc>
                <a:tc>
                  <a:txBody>
                    <a:bodyPr/>
                    <a:lstStyle/>
                    <a:p>
                      <a:pPr marL="0" marR="0" lvl="0" indent="0" algn="ctr" defTabSz="685749" rtl="0" eaLnBrk="1" fontAlgn="auto" latinLnBrk="0" hangingPunct="1">
                        <a:lnSpc>
                          <a:spcPct val="100000"/>
                        </a:lnSpc>
                        <a:spcBef>
                          <a:spcPts val="0"/>
                        </a:spcBef>
                        <a:spcAft>
                          <a:spcPts val="0"/>
                        </a:spcAft>
                        <a:buClrTx/>
                        <a:buSzTx/>
                        <a:buFontTx/>
                        <a:buNone/>
                        <a:tabLst/>
                        <a:defRPr/>
                      </a:pPr>
                      <a:r>
                        <a:rPr lang="en-AU" sz="1600" noProof="0"/>
                        <a:t>Above 15 per cent and above 15 thousand HUF increase in monthly instalments</a:t>
                      </a:r>
                    </a:p>
                  </a:txBody>
                  <a:tcPr anchor="ctr">
                    <a:solidFill>
                      <a:srgbClr val="C00000"/>
                    </a:solidFill>
                  </a:tcPr>
                </a:tc>
                <a:tc>
                  <a:txBody>
                    <a:bodyPr/>
                    <a:lstStyle/>
                    <a:p>
                      <a:pPr marL="0" marR="0" lvl="0" indent="0" algn="ctr" defTabSz="685749" rtl="0" eaLnBrk="1" fontAlgn="auto" latinLnBrk="0" hangingPunct="1">
                        <a:lnSpc>
                          <a:spcPct val="100000"/>
                        </a:lnSpc>
                        <a:spcBef>
                          <a:spcPts val="0"/>
                        </a:spcBef>
                        <a:spcAft>
                          <a:spcPts val="0"/>
                        </a:spcAft>
                        <a:buClrTx/>
                        <a:buSzTx/>
                        <a:buFontTx/>
                        <a:buNone/>
                        <a:tabLst/>
                        <a:defRPr/>
                      </a:pPr>
                      <a:r>
                        <a:rPr lang="en-AU" sz="1600" noProof="0"/>
                        <a:t>Above 30 per cent and above 30 thousand HUF increase in monthly instalments</a:t>
                      </a:r>
                    </a:p>
                  </a:txBody>
                  <a:tcPr anchor="ctr">
                    <a:solidFill>
                      <a:srgbClr val="C00000"/>
                    </a:solidFill>
                  </a:tcPr>
                </a:tc>
                <a:extLst>
                  <a:ext uri="{0D108BD9-81ED-4DB2-BD59-A6C34878D82A}">
                    <a16:rowId xmlns:a16="http://schemas.microsoft.com/office/drawing/2014/main" val="2271647037"/>
                  </a:ext>
                </a:extLst>
              </a:tr>
              <a:tr h="506667">
                <a:tc>
                  <a:txBody>
                    <a:bodyPr/>
                    <a:lstStyle/>
                    <a:p>
                      <a:pPr algn="ctr"/>
                      <a:r>
                        <a:rPr lang="en-AU" sz="1600" noProof="0" dirty="0">
                          <a:solidFill>
                            <a:srgbClr val="002060"/>
                          </a:solidFill>
                        </a:rPr>
                        <a:t>No. of </a:t>
                      </a:r>
                    </a:p>
                    <a:p>
                      <a:pPr algn="ctr"/>
                      <a:r>
                        <a:rPr lang="en-AU" sz="1600" noProof="0" dirty="0">
                          <a:solidFill>
                            <a:srgbClr val="002060"/>
                          </a:solidFill>
                        </a:rPr>
                        <a:t>contracts (</a:t>
                      </a:r>
                      <a:r>
                        <a:rPr lang="hu-HU" sz="1600" noProof="0" dirty="0" err="1">
                          <a:solidFill>
                            <a:srgbClr val="002060"/>
                          </a:solidFill>
                        </a:rPr>
                        <a:t>thousand</a:t>
                      </a:r>
                      <a:r>
                        <a:rPr lang="en-AU" sz="1600" noProof="0" dirty="0">
                          <a:solidFill>
                            <a:srgbClr val="002060"/>
                          </a:solidFill>
                        </a:rPr>
                        <a:t>)</a:t>
                      </a:r>
                    </a:p>
                  </a:txBody>
                  <a:tcPr anchor="ctr">
                    <a:solidFill>
                      <a:schemeClr val="accent3">
                        <a:lumMod val="20000"/>
                        <a:lumOff val="80000"/>
                      </a:schemeClr>
                    </a:solidFill>
                  </a:tcPr>
                </a:tc>
                <a:tc>
                  <a:txBody>
                    <a:bodyPr/>
                    <a:lstStyle/>
                    <a:p>
                      <a:pPr algn="ctr"/>
                      <a:r>
                        <a:rPr lang="en-AU" sz="1600" b="1" noProof="0">
                          <a:solidFill>
                            <a:srgbClr val="002060"/>
                          </a:solidFill>
                        </a:rPr>
                        <a:t>83 (25%)</a:t>
                      </a:r>
                    </a:p>
                  </a:txBody>
                  <a:tcPr anchor="ctr">
                    <a:solidFill>
                      <a:schemeClr val="accent3">
                        <a:lumMod val="20000"/>
                        <a:lumOff val="80000"/>
                      </a:schemeClr>
                    </a:solidFill>
                  </a:tcPr>
                </a:tc>
                <a:tc>
                  <a:txBody>
                    <a:bodyPr/>
                    <a:lstStyle/>
                    <a:p>
                      <a:pPr algn="ctr"/>
                      <a:r>
                        <a:rPr lang="en-AU" sz="1600" b="1" noProof="0">
                          <a:solidFill>
                            <a:srgbClr val="002060"/>
                          </a:solidFill>
                        </a:rPr>
                        <a:t>24 (7%)</a:t>
                      </a:r>
                    </a:p>
                  </a:txBody>
                  <a:tcPr anchor="ctr">
                    <a:solidFill>
                      <a:schemeClr val="accent3">
                        <a:lumMod val="20000"/>
                        <a:lumOff val="80000"/>
                      </a:schemeClr>
                    </a:solidFill>
                  </a:tcPr>
                </a:tc>
                <a:extLst>
                  <a:ext uri="{0D108BD9-81ED-4DB2-BD59-A6C34878D82A}">
                    <a16:rowId xmlns:a16="http://schemas.microsoft.com/office/drawing/2014/main" val="4279074588"/>
                  </a:ext>
                </a:extLst>
              </a:tr>
              <a:tr h="720000">
                <a:tc>
                  <a:txBody>
                    <a:bodyPr/>
                    <a:lstStyle/>
                    <a:p>
                      <a:pPr algn="ctr"/>
                      <a:r>
                        <a:rPr lang="en-AU" sz="1600" noProof="0">
                          <a:solidFill>
                            <a:schemeClr val="bg1"/>
                          </a:solidFill>
                        </a:rPr>
                        <a:t>Loans outstanding</a:t>
                      </a:r>
                      <a:endParaRPr lang="en-AU" sz="1600" baseline="0" noProof="0">
                        <a:solidFill>
                          <a:schemeClr val="bg1"/>
                        </a:solidFill>
                      </a:endParaRPr>
                    </a:p>
                    <a:p>
                      <a:pPr algn="ctr"/>
                      <a:r>
                        <a:rPr lang="en-AU" sz="1600" baseline="0" noProof="0">
                          <a:solidFill>
                            <a:schemeClr val="bg1"/>
                          </a:solidFill>
                        </a:rPr>
                        <a:t>(Bn HUF)</a:t>
                      </a:r>
                      <a:endParaRPr lang="en-AU" sz="1600" noProof="0">
                        <a:solidFill>
                          <a:schemeClr val="bg1"/>
                        </a:solidFill>
                      </a:endParaRPr>
                    </a:p>
                  </a:txBody>
                  <a:tcPr anchor="ctr">
                    <a:solidFill>
                      <a:schemeClr val="accent3">
                        <a:lumMod val="40000"/>
                        <a:lumOff val="60000"/>
                      </a:schemeClr>
                    </a:solidFill>
                  </a:tcPr>
                </a:tc>
                <a:tc>
                  <a:txBody>
                    <a:bodyPr/>
                    <a:lstStyle/>
                    <a:p>
                      <a:pPr algn="ctr"/>
                      <a:r>
                        <a:rPr lang="en-AU" sz="1600" b="1" noProof="0">
                          <a:solidFill>
                            <a:schemeClr val="bg1"/>
                          </a:solidFill>
                        </a:rPr>
                        <a:t>921 (61%)</a:t>
                      </a:r>
                    </a:p>
                  </a:txBody>
                  <a:tcPr anchor="ctr">
                    <a:solidFill>
                      <a:schemeClr val="accent3">
                        <a:lumMod val="40000"/>
                        <a:lumOff val="60000"/>
                      </a:schemeClr>
                    </a:solidFill>
                  </a:tcPr>
                </a:tc>
                <a:tc>
                  <a:txBody>
                    <a:bodyPr/>
                    <a:lstStyle/>
                    <a:p>
                      <a:pPr algn="ctr"/>
                      <a:r>
                        <a:rPr lang="en-AU" sz="1600" b="1" noProof="0">
                          <a:solidFill>
                            <a:schemeClr val="bg1"/>
                          </a:solidFill>
                        </a:rPr>
                        <a:t>414 (27%)</a:t>
                      </a:r>
                    </a:p>
                  </a:txBody>
                  <a:tcPr anchor="ctr">
                    <a:solidFill>
                      <a:schemeClr val="accent3">
                        <a:lumMod val="40000"/>
                        <a:lumOff val="60000"/>
                      </a:schemeClr>
                    </a:solidFill>
                  </a:tcPr>
                </a:tc>
                <a:extLst>
                  <a:ext uri="{0D108BD9-81ED-4DB2-BD59-A6C34878D82A}">
                    <a16:rowId xmlns:a16="http://schemas.microsoft.com/office/drawing/2014/main" val="959860253"/>
                  </a:ext>
                </a:extLst>
              </a:tr>
              <a:tr h="720000">
                <a:tc>
                  <a:txBody>
                    <a:bodyPr/>
                    <a:lstStyle/>
                    <a:p>
                      <a:pPr algn="ctr"/>
                      <a:r>
                        <a:rPr lang="en-AU" sz="1600" noProof="0">
                          <a:solidFill>
                            <a:srgbClr val="002060"/>
                          </a:solidFill>
                        </a:rPr>
                        <a:t>Median duration until maturity (year)</a:t>
                      </a:r>
                    </a:p>
                  </a:txBody>
                  <a:tcPr anchor="ctr">
                    <a:solidFill>
                      <a:schemeClr val="accent3">
                        <a:lumMod val="20000"/>
                        <a:lumOff val="80000"/>
                      </a:schemeClr>
                    </a:solidFill>
                  </a:tcPr>
                </a:tc>
                <a:tc>
                  <a:txBody>
                    <a:bodyPr/>
                    <a:lstStyle/>
                    <a:p>
                      <a:pPr algn="ctr"/>
                      <a:r>
                        <a:rPr lang="en-AU" sz="1600" b="1" noProof="0">
                          <a:solidFill>
                            <a:srgbClr val="002060"/>
                          </a:solidFill>
                        </a:rPr>
                        <a:t>15,4</a:t>
                      </a:r>
                    </a:p>
                  </a:txBody>
                  <a:tcPr anchor="ctr">
                    <a:solidFill>
                      <a:schemeClr val="accent3">
                        <a:lumMod val="20000"/>
                        <a:lumOff val="80000"/>
                      </a:schemeClr>
                    </a:solidFill>
                  </a:tcPr>
                </a:tc>
                <a:tc>
                  <a:txBody>
                    <a:bodyPr/>
                    <a:lstStyle/>
                    <a:p>
                      <a:pPr algn="ctr"/>
                      <a:r>
                        <a:rPr lang="en-AU" sz="1600" b="1" noProof="0">
                          <a:solidFill>
                            <a:srgbClr val="002060"/>
                          </a:solidFill>
                        </a:rPr>
                        <a:t>20,2</a:t>
                      </a:r>
                    </a:p>
                  </a:txBody>
                  <a:tcPr anchor="ctr">
                    <a:solidFill>
                      <a:schemeClr val="accent3">
                        <a:lumMod val="20000"/>
                        <a:lumOff val="80000"/>
                      </a:schemeClr>
                    </a:solidFill>
                  </a:tcPr>
                </a:tc>
                <a:extLst>
                  <a:ext uri="{0D108BD9-81ED-4DB2-BD59-A6C34878D82A}">
                    <a16:rowId xmlns:a16="http://schemas.microsoft.com/office/drawing/2014/main" val="1466496019"/>
                  </a:ext>
                </a:extLst>
              </a:tr>
              <a:tr h="720000">
                <a:tc>
                  <a:txBody>
                    <a:bodyPr/>
                    <a:lstStyle/>
                    <a:p>
                      <a:pPr algn="ctr"/>
                      <a:r>
                        <a:rPr lang="en-AU" sz="1600" noProof="0">
                          <a:solidFill>
                            <a:schemeClr val="bg1"/>
                          </a:solidFill>
                        </a:rPr>
                        <a:t>Median size of loan outstanding (M HUF)</a:t>
                      </a:r>
                    </a:p>
                  </a:txBody>
                  <a:tcPr anchor="ctr">
                    <a:solidFill>
                      <a:schemeClr val="accent3">
                        <a:lumMod val="40000"/>
                        <a:lumOff val="60000"/>
                      </a:schemeClr>
                    </a:solidFill>
                  </a:tcPr>
                </a:tc>
                <a:tc>
                  <a:txBody>
                    <a:bodyPr/>
                    <a:lstStyle/>
                    <a:p>
                      <a:pPr algn="ctr"/>
                      <a:r>
                        <a:rPr lang="en-AU" sz="1600" b="1" noProof="0">
                          <a:solidFill>
                            <a:schemeClr val="bg1"/>
                          </a:solidFill>
                        </a:rPr>
                        <a:t>8,7</a:t>
                      </a:r>
                    </a:p>
                  </a:txBody>
                  <a:tcPr anchor="ctr">
                    <a:solidFill>
                      <a:schemeClr val="accent3">
                        <a:lumMod val="40000"/>
                        <a:lumOff val="60000"/>
                      </a:schemeClr>
                    </a:solidFill>
                  </a:tcPr>
                </a:tc>
                <a:tc>
                  <a:txBody>
                    <a:bodyPr/>
                    <a:lstStyle/>
                    <a:p>
                      <a:pPr algn="ctr"/>
                      <a:r>
                        <a:rPr lang="en-AU" sz="1600" b="1" noProof="0" dirty="0">
                          <a:solidFill>
                            <a:schemeClr val="bg1"/>
                          </a:solidFill>
                        </a:rPr>
                        <a:t>14,4</a:t>
                      </a:r>
                    </a:p>
                  </a:txBody>
                  <a:tcPr anchor="ctr">
                    <a:solidFill>
                      <a:schemeClr val="accent3">
                        <a:lumMod val="40000"/>
                        <a:lumOff val="60000"/>
                      </a:schemeClr>
                    </a:solidFill>
                  </a:tcPr>
                </a:tc>
                <a:extLst>
                  <a:ext uri="{0D108BD9-81ED-4DB2-BD59-A6C34878D82A}">
                    <a16:rowId xmlns:a16="http://schemas.microsoft.com/office/drawing/2014/main" val="4164260142"/>
                  </a:ext>
                </a:extLst>
              </a:tr>
            </a:tbl>
          </a:graphicData>
        </a:graphic>
      </p:graphicFrame>
    </p:spTree>
    <p:extLst>
      <p:ext uri="{BB962C8B-B14F-4D97-AF65-F5344CB8AC3E}">
        <p14:creationId xmlns:p14="http://schemas.microsoft.com/office/powerpoint/2010/main" val="339036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39CCE5-543E-22AF-DB0E-FC4814A94909}"/>
              </a:ext>
            </a:extLst>
          </p:cNvPr>
          <p:cNvSpPr/>
          <p:nvPr/>
        </p:nvSpPr>
        <p:spPr>
          <a:xfrm>
            <a:off x="8946288" y="1380572"/>
            <a:ext cx="3149598" cy="4189043"/>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000" dirty="0">
                <a:solidFill>
                  <a:srgbClr val="002060"/>
                </a:solidFill>
              </a:rPr>
              <a:t>The </a:t>
            </a:r>
            <a:r>
              <a:rPr lang="en-US" sz="2000" b="1" dirty="0">
                <a:solidFill>
                  <a:srgbClr val="002060"/>
                </a:solidFill>
              </a:rPr>
              <a:t>expansion in interest income </a:t>
            </a:r>
            <a:r>
              <a:rPr lang="en-US" sz="2000" dirty="0">
                <a:solidFill>
                  <a:srgbClr val="002060"/>
                </a:solidFill>
              </a:rPr>
              <a:t>contributed to the increase in</a:t>
            </a:r>
            <a:r>
              <a:rPr lang="hu-HU" sz="2000" dirty="0">
                <a:solidFill>
                  <a:srgbClr val="002060"/>
                </a:solidFill>
              </a:rPr>
              <a:t> </a:t>
            </a:r>
            <a:r>
              <a:rPr lang="en-US" sz="2000" dirty="0">
                <a:solidFill>
                  <a:srgbClr val="002060"/>
                </a:solidFill>
              </a:rPr>
              <a:t>after-tax profit by some HUF 185 billion</a:t>
            </a:r>
            <a:r>
              <a:rPr lang="hu-HU" sz="2000" dirty="0">
                <a:solidFill>
                  <a:srgbClr val="002060"/>
                </a:solidFill>
              </a:rPr>
              <a:t>.</a:t>
            </a:r>
          </a:p>
          <a:p>
            <a:pPr>
              <a:spcAft>
                <a:spcPts val="1200"/>
              </a:spcAft>
            </a:pPr>
            <a:r>
              <a:rPr lang="en-US" sz="2000" dirty="0">
                <a:solidFill>
                  <a:srgbClr val="002060"/>
                </a:solidFill>
              </a:rPr>
              <a:t>The </a:t>
            </a:r>
            <a:r>
              <a:rPr lang="en-US" sz="2000" b="1" dirty="0">
                <a:solidFill>
                  <a:srgbClr val="002060"/>
                </a:solidFill>
              </a:rPr>
              <a:t>reduction in risk costs </a:t>
            </a:r>
            <a:r>
              <a:rPr lang="en-US" sz="2000" dirty="0">
                <a:solidFill>
                  <a:srgbClr val="002060"/>
                </a:solidFill>
              </a:rPr>
              <a:t>also contributed significantly to profitability</a:t>
            </a:r>
            <a:r>
              <a:rPr lang="hu-HU" sz="2000" dirty="0">
                <a:solidFill>
                  <a:srgbClr val="002060"/>
                </a:solidFill>
              </a:rPr>
              <a:t>.</a:t>
            </a:r>
          </a:p>
          <a:p>
            <a:pPr>
              <a:spcAft>
                <a:spcPts val="1200"/>
              </a:spcAft>
            </a:pPr>
            <a:r>
              <a:rPr lang="en-US" sz="2000" dirty="0">
                <a:solidFill>
                  <a:srgbClr val="002060"/>
                </a:solidFill>
              </a:rPr>
              <a:t>Looking ahead</a:t>
            </a:r>
            <a:r>
              <a:rPr lang="hu-HU" sz="2000" b="1" dirty="0">
                <a:solidFill>
                  <a:srgbClr val="002060"/>
                </a:solidFill>
              </a:rPr>
              <a:t>, </a:t>
            </a:r>
            <a:r>
              <a:rPr lang="en-US" sz="2000" b="1" dirty="0">
                <a:solidFill>
                  <a:srgbClr val="002060"/>
                </a:solidFill>
              </a:rPr>
              <a:t>Russia–Ukraine conflict may be a drag on the profitability of the sector</a:t>
            </a:r>
            <a:r>
              <a:rPr lang="hu-HU" sz="2000" dirty="0">
                <a:solidFill>
                  <a:srgbClr val="002060"/>
                </a:solidFill>
              </a:rPr>
              <a:t>.</a:t>
            </a:r>
          </a:p>
        </p:txBody>
      </p:sp>
      <p:sp>
        <p:nvSpPr>
          <p:cNvPr id="3" name="Title 9">
            <a:extLst>
              <a:ext uri="{FF2B5EF4-FFF2-40B4-BE49-F238E27FC236}">
                <a16:creationId xmlns:a16="http://schemas.microsoft.com/office/drawing/2014/main" id="{CE34C235-68A2-1EAA-659D-3CFA65023399}"/>
              </a:ext>
            </a:extLst>
          </p:cNvPr>
          <p:cNvSpPr>
            <a:spLocks noGrp="1"/>
          </p:cNvSpPr>
          <p:nvPr>
            <p:ph type="title"/>
          </p:nvPr>
        </p:nvSpPr>
        <p:spPr>
          <a:xfrm>
            <a:off x="3166946" y="310448"/>
            <a:ext cx="9025054" cy="1070123"/>
          </a:xfrm>
        </p:spPr>
        <p:txBody>
          <a:bodyPr>
            <a:noAutofit/>
          </a:bodyPr>
          <a:lstStyle/>
          <a:p>
            <a:r>
              <a:rPr lang="en-US" sz="2400" dirty="0"/>
              <a:t>Growth in the banks' balance sheet and the rising interest rate environment are also reflected in an increase in banks' interest income</a:t>
            </a:r>
            <a:endParaRPr lang="hu-HU" sz="2400" dirty="0"/>
          </a:p>
        </p:txBody>
      </p:sp>
      <p:sp>
        <p:nvSpPr>
          <p:cNvPr id="4" name="Text Placeholder 13">
            <a:extLst>
              <a:ext uri="{FF2B5EF4-FFF2-40B4-BE49-F238E27FC236}">
                <a16:creationId xmlns:a16="http://schemas.microsoft.com/office/drawing/2014/main" id="{29E44395-B07E-2008-D019-BD85D894E04C}"/>
              </a:ext>
            </a:extLst>
          </p:cNvPr>
          <p:cNvSpPr>
            <a:spLocks noGrp="1"/>
          </p:cNvSpPr>
          <p:nvPr>
            <p:ph type="body" sz="quarter" idx="17"/>
          </p:nvPr>
        </p:nvSpPr>
        <p:spPr>
          <a:xfrm>
            <a:off x="3300549" y="5810491"/>
            <a:ext cx="7733211" cy="590931"/>
          </a:xfrm>
          <a:noFill/>
        </p:spPr>
        <p:txBody>
          <a:bodyPr vert="horz" wrap="square" lIns="91440" tIns="45720" rIns="91440" bIns="45720" rtlCol="0" anchor="ctr">
            <a:spAutoFit/>
          </a:bodyPr>
          <a:lstStyle/>
          <a:p>
            <a:pPr defTabSz="457200"/>
            <a:r>
              <a:rPr lang="en-US" sz="1800" cap="all" dirty="0">
                <a:solidFill>
                  <a:srgbClr val="141B4D"/>
                </a:solidFill>
                <a:latin typeface="Calibri" panose="020F0502020204030204" pitchFamily="34" charset="0"/>
                <a:cs typeface="Times New Roman" panose="02020603050405020304" pitchFamily="18" charset="0"/>
              </a:rPr>
              <a:t>Annual changes in the after-tax income components of the credit institution sector</a:t>
            </a:r>
            <a:endParaRPr lang="hu-HU" sz="1800" cap="all" dirty="0">
              <a:solidFill>
                <a:srgbClr val="141B4D"/>
              </a:solidFill>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E6FB2CD1-B5AC-25D9-88F7-9CCBD44278C8}"/>
              </a:ext>
            </a:extLst>
          </p:cNvPr>
          <p:cNvSpPr txBox="1">
            <a:spLocks/>
          </p:cNvSpPr>
          <p:nvPr/>
        </p:nvSpPr>
        <p:spPr>
          <a:xfrm>
            <a:off x="3300549" y="6371915"/>
            <a:ext cx="6511516" cy="310448"/>
          </a:xfrm>
          <a:prstGeom prst="rect">
            <a:avLst/>
          </a:prstGeom>
        </p:spPr>
        <p:txBody>
          <a:bodyPr vert="horz" lIns="91440" tIns="45720" rIns="91440" bIns="45720" rtlCol="0" anchor="ctr">
            <a:noAutofit/>
          </a:bodyPr>
          <a:lstStyle>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Note: Nominal values of income components at the end of 2021 are shown on the right-hand side. Source: </a:t>
            </a:r>
            <a:r>
              <a:rPr lang="en-US" dirty="0" err="1"/>
              <a:t>MNB</a:t>
            </a:r>
            <a:endParaRPr lang="hu-HU" dirty="0"/>
          </a:p>
        </p:txBody>
      </p:sp>
      <p:pic>
        <p:nvPicPr>
          <p:cNvPr id="6" name="Kép 1">
            <a:extLst>
              <a:ext uri="{FF2B5EF4-FFF2-40B4-BE49-F238E27FC236}">
                <a16:creationId xmlns:a16="http://schemas.microsoft.com/office/drawing/2014/main" id="{AAA7ABCE-3377-E1EF-4C96-1F4543963E54}"/>
              </a:ext>
            </a:extLst>
          </p:cNvPr>
          <p:cNvPicPr>
            <a:picLocks noChangeAspect="1"/>
          </p:cNvPicPr>
          <p:nvPr/>
        </p:nvPicPr>
        <p:blipFill>
          <a:blip r:embed="rId2"/>
          <a:stretch>
            <a:fillRect/>
          </a:stretch>
        </p:blipFill>
        <p:spPr>
          <a:xfrm>
            <a:off x="3213126" y="1500640"/>
            <a:ext cx="5571683" cy="4013302"/>
          </a:xfrm>
          <a:prstGeom prst="rect">
            <a:avLst/>
          </a:prstGeom>
        </p:spPr>
      </p:pic>
    </p:spTree>
    <p:extLst>
      <p:ext uri="{BB962C8B-B14F-4D97-AF65-F5344CB8AC3E}">
        <p14:creationId xmlns:p14="http://schemas.microsoft.com/office/powerpoint/2010/main" val="59074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B69AC32-7EAB-32CB-3664-409BB7A48950}"/>
              </a:ext>
            </a:extLst>
          </p:cNvPr>
          <p:cNvGraphicFramePr/>
          <p:nvPr>
            <p:extLst>
              <p:ext uri="{D42A27DB-BD31-4B8C-83A1-F6EECF244321}">
                <p14:modId xmlns:p14="http://schemas.microsoft.com/office/powerpoint/2010/main" val="2571140194"/>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93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EEDC5C-263E-3F57-8875-A56DBFFAC64E}"/>
              </a:ext>
            </a:extLst>
          </p:cNvPr>
          <p:cNvPicPr>
            <a:picLocks noChangeAspect="1"/>
          </p:cNvPicPr>
          <p:nvPr/>
        </p:nvPicPr>
        <p:blipFill>
          <a:blip r:embed="rId2"/>
          <a:stretch>
            <a:fillRect/>
          </a:stretch>
        </p:blipFill>
        <p:spPr>
          <a:xfrm>
            <a:off x="3058771" y="1378486"/>
            <a:ext cx="4969561" cy="4177842"/>
          </a:xfrm>
          <a:prstGeom prst="rect">
            <a:avLst/>
          </a:prstGeom>
        </p:spPr>
      </p:pic>
      <p:sp>
        <p:nvSpPr>
          <p:cNvPr id="2" name="Text Placeholder 2">
            <a:extLst>
              <a:ext uri="{FF2B5EF4-FFF2-40B4-BE49-F238E27FC236}">
                <a16:creationId xmlns:a16="http://schemas.microsoft.com/office/drawing/2014/main" id="{5B2FF7F2-2F6F-EC34-7AFD-B52B87C1686C}"/>
              </a:ext>
            </a:extLst>
          </p:cNvPr>
          <p:cNvSpPr>
            <a:spLocks noGrp="1"/>
          </p:cNvSpPr>
          <p:nvPr>
            <p:ph type="body" sz="quarter" idx="17"/>
          </p:nvPr>
        </p:nvSpPr>
        <p:spPr>
          <a:xfrm>
            <a:off x="3391273" y="6506266"/>
            <a:ext cx="7679183" cy="229326"/>
          </a:xfrm>
        </p:spPr>
        <p:txBody>
          <a:bodyPr vert="horz" lIns="91440" tIns="45720" rIns="91440" bIns="45720" rtlCol="0" anchor="ctr">
            <a:noAutofit/>
          </a:bodyPr>
          <a:lstStyle/>
          <a:p>
            <a:r>
              <a:rPr lang="hu-HU" sz="1200" dirty="0" err="1"/>
              <a:t>Source</a:t>
            </a:r>
            <a:r>
              <a:rPr lang="hu-HU" sz="1200" dirty="0"/>
              <a:t>: MNB</a:t>
            </a:r>
          </a:p>
        </p:txBody>
      </p:sp>
      <p:sp>
        <p:nvSpPr>
          <p:cNvPr id="3" name="Text Placeholder 4">
            <a:extLst>
              <a:ext uri="{FF2B5EF4-FFF2-40B4-BE49-F238E27FC236}">
                <a16:creationId xmlns:a16="http://schemas.microsoft.com/office/drawing/2014/main" id="{40B3782B-2B6A-463C-1DB2-71059CFADD75}"/>
              </a:ext>
            </a:extLst>
          </p:cNvPr>
          <p:cNvSpPr>
            <a:spLocks noGrp="1"/>
          </p:cNvSpPr>
          <p:nvPr>
            <p:ph type="body" sz="quarter" idx="18"/>
          </p:nvPr>
        </p:nvSpPr>
        <p:spPr>
          <a:xfrm>
            <a:off x="3391273" y="5725845"/>
            <a:ext cx="8713642" cy="840230"/>
          </a:xfrm>
          <a:noFill/>
        </p:spPr>
        <p:txBody>
          <a:bodyPr vert="horz" wrap="square" lIns="91440" tIns="45720" rIns="91440" bIns="45720" rtlCol="0" anchor="ctr">
            <a:spAutoFit/>
          </a:bodyPr>
          <a:lstStyle/>
          <a:p>
            <a:pPr defTabSz="457200"/>
            <a:r>
              <a:rPr lang="en-US" sz="1800" dirty="0">
                <a:solidFill>
                  <a:srgbClr val="141B4D"/>
                </a:solidFill>
                <a:latin typeface="Calibri" panose="020F0502020204030204" pitchFamily="34" charset="0"/>
                <a:cs typeface="Times New Roman" panose="02020603050405020304" pitchFamily="18" charset="0"/>
              </a:rPr>
              <a:t>Development of the average annual interest rate on newly contracted household and corporate deposits and the average monthly level of 3-month BUBOR</a:t>
            </a:r>
          </a:p>
        </p:txBody>
      </p:sp>
      <p:sp>
        <p:nvSpPr>
          <p:cNvPr id="4" name="Cím 2">
            <a:extLst>
              <a:ext uri="{FF2B5EF4-FFF2-40B4-BE49-F238E27FC236}">
                <a16:creationId xmlns:a16="http://schemas.microsoft.com/office/drawing/2014/main" id="{3C610037-AE4C-8E71-FA8E-1769662F05B5}"/>
              </a:ext>
            </a:extLst>
          </p:cNvPr>
          <p:cNvSpPr txBox="1">
            <a:spLocks/>
          </p:cNvSpPr>
          <p:nvPr/>
        </p:nvSpPr>
        <p:spPr>
          <a:xfrm>
            <a:off x="3230880" y="190151"/>
            <a:ext cx="8961120" cy="1230715"/>
          </a:xfrm>
          <a:prstGeom prst="rect">
            <a:avLst/>
          </a:prstGeom>
        </p:spPr>
        <p:txBody>
          <a:bodyPr vert="horz" lIns="72000" tIns="36000" rIns="72000" bIns="36000" rtlCol="0" anchor="ctr">
            <a:noAutofit/>
          </a:bodyPr>
          <a:lstStyle>
            <a:lvl1pPr algn="l" defTabSz="685749" rtl="0" eaLnBrk="1" latinLnBrk="0" hangingPunct="1">
              <a:lnSpc>
                <a:spcPct val="90000"/>
              </a:lnSpc>
              <a:spcBef>
                <a:spcPct val="0"/>
              </a:spcBef>
              <a:buNone/>
              <a:defRPr lang="hu-HU" sz="1650" b="1" kern="1200" cap="all" spc="225" baseline="0" dirty="0">
                <a:solidFill>
                  <a:srgbClr val="0D234D"/>
                </a:solidFill>
                <a:latin typeface="+mj-lt"/>
                <a:ea typeface="+mj-ea"/>
                <a:cs typeface="+mj-cs"/>
              </a:defRPr>
            </a:lvl1pPr>
          </a:lstStyle>
          <a:p>
            <a:r>
              <a:rPr lang="en-GB" sz="24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The inadequate feed-through of </a:t>
            </a:r>
            <a:r>
              <a:rPr lang="hu-HU" sz="24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policy </a:t>
            </a:r>
            <a:r>
              <a:rPr lang="en-GB" sz="24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rate hikes into deposit rates poses risks</a:t>
            </a:r>
            <a:br>
              <a:rPr lang="en-GB" sz="2400" dirty="0"/>
            </a:br>
            <a:r>
              <a:rPr lang="en-GB" sz="2000" b="0" cap="none" dirty="0"/>
              <a:t>[Box: Change in bank deposit interest rates since </a:t>
            </a:r>
            <a:r>
              <a:rPr lang="en-US" sz="2000" b="0" cap="none" dirty="0"/>
              <a:t>start of monetary policy tightening cycle</a:t>
            </a:r>
            <a:r>
              <a:rPr lang="hu-HU" sz="2000" b="0" cap="none" dirty="0"/>
              <a:t>]</a:t>
            </a:r>
          </a:p>
        </p:txBody>
      </p:sp>
      <p:sp>
        <p:nvSpPr>
          <p:cNvPr id="5" name="Rectangle 4">
            <a:extLst>
              <a:ext uri="{FF2B5EF4-FFF2-40B4-BE49-F238E27FC236}">
                <a16:creationId xmlns:a16="http://schemas.microsoft.com/office/drawing/2014/main" id="{AF126124-19BB-6F55-967E-FA283A797AEE}"/>
              </a:ext>
            </a:extLst>
          </p:cNvPr>
          <p:cNvSpPr/>
          <p:nvPr/>
        </p:nvSpPr>
        <p:spPr>
          <a:xfrm>
            <a:off x="8028332" y="1301672"/>
            <a:ext cx="4006939" cy="4349528"/>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hu-HU" sz="1700" b="1" dirty="0">
                <a:solidFill>
                  <a:srgbClr val="002060"/>
                </a:solidFill>
              </a:rPr>
              <a:t>[</a:t>
            </a:r>
            <a:r>
              <a:rPr lang="en-GB" sz="1700" b="1" dirty="0">
                <a:solidFill>
                  <a:srgbClr val="002060"/>
                </a:solidFill>
              </a:rPr>
              <a:t>Households</a:t>
            </a:r>
            <a:r>
              <a:rPr lang="hu-HU" sz="1700" b="1" dirty="0">
                <a:solidFill>
                  <a:srgbClr val="002060"/>
                </a:solidFill>
              </a:rPr>
              <a:t> = </a:t>
            </a:r>
            <a:r>
              <a:rPr lang="en-GB" sz="1700" b="1" dirty="0">
                <a:solidFill>
                  <a:srgbClr val="002060"/>
                </a:solidFill>
              </a:rPr>
              <a:t>individuals + sole proprietors + non-profit institutions]</a:t>
            </a:r>
          </a:p>
          <a:p>
            <a:pPr>
              <a:spcAft>
                <a:spcPts val="600"/>
              </a:spcAft>
            </a:pPr>
            <a:r>
              <a:rPr lang="en-GB" sz="1700" dirty="0">
                <a:solidFill>
                  <a:srgbClr val="002060"/>
                </a:solidFill>
              </a:rPr>
              <a:t>The interest rate on new term deposits </a:t>
            </a:r>
            <a:r>
              <a:rPr lang="en-GB" sz="1700" b="1" dirty="0">
                <a:solidFill>
                  <a:srgbClr val="002060"/>
                </a:solidFill>
              </a:rPr>
              <a:t>increased to a much smaller degree than the base rate</a:t>
            </a:r>
            <a:r>
              <a:rPr lang="en-GB" sz="1700" dirty="0">
                <a:solidFill>
                  <a:srgbClr val="002060"/>
                </a:solidFill>
              </a:rPr>
              <a:t>.</a:t>
            </a:r>
          </a:p>
          <a:p>
            <a:pPr>
              <a:spcAft>
                <a:spcPts val="600"/>
              </a:spcAft>
            </a:pPr>
            <a:r>
              <a:rPr lang="en-GB" sz="1700" dirty="0">
                <a:solidFill>
                  <a:srgbClr val="002060"/>
                </a:solidFill>
              </a:rPr>
              <a:t>Interest rate in March: 3.4%</a:t>
            </a:r>
          </a:p>
          <a:p>
            <a:pPr>
              <a:spcAft>
                <a:spcPts val="600"/>
              </a:spcAft>
            </a:pPr>
            <a:r>
              <a:rPr lang="en-GB" sz="1700" dirty="0">
                <a:solidFill>
                  <a:srgbClr val="002060"/>
                </a:solidFill>
              </a:rPr>
              <a:t>Within that, the average interest rate on new deposits of individuals is even less favourable.</a:t>
            </a:r>
          </a:p>
          <a:p>
            <a:pPr>
              <a:spcAft>
                <a:spcPts val="600"/>
              </a:spcAft>
            </a:pPr>
            <a:r>
              <a:rPr lang="en-GB" sz="1700" dirty="0">
                <a:solidFill>
                  <a:srgbClr val="002060"/>
                </a:solidFill>
              </a:rPr>
              <a:t>Interest rate in March: 1.9%</a:t>
            </a:r>
          </a:p>
          <a:p>
            <a:pPr>
              <a:spcAft>
                <a:spcPts val="600"/>
              </a:spcAft>
            </a:pPr>
            <a:r>
              <a:rPr lang="en-GB" sz="1700" dirty="0">
                <a:solidFill>
                  <a:srgbClr val="002060"/>
                </a:solidFill>
              </a:rPr>
              <a:t>Although banks currently do not need additional funds, </a:t>
            </a:r>
            <a:r>
              <a:rPr lang="en-GB" sz="1700" b="1" dirty="0">
                <a:solidFill>
                  <a:srgbClr val="002060"/>
                </a:solidFill>
              </a:rPr>
              <a:t>funding risks my rise</a:t>
            </a:r>
            <a:r>
              <a:rPr lang="en-GB" sz="1700" dirty="0">
                <a:solidFill>
                  <a:srgbClr val="002060"/>
                </a:solidFill>
              </a:rPr>
              <a:t> in the medium term: depositors may turn towards alternative investment possibilities and service providers</a:t>
            </a:r>
            <a:r>
              <a:rPr lang="hu-HU" sz="1700" dirty="0">
                <a:solidFill>
                  <a:srgbClr val="002060"/>
                </a:solidFill>
              </a:rPr>
              <a:t>.</a:t>
            </a:r>
          </a:p>
        </p:txBody>
      </p:sp>
      <p:cxnSp>
        <p:nvCxnSpPr>
          <p:cNvPr id="7" name="Straight Arrow Connector 6">
            <a:extLst>
              <a:ext uri="{FF2B5EF4-FFF2-40B4-BE49-F238E27FC236}">
                <a16:creationId xmlns:a16="http://schemas.microsoft.com/office/drawing/2014/main" id="{9FA1E864-F5CB-CBB0-D2AB-56F1D6A9805A}"/>
              </a:ext>
            </a:extLst>
          </p:cNvPr>
          <p:cNvCxnSpPr>
            <a:cxnSpLocks/>
          </p:cNvCxnSpPr>
          <p:nvPr/>
        </p:nvCxnSpPr>
        <p:spPr>
          <a:xfrm flipV="1">
            <a:off x="7477507" y="1951069"/>
            <a:ext cx="0" cy="904875"/>
          </a:xfrm>
          <a:prstGeom prst="straightConnector1">
            <a:avLst/>
          </a:prstGeom>
          <a:ln w="349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3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BE1B836-4F37-6892-2D4C-53CDB1FE14F4}"/>
              </a:ext>
            </a:extLst>
          </p:cNvPr>
          <p:cNvSpPr>
            <a:spLocks noGrp="1"/>
          </p:cNvSpPr>
          <p:nvPr>
            <p:ph type="title"/>
          </p:nvPr>
        </p:nvSpPr>
        <p:spPr>
          <a:xfrm>
            <a:off x="3258061" y="160518"/>
            <a:ext cx="8894752" cy="1302023"/>
          </a:xfrm>
        </p:spPr>
        <p:txBody>
          <a:bodyPr>
            <a:noAutofit/>
          </a:bodyPr>
          <a:lstStyle/>
          <a:p>
            <a:r>
              <a:rPr lang="en-GB" sz="2000" dirty="0"/>
              <a:t>The pricing of subsidised loans is of particular importance In the rising interest rate environment</a:t>
            </a:r>
            <a:br>
              <a:rPr lang="en-GB" sz="2400" dirty="0"/>
            </a:br>
            <a:r>
              <a:rPr lang="en-GB" sz="1800" b="0" cap="none" dirty="0"/>
              <a:t>[Box: Lack of competition in the pricing of the home purchase subsidy scheme for families</a:t>
            </a:r>
            <a:r>
              <a:rPr lang="en-GB" sz="2000" b="0" cap="none" dirty="0"/>
              <a:t>]</a:t>
            </a:r>
            <a:endParaRPr lang="en-GB" sz="2400" b="0" cap="none" dirty="0"/>
          </a:p>
        </p:txBody>
      </p:sp>
      <p:sp>
        <p:nvSpPr>
          <p:cNvPr id="4" name="TextBox 3">
            <a:extLst>
              <a:ext uri="{FF2B5EF4-FFF2-40B4-BE49-F238E27FC236}">
                <a16:creationId xmlns:a16="http://schemas.microsoft.com/office/drawing/2014/main" id="{F6CBC925-E300-95AB-4DFA-CF0538157FFE}"/>
              </a:ext>
            </a:extLst>
          </p:cNvPr>
          <p:cNvSpPr txBox="1"/>
          <p:nvPr/>
        </p:nvSpPr>
        <p:spPr>
          <a:xfrm>
            <a:off x="3297248" y="6339563"/>
            <a:ext cx="7310847" cy="424732"/>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The interest rates underlying the figure are transaction interest rates, </a:t>
            </a:r>
            <a:r>
              <a:rPr lang="en-US" dirty="0" err="1"/>
              <a:t>ie</a:t>
            </a:r>
            <a:r>
              <a:rPr lang="en-US" dirty="0"/>
              <a:t> they also include the rate of government interest subsidy.</a:t>
            </a:r>
            <a:r>
              <a:rPr lang="hu-HU" dirty="0"/>
              <a:t> </a:t>
            </a:r>
            <a:r>
              <a:rPr lang="hu-HU" dirty="0" err="1"/>
              <a:t>Source</a:t>
            </a:r>
            <a:r>
              <a:rPr lang="hu-HU" dirty="0"/>
              <a:t>: MNB</a:t>
            </a:r>
          </a:p>
        </p:txBody>
      </p:sp>
      <p:sp>
        <p:nvSpPr>
          <p:cNvPr id="5" name="TextBox 4">
            <a:extLst>
              <a:ext uri="{FF2B5EF4-FFF2-40B4-BE49-F238E27FC236}">
                <a16:creationId xmlns:a16="http://schemas.microsoft.com/office/drawing/2014/main" id="{2A8E03F3-94F7-1FAA-A532-2B786F278F57}"/>
              </a:ext>
            </a:extLst>
          </p:cNvPr>
          <p:cNvSpPr txBox="1"/>
          <p:nvPr/>
        </p:nvSpPr>
        <p:spPr>
          <a:xfrm>
            <a:off x="3265715" y="5499333"/>
            <a:ext cx="8887098" cy="840230"/>
          </a:xfrm>
          <a:prstGeom prst="rect">
            <a:avLst/>
          </a:prstGeom>
          <a:noFill/>
        </p:spPr>
        <p:txBody>
          <a:bodyPr vert="horz" wrap="square" lIns="91440" tIns="45720" rIns="91440" bIns="45720" rtlCol="0" anchor="ctr">
            <a:spAutoFit/>
          </a:bodyPr>
          <a:lstStyle>
            <a:defPPr>
              <a:defRPr lang="en-US"/>
            </a:defPPr>
            <a:lvl1pPr indent="0">
              <a:lnSpc>
                <a:spcPct val="90000"/>
              </a:lnSpc>
              <a:spcBef>
                <a:spcPts val="0"/>
              </a:spcBef>
              <a:buFont typeface="Arial" panose="020B0604020202020204" pitchFamily="34" charset="0"/>
              <a:buNone/>
              <a:defRPr i="1" cap="all">
                <a:solidFill>
                  <a:srgbClr val="141B4D"/>
                </a:solidFill>
                <a:latin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solidFill>
                  <a:schemeClr val="tx1"/>
                </a:solidFill>
              </a:defRPr>
            </a:lvl6pPr>
            <a:lvl7pPr marL="2228684" indent="-171438" defTabSz="685749">
              <a:lnSpc>
                <a:spcPct val="90000"/>
              </a:lnSpc>
              <a:spcBef>
                <a:spcPts val="375"/>
              </a:spcBef>
              <a:buFont typeface="Arial" panose="020B0604020202020204" pitchFamily="34" charset="0"/>
              <a:buChar char="•"/>
              <a:defRPr sz="1350">
                <a:solidFill>
                  <a:schemeClr val="tx1"/>
                </a:solidFill>
              </a:defRPr>
            </a:lvl7pPr>
            <a:lvl8pPr marL="2571558" indent="-171438" defTabSz="685749">
              <a:lnSpc>
                <a:spcPct val="90000"/>
              </a:lnSpc>
              <a:spcBef>
                <a:spcPts val="375"/>
              </a:spcBef>
              <a:buFont typeface="Arial" panose="020B0604020202020204" pitchFamily="34" charset="0"/>
              <a:buChar char="•"/>
              <a:defRPr sz="1350">
                <a:solidFill>
                  <a:schemeClr val="tx1"/>
                </a:solidFill>
              </a:defRPr>
            </a:lvl8pPr>
            <a:lvl9pPr marL="2914433" indent="-171438" defTabSz="685749">
              <a:lnSpc>
                <a:spcPct val="90000"/>
              </a:lnSpc>
              <a:spcBef>
                <a:spcPts val="375"/>
              </a:spcBef>
              <a:buFont typeface="Arial" panose="020B0604020202020204" pitchFamily="34" charset="0"/>
              <a:buChar char="•"/>
              <a:defRPr sz="1350">
                <a:solidFill>
                  <a:schemeClr val="tx1"/>
                </a:solidFill>
              </a:defRPr>
            </a:lvl9pPr>
          </a:lstStyle>
          <a:p>
            <a:r>
              <a:rPr lang="en-US" i="0" dirty="0"/>
              <a:t>The average interest rate </a:t>
            </a:r>
            <a:r>
              <a:rPr lang="en-GB" i="0" dirty="0"/>
              <a:t>on market-based and subsidised housing loans, the statutory maximum interest rate on subsidised loans and the interest rate differential between market-based and subsidised interest rates</a:t>
            </a:r>
          </a:p>
        </p:txBody>
      </p:sp>
      <p:sp>
        <p:nvSpPr>
          <p:cNvPr id="6" name="Rectangle 5">
            <a:extLst>
              <a:ext uri="{FF2B5EF4-FFF2-40B4-BE49-F238E27FC236}">
                <a16:creationId xmlns:a16="http://schemas.microsoft.com/office/drawing/2014/main" id="{BB41EC58-0C41-4F5B-0C09-DD143A8C22AC}"/>
              </a:ext>
            </a:extLst>
          </p:cNvPr>
          <p:cNvSpPr/>
          <p:nvPr/>
        </p:nvSpPr>
        <p:spPr>
          <a:xfrm>
            <a:off x="8591550" y="1406555"/>
            <a:ext cx="3267941" cy="4036791"/>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rgbClr val="002060"/>
                </a:solidFill>
              </a:rPr>
              <a:t>The </a:t>
            </a:r>
            <a:r>
              <a:rPr lang="en-US" sz="1600" b="1" dirty="0">
                <a:solidFill>
                  <a:srgbClr val="002060"/>
                </a:solidFill>
              </a:rPr>
              <a:t>pricing framework of </a:t>
            </a:r>
            <a:r>
              <a:rPr lang="hu-HU" sz="1600" b="1" dirty="0" err="1">
                <a:solidFill>
                  <a:srgbClr val="002060"/>
                </a:solidFill>
              </a:rPr>
              <a:t>HPS</a:t>
            </a:r>
            <a:r>
              <a:rPr lang="en-US" sz="1600" b="1" dirty="0">
                <a:solidFill>
                  <a:srgbClr val="002060"/>
                </a:solidFill>
              </a:rPr>
              <a:t> loans is set </a:t>
            </a:r>
            <a:r>
              <a:rPr lang="en-GB" sz="1600" b="1" dirty="0">
                <a:solidFill>
                  <a:srgbClr val="002060"/>
                </a:solidFill>
              </a:rPr>
              <a:t>out by law</a:t>
            </a:r>
            <a:r>
              <a:rPr lang="en-GB" sz="1600" dirty="0">
                <a:solidFill>
                  <a:srgbClr val="002060"/>
                </a:solidFill>
              </a:rPr>
              <a:t>, but the </a:t>
            </a:r>
            <a:r>
              <a:rPr lang="en-GB" sz="1600" b="1" dirty="0">
                <a:solidFill>
                  <a:srgbClr val="002060"/>
                </a:solidFill>
              </a:rPr>
              <a:t>interest rate paid by clients is exactly 3 %</a:t>
            </a:r>
            <a:r>
              <a:rPr lang="en-GB" sz="1600" dirty="0">
                <a:solidFill>
                  <a:srgbClr val="002060"/>
                </a:solidFill>
              </a:rPr>
              <a:t>. </a:t>
            </a:r>
          </a:p>
          <a:p>
            <a:pPr>
              <a:spcAft>
                <a:spcPts val="600"/>
              </a:spcAft>
            </a:pPr>
            <a:r>
              <a:rPr lang="en-GB" sz="1600" dirty="0">
                <a:solidFill>
                  <a:srgbClr val="002060"/>
                </a:solidFill>
              </a:rPr>
              <a:t>According to interest rate statistics, the </a:t>
            </a:r>
            <a:r>
              <a:rPr lang="en-GB" sz="1600" b="1" dirty="0">
                <a:solidFill>
                  <a:srgbClr val="002060"/>
                </a:solidFill>
              </a:rPr>
              <a:t>interest rate on HPS loans (</a:t>
            </a:r>
            <a:r>
              <a:rPr lang="hu-HU" sz="1600" b="1" dirty="0" err="1">
                <a:solidFill>
                  <a:srgbClr val="002060"/>
                </a:solidFill>
              </a:rPr>
              <a:t>taking</a:t>
            </a:r>
            <a:r>
              <a:rPr lang="hu-HU" sz="1600" b="1" dirty="0">
                <a:solidFill>
                  <a:srgbClr val="002060"/>
                </a:solidFill>
              </a:rPr>
              <a:t> </a:t>
            </a:r>
            <a:r>
              <a:rPr lang="en-GB" sz="1600" b="1" dirty="0">
                <a:solidFill>
                  <a:srgbClr val="002060"/>
                </a:solidFill>
              </a:rPr>
              <a:t>subsidies</a:t>
            </a:r>
            <a:r>
              <a:rPr lang="hu-HU" sz="1600" b="1" dirty="0">
                <a:solidFill>
                  <a:srgbClr val="002060"/>
                </a:solidFill>
              </a:rPr>
              <a:t> </a:t>
            </a:r>
            <a:r>
              <a:rPr lang="hu-HU" sz="1600" b="1" dirty="0" err="1">
                <a:solidFill>
                  <a:srgbClr val="002060"/>
                </a:solidFill>
              </a:rPr>
              <a:t>into</a:t>
            </a:r>
            <a:r>
              <a:rPr lang="hu-HU" sz="1600" b="1" dirty="0">
                <a:solidFill>
                  <a:srgbClr val="002060"/>
                </a:solidFill>
              </a:rPr>
              <a:t> account</a:t>
            </a:r>
            <a:r>
              <a:rPr lang="en-GB" sz="1600" b="1" dirty="0">
                <a:solidFill>
                  <a:srgbClr val="002060"/>
                </a:solidFill>
              </a:rPr>
              <a:t>) is higher</a:t>
            </a:r>
            <a:r>
              <a:rPr lang="en-GB" sz="1600" dirty="0">
                <a:solidFill>
                  <a:srgbClr val="002060"/>
                </a:solidFill>
              </a:rPr>
              <a:t> than that on market-based loans.</a:t>
            </a:r>
          </a:p>
          <a:p>
            <a:pPr>
              <a:spcAft>
                <a:spcPts val="600"/>
              </a:spcAft>
            </a:pPr>
            <a:r>
              <a:rPr lang="en-GB" sz="1600" dirty="0">
                <a:solidFill>
                  <a:srgbClr val="002060"/>
                </a:solidFill>
              </a:rPr>
              <a:t>Our findings suggest that the higher transaction interest rate on HPS loans is </a:t>
            </a:r>
            <a:r>
              <a:rPr lang="en-GB" sz="1600" b="1" dirty="0">
                <a:solidFill>
                  <a:srgbClr val="002060"/>
                </a:solidFill>
              </a:rPr>
              <a:t>not attributable to a composition effect</a:t>
            </a:r>
            <a:r>
              <a:rPr lang="en-GB" sz="1600" dirty="0">
                <a:solidFill>
                  <a:srgbClr val="002060"/>
                </a:solidFill>
              </a:rPr>
              <a:t>.</a:t>
            </a:r>
          </a:p>
          <a:p>
            <a:pPr>
              <a:spcAft>
                <a:spcPts val="600"/>
              </a:spcAft>
            </a:pPr>
            <a:r>
              <a:rPr lang="en-GB" sz="1600" b="1" dirty="0">
                <a:solidFill>
                  <a:srgbClr val="002060"/>
                </a:solidFill>
              </a:rPr>
              <a:t>There is no appropriate incentive </a:t>
            </a:r>
            <a:r>
              <a:rPr lang="en-GB" sz="1600" dirty="0">
                <a:solidFill>
                  <a:srgbClr val="002060"/>
                </a:solidFill>
              </a:rPr>
              <a:t>for clients to make banks compete.</a:t>
            </a:r>
          </a:p>
        </p:txBody>
      </p:sp>
      <p:pic>
        <p:nvPicPr>
          <p:cNvPr id="7" name="Picture 6">
            <a:extLst>
              <a:ext uri="{FF2B5EF4-FFF2-40B4-BE49-F238E27FC236}">
                <a16:creationId xmlns:a16="http://schemas.microsoft.com/office/drawing/2014/main" id="{2771E4C3-38C7-B5C6-491B-D31E8AF8FCC6}"/>
              </a:ext>
            </a:extLst>
          </p:cNvPr>
          <p:cNvPicPr>
            <a:picLocks noChangeAspect="1"/>
          </p:cNvPicPr>
          <p:nvPr/>
        </p:nvPicPr>
        <p:blipFill>
          <a:blip r:embed="rId2"/>
          <a:stretch>
            <a:fillRect/>
          </a:stretch>
        </p:blipFill>
        <p:spPr>
          <a:xfrm>
            <a:off x="3258061" y="1462542"/>
            <a:ext cx="5280553" cy="3853053"/>
          </a:xfrm>
          <a:prstGeom prst="rect">
            <a:avLst/>
          </a:prstGeom>
        </p:spPr>
      </p:pic>
    </p:spTree>
    <p:extLst>
      <p:ext uri="{BB962C8B-B14F-4D97-AF65-F5344CB8AC3E}">
        <p14:creationId xmlns:p14="http://schemas.microsoft.com/office/powerpoint/2010/main" val="805861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E06B510-309A-E8C6-5C57-AFBD18A383DD}"/>
              </a:ext>
            </a:extLst>
          </p:cNvPr>
          <p:cNvSpPr/>
          <p:nvPr/>
        </p:nvSpPr>
        <p:spPr>
          <a:xfrm>
            <a:off x="3048000" y="4048653"/>
            <a:ext cx="9144000" cy="2389597"/>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a:extLst>
              <a:ext uri="{FF2B5EF4-FFF2-40B4-BE49-F238E27FC236}">
                <a16:creationId xmlns:a16="http://schemas.microsoft.com/office/drawing/2014/main" id="{DAF2F4F5-E48B-AB1A-BC2A-B7DD05569F7F}"/>
              </a:ext>
            </a:extLst>
          </p:cNvPr>
          <p:cNvSpPr>
            <a:spLocks noGrp="1"/>
          </p:cNvSpPr>
          <p:nvPr>
            <p:ph type="title"/>
          </p:nvPr>
        </p:nvSpPr>
        <p:spPr>
          <a:xfrm>
            <a:off x="3166300" y="268607"/>
            <a:ext cx="8635175" cy="1230715"/>
          </a:xfrm>
        </p:spPr>
        <p:txBody>
          <a:bodyPr>
            <a:noAutofit/>
          </a:bodyPr>
          <a:lstStyle/>
          <a:p>
            <a:r>
              <a:rPr lang="en-US" sz="2400" dirty="0"/>
              <a:t>the credit risk of green mortgage loans is </a:t>
            </a:r>
            <a:r>
              <a:rPr lang="en-GB" sz="2400" dirty="0"/>
              <a:t>lower, and so lower interest rates are justified for these transactions</a:t>
            </a:r>
            <a:br>
              <a:rPr lang="en-GB" sz="2400" dirty="0"/>
            </a:br>
            <a:r>
              <a:rPr lang="en-GB" sz="2000" b="0" cap="none" dirty="0"/>
              <a:t>[Box: Banks do not consider green aspects in pricing their loans] </a:t>
            </a:r>
          </a:p>
        </p:txBody>
      </p:sp>
      <p:grpSp>
        <p:nvGrpSpPr>
          <p:cNvPr id="6" name="Group 5">
            <a:extLst>
              <a:ext uri="{FF2B5EF4-FFF2-40B4-BE49-F238E27FC236}">
                <a16:creationId xmlns:a16="http://schemas.microsoft.com/office/drawing/2014/main" id="{59C9B7D2-B231-5DBD-0474-236C385365CD}"/>
              </a:ext>
            </a:extLst>
          </p:cNvPr>
          <p:cNvGrpSpPr/>
          <p:nvPr/>
        </p:nvGrpSpPr>
        <p:grpSpPr>
          <a:xfrm>
            <a:off x="8340280" y="1849984"/>
            <a:ext cx="3851720" cy="2157274"/>
            <a:chOff x="4579277" y="1693160"/>
            <a:chExt cx="3851720" cy="2157274"/>
          </a:xfrm>
        </p:grpSpPr>
        <p:pic>
          <p:nvPicPr>
            <p:cNvPr id="7" name="Picture 6" descr="Arrow Icon 9 VFX Results (7 Free) // Search HD &amp; 4K Video Effects">
              <a:extLst>
                <a:ext uri="{FF2B5EF4-FFF2-40B4-BE49-F238E27FC236}">
                  <a16:creationId xmlns:a16="http://schemas.microsoft.com/office/drawing/2014/main" id="{1E8C9CA2-EF57-B516-AD52-A377DE3DD341}"/>
                </a:ext>
              </a:extLst>
            </p:cNvPr>
            <p:cNvPicPr>
              <a:picLocks noChangeAspect="1" noChangeArrowheads="1"/>
            </p:cNvPicPr>
            <p:nvPr/>
          </p:nvPicPr>
          <p:blipFill>
            <a:blip r:embed="rId3" cstate="hq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151869" flipV="1">
              <a:off x="5520249" y="2201589"/>
              <a:ext cx="2157274" cy="1140415"/>
            </a:xfrm>
            <a:prstGeom prst="rect">
              <a:avLst/>
            </a:prstGeom>
            <a:noFill/>
            <a:extLst>
              <a:ext uri="{909E8E84-426E-40DD-AFC4-6F175D3DCCD1}">
                <a14:hiddenFill xmlns:a14="http://schemas.microsoft.com/office/drawing/2010/main">
                  <a:solidFill>
                    <a:srgbClr val="FFFFFF"/>
                  </a:solidFill>
                </a14:hiddenFill>
              </a:ext>
            </a:extLst>
          </p:spPr>
        </p:pic>
        <p:sp>
          <p:nvSpPr>
            <p:cNvPr id="8" name="Téglalap 5">
              <a:extLst>
                <a:ext uri="{FF2B5EF4-FFF2-40B4-BE49-F238E27FC236}">
                  <a16:creationId xmlns:a16="http://schemas.microsoft.com/office/drawing/2014/main" id="{E9BBCCB3-DA8E-BA81-F903-3788956A02F0}"/>
                </a:ext>
              </a:extLst>
            </p:cNvPr>
            <p:cNvSpPr/>
            <p:nvPr/>
          </p:nvSpPr>
          <p:spPr>
            <a:xfrm>
              <a:off x="6847068" y="3050695"/>
              <a:ext cx="49846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3200" b="1" dirty="0">
                  <a:solidFill>
                    <a:schemeClr val="bg1">
                      <a:lumMod val="65000"/>
                    </a:schemeClr>
                  </a:solidFill>
                </a:rPr>
                <a:t>%</a:t>
              </a:r>
              <a:endParaRPr lang="en-AU" sz="3200" b="1" dirty="0">
                <a:solidFill>
                  <a:schemeClr val="bg1">
                    <a:lumMod val="65000"/>
                  </a:schemeClr>
                </a:solidFill>
              </a:endParaRPr>
            </a:p>
          </p:txBody>
        </p:sp>
        <p:pic>
          <p:nvPicPr>
            <p:cNvPr id="9" name="Picture 2" descr="Home - Free web icons">
              <a:extLst>
                <a:ext uri="{FF2B5EF4-FFF2-40B4-BE49-F238E27FC236}">
                  <a16:creationId xmlns:a16="http://schemas.microsoft.com/office/drawing/2014/main" id="{1A9B5CEE-BAD9-3EFF-772B-F9185A2494F1}"/>
                </a:ext>
              </a:extLst>
            </p:cNvPr>
            <p:cNvPicPr>
              <a:picLocks noChangeAspect="1" noChangeArrowheads="1"/>
            </p:cNvPicPr>
            <p:nvPr/>
          </p:nvPicPr>
          <p:blipFill>
            <a:blip r:embed="rId4"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7158" y="2723442"/>
              <a:ext cx="1023839" cy="1023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icon &quot;Bank icon&quot;">
              <a:extLst>
                <a:ext uri="{FF2B5EF4-FFF2-40B4-BE49-F238E27FC236}">
                  <a16:creationId xmlns:a16="http://schemas.microsoft.com/office/drawing/2014/main" id="{B87E5D5C-DDA3-E5D9-E635-F10A965E60CD}"/>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9277" y="2171463"/>
              <a:ext cx="1356914" cy="135691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F5C06DEB-F646-2CD1-7621-12546388C21F}"/>
              </a:ext>
            </a:extLst>
          </p:cNvPr>
          <p:cNvSpPr txBox="1"/>
          <p:nvPr/>
        </p:nvSpPr>
        <p:spPr>
          <a:xfrm>
            <a:off x="3169920" y="6518173"/>
            <a:ext cx="6156960" cy="258532"/>
          </a:xfrm>
          <a:prstGeom prst="rect">
            <a:avLst/>
          </a:prstGeom>
        </p:spPr>
        <p:txBody>
          <a:bodyPr vert="horz" lIns="91440" tIns="45720" rIns="91440" bIns="45720" rtlCol="0" anchor="ctr">
            <a:noAutofit/>
          </a:bodyPr>
          <a:lstStyle>
            <a:defPPr>
              <a:defRPr lang="en-US"/>
            </a:defPPr>
            <a:lvl1pPr indent="0"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hu-HU" dirty="0" err="1"/>
              <a:t>Source</a:t>
            </a:r>
            <a:r>
              <a:rPr lang="hu-HU" dirty="0"/>
              <a:t>: MNB</a:t>
            </a:r>
            <a:endParaRPr lang="en-GB" dirty="0"/>
          </a:p>
        </p:txBody>
      </p:sp>
      <p:sp>
        <p:nvSpPr>
          <p:cNvPr id="13" name="Téglalap 5">
            <a:extLst>
              <a:ext uri="{FF2B5EF4-FFF2-40B4-BE49-F238E27FC236}">
                <a16:creationId xmlns:a16="http://schemas.microsoft.com/office/drawing/2014/main" id="{3EB5BB0A-C42F-B5A4-7D76-B3E7FBDECB94}"/>
              </a:ext>
            </a:extLst>
          </p:cNvPr>
          <p:cNvSpPr/>
          <p:nvPr/>
        </p:nvSpPr>
        <p:spPr>
          <a:xfrm>
            <a:off x="3230880" y="1785768"/>
            <a:ext cx="8433786" cy="1142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accent6">
                    <a:lumMod val="75000"/>
                  </a:schemeClr>
                </a:solidFill>
              </a:rPr>
              <a:t>Green hypothesis</a:t>
            </a:r>
            <a:r>
              <a:rPr lang="en-GB" sz="2800" dirty="0">
                <a:solidFill>
                  <a:srgbClr val="002060"/>
                </a:solidFill>
              </a:rPr>
              <a:t>: </a:t>
            </a:r>
          </a:p>
          <a:p>
            <a:pPr marL="342900" indent="-342900">
              <a:buFont typeface="Arial" panose="020B0604020202020204" pitchFamily="34" charset="0"/>
              <a:buChar char="•"/>
            </a:pPr>
            <a:r>
              <a:rPr lang="en-GB" sz="2400" dirty="0">
                <a:solidFill>
                  <a:srgbClr val="002060"/>
                </a:solidFill>
              </a:rPr>
              <a:t>Lower </a:t>
            </a:r>
            <a:r>
              <a:rPr lang="en-GB" sz="2400" dirty="0" err="1">
                <a:solidFill>
                  <a:srgbClr val="002060"/>
                </a:solidFill>
              </a:rPr>
              <a:t>overhed</a:t>
            </a:r>
            <a:r>
              <a:rPr lang="en-GB" sz="2400" dirty="0">
                <a:solidFill>
                  <a:srgbClr val="002060"/>
                </a:solidFill>
              </a:rPr>
              <a:t> costs (</a:t>
            </a:r>
            <a:r>
              <a:rPr lang="en-GB" sz="2400" i="1" dirty="0">
                <a:solidFill>
                  <a:srgbClr val="002060"/>
                </a:solidFill>
              </a:rPr>
              <a:t>smaller PD</a:t>
            </a:r>
            <a:r>
              <a:rPr lang="en-GB" sz="2400" dirty="0">
                <a:solidFill>
                  <a:srgbClr val="002060"/>
                </a:solidFill>
              </a:rPr>
              <a:t>)</a:t>
            </a:r>
          </a:p>
          <a:p>
            <a:pPr marL="342900" indent="-342900">
              <a:buFont typeface="Arial" panose="020B0604020202020204" pitchFamily="34" charset="0"/>
              <a:buChar char="•"/>
            </a:pPr>
            <a:r>
              <a:rPr lang="en-GB" sz="2400" dirty="0">
                <a:solidFill>
                  <a:srgbClr val="002060"/>
                </a:solidFill>
              </a:rPr>
              <a:t>More stable value (</a:t>
            </a:r>
            <a:r>
              <a:rPr lang="en-GB" sz="2400" i="1" dirty="0">
                <a:solidFill>
                  <a:srgbClr val="002060"/>
                </a:solidFill>
              </a:rPr>
              <a:t>smaller LGD</a:t>
            </a:r>
            <a:r>
              <a:rPr lang="en-GB" sz="2400" dirty="0">
                <a:solidFill>
                  <a:srgbClr val="002060"/>
                </a:solidFill>
              </a:rPr>
              <a:t>)</a:t>
            </a:r>
            <a:endParaRPr lang="en-GB" sz="2400" dirty="0">
              <a:solidFill>
                <a:schemeClr val="tx2"/>
              </a:solidFill>
            </a:endParaRPr>
          </a:p>
        </p:txBody>
      </p:sp>
      <p:sp>
        <p:nvSpPr>
          <p:cNvPr id="14" name="Téglalap 5">
            <a:extLst>
              <a:ext uri="{FF2B5EF4-FFF2-40B4-BE49-F238E27FC236}">
                <a16:creationId xmlns:a16="http://schemas.microsoft.com/office/drawing/2014/main" id="{6C4BB7F6-7437-1DD8-E9EA-26CD11E9CE9D}"/>
              </a:ext>
            </a:extLst>
          </p:cNvPr>
          <p:cNvSpPr/>
          <p:nvPr/>
        </p:nvSpPr>
        <p:spPr>
          <a:xfrm>
            <a:off x="3166300" y="3658209"/>
            <a:ext cx="9025700" cy="288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Based on our estimates, </a:t>
            </a:r>
            <a:r>
              <a:rPr lang="en-GB" sz="2800" b="1" dirty="0">
                <a:solidFill>
                  <a:srgbClr val="002060"/>
                </a:solidFill>
              </a:rPr>
              <a:t>banks do not consider green aspects in pricing their loans in Hungary</a:t>
            </a:r>
            <a:r>
              <a:rPr lang="en-GB" sz="2800" dirty="0">
                <a:solidFill>
                  <a:srgbClr val="002060"/>
                </a:solidFill>
              </a:rPr>
              <a:t>.</a:t>
            </a:r>
          </a:p>
          <a:p>
            <a:endParaRPr lang="en-GB" sz="2800" dirty="0">
              <a:solidFill>
                <a:srgbClr val="002060"/>
              </a:solidFill>
            </a:endParaRPr>
          </a:p>
          <a:p>
            <a:r>
              <a:rPr lang="en-GB" sz="2800" dirty="0">
                <a:solidFill>
                  <a:srgbClr val="002060"/>
                </a:solidFill>
              </a:rPr>
              <a:t>E.g. the most energy efficient (CC or better) houses are </a:t>
            </a:r>
            <a:r>
              <a:rPr lang="hu-HU" sz="2800" dirty="0">
                <a:solidFill>
                  <a:srgbClr val="002060"/>
                </a:solidFill>
              </a:rPr>
              <a:t>– </a:t>
            </a:r>
            <a:r>
              <a:rPr lang="hu-HU" sz="2800" i="1" dirty="0">
                <a:solidFill>
                  <a:srgbClr val="002060"/>
                </a:solidFill>
              </a:rPr>
              <a:t>ceteris paribus</a:t>
            </a:r>
            <a:r>
              <a:rPr lang="hu-HU" sz="2800" dirty="0">
                <a:solidFill>
                  <a:srgbClr val="002060"/>
                </a:solidFill>
              </a:rPr>
              <a:t> – </a:t>
            </a:r>
            <a:r>
              <a:rPr lang="en-GB" sz="2800" dirty="0">
                <a:solidFill>
                  <a:srgbClr val="002060"/>
                </a:solidFill>
              </a:rPr>
              <a:t>not financed at lower interest rate.</a:t>
            </a:r>
          </a:p>
        </p:txBody>
      </p:sp>
      <p:sp>
        <p:nvSpPr>
          <p:cNvPr id="15" name="Arrow: Down 14">
            <a:extLst>
              <a:ext uri="{FF2B5EF4-FFF2-40B4-BE49-F238E27FC236}">
                <a16:creationId xmlns:a16="http://schemas.microsoft.com/office/drawing/2014/main" id="{03E583C3-0848-2C55-191C-344CE010B3CD}"/>
              </a:ext>
            </a:extLst>
          </p:cNvPr>
          <p:cNvSpPr/>
          <p:nvPr/>
        </p:nvSpPr>
        <p:spPr>
          <a:xfrm>
            <a:off x="6975037" y="4862428"/>
            <a:ext cx="945472" cy="473888"/>
          </a:xfrm>
          <a:prstGeom prst="downArrow">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240886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124CB31-E913-5F57-C50B-752EEA8B4324}"/>
              </a:ext>
            </a:extLst>
          </p:cNvPr>
          <p:cNvGraphicFramePr/>
          <p:nvPr>
            <p:extLst>
              <p:ext uri="{D42A27DB-BD31-4B8C-83A1-F6EECF244321}">
                <p14:modId xmlns:p14="http://schemas.microsoft.com/office/powerpoint/2010/main" val="1707408517"/>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0787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76A81C-371A-F90A-C231-1486DCFA865E}"/>
              </a:ext>
            </a:extLst>
          </p:cNvPr>
          <p:cNvSpPr/>
          <p:nvPr/>
        </p:nvSpPr>
        <p:spPr>
          <a:xfrm>
            <a:off x="3091387" y="848413"/>
            <a:ext cx="2916000" cy="584775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extBox 1">
            <a:extLst>
              <a:ext uri="{FF2B5EF4-FFF2-40B4-BE49-F238E27FC236}">
                <a16:creationId xmlns:a16="http://schemas.microsoft.com/office/drawing/2014/main" id="{A9056A63-6734-5036-EA63-DCDAFA26D3C6}"/>
              </a:ext>
            </a:extLst>
          </p:cNvPr>
          <p:cNvSpPr txBox="1"/>
          <p:nvPr/>
        </p:nvSpPr>
        <p:spPr>
          <a:xfrm>
            <a:off x="3098731" y="829363"/>
            <a:ext cx="2934200" cy="5924699"/>
          </a:xfrm>
          <a:prstGeom prst="rect">
            <a:avLst/>
          </a:prstGeom>
          <a:noFill/>
        </p:spPr>
        <p:txBody>
          <a:bodyPr wrap="square" rtlCol="0">
            <a:spAutoFit/>
          </a:bodyPr>
          <a:lstStyle/>
          <a:p>
            <a:pPr algn="ctr">
              <a:spcAft>
                <a:spcPts val="600"/>
              </a:spcAft>
            </a:pPr>
            <a:r>
              <a:rPr lang="en-GB" sz="2000" b="1" dirty="0">
                <a:solidFill>
                  <a:srgbClr val="002060"/>
                </a:solidFill>
              </a:rPr>
              <a:t>Actual state of the sector</a:t>
            </a:r>
          </a:p>
          <a:p>
            <a:r>
              <a:rPr lang="en-GB" b="1" dirty="0">
                <a:solidFill>
                  <a:srgbClr val="002060"/>
                </a:solidFill>
              </a:rPr>
              <a:t>Hungarian banks were prepared when they faced a major increase in risks as a result of the war between Russia and Ukraine.</a:t>
            </a:r>
          </a:p>
          <a:p>
            <a:pPr marL="285750" indent="-285750">
              <a:spcAft>
                <a:spcPts val="600"/>
              </a:spcAft>
              <a:buFont typeface="Wingdings" panose="05000000000000000000" pitchFamily="2" charset="2"/>
              <a:buChar char="Ø"/>
            </a:pPr>
            <a:r>
              <a:rPr lang="en-GB" dirty="0">
                <a:solidFill>
                  <a:srgbClr val="002060"/>
                </a:solidFill>
              </a:rPr>
              <a:t>Capital and liquidity reserves make institutions shock resistant.</a:t>
            </a:r>
          </a:p>
          <a:p>
            <a:pPr marL="285750" indent="-285750">
              <a:spcAft>
                <a:spcPts val="600"/>
              </a:spcAft>
              <a:buFont typeface="Wingdings" panose="05000000000000000000" pitchFamily="2" charset="2"/>
              <a:buChar char="Ø"/>
            </a:pPr>
            <a:r>
              <a:rPr lang="en-GB" dirty="0">
                <a:solidFill>
                  <a:srgbClr val="002060"/>
                </a:solidFill>
              </a:rPr>
              <a:t>The majority of the sector would have appropriate liquidity and capital buffers even in a stress situation. </a:t>
            </a:r>
          </a:p>
          <a:p>
            <a:pPr lvl="1">
              <a:spcAft>
                <a:spcPts val="600"/>
              </a:spcAft>
            </a:pPr>
            <a:endParaRPr lang="en-GB" dirty="0">
              <a:solidFill>
                <a:srgbClr val="002060"/>
              </a:solidFill>
            </a:endParaRPr>
          </a:p>
          <a:p>
            <a:pPr lvl="1">
              <a:spcAft>
                <a:spcPts val="600"/>
              </a:spcAft>
            </a:pPr>
            <a:endParaRPr lang="hu-HU" dirty="0">
              <a:solidFill>
                <a:srgbClr val="002060"/>
              </a:solidFill>
            </a:endParaRPr>
          </a:p>
          <a:p>
            <a:pPr lvl="1">
              <a:spcAft>
                <a:spcPts val="600"/>
              </a:spcAft>
            </a:pPr>
            <a:endParaRPr lang="hu-HU" dirty="0">
              <a:solidFill>
                <a:srgbClr val="002060"/>
              </a:solidFill>
            </a:endParaRPr>
          </a:p>
          <a:p>
            <a:pPr lvl="1">
              <a:spcAft>
                <a:spcPts val="600"/>
              </a:spcAft>
            </a:pPr>
            <a:endParaRPr lang="hu-HU" dirty="0">
              <a:solidFill>
                <a:srgbClr val="002060"/>
              </a:solidFill>
            </a:endParaRPr>
          </a:p>
          <a:p>
            <a:pPr lvl="1">
              <a:spcAft>
                <a:spcPts val="600"/>
              </a:spcAft>
            </a:pPr>
            <a:endParaRPr lang="hu-HU" dirty="0">
              <a:solidFill>
                <a:srgbClr val="002060"/>
              </a:solidFill>
            </a:endParaRPr>
          </a:p>
        </p:txBody>
      </p:sp>
      <p:sp>
        <p:nvSpPr>
          <p:cNvPr id="10" name="Rectangle 9">
            <a:extLst>
              <a:ext uri="{FF2B5EF4-FFF2-40B4-BE49-F238E27FC236}">
                <a16:creationId xmlns:a16="http://schemas.microsoft.com/office/drawing/2014/main" id="{CA0F4830-D376-0C42-7061-790FC99D88CE}"/>
              </a:ext>
            </a:extLst>
          </p:cNvPr>
          <p:cNvSpPr/>
          <p:nvPr/>
        </p:nvSpPr>
        <p:spPr>
          <a:xfrm>
            <a:off x="9250095" y="817635"/>
            <a:ext cx="2880000" cy="584775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a:extLst>
              <a:ext uri="{FF2B5EF4-FFF2-40B4-BE49-F238E27FC236}">
                <a16:creationId xmlns:a16="http://schemas.microsoft.com/office/drawing/2014/main" id="{54B73D23-68EE-7C8B-4D3B-CCDE3348ED35}"/>
              </a:ext>
            </a:extLst>
          </p:cNvPr>
          <p:cNvSpPr/>
          <p:nvPr/>
        </p:nvSpPr>
        <p:spPr>
          <a:xfrm>
            <a:off x="6170741" y="833023"/>
            <a:ext cx="2916000" cy="584775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extBox 2">
            <a:extLst>
              <a:ext uri="{FF2B5EF4-FFF2-40B4-BE49-F238E27FC236}">
                <a16:creationId xmlns:a16="http://schemas.microsoft.com/office/drawing/2014/main" id="{A6E99A9F-ADAF-66F6-54D0-481CA584A84F}"/>
              </a:ext>
            </a:extLst>
          </p:cNvPr>
          <p:cNvSpPr txBox="1"/>
          <p:nvPr/>
        </p:nvSpPr>
        <p:spPr>
          <a:xfrm>
            <a:off x="6161841" y="848413"/>
            <a:ext cx="2916000" cy="5816977"/>
          </a:xfrm>
          <a:prstGeom prst="rect">
            <a:avLst/>
          </a:prstGeom>
          <a:noFill/>
        </p:spPr>
        <p:txBody>
          <a:bodyPr wrap="square" rtlCol="0">
            <a:spAutoFit/>
          </a:bodyPr>
          <a:lstStyle/>
          <a:p>
            <a:pPr algn="ctr">
              <a:spcAft>
                <a:spcPts val="600"/>
              </a:spcAft>
            </a:pPr>
            <a:r>
              <a:rPr lang="en-GB" sz="2000" b="1" dirty="0">
                <a:solidFill>
                  <a:srgbClr val="002060"/>
                </a:solidFill>
              </a:rPr>
              <a:t>Short-term risks</a:t>
            </a:r>
          </a:p>
          <a:p>
            <a:r>
              <a:rPr lang="en-GB" b="1" dirty="0">
                <a:solidFill>
                  <a:srgbClr val="002060"/>
                </a:solidFill>
              </a:rPr>
              <a:t>Credit risks will rise considerably in both the corporate and the household segments</a:t>
            </a:r>
            <a:r>
              <a:rPr lang="en-GB" dirty="0">
                <a:solidFill>
                  <a:srgbClr val="002060"/>
                </a:solidFill>
              </a:rPr>
              <a:t>.</a:t>
            </a:r>
          </a:p>
          <a:p>
            <a:pPr marL="285750" indent="-285750">
              <a:spcAft>
                <a:spcPts val="600"/>
              </a:spcAft>
              <a:buFont typeface="Wingdings" panose="05000000000000000000" pitchFamily="2" charset="2"/>
              <a:buChar char="Ø"/>
            </a:pPr>
            <a:r>
              <a:rPr lang="en-GB" dirty="0">
                <a:solidFill>
                  <a:srgbClr val="002060"/>
                </a:solidFill>
              </a:rPr>
              <a:t>In the household segment, risk from the rising interest rate environment is mitigated by the structure of the variable rate portfolio, but </a:t>
            </a:r>
            <a:r>
              <a:rPr lang="en-GB" b="1" dirty="0">
                <a:solidFill>
                  <a:srgbClr val="002060"/>
                </a:solidFill>
              </a:rPr>
              <a:t>following the end of the interest rate stop</a:t>
            </a:r>
            <a:r>
              <a:rPr lang="en-GB" dirty="0">
                <a:solidFill>
                  <a:srgbClr val="002060"/>
                </a:solidFill>
              </a:rPr>
              <a:t>, one quarter of debtors concerned will face major increases in instalments.</a:t>
            </a:r>
          </a:p>
          <a:p>
            <a:pPr marL="285750" indent="-285750">
              <a:spcAft>
                <a:spcPts val="600"/>
              </a:spcAft>
              <a:buFont typeface="Wingdings" panose="05000000000000000000" pitchFamily="2" charset="2"/>
              <a:buChar char="Ø"/>
            </a:pPr>
            <a:r>
              <a:rPr lang="en-GB" b="1" dirty="0">
                <a:solidFill>
                  <a:srgbClr val="002060"/>
                </a:solidFill>
              </a:rPr>
              <a:t>Increase in production costs </a:t>
            </a:r>
            <a:r>
              <a:rPr lang="en-GB" dirty="0">
                <a:solidFill>
                  <a:srgbClr val="002060"/>
                </a:solidFill>
              </a:rPr>
              <a:t>in the corporate segment elevated credit risk in certain sectors.</a:t>
            </a:r>
          </a:p>
        </p:txBody>
      </p:sp>
      <p:sp>
        <p:nvSpPr>
          <p:cNvPr id="4" name="TextBox 3">
            <a:extLst>
              <a:ext uri="{FF2B5EF4-FFF2-40B4-BE49-F238E27FC236}">
                <a16:creationId xmlns:a16="http://schemas.microsoft.com/office/drawing/2014/main" id="{248773AE-0DC6-EA28-CFAD-B058C8A9302E}"/>
              </a:ext>
            </a:extLst>
          </p:cNvPr>
          <p:cNvSpPr txBox="1"/>
          <p:nvPr/>
        </p:nvSpPr>
        <p:spPr>
          <a:xfrm>
            <a:off x="9250094" y="848413"/>
            <a:ext cx="2864649" cy="5847755"/>
          </a:xfrm>
          <a:prstGeom prst="rect">
            <a:avLst/>
          </a:prstGeom>
          <a:noFill/>
        </p:spPr>
        <p:txBody>
          <a:bodyPr wrap="square" rtlCol="0">
            <a:spAutoFit/>
          </a:bodyPr>
          <a:lstStyle/>
          <a:p>
            <a:pPr algn="ctr">
              <a:spcAft>
                <a:spcPts val="600"/>
              </a:spcAft>
            </a:pPr>
            <a:r>
              <a:rPr lang="en-GB" sz="2000" b="1" dirty="0">
                <a:solidFill>
                  <a:srgbClr val="002060"/>
                </a:solidFill>
              </a:rPr>
              <a:t>Medium-term risks</a:t>
            </a:r>
          </a:p>
          <a:p>
            <a:pPr>
              <a:spcAft>
                <a:spcPts val="600"/>
              </a:spcAft>
            </a:pPr>
            <a:r>
              <a:rPr lang="en-GB" dirty="0">
                <a:solidFill>
                  <a:srgbClr val="002060"/>
                </a:solidFill>
              </a:rPr>
              <a:t>1. </a:t>
            </a:r>
            <a:r>
              <a:rPr lang="en-GB" b="1" dirty="0">
                <a:solidFill>
                  <a:srgbClr val="002060"/>
                </a:solidFill>
              </a:rPr>
              <a:t>Overvaluation of residential properties</a:t>
            </a:r>
            <a:r>
              <a:rPr lang="hu-HU" b="1" dirty="0">
                <a:solidFill>
                  <a:srgbClr val="002060"/>
                </a:solidFill>
              </a:rPr>
              <a:t>         </a:t>
            </a:r>
            <a:r>
              <a:rPr lang="en-GB" b="1" dirty="0">
                <a:solidFill>
                  <a:srgbClr val="002060"/>
                </a:solidFill>
              </a:rPr>
              <a:t> is a risk to banks’ balance sheets, which may increase credit risks.</a:t>
            </a:r>
          </a:p>
          <a:p>
            <a:pPr marL="285750" indent="-285750">
              <a:spcAft>
                <a:spcPts val="600"/>
              </a:spcAft>
              <a:buFont typeface="Wingdings" panose="05000000000000000000" pitchFamily="2" charset="2"/>
              <a:buChar char="Ø"/>
            </a:pPr>
            <a:r>
              <a:rPr lang="en-GB" dirty="0">
                <a:solidFill>
                  <a:srgbClr val="002060"/>
                </a:solidFill>
              </a:rPr>
              <a:t>MNB may possibly, inter alia, raise the countercyclical capital buffer rate to increase the resilience of the banking system.</a:t>
            </a:r>
          </a:p>
          <a:p>
            <a:pPr>
              <a:spcAft>
                <a:spcPts val="600"/>
              </a:spcAft>
            </a:pPr>
            <a:r>
              <a:rPr lang="en-GB" dirty="0">
                <a:solidFill>
                  <a:srgbClr val="002060"/>
                </a:solidFill>
              </a:rPr>
              <a:t>2. </a:t>
            </a:r>
            <a:r>
              <a:rPr lang="en-GB" b="1" dirty="0">
                <a:solidFill>
                  <a:srgbClr val="002060"/>
                </a:solidFill>
              </a:rPr>
              <a:t>The inadequate feed-through of policy rate hikes into deposit rates poses funding risks</a:t>
            </a:r>
            <a:r>
              <a:rPr lang="en-GB" dirty="0">
                <a:solidFill>
                  <a:srgbClr val="002060"/>
                </a:solidFill>
              </a:rPr>
              <a:t>.</a:t>
            </a:r>
          </a:p>
          <a:p>
            <a:pPr>
              <a:spcAft>
                <a:spcPts val="600"/>
              </a:spcAft>
            </a:pPr>
            <a:endParaRPr lang="en-GB" dirty="0">
              <a:solidFill>
                <a:srgbClr val="002060"/>
              </a:solidFill>
            </a:endParaRPr>
          </a:p>
          <a:p>
            <a:pPr>
              <a:spcAft>
                <a:spcPts val="600"/>
              </a:spcAft>
            </a:pPr>
            <a:endParaRPr lang="hu-HU" dirty="0">
              <a:solidFill>
                <a:srgbClr val="002060"/>
              </a:solidFill>
            </a:endParaRPr>
          </a:p>
          <a:p>
            <a:pPr>
              <a:spcAft>
                <a:spcPts val="600"/>
              </a:spcAft>
            </a:pPr>
            <a:endParaRPr lang="hu-HU" dirty="0">
              <a:solidFill>
                <a:srgbClr val="002060"/>
              </a:solidFill>
            </a:endParaRPr>
          </a:p>
        </p:txBody>
      </p:sp>
      <p:sp>
        <p:nvSpPr>
          <p:cNvPr id="5" name="Title 1">
            <a:extLst>
              <a:ext uri="{FF2B5EF4-FFF2-40B4-BE49-F238E27FC236}">
                <a16:creationId xmlns:a16="http://schemas.microsoft.com/office/drawing/2014/main" id="{05CA5A91-FFDA-54CD-F204-7945E3348788}"/>
              </a:ext>
            </a:extLst>
          </p:cNvPr>
          <p:cNvSpPr>
            <a:spLocks noGrp="1"/>
          </p:cNvSpPr>
          <p:nvPr>
            <p:ph type="title"/>
          </p:nvPr>
        </p:nvSpPr>
        <p:spPr>
          <a:xfrm>
            <a:off x="3114603" y="173203"/>
            <a:ext cx="8390876" cy="586478"/>
          </a:xfrm>
        </p:spPr>
        <p:txBody>
          <a:bodyPr>
            <a:normAutofit/>
          </a:bodyPr>
          <a:lstStyle/>
          <a:p>
            <a:r>
              <a:rPr lang="en-GB" sz="3200" dirty="0"/>
              <a:t>Main messages of the report</a:t>
            </a:r>
          </a:p>
        </p:txBody>
      </p:sp>
      <p:pic>
        <p:nvPicPr>
          <p:cNvPr id="12" name="Picture 18" descr="Svg Royalty Free Library Free Shield Logos Graphic - Transparent Background Shield  Icon, HD Png Download - 606x720(#148181) - PngFind">
            <a:extLst>
              <a:ext uri="{FF2B5EF4-FFF2-40B4-BE49-F238E27FC236}">
                <a16:creationId xmlns:a16="http://schemas.microsoft.com/office/drawing/2014/main" id="{E62C5AFF-33C4-EFED-F10E-8BF44F6648D2}"/>
              </a:ext>
            </a:extLst>
          </p:cNvPr>
          <p:cNvPicPr>
            <a:picLocks noChangeAspect="1" noChangeArrowheads="1"/>
          </p:cNvPicPr>
          <p:nvPr/>
        </p:nvPicPr>
        <p:blipFill>
          <a:blip r:embed="rId2">
            <a:alphaModFix amt="35000"/>
            <a:extLst>
              <a:ext uri="{BEBA8EAE-BF5A-486C-A8C5-ECC9F3942E4B}">
                <a14:imgProps xmlns:a14="http://schemas.microsoft.com/office/drawing/2010/main">
                  <a14:imgLayer r:embed="rId3">
                    <a14:imgEffect>
                      <a14:backgroundRemoval t="5593" b="92768" l="3095" r="92976">
                        <a14:foregroundMark x1="4524" y1="21504" x2="12262" y2="16201"/>
                        <a14:foregroundMark x1="12262" y1="16201" x2="48929" y2="7811"/>
                        <a14:foregroundMark x1="48929" y1="7811" x2="90357" y2="16586"/>
                        <a14:foregroundMark x1="90357" y1="16586" x2="94405" y2="31919"/>
                        <a14:foregroundMark x1="94405" y1="31919" x2="89881" y2="54098"/>
                        <a14:foregroundMark x1="89881" y1="54098" x2="66190" y2="84860"/>
                        <a14:foregroundMark x1="66190" y1="84860" x2="57857" y2="90164"/>
                        <a14:foregroundMark x1="57857" y1="90164" x2="45714" y2="90646"/>
                        <a14:foregroundMark x1="45714" y1="90646" x2="19762" y2="69431"/>
                        <a14:foregroundMark x1="19762" y1="69431" x2="5238" y2="30569"/>
                        <a14:foregroundMark x1="5238" y1="30569" x2="5833" y2="18901"/>
                        <a14:foregroundMark x1="46429" y1="92093" x2="55833" y2="90646"/>
                        <a14:foregroundMark x1="48452" y1="92960" x2="35952" y2="85439"/>
                        <a14:foregroundMark x1="4762" y1="30473" x2="12262" y2="60945"/>
                        <a14:foregroundMark x1="37619" y1="87271" x2="13690" y2="61234"/>
                        <a14:foregroundMark x1="16429" y1="67792" x2="28690" y2="80810"/>
                        <a14:foregroundMark x1="28690" y1="80810" x2="30714" y2="81871"/>
                        <a14:foregroundMark x1="70238" y1="82160" x2="85000" y2="65188"/>
                        <a14:foregroundMark x1="85000" y1="65188" x2="89048" y2="56798"/>
                        <a14:foregroundMark x1="89048" y1="56798" x2="89048" y2="56798"/>
                        <a14:foregroundMark x1="82976" y1="33269" x2="57381" y2="66924"/>
                        <a14:foregroundMark x1="26786" y1="27772" x2="74524" y2="70106"/>
                        <a14:foregroundMark x1="83095" y1="33269" x2="74643" y2="25072"/>
                        <a14:foregroundMark x1="74643" y1="25072" x2="24762" y2="28833"/>
                        <a14:foregroundMark x1="24762" y1="28833" x2="28214" y2="56027"/>
                        <a14:foregroundMark x1="28214" y1="56027" x2="48452" y2="58824"/>
                        <a14:foregroundMark x1="48452" y1="58824" x2="58690" y2="54870"/>
                        <a14:foregroundMark x1="54286" y1="77435" x2="32500" y2="62874"/>
                        <a14:foregroundMark x1="32500" y1="62874" x2="3333" y2="26037"/>
                        <a14:foregroundMark x1="3333" y1="26037" x2="19524" y2="14368"/>
                        <a14:foregroundMark x1="19524" y1="14368" x2="50714" y2="20058"/>
                        <a14:foregroundMark x1="50714" y1="20058" x2="57143" y2="50338"/>
                        <a14:foregroundMark x1="57143" y1="50338" x2="28452" y2="60270"/>
                        <a14:foregroundMark x1="28452" y1="60270" x2="31786" y2="28062"/>
                        <a14:foregroundMark x1="31786" y1="28062" x2="41071" y2="24590"/>
                        <a14:foregroundMark x1="95119" y1="15911" x2="96548" y2="31823"/>
                        <a14:foregroundMark x1="96548" y1="31823" x2="92500" y2="41466"/>
                        <a14:foregroundMark x1="92500" y1="41466" x2="93095" y2="47445"/>
                        <a14:foregroundMark x1="46905" y1="5593" x2="54881" y2="6847"/>
                      </a14:backgroundRemoval>
                    </a14:imgEffect>
                  </a14:imgLayer>
                </a14:imgProps>
              </a:ext>
              <a:ext uri="{28A0092B-C50C-407E-A947-70E740481C1C}">
                <a14:useLocalDpi xmlns:a14="http://schemas.microsoft.com/office/drawing/2010/main" val="0"/>
              </a:ext>
            </a:extLst>
          </a:blip>
          <a:srcRect/>
          <a:stretch>
            <a:fillRect/>
          </a:stretch>
        </p:blipFill>
        <p:spPr bwMode="auto">
          <a:xfrm>
            <a:off x="3943908" y="5036959"/>
            <a:ext cx="1210958" cy="1495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Warning PNG Picture | PNG All">
            <a:extLst>
              <a:ext uri="{FF2B5EF4-FFF2-40B4-BE49-F238E27FC236}">
                <a16:creationId xmlns:a16="http://schemas.microsoft.com/office/drawing/2014/main" id="{01192D21-6909-B654-B2D2-69AED5F0B95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61840" y="792782"/>
            <a:ext cx="522288" cy="522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arning PNG Picture | PNG All">
            <a:extLst>
              <a:ext uri="{FF2B5EF4-FFF2-40B4-BE49-F238E27FC236}">
                <a16:creationId xmlns:a16="http://schemas.microsoft.com/office/drawing/2014/main" id="{B984A814-7BC7-85F4-2120-1B6742E0873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206751" y="777392"/>
            <a:ext cx="522288" cy="522288"/>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951771E2-C387-5CC4-E4A2-B40D6302BB69}"/>
              </a:ext>
            </a:extLst>
          </p:cNvPr>
          <p:cNvSpPr/>
          <p:nvPr/>
        </p:nvSpPr>
        <p:spPr>
          <a:xfrm>
            <a:off x="5914181" y="2663807"/>
            <a:ext cx="606897" cy="586478"/>
          </a:xfrm>
          <a:prstGeom prst="ellipse">
            <a:avLst/>
          </a:prstGeom>
          <a:blipFill rotWithShape="0">
            <a:blip r:embed="rId5" cstate="hqprint">
              <a:duotone>
                <a:schemeClr val="bg2">
                  <a:shade val="45000"/>
                  <a:satMod val="135000"/>
                </a:schemeClr>
                <a:prstClr val="white"/>
              </a:duotone>
              <a:extLst>
                <a:ext uri="{28A0092B-C50C-407E-A947-70E740481C1C}">
                  <a14:useLocalDpi xmlns:a14="http://schemas.microsoft.com/office/drawing/2010/main" val="0"/>
                </a:ext>
              </a:extLst>
            </a:blip>
            <a:srcRect/>
            <a:stretch>
              <a:fillRect t="-2000" b="-2000"/>
            </a:stretch>
          </a:blipFill>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Oval 16">
            <a:extLst>
              <a:ext uri="{FF2B5EF4-FFF2-40B4-BE49-F238E27FC236}">
                <a16:creationId xmlns:a16="http://schemas.microsoft.com/office/drawing/2014/main" id="{923D8B0B-7863-68BA-09D9-AD3C32B7828E}"/>
              </a:ext>
            </a:extLst>
          </p:cNvPr>
          <p:cNvSpPr/>
          <p:nvPr/>
        </p:nvSpPr>
        <p:spPr>
          <a:xfrm>
            <a:off x="5914181" y="5771979"/>
            <a:ext cx="580346" cy="586478"/>
          </a:xfrm>
          <a:prstGeom prst="ellipse">
            <a:avLst/>
          </a:prstGeom>
          <a:blipFill rotWithShape="0">
            <a:blip r:embed="rId6"/>
            <a:srcRect/>
            <a:stretch>
              <a:fillRect l="-21000" r="-21000"/>
            </a:stretch>
          </a:blipFill>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9" name="Picture 2" descr="Home, house icon - Download on Iconfinder on Iconfinder">
            <a:extLst>
              <a:ext uri="{FF2B5EF4-FFF2-40B4-BE49-F238E27FC236}">
                <a16:creationId xmlns:a16="http://schemas.microsoft.com/office/drawing/2014/main" id="{7FEDDEC6-1675-7467-0FDC-C87E73E85825}"/>
              </a:ext>
            </a:extLst>
          </p:cNvPr>
          <p:cNvPicPr>
            <a:picLocks noChangeAspect="1" noChangeArrowheads="1"/>
          </p:cNvPicPr>
          <p:nvPr/>
        </p:nvPicPr>
        <p:blipFill>
          <a:blip r:embed="rId7" cstate="hq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26002" y="1038536"/>
            <a:ext cx="925660" cy="9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9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EF5-F6F7-4B38-B3AE-F7D31BA8246D}"/>
              </a:ext>
            </a:extLst>
          </p:cNvPr>
          <p:cNvSpPr>
            <a:spLocks noGrp="1"/>
          </p:cNvSpPr>
          <p:nvPr>
            <p:ph type="title"/>
          </p:nvPr>
        </p:nvSpPr>
        <p:spPr>
          <a:xfrm>
            <a:off x="3759774" y="2758684"/>
            <a:ext cx="6500263" cy="1280672"/>
          </a:xfrm>
        </p:spPr>
        <p:txBody>
          <a:bodyPr/>
          <a:lstStyle/>
          <a:p>
            <a:r>
              <a:rPr lang="en-US" sz="3600" dirty="0"/>
              <a:t>Thank you for your attention!</a:t>
            </a:r>
            <a:endParaRPr lang="en-US" dirty="0"/>
          </a:p>
        </p:txBody>
      </p:sp>
    </p:spTree>
    <p:extLst>
      <p:ext uri="{BB962C8B-B14F-4D97-AF65-F5344CB8AC3E}">
        <p14:creationId xmlns:p14="http://schemas.microsoft.com/office/powerpoint/2010/main" val="135952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64A482-7B02-2490-F2CE-3990BE456200}"/>
              </a:ext>
            </a:extLst>
          </p:cNvPr>
          <p:cNvSpPr/>
          <p:nvPr/>
        </p:nvSpPr>
        <p:spPr>
          <a:xfrm>
            <a:off x="9133908" y="1162975"/>
            <a:ext cx="2834774" cy="4939442"/>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rPr>
              <a:t>Rising inflation </a:t>
            </a:r>
            <a:r>
              <a:rPr lang="en-GB" sz="1800" dirty="0">
                <a:solidFill>
                  <a:srgbClr val="002060"/>
                </a:solidFill>
              </a:rPr>
              <a:t>and </a:t>
            </a:r>
            <a:r>
              <a:rPr lang="en-GB" sz="1800" b="1" dirty="0">
                <a:solidFill>
                  <a:srgbClr val="002060"/>
                </a:solidFill>
              </a:rPr>
              <a:t>protracted war </a:t>
            </a:r>
            <a:r>
              <a:rPr lang="en-GB" dirty="0">
                <a:solidFill>
                  <a:srgbClr val="002060"/>
                </a:solidFill>
              </a:rPr>
              <a:t>have had</a:t>
            </a:r>
            <a:r>
              <a:rPr lang="en-GB" sz="1800" dirty="0">
                <a:solidFill>
                  <a:srgbClr val="002060"/>
                </a:solidFill>
              </a:rPr>
              <a:t> an adverse </a:t>
            </a:r>
            <a:r>
              <a:rPr lang="en-GB" dirty="0">
                <a:solidFill>
                  <a:srgbClr val="002060"/>
                </a:solidFill>
              </a:rPr>
              <a:t>impa</a:t>
            </a:r>
            <a:r>
              <a:rPr lang="en-GB" sz="1800" dirty="0">
                <a:solidFill>
                  <a:srgbClr val="002060"/>
                </a:solidFill>
              </a:rPr>
              <a:t>ct on growth prospects, </a:t>
            </a:r>
            <a:r>
              <a:rPr lang="en-GB" sz="1800" dirty="0">
                <a:solidFill>
                  <a:srgbClr val="002060"/>
                </a:solidFill>
                <a:effectLst/>
                <a:ea typeface="Calibri" panose="020F0502020204030204" pitchFamily="34" charset="0"/>
                <a:cs typeface="Times New Roman" panose="02020603050405020304" pitchFamily="18" charset="0"/>
              </a:rPr>
              <a:t>thus </a:t>
            </a:r>
            <a:r>
              <a:rPr lang="en-GB" sz="1800" b="1" dirty="0">
                <a:solidFill>
                  <a:srgbClr val="002060"/>
                </a:solidFill>
                <a:effectLst/>
                <a:ea typeface="Calibri" panose="020F0502020204030204" pitchFamily="34" charset="0"/>
                <a:cs typeface="Times New Roman" panose="02020603050405020304" pitchFamily="18" charset="0"/>
              </a:rPr>
              <a:t>fears of stagflation risks</a:t>
            </a:r>
            <a:r>
              <a:rPr lang="en-GB" sz="1800" dirty="0">
                <a:solidFill>
                  <a:srgbClr val="002060"/>
                </a:solidFill>
                <a:effectLst/>
                <a:ea typeface="Calibri" panose="020F0502020204030204" pitchFamily="34" charset="0"/>
                <a:cs typeface="Times New Roman" panose="02020603050405020304" pitchFamily="18" charset="0"/>
              </a:rPr>
              <a:t> </a:t>
            </a:r>
            <a:r>
              <a:rPr lang="en-GB" sz="1800" b="1" dirty="0">
                <a:solidFill>
                  <a:srgbClr val="002060"/>
                </a:solidFill>
                <a:effectLst/>
                <a:ea typeface="Calibri" panose="020F0502020204030204" pitchFamily="34" charset="0"/>
                <a:cs typeface="Times New Roman" panose="02020603050405020304" pitchFamily="18" charset="0"/>
              </a:rPr>
              <a:t>have become stronger</a:t>
            </a:r>
            <a:r>
              <a:rPr lang="en-GB" sz="1800" b="1" dirty="0">
                <a:solidFill>
                  <a:srgbClr val="002060"/>
                </a:solidFill>
              </a:rPr>
              <a:t>.</a:t>
            </a:r>
          </a:p>
          <a:p>
            <a:endParaRPr lang="en-GB" sz="1800" dirty="0">
              <a:solidFill>
                <a:srgbClr val="002060"/>
              </a:solidFill>
            </a:endParaRPr>
          </a:p>
          <a:p>
            <a:r>
              <a:rPr lang="en-GB" dirty="0">
                <a:solidFill>
                  <a:srgbClr val="002060"/>
                </a:solidFill>
                <a:ea typeface="Calibri" panose="020F0502020204030204" pitchFamily="34" charset="0"/>
                <a:cs typeface="Times New Roman" panose="02020603050405020304" pitchFamily="18" charset="0"/>
              </a:rPr>
              <a:t>R</a:t>
            </a:r>
            <a:r>
              <a:rPr lang="en-GB" sz="1800" dirty="0">
                <a:solidFill>
                  <a:srgbClr val="002060"/>
                </a:solidFill>
                <a:effectLst/>
                <a:ea typeface="Calibri" panose="020F0502020204030204" pitchFamily="34" charset="0"/>
                <a:cs typeface="Times New Roman" panose="02020603050405020304" pitchFamily="18" charset="0"/>
              </a:rPr>
              <a:t>eal GDP growth of the global economy may reach 3.6 per cent in 2022, representing</a:t>
            </a:r>
            <a:r>
              <a:rPr lang="en-GB" sz="1800" b="1" dirty="0">
                <a:solidFill>
                  <a:srgbClr val="002060"/>
                </a:solidFill>
                <a:effectLst/>
                <a:ea typeface="Calibri" panose="020F0502020204030204" pitchFamily="34" charset="0"/>
                <a:cs typeface="Times New Roman" panose="02020603050405020304" pitchFamily="18" charset="0"/>
              </a:rPr>
              <a:t> a decline of 0.8 percentage points</a:t>
            </a:r>
            <a:r>
              <a:rPr lang="en-GB" sz="1800" dirty="0">
                <a:solidFill>
                  <a:srgbClr val="002060"/>
                </a:solidFill>
                <a:effectLst/>
                <a:ea typeface="Calibri" panose="020F0502020204030204" pitchFamily="34" charset="0"/>
                <a:cs typeface="Times New Roman" panose="02020603050405020304" pitchFamily="18" charset="0"/>
              </a:rPr>
              <a:t>, </a:t>
            </a:r>
            <a:r>
              <a:rPr lang="en-GB" sz="1800" b="1" dirty="0">
                <a:solidFill>
                  <a:srgbClr val="002060"/>
                </a:solidFill>
                <a:effectLst/>
                <a:ea typeface="Calibri" panose="020F0502020204030204" pitchFamily="34" charset="0"/>
                <a:cs typeface="Times New Roman" panose="02020603050405020304" pitchFamily="18" charset="0"/>
              </a:rPr>
              <a:t>compared to the January </a:t>
            </a:r>
            <a:r>
              <a:rPr lang="hu-HU" sz="1800" b="1" dirty="0">
                <a:solidFill>
                  <a:srgbClr val="002060"/>
                </a:solidFill>
                <a:effectLst/>
                <a:ea typeface="Calibri" panose="020F0502020204030204" pitchFamily="34" charset="0"/>
                <a:cs typeface="Times New Roman" panose="02020603050405020304" pitchFamily="18" charset="0"/>
              </a:rPr>
              <a:t>IMF </a:t>
            </a:r>
            <a:r>
              <a:rPr lang="en-GB" sz="1800" b="1" dirty="0">
                <a:solidFill>
                  <a:srgbClr val="002060"/>
                </a:solidFill>
                <a:effectLst/>
                <a:ea typeface="Calibri" panose="020F0502020204030204" pitchFamily="34" charset="0"/>
                <a:cs typeface="Times New Roman" panose="02020603050405020304" pitchFamily="18" charset="0"/>
              </a:rPr>
              <a:t>forecast</a:t>
            </a:r>
            <a:r>
              <a:rPr lang="en-GB" sz="1800" dirty="0">
                <a:solidFill>
                  <a:srgbClr val="002060"/>
                </a:solidFill>
                <a:effectLst/>
                <a:ea typeface="Calibri" panose="020F0502020204030204" pitchFamily="34" charset="0"/>
                <a:cs typeface="Times New Roman" panose="02020603050405020304" pitchFamily="18" charset="0"/>
              </a:rPr>
              <a:t>.</a:t>
            </a:r>
            <a:endParaRPr lang="hu-HU" sz="1800" dirty="0">
              <a:solidFill>
                <a:srgbClr val="00206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2060"/>
                </a:solidFill>
                <a:effectLst/>
                <a:ea typeface="Calibri" panose="020F0502020204030204" pitchFamily="34" charset="0"/>
                <a:cs typeface="Times New Roman" panose="02020603050405020304" pitchFamily="18" charset="0"/>
              </a:rPr>
              <a:t>Europe is experiencing the most significant adjustment</a:t>
            </a:r>
            <a:r>
              <a:rPr lang="en-GB" sz="1800" dirty="0">
                <a:solidFill>
                  <a:schemeClr val="tx2"/>
                </a:solidFill>
              </a:rPr>
              <a:t>.</a:t>
            </a:r>
          </a:p>
        </p:txBody>
      </p:sp>
      <p:sp>
        <p:nvSpPr>
          <p:cNvPr id="3" name="Title 2">
            <a:extLst>
              <a:ext uri="{FF2B5EF4-FFF2-40B4-BE49-F238E27FC236}">
                <a16:creationId xmlns:a16="http://schemas.microsoft.com/office/drawing/2014/main" id="{D5EB1F10-0425-47F7-E9FE-D1D6CD9BE971}"/>
              </a:ext>
            </a:extLst>
          </p:cNvPr>
          <p:cNvSpPr>
            <a:spLocks noGrp="1"/>
          </p:cNvSpPr>
          <p:nvPr>
            <p:ph type="title"/>
          </p:nvPr>
        </p:nvSpPr>
        <p:spPr>
          <a:xfrm>
            <a:off x="3058091" y="310449"/>
            <a:ext cx="8981509" cy="713833"/>
          </a:xfrm>
        </p:spPr>
        <p:txBody>
          <a:bodyPr>
            <a:noAutofit/>
          </a:bodyPr>
          <a:lstStyle/>
          <a:p>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war</a:t>
            </a:r>
            <a:r>
              <a:rPr lang="hu-H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has changed global economic prospects significantly</a:t>
            </a:r>
            <a:endParaRPr lang="en-GB" sz="2400" dirty="0">
              <a:solidFill>
                <a:srgbClr val="002060"/>
              </a:solidFill>
            </a:endParaRPr>
          </a:p>
        </p:txBody>
      </p:sp>
      <p:sp>
        <p:nvSpPr>
          <p:cNvPr id="4" name="Text Placeholder 4">
            <a:extLst>
              <a:ext uri="{FF2B5EF4-FFF2-40B4-BE49-F238E27FC236}">
                <a16:creationId xmlns:a16="http://schemas.microsoft.com/office/drawing/2014/main" id="{DD2902E3-C55D-DE02-2142-D50B7E119E74}"/>
              </a:ext>
            </a:extLst>
          </p:cNvPr>
          <p:cNvSpPr>
            <a:spLocks noGrp="1"/>
          </p:cNvSpPr>
          <p:nvPr>
            <p:ph type="body" sz="quarter" idx="17"/>
          </p:nvPr>
        </p:nvSpPr>
        <p:spPr>
          <a:xfrm>
            <a:off x="3297025" y="6331331"/>
            <a:ext cx="7679183" cy="229326"/>
          </a:xfrm>
        </p:spPr>
        <p:txBody>
          <a:bodyPr vert="horz" lIns="91440" tIns="45720" rIns="91440" bIns="45720" rtlCol="0" anchor="ctr">
            <a:noAutofit/>
          </a:bodyPr>
          <a:lstStyle/>
          <a:p>
            <a:pPr defTabSz="914332"/>
            <a:r>
              <a:rPr lang="en-GB" sz="1200" dirty="0"/>
              <a:t>Note: Emerging </a:t>
            </a:r>
            <a:r>
              <a:rPr lang="hu-HU" sz="1200" dirty="0"/>
              <a:t>Europe</a:t>
            </a:r>
            <a:r>
              <a:rPr lang="en-GB" sz="1200" dirty="0"/>
              <a:t> consist</a:t>
            </a:r>
            <a:r>
              <a:rPr lang="hu-HU" sz="1200" dirty="0"/>
              <a:t>s</a:t>
            </a:r>
            <a:r>
              <a:rPr lang="en-GB" sz="1200" dirty="0"/>
              <a:t> of 16 countries including Russia and Ukraine. Source: IMF.</a:t>
            </a:r>
          </a:p>
        </p:txBody>
      </p:sp>
      <p:sp>
        <p:nvSpPr>
          <p:cNvPr id="5" name="Text Placeholder 5">
            <a:extLst>
              <a:ext uri="{FF2B5EF4-FFF2-40B4-BE49-F238E27FC236}">
                <a16:creationId xmlns:a16="http://schemas.microsoft.com/office/drawing/2014/main" id="{D5310404-7EB6-22B4-D67E-9BA9E1B22ABB}"/>
              </a:ext>
            </a:extLst>
          </p:cNvPr>
          <p:cNvSpPr>
            <a:spLocks noGrp="1"/>
          </p:cNvSpPr>
          <p:nvPr>
            <p:ph type="body" sz="quarter" idx="18"/>
          </p:nvPr>
        </p:nvSpPr>
        <p:spPr>
          <a:xfrm>
            <a:off x="3297025" y="5976135"/>
            <a:ext cx="5836883" cy="341632"/>
          </a:xfrm>
          <a:noFill/>
        </p:spPr>
        <p:txBody>
          <a:bodyPr wrap="square" rtlCol="0">
            <a:spAutoFit/>
          </a:bodyPr>
          <a:lstStyle/>
          <a:p>
            <a:pPr defTabSz="457200"/>
            <a:r>
              <a:rPr lang="en-US" sz="1800" dirty="0">
                <a:solidFill>
                  <a:srgbClr val="002060"/>
                </a:solidFill>
                <a:latin typeface="Calibri" panose="020F0502020204030204" pitchFamily="34" charset="0"/>
                <a:cs typeface="Times New Roman" panose="02020603050405020304" pitchFamily="18" charset="0"/>
              </a:rPr>
              <a:t>IMF forecasts for real GDP growth in 2022 and 2023</a:t>
            </a:r>
            <a:endParaRPr lang="en-GB" sz="1800" dirty="0">
              <a:solidFill>
                <a:srgbClr val="002060"/>
              </a:solidFill>
              <a:latin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3910937-5CBB-F674-DE33-EA3F3AC693C0}"/>
              </a:ext>
            </a:extLst>
          </p:cNvPr>
          <p:cNvPicPr>
            <a:picLocks noChangeAspect="1"/>
          </p:cNvPicPr>
          <p:nvPr/>
        </p:nvPicPr>
        <p:blipFill>
          <a:blip r:embed="rId2"/>
          <a:stretch>
            <a:fillRect/>
          </a:stretch>
        </p:blipFill>
        <p:spPr>
          <a:xfrm>
            <a:off x="3297025" y="1253196"/>
            <a:ext cx="5661378" cy="4388074"/>
          </a:xfrm>
          <a:prstGeom prst="rect">
            <a:avLst/>
          </a:prstGeom>
        </p:spPr>
      </p:pic>
    </p:spTree>
    <p:extLst>
      <p:ext uri="{BB962C8B-B14F-4D97-AF65-F5344CB8AC3E}">
        <p14:creationId xmlns:p14="http://schemas.microsoft.com/office/powerpoint/2010/main" val="386549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01B131-31FE-6B4A-593D-4E0C6601469A}"/>
              </a:ext>
            </a:extLst>
          </p:cNvPr>
          <p:cNvSpPr/>
          <p:nvPr/>
        </p:nvSpPr>
        <p:spPr>
          <a:xfrm>
            <a:off x="8763739" y="1533235"/>
            <a:ext cx="3123462" cy="4094245"/>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Some of the causes of inflation are </a:t>
            </a: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related to the pandemic</a:t>
            </a:r>
            <a:r>
              <a:rPr lang="en-GB" sz="1800" b="1" dirty="0">
                <a:solidFill>
                  <a:srgbClr val="002060"/>
                </a:solidFill>
              </a:rPr>
              <a:t>:</a:t>
            </a:r>
          </a:p>
          <a:p>
            <a:pPr marL="285750" indent="-285750">
              <a:buFont typeface="Arial" panose="020B0604020202020204" pitchFamily="34" charset="0"/>
              <a:buChar char="•"/>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postponed demand</a:t>
            </a:r>
            <a:r>
              <a:rPr lang="en-GB" sz="1800" dirty="0">
                <a:solidFill>
                  <a:srgbClr val="002060"/>
                </a:solidFill>
              </a:rPr>
              <a:t>,</a:t>
            </a:r>
          </a:p>
          <a:p>
            <a:pPr marL="285750" indent="-285750">
              <a:buFont typeface="Arial" panose="020B0604020202020204" pitchFamily="34" charset="0"/>
              <a:buChar char="•"/>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insufficient supply</a:t>
            </a:r>
            <a:endParaRPr lang="en-GB" sz="1800" dirty="0">
              <a:solidFill>
                <a:srgbClr val="002060"/>
              </a:solidFill>
            </a:endParaRPr>
          </a:p>
          <a:p>
            <a:endParaRPr lang="en-GB" sz="1800" dirty="0">
              <a:solidFill>
                <a:srgbClr val="002060"/>
              </a:solidFill>
            </a:endParaRPr>
          </a:p>
          <a:p>
            <a:r>
              <a:rPr lang="en-GB" sz="1800" dirty="0">
                <a:solidFill>
                  <a:srgbClr val="002060"/>
                </a:solidFill>
                <a:effectLst/>
                <a:ea typeface="Calibri" panose="020F0502020204030204" pitchFamily="34" charset="0"/>
                <a:cs typeface="Times New Roman" panose="02020603050405020304" pitchFamily="18" charset="0"/>
              </a:rPr>
              <a:t>Following the central banks of the CEE region, </a:t>
            </a:r>
            <a:r>
              <a:rPr lang="en-GB" sz="1800" b="1" dirty="0">
                <a:solidFill>
                  <a:srgbClr val="002060"/>
                </a:solidFill>
                <a:effectLst/>
                <a:ea typeface="Calibri" panose="020F0502020204030204" pitchFamily="34" charset="0"/>
                <a:cs typeface="Times New Roman" panose="02020603050405020304" pitchFamily="18" charset="0"/>
              </a:rPr>
              <a:t>the leading central banks also opted for monetary tightening</a:t>
            </a:r>
            <a:r>
              <a:rPr lang="en-GB" sz="1800" dirty="0">
                <a:solidFill>
                  <a:srgbClr val="002060"/>
                </a:solidFill>
              </a:rPr>
              <a:t>.</a:t>
            </a:r>
          </a:p>
          <a:p>
            <a:endParaRPr lang="en-GB" sz="1800" dirty="0">
              <a:solidFill>
                <a:srgbClr val="002060"/>
              </a:solidFill>
            </a:endParaRPr>
          </a:p>
          <a:p>
            <a:r>
              <a:rPr lang="en-GB" sz="1800" dirty="0">
                <a:solidFill>
                  <a:srgbClr val="002060"/>
                </a:solidFill>
              </a:rPr>
              <a:t>Further monetary tightening measures may cause </a:t>
            </a: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money market turbulences</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and volatile capital flows.</a:t>
            </a:r>
            <a:endParaRPr lang="en-GB" sz="1800" b="1" dirty="0">
              <a:solidFill>
                <a:srgbClr val="002060"/>
              </a:solidFill>
            </a:endParaRPr>
          </a:p>
        </p:txBody>
      </p:sp>
      <p:sp>
        <p:nvSpPr>
          <p:cNvPr id="3" name="Title 2">
            <a:extLst>
              <a:ext uri="{FF2B5EF4-FFF2-40B4-BE49-F238E27FC236}">
                <a16:creationId xmlns:a16="http://schemas.microsoft.com/office/drawing/2014/main" id="{94515C75-DC17-DE01-09B8-750C645189FC}"/>
              </a:ext>
            </a:extLst>
          </p:cNvPr>
          <p:cNvSpPr>
            <a:spLocks noGrp="1"/>
          </p:cNvSpPr>
          <p:nvPr>
            <p:ph type="title"/>
          </p:nvPr>
        </p:nvSpPr>
        <p:spPr>
          <a:xfrm>
            <a:off x="3071674" y="310449"/>
            <a:ext cx="9088455" cy="713833"/>
          </a:xfrm>
        </p:spPr>
        <p:txBody>
          <a:bodyPr>
            <a:noAutofit/>
          </a:bodyPr>
          <a:lstStyle/>
          <a:p>
            <a:r>
              <a:rPr lang="en-GB"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Surging </a:t>
            </a:r>
            <a:r>
              <a:rPr lang="en-GB"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energy prices and existing supply frictions led to a further increase in inflation</a:t>
            </a:r>
            <a:endParaRPr lang="en-GB" sz="2400" dirty="0">
              <a:solidFill>
                <a:srgbClr val="002060"/>
              </a:solidFill>
            </a:endParaRPr>
          </a:p>
        </p:txBody>
      </p:sp>
      <p:sp>
        <p:nvSpPr>
          <p:cNvPr id="4" name="Text Placeholder 4">
            <a:extLst>
              <a:ext uri="{FF2B5EF4-FFF2-40B4-BE49-F238E27FC236}">
                <a16:creationId xmlns:a16="http://schemas.microsoft.com/office/drawing/2014/main" id="{92CDE833-6D5B-50EA-F7A1-835D8E30080B}"/>
              </a:ext>
            </a:extLst>
          </p:cNvPr>
          <p:cNvSpPr>
            <a:spLocks noGrp="1"/>
          </p:cNvSpPr>
          <p:nvPr>
            <p:ph type="body" sz="quarter" idx="17"/>
          </p:nvPr>
        </p:nvSpPr>
        <p:spPr>
          <a:xfrm>
            <a:off x="3224754" y="6223730"/>
            <a:ext cx="7679183" cy="229326"/>
          </a:xfrm>
        </p:spPr>
        <p:txBody>
          <a:bodyPr vert="horz" lIns="91440" tIns="45720" rIns="91440" bIns="45720" rtlCol="0" anchor="ctr">
            <a:noAutofit/>
          </a:bodyPr>
          <a:lstStyle/>
          <a:p>
            <a:pPr defTabSz="914332"/>
            <a:r>
              <a:rPr lang="hu-HU" sz="1200" dirty="0" err="1"/>
              <a:t>Note</a:t>
            </a:r>
            <a:r>
              <a:rPr lang="hu-HU" sz="1200" dirty="0"/>
              <a:t>: </a:t>
            </a:r>
            <a:r>
              <a:rPr lang="hu-HU" sz="1200" dirty="0" err="1"/>
              <a:t>Eurozone</a:t>
            </a:r>
            <a:r>
              <a:rPr lang="hu-HU" sz="1200" dirty="0"/>
              <a:t>, V4: </a:t>
            </a:r>
            <a:r>
              <a:rPr lang="hu-HU" sz="1200" dirty="0" err="1"/>
              <a:t>HICP</a:t>
            </a:r>
            <a:r>
              <a:rPr lang="hu-HU" sz="1200" dirty="0"/>
              <a:t>; United </a:t>
            </a:r>
            <a:r>
              <a:rPr lang="hu-HU" sz="1200" dirty="0" err="1"/>
              <a:t>Kingdom</a:t>
            </a:r>
            <a:r>
              <a:rPr lang="hu-HU" sz="1200" dirty="0"/>
              <a:t>, China, </a:t>
            </a:r>
            <a:r>
              <a:rPr lang="hu-HU" sz="1200" dirty="0" err="1"/>
              <a:t>Japan</a:t>
            </a:r>
            <a:r>
              <a:rPr lang="hu-HU" sz="1200" dirty="0"/>
              <a:t>: </a:t>
            </a:r>
            <a:r>
              <a:rPr lang="hu-HU" sz="1200" dirty="0" err="1"/>
              <a:t>CPI</a:t>
            </a:r>
            <a:r>
              <a:rPr lang="hu-HU" sz="1200" dirty="0"/>
              <a:t>; USA: </a:t>
            </a:r>
            <a:r>
              <a:rPr lang="hu-HU" sz="1200" dirty="0" err="1"/>
              <a:t>urban</a:t>
            </a:r>
            <a:r>
              <a:rPr lang="hu-HU" sz="1200" dirty="0"/>
              <a:t> </a:t>
            </a:r>
            <a:r>
              <a:rPr lang="hu-HU" sz="1200" dirty="0" err="1"/>
              <a:t>CPI</a:t>
            </a:r>
            <a:r>
              <a:rPr lang="hu-HU" sz="1200" dirty="0"/>
              <a:t>. </a:t>
            </a:r>
            <a:r>
              <a:rPr lang="hu-HU" sz="1200" dirty="0" err="1"/>
              <a:t>Source</a:t>
            </a:r>
            <a:r>
              <a:rPr lang="hu-HU" sz="1200" dirty="0"/>
              <a:t>: Refinitiv, Eurostat.</a:t>
            </a:r>
          </a:p>
        </p:txBody>
      </p:sp>
      <p:sp>
        <p:nvSpPr>
          <p:cNvPr id="5" name="TextBox 4">
            <a:extLst>
              <a:ext uri="{FF2B5EF4-FFF2-40B4-BE49-F238E27FC236}">
                <a16:creationId xmlns:a16="http://schemas.microsoft.com/office/drawing/2014/main" id="{9E25264A-FEAF-5465-6CC7-F1ECBC8D80D9}"/>
              </a:ext>
            </a:extLst>
          </p:cNvPr>
          <p:cNvSpPr txBox="1"/>
          <p:nvPr/>
        </p:nvSpPr>
        <p:spPr>
          <a:xfrm>
            <a:off x="3157492" y="5840855"/>
            <a:ext cx="6818050" cy="341632"/>
          </a:xfrm>
          <a:prstGeom prst="rect">
            <a:avLst/>
          </a:prstGeom>
          <a:noFill/>
        </p:spPr>
        <p:txBody>
          <a:bodyPr vert="horz" wrap="square" lIns="91440" tIns="45720" rIns="91440" bIns="45720" rtlCol="0" anchor="ctr">
            <a:spAutoFit/>
          </a:bodyPr>
          <a:lstStyle>
            <a:lvl1pPr indent="0">
              <a:lnSpc>
                <a:spcPct val="90000"/>
              </a:lnSpc>
              <a:spcBef>
                <a:spcPts val="0"/>
              </a:spcBef>
              <a:buFont typeface="Arial" panose="020B0604020202020204" pitchFamily="34" charset="0"/>
              <a:buNone/>
              <a:defRPr b="0" i="1" cap="all" baseline="0">
                <a:solidFill>
                  <a:srgbClr val="141B4D"/>
                </a:solidFill>
                <a:latin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i="0" dirty="0">
                <a:solidFill>
                  <a:srgbClr val="002060"/>
                </a:solidFill>
              </a:rPr>
              <a:t>Inflation trends by country and region</a:t>
            </a:r>
            <a:endParaRPr lang="hu-HU" i="0" dirty="0">
              <a:solidFill>
                <a:srgbClr val="002060"/>
              </a:solidFill>
            </a:endParaRPr>
          </a:p>
        </p:txBody>
      </p:sp>
      <p:sp>
        <p:nvSpPr>
          <p:cNvPr id="6" name="Arrow: Down 5">
            <a:extLst>
              <a:ext uri="{FF2B5EF4-FFF2-40B4-BE49-F238E27FC236}">
                <a16:creationId xmlns:a16="http://schemas.microsoft.com/office/drawing/2014/main" id="{ECF4E95B-C99B-5B30-D730-F040240D6DA2}"/>
              </a:ext>
            </a:extLst>
          </p:cNvPr>
          <p:cNvSpPr/>
          <p:nvPr/>
        </p:nvSpPr>
        <p:spPr>
          <a:xfrm>
            <a:off x="10903937" y="3938481"/>
            <a:ext cx="621437" cy="258230"/>
          </a:xfrm>
          <a:prstGeom prst="down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 name="Picture 6" descr="Warning PNG Picture | PNG All">
            <a:extLst>
              <a:ext uri="{FF2B5EF4-FFF2-40B4-BE49-F238E27FC236}">
                <a16:creationId xmlns:a16="http://schemas.microsoft.com/office/drawing/2014/main" id="{245A15B3-E71B-4F4D-393E-630C0AC10B8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101034" y="5051154"/>
            <a:ext cx="582967" cy="5829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9123368-D8E7-B887-9449-000757B03395}"/>
              </a:ext>
            </a:extLst>
          </p:cNvPr>
          <p:cNvPicPr>
            <a:picLocks noChangeAspect="1"/>
          </p:cNvPicPr>
          <p:nvPr/>
        </p:nvPicPr>
        <p:blipFill>
          <a:blip r:embed="rId3"/>
          <a:stretch>
            <a:fillRect/>
          </a:stretch>
        </p:blipFill>
        <p:spPr>
          <a:xfrm>
            <a:off x="3071674" y="1339022"/>
            <a:ext cx="5710450" cy="4262713"/>
          </a:xfrm>
          <a:prstGeom prst="rect">
            <a:avLst/>
          </a:prstGeom>
        </p:spPr>
      </p:pic>
    </p:spTree>
    <p:extLst>
      <p:ext uri="{BB962C8B-B14F-4D97-AF65-F5344CB8AC3E}">
        <p14:creationId xmlns:p14="http://schemas.microsoft.com/office/powerpoint/2010/main" val="135709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4751AF7-DE5A-7500-6805-8DE880BF8999}"/>
              </a:ext>
            </a:extLst>
          </p:cNvPr>
          <p:cNvSpPr>
            <a:spLocks noGrp="1"/>
          </p:cNvSpPr>
          <p:nvPr>
            <p:ph type="title"/>
          </p:nvPr>
        </p:nvSpPr>
        <p:spPr>
          <a:xfrm>
            <a:off x="3250627" y="70708"/>
            <a:ext cx="8572222" cy="713833"/>
          </a:xfrm>
        </p:spPr>
        <p:txBody>
          <a:bodyPr>
            <a:noAutofit/>
          </a:bodyPr>
          <a:lstStyle/>
          <a:p>
            <a:r>
              <a:rPr lang="en-GB" sz="2400" dirty="0"/>
              <a:t>Inflation and rising interest rates pose risks (as well) to bank operations</a:t>
            </a:r>
          </a:p>
        </p:txBody>
      </p:sp>
      <p:sp>
        <p:nvSpPr>
          <p:cNvPr id="3" name="Text Placeholder 8">
            <a:extLst>
              <a:ext uri="{FF2B5EF4-FFF2-40B4-BE49-F238E27FC236}">
                <a16:creationId xmlns:a16="http://schemas.microsoft.com/office/drawing/2014/main" id="{2A386C85-16B4-7391-58DD-FB3B217F5D56}"/>
              </a:ext>
            </a:extLst>
          </p:cNvPr>
          <p:cNvSpPr>
            <a:spLocks noGrp="1"/>
          </p:cNvSpPr>
          <p:nvPr>
            <p:ph type="body" sz="quarter" idx="17"/>
          </p:nvPr>
        </p:nvSpPr>
        <p:spPr>
          <a:xfrm>
            <a:off x="3094476" y="6511422"/>
            <a:ext cx="7679183" cy="229326"/>
          </a:xfrm>
        </p:spPr>
        <p:txBody>
          <a:bodyPr/>
          <a:lstStyle/>
          <a:p>
            <a:r>
              <a:rPr lang="en-GB" sz="1200" dirty="0"/>
              <a:t>Source: MNB</a:t>
            </a:r>
          </a:p>
        </p:txBody>
      </p:sp>
      <p:sp>
        <p:nvSpPr>
          <p:cNvPr id="4" name="TextBox 3">
            <a:extLst>
              <a:ext uri="{FF2B5EF4-FFF2-40B4-BE49-F238E27FC236}">
                <a16:creationId xmlns:a16="http://schemas.microsoft.com/office/drawing/2014/main" id="{C785EF93-EB7B-D300-1786-F78748C0948B}"/>
              </a:ext>
            </a:extLst>
          </p:cNvPr>
          <p:cNvSpPr txBox="1"/>
          <p:nvPr/>
        </p:nvSpPr>
        <p:spPr>
          <a:xfrm>
            <a:off x="9254241" y="4250122"/>
            <a:ext cx="2603610" cy="492443"/>
          </a:xfrm>
          <a:prstGeom prst="rect">
            <a:avLst/>
          </a:prstGeom>
          <a:solidFill>
            <a:schemeClr val="accent3">
              <a:lumMod val="20000"/>
              <a:lumOff val="80000"/>
            </a:schemeClr>
          </a:solidFill>
        </p:spPr>
        <p:txBody>
          <a:bodyPr wrap="square" rtlCol="0">
            <a:spAutoFit/>
          </a:bodyPr>
          <a:lstStyle/>
          <a:p>
            <a:pPr algn="ctr"/>
            <a:r>
              <a:rPr lang="en-GB" sz="2600" b="1" dirty="0">
                <a:solidFill>
                  <a:srgbClr val="002060"/>
                </a:solidFill>
              </a:rPr>
              <a:t>Funding risks</a:t>
            </a:r>
          </a:p>
        </p:txBody>
      </p:sp>
      <p:grpSp>
        <p:nvGrpSpPr>
          <p:cNvPr id="5" name="Group 4">
            <a:extLst>
              <a:ext uri="{FF2B5EF4-FFF2-40B4-BE49-F238E27FC236}">
                <a16:creationId xmlns:a16="http://schemas.microsoft.com/office/drawing/2014/main" id="{7FDF8DF8-E348-ED7A-320A-343F3EB70DF5}"/>
              </a:ext>
            </a:extLst>
          </p:cNvPr>
          <p:cNvGrpSpPr/>
          <p:nvPr/>
        </p:nvGrpSpPr>
        <p:grpSpPr>
          <a:xfrm>
            <a:off x="3072400" y="1068367"/>
            <a:ext cx="9076056" cy="5324164"/>
            <a:chOff x="27455" y="1106236"/>
            <a:chExt cx="9076056" cy="5324164"/>
          </a:xfrm>
        </p:grpSpPr>
        <p:grpSp>
          <p:nvGrpSpPr>
            <p:cNvPr id="6" name="Group 5">
              <a:extLst>
                <a:ext uri="{FF2B5EF4-FFF2-40B4-BE49-F238E27FC236}">
                  <a16:creationId xmlns:a16="http://schemas.microsoft.com/office/drawing/2014/main" id="{C8338C3A-ABB8-691C-1CF4-C99C3189E570}"/>
                </a:ext>
              </a:extLst>
            </p:cNvPr>
            <p:cNvGrpSpPr/>
            <p:nvPr/>
          </p:nvGrpSpPr>
          <p:grpSpPr>
            <a:xfrm>
              <a:off x="27455" y="1106236"/>
              <a:ext cx="9076056" cy="5324164"/>
              <a:chOff x="27455" y="1106236"/>
              <a:chExt cx="9076056" cy="5324164"/>
            </a:xfrm>
          </p:grpSpPr>
          <p:grpSp>
            <p:nvGrpSpPr>
              <p:cNvPr id="8" name="Group 7">
                <a:extLst>
                  <a:ext uri="{FF2B5EF4-FFF2-40B4-BE49-F238E27FC236}">
                    <a16:creationId xmlns:a16="http://schemas.microsoft.com/office/drawing/2014/main" id="{16A1F0CA-0C11-F229-05B8-EB2AB813D13E}"/>
                  </a:ext>
                </a:extLst>
              </p:cNvPr>
              <p:cNvGrpSpPr/>
              <p:nvPr/>
            </p:nvGrpSpPr>
            <p:grpSpPr>
              <a:xfrm>
                <a:off x="27455" y="1106236"/>
                <a:ext cx="9076056" cy="5324164"/>
                <a:chOff x="-151139" y="908598"/>
                <a:chExt cx="9186730" cy="5079155"/>
              </a:xfrm>
            </p:grpSpPr>
            <p:sp>
              <p:nvSpPr>
                <p:cNvPr id="10" name="TextBox 9">
                  <a:extLst>
                    <a:ext uri="{FF2B5EF4-FFF2-40B4-BE49-F238E27FC236}">
                      <a16:creationId xmlns:a16="http://schemas.microsoft.com/office/drawing/2014/main" id="{1B1B7D47-297D-ED18-7FF2-C3341B2201C2}"/>
                    </a:ext>
                  </a:extLst>
                </p:cNvPr>
                <p:cNvSpPr txBox="1"/>
                <p:nvPr/>
              </p:nvSpPr>
              <p:spPr>
                <a:xfrm>
                  <a:off x="5085562" y="2434088"/>
                  <a:ext cx="3950029" cy="1145092"/>
                </a:xfrm>
                <a:prstGeom prst="rect">
                  <a:avLst/>
                </a:prstGeom>
                <a:noFill/>
                <a:ln>
                  <a:solidFill>
                    <a:schemeClr val="tx1"/>
                  </a:solidFill>
                  <a:prstDash val="dash"/>
                </a:ln>
              </p:spPr>
              <p:txBody>
                <a:bodyPr wrap="square" rtlCol="0">
                  <a:spAutoFit/>
                </a:bodyPr>
                <a:lstStyle/>
                <a:p>
                  <a:pPr algn="ctr"/>
                  <a:r>
                    <a:rPr lang="en-GB" sz="2400" dirty="0">
                      <a:solidFill>
                        <a:srgbClr val="002060"/>
                      </a:solidFill>
                    </a:rPr>
                    <a:t>Slow repricing of deposits, decreasing real interest rates may cause outflows</a:t>
                  </a:r>
                </a:p>
              </p:txBody>
            </p:sp>
            <p:grpSp>
              <p:nvGrpSpPr>
                <p:cNvPr id="11" name="Group 10">
                  <a:extLst>
                    <a:ext uri="{FF2B5EF4-FFF2-40B4-BE49-F238E27FC236}">
                      <a16:creationId xmlns:a16="http://schemas.microsoft.com/office/drawing/2014/main" id="{09DD4214-6ABC-A7B9-5D12-4B0C51A13031}"/>
                    </a:ext>
                  </a:extLst>
                </p:cNvPr>
                <p:cNvGrpSpPr/>
                <p:nvPr/>
              </p:nvGrpSpPr>
              <p:grpSpPr>
                <a:xfrm>
                  <a:off x="-151139" y="908598"/>
                  <a:ext cx="8521588" cy="5079155"/>
                  <a:chOff x="166719" y="945922"/>
                  <a:chExt cx="8521588" cy="5079155"/>
                </a:xfrm>
              </p:grpSpPr>
              <p:pic>
                <p:nvPicPr>
                  <p:cNvPr id="12" name="Picture 11" descr="A picture containing building, colonnade&#10;&#10;Description automatically generated">
                    <a:extLst>
                      <a:ext uri="{FF2B5EF4-FFF2-40B4-BE49-F238E27FC236}">
                        <a16:creationId xmlns:a16="http://schemas.microsoft.com/office/drawing/2014/main" id="{6C8CD394-7C3A-8CA8-1C09-BE7E5657344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75476" y="1639146"/>
                    <a:ext cx="1327943" cy="1062355"/>
                  </a:xfrm>
                  <a:prstGeom prst="rect">
                    <a:avLst/>
                  </a:prstGeom>
                </p:spPr>
              </p:pic>
              <p:sp>
                <p:nvSpPr>
                  <p:cNvPr id="13" name="TextBox 12">
                    <a:extLst>
                      <a:ext uri="{FF2B5EF4-FFF2-40B4-BE49-F238E27FC236}">
                        <a16:creationId xmlns:a16="http://schemas.microsoft.com/office/drawing/2014/main" id="{674EAAE9-7A87-E631-AF62-70C746CA0439}"/>
                      </a:ext>
                    </a:extLst>
                  </p:cNvPr>
                  <p:cNvSpPr txBox="1"/>
                  <p:nvPr/>
                </p:nvSpPr>
                <p:spPr>
                  <a:xfrm>
                    <a:off x="2891126" y="1172982"/>
                    <a:ext cx="3870159" cy="499142"/>
                  </a:xfrm>
                  <a:prstGeom prst="rect">
                    <a:avLst/>
                  </a:prstGeom>
                  <a:noFill/>
                </p:spPr>
                <p:txBody>
                  <a:bodyPr wrap="square" rtlCol="0">
                    <a:spAutoFit/>
                  </a:bodyPr>
                  <a:lstStyle/>
                  <a:p>
                    <a:pPr algn="ctr"/>
                    <a:r>
                      <a:rPr lang="en-GB" sz="2800" b="1" dirty="0">
                        <a:solidFill>
                          <a:srgbClr val="002060"/>
                        </a:solidFill>
                      </a:rPr>
                      <a:t>Inflation &amp; Interest rates</a:t>
                    </a:r>
                  </a:p>
                </p:txBody>
              </p:sp>
              <p:sp>
                <p:nvSpPr>
                  <p:cNvPr id="14" name="TextBox 13">
                    <a:extLst>
                      <a:ext uri="{FF2B5EF4-FFF2-40B4-BE49-F238E27FC236}">
                        <a16:creationId xmlns:a16="http://schemas.microsoft.com/office/drawing/2014/main" id="{A94CAE18-1736-D552-E368-4412734AE973}"/>
                      </a:ext>
                    </a:extLst>
                  </p:cNvPr>
                  <p:cNvSpPr txBox="1"/>
                  <p:nvPr/>
                </p:nvSpPr>
                <p:spPr>
                  <a:xfrm>
                    <a:off x="3214682" y="3648082"/>
                    <a:ext cx="3040531" cy="1436894"/>
                  </a:xfrm>
                  <a:prstGeom prst="rect">
                    <a:avLst/>
                  </a:prstGeom>
                  <a:solidFill>
                    <a:schemeClr val="bg1">
                      <a:alpha val="3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400" dirty="0">
                        <a:solidFill>
                          <a:srgbClr val="002060"/>
                        </a:solidFill>
                      </a:rPr>
                      <a:t>Securities measured at fair value cause loss, but</a:t>
                    </a:r>
                  </a:p>
                </p:txBody>
              </p:sp>
              <p:sp>
                <p:nvSpPr>
                  <p:cNvPr id="15" name="TextBox 14">
                    <a:extLst>
                      <a:ext uri="{FF2B5EF4-FFF2-40B4-BE49-F238E27FC236}">
                        <a16:creationId xmlns:a16="http://schemas.microsoft.com/office/drawing/2014/main" id="{5F841CDD-7170-7419-8A53-016622904805}"/>
                      </a:ext>
                    </a:extLst>
                  </p:cNvPr>
                  <p:cNvSpPr txBox="1"/>
                  <p:nvPr/>
                </p:nvSpPr>
                <p:spPr>
                  <a:xfrm>
                    <a:off x="1900788" y="5173599"/>
                    <a:ext cx="5466778" cy="851478"/>
                  </a:xfrm>
                  <a:prstGeom prst="rect">
                    <a:avLst/>
                  </a:prstGeom>
                  <a:solidFill>
                    <a:schemeClr val="bg2">
                      <a:lumMod val="90000"/>
                    </a:schemeClr>
                  </a:solidFill>
                </p:spPr>
                <p:txBody>
                  <a:bodyPr wrap="square" rtlCol="0">
                    <a:spAutoFit/>
                  </a:bodyPr>
                  <a:lstStyle/>
                  <a:p>
                    <a:pPr algn="ctr"/>
                    <a:r>
                      <a:rPr lang="hu-HU" sz="2600" b="1" dirty="0">
                        <a:solidFill>
                          <a:srgbClr val="002060"/>
                        </a:solidFill>
                      </a:rPr>
                      <a:t>The </a:t>
                    </a:r>
                    <a:r>
                      <a:rPr lang="en-GB" sz="2600" b="1" dirty="0">
                        <a:solidFill>
                          <a:srgbClr val="002060"/>
                        </a:solidFill>
                      </a:rPr>
                      <a:t>effects on </a:t>
                    </a:r>
                    <a:r>
                      <a:rPr lang="en-GB" sz="2600" b="1" dirty="0" err="1">
                        <a:solidFill>
                          <a:srgbClr val="002060"/>
                        </a:solidFill>
                      </a:rPr>
                      <a:t>profita</a:t>
                    </a:r>
                    <a:r>
                      <a:rPr lang="hu-HU" sz="2600" b="1" dirty="0" err="1">
                        <a:solidFill>
                          <a:srgbClr val="002060"/>
                        </a:solidFill>
                      </a:rPr>
                      <a:t>bi</a:t>
                    </a:r>
                    <a:r>
                      <a:rPr lang="en-GB" sz="2600" b="1" dirty="0" err="1">
                        <a:solidFill>
                          <a:srgbClr val="002060"/>
                        </a:solidFill>
                      </a:rPr>
                      <a:t>lity</a:t>
                    </a:r>
                    <a:r>
                      <a:rPr lang="en-GB" sz="2600" b="1" dirty="0">
                        <a:solidFill>
                          <a:srgbClr val="002060"/>
                        </a:solidFill>
                      </a:rPr>
                      <a:t> </a:t>
                    </a:r>
                    <a:r>
                      <a:rPr lang="hu-HU" sz="2600" b="1" dirty="0" err="1">
                        <a:solidFill>
                          <a:srgbClr val="002060"/>
                        </a:solidFill>
                      </a:rPr>
                      <a:t>are</a:t>
                    </a:r>
                    <a:r>
                      <a:rPr lang="en-GB" sz="2600" b="1" dirty="0">
                        <a:solidFill>
                          <a:srgbClr val="002060"/>
                        </a:solidFill>
                      </a:rPr>
                      <a:t> </a:t>
                    </a:r>
                    <a:r>
                      <a:rPr lang="hu-HU" sz="2600" b="1" dirty="0" err="1">
                        <a:solidFill>
                          <a:srgbClr val="002060"/>
                        </a:solidFill>
                      </a:rPr>
                      <a:t>complex</a:t>
                    </a:r>
                    <a:r>
                      <a:rPr lang="en-GB" sz="2600" b="1" dirty="0">
                        <a:solidFill>
                          <a:srgbClr val="002060"/>
                        </a:solidFill>
                      </a:rPr>
                      <a:t>, and time-varying </a:t>
                    </a:r>
                  </a:p>
                </p:txBody>
              </p:sp>
              <p:sp>
                <p:nvSpPr>
                  <p:cNvPr id="17" name="Arrow: Up 16">
                    <a:extLst>
                      <a:ext uri="{FF2B5EF4-FFF2-40B4-BE49-F238E27FC236}">
                        <a16:creationId xmlns:a16="http://schemas.microsoft.com/office/drawing/2014/main" id="{5CDBE5F1-09BD-E506-E462-A3618EF372B1}"/>
                      </a:ext>
                    </a:extLst>
                  </p:cNvPr>
                  <p:cNvSpPr/>
                  <p:nvPr/>
                </p:nvSpPr>
                <p:spPr>
                  <a:xfrm>
                    <a:off x="6983264" y="988272"/>
                    <a:ext cx="583481" cy="754273"/>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General information | BISZ Central Credit Information Plc.">
                    <a:extLst>
                      <a:ext uri="{FF2B5EF4-FFF2-40B4-BE49-F238E27FC236}">
                        <a16:creationId xmlns:a16="http://schemas.microsoft.com/office/drawing/2014/main" id="{DEEB2C39-D94A-6BA0-BD81-85D290EFB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556" y="945922"/>
                    <a:ext cx="897751" cy="88605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B779BE27-54F3-288C-3DD2-4619BDD36621}"/>
                      </a:ext>
                    </a:extLst>
                  </p:cNvPr>
                  <p:cNvCxnSpPr>
                    <a:cxnSpLocks/>
                  </p:cNvCxnSpPr>
                  <p:nvPr/>
                </p:nvCxnSpPr>
                <p:spPr>
                  <a:xfrm>
                    <a:off x="5611353" y="1831980"/>
                    <a:ext cx="999840" cy="40618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80BB9B-2142-BFB3-DD85-3E4384360C65}"/>
                      </a:ext>
                    </a:extLst>
                  </p:cNvPr>
                  <p:cNvCxnSpPr>
                    <a:cxnSpLocks/>
                  </p:cNvCxnSpPr>
                  <p:nvPr/>
                </p:nvCxnSpPr>
                <p:spPr>
                  <a:xfrm flipH="1">
                    <a:off x="2867374" y="1913911"/>
                    <a:ext cx="1016745" cy="30973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7883891-16AD-FCEF-32D4-58997EF81E2C}"/>
                      </a:ext>
                    </a:extLst>
                  </p:cNvPr>
                  <p:cNvSpPr txBox="1"/>
                  <p:nvPr/>
                </p:nvSpPr>
                <p:spPr>
                  <a:xfrm>
                    <a:off x="166719" y="2546909"/>
                    <a:ext cx="4052811" cy="792756"/>
                  </a:xfrm>
                  <a:prstGeom prst="rect">
                    <a:avLst/>
                  </a:prstGeom>
                  <a:noFill/>
                  <a:ln>
                    <a:solidFill>
                      <a:schemeClr val="tx1"/>
                    </a:solidFill>
                    <a:prstDash val="dash"/>
                  </a:ln>
                </p:spPr>
                <p:txBody>
                  <a:bodyPr wrap="square">
                    <a:spAutoFit/>
                  </a:bodyPr>
                  <a:lstStyle/>
                  <a:p>
                    <a:pPr algn="ctr"/>
                    <a:r>
                      <a:rPr lang="en-GB" sz="2400" dirty="0">
                        <a:solidFill>
                          <a:srgbClr val="002060"/>
                        </a:solidFill>
                      </a:rPr>
                      <a:t>Rising payment instalments increase probability </a:t>
                    </a:r>
                    <a:r>
                      <a:rPr lang="hu-HU" sz="2400" dirty="0">
                        <a:solidFill>
                          <a:srgbClr val="002060"/>
                        </a:solidFill>
                      </a:rPr>
                      <a:t>of default</a:t>
                    </a:r>
                  </a:p>
                </p:txBody>
              </p:sp>
              <p:sp>
                <p:nvSpPr>
                  <p:cNvPr id="22" name="TextBox 21">
                    <a:extLst>
                      <a:ext uri="{FF2B5EF4-FFF2-40B4-BE49-F238E27FC236}">
                        <a16:creationId xmlns:a16="http://schemas.microsoft.com/office/drawing/2014/main" id="{F85CA572-364E-2A9C-A1CB-B02C33D9EB56}"/>
                      </a:ext>
                    </a:extLst>
                  </p:cNvPr>
                  <p:cNvSpPr txBox="1"/>
                  <p:nvPr/>
                </p:nvSpPr>
                <p:spPr>
                  <a:xfrm>
                    <a:off x="489422" y="3981258"/>
                    <a:ext cx="2568119" cy="469782"/>
                  </a:xfrm>
                  <a:prstGeom prst="rect">
                    <a:avLst/>
                  </a:prstGeom>
                  <a:solidFill>
                    <a:schemeClr val="accent3">
                      <a:lumMod val="20000"/>
                      <a:lumOff val="80000"/>
                    </a:schemeClr>
                  </a:solidFill>
                </p:spPr>
                <p:txBody>
                  <a:bodyPr wrap="square" rtlCol="0">
                    <a:spAutoFit/>
                  </a:bodyPr>
                  <a:lstStyle/>
                  <a:p>
                    <a:pPr algn="ctr"/>
                    <a:r>
                      <a:rPr lang="hu-HU" sz="2600" b="1" dirty="0">
                        <a:solidFill>
                          <a:srgbClr val="002060"/>
                        </a:solidFill>
                      </a:rPr>
                      <a:t>Credit </a:t>
                    </a:r>
                    <a:r>
                      <a:rPr lang="hu-HU" sz="2600" b="1" dirty="0" err="1">
                        <a:solidFill>
                          <a:srgbClr val="002060"/>
                        </a:solidFill>
                      </a:rPr>
                      <a:t>risks</a:t>
                    </a:r>
                    <a:endParaRPr lang="hu-HU" sz="2600" b="1" dirty="0">
                      <a:solidFill>
                        <a:srgbClr val="002060"/>
                      </a:solidFill>
                    </a:endParaRPr>
                  </a:p>
                </p:txBody>
              </p:sp>
              <p:cxnSp>
                <p:nvCxnSpPr>
                  <p:cNvPr id="23" name="Straight Arrow Connector 22">
                    <a:extLst>
                      <a:ext uri="{FF2B5EF4-FFF2-40B4-BE49-F238E27FC236}">
                        <a16:creationId xmlns:a16="http://schemas.microsoft.com/office/drawing/2014/main" id="{C1B36375-9BB6-7488-972A-E1143E374C9D}"/>
                      </a:ext>
                    </a:extLst>
                  </p:cNvPr>
                  <p:cNvCxnSpPr>
                    <a:cxnSpLocks/>
                    <a:stCxn id="12" idx="2"/>
                  </p:cNvCxnSpPr>
                  <p:nvPr/>
                </p:nvCxnSpPr>
                <p:spPr>
                  <a:xfrm flipH="1">
                    <a:off x="4739447" y="2701501"/>
                    <a:ext cx="1" cy="83554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Arrow: Bent-Up 23">
                    <a:extLst>
                      <a:ext uri="{FF2B5EF4-FFF2-40B4-BE49-F238E27FC236}">
                        <a16:creationId xmlns:a16="http://schemas.microsoft.com/office/drawing/2014/main" id="{47AC5166-46FC-F0EF-7C43-50DB88D47E00}"/>
                      </a:ext>
                    </a:extLst>
                  </p:cNvPr>
                  <p:cNvSpPr/>
                  <p:nvPr/>
                </p:nvSpPr>
                <p:spPr>
                  <a:xfrm rot="5400000">
                    <a:off x="1006619" y="4718243"/>
                    <a:ext cx="803159" cy="776780"/>
                  </a:xfrm>
                  <a:prstGeom prst="ben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Up 24">
                    <a:extLst>
                      <a:ext uri="{FF2B5EF4-FFF2-40B4-BE49-F238E27FC236}">
                        <a16:creationId xmlns:a16="http://schemas.microsoft.com/office/drawing/2014/main" id="{F61FF0F9-1CD2-09B3-34DF-3E07F27054E1}"/>
                      </a:ext>
                    </a:extLst>
                  </p:cNvPr>
                  <p:cNvSpPr/>
                  <p:nvPr/>
                </p:nvSpPr>
                <p:spPr>
                  <a:xfrm>
                    <a:off x="7471766" y="4705053"/>
                    <a:ext cx="776780" cy="851478"/>
                  </a:xfrm>
                  <a:prstGeom prst="leftUpArrow">
                    <a:avLst>
                      <a:gd name="adj1" fmla="val 25000"/>
                      <a:gd name="adj2" fmla="val 25000"/>
                      <a:gd name="adj3" fmla="val 25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Arrow: Up 8">
                <a:extLst>
                  <a:ext uri="{FF2B5EF4-FFF2-40B4-BE49-F238E27FC236}">
                    <a16:creationId xmlns:a16="http://schemas.microsoft.com/office/drawing/2014/main" id="{D7C58B2E-8CD1-CB6C-067B-E5A07ECB9D46}"/>
                  </a:ext>
                </a:extLst>
              </p:cNvPr>
              <p:cNvSpPr/>
              <p:nvPr/>
            </p:nvSpPr>
            <p:spPr>
              <a:xfrm>
                <a:off x="1978879" y="1146359"/>
                <a:ext cx="576452" cy="790658"/>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rrow: Up 6">
              <a:extLst>
                <a:ext uri="{FF2B5EF4-FFF2-40B4-BE49-F238E27FC236}">
                  <a16:creationId xmlns:a16="http://schemas.microsoft.com/office/drawing/2014/main" id="{453A6512-2EFD-5986-F627-7CB9FC2FDE14}"/>
                </a:ext>
              </a:extLst>
            </p:cNvPr>
            <p:cNvSpPr/>
            <p:nvPr/>
          </p:nvSpPr>
          <p:spPr>
            <a:xfrm>
              <a:off x="1824274" y="4873332"/>
              <a:ext cx="414363" cy="566644"/>
            </a:xfrm>
            <a:prstGeom prst="upArrow">
              <a:avLst/>
            </a:prstGeom>
            <a:solidFill>
              <a:schemeClr val="tx2">
                <a:lumMod val="10000"/>
                <a:lumOff val="9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7CD8A4D0-9CC8-21CF-E16C-9EB89551DD8E}"/>
              </a:ext>
            </a:extLst>
          </p:cNvPr>
          <p:cNvSpPr txBox="1"/>
          <p:nvPr/>
        </p:nvSpPr>
        <p:spPr>
          <a:xfrm>
            <a:off x="3992962" y="1050808"/>
            <a:ext cx="886936" cy="923330"/>
          </a:xfrm>
          <a:prstGeom prst="rect">
            <a:avLst/>
          </a:prstGeom>
          <a:solidFill>
            <a:schemeClr val="tx2">
              <a:lumMod val="10000"/>
              <a:lumOff val="90000"/>
              <a:alpha val="30000"/>
            </a:schemeClr>
          </a:solidFill>
        </p:spPr>
        <p:txBody>
          <a:bodyPr wrap="square" rtlCol="0">
            <a:spAutoFit/>
          </a:bodyPr>
          <a:lstStyle/>
          <a:p>
            <a:pPr algn="ctr"/>
            <a:r>
              <a:rPr lang="hu-HU" sz="5400" b="1" dirty="0">
                <a:solidFill>
                  <a:schemeClr val="tx2"/>
                </a:solidFill>
              </a:rPr>
              <a:t>%</a:t>
            </a:r>
          </a:p>
        </p:txBody>
      </p:sp>
    </p:spTree>
    <p:extLst>
      <p:ext uri="{BB962C8B-B14F-4D97-AF65-F5344CB8AC3E}">
        <p14:creationId xmlns:p14="http://schemas.microsoft.com/office/powerpoint/2010/main" val="411311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52BFE3D-80D1-483C-D946-A2EAA7EA6778}"/>
              </a:ext>
            </a:extLst>
          </p:cNvPr>
          <p:cNvGraphicFramePr/>
          <p:nvPr>
            <p:extLst>
              <p:ext uri="{D42A27DB-BD31-4B8C-83A1-F6EECF244321}">
                <p14:modId xmlns:p14="http://schemas.microsoft.com/office/powerpoint/2010/main" val="3456071880"/>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35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7CD5A29-2BF2-7199-5A6B-F8FAD934403C}"/>
              </a:ext>
            </a:extLst>
          </p:cNvPr>
          <p:cNvSpPr>
            <a:spLocks noGrp="1"/>
          </p:cNvSpPr>
          <p:nvPr>
            <p:ph type="title"/>
          </p:nvPr>
        </p:nvSpPr>
        <p:spPr>
          <a:xfrm>
            <a:off x="3186120" y="145574"/>
            <a:ext cx="8596027" cy="713833"/>
          </a:xfrm>
        </p:spPr>
        <p:txBody>
          <a:bodyPr>
            <a:noAutofit/>
          </a:bodyPr>
          <a:lstStyle/>
          <a:p>
            <a:r>
              <a:rPr lang="en-US" sz="2400" dirty="0"/>
              <a:t>Liquidity </a:t>
            </a:r>
            <a:r>
              <a:rPr lang="hu-HU" sz="2400" dirty="0" err="1"/>
              <a:t>reserve</a:t>
            </a:r>
            <a:r>
              <a:rPr lang="en-US" sz="2400" dirty="0"/>
              <a:t>s are very high at sector level</a:t>
            </a:r>
            <a:endParaRPr lang="hu-HU" sz="2400" dirty="0"/>
          </a:p>
        </p:txBody>
      </p:sp>
      <p:sp>
        <p:nvSpPr>
          <p:cNvPr id="3" name="TextBox 2">
            <a:extLst>
              <a:ext uri="{FF2B5EF4-FFF2-40B4-BE49-F238E27FC236}">
                <a16:creationId xmlns:a16="http://schemas.microsoft.com/office/drawing/2014/main" id="{702B7A6F-D2C5-BC6D-FE2B-94D607903873}"/>
              </a:ext>
            </a:extLst>
          </p:cNvPr>
          <p:cNvSpPr txBox="1"/>
          <p:nvPr/>
        </p:nvSpPr>
        <p:spPr>
          <a:xfrm>
            <a:off x="3186120" y="5561012"/>
            <a:ext cx="8351837" cy="341632"/>
          </a:xfrm>
          <a:prstGeom prst="rect">
            <a:avLst/>
          </a:prstGeom>
          <a:noFill/>
        </p:spPr>
        <p:txBody>
          <a:bodyPr vert="horz" wrap="square" lIns="91440" tIns="45720" rIns="91440" bIns="45720" rtlCol="0" anchor="ctr">
            <a:spAutoFit/>
          </a:bodyPr>
          <a:lstStyle>
            <a:lvl1pPr indent="0">
              <a:lnSpc>
                <a:spcPct val="90000"/>
              </a:lnSpc>
              <a:spcBef>
                <a:spcPts val="0"/>
              </a:spcBef>
              <a:buFont typeface="Arial" panose="020B0604020202020204" pitchFamily="34" charset="0"/>
              <a:buNone/>
              <a:defRPr i="1" cap="all">
                <a:solidFill>
                  <a:srgbClr val="141B4D"/>
                </a:solidFill>
                <a:latin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i="0" dirty="0"/>
              <a:t>Decomposition and development of banks’ operative liquidity reserves</a:t>
            </a:r>
            <a:endParaRPr lang="hu-HU" i="0" dirty="0"/>
          </a:p>
        </p:txBody>
      </p:sp>
      <p:sp>
        <p:nvSpPr>
          <p:cNvPr id="4" name="TextBox 3">
            <a:extLst>
              <a:ext uri="{FF2B5EF4-FFF2-40B4-BE49-F238E27FC236}">
                <a16:creationId xmlns:a16="http://schemas.microsoft.com/office/drawing/2014/main" id="{7063CA1A-63B9-AED5-F78A-D32AC73C08AD}"/>
              </a:ext>
            </a:extLst>
          </p:cNvPr>
          <p:cNvSpPr txBox="1"/>
          <p:nvPr/>
        </p:nvSpPr>
        <p:spPr>
          <a:xfrm>
            <a:off x="3186121" y="5928643"/>
            <a:ext cx="8243879" cy="929357"/>
          </a:xfrm>
          <a:prstGeom prst="rect">
            <a:avLst/>
          </a:prstGeom>
          <a:noFill/>
        </p:spPr>
        <p:txBody>
          <a:bodyPr wrap="square">
            <a:spAutoFit/>
          </a:bodyPr>
          <a:lstStyle/>
          <a:p>
            <a:pPr>
              <a:lnSpc>
                <a:spcPct val="115000"/>
              </a:lnSpc>
              <a:spcAft>
                <a:spcPts val="750"/>
              </a:spcAft>
            </a:pPr>
            <a:r>
              <a:rPr lang="en-US" sz="1200" dirty="0">
                <a:solidFill>
                  <a:srgbClr val="0C2148"/>
                </a:solidFill>
                <a:latin typeface="Calibri" panose="020F0502020204030204" pitchFamily="34" charset="0"/>
                <a:ea typeface="Calibri" panose="020F0502020204030204" pitchFamily="34" charset="0"/>
                <a:cs typeface="Times New Roman" panose="02020603050405020304" pitchFamily="18" charset="0"/>
              </a:rPr>
              <a:t>Note: The portfolio gap denotes the contractual net flows of treasury operations within 30 days of the data reporting date with the following content: interbank loans and deposits, </a:t>
            </a:r>
            <a:r>
              <a:rPr lang="en-US" sz="1200"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MNB</a:t>
            </a:r>
            <a:r>
              <a:rPr lang="en-US" sz="12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deposits, repos, securities other than own issued, deposits over HUF 5 billion, derivatives. Classified into the “other” category: ECB eligible collateral, cash flows from own securities, deviation from and changes in reserve requirements. Source: </a:t>
            </a:r>
            <a:r>
              <a:rPr lang="en-US" sz="1200"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MNB</a:t>
            </a:r>
            <a:endParaRPr lang="hu-H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EC38545-10F8-31BC-BD97-70A3DDB82017}"/>
              </a:ext>
            </a:extLst>
          </p:cNvPr>
          <p:cNvSpPr/>
          <p:nvPr/>
        </p:nvSpPr>
        <p:spPr>
          <a:xfrm>
            <a:off x="8774098" y="1067231"/>
            <a:ext cx="3169086" cy="4379936"/>
          </a:xfrm>
          <a:prstGeom prst="rect">
            <a:avLst/>
          </a:prstGeom>
          <a:solidFill>
            <a:schemeClr val="tx2">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ample </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liquidity reserves provide strong protection </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against liquidity shocks in spite of the increase in geopolitical risks</a:t>
            </a:r>
            <a:r>
              <a:rPr lang="hu-HU"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r>
              <a:rPr lang="en-US" sz="1600" dirty="0">
                <a:solidFill>
                  <a:srgbClr val="002060"/>
                </a:solidFill>
                <a:latin typeface="Calibri" panose="020F0502020204030204" pitchFamily="34" charset="0"/>
                <a:cs typeface="Times New Roman" panose="02020603050405020304" pitchFamily="18" charset="0"/>
              </a:rPr>
              <a:t>Even </a:t>
            </a:r>
            <a:r>
              <a:rPr lang="hu-HU" sz="1600" dirty="0">
                <a:solidFill>
                  <a:srgbClr val="002060"/>
                </a:solidFill>
                <a:latin typeface="Calibri" panose="020F0502020204030204" pitchFamily="34" charset="0"/>
                <a:cs typeface="Times New Roman" panose="02020603050405020304" pitchFamily="18" charset="0"/>
              </a:rPr>
              <a:t>amid</a:t>
            </a:r>
            <a:r>
              <a:rPr lang="en-US" sz="1600" dirty="0">
                <a:solidFill>
                  <a:srgbClr val="002060"/>
                </a:solidFill>
                <a:latin typeface="Calibri" panose="020F0502020204030204" pitchFamily="34" charset="0"/>
                <a:cs typeface="Times New Roman" panose="02020603050405020304" pitchFamily="18" charset="0"/>
              </a:rPr>
              <a:t> the general uncertainty evolving as a result of the war between Russia and Ukraine, </a:t>
            </a:r>
            <a:r>
              <a:rPr lang="en-US" sz="1600" b="1" dirty="0">
                <a:solidFill>
                  <a:srgbClr val="002060"/>
                </a:solidFill>
                <a:latin typeface="Calibri" panose="020F0502020204030204" pitchFamily="34" charset="0"/>
                <a:cs typeface="Times New Roman" panose="02020603050405020304" pitchFamily="18" charset="0"/>
              </a:rPr>
              <a:t>there was no outflow on the liability side of the Hungarian banking sector that could be considered significant </a:t>
            </a:r>
            <a:r>
              <a:rPr lang="en-US" sz="1600" dirty="0">
                <a:solidFill>
                  <a:srgbClr val="002060"/>
                </a:solidFill>
                <a:latin typeface="Calibri" panose="020F0502020204030204" pitchFamily="34" charset="0"/>
                <a:cs typeface="Times New Roman" panose="02020603050405020304" pitchFamily="18" charset="0"/>
              </a:rPr>
              <a:t>at sector level</a:t>
            </a:r>
            <a:r>
              <a:rPr lang="hu-HU" sz="1600" dirty="0">
                <a:solidFill>
                  <a:srgbClr val="002060"/>
                </a:solidFill>
                <a:latin typeface="Calibri" panose="020F0502020204030204" pitchFamily="34" charset="0"/>
                <a:cs typeface="Times New Roman" panose="02020603050405020304" pitchFamily="18" charset="0"/>
              </a:rPr>
              <a:t>. </a:t>
            </a:r>
            <a:r>
              <a:rPr lang="en-US" sz="1600" dirty="0">
                <a:solidFill>
                  <a:srgbClr val="002060"/>
                </a:solidFill>
                <a:latin typeface="Calibri" panose="020F0502020204030204" pitchFamily="34" charset="0"/>
                <a:cs typeface="Times New Roman" panose="02020603050405020304" pitchFamily="18" charset="0"/>
              </a:rPr>
              <a:t>Nevertheless, the changing money market environment required some banks to conduct </a:t>
            </a:r>
            <a:r>
              <a:rPr lang="en-US" sz="1600" b="1" dirty="0">
                <a:solidFill>
                  <a:srgbClr val="002060"/>
                </a:solidFill>
                <a:latin typeface="Calibri" panose="020F0502020204030204" pitchFamily="34" charset="0"/>
                <a:cs typeface="Times New Roman" panose="02020603050405020304" pitchFamily="18" charset="0"/>
              </a:rPr>
              <a:t>stricter liquidity management</a:t>
            </a:r>
            <a:r>
              <a:rPr lang="en-US" sz="1600" dirty="0">
                <a:solidFill>
                  <a:srgbClr val="002060"/>
                </a:solidFill>
                <a:latin typeface="Calibri" panose="020F0502020204030204" pitchFamily="34" charset="0"/>
                <a:cs typeface="Times New Roman" panose="02020603050405020304" pitchFamily="18" charset="0"/>
              </a:rPr>
              <a:t> than usual. </a:t>
            </a:r>
            <a:endParaRPr lang="hu-HU" sz="1600" dirty="0">
              <a:solidFill>
                <a:srgbClr val="002060"/>
              </a:solidFill>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A03627D-FF86-5F52-93D6-C354C6BD8336}"/>
              </a:ext>
            </a:extLst>
          </p:cNvPr>
          <p:cNvSpPr txBox="1"/>
          <p:nvPr/>
        </p:nvSpPr>
        <p:spPr>
          <a:xfrm>
            <a:off x="8774097" y="963319"/>
            <a:ext cx="3417903" cy="369332"/>
          </a:xfrm>
          <a:prstGeom prst="rect">
            <a:avLst/>
          </a:prstGeom>
          <a:noFill/>
          <a:ln>
            <a:noFill/>
          </a:ln>
        </p:spPr>
        <p:txBody>
          <a:bodyPr wrap="square">
            <a:spAutoFit/>
          </a:bodyPr>
          <a:lstStyle/>
          <a:p>
            <a:endParaRPr lang="hu-HU" b="1" dirty="0">
              <a:solidFill>
                <a:srgbClr val="002060"/>
              </a:solidFill>
              <a:latin typeface="Calibri" panose="020F0502020204030204" pitchFamily="34" charset="0"/>
              <a:cs typeface="Times New Roman" panose="02020603050405020304" pitchFamily="18" charset="0"/>
            </a:endParaRPr>
          </a:p>
        </p:txBody>
      </p:sp>
      <p:pic>
        <p:nvPicPr>
          <p:cNvPr id="7" name="Kép 1">
            <a:extLst>
              <a:ext uri="{FF2B5EF4-FFF2-40B4-BE49-F238E27FC236}">
                <a16:creationId xmlns:a16="http://schemas.microsoft.com/office/drawing/2014/main" id="{1BDCBED8-AA8D-ADC1-2100-4ECBF0632BEF}"/>
              </a:ext>
            </a:extLst>
          </p:cNvPr>
          <p:cNvPicPr>
            <a:picLocks noChangeAspect="1"/>
          </p:cNvPicPr>
          <p:nvPr/>
        </p:nvPicPr>
        <p:blipFill>
          <a:blip r:embed="rId2"/>
          <a:stretch>
            <a:fillRect/>
          </a:stretch>
        </p:blipFill>
        <p:spPr>
          <a:xfrm>
            <a:off x="3081957" y="1156991"/>
            <a:ext cx="5692140" cy="3930777"/>
          </a:xfrm>
          <a:prstGeom prst="rect">
            <a:avLst/>
          </a:prstGeom>
        </p:spPr>
      </p:pic>
    </p:spTree>
    <p:extLst>
      <p:ext uri="{BB962C8B-B14F-4D97-AF65-F5344CB8AC3E}">
        <p14:creationId xmlns:p14="http://schemas.microsoft.com/office/powerpoint/2010/main" val="212518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9507-945D-8910-EF94-DD25C73BAC2F}"/>
              </a:ext>
            </a:extLst>
          </p:cNvPr>
          <p:cNvSpPr>
            <a:spLocks noGrp="1"/>
          </p:cNvSpPr>
          <p:nvPr>
            <p:ph type="title"/>
          </p:nvPr>
        </p:nvSpPr>
        <p:spPr>
          <a:xfrm>
            <a:off x="3187082" y="228322"/>
            <a:ext cx="8791557" cy="713833"/>
          </a:xfrm>
        </p:spPr>
        <p:txBody>
          <a:bodyPr>
            <a:noAutofit/>
          </a:bodyPr>
          <a:lstStyle/>
          <a:p>
            <a:r>
              <a:rPr lang="en-US" sz="2400" dirty="0"/>
              <a:t>the sector would </a:t>
            </a:r>
            <a:r>
              <a:rPr lang="en-GB" sz="2400" dirty="0"/>
              <a:t>meet liquidity requirements even in the case of a significant shock</a:t>
            </a:r>
          </a:p>
        </p:txBody>
      </p:sp>
      <p:sp>
        <p:nvSpPr>
          <p:cNvPr id="3" name="TextBox 2">
            <a:extLst>
              <a:ext uri="{FF2B5EF4-FFF2-40B4-BE49-F238E27FC236}">
                <a16:creationId xmlns:a16="http://schemas.microsoft.com/office/drawing/2014/main" id="{748BF8DD-3D40-9E7B-A747-AC6B7A74CC4C}"/>
              </a:ext>
            </a:extLst>
          </p:cNvPr>
          <p:cNvSpPr txBox="1"/>
          <p:nvPr/>
        </p:nvSpPr>
        <p:spPr>
          <a:xfrm>
            <a:off x="3187083" y="1110066"/>
            <a:ext cx="8899661" cy="369332"/>
          </a:xfrm>
          <a:prstGeom prst="rect">
            <a:avLst/>
          </a:prstGeom>
          <a:solidFill>
            <a:schemeClr val="tx2">
              <a:lumMod val="25000"/>
              <a:lumOff val="75000"/>
              <a:alpha val="20000"/>
            </a:schemeClr>
          </a:solidFill>
        </p:spPr>
        <p:txBody>
          <a:bodyPr wrap="square" rtlCol="0">
            <a:spAutoFit/>
          </a:bodyPr>
          <a:lstStyle/>
          <a:p>
            <a:pPr algn="just"/>
            <a:r>
              <a:rPr lang="hu-HU" b="1" dirty="0">
                <a:solidFill>
                  <a:srgbClr val="002060"/>
                </a:solidFill>
              </a:rPr>
              <a:t>The </a:t>
            </a:r>
            <a:r>
              <a:rPr lang="hu-HU" b="1" dirty="0" err="1">
                <a:solidFill>
                  <a:srgbClr val="002060"/>
                </a:solidFill>
              </a:rPr>
              <a:t>majority</a:t>
            </a:r>
            <a:r>
              <a:rPr lang="hu-HU" b="1" dirty="0">
                <a:solidFill>
                  <a:srgbClr val="002060"/>
                </a:solidFill>
              </a:rPr>
              <a:t> </a:t>
            </a:r>
            <a:r>
              <a:rPr lang="en-US" b="1" dirty="0">
                <a:solidFill>
                  <a:srgbClr val="002060"/>
                </a:solidFill>
              </a:rPr>
              <a:t>of bank</a:t>
            </a:r>
            <a:r>
              <a:rPr lang="hu-HU" b="1" dirty="0">
                <a:solidFill>
                  <a:srgbClr val="002060"/>
                </a:solidFill>
              </a:rPr>
              <a:t>s</a:t>
            </a:r>
            <a:r>
              <a:rPr lang="en-US" b="1" dirty="0">
                <a:solidFill>
                  <a:srgbClr val="002060"/>
                </a:solidFill>
              </a:rPr>
              <a:t> would satisfy regulatory minimum requirements even </a:t>
            </a:r>
            <a:r>
              <a:rPr lang="hu-HU" b="1" dirty="0" err="1">
                <a:solidFill>
                  <a:srgbClr val="002060"/>
                </a:solidFill>
              </a:rPr>
              <a:t>after</a:t>
            </a:r>
            <a:r>
              <a:rPr lang="hu-HU" b="1" dirty="0">
                <a:solidFill>
                  <a:srgbClr val="002060"/>
                </a:solidFill>
              </a:rPr>
              <a:t> a </a:t>
            </a:r>
            <a:r>
              <a:rPr lang="hu-HU" b="1" dirty="0" err="1">
                <a:solidFill>
                  <a:srgbClr val="002060"/>
                </a:solidFill>
              </a:rPr>
              <a:t>shock</a:t>
            </a:r>
            <a:r>
              <a:rPr lang="hu-HU" b="1" dirty="0">
                <a:solidFill>
                  <a:srgbClr val="002060"/>
                </a:solidFill>
              </a:rPr>
              <a:t>.</a:t>
            </a:r>
          </a:p>
        </p:txBody>
      </p:sp>
      <p:sp>
        <p:nvSpPr>
          <p:cNvPr id="4" name="TextBox 3">
            <a:extLst>
              <a:ext uri="{FF2B5EF4-FFF2-40B4-BE49-F238E27FC236}">
                <a16:creationId xmlns:a16="http://schemas.microsoft.com/office/drawing/2014/main" id="{0E238FC7-DE13-2CD2-29A4-F416F86F88C5}"/>
              </a:ext>
            </a:extLst>
          </p:cNvPr>
          <p:cNvSpPr txBox="1"/>
          <p:nvPr/>
        </p:nvSpPr>
        <p:spPr>
          <a:xfrm>
            <a:off x="3106913" y="6195854"/>
            <a:ext cx="8229871" cy="433824"/>
          </a:xfrm>
          <a:prstGeom prst="rect">
            <a:avLst/>
          </a:prstGeom>
        </p:spPr>
        <p:txBody>
          <a:bodyPr vert="horz" lIns="91440" tIns="45720" rIns="91440" bIns="45720" rtlCol="0" anchor="ctr">
            <a:noAutofit/>
          </a:bodyPr>
          <a:lstStyle>
            <a:defPPr>
              <a:defRPr lang="en-US"/>
            </a:defPPr>
            <a:lvl1pPr indent="0" algn="r"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US" dirty="0"/>
              <a:t>Note: The indicator is the sum of the liquidity shortfalls in percentage points (no more than 100 percentage points) compared to the 100-percent regulatory limit of the </a:t>
            </a:r>
            <a:r>
              <a:rPr lang="en-US" dirty="0" err="1"/>
              <a:t>LCR</a:t>
            </a:r>
            <a:r>
              <a:rPr lang="en-US" dirty="0"/>
              <a:t>, weighted by the balance sheet total in the stress scenario. The higher the value of the indicator, the greater the liquidity risk. Based on data for the nine largest institutions up to 2018 Q1, and for the whole credit sector thereafter. Based on partial data and central bank estimates for 2022 Q1. Source: </a:t>
            </a:r>
            <a:r>
              <a:rPr lang="en-US" dirty="0" err="1"/>
              <a:t>MNB</a:t>
            </a:r>
            <a:endParaRPr lang="hu-HU" dirty="0"/>
          </a:p>
        </p:txBody>
      </p:sp>
      <p:sp>
        <p:nvSpPr>
          <p:cNvPr id="5" name="TextBox 4">
            <a:extLst>
              <a:ext uri="{FF2B5EF4-FFF2-40B4-BE49-F238E27FC236}">
                <a16:creationId xmlns:a16="http://schemas.microsoft.com/office/drawing/2014/main" id="{B0C0E899-A739-4DEE-040F-0AA1C7DD3705}"/>
              </a:ext>
            </a:extLst>
          </p:cNvPr>
          <p:cNvSpPr txBox="1"/>
          <p:nvPr/>
        </p:nvSpPr>
        <p:spPr>
          <a:xfrm>
            <a:off x="4247016" y="5610876"/>
            <a:ext cx="3134088" cy="369332"/>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i="0" cap="all" dirty="0">
                <a:ea typeface="+mn-ea"/>
              </a:rPr>
              <a:t>The Liquidity Stress Index</a:t>
            </a:r>
          </a:p>
        </p:txBody>
      </p:sp>
      <p:graphicFrame>
        <p:nvGraphicFramePr>
          <p:cNvPr id="6" name="Table 3">
            <a:extLst>
              <a:ext uri="{FF2B5EF4-FFF2-40B4-BE49-F238E27FC236}">
                <a16:creationId xmlns:a16="http://schemas.microsoft.com/office/drawing/2014/main" id="{BD4F1A48-B770-816C-10ED-CBD85219EF0A}"/>
              </a:ext>
            </a:extLst>
          </p:cNvPr>
          <p:cNvGraphicFramePr>
            <a:graphicFrameLocks noGrp="1"/>
          </p:cNvGraphicFramePr>
          <p:nvPr>
            <p:extLst>
              <p:ext uri="{D42A27DB-BD31-4B8C-83A1-F6EECF244321}">
                <p14:modId xmlns:p14="http://schemas.microsoft.com/office/powerpoint/2010/main" val="633360400"/>
              </p:ext>
            </p:extLst>
          </p:nvPr>
        </p:nvGraphicFramePr>
        <p:xfrm>
          <a:off x="8310624" y="1587516"/>
          <a:ext cx="3766884" cy="4023360"/>
        </p:xfrm>
        <a:graphic>
          <a:graphicData uri="http://schemas.openxmlformats.org/drawingml/2006/table">
            <a:tbl>
              <a:tblPr firstRow="1" bandRow="1">
                <a:tableStyleId>{5C22544A-7EE6-4342-B048-85BDC9FD1C3A}</a:tableStyleId>
              </a:tblPr>
              <a:tblGrid>
                <a:gridCol w="1539053">
                  <a:extLst>
                    <a:ext uri="{9D8B030D-6E8A-4147-A177-3AD203B41FA5}">
                      <a16:colId xmlns:a16="http://schemas.microsoft.com/office/drawing/2014/main" val="1470238587"/>
                    </a:ext>
                  </a:extLst>
                </a:gridCol>
                <a:gridCol w="972203">
                  <a:extLst>
                    <a:ext uri="{9D8B030D-6E8A-4147-A177-3AD203B41FA5}">
                      <a16:colId xmlns:a16="http://schemas.microsoft.com/office/drawing/2014/main" val="2627047095"/>
                    </a:ext>
                  </a:extLst>
                </a:gridCol>
                <a:gridCol w="1255628">
                  <a:extLst>
                    <a:ext uri="{9D8B030D-6E8A-4147-A177-3AD203B41FA5}">
                      <a16:colId xmlns:a16="http://schemas.microsoft.com/office/drawing/2014/main" val="1863132580"/>
                    </a:ext>
                  </a:extLst>
                </a:gridCol>
              </a:tblGrid>
              <a:tr h="257318">
                <a:tc gridSpan="3">
                  <a:txBody>
                    <a:bodyPr/>
                    <a:lstStyle/>
                    <a:p>
                      <a:pPr algn="ctr"/>
                      <a:r>
                        <a:rPr lang="en-GB" sz="1100" noProof="0" dirty="0"/>
                        <a:t>Assets</a:t>
                      </a:r>
                    </a:p>
                  </a:txBody>
                  <a:tcPr>
                    <a:solidFill>
                      <a:schemeClr val="tx2">
                        <a:lumMod val="50000"/>
                        <a:lumOff val="50000"/>
                      </a:schemeClr>
                    </a:solidFill>
                  </a:tcPr>
                </a:tc>
                <a:tc hMerge="1">
                  <a:txBody>
                    <a:bodyPr/>
                    <a:lstStyle/>
                    <a:p>
                      <a:endParaRPr lang="hu-HU"/>
                    </a:p>
                  </a:txBody>
                  <a:tcPr/>
                </a:tc>
                <a:tc hMerge="1">
                  <a:txBody>
                    <a:bodyPr/>
                    <a:lstStyle/>
                    <a:p>
                      <a:endParaRPr lang="hu-HU" dirty="0"/>
                    </a:p>
                  </a:txBody>
                  <a:tcPr/>
                </a:tc>
                <a:extLst>
                  <a:ext uri="{0D108BD9-81ED-4DB2-BD59-A6C34878D82A}">
                    <a16:rowId xmlns:a16="http://schemas.microsoft.com/office/drawing/2014/main" val="1701992742"/>
                  </a:ext>
                </a:extLst>
              </a:tr>
              <a:tr h="257318">
                <a:tc>
                  <a:txBody>
                    <a:bodyPr/>
                    <a:lstStyle/>
                    <a:p>
                      <a:pPr algn="ctr"/>
                      <a:r>
                        <a:rPr lang="en-GB" sz="1100" i="1" noProof="0"/>
                        <a:t>Item</a:t>
                      </a:r>
                    </a:p>
                  </a:txBody>
                  <a:tcPr/>
                </a:tc>
                <a:tc>
                  <a:txBody>
                    <a:bodyPr/>
                    <a:lstStyle/>
                    <a:p>
                      <a:pPr algn="ctr"/>
                      <a:r>
                        <a:rPr lang="en-GB" sz="1100" i="1" noProof="0"/>
                        <a:t>Degree</a:t>
                      </a:r>
                    </a:p>
                  </a:txBody>
                  <a:tcPr/>
                </a:tc>
                <a:tc>
                  <a:txBody>
                    <a:bodyPr/>
                    <a:lstStyle/>
                    <a:p>
                      <a:pPr algn="ctr"/>
                      <a:r>
                        <a:rPr lang="en-GB" sz="1100" i="1" noProof="0"/>
                        <a:t>Currencies affected</a:t>
                      </a:r>
                    </a:p>
                  </a:txBody>
                  <a:tcPr marL="36000" marR="36000"/>
                </a:tc>
                <a:extLst>
                  <a:ext uri="{0D108BD9-81ED-4DB2-BD59-A6C34878D82A}">
                    <a16:rowId xmlns:a16="http://schemas.microsoft.com/office/drawing/2014/main" val="274437217"/>
                  </a:ext>
                </a:extLst>
              </a:tr>
              <a:tr h="423818">
                <a:tc>
                  <a:txBody>
                    <a:bodyPr/>
                    <a:lstStyle/>
                    <a:p>
                      <a:pPr algn="ctr"/>
                      <a:r>
                        <a:rPr lang="en-GB" sz="1100" noProof="0"/>
                        <a:t>Exchange rate shock on derivatives</a:t>
                      </a:r>
                    </a:p>
                  </a:txBody>
                  <a:tcPr/>
                </a:tc>
                <a:tc>
                  <a:txBody>
                    <a:bodyPr/>
                    <a:lstStyle/>
                    <a:p>
                      <a:pPr algn="ctr"/>
                      <a:r>
                        <a:rPr lang="en-GB" sz="1100" noProof="0"/>
                        <a:t>15</a:t>
                      </a:r>
                    </a:p>
                    <a:p>
                      <a:pPr algn="ctr"/>
                      <a:r>
                        <a:rPr lang="en-GB" sz="1100" noProof="0"/>
                        <a:t>per cent</a:t>
                      </a:r>
                    </a:p>
                  </a:txBody>
                  <a:tcPr/>
                </a:tc>
                <a:tc>
                  <a:txBody>
                    <a:bodyPr/>
                    <a:lstStyle/>
                    <a:p>
                      <a:pPr algn="ctr"/>
                      <a:r>
                        <a:rPr lang="en-GB" sz="1100" noProof="0"/>
                        <a:t>FX</a:t>
                      </a:r>
                    </a:p>
                  </a:txBody>
                  <a:tcPr/>
                </a:tc>
                <a:extLst>
                  <a:ext uri="{0D108BD9-81ED-4DB2-BD59-A6C34878D82A}">
                    <a16:rowId xmlns:a16="http://schemas.microsoft.com/office/drawing/2014/main" val="1632927551"/>
                  </a:ext>
                </a:extLst>
              </a:tr>
              <a:tr h="423818">
                <a:tc>
                  <a:txBody>
                    <a:bodyPr/>
                    <a:lstStyle/>
                    <a:p>
                      <a:pPr algn="ctr"/>
                      <a:r>
                        <a:rPr lang="en-GB" sz="1100" noProof="0"/>
                        <a:t>Interest rate shock on sensitive items</a:t>
                      </a:r>
                    </a:p>
                  </a:txBody>
                  <a:tcPr/>
                </a:tc>
                <a:tc>
                  <a:txBody>
                    <a:bodyPr/>
                    <a:lstStyle/>
                    <a:p>
                      <a:pPr algn="ctr"/>
                      <a:r>
                        <a:rPr lang="en-GB" sz="1100" noProof="0"/>
                        <a:t>300</a:t>
                      </a:r>
                    </a:p>
                    <a:p>
                      <a:pPr algn="ctr"/>
                      <a:r>
                        <a:rPr lang="en-GB" sz="1100" noProof="0"/>
                        <a:t>basis points</a:t>
                      </a:r>
                    </a:p>
                  </a:txBody>
                  <a:tcPr/>
                </a:tc>
                <a:tc>
                  <a:txBody>
                    <a:bodyPr/>
                    <a:lstStyle/>
                    <a:p>
                      <a:pPr algn="ctr"/>
                      <a:r>
                        <a:rPr lang="en-GB" sz="1100" noProof="0"/>
                        <a:t>HUF</a:t>
                      </a:r>
                    </a:p>
                  </a:txBody>
                  <a:tcPr/>
                </a:tc>
                <a:extLst>
                  <a:ext uri="{0D108BD9-81ED-4DB2-BD59-A6C34878D82A}">
                    <a16:rowId xmlns:a16="http://schemas.microsoft.com/office/drawing/2014/main" val="3486166308"/>
                  </a:ext>
                </a:extLst>
              </a:tr>
              <a:tr h="423818">
                <a:tc>
                  <a:txBody>
                    <a:bodyPr/>
                    <a:lstStyle/>
                    <a:p>
                      <a:pPr algn="ctr"/>
                      <a:r>
                        <a:rPr lang="en-GB" sz="1100" noProof="0"/>
                        <a:t>Calls in household lines of credit</a:t>
                      </a:r>
                    </a:p>
                  </a:txBody>
                  <a:tcPr/>
                </a:tc>
                <a:tc>
                  <a:txBody>
                    <a:bodyPr/>
                    <a:lstStyle/>
                    <a:p>
                      <a:pPr algn="ctr"/>
                      <a:r>
                        <a:rPr lang="en-GB" sz="1100" noProof="0"/>
                        <a:t>20</a:t>
                      </a:r>
                    </a:p>
                    <a:p>
                      <a:pPr algn="ctr"/>
                      <a:r>
                        <a:rPr lang="en-GB" sz="1100" noProof="0"/>
                        <a:t>per cent</a:t>
                      </a:r>
                    </a:p>
                  </a:txBody>
                  <a:tcPr/>
                </a:tc>
                <a:tc>
                  <a:txBody>
                    <a:bodyPr/>
                    <a:lstStyle/>
                    <a:p>
                      <a:pPr algn="ctr"/>
                      <a:r>
                        <a:rPr lang="en-GB" sz="1100" noProof="0"/>
                        <a:t>HUF/FX</a:t>
                      </a:r>
                    </a:p>
                  </a:txBody>
                  <a:tcPr/>
                </a:tc>
                <a:extLst>
                  <a:ext uri="{0D108BD9-81ED-4DB2-BD59-A6C34878D82A}">
                    <a16:rowId xmlns:a16="http://schemas.microsoft.com/office/drawing/2014/main" val="1689734121"/>
                  </a:ext>
                </a:extLst>
              </a:tr>
              <a:tr h="423818">
                <a:tc>
                  <a:txBody>
                    <a:bodyPr/>
                    <a:lstStyle/>
                    <a:p>
                      <a:pPr algn="ctr"/>
                      <a:r>
                        <a:rPr lang="en-GB" sz="1100" noProof="0"/>
                        <a:t>Calls in corporate lines of credit</a:t>
                      </a:r>
                    </a:p>
                  </a:txBody>
                  <a:tcPr/>
                </a:tc>
                <a:tc>
                  <a:txBody>
                    <a:bodyPr/>
                    <a:lstStyle/>
                    <a:p>
                      <a:pPr algn="ctr"/>
                      <a:r>
                        <a:rPr lang="en-GB" sz="1100" noProof="0"/>
                        <a:t>30</a:t>
                      </a:r>
                    </a:p>
                    <a:p>
                      <a:pPr algn="ctr"/>
                      <a:r>
                        <a:rPr lang="en-GB" sz="1100" noProof="0"/>
                        <a:t>per cent</a:t>
                      </a:r>
                    </a:p>
                  </a:txBody>
                  <a:tcPr/>
                </a:tc>
                <a:tc>
                  <a:txBody>
                    <a:bodyPr/>
                    <a:lstStyle/>
                    <a:p>
                      <a:pPr algn="ctr"/>
                      <a:r>
                        <a:rPr lang="en-GB" sz="1100" noProof="0"/>
                        <a:t>HUF/FX</a:t>
                      </a:r>
                    </a:p>
                  </a:txBody>
                  <a:tcPr/>
                </a:tc>
                <a:extLst>
                  <a:ext uri="{0D108BD9-81ED-4DB2-BD59-A6C34878D82A}">
                    <a16:rowId xmlns:a16="http://schemas.microsoft.com/office/drawing/2014/main" val="1528287592"/>
                  </a:ext>
                </a:extLst>
              </a:tr>
              <a:tr h="257318">
                <a:tc gridSpan="3">
                  <a:txBody>
                    <a:bodyPr/>
                    <a:lstStyle/>
                    <a:p>
                      <a:pPr marL="0" algn="ctr" defTabSz="914332" rtl="0" eaLnBrk="1" latinLnBrk="0" hangingPunct="1"/>
                      <a:r>
                        <a:rPr lang="en-GB" sz="1100" b="1" kern="1200" noProof="0">
                          <a:solidFill>
                            <a:schemeClr val="lt1"/>
                          </a:solidFill>
                          <a:latin typeface="+mn-lt"/>
                          <a:ea typeface="+mn-ea"/>
                          <a:cs typeface="+mn-cs"/>
                        </a:rPr>
                        <a:t>Liabilities</a:t>
                      </a:r>
                    </a:p>
                  </a:txBody>
                  <a:tcPr>
                    <a:solidFill>
                      <a:schemeClr val="tx2">
                        <a:lumMod val="50000"/>
                        <a:lumOff val="50000"/>
                      </a:schemeClr>
                    </a:solidFill>
                  </a:tcPr>
                </a:tc>
                <a:tc hMerge="1">
                  <a:txBody>
                    <a:bodyPr/>
                    <a:lstStyle/>
                    <a:p>
                      <a:endParaRPr lang="hu-HU"/>
                    </a:p>
                  </a:txBody>
                  <a:tcPr/>
                </a:tc>
                <a:tc hMerge="1">
                  <a:txBody>
                    <a:bodyPr/>
                    <a:lstStyle/>
                    <a:p>
                      <a:endParaRPr lang="hu-HU" sz="1400" dirty="0"/>
                    </a:p>
                  </a:txBody>
                  <a:tcPr/>
                </a:tc>
                <a:extLst>
                  <a:ext uri="{0D108BD9-81ED-4DB2-BD59-A6C34878D82A}">
                    <a16:rowId xmlns:a16="http://schemas.microsoft.com/office/drawing/2014/main" val="4083122262"/>
                  </a:ext>
                </a:extLst>
              </a:tr>
              <a:tr h="257318">
                <a:tc>
                  <a:txBody>
                    <a:bodyPr/>
                    <a:lstStyle/>
                    <a:p>
                      <a:pPr algn="ctr"/>
                      <a:r>
                        <a:rPr lang="en-GB" sz="1100" i="1" noProof="0"/>
                        <a:t>Item</a:t>
                      </a:r>
                    </a:p>
                  </a:txBody>
                  <a:tcPr/>
                </a:tc>
                <a:tc>
                  <a:txBody>
                    <a:bodyPr/>
                    <a:lstStyle/>
                    <a:p>
                      <a:pPr algn="ctr"/>
                      <a:r>
                        <a:rPr lang="en-GB" sz="1100" i="1" noProof="0"/>
                        <a:t>Degree</a:t>
                      </a:r>
                    </a:p>
                  </a:txBody>
                  <a:tcPr/>
                </a:tc>
                <a:tc>
                  <a:txBody>
                    <a:bodyPr/>
                    <a:lstStyle/>
                    <a:p>
                      <a:pPr algn="ctr"/>
                      <a:r>
                        <a:rPr lang="en-GB" sz="1100" i="1" noProof="0"/>
                        <a:t>Currencies affected</a:t>
                      </a:r>
                    </a:p>
                  </a:txBody>
                  <a:tcPr marL="36000" marR="36000"/>
                </a:tc>
                <a:extLst>
                  <a:ext uri="{0D108BD9-81ED-4DB2-BD59-A6C34878D82A}">
                    <a16:rowId xmlns:a16="http://schemas.microsoft.com/office/drawing/2014/main" val="3734881888"/>
                  </a:ext>
                </a:extLst>
              </a:tr>
              <a:tr h="423818">
                <a:tc>
                  <a:txBody>
                    <a:bodyPr/>
                    <a:lstStyle/>
                    <a:p>
                      <a:pPr algn="ctr"/>
                      <a:r>
                        <a:rPr lang="en-GB" sz="1100" noProof="0"/>
                        <a:t>Withdrawals in household deposits</a:t>
                      </a:r>
                    </a:p>
                  </a:txBody>
                  <a:tcPr/>
                </a:tc>
                <a:tc>
                  <a:txBody>
                    <a:bodyPr/>
                    <a:lstStyle/>
                    <a:p>
                      <a:pPr algn="ctr"/>
                      <a:r>
                        <a:rPr lang="en-GB" sz="1100" noProof="0"/>
                        <a:t>10</a:t>
                      </a:r>
                    </a:p>
                    <a:p>
                      <a:pPr algn="ctr"/>
                      <a:r>
                        <a:rPr lang="en-GB" sz="1100" noProof="0"/>
                        <a:t>per cent</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GB" sz="1100" noProof="0"/>
                        <a:t>HUF/FX</a:t>
                      </a:r>
                    </a:p>
                    <a:p>
                      <a:pPr algn="ctr"/>
                      <a:endParaRPr lang="en-GB" sz="1100" noProof="0"/>
                    </a:p>
                  </a:txBody>
                  <a:tcPr/>
                </a:tc>
                <a:extLst>
                  <a:ext uri="{0D108BD9-81ED-4DB2-BD59-A6C34878D82A}">
                    <a16:rowId xmlns:a16="http://schemas.microsoft.com/office/drawing/2014/main" val="3739782564"/>
                  </a:ext>
                </a:extLst>
              </a:tr>
              <a:tr h="423818">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GB" sz="1100" noProof="0"/>
                        <a:t>Withdrawals in corporate deposits</a:t>
                      </a:r>
                    </a:p>
                  </a:txBody>
                  <a:tcPr/>
                </a:tc>
                <a:tc>
                  <a:txBody>
                    <a:bodyPr/>
                    <a:lstStyle/>
                    <a:p>
                      <a:pPr algn="ctr"/>
                      <a:r>
                        <a:rPr lang="en-GB" sz="1100" noProof="0"/>
                        <a:t>15</a:t>
                      </a:r>
                    </a:p>
                    <a:p>
                      <a:pPr algn="ctr"/>
                      <a:r>
                        <a:rPr lang="en-GB" sz="1100" noProof="0"/>
                        <a:t>per cent</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GB" sz="1100" noProof="0"/>
                        <a:t>HUF/FX</a:t>
                      </a:r>
                    </a:p>
                    <a:p>
                      <a:pPr algn="ctr"/>
                      <a:endParaRPr lang="en-GB" sz="1100" noProof="0"/>
                    </a:p>
                  </a:txBody>
                  <a:tcPr/>
                </a:tc>
                <a:extLst>
                  <a:ext uri="{0D108BD9-81ED-4DB2-BD59-A6C34878D82A}">
                    <a16:rowId xmlns:a16="http://schemas.microsoft.com/office/drawing/2014/main" val="4157708612"/>
                  </a:ext>
                </a:extLst>
              </a:tr>
              <a:tr h="423818">
                <a:tc>
                  <a:txBody>
                    <a:bodyPr/>
                    <a:lstStyle/>
                    <a:p>
                      <a:pPr algn="ctr"/>
                      <a:r>
                        <a:rPr lang="en-GB" sz="1100" noProof="0"/>
                        <a:t>Withdrawals in debt from owners</a:t>
                      </a:r>
                    </a:p>
                  </a:txBody>
                  <a:tcPr/>
                </a:tc>
                <a:tc>
                  <a:txBody>
                    <a:bodyPr/>
                    <a:lstStyle/>
                    <a:p>
                      <a:pPr algn="ctr"/>
                      <a:r>
                        <a:rPr lang="en-GB" sz="1100" noProof="0"/>
                        <a:t>30</a:t>
                      </a:r>
                    </a:p>
                    <a:p>
                      <a:pPr algn="ctr"/>
                      <a:r>
                        <a:rPr lang="en-GB" sz="1100" noProof="0"/>
                        <a:t>per cent</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GB" sz="1100" noProof="0" dirty="0"/>
                        <a:t>HUF/FX</a:t>
                      </a:r>
                    </a:p>
                    <a:p>
                      <a:pPr algn="ctr"/>
                      <a:endParaRPr lang="en-GB" sz="1100" noProof="0" dirty="0"/>
                    </a:p>
                  </a:txBody>
                  <a:tcPr/>
                </a:tc>
                <a:extLst>
                  <a:ext uri="{0D108BD9-81ED-4DB2-BD59-A6C34878D82A}">
                    <a16:rowId xmlns:a16="http://schemas.microsoft.com/office/drawing/2014/main" val="967240706"/>
                  </a:ext>
                </a:extLst>
              </a:tr>
            </a:tbl>
          </a:graphicData>
        </a:graphic>
      </p:graphicFrame>
      <p:sp>
        <p:nvSpPr>
          <p:cNvPr id="7" name="TextBox 6">
            <a:extLst>
              <a:ext uri="{FF2B5EF4-FFF2-40B4-BE49-F238E27FC236}">
                <a16:creationId xmlns:a16="http://schemas.microsoft.com/office/drawing/2014/main" id="{009485E3-58D8-3D55-D2E4-1F8A21636A05}"/>
              </a:ext>
            </a:extLst>
          </p:cNvPr>
          <p:cNvSpPr txBox="1"/>
          <p:nvPr/>
        </p:nvSpPr>
        <p:spPr>
          <a:xfrm>
            <a:off x="8319861" y="5610876"/>
            <a:ext cx="3766883" cy="369332"/>
          </a:xfrm>
          <a:prstGeom prst="rect">
            <a:avLst/>
          </a:prstGeom>
          <a:noFill/>
        </p:spPr>
        <p:txBody>
          <a:bodyPr wrap="square">
            <a:spAutoFit/>
          </a:bodyPr>
          <a:lstStyle/>
          <a:p>
            <a:pPr algn="ctr"/>
            <a:r>
              <a:rPr lang="hu-HU" cap="all" dirty="0">
                <a:solidFill>
                  <a:srgbClr val="141B4D"/>
                </a:solidFill>
                <a:latin typeface="Calibri" panose="020F0502020204030204" pitchFamily="34" charset="0"/>
                <a:cs typeface="Times New Roman" panose="02020603050405020304" pitchFamily="18" charset="0"/>
              </a:rPr>
              <a:t> </a:t>
            </a:r>
            <a:r>
              <a:rPr lang="en-GB" cap="all" dirty="0">
                <a:solidFill>
                  <a:srgbClr val="141B4D"/>
                </a:solidFill>
                <a:latin typeface="Calibri" panose="020F0502020204030204" pitchFamily="34" charset="0"/>
                <a:cs typeface="Times New Roman" panose="02020603050405020304" pitchFamily="18" charset="0"/>
              </a:rPr>
              <a:t>Liquidity Stress test parameters</a:t>
            </a:r>
          </a:p>
        </p:txBody>
      </p:sp>
      <p:pic>
        <p:nvPicPr>
          <p:cNvPr id="8" name="Picture 7">
            <a:extLst>
              <a:ext uri="{FF2B5EF4-FFF2-40B4-BE49-F238E27FC236}">
                <a16:creationId xmlns:a16="http://schemas.microsoft.com/office/drawing/2014/main" id="{A65776BE-86DE-E765-3D6F-529DA338E6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745" y="1527133"/>
            <a:ext cx="5125497" cy="4023359"/>
          </a:xfrm>
          <a:prstGeom prst="rect">
            <a:avLst/>
          </a:prstGeom>
          <a:noFill/>
          <a:ln>
            <a:noFill/>
          </a:ln>
        </p:spPr>
      </p:pic>
    </p:spTree>
    <p:extLst>
      <p:ext uri="{BB962C8B-B14F-4D97-AF65-F5344CB8AC3E}">
        <p14:creationId xmlns:p14="http://schemas.microsoft.com/office/powerpoint/2010/main" val="1340159830"/>
      </p:ext>
    </p:extLst>
  </p:cSld>
  <p:clrMapOvr>
    <a:masterClrMapping/>
  </p:clrMapOvr>
</p:sld>
</file>

<file path=ppt/theme/theme1.xml><?xml version="1.0" encoding="utf-8"?>
<a:theme xmlns:a="http://schemas.openxmlformats.org/drawingml/2006/main" name="MNB téma 16_9 új">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C8B57E9E-D022-4C75-9004-1872F66249D4}"/>
    </a:ext>
  </a:extLst>
</a:theme>
</file>

<file path=ppt/theme/theme2.xml><?xml version="1.0" encoding="utf-8"?>
<a:theme xmlns:a="http://schemas.openxmlformats.org/drawingml/2006/main" name="MNB téma 16_9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F1F9A1AF-1B03-4E91-B1D4-14D10107B466}"/>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5341</TotalTime>
  <Words>3140</Words>
  <Application>Microsoft Office PowerPoint</Application>
  <PresentationFormat>Widescreen</PresentationFormat>
  <Paragraphs>271</Paragraphs>
  <Slides>31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Trebuchet MS</vt:lpstr>
      <vt:lpstr>Wingdings</vt:lpstr>
      <vt:lpstr>MNB téma 16_9 új</vt:lpstr>
      <vt:lpstr>MNB téma 16_9 nyomtatásra</vt:lpstr>
      <vt:lpstr>Financial stability report may 2022</vt:lpstr>
      <vt:lpstr>The war between russia and ukrain poses new risks, to which the sector needs to be prepared</vt:lpstr>
      <vt:lpstr>PowerPoint Presentation</vt:lpstr>
      <vt:lpstr>The war has changed global economic prospects significantly</vt:lpstr>
      <vt:lpstr>Surging energy prices and existing supply frictions led to a further increase in inflation</vt:lpstr>
      <vt:lpstr>Inflation and rising interest rates pose risks (as well) to bank operations</vt:lpstr>
      <vt:lpstr>PowerPoint Presentation</vt:lpstr>
      <vt:lpstr>Liquidity reserves are very high at sector level</vt:lpstr>
      <vt:lpstr>the sector would meet liquidity requirements even in the case of a significant shock</vt:lpstr>
      <vt:lpstr>The banking system’s capital adequacy is robust even with the reintroduced requirements  </vt:lpstr>
      <vt:lpstr>The Majority of the sector would have an adequate capital position even in a stress event</vt:lpstr>
      <vt:lpstr>PowerPoint Presentation</vt:lpstr>
      <vt:lpstr>The loan and bond portfolio of companies expanded significantly in 2021 and at the beginning of the year</vt:lpstr>
      <vt:lpstr>Corporate credit dynamics may slow due to war uncertainty, but expansion is still expected</vt:lpstr>
      <vt:lpstr>Disbursement of new housing loans reached new Heights Thanks to subsidised loans</vt:lpstr>
      <vt:lpstr>As a result of the growing share of subsidised loans, client interest rates increase only moderately</vt:lpstr>
      <vt:lpstr>The income tightness of housing loan borrowers has been increasing</vt:lpstr>
      <vt:lpstr>The MNB is closely monitoring the overvaluation of house prices</vt:lpstr>
      <vt:lpstr>PowerPoint Presentation</vt:lpstr>
      <vt:lpstr>Most of the new delinquencies following the general moratorium were eliminated in the corporate sector earlier this year</vt:lpstr>
      <vt:lpstr>Banks have enough capital to cover the increasing project financing activity</vt:lpstr>
      <vt:lpstr>Slight increase in household delinquencies following the end of general moratorium</vt:lpstr>
      <vt:lpstr>With the phasing out of the interest rate stop, one quarter of the debtors concerned will face a significant increase in instalments</vt:lpstr>
      <vt:lpstr>Variable interest rate loans present lower risks than FX loans</vt:lpstr>
      <vt:lpstr>Growth in the banks' balance sheet and the rising interest rate environment are also reflected in an increase in banks' interest income</vt:lpstr>
      <vt:lpstr>PowerPoint Presentation</vt:lpstr>
      <vt:lpstr>PowerPoint Presentation</vt:lpstr>
      <vt:lpstr>The pricing of subsidised loans is of particular importance In the rising interest rate environment [Box: Lack of competition in the pricing of the home purchase subsidy scheme for families]</vt:lpstr>
      <vt:lpstr>the credit risk of green mortgage loans is lower, and so lower interest rates are justified for these transactions [Box: Banks do not consider green aspects in pricing their loans] </vt:lpstr>
      <vt:lpstr>Main messages of the report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Pénzügyi stabilitási jelentés (2020. november)</dc:title>
  <dc:creator>Vágó Nikolett</dc:creator>
  <cp:lastModifiedBy>Hajnal Gábor</cp:lastModifiedBy>
  <cp:revision>450</cp:revision>
  <dcterms:created xsi:type="dcterms:W3CDTF">2020-11-20T20:09:56Z</dcterms:created>
  <dcterms:modified xsi:type="dcterms:W3CDTF">2022-05-24T15:08:25Z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11092-50c9-4e74-84b5-b1af078dc3d0_Enabled">
    <vt:lpwstr>True</vt:lpwstr>
  </property>
  <property fmtid="{D5CDD505-2E9C-101B-9397-08002B2CF9AE}" pid="3" name="MSIP_Label_b0d11092-50c9-4e74-84b5-b1af078dc3d0_SiteId">
    <vt:lpwstr>97c01ef8-0264-4eef-9c08-fb4a9ba1c0db</vt:lpwstr>
  </property>
  <property fmtid="{D5CDD505-2E9C-101B-9397-08002B2CF9AE}" pid="4" name="MSIP_Label_b0d11092-50c9-4e74-84b5-b1af078dc3d0_Owner">
    <vt:lpwstr>vagon@mnb.hu</vt:lpwstr>
  </property>
  <property fmtid="{D5CDD505-2E9C-101B-9397-08002B2CF9AE}" pid="5" name="MSIP_Label_b0d11092-50c9-4e74-84b5-b1af078dc3d0_SetDate">
    <vt:lpwstr>2020-11-20T20:13:00.2786141Z</vt:lpwstr>
  </property>
  <property fmtid="{D5CDD505-2E9C-101B-9397-08002B2CF9AE}" pid="6" name="MSIP_Label_b0d11092-50c9-4e74-84b5-b1af078dc3d0_Name">
    <vt:lpwstr>Protected</vt:lpwstr>
  </property>
  <property fmtid="{D5CDD505-2E9C-101B-9397-08002B2CF9AE}" pid="7" name="MSIP_Label_b0d11092-50c9-4e74-84b5-b1af078dc3d0_Application">
    <vt:lpwstr>Microsoft Azure Information Protection</vt:lpwstr>
  </property>
  <property fmtid="{D5CDD505-2E9C-101B-9397-08002B2CF9AE}" pid="8" name="MSIP_Label_b0d11092-50c9-4e74-84b5-b1af078dc3d0_ActionId">
    <vt:lpwstr>1ef61a04-1cb1-4ebc-973e-ff2a45878abe</vt:lpwstr>
  </property>
  <property fmtid="{D5CDD505-2E9C-101B-9397-08002B2CF9AE}" pid="9" name="MSIP_Label_b0d11092-50c9-4e74-84b5-b1af078dc3d0_Extended_MSFT_Method">
    <vt:lpwstr>Automatic</vt:lpwstr>
  </property>
  <property fmtid="{D5CDD505-2E9C-101B-9397-08002B2CF9AE}" pid="10" name="Sensitivity">
    <vt:lpwstr>Protected</vt:lpwstr>
  </property>
</Properties>
</file>