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 id="2147483682" r:id="rId5"/>
    <p:sldMasterId id="2147483693" r:id="rId6"/>
  </p:sldMasterIdLst>
  <p:notesMasterIdLst>
    <p:notesMasterId r:id="rId40"/>
  </p:notesMasterIdLst>
  <p:sldIdLst>
    <p:sldId id="2970" r:id="rId7"/>
    <p:sldId id="3472" r:id="rId8"/>
    <p:sldId id="3479" r:id="rId9"/>
    <p:sldId id="2923" r:id="rId10"/>
    <p:sldId id="3444" r:id="rId11"/>
    <p:sldId id="3437" r:id="rId12"/>
    <p:sldId id="3441" r:id="rId13"/>
    <p:sldId id="3439" r:id="rId14"/>
    <p:sldId id="3447" r:id="rId15"/>
    <p:sldId id="3442" r:id="rId16"/>
    <p:sldId id="3488" r:id="rId17"/>
    <p:sldId id="3445" r:id="rId18"/>
    <p:sldId id="3443" r:id="rId19"/>
    <p:sldId id="3449" r:id="rId20"/>
    <p:sldId id="3450" r:id="rId21"/>
    <p:sldId id="3489" r:id="rId22"/>
    <p:sldId id="3456" r:id="rId23"/>
    <p:sldId id="3457" r:id="rId24"/>
    <p:sldId id="3460" r:id="rId25"/>
    <p:sldId id="3486" r:id="rId26"/>
    <p:sldId id="3477" r:id="rId27"/>
    <p:sldId id="3461" r:id="rId28"/>
    <p:sldId id="3452" r:id="rId29"/>
    <p:sldId id="3454" r:id="rId30"/>
    <p:sldId id="3462" r:id="rId31"/>
    <p:sldId id="3475" r:id="rId32"/>
    <p:sldId id="3453" r:id="rId33"/>
    <p:sldId id="3490" r:id="rId34"/>
    <p:sldId id="3480" r:id="rId35"/>
    <p:sldId id="3467" r:id="rId36"/>
    <p:sldId id="3471" r:id="rId37"/>
    <p:sldId id="3491" r:id="rId38"/>
    <p:sldId id="2975" r:id="rId3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5CC1B0-BD31-467E-8771-948F37767FA4}">
          <p14:sldIdLst>
            <p14:sldId id="2970"/>
            <p14:sldId id="3472"/>
            <p14:sldId id="3479"/>
            <p14:sldId id="2923"/>
            <p14:sldId id="3444"/>
            <p14:sldId id="3437"/>
            <p14:sldId id="3441"/>
            <p14:sldId id="3439"/>
            <p14:sldId id="3447"/>
            <p14:sldId id="3442"/>
            <p14:sldId id="3488"/>
            <p14:sldId id="3445"/>
            <p14:sldId id="3443"/>
            <p14:sldId id="3449"/>
            <p14:sldId id="3450"/>
            <p14:sldId id="3489"/>
            <p14:sldId id="3456"/>
            <p14:sldId id="3457"/>
            <p14:sldId id="3460"/>
            <p14:sldId id="3486"/>
            <p14:sldId id="3477"/>
            <p14:sldId id="3461"/>
            <p14:sldId id="3452"/>
            <p14:sldId id="3454"/>
            <p14:sldId id="3462"/>
            <p14:sldId id="3475"/>
            <p14:sldId id="3453"/>
            <p14:sldId id="3490"/>
            <p14:sldId id="3480"/>
            <p14:sldId id="3467"/>
            <p14:sldId id="3471"/>
            <p14:sldId id="3491"/>
            <p14:sldId id="29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E8F465-9FE1-3C04-E142-A6202360DBF4}" name="Nagy Tamás (PRE)" initials="NT(" userId="S::nagyt@mnb.hu::e50598a3-6ab1-4149-afd0-17ea51511c52" providerId="AD"/>
  <p188:author id="{5FE8679C-B6B9-0B2C-468F-2BA2330C04AC}" name="Dancsik Bálint" initials="DB" userId="S::dancsikb@mnb.hu::eb74de31-c7e1-415b-be9a-8e09876db361" providerId="AD"/>
  <p188:author id="{7D9656B0-5927-98E8-C8B2-4CEAB84E4D04}" name="Hajnal Gábor" initials="HG" userId="S::hajnalg@mnb.hu::c8499151-1b57-43a2-b00c-504b6e07a016" providerId="AD"/>
  <p188:author id="{310D2EDF-E241-27C3-01F0-F48B9FA11481}" name="Bálint Máté" initials="BM" userId="S::balintm@mnb.hu::b2e4cdb8-7dff-45a3-bff7-4096fbd1e2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eczki Ákos" initials="BÁ" lastIdx="2" clrIdx="0"/>
  <p:cmAuthor id="2" name="Nagy Tamás" initials="NT" lastIdx="7" clrIdx="1">
    <p:extLst>
      <p:ext uri="{19B8F6BF-5375-455C-9EA6-DF929625EA0E}">
        <p15:presenceInfo xmlns:p15="http://schemas.microsoft.com/office/powerpoint/2012/main" userId="S-1-5-21-1939357022-314196924-328618392-66550" providerId="AD"/>
      </p:ext>
    </p:extLst>
  </p:cmAuthor>
  <p:cmAuthor id="3" name="Oláh Zsolt" initials="OZs" lastIdx="1" clrIdx="2">
    <p:extLst>
      <p:ext uri="{19B8F6BF-5375-455C-9EA6-DF929625EA0E}">
        <p15:presenceInfo xmlns:p15="http://schemas.microsoft.com/office/powerpoint/2012/main" userId="Oláh Zsolt" providerId="None"/>
      </p:ext>
    </p:extLst>
  </p:cmAuthor>
  <p:cmAuthor id="4" name=" " initials="" lastIdx="10" clrIdx="3">
    <p:extLst>
      <p:ext uri="{19B8F6BF-5375-455C-9EA6-DF929625EA0E}">
        <p15:presenceInfo xmlns:p15="http://schemas.microsoft.com/office/powerpoint/2012/main" userId="S::dancsikb@mnb.hu::eb74de31-c7e1-415b-be9a-8e09876db361" providerId="AD"/>
      </p:ext>
    </p:extLst>
  </p:cmAuthor>
  <p:cmAuthor id="5" name="Nagy Tamás (PRE)" initials="NT(" lastIdx="5" clrIdx="4">
    <p:extLst>
      <p:ext uri="{19B8F6BF-5375-455C-9EA6-DF929625EA0E}">
        <p15:presenceInfo xmlns:p15="http://schemas.microsoft.com/office/powerpoint/2012/main" userId="S::nagyt@mnb.hu::2e64fee3c4fc698e" providerId="AD"/>
      </p:ext>
    </p:extLst>
  </p:cmAuthor>
  <p:cmAuthor id="6" name="Hajnal Gábor" initials="HG" lastIdx="6" clrIdx="5">
    <p:extLst>
      <p:ext uri="{19B8F6BF-5375-455C-9EA6-DF929625EA0E}">
        <p15:presenceInfo xmlns:p15="http://schemas.microsoft.com/office/powerpoint/2012/main" userId="S::hajnalg@mnb.hu::c8499151-1b57-43a2-b00c-504b6e07a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02653"/>
    <a:srgbClr val="FFFFFF"/>
    <a:srgbClr val="FFC000"/>
    <a:srgbClr val="B8BBBB"/>
    <a:srgbClr val="009EE0"/>
    <a:srgbClr val="0C2148"/>
    <a:srgbClr val="165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2" autoAdjust="0"/>
    <p:restoredTop sz="96144" autoAdjust="0"/>
  </p:normalViewPr>
  <p:slideViewPr>
    <p:cSldViewPr snapToGrid="0">
      <p:cViewPr varScale="1">
        <p:scale>
          <a:sx n="103" d="100"/>
          <a:sy n="103" d="100"/>
        </p:scale>
        <p:origin x="78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Household lending</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28F3F582-E495-4F7A-B5CC-71AF067C4181}">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Corporate lending</a:t>
          </a:r>
        </a:p>
      </dgm:t>
    </dgm:pt>
    <dgm:pt modelId="{563C7A52-3FF5-4562-A82F-26FAEFDD8DC0}" type="parTrans" cxnId="{0B792EA4-3E42-4F88-B05E-C8E3059E32EC}">
      <dgm:prSet/>
      <dgm:spPr/>
      <dgm:t>
        <a:bodyPr/>
        <a:lstStyle/>
        <a:p>
          <a:endParaRPr lang="hu-HU"/>
        </a:p>
      </dgm:t>
    </dgm:pt>
    <dgm:pt modelId="{FD68268A-D8D6-496D-B02D-28E06F9BB001}" type="sibTrans" cxnId="{0B792EA4-3E42-4F88-B05E-C8E3059E32EC}">
      <dgm:prSet/>
      <dgm:spPr/>
      <dgm:t>
        <a:bodyPr/>
        <a:lstStyle/>
        <a:p>
          <a:endParaRPr lang="hu-HU"/>
        </a:p>
      </dgm:t>
    </dgm:pt>
    <dgm:pt modelId="{7E7F7110-2D6A-4B77-94BC-CEBFD592C71E}">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Bank profitability and portfolio quality</a:t>
          </a:r>
          <a:endParaRPr lang="en-GB" sz="2200" b="1" kern="1200" dirty="0">
            <a:solidFill>
              <a:prstClr val="white"/>
            </a:solidFill>
            <a:latin typeface="Trebuchet MS"/>
            <a:ea typeface="+mn-ea"/>
            <a:cs typeface="+mn-cs"/>
          </a:endParaRPr>
        </a:p>
      </dgm:t>
    </dgm:pt>
    <dgm:pt modelId="{0ECF569C-3F46-40FD-A85A-73413C8E41B2}" type="parTrans" cxnId="{802B7300-DF36-490F-9989-A4EBC9697543}">
      <dgm:prSet/>
      <dgm:spPr/>
      <dgm:t>
        <a:bodyPr/>
        <a:lstStyle/>
        <a:p>
          <a:endParaRPr lang="hu-HU"/>
        </a:p>
      </dgm:t>
    </dgm:pt>
    <dgm:pt modelId="{B3B24536-60CE-4D6E-8C3B-754B5F7B87D5}" type="sibTrans" cxnId="{802B7300-DF36-490F-9989-A4EBC9697543}">
      <dgm:prSet/>
      <dgm:spPr/>
      <dgm:t>
        <a:bodyPr/>
        <a:lstStyle/>
        <a:p>
          <a:endParaRPr lang="hu-HU"/>
        </a:p>
      </dgm:t>
    </dgm:pt>
    <dgm:pt modelId="{A2A72286-A8FE-4DE0-9A02-AEA7EAAEE72B}">
      <dgm:prSe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Bank shock resistance capacity</a:t>
          </a:r>
          <a:endParaRPr lang="hu-HU" sz="2200" b="1" kern="1200" dirty="0">
            <a:solidFill>
              <a:prstClr val="white"/>
            </a:solidFill>
            <a:latin typeface="Trebuchet MS"/>
            <a:ea typeface="+mn-ea"/>
            <a:cs typeface="+mn-cs"/>
          </a:endParaRPr>
        </a:p>
      </dgm:t>
    </dgm:pt>
    <dgm:pt modelId="{4CEE093C-DF49-4924-B44D-E52934C45F52}" type="parTrans" cxnId="{2C95EE12-BBAB-4924-BB00-33D12DDB09AB}">
      <dgm:prSet/>
      <dgm:spPr/>
      <dgm:t>
        <a:bodyPr/>
        <a:lstStyle/>
        <a:p>
          <a:endParaRPr lang="hu-HU"/>
        </a:p>
      </dgm:t>
    </dgm:pt>
    <dgm:pt modelId="{AA2CFC0A-29CB-4E8C-8284-640469470B0F}" type="sibTrans" cxnId="{2C95EE12-BBAB-4924-BB00-33D12DDB09AB}">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0" presStyleCnt="4"/>
      <dgm:spPr/>
    </dgm:pt>
    <dgm:pt modelId="{54F8A3D8-F360-42F0-ADF3-DFBEBD176879}" type="pres">
      <dgm:prSet presAssocID="{59CC0A99-8510-4484-AAAC-4BDA17B4EBDA}" presName="parentText" presStyleLbl="node1" presStyleIdx="0" presStyleCnt="4" custScaleX="127965">
        <dgm:presLayoutVars>
          <dgm:chMax val="0"/>
          <dgm:bulletEnabled val="1"/>
        </dgm:presLayoutVars>
      </dgm:prSet>
      <dgm:spPr>
        <a:xfrm>
          <a:off x="361706" y="1367452"/>
          <a:ext cx="6480008" cy="85608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0" presStyleCnt="4">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5BE9E581-66C5-431D-AF9E-63B6A7A16EB6}" type="pres">
      <dgm:prSet presAssocID="{28F3F582-E495-4F7A-B5CC-71AF067C4181}" presName="parentLin" presStyleCnt="0"/>
      <dgm:spPr/>
    </dgm:pt>
    <dgm:pt modelId="{CD385F96-DE96-4BDB-843D-E4CB26A5763F}" type="pres">
      <dgm:prSet presAssocID="{28F3F582-E495-4F7A-B5CC-71AF067C4181}" presName="parentLeftMargin" presStyleLbl="node1" presStyleIdx="0" presStyleCnt="4"/>
      <dgm:spPr/>
    </dgm:pt>
    <dgm:pt modelId="{D4048474-4C9A-4761-8256-751682CB6C48}" type="pres">
      <dgm:prSet presAssocID="{28F3F582-E495-4F7A-B5CC-71AF067C4181}" presName="parentText" presStyleLbl="node1" presStyleIdx="1" presStyleCnt="4" custScaleX="127965">
        <dgm:presLayoutVars>
          <dgm:chMax val="0"/>
          <dgm:bulletEnabled val="1"/>
        </dgm:presLayoutVars>
      </dgm:prSet>
      <dgm:spPr>
        <a:xfrm>
          <a:off x="361706" y="3327112"/>
          <a:ext cx="5063891" cy="708480"/>
        </a:xfrm>
        <a:prstGeom prst="roundRect">
          <a:avLst/>
        </a:prstGeom>
      </dgm:spPr>
    </dgm:pt>
    <dgm:pt modelId="{4FFD6FB4-F0D0-4315-A800-A38B4B1AB7D8}" type="pres">
      <dgm:prSet presAssocID="{28F3F582-E495-4F7A-B5CC-71AF067C4181}" presName="negativeSpace" presStyleCnt="0"/>
      <dgm:spPr/>
    </dgm:pt>
    <dgm:pt modelId="{2E4A9B1B-23C7-4389-92C2-E59459C7BF8E}" type="pres">
      <dgm:prSet presAssocID="{28F3F582-E495-4F7A-B5CC-71AF067C4181}" presName="childText" presStyleLbl="conFgAcc1" presStyleIdx="1" presStyleCnt="4">
        <dgm:presLayoutVars>
          <dgm:bulletEnabled val="1"/>
        </dgm:presLayoutVars>
      </dgm:prSet>
      <dgm:spPr/>
    </dgm:pt>
    <dgm:pt modelId="{F7762C80-B21F-4478-9B03-3C9EFA5FE18E}" type="pres">
      <dgm:prSet presAssocID="{FD68268A-D8D6-496D-B02D-28E06F9BB001}" presName="spaceBetweenRectangles" presStyleCnt="0"/>
      <dgm:spPr/>
    </dgm:pt>
    <dgm:pt modelId="{2239B276-43B4-497E-9405-CBBF06D80594}" type="pres">
      <dgm:prSet presAssocID="{7E7F7110-2D6A-4B77-94BC-CEBFD592C71E}" presName="parentLin" presStyleCnt="0"/>
      <dgm:spPr/>
    </dgm:pt>
    <dgm:pt modelId="{4B6E827C-8AF8-4C79-BB98-6CA0465E8E2E}" type="pres">
      <dgm:prSet presAssocID="{7E7F7110-2D6A-4B77-94BC-CEBFD592C71E}" presName="parentLeftMargin" presStyleLbl="node1" presStyleIdx="1" presStyleCnt="4"/>
      <dgm:spPr/>
    </dgm:pt>
    <dgm:pt modelId="{69AE2628-01FB-4D83-A329-68A0EAF8C1DD}" type="pres">
      <dgm:prSet presAssocID="{7E7F7110-2D6A-4B77-94BC-CEBFD592C71E}" presName="parentText" presStyleLbl="node1" presStyleIdx="2" presStyleCnt="4" custScaleX="127965">
        <dgm:presLayoutVars>
          <dgm:chMax val="0"/>
          <dgm:bulletEnabled val="1"/>
        </dgm:presLayoutVars>
      </dgm:prSet>
      <dgm:spPr>
        <a:prstGeom prst="roundRect">
          <a:avLst/>
        </a:prstGeom>
      </dgm:spPr>
    </dgm:pt>
    <dgm:pt modelId="{121872EC-B47C-4A3E-9AF4-03D0FC871788}" type="pres">
      <dgm:prSet presAssocID="{7E7F7110-2D6A-4B77-94BC-CEBFD592C71E}" presName="negativeSpace" presStyleCnt="0"/>
      <dgm:spPr/>
    </dgm:pt>
    <dgm:pt modelId="{C2449530-4E40-4D45-B8DE-3D05A83E2BB4}" type="pres">
      <dgm:prSet presAssocID="{7E7F7110-2D6A-4B77-94BC-CEBFD592C71E}" presName="childText" presStyleLbl="conFgAcc1" presStyleIdx="2" presStyleCnt="4">
        <dgm:presLayoutVars>
          <dgm:bulletEnabled val="1"/>
        </dgm:presLayoutVars>
      </dgm:prSet>
      <dgm:spPr/>
    </dgm:pt>
    <dgm:pt modelId="{DEB18397-FDF0-4829-9A95-037FD7BADB8C}" type="pres">
      <dgm:prSet presAssocID="{B3B24536-60CE-4D6E-8C3B-754B5F7B87D5}" presName="spaceBetweenRectangles" presStyleCnt="0"/>
      <dgm:spPr/>
    </dgm:pt>
    <dgm:pt modelId="{00540BC8-31F8-407D-BD69-26EE4D15EE1D}" type="pres">
      <dgm:prSet presAssocID="{A2A72286-A8FE-4DE0-9A02-AEA7EAAEE72B}" presName="parentLin" presStyleCnt="0"/>
      <dgm:spPr/>
    </dgm:pt>
    <dgm:pt modelId="{F01C9B47-A59C-49F8-A4E2-A9C474361DD7}" type="pres">
      <dgm:prSet presAssocID="{A2A72286-A8FE-4DE0-9A02-AEA7EAAEE72B}" presName="parentLeftMargin" presStyleLbl="node1" presStyleIdx="2" presStyleCnt="4"/>
      <dgm:spPr/>
    </dgm:pt>
    <dgm:pt modelId="{B0740838-0676-4B9C-BEED-87A414DE5014}" type="pres">
      <dgm:prSet presAssocID="{A2A72286-A8FE-4DE0-9A02-AEA7EAAEE72B}" presName="parentText" presStyleLbl="node1" presStyleIdx="3" presStyleCnt="4" custScaleX="127965">
        <dgm:presLayoutVars>
          <dgm:chMax val="0"/>
          <dgm:bulletEnabled val="1"/>
        </dgm:presLayoutVars>
      </dgm:prSet>
      <dgm:spPr>
        <a:xfrm>
          <a:off x="361706" y="5504392"/>
          <a:ext cx="5063891" cy="708480"/>
        </a:xfrm>
        <a:prstGeom prst="roundRect">
          <a:avLst/>
        </a:prstGeom>
      </dgm:spPr>
    </dgm:pt>
    <dgm:pt modelId="{C48BB6F0-BA1C-4361-9C65-6BF80B793B2A}" type="pres">
      <dgm:prSet presAssocID="{A2A72286-A8FE-4DE0-9A02-AEA7EAAEE72B}" presName="negativeSpace" presStyleCnt="0"/>
      <dgm:spPr/>
    </dgm:pt>
    <dgm:pt modelId="{E24707B5-51FE-4909-A92A-7EDF1B76168C}" type="pres">
      <dgm:prSet presAssocID="{A2A72286-A8FE-4DE0-9A02-AEA7EAAEE72B}" presName="childText" presStyleLbl="conFgAcc1" presStyleIdx="3" presStyleCnt="4">
        <dgm:presLayoutVars>
          <dgm:bulletEnabled val="1"/>
        </dgm:presLayoutVars>
      </dgm:prSet>
      <dgm:spPr/>
    </dgm:pt>
  </dgm:ptLst>
  <dgm:cxnLst>
    <dgm:cxn modelId="{802B7300-DF36-490F-9989-A4EBC9697543}" srcId="{725F5DF0-266F-462F-AA7E-77C96FC814B0}" destId="{7E7F7110-2D6A-4B77-94BC-CEBFD592C71E}" srcOrd="2" destOrd="0" parTransId="{0ECF569C-3F46-40FD-A85A-73413C8E41B2}" sibTransId="{B3B24536-60CE-4D6E-8C3B-754B5F7B87D5}"/>
    <dgm:cxn modelId="{2C95EE12-BBAB-4924-BB00-33D12DDB09AB}" srcId="{725F5DF0-266F-462F-AA7E-77C96FC814B0}" destId="{A2A72286-A8FE-4DE0-9A02-AEA7EAAEE72B}" srcOrd="3" destOrd="0" parTransId="{4CEE093C-DF49-4924-B44D-E52934C45F52}" sibTransId="{AA2CFC0A-29CB-4E8C-8284-640469470B0F}"/>
    <dgm:cxn modelId="{2665D717-5040-413D-8E21-662744246C7A}" type="presOf" srcId="{A2A72286-A8FE-4DE0-9A02-AEA7EAAEE72B}" destId="{B0740838-0676-4B9C-BEED-87A414DE5014}" srcOrd="1" destOrd="0" presId="urn:microsoft.com/office/officeart/2005/8/layout/list1"/>
    <dgm:cxn modelId="{D851B719-B9F6-4EFF-8D67-BAD5B8479068}" type="presOf" srcId="{7E7F7110-2D6A-4B77-94BC-CEBFD592C71E}" destId="{4B6E827C-8AF8-4C79-BB98-6CA0465E8E2E}" srcOrd="0" destOrd="0" presId="urn:microsoft.com/office/officeart/2005/8/layout/list1"/>
    <dgm:cxn modelId="{CD072258-CE3D-4390-8858-60F584847B8B}" type="presOf" srcId="{28F3F582-E495-4F7A-B5CC-71AF067C4181}" destId="{D4048474-4C9A-4761-8256-751682CB6C48}" srcOrd="1" destOrd="0" presId="urn:microsoft.com/office/officeart/2005/8/layout/list1"/>
    <dgm:cxn modelId="{0B792EA4-3E42-4F88-B05E-C8E3059E32EC}" srcId="{725F5DF0-266F-462F-AA7E-77C96FC814B0}" destId="{28F3F582-E495-4F7A-B5CC-71AF067C4181}" srcOrd="1" destOrd="0" parTransId="{563C7A52-3FF5-4562-A82F-26FAEFDD8DC0}" sibTransId="{FD68268A-D8D6-496D-B02D-28E06F9BB001}"/>
    <dgm:cxn modelId="{57E8F3A7-5776-4115-8C75-482F761A9257}" type="presOf" srcId="{59CC0A99-8510-4484-AAAC-4BDA17B4EBDA}" destId="{54F8A3D8-F360-42F0-ADF3-DFBEBD176879}" srcOrd="1" destOrd="0" presId="urn:microsoft.com/office/officeart/2005/8/layout/list1"/>
    <dgm:cxn modelId="{A51825AD-5F63-47D4-AE46-6E71505D125B}" type="presOf" srcId="{A2A72286-A8FE-4DE0-9A02-AEA7EAAEE72B}" destId="{F01C9B47-A59C-49F8-A4E2-A9C474361DD7}" srcOrd="0" destOrd="0" presId="urn:microsoft.com/office/officeart/2005/8/layout/list1"/>
    <dgm:cxn modelId="{759C12B7-7203-4E5C-B1D4-9DD594D342BE}" type="presOf" srcId="{7E7F7110-2D6A-4B77-94BC-CEBFD592C71E}" destId="{69AE2628-01FB-4D83-A329-68A0EAF8C1DD}" srcOrd="1" destOrd="0" presId="urn:microsoft.com/office/officeart/2005/8/layout/list1"/>
    <dgm:cxn modelId="{F503F8BF-6A16-4832-9961-B2D365BA6508}" type="presOf" srcId="{28F3F582-E495-4F7A-B5CC-71AF067C4181}" destId="{CD385F96-DE96-4BDB-843D-E4CB26A5763F}" srcOrd="0" destOrd="0" presId="urn:microsoft.com/office/officeart/2005/8/layout/list1"/>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0" destOrd="0" parTransId="{3727B7A2-DD14-48AB-BF47-C4BD0B4FB03C}" sibTransId="{2DE3D471-3B8A-42E2-A6A4-89E69711C2F2}"/>
    <dgm:cxn modelId="{C82851D2-4769-467C-957E-BF6B16AA3C32}" type="presParOf" srcId="{23A40960-721D-4260-8312-37AFA50EB7BA}" destId="{F9DECCB2-ED4E-47C7-982B-7A69D07D1E3E}" srcOrd="0"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 destOrd="0" presId="urn:microsoft.com/office/officeart/2005/8/layout/list1"/>
    <dgm:cxn modelId="{63161FFE-70ED-4FD3-A4E6-62C88B200B7D}" type="presParOf" srcId="{23A40960-721D-4260-8312-37AFA50EB7BA}" destId="{5FC77B46-1E5B-4DBC-8C0B-9CD3DD6F9695}" srcOrd="2" destOrd="0" presId="urn:microsoft.com/office/officeart/2005/8/layout/list1"/>
    <dgm:cxn modelId="{29AC7A97-B653-4213-B536-956AF3B5A4DE}" type="presParOf" srcId="{23A40960-721D-4260-8312-37AFA50EB7BA}" destId="{5B22FCB9-254C-469D-BAB2-2771FFA72983}" srcOrd="3" destOrd="0" presId="urn:microsoft.com/office/officeart/2005/8/layout/list1"/>
    <dgm:cxn modelId="{6F9DCB41-31C5-4A97-9354-47AA04FDABF4}" type="presParOf" srcId="{23A40960-721D-4260-8312-37AFA50EB7BA}" destId="{5BE9E581-66C5-431D-AF9E-63B6A7A16EB6}" srcOrd="4" destOrd="0" presId="urn:microsoft.com/office/officeart/2005/8/layout/list1"/>
    <dgm:cxn modelId="{53921598-6598-4D0D-94AF-C66ED2320BE0}" type="presParOf" srcId="{5BE9E581-66C5-431D-AF9E-63B6A7A16EB6}" destId="{CD385F96-DE96-4BDB-843D-E4CB26A5763F}" srcOrd="0" destOrd="0" presId="urn:microsoft.com/office/officeart/2005/8/layout/list1"/>
    <dgm:cxn modelId="{983A746B-09D4-4406-B901-4CE816FAFB79}" type="presParOf" srcId="{5BE9E581-66C5-431D-AF9E-63B6A7A16EB6}" destId="{D4048474-4C9A-4761-8256-751682CB6C48}" srcOrd="1" destOrd="0" presId="urn:microsoft.com/office/officeart/2005/8/layout/list1"/>
    <dgm:cxn modelId="{2F6F66C6-7AA0-474F-A828-C0AF13015051}" type="presParOf" srcId="{23A40960-721D-4260-8312-37AFA50EB7BA}" destId="{4FFD6FB4-F0D0-4315-A800-A38B4B1AB7D8}" srcOrd="5" destOrd="0" presId="urn:microsoft.com/office/officeart/2005/8/layout/list1"/>
    <dgm:cxn modelId="{36CF8A57-CB2C-434B-9B8C-F4F0737D458C}" type="presParOf" srcId="{23A40960-721D-4260-8312-37AFA50EB7BA}" destId="{2E4A9B1B-23C7-4389-92C2-E59459C7BF8E}" srcOrd="6" destOrd="0" presId="urn:microsoft.com/office/officeart/2005/8/layout/list1"/>
    <dgm:cxn modelId="{40ECD659-A2A8-4B9F-8E43-DD0F52252368}" type="presParOf" srcId="{23A40960-721D-4260-8312-37AFA50EB7BA}" destId="{F7762C80-B21F-4478-9B03-3C9EFA5FE18E}" srcOrd="7" destOrd="0" presId="urn:microsoft.com/office/officeart/2005/8/layout/list1"/>
    <dgm:cxn modelId="{64EC5E05-370D-4DEE-B468-CF1E809E56DD}" type="presParOf" srcId="{23A40960-721D-4260-8312-37AFA50EB7BA}" destId="{2239B276-43B4-497E-9405-CBBF06D80594}" srcOrd="8" destOrd="0" presId="urn:microsoft.com/office/officeart/2005/8/layout/list1"/>
    <dgm:cxn modelId="{DD5DA147-09C3-46D6-A7E3-E1B34545F9A0}" type="presParOf" srcId="{2239B276-43B4-497E-9405-CBBF06D80594}" destId="{4B6E827C-8AF8-4C79-BB98-6CA0465E8E2E}" srcOrd="0" destOrd="0" presId="urn:microsoft.com/office/officeart/2005/8/layout/list1"/>
    <dgm:cxn modelId="{0C3474E3-E3DB-4318-85F1-E8A3925246B8}" type="presParOf" srcId="{2239B276-43B4-497E-9405-CBBF06D80594}" destId="{69AE2628-01FB-4D83-A329-68A0EAF8C1DD}" srcOrd="1" destOrd="0" presId="urn:microsoft.com/office/officeart/2005/8/layout/list1"/>
    <dgm:cxn modelId="{F2027FEB-6A37-467F-8BA8-754D5D74F7D0}" type="presParOf" srcId="{23A40960-721D-4260-8312-37AFA50EB7BA}" destId="{121872EC-B47C-4A3E-9AF4-03D0FC871788}" srcOrd="9" destOrd="0" presId="urn:microsoft.com/office/officeart/2005/8/layout/list1"/>
    <dgm:cxn modelId="{7E9E1936-97B0-4FB5-A7C4-697585341645}" type="presParOf" srcId="{23A40960-721D-4260-8312-37AFA50EB7BA}" destId="{C2449530-4E40-4D45-B8DE-3D05A83E2BB4}" srcOrd="10" destOrd="0" presId="urn:microsoft.com/office/officeart/2005/8/layout/list1"/>
    <dgm:cxn modelId="{3A1F6E11-E0C0-46C2-A9A8-1C3AA38C761D}" type="presParOf" srcId="{23A40960-721D-4260-8312-37AFA50EB7BA}" destId="{DEB18397-FDF0-4829-9A95-037FD7BADB8C}" srcOrd="11" destOrd="0" presId="urn:microsoft.com/office/officeart/2005/8/layout/list1"/>
    <dgm:cxn modelId="{C218F941-0DA3-459A-A605-239C247BFDE0}" type="presParOf" srcId="{23A40960-721D-4260-8312-37AFA50EB7BA}" destId="{00540BC8-31F8-407D-BD69-26EE4D15EE1D}" srcOrd="12" destOrd="0" presId="urn:microsoft.com/office/officeart/2005/8/layout/list1"/>
    <dgm:cxn modelId="{B02B5E65-A2DF-4520-A9B8-1785656E76B7}" type="presParOf" srcId="{00540BC8-31F8-407D-BD69-26EE4D15EE1D}" destId="{F01C9B47-A59C-49F8-A4E2-A9C474361DD7}" srcOrd="0" destOrd="0" presId="urn:microsoft.com/office/officeart/2005/8/layout/list1"/>
    <dgm:cxn modelId="{87446CD7-111B-4EC1-B184-C93648B04572}" type="presParOf" srcId="{00540BC8-31F8-407D-BD69-26EE4D15EE1D}" destId="{B0740838-0676-4B9C-BEED-87A414DE5014}" srcOrd="1" destOrd="0" presId="urn:microsoft.com/office/officeart/2005/8/layout/list1"/>
    <dgm:cxn modelId="{B3AA6035-D596-4906-830B-A3308FB2270B}" type="presParOf" srcId="{23A40960-721D-4260-8312-37AFA50EB7BA}" destId="{C48BB6F0-BA1C-4361-9C65-6BF80B793B2A}" srcOrd="13" destOrd="0" presId="urn:microsoft.com/office/officeart/2005/8/layout/list1"/>
    <dgm:cxn modelId="{EB0B3E12-392C-4723-B192-B972AA9A7CA2}" type="presParOf" srcId="{23A40960-721D-4260-8312-37AFA50EB7BA}" destId="{E24707B5-51FE-4909-A92A-7EDF1B7616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Household lending</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28F3F582-E495-4F7A-B5CC-71AF067C4181}">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Corporate lending</a:t>
          </a:r>
        </a:p>
      </dgm:t>
    </dgm:pt>
    <dgm:pt modelId="{563C7A52-3FF5-4562-A82F-26FAEFDD8DC0}" type="parTrans" cxnId="{0B792EA4-3E42-4F88-B05E-C8E3059E32EC}">
      <dgm:prSet/>
      <dgm:spPr/>
      <dgm:t>
        <a:bodyPr/>
        <a:lstStyle/>
        <a:p>
          <a:endParaRPr lang="hu-HU"/>
        </a:p>
      </dgm:t>
    </dgm:pt>
    <dgm:pt modelId="{FD68268A-D8D6-496D-B02D-28E06F9BB001}" type="sibTrans" cxnId="{0B792EA4-3E42-4F88-B05E-C8E3059E32EC}">
      <dgm:prSet/>
      <dgm:spPr/>
      <dgm:t>
        <a:bodyPr/>
        <a:lstStyle/>
        <a:p>
          <a:endParaRPr lang="hu-HU"/>
        </a:p>
      </dgm:t>
    </dgm:pt>
    <dgm:pt modelId="{7E7F7110-2D6A-4B77-94BC-CEBFD592C71E}">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Bank profitability and portfolio quality</a:t>
          </a:r>
          <a:endParaRPr lang="en-GB" sz="2200" b="1" kern="1200" dirty="0">
            <a:solidFill>
              <a:prstClr val="white"/>
            </a:solidFill>
            <a:latin typeface="Trebuchet MS"/>
            <a:ea typeface="+mn-ea"/>
            <a:cs typeface="+mn-cs"/>
          </a:endParaRPr>
        </a:p>
      </dgm:t>
    </dgm:pt>
    <dgm:pt modelId="{0ECF569C-3F46-40FD-A85A-73413C8E41B2}" type="parTrans" cxnId="{802B7300-DF36-490F-9989-A4EBC9697543}">
      <dgm:prSet/>
      <dgm:spPr/>
      <dgm:t>
        <a:bodyPr/>
        <a:lstStyle/>
        <a:p>
          <a:endParaRPr lang="hu-HU"/>
        </a:p>
      </dgm:t>
    </dgm:pt>
    <dgm:pt modelId="{B3B24536-60CE-4D6E-8C3B-754B5F7B87D5}" type="sibTrans" cxnId="{802B7300-DF36-490F-9989-A4EBC9697543}">
      <dgm:prSet/>
      <dgm:spPr/>
      <dgm:t>
        <a:bodyPr/>
        <a:lstStyle/>
        <a:p>
          <a:endParaRPr lang="hu-HU"/>
        </a:p>
      </dgm:t>
    </dgm:pt>
    <dgm:pt modelId="{A2A72286-A8FE-4DE0-9A02-AEA7EAAEE72B}">
      <dgm:prSe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Bank shock resistance capacity</a:t>
          </a:r>
          <a:endParaRPr lang="hu-HU" sz="2200" b="1" kern="1200" dirty="0">
            <a:solidFill>
              <a:prstClr val="white"/>
            </a:solidFill>
            <a:latin typeface="Trebuchet MS"/>
            <a:ea typeface="+mn-ea"/>
            <a:cs typeface="+mn-cs"/>
          </a:endParaRPr>
        </a:p>
      </dgm:t>
    </dgm:pt>
    <dgm:pt modelId="{4CEE093C-DF49-4924-B44D-E52934C45F52}" type="parTrans" cxnId="{2C95EE12-BBAB-4924-BB00-33D12DDB09AB}">
      <dgm:prSet/>
      <dgm:spPr/>
      <dgm:t>
        <a:bodyPr/>
        <a:lstStyle/>
        <a:p>
          <a:endParaRPr lang="hu-HU"/>
        </a:p>
      </dgm:t>
    </dgm:pt>
    <dgm:pt modelId="{AA2CFC0A-29CB-4E8C-8284-640469470B0F}" type="sibTrans" cxnId="{2C95EE12-BBAB-4924-BB00-33D12DDB09AB}">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0" presStyleCnt="4"/>
      <dgm:spPr/>
    </dgm:pt>
    <dgm:pt modelId="{54F8A3D8-F360-42F0-ADF3-DFBEBD176879}" type="pres">
      <dgm:prSet presAssocID="{59CC0A99-8510-4484-AAAC-4BDA17B4EBDA}" presName="parentText" presStyleLbl="node1" presStyleIdx="0" presStyleCnt="4" custScaleX="127965">
        <dgm:presLayoutVars>
          <dgm:chMax val="0"/>
          <dgm:bulletEnabled val="1"/>
        </dgm:presLayoutVars>
      </dgm:prSet>
      <dgm:spPr>
        <a:xfrm>
          <a:off x="361706" y="5572"/>
          <a:ext cx="6480008" cy="109224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0" presStyleCnt="4">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5BE9E581-66C5-431D-AF9E-63B6A7A16EB6}" type="pres">
      <dgm:prSet presAssocID="{28F3F582-E495-4F7A-B5CC-71AF067C4181}" presName="parentLin" presStyleCnt="0"/>
      <dgm:spPr/>
    </dgm:pt>
    <dgm:pt modelId="{CD385F96-DE96-4BDB-843D-E4CB26A5763F}" type="pres">
      <dgm:prSet presAssocID="{28F3F582-E495-4F7A-B5CC-71AF067C4181}" presName="parentLeftMargin" presStyleLbl="node1" presStyleIdx="0" presStyleCnt="4"/>
      <dgm:spPr/>
    </dgm:pt>
    <dgm:pt modelId="{D4048474-4C9A-4761-8256-751682CB6C48}" type="pres">
      <dgm:prSet presAssocID="{28F3F582-E495-4F7A-B5CC-71AF067C4181}" presName="parentText" presStyleLbl="node1" presStyleIdx="1" presStyleCnt="4" custScaleX="127965">
        <dgm:presLayoutVars>
          <dgm:chMax val="0"/>
          <dgm:bulletEnabled val="1"/>
        </dgm:presLayoutVars>
      </dgm:prSet>
      <dgm:spPr>
        <a:xfrm>
          <a:off x="361706" y="1683892"/>
          <a:ext cx="6480008" cy="1092240"/>
        </a:xfrm>
        <a:prstGeom prst="roundRect">
          <a:avLst/>
        </a:prstGeom>
      </dgm:spPr>
    </dgm:pt>
    <dgm:pt modelId="{4FFD6FB4-F0D0-4315-A800-A38B4B1AB7D8}" type="pres">
      <dgm:prSet presAssocID="{28F3F582-E495-4F7A-B5CC-71AF067C4181}" presName="negativeSpace" presStyleCnt="0"/>
      <dgm:spPr/>
    </dgm:pt>
    <dgm:pt modelId="{2E4A9B1B-23C7-4389-92C2-E59459C7BF8E}" type="pres">
      <dgm:prSet presAssocID="{28F3F582-E495-4F7A-B5CC-71AF067C4181}" presName="childText" presStyleLbl="conFgAcc1" presStyleIdx="1" presStyleCnt="4">
        <dgm:presLayoutVars>
          <dgm:bulletEnabled val="1"/>
        </dgm:presLayoutVars>
      </dgm:prSet>
      <dgm:spPr/>
    </dgm:pt>
    <dgm:pt modelId="{F7762C80-B21F-4478-9B03-3C9EFA5FE18E}" type="pres">
      <dgm:prSet presAssocID="{FD68268A-D8D6-496D-B02D-28E06F9BB001}" presName="spaceBetweenRectangles" presStyleCnt="0"/>
      <dgm:spPr/>
    </dgm:pt>
    <dgm:pt modelId="{2239B276-43B4-497E-9405-CBBF06D80594}" type="pres">
      <dgm:prSet presAssocID="{7E7F7110-2D6A-4B77-94BC-CEBFD592C71E}" presName="parentLin" presStyleCnt="0"/>
      <dgm:spPr/>
    </dgm:pt>
    <dgm:pt modelId="{4B6E827C-8AF8-4C79-BB98-6CA0465E8E2E}" type="pres">
      <dgm:prSet presAssocID="{7E7F7110-2D6A-4B77-94BC-CEBFD592C71E}" presName="parentLeftMargin" presStyleLbl="node1" presStyleIdx="1" presStyleCnt="4"/>
      <dgm:spPr/>
    </dgm:pt>
    <dgm:pt modelId="{69AE2628-01FB-4D83-A329-68A0EAF8C1DD}" type="pres">
      <dgm:prSet presAssocID="{7E7F7110-2D6A-4B77-94BC-CEBFD592C71E}" presName="parentText" presStyleLbl="node1" presStyleIdx="2" presStyleCnt="4" custScaleX="127965">
        <dgm:presLayoutVars>
          <dgm:chMax val="0"/>
          <dgm:bulletEnabled val="1"/>
        </dgm:presLayoutVars>
      </dgm:prSet>
      <dgm:spPr>
        <a:prstGeom prst="roundRect">
          <a:avLst/>
        </a:prstGeom>
      </dgm:spPr>
    </dgm:pt>
    <dgm:pt modelId="{121872EC-B47C-4A3E-9AF4-03D0FC871788}" type="pres">
      <dgm:prSet presAssocID="{7E7F7110-2D6A-4B77-94BC-CEBFD592C71E}" presName="negativeSpace" presStyleCnt="0"/>
      <dgm:spPr/>
    </dgm:pt>
    <dgm:pt modelId="{C2449530-4E40-4D45-B8DE-3D05A83E2BB4}" type="pres">
      <dgm:prSet presAssocID="{7E7F7110-2D6A-4B77-94BC-CEBFD592C71E}" presName="childText" presStyleLbl="conFgAcc1" presStyleIdx="2" presStyleCnt="4">
        <dgm:presLayoutVars>
          <dgm:bulletEnabled val="1"/>
        </dgm:presLayoutVars>
      </dgm:prSet>
      <dgm:spPr/>
    </dgm:pt>
    <dgm:pt modelId="{DEB18397-FDF0-4829-9A95-037FD7BADB8C}" type="pres">
      <dgm:prSet presAssocID="{B3B24536-60CE-4D6E-8C3B-754B5F7B87D5}" presName="spaceBetweenRectangles" presStyleCnt="0"/>
      <dgm:spPr/>
    </dgm:pt>
    <dgm:pt modelId="{00540BC8-31F8-407D-BD69-26EE4D15EE1D}" type="pres">
      <dgm:prSet presAssocID="{A2A72286-A8FE-4DE0-9A02-AEA7EAAEE72B}" presName="parentLin" presStyleCnt="0"/>
      <dgm:spPr/>
    </dgm:pt>
    <dgm:pt modelId="{F01C9B47-A59C-49F8-A4E2-A9C474361DD7}" type="pres">
      <dgm:prSet presAssocID="{A2A72286-A8FE-4DE0-9A02-AEA7EAAEE72B}" presName="parentLeftMargin" presStyleLbl="node1" presStyleIdx="2" presStyleCnt="4"/>
      <dgm:spPr/>
    </dgm:pt>
    <dgm:pt modelId="{B0740838-0676-4B9C-BEED-87A414DE5014}" type="pres">
      <dgm:prSet presAssocID="{A2A72286-A8FE-4DE0-9A02-AEA7EAAEE72B}" presName="parentText" presStyleLbl="node1" presStyleIdx="3" presStyleCnt="4" custScaleX="127965">
        <dgm:presLayoutVars>
          <dgm:chMax val="0"/>
          <dgm:bulletEnabled val="1"/>
        </dgm:presLayoutVars>
      </dgm:prSet>
      <dgm:spPr>
        <a:xfrm>
          <a:off x="361706" y="5504392"/>
          <a:ext cx="5063891" cy="708480"/>
        </a:xfrm>
        <a:prstGeom prst="roundRect">
          <a:avLst/>
        </a:prstGeom>
      </dgm:spPr>
    </dgm:pt>
    <dgm:pt modelId="{C48BB6F0-BA1C-4361-9C65-6BF80B793B2A}" type="pres">
      <dgm:prSet presAssocID="{A2A72286-A8FE-4DE0-9A02-AEA7EAAEE72B}" presName="negativeSpace" presStyleCnt="0"/>
      <dgm:spPr/>
    </dgm:pt>
    <dgm:pt modelId="{E24707B5-51FE-4909-A92A-7EDF1B76168C}" type="pres">
      <dgm:prSet presAssocID="{A2A72286-A8FE-4DE0-9A02-AEA7EAAEE72B}" presName="childText" presStyleLbl="conFgAcc1" presStyleIdx="3" presStyleCnt="4">
        <dgm:presLayoutVars>
          <dgm:bulletEnabled val="1"/>
        </dgm:presLayoutVars>
      </dgm:prSet>
      <dgm:spPr/>
    </dgm:pt>
  </dgm:ptLst>
  <dgm:cxnLst>
    <dgm:cxn modelId="{802B7300-DF36-490F-9989-A4EBC9697543}" srcId="{725F5DF0-266F-462F-AA7E-77C96FC814B0}" destId="{7E7F7110-2D6A-4B77-94BC-CEBFD592C71E}" srcOrd="2" destOrd="0" parTransId="{0ECF569C-3F46-40FD-A85A-73413C8E41B2}" sibTransId="{B3B24536-60CE-4D6E-8C3B-754B5F7B87D5}"/>
    <dgm:cxn modelId="{2C95EE12-BBAB-4924-BB00-33D12DDB09AB}" srcId="{725F5DF0-266F-462F-AA7E-77C96FC814B0}" destId="{A2A72286-A8FE-4DE0-9A02-AEA7EAAEE72B}" srcOrd="3" destOrd="0" parTransId="{4CEE093C-DF49-4924-B44D-E52934C45F52}" sibTransId="{AA2CFC0A-29CB-4E8C-8284-640469470B0F}"/>
    <dgm:cxn modelId="{2665D717-5040-413D-8E21-662744246C7A}" type="presOf" srcId="{A2A72286-A8FE-4DE0-9A02-AEA7EAAEE72B}" destId="{B0740838-0676-4B9C-BEED-87A414DE5014}" srcOrd="1" destOrd="0" presId="urn:microsoft.com/office/officeart/2005/8/layout/list1"/>
    <dgm:cxn modelId="{D851B719-B9F6-4EFF-8D67-BAD5B8479068}" type="presOf" srcId="{7E7F7110-2D6A-4B77-94BC-CEBFD592C71E}" destId="{4B6E827C-8AF8-4C79-BB98-6CA0465E8E2E}" srcOrd="0" destOrd="0" presId="urn:microsoft.com/office/officeart/2005/8/layout/list1"/>
    <dgm:cxn modelId="{CD072258-CE3D-4390-8858-60F584847B8B}" type="presOf" srcId="{28F3F582-E495-4F7A-B5CC-71AF067C4181}" destId="{D4048474-4C9A-4761-8256-751682CB6C48}" srcOrd="1" destOrd="0" presId="urn:microsoft.com/office/officeart/2005/8/layout/list1"/>
    <dgm:cxn modelId="{0B792EA4-3E42-4F88-B05E-C8E3059E32EC}" srcId="{725F5DF0-266F-462F-AA7E-77C96FC814B0}" destId="{28F3F582-E495-4F7A-B5CC-71AF067C4181}" srcOrd="1" destOrd="0" parTransId="{563C7A52-3FF5-4562-A82F-26FAEFDD8DC0}" sibTransId="{FD68268A-D8D6-496D-B02D-28E06F9BB001}"/>
    <dgm:cxn modelId="{57E8F3A7-5776-4115-8C75-482F761A9257}" type="presOf" srcId="{59CC0A99-8510-4484-AAAC-4BDA17B4EBDA}" destId="{54F8A3D8-F360-42F0-ADF3-DFBEBD176879}" srcOrd="1" destOrd="0" presId="urn:microsoft.com/office/officeart/2005/8/layout/list1"/>
    <dgm:cxn modelId="{A51825AD-5F63-47D4-AE46-6E71505D125B}" type="presOf" srcId="{A2A72286-A8FE-4DE0-9A02-AEA7EAAEE72B}" destId="{F01C9B47-A59C-49F8-A4E2-A9C474361DD7}" srcOrd="0" destOrd="0" presId="urn:microsoft.com/office/officeart/2005/8/layout/list1"/>
    <dgm:cxn modelId="{759C12B7-7203-4E5C-B1D4-9DD594D342BE}" type="presOf" srcId="{7E7F7110-2D6A-4B77-94BC-CEBFD592C71E}" destId="{69AE2628-01FB-4D83-A329-68A0EAF8C1DD}" srcOrd="1" destOrd="0" presId="urn:microsoft.com/office/officeart/2005/8/layout/list1"/>
    <dgm:cxn modelId="{F503F8BF-6A16-4832-9961-B2D365BA6508}" type="presOf" srcId="{28F3F582-E495-4F7A-B5CC-71AF067C4181}" destId="{CD385F96-DE96-4BDB-843D-E4CB26A5763F}" srcOrd="0" destOrd="0" presId="urn:microsoft.com/office/officeart/2005/8/layout/list1"/>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0" destOrd="0" parTransId="{3727B7A2-DD14-48AB-BF47-C4BD0B4FB03C}" sibTransId="{2DE3D471-3B8A-42E2-A6A4-89E69711C2F2}"/>
    <dgm:cxn modelId="{C82851D2-4769-467C-957E-BF6B16AA3C32}" type="presParOf" srcId="{23A40960-721D-4260-8312-37AFA50EB7BA}" destId="{F9DECCB2-ED4E-47C7-982B-7A69D07D1E3E}" srcOrd="0"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 destOrd="0" presId="urn:microsoft.com/office/officeart/2005/8/layout/list1"/>
    <dgm:cxn modelId="{63161FFE-70ED-4FD3-A4E6-62C88B200B7D}" type="presParOf" srcId="{23A40960-721D-4260-8312-37AFA50EB7BA}" destId="{5FC77B46-1E5B-4DBC-8C0B-9CD3DD6F9695}" srcOrd="2" destOrd="0" presId="urn:microsoft.com/office/officeart/2005/8/layout/list1"/>
    <dgm:cxn modelId="{29AC7A97-B653-4213-B536-956AF3B5A4DE}" type="presParOf" srcId="{23A40960-721D-4260-8312-37AFA50EB7BA}" destId="{5B22FCB9-254C-469D-BAB2-2771FFA72983}" srcOrd="3" destOrd="0" presId="urn:microsoft.com/office/officeart/2005/8/layout/list1"/>
    <dgm:cxn modelId="{6F9DCB41-31C5-4A97-9354-47AA04FDABF4}" type="presParOf" srcId="{23A40960-721D-4260-8312-37AFA50EB7BA}" destId="{5BE9E581-66C5-431D-AF9E-63B6A7A16EB6}" srcOrd="4" destOrd="0" presId="urn:microsoft.com/office/officeart/2005/8/layout/list1"/>
    <dgm:cxn modelId="{53921598-6598-4D0D-94AF-C66ED2320BE0}" type="presParOf" srcId="{5BE9E581-66C5-431D-AF9E-63B6A7A16EB6}" destId="{CD385F96-DE96-4BDB-843D-E4CB26A5763F}" srcOrd="0" destOrd="0" presId="urn:microsoft.com/office/officeart/2005/8/layout/list1"/>
    <dgm:cxn modelId="{983A746B-09D4-4406-B901-4CE816FAFB79}" type="presParOf" srcId="{5BE9E581-66C5-431D-AF9E-63B6A7A16EB6}" destId="{D4048474-4C9A-4761-8256-751682CB6C48}" srcOrd="1" destOrd="0" presId="urn:microsoft.com/office/officeart/2005/8/layout/list1"/>
    <dgm:cxn modelId="{2F6F66C6-7AA0-474F-A828-C0AF13015051}" type="presParOf" srcId="{23A40960-721D-4260-8312-37AFA50EB7BA}" destId="{4FFD6FB4-F0D0-4315-A800-A38B4B1AB7D8}" srcOrd="5" destOrd="0" presId="urn:microsoft.com/office/officeart/2005/8/layout/list1"/>
    <dgm:cxn modelId="{36CF8A57-CB2C-434B-9B8C-F4F0737D458C}" type="presParOf" srcId="{23A40960-721D-4260-8312-37AFA50EB7BA}" destId="{2E4A9B1B-23C7-4389-92C2-E59459C7BF8E}" srcOrd="6" destOrd="0" presId="urn:microsoft.com/office/officeart/2005/8/layout/list1"/>
    <dgm:cxn modelId="{40ECD659-A2A8-4B9F-8E43-DD0F52252368}" type="presParOf" srcId="{23A40960-721D-4260-8312-37AFA50EB7BA}" destId="{F7762C80-B21F-4478-9B03-3C9EFA5FE18E}" srcOrd="7" destOrd="0" presId="urn:microsoft.com/office/officeart/2005/8/layout/list1"/>
    <dgm:cxn modelId="{64EC5E05-370D-4DEE-B468-CF1E809E56DD}" type="presParOf" srcId="{23A40960-721D-4260-8312-37AFA50EB7BA}" destId="{2239B276-43B4-497E-9405-CBBF06D80594}" srcOrd="8" destOrd="0" presId="urn:microsoft.com/office/officeart/2005/8/layout/list1"/>
    <dgm:cxn modelId="{DD5DA147-09C3-46D6-A7E3-E1B34545F9A0}" type="presParOf" srcId="{2239B276-43B4-497E-9405-CBBF06D80594}" destId="{4B6E827C-8AF8-4C79-BB98-6CA0465E8E2E}" srcOrd="0" destOrd="0" presId="urn:microsoft.com/office/officeart/2005/8/layout/list1"/>
    <dgm:cxn modelId="{0C3474E3-E3DB-4318-85F1-E8A3925246B8}" type="presParOf" srcId="{2239B276-43B4-497E-9405-CBBF06D80594}" destId="{69AE2628-01FB-4D83-A329-68A0EAF8C1DD}" srcOrd="1" destOrd="0" presId="urn:microsoft.com/office/officeart/2005/8/layout/list1"/>
    <dgm:cxn modelId="{F2027FEB-6A37-467F-8BA8-754D5D74F7D0}" type="presParOf" srcId="{23A40960-721D-4260-8312-37AFA50EB7BA}" destId="{121872EC-B47C-4A3E-9AF4-03D0FC871788}" srcOrd="9" destOrd="0" presId="urn:microsoft.com/office/officeart/2005/8/layout/list1"/>
    <dgm:cxn modelId="{7E9E1936-97B0-4FB5-A7C4-697585341645}" type="presParOf" srcId="{23A40960-721D-4260-8312-37AFA50EB7BA}" destId="{C2449530-4E40-4D45-B8DE-3D05A83E2BB4}" srcOrd="10" destOrd="0" presId="urn:microsoft.com/office/officeart/2005/8/layout/list1"/>
    <dgm:cxn modelId="{3A1F6E11-E0C0-46C2-A9A8-1C3AA38C761D}" type="presParOf" srcId="{23A40960-721D-4260-8312-37AFA50EB7BA}" destId="{DEB18397-FDF0-4829-9A95-037FD7BADB8C}" srcOrd="11" destOrd="0" presId="urn:microsoft.com/office/officeart/2005/8/layout/list1"/>
    <dgm:cxn modelId="{C218F941-0DA3-459A-A605-239C247BFDE0}" type="presParOf" srcId="{23A40960-721D-4260-8312-37AFA50EB7BA}" destId="{00540BC8-31F8-407D-BD69-26EE4D15EE1D}" srcOrd="12" destOrd="0" presId="urn:microsoft.com/office/officeart/2005/8/layout/list1"/>
    <dgm:cxn modelId="{B02B5E65-A2DF-4520-A9B8-1785656E76B7}" type="presParOf" srcId="{00540BC8-31F8-407D-BD69-26EE4D15EE1D}" destId="{F01C9B47-A59C-49F8-A4E2-A9C474361DD7}" srcOrd="0" destOrd="0" presId="urn:microsoft.com/office/officeart/2005/8/layout/list1"/>
    <dgm:cxn modelId="{87446CD7-111B-4EC1-B184-C93648B04572}" type="presParOf" srcId="{00540BC8-31F8-407D-BD69-26EE4D15EE1D}" destId="{B0740838-0676-4B9C-BEED-87A414DE5014}" srcOrd="1" destOrd="0" presId="urn:microsoft.com/office/officeart/2005/8/layout/list1"/>
    <dgm:cxn modelId="{B3AA6035-D596-4906-830B-A3308FB2270B}" type="presParOf" srcId="{23A40960-721D-4260-8312-37AFA50EB7BA}" destId="{C48BB6F0-BA1C-4361-9C65-6BF80B793B2A}" srcOrd="13" destOrd="0" presId="urn:microsoft.com/office/officeart/2005/8/layout/list1"/>
    <dgm:cxn modelId="{EB0B3E12-392C-4723-B192-B972AA9A7CA2}" type="presParOf" srcId="{23A40960-721D-4260-8312-37AFA50EB7BA}" destId="{E24707B5-51FE-4909-A92A-7EDF1B7616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Household lending</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28F3F582-E495-4F7A-B5CC-71AF067C4181}">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Corporate lending</a:t>
          </a:r>
        </a:p>
      </dgm:t>
    </dgm:pt>
    <dgm:pt modelId="{563C7A52-3FF5-4562-A82F-26FAEFDD8DC0}" type="parTrans" cxnId="{0B792EA4-3E42-4F88-B05E-C8E3059E32EC}">
      <dgm:prSet/>
      <dgm:spPr/>
      <dgm:t>
        <a:bodyPr/>
        <a:lstStyle/>
        <a:p>
          <a:endParaRPr lang="hu-HU"/>
        </a:p>
      </dgm:t>
    </dgm:pt>
    <dgm:pt modelId="{FD68268A-D8D6-496D-B02D-28E06F9BB001}" type="sibTrans" cxnId="{0B792EA4-3E42-4F88-B05E-C8E3059E32EC}">
      <dgm:prSet/>
      <dgm:spPr/>
      <dgm:t>
        <a:bodyPr/>
        <a:lstStyle/>
        <a:p>
          <a:endParaRPr lang="hu-HU"/>
        </a:p>
      </dgm:t>
    </dgm:pt>
    <dgm:pt modelId="{7E7F7110-2D6A-4B77-94BC-CEBFD592C71E}">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Bank profitability and portfolio quality</a:t>
          </a:r>
          <a:endParaRPr lang="en-GB" sz="2200" b="1" kern="1200" dirty="0">
            <a:solidFill>
              <a:prstClr val="white"/>
            </a:solidFill>
            <a:latin typeface="Trebuchet MS"/>
            <a:ea typeface="+mn-ea"/>
            <a:cs typeface="+mn-cs"/>
          </a:endParaRPr>
        </a:p>
      </dgm:t>
    </dgm:pt>
    <dgm:pt modelId="{0ECF569C-3F46-40FD-A85A-73413C8E41B2}" type="parTrans" cxnId="{802B7300-DF36-490F-9989-A4EBC9697543}">
      <dgm:prSet/>
      <dgm:spPr/>
      <dgm:t>
        <a:bodyPr/>
        <a:lstStyle/>
        <a:p>
          <a:endParaRPr lang="hu-HU"/>
        </a:p>
      </dgm:t>
    </dgm:pt>
    <dgm:pt modelId="{B3B24536-60CE-4D6E-8C3B-754B5F7B87D5}" type="sibTrans" cxnId="{802B7300-DF36-490F-9989-A4EBC9697543}">
      <dgm:prSet/>
      <dgm:spPr/>
      <dgm:t>
        <a:bodyPr/>
        <a:lstStyle/>
        <a:p>
          <a:endParaRPr lang="hu-HU"/>
        </a:p>
      </dgm:t>
    </dgm:pt>
    <dgm:pt modelId="{A2A72286-A8FE-4DE0-9A02-AEA7EAAEE72B}">
      <dgm:prSe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Bank shock resistance capacity</a:t>
          </a:r>
          <a:endParaRPr lang="hu-HU" sz="2200" b="1" kern="1200" dirty="0">
            <a:solidFill>
              <a:prstClr val="white"/>
            </a:solidFill>
            <a:latin typeface="Trebuchet MS"/>
            <a:ea typeface="+mn-ea"/>
            <a:cs typeface="+mn-cs"/>
          </a:endParaRPr>
        </a:p>
      </dgm:t>
    </dgm:pt>
    <dgm:pt modelId="{4CEE093C-DF49-4924-B44D-E52934C45F52}" type="parTrans" cxnId="{2C95EE12-BBAB-4924-BB00-33D12DDB09AB}">
      <dgm:prSet/>
      <dgm:spPr/>
      <dgm:t>
        <a:bodyPr/>
        <a:lstStyle/>
        <a:p>
          <a:endParaRPr lang="hu-HU"/>
        </a:p>
      </dgm:t>
    </dgm:pt>
    <dgm:pt modelId="{AA2CFC0A-29CB-4E8C-8284-640469470B0F}" type="sibTrans" cxnId="{2C95EE12-BBAB-4924-BB00-33D12DDB09AB}">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0" presStyleCnt="4"/>
      <dgm:spPr/>
    </dgm:pt>
    <dgm:pt modelId="{54F8A3D8-F360-42F0-ADF3-DFBEBD176879}" type="pres">
      <dgm:prSet presAssocID="{59CC0A99-8510-4484-AAAC-4BDA17B4EBDA}" presName="parentText" presStyleLbl="node1" presStyleIdx="0" presStyleCnt="4" custScaleX="127965">
        <dgm:presLayoutVars>
          <dgm:chMax val="0"/>
          <dgm:bulletEnabled val="1"/>
        </dgm:presLayoutVars>
      </dgm:prSet>
      <dgm:spPr>
        <a:xfrm>
          <a:off x="361706" y="5572"/>
          <a:ext cx="6480008" cy="109224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0" presStyleCnt="4">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5BE9E581-66C5-431D-AF9E-63B6A7A16EB6}" type="pres">
      <dgm:prSet presAssocID="{28F3F582-E495-4F7A-B5CC-71AF067C4181}" presName="parentLin" presStyleCnt="0"/>
      <dgm:spPr/>
    </dgm:pt>
    <dgm:pt modelId="{CD385F96-DE96-4BDB-843D-E4CB26A5763F}" type="pres">
      <dgm:prSet presAssocID="{28F3F582-E495-4F7A-B5CC-71AF067C4181}" presName="parentLeftMargin" presStyleLbl="node1" presStyleIdx="0" presStyleCnt="4"/>
      <dgm:spPr/>
    </dgm:pt>
    <dgm:pt modelId="{D4048474-4C9A-4761-8256-751682CB6C48}" type="pres">
      <dgm:prSet presAssocID="{28F3F582-E495-4F7A-B5CC-71AF067C4181}" presName="parentText" presStyleLbl="node1" presStyleIdx="1" presStyleCnt="4" custScaleX="127965">
        <dgm:presLayoutVars>
          <dgm:chMax val="0"/>
          <dgm:bulletEnabled val="1"/>
        </dgm:presLayoutVars>
      </dgm:prSet>
      <dgm:spPr>
        <a:xfrm>
          <a:off x="361706" y="1683892"/>
          <a:ext cx="6480008" cy="1092240"/>
        </a:xfrm>
        <a:prstGeom prst="roundRect">
          <a:avLst/>
        </a:prstGeom>
      </dgm:spPr>
    </dgm:pt>
    <dgm:pt modelId="{4FFD6FB4-F0D0-4315-A800-A38B4B1AB7D8}" type="pres">
      <dgm:prSet presAssocID="{28F3F582-E495-4F7A-B5CC-71AF067C4181}" presName="negativeSpace" presStyleCnt="0"/>
      <dgm:spPr/>
    </dgm:pt>
    <dgm:pt modelId="{2E4A9B1B-23C7-4389-92C2-E59459C7BF8E}" type="pres">
      <dgm:prSet presAssocID="{28F3F582-E495-4F7A-B5CC-71AF067C4181}" presName="childText" presStyleLbl="conFgAcc1" presStyleIdx="1" presStyleCnt="4">
        <dgm:presLayoutVars>
          <dgm:bulletEnabled val="1"/>
        </dgm:presLayoutVars>
      </dgm:prSet>
      <dgm:spPr/>
    </dgm:pt>
    <dgm:pt modelId="{F7762C80-B21F-4478-9B03-3C9EFA5FE18E}" type="pres">
      <dgm:prSet presAssocID="{FD68268A-D8D6-496D-B02D-28E06F9BB001}" presName="spaceBetweenRectangles" presStyleCnt="0"/>
      <dgm:spPr/>
    </dgm:pt>
    <dgm:pt modelId="{2239B276-43B4-497E-9405-CBBF06D80594}" type="pres">
      <dgm:prSet presAssocID="{7E7F7110-2D6A-4B77-94BC-CEBFD592C71E}" presName="parentLin" presStyleCnt="0"/>
      <dgm:spPr/>
    </dgm:pt>
    <dgm:pt modelId="{4B6E827C-8AF8-4C79-BB98-6CA0465E8E2E}" type="pres">
      <dgm:prSet presAssocID="{7E7F7110-2D6A-4B77-94BC-CEBFD592C71E}" presName="parentLeftMargin" presStyleLbl="node1" presStyleIdx="1" presStyleCnt="4"/>
      <dgm:spPr/>
    </dgm:pt>
    <dgm:pt modelId="{69AE2628-01FB-4D83-A329-68A0EAF8C1DD}" type="pres">
      <dgm:prSet presAssocID="{7E7F7110-2D6A-4B77-94BC-CEBFD592C71E}" presName="parentText" presStyleLbl="node1" presStyleIdx="2" presStyleCnt="4" custScaleX="127965">
        <dgm:presLayoutVars>
          <dgm:chMax val="0"/>
          <dgm:bulletEnabled val="1"/>
        </dgm:presLayoutVars>
      </dgm:prSet>
      <dgm:spPr>
        <a:xfrm>
          <a:off x="361706" y="3362212"/>
          <a:ext cx="6480008" cy="1092240"/>
        </a:xfrm>
        <a:prstGeom prst="roundRect">
          <a:avLst/>
        </a:prstGeom>
      </dgm:spPr>
    </dgm:pt>
    <dgm:pt modelId="{121872EC-B47C-4A3E-9AF4-03D0FC871788}" type="pres">
      <dgm:prSet presAssocID="{7E7F7110-2D6A-4B77-94BC-CEBFD592C71E}" presName="negativeSpace" presStyleCnt="0"/>
      <dgm:spPr/>
    </dgm:pt>
    <dgm:pt modelId="{C2449530-4E40-4D45-B8DE-3D05A83E2BB4}" type="pres">
      <dgm:prSet presAssocID="{7E7F7110-2D6A-4B77-94BC-CEBFD592C71E}" presName="childText" presStyleLbl="conFgAcc1" presStyleIdx="2" presStyleCnt="4">
        <dgm:presLayoutVars>
          <dgm:bulletEnabled val="1"/>
        </dgm:presLayoutVars>
      </dgm:prSet>
      <dgm:spPr/>
    </dgm:pt>
    <dgm:pt modelId="{DEB18397-FDF0-4829-9A95-037FD7BADB8C}" type="pres">
      <dgm:prSet presAssocID="{B3B24536-60CE-4D6E-8C3B-754B5F7B87D5}" presName="spaceBetweenRectangles" presStyleCnt="0"/>
      <dgm:spPr/>
    </dgm:pt>
    <dgm:pt modelId="{00540BC8-31F8-407D-BD69-26EE4D15EE1D}" type="pres">
      <dgm:prSet presAssocID="{A2A72286-A8FE-4DE0-9A02-AEA7EAAEE72B}" presName="parentLin" presStyleCnt="0"/>
      <dgm:spPr/>
    </dgm:pt>
    <dgm:pt modelId="{F01C9B47-A59C-49F8-A4E2-A9C474361DD7}" type="pres">
      <dgm:prSet presAssocID="{A2A72286-A8FE-4DE0-9A02-AEA7EAAEE72B}" presName="parentLeftMargin" presStyleLbl="node1" presStyleIdx="2" presStyleCnt="4"/>
      <dgm:spPr/>
    </dgm:pt>
    <dgm:pt modelId="{B0740838-0676-4B9C-BEED-87A414DE5014}" type="pres">
      <dgm:prSet presAssocID="{A2A72286-A8FE-4DE0-9A02-AEA7EAAEE72B}" presName="parentText" presStyleLbl="node1" presStyleIdx="3" presStyleCnt="4" custScaleX="127965">
        <dgm:presLayoutVars>
          <dgm:chMax val="0"/>
          <dgm:bulletEnabled val="1"/>
        </dgm:presLayoutVars>
      </dgm:prSet>
      <dgm:spPr>
        <a:xfrm>
          <a:off x="361706" y="5504392"/>
          <a:ext cx="5063891" cy="708480"/>
        </a:xfrm>
        <a:prstGeom prst="roundRect">
          <a:avLst/>
        </a:prstGeom>
      </dgm:spPr>
    </dgm:pt>
    <dgm:pt modelId="{C48BB6F0-BA1C-4361-9C65-6BF80B793B2A}" type="pres">
      <dgm:prSet presAssocID="{A2A72286-A8FE-4DE0-9A02-AEA7EAAEE72B}" presName="negativeSpace" presStyleCnt="0"/>
      <dgm:spPr/>
    </dgm:pt>
    <dgm:pt modelId="{E24707B5-51FE-4909-A92A-7EDF1B76168C}" type="pres">
      <dgm:prSet presAssocID="{A2A72286-A8FE-4DE0-9A02-AEA7EAAEE72B}" presName="childText" presStyleLbl="conFgAcc1" presStyleIdx="3" presStyleCnt="4">
        <dgm:presLayoutVars>
          <dgm:bulletEnabled val="1"/>
        </dgm:presLayoutVars>
      </dgm:prSet>
      <dgm:spPr/>
    </dgm:pt>
  </dgm:ptLst>
  <dgm:cxnLst>
    <dgm:cxn modelId="{802B7300-DF36-490F-9989-A4EBC9697543}" srcId="{725F5DF0-266F-462F-AA7E-77C96FC814B0}" destId="{7E7F7110-2D6A-4B77-94BC-CEBFD592C71E}" srcOrd="2" destOrd="0" parTransId="{0ECF569C-3F46-40FD-A85A-73413C8E41B2}" sibTransId="{B3B24536-60CE-4D6E-8C3B-754B5F7B87D5}"/>
    <dgm:cxn modelId="{2C95EE12-BBAB-4924-BB00-33D12DDB09AB}" srcId="{725F5DF0-266F-462F-AA7E-77C96FC814B0}" destId="{A2A72286-A8FE-4DE0-9A02-AEA7EAAEE72B}" srcOrd="3" destOrd="0" parTransId="{4CEE093C-DF49-4924-B44D-E52934C45F52}" sibTransId="{AA2CFC0A-29CB-4E8C-8284-640469470B0F}"/>
    <dgm:cxn modelId="{2665D717-5040-413D-8E21-662744246C7A}" type="presOf" srcId="{A2A72286-A8FE-4DE0-9A02-AEA7EAAEE72B}" destId="{B0740838-0676-4B9C-BEED-87A414DE5014}" srcOrd="1" destOrd="0" presId="urn:microsoft.com/office/officeart/2005/8/layout/list1"/>
    <dgm:cxn modelId="{D851B719-B9F6-4EFF-8D67-BAD5B8479068}" type="presOf" srcId="{7E7F7110-2D6A-4B77-94BC-CEBFD592C71E}" destId="{4B6E827C-8AF8-4C79-BB98-6CA0465E8E2E}" srcOrd="0" destOrd="0" presId="urn:microsoft.com/office/officeart/2005/8/layout/list1"/>
    <dgm:cxn modelId="{CD072258-CE3D-4390-8858-60F584847B8B}" type="presOf" srcId="{28F3F582-E495-4F7A-B5CC-71AF067C4181}" destId="{D4048474-4C9A-4761-8256-751682CB6C48}" srcOrd="1" destOrd="0" presId="urn:microsoft.com/office/officeart/2005/8/layout/list1"/>
    <dgm:cxn modelId="{0B792EA4-3E42-4F88-B05E-C8E3059E32EC}" srcId="{725F5DF0-266F-462F-AA7E-77C96FC814B0}" destId="{28F3F582-E495-4F7A-B5CC-71AF067C4181}" srcOrd="1" destOrd="0" parTransId="{563C7A52-3FF5-4562-A82F-26FAEFDD8DC0}" sibTransId="{FD68268A-D8D6-496D-B02D-28E06F9BB001}"/>
    <dgm:cxn modelId="{57E8F3A7-5776-4115-8C75-482F761A9257}" type="presOf" srcId="{59CC0A99-8510-4484-AAAC-4BDA17B4EBDA}" destId="{54F8A3D8-F360-42F0-ADF3-DFBEBD176879}" srcOrd="1" destOrd="0" presId="urn:microsoft.com/office/officeart/2005/8/layout/list1"/>
    <dgm:cxn modelId="{A51825AD-5F63-47D4-AE46-6E71505D125B}" type="presOf" srcId="{A2A72286-A8FE-4DE0-9A02-AEA7EAAEE72B}" destId="{F01C9B47-A59C-49F8-A4E2-A9C474361DD7}" srcOrd="0" destOrd="0" presId="urn:microsoft.com/office/officeart/2005/8/layout/list1"/>
    <dgm:cxn modelId="{759C12B7-7203-4E5C-B1D4-9DD594D342BE}" type="presOf" srcId="{7E7F7110-2D6A-4B77-94BC-CEBFD592C71E}" destId="{69AE2628-01FB-4D83-A329-68A0EAF8C1DD}" srcOrd="1" destOrd="0" presId="urn:microsoft.com/office/officeart/2005/8/layout/list1"/>
    <dgm:cxn modelId="{F503F8BF-6A16-4832-9961-B2D365BA6508}" type="presOf" srcId="{28F3F582-E495-4F7A-B5CC-71AF067C4181}" destId="{CD385F96-DE96-4BDB-843D-E4CB26A5763F}" srcOrd="0" destOrd="0" presId="urn:microsoft.com/office/officeart/2005/8/layout/list1"/>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0" destOrd="0" parTransId="{3727B7A2-DD14-48AB-BF47-C4BD0B4FB03C}" sibTransId="{2DE3D471-3B8A-42E2-A6A4-89E69711C2F2}"/>
    <dgm:cxn modelId="{C82851D2-4769-467C-957E-BF6B16AA3C32}" type="presParOf" srcId="{23A40960-721D-4260-8312-37AFA50EB7BA}" destId="{F9DECCB2-ED4E-47C7-982B-7A69D07D1E3E}" srcOrd="0"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 destOrd="0" presId="urn:microsoft.com/office/officeart/2005/8/layout/list1"/>
    <dgm:cxn modelId="{63161FFE-70ED-4FD3-A4E6-62C88B200B7D}" type="presParOf" srcId="{23A40960-721D-4260-8312-37AFA50EB7BA}" destId="{5FC77B46-1E5B-4DBC-8C0B-9CD3DD6F9695}" srcOrd="2" destOrd="0" presId="urn:microsoft.com/office/officeart/2005/8/layout/list1"/>
    <dgm:cxn modelId="{29AC7A97-B653-4213-B536-956AF3B5A4DE}" type="presParOf" srcId="{23A40960-721D-4260-8312-37AFA50EB7BA}" destId="{5B22FCB9-254C-469D-BAB2-2771FFA72983}" srcOrd="3" destOrd="0" presId="urn:microsoft.com/office/officeart/2005/8/layout/list1"/>
    <dgm:cxn modelId="{6F9DCB41-31C5-4A97-9354-47AA04FDABF4}" type="presParOf" srcId="{23A40960-721D-4260-8312-37AFA50EB7BA}" destId="{5BE9E581-66C5-431D-AF9E-63B6A7A16EB6}" srcOrd="4" destOrd="0" presId="urn:microsoft.com/office/officeart/2005/8/layout/list1"/>
    <dgm:cxn modelId="{53921598-6598-4D0D-94AF-C66ED2320BE0}" type="presParOf" srcId="{5BE9E581-66C5-431D-AF9E-63B6A7A16EB6}" destId="{CD385F96-DE96-4BDB-843D-E4CB26A5763F}" srcOrd="0" destOrd="0" presId="urn:microsoft.com/office/officeart/2005/8/layout/list1"/>
    <dgm:cxn modelId="{983A746B-09D4-4406-B901-4CE816FAFB79}" type="presParOf" srcId="{5BE9E581-66C5-431D-AF9E-63B6A7A16EB6}" destId="{D4048474-4C9A-4761-8256-751682CB6C48}" srcOrd="1" destOrd="0" presId="urn:microsoft.com/office/officeart/2005/8/layout/list1"/>
    <dgm:cxn modelId="{2F6F66C6-7AA0-474F-A828-C0AF13015051}" type="presParOf" srcId="{23A40960-721D-4260-8312-37AFA50EB7BA}" destId="{4FFD6FB4-F0D0-4315-A800-A38B4B1AB7D8}" srcOrd="5" destOrd="0" presId="urn:microsoft.com/office/officeart/2005/8/layout/list1"/>
    <dgm:cxn modelId="{36CF8A57-CB2C-434B-9B8C-F4F0737D458C}" type="presParOf" srcId="{23A40960-721D-4260-8312-37AFA50EB7BA}" destId="{2E4A9B1B-23C7-4389-92C2-E59459C7BF8E}" srcOrd="6" destOrd="0" presId="urn:microsoft.com/office/officeart/2005/8/layout/list1"/>
    <dgm:cxn modelId="{40ECD659-A2A8-4B9F-8E43-DD0F52252368}" type="presParOf" srcId="{23A40960-721D-4260-8312-37AFA50EB7BA}" destId="{F7762C80-B21F-4478-9B03-3C9EFA5FE18E}" srcOrd="7" destOrd="0" presId="urn:microsoft.com/office/officeart/2005/8/layout/list1"/>
    <dgm:cxn modelId="{64EC5E05-370D-4DEE-B468-CF1E809E56DD}" type="presParOf" srcId="{23A40960-721D-4260-8312-37AFA50EB7BA}" destId="{2239B276-43B4-497E-9405-CBBF06D80594}" srcOrd="8" destOrd="0" presId="urn:microsoft.com/office/officeart/2005/8/layout/list1"/>
    <dgm:cxn modelId="{DD5DA147-09C3-46D6-A7E3-E1B34545F9A0}" type="presParOf" srcId="{2239B276-43B4-497E-9405-CBBF06D80594}" destId="{4B6E827C-8AF8-4C79-BB98-6CA0465E8E2E}" srcOrd="0" destOrd="0" presId="urn:microsoft.com/office/officeart/2005/8/layout/list1"/>
    <dgm:cxn modelId="{0C3474E3-E3DB-4318-85F1-E8A3925246B8}" type="presParOf" srcId="{2239B276-43B4-497E-9405-CBBF06D80594}" destId="{69AE2628-01FB-4D83-A329-68A0EAF8C1DD}" srcOrd="1" destOrd="0" presId="urn:microsoft.com/office/officeart/2005/8/layout/list1"/>
    <dgm:cxn modelId="{F2027FEB-6A37-467F-8BA8-754D5D74F7D0}" type="presParOf" srcId="{23A40960-721D-4260-8312-37AFA50EB7BA}" destId="{121872EC-B47C-4A3E-9AF4-03D0FC871788}" srcOrd="9" destOrd="0" presId="urn:microsoft.com/office/officeart/2005/8/layout/list1"/>
    <dgm:cxn modelId="{7E9E1936-97B0-4FB5-A7C4-697585341645}" type="presParOf" srcId="{23A40960-721D-4260-8312-37AFA50EB7BA}" destId="{C2449530-4E40-4D45-B8DE-3D05A83E2BB4}" srcOrd="10" destOrd="0" presId="urn:microsoft.com/office/officeart/2005/8/layout/list1"/>
    <dgm:cxn modelId="{3A1F6E11-E0C0-46C2-A9A8-1C3AA38C761D}" type="presParOf" srcId="{23A40960-721D-4260-8312-37AFA50EB7BA}" destId="{DEB18397-FDF0-4829-9A95-037FD7BADB8C}" srcOrd="11" destOrd="0" presId="urn:microsoft.com/office/officeart/2005/8/layout/list1"/>
    <dgm:cxn modelId="{C218F941-0DA3-459A-A605-239C247BFDE0}" type="presParOf" srcId="{23A40960-721D-4260-8312-37AFA50EB7BA}" destId="{00540BC8-31F8-407D-BD69-26EE4D15EE1D}" srcOrd="12" destOrd="0" presId="urn:microsoft.com/office/officeart/2005/8/layout/list1"/>
    <dgm:cxn modelId="{B02B5E65-A2DF-4520-A9B8-1785656E76B7}" type="presParOf" srcId="{00540BC8-31F8-407D-BD69-26EE4D15EE1D}" destId="{F01C9B47-A59C-49F8-A4E2-A9C474361DD7}" srcOrd="0" destOrd="0" presId="urn:microsoft.com/office/officeart/2005/8/layout/list1"/>
    <dgm:cxn modelId="{87446CD7-111B-4EC1-B184-C93648B04572}" type="presParOf" srcId="{00540BC8-31F8-407D-BD69-26EE4D15EE1D}" destId="{B0740838-0676-4B9C-BEED-87A414DE5014}" srcOrd="1" destOrd="0" presId="urn:microsoft.com/office/officeart/2005/8/layout/list1"/>
    <dgm:cxn modelId="{B3AA6035-D596-4906-830B-A3308FB2270B}" type="presParOf" srcId="{23A40960-721D-4260-8312-37AFA50EB7BA}" destId="{C48BB6F0-BA1C-4361-9C65-6BF80B793B2A}" srcOrd="13" destOrd="0" presId="urn:microsoft.com/office/officeart/2005/8/layout/list1"/>
    <dgm:cxn modelId="{EB0B3E12-392C-4723-B192-B972AA9A7CA2}" type="presParOf" srcId="{23A40960-721D-4260-8312-37AFA50EB7BA}" destId="{E24707B5-51FE-4909-A92A-7EDF1B7616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Household lending</a:t>
          </a: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28F3F582-E495-4F7A-B5CC-71AF067C4181}">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Corporate lending</a:t>
          </a:r>
        </a:p>
      </dgm:t>
    </dgm:pt>
    <dgm:pt modelId="{563C7A52-3FF5-4562-A82F-26FAEFDD8DC0}" type="parTrans" cxnId="{0B792EA4-3E42-4F88-B05E-C8E3059E32EC}">
      <dgm:prSet/>
      <dgm:spPr/>
      <dgm:t>
        <a:bodyPr/>
        <a:lstStyle/>
        <a:p>
          <a:endParaRPr lang="hu-HU"/>
        </a:p>
      </dgm:t>
    </dgm:pt>
    <dgm:pt modelId="{FD68268A-D8D6-496D-B02D-28E06F9BB001}" type="sibTrans" cxnId="{0B792EA4-3E42-4F88-B05E-C8E3059E32EC}">
      <dgm:prSet/>
      <dgm:spPr/>
      <dgm:t>
        <a:bodyPr/>
        <a:lstStyle/>
        <a:p>
          <a:endParaRPr lang="hu-HU"/>
        </a:p>
      </dgm:t>
    </dgm:pt>
    <dgm:pt modelId="{7E7F7110-2D6A-4B77-94BC-CEBFD592C71E}">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Bank profitability and portfolio quality</a:t>
          </a:r>
          <a:endParaRPr lang="en-GB" sz="2200" b="1" kern="1200" dirty="0">
            <a:solidFill>
              <a:prstClr val="white"/>
            </a:solidFill>
            <a:latin typeface="Trebuchet MS"/>
            <a:ea typeface="+mn-ea"/>
            <a:cs typeface="+mn-cs"/>
          </a:endParaRPr>
        </a:p>
      </dgm:t>
    </dgm:pt>
    <dgm:pt modelId="{0ECF569C-3F46-40FD-A85A-73413C8E41B2}" type="parTrans" cxnId="{802B7300-DF36-490F-9989-A4EBC9697543}">
      <dgm:prSet/>
      <dgm:spPr/>
      <dgm:t>
        <a:bodyPr/>
        <a:lstStyle/>
        <a:p>
          <a:endParaRPr lang="hu-HU"/>
        </a:p>
      </dgm:t>
    </dgm:pt>
    <dgm:pt modelId="{B3B24536-60CE-4D6E-8C3B-754B5F7B87D5}" type="sibTrans" cxnId="{802B7300-DF36-490F-9989-A4EBC9697543}">
      <dgm:prSet/>
      <dgm:spPr/>
      <dgm:t>
        <a:bodyPr/>
        <a:lstStyle/>
        <a:p>
          <a:endParaRPr lang="hu-HU"/>
        </a:p>
      </dgm:t>
    </dgm:pt>
    <dgm:pt modelId="{A2A72286-A8FE-4DE0-9A02-AEA7EAAEE72B}">
      <dgm:prSe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Bank shock resistance capacity</a:t>
          </a:r>
          <a:endParaRPr lang="hu-HU" sz="2200" b="1" kern="1200" dirty="0">
            <a:solidFill>
              <a:prstClr val="white"/>
            </a:solidFill>
            <a:latin typeface="Trebuchet MS"/>
            <a:ea typeface="+mn-ea"/>
            <a:cs typeface="+mn-cs"/>
          </a:endParaRPr>
        </a:p>
      </dgm:t>
    </dgm:pt>
    <dgm:pt modelId="{4CEE093C-DF49-4924-B44D-E52934C45F52}" type="parTrans" cxnId="{2C95EE12-BBAB-4924-BB00-33D12DDB09AB}">
      <dgm:prSet/>
      <dgm:spPr/>
      <dgm:t>
        <a:bodyPr/>
        <a:lstStyle/>
        <a:p>
          <a:endParaRPr lang="hu-HU"/>
        </a:p>
      </dgm:t>
    </dgm:pt>
    <dgm:pt modelId="{AA2CFC0A-29CB-4E8C-8284-640469470B0F}" type="sibTrans" cxnId="{2C95EE12-BBAB-4924-BB00-33D12DDB09AB}">
      <dgm:prSet/>
      <dgm:spPr/>
      <dgm:t>
        <a:bodyPr/>
        <a:lstStyle/>
        <a:p>
          <a:endParaRPr lang="hu-HU"/>
        </a:p>
      </dgm:t>
    </dgm:pt>
    <dgm:pt modelId="{23A40960-721D-4260-8312-37AFA50EB7BA}" type="pres">
      <dgm:prSet presAssocID="{725F5DF0-266F-462F-AA7E-77C96FC814B0}" presName="linear" presStyleCnt="0">
        <dgm:presLayoutVars>
          <dgm:dir/>
          <dgm:animLvl val="lvl"/>
          <dgm:resizeHandles val="exact"/>
        </dgm:presLayoutVars>
      </dgm:prSet>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0" presStyleCnt="4"/>
      <dgm:spPr/>
    </dgm:pt>
    <dgm:pt modelId="{54F8A3D8-F360-42F0-ADF3-DFBEBD176879}" type="pres">
      <dgm:prSet presAssocID="{59CC0A99-8510-4484-AAAC-4BDA17B4EBDA}" presName="parentText" presStyleLbl="node1" presStyleIdx="0" presStyleCnt="4" custScaleX="127965">
        <dgm:presLayoutVars>
          <dgm:chMax val="0"/>
          <dgm:bulletEnabled val="1"/>
        </dgm:presLayoutVars>
      </dgm:prSet>
      <dgm:spPr>
        <a:xfrm>
          <a:off x="361706" y="5572"/>
          <a:ext cx="6480008" cy="109224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0" presStyleCnt="4">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5BE9E581-66C5-431D-AF9E-63B6A7A16EB6}" type="pres">
      <dgm:prSet presAssocID="{28F3F582-E495-4F7A-B5CC-71AF067C4181}" presName="parentLin" presStyleCnt="0"/>
      <dgm:spPr/>
    </dgm:pt>
    <dgm:pt modelId="{CD385F96-DE96-4BDB-843D-E4CB26A5763F}" type="pres">
      <dgm:prSet presAssocID="{28F3F582-E495-4F7A-B5CC-71AF067C4181}" presName="parentLeftMargin" presStyleLbl="node1" presStyleIdx="0" presStyleCnt="4"/>
      <dgm:spPr/>
    </dgm:pt>
    <dgm:pt modelId="{D4048474-4C9A-4761-8256-751682CB6C48}" type="pres">
      <dgm:prSet presAssocID="{28F3F582-E495-4F7A-B5CC-71AF067C4181}" presName="parentText" presStyleLbl="node1" presStyleIdx="1" presStyleCnt="4" custScaleX="127965">
        <dgm:presLayoutVars>
          <dgm:chMax val="0"/>
          <dgm:bulletEnabled val="1"/>
        </dgm:presLayoutVars>
      </dgm:prSet>
      <dgm:spPr>
        <a:xfrm>
          <a:off x="361706" y="1683892"/>
          <a:ext cx="6480008" cy="1092240"/>
        </a:xfrm>
        <a:prstGeom prst="roundRect">
          <a:avLst/>
        </a:prstGeom>
      </dgm:spPr>
    </dgm:pt>
    <dgm:pt modelId="{4FFD6FB4-F0D0-4315-A800-A38B4B1AB7D8}" type="pres">
      <dgm:prSet presAssocID="{28F3F582-E495-4F7A-B5CC-71AF067C4181}" presName="negativeSpace" presStyleCnt="0"/>
      <dgm:spPr/>
    </dgm:pt>
    <dgm:pt modelId="{2E4A9B1B-23C7-4389-92C2-E59459C7BF8E}" type="pres">
      <dgm:prSet presAssocID="{28F3F582-E495-4F7A-B5CC-71AF067C4181}" presName="childText" presStyleLbl="conFgAcc1" presStyleIdx="1" presStyleCnt="4">
        <dgm:presLayoutVars>
          <dgm:bulletEnabled val="1"/>
        </dgm:presLayoutVars>
      </dgm:prSet>
      <dgm:spPr/>
    </dgm:pt>
    <dgm:pt modelId="{F7762C80-B21F-4478-9B03-3C9EFA5FE18E}" type="pres">
      <dgm:prSet presAssocID="{FD68268A-D8D6-496D-B02D-28E06F9BB001}" presName="spaceBetweenRectangles" presStyleCnt="0"/>
      <dgm:spPr/>
    </dgm:pt>
    <dgm:pt modelId="{2239B276-43B4-497E-9405-CBBF06D80594}" type="pres">
      <dgm:prSet presAssocID="{7E7F7110-2D6A-4B77-94BC-CEBFD592C71E}" presName="parentLin" presStyleCnt="0"/>
      <dgm:spPr/>
    </dgm:pt>
    <dgm:pt modelId="{4B6E827C-8AF8-4C79-BB98-6CA0465E8E2E}" type="pres">
      <dgm:prSet presAssocID="{7E7F7110-2D6A-4B77-94BC-CEBFD592C71E}" presName="parentLeftMargin" presStyleLbl="node1" presStyleIdx="1" presStyleCnt="4"/>
      <dgm:spPr/>
    </dgm:pt>
    <dgm:pt modelId="{69AE2628-01FB-4D83-A329-68A0EAF8C1DD}" type="pres">
      <dgm:prSet presAssocID="{7E7F7110-2D6A-4B77-94BC-CEBFD592C71E}" presName="parentText" presStyleLbl="node1" presStyleIdx="2" presStyleCnt="4" custScaleX="127965">
        <dgm:presLayoutVars>
          <dgm:chMax val="0"/>
          <dgm:bulletEnabled val="1"/>
        </dgm:presLayoutVars>
      </dgm:prSet>
      <dgm:spPr>
        <a:xfrm>
          <a:off x="361706" y="3362212"/>
          <a:ext cx="6480008" cy="1092240"/>
        </a:xfrm>
        <a:prstGeom prst="roundRect">
          <a:avLst/>
        </a:prstGeom>
      </dgm:spPr>
    </dgm:pt>
    <dgm:pt modelId="{121872EC-B47C-4A3E-9AF4-03D0FC871788}" type="pres">
      <dgm:prSet presAssocID="{7E7F7110-2D6A-4B77-94BC-CEBFD592C71E}" presName="negativeSpace" presStyleCnt="0"/>
      <dgm:spPr/>
    </dgm:pt>
    <dgm:pt modelId="{C2449530-4E40-4D45-B8DE-3D05A83E2BB4}" type="pres">
      <dgm:prSet presAssocID="{7E7F7110-2D6A-4B77-94BC-CEBFD592C71E}" presName="childText" presStyleLbl="conFgAcc1" presStyleIdx="2" presStyleCnt="4">
        <dgm:presLayoutVars>
          <dgm:bulletEnabled val="1"/>
        </dgm:presLayoutVars>
      </dgm:prSet>
      <dgm:spPr/>
    </dgm:pt>
    <dgm:pt modelId="{DEB18397-FDF0-4829-9A95-037FD7BADB8C}" type="pres">
      <dgm:prSet presAssocID="{B3B24536-60CE-4D6E-8C3B-754B5F7B87D5}" presName="spaceBetweenRectangles" presStyleCnt="0"/>
      <dgm:spPr/>
    </dgm:pt>
    <dgm:pt modelId="{00540BC8-31F8-407D-BD69-26EE4D15EE1D}" type="pres">
      <dgm:prSet presAssocID="{A2A72286-A8FE-4DE0-9A02-AEA7EAAEE72B}" presName="parentLin" presStyleCnt="0"/>
      <dgm:spPr/>
    </dgm:pt>
    <dgm:pt modelId="{F01C9B47-A59C-49F8-A4E2-A9C474361DD7}" type="pres">
      <dgm:prSet presAssocID="{A2A72286-A8FE-4DE0-9A02-AEA7EAAEE72B}" presName="parentLeftMargin" presStyleLbl="node1" presStyleIdx="2" presStyleCnt="4"/>
      <dgm:spPr/>
    </dgm:pt>
    <dgm:pt modelId="{B0740838-0676-4B9C-BEED-87A414DE5014}" type="pres">
      <dgm:prSet presAssocID="{A2A72286-A8FE-4DE0-9A02-AEA7EAAEE72B}" presName="parentText" presStyleLbl="node1" presStyleIdx="3" presStyleCnt="4" custScaleX="127965">
        <dgm:presLayoutVars>
          <dgm:chMax val="0"/>
          <dgm:bulletEnabled val="1"/>
        </dgm:presLayoutVars>
      </dgm:prSet>
      <dgm:spPr>
        <a:xfrm>
          <a:off x="361706" y="5040532"/>
          <a:ext cx="6480008" cy="1092240"/>
        </a:xfrm>
        <a:prstGeom prst="roundRect">
          <a:avLst/>
        </a:prstGeom>
      </dgm:spPr>
    </dgm:pt>
    <dgm:pt modelId="{C48BB6F0-BA1C-4361-9C65-6BF80B793B2A}" type="pres">
      <dgm:prSet presAssocID="{A2A72286-A8FE-4DE0-9A02-AEA7EAAEE72B}" presName="negativeSpace" presStyleCnt="0"/>
      <dgm:spPr/>
    </dgm:pt>
    <dgm:pt modelId="{E24707B5-51FE-4909-A92A-7EDF1B76168C}" type="pres">
      <dgm:prSet presAssocID="{A2A72286-A8FE-4DE0-9A02-AEA7EAAEE72B}" presName="childText" presStyleLbl="conFgAcc1" presStyleIdx="3" presStyleCnt="4">
        <dgm:presLayoutVars>
          <dgm:bulletEnabled val="1"/>
        </dgm:presLayoutVars>
      </dgm:prSet>
      <dgm:spPr/>
    </dgm:pt>
  </dgm:ptLst>
  <dgm:cxnLst>
    <dgm:cxn modelId="{802B7300-DF36-490F-9989-A4EBC9697543}" srcId="{725F5DF0-266F-462F-AA7E-77C96FC814B0}" destId="{7E7F7110-2D6A-4B77-94BC-CEBFD592C71E}" srcOrd="2" destOrd="0" parTransId="{0ECF569C-3F46-40FD-A85A-73413C8E41B2}" sibTransId="{B3B24536-60CE-4D6E-8C3B-754B5F7B87D5}"/>
    <dgm:cxn modelId="{2C95EE12-BBAB-4924-BB00-33D12DDB09AB}" srcId="{725F5DF0-266F-462F-AA7E-77C96FC814B0}" destId="{A2A72286-A8FE-4DE0-9A02-AEA7EAAEE72B}" srcOrd="3" destOrd="0" parTransId="{4CEE093C-DF49-4924-B44D-E52934C45F52}" sibTransId="{AA2CFC0A-29CB-4E8C-8284-640469470B0F}"/>
    <dgm:cxn modelId="{2665D717-5040-413D-8E21-662744246C7A}" type="presOf" srcId="{A2A72286-A8FE-4DE0-9A02-AEA7EAAEE72B}" destId="{B0740838-0676-4B9C-BEED-87A414DE5014}" srcOrd="1" destOrd="0" presId="urn:microsoft.com/office/officeart/2005/8/layout/list1"/>
    <dgm:cxn modelId="{D851B719-B9F6-4EFF-8D67-BAD5B8479068}" type="presOf" srcId="{7E7F7110-2D6A-4B77-94BC-CEBFD592C71E}" destId="{4B6E827C-8AF8-4C79-BB98-6CA0465E8E2E}" srcOrd="0" destOrd="0" presId="urn:microsoft.com/office/officeart/2005/8/layout/list1"/>
    <dgm:cxn modelId="{CD072258-CE3D-4390-8858-60F584847B8B}" type="presOf" srcId="{28F3F582-E495-4F7A-B5CC-71AF067C4181}" destId="{D4048474-4C9A-4761-8256-751682CB6C48}" srcOrd="1" destOrd="0" presId="urn:microsoft.com/office/officeart/2005/8/layout/list1"/>
    <dgm:cxn modelId="{0B792EA4-3E42-4F88-B05E-C8E3059E32EC}" srcId="{725F5DF0-266F-462F-AA7E-77C96FC814B0}" destId="{28F3F582-E495-4F7A-B5CC-71AF067C4181}" srcOrd="1" destOrd="0" parTransId="{563C7A52-3FF5-4562-A82F-26FAEFDD8DC0}" sibTransId="{FD68268A-D8D6-496D-B02D-28E06F9BB001}"/>
    <dgm:cxn modelId="{57E8F3A7-5776-4115-8C75-482F761A9257}" type="presOf" srcId="{59CC0A99-8510-4484-AAAC-4BDA17B4EBDA}" destId="{54F8A3D8-F360-42F0-ADF3-DFBEBD176879}" srcOrd="1" destOrd="0" presId="urn:microsoft.com/office/officeart/2005/8/layout/list1"/>
    <dgm:cxn modelId="{A51825AD-5F63-47D4-AE46-6E71505D125B}" type="presOf" srcId="{A2A72286-A8FE-4DE0-9A02-AEA7EAAEE72B}" destId="{F01C9B47-A59C-49F8-A4E2-A9C474361DD7}" srcOrd="0" destOrd="0" presId="urn:microsoft.com/office/officeart/2005/8/layout/list1"/>
    <dgm:cxn modelId="{759C12B7-7203-4E5C-B1D4-9DD594D342BE}" type="presOf" srcId="{7E7F7110-2D6A-4B77-94BC-CEBFD592C71E}" destId="{69AE2628-01FB-4D83-A329-68A0EAF8C1DD}" srcOrd="1" destOrd="0" presId="urn:microsoft.com/office/officeart/2005/8/layout/list1"/>
    <dgm:cxn modelId="{F503F8BF-6A16-4832-9961-B2D365BA6508}" type="presOf" srcId="{28F3F582-E495-4F7A-B5CC-71AF067C4181}" destId="{CD385F96-DE96-4BDB-843D-E4CB26A5763F}" srcOrd="0" destOrd="0" presId="urn:microsoft.com/office/officeart/2005/8/layout/list1"/>
    <dgm:cxn modelId="{2277E0D1-47DE-4C6F-A7BD-2EF9DEB4D78B}" type="presOf" srcId="{725F5DF0-266F-462F-AA7E-77C96FC814B0}" destId="{23A40960-721D-4260-8312-37AFA50EB7BA}"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0" destOrd="0" parTransId="{3727B7A2-DD14-48AB-BF47-C4BD0B4FB03C}" sibTransId="{2DE3D471-3B8A-42E2-A6A4-89E69711C2F2}"/>
    <dgm:cxn modelId="{C82851D2-4769-467C-957E-BF6B16AA3C32}" type="presParOf" srcId="{23A40960-721D-4260-8312-37AFA50EB7BA}" destId="{F9DECCB2-ED4E-47C7-982B-7A69D07D1E3E}" srcOrd="0"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1" destOrd="0" presId="urn:microsoft.com/office/officeart/2005/8/layout/list1"/>
    <dgm:cxn modelId="{63161FFE-70ED-4FD3-A4E6-62C88B200B7D}" type="presParOf" srcId="{23A40960-721D-4260-8312-37AFA50EB7BA}" destId="{5FC77B46-1E5B-4DBC-8C0B-9CD3DD6F9695}" srcOrd="2" destOrd="0" presId="urn:microsoft.com/office/officeart/2005/8/layout/list1"/>
    <dgm:cxn modelId="{29AC7A97-B653-4213-B536-956AF3B5A4DE}" type="presParOf" srcId="{23A40960-721D-4260-8312-37AFA50EB7BA}" destId="{5B22FCB9-254C-469D-BAB2-2771FFA72983}" srcOrd="3" destOrd="0" presId="urn:microsoft.com/office/officeart/2005/8/layout/list1"/>
    <dgm:cxn modelId="{6F9DCB41-31C5-4A97-9354-47AA04FDABF4}" type="presParOf" srcId="{23A40960-721D-4260-8312-37AFA50EB7BA}" destId="{5BE9E581-66C5-431D-AF9E-63B6A7A16EB6}" srcOrd="4" destOrd="0" presId="urn:microsoft.com/office/officeart/2005/8/layout/list1"/>
    <dgm:cxn modelId="{53921598-6598-4D0D-94AF-C66ED2320BE0}" type="presParOf" srcId="{5BE9E581-66C5-431D-AF9E-63B6A7A16EB6}" destId="{CD385F96-DE96-4BDB-843D-E4CB26A5763F}" srcOrd="0" destOrd="0" presId="urn:microsoft.com/office/officeart/2005/8/layout/list1"/>
    <dgm:cxn modelId="{983A746B-09D4-4406-B901-4CE816FAFB79}" type="presParOf" srcId="{5BE9E581-66C5-431D-AF9E-63B6A7A16EB6}" destId="{D4048474-4C9A-4761-8256-751682CB6C48}" srcOrd="1" destOrd="0" presId="urn:microsoft.com/office/officeart/2005/8/layout/list1"/>
    <dgm:cxn modelId="{2F6F66C6-7AA0-474F-A828-C0AF13015051}" type="presParOf" srcId="{23A40960-721D-4260-8312-37AFA50EB7BA}" destId="{4FFD6FB4-F0D0-4315-A800-A38B4B1AB7D8}" srcOrd="5" destOrd="0" presId="urn:microsoft.com/office/officeart/2005/8/layout/list1"/>
    <dgm:cxn modelId="{36CF8A57-CB2C-434B-9B8C-F4F0737D458C}" type="presParOf" srcId="{23A40960-721D-4260-8312-37AFA50EB7BA}" destId="{2E4A9B1B-23C7-4389-92C2-E59459C7BF8E}" srcOrd="6" destOrd="0" presId="urn:microsoft.com/office/officeart/2005/8/layout/list1"/>
    <dgm:cxn modelId="{40ECD659-A2A8-4B9F-8E43-DD0F52252368}" type="presParOf" srcId="{23A40960-721D-4260-8312-37AFA50EB7BA}" destId="{F7762C80-B21F-4478-9B03-3C9EFA5FE18E}" srcOrd="7" destOrd="0" presId="urn:microsoft.com/office/officeart/2005/8/layout/list1"/>
    <dgm:cxn modelId="{64EC5E05-370D-4DEE-B468-CF1E809E56DD}" type="presParOf" srcId="{23A40960-721D-4260-8312-37AFA50EB7BA}" destId="{2239B276-43B4-497E-9405-CBBF06D80594}" srcOrd="8" destOrd="0" presId="urn:microsoft.com/office/officeart/2005/8/layout/list1"/>
    <dgm:cxn modelId="{DD5DA147-09C3-46D6-A7E3-E1B34545F9A0}" type="presParOf" srcId="{2239B276-43B4-497E-9405-CBBF06D80594}" destId="{4B6E827C-8AF8-4C79-BB98-6CA0465E8E2E}" srcOrd="0" destOrd="0" presId="urn:microsoft.com/office/officeart/2005/8/layout/list1"/>
    <dgm:cxn modelId="{0C3474E3-E3DB-4318-85F1-E8A3925246B8}" type="presParOf" srcId="{2239B276-43B4-497E-9405-CBBF06D80594}" destId="{69AE2628-01FB-4D83-A329-68A0EAF8C1DD}" srcOrd="1" destOrd="0" presId="urn:microsoft.com/office/officeart/2005/8/layout/list1"/>
    <dgm:cxn modelId="{F2027FEB-6A37-467F-8BA8-754D5D74F7D0}" type="presParOf" srcId="{23A40960-721D-4260-8312-37AFA50EB7BA}" destId="{121872EC-B47C-4A3E-9AF4-03D0FC871788}" srcOrd="9" destOrd="0" presId="urn:microsoft.com/office/officeart/2005/8/layout/list1"/>
    <dgm:cxn modelId="{7E9E1936-97B0-4FB5-A7C4-697585341645}" type="presParOf" srcId="{23A40960-721D-4260-8312-37AFA50EB7BA}" destId="{C2449530-4E40-4D45-B8DE-3D05A83E2BB4}" srcOrd="10" destOrd="0" presId="urn:microsoft.com/office/officeart/2005/8/layout/list1"/>
    <dgm:cxn modelId="{3A1F6E11-E0C0-46C2-A9A8-1C3AA38C761D}" type="presParOf" srcId="{23A40960-721D-4260-8312-37AFA50EB7BA}" destId="{DEB18397-FDF0-4829-9A95-037FD7BADB8C}" srcOrd="11" destOrd="0" presId="urn:microsoft.com/office/officeart/2005/8/layout/list1"/>
    <dgm:cxn modelId="{C218F941-0DA3-459A-A605-239C247BFDE0}" type="presParOf" srcId="{23A40960-721D-4260-8312-37AFA50EB7BA}" destId="{00540BC8-31F8-407D-BD69-26EE4D15EE1D}" srcOrd="12" destOrd="0" presId="urn:microsoft.com/office/officeart/2005/8/layout/list1"/>
    <dgm:cxn modelId="{B02B5E65-A2DF-4520-A9B8-1785656E76B7}" type="presParOf" srcId="{00540BC8-31F8-407D-BD69-26EE4D15EE1D}" destId="{F01C9B47-A59C-49F8-A4E2-A9C474361DD7}" srcOrd="0" destOrd="0" presId="urn:microsoft.com/office/officeart/2005/8/layout/list1"/>
    <dgm:cxn modelId="{87446CD7-111B-4EC1-B184-C93648B04572}" type="presParOf" srcId="{00540BC8-31F8-407D-BD69-26EE4D15EE1D}" destId="{B0740838-0676-4B9C-BEED-87A414DE5014}" srcOrd="1" destOrd="0" presId="urn:microsoft.com/office/officeart/2005/8/layout/list1"/>
    <dgm:cxn modelId="{B3AA6035-D596-4906-830B-A3308FB2270B}" type="presParOf" srcId="{23A40960-721D-4260-8312-37AFA50EB7BA}" destId="{C48BB6F0-BA1C-4361-9C65-6BF80B793B2A}" srcOrd="13" destOrd="0" presId="urn:microsoft.com/office/officeart/2005/8/layout/list1"/>
    <dgm:cxn modelId="{EB0B3E12-392C-4723-B192-B972AA9A7CA2}" type="presParOf" srcId="{23A40960-721D-4260-8312-37AFA50EB7BA}" destId="{E24707B5-51FE-4909-A92A-7EDF1B7616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7B46-1E5B-4DBC-8C0B-9CD3DD6F9695}">
      <dsp:nvSpPr>
        <dsp:cNvPr id="0" name=""/>
        <dsp:cNvSpPr/>
      </dsp:nvSpPr>
      <dsp:spPr>
        <a:xfrm>
          <a:off x="0" y="55169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5572"/>
          <a:ext cx="6480008" cy="109224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Household lending</a:t>
          </a:r>
        </a:p>
      </dsp:txBody>
      <dsp:txXfrm>
        <a:off x="415025" y="58891"/>
        <a:ext cx="6373370" cy="985602"/>
      </dsp:txXfrm>
    </dsp:sp>
    <dsp:sp modelId="{2E4A9B1B-23C7-4389-92C2-E59459C7BF8E}">
      <dsp:nvSpPr>
        <dsp:cNvPr id="0" name=""/>
        <dsp:cNvSpPr/>
      </dsp:nvSpPr>
      <dsp:spPr>
        <a:xfrm>
          <a:off x="0" y="223001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8474-4C9A-4761-8256-751682CB6C48}">
      <dsp:nvSpPr>
        <dsp:cNvPr id="0" name=""/>
        <dsp:cNvSpPr/>
      </dsp:nvSpPr>
      <dsp:spPr>
        <a:xfrm>
          <a:off x="361706" y="168389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Corporate lending</a:t>
          </a:r>
        </a:p>
      </dsp:txBody>
      <dsp:txXfrm>
        <a:off x="415025" y="1737211"/>
        <a:ext cx="6373370" cy="985602"/>
      </dsp:txXfrm>
    </dsp:sp>
    <dsp:sp modelId="{C2449530-4E40-4D45-B8DE-3D05A83E2BB4}">
      <dsp:nvSpPr>
        <dsp:cNvPr id="0" name=""/>
        <dsp:cNvSpPr/>
      </dsp:nvSpPr>
      <dsp:spPr>
        <a:xfrm>
          <a:off x="0" y="390833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E2628-01FB-4D83-A329-68A0EAF8C1DD}">
      <dsp:nvSpPr>
        <dsp:cNvPr id="0" name=""/>
        <dsp:cNvSpPr/>
      </dsp:nvSpPr>
      <dsp:spPr>
        <a:xfrm>
          <a:off x="361706" y="336221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Bank profitability and portfolio quality</a:t>
          </a:r>
          <a:endParaRPr lang="en-GB" sz="2200" b="1" kern="1200" dirty="0">
            <a:solidFill>
              <a:prstClr val="white"/>
            </a:solidFill>
            <a:latin typeface="Trebuchet MS"/>
            <a:ea typeface="+mn-ea"/>
            <a:cs typeface="+mn-cs"/>
          </a:endParaRPr>
        </a:p>
      </dsp:txBody>
      <dsp:txXfrm>
        <a:off x="415025" y="3415531"/>
        <a:ext cx="6373370" cy="985602"/>
      </dsp:txXfrm>
    </dsp:sp>
    <dsp:sp modelId="{E24707B5-51FE-4909-A92A-7EDF1B76168C}">
      <dsp:nvSpPr>
        <dsp:cNvPr id="0" name=""/>
        <dsp:cNvSpPr/>
      </dsp:nvSpPr>
      <dsp:spPr>
        <a:xfrm>
          <a:off x="0" y="558665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40838-0676-4B9C-BEED-87A414DE5014}">
      <dsp:nvSpPr>
        <dsp:cNvPr id="0" name=""/>
        <dsp:cNvSpPr/>
      </dsp:nvSpPr>
      <dsp:spPr>
        <a:xfrm>
          <a:off x="361706" y="504053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Bank shock resistance capacity</a:t>
          </a:r>
          <a:endParaRPr lang="hu-HU" sz="2200" b="1" kern="1200" dirty="0">
            <a:solidFill>
              <a:prstClr val="white"/>
            </a:solidFill>
            <a:latin typeface="Trebuchet MS"/>
            <a:ea typeface="+mn-ea"/>
            <a:cs typeface="+mn-cs"/>
          </a:endParaRPr>
        </a:p>
      </dsp:txBody>
      <dsp:txXfrm>
        <a:off x="415025" y="5093851"/>
        <a:ext cx="6373370"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7B46-1E5B-4DBC-8C0B-9CD3DD6F9695}">
      <dsp:nvSpPr>
        <dsp:cNvPr id="0" name=""/>
        <dsp:cNvSpPr/>
      </dsp:nvSpPr>
      <dsp:spPr>
        <a:xfrm>
          <a:off x="0" y="55169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557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Household lending</a:t>
          </a:r>
        </a:p>
      </dsp:txBody>
      <dsp:txXfrm>
        <a:off x="415025" y="58891"/>
        <a:ext cx="6373370" cy="985602"/>
      </dsp:txXfrm>
    </dsp:sp>
    <dsp:sp modelId="{2E4A9B1B-23C7-4389-92C2-E59459C7BF8E}">
      <dsp:nvSpPr>
        <dsp:cNvPr id="0" name=""/>
        <dsp:cNvSpPr/>
      </dsp:nvSpPr>
      <dsp:spPr>
        <a:xfrm>
          <a:off x="0" y="223001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8474-4C9A-4761-8256-751682CB6C48}">
      <dsp:nvSpPr>
        <dsp:cNvPr id="0" name=""/>
        <dsp:cNvSpPr/>
      </dsp:nvSpPr>
      <dsp:spPr>
        <a:xfrm>
          <a:off x="361706" y="1683892"/>
          <a:ext cx="6480008" cy="109224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Corporate lending</a:t>
          </a:r>
        </a:p>
      </dsp:txBody>
      <dsp:txXfrm>
        <a:off x="415025" y="1737211"/>
        <a:ext cx="6373370" cy="985602"/>
      </dsp:txXfrm>
    </dsp:sp>
    <dsp:sp modelId="{C2449530-4E40-4D45-B8DE-3D05A83E2BB4}">
      <dsp:nvSpPr>
        <dsp:cNvPr id="0" name=""/>
        <dsp:cNvSpPr/>
      </dsp:nvSpPr>
      <dsp:spPr>
        <a:xfrm>
          <a:off x="0" y="390833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E2628-01FB-4D83-A329-68A0EAF8C1DD}">
      <dsp:nvSpPr>
        <dsp:cNvPr id="0" name=""/>
        <dsp:cNvSpPr/>
      </dsp:nvSpPr>
      <dsp:spPr>
        <a:xfrm>
          <a:off x="361706" y="336221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Bank profitability and portfolio quality</a:t>
          </a:r>
          <a:endParaRPr lang="en-GB" sz="2200" b="1" kern="1200" dirty="0">
            <a:solidFill>
              <a:prstClr val="white"/>
            </a:solidFill>
            <a:latin typeface="Trebuchet MS"/>
            <a:ea typeface="+mn-ea"/>
            <a:cs typeface="+mn-cs"/>
          </a:endParaRPr>
        </a:p>
      </dsp:txBody>
      <dsp:txXfrm>
        <a:off x="415025" y="3415531"/>
        <a:ext cx="6373370" cy="985602"/>
      </dsp:txXfrm>
    </dsp:sp>
    <dsp:sp modelId="{E24707B5-51FE-4909-A92A-7EDF1B76168C}">
      <dsp:nvSpPr>
        <dsp:cNvPr id="0" name=""/>
        <dsp:cNvSpPr/>
      </dsp:nvSpPr>
      <dsp:spPr>
        <a:xfrm>
          <a:off x="0" y="558665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40838-0676-4B9C-BEED-87A414DE5014}">
      <dsp:nvSpPr>
        <dsp:cNvPr id="0" name=""/>
        <dsp:cNvSpPr/>
      </dsp:nvSpPr>
      <dsp:spPr>
        <a:xfrm>
          <a:off x="361706" y="504053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Bank shock resistance capacity</a:t>
          </a:r>
          <a:endParaRPr lang="hu-HU" sz="2200" b="1" kern="1200" dirty="0">
            <a:solidFill>
              <a:prstClr val="white"/>
            </a:solidFill>
            <a:latin typeface="Trebuchet MS"/>
            <a:ea typeface="+mn-ea"/>
            <a:cs typeface="+mn-cs"/>
          </a:endParaRPr>
        </a:p>
      </dsp:txBody>
      <dsp:txXfrm>
        <a:off x="415025" y="5093851"/>
        <a:ext cx="6373370" cy="985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7B46-1E5B-4DBC-8C0B-9CD3DD6F9695}">
      <dsp:nvSpPr>
        <dsp:cNvPr id="0" name=""/>
        <dsp:cNvSpPr/>
      </dsp:nvSpPr>
      <dsp:spPr>
        <a:xfrm>
          <a:off x="0" y="55169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557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Household lending</a:t>
          </a:r>
        </a:p>
      </dsp:txBody>
      <dsp:txXfrm>
        <a:off x="415025" y="58891"/>
        <a:ext cx="6373370" cy="985602"/>
      </dsp:txXfrm>
    </dsp:sp>
    <dsp:sp modelId="{2E4A9B1B-23C7-4389-92C2-E59459C7BF8E}">
      <dsp:nvSpPr>
        <dsp:cNvPr id="0" name=""/>
        <dsp:cNvSpPr/>
      </dsp:nvSpPr>
      <dsp:spPr>
        <a:xfrm>
          <a:off x="0" y="223001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8474-4C9A-4761-8256-751682CB6C48}">
      <dsp:nvSpPr>
        <dsp:cNvPr id="0" name=""/>
        <dsp:cNvSpPr/>
      </dsp:nvSpPr>
      <dsp:spPr>
        <a:xfrm>
          <a:off x="361706" y="168389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Corporate lending</a:t>
          </a:r>
        </a:p>
      </dsp:txBody>
      <dsp:txXfrm>
        <a:off x="415025" y="1737211"/>
        <a:ext cx="6373370" cy="985602"/>
      </dsp:txXfrm>
    </dsp:sp>
    <dsp:sp modelId="{C2449530-4E40-4D45-B8DE-3D05A83E2BB4}">
      <dsp:nvSpPr>
        <dsp:cNvPr id="0" name=""/>
        <dsp:cNvSpPr/>
      </dsp:nvSpPr>
      <dsp:spPr>
        <a:xfrm>
          <a:off x="0" y="390833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E2628-01FB-4D83-A329-68A0EAF8C1DD}">
      <dsp:nvSpPr>
        <dsp:cNvPr id="0" name=""/>
        <dsp:cNvSpPr/>
      </dsp:nvSpPr>
      <dsp:spPr>
        <a:xfrm>
          <a:off x="361706" y="3362212"/>
          <a:ext cx="6480008" cy="109224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Bank profitability and portfolio quality</a:t>
          </a:r>
          <a:endParaRPr lang="en-GB" sz="2200" b="1" kern="1200" dirty="0">
            <a:solidFill>
              <a:prstClr val="white"/>
            </a:solidFill>
            <a:latin typeface="Trebuchet MS"/>
            <a:ea typeface="+mn-ea"/>
            <a:cs typeface="+mn-cs"/>
          </a:endParaRPr>
        </a:p>
      </dsp:txBody>
      <dsp:txXfrm>
        <a:off x="415025" y="3415531"/>
        <a:ext cx="6373370" cy="985602"/>
      </dsp:txXfrm>
    </dsp:sp>
    <dsp:sp modelId="{E24707B5-51FE-4909-A92A-7EDF1B76168C}">
      <dsp:nvSpPr>
        <dsp:cNvPr id="0" name=""/>
        <dsp:cNvSpPr/>
      </dsp:nvSpPr>
      <dsp:spPr>
        <a:xfrm>
          <a:off x="0" y="558665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40838-0676-4B9C-BEED-87A414DE5014}">
      <dsp:nvSpPr>
        <dsp:cNvPr id="0" name=""/>
        <dsp:cNvSpPr/>
      </dsp:nvSpPr>
      <dsp:spPr>
        <a:xfrm>
          <a:off x="361706" y="504053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Bank shock resistance capacity</a:t>
          </a:r>
          <a:endParaRPr lang="hu-HU" sz="2200" b="1" kern="1200" dirty="0">
            <a:solidFill>
              <a:prstClr val="white"/>
            </a:solidFill>
            <a:latin typeface="Trebuchet MS"/>
            <a:ea typeface="+mn-ea"/>
            <a:cs typeface="+mn-cs"/>
          </a:endParaRPr>
        </a:p>
      </dsp:txBody>
      <dsp:txXfrm>
        <a:off x="415025" y="5093851"/>
        <a:ext cx="6373370"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77B46-1E5B-4DBC-8C0B-9CD3DD6F9695}">
      <dsp:nvSpPr>
        <dsp:cNvPr id="0" name=""/>
        <dsp:cNvSpPr/>
      </dsp:nvSpPr>
      <dsp:spPr>
        <a:xfrm>
          <a:off x="0" y="55169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557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Household lending</a:t>
          </a:r>
        </a:p>
      </dsp:txBody>
      <dsp:txXfrm>
        <a:off x="415025" y="58891"/>
        <a:ext cx="6373370" cy="985602"/>
      </dsp:txXfrm>
    </dsp:sp>
    <dsp:sp modelId="{2E4A9B1B-23C7-4389-92C2-E59459C7BF8E}">
      <dsp:nvSpPr>
        <dsp:cNvPr id="0" name=""/>
        <dsp:cNvSpPr/>
      </dsp:nvSpPr>
      <dsp:spPr>
        <a:xfrm>
          <a:off x="0" y="223001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48474-4C9A-4761-8256-751682CB6C48}">
      <dsp:nvSpPr>
        <dsp:cNvPr id="0" name=""/>
        <dsp:cNvSpPr/>
      </dsp:nvSpPr>
      <dsp:spPr>
        <a:xfrm>
          <a:off x="361706" y="168389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Corporate lending</a:t>
          </a:r>
        </a:p>
      </dsp:txBody>
      <dsp:txXfrm>
        <a:off x="415025" y="1737211"/>
        <a:ext cx="6373370" cy="985602"/>
      </dsp:txXfrm>
    </dsp:sp>
    <dsp:sp modelId="{C2449530-4E40-4D45-B8DE-3D05A83E2BB4}">
      <dsp:nvSpPr>
        <dsp:cNvPr id="0" name=""/>
        <dsp:cNvSpPr/>
      </dsp:nvSpPr>
      <dsp:spPr>
        <a:xfrm>
          <a:off x="0" y="390833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E2628-01FB-4D83-A329-68A0EAF8C1DD}">
      <dsp:nvSpPr>
        <dsp:cNvPr id="0" name=""/>
        <dsp:cNvSpPr/>
      </dsp:nvSpPr>
      <dsp:spPr>
        <a:xfrm>
          <a:off x="361706" y="3362212"/>
          <a:ext cx="6480008" cy="109224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Bank profitability and portfolio quality</a:t>
          </a:r>
          <a:endParaRPr lang="en-GB" sz="2200" b="1" kern="1200" dirty="0">
            <a:solidFill>
              <a:prstClr val="white"/>
            </a:solidFill>
            <a:latin typeface="Trebuchet MS"/>
            <a:ea typeface="+mn-ea"/>
            <a:cs typeface="+mn-cs"/>
          </a:endParaRPr>
        </a:p>
      </dsp:txBody>
      <dsp:txXfrm>
        <a:off x="415025" y="3415531"/>
        <a:ext cx="6373370" cy="985602"/>
      </dsp:txXfrm>
    </dsp:sp>
    <dsp:sp modelId="{E24707B5-51FE-4909-A92A-7EDF1B76168C}">
      <dsp:nvSpPr>
        <dsp:cNvPr id="0" name=""/>
        <dsp:cNvSpPr/>
      </dsp:nvSpPr>
      <dsp:spPr>
        <a:xfrm>
          <a:off x="0" y="5586652"/>
          <a:ext cx="7234130" cy="932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740838-0676-4B9C-BEED-87A414DE5014}">
      <dsp:nvSpPr>
        <dsp:cNvPr id="0" name=""/>
        <dsp:cNvSpPr/>
      </dsp:nvSpPr>
      <dsp:spPr>
        <a:xfrm>
          <a:off x="361706" y="5040532"/>
          <a:ext cx="6480008" cy="109224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Bank shock resistance capacity</a:t>
          </a:r>
          <a:endParaRPr lang="hu-HU" sz="2200" b="1" kern="1200" dirty="0">
            <a:solidFill>
              <a:prstClr val="white"/>
            </a:solidFill>
            <a:latin typeface="Trebuchet MS"/>
            <a:ea typeface="+mn-ea"/>
            <a:cs typeface="+mn-cs"/>
          </a:endParaRPr>
        </a:p>
      </dsp:txBody>
      <dsp:txXfrm>
        <a:off x="415025" y="5093851"/>
        <a:ext cx="6373370" cy="9856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06E999-8EDA-4271-A565-4E287EBEAE93}" type="datetimeFigureOut">
              <a:rPr lang="en-US" smtClean="0"/>
              <a:t>11/23/2022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1B7A55-1294-4E4F-9D3B-EFE610BC9DFF}" type="slidenum">
              <a:rPr lang="en-US" smtClean="0"/>
              <a:t>‹#›</a:t>
            </a:fld>
            <a:endParaRPr lang="en-US"/>
          </a:p>
        </p:txBody>
      </p:sp>
    </p:spTree>
    <p:extLst>
      <p:ext uri="{BB962C8B-B14F-4D97-AF65-F5344CB8AC3E}">
        <p14:creationId xmlns:p14="http://schemas.microsoft.com/office/powerpoint/2010/main" val="328473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a:t>
            </a:fld>
            <a:endParaRPr lang="en-US"/>
          </a:p>
        </p:txBody>
      </p:sp>
    </p:spTree>
    <p:extLst>
      <p:ext uri="{BB962C8B-B14F-4D97-AF65-F5344CB8AC3E}">
        <p14:creationId xmlns:p14="http://schemas.microsoft.com/office/powerpoint/2010/main" val="95066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11</a:t>
            </a:fld>
            <a:endParaRPr lang="hu-HU"/>
          </a:p>
        </p:txBody>
      </p:sp>
    </p:spTree>
    <p:extLst>
      <p:ext uri="{BB962C8B-B14F-4D97-AF65-F5344CB8AC3E}">
        <p14:creationId xmlns:p14="http://schemas.microsoft.com/office/powerpoint/2010/main" val="4034880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12</a:t>
            </a:fld>
            <a:endParaRPr lang="en-US"/>
          </a:p>
        </p:txBody>
      </p:sp>
    </p:spTree>
    <p:extLst>
      <p:ext uri="{BB962C8B-B14F-4D97-AF65-F5344CB8AC3E}">
        <p14:creationId xmlns:p14="http://schemas.microsoft.com/office/powerpoint/2010/main" val="2425687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13</a:t>
            </a:fld>
            <a:endParaRPr lang="en-US"/>
          </a:p>
        </p:txBody>
      </p:sp>
    </p:spTree>
    <p:extLst>
      <p:ext uri="{BB962C8B-B14F-4D97-AF65-F5344CB8AC3E}">
        <p14:creationId xmlns:p14="http://schemas.microsoft.com/office/powerpoint/2010/main" val="294088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14</a:t>
            </a:fld>
            <a:endParaRPr lang="en-US"/>
          </a:p>
        </p:txBody>
      </p:sp>
    </p:spTree>
    <p:extLst>
      <p:ext uri="{BB962C8B-B14F-4D97-AF65-F5344CB8AC3E}">
        <p14:creationId xmlns:p14="http://schemas.microsoft.com/office/powerpoint/2010/main" val="67862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15</a:t>
            </a:fld>
            <a:endParaRPr lang="en-US"/>
          </a:p>
        </p:txBody>
      </p:sp>
    </p:spTree>
    <p:extLst>
      <p:ext uri="{BB962C8B-B14F-4D97-AF65-F5344CB8AC3E}">
        <p14:creationId xmlns:p14="http://schemas.microsoft.com/office/powerpoint/2010/main" val="254834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16</a:t>
            </a:fld>
            <a:endParaRPr lang="hu-HU"/>
          </a:p>
        </p:txBody>
      </p:sp>
    </p:spTree>
    <p:extLst>
      <p:ext uri="{BB962C8B-B14F-4D97-AF65-F5344CB8AC3E}">
        <p14:creationId xmlns:p14="http://schemas.microsoft.com/office/powerpoint/2010/main" val="205120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17</a:t>
            </a:fld>
            <a:endParaRPr lang="en-US"/>
          </a:p>
        </p:txBody>
      </p:sp>
    </p:spTree>
    <p:extLst>
      <p:ext uri="{BB962C8B-B14F-4D97-AF65-F5344CB8AC3E}">
        <p14:creationId xmlns:p14="http://schemas.microsoft.com/office/powerpoint/2010/main" val="259344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18</a:t>
            </a:fld>
            <a:endParaRPr lang="en-US"/>
          </a:p>
        </p:txBody>
      </p:sp>
    </p:spTree>
    <p:extLst>
      <p:ext uri="{BB962C8B-B14F-4D97-AF65-F5344CB8AC3E}">
        <p14:creationId xmlns:p14="http://schemas.microsoft.com/office/powerpoint/2010/main" val="5095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19</a:t>
            </a:fld>
            <a:endParaRPr lang="en-US"/>
          </a:p>
        </p:txBody>
      </p:sp>
    </p:spTree>
    <p:extLst>
      <p:ext uri="{BB962C8B-B14F-4D97-AF65-F5344CB8AC3E}">
        <p14:creationId xmlns:p14="http://schemas.microsoft.com/office/powerpoint/2010/main" val="444987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20</a:t>
            </a:fld>
            <a:endParaRPr lang="en-US"/>
          </a:p>
        </p:txBody>
      </p:sp>
    </p:spTree>
    <p:extLst>
      <p:ext uri="{BB962C8B-B14F-4D97-AF65-F5344CB8AC3E}">
        <p14:creationId xmlns:p14="http://schemas.microsoft.com/office/powerpoint/2010/main" val="10777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a:t>
            </a:fld>
            <a:endParaRPr lang="hu-HU"/>
          </a:p>
        </p:txBody>
      </p:sp>
    </p:spTree>
    <p:extLst>
      <p:ext uri="{BB962C8B-B14F-4D97-AF65-F5344CB8AC3E}">
        <p14:creationId xmlns:p14="http://schemas.microsoft.com/office/powerpoint/2010/main" val="3963716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21</a:t>
            </a:fld>
            <a:endParaRPr lang="en-US"/>
          </a:p>
        </p:txBody>
      </p:sp>
    </p:spTree>
    <p:extLst>
      <p:ext uri="{BB962C8B-B14F-4D97-AF65-F5344CB8AC3E}">
        <p14:creationId xmlns:p14="http://schemas.microsoft.com/office/powerpoint/2010/main" val="2387837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22</a:t>
            </a:fld>
            <a:endParaRPr lang="en-US"/>
          </a:p>
        </p:txBody>
      </p:sp>
    </p:spTree>
    <p:extLst>
      <p:ext uri="{BB962C8B-B14F-4D97-AF65-F5344CB8AC3E}">
        <p14:creationId xmlns:p14="http://schemas.microsoft.com/office/powerpoint/2010/main" val="3414961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23</a:t>
            </a:fld>
            <a:endParaRPr lang="en-US"/>
          </a:p>
        </p:txBody>
      </p:sp>
    </p:spTree>
    <p:extLst>
      <p:ext uri="{BB962C8B-B14F-4D97-AF65-F5344CB8AC3E}">
        <p14:creationId xmlns:p14="http://schemas.microsoft.com/office/powerpoint/2010/main" val="254714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24</a:t>
            </a:fld>
            <a:endParaRPr lang="en-US"/>
          </a:p>
        </p:txBody>
      </p:sp>
    </p:spTree>
    <p:extLst>
      <p:ext uri="{BB962C8B-B14F-4D97-AF65-F5344CB8AC3E}">
        <p14:creationId xmlns:p14="http://schemas.microsoft.com/office/powerpoint/2010/main" val="1716283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25</a:t>
            </a:fld>
            <a:endParaRPr lang="en-US"/>
          </a:p>
        </p:txBody>
      </p:sp>
    </p:spTree>
    <p:extLst>
      <p:ext uri="{BB962C8B-B14F-4D97-AF65-F5344CB8AC3E}">
        <p14:creationId xmlns:p14="http://schemas.microsoft.com/office/powerpoint/2010/main" val="2247523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26</a:t>
            </a:fld>
            <a:endParaRPr lang="en-US"/>
          </a:p>
        </p:txBody>
      </p:sp>
    </p:spTree>
    <p:extLst>
      <p:ext uri="{BB962C8B-B14F-4D97-AF65-F5344CB8AC3E}">
        <p14:creationId xmlns:p14="http://schemas.microsoft.com/office/powerpoint/2010/main" val="4153384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27</a:t>
            </a:fld>
            <a:endParaRPr lang="en-US"/>
          </a:p>
        </p:txBody>
      </p:sp>
    </p:spTree>
    <p:extLst>
      <p:ext uri="{BB962C8B-B14F-4D97-AF65-F5344CB8AC3E}">
        <p14:creationId xmlns:p14="http://schemas.microsoft.com/office/powerpoint/2010/main" val="1881504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28</a:t>
            </a:fld>
            <a:endParaRPr lang="hu-HU"/>
          </a:p>
        </p:txBody>
      </p:sp>
    </p:spTree>
    <p:extLst>
      <p:ext uri="{BB962C8B-B14F-4D97-AF65-F5344CB8AC3E}">
        <p14:creationId xmlns:p14="http://schemas.microsoft.com/office/powerpoint/2010/main" val="1412525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29</a:t>
            </a:fld>
            <a:endParaRPr lang="en-US"/>
          </a:p>
        </p:txBody>
      </p:sp>
    </p:spTree>
    <p:extLst>
      <p:ext uri="{BB962C8B-B14F-4D97-AF65-F5344CB8AC3E}">
        <p14:creationId xmlns:p14="http://schemas.microsoft.com/office/powerpoint/2010/main" val="2811681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30</a:t>
            </a:fld>
            <a:endParaRPr lang="en-US"/>
          </a:p>
        </p:txBody>
      </p:sp>
    </p:spTree>
    <p:extLst>
      <p:ext uri="{BB962C8B-B14F-4D97-AF65-F5344CB8AC3E}">
        <p14:creationId xmlns:p14="http://schemas.microsoft.com/office/powerpoint/2010/main" val="137126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4</a:t>
            </a:fld>
            <a:endParaRPr lang="en-US"/>
          </a:p>
        </p:txBody>
      </p:sp>
    </p:spTree>
    <p:extLst>
      <p:ext uri="{BB962C8B-B14F-4D97-AF65-F5344CB8AC3E}">
        <p14:creationId xmlns:p14="http://schemas.microsoft.com/office/powerpoint/2010/main" val="414904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31</a:t>
            </a:fld>
            <a:endParaRPr lang="en-US"/>
          </a:p>
        </p:txBody>
      </p:sp>
    </p:spTree>
    <p:extLst>
      <p:ext uri="{BB962C8B-B14F-4D97-AF65-F5344CB8AC3E}">
        <p14:creationId xmlns:p14="http://schemas.microsoft.com/office/powerpoint/2010/main" val="2311927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32</a:t>
            </a:fld>
            <a:endParaRPr lang="hu-HU"/>
          </a:p>
        </p:txBody>
      </p:sp>
    </p:spTree>
    <p:extLst>
      <p:ext uri="{BB962C8B-B14F-4D97-AF65-F5344CB8AC3E}">
        <p14:creationId xmlns:p14="http://schemas.microsoft.com/office/powerpoint/2010/main" val="270168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5</a:t>
            </a:fld>
            <a:endParaRPr lang="hu-HU"/>
          </a:p>
        </p:txBody>
      </p:sp>
    </p:spTree>
    <p:extLst>
      <p:ext uri="{BB962C8B-B14F-4D97-AF65-F5344CB8AC3E}">
        <p14:creationId xmlns:p14="http://schemas.microsoft.com/office/powerpoint/2010/main" val="110953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6</a:t>
            </a:fld>
            <a:endParaRPr lang="en-US"/>
          </a:p>
        </p:txBody>
      </p:sp>
    </p:spTree>
    <p:extLst>
      <p:ext uri="{BB962C8B-B14F-4D97-AF65-F5344CB8AC3E}">
        <p14:creationId xmlns:p14="http://schemas.microsoft.com/office/powerpoint/2010/main" val="3929953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7</a:t>
            </a:fld>
            <a:endParaRPr lang="en-US"/>
          </a:p>
        </p:txBody>
      </p:sp>
    </p:spTree>
    <p:extLst>
      <p:ext uri="{BB962C8B-B14F-4D97-AF65-F5344CB8AC3E}">
        <p14:creationId xmlns:p14="http://schemas.microsoft.com/office/powerpoint/2010/main" val="422696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8</a:t>
            </a:fld>
            <a:endParaRPr lang="en-US"/>
          </a:p>
        </p:txBody>
      </p:sp>
    </p:spTree>
    <p:extLst>
      <p:ext uri="{BB962C8B-B14F-4D97-AF65-F5344CB8AC3E}">
        <p14:creationId xmlns:p14="http://schemas.microsoft.com/office/powerpoint/2010/main" val="15717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9</a:t>
            </a:fld>
            <a:endParaRPr lang="en-US"/>
          </a:p>
        </p:txBody>
      </p:sp>
    </p:spTree>
    <p:extLst>
      <p:ext uri="{BB962C8B-B14F-4D97-AF65-F5344CB8AC3E}">
        <p14:creationId xmlns:p14="http://schemas.microsoft.com/office/powerpoint/2010/main" val="150182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1C1B7A55-1294-4E4F-9D3B-EFE610BC9DFF}" type="slidenum">
              <a:rPr lang="en-US" smtClean="0"/>
              <a:t>10</a:t>
            </a:fld>
            <a:endParaRPr lang="en-US"/>
          </a:p>
        </p:txBody>
      </p:sp>
    </p:spTree>
    <p:extLst>
      <p:ext uri="{BB962C8B-B14F-4D97-AF65-F5344CB8AC3E}">
        <p14:creationId xmlns:p14="http://schemas.microsoft.com/office/powerpoint/2010/main" val="1176991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3600" cap="all" spc="225" baseline="0">
                <a:solidFill>
                  <a:schemeClr val="bg1"/>
                </a:solidFill>
                <a:latin typeface="+mn-lt"/>
                <a:ea typeface="+mn-ea"/>
                <a:cs typeface="+mn-cs"/>
              </a:defRPr>
            </a:lvl1pPr>
          </a:lstStyle>
          <a:p>
            <a:pPr marL="0" lvl="0" algn="ctr" defTabSz="3429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p:cNvPicPr>
          <p:nvPr/>
        </p:nvPicPr>
        <p:blipFill rotWithShape="1">
          <a:blip r:embed="rId2">
            <a:extLst>
              <a:ext uri="{28A0092B-C50C-407E-A947-70E740481C1C}">
                <a14:useLocalDpi xmlns:a14="http://schemas.microsoft.com/office/drawing/2010/main" val="0"/>
              </a:ext>
            </a:extLst>
          </a:blip>
          <a:srcRect l="49256"/>
          <a:stretch/>
        </p:blipFill>
        <p:spPr>
          <a:xfrm rot="5400000">
            <a:off x="5264416" y="1770090"/>
            <a:ext cx="1594800" cy="6736753"/>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2"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grpSp>
        <p:nvGrpSpPr>
          <p:cNvPr id="3" name="Csoportba foglalás 2">
            <a:extLst>
              <a:ext uri="{FF2B5EF4-FFF2-40B4-BE49-F238E27FC236}">
                <a16:creationId xmlns:a16="http://schemas.microsoft.com/office/drawing/2014/main" id="{9B285920-0F2F-4913-A146-A627FA1F22EF}"/>
              </a:ext>
            </a:extLst>
          </p:cNvPr>
          <p:cNvGrpSpPr>
            <a:grpSpLocks noChangeAspect="1"/>
          </p:cNvGrpSpPr>
          <p:nvPr/>
        </p:nvGrpSpPr>
        <p:grpSpPr>
          <a:xfrm>
            <a:off x="5200991" y="407902"/>
            <a:ext cx="1790019" cy="1342514"/>
            <a:chOff x="5357620" y="340777"/>
            <a:chExt cx="1476765" cy="1476765"/>
          </a:xfrm>
        </p:grpSpPr>
        <p:sp>
          <p:nvSpPr>
            <p:cNvPr id="12" name="Ellipszis 11">
              <a:extLst>
                <a:ext uri="{FF2B5EF4-FFF2-40B4-BE49-F238E27FC236}">
                  <a16:creationId xmlns:a16="http://schemas.microsoft.com/office/drawing/2014/main" id="{720D2D16-3C73-4B29-BF0A-5C0CD4A3568B}"/>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64B7CD62-C5AE-49B3-A3F1-CCDBFFCCD9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spTree>
    <p:extLst>
      <p:ext uri="{BB962C8B-B14F-4D97-AF65-F5344CB8AC3E}">
        <p14:creationId xmlns:p14="http://schemas.microsoft.com/office/powerpoint/2010/main" val="328457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5355555" y="1797745"/>
            <a:ext cx="1594839" cy="67392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12192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grpSp>
        <p:nvGrpSpPr>
          <p:cNvPr id="12" name="Csoportba foglalás 11">
            <a:extLst>
              <a:ext uri="{FF2B5EF4-FFF2-40B4-BE49-F238E27FC236}">
                <a16:creationId xmlns:a16="http://schemas.microsoft.com/office/drawing/2014/main" id="{D1EEAEB3-CFC8-4394-B774-6AA1C08E9A04}"/>
              </a:ext>
            </a:extLst>
          </p:cNvPr>
          <p:cNvGrpSpPr>
            <a:grpSpLocks noChangeAspect="1"/>
          </p:cNvGrpSpPr>
          <p:nvPr/>
        </p:nvGrpSpPr>
        <p:grpSpPr>
          <a:xfrm>
            <a:off x="5200991" y="407902"/>
            <a:ext cx="1790019" cy="1342514"/>
            <a:chOff x="5357620" y="340777"/>
            <a:chExt cx="1476765" cy="1476765"/>
          </a:xfrm>
        </p:grpSpPr>
        <p:sp>
          <p:nvSpPr>
            <p:cNvPr id="17" name="Ellipszis 16">
              <a:extLst>
                <a:ext uri="{FF2B5EF4-FFF2-40B4-BE49-F238E27FC236}">
                  <a16:creationId xmlns:a16="http://schemas.microsoft.com/office/drawing/2014/main" id="{8A739B8A-ACBE-49F4-9B88-71B3EE960FBA}"/>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FA027976-C715-4431-8E04-1893195DD5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grpSp>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2" y="4336002"/>
            <a:ext cx="9027887"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3600" cap="all" spc="225" baseline="0">
                <a:solidFill>
                  <a:schemeClr val="tx2"/>
                </a:solidFill>
                <a:latin typeface="+mn-lt"/>
                <a:ea typeface="+mn-ea"/>
                <a:cs typeface="+mn-cs"/>
              </a:defRPr>
            </a:lvl1pPr>
          </a:lstStyle>
          <a:p>
            <a:pPr marL="0" lvl="0" algn="ctr" defTabSz="342900"/>
            <a:r>
              <a:rPr lang="hu-HU" dirty="0" err="1"/>
              <a:t>MintacíM</a:t>
            </a:r>
            <a:r>
              <a:rPr lang="hu-HU" dirty="0"/>
              <a:t> szerkesztése</a:t>
            </a:r>
          </a:p>
        </p:txBody>
      </p:sp>
    </p:spTree>
    <p:extLst>
      <p:ext uri="{BB962C8B-B14F-4D97-AF65-F5344CB8AC3E}">
        <p14:creationId xmlns:p14="http://schemas.microsoft.com/office/powerpoint/2010/main" val="78548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2350800" cy="4788000"/>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3087524"/>
            <a:ext cx="6644488" cy="622991"/>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hu-HU" dirty="0"/>
              <a:t>Mintacím szerkesztése</a:t>
            </a:r>
          </a:p>
        </p:txBody>
      </p:sp>
      <p:grpSp>
        <p:nvGrpSpPr>
          <p:cNvPr id="8" name="Csoportba foglalás 7">
            <a:extLst>
              <a:ext uri="{FF2B5EF4-FFF2-40B4-BE49-F238E27FC236}">
                <a16:creationId xmlns:a16="http://schemas.microsoft.com/office/drawing/2014/main" id="{CD015DD8-BBBF-4B3F-98C5-3B6027871DC5}"/>
              </a:ext>
            </a:extLst>
          </p:cNvPr>
          <p:cNvGrpSpPr/>
          <p:nvPr/>
        </p:nvGrpSpPr>
        <p:grpSpPr>
          <a:xfrm>
            <a:off x="1054332" y="2757743"/>
            <a:ext cx="1790019" cy="1342514"/>
            <a:chOff x="2398603" y="3656545"/>
            <a:chExt cx="1476765" cy="1476765"/>
          </a:xfrm>
        </p:grpSpPr>
        <p:sp>
          <p:nvSpPr>
            <p:cNvPr id="9" name="Ellipszis 8">
              <a:extLst>
                <a:ext uri="{FF2B5EF4-FFF2-40B4-BE49-F238E27FC236}">
                  <a16:creationId xmlns:a16="http://schemas.microsoft.com/office/drawing/2014/main" id="{1D98A545-DE95-4A45-9DEF-A3E72DEBE31B}"/>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424597F1-186A-4114-A071-57BDDF43A6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spTree>
    <p:extLst>
      <p:ext uri="{BB962C8B-B14F-4D97-AF65-F5344CB8AC3E}">
        <p14:creationId xmlns:p14="http://schemas.microsoft.com/office/powerpoint/2010/main" val="111640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95FE9D6D-B265-4369-BA63-B46716865F75}"/>
              </a:ext>
            </a:extLst>
          </p:cNvPr>
          <p:cNvSpPr/>
          <p:nvPr/>
        </p:nvSpPr>
        <p:spPr>
          <a:xfrm flipV="1">
            <a:off x="7008000" y="-7372"/>
            <a:ext cx="5184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6" name="Csoportba foglalás 15">
            <a:extLst>
              <a:ext uri="{FF2B5EF4-FFF2-40B4-BE49-F238E27FC236}">
                <a16:creationId xmlns:a16="http://schemas.microsoft.com/office/drawing/2014/main" id="{C6169C81-0BA3-45EB-936B-A3663F68EABC}"/>
              </a:ext>
            </a:extLst>
          </p:cNvPr>
          <p:cNvGrpSpPr>
            <a:grpSpLocks noChangeAspect="1"/>
          </p:cNvGrpSpPr>
          <p:nvPr/>
        </p:nvGrpSpPr>
        <p:grpSpPr>
          <a:xfrm>
            <a:off x="10701039" y="5600915"/>
            <a:ext cx="1222607" cy="916955"/>
            <a:chOff x="7979931" y="5555066"/>
            <a:chExt cx="1008650" cy="1008650"/>
          </a:xfrm>
        </p:grpSpPr>
        <p:sp>
          <p:nvSpPr>
            <p:cNvPr id="17" name="Ellipszis 16">
              <a:extLst>
                <a:ext uri="{FF2B5EF4-FFF2-40B4-BE49-F238E27FC236}">
                  <a16:creationId xmlns:a16="http://schemas.microsoft.com/office/drawing/2014/main" id="{9EFD7621-71CF-437C-B3D4-E1A48BAFC184}"/>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0AF630AB-9F6B-4D24-B8B6-92584799B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1" name="Szöveg helye 7">
            <a:extLst>
              <a:ext uri="{FF2B5EF4-FFF2-40B4-BE49-F238E27FC236}">
                <a16:creationId xmlns:a16="http://schemas.microsoft.com/office/drawing/2014/main" id="{B3343780-31AA-4D24-8F2C-5BB0F16FE66C}"/>
              </a:ext>
            </a:extLst>
          </p:cNvPr>
          <p:cNvSpPr>
            <a:spLocks noGrp="1"/>
          </p:cNvSpPr>
          <p:nvPr>
            <p:ph type="body" sz="quarter" idx="20" hasCustomPrompt="1"/>
          </p:nvPr>
        </p:nvSpPr>
        <p:spPr>
          <a:xfrm>
            <a:off x="7200000" y="1880323"/>
            <a:ext cx="4800000" cy="3717670"/>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2" name="Cím 8">
            <a:extLst>
              <a:ext uri="{FF2B5EF4-FFF2-40B4-BE49-F238E27FC236}">
                <a16:creationId xmlns:a16="http://schemas.microsoft.com/office/drawing/2014/main" id="{28121AF0-8220-4AE5-9CE4-C958BB7BEA88}"/>
              </a:ext>
            </a:extLst>
          </p:cNvPr>
          <p:cNvSpPr>
            <a:spLocks noGrp="1"/>
          </p:cNvSpPr>
          <p:nvPr>
            <p:ph type="title"/>
          </p:nvPr>
        </p:nvSpPr>
        <p:spPr>
          <a:xfrm>
            <a:off x="7200000" y="365129"/>
            <a:ext cx="48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tx2"/>
                </a:solidFill>
              </a:defRPr>
            </a:lvl1pPr>
          </a:lstStyle>
          <a:p>
            <a:r>
              <a:rPr lang="hu-HU" dirty="0"/>
              <a:t>Mintacím szerkesztése</a:t>
            </a:r>
          </a:p>
        </p:txBody>
      </p:sp>
      <p:sp>
        <p:nvSpPr>
          <p:cNvPr id="23" name="Szöveg helye 2">
            <a:extLst>
              <a:ext uri="{FF2B5EF4-FFF2-40B4-BE49-F238E27FC236}">
                <a16:creationId xmlns:a16="http://schemas.microsoft.com/office/drawing/2014/main" id="{7AD3AEF0-EEC9-497F-8B15-C8297DB6A97D}"/>
              </a:ext>
            </a:extLst>
          </p:cNvPr>
          <p:cNvSpPr>
            <a:spLocks noGrp="1"/>
          </p:cNvSpPr>
          <p:nvPr>
            <p:ph type="body" sz="quarter" idx="17" hasCustomPrompt="1"/>
          </p:nvPr>
        </p:nvSpPr>
        <p:spPr>
          <a:xfrm>
            <a:off x="7200000" y="6316644"/>
            <a:ext cx="4800001" cy="369333"/>
          </a:xfrm>
        </p:spPr>
        <p:txBody>
          <a:bodyPr anchor="ctr">
            <a:noAutofit/>
          </a:bodyPr>
          <a:lstStyle>
            <a:lvl1pPr algn="l">
              <a:spcBef>
                <a:spcPts val="0"/>
              </a:spcBef>
              <a:defRPr sz="1350"/>
            </a:lvl1pPr>
          </a:lstStyle>
          <a:p>
            <a:pPr lvl="0"/>
            <a:r>
              <a:rPr lang="hu-HU" dirty="0"/>
              <a:t>Forrás | MNB</a:t>
            </a:r>
          </a:p>
        </p:txBody>
      </p:sp>
      <p:sp>
        <p:nvSpPr>
          <p:cNvPr id="24" name="Tartalom helye 3">
            <a:extLst>
              <a:ext uri="{FF2B5EF4-FFF2-40B4-BE49-F238E27FC236}">
                <a16:creationId xmlns:a16="http://schemas.microsoft.com/office/drawing/2014/main" id="{443B9895-50E0-4F70-9538-A82F0E772266}"/>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5" name="Szöveg helye 5">
            <a:extLst>
              <a:ext uri="{FF2B5EF4-FFF2-40B4-BE49-F238E27FC236}">
                <a16:creationId xmlns:a16="http://schemas.microsoft.com/office/drawing/2014/main" id="{62358A1B-165E-4F6B-81B3-3E8B391590A8}"/>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6" name="Szöveg helye 5">
            <a:extLst>
              <a:ext uri="{FF2B5EF4-FFF2-40B4-BE49-F238E27FC236}">
                <a16:creationId xmlns:a16="http://schemas.microsoft.com/office/drawing/2014/main" id="{FD60B878-9459-4CFB-9A06-B09114F8CA89}"/>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873624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232416D1-8352-4C9D-AB69-E103306AD2A5}"/>
              </a:ext>
            </a:extLst>
          </p:cNvPr>
          <p:cNvSpPr/>
          <p:nvPr/>
        </p:nvSpPr>
        <p:spPr>
          <a:xfrm flipV="1">
            <a:off x="0" y="-7370"/>
            <a:ext cx="51840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7" name="Szöveg helye 2">
            <a:extLst>
              <a:ext uri="{FF2B5EF4-FFF2-40B4-BE49-F238E27FC236}">
                <a16:creationId xmlns:a16="http://schemas.microsoft.com/office/drawing/2014/main" id="{A2D54897-97BC-4AB6-A043-75DF451CB4B7}"/>
              </a:ext>
            </a:extLst>
          </p:cNvPr>
          <p:cNvSpPr>
            <a:spLocks noGrp="1"/>
          </p:cNvSpPr>
          <p:nvPr>
            <p:ph type="body" sz="quarter" idx="15" hasCustomPrompt="1"/>
          </p:nvPr>
        </p:nvSpPr>
        <p:spPr>
          <a:xfrm>
            <a:off x="1309422" y="6316866"/>
            <a:ext cx="3770245" cy="361835"/>
          </a:xfrm>
        </p:spPr>
        <p:txBody>
          <a:bodyPr anchor="ctr">
            <a:noAutofit/>
          </a:bodyPr>
          <a:lstStyle>
            <a:lvl1pPr algn="r">
              <a:defRPr sz="1350"/>
            </a:lvl1pPr>
          </a:lstStyle>
          <a:p>
            <a:pPr lvl="0"/>
            <a:r>
              <a:rPr lang="hu-HU" dirty="0"/>
              <a:t>Forrás | MNB</a:t>
            </a:r>
          </a:p>
        </p:txBody>
      </p:sp>
      <p:sp>
        <p:nvSpPr>
          <p:cNvPr id="19" name="Szöveg helye 7">
            <a:extLst>
              <a:ext uri="{FF2B5EF4-FFF2-40B4-BE49-F238E27FC236}">
                <a16:creationId xmlns:a16="http://schemas.microsoft.com/office/drawing/2014/main" id="{507977F6-41ED-4021-9514-403C913B5B62}"/>
              </a:ext>
            </a:extLst>
          </p:cNvPr>
          <p:cNvSpPr>
            <a:spLocks noGrp="1"/>
          </p:cNvSpPr>
          <p:nvPr>
            <p:ph type="body" sz="quarter" idx="20" hasCustomPrompt="1"/>
          </p:nvPr>
        </p:nvSpPr>
        <p:spPr>
          <a:xfrm>
            <a:off x="279665" y="1887824"/>
            <a:ext cx="4800000" cy="3710173"/>
          </a:xfrm>
        </p:spPr>
        <p:txBody>
          <a:bodyPr>
            <a:normAutofit/>
          </a:bodyPr>
          <a:lstStyle>
            <a:lvl1pPr>
              <a:lnSpc>
                <a:spcPct val="120000"/>
              </a:lnSpc>
              <a:defRPr sz="2000">
                <a:solidFill>
                  <a:schemeClr val="tx2"/>
                </a:solidFill>
              </a:defRPr>
            </a:lvl1pPr>
          </a:lstStyle>
          <a:p>
            <a:pPr lvl="0"/>
            <a:r>
              <a:rPr lang="hu-HU" dirty="0"/>
              <a:t>Az ábrához tartozó magyarázat hosszabb kifejtése, egy vagy több mondatban, hivatkozások, megjegyzések helye…</a:t>
            </a:r>
          </a:p>
        </p:txBody>
      </p:sp>
      <p:sp>
        <p:nvSpPr>
          <p:cNvPr id="23" name="Cím 8">
            <a:extLst>
              <a:ext uri="{FF2B5EF4-FFF2-40B4-BE49-F238E27FC236}">
                <a16:creationId xmlns:a16="http://schemas.microsoft.com/office/drawing/2014/main" id="{E4FB3E16-AC8D-45AA-B9BF-06A9E74E6F1C}"/>
              </a:ext>
            </a:extLst>
          </p:cNvPr>
          <p:cNvSpPr>
            <a:spLocks noGrp="1"/>
          </p:cNvSpPr>
          <p:nvPr>
            <p:ph type="title"/>
          </p:nvPr>
        </p:nvSpPr>
        <p:spPr>
          <a:xfrm>
            <a:off x="279665" y="365129"/>
            <a:ext cx="48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tx2"/>
                </a:solidFill>
              </a:defRPr>
            </a:lvl1pPr>
          </a:lstStyle>
          <a:p>
            <a:r>
              <a:rPr lang="hu-HU" dirty="0"/>
              <a:t>Mintacím szerkesztése</a:t>
            </a:r>
          </a:p>
        </p:txBody>
      </p:sp>
      <p:grpSp>
        <p:nvGrpSpPr>
          <p:cNvPr id="24" name="Csoportba foglalás 23">
            <a:extLst>
              <a:ext uri="{FF2B5EF4-FFF2-40B4-BE49-F238E27FC236}">
                <a16:creationId xmlns:a16="http://schemas.microsoft.com/office/drawing/2014/main" id="{E11484FF-1675-41C3-818B-AB2F6DAAE4F2}"/>
              </a:ext>
            </a:extLst>
          </p:cNvPr>
          <p:cNvGrpSpPr>
            <a:grpSpLocks noChangeAspect="1"/>
          </p:cNvGrpSpPr>
          <p:nvPr/>
        </p:nvGrpSpPr>
        <p:grpSpPr>
          <a:xfrm>
            <a:off x="278977" y="5600915"/>
            <a:ext cx="1222607" cy="916955"/>
            <a:chOff x="7979931" y="5555066"/>
            <a:chExt cx="1008650" cy="1008650"/>
          </a:xfrm>
        </p:grpSpPr>
        <p:sp>
          <p:nvSpPr>
            <p:cNvPr id="25" name="Ellipszis 24">
              <a:extLst>
                <a:ext uri="{FF2B5EF4-FFF2-40B4-BE49-F238E27FC236}">
                  <a16:creationId xmlns:a16="http://schemas.microsoft.com/office/drawing/2014/main" id="{80BD8AF3-1867-48AE-B2EB-9BB371E59B0B}"/>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6" name="Kép 25">
              <a:extLst>
                <a:ext uri="{FF2B5EF4-FFF2-40B4-BE49-F238E27FC236}">
                  <a16:creationId xmlns:a16="http://schemas.microsoft.com/office/drawing/2014/main" id="{FAE3769D-ED75-4170-9866-10C93F4A41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7" name="Szöveg helye 5">
            <a:extLst>
              <a:ext uri="{FF2B5EF4-FFF2-40B4-BE49-F238E27FC236}">
                <a16:creationId xmlns:a16="http://schemas.microsoft.com/office/drawing/2014/main" id="{DB20685B-301B-40ED-8D58-1BC4C293D334}"/>
              </a:ext>
            </a:extLst>
          </p:cNvPr>
          <p:cNvSpPr>
            <a:spLocks noGrp="1"/>
          </p:cNvSpPr>
          <p:nvPr>
            <p:ph type="body" sz="quarter" idx="18" hasCustomPrompt="1"/>
          </p:nvPr>
        </p:nvSpPr>
        <p:spPr>
          <a:xfrm>
            <a:off x="5634033" y="5841352"/>
            <a:ext cx="6048000" cy="444979"/>
          </a:xfrm>
        </p:spPr>
        <p:txBody>
          <a:bodyPr anchor="ctr">
            <a:normAutofit/>
          </a:bodyPr>
          <a:lstStyle>
            <a:lvl1pPr algn="ctr">
              <a:defRPr sz="1800" cap="all" spc="113" baseline="0"/>
            </a:lvl1pPr>
          </a:lstStyle>
          <a:p>
            <a:pPr lvl="0"/>
            <a:r>
              <a:rPr lang="hu-HU" dirty="0"/>
              <a:t>Ábra / Diagram címe </a:t>
            </a:r>
          </a:p>
        </p:txBody>
      </p:sp>
      <p:sp>
        <p:nvSpPr>
          <p:cNvPr id="28" name="Szöveg helye 5">
            <a:extLst>
              <a:ext uri="{FF2B5EF4-FFF2-40B4-BE49-F238E27FC236}">
                <a16:creationId xmlns:a16="http://schemas.microsoft.com/office/drawing/2014/main" id="{13D9A0A3-0A6C-4362-87DE-59B7198C713C}"/>
              </a:ext>
            </a:extLst>
          </p:cNvPr>
          <p:cNvSpPr>
            <a:spLocks noGrp="1"/>
          </p:cNvSpPr>
          <p:nvPr>
            <p:ph type="body" sz="quarter" idx="19" hasCustomPrompt="1"/>
          </p:nvPr>
        </p:nvSpPr>
        <p:spPr>
          <a:xfrm>
            <a:off x="5634033" y="6315176"/>
            <a:ext cx="6048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9" name="Tartalom helye 3">
            <a:extLst>
              <a:ext uri="{FF2B5EF4-FFF2-40B4-BE49-F238E27FC236}">
                <a16:creationId xmlns:a16="http://schemas.microsoft.com/office/drawing/2014/main" id="{2930C90B-1E3C-41E7-9F75-83F7F2287384}"/>
              </a:ext>
            </a:extLst>
          </p:cNvPr>
          <p:cNvSpPr>
            <a:spLocks noGrp="1"/>
          </p:cNvSpPr>
          <p:nvPr>
            <p:ph sz="quarter" idx="10" hasCustomPrompt="1"/>
          </p:nvPr>
        </p:nvSpPr>
        <p:spPr>
          <a:xfrm>
            <a:off x="5634227" y="571671"/>
            <a:ext cx="6048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51376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72A46DC0-580F-4857-8317-082AAE9E86DC}"/>
              </a:ext>
            </a:extLst>
          </p:cNvPr>
          <p:cNvSpPr/>
          <p:nvPr/>
        </p:nvSpPr>
        <p:spPr>
          <a:xfrm flipV="1">
            <a:off x="7007552" y="-4"/>
            <a:ext cx="5184448" cy="3384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5678F594-92B3-40FB-8F4D-BF90B71FEE82}"/>
              </a:ext>
            </a:extLst>
          </p:cNvPr>
          <p:cNvSpPr>
            <a:spLocks noGrp="1"/>
          </p:cNvSpPr>
          <p:nvPr>
            <p:ph type="title" hasCustomPrompt="1"/>
          </p:nvPr>
        </p:nvSpPr>
        <p:spPr>
          <a:xfrm>
            <a:off x="7199776" y="365129"/>
            <a:ext cx="4800000" cy="2892066"/>
          </a:xfrm>
          <a:ln>
            <a:noFill/>
          </a:ln>
        </p:spPr>
        <p:txBody>
          <a:bodyPr anchor="b">
            <a:norm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9" name="Szöveg helye 2">
            <a:extLst>
              <a:ext uri="{FF2B5EF4-FFF2-40B4-BE49-F238E27FC236}">
                <a16:creationId xmlns:a16="http://schemas.microsoft.com/office/drawing/2014/main" id="{8233694C-4943-4A7D-BE48-B2660ABF2955}"/>
              </a:ext>
            </a:extLst>
          </p:cNvPr>
          <p:cNvSpPr>
            <a:spLocks noGrp="1"/>
          </p:cNvSpPr>
          <p:nvPr>
            <p:ph type="body" sz="quarter" idx="16" hasCustomPrompt="1"/>
          </p:nvPr>
        </p:nvSpPr>
        <p:spPr>
          <a:xfrm>
            <a:off x="7199776" y="3579213"/>
            <a:ext cx="48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0" name="Tartalom helye 3">
            <a:extLst>
              <a:ext uri="{FF2B5EF4-FFF2-40B4-BE49-F238E27FC236}">
                <a16:creationId xmlns:a16="http://schemas.microsoft.com/office/drawing/2014/main" id="{23F20983-B6FB-42DD-91ED-468B9EAAA058}"/>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1" name="Szöveg helye 2">
            <a:extLst>
              <a:ext uri="{FF2B5EF4-FFF2-40B4-BE49-F238E27FC236}">
                <a16:creationId xmlns:a16="http://schemas.microsoft.com/office/drawing/2014/main" id="{596EA518-1AF5-4030-BCE6-6AFA7A1D09A3}"/>
              </a:ext>
            </a:extLst>
          </p:cNvPr>
          <p:cNvSpPr>
            <a:spLocks noGrp="1"/>
          </p:cNvSpPr>
          <p:nvPr>
            <p:ph type="body" sz="quarter" idx="17" hasCustomPrompt="1"/>
          </p:nvPr>
        </p:nvSpPr>
        <p:spPr>
          <a:xfrm>
            <a:off x="7199776" y="6316644"/>
            <a:ext cx="4800000" cy="369333"/>
          </a:xfrm>
        </p:spPr>
        <p:txBody>
          <a:bodyPr anchor="ctr">
            <a:noAutofit/>
          </a:bodyPr>
          <a:lstStyle>
            <a:lvl1pPr algn="r">
              <a:spcBef>
                <a:spcPts val="0"/>
              </a:spcBef>
              <a:defRPr sz="1350"/>
            </a:lvl1pPr>
          </a:lstStyle>
          <a:p>
            <a:pPr lvl="0"/>
            <a:r>
              <a:rPr lang="hu-HU" dirty="0"/>
              <a:t>Forrás | MNB</a:t>
            </a:r>
          </a:p>
        </p:txBody>
      </p:sp>
      <p:sp>
        <p:nvSpPr>
          <p:cNvPr id="23" name="Szöveg helye 5">
            <a:extLst>
              <a:ext uri="{FF2B5EF4-FFF2-40B4-BE49-F238E27FC236}">
                <a16:creationId xmlns:a16="http://schemas.microsoft.com/office/drawing/2014/main" id="{3AF593BC-57A1-4BA1-B8B2-3C3906E5412C}"/>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D922AE4-7C86-483F-8C1F-C571DB7E6D9D}"/>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7" name="Csoportba foglalás 26">
            <a:extLst>
              <a:ext uri="{FF2B5EF4-FFF2-40B4-BE49-F238E27FC236}">
                <a16:creationId xmlns:a16="http://schemas.microsoft.com/office/drawing/2014/main" id="{F1984F91-C90F-4ADE-AB8F-4BD6428FB7CA}"/>
              </a:ext>
            </a:extLst>
          </p:cNvPr>
          <p:cNvGrpSpPr>
            <a:grpSpLocks noChangeAspect="1"/>
          </p:cNvGrpSpPr>
          <p:nvPr/>
        </p:nvGrpSpPr>
        <p:grpSpPr>
          <a:xfrm>
            <a:off x="10701039" y="2968170"/>
            <a:ext cx="1222607" cy="916955"/>
            <a:chOff x="7979931" y="5555066"/>
            <a:chExt cx="1008650" cy="1008650"/>
          </a:xfrm>
        </p:grpSpPr>
        <p:sp>
          <p:nvSpPr>
            <p:cNvPr id="28" name="Ellipszis 27">
              <a:extLst>
                <a:ext uri="{FF2B5EF4-FFF2-40B4-BE49-F238E27FC236}">
                  <a16:creationId xmlns:a16="http://schemas.microsoft.com/office/drawing/2014/main" id="{4BE942ED-20A0-462C-9AA3-98A3D8EB06A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9" name="Kép 28">
              <a:extLst>
                <a:ext uri="{FF2B5EF4-FFF2-40B4-BE49-F238E27FC236}">
                  <a16:creationId xmlns:a16="http://schemas.microsoft.com/office/drawing/2014/main" id="{9C25A85E-BCED-4D19-8B8D-AEDE48715F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20297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0AD6B8B2-D23E-4691-9AAC-7EDDD28611E6}"/>
              </a:ext>
            </a:extLst>
          </p:cNvPr>
          <p:cNvSpPr/>
          <p:nvPr/>
        </p:nvSpPr>
        <p:spPr>
          <a:xfrm flipV="1">
            <a:off x="7008000" y="-3"/>
            <a:ext cx="5184000" cy="166337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Cím 4">
            <a:extLst>
              <a:ext uri="{FF2B5EF4-FFF2-40B4-BE49-F238E27FC236}">
                <a16:creationId xmlns:a16="http://schemas.microsoft.com/office/drawing/2014/main" id="{8FFDDC65-6164-4CCB-B333-E1644A4AB02B}"/>
              </a:ext>
            </a:extLst>
          </p:cNvPr>
          <p:cNvSpPr>
            <a:spLocks noGrp="1"/>
          </p:cNvSpPr>
          <p:nvPr>
            <p:ph type="title" hasCustomPrompt="1"/>
          </p:nvPr>
        </p:nvSpPr>
        <p:spPr>
          <a:xfrm>
            <a:off x="7196565" y="365129"/>
            <a:ext cx="4800000" cy="998976"/>
          </a:xfrm>
          <a:ln>
            <a:noFill/>
          </a:ln>
        </p:spPr>
        <p:txBody>
          <a:bodyPr anchor="b">
            <a:noAutofit/>
          </a:bodyPr>
          <a:lstStyle>
            <a:lvl1pPr>
              <a:lnSpc>
                <a:spcPct val="120000"/>
              </a:lnSpc>
              <a:defRPr lang="hu-HU" sz="3000" cap="all" spc="75"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9" name="Szöveg helye 2">
            <a:extLst>
              <a:ext uri="{FF2B5EF4-FFF2-40B4-BE49-F238E27FC236}">
                <a16:creationId xmlns:a16="http://schemas.microsoft.com/office/drawing/2014/main" id="{5F09AFC3-B5CD-4E41-9D45-5F00B3C242B8}"/>
              </a:ext>
            </a:extLst>
          </p:cNvPr>
          <p:cNvSpPr>
            <a:spLocks noGrp="1"/>
          </p:cNvSpPr>
          <p:nvPr>
            <p:ph type="body" sz="quarter" idx="16" hasCustomPrompt="1"/>
          </p:nvPr>
        </p:nvSpPr>
        <p:spPr>
          <a:xfrm>
            <a:off x="7181939" y="1835397"/>
            <a:ext cx="48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0" name="Szöveg helye 2">
            <a:extLst>
              <a:ext uri="{FF2B5EF4-FFF2-40B4-BE49-F238E27FC236}">
                <a16:creationId xmlns:a16="http://schemas.microsoft.com/office/drawing/2014/main" id="{66DB3B47-E5BD-4D9C-ABC4-FD9EFBDB8EF6}"/>
              </a:ext>
            </a:extLst>
          </p:cNvPr>
          <p:cNvSpPr>
            <a:spLocks noGrp="1"/>
          </p:cNvSpPr>
          <p:nvPr>
            <p:ph type="body" sz="quarter" idx="17" hasCustomPrompt="1"/>
          </p:nvPr>
        </p:nvSpPr>
        <p:spPr>
          <a:xfrm>
            <a:off x="7181939" y="6316644"/>
            <a:ext cx="4800000" cy="369333"/>
          </a:xfrm>
        </p:spPr>
        <p:txBody>
          <a:bodyPr anchor="ctr">
            <a:noAutofit/>
          </a:bodyPr>
          <a:lstStyle>
            <a:lvl1pPr algn="r">
              <a:spcBef>
                <a:spcPts val="0"/>
              </a:spcBef>
              <a:defRPr sz="1350"/>
            </a:lvl1pPr>
          </a:lstStyle>
          <a:p>
            <a:pPr lvl="0"/>
            <a:r>
              <a:rPr lang="hu-HU" dirty="0"/>
              <a:t>Forrás | MNB</a:t>
            </a:r>
          </a:p>
        </p:txBody>
      </p:sp>
      <p:grpSp>
        <p:nvGrpSpPr>
          <p:cNvPr id="21" name="Csoportba foglalás 20">
            <a:extLst>
              <a:ext uri="{FF2B5EF4-FFF2-40B4-BE49-F238E27FC236}">
                <a16:creationId xmlns:a16="http://schemas.microsoft.com/office/drawing/2014/main" id="{BD258CC9-59BD-4AFF-9FC5-6FC59D53E1B0}"/>
              </a:ext>
            </a:extLst>
          </p:cNvPr>
          <p:cNvGrpSpPr>
            <a:grpSpLocks noChangeAspect="1"/>
          </p:cNvGrpSpPr>
          <p:nvPr/>
        </p:nvGrpSpPr>
        <p:grpSpPr>
          <a:xfrm>
            <a:off x="10701039" y="1241913"/>
            <a:ext cx="1222607" cy="916955"/>
            <a:chOff x="7979931" y="5555066"/>
            <a:chExt cx="1008650" cy="1008650"/>
          </a:xfrm>
        </p:grpSpPr>
        <p:sp>
          <p:nvSpPr>
            <p:cNvPr id="22" name="Ellipszis 21">
              <a:extLst>
                <a:ext uri="{FF2B5EF4-FFF2-40B4-BE49-F238E27FC236}">
                  <a16:creationId xmlns:a16="http://schemas.microsoft.com/office/drawing/2014/main" id="{5CF829C1-E4FA-4C2D-BE75-8FC9B14B806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7" name="Kép 26">
              <a:extLst>
                <a:ext uri="{FF2B5EF4-FFF2-40B4-BE49-F238E27FC236}">
                  <a16:creationId xmlns:a16="http://schemas.microsoft.com/office/drawing/2014/main" id="{CF7E04B7-1E02-4476-A274-2A06E51F7C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8" name="Tartalom helye 3">
            <a:extLst>
              <a:ext uri="{FF2B5EF4-FFF2-40B4-BE49-F238E27FC236}">
                <a16:creationId xmlns:a16="http://schemas.microsoft.com/office/drawing/2014/main" id="{02898BE7-775E-458D-B1BC-FD141877356D}"/>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9" name="Szöveg helye 5">
            <a:extLst>
              <a:ext uri="{FF2B5EF4-FFF2-40B4-BE49-F238E27FC236}">
                <a16:creationId xmlns:a16="http://schemas.microsoft.com/office/drawing/2014/main" id="{ADE4F8FA-4D91-467C-95E1-115577AEB269}"/>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0" name="Szöveg helye 5">
            <a:extLst>
              <a:ext uri="{FF2B5EF4-FFF2-40B4-BE49-F238E27FC236}">
                <a16:creationId xmlns:a16="http://schemas.microsoft.com/office/drawing/2014/main" id="{4A364233-E73C-46A3-BB4E-EF9957745604}"/>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8408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4" name="Téglalap 13">
            <a:extLst>
              <a:ext uri="{FF2B5EF4-FFF2-40B4-BE49-F238E27FC236}">
                <a16:creationId xmlns:a16="http://schemas.microsoft.com/office/drawing/2014/main" id="{F49FE928-4021-49BA-8B20-CA9BBBC6F1F1}"/>
              </a:ext>
            </a:extLst>
          </p:cNvPr>
          <p:cNvSpPr/>
          <p:nvPr/>
        </p:nvSpPr>
        <p:spPr>
          <a:xfrm>
            <a:off x="-1" y="293640"/>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Cím 1">
            <a:extLst>
              <a:ext uri="{FF2B5EF4-FFF2-40B4-BE49-F238E27FC236}">
                <a16:creationId xmlns:a16="http://schemas.microsoft.com/office/drawing/2014/main" id="{8E3F0C2D-FFFB-4442-865A-AFAC54F1BB8C}"/>
              </a:ext>
            </a:extLst>
          </p:cNvPr>
          <p:cNvSpPr>
            <a:spLocks noGrp="1"/>
          </p:cNvSpPr>
          <p:nvPr>
            <p:ph type="title"/>
          </p:nvPr>
        </p:nvSpPr>
        <p:spPr>
          <a:xfrm>
            <a:off x="637565" y="310448"/>
            <a:ext cx="10147523"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7" name="Szöveg helye 2">
            <a:extLst>
              <a:ext uri="{FF2B5EF4-FFF2-40B4-BE49-F238E27FC236}">
                <a16:creationId xmlns:a16="http://schemas.microsoft.com/office/drawing/2014/main" id="{9EAD14A0-CF7F-4FF1-BB24-9FD596609EE8}"/>
              </a:ext>
            </a:extLst>
          </p:cNvPr>
          <p:cNvSpPr>
            <a:spLocks noGrp="1"/>
          </p:cNvSpPr>
          <p:nvPr>
            <p:ph type="body" sz="quarter" idx="16" hasCustomPrompt="1"/>
          </p:nvPr>
        </p:nvSpPr>
        <p:spPr>
          <a:xfrm>
            <a:off x="7166623" y="1200845"/>
            <a:ext cx="48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18" name="Szöveg helye 2">
            <a:extLst>
              <a:ext uri="{FF2B5EF4-FFF2-40B4-BE49-F238E27FC236}">
                <a16:creationId xmlns:a16="http://schemas.microsoft.com/office/drawing/2014/main" id="{BDFF43FA-559E-4CC2-BA64-4A83B6A39BD4}"/>
              </a:ext>
            </a:extLst>
          </p:cNvPr>
          <p:cNvSpPr>
            <a:spLocks noGrp="1"/>
          </p:cNvSpPr>
          <p:nvPr>
            <p:ph type="body" sz="quarter" idx="17" hasCustomPrompt="1"/>
          </p:nvPr>
        </p:nvSpPr>
        <p:spPr>
          <a:xfrm>
            <a:off x="7176203" y="6316644"/>
            <a:ext cx="4800000" cy="369333"/>
          </a:xfrm>
        </p:spPr>
        <p:txBody>
          <a:bodyPr anchor="ctr">
            <a:noAutofit/>
          </a:bodyPr>
          <a:lstStyle>
            <a:lvl1pPr algn="r">
              <a:spcBef>
                <a:spcPts val="0"/>
              </a:spcBef>
              <a:defRPr sz="1350"/>
            </a:lvl1pPr>
          </a:lstStyle>
          <a:p>
            <a:pPr lvl="0"/>
            <a:r>
              <a:rPr lang="hu-HU" dirty="0"/>
              <a:t>Forrás | MNB</a:t>
            </a:r>
          </a:p>
        </p:txBody>
      </p:sp>
      <p:grpSp>
        <p:nvGrpSpPr>
          <p:cNvPr id="20" name="Csoportba foglalás 19">
            <a:extLst>
              <a:ext uri="{FF2B5EF4-FFF2-40B4-BE49-F238E27FC236}">
                <a16:creationId xmlns:a16="http://schemas.microsoft.com/office/drawing/2014/main" id="{1DDF96CC-2707-498B-9D47-F656111740F7}"/>
              </a:ext>
            </a:extLst>
          </p:cNvPr>
          <p:cNvGrpSpPr>
            <a:grpSpLocks noChangeAspect="1"/>
          </p:cNvGrpSpPr>
          <p:nvPr/>
        </p:nvGrpSpPr>
        <p:grpSpPr>
          <a:xfrm>
            <a:off x="10701039" y="156594"/>
            <a:ext cx="1222607" cy="916955"/>
            <a:chOff x="7979931" y="5555066"/>
            <a:chExt cx="1008650" cy="1008650"/>
          </a:xfrm>
        </p:grpSpPr>
        <p:sp>
          <p:nvSpPr>
            <p:cNvPr id="21" name="Ellipszis 20">
              <a:extLst>
                <a:ext uri="{FF2B5EF4-FFF2-40B4-BE49-F238E27FC236}">
                  <a16:creationId xmlns:a16="http://schemas.microsoft.com/office/drawing/2014/main" id="{C01B383D-BBDA-4686-84F7-4C6CE7811593}"/>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2" name="Kép 21">
              <a:extLst>
                <a:ext uri="{FF2B5EF4-FFF2-40B4-BE49-F238E27FC236}">
                  <a16:creationId xmlns:a16="http://schemas.microsoft.com/office/drawing/2014/main" id="{F4A63ADB-B578-435E-BDB6-6E72222B8E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6" name="Tartalom helye 3">
            <a:extLst>
              <a:ext uri="{FF2B5EF4-FFF2-40B4-BE49-F238E27FC236}">
                <a16:creationId xmlns:a16="http://schemas.microsoft.com/office/drawing/2014/main" id="{A5D8B0BB-C4C6-48D5-A4BA-AB0AB6F1B5C3}"/>
              </a:ext>
            </a:extLst>
          </p:cNvPr>
          <p:cNvSpPr>
            <a:spLocks noGrp="1"/>
          </p:cNvSpPr>
          <p:nvPr>
            <p:ph sz="quarter" idx="10" hasCustomPrompt="1"/>
          </p:nvPr>
        </p:nvSpPr>
        <p:spPr>
          <a:xfrm>
            <a:off x="689967" y="1200845"/>
            <a:ext cx="6046595" cy="4358126"/>
          </a:xfrm>
        </p:spPr>
        <p:txBody>
          <a:bodyPr anchor="ctr"/>
          <a:lstStyle>
            <a:lvl1pPr algn="ctr">
              <a:defRPr/>
            </a:lvl1pPr>
          </a:lstStyle>
          <a:p>
            <a:pPr lvl="0"/>
            <a:r>
              <a:rPr lang="hu-HU" dirty="0"/>
              <a:t>Ábra / diagram</a:t>
            </a:r>
          </a:p>
        </p:txBody>
      </p:sp>
      <p:sp>
        <p:nvSpPr>
          <p:cNvPr id="28" name="Szöveg helye 5">
            <a:extLst>
              <a:ext uri="{FF2B5EF4-FFF2-40B4-BE49-F238E27FC236}">
                <a16:creationId xmlns:a16="http://schemas.microsoft.com/office/drawing/2014/main" id="{1CAC9F08-C220-4C2B-80B9-1A6C9C33B69D}"/>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9" name="Szöveg helye 5">
            <a:extLst>
              <a:ext uri="{FF2B5EF4-FFF2-40B4-BE49-F238E27FC236}">
                <a16:creationId xmlns:a16="http://schemas.microsoft.com/office/drawing/2014/main" id="{0B3EA3D5-59BC-400F-9370-46BF346B1167}"/>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1280174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11" name="Tartalom helye 3">
            <a:extLst>
              <a:ext uri="{FF2B5EF4-FFF2-40B4-BE49-F238E27FC236}">
                <a16:creationId xmlns:a16="http://schemas.microsoft.com/office/drawing/2014/main" id="{4DD4CFD9-DEB4-4FAD-A942-9652D70A5E5C}"/>
              </a:ext>
            </a:extLst>
          </p:cNvPr>
          <p:cNvSpPr>
            <a:spLocks noGrp="1"/>
          </p:cNvSpPr>
          <p:nvPr>
            <p:ph sz="quarter" idx="10" hasCustomPrompt="1"/>
          </p:nvPr>
        </p:nvSpPr>
        <p:spPr>
          <a:xfrm>
            <a:off x="637569" y="1190675"/>
            <a:ext cx="10745977" cy="5047096"/>
          </a:xfrm>
        </p:spPr>
        <p:txBody>
          <a:bodyPr anchor="ctr"/>
          <a:lstStyle>
            <a:lvl1pPr algn="ctr">
              <a:defRPr/>
            </a:lvl1pPr>
          </a:lstStyle>
          <a:p>
            <a:pPr lvl="0"/>
            <a:r>
              <a:rPr lang="hu-HU" dirty="0"/>
              <a:t>Ábra / diagram</a:t>
            </a:r>
          </a:p>
        </p:txBody>
      </p:sp>
      <p:sp>
        <p:nvSpPr>
          <p:cNvPr id="12" name="Téglalap 11">
            <a:extLst>
              <a:ext uri="{FF2B5EF4-FFF2-40B4-BE49-F238E27FC236}">
                <a16:creationId xmlns:a16="http://schemas.microsoft.com/office/drawing/2014/main" id="{698EDC3C-F61C-4E0A-9B87-65FB0A6394C5}"/>
              </a:ext>
            </a:extLst>
          </p:cNvPr>
          <p:cNvSpPr/>
          <p:nvPr/>
        </p:nvSpPr>
        <p:spPr>
          <a:xfrm>
            <a:off x="-1" y="293640"/>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Cím 1">
            <a:extLst>
              <a:ext uri="{FF2B5EF4-FFF2-40B4-BE49-F238E27FC236}">
                <a16:creationId xmlns:a16="http://schemas.microsoft.com/office/drawing/2014/main" id="{F15B2FEA-02B9-417D-A720-B3FC6191915F}"/>
              </a:ext>
            </a:extLst>
          </p:cNvPr>
          <p:cNvSpPr>
            <a:spLocks noGrp="1"/>
          </p:cNvSpPr>
          <p:nvPr>
            <p:ph type="title"/>
          </p:nvPr>
        </p:nvSpPr>
        <p:spPr>
          <a:xfrm>
            <a:off x="637565" y="310448"/>
            <a:ext cx="10147523" cy="612000"/>
          </a:xfrm>
        </p:spPr>
        <p:txBody>
          <a:bodyPr vert="horz" lIns="91440" tIns="45720" rIns="91440" bIns="45720" rtlCol="0" anchor="ctr">
            <a:normAutofit/>
          </a:bodyPr>
          <a:lstStyle>
            <a:lvl1pPr>
              <a:defRPr lang="hu-HU" sz="3000" cap="all" spc="80" baseline="0">
                <a:solidFill>
                  <a:schemeClr val="tx2"/>
                </a:solidFill>
              </a:defRPr>
            </a:lvl1pPr>
          </a:lstStyle>
          <a:p>
            <a:pPr marL="0" lvl="0" indent="0">
              <a:lnSpc>
                <a:spcPct val="100000"/>
              </a:lnSpc>
              <a:spcBef>
                <a:spcPts val="0"/>
              </a:spcBef>
              <a:buFont typeface="Arial" panose="020B0604020202020204" pitchFamily="34" charset="0"/>
            </a:pPr>
            <a:r>
              <a:rPr lang="hu-HU" dirty="0"/>
              <a:t>Mintacím szerkesztése</a:t>
            </a:r>
          </a:p>
        </p:txBody>
      </p:sp>
      <p:sp>
        <p:nvSpPr>
          <p:cNvPr id="15" name="Szöveg helye 2">
            <a:extLst>
              <a:ext uri="{FF2B5EF4-FFF2-40B4-BE49-F238E27FC236}">
                <a16:creationId xmlns:a16="http://schemas.microsoft.com/office/drawing/2014/main" id="{5DC307C6-FB29-457B-BF8E-A49D05DE79D5}"/>
              </a:ext>
            </a:extLst>
          </p:cNvPr>
          <p:cNvSpPr>
            <a:spLocks noGrp="1"/>
          </p:cNvSpPr>
          <p:nvPr>
            <p:ph type="body" sz="quarter" idx="17" hasCustomPrompt="1"/>
          </p:nvPr>
        </p:nvSpPr>
        <p:spPr>
          <a:xfrm>
            <a:off x="7176203" y="6316644"/>
            <a:ext cx="4800000" cy="369333"/>
          </a:xfrm>
        </p:spPr>
        <p:txBody>
          <a:bodyPr anchor="ctr">
            <a:noAutofit/>
          </a:bodyPr>
          <a:lstStyle>
            <a:lvl1pPr algn="r">
              <a:spcBef>
                <a:spcPts val="0"/>
              </a:spcBef>
              <a:defRPr sz="1350"/>
            </a:lvl1pPr>
          </a:lstStyle>
          <a:p>
            <a:pPr lvl="0"/>
            <a:r>
              <a:rPr lang="hu-HU" dirty="0"/>
              <a:t>Forrás | MNB</a:t>
            </a:r>
          </a:p>
        </p:txBody>
      </p:sp>
      <p:grpSp>
        <p:nvGrpSpPr>
          <p:cNvPr id="17" name="Csoportba foglalás 16">
            <a:extLst>
              <a:ext uri="{FF2B5EF4-FFF2-40B4-BE49-F238E27FC236}">
                <a16:creationId xmlns:a16="http://schemas.microsoft.com/office/drawing/2014/main" id="{2294AA46-0A5D-445B-8443-08F3C32D1209}"/>
              </a:ext>
            </a:extLst>
          </p:cNvPr>
          <p:cNvGrpSpPr>
            <a:grpSpLocks noChangeAspect="1"/>
          </p:cNvGrpSpPr>
          <p:nvPr/>
        </p:nvGrpSpPr>
        <p:grpSpPr>
          <a:xfrm>
            <a:off x="10701039" y="156594"/>
            <a:ext cx="1222607" cy="916955"/>
            <a:chOff x="7979931" y="5555066"/>
            <a:chExt cx="1008650" cy="1008650"/>
          </a:xfrm>
        </p:grpSpPr>
        <p:sp>
          <p:nvSpPr>
            <p:cNvPr id="18" name="Ellipszis 17">
              <a:extLst>
                <a:ext uri="{FF2B5EF4-FFF2-40B4-BE49-F238E27FC236}">
                  <a16:creationId xmlns:a16="http://schemas.microsoft.com/office/drawing/2014/main" id="{2CB1EFAC-6859-48B0-8A0B-2C13EEC9EF1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A961BC90-D2F2-45FB-AF47-AE07F2977D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369922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178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 y="1"/>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sz="135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sz="1350"/>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1" y="1988698"/>
            <a:ext cx="2312780" cy="553998"/>
          </a:xfrm>
          <a:prstGeom prst="rect">
            <a:avLst/>
          </a:prstGeom>
          <a:noFill/>
        </p:spPr>
        <p:txBody>
          <a:bodyPr wrap="square" rtlCol="0">
            <a:spAutoFit/>
          </a:bodyPr>
          <a:lstStyle/>
          <a:p>
            <a:pPr algn="ctr">
              <a:lnSpc>
                <a:spcPct val="100000"/>
              </a:lnSpc>
            </a:pPr>
            <a:r>
              <a:rPr lang="en-US" sz="1500" spc="225" noProof="0" dirty="0">
                <a:solidFill>
                  <a:schemeClr val="bg1"/>
                </a:solidFill>
              </a:rPr>
              <a:t>QUESTIONS</a:t>
            </a:r>
            <a:endParaRPr lang="hu-HU" sz="1500" spc="225" dirty="0">
              <a:solidFill>
                <a:schemeClr val="bg1"/>
              </a:solidFill>
            </a:endParaRPr>
          </a:p>
          <a:p>
            <a:pPr algn="ctr">
              <a:lnSpc>
                <a:spcPct val="100000"/>
              </a:lnSpc>
            </a:pPr>
            <a:r>
              <a:rPr lang="hu-HU" sz="1500" spc="225"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1" y="310449"/>
            <a:ext cx="8390876" cy="713833"/>
          </a:xfrm>
        </p:spPr>
        <p:txBody>
          <a:bodyPr lIns="72000" tIns="36000" rIns="72000" bIns="36000">
            <a:normAutofit/>
          </a:bodyPr>
          <a:lstStyle>
            <a:lvl1pPr algn="l">
              <a:defRPr lang="hu-HU" sz="1650" b="1" cap="all" spc="225"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3" y="6386645"/>
            <a:ext cx="7679183" cy="229326"/>
          </a:xfrm>
        </p:spPr>
        <p:txBody>
          <a:bodyPr anchor="ctr">
            <a:noAutofit/>
          </a:bodyPr>
          <a:lstStyle>
            <a:lvl1pPr algn="l">
              <a:spcBef>
                <a:spcPts val="0"/>
              </a:spcBef>
              <a:defRPr sz="105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1"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4"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050" kern="1200" spc="0" dirty="0">
                <a:solidFill>
                  <a:schemeClr val="tx2"/>
                </a:solidFill>
                <a:latin typeface="+mj-lt"/>
                <a:cs typeface="Calibri Light" panose="020F0302020204030204" pitchFamily="34" charset="0"/>
              </a:rPr>
              <a:t>| </a:t>
            </a:r>
            <a:fld id="{9F5897F7-D0F6-48BC-987C-C4C9ABF430D0}" type="slidenum">
              <a:rPr lang="en-US" sz="1050" kern="1200" spc="0" smtClean="0">
                <a:solidFill>
                  <a:schemeClr val="tx2"/>
                </a:solidFill>
                <a:latin typeface="+mj-lt"/>
                <a:cs typeface="Calibri Light" panose="020F0302020204030204" pitchFamily="34" charset="0"/>
              </a:rPr>
              <a:pPr algn="r"/>
              <a:t>‹#›</a:t>
            </a:fld>
            <a:r>
              <a:rPr lang="hu-HU" sz="1050" kern="1200" spc="0" dirty="0">
                <a:solidFill>
                  <a:schemeClr val="tx2"/>
                </a:solidFill>
                <a:latin typeface="+mj-lt"/>
                <a:cs typeface="Calibri Light" panose="020F0302020204030204" pitchFamily="34" charset="0"/>
              </a:rPr>
              <a:t> </a:t>
            </a:r>
            <a:endParaRPr lang="en-US" sz="105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2" y="6146952"/>
            <a:ext cx="8390875" cy="229326"/>
          </a:xfrm>
        </p:spPr>
        <p:txBody>
          <a:bodyPr anchor="ctr">
            <a:noAutofit/>
          </a:bodyPr>
          <a:lstStyle>
            <a:lvl1pPr algn="l">
              <a:spcBef>
                <a:spcPts val="0"/>
              </a:spcBef>
              <a:defRPr sz="1050" b="0" cap="all" baseline="0"/>
            </a:lvl1pPr>
          </a:lstStyle>
          <a:p>
            <a:pPr lvl="0"/>
            <a:r>
              <a:rPr lang="hu-HU" dirty="0"/>
              <a:t>Ábracím</a:t>
            </a:r>
          </a:p>
        </p:txBody>
      </p:sp>
    </p:spTree>
    <p:extLst>
      <p:ext uri="{BB962C8B-B14F-4D97-AF65-F5344CB8AC3E}">
        <p14:creationId xmlns:p14="http://schemas.microsoft.com/office/powerpoint/2010/main" val="20446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F8A1C6F4-B994-46B7-B604-2637090259BF}"/>
              </a:ext>
            </a:extLst>
          </p:cNvPr>
          <p:cNvGrpSpPr/>
          <p:nvPr/>
        </p:nvGrpSpPr>
        <p:grpSpPr>
          <a:xfrm>
            <a:off x="1054332" y="2757743"/>
            <a:ext cx="1790019" cy="1342514"/>
            <a:chOff x="2398603" y="3656545"/>
            <a:chExt cx="1476765" cy="1476765"/>
          </a:xfrm>
        </p:grpSpPr>
        <p:sp>
          <p:nvSpPr>
            <p:cNvPr id="10" name="Ellipszis 9">
              <a:extLst>
                <a:ext uri="{FF2B5EF4-FFF2-40B4-BE49-F238E27FC236}">
                  <a16:creationId xmlns:a16="http://schemas.microsoft.com/office/drawing/2014/main" id="{A6271CBC-C030-43FF-85C3-A12DBA354E35}"/>
                </a:ext>
              </a:extLst>
            </p:cNvPr>
            <p:cNvSpPr>
              <a:spLocks noChangeAspect="1"/>
            </p:cNvSpPr>
            <p:nvPr/>
          </p:nvSpPr>
          <p:spPr>
            <a:xfrm>
              <a:off x="2398603" y="3656545"/>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1" name="Kép 10">
              <a:extLst>
                <a:ext uri="{FF2B5EF4-FFF2-40B4-BE49-F238E27FC236}">
                  <a16:creationId xmlns:a16="http://schemas.microsoft.com/office/drawing/2014/main" id="{506F0F34-288C-4900-8715-CDD0E3BBB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2504762" y="3761508"/>
              <a:ext cx="1264444" cy="1266826"/>
            </a:xfrm>
            <a:prstGeom prst="rect">
              <a:avLst/>
            </a:prstGeom>
          </p:spPr>
        </p:pic>
      </p:gr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5" y="1129644"/>
            <a:ext cx="2349495" cy="4786769"/>
          </a:xfrm>
          <a:prstGeom prst="rect">
            <a:avLst/>
          </a:prstGeom>
        </p:spPr>
      </p:pic>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73028" y="2824213"/>
            <a:ext cx="6644488" cy="1209562"/>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en-US"/>
              <a:t>Click to edit Master title style</a:t>
            </a:r>
            <a:endParaRPr lang="hu-HU" dirty="0"/>
          </a:p>
        </p:txBody>
      </p:sp>
    </p:spTree>
    <p:extLst>
      <p:ext uri="{BB962C8B-B14F-4D97-AF65-F5344CB8AC3E}">
        <p14:creationId xmlns:p14="http://schemas.microsoft.com/office/powerpoint/2010/main" val="3590955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00082"/>
          </a:xfrm>
          <a:noFill/>
        </p:spPr>
        <p:txBody>
          <a:bodyPr wrap="square" rtlCol="0">
            <a:spAutoFit/>
          </a:bodyPr>
          <a:lstStyle>
            <a:lvl1pPr algn="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3600" cap="all" spc="225" baseline="0">
                <a:solidFill>
                  <a:schemeClr val="bg1"/>
                </a:solidFill>
                <a:latin typeface="+mn-lt"/>
                <a:ea typeface="+mn-ea"/>
                <a:cs typeface="+mn-cs"/>
              </a:defRPr>
            </a:lvl1pPr>
          </a:lstStyle>
          <a:p>
            <a:pPr marL="0" lvl="0" algn="ctr" defTabSz="3429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rot="5400000">
            <a:off x="5092101" y="2517211"/>
            <a:ext cx="1944000" cy="5608800"/>
          </a:xfrm>
          <a:prstGeom prst="rect">
            <a:avLst/>
          </a:prstGeom>
        </p:spPr>
      </p:pic>
      <p:sp>
        <p:nvSpPr>
          <p:cNvPr id="9" name="Ellipszis 8">
            <a:extLst>
              <a:ext uri="{FF2B5EF4-FFF2-40B4-BE49-F238E27FC236}">
                <a16:creationId xmlns:a16="http://schemas.microsoft.com/office/drawing/2014/main" id="{AA33C856-AF1F-46C6-9B70-74729FEF45F9}"/>
              </a:ext>
            </a:extLst>
          </p:cNvPr>
          <p:cNvSpPr>
            <a:spLocks noChangeAspect="1"/>
          </p:cNvSpPr>
          <p:nvPr/>
        </p:nvSpPr>
        <p:spPr>
          <a:xfrm>
            <a:off x="5357620" y="340779"/>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2"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00082"/>
          </a:xfrm>
          <a:noFill/>
        </p:spPr>
        <p:txBody>
          <a:bodyPr wrap="square" rtlCol="0">
            <a:spAutoFit/>
          </a:bodyPr>
          <a:lstStyle>
            <a:lvl1pPr>
              <a:defRPr lang="hu-HU" sz="1500" spc="113" baseline="0" dirty="0" smtClean="0">
                <a:latin typeface="Calibri" panose="020F0502020204030204" pitchFamily="34" charset="0"/>
                <a:cs typeface="Calibri" panose="020F0502020204030204" pitchFamily="34" charset="0"/>
              </a:defRPr>
            </a:lvl1pPr>
          </a:lstStyle>
          <a:p>
            <a:pPr lvl="0" defTabSz="342900"/>
            <a:r>
              <a:rPr lang="hu-HU" dirty="0"/>
              <a:t>Előadó Neve | titulusa</a:t>
            </a:r>
          </a:p>
        </p:txBody>
      </p:sp>
    </p:spTree>
    <p:extLst>
      <p:ext uri="{BB962C8B-B14F-4D97-AF65-F5344CB8AC3E}">
        <p14:creationId xmlns:p14="http://schemas.microsoft.com/office/powerpoint/2010/main" val="389578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 y="1"/>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sz="135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sz="1350"/>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1" y="1988698"/>
            <a:ext cx="2312780" cy="553998"/>
          </a:xfrm>
          <a:prstGeom prst="rect">
            <a:avLst/>
          </a:prstGeom>
          <a:noFill/>
        </p:spPr>
        <p:txBody>
          <a:bodyPr wrap="square" rtlCol="0">
            <a:spAutoFit/>
          </a:bodyPr>
          <a:lstStyle/>
          <a:p>
            <a:pPr algn="ctr">
              <a:lnSpc>
                <a:spcPct val="100000"/>
              </a:lnSpc>
            </a:pPr>
            <a:r>
              <a:rPr lang="en-US" sz="1500" spc="225" noProof="0" dirty="0">
                <a:solidFill>
                  <a:schemeClr val="bg1"/>
                </a:solidFill>
              </a:rPr>
              <a:t>QUESTIONS</a:t>
            </a:r>
          </a:p>
          <a:p>
            <a:pPr algn="ctr">
              <a:lnSpc>
                <a:spcPct val="100000"/>
              </a:lnSpc>
            </a:pPr>
            <a:r>
              <a:rPr lang="hu-HU" sz="1500" spc="225"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1" y="310449"/>
            <a:ext cx="8390876" cy="713833"/>
          </a:xfrm>
        </p:spPr>
        <p:txBody>
          <a:bodyPr lIns="72000" tIns="36000" rIns="72000" bIns="36000">
            <a:normAutofit/>
          </a:bodyPr>
          <a:lstStyle>
            <a:lvl1pPr algn="l">
              <a:defRPr lang="hu-HU" sz="1650" b="1" cap="all" spc="225"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3" y="6386645"/>
            <a:ext cx="7679183" cy="229326"/>
          </a:xfrm>
        </p:spPr>
        <p:txBody>
          <a:bodyPr anchor="ctr">
            <a:noAutofit/>
          </a:bodyPr>
          <a:lstStyle>
            <a:lvl1pPr algn="l">
              <a:spcBef>
                <a:spcPts val="0"/>
              </a:spcBef>
              <a:defRPr sz="105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1"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4"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050" kern="1200" spc="0" dirty="0">
                <a:solidFill>
                  <a:schemeClr val="tx2"/>
                </a:solidFill>
                <a:latin typeface="+mj-lt"/>
                <a:cs typeface="Calibri Light" panose="020F0302020204030204" pitchFamily="34" charset="0"/>
              </a:rPr>
              <a:t>| </a:t>
            </a:r>
            <a:fld id="{9F5897F7-D0F6-48BC-987C-C4C9ABF430D0}" type="slidenum">
              <a:rPr lang="en-US" sz="1050" kern="1200" spc="0" smtClean="0">
                <a:solidFill>
                  <a:schemeClr val="tx2"/>
                </a:solidFill>
                <a:latin typeface="+mj-lt"/>
                <a:cs typeface="Calibri Light" panose="020F0302020204030204" pitchFamily="34" charset="0"/>
              </a:rPr>
              <a:pPr algn="r"/>
              <a:t>‹#›</a:t>
            </a:fld>
            <a:r>
              <a:rPr lang="hu-HU" sz="1050" kern="1200" spc="0" dirty="0">
                <a:solidFill>
                  <a:schemeClr val="tx2"/>
                </a:solidFill>
                <a:latin typeface="+mj-lt"/>
                <a:cs typeface="Calibri Light" panose="020F0302020204030204" pitchFamily="34" charset="0"/>
              </a:rPr>
              <a:t> </a:t>
            </a:r>
            <a:endParaRPr lang="en-US" sz="105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2" y="6146952"/>
            <a:ext cx="8390875" cy="229326"/>
          </a:xfrm>
        </p:spPr>
        <p:txBody>
          <a:bodyPr anchor="ctr">
            <a:noAutofit/>
          </a:bodyPr>
          <a:lstStyle>
            <a:lvl1pPr algn="l">
              <a:spcBef>
                <a:spcPts val="0"/>
              </a:spcBef>
              <a:defRPr sz="1050" b="0" cap="all" baseline="0"/>
            </a:lvl1pPr>
          </a:lstStyle>
          <a:p>
            <a:pPr lvl="0"/>
            <a:r>
              <a:rPr lang="hu-HU" dirty="0"/>
              <a:t>Ábracím</a:t>
            </a:r>
          </a:p>
        </p:txBody>
      </p:sp>
    </p:spTree>
    <p:extLst>
      <p:ext uri="{BB962C8B-B14F-4D97-AF65-F5344CB8AC3E}">
        <p14:creationId xmlns:p14="http://schemas.microsoft.com/office/powerpoint/2010/main" val="388966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5" y="1129644"/>
            <a:ext cx="2349495" cy="4786769"/>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a:grpSpLocks noChangeAspect="1"/>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3087524"/>
            <a:ext cx="6644488" cy="622991"/>
          </a:xfrm>
          <a:noFill/>
        </p:spPr>
        <p:txBody>
          <a:bodyPr wrap="square" rtlCol="0" anchor="ctr">
            <a:spAutoFit/>
          </a:bodyPr>
          <a:lstStyle>
            <a:lvl1pPr>
              <a:lnSpc>
                <a:spcPct val="110000"/>
              </a:lnSpc>
              <a:defRPr lang="hu-HU" sz="3300" cap="all" spc="225" baseline="0">
                <a:solidFill>
                  <a:schemeClr val="tx2"/>
                </a:solidFill>
                <a:latin typeface="+mn-lt"/>
                <a:ea typeface="+mn-ea"/>
                <a:cs typeface="+mn-cs"/>
              </a:defRPr>
            </a:lvl1pPr>
          </a:lstStyle>
          <a:p>
            <a:pPr marL="0" lvl="0" defTabSz="342900"/>
            <a:r>
              <a:rPr lang="hu-HU"/>
              <a:t>Mintacím szerkesztése</a:t>
            </a:r>
            <a:endParaRPr lang="hu-HU" dirty="0"/>
          </a:p>
        </p:txBody>
      </p:sp>
    </p:spTree>
    <p:extLst>
      <p:ext uri="{BB962C8B-B14F-4D97-AF65-F5344CB8AC3E}">
        <p14:creationId xmlns:p14="http://schemas.microsoft.com/office/powerpoint/2010/main" val="355056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767040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2" y="5597401"/>
            <a:ext cx="781401" cy="1742439"/>
          </a:xfrm>
          <a:prstGeom prst="rect">
            <a:avLst/>
          </a:prstGeom>
        </p:spPr>
      </p:pic>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18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75" baseline="0">
                <a:solidFill>
                  <a:schemeClr val="bg1"/>
                </a:solidFill>
              </a:defRPr>
            </a:lvl1pPr>
          </a:lstStyle>
          <a:p>
            <a:r>
              <a:rPr lang="hu-HU"/>
              <a:t>Mintacím szerkesztése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4"/>
            <a:ext cx="3969579" cy="369333"/>
          </a:xfrm>
        </p:spPr>
        <p:txBody>
          <a:bodyPr anchor="ctr">
            <a:noAutofit/>
          </a:bodyPr>
          <a:lstStyle>
            <a:lvl1pPr algn="l">
              <a:spcBef>
                <a:spcPts val="0"/>
              </a:spcBef>
              <a:defRPr sz="1350"/>
            </a:lvl1pPr>
          </a:lstStyle>
          <a:p>
            <a:pPr lvl="0"/>
            <a:r>
              <a:rPr lang="hu-HU" dirty="0"/>
              <a:t>Forrás | MNB</a:t>
            </a:r>
          </a:p>
        </p:txBody>
      </p:sp>
    </p:spTree>
    <p:extLst>
      <p:ext uri="{BB962C8B-B14F-4D97-AF65-F5344CB8AC3E}">
        <p14:creationId xmlns:p14="http://schemas.microsoft.com/office/powerpoint/2010/main" val="2246307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1870392" y="5597401"/>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6"/>
            <a:ext cx="2958571" cy="361835"/>
          </a:xfrm>
        </p:spPr>
        <p:txBody>
          <a:bodyPr anchor="ctr">
            <a:noAutofit/>
          </a:bodyPr>
          <a:lstStyle>
            <a:lvl1pPr algn="r">
              <a:defRPr sz="135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18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75" baseline="0">
                <a:solidFill>
                  <a:schemeClr val="bg1"/>
                </a:solidFill>
              </a:defRPr>
            </a:lvl1pPr>
          </a:lstStyle>
          <a:p>
            <a:r>
              <a:rPr lang="hu-HU"/>
              <a:t>Mintacím szerkesztése</a:t>
            </a:r>
            <a:endParaRPr lang="hu-HU" dirty="0"/>
          </a:p>
        </p:txBody>
      </p:sp>
    </p:spTree>
    <p:extLst>
      <p:ext uri="{BB962C8B-B14F-4D97-AF65-F5344CB8AC3E}">
        <p14:creationId xmlns:p14="http://schemas.microsoft.com/office/powerpoint/2010/main" val="2642409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1" y="365129"/>
            <a:ext cx="4016655" cy="2892066"/>
          </a:xfrm>
          <a:ln>
            <a:noFill/>
          </a:ln>
        </p:spPr>
        <p:txBody>
          <a:bodyPr anchor="b"/>
          <a:lstStyle>
            <a:lvl1pPr>
              <a:lnSpc>
                <a:spcPct val="120000"/>
              </a:lnSpc>
              <a:defRPr lang="hu-HU"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3481472"/>
            <a:ext cx="4522172" cy="3376528"/>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2" y="5597401"/>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3"/>
            <a:ext cx="3960000" cy="2550849"/>
          </a:xfrm>
        </p:spPr>
        <p:txBody>
          <a:bodyPr>
            <a:normAutofit/>
          </a:bodyPr>
          <a:lstStyle>
            <a:lvl1pPr>
              <a:lnSpc>
                <a:spcPct val="120000"/>
              </a:lnSpc>
              <a:defRPr sz="18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4"/>
            <a:ext cx="3969579" cy="369333"/>
          </a:xfrm>
        </p:spPr>
        <p:txBody>
          <a:bodyPr anchor="ctr">
            <a:noAutofit/>
          </a:bodyPr>
          <a:lstStyle>
            <a:lvl1pPr algn="r">
              <a:spcBef>
                <a:spcPts val="0"/>
              </a:spcBef>
              <a:defRPr sz="135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209010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1" y="365129"/>
            <a:ext cx="4016655" cy="998976"/>
          </a:xfrm>
          <a:ln>
            <a:noFill/>
          </a:ln>
        </p:spPr>
        <p:txBody>
          <a:bodyPr anchor="b"/>
          <a:lstStyle>
            <a:lvl1pPr>
              <a:lnSpc>
                <a:spcPct val="120000"/>
              </a:lnSpc>
              <a:defRPr lang="hu-HU"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1729236"/>
            <a:ext cx="4522172"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2" y="5597401"/>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1800"/>
            </a:lvl1pPr>
          </a:lstStyle>
          <a:p>
            <a:pPr lvl="0"/>
            <a:r>
              <a:rPr lang="hu-HU" dirty="0"/>
              <a:t>Az ábrához tartozó 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4"/>
            <a:ext cx="3969579" cy="369333"/>
          </a:xfrm>
        </p:spPr>
        <p:txBody>
          <a:bodyPr anchor="ctr">
            <a:noAutofit/>
          </a:bodyPr>
          <a:lstStyle>
            <a:lvl1pPr algn="r">
              <a:spcBef>
                <a:spcPts val="0"/>
              </a:spcBef>
              <a:defRPr sz="135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166957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7670400" y="922448"/>
            <a:ext cx="45216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Téglalap 12">
            <a:extLst>
              <a:ext uri="{FF2B5EF4-FFF2-40B4-BE49-F238E27FC236}">
                <a16:creationId xmlns:a16="http://schemas.microsoft.com/office/drawing/2014/main" id="{98C45189-E75A-4873-AC6E-8DB275763272}"/>
              </a:ext>
            </a:extLst>
          </p:cNvPr>
          <p:cNvSpPr/>
          <p:nvPr/>
        </p:nvSpPr>
        <p:spPr>
          <a:xfrm>
            <a:off x="-1" y="293640"/>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2400" cap="all" spc="6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18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4"/>
            <a:ext cx="3960000" cy="369333"/>
          </a:xfrm>
        </p:spPr>
        <p:txBody>
          <a:bodyPr anchor="ctr">
            <a:noAutofit/>
          </a:bodyPr>
          <a:lstStyle>
            <a:lvl1pPr algn="r">
              <a:spcBef>
                <a:spcPts val="0"/>
              </a:spcBef>
              <a:defRPr sz="135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505" y="5597401"/>
            <a:ext cx="781401" cy="1742439"/>
          </a:xfrm>
          <a:prstGeom prst="rect">
            <a:avLst/>
          </a:prstGeom>
        </p:spPr>
      </p:pic>
    </p:spTree>
    <p:extLst>
      <p:ext uri="{BB962C8B-B14F-4D97-AF65-F5344CB8AC3E}">
        <p14:creationId xmlns:p14="http://schemas.microsoft.com/office/powerpoint/2010/main" val="635184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3"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40"/>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2400" cap="all" spc="60" baseline="0">
                <a:solidFill>
                  <a:schemeClr val="bg1"/>
                </a:solidFill>
              </a:defRPr>
            </a:lvl1pPr>
          </a:lstStyle>
          <a:p>
            <a:pPr marL="0" lvl="0" indent="0">
              <a:lnSpc>
                <a:spcPct val="100000"/>
              </a:lnSpc>
              <a:spcBef>
                <a:spcPts val="0"/>
              </a:spcBef>
              <a:buFont typeface="Arial" panose="020B0604020202020204" pitchFamily="34" charset="0"/>
            </a:pPr>
            <a:r>
              <a:rPr lang="hu-HU" dirty="0"/>
              <a:t>Mintacím szerkesztése</a:t>
            </a:r>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4"/>
            <a:ext cx="3969579" cy="369333"/>
          </a:xfrm>
        </p:spPr>
        <p:txBody>
          <a:bodyPr anchor="ctr">
            <a:noAutofit/>
          </a:bodyPr>
          <a:lstStyle>
            <a:lvl1pPr algn="r">
              <a:spcBef>
                <a:spcPts val="0"/>
              </a:spcBef>
              <a:defRPr sz="135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9"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951439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97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008000" y="-7372"/>
            <a:ext cx="5184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7008000" y="6119730"/>
            <a:ext cx="5184576"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grpSp>
        <p:nvGrpSpPr>
          <p:cNvPr id="2" name="Csoportba foglalás 1">
            <a:extLst>
              <a:ext uri="{FF2B5EF4-FFF2-40B4-BE49-F238E27FC236}">
                <a16:creationId xmlns:a16="http://schemas.microsoft.com/office/drawing/2014/main" id="{7714EFCE-D761-4920-A4FD-C7BB8DCD8C78}"/>
              </a:ext>
            </a:extLst>
          </p:cNvPr>
          <p:cNvGrpSpPr>
            <a:grpSpLocks noChangeAspect="1"/>
          </p:cNvGrpSpPr>
          <p:nvPr/>
        </p:nvGrpSpPr>
        <p:grpSpPr>
          <a:xfrm>
            <a:off x="10701039" y="5600915"/>
            <a:ext cx="1222607" cy="916955"/>
            <a:chOff x="7979931" y="5555066"/>
            <a:chExt cx="1008650" cy="1008650"/>
          </a:xfrm>
        </p:grpSpPr>
        <p:sp>
          <p:nvSpPr>
            <p:cNvPr id="16" name="Ellipszis 15">
              <a:extLst>
                <a:ext uri="{FF2B5EF4-FFF2-40B4-BE49-F238E27FC236}">
                  <a16:creationId xmlns:a16="http://schemas.microsoft.com/office/drawing/2014/main" id="{350EBC85-C44A-49C8-B9C4-B37A7335002A}"/>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B1717237-3717-49F6-B135-8CF62385ED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209589" y="5597401"/>
            <a:ext cx="781401" cy="1742439"/>
          </a:xfrm>
          <a:prstGeom prst="rect">
            <a:avLst/>
          </a:prstGeom>
        </p:spPr>
      </p:pic>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200000" y="1880323"/>
            <a:ext cx="4800000" cy="3717670"/>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200000" y="365129"/>
            <a:ext cx="48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Autofit/>
          </a:bodyPr>
          <a:lstStyle>
            <a:lvl1pPr>
              <a:lnSpc>
                <a:spcPct val="120000"/>
              </a:lnSpc>
              <a:defRPr sz="3000" cap="all" spc="75" baseline="0">
                <a:solidFill>
                  <a:schemeClr val="bg1"/>
                </a:solidFill>
              </a:defRPr>
            </a:lvl1pPr>
          </a:lstStyle>
          <a:p>
            <a:r>
              <a:rPr lang="en-US"/>
              <a:t>Click to edit Master title style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200000" y="6316644"/>
            <a:ext cx="4800001" cy="369333"/>
          </a:xfrm>
        </p:spPr>
        <p:txBody>
          <a:bodyPr anchor="ctr">
            <a:noAutofit/>
          </a:bodyPr>
          <a:lstStyle>
            <a:lvl1pPr algn="l">
              <a:spcBef>
                <a:spcPts val="0"/>
              </a:spcBef>
              <a:defRPr sz="1350"/>
            </a:lvl1pPr>
          </a:lstStyle>
          <a:p>
            <a:pPr lvl="0"/>
            <a:r>
              <a:rPr lang="hu-HU" dirty="0"/>
              <a:t>Forrás | MNB</a:t>
            </a:r>
          </a:p>
        </p:txBody>
      </p:sp>
      <p:sp>
        <p:nvSpPr>
          <p:cNvPr id="19" name="Tartalom helye 3">
            <a:extLst>
              <a:ext uri="{FF2B5EF4-FFF2-40B4-BE49-F238E27FC236}">
                <a16:creationId xmlns:a16="http://schemas.microsoft.com/office/drawing/2014/main" id="{F44D6510-BF2B-4B8D-B8CB-9EBEB238AFE7}"/>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0" name="Szöveg helye 5">
            <a:extLst>
              <a:ext uri="{FF2B5EF4-FFF2-40B4-BE49-F238E27FC236}">
                <a16:creationId xmlns:a16="http://schemas.microsoft.com/office/drawing/2014/main" id="{1B73FA26-82AB-4322-839E-DCCBF5E35E5F}"/>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1" name="Szöveg helye 5">
            <a:extLst>
              <a:ext uri="{FF2B5EF4-FFF2-40B4-BE49-F238E27FC236}">
                <a16:creationId xmlns:a16="http://schemas.microsoft.com/office/drawing/2014/main" id="{10434836-BF4A-430A-BDC7-2F0A9F649B33}"/>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2999082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600201"/>
            <a:ext cx="10972800" cy="4277072"/>
          </a:xfrm>
          <a:prstGeom prst="rect">
            <a:avLst/>
          </a:prstGeom>
        </p:spPr>
        <p:txBody>
          <a:bodyPr/>
          <a:lstStyle>
            <a:lvl1pPr marL="457189" indent="-457189">
              <a:buFont typeface="+mj-lt"/>
              <a:buAutoNum type="arabicPeriod"/>
              <a:defRPr sz="2400">
                <a:solidFill>
                  <a:srgbClr val="1E1B58"/>
                </a:solidFill>
              </a:defRPr>
            </a:lvl1pPr>
            <a:lvl2pPr marL="914378" indent="-457189">
              <a:buFont typeface="+mj-lt"/>
              <a:buAutoNum type="alphaLcPeriod"/>
              <a:defRPr sz="2000">
                <a:solidFill>
                  <a:srgbClr val="1E1B58"/>
                </a:solidFill>
              </a:defRPr>
            </a:lvl2pPr>
            <a:lvl3pPr marL="1257269" indent="-342892">
              <a:buFont typeface="+mj-lt"/>
              <a:buAutoNum type="romanLcPeriod"/>
              <a:defRPr sz="1800">
                <a:solidFill>
                  <a:srgbClr val="1E1B58"/>
                </a:solidFill>
              </a:defRPr>
            </a:lvl3pPr>
            <a:lvl4pPr marL="1714457" indent="-342892">
              <a:buFont typeface="+mj-lt"/>
              <a:buAutoNum type="arabicPeriod"/>
              <a:defRPr sz="1600">
                <a:solidFill>
                  <a:srgbClr val="1E1B58"/>
                </a:solidFill>
              </a:defRPr>
            </a:lvl4pPr>
            <a:lvl5pPr marL="2171646" indent="-342892">
              <a:buFont typeface="+mj-lt"/>
              <a:buAutoNum type="arabicPeriod"/>
              <a:defRPr sz="1600">
                <a:solidFill>
                  <a:srgbClr val="1E1B58"/>
                </a:solidFill>
              </a:defRPr>
            </a:lvl5pPr>
          </a:lstStyle>
          <a:p>
            <a:pPr lvl="0"/>
            <a:r>
              <a:rPr lang="hu-HU" dirty="0"/>
              <a:t>Mintaszöveg szerkesztése</a:t>
            </a:r>
          </a:p>
          <a:p>
            <a:pPr lvl="1"/>
            <a:r>
              <a:rPr lang="hu-HU" dirty="0"/>
              <a:t>Második szint</a:t>
            </a:r>
          </a:p>
          <a:p>
            <a:pPr lvl="2"/>
            <a:r>
              <a:rPr lang="hu-HU" dirty="0"/>
              <a:t>Harmadik szint</a:t>
            </a:r>
          </a:p>
        </p:txBody>
      </p:sp>
      <p:sp>
        <p:nvSpPr>
          <p:cNvPr id="5" name="Élőláb helye 4"/>
          <p:cNvSpPr>
            <a:spLocks noGrp="1"/>
          </p:cNvSpPr>
          <p:nvPr>
            <p:ph type="ftr" sz="quarter" idx="11"/>
          </p:nvPr>
        </p:nvSpPr>
        <p:spPr>
          <a:xfrm>
            <a:off x="4367808" y="6309322"/>
            <a:ext cx="3860800" cy="365125"/>
          </a:xfrm>
          <a:prstGeom prst="rect">
            <a:avLst/>
          </a:prstGeom>
        </p:spPr>
        <p:txBody>
          <a:bodyPr/>
          <a:lstStyle/>
          <a:p>
            <a:endParaRPr lang="hu-HU" dirty="0"/>
          </a:p>
        </p:txBody>
      </p:sp>
      <p:sp>
        <p:nvSpPr>
          <p:cNvPr id="6" name="Dia számának helye 5"/>
          <p:cNvSpPr>
            <a:spLocks noGrp="1"/>
          </p:cNvSpPr>
          <p:nvPr>
            <p:ph type="sldNum" sz="quarter" idx="12"/>
          </p:nvPr>
        </p:nvSpPr>
        <p:spPr>
          <a:xfrm>
            <a:off x="623392" y="6309322"/>
            <a:ext cx="2784309" cy="365125"/>
          </a:xfrm>
          <a:prstGeom prst="rect">
            <a:avLst/>
          </a:prstGeom>
        </p:spPr>
        <p:txBody>
          <a:bodyPr/>
          <a:lstStyle/>
          <a:p>
            <a:pPr algn="l"/>
            <a:fld id="{ACA1FBC3-C4CA-4F32-B016-43947CDEBAB8}" type="slidenum">
              <a:rPr lang="hu-HU" smtClean="0"/>
              <a:pPr algn="l"/>
              <a:t>‹#›</a:t>
            </a:fld>
            <a:endParaRPr lang="hu-HU" dirty="0"/>
          </a:p>
        </p:txBody>
      </p:sp>
      <p:sp>
        <p:nvSpPr>
          <p:cNvPr id="15" name="Cím 1"/>
          <p:cNvSpPr>
            <a:spLocks noGrp="1"/>
          </p:cNvSpPr>
          <p:nvPr>
            <p:ph type="ctrTitle" hasCustomPrompt="1"/>
          </p:nvPr>
        </p:nvSpPr>
        <p:spPr>
          <a:xfrm>
            <a:off x="335690" y="620688"/>
            <a:ext cx="7296811" cy="504056"/>
          </a:xfrm>
          <a:prstGeom prst="rect">
            <a:avLst/>
          </a:prstGeom>
        </p:spPr>
        <p:txBody>
          <a:bodyPr>
            <a:noAutofit/>
          </a:bodyPr>
          <a:lstStyle>
            <a:lvl1pPr algn="l">
              <a:defRPr sz="2500">
                <a:solidFill>
                  <a:srgbClr val="1E1B58"/>
                </a:solidFill>
                <a:latin typeface="Arial" panose="020B0604020202020204" pitchFamily="34" charset="0"/>
                <a:cs typeface="Arial" panose="020B0604020202020204" pitchFamily="34" charset="0"/>
              </a:defRPr>
            </a:lvl1pPr>
          </a:lstStyle>
          <a:p>
            <a:r>
              <a:rPr lang="hu-HU" dirty="0"/>
              <a:t>DIA CÍME</a:t>
            </a:r>
          </a:p>
        </p:txBody>
      </p:sp>
      <p:sp>
        <p:nvSpPr>
          <p:cNvPr id="16" name="Szöveg helye 13"/>
          <p:cNvSpPr>
            <a:spLocks noGrp="1"/>
          </p:cNvSpPr>
          <p:nvPr>
            <p:ph type="body" sz="quarter" idx="13" hasCustomPrompt="1"/>
          </p:nvPr>
        </p:nvSpPr>
        <p:spPr>
          <a:xfrm>
            <a:off x="335360" y="332659"/>
            <a:ext cx="7296149" cy="288057"/>
          </a:xfrm>
          <a:prstGeom prst="rect">
            <a:avLst/>
          </a:prstGeom>
        </p:spPr>
        <p:txBody>
          <a:bodyPr/>
          <a:lstStyle>
            <a:lvl1pPr marL="0" marR="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sz="1200" baseline="0">
                <a:solidFill>
                  <a:srgbClr val="1E1B58"/>
                </a:solidFill>
              </a:defRPr>
            </a:lvl1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t>A prezentáció címe</a:t>
            </a:r>
          </a:p>
        </p:txBody>
      </p:sp>
    </p:spTree>
    <p:extLst>
      <p:ext uri="{BB962C8B-B14F-4D97-AF65-F5344CB8AC3E}">
        <p14:creationId xmlns:p14="http://schemas.microsoft.com/office/powerpoint/2010/main" val="3476112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83402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51840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5184000"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2201304" y="5597401"/>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2" y="6316866"/>
            <a:ext cx="3770245" cy="361835"/>
          </a:xfrm>
        </p:spPr>
        <p:txBody>
          <a:bodyPr anchor="ctr">
            <a:noAutofit/>
          </a:bodyPr>
          <a:lstStyle>
            <a:lvl1pPr algn="r">
              <a:defRPr sz="1350"/>
            </a:lvl1pPr>
          </a:lstStyle>
          <a:p>
            <a:pPr lvl="0"/>
            <a:r>
              <a:rPr lang="hu-HU" dirty="0"/>
              <a:t>Forrás | MNB</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4800000" cy="3710173"/>
          </a:xfrm>
        </p:spPr>
        <p:txBody>
          <a:bodyPr>
            <a:normAutofit/>
          </a:bodyPr>
          <a:lstStyle>
            <a:lvl1pPr>
              <a:lnSpc>
                <a:spcPct val="120000"/>
              </a:lnSpc>
              <a:defRPr sz="20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480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normAutofit/>
          </a:bodyPr>
          <a:lstStyle>
            <a:lvl1pPr>
              <a:lnSpc>
                <a:spcPct val="120000"/>
              </a:lnSpc>
              <a:defRPr sz="3000" cap="all" spc="75" baseline="0">
                <a:solidFill>
                  <a:schemeClr val="bg1"/>
                </a:solidFill>
              </a:defRPr>
            </a:lvl1pPr>
          </a:lstStyle>
          <a:p>
            <a:r>
              <a:rPr lang="en-US"/>
              <a:t>Click to edit Master title style</a:t>
            </a:r>
            <a:endParaRPr lang="hu-HU" dirty="0"/>
          </a:p>
        </p:txBody>
      </p:sp>
      <p:grpSp>
        <p:nvGrpSpPr>
          <p:cNvPr id="16" name="Csoportba foglalás 15">
            <a:extLst>
              <a:ext uri="{FF2B5EF4-FFF2-40B4-BE49-F238E27FC236}">
                <a16:creationId xmlns:a16="http://schemas.microsoft.com/office/drawing/2014/main" id="{CCB2BA63-84A4-4546-87A0-D9DA49F8D53E}"/>
              </a:ext>
            </a:extLst>
          </p:cNvPr>
          <p:cNvGrpSpPr>
            <a:grpSpLocks noChangeAspect="1"/>
          </p:cNvGrpSpPr>
          <p:nvPr/>
        </p:nvGrpSpPr>
        <p:grpSpPr>
          <a:xfrm>
            <a:off x="278977" y="5600915"/>
            <a:ext cx="1222607" cy="916955"/>
            <a:chOff x="7979931" y="5555066"/>
            <a:chExt cx="1008650" cy="1008650"/>
          </a:xfrm>
        </p:grpSpPr>
        <p:sp>
          <p:nvSpPr>
            <p:cNvPr id="17" name="Ellipszis 16">
              <a:extLst>
                <a:ext uri="{FF2B5EF4-FFF2-40B4-BE49-F238E27FC236}">
                  <a16:creationId xmlns:a16="http://schemas.microsoft.com/office/drawing/2014/main" id="{3603E696-F6AE-4DB9-AB6F-CC64995919F9}"/>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71F5F168-646F-4B5E-804F-43C2504515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3" name="Szöveg helye 5">
            <a:extLst>
              <a:ext uri="{FF2B5EF4-FFF2-40B4-BE49-F238E27FC236}">
                <a16:creationId xmlns:a16="http://schemas.microsoft.com/office/drawing/2014/main" id="{F0C73910-03DB-4031-A496-E4DE431BA812}"/>
              </a:ext>
            </a:extLst>
          </p:cNvPr>
          <p:cNvSpPr>
            <a:spLocks noGrp="1"/>
          </p:cNvSpPr>
          <p:nvPr>
            <p:ph type="body" sz="quarter" idx="18" hasCustomPrompt="1"/>
          </p:nvPr>
        </p:nvSpPr>
        <p:spPr>
          <a:xfrm>
            <a:off x="5634033" y="5841352"/>
            <a:ext cx="6048000" cy="444979"/>
          </a:xfrm>
        </p:spPr>
        <p:txBody>
          <a:bodyPr anchor="ctr">
            <a:normAutofit/>
          </a:bodyPr>
          <a:lstStyle>
            <a:lvl1pPr algn="ctr">
              <a:defRPr sz="1800" cap="all" spc="113" baseline="0"/>
            </a:lvl1pPr>
          </a:lstStyle>
          <a:p>
            <a:pPr lvl="0"/>
            <a:r>
              <a:rPr lang="hu-HU" dirty="0"/>
              <a:t>Ábra / Diagram címe </a:t>
            </a:r>
          </a:p>
        </p:txBody>
      </p:sp>
      <p:sp>
        <p:nvSpPr>
          <p:cNvPr id="24" name="Szöveg helye 5">
            <a:extLst>
              <a:ext uri="{FF2B5EF4-FFF2-40B4-BE49-F238E27FC236}">
                <a16:creationId xmlns:a16="http://schemas.microsoft.com/office/drawing/2014/main" id="{C303D8CD-B4C5-4351-A36C-57B8B61283DF}"/>
              </a:ext>
            </a:extLst>
          </p:cNvPr>
          <p:cNvSpPr>
            <a:spLocks noGrp="1"/>
          </p:cNvSpPr>
          <p:nvPr>
            <p:ph type="body" sz="quarter" idx="19" hasCustomPrompt="1"/>
          </p:nvPr>
        </p:nvSpPr>
        <p:spPr>
          <a:xfrm>
            <a:off x="5634033" y="6315176"/>
            <a:ext cx="6048000" cy="370800"/>
          </a:xfrm>
        </p:spPr>
        <p:txBody>
          <a:bodyPr anchor="ctr">
            <a:normAutofit/>
          </a:bodyPr>
          <a:lstStyle>
            <a:lvl1pPr algn="ctr">
              <a:defRPr sz="1350" cap="none" spc="113" baseline="0"/>
            </a:lvl1pPr>
          </a:lstStyle>
          <a:p>
            <a:pPr lvl="0"/>
            <a:r>
              <a:rPr lang="hu-HU" dirty="0"/>
              <a:t>Az ábra alcíme, évszám, korcsoport, egyéb</a:t>
            </a:r>
          </a:p>
        </p:txBody>
      </p:sp>
      <p:sp>
        <p:nvSpPr>
          <p:cNvPr id="25" name="Tartalom helye 3">
            <a:extLst>
              <a:ext uri="{FF2B5EF4-FFF2-40B4-BE49-F238E27FC236}">
                <a16:creationId xmlns:a16="http://schemas.microsoft.com/office/drawing/2014/main" id="{EB5270F9-D439-41A4-9A4D-1A79F3557827}"/>
              </a:ext>
            </a:extLst>
          </p:cNvPr>
          <p:cNvSpPr>
            <a:spLocks noGrp="1"/>
          </p:cNvSpPr>
          <p:nvPr>
            <p:ph sz="quarter" idx="10" hasCustomPrompt="1"/>
          </p:nvPr>
        </p:nvSpPr>
        <p:spPr>
          <a:xfrm>
            <a:off x="5634227" y="571671"/>
            <a:ext cx="6048000" cy="5055085"/>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424375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007552" y="-4"/>
            <a:ext cx="5184448" cy="3384000"/>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199776" y="365129"/>
            <a:ext cx="4800000" cy="2892066"/>
          </a:xfrm>
          <a:ln>
            <a:noFill/>
          </a:ln>
        </p:spPr>
        <p:txBody>
          <a:bodyPr anchor="b">
            <a:norm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007553" y="3449170"/>
            <a:ext cx="5185023" cy="3408831"/>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9209362" y="5597401"/>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199776" y="3579213"/>
            <a:ext cx="4800000" cy="2550849"/>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199776" y="6316644"/>
            <a:ext cx="4800000" cy="369333"/>
          </a:xfrm>
        </p:spPr>
        <p:txBody>
          <a:bodyPr anchor="ctr">
            <a:noAutofit/>
          </a:bodyPr>
          <a:lstStyle>
            <a:lvl1pPr algn="r">
              <a:spcBef>
                <a:spcPts val="0"/>
              </a:spcBef>
              <a:defRPr sz="135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grpSp>
        <p:nvGrpSpPr>
          <p:cNvPr id="20" name="Csoportba foglalás 19">
            <a:extLst>
              <a:ext uri="{FF2B5EF4-FFF2-40B4-BE49-F238E27FC236}">
                <a16:creationId xmlns:a16="http://schemas.microsoft.com/office/drawing/2014/main" id="{713E5D64-A416-4407-A7A9-09466826ED7E}"/>
              </a:ext>
            </a:extLst>
          </p:cNvPr>
          <p:cNvGrpSpPr>
            <a:grpSpLocks noChangeAspect="1"/>
          </p:cNvGrpSpPr>
          <p:nvPr/>
        </p:nvGrpSpPr>
        <p:grpSpPr>
          <a:xfrm>
            <a:off x="10701039" y="2968170"/>
            <a:ext cx="1222607" cy="916955"/>
            <a:chOff x="7979931" y="5555066"/>
            <a:chExt cx="1008650" cy="1008650"/>
          </a:xfrm>
        </p:grpSpPr>
        <p:sp>
          <p:nvSpPr>
            <p:cNvPr id="21" name="Ellipszis 20">
              <a:extLst>
                <a:ext uri="{FF2B5EF4-FFF2-40B4-BE49-F238E27FC236}">
                  <a16:creationId xmlns:a16="http://schemas.microsoft.com/office/drawing/2014/main" id="{D0A6B8B5-ED8C-481E-9B80-314EA5E96C08}"/>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3" name="Kép 22">
              <a:extLst>
                <a:ext uri="{FF2B5EF4-FFF2-40B4-BE49-F238E27FC236}">
                  <a16:creationId xmlns:a16="http://schemas.microsoft.com/office/drawing/2014/main" id="{7D9D7D4A-71F2-4FD6-A2E4-D41AE88DAF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80348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008000" y="-3"/>
            <a:ext cx="5184000" cy="166337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196565" y="365129"/>
            <a:ext cx="4800000" cy="998976"/>
          </a:xfrm>
          <a:ln>
            <a:noFill/>
          </a:ln>
        </p:spPr>
        <p:txBody>
          <a:bodyPr anchor="b">
            <a:noAutofit/>
          </a:bodyPr>
          <a:lstStyle>
            <a:lvl1pPr>
              <a:lnSpc>
                <a:spcPct val="120000"/>
              </a:lnSpc>
              <a:defRPr lang="hu-HU" sz="3000" cap="all" spc="75"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008000" y="1729236"/>
            <a:ext cx="5184000"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9209300" y="5597401"/>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181939" y="1835397"/>
            <a:ext cx="4800000" cy="4294658"/>
          </a:xfrm>
        </p:spPr>
        <p:txBody>
          <a:bodyPr>
            <a:normAutofit/>
          </a:bodyPr>
          <a:lstStyle>
            <a:lvl1pPr>
              <a:lnSpc>
                <a:spcPct val="120000"/>
              </a:lnSpc>
              <a:defRPr sz="2000"/>
            </a:lvl1pPr>
          </a:lstStyle>
          <a:p>
            <a:pPr lvl="0"/>
            <a:r>
              <a:rPr lang="hu-HU" dirty="0"/>
              <a:t>Az ábrához tartozó </a:t>
            </a:r>
            <a:br>
              <a:rPr lang="hu-HU" dirty="0"/>
            </a:br>
            <a:r>
              <a:rPr lang="hu-HU" dirty="0"/>
              <a:t>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181939" y="6316644"/>
            <a:ext cx="4800000" cy="369333"/>
          </a:xfrm>
        </p:spPr>
        <p:txBody>
          <a:bodyPr anchor="ctr">
            <a:noAutofit/>
          </a:bodyPr>
          <a:lstStyle>
            <a:lvl1pPr algn="r">
              <a:spcBef>
                <a:spcPts val="0"/>
              </a:spcBef>
              <a:defRPr sz="1350"/>
            </a:lvl1pPr>
          </a:lstStyle>
          <a:p>
            <a:pPr lvl="0"/>
            <a:r>
              <a:rPr lang="hu-HU" dirty="0"/>
              <a:t>Forrás | MNB</a:t>
            </a:r>
          </a:p>
        </p:txBody>
      </p:sp>
      <p:grpSp>
        <p:nvGrpSpPr>
          <p:cNvPr id="16" name="Csoportba foglalás 15">
            <a:extLst>
              <a:ext uri="{FF2B5EF4-FFF2-40B4-BE49-F238E27FC236}">
                <a16:creationId xmlns:a16="http://schemas.microsoft.com/office/drawing/2014/main" id="{3C8BD7F5-F845-4745-82FD-81504485B0BD}"/>
              </a:ext>
            </a:extLst>
          </p:cNvPr>
          <p:cNvGrpSpPr>
            <a:grpSpLocks noChangeAspect="1"/>
          </p:cNvGrpSpPr>
          <p:nvPr/>
        </p:nvGrpSpPr>
        <p:grpSpPr>
          <a:xfrm>
            <a:off x="10701039" y="1241913"/>
            <a:ext cx="1222607" cy="916955"/>
            <a:chOff x="7979931" y="5555066"/>
            <a:chExt cx="1008650" cy="1008650"/>
          </a:xfrm>
        </p:grpSpPr>
        <p:sp>
          <p:nvSpPr>
            <p:cNvPr id="17" name="Ellipszis 16">
              <a:extLst>
                <a:ext uri="{FF2B5EF4-FFF2-40B4-BE49-F238E27FC236}">
                  <a16:creationId xmlns:a16="http://schemas.microsoft.com/office/drawing/2014/main" id="{725A775F-8F32-4260-A9DA-60C1222D4E95}"/>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9" name="Kép 18">
              <a:extLst>
                <a:ext uri="{FF2B5EF4-FFF2-40B4-BE49-F238E27FC236}">
                  <a16:creationId xmlns:a16="http://schemas.microsoft.com/office/drawing/2014/main" id="{D614204D-7C12-4091-98F5-6937A3747D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20" name="Tartalom helye 3">
            <a:extLst>
              <a:ext uri="{FF2B5EF4-FFF2-40B4-BE49-F238E27FC236}">
                <a16:creationId xmlns:a16="http://schemas.microsoft.com/office/drawing/2014/main" id="{DC6DF135-3B7D-4956-9743-C8E623DF8DD0}"/>
              </a:ext>
            </a:extLst>
          </p:cNvPr>
          <p:cNvSpPr>
            <a:spLocks noGrp="1"/>
          </p:cNvSpPr>
          <p:nvPr>
            <p:ph sz="quarter" idx="10" hasCustomPrompt="1"/>
          </p:nvPr>
        </p:nvSpPr>
        <p:spPr>
          <a:xfrm>
            <a:off x="689967" y="365129"/>
            <a:ext cx="6046595" cy="5193842"/>
          </a:xfrm>
        </p:spPr>
        <p:txBody>
          <a:bodyPr anchor="ctr"/>
          <a:lstStyle>
            <a:lvl1pPr algn="ctr">
              <a:defRPr/>
            </a:lvl1pPr>
          </a:lstStyle>
          <a:p>
            <a:pPr lvl="0"/>
            <a:r>
              <a:rPr lang="hu-HU" dirty="0"/>
              <a:t>Ábra / diagram</a:t>
            </a:r>
          </a:p>
        </p:txBody>
      </p:sp>
      <p:sp>
        <p:nvSpPr>
          <p:cNvPr id="21" name="Szöveg helye 5">
            <a:extLst>
              <a:ext uri="{FF2B5EF4-FFF2-40B4-BE49-F238E27FC236}">
                <a16:creationId xmlns:a16="http://schemas.microsoft.com/office/drawing/2014/main" id="{42BB3DE8-1251-4064-8D6B-4B1FA45267A3}"/>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2" name="Szöveg helye 5">
            <a:extLst>
              <a:ext uri="{FF2B5EF4-FFF2-40B4-BE49-F238E27FC236}">
                <a16:creationId xmlns:a16="http://schemas.microsoft.com/office/drawing/2014/main" id="{A78D3E86-9993-4BC1-99AD-7D429BC36DA1}"/>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60071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6912000" y="922448"/>
            <a:ext cx="52800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3" name="Téglalap 12">
            <a:extLst>
              <a:ext uri="{FF2B5EF4-FFF2-40B4-BE49-F238E27FC236}">
                <a16:creationId xmlns:a16="http://schemas.microsoft.com/office/drawing/2014/main" id="{98C45189-E75A-4873-AC6E-8DB275763272}"/>
              </a:ext>
            </a:extLst>
          </p:cNvPr>
          <p:cNvSpPr/>
          <p:nvPr/>
        </p:nvSpPr>
        <p:spPr>
          <a:xfrm>
            <a:off x="-1" y="293640"/>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en-US"/>
              <a:t>Click to edit Master title style</a:t>
            </a:r>
            <a:endParaRPr lang="hu-HU" dirty="0"/>
          </a:p>
        </p:txBody>
      </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166623" y="1200845"/>
            <a:ext cx="4800000" cy="4929210"/>
          </a:xfrm>
        </p:spPr>
        <p:txBody>
          <a:bodyPr anchor="ctr">
            <a:normAutofit/>
          </a:bodyPr>
          <a:lstStyle>
            <a:lvl1pPr>
              <a:lnSpc>
                <a:spcPct val="120000"/>
              </a:lnSpc>
              <a:defRPr sz="20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176203" y="6316644"/>
            <a:ext cx="4800000" cy="369333"/>
          </a:xfrm>
        </p:spPr>
        <p:txBody>
          <a:bodyPr anchor="ctr">
            <a:noAutofit/>
          </a:bodyPr>
          <a:lstStyle>
            <a:lvl1pPr algn="r">
              <a:spcBef>
                <a:spcPts val="0"/>
              </a:spcBef>
              <a:defRPr sz="1350"/>
            </a:lvl1pPr>
          </a:lstStyle>
          <a:p>
            <a:pPr lvl="0"/>
            <a:r>
              <a:rPr lang="hu-HU" dirty="0"/>
              <a:t>Forrás | MNB</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 t="7806" r="50075" b="9197"/>
          <a:stretch/>
        </p:blipFill>
        <p:spPr>
          <a:xfrm rot="5400000">
            <a:off x="9161300" y="5597401"/>
            <a:ext cx="781401" cy="1742439"/>
          </a:xfrm>
          <a:prstGeom prst="rect">
            <a:avLst/>
          </a:prstGeom>
        </p:spPr>
      </p:pic>
      <p:grpSp>
        <p:nvGrpSpPr>
          <p:cNvPr id="14" name="Csoportba foglalás 13">
            <a:extLst>
              <a:ext uri="{FF2B5EF4-FFF2-40B4-BE49-F238E27FC236}">
                <a16:creationId xmlns:a16="http://schemas.microsoft.com/office/drawing/2014/main" id="{A709C96B-E554-4008-9A8F-B4F67C413947}"/>
              </a:ext>
            </a:extLst>
          </p:cNvPr>
          <p:cNvGrpSpPr>
            <a:grpSpLocks noChangeAspect="1"/>
          </p:cNvGrpSpPr>
          <p:nvPr/>
        </p:nvGrpSpPr>
        <p:grpSpPr>
          <a:xfrm>
            <a:off x="10701039" y="156594"/>
            <a:ext cx="1222607" cy="916955"/>
            <a:chOff x="7979931" y="5555066"/>
            <a:chExt cx="1008650" cy="1008650"/>
          </a:xfrm>
        </p:grpSpPr>
        <p:sp>
          <p:nvSpPr>
            <p:cNvPr id="15" name="Ellipszis 14">
              <a:extLst>
                <a:ext uri="{FF2B5EF4-FFF2-40B4-BE49-F238E27FC236}">
                  <a16:creationId xmlns:a16="http://schemas.microsoft.com/office/drawing/2014/main" id="{8D790186-02D7-4DFF-8358-FCB9B2A8A1B2}"/>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EB79F6CD-A0F3-4DDB-9DE2-475A98B6B0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
        <p:nvSpPr>
          <p:cNvPr id="18" name="Tartalom helye 3">
            <a:extLst>
              <a:ext uri="{FF2B5EF4-FFF2-40B4-BE49-F238E27FC236}">
                <a16:creationId xmlns:a16="http://schemas.microsoft.com/office/drawing/2014/main" id="{4C844328-3F5C-4E88-8EAF-CDCA6317F1F7}"/>
              </a:ext>
            </a:extLst>
          </p:cNvPr>
          <p:cNvSpPr>
            <a:spLocks noGrp="1"/>
          </p:cNvSpPr>
          <p:nvPr>
            <p:ph sz="quarter" idx="10" hasCustomPrompt="1"/>
          </p:nvPr>
        </p:nvSpPr>
        <p:spPr>
          <a:xfrm>
            <a:off x="689967" y="1200845"/>
            <a:ext cx="6046595" cy="4358126"/>
          </a:xfrm>
        </p:spPr>
        <p:txBody>
          <a:bodyPr anchor="ctr"/>
          <a:lstStyle>
            <a:lvl1pPr algn="ctr">
              <a:defRPr/>
            </a:lvl1pPr>
          </a:lstStyle>
          <a:p>
            <a:pPr lvl="0"/>
            <a:r>
              <a:rPr lang="hu-HU" dirty="0"/>
              <a:t>Ábra / diagram</a:t>
            </a:r>
          </a:p>
        </p:txBody>
      </p:sp>
      <p:sp>
        <p:nvSpPr>
          <p:cNvPr id="19" name="Szöveg helye 5">
            <a:extLst>
              <a:ext uri="{FF2B5EF4-FFF2-40B4-BE49-F238E27FC236}">
                <a16:creationId xmlns:a16="http://schemas.microsoft.com/office/drawing/2014/main" id="{BF34CC12-9A43-4F7C-BD11-631BEB177146}"/>
              </a:ext>
            </a:extLst>
          </p:cNvPr>
          <p:cNvSpPr>
            <a:spLocks noGrp="1"/>
          </p:cNvSpPr>
          <p:nvPr>
            <p:ph type="body" sz="quarter" idx="18" hasCustomPrompt="1"/>
          </p:nvPr>
        </p:nvSpPr>
        <p:spPr>
          <a:xfrm>
            <a:off x="689773" y="5815714"/>
            <a:ext cx="6046788" cy="444979"/>
          </a:xfrm>
        </p:spPr>
        <p:txBody>
          <a:bodyPr anchor="ctr">
            <a:normAutofit/>
          </a:bodyPr>
          <a:lstStyle>
            <a:lvl1pPr algn="ctr">
              <a:defRPr sz="1800" cap="all" spc="113" baseline="0"/>
            </a:lvl1pPr>
          </a:lstStyle>
          <a:p>
            <a:pPr lvl="0"/>
            <a:r>
              <a:rPr lang="hu-HU" dirty="0"/>
              <a:t>Ábra / Diagram címe </a:t>
            </a:r>
          </a:p>
        </p:txBody>
      </p:sp>
      <p:sp>
        <p:nvSpPr>
          <p:cNvPr id="20" name="Szöveg helye 5">
            <a:extLst>
              <a:ext uri="{FF2B5EF4-FFF2-40B4-BE49-F238E27FC236}">
                <a16:creationId xmlns:a16="http://schemas.microsoft.com/office/drawing/2014/main" id="{AEEC4DA1-E1B7-421F-9AFB-BA5458CBDF33}"/>
              </a:ext>
            </a:extLst>
          </p:cNvPr>
          <p:cNvSpPr>
            <a:spLocks noGrp="1"/>
          </p:cNvSpPr>
          <p:nvPr>
            <p:ph type="body" sz="quarter" idx="19" hasCustomPrompt="1"/>
          </p:nvPr>
        </p:nvSpPr>
        <p:spPr>
          <a:xfrm>
            <a:off x="689773" y="6282024"/>
            <a:ext cx="6046788" cy="444979"/>
          </a:xfrm>
        </p:spPr>
        <p:txBody>
          <a:bodyPr anchor="ctr">
            <a:normAutofit/>
          </a:bodyPr>
          <a:lstStyle>
            <a:lvl1pPr algn="ctr">
              <a:defRPr sz="1350" cap="none" spc="113" baseline="0"/>
            </a:lvl1pPr>
          </a:lstStyle>
          <a:p>
            <a:pPr lvl="0"/>
            <a:r>
              <a:rPr lang="hu-HU" dirty="0"/>
              <a:t>Az ábra alcíme, évszám, korcsoport, egyéb</a:t>
            </a:r>
          </a:p>
        </p:txBody>
      </p:sp>
    </p:spTree>
    <p:extLst>
      <p:ext uri="{BB962C8B-B14F-4D97-AF65-F5344CB8AC3E}">
        <p14:creationId xmlns:p14="http://schemas.microsoft.com/office/powerpoint/2010/main" val="331718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9" y="1190675"/>
            <a:ext cx="10745977" cy="5047096"/>
          </a:xfrm>
        </p:spPr>
        <p:txBody>
          <a:bodyPr anchor="ctr"/>
          <a:lstStyle>
            <a:lvl1pPr algn="ctr">
              <a:defRPr/>
            </a:lvl1pPr>
          </a:lstStyle>
          <a:p>
            <a:pPr lvl="0"/>
            <a:r>
              <a:rPr lang="hu-HU" dirty="0"/>
              <a:t>Ábra / diagram</a:t>
            </a:r>
          </a:p>
        </p:txBody>
      </p:sp>
      <p:sp>
        <p:nvSpPr>
          <p:cNvPr id="10" name="Téglalap 9">
            <a:extLst>
              <a:ext uri="{FF2B5EF4-FFF2-40B4-BE49-F238E27FC236}">
                <a16:creationId xmlns:a16="http://schemas.microsoft.com/office/drawing/2014/main" id="{9D2ABD4F-9A65-4313-83C2-BC6B67352DD4}"/>
              </a:ext>
            </a:extLst>
          </p:cNvPr>
          <p:cNvSpPr/>
          <p:nvPr/>
        </p:nvSpPr>
        <p:spPr>
          <a:xfrm>
            <a:off x="-1" y="293640"/>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ím 1">
            <a:extLst>
              <a:ext uri="{FF2B5EF4-FFF2-40B4-BE49-F238E27FC236}">
                <a16:creationId xmlns:a16="http://schemas.microsoft.com/office/drawing/2014/main" id="{3B2918A8-6FD6-4141-916F-31D783AD985E}"/>
              </a:ext>
            </a:extLst>
          </p:cNvPr>
          <p:cNvSpPr>
            <a:spLocks noGrp="1"/>
          </p:cNvSpPr>
          <p:nvPr>
            <p:ph type="title"/>
          </p:nvPr>
        </p:nvSpPr>
        <p:spPr>
          <a:xfrm>
            <a:off x="637565" y="310448"/>
            <a:ext cx="10147523" cy="612000"/>
          </a:xfrm>
        </p:spPr>
        <p:txBody>
          <a:bodyPr vert="horz" lIns="91440" tIns="45720" rIns="91440" bIns="45720" rtlCol="0" anchor="ctr">
            <a:normAutofit/>
          </a:bodyPr>
          <a:lstStyle>
            <a:lvl1pPr>
              <a:defRPr lang="hu-HU" sz="3000" cap="all" spc="80" baseline="0">
                <a:solidFill>
                  <a:schemeClr val="bg1"/>
                </a:solidFill>
              </a:defRPr>
            </a:lvl1pPr>
          </a:lstStyle>
          <a:p>
            <a:pPr marL="0" lvl="0" indent="0">
              <a:lnSpc>
                <a:spcPct val="100000"/>
              </a:lnSpc>
              <a:spcBef>
                <a:spcPts val="0"/>
              </a:spcBef>
              <a:buFont typeface="Arial" panose="020B0604020202020204" pitchFamily="34" charset="0"/>
            </a:pPr>
            <a:r>
              <a:rPr lang="en-US"/>
              <a:t>Click to edit Master title style</a:t>
            </a:r>
            <a:endParaRPr lang="hu-HU" dirty="0"/>
          </a:p>
        </p:txBody>
      </p:sp>
      <p:sp>
        <p:nvSpPr>
          <p:cNvPr id="12" name="Szöveg helye 2">
            <a:extLst>
              <a:ext uri="{FF2B5EF4-FFF2-40B4-BE49-F238E27FC236}">
                <a16:creationId xmlns:a16="http://schemas.microsoft.com/office/drawing/2014/main" id="{42DF65F1-33FF-4F3C-AC86-2C7F5F898A3E}"/>
              </a:ext>
            </a:extLst>
          </p:cNvPr>
          <p:cNvSpPr>
            <a:spLocks noGrp="1"/>
          </p:cNvSpPr>
          <p:nvPr>
            <p:ph type="body" sz="quarter" idx="17" hasCustomPrompt="1"/>
          </p:nvPr>
        </p:nvSpPr>
        <p:spPr>
          <a:xfrm>
            <a:off x="7176203" y="6316644"/>
            <a:ext cx="4800000" cy="369333"/>
          </a:xfrm>
        </p:spPr>
        <p:txBody>
          <a:bodyPr anchor="ctr">
            <a:noAutofit/>
          </a:bodyPr>
          <a:lstStyle>
            <a:lvl1pPr algn="r">
              <a:spcBef>
                <a:spcPts val="0"/>
              </a:spcBef>
              <a:defRPr sz="1350"/>
            </a:lvl1pPr>
          </a:lstStyle>
          <a:p>
            <a:pPr lvl="0"/>
            <a:r>
              <a:rPr lang="hu-HU" dirty="0"/>
              <a:t>Forrás | MNB</a:t>
            </a:r>
          </a:p>
        </p:txBody>
      </p:sp>
      <p:grpSp>
        <p:nvGrpSpPr>
          <p:cNvPr id="14" name="Csoportba foglalás 13">
            <a:extLst>
              <a:ext uri="{FF2B5EF4-FFF2-40B4-BE49-F238E27FC236}">
                <a16:creationId xmlns:a16="http://schemas.microsoft.com/office/drawing/2014/main" id="{DCBADE1C-80E7-482F-A47F-C127E1858476}"/>
              </a:ext>
            </a:extLst>
          </p:cNvPr>
          <p:cNvGrpSpPr>
            <a:grpSpLocks noChangeAspect="1"/>
          </p:cNvGrpSpPr>
          <p:nvPr/>
        </p:nvGrpSpPr>
        <p:grpSpPr>
          <a:xfrm>
            <a:off x="10701039" y="156594"/>
            <a:ext cx="1222607" cy="916955"/>
            <a:chOff x="7979931" y="5555066"/>
            <a:chExt cx="1008650" cy="1008650"/>
          </a:xfrm>
        </p:grpSpPr>
        <p:sp>
          <p:nvSpPr>
            <p:cNvPr id="15" name="Ellipszis 14">
              <a:extLst>
                <a:ext uri="{FF2B5EF4-FFF2-40B4-BE49-F238E27FC236}">
                  <a16:creationId xmlns:a16="http://schemas.microsoft.com/office/drawing/2014/main" id="{5B7FBF9F-FEA5-4855-8A19-53DEDE5E4547}"/>
                </a:ext>
              </a:extLst>
            </p:cNvPr>
            <p:cNvSpPr>
              <a:spLocks noChangeAspect="1"/>
            </p:cNvSpPr>
            <p:nvPr/>
          </p:nvSpPr>
          <p:spPr>
            <a:xfrm>
              <a:off x="7979931" y="5555066"/>
              <a:ext cx="1008650" cy="100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30B57B0-5140-4B64-9110-EE7C31CECD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8052439" y="5626756"/>
              <a:ext cx="863632" cy="865259"/>
            </a:xfrm>
            <a:prstGeom prst="rect">
              <a:avLst/>
            </a:prstGeom>
          </p:spPr>
        </p:pic>
      </p:grpSp>
    </p:spTree>
    <p:extLst>
      <p:ext uri="{BB962C8B-B14F-4D97-AF65-F5344CB8AC3E}">
        <p14:creationId xmlns:p14="http://schemas.microsoft.com/office/powerpoint/2010/main" val="210524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5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9"/>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604109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9"/>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103805557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9"/>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350" kern="1200" spc="0" smtClean="0">
                <a:solidFill>
                  <a:schemeClr val="tx2"/>
                </a:solidFill>
                <a:latin typeface="+mj-lt"/>
                <a:cs typeface="Calibri Light" panose="020F0302020204030204" pitchFamily="34" charset="0"/>
              </a:rPr>
              <a:pPr algn="r"/>
              <a:t>‹#›</a:t>
            </a:fld>
            <a:r>
              <a:rPr lang="hu-HU" sz="1350" kern="1200" spc="0" dirty="0">
                <a:solidFill>
                  <a:schemeClr val="tx2"/>
                </a:solidFill>
                <a:latin typeface="+mj-lt"/>
                <a:cs typeface="Calibri Light" panose="020F0302020204030204" pitchFamily="34" charset="0"/>
              </a:rPr>
              <a:t> |</a:t>
            </a:r>
            <a:endParaRPr lang="en-US" sz="135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Tree>
    <p:extLst>
      <p:ext uri="{BB962C8B-B14F-4D97-AF65-F5344CB8AC3E}">
        <p14:creationId xmlns:p14="http://schemas.microsoft.com/office/powerpoint/2010/main" val="377658825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685749" rtl="0" eaLnBrk="1" latinLnBrk="0" hangingPunct="1">
        <a:lnSpc>
          <a:spcPct val="90000"/>
        </a:lnSpc>
        <a:spcBef>
          <a:spcPct val="0"/>
        </a:spcBef>
        <a:buNone/>
        <a:defRPr sz="2250" kern="1200">
          <a:solidFill>
            <a:schemeClr val="tx1"/>
          </a:solidFill>
          <a:latin typeface="+mj-lt"/>
          <a:ea typeface="+mj-ea"/>
          <a:cs typeface="+mj-cs"/>
        </a:defRPr>
      </a:lvl1pPr>
    </p:titleStyle>
    <p:body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en-hitelintezetiszemle.mnb.hu/letoltes/fer-21-3-st1-hajnal-lados.pdf"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FCFD2-E3C6-43B9-8893-7543922F2472}"/>
              </a:ext>
            </a:extLst>
          </p:cNvPr>
          <p:cNvSpPr>
            <a:spLocks noGrp="1"/>
          </p:cNvSpPr>
          <p:nvPr>
            <p:ph type="body" sz="quarter" idx="11"/>
          </p:nvPr>
        </p:nvSpPr>
        <p:spPr>
          <a:xfrm>
            <a:off x="6685808" y="400114"/>
            <a:ext cx="5126441" cy="300082"/>
          </a:xfrm>
        </p:spPr>
        <p:txBody>
          <a:bodyPr/>
          <a:lstStyle/>
          <a:p>
            <a:r>
              <a:rPr lang="en-US" dirty="0"/>
              <a:t>Press conference | </a:t>
            </a:r>
            <a:r>
              <a:rPr lang="hu-HU" dirty="0"/>
              <a:t>24 November </a:t>
            </a:r>
            <a:r>
              <a:rPr lang="en-US" dirty="0"/>
              <a:t>202</a:t>
            </a:r>
            <a:r>
              <a:rPr lang="hu-HU" dirty="0"/>
              <a:t>2</a:t>
            </a:r>
            <a:endParaRPr lang="en-US" dirty="0"/>
          </a:p>
        </p:txBody>
      </p:sp>
      <p:sp>
        <p:nvSpPr>
          <p:cNvPr id="3" name="Title 2">
            <a:extLst>
              <a:ext uri="{FF2B5EF4-FFF2-40B4-BE49-F238E27FC236}">
                <a16:creationId xmlns:a16="http://schemas.microsoft.com/office/drawing/2014/main" id="{CE25E05B-555C-4E8F-8AE7-FCD9643AD15F}"/>
              </a:ext>
            </a:extLst>
          </p:cNvPr>
          <p:cNvSpPr>
            <a:spLocks noGrp="1"/>
          </p:cNvSpPr>
          <p:nvPr>
            <p:ph type="title"/>
          </p:nvPr>
        </p:nvSpPr>
        <p:spPr/>
        <p:txBody>
          <a:bodyPr/>
          <a:lstStyle/>
          <a:p>
            <a:r>
              <a:rPr lang="en-US" dirty="0"/>
              <a:t>Financial stability report</a:t>
            </a:r>
            <a:br>
              <a:rPr lang="en-US" dirty="0"/>
            </a:br>
            <a:r>
              <a:rPr lang="hu-HU" dirty="0"/>
              <a:t>November</a:t>
            </a:r>
            <a:r>
              <a:rPr lang="en-US" dirty="0"/>
              <a:t> 202</a:t>
            </a:r>
            <a:r>
              <a:rPr lang="hu-HU" dirty="0"/>
              <a:t>2</a:t>
            </a:r>
            <a:endParaRPr lang="en-US" dirty="0"/>
          </a:p>
        </p:txBody>
      </p:sp>
      <p:sp>
        <p:nvSpPr>
          <p:cNvPr id="4" name="Text Placeholder 3">
            <a:extLst>
              <a:ext uri="{FF2B5EF4-FFF2-40B4-BE49-F238E27FC236}">
                <a16:creationId xmlns:a16="http://schemas.microsoft.com/office/drawing/2014/main" id="{F7BC0284-F987-4C93-BBC0-772637E31790}"/>
              </a:ext>
            </a:extLst>
          </p:cNvPr>
          <p:cNvSpPr>
            <a:spLocks noGrp="1"/>
          </p:cNvSpPr>
          <p:nvPr>
            <p:ph type="body" sz="quarter" idx="10"/>
          </p:nvPr>
        </p:nvSpPr>
        <p:spPr>
          <a:xfrm>
            <a:off x="325820" y="350418"/>
            <a:ext cx="4710877" cy="723275"/>
          </a:xfrm>
        </p:spPr>
        <p:txBody>
          <a:bodyPr/>
          <a:lstStyle/>
          <a:p>
            <a:r>
              <a:rPr lang="en-US" dirty="0"/>
              <a:t>Bálint Dancsik | Head of Department</a:t>
            </a:r>
          </a:p>
          <a:p>
            <a:pPr>
              <a:spcBef>
                <a:spcPts val="600"/>
              </a:spcBef>
            </a:pPr>
            <a:r>
              <a:rPr lang="en-US" dirty="0"/>
              <a:t>Financial System Analysis Directorate</a:t>
            </a:r>
          </a:p>
        </p:txBody>
      </p:sp>
    </p:spTree>
    <p:extLst>
      <p:ext uri="{BB962C8B-B14F-4D97-AF65-F5344CB8AC3E}">
        <p14:creationId xmlns:p14="http://schemas.microsoft.com/office/powerpoint/2010/main" val="11419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Striped Right 6">
            <a:extLst>
              <a:ext uri="{FF2B5EF4-FFF2-40B4-BE49-F238E27FC236}">
                <a16:creationId xmlns:a16="http://schemas.microsoft.com/office/drawing/2014/main" id="{2B417460-CBA5-6058-7D7E-F878335A2D92}"/>
              </a:ext>
            </a:extLst>
          </p:cNvPr>
          <p:cNvSpPr/>
          <p:nvPr/>
        </p:nvSpPr>
        <p:spPr>
          <a:xfrm rot="5400000">
            <a:off x="8938491" y="2060266"/>
            <a:ext cx="2942179" cy="2648931"/>
          </a:xfrm>
          <a:prstGeom prst="stripedRightArrow">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extBox 7">
            <a:extLst>
              <a:ext uri="{FF2B5EF4-FFF2-40B4-BE49-F238E27FC236}">
                <a16:creationId xmlns:a16="http://schemas.microsoft.com/office/drawing/2014/main" id="{4430B7BF-3F46-A51B-3A60-7CB5B78078FA}"/>
              </a:ext>
            </a:extLst>
          </p:cNvPr>
          <p:cNvSpPr txBox="1"/>
          <p:nvPr/>
        </p:nvSpPr>
        <p:spPr>
          <a:xfrm>
            <a:off x="8587899" y="1449987"/>
            <a:ext cx="3564835" cy="3785652"/>
          </a:xfrm>
          <a:prstGeom prst="rect">
            <a:avLst/>
          </a:prstGeom>
          <a:solidFill>
            <a:schemeClr val="tx2">
              <a:lumMod val="10000"/>
              <a:lumOff val="90000"/>
              <a:alpha val="50000"/>
            </a:schemeClr>
          </a:solidFill>
        </p:spPr>
        <p:txBody>
          <a:bodyPr wrap="square" rtlCol="0">
            <a:spAutoFit/>
          </a:bodyPr>
          <a:lstStyle/>
          <a:p>
            <a:r>
              <a:rPr lang="hu-HU" sz="1600" b="1" dirty="0" err="1">
                <a:solidFill>
                  <a:schemeClr val="tx2"/>
                </a:solidFill>
              </a:rPr>
              <a:t>Tightening</a:t>
            </a:r>
            <a:r>
              <a:rPr lang="hu-HU" sz="1600" b="1" dirty="0">
                <a:solidFill>
                  <a:schemeClr val="tx2"/>
                </a:solidFill>
              </a:rPr>
              <a:t> credit </a:t>
            </a:r>
            <a:r>
              <a:rPr lang="hu-HU" sz="1600" b="1" dirty="0" err="1">
                <a:solidFill>
                  <a:schemeClr val="tx2"/>
                </a:solidFill>
              </a:rPr>
              <a:t>conditions</a:t>
            </a:r>
            <a:r>
              <a:rPr lang="hu-HU" sz="1600" b="1" dirty="0">
                <a:solidFill>
                  <a:schemeClr val="tx2"/>
                </a:solidFill>
              </a:rPr>
              <a:t>:</a:t>
            </a:r>
            <a:endParaRPr lang="hu-HU" sz="1600" dirty="0">
              <a:solidFill>
                <a:schemeClr val="tx2"/>
              </a:solidFill>
            </a:endParaRPr>
          </a:p>
          <a:p>
            <a:pPr marL="285750" indent="-285750">
              <a:buFont typeface="Wingdings" panose="05000000000000000000" pitchFamily="2" charset="2"/>
              <a:buChar char="§"/>
            </a:pPr>
            <a:r>
              <a:rPr lang="en-GB" sz="1600" b="1" dirty="0">
                <a:solidFill>
                  <a:srgbClr val="FF0000"/>
                </a:solidFill>
              </a:rPr>
              <a:t>30 percent </a:t>
            </a:r>
            <a:r>
              <a:rPr lang="en-GB" sz="1600" dirty="0">
                <a:solidFill>
                  <a:schemeClr val="tx2"/>
                </a:solidFill>
              </a:rPr>
              <a:t>of the banks tightened the standards for housing loans and </a:t>
            </a:r>
            <a:r>
              <a:rPr lang="en-GB" sz="1600" b="1" dirty="0">
                <a:solidFill>
                  <a:srgbClr val="FF0000"/>
                </a:solidFill>
              </a:rPr>
              <a:t>60 percent </a:t>
            </a:r>
            <a:r>
              <a:rPr lang="en-GB" sz="1600" dirty="0">
                <a:solidFill>
                  <a:schemeClr val="tx2"/>
                </a:solidFill>
              </a:rPr>
              <a:t>for consumer loans.</a:t>
            </a:r>
            <a:endParaRPr lang="hu-HU" sz="1600" dirty="0">
              <a:solidFill>
                <a:schemeClr val="tx2"/>
              </a:solidFill>
            </a:endParaRPr>
          </a:p>
          <a:p>
            <a:pPr marL="285750" indent="-285750">
              <a:buFont typeface="Wingdings" panose="05000000000000000000" pitchFamily="2" charset="2"/>
              <a:buChar char="§"/>
            </a:pPr>
            <a:r>
              <a:rPr lang="en-GB" sz="1600" dirty="0">
                <a:solidFill>
                  <a:schemeClr val="tx2"/>
                </a:solidFill>
              </a:rPr>
              <a:t>Looking ahead to the next six months, </a:t>
            </a:r>
            <a:r>
              <a:rPr lang="en-GB" sz="1600" b="1" dirty="0">
                <a:solidFill>
                  <a:schemeClr val="tx2"/>
                </a:solidFill>
              </a:rPr>
              <a:t>almost all banks have put tightening in perspective</a:t>
            </a:r>
            <a:r>
              <a:rPr lang="en-GB" sz="1600" dirty="0">
                <a:solidFill>
                  <a:schemeClr val="tx2"/>
                </a:solidFill>
              </a:rPr>
              <a:t>.</a:t>
            </a:r>
            <a:endParaRPr lang="hu-HU" sz="1600" dirty="0">
              <a:solidFill>
                <a:schemeClr val="tx2"/>
              </a:solidFill>
            </a:endParaRPr>
          </a:p>
          <a:p>
            <a:endParaRPr lang="hu-HU" sz="1600" dirty="0">
              <a:solidFill>
                <a:schemeClr val="tx2"/>
              </a:solidFill>
            </a:endParaRPr>
          </a:p>
          <a:p>
            <a:r>
              <a:rPr lang="hu-HU" sz="1600" b="1" dirty="0" err="1">
                <a:solidFill>
                  <a:schemeClr val="tx2"/>
                </a:solidFill>
              </a:rPr>
              <a:t>Falling</a:t>
            </a:r>
            <a:r>
              <a:rPr lang="hu-HU" sz="1600" b="1" dirty="0">
                <a:solidFill>
                  <a:schemeClr val="tx2"/>
                </a:solidFill>
              </a:rPr>
              <a:t> credit </a:t>
            </a:r>
            <a:r>
              <a:rPr lang="hu-HU" sz="1600" b="1" dirty="0" err="1">
                <a:solidFill>
                  <a:schemeClr val="tx2"/>
                </a:solidFill>
              </a:rPr>
              <a:t>demand</a:t>
            </a:r>
            <a:r>
              <a:rPr lang="hu-HU" sz="1600" b="1" dirty="0">
                <a:solidFill>
                  <a:schemeClr val="tx2"/>
                </a:solidFill>
              </a:rPr>
              <a:t>:</a:t>
            </a:r>
            <a:r>
              <a:rPr lang="hu-HU" sz="1600" dirty="0">
                <a:solidFill>
                  <a:schemeClr val="tx2"/>
                </a:solidFill>
              </a:rPr>
              <a:t>:</a:t>
            </a:r>
          </a:p>
          <a:p>
            <a:pPr marL="285750" indent="-285750">
              <a:buFont typeface="Wingdings" panose="05000000000000000000" pitchFamily="2" charset="2"/>
              <a:buChar char="§"/>
            </a:pPr>
            <a:r>
              <a:rPr lang="hu-HU" sz="1600" dirty="0">
                <a:solidFill>
                  <a:schemeClr val="tx2"/>
                </a:solidFill>
              </a:rPr>
              <a:t>In Q3, a</a:t>
            </a:r>
            <a:r>
              <a:rPr lang="en-GB" sz="1600" dirty="0" err="1">
                <a:solidFill>
                  <a:schemeClr val="tx2"/>
                </a:solidFill>
              </a:rPr>
              <a:t>lmost</a:t>
            </a:r>
            <a:r>
              <a:rPr lang="en-GB" sz="1600" dirty="0">
                <a:solidFill>
                  <a:schemeClr val="tx2"/>
                </a:solidFill>
              </a:rPr>
              <a:t> all banks expect </a:t>
            </a:r>
            <a:r>
              <a:rPr lang="en-GB" sz="1600" b="1" dirty="0">
                <a:solidFill>
                  <a:srgbClr val="FF0000"/>
                </a:solidFill>
              </a:rPr>
              <a:t>a decline in demand</a:t>
            </a:r>
            <a:r>
              <a:rPr lang="en-GB" sz="1600" dirty="0">
                <a:solidFill>
                  <a:schemeClr val="tx2"/>
                </a:solidFill>
              </a:rPr>
              <a:t> for </a:t>
            </a:r>
            <a:r>
              <a:rPr lang="hu-HU" sz="1600" dirty="0" err="1">
                <a:solidFill>
                  <a:schemeClr val="tx2"/>
                </a:solidFill>
              </a:rPr>
              <a:t>housing</a:t>
            </a:r>
            <a:r>
              <a:rPr lang="en-GB" sz="1600" dirty="0">
                <a:solidFill>
                  <a:schemeClr val="tx2"/>
                </a:solidFill>
              </a:rPr>
              <a:t> loans, and </a:t>
            </a:r>
            <a:r>
              <a:rPr lang="hu-HU" sz="1600" dirty="0">
                <a:solidFill>
                  <a:schemeClr val="tx2"/>
                </a:solidFill>
              </a:rPr>
              <a:t>29</a:t>
            </a:r>
            <a:r>
              <a:rPr lang="en-GB" sz="1600" dirty="0">
                <a:solidFill>
                  <a:schemeClr val="tx2"/>
                </a:solidFill>
              </a:rPr>
              <a:t> percent of them for consumer loans.</a:t>
            </a:r>
            <a:endParaRPr lang="hu-HU" sz="1600" dirty="0">
              <a:solidFill>
                <a:schemeClr val="tx2"/>
              </a:solidFill>
            </a:endParaRPr>
          </a:p>
          <a:p>
            <a:pPr marL="285750" indent="-285750">
              <a:buFont typeface="Wingdings" panose="05000000000000000000" pitchFamily="2" charset="2"/>
              <a:buChar char="§"/>
            </a:pPr>
            <a:r>
              <a:rPr lang="en-GB" sz="1600" b="1" dirty="0">
                <a:solidFill>
                  <a:schemeClr val="tx2"/>
                </a:solidFill>
              </a:rPr>
              <a:t>Falling demand may persist in 2022</a:t>
            </a:r>
            <a:r>
              <a:rPr lang="hu-HU" sz="1600" b="1" dirty="0">
                <a:solidFill>
                  <a:schemeClr val="tx2"/>
                </a:solidFill>
              </a:rPr>
              <a:t> Q4</a:t>
            </a:r>
            <a:r>
              <a:rPr lang="en-GB" sz="1600" b="1" dirty="0">
                <a:solidFill>
                  <a:schemeClr val="tx2"/>
                </a:solidFill>
              </a:rPr>
              <a:t> and 2023</a:t>
            </a:r>
            <a:r>
              <a:rPr lang="hu-HU" sz="1600" b="1" dirty="0">
                <a:solidFill>
                  <a:schemeClr val="tx2"/>
                </a:solidFill>
              </a:rPr>
              <a:t> Q1</a:t>
            </a:r>
            <a:r>
              <a:rPr lang="en-GB" sz="1600" b="1" dirty="0">
                <a:solidFill>
                  <a:schemeClr val="tx2"/>
                </a:solidFill>
              </a:rPr>
              <a:t>.</a:t>
            </a:r>
            <a:endParaRPr lang="hu-HU" sz="1600" dirty="0">
              <a:solidFill>
                <a:schemeClr val="tx2"/>
              </a:solidFill>
            </a:endParaRPr>
          </a:p>
        </p:txBody>
      </p:sp>
      <p:sp>
        <p:nvSpPr>
          <p:cNvPr id="2" name="Title 1">
            <a:extLst>
              <a:ext uri="{FF2B5EF4-FFF2-40B4-BE49-F238E27FC236}">
                <a16:creationId xmlns:a16="http://schemas.microsoft.com/office/drawing/2014/main" id="{2B0ECED0-9D40-56DF-5EE8-2C960484C48A}"/>
              </a:ext>
            </a:extLst>
          </p:cNvPr>
          <p:cNvSpPr>
            <a:spLocks noGrp="1"/>
          </p:cNvSpPr>
          <p:nvPr>
            <p:ph type="title"/>
          </p:nvPr>
        </p:nvSpPr>
        <p:spPr/>
        <p:txBody>
          <a:bodyPr>
            <a:noAutofit/>
          </a:bodyPr>
          <a:lstStyle/>
          <a:p>
            <a:r>
              <a:rPr lang="en-US" sz="2400" dirty="0"/>
              <a:t>We expect slowing credit dynamics in the household segment</a:t>
            </a:r>
            <a:endParaRPr lang="hu-HU" sz="2400" dirty="0"/>
          </a:p>
        </p:txBody>
      </p:sp>
      <p:sp>
        <p:nvSpPr>
          <p:cNvPr id="3" name="Text Placeholder 2">
            <a:extLst>
              <a:ext uri="{FF2B5EF4-FFF2-40B4-BE49-F238E27FC236}">
                <a16:creationId xmlns:a16="http://schemas.microsoft.com/office/drawing/2014/main" id="{2FEBAFC0-88C2-71DB-39B4-B2F6F41F0896}"/>
              </a:ext>
            </a:extLst>
          </p:cNvPr>
          <p:cNvSpPr>
            <a:spLocks noGrp="1"/>
          </p:cNvSpPr>
          <p:nvPr>
            <p:ph type="body" sz="quarter" idx="17"/>
          </p:nvPr>
        </p:nvSpPr>
        <p:spPr>
          <a:xfrm>
            <a:off x="3128512" y="6393881"/>
            <a:ext cx="7679183" cy="229326"/>
          </a:xfrm>
        </p:spPr>
        <p:txBody>
          <a:bodyPr/>
          <a:lstStyle/>
          <a:p>
            <a:r>
              <a:rPr lang="hu-HU" sz="1200" dirty="0" err="1"/>
              <a:t>Note</a:t>
            </a:r>
            <a:r>
              <a:rPr lang="hu-HU" sz="1200" dirty="0"/>
              <a:t>: </a:t>
            </a:r>
            <a:r>
              <a:rPr lang="en-US" sz="1200" dirty="0"/>
              <a:t>Transaction-based annual growth rate. The real growth rate has been calculated based on the CPI.</a:t>
            </a:r>
            <a:r>
              <a:rPr lang="hu-HU" sz="1200" dirty="0"/>
              <a:t> </a:t>
            </a:r>
            <a:r>
              <a:rPr lang="hu-HU" sz="1200" dirty="0" err="1"/>
              <a:t>Source</a:t>
            </a:r>
            <a:r>
              <a:rPr lang="hu-HU" sz="1200" dirty="0"/>
              <a:t>: MNB</a:t>
            </a:r>
          </a:p>
        </p:txBody>
      </p:sp>
      <p:sp>
        <p:nvSpPr>
          <p:cNvPr id="5" name="Text Placeholder 4">
            <a:extLst>
              <a:ext uri="{FF2B5EF4-FFF2-40B4-BE49-F238E27FC236}">
                <a16:creationId xmlns:a16="http://schemas.microsoft.com/office/drawing/2014/main" id="{25AA8841-4AFA-F869-10B7-0AEA9B215BF0}"/>
              </a:ext>
            </a:extLst>
          </p:cNvPr>
          <p:cNvSpPr>
            <a:spLocks noGrp="1"/>
          </p:cNvSpPr>
          <p:nvPr>
            <p:ph type="body" sz="quarter" idx="18"/>
          </p:nvPr>
        </p:nvSpPr>
        <p:spPr>
          <a:xfrm>
            <a:off x="3128512" y="6042656"/>
            <a:ext cx="8390875" cy="229326"/>
          </a:xfrm>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Forecast for annual growth rate of the household loan portfolio</a:t>
            </a:r>
            <a:endParaRPr lang="hu-HU" dirty="0"/>
          </a:p>
        </p:txBody>
      </p:sp>
      <p:pic>
        <p:nvPicPr>
          <p:cNvPr id="4" name="Picture 3">
            <a:extLst>
              <a:ext uri="{FF2B5EF4-FFF2-40B4-BE49-F238E27FC236}">
                <a16:creationId xmlns:a16="http://schemas.microsoft.com/office/drawing/2014/main" id="{161C488D-493C-2DCA-F34C-E276CBE3E708}"/>
              </a:ext>
            </a:extLst>
          </p:cNvPr>
          <p:cNvPicPr>
            <a:picLocks noChangeAspect="1"/>
          </p:cNvPicPr>
          <p:nvPr/>
        </p:nvPicPr>
        <p:blipFill>
          <a:blip r:embed="rId3"/>
          <a:stretch>
            <a:fillRect/>
          </a:stretch>
        </p:blipFill>
        <p:spPr>
          <a:xfrm>
            <a:off x="3187899" y="1310216"/>
            <a:ext cx="5400000" cy="4065194"/>
          </a:xfrm>
          <a:prstGeom prst="rect">
            <a:avLst/>
          </a:prstGeom>
        </p:spPr>
      </p:pic>
    </p:spTree>
    <p:extLst>
      <p:ext uri="{BB962C8B-B14F-4D97-AF65-F5344CB8AC3E}">
        <p14:creationId xmlns:p14="http://schemas.microsoft.com/office/powerpoint/2010/main" val="285647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4026803466"/>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110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48E8-4B49-9B48-94D6-44DC85CC3764}"/>
              </a:ext>
            </a:extLst>
          </p:cNvPr>
          <p:cNvSpPr>
            <a:spLocks noGrp="1"/>
          </p:cNvSpPr>
          <p:nvPr>
            <p:ph type="title"/>
          </p:nvPr>
        </p:nvSpPr>
        <p:spPr/>
        <p:txBody>
          <a:bodyPr>
            <a:normAutofit fontScale="90000"/>
          </a:bodyPr>
          <a:lstStyle/>
          <a:p>
            <a:r>
              <a:rPr lang="en-US" sz="2400" dirty="0"/>
              <a:t>Corporate loan dynamics remained </a:t>
            </a:r>
            <a:r>
              <a:rPr lang="hu-HU" sz="2400" dirty="0" err="1"/>
              <a:t>strong</a:t>
            </a:r>
            <a:r>
              <a:rPr lang="hu-HU" sz="2400" dirty="0"/>
              <a:t> </a:t>
            </a:r>
            <a:r>
              <a:rPr lang="en-US" sz="2400" dirty="0"/>
              <a:t>for the time being</a:t>
            </a:r>
            <a:endParaRPr lang="en-US" sz="2000" dirty="0"/>
          </a:p>
        </p:txBody>
      </p:sp>
      <p:sp>
        <p:nvSpPr>
          <p:cNvPr id="3" name="Text Placeholder 2">
            <a:extLst>
              <a:ext uri="{FF2B5EF4-FFF2-40B4-BE49-F238E27FC236}">
                <a16:creationId xmlns:a16="http://schemas.microsoft.com/office/drawing/2014/main" id="{179C4A80-78B1-0DF7-5880-260B555E1B21}"/>
              </a:ext>
            </a:extLst>
          </p:cNvPr>
          <p:cNvSpPr>
            <a:spLocks noGrp="1"/>
          </p:cNvSpPr>
          <p:nvPr>
            <p:ph type="body" sz="quarter" idx="17"/>
          </p:nvPr>
        </p:nvSpPr>
        <p:spPr>
          <a:xfrm>
            <a:off x="3190326" y="5963034"/>
            <a:ext cx="8826184" cy="584517"/>
          </a:xfrm>
        </p:spPr>
        <p:txBody>
          <a:bodyPr/>
          <a:lstStyle/>
          <a:p>
            <a:r>
              <a:rPr lang="en-US" sz="1200" dirty="0"/>
              <a:t>Note: Transaction based, prior to 2015 Q4, data for SMEs are estimated based on banking system data. Supplemented growth rate with bonds calculated only with bond stocks held by credit institutions.  In order to generate the growth rate, we also calculated with payments to Sberbank between March 2022 and August 2022. Growth rate of SMEs in 2022 Q3 is based on preliminary data. Source: MNB</a:t>
            </a:r>
          </a:p>
        </p:txBody>
      </p:sp>
      <p:sp>
        <p:nvSpPr>
          <p:cNvPr id="5" name="Text Placeholder 4">
            <a:extLst>
              <a:ext uri="{FF2B5EF4-FFF2-40B4-BE49-F238E27FC236}">
                <a16:creationId xmlns:a16="http://schemas.microsoft.com/office/drawing/2014/main" id="{B923203D-BAA5-60F7-5148-D294CFB5A1B2}"/>
              </a:ext>
            </a:extLst>
          </p:cNvPr>
          <p:cNvSpPr>
            <a:spLocks noGrp="1"/>
          </p:cNvSpPr>
          <p:nvPr>
            <p:ph type="body" sz="quarter" idx="18"/>
          </p:nvPr>
        </p:nvSpPr>
        <p:spPr>
          <a:xfrm>
            <a:off x="3190326" y="5441381"/>
            <a:ext cx="8390875" cy="476066"/>
          </a:xfrm>
        </p:spPr>
        <p:txBody>
          <a:bodyPr/>
          <a:lstStyle/>
          <a:p>
            <a:r>
              <a:rPr lang="en-US" sz="1600" i="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Annual growth rate of loans outstanding of the overall corporate and SME sector, as well as annual growth rate including bonds in the credit institution sector</a:t>
            </a:r>
            <a:endParaRPr lang="en-US" sz="1600"/>
          </a:p>
        </p:txBody>
      </p:sp>
      <p:sp>
        <p:nvSpPr>
          <p:cNvPr id="4" name="TextBox 3">
            <a:extLst>
              <a:ext uri="{FF2B5EF4-FFF2-40B4-BE49-F238E27FC236}">
                <a16:creationId xmlns:a16="http://schemas.microsoft.com/office/drawing/2014/main" id="{5F4A5D78-B4AD-E7A1-5A66-630D2EAFA186}"/>
              </a:ext>
            </a:extLst>
          </p:cNvPr>
          <p:cNvSpPr txBox="1"/>
          <p:nvPr/>
        </p:nvSpPr>
        <p:spPr>
          <a:xfrm>
            <a:off x="9003644" y="1414284"/>
            <a:ext cx="3012866" cy="3447098"/>
          </a:xfrm>
          <a:prstGeom prst="rect">
            <a:avLst/>
          </a:prstGeom>
          <a:solidFill>
            <a:schemeClr val="tx2">
              <a:lumMod val="25000"/>
              <a:lumOff val="75000"/>
              <a:alpha val="20000"/>
            </a:schemeClr>
          </a:solidFill>
          <a:ln>
            <a:noFill/>
          </a:ln>
        </p:spPr>
        <p:txBody>
          <a:bodyPr wrap="square">
            <a:spAutoFit/>
          </a:bodyPr>
          <a:lstStyle/>
          <a:p>
            <a:pPr>
              <a:spcAft>
                <a:spcPts val="600"/>
              </a:spcAft>
            </a:pPr>
            <a:r>
              <a:rPr lang="en-US" b="1" dirty="0">
                <a:solidFill>
                  <a:srgbClr val="002060"/>
                </a:solidFill>
              </a:rPr>
              <a:t>Annual growth rate of loans outstanding (2022Q3) </a:t>
            </a:r>
          </a:p>
          <a:p>
            <a:pPr>
              <a:spcAft>
                <a:spcPts val="600"/>
              </a:spcAft>
            </a:pPr>
            <a:r>
              <a:rPr lang="en-US" b="1" dirty="0">
                <a:solidFill>
                  <a:srgbClr val="002060"/>
                </a:solidFill>
              </a:rPr>
              <a:t>Corporate loans: 15%</a:t>
            </a:r>
          </a:p>
          <a:p>
            <a:pPr>
              <a:spcAft>
                <a:spcPts val="600"/>
              </a:spcAft>
            </a:pPr>
            <a:r>
              <a:rPr lang="en-US" b="1" dirty="0">
                <a:solidFill>
                  <a:schemeClr val="accent4"/>
                </a:solidFill>
              </a:rPr>
              <a:t>Corporate loans with bonds: 20%</a:t>
            </a:r>
          </a:p>
          <a:p>
            <a:r>
              <a:rPr lang="en-US" b="1" dirty="0">
                <a:solidFill>
                  <a:schemeClr val="accent3"/>
                </a:solidFill>
              </a:rPr>
              <a:t>SME loans: 10%</a:t>
            </a:r>
          </a:p>
          <a:p>
            <a:pPr>
              <a:spcAft>
                <a:spcPts val="600"/>
              </a:spcAft>
            </a:pPr>
            <a:endParaRPr lang="en-US" b="1" dirty="0">
              <a:solidFill>
                <a:schemeClr val="accent4"/>
              </a:solidFill>
            </a:endParaRPr>
          </a:p>
          <a:p>
            <a:pPr>
              <a:spcAft>
                <a:spcPts val="600"/>
              </a:spcAft>
            </a:pPr>
            <a:r>
              <a:rPr lang="hu-HU" dirty="0">
                <a:solidFill>
                  <a:srgbClr val="002060"/>
                </a:solidFill>
              </a:rPr>
              <a:t>In </a:t>
            </a:r>
            <a:r>
              <a:rPr lang="hu-HU" dirty="0" err="1">
                <a:solidFill>
                  <a:srgbClr val="002060"/>
                </a:solidFill>
              </a:rPr>
              <a:t>the</a:t>
            </a:r>
            <a:r>
              <a:rPr lang="hu-HU" dirty="0">
                <a:solidFill>
                  <a:srgbClr val="002060"/>
                </a:solidFill>
              </a:rPr>
              <a:t> </a:t>
            </a:r>
            <a:r>
              <a:rPr lang="hu-HU" dirty="0" err="1">
                <a:solidFill>
                  <a:srgbClr val="002060"/>
                </a:solidFill>
              </a:rPr>
              <a:t>third</a:t>
            </a:r>
            <a:r>
              <a:rPr lang="hu-HU" dirty="0">
                <a:solidFill>
                  <a:srgbClr val="002060"/>
                </a:solidFill>
              </a:rPr>
              <a:t> </a:t>
            </a:r>
            <a:r>
              <a:rPr lang="hu-HU" dirty="0" err="1">
                <a:solidFill>
                  <a:srgbClr val="002060"/>
                </a:solidFill>
              </a:rPr>
              <a:t>quarter</a:t>
            </a:r>
            <a:r>
              <a:rPr lang="hu-HU" dirty="0">
                <a:solidFill>
                  <a:srgbClr val="002060"/>
                </a:solidFill>
              </a:rPr>
              <a:t>, t</a:t>
            </a:r>
            <a:r>
              <a:rPr lang="en-US" dirty="0">
                <a:solidFill>
                  <a:srgbClr val="002060"/>
                </a:solidFill>
              </a:rPr>
              <a:t>he corporate </a:t>
            </a:r>
            <a:r>
              <a:rPr lang="hu-HU" dirty="0" err="1">
                <a:solidFill>
                  <a:srgbClr val="002060"/>
                </a:solidFill>
              </a:rPr>
              <a:t>loan</a:t>
            </a:r>
            <a:r>
              <a:rPr lang="hu-HU" dirty="0">
                <a:solidFill>
                  <a:srgbClr val="002060"/>
                </a:solidFill>
              </a:rPr>
              <a:t> </a:t>
            </a:r>
            <a:r>
              <a:rPr lang="en-US" dirty="0">
                <a:solidFill>
                  <a:srgbClr val="002060"/>
                </a:solidFill>
              </a:rPr>
              <a:t>dynamics</a:t>
            </a:r>
            <a:r>
              <a:rPr lang="hu-HU" dirty="0">
                <a:solidFill>
                  <a:srgbClr val="002060"/>
                </a:solidFill>
              </a:rPr>
              <a:t> </a:t>
            </a:r>
            <a:r>
              <a:rPr lang="hu-HU" b="1" dirty="0" err="1">
                <a:solidFill>
                  <a:srgbClr val="002060"/>
                </a:solidFill>
              </a:rPr>
              <a:t>already</a:t>
            </a:r>
            <a:r>
              <a:rPr lang="en-US" b="1" dirty="0">
                <a:solidFill>
                  <a:srgbClr val="002060"/>
                </a:solidFill>
              </a:rPr>
              <a:t> stagnated in real terms.</a:t>
            </a:r>
          </a:p>
        </p:txBody>
      </p:sp>
      <p:sp>
        <p:nvSpPr>
          <p:cNvPr id="7" name="Arrow: Down 6">
            <a:extLst>
              <a:ext uri="{FF2B5EF4-FFF2-40B4-BE49-F238E27FC236}">
                <a16:creationId xmlns:a16="http://schemas.microsoft.com/office/drawing/2014/main" id="{ED931F62-AEAE-68A6-1333-40D406E096EC}"/>
              </a:ext>
            </a:extLst>
          </p:cNvPr>
          <p:cNvSpPr/>
          <p:nvPr/>
        </p:nvSpPr>
        <p:spPr>
          <a:xfrm>
            <a:off x="10047079" y="3362325"/>
            <a:ext cx="925996" cy="355324"/>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CF0BCAF-7A23-24D2-109D-6B2906634F79}"/>
              </a:ext>
            </a:extLst>
          </p:cNvPr>
          <p:cNvPicPr>
            <a:picLocks noChangeAspect="1"/>
          </p:cNvPicPr>
          <p:nvPr/>
        </p:nvPicPr>
        <p:blipFill>
          <a:blip r:embed="rId3"/>
          <a:stretch>
            <a:fillRect/>
          </a:stretch>
        </p:blipFill>
        <p:spPr>
          <a:xfrm>
            <a:off x="3324081" y="1137983"/>
            <a:ext cx="5543837" cy="4169935"/>
          </a:xfrm>
          <a:prstGeom prst="rect">
            <a:avLst/>
          </a:prstGeom>
        </p:spPr>
      </p:pic>
    </p:spTree>
    <p:extLst>
      <p:ext uri="{BB962C8B-B14F-4D97-AF65-F5344CB8AC3E}">
        <p14:creationId xmlns:p14="http://schemas.microsoft.com/office/powerpoint/2010/main" val="385183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52BE-DC1C-2A6C-0B16-41EBD2C08F06}"/>
              </a:ext>
            </a:extLst>
          </p:cNvPr>
          <p:cNvSpPr>
            <a:spLocks noGrp="1"/>
          </p:cNvSpPr>
          <p:nvPr>
            <p:ph type="title"/>
          </p:nvPr>
        </p:nvSpPr>
        <p:spPr>
          <a:xfrm>
            <a:off x="3289738" y="310449"/>
            <a:ext cx="8492409" cy="713833"/>
          </a:xfrm>
        </p:spPr>
        <p:txBody>
          <a:bodyPr>
            <a:noAutofit/>
          </a:bodyPr>
          <a:lstStyle/>
          <a:p>
            <a:r>
              <a:rPr lang="en-US" sz="2400" dirty="0"/>
              <a:t>In 2022, foreign currency loans supported credit expansion again</a:t>
            </a:r>
          </a:p>
        </p:txBody>
      </p:sp>
      <p:sp>
        <p:nvSpPr>
          <p:cNvPr id="3" name="Text Placeholder 2">
            <a:extLst>
              <a:ext uri="{FF2B5EF4-FFF2-40B4-BE49-F238E27FC236}">
                <a16:creationId xmlns:a16="http://schemas.microsoft.com/office/drawing/2014/main" id="{8EE142AA-3FE9-0BD5-1245-5CE973F93C23}"/>
              </a:ext>
            </a:extLst>
          </p:cNvPr>
          <p:cNvSpPr>
            <a:spLocks noGrp="1"/>
          </p:cNvSpPr>
          <p:nvPr>
            <p:ph type="body" sz="quarter" idx="17"/>
          </p:nvPr>
        </p:nvSpPr>
        <p:spPr>
          <a:xfrm>
            <a:off x="3391271" y="6287409"/>
            <a:ext cx="7679183" cy="371925"/>
          </a:xfrm>
        </p:spPr>
        <p:txBody>
          <a:bodyPr/>
          <a:lstStyle/>
          <a:p>
            <a:r>
              <a:rPr lang="en-US" sz="1200" dirty="0"/>
              <a:t>Note: Cumulative transaction data within a year adjusted for exchange rate effects and filtered from other stock changes. The sector reclassification of Sberbank's portfolio is not filtered out from transaction data of 2022 Q3. Source: MNB</a:t>
            </a:r>
          </a:p>
        </p:txBody>
      </p:sp>
      <p:sp>
        <p:nvSpPr>
          <p:cNvPr id="5" name="Text Placeholder 4">
            <a:extLst>
              <a:ext uri="{FF2B5EF4-FFF2-40B4-BE49-F238E27FC236}">
                <a16:creationId xmlns:a16="http://schemas.microsoft.com/office/drawing/2014/main" id="{FC10A032-0D09-D728-D3E9-EE4E2545B747}"/>
              </a:ext>
            </a:extLst>
          </p:cNvPr>
          <p:cNvSpPr>
            <a:spLocks noGrp="1"/>
          </p:cNvSpPr>
          <p:nvPr>
            <p:ph type="body" sz="quarter" idx="18"/>
          </p:nvPr>
        </p:nvSpPr>
        <p:spPr>
          <a:xfrm>
            <a:off x="3391271" y="5897715"/>
            <a:ext cx="8390875" cy="229326"/>
          </a:xfrm>
        </p:spPr>
        <p:txBody>
          <a:bodyPr/>
          <a:lstStyle/>
          <a:p>
            <a:r>
              <a:rPr lang="en-US" sz="1800" i="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Transactional expansion in corporate loans outstanding by loan purpose, denomination and interest </a:t>
            </a:r>
            <a:endParaRPr lang="en-US"/>
          </a:p>
        </p:txBody>
      </p:sp>
      <p:sp>
        <p:nvSpPr>
          <p:cNvPr id="9" name="TextBox 8">
            <a:extLst>
              <a:ext uri="{FF2B5EF4-FFF2-40B4-BE49-F238E27FC236}">
                <a16:creationId xmlns:a16="http://schemas.microsoft.com/office/drawing/2014/main" id="{D44E8069-7A41-8C1C-CF8F-B2E9E651EE73}"/>
              </a:ext>
            </a:extLst>
          </p:cNvPr>
          <p:cNvSpPr txBox="1"/>
          <p:nvPr/>
        </p:nvSpPr>
        <p:spPr>
          <a:xfrm>
            <a:off x="8530013" y="1290397"/>
            <a:ext cx="3661987" cy="1200329"/>
          </a:xfrm>
          <a:prstGeom prst="rect">
            <a:avLst/>
          </a:prstGeom>
          <a:solidFill>
            <a:schemeClr val="accent6">
              <a:alpha val="50000"/>
            </a:schemeClr>
          </a:solidFill>
        </p:spPr>
        <p:txBody>
          <a:bodyPr wrap="square" rtlCol="0">
            <a:spAutoFit/>
          </a:bodyPr>
          <a:lstStyle/>
          <a:p>
            <a:pPr algn="ctr"/>
            <a:r>
              <a:rPr lang="en-US">
                <a:solidFill>
                  <a:schemeClr val="tx2"/>
                </a:solidFill>
              </a:rPr>
              <a:t>Purely market loans share (2022Q3): </a:t>
            </a:r>
          </a:p>
          <a:p>
            <a:pPr algn="ctr"/>
            <a:r>
              <a:rPr lang="en-US">
                <a:solidFill>
                  <a:schemeClr val="tx2"/>
                </a:solidFill>
              </a:rPr>
              <a:t>84%</a:t>
            </a:r>
          </a:p>
          <a:p>
            <a:pPr algn="ctr"/>
            <a:r>
              <a:rPr lang="en-US">
                <a:solidFill>
                  <a:schemeClr val="tx2"/>
                </a:solidFill>
              </a:rPr>
              <a:t>Last four-quarter average:</a:t>
            </a:r>
          </a:p>
          <a:p>
            <a:pPr algn="ctr"/>
            <a:r>
              <a:rPr lang="en-US">
                <a:solidFill>
                  <a:schemeClr val="tx2"/>
                </a:solidFill>
              </a:rPr>
              <a:t>74%</a:t>
            </a:r>
          </a:p>
        </p:txBody>
      </p:sp>
      <p:sp>
        <p:nvSpPr>
          <p:cNvPr id="12" name="TextBox 11">
            <a:extLst>
              <a:ext uri="{FF2B5EF4-FFF2-40B4-BE49-F238E27FC236}">
                <a16:creationId xmlns:a16="http://schemas.microsoft.com/office/drawing/2014/main" id="{BA34B3E4-4037-13AD-95EE-B3E7FB85D2FF}"/>
              </a:ext>
            </a:extLst>
          </p:cNvPr>
          <p:cNvSpPr txBox="1"/>
          <p:nvPr/>
        </p:nvSpPr>
        <p:spPr>
          <a:xfrm>
            <a:off x="8530013" y="2709747"/>
            <a:ext cx="3661987" cy="1200329"/>
          </a:xfrm>
          <a:prstGeom prst="rect">
            <a:avLst/>
          </a:prstGeom>
          <a:solidFill>
            <a:schemeClr val="tx2"/>
          </a:solidFill>
        </p:spPr>
        <p:txBody>
          <a:bodyPr wrap="square" rtlCol="0">
            <a:spAutoFit/>
          </a:bodyPr>
          <a:lstStyle/>
          <a:p>
            <a:pPr algn="ctr"/>
            <a:r>
              <a:rPr lang="en-US">
                <a:solidFill>
                  <a:schemeClr val="bg1"/>
                </a:solidFill>
              </a:rPr>
              <a:t>Share of FX loans (2022Q3):</a:t>
            </a:r>
          </a:p>
          <a:p>
            <a:pPr algn="ctr"/>
            <a:r>
              <a:rPr lang="en-US">
                <a:solidFill>
                  <a:schemeClr val="bg1"/>
                </a:solidFill>
              </a:rPr>
              <a:t>60%</a:t>
            </a:r>
          </a:p>
          <a:p>
            <a:pPr algn="ctr"/>
            <a:r>
              <a:rPr lang="en-US">
                <a:solidFill>
                  <a:schemeClr val="bg1"/>
                </a:solidFill>
              </a:rPr>
              <a:t>Last four-quarter average:</a:t>
            </a:r>
          </a:p>
          <a:p>
            <a:pPr algn="ctr"/>
            <a:r>
              <a:rPr lang="en-US">
                <a:solidFill>
                  <a:schemeClr val="bg1"/>
                </a:solidFill>
              </a:rPr>
              <a:t>38%</a:t>
            </a:r>
          </a:p>
        </p:txBody>
      </p:sp>
      <p:sp>
        <p:nvSpPr>
          <p:cNvPr id="13" name="TextBox 12">
            <a:extLst>
              <a:ext uri="{FF2B5EF4-FFF2-40B4-BE49-F238E27FC236}">
                <a16:creationId xmlns:a16="http://schemas.microsoft.com/office/drawing/2014/main" id="{A4345981-5143-9DAD-2899-630C0EACC72E}"/>
              </a:ext>
            </a:extLst>
          </p:cNvPr>
          <p:cNvSpPr txBox="1"/>
          <p:nvPr/>
        </p:nvSpPr>
        <p:spPr>
          <a:xfrm>
            <a:off x="8530013" y="4124700"/>
            <a:ext cx="3661987" cy="1200329"/>
          </a:xfrm>
          <a:prstGeom prst="rect">
            <a:avLst/>
          </a:prstGeom>
          <a:solidFill>
            <a:schemeClr val="tx2">
              <a:lumMod val="10000"/>
              <a:lumOff val="90000"/>
              <a:alpha val="50000"/>
            </a:schemeClr>
          </a:solidFill>
        </p:spPr>
        <p:txBody>
          <a:bodyPr wrap="square" rtlCol="0">
            <a:spAutoFit/>
          </a:bodyPr>
          <a:lstStyle/>
          <a:p>
            <a:pPr algn="ctr"/>
            <a:r>
              <a:rPr lang="en-US">
                <a:solidFill>
                  <a:schemeClr val="tx2"/>
                </a:solidFill>
              </a:rPr>
              <a:t>Share of big-ticket loans (2022Q3): </a:t>
            </a:r>
          </a:p>
          <a:p>
            <a:pPr algn="ctr"/>
            <a:r>
              <a:rPr lang="en-US">
                <a:solidFill>
                  <a:schemeClr val="tx2"/>
                </a:solidFill>
              </a:rPr>
              <a:t>47%</a:t>
            </a:r>
          </a:p>
          <a:p>
            <a:pPr algn="ctr"/>
            <a:r>
              <a:rPr lang="en-US">
                <a:solidFill>
                  <a:schemeClr val="tx2"/>
                </a:solidFill>
              </a:rPr>
              <a:t>Last four-quarter average:</a:t>
            </a:r>
          </a:p>
          <a:p>
            <a:pPr algn="ctr"/>
            <a:r>
              <a:rPr lang="en-US">
                <a:solidFill>
                  <a:schemeClr val="tx2"/>
                </a:solidFill>
              </a:rPr>
              <a:t>36%</a:t>
            </a:r>
          </a:p>
        </p:txBody>
      </p:sp>
      <p:pic>
        <p:nvPicPr>
          <p:cNvPr id="7" name="Picture 6">
            <a:extLst>
              <a:ext uri="{FF2B5EF4-FFF2-40B4-BE49-F238E27FC236}">
                <a16:creationId xmlns:a16="http://schemas.microsoft.com/office/drawing/2014/main" id="{7C896B8C-113D-EF14-2DF6-8EF60926CC96}"/>
              </a:ext>
            </a:extLst>
          </p:cNvPr>
          <p:cNvPicPr>
            <a:picLocks noChangeAspect="1"/>
          </p:cNvPicPr>
          <p:nvPr/>
        </p:nvPicPr>
        <p:blipFill>
          <a:blip r:embed="rId3"/>
          <a:stretch>
            <a:fillRect/>
          </a:stretch>
        </p:blipFill>
        <p:spPr>
          <a:xfrm>
            <a:off x="3107630" y="1416190"/>
            <a:ext cx="5327216" cy="3787441"/>
          </a:xfrm>
          <a:prstGeom prst="rect">
            <a:avLst/>
          </a:prstGeom>
        </p:spPr>
      </p:pic>
    </p:spTree>
    <p:extLst>
      <p:ext uri="{BB962C8B-B14F-4D97-AF65-F5344CB8AC3E}">
        <p14:creationId xmlns:p14="http://schemas.microsoft.com/office/powerpoint/2010/main" val="166241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4BE2-B6B9-348F-FC60-E09807727E84}"/>
              </a:ext>
            </a:extLst>
          </p:cNvPr>
          <p:cNvSpPr>
            <a:spLocks noGrp="1"/>
          </p:cNvSpPr>
          <p:nvPr>
            <p:ph type="title"/>
          </p:nvPr>
        </p:nvSpPr>
        <p:spPr/>
        <p:txBody>
          <a:bodyPr>
            <a:normAutofit fontScale="90000"/>
          </a:bodyPr>
          <a:lstStyle/>
          <a:p>
            <a:r>
              <a:rPr lang="en-US" sz="2400" dirty="0"/>
              <a:t>the majority of foreign currency borrowers have natural collateral</a:t>
            </a:r>
            <a:endParaRPr lang="hu-HU" sz="2400" dirty="0"/>
          </a:p>
        </p:txBody>
      </p:sp>
      <p:sp>
        <p:nvSpPr>
          <p:cNvPr id="3" name="Text Placeholder 2">
            <a:extLst>
              <a:ext uri="{FF2B5EF4-FFF2-40B4-BE49-F238E27FC236}">
                <a16:creationId xmlns:a16="http://schemas.microsoft.com/office/drawing/2014/main" id="{03C66E6F-212C-8D93-65F4-CEF94C7E6247}"/>
              </a:ext>
            </a:extLst>
          </p:cNvPr>
          <p:cNvSpPr>
            <a:spLocks noGrp="1"/>
          </p:cNvSpPr>
          <p:nvPr>
            <p:ph type="body" sz="quarter" idx="17"/>
          </p:nvPr>
        </p:nvSpPr>
        <p:spPr/>
        <p:txBody>
          <a:bodyPr/>
          <a:lstStyle/>
          <a:p>
            <a:r>
              <a:rPr lang="hu-HU" sz="1200" dirty="0" err="1"/>
              <a:t>Note</a:t>
            </a:r>
            <a:r>
              <a:rPr lang="hu-HU" sz="1200" dirty="0"/>
              <a:t>: </a:t>
            </a:r>
            <a:r>
              <a:rPr lang="en-US" sz="1200" dirty="0"/>
              <a:t>The export income is based on the 2021 income statement.</a:t>
            </a:r>
            <a:r>
              <a:rPr lang="hu-HU" sz="1200" dirty="0"/>
              <a:t> </a:t>
            </a:r>
            <a:r>
              <a:rPr lang="hu-HU" sz="1200" dirty="0" err="1"/>
              <a:t>Source</a:t>
            </a:r>
            <a:r>
              <a:rPr lang="hu-HU" sz="1200" dirty="0"/>
              <a:t>: </a:t>
            </a:r>
            <a:r>
              <a:rPr lang="hu-HU" sz="1200" dirty="0" err="1"/>
              <a:t>NTCA</a:t>
            </a:r>
            <a:r>
              <a:rPr lang="hu-HU" sz="1200" dirty="0"/>
              <a:t>, MNB</a:t>
            </a:r>
          </a:p>
        </p:txBody>
      </p:sp>
      <p:sp>
        <p:nvSpPr>
          <p:cNvPr id="5" name="Text Placeholder 4">
            <a:extLst>
              <a:ext uri="{FF2B5EF4-FFF2-40B4-BE49-F238E27FC236}">
                <a16:creationId xmlns:a16="http://schemas.microsoft.com/office/drawing/2014/main" id="{3E0B9CAD-E8B4-9301-937C-F8AC662ECE21}"/>
              </a:ext>
            </a:extLst>
          </p:cNvPr>
          <p:cNvSpPr>
            <a:spLocks noGrp="1"/>
          </p:cNvSpPr>
          <p:nvPr>
            <p:ph type="body" sz="quarter" idx="18"/>
          </p:nvPr>
        </p:nvSpPr>
        <p:spPr>
          <a:xfrm>
            <a:off x="3391271" y="5964110"/>
            <a:ext cx="8390875" cy="229326"/>
          </a:xfrm>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Breakdown of companies that took out foreign currency loans in 2022 by foreign trade activity according to their existing foreign currency loans</a:t>
            </a:r>
            <a:endParaRPr lang="hu-HU" dirty="0"/>
          </a:p>
        </p:txBody>
      </p:sp>
      <p:sp>
        <p:nvSpPr>
          <p:cNvPr id="8" name="TextBox 7">
            <a:extLst>
              <a:ext uri="{FF2B5EF4-FFF2-40B4-BE49-F238E27FC236}">
                <a16:creationId xmlns:a16="http://schemas.microsoft.com/office/drawing/2014/main" id="{B77E2B29-FF8F-183F-7441-0AAC7CC2E452}"/>
              </a:ext>
            </a:extLst>
          </p:cNvPr>
          <p:cNvSpPr txBox="1"/>
          <p:nvPr/>
        </p:nvSpPr>
        <p:spPr>
          <a:xfrm>
            <a:off x="8849271" y="1402712"/>
            <a:ext cx="3232367" cy="4247317"/>
          </a:xfrm>
          <a:prstGeom prst="rect">
            <a:avLst/>
          </a:prstGeom>
          <a:solidFill>
            <a:schemeClr val="tx2">
              <a:lumMod val="10000"/>
              <a:lumOff val="90000"/>
              <a:alpha val="50000"/>
            </a:schemeClr>
          </a:solidFill>
        </p:spPr>
        <p:txBody>
          <a:bodyPr wrap="square" rtlCol="0">
            <a:spAutoFit/>
          </a:bodyPr>
          <a:lstStyle/>
          <a:p>
            <a:r>
              <a:rPr lang="hu-HU" dirty="0">
                <a:solidFill>
                  <a:schemeClr val="tx2"/>
                </a:solidFill>
              </a:rPr>
              <a:t>I</a:t>
            </a:r>
            <a:r>
              <a:rPr lang="en-GB" dirty="0">
                <a:solidFill>
                  <a:schemeClr val="tx2"/>
                </a:solidFill>
              </a:rPr>
              <a:t>n the third quarter, </a:t>
            </a:r>
            <a:r>
              <a:rPr lang="en-GB" b="1" dirty="0">
                <a:solidFill>
                  <a:schemeClr val="tx2"/>
                </a:solidFill>
              </a:rPr>
              <a:t>60 percent of the new loans concluded were foreign currency loans</a:t>
            </a:r>
            <a:r>
              <a:rPr lang="en-GB" dirty="0">
                <a:solidFill>
                  <a:schemeClr val="tx2"/>
                </a:solidFill>
              </a:rPr>
              <a:t>, which is significantly higher than the average of the past years.</a:t>
            </a:r>
            <a:endParaRPr lang="hu-HU" dirty="0">
              <a:solidFill>
                <a:schemeClr val="tx2"/>
              </a:solidFill>
            </a:endParaRPr>
          </a:p>
          <a:p>
            <a:pPr marL="285750" indent="-285750">
              <a:buFont typeface="Wingdings" panose="05000000000000000000" pitchFamily="2" charset="2"/>
              <a:buChar char="Ø"/>
            </a:pPr>
            <a:r>
              <a:rPr lang="en-GB" dirty="0">
                <a:solidFill>
                  <a:schemeClr val="tx2"/>
                </a:solidFill>
              </a:rPr>
              <a:t>It is a risk if these loans are requested by companies with no foreign currency income.</a:t>
            </a:r>
            <a:endParaRPr lang="hu-HU" dirty="0">
              <a:solidFill>
                <a:schemeClr val="tx2"/>
              </a:solidFill>
            </a:endParaRPr>
          </a:p>
          <a:p>
            <a:pPr marL="285750" indent="-285750">
              <a:buFont typeface="Wingdings" panose="05000000000000000000" pitchFamily="2" charset="2"/>
              <a:buChar char="Ø"/>
            </a:pPr>
            <a:endParaRPr lang="hu-HU" dirty="0">
              <a:solidFill>
                <a:schemeClr val="tx2"/>
              </a:solidFill>
            </a:endParaRPr>
          </a:p>
          <a:p>
            <a:pPr marL="285750" indent="-285750">
              <a:buFont typeface="Wingdings" panose="05000000000000000000" pitchFamily="2" charset="2"/>
              <a:buChar char="Ø"/>
            </a:pPr>
            <a:r>
              <a:rPr lang="en-GB" dirty="0">
                <a:solidFill>
                  <a:schemeClr val="tx2"/>
                </a:solidFill>
              </a:rPr>
              <a:t>74 percent of the foreign currency loans concluded are associated with </a:t>
            </a:r>
            <a:r>
              <a:rPr lang="en-GB" b="1" dirty="0">
                <a:solidFill>
                  <a:schemeClr val="tx2"/>
                </a:solidFill>
              </a:rPr>
              <a:t>export income</a:t>
            </a:r>
            <a:r>
              <a:rPr lang="en-GB" dirty="0">
                <a:solidFill>
                  <a:schemeClr val="tx2"/>
                </a:solidFill>
              </a:rPr>
              <a:t>, and </a:t>
            </a:r>
            <a:r>
              <a:rPr lang="en-GB" b="1" dirty="0">
                <a:solidFill>
                  <a:schemeClr val="tx2"/>
                </a:solidFill>
              </a:rPr>
              <a:t>more than half of the total stock belongs to </a:t>
            </a:r>
            <a:r>
              <a:rPr lang="en-GB" b="1" dirty="0">
                <a:solidFill>
                  <a:schemeClr val="accent6"/>
                </a:solidFill>
              </a:rPr>
              <a:t>net exporting </a:t>
            </a:r>
            <a:r>
              <a:rPr lang="en-GB" b="1" dirty="0">
                <a:solidFill>
                  <a:schemeClr val="tx2"/>
                </a:solidFill>
              </a:rPr>
              <a:t>companies</a:t>
            </a:r>
            <a:r>
              <a:rPr lang="en-GB" dirty="0">
                <a:solidFill>
                  <a:schemeClr val="tx2"/>
                </a:solidFill>
              </a:rPr>
              <a:t>.</a:t>
            </a:r>
          </a:p>
        </p:txBody>
      </p:sp>
      <p:sp>
        <p:nvSpPr>
          <p:cNvPr id="4" name="Rectangle 3">
            <a:extLst>
              <a:ext uri="{FF2B5EF4-FFF2-40B4-BE49-F238E27FC236}">
                <a16:creationId xmlns:a16="http://schemas.microsoft.com/office/drawing/2014/main" id="{8E9AF7FB-AD58-1386-B306-9017A59E8852}"/>
              </a:ext>
            </a:extLst>
          </p:cNvPr>
          <p:cNvSpPr/>
          <p:nvPr/>
        </p:nvSpPr>
        <p:spPr>
          <a:xfrm>
            <a:off x="8849271" y="3752192"/>
            <a:ext cx="3232367" cy="1891861"/>
          </a:xfrm>
          <a:prstGeom prst="rect">
            <a:avLst/>
          </a:prstGeom>
          <a:noFill/>
          <a:ln w="190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0" name="Group 9">
            <a:extLst>
              <a:ext uri="{FF2B5EF4-FFF2-40B4-BE49-F238E27FC236}">
                <a16:creationId xmlns:a16="http://schemas.microsoft.com/office/drawing/2014/main" id="{1ACADA42-43EB-10BD-671D-C9E7E3BA5077}"/>
              </a:ext>
            </a:extLst>
          </p:cNvPr>
          <p:cNvGrpSpPr/>
          <p:nvPr/>
        </p:nvGrpSpPr>
        <p:grpSpPr>
          <a:xfrm>
            <a:off x="3096689" y="1534709"/>
            <a:ext cx="5601484" cy="4017992"/>
            <a:chOff x="3065157" y="1682028"/>
            <a:chExt cx="5601484" cy="4017992"/>
          </a:xfrm>
        </p:grpSpPr>
        <p:sp>
          <p:nvSpPr>
            <p:cNvPr id="12" name="Rectangle 11">
              <a:extLst>
                <a:ext uri="{FF2B5EF4-FFF2-40B4-BE49-F238E27FC236}">
                  <a16:creationId xmlns:a16="http://schemas.microsoft.com/office/drawing/2014/main" id="{4BE60A7D-9890-94E9-151E-16E528AFB9EE}"/>
                </a:ext>
              </a:extLst>
            </p:cNvPr>
            <p:cNvSpPr/>
            <p:nvPr/>
          </p:nvSpPr>
          <p:spPr>
            <a:xfrm>
              <a:off x="6211614" y="1912883"/>
              <a:ext cx="1702676" cy="2869324"/>
            </a:xfrm>
            <a:prstGeom prst="rect">
              <a:avLst/>
            </a:prstGeom>
            <a:noFill/>
            <a:ln w="1905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Picture 5">
              <a:extLst>
                <a:ext uri="{FF2B5EF4-FFF2-40B4-BE49-F238E27FC236}">
                  <a16:creationId xmlns:a16="http://schemas.microsoft.com/office/drawing/2014/main" id="{6E22E415-F244-0365-3948-22C001EC2B97}"/>
                </a:ext>
              </a:extLst>
            </p:cNvPr>
            <p:cNvPicPr>
              <a:picLocks noChangeAspect="1"/>
            </p:cNvPicPr>
            <p:nvPr/>
          </p:nvPicPr>
          <p:blipFill>
            <a:blip r:embed="rId3"/>
            <a:stretch>
              <a:fillRect/>
            </a:stretch>
          </p:blipFill>
          <p:spPr>
            <a:xfrm>
              <a:off x="3065157" y="1682028"/>
              <a:ext cx="5601484" cy="4017992"/>
            </a:xfrm>
            <a:prstGeom prst="rect">
              <a:avLst/>
            </a:prstGeom>
          </p:spPr>
        </p:pic>
      </p:grpSp>
    </p:spTree>
    <p:extLst>
      <p:ext uri="{BB962C8B-B14F-4D97-AF65-F5344CB8AC3E}">
        <p14:creationId xmlns:p14="http://schemas.microsoft.com/office/powerpoint/2010/main" val="285630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Striped Right 10">
            <a:extLst>
              <a:ext uri="{FF2B5EF4-FFF2-40B4-BE49-F238E27FC236}">
                <a16:creationId xmlns:a16="http://schemas.microsoft.com/office/drawing/2014/main" id="{3953E935-4996-2FBC-9D02-98E4AF18E3DC}"/>
              </a:ext>
            </a:extLst>
          </p:cNvPr>
          <p:cNvSpPr/>
          <p:nvPr/>
        </p:nvSpPr>
        <p:spPr>
          <a:xfrm rot="16200000">
            <a:off x="10120164" y="4036003"/>
            <a:ext cx="675031" cy="2648931"/>
          </a:xfrm>
          <a:prstGeom prst="stripedRightArrow">
            <a:avLst/>
          </a:prstGeom>
          <a:solidFill>
            <a:schemeClr val="accent6">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Striped Right 8">
            <a:extLst>
              <a:ext uri="{FF2B5EF4-FFF2-40B4-BE49-F238E27FC236}">
                <a16:creationId xmlns:a16="http://schemas.microsoft.com/office/drawing/2014/main" id="{DF3291F1-6F5F-8F78-3C7E-D4153CC237EE}"/>
              </a:ext>
            </a:extLst>
          </p:cNvPr>
          <p:cNvSpPr/>
          <p:nvPr/>
        </p:nvSpPr>
        <p:spPr>
          <a:xfrm rot="5400000">
            <a:off x="8986591" y="1681262"/>
            <a:ext cx="2942179" cy="2648931"/>
          </a:xfrm>
          <a:prstGeom prst="stripedRightArrow">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EE05B-DC61-0FA5-B423-48E711C96368}"/>
              </a:ext>
            </a:extLst>
          </p:cNvPr>
          <p:cNvSpPr>
            <a:spLocks noGrp="1"/>
          </p:cNvSpPr>
          <p:nvPr>
            <p:ph type="title"/>
          </p:nvPr>
        </p:nvSpPr>
        <p:spPr/>
        <p:txBody>
          <a:bodyPr>
            <a:normAutofit fontScale="90000"/>
          </a:bodyPr>
          <a:lstStyle/>
          <a:p>
            <a:r>
              <a:rPr lang="en-US" sz="2400" b="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we expect more moderate growth in the corporate loan portfolio </a:t>
            </a:r>
            <a:endParaRPr lang="en-US" sz="2000"/>
          </a:p>
        </p:txBody>
      </p:sp>
      <p:sp>
        <p:nvSpPr>
          <p:cNvPr id="3" name="Text Placeholder 2">
            <a:extLst>
              <a:ext uri="{FF2B5EF4-FFF2-40B4-BE49-F238E27FC236}">
                <a16:creationId xmlns:a16="http://schemas.microsoft.com/office/drawing/2014/main" id="{984BE053-7FEC-6405-AFDD-DB44AC2229A1}"/>
              </a:ext>
            </a:extLst>
          </p:cNvPr>
          <p:cNvSpPr>
            <a:spLocks noGrp="1"/>
          </p:cNvSpPr>
          <p:nvPr>
            <p:ph type="body" sz="quarter" idx="17"/>
          </p:nvPr>
        </p:nvSpPr>
        <p:spPr>
          <a:xfrm>
            <a:off x="3391273" y="6386644"/>
            <a:ext cx="7679183" cy="320515"/>
          </a:xfrm>
        </p:spPr>
        <p:txBody>
          <a:bodyPr/>
          <a:lstStyle/>
          <a:p>
            <a:r>
              <a:rPr lang="en-US" sz="1200" dirty="0"/>
              <a:t>Note: Transaction-based annual growth rate based on data from the financial intermediary system. Real growth rates are deflated by the GDP deflator from the September 2022 Inflation Report model database.  Source: MNB</a:t>
            </a:r>
          </a:p>
        </p:txBody>
      </p:sp>
      <p:sp>
        <p:nvSpPr>
          <p:cNvPr id="5" name="Text Placeholder 4">
            <a:extLst>
              <a:ext uri="{FF2B5EF4-FFF2-40B4-BE49-F238E27FC236}">
                <a16:creationId xmlns:a16="http://schemas.microsoft.com/office/drawing/2014/main" id="{2570F257-005D-EBB2-05AF-E0CB8BF020BA}"/>
              </a:ext>
            </a:extLst>
          </p:cNvPr>
          <p:cNvSpPr>
            <a:spLocks noGrp="1"/>
          </p:cNvSpPr>
          <p:nvPr>
            <p:ph type="body" sz="quarter" idx="18"/>
          </p:nvPr>
        </p:nvSpPr>
        <p:spPr>
          <a:xfrm>
            <a:off x="3391271" y="6049210"/>
            <a:ext cx="8390875" cy="229326"/>
          </a:xfrm>
        </p:spPr>
        <p:txBody>
          <a:bodyPr/>
          <a:lstStyle/>
          <a:p>
            <a:r>
              <a:rPr lang="en-US" sz="1800" i="1"/>
              <a:t>Forecast for annual growth rate of the corporate loan portfolio</a:t>
            </a:r>
          </a:p>
        </p:txBody>
      </p:sp>
      <p:pic>
        <p:nvPicPr>
          <p:cNvPr id="4" name="Picture 3">
            <a:extLst>
              <a:ext uri="{FF2B5EF4-FFF2-40B4-BE49-F238E27FC236}">
                <a16:creationId xmlns:a16="http://schemas.microsoft.com/office/drawing/2014/main" id="{5AF5B51B-B059-94E4-A587-C84E9ABAE8FE}"/>
              </a:ext>
            </a:extLst>
          </p:cNvPr>
          <p:cNvPicPr>
            <a:picLocks noChangeAspect="1"/>
          </p:cNvPicPr>
          <p:nvPr/>
        </p:nvPicPr>
        <p:blipFill>
          <a:blip r:embed="rId3"/>
          <a:stretch>
            <a:fillRect/>
          </a:stretch>
        </p:blipFill>
        <p:spPr>
          <a:xfrm>
            <a:off x="3102809" y="1345003"/>
            <a:ext cx="5400000" cy="4082253"/>
          </a:xfrm>
          <a:prstGeom prst="rect">
            <a:avLst/>
          </a:prstGeom>
        </p:spPr>
      </p:pic>
      <p:sp>
        <p:nvSpPr>
          <p:cNvPr id="6" name="TextBox 5">
            <a:extLst>
              <a:ext uri="{FF2B5EF4-FFF2-40B4-BE49-F238E27FC236}">
                <a16:creationId xmlns:a16="http://schemas.microsoft.com/office/drawing/2014/main" id="{7E900923-5EBE-0796-5F37-38055D30561E}"/>
              </a:ext>
            </a:extLst>
          </p:cNvPr>
          <p:cNvSpPr txBox="1"/>
          <p:nvPr/>
        </p:nvSpPr>
        <p:spPr>
          <a:xfrm>
            <a:off x="8686819" y="1213918"/>
            <a:ext cx="3353028" cy="4524315"/>
          </a:xfrm>
          <a:prstGeom prst="rect">
            <a:avLst/>
          </a:prstGeom>
          <a:solidFill>
            <a:schemeClr val="tx2">
              <a:lumMod val="10000"/>
              <a:lumOff val="90000"/>
              <a:alpha val="50000"/>
            </a:schemeClr>
          </a:solidFill>
        </p:spPr>
        <p:txBody>
          <a:bodyPr wrap="square" rtlCol="0">
            <a:spAutoFit/>
          </a:bodyPr>
          <a:lstStyle/>
          <a:p>
            <a:r>
              <a:rPr lang="en-US" b="1" dirty="0">
                <a:solidFill>
                  <a:schemeClr val="tx2"/>
                </a:solidFill>
              </a:rPr>
              <a:t>Tightening credit conditions:</a:t>
            </a:r>
            <a:endParaRPr lang="en-US" dirty="0">
              <a:solidFill>
                <a:schemeClr val="tx2"/>
              </a:solidFill>
            </a:endParaRPr>
          </a:p>
          <a:p>
            <a:pPr marL="285750" indent="-285750">
              <a:buFont typeface="Wingdings" panose="05000000000000000000" pitchFamily="2" charset="2"/>
              <a:buChar char="§"/>
            </a:pPr>
            <a:r>
              <a:rPr lang="en-US" b="1" dirty="0">
                <a:solidFill>
                  <a:schemeClr val="tx2"/>
                </a:solidFill>
              </a:rPr>
              <a:t>29 percent </a:t>
            </a:r>
            <a:r>
              <a:rPr lang="en-US" dirty="0">
                <a:solidFill>
                  <a:schemeClr val="tx2"/>
                </a:solidFill>
              </a:rPr>
              <a:t>of the banks tightened the standards in Q3.</a:t>
            </a:r>
          </a:p>
          <a:p>
            <a:pPr marL="285750" indent="-285750">
              <a:buFont typeface="Wingdings" panose="05000000000000000000" pitchFamily="2" charset="2"/>
              <a:buChar char="§"/>
            </a:pPr>
            <a:r>
              <a:rPr lang="en-US" dirty="0">
                <a:solidFill>
                  <a:schemeClr val="tx2"/>
                </a:solidFill>
              </a:rPr>
              <a:t>Looking ahead to the next six months, 71 percent of banks have put </a:t>
            </a:r>
            <a:r>
              <a:rPr lang="en-US" b="1" dirty="0">
                <a:solidFill>
                  <a:schemeClr val="tx2"/>
                </a:solidFill>
              </a:rPr>
              <a:t>tightening in perspective</a:t>
            </a:r>
            <a:r>
              <a:rPr lang="en-US" dirty="0">
                <a:solidFill>
                  <a:schemeClr val="tx2"/>
                </a:solidFill>
              </a:rPr>
              <a:t>.</a:t>
            </a:r>
          </a:p>
          <a:p>
            <a:endParaRPr lang="en-US" dirty="0">
              <a:solidFill>
                <a:schemeClr val="tx2"/>
              </a:solidFill>
            </a:endParaRPr>
          </a:p>
          <a:p>
            <a:r>
              <a:rPr lang="en-US" b="1" dirty="0">
                <a:solidFill>
                  <a:schemeClr val="tx2"/>
                </a:solidFill>
              </a:rPr>
              <a:t>Falling credit demand:</a:t>
            </a:r>
            <a:r>
              <a:rPr lang="en-US" dirty="0">
                <a:solidFill>
                  <a:schemeClr val="tx2"/>
                </a:solidFill>
              </a:rPr>
              <a:t>:</a:t>
            </a:r>
          </a:p>
          <a:p>
            <a:pPr marL="285750" indent="-285750">
              <a:buFont typeface="Wingdings" panose="05000000000000000000" pitchFamily="2" charset="2"/>
              <a:buChar char="§"/>
            </a:pPr>
            <a:r>
              <a:rPr lang="en-US" dirty="0">
                <a:solidFill>
                  <a:schemeClr val="tx2"/>
                </a:solidFill>
              </a:rPr>
              <a:t>85 percent of banks expect a decline in demand for investment loans.</a:t>
            </a:r>
          </a:p>
          <a:p>
            <a:pPr marL="285750" indent="-285750">
              <a:buFont typeface="Wingdings" panose="05000000000000000000" pitchFamily="2" charset="2"/>
              <a:buChar char="§"/>
            </a:pPr>
            <a:r>
              <a:rPr lang="en-US" dirty="0">
                <a:solidFill>
                  <a:schemeClr val="tx2"/>
                </a:solidFill>
              </a:rPr>
              <a:t>The demand for short-term working capital loans may increase due to the need to finance operating costs.</a:t>
            </a:r>
          </a:p>
        </p:txBody>
      </p:sp>
    </p:spTree>
    <p:extLst>
      <p:ext uri="{BB962C8B-B14F-4D97-AF65-F5344CB8AC3E}">
        <p14:creationId xmlns:p14="http://schemas.microsoft.com/office/powerpoint/2010/main" val="46681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429518301"/>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47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26E8-85BA-FDD5-160F-E359FCDB1CFE}"/>
              </a:ext>
            </a:extLst>
          </p:cNvPr>
          <p:cNvSpPr>
            <a:spLocks noGrp="1"/>
          </p:cNvSpPr>
          <p:nvPr>
            <p:ph type="title"/>
          </p:nvPr>
        </p:nvSpPr>
        <p:spPr>
          <a:xfrm>
            <a:off x="3391271" y="194093"/>
            <a:ext cx="8390876" cy="830190"/>
          </a:xfrm>
        </p:spPr>
        <p:txBody>
          <a:bodyPr>
            <a:noAutofit/>
          </a:bodyPr>
          <a:lstStyle/>
          <a:p>
            <a:r>
              <a:rPr lang="en-US" sz="2200" dirty="0"/>
              <a:t>In </a:t>
            </a:r>
            <a:r>
              <a:rPr lang="hu-HU" sz="2200" dirty="0" err="1"/>
              <a:t>the</a:t>
            </a:r>
            <a:r>
              <a:rPr lang="en-US" sz="2200" dirty="0"/>
              <a:t> rising interest rate environment, with declining profitability indicators, the sector's yield premium disappeared</a:t>
            </a:r>
            <a:endParaRPr lang="hu-HU" sz="2200" dirty="0"/>
          </a:p>
        </p:txBody>
      </p:sp>
      <p:sp>
        <p:nvSpPr>
          <p:cNvPr id="3" name="Text Placeholder 2">
            <a:extLst>
              <a:ext uri="{FF2B5EF4-FFF2-40B4-BE49-F238E27FC236}">
                <a16:creationId xmlns:a16="http://schemas.microsoft.com/office/drawing/2014/main" id="{CF33C1A5-413B-2F01-9D38-776523C922CE}"/>
              </a:ext>
            </a:extLst>
          </p:cNvPr>
          <p:cNvSpPr>
            <a:spLocks noGrp="1"/>
          </p:cNvSpPr>
          <p:nvPr>
            <p:ph type="body" sz="quarter" idx="17"/>
          </p:nvPr>
        </p:nvSpPr>
        <p:spPr/>
        <p:txBody>
          <a:bodyPr/>
          <a:lstStyle/>
          <a:p>
            <a:r>
              <a:rPr lang="en-US" sz="1200" dirty="0"/>
              <a:t>Note: Nominal values of income components at the end of June 2022 are shown on the right-hand side. Bank levy* includes the combined change in the ‘normal’ bank levy and the extra profit tax. Source: MNB</a:t>
            </a:r>
          </a:p>
        </p:txBody>
      </p:sp>
      <p:sp>
        <p:nvSpPr>
          <p:cNvPr id="5" name="Text Placeholder 4">
            <a:extLst>
              <a:ext uri="{FF2B5EF4-FFF2-40B4-BE49-F238E27FC236}">
                <a16:creationId xmlns:a16="http://schemas.microsoft.com/office/drawing/2014/main" id="{913B63D8-1A9E-EFEB-B1E3-C08C5B117DB4}"/>
              </a:ext>
            </a:extLst>
          </p:cNvPr>
          <p:cNvSpPr>
            <a:spLocks noGrp="1"/>
          </p:cNvSpPr>
          <p:nvPr>
            <p:ph type="body" sz="quarter" idx="18"/>
          </p:nvPr>
        </p:nvSpPr>
        <p:spPr>
          <a:xfrm>
            <a:off x="3391272" y="5849821"/>
            <a:ext cx="5604970" cy="373229"/>
          </a:xfrm>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Annual changes in after-tax income components of the credit institution sector</a:t>
            </a:r>
            <a:endParaRPr lang="hu-HU" dirty="0"/>
          </a:p>
        </p:txBody>
      </p:sp>
      <p:sp>
        <p:nvSpPr>
          <p:cNvPr id="7" name="TextBox 6">
            <a:extLst>
              <a:ext uri="{FF2B5EF4-FFF2-40B4-BE49-F238E27FC236}">
                <a16:creationId xmlns:a16="http://schemas.microsoft.com/office/drawing/2014/main" id="{FBD9A721-BD04-5BAA-D160-A5ED5027CF23}"/>
              </a:ext>
            </a:extLst>
          </p:cNvPr>
          <p:cNvSpPr txBox="1"/>
          <p:nvPr/>
        </p:nvSpPr>
        <p:spPr>
          <a:xfrm>
            <a:off x="9084854" y="2543515"/>
            <a:ext cx="3085222" cy="1477328"/>
          </a:xfrm>
          <a:prstGeom prst="rect">
            <a:avLst/>
          </a:prstGeom>
          <a:solidFill>
            <a:schemeClr val="tx2">
              <a:lumMod val="10000"/>
              <a:lumOff val="90000"/>
              <a:alpha val="50000"/>
            </a:schemeClr>
          </a:solidFill>
        </p:spPr>
        <p:txBody>
          <a:bodyPr wrap="square" rtlCol="0">
            <a:spAutoFit/>
          </a:bodyPr>
          <a:lstStyle/>
          <a:p>
            <a:r>
              <a:rPr lang="en-GB" dirty="0">
                <a:solidFill>
                  <a:schemeClr val="tx2"/>
                </a:solidFill>
              </a:rPr>
              <a:t>By the end of June 2022, the </a:t>
            </a:r>
            <a:r>
              <a:rPr lang="en-GB" b="1" dirty="0">
                <a:solidFill>
                  <a:schemeClr val="tx2"/>
                </a:solidFill>
              </a:rPr>
              <a:t>credit institution sector's yield premium </a:t>
            </a:r>
            <a:r>
              <a:rPr lang="en-GB" dirty="0">
                <a:solidFill>
                  <a:schemeClr val="tx2"/>
                </a:solidFill>
              </a:rPr>
              <a:t>compared to short-term government bond market yields </a:t>
            </a:r>
            <a:r>
              <a:rPr lang="en-GB" b="1" dirty="0">
                <a:solidFill>
                  <a:schemeClr val="tx2"/>
                </a:solidFill>
              </a:rPr>
              <a:t>disappeared</a:t>
            </a:r>
            <a:r>
              <a:rPr lang="en-GB" dirty="0">
                <a:solidFill>
                  <a:schemeClr val="tx2"/>
                </a:solidFill>
              </a:rPr>
              <a:t>.</a:t>
            </a:r>
            <a:endParaRPr lang="hu-HU" dirty="0">
              <a:solidFill>
                <a:schemeClr val="tx2"/>
              </a:solidFill>
            </a:endParaRPr>
          </a:p>
        </p:txBody>
      </p:sp>
      <p:sp>
        <p:nvSpPr>
          <p:cNvPr id="4" name="TextBox 3">
            <a:extLst>
              <a:ext uri="{FF2B5EF4-FFF2-40B4-BE49-F238E27FC236}">
                <a16:creationId xmlns:a16="http://schemas.microsoft.com/office/drawing/2014/main" id="{1BB2717F-06CE-C669-4023-5EB1434585CF}"/>
              </a:ext>
            </a:extLst>
          </p:cNvPr>
          <p:cNvSpPr txBox="1"/>
          <p:nvPr/>
        </p:nvSpPr>
        <p:spPr>
          <a:xfrm>
            <a:off x="9084854" y="1045866"/>
            <a:ext cx="3085222" cy="1200329"/>
          </a:xfrm>
          <a:prstGeom prst="rect">
            <a:avLst/>
          </a:prstGeom>
          <a:solidFill>
            <a:schemeClr val="tx2">
              <a:lumMod val="10000"/>
              <a:lumOff val="90000"/>
              <a:alpha val="50000"/>
            </a:schemeClr>
          </a:solidFill>
        </p:spPr>
        <p:txBody>
          <a:bodyPr wrap="square" rtlCol="0">
            <a:spAutoFit/>
          </a:bodyPr>
          <a:lstStyle/>
          <a:p>
            <a:r>
              <a:rPr lang="en-US" dirty="0" err="1">
                <a:solidFill>
                  <a:schemeClr val="tx2"/>
                </a:solidFill>
              </a:rPr>
              <a:t>RoE</a:t>
            </a:r>
            <a:r>
              <a:rPr lang="en-US" dirty="0">
                <a:solidFill>
                  <a:schemeClr val="tx2"/>
                </a:solidFill>
              </a:rPr>
              <a:t> fell from 10 percent in the first quarter to 7 percent,</a:t>
            </a:r>
          </a:p>
          <a:p>
            <a:r>
              <a:rPr lang="en-US" dirty="0">
                <a:solidFill>
                  <a:schemeClr val="tx2"/>
                </a:solidFill>
              </a:rPr>
              <a:t>and </a:t>
            </a:r>
            <a:r>
              <a:rPr lang="en-US" dirty="0" err="1">
                <a:solidFill>
                  <a:schemeClr val="tx2"/>
                </a:solidFill>
              </a:rPr>
              <a:t>RoA</a:t>
            </a:r>
            <a:r>
              <a:rPr lang="en-US" dirty="0">
                <a:solidFill>
                  <a:schemeClr val="tx2"/>
                </a:solidFill>
              </a:rPr>
              <a:t> decreased from 0.9 percent to 0.6 percent.</a:t>
            </a:r>
          </a:p>
        </p:txBody>
      </p:sp>
      <p:sp>
        <p:nvSpPr>
          <p:cNvPr id="8" name="TextBox 7">
            <a:extLst>
              <a:ext uri="{FF2B5EF4-FFF2-40B4-BE49-F238E27FC236}">
                <a16:creationId xmlns:a16="http://schemas.microsoft.com/office/drawing/2014/main" id="{8F99FC96-B8B8-44F9-CCD6-28847AFC0BA5}"/>
              </a:ext>
            </a:extLst>
          </p:cNvPr>
          <p:cNvSpPr txBox="1"/>
          <p:nvPr/>
        </p:nvSpPr>
        <p:spPr>
          <a:xfrm>
            <a:off x="9084853" y="4317369"/>
            <a:ext cx="3085222" cy="1754326"/>
          </a:xfrm>
          <a:prstGeom prst="rect">
            <a:avLst/>
          </a:prstGeom>
          <a:solidFill>
            <a:schemeClr val="tx2">
              <a:lumMod val="10000"/>
              <a:lumOff val="90000"/>
              <a:alpha val="50000"/>
            </a:schemeClr>
          </a:solidFill>
        </p:spPr>
        <p:txBody>
          <a:bodyPr wrap="square" rtlCol="0">
            <a:spAutoFit/>
          </a:bodyPr>
          <a:lstStyle/>
          <a:p>
            <a:r>
              <a:rPr lang="en-US" dirty="0">
                <a:solidFill>
                  <a:schemeClr val="tx2"/>
                </a:solidFill>
              </a:rPr>
              <a:t>The decrease in profitability and the narrowing of capital replenishment opportunities </a:t>
            </a:r>
            <a:r>
              <a:rPr lang="en-US" b="1" dirty="0">
                <a:solidFill>
                  <a:schemeClr val="tx2"/>
                </a:solidFill>
              </a:rPr>
              <a:t>can lead to a decrease in lending capacities in the medium term.</a:t>
            </a:r>
          </a:p>
        </p:txBody>
      </p:sp>
      <p:sp>
        <p:nvSpPr>
          <p:cNvPr id="9" name="Arrow: Down 8">
            <a:extLst>
              <a:ext uri="{FF2B5EF4-FFF2-40B4-BE49-F238E27FC236}">
                <a16:creationId xmlns:a16="http://schemas.microsoft.com/office/drawing/2014/main" id="{79EF9E68-FC60-2EFD-5CBA-3279312F1782}"/>
              </a:ext>
            </a:extLst>
          </p:cNvPr>
          <p:cNvSpPr/>
          <p:nvPr/>
        </p:nvSpPr>
        <p:spPr>
          <a:xfrm>
            <a:off x="10349169" y="2262910"/>
            <a:ext cx="556591" cy="208722"/>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Arrow: Down 9">
            <a:extLst>
              <a:ext uri="{FF2B5EF4-FFF2-40B4-BE49-F238E27FC236}">
                <a16:creationId xmlns:a16="http://schemas.microsoft.com/office/drawing/2014/main" id="{D93C1680-EB50-86F2-66A1-E2ADD4E309E7}"/>
              </a:ext>
            </a:extLst>
          </p:cNvPr>
          <p:cNvSpPr/>
          <p:nvPr/>
        </p:nvSpPr>
        <p:spPr>
          <a:xfrm>
            <a:off x="10349169" y="4048431"/>
            <a:ext cx="556591" cy="208722"/>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Picture 10">
            <a:extLst>
              <a:ext uri="{FF2B5EF4-FFF2-40B4-BE49-F238E27FC236}">
                <a16:creationId xmlns:a16="http://schemas.microsoft.com/office/drawing/2014/main" id="{0425F918-660E-7FEB-57E5-6906B8FECC8F}"/>
              </a:ext>
            </a:extLst>
          </p:cNvPr>
          <p:cNvPicPr>
            <a:picLocks noChangeAspect="1"/>
          </p:cNvPicPr>
          <p:nvPr/>
        </p:nvPicPr>
        <p:blipFill>
          <a:blip r:embed="rId3"/>
          <a:stretch>
            <a:fillRect/>
          </a:stretch>
        </p:blipFill>
        <p:spPr>
          <a:xfrm>
            <a:off x="2952765" y="1187877"/>
            <a:ext cx="6043476" cy="4346994"/>
          </a:xfrm>
          <a:prstGeom prst="rect">
            <a:avLst/>
          </a:prstGeom>
        </p:spPr>
      </p:pic>
    </p:spTree>
    <p:extLst>
      <p:ext uri="{BB962C8B-B14F-4D97-AF65-F5344CB8AC3E}">
        <p14:creationId xmlns:p14="http://schemas.microsoft.com/office/powerpoint/2010/main" val="174047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92798A-EEAA-5DDF-DEB9-6AC9E41B0F44}"/>
              </a:ext>
            </a:extLst>
          </p:cNvPr>
          <p:cNvPicPr>
            <a:picLocks noChangeAspect="1"/>
          </p:cNvPicPr>
          <p:nvPr/>
        </p:nvPicPr>
        <p:blipFill>
          <a:blip r:embed="rId3"/>
          <a:stretch>
            <a:fillRect/>
          </a:stretch>
        </p:blipFill>
        <p:spPr>
          <a:xfrm>
            <a:off x="3116152" y="855127"/>
            <a:ext cx="5787994" cy="5189109"/>
          </a:xfrm>
          <a:prstGeom prst="rect">
            <a:avLst/>
          </a:prstGeom>
        </p:spPr>
      </p:pic>
      <p:sp>
        <p:nvSpPr>
          <p:cNvPr id="2" name="Title 1">
            <a:extLst>
              <a:ext uri="{FF2B5EF4-FFF2-40B4-BE49-F238E27FC236}">
                <a16:creationId xmlns:a16="http://schemas.microsoft.com/office/drawing/2014/main" id="{511C4064-0724-7632-8413-8F29CA263264}"/>
              </a:ext>
            </a:extLst>
          </p:cNvPr>
          <p:cNvSpPr>
            <a:spLocks noGrp="1"/>
          </p:cNvSpPr>
          <p:nvPr>
            <p:ph type="title"/>
          </p:nvPr>
        </p:nvSpPr>
        <p:spPr>
          <a:xfrm>
            <a:off x="3268718" y="101795"/>
            <a:ext cx="8923281" cy="713833"/>
          </a:xfrm>
        </p:spPr>
        <p:txBody>
          <a:bodyPr>
            <a:noAutofit/>
          </a:bodyPr>
          <a:lstStyle/>
          <a:p>
            <a:r>
              <a:rPr lang="en-US" sz="1800" dirty="0"/>
              <a:t>The net interest income is clearly increasing even relative to assets, thus the average interest margin is rising</a:t>
            </a:r>
          </a:p>
        </p:txBody>
      </p:sp>
      <p:sp>
        <p:nvSpPr>
          <p:cNvPr id="3" name="Text Placeholder 2">
            <a:extLst>
              <a:ext uri="{FF2B5EF4-FFF2-40B4-BE49-F238E27FC236}">
                <a16:creationId xmlns:a16="http://schemas.microsoft.com/office/drawing/2014/main" id="{9633A673-E324-41E6-20CE-8BFCAFF884D9}"/>
              </a:ext>
            </a:extLst>
          </p:cNvPr>
          <p:cNvSpPr>
            <a:spLocks noGrp="1"/>
          </p:cNvSpPr>
          <p:nvPr>
            <p:ph type="body" sz="quarter" idx="17"/>
          </p:nvPr>
        </p:nvSpPr>
        <p:spPr>
          <a:xfrm>
            <a:off x="3268718" y="6547551"/>
            <a:ext cx="7679183" cy="229326"/>
          </a:xfrm>
        </p:spPr>
        <p:txBody>
          <a:bodyPr/>
          <a:lstStyle/>
          <a:p>
            <a:r>
              <a:rPr lang="hu-HU" sz="1200" dirty="0" err="1"/>
              <a:t>Note</a:t>
            </a:r>
            <a:r>
              <a:rPr lang="hu-HU" sz="1200" dirty="0"/>
              <a:t>: Non-</a:t>
            </a:r>
            <a:r>
              <a:rPr lang="hu-HU" sz="1200" dirty="0" err="1"/>
              <a:t>consolidated</a:t>
            </a:r>
            <a:r>
              <a:rPr lang="hu-HU" sz="1200" dirty="0"/>
              <a:t> </a:t>
            </a:r>
            <a:r>
              <a:rPr lang="hu-HU" sz="1200" dirty="0" err="1"/>
              <a:t>data</a:t>
            </a:r>
            <a:r>
              <a:rPr lang="hu-HU" sz="1200" dirty="0"/>
              <a:t>. Interest </a:t>
            </a:r>
            <a:r>
              <a:rPr lang="hu-HU" sz="1200" dirty="0" err="1"/>
              <a:t>income</a:t>
            </a:r>
            <a:r>
              <a:rPr lang="hu-HU" sz="1200" dirty="0"/>
              <a:t> is based </a:t>
            </a:r>
            <a:r>
              <a:rPr lang="hu-HU" sz="1200" dirty="0" err="1"/>
              <a:t>on</a:t>
            </a:r>
            <a:r>
              <a:rPr lang="hu-HU" sz="1200" dirty="0"/>
              <a:t> 12-month </a:t>
            </a:r>
            <a:r>
              <a:rPr lang="hu-HU" sz="1200" dirty="0" err="1"/>
              <a:t>rolling</a:t>
            </a:r>
            <a:r>
              <a:rPr lang="hu-HU" sz="1200" dirty="0"/>
              <a:t> </a:t>
            </a:r>
            <a:r>
              <a:rPr lang="hu-HU" sz="1200" dirty="0" err="1"/>
              <a:t>values</a:t>
            </a:r>
            <a:r>
              <a:rPr lang="hu-HU" sz="1200" dirty="0"/>
              <a:t>. </a:t>
            </a:r>
            <a:r>
              <a:rPr lang="en-US" sz="1200" dirty="0"/>
              <a:t>Source: MNB</a:t>
            </a:r>
          </a:p>
        </p:txBody>
      </p:sp>
      <p:sp>
        <p:nvSpPr>
          <p:cNvPr id="5" name="Text Placeholder 4">
            <a:extLst>
              <a:ext uri="{FF2B5EF4-FFF2-40B4-BE49-F238E27FC236}">
                <a16:creationId xmlns:a16="http://schemas.microsoft.com/office/drawing/2014/main" id="{572F1F3C-8D5F-94C7-CE62-EB93D158990A}"/>
              </a:ext>
            </a:extLst>
          </p:cNvPr>
          <p:cNvSpPr>
            <a:spLocks noGrp="1"/>
          </p:cNvSpPr>
          <p:nvPr>
            <p:ph type="body" sz="quarter" idx="18"/>
          </p:nvPr>
        </p:nvSpPr>
        <p:spPr>
          <a:xfrm>
            <a:off x="3253711" y="6044236"/>
            <a:ext cx="8818180" cy="503315"/>
          </a:xfrm>
        </p:spPr>
        <p:txBody>
          <a:bodyPr/>
          <a:lstStyle/>
          <a:p>
            <a:r>
              <a:rPr lang="en-US" sz="1800"/>
              <a:t>Development of the banking system's balance sheet total, net interest income and net interest income to assets</a:t>
            </a:r>
          </a:p>
        </p:txBody>
      </p:sp>
      <p:sp>
        <p:nvSpPr>
          <p:cNvPr id="6" name="TextBox 5">
            <a:extLst>
              <a:ext uri="{FF2B5EF4-FFF2-40B4-BE49-F238E27FC236}">
                <a16:creationId xmlns:a16="http://schemas.microsoft.com/office/drawing/2014/main" id="{8AC0F945-F6CB-3173-6403-23063187836E}"/>
              </a:ext>
            </a:extLst>
          </p:cNvPr>
          <p:cNvSpPr txBox="1"/>
          <p:nvPr/>
        </p:nvSpPr>
        <p:spPr>
          <a:xfrm>
            <a:off x="9823259" y="1824259"/>
            <a:ext cx="1929503" cy="400110"/>
          </a:xfrm>
          <a:prstGeom prst="rect">
            <a:avLst/>
          </a:prstGeom>
          <a:noFill/>
        </p:spPr>
        <p:txBody>
          <a:bodyPr wrap="square" rtlCol="0">
            <a:spAutoFit/>
          </a:bodyPr>
          <a:lstStyle/>
          <a:p>
            <a:r>
              <a:rPr lang="en-US" sz="2000" b="1" i="1" dirty="0">
                <a:solidFill>
                  <a:schemeClr val="accent4">
                    <a:lumMod val="60000"/>
                    <a:lumOff val="40000"/>
                  </a:schemeClr>
                </a:solidFill>
              </a:rPr>
              <a:t>Total assets</a:t>
            </a:r>
          </a:p>
        </p:txBody>
      </p:sp>
      <p:sp>
        <p:nvSpPr>
          <p:cNvPr id="7" name="TextBox 6">
            <a:extLst>
              <a:ext uri="{FF2B5EF4-FFF2-40B4-BE49-F238E27FC236}">
                <a16:creationId xmlns:a16="http://schemas.microsoft.com/office/drawing/2014/main" id="{CD8AE62B-5BD7-968E-9AB4-001418F0836C}"/>
              </a:ext>
            </a:extLst>
          </p:cNvPr>
          <p:cNvSpPr txBox="1"/>
          <p:nvPr/>
        </p:nvSpPr>
        <p:spPr>
          <a:xfrm>
            <a:off x="9691227" y="3492494"/>
            <a:ext cx="2243105" cy="400110"/>
          </a:xfrm>
          <a:prstGeom prst="rect">
            <a:avLst/>
          </a:prstGeom>
          <a:noFill/>
        </p:spPr>
        <p:txBody>
          <a:bodyPr wrap="square" rtlCol="0">
            <a:spAutoFit/>
          </a:bodyPr>
          <a:lstStyle/>
          <a:p>
            <a:r>
              <a:rPr lang="en-US" sz="2000" b="1" i="1">
                <a:solidFill>
                  <a:srgbClr val="0070C0"/>
                </a:solidFill>
              </a:rPr>
              <a:t>Net interest income</a:t>
            </a:r>
          </a:p>
        </p:txBody>
      </p:sp>
      <p:sp>
        <p:nvSpPr>
          <p:cNvPr id="8" name="TextBox 7">
            <a:extLst>
              <a:ext uri="{FF2B5EF4-FFF2-40B4-BE49-F238E27FC236}">
                <a16:creationId xmlns:a16="http://schemas.microsoft.com/office/drawing/2014/main" id="{47BD90E1-93B4-5658-7EF2-429CE4890091}"/>
              </a:ext>
            </a:extLst>
          </p:cNvPr>
          <p:cNvSpPr txBox="1"/>
          <p:nvPr/>
        </p:nvSpPr>
        <p:spPr>
          <a:xfrm>
            <a:off x="9779832" y="4373852"/>
            <a:ext cx="2016359" cy="1015663"/>
          </a:xfrm>
          <a:prstGeom prst="rect">
            <a:avLst/>
          </a:prstGeom>
          <a:noFill/>
        </p:spPr>
        <p:txBody>
          <a:bodyPr wrap="square" rtlCol="0">
            <a:spAutoFit/>
          </a:bodyPr>
          <a:lstStyle/>
          <a:p>
            <a:r>
              <a:rPr lang="en-US" sz="2000" b="1" i="1" dirty="0">
                <a:solidFill>
                  <a:schemeClr val="accent3"/>
                </a:solidFill>
              </a:rPr>
              <a:t>Net interest income to total assets</a:t>
            </a:r>
          </a:p>
        </p:txBody>
      </p:sp>
      <p:cxnSp>
        <p:nvCxnSpPr>
          <p:cNvPr id="15" name="Straight Arrow Connector 14">
            <a:extLst>
              <a:ext uri="{FF2B5EF4-FFF2-40B4-BE49-F238E27FC236}">
                <a16:creationId xmlns:a16="http://schemas.microsoft.com/office/drawing/2014/main" id="{C3E27CE5-5770-945A-944B-9F700C6CEA9D}"/>
              </a:ext>
            </a:extLst>
          </p:cNvPr>
          <p:cNvCxnSpPr>
            <a:cxnSpLocks/>
          </p:cNvCxnSpPr>
          <p:nvPr/>
        </p:nvCxnSpPr>
        <p:spPr>
          <a:xfrm flipH="1">
            <a:off x="8249055" y="2024314"/>
            <a:ext cx="1530777" cy="6653"/>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FB0FFC5-54FA-8999-6D77-C3CB61EE2851}"/>
              </a:ext>
            </a:extLst>
          </p:cNvPr>
          <p:cNvCxnSpPr>
            <a:cxnSpLocks/>
            <a:stCxn id="7" idx="1"/>
          </p:cNvCxnSpPr>
          <p:nvPr/>
        </p:nvCxnSpPr>
        <p:spPr>
          <a:xfrm flipH="1">
            <a:off x="8249055" y="3692549"/>
            <a:ext cx="1442172"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A48B2C-8808-7D80-193A-909C3650E678}"/>
              </a:ext>
            </a:extLst>
          </p:cNvPr>
          <p:cNvCxnSpPr>
            <a:cxnSpLocks/>
            <a:stCxn id="8" idx="1"/>
          </p:cNvCxnSpPr>
          <p:nvPr/>
        </p:nvCxnSpPr>
        <p:spPr>
          <a:xfrm flipH="1" flipV="1">
            <a:off x="8103140" y="4347270"/>
            <a:ext cx="1676692" cy="534414"/>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53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7663-39EF-8082-FA6A-EA57E2B4FBCA}"/>
              </a:ext>
            </a:extLst>
          </p:cNvPr>
          <p:cNvSpPr>
            <a:spLocks noGrp="1"/>
          </p:cNvSpPr>
          <p:nvPr>
            <p:ph type="title"/>
          </p:nvPr>
        </p:nvSpPr>
        <p:spPr/>
        <p:txBody>
          <a:bodyPr>
            <a:noAutofit/>
          </a:bodyPr>
          <a:lstStyle/>
          <a:p>
            <a:r>
              <a:rPr lang="en-US" sz="2000" dirty="0"/>
              <a:t>The increase in net interest income is partly due to the permanently low interest rate on deposits</a:t>
            </a:r>
          </a:p>
        </p:txBody>
      </p:sp>
      <p:sp>
        <p:nvSpPr>
          <p:cNvPr id="3" name="Text Placeholder 2">
            <a:extLst>
              <a:ext uri="{FF2B5EF4-FFF2-40B4-BE49-F238E27FC236}">
                <a16:creationId xmlns:a16="http://schemas.microsoft.com/office/drawing/2014/main" id="{E80A11E8-24C4-FFA5-77AD-CE9869C7FB31}"/>
              </a:ext>
            </a:extLst>
          </p:cNvPr>
          <p:cNvSpPr>
            <a:spLocks noGrp="1"/>
          </p:cNvSpPr>
          <p:nvPr>
            <p:ph type="body" sz="quarter" idx="17"/>
          </p:nvPr>
        </p:nvSpPr>
        <p:spPr>
          <a:xfrm>
            <a:off x="3391273" y="6500948"/>
            <a:ext cx="7679183" cy="229326"/>
          </a:xfrm>
        </p:spPr>
        <p:txBody>
          <a:bodyPr/>
          <a:lstStyle/>
          <a:p>
            <a:r>
              <a:rPr lang="en-US" sz="1200" dirty="0"/>
              <a:t>Source: MNB</a:t>
            </a:r>
          </a:p>
        </p:txBody>
      </p:sp>
      <p:sp>
        <p:nvSpPr>
          <p:cNvPr id="5" name="Text Placeholder 4">
            <a:extLst>
              <a:ext uri="{FF2B5EF4-FFF2-40B4-BE49-F238E27FC236}">
                <a16:creationId xmlns:a16="http://schemas.microsoft.com/office/drawing/2014/main" id="{C5058F6E-1F76-363A-2E2C-67AEFBCD0D17}"/>
              </a:ext>
            </a:extLst>
          </p:cNvPr>
          <p:cNvSpPr>
            <a:spLocks noGrp="1"/>
          </p:cNvSpPr>
          <p:nvPr>
            <p:ph type="body" sz="quarter" idx="18"/>
          </p:nvPr>
        </p:nvSpPr>
        <p:spPr>
          <a:xfrm>
            <a:off x="3391272" y="5940082"/>
            <a:ext cx="8390875" cy="593524"/>
          </a:xfrm>
        </p:spPr>
        <p:txBody>
          <a:bodyPr/>
          <a:lstStyle/>
          <a:p>
            <a:r>
              <a:rPr lang="en-US" sz="1800" i="1" dirty="0"/>
              <a:t>Average </a:t>
            </a:r>
            <a:r>
              <a:rPr lang="en-US" sz="1800" i="1" dirty="0" err="1"/>
              <a:t>annualised</a:t>
            </a:r>
            <a:r>
              <a:rPr lang="en-US" sz="1800" i="1" dirty="0"/>
              <a:t> interest rate of HUF  term deposits and changes in the monthly average level of the 3-month </a:t>
            </a:r>
            <a:r>
              <a:rPr lang="en-US" sz="1800" i="1" dirty="0" err="1"/>
              <a:t>BUBOR</a:t>
            </a:r>
            <a:endParaRPr lang="en-US" sz="1800" i="1" dirty="0"/>
          </a:p>
        </p:txBody>
      </p:sp>
      <p:sp>
        <p:nvSpPr>
          <p:cNvPr id="8" name="TextBox 7">
            <a:extLst>
              <a:ext uri="{FF2B5EF4-FFF2-40B4-BE49-F238E27FC236}">
                <a16:creationId xmlns:a16="http://schemas.microsoft.com/office/drawing/2014/main" id="{66CC0668-D858-1B87-1C26-8124DB70A8C4}"/>
              </a:ext>
            </a:extLst>
          </p:cNvPr>
          <p:cNvSpPr txBox="1"/>
          <p:nvPr/>
        </p:nvSpPr>
        <p:spPr>
          <a:xfrm>
            <a:off x="8555238" y="1060445"/>
            <a:ext cx="3495417" cy="4801314"/>
          </a:xfrm>
          <a:prstGeom prst="rect">
            <a:avLst/>
          </a:prstGeom>
          <a:solidFill>
            <a:schemeClr val="tx2">
              <a:lumMod val="10000"/>
              <a:lumOff val="90000"/>
              <a:alpha val="50000"/>
            </a:schemeClr>
          </a:solidFill>
        </p:spPr>
        <p:txBody>
          <a:bodyPr wrap="square" rtlCol="0">
            <a:spAutoFit/>
          </a:bodyPr>
          <a:lstStyle/>
          <a:p>
            <a:r>
              <a:rPr lang="en-US" dirty="0">
                <a:solidFill>
                  <a:schemeClr val="tx2"/>
                </a:solidFill>
              </a:rPr>
              <a:t>The change in the ratio of term deposits since the beginning of the interest rate hike cycle in the </a:t>
            </a:r>
            <a:r>
              <a:rPr lang="en-US" b="1" dirty="0">
                <a:solidFill>
                  <a:schemeClr val="tx2"/>
                </a:solidFill>
              </a:rPr>
              <a:t>household segment</a:t>
            </a:r>
            <a:r>
              <a:rPr lang="en-US" dirty="0">
                <a:solidFill>
                  <a:schemeClr val="tx2"/>
                </a:solidFill>
              </a:rPr>
              <a:t>: </a:t>
            </a:r>
          </a:p>
          <a:p>
            <a:r>
              <a:rPr lang="en-US" dirty="0">
                <a:solidFill>
                  <a:schemeClr val="tx2"/>
                </a:solidFill>
              </a:rPr>
              <a:t>22% </a:t>
            </a:r>
            <a:r>
              <a:rPr lang="hu-HU" b="1" dirty="0">
                <a:solidFill>
                  <a:schemeClr val="tx2"/>
                </a:solidFill>
                <a:sym typeface="Wingdings" panose="05000000000000000000" pitchFamily="2" charset="2"/>
              </a:rPr>
              <a:t></a:t>
            </a:r>
            <a:r>
              <a:rPr lang="hu-HU" dirty="0">
                <a:solidFill>
                  <a:schemeClr val="tx2"/>
                </a:solidFill>
                <a:sym typeface="Wingdings" panose="05000000000000000000" pitchFamily="2" charset="2"/>
              </a:rPr>
              <a:t> </a:t>
            </a:r>
            <a:r>
              <a:rPr lang="en-US" dirty="0">
                <a:solidFill>
                  <a:schemeClr val="tx2"/>
                </a:solidFill>
              </a:rPr>
              <a:t>20%</a:t>
            </a:r>
          </a:p>
          <a:p>
            <a:endParaRPr lang="en-US" dirty="0">
              <a:solidFill>
                <a:schemeClr val="tx2"/>
              </a:solidFill>
            </a:endParaRPr>
          </a:p>
          <a:p>
            <a:r>
              <a:rPr lang="en-US" dirty="0">
                <a:solidFill>
                  <a:schemeClr val="tx2"/>
                </a:solidFill>
              </a:rPr>
              <a:t>The change in the ratio of term deposits since the beginning of the interest rate hike cycle in the </a:t>
            </a:r>
            <a:r>
              <a:rPr lang="en-US" b="1" dirty="0">
                <a:solidFill>
                  <a:schemeClr val="tx2"/>
                </a:solidFill>
              </a:rPr>
              <a:t>corporate segment</a:t>
            </a:r>
            <a:r>
              <a:rPr lang="en-US" dirty="0">
                <a:solidFill>
                  <a:schemeClr val="tx2"/>
                </a:solidFill>
              </a:rPr>
              <a:t>: </a:t>
            </a:r>
          </a:p>
          <a:p>
            <a:r>
              <a:rPr lang="en-US" dirty="0">
                <a:solidFill>
                  <a:schemeClr val="tx2"/>
                </a:solidFill>
              </a:rPr>
              <a:t>16% </a:t>
            </a:r>
            <a:r>
              <a:rPr lang="hu-HU" b="1" dirty="0">
                <a:solidFill>
                  <a:schemeClr val="tx2"/>
                </a:solidFill>
                <a:sym typeface="Wingdings" panose="05000000000000000000" pitchFamily="2" charset="2"/>
              </a:rPr>
              <a:t></a:t>
            </a:r>
            <a:r>
              <a:rPr lang="hu-HU" dirty="0">
                <a:solidFill>
                  <a:schemeClr val="tx2"/>
                </a:solidFill>
                <a:sym typeface="Wingdings" panose="05000000000000000000" pitchFamily="2" charset="2"/>
              </a:rPr>
              <a:t> </a:t>
            </a:r>
            <a:r>
              <a:rPr lang="en-US" dirty="0">
                <a:solidFill>
                  <a:schemeClr val="tx2"/>
                </a:solidFill>
              </a:rPr>
              <a:t>33%</a:t>
            </a:r>
          </a:p>
          <a:p>
            <a:endParaRPr lang="en-US" dirty="0">
              <a:solidFill>
                <a:schemeClr val="tx2"/>
              </a:solidFill>
            </a:endParaRPr>
          </a:p>
          <a:p>
            <a:r>
              <a:rPr lang="en-US" b="1" dirty="0">
                <a:solidFill>
                  <a:schemeClr val="tx2"/>
                </a:solidFill>
              </a:rPr>
              <a:t>This is unfavorable for the transmission mechanism, and in the medium term also carries liquidity risks, even if it is currently beneficial for net income.</a:t>
            </a:r>
          </a:p>
        </p:txBody>
      </p:sp>
      <p:pic>
        <p:nvPicPr>
          <p:cNvPr id="11" name="Picture 10">
            <a:extLst>
              <a:ext uri="{FF2B5EF4-FFF2-40B4-BE49-F238E27FC236}">
                <a16:creationId xmlns:a16="http://schemas.microsoft.com/office/drawing/2014/main" id="{F3D4E20D-8470-A145-008B-49D4BFC8060C}"/>
              </a:ext>
            </a:extLst>
          </p:cNvPr>
          <p:cNvPicPr>
            <a:picLocks noChangeAspect="1"/>
          </p:cNvPicPr>
          <p:nvPr/>
        </p:nvPicPr>
        <p:blipFill>
          <a:blip r:embed="rId3"/>
          <a:stretch>
            <a:fillRect/>
          </a:stretch>
        </p:blipFill>
        <p:spPr>
          <a:xfrm>
            <a:off x="2930562" y="1102605"/>
            <a:ext cx="5632370" cy="4383381"/>
          </a:xfrm>
          <a:prstGeom prst="rect">
            <a:avLst/>
          </a:prstGeom>
        </p:spPr>
      </p:pic>
    </p:spTree>
    <p:extLst>
      <p:ext uri="{BB962C8B-B14F-4D97-AF65-F5344CB8AC3E}">
        <p14:creationId xmlns:p14="http://schemas.microsoft.com/office/powerpoint/2010/main" val="204181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38B4314C-3B7D-5B39-BD2A-DD48FA9DF7FC}"/>
              </a:ext>
            </a:extLst>
          </p:cNvPr>
          <p:cNvSpPr>
            <a:spLocks noGrp="1"/>
          </p:cNvSpPr>
          <p:nvPr>
            <p:ph type="title"/>
          </p:nvPr>
        </p:nvSpPr>
        <p:spPr>
          <a:xfrm>
            <a:off x="3160451" y="211459"/>
            <a:ext cx="8620625" cy="851785"/>
          </a:xfrm>
        </p:spPr>
        <p:txBody>
          <a:bodyPr>
            <a:noAutofit/>
          </a:bodyPr>
          <a:lstStyle/>
          <a:p>
            <a:r>
              <a:rPr lang="hu-HU" sz="2000" dirty="0" err="1"/>
              <a:t>Partly</a:t>
            </a:r>
            <a:r>
              <a:rPr lang="hu-HU" sz="2000" dirty="0"/>
              <a:t> </a:t>
            </a:r>
            <a:r>
              <a:rPr lang="hu-HU" sz="2000" dirty="0" err="1"/>
              <a:t>due</a:t>
            </a:r>
            <a:r>
              <a:rPr lang="hu-HU" sz="2000" dirty="0"/>
              <a:t> to </a:t>
            </a:r>
            <a:r>
              <a:rPr lang="hu-HU" sz="2000" dirty="0" err="1"/>
              <a:t>central</a:t>
            </a:r>
            <a:r>
              <a:rPr lang="hu-HU" sz="2000" dirty="0"/>
              <a:t> bank </a:t>
            </a:r>
            <a:r>
              <a:rPr lang="hu-HU" sz="2000" dirty="0" err="1"/>
              <a:t>measures</a:t>
            </a:r>
            <a:r>
              <a:rPr lang="hu-HU" sz="2000" dirty="0"/>
              <a:t> </a:t>
            </a:r>
            <a:r>
              <a:rPr lang="en-US" sz="2000" dirty="0"/>
              <a:t>The shock resistance of banks has improved considerably in recent years</a:t>
            </a:r>
          </a:p>
        </p:txBody>
      </p:sp>
      <p:sp>
        <p:nvSpPr>
          <p:cNvPr id="23" name="TextBox 22">
            <a:extLst>
              <a:ext uri="{FF2B5EF4-FFF2-40B4-BE49-F238E27FC236}">
                <a16:creationId xmlns:a16="http://schemas.microsoft.com/office/drawing/2014/main" id="{6A66F663-F0BC-A7CE-3E75-7364C6F62A70}"/>
              </a:ext>
            </a:extLst>
          </p:cNvPr>
          <p:cNvSpPr txBox="1"/>
          <p:nvPr/>
        </p:nvSpPr>
        <p:spPr>
          <a:xfrm>
            <a:off x="3160452" y="6051065"/>
            <a:ext cx="6029942" cy="369332"/>
          </a:xfrm>
          <a:prstGeom prst="rect">
            <a:avLst/>
          </a:prstGeom>
          <a:noFill/>
        </p:spPr>
        <p:txBody>
          <a:bodyPr wrap="square">
            <a:spAutoFit/>
          </a:bodyPr>
          <a:lstStyle/>
          <a:p>
            <a:r>
              <a:rPr lang="en-US"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Stability indicators of the banking system</a:t>
            </a:r>
            <a:endParaRPr lang="en-US" dirty="0"/>
          </a:p>
        </p:txBody>
      </p:sp>
      <p:sp>
        <p:nvSpPr>
          <p:cNvPr id="24" name="Text Placeholder 2">
            <a:extLst>
              <a:ext uri="{FF2B5EF4-FFF2-40B4-BE49-F238E27FC236}">
                <a16:creationId xmlns:a16="http://schemas.microsoft.com/office/drawing/2014/main" id="{E994909E-6585-66F4-448F-F584ABC2B58D}"/>
              </a:ext>
            </a:extLst>
          </p:cNvPr>
          <p:cNvSpPr txBox="1">
            <a:spLocks/>
          </p:cNvSpPr>
          <p:nvPr/>
        </p:nvSpPr>
        <p:spPr>
          <a:xfrm>
            <a:off x="9137272" y="2866646"/>
            <a:ext cx="3001607" cy="2981100"/>
          </a:xfrm>
          <a:prstGeom prst="rect">
            <a:avLst/>
          </a:prstGeom>
          <a:solidFill>
            <a:schemeClr val="accent3">
              <a:lumMod val="20000"/>
              <a:lumOff val="80000"/>
              <a:alpha val="50000"/>
            </a:schemeClr>
          </a:solidFill>
        </p:spPr>
        <p:txBody>
          <a:bodyPr>
            <a:normAutofit fontScale="92500" lnSpcReduction="20000"/>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600"/>
              </a:spcBef>
            </a:pPr>
            <a:endParaRPr lang="en-US" sz="200" b="1" dirty="0"/>
          </a:p>
          <a:p>
            <a:pPr>
              <a:lnSpc>
                <a:spcPct val="100000"/>
              </a:lnSpc>
              <a:spcBef>
                <a:spcPts val="600"/>
              </a:spcBef>
            </a:pPr>
            <a:r>
              <a:rPr lang="en-US" sz="1800" b="1" dirty="0"/>
              <a:t>Stress test results:</a:t>
            </a:r>
          </a:p>
          <a:p>
            <a:pPr marL="342900" indent="-342900">
              <a:lnSpc>
                <a:spcPct val="100000"/>
              </a:lnSpc>
              <a:spcBef>
                <a:spcPts val="600"/>
              </a:spcBef>
              <a:buFont typeface="Wingdings" panose="05000000000000000000" pitchFamily="2" charset="2"/>
              <a:buChar char="Ø"/>
            </a:pPr>
            <a:r>
              <a:rPr lang="en-US" sz="18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Liquidity: </a:t>
            </a:r>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The sector would meet regulatory requirements even in a severe shock scenario.</a:t>
            </a:r>
          </a:p>
          <a:p>
            <a:pPr marL="342900" indent="-342900">
              <a:lnSpc>
                <a:spcPct val="100000"/>
              </a:lnSpc>
              <a:spcBef>
                <a:spcPts val="600"/>
              </a:spcBef>
              <a:buFont typeface="Wingdings" panose="05000000000000000000" pitchFamily="2" charset="2"/>
              <a:buChar char="Ø"/>
            </a:pPr>
            <a:r>
              <a:rPr lang="en-US" sz="1800" b="1" i="1" dirty="0">
                <a:solidFill>
                  <a:srgbClr val="0C2148"/>
                </a:solidFill>
                <a:latin typeface="Calibri" panose="020F0502020204030204" pitchFamily="34" charset="0"/>
                <a:cs typeface="Times New Roman" panose="02020603050405020304" pitchFamily="18" charset="0"/>
              </a:rPr>
              <a:t>Capital position: </a:t>
            </a:r>
            <a:r>
              <a:rPr lang="en-US" sz="1800" i="1" dirty="0">
                <a:solidFill>
                  <a:srgbClr val="0C2148"/>
                </a:solidFill>
                <a:latin typeface="Calibri" panose="020F0502020204030204" pitchFamily="34" charset="0"/>
                <a:cs typeface="Times New Roman" panose="02020603050405020304" pitchFamily="18" charset="0"/>
              </a:rPr>
              <a:t>Even in the case of a more severe and prolonged stress scenario, only a temporary, manageable capital deficit would arise in the banking system.</a:t>
            </a:r>
            <a:endParaRPr lang="en-US" sz="1600" dirty="0"/>
          </a:p>
        </p:txBody>
      </p:sp>
      <p:sp>
        <p:nvSpPr>
          <p:cNvPr id="25" name="Rectangle 24">
            <a:extLst>
              <a:ext uri="{FF2B5EF4-FFF2-40B4-BE49-F238E27FC236}">
                <a16:creationId xmlns:a16="http://schemas.microsoft.com/office/drawing/2014/main" id="{A3EA997C-3A3F-BD94-2330-F6FFEF338D6C}"/>
              </a:ext>
            </a:extLst>
          </p:cNvPr>
          <p:cNvSpPr/>
          <p:nvPr/>
        </p:nvSpPr>
        <p:spPr>
          <a:xfrm>
            <a:off x="3252946" y="1024474"/>
            <a:ext cx="8775480" cy="707886"/>
          </a:xfrm>
          <a:prstGeom prst="rect">
            <a:avLst/>
          </a:prstGeom>
        </p:spPr>
        <p:txBody>
          <a:bodyPr wrap="square">
            <a:spAutoFit/>
          </a:bodyPr>
          <a:lstStyle/>
          <a:p>
            <a:pPr algn="ctr"/>
            <a:r>
              <a:rPr lang="en-US" sz="20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The banking system entered the </a:t>
            </a:r>
            <a:r>
              <a:rPr lang="en-US" sz="2000" i="1" dirty="0">
                <a:solidFill>
                  <a:srgbClr val="FF0000"/>
                </a:solidFill>
                <a:latin typeface="Calibri" panose="020F0502020204030204" pitchFamily="34" charset="0"/>
                <a:cs typeface="Times New Roman" panose="02020603050405020304" pitchFamily="18" charset="0"/>
              </a:rPr>
              <a:t>period characterized by </a:t>
            </a:r>
            <a:r>
              <a:rPr lang="en-US"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complex challenges </a:t>
            </a:r>
            <a:r>
              <a:rPr lang="en-US" sz="2000" i="1" dirty="0">
                <a:solidFill>
                  <a:schemeClr val="tx2"/>
                </a:solidFill>
                <a:latin typeface="Calibri" panose="020F0502020204030204" pitchFamily="34" charset="0"/>
                <a:ea typeface="Calibri" panose="020F0502020204030204" pitchFamily="34" charset="0"/>
                <a:cs typeface="Times New Roman" panose="02020603050405020304" pitchFamily="18" charset="0"/>
              </a:rPr>
              <a:t>caused</a:t>
            </a:r>
            <a:r>
              <a:rPr lang="en-US" sz="20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0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by the Russian-Ukrainian war </a:t>
            </a:r>
            <a:r>
              <a:rPr lang="en-US" sz="2000" b="1" i="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with stable foundations</a:t>
            </a:r>
            <a:r>
              <a:rPr lang="en-US" sz="2000"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a:t>
            </a:r>
            <a:endParaRPr lang="en-US" sz="2000" i="1" dirty="0">
              <a:solidFill>
                <a:schemeClr val="tx2"/>
              </a:solidFill>
            </a:endParaRPr>
          </a:p>
        </p:txBody>
      </p:sp>
      <p:pic>
        <p:nvPicPr>
          <p:cNvPr id="28" name="Picture 2" descr="Protection shield with a check mark - Free technology icons">
            <a:extLst>
              <a:ext uri="{FF2B5EF4-FFF2-40B4-BE49-F238E27FC236}">
                <a16:creationId xmlns:a16="http://schemas.microsoft.com/office/drawing/2014/main" id="{735F84E3-AA51-CDB8-3191-FA81B3FF419A}"/>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6698" y="1788923"/>
            <a:ext cx="940798" cy="940798"/>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4">
            <a:extLst>
              <a:ext uri="{FF2B5EF4-FFF2-40B4-BE49-F238E27FC236}">
                <a16:creationId xmlns:a16="http://schemas.microsoft.com/office/drawing/2014/main" id="{A938836F-8F9C-C7BC-BD5E-DFE8A72B6423}"/>
              </a:ext>
            </a:extLst>
          </p:cNvPr>
          <p:cNvSpPr>
            <a:spLocks noGrp="1"/>
          </p:cNvSpPr>
          <p:nvPr>
            <p:ph type="body" sz="quarter" idx="17"/>
          </p:nvPr>
        </p:nvSpPr>
        <p:spPr>
          <a:xfrm>
            <a:off x="3160451" y="6375170"/>
            <a:ext cx="8867976" cy="271371"/>
          </a:xfrm>
        </p:spPr>
        <p:txBody>
          <a:bodyPr/>
          <a:lstStyle/>
          <a:p>
            <a:r>
              <a:rPr lang="en-US" sz="1200" dirty="0"/>
              <a:t>Source: MNB</a:t>
            </a:r>
          </a:p>
        </p:txBody>
      </p:sp>
      <p:pic>
        <p:nvPicPr>
          <p:cNvPr id="4" name="Picture 3">
            <a:extLst>
              <a:ext uri="{FF2B5EF4-FFF2-40B4-BE49-F238E27FC236}">
                <a16:creationId xmlns:a16="http://schemas.microsoft.com/office/drawing/2014/main" id="{2ED50A45-89F5-BACE-C621-AD38FB7DA452}"/>
              </a:ext>
            </a:extLst>
          </p:cNvPr>
          <p:cNvPicPr>
            <a:picLocks noChangeAspect="1"/>
          </p:cNvPicPr>
          <p:nvPr/>
        </p:nvPicPr>
        <p:blipFill>
          <a:blip r:embed="rId4"/>
          <a:stretch>
            <a:fillRect/>
          </a:stretch>
        </p:blipFill>
        <p:spPr>
          <a:xfrm>
            <a:off x="3160451" y="2844473"/>
            <a:ext cx="5900097" cy="2998047"/>
          </a:xfrm>
          <a:prstGeom prst="rect">
            <a:avLst/>
          </a:prstGeom>
        </p:spPr>
      </p:pic>
      <p:pic>
        <p:nvPicPr>
          <p:cNvPr id="5" name="Picture 2" descr="Protection shield with a check mark - Free technology icons">
            <a:extLst>
              <a:ext uri="{FF2B5EF4-FFF2-40B4-BE49-F238E27FC236}">
                <a16:creationId xmlns:a16="http://schemas.microsoft.com/office/drawing/2014/main" id="{92D8308B-9811-ADBA-C3E5-B1BBADE5BC1D}"/>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5719" t="27253" r="24784" b="29100"/>
          <a:stretch/>
        </p:blipFill>
        <p:spPr bwMode="auto">
          <a:xfrm>
            <a:off x="11439084" y="2190829"/>
            <a:ext cx="465667" cy="410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4523B4-C1F6-E76E-197A-B74DC6447AA3}"/>
              </a:ext>
            </a:extLst>
          </p:cNvPr>
          <p:cNvPicPr>
            <a:picLocks noChangeAspect="1"/>
          </p:cNvPicPr>
          <p:nvPr/>
        </p:nvPicPr>
        <p:blipFill>
          <a:blip r:embed="rId5"/>
          <a:stretch>
            <a:fillRect/>
          </a:stretch>
        </p:blipFill>
        <p:spPr>
          <a:xfrm>
            <a:off x="10197562" y="1715698"/>
            <a:ext cx="1225405" cy="1061392"/>
          </a:xfrm>
          <a:prstGeom prst="rect">
            <a:avLst/>
          </a:prstGeom>
        </p:spPr>
      </p:pic>
    </p:spTree>
    <p:extLst>
      <p:ext uri="{BB962C8B-B14F-4D97-AF65-F5344CB8AC3E}">
        <p14:creationId xmlns:p14="http://schemas.microsoft.com/office/powerpoint/2010/main" val="54436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EE8A-CE91-F30D-71D0-FE2BC0A0C9F5}"/>
              </a:ext>
            </a:extLst>
          </p:cNvPr>
          <p:cNvSpPr>
            <a:spLocks noGrp="1"/>
          </p:cNvSpPr>
          <p:nvPr>
            <p:ph type="title"/>
          </p:nvPr>
        </p:nvSpPr>
        <p:spPr>
          <a:xfrm>
            <a:off x="3358614" y="231309"/>
            <a:ext cx="8390876" cy="943159"/>
          </a:xfrm>
        </p:spPr>
        <p:txBody>
          <a:bodyPr>
            <a:noAutofit/>
          </a:bodyPr>
          <a:lstStyle/>
          <a:p>
            <a:r>
              <a:rPr lang="en-US" sz="22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The state measures may mean an additional burden of almost HUF 500 billion for the banking sector in 2022</a:t>
            </a:r>
            <a:endParaRPr lang="en-US" sz="2200" dirty="0"/>
          </a:p>
        </p:txBody>
      </p:sp>
      <p:sp>
        <p:nvSpPr>
          <p:cNvPr id="3" name="Text Placeholder 2">
            <a:extLst>
              <a:ext uri="{FF2B5EF4-FFF2-40B4-BE49-F238E27FC236}">
                <a16:creationId xmlns:a16="http://schemas.microsoft.com/office/drawing/2014/main" id="{A686BE84-8EEF-6C0B-9154-EA990212140E}"/>
              </a:ext>
            </a:extLst>
          </p:cNvPr>
          <p:cNvSpPr>
            <a:spLocks noGrp="1"/>
          </p:cNvSpPr>
          <p:nvPr>
            <p:ph type="body" sz="quarter" idx="17"/>
          </p:nvPr>
        </p:nvSpPr>
        <p:spPr>
          <a:xfrm>
            <a:off x="3219265" y="6128570"/>
            <a:ext cx="8412754" cy="458654"/>
          </a:xfrm>
        </p:spPr>
        <p:txBody>
          <a:bodyPr/>
          <a:lstStyle/>
          <a:p>
            <a:r>
              <a:rPr lang="en-US" sz="1200" dirty="0"/>
              <a:t>Note: The impact of the interest rate cap includes the profit impact of occurring in 2023 and does not include the profit impact of the interest rate cap announced in December 2021. Source: MNB</a:t>
            </a:r>
          </a:p>
        </p:txBody>
      </p:sp>
      <p:sp>
        <p:nvSpPr>
          <p:cNvPr id="5" name="Text Placeholder 4">
            <a:extLst>
              <a:ext uri="{FF2B5EF4-FFF2-40B4-BE49-F238E27FC236}">
                <a16:creationId xmlns:a16="http://schemas.microsoft.com/office/drawing/2014/main" id="{7795326D-1E03-8714-9302-27A4FB88D378}"/>
              </a:ext>
            </a:extLst>
          </p:cNvPr>
          <p:cNvSpPr>
            <a:spLocks noGrp="1"/>
          </p:cNvSpPr>
          <p:nvPr>
            <p:ph type="body" sz="quarter" idx="18"/>
          </p:nvPr>
        </p:nvSpPr>
        <p:spPr>
          <a:xfrm>
            <a:off x="3203046" y="5810779"/>
            <a:ext cx="8767325" cy="229326"/>
          </a:xfrm>
        </p:spPr>
        <p:txBody>
          <a:bodyPr/>
          <a:lstStyle/>
          <a:p>
            <a:r>
              <a:rPr lang="en-US" sz="1800" i="1"/>
              <a:t>Additional burden affecting the profitability of the banking system in 2022</a:t>
            </a:r>
          </a:p>
        </p:txBody>
      </p:sp>
      <p:sp>
        <p:nvSpPr>
          <p:cNvPr id="12" name="Rectangle 11">
            <a:extLst>
              <a:ext uri="{FF2B5EF4-FFF2-40B4-BE49-F238E27FC236}">
                <a16:creationId xmlns:a16="http://schemas.microsoft.com/office/drawing/2014/main" id="{F62FB86F-76B2-554C-7823-AA5CA283E8B4}"/>
              </a:ext>
            </a:extLst>
          </p:cNvPr>
          <p:cNvSpPr/>
          <p:nvPr/>
        </p:nvSpPr>
        <p:spPr>
          <a:xfrm>
            <a:off x="9363185" y="1927651"/>
            <a:ext cx="2828815" cy="2385268"/>
          </a:xfrm>
          <a:prstGeom prst="rect">
            <a:avLst/>
          </a:prstGeom>
          <a:solidFill>
            <a:schemeClr val="tx2">
              <a:lumMod val="10000"/>
              <a:lumOff val="90000"/>
              <a:alpha val="50000"/>
            </a:schemeClr>
          </a:solidFill>
          <a:ln>
            <a:noFill/>
          </a:ln>
        </p:spPr>
        <p:txBody>
          <a:bodyPr wrap="square">
            <a:spAutoFit/>
          </a:bodyPr>
          <a:lstStyle/>
          <a:p>
            <a:r>
              <a:rPr lang="en-US" dirty="0">
                <a:solidFill>
                  <a:srgbClr val="0C2148"/>
                </a:solidFill>
                <a:latin typeface="Calibri" panose="020F0502020204030204" pitchFamily="34" charset="0"/>
                <a:ea typeface="Calibri" panose="020F0502020204030204" pitchFamily="34" charset="0"/>
                <a:cs typeface="Times New Roman" panose="02020603050405020304" pitchFamily="18" charset="0"/>
              </a:rPr>
              <a:t>The additional burden of nearly HUF 500 billion in 2022 is </a:t>
            </a:r>
            <a:r>
              <a:rPr lang="en-US"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approximately the same as the non-consolidated result of the banking sector in 2021</a:t>
            </a:r>
            <a:r>
              <a:rPr lang="en-US" dirty="0">
                <a:solidFill>
                  <a:srgbClr val="0C2148"/>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600"/>
              </a:spcBef>
              <a:buFont typeface="Wingdings" panose="05000000000000000000" pitchFamily="2" charset="2"/>
              <a:buChar char="Ø"/>
            </a:pPr>
            <a:r>
              <a:rPr lang="en-US" i="1" dirty="0">
                <a:solidFill>
                  <a:schemeClr val="tx2"/>
                </a:solidFill>
              </a:rPr>
              <a:t>For details, see Box 5 of the Report.</a:t>
            </a:r>
          </a:p>
        </p:txBody>
      </p:sp>
      <p:pic>
        <p:nvPicPr>
          <p:cNvPr id="7" name="Picture 6">
            <a:extLst>
              <a:ext uri="{FF2B5EF4-FFF2-40B4-BE49-F238E27FC236}">
                <a16:creationId xmlns:a16="http://schemas.microsoft.com/office/drawing/2014/main" id="{CB76142B-6E2D-B4D3-D204-FED085B80817}"/>
              </a:ext>
            </a:extLst>
          </p:cNvPr>
          <p:cNvPicPr>
            <a:picLocks noChangeAspect="1"/>
          </p:cNvPicPr>
          <p:nvPr/>
        </p:nvPicPr>
        <p:blipFill>
          <a:blip r:embed="rId3"/>
          <a:stretch>
            <a:fillRect/>
          </a:stretch>
        </p:blipFill>
        <p:spPr>
          <a:xfrm>
            <a:off x="3203046" y="1232078"/>
            <a:ext cx="6064750" cy="4549204"/>
          </a:xfrm>
          <a:prstGeom prst="rect">
            <a:avLst/>
          </a:prstGeom>
        </p:spPr>
      </p:pic>
    </p:spTree>
    <p:extLst>
      <p:ext uri="{BB962C8B-B14F-4D97-AF65-F5344CB8AC3E}">
        <p14:creationId xmlns:p14="http://schemas.microsoft.com/office/powerpoint/2010/main" val="1594762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52732B5C-4A5C-6788-0DA7-7DD475C14A42}"/>
              </a:ext>
            </a:extLst>
          </p:cNvPr>
          <p:cNvSpPr/>
          <p:nvPr/>
        </p:nvSpPr>
        <p:spPr>
          <a:xfrm>
            <a:off x="3161282" y="5337982"/>
            <a:ext cx="9039224" cy="999394"/>
          </a:xfrm>
          <a:prstGeom prst="rect">
            <a:avLst/>
          </a:prstGeom>
          <a:solidFill>
            <a:schemeClr val="tx2">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6D9E136-B189-3690-27C6-AD5C3DFD2520}"/>
              </a:ext>
            </a:extLst>
          </p:cNvPr>
          <p:cNvSpPr/>
          <p:nvPr/>
        </p:nvSpPr>
        <p:spPr>
          <a:xfrm>
            <a:off x="3170971" y="4279389"/>
            <a:ext cx="9039224" cy="999394"/>
          </a:xfrm>
          <a:prstGeom prst="rect">
            <a:avLst/>
          </a:prstGeom>
          <a:solidFill>
            <a:schemeClr val="tx2">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79A6170-6A04-D300-2432-F9E72CD040E6}"/>
              </a:ext>
            </a:extLst>
          </p:cNvPr>
          <p:cNvSpPr/>
          <p:nvPr/>
        </p:nvSpPr>
        <p:spPr>
          <a:xfrm>
            <a:off x="3170971" y="3231559"/>
            <a:ext cx="9039224" cy="999394"/>
          </a:xfrm>
          <a:prstGeom prst="rect">
            <a:avLst/>
          </a:prstGeom>
          <a:solidFill>
            <a:schemeClr val="tx2">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B7D7E3-A2C0-1286-AF68-300A89C9E1CE}"/>
              </a:ext>
            </a:extLst>
          </p:cNvPr>
          <p:cNvSpPr/>
          <p:nvPr/>
        </p:nvSpPr>
        <p:spPr>
          <a:xfrm>
            <a:off x="3152777" y="2183729"/>
            <a:ext cx="9047730" cy="999394"/>
          </a:xfrm>
          <a:prstGeom prst="rect">
            <a:avLst/>
          </a:prstGeom>
          <a:solidFill>
            <a:schemeClr val="tx2">
              <a:lumMod val="25000"/>
              <a:lumOff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AB676D-64DA-E786-4637-1C43E9B224EF}"/>
              </a:ext>
            </a:extLst>
          </p:cNvPr>
          <p:cNvSpPr/>
          <p:nvPr/>
        </p:nvSpPr>
        <p:spPr>
          <a:xfrm>
            <a:off x="3152776" y="1145011"/>
            <a:ext cx="9039224" cy="999394"/>
          </a:xfrm>
          <a:prstGeom prst="rect">
            <a:avLst/>
          </a:prstGeom>
          <a:solidFill>
            <a:schemeClr val="tx2">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D5EF1-E91A-A9BD-53B6-9E98718E6719}"/>
              </a:ext>
            </a:extLst>
          </p:cNvPr>
          <p:cNvSpPr>
            <a:spLocks noGrp="1"/>
          </p:cNvSpPr>
          <p:nvPr>
            <p:ph type="title"/>
          </p:nvPr>
        </p:nvSpPr>
        <p:spPr>
          <a:xfrm>
            <a:off x="3170971" y="95340"/>
            <a:ext cx="8530119" cy="671244"/>
          </a:xfrm>
        </p:spPr>
        <p:txBody>
          <a:bodyPr>
            <a:noAutofit/>
          </a:bodyPr>
          <a:lstStyle/>
          <a:p>
            <a:r>
              <a:rPr lang="en-US" sz="2400" dirty="0"/>
              <a:t>The impact of the interest rate cap on bank losses is becoming more and more significant</a:t>
            </a:r>
          </a:p>
        </p:txBody>
      </p:sp>
      <p:grpSp>
        <p:nvGrpSpPr>
          <p:cNvPr id="19" name="Group 18">
            <a:extLst>
              <a:ext uri="{FF2B5EF4-FFF2-40B4-BE49-F238E27FC236}">
                <a16:creationId xmlns:a16="http://schemas.microsoft.com/office/drawing/2014/main" id="{63C1E26D-0C33-CCC9-24E4-101B87FFC1D8}"/>
              </a:ext>
            </a:extLst>
          </p:cNvPr>
          <p:cNvGrpSpPr/>
          <p:nvPr/>
        </p:nvGrpSpPr>
        <p:grpSpPr>
          <a:xfrm>
            <a:off x="4548739" y="682739"/>
            <a:ext cx="7599922" cy="508283"/>
            <a:chOff x="4635768" y="905764"/>
            <a:chExt cx="7209234" cy="508283"/>
          </a:xfrm>
        </p:grpSpPr>
        <p:sp>
          <p:nvSpPr>
            <p:cNvPr id="7" name="Rectangle: Rounded Corners 6">
              <a:extLst>
                <a:ext uri="{FF2B5EF4-FFF2-40B4-BE49-F238E27FC236}">
                  <a16:creationId xmlns:a16="http://schemas.microsoft.com/office/drawing/2014/main" id="{6BD91E17-5F6B-BD58-6A25-F699412C8862}"/>
                </a:ext>
              </a:extLst>
            </p:cNvPr>
            <p:cNvSpPr/>
            <p:nvPr/>
          </p:nvSpPr>
          <p:spPr>
            <a:xfrm>
              <a:off x="4635768" y="905764"/>
              <a:ext cx="2456274" cy="5082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Affected portfolio</a:t>
              </a:r>
            </a:p>
          </p:txBody>
        </p:sp>
        <p:sp>
          <p:nvSpPr>
            <p:cNvPr id="8" name="Rectangle: Rounded Corners 7">
              <a:extLst>
                <a:ext uri="{FF2B5EF4-FFF2-40B4-BE49-F238E27FC236}">
                  <a16:creationId xmlns:a16="http://schemas.microsoft.com/office/drawing/2014/main" id="{0844A630-E1E0-C692-552B-275412BE22C9}"/>
                </a:ext>
              </a:extLst>
            </p:cNvPr>
            <p:cNvSpPr/>
            <p:nvPr/>
          </p:nvSpPr>
          <p:spPr>
            <a:xfrm>
              <a:off x="8972538" y="952302"/>
              <a:ext cx="2872464" cy="4314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Bank loss amount</a:t>
              </a:r>
            </a:p>
          </p:txBody>
        </p:sp>
      </p:grpSp>
      <p:grpSp>
        <p:nvGrpSpPr>
          <p:cNvPr id="20" name="Group 19">
            <a:extLst>
              <a:ext uri="{FF2B5EF4-FFF2-40B4-BE49-F238E27FC236}">
                <a16:creationId xmlns:a16="http://schemas.microsoft.com/office/drawing/2014/main" id="{F5E59C1B-73E4-CC6B-91F0-FEC2F2960D83}"/>
              </a:ext>
            </a:extLst>
          </p:cNvPr>
          <p:cNvGrpSpPr/>
          <p:nvPr/>
        </p:nvGrpSpPr>
        <p:grpSpPr>
          <a:xfrm>
            <a:off x="4163398" y="3851594"/>
            <a:ext cx="7995999" cy="305811"/>
            <a:chOff x="3391270" y="1251166"/>
            <a:chExt cx="8688371" cy="713833"/>
          </a:xfrm>
          <a:solidFill>
            <a:schemeClr val="tx2">
              <a:lumMod val="10000"/>
              <a:lumOff val="90000"/>
            </a:schemeClr>
          </a:solidFill>
        </p:grpSpPr>
        <p:sp>
          <p:nvSpPr>
            <p:cNvPr id="21" name="Rectangle: Rounded Corners 20">
              <a:extLst>
                <a:ext uri="{FF2B5EF4-FFF2-40B4-BE49-F238E27FC236}">
                  <a16:creationId xmlns:a16="http://schemas.microsoft.com/office/drawing/2014/main" id="{1C09DAE6-D157-DD0B-29E6-2D7A097D3652}"/>
                </a:ext>
              </a:extLst>
            </p:cNvPr>
            <p:cNvSpPr/>
            <p:nvPr/>
          </p:nvSpPr>
          <p:spPr>
            <a:xfrm>
              <a:off x="3391270" y="1251166"/>
              <a:ext cx="4041246" cy="7138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1144 Bn HUF + 53 Bn HUF</a:t>
              </a:r>
            </a:p>
          </p:txBody>
        </p:sp>
        <p:sp>
          <p:nvSpPr>
            <p:cNvPr id="22" name="Rectangle: Rounded Corners 21">
              <a:extLst>
                <a:ext uri="{FF2B5EF4-FFF2-40B4-BE49-F238E27FC236}">
                  <a16:creationId xmlns:a16="http://schemas.microsoft.com/office/drawing/2014/main" id="{D131CB2F-DC86-08C1-4A7D-500CFFA7332F}"/>
                </a:ext>
              </a:extLst>
            </p:cNvPr>
            <p:cNvSpPr/>
            <p:nvPr/>
          </p:nvSpPr>
          <p:spPr>
            <a:xfrm>
              <a:off x="9522372" y="1251166"/>
              <a:ext cx="2557269" cy="7138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80,5 Bn HUF</a:t>
              </a:r>
            </a:p>
          </p:txBody>
        </p:sp>
        <p:sp>
          <p:nvSpPr>
            <p:cNvPr id="23" name="Arrow: Right 22">
              <a:extLst>
                <a:ext uri="{FF2B5EF4-FFF2-40B4-BE49-F238E27FC236}">
                  <a16:creationId xmlns:a16="http://schemas.microsoft.com/office/drawing/2014/main" id="{0F562593-83FC-556F-7708-4FD97CCECB5C}"/>
                </a:ext>
              </a:extLst>
            </p:cNvPr>
            <p:cNvSpPr/>
            <p:nvPr/>
          </p:nvSpPr>
          <p:spPr>
            <a:xfrm>
              <a:off x="7524053" y="1385209"/>
              <a:ext cx="1905196" cy="52716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4" name="Group 23">
            <a:extLst>
              <a:ext uri="{FF2B5EF4-FFF2-40B4-BE49-F238E27FC236}">
                <a16:creationId xmlns:a16="http://schemas.microsoft.com/office/drawing/2014/main" id="{FA1BA89E-4F19-3D22-660E-83EFFE6B2F86}"/>
              </a:ext>
            </a:extLst>
          </p:cNvPr>
          <p:cNvGrpSpPr/>
          <p:nvPr/>
        </p:nvGrpSpPr>
        <p:grpSpPr>
          <a:xfrm>
            <a:off x="4162098" y="4919703"/>
            <a:ext cx="7996000" cy="305811"/>
            <a:chOff x="3391269" y="1251166"/>
            <a:chExt cx="8688373" cy="713833"/>
          </a:xfrm>
          <a:solidFill>
            <a:schemeClr val="tx2">
              <a:lumMod val="10000"/>
              <a:lumOff val="90000"/>
            </a:schemeClr>
          </a:solidFill>
        </p:grpSpPr>
        <p:sp>
          <p:nvSpPr>
            <p:cNvPr id="25" name="Rectangle: Rounded Corners 24">
              <a:extLst>
                <a:ext uri="{FF2B5EF4-FFF2-40B4-BE49-F238E27FC236}">
                  <a16:creationId xmlns:a16="http://schemas.microsoft.com/office/drawing/2014/main" id="{F2D0F4D9-78A3-2385-6967-2E8291A93E7D}"/>
                </a:ext>
              </a:extLst>
            </p:cNvPr>
            <p:cNvSpPr/>
            <p:nvPr/>
          </p:nvSpPr>
          <p:spPr>
            <a:xfrm>
              <a:off x="3391269" y="1251166"/>
              <a:ext cx="4041246" cy="7138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1216 Bn HUF + 54 Bn HUF</a:t>
              </a:r>
            </a:p>
          </p:txBody>
        </p:sp>
        <p:sp>
          <p:nvSpPr>
            <p:cNvPr id="26" name="Rectangle: Rounded Corners 25">
              <a:extLst>
                <a:ext uri="{FF2B5EF4-FFF2-40B4-BE49-F238E27FC236}">
                  <a16:creationId xmlns:a16="http://schemas.microsoft.com/office/drawing/2014/main" id="{D5C0FB8C-907A-2B35-5C96-7EA8D2523918}"/>
                </a:ext>
              </a:extLst>
            </p:cNvPr>
            <p:cNvSpPr/>
            <p:nvPr/>
          </p:nvSpPr>
          <p:spPr>
            <a:xfrm>
              <a:off x="9522371" y="1251166"/>
              <a:ext cx="2557271" cy="7138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52,3 Bn HUF</a:t>
              </a:r>
            </a:p>
          </p:txBody>
        </p:sp>
      </p:grpSp>
      <p:grpSp>
        <p:nvGrpSpPr>
          <p:cNvPr id="28" name="Group 27">
            <a:extLst>
              <a:ext uri="{FF2B5EF4-FFF2-40B4-BE49-F238E27FC236}">
                <a16:creationId xmlns:a16="http://schemas.microsoft.com/office/drawing/2014/main" id="{41B683EA-FD58-F80B-FECD-6F0C9AD98F49}"/>
              </a:ext>
            </a:extLst>
          </p:cNvPr>
          <p:cNvGrpSpPr/>
          <p:nvPr/>
        </p:nvGrpSpPr>
        <p:grpSpPr>
          <a:xfrm>
            <a:off x="4152662" y="5971164"/>
            <a:ext cx="7995999" cy="305811"/>
            <a:chOff x="3391270" y="1251166"/>
            <a:chExt cx="8688372" cy="713833"/>
          </a:xfrm>
          <a:solidFill>
            <a:schemeClr val="tx2">
              <a:lumMod val="10000"/>
              <a:lumOff val="90000"/>
            </a:schemeClr>
          </a:solidFill>
        </p:grpSpPr>
        <p:sp>
          <p:nvSpPr>
            <p:cNvPr id="29" name="Rectangle: Rounded Corners 28">
              <a:extLst>
                <a:ext uri="{FF2B5EF4-FFF2-40B4-BE49-F238E27FC236}">
                  <a16:creationId xmlns:a16="http://schemas.microsoft.com/office/drawing/2014/main" id="{63B4E395-D2F1-E792-C589-B12516AE8948}"/>
                </a:ext>
              </a:extLst>
            </p:cNvPr>
            <p:cNvSpPr/>
            <p:nvPr/>
          </p:nvSpPr>
          <p:spPr>
            <a:xfrm>
              <a:off x="3391270" y="1251166"/>
              <a:ext cx="4041245" cy="7138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1 538 Bn HUF + 23 Bn HUF</a:t>
              </a:r>
            </a:p>
          </p:txBody>
        </p:sp>
        <p:sp>
          <p:nvSpPr>
            <p:cNvPr id="30" name="Rectangle: Rounded Corners 29">
              <a:extLst>
                <a:ext uri="{FF2B5EF4-FFF2-40B4-BE49-F238E27FC236}">
                  <a16:creationId xmlns:a16="http://schemas.microsoft.com/office/drawing/2014/main" id="{3671852B-B9BC-B2A9-1388-36C3575C5049}"/>
                </a:ext>
              </a:extLst>
            </p:cNvPr>
            <p:cNvSpPr/>
            <p:nvPr/>
          </p:nvSpPr>
          <p:spPr>
            <a:xfrm>
              <a:off x="9522371" y="1251166"/>
              <a:ext cx="2557271" cy="71383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19,1 Bn HUF</a:t>
              </a:r>
            </a:p>
          </p:txBody>
        </p:sp>
      </p:grpSp>
      <p:grpSp>
        <p:nvGrpSpPr>
          <p:cNvPr id="32" name="Group 31">
            <a:extLst>
              <a:ext uri="{FF2B5EF4-FFF2-40B4-BE49-F238E27FC236}">
                <a16:creationId xmlns:a16="http://schemas.microsoft.com/office/drawing/2014/main" id="{9988F747-41AF-9200-615A-53FB776EA1FE}"/>
              </a:ext>
            </a:extLst>
          </p:cNvPr>
          <p:cNvGrpSpPr/>
          <p:nvPr/>
        </p:nvGrpSpPr>
        <p:grpSpPr>
          <a:xfrm>
            <a:off x="4152661" y="2821891"/>
            <a:ext cx="7997299" cy="305811"/>
            <a:chOff x="3391270" y="1251166"/>
            <a:chExt cx="8689783" cy="713833"/>
          </a:xfrm>
        </p:grpSpPr>
        <p:sp>
          <p:nvSpPr>
            <p:cNvPr id="33" name="Rectangle: Rounded Corners 32">
              <a:extLst>
                <a:ext uri="{FF2B5EF4-FFF2-40B4-BE49-F238E27FC236}">
                  <a16:creationId xmlns:a16="http://schemas.microsoft.com/office/drawing/2014/main" id="{FD71AAD3-95D2-FC6E-E793-280B9580A5F7}"/>
                </a:ext>
              </a:extLst>
            </p:cNvPr>
            <p:cNvSpPr/>
            <p:nvPr/>
          </p:nvSpPr>
          <p:spPr>
            <a:xfrm>
              <a:off x="3391270" y="1251166"/>
              <a:ext cx="4041246" cy="713833"/>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271 Bn HUF</a:t>
              </a:r>
            </a:p>
          </p:txBody>
        </p:sp>
        <p:sp>
          <p:nvSpPr>
            <p:cNvPr id="34" name="Rectangle: Rounded Corners 33">
              <a:extLst>
                <a:ext uri="{FF2B5EF4-FFF2-40B4-BE49-F238E27FC236}">
                  <a16:creationId xmlns:a16="http://schemas.microsoft.com/office/drawing/2014/main" id="{2EC6115A-A4A6-BA33-70D3-0192A15FC19E}"/>
                </a:ext>
              </a:extLst>
            </p:cNvPr>
            <p:cNvSpPr/>
            <p:nvPr/>
          </p:nvSpPr>
          <p:spPr>
            <a:xfrm>
              <a:off x="9522371" y="1251166"/>
              <a:ext cx="2558682" cy="713833"/>
            </a:xfrm>
            <a:prstGeom prst="round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4,5 Bn HUF</a:t>
              </a:r>
            </a:p>
          </p:txBody>
        </p:sp>
        <p:sp>
          <p:nvSpPr>
            <p:cNvPr id="35" name="Arrow: Right 34">
              <a:extLst>
                <a:ext uri="{FF2B5EF4-FFF2-40B4-BE49-F238E27FC236}">
                  <a16:creationId xmlns:a16="http://schemas.microsoft.com/office/drawing/2014/main" id="{5D18A07F-9AC1-6A32-46B8-277BC4D07201}"/>
                </a:ext>
              </a:extLst>
            </p:cNvPr>
            <p:cNvSpPr/>
            <p:nvPr/>
          </p:nvSpPr>
          <p:spPr>
            <a:xfrm>
              <a:off x="7535720" y="1353251"/>
              <a:ext cx="1905195" cy="583534"/>
            </a:xfrm>
            <a:prstGeom prst="rightArrow">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6" name="TextBox 35">
            <a:extLst>
              <a:ext uri="{FF2B5EF4-FFF2-40B4-BE49-F238E27FC236}">
                <a16:creationId xmlns:a16="http://schemas.microsoft.com/office/drawing/2014/main" id="{8CEC96ED-C7DB-8423-D989-7EBD567F14B3}"/>
              </a:ext>
            </a:extLst>
          </p:cNvPr>
          <p:cNvSpPr txBox="1"/>
          <p:nvPr/>
        </p:nvSpPr>
        <p:spPr>
          <a:xfrm>
            <a:off x="4151362" y="2208195"/>
            <a:ext cx="7998598" cy="584775"/>
          </a:xfrm>
          <a:prstGeom prst="rect">
            <a:avLst/>
          </a:prstGeom>
          <a:noFill/>
        </p:spPr>
        <p:txBody>
          <a:bodyPr wrap="square" rtlCol="0">
            <a:spAutoFit/>
          </a:bodyPr>
          <a:lstStyle/>
          <a:p>
            <a:r>
              <a:rPr lang="en-US" sz="1600" i="1" u="sng">
                <a:solidFill>
                  <a:srgbClr val="002060"/>
                </a:solidFill>
              </a:rPr>
              <a:t>1–5-year </a:t>
            </a:r>
            <a:r>
              <a:rPr lang="en-US" sz="1600" i="1">
                <a:solidFill>
                  <a:srgbClr val="002060"/>
                </a:solidFill>
              </a:rPr>
              <a:t>interest rate period, </a:t>
            </a:r>
            <a:r>
              <a:rPr lang="en-US" sz="1600" i="1" u="sng">
                <a:solidFill>
                  <a:srgbClr val="002060"/>
                </a:solidFill>
              </a:rPr>
              <a:t>purely market based</a:t>
            </a:r>
            <a:r>
              <a:rPr lang="en-US" sz="1600" i="1">
                <a:solidFill>
                  <a:srgbClr val="002060"/>
                </a:solidFill>
              </a:rPr>
              <a:t>, at interest repricing </a:t>
            </a:r>
            <a:r>
              <a:rPr lang="en-US" sz="1600" i="1" u="sng">
                <a:solidFill>
                  <a:srgbClr val="002060"/>
                </a:solidFill>
              </a:rPr>
              <a:t>mortgage loans</a:t>
            </a:r>
          </a:p>
          <a:p>
            <a:r>
              <a:rPr lang="en-US" sz="1600" i="1">
                <a:solidFill>
                  <a:srgbClr val="002060"/>
                </a:solidFill>
              </a:rPr>
              <a:t>In effect: 2022. November – 2023. June</a:t>
            </a:r>
          </a:p>
        </p:txBody>
      </p:sp>
      <p:sp>
        <p:nvSpPr>
          <p:cNvPr id="38" name="TextBox 37">
            <a:extLst>
              <a:ext uri="{FF2B5EF4-FFF2-40B4-BE49-F238E27FC236}">
                <a16:creationId xmlns:a16="http://schemas.microsoft.com/office/drawing/2014/main" id="{4CBC161E-3BE2-A2B1-76A2-285E22215AD4}"/>
              </a:ext>
            </a:extLst>
          </p:cNvPr>
          <p:cNvSpPr txBox="1"/>
          <p:nvPr/>
        </p:nvSpPr>
        <p:spPr>
          <a:xfrm>
            <a:off x="4134626" y="4319953"/>
            <a:ext cx="8003300" cy="584775"/>
          </a:xfrm>
          <a:prstGeom prst="rect">
            <a:avLst/>
          </a:prstGeom>
          <a:noFill/>
        </p:spPr>
        <p:txBody>
          <a:bodyPr wrap="square" rtlCol="0">
            <a:spAutoFit/>
          </a:bodyPr>
          <a:lstStyle/>
          <a:p>
            <a:r>
              <a:rPr lang="en-US" sz="1600" i="1" u="sng">
                <a:solidFill>
                  <a:srgbClr val="002060"/>
                </a:solidFill>
              </a:rPr>
              <a:t>Floating </a:t>
            </a:r>
            <a:r>
              <a:rPr lang="en-US" sz="1600" i="1">
                <a:solidFill>
                  <a:srgbClr val="002060"/>
                </a:solidFill>
              </a:rPr>
              <a:t>rate mortgage loans and </a:t>
            </a:r>
            <a:r>
              <a:rPr lang="en-US" sz="1600" i="1" u="sng">
                <a:solidFill>
                  <a:srgbClr val="002060"/>
                </a:solidFill>
              </a:rPr>
              <a:t>state backed programs</a:t>
            </a:r>
            <a:r>
              <a:rPr lang="en-US" sz="1600" i="1">
                <a:solidFill>
                  <a:srgbClr val="002060"/>
                </a:solidFill>
              </a:rPr>
              <a:t>, at interest repricing </a:t>
            </a:r>
            <a:r>
              <a:rPr lang="en-US" sz="1600" i="1" u="sng">
                <a:solidFill>
                  <a:srgbClr val="002060"/>
                </a:solidFill>
              </a:rPr>
              <a:t>mortgage loans</a:t>
            </a:r>
            <a:r>
              <a:rPr lang="en-US" sz="1600" i="1">
                <a:solidFill>
                  <a:srgbClr val="002060"/>
                </a:solidFill>
              </a:rPr>
              <a:t> </a:t>
            </a:r>
          </a:p>
          <a:p>
            <a:r>
              <a:rPr lang="en-US" sz="1600" i="1">
                <a:solidFill>
                  <a:srgbClr val="002060"/>
                </a:solidFill>
              </a:rPr>
              <a:t>In effect: 2022. July – 2022. December</a:t>
            </a:r>
          </a:p>
        </p:txBody>
      </p:sp>
      <p:sp>
        <p:nvSpPr>
          <p:cNvPr id="39" name="TextBox 38">
            <a:extLst>
              <a:ext uri="{FF2B5EF4-FFF2-40B4-BE49-F238E27FC236}">
                <a16:creationId xmlns:a16="http://schemas.microsoft.com/office/drawing/2014/main" id="{2E9E92D3-84CA-05A3-9EA3-66F1F5123C81}"/>
              </a:ext>
            </a:extLst>
          </p:cNvPr>
          <p:cNvSpPr txBox="1"/>
          <p:nvPr/>
        </p:nvSpPr>
        <p:spPr>
          <a:xfrm>
            <a:off x="4162098" y="5317312"/>
            <a:ext cx="7987862" cy="584775"/>
          </a:xfrm>
          <a:prstGeom prst="rect">
            <a:avLst/>
          </a:prstGeom>
          <a:noFill/>
        </p:spPr>
        <p:txBody>
          <a:bodyPr wrap="square" rtlCol="0">
            <a:spAutoFit/>
          </a:bodyPr>
          <a:lstStyle/>
          <a:p>
            <a:r>
              <a:rPr lang="en-US" sz="1600" i="1" u="sng">
                <a:solidFill>
                  <a:srgbClr val="002060"/>
                </a:solidFill>
              </a:rPr>
              <a:t>Floating </a:t>
            </a:r>
            <a:r>
              <a:rPr lang="en-US" sz="1600" i="1">
                <a:solidFill>
                  <a:srgbClr val="002060"/>
                </a:solidFill>
              </a:rPr>
              <a:t>rate mortgage loans and </a:t>
            </a:r>
            <a:r>
              <a:rPr lang="en-US" sz="1600" i="1" u="sng">
                <a:solidFill>
                  <a:srgbClr val="002060"/>
                </a:solidFill>
              </a:rPr>
              <a:t>state backed programs</a:t>
            </a:r>
            <a:r>
              <a:rPr lang="en-US" sz="1600" i="1">
                <a:solidFill>
                  <a:srgbClr val="002060"/>
                </a:solidFill>
              </a:rPr>
              <a:t>, at interest repricing </a:t>
            </a:r>
            <a:r>
              <a:rPr lang="en-US" sz="1600" i="1" u="sng">
                <a:solidFill>
                  <a:srgbClr val="002060"/>
                </a:solidFill>
              </a:rPr>
              <a:t>mortgage loans</a:t>
            </a:r>
            <a:r>
              <a:rPr lang="en-US" sz="1600" i="1">
                <a:solidFill>
                  <a:srgbClr val="002060"/>
                </a:solidFill>
              </a:rPr>
              <a:t> </a:t>
            </a:r>
          </a:p>
          <a:p>
            <a:r>
              <a:rPr lang="en-US" sz="1600" i="1">
                <a:solidFill>
                  <a:srgbClr val="002060"/>
                </a:solidFill>
              </a:rPr>
              <a:t>In effect: 2022. Jan.– 2022. June</a:t>
            </a:r>
          </a:p>
        </p:txBody>
      </p:sp>
      <p:sp>
        <p:nvSpPr>
          <p:cNvPr id="3" name="TextBox 2">
            <a:extLst>
              <a:ext uri="{FF2B5EF4-FFF2-40B4-BE49-F238E27FC236}">
                <a16:creationId xmlns:a16="http://schemas.microsoft.com/office/drawing/2014/main" id="{CB4D0A2B-24F5-E3FA-833F-C936C7398966}"/>
              </a:ext>
            </a:extLst>
          </p:cNvPr>
          <p:cNvSpPr txBox="1"/>
          <p:nvPr/>
        </p:nvSpPr>
        <p:spPr>
          <a:xfrm>
            <a:off x="4162098" y="3271076"/>
            <a:ext cx="7998598" cy="584775"/>
          </a:xfrm>
          <a:prstGeom prst="rect">
            <a:avLst/>
          </a:prstGeom>
          <a:noFill/>
        </p:spPr>
        <p:txBody>
          <a:bodyPr wrap="square" rtlCol="0">
            <a:spAutoFit/>
          </a:bodyPr>
          <a:lstStyle/>
          <a:p>
            <a:r>
              <a:rPr lang="en-US" sz="1600" i="1" u="sng">
                <a:solidFill>
                  <a:srgbClr val="002060"/>
                </a:solidFill>
              </a:rPr>
              <a:t>Floating</a:t>
            </a:r>
            <a:r>
              <a:rPr lang="en-US" sz="1600" i="1">
                <a:solidFill>
                  <a:srgbClr val="002060"/>
                </a:solidFill>
              </a:rPr>
              <a:t> rate mortgage loans and </a:t>
            </a:r>
            <a:r>
              <a:rPr lang="en-US" sz="1600" i="1" u="sng">
                <a:solidFill>
                  <a:srgbClr val="002060"/>
                </a:solidFill>
              </a:rPr>
              <a:t>state backed programs</a:t>
            </a:r>
            <a:r>
              <a:rPr lang="en-US" sz="1600" i="1">
                <a:solidFill>
                  <a:srgbClr val="002060"/>
                </a:solidFill>
              </a:rPr>
              <a:t>, at interest repricing </a:t>
            </a:r>
            <a:r>
              <a:rPr lang="en-US" sz="1600" i="1" u="sng">
                <a:solidFill>
                  <a:srgbClr val="002060"/>
                </a:solidFill>
              </a:rPr>
              <a:t>mortgage loans</a:t>
            </a:r>
            <a:r>
              <a:rPr lang="en-US" sz="1600" i="1">
                <a:solidFill>
                  <a:srgbClr val="002060"/>
                </a:solidFill>
              </a:rPr>
              <a:t> </a:t>
            </a:r>
          </a:p>
          <a:p>
            <a:r>
              <a:rPr lang="en-US" sz="1600" i="1">
                <a:solidFill>
                  <a:srgbClr val="002060"/>
                </a:solidFill>
              </a:rPr>
              <a:t>In effect: 2023. Jan. – 2023. June</a:t>
            </a:r>
          </a:p>
        </p:txBody>
      </p:sp>
      <p:sp>
        <p:nvSpPr>
          <p:cNvPr id="4" name="TextBox 3">
            <a:extLst>
              <a:ext uri="{FF2B5EF4-FFF2-40B4-BE49-F238E27FC236}">
                <a16:creationId xmlns:a16="http://schemas.microsoft.com/office/drawing/2014/main" id="{DE2A5475-06B5-D450-06B9-0CFAF7576BFF}"/>
              </a:ext>
            </a:extLst>
          </p:cNvPr>
          <p:cNvSpPr txBox="1"/>
          <p:nvPr/>
        </p:nvSpPr>
        <p:spPr>
          <a:xfrm>
            <a:off x="3037692" y="6280919"/>
            <a:ext cx="8383661" cy="577081"/>
          </a:xfrm>
          <a:prstGeom prst="rect">
            <a:avLst/>
          </a:prstGeom>
          <a:noFill/>
        </p:spPr>
        <p:txBody>
          <a:bodyPr wrap="square" rtlCol="0">
            <a:spAutoFit/>
          </a:bodyPr>
          <a:lstStyle/>
          <a:p>
            <a:r>
              <a:rPr lang="en-US" sz="1050">
                <a:solidFill>
                  <a:schemeClr val="tx2"/>
                </a:solidFill>
              </a:rPr>
              <a:t>Note: The impact of the first half of 2022 was calculated on the basis September 2021 data, the rest was based on June 2022 data -based on interest rate expectations on the 27</a:t>
            </a:r>
            <a:r>
              <a:rPr lang="en-US" sz="1050" baseline="30000">
                <a:solidFill>
                  <a:schemeClr val="tx2"/>
                </a:solidFill>
              </a:rPr>
              <a:t>th</a:t>
            </a:r>
            <a:r>
              <a:rPr lang="en-US" sz="1050">
                <a:solidFill>
                  <a:schemeClr val="tx2"/>
                </a:solidFill>
              </a:rPr>
              <a:t> Oct. Loans from credit institutions and financial corporations. In the case of the impact of the first half of 2023, we took into account the amortization of loans.</a:t>
            </a:r>
          </a:p>
        </p:txBody>
      </p:sp>
      <p:grpSp>
        <p:nvGrpSpPr>
          <p:cNvPr id="5" name="Group 4">
            <a:extLst>
              <a:ext uri="{FF2B5EF4-FFF2-40B4-BE49-F238E27FC236}">
                <a16:creationId xmlns:a16="http://schemas.microsoft.com/office/drawing/2014/main" id="{7AC755E1-8138-AF6F-880D-DC1DADAF0D61}"/>
              </a:ext>
            </a:extLst>
          </p:cNvPr>
          <p:cNvGrpSpPr/>
          <p:nvPr/>
        </p:nvGrpSpPr>
        <p:grpSpPr>
          <a:xfrm>
            <a:off x="4151363" y="1758255"/>
            <a:ext cx="7986564" cy="305811"/>
            <a:chOff x="3391270" y="1251166"/>
            <a:chExt cx="8688853" cy="713833"/>
          </a:xfrm>
        </p:grpSpPr>
        <p:sp>
          <p:nvSpPr>
            <p:cNvPr id="6" name="Rectangle: Rounded Corners 5">
              <a:extLst>
                <a:ext uri="{FF2B5EF4-FFF2-40B4-BE49-F238E27FC236}">
                  <a16:creationId xmlns:a16="http://schemas.microsoft.com/office/drawing/2014/main" id="{A05CEA97-559C-7698-D80F-913750C9CE39}"/>
                </a:ext>
              </a:extLst>
            </p:cNvPr>
            <p:cNvSpPr/>
            <p:nvPr/>
          </p:nvSpPr>
          <p:spPr>
            <a:xfrm>
              <a:off x="3391270" y="1251166"/>
              <a:ext cx="4046244" cy="71383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1206 Bn HUF</a:t>
              </a:r>
            </a:p>
          </p:txBody>
        </p:sp>
        <p:sp>
          <p:nvSpPr>
            <p:cNvPr id="9" name="Rectangle: Rounded Corners 8">
              <a:extLst>
                <a:ext uri="{FF2B5EF4-FFF2-40B4-BE49-F238E27FC236}">
                  <a16:creationId xmlns:a16="http://schemas.microsoft.com/office/drawing/2014/main" id="{2AA27BCE-B88A-282F-B001-531516CACE2D}"/>
                </a:ext>
              </a:extLst>
            </p:cNvPr>
            <p:cNvSpPr/>
            <p:nvPr/>
          </p:nvSpPr>
          <p:spPr>
            <a:xfrm>
              <a:off x="9522371" y="1251166"/>
              <a:ext cx="2557752" cy="71383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54,3 – 58,3 Bn HUF</a:t>
              </a:r>
            </a:p>
          </p:txBody>
        </p:sp>
        <p:sp>
          <p:nvSpPr>
            <p:cNvPr id="10" name="Arrow: Right 9">
              <a:extLst>
                <a:ext uri="{FF2B5EF4-FFF2-40B4-BE49-F238E27FC236}">
                  <a16:creationId xmlns:a16="http://schemas.microsoft.com/office/drawing/2014/main" id="{A6077449-EBF6-3229-FFEB-40393B8C687A}"/>
                </a:ext>
              </a:extLst>
            </p:cNvPr>
            <p:cNvSpPr/>
            <p:nvPr/>
          </p:nvSpPr>
          <p:spPr>
            <a:xfrm>
              <a:off x="7524776" y="1292976"/>
              <a:ext cx="1910335" cy="53857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1" name="TextBox 10">
            <a:extLst>
              <a:ext uri="{FF2B5EF4-FFF2-40B4-BE49-F238E27FC236}">
                <a16:creationId xmlns:a16="http://schemas.microsoft.com/office/drawing/2014/main" id="{5C259813-A1C4-C235-1BE8-EA2FF8F7F3B0}"/>
              </a:ext>
            </a:extLst>
          </p:cNvPr>
          <p:cNvSpPr txBox="1"/>
          <p:nvPr/>
        </p:nvSpPr>
        <p:spPr>
          <a:xfrm>
            <a:off x="4162098" y="1152128"/>
            <a:ext cx="7798676" cy="584775"/>
          </a:xfrm>
          <a:prstGeom prst="rect">
            <a:avLst/>
          </a:prstGeom>
          <a:noFill/>
        </p:spPr>
        <p:txBody>
          <a:bodyPr wrap="square" rtlCol="0">
            <a:spAutoFit/>
          </a:bodyPr>
          <a:lstStyle/>
          <a:p>
            <a:r>
              <a:rPr lang="en-US" sz="1600" i="1">
                <a:solidFill>
                  <a:srgbClr val="002060"/>
                </a:solidFill>
              </a:rPr>
              <a:t>Not overdraft, HUF, </a:t>
            </a:r>
            <a:r>
              <a:rPr lang="en-US" sz="1600" i="1" u="sng">
                <a:solidFill>
                  <a:srgbClr val="002060"/>
                </a:solidFill>
              </a:rPr>
              <a:t>floating rate SME loans</a:t>
            </a:r>
          </a:p>
          <a:p>
            <a:r>
              <a:rPr lang="en-US" sz="1600" i="1">
                <a:solidFill>
                  <a:srgbClr val="002060"/>
                </a:solidFill>
              </a:rPr>
              <a:t>In effect: 2022. November – 2023. June</a:t>
            </a:r>
          </a:p>
        </p:txBody>
      </p:sp>
      <p:sp>
        <p:nvSpPr>
          <p:cNvPr id="14" name="TextBox 13">
            <a:extLst>
              <a:ext uri="{FF2B5EF4-FFF2-40B4-BE49-F238E27FC236}">
                <a16:creationId xmlns:a16="http://schemas.microsoft.com/office/drawing/2014/main" id="{294BB973-4080-2E1B-69A7-E1F55E325BC7}"/>
              </a:ext>
            </a:extLst>
          </p:cNvPr>
          <p:cNvSpPr txBox="1"/>
          <p:nvPr/>
        </p:nvSpPr>
        <p:spPr>
          <a:xfrm>
            <a:off x="3152776" y="1351146"/>
            <a:ext cx="1109763" cy="584775"/>
          </a:xfrm>
          <a:prstGeom prst="rect">
            <a:avLst/>
          </a:prstGeom>
          <a:noFill/>
        </p:spPr>
        <p:txBody>
          <a:bodyPr wrap="square" rtlCol="0">
            <a:spAutoFit/>
          </a:bodyPr>
          <a:lstStyle/>
          <a:p>
            <a:pPr algn="ctr"/>
            <a:r>
              <a:rPr lang="en-US" sz="1600" b="1">
                <a:solidFill>
                  <a:schemeClr val="tx2"/>
                </a:solidFill>
              </a:rPr>
              <a:t>2022.</a:t>
            </a:r>
          </a:p>
          <a:p>
            <a:pPr algn="ctr"/>
            <a:r>
              <a:rPr lang="en-US" sz="1600" b="1">
                <a:solidFill>
                  <a:schemeClr val="tx2"/>
                </a:solidFill>
              </a:rPr>
              <a:t>Oct.</a:t>
            </a:r>
          </a:p>
        </p:txBody>
      </p:sp>
      <p:sp>
        <p:nvSpPr>
          <p:cNvPr id="15" name="TextBox 14">
            <a:extLst>
              <a:ext uri="{FF2B5EF4-FFF2-40B4-BE49-F238E27FC236}">
                <a16:creationId xmlns:a16="http://schemas.microsoft.com/office/drawing/2014/main" id="{83507778-793F-FA3E-E241-1E646D24EDD1}"/>
              </a:ext>
            </a:extLst>
          </p:cNvPr>
          <p:cNvSpPr txBox="1"/>
          <p:nvPr/>
        </p:nvSpPr>
        <p:spPr>
          <a:xfrm>
            <a:off x="3111653" y="2402209"/>
            <a:ext cx="1109763" cy="584775"/>
          </a:xfrm>
          <a:prstGeom prst="rect">
            <a:avLst/>
          </a:prstGeom>
          <a:noFill/>
        </p:spPr>
        <p:txBody>
          <a:bodyPr wrap="square" rtlCol="0">
            <a:spAutoFit/>
          </a:bodyPr>
          <a:lstStyle/>
          <a:p>
            <a:pPr algn="ctr"/>
            <a:r>
              <a:rPr lang="en-US" sz="1600" b="1">
                <a:solidFill>
                  <a:schemeClr val="tx2"/>
                </a:solidFill>
              </a:rPr>
              <a:t>2022.</a:t>
            </a:r>
          </a:p>
          <a:p>
            <a:pPr algn="ctr"/>
            <a:r>
              <a:rPr lang="en-US" sz="1600" b="1">
                <a:solidFill>
                  <a:schemeClr val="tx2"/>
                </a:solidFill>
              </a:rPr>
              <a:t>Oct.</a:t>
            </a:r>
          </a:p>
        </p:txBody>
      </p:sp>
      <p:sp>
        <p:nvSpPr>
          <p:cNvPr id="16" name="TextBox 15">
            <a:extLst>
              <a:ext uri="{FF2B5EF4-FFF2-40B4-BE49-F238E27FC236}">
                <a16:creationId xmlns:a16="http://schemas.microsoft.com/office/drawing/2014/main" id="{D4E2CB6D-08CD-0064-507E-E7706EE7E79F}"/>
              </a:ext>
            </a:extLst>
          </p:cNvPr>
          <p:cNvSpPr txBox="1"/>
          <p:nvPr/>
        </p:nvSpPr>
        <p:spPr>
          <a:xfrm>
            <a:off x="3012963" y="3398370"/>
            <a:ext cx="1307144" cy="584775"/>
          </a:xfrm>
          <a:prstGeom prst="rect">
            <a:avLst/>
          </a:prstGeom>
          <a:noFill/>
        </p:spPr>
        <p:txBody>
          <a:bodyPr wrap="square" rtlCol="0">
            <a:spAutoFit/>
          </a:bodyPr>
          <a:lstStyle/>
          <a:p>
            <a:pPr algn="ctr"/>
            <a:r>
              <a:rPr lang="en-US" sz="1600" b="1">
                <a:solidFill>
                  <a:schemeClr val="tx2"/>
                </a:solidFill>
              </a:rPr>
              <a:t>2022.</a:t>
            </a:r>
          </a:p>
          <a:p>
            <a:pPr algn="ctr"/>
            <a:r>
              <a:rPr lang="en-US" sz="1600" b="1">
                <a:solidFill>
                  <a:schemeClr val="tx2"/>
                </a:solidFill>
              </a:rPr>
              <a:t>Sept.</a:t>
            </a:r>
          </a:p>
        </p:txBody>
      </p:sp>
      <p:sp>
        <p:nvSpPr>
          <p:cNvPr id="17" name="TextBox 16">
            <a:extLst>
              <a:ext uri="{FF2B5EF4-FFF2-40B4-BE49-F238E27FC236}">
                <a16:creationId xmlns:a16="http://schemas.microsoft.com/office/drawing/2014/main" id="{11A0C1AB-BCAB-3896-C6FC-CD1EB30626DC}"/>
              </a:ext>
            </a:extLst>
          </p:cNvPr>
          <p:cNvSpPr txBox="1"/>
          <p:nvPr/>
        </p:nvSpPr>
        <p:spPr>
          <a:xfrm>
            <a:off x="3041599" y="4506980"/>
            <a:ext cx="1109763" cy="584775"/>
          </a:xfrm>
          <a:prstGeom prst="rect">
            <a:avLst/>
          </a:prstGeom>
          <a:noFill/>
        </p:spPr>
        <p:txBody>
          <a:bodyPr wrap="square" rtlCol="0">
            <a:spAutoFit/>
          </a:bodyPr>
          <a:lstStyle/>
          <a:p>
            <a:pPr algn="ctr"/>
            <a:r>
              <a:rPr lang="en-US" sz="1600" b="1">
                <a:solidFill>
                  <a:schemeClr val="tx2"/>
                </a:solidFill>
              </a:rPr>
              <a:t>2022.</a:t>
            </a:r>
          </a:p>
          <a:p>
            <a:pPr algn="ctr"/>
            <a:r>
              <a:rPr lang="en-US" sz="1600" b="1">
                <a:solidFill>
                  <a:schemeClr val="tx2"/>
                </a:solidFill>
              </a:rPr>
              <a:t>June</a:t>
            </a:r>
          </a:p>
        </p:txBody>
      </p:sp>
      <p:sp>
        <p:nvSpPr>
          <p:cNvPr id="18" name="TextBox 17">
            <a:extLst>
              <a:ext uri="{FF2B5EF4-FFF2-40B4-BE49-F238E27FC236}">
                <a16:creationId xmlns:a16="http://schemas.microsoft.com/office/drawing/2014/main" id="{450E5602-C3B0-A05F-D03B-B29C33DAA163}"/>
              </a:ext>
            </a:extLst>
          </p:cNvPr>
          <p:cNvSpPr txBox="1"/>
          <p:nvPr/>
        </p:nvSpPr>
        <p:spPr>
          <a:xfrm>
            <a:off x="3037692" y="5551932"/>
            <a:ext cx="1138094" cy="584775"/>
          </a:xfrm>
          <a:prstGeom prst="rect">
            <a:avLst/>
          </a:prstGeom>
          <a:noFill/>
        </p:spPr>
        <p:txBody>
          <a:bodyPr wrap="square" rtlCol="0">
            <a:spAutoFit/>
          </a:bodyPr>
          <a:lstStyle/>
          <a:p>
            <a:pPr algn="ctr"/>
            <a:r>
              <a:rPr lang="en-US" sz="1600" b="1">
                <a:solidFill>
                  <a:schemeClr val="tx2"/>
                </a:solidFill>
              </a:rPr>
              <a:t>2021.</a:t>
            </a:r>
          </a:p>
          <a:p>
            <a:pPr algn="ctr"/>
            <a:r>
              <a:rPr lang="en-US" sz="1600" b="1">
                <a:solidFill>
                  <a:schemeClr val="tx2"/>
                </a:solidFill>
              </a:rPr>
              <a:t>December</a:t>
            </a:r>
          </a:p>
        </p:txBody>
      </p:sp>
      <p:sp>
        <p:nvSpPr>
          <p:cNvPr id="43" name="Arrow: Right 42">
            <a:extLst>
              <a:ext uri="{FF2B5EF4-FFF2-40B4-BE49-F238E27FC236}">
                <a16:creationId xmlns:a16="http://schemas.microsoft.com/office/drawing/2014/main" id="{48EF746E-2C0B-7915-A490-6CDB90A2A6CF}"/>
              </a:ext>
            </a:extLst>
          </p:cNvPr>
          <p:cNvSpPr/>
          <p:nvPr/>
        </p:nvSpPr>
        <p:spPr>
          <a:xfrm>
            <a:off x="7950772" y="4983962"/>
            <a:ext cx="1753372" cy="225842"/>
          </a:xfrm>
          <a:prstGeom prst="rightArrow">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Arrow: Right 43">
            <a:extLst>
              <a:ext uri="{FF2B5EF4-FFF2-40B4-BE49-F238E27FC236}">
                <a16:creationId xmlns:a16="http://schemas.microsoft.com/office/drawing/2014/main" id="{DD1A07A3-496E-074E-6980-2B6D1F3D6FC0}"/>
              </a:ext>
            </a:extLst>
          </p:cNvPr>
          <p:cNvSpPr/>
          <p:nvPr/>
        </p:nvSpPr>
        <p:spPr>
          <a:xfrm>
            <a:off x="7950772" y="6023786"/>
            <a:ext cx="1753372" cy="225842"/>
          </a:xfrm>
          <a:prstGeom prst="rightArrow">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666039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3E87-4E97-6CDC-BA7B-6AC288269700}"/>
              </a:ext>
            </a:extLst>
          </p:cNvPr>
          <p:cNvSpPr>
            <a:spLocks noGrp="1"/>
          </p:cNvSpPr>
          <p:nvPr>
            <p:ph type="title"/>
          </p:nvPr>
        </p:nvSpPr>
        <p:spPr>
          <a:xfrm>
            <a:off x="3289956" y="101728"/>
            <a:ext cx="8817814" cy="713833"/>
          </a:xfrm>
        </p:spPr>
        <p:txBody>
          <a:bodyPr>
            <a:noAutofit/>
          </a:bodyPr>
          <a:lstStyle/>
          <a:p>
            <a:r>
              <a:rPr lang="hu-HU" sz="2000" dirty="0"/>
              <a:t>In a </a:t>
            </a:r>
            <a:r>
              <a:rPr lang="hu-HU" sz="2000" dirty="0" err="1"/>
              <a:t>longer</a:t>
            </a:r>
            <a:r>
              <a:rPr lang="hu-HU" sz="2000" dirty="0"/>
              <a:t> </a:t>
            </a:r>
            <a:r>
              <a:rPr lang="hu-HU" sz="2000" dirty="0" err="1"/>
              <a:t>period</a:t>
            </a:r>
            <a:r>
              <a:rPr lang="hu-HU" sz="2000" dirty="0"/>
              <a:t> </a:t>
            </a:r>
            <a:r>
              <a:rPr lang="en-US" sz="2000" dirty="0"/>
              <a:t>The disadvantages of the interest cap </a:t>
            </a:r>
            <a:br>
              <a:rPr lang="en-US" sz="2000" dirty="0"/>
            </a:br>
            <a:r>
              <a:rPr lang="en-US" sz="2000" dirty="0"/>
              <a:t>outweigh its advantage</a:t>
            </a:r>
            <a:r>
              <a:rPr lang="hu-HU" sz="2000" dirty="0"/>
              <a:t>s</a:t>
            </a:r>
            <a:endParaRPr lang="en-US" sz="2000" dirty="0"/>
          </a:p>
        </p:txBody>
      </p:sp>
      <p:sp>
        <p:nvSpPr>
          <p:cNvPr id="6" name="TextBox 5">
            <a:extLst>
              <a:ext uri="{FF2B5EF4-FFF2-40B4-BE49-F238E27FC236}">
                <a16:creationId xmlns:a16="http://schemas.microsoft.com/office/drawing/2014/main" id="{4FBAD4EC-DE01-88E3-358F-C828155665B6}"/>
              </a:ext>
            </a:extLst>
          </p:cNvPr>
          <p:cNvSpPr txBox="1"/>
          <p:nvPr/>
        </p:nvSpPr>
        <p:spPr>
          <a:xfrm>
            <a:off x="3156426" y="945254"/>
            <a:ext cx="8951344" cy="3652282"/>
          </a:xfrm>
          <a:prstGeom prst="rect">
            <a:avLst/>
          </a:prstGeom>
          <a:noFill/>
        </p:spPr>
        <p:txBody>
          <a:bodyPr wrap="square" rtlCol="0">
            <a:spAutoFit/>
          </a:bodyPr>
          <a:lstStyle/>
          <a:p>
            <a:pPr>
              <a:spcBef>
                <a:spcPts val="750"/>
              </a:spcBef>
            </a:pPr>
            <a:r>
              <a:rPr lang="en-US" dirty="0">
                <a:solidFill>
                  <a:schemeClr val="tx2"/>
                </a:solidFill>
              </a:rPr>
              <a:t>The interest rate cap measure significantly </a:t>
            </a:r>
            <a:r>
              <a:rPr lang="en-US" b="1" dirty="0">
                <a:solidFill>
                  <a:srgbClr val="00B050"/>
                </a:solidFill>
              </a:rPr>
              <a:t>reduces the repayment burden </a:t>
            </a:r>
            <a:r>
              <a:rPr lang="en-US" dirty="0">
                <a:solidFill>
                  <a:schemeClr val="tx2"/>
                </a:solidFill>
              </a:rPr>
              <a:t>of the debtors concerned, but at the same time it also has </a:t>
            </a:r>
            <a:r>
              <a:rPr lang="en-US" b="1" dirty="0">
                <a:solidFill>
                  <a:schemeClr val="accent3"/>
                </a:solidFill>
              </a:rPr>
              <a:t>a number of harmful consequences</a:t>
            </a:r>
            <a:r>
              <a:rPr lang="en-US" dirty="0">
                <a:solidFill>
                  <a:schemeClr val="tx2"/>
                </a:solidFill>
              </a:rPr>
              <a:t>:</a:t>
            </a:r>
          </a:p>
          <a:p>
            <a:pPr marL="342900" indent="-342900">
              <a:spcBef>
                <a:spcPts val="750"/>
              </a:spcBef>
              <a:buClr>
                <a:srgbClr val="002060"/>
              </a:buClr>
              <a:buFont typeface="Wingdings" panose="05000000000000000000" pitchFamily="2" charset="2"/>
              <a:buChar char="§"/>
            </a:pPr>
            <a:r>
              <a:rPr lang="en-US" b="1" dirty="0">
                <a:solidFill>
                  <a:srgbClr val="C00000"/>
                </a:solidFill>
              </a:rPr>
              <a:t>Weakens the monetary transmission mechanism.</a:t>
            </a:r>
          </a:p>
          <a:p>
            <a:pPr marL="342900" indent="-342900">
              <a:spcBef>
                <a:spcPts val="750"/>
              </a:spcBef>
              <a:buClr>
                <a:srgbClr val="002060"/>
              </a:buClr>
              <a:buFont typeface="Wingdings" panose="05000000000000000000" pitchFamily="2" charset="2"/>
              <a:buChar char="§"/>
            </a:pPr>
            <a:r>
              <a:rPr lang="en-US" b="1" dirty="0">
                <a:solidFill>
                  <a:srgbClr val="C00000"/>
                </a:solidFill>
              </a:rPr>
              <a:t>It results in a direct loss for the banks, </a:t>
            </a:r>
            <a:r>
              <a:rPr lang="en-US" dirty="0">
                <a:solidFill>
                  <a:schemeClr val="tx2"/>
                </a:solidFill>
              </a:rPr>
              <a:t>which could be further increased by the additional impairment of the affected transactions when the program is phased out.</a:t>
            </a:r>
          </a:p>
          <a:p>
            <a:pPr marL="342900" indent="-342900">
              <a:spcBef>
                <a:spcPts val="750"/>
              </a:spcBef>
              <a:buClr>
                <a:srgbClr val="002060"/>
              </a:buClr>
              <a:buFont typeface="Wingdings" panose="05000000000000000000" pitchFamily="2" charset="2"/>
              <a:buChar char="§"/>
            </a:pPr>
            <a:r>
              <a:rPr lang="en-US" b="1" dirty="0">
                <a:solidFill>
                  <a:srgbClr val="C00000"/>
                </a:solidFill>
              </a:rPr>
              <a:t>It has a negative effect on the domestic financial culture and increases moral hazard.</a:t>
            </a:r>
            <a:endParaRPr lang="en-US" dirty="0">
              <a:solidFill>
                <a:srgbClr val="FF0000"/>
              </a:solidFill>
            </a:endParaRPr>
          </a:p>
          <a:p>
            <a:pPr marL="342900" indent="-342900">
              <a:spcBef>
                <a:spcPts val="750"/>
              </a:spcBef>
              <a:buClr>
                <a:srgbClr val="002060"/>
              </a:buClr>
              <a:buFont typeface="Wingdings" panose="05000000000000000000" pitchFamily="2" charset="2"/>
              <a:buChar char="§"/>
            </a:pPr>
            <a:r>
              <a:rPr lang="en-US" dirty="0">
                <a:solidFill>
                  <a:schemeClr val="tx2"/>
                </a:solidFill>
              </a:rPr>
              <a:t>In its current form</a:t>
            </a:r>
            <a:r>
              <a:rPr lang="en-US" b="1" dirty="0">
                <a:solidFill>
                  <a:srgbClr val="C00000"/>
                </a:solidFill>
              </a:rPr>
              <a:t>, it unreasonably gives a broad advantage to higher-risk, variable-rate mortgage borrowers.</a:t>
            </a:r>
          </a:p>
          <a:p>
            <a:pPr marL="342900" indent="-342900">
              <a:spcBef>
                <a:spcPts val="750"/>
              </a:spcBef>
              <a:buClr>
                <a:srgbClr val="002060"/>
              </a:buClr>
              <a:buFont typeface="Wingdings" panose="05000000000000000000" pitchFamily="2" charset="2"/>
              <a:buChar char="§"/>
            </a:pP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There are still around 7,000 mortgage loan contracts with an interest period of more than 5 years</a:t>
            </a:r>
            <a:r>
              <a:rPr lang="en-US" dirty="0">
                <a:solidFill>
                  <a:schemeClr val="tx2"/>
                </a:solidFill>
              </a:rPr>
              <a:t>, the interest repricing of which falls within the period of validity of the interest cap,</a:t>
            </a: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but even after the extension these are not subject to the interest cap.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49375EB5-B252-74EC-E2EF-156A522FDCD5}"/>
              </a:ext>
            </a:extLst>
          </p:cNvPr>
          <p:cNvGrpSpPr/>
          <p:nvPr/>
        </p:nvGrpSpPr>
        <p:grpSpPr>
          <a:xfrm>
            <a:off x="3084452" y="4727229"/>
            <a:ext cx="8964971" cy="1477328"/>
            <a:chOff x="3039063" y="4309786"/>
            <a:chExt cx="8964971" cy="1477328"/>
          </a:xfrm>
        </p:grpSpPr>
        <p:sp>
          <p:nvSpPr>
            <p:cNvPr id="4" name="TextBox 3">
              <a:extLst>
                <a:ext uri="{FF2B5EF4-FFF2-40B4-BE49-F238E27FC236}">
                  <a16:creationId xmlns:a16="http://schemas.microsoft.com/office/drawing/2014/main" id="{A8FC216D-9F5F-5D9B-B14B-2C33814FFACA}"/>
                </a:ext>
              </a:extLst>
            </p:cNvPr>
            <p:cNvSpPr txBox="1"/>
            <p:nvPr/>
          </p:nvSpPr>
          <p:spPr>
            <a:xfrm>
              <a:off x="3169384" y="4309786"/>
              <a:ext cx="8834650" cy="1477328"/>
            </a:xfrm>
            <a:prstGeom prst="rect">
              <a:avLst/>
            </a:prstGeom>
            <a:solidFill>
              <a:schemeClr val="tx2">
                <a:lumMod val="10000"/>
                <a:lumOff val="90000"/>
                <a:alpha val="50000"/>
              </a:schemeClr>
            </a:solidFill>
          </p:spPr>
          <p:txBody>
            <a:bodyPr wrap="square">
              <a:spAutoFit/>
            </a:bodyPr>
            <a:lstStyle/>
            <a:p>
              <a:r>
                <a:rPr lang="en-US" sz="1800" b="1" dirty="0">
                  <a:solidFill>
                    <a:srgbClr val="0C2148"/>
                  </a:solidFill>
                  <a:effectLst/>
                  <a:latin typeface="Calibri" panose="020F0502020204030204" pitchFamily="34" charset="0"/>
                  <a:ea typeface="Times New Roman" panose="02020603050405020304" pitchFamily="18" charset="0"/>
                  <a:cs typeface="Times New Roman" panose="02020603050405020304" pitchFamily="18" charset="0"/>
                </a:rPr>
                <a:t>	In recent years, the MNB has supported the distribution of mortgage loans with 	predictable long-term repayments with a gradually expanding range of tools.</a:t>
              </a:r>
              <a:endParaRPr lang="en-US" sz="1800" dirty="0">
                <a:solidFill>
                  <a:srgbClr val="0C214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dirty="0">
                  <a:solidFill>
                    <a:srgbClr val="0C2148"/>
                  </a:solidFill>
                  <a:effectLst/>
                  <a:latin typeface="Calibri" panose="020F0502020204030204" pitchFamily="34" charset="0"/>
                  <a:ea typeface="Times New Roman" panose="02020603050405020304" pitchFamily="18" charset="0"/>
                  <a:cs typeface="Times New Roman" panose="02020603050405020304" pitchFamily="18" charset="0"/>
                </a:rPr>
                <a:t>Between the middle of 2017 and the end of 2023, those who took out a loan with a fixed interest rate, under market conditions, have a total of </a:t>
              </a:r>
              <a:r>
                <a:rPr lang="en-US" b="1" dirty="0">
                  <a:solidFill>
                    <a:srgbClr val="0C2148"/>
                  </a:solidFill>
                  <a:effectLst/>
                  <a:latin typeface="Calibri" panose="020F0502020204030204" pitchFamily="34" charset="0"/>
                  <a:ea typeface="Times New Roman" panose="02020603050405020304" pitchFamily="18" charset="0"/>
                  <a:cs typeface="Times New Roman" panose="02020603050405020304" pitchFamily="18" charset="0"/>
                </a:rPr>
                <a:t>HUF 609 billion lower debt service </a:t>
              </a:r>
              <a:r>
                <a:rPr lang="en-US" dirty="0">
                  <a:solidFill>
                    <a:srgbClr val="0C2148"/>
                  </a:solidFill>
                  <a:effectLst/>
                  <a:latin typeface="Calibri" panose="020F0502020204030204" pitchFamily="34" charset="0"/>
                  <a:ea typeface="Times New Roman" panose="02020603050405020304" pitchFamily="18" charset="0"/>
                  <a:cs typeface="Times New Roman" panose="02020603050405020304" pitchFamily="18" charset="0"/>
                </a:rPr>
                <a:t>compared to if they had taken out a loan with a floating interest rate.</a:t>
              </a:r>
            </a:p>
          </p:txBody>
        </p:sp>
        <p:pic>
          <p:nvPicPr>
            <p:cNvPr id="5" name="Picture 2">
              <a:extLst>
                <a:ext uri="{FF2B5EF4-FFF2-40B4-BE49-F238E27FC236}">
                  <a16:creationId xmlns:a16="http://schemas.microsoft.com/office/drawing/2014/main" id="{C733F1DC-5208-CFCC-5912-6E59C8BFC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063" y="4309786"/>
              <a:ext cx="613637" cy="61363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A49BF61F-5E21-BD09-D800-4E2B4FFD417A}"/>
              </a:ext>
            </a:extLst>
          </p:cNvPr>
          <p:cNvSpPr txBox="1"/>
          <p:nvPr/>
        </p:nvSpPr>
        <p:spPr>
          <a:xfrm>
            <a:off x="3153946" y="6252668"/>
            <a:ext cx="8396317" cy="369332"/>
          </a:xfrm>
          <a:prstGeom prst="rect">
            <a:avLst/>
          </a:prstGeom>
          <a:noFill/>
        </p:spPr>
        <p:txBody>
          <a:bodyPr wrap="square">
            <a:spAutoFit/>
          </a:bodyPr>
          <a:lstStyle/>
          <a:p>
            <a:r>
              <a:rPr lang="en-US" i="1" dirty="0">
                <a:solidFill>
                  <a:schemeClr val="tx2"/>
                </a:solidFill>
              </a:rPr>
              <a:t>See Box 2 of the report for </a:t>
            </a:r>
            <a:r>
              <a:rPr lang="hu-HU" i="1" dirty="0">
                <a:solidFill>
                  <a:schemeClr val="tx2"/>
                </a:solidFill>
              </a:rPr>
              <a:t>more </a:t>
            </a:r>
            <a:r>
              <a:rPr lang="en-US" i="1" dirty="0">
                <a:solidFill>
                  <a:schemeClr val="tx2"/>
                </a:solidFill>
              </a:rPr>
              <a:t>detail on the </a:t>
            </a:r>
            <a:r>
              <a:rPr lang="hu-HU" i="1" dirty="0" err="1">
                <a:solidFill>
                  <a:schemeClr val="tx2"/>
                </a:solidFill>
              </a:rPr>
              <a:t>topic</a:t>
            </a:r>
            <a:r>
              <a:rPr lang="en-US" i="1" dirty="0">
                <a:solidFill>
                  <a:schemeClr val="tx2"/>
                </a:solidFill>
              </a:rPr>
              <a:t>.</a:t>
            </a:r>
          </a:p>
        </p:txBody>
      </p:sp>
    </p:spTree>
    <p:extLst>
      <p:ext uri="{BB962C8B-B14F-4D97-AF65-F5344CB8AC3E}">
        <p14:creationId xmlns:p14="http://schemas.microsoft.com/office/powerpoint/2010/main" val="253133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7AED-0DFC-93AD-68C7-2CFAFDCF70A7}"/>
              </a:ext>
            </a:extLst>
          </p:cNvPr>
          <p:cNvSpPr>
            <a:spLocks noGrp="1"/>
          </p:cNvSpPr>
          <p:nvPr>
            <p:ph type="title"/>
          </p:nvPr>
        </p:nvSpPr>
        <p:spPr>
          <a:xfrm>
            <a:off x="3391270" y="310449"/>
            <a:ext cx="8667379" cy="713833"/>
          </a:xfrm>
        </p:spPr>
        <p:txBody>
          <a:bodyPr>
            <a:normAutofit fontScale="90000"/>
          </a:bodyPr>
          <a:lstStyle/>
          <a:p>
            <a:r>
              <a:rPr lang="en-US" sz="2400" dirty="0"/>
              <a:t>The ratio of non-performing loans did not </a:t>
            </a:r>
            <a:r>
              <a:rPr lang="hu-HU" sz="2400" dirty="0" err="1"/>
              <a:t>grow</a:t>
            </a:r>
            <a:r>
              <a:rPr lang="en-US" sz="2400" dirty="0"/>
              <a:t> despite the increasing risks</a:t>
            </a:r>
          </a:p>
        </p:txBody>
      </p:sp>
      <p:sp>
        <p:nvSpPr>
          <p:cNvPr id="3" name="Text Placeholder 2">
            <a:extLst>
              <a:ext uri="{FF2B5EF4-FFF2-40B4-BE49-F238E27FC236}">
                <a16:creationId xmlns:a16="http://schemas.microsoft.com/office/drawing/2014/main" id="{C49D6959-F7CE-0794-876A-13776BF060CA}"/>
              </a:ext>
            </a:extLst>
          </p:cNvPr>
          <p:cNvSpPr>
            <a:spLocks noGrp="1"/>
          </p:cNvSpPr>
          <p:nvPr>
            <p:ph type="body" sz="quarter" idx="17"/>
          </p:nvPr>
        </p:nvSpPr>
        <p:spPr/>
        <p:txBody>
          <a:bodyPr/>
          <a:lstStyle/>
          <a:p>
            <a:r>
              <a:rPr lang="en-US" sz="1200" dirty="0"/>
              <a:t>Source</a:t>
            </a:r>
            <a:r>
              <a:rPr lang="hu-HU" sz="1200" dirty="0"/>
              <a:t>:</a:t>
            </a:r>
            <a:r>
              <a:rPr lang="en-US" sz="1200" dirty="0"/>
              <a:t> MNB</a:t>
            </a:r>
          </a:p>
        </p:txBody>
      </p:sp>
      <p:sp>
        <p:nvSpPr>
          <p:cNvPr id="5" name="Text Placeholder 4">
            <a:extLst>
              <a:ext uri="{FF2B5EF4-FFF2-40B4-BE49-F238E27FC236}">
                <a16:creationId xmlns:a16="http://schemas.microsoft.com/office/drawing/2014/main" id="{3A949A50-D1C9-AAE0-C1AA-036AE8C27CFF}"/>
              </a:ext>
            </a:extLst>
          </p:cNvPr>
          <p:cNvSpPr>
            <a:spLocks noGrp="1"/>
          </p:cNvSpPr>
          <p:nvPr>
            <p:ph type="body" sz="quarter" idx="18"/>
          </p:nvPr>
        </p:nvSpPr>
        <p:spPr>
          <a:xfrm>
            <a:off x="3391272" y="5953964"/>
            <a:ext cx="8390875" cy="229326"/>
          </a:xfrm>
        </p:spPr>
        <p:txBody>
          <a:bodyPr/>
          <a:lstStyle/>
          <a:p>
            <a:r>
              <a:rPr lang="en-US" sz="1800" i="1"/>
              <a:t>Ratio of non-performing loans in the credit institution sector</a:t>
            </a:r>
          </a:p>
        </p:txBody>
      </p:sp>
      <p:sp>
        <p:nvSpPr>
          <p:cNvPr id="6" name="TextBox 5">
            <a:extLst>
              <a:ext uri="{FF2B5EF4-FFF2-40B4-BE49-F238E27FC236}">
                <a16:creationId xmlns:a16="http://schemas.microsoft.com/office/drawing/2014/main" id="{530CA2F2-66C1-16E1-E86D-3BD349FBE430}"/>
              </a:ext>
            </a:extLst>
          </p:cNvPr>
          <p:cNvSpPr txBox="1"/>
          <p:nvPr/>
        </p:nvSpPr>
        <p:spPr>
          <a:xfrm>
            <a:off x="9067800" y="1323526"/>
            <a:ext cx="3124200" cy="4047262"/>
          </a:xfrm>
          <a:prstGeom prst="rect">
            <a:avLst/>
          </a:prstGeom>
          <a:solidFill>
            <a:schemeClr val="tx2">
              <a:lumMod val="10000"/>
              <a:lumOff val="90000"/>
              <a:alpha val="50000"/>
            </a:schemeClr>
          </a:solidFill>
        </p:spPr>
        <p:txBody>
          <a:bodyPr wrap="square" rtlCol="0">
            <a:spAutoFit/>
          </a:bodyPr>
          <a:lstStyle/>
          <a:p>
            <a:r>
              <a:rPr lang="en-US">
                <a:solidFill>
                  <a:schemeClr val="tx2"/>
                </a:solidFill>
              </a:rPr>
              <a:t>At the end of 2022 H1:</a:t>
            </a:r>
          </a:p>
          <a:p>
            <a:pPr marL="285750" indent="-285750">
              <a:buFont typeface="Arial" panose="020B0604020202020204" pitchFamily="34" charset="0"/>
              <a:buChar char="•"/>
            </a:pPr>
            <a:r>
              <a:rPr lang="en-US">
                <a:solidFill>
                  <a:schemeClr val="tx2"/>
                </a:solidFill>
              </a:rPr>
              <a:t>Corporate </a:t>
            </a:r>
            <a:r>
              <a:rPr lang="en-US" b="1">
                <a:solidFill>
                  <a:schemeClr val="tx2"/>
                </a:solidFill>
              </a:rPr>
              <a:t>NPL-ratio </a:t>
            </a:r>
            <a:r>
              <a:rPr lang="en-US">
                <a:solidFill>
                  <a:schemeClr val="tx2"/>
                </a:solidFill>
              </a:rPr>
              <a:t>after a small decrease was </a:t>
            </a:r>
            <a:r>
              <a:rPr lang="en-US" b="1">
                <a:solidFill>
                  <a:schemeClr val="tx2"/>
                </a:solidFill>
              </a:rPr>
              <a:t>3,9 per cent</a:t>
            </a:r>
            <a:endParaRPr lang="en-US">
              <a:solidFill>
                <a:schemeClr val="tx2"/>
              </a:solidFill>
            </a:endParaRPr>
          </a:p>
          <a:p>
            <a:pPr marL="285750" indent="-285750">
              <a:buFont typeface="Arial" panose="020B0604020202020204" pitchFamily="34" charset="0"/>
              <a:buChar char="•"/>
            </a:pPr>
            <a:r>
              <a:rPr lang="en-US">
                <a:solidFill>
                  <a:schemeClr val="tx2"/>
                </a:solidFill>
              </a:rPr>
              <a:t>Household </a:t>
            </a:r>
            <a:r>
              <a:rPr lang="en-US" b="1">
                <a:solidFill>
                  <a:schemeClr val="tx2"/>
                </a:solidFill>
              </a:rPr>
              <a:t>NPL-ratio </a:t>
            </a:r>
            <a:r>
              <a:rPr lang="en-US">
                <a:solidFill>
                  <a:schemeClr val="tx2"/>
                </a:solidFill>
              </a:rPr>
              <a:t>stagnated at </a:t>
            </a:r>
            <a:r>
              <a:rPr lang="en-US" b="1">
                <a:solidFill>
                  <a:schemeClr val="tx2"/>
                </a:solidFill>
              </a:rPr>
              <a:t>4,2 per cent</a:t>
            </a:r>
            <a:endParaRPr lang="en-US">
              <a:solidFill>
                <a:schemeClr val="tx2"/>
              </a:solidFill>
            </a:endParaRPr>
          </a:p>
          <a:p>
            <a:pPr>
              <a:spcBef>
                <a:spcPts val="600"/>
              </a:spcBef>
            </a:pPr>
            <a:r>
              <a:rPr lang="en-US">
                <a:solidFill>
                  <a:schemeClr val="tx2"/>
                </a:solidFill>
              </a:rPr>
              <a:t>The phase out of the general moratorium did not lead to a substantial increase of defaults, </a:t>
            </a:r>
            <a:r>
              <a:rPr lang="en-US" b="1">
                <a:solidFill>
                  <a:schemeClr val="tx2"/>
                </a:solidFill>
              </a:rPr>
              <a:t>most of the increase in NPL is due to the loans remaining in the moratorium</a:t>
            </a:r>
            <a:r>
              <a:rPr lang="en-US">
                <a:solidFill>
                  <a:schemeClr val="tx2"/>
                </a:solidFill>
              </a:rPr>
              <a:t>.</a:t>
            </a:r>
          </a:p>
          <a:p>
            <a:pPr marL="285750" indent="-285750">
              <a:buFont typeface="Wingdings" panose="05000000000000000000" pitchFamily="2" charset="2"/>
              <a:buChar char="Ø"/>
            </a:pPr>
            <a:r>
              <a:rPr lang="en-US" i="1">
                <a:solidFill>
                  <a:schemeClr val="tx2"/>
                </a:solidFill>
              </a:rPr>
              <a:t>For details, see Box 4 of the Report.</a:t>
            </a:r>
          </a:p>
        </p:txBody>
      </p:sp>
      <p:pic>
        <p:nvPicPr>
          <p:cNvPr id="8" name="Picture 7">
            <a:extLst>
              <a:ext uri="{FF2B5EF4-FFF2-40B4-BE49-F238E27FC236}">
                <a16:creationId xmlns:a16="http://schemas.microsoft.com/office/drawing/2014/main" id="{321A2EDD-719A-FA30-8E80-D3CA9FDFE27F}"/>
              </a:ext>
            </a:extLst>
          </p:cNvPr>
          <p:cNvPicPr>
            <a:picLocks noChangeAspect="1"/>
          </p:cNvPicPr>
          <p:nvPr/>
        </p:nvPicPr>
        <p:blipFill>
          <a:blip r:embed="rId3"/>
          <a:stretch>
            <a:fillRect/>
          </a:stretch>
        </p:blipFill>
        <p:spPr>
          <a:xfrm>
            <a:off x="3124201" y="1227578"/>
            <a:ext cx="5870043" cy="4402843"/>
          </a:xfrm>
          <a:prstGeom prst="rect">
            <a:avLst/>
          </a:prstGeom>
        </p:spPr>
      </p:pic>
    </p:spTree>
    <p:extLst>
      <p:ext uri="{BB962C8B-B14F-4D97-AF65-F5344CB8AC3E}">
        <p14:creationId xmlns:p14="http://schemas.microsoft.com/office/powerpoint/2010/main" val="285258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F9BD-242E-1553-D73C-C9DB0A878319}"/>
              </a:ext>
            </a:extLst>
          </p:cNvPr>
          <p:cNvSpPr>
            <a:spLocks noGrp="1"/>
          </p:cNvSpPr>
          <p:nvPr>
            <p:ph type="title"/>
          </p:nvPr>
        </p:nvSpPr>
        <p:spPr>
          <a:xfrm>
            <a:off x="3092088" y="174171"/>
            <a:ext cx="9071270" cy="791743"/>
          </a:xfrm>
        </p:spPr>
        <p:txBody>
          <a:bodyPr>
            <a:noAutofit/>
          </a:bodyPr>
          <a:lstStyle/>
          <a:p>
            <a:r>
              <a:rPr lang="en-US" sz="2200" dirty="0">
                <a:sym typeface="Wingdings" panose="05000000000000000000" pitchFamily="2" charset="2"/>
              </a:rPr>
              <a:t>we expect the real estate market to slow down, and in the case of some types of real estate, a </a:t>
            </a:r>
            <a:r>
              <a:rPr lang="hu-HU" sz="2200" dirty="0" err="1">
                <a:sym typeface="Wingdings" panose="05000000000000000000" pitchFamily="2" charset="2"/>
              </a:rPr>
              <a:t>pricing</a:t>
            </a:r>
            <a:r>
              <a:rPr lang="en-US" sz="2200" dirty="0">
                <a:sym typeface="Wingdings" panose="05000000000000000000" pitchFamily="2" charset="2"/>
              </a:rPr>
              <a:t> correction may also follow</a:t>
            </a:r>
            <a:endParaRPr lang="hu-HU" sz="2200" dirty="0"/>
          </a:p>
        </p:txBody>
      </p:sp>
      <p:sp>
        <p:nvSpPr>
          <p:cNvPr id="3" name="Text Placeholder 2">
            <a:extLst>
              <a:ext uri="{FF2B5EF4-FFF2-40B4-BE49-F238E27FC236}">
                <a16:creationId xmlns:a16="http://schemas.microsoft.com/office/drawing/2014/main" id="{FFA236E2-D75F-A025-71FD-17BE1862EDE2}"/>
              </a:ext>
            </a:extLst>
          </p:cNvPr>
          <p:cNvSpPr>
            <a:spLocks noGrp="1"/>
          </p:cNvSpPr>
          <p:nvPr>
            <p:ph type="body" sz="quarter" idx="17"/>
          </p:nvPr>
        </p:nvSpPr>
        <p:spPr>
          <a:xfrm>
            <a:off x="3092087" y="6410788"/>
            <a:ext cx="4651738" cy="346373"/>
          </a:xfrm>
        </p:spPr>
        <p:txBody>
          <a:bodyPr/>
          <a:lstStyle/>
          <a:p>
            <a:r>
              <a:rPr lang="hu-HU" sz="1200" dirty="0" err="1"/>
              <a:t>Note</a:t>
            </a:r>
            <a:r>
              <a:rPr lang="hu-HU" sz="1200" dirty="0"/>
              <a:t>: </a:t>
            </a:r>
            <a:r>
              <a:rPr lang="en-US" sz="1200" dirty="0"/>
              <a:t>For detailed methodology see MNB Housing Market Report May 2022.</a:t>
            </a:r>
            <a:r>
              <a:rPr lang="hu-HU" sz="1200" dirty="0"/>
              <a:t> </a:t>
            </a:r>
            <a:r>
              <a:rPr lang="hu-HU" sz="1200" dirty="0" err="1"/>
              <a:t>Source</a:t>
            </a:r>
            <a:r>
              <a:rPr lang="hu-HU" sz="1200" dirty="0"/>
              <a:t>: MNB</a:t>
            </a:r>
          </a:p>
        </p:txBody>
      </p:sp>
      <p:sp>
        <p:nvSpPr>
          <p:cNvPr id="5" name="Text Placeholder 4">
            <a:extLst>
              <a:ext uri="{FF2B5EF4-FFF2-40B4-BE49-F238E27FC236}">
                <a16:creationId xmlns:a16="http://schemas.microsoft.com/office/drawing/2014/main" id="{6BFED6AD-BF6F-94F1-0562-85E47397914D}"/>
              </a:ext>
            </a:extLst>
          </p:cNvPr>
          <p:cNvSpPr>
            <a:spLocks noGrp="1"/>
          </p:cNvSpPr>
          <p:nvPr>
            <p:ph type="body" sz="quarter" idx="18"/>
          </p:nvPr>
        </p:nvSpPr>
        <p:spPr>
          <a:xfrm>
            <a:off x="3234609" y="5392527"/>
            <a:ext cx="4230983" cy="912174"/>
          </a:xfrm>
        </p:spPr>
        <p:txBody>
          <a:bodyPr/>
          <a:lstStyle/>
          <a:p>
            <a:pPr algn="ctr"/>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Deviation of house prices from the estimated level justified by fundamentals, nationwide and in Budapest</a:t>
            </a:r>
            <a:endParaRPr lang="hu-HU" dirty="0"/>
          </a:p>
        </p:txBody>
      </p:sp>
      <p:sp>
        <p:nvSpPr>
          <p:cNvPr id="8" name="Text Placeholder 2">
            <a:extLst>
              <a:ext uri="{FF2B5EF4-FFF2-40B4-BE49-F238E27FC236}">
                <a16:creationId xmlns:a16="http://schemas.microsoft.com/office/drawing/2014/main" id="{B5BCDEAA-E534-D604-0989-3505A81319A3}"/>
              </a:ext>
            </a:extLst>
          </p:cNvPr>
          <p:cNvSpPr txBox="1">
            <a:spLocks/>
          </p:cNvSpPr>
          <p:nvPr/>
        </p:nvSpPr>
        <p:spPr>
          <a:xfrm>
            <a:off x="7973279" y="6102084"/>
            <a:ext cx="3556870" cy="655078"/>
          </a:xfrm>
          <a:prstGeom prst="rect">
            <a:avLst/>
          </a:prstGeom>
        </p:spPr>
        <p:txBody>
          <a:bodyPr vert="horz" lIns="91440" tIns="45720" rIns="91440" bIns="45720" rtlCol="0" anchor="ctr">
            <a:noAutofit/>
          </a:bodyPr>
          <a:lstStyle>
            <a:lvl1pPr marL="0" indent="0" algn="l" defTabSz="685749" rtl="0" eaLnBrk="1" latinLnBrk="0" hangingPunct="1">
              <a:lnSpc>
                <a:spcPct val="90000"/>
              </a:lnSpc>
              <a:spcBef>
                <a:spcPts val="0"/>
              </a:spcBef>
              <a:buFont typeface="Arial" panose="020B0604020202020204" pitchFamily="34" charset="0"/>
              <a:buNone/>
              <a:defRPr sz="10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hu-HU" sz="1200" dirty="0" err="1"/>
              <a:t>Note</a:t>
            </a:r>
            <a:r>
              <a:rPr lang="hu-HU" sz="1200" dirty="0"/>
              <a:t>: </a:t>
            </a:r>
            <a:r>
              <a:rPr lang="en-US" sz="1200" dirty="0"/>
              <a:t>With a red background, the decrease in the value of real estate, with a green background, factors pointing towards its increase.</a:t>
            </a:r>
            <a:r>
              <a:rPr lang="hu-HU" sz="1200" dirty="0"/>
              <a:t> </a:t>
            </a:r>
            <a:r>
              <a:rPr lang="hu-HU" sz="1200" dirty="0" err="1"/>
              <a:t>Source</a:t>
            </a:r>
            <a:r>
              <a:rPr lang="hu-HU" sz="1200" dirty="0"/>
              <a:t>: </a:t>
            </a:r>
            <a:r>
              <a:rPr lang="hu-HU" sz="1200" dirty="0" err="1"/>
              <a:t>CBRE</a:t>
            </a:r>
            <a:r>
              <a:rPr lang="hu-HU" sz="1200" dirty="0"/>
              <a:t>, </a:t>
            </a:r>
            <a:r>
              <a:rPr lang="hu-HU" sz="1200" dirty="0" err="1"/>
              <a:t>Cushman</a:t>
            </a:r>
            <a:r>
              <a:rPr lang="hu-HU" sz="1200" dirty="0"/>
              <a:t> &amp; </a:t>
            </a:r>
            <a:r>
              <a:rPr lang="hu-HU" sz="1200" dirty="0" err="1"/>
              <a:t>Wakefield</a:t>
            </a:r>
            <a:r>
              <a:rPr lang="hu-HU" sz="1200" dirty="0"/>
              <a:t>, </a:t>
            </a:r>
            <a:r>
              <a:rPr lang="hu-HU" sz="1200" dirty="0" err="1"/>
              <a:t>HCSO</a:t>
            </a:r>
            <a:r>
              <a:rPr lang="hu-HU" sz="1200" dirty="0"/>
              <a:t>, MNB</a:t>
            </a:r>
          </a:p>
        </p:txBody>
      </p:sp>
      <p:sp>
        <p:nvSpPr>
          <p:cNvPr id="9" name="Text Placeholder 4">
            <a:extLst>
              <a:ext uri="{FF2B5EF4-FFF2-40B4-BE49-F238E27FC236}">
                <a16:creationId xmlns:a16="http://schemas.microsoft.com/office/drawing/2014/main" id="{C9249EC7-360E-1FF1-A39C-93D357CE39A0}"/>
              </a:ext>
            </a:extLst>
          </p:cNvPr>
          <p:cNvSpPr txBox="1">
            <a:spLocks/>
          </p:cNvSpPr>
          <p:nvPr/>
        </p:nvSpPr>
        <p:spPr>
          <a:xfrm>
            <a:off x="7185965" y="5560309"/>
            <a:ext cx="5131498" cy="488731"/>
          </a:xfrm>
          <a:prstGeom prst="rect">
            <a:avLst/>
          </a:prstGeom>
        </p:spPr>
        <p:txBody>
          <a:bodyPr vert="horz" lIns="91440" tIns="45720" rIns="91440" bIns="45720" rtlCol="0" anchor="ctr">
            <a:noAutofit/>
          </a:bodyPr>
          <a:lstStyle>
            <a:lvl1pPr marL="0" indent="0" algn="l" defTabSz="685749" rtl="0" eaLnBrk="1" latinLnBrk="0" hangingPunct="1">
              <a:lnSpc>
                <a:spcPct val="90000"/>
              </a:lnSpc>
              <a:spcBef>
                <a:spcPts val="0"/>
              </a:spcBef>
              <a:buFont typeface="Arial" panose="020B0604020202020204" pitchFamily="34" charset="0"/>
              <a:buNone/>
              <a:defRPr sz="1050" b="0" kern="1200" cap="all" baseline="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Main features of the Hungarian commercial real estate market in </a:t>
            </a:r>
            <a:r>
              <a:rPr lang="hu-HU" sz="1800" i="1" dirty="0" err="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September</a:t>
            </a:r>
            <a:r>
              <a:rPr lang="hu-HU"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2022</a:t>
            </a:r>
            <a:endParaRPr lang="hu-HU" dirty="0"/>
          </a:p>
        </p:txBody>
      </p:sp>
      <p:pic>
        <p:nvPicPr>
          <p:cNvPr id="4" name="Picture 3">
            <a:extLst>
              <a:ext uri="{FF2B5EF4-FFF2-40B4-BE49-F238E27FC236}">
                <a16:creationId xmlns:a16="http://schemas.microsoft.com/office/drawing/2014/main" id="{FD780E88-5D3C-994F-5C55-C25F2F02D5E1}"/>
              </a:ext>
            </a:extLst>
          </p:cNvPr>
          <p:cNvPicPr>
            <a:picLocks noChangeAspect="1"/>
          </p:cNvPicPr>
          <p:nvPr/>
        </p:nvPicPr>
        <p:blipFill>
          <a:blip r:embed="rId3"/>
          <a:stretch>
            <a:fillRect/>
          </a:stretch>
        </p:blipFill>
        <p:spPr>
          <a:xfrm>
            <a:off x="3092087" y="1441296"/>
            <a:ext cx="4612562" cy="3475849"/>
          </a:xfrm>
          <a:prstGeom prst="rect">
            <a:avLst/>
          </a:prstGeom>
        </p:spPr>
      </p:pic>
      <p:graphicFrame>
        <p:nvGraphicFramePr>
          <p:cNvPr id="15" name="Table 14">
            <a:extLst>
              <a:ext uri="{FF2B5EF4-FFF2-40B4-BE49-F238E27FC236}">
                <a16:creationId xmlns:a16="http://schemas.microsoft.com/office/drawing/2014/main" id="{FB8E9990-3CA8-15C7-CBE6-F5563641322B}"/>
              </a:ext>
            </a:extLst>
          </p:cNvPr>
          <p:cNvGraphicFramePr>
            <a:graphicFrameLocks noGrp="1"/>
          </p:cNvGraphicFramePr>
          <p:nvPr>
            <p:extLst>
              <p:ext uri="{D42A27DB-BD31-4B8C-83A1-F6EECF244321}">
                <p14:modId xmlns:p14="http://schemas.microsoft.com/office/powerpoint/2010/main" val="523623116"/>
              </p:ext>
            </p:extLst>
          </p:nvPr>
        </p:nvGraphicFramePr>
        <p:xfrm>
          <a:off x="7871381" y="914358"/>
          <a:ext cx="4291974" cy="4367667"/>
        </p:xfrm>
        <a:graphic>
          <a:graphicData uri="http://schemas.openxmlformats.org/drawingml/2006/table">
            <a:tbl>
              <a:tblPr/>
              <a:tblGrid>
                <a:gridCol w="1587443">
                  <a:extLst>
                    <a:ext uri="{9D8B030D-6E8A-4147-A177-3AD203B41FA5}">
                      <a16:colId xmlns:a16="http://schemas.microsoft.com/office/drawing/2014/main" val="4063896622"/>
                    </a:ext>
                  </a:extLst>
                </a:gridCol>
                <a:gridCol w="611532">
                  <a:extLst>
                    <a:ext uri="{9D8B030D-6E8A-4147-A177-3AD203B41FA5}">
                      <a16:colId xmlns:a16="http://schemas.microsoft.com/office/drawing/2014/main" val="4283219862"/>
                    </a:ext>
                  </a:extLst>
                </a:gridCol>
                <a:gridCol w="740734">
                  <a:extLst>
                    <a:ext uri="{9D8B030D-6E8A-4147-A177-3AD203B41FA5}">
                      <a16:colId xmlns:a16="http://schemas.microsoft.com/office/drawing/2014/main" val="4000349756"/>
                    </a:ext>
                  </a:extLst>
                </a:gridCol>
                <a:gridCol w="742497">
                  <a:extLst>
                    <a:ext uri="{9D8B030D-6E8A-4147-A177-3AD203B41FA5}">
                      <a16:colId xmlns:a16="http://schemas.microsoft.com/office/drawing/2014/main" val="4190912253"/>
                    </a:ext>
                  </a:extLst>
                </a:gridCol>
                <a:gridCol w="609768">
                  <a:extLst>
                    <a:ext uri="{9D8B030D-6E8A-4147-A177-3AD203B41FA5}">
                      <a16:colId xmlns:a16="http://schemas.microsoft.com/office/drawing/2014/main" val="2635696331"/>
                    </a:ext>
                  </a:extLst>
                </a:gridCol>
              </a:tblGrid>
              <a:tr h="671339">
                <a:tc>
                  <a:txBody>
                    <a:bodyPr/>
                    <a:lstStyle/>
                    <a:p>
                      <a:pPr algn="l" fontAlgn="ctr"/>
                      <a:r>
                        <a:rPr lang="hu-HU" sz="1200" b="0" i="0" u="none" strike="noStrike">
                          <a:solidFill>
                            <a:srgbClr val="000000"/>
                          </a:solidFill>
                          <a:effectLst/>
                          <a:latin typeface="Arial" panose="020B0604020202020204" pitchFamily="34" charset="0"/>
                        </a:rPr>
                        <a:t> </a:t>
                      </a:r>
                    </a:p>
                  </a:txBody>
                  <a:tcPr marL="5889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c>
                  <a:txBody>
                    <a:bodyPr/>
                    <a:lstStyle/>
                    <a:p>
                      <a:pPr algn="ctr" rtl="0" fontAlgn="ctr"/>
                      <a:r>
                        <a:rPr lang="hu-HU" sz="1400" b="1" i="0" u="none" strike="noStrike">
                          <a:solidFill>
                            <a:srgbClr val="FFFFFF"/>
                          </a:solidFill>
                          <a:effectLst/>
                          <a:latin typeface="Calibri" panose="020F0502020204030204" pitchFamily="34" charset="0"/>
                        </a:rPr>
                        <a:t>Office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c>
                  <a:txBody>
                    <a:bodyPr/>
                    <a:lstStyle/>
                    <a:p>
                      <a:pPr algn="ctr" rtl="0" fontAlgn="ctr"/>
                      <a:r>
                        <a:rPr lang="hu-HU" sz="1400" b="1" i="0" u="none" strike="noStrike">
                          <a:solidFill>
                            <a:srgbClr val="FFFFFF"/>
                          </a:solidFill>
                          <a:effectLst/>
                          <a:latin typeface="Calibri" panose="020F0502020204030204" pitchFamily="34" charset="0"/>
                        </a:rPr>
                        <a:t>Industrial-logistics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c>
                  <a:txBody>
                    <a:bodyPr/>
                    <a:lstStyle/>
                    <a:p>
                      <a:pPr algn="ctr" rtl="0" fontAlgn="ctr"/>
                      <a:r>
                        <a:rPr lang="hu-HU" sz="1400" b="1" i="0" u="none" strike="noStrike">
                          <a:solidFill>
                            <a:srgbClr val="FFFFFF"/>
                          </a:solidFill>
                          <a:effectLst/>
                          <a:latin typeface="Calibri" panose="020F0502020204030204" pitchFamily="34" charset="0"/>
                        </a:rPr>
                        <a:t>Retail (shopping centre)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2060"/>
                    </a:solidFill>
                  </a:tcPr>
                </a:tc>
                <a:tc>
                  <a:txBody>
                    <a:bodyPr/>
                    <a:lstStyle/>
                    <a:p>
                      <a:pPr algn="ctr" rtl="0" fontAlgn="ctr"/>
                      <a:r>
                        <a:rPr lang="hu-HU" sz="1400" b="1" i="0" u="none" strike="noStrike">
                          <a:solidFill>
                            <a:srgbClr val="FFFFFF"/>
                          </a:solidFill>
                          <a:effectLst/>
                          <a:latin typeface="Calibri" panose="020F0502020204030204" pitchFamily="34" charset="0"/>
                        </a:rPr>
                        <a:t>Hotel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54137017"/>
                  </a:ext>
                </a:extLst>
              </a:tr>
              <a:tr h="202669">
                <a:tc>
                  <a:txBody>
                    <a:bodyPr/>
                    <a:lstStyle/>
                    <a:p>
                      <a:pPr algn="ctr" rtl="0" fontAlgn="ctr"/>
                      <a:r>
                        <a:rPr lang="hu-HU" sz="1200" b="1" i="0" u="none" strike="noStrike">
                          <a:solidFill>
                            <a:srgbClr val="FFFFFF"/>
                          </a:solidFill>
                          <a:effectLst/>
                          <a:latin typeface="Calibri" panose="020F0502020204030204" pitchFamily="34" charset="0"/>
                        </a:rPr>
                        <a:t>Vacancy rate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hu-HU" sz="1200" b="1" i="0" u="none" strike="noStrike">
                          <a:solidFill>
                            <a:srgbClr val="00206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a:solidFill>
                            <a:srgbClr val="00206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a:solidFill>
                            <a:srgbClr val="00206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a:solidFill>
                            <a:srgbClr val="002060"/>
                          </a:solidFill>
                          <a:effectLst/>
                          <a:latin typeface="Calibri" panose="020F0502020204030204" pitchFamily="34" charset="0"/>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extLst>
                  <a:ext uri="{0D108BD9-81ED-4DB2-BD59-A6C34878D82A}">
                    <a16:rowId xmlns:a16="http://schemas.microsoft.com/office/drawing/2014/main" val="417626884"/>
                  </a:ext>
                </a:extLst>
              </a:tr>
              <a:tr h="589004">
                <a:tc>
                  <a:txBody>
                    <a:bodyPr/>
                    <a:lstStyle/>
                    <a:p>
                      <a:pPr algn="ctr" rtl="0" fontAlgn="ctr"/>
                      <a:r>
                        <a:rPr lang="en-US" sz="1200" b="1" i="0" u="none" strike="noStrike">
                          <a:solidFill>
                            <a:srgbClr val="FFFFFF"/>
                          </a:solidFill>
                          <a:effectLst/>
                          <a:latin typeface="Calibri" panose="020F0502020204030204" pitchFamily="34" charset="0"/>
                        </a:rPr>
                        <a:t>Change in vacancy rate versus September 2019 (percentage points)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hu-HU" sz="1200" b="1" i="0" u="none" strike="noStrike">
                          <a:solidFill>
                            <a:srgbClr val="00206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tc>
                  <a:txBody>
                    <a:bodyPr/>
                    <a:lstStyle/>
                    <a:p>
                      <a:pPr algn="ctr" rtl="0" fontAlgn="ctr"/>
                      <a:r>
                        <a:rPr lang="hu-HU" sz="1200" b="1" i="0" u="none" strike="noStrike">
                          <a:solidFill>
                            <a:srgbClr val="00206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tc>
                  <a:txBody>
                    <a:bodyPr/>
                    <a:lstStyle/>
                    <a:p>
                      <a:pPr algn="ctr" rtl="0" fontAlgn="ctr"/>
                      <a:r>
                        <a:rPr lang="hu-HU" sz="1200" b="1" i="0" u="none" strike="noStrike">
                          <a:solidFill>
                            <a:srgbClr val="00206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tc>
                  <a:txBody>
                    <a:bodyPr/>
                    <a:lstStyle/>
                    <a:p>
                      <a:pPr algn="ctr" rtl="0" fontAlgn="ctr"/>
                      <a:r>
                        <a:rPr lang="hu-HU" sz="1200" b="1" i="0" u="none" strike="noStrike">
                          <a:solidFill>
                            <a:srgbClr val="002060"/>
                          </a:solidFill>
                          <a:effectLst/>
                          <a:latin typeface="Calibri" panose="020F0502020204030204" pitchFamily="34" charset="0"/>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extLst>
                  <a:ext uri="{0D108BD9-81ED-4DB2-BD59-A6C34878D82A}">
                    <a16:rowId xmlns:a16="http://schemas.microsoft.com/office/drawing/2014/main" val="2966498687"/>
                  </a:ext>
                </a:extLst>
              </a:tr>
              <a:tr h="392669">
                <a:tc>
                  <a:txBody>
                    <a:bodyPr/>
                    <a:lstStyle/>
                    <a:p>
                      <a:pPr algn="ctr" rtl="0" fontAlgn="ctr"/>
                      <a:r>
                        <a:rPr lang="en-US" sz="1200" b="1" i="0" u="none" strike="noStrike" dirty="0">
                          <a:solidFill>
                            <a:srgbClr val="FFFFFF"/>
                          </a:solidFill>
                          <a:effectLst/>
                          <a:latin typeface="Calibri" panose="020F0502020204030204" pitchFamily="34" charset="0"/>
                        </a:rPr>
                        <a:t>Change in demand versus pre-COVID level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hu-HU" sz="1200" b="1" i="0" u="none" strike="noStrike">
                          <a:solidFill>
                            <a:srgbClr val="00206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tc>
                  <a:txBody>
                    <a:bodyPr/>
                    <a:lstStyle/>
                    <a:p>
                      <a:pPr algn="ctr" rtl="0" fontAlgn="ctr"/>
                      <a:r>
                        <a:rPr lang="hu-HU" sz="1200" b="1" i="0" u="none" strike="noStrike">
                          <a:solidFill>
                            <a:srgbClr val="00206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hu-HU" sz="1200" b="1" i="0" u="none" strike="noStrike">
                          <a:solidFill>
                            <a:srgbClr val="00206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a:solidFill>
                            <a:srgbClr val="00206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651204"/>
                  </a:ext>
                </a:extLst>
              </a:tr>
              <a:tr h="785338">
                <a:tc>
                  <a:txBody>
                    <a:bodyPr/>
                    <a:lstStyle/>
                    <a:p>
                      <a:pPr algn="ctr" rtl="0" fontAlgn="ctr"/>
                      <a:r>
                        <a:rPr lang="en-US" sz="1200" b="1" i="0" u="none" strike="noStrike">
                          <a:solidFill>
                            <a:srgbClr val="FFFFFF"/>
                          </a:solidFill>
                          <a:effectLst/>
                          <a:latin typeface="Calibri" panose="020F0502020204030204" pitchFamily="34" charset="0"/>
                        </a:rPr>
                        <a:t>New supply under construction as a percentage of existing stock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hu-HU" sz="1200" b="1" i="0" u="none" strike="noStrike">
                          <a:solidFill>
                            <a:srgbClr val="00206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tc>
                  <a:txBody>
                    <a:bodyPr/>
                    <a:lstStyle/>
                    <a:p>
                      <a:pPr algn="ctr" rtl="0" fontAlgn="ctr"/>
                      <a:r>
                        <a:rPr lang="hu-HU" sz="1200" b="1" i="0" u="none" strike="noStrike" dirty="0">
                          <a:solidFill>
                            <a:srgbClr val="00206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tc>
                  <a:txBody>
                    <a:bodyPr/>
                    <a:lstStyle/>
                    <a:p>
                      <a:pPr algn="ctr" rtl="0" fontAlgn="ctr"/>
                      <a:r>
                        <a:rPr lang="hu-HU" sz="1200" b="1" i="0" u="none" strike="noStrike">
                          <a:solidFill>
                            <a:srgbClr val="00206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dirty="0">
                          <a:solidFill>
                            <a:srgbClr val="00206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5080505"/>
                  </a:ext>
                </a:extLst>
              </a:tr>
              <a:tr h="589004">
                <a:tc>
                  <a:txBody>
                    <a:bodyPr/>
                    <a:lstStyle/>
                    <a:p>
                      <a:pPr algn="ctr" rtl="0" fontAlgn="ctr"/>
                      <a:r>
                        <a:rPr lang="hu-HU" sz="1200" b="1" i="0" u="none" strike="noStrike">
                          <a:solidFill>
                            <a:srgbClr val="FFFFFF"/>
                          </a:solidFill>
                          <a:effectLst/>
                          <a:latin typeface="Calibri" panose="020F0502020204030204" pitchFamily="34" charset="0"/>
                        </a:rPr>
                        <a:t>Change in average offered rent versus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hu-HU" sz="1200" b="1" i="0" u="none" strike="noStrike">
                          <a:solidFill>
                            <a:srgbClr val="00206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dirty="0">
                          <a:solidFill>
                            <a:srgbClr val="00206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dirty="0">
                          <a:solidFill>
                            <a:srgbClr val="00206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a:solidFill>
                            <a:srgbClr val="00206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7651944"/>
                  </a:ext>
                </a:extLst>
              </a:tr>
              <a:tr h="487418">
                <a:tc>
                  <a:txBody>
                    <a:bodyPr/>
                    <a:lstStyle/>
                    <a:p>
                      <a:pPr algn="ctr" rtl="0" fontAlgn="ctr"/>
                      <a:r>
                        <a:rPr lang="hu-HU" sz="1200" b="1" i="0" u="none" strike="noStrike">
                          <a:solidFill>
                            <a:srgbClr val="FFFFFF"/>
                          </a:solidFill>
                          <a:effectLst/>
                          <a:latin typeface="Calibri" panose="020F0502020204030204" pitchFamily="34" charset="0"/>
                        </a:rPr>
                        <a:t>Change in investment yield versus September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hu-HU" sz="1200" b="1" i="0" u="none" strike="noStrike">
                          <a:solidFill>
                            <a:srgbClr val="002060"/>
                          </a:solidFill>
                          <a:effectLst/>
                          <a:latin typeface="Calibri" panose="020F0502020204030204" pitchFamily="34" charset="0"/>
                        </a:rPr>
                        <a:t>+75 bp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tc>
                  <a:txBody>
                    <a:bodyPr/>
                    <a:lstStyle/>
                    <a:p>
                      <a:pPr algn="ctr" rtl="0" fontAlgn="ctr"/>
                      <a:r>
                        <a:rPr lang="hu-HU" sz="1200" b="1" i="0" u="none" strike="noStrike">
                          <a:solidFill>
                            <a:srgbClr val="002060"/>
                          </a:solidFill>
                          <a:effectLst/>
                          <a:latin typeface="Calibri" panose="020F0502020204030204" pitchFamily="34" charset="0"/>
                        </a:rPr>
                        <a:t>-100 bp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a:solidFill>
                            <a:srgbClr val="002060"/>
                          </a:solidFill>
                          <a:effectLst/>
                          <a:latin typeface="Calibri" panose="020F0502020204030204" pitchFamily="34" charset="0"/>
                        </a:rPr>
                        <a:t>+100 bp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tc>
                  <a:txBody>
                    <a:bodyPr/>
                    <a:lstStyle/>
                    <a:p>
                      <a:pPr algn="ctr" rtl="0" fontAlgn="ctr"/>
                      <a:r>
                        <a:rPr lang="hu-HU" sz="1200" b="1" i="0" u="none" strike="noStrike">
                          <a:solidFill>
                            <a:srgbClr val="00206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3402537"/>
                  </a:ext>
                </a:extLst>
              </a:tr>
              <a:tr h="589004">
                <a:tc>
                  <a:txBody>
                    <a:bodyPr/>
                    <a:lstStyle/>
                    <a:p>
                      <a:pPr algn="ctr" rtl="0" fontAlgn="ctr"/>
                      <a:r>
                        <a:rPr lang="en-US" sz="1200" b="1" i="0" u="none" strike="noStrike">
                          <a:solidFill>
                            <a:srgbClr val="FFFFFF"/>
                          </a:solidFill>
                          <a:effectLst/>
                          <a:latin typeface="Calibri" panose="020F0502020204030204" pitchFamily="34" charset="0"/>
                        </a:rPr>
                        <a:t>Ratio of loans in moratorium as of September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hu-HU" sz="1200" b="1" i="0" u="none" strike="noStrike">
                          <a:solidFill>
                            <a:srgbClr val="002060"/>
                          </a:solidFill>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a:solidFill>
                            <a:srgbClr val="002060"/>
                          </a:solidFill>
                          <a:effectLst/>
                          <a:latin typeface="Calibri" panose="020F050202020403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a:solidFill>
                            <a:srgbClr val="002060"/>
                          </a:solidFill>
                          <a:effectLst/>
                          <a:latin typeface="Calibri" panose="020F050202020403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hu-HU" sz="1200" b="1" i="0" u="none" strike="noStrike" dirty="0">
                          <a:solidFill>
                            <a:srgbClr val="002060"/>
                          </a:solidFill>
                          <a:effectLst/>
                          <a:latin typeface="Calibri" panose="020F050202020403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4F4F"/>
                    </a:solidFill>
                  </a:tcPr>
                </a:tc>
                <a:extLst>
                  <a:ext uri="{0D108BD9-81ED-4DB2-BD59-A6C34878D82A}">
                    <a16:rowId xmlns:a16="http://schemas.microsoft.com/office/drawing/2014/main" val="3489831990"/>
                  </a:ext>
                </a:extLst>
              </a:tr>
            </a:tbl>
          </a:graphicData>
        </a:graphic>
      </p:graphicFrame>
    </p:spTree>
    <p:extLst>
      <p:ext uri="{BB962C8B-B14F-4D97-AF65-F5344CB8AC3E}">
        <p14:creationId xmlns:p14="http://schemas.microsoft.com/office/powerpoint/2010/main" val="334699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35C8-FE98-3226-BCA1-064330550594}"/>
              </a:ext>
            </a:extLst>
          </p:cNvPr>
          <p:cNvSpPr>
            <a:spLocks noGrp="1"/>
          </p:cNvSpPr>
          <p:nvPr>
            <p:ph type="title"/>
          </p:nvPr>
        </p:nvSpPr>
        <p:spPr>
          <a:xfrm>
            <a:off x="3161212" y="113211"/>
            <a:ext cx="8969828" cy="911071"/>
          </a:xfrm>
        </p:spPr>
        <p:txBody>
          <a:bodyPr vert="horz" lIns="72000" tIns="36000" rIns="72000" bIns="36000" rtlCol="0" anchor="ctr">
            <a:noAutofit/>
          </a:bodyPr>
          <a:lstStyle/>
          <a:p>
            <a:r>
              <a:rPr lang="en-US" sz="2400" dirty="0"/>
              <a:t>Special topic: Cost shocks to companies significantly increase the likelihood of loan defaults</a:t>
            </a:r>
          </a:p>
        </p:txBody>
      </p:sp>
      <p:sp>
        <p:nvSpPr>
          <p:cNvPr id="3" name="Text Placeholder 2">
            <a:extLst>
              <a:ext uri="{FF2B5EF4-FFF2-40B4-BE49-F238E27FC236}">
                <a16:creationId xmlns:a16="http://schemas.microsoft.com/office/drawing/2014/main" id="{1CCBC5A6-F003-0EB1-40A9-9563030B062D}"/>
              </a:ext>
            </a:extLst>
          </p:cNvPr>
          <p:cNvSpPr>
            <a:spLocks noGrp="1"/>
          </p:cNvSpPr>
          <p:nvPr>
            <p:ph type="body" sz="quarter" idx="17"/>
          </p:nvPr>
        </p:nvSpPr>
        <p:spPr>
          <a:xfrm>
            <a:off x="3243225" y="6505472"/>
            <a:ext cx="7679183" cy="310449"/>
          </a:xfrm>
        </p:spPr>
        <p:txBody>
          <a:bodyPr/>
          <a:lstStyle/>
          <a:p>
            <a:r>
              <a:rPr lang="hu-HU" sz="1200" dirty="0" err="1"/>
              <a:t>Note</a:t>
            </a:r>
            <a:r>
              <a:rPr lang="hu-HU" sz="1200" dirty="0"/>
              <a:t>: </a:t>
            </a:r>
            <a:r>
              <a:rPr lang="en-US" sz="1200" dirty="0"/>
              <a:t>The shocked PD distribution captures heterogeneous shocks at sector level, as a result of which corporate expenditures increase to a greater degree than their sales.</a:t>
            </a:r>
            <a:r>
              <a:rPr lang="hu-HU" sz="1200" dirty="0"/>
              <a:t> </a:t>
            </a:r>
            <a:r>
              <a:rPr lang="hu-HU" sz="1200" dirty="0" err="1"/>
              <a:t>Source</a:t>
            </a:r>
            <a:r>
              <a:rPr lang="hu-HU" sz="1200" dirty="0"/>
              <a:t>: MNB</a:t>
            </a:r>
          </a:p>
        </p:txBody>
      </p:sp>
      <p:sp>
        <p:nvSpPr>
          <p:cNvPr id="5" name="Text Placeholder 4">
            <a:extLst>
              <a:ext uri="{FF2B5EF4-FFF2-40B4-BE49-F238E27FC236}">
                <a16:creationId xmlns:a16="http://schemas.microsoft.com/office/drawing/2014/main" id="{90EB0F67-9622-E5F0-7396-7F98580359D1}"/>
              </a:ext>
            </a:extLst>
          </p:cNvPr>
          <p:cNvSpPr>
            <a:spLocks noGrp="1"/>
          </p:cNvSpPr>
          <p:nvPr>
            <p:ph type="body" sz="quarter" idx="18"/>
          </p:nvPr>
        </p:nvSpPr>
        <p:spPr>
          <a:xfrm>
            <a:off x="3243225" y="5749173"/>
            <a:ext cx="8390875" cy="684159"/>
          </a:xfrm>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PD distributions estimated with the original input data and those according to the shocks observed until autumn 2022 on the basis of the </a:t>
            </a:r>
            <a:r>
              <a:rPr lang="en-US" sz="1800" i="1" dirty="0" err="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MNB’s</a:t>
            </a:r>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SME PD model</a:t>
            </a:r>
            <a:endParaRPr lang="hu-HU" dirty="0"/>
          </a:p>
        </p:txBody>
      </p:sp>
      <p:sp>
        <p:nvSpPr>
          <p:cNvPr id="8" name="Rectangle 7">
            <a:extLst>
              <a:ext uri="{FF2B5EF4-FFF2-40B4-BE49-F238E27FC236}">
                <a16:creationId xmlns:a16="http://schemas.microsoft.com/office/drawing/2014/main" id="{1D1D5A36-9B4F-CD37-F468-FE2B46CEC926}"/>
              </a:ext>
            </a:extLst>
          </p:cNvPr>
          <p:cNvSpPr/>
          <p:nvPr/>
        </p:nvSpPr>
        <p:spPr>
          <a:xfrm>
            <a:off x="8517755" y="1024282"/>
            <a:ext cx="3674245" cy="4678204"/>
          </a:xfrm>
          <a:prstGeom prst="rect">
            <a:avLst/>
          </a:prstGeom>
          <a:solidFill>
            <a:schemeClr val="tx2">
              <a:lumMod val="10000"/>
              <a:lumOff val="90000"/>
              <a:alpha val="50000"/>
            </a:schemeClr>
          </a:solidFill>
          <a:ln>
            <a:noFill/>
          </a:ln>
        </p:spPr>
        <p:txBody>
          <a:bodyPr wrap="square">
            <a:spAutoFit/>
          </a:bodyPr>
          <a:lstStyle/>
          <a:p>
            <a:pPr>
              <a:spcBef>
                <a:spcPts val="600"/>
              </a:spcBef>
            </a:pPr>
            <a:r>
              <a:rPr lang="en-GB" dirty="0">
                <a:solidFill>
                  <a:schemeClr val="tx2"/>
                </a:solidFill>
              </a:rPr>
              <a:t>Companies </a:t>
            </a:r>
            <a:r>
              <a:rPr lang="en-GB" b="1" dirty="0">
                <a:solidFill>
                  <a:schemeClr val="tx2"/>
                </a:solidFill>
              </a:rPr>
              <a:t>where energy costs exceed 10 percent of average sales </a:t>
            </a:r>
            <a:r>
              <a:rPr lang="en-GB" dirty="0">
                <a:solidFill>
                  <a:schemeClr val="tx2"/>
                </a:solidFill>
              </a:rPr>
              <a:t>are responsible for 3 percent </a:t>
            </a:r>
            <a:r>
              <a:rPr lang="en-GB" b="1" dirty="0">
                <a:solidFill>
                  <a:schemeClr val="tx2"/>
                </a:solidFill>
              </a:rPr>
              <a:t>(~HUF 330 billion</a:t>
            </a:r>
            <a:r>
              <a:rPr lang="en-GB" dirty="0">
                <a:solidFill>
                  <a:schemeClr val="tx2"/>
                </a:solidFill>
              </a:rPr>
              <a:t>) of the entire domestic corporate loan portfolio.</a:t>
            </a:r>
            <a:endParaRPr lang="hu-HU" dirty="0">
              <a:solidFill>
                <a:schemeClr val="tx2"/>
              </a:solidFill>
            </a:endParaRPr>
          </a:p>
          <a:p>
            <a:pPr>
              <a:spcBef>
                <a:spcPts val="600"/>
              </a:spcBef>
            </a:pPr>
            <a:r>
              <a:rPr lang="en-GB" dirty="0">
                <a:solidFill>
                  <a:schemeClr val="tx2"/>
                </a:solidFill>
              </a:rPr>
              <a:t>Companies where energy costs exceed </a:t>
            </a:r>
            <a:r>
              <a:rPr lang="en-GB" b="1" dirty="0">
                <a:solidFill>
                  <a:schemeClr val="tx2"/>
                </a:solidFill>
              </a:rPr>
              <a:t>3 percent of average sales </a:t>
            </a:r>
            <a:r>
              <a:rPr lang="en-GB" dirty="0">
                <a:solidFill>
                  <a:schemeClr val="tx2"/>
                </a:solidFill>
              </a:rPr>
              <a:t>are responsible for 18 percent of the total domestic corporate loans </a:t>
            </a:r>
            <a:r>
              <a:rPr lang="en-GB" b="1" dirty="0">
                <a:solidFill>
                  <a:schemeClr val="tx2"/>
                </a:solidFill>
              </a:rPr>
              <a:t>(~ HUF 2,000 billion</a:t>
            </a:r>
            <a:r>
              <a:rPr lang="en-GB" dirty="0">
                <a:solidFill>
                  <a:schemeClr val="tx2"/>
                </a:solidFill>
              </a:rPr>
              <a:t>).</a:t>
            </a:r>
            <a:endParaRPr lang="hu-HU" dirty="0">
              <a:solidFill>
                <a:schemeClr val="tx2"/>
              </a:solidFill>
            </a:endParaRPr>
          </a:p>
          <a:p>
            <a:pPr>
              <a:spcBef>
                <a:spcPts val="600"/>
              </a:spcBef>
            </a:pPr>
            <a:r>
              <a:rPr lang="en-GB" dirty="0">
                <a:solidFill>
                  <a:schemeClr val="tx2"/>
                </a:solidFill>
              </a:rPr>
              <a:t>Expanding the latter category to </a:t>
            </a:r>
            <a:r>
              <a:rPr lang="en-GB" b="1" dirty="0">
                <a:solidFill>
                  <a:schemeClr val="tx2"/>
                </a:solidFill>
              </a:rPr>
              <a:t>include major suppliers </a:t>
            </a:r>
            <a:r>
              <a:rPr lang="en-GB" dirty="0">
                <a:solidFill>
                  <a:schemeClr val="tx2"/>
                </a:solidFill>
              </a:rPr>
              <a:t>related to these companies (contagion effects), </a:t>
            </a:r>
            <a:r>
              <a:rPr lang="en-GB" b="1" dirty="0">
                <a:solidFill>
                  <a:schemeClr val="tx2"/>
                </a:solidFill>
              </a:rPr>
              <a:t>22 percent of the total domestic corporate loan stock </a:t>
            </a:r>
            <a:r>
              <a:rPr lang="en-GB" dirty="0">
                <a:solidFill>
                  <a:schemeClr val="tx2"/>
                </a:solidFill>
              </a:rPr>
              <a:t>(~ HUF 2,400 billion) may be vulnerable.</a:t>
            </a:r>
          </a:p>
        </p:txBody>
      </p:sp>
      <p:pic>
        <p:nvPicPr>
          <p:cNvPr id="4" name="Picture 3">
            <a:extLst>
              <a:ext uri="{FF2B5EF4-FFF2-40B4-BE49-F238E27FC236}">
                <a16:creationId xmlns:a16="http://schemas.microsoft.com/office/drawing/2014/main" id="{47360B83-E682-BA3D-BD12-9325303E0380}"/>
              </a:ext>
            </a:extLst>
          </p:cNvPr>
          <p:cNvPicPr>
            <a:picLocks noChangeAspect="1"/>
          </p:cNvPicPr>
          <p:nvPr/>
        </p:nvPicPr>
        <p:blipFill>
          <a:blip r:embed="rId3"/>
          <a:stretch>
            <a:fillRect/>
          </a:stretch>
        </p:blipFill>
        <p:spPr>
          <a:xfrm>
            <a:off x="3070761" y="1358008"/>
            <a:ext cx="5446994" cy="4230260"/>
          </a:xfrm>
          <a:prstGeom prst="rect">
            <a:avLst/>
          </a:prstGeom>
        </p:spPr>
      </p:pic>
    </p:spTree>
    <p:extLst>
      <p:ext uri="{BB962C8B-B14F-4D97-AF65-F5344CB8AC3E}">
        <p14:creationId xmlns:p14="http://schemas.microsoft.com/office/powerpoint/2010/main" val="26914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35C8-FE98-3226-BCA1-064330550594}"/>
              </a:ext>
            </a:extLst>
          </p:cNvPr>
          <p:cNvSpPr>
            <a:spLocks noGrp="1"/>
          </p:cNvSpPr>
          <p:nvPr>
            <p:ph type="title"/>
          </p:nvPr>
        </p:nvSpPr>
        <p:spPr>
          <a:xfrm>
            <a:off x="3391271" y="310449"/>
            <a:ext cx="8635266" cy="949165"/>
          </a:xfrm>
        </p:spPr>
        <p:txBody>
          <a:bodyPr>
            <a:noAutofit/>
          </a:bodyPr>
          <a:lstStyle/>
          <a:p>
            <a:r>
              <a:rPr lang="en-US" sz="2400" kern="1200" cap="all" spc="80">
                <a:solidFill>
                  <a:schemeClr val="tx2"/>
                </a:solidFill>
                <a:latin typeface="+mj-lt"/>
                <a:ea typeface="+mj-ea"/>
                <a:cs typeface="+mj-cs"/>
              </a:rPr>
              <a:t>Special topic: The increase in utility costs affects only a narrow circle of credible households really seriously</a:t>
            </a:r>
            <a:endParaRPr lang="en-US" sz="2400"/>
          </a:p>
        </p:txBody>
      </p:sp>
      <p:sp>
        <p:nvSpPr>
          <p:cNvPr id="3" name="Text Placeholder 2">
            <a:extLst>
              <a:ext uri="{FF2B5EF4-FFF2-40B4-BE49-F238E27FC236}">
                <a16:creationId xmlns:a16="http://schemas.microsoft.com/office/drawing/2014/main" id="{1CCBC5A6-F003-0EB1-40A9-9563030B062D}"/>
              </a:ext>
            </a:extLst>
          </p:cNvPr>
          <p:cNvSpPr>
            <a:spLocks noGrp="1"/>
          </p:cNvSpPr>
          <p:nvPr>
            <p:ph type="body" sz="quarter" idx="17"/>
          </p:nvPr>
        </p:nvSpPr>
        <p:spPr>
          <a:xfrm>
            <a:off x="3289673" y="6249971"/>
            <a:ext cx="7679183" cy="537273"/>
          </a:xfrm>
        </p:spPr>
        <p:txBody>
          <a:bodyPr/>
          <a:lstStyle/>
          <a:p>
            <a:r>
              <a:rPr lang="en-US" sz="1200" dirty="0"/>
              <a:t>Note: By number of contracts. </a:t>
            </a:r>
            <a:r>
              <a:rPr lang="hu-HU" sz="1200" dirty="0"/>
              <a:t>MNB </a:t>
            </a:r>
            <a:r>
              <a:rPr lang="hu-HU" sz="1200" dirty="0" err="1"/>
              <a:t>WP</a:t>
            </a:r>
            <a:r>
              <a:rPr lang="hu-HU" sz="1200" dirty="0"/>
              <a:t> 2022/7: Bence Mérő-András Borsos- Zsuzsanna Hosszú-Zsolt Oláh-Nikolett Vágó: A </a:t>
            </a:r>
            <a:r>
              <a:rPr lang="hu-HU" sz="1200" dirty="0" err="1"/>
              <a:t>High</a:t>
            </a:r>
            <a:r>
              <a:rPr lang="hu-HU" sz="1200" dirty="0"/>
              <a:t> </a:t>
            </a:r>
            <a:r>
              <a:rPr lang="hu-HU" sz="1200" dirty="0" err="1"/>
              <a:t>Resolution</a:t>
            </a:r>
            <a:r>
              <a:rPr lang="hu-HU" sz="1200" dirty="0"/>
              <a:t> </a:t>
            </a:r>
            <a:r>
              <a:rPr lang="hu-HU" sz="1200" dirty="0" err="1"/>
              <a:t>Agent</a:t>
            </a:r>
            <a:r>
              <a:rPr lang="hu-HU" sz="1200" dirty="0"/>
              <a:t>-based </a:t>
            </a:r>
            <a:r>
              <a:rPr lang="hu-HU" sz="1200" dirty="0" err="1"/>
              <a:t>Model</a:t>
            </a:r>
            <a:r>
              <a:rPr lang="hu-HU" sz="1200" dirty="0"/>
              <a:t> of </a:t>
            </a:r>
            <a:r>
              <a:rPr lang="hu-HU" sz="1200" dirty="0" err="1"/>
              <a:t>the</a:t>
            </a:r>
            <a:r>
              <a:rPr lang="hu-HU" sz="1200" dirty="0"/>
              <a:t> </a:t>
            </a:r>
            <a:r>
              <a:rPr lang="hu-HU" sz="1200" dirty="0" err="1"/>
              <a:t>Hungarian</a:t>
            </a:r>
            <a:r>
              <a:rPr lang="hu-HU" sz="1200" dirty="0"/>
              <a:t> </a:t>
            </a:r>
            <a:r>
              <a:rPr lang="hu-HU" sz="1200" dirty="0" err="1"/>
              <a:t>Housing</a:t>
            </a:r>
            <a:r>
              <a:rPr lang="hu-HU" sz="1200" dirty="0"/>
              <a:t> Market. </a:t>
            </a:r>
            <a:r>
              <a:rPr lang="en-US" sz="1200" dirty="0"/>
              <a:t>Source: MNB</a:t>
            </a:r>
          </a:p>
          <a:p>
            <a:endParaRPr lang="en-US" sz="1200" dirty="0"/>
          </a:p>
        </p:txBody>
      </p:sp>
      <p:sp>
        <p:nvSpPr>
          <p:cNvPr id="5" name="Text Placeholder 4">
            <a:extLst>
              <a:ext uri="{FF2B5EF4-FFF2-40B4-BE49-F238E27FC236}">
                <a16:creationId xmlns:a16="http://schemas.microsoft.com/office/drawing/2014/main" id="{90EB0F67-9622-E5F0-7396-7F98580359D1}"/>
              </a:ext>
            </a:extLst>
          </p:cNvPr>
          <p:cNvSpPr>
            <a:spLocks noGrp="1"/>
          </p:cNvSpPr>
          <p:nvPr>
            <p:ph type="body" sz="quarter" idx="18"/>
          </p:nvPr>
        </p:nvSpPr>
        <p:spPr>
          <a:xfrm>
            <a:off x="3289673" y="5653633"/>
            <a:ext cx="8390875" cy="604575"/>
          </a:xfrm>
        </p:spPr>
        <p:txBody>
          <a:bodyPr/>
          <a:lstStyle/>
          <a:p>
            <a:r>
              <a:rPr lang="en-US" sz="1800" i="1" cap="all">
                <a:solidFill>
                  <a:srgbClr val="0C2148"/>
                </a:solidFill>
                <a:latin typeface="Calibri" panose="020F0502020204030204" pitchFamily="34" charset="0"/>
                <a:cs typeface="Times New Roman" panose="02020603050405020304" pitchFamily="18" charset="0"/>
              </a:rPr>
              <a:t>Changes in mortgage loans’ NPL ratio as a result of the rise in utility costs and the decline in utility consumption</a:t>
            </a:r>
            <a:endParaRPr lang="en-US" sz="1800" i="1"/>
          </a:p>
        </p:txBody>
      </p:sp>
      <p:sp>
        <p:nvSpPr>
          <p:cNvPr id="8" name="TextBox 7">
            <a:extLst>
              <a:ext uri="{FF2B5EF4-FFF2-40B4-BE49-F238E27FC236}">
                <a16:creationId xmlns:a16="http://schemas.microsoft.com/office/drawing/2014/main" id="{54B39FCE-9019-836E-6A61-AAD217714A92}"/>
              </a:ext>
            </a:extLst>
          </p:cNvPr>
          <p:cNvSpPr txBox="1"/>
          <p:nvPr/>
        </p:nvSpPr>
        <p:spPr>
          <a:xfrm>
            <a:off x="8542760" y="1483835"/>
            <a:ext cx="3649240" cy="3600986"/>
          </a:xfrm>
          <a:prstGeom prst="rect">
            <a:avLst/>
          </a:prstGeom>
          <a:solidFill>
            <a:schemeClr val="tx2">
              <a:lumMod val="10000"/>
              <a:lumOff val="90000"/>
              <a:alpha val="50000"/>
            </a:schemeClr>
          </a:solidFill>
        </p:spPr>
        <p:txBody>
          <a:bodyPr wrap="square" rtlCol="0">
            <a:spAutoFit/>
          </a:bodyPr>
          <a:lstStyle/>
          <a:p>
            <a:pPr>
              <a:spcBef>
                <a:spcPts val="600"/>
              </a:spcBef>
            </a:pPr>
            <a:r>
              <a:rPr lang="en-GB" sz="1600" b="1" dirty="0">
                <a:solidFill>
                  <a:schemeClr val="tx2"/>
                </a:solidFill>
              </a:rPr>
              <a:t>Primarily, rural, lower-income customers will be affected.</a:t>
            </a:r>
          </a:p>
          <a:p>
            <a:pPr>
              <a:spcBef>
                <a:spcPts val="600"/>
              </a:spcBef>
            </a:pPr>
            <a:r>
              <a:rPr lang="en-GB" sz="1600" dirty="0">
                <a:solidFill>
                  <a:schemeClr val="tx2"/>
                </a:solidFill>
              </a:rPr>
              <a:t>From the point of view of the ratio of income and instalments, </a:t>
            </a:r>
            <a:r>
              <a:rPr lang="en-GB" sz="1600" b="1" dirty="0">
                <a:solidFill>
                  <a:schemeClr val="tx2"/>
                </a:solidFill>
              </a:rPr>
              <a:t>5-10 percent of the loan stock may be significantly affected by the utility cost shock.</a:t>
            </a:r>
            <a:endParaRPr lang="en-US" sz="1600" b="1" dirty="0">
              <a:solidFill>
                <a:schemeClr val="tx2"/>
              </a:solidFill>
            </a:endParaRPr>
          </a:p>
          <a:p>
            <a:pPr>
              <a:spcBef>
                <a:spcPts val="600"/>
              </a:spcBef>
            </a:pPr>
            <a:r>
              <a:rPr lang="en-US" sz="1600" b="1" i="1" dirty="0">
                <a:solidFill>
                  <a:schemeClr val="tx2"/>
                </a:solidFill>
              </a:rPr>
              <a:t>AGENT-BASED MODEL ESTIMATION:</a:t>
            </a:r>
          </a:p>
          <a:p>
            <a:pPr>
              <a:spcBef>
                <a:spcPts val="600"/>
              </a:spcBef>
            </a:pPr>
            <a:r>
              <a:rPr lang="en-GB" sz="1600" dirty="0">
                <a:solidFill>
                  <a:schemeClr val="tx2"/>
                </a:solidFill>
              </a:rPr>
              <a:t>As a result of the shock to utility costs, the </a:t>
            </a:r>
            <a:r>
              <a:rPr lang="en-GB" sz="1600" b="1" dirty="0">
                <a:solidFill>
                  <a:schemeClr val="tx2"/>
                </a:solidFill>
              </a:rPr>
              <a:t>NPL rate </a:t>
            </a:r>
            <a:r>
              <a:rPr lang="en-GB" sz="1600" dirty="0">
                <a:solidFill>
                  <a:schemeClr val="tx2"/>
                </a:solidFill>
              </a:rPr>
              <a:t>of mortgage loans in the credit institution sector </a:t>
            </a:r>
            <a:r>
              <a:rPr lang="en-GB" sz="1600" b="1" dirty="0">
                <a:solidFill>
                  <a:schemeClr val="tx2"/>
                </a:solidFill>
              </a:rPr>
              <a:t>may rise by 2 percentage points</a:t>
            </a:r>
            <a:r>
              <a:rPr lang="en-GB" sz="1600" dirty="0">
                <a:solidFill>
                  <a:schemeClr val="tx2"/>
                </a:solidFill>
              </a:rPr>
              <a:t> by the end of 2023.</a:t>
            </a:r>
            <a:endParaRPr lang="hu-HU" sz="1600" dirty="0">
              <a:solidFill>
                <a:schemeClr val="tx2"/>
              </a:solidFill>
            </a:endParaRPr>
          </a:p>
          <a:p>
            <a:pPr>
              <a:spcBef>
                <a:spcPts val="600"/>
              </a:spcBef>
            </a:pPr>
            <a:r>
              <a:rPr lang="en-GB" sz="1600" dirty="0">
                <a:solidFill>
                  <a:schemeClr val="tx2"/>
                </a:solidFill>
              </a:rPr>
              <a:t>With adaptation in energy consumption, this increase can be substantially smaller.</a:t>
            </a:r>
          </a:p>
        </p:txBody>
      </p:sp>
      <p:pic>
        <p:nvPicPr>
          <p:cNvPr id="4" name="Picture 3">
            <a:extLst>
              <a:ext uri="{FF2B5EF4-FFF2-40B4-BE49-F238E27FC236}">
                <a16:creationId xmlns:a16="http://schemas.microsoft.com/office/drawing/2014/main" id="{96CDB373-D4B1-1DF1-9197-BB4A9D6A2C23}"/>
              </a:ext>
            </a:extLst>
          </p:cNvPr>
          <p:cNvPicPr>
            <a:picLocks noChangeAspect="1"/>
          </p:cNvPicPr>
          <p:nvPr/>
        </p:nvPicPr>
        <p:blipFill>
          <a:blip r:embed="rId3"/>
          <a:stretch>
            <a:fillRect/>
          </a:stretch>
        </p:blipFill>
        <p:spPr>
          <a:xfrm>
            <a:off x="3097790" y="1259614"/>
            <a:ext cx="5400000" cy="4049429"/>
          </a:xfrm>
          <a:prstGeom prst="rect">
            <a:avLst/>
          </a:prstGeom>
        </p:spPr>
      </p:pic>
    </p:spTree>
    <p:extLst>
      <p:ext uri="{BB962C8B-B14F-4D97-AF65-F5344CB8AC3E}">
        <p14:creationId xmlns:p14="http://schemas.microsoft.com/office/powerpoint/2010/main" val="1126284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AF9C-C18F-EFFB-2121-BD91C3637B21}"/>
              </a:ext>
            </a:extLst>
          </p:cNvPr>
          <p:cNvSpPr>
            <a:spLocks noGrp="1"/>
          </p:cNvSpPr>
          <p:nvPr>
            <p:ph type="title"/>
          </p:nvPr>
        </p:nvSpPr>
        <p:spPr>
          <a:xfrm>
            <a:off x="3391271" y="310449"/>
            <a:ext cx="8601032" cy="713833"/>
          </a:xfrm>
        </p:spPr>
        <p:txBody>
          <a:bodyPr>
            <a:noAutofit/>
          </a:bodyPr>
          <a:lstStyle/>
          <a:p>
            <a:r>
              <a:rPr lang="en-US" sz="2200" dirty="0"/>
              <a:t>Loan loss coverage did not change in the first half of the year despite increasing risks</a:t>
            </a:r>
          </a:p>
        </p:txBody>
      </p:sp>
      <p:sp>
        <p:nvSpPr>
          <p:cNvPr id="3" name="Text Placeholder 2">
            <a:extLst>
              <a:ext uri="{FF2B5EF4-FFF2-40B4-BE49-F238E27FC236}">
                <a16:creationId xmlns:a16="http://schemas.microsoft.com/office/drawing/2014/main" id="{03ABE174-4218-41B7-FEB6-7A30EAF26E30}"/>
              </a:ext>
            </a:extLst>
          </p:cNvPr>
          <p:cNvSpPr>
            <a:spLocks noGrp="1"/>
          </p:cNvSpPr>
          <p:nvPr>
            <p:ph type="body" sz="quarter" idx="17"/>
          </p:nvPr>
        </p:nvSpPr>
        <p:spPr/>
        <p:txBody>
          <a:bodyPr/>
          <a:lstStyle/>
          <a:p>
            <a:r>
              <a:rPr lang="en-US" sz="1200" dirty="0"/>
              <a:t>Source: MNB</a:t>
            </a:r>
          </a:p>
        </p:txBody>
      </p:sp>
      <p:sp>
        <p:nvSpPr>
          <p:cNvPr id="5" name="Text Placeholder 4">
            <a:extLst>
              <a:ext uri="{FF2B5EF4-FFF2-40B4-BE49-F238E27FC236}">
                <a16:creationId xmlns:a16="http://schemas.microsoft.com/office/drawing/2014/main" id="{D4F5F582-E6D2-6D28-D02A-D0B78CF3B57E}"/>
              </a:ext>
            </a:extLst>
          </p:cNvPr>
          <p:cNvSpPr>
            <a:spLocks noGrp="1"/>
          </p:cNvSpPr>
          <p:nvPr>
            <p:ph type="body" sz="quarter" idx="18"/>
          </p:nvPr>
        </p:nvSpPr>
        <p:spPr>
          <a:xfrm>
            <a:off x="3391271" y="6032289"/>
            <a:ext cx="8390875" cy="229326"/>
          </a:xfrm>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Changes in loan loss coverage</a:t>
            </a:r>
            <a:endParaRPr lang="en-US" dirty="0"/>
          </a:p>
        </p:txBody>
      </p:sp>
      <p:sp>
        <p:nvSpPr>
          <p:cNvPr id="4" name="TextBox 3">
            <a:extLst>
              <a:ext uri="{FF2B5EF4-FFF2-40B4-BE49-F238E27FC236}">
                <a16:creationId xmlns:a16="http://schemas.microsoft.com/office/drawing/2014/main" id="{495FCA2C-7527-059E-3DF2-21D3A753D29E}"/>
              </a:ext>
            </a:extLst>
          </p:cNvPr>
          <p:cNvSpPr txBox="1"/>
          <p:nvPr/>
        </p:nvSpPr>
        <p:spPr>
          <a:xfrm>
            <a:off x="9067800" y="1390025"/>
            <a:ext cx="3124200" cy="1754326"/>
          </a:xfrm>
          <a:prstGeom prst="rect">
            <a:avLst/>
          </a:prstGeom>
          <a:solidFill>
            <a:schemeClr val="tx2">
              <a:lumMod val="10000"/>
              <a:lumOff val="90000"/>
              <a:alpha val="50000"/>
            </a:schemeClr>
          </a:solidFill>
        </p:spPr>
        <p:txBody>
          <a:bodyPr wrap="square" rtlCol="0">
            <a:spAutoFit/>
          </a:bodyPr>
          <a:lstStyle/>
          <a:p>
            <a:r>
              <a:rPr lang="en-US" dirty="0">
                <a:solidFill>
                  <a:schemeClr val="tx2"/>
                </a:solidFill>
              </a:rPr>
              <a:t>In the first half of 2022, portfolio-level </a:t>
            </a:r>
            <a:r>
              <a:rPr lang="en-US" b="1" dirty="0">
                <a:solidFill>
                  <a:schemeClr val="tx2"/>
                </a:solidFill>
              </a:rPr>
              <a:t>loan loss coverage </a:t>
            </a:r>
            <a:r>
              <a:rPr lang="hu-HU" b="1" dirty="0">
                <a:solidFill>
                  <a:schemeClr val="tx2"/>
                </a:solidFill>
              </a:rPr>
              <a:t>- </a:t>
            </a:r>
            <a:r>
              <a:rPr lang="en-US" dirty="0">
                <a:solidFill>
                  <a:schemeClr val="tx2"/>
                </a:solidFill>
              </a:rPr>
              <a:t>indicating forward</a:t>
            </a:r>
            <a:r>
              <a:rPr lang="hu-HU" dirty="0">
                <a:solidFill>
                  <a:schemeClr val="tx2"/>
                </a:solidFill>
              </a:rPr>
              <a:t> </a:t>
            </a:r>
            <a:r>
              <a:rPr lang="en-US" dirty="0">
                <a:solidFill>
                  <a:schemeClr val="tx2"/>
                </a:solidFill>
              </a:rPr>
              <a:t>looking loss accounting</a:t>
            </a:r>
            <a:r>
              <a:rPr lang="hu-HU" dirty="0">
                <a:solidFill>
                  <a:schemeClr val="tx2"/>
                </a:solidFill>
              </a:rPr>
              <a:t> - </a:t>
            </a:r>
            <a:r>
              <a:rPr lang="en-US" b="1" dirty="0">
                <a:solidFill>
                  <a:schemeClr val="tx2"/>
                </a:solidFill>
              </a:rPr>
              <a:t>still stagnated</a:t>
            </a:r>
            <a:r>
              <a:rPr lang="hu-HU" b="1" dirty="0">
                <a:solidFill>
                  <a:schemeClr val="tx2"/>
                </a:solidFill>
              </a:rPr>
              <a:t> </a:t>
            </a:r>
            <a:r>
              <a:rPr lang="en-US" dirty="0">
                <a:solidFill>
                  <a:schemeClr val="tx2"/>
                </a:solidFill>
              </a:rPr>
              <a:t>in the banking system</a:t>
            </a:r>
            <a:r>
              <a:rPr lang="hu-HU" dirty="0">
                <a:solidFill>
                  <a:schemeClr val="tx2"/>
                </a:solidFill>
              </a:rPr>
              <a:t>.</a:t>
            </a:r>
            <a:endParaRPr lang="en-US" b="1" dirty="0">
              <a:solidFill>
                <a:schemeClr val="tx2"/>
              </a:solidFill>
            </a:endParaRPr>
          </a:p>
        </p:txBody>
      </p:sp>
      <p:pic>
        <p:nvPicPr>
          <p:cNvPr id="8" name="Picture 7">
            <a:extLst>
              <a:ext uri="{FF2B5EF4-FFF2-40B4-BE49-F238E27FC236}">
                <a16:creationId xmlns:a16="http://schemas.microsoft.com/office/drawing/2014/main" id="{B6C4EBE2-5EB9-6201-3C87-733D67F5AA0C}"/>
              </a:ext>
            </a:extLst>
          </p:cNvPr>
          <p:cNvPicPr>
            <a:picLocks noChangeAspect="1"/>
          </p:cNvPicPr>
          <p:nvPr/>
        </p:nvPicPr>
        <p:blipFill>
          <a:blip r:embed="rId3"/>
          <a:stretch>
            <a:fillRect/>
          </a:stretch>
        </p:blipFill>
        <p:spPr>
          <a:xfrm>
            <a:off x="3124201" y="1274460"/>
            <a:ext cx="5894538" cy="4541878"/>
          </a:xfrm>
          <a:prstGeom prst="rect">
            <a:avLst/>
          </a:prstGeom>
        </p:spPr>
      </p:pic>
      <p:sp>
        <p:nvSpPr>
          <p:cNvPr id="6" name="TextBox 5">
            <a:extLst>
              <a:ext uri="{FF2B5EF4-FFF2-40B4-BE49-F238E27FC236}">
                <a16:creationId xmlns:a16="http://schemas.microsoft.com/office/drawing/2014/main" id="{155D8436-6AB4-E172-3B72-39D43638F1EE}"/>
              </a:ext>
            </a:extLst>
          </p:cNvPr>
          <p:cNvSpPr txBox="1"/>
          <p:nvPr/>
        </p:nvSpPr>
        <p:spPr>
          <a:xfrm>
            <a:off x="9067800" y="3231015"/>
            <a:ext cx="3140919" cy="2585323"/>
          </a:xfrm>
          <a:prstGeom prst="rect">
            <a:avLst/>
          </a:prstGeom>
          <a:solidFill>
            <a:schemeClr val="tx2">
              <a:lumMod val="10000"/>
              <a:lumOff val="90000"/>
              <a:alpha val="50000"/>
            </a:schemeClr>
          </a:solidFill>
        </p:spPr>
        <p:txBody>
          <a:bodyPr wrap="square" rtlCol="0">
            <a:spAutoFit/>
          </a:bodyPr>
          <a:lstStyle/>
          <a:p>
            <a:r>
              <a:rPr lang="en-GB" dirty="0">
                <a:solidFill>
                  <a:schemeClr val="tx2"/>
                </a:solidFill>
              </a:rPr>
              <a:t>Expected losses are moderated by</a:t>
            </a:r>
            <a:r>
              <a:rPr lang="hu-HU" dirty="0">
                <a:solidFill>
                  <a:schemeClr val="tx2"/>
                </a:solidFill>
              </a:rPr>
              <a:t> </a:t>
            </a:r>
            <a:r>
              <a:rPr lang="hu-HU" dirty="0" err="1">
                <a:solidFill>
                  <a:schemeClr val="tx2"/>
                </a:solidFill>
              </a:rPr>
              <a:t>the</a:t>
            </a:r>
            <a:r>
              <a:rPr lang="hu-HU" dirty="0">
                <a:solidFill>
                  <a:schemeClr val="tx2"/>
                </a:solidFill>
              </a:rPr>
              <a:t> </a:t>
            </a:r>
            <a:r>
              <a:rPr lang="hu-HU" dirty="0" err="1">
                <a:solidFill>
                  <a:schemeClr val="tx2"/>
                </a:solidFill>
              </a:rPr>
              <a:t>following</a:t>
            </a:r>
            <a:r>
              <a:rPr lang="en-GB" dirty="0">
                <a:solidFill>
                  <a:schemeClr val="tx2"/>
                </a:solidFill>
              </a:rPr>
              <a:t>:</a:t>
            </a:r>
          </a:p>
          <a:p>
            <a:pPr marL="342900" indent="-342900">
              <a:buFont typeface="Arial" panose="020B0604020202020204" pitchFamily="34" charset="0"/>
              <a:buChar char="•"/>
            </a:pPr>
            <a:r>
              <a:rPr lang="en-GB" b="1" dirty="0">
                <a:solidFill>
                  <a:schemeClr val="tx2"/>
                </a:solidFill>
              </a:rPr>
              <a:t>Liquid assets of corporates increased significantly </a:t>
            </a:r>
            <a:r>
              <a:rPr lang="en-GB" dirty="0">
                <a:solidFill>
                  <a:schemeClr val="tx2"/>
                </a:solidFill>
              </a:rPr>
              <a:t>in the last years.</a:t>
            </a:r>
          </a:p>
          <a:p>
            <a:pPr marL="342900" indent="-342900">
              <a:buFont typeface="Arial" panose="020B0604020202020204" pitchFamily="34" charset="0"/>
              <a:buChar char="•"/>
            </a:pPr>
            <a:r>
              <a:rPr lang="en-GB" dirty="0">
                <a:solidFill>
                  <a:schemeClr val="tx2"/>
                </a:solidFill>
              </a:rPr>
              <a:t>There is </a:t>
            </a:r>
            <a:r>
              <a:rPr lang="en-GB" b="1" dirty="0">
                <a:solidFill>
                  <a:schemeClr val="tx2"/>
                </a:solidFill>
              </a:rPr>
              <a:t>state guarantee behind a considerable portion </a:t>
            </a:r>
            <a:r>
              <a:rPr lang="en-GB" dirty="0">
                <a:solidFill>
                  <a:schemeClr val="tx2"/>
                </a:solidFill>
              </a:rPr>
              <a:t>of </a:t>
            </a:r>
            <a:r>
              <a:rPr lang="hu-HU" dirty="0" err="1">
                <a:solidFill>
                  <a:schemeClr val="tx2"/>
                </a:solidFill>
              </a:rPr>
              <a:t>the</a:t>
            </a:r>
            <a:r>
              <a:rPr lang="hu-HU" dirty="0">
                <a:solidFill>
                  <a:schemeClr val="tx2"/>
                </a:solidFill>
              </a:rPr>
              <a:t> </a:t>
            </a:r>
            <a:r>
              <a:rPr lang="en-GB" dirty="0">
                <a:solidFill>
                  <a:schemeClr val="tx2"/>
                </a:solidFill>
              </a:rPr>
              <a:t>corporate loan stock.</a:t>
            </a:r>
          </a:p>
        </p:txBody>
      </p:sp>
      <p:pic>
        <p:nvPicPr>
          <p:cNvPr id="7" name="Picture 2" descr="Protection shield with a check mark - Free technology icons">
            <a:extLst>
              <a:ext uri="{FF2B5EF4-FFF2-40B4-BE49-F238E27FC236}">
                <a16:creationId xmlns:a16="http://schemas.microsoft.com/office/drawing/2014/main" id="{23EF45E7-3E95-7616-988D-BF77D9BFB5F7}"/>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30954" y="4329636"/>
            <a:ext cx="556137" cy="55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4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4041494974"/>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8919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D43C2-4C46-0710-04D5-39C83D742D4E}"/>
              </a:ext>
            </a:extLst>
          </p:cNvPr>
          <p:cNvSpPr/>
          <p:nvPr/>
        </p:nvSpPr>
        <p:spPr>
          <a:xfrm>
            <a:off x="3043787" y="3976577"/>
            <a:ext cx="9148213" cy="2400032"/>
          </a:xfrm>
          <a:prstGeom prst="rect">
            <a:avLst/>
          </a:prstGeom>
          <a:solidFill>
            <a:schemeClr val="tx2">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Title 1">
            <a:extLst>
              <a:ext uri="{FF2B5EF4-FFF2-40B4-BE49-F238E27FC236}">
                <a16:creationId xmlns:a16="http://schemas.microsoft.com/office/drawing/2014/main" id="{7B2A64D5-4C9B-FA34-6F48-1D11721388F3}"/>
              </a:ext>
            </a:extLst>
          </p:cNvPr>
          <p:cNvSpPr>
            <a:spLocks noGrp="1"/>
          </p:cNvSpPr>
          <p:nvPr>
            <p:ph type="title"/>
          </p:nvPr>
        </p:nvSpPr>
        <p:spPr>
          <a:xfrm>
            <a:off x="3225808" y="148046"/>
            <a:ext cx="8687517" cy="850183"/>
          </a:xfrm>
        </p:spPr>
        <p:txBody>
          <a:bodyPr>
            <a:noAutofit/>
          </a:bodyPr>
          <a:lstStyle/>
          <a:p>
            <a:r>
              <a:rPr lang="hu-HU" sz="2800" b="1" dirty="0">
                <a:solidFill>
                  <a:schemeClr val="tx2"/>
                </a:solidFill>
              </a:rPr>
              <a:t>The </a:t>
            </a:r>
            <a:r>
              <a:rPr lang="hu-HU" sz="2800" b="1" dirty="0" err="1">
                <a:solidFill>
                  <a:schemeClr val="tx2"/>
                </a:solidFill>
              </a:rPr>
              <a:t>liquidity</a:t>
            </a:r>
            <a:r>
              <a:rPr lang="hu-HU" sz="2800" b="1" dirty="0">
                <a:solidFill>
                  <a:schemeClr val="tx2"/>
                </a:solidFill>
              </a:rPr>
              <a:t> of </a:t>
            </a:r>
            <a:r>
              <a:rPr lang="hu-HU" sz="2800" b="1" dirty="0" err="1">
                <a:solidFill>
                  <a:schemeClr val="tx2"/>
                </a:solidFill>
              </a:rPr>
              <a:t>the</a:t>
            </a:r>
            <a:r>
              <a:rPr lang="hu-HU" sz="2800" b="1" dirty="0">
                <a:solidFill>
                  <a:schemeClr val="tx2"/>
                </a:solidFill>
              </a:rPr>
              <a:t> sector is </a:t>
            </a:r>
            <a:r>
              <a:rPr lang="hu-HU" sz="2800" b="1" dirty="0" err="1">
                <a:solidFill>
                  <a:schemeClr val="tx2"/>
                </a:solidFill>
              </a:rPr>
              <a:t>robust</a:t>
            </a:r>
            <a:r>
              <a:rPr lang="hu-HU" sz="2800" b="1" dirty="0">
                <a:solidFill>
                  <a:schemeClr val="tx2"/>
                </a:solidFill>
              </a:rPr>
              <a:t> </a:t>
            </a:r>
            <a:r>
              <a:rPr lang="hu-HU" sz="2800" b="1" dirty="0" err="1">
                <a:solidFill>
                  <a:schemeClr val="tx2"/>
                </a:solidFill>
              </a:rPr>
              <a:t>even</a:t>
            </a:r>
            <a:r>
              <a:rPr lang="hu-HU" sz="2800" b="1" dirty="0">
                <a:solidFill>
                  <a:schemeClr val="tx2"/>
                </a:solidFill>
              </a:rPr>
              <a:t> in a </a:t>
            </a:r>
            <a:r>
              <a:rPr lang="hu-HU" sz="2800" b="1" dirty="0" err="1">
                <a:solidFill>
                  <a:schemeClr val="tx2"/>
                </a:solidFill>
              </a:rPr>
              <a:t>stress</a:t>
            </a:r>
            <a:r>
              <a:rPr lang="hu-HU" sz="2800" b="1" dirty="0">
                <a:solidFill>
                  <a:schemeClr val="tx2"/>
                </a:solidFill>
              </a:rPr>
              <a:t> </a:t>
            </a:r>
            <a:r>
              <a:rPr lang="hu-HU" sz="2800" b="1" dirty="0" err="1">
                <a:solidFill>
                  <a:schemeClr val="tx2"/>
                </a:solidFill>
              </a:rPr>
              <a:t>situation</a:t>
            </a:r>
            <a:endParaRPr lang="hu-HU" sz="2800" dirty="0"/>
          </a:p>
        </p:txBody>
      </p:sp>
      <p:sp>
        <p:nvSpPr>
          <p:cNvPr id="6" name="TextBox 5">
            <a:extLst>
              <a:ext uri="{FF2B5EF4-FFF2-40B4-BE49-F238E27FC236}">
                <a16:creationId xmlns:a16="http://schemas.microsoft.com/office/drawing/2014/main" id="{DDC859E8-E207-CC55-B203-D4EBBFEF2323}"/>
              </a:ext>
            </a:extLst>
          </p:cNvPr>
          <p:cNvSpPr txBox="1"/>
          <p:nvPr/>
        </p:nvSpPr>
        <p:spPr>
          <a:xfrm>
            <a:off x="3125067" y="1190574"/>
            <a:ext cx="8923284" cy="5186035"/>
          </a:xfrm>
          <a:prstGeom prst="rect">
            <a:avLst/>
          </a:prstGeom>
          <a:noFill/>
        </p:spPr>
        <p:txBody>
          <a:bodyPr wrap="square" rtlCol="0">
            <a:spAutoFit/>
          </a:bodyPr>
          <a:lstStyle/>
          <a:p>
            <a:r>
              <a:rPr lang="en-US" sz="2400" dirty="0">
                <a:solidFill>
                  <a:schemeClr val="tx2"/>
                </a:solidFill>
              </a:rPr>
              <a:t>Current values of liquidity indicators:</a:t>
            </a:r>
          </a:p>
          <a:p>
            <a:pPr algn="ctr">
              <a:spcBef>
                <a:spcPts val="600"/>
              </a:spcBef>
            </a:pPr>
            <a:r>
              <a:rPr lang="en-US"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LCR: 16</a:t>
            </a:r>
            <a:r>
              <a:rPr lang="hu-HU"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4</a:t>
            </a:r>
            <a:r>
              <a:rPr lang="en-US"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C2148"/>
                </a:solidFill>
                <a:latin typeface="Calibri" panose="020F0502020204030204" pitchFamily="34" charset="0"/>
                <a:ea typeface="Calibri" panose="020F0502020204030204" pitchFamily="34" charset="0"/>
                <a:cs typeface="Times New Roman" panose="02020603050405020304" pitchFamily="18" charset="0"/>
              </a:rPr>
              <a:t>(requirement: 100%)</a:t>
            </a:r>
          </a:p>
          <a:p>
            <a:pPr algn="ctr">
              <a:spcBef>
                <a:spcPts val="600"/>
              </a:spcBef>
            </a:pPr>
            <a:r>
              <a:rPr lang="en-US"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NSFR: 1</a:t>
            </a:r>
            <a:r>
              <a:rPr lang="hu-HU"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28</a:t>
            </a:r>
            <a:r>
              <a:rPr lang="en-US"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C2148"/>
                </a:solidFill>
                <a:latin typeface="Calibri" panose="020F0502020204030204" pitchFamily="34" charset="0"/>
                <a:ea typeface="Calibri" panose="020F0502020204030204" pitchFamily="34" charset="0"/>
                <a:cs typeface="Times New Roman" panose="02020603050405020304" pitchFamily="18" charset="0"/>
              </a:rPr>
              <a:t>(requirement: 100%)</a:t>
            </a:r>
          </a:p>
          <a:p>
            <a:pPr algn="ctr">
              <a:spcBef>
                <a:spcPts val="600"/>
              </a:spcBef>
            </a:pPr>
            <a:r>
              <a:rPr lang="en-US"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Operational liquidity reserve: 15 200 </a:t>
            </a:r>
            <a:r>
              <a:rPr lang="hu-HU" sz="2800" b="1"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bn</a:t>
            </a:r>
            <a:r>
              <a:rPr lang="hu-HU"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 HUF</a:t>
            </a:r>
            <a:endParaRPr lang="en-US" sz="2800" b="1" dirty="0">
              <a:solidFill>
                <a:srgbClr val="0C2148"/>
              </a:solidFill>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2000" dirty="0">
              <a:solidFill>
                <a:srgbClr val="0C2148"/>
              </a:solidFill>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2400" dirty="0">
              <a:solidFill>
                <a:srgbClr val="0C2148"/>
              </a:solidFill>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GB" sz="2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In a stress </a:t>
            </a:r>
            <a:r>
              <a:rPr lang="hu-HU" sz="2400" b="1"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scenario</a:t>
            </a:r>
            <a:r>
              <a:rPr lang="en-GB" sz="2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 the liquidity surplus of the banking system would further decrease, but at the same time, the sector would also </a:t>
            </a:r>
            <a:r>
              <a:rPr lang="en-GB" sz="2400" b="1" dirty="0" err="1">
                <a:solidFill>
                  <a:srgbClr val="0C2148"/>
                </a:solidFill>
                <a:latin typeface="Calibri" panose="020F0502020204030204" pitchFamily="34" charset="0"/>
                <a:ea typeface="Calibri" panose="020F0502020204030204" pitchFamily="34" charset="0"/>
                <a:cs typeface="Times New Roman" panose="02020603050405020304" pitchFamily="18" charset="0"/>
              </a:rPr>
              <a:t>fulfill</a:t>
            </a:r>
            <a:r>
              <a:rPr lang="en-GB" sz="2400" b="1" dirty="0">
                <a:solidFill>
                  <a:srgbClr val="0C2148"/>
                </a:solidFill>
                <a:latin typeface="Calibri" panose="020F0502020204030204" pitchFamily="34" charset="0"/>
                <a:ea typeface="Calibri" panose="020F0502020204030204" pitchFamily="34" charset="0"/>
                <a:cs typeface="Times New Roman" panose="02020603050405020304" pitchFamily="18" charset="0"/>
              </a:rPr>
              <a:t> the regulatory requirements in the event of a significant liquidity shock.</a:t>
            </a:r>
            <a:r>
              <a:rPr lang="en-US" sz="2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 </a:t>
            </a:r>
          </a:p>
          <a:p>
            <a:pPr marL="342900" indent="-342900">
              <a:spcBef>
                <a:spcPts val="600"/>
              </a:spcBef>
              <a:buFont typeface="Wingdings" panose="05000000000000000000" pitchFamily="2" charset="2"/>
              <a:buChar char="Ø"/>
            </a:pPr>
            <a:r>
              <a:rPr lang="en-GB" sz="2400" dirty="0">
                <a:solidFill>
                  <a:schemeClr val="tx2"/>
                </a:solidFill>
              </a:rPr>
              <a:t>In terms of liquidity stress, the most important component is the withdrawal of deposits</a:t>
            </a:r>
            <a:r>
              <a:rPr lang="hu-HU" sz="2400" dirty="0">
                <a:solidFill>
                  <a:schemeClr val="tx2"/>
                </a:solidFill>
              </a:rPr>
              <a:t> in </a:t>
            </a:r>
            <a:r>
              <a:rPr lang="hu-HU" sz="2400" dirty="0" err="1">
                <a:solidFill>
                  <a:schemeClr val="tx2"/>
                </a:solidFill>
              </a:rPr>
              <a:t>the</a:t>
            </a:r>
            <a:r>
              <a:rPr lang="hu-HU" sz="2400" dirty="0">
                <a:solidFill>
                  <a:schemeClr val="tx2"/>
                </a:solidFill>
              </a:rPr>
              <a:t> </a:t>
            </a:r>
            <a:r>
              <a:rPr lang="hu-HU" sz="2400" dirty="0" err="1">
                <a:solidFill>
                  <a:schemeClr val="tx2"/>
                </a:solidFill>
              </a:rPr>
              <a:t>stress</a:t>
            </a:r>
            <a:r>
              <a:rPr lang="hu-HU" sz="2400" dirty="0">
                <a:solidFill>
                  <a:schemeClr val="tx2"/>
                </a:solidFill>
              </a:rPr>
              <a:t> test</a:t>
            </a:r>
            <a:r>
              <a:rPr lang="en-GB" sz="2400" dirty="0">
                <a:solidFill>
                  <a:schemeClr val="tx2"/>
                </a:solidFill>
              </a:rPr>
              <a:t>.</a:t>
            </a:r>
            <a:endParaRPr lang="en-US" sz="2400" dirty="0">
              <a:solidFill>
                <a:schemeClr val="tx2"/>
              </a:solidFill>
            </a:endParaRPr>
          </a:p>
        </p:txBody>
      </p:sp>
      <p:pic>
        <p:nvPicPr>
          <p:cNvPr id="10" name="Picture 9" descr="Warning PNG Picture | PNG All">
            <a:extLst>
              <a:ext uri="{FF2B5EF4-FFF2-40B4-BE49-F238E27FC236}">
                <a16:creationId xmlns:a16="http://schemas.microsoft.com/office/drawing/2014/main" id="{EECC38CB-8D8B-5CB1-EF96-8DF2B4FBFB9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02173" y="5837775"/>
            <a:ext cx="546040" cy="546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rotection shield with a check mark - Free technology icons">
            <a:extLst>
              <a:ext uri="{FF2B5EF4-FFF2-40B4-BE49-F238E27FC236}">
                <a16:creationId xmlns:a16="http://schemas.microsoft.com/office/drawing/2014/main" id="{41B0F684-E84B-0792-46EB-92F708E5697E}"/>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25719" t="27253" r="24784" b="29100"/>
          <a:stretch/>
        </p:blipFill>
        <p:spPr bwMode="auto">
          <a:xfrm>
            <a:off x="7917787" y="3558737"/>
            <a:ext cx="465667" cy="410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20AB2F1-8805-39F9-D530-B0476CF3A6CC}"/>
              </a:ext>
            </a:extLst>
          </p:cNvPr>
          <p:cNvPicPr>
            <a:picLocks noChangeAspect="1"/>
          </p:cNvPicPr>
          <p:nvPr/>
        </p:nvPicPr>
        <p:blipFill>
          <a:blip r:embed="rId5"/>
          <a:stretch>
            <a:fillRect/>
          </a:stretch>
        </p:blipFill>
        <p:spPr>
          <a:xfrm>
            <a:off x="7019332" y="3226369"/>
            <a:ext cx="857815" cy="743002"/>
          </a:xfrm>
          <a:prstGeom prst="rect">
            <a:avLst/>
          </a:prstGeom>
        </p:spPr>
      </p:pic>
    </p:spTree>
    <p:extLst>
      <p:ext uri="{BB962C8B-B14F-4D97-AF65-F5344CB8AC3E}">
        <p14:creationId xmlns:p14="http://schemas.microsoft.com/office/powerpoint/2010/main" val="33933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948F624-B669-9A86-9AD7-535AD2E6A99B}"/>
              </a:ext>
            </a:extLst>
          </p:cNvPr>
          <p:cNvSpPr>
            <a:spLocks noGrp="1" noRot="1" noMove="1" noResize="1" noEditPoints="1" noAdjustHandles="1" noChangeArrowheads="1" noChangeShapeType="1"/>
          </p:cNvSpPr>
          <p:nvPr/>
        </p:nvSpPr>
        <p:spPr>
          <a:xfrm>
            <a:off x="3042920" y="2804160"/>
            <a:ext cx="9149079" cy="214376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Rectangle 19">
            <a:extLst>
              <a:ext uri="{FF2B5EF4-FFF2-40B4-BE49-F238E27FC236}">
                <a16:creationId xmlns:a16="http://schemas.microsoft.com/office/drawing/2014/main" id="{FE042913-4B4C-717C-0572-0C8ED5C73D07}"/>
              </a:ext>
            </a:extLst>
          </p:cNvPr>
          <p:cNvSpPr/>
          <p:nvPr/>
        </p:nvSpPr>
        <p:spPr>
          <a:xfrm>
            <a:off x="3042920" y="872493"/>
            <a:ext cx="9149079" cy="1931667"/>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itle 1">
            <a:extLst>
              <a:ext uri="{FF2B5EF4-FFF2-40B4-BE49-F238E27FC236}">
                <a16:creationId xmlns:a16="http://schemas.microsoft.com/office/drawing/2014/main" id="{76B5FE34-8115-535E-3AC1-CA02B697F582}"/>
              </a:ext>
            </a:extLst>
          </p:cNvPr>
          <p:cNvSpPr txBox="1">
            <a:spLocks/>
          </p:cNvSpPr>
          <p:nvPr/>
        </p:nvSpPr>
        <p:spPr>
          <a:xfrm>
            <a:off x="3276600" y="110424"/>
            <a:ext cx="8390876" cy="713833"/>
          </a:xfrm>
          <a:prstGeom prst="rect">
            <a:avLst/>
          </a:prstGeom>
        </p:spPr>
        <p:txBody>
          <a:bodyPr vert="horz" lIns="72000" tIns="36000" rIns="72000" bIns="36000" rtlCol="0" anchor="ctr">
            <a:normAutofit/>
          </a:bodyPr>
          <a:lstStyle>
            <a:lvl1pPr algn="l" defTabSz="685749" rtl="0" eaLnBrk="1" latinLnBrk="0" hangingPunct="1">
              <a:lnSpc>
                <a:spcPct val="90000"/>
              </a:lnSpc>
              <a:spcBef>
                <a:spcPct val="0"/>
              </a:spcBef>
              <a:buNone/>
              <a:defRPr lang="hu-HU" sz="1650" b="1" kern="1200" cap="all" spc="225" baseline="0" dirty="0">
                <a:solidFill>
                  <a:srgbClr val="0D234D"/>
                </a:solidFill>
                <a:latin typeface="+mj-lt"/>
                <a:ea typeface="+mj-ea"/>
                <a:cs typeface="+mj-cs"/>
              </a:defRPr>
            </a:lvl1pPr>
          </a:lstStyle>
          <a:p>
            <a:r>
              <a:rPr lang="hu-HU" sz="2400" dirty="0"/>
              <a:t>Main </a:t>
            </a:r>
            <a:r>
              <a:rPr lang="hu-HU" sz="2400" dirty="0" err="1"/>
              <a:t>takeaways</a:t>
            </a:r>
            <a:r>
              <a:rPr lang="hu-HU" sz="2400" dirty="0"/>
              <a:t> of </a:t>
            </a:r>
            <a:r>
              <a:rPr lang="hu-HU" sz="2400" dirty="0" err="1"/>
              <a:t>the</a:t>
            </a:r>
            <a:r>
              <a:rPr lang="hu-HU" sz="2400" dirty="0"/>
              <a:t> </a:t>
            </a:r>
            <a:r>
              <a:rPr lang="hu-HU" sz="2400" dirty="0" err="1"/>
              <a:t>report</a:t>
            </a:r>
            <a:endParaRPr lang="hu-HU" sz="2400" dirty="0"/>
          </a:p>
        </p:txBody>
      </p:sp>
      <p:sp>
        <p:nvSpPr>
          <p:cNvPr id="17" name="TextBox 16">
            <a:extLst>
              <a:ext uri="{FF2B5EF4-FFF2-40B4-BE49-F238E27FC236}">
                <a16:creationId xmlns:a16="http://schemas.microsoft.com/office/drawing/2014/main" id="{1041D43B-00B2-A898-5716-C6EB830B8060}"/>
              </a:ext>
            </a:extLst>
          </p:cNvPr>
          <p:cNvSpPr txBox="1"/>
          <p:nvPr/>
        </p:nvSpPr>
        <p:spPr>
          <a:xfrm>
            <a:off x="4369664" y="5109944"/>
            <a:ext cx="7592379" cy="1323439"/>
          </a:xfrm>
          <a:prstGeom prst="rect">
            <a:avLst/>
          </a:prstGeom>
          <a:noFill/>
        </p:spPr>
        <p:txBody>
          <a:bodyPr wrap="square">
            <a:spAutoFit/>
          </a:bodyPr>
          <a:lstStyle/>
          <a:p>
            <a:pPr algn="just">
              <a:spcAft>
                <a:spcPts val="600"/>
              </a:spcAft>
            </a:pP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As a result of the rising interest rate environment and the uncertainty caused by the war,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we expect a decline in the dynamics of credit expansion</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in both the corporate and household segments,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especially in real terms.</a:t>
            </a:r>
            <a:endParaRPr lang="hu-HU" sz="2800" b="1" i="1" dirty="0">
              <a:solidFill>
                <a:srgbClr val="0C2148"/>
              </a:solidFill>
              <a:latin typeface="Calibri" panose="020F0502020204030204" pitchFamily="34" charset="0"/>
              <a:cs typeface="Times New Roman" panose="02020603050405020304" pitchFamily="18" charset="0"/>
            </a:endParaRPr>
          </a:p>
        </p:txBody>
      </p:sp>
      <p:pic>
        <p:nvPicPr>
          <p:cNvPr id="19" name="Picture 18" descr="Warning PNG Picture | PNG All">
            <a:extLst>
              <a:ext uri="{FF2B5EF4-FFF2-40B4-BE49-F238E27FC236}">
                <a16:creationId xmlns:a16="http://schemas.microsoft.com/office/drawing/2014/main" id="{617E073E-F1DB-EE46-4AB1-E80243A711A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83555" y="3178408"/>
            <a:ext cx="1067981" cy="10679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cession - Free business and finance icons">
            <a:extLst>
              <a:ext uri="{FF2B5EF4-FFF2-40B4-BE49-F238E27FC236}">
                <a16:creationId xmlns:a16="http://schemas.microsoft.com/office/drawing/2014/main" id="{3695678C-66AB-919D-A9A9-236ED4D65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184" y="5239790"/>
            <a:ext cx="1071880" cy="10718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Protection shield with a check mark - Free technology icons">
            <a:extLst>
              <a:ext uri="{FF2B5EF4-FFF2-40B4-BE49-F238E27FC236}">
                <a16:creationId xmlns:a16="http://schemas.microsoft.com/office/drawing/2014/main" id="{592A5E7F-B34A-23F2-DCAA-F47967AAE87B}"/>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8913" y="1039618"/>
            <a:ext cx="940798" cy="9407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9850CA2-584F-7AE0-7335-778B28770EDD}"/>
              </a:ext>
            </a:extLst>
          </p:cNvPr>
          <p:cNvSpPr txBox="1"/>
          <p:nvPr/>
        </p:nvSpPr>
        <p:spPr>
          <a:xfrm>
            <a:off x="4244276" y="3021191"/>
            <a:ext cx="7592379" cy="1631216"/>
          </a:xfrm>
          <a:prstGeom prst="rect">
            <a:avLst/>
          </a:prstGeom>
          <a:noFill/>
        </p:spPr>
        <p:txBody>
          <a:bodyPr wrap="square">
            <a:spAutoFit/>
          </a:bodyPr>
          <a:lstStyle/>
          <a:p>
            <a:pPr algn="just"/>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In the turbulent economic environment,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credit risks continued to increase</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especially in portfolios sensitive to energy prices.</a:t>
            </a:r>
          </a:p>
          <a:p>
            <a:pPr algn="just"/>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At the national level, the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overvaluation of the housing market </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rose to a high level, but in the third quarter, the first signs of a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turnaround in the housing market </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are already visible.</a:t>
            </a:r>
            <a:endParaRPr lang="hu-HU" sz="2000" i="1" dirty="0">
              <a:solidFill>
                <a:srgbClr val="0C2148"/>
              </a:solidFill>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3ED177D-613E-A3C9-CEE5-564CA5DA5107}"/>
              </a:ext>
            </a:extLst>
          </p:cNvPr>
          <p:cNvSpPr txBox="1"/>
          <p:nvPr/>
        </p:nvSpPr>
        <p:spPr>
          <a:xfrm>
            <a:off x="4206387" y="955913"/>
            <a:ext cx="7918935" cy="1631216"/>
          </a:xfrm>
          <a:prstGeom prst="rect">
            <a:avLst/>
          </a:prstGeom>
          <a:noFill/>
        </p:spPr>
        <p:txBody>
          <a:bodyPr wrap="square">
            <a:spAutoFit/>
          </a:bodyPr>
          <a:lstStyle>
            <a:defPPr>
              <a:defRPr lang="en-US"/>
            </a:defPPr>
            <a:lvl1pPr algn="just">
              <a:defRPr sz="2400" b="1" i="1">
                <a:solidFill>
                  <a:srgbClr val="0C2148"/>
                </a:solidFill>
                <a:latin typeface="Calibri" panose="020F0502020204030204" pitchFamily="34" charset="0"/>
                <a:cs typeface="Times New Roman" panose="02020603050405020304" pitchFamily="18" charset="0"/>
              </a:defRPr>
            </a:lvl1pPr>
          </a:lstStyle>
          <a:p>
            <a:r>
              <a:rPr lang="en-US" sz="2000" b="0" dirty="0"/>
              <a:t>The Hungarian banking system entered the current complex and challenging period with a </a:t>
            </a:r>
            <a:r>
              <a:rPr lang="en-US" sz="2000" dirty="0"/>
              <a:t>stable, strong capital position </a:t>
            </a:r>
            <a:r>
              <a:rPr lang="en-US" sz="2000" b="0" dirty="0"/>
              <a:t>and significant liquidity reserves. The sector's </a:t>
            </a:r>
            <a:r>
              <a:rPr lang="en-US" sz="2000" dirty="0"/>
              <a:t>ability to withstand shocks is adequate</a:t>
            </a:r>
            <a:r>
              <a:rPr lang="en-US" sz="2000" b="0" dirty="0"/>
              <a:t>, and its liquidity and capital position are robust even assuming a crisis scenario that is much more severe than the current forecasts.</a:t>
            </a:r>
          </a:p>
        </p:txBody>
      </p:sp>
    </p:spTree>
    <p:extLst>
      <p:ext uri="{BB962C8B-B14F-4D97-AF65-F5344CB8AC3E}">
        <p14:creationId xmlns:p14="http://schemas.microsoft.com/office/powerpoint/2010/main" val="1993811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1DFE-D78E-2155-E3C8-D951F9385B73}"/>
              </a:ext>
            </a:extLst>
          </p:cNvPr>
          <p:cNvSpPr>
            <a:spLocks noGrp="1"/>
          </p:cNvSpPr>
          <p:nvPr>
            <p:ph type="title"/>
          </p:nvPr>
        </p:nvSpPr>
        <p:spPr/>
        <p:txBody>
          <a:bodyPr>
            <a:noAutofit/>
          </a:bodyPr>
          <a:lstStyle/>
          <a:p>
            <a:r>
              <a:rPr lang="en-US" sz="2000"/>
              <a:t>In our Solvency Stress Test, we examined the effect of two scenarios of different severity</a:t>
            </a:r>
          </a:p>
        </p:txBody>
      </p:sp>
      <p:sp>
        <p:nvSpPr>
          <p:cNvPr id="3" name="Text Placeholder 2">
            <a:extLst>
              <a:ext uri="{FF2B5EF4-FFF2-40B4-BE49-F238E27FC236}">
                <a16:creationId xmlns:a16="http://schemas.microsoft.com/office/drawing/2014/main" id="{4700D1CA-FF6F-BD38-AEFD-7B3F6CD9CACA}"/>
              </a:ext>
            </a:extLst>
          </p:cNvPr>
          <p:cNvSpPr>
            <a:spLocks noGrp="1"/>
          </p:cNvSpPr>
          <p:nvPr>
            <p:ph type="body" sz="quarter" idx="17"/>
          </p:nvPr>
        </p:nvSpPr>
        <p:spPr>
          <a:xfrm>
            <a:off x="3260834" y="6410607"/>
            <a:ext cx="7679183" cy="229326"/>
          </a:xfrm>
        </p:spPr>
        <p:txBody>
          <a:bodyPr/>
          <a:lstStyle/>
          <a:p>
            <a:r>
              <a:rPr lang="en-US" sz="1200"/>
              <a:t>Source: MNB</a:t>
            </a:r>
          </a:p>
        </p:txBody>
      </p:sp>
      <p:sp>
        <p:nvSpPr>
          <p:cNvPr id="5" name="Text Placeholder 4">
            <a:extLst>
              <a:ext uri="{FF2B5EF4-FFF2-40B4-BE49-F238E27FC236}">
                <a16:creationId xmlns:a16="http://schemas.microsoft.com/office/drawing/2014/main" id="{F777530A-219A-E793-4D46-62693AACAFC0}"/>
              </a:ext>
            </a:extLst>
          </p:cNvPr>
          <p:cNvSpPr>
            <a:spLocks noGrp="1"/>
          </p:cNvSpPr>
          <p:nvPr>
            <p:ph type="body" sz="quarter" idx="18"/>
          </p:nvPr>
        </p:nvSpPr>
        <p:spPr>
          <a:xfrm>
            <a:off x="3075616" y="6024589"/>
            <a:ext cx="5009778" cy="229326"/>
          </a:xfrm>
        </p:spPr>
        <p:txBody>
          <a:bodyPr/>
          <a:lstStyle/>
          <a:p>
            <a:pPr algn="ctr"/>
            <a:r>
              <a:rPr lang="en-US" sz="1800" i="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Annual GDP growth rate in the scenarios</a:t>
            </a:r>
            <a:endParaRPr lang="en-US"/>
          </a:p>
        </p:txBody>
      </p:sp>
      <p:sp>
        <p:nvSpPr>
          <p:cNvPr id="8" name="TextBox 7">
            <a:extLst>
              <a:ext uri="{FF2B5EF4-FFF2-40B4-BE49-F238E27FC236}">
                <a16:creationId xmlns:a16="http://schemas.microsoft.com/office/drawing/2014/main" id="{B31EC316-A5F6-BC4D-A912-DCF587811D4C}"/>
              </a:ext>
            </a:extLst>
          </p:cNvPr>
          <p:cNvSpPr txBox="1"/>
          <p:nvPr/>
        </p:nvSpPr>
        <p:spPr>
          <a:xfrm>
            <a:off x="3260834" y="1109849"/>
            <a:ext cx="8912772" cy="710707"/>
          </a:xfrm>
          <a:prstGeom prst="rect">
            <a:avLst/>
          </a:prstGeom>
          <a:solidFill>
            <a:schemeClr val="tx2">
              <a:lumMod val="10000"/>
              <a:lumOff val="90000"/>
              <a:alpha val="50000"/>
            </a:schemeClr>
          </a:solidFill>
        </p:spPr>
        <p:txBody>
          <a:bodyPr wrap="square">
            <a:spAutoFit/>
          </a:bodyPr>
          <a:lstStyle/>
          <a:p>
            <a:pPr algn="just">
              <a:lnSpc>
                <a:spcPct val="115000"/>
              </a:lnSpc>
              <a:spcAft>
                <a:spcPts val="750"/>
              </a:spcAft>
            </a:pPr>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In light of the uncertainty regarding the economic effects of the Russian-Ukrainian war, </a:t>
            </a:r>
            <a:r>
              <a:rPr lang="en-US" sz="18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we estimated the effects of two different stress scenarios</a:t>
            </a:r>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in the solvency stress test.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60210C2-D8A2-5CF0-DD7A-09A7A2F491D0}"/>
              </a:ext>
            </a:extLst>
          </p:cNvPr>
          <p:cNvSpPr txBox="1"/>
          <p:nvPr/>
        </p:nvSpPr>
        <p:spPr>
          <a:xfrm>
            <a:off x="8266922" y="2094359"/>
            <a:ext cx="3925078" cy="3808735"/>
          </a:xfrm>
          <a:prstGeom prst="rect">
            <a:avLst/>
          </a:prstGeom>
          <a:noFill/>
        </p:spPr>
        <p:txBody>
          <a:bodyPr wrap="square">
            <a:spAutoFit/>
          </a:bodyPr>
          <a:lstStyle/>
          <a:p>
            <a:pPr>
              <a:spcBef>
                <a:spcPts val="300"/>
              </a:spcBef>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Stress</a:t>
            </a:r>
            <a:r>
              <a:rPr lang="hu-HU"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test assumptions:</a:t>
            </a:r>
          </a:p>
          <a:p>
            <a:pPr marL="285750" indent="-285750">
              <a:spcBef>
                <a:spcPts val="300"/>
              </a:spcBef>
              <a:buFont typeface="Wingdings" panose="05000000000000000000" pitchFamily="2" charset="2"/>
              <a:buChar char="§"/>
            </a:pPr>
            <a:r>
              <a:rPr lang="en-US" dirty="0">
                <a:solidFill>
                  <a:schemeClr val="tx2"/>
                </a:solidFill>
              </a:rPr>
              <a:t>In the first stress scenario, domestic </a:t>
            </a:r>
            <a:r>
              <a:rPr lang="en-US" b="1" dirty="0">
                <a:solidFill>
                  <a:schemeClr val="tx2"/>
                </a:solidFill>
              </a:rPr>
              <a:t>GDP growth falls short of</a:t>
            </a:r>
            <a:r>
              <a:rPr lang="en-US" dirty="0">
                <a:solidFill>
                  <a:schemeClr val="tx2"/>
                </a:solidFill>
              </a:rPr>
              <a:t> the baseline forecast by a cumulative </a:t>
            </a:r>
            <a:r>
              <a:rPr lang="en-US" b="1" dirty="0">
                <a:solidFill>
                  <a:schemeClr val="tx2"/>
                </a:solidFill>
              </a:rPr>
              <a:t>5-6 percent</a:t>
            </a:r>
            <a:r>
              <a:rPr lang="en-US" dirty="0">
                <a:solidFill>
                  <a:schemeClr val="tx2"/>
                </a:solidFill>
              </a:rPr>
              <a:t>,</a:t>
            </a:r>
          </a:p>
          <a:p>
            <a:pPr marL="342900" indent="-342900">
              <a:spcBef>
                <a:spcPts val="300"/>
              </a:spcBef>
              <a:buFont typeface="Wingdings" panose="05000000000000000000" pitchFamily="2" charset="2"/>
              <a:buChar char="§"/>
            </a:pPr>
            <a:r>
              <a:rPr lang="en-US" dirty="0">
                <a:solidFill>
                  <a:schemeClr val="tx2"/>
                </a:solidFill>
              </a:rPr>
              <a:t>in the second stress scenario, GDP growth falls short of the baseline forecast by </a:t>
            </a:r>
            <a:r>
              <a:rPr lang="en-US" b="1" dirty="0">
                <a:solidFill>
                  <a:schemeClr val="tx2"/>
                </a:solidFill>
              </a:rPr>
              <a:t>8-9 percent</a:t>
            </a:r>
            <a:r>
              <a:rPr lang="en-US" dirty="0">
                <a:solidFill>
                  <a:schemeClr val="tx2"/>
                </a:solidFill>
              </a:rPr>
              <a:t>.</a:t>
            </a:r>
          </a:p>
          <a:p>
            <a:pPr marL="285750" indent="-285750">
              <a:spcBef>
                <a:spcPts val="300"/>
              </a:spcBef>
              <a:buFont typeface="Wingdings" panose="05000000000000000000" pitchFamily="2" charset="2"/>
              <a:buChar char="§"/>
            </a:pPr>
            <a:r>
              <a:rPr lang="en-US" sz="1800" dirty="0">
                <a:solidFill>
                  <a:srgbClr val="0C2148"/>
                </a:solidFill>
                <a:effectLst/>
                <a:latin typeface="Calibri" panose="020F0502020204030204" pitchFamily="34" charset="0"/>
                <a:ea typeface="Calibri-Bold"/>
              </a:rPr>
              <a:t>The higher reliance on energy and the substantial increase in repayment burdens were assessed as a </a:t>
            </a:r>
            <a:r>
              <a:rPr lang="en-US" sz="1800" b="1" dirty="0">
                <a:solidFill>
                  <a:srgbClr val="0C2148"/>
                </a:solidFill>
                <a:effectLst/>
                <a:latin typeface="Calibri" panose="020F0502020204030204" pitchFamily="34" charset="0"/>
                <a:ea typeface="Calibri-Bold"/>
              </a:rPr>
              <a:t>significant increase in credit risk</a:t>
            </a:r>
            <a:r>
              <a:rPr lang="en-US" sz="1800" dirty="0">
                <a:solidFill>
                  <a:srgbClr val="0C2148"/>
                </a:solidFill>
                <a:effectLst/>
                <a:latin typeface="Calibri" panose="020F0502020204030204" pitchFamily="34" charset="0"/>
                <a:ea typeface="Calibri-Bold"/>
              </a:rPr>
              <a:t> (</a:t>
            </a:r>
            <a:r>
              <a:rPr lang="en-US" sz="1800" dirty="0" err="1">
                <a:solidFill>
                  <a:srgbClr val="0C2148"/>
                </a:solidFill>
                <a:effectLst/>
                <a:latin typeface="Calibri" panose="020F0502020204030204" pitchFamily="34" charset="0"/>
                <a:ea typeface="Calibri-Bold"/>
              </a:rPr>
              <a:t>SICR</a:t>
            </a:r>
            <a:r>
              <a:rPr lang="en-US" sz="1800" dirty="0">
                <a:solidFill>
                  <a:srgbClr val="0C2148"/>
                </a:solidFill>
                <a:effectLst/>
                <a:latin typeface="Calibri" panose="020F0502020204030204" pitchFamily="34" charset="0"/>
                <a:ea typeface="Calibri-Bold"/>
              </a:rPr>
              <a:t>, Stage2).</a:t>
            </a:r>
            <a:endParaRPr lang="en-US" dirty="0">
              <a:solidFill>
                <a:schemeClr val="tx2"/>
              </a:solidFill>
            </a:endParaRPr>
          </a:p>
        </p:txBody>
      </p:sp>
      <p:pic>
        <p:nvPicPr>
          <p:cNvPr id="4" name="Picture 3">
            <a:extLst>
              <a:ext uri="{FF2B5EF4-FFF2-40B4-BE49-F238E27FC236}">
                <a16:creationId xmlns:a16="http://schemas.microsoft.com/office/drawing/2014/main" id="{3E28A944-E186-0962-64DB-4454881D2877}"/>
              </a:ext>
            </a:extLst>
          </p:cNvPr>
          <p:cNvPicPr>
            <a:picLocks noChangeAspect="1"/>
          </p:cNvPicPr>
          <p:nvPr/>
        </p:nvPicPr>
        <p:blipFill>
          <a:blip r:embed="rId3"/>
          <a:stretch>
            <a:fillRect/>
          </a:stretch>
        </p:blipFill>
        <p:spPr>
          <a:xfrm>
            <a:off x="3150260" y="1906123"/>
            <a:ext cx="5116662" cy="3995025"/>
          </a:xfrm>
          <a:prstGeom prst="rect">
            <a:avLst/>
          </a:prstGeom>
        </p:spPr>
      </p:pic>
    </p:spTree>
    <p:extLst>
      <p:ext uri="{BB962C8B-B14F-4D97-AF65-F5344CB8AC3E}">
        <p14:creationId xmlns:p14="http://schemas.microsoft.com/office/powerpoint/2010/main" val="906981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1DFE-D78E-2155-E3C8-D951F9385B73}"/>
              </a:ext>
            </a:extLst>
          </p:cNvPr>
          <p:cNvSpPr>
            <a:spLocks noGrp="1"/>
          </p:cNvSpPr>
          <p:nvPr>
            <p:ph type="title"/>
          </p:nvPr>
        </p:nvSpPr>
        <p:spPr>
          <a:xfrm>
            <a:off x="3391271" y="310449"/>
            <a:ext cx="8390876" cy="882625"/>
          </a:xfrm>
        </p:spPr>
        <p:txBody>
          <a:bodyPr>
            <a:normAutofit fontScale="90000"/>
          </a:bodyPr>
          <a:lstStyle/>
          <a:p>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vast majority of the sector would have a satisfactory capital position even in a </a:t>
            </a:r>
            <a:r>
              <a:rPr lang="hu-HU"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stress</a:t>
            </a:r>
            <a:r>
              <a:rPr lang="hu-HU"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hu-HU"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scenario</a:t>
            </a:r>
            <a:endParaRPr lang="hu-HU" sz="2000" dirty="0"/>
          </a:p>
        </p:txBody>
      </p:sp>
      <p:sp>
        <p:nvSpPr>
          <p:cNvPr id="3" name="Text Placeholder 2">
            <a:extLst>
              <a:ext uri="{FF2B5EF4-FFF2-40B4-BE49-F238E27FC236}">
                <a16:creationId xmlns:a16="http://schemas.microsoft.com/office/drawing/2014/main" id="{4700D1CA-FF6F-BD38-AEFD-7B3F6CD9CACA}"/>
              </a:ext>
            </a:extLst>
          </p:cNvPr>
          <p:cNvSpPr>
            <a:spLocks noGrp="1"/>
          </p:cNvSpPr>
          <p:nvPr>
            <p:ph type="body" sz="quarter" idx="17"/>
          </p:nvPr>
        </p:nvSpPr>
        <p:spPr>
          <a:xfrm>
            <a:off x="3391271" y="6445665"/>
            <a:ext cx="7679183" cy="229326"/>
          </a:xfrm>
        </p:spPr>
        <p:txBody>
          <a:bodyPr/>
          <a:lstStyle/>
          <a:p>
            <a:r>
              <a:rPr lang="hu-HU" sz="1200" dirty="0" err="1"/>
              <a:t>Note</a:t>
            </a:r>
            <a:r>
              <a:rPr lang="hu-HU" sz="1200" dirty="0"/>
              <a:t>: </a:t>
            </a:r>
            <a:r>
              <a:rPr lang="en-US" sz="1200" dirty="0"/>
              <a:t>Vertical line: 10-90 per cent range, rectangle: 25-75 per cent range.</a:t>
            </a:r>
            <a:r>
              <a:rPr lang="hu-HU" sz="1200" dirty="0"/>
              <a:t> </a:t>
            </a:r>
            <a:r>
              <a:rPr lang="hu-HU" sz="1200" dirty="0" err="1"/>
              <a:t>Source</a:t>
            </a:r>
            <a:r>
              <a:rPr lang="hu-HU" sz="1200" dirty="0"/>
              <a:t>: MNB</a:t>
            </a:r>
          </a:p>
        </p:txBody>
      </p:sp>
      <p:sp>
        <p:nvSpPr>
          <p:cNvPr id="5" name="Text Placeholder 4">
            <a:extLst>
              <a:ext uri="{FF2B5EF4-FFF2-40B4-BE49-F238E27FC236}">
                <a16:creationId xmlns:a16="http://schemas.microsoft.com/office/drawing/2014/main" id="{F777530A-219A-E793-4D46-62693AACAFC0}"/>
              </a:ext>
            </a:extLst>
          </p:cNvPr>
          <p:cNvSpPr>
            <a:spLocks noGrp="1"/>
          </p:cNvSpPr>
          <p:nvPr>
            <p:ph type="body" sz="quarter" idx="18"/>
          </p:nvPr>
        </p:nvSpPr>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Distribution of the capital adequacy ratio based on the number of banks</a:t>
            </a:r>
            <a:endParaRPr lang="hu-HU" dirty="0"/>
          </a:p>
        </p:txBody>
      </p:sp>
      <p:grpSp>
        <p:nvGrpSpPr>
          <p:cNvPr id="6" name="Group 5">
            <a:extLst>
              <a:ext uri="{FF2B5EF4-FFF2-40B4-BE49-F238E27FC236}">
                <a16:creationId xmlns:a16="http://schemas.microsoft.com/office/drawing/2014/main" id="{690FE2DB-4C5C-896C-A137-1E5954012D76}"/>
              </a:ext>
            </a:extLst>
          </p:cNvPr>
          <p:cNvGrpSpPr/>
          <p:nvPr/>
        </p:nvGrpSpPr>
        <p:grpSpPr>
          <a:xfrm>
            <a:off x="8532884" y="1604654"/>
            <a:ext cx="3634658" cy="4185761"/>
            <a:chOff x="8427956" y="2047526"/>
            <a:chExt cx="3634658" cy="4185761"/>
          </a:xfrm>
        </p:grpSpPr>
        <p:sp>
          <p:nvSpPr>
            <p:cNvPr id="12" name="TextBox 11">
              <a:extLst>
                <a:ext uri="{FF2B5EF4-FFF2-40B4-BE49-F238E27FC236}">
                  <a16:creationId xmlns:a16="http://schemas.microsoft.com/office/drawing/2014/main" id="{0C21884D-EFF4-204A-20A5-525E5FEBD6F6}"/>
                </a:ext>
              </a:extLst>
            </p:cNvPr>
            <p:cNvSpPr txBox="1"/>
            <p:nvPr/>
          </p:nvSpPr>
          <p:spPr>
            <a:xfrm>
              <a:off x="8478586" y="2047526"/>
              <a:ext cx="3584028" cy="4185761"/>
            </a:xfrm>
            <a:prstGeom prst="rect">
              <a:avLst/>
            </a:prstGeom>
            <a:solidFill>
              <a:schemeClr val="tx2">
                <a:lumMod val="25000"/>
                <a:lumOff val="75000"/>
                <a:alpha val="20000"/>
              </a:schemeClr>
            </a:solidFill>
          </p:spPr>
          <p:txBody>
            <a:bodyPr wrap="square" rtlCol="0">
              <a:spAutoFit/>
            </a:bodyPr>
            <a:lstStyle/>
            <a:p>
              <a:r>
                <a:rPr lang="en-GB" sz="1600" dirty="0">
                  <a:solidFill>
                    <a:srgbClr val="002060"/>
                  </a:solidFill>
                </a:rPr>
                <a:t>Taking the full mid-year result into account, the </a:t>
              </a:r>
              <a:r>
                <a:rPr lang="en-GB" sz="1600" b="1" dirty="0">
                  <a:solidFill>
                    <a:srgbClr val="002060"/>
                  </a:solidFill>
                </a:rPr>
                <a:t>capital adequacy ratio </a:t>
              </a:r>
              <a:r>
                <a:rPr lang="en-GB" sz="1600" dirty="0">
                  <a:solidFill>
                    <a:srgbClr val="002060"/>
                  </a:solidFill>
                </a:rPr>
                <a:t>at the sector level was 19 percent at the end of June 2022, which</a:t>
              </a:r>
            </a:p>
            <a:p>
              <a:pPr marL="285750" indent="-285750">
                <a:buFont typeface="Arial" panose="020B0604020202020204" pitchFamily="34" charset="0"/>
                <a:buChar char="•"/>
              </a:pPr>
              <a:r>
                <a:rPr lang="en-GB" sz="1600" b="1" dirty="0">
                  <a:solidFill>
                    <a:srgbClr val="002060"/>
                  </a:solidFill>
                </a:rPr>
                <a:t>falls below 18 percent in the first year </a:t>
              </a:r>
              <a:r>
                <a:rPr lang="en-GB" sz="1600" dirty="0">
                  <a:solidFill>
                    <a:srgbClr val="002060"/>
                  </a:solidFill>
                </a:rPr>
                <a:t>of stress scenarios,</a:t>
              </a:r>
            </a:p>
            <a:p>
              <a:pPr marL="285750" indent="-285750">
                <a:buFont typeface="Arial" panose="020B0604020202020204" pitchFamily="34" charset="0"/>
                <a:buChar char="•"/>
              </a:pPr>
              <a:r>
                <a:rPr lang="en-GB" sz="1600" dirty="0">
                  <a:solidFill>
                    <a:srgbClr val="002060"/>
                  </a:solidFill>
                </a:rPr>
                <a:t>then by June 2024, it will </a:t>
              </a:r>
              <a:r>
                <a:rPr lang="en-GB" sz="1600" b="1" dirty="0">
                  <a:solidFill>
                    <a:srgbClr val="002060"/>
                  </a:solidFill>
                </a:rPr>
                <a:t>rise above the initial value </a:t>
              </a:r>
              <a:r>
                <a:rPr lang="hu-HU" sz="1600" b="1" dirty="0">
                  <a:solidFill>
                    <a:srgbClr val="002060"/>
                  </a:solidFill>
                </a:rPr>
                <a:t>i</a:t>
              </a:r>
              <a:r>
                <a:rPr lang="en-GB" sz="1600" b="1" dirty="0">
                  <a:solidFill>
                    <a:srgbClr val="002060"/>
                  </a:solidFill>
                </a:rPr>
                <a:t>n both stress scenarios.</a:t>
              </a:r>
            </a:p>
            <a:p>
              <a:pPr>
                <a:spcBef>
                  <a:spcPts val="600"/>
                </a:spcBef>
              </a:pPr>
              <a:r>
                <a:rPr lang="en-GB" sz="1600" dirty="0">
                  <a:solidFill>
                    <a:srgbClr val="002060"/>
                  </a:solidFill>
                </a:rPr>
                <a:t>A </a:t>
              </a:r>
              <a:r>
                <a:rPr lang="en-GB" sz="1600" b="1" dirty="0">
                  <a:solidFill>
                    <a:srgbClr val="002060"/>
                  </a:solidFill>
                </a:rPr>
                <a:t>lack of capital can only be identified in the first stress </a:t>
              </a:r>
              <a:r>
                <a:rPr lang="hu-HU" sz="1600" b="1" dirty="0" err="1">
                  <a:solidFill>
                    <a:srgbClr val="002060"/>
                  </a:solidFill>
                </a:rPr>
                <a:t>scenario</a:t>
              </a:r>
              <a:r>
                <a:rPr lang="en-GB" sz="1600" b="1" dirty="0">
                  <a:solidFill>
                    <a:srgbClr val="002060"/>
                  </a:solidFill>
                </a:rPr>
                <a:t> </a:t>
              </a:r>
              <a:r>
                <a:rPr lang="en-GB" sz="1600" dirty="0">
                  <a:solidFill>
                    <a:srgbClr val="002060"/>
                  </a:solidFill>
                </a:rPr>
                <a:t>(HUF 5.2 billion), which would affect </a:t>
              </a:r>
              <a:r>
                <a:rPr lang="en-GB" sz="1600" b="1" dirty="0">
                  <a:solidFill>
                    <a:srgbClr val="002060"/>
                  </a:solidFill>
                </a:rPr>
                <a:t>approximately 13 percent of the sector </a:t>
              </a:r>
              <a:r>
                <a:rPr lang="en-GB" sz="1600" dirty="0">
                  <a:solidFill>
                    <a:srgbClr val="002060"/>
                  </a:solidFill>
                </a:rPr>
                <a:t>on an asset basis.</a:t>
              </a:r>
              <a:endParaRPr lang="hu-HU" sz="1600" dirty="0">
                <a:solidFill>
                  <a:srgbClr val="002060"/>
                </a:solidFill>
              </a:endParaRPr>
            </a:p>
            <a:p>
              <a:pPr>
                <a:spcBef>
                  <a:spcPts val="600"/>
                </a:spcBef>
              </a:pPr>
              <a:r>
                <a:rPr lang="en-GB" sz="1600" b="1" dirty="0">
                  <a:solidFill>
                    <a:schemeClr val="accent3"/>
                  </a:solidFill>
                </a:rPr>
                <a:t>Capital adequacy can also be improved by curbing lending (lower risk exposure value).</a:t>
              </a:r>
            </a:p>
          </p:txBody>
        </p:sp>
        <p:sp>
          <p:nvSpPr>
            <p:cNvPr id="13" name="Arrow: Down 12">
              <a:extLst>
                <a:ext uri="{FF2B5EF4-FFF2-40B4-BE49-F238E27FC236}">
                  <a16:creationId xmlns:a16="http://schemas.microsoft.com/office/drawing/2014/main" id="{3A2E60EF-F111-2FD8-1457-EFE164364E9A}"/>
                </a:ext>
              </a:extLst>
            </p:cNvPr>
            <p:cNvSpPr/>
            <p:nvPr/>
          </p:nvSpPr>
          <p:spPr>
            <a:xfrm>
              <a:off x="8463596" y="3131163"/>
              <a:ext cx="346229" cy="33735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Arrow: Down 13">
              <a:extLst>
                <a:ext uri="{FF2B5EF4-FFF2-40B4-BE49-F238E27FC236}">
                  <a16:creationId xmlns:a16="http://schemas.microsoft.com/office/drawing/2014/main" id="{5A1DB857-96D2-041E-6417-5DCCBA025EDA}"/>
                </a:ext>
              </a:extLst>
            </p:cNvPr>
            <p:cNvSpPr/>
            <p:nvPr/>
          </p:nvSpPr>
          <p:spPr>
            <a:xfrm rot="10800000">
              <a:off x="8427956" y="3606858"/>
              <a:ext cx="346229" cy="33735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7" name="Picture 6">
            <a:extLst>
              <a:ext uri="{FF2B5EF4-FFF2-40B4-BE49-F238E27FC236}">
                <a16:creationId xmlns:a16="http://schemas.microsoft.com/office/drawing/2014/main" id="{FB6EC76C-3604-51C7-7C7D-5C5FF9BF9E56}"/>
              </a:ext>
            </a:extLst>
          </p:cNvPr>
          <p:cNvPicPr>
            <a:picLocks noChangeAspect="1"/>
          </p:cNvPicPr>
          <p:nvPr/>
        </p:nvPicPr>
        <p:blipFill>
          <a:blip r:embed="rId3"/>
          <a:stretch>
            <a:fillRect/>
          </a:stretch>
        </p:blipFill>
        <p:spPr>
          <a:xfrm>
            <a:off x="3050632" y="1627037"/>
            <a:ext cx="5234323" cy="3917157"/>
          </a:xfrm>
          <a:prstGeom prst="rect">
            <a:avLst/>
          </a:prstGeom>
        </p:spPr>
      </p:pic>
    </p:spTree>
    <p:extLst>
      <p:ext uri="{BB962C8B-B14F-4D97-AF65-F5344CB8AC3E}">
        <p14:creationId xmlns:p14="http://schemas.microsoft.com/office/powerpoint/2010/main" val="306013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B5FE34-8115-535E-3AC1-CA02B697F582}"/>
              </a:ext>
            </a:extLst>
          </p:cNvPr>
          <p:cNvSpPr txBox="1">
            <a:spLocks/>
          </p:cNvSpPr>
          <p:nvPr/>
        </p:nvSpPr>
        <p:spPr>
          <a:xfrm>
            <a:off x="3276600" y="110424"/>
            <a:ext cx="8390876" cy="713833"/>
          </a:xfrm>
          <a:prstGeom prst="rect">
            <a:avLst/>
          </a:prstGeom>
        </p:spPr>
        <p:txBody>
          <a:bodyPr vert="horz" lIns="72000" tIns="36000" rIns="72000" bIns="36000" rtlCol="0" anchor="ctr">
            <a:normAutofit/>
          </a:bodyPr>
          <a:lstStyle>
            <a:lvl1pPr algn="l" defTabSz="685749" rtl="0" eaLnBrk="1" latinLnBrk="0" hangingPunct="1">
              <a:lnSpc>
                <a:spcPct val="90000"/>
              </a:lnSpc>
              <a:spcBef>
                <a:spcPct val="0"/>
              </a:spcBef>
              <a:buNone/>
              <a:defRPr lang="hu-HU" sz="1650" b="1" kern="1200" cap="all" spc="225" baseline="0" dirty="0">
                <a:solidFill>
                  <a:srgbClr val="0D234D"/>
                </a:solidFill>
                <a:latin typeface="+mj-lt"/>
                <a:ea typeface="+mj-ea"/>
                <a:cs typeface="+mj-cs"/>
              </a:defRPr>
            </a:lvl1pPr>
          </a:lstStyle>
          <a:p>
            <a:r>
              <a:rPr lang="hu-HU" sz="2400" dirty="0"/>
              <a:t>Main </a:t>
            </a:r>
            <a:r>
              <a:rPr lang="hu-HU" sz="2400" dirty="0" err="1"/>
              <a:t>takeaways</a:t>
            </a:r>
            <a:r>
              <a:rPr lang="hu-HU" sz="2400" dirty="0"/>
              <a:t> of </a:t>
            </a:r>
            <a:r>
              <a:rPr lang="hu-HU" sz="2400" dirty="0" err="1"/>
              <a:t>the</a:t>
            </a:r>
            <a:r>
              <a:rPr lang="hu-HU" sz="2400" dirty="0"/>
              <a:t> </a:t>
            </a:r>
            <a:r>
              <a:rPr lang="hu-HU" sz="2400" dirty="0" err="1"/>
              <a:t>report</a:t>
            </a:r>
            <a:endParaRPr lang="hu-HU" sz="2400" dirty="0"/>
          </a:p>
        </p:txBody>
      </p:sp>
      <p:grpSp>
        <p:nvGrpSpPr>
          <p:cNvPr id="10" name="Group 9">
            <a:extLst>
              <a:ext uri="{FF2B5EF4-FFF2-40B4-BE49-F238E27FC236}">
                <a16:creationId xmlns:a16="http://schemas.microsoft.com/office/drawing/2014/main" id="{0E1746B3-0722-153C-4049-91D4D367F594}"/>
              </a:ext>
            </a:extLst>
          </p:cNvPr>
          <p:cNvGrpSpPr/>
          <p:nvPr/>
        </p:nvGrpSpPr>
        <p:grpSpPr>
          <a:xfrm>
            <a:off x="3140743" y="3034126"/>
            <a:ext cx="8815382" cy="1323439"/>
            <a:chOff x="3376618" y="4988231"/>
            <a:chExt cx="8815382" cy="1323439"/>
          </a:xfrm>
        </p:grpSpPr>
        <p:sp>
          <p:nvSpPr>
            <p:cNvPr id="17" name="TextBox 16">
              <a:extLst>
                <a:ext uri="{FF2B5EF4-FFF2-40B4-BE49-F238E27FC236}">
                  <a16:creationId xmlns:a16="http://schemas.microsoft.com/office/drawing/2014/main" id="{1041D43B-00B2-A898-5716-C6EB830B8060}"/>
                </a:ext>
              </a:extLst>
            </p:cNvPr>
            <p:cNvSpPr txBox="1"/>
            <p:nvPr/>
          </p:nvSpPr>
          <p:spPr>
            <a:xfrm>
              <a:off x="4599621" y="4988231"/>
              <a:ext cx="7592379" cy="1323439"/>
            </a:xfrm>
            <a:prstGeom prst="rect">
              <a:avLst/>
            </a:prstGeom>
            <a:noFill/>
          </p:spPr>
          <p:txBody>
            <a:bodyPr wrap="square">
              <a:spAutoFit/>
            </a:bodyPr>
            <a:lstStyle/>
            <a:p>
              <a:pPr algn="just">
                <a:spcAft>
                  <a:spcPts val="600"/>
                </a:spcAft>
              </a:pP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As a result of the rising interest rate environment and the uncertainty caused by the war, we expect a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decline in the dynamics of credit </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expansion in both the corporate and household segments,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especially in real terms.</a:t>
              </a:r>
              <a:endParaRPr lang="hu-HU" sz="2800" b="1" i="1" dirty="0">
                <a:solidFill>
                  <a:srgbClr val="0C2148"/>
                </a:solidFill>
                <a:latin typeface="Calibri" panose="020F0502020204030204" pitchFamily="34" charset="0"/>
                <a:cs typeface="Times New Roman" panose="02020603050405020304" pitchFamily="18" charset="0"/>
              </a:endParaRPr>
            </a:p>
          </p:txBody>
        </p:sp>
        <p:pic>
          <p:nvPicPr>
            <p:cNvPr id="3074" name="Picture 2" descr="Recession - Free business and finance icons">
              <a:extLst>
                <a:ext uri="{FF2B5EF4-FFF2-40B4-BE49-F238E27FC236}">
                  <a16:creationId xmlns:a16="http://schemas.microsoft.com/office/drawing/2014/main" id="{3695678C-66AB-919D-A9A9-236ED4D65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618" y="5086235"/>
              <a:ext cx="1071880" cy="1071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28439B62-5414-41D5-8E92-FB8283792EBD}"/>
              </a:ext>
            </a:extLst>
          </p:cNvPr>
          <p:cNvGrpSpPr/>
          <p:nvPr/>
        </p:nvGrpSpPr>
        <p:grpSpPr>
          <a:xfrm>
            <a:off x="3042921" y="4552304"/>
            <a:ext cx="9149079" cy="1931667"/>
            <a:chOff x="3042920" y="872493"/>
            <a:chExt cx="9149079" cy="1931667"/>
          </a:xfrm>
        </p:grpSpPr>
        <p:sp>
          <p:nvSpPr>
            <p:cNvPr id="20" name="Rectangle 19">
              <a:extLst>
                <a:ext uri="{FF2B5EF4-FFF2-40B4-BE49-F238E27FC236}">
                  <a16:creationId xmlns:a16="http://schemas.microsoft.com/office/drawing/2014/main" id="{FE042913-4B4C-717C-0572-0C8ED5C73D07}"/>
                </a:ext>
              </a:extLst>
            </p:cNvPr>
            <p:cNvSpPr/>
            <p:nvPr/>
          </p:nvSpPr>
          <p:spPr>
            <a:xfrm>
              <a:off x="3042920" y="872493"/>
              <a:ext cx="9149079" cy="1931667"/>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3" name="Picture 2" descr="Protection shield with a check mark - Free technology icons">
              <a:extLst>
                <a:ext uri="{FF2B5EF4-FFF2-40B4-BE49-F238E27FC236}">
                  <a16:creationId xmlns:a16="http://schemas.microsoft.com/office/drawing/2014/main" id="{592A5E7F-B34A-23F2-DCAA-F47967AAE87B}"/>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8913" y="1039618"/>
              <a:ext cx="940798" cy="940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ED177D-613E-A3C9-CEE5-564CA5DA5107}"/>
                </a:ext>
              </a:extLst>
            </p:cNvPr>
            <p:cNvSpPr txBox="1"/>
            <p:nvPr/>
          </p:nvSpPr>
          <p:spPr>
            <a:xfrm>
              <a:off x="4206387" y="955913"/>
              <a:ext cx="7918935" cy="1631216"/>
            </a:xfrm>
            <a:prstGeom prst="rect">
              <a:avLst/>
            </a:prstGeom>
            <a:noFill/>
          </p:spPr>
          <p:txBody>
            <a:bodyPr wrap="square">
              <a:spAutoFit/>
            </a:bodyPr>
            <a:lstStyle>
              <a:defPPr>
                <a:defRPr lang="en-US"/>
              </a:defPPr>
              <a:lvl1pPr algn="just">
                <a:defRPr sz="2400" b="1" i="1">
                  <a:solidFill>
                    <a:srgbClr val="0C2148"/>
                  </a:solidFill>
                  <a:latin typeface="Calibri" panose="020F0502020204030204" pitchFamily="34" charset="0"/>
                  <a:cs typeface="Times New Roman" panose="02020603050405020304" pitchFamily="18" charset="0"/>
                </a:defRPr>
              </a:lvl1pPr>
            </a:lstStyle>
            <a:p>
              <a:r>
                <a:rPr lang="en-US" sz="2000" b="0" dirty="0"/>
                <a:t>The Hungarian banking system entered the current complex and challenging period with a </a:t>
              </a:r>
              <a:r>
                <a:rPr lang="en-US" sz="2000" dirty="0"/>
                <a:t>stable, strong capital position </a:t>
              </a:r>
              <a:r>
                <a:rPr lang="en-US" sz="2000" b="0" dirty="0"/>
                <a:t>and significant liquidity reserves. The sector's </a:t>
              </a:r>
              <a:r>
                <a:rPr lang="en-US" sz="2000" dirty="0"/>
                <a:t>ability to withstand shocks</a:t>
              </a:r>
              <a:r>
                <a:rPr lang="en-US" sz="2000" b="0" dirty="0"/>
                <a:t> is adequate, and its liquidity and capital position are robust even assuming a crisis </a:t>
              </a:r>
              <a:r>
                <a:rPr lang="hu-HU" sz="2000" b="0" dirty="0" err="1"/>
                <a:t>scenario</a:t>
              </a:r>
              <a:r>
                <a:rPr lang="en-US" sz="2000" b="0" dirty="0"/>
                <a:t> that is much more severe than the current forecasts.</a:t>
              </a:r>
              <a:endParaRPr lang="en-GB" sz="2000" b="0" dirty="0"/>
            </a:p>
          </p:txBody>
        </p:sp>
      </p:grpSp>
      <p:grpSp>
        <p:nvGrpSpPr>
          <p:cNvPr id="8" name="Group 7">
            <a:extLst>
              <a:ext uri="{FF2B5EF4-FFF2-40B4-BE49-F238E27FC236}">
                <a16:creationId xmlns:a16="http://schemas.microsoft.com/office/drawing/2014/main" id="{B73358C2-2580-4CE3-E713-0CFA28B9EB07}"/>
              </a:ext>
            </a:extLst>
          </p:cNvPr>
          <p:cNvGrpSpPr/>
          <p:nvPr/>
        </p:nvGrpSpPr>
        <p:grpSpPr>
          <a:xfrm>
            <a:off x="3047939" y="793631"/>
            <a:ext cx="9149079" cy="2143760"/>
            <a:chOff x="-1032691" y="4603816"/>
            <a:chExt cx="9149079" cy="2143760"/>
          </a:xfrm>
        </p:grpSpPr>
        <p:sp>
          <p:nvSpPr>
            <p:cNvPr id="2" name="Rectangle 1">
              <a:extLst>
                <a:ext uri="{FF2B5EF4-FFF2-40B4-BE49-F238E27FC236}">
                  <a16:creationId xmlns:a16="http://schemas.microsoft.com/office/drawing/2014/main" id="{46F53B95-44F0-B2E3-2982-517C44F97B41}"/>
                </a:ext>
              </a:extLst>
            </p:cNvPr>
            <p:cNvSpPr/>
            <p:nvPr/>
          </p:nvSpPr>
          <p:spPr>
            <a:xfrm>
              <a:off x="-1032691" y="4603816"/>
              <a:ext cx="9149079" cy="214376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 name="Picture 2" descr="Warning PNG Picture | PNG All">
              <a:extLst>
                <a:ext uri="{FF2B5EF4-FFF2-40B4-BE49-F238E27FC236}">
                  <a16:creationId xmlns:a16="http://schemas.microsoft.com/office/drawing/2014/main" id="{64905B81-943B-CB5E-9061-37947661F9E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92056" y="4978064"/>
              <a:ext cx="1067981" cy="10679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C35461-AE86-29E0-A285-312650092C2D}"/>
                </a:ext>
              </a:extLst>
            </p:cNvPr>
            <p:cNvSpPr txBox="1"/>
            <p:nvPr/>
          </p:nvSpPr>
          <p:spPr>
            <a:xfrm>
              <a:off x="168665" y="4820847"/>
              <a:ext cx="7592379" cy="1631216"/>
            </a:xfrm>
            <a:prstGeom prst="rect">
              <a:avLst/>
            </a:prstGeom>
            <a:noFill/>
          </p:spPr>
          <p:txBody>
            <a:bodyPr wrap="square">
              <a:spAutoFit/>
            </a:bodyPr>
            <a:lstStyle/>
            <a:p>
              <a:pPr algn="just"/>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In the turbulent economic environment,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credit risks </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continued to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increase</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especially in portfolios sensitive to energy prices.</a:t>
              </a:r>
            </a:p>
            <a:p>
              <a:pPr algn="just"/>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At the national level, the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overvaluation of the housing market </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rose to a high level, but in the third quarter, the first </a:t>
              </a:r>
              <a:r>
                <a:rPr lang="en-US" sz="2000" b="1"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signs of a turnaround in the housing market are already visible</a:t>
              </a:r>
              <a:r>
                <a:rPr lang="en-US" sz="20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t>
              </a:r>
              <a:endParaRPr lang="hu-HU" sz="2000" i="1" dirty="0">
                <a:solidFill>
                  <a:srgbClr val="0C2148"/>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3810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EF5-F6F7-4B38-B3AE-F7D31BA8246D}"/>
              </a:ext>
            </a:extLst>
          </p:cNvPr>
          <p:cNvSpPr>
            <a:spLocks noGrp="1"/>
          </p:cNvSpPr>
          <p:nvPr>
            <p:ph type="title"/>
          </p:nvPr>
        </p:nvSpPr>
        <p:spPr/>
        <p:txBody>
          <a:bodyPr/>
          <a:lstStyle/>
          <a:p>
            <a:r>
              <a:rPr lang="en-US" sz="3600" dirty="0"/>
              <a:t>Thank you for your attention!</a:t>
            </a:r>
            <a:endParaRPr lang="en-US" dirty="0"/>
          </a:p>
        </p:txBody>
      </p:sp>
    </p:spTree>
    <p:extLst>
      <p:ext uri="{BB962C8B-B14F-4D97-AF65-F5344CB8AC3E}">
        <p14:creationId xmlns:p14="http://schemas.microsoft.com/office/powerpoint/2010/main" val="135952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uropean Systemic Risk Board (@ESRBofficial) / Twitter">
            <a:extLst>
              <a:ext uri="{FF2B5EF4-FFF2-40B4-BE49-F238E27FC236}">
                <a16:creationId xmlns:a16="http://schemas.microsoft.com/office/drawing/2014/main" id="{3EDAF078-F9F0-F74F-05E7-0501CAF0E90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124410" y="5083165"/>
            <a:ext cx="1047047" cy="1047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8CCD7AD-01A8-9DC7-F294-60F91C0313E3}"/>
              </a:ext>
            </a:extLst>
          </p:cNvPr>
          <p:cNvSpPr/>
          <p:nvPr/>
        </p:nvSpPr>
        <p:spPr>
          <a:xfrm>
            <a:off x="3048000" y="3531567"/>
            <a:ext cx="9144000" cy="1433168"/>
          </a:xfrm>
          <a:prstGeom prst="rect">
            <a:avLst/>
          </a:prstGeom>
          <a:solidFill>
            <a:schemeClr val="tx2">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Rectangle 3">
            <a:extLst>
              <a:ext uri="{FF2B5EF4-FFF2-40B4-BE49-F238E27FC236}">
                <a16:creationId xmlns:a16="http://schemas.microsoft.com/office/drawing/2014/main" id="{24D4DE66-DCE1-507E-7C88-1C1E37D9978F}"/>
              </a:ext>
            </a:extLst>
          </p:cNvPr>
          <p:cNvSpPr/>
          <p:nvPr/>
        </p:nvSpPr>
        <p:spPr>
          <a:xfrm>
            <a:off x="3048000" y="1024282"/>
            <a:ext cx="9144000" cy="1433168"/>
          </a:xfrm>
          <a:prstGeom prst="rect">
            <a:avLst/>
          </a:prstGeom>
          <a:solidFill>
            <a:schemeClr val="tx2">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Rectangle 1">
            <a:extLst>
              <a:ext uri="{FF2B5EF4-FFF2-40B4-BE49-F238E27FC236}">
                <a16:creationId xmlns:a16="http://schemas.microsoft.com/office/drawing/2014/main" id="{DC29DE4D-0071-4739-B159-C525FF776234}"/>
              </a:ext>
            </a:extLst>
          </p:cNvPr>
          <p:cNvSpPr/>
          <p:nvPr/>
        </p:nvSpPr>
        <p:spPr>
          <a:xfrm>
            <a:off x="3103812" y="1024282"/>
            <a:ext cx="8216450" cy="5316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2200" dirty="0">
                <a:solidFill>
                  <a:schemeClr val="tx2"/>
                </a:solidFill>
              </a:rPr>
              <a:t>International economic processes and prospects mostly affected by:</a:t>
            </a:r>
          </a:p>
          <a:p>
            <a:pPr marL="800100" lvl="1" indent="-342900">
              <a:buFont typeface="Wingdings" panose="05000000000000000000" pitchFamily="2" charset="2"/>
              <a:buChar char="§"/>
            </a:pPr>
            <a:r>
              <a:rPr lang="en-US" sz="2200" b="1" dirty="0">
                <a:solidFill>
                  <a:schemeClr val="tx2"/>
                </a:solidFill>
              </a:rPr>
              <a:t>the increasing inflation, </a:t>
            </a:r>
          </a:p>
          <a:p>
            <a:pPr marL="800100" lvl="1" indent="-342900">
              <a:buFont typeface="Wingdings" panose="05000000000000000000" pitchFamily="2" charset="2"/>
              <a:buChar char="§"/>
            </a:pPr>
            <a:r>
              <a:rPr lang="en-US" sz="2200" dirty="0">
                <a:solidFill>
                  <a:schemeClr val="tx2"/>
                </a:solidFill>
              </a:rPr>
              <a:t>the European energy crisis</a:t>
            </a:r>
          </a:p>
          <a:p>
            <a:pPr marL="800100" lvl="1" indent="-342900">
              <a:buFont typeface="Wingdings" panose="05000000000000000000" pitchFamily="2" charset="2"/>
              <a:buChar char="§"/>
            </a:pPr>
            <a:r>
              <a:rPr lang="en-US" sz="2200" dirty="0">
                <a:solidFill>
                  <a:schemeClr val="tx2"/>
                </a:solidFill>
              </a:rPr>
              <a:t>deepening geopolitical tensions.</a:t>
            </a:r>
          </a:p>
          <a:p>
            <a:pPr marL="342900" indent="-342900">
              <a:spcBef>
                <a:spcPts val="600"/>
              </a:spcBef>
              <a:buFont typeface="Wingdings" panose="05000000000000000000" pitchFamily="2" charset="2"/>
              <a:buChar char="q"/>
            </a:pPr>
            <a:r>
              <a:rPr lang="en-US" sz="2200" dirty="0">
                <a:solidFill>
                  <a:schemeClr val="tx2"/>
                </a:solidFill>
              </a:rPr>
              <a:t>Extremely high energy prices reduce </a:t>
            </a:r>
            <a:r>
              <a:rPr lang="en-US" sz="2200" b="1" dirty="0">
                <a:solidFill>
                  <a:schemeClr val="tx2"/>
                </a:solidFill>
              </a:rPr>
              <a:t>households' disposable income </a:t>
            </a:r>
            <a:r>
              <a:rPr lang="en-US" sz="2200" dirty="0">
                <a:solidFill>
                  <a:schemeClr val="tx2"/>
                </a:solidFill>
              </a:rPr>
              <a:t>and impose a serious </a:t>
            </a:r>
            <a:r>
              <a:rPr lang="en-US" sz="2200" b="1" dirty="0">
                <a:solidFill>
                  <a:schemeClr val="tx2"/>
                </a:solidFill>
              </a:rPr>
              <a:t>cost shock on companies</a:t>
            </a:r>
            <a:r>
              <a:rPr lang="en-US" sz="2200" dirty="0">
                <a:solidFill>
                  <a:schemeClr val="tx2"/>
                </a:solidFill>
              </a:rPr>
              <a:t>.</a:t>
            </a:r>
            <a:endParaRPr lang="hu-HU" sz="2200" dirty="0">
              <a:solidFill>
                <a:schemeClr val="tx2"/>
              </a:solidFill>
            </a:endParaRPr>
          </a:p>
          <a:p>
            <a:pPr>
              <a:spcBef>
                <a:spcPts val="600"/>
              </a:spcBef>
            </a:pPr>
            <a:endParaRPr lang="en-US" sz="2200" dirty="0">
              <a:solidFill>
                <a:schemeClr val="tx2"/>
              </a:solidFill>
            </a:endParaRPr>
          </a:p>
          <a:p>
            <a:pPr marL="342900" indent="-342900">
              <a:spcBef>
                <a:spcPts val="600"/>
              </a:spcBef>
              <a:buFont typeface="Wingdings" panose="05000000000000000000" pitchFamily="2" charset="2"/>
              <a:buChar char="q"/>
            </a:pPr>
            <a:r>
              <a:rPr lang="en-US" sz="2200" dirty="0">
                <a:solidFill>
                  <a:schemeClr val="tx2"/>
                </a:solidFill>
              </a:rPr>
              <a:t>Due to the increase in inflation risks, many central banks have tightened their asset purchase programs and interest rates, </a:t>
            </a:r>
            <a:r>
              <a:rPr lang="en-US" sz="2200" b="1" dirty="0">
                <a:solidFill>
                  <a:schemeClr val="tx2"/>
                </a:solidFill>
              </a:rPr>
              <a:t>many countries</a:t>
            </a:r>
            <a:r>
              <a:rPr lang="en-US" sz="2200" dirty="0">
                <a:solidFill>
                  <a:schemeClr val="tx2"/>
                </a:solidFill>
              </a:rPr>
              <a:t> have faced </a:t>
            </a:r>
            <a:r>
              <a:rPr lang="en-US" sz="2200" b="1" dirty="0">
                <a:solidFill>
                  <a:schemeClr val="tx2"/>
                </a:solidFill>
              </a:rPr>
              <a:t>rising funding costs </a:t>
            </a:r>
            <a:r>
              <a:rPr lang="en-US" sz="2200" dirty="0">
                <a:solidFill>
                  <a:schemeClr val="tx2"/>
                </a:solidFill>
              </a:rPr>
              <a:t>and </a:t>
            </a:r>
            <a:r>
              <a:rPr lang="en-US" sz="2200" b="1" dirty="0">
                <a:solidFill>
                  <a:schemeClr val="tx2"/>
                </a:solidFill>
              </a:rPr>
              <a:t>depreciating local currencies</a:t>
            </a:r>
            <a:r>
              <a:rPr lang="en-US" sz="2200" dirty="0">
                <a:solidFill>
                  <a:schemeClr val="tx2"/>
                </a:solidFill>
              </a:rPr>
              <a:t>.</a:t>
            </a:r>
          </a:p>
          <a:p>
            <a:pPr marL="342900" indent="-342900">
              <a:spcBef>
                <a:spcPts val="600"/>
              </a:spcBef>
              <a:buFont typeface="Wingdings" panose="05000000000000000000" pitchFamily="2" charset="2"/>
              <a:buChar char="q"/>
            </a:pPr>
            <a:r>
              <a:rPr lang="en-US" sz="2200" dirty="0">
                <a:solidFill>
                  <a:schemeClr val="tx2"/>
                </a:solidFill>
              </a:rPr>
              <a:t>Due to the deteriorating economic outlook and </a:t>
            </a:r>
            <a:r>
              <a:rPr lang="en-US" sz="2200" b="1" dirty="0">
                <a:solidFill>
                  <a:schemeClr val="tx2"/>
                </a:solidFill>
              </a:rPr>
              <a:t>rising credit risks</a:t>
            </a:r>
            <a:r>
              <a:rPr lang="en-US" sz="2200" dirty="0">
                <a:solidFill>
                  <a:schemeClr val="tx2"/>
                </a:solidFill>
              </a:rPr>
              <a:t>, European banks must prepare to simultaneously manage a number of challenges, in connection with which the </a:t>
            </a:r>
            <a:r>
              <a:rPr lang="en-US" sz="2200" b="1" dirty="0">
                <a:solidFill>
                  <a:schemeClr val="tx2"/>
                </a:solidFill>
              </a:rPr>
              <a:t>European Systemic Risk Board (ESRB) has issued a warning.</a:t>
            </a:r>
          </a:p>
        </p:txBody>
      </p:sp>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a:xfrm>
            <a:off x="3202779" y="251234"/>
            <a:ext cx="8579368" cy="713833"/>
          </a:xfrm>
        </p:spPr>
        <p:txBody>
          <a:bodyPr>
            <a:noAutofit/>
          </a:bodyPr>
          <a:lstStyle/>
          <a:p>
            <a:r>
              <a:rPr lang="en-US" sz="2400" dirty="0">
                <a:solidFill>
                  <a:srgbClr val="0C2148"/>
                </a:solidFill>
                <a:latin typeface="Calibri" panose="020F0502020204030204" pitchFamily="34" charset="0"/>
                <a:ea typeface="Calibri" panose="020F0502020204030204" pitchFamily="34" charset="0"/>
                <a:cs typeface="Times New Roman" panose="02020603050405020304" pitchFamily="18" charset="0"/>
              </a:rPr>
              <a:t>the energy crisis aggravated the risks of the European banking system</a:t>
            </a:r>
            <a:endParaRPr lang="hu-HU" sz="2400" dirty="0"/>
          </a:p>
        </p:txBody>
      </p:sp>
      <p:pic>
        <p:nvPicPr>
          <p:cNvPr id="6" name="Picture 5" descr="Warning PNG Picture | PNG All">
            <a:extLst>
              <a:ext uri="{FF2B5EF4-FFF2-40B4-BE49-F238E27FC236}">
                <a16:creationId xmlns:a16="http://schemas.microsoft.com/office/drawing/2014/main" id="{29F4C083-7F73-D393-A584-18EBB5E5293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394736" y="5347668"/>
            <a:ext cx="486050" cy="486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5,477,563 Power Stock Photos, Pictures &amp; Royalty-Free Images - iStock">
            <a:extLst>
              <a:ext uri="{FF2B5EF4-FFF2-40B4-BE49-F238E27FC236}">
                <a16:creationId xmlns:a16="http://schemas.microsoft.com/office/drawing/2014/main" id="{4A42CB07-DA31-B3C2-5EBE-9F989A58E02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11151704" y="2518214"/>
            <a:ext cx="1008622" cy="1008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cession - Free business and finance icons">
            <a:extLst>
              <a:ext uri="{FF2B5EF4-FFF2-40B4-BE49-F238E27FC236}">
                <a16:creationId xmlns:a16="http://schemas.microsoft.com/office/drawing/2014/main" id="{CA3CC2FE-5176-F99C-21C5-7D0775F3EC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48447" y="3833292"/>
            <a:ext cx="871445" cy="871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arth - Free shapes icons">
            <a:extLst>
              <a:ext uri="{FF2B5EF4-FFF2-40B4-BE49-F238E27FC236}">
                <a16:creationId xmlns:a16="http://schemas.microsoft.com/office/drawing/2014/main" id="{A0DB5F52-0757-9928-A36D-82EA3B7A87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4748" y="1272774"/>
            <a:ext cx="838288" cy="83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9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2039361099"/>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68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FAA5-A873-97C5-6B09-36890C13E3B4}"/>
              </a:ext>
            </a:extLst>
          </p:cNvPr>
          <p:cNvSpPr>
            <a:spLocks noGrp="1"/>
          </p:cNvSpPr>
          <p:nvPr>
            <p:ph type="title"/>
          </p:nvPr>
        </p:nvSpPr>
        <p:spPr/>
        <p:txBody>
          <a:bodyPr>
            <a:normAutofit fontScale="90000"/>
          </a:bodyPr>
          <a:lstStyle/>
          <a:p>
            <a:r>
              <a:rPr lang="en-US" sz="2800" dirty="0"/>
              <a:t>Several factors point in the direction of a slowdown in household credit dynamics</a:t>
            </a:r>
            <a:endParaRPr lang="hu-HU" sz="2800" dirty="0"/>
          </a:p>
        </p:txBody>
      </p:sp>
      <p:sp>
        <p:nvSpPr>
          <p:cNvPr id="3" name="Text Placeholder 2">
            <a:extLst>
              <a:ext uri="{FF2B5EF4-FFF2-40B4-BE49-F238E27FC236}">
                <a16:creationId xmlns:a16="http://schemas.microsoft.com/office/drawing/2014/main" id="{22BE5FFB-F368-CFCD-A21A-58E5299392EE}"/>
              </a:ext>
            </a:extLst>
          </p:cNvPr>
          <p:cNvSpPr>
            <a:spLocks noGrp="1"/>
          </p:cNvSpPr>
          <p:nvPr>
            <p:ph type="body" sz="quarter" idx="17"/>
          </p:nvPr>
        </p:nvSpPr>
        <p:spPr>
          <a:xfrm>
            <a:off x="3391271" y="6087040"/>
            <a:ext cx="8184844" cy="590851"/>
          </a:xfrm>
        </p:spPr>
        <p:txBody>
          <a:bodyPr/>
          <a:lstStyle/>
          <a:p>
            <a:r>
              <a:rPr lang="en-US" sz="1200" dirty="0"/>
              <a:t>Note: In order to calculate the annual growth rate, we also took the repayments on the Sberbank portfolio into account between March 2022 and August 2022. *The sector reclassification of Sberbank's portfolio is not filtered out from transaction data of 2022 Q3. Source: MNB</a:t>
            </a:r>
          </a:p>
        </p:txBody>
      </p:sp>
      <p:sp>
        <p:nvSpPr>
          <p:cNvPr id="5" name="Text Placeholder 4">
            <a:extLst>
              <a:ext uri="{FF2B5EF4-FFF2-40B4-BE49-F238E27FC236}">
                <a16:creationId xmlns:a16="http://schemas.microsoft.com/office/drawing/2014/main" id="{38D427BE-52E1-CCCE-1B0C-6F643C511668}"/>
              </a:ext>
            </a:extLst>
          </p:cNvPr>
          <p:cNvSpPr>
            <a:spLocks noGrp="1"/>
          </p:cNvSpPr>
          <p:nvPr>
            <p:ph type="body" sz="quarter" idx="18"/>
          </p:nvPr>
        </p:nvSpPr>
        <p:spPr>
          <a:xfrm>
            <a:off x="3391272" y="5857715"/>
            <a:ext cx="8390875" cy="229326"/>
          </a:xfrm>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Household loan transactions of credit institutions</a:t>
            </a:r>
            <a:endParaRPr lang="hu-HU" dirty="0"/>
          </a:p>
        </p:txBody>
      </p:sp>
      <p:sp>
        <p:nvSpPr>
          <p:cNvPr id="11" name="TextBox 10">
            <a:extLst>
              <a:ext uri="{FF2B5EF4-FFF2-40B4-BE49-F238E27FC236}">
                <a16:creationId xmlns:a16="http://schemas.microsoft.com/office/drawing/2014/main" id="{38D769BE-A1B9-CC85-8924-EAF449D6DC53}"/>
              </a:ext>
            </a:extLst>
          </p:cNvPr>
          <p:cNvSpPr txBox="1"/>
          <p:nvPr/>
        </p:nvSpPr>
        <p:spPr>
          <a:xfrm>
            <a:off x="8931350" y="1292513"/>
            <a:ext cx="3260650" cy="4478149"/>
          </a:xfrm>
          <a:prstGeom prst="rect">
            <a:avLst/>
          </a:prstGeom>
          <a:solidFill>
            <a:schemeClr val="tx2">
              <a:lumMod val="10000"/>
              <a:lumOff val="90000"/>
              <a:alpha val="50000"/>
            </a:schemeClr>
          </a:solidFill>
        </p:spPr>
        <p:txBody>
          <a:bodyPr wrap="square" rtlCol="0">
            <a:spAutoFit/>
          </a:bodyPr>
          <a:lstStyle/>
          <a:p>
            <a:pPr>
              <a:spcAft>
                <a:spcPts val="1200"/>
              </a:spcAft>
            </a:pPr>
            <a:r>
              <a:rPr lang="en-US" dirty="0">
                <a:solidFill>
                  <a:schemeClr val="tx2"/>
                </a:solidFill>
              </a:rPr>
              <a:t>The </a:t>
            </a:r>
            <a:r>
              <a:rPr lang="en-US" b="1" dirty="0">
                <a:solidFill>
                  <a:schemeClr val="tx2"/>
                </a:solidFill>
              </a:rPr>
              <a:t>annual growth rate decreased to 7.6% </a:t>
            </a:r>
            <a:r>
              <a:rPr lang="en-US" dirty="0">
                <a:solidFill>
                  <a:schemeClr val="tx2"/>
                </a:solidFill>
              </a:rPr>
              <a:t>by the end of the 2022 Q3.</a:t>
            </a:r>
            <a:endParaRPr lang="en-US" sz="1800" dirty="0">
              <a:solidFill>
                <a:schemeClr val="tx2"/>
              </a:solidFill>
            </a:endParaRPr>
          </a:p>
          <a:p>
            <a:pPr>
              <a:spcBef>
                <a:spcPts val="600"/>
              </a:spcBef>
            </a:pPr>
            <a:r>
              <a:rPr lang="en-US" sz="1800" dirty="0">
                <a:solidFill>
                  <a:schemeClr val="tx2"/>
                </a:solidFill>
              </a:rPr>
              <a:t>The gradual slowdown in the expansion of the loan portfolio was contributed by:</a:t>
            </a:r>
          </a:p>
          <a:p>
            <a:pPr marL="285750" indent="-285750">
              <a:buFont typeface="Arial" panose="020B0604020202020204" pitchFamily="34" charset="0"/>
              <a:buChar char="•"/>
            </a:pPr>
            <a:r>
              <a:rPr lang="hu-HU" b="1" dirty="0">
                <a:solidFill>
                  <a:schemeClr val="tx2"/>
                </a:solidFill>
              </a:rPr>
              <a:t>L</a:t>
            </a:r>
            <a:r>
              <a:rPr lang="en-US" b="1" dirty="0" err="1">
                <a:solidFill>
                  <a:schemeClr val="tx2"/>
                </a:solidFill>
              </a:rPr>
              <a:t>ower</a:t>
            </a:r>
            <a:r>
              <a:rPr lang="en-US" b="1" dirty="0">
                <a:solidFill>
                  <a:schemeClr val="tx2"/>
                </a:solidFill>
              </a:rPr>
              <a:t> moratorium participation</a:t>
            </a:r>
          </a:p>
          <a:p>
            <a:pPr marL="742950" lvl="1" indent="-285750">
              <a:buFont typeface="Courier New" panose="02070309020205020404" pitchFamily="49" charset="0"/>
              <a:buChar char="o"/>
            </a:pPr>
            <a:r>
              <a:rPr lang="en-US" dirty="0">
                <a:solidFill>
                  <a:schemeClr val="tx2"/>
                </a:solidFill>
              </a:rPr>
              <a:t>3% of the stock</a:t>
            </a:r>
          </a:p>
          <a:p>
            <a:pPr marL="285750" indent="-285750">
              <a:buFont typeface="Arial" panose="020B0604020202020204" pitchFamily="34" charset="0"/>
              <a:buChar char="•"/>
            </a:pPr>
            <a:r>
              <a:rPr lang="en-US" b="1" dirty="0">
                <a:solidFill>
                  <a:schemeClr val="tx2"/>
                </a:solidFill>
              </a:rPr>
              <a:t>Falling new issuance in Q3</a:t>
            </a:r>
            <a:endParaRPr lang="en-US" dirty="0">
              <a:solidFill>
                <a:schemeClr val="tx2"/>
              </a:solidFill>
            </a:endParaRPr>
          </a:p>
          <a:p>
            <a:pPr marL="742950" lvl="1" indent="-285750">
              <a:buFont typeface="Courier New" panose="02070309020205020404" pitchFamily="49" charset="0"/>
              <a:buChar char="o"/>
            </a:pPr>
            <a:r>
              <a:rPr lang="en-US" dirty="0">
                <a:solidFill>
                  <a:schemeClr val="tx2"/>
                </a:solidFill>
              </a:rPr>
              <a:t>Year-on-year -25%</a:t>
            </a:r>
          </a:p>
          <a:p>
            <a:pPr marL="285750" indent="-285750">
              <a:buFont typeface="Arial" panose="020B0604020202020204" pitchFamily="34" charset="0"/>
              <a:buChar char="•"/>
            </a:pPr>
            <a:r>
              <a:rPr lang="en-US" b="1" dirty="0">
                <a:solidFill>
                  <a:schemeClr val="tx2"/>
                </a:solidFill>
              </a:rPr>
              <a:t>A surge in prepayments</a:t>
            </a:r>
            <a:endParaRPr lang="en-US" dirty="0">
              <a:solidFill>
                <a:schemeClr val="tx2"/>
              </a:solidFill>
            </a:endParaRPr>
          </a:p>
          <a:p>
            <a:pPr marL="742950" lvl="1" indent="-285750">
              <a:buFont typeface="Courier New" panose="02070309020205020404" pitchFamily="49" charset="0"/>
              <a:buChar char="o"/>
            </a:pPr>
            <a:r>
              <a:rPr lang="en-US" dirty="0">
                <a:solidFill>
                  <a:schemeClr val="tx2"/>
                </a:solidFill>
              </a:rPr>
              <a:t>from 0.7% to 1.3% on the floating interest rate portfolio</a:t>
            </a:r>
          </a:p>
        </p:txBody>
      </p:sp>
      <p:pic>
        <p:nvPicPr>
          <p:cNvPr id="6" name="Picture 5">
            <a:extLst>
              <a:ext uri="{FF2B5EF4-FFF2-40B4-BE49-F238E27FC236}">
                <a16:creationId xmlns:a16="http://schemas.microsoft.com/office/drawing/2014/main" id="{B7EB37D0-64A8-F612-1D73-18B13B6E552C}"/>
              </a:ext>
            </a:extLst>
          </p:cNvPr>
          <p:cNvPicPr>
            <a:picLocks noChangeAspect="1"/>
          </p:cNvPicPr>
          <p:nvPr/>
        </p:nvPicPr>
        <p:blipFill>
          <a:blip r:embed="rId3"/>
          <a:stretch>
            <a:fillRect/>
          </a:stretch>
        </p:blipFill>
        <p:spPr>
          <a:xfrm>
            <a:off x="3260651" y="1403714"/>
            <a:ext cx="5400000" cy="4050571"/>
          </a:xfrm>
          <a:prstGeom prst="rect">
            <a:avLst/>
          </a:prstGeom>
        </p:spPr>
      </p:pic>
    </p:spTree>
    <p:extLst>
      <p:ext uri="{BB962C8B-B14F-4D97-AF65-F5344CB8AC3E}">
        <p14:creationId xmlns:p14="http://schemas.microsoft.com/office/powerpoint/2010/main" val="147980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092C-C2BB-E743-8A84-5B5AB8B66FCA}"/>
              </a:ext>
            </a:extLst>
          </p:cNvPr>
          <p:cNvSpPr>
            <a:spLocks noGrp="1"/>
          </p:cNvSpPr>
          <p:nvPr>
            <p:ph type="title"/>
          </p:nvPr>
        </p:nvSpPr>
        <p:spPr>
          <a:xfrm>
            <a:off x="3391271" y="191589"/>
            <a:ext cx="8390876" cy="905691"/>
          </a:xfrm>
        </p:spPr>
        <p:txBody>
          <a:bodyPr>
            <a:normAutofit fontScale="90000"/>
          </a:bodyPr>
          <a:lstStyle/>
          <a:p>
            <a:r>
              <a:rPr lang="en-US" sz="24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In the third quarter, the volume of loan</a:t>
            </a:r>
            <a:r>
              <a:rPr lang="hu-HU" sz="24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s</a:t>
            </a:r>
            <a:r>
              <a:rPr lang="en-US" sz="24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also decreased substantially,</a:t>
            </a:r>
            <a:r>
              <a:rPr lang="hu-HU" sz="24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in</a:t>
            </a:r>
            <a:r>
              <a:rPr lang="en-US" sz="24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parallel to the decrease in housing market activity</a:t>
            </a:r>
            <a:endParaRPr lang="en-US" sz="2000" dirty="0"/>
          </a:p>
        </p:txBody>
      </p:sp>
      <p:sp>
        <p:nvSpPr>
          <p:cNvPr id="3" name="Text Placeholder 2">
            <a:extLst>
              <a:ext uri="{FF2B5EF4-FFF2-40B4-BE49-F238E27FC236}">
                <a16:creationId xmlns:a16="http://schemas.microsoft.com/office/drawing/2014/main" id="{E9975526-E51E-2961-BD76-063350354AEA}"/>
              </a:ext>
            </a:extLst>
          </p:cNvPr>
          <p:cNvSpPr>
            <a:spLocks noGrp="1"/>
          </p:cNvSpPr>
          <p:nvPr>
            <p:ph type="body" sz="quarter" idx="17"/>
          </p:nvPr>
        </p:nvSpPr>
        <p:spPr>
          <a:xfrm>
            <a:off x="3391273" y="6043173"/>
            <a:ext cx="8162552" cy="688553"/>
          </a:xfrm>
        </p:spPr>
        <p:txBody>
          <a:bodyPr/>
          <a:lstStyle/>
          <a:p>
            <a:r>
              <a:rPr lang="en-US" sz="1200" dirty="0"/>
              <a:t>Note: Without FGS loans </a:t>
            </a:r>
            <a:r>
              <a:rPr lang="hu-HU" sz="1200" dirty="0"/>
              <a:t>(</a:t>
            </a:r>
            <a:r>
              <a:rPr lang="hu-HU" sz="1200" dirty="0" err="1"/>
              <a:t>sole</a:t>
            </a:r>
            <a:r>
              <a:rPr lang="hu-HU" sz="1200" dirty="0"/>
              <a:t> </a:t>
            </a:r>
            <a:r>
              <a:rPr lang="hu-HU" sz="1200" dirty="0" err="1"/>
              <a:t>proprietors</a:t>
            </a:r>
            <a:r>
              <a:rPr lang="hu-HU" sz="1200" dirty="0"/>
              <a:t>) </a:t>
            </a:r>
            <a:r>
              <a:rPr lang="en-US" sz="1200" dirty="0"/>
              <a:t>and early repayment scheme. The disbursement/income figure shows the sum of the annual nominal loan disbursement as a ratio of the household sector's total annual disposable income. To calculate new disbursement in real terms, we used the MNB house price index in case of housing loans, and yearly consumer price index in case of other loans (2008 = 100%). Source: HCSO, MNB</a:t>
            </a:r>
          </a:p>
        </p:txBody>
      </p:sp>
      <p:sp>
        <p:nvSpPr>
          <p:cNvPr id="5" name="Text Placeholder 4">
            <a:extLst>
              <a:ext uri="{FF2B5EF4-FFF2-40B4-BE49-F238E27FC236}">
                <a16:creationId xmlns:a16="http://schemas.microsoft.com/office/drawing/2014/main" id="{252E6340-BB39-9C02-2A80-7F45C3C7AE5A}"/>
              </a:ext>
            </a:extLst>
          </p:cNvPr>
          <p:cNvSpPr>
            <a:spLocks noGrp="1"/>
          </p:cNvSpPr>
          <p:nvPr>
            <p:ph type="body" sz="quarter" idx="18"/>
          </p:nvPr>
        </p:nvSpPr>
        <p:spPr>
          <a:xfrm>
            <a:off x="3391272" y="5813847"/>
            <a:ext cx="8390875" cy="229326"/>
          </a:xfrm>
        </p:spPr>
        <p:txBody>
          <a:bodyPr/>
          <a:lstStyle/>
          <a:p>
            <a:r>
              <a:rPr lang="en-US" sz="1800" i="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New household loans in the credit institution sector </a:t>
            </a:r>
            <a:endParaRPr lang="en-US"/>
          </a:p>
        </p:txBody>
      </p:sp>
      <p:sp>
        <p:nvSpPr>
          <p:cNvPr id="4" name="TextBox 3">
            <a:extLst>
              <a:ext uri="{FF2B5EF4-FFF2-40B4-BE49-F238E27FC236}">
                <a16:creationId xmlns:a16="http://schemas.microsoft.com/office/drawing/2014/main" id="{131EAC87-560C-2625-85A8-D856261FA7E8}"/>
              </a:ext>
            </a:extLst>
          </p:cNvPr>
          <p:cNvSpPr txBox="1"/>
          <p:nvPr/>
        </p:nvSpPr>
        <p:spPr>
          <a:xfrm>
            <a:off x="8508223" y="1497717"/>
            <a:ext cx="3683777" cy="1754326"/>
          </a:xfrm>
          <a:prstGeom prst="rect">
            <a:avLst/>
          </a:prstGeom>
          <a:solidFill>
            <a:schemeClr val="tx2">
              <a:lumMod val="10000"/>
              <a:lumOff val="90000"/>
              <a:alpha val="50000"/>
            </a:schemeClr>
          </a:solidFill>
        </p:spPr>
        <p:txBody>
          <a:bodyPr wrap="square" rtlCol="0">
            <a:spAutoFit/>
          </a:bodyPr>
          <a:lstStyle/>
          <a:p>
            <a:r>
              <a:rPr lang="en-US" b="1" dirty="0">
                <a:solidFill>
                  <a:schemeClr val="tx2"/>
                </a:solidFill>
              </a:rPr>
              <a:t>Annual change in new </a:t>
            </a:r>
            <a:r>
              <a:rPr lang="hu-HU" b="1" dirty="0" err="1">
                <a:solidFill>
                  <a:schemeClr val="tx2"/>
                </a:solidFill>
              </a:rPr>
              <a:t>disbursements</a:t>
            </a:r>
            <a:r>
              <a:rPr lang="hu-HU" b="1" dirty="0">
                <a:solidFill>
                  <a:schemeClr val="tx2"/>
                </a:solidFill>
              </a:rPr>
              <a:t> </a:t>
            </a:r>
            <a:r>
              <a:rPr lang="en-US" b="1" dirty="0">
                <a:solidFill>
                  <a:schemeClr val="tx2"/>
                </a:solidFill>
              </a:rPr>
              <a:t>(2022Q3 / 2021Q3):</a:t>
            </a:r>
          </a:p>
          <a:p>
            <a:pPr marL="285750" indent="-285750">
              <a:buFont typeface="Arial" panose="020B0604020202020204" pitchFamily="34" charset="0"/>
              <a:buChar char="•"/>
            </a:pPr>
            <a:r>
              <a:rPr lang="en-US" dirty="0">
                <a:solidFill>
                  <a:schemeClr val="tx2"/>
                </a:solidFill>
              </a:rPr>
              <a:t>Housing loans: -30%</a:t>
            </a:r>
          </a:p>
          <a:p>
            <a:pPr marL="285750" indent="-285750">
              <a:buFont typeface="Arial" panose="020B0604020202020204" pitchFamily="34" charset="0"/>
              <a:buChar char="•"/>
            </a:pPr>
            <a:r>
              <a:rPr lang="en-US" dirty="0">
                <a:solidFill>
                  <a:schemeClr val="tx2"/>
                </a:solidFill>
              </a:rPr>
              <a:t>Baby support loans: -27%</a:t>
            </a:r>
          </a:p>
          <a:p>
            <a:pPr marL="285750" indent="-285750">
              <a:buFont typeface="Arial" panose="020B0604020202020204" pitchFamily="34" charset="0"/>
              <a:buChar char="•"/>
            </a:pPr>
            <a:r>
              <a:rPr lang="en-US" dirty="0">
                <a:solidFill>
                  <a:schemeClr val="tx2"/>
                </a:solidFill>
              </a:rPr>
              <a:t>Consumer and other loans: -17%</a:t>
            </a:r>
          </a:p>
          <a:p>
            <a:endParaRPr lang="en-US" dirty="0">
              <a:solidFill>
                <a:schemeClr val="tx2"/>
              </a:solidFill>
            </a:endParaRPr>
          </a:p>
        </p:txBody>
      </p:sp>
      <p:pic>
        <p:nvPicPr>
          <p:cNvPr id="9" name="Picture 8">
            <a:extLst>
              <a:ext uri="{FF2B5EF4-FFF2-40B4-BE49-F238E27FC236}">
                <a16:creationId xmlns:a16="http://schemas.microsoft.com/office/drawing/2014/main" id="{532CA4C9-4384-19EB-DF28-DAC6837A1DA4}"/>
              </a:ext>
            </a:extLst>
          </p:cNvPr>
          <p:cNvPicPr>
            <a:picLocks noChangeAspect="1"/>
          </p:cNvPicPr>
          <p:nvPr/>
        </p:nvPicPr>
        <p:blipFill>
          <a:blip r:embed="rId3"/>
          <a:stretch>
            <a:fillRect/>
          </a:stretch>
        </p:blipFill>
        <p:spPr>
          <a:xfrm>
            <a:off x="3060925" y="1335443"/>
            <a:ext cx="5400000" cy="4279923"/>
          </a:xfrm>
          <a:prstGeom prst="rect">
            <a:avLst/>
          </a:prstGeom>
        </p:spPr>
      </p:pic>
      <p:sp>
        <p:nvSpPr>
          <p:cNvPr id="8" name="TextBox 7">
            <a:extLst>
              <a:ext uri="{FF2B5EF4-FFF2-40B4-BE49-F238E27FC236}">
                <a16:creationId xmlns:a16="http://schemas.microsoft.com/office/drawing/2014/main" id="{2DA4DF6C-1EB6-FCE1-35EC-3BF97C826EA8}"/>
              </a:ext>
            </a:extLst>
          </p:cNvPr>
          <p:cNvSpPr txBox="1"/>
          <p:nvPr/>
        </p:nvSpPr>
        <p:spPr>
          <a:xfrm>
            <a:off x="8508222" y="3424655"/>
            <a:ext cx="3683777" cy="2031325"/>
          </a:xfrm>
          <a:prstGeom prst="rect">
            <a:avLst/>
          </a:prstGeom>
          <a:solidFill>
            <a:schemeClr val="tx2">
              <a:lumMod val="10000"/>
              <a:lumOff val="90000"/>
              <a:alpha val="50000"/>
            </a:schemeClr>
          </a:solidFill>
        </p:spPr>
        <p:txBody>
          <a:bodyPr wrap="square" rtlCol="0">
            <a:spAutoFit/>
          </a:bodyPr>
          <a:lstStyle>
            <a:defPPr>
              <a:defRPr lang="en-US"/>
            </a:defPPr>
            <a:lvl1pPr>
              <a:defRPr>
                <a:solidFill>
                  <a:srgbClr val="0C2148"/>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Due to inflation and the dynamic rise in house prices, the drop in residential </a:t>
            </a:r>
            <a:r>
              <a:rPr lang="en-US" b="1" dirty="0"/>
              <a:t>credit issuance is even more significant in </a:t>
            </a:r>
            <a:r>
              <a:rPr lang="en-US" b="1" dirty="0">
                <a:solidFill>
                  <a:srgbClr val="FF0000"/>
                </a:solidFill>
              </a:rPr>
              <a:t>real terms</a:t>
            </a:r>
            <a:r>
              <a:rPr lang="en-US" dirty="0"/>
              <a:t>, and the level of contracts is significantly lower than the levels before the 2008 crisis.</a:t>
            </a:r>
          </a:p>
        </p:txBody>
      </p:sp>
    </p:spTree>
    <p:extLst>
      <p:ext uri="{BB962C8B-B14F-4D97-AF65-F5344CB8AC3E}">
        <p14:creationId xmlns:p14="http://schemas.microsoft.com/office/powerpoint/2010/main" val="194681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FE86-35D7-5DAA-3338-CB2911210CDF}"/>
              </a:ext>
            </a:extLst>
          </p:cNvPr>
          <p:cNvSpPr>
            <a:spLocks noGrp="1"/>
          </p:cNvSpPr>
          <p:nvPr>
            <p:ph type="title"/>
          </p:nvPr>
        </p:nvSpPr>
        <p:spPr/>
        <p:txBody>
          <a:bodyPr>
            <a:noAutofit/>
          </a:bodyPr>
          <a:lstStyle/>
          <a:p>
            <a:r>
              <a:rPr lang="en-US" sz="2400"/>
              <a:t>Housing loan interest rates are rising gradually, but with a significant delay</a:t>
            </a:r>
          </a:p>
        </p:txBody>
      </p:sp>
      <p:sp>
        <p:nvSpPr>
          <p:cNvPr id="3" name="Text Placeholder 2">
            <a:extLst>
              <a:ext uri="{FF2B5EF4-FFF2-40B4-BE49-F238E27FC236}">
                <a16:creationId xmlns:a16="http://schemas.microsoft.com/office/drawing/2014/main" id="{74D4DEEC-9505-A989-979D-EF0FFB0797AF}"/>
              </a:ext>
            </a:extLst>
          </p:cNvPr>
          <p:cNvSpPr>
            <a:spLocks noGrp="1"/>
          </p:cNvSpPr>
          <p:nvPr>
            <p:ph type="body" sz="quarter" idx="17"/>
          </p:nvPr>
        </p:nvSpPr>
        <p:spPr>
          <a:xfrm>
            <a:off x="3391273" y="6022285"/>
            <a:ext cx="7679183" cy="696567"/>
          </a:xfrm>
        </p:spPr>
        <p:txBody>
          <a:bodyPr/>
          <a:lstStyle/>
          <a:p>
            <a:r>
              <a:rPr lang="en-US" sz="1200" dirty="0"/>
              <a:t>Note: Averages weighed by contractual amount. Calculation excludes FGS </a:t>
            </a:r>
            <a:r>
              <a:rPr lang="en-US" sz="1200" dirty="0" err="1"/>
              <a:t>GHP</a:t>
            </a:r>
            <a:r>
              <a:rPr lang="en-US" sz="1200" dirty="0"/>
              <a:t>. The spreads were calculated on the basis of </a:t>
            </a:r>
            <a:r>
              <a:rPr lang="en-US" sz="1200" dirty="0" err="1"/>
              <a:t>BIRS</a:t>
            </a:r>
            <a:r>
              <a:rPr lang="en-US" sz="1200" dirty="0"/>
              <a:t> data observed in the same period according to interest periods. Source: MNB</a:t>
            </a:r>
          </a:p>
        </p:txBody>
      </p:sp>
      <p:sp>
        <p:nvSpPr>
          <p:cNvPr id="5" name="Text Placeholder 4">
            <a:extLst>
              <a:ext uri="{FF2B5EF4-FFF2-40B4-BE49-F238E27FC236}">
                <a16:creationId xmlns:a16="http://schemas.microsoft.com/office/drawing/2014/main" id="{C82827E7-63D1-F9CC-5109-2D54B0282DC9}"/>
              </a:ext>
            </a:extLst>
          </p:cNvPr>
          <p:cNvSpPr>
            <a:spLocks noGrp="1"/>
          </p:cNvSpPr>
          <p:nvPr>
            <p:ph type="body" sz="quarter" idx="18"/>
          </p:nvPr>
        </p:nvSpPr>
        <p:spPr>
          <a:xfrm>
            <a:off x="3391272" y="5792959"/>
            <a:ext cx="8390875" cy="229326"/>
          </a:xfrm>
        </p:spPr>
        <p:txBody>
          <a:bodyPr/>
          <a:lstStyle/>
          <a:p>
            <a:r>
              <a:rPr lang="en-US" sz="1800" i="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Changes in APR, reference rate and spread on new housing loans</a:t>
            </a:r>
            <a:endParaRPr lang="en-US"/>
          </a:p>
        </p:txBody>
      </p:sp>
      <p:sp>
        <p:nvSpPr>
          <p:cNvPr id="6" name="TextBox 5">
            <a:extLst>
              <a:ext uri="{FF2B5EF4-FFF2-40B4-BE49-F238E27FC236}">
                <a16:creationId xmlns:a16="http://schemas.microsoft.com/office/drawing/2014/main" id="{71D2C682-9094-2764-6A8F-A7A684B5CC67}"/>
              </a:ext>
            </a:extLst>
          </p:cNvPr>
          <p:cNvSpPr txBox="1"/>
          <p:nvPr/>
        </p:nvSpPr>
        <p:spPr>
          <a:xfrm>
            <a:off x="8925339" y="1181549"/>
            <a:ext cx="3266661" cy="4601260"/>
          </a:xfrm>
          <a:prstGeom prst="rect">
            <a:avLst/>
          </a:prstGeom>
          <a:solidFill>
            <a:schemeClr val="tx2">
              <a:lumMod val="10000"/>
              <a:lumOff val="90000"/>
              <a:alpha val="50000"/>
            </a:schemeClr>
          </a:solidFill>
        </p:spPr>
        <p:txBody>
          <a:bodyPr wrap="square" rtlCol="0">
            <a:spAutoFit/>
          </a:bodyPr>
          <a:lstStyle/>
          <a:p>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In the first 9 months of 2022, the </a:t>
            </a:r>
            <a:r>
              <a:rPr lang="en-US" sz="18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APR-based spread on home loans continued to fall</a:t>
            </a:r>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Reference interest rates rose 5.8 percentage points,</a:t>
            </a:r>
          </a:p>
          <a:p>
            <a:pPr marL="285750" indent="-285750">
              <a:buFont typeface="Arial" panose="020B0604020202020204" pitchFamily="34" charset="0"/>
              <a:buChar char="•"/>
            </a:pPr>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Housing loan interest rates</a:t>
            </a:r>
            <a:r>
              <a:rPr lang="hu-HU"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APR</a:t>
            </a:r>
            <a:r>
              <a:rPr lang="hu-HU"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 by 4.8 percentage points.</a:t>
            </a:r>
          </a:p>
          <a:p>
            <a:pPr>
              <a:spcBef>
                <a:spcPts val="600"/>
              </a:spcBef>
            </a:pPr>
            <a:r>
              <a:rPr lang="hu-HU" b="1" dirty="0">
                <a:solidFill>
                  <a:schemeClr val="accent5">
                    <a:lumMod val="75000"/>
                  </a:schemeClr>
                </a:solidFill>
                <a:latin typeface="Calibri" panose="020F0502020204030204" pitchFamily="34" charset="0"/>
                <a:cs typeface="Times New Roman" panose="02020603050405020304" pitchFamily="18" charset="0"/>
              </a:rPr>
              <a:t>T</a:t>
            </a:r>
            <a:r>
              <a:rPr lang="en-US" b="1" dirty="0" err="1">
                <a:solidFill>
                  <a:schemeClr val="accent5">
                    <a:lumMod val="75000"/>
                  </a:schemeClr>
                </a:solidFill>
                <a:latin typeface="Calibri" panose="020F0502020204030204" pitchFamily="34" charset="0"/>
                <a:cs typeface="Times New Roman" panose="02020603050405020304" pitchFamily="18" charset="0"/>
              </a:rPr>
              <a:t>aking</a:t>
            </a:r>
            <a:r>
              <a:rPr lang="en-US" b="1" dirty="0">
                <a:solidFill>
                  <a:schemeClr val="accent5">
                    <a:lumMod val="75000"/>
                  </a:schemeClr>
                </a:solidFill>
                <a:latin typeface="Calibri" panose="020F0502020204030204" pitchFamily="34" charset="0"/>
                <a:cs typeface="Times New Roman" panose="02020603050405020304" pitchFamily="18" charset="0"/>
              </a:rPr>
              <a:t> the time required for repricing</a:t>
            </a:r>
            <a:r>
              <a:rPr lang="hu-HU" b="1" dirty="0">
                <a:solidFill>
                  <a:schemeClr val="accent5">
                    <a:lumMod val="75000"/>
                  </a:schemeClr>
                </a:solidFill>
                <a:latin typeface="Calibri" panose="020F0502020204030204" pitchFamily="34" charset="0"/>
                <a:cs typeface="Times New Roman" panose="02020603050405020304" pitchFamily="18" charset="0"/>
              </a:rPr>
              <a:t> </a:t>
            </a:r>
            <a:r>
              <a:rPr lang="en-US" b="1" dirty="0">
                <a:solidFill>
                  <a:schemeClr val="accent5">
                    <a:lumMod val="75000"/>
                  </a:schemeClr>
                </a:solidFill>
                <a:latin typeface="Calibri" panose="020F0502020204030204" pitchFamily="34" charset="0"/>
                <a:cs typeface="Times New Roman" panose="02020603050405020304" pitchFamily="18" charset="0"/>
              </a:rPr>
              <a:t>into account, the surcharge did not change significantly.</a:t>
            </a:r>
            <a:endParaRPr lang="en-US" dirty="0">
              <a:solidFill>
                <a:schemeClr val="tx2"/>
              </a:solidFill>
              <a:latin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US" i="1" dirty="0">
                <a:solidFill>
                  <a:schemeClr val="tx2"/>
                </a:solidFill>
                <a:latin typeface="Calibri" panose="020F0502020204030204" pitchFamily="34" charset="0"/>
                <a:cs typeface="Times New Roman" panose="02020603050405020304" pitchFamily="18" charset="0"/>
              </a:rPr>
              <a:t>For methodology:</a:t>
            </a:r>
          </a:p>
          <a:p>
            <a:r>
              <a:rPr lang="en-US" i="1" dirty="0">
                <a:solidFill>
                  <a:schemeClr val="tx2"/>
                </a:solidFill>
                <a:latin typeface="Calibri" panose="020F0502020204030204" pitchFamily="34" charset="0"/>
                <a:cs typeface="Times New Roman" panose="02020603050405020304" pitchFamily="18" charset="0"/>
                <a:hlinkClick r:id="rId3"/>
              </a:rPr>
              <a:t>Hajnal-Lados, 20</a:t>
            </a:r>
            <a:r>
              <a:rPr lang="hu-HU" i="1" dirty="0">
                <a:solidFill>
                  <a:schemeClr val="tx2"/>
                </a:solidFill>
                <a:latin typeface="Calibri" panose="020F0502020204030204" pitchFamily="34" charset="0"/>
                <a:cs typeface="Times New Roman" panose="02020603050405020304" pitchFamily="18" charset="0"/>
                <a:hlinkClick r:id="rId3"/>
              </a:rPr>
              <a:t>22</a:t>
            </a:r>
            <a:r>
              <a:rPr lang="en-US" i="1" dirty="0">
                <a:solidFill>
                  <a:schemeClr val="tx2"/>
                </a:solidFill>
                <a:latin typeface="Calibri" panose="020F0502020204030204" pitchFamily="34" charset="0"/>
                <a:cs typeface="Times New Roman" panose="02020603050405020304" pitchFamily="18" charset="0"/>
                <a:hlinkClick r:id="rId3"/>
              </a:rPr>
              <a:t>: Analysis of the Repricing Practice of Newly </a:t>
            </a:r>
          </a:p>
          <a:p>
            <a:r>
              <a:rPr lang="en-US" i="1" dirty="0">
                <a:solidFill>
                  <a:schemeClr val="tx2"/>
                </a:solidFill>
                <a:latin typeface="Calibri" panose="020F0502020204030204" pitchFamily="34" charset="0"/>
                <a:cs typeface="Times New Roman" panose="02020603050405020304" pitchFamily="18" charset="0"/>
                <a:hlinkClick r:id="rId3"/>
              </a:rPr>
              <a:t>Disbursed Housing Loans</a:t>
            </a:r>
            <a:endParaRPr lang="en-US" i="1" dirty="0">
              <a:solidFill>
                <a:schemeClr val="tx2"/>
              </a:solidFill>
              <a:latin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8D1A080-14EE-66C9-4402-6BE024B54B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6662" y="1181549"/>
            <a:ext cx="5560453" cy="4324261"/>
          </a:xfrm>
          <a:prstGeom prst="rect">
            <a:avLst/>
          </a:prstGeom>
          <a:noFill/>
          <a:ln>
            <a:noFill/>
          </a:ln>
        </p:spPr>
      </p:pic>
    </p:spTree>
    <p:extLst>
      <p:ext uri="{BB962C8B-B14F-4D97-AF65-F5344CB8AC3E}">
        <p14:creationId xmlns:p14="http://schemas.microsoft.com/office/powerpoint/2010/main" val="47612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FEC0-64EC-4D92-1D54-B1AA22C9A674}"/>
              </a:ext>
            </a:extLst>
          </p:cNvPr>
          <p:cNvSpPr>
            <a:spLocks noGrp="1"/>
          </p:cNvSpPr>
          <p:nvPr>
            <p:ph type="title"/>
          </p:nvPr>
        </p:nvSpPr>
        <p:spPr/>
        <p:txBody>
          <a:bodyPr>
            <a:normAutofit fontScale="90000"/>
          </a:bodyPr>
          <a:lstStyle/>
          <a:p>
            <a:r>
              <a:rPr lang="en-US" sz="2400" dirty="0"/>
              <a:t>the debt-to-income ratio has slightly increased in recent years</a:t>
            </a:r>
            <a:endParaRPr lang="hu-HU" sz="2400" dirty="0"/>
          </a:p>
        </p:txBody>
      </p:sp>
      <p:sp>
        <p:nvSpPr>
          <p:cNvPr id="3" name="Text Placeholder 2">
            <a:extLst>
              <a:ext uri="{FF2B5EF4-FFF2-40B4-BE49-F238E27FC236}">
                <a16:creationId xmlns:a16="http://schemas.microsoft.com/office/drawing/2014/main" id="{68D73E9A-587C-5A49-1B32-EF4C3E06D11C}"/>
              </a:ext>
            </a:extLst>
          </p:cNvPr>
          <p:cNvSpPr>
            <a:spLocks noGrp="1"/>
          </p:cNvSpPr>
          <p:nvPr>
            <p:ph type="body" sz="quarter" idx="17"/>
          </p:nvPr>
        </p:nvSpPr>
        <p:spPr>
          <a:xfrm>
            <a:off x="3233617" y="5982789"/>
            <a:ext cx="7679183" cy="644433"/>
          </a:xfrm>
        </p:spPr>
        <p:txBody>
          <a:bodyPr/>
          <a:lstStyle/>
          <a:p>
            <a:r>
              <a:rPr lang="hu-HU" sz="1200" dirty="0" err="1"/>
              <a:t>Note</a:t>
            </a:r>
            <a:r>
              <a:rPr lang="hu-HU" sz="1200" dirty="0"/>
              <a:t>: </a:t>
            </a:r>
            <a:r>
              <a:rPr lang="en-US" sz="1200" dirty="0"/>
              <a:t>Upon calculating the contract amounts, in the case of housing loan borrowers we took into account the housing loans taken out simultaneously as well as the personal loans and prenatal baby support loans, if any, complementing them (and taken out not earlier than 180 days before the disbursement of the housing loan).</a:t>
            </a:r>
            <a:r>
              <a:rPr lang="hu-HU" sz="1200" dirty="0"/>
              <a:t> </a:t>
            </a:r>
            <a:r>
              <a:rPr lang="hu-HU" sz="1200" dirty="0" err="1"/>
              <a:t>Source</a:t>
            </a:r>
            <a:r>
              <a:rPr lang="hu-HU" sz="1200" dirty="0"/>
              <a:t>: MNB</a:t>
            </a:r>
          </a:p>
        </p:txBody>
      </p:sp>
      <p:sp>
        <p:nvSpPr>
          <p:cNvPr id="5" name="Text Placeholder 4">
            <a:extLst>
              <a:ext uri="{FF2B5EF4-FFF2-40B4-BE49-F238E27FC236}">
                <a16:creationId xmlns:a16="http://schemas.microsoft.com/office/drawing/2014/main" id="{3290DFD1-EDB8-30A8-E045-AA6CC0467E38}"/>
              </a:ext>
            </a:extLst>
          </p:cNvPr>
          <p:cNvSpPr>
            <a:spLocks noGrp="1"/>
          </p:cNvSpPr>
          <p:nvPr>
            <p:ph type="body" sz="quarter" idx="18"/>
          </p:nvPr>
        </p:nvSpPr>
        <p:spPr>
          <a:xfrm>
            <a:off x="3233617" y="5639158"/>
            <a:ext cx="8390875" cy="229326"/>
          </a:xfrm>
        </p:spPr>
        <p:txBody>
          <a:bodyPr/>
          <a:lstStyle/>
          <a:p>
            <a:r>
              <a:rPr lang="en-US"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Debt to income ratio of debtors taking up housing loan</a:t>
            </a:r>
            <a:endParaRPr lang="hu-HU" dirty="0"/>
          </a:p>
        </p:txBody>
      </p:sp>
      <p:sp>
        <p:nvSpPr>
          <p:cNvPr id="7" name="TextBox 6">
            <a:extLst>
              <a:ext uri="{FF2B5EF4-FFF2-40B4-BE49-F238E27FC236}">
                <a16:creationId xmlns:a16="http://schemas.microsoft.com/office/drawing/2014/main" id="{C47EEE4E-BE8A-91A3-3614-EE9191FF77EE}"/>
              </a:ext>
            </a:extLst>
          </p:cNvPr>
          <p:cNvSpPr txBox="1"/>
          <p:nvPr/>
        </p:nvSpPr>
        <p:spPr>
          <a:xfrm>
            <a:off x="8692056" y="1235010"/>
            <a:ext cx="3487376" cy="3770263"/>
          </a:xfrm>
          <a:prstGeom prst="rect">
            <a:avLst/>
          </a:prstGeom>
          <a:solidFill>
            <a:schemeClr val="tx2">
              <a:lumMod val="10000"/>
              <a:lumOff val="90000"/>
              <a:alpha val="50000"/>
            </a:schemeClr>
          </a:solidFill>
        </p:spPr>
        <p:txBody>
          <a:bodyPr wrap="square" rtlCol="0">
            <a:spAutoFit/>
          </a:bodyPr>
          <a:lstStyle/>
          <a:p>
            <a:r>
              <a:rPr lang="en-GB" dirty="0">
                <a:solidFill>
                  <a:schemeClr val="tx2"/>
                </a:solidFill>
              </a:rPr>
              <a:t>The </a:t>
            </a:r>
            <a:r>
              <a:rPr lang="en-GB" b="1" dirty="0">
                <a:solidFill>
                  <a:schemeClr val="tx2"/>
                </a:solidFill>
              </a:rPr>
              <a:t>most financially stretched decile of housing loan holders </a:t>
            </a:r>
            <a:r>
              <a:rPr lang="en-GB" dirty="0">
                <a:solidFill>
                  <a:schemeClr val="tx2"/>
                </a:solidFill>
              </a:rPr>
              <a:t>were in debt to the extent of more than </a:t>
            </a:r>
            <a:r>
              <a:rPr lang="en-GB" b="1" dirty="0">
                <a:solidFill>
                  <a:schemeClr val="tx2"/>
                </a:solidFill>
              </a:rPr>
              <a:t>five times their annual income </a:t>
            </a:r>
            <a:r>
              <a:rPr lang="en-GB" dirty="0">
                <a:solidFill>
                  <a:schemeClr val="tx2"/>
                </a:solidFill>
              </a:rPr>
              <a:t>in the second quarter of 2022.</a:t>
            </a:r>
          </a:p>
          <a:p>
            <a:endParaRPr lang="hu-HU" dirty="0">
              <a:solidFill>
                <a:schemeClr val="tx2"/>
              </a:solidFill>
            </a:endParaRPr>
          </a:p>
          <a:p>
            <a:r>
              <a:rPr lang="en-GB" b="1" dirty="0">
                <a:solidFill>
                  <a:schemeClr val="tx2"/>
                </a:solidFill>
              </a:rPr>
              <a:t>The financial strain is more significant where the price increase in the housing market was also greater</a:t>
            </a:r>
            <a:r>
              <a:rPr lang="hu-HU" dirty="0">
                <a:solidFill>
                  <a:schemeClr val="tx2"/>
                </a:solidFill>
              </a:rPr>
              <a:t>.</a:t>
            </a:r>
          </a:p>
          <a:p>
            <a:pPr marL="285750" indent="-285750">
              <a:spcBef>
                <a:spcPts val="600"/>
              </a:spcBef>
              <a:buFont typeface="Wingdings" panose="05000000000000000000" pitchFamily="2" charset="2"/>
              <a:buChar char="Ø"/>
            </a:pPr>
            <a:r>
              <a:rPr lang="en-GB" i="1" dirty="0">
                <a:solidFill>
                  <a:schemeClr val="tx2"/>
                </a:solidFill>
              </a:rPr>
              <a:t>For details, see Box </a:t>
            </a:r>
            <a:r>
              <a:rPr lang="hu-HU" i="1" dirty="0">
                <a:solidFill>
                  <a:schemeClr val="tx2"/>
                </a:solidFill>
              </a:rPr>
              <a:t>3</a:t>
            </a:r>
            <a:r>
              <a:rPr lang="en-GB" i="1" dirty="0">
                <a:solidFill>
                  <a:schemeClr val="tx2"/>
                </a:solidFill>
              </a:rPr>
              <a:t> of the Report.</a:t>
            </a:r>
            <a:endParaRPr lang="hu-HU" i="1" dirty="0">
              <a:solidFill>
                <a:schemeClr val="tx2"/>
              </a:solidFill>
            </a:endParaRPr>
          </a:p>
        </p:txBody>
      </p:sp>
      <p:pic>
        <p:nvPicPr>
          <p:cNvPr id="6" name="Picture 5">
            <a:extLst>
              <a:ext uri="{FF2B5EF4-FFF2-40B4-BE49-F238E27FC236}">
                <a16:creationId xmlns:a16="http://schemas.microsoft.com/office/drawing/2014/main" id="{A4C91F92-1671-864C-2A6B-AC60A5300DCE}"/>
              </a:ext>
            </a:extLst>
          </p:cNvPr>
          <p:cNvPicPr>
            <a:picLocks noChangeAspect="1"/>
          </p:cNvPicPr>
          <p:nvPr/>
        </p:nvPicPr>
        <p:blipFill>
          <a:blip r:embed="rId3"/>
          <a:stretch>
            <a:fillRect/>
          </a:stretch>
        </p:blipFill>
        <p:spPr>
          <a:xfrm>
            <a:off x="3233617" y="1024282"/>
            <a:ext cx="5400000" cy="4134284"/>
          </a:xfrm>
          <a:prstGeom prst="rect">
            <a:avLst/>
          </a:prstGeom>
        </p:spPr>
      </p:pic>
    </p:spTree>
    <p:extLst>
      <p:ext uri="{BB962C8B-B14F-4D97-AF65-F5344CB8AC3E}">
        <p14:creationId xmlns:p14="http://schemas.microsoft.com/office/powerpoint/2010/main" val="2474941264"/>
      </p:ext>
    </p:extLst>
  </p:cSld>
  <p:clrMapOvr>
    <a:masterClrMapping/>
  </p:clrMapOvr>
</p:sld>
</file>

<file path=ppt/theme/theme1.xml><?xml version="1.0" encoding="utf-8"?>
<a:theme xmlns:a="http://schemas.openxmlformats.org/drawingml/2006/main" name="blank">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B62070E2-8DAD-4C8D-8BC5-F50A9BF3ACF0}"/>
    </a:ext>
  </a:extLst>
</a:theme>
</file>

<file path=ppt/theme/theme2.xml><?xml version="1.0" encoding="utf-8"?>
<a:theme xmlns:a="http://schemas.openxmlformats.org/drawingml/2006/main" name="MNB téma 4_3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D82F22-8C12-49ED-9B02-0DE281DA6CCC}" vid="{A9582B90-6524-41EB-9FA6-0BA03A9CB942}"/>
    </a:ext>
  </a:extLst>
</a:theme>
</file>

<file path=ppt/theme/theme3.xml><?xml version="1.0" encoding="utf-8"?>
<a:theme xmlns:a="http://schemas.openxmlformats.org/drawingml/2006/main" name="MNB téma 16_9 új">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C8B57E9E-D022-4C75-9004-1872F66249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9C4B496AE2E4C04F9B51AC3E564D2900" ma:contentTypeVersion="0" ma:contentTypeDescription="Új dokumentum létrehozása." ma:contentTypeScope="" ma:versionID="571bce60b8b43e2ebad3fe4476309865">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D16BD3-3425-4CFA-A181-A36517A52D3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987B7792-C308-4819-8F0A-EB6E14E66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ADE49C1-7FD3-4525-8192-47AB136C6F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10953</TotalTime>
  <Words>3921</Words>
  <Application>Microsoft Office PowerPoint</Application>
  <PresentationFormat>Widescreen</PresentationFormat>
  <Paragraphs>337</Paragraphs>
  <Slides>33</Slides>
  <Notes>31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Courier New</vt:lpstr>
      <vt:lpstr>Trebuchet MS</vt:lpstr>
      <vt:lpstr>Wingdings</vt:lpstr>
      <vt:lpstr>blank</vt:lpstr>
      <vt:lpstr>MNB téma 4_3 nyomtatásra</vt:lpstr>
      <vt:lpstr>MNB téma 16_9 új</vt:lpstr>
      <vt:lpstr>Financial stability report November 2022</vt:lpstr>
      <vt:lpstr>Partly due to central bank measures The shock resistance of banks has improved considerably in recent years</vt:lpstr>
      <vt:lpstr>PowerPoint Presentation</vt:lpstr>
      <vt:lpstr>the energy crisis aggravated the risks of the European banking system</vt:lpstr>
      <vt:lpstr>PowerPoint Presentation</vt:lpstr>
      <vt:lpstr>Several factors point in the direction of a slowdown in household credit dynamics</vt:lpstr>
      <vt:lpstr>In the third quarter, the volume of loans also decreased substantially, in parallel to the decrease in housing market activity</vt:lpstr>
      <vt:lpstr>Housing loan interest rates are rising gradually, but with a significant delay</vt:lpstr>
      <vt:lpstr>the debt-to-income ratio has slightly increased in recent years</vt:lpstr>
      <vt:lpstr>We expect slowing credit dynamics in the household segment</vt:lpstr>
      <vt:lpstr>PowerPoint Presentation</vt:lpstr>
      <vt:lpstr>Corporate loan dynamics remained strong for the time being</vt:lpstr>
      <vt:lpstr>In 2022, foreign currency loans supported credit expansion again</vt:lpstr>
      <vt:lpstr>the majority of foreign currency borrowers have natural collateral</vt:lpstr>
      <vt:lpstr>we expect more moderate growth in the corporate loan portfolio </vt:lpstr>
      <vt:lpstr>PowerPoint Presentation</vt:lpstr>
      <vt:lpstr>In the rising interest rate environment, with declining profitability indicators, the sector's yield premium disappeared</vt:lpstr>
      <vt:lpstr>The net interest income is clearly increasing even relative to assets, thus the average interest margin is rising</vt:lpstr>
      <vt:lpstr>The increase in net interest income is partly due to the permanently low interest rate on deposits</vt:lpstr>
      <vt:lpstr>The state measures may mean an additional burden of almost HUF 500 billion for the banking sector in 2022</vt:lpstr>
      <vt:lpstr>The impact of the interest rate cap on bank losses is becoming more and more significant</vt:lpstr>
      <vt:lpstr>In a longer period The disadvantages of the interest cap  outweigh its advantages</vt:lpstr>
      <vt:lpstr>The ratio of non-performing loans did not grow despite the increasing risks</vt:lpstr>
      <vt:lpstr>we expect the real estate market to slow down, and in the case of some types of real estate, a pricing correction may also follow</vt:lpstr>
      <vt:lpstr>Special topic: Cost shocks to companies significantly increase the likelihood of loan defaults</vt:lpstr>
      <vt:lpstr>Special topic: The increase in utility costs affects only a narrow circle of credible households really seriously</vt:lpstr>
      <vt:lpstr>Loan loss coverage did not change in the first half of the year despite increasing risks</vt:lpstr>
      <vt:lpstr>PowerPoint Presentation</vt:lpstr>
      <vt:lpstr>The liquidity of the sector is robust even in a stress situation</vt:lpstr>
      <vt:lpstr>In our Solvency Stress Test, we examined the effect of two scenarios of different severity</vt:lpstr>
      <vt:lpstr>The vast majority of the sector would have a satisfactory capital position even in a stress  scenario</vt:lpstr>
      <vt:lpstr>PowerPoint Presentation</vt:lpstr>
      <vt:lpstr>Thank you for your attention!</vt:lpstr>
    </vt:vector>
  </TitlesOfParts>
  <Company>Magyar Nemzeti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Szebeny Miklós</dc:creator>
  <cp:lastModifiedBy>Hajnal Gábor</cp:lastModifiedBy>
  <cp:revision>957</cp:revision>
  <cp:lastPrinted>2019-10-21T08:27:49Z</cp:lastPrinted>
  <dcterms:created xsi:type="dcterms:W3CDTF">2018-01-30T08:05:49Z</dcterms:created>
  <dcterms:modified xsi:type="dcterms:W3CDTF">2022-11-23T19:44:08Z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0x0101009C4B496AE2E4C04F9B51AC3E564D2900</vt:lpwstr>
  </property>
  <property fmtid="{D5CDD505-2E9C-101B-9397-08002B2CF9AE}" pid="3" name="MSIP_Label_b0d11092-50c9-4e74-84b5-b1af078dc3d0_Enabled">
    <vt:lpwstr>True</vt:lpwstr>
  </property>
  <property fmtid="{D5CDD505-2E9C-101B-9397-08002B2CF9AE}" pid="4" name="MSIP_Label_b0d11092-50c9-4e74-84b5-b1af078dc3d0_SiteId">
    <vt:lpwstr>97c01ef8-0264-4eef-9c08-fb4a9ba1c0db</vt:lpwstr>
  </property>
  <property fmtid="{D5CDD505-2E9C-101B-9397-08002B2CF9AE}" pid="5" name="MSIP_Label_b0d11092-50c9-4e74-84b5-b1af078dc3d0_Ref">
    <vt:lpwstr>https://api.informationprotection.azure.com/api/97c01ef8-0264-4eef-9c08-fb4a9ba1c0db</vt:lpwstr>
  </property>
  <property fmtid="{D5CDD505-2E9C-101B-9397-08002B2CF9AE}" pid="6" name="MSIP_Label_b0d11092-50c9-4e74-84b5-b1af078dc3d0_Owner">
    <vt:lpwstr>dancsikb@mnb.hu</vt:lpwstr>
  </property>
  <property fmtid="{D5CDD505-2E9C-101B-9397-08002B2CF9AE}" pid="7" name="MSIP_Label_b0d11092-50c9-4e74-84b5-b1af078dc3d0_SetDate">
    <vt:lpwstr>2018-10-11T23:27:59.0573604+02:00</vt:lpwstr>
  </property>
  <property fmtid="{D5CDD505-2E9C-101B-9397-08002B2CF9AE}" pid="8" name="MSIP_Label_b0d11092-50c9-4e74-84b5-b1af078dc3d0_Name">
    <vt:lpwstr>Protected</vt:lpwstr>
  </property>
  <property fmtid="{D5CDD505-2E9C-101B-9397-08002B2CF9AE}" pid="9" name="MSIP_Label_b0d11092-50c9-4e74-84b5-b1af078dc3d0_Application">
    <vt:lpwstr>Microsoft Azure Information Protection</vt:lpwstr>
  </property>
  <property fmtid="{D5CDD505-2E9C-101B-9397-08002B2CF9AE}" pid="10" name="MSIP_Label_b0d11092-50c9-4e74-84b5-b1af078dc3d0_Extended_MSFT_Method">
    <vt:lpwstr>Automatic</vt:lpwstr>
  </property>
  <property fmtid="{D5CDD505-2E9C-101B-9397-08002B2CF9AE}" pid="11" name="Sensitivity">
    <vt:lpwstr>Protected</vt:lpwstr>
  </property>
</Properties>
</file>