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 id="2147483682" r:id="rId5"/>
    <p:sldMasterId id="2147483693" r:id="rId6"/>
  </p:sldMasterIdLst>
  <p:notesMasterIdLst>
    <p:notesMasterId r:id="rId39"/>
  </p:notesMasterIdLst>
  <p:sldIdLst>
    <p:sldId id="3359" r:id="rId7"/>
    <p:sldId id="3504" r:id="rId8"/>
    <p:sldId id="3508" r:id="rId9"/>
    <p:sldId id="3444" r:id="rId10"/>
    <p:sldId id="3505" r:id="rId11"/>
    <p:sldId id="3509" r:id="rId12"/>
    <p:sldId id="3506" r:id="rId13"/>
    <p:sldId id="3507" r:id="rId14"/>
    <p:sldId id="3501" r:id="rId15"/>
    <p:sldId id="3518" r:id="rId16"/>
    <p:sldId id="3391" r:id="rId17"/>
    <p:sldId id="3495" r:id="rId18"/>
    <p:sldId id="3393" r:id="rId19"/>
    <p:sldId id="3514" r:id="rId20"/>
    <p:sldId id="3515" r:id="rId21"/>
    <p:sldId id="3516" r:id="rId22"/>
    <p:sldId id="3519" r:id="rId23"/>
    <p:sldId id="3502" r:id="rId24"/>
    <p:sldId id="3510" r:id="rId25"/>
    <p:sldId id="3503" r:id="rId26"/>
    <p:sldId id="3513" r:id="rId27"/>
    <p:sldId id="3517" r:id="rId28"/>
    <p:sldId id="3496" r:id="rId29"/>
    <p:sldId id="3408" r:id="rId30"/>
    <p:sldId id="3409" r:id="rId31"/>
    <p:sldId id="3395" r:id="rId32"/>
    <p:sldId id="3520" r:id="rId33"/>
    <p:sldId id="3511" r:id="rId34"/>
    <p:sldId id="3467" r:id="rId35"/>
    <p:sldId id="3471" r:id="rId36"/>
    <p:sldId id="3521" r:id="rId37"/>
    <p:sldId id="3512"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5CC1B0-BD31-467E-8771-948F37767FA4}">
          <p14:sldIdLst>
            <p14:sldId id="3359"/>
            <p14:sldId id="3504"/>
            <p14:sldId id="3508"/>
            <p14:sldId id="3444"/>
            <p14:sldId id="3505"/>
            <p14:sldId id="3509"/>
            <p14:sldId id="3506"/>
            <p14:sldId id="3507"/>
            <p14:sldId id="3501"/>
            <p14:sldId id="3518"/>
            <p14:sldId id="3391"/>
            <p14:sldId id="3495"/>
            <p14:sldId id="3393"/>
            <p14:sldId id="3514"/>
            <p14:sldId id="3515"/>
            <p14:sldId id="3516"/>
            <p14:sldId id="3519"/>
            <p14:sldId id="3502"/>
            <p14:sldId id="3510"/>
            <p14:sldId id="3503"/>
            <p14:sldId id="3513"/>
            <p14:sldId id="3517"/>
            <p14:sldId id="3496"/>
            <p14:sldId id="3408"/>
            <p14:sldId id="3409"/>
            <p14:sldId id="3395"/>
            <p14:sldId id="3520"/>
            <p14:sldId id="3511"/>
            <p14:sldId id="3467"/>
            <p14:sldId id="3471"/>
            <p14:sldId id="3521"/>
            <p14:sldId id="35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4621A-21D2-E56F-D309-D20464303322}" name="Fellner Zita" initials="FZ" userId="S::fellnerz@mnb.hu::0a493913-ad06-4bc3-8d66-896884526604" providerId="AD"/>
  <p188:author id="{ADED4561-56D3-9C31-D143-7702E05A4891}" name="MPD" initials="MPD" userId="MPD" providerId="None"/>
  <p188:author id="{87E8F465-9FE1-3C04-E142-A6202360DBF4}" name="Nagy Tamás (PRE)" initials="NT(" userId="S::nagyt@mnb.hu::e50598a3-6ab1-4149-afd0-17ea51511c52" providerId="AD"/>
  <p188:author id="{5FE8679C-B6B9-0B2C-468F-2BA2330C04AC}" name="Dancsik Bálint" initials="DB" userId="S::dancsikb@mnb.hu::eb74de31-c7e1-415b-be9a-8e09876db361" providerId="AD"/>
  <p188:author id="{7D9656B0-5927-98E8-C8B2-4CEAB84E4D04}" name="Hajnal Gábor" initials="HG" userId="S::hajnalg@mnb.hu::c8499151-1b57-43a2-b00c-504b6e07a016" providerId="AD"/>
  <p188:author id="{310D2EDF-E241-27C3-01F0-F48B9FA11481}" name="Bálint Máté" initials="BM" userId="S::balintm@mnb.hu::b2e4cdb8-7dff-45a3-bff7-4096fbd1e222" providerId="AD"/>
  <p188:author id="{05C2DDEF-240A-212C-C626-B827E4E5173E}" name="JDU" initials="KP" userId="JDU"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eczki Ákos" initials="BÁ" lastIdx="2" clrIdx="0"/>
  <p:cmAuthor id="2" name="Nagy Tamás" initials="NT" lastIdx="7" clrIdx="1">
    <p:extLst>
      <p:ext uri="{19B8F6BF-5375-455C-9EA6-DF929625EA0E}">
        <p15:presenceInfo xmlns:p15="http://schemas.microsoft.com/office/powerpoint/2012/main" userId="S-1-5-21-1939357022-314196924-328618392-66550" providerId="AD"/>
      </p:ext>
    </p:extLst>
  </p:cmAuthor>
  <p:cmAuthor id="3" name="Oláh Zsolt" initials="OZs" lastIdx="1" clrIdx="2">
    <p:extLst>
      <p:ext uri="{19B8F6BF-5375-455C-9EA6-DF929625EA0E}">
        <p15:presenceInfo xmlns:p15="http://schemas.microsoft.com/office/powerpoint/2012/main" userId="Oláh Zsolt" providerId="None"/>
      </p:ext>
    </p:extLst>
  </p:cmAuthor>
  <p:cmAuthor id="4" name=" " initials="" lastIdx="10" clrIdx="3">
    <p:extLst>
      <p:ext uri="{19B8F6BF-5375-455C-9EA6-DF929625EA0E}">
        <p15:presenceInfo xmlns:p15="http://schemas.microsoft.com/office/powerpoint/2012/main" userId="S::dancsikb@mnb.hu::eb74de31-c7e1-415b-be9a-8e09876db361" providerId="AD"/>
      </p:ext>
    </p:extLst>
  </p:cmAuthor>
  <p:cmAuthor id="5" name="Nagy Tamás (PRE)" initials="NT(" lastIdx="5" clrIdx="4">
    <p:extLst>
      <p:ext uri="{19B8F6BF-5375-455C-9EA6-DF929625EA0E}">
        <p15:presenceInfo xmlns:p15="http://schemas.microsoft.com/office/powerpoint/2012/main" userId="S::nagyt@mnb.hu::2e64fee3c4fc698e" providerId="AD"/>
      </p:ext>
    </p:extLst>
  </p:cmAuthor>
  <p:cmAuthor id="6" name="Hajnal Gábor" initials="HG" lastIdx="6" clrIdx="5">
    <p:extLst>
      <p:ext uri="{19B8F6BF-5375-455C-9EA6-DF929625EA0E}">
        <p15:presenceInfo xmlns:p15="http://schemas.microsoft.com/office/powerpoint/2012/main" userId="S::hajnalg@mnb.hu::c8499151-1b57-43a2-b00c-504b6e07a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002060"/>
    <a:srgbClr val="202653"/>
    <a:srgbClr val="FFFFFF"/>
    <a:srgbClr val="FFC000"/>
    <a:srgbClr val="B8BBBB"/>
    <a:srgbClr val="0C2148"/>
    <a:srgbClr val="165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3067" autoAdjust="0"/>
  </p:normalViewPr>
  <p:slideViewPr>
    <p:cSldViewPr snapToGrid="0">
      <p:cViewPr varScale="1">
        <p:scale>
          <a:sx n="106" d="100"/>
          <a:sy n="106" d="100"/>
        </p:scale>
        <p:origin x="85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1367452"/>
          <a:ext cx="6480008" cy="85608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3327112"/>
          <a:ext cx="5063891" cy="70848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504392"/>
          <a:ext cx="5063891" cy="70848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5572"/>
          <a:ext cx="6480008" cy="109224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1683892"/>
          <a:ext cx="6480008" cy="109224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504392"/>
          <a:ext cx="5063891" cy="70848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5572"/>
          <a:ext cx="6480008" cy="109224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1683892"/>
          <a:ext cx="6480008" cy="109224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xfrm>
          <a:off x="361706" y="3362212"/>
          <a:ext cx="6480008" cy="1092240"/>
        </a:xfrm>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504392"/>
          <a:ext cx="5063891" cy="70848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5572"/>
          <a:ext cx="6480008" cy="109224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1683892"/>
          <a:ext cx="6480008" cy="109224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xfrm>
          <a:off x="361706" y="3362212"/>
          <a:ext cx="6480008" cy="1092240"/>
        </a:xfrm>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040532"/>
          <a:ext cx="6480008" cy="109224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sp:txBody>
      <dsp:txXfrm>
        <a:off x="415025" y="5093851"/>
        <a:ext cx="6373370"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sp:txBody>
      <dsp:txXfrm>
        <a:off x="415025" y="5093851"/>
        <a:ext cx="6373370"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sp:txBody>
      <dsp:txXfrm>
        <a:off x="415025" y="5093851"/>
        <a:ext cx="6373370"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External environment</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Corporate and household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profitability and portfolio quality</a:t>
          </a: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Bank shock resilience</a:t>
          </a:r>
        </a:p>
      </dsp:txBody>
      <dsp:txXfrm>
        <a:off x="415025" y="5093851"/>
        <a:ext cx="6373370"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06E999-8EDA-4271-A565-4E287EBEAE93}" type="datetimeFigureOut">
              <a:rPr lang="en-US" smtClean="0"/>
              <a:t>6/28/2023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1B7A55-1294-4E4F-9D3B-EFE610BC9DFF}" type="slidenum">
              <a:rPr lang="en-US" smtClean="0"/>
              <a:t>‹#›</a:t>
            </a:fld>
            <a:endParaRPr lang="en-US"/>
          </a:p>
        </p:txBody>
      </p:sp>
    </p:spTree>
    <p:extLst>
      <p:ext uri="{BB962C8B-B14F-4D97-AF65-F5344CB8AC3E}">
        <p14:creationId xmlns:p14="http://schemas.microsoft.com/office/powerpoint/2010/main" val="328473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a:t>
            </a:fld>
            <a:endParaRPr lang="en-US"/>
          </a:p>
        </p:txBody>
      </p:sp>
    </p:spTree>
    <p:extLst>
      <p:ext uri="{BB962C8B-B14F-4D97-AF65-F5344CB8AC3E}">
        <p14:creationId xmlns:p14="http://schemas.microsoft.com/office/powerpoint/2010/main" val="95066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28</a:t>
            </a:fld>
            <a:endParaRPr lang="en-US"/>
          </a:p>
        </p:txBody>
      </p:sp>
    </p:spTree>
    <p:extLst>
      <p:ext uri="{BB962C8B-B14F-4D97-AF65-F5344CB8AC3E}">
        <p14:creationId xmlns:p14="http://schemas.microsoft.com/office/powerpoint/2010/main" val="1234528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29</a:t>
            </a:fld>
            <a:endParaRPr lang="en-US"/>
          </a:p>
        </p:txBody>
      </p:sp>
    </p:spTree>
    <p:extLst>
      <p:ext uri="{BB962C8B-B14F-4D97-AF65-F5344CB8AC3E}">
        <p14:creationId xmlns:p14="http://schemas.microsoft.com/office/powerpoint/2010/main" val="137126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30</a:t>
            </a:fld>
            <a:endParaRPr lang="en-US"/>
          </a:p>
        </p:txBody>
      </p:sp>
    </p:spTree>
    <p:extLst>
      <p:ext uri="{BB962C8B-B14F-4D97-AF65-F5344CB8AC3E}">
        <p14:creationId xmlns:p14="http://schemas.microsoft.com/office/powerpoint/2010/main" val="231192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31</a:t>
            </a:fld>
            <a:endParaRPr lang="hu-HU"/>
          </a:p>
        </p:txBody>
      </p:sp>
    </p:spTree>
    <p:extLst>
      <p:ext uri="{BB962C8B-B14F-4D97-AF65-F5344CB8AC3E}">
        <p14:creationId xmlns:p14="http://schemas.microsoft.com/office/powerpoint/2010/main" val="378519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a:t>
            </a:fld>
            <a:endParaRPr lang="hu-HU"/>
          </a:p>
        </p:txBody>
      </p:sp>
    </p:spTree>
    <p:extLst>
      <p:ext uri="{BB962C8B-B14F-4D97-AF65-F5344CB8AC3E}">
        <p14:creationId xmlns:p14="http://schemas.microsoft.com/office/powerpoint/2010/main" val="95680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4</a:t>
            </a:fld>
            <a:endParaRPr lang="hu-HU"/>
          </a:p>
        </p:txBody>
      </p:sp>
    </p:spTree>
    <p:extLst>
      <p:ext uri="{BB962C8B-B14F-4D97-AF65-F5344CB8AC3E}">
        <p14:creationId xmlns:p14="http://schemas.microsoft.com/office/powerpoint/2010/main" val="163004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6</a:t>
            </a:fld>
            <a:endParaRPr lang="en-US"/>
          </a:p>
        </p:txBody>
      </p:sp>
    </p:spTree>
    <p:extLst>
      <p:ext uri="{BB962C8B-B14F-4D97-AF65-F5344CB8AC3E}">
        <p14:creationId xmlns:p14="http://schemas.microsoft.com/office/powerpoint/2010/main" val="162533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10</a:t>
            </a:fld>
            <a:endParaRPr lang="hu-HU"/>
          </a:p>
        </p:txBody>
      </p:sp>
    </p:spTree>
    <p:extLst>
      <p:ext uri="{BB962C8B-B14F-4D97-AF65-F5344CB8AC3E}">
        <p14:creationId xmlns:p14="http://schemas.microsoft.com/office/powerpoint/2010/main" val="237416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17</a:t>
            </a:fld>
            <a:endParaRPr lang="hu-HU"/>
          </a:p>
        </p:txBody>
      </p:sp>
    </p:spTree>
    <p:extLst>
      <p:ext uri="{BB962C8B-B14F-4D97-AF65-F5344CB8AC3E}">
        <p14:creationId xmlns:p14="http://schemas.microsoft.com/office/powerpoint/2010/main" val="352370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23</a:t>
            </a:fld>
            <a:endParaRPr lang="en-US"/>
          </a:p>
        </p:txBody>
      </p:sp>
    </p:spTree>
    <p:extLst>
      <p:ext uri="{BB962C8B-B14F-4D97-AF65-F5344CB8AC3E}">
        <p14:creationId xmlns:p14="http://schemas.microsoft.com/office/powerpoint/2010/main" val="32832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24</a:t>
            </a:fld>
            <a:endParaRPr lang="en-US"/>
          </a:p>
        </p:txBody>
      </p:sp>
    </p:spTree>
    <p:extLst>
      <p:ext uri="{BB962C8B-B14F-4D97-AF65-F5344CB8AC3E}">
        <p14:creationId xmlns:p14="http://schemas.microsoft.com/office/powerpoint/2010/main" val="325638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27</a:t>
            </a:fld>
            <a:endParaRPr lang="hu-HU"/>
          </a:p>
        </p:txBody>
      </p:sp>
    </p:spTree>
    <p:extLst>
      <p:ext uri="{BB962C8B-B14F-4D97-AF65-F5344CB8AC3E}">
        <p14:creationId xmlns:p14="http://schemas.microsoft.com/office/powerpoint/2010/main" val="350795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p:cNvPicPr>
          <p:nvPr/>
        </p:nvPicPr>
        <p:blipFill rotWithShape="1">
          <a:blip r:embed="rId2">
            <a:extLst>
              <a:ext uri="{28A0092B-C50C-407E-A947-70E740481C1C}">
                <a14:useLocalDpi xmlns:a14="http://schemas.microsoft.com/office/drawing/2010/main" val="0"/>
              </a:ext>
            </a:extLst>
          </a:blip>
          <a:srcRect l="49256"/>
          <a:stretch/>
        </p:blipFill>
        <p:spPr>
          <a:xfrm rot="5400000">
            <a:off x="5264416" y="1770090"/>
            <a:ext cx="1594800" cy="6736753"/>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2"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grpSp>
        <p:nvGrpSpPr>
          <p:cNvPr id="3" name="Csoportba foglalás 2">
            <a:extLst>
              <a:ext uri="{FF2B5EF4-FFF2-40B4-BE49-F238E27FC236}">
                <a16:creationId xmlns:a16="http://schemas.microsoft.com/office/drawing/2014/main" id="{9B285920-0F2F-4913-A146-A627FA1F22EF}"/>
              </a:ext>
            </a:extLst>
          </p:cNvPr>
          <p:cNvGrpSpPr>
            <a:grpSpLocks noChangeAspect="1"/>
          </p:cNvGrpSpPr>
          <p:nvPr/>
        </p:nvGrpSpPr>
        <p:grpSpPr>
          <a:xfrm>
            <a:off x="5200991" y="407902"/>
            <a:ext cx="1790019" cy="1342514"/>
            <a:chOff x="5357620" y="340777"/>
            <a:chExt cx="1476765" cy="1476765"/>
          </a:xfrm>
        </p:grpSpPr>
        <p:sp>
          <p:nvSpPr>
            <p:cNvPr id="12" name="Ellipszis 11">
              <a:extLst>
                <a:ext uri="{FF2B5EF4-FFF2-40B4-BE49-F238E27FC236}">
                  <a16:creationId xmlns:a16="http://schemas.microsoft.com/office/drawing/2014/main" id="{720D2D16-3C73-4B29-BF0A-5C0CD4A3568B}"/>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64B7CD62-C5AE-49B3-A3F1-CCDBFFCCD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spTree>
    <p:extLst>
      <p:ext uri="{BB962C8B-B14F-4D97-AF65-F5344CB8AC3E}">
        <p14:creationId xmlns:p14="http://schemas.microsoft.com/office/powerpoint/2010/main" val="32845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355555" y="1797745"/>
            <a:ext cx="1594839" cy="67392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grpSp>
        <p:nvGrpSpPr>
          <p:cNvPr id="12" name="Csoportba foglalás 11">
            <a:extLst>
              <a:ext uri="{FF2B5EF4-FFF2-40B4-BE49-F238E27FC236}">
                <a16:creationId xmlns:a16="http://schemas.microsoft.com/office/drawing/2014/main" id="{D1EEAEB3-CFC8-4394-B774-6AA1C08E9A04}"/>
              </a:ext>
            </a:extLst>
          </p:cNvPr>
          <p:cNvGrpSpPr>
            <a:grpSpLocks noChangeAspect="1"/>
          </p:cNvGrpSpPr>
          <p:nvPr/>
        </p:nvGrpSpPr>
        <p:grpSpPr>
          <a:xfrm>
            <a:off x="5200991" y="407902"/>
            <a:ext cx="1790019" cy="1342514"/>
            <a:chOff x="5357620" y="340777"/>
            <a:chExt cx="1476765" cy="1476765"/>
          </a:xfrm>
        </p:grpSpPr>
        <p:sp>
          <p:nvSpPr>
            <p:cNvPr id="17" name="Ellipszis 16">
              <a:extLst>
                <a:ext uri="{FF2B5EF4-FFF2-40B4-BE49-F238E27FC236}">
                  <a16:creationId xmlns:a16="http://schemas.microsoft.com/office/drawing/2014/main" id="{8A739B8A-ACBE-49F4-9B88-71B3EE960FBA}"/>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FA027976-C715-4431-8E04-1893195DD5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2"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3600" cap="all" spc="225" baseline="0">
                <a:solidFill>
                  <a:schemeClr val="tx2"/>
                </a:solidFill>
                <a:latin typeface="+mn-lt"/>
                <a:ea typeface="+mn-ea"/>
                <a:cs typeface="+mn-cs"/>
              </a:defRPr>
            </a:lvl1pPr>
          </a:lstStyle>
          <a:p>
            <a:pPr marL="0" lvl="0" algn="ctr" defTabSz="342900"/>
            <a:r>
              <a:rPr lang="hu-HU" dirty="0" err="1"/>
              <a:t>MintacíM</a:t>
            </a:r>
            <a:r>
              <a:rPr lang="hu-HU" dirty="0"/>
              <a:t> szerkesztése</a:t>
            </a:r>
          </a:p>
        </p:txBody>
      </p:sp>
    </p:spTree>
    <p:extLst>
      <p:ext uri="{BB962C8B-B14F-4D97-AF65-F5344CB8AC3E}">
        <p14:creationId xmlns:p14="http://schemas.microsoft.com/office/powerpoint/2010/main" val="7854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3087524"/>
            <a:ext cx="6644488" cy="622991"/>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dirty="0"/>
              <a:t>Mintacím szerkesztése</a:t>
            </a:r>
          </a:p>
        </p:txBody>
      </p:sp>
      <p:grpSp>
        <p:nvGrpSpPr>
          <p:cNvPr id="8" name="Csoportba foglalás 7">
            <a:extLst>
              <a:ext uri="{FF2B5EF4-FFF2-40B4-BE49-F238E27FC236}">
                <a16:creationId xmlns:a16="http://schemas.microsoft.com/office/drawing/2014/main" id="{CD015DD8-BBBF-4B3F-98C5-3B6027871DC5}"/>
              </a:ext>
            </a:extLst>
          </p:cNvPr>
          <p:cNvGrpSpPr/>
          <p:nvPr/>
        </p:nvGrpSpPr>
        <p:grpSpPr>
          <a:xfrm>
            <a:off x="1054332" y="2757743"/>
            <a:ext cx="1790019" cy="1342514"/>
            <a:chOff x="2398603" y="3656545"/>
            <a:chExt cx="1476765" cy="1476765"/>
          </a:xfrm>
        </p:grpSpPr>
        <p:sp>
          <p:nvSpPr>
            <p:cNvPr id="9" name="Ellipszis 8">
              <a:extLst>
                <a:ext uri="{FF2B5EF4-FFF2-40B4-BE49-F238E27FC236}">
                  <a16:creationId xmlns:a16="http://schemas.microsoft.com/office/drawing/2014/main" id="{1D98A545-DE95-4A45-9DEF-A3E72DEBE31B}"/>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424597F1-186A-4114-A071-57BDDF43A6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spTree>
    <p:extLst>
      <p:ext uri="{BB962C8B-B14F-4D97-AF65-F5344CB8AC3E}">
        <p14:creationId xmlns:p14="http://schemas.microsoft.com/office/powerpoint/2010/main" val="111640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95FE9D6D-B265-4369-BA63-B46716865F75}"/>
              </a:ext>
            </a:extLst>
          </p:cNvPr>
          <p:cNvSpPr/>
          <p:nvPr/>
        </p:nvSpPr>
        <p:spPr>
          <a:xfrm flipV="1">
            <a:off x="7008000" y="-7372"/>
            <a:ext cx="5184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6" name="Csoportba foglalás 15">
            <a:extLst>
              <a:ext uri="{FF2B5EF4-FFF2-40B4-BE49-F238E27FC236}">
                <a16:creationId xmlns:a16="http://schemas.microsoft.com/office/drawing/2014/main" id="{C6169C81-0BA3-45EB-936B-A3663F68EABC}"/>
              </a:ext>
            </a:extLst>
          </p:cNvPr>
          <p:cNvGrpSpPr>
            <a:grpSpLocks noChangeAspect="1"/>
          </p:cNvGrpSpPr>
          <p:nvPr/>
        </p:nvGrpSpPr>
        <p:grpSpPr>
          <a:xfrm>
            <a:off x="10701039" y="5600915"/>
            <a:ext cx="1222607" cy="916955"/>
            <a:chOff x="7979931" y="5555066"/>
            <a:chExt cx="1008650" cy="1008650"/>
          </a:xfrm>
        </p:grpSpPr>
        <p:sp>
          <p:nvSpPr>
            <p:cNvPr id="17" name="Ellipszis 16">
              <a:extLst>
                <a:ext uri="{FF2B5EF4-FFF2-40B4-BE49-F238E27FC236}">
                  <a16:creationId xmlns:a16="http://schemas.microsoft.com/office/drawing/2014/main" id="{9EFD7621-71CF-437C-B3D4-E1A48BAFC184}"/>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0AF630AB-9F6B-4D24-B8B6-92584799B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1" name="Szöveg helye 7">
            <a:extLst>
              <a:ext uri="{FF2B5EF4-FFF2-40B4-BE49-F238E27FC236}">
                <a16:creationId xmlns:a16="http://schemas.microsoft.com/office/drawing/2014/main" id="{B3343780-31AA-4D24-8F2C-5BB0F16FE66C}"/>
              </a:ext>
            </a:extLst>
          </p:cNvPr>
          <p:cNvSpPr>
            <a:spLocks noGrp="1"/>
          </p:cNvSpPr>
          <p:nvPr>
            <p:ph type="body" sz="quarter" idx="20" hasCustomPrompt="1"/>
          </p:nvPr>
        </p:nvSpPr>
        <p:spPr>
          <a:xfrm>
            <a:off x="7200000" y="1880323"/>
            <a:ext cx="4800000" cy="3717670"/>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2" name="Cím 8">
            <a:extLst>
              <a:ext uri="{FF2B5EF4-FFF2-40B4-BE49-F238E27FC236}">
                <a16:creationId xmlns:a16="http://schemas.microsoft.com/office/drawing/2014/main" id="{28121AF0-8220-4AE5-9CE4-C958BB7BEA88}"/>
              </a:ext>
            </a:extLst>
          </p:cNvPr>
          <p:cNvSpPr>
            <a:spLocks noGrp="1"/>
          </p:cNvSpPr>
          <p:nvPr>
            <p:ph type="title"/>
          </p:nvPr>
        </p:nvSpPr>
        <p:spPr>
          <a:xfrm>
            <a:off x="7200000"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tx2"/>
                </a:solidFill>
              </a:defRPr>
            </a:lvl1pPr>
          </a:lstStyle>
          <a:p>
            <a:r>
              <a:rPr lang="hu-HU" dirty="0"/>
              <a:t>Mintacím szerkesztése</a:t>
            </a:r>
          </a:p>
        </p:txBody>
      </p:sp>
      <p:sp>
        <p:nvSpPr>
          <p:cNvPr id="23" name="Szöveg helye 2">
            <a:extLst>
              <a:ext uri="{FF2B5EF4-FFF2-40B4-BE49-F238E27FC236}">
                <a16:creationId xmlns:a16="http://schemas.microsoft.com/office/drawing/2014/main" id="{7AD3AEF0-EEC9-497F-8B15-C8297DB6A97D}"/>
              </a:ext>
            </a:extLst>
          </p:cNvPr>
          <p:cNvSpPr>
            <a:spLocks noGrp="1"/>
          </p:cNvSpPr>
          <p:nvPr>
            <p:ph type="body" sz="quarter" idx="17" hasCustomPrompt="1"/>
          </p:nvPr>
        </p:nvSpPr>
        <p:spPr>
          <a:xfrm>
            <a:off x="7200000" y="6316644"/>
            <a:ext cx="4800001" cy="369333"/>
          </a:xfrm>
        </p:spPr>
        <p:txBody>
          <a:bodyPr anchor="ctr">
            <a:noAutofit/>
          </a:bodyPr>
          <a:lstStyle>
            <a:lvl1pPr algn="l">
              <a:spcBef>
                <a:spcPts val="0"/>
              </a:spcBef>
              <a:defRPr sz="1350"/>
            </a:lvl1pPr>
          </a:lstStyle>
          <a:p>
            <a:pPr lvl="0"/>
            <a:r>
              <a:rPr lang="hu-HU" dirty="0"/>
              <a:t>Forrás | MNB</a:t>
            </a:r>
          </a:p>
        </p:txBody>
      </p:sp>
      <p:sp>
        <p:nvSpPr>
          <p:cNvPr id="24" name="Tartalom helye 3">
            <a:extLst>
              <a:ext uri="{FF2B5EF4-FFF2-40B4-BE49-F238E27FC236}">
                <a16:creationId xmlns:a16="http://schemas.microsoft.com/office/drawing/2014/main" id="{443B9895-50E0-4F70-9538-A82F0E772266}"/>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5" name="Szöveg helye 5">
            <a:extLst>
              <a:ext uri="{FF2B5EF4-FFF2-40B4-BE49-F238E27FC236}">
                <a16:creationId xmlns:a16="http://schemas.microsoft.com/office/drawing/2014/main" id="{62358A1B-165E-4F6B-81B3-3E8B391590A8}"/>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6" name="Szöveg helye 5">
            <a:extLst>
              <a:ext uri="{FF2B5EF4-FFF2-40B4-BE49-F238E27FC236}">
                <a16:creationId xmlns:a16="http://schemas.microsoft.com/office/drawing/2014/main" id="{FD60B878-9459-4CFB-9A06-B09114F8CA89}"/>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87362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232416D1-8352-4C9D-AB69-E103306AD2A5}"/>
              </a:ext>
            </a:extLst>
          </p:cNvPr>
          <p:cNvSpPr/>
          <p:nvPr/>
        </p:nvSpPr>
        <p:spPr>
          <a:xfrm flipV="1">
            <a:off x="0" y="-7370"/>
            <a:ext cx="5184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7" name="Szöveg helye 2">
            <a:extLst>
              <a:ext uri="{FF2B5EF4-FFF2-40B4-BE49-F238E27FC236}">
                <a16:creationId xmlns:a16="http://schemas.microsoft.com/office/drawing/2014/main" id="{A2D54897-97BC-4AB6-A043-75DF451CB4B7}"/>
              </a:ext>
            </a:extLst>
          </p:cNvPr>
          <p:cNvSpPr>
            <a:spLocks noGrp="1"/>
          </p:cNvSpPr>
          <p:nvPr>
            <p:ph type="body" sz="quarter" idx="15" hasCustomPrompt="1"/>
          </p:nvPr>
        </p:nvSpPr>
        <p:spPr>
          <a:xfrm>
            <a:off x="1309422" y="6316866"/>
            <a:ext cx="3770245" cy="361835"/>
          </a:xfrm>
        </p:spPr>
        <p:txBody>
          <a:bodyPr anchor="ctr">
            <a:noAutofit/>
          </a:bodyPr>
          <a:lstStyle>
            <a:lvl1pPr algn="r">
              <a:defRPr sz="1350"/>
            </a:lvl1pPr>
          </a:lstStyle>
          <a:p>
            <a:pPr lvl="0"/>
            <a:r>
              <a:rPr lang="hu-HU" dirty="0"/>
              <a:t>Forrás | MNB</a:t>
            </a:r>
          </a:p>
        </p:txBody>
      </p:sp>
      <p:sp>
        <p:nvSpPr>
          <p:cNvPr id="19" name="Szöveg helye 7">
            <a:extLst>
              <a:ext uri="{FF2B5EF4-FFF2-40B4-BE49-F238E27FC236}">
                <a16:creationId xmlns:a16="http://schemas.microsoft.com/office/drawing/2014/main" id="{507977F6-41ED-4021-9514-403C913B5B62}"/>
              </a:ext>
            </a:extLst>
          </p:cNvPr>
          <p:cNvSpPr>
            <a:spLocks noGrp="1"/>
          </p:cNvSpPr>
          <p:nvPr>
            <p:ph type="body" sz="quarter" idx="20" hasCustomPrompt="1"/>
          </p:nvPr>
        </p:nvSpPr>
        <p:spPr>
          <a:xfrm>
            <a:off x="279665" y="1887824"/>
            <a:ext cx="4800000" cy="3710173"/>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3" name="Cím 8">
            <a:extLst>
              <a:ext uri="{FF2B5EF4-FFF2-40B4-BE49-F238E27FC236}">
                <a16:creationId xmlns:a16="http://schemas.microsoft.com/office/drawing/2014/main" id="{E4FB3E16-AC8D-45AA-B9BF-06A9E74E6F1C}"/>
              </a:ext>
            </a:extLst>
          </p:cNvPr>
          <p:cNvSpPr>
            <a:spLocks noGrp="1"/>
          </p:cNvSpPr>
          <p:nvPr>
            <p:ph type="title"/>
          </p:nvPr>
        </p:nvSpPr>
        <p:spPr>
          <a:xfrm>
            <a:off x="279665"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tx2"/>
                </a:solidFill>
              </a:defRPr>
            </a:lvl1pPr>
          </a:lstStyle>
          <a:p>
            <a:r>
              <a:rPr lang="hu-HU" dirty="0"/>
              <a:t>Mintacím szerkesztése</a:t>
            </a:r>
          </a:p>
        </p:txBody>
      </p:sp>
      <p:grpSp>
        <p:nvGrpSpPr>
          <p:cNvPr id="24" name="Csoportba foglalás 23">
            <a:extLst>
              <a:ext uri="{FF2B5EF4-FFF2-40B4-BE49-F238E27FC236}">
                <a16:creationId xmlns:a16="http://schemas.microsoft.com/office/drawing/2014/main" id="{E11484FF-1675-41C3-818B-AB2F6DAAE4F2}"/>
              </a:ext>
            </a:extLst>
          </p:cNvPr>
          <p:cNvGrpSpPr>
            <a:grpSpLocks noChangeAspect="1"/>
          </p:cNvGrpSpPr>
          <p:nvPr/>
        </p:nvGrpSpPr>
        <p:grpSpPr>
          <a:xfrm>
            <a:off x="278977" y="5600915"/>
            <a:ext cx="1222607" cy="916955"/>
            <a:chOff x="7979931" y="5555066"/>
            <a:chExt cx="1008650" cy="1008650"/>
          </a:xfrm>
        </p:grpSpPr>
        <p:sp>
          <p:nvSpPr>
            <p:cNvPr id="25" name="Ellipszis 24">
              <a:extLst>
                <a:ext uri="{FF2B5EF4-FFF2-40B4-BE49-F238E27FC236}">
                  <a16:creationId xmlns:a16="http://schemas.microsoft.com/office/drawing/2014/main" id="{80BD8AF3-1867-48AE-B2EB-9BB371E59B0B}"/>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6" name="Kép 25">
              <a:extLst>
                <a:ext uri="{FF2B5EF4-FFF2-40B4-BE49-F238E27FC236}">
                  <a16:creationId xmlns:a16="http://schemas.microsoft.com/office/drawing/2014/main" id="{FAE3769D-ED75-4170-9866-10C93F4A4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7" name="Szöveg helye 5">
            <a:extLst>
              <a:ext uri="{FF2B5EF4-FFF2-40B4-BE49-F238E27FC236}">
                <a16:creationId xmlns:a16="http://schemas.microsoft.com/office/drawing/2014/main" id="{DB20685B-301B-40ED-8D58-1BC4C293D334}"/>
              </a:ext>
            </a:extLst>
          </p:cNvPr>
          <p:cNvSpPr>
            <a:spLocks noGrp="1"/>
          </p:cNvSpPr>
          <p:nvPr>
            <p:ph type="body" sz="quarter" idx="18" hasCustomPrompt="1"/>
          </p:nvPr>
        </p:nvSpPr>
        <p:spPr>
          <a:xfrm>
            <a:off x="5634033" y="5841352"/>
            <a:ext cx="6048000" cy="444979"/>
          </a:xfrm>
        </p:spPr>
        <p:txBody>
          <a:bodyPr anchor="ctr">
            <a:normAutofit/>
          </a:bodyPr>
          <a:lstStyle>
            <a:lvl1pPr algn="ctr">
              <a:defRPr sz="1800" cap="all" spc="113" baseline="0"/>
            </a:lvl1pPr>
          </a:lstStyle>
          <a:p>
            <a:pPr lvl="0"/>
            <a:r>
              <a:rPr lang="hu-HU" dirty="0"/>
              <a:t>Ábra / Diagram címe </a:t>
            </a:r>
          </a:p>
        </p:txBody>
      </p:sp>
      <p:sp>
        <p:nvSpPr>
          <p:cNvPr id="28" name="Szöveg helye 5">
            <a:extLst>
              <a:ext uri="{FF2B5EF4-FFF2-40B4-BE49-F238E27FC236}">
                <a16:creationId xmlns:a16="http://schemas.microsoft.com/office/drawing/2014/main" id="{13D9A0A3-0A6C-4362-87DE-59B7198C713C}"/>
              </a:ext>
            </a:extLst>
          </p:cNvPr>
          <p:cNvSpPr>
            <a:spLocks noGrp="1"/>
          </p:cNvSpPr>
          <p:nvPr>
            <p:ph type="body" sz="quarter" idx="19" hasCustomPrompt="1"/>
          </p:nvPr>
        </p:nvSpPr>
        <p:spPr>
          <a:xfrm>
            <a:off x="5634033" y="6315176"/>
            <a:ext cx="6048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9" name="Tartalom helye 3">
            <a:extLst>
              <a:ext uri="{FF2B5EF4-FFF2-40B4-BE49-F238E27FC236}">
                <a16:creationId xmlns:a16="http://schemas.microsoft.com/office/drawing/2014/main" id="{2930C90B-1E3C-41E7-9F75-83F7F2287384}"/>
              </a:ext>
            </a:extLst>
          </p:cNvPr>
          <p:cNvSpPr>
            <a:spLocks noGrp="1"/>
          </p:cNvSpPr>
          <p:nvPr>
            <p:ph sz="quarter" idx="10" hasCustomPrompt="1"/>
          </p:nvPr>
        </p:nvSpPr>
        <p:spPr>
          <a:xfrm>
            <a:off x="5634227" y="571671"/>
            <a:ext cx="6048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51376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72A46DC0-580F-4857-8317-082AAE9E86DC}"/>
              </a:ext>
            </a:extLst>
          </p:cNvPr>
          <p:cNvSpPr/>
          <p:nvPr/>
        </p:nvSpPr>
        <p:spPr>
          <a:xfrm flipV="1">
            <a:off x="7007552" y="-4"/>
            <a:ext cx="5184448" cy="3384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5678F594-92B3-40FB-8F4D-BF90B71FEE82}"/>
              </a:ext>
            </a:extLst>
          </p:cNvPr>
          <p:cNvSpPr>
            <a:spLocks noGrp="1"/>
          </p:cNvSpPr>
          <p:nvPr>
            <p:ph type="title" hasCustomPrompt="1"/>
          </p:nvPr>
        </p:nvSpPr>
        <p:spPr>
          <a:xfrm>
            <a:off x="7199776" y="365129"/>
            <a:ext cx="4800000" cy="2892066"/>
          </a:xfrm>
          <a:ln>
            <a:noFill/>
          </a:ln>
        </p:spPr>
        <p:txBody>
          <a:bodyPr anchor="b">
            <a:norm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9" name="Szöveg helye 2">
            <a:extLst>
              <a:ext uri="{FF2B5EF4-FFF2-40B4-BE49-F238E27FC236}">
                <a16:creationId xmlns:a16="http://schemas.microsoft.com/office/drawing/2014/main" id="{8233694C-4943-4A7D-BE48-B2660ABF2955}"/>
              </a:ext>
            </a:extLst>
          </p:cNvPr>
          <p:cNvSpPr>
            <a:spLocks noGrp="1"/>
          </p:cNvSpPr>
          <p:nvPr>
            <p:ph type="body" sz="quarter" idx="16" hasCustomPrompt="1"/>
          </p:nvPr>
        </p:nvSpPr>
        <p:spPr>
          <a:xfrm>
            <a:off x="7199776" y="3579213"/>
            <a:ext cx="48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0" name="Tartalom helye 3">
            <a:extLst>
              <a:ext uri="{FF2B5EF4-FFF2-40B4-BE49-F238E27FC236}">
                <a16:creationId xmlns:a16="http://schemas.microsoft.com/office/drawing/2014/main" id="{23F20983-B6FB-42DD-91ED-468B9EAAA058}"/>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1" name="Szöveg helye 2">
            <a:extLst>
              <a:ext uri="{FF2B5EF4-FFF2-40B4-BE49-F238E27FC236}">
                <a16:creationId xmlns:a16="http://schemas.microsoft.com/office/drawing/2014/main" id="{596EA518-1AF5-4030-BCE6-6AFA7A1D09A3}"/>
              </a:ext>
            </a:extLst>
          </p:cNvPr>
          <p:cNvSpPr>
            <a:spLocks noGrp="1"/>
          </p:cNvSpPr>
          <p:nvPr>
            <p:ph type="body" sz="quarter" idx="17" hasCustomPrompt="1"/>
          </p:nvPr>
        </p:nvSpPr>
        <p:spPr>
          <a:xfrm>
            <a:off x="7199776" y="6316644"/>
            <a:ext cx="4800000" cy="369333"/>
          </a:xfrm>
        </p:spPr>
        <p:txBody>
          <a:bodyPr anchor="ctr">
            <a:noAutofit/>
          </a:bodyPr>
          <a:lstStyle>
            <a:lvl1pPr algn="r">
              <a:spcBef>
                <a:spcPts val="0"/>
              </a:spcBef>
              <a:defRPr sz="1350"/>
            </a:lvl1pPr>
          </a:lstStyle>
          <a:p>
            <a:pPr lvl="0"/>
            <a:r>
              <a:rPr lang="hu-HU" dirty="0"/>
              <a:t>Forrás | MNB</a:t>
            </a:r>
          </a:p>
        </p:txBody>
      </p:sp>
      <p:sp>
        <p:nvSpPr>
          <p:cNvPr id="23" name="Szöveg helye 5">
            <a:extLst>
              <a:ext uri="{FF2B5EF4-FFF2-40B4-BE49-F238E27FC236}">
                <a16:creationId xmlns:a16="http://schemas.microsoft.com/office/drawing/2014/main" id="{3AF593BC-57A1-4BA1-B8B2-3C3906E5412C}"/>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D922AE4-7C86-483F-8C1F-C571DB7E6D9D}"/>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7" name="Csoportba foglalás 26">
            <a:extLst>
              <a:ext uri="{FF2B5EF4-FFF2-40B4-BE49-F238E27FC236}">
                <a16:creationId xmlns:a16="http://schemas.microsoft.com/office/drawing/2014/main" id="{F1984F91-C90F-4ADE-AB8F-4BD6428FB7CA}"/>
              </a:ext>
            </a:extLst>
          </p:cNvPr>
          <p:cNvGrpSpPr>
            <a:grpSpLocks noChangeAspect="1"/>
          </p:cNvGrpSpPr>
          <p:nvPr/>
        </p:nvGrpSpPr>
        <p:grpSpPr>
          <a:xfrm>
            <a:off x="10701039" y="2968170"/>
            <a:ext cx="1222607" cy="916955"/>
            <a:chOff x="7979931" y="5555066"/>
            <a:chExt cx="1008650" cy="1008650"/>
          </a:xfrm>
        </p:grpSpPr>
        <p:sp>
          <p:nvSpPr>
            <p:cNvPr id="28" name="Ellipszis 27">
              <a:extLst>
                <a:ext uri="{FF2B5EF4-FFF2-40B4-BE49-F238E27FC236}">
                  <a16:creationId xmlns:a16="http://schemas.microsoft.com/office/drawing/2014/main" id="{4BE942ED-20A0-462C-9AA3-98A3D8EB06A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9" name="Kép 28">
              <a:extLst>
                <a:ext uri="{FF2B5EF4-FFF2-40B4-BE49-F238E27FC236}">
                  <a16:creationId xmlns:a16="http://schemas.microsoft.com/office/drawing/2014/main" id="{9C25A85E-BCED-4D19-8B8D-AEDE48715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20297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0AD6B8B2-D23E-4691-9AAC-7EDDD28611E6}"/>
              </a:ext>
            </a:extLst>
          </p:cNvPr>
          <p:cNvSpPr/>
          <p:nvPr/>
        </p:nvSpPr>
        <p:spPr>
          <a:xfrm flipV="1">
            <a:off x="7008000" y="-3"/>
            <a:ext cx="5184000" cy="166337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8FFDDC65-6164-4CCB-B333-E1644A4AB02B}"/>
              </a:ext>
            </a:extLst>
          </p:cNvPr>
          <p:cNvSpPr>
            <a:spLocks noGrp="1"/>
          </p:cNvSpPr>
          <p:nvPr>
            <p:ph type="title" hasCustomPrompt="1"/>
          </p:nvPr>
        </p:nvSpPr>
        <p:spPr>
          <a:xfrm>
            <a:off x="7196565" y="365129"/>
            <a:ext cx="4800000" cy="998976"/>
          </a:xfrm>
          <a:ln>
            <a:noFill/>
          </a:ln>
        </p:spPr>
        <p:txBody>
          <a:bodyPr anchor="b">
            <a:no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9" name="Szöveg helye 2">
            <a:extLst>
              <a:ext uri="{FF2B5EF4-FFF2-40B4-BE49-F238E27FC236}">
                <a16:creationId xmlns:a16="http://schemas.microsoft.com/office/drawing/2014/main" id="{5F09AFC3-B5CD-4E41-9D45-5F00B3C242B8}"/>
              </a:ext>
            </a:extLst>
          </p:cNvPr>
          <p:cNvSpPr>
            <a:spLocks noGrp="1"/>
          </p:cNvSpPr>
          <p:nvPr>
            <p:ph type="body" sz="quarter" idx="16" hasCustomPrompt="1"/>
          </p:nvPr>
        </p:nvSpPr>
        <p:spPr>
          <a:xfrm>
            <a:off x="7181939" y="1835397"/>
            <a:ext cx="48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0" name="Szöveg helye 2">
            <a:extLst>
              <a:ext uri="{FF2B5EF4-FFF2-40B4-BE49-F238E27FC236}">
                <a16:creationId xmlns:a16="http://schemas.microsoft.com/office/drawing/2014/main" id="{66DB3B47-E5BD-4D9C-ABC4-FD9EFBDB8EF6}"/>
              </a:ext>
            </a:extLst>
          </p:cNvPr>
          <p:cNvSpPr>
            <a:spLocks noGrp="1"/>
          </p:cNvSpPr>
          <p:nvPr>
            <p:ph type="body" sz="quarter" idx="17" hasCustomPrompt="1"/>
          </p:nvPr>
        </p:nvSpPr>
        <p:spPr>
          <a:xfrm>
            <a:off x="7181939" y="6316644"/>
            <a:ext cx="4800000" cy="369333"/>
          </a:xfrm>
        </p:spPr>
        <p:txBody>
          <a:bodyPr anchor="ctr">
            <a:noAutofit/>
          </a:bodyPr>
          <a:lstStyle>
            <a:lvl1pPr algn="r">
              <a:spcBef>
                <a:spcPts val="0"/>
              </a:spcBef>
              <a:defRPr sz="1350"/>
            </a:lvl1pPr>
          </a:lstStyle>
          <a:p>
            <a:pPr lvl="0"/>
            <a:r>
              <a:rPr lang="hu-HU" dirty="0"/>
              <a:t>Forrás | MNB</a:t>
            </a:r>
          </a:p>
        </p:txBody>
      </p:sp>
      <p:grpSp>
        <p:nvGrpSpPr>
          <p:cNvPr id="21" name="Csoportba foglalás 20">
            <a:extLst>
              <a:ext uri="{FF2B5EF4-FFF2-40B4-BE49-F238E27FC236}">
                <a16:creationId xmlns:a16="http://schemas.microsoft.com/office/drawing/2014/main" id="{BD258CC9-59BD-4AFF-9FC5-6FC59D53E1B0}"/>
              </a:ext>
            </a:extLst>
          </p:cNvPr>
          <p:cNvGrpSpPr>
            <a:grpSpLocks noChangeAspect="1"/>
          </p:cNvGrpSpPr>
          <p:nvPr/>
        </p:nvGrpSpPr>
        <p:grpSpPr>
          <a:xfrm>
            <a:off x="10701039" y="1241913"/>
            <a:ext cx="1222607" cy="916955"/>
            <a:chOff x="7979931" y="5555066"/>
            <a:chExt cx="1008650" cy="1008650"/>
          </a:xfrm>
        </p:grpSpPr>
        <p:sp>
          <p:nvSpPr>
            <p:cNvPr id="22" name="Ellipszis 21">
              <a:extLst>
                <a:ext uri="{FF2B5EF4-FFF2-40B4-BE49-F238E27FC236}">
                  <a16:creationId xmlns:a16="http://schemas.microsoft.com/office/drawing/2014/main" id="{5CF829C1-E4FA-4C2D-BE75-8FC9B14B806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7" name="Kép 26">
              <a:extLst>
                <a:ext uri="{FF2B5EF4-FFF2-40B4-BE49-F238E27FC236}">
                  <a16:creationId xmlns:a16="http://schemas.microsoft.com/office/drawing/2014/main" id="{CF7E04B7-1E02-4476-A274-2A06E51F7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8" name="Tartalom helye 3">
            <a:extLst>
              <a:ext uri="{FF2B5EF4-FFF2-40B4-BE49-F238E27FC236}">
                <a16:creationId xmlns:a16="http://schemas.microsoft.com/office/drawing/2014/main" id="{02898BE7-775E-458D-B1BC-FD141877356D}"/>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9" name="Szöveg helye 5">
            <a:extLst>
              <a:ext uri="{FF2B5EF4-FFF2-40B4-BE49-F238E27FC236}">
                <a16:creationId xmlns:a16="http://schemas.microsoft.com/office/drawing/2014/main" id="{ADE4F8FA-4D91-467C-95E1-115577AEB269}"/>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0" name="Szöveg helye 5">
            <a:extLst>
              <a:ext uri="{FF2B5EF4-FFF2-40B4-BE49-F238E27FC236}">
                <a16:creationId xmlns:a16="http://schemas.microsoft.com/office/drawing/2014/main" id="{4A364233-E73C-46A3-BB4E-EF9957745604}"/>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8408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4" name="Téglalap 13">
            <a:extLst>
              <a:ext uri="{FF2B5EF4-FFF2-40B4-BE49-F238E27FC236}">
                <a16:creationId xmlns:a16="http://schemas.microsoft.com/office/drawing/2014/main" id="{F49FE928-4021-49BA-8B20-CA9BBBC6F1F1}"/>
              </a:ext>
            </a:extLst>
          </p:cNvPr>
          <p:cNvSpPr/>
          <p:nvPr/>
        </p:nvSpPr>
        <p:spPr>
          <a:xfrm>
            <a:off x="-1" y="293640"/>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ím 1">
            <a:extLst>
              <a:ext uri="{FF2B5EF4-FFF2-40B4-BE49-F238E27FC236}">
                <a16:creationId xmlns:a16="http://schemas.microsoft.com/office/drawing/2014/main" id="{8E3F0C2D-FFFB-4442-865A-AFAC54F1BB8C}"/>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7" name="Szöveg helye 2">
            <a:extLst>
              <a:ext uri="{FF2B5EF4-FFF2-40B4-BE49-F238E27FC236}">
                <a16:creationId xmlns:a16="http://schemas.microsoft.com/office/drawing/2014/main" id="{9EAD14A0-CF7F-4FF1-BB24-9FD596609EE8}"/>
              </a:ext>
            </a:extLst>
          </p:cNvPr>
          <p:cNvSpPr>
            <a:spLocks noGrp="1"/>
          </p:cNvSpPr>
          <p:nvPr>
            <p:ph type="body" sz="quarter" idx="16" hasCustomPrompt="1"/>
          </p:nvPr>
        </p:nvSpPr>
        <p:spPr>
          <a:xfrm>
            <a:off x="7166623" y="1200845"/>
            <a:ext cx="48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18" name="Szöveg helye 2">
            <a:extLst>
              <a:ext uri="{FF2B5EF4-FFF2-40B4-BE49-F238E27FC236}">
                <a16:creationId xmlns:a16="http://schemas.microsoft.com/office/drawing/2014/main" id="{BDFF43FA-559E-4CC2-BA64-4A83B6A39BD4}"/>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grpSp>
        <p:nvGrpSpPr>
          <p:cNvPr id="20" name="Csoportba foglalás 19">
            <a:extLst>
              <a:ext uri="{FF2B5EF4-FFF2-40B4-BE49-F238E27FC236}">
                <a16:creationId xmlns:a16="http://schemas.microsoft.com/office/drawing/2014/main" id="{1DDF96CC-2707-498B-9D47-F656111740F7}"/>
              </a:ext>
            </a:extLst>
          </p:cNvPr>
          <p:cNvGrpSpPr>
            <a:grpSpLocks noChangeAspect="1"/>
          </p:cNvGrpSpPr>
          <p:nvPr/>
        </p:nvGrpSpPr>
        <p:grpSpPr>
          <a:xfrm>
            <a:off x="10701039" y="156594"/>
            <a:ext cx="1222607" cy="916955"/>
            <a:chOff x="7979931" y="5555066"/>
            <a:chExt cx="1008650" cy="1008650"/>
          </a:xfrm>
        </p:grpSpPr>
        <p:sp>
          <p:nvSpPr>
            <p:cNvPr id="21" name="Ellipszis 20">
              <a:extLst>
                <a:ext uri="{FF2B5EF4-FFF2-40B4-BE49-F238E27FC236}">
                  <a16:creationId xmlns:a16="http://schemas.microsoft.com/office/drawing/2014/main" id="{C01B383D-BBDA-4686-84F7-4C6CE781159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2" name="Kép 21">
              <a:extLst>
                <a:ext uri="{FF2B5EF4-FFF2-40B4-BE49-F238E27FC236}">
                  <a16:creationId xmlns:a16="http://schemas.microsoft.com/office/drawing/2014/main" id="{F4A63ADB-B578-435E-BDB6-6E72222B8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6" name="Tartalom helye 3">
            <a:extLst>
              <a:ext uri="{FF2B5EF4-FFF2-40B4-BE49-F238E27FC236}">
                <a16:creationId xmlns:a16="http://schemas.microsoft.com/office/drawing/2014/main" id="{A5D8B0BB-C4C6-48D5-A4BA-AB0AB6F1B5C3}"/>
              </a:ext>
            </a:extLst>
          </p:cNvPr>
          <p:cNvSpPr>
            <a:spLocks noGrp="1"/>
          </p:cNvSpPr>
          <p:nvPr>
            <p:ph sz="quarter" idx="10" hasCustomPrompt="1"/>
          </p:nvPr>
        </p:nvSpPr>
        <p:spPr>
          <a:xfrm>
            <a:off x="689967" y="1200845"/>
            <a:ext cx="6046595" cy="4358126"/>
          </a:xfrm>
        </p:spPr>
        <p:txBody>
          <a:bodyPr anchor="ctr"/>
          <a:lstStyle>
            <a:lvl1pPr algn="ctr">
              <a:defRPr/>
            </a:lvl1pPr>
          </a:lstStyle>
          <a:p>
            <a:pPr lvl="0"/>
            <a:r>
              <a:rPr lang="hu-HU" dirty="0"/>
              <a:t>Ábra / diagram</a:t>
            </a:r>
          </a:p>
        </p:txBody>
      </p:sp>
      <p:sp>
        <p:nvSpPr>
          <p:cNvPr id="28" name="Szöveg helye 5">
            <a:extLst>
              <a:ext uri="{FF2B5EF4-FFF2-40B4-BE49-F238E27FC236}">
                <a16:creationId xmlns:a16="http://schemas.microsoft.com/office/drawing/2014/main" id="{1CAC9F08-C220-4C2B-80B9-1A6C9C33B69D}"/>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9" name="Szöveg helye 5">
            <a:extLst>
              <a:ext uri="{FF2B5EF4-FFF2-40B4-BE49-F238E27FC236}">
                <a16:creationId xmlns:a16="http://schemas.microsoft.com/office/drawing/2014/main" id="{0B3EA3D5-59BC-400F-9370-46BF346B1167}"/>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28017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11" name="Tartalom helye 3">
            <a:extLst>
              <a:ext uri="{FF2B5EF4-FFF2-40B4-BE49-F238E27FC236}">
                <a16:creationId xmlns:a16="http://schemas.microsoft.com/office/drawing/2014/main" id="{4DD4CFD9-DEB4-4FAD-A942-9652D70A5E5C}"/>
              </a:ext>
            </a:extLst>
          </p:cNvPr>
          <p:cNvSpPr>
            <a:spLocks noGrp="1"/>
          </p:cNvSpPr>
          <p:nvPr>
            <p:ph sz="quarter" idx="10" hasCustomPrompt="1"/>
          </p:nvPr>
        </p:nvSpPr>
        <p:spPr>
          <a:xfrm>
            <a:off x="637569" y="1190675"/>
            <a:ext cx="10745977" cy="5047096"/>
          </a:xfrm>
        </p:spPr>
        <p:txBody>
          <a:bodyPr anchor="ctr"/>
          <a:lstStyle>
            <a:lvl1pPr algn="ctr">
              <a:defRPr/>
            </a:lvl1pPr>
          </a:lstStyle>
          <a:p>
            <a:pPr lvl="0"/>
            <a:r>
              <a:rPr lang="hu-HU" dirty="0"/>
              <a:t>Ábra / diagram</a:t>
            </a:r>
          </a:p>
        </p:txBody>
      </p:sp>
      <p:sp>
        <p:nvSpPr>
          <p:cNvPr id="12" name="Téglalap 11">
            <a:extLst>
              <a:ext uri="{FF2B5EF4-FFF2-40B4-BE49-F238E27FC236}">
                <a16:creationId xmlns:a16="http://schemas.microsoft.com/office/drawing/2014/main" id="{698EDC3C-F61C-4E0A-9B87-65FB0A6394C5}"/>
              </a:ext>
            </a:extLst>
          </p:cNvPr>
          <p:cNvSpPr/>
          <p:nvPr/>
        </p:nvSpPr>
        <p:spPr>
          <a:xfrm>
            <a:off x="-1" y="293640"/>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ím 1">
            <a:extLst>
              <a:ext uri="{FF2B5EF4-FFF2-40B4-BE49-F238E27FC236}">
                <a16:creationId xmlns:a16="http://schemas.microsoft.com/office/drawing/2014/main" id="{F15B2FEA-02B9-417D-A720-B3FC6191915F}"/>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5" name="Szöveg helye 2">
            <a:extLst>
              <a:ext uri="{FF2B5EF4-FFF2-40B4-BE49-F238E27FC236}">
                <a16:creationId xmlns:a16="http://schemas.microsoft.com/office/drawing/2014/main" id="{5DC307C6-FB29-457B-BF8E-A49D05DE79D5}"/>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grpSp>
        <p:nvGrpSpPr>
          <p:cNvPr id="17" name="Csoportba foglalás 16">
            <a:extLst>
              <a:ext uri="{FF2B5EF4-FFF2-40B4-BE49-F238E27FC236}">
                <a16:creationId xmlns:a16="http://schemas.microsoft.com/office/drawing/2014/main" id="{2294AA46-0A5D-445B-8443-08F3C32D1209}"/>
              </a:ext>
            </a:extLst>
          </p:cNvPr>
          <p:cNvGrpSpPr>
            <a:grpSpLocks noChangeAspect="1"/>
          </p:cNvGrpSpPr>
          <p:nvPr/>
        </p:nvGrpSpPr>
        <p:grpSpPr>
          <a:xfrm>
            <a:off x="10701039" y="156594"/>
            <a:ext cx="1222607" cy="916955"/>
            <a:chOff x="7979931" y="5555066"/>
            <a:chExt cx="1008650" cy="1008650"/>
          </a:xfrm>
        </p:grpSpPr>
        <p:sp>
          <p:nvSpPr>
            <p:cNvPr id="18" name="Ellipszis 17">
              <a:extLst>
                <a:ext uri="{FF2B5EF4-FFF2-40B4-BE49-F238E27FC236}">
                  <a16:creationId xmlns:a16="http://schemas.microsoft.com/office/drawing/2014/main" id="{2CB1EFAC-6859-48B0-8A0B-2C13EEC9EF1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A961BC90-D2F2-45FB-AF47-AE07F2977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36992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17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1" y="1988698"/>
            <a:ext cx="2312780" cy="553998"/>
          </a:xfrm>
          <a:prstGeom prst="rect">
            <a:avLst/>
          </a:prstGeom>
          <a:noFill/>
        </p:spPr>
        <p:txBody>
          <a:bodyPr wrap="square" rtlCol="0">
            <a:spAutoFit/>
          </a:bodyPr>
          <a:lstStyle/>
          <a:p>
            <a:pPr algn="ctr">
              <a:lnSpc>
                <a:spcPct val="100000"/>
              </a:lnSpc>
            </a:pPr>
            <a:r>
              <a:rPr lang="en-GB" sz="1500" spc="225" noProof="0" dirty="0">
                <a:solidFill>
                  <a:schemeClr val="bg1"/>
                </a:solidFill>
              </a:rPr>
              <a:t>QUESTIONS</a:t>
            </a:r>
            <a:endParaRPr lang="hu-HU" sz="1500" spc="225" dirty="0">
              <a:solidFill>
                <a:schemeClr val="bg1"/>
              </a:solidFill>
            </a:endParaRPr>
          </a:p>
          <a:p>
            <a:pPr algn="ctr">
              <a:lnSpc>
                <a:spcPct val="100000"/>
              </a:lnSpc>
            </a:pPr>
            <a:r>
              <a:rPr lang="hu-HU" sz="1500" spc="225"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1" y="310449"/>
            <a:ext cx="8390876" cy="713833"/>
          </a:xfrm>
        </p:spPr>
        <p:txBody>
          <a:bodyPr lIns="72000" tIns="36000" rIns="72000" bIns="36000">
            <a:normAutofit/>
          </a:bodyPr>
          <a:lstStyle>
            <a:lvl1pPr algn="l">
              <a:defRPr lang="hu-HU" sz="1650" b="1" cap="all" spc="225"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3" y="6386645"/>
            <a:ext cx="7679183" cy="229326"/>
          </a:xfrm>
        </p:spPr>
        <p:txBody>
          <a:bodyPr anchor="ctr">
            <a:noAutofit/>
          </a:bodyPr>
          <a:lstStyle>
            <a:lvl1pPr algn="l">
              <a:spcBef>
                <a:spcPts val="0"/>
              </a:spcBef>
              <a:defRPr sz="105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1"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4"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050" kern="1200" spc="0" dirty="0">
                <a:solidFill>
                  <a:schemeClr val="tx2"/>
                </a:solidFill>
                <a:latin typeface="+mj-lt"/>
                <a:cs typeface="Calibri Light" panose="020F0302020204030204" pitchFamily="34" charset="0"/>
              </a:rPr>
              <a:t>| </a:t>
            </a:r>
            <a:fld id="{9F5897F7-D0F6-48BC-987C-C4C9ABF430D0}" type="slidenum">
              <a:rPr lang="en-US" sz="1050" kern="1200" spc="0" smtClean="0">
                <a:solidFill>
                  <a:schemeClr val="tx2"/>
                </a:solidFill>
                <a:latin typeface="+mj-lt"/>
                <a:cs typeface="Calibri Light" panose="020F0302020204030204" pitchFamily="34" charset="0"/>
              </a:rPr>
              <a:pPr algn="r"/>
              <a:t>‹#›</a:t>
            </a:fld>
            <a:r>
              <a:rPr lang="hu-HU" sz="1050" kern="1200" spc="0" dirty="0">
                <a:solidFill>
                  <a:schemeClr val="tx2"/>
                </a:solidFill>
                <a:latin typeface="+mj-lt"/>
                <a:cs typeface="Calibri Light" panose="020F0302020204030204" pitchFamily="34" charset="0"/>
              </a:rPr>
              <a:t> </a:t>
            </a:r>
            <a:endParaRPr lang="en-US" sz="105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2" y="6146952"/>
            <a:ext cx="8390875" cy="229326"/>
          </a:xfrm>
        </p:spPr>
        <p:txBody>
          <a:bodyPr anchor="ctr">
            <a:noAutofit/>
          </a:bodyPr>
          <a:lstStyle>
            <a:lvl1pPr algn="l">
              <a:spcBef>
                <a:spcPts val="0"/>
              </a:spcBef>
              <a:defRPr sz="1050" b="0" cap="all" baseline="0"/>
            </a:lvl1pPr>
          </a:lstStyle>
          <a:p>
            <a:pPr lvl="0"/>
            <a:r>
              <a:rPr lang="hu-HU" dirty="0"/>
              <a:t>Ábracím</a:t>
            </a:r>
          </a:p>
        </p:txBody>
      </p:sp>
    </p:spTree>
    <p:extLst>
      <p:ext uri="{BB962C8B-B14F-4D97-AF65-F5344CB8AC3E}">
        <p14:creationId xmlns:p14="http://schemas.microsoft.com/office/powerpoint/2010/main" val="20446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F8A1C6F4-B994-46B7-B604-2637090259BF}"/>
              </a:ext>
            </a:extLst>
          </p:cNvPr>
          <p:cNvGrpSpPr/>
          <p:nvPr/>
        </p:nvGrpSpPr>
        <p:grpSpPr>
          <a:xfrm>
            <a:off x="1054332" y="2757743"/>
            <a:ext cx="1790019" cy="1342514"/>
            <a:chOff x="2398603" y="3656545"/>
            <a:chExt cx="1476765" cy="1476765"/>
          </a:xfrm>
        </p:grpSpPr>
        <p:sp>
          <p:nvSpPr>
            <p:cNvPr id="10" name="Ellipszis 9">
              <a:extLst>
                <a:ext uri="{FF2B5EF4-FFF2-40B4-BE49-F238E27FC236}">
                  <a16:creationId xmlns:a16="http://schemas.microsoft.com/office/drawing/2014/main" id="{A6271CBC-C030-43FF-85C3-A12DBA354E35}"/>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1" name="Kép 10">
              <a:extLst>
                <a:ext uri="{FF2B5EF4-FFF2-40B4-BE49-F238E27FC236}">
                  <a16:creationId xmlns:a16="http://schemas.microsoft.com/office/drawing/2014/main" id="{506F0F34-288C-4900-8715-CDD0E3BBB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5" y="1129644"/>
            <a:ext cx="2349495" cy="4786769"/>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73028" y="2824213"/>
            <a:ext cx="6644488"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en-US"/>
              <a:t>Click to edit Master title style</a:t>
            </a:r>
            <a:endParaRPr lang="hu-HU" dirty="0"/>
          </a:p>
        </p:txBody>
      </p:sp>
    </p:spTree>
    <p:extLst>
      <p:ext uri="{BB962C8B-B14F-4D97-AF65-F5344CB8AC3E}">
        <p14:creationId xmlns:p14="http://schemas.microsoft.com/office/powerpoint/2010/main" val="359095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9"/>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2"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Tree>
    <p:extLst>
      <p:ext uri="{BB962C8B-B14F-4D97-AF65-F5344CB8AC3E}">
        <p14:creationId xmlns:p14="http://schemas.microsoft.com/office/powerpoint/2010/main" val="38957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1" y="1988698"/>
            <a:ext cx="2312780" cy="553998"/>
          </a:xfrm>
          <a:prstGeom prst="rect">
            <a:avLst/>
          </a:prstGeom>
          <a:noFill/>
        </p:spPr>
        <p:txBody>
          <a:bodyPr wrap="square" rtlCol="0">
            <a:spAutoFit/>
          </a:bodyPr>
          <a:lstStyle/>
          <a:p>
            <a:pPr algn="ctr">
              <a:lnSpc>
                <a:spcPct val="100000"/>
              </a:lnSpc>
            </a:pPr>
            <a:r>
              <a:rPr lang="en-GB" sz="1500" spc="225" noProof="0" dirty="0">
                <a:solidFill>
                  <a:schemeClr val="bg1"/>
                </a:solidFill>
              </a:rPr>
              <a:t>QUESTIONS</a:t>
            </a:r>
          </a:p>
          <a:p>
            <a:pPr algn="ctr">
              <a:lnSpc>
                <a:spcPct val="100000"/>
              </a:lnSpc>
            </a:pPr>
            <a:r>
              <a:rPr lang="hu-HU" sz="1500" spc="225"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1" y="310449"/>
            <a:ext cx="8390876" cy="713833"/>
          </a:xfrm>
        </p:spPr>
        <p:txBody>
          <a:bodyPr lIns="72000" tIns="36000" rIns="72000" bIns="36000">
            <a:normAutofit/>
          </a:bodyPr>
          <a:lstStyle>
            <a:lvl1pPr algn="l">
              <a:defRPr lang="hu-HU" sz="1650" b="1" cap="all" spc="225"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3" y="6386645"/>
            <a:ext cx="7679183" cy="229326"/>
          </a:xfrm>
        </p:spPr>
        <p:txBody>
          <a:bodyPr anchor="ctr">
            <a:noAutofit/>
          </a:bodyPr>
          <a:lstStyle>
            <a:lvl1pPr algn="l">
              <a:spcBef>
                <a:spcPts val="0"/>
              </a:spcBef>
              <a:defRPr sz="105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1"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4"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050" kern="1200" spc="0" dirty="0">
                <a:solidFill>
                  <a:schemeClr val="tx2"/>
                </a:solidFill>
                <a:latin typeface="+mj-lt"/>
                <a:cs typeface="Calibri Light" panose="020F0302020204030204" pitchFamily="34" charset="0"/>
              </a:rPr>
              <a:t>| </a:t>
            </a:r>
            <a:fld id="{9F5897F7-D0F6-48BC-987C-C4C9ABF430D0}" type="slidenum">
              <a:rPr lang="en-US" sz="1050" kern="1200" spc="0" smtClean="0">
                <a:solidFill>
                  <a:schemeClr val="tx2"/>
                </a:solidFill>
                <a:latin typeface="+mj-lt"/>
                <a:cs typeface="Calibri Light" panose="020F0302020204030204" pitchFamily="34" charset="0"/>
              </a:rPr>
              <a:pPr algn="r"/>
              <a:t>‹#›</a:t>
            </a:fld>
            <a:r>
              <a:rPr lang="hu-HU" sz="1050" kern="1200" spc="0" dirty="0">
                <a:solidFill>
                  <a:schemeClr val="tx2"/>
                </a:solidFill>
                <a:latin typeface="+mj-lt"/>
                <a:cs typeface="Calibri Light" panose="020F0302020204030204" pitchFamily="34" charset="0"/>
              </a:rPr>
              <a:t> </a:t>
            </a:r>
            <a:endParaRPr lang="en-US" sz="105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2" y="6146952"/>
            <a:ext cx="8390875" cy="229326"/>
          </a:xfrm>
        </p:spPr>
        <p:txBody>
          <a:bodyPr anchor="ctr">
            <a:noAutofit/>
          </a:bodyPr>
          <a:lstStyle>
            <a:lvl1pPr algn="l">
              <a:spcBef>
                <a:spcPts val="0"/>
              </a:spcBef>
              <a:defRPr sz="1050" b="0" cap="all" baseline="0"/>
            </a:lvl1pPr>
          </a:lstStyle>
          <a:p>
            <a:pPr lvl="0"/>
            <a:r>
              <a:rPr lang="hu-HU" dirty="0"/>
              <a:t>Ábracím</a:t>
            </a:r>
          </a:p>
        </p:txBody>
      </p:sp>
    </p:spTree>
    <p:extLst>
      <p:ext uri="{BB962C8B-B14F-4D97-AF65-F5344CB8AC3E}">
        <p14:creationId xmlns:p14="http://schemas.microsoft.com/office/powerpoint/2010/main" val="388966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5"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3087524"/>
            <a:ext cx="6644488" cy="622991"/>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a:t>Mintacím szerkesztése</a:t>
            </a:r>
            <a:endParaRPr lang="hu-HU" dirty="0"/>
          </a:p>
        </p:txBody>
      </p:sp>
    </p:spTree>
    <p:extLst>
      <p:ext uri="{BB962C8B-B14F-4D97-AF65-F5344CB8AC3E}">
        <p14:creationId xmlns:p14="http://schemas.microsoft.com/office/powerpoint/2010/main" val="355056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2" y="5597401"/>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18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75"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4"/>
            <a:ext cx="3969579" cy="369333"/>
          </a:xfrm>
        </p:spPr>
        <p:txBody>
          <a:bodyPr anchor="ctr">
            <a:noAutofit/>
          </a:bodyPr>
          <a:lstStyle>
            <a:lvl1pPr algn="l">
              <a:spcBef>
                <a:spcPts val="0"/>
              </a:spcBef>
              <a:defRPr sz="1350"/>
            </a:lvl1pPr>
          </a:lstStyle>
          <a:p>
            <a:pPr lvl="0"/>
            <a:r>
              <a:rPr lang="hu-HU" dirty="0"/>
              <a:t>Forrás | MNB</a:t>
            </a:r>
          </a:p>
        </p:txBody>
      </p:sp>
    </p:spTree>
    <p:extLst>
      <p:ext uri="{BB962C8B-B14F-4D97-AF65-F5344CB8AC3E}">
        <p14:creationId xmlns:p14="http://schemas.microsoft.com/office/powerpoint/2010/main" val="224630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2" y="5597401"/>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6"/>
            <a:ext cx="2958571" cy="361835"/>
          </a:xfrm>
        </p:spPr>
        <p:txBody>
          <a:bodyPr anchor="ctr">
            <a:noAutofit/>
          </a:bodyPr>
          <a:lstStyle>
            <a:lvl1pPr algn="r">
              <a:defRPr sz="135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18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75"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2642409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1" y="365129"/>
            <a:ext cx="4016655" cy="2892066"/>
          </a:xfrm>
          <a:ln>
            <a:noFill/>
          </a:ln>
        </p:spPr>
        <p:txBody>
          <a:bodyPr anchor="b"/>
          <a:lstStyle>
            <a:lvl1pPr>
              <a:lnSpc>
                <a:spcPct val="120000"/>
              </a:lnSpc>
              <a:defRPr lang="hu-HU"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2"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3"/>
            <a:ext cx="3960000" cy="2550849"/>
          </a:xfrm>
        </p:spPr>
        <p:txBody>
          <a:bodyPr>
            <a:normAutofit/>
          </a:bodyPr>
          <a:lstStyle>
            <a:lvl1pPr>
              <a:lnSpc>
                <a:spcPct val="120000"/>
              </a:lnSpc>
              <a:defRPr sz="18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4"/>
            <a:ext cx="3969579"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209010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1" y="365129"/>
            <a:ext cx="4016655" cy="998976"/>
          </a:xfrm>
          <a:ln>
            <a:noFill/>
          </a:ln>
        </p:spPr>
        <p:txBody>
          <a:bodyPr anchor="b"/>
          <a:lstStyle>
            <a:lvl1pPr>
              <a:lnSpc>
                <a:spcPct val="120000"/>
              </a:lnSpc>
              <a:defRPr lang="hu-HU"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2"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18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4"/>
            <a:ext cx="3969579" cy="369333"/>
          </a:xfrm>
        </p:spPr>
        <p:txBody>
          <a:bodyPr anchor="ctr">
            <a:noAutofit/>
          </a:bodyPr>
          <a:lstStyle>
            <a:lvl1pPr algn="r">
              <a:spcBef>
                <a:spcPts val="0"/>
              </a:spcBef>
              <a:defRPr sz="135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166957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2400" cap="all" spc="6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18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4"/>
            <a:ext cx="3960000" cy="369333"/>
          </a:xfrm>
        </p:spPr>
        <p:txBody>
          <a:bodyPr anchor="ctr">
            <a:noAutofit/>
          </a:bodyPr>
          <a:lstStyle>
            <a:lvl1pPr algn="r">
              <a:spcBef>
                <a:spcPts val="0"/>
              </a:spcBef>
              <a:defRPr sz="135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5" y="5597401"/>
            <a:ext cx="781401" cy="1742439"/>
          </a:xfrm>
          <a:prstGeom prst="rect">
            <a:avLst/>
          </a:prstGeom>
        </p:spPr>
      </p:pic>
    </p:spTree>
    <p:extLst>
      <p:ext uri="{BB962C8B-B14F-4D97-AF65-F5344CB8AC3E}">
        <p14:creationId xmlns:p14="http://schemas.microsoft.com/office/powerpoint/2010/main" val="635184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3"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2400" cap="all" spc="6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4"/>
            <a:ext cx="3969579" cy="369333"/>
          </a:xfrm>
        </p:spPr>
        <p:txBody>
          <a:bodyPr anchor="ctr">
            <a:noAutofit/>
          </a:bodyPr>
          <a:lstStyle>
            <a:lvl1pPr algn="r">
              <a:spcBef>
                <a:spcPts val="0"/>
              </a:spcBef>
              <a:defRPr sz="135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9"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95143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97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008000" y="-7372"/>
            <a:ext cx="5184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7008000" y="6119730"/>
            <a:ext cx="5184576"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7714EFCE-D761-4920-A4FD-C7BB8DCD8C78}"/>
              </a:ext>
            </a:extLst>
          </p:cNvPr>
          <p:cNvGrpSpPr>
            <a:grpSpLocks noChangeAspect="1"/>
          </p:cNvGrpSpPr>
          <p:nvPr/>
        </p:nvGrpSpPr>
        <p:grpSpPr>
          <a:xfrm>
            <a:off x="10701039" y="5600915"/>
            <a:ext cx="1222607" cy="916955"/>
            <a:chOff x="7979931" y="5555066"/>
            <a:chExt cx="1008650" cy="1008650"/>
          </a:xfrm>
        </p:grpSpPr>
        <p:sp>
          <p:nvSpPr>
            <p:cNvPr id="16" name="Ellipszis 15">
              <a:extLst>
                <a:ext uri="{FF2B5EF4-FFF2-40B4-BE49-F238E27FC236}">
                  <a16:creationId xmlns:a16="http://schemas.microsoft.com/office/drawing/2014/main" id="{350EBC85-C44A-49C8-B9C4-B37A7335002A}"/>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B1717237-3717-49F6-B135-8CF62385ED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209589" y="5597401"/>
            <a:ext cx="781401" cy="1742439"/>
          </a:xfrm>
          <a:prstGeom prst="rect">
            <a:avLst/>
          </a:prstGeom>
        </p:spPr>
      </p:pic>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200000" y="1880323"/>
            <a:ext cx="4800000" cy="3717670"/>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200000"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bg1"/>
                </a:solidFill>
              </a:defRPr>
            </a:lvl1pPr>
          </a:lstStyle>
          <a:p>
            <a:r>
              <a:rPr lang="en-US"/>
              <a:t>Click to edit Master title style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200000" y="6316644"/>
            <a:ext cx="4800001" cy="369333"/>
          </a:xfrm>
        </p:spPr>
        <p:txBody>
          <a:bodyPr anchor="ctr">
            <a:noAutofit/>
          </a:bodyPr>
          <a:lstStyle>
            <a:lvl1pPr algn="l">
              <a:spcBef>
                <a:spcPts val="0"/>
              </a:spcBef>
              <a:defRPr sz="1350"/>
            </a:lvl1pPr>
          </a:lstStyle>
          <a:p>
            <a:pPr lvl="0"/>
            <a:r>
              <a:rPr lang="hu-HU" dirty="0"/>
              <a:t>Forrás | MNB</a:t>
            </a:r>
          </a:p>
        </p:txBody>
      </p:sp>
      <p:sp>
        <p:nvSpPr>
          <p:cNvPr id="19" name="Tartalom helye 3">
            <a:extLst>
              <a:ext uri="{FF2B5EF4-FFF2-40B4-BE49-F238E27FC236}">
                <a16:creationId xmlns:a16="http://schemas.microsoft.com/office/drawing/2014/main" id="{F44D6510-BF2B-4B8D-B8CB-9EBEB238AFE7}"/>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0" name="Szöveg helye 5">
            <a:extLst>
              <a:ext uri="{FF2B5EF4-FFF2-40B4-BE49-F238E27FC236}">
                <a16:creationId xmlns:a16="http://schemas.microsoft.com/office/drawing/2014/main" id="{1B73FA26-82AB-4322-839E-DCCBF5E35E5F}"/>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10434836-BF4A-430A-BDC7-2F0A9F649B33}"/>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2999082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457189" indent="-457189">
              <a:buFont typeface="+mj-lt"/>
              <a:buAutoNum type="arabicPeriod"/>
              <a:defRPr sz="2400">
                <a:solidFill>
                  <a:srgbClr val="1E1B58"/>
                </a:solidFill>
              </a:defRPr>
            </a:lvl1pPr>
            <a:lvl2pPr marL="914378" indent="-457189">
              <a:buFont typeface="+mj-lt"/>
              <a:buAutoNum type="alphaLcPeriod"/>
              <a:defRPr sz="2000">
                <a:solidFill>
                  <a:srgbClr val="1E1B58"/>
                </a:solidFill>
              </a:defRPr>
            </a:lvl2pPr>
            <a:lvl3pPr marL="1257269" indent="-342892">
              <a:buFont typeface="+mj-lt"/>
              <a:buAutoNum type="romanLcPeriod"/>
              <a:defRPr sz="1800">
                <a:solidFill>
                  <a:srgbClr val="1E1B58"/>
                </a:solidFill>
              </a:defRPr>
            </a:lvl3pPr>
            <a:lvl4pPr marL="1714457" indent="-342892">
              <a:buFont typeface="+mj-lt"/>
              <a:buAutoNum type="arabicPeriod"/>
              <a:defRPr sz="1600">
                <a:solidFill>
                  <a:srgbClr val="1E1B58"/>
                </a:solidFill>
              </a:defRPr>
            </a:lvl4pPr>
            <a:lvl5pPr marL="2171646" indent="-342892">
              <a:buFont typeface="+mj-lt"/>
              <a:buAutoNum type="arabicPeriod"/>
              <a:defRPr sz="1600">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2"/>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2"/>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2500">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9"/>
            <a:ext cx="7296149" cy="28805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rgbClr val="1E1B58"/>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476112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83402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5184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5184000"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2201304" y="5597401"/>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2" y="6316866"/>
            <a:ext cx="3770245" cy="361835"/>
          </a:xfrm>
        </p:spPr>
        <p:txBody>
          <a:bodyPr anchor="ctr">
            <a:noAutofit/>
          </a:bodyPr>
          <a:lstStyle>
            <a:lvl1pPr algn="r">
              <a:defRPr sz="1350"/>
            </a:lvl1pPr>
          </a:lstStyle>
          <a:p>
            <a:pPr lvl="0"/>
            <a:r>
              <a:rPr lang="hu-HU" dirty="0"/>
              <a:t>Forrás | MNB</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4800000" cy="3710173"/>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bg1"/>
                </a:solidFill>
              </a:defRPr>
            </a:lvl1pPr>
          </a:lstStyle>
          <a:p>
            <a:r>
              <a:rPr lang="en-US"/>
              <a:t>Click to edit Master title style</a:t>
            </a:r>
            <a:endParaRPr lang="hu-HU" dirty="0"/>
          </a:p>
        </p:txBody>
      </p:sp>
      <p:grpSp>
        <p:nvGrpSpPr>
          <p:cNvPr id="16" name="Csoportba foglalás 15">
            <a:extLst>
              <a:ext uri="{FF2B5EF4-FFF2-40B4-BE49-F238E27FC236}">
                <a16:creationId xmlns:a16="http://schemas.microsoft.com/office/drawing/2014/main" id="{CCB2BA63-84A4-4546-87A0-D9DA49F8D53E}"/>
              </a:ext>
            </a:extLst>
          </p:cNvPr>
          <p:cNvGrpSpPr>
            <a:grpSpLocks noChangeAspect="1"/>
          </p:cNvGrpSpPr>
          <p:nvPr/>
        </p:nvGrpSpPr>
        <p:grpSpPr>
          <a:xfrm>
            <a:off x="278977" y="5600915"/>
            <a:ext cx="1222607" cy="916955"/>
            <a:chOff x="7979931" y="5555066"/>
            <a:chExt cx="1008650" cy="1008650"/>
          </a:xfrm>
        </p:grpSpPr>
        <p:sp>
          <p:nvSpPr>
            <p:cNvPr id="17" name="Ellipszis 16">
              <a:extLst>
                <a:ext uri="{FF2B5EF4-FFF2-40B4-BE49-F238E27FC236}">
                  <a16:creationId xmlns:a16="http://schemas.microsoft.com/office/drawing/2014/main" id="{3603E696-F6AE-4DB9-AB6F-CC64995919F9}"/>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71F5F168-646F-4B5E-804F-43C2504515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3" name="Szöveg helye 5">
            <a:extLst>
              <a:ext uri="{FF2B5EF4-FFF2-40B4-BE49-F238E27FC236}">
                <a16:creationId xmlns:a16="http://schemas.microsoft.com/office/drawing/2014/main" id="{F0C73910-03DB-4031-A496-E4DE431BA812}"/>
              </a:ext>
            </a:extLst>
          </p:cNvPr>
          <p:cNvSpPr>
            <a:spLocks noGrp="1"/>
          </p:cNvSpPr>
          <p:nvPr>
            <p:ph type="body" sz="quarter" idx="18" hasCustomPrompt="1"/>
          </p:nvPr>
        </p:nvSpPr>
        <p:spPr>
          <a:xfrm>
            <a:off x="5634033" y="5841352"/>
            <a:ext cx="6048000"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303D8CD-B4C5-4351-A36C-57B8B61283DF}"/>
              </a:ext>
            </a:extLst>
          </p:cNvPr>
          <p:cNvSpPr>
            <a:spLocks noGrp="1"/>
          </p:cNvSpPr>
          <p:nvPr>
            <p:ph type="body" sz="quarter" idx="19" hasCustomPrompt="1"/>
          </p:nvPr>
        </p:nvSpPr>
        <p:spPr>
          <a:xfrm>
            <a:off x="5634033" y="6315176"/>
            <a:ext cx="6048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5" name="Tartalom helye 3">
            <a:extLst>
              <a:ext uri="{FF2B5EF4-FFF2-40B4-BE49-F238E27FC236}">
                <a16:creationId xmlns:a16="http://schemas.microsoft.com/office/drawing/2014/main" id="{EB5270F9-D439-41A4-9A4D-1A79F3557827}"/>
              </a:ext>
            </a:extLst>
          </p:cNvPr>
          <p:cNvSpPr>
            <a:spLocks noGrp="1"/>
          </p:cNvSpPr>
          <p:nvPr>
            <p:ph sz="quarter" idx="10" hasCustomPrompt="1"/>
          </p:nvPr>
        </p:nvSpPr>
        <p:spPr>
          <a:xfrm>
            <a:off x="5634227" y="571671"/>
            <a:ext cx="6048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42437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007552" y="-4"/>
            <a:ext cx="5184448" cy="3384000"/>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199776" y="365129"/>
            <a:ext cx="4800000" cy="2892066"/>
          </a:xfrm>
          <a:ln>
            <a:noFill/>
          </a:ln>
        </p:spPr>
        <p:txBody>
          <a:bodyPr anchor="b">
            <a:norm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007553" y="3449170"/>
            <a:ext cx="5185023" cy="3408831"/>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9209362"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199776" y="3579213"/>
            <a:ext cx="48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199776" y="6316644"/>
            <a:ext cx="4800000"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0" name="Csoportba foglalás 19">
            <a:extLst>
              <a:ext uri="{FF2B5EF4-FFF2-40B4-BE49-F238E27FC236}">
                <a16:creationId xmlns:a16="http://schemas.microsoft.com/office/drawing/2014/main" id="{713E5D64-A416-4407-A7A9-09466826ED7E}"/>
              </a:ext>
            </a:extLst>
          </p:cNvPr>
          <p:cNvGrpSpPr>
            <a:grpSpLocks noChangeAspect="1"/>
          </p:cNvGrpSpPr>
          <p:nvPr/>
        </p:nvGrpSpPr>
        <p:grpSpPr>
          <a:xfrm>
            <a:off x="10701039" y="2968170"/>
            <a:ext cx="1222607" cy="916955"/>
            <a:chOff x="7979931" y="5555066"/>
            <a:chExt cx="1008650" cy="1008650"/>
          </a:xfrm>
        </p:grpSpPr>
        <p:sp>
          <p:nvSpPr>
            <p:cNvPr id="21" name="Ellipszis 20">
              <a:extLst>
                <a:ext uri="{FF2B5EF4-FFF2-40B4-BE49-F238E27FC236}">
                  <a16:creationId xmlns:a16="http://schemas.microsoft.com/office/drawing/2014/main" id="{D0A6B8B5-ED8C-481E-9B80-314EA5E96C08}"/>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3" name="Kép 22">
              <a:extLst>
                <a:ext uri="{FF2B5EF4-FFF2-40B4-BE49-F238E27FC236}">
                  <a16:creationId xmlns:a16="http://schemas.microsoft.com/office/drawing/2014/main" id="{7D9D7D4A-71F2-4FD6-A2E4-D41AE88DA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8034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008000" y="-3"/>
            <a:ext cx="5184000" cy="166337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196565" y="365129"/>
            <a:ext cx="4800000" cy="998976"/>
          </a:xfrm>
          <a:ln>
            <a:noFill/>
          </a:ln>
        </p:spPr>
        <p:txBody>
          <a:bodyPr anchor="b">
            <a:no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008000" y="1729236"/>
            <a:ext cx="5184000"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9209300"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181939" y="1835397"/>
            <a:ext cx="48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181939" y="6316644"/>
            <a:ext cx="4800000" cy="369333"/>
          </a:xfrm>
        </p:spPr>
        <p:txBody>
          <a:bodyPr anchor="ctr">
            <a:noAutofit/>
          </a:bodyPr>
          <a:lstStyle>
            <a:lvl1pPr algn="r">
              <a:spcBef>
                <a:spcPts val="0"/>
              </a:spcBef>
              <a:defRPr sz="1350"/>
            </a:lvl1pPr>
          </a:lstStyle>
          <a:p>
            <a:pPr lvl="0"/>
            <a:r>
              <a:rPr lang="hu-HU" dirty="0"/>
              <a:t>Forrás | MNB</a:t>
            </a:r>
          </a:p>
        </p:txBody>
      </p:sp>
      <p:grpSp>
        <p:nvGrpSpPr>
          <p:cNvPr id="16" name="Csoportba foglalás 15">
            <a:extLst>
              <a:ext uri="{FF2B5EF4-FFF2-40B4-BE49-F238E27FC236}">
                <a16:creationId xmlns:a16="http://schemas.microsoft.com/office/drawing/2014/main" id="{3C8BD7F5-F845-4745-82FD-81504485B0BD}"/>
              </a:ext>
            </a:extLst>
          </p:cNvPr>
          <p:cNvGrpSpPr>
            <a:grpSpLocks noChangeAspect="1"/>
          </p:cNvGrpSpPr>
          <p:nvPr/>
        </p:nvGrpSpPr>
        <p:grpSpPr>
          <a:xfrm>
            <a:off x="10701039" y="1241913"/>
            <a:ext cx="1222607" cy="916955"/>
            <a:chOff x="7979931" y="5555066"/>
            <a:chExt cx="1008650" cy="1008650"/>
          </a:xfrm>
        </p:grpSpPr>
        <p:sp>
          <p:nvSpPr>
            <p:cNvPr id="17" name="Ellipszis 16">
              <a:extLst>
                <a:ext uri="{FF2B5EF4-FFF2-40B4-BE49-F238E27FC236}">
                  <a16:creationId xmlns:a16="http://schemas.microsoft.com/office/drawing/2014/main" id="{725A775F-8F32-4260-A9DA-60C1222D4E95}"/>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D614204D-7C12-4091-98F5-6937A3747D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0" name="Tartalom helye 3">
            <a:extLst>
              <a:ext uri="{FF2B5EF4-FFF2-40B4-BE49-F238E27FC236}">
                <a16:creationId xmlns:a16="http://schemas.microsoft.com/office/drawing/2014/main" id="{DC6DF135-3B7D-4956-9743-C8E623DF8DD0}"/>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1" name="Szöveg helye 5">
            <a:extLst>
              <a:ext uri="{FF2B5EF4-FFF2-40B4-BE49-F238E27FC236}">
                <a16:creationId xmlns:a16="http://schemas.microsoft.com/office/drawing/2014/main" id="{42BB3DE8-1251-4064-8D6B-4B1FA45267A3}"/>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2" name="Szöveg helye 5">
            <a:extLst>
              <a:ext uri="{FF2B5EF4-FFF2-40B4-BE49-F238E27FC236}">
                <a16:creationId xmlns:a16="http://schemas.microsoft.com/office/drawing/2014/main" id="{A78D3E86-9993-4BC1-99AD-7D429BC36DA1}"/>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60071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6912000" y="922448"/>
            <a:ext cx="52800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166623" y="1200845"/>
            <a:ext cx="48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9161300" y="5597401"/>
            <a:ext cx="781401" cy="1742439"/>
          </a:xfrm>
          <a:prstGeom prst="rect">
            <a:avLst/>
          </a:prstGeom>
        </p:spPr>
      </p:pic>
      <p:grpSp>
        <p:nvGrpSpPr>
          <p:cNvPr id="14" name="Csoportba foglalás 13">
            <a:extLst>
              <a:ext uri="{FF2B5EF4-FFF2-40B4-BE49-F238E27FC236}">
                <a16:creationId xmlns:a16="http://schemas.microsoft.com/office/drawing/2014/main" id="{A709C96B-E554-4008-9A8F-B4F67C413947}"/>
              </a:ext>
            </a:extLst>
          </p:cNvPr>
          <p:cNvGrpSpPr>
            <a:grpSpLocks noChangeAspect="1"/>
          </p:cNvGrpSpPr>
          <p:nvPr/>
        </p:nvGrpSpPr>
        <p:grpSpPr>
          <a:xfrm>
            <a:off x="10701039" y="156594"/>
            <a:ext cx="1222607" cy="916955"/>
            <a:chOff x="7979931" y="5555066"/>
            <a:chExt cx="1008650" cy="1008650"/>
          </a:xfrm>
        </p:grpSpPr>
        <p:sp>
          <p:nvSpPr>
            <p:cNvPr id="15" name="Ellipszis 14">
              <a:extLst>
                <a:ext uri="{FF2B5EF4-FFF2-40B4-BE49-F238E27FC236}">
                  <a16:creationId xmlns:a16="http://schemas.microsoft.com/office/drawing/2014/main" id="{8D790186-02D7-4DFF-8358-FCB9B2A8A1B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EB79F6CD-A0F3-4DDB-9DE2-475A98B6B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18" name="Tartalom helye 3">
            <a:extLst>
              <a:ext uri="{FF2B5EF4-FFF2-40B4-BE49-F238E27FC236}">
                <a16:creationId xmlns:a16="http://schemas.microsoft.com/office/drawing/2014/main" id="{4C844328-3F5C-4E88-8EAF-CDCA6317F1F7}"/>
              </a:ext>
            </a:extLst>
          </p:cNvPr>
          <p:cNvSpPr>
            <a:spLocks noGrp="1"/>
          </p:cNvSpPr>
          <p:nvPr>
            <p:ph sz="quarter" idx="10" hasCustomPrompt="1"/>
          </p:nvPr>
        </p:nvSpPr>
        <p:spPr>
          <a:xfrm>
            <a:off x="689967" y="1200845"/>
            <a:ext cx="6046595" cy="4358126"/>
          </a:xfrm>
        </p:spPr>
        <p:txBody>
          <a:bodyPr anchor="ctr"/>
          <a:lstStyle>
            <a:lvl1pPr algn="ctr">
              <a:defRPr/>
            </a:lvl1pPr>
          </a:lstStyle>
          <a:p>
            <a:pPr lvl="0"/>
            <a:r>
              <a:rPr lang="hu-HU" dirty="0"/>
              <a:t>Ábra / diagram</a:t>
            </a:r>
          </a:p>
        </p:txBody>
      </p:sp>
      <p:sp>
        <p:nvSpPr>
          <p:cNvPr id="19" name="Szöveg helye 5">
            <a:extLst>
              <a:ext uri="{FF2B5EF4-FFF2-40B4-BE49-F238E27FC236}">
                <a16:creationId xmlns:a16="http://schemas.microsoft.com/office/drawing/2014/main" id="{BF34CC12-9A43-4F7C-BD11-631BEB177146}"/>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0" name="Szöveg helye 5">
            <a:extLst>
              <a:ext uri="{FF2B5EF4-FFF2-40B4-BE49-F238E27FC236}">
                <a16:creationId xmlns:a16="http://schemas.microsoft.com/office/drawing/2014/main" id="{AEEC4DA1-E1B7-421F-9AFB-BA5458CBDF33}"/>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3171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9" y="1190675"/>
            <a:ext cx="10745977" cy="5047096"/>
          </a:xfrm>
        </p:spPr>
        <p:txBody>
          <a:bodyPr anchor="ctr"/>
          <a:lstStyle>
            <a:lvl1pPr algn="ctr">
              <a:defRPr/>
            </a:lvl1pPr>
          </a:lstStyle>
          <a:p>
            <a:pPr lvl="0"/>
            <a:r>
              <a:rPr lang="hu-HU" dirty="0"/>
              <a:t>Ábra / diagram</a:t>
            </a:r>
          </a:p>
        </p:txBody>
      </p:sp>
      <p:sp>
        <p:nvSpPr>
          <p:cNvPr id="10" name="Téglalap 9">
            <a:extLst>
              <a:ext uri="{FF2B5EF4-FFF2-40B4-BE49-F238E27FC236}">
                <a16:creationId xmlns:a16="http://schemas.microsoft.com/office/drawing/2014/main" id="{9D2ABD4F-9A65-4313-83C2-BC6B67352DD4}"/>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ím 1">
            <a:extLst>
              <a:ext uri="{FF2B5EF4-FFF2-40B4-BE49-F238E27FC236}">
                <a16:creationId xmlns:a16="http://schemas.microsoft.com/office/drawing/2014/main" id="{3B2918A8-6FD6-4141-916F-31D783AD985E}"/>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12" name="Szöveg helye 2">
            <a:extLst>
              <a:ext uri="{FF2B5EF4-FFF2-40B4-BE49-F238E27FC236}">
                <a16:creationId xmlns:a16="http://schemas.microsoft.com/office/drawing/2014/main" id="{42DF65F1-33FF-4F3C-AC86-2C7F5F898A3E}"/>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grpSp>
        <p:nvGrpSpPr>
          <p:cNvPr id="14" name="Csoportba foglalás 13">
            <a:extLst>
              <a:ext uri="{FF2B5EF4-FFF2-40B4-BE49-F238E27FC236}">
                <a16:creationId xmlns:a16="http://schemas.microsoft.com/office/drawing/2014/main" id="{DCBADE1C-80E7-482F-A47F-C127E1858476}"/>
              </a:ext>
            </a:extLst>
          </p:cNvPr>
          <p:cNvGrpSpPr>
            <a:grpSpLocks noChangeAspect="1"/>
          </p:cNvGrpSpPr>
          <p:nvPr/>
        </p:nvGrpSpPr>
        <p:grpSpPr>
          <a:xfrm>
            <a:off x="10701039" y="156594"/>
            <a:ext cx="1222607" cy="916955"/>
            <a:chOff x="7979931" y="5555066"/>
            <a:chExt cx="1008650" cy="1008650"/>
          </a:xfrm>
        </p:grpSpPr>
        <p:sp>
          <p:nvSpPr>
            <p:cNvPr id="15" name="Ellipszis 14">
              <a:extLst>
                <a:ext uri="{FF2B5EF4-FFF2-40B4-BE49-F238E27FC236}">
                  <a16:creationId xmlns:a16="http://schemas.microsoft.com/office/drawing/2014/main" id="{5B7FBF9F-FEA5-4855-8A19-53DEDE5E4547}"/>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30B57B0-5140-4B64-9110-EE7C31CECD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1052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9"/>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60410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9"/>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0380555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9"/>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37765882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6685808" y="400114"/>
            <a:ext cx="5126441" cy="300082"/>
          </a:xfrm>
        </p:spPr>
        <p:txBody>
          <a:bodyPr/>
          <a:lstStyle/>
          <a:p>
            <a:r>
              <a:rPr lang="en-US" dirty="0"/>
              <a:t>Press conference | 25 May 2023</a:t>
            </a:r>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dirty="0"/>
              <a:t>Financial stability report</a:t>
            </a:r>
            <a:br>
              <a:rPr lang="en-US" dirty="0"/>
            </a:br>
            <a:r>
              <a:rPr lang="en-US" dirty="0"/>
              <a:t>May 2023</a:t>
            </a:r>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95550" y="288163"/>
            <a:ext cx="5180373" cy="610424"/>
          </a:xfrm>
        </p:spPr>
        <p:txBody>
          <a:bodyPr/>
          <a:lstStyle/>
          <a:p>
            <a:r>
              <a:rPr lang="en-US" dirty="0"/>
              <a:t>Bálint Dancsik | Head of Department</a:t>
            </a:r>
          </a:p>
          <a:p>
            <a:r>
              <a:rPr lang="en-US" dirty="0"/>
              <a:t>Financial System Analysis Directorate</a:t>
            </a:r>
          </a:p>
        </p:txBody>
      </p:sp>
    </p:spTree>
    <p:extLst>
      <p:ext uri="{BB962C8B-B14F-4D97-AF65-F5344CB8AC3E}">
        <p14:creationId xmlns:p14="http://schemas.microsoft.com/office/powerpoint/2010/main" val="48774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597492023"/>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68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BC81BE-911D-90C3-0A2E-C1AC7EC51435}"/>
              </a:ext>
            </a:extLst>
          </p:cNvPr>
          <p:cNvPicPr>
            <a:picLocks noChangeAspect="1"/>
          </p:cNvPicPr>
          <p:nvPr/>
        </p:nvPicPr>
        <p:blipFill>
          <a:blip r:embed="rId2"/>
          <a:stretch>
            <a:fillRect/>
          </a:stretch>
        </p:blipFill>
        <p:spPr>
          <a:xfrm>
            <a:off x="3119246" y="1295409"/>
            <a:ext cx="5517279" cy="4140000"/>
          </a:xfrm>
          <a:prstGeom prst="rect">
            <a:avLst/>
          </a:prstGeom>
        </p:spPr>
      </p:pic>
      <p:sp>
        <p:nvSpPr>
          <p:cNvPr id="3" name="Title 2">
            <a:extLst>
              <a:ext uri="{FF2B5EF4-FFF2-40B4-BE49-F238E27FC236}">
                <a16:creationId xmlns:a16="http://schemas.microsoft.com/office/drawing/2014/main" id="{3E550E97-9819-ADB2-1118-7E4BDFA2C725}"/>
              </a:ext>
            </a:extLst>
          </p:cNvPr>
          <p:cNvSpPr>
            <a:spLocks noGrp="1"/>
          </p:cNvSpPr>
          <p:nvPr>
            <p:ph type="title"/>
          </p:nvPr>
        </p:nvSpPr>
        <p:spPr>
          <a:xfrm>
            <a:off x="3391271" y="235331"/>
            <a:ext cx="8390876" cy="713833"/>
          </a:xfrm>
        </p:spPr>
        <p:txBody>
          <a:bodyPr>
            <a:noAutofit/>
          </a:bodyPr>
          <a:lstStyle/>
          <a:p>
            <a:r>
              <a:rPr lang="en-US" sz="2000" dirty="0"/>
              <a:t>Corporate l</a:t>
            </a:r>
            <a:r>
              <a:rPr lang="hu-HU" sz="2000" dirty="0" err="1"/>
              <a:t>oans</a:t>
            </a:r>
            <a:r>
              <a:rPr lang="hu-HU" sz="2000" dirty="0"/>
              <a:t> outstanding</a:t>
            </a:r>
            <a:r>
              <a:rPr lang="en-US" sz="2000" dirty="0"/>
              <a:t> nominally increased by 14 per</a:t>
            </a:r>
            <a:r>
              <a:rPr lang="hu-HU" sz="2000" dirty="0"/>
              <a:t> </a:t>
            </a:r>
            <a:r>
              <a:rPr lang="en-US" sz="2000" dirty="0"/>
              <a:t>cent in 2022, partly as a result of large</a:t>
            </a:r>
            <a:r>
              <a:rPr lang="hu-HU" sz="2000" dirty="0"/>
              <a:t> </a:t>
            </a:r>
            <a:r>
              <a:rPr lang="en-US" sz="2000" dirty="0"/>
              <a:t>individual </a:t>
            </a:r>
            <a:r>
              <a:rPr lang="hu-HU" sz="2000" dirty="0" err="1"/>
              <a:t>transactions</a:t>
            </a:r>
            <a:endParaRPr lang="hu-HU" sz="2000" dirty="0"/>
          </a:p>
        </p:txBody>
      </p:sp>
      <p:sp>
        <p:nvSpPr>
          <p:cNvPr id="4" name="Text Placeholder 3">
            <a:extLst>
              <a:ext uri="{FF2B5EF4-FFF2-40B4-BE49-F238E27FC236}">
                <a16:creationId xmlns:a16="http://schemas.microsoft.com/office/drawing/2014/main" id="{86CBEBB3-57B6-F697-65A4-4FC0CC242523}"/>
              </a:ext>
            </a:extLst>
          </p:cNvPr>
          <p:cNvSpPr>
            <a:spLocks noGrp="1"/>
          </p:cNvSpPr>
          <p:nvPr>
            <p:ph type="body" sz="quarter" idx="17"/>
          </p:nvPr>
        </p:nvSpPr>
        <p:spPr>
          <a:xfrm>
            <a:off x="3391271" y="6156357"/>
            <a:ext cx="7679183" cy="538398"/>
          </a:xfrm>
        </p:spPr>
        <p:txBody>
          <a:bodyPr/>
          <a:lstStyle/>
          <a:p>
            <a:r>
              <a:rPr lang="hu-HU" sz="1200" dirty="0" err="1"/>
              <a:t>Note</a:t>
            </a:r>
            <a:r>
              <a:rPr lang="hu-HU" sz="1200" dirty="0"/>
              <a:t> | </a:t>
            </a:r>
            <a:r>
              <a:rPr lang="en-US" sz="1200" dirty="0"/>
              <a:t>Transaction-based annual growth rate based on data from the financial intermediary system</a:t>
            </a:r>
            <a:r>
              <a:rPr lang="hu-HU" sz="1200" dirty="0"/>
              <a:t>. </a:t>
            </a:r>
            <a:r>
              <a:rPr lang="hu-HU" sz="1200" dirty="0" err="1"/>
              <a:t>Source</a:t>
            </a:r>
            <a:r>
              <a:rPr lang="hu-HU" sz="1200" dirty="0"/>
              <a:t> | MNB</a:t>
            </a:r>
          </a:p>
        </p:txBody>
      </p:sp>
      <p:sp>
        <p:nvSpPr>
          <p:cNvPr id="8" name="Szövegdoboz 2">
            <a:extLst>
              <a:ext uri="{FF2B5EF4-FFF2-40B4-BE49-F238E27FC236}">
                <a16:creationId xmlns:a16="http://schemas.microsoft.com/office/drawing/2014/main" id="{74BFBD9F-8B93-CE73-C8D4-AB8A6A8EF5A9}"/>
              </a:ext>
            </a:extLst>
          </p:cNvPr>
          <p:cNvSpPr txBox="1"/>
          <p:nvPr/>
        </p:nvSpPr>
        <p:spPr>
          <a:xfrm>
            <a:off x="3550356" y="5707569"/>
            <a:ext cx="5091288" cy="341632"/>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ctr"/>
            <a:r>
              <a:rPr lang="en-US" dirty="0"/>
              <a:t>Forecast for the corporate loan portfolio</a:t>
            </a:r>
            <a:endParaRPr lang="hu-HU" dirty="0"/>
          </a:p>
        </p:txBody>
      </p:sp>
      <p:sp>
        <p:nvSpPr>
          <p:cNvPr id="5" name="Rectangle 4">
            <a:extLst>
              <a:ext uri="{FF2B5EF4-FFF2-40B4-BE49-F238E27FC236}">
                <a16:creationId xmlns:a16="http://schemas.microsoft.com/office/drawing/2014/main" id="{80804074-5A5E-8835-5187-07C367B95916}"/>
              </a:ext>
            </a:extLst>
          </p:cNvPr>
          <p:cNvSpPr/>
          <p:nvPr/>
        </p:nvSpPr>
        <p:spPr>
          <a:xfrm>
            <a:off x="8886409" y="1087069"/>
            <a:ext cx="2980785" cy="954107"/>
          </a:xfrm>
          <a:prstGeom prst="rect">
            <a:avLst/>
          </a:prstGeom>
          <a:solidFill>
            <a:schemeClr val="tx2"/>
          </a:solidFill>
        </p:spPr>
        <p:txBody>
          <a:bodyPr wrap="square">
            <a:spAutoFit/>
          </a:bodyPr>
          <a:lstStyle/>
          <a:p>
            <a:pPr>
              <a:spcBef>
                <a:spcPts val="600"/>
              </a:spcBef>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Until the end of 2023, several state loan program</a:t>
            </a:r>
            <a:r>
              <a:rPr lang="hu-HU" sz="1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me</a:t>
            </a: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 will help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SME and corporate sector </a:t>
            </a: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with discounted funds</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hu-HU"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D1E72AB-7D16-1AB3-1375-5148C103B763}"/>
              </a:ext>
            </a:extLst>
          </p:cNvPr>
          <p:cNvSpPr/>
          <p:nvPr/>
        </p:nvSpPr>
        <p:spPr>
          <a:xfrm>
            <a:off x="9161802" y="4233319"/>
            <a:ext cx="2714917" cy="1815882"/>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stock of corporate </a:t>
            </a:r>
            <a:r>
              <a:rPr lang="en-US" sz="1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liquid assets in Hungary has grown significantly</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in recent years</a:t>
            </a:r>
            <a:r>
              <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t</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he value of liquid assets as a share of GDP reached 20 per cent in 2013, in line with the regional average, and exceeded 32 per cent by the end of 2021.</a:t>
            </a:r>
            <a:endPar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34608B-CB57-5A1E-B634-1B858881995A}"/>
              </a:ext>
            </a:extLst>
          </p:cNvPr>
          <p:cNvSpPr/>
          <p:nvPr/>
        </p:nvSpPr>
        <p:spPr>
          <a:xfrm>
            <a:off x="9161803" y="2196508"/>
            <a:ext cx="2714916" cy="1815882"/>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subsidized program</a:t>
            </a:r>
            <a:r>
              <a:rPr lang="hu-HU" sz="1400"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me</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s </a:t>
            </a:r>
            <a:r>
              <a:rPr lang="en-US" sz="1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can </a:t>
            </a:r>
            <a:r>
              <a:rPr lang="hu-HU" sz="1400" b="1"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partly</a:t>
            </a:r>
            <a:r>
              <a:rPr lang="hu-HU" sz="1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cover</a:t>
            </a:r>
            <a:r>
              <a:rPr lang="hu-HU" sz="1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renewal needs of SME loans</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Among the outstanding bank loans of SMEs at the end of 2022, loans maturing in 2023 have an outstanding principal amount of around HUF 1,120 billion. </a:t>
            </a:r>
            <a:endPar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3B66414-27BD-905C-10E4-3B1ADC2E51E4}"/>
              </a:ext>
            </a:extLst>
          </p:cNvPr>
          <p:cNvCxnSpPr>
            <a:cxnSpLocks/>
          </p:cNvCxnSpPr>
          <p:nvPr/>
        </p:nvCxnSpPr>
        <p:spPr>
          <a:xfrm>
            <a:off x="8896604" y="2034073"/>
            <a:ext cx="0" cy="31535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88B93E-202B-5445-DB9C-33628C013947}"/>
              </a:ext>
            </a:extLst>
          </p:cNvPr>
          <p:cNvCxnSpPr>
            <a:cxnSpLocks/>
            <a:endCxn id="6" idx="1"/>
          </p:cNvCxnSpPr>
          <p:nvPr/>
        </p:nvCxnSpPr>
        <p:spPr>
          <a:xfrm>
            <a:off x="8886409" y="3104449"/>
            <a:ext cx="27539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4B2516-4379-ACAC-6D2A-EA31B2C48CC7}"/>
              </a:ext>
            </a:extLst>
          </p:cNvPr>
          <p:cNvCxnSpPr>
            <a:cxnSpLocks/>
          </p:cNvCxnSpPr>
          <p:nvPr/>
        </p:nvCxnSpPr>
        <p:spPr>
          <a:xfrm>
            <a:off x="8896604" y="5187637"/>
            <a:ext cx="26586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7A58415-6678-257F-8286-6AABF5A749E8}"/>
              </a:ext>
            </a:extLst>
          </p:cNvPr>
          <p:cNvCxnSpPr/>
          <p:nvPr/>
        </p:nvCxnSpPr>
        <p:spPr>
          <a:xfrm flipH="1" flipV="1">
            <a:off x="7648575" y="2905125"/>
            <a:ext cx="85725" cy="2053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E30D0E-FB4A-3711-9128-D3A198DB4411}"/>
              </a:ext>
            </a:extLst>
          </p:cNvPr>
          <p:cNvSpPr txBox="1"/>
          <p:nvPr/>
        </p:nvSpPr>
        <p:spPr>
          <a:xfrm>
            <a:off x="7399020" y="3104449"/>
            <a:ext cx="866775" cy="400110"/>
          </a:xfrm>
          <a:prstGeom prst="rect">
            <a:avLst/>
          </a:prstGeom>
          <a:noFill/>
        </p:spPr>
        <p:txBody>
          <a:bodyPr wrap="square" rtlCol="0">
            <a:spAutoFit/>
          </a:bodyPr>
          <a:lstStyle/>
          <a:p>
            <a:pPr algn="ctr"/>
            <a:r>
              <a:rPr lang="hu-HU" sz="1000" dirty="0">
                <a:solidFill>
                  <a:schemeClr val="tx2"/>
                </a:solidFill>
              </a:rPr>
              <a:t>7.1 per cent (2023Q4)</a:t>
            </a:r>
          </a:p>
        </p:txBody>
      </p:sp>
    </p:spTree>
    <p:extLst>
      <p:ext uri="{BB962C8B-B14F-4D97-AF65-F5344CB8AC3E}">
        <p14:creationId xmlns:p14="http://schemas.microsoft.com/office/powerpoint/2010/main" val="407330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6BF8-820E-5BDE-FFA5-1F83099AA67A}"/>
              </a:ext>
            </a:extLst>
          </p:cNvPr>
          <p:cNvSpPr>
            <a:spLocks noGrp="1"/>
          </p:cNvSpPr>
          <p:nvPr>
            <p:ph type="title"/>
          </p:nvPr>
        </p:nvSpPr>
        <p:spPr>
          <a:xfrm>
            <a:off x="3391271" y="244806"/>
            <a:ext cx="8390876" cy="713833"/>
          </a:xfrm>
        </p:spPr>
        <p:txBody>
          <a:bodyPr vert="horz" lIns="72000" tIns="36000" rIns="72000" bIns="36000" rtlCol="0" anchor="ctr">
            <a:noAutofit/>
          </a:bodyPr>
          <a:lstStyle/>
          <a:p>
            <a:r>
              <a:rPr lang="en-US" sz="2000" dirty="0"/>
              <a:t>compared to 2021, corporate loan demand has shifted towards foreign currency and short-term loans</a:t>
            </a:r>
            <a:endParaRPr lang="hu-HU" sz="2000" dirty="0"/>
          </a:p>
        </p:txBody>
      </p:sp>
      <p:sp>
        <p:nvSpPr>
          <p:cNvPr id="7" name="Szövegdoboz 2">
            <a:extLst>
              <a:ext uri="{FF2B5EF4-FFF2-40B4-BE49-F238E27FC236}">
                <a16:creationId xmlns:a16="http://schemas.microsoft.com/office/drawing/2014/main" id="{A9EF8717-7F70-B708-0541-1E322E5420D5}"/>
              </a:ext>
            </a:extLst>
          </p:cNvPr>
          <p:cNvSpPr txBox="1"/>
          <p:nvPr/>
        </p:nvSpPr>
        <p:spPr>
          <a:xfrm>
            <a:off x="3079102" y="5827585"/>
            <a:ext cx="7679184" cy="535893"/>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ctr"/>
            <a:r>
              <a:rPr lang="en-US" dirty="0"/>
              <a:t>Cumulative foreign currency loan contracts within a year by foreign trade activity of the corporate borrowers</a:t>
            </a:r>
            <a:endParaRPr lang="hu-HU" dirty="0"/>
          </a:p>
        </p:txBody>
      </p:sp>
      <p:sp>
        <p:nvSpPr>
          <p:cNvPr id="8" name="Text Placeholder 3">
            <a:extLst>
              <a:ext uri="{FF2B5EF4-FFF2-40B4-BE49-F238E27FC236}">
                <a16:creationId xmlns:a16="http://schemas.microsoft.com/office/drawing/2014/main" id="{319E0AB6-E8B0-60FC-3FE7-5FE8B523EE6A}"/>
              </a:ext>
            </a:extLst>
          </p:cNvPr>
          <p:cNvSpPr>
            <a:spLocks noGrp="1"/>
          </p:cNvSpPr>
          <p:nvPr>
            <p:ph type="body" sz="quarter" idx="17"/>
          </p:nvPr>
        </p:nvSpPr>
        <p:spPr>
          <a:xfrm>
            <a:off x="3391271" y="6494764"/>
            <a:ext cx="7679183" cy="300319"/>
          </a:xfrm>
        </p:spPr>
        <p:txBody>
          <a:bodyPr/>
          <a:lstStyle/>
          <a:p>
            <a:r>
              <a:rPr lang="hu-HU" sz="1200" dirty="0" err="1"/>
              <a:t>Note</a:t>
            </a:r>
            <a:r>
              <a:rPr lang="hu-HU" sz="1200" dirty="0"/>
              <a:t> | Exchange </a:t>
            </a:r>
            <a:r>
              <a:rPr lang="hu-HU" sz="1200" dirty="0" err="1"/>
              <a:t>rate</a:t>
            </a:r>
            <a:r>
              <a:rPr lang="hu-HU" sz="1200" dirty="0"/>
              <a:t> </a:t>
            </a:r>
            <a:r>
              <a:rPr lang="hu-HU" sz="1200" dirty="0" err="1"/>
              <a:t>adjusted</a:t>
            </a:r>
            <a:r>
              <a:rPr lang="hu-HU" sz="1200" dirty="0"/>
              <a:t> </a:t>
            </a:r>
            <a:r>
              <a:rPr lang="hu-HU" sz="1200" dirty="0" err="1"/>
              <a:t>values</a:t>
            </a:r>
            <a:r>
              <a:rPr lang="hu-HU" sz="1200" dirty="0"/>
              <a:t>.  </a:t>
            </a:r>
            <a:r>
              <a:rPr lang="hu-HU" sz="1200" dirty="0" err="1"/>
              <a:t>Source</a:t>
            </a:r>
            <a:r>
              <a:rPr lang="hu-HU" sz="1200" dirty="0"/>
              <a:t> | </a:t>
            </a:r>
            <a:r>
              <a:rPr lang="hu-HU" sz="1200" dirty="0" err="1"/>
              <a:t>NTCA</a:t>
            </a:r>
            <a:r>
              <a:rPr lang="hu-HU" sz="1200" dirty="0"/>
              <a:t>, MNB</a:t>
            </a:r>
          </a:p>
        </p:txBody>
      </p:sp>
      <p:sp>
        <p:nvSpPr>
          <p:cNvPr id="10" name="TextBox 9">
            <a:extLst>
              <a:ext uri="{FF2B5EF4-FFF2-40B4-BE49-F238E27FC236}">
                <a16:creationId xmlns:a16="http://schemas.microsoft.com/office/drawing/2014/main" id="{FE60054C-B245-045C-7C36-599BA16D2029}"/>
              </a:ext>
            </a:extLst>
          </p:cNvPr>
          <p:cNvSpPr txBox="1"/>
          <p:nvPr/>
        </p:nvSpPr>
        <p:spPr>
          <a:xfrm>
            <a:off x="9175582" y="3060934"/>
            <a:ext cx="2829508" cy="1569660"/>
          </a:xfrm>
          <a:prstGeom prst="rect">
            <a:avLst/>
          </a:prstGeom>
          <a:solidFill>
            <a:schemeClr val="tx2">
              <a:lumMod val="10000"/>
              <a:lumOff val="90000"/>
            </a:schemeClr>
          </a:solidFill>
        </p:spPr>
        <p:txBody>
          <a:bodyPr wrap="square">
            <a:spAutoFit/>
          </a:bodyPr>
          <a:lstStyle>
            <a:defPPr>
              <a:defRPr lang="en-US"/>
            </a:defPPr>
            <a:lvl1pPr>
              <a:spcBef>
                <a:spcPts val="600"/>
              </a:spcBef>
              <a:defRPr sz="1600">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pPr algn="ctr"/>
            <a:r>
              <a:rPr lang="en-US" dirty="0"/>
              <a:t>The demand for foreign currency loans also increased. At the same time, such loans were </a:t>
            </a:r>
            <a:r>
              <a:rPr lang="en-US" b="1" dirty="0"/>
              <a:t>mostly taken out by companies with natural collateral </a:t>
            </a:r>
            <a:r>
              <a:rPr lang="en-US" dirty="0"/>
              <a:t>in recent months.</a:t>
            </a:r>
            <a:endParaRPr lang="hu-HU" dirty="0"/>
          </a:p>
        </p:txBody>
      </p:sp>
      <p:sp>
        <p:nvSpPr>
          <p:cNvPr id="12" name="TextBox 11">
            <a:extLst>
              <a:ext uri="{FF2B5EF4-FFF2-40B4-BE49-F238E27FC236}">
                <a16:creationId xmlns:a16="http://schemas.microsoft.com/office/drawing/2014/main" id="{82376173-17DC-665C-AF0B-B7AAB3E5FA7D}"/>
              </a:ext>
            </a:extLst>
          </p:cNvPr>
          <p:cNvSpPr txBox="1"/>
          <p:nvPr/>
        </p:nvSpPr>
        <p:spPr>
          <a:xfrm>
            <a:off x="9178968" y="1389379"/>
            <a:ext cx="2829509" cy="1384995"/>
          </a:xfrm>
          <a:prstGeom prst="rect">
            <a:avLst/>
          </a:prstGeom>
          <a:solidFill>
            <a:schemeClr val="tx2">
              <a:lumMod val="10000"/>
              <a:lumOff val="90000"/>
            </a:schemeClr>
          </a:solidFill>
        </p:spPr>
        <p:txBody>
          <a:bodyPr wrap="square">
            <a:spAutoFit/>
          </a:bodyPr>
          <a:lstStyle>
            <a:defPPr>
              <a:defRPr lang="en-US"/>
            </a:defPPr>
            <a:lvl1pPr algn="ctr">
              <a:spcBef>
                <a:spcPts val="600"/>
              </a:spcBef>
              <a:defRPr sz="1600">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sz="1400" dirty="0"/>
              <a:t>As a result of declining corporate investment activity and mounting liquidity needs,</a:t>
            </a:r>
            <a:r>
              <a:rPr lang="hu-HU" sz="1400" dirty="0"/>
              <a:t> </a:t>
            </a:r>
            <a:r>
              <a:rPr lang="en-US" sz="1400" dirty="0"/>
              <a:t>banks perceived </a:t>
            </a:r>
            <a:r>
              <a:rPr lang="en-US" sz="1400" b="1" dirty="0"/>
              <a:t>a decrease in demand for long-term loans and an increase in demand for working capital loans</a:t>
            </a:r>
            <a:endParaRPr lang="hu-HU" sz="1400" b="1" dirty="0"/>
          </a:p>
        </p:txBody>
      </p:sp>
      <p:sp>
        <p:nvSpPr>
          <p:cNvPr id="3" name="Arrow: Chevron 2">
            <a:extLst>
              <a:ext uri="{FF2B5EF4-FFF2-40B4-BE49-F238E27FC236}">
                <a16:creationId xmlns:a16="http://schemas.microsoft.com/office/drawing/2014/main" id="{85EC8D7C-24D8-71BA-2C82-EF11F61CAA8F}"/>
              </a:ext>
            </a:extLst>
          </p:cNvPr>
          <p:cNvSpPr/>
          <p:nvPr/>
        </p:nvSpPr>
        <p:spPr>
          <a:xfrm flipH="1">
            <a:off x="8720543" y="3060934"/>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19BC8EC-8304-6D27-CF05-0DEE4B6A9F30}"/>
              </a:ext>
            </a:extLst>
          </p:cNvPr>
          <p:cNvPicPr>
            <a:picLocks noChangeAspect="1"/>
          </p:cNvPicPr>
          <p:nvPr/>
        </p:nvPicPr>
        <p:blipFill>
          <a:blip r:embed="rId2"/>
          <a:stretch>
            <a:fillRect/>
          </a:stretch>
        </p:blipFill>
        <p:spPr>
          <a:xfrm>
            <a:off x="3233369" y="1329210"/>
            <a:ext cx="5487174" cy="4114800"/>
          </a:xfrm>
          <a:prstGeom prst="rect">
            <a:avLst/>
          </a:prstGeom>
        </p:spPr>
      </p:pic>
    </p:spTree>
    <p:extLst>
      <p:ext uri="{BB962C8B-B14F-4D97-AF65-F5344CB8AC3E}">
        <p14:creationId xmlns:p14="http://schemas.microsoft.com/office/powerpoint/2010/main" val="154382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50E97-9819-ADB2-1118-7E4BDFA2C725}"/>
              </a:ext>
            </a:extLst>
          </p:cNvPr>
          <p:cNvSpPr>
            <a:spLocks noGrp="1"/>
          </p:cNvSpPr>
          <p:nvPr>
            <p:ph type="title"/>
          </p:nvPr>
        </p:nvSpPr>
        <p:spPr>
          <a:xfrm>
            <a:off x="3391272" y="269369"/>
            <a:ext cx="8390876" cy="713833"/>
          </a:xfrm>
        </p:spPr>
        <p:txBody>
          <a:bodyPr>
            <a:noAutofit/>
          </a:bodyPr>
          <a:lstStyle/>
          <a:p>
            <a:r>
              <a:rPr lang="en-US" sz="2000" dirty="0"/>
              <a:t>The lending capacity of the banking system is historically high, and its willingness to lend is around the equilibrium level</a:t>
            </a:r>
            <a:endParaRPr lang="hu-HU" sz="2000" dirty="0"/>
          </a:p>
        </p:txBody>
      </p:sp>
      <p:sp>
        <p:nvSpPr>
          <p:cNvPr id="7" name="Text Placeholder 3">
            <a:extLst>
              <a:ext uri="{FF2B5EF4-FFF2-40B4-BE49-F238E27FC236}">
                <a16:creationId xmlns:a16="http://schemas.microsoft.com/office/drawing/2014/main" id="{5FBD4913-C0DB-E656-0003-F8F7423AB28A}"/>
              </a:ext>
            </a:extLst>
          </p:cNvPr>
          <p:cNvSpPr>
            <a:spLocks noGrp="1"/>
          </p:cNvSpPr>
          <p:nvPr>
            <p:ph type="body" sz="quarter" idx="17"/>
          </p:nvPr>
        </p:nvSpPr>
        <p:spPr>
          <a:xfrm>
            <a:off x="3391274" y="6204152"/>
            <a:ext cx="7195027" cy="590931"/>
          </a:xfrm>
        </p:spPr>
        <p:txBody>
          <a:bodyPr/>
          <a:lstStyle/>
          <a:p>
            <a:r>
              <a:rPr lang="hu-HU" sz="1200" dirty="0" err="1"/>
              <a:t>Note</a:t>
            </a:r>
            <a:r>
              <a:rPr lang="hu-HU" sz="1200" dirty="0"/>
              <a:t> | </a:t>
            </a:r>
            <a:r>
              <a:rPr lang="en-US" sz="1200" dirty="0"/>
              <a:t>Net ratio is the difference between tightening and easing banks weighted by market share. The indicated ratios are the net ratio of the institutions indicating the given factor, so the sum of the parts is not 100</a:t>
            </a:r>
            <a:r>
              <a:rPr lang="hu-HU" sz="1200" dirty="0"/>
              <a:t> per cent. </a:t>
            </a:r>
            <a:r>
              <a:rPr lang="hu-HU" sz="1200" dirty="0" err="1"/>
              <a:t>Source</a:t>
            </a:r>
            <a:r>
              <a:rPr lang="hu-HU" sz="1200" dirty="0"/>
              <a:t> | </a:t>
            </a:r>
            <a:r>
              <a:rPr lang="en-US" sz="1200" dirty="0"/>
              <a:t>MNB based on banks' responses</a:t>
            </a:r>
            <a:endParaRPr lang="hu-HU" sz="1200" dirty="0"/>
          </a:p>
        </p:txBody>
      </p:sp>
      <p:sp>
        <p:nvSpPr>
          <p:cNvPr id="8" name="Szövegdoboz 2">
            <a:extLst>
              <a:ext uri="{FF2B5EF4-FFF2-40B4-BE49-F238E27FC236}">
                <a16:creationId xmlns:a16="http://schemas.microsoft.com/office/drawing/2014/main" id="{74BFBD9F-8B93-CE73-C8D4-AB8A6A8EF5A9}"/>
              </a:ext>
            </a:extLst>
          </p:cNvPr>
          <p:cNvSpPr txBox="1"/>
          <p:nvPr/>
        </p:nvSpPr>
        <p:spPr>
          <a:xfrm>
            <a:off x="3195380" y="5583060"/>
            <a:ext cx="8586768" cy="590931"/>
          </a:xfrm>
          <a:prstGeom prst="rect">
            <a:avLst/>
          </a:prstGeom>
        </p:spPr>
        <p:txBody>
          <a:bodyPr vert="horz" lIns="91440" tIns="45720" rIns="91440" bIns="45720" rtlCol="0" anchor="ctr">
            <a:noAutofit/>
          </a:bodyPr>
          <a:lstStyle>
            <a:defPPr>
              <a:defRPr lang="en-US"/>
            </a:defPPr>
            <a:lvl1pPr indent="0" algn="ctr"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Changes in credit conditions and factors contributing to the changes in the corporate segment</a:t>
            </a:r>
            <a:endParaRPr lang="hu-HU" dirty="0"/>
          </a:p>
        </p:txBody>
      </p:sp>
      <p:sp>
        <p:nvSpPr>
          <p:cNvPr id="9" name="Rectangle 8">
            <a:extLst>
              <a:ext uri="{FF2B5EF4-FFF2-40B4-BE49-F238E27FC236}">
                <a16:creationId xmlns:a16="http://schemas.microsoft.com/office/drawing/2014/main" id="{A94CABA2-D39F-E19E-F32D-493203E573D2}"/>
              </a:ext>
            </a:extLst>
          </p:cNvPr>
          <p:cNvSpPr/>
          <p:nvPr/>
        </p:nvSpPr>
        <p:spPr>
          <a:xfrm>
            <a:off x="9129999" y="3890094"/>
            <a:ext cx="2944893" cy="1169551"/>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According to our financial condition</a:t>
            </a:r>
            <a:r>
              <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s</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index, </a:t>
            </a:r>
            <a:r>
              <a:rPr lang="en-US" sz="1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impact of the banking system on the real economy is overall neutral</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a:t>
            </a:r>
            <a:r>
              <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neither cools nor heats the economy.</a:t>
            </a:r>
            <a:endParaRPr lang="hu-HU" sz="1400" dirty="0">
              <a:solidFill>
                <a:srgbClr val="0C2148"/>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E8CA587-8561-CC27-4FB8-6F80749EA8E8}"/>
              </a:ext>
            </a:extLst>
          </p:cNvPr>
          <p:cNvSpPr/>
          <p:nvPr/>
        </p:nvSpPr>
        <p:spPr>
          <a:xfrm>
            <a:off x="9130001" y="1297972"/>
            <a:ext cx="2944891" cy="1600438"/>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cs typeface="Times New Roman" panose="02020603050405020304" pitchFamily="18" charset="0"/>
              </a:rPr>
              <a:t>In the last two quarters, a small group of banks </a:t>
            </a:r>
            <a:r>
              <a:rPr lang="en-US" sz="1400" b="1" dirty="0">
                <a:solidFill>
                  <a:schemeClr val="accent3"/>
                </a:solidFill>
                <a:latin typeface="Calibri" panose="020F0502020204030204" pitchFamily="34" charset="0"/>
                <a:cs typeface="Times New Roman" panose="02020603050405020304" pitchFamily="18" charset="0"/>
              </a:rPr>
              <a:t>tightened</a:t>
            </a:r>
            <a:r>
              <a:rPr lang="en-US" sz="1400" dirty="0">
                <a:solidFill>
                  <a:srgbClr val="0C2148"/>
                </a:solidFill>
                <a:latin typeface="Calibri" panose="020F0502020204030204" pitchFamily="34" charset="0"/>
                <a:cs typeface="Times New Roman" panose="02020603050405020304" pitchFamily="18" charset="0"/>
              </a:rPr>
              <a:t> their corporate loan terms. In the first quarter, only a </a:t>
            </a:r>
            <a:r>
              <a:rPr lang="en-US" sz="1400" b="1" dirty="0">
                <a:solidFill>
                  <a:srgbClr val="0C2148"/>
                </a:solidFill>
                <a:latin typeface="Calibri" panose="020F0502020204030204" pitchFamily="34" charset="0"/>
                <a:cs typeface="Times New Roman" panose="02020603050405020304" pitchFamily="18" charset="0"/>
              </a:rPr>
              <a:t>net 9 percent of banks indicated their capital situation and </a:t>
            </a:r>
            <a:r>
              <a:rPr lang="en-US" sz="1400" b="1" dirty="0">
                <a:solidFill>
                  <a:schemeClr val="accent6">
                    <a:lumMod val="75000"/>
                  </a:schemeClr>
                </a:solidFill>
                <a:latin typeface="Calibri" panose="020F0502020204030204" pitchFamily="34" charset="0"/>
                <a:cs typeface="Times New Roman" panose="02020603050405020304" pitchFamily="18" charset="0"/>
              </a:rPr>
              <a:t>liquidity situation </a:t>
            </a:r>
            <a:r>
              <a:rPr lang="en-US" sz="1400" dirty="0">
                <a:solidFill>
                  <a:srgbClr val="0C2148"/>
                </a:solidFill>
                <a:latin typeface="Calibri" panose="020F0502020204030204" pitchFamily="34" charset="0"/>
                <a:cs typeface="Times New Roman" panose="02020603050405020304" pitchFamily="18" charset="0"/>
              </a:rPr>
              <a:t>as factors influencing the tightening of credit conditions.</a:t>
            </a:r>
            <a:endPar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97E27AD-AE4C-F972-14B3-990637F166DD}"/>
              </a:ext>
            </a:extLst>
          </p:cNvPr>
          <p:cNvSpPr/>
          <p:nvPr/>
        </p:nvSpPr>
        <p:spPr>
          <a:xfrm>
            <a:off x="9129999" y="3031802"/>
            <a:ext cx="2944892" cy="738664"/>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cs typeface="Times New Roman" panose="02020603050405020304" pitchFamily="18" charset="0"/>
              </a:rPr>
              <a:t>Meanwhile, </a:t>
            </a:r>
            <a:r>
              <a:rPr lang="en-US" sz="1400" b="1" dirty="0">
                <a:solidFill>
                  <a:srgbClr val="0C2148"/>
                </a:solidFill>
                <a:latin typeface="Calibri" panose="020F0502020204030204" pitchFamily="34" charset="0"/>
                <a:cs typeface="Times New Roman" panose="02020603050405020304" pitchFamily="18" charset="0"/>
              </a:rPr>
              <a:t>almost two-thirds of them indicated </a:t>
            </a:r>
            <a:r>
              <a:rPr lang="en-US" sz="1400" b="1" dirty="0">
                <a:solidFill>
                  <a:schemeClr val="accent5"/>
                </a:solidFill>
                <a:latin typeface="Calibri" panose="020F0502020204030204" pitchFamily="34" charset="0"/>
                <a:cs typeface="Times New Roman" panose="02020603050405020304" pitchFamily="18" charset="0"/>
              </a:rPr>
              <a:t>the economic outlook</a:t>
            </a:r>
            <a:r>
              <a:rPr lang="en-US" sz="1400" dirty="0">
                <a:solidFill>
                  <a:srgbClr val="0C2148"/>
                </a:solidFill>
                <a:latin typeface="Calibri" panose="020F0502020204030204" pitchFamily="34" charset="0"/>
                <a:cs typeface="Times New Roman" panose="02020603050405020304" pitchFamily="18" charset="0"/>
              </a:rPr>
              <a:t>.</a:t>
            </a:r>
            <a:endPar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Arrow: Chevron 1">
            <a:extLst>
              <a:ext uri="{FF2B5EF4-FFF2-40B4-BE49-F238E27FC236}">
                <a16:creationId xmlns:a16="http://schemas.microsoft.com/office/drawing/2014/main" id="{37097645-6B17-3866-1E87-CBD383F62E04}"/>
              </a:ext>
            </a:extLst>
          </p:cNvPr>
          <p:cNvSpPr/>
          <p:nvPr/>
        </p:nvSpPr>
        <p:spPr>
          <a:xfrm flipH="1">
            <a:off x="8720541" y="1305992"/>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sp>
        <p:nvSpPr>
          <p:cNvPr id="4" name="Arrow: Chevron 3">
            <a:extLst>
              <a:ext uri="{FF2B5EF4-FFF2-40B4-BE49-F238E27FC236}">
                <a16:creationId xmlns:a16="http://schemas.microsoft.com/office/drawing/2014/main" id="{CED2B546-92B7-3739-7CDA-0B94DE4F92A5}"/>
              </a:ext>
            </a:extLst>
          </p:cNvPr>
          <p:cNvSpPr/>
          <p:nvPr/>
        </p:nvSpPr>
        <p:spPr>
          <a:xfrm flipH="1">
            <a:off x="8720541" y="3062580"/>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37E5057-3CA1-3F38-83A7-06569C5D09A0}"/>
              </a:ext>
            </a:extLst>
          </p:cNvPr>
          <p:cNvPicPr>
            <a:picLocks noChangeAspect="1"/>
          </p:cNvPicPr>
          <p:nvPr/>
        </p:nvPicPr>
        <p:blipFill>
          <a:blip r:embed="rId3"/>
          <a:stretch>
            <a:fillRect/>
          </a:stretch>
        </p:blipFill>
        <p:spPr>
          <a:xfrm>
            <a:off x="3062000" y="1116553"/>
            <a:ext cx="5603237" cy="4204800"/>
          </a:xfrm>
          <a:prstGeom prst="rect">
            <a:avLst/>
          </a:prstGeom>
        </p:spPr>
      </p:pic>
    </p:spTree>
    <p:extLst>
      <p:ext uri="{BB962C8B-B14F-4D97-AF65-F5344CB8AC3E}">
        <p14:creationId xmlns:p14="http://schemas.microsoft.com/office/powerpoint/2010/main" val="170141202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50E97-9819-ADB2-1118-7E4BDFA2C725}"/>
              </a:ext>
            </a:extLst>
          </p:cNvPr>
          <p:cNvSpPr>
            <a:spLocks noGrp="1"/>
          </p:cNvSpPr>
          <p:nvPr>
            <p:ph type="title"/>
          </p:nvPr>
        </p:nvSpPr>
        <p:spPr/>
        <p:txBody>
          <a:bodyPr>
            <a:noAutofit/>
          </a:bodyPr>
          <a:lstStyle/>
          <a:p>
            <a:r>
              <a:rPr lang="en-AU" sz="2400" dirty="0"/>
              <a:t>Market slowdown is clearly visible In household lending</a:t>
            </a:r>
          </a:p>
        </p:txBody>
      </p:sp>
      <p:sp>
        <p:nvSpPr>
          <p:cNvPr id="9" name="Text Placeholder 3">
            <a:extLst>
              <a:ext uri="{FF2B5EF4-FFF2-40B4-BE49-F238E27FC236}">
                <a16:creationId xmlns:a16="http://schemas.microsoft.com/office/drawing/2014/main" id="{714DCDB9-A799-36A0-FECF-6B913A613791}"/>
              </a:ext>
            </a:extLst>
          </p:cNvPr>
          <p:cNvSpPr>
            <a:spLocks noGrp="1"/>
          </p:cNvSpPr>
          <p:nvPr>
            <p:ph type="body" sz="quarter" idx="17"/>
          </p:nvPr>
        </p:nvSpPr>
        <p:spPr>
          <a:xfrm>
            <a:off x="3391273" y="6277417"/>
            <a:ext cx="7679183" cy="338554"/>
          </a:xfrm>
        </p:spPr>
        <p:txBody>
          <a:bodyPr/>
          <a:lstStyle/>
          <a:p>
            <a:r>
              <a:rPr lang="en-AU" sz="1200"/>
              <a:t>Note | Transaction-based annual growth rate based on data from the financial intermediary system.</a:t>
            </a:r>
          </a:p>
          <a:p>
            <a:r>
              <a:rPr lang="en-AU" sz="1200" dirty="0"/>
              <a:t>Source | MNB</a:t>
            </a:r>
          </a:p>
        </p:txBody>
      </p:sp>
      <p:sp>
        <p:nvSpPr>
          <p:cNvPr id="8" name="Szövegdoboz 2">
            <a:extLst>
              <a:ext uri="{FF2B5EF4-FFF2-40B4-BE49-F238E27FC236}">
                <a16:creationId xmlns:a16="http://schemas.microsoft.com/office/drawing/2014/main" id="{74BFBD9F-8B93-CE73-C8D4-AB8A6A8EF5A9}"/>
              </a:ext>
            </a:extLst>
          </p:cNvPr>
          <p:cNvSpPr txBox="1"/>
          <p:nvPr/>
        </p:nvSpPr>
        <p:spPr>
          <a:xfrm>
            <a:off x="3338243" y="5697939"/>
            <a:ext cx="5091288" cy="338554"/>
          </a:xfrm>
          <a:prstGeom prst="rect">
            <a:avLst/>
          </a:prstGeom>
        </p:spPr>
        <p:txBody>
          <a:bodyPr vert="horz" lIns="91440" tIns="45720" rIns="91440" bIns="45720" rtlCol="0" anchor="ctr">
            <a:noAutofit/>
          </a:bodyPr>
          <a:lstStyle>
            <a:defPPr>
              <a:defRPr lang="en-US"/>
            </a:defPPr>
            <a:lvl1pPr indent="0" algn="ctr"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AU" dirty="0"/>
              <a:t>Household lending forecast</a:t>
            </a:r>
          </a:p>
        </p:txBody>
      </p:sp>
      <p:sp>
        <p:nvSpPr>
          <p:cNvPr id="11" name="Rectangle 10">
            <a:extLst>
              <a:ext uri="{FF2B5EF4-FFF2-40B4-BE49-F238E27FC236}">
                <a16:creationId xmlns:a16="http://schemas.microsoft.com/office/drawing/2014/main" id="{0D3996EE-0349-7913-1FCB-5BF1F8A5F56E}"/>
              </a:ext>
            </a:extLst>
          </p:cNvPr>
          <p:cNvSpPr/>
          <p:nvPr/>
        </p:nvSpPr>
        <p:spPr>
          <a:xfrm>
            <a:off x="9506139" y="1824075"/>
            <a:ext cx="2473748" cy="738664"/>
          </a:xfrm>
          <a:prstGeom prst="rect">
            <a:avLst/>
          </a:prstGeom>
          <a:solidFill>
            <a:schemeClr val="tx2">
              <a:lumMod val="10000"/>
              <a:lumOff val="90000"/>
            </a:schemeClr>
          </a:solidFill>
        </p:spPr>
        <p:txBody>
          <a:bodyPr wrap="square">
            <a:spAutoFit/>
          </a:bodyPr>
          <a:lstStyle/>
          <a:p>
            <a:pPr>
              <a:spcBef>
                <a:spcPts val="600"/>
              </a:spcBef>
            </a:pPr>
            <a:r>
              <a:rPr lang="en-AU"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volume of new household lending </a:t>
            </a:r>
            <a:r>
              <a:rPr lang="en-AU" sz="1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fell by 10 per cent </a:t>
            </a:r>
            <a:r>
              <a:rPr lang="en-AU"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 2022.</a:t>
            </a:r>
          </a:p>
        </p:txBody>
      </p:sp>
      <p:sp>
        <p:nvSpPr>
          <p:cNvPr id="12" name="Rectangle 11">
            <a:extLst>
              <a:ext uri="{FF2B5EF4-FFF2-40B4-BE49-F238E27FC236}">
                <a16:creationId xmlns:a16="http://schemas.microsoft.com/office/drawing/2014/main" id="{4ABAC4CD-0DB6-6AA6-5B49-ACF0F2A38C26}"/>
              </a:ext>
            </a:extLst>
          </p:cNvPr>
          <p:cNvSpPr/>
          <p:nvPr/>
        </p:nvSpPr>
        <p:spPr>
          <a:xfrm>
            <a:off x="9506139" y="2609367"/>
            <a:ext cx="2473748" cy="954107"/>
          </a:xfrm>
          <a:prstGeom prst="rect">
            <a:avLst/>
          </a:prstGeom>
          <a:solidFill>
            <a:schemeClr val="tx2">
              <a:lumMod val="10000"/>
              <a:lumOff val="90000"/>
            </a:schemeClr>
          </a:solidFill>
        </p:spPr>
        <p:txBody>
          <a:bodyPr wrap="square">
            <a:spAutoFit/>
          </a:bodyPr>
          <a:lstStyle/>
          <a:p>
            <a:pPr>
              <a:spcBef>
                <a:spcPts val="600"/>
              </a:spcBef>
            </a:pPr>
            <a:r>
              <a:rPr lang="en-AU" sz="1400" dirty="0">
                <a:solidFill>
                  <a:schemeClr val="tx2"/>
                </a:solidFill>
                <a:latin typeface="Calibri" panose="020F0502020204030204" pitchFamily="34" charset="0"/>
                <a:cs typeface="Times New Roman" panose="02020603050405020304" pitchFamily="18" charset="0"/>
              </a:rPr>
              <a:t>In the first quarter of 2023, new housing loan disbursement </a:t>
            </a:r>
            <a:r>
              <a:rPr lang="en-AU" sz="1400" b="1" dirty="0">
                <a:solidFill>
                  <a:schemeClr val="tx2"/>
                </a:solidFill>
                <a:latin typeface="Calibri" panose="020F0502020204030204" pitchFamily="34" charset="0"/>
                <a:cs typeface="Times New Roman" panose="02020603050405020304" pitchFamily="18" charset="0"/>
              </a:rPr>
              <a:t>decreased by 67 per cent </a:t>
            </a:r>
            <a:r>
              <a:rPr lang="en-AU" sz="1400" dirty="0">
                <a:solidFill>
                  <a:schemeClr val="tx2"/>
                </a:solidFill>
                <a:latin typeface="Calibri" panose="020F0502020204030204" pitchFamily="34" charset="0"/>
                <a:cs typeface="Times New Roman" panose="02020603050405020304" pitchFamily="18" charset="0"/>
              </a:rPr>
              <a:t>y-o-y. </a:t>
            </a:r>
          </a:p>
        </p:txBody>
      </p:sp>
      <p:sp>
        <p:nvSpPr>
          <p:cNvPr id="5" name="TextBox 4">
            <a:extLst>
              <a:ext uri="{FF2B5EF4-FFF2-40B4-BE49-F238E27FC236}">
                <a16:creationId xmlns:a16="http://schemas.microsoft.com/office/drawing/2014/main" id="{86D8D806-F9F4-D910-9FA4-93A1CB43C393}"/>
              </a:ext>
            </a:extLst>
          </p:cNvPr>
          <p:cNvSpPr txBox="1"/>
          <p:nvPr/>
        </p:nvSpPr>
        <p:spPr>
          <a:xfrm>
            <a:off x="9506139" y="4109520"/>
            <a:ext cx="2473748" cy="1600438"/>
          </a:xfrm>
          <a:prstGeom prst="rect">
            <a:avLst/>
          </a:prstGeom>
          <a:solidFill>
            <a:schemeClr val="tx2">
              <a:lumMod val="10000"/>
              <a:lumOff val="90000"/>
            </a:schemeClr>
          </a:solidFill>
        </p:spPr>
        <p:txBody>
          <a:bodyPr wrap="square">
            <a:spAutoFit/>
          </a:bodyPr>
          <a:lstStyle>
            <a:defPPr>
              <a:defRPr lang="en-US"/>
            </a:defPPr>
            <a:lvl1pPr>
              <a:spcBef>
                <a:spcPts val="600"/>
              </a:spcBef>
              <a:defRPr sz="1400">
                <a:solidFill>
                  <a:schemeClr val="tx2"/>
                </a:solidFill>
                <a:latin typeface="Calibri" panose="020F0502020204030204" pitchFamily="34" charset="0"/>
                <a:ea typeface="Calibri" panose="020F0502020204030204" pitchFamily="34" charset="0"/>
                <a:cs typeface="Times New Roman" panose="02020603050405020304" pitchFamily="18" charset="0"/>
              </a:defRPr>
            </a:lvl1pPr>
          </a:lstStyle>
          <a:p>
            <a:r>
              <a:rPr lang="en-AU" dirty="0"/>
              <a:t>The slowdown in lending dynamics continued at the beginning of 2023, with the annual growth rate of households’ </a:t>
            </a:r>
            <a:r>
              <a:rPr lang="en-AU" b="1" dirty="0">
                <a:solidFill>
                  <a:srgbClr val="FF0000"/>
                </a:solidFill>
              </a:rPr>
              <a:t>bank loans outstanding at only 5.1 per cent</a:t>
            </a:r>
            <a:r>
              <a:rPr lang="en-AU" dirty="0"/>
              <a:t> in the first quarter.</a:t>
            </a:r>
          </a:p>
        </p:txBody>
      </p:sp>
      <p:sp>
        <p:nvSpPr>
          <p:cNvPr id="2" name="Arrow: Chevron 1">
            <a:extLst>
              <a:ext uri="{FF2B5EF4-FFF2-40B4-BE49-F238E27FC236}">
                <a16:creationId xmlns:a16="http://schemas.microsoft.com/office/drawing/2014/main" id="{53DE286B-126F-32B8-D665-83CF2BD0BD62}"/>
              </a:ext>
            </a:extLst>
          </p:cNvPr>
          <p:cNvSpPr/>
          <p:nvPr/>
        </p:nvSpPr>
        <p:spPr>
          <a:xfrm flipH="1">
            <a:off x="8999102" y="4751474"/>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7F37C37-14B7-D591-ABB5-CC38C5C45EA4}"/>
              </a:ext>
            </a:extLst>
          </p:cNvPr>
          <p:cNvSpPr/>
          <p:nvPr/>
        </p:nvSpPr>
        <p:spPr>
          <a:xfrm>
            <a:off x="8999102" y="1448556"/>
            <a:ext cx="2980785" cy="307777"/>
          </a:xfrm>
          <a:prstGeom prst="rect">
            <a:avLst/>
          </a:prstGeom>
          <a:solidFill>
            <a:schemeClr val="tx2"/>
          </a:solidFill>
        </p:spPr>
        <p:txBody>
          <a:bodyPr wrap="square">
            <a:spAutoFit/>
          </a:bodyPr>
          <a:lstStyle/>
          <a:p>
            <a:pPr>
              <a:spcBef>
                <a:spcPts val="600"/>
              </a:spcBef>
            </a:pPr>
            <a:r>
              <a:rPr lang="en-A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New disbursement:</a:t>
            </a:r>
          </a:p>
        </p:txBody>
      </p:sp>
      <p:cxnSp>
        <p:nvCxnSpPr>
          <p:cNvPr id="6" name="Straight Connector 5">
            <a:extLst>
              <a:ext uri="{FF2B5EF4-FFF2-40B4-BE49-F238E27FC236}">
                <a16:creationId xmlns:a16="http://schemas.microsoft.com/office/drawing/2014/main" id="{29C6D796-F7F4-1636-3714-015949883D9A}"/>
              </a:ext>
            </a:extLst>
          </p:cNvPr>
          <p:cNvCxnSpPr>
            <a:cxnSpLocks/>
          </p:cNvCxnSpPr>
          <p:nvPr/>
        </p:nvCxnSpPr>
        <p:spPr>
          <a:xfrm>
            <a:off x="9008155" y="1572338"/>
            <a:ext cx="0" cy="1514082"/>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439863-6F56-43EC-1563-F7845F136C7C}"/>
              </a:ext>
            </a:extLst>
          </p:cNvPr>
          <p:cNvCxnSpPr>
            <a:cxnSpLocks/>
            <a:endCxn id="11" idx="1"/>
          </p:cNvCxnSpPr>
          <p:nvPr/>
        </p:nvCxnSpPr>
        <p:spPr>
          <a:xfrm>
            <a:off x="9008155" y="2193407"/>
            <a:ext cx="49798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0129D6-59C1-2E0F-1FA2-BCBE25D60564}"/>
              </a:ext>
            </a:extLst>
          </p:cNvPr>
          <p:cNvCxnSpPr>
            <a:cxnSpLocks/>
            <a:endCxn id="12" idx="1"/>
          </p:cNvCxnSpPr>
          <p:nvPr/>
        </p:nvCxnSpPr>
        <p:spPr>
          <a:xfrm>
            <a:off x="9008155" y="3086421"/>
            <a:ext cx="49798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869AE87-2B73-0735-1380-E4B78A08404C}"/>
              </a:ext>
            </a:extLst>
          </p:cNvPr>
          <p:cNvSpPr/>
          <p:nvPr/>
        </p:nvSpPr>
        <p:spPr>
          <a:xfrm>
            <a:off x="9008155" y="3696149"/>
            <a:ext cx="2980785" cy="307777"/>
          </a:xfrm>
          <a:prstGeom prst="rect">
            <a:avLst/>
          </a:prstGeom>
          <a:solidFill>
            <a:schemeClr val="tx2"/>
          </a:solidFill>
        </p:spPr>
        <p:txBody>
          <a:bodyPr wrap="square">
            <a:spAutoFit/>
          </a:bodyPr>
          <a:lstStyle/>
          <a:p>
            <a:pPr>
              <a:spcBef>
                <a:spcPts val="600"/>
              </a:spcBef>
            </a:pPr>
            <a:r>
              <a:rPr lang="en-A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Loans outstanding:</a:t>
            </a:r>
          </a:p>
        </p:txBody>
      </p:sp>
      <p:cxnSp>
        <p:nvCxnSpPr>
          <p:cNvPr id="24" name="Straight Connector 23">
            <a:extLst>
              <a:ext uri="{FF2B5EF4-FFF2-40B4-BE49-F238E27FC236}">
                <a16:creationId xmlns:a16="http://schemas.microsoft.com/office/drawing/2014/main" id="{BDA35B79-5340-F764-843D-BF8708875392}"/>
              </a:ext>
            </a:extLst>
          </p:cNvPr>
          <p:cNvCxnSpPr>
            <a:cxnSpLocks/>
          </p:cNvCxnSpPr>
          <p:nvPr/>
        </p:nvCxnSpPr>
        <p:spPr>
          <a:xfrm>
            <a:off x="9017208" y="3980433"/>
            <a:ext cx="0" cy="477856"/>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74BDD2-7572-1BCD-F487-D0F86DF27A8D}"/>
              </a:ext>
            </a:extLst>
          </p:cNvPr>
          <p:cNvCxnSpPr>
            <a:cxnSpLocks/>
          </p:cNvCxnSpPr>
          <p:nvPr/>
        </p:nvCxnSpPr>
        <p:spPr>
          <a:xfrm>
            <a:off x="9017208" y="4458289"/>
            <a:ext cx="48893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968AFE69-6E86-F875-EFA6-CCCD9E97E017}"/>
              </a:ext>
            </a:extLst>
          </p:cNvPr>
          <p:cNvSpPr/>
          <p:nvPr/>
        </p:nvSpPr>
        <p:spPr>
          <a:xfrm flipH="1">
            <a:off x="8678166" y="4763114"/>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7C34738F-AC11-29B8-2CA1-5C02217E92B0}"/>
              </a:ext>
            </a:extLst>
          </p:cNvPr>
          <p:cNvCxnSpPr>
            <a:cxnSpLocks/>
          </p:cNvCxnSpPr>
          <p:nvPr/>
        </p:nvCxnSpPr>
        <p:spPr>
          <a:xfrm flipH="1" flipV="1">
            <a:off x="7581900" y="3282563"/>
            <a:ext cx="144780" cy="28697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6631020-EEA2-CC47-34E7-26B558484877}"/>
              </a:ext>
            </a:extLst>
          </p:cNvPr>
          <p:cNvSpPr txBox="1"/>
          <p:nvPr/>
        </p:nvSpPr>
        <p:spPr>
          <a:xfrm>
            <a:off x="7391400" y="3563474"/>
            <a:ext cx="866775" cy="400110"/>
          </a:xfrm>
          <a:prstGeom prst="rect">
            <a:avLst/>
          </a:prstGeom>
          <a:noFill/>
        </p:spPr>
        <p:txBody>
          <a:bodyPr wrap="square" rtlCol="0">
            <a:spAutoFit/>
          </a:bodyPr>
          <a:lstStyle/>
          <a:p>
            <a:pPr algn="ctr"/>
            <a:r>
              <a:rPr lang="hu-HU" sz="1000" dirty="0">
                <a:solidFill>
                  <a:schemeClr val="accent3"/>
                </a:solidFill>
              </a:rPr>
              <a:t>2,4% (2023Q2)</a:t>
            </a:r>
          </a:p>
        </p:txBody>
      </p:sp>
      <p:pic>
        <p:nvPicPr>
          <p:cNvPr id="15" name="Picture 14">
            <a:extLst>
              <a:ext uri="{FF2B5EF4-FFF2-40B4-BE49-F238E27FC236}">
                <a16:creationId xmlns:a16="http://schemas.microsoft.com/office/drawing/2014/main" id="{88DB25CD-E4D1-3990-44FB-B2478898BC5B}"/>
              </a:ext>
            </a:extLst>
          </p:cNvPr>
          <p:cNvPicPr>
            <a:picLocks noChangeAspect="1"/>
          </p:cNvPicPr>
          <p:nvPr/>
        </p:nvPicPr>
        <p:blipFill>
          <a:blip r:embed="rId2"/>
          <a:stretch>
            <a:fillRect/>
          </a:stretch>
        </p:blipFill>
        <p:spPr>
          <a:xfrm>
            <a:off x="2992248" y="1076376"/>
            <a:ext cx="5862417" cy="4397122"/>
          </a:xfrm>
          <a:prstGeom prst="rect">
            <a:avLst/>
          </a:prstGeom>
        </p:spPr>
      </p:pic>
    </p:spTree>
    <p:extLst>
      <p:ext uri="{BB962C8B-B14F-4D97-AF65-F5344CB8AC3E}">
        <p14:creationId xmlns:p14="http://schemas.microsoft.com/office/powerpoint/2010/main" val="173446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01521-203B-A2FF-6663-D825D4558625}"/>
              </a:ext>
            </a:extLst>
          </p:cNvPr>
          <p:cNvSpPr>
            <a:spLocks noGrp="1"/>
          </p:cNvSpPr>
          <p:nvPr>
            <p:ph type="title"/>
          </p:nvPr>
        </p:nvSpPr>
        <p:spPr>
          <a:xfrm>
            <a:off x="3318843" y="218890"/>
            <a:ext cx="8390876" cy="713833"/>
          </a:xfrm>
        </p:spPr>
        <p:txBody>
          <a:bodyPr>
            <a:noAutofit/>
          </a:bodyPr>
          <a:lstStyle/>
          <a:p>
            <a:r>
              <a:rPr lang="en-AU" sz="2400"/>
              <a:t>the deceleration of credit market is a widespread phenomenon in the whole region</a:t>
            </a:r>
          </a:p>
        </p:txBody>
      </p:sp>
      <p:sp>
        <p:nvSpPr>
          <p:cNvPr id="10" name="Text Placeholder 3">
            <a:extLst>
              <a:ext uri="{FF2B5EF4-FFF2-40B4-BE49-F238E27FC236}">
                <a16:creationId xmlns:a16="http://schemas.microsoft.com/office/drawing/2014/main" id="{3D0844FF-D4A5-899D-D4AC-7CCD407DF571}"/>
              </a:ext>
            </a:extLst>
          </p:cNvPr>
          <p:cNvSpPr>
            <a:spLocks noGrp="1"/>
          </p:cNvSpPr>
          <p:nvPr>
            <p:ph type="body" sz="quarter" idx="17"/>
          </p:nvPr>
        </p:nvSpPr>
        <p:spPr>
          <a:xfrm>
            <a:off x="3500330" y="6409784"/>
            <a:ext cx="7679183" cy="229326"/>
          </a:xfrm>
        </p:spPr>
        <p:txBody>
          <a:bodyPr/>
          <a:lstStyle/>
          <a:p>
            <a:r>
              <a:rPr lang="en-AU" sz="1200" dirty="0"/>
              <a:t>Source | MNB, ECB.</a:t>
            </a:r>
          </a:p>
        </p:txBody>
      </p:sp>
      <p:sp>
        <p:nvSpPr>
          <p:cNvPr id="12" name="TextBox 11">
            <a:extLst>
              <a:ext uri="{FF2B5EF4-FFF2-40B4-BE49-F238E27FC236}">
                <a16:creationId xmlns:a16="http://schemas.microsoft.com/office/drawing/2014/main" id="{D44FF392-C328-1E67-A0AA-C642F571E0B5}"/>
              </a:ext>
            </a:extLst>
          </p:cNvPr>
          <p:cNvSpPr txBox="1"/>
          <p:nvPr/>
        </p:nvSpPr>
        <p:spPr>
          <a:xfrm>
            <a:off x="9269692" y="1280938"/>
            <a:ext cx="2782688" cy="1323439"/>
          </a:xfrm>
          <a:prstGeom prst="rect">
            <a:avLst/>
          </a:prstGeom>
          <a:solidFill>
            <a:schemeClr val="tx2">
              <a:lumMod val="10000"/>
              <a:lumOff val="90000"/>
            </a:schemeClr>
          </a:solidFill>
        </p:spPr>
        <p:txBody>
          <a:bodyPr wrap="square">
            <a:spAutoFit/>
          </a:bodyPr>
          <a:lstStyle>
            <a:defPPr>
              <a:defRPr lang="en-US"/>
            </a:defPPr>
            <a:lvl1pPr>
              <a:spcBef>
                <a:spcPts val="600"/>
              </a:spcBef>
              <a:defRPr>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pPr algn="ctr"/>
            <a:r>
              <a:rPr lang="en-AU" sz="1600" dirty="0"/>
              <a:t>Uncertain growth prospects and tightening of monetary conditions </a:t>
            </a:r>
            <a:r>
              <a:rPr lang="en-AU" sz="1600" b="1" dirty="0"/>
              <a:t>set back housing loan demand </a:t>
            </a:r>
            <a:r>
              <a:rPr lang="en-AU" sz="1600" dirty="0"/>
              <a:t>in the whole region.</a:t>
            </a:r>
          </a:p>
        </p:txBody>
      </p:sp>
      <p:sp>
        <p:nvSpPr>
          <p:cNvPr id="14" name="TextBox 13">
            <a:extLst>
              <a:ext uri="{FF2B5EF4-FFF2-40B4-BE49-F238E27FC236}">
                <a16:creationId xmlns:a16="http://schemas.microsoft.com/office/drawing/2014/main" id="{9291370D-2977-1132-0274-2D0021BE9C7D}"/>
              </a:ext>
            </a:extLst>
          </p:cNvPr>
          <p:cNvSpPr txBox="1"/>
          <p:nvPr/>
        </p:nvSpPr>
        <p:spPr>
          <a:xfrm>
            <a:off x="9269692" y="2710019"/>
            <a:ext cx="2782688" cy="1815882"/>
          </a:xfrm>
          <a:prstGeom prst="rect">
            <a:avLst/>
          </a:prstGeom>
          <a:solidFill>
            <a:schemeClr val="tx2">
              <a:lumMod val="10000"/>
              <a:lumOff val="90000"/>
            </a:schemeClr>
          </a:solidFill>
        </p:spPr>
        <p:txBody>
          <a:bodyPr wrap="square">
            <a:spAutoFit/>
          </a:bodyPr>
          <a:lstStyle>
            <a:defPPr>
              <a:defRPr lang="en-US"/>
            </a:defPPr>
            <a:lvl1pPr>
              <a:spcBef>
                <a:spcPts val="600"/>
              </a:spcBef>
              <a:defRPr>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pPr algn="ctr"/>
            <a:r>
              <a:rPr lang="en-AU" sz="1600" dirty="0"/>
              <a:t>A </a:t>
            </a:r>
            <a:r>
              <a:rPr lang="en-AU" sz="1600" b="1" dirty="0"/>
              <a:t>general slowdown in credit markets is apparent</a:t>
            </a:r>
            <a:r>
              <a:rPr lang="en-AU" sz="1600" dirty="0"/>
              <a:t>, which is a natural phenomenon, an adjustment to the changing economic outlook both at the demand side and at the supply side.</a:t>
            </a:r>
          </a:p>
        </p:txBody>
      </p:sp>
      <p:sp>
        <p:nvSpPr>
          <p:cNvPr id="2" name="Arrow: Chevron 1">
            <a:extLst>
              <a:ext uri="{FF2B5EF4-FFF2-40B4-BE49-F238E27FC236}">
                <a16:creationId xmlns:a16="http://schemas.microsoft.com/office/drawing/2014/main" id="{4037F3AA-C8EE-B36F-57AF-C495DCB0FD04}"/>
              </a:ext>
            </a:extLst>
          </p:cNvPr>
          <p:cNvSpPr/>
          <p:nvPr/>
        </p:nvSpPr>
        <p:spPr>
          <a:xfrm flipH="1">
            <a:off x="8817409" y="1773380"/>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sp>
        <p:nvSpPr>
          <p:cNvPr id="4" name="Arrow: Chevron 3">
            <a:extLst>
              <a:ext uri="{FF2B5EF4-FFF2-40B4-BE49-F238E27FC236}">
                <a16:creationId xmlns:a16="http://schemas.microsoft.com/office/drawing/2014/main" id="{7886ECAE-812C-122E-CB6B-079EF317FF81}"/>
              </a:ext>
            </a:extLst>
          </p:cNvPr>
          <p:cNvSpPr/>
          <p:nvPr/>
        </p:nvSpPr>
        <p:spPr>
          <a:xfrm flipH="1">
            <a:off x="8817409" y="3162871"/>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DC72E63-47F6-EA76-4EB8-47CF95DA3BB7}"/>
              </a:ext>
            </a:extLst>
          </p:cNvPr>
          <p:cNvSpPr/>
          <p:nvPr/>
        </p:nvSpPr>
        <p:spPr>
          <a:xfrm>
            <a:off x="9269692" y="4738130"/>
            <a:ext cx="2782688" cy="523220"/>
          </a:xfrm>
          <a:prstGeom prst="rect">
            <a:avLst/>
          </a:prstGeom>
          <a:solidFill>
            <a:schemeClr val="accent6"/>
          </a:solidFill>
        </p:spPr>
        <p:txBody>
          <a:bodyPr wrap="square">
            <a:spAutoFit/>
          </a:bodyPr>
          <a:lstStyle/>
          <a:p>
            <a:pPr>
              <a:spcBef>
                <a:spcPts val="600"/>
              </a:spcBef>
            </a:pPr>
            <a:r>
              <a:rPr lang="en-AU" sz="1400" i="1">
                <a:solidFill>
                  <a:schemeClr val="bg1"/>
                </a:solidFill>
                <a:latin typeface="Calibri" panose="020F0502020204030204" pitchFamily="34" charset="0"/>
                <a:cs typeface="Times New Roman" panose="02020603050405020304" pitchFamily="18" charset="0"/>
              </a:rPr>
              <a:t>See more on the topic in Box no. </a:t>
            </a:r>
            <a:r>
              <a:rPr lang="en-AU" sz="1400" i="1" dirty="0">
                <a:solidFill>
                  <a:schemeClr val="bg1"/>
                </a:solidFill>
                <a:latin typeface="Calibri" panose="020F0502020204030204" pitchFamily="34" charset="0"/>
                <a:cs typeface="Times New Roman" panose="02020603050405020304" pitchFamily="18" charset="0"/>
              </a:rPr>
              <a:t>4 of the Report.</a:t>
            </a:r>
          </a:p>
        </p:txBody>
      </p:sp>
      <p:sp>
        <p:nvSpPr>
          <p:cNvPr id="6" name="Szövegdoboz 2">
            <a:extLst>
              <a:ext uri="{FF2B5EF4-FFF2-40B4-BE49-F238E27FC236}">
                <a16:creationId xmlns:a16="http://schemas.microsoft.com/office/drawing/2014/main" id="{F9B54B61-73A5-9030-55DB-B2422E4ED9EE}"/>
              </a:ext>
            </a:extLst>
          </p:cNvPr>
          <p:cNvSpPr txBox="1"/>
          <p:nvPr/>
        </p:nvSpPr>
        <p:spPr>
          <a:xfrm>
            <a:off x="3402205" y="5450882"/>
            <a:ext cx="5091288" cy="338554"/>
          </a:xfrm>
          <a:prstGeom prst="rect">
            <a:avLst/>
          </a:prstGeom>
        </p:spPr>
        <p:txBody>
          <a:bodyPr vert="horz" lIns="91440" tIns="45720" rIns="91440" bIns="45720" rtlCol="0" anchor="ctr">
            <a:noAutofit/>
          </a:bodyPr>
          <a:lstStyle>
            <a:defPPr>
              <a:defRPr lang="en-US"/>
            </a:defPPr>
            <a:lvl1pPr indent="0" algn="ctr"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Annual change in new housing loan contracts in an international comparison</a:t>
            </a:r>
          </a:p>
        </p:txBody>
      </p:sp>
      <p:pic>
        <p:nvPicPr>
          <p:cNvPr id="7" name="Picture 6">
            <a:extLst>
              <a:ext uri="{FF2B5EF4-FFF2-40B4-BE49-F238E27FC236}">
                <a16:creationId xmlns:a16="http://schemas.microsoft.com/office/drawing/2014/main" id="{20642907-34CD-D322-0D54-9D50E031F46A}"/>
              </a:ext>
            </a:extLst>
          </p:cNvPr>
          <p:cNvPicPr>
            <a:picLocks noChangeAspect="1"/>
          </p:cNvPicPr>
          <p:nvPr/>
        </p:nvPicPr>
        <p:blipFill>
          <a:blip r:embed="rId2"/>
          <a:stretch>
            <a:fillRect/>
          </a:stretch>
        </p:blipFill>
        <p:spPr>
          <a:xfrm>
            <a:off x="3078289" y="1068564"/>
            <a:ext cx="5739120" cy="4279699"/>
          </a:xfrm>
          <a:prstGeom prst="rect">
            <a:avLst/>
          </a:prstGeom>
        </p:spPr>
      </p:pic>
    </p:spTree>
    <p:extLst>
      <p:ext uri="{BB962C8B-B14F-4D97-AF65-F5344CB8AC3E}">
        <p14:creationId xmlns:p14="http://schemas.microsoft.com/office/powerpoint/2010/main" val="68170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6DD5D-B627-5771-CD78-29E9E802116F}"/>
              </a:ext>
            </a:extLst>
          </p:cNvPr>
          <p:cNvSpPr>
            <a:spLocks noGrp="1"/>
          </p:cNvSpPr>
          <p:nvPr>
            <p:ph type="title"/>
          </p:nvPr>
        </p:nvSpPr>
        <p:spPr/>
        <p:txBody>
          <a:bodyPr>
            <a:noAutofit/>
          </a:bodyPr>
          <a:lstStyle/>
          <a:p>
            <a:r>
              <a:rPr lang="en-AU" sz="2000" dirty="0"/>
              <a:t>Banks perceive</a:t>
            </a:r>
            <a:r>
              <a:rPr lang="hu-HU" sz="2000" dirty="0"/>
              <a:t>d</a:t>
            </a:r>
            <a:r>
              <a:rPr lang="en-AU" sz="2000" dirty="0"/>
              <a:t> decreasing demand for housing loans  and stronger demand for consumer loans</a:t>
            </a:r>
            <a:endParaRPr lang="en-AU" sz="1800" dirty="0"/>
          </a:p>
        </p:txBody>
      </p:sp>
      <p:sp>
        <p:nvSpPr>
          <p:cNvPr id="5" name="TextBox 4">
            <a:extLst>
              <a:ext uri="{FF2B5EF4-FFF2-40B4-BE49-F238E27FC236}">
                <a16:creationId xmlns:a16="http://schemas.microsoft.com/office/drawing/2014/main" id="{2F274FB1-8F22-BC0A-8EF4-A1701C2C7523}"/>
              </a:ext>
            </a:extLst>
          </p:cNvPr>
          <p:cNvSpPr txBox="1"/>
          <p:nvPr/>
        </p:nvSpPr>
        <p:spPr>
          <a:xfrm>
            <a:off x="5906071" y="1980482"/>
            <a:ext cx="1036963" cy="461665"/>
          </a:xfrm>
          <a:prstGeom prst="rect">
            <a:avLst/>
          </a:prstGeom>
          <a:solidFill>
            <a:schemeClr val="accent5"/>
          </a:solidFill>
        </p:spPr>
        <p:txBody>
          <a:bodyPr wrap="square" rtlCol="0">
            <a:spAutoFit/>
          </a:bodyPr>
          <a:lstStyle>
            <a:defPPr>
              <a:defRPr lang="en-US"/>
            </a:defPPr>
            <a:lvl1pPr algn="ctr">
              <a:defRPr sz="2400" b="1">
                <a:solidFill>
                  <a:schemeClr val="bg1"/>
                </a:solidFill>
              </a:defRPr>
            </a:lvl1pPr>
          </a:lstStyle>
          <a:p>
            <a:r>
              <a:rPr lang="hu-HU" dirty="0"/>
              <a:t>0 %</a:t>
            </a:r>
          </a:p>
        </p:txBody>
      </p:sp>
      <p:sp>
        <p:nvSpPr>
          <p:cNvPr id="6" name="TextBox 5">
            <a:extLst>
              <a:ext uri="{FF2B5EF4-FFF2-40B4-BE49-F238E27FC236}">
                <a16:creationId xmlns:a16="http://schemas.microsoft.com/office/drawing/2014/main" id="{7321EE77-28E9-8BCC-7FC9-F63374013555}"/>
              </a:ext>
            </a:extLst>
          </p:cNvPr>
          <p:cNvSpPr txBox="1"/>
          <p:nvPr/>
        </p:nvSpPr>
        <p:spPr>
          <a:xfrm>
            <a:off x="5906075" y="2774050"/>
            <a:ext cx="1036961" cy="461665"/>
          </a:xfrm>
          <a:prstGeom prst="rect">
            <a:avLst/>
          </a:prstGeom>
          <a:solidFill>
            <a:schemeClr val="accent5"/>
          </a:solidFill>
        </p:spPr>
        <p:txBody>
          <a:bodyPr wrap="square" rtlCol="0">
            <a:spAutoFit/>
          </a:bodyPr>
          <a:lstStyle>
            <a:defPPr>
              <a:defRPr lang="en-US"/>
            </a:defPPr>
            <a:lvl1pPr algn="ctr">
              <a:defRPr sz="2400" b="1">
                <a:solidFill>
                  <a:schemeClr val="bg1"/>
                </a:solidFill>
              </a:defRPr>
            </a:lvl1pPr>
          </a:lstStyle>
          <a:p>
            <a:r>
              <a:rPr lang="hu-HU" dirty="0"/>
              <a:t>0 %</a:t>
            </a:r>
          </a:p>
        </p:txBody>
      </p:sp>
      <p:sp>
        <p:nvSpPr>
          <p:cNvPr id="7" name="Rectangle: Rounded Corners 6">
            <a:extLst>
              <a:ext uri="{FF2B5EF4-FFF2-40B4-BE49-F238E27FC236}">
                <a16:creationId xmlns:a16="http://schemas.microsoft.com/office/drawing/2014/main" id="{2E05E665-125D-6D08-89AF-BD9BE877D158}"/>
              </a:ext>
            </a:extLst>
          </p:cNvPr>
          <p:cNvSpPr/>
          <p:nvPr/>
        </p:nvSpPr>
        <p:spPr>
          <a:xfrm>
            <a:off x="3324087" y="4519564"/>
            <a:ext cx="1888223" cy="46166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2023 Q1</a:t>
            </a:r>
          </a:p>
        </p:txBody>
      </p:sp>
      <p:sp>
        <p:nvSpPr>
          <p:cNvPr id="8" name="TextBox 7">
            <a:extLst>
              <a:ext uri="{FF2B5EF4-FFF2-40B4-BE49-F238E27FC236}">
                <a16:creationId xmlns:a16="http://schemas.microsoft.com/office/drawing/2014/main" id="{E341775B-5FE3-058E-0A3E-2344036522AB}"/>
              </a:ext>
            </a:extLst>
          </p:cNvPr>
          <p:cNvSpPr txBox="1"/>
          <p:nvPr/>
        </p:nvSpPr>
        <p:spPr>
          <a:xfrm>
            <a:off x="5906070" y="5328024"/>
            <a:ext cx="1059280" cy="461665"/>
          </a:xfrm>
          <a:prstGeom prst="rect">
            <a:avLst/>
          </a:prstGeom>
          <a:solidFill>
            <a:schemeClr val="accent6"/>
          </a:solidFill>
        </p:spPr>
        <p:txBody>
          <a:bodyPr wrap="square" rtlCol="0">
            <a:spAutoFit/>
          </a:bodyPr>
          <a:lstStyle>
            <a:defPPr>
              <a:defRPr lang="en-US"/>
            </a:defPPr>
            <a:lvl1pPr algn="ctr">
              <a:defRPr sz="2400" b="1">
                <a:solidFill>
                  <a:schemeClr val="bg1"/>
                </a:solidFill>
              </a:defRPr>
            </a:lvl1pPr>
          </a:lstStyle>
          <a:p>
            <a:r>
              <a:rPr lang="hu-HU" dirty="0"/>
              <a:t>+27 %</a:t>
            </a:r>
          </a:p>
        </p:txBody>
      </p:sp>
      <p:sp>
        <p:nvSpPr>
          <p:cNvPr id="9" name="Rectangle: Rounded Corners 8">
            <a:extLst>
              <a:ext uri="{FF2B5EF4-FFF2-40B4-BE49-F238E27FC236}">
                <a16:creationId xmlns:a16="http://schemas.microsoft.com/office/drawing/2014/main" id="{8C1A5546-68E9-46F4-5276-1F9BD6326276}"/>
              </a:ext>
            </a:extLst>
          </p:cNvPr>
          <p:cNvSpPr/>
          <p:nvPr/>
        </p:nvSpPr>
        <p:spPr>
          <a:xfrm>
            <a:off x="3391271" y="1205633"/>
            <a:ext cx="8542557" cy="461664"/>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2"/>
                </a:solidFill>
              </a:rPr>
              <a:t>Housing loan conditions</a:t>
            </a:r>
          </a:p>
        </p:txBody>
      </p:sp>
      <p:sp>
        <p:nvSpPr>
          <p:cNvPr id="10" name="Rectangle: Rounded Corners 9">
            <a:extLst>
              <a:ext uri="{FF2B5EF4-FFF2-40B4-BE49-F238E27FC236}">
                <a16:creationId xmlns:a16="http://schemas.microsoft.com/office/drawing/2014/main" id="{EAA8A7F4-BF2E-8B13-B919-37B5F94C0377}"/>
              </a:ext>
            </a:extLst>
          </p:cNvPr>
          <p:cNvSpPr/>
          <p:nvPr/>
        </p:nvSpPr>
        <p:spPr>
          <a:xfrm>
            <a:off x="3391271" y="3722202"/>
            <a:ext cx="8542557" cy="4616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Housing loan demand</a:t>
            </a:r>
          </a:p>
        </p:txBody>
      </p:sp>
      <p:sp>
        <p:nvSpPr>
          <p:cNvPr id="11" name="Rectangle: Rounded Corners 10">
            <a:extLst>
              <a:ext uri="{FF2B5EF4-FFF2-40B4-BE49-F238E27FC236}">
                <a16:creationId xmlns:a16="http://schemas.microsoft.com/office/drawing/2014/main" id="{33EA26E7-071B-5419-52DA-BCE34C5FDE30}"/>
              </a:ext>
            </a:extLst>
          </p:cNvPr>
          <p:cNvSpPr/>
          <p:nvPr/>
        </p:nvSpPr>
        <p:spPr>
          <a:xfrm>
            <a:off x="3324087" y="5313332"/>
            <a:ext cx="2285767" cy="46166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2023 Q2-Q3</a:t>
            </a:r>
          </a:p>
        </p:txBody>
      </p:sp>
      <p:sp>
        <p:nvSpPr>
          <p:cNvPr id="12" name="Rectangle: Rounded Corners 11">
            <a:extLst>
              <a:ext uri="{FF2B5EF4-FFF2-40B4-BE49-F238E27FC236}">
                <a16:creationId xmlns:a16="http://schemas.microsoft.com/office/drawing/2014/main" id="{B35FE0C3-9DF2-91AD-9F8E-30E86B270B77}"/>
              </a:ext>
            </a:extLst>
          </p:cNvPr>
          <p:cNvSpPr/>
          <p:nvPr/>
        </p:nvSpPr>
        <p:spPr>
          <a:xfrm>
            <a:off x="3324091" y="1979596"/>
            <a:ext cx="1888221" cy="46166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2023 Q1</a:t>
            </a:r>
          </a:p>
        </p:txBody>
      </p:sp>
      <p:sp>
        <p:nvSpPr>
          <p:cNvPr id="13" name="Rectangle: Rounded Corners 12">
            <a:extLst>
              <a:ext uri="{FF2B5EF4-FFF2-40B4-BE49-F238E27FC236}">
                <a16:creationId xmlns:a16="http://schemas.microsoft.com/office/drawing/2014/main" id="{2B711C0B-2FEB-E072-063C-869D60E3A95B}"/>
              </a:ext>
            </a:extLst>
          </p:cNvPr>
          <p:cNvSpPr/>
          <p:nvPr/>
        </p:nvSpPr>
        <p:spPr>
          <a:xfrm>
            <a:off x="3324089" y="2779689"/>
            <a:ext cx="2285764" cy="46166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2023 Q2-Q3</a:t>
            </a:r>
          </a:p>
        </p:txBody>
      </p:sp>
      <p:sp>
        <p:nvSpPr>
          <p:cNvPr id="14" name="TextBox 13">
            <a:extLst>
              <a:ext uri="{FF2B5EF4-FFF2-40B4-BE49-F238E27FC236}">
                <a16:creationId xmlns:a16="http://schemas.microsoft.com/office/drawing/2014/main" id="{E8F43CCF-ED43-6050-902A-AB04D62E0B42}"/>
              </a:ext>
            </a:extLst>
          </p:cNvPr>
          <p:cNvSpPr txBox="1"/>
          <p:nvPr/>
        </p:nvSpPr>
        <p:spPr>
          <a:xfrm>
            <a:off x="7037012" y="1919827"/>
            <a:ext cx="2285764" cy="1200329"/>
          </a:xfrm>
          <a:prstGeom prst="rect">
            <a:avLst/>
          </a:prstGeom>
          <a:noFill/>
        </p:spPr>
        <p:txBody>
          <a:bodyPr wrap="square" rtlCol="0">
            <a:spAutoFit/>
          </a:bodyPr>
          <a:lstStyle/>
          <a:p>
            <a:pPr algn="ctr"/>
            <a:r>
              <a:rPr lang="en-AU" i="1" dirty="0"/>
              <a:t>Banks did not change credit conditions and do not plan to change them looking forward</a:t>
            </a:r>
          </a:p>
        </p:txBody>
      </p:sp>
      <p:sp>
        <p:nvSpPr>
          <p:cNvPr id="15" name="TextBox 14">
            <a:extLst>
              <a:ext uri="{FF2B5EF4-FFF2-40B4-BE49-F238E27FC236}">
                <a16:creationId xmlns:a16="http://schemas.microsoft.com/office/drawing/2014/main" id="{7B75ABC7-E1EA-908F-8B95-E07DF0CD417F}"/>
              </a:ext>
            </a:extLst>
          </p:cNvPr>
          <p:cNvSpPr txBox="1"/>
          <p:nvPr/>
        </p:nvSpPr>
        <p:spPr>
          <a:xfrm>
            <a:off x="7037015" y="4401270"/>
            <a:ext cx="2285761" cy="1754326"/>
          </a:xfrm>
          <a:prstGeom prst="rect">
            <a:avLst/>
          </a:prstGeom>
          <a:noFill/>
        </p:spPr>
        <p:txBody>
          <a:bodyPr wrap="square" rtlCol="0">
            <a:spAutoFit/>
          </a:bodyPr>
          <a:lstStyle/>
          <a:p>
            <a:pPr algn="ctr"/>
            <a:r>
              <a:rPr lang="en-AU" i="1"/>
              <a:t>Net 76 per cent of banks perceived the drop in demand, but 27 per cent envisage the appreciation of it looking ahead</a:t>
            </a:r>
          </a:p>
        </p:txBody>
      </p:sp>
      <p:sp>
        <p:nvSpPr>
          <p:cNvPr id="16" name="Speech Bubble: Rectangle with Corners Rounded 15">
            <a:extLst>
              <a:ext uri="{FF2B5EF4-FFF2-40B4-BE49-F238E27FC236}">
                <a16:creationId xmlns:a16="http://schemas.microsoft.com/office/drawing/2014/main" id="{2726FDFC-D8BB-2EC7-913A-C2B87B9BAACD}"/>
              </a:ext>
            </a:extLst>
          </p:cNvPr>
          <p:cNvSpPr/>
          <p:nvPr/>
        </p:nvSpPr>
        <p:spPr>
          <a:xfrm>
            <a:off x="9648061" y="1808142"/>
            <a:ext cx="2285764" cy="1773217"/>
          </a:xfrm>
          <a:prstGeom prst="wedgeRoundRectCallout">
            <a:avLst>
              <a:gd name="adj1" fmla="val -67745"/>
              <a:gd name="adj2" fmla="val -21990"/>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Net 11 per cent of banks tightened the consumer loan conditions, 32 per cent plan to tighten them further</a:t>
            </a:r>
          </a:p>
        </p:txBody>
      </p:sp>
      <p:sp>
        <p:nvSpPr>
          <p:cNvPr id="17" name="Speech Bubble: Rectangle with Corners Rounded 16">
            <a:extLst>
              <a:ext uri="{FF2B5EF4-FFF2-40B4-BE49-F238E27FC236}">
                <a16:creationId xmlns:a16="http://schemas.microsoft.com/office/drawing/2014/main" id="{373A2B54-B56A-20BB-2C01-E712D41FA1F4}"/>
              </a:ext>
            </a:extLst>
          </p:cNvPr>
          <p:cNvSpPr/>
          <p:nvPr/>
        </p:nvSpPr>
        <p:spPr>
          <a:xfrm>
            <a:off x="9648061" y="4479523"/>
            <a:ext cx="2369348" cy="1574056"/>
          </a:xfrm>
          <a:prstGeom prst="wedgeRoundRectCallout">
            <a:avLst>
              <a:gd name="adj1" fmla="val -64122"/>
              <a:gd name="adj2" fmla="val -1269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chemeClr val="bg1"/>
                </a:solidFill>
              </a:rPr>
              <a:t>Net 42 per cent of banks saw an upturn in demand for consumer loans </a:t>
            </a:r>
          </a:p>
        </p:txBody>
      </p:sp>
      <p:sp>
        <p:nvSpPr>
          <p:cNvPr id="18" name="TextBox 17">
            <a:extLst>
              <a:ext uri="{FF2B5EF4-FFF2-40B4-BE49-F238E27FC236}">
                <a16:creationId xmlns:a16="http://schemas.microsoft.com/office/drawing/2014/main" id="{A9D482C5-4CC5-CC69-B4E4-C8703F5F644F}"/>
              </a:ext>
            </a:extLst>
          </p:cNvPr>
          <p:cNvSpPr txBox="1"/>
          <p:nvPr/>
        </p:nvSpPr>
        <p:spPr>
          <a:xfrm>
            <a:off x="5906070" y="4534256"/>
            <a:ext cx="1059280" cy="461665"/>
          </a:xfrm>
          <a:prstGeom prst="rect">
            <a:avLst/>
          </a:prstGeom>
          <a:solidFill>
            <a:schemeClr val="accent3"/>
          </a:solidFill>
        </p:spPr>
        <p:txBody>
          <a:bodyPr wrap="square" rtlCol="0">
            <a:spAutoFit/>
          </a:bodyPr>
          <a:lstStyle>
            <a:defPPr>
              <a:defRPr lang="en-US"/>
            </a:defPPr>
            <a:lvl1pPr algn="ctr">
              <a:defRPr sz="2400" b="1">
                <a:solidFill>
                  <a:schemeClr val="bg1"/>
                </a:solidFill>
              </a:defRPr>
            </a:lvl1pPr>
          </a:lstStyle>
          <a:p>
            <a:r>
              <a:rPr lang="hu-HU" dirty="0"/>
              <a:t>-76 %</a:t>
            </a:r>
          </a:p>
        </p:txBody>
      </p:sp>
      <p:sp>
        <p:nvSpPr>
          <p:cNvPr id="19" name="Text Placeholder 3">
            <a:extLst>
              <a:ext uri="{FF2B5EF4-FFF2-40B4-BE49-F238E27FC236}">
                <a16:creationId xmlns:a16="http://schemas.microsoft.com/office/drawing/2014/main" id="{EDAE86B8-8D08-F09A-4C89-A17197606D05}"/>
              </a:ext>
            </a:extLst>
          </p:cNvPr>
          <p:cNvSpPr txBox="1">
            <a:spLocks/>
          </p:cNvSpPr>
          <p:nvPr/>
        </p:nvSpPr>
        <p:spPr>
          <a:xfrm>
            <a:off x="3263317" y="6316528"/>
            <a:ext cx="7547391" cy="461665"/>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AU" sz="1200"/>
              <a:t>Note: Net percentage balance of respondent banks indicating stronger/weaker demand and tightened/eased credit conditions, weighted by market share. </a:t>
            </a:r>
            <a:r>
              <a:rPr lang="en-AU" sz="1200" dirty="0"/>
              <a:t>Source: MNB, based on banks’ responses.</a:t>
            </a:r>
          </a:p>
        </p:txBody>
      </p:sp>
    </p:spTree>
    <p:extLst>
      <p:ext uri="{BB962C8B-B14F-4D97-AF65-F5344CB8AC3E}">
        <p14:creationId xmlns:p14="http://schemas.microsoft.com/office/powerpoint/2010/main" val="411271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3519735886"/>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06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E9BDD-BB31-5A95-F60F-8BF0EE669450}"/>
              </a:ext>
            </a:extLst>
          </p:cNvPr>
          <p:cNvSpPr>
            <a:spLocks noGrp="1"/>
          </p:cNvSpPr>
          <p:nvPr>
            <p:ph type="title"/>
          </p:nvPr>
        </p:nvSpPr>
        <p:spPr>
          <a:xfrm>
            <a:off x="3168714" y="310449"/>
            <a:ext cx="9023286" cy="713833"/>
          </a:xfrm>
        </p:spPr>
        <p:txBody>
          <a:bodyPr>
            <a:noAutofit/>
          </a:bodyPr>
          <a:lstStyle/>
          <a:p>
            <a:r>
              <a:rPr lang="en-US" sz="2200" dirty="0"/>
              <a:t>The surge in interest income also covered several extra expenses</a:t>
            </a:r>
            <a:endParaRPr lang="hu-HU" sz="2200" dirty="0"/>
          </a:p>
        </p:txBody>
      </p:sp>
      <p:sp>
        <p:nvSpPr>
          <p:cNvPr id="6" name="Rectangle 5">
            <a:extLst>
              <a:ext uri="{FF2B5EF4-FFF2-40B4-BE49-F238E27FC236}">
                <a16:creationId xmlns:a16="http://schemas.microsoft.com/office/drawing/2014/main" id="{3DAD297A-5DC7-DA00-2CCA-B55FA356AA77}"/>
              </a:ext>
            </a:extLst>
          </p:cNvPr>
          <p:cNvSpPr/>
          <p:nvPr/>
        </p:nvSpPr>
        <p:spPr>
          <a:xfrm>
            <a:off x="9442764" y="1593835"/>
            <a:ext cx="2609181" cy="954107"/>
          </a:xfrm>
          <a:prstGeom prst="rect">
            <a:avLst/>
          </a:prstGeom>
          <a:solidFill>
            <a:schemeClr val="tx2"/>
          </a:solidFill>
        </p:spPr>
        <p:txBody>
          <a:bodyPr wrap="square">
            <a:spAutoFit/>
          </a:bodyPr>
          <a:lstStyle/>
          <a:p>
            <a:pPr>
              <a:spcBef>
                <a:spcPts val="600"/>
              </a:spcBef>
            </a:pPr>
            <a:r>
              <a:rPr lang="en-US" sz="1400" dirty="0">
                <a:solidFill>
                  <a:schemeClr val="bg1"/>
                </a:solidFill>
                <a:latin typeface="Calibri" panose="020F0502020204030204" pitchFamily="34" charset="0"/>
                <a:cs typeface="Times New Roman" panose="02020603050405020304" pitchFamily="18" charset="0"/>
              </a:rPr>
              <a:t>Net interest income of the banking system </a:t>
            </a:r>
            <a:r>
              <a:rPr lang="en-US" sz="1400" b="1" dirty="0">
                <a:solidFill>
                  <a:schemeClr val="bg1"/>
                </a:solidFill>
                <a:latin typeface="Calibri" panose="020F0502020204030204" pitchFamily="34" charset="0"/>
                <a:cs typeface="Times New Roman" panose="02020603050405020304" pitchFamily="18" charset="0"/>
              </a:rPr>
              <a:t>increased by HUF 675 billion </a:t>
            </a:r>
            <a:r>
              <a:rPr lang="en-US" sz="1400" dirty="0">
                <a:solidFill>
                  <a:schemeClr val="bg1"/>
                </a:solidFill>
                <a:latin typeface="Calibri" panose="020F0502020204030204" pitchFamily="34" charset="0"/>
                <a:cs typeface="Times New Roman" panose="02020603050405020304" pitchFamily="18" charset="0"/>
              </a:rPr>
              <a:t>in 2022 compared to 2021</a:t>
            </a:r>
            <a:r>
              <a:rPr lang="hu-HU" sz="1400" dirty="0">
                <a:solidFill>
                  <a:schemeClr val="bg1"/>
                </a:solidFill>
                <a:latin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7A705806-E6ED-BAF8-1718-EEDEFD6CCA67}"/>
              </a:ext>
            </a:extLst>
          </p:cNvPr>
          <p:cNvSpPr/>
          <p:nvPr/>
        </p:nvSpPr>
        <p:spPr>
          <a:xfrm>
            <a:off x="9804903" y="3480325"/>
            <a:ext cx="2247042" cy="1600438"/>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cs typeface="Times New Roman" panose="02020603050405020304" pitchFamily="18" charset="0"/>
              </a:rPr>
              <a:t>While the </a:t>
            </a:r>
            <a:r>
              <a:rPr lang="en-US" sz="1400" b="1" dirty="0">
                <a:solidFill>
                  <a:srgbClr val="0C2148"/>
                </a:solidFill>
                <a:latin typeface="Calibri" panose="020F0502020204030204" pitchFamily="34" charset="0"/>
                <a:cs typeface="Times New Roman" panose="02020603050405020304" pitchFamily="18" charset="0"/>
              </a:rPr>
              <a:t>average interest rate</a:t>
            </a:r>
            <a:r>
              <a:rPr lang="en-US" sz="1400" dirty="0">
                <a:solidFill>
                  <a:srgbClr val="0C2148"/>
                </a:solidFill>
                <a:latin typeface="Calibri" panose="020F0502020204030204" pitchFamily="34" charset="0"/>
                <a:cs typeface="Times New Roman" panose="02020603050405020304" pitchFamily="18" charset="0"/>
              </a:rPr>
              <a:t> on HUF demand and time deposits held by households and corporates in banks has </a:t>
            </a:r>
            <a:r>
              <a:rPr lang="en-US" sz="1400" b="1" dirty="0">
                <a:solidFill>
                  <a:srgbClr val="0C2148"/>
                </a:solidFill>
                <a:latin typeface="Calibri" panose="020F0502020204030204" pitchFamily="34" charset="0"/>
                <a:cs typeface="Times New Roman" panose="02020603050405020304" pitchFamily="18" charset="0"/>
              </a:rPr>
              <a:t>increased by only 3.6 percentage points </a:t>
            </a:r>
            <a:r>
              <a:rPr lang="en-US" sz="1400" dirty="0">
                <a:solidFill>
                  <a:srgbClr val="0C2148"/>
                </a:solidFill>
                <a:latin typeface="Calibri" panose="020F0502020204030204" pitchFamily="34" charset="0"/>
                <a:cs typeface="Times New Roman" panose="02020603050405020304" pitchFamily="18" charset="0"/>
              </a:rPr>
              <a:t>since June 2021.</a:t>
            </a:r>
            <a:endParaRPr lang="hu-HU" sz="1400" dirty="0">
              <a:solidFill>
                <a:srgbClr val="0C2148"/>
              </a:solidFill>
              <a:latin typeface="Calibri" panose="020F0502020204030204" pitchFamily="34" charset="0"/>
              <a:cs typeface="Times New Roman" panose="02020603050405020304" pitchFamily="18" charset="0"/>
            </a:endParaRPr>
          </a:p>
        </p:txBody>
      </p:sp>
      <p:sp>
        <p:nvSpPr>
          <p:cNvPr id="5" name="Text Placeholder 3">
            <a:extLst>
              <a:ext uri="{FF2B5EF4-FFF2-40B4-BE49-F238E27FC236}">
                <a16:creationId xmlns:a16="http://schemas.microsoft.com/office/drawing/2014/main" id="{17C2C7AE-3EC3-8408-D33E-B778983143ED}"/>
              </a:ext>
            </a:extLst>
          </p:cNvPr>
          <p:cNvSpPr txBox="1">
            <a:spLocks/>
          </p:cNvSpPr>
          <p:nvPr/>
        </p:nvSpPr>
        <p:spPr>
          <a:xfrm>
            <a:off x="3099998" y="6207254"/>
            <a:ext cx="8665827" cy="612000"/>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hu-HU" dirty="0" err="1"/>
              <a:t>Note</a:t>
            </a:r>
            <a:r>
              <a:rPr lang="hu-HU" dirty="0"/>
              <a:t> | </a:t>
            </a:r>
            <a:r>
              <a:rPr lang="en-US" dirty="0"/>
              <a:t>Nominal values of income components at the end of 2022 are shown on the right-hand side. Interest income - </a:t>
            </a:r>
            <a:r>
              <a:rPr lang="en-US" dirty="0" err="1"/>
              <a:t>MNB</a:t>
            </a:r>
            <a:r>
              <a:rPr lang="en-US" dirty="0"/>
              <a:t> does not include interest income on derivative transactions with the </a:t>
            </a:r>
            <a:r>
              <a:rPr lang="en-US" dirty="0" err="1"/>
              <a:t>MNB</a:t>
            </a:r>
            <a:r>
              <a:rPr lang="en-US" dirty="0"/>
              <a:t>. *Bank levy includes the combined change in the ‘normal’ bank levy and the extra profit tax</a:t>
            </a:r>
            <a:r>
              <a:rPr lang="hu-HU" dirty="0"/>
              <a:t>. </a:t>
            </a:r>
            <a:r>
              <a:rPr lang="hu-HU" dirty="0" err="1"/>
              <a:t>Source</a:t>
            </a:r>
            <a:r>
              <a:rPr lang="hu-HU" dirty="0"/>
              <a:t> | MNB</a:t>
            </a:r>
          </a:p>
        </p:txBody>
      </p:sp>
      <p:sp>
        <p:nvSpPr>
          <p:cNvPr id="7" name="Szövegdoboz 2">
            <a:extLst>
              <a:ext uri="{FF2B5EF4-FFF2-40B4-BE49-F238E27FC236}">
                <a16:creationId xmlns:a16="http://schemas.microsoft.com/office/drawing/2014/main" id="{AB3603FF-94B8-C560-09B5-F18BD491F014}"/>
              </a:ext>
            </a:extLst>
          </p:cNvPr>
          <p:cNvSpPr txBox="1"/>
          <p:nvPr/>
        </p:nvSpPr>
        <p:spPr>
          <a:xfrm>
            <a:off x="3099998" y="5707509"/>
            <a:ext cx="7350288" cy="341632"/>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Annual changes in the after-tax income components of the credit institution sector</a:t>
            </a:r>
            <a:endParaRPr lang="hu-HU" dirty="0"/>
          </a:p>
        </p:txBody>
      </p:sp>
      <p:sp>
        <p:nvSpPr>
          <p:cNvPr id="2" name="Rectangle 1">
            <a:extLst>
              <a:ext uri="{FF2B5EF4-FFF2-40B4-BE49-F238E27FC236}">
                <a16:creationId xmlns:a16="http://schemas.microsoft.com/office/drawing/2014/main" id="{3D099D59-7AC0-0EA1-7AEB-E9111263A0FC}"/>
              </a:ext>
            </a:extLst>
          </p:cNvPr>
          <p:cNvSpPr/>
          <p:nvPr/>
        </p:nvSpPr>
        <p:spPr>
          <a:xfrm>
            <a:off x="9804903" y="2605318"/>
            <a:ext cx="2247042" cy="738664"/>
          </a:xfrm>
          <a:prstGeom prst="rect">
            <a:avLst/>
          </a:prstGeom>
          <a:solidFill>
            <a:schemeClr val="tx2">
              <a:lumMod val="10000"/>
              <a:lumOff val="90000"/>
            </a:schemeClr>
          </a:solidFill>
        </p:spPr>
        <p:txBody>
          <a:bodyPr wrap="square">
            <a:spAutoFit/>
          </a:bodyPr>
          <a:lstStyle/>
          <a:p>
            <a:pPr>
              <a:spcBef>
                <a:spcPts val="600"/>
              </a:spcBef>
            </a:pPr>
            <a:r>
              <a:rPr lang="hu-HU" sz="1400" b="1" dirty="0" err="1">
                <a:solidFill>
                  <a:srgbClr val="0C2148"/>
                </a:solidFill>
                <a:latin typeface="Calibri" panose="020F0502020204030204" pitchFamily="34" charset="0"/>
                <a:cs typeface="Times New Roman" panose="02020603050405020304" pitchFamily="18" charset="0"/>
              </a:rPr>
              <a:t>Its</a:t>
            </a:r>
            <a:r>
              <a:rPr lang="hu-HU" sz="1400" b="1" dirty="0">
                <a:solidFill>
                  <a:srgbClr val="0C2148"/>
                </a:solidFill>
                <a:latin typeface="Calibri" panose="020F0502020204030204" pitchFamily="34" charset="0"/>
                <a:cs typeface="Times New Roman" panose="02020603050405020304" pitchFamily="18" charset="0"/>
              </a:rPr>
              <a:t> m</a:t>
            </a:r>
            <a:r>
              <a:rPr lang="en-US" sz="1400" b="1" dirty="0" err="1">
                <a:solidFill>
                  <a:srgbClr val="0C2148"/>
                </a:solidFill>
                <a:latin typeface="Calibri" panose="020F0502020204030204" pitchFamily="34" charset="0"/>
                <a:cs typeface="Times New Roman" panose="02020603050405020304" pitchFamily="18" charset="0"/>
              </a:rPr>
              <a:t>ain</a:t>
            </a:r>
            <a:r>
              <a:rPr lang="en-US" sz="1400" b="1" dirty="0">
                <a:solidFill>
                  <a:srgbClr val="0C2148"/>
                </a:solidFill>
                <a:latin typeface="Calibri" panose="020F0502020204030204" pitchFamily="34" charset="0"/>
                <a:cs typeface="Times New Roman" panose="02020603050405020304" pitchFamily="18" charset="0"/>
              </a:rPr>
              <a:t> source </a:t>
            </a:r>
            <a:r>
              <a:rPr lang="hu-HU" sz="1400" b="1" dirty="0">
                <a:solidFill>
                  <a:srgbClr val="0C2148"/>
                </a:solidFill>
                <a:latin typeface="Calibri" panose="020F0502020204030204" pitchFamily="34" charset="0"/>
                <a:cs typeface="Times New Roman" panose="02020603050405020304" pitchFamily="18" charset="0"/>
              </a:rPr>
              <a:t>is</a:t>
            </a:r>
            <a:r>
              <a:rPr lang="en-US" sz="1400" b="1" dirty="0">
                <a:solidFill>
                  <a:srgbClr val="0C2148"/>
                </a:solidFill>
                <a:latin typeface="Calibri" panose="020F0502020204030204" pitchFamily="34" charset="0"/>
                <a:cs typeface="Times New Roman" panose="02020603050405020304" pitchFamily="18" charset="0"/>
              </a:rPr>
              <a:t> interest income on deposits with the </a:t>
            </a:r>
            <a:r>
              <a:rPr lang="en-US" sz="1400" b="1" dirty="0" err="1">
                <a:solidFill>
                  <a:srgbClr val="0C2148"/>
                </a:solidFill>
                <a:latin typeface="Calibri" panose="020F0502020204030204" pitchFamily="34" charset="0"/>
                <a:cs typeface="Times New Roman" panose="02020603050405020304" pitchFamily="18" charset="0"/>
              </a:rPr>
              <a:t>MNB</a:t>
            </a:r>
            <a:r>
              <a:rPr lang="hu-HU" sz="1400" b="1" dirty="0">
                <a:solidFill>
                  <a:srgbClr val="0C2148"/>
                </a:solidFill>
                <a:latin typeface="Calibri" panose="020F0502020204030204" pitchFamily="34"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id="{851C6608-926F-5DF0-DD3C-1155E9160BCE}"/>
              </a:ext>
            </a:extLst>
          </p:cNvPr>
          <p:cNvCxnSpPr>
            <a:cxnSpLocks/>
          </p:cNvCxnSpPr>
          <p:nvPr/>
        </p:nvCxnSpPr>
        <p:spPr>
          <a:xfrm>
            <a:off x="9451774" y="2445273"/>
            <a:ext cx="0" cy="1514082"/>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A5A535-6198-24D5-358D-FE88EB26FC52}"/>
              </a:ext>
            </a:extLst>
          </p:cNvPr>
          <p:cNvCxnSpPr>
            <a:cxnSpLocks/>
            <a:endCxn id="2" idx="1"/>
          </p:cNvCxnSpPr>
          <p:nvPr/>
        </p:nvCxnSpPr>
        <p:spPr>
          <a:xfrm>
            <a:off x="9451774" y="2974650"/>
            <a:ext cx="353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BD2BE7-1895-4A03-C08E-F68BBC2694F2}"/>
              </a:ext>
            </a:extLst>
          </p:cNvPr>
          <p:cNvCxnSpPr>
            <a:cxnSpLocks/>
          </p:cNvCxnSpPr>
          <p:nvPr/>
        </p:nvCxnSpPr>
        <p:spPr>
          <a:xfrm>
            <a:off x="9451774" y="3959356"/>
            <a:ext cx="353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58B8B6AC-4692-5D3E-CB95-63B0BFD49C40}"/>
              </a:ext>
            </a:extLst>
          </p:cNvPr>
          <p:cNvSpPr/>
          <p:nvPr/>
        </p:nvSpPr>
        <p:spPr>
          <a:xfrm flipH="1">
            <a:off x="8947194" y="1820724"/>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pic>
        <p:nvPicPr>
          <p:cNvPr id="12" name="Kép 11">
            <a:extLst>
              <a:ext uri="{FF2B5EF4-FFF2-40B4-BE49-F238E27FC236}">
                <a16:creationId xmlns:a16="http://schemas.microsoft.com/office/drawing/2014/main" id="{CB96F336-6013-605C-4D64-C22867DA7815}"/>
              </a:ext>
            </a:extLst>
          </p:cNvPr>
          <p:cNvPicPr>
            <a:picLocks noChangeAspect="1"/>
          </p:cNvPicPr>
          <p:nvPr/>
        </p:nvPicPr>
        <p:blipFill>
          <a:blip r:embed="rId2"/>
          <a:stretch>
            <a:fillRect/>
          </a:stretch>
        </p:blipFill>
        <p:spPr>
          <a:xfrm>
            <a:off x="3315217" y="1349006"/>
            <a:ext cx="5545866" cy="4159987"/>
          </a:xfrm>
          <a:prstGeom prst="rect">
            <a:avLst/>
          </a:prstGeom>
        </p:spPr>
      </p:pic>
    </p:spTree>
    <p:extLst>
      <p:ext uri="{BB962C8B-B14F-4D97-AF65-F5344CB8AC3E}">
        <p14:creationId xmlns:p14="http://schemas.microsoft.com/office/powerpoint/2010/main" val="143103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11200-FE08-54BF-E194-8AD8BCBCD7FB}"/>
              </a:ext>
            </a:extLst>
          </p:cNvPr>
          <p:cNvSpPr>
            <a:spLocks noGrp="1"/>
          </p:cNvSpPr>
          <p:nvPr>
            <p:ph type="title"/>
          </p:nvPr>
        </p:nvSpPr>
        <p:spPr>
          <a:xfrm>
            <a:off x="3385414" y="108963"/>
            <a:ext cx="8557712" cy="713833"/>
          </a:xfrm>
        </p:spPr>
        <p:txBody>
          <a:bodyPr>
            <a:no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repricing of retail term deposits lags significantly behind the increase in short-term interbank yields</a:t>
            </a:r>
            <a:r>
              <a:rPr lang="en-GB" sz="2000" dirty="0"/>
              <a:t>…</a:t>
            </a:r>
          </a:p>
        </p:txBody>
      </p:sp>
      <p:sp>
        <p:nvSpPr>
          <p:cNvPr id="2" name="Text Placeholder 3">
            <a:extLst>
              <a:ext uri="{FF2B5EF4-FFF2-40B4-BE49-F238E27FC236}">
                <a16:creationId xmlns:a16="http://schemas.microsoft.com/office/drawing/2014/main" id="{17832AA8-7E6B-FCA7-B932-BE8C24B7E107}"/>
              </a:ext>
            </a:extLst>
          </p:cNvPr>
          <p:cNvSpPr txBox="1">
            <a:spLocks/>
          </p:cNvSpPr>
          <p:nvPr/>
        </p:nvSpPr>
        <p:spPr>
          <a:xfrm>
            <a:off x="3218577" y="6488667"/>
            <a:ext cx="7530517"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Source | </a:t>
            </a:r>
            <a:r>
              <a:rPr lang="en-GB" sz="1200" dirty="0" err="1"/>
              <a:t>MNB</a:t>
            </a:r>
            <a:endParaRPr lang="en-GB" sz="1200" dirty="0"/>
          </a:p>
        </p:txBody>
      </p:sp>
      <p:sp>
        <p:nvSpPr>
          <p:cNvPr id="5" name="Szövegdoboz 2">
            <a:extLst>
              <a:ext uri="{FF2B5EF4-FFF2-40B4-BE49-F238E27FC236}">
                <a16:creationId xmlns:a16="http://schemas.microsoft.com/office/drawing/2014/main" id="{CBFB4458-9339-268B-CD18-F5C6F1C5D0A9}"/>
              </a:ext>
            </a:extLst>
          </p:cNvPr>
          <p:cNvSpPr txBox="1"/>
          <p:nvPr/>
        </p:nvSpPr>
        <p:spPr>
          <a:xfrm>
            <a:off x="3163968" y="5861222"/>
            <a:ext cx="8946244"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average annualized interest rate of the HUF deposits of the private sector and the development of the average monthly level of the 3-month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BUBOR</a:t>
            </a:r>
            <a:endParaRPr lang="en-GB" dirty="0"/>
          </a:p>
        </p:txBody>
      </p:sp>
      <p:sp>
        <p:nvSpPr>
          <p:cNvPr id="4" name="Rectangle 3">
            <a:extLst>
              <a:ext uri="{FF2B5EF4-FFF2-40B4-BE49-F238E27FC236}">
                <a16:creationId xmlns:a16="http://schemas.microsoft.com/office/drawing/2014/main" id="{A8527BFA-FECC-A1CE-ACCA-F565B96EA227}"/>
              </a:ext>
            </a:extLst>
          </p:cNvPr>
          <p:cNvSpPr/>
          <p:nvPr/>
        </p:nvSpPr>
        <p:spPr>
          <a:xfrm>
            <a:off x="3218577" y="778913"/>
            <a:ext cx="8837027" cy="81812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2"/>
                </a:solidFill>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a:solidFill>
                  <a:schemeClr val="tx2"/>
                </a:solidFill>
              </a:rPr>
              <a:t>and also from the expected level based on the previous relationship between interbank and deposit interest rates, which topic we deal with - statistical methods - in the highlighted chapter of the report.</a:t>
            </a:r>
          </a:p>
        </p:txBody>
      </p:sp>
      <p:sp>
        <p:nvSpPr>
          <p:cNvPr id="7" name="TextBox 6">
            <a:extLst>
              <a:ext uri="{FF2B5EF4-FFF2-40B4-BE49-F238E27FC236}">
                <a16:creationId xmlns:a16="http://schemas.microsoft.com/office/drawing/2014/main" id="{5EFA1BF0-3D2E-2513-926F-4DD8B33F7D7E}"/>
              </a:ext>
            </a:extLst>
          </p:cNvPr>
          <p:cNvSpPr txBox="1"/>
          <p:nvPr/>
        </p:nvSpPr>
        <p:spPr>
          <a:xfrm>
            <a:off x="8718486" y="1647407"/>
            <a:ext cx="3224640" cy="2286790"/>
          </a:xfrm>
          <a:prstGeom prst="rect">
            <a:avLst/>
          </a:prstGeom>
          <a:noFill/>
          <a:ln w="254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i="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600" b="1" u="sng" dirty="0"/>
              <a:t>Why is the transmission different?</a:t>
            </a:r>
          </a:p>
          <a:p>
            <a:pPr algn="l"/>
            <a:r>
              <a:rPr lang="en-GB" sz="1600" b="1" i="0" dirty="0"/>
              <a:t>Possible reasons:</a:t>
            </a:r>
          </a:p>
          <a:p>
            <a:pPr marL="285750" indent="-285750" algn="l">
              <a:buFont typeface="Arial" panose="020B0604020202020204" pitchFamily="34" charset="0"/>
              <a:buChar char="•"/>
            </a:pPr>
            <a:r>
              <a:rPr lang="en-GB" sz="1600" i="0" dirty="0"/>
              <a:t>abundant liquidity,</a:t>
            </a:r>
          </a:p>
          <a:p>
            <a:pPr marL="285750" indent="-285750" algn="l">
              <a:buFont typeface="Arial" panose="020B0604020202020204" pitchFamily="34" charset="0"/>
              <a:buChar char="•"/>
            </a:pPr>
            <a:r>
              <a:rPr lang="en-GB" sz="1600" i="0" dirty="0"/>
              <a:t>competition (difficulties switching bank accounts),</a:t>
            </a:r>
          </a:p>
          <a:p>
            <a:pPr marL="285750" indent="-285750" algn="l">
              <a:buFont typeface="Arial" panose="020B0604020202020204" pitchFamily="34" charset="0"/>
              <a:buChar char="•"/>
            </a:pPr>
            <a:r>
              <a:rPr lang="en-GB" sz="1600" i="0" dirty="0"/>
              <a:t>residential government bonds,</a:t>
            </a:r>
          </a:p>
          <a:p>
            <a:pPr marL="285750" indent="-285750" algn="l">
              <a:buFont typeface="Arial" panose="020B0604020202020204" pitchFamily="34" charset="0"/>
              <a:buChar char="•"/>
            </a:pPr>
            <a:r>
              <a:rPr lang="en-GB" sz="1600" i="0" dirty="0"/>
              <a:t>financial awareness,</a:t>
            </a:r>
          </a:p>
          <a:p>
            <a:pPr marL="285750" indent="-285750" algn="l">
              <a:buFont typeface="Arial" panose="020B0604020202020204" pitchFamily="34" charset="0"/>
              <a:buChar char="•"/>
            </a:pPr>
            <a:r>
              <a:rPr lang="en-GB" sz="1600" i="0" dirty="0"/>
              <a:t>government measures(interest stop, windfall tax)</a:t>
            </a:r>
          </a:p>
        </p:txBody>
      </p:sp>
      <p:sp>
        <p:nvSpPr>
          <p:cNvPr id="6" name="TextBox 5">
            <a:extLst>
              <a:ext uri="{FF2B5EF4-FFF2-40B4-BE49-F238E27FC236}">
                <a16:creationId xmlns:a16="http://schemas.microsoft.com/office/drawing/2014/main" id="{B8BCFC9B-1E43-DCE0-5F11-CCE6D7D7ECB2}"/>
              </a:ext>
            </a:extLst>
          </p:cNvPr>
          <p:cNvSpPr txBox="1"/>
          <p:nvPr/>
        </p:nvSpPr>
        <p:spPr>
          <a:xfrm>
            <a:off x="8718486" y="4008826"/>
            <a:ext cx="3224641" cy="1815882"/>
          </a:xfrm>
          <a:prstGeom prst="rect">
            <a:avLst/>
          </a:prstGeom>
          <a:solidFill>
            <a:schemeClr val="accent3"/>
          </a:solidFill>
        </p:spPr>
        <p:txBody>
          <a:bodyPr wrap="square" rtlCol="0">
            <a:spAutoFit/>
          </a:bodyPr>
          <a:lstStyle/>
          <a:p>
            <a:r>
              <a:rPr lang="en-GB" sz="1600" dirty="0">
                <a:solidFill>
                  <a:schemeClr val="bg1"/>
                </a:solidFill>
              </a:rPr>
              <a:t>In the medium term, the low level of interest increases the risk of a decrease in the deposit stock, but at the same time there is still considerable room for </a:t>
            </a:r>
            <a:r>
              <a:rPr lang="en-GB" sz="1600" dirty="0" err="1">
                <a:solidFill>
                  <a:schemeClr val="bg1"/>
                </a:solidFill>
              </a:rPr>
              <a:t>maneuver</a:t>
            </a:r>
            <a:r>
              <a:rPr lang="en-GB" sz="1600" dirty="0">
                <a:solidFill>
                  <a:schemeClr val="bg1"/>
                </a:solidFill>
              </a:rPr>
              <a:t> due to the high liquidity reserves at the system level.</a:t>
            </a:r>
          </a:p>
        </p:txBody>
      </p:sp>
      <p:pic>
        <p:nvPicPr>
          <p:cNvPr id="10" name="Picture 9">
            <a:extLst>
              <a:ext uri="{FF2B5EF4-FFF2-40B4-BE49-F238E27FC236}">
                <a16:creationId xmlns:a16="http://schemas.microsoft.com/office/drawing/2014/main" id="{CDC71427-B9ED-B495-F01B-25324A30675E}"/>
              </a:ext>
            </a:extLst>
          </p:cNvPr>
          <p:cNvPicPr>
            <a:picLocks noChangeAspect="1"/>
          </p:cNvPicPr>
          <p:nvPr/>
        </p:nvPicPr>
        <p:blipFill>
          <a:blip r:embed="rId2"/>
          <a:stretch>
            <a:fillRect/>
          </a:stretch>
        </p:blipFill>
        <p:spPr>
          <a:xfrm>
            <a:off x="3149970" y="1679917"/>
            <a:ext cx="5568516" cy="4098428"/>
          </a:xfrm>
          <a:prstGeom prst="rect">
            <a:avLst/>
          </a:prstGeom>
        </p:spPr>
      </p:pic>
    </p:spTree>
    <p:extLst>
      <p:ext uri="{BB962C8B-B14F-4D97-AF65-F5344CB8AC3E}">
        <p14:creationId xmlns:p14="http://schemas.microsoft.com/office/powerpoint/2010/main" val="208185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38B4314C-3B7D-5B39-BD2A-DD48FA9DF7FC}"/>
              </a:ext>
            </a:extLst>
          </p:cNvPr>
          <p:cNvSpPr>
            <a:spLocks noGrp="1"/>
          </p:cNvSpPr>
          <p:nvPr>
            <p:ph type="title"/>
          </p:nvPr>
        </p:nvSpPr>
        <p:spPr>
          <a:xfrm>
            <a:off x="3160451" y="232987"/>
            <a:ext cx="8620625" cy="612000"/>
          </a:xfrm>
        </p:spPr>
        <p:txBody>
          <a:bodyPr>
            <a:noAutofit/>
          </a:bodyPr>
          <a:lstStyle/>
          <a:p>
            <a:r>
              <a:rPr lang="en-GB" sz="2000" dirty="0">
                <a:solidFill>
                  <a:schemeClr val="tx2"/>
                </a:solidFill>
              </a:rPr>
              <a:t>Banks' shock resilience remains stable, previous risks have not materialised</a:t>
            </a:r>
          </a:p>
        </p:txBody>
      </p:sp>
      <p:sp>
        <p:nvSpPr>
          <p:cNvPr id="23" name="TextBox 22">
            <a:extLst>
              <a:ext uri="{FF2B5EF4-FFF2-40B4-BE49-F238E27FC236}">
                <a16:creationId xmlns:a16="http://schemas.microsoft.com/office/drawing/2014/main" id="{6A66F663-F0BC-A7CE-3E75-7364C6F62A70}"/>
              </a:ext>
            </a:extLst>
          </p:cNvPr>
          <p:cNvSpPr txBox="1"/>
          <p:nvPr/>
        </p:nvSpPr>
        <p:spPr>
          <a:xfrm>
            <a:off x="3160452" y="6051065"/>
            <a:ext cx="6029942" cy="369332"/>
          </a:xfrm>
          <a:prstGeom prst="rect">
            <a:avLst/>
          </a:prstGeom>
          <a:noFill/>
        </p:spPr>
        <p:txBody>
          <a:bodyPr wrap="square">
            <a:spAutoFit/>
          </a:bodyPr>
          <a:lstStyle/>
          <a:p>
            <a:r>
              <a:rPr lang="en-GB" i="1" dirty="0">
                <a:solidFill>
                  <a:srgbClr val="0C2148"/>
                </a:solidFill>
                <a:latin typeface="Calibri" panose="020F0502020204030204" pitchFamily="34" charset="0"/>
                <a:cs typeface="Times New Roman" panose="02020603050405020304" pitchFamily="18" charset="0"/>
              </a:rPr>
              <a:t>Financial stability indicators of the Hungarian banking system</a:t>
            </a:r>
            <a:endParaRPr lang="en-GB" dirty="0"/>
          </a:p>
        </p:txBody>
      </p:sp>
      <p:sp>
        <p:nvSpPr>
          <p:cNvPr id="25" name="Rectangle 24">
            <a:extLst>
              <a:ext uri="{FF2B5EF4-FFF2-40B4-BE49-F238E27FC236}">
                <a16:creationId xmlns:a16="http://schemas.microsoft.com/office/drawing/2014/main" id="{A3EA997C-3A3F-BD94-2330-F6FFEF338D6C}"/>
              </a:ext>
            </a:extLst>
          </p:cNvPr>
          <p:cNvSpPr/>
          <p:nvPr/>
        </p:nvSpPr>
        <p:spPr>
          <a:xfrm>
            <a:off x="3129271" y="1024474"/>
            <a:ext cx="9022754" cy="1015663"/>
          </a:xfrm>
          <a:prstGeom prst="rect">
            <a:avLst/>
          </a:prstGeom>
        </p:spPr>
        <p:txBody>
          <a:bodyPr wrap="square">
            <a:spAutoFit/>
          </a:bodyPr>
          <a:lstStyle/>
          <a:p>
            <a:pPr algn="ctr"/>
            <a:r>
              <a:rPr lang="en-GB" sz="20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international</a:t>
            </a:r>
            <a:r>
              <a:rPr lang="hu-HU" sz="20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bank failures have had a temporary negative impact on the valuations of European and Hungarian banks, but the fundamentals of the banking systems, with strict regulation and supervision, make them resilient to similar events.</a:t>
            </a:r>
          </a:p>
        </p:txBody>
      </p:sp>
      <p:pic>
        <p:nvPicPr>
          <p:cNvPr id="28" name="Picture 2" descr="Protection shield with a check mark - Free technology icons">
            <a:extLst>
              <a:ext uri="{FF2B5EF4-FFF2-40B4-BE49-F238E27FC236}">
                <a16:creationId xmlns:a16="http://schemas.microsoft.com/office/drawing/2014/main" id="{735F84E3-AA51-CDB8-3191-FA81B3FF419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24026" y="2040137"/>
            <a:ext cx="940798" cy="940798"/>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4">
            <a:extLst>
              <a:ext uri="{FF2B5EF4-FFF2-40B4-BE49-F238E27FC236}">
                <a16:creationId xmlns:a16="http://schemas.microsoft.com/office/drawing/2014/main" id="{A938836F-8F9C-C7BC-BD5E-DFE8A72B6423}"/>
              </a:ext>
            </a:extLst>
          </p:cNvPr>
          <p:cNvSpPr>
            <a:spLocks noGrp="1"/>
          </p:cNvSpPr>
          <p:nvPr>
            <p:ph type="body" sz="quarter" idx="17"/>
          </p:nvPr>
        </p:nvSpPr>
        <p:spPr>
          <a:xfrm>
            <a:off x="3160451" y="6375170"/>
            <a:ext cx="8867976" cy="271371"/>
          </a:xfrm>
        </p:spPr>
        <p:txBody>
          <a:bodyPr/>
          <a:lstStyle/>
          <a:p>
            <a:r>
              <a:rPr lang="en-GB" sz="1200" dirty="0"/>
              <a:t>Source: </a:t>
            </a:r>
            <a:r>
              <a:rPr lang="en-GB" sz="1200" dirty="0" err="1"/>
              <a:t>MNB</a:t>
            </a:r>
            <a:endParaRPr lang="en-GB" sz="1200" dirty="0"/>
          </a:p>
        </p:txBody>
      </p:sp>
      <p:sp>
        <p:nvSpPr>
          <p:cNvPr id="4" name="Text Placeholder 2">
            <a:extLst>
              <a:ext uri="{FF2B5EF4-FFF2-40B4-BE49-F238E27FC236}">
                <a16:creationId xmlns:a16="http://schemas.microsoft.com/office/drawing/2014/main" id="{E9588E59-0E35-7E0C-758B-A9C39B826FFA}"/>
              </a:ext>
            </a:extLst>
          </p:cNvPr>
          <p:cNvSpPr txBox="1">
            <a:spLocks/>
          </p:cNvSpPr>
          <p:nvPr/>
        </p:nvSpPr>
        <p:spPr>
          <a:xfrm>
            <a:off x="9150418" y="3002206"/>
            <a:ext cx="3001607" cy="3016914"/>
          </a:xfrm>
          <a:prstGeom prst="rect">
            <a:avLst/>
          </a:prstGeom>
          <a:solidFill>
            <a:schemeClr val="tx2">
              <a:lumMod val="10000"/>
              <a:lumOff val="90000"/>
            </a:schemeClr>
          </a:solidFill>
        </p:spPr>
        <p:txBody>
          <a:bodyPr>
            <a:normAutofit lnSpcReduction="10000"/>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hu-HU" sz="200" b="1" dirty="0"/>
          </a:p>
          <a:p>
            <a:pPr>
              <a:lnSpc>
                <a:spcPct val="100000"/>
              </a:lnSpc>
              <a:spcBef>
                <a:spcPts val="600"/>
              </a:spcBef>
            </a:pPr>
            <a:r>
              <a:rPr lang="en-GB" sz="1800" b="1" dirty="0"/>
              <a:t>Most severe risks:</a:t>
            </a:r>
          </a:p>
          <a:p>
            <a:pPr marL="342900" indent="-342900">
              <a:lnSpc>
                <a:spcPct val="100000"/>
              </a:lnSpc>
              <a:spcBef>
                <a:spcPts val="600"/>
              </a:spcBef>
              <a:buFont typeface="Wingdings" panose="05000000000000000000" pitchFamily="2" charset="2"/>
              <a:buChar char="Ø"/>
            </a:pPr>
            <a:r>
              <a:rPr lang="en-GB" sz="1600" dirty="0"/>
              <a:t>Risk tolerance reduction</a:t>
            </a:r>
          </a:p>
          <a:p>
            <a:pPr marL="342900" indent="-342900">
              <a:lnSpc>
                <a:spcPct val="100000"/>
              </a:lnSpc>
              <a:spcBef>
                <a:spcPts val="600"/>
              </a:spcBef>
              <a:buFont typeface="Wingdings" panose="05000000000000000000" pitchFamily="2" charset="2"/>
              <a:buChar char="Ø"/>
            </a:pPr>
            <a:r>
              <a:rPr lang="en-GB" sz="1600" dirty="0"/>
              <a:t>Possible additional sanctions, war exposures of parent banks</a:t>
            </a:r>
          </a:p>
          <a:p>
            <a:pPr marL="342900" indent="-342900">
              <a:lnSpc>
                <a:spcPct val="100000"/>
              </a:lnSpc>
              <a:spcBef>
                <a:spcPts val="600"/>
              </a:spcBef>
              <a:buFont typeface="Wingdings" panose="05000000000000000000" pitchFamily="2" charset="2"/>
              <a:buChar char="Ø"/>
            </a:pPr>
            <a:r>
              <a:rPr lang="en-GB" sz="1600" dirty="0"/>
              <a:t>Potential decrease in deposits</a:t>
            </a:r>
          </a:p>
          <a:p>
            <a:pPr marL="342900" indent="-342900">
              <a:lnSpc>
                <a:spcPct val="100000"/>
              </a:lnSpc>
              <a:spcBef>
                <a:spcPts val="600"/>
              </a:spcBef>
              <a:buFont typeface="Wingdings" panose="05000000000000000000" pitchFamily="2" charset="2"/>
              <a:buChar char="Ø"/>
            </a:pPr>
            <a:r>
              <a:rPr lang="en-GB" sz="1600" dirty="0"/>
              <a:t>Slowing credit dynamics</a:t>
            </a:r>
          </a:p>
          <a:p>
            <a:pPr marL="342900" indent="-342900">
              <a:lnSpc>
                <a:spcPct val="100000"/>
              </a:lnSpc>
              <a:spcBef>
                <a:spcPts val="600"/>
              </a:spcBef>
              <a:buFont typeface="Wingdings" panose="05000000000000000000" pitchFamily="2" charset="2"/>
              <a:buChar char="Ø"/>
            </a:pPr>
            <a:r>
              <a:rPr lang="en-GB" sz="1600" dirty="0"/>
              <a:t>Tighter credit conditions</a:t>
            </a:r>
          </a:p>
          <a:p>
            <a:pPr marL="342900" indent="-342900">
              <a:lnSpc>
                <a:spcPct val="100000"/>
              </a:lnSpc>
              <a:spcBef>
                <a:spcPts val="600"/>
              </a:spcBef>
              <a:buFont typeface="Wingdings" panose="05000000000000000000" pitchFamily="2" charset="2"/>
              <a:buChar char="Ø"/>
            </a:pPr>
            <a:r>
              <a:rPr lang="en-GB" sz="1600" dirty="0"/>
              <a:t>Real estate market risks, overvaluation</a:t>
            </a:r>
          </a:p>
        </p:txBody>
      </p:sp>
      <p:pic>
        <p:nvPicPr>
          <p:cNvPr id="1026" name="Picture 2" descr="Exclamation mark - Free communications icons">
            <a:extLst>
              <a:ext uri="{FF2B5EF4-FFF2-40B4-BE49-F238E27FC236}">
                <a16:creationId xmlns:a16="http://schemas.microsoft.com/office/drawing/2014/main" id="{1562FD97-9842-6085-DD69-C7DBB131A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1709" y="2101659"/>
            <a:ext cx="839024" cy="839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02B401-9B91-8E09-14A4-95791B247709}"/>
              </a:ext>
            </a:extLst>
          </p:cNvPr>
          <p:cNvPicPr>
            <a:picLocks noChangeAspect="1"/>
          </p:cNvPicPr>
          <p:nvPr/>
        </p:nvPicPr>
        <p:blipFill>
          <a:blip r:embed="rId5"/>
          <a:stretch>
            <a:fillRect/>
          </a:stretch>
        </p:blipFill>
        <p:spPr>
          <a:xfrm>
            <a:off x="3160451" y="3002206"/>
            <a:ext cx="5754344" cy="3065507"/>
          </a:xfrm>
          <a:prstGeom prst="rect">
            <a:avLst/>
          </a:prstGeom>
        </p:spPr>
      </p:pic>
    </p:spTree>
    <p:extLst>
      <p:ext uri="{BB962C8B-B14F-4D97-AF65-F5344CB8AC3E}">
        <p14:creationId xmlns:p14="http://schemas.microsoft.com/office/powerpoint/2010/main" val="185869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E9DD4-4253-1A9E-6951-CAE42F47191B}"/>
              </a:ext>
            </a:extLst>
          </p:cNvPr>
          <p:cNvSpPr>
            <a:spLocks noGrp="1"/>
          </p:cNvSpPr>
          <p:nvPr>
            <p:ph type="title"/>
          </p:nvPr>
        </p:nvSpPr>
        <p:spPr/>
        <p:txBody>
          <a:bodyPr vert="horz" lIns="72000" tIns="36000" rIns="72000" bIns="36000" rtlCol="0" anchor="ctr">
            <a:noAutofit/>
          </a:bodyPr>
          <a:lstStyle/>
          <a:p>
            <a:r>
              <a:rPr lang="hu-HU" sz="2000" dirty="0"/>
              <a:t>Banking </a:t>
            </a:r>
            <a:r>
              <a:rPr lang="hu-HU" sz="2000" dirty="0" err="1"/>
              <a:t>Sector's</a:t>
            </a:r>
            <a:r>
              <a:rPr lang="hu-HU" sz="2000" dirty="0"/>
              <a:t> </a:t>
            </a:r>
            <a:r>
              <a:rPr lang="hu-HU" sz="2000" dirty="0" err="1"/>
              <a:t>return</a:t>
            </a:r>
            <a:r>
              <a:rPr lang="hu-HU" sz="2000" dirty="0"/>
              <a:t> </a:t>
            </a:r>
            <a:r>
              <a:rPr lang="hu-HU" sz="2000" dirty="0" err="1"/>
              <a:t>on</a:t>
            </a:r>
            <a:r>
              <a:rPr lang="hu-HU" sz="2000" dirty="0"/>
              <a:t> </a:t>
            </a:r>
            <a:r>
              <a:rPr lang="hu-HU" sz="2000" dirty="0" err="1"/>
              <a:t>equity</a:t>
            </a:r>
            <a:r>
              <a:rPr lang="hu-HU" sz="2000" dirty="0"/>
              <a:t> </a:t>
            </a:r>
            <a:r>
              <a:rPr lang="en-US" sz="2000" dirty="0"/>
              <a:t>did not change significantly compared to the previous year</a:t>
            </a:r>
            <a:endParaRPr lang="hu-HU" sz="2000" dirty="0"/>
          </a:p>
        </p:txBody>
      </p:sp>
      <p:sp>
        <p:nvSpPr>
          <p:cNvPr id="9" name="Text Placeholder 3">
            <a:extLst>
              <a:ext uri="{FF2B5EF4-FFF2-40B4-BE49-F238E27FC236}">
                <a16:creationId xmlns:a16="http://schemas.microsoft.com/office/drawing/2014/main" id="{E8CE49E5-08E1-F1F0-C2A2-020E3E5668ED}"/>
              </a:ext>
            </a:extLst>
          </p:cNvPr>
          <p:cNvSpPr txBox="1">
            <a:spLocks/>
          </p:cNvSpPr>
          <p:nvPr/>
        </p:nvSpPr>
        <p:spPr>
          <a:xfrm>
            <a:off x="3166642" y="6119029"/>
            <a:ext cx="8282019" cy="452751"/>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hu-HU" dirty="0" err="1"/>
              <a:t>Note</a:t>
            </a:r>
            <a:r>
              <a:rPr lang="hu-HU" dirty="0"/>
              <a:t> | </a:t>
            </a:r>
            <a:r>
              <a:rPr lang="en-US" dirty="0"/>
              <a:t>Monthly time series based on non-consolidated data. The yield premium is the difference between the 12-month rolling ROE and the yield on the one-year Discount Treasury Bill. Backward-looking yield for the ROE, forward-looking yield for the Discount Treasury Bill</a:t>
            </a:r>
            <a:r>
              <a:rPr lang="hu-HU" dirty="0"/>
              <a:t>.  </a:t>
            </a:r>
            <a:r>
              <a:rPr lang="hu-HU" dirty="0" err="1"/>
              <a:t>Source</a:t>
            </a:r>
            <a:r>
              <a:rPr lang="hu-HU" dirty="0"/>
              <a:t> | MNB</a:t>
            </a:r>
          </a:p>
        </p:txBody>
      </p:sp>
      <p:sp>
        <p:nvSpPr>
          <p:cNvPr id="10" name="Szövegdoboz 2">
            <a:extLst>
              <a:ext uri="{FF2B5EF4-FFF2-40B4-BE49-F238E27FC236}">
                <a16:creationId xmlns:a16="http://schemas.microsoft.com/office/drawing/2014/main" id="{108543E9-FAD0-0E83-7C4F-9029B9DBA020}"/>
              </a:ext>
            </a:extLst>
          </p:cNvPr>
          <p:cNvSpPr txBox="1"/>
          <p:nvPr/>
        </p:nvSpPr>
        <p:spPr>
          <a:xfrm>
            <a:off x="3166642" y="5495208"/>
            <a:ext cx="8840133" cy="590931"/>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Distribution of 12-month rolling after-tax return on equity of credit institutions weighted by the balance sheet total</a:t>
            </a:r>
            <a:endParaRPr lang="hu-HU" dirty="0"/>
          </a:p>
        </p:txBody>
      </p:sp>
      <p:sp>
        <p:nvSpPr>
          <p:cNvPr id="12" name="TextBox 11">
            <a:extLst>
              <a:ext uri="{FF2B5EF4-FFF2-40B4-BE49-F238E27FC236}">
                <a16:creationId xmlns:a16="http://schemas.microsoft.com/office/drawing/2014/main" id="{E3A512A1-C42B-6547-0AC9-D1E1D45A56A7}"/>
              </a:ext>
            </a:extLst>
          </p:cNvPr>
          <p:cNvSpPr txBox="1"/>
          <p:nvPr/>
        </p:nvSpPr>
        <p:spPr>
          <a:xfrm>
            <a:off x="9325070" y="2089537"/>
            <a:ext cx="2690758" cy="2031325"/>
          </a:xfrm>
          <a:prstGeom prst="rect">
            <a:avLst/>
          </a:prstGeom>
          <a:solidFill>
            <a:schemeClr val="accent3"/>
          </a:solidFill>
        </p:spPr>
        <p:txBody>
          <a:bodyPr wrap="square">
            <a:spAutoFit/>
          </a:bodyPr>
          <a:lstStyle/>
          <a:p>
            <a:r>
              <a:rPr lang="hu-HU"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RoE</a:t>
            </a:r>
            <a:r>
              <a:rPr lang="hu-H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(2022): 9%</a:t>
            </a:r>
            <a:br>
              <a:rPr lang="hu-HU"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hu-HU"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hu-HU"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he profitability of banks was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well below the cost of equity for nearly one third of the sector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on a balance sheet total basis</a:t>
            </a:r>
            <a:r>
              <a:rPr lang="hu-HU"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hu-HU" dirty="0">
              <a:solidFill>
                <a:schemeClr val="bg1"/>
              </a:solidFill>
            </a:endParaRPr>
          </a:p>
        </p:txBody>
      </p:sp>
      <p:pic>
        <p:nvPicPr>
          <p:cNvPr id="2" name="Kép 1">
            <a:extLst>
              <a:ext uri="{FF2B5EF4-FFF2-40B4-BE49-F238E27FC236}">
                <a16:creationId xmlns:a16="http://schemas.microsoft.com/office/drawing/2014/main" id="{D9532AF3-9649-AC8A-D846-A75EA7CAC77B}"/>
              </a:ext>
            </a:extLst>
          </p:cNvPr>
          <p:cNvPicPr>
            <a:picLocks noChangeAspect="1"/>
          </p:cNvPicPr>
          <p:nvPr/>
        </p:nvPicPr>
        <p:blipFill>
          <a:blip r:embed="rId2"/>
          <a:stretch>
            <a:fillRect/>
          </a:stretch>
        </p:blipFill>
        <p:spPr>
          <a:xfrm>
            <a:off x="3287054" y="1067326"/>
            <a:ext cx="5617891" cy="4212824"/>
          </a:xfrm>
          <a:prstGeom prst="rect">
            <a:avLst/>
          </a:prstGeom>
        </p:spPr>
      </p:pic>
    </p:spTree>
    <p:extLst>
      <p:ext uri="{BB962C8B-B14F-4D97-AF65-F5344CB8AC3E}">
        <p14:creationId xmlns:p14="http://schemas.microsoft.com/office/powerpoint/2010/main" val="179454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50E97-9819-ADB2-1118-7E4BDFA2C725}"/>
              </a:ext>
            </a:extLst>
          </p:cNvPr>
          <p:cNvSpPr>
            <a:spLocks noGrp="1"/>
          </p:cNvSpPr>
          <p:nvPr>
            <p:ph type="title"/>
          </p:nvPr>
        </p:nvSpPr>
        <p:spPr>
          <a:xfrm>
            <a:off x="3391271" y="252003"/>
            <a:ext cx="8390876" cy="848286"/>
          </a:xfrm>
        </p:spPr>
        <p:txBody>
          <a:bodyPr>
            <a:noAutofit/>
          </a:bodyPr>
          <a:lstStyle/>
          <a:p>
            <a:r>
              <a:rPr lang="en-AU" sz="2000" dirty="0"/>
              <a:t>Credit risks have not yet materialised, Which is supported by the stable labour market</a:t>
            </a:r>
          </a:p>
        </p:txBody>
      </p:sp>
      <p:sp>
        <p:nvSpPr>
          <p:cNvPr id="4" name="Text Placeholder 3">
            <a:extLst>
              <a:ext uri="{FF2B5EF4-FFF2-40B4-BE49-F238E27FC236}">
                <a16:creationId xmlns:a16="http://schemas.microsoft.com/office/drawing/2014/main" id="{86CBEBB3-57B6-F697-65A4-4FC0CC242523}"/>
              </a:ext>
            </a:extLst>
          </p:cNvPr>
          <p:cNvSpPr>
            <a:spLocks noGrp="1"/>
          </p:cNvSpPr>
          <p:nvPr>
            <p:ph type="body" sz="quarter" idx="17"/>
          </p:nvPr>
        </p:nvSpPr>
        <p:spPr>
          <a:xfrm>
            <a:off x="3391271" y="6432888"/>
            <a:ext cx="6811982" cy="229326"/>
          </a:xfrm>
        </p:spPr>
        <p:txBody>
          <a:bodyPr vert="horz" lIns="91440" tIns="45720" rIns="91440" bIns="45720" rtlCol="0" anchor="ctr">
            <a:noAutofit/>
          </a:bodyPr>
          <a:lstStyle/>
          <a:p>
            <a:r>
              <a:rPr lang="hu-HU" sz="1200" dirty="0" err="1"/>
              <a:t>Source</a:t>
            </a:r>
            <a:r>
              <a:rPr lang="hu-HU" sz="1200" dirty="0"/>
              <a:t> | MNB</a:t>
            </a:r>
          </a:p>
        </p:txBody>
      </p:sp>
      <p:sp>
        <p:nvSpPr>
          <p:cNvPr id="8" name="Szövegdoboz 2">
            <a:extLst>
              <a:ext uri="{FF2B5EF4-FFF2-40B4-BE49-F238E27FC236}">
                <a16:creationId xmlns:a16="http://schemas.microsoft.com/office/drawing/2014/main" id="{74BFBD9F-8B93-CE73-C8D4-AB8A6A8EF5A9}"/>
              </a:ext>
            </a:extLst>
          </p:cNvPr>
          <p:cNvSpPr txBox="1"/>
          <p:nvPr/>
        </p:nvSpPr>
        <p:spPr>
          <a:xfrm>
            <a:off x="3329792" y="5755035"/>
            <a:ext cx="5585608" cy="590931"/>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AU"/>
              <a:t>Non-performing loan volume and </a:t>
            </a:r>
            <a:r>
              <a:rPr lang="en-AU" dirty="0" err="1"/>
              <a:t>npl</a:t>
            </a:r>
            <a:r>
              <a:rPr lang="en-AU" dirty="0"/>
              <a:t>-ratio of the private sector towards the credit institution sector</a:t>
            </a:r>
          </a:p>
        </p:txBody>
      </p:sp>
      <p:graphicFrame>
        <p:nvGraphicFramePr>
          <p:cNvPr id="5" name="Table 9">
            <a:extLst>
              <a:ext uri="{FF2B5EF4-FFF2-40B4-BE49-F238E27FC236}">
                <a16:creationId xmlns:a16="http://schemas.microsoft.com/office/drawing/2014/main" id="{2F448E50-45A2-B51D-A58F-4B63A6A8D5F2}"/>
              </a:ext>
            </a:extLst>
          </p:cNvPr>
          <p:cNvGraphicFramePr>
            <a:graphicFrameLocks noGrp="1"/>
          </p:cNvGraphicFramePr>
          <p:nvPr/>
        </p:nvGraphicFramePr>
        <p:xfrm>
          <a:off x="9166293" y="1250859"/>
          <a:ext cx="2892894" cy="4754880"/>
        </p:xfrm>
        <a:graphic>
          <a:graphicData uri="http://schemas.openxmlformats.org/drawingml/2006/table">
            <a:tbl>
              <a:tblPr firstRow="1" bandRow="1">
                <a:tableStyleId>{9DCAF9ED-07DC-4A11-8D7F-57B35C25682E}</a:tableStyleId>
              </a:tblPr>
              <a:tblGrid>
                <a:gridCol w="1054763">
                  <a:extLst>
                    <a:ext uri="{9D8B030D-6E8A-4147-A177-3AD203B41FA5}">
                      <a16:colId xmlns:a16="http://schemas.microsoft.com/office/drawing/2014/main" val="3354791646"/>
                    </a:ext>
                  </a:extLst>
                </a:gridCol>
                <a:gridCol w="587829">
                  <a:extLst>
                    <a:ext uri="{9D8B030D-6E8A-4147-A177-3AD203B41FA5}">
                      <a16:colId xmlns:a16="http://schemas.microsoft.com/office/drawing/2014/main" val="2769636397"/>
                    </a:ext>
                  </a:extLst>
                </a:gridCol>
                <a:gridCol w="634482">
                  <a:extLst>
                    <a:ext uri="{9D8B030D-6E8A-4147-A177-3AD203B41FA5}">
                      <a16:colId xmlns:a16="http://schemas.microsoft.com/office/drawing/2014/main" val="3624485722"/>
                    </a:ext>
                  </a:extLst>
                </a:gridCol>
                <a:gridCol w="615820">
                  <a:extLst>
                    <a:ext uri="{9D8B030D-6E8A-4147-A177-3AD203B41FA5}">
                      <a16:colId xmlns:a16="http://schemas.microsoft.com/office/drawing/2014/main" val="2367990997"/>
                    </a:ext>
                  </a:extLst>
                </a:gridCol>
              </a:tblGrid>
              <a:tr h="416754">
                <a:tc>
                  <a:txBody>
                    <a:bodyPr/>
                    <a:lstStyle/>
                    <a:p>
                      <a:endParaRPr lang="en-AU" noProof="0" dirty="0"/>
                    </a:p>
                  </a:txBody>
                  <a:tcPr anchor="ctr"/>
                </a:tc>
                <a:tc>
                  <a:txBody>
                    <a:bodyPr/>
                    <a:lstStyle/>
                    <a:p>
                      <a:pPr algn="ctr"/>
                      <a:r>
                        <a:rPr lang="en-AU" noProof="0" dirty="0"/>
                        <a:t>Dec. 2021</a:t>
                      </a:r>
                    </a:p>
                  </a:txBody>
                  <a:tcPr anchor="ctr"/>
                </a:tc>
                <a:tc>
                  <a:txBody>
                    <a:bodyPr/>
                    <a:lstStyle/>
                    <a:p>
                      <a:pPr algn="ctr"/>
                      <a:r>
                        <a:rPr lang="en-AU" noProof="0" dirty="0"/>
                        <a:t>Dec. 2022</a:t>
                      </a:r>
                    </a:p>
                  </a:txBody>
                  <a:tcPr anchor="ctr"/>
                </a:tc>
                <a:tc>
                  <a:txBody>
                    <a:bodyPr/>
                    <a:lstStyle/>
                    <a:p>
                      <a:pPr algn="ctr" defTabSz="719138">
                        <a:tabLst/>
                      </a:pPr>
                      <a:r>
                        <a:rPr lang="en-AU" noProof="0" dirty="0"/>
                        <a:t>Feb. 2023</a:t>
                      </a:r>
                    </a:p>
                  </a:txBody>
                  <a:tcPr anchor="ctr"/>
                </a:tc>
                <a:extLst>
                  <a:ext uri="{0D108BD9-81ED-4DB2-BD59-A6C34878D82A}">
                    <a16:rowId xmlns:a16="http://schemas.microsoft.com/office/drawing/2014/main" val="3449768183"/>
                  </a:ext>
                </a:extLst>
              </a:tr>
              <a:tr h="342693">
                <a:tc>
                  <a:txBody>
                    <a:bodyPr/>
                    <a:lstStyle/>
                    <a:p>
                      <a:r>
                        <a:rPr lang="en-AU" noProof="0" dirty="0"/>
                        <a:t>Corporate NPL</a:t>
                      </a:r>
                    </a:p>
                  </a:txBody>
                  <a:tcPr anchor="ctr"/>
                </a:tc>
                <a:tc>
                  <a:txBody>
                    <a:bodyPr/>
                    <a:lstStyle/>
                    <a:p>
                      <a:pPr algn="ctr"/>
                      <a:r>
                        <a:rPr lang="en-AU" noProof="0" dirty="0"/>
                        <a:t>4.1%</a:t>
                      </a:r>
                    </a:p>
                  </a:txBody>
                  <a:tcPr anchor="ctr"/>
                </a:tc>
                <a:tc>
                  <a:txBody>
                    <a:bodyPr/>
                    <a:lstStyle/>
                    <a:p>
                      <a:pPr algn="ctr"/>
                      <a:r>
                        <a:rPr lang="en-AU" noProof="0" dirty="0"/>
                        <a:t>3.9%</a:t>
                      </a:r>
                    </a:p>
                  </a:txBody>
                  <a:tcPr anchor="ctr"/>
                </a:tc>
                <a:tc>
                  <a:txBody>
                    <a:bodyPr/>
                    <a:lstStyle/>
                    <a:p>
                      <a:pPr algn="ctr"/>
                      <a:r>
                        <a:rPr lang="en-AU" noProof="0" dirty="0"/>
                        <a:t>3.7%</a:t>
                      </a:r>
                    </a:p>
                  </a:txBody>
                  <a:tcPr anchor="ctr"/>
                </a:tc>
                <a:extLst>
                  <a:ext uri="{0D108BD9-81ED-4DB2-BD59-A6C34878D82A}">
                    <a16:rowId xmlns:a16="http://schemas.microsoft.com/office/drawing/2014/main" val="2833824438"/>
                  </a:ext>
                </a:extLst>
              </a:tr>
              <a:tr h="347735">
                <a:tc>
                  <a:txBody>
                    <a:bodyPr/>
                    <a:lstStyle/>
                    <a:p>
                      <a:r>
                        <a:rPr lang="en-AU" noProof="0" dirty="0"/>
                        <a:t>Household NPL</a:t>
                      </a:r>
                    </a:p>
                  </a:txBody>
                  <a:tcPr anchor="ctr"/>
                </a:tc>
                <a:tc>
                  <a:txBody>
                    <a:bodyPr/>
                    <a:lstStyle/>
                    <a:p>
                      <a:pPr algn="ctr"/>
                      <a:r>
                        <a:rPr lang="en-AU" noProof="0" dirty="0"/>
                        <a:t>4.2%</a:t>
                      </a:r>
                    </a:p>
                  </a:txBody>
                  <a:tcPr anchor="ctr"/>
                </a:tc>
                <a:tc>
                  <a:txBody>
                    <a:bodyPr/>
                    <a:lstStyle/>
                    <a:p>
                      <a:pPr algn="ctr"/>
                      <a:r>
                        <a:rPr lang="en-AU" noProof="0" dirty="0"/>
                        <a:t>4.4%</a:t>
                      </a:r>
                    </a:p>
                  </a:txBody>
                  <a:tcPr anchor="ctr"/>
                </a:tc>
                <a:tc>
                  <a:txBody>
                    <a:bodyPr/>
                    <a:lstStyle/>
                    <a:p>
                      <a:pPr algn="ctr"/>
                      <a:r>
                        <a:rPr lang="en-AU" noProof="0" dirty="0"/>
                        <a:t>4.3%</a:t>
                      </a:r>
                    </a:p>
                  </a:txBody>
                  <a:tcPr anchor="ctr"/>
                </a:tc>
                <a:extLst>
                  <a:ext uri="{0D108BD9-81ED-4DB2-BD59-A6C34878D82A}">
                    <a16:rowId xmlns:a16="http://schemas.microsoft.com/office/drawing/2014/main" val="3203474796"/>
                  </a:ext>
                </a:extLst>
              </a:tr>
              <a:tr h="374559">
                <a:tc>
                  <a:txBody>
                    <a:bodyPr/>
                    <a:lstStyle/>
                    <a:p>
                      <a:r>
                        <a:rPr lang="en-AU" noProof="0" dirty="0"/>
                        <a:t>Corporate 90+ days delinquency</a:t>
                      </a:r>
                    </a:p>
                  </a:txBody>
                  <a:tcPr anchor="ctr"/>
                </a:tc>
                <a:tc>
                  <a:txBody>
                    <a:bodyPr/>
                    <a:lstStyle/>
                    <a:p>
                      <a:pPr algn="ctr"/>
                      <a:r>
                        <a:rPr lang="en-AU" noProof="0" dirty="0"/>
                        <a:t>0.7%</a:t>
                      </a:r>
                    </a:p>
                  </a:txBody>
                  <a:tcPr anchor="ctr"/>
                </a:tc>
                <a:tc>
                  <a:txBody>
                    <a:bodyPr/>
                    <a:lstStyle/>
                    <a:p>
                      <a:pPr algn="ctr"/>
                      <a:r>
                        <a:rPr lang="en-AU" noProof="0" dirty="0"/>
                        <a:t>1.2%</a:t>
                      </a:r>
                    </a:p>
                  </a:txBody>
                  <a:tcPr anchor="ctr"/>
                </a:tc>
                <a:tc>
                  <a:txBody>
                    <a:bodyPr/>
                    <a:lstStyle/>
                    <a:p>
                      <a:pPr algn="ctr"/>
                      <a:r>
                        <a:rPr lang="en-AU" noProof="0" dirty="0"/>
                        <a:t>1.2%</a:t>
                      </a:r>
                    </a:p>
                  </a:txBody>
                  <a:tcPr anchor="ctr"/>
                </a:tc>
                <a:extLst>
                  <a:ext uri="{0D108BD9-81ED-4DB2-BD59-A6C34878D82A}">
                    <a16:rowId xmlns:a16="http://schemas.microsoft.com/office/drawing/2014/main" val="3152516253"/>
                  </a:ext>
                </a:extLst>
              </a:tr>
              <a:tr h="303551">
                <a:tc>
                  <a:txBody>
                    <a:bodyPr/>
                    <a:lstStyle/>
                    <a:p>
                      <a:r>
                        <a:rPr lang="en-AU" noProof="0" dirty="0"/>
                        <a:t>Household 90+ days delinquency</a:t>
                      </a:r>
                    </a:p>
                  </a:txBody>
                  <a:tcPr anchor="ctr"/>
                </a:tc>
                <a:tc>
                  <a:txBody>
                    <a:bodyPr/>
                    <a:lstStyle/>
                    <a:p>
                      <a:pPr algn="ctr"/>
                      <a:r>
                        <a:rPr lang="en-AU" noProof="0" dirty="0"/>
                        <a:t>1.3%</a:t>
                      </a:r>
                    </a:p>
                  </a:txBody>
                  <a:tcPr anchor="ctr"/>
                </a:tc>
                <a:tc>
                  <a:txBody>
                    <a:bodyPr/>
                    <a:lstStyle/>
                    <a:p>
                      <a:pPr algn="ctr"/>
                      <a:r>
                        <a:rPr lang="en-AU" noProof="0" dirty="0"/>
                        <a:t>1.5%</a:t>
                      </a:r>
                    </a:p>
                  </a:txBody>
                  <a:tcPr anchor="ctr"/>
                </a:tc>
                <a:tc>
                  <a:txBody>
                    <a:bodyPr/>
                    <a:lstStyle/>
                    <a:p>
                      <a:pPr algn="ctr"/>
                      <a:r>
                        <a:rPr lang="en-AU" noProof="0" dirty="0"/>
                        <a:t>1.5%</a:t>
                      </a:r>
                    </a:p>
                  </a:txBody>
                  <a:tcPr anchor="ctr"/>
                </a:tc>
                <a:extLst>
                  <a:ext uri="{0D108BD9-81ED-4DB2-BD59-A6C34878D82A}">
                    <a16:rowId xmlns:a16="http://schemas.microsoft.com/office/drawing/2014/main" val="341869089"/>
                  </a:ext>
                </a:extLst>
              </a:tr>
              <a:tr h="403370">
                <a:tc>
                  <a:txBody>
                    <a:bodyPr/>
                    <a:lstStyle/>
                    <a:p>
                      <a:r>
                        <a:rPr lang="en-AU" noProof="0" dirty="0"/>
                        <a:t>Corporate delinquency below 90 days</a:t>
                      </a:r>
                    </a:p>
                  </a:txBody>
                  <a:tcPr anchor="ctr"/>
                </a:tc>
                <a:tc>
                  <a:txBody>
                    <a:bodyPr/>
                    <a:lstStyle/>
                    <a:p>
                      <a:pPr algn="ctr"/>
                      <a:r>
                        <a:rPr lang="en-AU" noProof="0" dirty="0"/>
                        <a:t>3.5%</a:t>
                      </a:r>
                    </a:p>
                  </a:txBody>
                  <a:tcPr anchor="ctr"/>
                </a:tc>
                <a:tc>
                  <a:txBody>
                    <a:bodyPr/>
                    <a:lstStyle/>
                    <a:p>
                      <a:pPr algn="ctr"/>
                      <a:r>
                        <a:rPr lang="en-AU" noProof="0" dirty="0"/>
                        <a:t>5.2%</a:t>
                      </a:r>
                    </a:p>
                  </a:txBody>
                  <a:tcPr anchor="ctr"/>
                </a:tc>
                <a:tc>
                  <a:txBody>
                    <a:bodyPr/>
                    <a:lstStyle/>
                    <a:p>
                      <a:pPr algn="ctr"/>
                      <a:r>
                        <a:rPr lang="en-AU" noProof="0" dirty="0"/>
                        <a:t>3.4%</a:t>
                      </a:r>
                    </a:p>
                  </a:txBody>
                  <a:tcPr anchor="ctr"/>
                </a:tc>
                <a:extLst>
                  <a:ext uri="{0D108BD9-81ED-4DB2-BD59-A6C34878D82A}">
                    <a16:rowId xmlns:a16="http://schemas.microsoft.com/office/drawing/2014/main" val="3215812321"/>
                  </a:ext>
                </a:extLst>
              </a:tr>
              <a:tr h="331339">
                <a:tc>
                  <a:txBody>
                    <a:bodyPr/>
                    <a:lstStyle/>
                    <a:p>
                      <a:r>
                        <a:rPr lang="en-AU" noProof="0" dirty="0"/>
                        <a:t>Household delinquency below 90 days</a:t>
                      </a:r>
                    </a:p>
                  </a:txBody>
                  <a:tcPr anchor="ctr"/>
                </a:tc>
                <a:tc>
                  <a:txBody>
                    <a:bodyPr/>
                    <a:lstStyle/>
                    <a:p>
                      <a:pPr algn="ctr"/>
                      <a:r>
                        <a:rPr lang="en-AU" noProof="0" dirty="0"/>
                        <a:t>4.1%</a:t>
                      </a:r>
                    </a:p>
                  </a:txBody>
                  <a:tcPr anchor="ctr"/>
                </a:tc>
                <a:tc>
                  <a:txBody>
                    <a:bodyPr/>
                    <a:lstStyle/>
                    <a:p>
                      <a:pPr algn="ctr"/>
                      <a:r>
                        <a:rPr lang="en-AU" noProof="0" dirty="0"/>
                        <a:t>4.5%</a:t>
                      </a:r>
                    </a:p>
                  </a:txBody>
                  <a:tcPr anchor="ctr"/>
                </a:tc>
                <a:tc>
                  <a:txBody>
                    <a:bodyPr/>
                    <a:lstStyle/>
                    <a:p>
                      <a:pPr algn="ctr"/>
                      <a:r>
                        <a:rPr lang="en-AU" noProof="0" dirty="0"/>
                        <a:t>4.5%</a:t>
                      </a:r>
                    </a:p>
                  </a:txBody>
                  <a:tcPr anchor="ctr"/>
                </a:tc>
                <a:extLst>
                  <a:ext uri="{0D108BD9-81ED-4DB2-BD59-A6C34878D82A}">
                    <a16:rowId xmlns:a16="http://schemas.microsoft.com/office/drawing/2014/main" val="2984704873"/>
                  </a:ext>
                </a:extLst>
              </a:tr>
            </a:tbl>
          </a:graphicData>
        </a:graphic>
      </p:graphicFrame>
      <p:pic>
        <p:nvPicPr>
          <p:cNvPr id="2" name="Picture 1">
            <a:extLst>
              <a:ext uri="{FF2B5EF4-FFF2-40B4-BE49-F238E27FC236}">
                <a16:creationId xmlns:a16="http://schemas.microsoft.com/office/drawing/2014/main" id="{F83F506C-0EDB-066D-DCB8-264A8C7144C3}"/>
              </a:ext>
            </a:extLst>
          </p:cNvPr>
          <p:cNvPicPr>
            <a:picLocks noChangeAspect="1"/>
          </p:cNvPicPr>
          <p:nvPr/>
        </p:nvPicPr>
        <p:blipFill>
          <a:blip r:embed="rId2"/>
          <a:stretch>
            <a:fillRect/>
          </a:stretch>
        </p:blipFill>
        <p:spPr>
          <a:xfrm>
            <a:off x="3115339" y="1187211"/>
            <a:ext cx="5877935" cy="4407829"/>
          </a:xfrm>
          <a:prstGeom prst="rect">
            <a:avLst/>
          </a:prstGeom>
        </p:spPr>
      </p:pic>
    </p:spTree>
    <p:extLst>
      <p:ext uri="{BB962C8B-B14F-4D97-AF65-F5344CB8AC3E}">
        <p14:creationId xmlns:p14="http://schemas.microsoft.com/office/powerpoint/2010/main" val="88709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50E97-9819-ADB2-1118-7E4BDFA2C725}"/>
              </a:ext>
            </a:extLst>
          </p:cNvPr>
          <p:cNvSpPr>
            <a:spLocks noGrp="1"/>
          </p:cNvSpPr>
          <p:nvPr>
            <p:ph type="title"/>
          </p:nvPr>
        </p:nvSpPr>
        <p:spPr/>
        <p:txBody>
          <a:bodyPr>
            <a:noAutofit/>
          </a:bodyPr>
          <a:lstStyle/>
          <a:p>
            <a:r>
              <a:rPr lang="en-AU" sz="2000">
                <a:solidFill>
                  <a:srgbClr val="0C2148"/>
                </a:solidFill>
                <a:latin typeface="Calibri" panose="020F0502020204030204" pitchFamily="34" charset="0"/>
                <a:ea typeface="Calibri" panose="020F0502020204030204" pitchFamily="34" charset="0"/>
                <a:cs typeface="Times New Roman" panose="02020603050405020304" pitchFamily="18" charset="0"/>
              </a:rPr>
              <a:t>Household interest rate cap measure has a limited debt-service effect on the macro level, it should be targeted towards the most affected</a:t>
            </a:r>
            <a:endParaRPr lang="en-AU" sz="2000"/>
          </a:p>
        </p:txBody>
      </p:sp>
      <p:sp>
        <p:nvSpPr>
          <p:cNvPr id="4" name="Text Placeholder 3">
            <a:extLst>
              <a:ext uri="{FF2B5EF4-FFF2-40B4-BE49-F238E27FC236}">
                <a16:creationId xmlns:a16="http://schemas.microsoft.com/office/drawing/2014/main" id="{86CBEBB3-57B6-F697-65A4-4FC0CC242523}"/>
              </a:ext>
            </a:extLst>
          </p:cNvPr>
          <p:cNvSpPr>
            <a:spLocks noGrp="1"/>
          </p:cNvSpPr>
          <p:nvPr>
            <p:ph type="body" sz="quarter" idx="17"/>
          </p:nvPr>
        </p:nvSpPr>
        <p:spPr>
          <a:xfrm>
            <a:off x="3077236" y="5833072"/>
            <a:ext cx="8402880" cy="1024282"/>
          </a:xfrm>
        </p:spPr>
        <p:txBody>
          <a:bodyPr vert="horz" lIns="91440" tIns="45720" rIns="91440" bIns="45720" rtlCol="0" anchor="ctr">
            <a:noAutofit/>
          </a:bodyPr>
          <a:lstStyle/>
          <a:p>
            <a:r>
              <a:rPr lang="hu-HU" sz="1200" dirty="0" err="1"/>
              <a:t>Note</a:t>
            </a:r>
            <a:r>
              <a:rPr lang="hu-HU" sz="1200" dirty="0"/>
              <a:t> | </a:t>
            </a:r>
            <a:r>
              <a:rPr lang="en-US" sz="1200" dirty="0"/>
              <a:t>Calculated with an interest forward path as of 19 April. Interest repayment burdens and principal repayments are calculated as a proportion of the disposable income of the household segment. The excess repayment burden without the interest rate cap was calculated ceteris paribus, i.e. only the interest rate on mortgages was changed compared to the scenario with the interest rate cap, everything else was assumed unchanged. The interest rate time series on the outstanding mortgage loan portfolio is a volume-weighted average interest rate, which is calculated from 2020 Q1 onwards on the basis of micro-data from the Credit Registry</a:t>
            </a:r>
            <a:r>
              <a:rPr lang="hu-HU" sz="1200" dirty="0"/>
              <a:t>. </a:t>
            </a:r>
            <a:r>
              <a:rPr lang="hu-HU" sz="1200" dirty="0" err="1"/>
              <a:t>Source</a:t>
            </a:r>
            <a:r>
              <a:rPr lang="hu-HU" sz="1200" dirty="0"/>
              <a:t> | MNB</a:t>
            </a:r>
          </a:p>
        </p:txBody>
      </p:sp>
      <p:sp>
        <p:nvSpPr>
          <p:cNvPr id="8" name="Szövegdoboz 2">
            <a:extLst>
              <a:ext uri="{FF2B5EF4-FFF2-40B4-BE49-F238E27FC236}">
                <a16:creationId xmlns:a16="http://schemas.microsoft.com/office/drawing/2014/main" id="{74BFBD9F-8B93-CE73-C8D4-AB8A6A8EF5A9}"/>
              </a:ext>
            </a:extLst>
          </p:cNvPr>
          <p:cNvSpPr txBox="1"/>
          <p:nvPr/>
        </p:nvSpPr>
        <p:spPr>
          <a:xfrm>
            <a:off x="3162022" y="5137205"/>
            <a:ext cx="8620125" cy="590931"/>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Debt-service of the households as a ratio of their sectoral disposable income and interest rate on mortgage loans outstanding with and without the interest rate cap</a:t>
            </a:r>
            <a:endParaRPr lang="hu-HU" dirty="0"/>
          </a:p>
        </p:txBody>
      </p:sp>
      <p:sp>
        <p:nvSpPr>
          <p:cNvPr id="2" name="Rectangle 1">
            <a:extLst>
              <a:ext uri="{FF2B5EF4-FFF2-40B4-BE49-F238E27FC236}">
                <a16:creationId xmlns:a16="http://schemas.microsoft.com/office/drawing/2014/main" id="{33642658-7218-DF5C-0DCC-4C042F0D7287}"/>
              </a:ext>
            </a:extLst>
          </p:cNvPr>
          <p:cNvSpPr/>
          <p:nvPr/>
        </p:nvSpPr>
        <p:spPr>
          <a:xfrm>
            <a:off x="9053834" y="1223385"/>
            <a:ext cx="2939142" cy="3185487"/>
          </a:xfrm>
          <a:prstGeom prst="rect">
            <a:avLst/>
          </a:prstGeom>
          <a:solidFill>
            <a:schemeClr val="tx2">
              <a:lumMod val="10000"/>
              <a:lumOff val="90000"/>
            </a:schemeClr>
          </a:solidFill>
        </p:spPr>
        <p:txBody>
          <a:bodyPr wrap="square">
            <a:spAutoFit/>
          </a:bodyPr>
          <a:lstStyle/>
          <a:p>
            <a:pPr algn="ctr">
              <a:spcBef>
                <a:spcPts val="600"/>
              </a:spcBef>
            </a:pPr>
            <a:r>
              <a:rPr lang="en-AU">
                <a:solidFill>
                  <a:srgbClr val="0C2148"/>
                </a:solidFill>
                <a:latin typeface="Calibri" panose="020F0502020204030204" pitchFamily="34" charset="0"/>
                <a:cs typeface="Times New Roman" panose="02020603050405020304" pitchFamily="18" charset="0"/>
              </a:rPr>
              <a:t>The effect can be </a:t>
            </a:r>
            <a:r>
              <a:rPr lang="en-AU" b="1">
                <a:solidFill>
                  <a:srgbClr val="0C2148"/>
                </a:solidFill>
                <a:latin typeface="Calibri" panose="020F0502020204030204" pitchFamily="34" charset="0"/>
                <a:cs typeface="Times New Roman" panose="02020603050405020304" pitchFamily="18" charset="0"/>
              </a:rPr>
              <a:t>significant on the micro-level</a:t>
            </a:r>
            <a:r>
              <a:rPr lang="en-AU">
                <a:solidFill>
                  <a:srgbClr val="0C2148"/>
                </a:solidFill>
                <a:latin typeface="Calibri" panose="020F0502020204030204" pitchFamily="34" charset="0"/>
                <a:cs typeface="Times New Roman" panose="02020603050405020304" pitchFamily="18" charset="0"/>
              </a:rPr>
              <a:t>: </a:t>
            </a:r>
          </a:p>
          <a:p>
            <a:pPr algn="ctr">
              <a:spcBef>
                <a:spcPts val="600"/>
              </a:spcBef>
            </a:pPr>
            <a:r>
              <a:rPr lang="en-AU" altLang="hu-HU" sz="1600" dirty="0">
                <a:solidFill>
                  <a:srgbClr val="0C2148"/>
                </a:solidFill>
                <a:latin typeface="Calibri" panose="020F0502020204030204" pitchFamily="34" charset="0"/>
                <a:cs typeface="Times New Roman" panose="02020603050405020304" pitchFamily="18" charset="0"/>
              </a:rPr>
              <a:t>Median instalment would have increased by one and a half time (from 41 thousand HUF to 63 thousand  HUF), had the interest rate cap been phased out at the end of June 2023. This would have resulted in financial stress for certain households (especially in the case of longer remaining maturities).</a:t>
            </a:r>
            <a:endParaRPr lang="en-AU" sz="1600" dirty="0">
              <a:solidFill>
                <a:srgbClr val="0C2148"/>
              </a:solidFill>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5C2B421-6AFF-D9E9-F92B-29F0FE20E650}"/>
              </a:ext>
            </a:extLst>
          </p:cNvPr>
          <p:cNvPicPr>
            <a:picLocks noChangeAspect="1"/>
          </p:cNvPicPr>
          <p:nvPr/>
        </p:nvPicPr>
        <p:blipFill>
          <a:blip r:embed="rId2"/>
          <a:stretch>
            <a:fillRect/>
          </a:stretch>
        </p:blipFill>
        <p:spPr>
          <a:xfrm>
            <a:off x="3391271" y="1024282"/>
            <a:ext cx="5400000" cy="4096233"/>
          </a:xfrm>
          <a:prstGeom prst="rect">
            <a:avLst/>
          </a:prstGeom>
        </p:spPr>
      </p:pic>
    </p:spTree>
    <p:extLst>
      <p:ext uri="{BB962C8B-B14F-4D97-AF65-F5344CB8AC3E}">
        <p14:creationId xmlns:p14="http://schemas.microsoft.com/office/powerpoint/2010/main" val="12583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713C-FAF7-B5C8-AA6A-E3315000D2D3}"/>
              </a:ext>
            </a:extLst>
          </p:cNvPr>
          <p:cNvSpPr>
            <a:spLocks noGrp="1"/>
          </p:cNvSpPr>
          <p:nvPr>
            <p:ph type="title"/>
          </p:nvPr>
        </p:nvSpPr>
        <p:spPr/>
        <p:txBody>
          <a:bodyPr>
            <a:normAutofit/>
          </a:bodyPr>
          <a:lstStyle/>
          <a:p>
            <a:r>
              <a:rPr lang="en-US" sz="2000" dirty="0"/>
              <a:t>Increase in credit risks: signs of a housing market turnaround are visible in many EU countries</a:t>
            </a:r>
            <a:endParaRPr lang="hu-HU" sz="2000" dirty="0"/>
          </a:p>
        </p:txBody>
      </p:sp>
      <p:sp>
        <p:nvSpPr>
          <p:cNvPr id="3" name="Text Placeholder 2">
            <a:extLst>
              <a:ext uri="{FF2B5EF4-FFF2-40B4-BE49-F238E27FC236}">
                <a16:creationId xmlns:a16="http://schemas.microsoft.com/office/drawing/2014/main" id="{B951B3C1-E5AC-F57C-8DE1-5511D91D05C7}"/>
              </a:ext>
            </a:extLst>
          </p:cNvPr>
          <p:cNvSpPr>
            <a:spLocks noGrp="1"/>
          </p:cNvSpPr>
          <p:nvPr>
            <p:ph type="body" sz="quarter" idx="17"/>
          </p:nvPr>
        </p:nvSpPr>
        <p:spPr/>
        <p:txBody>
          <a:bodyPr/>
          <a:lstStyle/>
          <a:p>
            <a:r>
              <a:rPr lang="hu-HU" sz="1200" dirty="0" err="1"/>
              <a:t>Source</a:t>
            </a:r>
            <a:r>
              <a:rPr lang="hu-HU" sz="1200" dirty="0"/>
              <a:t> | </a:t>
            </a:r>
            <a:r>
              <a:rPr lang="hu-HU" sz="1200" dirty="0" err="1"/>
              <a:t>ECB</a:t>
            </a:r>
            <a:r>
              <a:rPr lang="hu-HU" sz="1200" dirty="0"/>
              <a:t>, Eurostat, MNB</a:t>
            </a:r>
          </a:p>
        </p:txBody>
      </p:sp>
      <p:sp>
        <p:nvSpPr>
          <p:cNvPr id="7" name="Szövegdoboz 2">
            <a:extLst>
              <a:ext uri="{FF2B5EF4-FFF2-40B4-BE49-F238E27FC236}">
                <a16:creationId xmlns:a16="http://schemas.microsoft.com/office/drawing/2014/main" id="{EBA76EDA-1288-6A76-FE29-792E004A8A8F}"/>
              </a:ext>
            </a:extLst>
          </p:cNvPr>
          <p:cNvSpPr txBox="1"/>
          <p:nvPr/>
        </p:nvSpPr>
        <p:spPr>
          <a:xfrm>
            <a:off x="3269973" y="5747481"/>
            <a:ext cx="8262496" cy="590931"/>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Quarterly change in housing prices and the annual change in the disbursement of new housing loans in the EU</a:t>
            </a:r>
            <a:endParaRPr lang="hu-HU" dirty="0"/>
          </a:p>
        </p:txBody>
      </p:sp>
      <p:sp>
        <p:nvSpPr>
          <p:cNvPr id="4" name="TextBox 3">
            <a:extLst>
              <a:ext uri="{FF2B5EF4-FFF2-40B4-BE49-F238E27FC236}">
                <a16:creationId xmlns:a16="http://schemas.microsoft.com/office/drawing/2014/main" id="{B31C5DDD-1BFF-C810-F06E-F5DFCC75A6A4}"/>
              </a:ext>
            </a:extLst>
          </p:cNvPr>
          <p:cNvSpPr txBox="1"/>
          <p:nvPr/>
        </p:nvSpPr>
        <p:spPr>
          <a:xfrm>
            <a:off x="9142277" y="1239796"/>
            <a:ext cx="2887587" cy="1815882"/>
          </a:xfrm>
          <a:prstGeom prst="rect">
            <a:avLst/>
          </a:prstGeom>
          <a:solidFill>
            <a:schemeClr val="tx2">
              <a:lumMod val="10000"/>
              <a:lumOff val="90000"/>
            </a:schemeClr>
          </a:solidFill>
        </p:spPr>
        <p:txBody>
          <a:bodyPr wrap="square">
            <a:spAutoFit/>
          </a:bodyPr>
          <a:lstStyle>
            <a:defPPr>
              <a:defRPr lang="en-US"/>
            </a:defPPr>
            <a:lvl1pPr>
              <a:spcBef>
                <a:spcPts val="600"/>
              </a:spcBef>
              <a:defRPr>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ctr"/>
            <a:r>
              <a:rPr lang="en-US" sz="1400" dirty="0"/>
              <a:t>The housing loan market and housing market decline </a:t>
            </a:r>
            <a:r>
              <a:rPr lang="en-US" sz="1400" b="1" dirty="0"/>
              <a:t>may point in the direction of a turnaround </a:t>
            </a:r>
            <a:r>
              <a:rPr lang="en-US" sz="1400" dirty="0"/>
              <a:t>that can be linked to economic uncertainty, a high inflation environment, tight monetary conditions and (in some countries) housing market overvaluation.</a:t>
            </a:r>
            <a:endParaRPr lang="hu-HU" sz="1400" dirty="0"/>
          </a:p>
        </p:txBody>
      </p:sp>
      <p:sp>
        <p:nvSpPr>
          <p:cNvPr id="12" name="TextBox 11">
            <a:extLst>
              <a:ext uri="{FF2B5EF4-FFF2-40B4-BE49-F238E27FC236}">
                <a16:creationId xmlns:a16="http://schemas.microsoft.com/office/drawing/2014/main" id="{37A87636-C1AB-6E2C-0193-46690129C897}"/>
              </a:ext>
            </a:extLst>
          </p:cNvPr>
          <p:cNvSpPr txBox="1"/>
          <p:nvPr/>
        </p:nvSpPr>
        <p:spPr>
          <a:xfrm>
            <a:off x="9142276" y="3136007"/>
            <a:ext cx="2887587" cy="2246769"/>
          </a:xfrm>
          <a:prstGeom prst="rect">
            <a:avLst/>
          </a:prstGeom>
          <a:solidFill>
            <a:schemeClr val="tx2">
              <a:lumMod val="10000"/>
              <a:lumOff val="90000"/>
            </a:schemeClr>
          </a:solidFill>
        </p:spPr>
        <p:txBody>
          <a:bodyPr wrap="square">
            <a:spAutoFit/>
          </a:bodyPr>
          <a:lstStyle>
            <a:defPPr>
              <a:defRPr lang="en-US"/>
            </a:defPPr>
            <a:lvl1pPr>
              <a:spcBef>
                <a:spcPts val="600"/>
              </a:spcBef>
              <a:defRPr>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ctr"/>
            <a:r>
              <a:rPr lang="en-GB" sz="1400" dirty="0"/>
              <a:t>There is no close correlation between the increase in loan interest rates and the degree of contraction of the credit market in EU countries. Based on the latest data, there was a 40-70 percent drop in housing loan disbursements in many EU countries, where the increase in average loan interest rates was "only" 150-250 basis points.</a:t>
            </a:r>
          </a:p>
        </p:txBody>
      </p:sp>
      <p:pic>
        <p:nvPicPr>
          <p:cNvPr id="5" name="Picture 4">
            <a:extLst>
              <a:ext uri="{FF2B5EF4-FFF2-40B4-BE49-F238E27FC236}">
                <a16:creationId xmlns:a16="http://schemas.microsoft.com/office/drawing/2014/main" id="{AEB72E87-1B90-D72A-FDFA-2F78F8C44CA8}"/>
              </a:ext>
            </a:extLst>
          </p:cNvPr>
          <p:cNvPicPr>
            <a:picLocks noChangeAspect="1"/>
          </p:cNvPicPr>
          <p:nvPr/>
        </p:nvPicPr>
        <p:blipFill>
          <a:blip r:embed="rId3"/>
          <a:stretch>
            <a:fillRect/>
          </a:stretch>
        </p:blipFill>
        <p:spPr>
          <a:xfrm>
            <a:off x="3138529" y="1093288"/>
            <a:ext cx="5914942" cy="4671424"/>
          </a:xfrm>
          <a:prstGeom prst="rect">
            <a:avLst/>
          </a:prstGeom>
        </p:spPr>
      </p:pic>
    </p:spTree>
    <p:extLst>
      <p:ext uri="{BB962C8B-B14F-4D97-AF65-F5344CB8AC3E}">
        <p14:creationId xmlns:p14="http://schemas.microsoft.com/office/powerpoint/2010/main" val="306835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98A0C8-22D2-E1B1-F17D-E32A2876FB64}"/>
              </a:ext>
            </a:extLst>
          </p:cNvPr>
          <p:cNvPicPr>
            <a:picLocks noChangeAspect="1"/>
          </p:cNvPicPr>
          <p:nvPr/>
        </p:nvPicPr>
        <p:blipFill>
          <a:blip r:embed="rId3"/>
          <a:stretch>
            <a:fillRect/>
          </a:stretch>
        </p:blipFill>
        <p:spPr>
          <a:xfrm>
            <a:off x="3049218" y="1171174"/>
            <a:ext cx="5797412" cy="4349593"/>
          </a:xfrm>
          <a:prstGeom prst="rect">
            <a:avLst/>
          </a:prstGeom>
        </p:spPr>
      </p:pic>
      <p:sp>
        <p:nvSpPr>
          <p:cNvPr id="3" name="Title 2">
            <a:extLst>
              <a:ext uri="{FF2B5EF4-FFF2-40B4-BE49-F238E27FC236}">
                <a16:creationId xmlns:a16="http://schemas.microsoft.com/office/drawing/2014/main" id="{342877A8-603F-BDCF-D2DB-D9D4CBF4C6B7}"/>
              </a:ext>
            </a:extLst>
          </p:cNvPr>
          <p:cNvSpPr>
            <a:spLocks noGrp="1"/>
          </p:cNvSpPr>
          <p:nvPr>
            <p:ph type="title"/>
          </p:nvPr>
        </p:nvSpPr>
        <p:spPr/>
        <p:txBody>
          <a:bodyPr>
            <a:noAutofit/>
          </a:bodyPr>
          <a:lstStyle/>
          <a:p>
            <a:r>
              <a:rPr lang="en-GB" sz="2400" dirty="0"/>
              <a:t>stability effects of the correction </a:t>
            </a:r>
            <a:r>
              <a:rPr lang="hu-HU" sz="2400" dirty="0"/>
              <a:t>in</a:t>
            </a:r>
            <a:r>
              <a:rPr lang="en-GB" sz="2400" dirty="0"/>
              <a:t> housing market overvaluation are limited</a:t>
            </a:r>
          </a:p>
        </p:txBody>
      </p:sp>
      <p:sp>
        <p:nvSpPr>
          <p:cNvPr id="7" name="TextBox 6">
            <a:extLst>
              <a:ext uri="{FF2B5EF4-FFF2-40B4-BE49-F238E27FC236}">
                <a16:creationId xmlns:a16="http://schemas.microsoft.com/office/drawing/2014/main" id="{58939211-6390-FB51-8A70-7263E263B568}"/>
              </a:ext>
            </a:extLst>
          </p:cNvPr>
          <p:cNvSpPr txBox="1"/>
          <p:nvPr/>
        </p:nvSpPr>
        <p:spPr>
          <a:xfrm>
            <a:off x="3530851" y="5608209"/>
            <a:ext cx="6994535" cy="584775"/>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dirty="0"/>
              <a:t>Distribution of the mortgage loan portfolio according to the current and adjusted LTV for housing market overvaluation</a:t>
            </a:r>
          </a:p>
        </p:txBody>
      </p:sp>
      <p:sp>
        <p:nvSpPr>
          <p:cNvPr id="8" name="Text Placeholder 3">
            <a:extLst>
              <a:ext uri="{FF2B5EF4-FFF2-40B4-BE49-F238E27FC236}">
                <a16:creationId xmlns:a16="http://schemas.microsoft.com/office/drawing/2014/main" id="{D76D318F-C49B-6CD5-AEF7-CC20E706ED65}"/>
              </a:ext>
            </a:extLst>
          </p:cNvPr>
          <p:cNvSpPr txBox="1">
            <a:spLocks/>
          </p:cNvSpPr>
          <p:nvPr/>
        </p:nvSpPr>
        <p:spPr>
          <a:xfrm>
            <a:off x="3154260" y="6276874"/>
            <a:ext cx="7447781" cy="541357"/>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Note | December 2022 stock. The overvaluation was calculated based on the percentage deviation of the house price-to income-ratio from its long-term average. Housing prices of 2022 are calculated based on the first three quarter. Source | MNB</a:t>
            </a:r>
          </a:p>
        </p:txBody>
      </p:sp>
      <p:sp>
        <p:nvSpPr>
          <p:cNvPr id="12" name="TextBox 11">
            <a:extLst>
              <a:ext uri="{FF2B5EF4-FFF2-40B4-BE49-F238E27FC236}">
                <a16:creationId xmlns:a16="http://schemas.microsoft.com/office/drawing/2014/main" id="{1176A734-B738-D45F-2A70-1A171177AC43}"/>
              </a:ext>
            </a:extLst>
          </p:cNvPr>
          <p:cNvSpPr txBox="1"/>
          <p:nvPr/>
        </p:nvSpPr>
        <p:spPr>
          <a:xfrm>
            <a:off x="9185406" y="2408304"/>
            <a:ext cx="2887587" cy="1815882"/>
          </a:xfrm>
          <a:prstGeom prst="rect">
            <a:avLst/>
          </a:prstGeom>
          <a:solidFill>
            <a:schemeClr val="tx2">
              <a:lumMod val="10000"/>
              <a:lumOff val="90000"/>
            </a:schemeClr>
          </a:solidFill>
        </p:spPr>
        <p:txBody>
          <a:bodyPr wrap="square">
            <a:spAutoFit/>
          </a:bodyPr>
          <a:lstStyle>
            <a:defPPr>
              <a:defRPr lang="en-US"/>
            </a:defPPr>
            <a:lvl1pPr>
              <a:spcBef>
                <a:spcPts val="600"/>
              </a:spcBef>
              <a:defRPr>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ctr"/>
            <a:r>
              <a:rPr lang="en-GB" sz="1600" dirty="0"/>
              <a:t>We estimate that, with a full </a:t>
            </a:r>
            <a:r>
              <a:rPr lang="en-GB" sz="1600" b="1" dirty="0"/>
              <a:t>correction</a:t>
            </a:r>
            <a:r>
              <a:rPr lang="en-GB" sz="1600" dirty="0"/>
              <a:t> of housing market overvaluation, </a:t>
            </a:r>
            <a:r>
              <a:rPr lang="en-GB" sz="1600" b="1" dirty="0"/>
              <a:t>15.4 per cent of the mortgage stock would be above 80 per cent LTV, which does not represent a significant risk.</a:t>
            </a:r>
            <a:endParaRPr lang="en-GB" sz="1600" dirty="0">
              <a:highlight>
                <a:srgbClr val="FFFF00"/>
              </a:highlight>
            </a:endParaRPr>
          </a:p>
        </p:txBody>
      </p:sp>
      <p:sp>
        <p:nvSpPr>
          <p:cNvPr id="2" name="Rectangle 1">
            <a:extLst>
              <a:ext uri="{FF2B5EF4-FFF2-40B4-BE49-F238E27FC236}">
                <a16:creationId xmlns:a16="http://schemas.microsoft.com/office/drawing/2014/main" id="{18608CD8-AADB-4DE4-9D4D-F28BDE9FB916}"/>
              </a:ext>
            </a:extLst>
          </p:cNvPr>
          <p:cNvSpPr/>
          <p:nvPr/>
        </p:nvSpPr>
        <p:spPr>
          <a:xfrm>
            <a:off x="7088697" y="1400235"/>
            <a:ext cx="1359016" cy="2832420"/>
          </a:xfrm>
          <a:prstGeom prst="rect">
            <a:avLst/>
          </a:prstGeom>
          <a:solidFill>
            <a:schemeClr val="tx2">
              <a:lumMod val="10000"/>
              <a:lumOff val="90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D899890-E183-B60F-6CA6-7564DE1BCD3C}"/>
              </a:ext>
            </a:extLst>
          </p:cNvPr>
          <p:cNvSpPr txBox="1"/>
          <p:nvPr/>
        </p:nvSpPr>
        <p:spPr>
          <a:xfrm>
            <a:off x="7377977" y="1685987"/>
            <a:ext cx="937260" cy="646331"/>
          </a:xfrm>
          <a:prstGeom prst="rect">
            <a:avLst/>
          </a:prstGeom>
          <a:noFill/>
        </p:spPr>
        <p:txBody>
          <a:bodyPr wrap="square" rtlCol="0">
            <a:spAutoFit/>
          </a:bodyPr>
          <a:lstStyle/>
          <a:p>
            <a:pPr algn="ctr"/>
            <a:r>
              <a:rPr lang="en-GB" sz="1200" dirty="0">
                <a:solidFill>
                  <a:schemeClr val="accent3"/>
                </a:solidFill>
              </a:rPr>
              <a:t>15.4 per cent of the portfolio</a:t>
            </a:r>
          </a:p>
        </p:txBody>
      </p:sp>
      <p:cxnSp>
        <p:nvCxnSpPr>
          <p:cNvPr id="9" name="Straight Arrow Connector 8">
            <a:extLst>
              <a:ext uri="{FF2B5EF4-FFF2-40B4-BE49-F238E27FC236}">
                <a16:creationId xmlns:a16="http://schemas.microsoft.com/office/drawing/2014/main" id="{7F4E7761-76DB-6658-15D8-91E1051C88C6}"/>
              </a:ext>
            </a:extLst>
          </p:cNvPr>
          <p:cNvCxnSpPr/>
          <p:nvPr/>
        </p:nvCxnSpPr>
        <p:spPr>
          <a:xfrm flipV="1">
            <a:off x="7377977" y="2416208"/>
            <a:ext cx="373380" cy="557559"/>
          </a:xfrm>
          <a:prstGeom prst="straightConnector1">
            <a:avLst/>
          </a:prstGeom>
          <a:ln w="3175">
            <a:solidFill>
              <a:schemeClr val="accent3">
                <a:alpha val="78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0FD537-405F-33B8-921C-21F8D843D603}"/>
              </a:ext>
            </a:extLst>
          </p:cNvPr>
          <p:cNvCxnSpPr>
            <a:cxnSpLocks/>
          </p:cNvCxnSpPr>
          <p:nvPr/>
        </p:nvCxnSpPr>
        <p:spPr>
          <a:xfrm flipV="1">
            <a:off x="7903757" y="2568608"/>
            <a:ext cx="0" cy="709959"/>
          </a:xfrm>
          <a:prstGeom prst="straightConnector1">
            <a:avLst/>
          </a:prstGeom>
          <a:ln w="3175">
            <a:solidFill>
              <a:schemeClr val="accent3">
                <a:alpha val="78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545E435-02ED-6FA9-3C7A-F277A6175E78}"/>
              </a:ext>
            </a:extLst>
          </p:cNvPr>
          <p:cNvCxnSpPr>
            <a:cxnSpLocks/>
          </p:cNvCxnSpPr>
          <p:nvPr/>
        </p:nvCxnSpPr>
        <p:spPr>
          <a:xfrm flipH="1" flipV="1">
            <a:off x="8056157" y="2416208"/>
            <a:ext cx="259080" cy="786159"/>
          </a:xfrm>
          <a:prstGeom prst="straightConnector1">
            <a:avLst/>
          </a:prstGeom>
          <a:ln w="3175">
            <a:solidFill>
              <a:schemeClr val="accent3">
                <a:alpha val="78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Arrow: Chevron 5">
            <a:extLst>
              <a:ext uri="{FF2B5EF4-FFF2-40B4-BE49-F238E27FC236}">
                <a16:creationId xmlns:a16="http://schemas.microsoft.com/office/drawing/2014/main" id="{CC4DA4C0-74A8-90A6-1E53-34CFCFB6A2E9}"/>
              </a:ext>
            </a:extLst>
          </p:cNvPr>
          <p:cNvSpPr/>
          <p:nvPr/>
        </p:nvSpPr>
        <p:spPr>
          <a:xfrm flipH="1">
            <a:off x="8730566" y="3540158"/>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97E70FE-9B7C-E474-719E-22765EEB2C35}"/>
              </a:ext>
            </a:extLst>
          </p:cNvPr>
          <p:cNvSpPr/>
          <p:nvPr/>
        </p:nvSpPr>
        <p:spPr>
          <a:xfrm>
            <a:off x="9185406" y="4229578"/>
            <a:ext cx="2887586" cy="523220"/>
          </a:xfrm>
          <a:prstGeom prst="rect">
            <a:avLst/>
          </a:prstGeom>
          <a:solidFill>
            <a:schemeClr val="accent6"/>
          </a:solidFill>
        </p:spPr>
        <p:txBody>
          <a:bodyPr wrap="square">
            <a:spAutoFit/>
          </a:bodyPr>
          <a:lstStyle/>
          <a:p>
            <a:pPr>
              <a:spcBef>
                <a:spcPts val="600"/>
              </a:spcBef>
            </a:pPr>
            <a:r>
              <a:rPr lang="en-GB"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topic is presented in Box 5 of the report.</a:t>
            </a:r>
          </a:p>
        </p:txBody>
      </p:sp>
    </p:spTree>
    <p:extLst>
      <p:ext uri="{BB962C8B-B14F-4D97-AF65-F5344CB8AC3E}">
        <p14:creationId xmlns:p14="http://schemas.microsoft.com/office/powerpoint/2010/main" val="155146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7BCCA-C818-3084-EDC7-E425EB5B2871}"/>
              </a:ext>
            </a:extLst>
          </p:cNvPr>
          <p:cNvSpPr>
            <a:spLocks noGrp="1"/>
          </p:cNvSpPr>
          <p:nvPr>
            <p:ph type="title"/>
          </p:nvPr>
        </p:nvSpPr>
        <p:spPr>
          <a:xfrm>
            <a:off x="3103788" y="310449"/>
            <a:ext cx="8962715" cy="713833"/>
          </a:xfrm>
        </p:spPr>
        <p:txBody>
          <a:bodyPr>
            <a:noAutofit/>
          </a:bodyPr>
          <a:lstStyle/>
          <a:p>
            <a:r>
              <a:rPr lang="en-GB" sz="2400" dirty="0"/>
              <a:t>banks’ conservative collateral valuation practice also contributed to the moderate risks</a:t>
            </a:r>
          </a:p>
        </p:txBody>
      </p:sp>
      <p:sp>
        <p:nvSpPr>
          <p:cNvPr id="7" name="TextBox 6">
            <a:extLst>
              <a:ext uri="{FF2B5EF4-FFF2-40B4-BE49-F238E27FC236}">
                <a16:creationId xmlns:a16="http://schemas.microsoft.com/office/drawing/2014/main" id="{CB9D34B2-6986-7423-53F9-A7B1A6846CE2}"/>
              </a:ext>
            </a:extLst>
          </p:cNvPr>
          <p:cNvSpPr txBox="1"/>
          <p:nvPr/>
        </p:nvSpPr>
        <p:spPr>
          <a:xfrm>
            <a:off x="3190952" y="5708383"/>
            <a:ext cx="7843706" cy="590931"/>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dirty="0"/>
              <a:t>Revaluation of mortgage collateral and the rate of increase in house prices between the date of conclusion of the contract and 2022 Q4</a:t>
            </a:r>
          </a:p>
        </p:txBody>
      </p:sp>
      <p:sp>
        <p:nvSpPr>
          <p:cNvPr id="10" name="Text Placeholder 3">
            <a:extLst>
              <a:ext uri="{FF2B5EF4-FFF2-40B4-BE49-F238E27FC236}">
                <a16:creationId xmlns:a16="http://schemas.microsoft.com/office/drawing/2014/main" id="{49E27AA9-8049-3B00-43E0-35180DEE77C5}"/>
              </a:ext>
            </a:extLst>
          </p:cNvPr>
          <p:cNvSpPr txBox="1">
            <a:spLocks/>
          </p:cNvSpPr>
          <p:nvPr/>
        </p:nvSpPr>
        <p:spPr>
          <a:xfrm>
            <a:off x="3067576" y="6404297"/>
            <a:ext cx="7600425" cy="394192"/>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Note | Based on the outstanding mortgage loan portfolio at the end of December 2022. The housing price increase is based on the MNB housing price index. Source | MNB</a:t>
            </a:r>
          </a:p>
        </p:txBody>
      </p:sp>
      <p:sp>
        <p:nvSpPr>
          <p:cNvPr id="14" name="TextBox 13">
            <a:extLst>
              <a:ext uri="{FF2B5EF4-FFF2-40B4-BE49-F238E27FC236}">
                <a16:creationId xmlns:a16="http://schemas.microsoft.com/office/drawing/2014/main" id="{4D61F836-B3F4-7CE0-22FC-FE32CF058017}"/>
              </a:ext>
            </a:extLst>
          </p:cNvPr>
          <p:cNvSpPr txBox="1"/>
          <p:nvPr/>
        </p:nvSpPr>
        <p:spPr>
          <a:xfrm>
            <a:off x="9433710" y="1362202"/>
            <a:ext cx="2632793" cy="2800767"/>
          </a:xfrm>
          <a:prstGeom prst="rect">
            <a:avLst/>
          </a:prstGeom>
          <a:solidFill>
            <a:schemeClr val="tx2">
              <a:lumMod val="10000"/>
              <a:lumOff val="90000"/>
            </a:schemeClr>
          </a:solidFill>
        </p:spPr>
        <p:txBody>
          <a:bodyPr wrap="square">
            <a:spAutoFit/>
          </a:bodyPr>
          <a:lstStyle>
            <a:defPPr>
              <a:defRPr lang="en-US"/>
            </a:defPPr>
            <a:lvl1pPr>
              <a:spcBef>
                <a:spcPts val="600"/>
              </a:spcBef>
              <a:defRPr>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ctr"/>
            <a:r>
              <a:rPr lang="en-GB" sz="1600" dirty="0"/>
              <a:t>Financial institutions gradually </a:t>
            </a:r>
            <a:r>
              <a:rPr lang="en-GB" sz="1600" b="1" dirty="0"/>
              <a:t>increased the value </a:t>
            </a:r>
            <a:r>
              <a:rPr lang="en-GB" sz="1600" dirty="0"/>
              <a:t>of residential real </a:t>
            </a:r>
            <a:r>
              <a:rPr lang="en-GB" sz="1600"/>
              <a:t>estate collaterals</a:t>
            </a:r>
            <a:r>
              <a:rPr lang="en-GB" sz="1600" dirty="0"/>
              <a:t> behind the mortgage loans on their balance sheets considering the housing market price increase. At the same time, the revaluation of collateral was carried out </a:t>
            </a:r>
            <a:r>
              <a:rPr lang="en-GB" sz="1600" b="1" dirty="0"/>
              <a:t>conservatively</a:t>
            </a:r>
            <a:r>
              <a:rPr lang="en-GB" sz="1600" dirty="0"/>
              <a:t>.</a:t>
            </a:r>
          </a:p>
        </p:txBody>
      </p:sp>
      <p:sp>
        <p:nvSpPr>
          <p:cNvPr id="2" name="Arrow: Chevron 1">
            <a:extLst>
              <a:ext uri="{FF2B5EF4-FFF2-40B4-BE49-F238E27FC236}">
                <a16:creationId xmlns:a16="http://schemas.microsoft.com/office/drawing/2014/main" id="{A4CF2218-D5EF-2720-51AC-031AEE7AC2AB}"/>
              </a:ext>
            </a:extLst>
          </p:cNvPr>
          <p:cNvSpPr/>
          <p:nvPr/>
        </p:nvSpPr>
        <p:spPr>
          <a:xfrm flipH="1">
            <a:off x="8913177" y="2324677"/>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6660944-0EB6-C3E7-D51E-698DDF3A2411}"/>
              </a:ext>
            </a:extLst>
          </p:cNvPr>
          <p:cNvPicPr>
            <a:picLocks noChangeAspect="1"/>
          </p:cNvPicPr>
          <p:nvPr/>
        </p:nvPicPr>
        <p:blipFill>
          <a:blip r:embed="rId2"/>
          <a:stretch>
            <a:fillRect/>
          </a:stretch>
        </p:blipFill>
        <p:spPr>
          <a:xfrm>
            <a:off x="3190952" y="1244019"/>
            <a:ext cx="5704750" cy="4278864"/>
          </a:xfrm>
          <a:prstGeom prst="rect">
            <a:avLst/>
          </a:prstGeom>
        </p:spPr>
      </p:pic>
    </p:spTree>
    <p:extLst>
      <p:ext uri="{BB962C8B-B14F-4D97-AF65-F5344CB8AC3E}">
        <p14:creationId xmlns:p14="http://schemas.microsoft.com/office/powerpoint/2010/main" val="354250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C7AF1B-B6FF-F81F-9A9A-F10564618ACC}"/>
              </a:ext>
            </a:extLst>
          </p:cNvPr>
          <p:cNvSpPr/>
          <p:nvPr/>
        </p:nvSpPr>
        <p:spPr>
          <a:xfrm>
            <a:off x="8935406" y="1358563"/>
            <a:ext cx="2980785" cy="307777"/>
          </a:xfrm>
          <a:prstGeom prst="rect">
            <a:avLst/>
          </a:prstGeom>
          <a:solidFill>
            <a:schemeClr val="tx2"/>
          </a:solidFill>
        </p:spPr>
        <p:txBody>
          <a:bodyPr wrap="square">
            <a:spAutoFit/>
          </a:bodyPr>
          <a:lstStyle/>
          <a:p>
            <a:pPr>
              <a:spcBef>
                <a:spcPts val="600"/>
              </a:spcBef>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Risks in the office market:</a:t>
            </a:r>
          </a:p>
        </p:txBody>
      </p:sp>
      <p:sp>
        <p:nvSpPr>
          <p:cNvPr id="3" name="Title 2">
            <a:extLst>
              <a:ext uri="{FF2B5EF4-FFF2-40B4-BE49-F238E27FC236}">
                <a16:creationId xmlns:a16="http://schemas.microsoft.com/office/drawing/2014/main" id="{3E550E97-9819-ADB2-1118-7E4BDFA2C725}"/>
              </a:ext>
            </a:extLst>
          </p:cNvPr>
          <p:cNvSpPr>
            <a:spLocks noGrp="1"/>
          </p:cNvSpPr>
          <p:nvPr>
            <p:ph type="title"/>
          </p:nvPr>
        </p:nvSpPr>
        <p:spPr>
          <a:xfrm>
            <a:off x="3391271" y="271222"/>
            <a:ext cx="8390876" cy="713833"/>
          </a:xfrm>
        </p:spPr>
        <p:txBody>
          <a:bodyPr>
            <a:noAutofit/>
          </a:bodyPr>
          <a:lstStyle/>
          <a:p>
            <a:r>
              <a:rPr lang="en-GB" sz="2400" dirty="0"/>
              <a:t>Bank exposure related to commercial real estate is moderate</a:t>
            </a:r>
          </a:p>
        </p:txBody>
      </p:sp>
      <p:sp>
        <p:nvSpPr>
          <p:cNvPr id="4" name="Text Placeholder 3">
            <a:extLst>
              <a:ext uri="{FF2B5EF4-FFF2-40B4-BE49-F238E27FC236}">
                <a16:creationId xmlns:a16="http://schemas.microsoft.com/office/drawing/2014/main" id="{86CBEBB3-57B6-F697-65A4-4FC0CC242523}"/>
              </a:ext>
            </a:extLst>
          </p:cNvPr>
          <p:cNvSpPr>
            <a:spLocks noGrp="1"/>
          </p:cNvSpPr>
          <p:nvPr>
            <p:ph type="body" sz="quarter" idx="17"/>
          </p:nvPr>
        </p:nvSpPr>
        <p:spPr>
          <a:xfrm>
            <a:off x="3391271" y="6182239"/>
            <a:ext cx="7679183" cy="569902"/>
          </a:xfrm>
        </p:spPr>
        <p:txBody>
          <a:bodyPr vert="horz" lIns="91440" tIns="45720" rIns="91440" bIns="45720" rtlCol="0" anchor="ctr">
            <a:noAutofit/>
          </a:bodyPr>
          <a:lstStyle/>
          <a:p>
            <a:r>
              <a:rPr lang="en-GB" sz="1200" dirty="0"/>
              <a:t>Note | Credit institutions excluding affiliates, based on non-consolidated data, increased by the real estate Bond Funding for Growth Scheme (BGS) portfolio. Source | MNB</a:t>
            </a:r>
          </a:p>
        </p:txBody>
      </p:sp>
      <p:sp>
        <p:nvSpPr>
          <p:cNvPr id="8" name="Szövegdoboz 2">
            <a:extLst>
              <a:ext uri="{FF2B5EF4-FFF2-40B4-BE49-F238E27FC236}">
                <a16:creationId xmlns:a16="http://schemas.microsoft.com/office/drawing/2014/main" id="{74BFBD9F-8B93-CE73-C8D4-AB8A6A8EF5A9}"/>
              </a:ext>
            </a:extLst>
          </p:cNvPr>
          <p:cNvSpPr txBox="1"/>
          <p:nvPr/>
        </p:nvSpPr>
        <p:spPr>
          <a:xfrm>
            <a:off x="3696826" y="5551810"/>
            <a:ext cx="5091288" cy="584775"/>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dirty="0"/>
              <a:t>The </a:t>
            </a:r>
            <a:r>
              <a:rPr lang="en-GB" dirty="0" err="1"/>
              <a:t>signifcance</a:t>
            </a:r>
            <a:r>
              <a:rPr lang="en-GB" dirty="0"/>
              <a:t> of commercial real estate project loans in the banking system</a:t>
            </a:r>
          </a:p>
        </p:txBody>
      </p:sp>
      <p:sp>
        <p:nvSpPr>
          <p:cNvPr id="6" name="Rectangle 5">
            <a:extLst>
              <a:ext uri="{FF2B5EF4-FFF2-40B4-BE49-F238E27FC236}">
                <a16:creationId xmlns:a16="http://schemas.microsoft.com/office/drawing/2014/main" id="{D1E29166-DBA7-708A-DCC4-E1C534AEEE55}"/>
              </a:ext>
            </a:extLst>
          </p:cNvPr>
          <p:cNvSpPr/>
          <p:nvPr/>
        </p:nvSpPr>
        <p:spPr>
          <a:xfrm>
            <a:off x="9199422" y="1801687"/>
            <a:ext cx="2716770" cy="1815882"/>
          </a:xfrm>
          <a:prstGeom prst="rect">
            <a:avLst/>
          </a:prstGeom>
          <a:solidFill>
            <a:schemeClr val="tx2">
              <a:lumMod val="10000"/>
              <a:lumOff val="90000"/>
            </a:schemeClr>
          </a:solidFill>
        </p:spPr>
        <p:txBody>
          <a:bodyPr wrap="square">
            <a:spAutoFit/>
          </a:bodyPr>
          <a:lstStyle/>
          <a:p>
            <a:pPr>
              <a:spcBef>
                <a:spcPts val="600"/>
              </a:spcBef>
            </a:pPr>
            <a:r>
              <a:rPr lang="en-GB" altLang="hu-HU" sz="1400" b="1" dirty="0">
                <a:solidFill>
                  <a:srgbClr val="0C2148"/>
                </a:solidFill>
                <a:latin typeface="Calibri" panose="020F0502020204030204" pitchFamily="34" charset="0"/>
                <a:cs typeface="Times New Roman" panose="02020603050405020304" pitchFamily="18" charset="0"/>
              </a:rPr>
              <a:t>Valuation: </a:t>
            </a:r>
            <a:r>
              <a:rPr lang="en-GB" altLang="hu-HU" sz="1400" dirty="0">
                <a:solidFill>
                  <a:srgbClr val="0C2148"/>
                </a:solidFill>
                <a:latin typeface="Calibri" panose="020F0502020204030204" pitchFamily="34" charset="0"/>
                <a:cs typeface="Times New Roman" panose="02020603050405020304" pitchFamily="18" charset="0"/>
              </a:rPr>
              <a:t>based on the development of prime office yield and rent, Budapest's prime offices may have depreciated by 14 per cent, which is higher than the regional average, but significantly less than the level and dynamics of the change after 2008.</a:t>
            </a:r>
            <a:endParaRPr lang="en-GB" sz="1400" dirty="0">
              <a:solidFill>
                <a:srgbClr val="0C2148"/>
              </a:solidFill>
              <a:latin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F208826-DC44-2C4D-8BF2-321B2D143AF2}"/>
              </a:ext>
            </a:extLst>
          </p:cNvPr>
          <p:cNvCxnSpPr>
            <a:cxnSpLocks/>
          </p:cNvCxnSpPr>
          <p:nvPr/>
        </p:nvCxnSpPr>
        <p:spPr>
          <a:xfrm>
            <a:off x="8944642" y="1512452"/>
            <a:ext cx="0" cy="2866829"/>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2159FD-007F-8C29-1D04-465AAA64D035}"/>
              </a:ext>
            </a:extLst>
          </p:cNvPr>
          <p:cNvCxnSpPr>
            <a:cxnSpLocks/>
          </p:cNvCxnSpPr>
          <p:nvPr/>
        </p:nvCxnSpPr>
        <p:spPr>
          <a:xfrm>
            <a:off x="8935406" y="2254996"/>
            <a:ext cx="27306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57E124-662A-3063-19CD-CD4A9DE17EA1}"/>
              </a:ext>
            </a:extLst>
          </p:cNvPr>
          <p:cNvCxnSpPr>
            <a:cxnSpLocks/>
          </p:cNvCxnSpPr>
          <p:nvPr/>
        </p:nvCxnSpPr>
        <p:spPr>
          <a:xfrm>
            <a:off x="8935406" y="4379281"/>
            <a:ext cx="49798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6353523-B1FC-CC7F-F6D8-F39868A799C8}"/>
              </a:ext>
            </a:extLst>
          </p:cNvPr>
          <p:cNvSpPr/>
          <p:nvPr/>
        </p:nvSpPr>
        <p:spPr>
          <a:xfrm>
            <a:off x="9208470" y="3747570"/>
            <a:ext cx="2707721" cy="1600438"/>
          </a:xfrm>
          <a:prstGeom prst="rect">
            <a:avLst/>
          </a:prstGeom>
          <a:solidFill>
            <a:schemeClr val="tx2">
              <a:lumMod val="10000"/>
              <a:lumOff val="90000"/>
            </a:schemeClr>
          </a:solidFill>
        </p:spPr>
        <p:txBody>
          <a:bodyPr wrap="square">
            <a:spAutoFit/>
          </a:bodyPr>
          <a:lstStyle/>
          <a:p>
            <a:pPr>
              <a:spcBef>
                <a:spcPts val="600"/>
              </a:spcBef>
            </a:pPr>
            <a:r>
              <a:rPr lang="en-GB" altLang="hu-HU" sz="1400" b="1" dirty="0">
                <a:solidFill>
                  <a:srgbClr val="0C2148"/>
                </a:solidFill>
                <a:latin typeface="Calibri" panose="020F0502020204030204" pitchFamily="34" charset="0"/>
                <a:cs typeface="Times New Roman" panose="02020603050405020304" pitchFamily="18" charset="0"/>
              </a:rPr>
              <a:t>„Hidden vacancy”</a:t>
            </a:r>
            <a:r>
              <a:rPr lang="en-GB" altLang="hu-HU" sz="1400" dirty="0">
                <a:solidFill>
                  <a:srgbClr val="0C2148"/>
                </a:solidFill>
                <a:latin typeface="Calibri" panose="020F0502020204030204" pitchFamily="34" charset="0"/>
                <a:cs typeface="Times New Roman" panose="02020603050405020304" pitchFamily="18" charset="0"/>
              </a:rPr>
              <a:t>: due the prevalence of remote work, there are many workstations that are not actually used, which can mean cost reduction potential for tenants and an upward risk in the vacancy rate.</a:t>
            </a:r>
            <a:endParaRPr lang="en-GB" sz="1400" dirty="0">
              <a:solidFill>
                <a:srgbClr val="0C2148"/>
              </a:solidFill>
              <a:latin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7553FE73-7C6C-A75F-779F-092FCC52339A}"/>
              </a:ext>
            </a:extLst>
          </p:cNvPr>
          <p:cNvPicPr>
            <a:picLocks noChangeAspect="1"/>
          </p:cNvPicPr>
          <p:nvPr/>
        </p:nvPicPr>
        <p:blipFill>
          <a:blip r:embed="rId2"/>
          <a:stretch>
            <a:fillRect/>
          </a:stretch>
        </p:blipFill>
        <p:spPr>
          <a:xfrm>
            <a:off x="3131435" y="1163071"/>
            <a:ext cx="5656676" cy="4290019"/>
          </a:xfrm>
          <a:prstGeom prst="rect">
            <a:avLst/>
          </a:prstGeom>
        </p:spPr>
      </p:pic>
    </p:spTree>
    <p:extLst>
      <p:ext uri="{BB962C8B-B14F-4D97-AF65-F5344CB8AC3E}">
        <p14:creationId xmlns:p14="http://schemas.microsoft.com/office/powerpoint/2010/main" val="48972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227566816"/>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12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11200-FE08-54BF-E194-8AD8BCBCD7FB}"/>
              </a:ext>
            </a:extLst>
          </p:cNvPr>
          <p:cNvSpPr>
            <a:spLocks noGrp="1"/>
          </p:cNvSpPr>
          <p:nvPr>
            <p:ph type="title"/>
          </p:nvPr>
        </p:nvSpPr>
        <p:spPr>
          <a:xfrm>
            <a:off x="3425171" y="259153"/>
            <a:ext cx="8390876" cy="775248"/>
          </a:xfrm>
        </p:spPr>
        <p:txBody>
          <a:bodyPr>
            <a:no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liquidity position of the banking system remains robust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000" dirty="0"/>
          </a:p>
        </p:txBody>
      </p:sp>
      <p:sp>
        <p:nvSpPr>
          <p:cNvPr id="2" name="Text Placeholder 3">
            <a:extLst>
              <a:ext uri="{FF2B5EF4-FFF2-40B4-BE49-F238E27FC236}">
                <a16:creationId xmlns:a16="http://schemas.microsoft.com/office/drawing/2014/main" id="{17832AA8-7E6B-FCA7-B932-BE8C24B7E107}"/>
              </a:ext>
            </a:extLst>
          </p:cNvPr>
          <p:cNvSpPr txBox="1">
            <a:spLocks/>
          </p:cNvSpPr>
          <p:nvPr/>
        </p:nvSpPr>
        <p:spPr>
          <a:xfrm>
            <a:off x="3292511" y="6424649"/>
            <a:ext cx="7530517"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Source | </a:t>
            </a:r>
            <a:r>
              <a:rPr lang="en-GB" sz="1200" dirty="0" err="1"/>
              <a:t>MNB</a:t>
            </a:r>
            <a:endParaRPr lang="en-GB" sz="1200" dirty="0"/>
          </a:p>
        </p:txBody>
      </p:sp>
      <p:sp>
        <p:nvSpPr>
          <p:cNvPr id="9" name="Szövegdoboz 2">
            <a:extLst>
              <a:ext uri="{FF2B5EF4-FFF2-40B4-BE49-F238E27FC236}">
                <a16:creationId xmlns:a16="http://schemas.microsoft.com/office/drawing/2014/main" id="{797741F4-A3AC-FAA9-7C89-5F7C10EDEE38}"/>
              </a:ext>
            </a:extLst>
          </p:cNvPr>
          <p:cNvSpPr txBox="1"/>
          <p:nvPr/>
        </p:nvSpPr>
        <p:spPr>
          <a:xfrm>
            <a:off x="3279447" y="5872283"/>
            <a:ext cx="5561778"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Development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LCR</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its components in the banking system</a:t>
            </a:r>
          </a:p>
          <a:p>
            <a:endParaRPr lang="en-GB" dirty="0"/>
          </a:p>
        </p:txBody>
      </p:sp>
      <p:sp>
        <p:nvSpPr>
          <p:cNvPr id="10" name="TextBox 9">
            <a:extLst>
              <a:ext uri="{FF2B5EF4-FFF2-40B4-BE49-F238E27FC236}">
                <a16:creationId xmlns:a16="http://schemas.microsoft.com/office/drawing/2014/main" id="{CC30E157-1824-08F4-482D-A65BA2A997B9}"/>
              </a:ext>
            </a:extLst>
          </p:cNvPr>
          <p:cNvSpPr txBox="1"/>
          <p:nvPr/>
        </p:nvSpPr>
        <p:spPr>
          <a:xfrm>
            <a:off x="9517806" y="2339433"/>
            <a:ext cx="2507810" cy="159418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i="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i="0" dirty="0"/>
              <a:t>Banks have an </a:t>
            </a:r>
            <a:r>
              <a:rPr lang="en-GB" sz="1400" b="1" i="0" dirty="0"/>
              <a:t>operational liquidity reserve (OLR) </a:t>
            </a:r>
            <a:r>
              <a:rPr lang="en-GB" sz="1400" i="0" dirty="0"/>
              <a:t>of around </a:t>
            </a:r>
            <a:r>
              <a:rPr lang="en-GB" sz="1400" b="1" i="0" dirty="0"/>
              <a:t>HUF 16,000-18,000 </a:t>
            </a:r>
            <a:r>
              <a:rPr lang="en-GB" sz="1400" i="0" dirty="0"/>
              <a:t>billion supplemented with. mandatory reserves, which is currently around </a:t>
            </a:r>
            <a:r>
              <a:rPr lang="en-GB" sz="1400" b="1" i="0" dirty="0"/>
              <a:t>60 percent of the deposit portfolio</a:t>
            </a:r>
          </a:p>
        </p:txBody>
      </p:sp>
      <p:sp>
        <p:nvSpPr>
          <p:cNvPr id="14" name="TextBox 13">
            <a:extLst>
              <a:ext uri="{FF2B5EF4-FFF2-40B4-BE49-F238E27FC236}">
                <a16:creationId xmlns:a16="http://schemas.microsoft.com/office/drawing/2014/main" id="{805B5DF4-FE9D-BB75-3F97-BB70E00B8C6B}"/>
              </a:ext>
            </a:extLst>
          </p:cNvPr>
          <p:cNvSpPr txBox="1"/>
          <p:nvPr/>
        </p:nvSpPr>
        <p:spPr>
          <a:xfrm>
            <a:off x="8992705" y="1506467"/>
            <a:ext cx="3012190" cy="738664"/>
          </a:xfrm>
          <a:prstGeom prst="rect">
            <a:avLst/>
          </a:prstGeom>
          <a:solidFill>
            <a:schemeClr val="tx2"/>
          </a:solidFill>
        </p:spPr>
        <p:txBody>
          <a:bodyPr wrap="square">
            <a:spAutoFit/>
          </a:bodyPr>
          <a:lstStyle>
            <a:defPPr>
              <a:defRPr lang="en-US"/>
            </a:defPPr>
            <a:lvl1pPr>
              <a:spcBef>
                <a:spcPts val="600"/>
              </a:spcBef>
              <a:defRPr sz="1400">
                <a:solidFill>
                  <a:schemeClr val="bg1"/>
                </a:solidFill>
                <a:latin typeface="Calibri" panose="020F0502020204030204" pitchFamily="34"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The liquidity surplus at the sector level provides sufficient coverage even for a severe stress scenario.</a:t>
            </a:r>
          </a:p>
        </p:txBody>
      </p:sp>
      <p:cxnSp>
        <p:nvCxnSpPr>
          <p:cNvPr id="4" name="Straight Connector 3">
            <a:extLst>
              <a:ext uri="{FF2B5EF4-FFF2-40B4-BE49-F238E27FC236}">
                <a16:creationId xmlns:a16="http://schemas.microsoft.com/office/drawing/2014/main" id="{04E48FF7-BBF5-B4FF-146C-51D882E9F2A5}"/>
              </a:ext>
            </a:extLst>
          </p:cNvPr>
          <p:cNvCxnSpPr>
            <a:cxnSpLocks/>
          </p:cNvCxnSpPr>
          <p:nvPr/>
        </p:nvCxnSpPr>
        <p:spPr>
          <a:xfrm>
            <a:off x="9019822" y="2245131"/>
            <a:ext cx="0" cy="621069"/>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058D7-7926-5FDA-A678-1166BE25D923}"/>
              </a:ext>
            </a:extLst>
          </p:cNvPr>
          <p:cNvCxnSpPr>
            <a:cxnSpLocks/>
          </p:cNvCxnSpPr>
          <p:nvPr/>
        </p:nvCxnSpPr>
        <p:spPr>
          <a:xfrm>
            <a:off x="9019822" y="2866200"/>
            <a:ext cx="49798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0DFEF9-2783-FC16-67A3-0C850D81C0EC}"/>
              </a:ext>
            </a:extLst>
          </p:cNvPr>
          <p:cNvCxnSpPr>
            <a:cxnSpLocks/>
          </p:cNvCxnSpPr>
          <p:nvPr/>
        </p:nvCxnSpPr>
        <p:spPr>
          <a:xfrm>
            <a:off x="9019822" y="2807931"/>
            <a:ext cx="0" cy="3326169"/>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EA9994-687C-E5E3-9922-367BF2FB5690}"/>
              </a:ext>
            </a:extLst>
          </p:cNvPr>
          <p:cNvCxnSpPr>
            <a:cxnSpLocks/>
          </p:cNvCxnSpPr>
          <p:nvPr/>
        </p:nvCxnSpPr>
        <p:spPr>
          <a:xfrm>
            <a:off x="9019822" y="4551836"/>
            <a:ext cx="49798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15C850-1511-FD63-1602-AC1BFBA749EA}"/>
              </a:ext>
            </a:extLst>
          </p:cNvPr>
          <p:cNvSpPr txBox="1"/>
          <p:nvPr/>
        </p:nvSpPr>
        <p:spPr>
          <a:xfrm>
            <a:off x="9517806" y="4069820"/>
            <a:ext cx="2507810" cy="159418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i="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i="0" dirty="0"/>
              <a:t>During our liquidity stress test, the level of </a:t>
            </a:r>
            <a:r>
              <a:rPr lang="en-GB" sz="1400" b="1" i="0" dirty="0"/>
              <a:t>liquidity deficit </a:t>
            </a:r>
            <a:r>
              <a:rPr lang="en-GB" sz="1400" i="0" dirty="0"/>
              <a:t>occurring at the sector level </a:t>
            </a:r>
            <a:r>
              <a:rPr lang="en-GB" sz="1400" b="1" i="0" dirty="0"/>
              <a:t>remains close to the theoretical minimum.</a:t>
            </a:r>
          </a:p>
          <a:p>
            <a:endParaRPr lang="en-GB" sz="1400" i="0" dirty="0"/>
          </a:p>
        </p:txBody>
      </p:sp>
      <p:sp>
        <p:nvSpPr>
          <p:cNvPr id="7" name="Rectangle 6">
            <a:extLst>
              <a:ext uri="{FF2B5EF4-FFF2-40B4-BE49-F238E27FC236}">
                <a16:creationId xmlns:a16="http://schemas.microsoft.com/office/drawing/2014/main" id="{55DF9727-9ED8-3CE7-D6FE-C7B6B846C35A}"/>
              </a:ext>
            </a:extLst>
          </p:cNvPr>
          <p:cNvSpPr/>
          <p:nvPr/>
        </p:nvSpPr>
        <p:spPr>
          <a:xfrm>
            <a:off x="9517806" y="5872490"/>
            <a:ext cx="2507810" cy="523220"/>
          </a:xfrm>
          <a:prstGeom prst="rect">
            <a:avLst/>
          </a:prstGeom>
          <a:solidFill>
            <a:schemeClr val="accent6"/>
          </a:solidFill>
        </p:spPr>
        <p:txBody>
          <a:bodyPr wrap="square">
            <a:spAutoFit/>
          </a:bodyPr>
          <a:lstStyle/>
          <a:p>
            <a:pPr>
              <a:spcBef>
                <a:spcPts val="600"/>
              </a:spcBef>
            </a:pPr>
            <a:r>
              <a:rPr lang="en-GB" sz="1400" i="1" dirty="0">
                <a:solidFill>
                  <a:schemeClr val="bg1"/>
                </a:solidFill>
                <a:latin typeface="Calibri" panose="020F0502020204030204" pitchFamily="34" charset="0"/>
                <a:cs typeface="Times New Roman" panose="02020603050405020304" pitchFamily="18" charset="0"/>
              </a:rPr>
              <a:t>The topic is dealt with in Box 3 of the report</a:t>
            </a:r>
          </a:p>
        </p:txBody>
      </p:sp>
      <p:cxnSp>
        <p:nvCxnSpPr>
          <p:cNvPr id="15" name="Straight Connector 14">
            <a:extLst>
              <a:ext uri="{FF2B5EF4-FFF2-40B4-BE49-F238E27FC236}">
                <a16:creationId xmlns:a16="http://schemas.microsoft.com/office/drawing/2014/main" id="{3549A73A-3C1F-BD62-D46E-4EECE475435B}"/>
              </a:ext>
            </a:extLst>
          </p:cNvPr>
          <p:cNvCxnSpPr>
            <a:cxnSpLocks/>
          </p:cNvCxnSpPr>
          <p:nvPr/>
        </p:nvCxnSpPr>
        <p:spPr>
          <a:xfrm>
            <a:off x="9019822" y="6134100"/>
            <a:ext cx="49798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3FD3088-556D-E6CF-8AE0-C9D01E67A96E}"/>
              </a:ext>
            </a:extLst>
          </p:cNvPr>
          <p:cNvPicPr>
            <a:picLocks noChangeAspect="1"/>
          </p:cNvPicPr>
          <p:nvPr/>
        </p:nvPicPr>
        <p:blipFill>
          <a:blip r:embed="rId3"/>
          <a:stretch>
            <a:fillRect/>
          </a:stretch>
        </p:blipFill>
        <p:spPr>
          <a:xfrm>
            <a:off x="3132237" y="1374888"/>
            <a:ext cx="5750791" cy="4108224"/>
          </a:xfrm>
          <a:prstGeom prst="rect">
            <a:avLst/>
          </a:prstGeom>
        </p:spPr>
      </p:pic>
    </p:spTree>
    <p:extLst>
      <p:ext uri="{BB962C8B-B14F-4D97-AF65-F5344CB8AC3E}">
        <p14:creationId xmlns:p14="http://schemas.microsoft.com/office/powerpoint/2010/main" val="824622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DFE-D78E-2155-E3C8-D951F9385B73}"/>
              </a:ext>
            </a:extLst>
          </p:cNvPr>
          <p:cNvSpPr>
            <a:spLocks noGrp="1"/>
          </p:cNvSpPr>
          <p:nvPr>
            <p:ph type="title"/>
          </p:nvPr>
        </p:nvSpPr>
        <p:spPr/>
        <p:txBody>
          <a:bodyPr>
            <a:noAutofit/>
          </a:bodyPr>
          <a:lstStyle/>
          <a:p>
            <a:r>
              <a:rPr lang="en-US" sz="2000" dirty="0"/>
              <a:t>In our stress test, substantial credit risk losses can be realized in the vulnerable external environment</a:t>
            </a:r>
            <a:endParaRPr lang="hu-HU" sz="2000" dirty="0"/>
          </a:p>
        </p:txBody>
      </p:sp>
      <p:sp>
        <p:nvSpPr>
          <p:cNvPr id="3" name="Text Placeholder 2">
            <a:extLst>
              <a:ext uri="{FF2B5EF4-FFF2-40B4-BE49-F238E27FC236}">
                <a16:creationId xmlns:a16="http://schemas.microsoft.com/office/drawing/2014/main" id="{4700D1CA-FF6F-BD38-AEFD-7B3F6CD9CACA}"/>
              </a:ext>
            </a:extLst>
          </p:cNvPr>
          <p:cNvSpPr>
            <a:spLocks noGrp="1"/>
          </p:cNvSpPr>
          <p:nvPr>
            <p:ph type="body" sz="quarter" idx="17"/>
          </p:nvPr>
        </p:nvSpPr>
        <p:spPr>
          <a:xfrm>
            <a:off x="3260834" y="6410607"/>
            <a:ext cx="7679183" cy="229326"/>
          </a:xfrm>
        </p:spPr>
        <p:txBody>
          <a:bodyPr/>
          <a:lstStyle/>
          <a:p>
            <a:pPr algn="l"/>
            <a:r>
              <a:rPr lang="en-GB" sz="1200" dirty="0"/>
              <a:t>Source | </a:t>
            </a:r>
            <a:r>
              <a:rPr lang="en-GB" sz="1200" dirty="0" err="1"/>
              <a:t>MNB</a:t>
            </a:r>
            <a:endParaRPr lang="en-GB" sz="1200" dirty="0"/>
          </a:p>
        </p:txBody>
      </p:sp>
      <p:sp>
        <p:nvSpPr>
          <p:cNvPr id="5" name="Text Placeholder 4">
            <a:extLst>
              <a:ext uri="{FF2B5EF4-FFF2-40B4-BE49-F238E27FC236}">
                <a16:creationId xmlns:a16="http://schemas.microsoft.com/office/drawing/2014/main" id="{F777530A-219A-E793-4D46-62693AACAFC0}"/>
              </a:ext>
            </a:extLst>
          </p:cNvPr>
          <p:cNvSpPr>
            <a:spLocks noGrp="1"/>
          </p:cNvSpPr>
          <p:nvPr>
            <p:ph type="body" sz="quarter" idx="18"/>
          </p:nvPr>
        </p:nvSpPr>
        <p:spPr>
          <a:xfrm>
            <a:off x="3106441" y="5957338"/>
            <a:ext cx="5009778" cy="229326"/>
          </a:xfrm>
        </p:spPr>
        <p:txBody>
          <a:bodyPr/>
          <a:lstStyle/>
          <a:p>
            <a:pPr algn="ctr"/>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Annual GDP growth rate in the scenarios</a:t>
            </a:r>
            <a:endParaRPr lang="hu-HU" dirty="0"/>
          </a:p>
        </p:txBody>
      </p:sp>
      <p:sp>
        <p:nvSpPr>
          <p:cNvPr id="8" name="TextBox 7">
            <a:extLst>
              <a:ext uri="{FF2B5EF4-FFF2-40B4-BE49-F238E27FC236}">
                <a16:creationId xmlns:a16="http://schemas.microsoft.com/office/drawing/2014/main" id="{B31EC316-A5F6-BC4D-A912-DCF587811D4C}"/>
              </a:ext>
            </a:extLst>
          </p:cNvPr>
          <p:cNvSpPr txBox="1"/>
          <p:nvPr/>
        </p:nvSpPr>
        <p:spPr>
          <a:xfrm>
            <a:off x="3260834" y="1109849"/>
            <a:ext cx="8931166" cy="710707"/>
          </a:xfrm>
          <a:prstGeom prst="rect">
            <a:avLst/>
          </a:prstGeom>
          <a:solidFill>
            <a:schemeClr val="tx2">
              <a:lumMod val="10000"/>
              <a:lumOff val="90000"/>
              <a:alpha val="50000"/>
            </a:schemeClr>
          </a:solidFill>
        </p:spPr>
        <p:txBody>
          <a:bodyPr wrap="square">
            <a:spAutoFit/>
          </a:bodyPr>
          <a:lstStyle/>
          <a:p>
            <a:pPr>
              <a:lnSpc>
                <a:spcPct val="115000"/>
              </a:lnSpc>
            </a:pP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The narrative of the stress test is primarily determined by the uncertainties of the international environment.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60210C2-D8A2-5CF0-DD7A-09A7A2F491D0}"/>
              </a:ext>
            </a:extLst>
          </p:cNvPr>
          <p:cNvSpPr txBox="1"/>
          <p:nvPr/>
        </p:nvSpPr>
        <p:spPr>
          <a:xfrm>
            <a:off x="8012294" y="2216415"/>
            <a:ext cx="4161312" cy="3770263"/>
          </a:xfrm>
          <a:prstGeom prst="rect">
            <a:avLst/>
          </a:prstGeom>
          <a:noFill/>
        </p:spPr>
        <p:txBody>
          <a:bodyPr wrap="square">
            <a:spAutoFit/>
          </a:bodyPr>
          <a:lstStyle/>
          <a:p>
            <a:pPr>
              <a:spcBef>
                <a:spcPts val="300"/>
              </a:spcBef>
            </a:pPr>
            <a:r>
              <a:rPr lang="en-GB" sz="1800" b="1" u="sng" cap="all"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Stresstest</a:t>
            </a:r>
            <a:r>
              <a:rPr lang="en-GB" sz="1800" b="1" u="sng" cap="al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assumptions:</a:t>
            </a:r>
          </a:p>
          <a:p>
            <a:pPr marL="342900" indent="-342900">
              <a:spcBef>
                <a:spcPts val="300"/>
              </a:spcBef>
              <a:buFont typeface="Wingdings" panose="05000000000000000000" pitchFamily="2" charset="2"/>
              <a:buChar char="§"/>
            </a:pPr>
            <a:r>
              <a:rPr lang="en-GB" dirty="0">
                <a:solidFill>
                  <a:srgbClr val="0C2148"/>
                </a:solidFill>
                <a:latin typeface="Calibri" panose="020F0502020204030204" pitchFamily="34" charset="0"/>
                <a:ea typeface="Calibri-Bold"/>
              </a:rPr>
              <a:t>The protracted Russian-Ukrainian war and the European energy crisis, as well as the potential </a:t>
            </a:r>
            <a:r>
              <a:rPr lang="en-GB" dirty="0" err="1">
                <a:solidFill>
                  <a:srgbClr val="0C2148"/>
                </a:solidFill>
                <a:latin typeface="Calibri" panose="020F0502020204030204" pitchFamily="34" charset="0"/>
                <a:ea typeface="Calibri-Bold"/>
              </a:rPr>
              <a:t>spillover</a:t>
            </a:r>
            <a:r>
              <a:rPr lang="en-GB" dirty="0">
                <a:solidFill>
                  <a:srgbClr val="0C2148"/>
                </a:solidFill>
                <a:latin typeface="Calibri" panose="020F0502020204030204" pitchFamily="34" charset="0"/>
                <a:ea typeface="Calibri-Bold"/>
              </a:rPr>
              <a:t> from the international financial markets, continue to surround the operating environment of the domestic banking sector with substantive downward growth risks.</a:t>
            </a:r>
          </a:p>
          <a:p>
            <a:pPr marL="342900" indent="-342900">
              <a:spcBef>
                <a:spcPts val="300"/>
              </a:spcBef>
              <a:buFont typeface="Wingdings" panose="05000000000000000000" pitchFamily="2" charset="2"/>
              <a:buChar char="§"/>
            </a:pPr>
            <a:r>
              <a:rPr lang="en-GB" dirty="0">
                <a:solidFill>
                  <a:schemeClr val="tx2"/>
                </a:solidFill>
              </a:rPr>
              <a:t>In the stress scenario, GDP growth falls behind the first and second years of the baseline forecast by a cumulative 6 percent and 10 percent, respectively.</a:t>
            </a:r>
          </a:p>
        </p:txBody>
      </p:sp>
      <p:pic>
        <p:nvPicPr>
          <p:cNvPr id="6" name="Picture 5">
            <a:extLst>
              <a:ext uri="{FF2B5EF4-FFF2-40B4-BE49-F238E27FC236}">
                <a16:creationId xmlns:a16="http://schemas.microsoft.com/office/drawing/2014/main" id="{4299BFE9-431A-49CD-9C65-75937AB6AA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6441" y="1987089"/>
            <a:ext cx="4905853" cy="3818576"/>
          </a:xfrm>
          <a:prstGeom prst="rect">
            <a:avLst/>
          </a:prstGeom>
          <a:noFill/>
          <a:ln>
            <a:noFill/>
          </a:ln>
        </p:spPr>
      </p:pic>
    </p:spTree>
    <p:extLst>
      <p:ext uri="{BB962C8B-B14F-4D97-AF65-F5344CB8AC3E}">
        <p14:creationId xmlns:p14="http://schemas.microsoft.com/office/powerpoint/2010/main" val="90698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042913-4B4C-717C-0572-0C8ED5C73D07}"/>
              </a:ext>
            </a:extLst>
          </p:cNvPr>
          <p:cNvSpPr/>
          <p:nvPr/>
        </p:nvSpPr>
        <p:spPr>
          <a:xfrm>
            <a:off x="3042920" y="872493"/>
            <a:ext cx="9149079" cy="193166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76B5FE34-8115-535E-3AC1-CA02B697F582}"/>
              </a:ext>
            </a:extLst>
          </p:cNvPr>
          <p:cNvSpPr txBox="1">
            <a:spLocks/>
          </p:cNvSpPr>
          <p:nvPr/>
        </p:nvSpPr>
        <p:spPr>
          <a:xfrm>
            <a:off x="3276600" y="110424"/>
            <a:ext cx="8390876" cy="713833"/>
          </a:xfrm>
          <a:prstGeom prst="rect">
            <a:avLst/>
          </a:prstGeom>
        </p:spPr>
        <p:txBody>
          <a:bodyPr vert="horz" lIns="72000" tIns="36000" rIns="72000" bIns="36000" rtlCol="0" anchor="ctr">
            <a:normAutofit/>
          </a:bodyPr>
          <a:lstStyle>
            <a:lvl1pPr algn="l" defTabSz="685749" rtl="0" eaLnBrk="1" latinLnBrk="0" hangingPunct="1">
              <a:lnSpc>
                <a:spcPct val="90000"/>
              </a:lnSpc>
              <a:spcBef>
                <a:spcPct val="0"/>
              </a:spcBef>
              <a:buNone/>
              <a:defRPr lang="hu-HU" sz="1650" b="1" kern="1200" cap="all" spc="225" baseline="0" dirty="0">
                <a:solidFill>
                  <a:srgbClr val="0D234D"/>
                </a:solidFill>
                <a:latin typeface="+mj-lt"/>
                <a:ea typeface="+mj-ea"/>
                <a:cs typeface="+mj-cs"/>
              </a:defRPr>
            </a:lvl1pPr>
          </a:lstStyle>
          <a:p>
            <a:r>
              <a:rPr lang="en-GB" sz="2400" dirty="0"/>
              <a:t>Main takeaways of the report</a:t>
            </a:r>
          </a:p>
        </p:txBody>
      </p:sp>
      <p:pic>
        <p:nvPicPr>
          <p:cNvPr id="3074" name="Picture 2" descr="Recession - Free business and finance icons">
            <a:extLst>
              <a:ext uri="{FF2B5EF4-FFF2-40B4-BE49-F238E27FC236}">
                <a16:creationId xmlns:a16="http://schemas.microsoft.com/office/drawing/2014/main" id="{3695678C-66AB-919D-A9A9-236ED4D65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92256"/>
            <a:ext cx="944855" cy="9448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rotection shield with a check mark - Free technology icons">
            <a:extLst>
              <a:ext uri="{FF2B5EF4-FFF2-40B4-BE49-F238E27FC236}">
                <a16:creationId xmlns:a16="http://schemas.microsoft.com/office/drawing/2014/main" id="{592A5E7F-B34A-23F2-DCAA-F47967AAE87B}"/>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9444" y="1320593"/>
            <a:ext cx="940798" cy="9407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05F881-791B-EC50-5316-44919193DF3F}"/>
              </a:ext>
            </a:extLst>
          </p:cNvPr>
          <p:cNvSpPr txBox="1"/>
          <p:nvPr/>
        </p:nvSpPr>
        <p:spPr>
          <a:xfrm>
            <a:off x="4348480" y="971475"/>
            <a:ext cx="7595281" cy="1477328"/>
          </a:xfrm>
          <a:prstGeom prst="rect">
            <a:avLst/>
          </a:prstGeom>
          <a:noFill/>
        </p:spPr>
        <p:txBody>
          <a:bodyPr wrap="square">
            <a:spAutoFit/>
          </a:bodyPr>
          <a:lstStyle/>
          <a:p>
            <a:pPr algn="just"/>
            <a:r>
              <a:rPr lang="en-GB" i="1" dirty="0">
                <a:solidFill>
                  <a:srgbClr val="0C2148"/>
                </a:solidFill>
                <a:latin typeface="Calibri" panose="020F0502020204030204" pitchFamily="34" charset="0"/>
                <a:cs typeface="Times New Roman" panose="02020603050405020304" pitchFamily="18" charset="0"/>
              </a:rPr>
              <a:t>The </a:t>
            </a:r>
            <a:r>
              <a:rPr lang="en-GB" b="1" i="1" dirty="0">
                <a:solidFill>
                  <a:srgbClr val="0C2148"/>
                </a:solidFill>
                <a:latin typeface="Calibri" panose="020F0502020204030204" pitchFamily="34" charset="0"/>
                <a:cs typeface="Times New Roman" panose="02020603050405020304" pitchFamily="18" charset="0"/>
              </a:rPr>
              <a:t>Hungarian banking system </a:t>
            </a:r>
            <a:r>
              <a:rPr lang="en-GB" i="1" dirty="0">
                <a:solidFill>
                  <a:srgbClr val="0C2148"/>
                </a:solidFill>
                <a:latin typeface="Calibri" panose="020F0502020204030204" pitchFamily="34" charset="0"/>
                <a:cs typeface="Times New Roman" panose="02020603050405020304" pitchFamily="18" charset="0"/>
              </a:rPr>
              <a:t>has a </a:t>
            </a:r>
            <a:r>
              <a:rPr lang="en-GB" b="1" i="1" dirty="0">
                <a:solidFill>
                  <a:srgbClr val="0C2148"/>
                </a:solidFill>
                <a:latin typeface="Calibri" panose="020F0502020204030204" pitchFamily="34" charset="0"/>
                <a:cs typeface="Times New Roman" panose="02020603050405020304" pitchFamily="18" charset="0"/>
              </a:rPr>
              <a:t>stable</a:t>
            </a:r>
            <a:r>
              <a:rPr lang="en-GB" i="1" dirty="0">
                <a:solidFill>
                  <a:srgbClr val="0C2148"/>
                </a:solidFill>
                <a:latin typeface="Calibri" panose="020F0502020204030204" pitchFamily="34" charset="0"/>
                <a:cs typeface="Times New Roman" panose="02020603050405020304" pitchFamily="18" charset="0"/>
              </a:rPr>
              <a:t>, strong capital position and significant liquidity reserves in the complex and challenging period.</a:t>
            </a:r>
          </a:p>
          <a:p>
            <a:pPr algn="just"/>
            <a:endParaRPr lang="en-GB" i="1" dirty="0">
              <a:solidFill>
                <a:srgbClr val="0C2148"/>
              </a:solidFill>
              <a:latin typeface="Calibri" panose="020F0502020204030204" pitchFamily="34" charset="0"/>
              <a:cs typeface="Times New Roman" panose="02020603050405020304" pitchFamily="18" charset="0"/>
            </a:endParaRPr>
          </a:p>
          <a:p>
            <a:pPr algn="just"/>
            <a:r>
              <a:rPr lang="en-GB" i="1" dirty="0">
                <a:solidFill>
                  <a:srgbClr val="0C2148"/>
                </a:solidFill>
                <a:latin typeface="Calibri" panose="020F0502020204030204" pitchFamily="34" charset="0"/>
                <a:cs typeface="Times New Roman" panose="02020603050405020304" pitchFamily="18" charset="0"/>
              </a:rPr>
              <a:t>The </a:t>
            </a:r>
            <a:r>
              <a:rPr lang="en-GB" b="1" i="1" dirty="0">
                <a:solidFill>
                  <a:srgbClr val="0C2148"/>
                </a:solidFill>
                <a:latin typeface="Calibri" panose="020F0502020204030204" pitchFamily="34" charset="0"/>
                <a:cs typeface="Times New Roman" panose="02020603050405020304" pitchFamily="18" charset="0"/>
              </a:rPr>
              <a:t>sector's ability to withstand shocks is strong</a:t>
            </a:r>
            <a:r>
              <a:rPr lang="en-GB" i="1" dirty="0">
                <a:solidFill>
                  <a:srgbClr val="0C2148"/>
                </a:solidFill>
                <a:latin typeface="Calibri" panose="020F0502020204030204" pitchFamily="34" charset="0"/>
                <a:cs typeface="Times New Roman" panose="02020603050405020304" pitchFamily="18" charset="0"/>
              </a:rPr>
              <a:t>, and its liquidity and capital position are robust even assuming a severe crisis.</a:t>
            </a:r>
            <a:endParaRPr lang="en-GB"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105E0A2-715D-A255-5A54-5D6B4A3E1B54}"/>
              </a:ext>
            </a:extLst>
          </p:cNvPr>
          <p:cNvSpPr/>
          <p:nvPr/>
        </p:nvSpPr>
        <p:spPr>
          <a:xfrm>
            <a:off x="3042921" y="4719189"/>
            <a:ext cx="9149079" cy="1737686"/>
          </a:xfrm>
          <a:prstGeom prst="rect">
            <a:avLst/>
          </a:prstGeom>
          <a:solidFill>
            <a:schemeClr val="tx2">
              <a:lumMod val="10000"/>
              <a:lumOff val="9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1" dirty="0">
              <a:solidFill>
                <a:srgbClr val="0C2148"/>
              </a:solidFill>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3EF637D-5FD3-1D43-6A25-30E4AFE8E63F}"/>
              </a:ext>
            </a:extLst>
          </p:cNvPr>
          <p:cNvSpPr txBox="1"/>
          <p:nvPr/>
        </p:nvSpPr>
        <p:spPr>
          <a:xfrm>
            <a:off x="4348479" y="2739286"/>
            <a:ext cx="7719790" cy="2031325"/>
          </a:xfrm>
          <a:prstGeom prst="rect">
            <a:avLst/>
          </a:prstGeom>
          <a:noFill/>
        </p:spPr>
        <p:txBody>
          <a:bodyPr wrap="square">
            <a:spAutoFit/>
          </a:bodyPr>
          <a:lstStyle/>
          <a:p>
            <a:pPr algn="just"/>
            <a:r>
              <a:rPr lang="en-GB" i="1" dirty="0">
                <a:solidFill>
                  <a:srgbClr val="0C2148"/>
                </a:solidFill>
                <a:latin typeface="Calibri" panose="020F0502020204030204" pitchFamily="34" charset="0"/>
                <a:cs typeface="Times New Roman" panose="02020603050405020304" pitchFamily="18" charset="0"/>
              </a:rPr>
              <a:t>Loans of the private sector increased in 2022, but at the same time, </a:t>
            </a:r>
            <a:r>
              <a:rPr lang="en-GB" b="1" i="1" dirty="0">
                <a:solidFill>
                  <a:srgbClr val="0C2148"/>
                </a:solidFill>
                <a:latin typeface="Calibri" panose="020F0502020204030204" pitchFamily="34" charset="0"/>
                <a:cs typeface="Times New Roman" panose="02020603050405020304" pitchFamily="18" charset="0"/>
              </a:rPr>
              <a:t>similar to regional trends, </a:t>
            </a:r>
            <a:r>
              <a:rPr lang="en-GB" i="1" dirty="0">
                <a:solidFill>
                  <a:srgbClr val="0C2148"/>
                </a:solidFill>
                <a:latin typeface="Calibri" panose="020F0502020204030204" pitchFamily="34" charset="0"/>
                <a:cs typeface="Times New Roman" panose="02020603050405020304" pitchFamily="18" charset="0"/>
              </a:rPr>
              <a:t>a general </a:t>
            </a:r>
            <a:r>
              <a:rPr lang="en-GB" b="1" i="1" dirty="0">
                <a:solidFill>
                  <a:srgbClr val="0C2148"/>
                </a:solidFill>
                <a:latin typeface="Calibri" panose="020F0502020204030204" pitchFamily="34" charset="0"/>
                <a:cs typeface="Times New Roman" panose="02020603050405020304" pitchFamily="18" charset="0"/>
              </a:rPr>
              <a:t>decline in demand </a:t>
            </a:r>
            <a:r>
              <a:rPr lang="en-GB" i="1" dirty="0">
                <a:solidFill>
                  <a:srgbClr val="0C2148"/>
                </a:solidFill>
                <a:latin typeface="Calibri" panose="020F0502020204030204" pitchFamily="34" charset="0"/>
                <a:cs typeface="Times New Roman" panose="02020603050405020304" pitchFamily="18" charset="0"/>
              </a:rPr>
              <a:t>can be felt. </a:t>
            </a:r>
          </a:p>
          <a:p>
            <a:pPr algn="just"/>
            <a:endParaRPr lang="en-GB" i="1" dirty="0">
              <a:solidFill>
                <a:srgbClr val="0C2148"/>
              </a:solidFill>
              <a:latin typeface="Calibri" panose="020F0502020204030204" pitchFamily="34" charset="0"/>
              <a:cs typeface="Times New Roman" panose="02020603050405020304" pitchFamily="18" charset="0"/>
            </a:endParaRPr>
          </a:p>
          <a:p>
            <a:pPr algn="just"/>
            <a:r>
              <a:rPr lang="en-GB" i="1" dirty="0">
                <a:solidFill>
                  <a:srgbClr val="0C2148"/>
                </a:solidFill>
                <a:latin typeface="Calibri" panose="020F0502020204030204" pitchFamily="34" charset="0"/>
                <a:cs typeface="Times New Roman" panose="02020603050405020304" pitchFamily="18" charset="0"/>
              </a:rPr>
              <a:t>There are signs of a turnaround in the real estate market, which is gradually reflected in the valuation as well.  The </a:t>
            </a:r>
            <a:r>
              <a:rPr lang="en-GB" b="1" i="1" dirty="0">
                <a:solidFill>
                  <a:srgbClr val="0C2148"/>
                </a:solidFill>
                <a:latin typeface="Calibri" panose="020F0502020204030204" pitchFamily="34" charset="0"/>
                <a:cs typeface="Times New Roman" panose="02020603050405020304" pitchFamily="18" charset="0"/>
              </a:rPr>
              <a:t>average price of houses decreased </a:t>
            </a:r>
            <a:r>
              <a:rPr lang="en-GB" i="1" dirty="0">
                <a:solidFill>
                  <a:srgbClr val="0C2148"/>
                </a:solidFill>
                <a:latin typeface="Calibri" panose="020F0502020204030204" pitchFamily="34" charset="0"/>
                <a:cs typeface="Times New Roman" panose="02020603050405020304" pitchFamily="18" charset="0"/>
              </a:rPr>
              <a:t>nominally in the second half of 2022, and several segments of </a:t>
            </a:r>
            <a:r>
              <a:rPr lang="en-GB" b="1" i="1" dirty="0">
                <a:solidFill>
                  <a:srgbClr val="0C2148"/>
                </a:solidFill>
                <a:latin typeface="Calibri" panose="020F0502020204030204" pitchFamily="34" charset="0"/>
                <a:cs typeface="Times New Roman" panose="02020603050405020304" pitchFamily="18" charset="0"/>
              </a:rPr>
              <a:t>CRE are surrounded by increasing risks.</a:t>
            </a:r>
          </a:p>
        </p:txBody>
      </p:sp>
      <p:sp>
        <p:nvSpPr>
          <p:cNvPr id="7" name="TextBox 6">
            <a:extLst>
              <a:ext uri="{FF2B5EF4-FFF2-40B4-BE49-F238E27FC236}">
                <a16:creationId xmlns:a16="http://schemas.microsoft.com/office/drawing/2014/main" id="{7B2B3C01-BEE9-2128-7FA0-5EB92C85C403}"/>
              </a:ext>
            </a:extLst>
          </p:cNvPr>
          <p:cNvSpPr txBox="1"/>
          <p:nvPr/>
        </p:nvSpPr>
        <p:spPr>
          <a:xfrm>
            <a:off x="4348479" y="4719188"/>
            <a:ext cx="7595281" cy="1754326"/>
          </a:xfrm>
          <a:prstGeom prst="rect">
            <a:avLst/>
          </a:prstGeom>
          <a:noFill/>
        </p:spPr>
        <p:txBody>
          <a:bodyPr wrap="square">
            <a:spAutoFit/>
          </a:bodyPr>
          <a:lstStyle/>
          <a:p>
            <a:pPr algn="just"/>
            <a:r>
              <a:rPr lang="en-US" i="1" dirty="0">
                <a:solidFill>
                  <a:srgbClr val="0C2148"/>
                </a:solidFill>
                <a:latin typeface="Calibri" panose="020F0502020204030204" pitchFamily="34" charset="0"/>
                <a:cs typeface="Times New Roman" panose="02020603050405020304" pitchFamily="18" charset="0"/>
              </a:rPr>
              <a:t>The tightening of credit conditions is mainly due to </a:t>
            </a:r>
            <a:r>
              <a:rPr lang="en-US" b="1" i="1" dirty="0">
                <a:solidFill>
                  <a:srgbClr val="0C2148"/>
                </a:solidFill>
                <a:latin typeface="Calibri" panose="020F0502020204030204" pitchFamily="34" charset="0"/>
                <a:cs typeface="Times New Roman" panose="02020603050405020304" pitchFamily="18" charset="0"/>
              </a:rPr>
              <a:t>cyclical factors</a:t>
            </a:r>
            <a:r>
              <a:rPr lang="en-US" i="1" dirty="0">
                <a:solidFill>
                  <a:srgbClr val="0C2148"/>
                </a:solidFill>
                <a:latin typeface="Calibri" panose="020F0502020204030204" pitchFamily="34" charset="0"/>
                <a:cs typeface="Times New Roman" panose="02020603050405020304" pitchFamily="18" charset="0"/>
              </a:rPr>
              <a:t>, the </a:t>
            </a:r>
            <a:r>
              <a:rPr lang="en-US" b="1" i="1" dirty="0">
                <a:solidFill>
                  <a:srgbClr val="0C2148"/>
                </a:solidFill>
                <a:latin typeface="Calibri" panose="020F0502020204030204" pitchFamily="34" charset="0"/>
                <a:cs typeface="Times New Roman" panose="02020603050405020304" pitchFamily="18" charset="0"/>
              </a:rPr>
              <a:t>lending capacities</a:t>
            </a:r>
            <a:r>
              <a:rPr lang="en-US" i="1" dirty="0">
                <a:solidFill>
                  <a:srgbClr val="0C2148"/>
                </a:solidFill>
                <a:latin typeface="Calibri" panose="020F0502020204030204" pitchFamily="34" charset="0"/>
                <a:cs typeface="Times New Roman" panose="02020603050405020304" pitchFamily="18" charset="0"/>
              </a:rPr>
              <a:t> of banks are </a:t>
            </a:r>
            <a:r>
              <a:rPr lang="en-US" b="1" i="1" dirty="0">
                <a:solidFill>
                  <a:srgbClr val="0C2148"/>
                </a:solidFill>
                <a:latin typeface="Calibri" panose="020F0502020204030204" pitchFamily="34" charset="0"/>
                <a:cs typeface="Times New Roman" panose="02020603050405020304" pitchFamily="18" charset="0"/>
              </a:rPr>
              <a:t>adequate</a:t>
            </a:r>
            <a:r>
              <a:rPr lang="en-US" i="1" dirty="0">
                <a:solidFill>
                  <a:srgbClr val="0C2148"/>
                </a:solidFill>
                <a:latin typeface="Calibri" panose="020F0502020204030204" pitchFamily="34" charset="0"/>
                <a:cs typeface="Times New Roman" panose="02020603050405020304" pitchFamily="18" charset="0"/>
              </a:rPr>
              <a:t>.</a:t>
            </a:r>
            <a:endParaRPr lang="hu-HU" i="1" dirty="0">
              <a:solidFill>
                <a:srgbClr val="0C2148"/>
              </a:solidFill>
              <a:latin typeface="Calibri" panose="020F0502020204030204" pitchFamily="34" charset="0"/>
              <a:cs typeface="Times New Roman" panose="02020603050405020304" pitchFamily="18" charset="0"/>
            </a:endParaRPr>
          </a:p>
          <a:p>
            <a:pPr algn="just"/>
            <a:endParaRPr lang="en-GB" i="1" dirty="0">
              <a:solidFill>
                <a:srgbClr val="0C2148"/>
              </a:solidFill>
              <a:latin typeface="Calibri" panose="020F0502020204030204" pitchFamily="34" charset="0"/>
              <a:cs typeface="Times New Roman" panose="02020603050405020304" pitchFamily="18" charset="0"/>
            </a:endParaRPr>
          </a:p>
          <a:p>
            <a:pPr algn="just"/>
            <a:r>
              <a:rPr lang="en-US" i="1" dirty="0">
                <a:solidFill>
                  <a:srgbClr val="0C2148"/>
                </a:solidFill>
                <a:latin typeface="Calibri" panose="020F0502020204030204" pitchFamily="34" charset="0"/>
                <a:cs typeface="Times New Roman" panose="02020603050405020304" pitchFamily="18" charset="0"/>
              </a:rPr>
              <a:t>The </a:t>
            </a:r>
            <a:r>
              <a:rPr lang="en-US" i="1" dirty="0">
                <a:solidFill>
                  <a:schemeClr val="tx2"/>
                </a:solidFill>
                <a:latin typeface="Calibri" panose="020F0502020204030204" pitchFamily="34" charset="0"/>
                <a:cs typeface="Times New Roman" panose="02020603050405020304" pitchFamily="18" charset="0"/>
              </a:rPr>
              <a:t>increasing impairment</a:t>
            </a:r>
            <a:r>
              <a:rPr lang="hu-HU" i="1" dirty="0">
                <a:solidFill>
                  <a:schemeClr val="tx2"/>
                </a:solidFill>
                <a:latin typeface="Calibri" panose="020F0502020204030204" pitchFamily="34" charset="0"/>
                <a:cs typeface="Times New Roman" panose="02020603050405020304" pitchFamily="18" charset="0"/>
              </a:rPr>
              <a:t>s</a:t>
            </a:r>
            <a:r>
              <a:rPr lang="en-US" i="1" dirty="0">
                <a:solidFill>
                  <a:schemeClr val="tx2"/>
                </a:solidFill>
                <a:latin typeface="Calibri" panose="020F0502020204030204" pitchFamily="34" charset="0"/>
                <a:cs typeface="Times New Roman" panose="02020603050405020304" pitchFamily="18" charset="0"/>
              </a:rPr>
              <a:t>, the settlement </a:t>
            </a:r>
            <a:r>
              <a:rPr lang="en-US" i="1" dirty="0">
                <a:solidFill>
                  <a:srgbClr val="0C2148"/>
                </a:solidFill>
                <a:latin typeface="Calibri" panose="020F0502020204030204" pitchFamily="34" charset="0"/>
                <a:cs typeface="Times New Roman" panose="02020603050405020304" pitchFamily="18" charset="0"/>
              </a:rPr>
              <a:t>of the extra profit tax, </a:t>
            </a:r>
            <a:r>
              <a:rPr lang="hu-HU" i="1" dirty="0">
                <a:solidFill>
                  <a:srgbClr val="0C2148"/>
                </a:solidFill>
                <a:latin typeface="Calibri" panose="020F0502020204030204" pitchFamily="34" charset="0"/>
                <a:cs typeface="Times New Roman" panose="02020603050405020304" pitchFamily="18" charset="0"/>
              </a:rPr>
              <a:t>and </a:t>
            </a:r>
            <a:r>
              <a:rPr lang="en-US" i="1" dirty="0">
                <a:solidFill>
                  <a:srgbClr val="0C2148"/>
                </a:solidFill>
                <a:latin typeface="Calibri" panose="020F0502020204030204" pitchFamily="34" charset="0"/>
                <a:cs typeface="Times New Roman" panose="02020603050405020304" pitchFamily="18" charset="0"/>
              </a:rPr>
              <a:t>the profit impact of the interest </a:t>
            </a:r>
            <a:r>
              <a:rPr lang="hu-HU" i="1" dirty="0" err="1">
                <a:solidFill>
                  <a:srgbClr val="0C2148"/>
                </a:solidFill>
                <a:latin typeface="Calibri" panose="020F0502020204030204" pitchFamily="34" charset="0"/>
                <a:cs typeface="Times New Roman" panose="02020603050405020304" pitchFamily="18" charset="0"/>
              </a:rPr>
              <a:t>cap</a:t>
            </a:r>
            <a:r>
              <a:rPr lang="hu-HU" i="1" dirty="0">
                <a:solidFill>
                  <a:srgbClr val="0C2148"/>
                </a:solidFill>
                <a:latin typeface="Calibri" panose="020F0502020204030204" pitchFamily="34" charset="0"/>
                <a:cs typeface="Times New Roman" panose="02020603050405020304" pitchFamily="18" charset="0"/>
              </a:rPr>
              <a:t> </a:t>
            </a:r>
            <a:r>
              <a:rPr lang="en-US" i="1" dirty="0">
                <a:solidFill>
                  <a:srgbClr val="0C2148"/>
                </a:solidFill>
                <a:latin typeface="Calibri" panose="020F0502020204030204" pitchFamily="34" charset="0"/>
                <a:cs typeface="Times New Roman" panose="02020603050405020304" pitchFamily="18" charset="0"/>
              </a:rPr>
              <a:t>measures were almost completely compensated by the </a:t>
            </a:r>
            <a:r>
              <a:rPr lang="en-US" b="1" i="1" dirty="0">
                <a:solidFill>
                  <a:srgbClr val="0C2148"/>
                </a:solidFill>
                <a:latin typeface="Calibri" panose="020F0502020204030204" pitchFamily="34" charset="0"/>
                <a:cs typeface="Times New Roman" panose="02020603050405020304" pitchFamily="18" charset="0"/>
              </a:rPr>
              <a:t>increase in the</a:t>
            </a:r>
            <a:r>
              <a:rPr lang="hu-HU" b="1" i="1" dirty="0">
                <a:solidFill>
                  <a:srgbClr val="0C2148"/>
                </a:solidFill>
                <a:latin typeface="Calibri" panose="020F0502020204030204" pitchFamily="34" charset="0"/>
                <a:cs typeface="Times New Roman" panose="02020603050405020304" pitchFamily="18" charset="0"/>
              </a:rPr>
              <a:t> net</a:t>
            </a:r>
            <a:r>
              <a:rPr lang="en-US" b="1" i="1" dirty="0">
                <a:solidFill>
                  <a:srgbClr val="0C2148"/>
                </a:solidFill>
                <a:latin typeface="Calibri" panose="020F0502020204030204" pitchFamily="34" charset="0"/>
                <a:cs typeface="Times New Roman" panose="02020603050405020304" pitchFamily="18" charset="0"/>
              </a:rPr>
              <a:t> interest income</a:t>
            </a:r>
            <a:r>
              <a:rPr lang="en-US" i="1" dirty="0">
                <a:solidFill>
                  <a:srgbClr val="0C2148"/>
                </a:solidFill>
                <a:latin typeface="Calibri" panose="020F0502020204030204" pitchFamily="34" charset="0"/>
                <a:cs typeface="Times New Roman" panose="02020603050405020304" pitchFamily="18" charset="0"/>
              </a:rPr>
              <a:t>.</a:t>
            </a:r>
            <a:endParaRPr lang="en-GB" i="1" dirty="0">
              <a:solidFill>
                <a:srgbClr val="0C2148"/>
              </a:solidFill>
              <a:latin typeface="Calibri" panose="020F0502020204030204" pitchFamily="34" charset="0"/>
              <a:cs typeface="Times New Roman" panose="02020603050405020304" pitchFamily="18" charset="0"/>
            </a:endParaRPr>
          </a:p>
        </p:txBody>
      </p:sp>
      <p:pic>
        <p:nvPicPr>
          <p:cNvPr id="2050" name="Picture 2" descr="Computer Icons Sine wave Graph of a function, wave, text, trademark, logo  png | PNGWing">
            <a:extLst>
              <a:ext uri="{FF2B5EF4-FFF2-40B4-BE49-F238E27FC236}">
                <a16:creationId xmlns:a16="http://schemas.microsoft.com/office/drawing/2014/main" id="{28BA6C5F-E3BC-7ABA-B7A8-FE7061444DB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889" b="90000" l="10000" r="90000">
                        <a14:foregroundMark x1="21522" y1="8889" x2="21522" y2="17407"/>
                        <a14:foregroundMark x1="33696" y1="10370" x2="39674" y2="17407"/>
                        <a14:foregroundMark x1="39674" y1="17407" x2="40000" y2="19444"/>
                        <a14:foregroundMark x1="60326" y1="87037" x2="65870" y2="86481"/>
                      </a14:backgroundRemoval>
                    </a14:imgEffect>
                  </a14:imgLayer>
                </a14:imgProps>
              </a:ext>
              <a:ext uri="{28A0092B-C50C-407E-A947-70E740481C1C}">
                <a14:useLocalDpi xmlns:a14="http://schemas.microsoft.com/office/drawing/2010/main" val="0"/>
              </a:ext>
            </a:extLst>
          </a:blip>
          <a:srcRect l="15570" r="12482"/>
          <a:stretch/>
        </p:blipFill>
        <p:spPr bwMode="auto">
          <a:xfrm>
            <a:off x="3231617" y="5127442"/>
            <a:ext cx="1149566" cy="93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31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DFE-D78E-2155-E3C8-D951F9385B73}"/>
              </a:ext>
            </a:extLst>
          </p:cNvPr>
          <p:cNvSpPr>
            <a:spLocks noGrp="1"/>
          </p:cNvSpPr>
          <p:nvPr>
            <p:ph type="title"/>
          </p:nvPr>
        </p:nvSpPr>
        <p:spPr/>
        <p:txBody>
          <a:bodyPr>
            <a:normAutofit fontScale="90000"/>
          </a:bodyPr>
          <a:lstStyle/>
          <a:p>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banks would maintain their lending capacity even in the event of</a:t>
            </a:r>
            <a:r>
              <a:rPr lang="hu-H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severe stress</a:t>
            </a:r>
            <a:endParaRPr lang="hu-HU" sz="2000" dirty="0"/>
          </a:p>
        </p:txBody>
      </p:sp>
      <p:sp>
        <p:nvSpPr>
          <p:cNvPr id="3" name="Text Placeholder 2">
            <a:extLst>
              <a:ext uri="{FF2B5EF4-FFF2-40B4-BE49-F238E27FC236}">
                <a16:creationId xmlns:a16="http://schemas.microsoft.com/office/drawing/2014/main" id="{4700D1CA-FF6F-BD38-AEFD-7B3F6CD9CACA}"/>
              </a:ext>
            </a:extLst>
          </p:cNvPr>
          <p:cNvSpPr>
            <a:spLocks noGrp="1"/>
          </p:cNvSpPr>
          <p:nvPr>
            <p:ph type="body" sz="quarter" idx="17"/>
          </p:nvPr>
        </p:nvSpPr>
        <p:spPr>
          <a:xfrm>
            <a:off x="3391271" y="6445664"/>
            <a:ext cx="7679183" cy="358131"/>
          </a:xfrm>
        </p:spPr>
        <p:txBody>
          <a:bodyPr/>
          <a:lstStyle/>
          <a:p>
            <a:r>
              <a:rPr lang="en-US" sz="1200" dirty="0"/>
              <a:t>Note</a:t>
            </a:r>
            <a:r>
              <a:rPr lang="en-GB" sz="1200" dirty="0"/>
              <a:t> |</a:t>
            </a:r>
            <a:r>
              <a:rPr lang="en-US" sz="1200" dirty="0"/>
              <a:t> Vertical line: 10–90 per cent range; rectangle: 25–75 per cent range. The banking sector average is weighted by the total risk exposure. Source</a:t>
            </a:r>
            <a:r>
              <a:rPr lang="en-GB" sz="1200" dirty="0"/>
              <a:t> |</a:t>
            </a:r>
            <a:r>
              <a:rPr lang="en-US" sz="1200" dirty="0"/>
              <a:t> </a:t>
            </a:r>
            <a:r>
              <a:rPr lang="en-US" sz="1200" dirty="0" err="1"/>
              <a:t>MNB</a:t>
            </a:r>
            <a:endParaRPr lang="hu-HU" sz="1200" dirty="0"/>
          </a:p>
        </p:txBody>
      </p:sp>
      <p:sp>
        <p:nvSpPr>
          <p:cNvPr id="5" name="Text Placeholder 4">
            <a:extLst>
              <a:ext uri="{FF2B5EF4-FFF2-40B4-BE49-F238E27FC236}">
                <a16:creationId xmlns:a16="http://schemas.microsoft.com/office/drawing/2014/main" id="{F777530A-219A-E793-4D46-62693AACAFC0}"/>
              </a:ext>
            </a:extLst>
          </p:cNvPr>
          <p:cNvSpPr>
            <a:spLocks noGrp="1"/>
          </p:cNvSpPr>
          <p:nvPr>
            <p:ph type="body" sz="quarter" idx="18"/>
          </p:nvPr>
        </p:nvSpPr>
        <p:spPr>
          <a:xfrm>
            <a:off x="3391272" y="6038927"/>
            <a:ext cx="8390875" cy="337351"/>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Distribution of the capital adequacy ratio based on the number of banks</a:t>
            </a:r>
            <a:endParaRPr lang="hu-HU" dirty="0"/>
          </a:p>
        </p:txBody>
      </p:sp>
      <p:sp>
        <p:nvSpPr>
          <p:cNvPr id="12" name="TextBox 11">
            <a:extLst>
              <a:ext uri="{FF2B5EF4-FFF2-40B4-BE49-F238E27FC236}">
                <a16:creationId xmlns:a16="http://schemas.microsoft.com/office/drawing/2014/main" id="{0C21884D-EFF4-204A-20A5-525E5FEBD6F6}"/>
              </a:ext>
            </a:extLst>
          </p:cNvPr>
          <p:cNvSpPr txBox="1"/>
          <p:nvPr/>
        </p:nvSpPr>
        <p:spPr>
          <a:xfrm>
            <a:off x="8401616" y="1767006"/>
            <a:ext cx="3790384" cy="3323987"/>
          </a:xfrm>
          <a:prstGeom prst="rect">
            <a:avLst/>
          </a:prstGeom>
          <a:solidFill>
            <a:schemeClr val="tx2">
              <a:lumMod val="25000"/>
              <a:lumOff val="75000"/>
              <a:alpha val="20000"/>
            </a:schemeClr>
          </a:solidFill>
        </p:spPr>
        <p:txBody>
          <a:bodyPr wrap="square" rtlCol="0">
            <a:spAutoFit/>
          </a:bodyPr>
          <a:lstStyle/>
          <a:p>
            <a:r>
              <a:rPr lang="en-US" sz="1400" b="1" dirty="0">
                <a:solidFill>
                  <a:srgbClr val="002060"/>
                </a:solidFill>
              </a:rPr>
              <a:t>The sector-level capital adequacy ratio was 18 percent at the end of 2022.</a:t>
            </a:r>
            <a:endParaRPr lang="hu-HU" sz="1400" b="1" dirty="0">
              <a:solidFill>
                <a:srgbClr val="002060"/>
              </a:solidFill>
            </a:endParaRPr>
          </a:p>
          <a:p>
            <a:endParaRPr lang="hu-HU" sz="1400" dirty="0">
              <a:solidFill>
                <a:srgbClr val="002060"/>
              </a:solidFill>
            </a:endParaRPr>
          </a:p>
          <a:p>
            <a:r>
              <a:rPr lang="en-US" sz="1400" dirty="0">
                <a:solidFill>
                  <a:srgbClr val="002060"/>
                </a:solidFill>
              </a:rPr>
              <a:t>Overall, at the end of the first and second year of the stress scenario, there is </a:t>
            </a:r>
            <a:r>
              <a:rPr lang="en-US" sz="1400" b="1" dirty="0">
                <a:solidFill>
                  <a:srgbClr val="002060"/>
                </a:solidFill>
              </a:rPr>
              <a:t>no capital shortage </a:t>
            </a:r>
            <a:r>
              <a:rPr lang="en-US" sz="1400" dirty="0">
                <a:solidFill>
                  <a:srgbClr val="002060"/>
                </a:solidFill>
              </a:rPr>
              <a:t>in the case of any institution, but the level of </a:t>
            </a:r>
            <a:r>
              <a:rPr lang="hu-HU" sz="1400" dirty="0">
                <a:solidFill>
                  <a:srgbClr val="002060"/>
                </a:solidFill>
              </a:rPr>
              <a:t>free </a:t>
            </a:r>
            <a:r>
              <a:rPr lang="hu-HU" sz="1400" dirty="0" err="1">
                <a:solidFill>
                  <a:srgbClr val="002060"/>
                </a:solidFill>
              </a:rPr>
              <a:t>capital</a:t>
            </a:r>
            <a:r>
              <a:rPr lang="hu-HU" sz="1400" dirty="0">
                <a:solidFill>
                  <a:srgbClr val="002060"/>
                </a:solidFill>
              </a:rPr>
              <a:t> </a:t>
            </a:r>
            <a:r>
              <a:rPr lang="en-US" sz="1400" dirty="0">
                <a:solidFill>
                  <a:srgbClr val="002060"/>
                </a:solidFill>
              </a:rPr>
              <a:t>buffers decreases significantly even with the diminishing asset portfolio.</a:t>
            </a:r>
            <a:endParaRPr lang="hu-HU" sz="1400" dirty="0">
              <a:solidFill>
                <a:srgbClr val="002060"/>
              </a:solidFill>
            </a:endParaRPr>
          </a:p>
          <a:p>
            <a:endParaRPr lang="hu-HU" sz="1400" dirty="0">
              <a:solidFill>
                <a:srgbClr val="002060"/>
              </a:solidFill>
            </a:endParaRPr>
          </a:p>
          <a:p>
            <a:r>
              <a:rPr lang="en-US" sz="1400" dirty="0">
                <a:solidFill>
                  <a:srgbClr val="002060"/>
                </a:solidFill>
              </a:rPr>
              <a:t>On the one hand, the smaller credit dynamics of the dynamic balance sheet assumption and the resulting lower total risk exposure value play a role in this, but at the same time, </a:t>
            </a:r>
            <a:r>
              <a:rPr lang="en-US" sz="1400" b="1" dirty="0">
                <a:solidFill>
                  <a:srgbClr val="002060"/>
                </a:solidFill>
              </a:rPr>
              <a:t>banks would maintain their lending capacity even in the event of severe stress.</a:t>
            </a:r>
            <a:endParaRPr lang="hu-HU" sz="1400" b="1" dirty="0">
              <a:solidFill>
                <a:srgbClr val="002060"/>
              </a:solidFill>
            </a:endParaRPr>
          </a:p>
        </p:txBody>
      </p:sp>
      <p:sp>
        <p:nvSpPr>
          <p:cNvPr id="6" name="Arrow: Chevron 5">
            <a:extLst>
              <a:ext uri="{FF2B5EF4-FFF2-40B4-BE49-F238E27FC236}">
                <a16:creationId xmlns:a16="http://schemas.microsoft.com/office/drawing/2014/main" id="{D7DE7D72-1CAF-1388-496A-0F217A78FA6A}"/>
              </a:ext>
            </a:extLst>
          </p:cNvPr>
          <p:cNvSpPr/>
          <p:nvPr/>
        </p:nvSpPr>
        <p:spPr>
          <a:xfrm flipH="1">
            <a:off x="7992157" y="2641548"/>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pic>
        <p:nvPicPr>
          <p:cNvPr id="7" name="Picture 6" descr="A screenshot of a computer&#10;&#10;Description automatically generated with low confidence">
            <a:extLst>
              <a:ext uri="{FF2B5EF4-FFF2-40B4-BE49-F238E27FC236}">
                <a16:creationId xmlns:a16="http://schemas.microsoft.com/office/drawing/2014/main" id="{95AFB9C9-5ED3-75DF-09BB-EF5ED8463A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431" y="1705062"/>
            <a:ext cx="4651726" cy="3481468"/>
          </a:xfrm>
          <a:prstGeom prst="rect">
            <a:avLst/>
          </a:prstGeom>
          <a:noFill/>
        </p:spPr>
      </p:pic>
    </p:spTree>
    <p:extLst>
      <p:ext uri="{BB962C8B-B14F-4D97-AF65-F5344CB8AC3E}">
        <p14:creationId xmlns:p14="http://schemas.microsoft.com/office/powerpoint/2010/main" val="30601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042913-4B4C-717C-0572-0C8ED5C73D07}"/>
              </a:ext>
            </a:extLst>
          </p:cNvPr>
          <p:cNvSpPr/>
          <p:nvPr/>
        </p:nvSpPr>
        <p:spPr>
          <a:xfrm>
            <a:off x="3042920" y="872493"/>
            <a:ext cx="9149079" cy="193166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76B5FE34-8115-535E-3AC1-CA02B697F582}"/>
              </a:ext>
            </a:extLst>
          </p:cNvPr>
          <p:cNvSpPr txBox="1">
            <a:spLocks/>
          </p:cNvSpPr>
          <p:nvPr/>
        </p:nvSpPr>
        <p:spPr>
          <a:xfrm>
            <a:off x="3276600" y="110424"/>
            <a:ext cx="8390876" cy="713833"/>
          </a:xfrm>
          <a:prstGeom prst="rect">
            <a:avLst/>
          </a:prstGeom>
        </p:spPr>
        <p:txBody>
          <a:bodyPr vert="horz" lIns="72000" tIns="36000" rIns="72000" bIns="36000" rtlCol="0" anchor="ctr">
            <a:normAutofit/>
          </a:bodyPr>
          <a:lstStyle>
            <a:lvl1pPr algn="l" defTabSz="685749" rtl="0" eaLnBrk="1" latinLnBrk="0" hangingPunct="1">
              <a:lnSpc>
                <a:spcPct val="90000"/>
              </a:lnSpc>
              <a:spcBef>
                <a:spcPct val="0"/>
              </a:spcBef>
              <a:buNone/>
              <a:defRPr lang="hu-HU" sz="1650" b="1" kern="1200" cap="all" spc="225" baseline="0" dirty="0">
                <a:solidFill>
                  <a:srgbClr val="0D234D"/>
                </a:solidFill>
                <a:latin typeface="+mj-lt"/>
                <a:ea typeface="+mj-ea"/>
                <a:cs typeface="+mj-cs"/>
              </a:defRPr>
            </a:lvl1pPr>
          </a:lstStyle>
          <a:p>
            <a:r>
              <a:rPr lang="en-GB" sz="2400" dirty="0"/>
              <a:t>Main takeaways of the report</a:t>
            </a:r>
          </a:p>
        </p:txBody>
      </p:sp>
      <p:pic>
        <p:nvPicPr>
          <p:cNvPr id="3074" name="Picture 2" descr="Recession - Free business and finance icons">
            <a:extLst>
              <a:ext uri="{FF2B5EF4-FFF2-40B4-BE49-F238E27FC236}">
                <a16:creationId xmlns:a16="http://schemas.microsoft.com/office/drawing/2014/main" id="{3695678C-66AB-919D-A9A9-236ED4D65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92256"/>
            <a:ext cx="944855" cy="9448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rotection shield with a check mark - Free technology icons">
            <a:extLst>
              <a:ext uri="{FF2B5EF4-FFF2-40B4-BE49-F238E27FC236}">
                <a16:creationId xmlns:a16="http://schemas.microsoft.com/office/drawing/2014/main" id="{592A5E7F-B34A-23F2-DCAA-F47967AAE87B}"/>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9444" y="1320593"/>
            <a:ext cx="940798" cy="9407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05F881-791B-EC50-5316-44919193DF3F}"/>
              </a:ext>
            </a:extLst>
          </p:cNvPr>
          <p:cNvSpPr txBox="1"/>
          <p:nvPr/>
        </p:nvSpPr>
        <p:spPr>
          <a:xfrm>
            <a:off x="4348480" y="971475"/>
            <a:ext cx="7595281" cy="1477328"/>
          </a:xfrm>
          <a:prstGeom prst="rect">
            <a:avLst/>
          </a:prstGeom>
          <a:noFill/>
        </p:spPr>
        <p:txBody>
          <a:bodyPr wrap="square">
            <a:spAutoFit/>
          </a:bodyPr>
          <a:lstStyle/>
          <a:p>
            <a:pPr algn="just"/>
            <a:r>
              <a:rPr lang="en-GB" i="1" dirty="0">
                <a:solidFill>
                  <a:srgbClr val="0C2148"/>
                </a:solidFill>
                <a:latin typeface="Calibri" panose="020F0502020204030204" pitchFamily="34" charset="0"/>
                <a:cs typeface="Times New Roman" panose="02020603050405020304" pitchFamily="18" charset="0"/>
              </a:rPr>
              <a:t>The </a:t>
            </a:r>
            <a:r>
              <a:rPr lang="en-GB" b="1" i="1" dirty="0">
                <a:solidFill>
                  <a:srgbClr val="0C2148"/>
                </a:solidFill>
                <a:latin typeface="Calibri" panose="020F0502020204030204" pitchFamily="34" charset="0"/>
                <a:cs typeface="Times New Roman" panose="02020603050405020304" pitchFamily="18" charset="0"/>
              </a:rPr>
              <a:t>Hungarian banking system </a:t>
            </a:r>
            <a:r>
              <a:rPr lang="en-GB" i="1" dirty="0">
                <a:solidFill>
                  <a:srgbClr val="0C2148"/>
                </a:solidFill>
                <a:latin typeface="Calibri" panose="020F0502020204030204" pitchFamily="34" charset="0"/>
                <a:cs typeface="Times New Roman" panose="02020603050405020304" pitchFamily="18" charset="0"/>
              </a:rPr>
              <a:t>has a </a:t>
            </a:r>
            <a:r>
              <a:rPr lang="en-GB" b="1" i="1" dirty="0">
                <a:solidFill>
                  <a:srgbClr val="0C2148"/>
                </a:solidFill>
                <a:latin typeface="Calibri" panose="020F0502020204030204" pitchFamily="34" charset="0"/>
                <a:cs typeface="Times New Roman" panose="02020603050405020304" pitchFamily="18" charset="0"/>
              </a:rPr>
              <a:t>stable</a:t>
            </a:r>
            <a:r>
              <a:rPr lang="en-GB" i="1" dirty="0">
                <a:solidFill>
                  <a:srgbClr val="0C2148"/>
                </a:solidFill>
                <a:latin typeface="Calibri" panose="020F0502020204030204" pitchFamily="34" charset="0"/>
                <a:cs typeface="Times New Roman" panose="02020603050405020304" pitchFamily="18" charset="0"/>
              </a:rPr>
              <a:t>, strong capital position and significant liquidity reserves in the complex and challenging period.</a:t>
            </a:r>
          </a:p>
          <a:p>
            <a:pPr algn="just"/>
            <a:endParaRPr lang="en-GB" i="1" dirty="0">
              <a:solidFill>
                <a:srgbClr val="0C2148"/>
              </a:solidFill>
              <a:latin typeface="Calibri" panose="020F0502020204030204" pitchFamily="34" charset="0"/>
              <a:cs typeface="Times New Roman" panose="02020603050405020304" pitchFamily="18" charset="0"/>
            </a:endParaRPr>
          </a:p>
          <a:p>
            <a:pPr algn="just"/>
            <a:r>
              <a:rPr lang="en-GB" i="1" dirty="0">
                <a:solidFill>
                  <a:srgbClr val="0C2148"/>
                </a:solidFill>
                <a:latin typeface="Calibri" panose="020F0502020204030204" pitchFamily="34" charset="0"/>
                <a:cs typeface="Times New Roman" panose="02020603050405020304" pitchFamily="18" charset="0"/>
              </a:rPr>
              <a:t>The </a:t>
            </a:r>
            <a:r>
              <a:rPr lang="en-GB" b="1" i="1" dirty="0">
                <a:solidFill>
                  <a:srgbClr val="0C2148"/>
                </a:solidFill>
                <a:latin typeface="Calibri" panose="020F0502020204030204" pitchFamily="34" charset="0"/>
                <a:cs typeface="Times New Roman" panose="02020603050405020304" pitchFamily="18" charset="0"/>
              </a:rPr>
              <a:t>sector's ability to withstand shocks is strong</a:t>
            </a:r>
            <a:r>
              <a:rPr lang="en-GB" i="1" dirty="0">
                <a:solidFill>
                  <a:srgbClr val="0C2148"/>
                </a:solidFill>
                <a:latin typeface="Calibri" panose="020F0502020204030204" pitchFamily="34" charset="0"/>
                <a:cs typeface="Times New Roman" panose="02020603050405020304" pitchFamily="18" charset="0"/>
              </a:rPr>
              <a:t>, and its liquidity and capital position are robust even assuming a severe crisis.</a:t>
            </a:r>
            <a:endParaRPr lang="en-GB"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105E0A2-715D-A255-5A54-5D6B4A3E1B54}"/>
              </a:ext>
            </a:extLst>
          </p:cNvPr>
          <p:cNvSpPr/>
          <p:nvPr/>
        </p:nvSpPr>
        <p:spPr>
          <a:xfrm>
            <a:off x="3042921" y="4719189"/>
            <a:ext cx="9149079" cy="1737686"/>
          </a:xfrm>
          <a:prstGeom prst="rect">
            <a:avLst/>
          </a:prstGeom>
          <a:solidFill>
            <a:schemeClr val="tx2">
              <a:lumMod val="10000"/>
              <a:lumOff val="9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1" dirty="0">
              <a:solidFill>
                <a:srgbClr val="0C2148"/>
              </a:solidFill>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3EF637D-5FD3-1D43-6A25-30E4AFE8E63F}"/>
              </a:ext>
            </a:extLst>
          </p:cNvPr>
          <p:cNvSpPr txBox="1"/>
          <p:nvPr/>
        </p:nvSpPr>
        <p:spPr>
          <a:xfrm>
            <a:off x="4348479" y="2739286"/>
            <a:ext cx="7719790" cy="2031325"/>
          </a:xfrm>
          <a:prstGeom prst="rect">
            <a:avLst/>
          </a:prstGeom>
          <a:noFill/>
        </p:spPr>
        <p:txBody>
          <a:bodyPr wrap="square">
            <a:spAutoFit/>
          </a:bodyPr>
          <a:lstStyle/>
          <a:p>
            <a:pPr algn="just"/>
            <a:r>
              <a:rPr lang="en-GB" i="1" dirty="0">
                <a:solidFill>
                  <a:srgbClr val="0C2148"/>
                </a:solidFill>
                <a:latin typeface="Calibri" panose="020F0502020204030204" pitchFamily="34" charset="0"/>
                <a:cs typeface="Times New Roman" panose="02020603050405020304" pitchFamily="18" charset="0"/>
              </a:rPr>
              <a:t>Loans of the private sector increased in 2022, but at the same time, </a:t>
            </a:r>
            <a:r>
              <a:rPr lang="en-GB" b="1" i="1" dirty="0">
                <a:solidFill>
                  <a:srgbClr val="0C2148"/>
                </a:solidFill>
                <a:latin typeface="Calibri" panose="020F0502020204030204" pitchFamily="34" charset="0"/>
                <a:cs typeface="Times New Roman" panose="02020603050405020304" pitchFamily="18" charset="0"/>
              </a:rPr>
              <a:t>similar to regional trends, </a:t>
            </a:r>
            <a:r>
              <a:rPr lang="en-GB" i="1" dirty="0">
                <a:solidFill>
                  <a:srgbClr val="0C2148"/>
                </a:solidFill>
                <a:latin typeface="Calibri" panose="020F0502020204030204" pitchFamily="34" charset="0"/>
                <a:cs typeface="Times New Roman" panose="02020603050405020304" pitchFamily="18" charset="0"/>
              </a:rPr>
              <a:t>a general </a:t>
            </a:r>
            <a:r>
              <a:rPr lang="en-GB" b="1" i="1" dirty="0">
                <a:solidFill>
                  <a:srgbClr val="0C2148"/>
                </a:solidFill>
                <a:latin typeface="Calibri" panose="020F0502020204030204" pitchFamily="34" charset="0"/>
                <a:cs typeface="Times New Roman" panose="02020603050405020304" pitchFamily="18" charset="0"/>
              </a:rPr>
              <a:t>decline in demand </a:t>
            </a:r>
            <a:r>
              <a:rPr lang="en-GB" i="1" dirty="0">
                <a:solidFill>
                  <a:srgbClr val="0C2148"/>
                </a:solidFill>
                <a:latin typeface="Calibri" panose="020F0502020204030204" pitchFamily="34" charset="0"/>
                <a:cs typeface="Times New Roman" panose="02020603050405020304" pitchFamily="18" charset="0"/>
              </a:rPr>
              <a:t>can be felt. </a:t>
            </a:r>
          </a:p>
          <a:p>
            <a:pPr algn="just"/>
            <a:endParaRPr lang="en-GB" i="1" dirty="0">
              <a:solidFill>
                <a:srgbClr val="0C2148"/>
              </a:solidFill>
              <a:latin typeface="Calibri" panose="020F0502020204030204" pitchFamily="34" charset="0"/>
              <a:cs typeface="Times New Roman" panose="02020603050405020304" pitchFamily="18" charset="0"/>
            </a:endParaRPr>
          </a:p>
          <a:p>
            <a:pPr algn="just"/>
            <a:r>
              <a:rPr lang="en-GB" i="1" dirty="0">
                <a:solidFill>
                  <a:srgbClr val="0C2148"/>
                </a:solidFill>
                <a:latin typeface="Calibri" panose="020F0502020204030204" pitchFamily="34" charset="0"/>
                <a:cs typeface="Times New Roman" panose="02020603050405020304" pitchFamily="18" charset="0"/>
              </a:rPr>
              <a:t>There are signs of a turnaround in the real estate market, which is gradually reflected in the valuation as well.  The </a:t>
            </a:r>
            <a:r>
              <a:rPr lang="en-GB" b="1" i="1" dirty="0">
                <a:solidFill>
                  <a:srgbClr val="0C2148"/>
                </a:solidFill>
                <a:latin typeface="Calibri" panose="020F0502020204030204" pitchFamily="34" charset="0"/>
                <a:cs typeface="Times New Roman" panose="02020603050405020304" pitchFamily="18" charset="0"/>
              </a:rPr>
              <a:t>average price of houses decreased </a:t>
            </a:r>
            <a:r>
              <a:rPr lang="en-GB" i="1" dirty="0">
                <a:solidFill>
                  <a:srgbClr val="0C2148"/>
                </a:solidFill>
                <a:latin typeface="Calibri" panose="020F0502020204030204" pitchFamily="34" charset="0"/>
                <a:cs typeface="Times New Roman" panose="02020603050405020304" pitchFamily="18" charset="0"/>
              </a:rPr>
              <a:t>nominally in the second half of 2022, and several segments of </a:t>
            </a:r>
            <a:r>
              <a:rPr lang="en-GB" b="1" i="1" dirty="0">
                <a:solidFill>
                  <a:srgbClr val="0C2148"/>
                </a:solidFill>
                <a:latin typeface="Calibri" panose="020F0502020204030204" pitchFamily="34" charset="0"/>
                <a:cs typeface="Times New Roman" panose="02020603050405020304" pitchFamily="18" charset="0"/>
              </a:rPr>
              <a:t>CRE are surrounded by increasing risks.</a:t>
            </a:r>
          </a:p>
        </p:txBody>
      </p:sp>
      <p:sp>
        <p:nvSpPr>
          <p:cNvPr id="7" name="TextBox 6">
            <a:extLst>
              <a:ext uri="{FF2B5EF4-FFF2-40B4-BE49-F238E27FC236}">
                <a16:creationId xmlns:a16="http://schemas.microsoft.com/office/drawing/2014/main" id="{7B2B3C01-BEE9-2128-7FA0-5EB92C85C403}"/>
              </a:ext>
            </a:extLst>
          </p:cNvPr>
          <p:cNvSpPr txBox="1"/>
          <p:nvPr/>
        </p:nvSpPr>
        <p:spPr>
          <a:xfrm>
            <a:off x="4348479" y="4719188"/>
            <a:ext cx="7595281" cy="1754326"/>
          </a:xfrm>
          <a:prstGeom prst="rect">
            <a:avLst/>
          </a:prstGeom>
          <a:noFill/>
        </p:spPr>
        <p:txBody>
          <a:bodyPr wrap="square">
            <a:spAutoFit/>
          </a:bodyPr>
          <a:lstStyle/>
          <a:p>
            <a:pPr algn="just"/>
            <a:r>
              <a:rPr lang="en-US" i="1" dirty="0">
                <a:solidFill>
                  <a:srgbClr val="0C2148"/>
                </a:solidFill>
                <a:latin typeface="Calibri" panose="020F0502020204030204" pitchFamily="34" charset="0"/>
                <a:cs typeface="Times New Roman" panose="02020603050405020304" pitchFamily="18" charset="0"/>
              </a:rPr>
              <a:t>The tightening of credit conditions is mainly due to </a:t>
            </a:r>
            <a:r>
              <a:rPr lang="en-US" b="1" i="1" dirty="0">
                <a:solidFill>
                  <a:srgbClr val="0C2148"/>
                </a:solidFill>
                <a:latin typeface="Calibri" panose="020F0502020204030204" pitchFamily="34" charset="0"/>
                <a:cs typeface="Times New Roman" panose="02020603050405020304" pitchFamily="18" charset="0"/>
              </a:rPr>
              <a:t>cyclical factors</a:t>
            </a:r>
            <a:r>
              <a:rPr lang="en-US" i="1" dirty="0">
                <a:solidFill>
                  <a:srgbClr val="0C2148"/>
                </a:solidFill>
                <a:latin typeface="Calibri" panose="020F0502020204030204" pitchFamily="34" charset="0"/>
                <a:cs typeface="Times New Roman" panose="02020603050405020304" pitchFamily="18" charset="0"/>
              </a:rPr>
              <a:t>, the </a:t>
            </a:r>
            <a:r>
              <a:rPr lang="en-US" b="1" i="1" dirty="0">
                <a:solidFill>
                  <a:srgbClr val="0C2148"/>
                </a:solidFill>
                <a:latin typeface="Calibri" panose="020F0502020204030204" pitchFamily="34" charset="0"/>
                <a:cs typeface="Times New Roman" panose="02020603050405020304" pitchFamily="18" charset="0"/>
              </a:rPr>
              <a:t>lending capacities</a:t>
            </a:r>
            <a:r>
              <a:rPr lang="en-US" i="1" dirty="0">
                <a:solidFill>
                  <a:srgbClr val="0C2148"/>
                </a:solidFill>
                <a:latin typeface="Calibri" panose="020F0502020204030204" pitchFamily="34" charset="0"/>
                <a:cs typeface="Times New Roman" panose="02020603050405020304" pitchFamily="18" charset="0"/>
              </a:rPr>
              <a:t> of banks are </a:t>
            </a:r>
            <a:r>
              <a:rPr lang="en-US" b="1" i="1" dirty="0">
                <a:solidFill>
                  <a:srgbClr val="0C2148"/>
                </a:solidFill>
                <a:latin typeface="Calibri" panose="020F0502020204030204" pitchFamily="34" charset="0"/>
                <a:cs typeface="Times New Roman" panose="02020603050405020304" pitchFamily="18" charset="0"/>
              </a:rPr>
              <a:t>adequate</a:t>
            </a:r>
            <a:r>
              <a:rPr lang="en-US" i="1" dirty="0">
                <a:solidFill>
                  <a:srgbClr val="0C2148"/>
                </a:solidFill>
                <a:latin typeface="Calibri" panose="020F0502020204030204" pitchFamily="34" charset="0"/>
                <a:cs typeface="Times New Roman" panose="02020603050405020304" pitchFamily="18" charset="0"/>
              </a:rPr>
              <a:t>.</a:t>
            </a:r>
            <a:endParaRPr lang="hu-HU" i="1" dirty="0">
              <a:solidFill>
                <a:srgbClr val="0C2148"/>
              </a:solidFill>
              <a:latin typeface="Calibri" panose="020F0502020204030204" pitchFamily="34" charset="0"/>
              <a:cs typeface="Times New Roman" panose="02020603050405020304" pitchFamily="18" charset="0"/>
            </a:endParaRPr>
          </a:p>
          <a:p>
            <a:pPr algn="just"/>
            <a:endParaRPr lang="en-GB" i="1" dirty="0">
              <a:solidFill>
                <a:srgbClr val="0C2148"/>
              </a:solidFill>
              <a:latin typeface="Calibri" panose="020F0502020204030204" pitchFamily="34" charset="0"/>
              <a:cs typeface="Times New Roman" panose="02020603050405020304" pitchFamily="18" charset="0"/>
            </a:endParaRPr>
          </a:p>
          <a:p>
            <a:pPr algn="just"/>
            <a:r>
              <a:rPr lang="en-US" i="1" dirty="0">
                <a:solidFill>
                  <a:srgbClr val="0C2148"/>
                </a:solidFill>
                <a:latin typeface="Calibri" panose="020F0502020204030204" pitchFamily="34" charset="0"/>
                <a:cs typeface="Times New Roman" panose="02020603050405020304" pitchFamily="18" charset="0"/>
              </a:rPr>
              <a:t>The </a:t>
            </a:r>
            <a:r>
              <a:rPr lang="en-US" i="1" dirty="0">
                <a:solidFill>
                  <a:schemeClr val="tx2"/>
                </a:solidFill>
                <a:latin typeface="Calibri" panose="020F0502020204030204" pitchFamily="34" charset="0"/>
                <a:cs typeface="Times New Roman" panose="02020603050405020304" pitchFamily="18" charset="0"/>
              </a:rPr>
              <a:t>increasing impairment</a:t>
            </a:r>
            <a:r>
              <a:rPr lang="hu-HU" i="1" dirty="0">
                <a:solidFill>
                  <a:schemeClr val="tx2"/>
                </a:solidFill>
                <a:latin typeface="Calibri" panose="020F0502020204030204" pitchFamily="34" charset="0"/>
                <a:cs typeface="Times New Roman" panose="02020603050405020304" pitchFamily="18" charset="0"/>
              </a:rPr>
              <a:t>s</a:t>
            </a:r>
            <a:r>
              <a:rPr lang="en-US" i="1" dirty="0">
                <a:solidFill>
                  <a:schemeClr val="tx2"/>
                </a:solidFill>
                <a:latin typeface="Calibri" panose="020F0502020204030204" pitchFamily="34" charset="0"/>
                <a:cs typeface="Times New Roman" panose="02020603050405020304" pitchFamily="18" charset="0"/>
              </a:rPr>
              <a:t>, the settlement </a:t>
            </a:r>
            <a:r>
              <a:rPr lang="en-US" i="1" dirty="0">
                <a:solidFill>
                  <a:srgbClr val="0C2148"/>
                </a:solidFill>
                <a:latin typeface="Calibri" panose="020F0502020204030204" pitchFamily="34" charset="0"/>
                <a:cs typeface="Times New Roman" panose="02020603050405020304" pitchFamily="18" charset="0"/>
              </a:rPr>
              <a:t>of the extra profit tax, </a:t>
            </a:r>
            <a:r>
              <a:rPr lang="hu-HU" i="1" dirty="0">
                <a:solidFill>
                  <a:srgbClr val="0C2148"/>
                </a:solidFill>
                <a:latin typeface="Calibri" panose="020F0502020204030204" pitchFamily="34" charset="0"/>
                <a:cs typeface="Times New Roman" panose="02020603050405020304" pitchFamily="18" charset="0"/>
              </a:rPr>
              <a:t>and </a:t>
            </a:r>
            <a:r>
              <a:rPr lang="en-US" i="1" dirty="0">
                <a:solidFill>
                  <a:srgbClr val="0C2148"/>
                </a:solidFill>
                <a:latin typeface="Calibri" panose="020F0502020204030204" pitchFamily="34" charset="0"/>
                <a:cs typeface="Times New Roman" panose="02020603050405020304" pitchFamily="18" charset="0"/>
              </a:rPr>
              <a:t>the profit impact of the interest </a:t>
            </a:r>
            <a:r>
              <a:rPr lang="hu-HU" i="1" dirty="0" err="1">
                <a:solidFill>
                  <a:srgbClr val="0C2148"/>
                </a:solidFill>
                <a:latin typeface="Calibri" panose="020F0502020204030204" pitchFamily="34" charset="0"/>
                <a:cs typeface="Times New Roman" panose="02020603050405020304" pitchFamily="18" charset="0"/>
              </a:rPr>
              <a:t>cap</a:t>
            </a:r>
            <a:r>
              <a:rPr lang="hu-HU" i="1" dirty="0">
                <a:solidFill>
                  <a:srgbClr val="0C2148"/>
                </a:solidFill>
                <a:latin typeface="Calibri" panose="020F0502020204030204" pitchFamily="34" charset="0"/>
                <a:cs typeface="Times New Roman" panose="02020603050405020304" pitchFamily="18" charset="0"/>
              </a:rPr>
              <a:t> </a:t>
            </a:r>
            <a:r>
              <a:rPr lang="en-US" i="1" dirty="0">
                <a:solidFill>
                  <a:srgbClr val="0C2148"/>
                </a:solidFill>
                <a:latin typeface="Calibri" panose="020F0502020204030204" pitchFamily="34" charset="0"/>
                <a:cs typeface="Times New Roman" panose="02020603050405020304" pitchFamily="18" charset="0"/>
              </a:rPr>
              <a:t>measures were almost completely compensated by the </a:t>
            </a:r>
            <a:r>
              <a:rPr lang="en-US" b="1" i="1" dirty="0">
                <a:solidFill>
                  <a:srgbClr val="0C2148"/>
                </a:solidFill>
                <a:latin typeface="Calibri" panose="020F0502020204030204" pitchFamily="34" charset="0"/>
                <a:cs typeface="Times New Roman" panose="02020603050405020304" pitchFamily="18" charset="0"/>
              </a:rPr>
              <a:t>increase in the</a:t>
            </a:r>
            <a:r>
              <a:rPr lang="hu-HU" b="1" i="1" dirty="0">
                <a:solidFill>
                  <a:srgbClr val="0C2148"/>
                </a:solidFill>
                <a:latin typeface="Calibri" panose="020F0502020204030204" pitchFamily="34" charset="0"/>
                <a:cs typeface="Times New Roman" panose="02020603050405020304" pitchFamily="18" charset="0"/>
              </a:rPr>
              <a:t> net</a:t>
            </a:r>
            <a:r>
              <a:rPr lang="en-US" b="1" i="1" dirty="0">
                <a:solidFill>
                  <a:srgbClr val="0C2148"/>
                </a:solidFill>
                <a:latin typeface="Calibri" panose="020F0502020204030204" pitchFamily="34" charset="0"/>
                <a:cs typeface="Times New Roman" panose="02020603050405020304" pitchFamily="18" charset="0"/>
              </a:rPr>
              <a:t> interest income</a:t>
            </a:r>
            <a:r>
              <a:rPr lang="en-US" i="1" dirty="0">
                <a:solidFill>
                  <a:srgbClr val="0C2148"/>
                </a:solidFill>
                <a:latin typeface="Calibri" panose="020F0502020204030204" pitchFamily="34" charset="0"/>
                <a:cs typeface="Times New Roman" panose="02020603050405020304" pitchFamily="18" charset="0"/>
              </a:rPr>
              <a:t>.</a:t>
            </a:r>
            <a:endParaRPr lang="en-GB" i="1" dirty="0">
              <a:solidFill>
                <a:srgbClr val="0C2148"/>
              </a:solidFill>
              <a:latin typeface="Calibri" panose="020F0502020204030204" pitchFamily="34" charset="0"/>
              <a:cs typeface="Times New Roman" panose="02020603050405020304" pitchFamily="18" charset="0"/>
            </a:endParaRPr>
          </a:p>
        </p:txBody>
      </p:sp>
      <p:pic>
        <p:nvPicPr>
          <p:cNvPr id="2050" name="Picture 2" descr="Computer Icons Sine wave Graph of a function, wave, text, trademark, logo  png | PNGWing">
            <a:extLst>
              <a:ext uri="{FF2B5EF4-FFF2-40B4-BE49-F238E27FC236}">
                <a16:creationId xmlns:a16="http://schemas.microsoft.com/office/drawing/2014/main" id="{28BA6C5F-E3BC-7ABA-B7A8-FE7061444DB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889" b="90000" l="10000" r="90000">
                        <a14:foregroundMark x1="21522" y1="8889" x2="21522" y2="17407"/>
                        <a14:foregroundMark x1="33696" y1="10370" x2="39674" y2="17407"/>
                        <a14:foregroundMark x1="39674" y1="17407" x2="40000" y2="19444"/>
                        <a14:foregroundMark x1="60326" y1="87037" x2="65870" y2="86481"/>
                      </a14:backgroundRemoval>
                    </a14:imgEffect>
                  </a14:imgLayer>
                </a14:imgProps>
              </a:ext>
              <a:ext uri="{28A0092B-C50C-407E-A947-70E740481C1C}">
                <a14:useLocalDpi xmlns:a14="http://schemas.microsoft.com/office/drawing/2010/main" val="0"/>
              </a:ext>
            </a:extLst>
          </a:blip>
          <a:srcRect l="15570" r="12482"/>
          <a:stretch/>
        </p:blipFill>
        <p:spPr bwMode="auto">
          <a:xfrm>
            <a:off x="3231617" y="5127442"/>
            <a:ext cx="1149566" cy="93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52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p:txBody>
          <a:bodyPr/>
          <a:lstStyle/>
          <a:p>
            <a:r>
              <a:rPr lang="en-AU" sz="3600" dirty="0"/>
              <a:t>Thank you for your attention!</a:t>
            </a:r>
            <a:endParaRPr lang="en-AU" dirty="0"/>
          </a:p>
        </p:txBody>
      </p:sp>
    </p:spTree>
    <p:extLst>
      <p:ext uri="{BB962C8B-B14F-4D97-AF65-F5344CB8AC3E}">
        <p14:creationId xmlns:p14="http://schemas.microsoft.com/office/powerpoint/2010/main" val="280347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938374571"/>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956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C142-E696-8A8C-07E9-A9EFE8CF4F1D}"/>
              </a:ext>
            </a:extLst>
          </p:cNvPr>
          <p:cNvSpPr>
            <a:spLocks noGrp="1"/>
          </p:cNvSpPr>
          <p:nvPr>
            <p:ph type="title"/>
          </p:nvPr>
        </p:nvSpPr>
        <p:spPr/>
        <p:txBody>
          <a:bodyPr>
            <a:normAutofit/>
          </a:bodyPr>
          <a:lstStyle/>
          <a:p>
            <a:r>
              <a:rPr lang="en-US" sz="2000" dirty="0"/>
              <a:t>Risks stemming from the International environment remained elevated in the last half-year</a:t>
            </a:r>
          </a:p>
        </p:txBody>
      </p:sp>
      <p:sp>
        <p:nvSpPr>
          <p:cNvPr id="6" name="Rectangle 5">
            <a:extLst>
              <a:ext uri="{FF2B5EF4-FFF2-40B4-BE49-F238E27FC236}">
                <a16:creationId xmlns:a16="http://schemas.microsoft.com/office/drawing/2014/main" id="{C117864B-1EA6-C38B-6BF1-0CD3990F527F}"/>
              </a:ext>
            </a:extLst>
          </p:cNvPr>
          <p:cNvSpPr/>
          <p:nvPr/>
        </p:nvSpPr>
        <p:spPr>
          <a:xfrm>
            <a:off x="9658354" y="1498502"/>
            <a:ext cx="2371726" cy="1569660"/>
          </a:xfrm>
          <a:prstGeom prst="rect">
            <a:avLst/>
          </a:prstGeom>
          <a:solidFill>
            <a:schemeClr val="accent3"/>
          </a:solidFill>
        </p:spPr>
        <p:txBody>
          <a:bodyPr wrap="square">
            <a:spAutoFit/>
          </a:bodyPr>
          <a:lstStyle/>
          <a:p>
            <a:pPr algn="ctr">
              <a:spcBef>
                <a:spcPts val="600"/>
              </a:spcBef>
            </a:pPr>
            <a:r>
              <a:rPr lang="en-US" sz="1600" dirty="0">
                <a:solidFill>
                  <a:schemeClr val="bg1"/>
                </a:solidFill>
                <a:latin typeface="Calibri" panose="020F0502020204030204" pitchFamily="34" charset="0"/>
                <a:cs typeface="Times New Roman" panose="02020603050405020304" pitchFamily="18" charset="0"/>
              </a:rPr>
              <a:t>Slow global economic growth, elevated inflationary environment, tight monetary conditions, persistent geopolitical risks.</a:t>
            </a:r>
            <a:endParaRPr lang="hu-HU" sz="1600" dirty="0">
              <a:solidFill>
                <a:schemeClr val="bg1"/>
              </a:solidFill>
              <a:latin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F6B5E52-920E-EFCD-3397-44B5882B634A}"/>
              </a:ext>
            </a:extLst>
          </p:cNvPr>
          <p:cNvSpPr/>
          <p:nvPr/>
        </p:nvSpPr>
        <p:spPr>
          <a:xfrm>
            <a:off x="9658355" y="3158499"/>
            <a:ext cx="2371725" cy="1077218"/>
          </a:xfrm>
          <a:prstGeom prst="rect">
            <a:avLst/>
          </a:prstGeom>
          <a:solidFill>
            <a:schemeClr val="tx2">
              <a:lumMod val="10000"/>
              <a:lumOff val="90000"/>
            </a:schemeClr>
          </a:solidFill>
        </p:spPr>
        <p:txBody>
          <a:bodyPr wrap="square">
            <a:spAutoFit/>
          </a:bodyPr>
          <a:lstStyle/>
          <a:p>
            <a:pPr algn="ctr">
              <a:spcBef>
                <a:spcPts val="600"/>
              </a:spcBef>
            </a:pPr>
            <a:r>
              <a:rPr lang="en-GB" sz="1600" dirty="0">
                <a:solidFill>
                  <a:srgbClr val="0C2148"/>
                </a:solidFill>
                <a:latin typeface="Calibri" panose="020F0502020204030204" pitchFamily="34" charset="0"/>
                <a:cs typeface="Times New Roman" panose="02020603050405020304" pitchFamily="18" charset="0"/>
              </a:rPr>
              <a:t>Dynamically changing expected interest rate paths at major central banks.</a:t>
            </a:r>
          </a:p>
        </p:txBody>
      </p:sp>
      <p:sp>
        <p:nvSpPr>
          <p:cNvPr id="9" name="Text Placeholder 2">
            <a:extLst>
              <a:ext uri="{FF2B5EF4-FFF2-40B4-BE49-F238E27FC236}">
                <a16:creationId xmlns:a16="http://schemas.microsoft.com/office/drawing/2014/main" id="{166A3CA5-A4B2-18F6-3657-CB5D8193C168}"/>
              </a:ext>
            </a:extLst>
          </p:cNvPr>
          <p:cNvSpPr txBox="1">
            <a:spLocks/>
          </p:cNvSpPr>
          <p:nvPr/>
        </p:nvSpPr>
        <p:spPr>
          <a:xfrm>
            <a:off x="3391271" y="6311873"/>
            <a:ext cx="5204089" cy="546127"/>
          </a:xfrm>
          <a:prstGeom prst="rect">
            <a:avLst/>
          </a:prstGeom>
        </p:spPr>
        <p:txBody>
          <a:bodyPr vert="horz" lIns="91440" tIns="45720" rIns="91440" bIns="45720" rtlCol="0" anchor="ctr">
            <a:noAutofit/>
          </a:bodyPr>
          <a:lstStyle>
            <a:lvl1pPr marL="0" indent="0" algn="l" defTabSz="685749" rtl="0" eaLnBrk="1" latinLnBrk="0" hangingPunct="1">
              <a:lnSpc>
                <a:spcPct val="90000"/>
              </a:lnSpc>
              <a:spcBef>
                <a:spcPts val="0"/>
              </a:spcBef>
              <a:buFont typeface="Arial" panose="020B0604020202020204" pitchFamily="34" charset="0"/>
              <a:buNone/>
              <a:defRPr sz="10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a:t>Note |Expected interest rate paths are based on interest rate swaps in the case of the Fed and EONIA forward yields in the case of the ECB. Source | Bloomberg</a:t>
            </a:r>
          </a:p>
        </p:txBody>
      </p:sp>
      <p:sp>
        <p:nvSpPr>
          <p:cNvPr id="10" name="Szövegdoboz 2">
            <a:extLst>
              <a:ext uri="{FF2B5EF4-FFF2-40B4-BE49-F238E27FC236}">
                <a16:creationId xmlns:a16="http://schemas.microsoft.com/office/drawing/2014/main" id="{641E3089-DA71-8726-016D-844C76C05864}"/>
              </a:ext>
            </a:extLst>
          </p:cNvPr>
          <p:cNvSpPr txBox="1"/>
          <p:nvPr/>
        </p:nvSpPr>
        <p:spPr>
          <a:xfrm>
            <a:off x="3334126" y="5694397"/>
            <a:ext cx="6633739"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Expected interest rate paths of the central banks of developed countries based on market pricing</a:t>
            </a:r>
            <a:endParaRPr lang="hu-HU" dirty="0"/>
          </a:p>
        </p:txBody>
      </p:sp>
      <p:sp>
        <p:nvSpPr>
          <p:cNvPr id="13" name="Rectangle 12">
            <a:extLst>
              <a:ext uri="{FF2B5EF4-FFF2-40B4-BE49-F238E27FC236}">
                <a16:creationId xmlns:a16="http://schemas.microsoft.com/office/drawing/2014/main" id="{989EB1B0-C6B3-D613-3E48-BECE9BF450E9}"/>
              </a:ext>
            </a:extLst>
          </p:cNvPr>
          <p:cNvSpPr/>
          <p:nvPr/>
        </p:nvSpPr>
        <p:spPr>
          <a:xfrm>
            <a:off x="9658355" y="4235717"/>
            <a:ext cx="2371725" cy="830997"/>
          </a:xfrm>
          <a:prstGeom prst="rect">
            <a:avLst/>
          </a:prstGeom>
          <a:solidFill>
            <a:schemeClr val="accent6"/>
          </a:solidFill>
        </p:spPr>
        <p:txBody>
          <a:bodyPr wrap="square">
            <a:spAutoFit/>
          </a:bodyPr>
          <a:lstStyle/>
          <a:p>
            <a:pPr algn="ctr"/>
            <a:r>
              <a:rPr lang="en-US" sz="1600" dirty="0">
                <a:solidFill>
                  <a:schemeClr val="bg1"/>
                </a:solidFill>
              </a:rPr>
              <a:t>Energy supply problems in Europe have proved milder than expected.</a:t>
            </a:r>
            <a:endParaRPr lang="hu-HU" sz="1600" dirty="0">
              <a:solidFill>
                <a:schemeClr val="bg1"/>
              </a:solidFill>
            </a:endParaRPr>
          </a:p>
        </p:txBody>
      </p:sp>
      <p:sp>
        <p:nvSpPr>
          <p:cNvPr id="14" name="Arrow: Chevron 13">
            <a:extLst>
              <a:ext uri="{FF2B5EF4-FFF2-40B4-BE49-F238E27FC236}">
                <a16:creationId xmlns:a16="http://schemas.microsoft.com/office/drawing/2014/main" id="{52689E76-CC66-71BE-5E7B-66B90E2249C9}"/>
              </a:ext>
            </a:extLst>
          </p:cNvPr>
          <p:cNvSpPr/>
          <p:nvPr/>
        </p:nvSpPr>
        <p:spPr>
          <a:xfrm flipH="1">
            <a:off x="9200171" y="3345321"/>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D9E4979-E62F-A21F-855A-FCE00006BABD}"/>
              </a:ext>
            </a:extLst>
          </p:cNvPr>
          <p:cNvPicPr>
            <a:picLocks noChangeAspect="1"/>
          </p:cNvPicPr>
          <p:nvPr/>
        </p:nvPicPr>
        <p:blipFill>
          <a:blip r:embed="rId2"/>
          <a:stretch>
            <a:fillRect/>
          </a:stretch>
        </p:blipFill>
        <p:spPr>
          <a:xfrm>
            <a:off x="3279394" y="1127761"/>
            <a:ext cx="5885358" cy="4413396"/>
          </a:xfrm>
          <a:prstGeom prst="rect">
            <a:avLst/>
          </a:prstGeom>
        </p:spPr>
      </p:pic>
    </p:spTree>
    <p:extLst>
      <p:ext uri="{BB962C8B-B14F-4D97-AF65-F5344CB8AC3E}">
        <p14:creationId xmlns:p14="http://schemas.microsoft.com/office/powerpoint/2010/main" val="27445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3E06-7275-81B6-DB32-5F0375D900B6}"/>
              </a:ext>
            </a:extLst>
          </p:cNvPr>
          <p:cNvSpPr>
            <a:spLocks noGrp="1"/>
          </p:cNvSpPr>
          <p:nvPr>
            <p:ph type="title"/>
          </p:nvPr>
        </p:nvSpPr>
        <p:spPr>
          <a:xfrm>
            <a:off x="3471449" y="381219"/>
            <a:ext cx="8390876" cy="713833"/>
          </a:xfrm>
        </p:spPr>
        <p:txBody>
          <a:bodyPr vert="horz" lIns="72000" tIns="36000" rIns="72000" bIns="36000" rtlCol="0" anchor="ctr">
            <a:no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Bank interest and liquidity risk management and its regulation came into focus following the American bank failures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000" dirty="0"/>
          </a:p>
        </p:txBody>
      </p:sp>
      <p:sp>
        <p:nvSpPr>
          <p:cNvPr id="3" name="Rectangle 2">
            <a:extLst>
              <a:ext uri="{FF2B5EF4-FFF2-40B4-BE49-F238E27FC236}">
                <a16:creationId xmlns:a16="http://schemas.microsoft.com/office/drawing/2014/main" id="{F03B38F8-D7E0-643A-D1C8-3A60AFE6257D}"/>
              </a:ext>
            </a:extLst>
          </p:cNvPr>
          <p:cNvSpPr/>
          <p:nvPr/>
        </p:nvSpPr>
        <p:spPr>
          <a:xfrm>
            <a:off x="3572246" y="1323974"/>
            <a:ext cx="1987041" cy="179318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 Concentrated clients, high proportion of deposits not covered by deposit insurance, interest rate risk</a:t>
            </a:r>
          </a:p>
          <a:p>
            <a:pPr algn="ctr"/>
            <a:endParaRPr lang="en-GB" sz="1600" dirty="0">
              <a:solidFill>
                <a:schemeClr val="tx2"/>
              </a:solidFill>
            </a:endParaRPr>
          </a:p>
        </p:txBody>
      </p:sp>
      <p:sp>
        <p:nvSpPr>
          <p:cNvPr id="4" name="Arrow: Chevron 3">
            <a:extLst>
              <a:ext uri="{FF2B5EF4-FFF2-40B4-BE49-F238E27FC236}">
                <a16:creationId xmlns:a16="http://schemas.microsoft.com/office/drawing/2014/main" id="{AECEF9BD-E7B2-E8A8-1C21-80EDCEE3E686}"/>
              </a:ext>
            </a:extLst>
          </p:cNvPr>
          <p:cNvSpPr/>
          <p:nvPr/>
        </p:nvSpPr>
        <p:spPr>
          <a:xfrm>
            <a:off x="5719685" y="2066925"/>
            <a:ext cx="401145" cy="338554"/>
          </a:xfrm>
          <a:prstGeom prst="chevron">
            <a:avLst/>
          </a:prstGeom>
          <a:solidFill>
            <a:schemeClr val="tx2">
              <a:lumMod val="10000"/>
              <a:lumOff val="90000"/>
            </a:schemeClr>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5" name="Arrow: Chevron 4">
            <a:extLst>
              <a:ext uri="{FF2B5EF4-FFF2-40B4-BE49-F238E27FC236}">
                <a16:creationId xmlns:a16="http://schemas.microsoft.com/office/drawing/2014/main" id="{F0F6DF58-D1AE-6576-0C87-82FDB1BA6FF4}"/>
              </a:ext>
            </a:extLst>
          </p:cNvPr>
          <p:cNvSpPr/>
          <p:nvPr/>
        </p:nvSpPr>
        <p:spPr>
          <a:xfrm>
            <a:off x="6042615" y="2066925"/>
            <a:ext cx="401145" cy="338554"/>
          </a:xfrm>
          <a:prstGeom prst="chevron">
            <a:avLst/>
          </a:prstGeom>
          <a:solidFill>
            <a:schemeClr val="tx2">
              <a:lumMod val="10000"/>
              <a:lumOff val="90000"/>
            </a:schemeClr>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0CED02D-7EE0-924A-2E71-63CE7B0C9C29}"/>
              </a:ext>
            </a:extLst>
          </p:cNvPr>
          <p:cNvSpPr/>
          <p:nvPr/>
        </p:nvSpPr>
        <p:spPr>
          <a:xfrm>
            <a:off x="6509579" y="1323974"/>
            <a:ext cx="1987041" cy="17931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Outflow of deposits</a:t>
            </a:r>
          </a:p>
        </p:txBody>
      </p:sp>
      <p:sp>
        <p:nvSpPr>
          <p:cNvPr id="8" name="Arrow: Chevron 7">
            <a:extLst>
              <a:ext uri="{FF2B5EF4-FFF2-40B4-BE49-F238E27FC236}">
                <a16:creationId xmlns:a16="http://schemas.microsoft.com/office/drawing/2014/main" id="{F7D2F0E5-8663-7C06-1C01-634F3E5753E0}"/>
              </a:ext>
            </a:extLst>
          </p:cNvPr>
          <p:cNvSpPr/>
          <p:nvPr/>
        </p:nvSpPr>
        <p:spPr>
          <a:xfrm>
            <a:off x="8736284" y="2066925"/>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5F0EA899-9B04-0611-2531-8FA000F7A620}"/>
              </a:ext>
            </a:extLst>
          </p:cNvPr>
          <p:cNvSpPr/>
          <p:nvPr/>
        </p:nvSpPr>
        <p:spPr>
          <a:xfrm>
            <a:off x="9059214" y="2066925"/>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872ABAC-B3F9-1420-B0DB-3D0212F9D0ED}"/>
              </a:ext>
            </a:extLst>
          </p:cNvPr>
          <p:cNvSpPr/>
          <p:nvPr/>
        </p:nvSpPr>
        <p:spPr>
          <a:xfrm>
            <a:off x="9675148" y="1323974"/>
            <a:ext cx="1987041" cy="17931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Sale of held-to-maturity securities at a loss</a:t>
            </a:r>
          </a:p>
        </p:txBody>
      </p:sp>
      <p:sp>
        <p:nvSpPr>
          <p:cNvPr id="12" name="Arrow: Chevron 11">
            <a:extLst>
              <a:ext uri="{FF2B5EF4-FFF2-40B4-BE49-F238E27FC236}">
                <a16:creationId xmlns:a16="http://schemas.microsoft.com/office/drawing/2014/main" id="{B950415B-A930-B1CD-F17B-18018E9CFE85}"/>
              </a:ext>
            </a:extLst>
          </p:cNvPr>
          <p:cNvSpPr/>
          <p:nvPr/>
        </p:nvSpPr>
        <p:spPr>
          <a:xfrm rot="5400000">
            <a:off x="10468095" y="3585171"/>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CFB4F9EE-26E6-54EF-8DE9-28FDD7F76F59}"/>
              </a:ext>
            </a:extLst>
          </p:cNvPr>
          <p:cNvSpPr/>
          <p:nvPr/>
        </p:nvSpPr>
        <p:spPr>
          <a:xfrm rot="5400000">
            <a:off x="10468095" y="3285577"/>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F6EB2106-B542-BE19-52CD-BEA884B5715A}"/>
              </a:ext>
            </a:extLst>
          </p:cNvPr>
          <p:cNvSpPr/>
          <p:nvPr/>
        </p:nvSpPr>
        <p:spPr>
          <a:xfrm>
            <a:off x="9675148" y="4048124"/>
            <a:ext cx="1987041" cy="17931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Deterioration of capital position</a:t>
            </a:r>
          </a:p>
        </p:txBody>
      </p:sp>
      <p:sp>
        <p:nvSpPr>
          <p:cNvPr id="15" name="Rectangle 14">
            <a:extLst>
              <a:ext uri="{FF2B5EF4-FFF2-40B4-BE49-F238E27FC236}">
                <a16:creationId xmlns:a16="http://schemas.microsoft.com/office/drawing/2014/main" id="{DC89EC7C-FC5E-C305-93CF-62F988573E85}"/>
              </a:ext>
            </a:extLst>
          </p:cNvPr>
          <p:cNvSpPr/>
          <p:nvPr/>
        </p:nvSpPr>
        <p:spPr>
          <a:xfrm>
            <a:off x="3572246" y="4044709"/>
            <a:ext cx="1987041" cy="179318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Low quality risk management, weak regulatory control</a:t>
            </a:r>
          </a:p>
        </p:txBody>
      </p:sp>
      <p:sp>
        <p:nvSpPr>
          <p:cNvPr id="16" name="Arrow: Chevron 15">
            <a:extLst>
              <a:ext uri="{FF2B5EF4-FFF2-40B4-BE49-F238E27FC236}">
                <a16:creationId xmlns:a16="http://schemas.microsoft.com/office/drawing/2014/main" id="{C5866FAE-F152-3B13-4C36-A395EC8381F0}"/>
              </a:ext>
            </a:extLst>
          </p:cNvPr>
          <p:cNvSpPr/>
          <p:nvPr/>
        </p:nvSpPr>
        <p:spPr>
          <a:xfrm rot="16200000">
            <a:off x="4365668" y="3516609"/>
            <a:ext cx="401145" cy="338554"/>
          </a:xfrm>
          <a:prstGeom prst="chevron">
            <a:avLst/>
          </a:prstGeom>
          <a:solidFill>
            <a:schemeClr val="tx2">
              <a:lumMod val="10000"/>
              <a:lumOff val="90000"/>
            </a:schemeClr>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EA3BBE02-8DE8-6641-1DFB-250CDC0CB63C}"/>
              </a:ext>
            </a:extLst>
          </p:cNvPr>
          <p:cNvSpPr/>
          <p:nvPr/>
        </p:nvSpPr>
        <p:spPr>
          <a:xfrm rot="16200000">
            <a:off x="4365668" y="3217015"/>
            <a:ext cx="401145" cy="338554"/>
          </a:xfrm>
          <a:prstGeom prst="chevron">
            <a:avLst/>
          </a:prstGeom>
          <a:solidFill>
            <a:schemeClr val="tx2">
              <a:lumMod val="10000"/>
              <a:lumOff val="90000"/>
            </a:schemeClr>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8" name="Arrow: Chevron 17">
            <a:extLst>
              <a:ext uri="{FF2B5EF4-FFF2-40B4-BE49-F238E27FC236}">
                <a16:creationId xmlns:a16="http://schemas.microsoft.com/office/drawing/2014/main" id="{695CB2A8-44AD-3DD9-F00A-7C34CC9EB197}"/>
              </a:ext>
            </a:extLst>
          </p:cNvPr>
          <p:cNvSpPr/>
          <p:nvPr/>
        </p:nvSpPr>
        <p:spPr>
          <a:xfrm rot="10800000">
            <a:off x="8736284" y="4772025"/>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C8A7BC93-9F07-DD5E-8BA8-949018CFFA22}"/>
              </a:ext>
            </a:extLst>
          </p:cNvPr>
          <p:cNvSpPr/>
          <p:nvPr/>
        </p:nvSpPr>
        <p:spPr>
          <a:xfrm rot="10800000">
            <a:off x="9059214" y="4772025"/>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EBEB4AF-400B-C6DA-8841-8402827C772F}"/>
              </a:ext>
            </a:extLst>
          </p:cNvPr>
          <p:cNvSpPr/>
          <p:nvPr/>
        </p:nvSpPr>
        <p:spPr>
          <a:xfrm>
            <a:off x="6534454" y="4044708"/>
            <a:ext cx="1987041" cy="17931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Negative news, social media „catalyst” effect</a:t>
            </a:r>
          </a:p>
        </p:txBody>
      </p:sp>
      <p:sp>
        <p:nvSpPr>
          <p:cNvPr id="21" name="Arrow: Chevron 20">
            <a:extLst>
              <a:ext uri="{FF2B5EF4-FFF2-40B4-BE49-F238E27FC236}">
                <a16:creationId xmlns:a16="http://schemas.microsoft.com/office/drawing/2014/main" id="{93532182-877E-0D44-D15D-FE40493C5750}"/>
              </a:ext>
            </a:extLst>
          </p:cNvPr>
          <p:cNvSpPr/>
          <p:nvPr/>
        </p:nvSpPr>
        <p:spPr>
          <a:xfrm rot="16200000">
            <a:off x="7416882" y="3516609"/>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E4704BA3-D61D-FF33-3C63-DFDAB35006CB}"/>
              </a:ext>
            </a:extLst>
          </p:cNvPr>
          <p:cNvSpPr/>
          <p:nvPr/>
        </p:nvSpPr>
        <p:spPr>
          <a:xfrm rot="16200000">
            <a:off x="7416882" y="3217015"/>
            <a:ext cx="401145" cy="338554"/>
          </a:xfrm>
          <a:prstGeom prst="chevron">
            <a:avLst/>
          </a:prstGeom>
          <a:solidFill>
            <a:schemeClr val="accent3"/>
          </a:solidFill>
        </p:spPr>
        <p:txBody>
          <a:bodyPr wrap="square">
            <a:spAutoFit/>
          </a:bodyPr>
          <a:lstStyle/>
          <a:p>
            <a:pPr algn="ctr">
              <a:spcBef>
                <a:spcPts val="600"/>
              </a:spcBef>
            </a:pPr>
            <a:endParaRPr lang="en-GB" sz="1600" dirty="0">
              <a:solidFill>
                <a:srgbClr val="0C2148"/>
              </a:solidFill>
              <a:latin typeface="Calibri" panose="020F0502020204030204" pitchFamily="34" charset="0"/>
              <a:cs typeface="Times New Roman" panose="02020603050405020304" pitchFamily="18" charset="0"/>
            </a:endParaRPr>
          </a:p>
        </p:txBody>
      </p:sp>
      <p:sp>
        <p:nvSpPr>
          <p:cNvPr id="23" name="Szövegdoboz 2">
            <a:extLst>
              <a:ext uri="{FF2B5EF4-FFF2-40B4-BE49-F238E27FC236}">
                <a16:creationId xmlns:a16="http://schemas.microsoft.com/office/drawing/2014/main" id="{D2FD1E19-00A3-D900-636F-27447A74A989}"/>
              </a:ext>
            </a:extLst>
          </p:cNvPr>
          <p:cNvSpPr txBox="1"/>
          <p:nvPr/>
        </p:nvSpPr>
        <p:spPr>
          <a:xfrm>
            <a:off x="3391271" y="5931107"/>
            <a:ext cx="6633739"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dirty="0"/>
              <a:t>Main factors leading to the failure of silicon valley bank</a:t>
            </a:r>
          </a:p>
        </p:txBody>
      </p:sp>
      <p:sp>
        <p:nvSpPr>
          <p:cNvPr id="24" name="Text Placeholder 2">
            <a:extLst>
              <a:ext uri="{FF2B5EF4-FFF2-40B4-BE49-F238E27FC236}">
                <a16:creationId xmlns:a16="http://schemas.microsoft.com/office/drawing/2014/main" id="{F42664D8-9147-6C5F-98E3-5720E509128A}"/>
              </a:ext>
            </a:extLst>
          </p:cNvPr>
          <p:cNvSpPr>
            <a:spLocks noGrp="1"/>
          </p:cNvSpPr>
          <p:nvPr>
            <p:ph type="body" sz="quarter" idx="17"/>
          </p:nvPr>
        </p:nvSpPr>
        <p:spPr>
          <a:xfrm>
            <a:off x="3427201" y="6321702"/>
            <a:ext cx="4986111" cy="471355"/>
          </a:xfrm>
        </p:spPr>
        <p:txBody>
          <a:bodyPr/>
          <a:lstStyle/>
          <a:p>
            <a:r>
              <a:rPr lang="en-GB" sz="1200" dirty="0"/>
              <a:t>Source |</a:t>
            </a:r>
            <a:r>
              <a:rPr lang="en-GB" sz="1200" dirty="0" err="1"/>
              <a:t>MNB</a:t>
            </a:r>
            <a:r>
              <a:rPr lang="en-GB" sz="1200" dirty="0"/>
              <a:t>.</a:t>
            </a:r>
          </a:p>
        </p:txBody>
      </p:sp>
      <p:sp>
        <p:nvSpPr>
          <p:cNvPr id="25" name="Rectangle 24">
            <a:extLst>
              <a:ext uri="{FF2B5EF4-FFF2-40B4-BE49-F238E27FC236}">
                <a16:creationId xmlns:a16="http://schemas.microsoft.com/office/drawing/2014/main" id="{EBFEEB5E-2C23-C7BB-350A-459FEFD0AA87}"/>
              </a:ext>
            </a:extLst>
          </p:cNvPr>
          <p:cNvSpPr/>
          <p:nvPr/>
        </p:nvSpPr>
        <p:spPr>
          <a:xfrm>
            <a:off x="5116317" y="6410338"/>
            <a:ext cx="3809695" cy="307777"/>
          </a:xfrm>
          <a:prstGeom prst="rect">
            <a:avLst/>
          </a:prstGeom>
          <a:solidFill>
            <a:schemeClr val="accent6"/>
          </a:solidFill>
        </p:spPr>
        <p:txBody>
          <a:bodyPr wrap="square">
            <a:spAutoFit/>
          </a:bodyPr>
          <a:lstStyle/>
          <a:p>
            <a:pPr>
              <a:spcBef>
                <a:spcPts val="600"/>
              </a:spcBef>
            </a:pPr>
            <a:r>
              <a:rPr lang="en-GB" sz="1400" i="1" dirty="0">
                <a:solidFill>
                  <a:schemeClr val="bg1"/>
                </a:solidFill>
                <a:latin typeface="Calibri" panose="020F0502020204030204" pitchFamily="34" charset="0"/>
                <a:cs typeface="Times New Roman" panose="02020603050405020304" pitchFamily="18" charset="0"/>
              </a:rPr>
              <a:t>The topic is covered in Box 1 of the report.</a:t>
            </a:r>
          </a:p>
        </p:txBody>
      </p:sp>
    </p:spTree>
    <p:extLst>
      <p:ext uri="{BB962C8B-B14F-4D97-AF65-F5344CB8AC3E}">
        <p14:creationId xmlns:p14="http://schemas.microsoft.com/office/powerpoint/2010/main" val="30497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7869-F5E8-F8F4-6882-272093FA4DEA}"/>
              </a:ext>
            </a:extLst>
          </p:cNvPr>
          <p:cNvSpPr>
            <a:spLocks noGrp="1"/>
          </p:cNvSpPr>
          <p:nvPr>
            <p:ph type="title"/>
          </p:nvPr>
        </p:nvSpPr>
        <p:spPr>
          <a:xfrm>
            <a:off x="3391270" y="300289"/>
            <a:ext cx="8800729" cy="713833"/>
          </a:xfrm>
        </p:spPr>
        <p:txBody>
          <a:bodyPr vert="horz" lIns="72000" tIns="36000" rIns="72000" bIns="36000" rtlCol="0" anchor="ctr">
            <a:noAutofit/>
          </a:bodyPr>
          <a:lstStyle/>
          <a:p>
            <a:r>
              <a:rPr lang="en-US" sz="2000" dirty="0"/>
              <a:t>bank failures have reassessed the impact of the rising interest rate environment on the banking system</a:t>
            </a:r>
            <a:endParaRPr lang="hu-HU" sz="2000" dirty="0"/>
          </a:p>
        </p:txBody>
      </p:sp>
      <p:sp>
        <p:nvSpPr>
          <p:cNvPr id="3" name="Text Placeholder 2">
            <a:extLst>
              <a:ext uri="{FF2B5EF4-FFF2-40B4-BE49-F238E27FC236}">
                <a16:creationId xmlns:a16="http://schemas.microsoft.com/office/drawing/2014/main" id="{DD1F50E8-4651-5BC4-96D2-57A8ED109ADC}"/>
              </a:ext>
            </a:extLst>
          </p:cNvPr>
          <p:cNvSpPr>
            <a:spLocks noGrp="1"/>
          </p:cNvSpPr>
          <p:nvPr>
            <p:ph type="body" sz="quarter" idx="17"/>
          </p:nvPr>
        </p:nvSpPr>
        <p:spPr>
          <a:xfrm>
            <a:off x="3391271" y="6311873"/>
            <a:ext cx="4986111" cy="471355"/>
          </a:xfrm>
        </p:spPr>
        <p:txBody>
          <a:bodyPr/>
          <a:lstStyle/>
          <a:p>
            <a:r>
              <a:rPr lang="en-GB" sz="1200" dirty="0"/>
              <a:t>Note | 03-01-2022=100%. Source | Yahoo Finance, </a:t>
            </a:r>
            <a:r>
              <a:rPr lang="en-GB" sz="1200" dirty="0" err="1"/>
              <a:t>Marketwatch</a:t>
            </a:r>
            <a:endParaRPr lang="en-GB" sz="1200" dirty="0"/>
          </a:p>
        </p:txBody>
      </p:sp>
      <p:sp>
        <p:nvSpPr>
          <p:cNvPr id="7" name="Szövegdoboz 2">
            <a:extLst>
              <a:ext uri="{FF2B5EF4-FFF2-40B4-BE49-F238E27FC236}">
                <a16:creationId xmlns:a16="http://schemas.microsoft.com/office/drawing/2014/main" id="{B1FDBD39-9787-7D16-8658-C99BBBC990F6}"/>
              </a:ext>
            </a:extLst>
          </p:cNvPr>
          <p:cNvSpPr txBox="1"/>
          <p:nvPr/>
        </p:nvSpPr>
        <p:spPr>
          <a:xfrm>
            <a:off x="3236299" y="5612028"/>
            <a:ext cx="6633739"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Changes in the valuation of European and US banks compared to the development of major stock indices</a:t>
            </a:r>
            <a:endParaRPr lang="hu-HU" dirty="0"/>
          </a:p>
        </p:txBody>
      </p:sp>
      <p:sp>
        <p:nvSpPr>
          <p:cNvPr id="11" name="Rectangle 10">
            <a:extLst>
              <a:ext uri="{FF2B5EF4-FFF2-40B4-BE49-F238E27FC236}">
                <a16:creationId xmlns:a16="http://schemas.microsoft.com/office/drawing/2014/main" id="{B88F8073-A85B-2775-3DEC-B08F1582B859}"/>
              </a:ext>
            </a:extLst>
          </p:cNvPr>
          <p:cNvSpPr/>
          <p:nvPr/>
        </p:nvSpPr>
        <p:spPr>
          <a:xfrm>
            <a:off x="9580803" y="1218282"/>
            <a:ext cx="2479525" cy="1754326"/>
          </a:xfrm>
          <a:prstGeom prst="rect">
            <a:avLst/>
          </a:prstGeom>
          <a:solidFill>
            <a:schemeClr val="tx2">
              <a:lumMod val="10000"/>
              <a:lumOff val="9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600"/>
              </a:spcBef>
            </a:pPr>
            <a:r>
              <a:rPr lang="en-US" dirty="0">
                <a:solidFill>
                  <a:srgbClr val="0C2148"/>
                </a:solidFill>
                <a:latin typeface="Calibri" panose="020F0502020204030204" pitchFamily="34" charset="0"/>
                <a:cs typeface="Times New Roman" panose="02020603050405020304" pitchFamily="18" charset="0"/>
              </a:rPr>
              <a:t>When monetary tightening was </a:t>
            </a:r>
            <a:r>
              <a:rPr lang="hu-HU" dirty="0">
                <a:solidFill>
                  <a:srgbClr val="0C2148"/>
                </a:solidFill>
                <a:latin typeface="Calibri" panose="020F0502020204030204" pitchFamily="34" charset="0"/>
                <a:cs typeface="Times New Roman" panose="02020603050405020304" pitchFamily="18" charset="0"/>
              </a:rPr>
              <a:t>start</a:t>
            </a:r>
            <a:r>
              <a:rPr lang="en-US" dirty="0">
                <a:solidFill>
                  <a:srgbClr val="0C2148"/>
                </a:solidFill>
                <a:latin typeface="Calibri" panose="020F0502020204030204" pitchFamily="34" charset="0"/>
                <a:cs typeface="Times New Roman" panose="02020603050405020304" pitchFamily="18" charset="0"/>
              </a:rPr>
              <a:t>ed, </a:t>
            </a:r>
            <a:r>
              <a:rPr lang="en-GB" b="1" dirty="0">
                <a:solidFill>
                  <a:srgbClr val="0C2148"/>
                </a:solidFill>
                <a:latin typeface="Calibri" panose="020F0502020204030204" pitchFamily="34" charset="0"/>
                <a:cs typeface="Times New Roman" panose="02020603050405020304" pitchFamily="18" charset="0"/>
              </a:rPr>
              <a:t>the general view was that rising interest rates would be benign for banks.</a:t>
            </a:r>
          </a:p>
        </p:txBody>
      </p:sp>
      <p:sp>
        <p:nvSpPr>
          <p:cNvPr id="14" name="Rectangle 13">
            <a:extLst>
              <a:ext uri="{FF2B5EF4-FFF2-40B4-BE49-F238E27FC236}">
                <a16:creationId xmlns:a16="http://schemas.microsoft.com/office/drawing/2014/main" id="{644E0A09-27C9-10E0-CA20-002AE310610A}"/>
              </a:ext>
            </a:extLst>
          </p:cNvPr>
          <p:cNvSpPr/>
          <p:nvPr/>
        </p:nvSpPr>
        <p:spPr>
          <a:xfrm>
            <a:off x="9618141" y="3035752"/>
            <a:ext cx="2479525" cy="2108269"/>
          </a:xfrm>
          <a:prstGeom prst="rect">
            <a:avLst/>
          </a:prstGeom>
          <a:solidFill>
            <a:schemeClr val="tx2">
              <a:lumMod val="10000"/>
              <a:lumOff val="9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600"/>
              </a:spcBef>
            </a:pPr>
            <a:r>
              <a:rPr lang="en-US" sz="1400" dirty="0">
                <a:solidFill>
                  <a:srgbClr val="0C2148"/>
                </a:solidFill>
                <a:latin typeface="Calibri" panose="020F0502020204030204" pitchFamily="34" charset="0"/>
                <a:cs typeface="Times New Roman" panose="02020603050405020304" pitchFamily="18" charset="0"/>
              </a:rPr>
              <a:t>Stress indices rose in March, but the elevated levels were below those recorded during the coronavirus outbreak and the energy crisis.</a:t>
            </a:r>
            <a:r>
              <a:rPr lang="hu-HU" sz="1400" dirty="0">
                <a:solidFill>
                  <a:srgbClr val="0C2148"/>
                </a:solidFill>
                <a:latin typeface="Calibri" panose="020F0502020204030204" pitchFamily="34" charset="0"/>
                <a:cs typeface="Times New Roman" panose="02020603050405020304" pitchFamily="18" charset="0"/>
              </a:rPr>
              <a:t> </a:t>
            </a:r>
          </a:p>
          <a:p>
            <a:pPr algn="ctr">
              <a:spcBef>
                <a:spcPts val="600"/>
              </a:spcBef>
            </a:pPr>
            <a:r>
              <a:rPr lang="en-US" sz="1400" dirty="0">
                <a:solidFill>
                  <a:srgbClr val="0C2148"/>
                </a:solidFill>
                <a:latin typeface="Calibri" panose="020F0502020204030204" pitchFamily="34" charset="0"/>
                <a:cs typeface="Times New Roman" panose="02020603050405020304" pitchFamily="18" charset="0"/>
              </a:rPr>
              <a:t>After the initial fall in share prices following the </a:t>
            </a:r>
            <a:r>
              <a:rPr lang="en-US" sz="1400" dirty="0" err="1">
                <a:solidFill>
                  <a:srgbClr val="0C2148"/>
                </a:solidFill>
                <a:latin typeface="Calibri" panose="020F0502020204030204" pitchFamily="34" charset="0"/>
                <a:cs typeface="Times New Roman" panose="02020603050405020304" pitchFamily="18" charset="0"/>
              </a:rPr>
              <a:t>SVB's</a:t>
            </a:r>
            <a:r>
              <a:rPr lang="en-US" sz="1400" dirty="0">
                <a:solidFill>
                  <a:srgbClr val="0C2148"/>
                </a:solidFill>
                <a:latin typeface="Calibri" panose="020F0502020204030204" pitchFamily="34" charset="0"/>
                <a:cs typeface="Times New Roman" panose="02020603050405020304" pitchFamily="18" charset="0"/>
              </a:rPr>
              <a:t> bankruptcy, a correction was observed</a:t>
            </a:r>
            <a:r>
              <a:rPr lang="hu-HU" sz="1400" dirty="0">
                <a:solidFill>
                  <a:srgbClr val="0C2148"/>
                </a:solidFill>
                <a:latin typeface="Calibri" panose="020F0502020204030204" pitchFamily="34" charset="0"/>
                <a:cs typeface="Times New Roman" panose="02020603050405020304" pitchFamily="18" charset="0"/>
              </a:rPr>
              <a:t>.</a:t>
            </a:r>
          </a:p>
        </p:txBody>
      </p:sp>
      <p:sp>
        <p:nvSpPr>
          <p:cNvPr id="4" name="Arrow: Chevron 3">
            <a:extLst>
              <a:ext uri="{FF2B5EF4-FFF2-40B4-BE49-F238E27FC236}">
                <a16:creationId xmlns:a16="http://schemas.microsoft.com/office/drawing/2014/main" id="{2548B213-2466-915B-BDAB-B4FD0F674FB1}"/>
              </a:ext>
            </a:extLst>
          </p:cNvPr>
          <p:cNvSpPr/>
          <p:nvPr/>
        </p:nvSpPr>
        <p:spPr>
          <a:xfrm flipH="1">
            <a:off x="9208682" y="1968629"/>
            <a:ext cx="409459" cy="338554"/>
          </a:xfrm>
          <a:prstGeom prst="chevron">
            <a:avLst/>
          </a:prstGeom>
          <a:solidFill>
            <a:schemeClr val="tx2">
              <a:lumMod val="10000"/>
              <a:lumOff val="90000"/>
            </a:schemeClr>
          </a:solidFill>
        </p:spPr>
        <p:txBody>
          <a:bodyPr wrap="square">
            <a:spAutoFit/>
          </a:bodyPr>
          <a:lstStyle/>
          <a:p>
            <a:pPr algn="ctr">
              <a:spcBef>
                <a:spcPts val="600"/>
              </a:spcBef>
            </a:pPr>
            <a:endParaRPr lang="hu-HU" sz="1600">
              <a:solidFill>
                <a:srgbClr val="0C2148"/>
              </a:solidFill>
              <a:latin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BC7D7961-9F24-DF98-43CB-455C48D4F653}"/>
              </a:ext>
            </a:extLst>
          </p:cNvPr>
          <p:cNvSpPr/>
          <p:nvPr/>
        </p:nvSpPr>
        <p:spPr>
          <a:xfrm rot="19003545">
            <a:off x="6401642" y="1896832"/>
            <a:ext cx="1535500" cy="167000"/>
          </a:xfrm>
          <a:prstGeom prst="rightArrow">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hu-HU" dirty="0"/>
          </a:p>
        </p:txBody>
      </p:sp>
      <p:sp>
        <p:nvSpPr>
          <p:cNvPr id="6" name="Arrow: Right 5">
            <a:extLst>
              <a:ext uri="{FF2B5EF4-FFF2-40B4-BE49-F238E27FC236}">
                <a16:creationId xmlns:a16="http://schemas.microsoft.com/office/drawing/2014/main" id="{0C681431-5F2A-30FD-4428-B3AE9C65DD6B}"/>
              </a:ext>
            </a:extLst>
          </p:cNvPr>
          <p:cNvSpPr/>
          <p:nvPr/>
        </p:nvSpPr>
        <p:spPr>
          <a:xfrm rot="4890824">
            <a:off x="8144135" y="1653209"/>
            <a:ext cx="571066" cy="159924"/>
          </a:xfrm>
          <a:prstGeom prst="rightArrow">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hu-HU"/>
          </a:p>
        </p:txBody>
      </p:sp>
      <p:pic>
        <p:nvPicPr>
          <p:cNvPr id="10" name="Picture 9">
            <a:extLst>
              <a:ext uri="{FF2B5EF4-FFF2-40B4-BE49-F238E27FC236}">
                <a16:creationId xmlns:a16="http://schemas.microsoft.com/office/drawing/2014/main" id="{A392AC5A-A2A6-5E50-8803-A926BEEF5217}"/>
              </a:ext>
            </a:extLst>
          </p:cNvPr>
          <p:cNvPicPr>
            <a:picLocks noChangeAspect="1"/>
          </p:cNvPicPr>
          <p:nvPr/>
        </p:nvPicPr>
        <p:blipFill>
          <a:blip r:embed="rId2"/>
          <a:stretch>
            <a:fillRect/>
          </a:stretch>
        </p:blipFill>
        <p:spPr>
          <a:xfrm>
            <a:off x="3027160" y="798840"/>
            <a:ext cx="6421972" cy="4737608"/>
          </a:xfrm>
          <a:prstGeom prst="rect">
            <a:avLst/>
          </a:prstGeom>
        </p:spPr>
      </p:pic>
    </p:spTree>
    <p:extLst>
      <p:ext uri="{BB962C8B-B14F-4D97-AF65-F5344CB8AC3E}">
        <p14:creationId xmlns:p14="http://schemas.microsoft.com/office/powerpoint/2010/main" val="427974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E9BDD-BB31-5A95-F60F-8BF0EE669450}"/>
              </a:ext>
            </a:extLst>
          </p:cNvPr>
          <p:cNvSpPr>
            <a:spLocks noGrp="1"/>
          </p:cNvSpPr>
          <p:nvPr>
            <p:ph type="title"/>
          </p:nvPr>
        </p:nvSpPr>
        <p:spPr>
          <a:xfrm>
            <a:off x="3391271" y="310449"/>
            <a:ext cx="8390876" cy="822059"/>
          </a:xfrm>
        </p:spPr>
        <p:txBody>
          <a:bodyPr>
            <a:noAutofit/>
          </a:bodyPr>
          <a:lstStyle/>
          <a:p>
            <a:r>
              <a:rPr lang="en-US" sz="2000" dirty="0"/>
              <a:t>The IMF estimates that banks' potential losses on securities could be much higher in the US than in Europe and emerging markets</a:t>
            </a:r>
          </a:p>
        </p:txBody>
      </p:sp>
      <p:sp>
        <p:nvSpPr>
          <p:cNvPr id="2" name="Text Placeholder 3">
            <a:extLst>
              <a:ext uri="{FF2B5EF4-FFF2-40B4-BE49-F238E27FC236}">
                <a16:creationId xmlns:a16="http://schemas.microsoft.com/office/drawing/2014/main" id="{FFE07AE8-3F62-E091-D41A-11E51E60A87F}"/>
              </a:ext>
            </a:extLst>
          </p:cNvPr>
          <p:cNvSpPr txBox="1">
            <a:spLocks/>
          </p:cNvSpPr>
          <p:nvPr/>
        </p:nvSpPr>
        <p:spPr>
          <a:xfrm>
            <a:off x="3391270" y="6434355"/>
            <a:ext cx="7276729" cy="396227"/>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Source | IMF Global Financial Stability Report</a:t>
            </a:r>
          </a:p>
        </p:txBody>
      </p:sp>
      <p:sp>
        <p:nvSpPr>
          <p:cNvPr id="6" name="Szövegdoboz 2">
            <a:extLst>
              <a:ext uri="{FF2B5EF4-FFF2-40B4-BE49-F238E27FC236}">
                <a16:creationId xmlns:a16="http://schemas.microsoft.com/office/drawing/2014/main" id="{31F35600-F6C9-2FBD-BB3B-0BE58D471417}"/>
              </a:ext>
            </a:extLst>
          </p:cNvPr>
          <p:cNvSpPr txBox="1"/>
          <p:nvPr/>
        </p:nvSpPr>
        <p:spPr>
          <a:xfrm>
            <a:off x="3391270" y="5875995"/>
            <a:ext cx="9092467"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Estimated impact on CET1 ratio from unrealized gains and losses on held-to-maturity securities</a:t>
            </a:r>
          </a:p>
        </p:txBody>
      </p:sp>
      <p:sp>
        <p:nvSpPr>
          <p:cNvPr id="5" name="TextBox 4">
            <a:extLst>
              <a:ext uri="{FF2B5EF4-FFF2-40B4-BE49-F238E27FC236}">
                <a16:creationId xmlns:a16="http://schemas.microsoft.com/office/drawing/2014/main" id="{2EBDA939-1DED-82BB-59DF-D18224648A86}"/>
              </a:ext>
            </a:extLst>
          </p:cNvPr>
          <p:cNvSpPr txBox="1"/>
          <p:nvPr/>
        </p:nvSpPr>
        <p:spPr>
          <a:xfrm>
            <a:off x="8891283" y="1490278"/>
            <a:ext cx="3185517" cy="12787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i="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i="0" dirty="0">
                <a:solidFill>
                  <a:schemeClr val="bg1"/>
                </a:solidFill>
              </a:rPr>
              <a:t>The European and </a:t>
            </a:r>
            <a:r>
              <a:rPr lang="en-US" sz="1400" b="1" i="0" dirty="0">
                <a:solidFill>
                  <a:schemeClr val="bg1"/>
                </a:solidFill>
              </a:rPr>
              <a:t>the</a:t>
            </a:r>
            <a:r>
              <a:rPr lang="en-US" sz="1400" i="0" dirty="0">
                <a:solidFill>
                  <a:schemeClr val="bg1"/>
                </a:solidFill>
              </a:rPr>
              <a:t> </a:t>
            </a:r>
            <a:r>
              <a:rPr lang="en-US" sz="1400" b="1" i="0" dirty="0">
                <a:solidFill>
                  <a:schemeClr val="bg1"/>
                </a:solidFill>
              </a:rPr>
              <a:t>domestic banking regulation is much stricter </a:t>
            </a:r>
            <a:r>
              <a:rPr lang="en-US" sz="1400" i="0" dirty="0">
                <a:solidFill>
                  <a:schemeClr val="bg1"/>
                </a:solidFill>
              </a:rPr>
              <a:t>than overseas, therefore it can prevent the occurrence of bank failures similar to the case of Silicon Valley Bank.</a:t>
            </a:r>
          </a:p>
        </p:txBody>
      </p:sp>
      <p:sp>
        <p:nvSpPr>
          <p:cNvPr id="4" name="Rectangle 3">
            <a:extLst>
              <a:ext uri="{FF2B5EF4-FFF2-40B4-BE49-F238E27FC236}">
                <a16:creationId xmlns:a16="http://schemas.microsoft.com/office/drawing/2014/main" id="{0A8D3E21-D09A-3969-FFF7-F93881A501DD}"/>
              </a:ext>
            </a:extLst>
          </p:cNvPr>
          <p:cNvSpPr/>
          <p:nvPr/>
        </p:nvSpPr>
        <p:spPr>
          <a:xfrm>
            <a:off x="9361884" y="2957079"/>
            <a:ext cx="2714916" cy="523220"/>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cs typeface="Times New Roman" panose="02020603050405020304" pitchFamily="18" charset="0"/>
              </a:rPr>
              <a:t>The liquidity coverage ratio (</a:t>
            </a:r>
            <a:r>
              <a:rPr lang="en-US" sz="1400" dirty="0" err="1">
                <a:solidFill>
                  <a:srgbClr val="0C2148"/>
                </a:solidFill>
                <a:latin typeface="Calibri" panose="020F0502020204030204" pitchFamily="34" charset="0"/>
                <a:cs typeface="Times New Roman" panose="02020603050405020304" pitchFamily="18" charset="0"/>
              </a:rPr>
              <a:t>LCR</a:t>
            </a:r>
            <a:r>
              <a:rPr lang="en-US" sz="1400" dirty="0">
                <a:solidFill>
                  <a:srgbClr val="0C2148"/>
                </a:solidFill>
                <a:latin typeface="Calibri" panose="020F0502020204030204" pitchFamily="34" charset="0"/>
                <a:cs typeface="Times New Roman" panose="02020603050405020304" pitchFamily="18" charset="0"/>
              </a:rPr>
              <a:t>) requirement applies to all banks.</a:t>
            </a:r>
          </a:p>
        </p:txBody>
      </p:sp>
      <p:cxnSp>
        <p:nvCxnSpPr>
          <p:cNvPr id="8" name="Straight Connector 7">
            <a:extLst>
              <a:ext uri="{FF2B5EF4-FFF2-40B4-BE49-F238E27FC236}">
                <a16:creationId xmlns:a16="http://schemas.microsoft.com/office/drawing/2014/main" id="{35953F5B-34CE-51E7-A719-3C3007BCC154}"/>
              </a:ext>
            </a:extLst>
          </p:cNvPr>
          <p:cNvCxnSpPr>
            <a:cxnSpLocks/>
          </p:cNvCxnSpPr>
          <p:nvPr/>
        </p:nvCxnSpPr>
        <p:spPr>
          <a:xfrm>
            <a:off x="8896604" y="2034073"/>
            <a:ext cx="0" cy="283349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7AEBB5-9302-E4E7-82C3-3C87613F15EE}"/>
              </a:ext>
            </a:extLst>
          </p:cNvPr>
          <p:cNvCxnSpPr>
            <a:cxnSpLocks/>
          </p:cNvCxnSpPr>
          <p:nvPr/>
        </p:nvCxnSpPr>
        <p:spPr>
          <a:xfrm>
            <a:off x="8891283" y="4867564"/>
            <a:ext cx="47060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A5D0CB8-39DA-22BA-05A0-6E1D6060DFF1}"/>
              </a:ext>
            </a:extLst>
          </p:cNvPr>
          <p:cNvSpPr/>
          <p:nvPr/>
        </p:nvSpPr>
        <p:spPr>
          <a:xfrm>
            <a:off x="9361884" y="3624685"/>
            <a:ext cx="2714916" cy="738664"/>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Domestic regulations require additional liquidity to be maintained after large deposits.</a:t>
            </a:r>
          </a:p>
        </p:txBody>
      </p:sp>
      <p:cxnSp>
        <p:nvCxnSpPr>
          <p:cNvPr id="16" name="Straight Connector 15">
            <a:extLst>
              <a:ext uri="{FF2B5EF4-FFF2-40B4-BE49-F238E27FC236}">
                <a16:creationId xmlns:a16="http://schemas.microsoft.com/office/drawing/2014/main" id="{EE380ADF-9BDE-E0F1-B911-7D72840FD118}"/>
              </a:ext>
            </a:extLst>
          </p:cNvPr>
          <p:cNvCxnSpPr>
            <a:cxnSpLocks/>
          </p:cNvCxnSpPr>
          <p:nvPr/>
        </p:nvCxnSpPr>
        <p:spPr>
          <a:xfrm>
            <a:off x="8891283" y="4041499"/>
            <a:ext cx="47060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994BE-726F-B34B-45A4-AE9A95515827}"/>
              </a:ext>
            </a:extLst>
          </p:cNvPr>
          <p:cNvSpPr/>
          <p:nvPr/>
        </p:nvSpPr>
        <p:spPr>
          <a:xfrm>
            <a:off x="9361884" y="4498232"/>
            <a:ext cx="2714916" cy="1169551"/>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a:t>
            </a:r>
            <a:r>
              <a:rPr lang="en-US" sz="1400"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MNB</a:t>
            </a: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monitors the level of interest rate risk for all banks and, if necessary, imposes extra capital requirements on institutions (Pillar II).</a:t>
            </a:r>
          </a:p>
        </p:txBody>
      </p:sp>
      <p:pic>
        <p:nvPicPr>
          <p:cNvPr id="11" name="Picture 10">
            <a:extLst>
              <a:ext uri="{FF2B5EF4-FFF2-40B4-BE49-F238E27FC236}">
                <a16:creationId xmlns:a16="http://schemas.microsoft.com/office/drawing/2014/main" id="{BBA2F3A4-DF99-921A-D41A-B87FC1D02D34}"/>
              </a:ext>
            </a:extLst>
          </p:cNvPr>
          <p:cNvPicPr>
            <a:picLocks noChangeAspect="1"/>
          </p:cNvPicPr>
          <p:nvPr/>
        </p:nvPicPr>
        <p:blipFill>
          <a:blip r:embed="rId2"/>
          <a:stretch>
            <a:fillRect/>
          </a:stretch>
        </p:blipFill>
        <p:spPr>
          <a:xfrm>
            <a:off x="3019771" y="1262596"/>
            <a:ext cx="5871512" cy="4405187"/>
          </a:xfrm>
          <a:prstGeom prst="rect">
            <a:avLst/>
          </a:prstGeom>
        </p:spPr>
      </p:pic>
      <p:cxnSp>
        <p:nvCxnSpPr>
          <p:cNvPr id="25" name="Straight Connector 24">
            <a:extLst>
              <a:ext uri="{FF2B5EF4-FFF2-40B4-BE49-F238E27FC236}">
                <a16:creationId xmlns:a16="http://schemas.microsoft.com/office/drawing/2014/main" id="{011698D4-2464-7277-81ED-0217BF929207}"/>
              </a:ext>
            </a:extLst>
          </p:cNvPr>
          <p:cNvCxnSpPr>
            <a:cxnSpLocks/>
          </p:cNvCxnSpPr>
          <p:nvPr/>
        </p:nvCxnSpPr>
        <p:spPr>
          <a:xfrm>
            <a:off x="8891283" y="3222348"/>
            <a:ext cx="47060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E9BDD-BB31-5A95-F60F-8BF0EE669450}"/>
              </a:ext>
            </a:extLst>
          </p:cNvPr>
          <p:cNvSpPr>
            <a:spLocks noGrp="1"/>
          </p:cNvSpPr>
          <p:nvPr>
            <p:ph type="title"/>
          </p:nvPr>
        </p:nvSpPr>
        <p:spPr/>
        <p:txBody>
          <a:bodyPr>
            <a:noAutofit/>
          </a:bodyPr>
          <a:lstStyle/>
          <a:p>
            <a:r>
              <a:rPr lang="en-US" sz="2000" dirty="0"/>
              <a:t>EU banking system </a:t>
            </a:r>
            <a:r>
              <a:rPr lang="hu-HU" sz="2000" dirty="0"/>
              <a:t>is </a:t>
            </a:r>
            <a:r>
              <a:rPr lang="hu-HU" sz="2000" dirty="0" err="1"/>
              <a:t>stable</a:t>
            </a:r>
            <a:r>
              <a:rPr lang="hu-HU" sz="2000" dirty="0"/>
              <a:t>, and </a:t>
            </a:r>
            <a:r>
              <a:rPr lang="en-US" sz="2000" dirty="0"/>
              <a:t>shows improving profitability</a:t>
            </a:r>
            <a:endParaRPr lang="hu-HU" sz="2000" dirty="0"/>
          </a:p>
        </p:txBody>
      </p:sp>
      <p:sp>
        <p:nvSpPr>
          <p:cNvPr id="2" name="Text Placeholder 3">
            <a:extLst>
              <a:ext uri="{FF2B5EF4-FFF2-40B4-BE49-F238E27FC236}">
                <a16:creationId xmlns:a16="http://schemas.microsoft.com/office/drawing/2014/main" id="{FFE07AE8-3F62-E091-D41A-11E51E60A87F}"/>
              </a:ext>
            </a:extLst>
          </p:cNvPr>
          <p:cNvSpPr txBox="1">
            <a:spLocks/>
          </p:cNvSpPr>
          <p:nvPr/>
        </p:nvSpPr>
        <p:spPr>
          <a:xfrm>
            <a:off x="3391270" y="6434355"/>
            <a:ext cx="7276729" cy="396227"/>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hu-HU" dirty="0" err="1"/>
              <a:t>Note</a:t>
            </a:r>
            <a:r>
              <a:rPr lang="hu-HU" dirty="0"/>
              <a:t> | *</a:t>
            </a:r>
            <a:r>
              <a:rPr lang="en-US" dirty="0"/>
              <a:t>Contributions to deposit guarantee schemes and resolution funds</a:t>
            </a:r>
            <a:r>
              <a:rPr lang="hu-HU" dirty="0"/>
              <a:t>. </a:t>
            </a:r>
            <a:r>
              <a:rPr lang="hu-HU" dirty="0" err="1"/>
              <a:t>Source</a:t>
            </a:r>
            <a:r>
              <a:rPr lang="hu-HU" dirty="0"/>
              <a:t> | </a:t>
            </a:r>
            <a:r>
              <a:rPr lang="hu-HU" dirty="0" err="1"/>
              <a:t>EBA</a:t>
            </a:r>
            <a:endParaRPr lang="hu-HU" dirty="0"/>
          </a:p>
        </p:txBody>
      </p:sp>
      <p:sp>
        <p:nvSpPr>
          <p:cNvPr id="6" name="Szövegdoboz 2">
            <a:extLst>
              <a:ext uri="{FF2B5EF4-FFF2-40B4-BE49-F238E27FC236}">
                <a16:creationId xmlns:a16="http://schemas.microsoft.com/office/drawing/2014/main" id="{31F35600-F6C9-2FBD-BB3B-0BE58D471417}"/>
              </a:ext>
            </a:extLst>
          </p:cNvPr>
          <p:cNvSpPr txBox="1"/>
          <p:nvPr/>
        </p:nvSpPr>
        <p:spPr>
          <a:xfrm>
            <a:off x="3391271" y="5875995"/>
            <a:ext cx="8515808" cy="590931"/>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b="0" i="1" cap="all" baseline="0">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Contribution of changes in certain profitability components to the annual change in average ROE in the EU banking system</a:t>
            </a:r>
            <a:endParaRPr lang="hu-HU" dirty="0"/>
          </a:p>
        </p:txBody>
      </p:sp>
      <p:sp>
        <p:nvSpPr>
          <p:cNvPr id="5" name="TextBox 4">
            <a:extLst>
              <a:ext uri="{FF2B5EF4-FFF2-40B4-BE49-F238E27FC236}">
                <a16:creationId xmlns:a16="http://schemas.microsoft.com/office/drawing/2014/main" id="{2EBDA939-1DED-82BB-59DF-D18224648A86}"/>
              </a:ext>
            </a:extLst>
          </p:cNvPr>
          <p:cNvSpPr txBox="1"/>
          <p:nvPr/>
        </p:nvSpPr>
        <p:spPr>
          <a:xfrm>
            <a:off x="9222390" y="1778829"/>
            <a:ext cx="2891218" cy="12787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i="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i="0" dirty="0">
                <a:solidFill>
                  <a:schemeClr val="bg1"/>
                </a:solidFill>
              </a:rPr>
              <a:t>Profitability in the EU banking system improved as net interest income increased</a:t>
            </a:r>
            <a:endParaRPr lang="hu-HU" sz="1600" i="0" dirty="0">
              <a:solidFill>
                <a:schemeClr val="bg1"/>
              </a:solidFill>
            </a:endParaRPr>
          </a:p>
        </p:txBody>
      </p:sp>
      <p:sp>
        <p:nvSpPr>
          <p:cNvPr id="4" name="Rectangle 3">
            <a:extLst>
              <a:ext uri="{FF2B5EF4-FFF2-40B4-BE49-F238E27FC236}">
                <a16:creationId xmlns:a16="http://schemas.microsoft.com/office/drawing/2014/main" id="{0A8D3E21-D09A-3969-FFF7-F93881A501DD}"/>
              </a:ext>
            </a:extLst>
          </p:cNvPr>
          <p:cNvSpPr/>
          <p:nvPr/>
        </p:nvSpPr>
        <p:spPr>
          <a:xfrm>
            <a:off x="9551504" y="3188388"/>
            <a:ext cx="2455721" cy="1246495"/>
          </a:xfrm>
          <a:prstGeom prst="rect">
            <a:avLst/>
          </a:prstGeom>
          <a:solidFill>
            <a:schemeClr val="tx2">
              <a:lumMod val="10000"/>
              <a:lumOff val="90000"/>
            </a:schemeClr>
          </a:solidFill>
        </p:spPr>
        <p:txBody>
          <a:bodyPr wrap="square">
            <a:spAutoFit/>
          </a:bodyPr>
          <a:lstStyle/>
          <a:p>
            <a:pPr>
              <a:spcBef>
                <a:spcPts val="600"/>
              </a:spcBef>
            </a:pPr>
            <a:r>
              <a:rPr lang="en-US"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In several countries, the above-average income has been or is planned to be deducted with special taxes</a:t>
            </a:r>
            <a:r>
              <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pPr>
            <a:r>
              <a:rPr lang="hu-HU" sz="1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(HU, </a:t>
            </a:r>
            <a:r>
              <a:rPr lang="hu-HU" sz="1400" dirty="0" err="1">
                <a:solidFill>
                  <a:srgbClr val="0C2148"/>
                </a:solidFill>
                <a:latin typeface="Calibri" panose="020F0502020204030204" pitchFamily="34" charset="0"/>
                <a:cs typeface="Times New Roman" panose="02020603050405020304" pitchFamily="18" charset="0"/>
              </a:rPr>
              <a:t>CZ</a:t>
            </a:r>
            <a:r>
              <a:rPr lang="hu-HU" sz="1400" dirty="0">
                <a:solidFill>
                  <a:srgbClr val="0C2148"/>
                </a:solidFill>
                <a:latin typeface="Calibri" panose="020F0502020204030204" pitchFamily="34" charset="0"/>
                <a:cs typeface="Times New Roman" panose="02020603050405020304" pitchFamily="18" charset="0"/>
              </a:rPr>
              <a:t>, ES, [</a:t>
            </a:r>
            <a:r>
              <a:rPr lang="hu-HU" sz="1400" dirty="0" err="1">
                <a:solidFill>
                  <a:srgbClr val="0C2148"/>
                </a:solidFill>
                <a:latin typeface="Calibri" panose="020F0502020204030204" pitchFamily="34" charset="0"/>
                <a:cs typeface="Times New Roman" panose="02020603050405020304" pitchFamily="18" charset="0"/>
              </a:rPr>
              <a:t>LT</a:t>
            </a:r>
            <a:r>
              <a:rPr lang="hu-HU" sz="1400" dirty="0">
                <a:solidFill>
                  <a:srgbClr val="0C2148"/>
                </a:solidFill>
                <a:latin typeface="Calibri" panose="020F0502020204030204" pitchFamily="34" charset="0"/>
                <a:cs typeface="Times New Roman" panose="02020603050405020304" pitchFamily="18" charset="0"/>
              </a:rPr>
              <a:t>, IT])</a:t>
            </a:r>
          </a:p>
        </p:txBody>
      </p:sp>
      <p:cxnSp>
        <p:nvCxnSpPr>
          <p:cNvPr id="8" name="Straight Connector 7">
            <a:extLst>
              <a:ext uri="{FF2B5EF4-FFF2-40B4-BE49-F238E27FC236}">
                <a16:creationId xmlns:a16="http://schemas.microsoft.com/office/drawing/2014/main" id="{35953F5B-34CE-51E7-A719-3C3007BCC154}"/>
              </a:ext>
            </a:extLst>
          </p:cNvPr>
          <p:cNvCxnSpPr>
            <a:cxnSpLocks/>
          </p:cNvCxnSpPr>
          <p:nvPr/>
        </p:nvCxnSpPr>
        <p:spPr>
          <a:xfrm>
            <a:off x="9292310" y="2352123"/>
            <a:ext cx="0" cy="2445676"/>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7AEBB5-9302-E4E7-82C3-3C87613F15EE}"/>
              </a:ext>
            </a:extLst>
          </p:cNvPr>
          <p:cNvCxnSpPr>
            <a:cxnSpLocks/>
            <a:endCxn id="15" idx="1"/>
          </p:cNvCxnSpPr>
          <p:nvPr/>
        </p:nvCxnSpPr>
        <p:spPr>
          <a:xfrm>
            <a:off x="9292310" y="4797799"/>
            <a:ext cx="25919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A5D0CB8-39DA-22BA-05A0-6E1D6060DFF1}"/>
              </a:ext>
            </a:extLst>
          </p:cNvPr>
          <p:cNvSpPr/>
          <p:nvPr/>
        </p:nvSpPr>
        <p:spPr>
          <a:xfrm>
            <a:off x="9551504" y="4536189"/>
            <a:ext cx="2455722" cy="523220"/>
          </a:xfrm>
          <a:prstGeom prst="rect">
            <a:avLst/>
          </a:prstGeom>
          <a:solidFill>
            <a:schemeClr val="accent6"/>
          </a:solidFill>
        </p:spPr>
        <p:txBody>
          <a:bodyPr wrap="square">
            <a:spAutoFit/>
          </a:bodyPr>
          <a:lstStyle/>
          <a:p>
            <a:pPr>
              <a:spcBef>
                <a:spcPts val="600"/>
              </a:spcBef>
            </a:pPr>
            <a:r>
              <a:rPr lang="en-US" sz="1400" i="1" dirty="0">
                <a:solidFill>
                  <a:schemeClr val="bg1"/>
                </a:solidFill>
                <a:latin typeface="Calibri" panose="020F0502020204030204" pitchFamily="34" charset="0"/>
                <a:cs typeface="Times New Roman" panose="02020603050405020304" pitchFamily="18" charset="0"/>
              </a:rPr>
              <a:t>This is discussed in Box 2 of the report.</a:t>
            </a:r>
            <a:endParaRPr lang="hu-HU" sz="1400" i="1" dirty="0">
              <a:solidFill>
                <a:schemeClr val="bg1"/>
              </a:solidFill>
              <a:latin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EE380ADF-9BDE-E0F1-B911-7D72840FD118}"/>
              </a:ext>
            </a:extLst>
          </p:cNvPr>
          <p:cNvCxnSpPr>
            <a:cxnSpLocks/>
            <a:endCxn id="4" idx="1"/>
          </p:cNvCxnSpPr>
          <p:nvPr/>
        </p:nvCxnSpPr>
        <p:spPr>
          <a:xfrm>
            <a:off x="9292310" y="3811636"/>
            <a:ext cx="259194"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Kép 6">
            <a:extLst>
              <a:ext uri="{FF2B5EF4-FFF2-40B4-BE49-F238E27FC236}">
                <a16:creationId xmlns:a16="http://schemas.microsoft.com/office/drawing/2014/main" id="{E995081A-64B9-9C12-7D22-843318A9AA2C}"/>
              </a:ext>
            </a:extLst>
          </p:cNvPr>
          <p:cNvPicPr>
            <a:picLocks noChangeAspect="1"/>
          </p:cNvPicPr>
          <p:nvPr/>
        </p:nvPicPr>
        <p:blipFill>
          <a:blip r:embed="rId2"/>
          <a:stretch>
            <a:fillRect/>
          </a:stretch>
        </p:blipFill>
        <p:spPr>
          <a:xfrm>
            <a:off x="3070287" y="1348815"/>
            <a:ext cx="5794644" cy="4248000"/>
          </a:xfrm>
          <a:prstGeom prst="rect">
            <a:avLst/>
          </a:prstGeom>
        </p:spPr>
      </p:pic>
    </p:spTree>
    <p:extLst>
      <p:ext uri="{BB962C8B-B14F-4D97-AF65-F5344CB8AC3E}">
        <p14:creationId xmlns:p14="http://schemas.microsoft.com/office/powerpoint/2010/main" val="2551172918"/>
      </p:ext>
    </p:extLst>
  </p:cSld>
  <p:clrMapOvr>
    <a:masterClrMapping/>
  </p:clrMapOvr>
</p:sld>
</file>

<file path=ppt/theme/theme1.xml><?xml version="1.0" encoding="utf-8"?>
<a:theme xmlns:a="http://schemas.openxmlformats.org/drawingml/2006/main" name="blank">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B62070E2-8DAD-4C8D-8BC5-F50A9BF3ACF0}"/>
    </a:ext>
  </a:extLst>
</a:theme>
</file>

<file path=ppt/theme/theme2.xml><?xml version="1.0" encoding="utf-8"?>
<a:theme xmlns:a="http://schemas.openxmlformats.org/drawingml/2006/main" name="MNB téma 4_3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A9582B90-6524-41EB-9FA6-0BA03A9CB942}"/>
    </a:ext>
  </a:extLst>
</a:theme>
</file>

<file path=ppt/theme/theme3.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9C4B496AE2E4C04F9B51AC3E564D2900" ma:contentTypeVersion="0" ma:contentTypeDescription="Új dokumentum létrehozása." ma:contentTypeScope="" ma:versionID="571bce60b8b43e2ebad3fe447630986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DE49C1-7FD3-4525-8192-47AB136C6FA0}">
  <ds:schemaRefs>
    <ds:schemaRef ds:uri="http://schemas.microsoft.com/sharepoint/v3/contenttype/forms"/>
  </ds:schemaRefs>
</ds:datastoreItem>
</file>

<file path=customXml/itemProps2.xml><?xml version="1.0" encoding="utf-8"?>
<ds:datastoreItem xmlns:ds="http://schemas.openxmlformats.org/officeDocument/2006/customXml" ds:itemID="{987B7792-C308-4819-8F0A-EB6E14E66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ED16BD3-3425-4CFA-A181-A36517A52D3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12835</TotalTime>
  <Words>3499</Words>
  <Application>Microsoft Office PowerPoint</Application>
  <PresentationFormat>Widescreen</PresentationFormat>
  <Paragraphs>253</Paragraphs>
  <Slides>32</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Trebuchet MS</vt:lpstr>
      <vt:lpstr>Wingdings</vt:lpstr>
      <vt:lpstr>blank</vt:lpstr>
      <vt:lpstr>MNB téma 4_3 nyomtatásra</vt:lpstr>
      <vt:lpstr>MNB téma 16_9 új</vt:lpstr>
      <vt:lpstr>Financial stability report May 2023</vt:lpstr>
      <vt:lpstr>Banks' shock resilience remains stable, previous risks have not materialised</vt:lpstr>
      <vt:lpstr>PowerPoint Presentation</vt:lpstr>
      <vt:lpstr>PowerPoint Presentation</vt:lpstr>
      <vt:lpstr>Risks stemming from the International environment remained elevated in the last half-year</vt:lpstr>
      <vt:lpstr>Bank interest and liquidity risk management and its regulation came into focus following the American bank failures </vt:lpstr>
      <vt:lpstr>bank failures have reassessed the impact of the rising interest rate environment on the banking system</vt:lpstr>
      <vt:lpstr>The IMF estimates that banks' potential losses on securities could be much higher in the US than in Europe and emerging markets</vt:lpstr>
      <vt:lpstr>EU banking system is stable, and shows improving profitability</vt:lpstr>
      <vt:lpstr>PowerPoint Presentation</vt:lpstr>
      <vt:lpstr>Corporate loans outstanding nominally increased by 14 per cent in 2022, partly as a result of large individual transactions</vt:lpstr>
      <vt:lpstr>compared to 2021, corporate loan demand has shifted towards foreign currency and short-term loans</vt:lpstr>
      <vt:lpstr>The lending capacity of the banking system is historically high, and its willingness to lend is around the equilibrium level</vt:lpstr>
      <vt:lpstr>Market slowdown is clearly visible In household lending</vt:lpstr>
      <vt:lpstr>the deceleration of credit market is a widespread phenomenon in the whole region</vt:lpstr>
      <vt:lpstr>Banks perceived decreasing demand for housing loans  and stronger demand for consumer loans</vt:lpstr>
      <vt:lpstr>PowerPoint Presentation</vt:lpstr>
      <vt:lpstr>The surge in interest income also covered several extra expenses</vt:lpstr>
      <vt:lpstr>The repricing of retail term deposits lags significantly behind the increase in short-term interbank yields…</vt:lpstr>
      <vt:lpstr>Banking Sector's return on equity did not change significantly compared to the previous year</vt:lpstr>
      <vt:lpstr>Credit risks have not yet materialised, Which is supported by the stable labour market</vt:lpstr>
      <vt:lpstr>Household interest rate cap measure has a limited debt-service effect on the macro level, it should be targeted towards the most affected</vt:lpstr>
      <vt:lpstr>Increase in credit risks: signs of a housing market turnaround are visible in many EU countries</vt:lpstr>
      <vt:lpstr>stability effects of the correction in housing market overvaluation are limited</vt:lpstr>
      <vt:lpstr>banks’ conservative collateral valuation practice also contributed to the moderate risks</vt:lpstr>
      <vt:lpstr>Bank exposure related to commercial real estate is moderate</vt:lpstr>
      <vt:lpstr>PowerPoint Presentation</vt:lpstr>
      <vt:lpstr>the liquidity position of the banking system remains robust </vt:lpstr>
      <vt:lpstr>In our stress test, substantial credit risk losses can be realized in the vulnerable external environment</vt:lpstr>
      <vt:lpstr>banks would maintain their lending capacity even in the event of a severe stress</vt:lpstr>
      <vt:lpstr>PowerPoint Presentation</vt:lpstr>
      <vt:lpstr>Thank you for your attention!</vt:lpstr>
    </vt:vector>
  </TitlesOfParts>
  <Company>Magyar Nemzeti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Szebeny Miklós</dc:creator>
  <cp:lastModifiedBy>Bálint Máté</cp:lastModifiedBy>
  <cp:revision>1036</cp:revision>
  <cp:lastPrinted>2019-10-21T08:27:49Z</cp:lastPrinted>
  <dcterms:created xsi:type="dcterms:W3CDTF">2018-01-30T08:05:49Z</dcterms:created>
  <dcterms:modified xsi:type="dcterms:W3CDTF">2023-06-28T14:09:16Z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0x0101009C4B496AE2E4C04F9B51AC3E564D2900</vt:lpwstr>
  </property>
  <property fmtid="{D5CDD505-2E9C-101B-9397-08002B2CF9AE}" pid="3" name="MSIP_Label_b0d11092-50c9-4e74-84b5-b1af078dc3d0_Enabled">
    <vt:lpwstr>True</vt:lpwstr>
  </property>
  <property fmtid="{D5CDD505-2E9C-101B-9397-08002B2CF9AE}" pid="4" name="MSIP_Label_b0d11092-50c9-4e74-84b5-b1af078dc3d0_SiteId">
    <vt:lpwstr>97c01ef8-0264-4eef-9c08-fb4a9ba1c0db</vt:lpwstr>
  </property>
  <property fmtid="{D5CDD505-2E9C-101B-9397-08002B2CF9AE}" pid="5" name="MSIP_Label_b0d11092-50c9-4e74-84b5-b1af078dc3d0_Ref">
    <vt:lpwstr>https://api.informationprotection.azure.com/api/97c01ef8-0264-4eef-9c08-fb4a9ba1c0db</vt:lpwstr>
  </property>
  <property fmtid="{D5CDD505-2E9C-101B-9397-08002B2CF9AE}" pid="6" name="MSIP_Label_b0d11092-50c9-4e74-84b5-b1af078dc3d0_Owner">
    <vt:lpwstr>dancsikb@mnb.hu</vt:lpwstr>
  </property>
  <property fmtid="{D5CDD505-2E9C-101B-9397-08002B2CF9AE}" pid="7" name="MSIP_Label_b0d11092-50c9-4e74-84b5-b1af078dc3d0_SetDate">
    <vt:lpwstr>2018-10-11T23:27:59.0573604+02:00</vt:lpwstr>
  </property>
  <property fmtid="{D5CDD505-2E9C-101B-9397-08002B2CF9AE}" pid="8" name="MSIP_Label_b0d11092-50c9-4e74-84b5-b1af078dc3d0_Name">
    <vt:lpwstr>Protected</vt:lpwstr>
  </property>
  <property fmtid="{D5CDD505-2E9C-101B-9397-08002B2CF9AE}" pid="9" name="MSIP_Label_b0d11092-50c9-4e74-84b5-b1af078dc3d0_Application">
    <vt:lpwstr>Microsoft Azure Information Protection</vt:lpwstr>
  </property>
  <property fmtid="{D5CDD505-2E9C-101B-9397-08002B2CF9AE}" pid="10" name="MSIP_Label_b0d11092-50c9-4e74-84b5-b1af078dc3d0_Extended_MSFT_Method">
    <vt:lpwstr>Automatic</vt:lpwstr>
  </property>
  <property fmtid="{D5CDD505-2E9C-101B-9397-08002B2CF9AE}" pid="11" name="Sensitivity">
    <vt:lpwstr>Protected</vt:lpwstr>
  </property>
</Properties>
</file>