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  <p:sldMasterId id="2147483815" r:id="rId2"/>
  </p:sldMasterIdLst>
  <p:notesMasterIdLst>
    <p:notesMasterId r:id="rId35"/>
  </p:notesMasterIdLst>
  <p:handoutMasterIdLst>
    <p:handoutMasterId r:id="rId36"/>
  </p:handoutMasterIdLst>
  <p:sldIdLst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3" r:id="rId11"/>
    <p:sldId id="274" r:id="rId12"/>
    <p:sldId id="275" r:id="rId13"/>
    <p:sldId id="291" r:id="rId14"/>
    <p:sldId id="292" r:id="rId15"/>
    <p:sldId id="272" r:id="rId16"/>
    <p:sldId id="271" r:id="rId17"/>
    <p:sldId id="276" r:id="rId18"/>
    <p:sldId id="280" r:id="rId19"/>
    <p:sldId id="281" r:id="rId20"/>
    <p:sldId id="282" r:id="rId21"/>
    <p:sldId id="283" r:id="rId22"/>
    <p:sldId id="277" r:id="rId23"/>
    <p:sldId id="284" r:id="rId24"/>
    <p:sldId id="285" r:id="rId25"/>
    <p:sldId id="279" r:id="rId26"/>
    <p:sldId id="278" r:id="rId27"/>
    <p:sldId id="293" r:id="rId28"/>
    <p:sldId id="294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90" autoAdjust="0"/>
  </p:normalViewPr>
  <p:slideViewPr>
    <p:cSldViewPr>
      <p:cViewPr>
        <p:scale>
          <a:sx n="90" d="100"/>
          <a:sy n="90" d="100"/>
        </p:scale>
        <p:origin x="-534" y="-306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2014.11.11.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2014.11.11.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/>
              <a:t>Dia címe</a:t>
            </a:r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/>
              <a:t>Dia címe</a:t>
            </a:r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/>
              <a:t>Dia címe</a:t>
            </a:r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/>
              <a:t>Dia címe</a:t>
            </a:r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/>
              <a:t>Dia címe</a:t>
            </a:r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l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3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0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l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/>
              <a:t>Dia címe</a:t>
            </a:r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20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/>
              <a:t>Dia címe</a:t>
            </a:r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0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84000" y="6454800"/>
            <a:ext cx="3060000" cy="403200"/>
          </a:xfr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Dia címe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pic>
        <p:nvPicPr>
          <p:cNvPr id="11" name="Kép 10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Dia címe</a:t>
            </a:r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212000" y="6562800"/>
            <a:ext cx="946800" cy="21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719627"/>
            <a:ext cx="78867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7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7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9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69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62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9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2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57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38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794020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202653"/>
              </a:solidFill>
            </a:endParaRPr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>
              <a:defRPr sz="1800">
                <a:solidFill>
                  <a:schemeClr val="accent5"/>
                </a:solidFill>
                <a:latin typeface="Calibri" panose="020F0502020204030204" pitchFamily="34" charset="0"/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5"/>
                </a:solidFill>
                <a:latin typeface="Calibri" panose="020F0502020204030204" pitchFamily="34" charset="0"/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5"/>
                </a:solidFill>
                <a:latin typeface="Calibri" panose="020F0502020204030204" pitchFamily="34" charset="0"/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214554"/>
            <a:ext cx="2069592" cy="50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 userDrawn="1"/>
        </p:nvSpPr>
        <p:spPr>
          <a:xfrm>
            <a:off x="898908" y="260648"/>
            <a:ext cx="8425619" cy="75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hu-HU" sz="2200" dirty="0">
              <a:solidFill>
                <a:srgbClr val="202653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10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729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828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284"/>
            <a:ext cx="205740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548283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828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284"/>
            <a:ext cx="205740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548283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828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284"/>
            <a:ext cx="205740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548283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828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284"/>
            <a:ext cx="205740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548283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/>
              <a:t>Dia címe</a:t>
            </a:r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557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  <p:sldLayoutId id="2147483842" r:id="rId27"/>
    <p:sldLayoutId id="2147483843" r:id="rId28"/>
    <p:sldLayoutId id="2147483844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260648"/>
            <a:ext cx="6630363" cy="864095"/>
          </a:xfrm>
        </p:spPr>
        <p:txBody>
          <a:bodyPr>
            <a:normAutofit/>
          </a:bodyPr>
          <a:lstStyle/>
          <a:p>
            <a:r>
              <a:rPr lang="hu-HU" dirty="0" err="1" smtClean="0"/>
              <a:t>Report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Financial </a:t>
            </a:r>
            <a:r>
              <a:rPr lang="hu-HU" dirty="0" err="1" smtClean="0"/>
              <a:t>Stability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124744"/>
            <a:ext cx="6630364" cy="72008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Vonnák Balázs</a:t>
            </a:r>
          </a:p>
          <a:p>
            <a:r>
              <a:rPr lang="hu-HU" dirty="0" err="1" smtClean="0"/>
              <a:t>director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hu-HU" dirty="0" smtClean="0"/>
              <a:t>12th </a:t>
            </a:r>
            <a:r>
              <a:rPr lang="hu-HU" dirty="0" smtClean="0"/>
              <a:t>November </a:t>
            </a:r>
            <a:r>
              <a:rPr lang="hu-HU" dirty="0" smtClean="0"/>
              <a:t>2014</a:t>
            </a:r>
            <a:endParaRPr lang="hu-H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</p:spPr>
        <p:txBody>
          <a:bodyPr>
            <a:noAutofit/>
          </a:bodyPr>
          <a:lstStyle/>
          <a:p>
            <a:r>
              <a:rPr lang="hu-HU" sz="3200" dirty="0" err="1">
                <a:latin typeface="Calibri" pitchFamily="34" charset="0"/>
              </a:rPr>
              <a:t>H</a:t>
            </a:r>
            <a:r>
              <a:rPr lang="hu-HU" sz="3200" dirty="0" err="1" smtClean="0">
                <a:latin typeface="Calibri" pitchFamily="34" charset="0"/>
              </a:rPr>
              <a:t>ouseholds</a:t>
            </a:r>
            <a:r>
              <a:rPr lang="hu-HU" sz="3200" dirty="0" smtClean="0">
                <a:latin typeface="Calibri" pitchFamily="34" charset="0"/>
              </a:rPr>
              <a:t>’ </a:t>
            </a:r>
            <a:r>
              <a:rPr lang="hu-HU" sz="3200" dirty="0" err="1" smtClean="0">
                <a:latin typeface="Calibri" pitchFamily="34" charset="0"/>
              </a:rPr>
              <a:t>FX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debt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significantly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decreases</a:t>
            </a:r>
            <a:r>
              <a:rPr lang="hu-HU" sz="3200" dirty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due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to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the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conversion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into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smtClean="0">
                <a:latin typeface="Calibri" pitchFamily="34" charset="0"/>
              </a:rPr>
              <a:t>HUF </a:t>
            </a:r>
            <a:endParaRPr lang="hu-HU" sz="3200" dirty="0">
              <a:latin typeface="Calibri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10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1207" y="6496169"/>
            <a:ext cx="899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err="1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: MNB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6026916"/>
            <a:ext cx="6158596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Households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’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debt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structure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by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currency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and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in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percent of GDP</a:t>
            </a:r>
            <a:endParaRPr kumimoji="0" lang="hu-H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" y="1218726"/>
            <a:ext cx="7410609" cy="48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7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</a:rPr>
              <a:t>Household's open foreign currency </a:t>
            </a:r>
            <a:r>
              <a:rPr lang="en-US" sz="3200" dirty="0" smtClean="0">
                <a:latin typeface="Calibri" pitchFamily="34" charset="0"/>
              </a:rPr>
              <a:t>position </a:t>
            </a:r>
            <a:r>
              <a:rPr lang="hu-HU" sz="3200" dirty="0" err="1">
                <a:latin typeface="Calibri" pitchFamily="34" charset="0"/>
              </a:rPr>
              <a:t>decreases</a:t>
            </a:r>
            <a:endParaRPr lang="hu-HU" sz="3200" dirty="0">
              <a:latin typeface="Calibri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11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1207" y="6496169"/>
            <a:ext cx="899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err="1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: MNB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6026916"/>
            <a:ext cx="7598756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+mj-lt"/>
              </a:rPr>
              <a:t>Open FX position of the main sectors in the balance sheet as percentage of GDP</a:t>
            </a:r>
            <a:endParaRPr kumimoji="0" lang="hu-H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14" y="1124744"/>
            <a:ext cx="7304795" cy="47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7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  <a:noFill/>
        </p:spPr>
        <p:txBody>
          <a:bodyPr>
            <a:noAutofit/>
          </a:bodyPr>
          <a:lstStyle/>
          <a:p>
            <a:r>
              <a:rPr lang="hu-HU" sz="2800" dirty="0" smtClean="0">
                <a:latin typeface="Calibri" pitchFamily="34" charset="0"/>
              </a:rPr>
              <a:t>The ”fair banking </a:t>
            </a:r>
            <a:r>
              <a:rPr lang="hu-HU" sz="2800" dirty="0" err="1" smtClean="0">
                <a:latin typeface="Calibri" pitchFamily="34" charset="0"/>
              </a:rPr>
              <a:t>system</a:t>
            </a:r>
            <a:r>
              <a:rPr lang="hu-HU" sz="2800" dirty="0" smtClean="0">
                <a:latin typeface="Calibri" pitchFamily="34" charset="0"/>
              </a:rPr>
              <a:t>” </a:t>
            </a:r>
            <a:r>
              <a:rPr lang="hu-HU" sz="2800" dirty="0" err="1" smtClean="0">
                <a:latin typeface="Calibri" pitchFamily="34" charset="0"/>
              </a:rPr>
              <a:t>creates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transparent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pricing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for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long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term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loans</a:t>
            </a:r>
            <a:r>
              <a:rPr lang="hu-HU" sz="2800" dirty="0" smtClean="0">
                <a:latin typeface="Calibri" pitchFamily="34" charset="0"/>
              </a:rPr>
              <a:t>…</a:t>
            </a:r>
            <a:endParaRPr lang="hu-HU" sz="2800" dirty="0">
              <a:noFill/>
              <a:latin typeface="Calibri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12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1207" y="6496169"/>
            <a:ext cx="899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err="1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: MNB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6026916"/>
            <a:ext cx="7958796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Effects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of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the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”fair banking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system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”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on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the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pricing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of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long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term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loans</a:t>
            </a:r>
            <a:endParaRPr kumimoji="0" lang="hu-H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" y="1340768"/>
            <a:ext cx="909272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5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  <a:noFill/>
        </p:spPr>
        <p:txBody>
          <a:bodyPr>
            <a:noAutofit/>
          </a:bodyPr>
          <a:lstStyle/>
          <a:p>
            <a:r>
              <a:rPr lang="hu-HU" sz="3200" dirty="0" smtClean="0">
                <a:latin typeface="Calibri" pitchFamily="34" charset="0"/>
              </a:rPr>
              <a:t>...and </a:t>
            </a:r>
            <a:r>
              <a:rPr lang="hu-HU" sz="3200" dirty="0" err="1" smtClean="0">
                <a:latin typeface="Calibri" pitchFamily="34" charset="0"/>
              </a:rPr>
              <a:t>also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for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short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term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loans</a:t>
            </a:r>
            <a:endParaRPr lang="hu-HU" sz="3200" dirty="0">
              <a:latin typeface="Calibri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13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1207" y="6496169"/>
            <a:ext cx="899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err="1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: MNB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6026916"/>
            <a:ext cx="7814780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hu-HU" sz="1600" dirty="0" err="1">
                <a:solidFill>
                  <a:schemeClr val="accent5"/>
                </a:solidFill>
              </a:rPr>
              <a:t>Effects</a:t>
            </a:r>
            <a:r>
              <a:rPr lang="hu-HU" sz="1600" dirty="0">
                <a:solidFill>
                  <a:schemeClr val="accent5"/>
                </a:solidFill>
              </a:rPr>
              <a:t> of </a:t>
            </a:r>
            <a:r>
              <a:rPr lang="hu-HU" sz="1600" dirty="0" err="1">
                <a:solidFill>
                  <a:schemeClr val="accent5"/>
                </a:solidFill>
              </a:rPr>
              <a:t>the</a:t>
            </a:r>
            <a:r>
              <a:rPr lang="hu-HU" sz="1600" dirty="0">
                <a:solidFill>
                  <a:schemeClr val="accent5"/>
                </a:solidFill>
              </a:rPr>
              <a:t> ”fair banking </a:t>
            </a:r>
            <a:r>
              <a:rPr lang="hu-HU" sz="1600" dirty="0" err="1">
                <a:solidFill>
                  <a:schemeClr val="accent5"/>
                </a:solidFill>
              </a:rPr>
              <a:t>system</a:t>
            </a:r>
            <a:r>
              <a:rPr lang="hu-HU" sz="1600" dirty="0">
                <a:solidFill>
                  <a:schemeClr val="accent5"/>
                </a:solidFill>
              </a:rPr>
              <a:t>” </a:t>
            </a:r>
            <a:r>
              <a:rPr lang="hu-HU" sz="1600" dirty="0" err="1">
                <a:solidFill>
                  <a:schemeClr val="accent5"/>
                </a:solidFill>
              </a:rPr>
              <a:t>on</a:t>
            </a:r>
            <a:r>
              <a:rPr lang="hu-HU" sz="1600" dirty="0">
                <a:solidFill>
                  <a:schemeClr val="accent5"/>
                </a:solidFill>
              </a:rPr>
              <a:t> </a:t>
            </a:r>
            <a:r>
              <a:rPr lang="hu-HU" sz="1600" dirty="0" err="1">
                <a:solidFill>
                  <a:schemeClr val="accent5"/>
                </a:solidFill>
              </a:rPr>
              <a:t>the</a:t>
            </a:r>
            <a:r>
              <a:rPr lang="hu-HU" sz="1600" dirty="0">
                <a:solidFill>
                  <a:schemeClr val="accent5"/>
                </a:solidFill>
              </a:rPr>
              <a:t> </a:t>
            </a:r>
            <a:r>
              <a:rPr lang="hu-HU" sz="1600" dirty="0" err="1">
                <a:solidFill>
                  <a:schemeClr val="accent5"/>
                </a:solidFill>
              </a:rPr>
              <a:t>pricing</a:t>
            </a:r>
            <a:r>
              <a:rPr lang="hu-HU" sz="1600" dirty="0">
                <a:solidFill>
                  <a:schemeClr val="accent5"/>
                </a:solidFill>
              </a:rPr>
              <a:t> of </a:t>
            </a:r>
            <a:r>
              <a:rPr lang="hu-HU" sz="1600" dirty="0" err="1" smtClean="0">
                <a:solidFill>
                  <a:schemeClr val="accent5"/>
                </a:solidFill>
              </a:rPr>
              <a:t>short</a:t>
            </a:r>
            <a:r>
              <a:rPr lang="hu-HU" sz="1600" dirty="0" smtClean="0">
                <a:solidFill>
                  <a:schemeClr val="accent5"/>
                </a:solidFill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</a:rPr>
              <a:t>term</a:t>
            </a:r>
            <a:r>
              <a:rPr lang="hu-HU" sz="1600" dirty="0" smtClean="0">
                <a:solidFill>
                  <a:schemeClr val="accent5"/>
                </a:solidFill>
              </a:rPr>
              <a:t> </a:t>
            </a:r>
            <a:r>
              <a:rPr lang="hu-HU" sz="1600" dirty="0" err="1">
                <a:solidFill>
                  <a:schemeClr val="accent5"/>
                </a:solidFill>
              </a:rPr>
              <a:t>loans</a:t>
            </a:r>
            <a:endParaRPr lang="hu-HU" sz="1600" dirty="0">
              <a:solidFill>
                <a:schemeClr val="accent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09750"/>
            <a:ext cx="90582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3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latin typeface="Calibri" pitchFamily="34" charset="0"/>
              </a:rPr>
              <a:t>Banks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with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outstanding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levels</a:t>
            </a:r>
            <a:r>
              <a:rPr lang="hu-HU" sz="2800" dirty="0" smtClean="0">
                <a:latin typeface="Calibri" pitchFamily="34" charset="0"/>
              </a:rPr>
              <a:t> of </a:t>
            </a:r>
            <a:r>
              <a:rPr lang="hu-HU" sz="2800" dirty="0" err="1" smtClean="0">
                <a:latin typeface="Calibri" pitchFamily="34" charset="0"/>
              </a:rPr>
              <a:t>liquidity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smtClean="0">
                <a:latin typeface="Calibri" pitchFamily="34" charset="0"/>
              </a:rPr>
              <a:t>and </a:t>
            </a:r>
            <a:r>
              <a:rPr lang="hu-HU" sz="2800" dirty="0" err="1" smtClean="0">
                <a:latin typeface="Calibri" pitchFamily="34" charset="0"/>
              </a:rPr>
              <a:t>capital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buffer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are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expected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to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benefit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the</a:t>
            </a:r>
            <a:r>
              <a:rPr lang="hu-HU" sz="2800" dirty="0" smtClean="0">
                <a:latin typeface="Calibri" pitchFamily="34" charset="0"/>
              </a:rPr>
              <a:t> most </a:t>
            </a:r>
            <a:r>
              <a:rPr lang="hu-HU" sz="2800" dirty="0" err="1" smtClean="0">
                <a:latin typeface="Calibri" pitchFamily="34" charset="0"/>
              </a:rPr>
              <a:t>from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the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conversion</a:t>
            </a:r>
            <a:endParaRPr lang="hu-HU" sz="2800" dirty="0">
              <a:latin typeface="Calibri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14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1207" y="6496169"/>
            <a:ext cx="899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err="1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: MNB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903806"/>
            <a:ext cx="803080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hu-HU" sz="1600" dirty="0" err="1">
                <a:solidFill>
                  <a:schemeClr val="accent5"/>
                </a:solidFill>
                <a:latin typeface="+mj-lt"/>
              </a:rPr>
              <a:t>Estimated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level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of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capital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adequacy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and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deposit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coverage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ratio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after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the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settlement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,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by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banks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–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the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bigger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the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bubble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,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the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bigger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the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loss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born</a:t>
            </a:r>
            <a:endParaRPr kumimoji="0" lang="hu-H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2" y="1287598"/>
            <a:ext cx="7459687" cy="487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6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</p:spPr>
        <p:txBody>
          <a:bodyPr>
            <a:noAutofit/>
          </a:bodyPr>
          <a:lstStyle/>
          <a:p>
            <a:r>
              <a:rPr lang="hu-HU" sz="3200" dirty="0" smtClean="0">
                <a:latin typeface="Calibri" pitchFamily="34" charset="0"/>
              </a:rPr>
              <a:t>Hungary is </a:t>
            </a:r>
            <a:r>
              <a:rPr lang="hu-HU" sz="3200" dirty="0" err="1" smtClean="0">
                <a:latin typeface="Calibri" pitchFamily="34" charset="0"/>
              </a:rPr>
              <a:t>expected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to</a:t>
            </a:r>
            <a:r>
              <a:rPr lang="hu-HU" sz="3200" dirty="0" smtClean="0">
                <a:latin typeface="Calibri" pitchFamily="34" charset="0"/>
              </a:rPr>
              <a:t> be </a:t>
            </a:r>
            <a:r>
              <a:rPr lang="hu-HU" sz="3200" dirty="0" err="1" smtClean="0">
                <a:latin typeface="Calibri" pitchFamily="34" charset="0"/>
              </a:rPr>
              <a:t>among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the</a:t>
            </a:r>
            <a:r>
              <a:rPr lang="hu-HU" sz="3200" dirty="0" smtClean="0">
                <a:latin typeface="Calibri" pitchFamily="34" charset="0"/>
              </a:rPr>
              <a:t> less </a:t>
            </a:r>
            <a:r>
              <a:rPr lang="hu-HU" sz="3200" dirty="0" err="1" smtClean="0">
                <a:latin typeface="Calibri" pitchFamily="34" charset="0"/>
              </a:rPr>
              <a:t>efficient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countries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in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international</a:t>
            </a:r>
            <a:r>
              <a:rPr lang="hu-HU" sz="3200" dirty="0" smtClean="0">
                <a:latin typeface="Calibri" pitchFamily="34" charset="0"/>
              </a:rPr>
              <a:t> </a:t>
            </a:r>
            <a:r>
              <a:rPr lang="hu-HU" sz="3200" dirty="0" err="1" smtClean="0">
                <a:latin typeface="Calibri" pitchFamily="34" charset="0"/>
              </a:rPr>
              <a:t>comparison</a:t>
            </a:r>
            <a:endParaRPr lang="hu-HU" sz="3200" dirty="0">
              <a:latin typeface="Calibri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15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1207" y="6496169"/>
            <a:ext cx="899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err="1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: MNB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6021288"/>
            <a:ext cx="6662652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Cost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to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income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ratio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in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international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comparison</a:t>
            </a:r>
            <a:endParaRPr kumimoji="0" lang="hu-H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7294"/>
            <a:ext cx="7310724" cy="477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0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II. </a:t>
            </a:r>
            <a:r>
              <a:rPr lang="hu-HU" sz="4800" dirty="0" smtClean="0"/>
              <a:t>The </a:t>
            </a:r>
            <a:r>
              <a:rPr lang="hu-HU" sz="4800" dirty="0" err="1" smtClean="0"/>
              <a:t>asset</a:t>
            </a:r>
            <a:r>
              <a:rPr lang="hu-HU" sz="4800" dirty="0" smtClean="0"/>
              <a:t> </a:t>
            </a:r>
            <a:r>
              <a:rPr lang="hu-HU" sz="4800" dirty="0"/>
              <a:t>management </a:t>
            </a:r>
            <a:r>
              <a:rPr lang="hu-HU" sz="4800" dirty="0" err="1"/>
              <a:t>agency</a:t>
            </a:r>
            <a:r>
              <a:rPr lang="hu-HU" sz="4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hu-HU" sz="4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Following a continuous decrease for almost two years, the </a:t>
            </a:r>
            <a:r>
              <a:rPr lang="en-GB" sz="2800" dirty="0" err="1" smtClean="0"/>
              <a:t>NPL</a:t>
            </a:r>
            <a:r>
              <a:rPr lang="en-GB" sz="2800" dirty="0" smtClean="0"/>
              <a:t>-ratio increased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2014</a:t>
            </a:r>
            <a:endParaRPr lang="en-GB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23763" y="5654131"/>
            <a:ext cx="6211517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1600" dirty="0" err="1">
                <a:solidFill>
                  <a:schemeClr val="accent5"/>
                </a:solidFill>
                <a:latin typeface="+mj-lt"/>
              </a:rPr>
              <a:t>Share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of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non-performing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corporate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loans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of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the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banking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sector</a:t>
            </a:r>
            <a:endParaRPr lang="hu-HU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MNB.</a:t>
            </a:r>
          </a:p>
        </p:txBody>
      </p:sp>
      <p:sp>
        <p:nvSpPr>
          <p:cNvPr id="10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lang="hu-HU" sz="11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08" y="1241346"/>
            <a:ext cx="6791628" cy="443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9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The deterioration of the corporate loan portfolio can be clearly linked to real estate project loans</a:t>
            </a:r>
            <a:endParaRPr lang="hu-HU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31640" y="5875577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5"/>
                </a:solidFill>
                <a:latin typeface="+mj-lt"/>
              </a:rPr>
              <a:t>Non-performing project and other corporate loans </a:t>
            </a:r>
            <a:r>
              <a:rPr lang="en-US" sz="1600" dirty="0" smtClean="0">
                <a:solidFill>
                  <a:schemeClr val="accent5"/>
                </a:solidFill>
                <a:latin typeface="+mj-lt"/>
              </a:rPr>
              <a:t>wit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h</a:t>
            </a:r>
            <a:r>
              <a:rPr lang="en-US" sz="1600" dirty="0" smtClean="0">
                <a:solidFill>
                  <a:schemeClr val="accent5"/>
                </a:solidFill>
                <a:latin typeface="+mj-lt"/>
              </a:rPr>
              <a:t>in 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the banking sector</a:t>
            </a:r>
            <a:endParaRPr lang="hu-HU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MNB.</a:t>
            </a:r>
          </a:p>
        </p:txBody>
      </p:sp>
      <p:sp>
        <p:nvSpPr>
          <p:cNvPr id="12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lang="hu-HU" sz="11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12" y="1369285"/>
            <a:ext cx="694111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1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The </a:t>
            </a:r>
            <a:r>
              <a:rPr lang="hu-HU" sz="2800" dirty="0" err="1" smtClean="0"/>
              <a:t>high</a:t>
            </a:r>
            <a:r>
              <a:rPr lang="hu-HU" sz="2800" dirty="0" smtClean="0"/>
              <a:t> </a:t>
            </a:r>
            <a:r>
              <a:rPr lang="hu-HU" sz="2800" dirty="0" err="1" smtClean="0"/>
              <a:t>NPL</a:t>
            </a:r>
            <a:r>
              <a:rPr lang="hu-HU" sz="2800" dirty="0" smtClean="0"/>
              <a:t> </a:t>
            </a:r>
            <a:r>
              <a:rPr lang="hu-HU" sz="2800" dirty="0" err="1" smtClean="0"/>
              <a:t>portfolio</a:t>
            </a:r>
            <a:r>
              <a:rPr lang="hu-HU" sz="2800" dirty="0" smtClean="0"/>
              <a:t> </a:t>
            </a:r>
            <a:r>
              <a:rPr lang="hu-HU" sz="2800" dirty="0" err="1" smtClean="0"/>
              <a:t>lowers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efficiency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lending</a:t>
            </a:r>
            <a:r>
              <a:rPr lang="hu-HU" sz="2800" dirty="0" smtClean="0"/>
              <a:t> </a:t>
            </a:r>
            <a:r>
              <a:rPr lang="hu-HU" sz="2800" dirty="0" err="1" smtClean="0"/>
              <a:t>channel</a:t>
            </a:r>
            <a:endParaRPr lang="hu-HU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4577" y="5805264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1600" dirty="0" err="1">
                <a:solidFill>
                  <a:schemeClr val="accent5"/>
                </a:solidFill>
                <a:latin typeface="+mj-lt"/>
              </a:rPr>
              <a:t>Change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in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loans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outstanding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and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NPL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ratio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in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the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corporate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segment</a:t>
            </a:r>
            <a:endParaRPr lang="hu-HU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hu-H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Jones Lang </a:t>
            </a:r>
            <a:r>
              <a:rPr lang="hu-HU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LaSalle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0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lang="hu-HU" sz="11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68854"/>
            <a:ext cx="6672286" cy="436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3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>
                <a:latin typeface="Calibri" panose="020F0502020204030204" pitchFamily="34" charset="0"/>
              </a:rPr>
              <a:t>Content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 marL="514350" indent="-514350">
              <a:buAutoNum type="romanUcPeriod"/>
            </a:pPr>
            <a:r>
              <a:rPr lang="hu-HU" sz="2400" dirty="0" err="1" smtClean="0"/>
              <a:t>Settlement</a:t>
            </a:r>
            <a:r>
              <a:rPr lang="hu-HU" sz="2400" dirty="0" smtClean="0"/>
              <a:t> of </a:t>
            </a:r>
            <a:r>
              <a:rPr lang="hu-HU" sz="2400" dirty="0" err="1" smtClean="0"/>
              <a:t>FX</a:t>
            </a:r>
            <a:r>
              <a:rPr lang="hu-HU" sz="2400" dirty="0" smtClean="0"/>
              <a:t> </a:t>
            </a:r>
            <a:r>
              <a:rPr lang="hu-HU" sz="2400" dirty="0" err="1" smtClean="0"/>
              <a:t>loans</a:t>
            </a:r>
            <a:endParaRPr lang="hu-HU" sz="2400" dirty="0" smtClean="0"/>
          </a:p>
          <a:p>
            <a:pPr marL="514350" indent="-514350">
              <a:buAutoNum type="romanUcPeriod"/>
            </a:pPr>
            <a:endParaRPr lang="hu-HU" sz="2400" dirty="0" smtClean="0"/>
          </a:p>
          <a:p>
            <a:pPr marL="514350" indent="-514350">
              <a:buAutoNum type="romanUcPeriod"/>
            </a:pPr>
            <a:r>
              <a:rPr lang="hu-HU" sz="2400" dirty="0" smtClean="0"/>
              <a:t>The </a:t>
            </a:r>
            <a:r>
              <a:rPr lang="hu-HU" sz="2400" dirty="0" err="1"/>
              <a:t>a</a:t>
            </a:r>
            <a:r>
              <a:rPr lang="hu-HU" sz="2400" dirty="0" err="1" smtClean="0"/>
              <a:t>sset</a:t>
            </a:r>
            <a:r>
              <a:rPr lang="hu-HU" sz="2400" dirty="0" smtClean="0"/>
              <a:t> </a:t>
            </a:r>
            <a:r>
              <a:rPr lang="hu-HU" sz="2400" dirty="0"/>
              <a:t>management </a:t>
            </a:r>
            <a:r>
              <a:rPr lang="hu-HU" sz="2400" dirty="0" err="1"/>
              <a:t>agency</a:t>
            </a:r>
            <a:endParaRPr lang="hu-HU" sz="2400" dirty="0"/>
          </a:p>
          <a:p>
            <a:pPr marL="857250" lvl="1" indent="-514350">
              <a:buFont typeface="+mj-lt"/>
              <a:buAutoNum type="alphaLcParenR"/>
            </a:pPr>
            <a:endParaRPr lang="hu-HU" sz="2000" dirty="0" smtClean="0"/>
          </a:p>
          <a:p>
            <a:pPr marL="514350" indent="-514350">
              <a:buAutoNum type="romanUcPeriod"/>
            </a:pPr>
            <a:r>
              <a:rPr lang="hu-HU" sz="2400" dirty="0" err="1" smtClean="0"/>
              <a:t>Vulnerability</a:t>
            </a:r>
            <a:r>
              <a:rPr lang="hu-HU" sz="2400" dirty="0" smtClean="0"/>
              <a:t> – </a:t>
            </a:r>
            <a:r>
              <a:rPr lang="hu-HU" sz="2400" dirty="0" err="1" smtClean="0"/>
              <a:t>result</a:t>
            </a:r>
            <a:r>
              <a:rPr lang="hu-HU" sz="2400" dirty="0" err="1"/>
              <a:t>s</a:t>
            </a:r>
            <a:r>
              <a:rPr lang="hu-HU" sz="2400" dirty="0"/>
              <a:t> </a:t>
            </a:r>
            <a:r>
              <a:rPr lang="hu-HU" sz="2400" dirty="0" smtClean="0"/>
              <a:t>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stresstest</a:t>
            </a:r>
            <a:endParaRPr lang="hu-HU" sz="2400" dirty="0" smtClean="0"/>
          </a:p>
          <a:p>
            <a:pPr marL="514350" indent="-514350">
              <a:buAutoNum type="romanUcPeriod"/>
            </a:pPr>
            <a:endParaRPr lang="hu-HU" sz="2400" dirty="0" smtClean="0"/>
          </a:p>
          <a:p>
            <a:pPr marL="514350" indent="-514350">
              <a:buAutoNum type="romanUcPeriod"/>
            </a:pPr>
            <a:r>
              <a:rPr lang="hu-HU" sz="2400" dirty="0" err="1" smtClean="0"/>
              <a:t>Lending</a:t>
            </a:r>
            <a:r>
              <a:rPr lang="hu-HU" sz="2400" dirty="0" smtClean="0"/>
              <a:t> </a:t>
            </a:r>
            <a:r>
              <a:rPr lang="hu-HU" sz="2400" dirty="0" err="1" smtClean="0"/>
              <a:t>developments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Dia címe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The </a:t>
            </a:r>
            <a:r>
              <a:rPr lang="hu-HU" sz="2800" dirty="0" err="1"/>
              <a:t>asset</a:t>
            </a:r>
            <a:r>
              <a:rPr lang="hu-HU" sz="2800" dirty="0"/>
              <a:t> </a:t>
            </a:r>
            <a:r>
              <a:rPr lang="hu-HU" sz="2800" dirty="0" err="1"/>
              <a:t>manager</a:t>
            </a:r>
            <a:r>
              <a:rPr lang="hu-HU" sz="2800" dirty="0"/>
              <a:t> </a:t>
            </a:r>
            <a:r>
              <a:rPr lang="hu-HU" sz="2800" dirty="0" err="1"/>
              <a:t>proposed</a:t>
            </a:r>
            <a:r>
              <a:rPr lang="hu-HU" sz="2800" dirty="0"/>
              <a:t> </a:t>
            </a:r>
            <a:r>
              <a:rPr lang="hu-HU" sz="2800" dirty="0" err="1"/>
              <a:t>by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central</a:t>
            </a:r>
            <a:r>
              <a:rPr lang="hu-HU" sz="2800" dirty="0"/>
              <a:t> bank </a:t>
            </a:r>
            <a:r>
              <a:rPr lang="hu-HU" sz="2800" dirty="0" err="1"/>
              <a:t>could</a:t>
            </a:r>
            <a:r>
              <a:rPr lang="hu-HU" sz="2800" dirty="0"/>
              <a:t> </a:t>
            </a:r>
            <a:r>
              <a:rPr lang="hu-HU" sz="2800" dirty="0" err="1"/>
              <a:t>efficiently</a:t>
            </a:r>
            <a:r>
              <a:rPr lang="hu-HU" sz="2800" dirty="0"/>
              <a:t> </a:t>
            </a:r>
            <a:r>
              <a:rPr lang="hu-HU" sz="2800" dirty="0" err="1"/>
              <a:t>remedy</a:t>
            </a:r>
            <a:r>
              <a:rPr lang="hu-HU" sz="2800" dirty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/>
              <a:t>distressed</a:t>
            </a:r>
            <a:r>
              <a:rPr lang="hu-HU" sz="2800" dirty="0"/>
              <a:t> </a:t>
            </a:r>
            <a:r>
              <a:rPr lang="hu-HU" sz="2800" dirty="0" err="1"/>
              <a:t>corporate</a:t>
            </a:r>
            <a:r>
              <a:rPr lang="hu-HU" sz="2800" dirty="0"/>
              <a:t> </a:t>
            </a:r>
            <a:r>
              <a:rPr lang="hu-HU" sz="2800" dirty="0" err="1" smtClean="0"/>
              <a:t>portfolio</a:t>
            </a:r>
            <a:endParaRPr lang="hu-HU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1600" y="5733256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main </a:t>
            </a:r>
            <a:r>
              <a:rPr lang="hu-HU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characteristics</a:t>
            </a: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hu-HU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asset</a:t>
            </a: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</a:t>
            </a:r>
            <a:r>
              <a:rPr lang="hu-HU" dirty="0" err="1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agency</a:t>
            </a:r>
            <a:r>
              <a:rPr lang="hu-HU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initiated</a:t>
            </a: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</a:t>
            </a: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Bank</a:t>
            </a:r>
            <a:endParaRPr lang="hu-HU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lang="hu-HU" sz="11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2"/>
            <a:ext cx="87129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MNB.</a:t>
            </a:r>
            <a:endParaRPr lang="hu-HU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III</a:t>
            </a:r>
            <a:r>
              <a:rPr lang="hu-HU" dirty="0" smtClean="0"/>
              <a:t>. </a:t>
            </a:r>
            <a:r>
              <a:rPr lang="hu-HU" sz="4800" dirty="0" err="1"/>
              <a:t>Vulnerability</a:t>
            </a:r>
            <a:r>
              <a:rPr lang="hu-HU" sz="4800" dirty="0"/>
              <a:t> – </a:t>
            </a:r>
            <a:r>
              <a:rPr lang="hu-HU" sz="4800" dirty="0" err="1"/>
              <a:t>result</a:t>
            </a:r>
            <a:r>
              <a:rPr lang="hu-HU" sz="4800" dirty="0"/>
              <a:t> </a:t>
            </a:r>
            <a:r>
              <a:rPr lang="hu-HU" sz="4800" dirty="0" smtClean="0"/>
              <a:t>of </a:t>
            </a:r>
            <a:r>
              <a:rPr lang="hu-HU" sz="4800" dirty="0" err="1" smtClean="0"/>
              <a:t>the</a:t>
            </a:r>
            <a:r>
              <a:rPr lang="hu-HU" sz="4800" dirty="0" smtClean="0"/>
              <a:t> </a:t>
            </a:r>
            <a:r>
              <a:rPr lang="hu-HU" sz="4800" dirty="0" err="1" smtClean="0"/>
              <a:t>stress</a:t>
            </a:r>
            <a:r>
              <a:rPr lang="hu-HU" sz="4800" dirty="0" smtClean="0"/>
              <a:t> test</a:t>
            </a:r>
            <a:r>
              <a:rPr lang="hu-HU" sz="4800" dirty="0"/>
              <a:t/>
            </a:r>
            <a:br>
              <a:rPr lang="hu-HU" sz="4800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Ratio of </a:t>
            </a:r>
            <a:r>
              <a:rPr lang="hu-HU" sz="2800" dirty="0" err="1"/>
              <a:t>n</a:t>
            </a:r>
            <a:r>
              <a:rPr lang="hu-HU" sz="2800" dirty="0" err="1" smtClean="0"/>
              <a:t>on-performing</a:t>
            </a:r>
            <a:r>
              <a:rPr lang="hu-HU" sz="2800" dirty="0" smtClean="0"/>
              <a:t> </a:t>
            </a:r>
            <a:r>
              <a:rPr lang="hu-HU" sz="2800" dirty="0" err="1" smtClean="0"/>
              <a:t>FX</a:t>
            </a:r>
            <a:r>
              <a:rPr lang="hu-HU" sz="2800" dirty="0" smtClean="0"/>
              <a:t> </a:t>
            </a:r>
            <a:r>
              <a:rPr lang="hu-HU" sz="2800" dirty="0" err="1" smtClean="0"/>
              <a:t>mortgage</a:t>
            </a:r>
            <a:r>
              <a:rPr lang="hu-HU" sz="2800" dirty="0" smtClean="0"/>
              <a:t> </a:t>
            </a:r>
            <a:r>
              <a:rPr lang="hu-HU" sz="2800" dirty="0" err="1" smtClean="0"/>
              <a:t>loans</a:t>
            </a:r>
            <a:r>
              <a:rPr lang="hu-HU" sz="2800" dirty="0" smtClean="0"/>
              <a:t> </a:t>
            </a:r>
            <a:r>
              <a:rPr lang="hu-HU" sz="2800" dirty="0" err="1" smtClean="0"/>
              <a:t>are</a:t>
            </a:r>
            <a:r>
              <a:rPr lang="hu-HU" sz="2800" dirty="0" smtClean="0"/>
              <a:t> </a:t>
            </a:r>
            <a:r>
              <a:rPr lang="hu-HU" sz="2800" dirty="0" err="1" smtClean="0"/>
              <a:t>still</a:t>
            </a:r>
            <a:r>
              <a:rPr lang="hu-HU" sz="2800" dirty="0" smtClean="0"/>
              <a:t> </a:t>
            </a:r>
            <a:r>
              <a:rPr lang="hu-HU" sz="2800" dirty="0" err="1" smtClean="0"/>
              <a:t>increasing</a:t>
            </a:r>
            <a:endParaRPr lang="hu-HU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648" y="5788813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1600" dirty="0" err="1">
                <a:solidFill>
                  <a:schemeClr val="accent5"/>
                </a:solidFill>
                <a:latin typeface="+mj-lt"/>
              </a:rPr>
              <a:t>Household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NPL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ratio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by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products</a:t>
            </a:r>
            <a:endParaRPr lang="hu-HU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MNB.</a:t>
            </a:r>
          </a:p>
        </p:txBody>
      </p:sp>
      <p:sp>
        <p:nvSpPr>
          <p:cNvPr id="10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lang="hu-HU" sz="11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12" y="1301438"/>
            <a:ext cx="6865944" cy="44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2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/>
              <a:t>The banking </a:t>
            </a:r>
            <a:r>
              <a:rPr lang="hu-HU" sz="2800" dirty="0" err="1"/>
              <a:t>system</a:t>
            </a:r>
            <a:r>
              <a:rPr lang="hu-HU" sz="2800" dirty="0"/>
              <a:t>’s </a:t>
            </a:r>
            <a:r>
              <a:rPr lang="hu-HU" sz="2800" dirty="0" err="1"/>
              <a:t>resilience</a:t>
            </a:r>
            <a:r>
              <a:rPr lang="hu-HU" sz="2800" dirty="0"/>
              <a:t> </a:t>
            </a:r>
            <a:r>
              <a:rPr lang="hu-HU" sz="2800" dirty="0" err="1"/>
              <a:t>to</a:t>
            </a:r>
            <a:r>
              <a:rPr lang="hu-HU" sz="2800" dirty="0"/>
              <a:t> </a:t>
            </a:r>
            <a:r>
              <a:rPr lang="hu-HU" sz="2800" dirty="0" err="1"/>
              <a:t>shocks</a:t>
            </a:r>
            <a:r>
              <a:rPr lang="hu-HU" sz="2800" dirty="0"/>
              <a:t> </a:t>
            </a:r>
            <a:r>
              <a:rPr lang="hu-HU" sz="2800" dirty="0" err="1"/>
              <a:t>will</a:t>
            </a:r>
            <a:r>
              <a:rPr lang="hu-HU" sz="2800" dirty="0"/>
              <a:t> </a:t>
            </a:r>
            <a:r>
              <a:rPr lang="hu-HU" sz="2800" dirty="0" err="1"/>
              <a:t>decline</a:t>
            </a:r>
            <a:r>
              <a:rPr lang="hu-HU" sz="2800" dirty="0"/>
              <a:t> </a:t>
            </a:r>
            <a:r>
              <a:rPr lang="hu-HU" sz="2800" dirty="0" err="1"/>
              <a:t>considerably</a:t>
            </a:r>
            <a:r>
              <a:rPr lang="hu-HU" sz="2800" dirty="0"/>
              <a:t> </a:t>
            </a:r>
            <a:r>
              <a:rPr lang="hu-HU" sz="2800" dirty="0" err="1"/>
              <a:t>after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settlement</a:t>
            </a:r>
            <a:r>
              <a:rPr lang="hu-HU" sz="2800" dirty="0"/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99592" y="5877272"/>
            <a:ext cx="7560840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 lvl="0" algn="r" defTabSz="685800" fontAlgn="auto">
              <a:lnSpc>
                <a:spcPct val="90000"/>
              </a:lnSpc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dirty="0" err="1" smtClean="0">
                <a:solidFill>
                  <a:schemeClr val="accent5"/>
                </a:solidFill>
              </a:rPr>
              <a:t>Capitalisation</a:t>
            </a:r>
            <a:r>
              <a:rPr lang="hu-HU" dirty="0" smtClean="0">
                <a:solidFill>
                  <a:schemeClr val="accent5"/>
                </a:solidFill>
              </a:rPr>
              <a:t> of </a:t>
            </a:r>
            <a:r>
              <a:rPr lang="hu-HU" dirty="0" err="1" smtClean="0">
                <a:solidFill>
                  <a:schemeClr val="accent5"/>
                </a:solidFill>
              </a:rPr>
              <a:t>the</a:t>
            </a:r>
            <a:r>
              <a:rPr lang="hu-HU" dirty="0" smtClean="0">
                <a:solidFill>
                  <a:schemeClr val="accent5"/>
                </a:solidFill>
              </a:rPr>
              <a:t> banking </a:t>
            </a:r>
            <a:r>
              <a:rPr lang="hu-HU" dirty="0" err="1" smtClean="0">
                <a:solidFill>
                  <a:schemeClr val="accent5"/>
                </a:solidFill>
              </a:rPr>
              <a:t>sector</a:t>
            </a:r>
            <a:r>
              <a:rPr lang="hu-HU" dirty="0" smtClean="0">
                <a:solidFill>
                  <a:schemeClr val="accent5"/>
                </a:solidFill>
              </a:rPr>
              <a:t> </a:t>
            </a:r>
            <a:r>
              <a:rPr lang="hu-HU" dirty="0" err="1" smtClean="0">
                <a:solidFill>
                  <a:schemeClr val="accent5"/>
                </a:solidFill>
              </a:rPr>
              <a:t>in</a:t>
            </a:r>
            <a:r>
              <a:rPr lang="hu-HU" dirty="0" smtClean="0">
                <a:solidFill>
                  <a:schemeClr val="accent5"/>
                </a:solidFill>
              </a:rPr>
              <a:t> </a:t>
            </a:r>
            <a:r>
              <a:rPr lang="hu-HU" dirty="0" err="1" smtClean="0">
                <a:solidFill>
                  <a:schemeClr val="accent5"/>
                </a:solidFill>
              </a:rPr>
              <a:t>stress</a:t>
            </a:r>
            <a:endParaRPr lang="hu-HU" dirty="0">
              <a:solidFill>
                <a:schemeClr val="accent5"/>
              </a:solidFill>
            </a:endParaRPr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MNB.</a:t>
            </a:r>
            <a:endParaRPr lang="hu-HU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lang="hu-HU" sz="11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70" y="1298654"/>
            <a:ext cx="7120483" cy="465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9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latin typeface="Calibri" pitchFamily="34" charset="0"/>
              </a:rPr>
              <a:t>FX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risk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disappears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from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households</a:t>
            </a:r>
            <a:r>
              <a:rPr lang="hu-HU" sz="2800" dirty="0" smtClean="0">
                <a:latin typeface="Calibri" pitchFamily="34" charset="0"/>
              </a:rPr>
              <a:t>’ </a:t>
            </a:r>
            <a:r>
              <a:rPr lang="hu-HU" sz="2800" dirty="0" err="1" smtClean="0">
                <a:latin typeface="Calibri" pitchFamily="34" charset="0"/>
              </a:rPr>
              <a:t>loan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portfolio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after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FX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conversion</a:t>
            </a:r>
            <a:r>
              <a:rPr lang="hu-HU" sz="2800" dirty="0" smtClean="0">
                <a:latin typeface="Calibri" pitchFamily="34" charset="0"/>
              </a:rPr>
              <a:t> </a:t>
            </a:r>
            <a:r>
              <a:rPr lang="hu-HU" sz="2800" dirty="0" err="1" smtClean="0">
                <a:latin typeface="Calibri" pitchFamily="34" charset="0"/>
              </a:rPr>
              <a:t>to</a:t>
            </a:r>
            <a:r>
              <a:rPr lang="hu-HU" sz="2800" dirty="0" smtClean="0">
                <a:latin typeface="Calibri" pitchFamily="34" charset="0"/>
              </a:rPr>
              <a:t> HUF</a:t>
            </a:r>
            <a:endParaRPr lang="hu-HU" sz="2800" dirty="0">
              <a:latin typeface="Calibri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24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70751" y="6496169"/>
            <a:ext cx="8996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MNB.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6144398"/>
            <a:ext cx="6768752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Consolidated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capital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buffer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and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capital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need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along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the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stress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scenario</a:t>
            </a:r>
            <a:endParaRPr kumimoji="0" lang="hu-H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29328" cy="491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7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IV</a:t>
            </a:r>
            <a:r>
              <a:rPr lang="hu-HU" dirty="0" smtClean="0"/>
              <a:t>. </a:t>
            </a:r>
            <a:r>
              <a:rPr lang="hu-HU" sz="4800" dirty="0" err="1"/>
              <a:t>Lending</a:t>
            </a:r>
            <a:r>
              <a:rPr lang="hu-HU" sz="4800" dirty="0"/>
              <a:t> </a:t>
            </a:r>
            <a:r>
              <a:rPr lang="hu-HU" sz="4800" dirty="0" err="1"/>
              <a:t>developments</a:t>
            </a:r>
            <a:r>
              <a:rPr lang="hu-HU" sz="4800" dirty="0"/>
              <a:t/>
            </a:r>
            <a:br>
              <a:rPr lang="hu-HU" sz="4800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759" y="260648"/>
            <a:ext cx="8244408" cy="759189"/>
          </a:xfrm>
          <a:noFill/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alibri" pitchFamily="34" charset="0"/>
              </a:rPr>
              <a:t>The </a:t>
            </a:r>
            <a:r>
              <a:rPr lang="hu-HU" dirty="0" err="1" smtClean="0">
                <a:latin typeface="Calibri" pitchFamily="34" charset="0"/>
              </a:rPr>
              <a:t>FGS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generated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new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demand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for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loans</a:t>
            </a:r>
            <a:endParaRPr lang="hu-HU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732240" y="6492874"/>
            <a:ext cx="2222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000" dirty="0" err="1" smtClean="0">
                <a:latin typeface="+mn-lt"/>
              </a:rPr>
              <a:t>Source</a:t>
            </a:r>
            <a:r>
              <a:rPr lang="hu-HU" sz="1000" dirty="0" smtClean="0">
                <a:latin typeface="+mn-lt"/>
              </a:rPr>
              <a:t>: MNB, </a:t>
            </a:r>
            <a:r>
              <a:rPr lang="hu-HU" sz="1000" dirty="0" err="1" smtClean="0">
                <a:latin typeface="+mn-lt"/>
              </a:rPr>
              <a:t>Survey</a:t>
            </a:r>
            <a:endParaRPr lang="hu-HU" sz="1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872918"/>
            <a:ext cx="6264696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Would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has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the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client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borrowed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for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the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same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purpose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if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there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</a:rPr>
              <a:t>was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no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FGS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209675"/>
            <a:ext cx="6376987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92888" cy="759189"/>
          </a:xfrm>
          <a:noFill/>
        </p:spPr>
        <p:txBody>
          <a:bodyPr>
            <a:normAutofit fontScale="90000"/>
          </a:bodyPr>
          <a:lstStyle/>
          <a:p>
            <a:r>
              <a:rPr lang="hu-HU" dirty="0" err="1" smtClean="0">
                <a:latin typeface="Calibri" pitchFamily="34" charset="0"/>
              </a:rPr>
              <a:t>It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was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primary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spent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on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capacity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extension</a:t>
            </a:r>
            <a:endParaRPr lang="hu-HU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60232" y="6492874"/>
            <a:ext cx="2294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000" dirty="0" err="1" smtClean="0">
                <a:latin typeface="+mn-lt"/>
              </a:rPr>
              <a:t>Source</a:t>
            </a:r>
            <a:r>
              <a:rPr lang="hu-HU" sz="1000" dirty="0" smtClean="0">
                <a:latin typeface="+mn-lt"/>
              </a:rPr>
              <a:t>: MNB, </a:t>
            </a:r>
            <a:r>
              <a:rPr lang="hu-HU" sz="1000" dirty="0" err="1" smtClean="0">
                <a:latin typeface="+mn-lt"/>
              </a:rPr>
              <a:t>Survey</a:t>
            </a:r>
            <a:endParaRPr lang="hu-HU" sz="1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1476" y="5887685"/>
            <a:ext cx="6912768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dirty="0" err="1">
                <a:solidFill>
                  <a:schemeClr val="accent5"/>
                </a:solidFill>
                <a:latin typeface="+mj-lt"/>
              </a:rPr>
              <a:t>Investment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loans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by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their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purpose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according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to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a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corporate</a:t>
            </a:r>
            <a:r>
              <a:rPr lang="hu-HU" sz="1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</a:rPr>
              <a:t>survey</a:t>
            </a:r>
            <a:endParaRPr lang="hu-HU" sz="16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340768"/>
            <a:ext cx="7712075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2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err="1"/>
              <a:t>Corporate</a:t>
            </a:r>
            <a:r>
              <a:rPr lang="hu-HU" sz="2800" dirty="0"/>
              <a:t> </a:t>
            </a:r>
            <a:r>
              <a:rPr lang="hu-HU" sz="2800" dirty="0" err="1"/>
              <a:t>lending</a:t>
            </a:r>
            <a:r>
              <a:rPr lang="hu-HU" sz="2800" dirty="0"/>
              <a:t> has </a:t>
            </a:r>
            <a:r>
              <a:rPr lang="hu-HU" sz="2800" dirty="0" err="1"/>
              <a:t>improved</a:t>
            </a:r>
            <a:r>
              <a:rPr lang="hu-HU" sz="2800" dirty="0"/>
              <a:t> </a:t>
            </a:r>
            <a:r>
              <a:rPr lang="hu-HU" sz="2800" dirty="0" err="1"/>
              <a:t>significantly</a:t>
            </a:r>
            <a:r>
              <a:rPr lang="hu-HU" sz="2800" dirty="0"/>
              <a:t> </a:t>
            </a:r>
            <a:r>
              <a:rPr lang="hu-HU" sz="2800" dirty="0" err="1"/>
              <a:t>as</a:t>
            </a:r>
            <a:r>
              <a:rPr lang="hu-HU" sz="2800" dirty="0"/>
              <a:t> a </a:t>
            </a:r>
            <a:r>
              <a:rPr lang="hu-HU" sz="2800" dirty="0" err="1"/>
              <a:t>result</a:t>
            </a:r>
            <a:r>
              <a:rPr lang="hu-HU" sz="2800" dirty="0"/>
              <a:t> of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 smtClean="0"/>
              <a:t>FGS</a:t>
            </a:r>
            <a:endParaRPr lang="hu-HU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9096" y="6237312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MNB.</a:t>
            </a:r>
          </a:p>
        </p:txBody>
      </p:sp>
      <p:sp>
        <p:nvSpPr>
          <p:cNvPr id="10" name="Tartalom helye 3"/>
          <p:cNvSpPr txBox="1">
            <a:spLocks/>
          </p:cNvSpPr>
          <p:nvPr/>
        </p:nvSpPr>
        <p:spPr>
          <a:xfrm>
            <a:off x="327751" y="5733256"/>
            <a:ext cx="8496944" cy="6190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 lvl="0" algn="r" defTabSz="685800" fontAlgn="auto">
              <a:lnSpc>
                <a:spcPct val="90000"/>
              </a:lnSpc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sz="1600" dirty="0" err="1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Forecast</a:t>
            </a:r>
            <a:r>
              <a:rPr lang="hu-HU" sz="1600" dirty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for</a:t>
            </a:r>
            <a:r>
              <a:rPr lang="hu-HU" sz="1600" dirty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corporate</a:t>
            </a:r>
            <a:r>
              <a:rPr lang="hu-HU" sz="1600" dirty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lending</a:t>
            </a:r>
            <a:r>
              <a:rPr lang="hu-HU" sz="1600" dirty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in</a:t>
            </a:r>
            <a:r>
              <a:rPr lang="hu-HU" sz="1600" dirty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different</a:t>
            </a:r>
            <a:r>
              <a:rPr lang="hu-HU" sz="1600" dirty="0" smtClean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periods</a:t>
            </a:r>
            <a:r>
              <a:rPr lang="hu-HU" sz="1600" dirty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 (</a:t>
            </a:r>
            <a:r>
              <a:rPr lang="hu-HU" sz="1600" dirty="0" err="1" smtClean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cumulative</a:t>
            </a:r>
            <a:r>
              <a:rPr lang="hu-HU" sz="1600" dirty="0" smtClean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 </a:t>
            </a:r>
            <a:r>
              <a:rPr lang="hu-HU" sz="1600" dirty="0" err="1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transactions</a:t>
            </a:r>
            <a:r>
              <a:rPr lang="hu-HU" i="1" dirty="0"/>
              <a:t>)</a:t>
            </a:r>
            <a:endParaRPr lang="hu-HU" dirty="0">
              <a:solidFill>
                <a:schemeClr val="accent5"/>
              </a:solidFill>
            </a:endParaRP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lang="hu-HU" sz="11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84" y="1310556"/>
            <a:ext cx="7022877" cy="458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0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sz="3200" dirty="0" err="1" smtClean="0"/>
              <a:t>Market-based</a:t>
            </a:r>
            <a:r>
              <a:rPr lang="hu-HU" sz="3200" dirty="0" smtClean="0"/>
              <a:t> </a:t>
            </a:r>
            <a:r>
              <a:rPr lang="hu-HU" sz="3200" dirty="0" err="1" smtClean="0"/>
              <a:t>lending</a:t>
            </a:r>
            <a:r>
              <a:rPr lang="hu-HU" sz="3200" dirty="0" smtClean="0"/>
              <a:t> </a:t>
            </a:r>
            <a:r>
              <a:rPr lang="hu-HU" sz="3200" dirty="0" err="1" smtClean="0"/>
              <a:t>still</a:t>
            </a:r>
            <a:r>
              <a:rPr lang="hu-HU" sz="3200" dirty="0" smtClean="0"/>
              <a:t> has </a:t>
            </a:r>
            <a:r>
              <a:rPr lang="hu-HU" sz="3200" dirty="0" err="1" smtClean="0"/>
              <a:t>not</a:t>
            </a:r>
            <a:r>
              <a:rPr lang="hu-HU" sz="3200" dirty="0" smtClean="0"/>
              <a:t> </a:t>
            </a:r>
            <a:r>
              <a:rPr lang="hu-HU" sz="3200" dirty="0" err="1" smtClean="0"/>
              <a:t>recovered</a:t>
            </a:r>
            <a:r>
              <a:rPr lang="hu-HU" sz="3200" dirty="0" smtClean="0"/>
              <a:t> </a:t>
            </a:r>
            <a:r>
              <a:rPr lang="hu-HU" sz="3200" dirty="0" err="1" smtClean="0"/>
              <a:t>yet</a:t>
            </a:r>
            <a:endParaRPr lang="hu-HU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MNB.</a:t>
            </a:r>
          </a:p>
        </p:txBody>
      </p:sp>
      <p:sp>
        <p:nvSpPr>
          <p:cNvPr id="9" name="Tartalom helye 3"/>
          <p:cNvSpPr txBox="1">
            <a:spLocks/>
          </p:cNvSpPr>
          <p:nvPr/>
        </p:nvSpPr>
        <p:spPr>
          <a:xfrm>
            <a:off x="452043" y="5692328"/>
            <a:ext cx="8496944" cy="6190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  <a:ea typeface="+mn-ea"/>
                <a:cs typeface="+mn-cs"/>
              </a:rPr>
              <a:t>12-month </a:t>
            </a:r>
            <a:r>
              <a:rPr lang="en-US" sz="1600" dirty="0" err="1" smtClean="0">
                <a:latin typeface="+mj-lt"/>
                <a:ea typeface="+mn-ea"/>
                <a:cs typeface="+mn-cs"/>
              </a:rPr>
              <a:t>cumulat</a:t>
            </a:r>
            <a:r>
              <a:rPr lang="hu-HU" sz="1600" dirty="0" err="1" smtClean="0">
                <a:latin typeface="+mj-lt"/>
                <a:ea typeface="+mn-ea"/>
                <a:cs typeface="+mn-cs"/>
              </a:rPr>
              <a:t>ive</a:t>
            </a:r>
            <a:r>
              <a:rPr lang="en-US" sz="1600" dirty="0" smtClean="0">
                <a:latin typeface="+mj-lt"/>
                <a:ea typeface="+mn-ea"/>
                <a:cs typeface="+mn-cs"/>
              </a:rPr>
              <a:t> </a:t>
            </a:r>
            <a:r>
              <a:rPr lang="en-US" sz="1600" dirty="0">
                <a:latin typeface="+mj-lt"/>
                <a:ea typeface="+mn-ea"/>
                <a:cs typeface="+mn-cs"/>
              </a:rPr>
              <a:t>corporate </a:t>
            </a:r>
            <a:r>
              <a:rPr lang="hu-HU" sz="1600" dirty="0" err="1" smtClean="0">
                <a:latin typeface="+mj-lt"/>
                <a:ea typeface="+mn-ea"/>
                <a:cs typeface="+mn-cs"/>
              </a:rPr>
              <a:t>loan</a:t>
            </a:r>
            <a:r>
              <a:rPr lang="hu-HU" sz="1600" dirty="0" smtClean="0">
                <a:latin typeface="+mj-lt"/>
                <a:ea typeface="+mn-ea"/>
                <a:cs typeface="+mn-cs"/>
              </a:rPr>
              <a:t> </a:t>
            </a:r>
            <a:r>
              <a:rPr lang="en-US" sz="1600" dirty="0" smtClean="0">
                <a:latin typeface="+mj-lt"/>
                <a:ea typeface="+mn-ea"/>
                <a:cs typeface="+mn-cs"/>
              </a:rPr>
              <a:t>transactions </a:t>
            </a:r>
            <a:r>
              <a:rPr lang="en-US" sz="1600" dirty="0">
                <a:latin typeface="+mj-lt"/>
                <a:ea typeface="+mn-ea"/>
                <a:cs typeface="+mn-cs"/>
              </a:rPr>
              <a:t>vis-à-vis the government and </a:t>
            </a:r>
            <a:r>
              <a:rPr lang="en-US" sz="1600" dirty="0" err="1">
                <a:latin typeface="+mj-lt"/>
                <a:ea typeface="+mn-ea"/>
                <a:cs typeface="+mn-cs"/>
              </a:rPr>
              <a:t>privatly</a:t>
            </a:r>
            <a:r>
              <a:rPr lang="en-US" sz="1600" dirty="0">
                <a:latin typeface="+mj-lt"/>
                <a:ea typeface="+mn-ea"/>
                <a:cs typeface="+mn-cs"/>
              </a:rPr>
              <a:t>-owned institutions</a:t>
            </a:r>
            <a:endParaRPr lang="hu-HU" sz="1600" dirty="0">
              <a:latin typeface="+mj-lt"/>
              <a:ea typeface="+mn-ea"/>
              <a:cs typeface="+mn-cs"/>
            </a:endParaRPr>
          </a:p>
        </p:txBody>
      </p:sp>
      <p:sp>
        <p:nvSpPr>
          <p:cNvPr id="11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lang="hu-HU" sz="11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58" y="1268760"/>
            <a:ext cx="6768314" cy="442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I. </a:t>
            </a:r>
            <a:r>
              <a:rPr lang="hu-HU" sz="4800" dirty="0" err="1" smtClean="0"/>
              <a:t>Settlement</a:t>
            </a:r>
            <a:r>
              <a:rPr lang="hu-HU" sz="4800" dirty="0" smtClean="0"/>
              <a:t> of </a:t>
            </a:r>
            <a:r>
              <a:rPr lang="hu-HU" sz="4800" dirty="0" err="1" smtClean="0"/>
              <a:t>FX</a:t>
            </a:r>
            <a:r>
              <a:rPr lang="hu-HU" sz="4800" dirty="0" smtClean="0"/>
              <a:t> </a:t>
            </a:r>
            <a:r>
              <a:rPr lang="hu-HU" sz="4800" dirty="0" err="1" smtClean="0"/>
              <a:t>loans</a:t>
            </a:r>
            <a:r>
              <a:rPr lang="hu-HU" sz="4800" dirty="0" smtClean="0"/>
              <a:t/>
            </a:r>
            <a:br>
              <a:rPr lang="hu-HU" sz="4800" dirty="0" smtClean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sz="2900" dirty="0"/>
              <a:t>Corporate lending </a:t>
            </a:r>
            <a:r>
              <a:rPr lang="hu-HU" sz="2900" dirty="0" smtClean="0"/>
              <a:t>is </a:t>
            </a:r>
            <a:r>
              <a:rPr lang="hu-HU" sz="2900" dirty="0" err="1" smtClean="0"/>
              <a:t>expected</a:t>
            </a:r>
            <a:r>
              <a:rPr lang="hu-HU" sz="2900" dirty="0" smtClean="0"/>
              <a:t> </a:t>
            </a:r>
            <a:r>
              <a:rPr lang="hu-HU" sz="2900" dirty="0" err="1" smtClean="0"/>
              <a:t>to</a:t>
            </a:r>
            <a:r>
              <a:rPr lang="en-GB" sz="2900" dirty="0" smtClean="0"/>
              <a:t> </a:t>
            </a:r>
            <a:r>
              <a:rPr lang="en-GB" sz="2900" dirty="0"/>
              <a:t>accelerate further </a:t>
            </a:r>
            <a:r>
              <a:rPr lang="hu-HU" sz="2900" dirty="0" err="1"/>
              <a:t>on</a:t>
            </a:r>
            <a:r>
              <a:rPr lang="hu-HU" sz="2900" dirty="0"/>
              <a:t> </a:t>
            </a:r>
            <a:r>
              <a:rPr lang="hu-HU" sz="2900" dirty="0" err="1"/>
              <a:t>the</a:t>
            </a:r>
            <a:r>
              <a:rPr lang="hu-HU" sz="2900" dirty="0"/>
              <a:t> </a:t>
            </a:r>
            <a:r>
              <a:rPr lang="hu-HU" sz="2900" dirty="0" err="1" smtClean="0"/>
              <a:t>forecast</a:t>
            </a:r>
            <a:r>
              <a:rPr lang="hu-HU" sz="2900" dirty="0" smtClean="0"/>
              <a:t> </a:t>
            </a:r>
            <a:r>
              <a:rPr lang="hu-HU" sz="2900" dirty="0" err="1" smtClean="0"/>
              <a:t>horizon</a:t>
            </a:r>
            <a:endParaRPr lang="hu-HU" sz="29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MNB.</a:t>
            </a:r>
          </a:p>
        </p:txBody>
      </p:sp>
      <p:sp>
        <p:nvSpPr>
          <p:cNvPr id="10" name="Tartalom helye 3"/>
          <p:cNvSpPr txBox="1">
            <a:spLocks/>
          </p:cNvSpPr>
          <p:nvPr/>
        </p:nvSpPr>
        <p:spPr>
          <a:xfrm>
            <a:off x="327751" y="5733256"/>
            <a:ext cx="8496944" cy="6190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 lvl="0" algn="r" defTabSz="685800" fontAlgn="auto">
              <a:lnSpc>
                <a:spcPct val="90000"/>
              </a:lnSpc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1600" dirty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Forecast for lending to non-financial corporations</a:t>
            </a:r>
            <a:br>
              <a:rPr lang="en-GB" sz="1600" dirty="0">
                <a:solidFill>
                  <a:schemeClr val="accent5"/>
                </a:solidFill>
                <a:latin typeface="+mj-lt"/>
                <a:ea typeface="+mn-ea"/>
                <a:cs typeface="+mn-cs"/>
              </a:rPr>
            </a:br>
            <a:r>
              <a:rPr lang="en-GB" sz="1600" dirty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(transaction-based, year-on-year data)</a:t>
            </a:r>
            <a:endParaRPr lang="hu-HU" sz="1600" dirty="0">
              <a:solidFill>
                <a:schemeClr val="accent5"/>
              </a:solidFill>
              <a:latin typeface="+mj-lt"/>
              <a:ea typeface="+mn-ea"/>
              <a:cs typeface="+mn-cs"/>
            </a:endParaRPr>
          </a:p>
          <a:p>
            <a:endParaRPr lang="hu-HU" dirty="0">
              <a:solidFill>
                <a:schemeClr val="accent5"/>
              </a:solidFill>
            </a:endParaRPr>
          </a:p>
        </p:txBody>
      </p:sp>
      <p:sp>
        <p:nvSpPr>
          <p:cNvPr id="14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lang="hu-HU" sz="11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71" y="1209700"/>
            <a:ext cx="66105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8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81087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err="1" smtClean="0"/>
              <a:t>After</a:t>
            </a:r>
            <a:r>
              <a:rPr lang="hu-HU" sz="2800" dirty="0" smtClean="0"/>
              <a:t> a </a:t>
            </a:r>
            <a:r>
              <a:rPr lang="hu-HU" sz="2800" dirty="0" err="1" smtClean="0"/>
              <a:t>drop</a:t>
            </a:r>
            <a:r>
              <a:rPr lang="hu-HU" sz="2800" dirty="0" smtClean="0"/>
              <a:t> </a:t>
            </a:r>
            <a:r>
              <a:rPr lang="hu-HU" sz="2800" dirty="0" err="1" smtClean="0"/>
              <a:t>due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settlements</a:t>
            </a:r>
            <a:r>
              <a:rPr lang="hu-HU" sz="2800" dirty="0" smtClean="0"/>
              <a:t>, </a:t>
            </a:r>
            <a:r>
              <a:rPr lang="hu-HU" sz="2800" dirty="0" err="1" smtClean="0"/>
              <a:t>yoy</a:t>
            </a:r>
            <a:r>
              <a:rPr lang="hu-HU" sz="2800" dirty="0" smtClean="0"/>
              <a:t> </a:t>
            </a:r>
            <a:r>
              <a:rPr lang="hu-HU" sz="2800" dirty="0" err="1" smtClean="0"/>
              <a:t>growth</a:t>
            </a:r>
            <a:r>
              <a:rPr lang="hu-HU" sz="2800" dirty="0" smtClean="0"/>
              <a:t> </a:t>
            </a:r>
            <a:r>
              <a:rPr lang="hu-HU" sz="2800" dirty="0" err="1" smtClean="0"/>
              <a:t>rate</a:t>
            </a:r>
            <a:r>
              <a:rPr lang="hu-HU" sz="2800" dirty="0" smtClean="0"/>
              <a:t> </a:t>
            </a:r>
            <a:r>
              <a:rPr lang="hu-HU" sz="2800" dirty="0" err="1" smtClean="0"/>
              <a:t>predicts</a:t>
            </a:r>
            <a:r>
              <a:rPr lang="hu-HU" sz="2800" dirty="0" smtClean="0"/>
              <a:t> </a:t>
            </a:r>
            <a:r>
              <a:rPr lang="hu-HU" sz="2800" dirty="0" err="1" smtClean="0"/>
              <a:t>slowing</a:t>
            </a:r>
            <a:r>
              <a:rPr lang="hu-HU" sz="2800" dirty="0" smtClean="0"/>
              <a:t> </a:t>
            </a:r>
            <a:r>
              <a:rPr lang="hu-HU" sz="2800" dirty="0" err="1" smtClean="0"/>
              <a:t>deleveraging</a:t>
            </a:r>
            <a:r>
              <a:rPr lang="hu-HU" sz="2800" dirty="0" smtClean="0"/>
              <a:t> of </a:t>
            </a:r>
            <a:r>
              <a:rPr lang="hu-HU" sz="2800" dirty="0" err="1" smtClean="0"/>
              <a:t>households</a:t>
            </a:r>
            <a:endParaRPr lang="hu-HU" sz="2800" dirty="0"/>
          </a:p>
        </p:txBody>
      </p:sp>
      <p:sp>
        <p:nvSpPr>
          <p:cNvPr id="10" name="Tartalom helye 3"/>
          <p:cNvSpPr txBox="1">
            <a:spLocks/>
          </p:cNvSpPr>
          <p:nvPr/>
        </p:nvSpPr>
        <p:spPr>
          <a:xfrm>
            <a:off x="327751" y="5661248"/>
            <a:ext cx="8496944" cy="6190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 lvl="0" algn="r" defTabSz="685800" fontAlgn="auto">
              <a:lnSpc>
                <a:spcPct val="90000"/>
              </a:lnSpc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1600" dirty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Forecast for lending to households</a:t>
            </a:r>
            <a:br>
              <a:rPr lang="en-GB" sz="1600" dirty="0">
                <a:solidFill>
                  <a:schemeClr val="accent5"/>
                </a:solidFill>
                <a:latin typeface="+mj-lt"/>
                <a:ea typeface="+mn-ea"/>
                <a:cs typeface="+mn-cs"/>
              </a:rPr>
            </a:br>
            <a:r>
              <a:rPr lang="en-GB" sz="1600" dirty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(transaction-based, year-on-year data)</a:t>
            </a:r>
            <a:endParaRPr lang="hu-HU" sz="1600" dirty="0">
              <a:solidFill>
                <a:schemeClr val="accent5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889" y="6208315"/>
            <a:ext cx="8086535" cy="567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MNB.</a:t>
            </a:r>
          </a:p>
        </p:txBody>
      </p:sp>
      <p:sp>
        <p:nvSpPr>
          <p:cNvPr id="13" name="Dia számának helye 4"/>
          <p:cNvSpPr txBox="1">
            <a:spLocks/>
          </p:cNvSpPr>
          <p:nvPr/>
        </p:nvSpPr>
        <p:spPr>
          <a:xfrm>
            <a:off x="8162056" y="6597352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lang="hu-HU" sz="11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24" y="1474966"/>
            <a:ext cx="6539997" cy="427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9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956496" cy="759189"/>
          </a:xfrm>
        </p:spPr>
        <p:txBody>
          <a:bodyPr>
            <a:noAutofit/>
          </a:bodyPr>
          <a:lstStyle/>
          <a:p>
            <a:r>
              <a:rPr lang="hu-HU" sz="2800" dirty="0" err="1" smtClean="0"/>
              <a:t>Settlement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FX</a:t>
            </a:r>
            <a:r>
              <a:rPr lang="hu-HU" sz="2800" dirty="0" smtClean="0"/>
              <a:t> </a:t>
            </a:r>
            <a:r>
              <a:rPr lang="hu-HU" sz="2800" dirty="0" err="1" smtClean="0"/>
              <a:t>loan</a:t>
            </a:r>
            <a:r>
              <a:rPr lang="hu-HU" sz="2800" dirty="0" smtClean="0"/>
              <a:t> </a:t>
            </a:r>
            <a:r>
              <a:rPr lang="hu-HU" sz="2800" dirty="0" err="1" smtClean="0"/>
              <a:t>problem</a:t>
            </a:r>
            <a:r>
              <a:rPr lang="hu-HU" sz="2800" dirty="0" smtClean="0"/>
              <a:t> has a </a:t>
            </a:r>
            <a:r>
              <a:rPr lang="hu-HU" sz="2800" dirty="0" err="1" smtClean="0"/>
              <a:t>significant</a:t>
            </a:r>
            <a:r>
              <a:rPr lang="hu-HU" sz="2800" dirty="0" smtClean="0"/>
              <a:t> </a:t>
            </a:r>
            <a:r>
              <a:rPr lang="hu-HU" sz="2800" dirty="0" err="1" smtClean="0"/>
              <a:t>impact</a:t>
            </a:r>
            <a:r>
              <a:rPr lang="hu-HU" sz="2800" dirty="0" smtClean="0"/>
              <a:t> </a:t>
            </a:r>
            <a:r>
              <a:rPr lang="hu-HU" sz="2800" dirty="0" err="1" smtClean="0"/>
              <a:t>on</a:t>
            </a:r>
            <a:r>
              <a:rPr lang="hu-HU" sz="2800" dirty="0" smtClean="0"/>
              <a:t> </a:t>
            </a:r>
            <a:r>
              <a:rPr lang="hu-HU" sz="2800" dirty="0" err="1" smtClean="0"/>
              <a:t>every</a:t>
            </a:r>
            <a:r>
              <a:rPr lang="hu-HU" sz="2800" dirty="0" smtClean="0"/>
              <a:t> </a:t>
            </a:r>
            <a:r>
              <a:rPr lang="hu-HU" sz="2800" dirty="0" err="1" smtClean="0"/>
              <a:t>aspect</a:t>
            </a:r>
            <a:r>
              <a:rPr lang="hu-HU" sz="2800" dirty="0" smtClean="0"/>
              <a:t> of </a:t>
            </a:r>
            <a:r>
              <a:rPr lang="hu-HU" sz="2800" dirty="0" err="1" smtClean="0"/>
              <a:t>financial</a:t>
            </a:r>
            <a:r>
              <a:rPr lang="hu-HU" sz="2800" dirty="0" smtClean="0"/>
              <a:t> </a:t>
            </a:r>
            <a:r>
              <a:rPr lang="hu-HU" sz="2800" dirty="0" err="1" smtClean="0"/>
              <a:t>intermediation</a:t>
            </a:r>
            <a:endParaRPr lang="hu-H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99992" y="6492875"/>
            <a:ext cx="329208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5" name="Rectangle 8"/>
          <p:cNvSpPr/>
          <p:nvPr/>
        </p:nvSpPr>
        <p:spPr>
          <a:xfrm>
            <a:off x="7701206" y="6392227"/>
            <a:ext cx="899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err="1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: MNB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5494"/>
            <a:ext cx="8822069" cy="299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Fx</a:t>
            </a:r>
            <a:r>
              <a:rPr lang="hu-HU" sz="3200" dirty="0" smtClean="0"/>
              <a:t> </a:t>
            </a:r>
            <a:r>
              <a:rPr lang="hu-HU" sz="3200" dirty="0" err="1" smtClean="0"/>
              <a:t>loan</a:t>
            </a:r>
            <a:r>
              <a:rPr lang="hu-HU" sz="3200" dirty="0" smtClean="0"/>
              <a:t> </a:t>
            </a:r>
            <a:r>
              <a:rPr lang="hu-HU" sz="3200" dirty="0" err="1" smtClean="0"/>
              <a:t>measures</a:t>
            </a:r>
            <a:r>
              <a:rPr lang="hu-HU" sz="3200" dirty="0" smtClean="0"/>
              <a:t> </a:t>
            </a:r>
            <a:endParaRPr lang="hu-HU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427984" y="6492875"/>
            <a:ext cx="404068" cy="365125"/>
          </a:xfrm>
        </p:spPr>
        <p:txBody>
          <a:bodyPr/>
          <a:lstStyle/>
          <a:p>
            <a:fld id="{1C274A3A-38D6-49FF-89E0-877BE1E8897C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5" name="Rectangle 8"/>
          <p:cNvSpPr/>
          <p:nvPr/>
        </p:nvSpPr>
        <p:spPr>
          <a:xfrm>
            <a:off x="7701206" y="6392227"/>
            <a:ext cx="899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err="1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: MNB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3"/>
            <a:ext cx="8863334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80000" y="260648"/>
            <a:ext cx="7812480" cy="678541"/>
          </a:xfrm>
        </p:spPr>
        <p:txBody>
          <a:bodyPr>
            <a:noAutofit/>
          </a:bodyPr>
          <a:lstStyle/>
          <a:p>
            <a:r>
              <a:rPr lang="hu-HU" sz="3200" dirty="0" err="1"/>
              <a:t>What</a:t>
            </a:r>
            <a:r>
              <a:rPr lang="hu-HU" sz="3200" dirty="0"/>
              <a:t> </a:t>
            </a:r>
            <a:r>
              <a:rPr lang="hu-HU" sz="3200" dirty="0" err="1"/>
              <a:t>will</a:t>
            </a:r>
            <a:r>
              <a:rPr lang="hu-HU" sz="3200" dirty="0"/>
              <a:t> </a:t>
            </a:r>
            <a:r>
              <a:rPr lang="hu-HU" sz="3200" dirty="0" err="1"/>
              <a:t>change</a:t>
            </a:r>
            <a:r>
              <a:rPr lang="hu-HU" sz="3200" dirty="0"/>
              <a:t> </a:t>
            </a:r>
            <a:r>
              <a:rPr lang="hu-HU" sz="3200" dirty="0" err="1"/>
              <a:t>in</a:t>
            </a:r>
            <a:r>
              <a:rPr lang="hu-HU" sz="3200" dirty="0"/>
              <a:t> </a:t>
            </a:r>
            <a:r>
              <a:rPr lang="hu-HU" sz="3200" dirty="0" err="1"/>
              <a:t>case</a:t>
            </a:r>
            <a:r>
              <a:rPr lang="hu-HU" sz="3200" dirty="0"/>
              <a:t> of a </a:t>
            </a:r>
            <a:r>
              <a:rPr lang="hu-HU" sz="3200" dirty="0" err="1"/>
              <a:t>typical</a:t>
            </a:r>
            <a:r>
              <a:rPr lang="hu-HU" sz="3200" dirty="0"/>
              <a:t> </a:t>
            </a:r>
            <a:r>
              <a:rPr lang="hu-HU" sz="3200" dirty="0" err="1"/>
              <a:t>foreign</a:t>
            </a:r>
            <a:r>
              <a:rPr lang="hu-HU" sz="3200" dirty="0"/>
              <a:t> </a:t>
            </a:r>
            <a:r>
              <a:rPr lang="hu-HU" sz="3200" dirty="0" err="1"/>
              <a:t>exchange</a:t>
            </a:r>
            <a:r>
              <a:rPr lang="hu-HU" sz="3200" dirty="0"/>
              <a:t> </a:t>
            </a:r>
            <a:r>
              <a:rPr lang="hu-HU" sz="3200" dirty="0" err="1"/>
              <a:t>debtor</a:t>
            </a:r>
            <a:r>
              <a:rPr lang="hu-HU" sz="3200" dirty="0"/>
              <a:t>?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427984" y="6492875"/>
            <a:ext cx="404068" cy="365125"/>
          </a:xfrm>
        </p:spPr>
        <p:txBody>
          <a:bodyPr/>
          <a:lstStyle/>
          <a:p>
            <a:fld id="{1C274A3A-38D6-49FF-89E0-877BE1E8897C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5" name="Rectangle 8"/>
          <p:cNvSpPr/>
          <p:nvPr/>
        </p:nvSpPr>
        <p:spPr>
          <a:xfrm>
            <a:off x="7677791" y="6392227"/>
            <a:ext cx="899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err="1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: MNB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7664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  <a:noFill/>
        </p:spPr>
        <p:txBody>
          <a:bodyPr>
            <a:noAutofit/>
          </a:bodyPr>
          <a:lstStyle/>
          <a:p>
            <a:r>
              <a:rPr lang="en-GB" sz="2400" dirty="0"/>
              <a:t>The impact of the settlement arising from nullification of the exchange rate spread and unilateral</a:t>
            </a:r>
            <a:r>
              <a:rPr lang="hu-HU" sz="2400" dirty="0"/>
              <a:t> contract modifications </a:t>
            </a:r>
            <a:r>
              <a:rPr lang="en-GB" sz="2400" dirty="0"/>
              <a:t>on the profitability of the financial </a:t>
            </a:r>
            <a:r>
              <a:rPr lang="en-GB" sz="2400" dirty="0" smtClean="0"/>
              <a:t>institutions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499992" y="6437860"/>
            <a:ext cx="329208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7676406" y="6374202"/>
            <a:ext cx="11961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err="1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: MNB,</a:t>
            </a:r>
            <a:r>
              <a:rPr lang="hu-HU" sz="1000" dirty="0" err="1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CCIS</a:t>
            </a:r>
            <a:endParaRPr lang="hu-HU" sz="1000" dirty="0">
              <a:solidFill>
                <a:srgbClr val="232157"/>
              </a:solidFill>
              <a:latin typeface="Trebuchet M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32670"/>
            <a:ext cx="83248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Substantial heterogeneity is expected in the reduction of borrowers’ </a:t>
            </a:r>
            <a:r>
              <a:rPr lang="hu-HU" sz="3200" dirty="0" err="1" smtClean="0"/>
              <a:t>debt</a:t>
            </a:r>
            <a:endParaRPr lang="hu-HU" sz="3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635896" y="6381328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77356" y="558924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  <a:latin typeface="+mj-lt"/>
              </a:rPr>
              <a:t>Estimated distribution of debt reduction of performing </a:t>
            </a:r>
            <a:r>
              <a:rPr lang="en-GB" sz="1600" dirty="0" err="1">
                <a:solidFill>
                  <a:schemeClr val="accent5"/>
                </a:solidFill>
                <a:latin typeface="+mj-lt"/>
              </a:rPr>
              <a:t>CHF</a:t>
            </a:r>
            <a:r>
              <a:rPr lang="en-GB" sz="1600" dirty="0">
                <a:solidFill>
                  <a:schemeClr val="accent5"/>
                </a:solidFill>
                <a:latin typeface="+mj-lt"/>
              </a:rPr>
              <a:t>-denominated mortgage loans following the settlement </a:t>
            </a:r>
            <a:endParaRPr lang="hu-HU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686175" y="6379527"/>
            <a:ext cx="899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err="1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: MNB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50595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0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32000" cy="759189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Expected details and effects of FX loan conversion to </a:t>
            </a:r>
            <a:r>
              <a:rPr lang="en-GB" sz="3200" dirty="0" err="1" smtClean="0">
                <a:latin typeface="Calibri" panose="020F0502020204030204" pitchFamily="34" charset="0"/>
              </a:rPr>
              <a:t>HUF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9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Only mortgage loans will be affected</a:t>
            </a:r>
          </a:p>
          <a:p>
            <a:r>
              <a:rPr lang="en-GB" sz="2000" dirty="0" smtClean="0"/>
              <a:t>Official </a:t>
            </a:r>
            <a:r>
              <a:rPr lang="en-GB" sz="2000" dirty="0" err="1" smtClean="0"/>
              <a:t>MNB</a:t>
            </a:r>
            <a:r>
              <a:rPr lang="en-GB" sz="2000" dirty="0" smtClean="0"/>
              <a:t> exchange rate </a:t>
            </a:r>
            <a:r>
              <a:rPr lang="en-GB" sz="2000" dirty="0"/>
              <a:t>on </a:t>
            </a:r>
            <a:r>
              <a:rPr lang="en-GB" sz="2000" dirty="0" smtClean="0"/>
              <a:t>7</a:t>
            </a:r>
            <a:r>
              <a:rPr lang="en-GB" sz="2000" baseline="30000" dirty="0" smtClean="0"/>
              <a:t>th</a:t>
            </a:r>
            <a:r>
              <a:rPr lang="hu-HU" sz="2000" dirty="0" smtClean="0"/>
              <a:t> </a:t>
            </a:r>
            <a:r>
              <a:rPr lang="hu-HU" sz="2000" dirty="0" smtClean="0"/>
              <a:t>N</a:t>
            </a:r>
            <a:r>
              <a:rPr lang="en-GB" sz="2000" dirty="0" err="1" smtClean="0"/>
              <a:t>ovember</a:t>
            </a:r>
            <a:r>
              <a:rPr lang="en-GB" sz="2000" dirty="0" smtClean="0"/>
              <a:t> (EUR: 309, </a:t>
            </a:r>
            <a:r>
              <a:rPr lang="en-GB" sz="2000" dirty="0" err="1" smtClean="0"/>
              <a:t>CHF</a:t>
            </a:r>
            <a:r>
              <a:rPr lang="en-GB" sz="2000" dirty="0" smtClean="0"/>
              <a:t>: 256,5) OR average </a:t>
            </a:r>
            <a:r>
              <a:rPr lang="hu-HU" sz="2000" dirty="0" err="1" smtClean="0"/>
              <a:t>exchange</a:t>
            </a:r>
            <a:r>
              <a:rPr lang="hu-HU" sz="2000" dirty="0" smtClean="0"/>
              <a:t> </a:t>
            </a:r>
            <a:r>
              <a:rPr lang="en-GB" sz="2000" dirty="0" smtClean="0"/>
              <a:t>rate</a:t>
            </a:r>
            <a:r>
              <a:rPr lang="hu-HU" sz="2000" dirty="0" smtClean="0"/>
              <a:t>s</a:t>
            </a:r>
            <a:r>
              <a:rPr lang="en-GB" sz="2000" dirty="0" smtClean="0"/>
              <a:t> since the decision of the Curia on June 16th – whichever is lower;</a:t>
            </a:r>
          </a:p>
          <a:p>
            <a:r>
              <a:rPr lang="en-GB" sz="2000" dirty="0" smtClean="0"/>
              <a:t>Banking clients  have </a:t>
            </a:r>
            <a:r>
              <a:rPr lang="hu-HU" sz="2000" dirty="0" err="1" smtClean="0"/>
              <a:t>the</a:t>
            </a:r>
            <a:r>
              <a:rPr lang="en-GB" sz="2000" dirty="0" smtClean="0"/>
              <a:t> right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terminate</a:t>
            </a:r>
            <a:r>
              <a:rPr lang="hu-HU" sz="2000" dirty="0" smtClean="0"/>
              <a:t> </a:t>
            </a:r>
            <a:r>
              <a:rPr lang="en-GB" sz="2000" dirty="0" smtClean="0"/>
              <a:t> within 60 days if conditions change according to the framework of the</a:t>
            </a:r>
            <a:r>
              <a:rPr lang="hu-HU" sz="2000" dirty="0" smtClean="0"/>
              <a:t> </a:t>
            </a:r>
            <a:r>
              <a:rPr lang="en-GB" sz="2000" dirty="0" smtClean="0"/>
              <a:t>”fair banking system”</a:t>
            </a:r>
          </a:p>
          <a:p>
            <a:r>
              <a:rPr lang="en-GB" sz="2000" dirty="0" smtClean="0"/>
              <a:t>Household's open foreign currency position disappears</a:t>
            </a:r>
          </a:p>
          <a:p>
            <a:r>
              <a:rPr lang="en-GB" sz="2000" dirty="0" smtClean="0"/>
              <a:t>External debt and currency swaps </a:t>
            </a:r>
            <a:r>
              <a:rPr lang="en-GB" sz="2000" dirty="0" err="1" smtClean="0"/>
              <a:t>decr</a:t>
            </a:r>
            <a:r>
              <a:rPr lang="hu-HU" sz="2000" dirty="0" smtClean="0"/>
              <a:t>e</a:t>
            </a:r>
            <a:r>
              <a:rPr lang="en-GB" sz="2000" dirty="0" err="1" smtClean="0"/>
              <a:t>ase</a:t>
            </a:r>
            <a:r>
              <a:rPr lang="en-GB" sz="2000" dirty="0" smtClean="0"/>
              <a:t> as open foreign currency position closes</a:t>
            </a:r>
          </a:p>
          <a:p>
            <a:r>
              <a:rPr lang="en-GB" sz="2000" dirty="0" err="1" smtClean="0"/>
              <a:t>MNB</a:t>
            </a:r>
            <a:r>
              <a:rPr lang="en-GB" sz="2000" dirty="0" smtClean="0"/>
              <a:t> provides the necessary foreign exchange liquidity</a:t>
            </a:r>
          </a:p>
          <a:p>
            <a:r>
              <a:rPr lang="en-GB" sz="2000" dirty="0" smtClean="0"/>
              <a:t>Systemic </a:t>
            </a:r>
            <a:r>
              <a:rPr lang="en-GB" sz="2000" dirty="0" err="1" smtClean="0"/>
              <a:t>HUF</a:t>
            </a:r>
            <a:r>
              <a:rPr lang="en-GB" sz="2000" dirty="0" smtClean="0"/>
              <a:t> liquidity decreases</a:t>
            </a:r>
          </a:p>
          <a:p>
            <a:r>
              <a:rPr lang="en-GB" sz="2000" dirty="0" smtClean="0"/>
              <a:t>Due to the FX loan conversion competition may arise in</a:t>
            </a:r>
          </a:p>
          <a:p>
            <a:pPr lvl="1"/>
            <a:r>
              <a:rPr lang="en-GB" sz="2000" dirty="0" smtClean="0"/>
              <a:t>Pricing of </a:t>
            </a:r>
            <a:r>
              <a:rPr lang="en-GB" sz="2000" dirty="0" err="1" smtClean="0"/>
              <a:t>HUF</a:t>
            </a:r>
            <a:r>
              <a:rPr lang="en-GB" sz="2000" dirty="0" smtClean="0"/>
              <a:t> loans according to the framework of the</a:t>
            </a:r>
            <a:r>
              <a:rPr lang="hu-HU" sz="2000" dirty="0" smtClean="0"/>
              <a:t> ”</a:t>
            </a:r>
            <a:r>
              <a:rPr lang="en-GB" sz="2000" dirty="0" smtClean="0"/>
              <a:t>fair banking system</a:t>
            </a:r>
            <a:r>
              <a:rPr lang="hu-HU" sz="2000" dirty="0" smtClean="0"/>
              <a:t>”</a:t>
            </a:r>
            <a:endParaRPr lang="en-GB" sz="2000" dirty="0" smtClean="0"/>
          </a:p>
          <a:p>
            <a:pPr lvl="1"/>
            <a:r>
              <a:rPr lang="en-GB" sz="2000" dirty="0" err="1" smtClean="0"/>
              <a:t>HUF</a:t>
            </a:r>
            <a:r>
              <a:rPr lang="en-GB" sz="2000" dirty="0" smtClean="0"/>
              <a:t> funding, i.e. for </a:t>
            </a:r>
            <a:r>
              <a:rPr lang="en-GB" sz="2000" dirty="0" err="1" smtClean="0"/>
              <a:t>HUF</a:t>
            </a:r>
            <a:r>
              <a:rPr lang="en-GB" sz="2000" dirty="0" smtClean="0"/>
              <a:t> deposits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1_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kern="1200" cap="none" spc="0" normalizeH="0" baseline="0" noProof="0" dirty="0" smtClean="0">
            <a:ln>
              <a:noFill/>
            </a:ln>
            <a:solidFill>
              <a:schemeClr val="accent5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 - Copy" id="{A6E18F42-4C8D-4CA8-9D0A-76D34F19F356}" vid="{B9AC78A0-FCF5-499D-9485-92EF708ADE09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567</TotalTime>
  <Words>840</Words>
  <Application>Microsoft Office PowerPoint</Application>
  <PresentationFormat>On-screen Show (4:3)</PresentationFormat>
  <Paragraphs>133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blank</vt:lpstr>
      <vt:lpstr>1_blank</vt:lpstr>
      <vt:lpstr>Report on Financial Stability</vt:lpstr>
      <vt:lpstr>Content</vt:lpstr>
      <vt:lpstr>I. Settlement of FX loans </vt:lpstr>
      <vt:lpstr>Settlement of the FX loan problem has a significant impact on every aspect of financial intermediation</vt:lpstr>
      <vt:lpstr>Fx loan measures </vt:lpstr>
      <vt:lpstr>What will change in case of a typical foreign exchange debtor? </vt:lpstr>
      <vt:lpstr>The impact of the settlement arising from nullification of the exchange rate spread and unilateral contract modifications on the profitability of the financial institutions</vt:lpstr>
      <vt:lpstr>Substantial heterogeneity is expected in the reduction of borrowers’ debt</vt:lpstr>
      <vt:lpstr>Expected details and effects of FX loan conversion to HUF</vt:lpstr>
      <vt:lpstr>Households’ FX debt significantly decreases due to the conversion into HUF </vt:lpstr>
      <vt:lpstr>Household's open foreign currency position decreases</vt:lpstr>
      <vt:lpstr>The ”fair banking system” creates transparent pricing for long term loans…</vt:lpstr>
      <vt:lpstr>...and also for short term loans</vt:lpstr>
      <vt:lpstr>Banks with outstanding levels of liquidity and capital buffer are expected to benefit the most from the conversion</vt:lpstr>
      <vt:lpstr>Hungary is expected to be among the less efficient countries in international comparison</vt:lpstr>
      <vt:lpstr>II. The asset management agency </vt:lpstr>
      <vt:lpstr>Following a continuous decrease for almost two years, the NPL-ratio increased in 2014</vt:lpstr>
      <vt:lpstr>The deterioration of the corporate loan portfolio can be clearly linked to real estate project loans</vt:lpstr>
      <vt:lpstr>The high NPL portfolio lowers the efficiency of the lending channel</vt:lpstr>
      <vt:lpstr>The asset manager proposed by the central bank could efficiently remedy the distressed corporate portfolio</vt:lpstr>
      <vt:lpstr>III. Vulnerability – result of the stress test </vt:lpstr>
      <vt:lpstr>Ratio of non-performing FX mortgage loans are still increasing</vt:lpstr>
      <vt:lpstr>The banking system’s resilience to shocks will decline considerably after the settlement </vt:lpstr>
      <vt:lpstr>FX risk disappears from households’ loan portfolio after FX conversion to HUF</vt:lpstr>
      <vt:lpstr>IV. Lending developments </vt:lpstr>
      <vt:lpstr>The FGS generated new demand for loans</vt:lpstr>
      <vt:lpstr>It was primary spent on capacity extension</vt:lpstr>
      <vt:lpstr>Corporate lending has improved significantly as a result of the FGS</vt:lpstr>
      <vt:lpstr>Market-based lending still has not recovered yet</vt:lpstr>
      <vt:lpstr>Corporate lending is expected to accelerate further on the forecast horizon</vt:lpstr>
      <vt:lpstr>After a drop due to settlements, yoy growth rate predicts slowing deleveraging of households</vt:lpstr>
      <vt:lpstr>Thank you for your attention!</vt:lpstr>
    </vt:vector>
  </TitlesOfParts>
  <Company>Magyar Nemzeti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Átalakulás a hazai hitelpiacon</dc:title>
  <dc:creator>olahzs</dc:creator>
  <cp:lastModifiedBy>Dancsik Bálint</cp:lastModifiedBy>
  <cp:revision>79</cp:revision>
  <dcterms:created xsi:type="dcterms:W3CDTF">2014-11-10T15:45:41Z</dcterms:created>
  <dcterms:modified xsi:type="dcterms:W3CDTF">2014-11-11T18:26:50Z</dcterms:modified>
</cp:coreProperties>
</file>