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41"/>
  </p:notesMasterIdLst>
  <p:sldIdLst>
    <p:sldId id="278" r:id="rId6"/>
    <p:sldId id="381" r:id="rId7"/>
    <p:sldId id="1332" r:id="rId8"/>
    <p:sldId id="873" r:id="rId9"/>
    <p:sldId id="1013" r:id="rId10"/>
    <p:sldId id="401" r:id="rId11"/>
    <p:sldId id="380" r:id="rId12"/>
    <p:sldId id="348" r:id="rId13"/>
    <p:sldId id="353" r:id="rId14"/>
    <p:sldId id="354" r:id="rId15"/>
    <p:sldId id="395" r:id="rId16"/>
    <p:sldId id="349" r:id="rId17"/>
    <p:sldId id="356" r:id="rId18"/>
    <p:sldId id="383" r:id="rId19"/>
    <p:sldId id="350" r:id="rId20"/>
    <p:sldId id="874" r:id="rId21"/>
    <p:sldId id="399" r:id="rId22"/>
    <p:sldId id="402" r:id="rId23"/>
    <p:sldId id="404" r:id="rId24"/>
    <p:sldId id="875" r:id="rId25"/>
    <p:sldId id="405" r:id="rId26"/>
    <p:sldId id="876" r:id="rId27"/>
    <p:sldId id="877" r:id="rId28"/>
    <p:sldId id="1012" r:id="rId29"/>
    <p:sldId id="1011" r:id="rId30"/>
    <p:sldId id="412" r:id="rId31"/>
    <p:sldId id="351" r:id="rId32"/>
    <p:sldId id="364" r:id="rId33"/>
    <p:sldId id="373" r:id="rId34"/>
    <p:sldId id="352" r:id="rId35"/>
    <p:sldId id="390" r:id="rId36"/>
    <p:sldId id="391" r:id="rId37"/>
    <p:sldId id="408" r:id="rId38"/>
    <p:sldId id="393" r:id="rId39"/>
    <p:sldId id="286" r:id="rId4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eczki Ákos" initials="BÁ" lastIdx="2" clrIdx="0">
    <p:extLst/>
  </p:cmAuthor>
  <p:cmAuthor id="2" name="Nagy Tamás" initials="NT" lastIdx="7" clrIdx="1">
    <p:extLst>
      <p:ext uri="{19B8F6BF-5375-455C-9EA6-DF929625EA0E}">
        <p15:presenceInfo xmlns:p15="http://schemas.microsoft.com/office/powerpoint/2012/main" userId="S-1-5-21-1939357022-314196924-328618392-66550" providerId="AD"/>
      </p:ext>
    </p:extLst>
  </p:cmAuthor>
  <p:cmAuthor id="3" name="Oláh Zsolt" initials="OZs" lastIdx="1" clrIdx="2">
    <p:extLst>
      <p:ext uri="{19B8F6BF-5375-455C-9EA6-DF929625EA0E}">
        <p15:presenceInfo xmlns:p15="http://schemas.microsoft.com/office/powerpoint/2012/main" userId="Oláh Zsolt" providerId="None"/>
      </p:ext>
    </p:extLst>
  </p:cmAuthor>
  <p:cmAuthor id="4" name=" " initials="" lastIdx="1" clrIdx="3">
    <p:extLst>
      <p:ext uri="{19B8F6BF-5375-455C-9EA6-DF929625EA0E}">
        <p15:presenceInfo xmlns:p15="http://schemas.microsoft.com/office/powerpoint/2012/main" userId="S::dancsikb@mnb.hu::eb74de31-c7e1-415b-be9a-8e09876db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2148"/>
    <a:srgbClr val="002060"/>
    <a:srgbClr val="B8BBBB"/>
    <a:srgbClr val="202653"/>
    <a:srgbClr val="165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4" autoAdjust="0"/>
    <p:restoredTop sz="96357" autoAdjust="0"/>
  </p:normalViewPr>
  <p:slideViewPr>
    <p:cSldViewPr snapToGrid="0">
      <p:cViewPr varScale="1">
        <p:scale>
          <a:sx n="64" d="100"/>
          <a:sy n="64" d="100"/>
        </p:scale>
        <p:origin x="13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E7AE1-DBB8-4B2D-83D8-ADB4D38BD5B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hu-HU"/>
        </a:p>
      </dgm:t>
    </dgm:pt>
    <dgm:pt modelId="{C5E58B67-DCCF-43B7-B0C3-8126615FC158}">
      <dgm:prSet phldrT="[Text]"/>
      <dgm:spPr>
        <a:solidFill>
          <a:schemeClr val="accent6">
            <a:lumMod val="50000"/>
            <a:alpha val="90000"/>
          </a:schemeClr>
        </a:solidFill>
      </dgm:spPr>
      <dgm:t>
        <a:bodyPr/>
        <a:lstStyle/>
        <a:p>
          <a:r>
            <a:rPr lang="en-US" noProof="0" dirty="0">
              <a:solidFill>
                <a:schemeClr val="bg1"/>
              </a:solidFill>
            </a:rPr>
            <a:t>Advantages</a:t>
          </a:r>
        </a:p>
      </dgm:t>
    </dgm:pt>
    <dgm:pt modelId="{522A4CB8-44E7-4B30-AD4C-5EDF515D55AD}" type="parTrans" cxnId="{E034505C-39B2-4EAB-998C-469E1F164891}">
      <dgm:prSet/>
      <dgm:spPr/>
      <dgm:t>
        <a:bodyPr/>
        <a:lstStyle/>
        <a:p>
          <a:endParaRPr lang="en-US" noProof="0" dirty="0"/>
        </a:p>
      </dgm:t>
    </dgm:pt>
    <dgm:pt modelId="{A09D3B73-2BFC-411D-93BA-21C70984E642}" type="sibTrans" cxnId="{E034505C-39B2-4EAB-998C-469E1F164891}">
      <dgm:prSet/>
      <dgm:spPr/>
      <dgm:t>
        <a:bodyPr/>
        <a:lstStyle/>
        <a:p>
          <a:endParaRPr lang="en-US" noProof="0" dirty="0"/>
        </a:p>
      </dgm:t>
    </dgm:pt>
    <dgm:pt modelId="{732E1B31-5701-4150-BCBF-F43ECD9C0D18}">
      <dgm:prSet phldrT="[Text]"/>
      <dgm:spPr>
        <a:solidFill>
          <a:schemeClr val="accent6">
            <a:lumMod val="40000"/>
            <a:lumOff val="60000"/>
          </a:schemeClr>
        </a:solidFill>
      </dgm:spPr>
      <dgm:t>
        <a:bodyPr/>
        <a:lstStyle/>
        <a:p>
          <a:r>
            <a:rPr lang="en-US" b="1" i="1" noProof="0" dirty="0">
              <a:solidFill>
                <a:schemeClr val="tx1"/>
              </a:solidFill>
            </a:rPr>
            <a:t>Interest rates can be fixed at a lower interest rate</a:t>
          </a:r>
          <a:endParaRPr lang="en-US" i="1" noProof="0" dirty="0">
            <a:solidFill>
              <a:schemeClr val="tx1"/>
            </a:solidFill>
          </a:endParaRPr>
        </a:p>
      </dgm:t>
    </dgm:pt>
    <dgm:pt modelId="{9D4F0EC7-BB16-4A5B-B5CA-6D4138578217}" type="parTrans" cxnId="{60BCC233-9317-47B6-9DE4-383FFA70CC58}">
      <dgm:prSet/>
      <dgm:spPr/>
      <dgm:t>
        <a:bodyPr/>
        <a:lstStyle/>
        <a:p>
          <a:endParaRPr lang="en-US" noProof="0" dirty="0"/>
        </a:p>
      </dgm:t>
    </dgm:pt>
    <dgm:pt modelId="{4454D924-9664-49CC-B544-5BC7500C38D6}" type="sibTrans" cxnId="{60BCC233-9317-47B6-9DE4-383FFA70CC58}">
      <dgm:prSet/>
      <dgm:spPr/>
      <dgm:t>
        <a:bodyPr/>
        <a:lstStyle/>
        <a:p>
          <a:endParaRPr lang="en-US" noProof="0" dirty="0"/>
        </a:p>
      </dgm:t>
    </dgm:pt>
    <dgm:pt modelId="{0B86FE2B-5A23-4AA5-9D68-1DA0CF4AFC95}">
      <dgm:prSet phldrT="[Text]"/>
      <dgm:spPr>
        <a:solidFill>
          <a:schemeClr val="accent6">
            <a:lumMod val="40000"/>
            <a:lumOff val="60000"/>
          </a:schemeClr>
        </a:solidFill>
      </dgm:spPr>
      <dgm:t>
        <a:bodyPr/>
        <a:lstStyle/>
        <a:p>
          <a:r>
            <a:rPr lang="en-US" i="1" noProof="0" dirty="0">
              <a:solidFill>
                <a:schemeClr val="tx1"/>
              </a:solidFill>
            </a:rPr>
            <a:t>Low(</a:t>
          </a:r>
          <a:r>
            <a:rPr lang="en-US" i="1" noProof="0" dirty="0" err="1">
              <a:solidFill>
                <a:schemeClr val="tx1"/>
              </a:solidFill>
            </a:rPr>
            <a:t>er</a:t>
          </a:r>
          <a:r>
            <a:rPr lang="en-US" i="1" noProof="0" dirty="0">
              <a:solidFill>
                <a:schemeClr val="tx1"/>
              </a:solidFill>
            </a:rPr>
            <a:t>) for long(</a:t>
          </a:r>
          <a:r>
            <a:rPr lang="en-US" i="1" noProof="0" dirty="0" err="1">
              <a:solidFill>
                <a:schemeClr val="tx1"/>
              </a:solidFill>
            </a:rPr>
            <a:t>er</a:t>
          </a:r>
          <a:r>
            <a:rPr lang="en-US" i="1" noProof="0" dirty="0">
              <a:solidFill>
                <a:schemeClr val="tx1"/>
              </a:solidFill>
            </a:rPr>
            <a:t>) = </a:t>
          </a:r>
          <a:r>
            <a:rPr lang="en-US" b="1" i="1" noProof="0" dirty="0">
              <a:solidFill>
                <a:schemeClr val="tx1"/>
              </a:solidFill>
            </a:rPr>
            <a:t>interest rate risk decreases</a:t>
          </a:r>
        </a:p>
      </dgm:t>
    </dgm:pt>
    <dgm:pt modelId="{FAF7DE05-17F2-4D5D-BCF9-651DCCDDC660}" type="parTrans" cxnId="{66FA5442-E319-4C13-AA88-F3C53108F16D}">
      <dgm:prSet/>
      <dgm:spPr/>
      <dgm:t>
        <a:bodyPr/>
        <a:lstStyle/>
        <a:p>
          <a:endParaRPr lang="en-US" noProof="0" dirty="0"/>
        </a:p>
      </dgm:t>
    </dgm:pt>
    <dgm:pt modelId="{2DE5B223-C54D-438F-882C-331CA61A4A22}" type="sibTrans" cxnId="{66FA5442-E319-4C13-AA88-F3C53108F16D}">
      <dgm:prSet/>
      <dgm:spPr/>
      <dgm:t>
        <a:bodyPr/>
        <a:lstStyle/>
        <a:p>
          <a:endParaRPr lang="en-US" noProof="0" dirty="0"/>
        </a:p>
      </dgm:t>
    </dgm:pt>
    <dgm:pt modelId="{D775A94D-30D4-407C-99F0-A9AA56096438}">
      <dgm:prSet phldrT="[Text]"/>
      <dgm:spPr>
        <a:solidFill>
          <a:schemeClr val="accent3">
            <a:alpha val="90000"/>
          </a:schemeClr>
        </a:solidFill>
      </dgm:spPr>
      <dgm:t>
        <a:bodyPr/>
        <a:lstStyle/>
        <a:p>
          <a:r>
            <a:rPr lang="en-US" noProof="0" dirty="0">
              <a:solidFill>
                <a:schemeClr val="bg1"/>
              </a:solidFill>
            </a:rPr>
            <a:t>Disadvantages</a:t>
          </a:r>
        </a:p>
      </dgm:t>
    </dgm:pt>
    <dgm:pt modelId="{F3360F5D-F3C3-42DB-A427-642588372961}" type="parTrans" cxnId="{482F73AD-0AAA-42D4-B973-F502859F4324}">
      <dgm:prSet/>
      <dgm:spPr/>
      <dgm:t>
        <a:bodyPr/>
        <a:lstStyle/>
        <a:p>
          <a:endParaRPr lang="en-US" noProof="0" dirty="0"/>
        </a:p>
      </dgm:t>
    </dgm:pt>
    <dgm:pt modelId="{91939B92-A9B3-42FB-A93C-E51B722BB85A}" type="sibTrans" cxnId="{482F73AD-0AAA-42D4-B973-F502859F4324}">
      <dgm:prSet/>
      <dgm:spPr/>
      <dgm:t>
        <a:bodyPr/>
        <a:lstStyle/>
        <a:p>
          <a:endParaRPr lang="en-US" noProof="0" dirty="0"/>
        </a:p>
      </dgm:t>
    </dgm:pt>
    <dgm:pt modelId="{B2EAB80A-E760-4724-A451-664150DB1E19}">
      <dgm:prSet phldrT="[Text]"/>
      <dgm:spPr>
        <a:solidFill>
          <a:schemeClr val="accent3">
            <a:lumMod val="20000"/>
            <a:lumOff val="80000"/>
          </a:schemeClr>
        </a:solidFill>
      </dgm:spPr>
      <dgm:t>
        <a:bodyPr/>
        <a:lstStyle/>
        <a:p>
          <a:r>
            <a:rPr lang="en-US" i="1" noProof="0" dirty="0">
              <a:solidFill>
                <a:schemeClr val="tx1"/>
              </a:solidFill>
            </a:rPr>
            <a:t>Which may decreases the interest in </a:t>
          </a:r>
          <a:r>
            <a:rPr lang="en-US" i="1" noProof="0" dirty="0" err="1">
              <a:solidFill>
                <a:schemeClr val="tx1"/>
              </a:solidFill>
            </a:rPr>
            <a:t>MNB</a:t>
          </a:r>
          <a:r>
            <a:rPr lang="en-US" i="1" noProof="0" dirty="0">
              <a:solidFill>
                <a:schemeClr val="tx1"/>
              </a:solidFill>
            </a:rPr>
            <a:t> recommendation</a:t>
          </a:r>
        </a:p>
      </dgm:t>
    </dgm:pt>
    <dgm:pt modelId="{3ABBD5CF-5242-4A51-A17B-853E15AA5C7F}" type="parTrans" cxnId="{FE089B0A-BB77-41C6-A91C-2FC796A52D28}">
      <dgm:prSet/>
      <dgm:spPr/>
      <dgm:t>
        <a:bodyPr/>
        <a:lstStyle/>
        <a:p>
          <a:endParaRPr lang="en-US" noProof="0" dirty="0"/>
        </a:p>
      </dgm:t>
    </dgm:pt>
    <dgm:pt modelId="{44EC9606-3F6D-4A2C-B313-F67744FA4C26}" type="sibTrans" cxnId="{FE089B0A-BB77-41C6-A91C-2FC796A52D28}">
      <dgm:prSet/>
      <dgm:spPr/>
      <dgm:t>
        <a:bodyPr/>
        <a:lstStyle/>
        <a:p>
          <a:endParaRPr lang="en-US" noProof="0" dirty="0"/>
        </a:p>
      </dgm:t>
    </dgm:pt>
    <dgm:pt modelId="{9A420119-5E9B-409C-979C-C02C62619893}">
      <dgm:prSet phldrT="[Text]"/>
      <dgm:spPr>
        <a:solidFill>
          <a:schemeClr val="accent3">
            <a:lumMod val="20000"/>
            <a:lumOff val="80000"/>
          </a:schemeClr>
        </a:solidFill>
      </dgm:spPr>
      <dgm:t>
        <a:bodyPr/>
        <a:lstStyle/>
        <a:p>
          <a:r>
            <a:rPr lang="en-US" i="1" noProof="0" dirty="0">
              <a:solidFill>
                <a:schemeClr val="tx1"/>
              </a:solidFill>
            </a:rPr>
            <a:t>Motivation of debtors for fixing the rate may decline</a:t>
          </a:r>
        </a:p>
      </dgm:t>
    </dgm:pt>
    <dgm:pt modelId="{C7C433D5-D6D0-4405-B964-37CF9D1C473E}" type="parTrans" cxnId="{3A453AAE-E5F5-40C0-903A-F4B9124C45AC}">
      <dgm:prSet/>
      <dgm:spPr/>
      <dgm:t>
        <a:bodyPr/>
        <a:lstStyle/>
        <a:p>
          <a:endParaRPr lang="en-US" noProof="0" dirty="0"/>
        </a:p>
      </dgm:t>
    </dgm:pt>
    <dgm:pt modelId="{F5EB9444-C68A-42A1-B416-1378308E68A9}" type="sibTrans" cxnId="{3A453AAE-E5F5-40C0-903A-F4B9124C45AC}">
      <dgm:prSet/>
      <dgm:spPr/>
      <dgm:t>
        <a:bodyPr/>
        <a:lstStyle/>
        <a:p>
          <a:endParaRPr lang="en-US" noProof="0" dirty="0"/>
        </a:p>
      </dgm:t>
    </dgm:pt>
    <dgm:pt modelId="{3925D0B7-36EA-44DB-9FC6-FB7A75065B50}" type="pres">
      <dgm:prSet presAssocID="{F70E7AE1-DBB8-4B2D-83D8-ADB4D38BD5B3}" presName="outerComposite" presStyleCnt="0">
        <dgm:presLayoutVars>
          <dgm:chMax val="2"/>
          <dgm:animLvl val="lvl"/>
          <dgm:resizeHandles val="exact"/>
        </dgm:presLayoutVars>
      </dgm:prSet>
      <dgm:spPr/>
    </dgm:pt>
    <dgm:pt modelId="{36E0C82D-45AB-474C-9E20-547CA8DE65B8}" type="pres">
      <dgm:prSet presAssocID="{F70E7AE1-DBB8-4B2D-83D8-ADB4D38BD5B3}" presName="dummyMaxCanvas" presStyleCnt="0"/>
      <dgm:spPr/>
    </dgm:pt>
    <dgm:pt modelId="{20F1DEB5-416C-4BD7-B274-9C3A525C0B36}" type="pres">
      <dgm:prSet presAssocID="{F70E7AE1-DBB8-4B2D-83D8-ADB4D38BD5B3}" presName="parentComposite" presStyleCnt="0"/>
      <dgm:spPr/>
    </dgm:pt>
    <dgm:pt modelId="{0955B3BC-AF4A-4219-A6DB-AA126B27967B}" type="pres">
      <dgm:prSet presAssocID="{F70E7AE1-DBB8-4B2D-83D8-ADB4D38BD5B3}" presName="parent1" presStyleLbl="alignAccFollowNode1" presStyleIdx="0" presStyleCnt="4">
        <dgm:presLayoutVars>
          <dgm:chMax val="4"/>
        </dgm:presLayoutVars>
      </dgm:prSet>
      <dgm:spPr/>
    </dgm:pt>
    <dgm:pt modelId="{55917E37-09D9-468C-9957-C388D70179E1}" type="pres">
      <dgm:prSet presAssocID="{F70E7AE1-DBB8-4B2D-83D8-ADB4D38BD5B3}" presName="parent2" presStyleLbl="alignAccFollowNode1" presStyleIdx="1" presStyleCnt="4">
        <dgm:presLayoutVars>
          <dgm:chMax val="4"/>
        </dgm:presLayoutVars>
      </dgm:prSet>
      <dgm:spPr/>
    </dgm:pt>
    <dgm:pt modelId="{877F7515-EADB-4E30-AEF4-68CC003963C7}" type="pres">
      <dgm:prSet presAssocID="{F70E7AE1-DBB8-4B2D-83D8-ADB4D38BD5B3}" presName="childrenComposite" presStyleCnt="0"/>
      <dgm:spPr/>
    </dgm:pt>
    <dgm:pt modelId="{80DCC816-6F2E-4C32-9926-A061C4C41D16}" type="pres">
      <dgm:prSet presAssocID="{F70E7AE1-DBB8-4B2D-83D8-ADB4D38BD5B3}" presName="dummyMaxCanvas_ChildArea" presStyleCnt="0"/>
      <dgm:spPr/>
    </dgm:pt>
    <dgm:pt modelId="{EE66F268-1243-495E-8D0A-AE08362F37A1}" type="pres">
      <dgm:prSet presAssocID="{F70E7AE1-DBB8-4B2D-83D8-ADB4D38BD5B3}" presName="fulcrum" presStyleLbl="alignAccFollowNode1" presStyleIdx="2" presStyleCnt="4"/>
      <dgm:spPr/>
    </dgm:pt>
    <dgm:pt modelId="{043E546C-EE57-4DF0-9EC6-9233B08ED808}" type="pres">
      <dgm:prSet presAssocID="{F70E7AE1-DBB8-4B2D-83D8-ADB4D38BD5B3}" presName="balance_22" presStyleLbl="alignAccFollowNode1" presStyleIdx="3" presStyleCnt="4">
        <dgm:presLayoutVars>
          <dgm:bulletEnabled val="1"/>
        </dgm:presLayoutVars>
      </dgm:prSet>
      <dgm:spPr/>
    </dgm:pt>
    <dgm:pt modelId="{46A8A99D-27AA-4A97-9DA6-9DDDAAE7F441}" type="pres">
      <dgm:prSet presAssocID="{F70E7AE1-DBB8-4B2D-83D8-ADB4D38BD5B3}" presName="right_22_1" presStyleLbl="node1" presStyleIdx="0" presStyleCnt="4">
        <dgm:presLayoutVars>
          <dgm:bulletEnabled val="1"/>
        </dgm:presLayoutVars>
      </dgm:prSet>
      <dgm:spPr/>
    </dgm:pt>
    <dgm:pt modelId="{522806F5-6DBE-4775-8C23-F7E732B73AA9}" type="pres">
      <dgm:prSet presAssocID="{F70E7AE1-DBB8-4B2D-83D8-ADB4D38BD5B3}" presName="right_22_2" presStyleLbl="node1" presStyleIdx="1" presStyleCnt="4">
        <dgm:presLayoutVars>
          <dgm:bulletEnabled val="1"/>
        </dgm:presLayoutVars>
      </dgm:prSet>
      <dgm:spPr/>
    </dgm:pt>
    <dgm:pt modelId="{4C9A9C64-C53E-45F3-B271-406448EBD00D}" type="pres">
      <dgm:prSet presAssocID="{F70E7AE1-DBB8-4B2D-83D8-ADB4D38BD5B3}" presName="left_22_1" presStyleLbl="node1" presStyleIdx="2" presStyleCnt="4">
        <dgm:presLayoutVars>
          <dgm:bulletEnabled val="1"/>
        </dgm:presLayoutVars>
      </dgm:prSet>
      <dgm:spPr/>
    </dgm:pt>
    <dgm:pt modelId="{33025CEC-DFF1-46FC-8C2F-E405FC53FD63}" type="pres">
      <dgm:prSet presAssocID="{F70E7AE1-DBB8-4B2D-83D8-ADB4D38BD5B3}" presName="left_22_2" presStyleLbl="node1" presStyleIdx="3" presStyleCnt="4">
        <dgm:presLayoutVars>
          <dgm:bulletEnabled val="1"/>
        </dgm:presLayoutVars>
      </dgm:prSet>
      <dgm:spPr/>
    </dgm:pt>
  </dgm:ptLst>
  <dgm:cxnLst>
    <dgm:cxn modelId="{1C018600-1767-4EB1-85DA-0482232871FB}" type="presOf" srcId="{C5E58B67-DCCF-43B7-B0C3-8126615FC158}" destId="{0955B3BC-AF4A-4219-A6DB-AA126B27967B}" srcOrd="0" destOrd="0" presId="urn:microsoft.com/office/officeart/2005/8/layout/balance1"/>
    <dgm:cxn modelId="{FE089B0A-BB77-41C6-A91C-2FC796A52D28}" srcId="{D775A94D-30D4-407C-99F0-A9AA56096438}" destId="{B2EAB80A-E760-4724-A451-664150DB1E19}" srcOrd="0" destOrd="0" parTransId="{3ABBD5CF-5242-4A51-A17B-853E15AA5C7F}" sibTransId="{44EC9606-3F6D-4A2C-B313-F67744FA4C26}"/>
    <dgm:cxn modelId="{9C323024-1743-4DBF-A9AC-514D96F1865E}" type="presOf" srcId="{732E1B31-5701-4150-BCBF-F43ECD9C0D18}" destId="{4C9A9C64-C53E-45F3-B271-406448EBD00D}" srcOrd="0" destOrd="0" presId="urn:microsoft.com/office/officeart/2005/8/layout/balance1"/>
    <dgm:cxn modelId="{20788527-A553-4DAA-AB53-D4AD48F511E3}" type="presOf" srcId="{B2EAB80A-E760-4724-A451-664150DB1E19}" destId="{46A8A99D-27AA-4A97-9DA6-9DDDAAE7F441}" srcOrd="0" destOrd="0" presId="urn:microsoft.com/office/officeart/2005/8/layout/balance1"/>
    <dgm:cxn modelId="{60BCC233-9317-47B6-9DE4-383FFA70CC58}" srcId="{C5E58B67-DCCF-43B7-B0C3-8126615FC158}" destId="{732E1B31-5701-4150-BCBF-F43ECD9C0D18}" srcOrd="0" destOrd="0" parTransId="{9D4F0EC7-BB16-4A5B-B5CA-6D4138578217}" sibTransId="{4454D924-9664-49CC-B544-5BC7500C38D6}"/>
    <dgm:cxn modelId="{FD2B393E-51BD-4DA3-AAE8-70D2A1983374}" type="presOf" srcId="{0B86FE2B-5A23-4AA5-9D68-1DA0CF4AFC95}" destId="{33025CEC-DFF1-46FC-8C2F-E405FC53FD63}" srcOrd="0" destOrd="0" presId="urn:microsoft.com/office/officeart/2005/8/layout/balance1"/>
    <dgm:cxn modelId="{E034505C-39B2-4EAB-998C-469E1F164891}" srcId="{F70E7AE1-DBB8-4B2D-83D8-ADB4D38BD5B3}" destId="{C5E58B67-DCCF-43B7-B0C3-8126615FC158}" srcOrd="0" destOrd="0" parTransId="{522A4CB8-44E7-4B30-AD4C-5EDF515D55AD}" sibTransId="{A09D3B73-2BFC-411D-93BA-21C70984E642}"/>
    <dgm:cxn modelId="{66FA5442-E319-4C13-AA88-F3C53108F16D}" srcId="{C5E58B67-DCCF-43B7-B0C3-8126615FC158}" destId="{0B86FE2B-5A23-4AA5-9D68-1DA0CF4AFC95}" srcOrd="1" destOrd="0" parTransId="{FAF7DE05-17F2-4D5D-BCF9-651DCCDDC660}" sibTransId="{2DE5B223-C54D-438F-882C-331CA61A4A22}"/>
    <dgm:cxn modelId="{545BAAA4-5DB6-428E-9997-5137B10A2636}" type="presOf" srcId="{F70E7AE1-DBB8-4B2D-83D8-ADB4D38BD5B3}" destId="{3925D0B7-36EA-44DB-9FC6-FB7A75065B50}" srcOrd="0" destOrd="0" presId="urn:microsoft.com/office/officeart/2005/8/layout/balance1"/>
    <dgm:cxn modelId="{482F73AD-0AAA-42D4-B973-F502859F4324}" srcId="{F70E7AE1-DBB8-4B2D-83D8-ADB4D38BD5B3}" destId="{D775A94D-30D4-407C-99F0-A9AA56096438}" srcOrd="1" destOrd="0" parTransId="{F3360F5D-F3C3-42DB-A427-642588372961}" sibTransId="{91939B92-A9B3-42FB-A93C-E51B722BB85A}"/>
    <dgm:cxn modelId="{3A453AAE-E5F5-40C0-903A-F4B9124C45AC}" srcId="{D775A94D-30D4-407C-99F0-A9AA56096438}" destId="{9A420119-5E9B-409C-979C-C02C62619893}" srcOrd="1" destOrd="0" parTransId="{C7C433D5-D6D0-4405-B964-37CF9D1C473E}" sibTransId="{F5EB9444-C68A-42A1-B416-1378308E68A9}"/>
    <dgm:cxn modelId="{E44C5BBC-AB61-4AC3-A630-ED57FD461A27}" type="presOf" srcId="{9A420119-5E9B-409C-979C-C02C62619893}" destId="{522806F5-6DBE-4775-8C23-F7E732B73AA9}" srcOrd="0" destOrd="0" presId="urn:microsoft.com/office/officeart/2005/8/layout/balance1"/>
    <dgm:cxn modelId="{C25EABC0-8A6A-4A66-BBBC-5FB3407358FB}" type="presOf" srcId="{D775A94D-30D4-407C-99F0-A9AA56096438}" destId="{55917E37-09D9-468C-9957-C388D70179E1}" srcOrd="0" destOrd="0" presId="urn:microsoft.com/office/officeart/2005/8/layout/balance1"/>
    <dgm:cxn modelId="{8D517F1D-57F0-4F8A-B6D7-CF050901404E}" type="presParOf" srcId="{3925D0B7-36EA-44DB-9FC6-FB7A75065B50}" destId="{36E0C82D-45AB-474C-9E20-547CA8DE65B8}" srcOrd="0" destOrd="0" presId="urn:microsoft.com/office/officeart/2005/8/layout/balance1"/>
    <dgm:cxn modelId="{9098D77F-3E5C-4855-B923-5746C1EBC8D6}" type="presParOf" srcId="{3925D0B7-36EA-44DB-9FC6-FB7A75065B50}" destId="{20F1DEB5-416C-4BD7-B274-9C3A525C0B36}" srcOrd="1" destOrd="0" presId="urn:microsoft.com/office/officeart/2005/8/layout/balance1"/>
    <dgm:cxn modelId="{1B10B414-8057-4BAB-9853-134BE4BE3AE4}" type="presParOf" srcId="{20F1DEB5-416C-4BD7-B274-9C3A525C0B36}" destId="{0955B3BC-AF4A-4219-A6DB-AA126B27967B}" srcOrd="0" destOrd="0" presId="urn:microsoft.com/office/officeart/2005/8/layout/balance1"/>
    <dgm:cxn modelId="{AE08CAFA-D55A-4273-9721-E00E39B627F5}" type="presParOf" srcId="{20F1DEB5-416C-4BD7-B274-9C3A525C0B36}" destId="{55917E37-09D9-468C-9957-C388D70179E1}" srcOrd="1" destOrd="0" presId="urn:microsoft.com/office/officeart/2005/8/layout/balance1"/>
    <dgm:cxn modelId="{99FA5669-8BFB-4583-B9FB-FF26BF59D399}" type="presParOf" srcId="{3925D0B7-36EA-44DB-9FC6-FB7A75065B50}" destId="{877F7515-EADB-4E30-AEF4-68CC003963C7}" srcOrd="2" destOrd="0" presId="urn:microsoft.com/office/officeart/2005/8/layout/balance1"/>
    <dgm:cxn modelId="{A1FDCBF1-DF94-4418-A6B3-60CACA9E5D1A}" type="presParOf" srcId="{877F7515-EADB-4E30-AEF4-68CC003963C7}" destId="{80DCC816-6F2E-4C32-9926-A061C4C41D16}" srcOrd="0" destOrd="0" presId="urn:microsoft.com/office/officeart/2005/8/layout/balance1"/>
    <dgm:cxn modelId="{EBBA3F32-AB58-4383-8B96-A39155D3D69C}" type="presParOf" srcId="{877F7515-EADB-4E30-AEF4-68CC003963C7}" destId="{EE66F268-1243-495E-8D0A-AE08362F37A1}" srcOrd="1" destOrd="0" presId="urn:microsoft.com/office/officeart/2005/8/layout/balance1"/>
    <dgm:cxn modelId="{F38E64DE-B5EC-4A38-90B9-AEEE4DFE4C4D}" type="presParOf" srcId="{877F7515-EADB-4E30-AEF4-68CC003963C7}" destId="{043E546C-EE57-4DF0-9EC6-9233B08ED808}" srcOrd="2" destOrd="0" presId="urn:microsoft.com/office/officeart/2005/8/layout/balance1"/>
    <dgm:cxn modelId="{05BC2EF5-9181-4DF7-8325-9DAF4AB419EC}" type="presParOf" srcId="{877F7515-EADB-4E30-AEF4-68CC003963C7}" destId="{46A8A99D-27AA-4A97-9DA6-9DDDAAE7F441}" srcOrd="3" destOrd="0" presId="urn:microsoft.com/office/officeart/2005/8/layout/balance1"/>
    <dgm:cxn modelId="{BF581DC6-7E74-40D4-AE14-7DDCE752DB45}" type="presParOf" srcId="{877F7515-EADB-4E30-AEF4-68CC003963C7}" destId="{522806F5-6DBE-4775-8C23-F7E732B73AA9}" srcOrd="4" destOrd="0" presId="urn:microsoft.com/office/officeart/2005/8/layout/balance1"/>
    <dgm:cxn modelId="{F4F87443-0329-4E94-80F5-034F60E623DC}" type="presParOf" srcId="{877F7515-EADB-4E30-AEF4-68CC003963C7}" destId="{4C9A9C64-C53E-45F3-B271-406448EBD00D}" srcOrd="5" destOrd="0" presId="urn:microsoft.com/office/officeart/2005/8/layout/balance1"/>
    <dgm:cxn modelId="{0DE5EEF4-26C4-44C8-AB94-C69874FB80F7}" type="presParOf" srcId="{877F7515-EADB-4E30-AEF4-68CC003963C7}" destId="{33025CEC-DFF1-46FC-8C2F-E405FC53FD63}"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097FA-AAC0-4F26-8F43-0527FFE7FBAB}"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n-US"/>
        </a:p>
      </dgm:t>
    </dgm:pt>
    <dgm:pt modelId="{C04CFA10-04E4-4CBF-A8C3-E176812AF3D8}">
      <dgm:prSet phldrT="[Text]" custT="1"/>
      <dgm:spPr>
        <a:xfrm>
          <a:off x="425365" y="279288"/>
          <a:ext cx="7669663" cy="558364"/>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US" sz="1800" b="0" noProof="0" dirty="0">
              <a:solidFill>
                <a:sysClr val="window" lastClr="FFFFFF"/>
              </a:solidFill>
              <a:latin typeface="Calibri" panose="020F0502020204030204" pitchFamily="34" charset="0"/>
              <a:ea typeface="+mn-ea"/>
              <a:cs typeface="+mn-cs"/>
            </a:rPr>
            <a:t>Global trade and </a:t>
          </a:r>
          <a:r>
            <a:rPr lang="en-US" sz="1800" b="0" noProof="0" dirty="0" err="1">
              <a:solidFill>
                <a:sysClr val="window" lastClr="FFFFFF"/>
              </a:solidFill>
              <a:latin typeface="Calibri" panose="020F0502020204030204" pitchFamily="34" charset="0"/>
              <a:ea typeface="+mn-ea"/>
              <a:cs typeface="+mn-cs"/>
            </a:rPr>
            <a:t>ge</a:t>
          </a:r>
          <a:r>
            <a:rPr lang="hu-HU" sz="1800" b="0" noProof="0" dirty="0">
              <a:solidFill>
                <a:sysClr val="window" lastClr="FFFFFF"/>
              </a:solidFill>
              <a:latin typeface="Calibri" panose="020F0502020204030204" pitchFamily="34" charset="0"/>
              <a:ea typeface="+mn-ea"/>
              <a:cs typeface="+mn-cs"/>
            </a:rPr>
            <a:t>o</a:t>
          </a:r>
          <a:r>
            <a:rPr lang="en-US" sz="1800" b="0" noProof="0" dirty="0">
              <a:solidFill>
                <a:sysClr val="window" lastClr="FFFFFF"/>
              </a:solidFill>
              <a:latin typeface="Calibri" panose="020F0502020204030204" pitchFamily="34" charset="0"/>
              <a:ea typeface="+mn-ea"/>
              <a:cs typeface="+mn-cs"/>
            </a:rPr>
            <a:t>political </a:t>
          </a:r>
          <a:r>
            <a:rPr lang="en-US" sz="1800" b="1" noProof="0" dirty="0">
              <a:solidFill>
                <a:sysClr val="window" lastClr="FFFFFF"/>
              </a:solidFill>
              <a:latin typeface="Calibri" panose="020F0502020204030204" pitchFamily="34" charset="0"/>
              <a:ea typeface="+mn-ea"/>
              <a:cs typeface="+mn-cs"/>
            </a:rPr>
            <a:t>tensions deepened, economic expectations deteriorated</a:t>
          </a:r>
          <a:r>
            <a:rPr lang="en-US" sz="1800" b="0" noProof="0" dirty="0">
              <a:solidFill>
                <a:sysClr val="window" lastClr="FFFFFF"/>
              </a:solidFill>
              <a:latin typeface="Calibri" panose="020F0502020204030204" pitchFamily="34" charset="0"/>
              <a:ea typeface="+mn-ea"/>
              <a:cs typeface="+mn-cs"/>
            </a:rPr>
            <a:t> since our last Report. Central banks in developed countries were </a:t>
          </a:r>
          <a:r>
            <a:rPr lang="en-US" sz="1800" b="1" noProof="0" dirty="0">
              <a:solidFill>
                <a:sysClr val="window" lastClr="FFFFFF"/>
              </a:solidFill>
              <a:latin typeface="Calibri" panose="020F0502020204030204" pitchFamily="34" charset="0"/>
              <a:ea typeface="+mn-ea"/>
              <a:cs typeface="+mn-cs"/>
            </a:rPr>
            <a:t>forced to take a U-turn </a:t>
          </a:r>
          <a:r>
            <a:rPr lang="en-US" sz="1800" b="0" noProof="0" dirty="0">
              <a:solidFill>
                <a:sysClr val="window" lastClr="FFFFFF"/>
              </a:solidFill>
              <a:latin typeface="Calibri" panose="020F0502020204030204" pitchFamily="34" charset="0"/>
              <a:ea typeface="+mn-ea"/>
              <a:cs typeface="+mn-cs"/>
            </a:rPr>
            <a:t>in the last few months.</a:t>
          </a:r>
        </a:p>
      </dgm:t>
    </dgm:pt>
    <dgm:pt modelId="{6C1AE329-1D17-4878-B075-6C303A98B794}" type="parTrans" cxnId="{9EE3A917-B5FF-49D7-B1E4-323D54AFA15E}">
      <dgm:prSet/>
      <dgm:spPr/>
      <dgm:t>
        <a:bodyPr/>
        <a:lstStyle/>
        <a:p>
          <a:endParaRPr lang="en-US" sz="1800" b="0" noProof="0" dirty="0">
            <a:latin typeface="Calibri" panose="020F0502020204030204" pitchFamily="34" charset="0"/>
          </a:endParaRPr>
        </a:p>
      </dgm:t>
    </dgm:pt>
    <dgm:pt modelId="{3AA26668-2F16-4C06-BD54-25336C3A7567}" type="sibTrans" cxnId="{9EE3A917-B5FF-49D7-B1E4-323D54AFA15E}">
      <dgm:prSet/>
      <dgm:spPr>
        <a:xfrm>
          <a:off x="-5996812" y="-917621"/>
          <a:ext cx="7138857" cy="7138857"/>
        </a:xfrm>
        <a:prstGeom prst="blockArc">
          <a:avLst>
            <a:gd name="adj1" fmla="val 18900000"/>
            <a:gd name="adj2" fmla="val 2700000"/>
            <a:gd name="adj3" fmla="val 303"/>
          </a:avLst>
        </a:prstGeom>
        <a:noFill/>
        <a:ln w="25400" cap="flat" cmpd="sng" algn="ctr">
          <a:solidFill>
            <a:srgbClr val="202653">
              <a:shade val="60000"/>
              <a:hueOff val="0"/>
              <a:satOff val="0"/>
              <a:lumOff val="0"/>
              <a:alphaOff val="0"/>
            </a:srgbClr>
          </a:solidFill>
          <a:prstDash val="solid"/>
        </a:ln>
        <a:effectLst/>
      </dgm:spPr>
      <dgm:t>
        <a:bodyPr/>
        <a:lstStyle/>
        <a:p>
          <a:endParaRPr lang="en-US" sz="1800" b="0" noProof="0" dirty="0">
            <a:latin typeface="Calibri" panose="020F0502020204030204" pitchFamily="34" charset="0"/>
          </a:endParaRPr>
        </a:p>
      </dgm:t>
    </dgm:pt>
    <dgm:pt modelId="{EFA88676-8367-42D1-948F-084FEC399EA3}">
      <dgm:prSet phldrT="[Text]" custT="1"/>
      <dgm:spPr>
        <a:xfrm>
          <a:off x="1094681" y="1954169"/>
          <a:ext cx="7000347"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800" b="0" noProof="0" dirty="0">
              <a:solidFill>
                <a:sysClr val="window" lastClr="FFFFFF"/>
              </a:solidFill>
              <a:latin typeface="Calibri" panose="020F0502020204030204" pitchFamily="34" charset="0"/>
              <a:ea typeface="+mn-ea"/>
              <a:cs typeface="+mn-cs"/>
            </a:rPr>
            <a:t>The </a:t>
          </a:r>
          <a:r>
            <a:rPr lang="en-US" sz="1800" b="1" noProof="0" dirty="0">
              <a:solidFill>
                <a:sysClr val="window" lastClr="FFFFFF"/>
              </a:solidFill>
              <a:latin typeface="Calibri" panose="020F0502020204030204" pitchFamily="34" charset="0"/>
              <a:ea typeface="+mn-ea"/>
              <a:cs typeface="+mn-cs"/>
            </a:rPr>
            <a:t>additionality of prenatal baby support loans is </a:t>
          </a:r>
          <a:r>
            <a:rPr lang="en-US" sz="1800" b="1" noProof="0" dirty="0" err="1">
              <a:solidFill>
                <a:sysClr val="window" lastClr="FFFFFF"/>
              </a:solidFill>
              <a:latin typeface="Calibri" panose="020F0502020204030204" pitchFamily="34" charset="0"/>
              <a:ea typeface="+mn-ea"/>
              <a:cs typeface="+mn-cs"/>
            </a:rPr>
            <a:t>signifi</a:t>
          </a:r>
          <a:r>
            <a:rPr lang="hu-HU" sz="1800" b="1" noProof="0" dirty="0">
              <a:solidFill>
                <a:sysClr val="window" lastClr="FFFFFF"/>
              </a:solidFill>
              <a:latin typeface="Calibri" panose="020F0502020204030204" pitchFamily="34" charset="0"/>
              <a:ea typeface="+mn-ea"/>
              <a:cs typeface="+mn-cs"/>
            </a:rPr>
            <a:t>c</a:t>
          </a:r>
          <a:r>
            <a:rPr lang="en-US" sz="1800" b="1" noProof="0" dirty="0">
              <a:solidFill>
                <a:sysClr val="window" lastClr="FFFFFF"/>
              </a:solidFill>
              <a:latin typeface="Calibri" panose="020F0502020204030204" pitchFamily="34" charset="0"/>
              <a:ea typeface="+mn-ea"/>
              <a:cs typeface="+mn-cs"/>
            </a:rPr>
            <a:t>ant</a:t>
          </a:r>
          <a:r>
            <a:rPr lang="en-US" sz="1800" b="0" noProof="0" dirty="0">
              <a:solidFill>
                <a:sysClr val="window" lastClr="FFFFFF"/>
              </a:solidFill>
              <a:latin typeface="Calibri" panose="020F0502020204030204" pitchFamily="34" charset="0"/>
              <a:ea typeface="+mn-ea"/>
              <a:cs typeface="+mn-cs"/>
            </a:rPr>
            <a:t>. </a:t>
          </a:r>
          <a:r>
            <a:rPr lang="hu-HU" sz="1800" b="0" noProof="0" dirty="0">
              <a:solidFill>
                <a:sysClr val="window" lastClr="FFFFFF"/>
              </a:solidFill>
              <a:latin typeface="Calibri" panose="020F0502020204030204" pitchFamily="34" charset="0"/>
              <a:ea typeface="+mn-ea"/>
              <a:cs typeface="+mn-cs"/>
            </a:rPr>
            <a:t>The l</a:t>
          </a:r>
          <a:r>
            <a:rPr lang="en-US" sz="1800" b="0" noProof="0" dirty="0" err="1">
              <a:solidFill>
                <a:sysClr val="window" lastClr="FFFFFF"/>
              </a:solidFill>
              <a:latin typeface="Calibri" panose="020F0502020204030204" pitchFamily="34" charset="0"/>
              <a:ea typeface="+mn-ea"/>
              <a:cs typeface="+mn-cs"/>
            </a:rPr>
            <a:t>ower</a:t>
          </a:r>
          <a:r>
            <a:rPr lang="en-US" sz="1800" b="0" noProof="0" dirty="0">
              <a:solidFill>
                <a:sysClr val="window" lastClr="FFFFFF"/>
              </a:solidFill>
              <a:latin typeface="Calibri" panose="020F0502020204030204" pitchFamily="34" charset="0"/>
              <a:ea typeface="+mn-ea"/>
              <a:cs typeface="+mn-cs"/>
            </a:rPr>
            <a:t> for longer interest rate</a:t>
          </a:r>
          <a:r>
            <a:rPr lang="hu-HU" sz="1800" b="0" noProof="0" dirty="0">
              <a:solidFill>
                <a:sysClr val="window" lastClr="FFFFFF"/>
              </a:solidFill>
              <a:latin typeface="Calibri" panose="020F0502020204030204" pitchFamily="34" charset="0"/>
              <a:ea typeface="+mn-ea"/>
              <a:cs typeface="+mn-cs"/>
            </a:rPr>
            <a:t> </a:t>
          </a:r>
          <a:r>
            <a:rPr lang="en-US" sz="1800" b="0" noProof="0" dirty="0">
              <a:solidFill>
                <a:sysClr val="window" lastClr="FFFFFF"/>
              </a:solidFill>
              <a:latin typeface="Calibri" panose="020F0502020204030204" pitchFamily="34" charset="0"/>
              <a:ea typeface="+mn-ea"/>
              <a:cs typeface="+mn-cs"/>
            </a:rPr>
            <a:t>environment </a:t>
          </a:r>
          <a:r>
            <a:rPr lang="en-US" sz="1800" b="1" noProof="0" dirty="0">
              <a:solidFill>
                <a:sysClr val="window" lastClr="FFFFFF"/>
              </a:solidFill>
              <a:latin typeface="Calibri" panose="020F0502020204030204" pitchFamily="34" charset="0"/>
              <a:ea typeface="+mn-ea"/>
              <a:cs typeface="+mn-cs"/>
            </a:rPr>
            <a:t>decrease</a:t>
          </a:r>
          <a:r>
            <a:rPr lang="hu-HU" sz="1800" b="1" noProof="0" dirty="0">
              <a:solidFill>
                <a:sysClr val="window" lastClr="FFFFFF"/>
              </a:solidFill>
              <a:latin typeface="Calibri" panose="020F0502020204030204" pitchFamily="34" charset="0"/>
              <a:ea typeface="+mn-ea"/>
              <a:cs typeface="+mn-cs"/>
            </a:rPr>
            <a:t>s</a:t>
          </a:r>
          <a:r>
            <a:rPr lang="en-US" sz="1800" b="1" noProof="0" dirty="0">
              <a:solidFill>
                <a:sysClr val="window" lastClr="FFFFFF"/>
              </a:solidFill>
              <a:latin typeface="Calibri" panose="020F0502020204030204" pitchFamily="34" charset="0"/>
              <a:ea typeface="+mn-ea"/>
              <a:cs typeface="+mn-cs"/>
            </a:rPr>
            <a:t> interest rate risk </a:t>
          </a:r>
          <a:r>
            <a:rPr lang="en-US" sz="1800" b="0" noProof="0" dirty="0">
              <a:solidFill>
                <a:sysClr val="window" lastClr="FFFFFF"/>
              </a:solidFill>
              <a:latin typeface="Calibri" panose="020F0502020204030204" pitchFamily="34" charset="0"/>
              <a:ea typeface="+mn-ea"/>
              <a:cs typeface="+mn-cs"/>
            </a:rPr>
            <a:t>and create</a:t>
          </a:r>
          <a:r>
            <a:rPr lang="hu-HU" sz="1800" b="0" noProof="0" dirty="0">
              <a:solidFill>
                <a:sysClr val="window" lastClr="FFFFFF"/>
              </a:solidFill>
              <a:latin typeface="Calibri" panose="020F0502020204030204" pitchFamily="34" charset="0"/>
              <a:ea typeface="+mn-ea"/>
              <a:cs typeface="+mn-cs"/>
            </a:rPr>
            <a:t>s</a:t>
          </a:r>
          <a:r>
            <a:rPr lang="en-US" sz="1800" b="0" noProof="0" dirty="0">
              <a:solidFill>
                <a:sysClr val="window" lastClr="FFFFFF"/>
              </a:solidFill>
              <a:latin typeface="Calibri" panose="020F0502020204030204" pitchFamily="34" charset="0"/>
              <a:ea typeface="+mn-ea"/>
              <a:cs typeface="+mn-cs"/>
            </a:rPr>
            <a:t> an opportunity for debtors </a:t>
          </a:r>
          <a:r>
            <a:rPr lang="en-US" sz="1800" b="1" noProof="0" dirty="0">
              <a:solidFill>
                <a:sysClr val="window" lastClr="FFFFFF"/>
              </a:solidFill>
              <a:latin typeface="Calibri" panose="020F0502020204030204" pitchFamily="34" charset="0"/>
              <a:ea typeface="+mn-ea"/>
              <a:cs typeface="+mn-cs"/>
            </a:rPr>
            <a:t>to fix their interest rates on a favorable level</a:t>
          </a:r>
          <a:r>
            <a:rPr lang="en-US" sz="1800" b="0" noProof="0" dirty="0">
              <a:solidFill>
                <a:sysClr val="window" lastClr="FFFFFF"/>
              </a:solidFill>
              <a:latin typeface="Calibri" panose="020F0502020204030204" pitchFamily="34" charset="0"/>
              <a:ea typeface="+mn-ea"/>
              <a:cs typeface="+mn-cs"/>
            </a:rPr>
            <a:t>.</a:t>
          </a:r>
        </a:p>
      </dgm:t>
    </dgm:pt>
    <dgm:pt modelId="{A1F34558-4BB7-4C26-A997-32A677C85129}" type="parTrans" cxnId="{5DAE6B0B-1E3B-45DC-B537-F682628B1BEF}">
      <dgm:prSet/>
      <dgm:spPr/>
      <dgm:t>
        <a:bodyPr/>
        <a:lstStyle/>
        <a:p>
          <a:endParaRPr lang="en-US" sz="1800" b="0" noProof="0" dirty="0">
            <a:latin typeface="Calibri" panose="020F0502020204030204" pitchFamily="34" charset="0"/>
          </a:endParaRPr>
        </a:p>
      </dgm:t>
    </dgm:pt>
    <dgm:pt modelId="{43AB3A7B-190E-4069-8878-C1E024303589}" type="sibTrans" cxnId="{5DAE6B0B-1E3B-45DC-B537-F682628B1BEF}">
      <dgm:prSet/>
      <dgm:spPr/>
      <dgm:t>
        <a:bodyPr/>
        <a:lstStyle/>
        <a:p>
          <a:endParaRPr lang="en-US" sz="1800" b="0" noProof="0" dirty="0">
            <a:latin typeface="Calibri" panose="020F0502020204030204" pitchFamily="34" charset="0"/>
          </a:endParaRPr>
        </a:p>
      </dgm:t>
    </dgm:pt>
    <dgm:pt modelId="{69208AF2-A5F9-4B43-AB41-3EC22556E880}">
      <dgm:prSet phldrT="[Text]" custT="1"/>
      <dgm:spPr>
        <a:xfrm>
          <a:off x="884658" y="3628520"/>
          <a:ext cx="7210370" cy="558364"/>
        </a:xfrm>
        <a:solidFill>
          <a:schemeClr val="tx2"/>
        </a:solidFill>
        <a:ln w="25400" cap="flat" cmpd="sng" algn="ctr">
          <a:solidFill>
            <a:sysClr val="window" lastClr="FFFFFF">
              <a:hueOff val="0"/>
              <a:satOff val="0"/>
              <a:lumOff val="0"/>
              <a:alphaOff val="0"/>
            </a:sysClr>
          </a:solidFill>
          <a:prstDash val="solid"/>
        </a:ln>
        <a:effectLst/>
      </dgm:spPr>
      <dgm:t>
        <a:bodyPr/>
        <a:lstStyle/>
        <a:p>
          <a:pPr>
            <a:buNone/>
          </a:pPr>
          <a:r>
            <a:rPr lang="en-US" sz="1800" b="0" noProof="0" dirty="0">
              <a:solidFill>
                <a:sysClr val="window" lastClr="FFFFFF"/>
              </a:solidFill>
              <a:latin typeface="Calibri" panose="020F0502020204030204" pitchFamily="34" charset="0"/>
              <a:ea typeface="+mn-ea"/>
              <a:cs typeface="+mn-cs"/>
            </a:rPr>
            <a:t>Profitability of banks declined parallel to </a:t>
          </a:r>
          <a:r>
            <a:rPr lang="en-GB" sz="1800" b="0" noProof="0" dirty="0">
              <a:solidFill>
                <a:sysClr val="window" lastClr="FFFFFF"/>
              </a:solidFill>
              <a:latin typeface="Calibri" panose="020F0502020204030204" pitchFamily="34" charset="0"/>
              <a:ea typeface="+mn-ea"/>
              <a:cs typeface="+mn-cs"/>
            </a:rPr>
            <a:t>impairment reversals</a:t>
          </a:r>
          <a:r>
            <a:rPr lang="en-US" sz="1800" b="0" noProof="0" dirty="0">
              <a:solidFill>
                <a:sysClr val="window" lastClr="FFFFFF"/>
              </a:solidFill>
              <a:latin typeface="Calibri" panose="020F0502020204030204" pitchFamily="34" charset="0"/>
              <a:ea typeface="+mn-ea"/>
              <a:cs typeface="+mn-cs"/>
            </a:rPr>
            <a:t>. </a:t>
          </a:r>
          <a:r>
            <a:rPr lang="en-US" sz="1800" b="1" noProof="0" dirty="0">
              <a:solidFill>
                <a:sysClr val="window" lastClr="FFFFFF"/>
              </a:solidFill>
              <a:latin typeface="Calibri" panose="020F0502020204030204" pitchFamily="34" charset="0"/>
              <a:ea typeface="+mn-ea"/>
              <a:cs typeface="+mn-cs"/>
            </a:rPr>
            <a:t>In order to secure a long-term sustainable income, banks need to improve their efficiency.</a:t>
          </a:r>
        </a:p>
      </dgm:t>
    </dgm:pt>
    <dgm:pt modelId="{304DF2D7-55D2-4243-A427-3708D9DF73DB}" type="parTrans" cxnId="{9576B531-47B9-4FC6-8440-44E4C140F2B7}">
      <dgm:prSet/>
      <dgm:spPr/>
      <dgm:t>
        <a:bodyPr/>
        <a:lstStyle/>
        <a:p>
          <a:endParaRPr lang="en-US" sz="1800" b="0" noProof="0" dirty="0">
            <a:latin typeface="Calibri" panose="020F0502020204030204" pitchFamily="34" charset="0"/>
          </a:endParaRPr>
        </a:p>
      </dgm:t>
    </dgm:pt>
    <dgm:pt modelId="{783ECCF3-97A7-4B6C-9C9A-B28550F7AA52}" type="sibTrans" cxnId="{9576B531-47B9-4FC6-8440-44E4C140F2B7}">
      <dgm:prSet/>
      <dgm:spPr/>
      <dgm:t>
        <a:bodyPr/>
        <a:lstStyle/>
        <a:p>
          <a:endParaRPr lang="en-US" sz="1800" b="0" noProof="0" dirty="0">
            <a:latin typeface="Calibri" panose="020F0502020204030204" pitchFamily="34" charset="0"/>
          </a:endParaRPr>
        </a:p>
      </dgm:t>
    </dgm:pt>
    <dgm:pt modelId="{73B4617D-D96A-42D9-9146-915588F81758}">
      <dgm:prSet phldrT="[Text]" custT="1"/>
      <dgm:spPr>
        <a:xfrm>
          <a:off x="425365" y="279288"/>
          <a:ext cx="7669663"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hu-HU" sz="1800" b="0" noProof="0" dirty="0">
              <a:solidFill>
                <a:sysClr val="window" lastClr="FFFFFF"/>
              </a:solidFill>
              <a:latin typeface="Calibri" panose="020F0502020204030204" pitchFamily="34" charset="0"/>
              <a:ea typeface="+mn-ea"/>
              <a:cs typeface="+mn-cs"/>
            </a:rPr>
            <a:t>H</a:t>
          </a:r>
          <a:r>
            <a:rPr lang="en-US" sz="1800" b="0" noProof="0" dirty="0" err="1">
              <a:solidFill>
                <a:sysClr val="window" lastClr="FFFFFF"/>
              </a:solidFill>
              <a:latin typeface="Calibri" panose="020F0502020204030204" pitchFamily="34" charset="0"/>
              <a:ea typeface="+mn-ea"/>
              <a:cs typeface="+mn-cs"/>
            </a:rPr>
            <a:t>ousing</a:t>
          </a:r>
          <a:r>
            <a:rPr lang="en-US" sz="1800" b="0" noProof="0" dirty="0">
              <a:solidFill>
                <a:sysClr val="window" lastClr="FFFFFF"/>
              </a:solidFill>
              <a:latin typeface="Calibri" panose="020F0502020204030204" pitchFamily="34" charset="0"/>
              <a:ea typeface="+mn-ea"/>
              <a:cs typeface="+mn-cs"/>
            </a:rPr>
            <a:t> market</a:t>
          </a:r>
          <a:r>
            <a:rPr lang="hu-HU" sz="1800" b="0" noProof="0" dirty="0">
              <a:solidFill>
                <a:sysClr val="window" lastClr="FFFFFF"/>
              </a:solidFill>
              <a:latin typeface="Calibri" panose="020F0502020204030204" pitchFamily="34" charset="0"/>
              <a:ea typeface="+mn-ea"/>
              <a:cs typeface="+mn-cs"/>
            </a:rPr>
            <a:t> in Budapest is </a:t>
          </a:r>
          <a:r>
            <a:rPr lang="en-US" sz="1800" b="0" noProof="0" dirty="0">
              <a:solidFill>
                <a:sysClr val="window" lastClr="FFFFFF"/>
              </a:solidFill>
              <a:latin typeface="Calibri" panose="020F0502020204030204" pitchFamily="34" charset="0"/>
              <a:ea typeface="+mn-ea"/>
              <a:cs typeface="+mn-cs"/>
            </a:rPr>
            <a:t>still</a:t>
          </a:r>
          <a:r>
            <a:rPr lang="hu-HU" sz="1800" b="0" noProof="0" dirty="0">
              <a:solidFill>
                <a:sysClr val="window" lastClr="FFFFFF"/>
              </a:solidFill>
              <a:latin typeface="Calibri" panose="020F0502020204030204" pitchFamily="34" charset="0"/>
              <a:ea typeface="+mn-ea"/>
              <a:cs typeface="+mn-cs"/>
            </a:rPr>
            <a:t> </a:t>
          </a:r>
          <a:r>
            <a:rPr lang="en-US" sz="1800" b="0" noProof="0" dirty="0" err="1">
              <a:solidFill>
                <a:sysClr val="window" lastClr="FFFFFF"/>
              </a:solidFill>
              <a:latin typeface="Calibri" panose="020F0502020204030204" pitchFamily="34" charset="0"/>
              <a:ea typeface="+mn-ea"/>
              <a:cs typeface="+mn-cs"/>
            </a:rPr>
            <a:t>characteri</a:t>
          </a:r>
          <a:r>
            <a:rPr lang="hu-HU" sz="1800" b="0" noProof="0" dirty="0">
              <a:solidFill>
                <a:sysClr val="window" lastClr="FFFFFF"/>
              </a:solidFill>
              <a:latin typeface="Calibri" panose="020F0502020204030204" pitchFamily="34" charset="0"/>
              <a:ea typeface="+mn-ea"/>
              <a:cs typeface="+mn-cs"/>
            </a:rPr>
            <a:t>z</a:t>
          </a:r>
          <a:r>
            <a:rPr lang="en-US" sz="1800" b="0" noProof="0" dirty="0">
              <a:solidFill>
                <a:sysClr val="window" lastClr="FFFFFF"/>
              </a:solidFill>
              <a:latin typeface="Calibri" panose="020F0502020204030204" pitchFamily="34" charset="0"/>
              <a:ea typeface="+mn-ea"/>
              <a:cs typeface="+mn-cs"/>
            </a:rPr>
            <a:t>ed</a:t>
          </a:r>
          <a:r>
            <a:rPr lang="hu-HU" sz="1800" b="0" noProof="0" dirty="0">
              <a:solidFill>
                <a:sysClr val="window" lastClr="FFFFFF"/>
              </a:solidFill>
              <a:latin typeface="Calibri" panose="020F0502020204030204" pitchFamily="34" charset="0"/>
              <a:ea typeface="+mn-ea"/>
              <a:cs typeface="+mn-cs"/>
            </a:rPr>
            <a:t> </a:t>
          </a:r>
          <a:r>
            <a:rPr lang="en-US" sz="1800" b="0" noProof="0" dirty="0">
              <a:solidFill>
                <a:sysClr val="window" lastClr="FFFFFF"/>
              </a:solidFill>
              <a:latin typeface="Calibri" panose="020F0502020204030204" pitchFamily="34" charset="0"/>
              <a:ea typeface="+mn-ea"/>
              <a:cs typeface="+mn-cs"/>
            </a:rPr>
            <a:t>by</a:t>
          </a:r>
          <a:r>
            <a:rPr lang="hu-HU" sz="1800" b="0" noProof="0" dirty="0">
              <a:solidFill>
                <a:sysClr val="window" lastClr="FFFFFF"/>
              </a:solidFill>
              <a:latin typeface="Calibri" panose="020F0502020204030204" pitchFamily="34" charset="0"/>
              <a:ea typeface="+mn-ea"/>
              <a:cs typeface="+mn-cs"/>
            </a:rPr>
            <a:t> </a:t>
          </a:r>
          <a:r>
            <a:rPr lang="en-US" sz="1800" b="0" noProof="0" dirty="0">
              <a:solidFill>
                <a:sysClr val="window" lastClr="FFFFFF"/>
              </a:solidFill>
              <a:latin typeface="Calibri" panose="020F0502020204030204" pitchFamily="34" charset="0"/>
              <a:ea typeface="+mn-ea"/>
              <a:cs typeface="+mn-cs"/>
            </a:rPr>
            <a:t>the </a:t>
          </a:r>
          <a:r>
            <a:rPr lang="en-US" sz="1800" b="1" noProof="0" dirty="0">
              <a:solidFill>
                <a:sysClr val="window" lastClr="FFFFFF"/>
              </a:solidFill>
              <a:latin typeface="Calibri" panose="020F0502020204030204" pitchFamily="34" charset="0"/>
              <a:ea typeface="+mn-ea"/>
              <a:cs typeface="+mn-cs"/>
            </a:rPr>
            <a:t>risk of overvaluation</a:t>
          </a:r>
          <a:r>
            <a:rPr lang="en-US" sz="1800" b="0" noProof="0" dirty="0">
              <a:solidFill>
                <a:sysClr val="window" lastClr="FFFFFF"/>
              </a:solidFill>
              <a:latin typeface="Calibri" panose="020F0502020204030204" pitchFamily="34" charset="0"/>
              <a:ea typeface="+mn-ea"/>
              <a:cs typeface="+mn-cs"/>
            </a:rPr>
            <a:t>. The </a:t>
          </a:r>
          <a:r>
            <a:rPr lang="en-US" sz="1800" b="1" noProof="0" dirty="0">
              <a:solidFill>
                <a:sysClr val="window" lastClr="FFFFFF"/>
              </a:solidFill>
              <a:latin typeface="Calibri" panose="020F0502020204030204" pitchFamily="34" charset="0"/>
              <a:ea typeface="+mn-ea"/>
              <a:cs typeface="+mn-cs"/>
            </a:rPr>
            <a:t>introduction of </a:t>
          </a:r>
          <a:r>
            <a:rPr lang="en-US" sz="1800" b="1" noProof="0" dirty="0" err="1">
              <a:solidFill>
                <a:sysClr val="window" lastClr="FFFFFF"/>
              </a:solidFill>
              <a:latin typeface="Calibri" panose="020F0502020204030204" pitchFamily="34" charset="0"/>
              <a:ea typeface="+mn-ea"/>
              <a:cs typeface="+mn-cs"/>
            </a:rPr>
            <a:t>MÁP</a:t>
          </a:r>
          <a:r>
            <a:rPr lang="en-US" sz="1800" b="1" noProof="0" dirty="0">
              <a:solidFill>
                <a:sysClr val="window" lastClr="FFFFFF"/>
              </a:solidFill>
              <a:latin typeface="Calibri" panose="020F0502020204030204" pitchFamily="34" charset="0"/>
              <a:ea typeface="+mn-ea"/>
              <a:cs typeface="+mn-cs"/>
            </a:rPr>
            <a:t>+ may have an alleviating effect on price increases</a:t>
          </a:r>
          <a:r>
            <a:rPr lang="en-US" sz="1800" b="0" noProof="0" dirty="0">
              <a:solidFill>
                <a:sysClr val="window" lastClr="FFFFFF"/>
              </a:solidFill>
              <a:latin typeface="Calibri" panose="020F0502020204030204" pitchFamily="34" charset="0"/>
              <a:ea typeface="+mn-ea"/>
              <a:cs typeface="+mn-cs"/>
            </a:rPr>
            <a:t>. </a:t>
          </a:r>
          <a:r>
            <a:rPr lang="hu-HU" sz="1800" b="1" noProof="0" dirty="0">
              <a:solidFill>
                <a:sysClr val="window" lastClr="FFFFFF"/>
              </a:solidFill>
              <a:latin typeface="Calibri" panose="020F0502020204030204" pitchFamily="34" charset="0"/>
              <a:ea typeface="+mn-ea"/>
              <a:cs typeface="+mn-cs"/>
            </a:rPr>
            <a:t>R</a:t>
          </a:r>
          <a:r>
            <a:rPr lang="en-US" sz="1800" b="1" dirty="0" err="1"/>
            <a:t>isky</a:t>
          </a:r>
          <a:r>
            <a:rPr lang="en-US" sz="1800" b="1" dirty="0"/>
            <a:t> exposure </a:t>
          </a:r>
          <a:r>
            <a:rPr lang="en-US" sz="1800" dirty="0"/>
            <a:t>of the banking sector to the housing market</a:t>
          </a:r>
          <a:r>
            <a:rPr lang="hu-HU" sz="1800" dirty="0"/>
            <a:t> </a:t>
          </a:r>
          <a:r>
            <a:rPr lang="hu-HU" sz="1800" b="1" dirty="0"/>
            <a:t>is </a:t>
          </a:r>
          <a:r>
            <a:rPr lang="en-US" sz="1800" b="1" dirty="0"/>
            <a:t>limited</a:t>
          </a:r>
          <a:r>
            <a:rPr lang="hu-HU" sz="1800" dirty="0"/>
            <a:t>.</a:t>
          </a:r>
          <a:endParaRPr lang="en-US" sz="1800" b="0" noProof="0" dirty="0">
            <a:solidFill>
              <a:sysClr val="window" lastClr="FFFFFF"/>
            </a:solidFill>
            <a:latin typeface="Calibri" panose="020F0502020204030204" pitchFamily="34" charset="0"/>
            <a:ea typeface="+mn-ea"/>
            <a:cs typeface="+mn-cs"/>
          </a:endParaRPr>
        </a:p>
      </dgm:t>
    </dgm:pt>
    <dgm:pt modelId="{61C2D562-A479-4025-BA79-1C8B63BDA692}" type="parTrans" cxnId="{9E3D65CB-2D2A-413F-8F8C-6850AB8C9DE0}">
      <dgm:prSet/>
      <dgm:spPr/>
      <dgm:t>
        <a:bodyPr/>
        <a:lstStyle/>
        <a:p>
          <a:endParaRPr lang="en-US" noProof="0" dirty="0"/>
        </a:p>
      </dgm:t>
    </dgm:pt>
    <dgm:pt modelId="{D73E14B0-4962-490F-827B-966D332569EB}" type="sibTrans" cxnId="{9E3D65CB-2D2A-413F-8F8C-6850AB8C9DE0}">
      <dgm:prSet/>
      <dgm:spPr/>
      <dgm:t>
        <a:bodyPr/>
        <a:lstStyle/>
        <a:p>
          <a:endParaRPr lang="en-US" noProof="0" dirty="0"/>
        </a:p>
      </dgm:t>
    </dgm:pt>
    <dgm:pt modelId="{70B0B3A2-EDEF-4659-9657-A8DAC8482C8F}">
      <dgm:prSet phldrT="[Text]" custT="1"/>
      <dgm:spPr>
        <a:xfrm>
          <a:off x="884658" y="1116728"/>
          <a:ext cx="7210370"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US" sz="1800" b="0" noProof="0" dirty="0">
              <a:solidFill>
                <a:sysClr val="window" lastClr="FFFFFF"/>
              </a:solidFill>
              <a:latin typeface="Calibri" panose="020F0502020204030204" pitchFamily="34" charset="0"/>
              <a:ea typeface="+mn-ea"/>
              <a:cs typeface="+mn-cs"/>
            </a:rPr>
            <a:t>Dynamic</a:t>
          </a:r>
          <a:r>
            <a:rPr lang="hu-HU" sz="1800" b="0" noProof="0" dirty="0">
              <a:solidFill>
                <a:sysClr val="window" lastClr="FFFFFF"/>
              </a:solidFill>
              <a:latin typeface="Calibri" panose="020F0502020204030204" pitchFamily="34" charset="0"/>
              <a:ea typeface="+mn-ea"/>
              <a:cs typeface="+mn-cs"/>
            </a:rPr>
            <a:t> </a:t>
          </a:r>
          <a:r>
            <a:rPr lang="en-US" sz="1800" b="0" noProof="0" dirty="0">
              <a:solidFill>
                <a:sysClr val="window" lastClr="FFFFFF"/>
              </a:solidFill>
              <a:latin typeface="Calibri" panose="020F0502020204030204" pitchFamily="34" charset="0"/>
              <a:ea typeface="+mn-ea"/>
              <a:cs typeface="+mn-cs"/>
            </a:rPr>
            <a:t>loan</a:t>
          </a:r>
          <a:r>
            <a:rPr lang="hu-HU" sz="1800" b="0" noProof="0" dirty="0">
              <a:solidFill>
                <a:sysClr val="window" lastClr="FFFFFF"/>
              </a:solidFill>
              <a:latin typeface="Calibri" panose="020F0502020204030204" pitchFamily="34" charset="0"/>
              <a:ea typeface="+mn-ea"/>
              <a:cs typeface="+mn-cs"/>
            </a:rPr>
            <a:t> </a:t>
          </a:r>
          <a:r>
            <a:rPr lang="en-US" sz="1800" b="0" noProof="0" dirty="0">
              <a:solidFill>
                <a:sysClr val="window" lastClr="FFFFFF"/>
              </a:solidFill>
              <a:latin typeface="Calibri" panose="020F0502020204030204" pitchFamily="34" charset="0"/>
              <a:ea typeface="+mn-ea"/>
              <a:cs typeface="+mn-cs"/>
            </a:rPr>
            <a:t>expansion</a:t>
          </a:r>
          <a:r>
            <a:rPr lang="hu-HU" sz="1800" b="0" noProof="0" dirty="0">
              <a:solidFill>
                <a:sysClr val="window" lastClr="FFFFFF"/>
              </a:solidFill>
              <a:latin typeface="Calibri" panose="020F0502020204030204" pitchFamily="34" charset="0"/>
              <a:ea typeface="+mn-ea"/>
              <a:cs typeface="+mn-cs"/>
            </a:rPr>
            <a:t> is</a:t>
          </a:r>
          <a:r>
            <a:rPr lang="en-US" sz="1800" b="0" noProof="0" dirty="0">
              <a:solidFill>
                <a:sysClr val="window" lastClr="FFFFFF"/>
              </a:solidFill>
              <a:latin typeface="Calibri" panose="020F0502020204030204" pitchFamily="34" charset="0"/>
              <a:ea typeface="+mn-ea"/>
              <a:cs typeface="+mn-cs"/>
            </a:rPr>
            <a:t> </a:t>
          </a:r>
          <a:r>
            <a:rPr lang="hu-HU" sz="1800" b="0" noProof="0" dirty="0">
              <a:solidFill>
                <a:sysClr val="window" lastClr="FFFFFF"/>
              </a:solidFill>
              <a:latin typeface="Calibri" panose="020F0502020204030204" pitchFamily="34" charset="0"/>
              <a:ea typeface="+mn-ea"/>
              <a:cs typeface="+mn-cs"/>
            </a:rPr>
            <a:t>in line </a:t>
          </a:r>
          <a:r>
            <a:rPr lang="en-US" sz="1800" b="0" noProof="0" dirty="0">
              <a:solidFill>
                <a:sysClr val="window" lastClr="FFFFFF"/>
              </a:solidFill>
              <a:latin typeface="Calibri" panose="020F0502020204030204" pitchFamily="34" charset="0"/>
              <a:ea typeface="+mn-ea"/>
              <a:cs typeface="+mn-cs"/>
            </a:rPr>
            <a:t>with</a:t>
          </a:r>
          <a:r>
            <a:rPr lang="hu-HU" sz="1800" b="0" noProof="0" dirty="0">
              <a:solidFill>
                <a:sysClr val="window" lastClr="FFFFFF"/>
              </a:solidFill>
              <a:latin typeface="Calibri" panose="020F0502020204030204" pitchFamily="34" charset="0"/>
              <a:ea typeface="+mn-ea"/>
              <a:cs typeface="+mn-cs"/>
            </a:rPr>
            <a:t> </a:t>
          </a:r>
          <a:r>
            <a:rPr lang="en-US" sz="1800" b="1" noProof="0" dirty="0">
              <a:solidFill>
                <a:sysClr val="window" lastClr="FFFFFF"/>
              </a:solidFill>
              <a:latin typeface="Calibri" panose="020F0502020204030204" pitchFamily="34" charset="0"/>
              <a:ea typeface="+mn-ea"/>
              <a:cs typeface="+mn-cs"/>
            </a:rPr>
            <a:t>the strengthening of the real economy.</a:t>
          </a:r>
          <a:r>
            <a:rPr lang="en-US" sz="1800" b="0" noProof="0" dirty="0">
              <a:solidFill>
                <a:sysClr val="window" lastClr="FFFFFF"/>
              </a:solidFill>
              <a:latin typeface="Calibri" panose="020F0502020204030204" pitchFamily="34" charset="0"/>
              <a:ea typeface="+mn-ea"/>
              <a:cs typeface="+mn-cs"/>
            </a:rPr>
            <a:t> In the corporate segment, lending to </a:t>
          </a:r>
          <a:r>
            <a:rPr lang="en-US" sz="1800" b="1" noProof="0" dirty="0">
              <a:solidFill>
                <a:sysClr val="window" lastClr="FFFFFF"/>
              </a:solidFill>
              <a:latin typeface="Calibri" panose="020F0502020204030204" pitchFamily="34" charset="0"/>
              <a:ea typeface="+mn-ea"/>
              <a:cs typeface="+mn-cs"/>
            </a:rPr>
            <a:t>relatively less cyclical sectors</a:t>
          </a:r>
          <a:r>
            <a:rPr lang="en-US" sz="1800" b="0" noProof="0" dirty="0">
              <a:solidFill>
                <a:sysClr val="window" lastClr="FFFFFF"/>
              </a:solidFill>
              <a:latin typeface="Calibri" panose="020F0502020204030204" pitchFamily="34" charset="0"/>
              <a:ea typeface="+mn-ea"/>
              <a:cs typeface="+mn-cs"/>
            </a:rPr>
            <a:t> </a:t>
          </a:r>
          <a:r>
            <a:rPr lang="hu-HU" sz="1800" b="0" noProof="0" dirty="0">
              <a:solidFill>
                <a:sysClr val="window" lastClr="FFFFFF"/>
              </a:solidFill>
              <a:latin typeface="Calibri" panose="020F0502020204030204" pitchFamily="34" charset="0"/>
              <a:ea typeface="+mn-ea"/>
              <a:cs typeface="+mn-cs"/>
            </a:rPr>
            <a:t>is </a:t>
          </a:r>
          <a:r>
            <a:rPr lang="en-US" sz="1800" b="0" noProof="0" dirty="0">
              <a:solidFill>
                <a:sysClr val="window" lastClr="FFFFFF"/>
              </a:solidFill>
              <a:latin typeface="Calibri" panose="020F0502020204030204" pitchFamily="34" charset="0"/>
              <a:ea typeface="+mn-ea"/>
              <a:cs typeface="+mn-cs"/>
            </a:rPr>
            <a:t>grow</a:t>
          </a:r>
          <a:r>
            <a:rPr lang="hu-HU" sz="1800" b="0" noProof="0" dirty="0">
              <a:solidFill>
                <a:sysClr val="window" lastClr="FFFFFF"/>
              </a:solidFill>
              <a:latin typeface="Calibri" panose="020F0502020204030204" pitchFamily="34" charset="0"/>
              <a:ea typeface="+mn-ea"/>
              <a:cs typeface="+mn-cs"/>
            </a:rPr>
            <a:t>ing</a:t>
          </a:r>
          <a:r>
            <a:rPr lang="en-US" sz="1800" b="0" noProof="0" dirty="0">
              <a:solidFill>
                <a:sysClr val="window" lastClr="FFFFFF"/>
              </a:solidFill>
              <a:latin typeface="Calibri" panose="020F0502020204030204" pitchFamily="34" charset="0"/>
              <a:ea typeface="+mn-ea"/>
              <a:cs typeface="+mn-cs"/>
            </a:rPr>
            <a:t>. Banks </a:t>
          </a:r>
          <a:r>
            <a:rPr lang="en-US" sz="1800" b="1" noProof="0" dirty="0">
              <a:solidFill>
                <a:sysClr val="window" lastClr="FFFFFF"/>
              </a:solidFill>
              <a:latin typeface="Calibri" panose="020F0502020204030204" pitchFamily="34" charset="0"/>
              <a:ea typeface="+mn-ea"/>
              <a:cs typeface="+mn-cs"/>
            </a:rPr>
            <a:t>are already tightening </a:t>
          </a:r>
          <a:r>
            <a:rPr lang="en-US" sz="1800" b="0" noProof="0" dirty="0">
              <a:solidFill>
                <a:sysClr val="window" lastClr="FFFFFF"/>
              </a:solidFill>
              <a:latin typeface="Calibri" panose="020F0502020204030204" pitchFamily="34" charset="0"/>
              <a:ea typeface="+mn-ea"/>
              <a:cs typeface="+mn-cs"/>
            </a:rPr>
            <a:t>on the standards of </a:t>
          </a:r>
          <a:r>
            <a:rPr lang="en-US" sz="1800" b="0" noProof="0" dirty="0" err="1">
              <a:solidFill>
                <a:sysClr val="window" lastClr="FFFFFF"/>
              </a:solidFill>
              <a:latin typeface="Calibri" panose="020F0502020204030204" pitchFamily="34" charset="0"/>
              <a:ea typeface="+mn-ea"/>
              <a:cs typeface="+mn-cs"/>
            </a:rPr>
            <a:t>CRE</a:t>
          </a:r>
          <a:r>
            <a:rPr lang="en-US" sz="1800" b="0" noProof="0" dirty="0">
              <a:solidFill>
                <a:sysClr val="window" lastClr="FFFFFF"/>
              </a:solidFill>
              <a:latin typeface="Calibri" panose="020F0502020204030204" pitchFamily="34" charset="0"/>
              <a:ea typeface="+mn-ea"/>
              <a:cs typeface="+mn-cs"/>
            </a:rPr>
            <a:t> loans. </a:t>
          </a:r>
        </a:p>
      </dgm:t>
    </dgm:pt>
    <dgm:pt modelId="{8D82642C-D480-4F38-A0C1-AABCFBD55753}" type="sibTrans" cxnId="{9B0241E9-B2BC-4AAF-A70C-96C4D3385CD4}">
      <dgm:prSet/>
      <dgm:spPr/>
      <dgm:t>
        <a:bodyPr/>
        <a:lstStyle/>
        <a:p>
          <a:endParaRPr lang="en-US" sz="1800" b="0" noProof="0" dirty="0">
            <a:latin typeface="Calibri" panose="020F0502020204030204" pitchFamily="34" charset="0"/>
          </a:endParaRPr>
        </a:p>
      </dgm:t>
    </dgm:pt>
    <dgm:pt modelId="{7C15A863-0707-4BC0-A5A5-263EF038CA89}" type="parTrans" cxnId="{9B0241E9-B2BC-4AAF-A70C-96C4D3385CD4}">
      <dgm:prSet/>
      <dgm:spPr/>
      <dgm:t>
        <a:bodyPr/>
        <a:lstStyle/>
        <a:p>
          <a:endParaRPr lang="en-US" sz="1800" b="0" noProof="0" dirty="0">
            <a:latin typeface="Calibri" panose="020F0502020204030204" pitchFamily="34" charset="0"/>
          </a:endParaRPr>
        </a:p>
      </dgm:t>
    </dgm:pt>
    <dgm:pt modelId="{A496933C-63CB-4A93-88C2-69E1CBDD14C6}" type="pres">
      <dgm:prSet presAssocID="{5E7097FA-AAC0-4F26-8F43-0527FFE7FBAB}" presName="Name0" presStyleCnt="0">
        <dgm:presLayoutVars>
          <dgm:chMax val="7"/>
          <dgm:chPref val="7"/>
          <dgm:dir/>
        </dgm:presLayoutVars>
      </dgm:prSet>
      <dgm:spPr/>
    </dgm:pt>
    <dgm:pt modelId="{FEF91705-633F-4C3F-9E50-CE38CE378F12}" type="pres">
      <dgm:prSet presAssocID="{5E7097FA-AAC0-4F26-8F43-0527FFE7FBAB}" presName="Name1" presStyleCnt="0"/>
      <dgm:spPr/>
    </dgm:pt>
    <dgm:pt modelId="{B718FBFA-8DA3-44FC-B167-3DDDB6BC26D0}" type="pres">
      <dgm:prSet presAssocID="{5E7097FA-AAC0-4F26-8F43-0527FFE7FBAB}" presName="cycle" presStyleCnt="0"/>
      <dgm:spPr/>
    </dgm:pt>
    <dgm:pt modelId="{A733D9AC-B6EB-4B04-9876-C44D7114C4C2}" type="pres">
      <dgm:prSet presAssocID="{5E7097FA-AAC0-4F26-8F43-0527FFE7FBAB}" presName="srcNode" presStyleLbl="node1" presStyleIdx="0" presStyleCnt="5"/>
      <dgm:spPr/>
    </dgm:pt>
    <dgm:pt modelId="{F02D9F89-3136-4400-8880-6F4C9D1922CA}" type="pres">
      <dgm:prSet presAssocID="{5E7097FA-AAC0-4F26-8F43-0527FFE7FBAB}" presName="conn" presStyleLbl="parChTrans1D2" presStyleIdx="0" presStyleCnt="1"/>
      <dgm:spPr/>
    </dgm:pt>
    <dgm:pt modelId="{EBE1A0F6-6BED-494C-8DF5-6066A4DB3B33}" type="pres">
      <dgm:prSet presAssocID="{5E7097FA-AAC0-4F26-8F43-0527FFE7FBAB}" presName="extraNode" presStyleLbl="node1" presStyleIdx="0" presStyleCnt="5"/>
      <dgm:spPr/>
    </dgm:pt>
    <dgm:pt modelId="{7FB9DF1B-7C08-452A-BDE2-790C0F44BA3C}" type="pres">
      <dgm:prSet presAssocID="{5E7097FA-AAC0-4F26-8F43-0527FFE7FBAB}" presName="dstNode" presStyleLbl="node1" presStyleIdx="0" presStyleCnt="5"/>
      <dgm:spPr/>
    </dgm:pt>
    <dgm:pt modelId="{D0BBA9B4-F286-488B-BA4B-91A2B12188B1}" type="pres">
      <dgm:prSet presAssocID="{C04CFA10-04E4-4CBF-A8C3-E176812AF3D8}" presName="text_1" presStyleLbl="node1" presStyleIdx="0" presStyleCnt="5" custScaleY="129004">
        <dgm:presLayoutVars>
          <dgm:bulletEnabled val="1"/>
        </dgm:presLayoutVars>
      </dgm:prSet>
      <dgm:spPr/>
    </dgm:pt>
    <dgm:pt modelId="{CB65F9B7-AA64-4F17-89F1-11D84E0B4F5E}" type="pres">
      <dgm:prSet presAssocID="{C04CFA10-04E4-4CBF-A8C3-E176812AF3D8}" presName="accent_1" presStyleCnt="0"/>
      <dgm:spPr/>
    </dgm:pt>
    <dgm:pt modelId="{17989FF0-9458-4918-9644-66FC8361081F}" type="pres">
      <dgm:prSet presAssocID="{C04CFA10-04E4-4CBF-A8C3-E176812AF3D8}" presName="accentRepeatNode" presStyleLbl="solidFgAcc1" presStyleIdx="0" presStyleCnt="5" custLinFactNeighborX="-547"/>
      <dgm:spPr>
        <a:xfrm>
          <a:off x="76388" y="209492"/>
          <a:ext cx="697955" cy="697955"/>
        </a:xfrm>
        <a:prstGeom prst="ellipse">
          <a:avLst/>
        </a:prstGeom>
        <a:solidFill>
          <a:schemeClr val="bg1"/>
        </a:solidFill>
        <a:ln w="25400" cap="flat" cmpd="sng" algn="ctr">
          <a:solidFill>
            <a:srgbClr val="202653">
              <a:hueOff val="0"/>
              <a:satOff val="0"/>
              <a:lumOff val="0"/>
              <a:alphaOff val="0"/>
            </a:srgbClr>
          </a:solidFill>
          <a:prstDash val="solid"/>
        </a:ln>
        <a:effectLst/>
      </dgm:spPr>
    </dgm:pt>
    <dgm:pt modelId="{9B3D779A-965A-4FD6-814B-7881F1A1A2BC}" type="pres">
      <dgm:prSet presAssocID="{73B4617D-D96A-42D9-9146-915588F81758}" presName="text_2" presStyleLbl="node1" presStyleIdx="1" presStyleCnt="5" custScaleY="122715">
        <dgm:presLayoutVars>
          <dgm:bulletEnabled val="1"/>
        </dgm:presLayoutVars>
      </dgm:prSet>
      <dgm:spPr>
        <a:prstGeom prst="rect">
          <a:avLst/>
        </a:prstGeom>
      </dgm:spPr>
    </dgm:pt>
    <dgm:pt modelId="{95CD7E57-4C86-48C0-A8B7-1F2B9DAFBC59}" type="pres">
      <dgm:prSet presAssocID="{73B4617D-D96A-42D9-9146-915588F81758}" presName="accent_2" presStyleCnt="0"/>
      <dgm:spPr/>
    </dgm:pt>
    <dgm:pt modelId="{22EBB5E2-1E7A-4E52-9DF7-8D503A7ECB4F}" type="pres">
      <dgm:prSet presAssocID="{73B4617D-D96A-42D9-9146-915588F81758}" presName="accentRepeatNode" presStyleLbl="solidFgAcc1" presStyleIdx="1" presStyleCnt="5"/>
      <dgm:spPr>
        <a:ln w="25400">
          <a:solidFill>
            <a:schemeClr val="tx2"/>
          </a:solidFill>
        </a:ln>
      </dgm:spPr>
    </dgm:pt>
    <dgm:pt modelId="{E2FC0701-CA75-46A5-83E5-5C5496C652C7}" type="pres">
      <dgm:prSet presAssocID="{70B0B3A2-EDEF-4659-9657-A8DAC8482C8F}" presName="text_3" presStyleLbl="node1" presStyleIdx="2" presStyleCnt="5" custScaleY="127608">
        <dgm:presLayoutVars>
          <dgm:bulletEnabled val="1"/>
        </dgm:presLayoutVars>
      </dgm:prSet>
      <dgm:spPr>
        <a:prstGeom prst="rect">
          <a:avLst/>
        </a:prstGeom>
      </dgm:spPr>
    </dgm:pt>
    <dgm:pt modelId="{186B8600-61A1-479F-B59E-7986D19D86DB}" type="pres">
      <dgm:prSet presAssocID="{70B0B3A2-EDEF-4659-9657-A8DAC8482C8F}" presName="accent_3" presStyleCnt="0"/>
      <dgm:spPr/>
    </dgm:pt>
    <dgm:pt modelId="{1A9AED78-025F-400B-A508-978FCBF3A8EB}" type="pres">
      <dgm:prSet presAssocID="{70B0B3A2-EDEF-4659-9657-A8DAC8482C8F}" presName="accentRepeatNode" presStyleLbl="solidFgAcc1" presStyleIdx="2" presStyleCnt="5"/>
      <dgm:spPr>
        <a:xfrm>
          <a:off x="535681" y="1046933"/>
          <a:ext cx="697955" cy="69795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ln>
        <a:effectLst/>
      </dgm:spPr>
    </dgm:pt>
    <dgm:pt modelId="{1D09FB46-3384-47BA-A79E-3DA881486A5C}" type="pres">
      <dgm:prSet presAssocID="{EFA88676-8367-42D1-948F-084FEC399EA3}" presName="text_4" presStyleLbl="node1" presStyleIdx="3" presStyleCnt="5" custScaleY="138473">
        <dgm:presLayoutVars>
          <dgm:bulletEnabled val="1"/>
        </dgm:presLayoutVars>
      </dgm:prSet>
      <dgm:spPr>
        <a:prstGeom prst="rect">
          <a:avLst/>
        </a:prstGeom>
      </dgm:spPr>
    </dgm:pt>
    <dgm:pt modelId="{93D2FCEC-0B63-4083-8DDE-7A550464E260}" type="pres">
      <dgm:prSet presAssocID="{EFA88676-8367-42D1-948F-084FEC399EA3}" presName="accent_4" presStyleCnt="0"/>
      <dgm:spPr/>
    </dgm:pt>
    <dgm:pt modelId="{EC4811AD-BE8E-4DD2-BF04-7DB52222E530}" type="pres">
      <dgm:prSet presAssocID="{EFA88676-8367-42D1-948F-084FEC399EA3}" presName="accentRepeatNode" presStyleLbl="solidFgAcc1" presStyleIdx="3" presStyleCnt="5"/>
      <dgm:spPr>
        <a:xfrm>
          <a:off x="745704" y="1884374"/>
          <a:ext cx="697955" cy="69795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ln>
        <a:effectLst/>
      </dgm:spPr>
    </dgm:pt>
    <dgm:pt modelId="{80E186E4-D813-49D4-BCA3-969AD7C9A421}" type="pres">
      <dgm:prSet presAssocID="{69208AF2-A5F9-4B43-AB41-3EC22556E880}" presName="text_5" presStyleLbl="node1" presStyleIdx="4" presStyleCnt="5" custScaleY="126127">
        <dgm:presLayoutVars>
          <dgm:bulletEnabled val="1"/>
        </dgm:presLayoutVars>
      </dgm:prSet>
      <dgm:spPr/>
    </dgm:pt>
    <dgm:pt modelId="{33B2FB90-7F18-4769-83CC-E2EF0DBEAEAF}" type="pres">
      <dgm:prSet presAssocID="{69208AF2-A5F9-4B43-AB41-3EC22556E880}" presName="accent_5" presStyleCnt="0"/>
      <dgm:spPr/>
    </dgm:pt>
    <dgm:pt modelId="{FCFF821D-A27E-4653-A725-D8468E738ECB}" type="pres">
      <dgm:prSet presAssocID="{69208AF2-A5F9-4B43-AB41-3EC22556E880}" presName="accentRepeatNode" presStyleLbl="solidFgAcc1" presStyleIdx="4" presStyleCnt="5"/>
      <dgm:spPr>
        <a:xfrm>
          <a:off x="535681" y="3558724"/>
          <a:ext cx="697955" cy="69795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ln>
        <a:effectLst/>
      </dgm:spPr>
    </dgm:pt>
  </dgm:ptLst>
  <dgm:cxnLst>
    <dgm:cxn modelId="{5DAE6B0B-1E3B-45DC-B537-F682628B1BEF}" srcId="{5E7097FA-AAC0-4F26-8F43-0527FFE7FBAB}" destId="{EFA88676-8367-42D1-948F-084FEC399EA3}" srcOrd="3" destOrd="0" parTransId="{A1F34558-4BB7-4C26-A997-32A677C85129}" sibTransId="{43AB3A7B-190E-4069-8878-C1E024303589}"/>
    <dgm:cxn modelId="{9EE3A917-B5FF-49D7-B1E4-323D54AFA15E}" srcId="{5E7097FA-AAC0-4F26-8F43-0527FFE7FBAB}" destId="{C04CFA10-04E4-4CBF-A8C3-E176812AF3D8}" srcOrd="0" destOrd="0" parTransId="{6C1AE329-1D17-4878-B075-6C303A98B794}" sibTransId="{3AA26668-2F16-4C06-BD54-25336C3A7567}"/>
    <dgm:cxn modelId="{9576B531-47B9-4FC6-8440-44E4C140F2B7}" srcId="{5E7097FA-AAC0-4F26-8F43-0527FFE7FBAB}" destId="{69208AF2-A5F9-4B43-AB41-3EC22556E880}" srcOrd="4" destOrd="0" parTransId="{304DF2D7-55D2-4243-A427-3708D9DF73DB}" sibTransId="{783ECCF3-97A7-4B6C-9C9A-B28550F7AA52}"/>
    <dgm:cxn modelId="{3FC38534-A369-4619-80CF-E58FA8DAE7B7}" type="presOf" srcId="{70B0B3A2-EDEF-4659-9657-A8DAC8482C8F}" destId="{E2FC0701-CA75-46A5-83E5-5C5496C652C7}" srcOrd="0" destOrd="0" presId="urn:microsoft.com/office/officeart/2008/layout/VerticalCurvedList"/>
    <dgm:cxn modelId="{F491C45E-348A-48C6-9981-029B3ED51A7A}" type="presOf" srcId="{C04CFA10-04E4-4CBF-A8C3-E176812AF3D8}" destId="{D0BBA9B4-F286-488B-BA4B-91A2B12188B1}" srcOrd="0" destOrd="0" presId="urn:microsoft.com/office/officeart/2008/layout/VerticalCurvedList"/>
    <dgm:cxn modelId="{55F20543-AA62-4514-B7F0-DB4AE15EAFC8}" type="presOf" srcId="{EFA88676-8367-42D1-948F-084FEC399EA3}" destId="{1D09FB46-3384-47BA-A79E-3DA881486A5C}" srcOrd="0" destOrd="0" presId="urn:microsoft.com/office/officeart/2008/layout/VerticalCurvedList"/>
    <dgm:cxn modelId="{2CC73F45-1EDD-4CCF-B47F-5679CE3E7EA1}" type="presOf" srcId="{73B4617D-D96A-42D9-9146-915588F81758}" destId="{9B3D779A-965A-4FD6-814B-7881F1A1A2BC}" srcOrd="0" destOrd="0" presId="urn:microsoft.com/office/officeart/2008/layout/VerticalCurvedList"/>
    <dgm:cxn modelId="{279BAC55-9B09-449D-B2D9-7C30F8620AD9}" type="presOf" srcId="{69208AF2-A5F9-4B43-AB41-3EC22556E880}" destId="{80E186E4-D813-49D4-BCA3-969AD7C9A421}" srcOrd="0" destOrd="0" presId="urn:microsoft.com/office/officeart/2008/layout/VerticalCurvedList"/>
    <dgm:cxn modelId="{313CA59E-5B6A-411D-A3DD-731EF0EA632A}" type="presOf" srcId="{3AA26668-2F16-4C06-BD54-25336C3A7567}" destId="{F02D9F89-3136-4400-8880-6F4C9D1922CA}" srcOrd="0" destOrd="0" presId="urn:microsoft.com/office/officeart/2008/layout/VerticalCurvedList"/>
    <dgm:cxn modelId="{F2EE02C3-E431-4270-A4EE-780382633576}" type="presOf" srcId="{5E7097FA-AAC0-4F26-8F43-0527FFE7FBAB}" destId="{A496933C-63CB-4A93-88C2-69E1CBDD14C6}" srcOrd="0" destOrd="0" presId="urn:microsoft.com/office/officeart/2008/layout/VerticalCurvedList"/>
    <dgm:cxn modelId="{9E3D65CB-2D2A-413F-8F8C-6850AB8C9DE0}" srcId="{5E7097FA-AAC0-4F26-8F43-0527FFE7FBAB}" destId="{73B4617D-D96A-42D9-9146-915588F81758}" srcOrd="1" destOrd="0" parTransId="{61C2D562-A479-4025-BA79-1C8B63BDA692}" sibTransId="{D73E14B0-4962-490F-827B-966D332569EB}"/>
    <dgm:cxn modelId="{9B0241E9-B2BC-4AAF-A70C-96C4D3385CD4}" srcId="{5E7097FA-AAC0-4F26-8F43-0527FFE7FBAB}" destId="{70B0B3A2-EDEF-4659-9657-A8DAC8482C8F}" srcOrd="2" destOrd="0" parTransId="{7C15A863-0707-4BC0-A5A5-263EF038CA89}" sibTransId="{8D82642C-D480-4F38-A0C1-AABCFBD55753}"/>
    <dgm:cxn modelId="{6FBA9A80-75DE-4E73-BB47-C7A8EBB70A20}" type="presParOf" srcId="{A496933C-63CB-4A93-88C2-69E1CBDD14C6}" destId="{FEF91705-633F-4C3F-9E50-CE38CE378F12}" srcOrd="0" destOrd="0" presId="urn:microsoft.com/office/officeart/2008/layout/VerticalCurvedList"/>
    <dgm:cxn modelId="{65672EA2-1826-47A6-9107-2FCB7A9705F7}" type="presParOf" srcId="{FEF91705-633F-4C3F-9E50-CE38CE378F12}" destId="{B718FBFA-8DA3-44FC-B167-3DDDB6BC26D0}" srcOrd="0" destOrd="0" presId="urn:microsoft.com/office/officeart/2008/layout/VerticalCurvedList"/>
    <dgm:cxn modelId="{5F2CB254-4F3B-41DC-830A-B1F9B133E15E}" type="presParOf" srcId="{B718FBFA-8DA3-44FC-B167-3DDDB6BC26D0}" destId="{A733D9AC-B6EB-4B04-9876-C44D7114C4C2}" srcOrd="0" destOrd="0" presId="urn:microsoft.com/office/officeart/2008/layout/VerticalCurvedList"/>
    <dgm:cxn modelId="{0B8A4019-9A06-4D3F-8D33-60A0285347FC}" type="presParOf" srcId="{B718FBFA-8DA3-44FC-B167-3DDDB6BC26D0}" destId="{F02D9F89-3136-4400-8880-6F4C9D1922CA}" srcOrd="1" destOrd="0" presId="urn:microsoft.com/office/officeart/2008/layout/VerticalCurvedList"/>
    <dgm:cxn modelId="{F2F584F1-06E2-4BBE-A1A5-D440C90B3EAC}" type="presParOf" srcId="{B718FBFA-8DA3-44FC-B167-3DDDB6BC26D0}" destId="{EBE1A0F6-6BED-494C-8DF5-6066A4DB3B33}" srcOrd="2" destOrd="0" presId="urn:microsoft.com/office/officeart/2008/layout/VerticalCurvedList"/>
    <dgm:cxn modelId="{85F4E1EF-F3EA-4BC8-89C3-D7A9DFBBE839}" type="presParOf" srcId="{B718FBFA-8DA3-44FC-B167-3DDDB6BC26D0}" destId="{7FB9DF1B-7C08-452A-BDE2-790C0F44BA3C}" srcOrd="3" destOrd="0" presId="urn:microsoft.com/office/officeart/2008/layout/VerticalCurvedList"/>
    <dgm:cxn modelId="{6E9972DA-1359-413B-BEAE-7B843F61DD4A}" type="presParOf" srcId="{FEF91705-633F-4C3F-9E50-CE38CE378F12}" destId="{D0BBA9B4-F286-488B-BA4B-91A2B12188B1}" srcOrd="1" destOrd="0" presId="urn:microsoft.com/office/officeart/2008/layout/VerticalCurvedList"/>
    <dgm:cxn modelId="{D490B4CF-1F9B-4F0C-8012-82FBC65F6A56}" type="presParOf" srcId="{FEF91705-633F-4C3F-9E50-CE38CE378F12}" destId="{CB65F9B7-AA64-4F17-89F1-11D84E0B4F5E}" srcOrd="2" destOrd="0" presId="urn:microsoft.com/office/officeart/2008/layout/VerticalCurvedList"/>
    <dgm:cxn modelId="{E9919566-D64D-477F-92B8-BAC81CFAFCB0}" type="presParOf" srcId="{CB65F9B7-AA64-4F17-89F1-11D84E0B4F5E}" destId="{17989FF0-9458-4918-9644-66FC8361081F}" srcOrd="0" destOrd="0" presId="urn:microsoft.com/office/officeart/2008/layout/VerticalCurvedList"/>
    <dgm:cxn modelId="{8849BA72-98F6-4D1D-BF8F-A7D70ACD432B}" type="presParOf" srcId="{FEF91705-633F-4C3F-9E50-CE38CE378F12}" destId="{9B3D779A-965A-4FD6-814B-7881F1A1A2BC}" srcOrd="3" destOrd="0" presId="urn:microsoft.com/office/officeart/2008/layout/VerticalCurvedList"/>
    <dgm:cxn modelId="{B5C73ADF-BAFF-40CF-8162-6B953FDDBD71}" type="presParOf" srcId="{FEF91705-633F-4C3F-9E50-CE38CE378F12}" destId="{95CD7E57-4C86-48C0-A8B7-1F2B9DAFBC59}" srcOrd="4" destOrd="0" presId="urn:microsoft.com/office/officeart/2008/layout/VerticalCurvedList"/>
    <dgm:cxn modelId="{F7D3B8F0-D654-4F68-8C00-7B55CE3A74A1}" type="presParOf" srcId="{95CD7E57-4C86-48C0-A8B7-1F2B9DAFBC59}" destId="{22EBB5E2-1E7A-4E52-9DF7-8D503A7ECB4F}" srcOrd="0" destOrd="0" presId="urn:microsoft.com/office/officeart/2008/layout/VerticalCurvedList"/>
    <dgm:cxn modelId="{6DA59A87-7DCA-4DAB-86CC-A1296B8665FA}" type="presParOf" srcId="{FEF91705-633F-4C3F-9E50-CE38CE378F12}" destId="{E2FC0701-CA75-46A5-83E5-5C5496C652C7}" srcOrd="5" destOrd="0" presId="urn:microsoft.com/office/officeart/2008/layout/VerticalCurvedList"/>
    <dgm:cxn modelId="{2808774F-4DB9-4037-8B8B-44A135A327BB}" type="presParOf" srcId="{FEF91705-633F-4C3F-9E50-CE38CE378F12}" destId="{186B8600-61A1-479F-B59E-7986D19D86DB}" srcOrd="6" destOrd="0" presId="urn:microsoft.com/office/officeart/2008/layout/VerticalCurvedList"/>
    <dgm:cxn modelId="{8E00E15E-42D9-482B-B86A-4FA8BE659B42}" type="presParOf" srcId="{186B8600-61A1-479F-B59E-7986D19D86DB}" destId="{1A9AED78-025F-400B-A508-978FCBF3A8EB}" srcOrd="0" destOrd="0" presId="urn:microsoft.com/office/officeart/2008/layout/VerticalCurvedList"/>
    <dgm:cxn modelId="{38E9E50B-29BF-401B-844E-16071EBE5C95}" type="presParOf" srcId="{FEF91705-633F-4C3F-9E50-CE38CE378F12}" destId="{1D09FB46-3384-47BA-A79E-3DA881486A5C}" srcOrd="7" destOrd="0" presId="urn:microsoft.com/office/officeart/2008/layout/VerticalCurvedList"/>
    <dgm:cxn modelId="{AD11A133-C398-4B78-A6B8-E8BFA928EF6F}" type="presParOf" srcId="{FEF91705-633F-4C3F-9E50-CE38CE378F12}" destId="{93D2FCEC-0B63-4083-8DDE-7A550464E260}" srcOrd="8" destOrd="0" presId="urn:microsoft.com/office/officeart/2008/layout/VerticalCurvedList"/>
    <dgm:cxn modelId="{4F50E27D-CEF5-4B6C-8E4E-C089ED7170FA}" type="presParOf" srcId="{93D2FCEC-0B63-4083-8DDE-7A550464E260}" destId="{EC4811AD-BE8E-4DD2-BF04-7DB52222E530}" srcOrd="0" destOrd="0" presId="urn:microsoft.com/office/officeart/2008/layout/VerticalCurvedList"/>
    <dgm:cxn modelId="{1140E00E-FBF2-4BBD-A78D-AD99467D79CB}" type="presParOf" srcId="{FEF91705-633F-4C3F-9E50-CE38CE378F12}" destId="{80E186E4-D813-49D4-BCA3-969AD7C9A421}" srcOrd="9" destOrd="0" presId="urn:microsoft.com/office/officeart/2008/layout/VerticalCurvedList"/>
    <dgm:cxn modelId="{9D3A063B-4204-4F17-9CF2-BBD904CFCEEC}" type="presParOf" srcId="{FEF91705-633F-4C3F-9E50-CE38CE378F12}" destId="{33B2FB90-7F18-4769-83CC-E2EF0DBEAEAF}" srcOrd="10" destOrd="0" presId="urn:microsoft.com/office/officeart/2008/layout/VerticalCurvedList"/>
    <dgm:cxn modelId="{06A0B4FC-CB39-4BA7-8A00-BCB0B0CF0098}" type="presParOf" srcId="{33B2FB90-7F18-4769-83CC-E2EF0DBEAEAF}" destId="{FCFF821D-A27E-4653-A725-D8468E738EC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5B3BC-AF4A-4219-A6DB-AA126B27967B}">
      <dsp:nvSpPr>
        <dsp:cNvPr id="0" name=""/>
        <dsp:cNvSpPr/>
      </dsp:nvSpPr>
      <dsp:spPr>
        <a:xfrm>
          <a:off x="1486921" y="0"/>
          <a:ext cx="1771071" cy="983928"/>
        </a:xfrm>
        <a:prstGeom prst="roundRect">
          <a:avLst>
            <a:gd name="adj" fmla="val 10000"/>
          </a:avLst>
        </a:prstGeom>
        <a:solidFill>
          <a:schemeClr val="accent6">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Advantages</a:t>
          </a:r>
        </a:p>
      </dsp:txBody>
      <dsp:txXfrm>
        <a:off x="1515739" y="28818"/>
        <a:ext cx="1713435" cy="926292"/>
      </dsp:txXfrm>
    </dsp:sp>
    <dsp:sp modelId="{55917E37-09D9-468C-9957-C388D70179E1}">
      <dsp:nvSpPr>
        <dsp:cNvPr id="0" name=""/>
        <dsp:cNvSpPr/>
      </dsp:nvSpPr>
      <dsp:spPr>
        <a:xfrm>
          <a:off x="4045135" y="0"/>
          <a:ext cx="1771071" cy="983928"/>
        </a:xfrm>
        <a:prstGeom prst="roundRect">
          <a:avLst>
            <a:gd name="adj" fmla="val 10000"/>
          </a:avLst>
        </a:prstGeom>
        <a:solidFill>
          <a:schemeClr val="accent3">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Disadvantages</a:t>
          </a:r>
        </a:p>
      </dsp:txBody>
      <dsp:txXfrm>
        <a:off x="4073953" y="28818"/>
        <a:ext cx="1713435" cy="926292"/>
      </dsp:txXfrm>
    </dsp:sp>
    <dsp:sp modelId="{EE66F268-1243-495E-8D0A-AE08362F37A1}">
      <dsp:nvSpPr>
        <dsp:cNvPr id="0" name=""/>
        <dsp:cNvSpPr/>
      </dsp:nvSpPr>
      <dsp:spPr>
        <a:xfrm>
          <a:off x="3282591" y="4181696"/>
          <a:ext cx="737946" cy="737946"/>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3E546C-EE57-4DF0-9EC6-9233B08ED808}">
      <dsp:nvSpPr>
        <dsp:cNvPr id="0" name=""/>
        <dsp:cNvSpPr/>
      </dsp:nvSpPr>
      <dsp:spPr>
        <a:xfrm>
          <a:off x="1437725" y="3872742"/>
          <a:ext cx="4427678" cy="29911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A8A99D-27AA-4A97-9DA6-9DDDAAE7F441}">
      <dsp:nvSpPr>
        <dsp:cNvPr id="0" name=""/>
        <dsp:cNvSpPr/>
      </dsp:nvSpPr>
      <dsp:spPr>
        <a:xfrm>
          <a:off x="4045135" y="2577892"/>
          <a:ext cx="1771071" cy="1259428"/>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noProof="0" dirty="0">
              <a:solidFill>
                <a:schemeClr val="tx1"/>
              </a:solidFill>
            </a:rPr>
            <a:t>Which may decreases the interest in </a:t>
          </a:r>
          <a:r>
            <a:rPr lang="en-US" sz="1700" i="1" kern="1200" noProof="0" dirty="0" err="1">
              <a:solidFill>
                <a:schemeClr val="tx1"/>
              </a:solidFill>
            </a:rPr>
            <a:t>MNB</a:t>
          </a:r>
          <a:r>
            <a:rPr lang="en-US" sz="1700" i="1" kern="1200" noProof="0" dirty="0">
              <a:solidFill>
                <a:schemeClr val="tx1"/>
              </a:solidFill>
            </a:rPr>
            <a:t> recommendation</a:t>
          </a:r>
        </a:p>
      </dsp:txBody>
      <dsp:txXfrm>
        <a:off x="4106615" y="2639372"/>
        <a:ext cx="1648111" cy="1136468"/>
      </dsp:txXfrm>
    </dsp:sp>
    <dsp:sp modelId="{522806F5-6DBE-4775-8C23-F7E732B73AA9}">
      <dsp:nvSpPr>
        <dsp:cNvPr id="0" name=""/>
        <dsp:cNvSpPr/>
      </dsp:nvSpPr>
      <dsp:spPr>
        <a:xfrm>
          <a:off x="4045135" y="1259428"/>
          <a:ext cx="1771071" cy="1259428"/>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noProof="0" dirty="0">
              <a:solidFill>
                <a:schemeClr val="tx1"/>
              </a:solidFill>
            </a:rPr>
            <a:t>Motivation of debtors for fixing the rate may decline</a:t>
          </a:r>
        </a:p>
      </dsp:txBody>
      <dsp:txXfrm>
        <a:off x="4106615" y="1320908"/>
        <a:ext cx="1648111" cy="1136468"/>
      </dsp:txXfrm>
    </dsp:sp>
    <dsp:sp modelId="{4C9A9C64-C53E-45F3-B271-406448EBD00D}">
      <dsp:nvSpPr>
        <dsp:cNvPr id="0" name=""/>
        <dsp:cNvSpPr/>
      </dsp:nvSpPr>
      <dsp:spPr>
        <a:xfrm>
          <a:off x="1486921" y="2577892"/>
          <a:ext cx="1771071" cy="1259428"/>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1" kern="1200" noProof="0" dirty="0">
              <a:solidFill>
                <a:schemeClr val="tx1"/>
              </a:solidFill>
            </a:rPr>
            <a:t>Interest rates can be fixed at a lower interest rate</a:t>
          </a:r>
          <a:endParaRPr lang="en-US" sz="1700" i="1" kern="1200" noProof="0" dirty="0">
            <a:solidFill>
              <a:schemeClr val="tx1"/>
            </a:solidFill>
          </a:endParaRPr>
        </a:p>
      </dsp:txBody>
      <dsp:txXfrm>
        <a:off x="1548401" y="2639372"/>
        <a:ext cx="1648111" cy="1136468"/>
      </dsp:txXfrm>
    </dsp:sp>
    <dsp:sp modelId="{33025CEC-DFF1-46FC-8C2F-E405FC53FD63}">
      <dsp:nvSpPr>
        <dsp:cNvPr id="0" name=""/>
        <dsp:cNvSpPr/>
      </dsp:nvSpPr>
      <dsp:spPr>
        <a:xfrm>
          <a:off x="1486921" y="1259428"/>
          <a:ext cx="1771071" cy="1259428"/>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noProof="0" dirty="0">
              <a:solidFill>
                <a:schemeClr val="tx1"/>
              </a:solidFill>
            </a:rPr>
            <a:t>Low(</a:t>
          </a:r>
          <a:r>
            <a:rPr lang="en-US" sz="1700" i="1" kern="1200" noProof="0" dirty="0" err="1">
              <a:solidFill>
                <a:schemeClr val="tx1"/>
              </a:solidFill>
            </a:rPr>
            <a:t>er</a:t>
          </a:r>
          <a:r>
            <a:rPr lang="en-US" sz="1700" i="1" kern="1200" noProof="0" dirty="0">
              <a:solidFill>
                <a:schemeClr val="tx1"/>
              </a:solidFill>
            </a:rPr>
            <a:t>) for long(</a:t>
          </a:r>
          <a:r>
            <a:rPr lang="en-US" sz="1700" i="1" kern="1200" noProof="0" dirty="0" err="1">
              <a:solidFill>
                <a:schemeClr val="tx1"/>
              </a:solidFill>
            </a:rPr>
            <a:t>er</a:t>
          </a:r>
          <a:r>
            <a:rPr lang="en-US" sz="1700" i="1" kern="1200" noProof="0" dirty="0">
              <a:solidFill>
                <a:schemeClr val="tx1"/>
              </a:solidFill>
            </a:rPr>
            <a:t>) = </a:t>
          </a:r>
          <a:r>
            <a:rPr lang="en-US" sz="1700" b="1" i="1" kern="1200" noProof="0" dirty="0">
              <a:solidFill>
                <a:schemeClr val="tx1"/>
              </a:solidFill>
            </a:rPr>
            <a:t>interest rate risk decreases</a:t>
          </a:r>
        </a:p>
      </dsp:txBody>
      <dsp:txXfrm>
        <a:off x="1548401" y="1320908"/>
        <a:ext cx="1648111" cy="1136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D9F89-3136-4400-8880-6F4C9D1922CA}">
      <dsp:nvSpPr>
        <dsp:cNvPr id="0" name=""/>
        <dsp:cNvSpPr/>
      </dsp:nvSpPr>
      <dsp:spPr>
        <a:xfrm>
          <a:off x="-6213134" y="-950508"/>
          <a:ext cx="7395832" cy="7395832"/>
        </a:xfrm>
        <a:prstGeom prst="blockArc">
          <a:avLst>
            <a:gd name="adj1" fmla="val 18900000"/>
            <a:gd name="adj2" fmla="val 2700000"/>
            <a:gd name="adj3" fmla="val 303"/>
          </a:avLst>
        </a:prstGeom>
        <a:noFill/>
        <a:ln w="25400" cap="flat" cmpd="sng" algn="ctr">
          <a:solidFill>
            <a:srgbClr val="20265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0BBA9B4-F286-488B-BA4B-91A2B12188B1}">
      <dsp:nvSpPr>
        <dsp:cNvPr id="0" name=""/>
        <dsp:cNvSpPr/>
      </dsp:nvSpPr>
      <dsp:spPr>
        <a:xfrm>
          <a:off x="516754" y="243676"/>
          <a:ext cx="8389313" cy="886350"/>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36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Global trade and </a:t>
          </a:r>
          <a:r>
            <a:rPr lang="en-US" sz="1800" b="0" kern="1200" noProof="0" dirty="0" err="1">
              <a:solidFill>
                <a:sysClr val="window" lastClr="FFFFFF"/>
              </a:solidFill>
              <a:latin typeface="Calibri" panose="020F0502020204030204" pitchFamily="34" charset="0"/>
              <a:ea typeface="+mn-ea"/>
              <a:cs typeface="+mn-cs"/>
            </a:rPr>
            <a:t>ge</a:t>
          </a:r>
          <a:r>
            <a:rPr lang="hu-HU" sz="1800" b="0" kern="1200" noProof="0" dirty="0">
              <a:solidFill>
                <a:sysClr val="window" lastClr="FFFFFF"/>
              </a:solidFill>
              <a:latin typeface="Calibri" panose="020F0502020204030204" pitchFamily="34" charset="0"/>
              <a:ea typeface="+mn-ea"/>
              <a:cs typeface="+mn-cs"/>
            </a:rPr>
            <a:t>o</a:t>
          </a:r>
          <a:r>
            <a:rPr lang="en-US" sz="1800" b="0" kern="1200" noProof="0" dirty="0">
              <a:solidFill>
                <a:sysClr val="window" lastClr="FFFFFF"/>
              </a:solidFill>
              <a:latin typeface="Calibri" panose="020F0502020204030204" pitchFamily="34" charset="0"/>
              <a:ea typeface="+mn-ea"/>
              <a:cs typeface="+mn-cs"/>
            </a:rPr>
            <a:t>political </a:t>
          </a:r>
          <a:r>
            <a:rPr lang="en-US" sz="1800" b="1" kern="1200" noProof="0" dirty="0">
              <a:solidFill>
                <a:sysClr val="window" lastClr="FFFFFF"/>
              </a:solidFill>
              <a:latin typeface="Calibri" panose="020F0502020204030204" pitchFamily="34" charset="0"/>
              <a:ea typeface="+mn-ea"/>
              <a:cs typeface="+mn-cs"/>
            </a:rPr>
            <a:t>tensions deepened, economic expectations deteriorated</a:t>
          </a:r>
          <a:r>
            <a:rPr lang="en-US" sz="1800" b="0" kern="1200" noProof="0" dirty="0">
              <a:solidFill>
                <a:sysClr val="window" lastClr="FFFFFF"/>
              </a:solidFill>
              <a:latin typeface="Calibri" panose="020F0502020204030204" pitchFamily="34" charset="0"/>
              <a:ea typeface="+mn-ea"/>
              <a:cs typeface="+mn-cs"/>
            </a:rPr>
            <a:t> since our last Report. Central banks in developed countries were </a:t>
          </a:r>
          <a:r>
            <a:rPr lang="en-US" sz="1800" b="1" kern="1200" noProof="0" dirty="0">
              <a:solidFill>
                <a:sysClr val="window" lastClr="FFFFFF"/>
              </a:solidFill>
              <a:latin typeface="Calibri" panose="020F0502020204030204" pitchFamily="34" charset="0"/>
              <a:ea typeface="+mn-ea"/>
              <a:cs typeface="+mn-cs"/>
            </a:rPr>
            <a:t>forced to take a U-turn </a:t>
          </a:r>
          <a:r>
            <a:rPr lang="en-US" sz="1800" b="0" kern="1200" noProof="0" dirty="0">
              <a:solidFill>
                <a:sysClr val="window" lastClr="FFFFFF"/>
              </a:solidFill>
              <a:latin typeface="Calibri" panose="020F0502020204030204" pitchFamily="34" charset="0"/>
              <a:ea typeface="+mn-ea"/>
              <a:cs typeface="+mn-cs"/>
            </a:rPr>
            <a:t>in the last few months.</a:t>
          </a:r>
        </a:p>
      </dsp:txBody>
      <dsp:txXfrm>
        <a:off x="516754" y="243676"/>
        <a:ext cx="8389313" cy="886350"/>
      </dsp:txXfrm>
    </dsp:sp>
    <dsp:sp modelId="{17989FF0-9458-4918-9644-66FC8361081F}">
      <dsp:nvSpPr>
        <dsp:cNvPr id="0" name=""/>
        <dsp:cNvSpPr/>
      </dsp:nvSpPr>
      <dsp:spPr>
        <a:xfrm>
          <a:off x="82636" y="257432"/>
          <a:ext cx="858839" cy="858839"/>
        </a:xfrm>
        <a:prstGeom prst="ellipse">
          <a:avLst/>
        </a:prstGeom>
        <a:solidFill>
          <a:schemeClr val="bg1"/>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B3D779A-965A-4FD6-814B-7881F1A1A2BC}">
      <dsp:nvSpPr>
        <dsp:cNvPr id="0" name=""/>
        <dsp:cNvSpPr/>
      </dsp:nvSpPr>
      <dsp:spPr>
        <a:xfrm>
          <a:off x="1009089" y="1295559"/>
          <a:ext cx="7896978" cy="843140"/>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363" tIns="45720" rIns="45720" bIns="45720" numCol="1" spcCol="1270" anchor="ctr" anchorCtr="0">
          <a:noAutofit/>
        </a:bodyPr>
        <a:lstStyle/>
        <a:p>
          <a:pPr marL="0" lvl="0" indent="0" algn="l" defTabSz="800100">
            <a:lnSpc>
              <a:spcPct val="90000"/>
            </a:lnSpc>
            <a:spcBef>
              <a:spcPct val="0"/>
            </a:spcBef>
            <a:spcAft>
              <a:spcPct val="35000"/>
            </a:spcAft>
            <a:buNone/>
          </a:pPr>
          <a:r>
            <a:rPr lang="hu-HU" sz="1800" b="0" kern="1200" noProof="0" dirty="0">
              <a:solidFill>
                <a:sysClr val="window" lastClr="FFFFFF"/>
              </a:solidFill>
              <a:latin typeface="Calibri" panose="020F0502020204030204" pitchFamily="34" charset="0"/>
              <a:ea typeface="+mn-ea"/>
              <a:cs typeface="+mn-cs"/>
            </a:rPr>
            <a:t>H</a:t>
          </a:r>
          <a:r>
            <a:rPr lang="en-US" sz="1800" b="0" kern="1200" noProof="0" dirty="0" err="1">
              <a:solidFill>
                <a:sysClr val="window" lastClr="FFFFFF"/>
              </a:solidFill>
              <a:latin typeface="Calibri" panose="020F0502020204030204" pitchFamily="34" charset="0"/>
              <a:ea typeface="+mn-ea"/>
              <a:cs typeface="+mn-cs"/>
            </a:rPr>
            <a:t>ousing</a:t>
          </a:r>
          <a:r>
            <a:rPr lang="en-US" sz="1800" b="0" kern="1200" noProof="0" dirty="0">
              <a:solidFill>
                <a:sysClr val="window" lastClr="FFFFFF"/>
              </a:solidFill>
              <a:latin typeface="Calibri" panose="020F0502020204030204" pitchFamily="34" charset="0"/>
              <a:ea typeface="+mn-ea"/>
              <a:cs typeface="+mn-cs"/>
            </a:rPr>
            <a:t> market</a:t>
          </a:r>
          <a:r>
            <a:rPr lang="hu-HU" sz="1800" b="0" kern="1200" noProof="0" dirty="0">
              <a:solidFill>
                <a:sysClr val="window" lastClr="FFFFFF"/>
              </a:solidFill>
              <a:latin typeface="Calibri" panose="020F0502020204030204" pitchFamily="34" charset="0"/>
              <a:ea typeface="+mn-ea"/>
              <a:cs typeface="+mn-cs"/>
            </a:rPr>
            <a:t> in Budapest is </a:t>
          </a:r>
          <a:r>
            <a:rPr lang="en-US" sz="1800" b="0" kern="1200" noProof="0" dirty="0">
              <a:solidFill>
                <a:sysClr val="window" lastClr="FFFFFF"/>
              </a:solidFill>
              <a:latin typeface="Calibri" panose="020F0502020204030204" pitchFamily="34" charset="0"/>
              <a:ea typeface="+mn-ea"/>
              <a:cs typeface="+mn-cs"/>
            </a:rPr>
            <a:t>still</a:t>
          </a:r>
          <a:r>
            <a:rPr lang="hu-HU" sz="1800" b="0" kern="1200" noProof="0" dirty="0">
              <a:solidFill>
                <a:sysClr val="window" lastClr="FFFFFF"/>
              </a:solidFill>
              <a:latin typeface="Calibri" panose="020F0502020204030204" pitchFamily="34" charset="0"/>
              <a:ea typeface="+mn-ea"/>
              <a:cs typeface="+mn-cs"/>
            </a:rPr>
            <a:t> </a:t>
          </a:r>
          <a:r>
            <a:rPr lang="en-US" sz="1800" b="0" kern="1200" noProof="0" dirty="0" err="1">
              <a:solidFill>
                <a:sysClr val="window" lastClr="FFFFFF"/>
              </a:solidFill>
              <a:latin typeface="Calibri" panose="020F0502020204030204" pitchFamily="34" charset="0"/>
              <a:ea typeface="+mn-ea"/>
              <a:cs typeface="+mn-cs"/>
            </a:rPr>
            <a:t>characteri</a:t>
          </a:r>
          <a:r>
            <a:rPr lang="hu-HU" sz="1800" b="0" kern="1200" noProof="0" dirty="0">
              <a:solidFill>
                <a:sysClr val="window" lastClr="FFFFFF"/>
              </a:solidFill>
              <a:latin typeface="Calibri" panose="020F0502020204030204" pitchFamily="34" charset="0"/>
              <a:ea typeface="+mn-ea"/>
              <a:cs typeface="+mn-cs"/>
            </a:rPr>
            <a:t>z</a:t>
          </a:r>
          <a:r>
            <a:rPr lang="en-US" sz="1800" b="0" kern="1200" noProof="0" dirty="0">
              <a:solidFill>
                <a:sysClr val="window" lastClr="FFFFFF"/>
              </a:solidFill>
              <a:latin typeface="Calibri" panose="020F0502020204030204" pitchFamily="34" charset="0"/>
              <a:ea typeface="+mn-ea"/>
              <a:cs typeface="+mn-cs"/>
            </a:rPr>
            <a:t>ed</a:t>
          </a:r>
          <a:r>
            <a:rPr lang="hu-HU" sz="1800" b="0" kern="1200" noProof="0" dirty="0">
              <a:solidFill>
                <a:sysClr val="window" lastClr="FFFFFF"/>
              </a:solidFill>
              <a:latin typeface="Calibri" panose="020F0502020204030204" pitchFamily="34" charset="0"/>
              <a:ea typeface="+mn-ea"/>
              <a:cs typeface="+mn-cs"/>
            </a:rPr>
            <a:t> </a:t>
          </a:r>
          <a:r>
            <a:rPr lang="en-US" sz="1800" b="0" kern="1200" noProof="0" dirty="0">
              <a:solidFill>
                <a:sysClr val="window" lastClr="FFFFFF"/>
              </a:solidFill>
              <a:latin typeface="Calibri" panose="020F0502020204030204" pitchFamily="34" charset="0"/>
              <a:ea typeface="+mn-ea"/>
              <a:cs typeface="+mn-cs"/>
            </a:rPr>
            <a:t>by</a:t>
          </a:r>
          <a:r>
            <a:rPr lang="hu-HU" sz="1800" b="0" kern="1200" noProof="0" dirty="0">
              <a:solidFill>
                <a:sysClr val="window" lastClr="FFFFFF"/>
              </a:solidFill>
              <a:latin typeface="Calibri" panose="020F0502020204030204" pitchFamily="34" charset="0"/>
              <a:ea typeface="+mn-ea"/>
              <a:cs typeface="+mn-cs"/>
            </a:rPr>
            <a:t> </a:t>
          </a:r>
          <a:r>
            <a:rPr lang="en-US" sz="1800" b="0" kern="1200" noProof="0" dirty="0">
              <a:solidFill>
                <a:sysClr val="window" lastClr="FFFFFF"/>
              </a:solidFill>
              <a:latin typeface="Calibri" panose="020F0502020204030204" pitchFamily="34" charset="0"/>
              <a:ea typeface="+mn-ea"/>
              <a:cs typeface="+mn-cs"/>
            </a:rPr>
            <a:t>the </a:t>
          </a:r>
          <a:r>
            <a:rPr lang="en-US" sz="1800" b="1" kern="1200" noProof="0" dirty="0">
              <a:solidFill>
                <a:sysClr val="window" lastClr="FFFFFF"/>
              </a:solidFill>
              <a:latin typeface="Calibri" panose="020F0502020204030204" pitchFamily="34" charset="0"/>
              <a:ea typeface="+mn-ea"/>
              <a:cs typeface="+mn-cs"/>
            </a:rPr>
            <a:t>risk of overvaluation</a:t>
          </a:r>
          <a:r>
            <a:rPr lang="en-US" sz="1800" b="0" kern="1200" noProof="0" dirty="0">
              <a:solidFill>
                <a:sysClr val="window" lastClr="FFFFFF"/>
              </a:solidFill>
              <a:latin typeface="Calibri" panose="020F0502020204030204" pitchFamily="34" charset="0"/>
              <a:ea typeface="+mn-ea"/>
              <a:cs typeface="+mn-cs"/>
            </a:rPr>
            <a:t>. The </a:t>
          </a:r>
          <a:r>
            <a:rPr lang="en-US" sz="1800" b="1" kern="1200" noProof="0" dirty="0">
              <a:solidFill>
                <a:sysClr val="window" lastClr="FFFFFF"/>
              </a:solidFill>
              <a:latin typeface="Calibri" panose="020F0502020204030204" pitchFamily="34" charset="0"/>
              <a:ea typeface="+mn-ea"/>
              <a:cs typeface="+mn-cs"/>
            </a:rPr>
            <a:t>introduction of </a:t>
          </a:r>
          <a:r>
            <a:rPr lang="en-US" sz="1800" b="1" kern="1200" noProof="0" dirty="0" err="1">
              <a:solidFill>
                <a:sysClr val="window" lastClr="FFFFFF"/>
              </a:solidFill>
              <a:latin typeface="Calibri" panose="020F0502020204030204" pitchFamily="34" charset="0"/>
              <a:ea typeface="+mn-ea"/>
              <a:cs typeface="+mn-cs"/>
            </a:rPr>
            <a:t>MÁP</a:t>
          </a:r>
          <a:r>
            <a:rPr lang="en-US" sz="1800" b="1" kern="1200" noProof="0" dirty="0">
              <a:solidFill>
                <a:sysClr val="window" lastClr="FFFFFF"/>
              </a:solidFill>
              <a:latin typeface="Calibri" panose="020F0502020204030204" pitchFamily="34" charset="0"/>
              <a:ea typeface="+mn-ea"/>
              <a:cs typeface="+mn-cs"/>
            </a:rPr>
            <a:t>+ may have an alleviating effect on price increases</a:t>
          </a:r>
          <a:r>
            <a:rPr lang="en-US" sz="1800" b="0" kern="1200" noProof="0" dirty="0">
              <a:solidFill>
                <a:sysClr val="window" lastClr="FFFFFF"/>
              </a:solidFill>
              <a:latin typeface="Calibri" panose="020F0502020204030204" pitchFamily="34" charset="0"/>
              <a:ea typeface="+mn-ea"/>
              <a:cs typeface="+mn-cs"/>
            </a:rPr>
            <a:t>. </a:t>
          </a:r>
          <a:r>
            <a:rPr lang="hu-HU" sz="1800" b="1" kern="1200" noProof="0" dirty="0">
              <a:solidFill>
                <a:sysClr val="window" lastClr="FFFFFF"/>
              </a:solidFill>
              <a:latin typeface="Calibri" panose="020F0502020204030204" pitchFamily="34" charset="0"/>
              <a:ea typeface="+mn-ea"/>
              <a:cs typeface="+mn-cs"/>
            </a:rPr>
            <a:t>R</a:t>
          </a:r>
          <a:r>
            <a:rPr lang="en-US" sz="1800" b="1" kern="1200" dirty="0" err="1"/>
            <a:t>isky</a:t>
          </a:r>
          <a:r>
            <a:rPr lang="en-US" sz="1800" b="1" kern="1200" dirty="0"/>
            <a:t> exposure </a:t>
          </a:r>
          <a:r>
            <a:rPr lang="en-US" sz="1800" kern="1200" dirty="0"/>
            <a:t>of the banking sector to the housing market</a:t>
          </a:r>
          <a:r>
            <a:rPr lang="hu-HU" sz="1800" kern="1200" dirty="0"/>
            <a:t> </a:t>
          </a:r>
          <a:r>
            <a:rPr lang="hu-HU" sz="1800" b="1" kern="1200" dirty="0"/>
            <a:t>is </a:t>
          </a:r>
          <a:r>
            <a:rPr lang="en-US" sz="1800" b="1" kern="1200" dirty="0"/>
            <a:t>limited</a:t>
          </a:r>
          <a:r>
            <a:rPr lang="hu-HU" sz="1800" kern="1200" dirty="0"/>
            <a:t>.</a:t>
          </a:r>
          <a:endParaRPr lang="en-US" sz="1800" b="0" kern="1200" noProof="0" dirty="0">
            <a:solidFill>
              <a:sysClr val="window" lastClr="FFFFFF"/>
            </a:solidFill>
            <a:latin typeface="Calibri" panose="020F0502020204030204" pitchFamily="34" charset="0"/>
            <a:ea typeface="+mn-ea"/>
            <a:cs typeface="+mn-cs"/>
          </a:endParaRPr>
        </a:p>
      </dsp:txBody>
      <dsp:txXfrm>
        <a:off x="1009089" y="1295559"/>
        <a:ext cx="7896978" cy="843140"/>
      </dsp:txXfrm>
    </dsp:sp>
    <dsp:sp modelId="{22EBB5E2-1E7A-4E52-9DF7-8D503A7ECB4F}">
      <dsp:nvSpPr>
        <dsp:cNvPr id="0" name=""/>
        <dsp:cNvSpPr/>
      </dsp:nvSpPr>
      <dsp:spPr>
        <a:xfrm>
          <a:off x="579669" y="1287710"/>
          <a:ext cx="858839" cy="858839"/>
        </a:xfrm>
        <a:prstGeom prst="ellipse">
          <a:avLst/>
        </a:prstGeom>
        <a:solidFill>
          <a:schemeClr val="lt1">
            <a:hueOff val="0"/>
            <a:satOff val="0"/>
            <a:lumOff val="0"/>
            <a:alphaOff val="0"/>
          </a:schemeClr>
        </a:solidFill>
        <a:ln w="254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E2FC0701-CA75-46A5-83E5-5C5496C652C7}">
      <dsp:nvSpPr>
        <dsp:cNvPr id="0" name=""/>
        <dsp:cNvSpPr/>
      </dsp:nvSpPr>
      <dsp:spPr>
        <a:xfrm>
          <a:off x="1160197" y="2309028"/>
          <a:ext cx="7745870" cy="876758"/>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36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Dynamic</a:t>
          </a:r>
          <a:r>
            <a:rPr lang="hu-HU" sz="1800" b="0" kern="1200" noProof="0" dirty="0">
              <a:solidFill>
                <a:sysClr val="window" lastClr="FFFFFF"/>
              </a:solidFill>
              <a:latin typeface="Calibri" panose="020F0502020204030204" pitchFamily="34" charset="0"/>
              <a:ea typeface="+mn-ea"/>
              <a:cs typeface="+mn-cs"/>
            </a:rPr>
            <a:t> </a:t>
          </a:r>
          <a:r>
            <a:rPr lang="en-US" sz="1800" b="0" kern="1200" noProof="0" dirty="0">
              <a:solidFill>
                <a:sysClr val="window" lastClr="FFFFFF"/>
              </a:solidFill>
              <a:latin typeface="Calibri" panose="020F0502020204030204" pitchFamily="34" charset="0"/>
              <a:ea typeface="+mn-ea"/>
              <a:cs typeface="+mn-cs"/>
            </a:rPr>
            <a:t>loan</a:t>
          </a:r>
          <a:r>
            <a:rPr lang="hu-HU" sz="1800" b="0" kern="1200" noProof="0" dirty="0">
              <a:solidFill>
                <a:sysClr val="window" lastClr="FFFFFF"/>
              </a:solidFill>
              <a:latin typeface="Calibri" panose="020F0502020204030204" pitchFamily="34" charset="0"/>
              <a:ea typeface="+mn-ea"/>
              <a:cs typeface="+mn-cs"/>
            </a:rPr>
            <a:t> </a:t>
          </a:r>
          <a:r>
            <a:rPr lang="en-US" sz="1800" b="0" kern="1200" noProof="0" dirty="0">
              <a:solidFill>
                <a:sysClr val="window" lastClr="FFFFFF"/>
              </a:solidFill>
              <a:latin typeface="Calibri" panose="020F0502020204030204" pitchFamily="34" charset="0"/>
              <a:ea typeface="+mn-ea"/>
              <a:cs typeface="+mn-cs"/>
            </a:rPr>
            <a:t>expansion</a:t>
          </a:r>
          <a:r>
            <a:rPr lang="hu-HU" sz="1800" b="0" kern="1200" noProof="0" dirty="0">
              <a:solidFill>
                <a:sysClr val="window" lastClr="FFFFFF"/>
              </a:solidFill>
              <a:latin typeface="Calibri" panose="020F0502020204030204" pitchFamily="34" charset="0"/>
              <a:ea typeface="+mn-ea"/>
              <a:cs typeface="+mn-cs"/>
            </a:rPr>
            <a:t> is</a:t>
          </a:r>
          <a:r>
            <a:rPr lang="en-US" sz="1800" b="0" kern="1200" noProof="0" dirty="0">
              <a:solidFill>
                <a:sysClr val="window" lastClr="FFFFFF"/>
              </a:solidFill>
              <a:latin typeface="Calibri" panose="020F0502020204030204" pitchFamily="34" charset="0"/>
              <a:ea typeface="+mn-ea"/>
              <a:cs typeface="+mn-cs"/>
            </a:rPr>
            <a:t> </a:t>
          </a:r>
          <a:r>
            <a:rPr lang="hu-HU" sz="1800" b="0" kern="1200" noProof="0" dirty="0">
              <a:solidFill>
                <a:sysClr val="window" lastClr="FFFFFF"/>
              </a:solidFill>
              <a:latin typeface="Calibri" panose="020F0502020204030204" pitchFamily="34" charset="0"/>
              <a:ea typeface="+mn-ea"/>
              <a:cs typeface="+mn-cs"/>
            </a:rPr>
            <a:t>in line </a:t>
          </a:r>
          <a:r>
            <a:rPr lang="en-US" sz="1800" b="0" kern="1200" noProof="0" dirty="0">
              <a:solidFill>
                <a:sysClr val="window" lastClr="FFFFFF"/>
              </a:solidFill>
              <a:latin typeface="Calibri" panose="020F0502020204030204" pitchFamily="34" charset="0"/>
              <a:ea typeface="+mn-ea"/>
              <a:cs typeface="+mn-cs"/>
            </a:rPr>
            <a:t>with</a:t>
          </a:r>
          <a:r>
            <a:rPr lang="hu-HU" sz="1800" b="0" kern="1200" noProof="0" dirty="0">
              <a:solidFill>
                <a:sysClr val="window" lastClr="FFFFFF"/>
              </a:solidFill>
              <a:latin typeface="Calibri" panose="020F0502020204030204" pitchFamily="34" charset="0"/>
              <a:ea typeface="+mn-ea"/>
              <a:cs typeface="+mn-cs"/>
            </a:rPr>
            <a:t> </a:t>
          </a:r>
          <a:r>
            <a:rPr lang="en-US" sz="1800" b="1" kern="1200" noProof="0" dirty="0">
              <a:solidFill>
                <a:sysClr val="window" lastClr="FFFFFF"/>
              </a:solidFill>
              <a:latin typeface="Calibri" panose="020F0502020204030204" pitchFamily="34" charset="0"/>
              <a:ea typeface="+mn-ea"/>
              <a:cs typeface="+mn-cs"/>
            </a:rPr>
            <a:t>the strengthening of the real economy.</a:t>
          </a:r>
          <a:r>
            <a:rPr lang="en-US" sz="1800" b="0" kern="1200" noProof="0" dirty="0">
              <a:solidFill>
                <a:sysClr val="window" lastClr="FFFFFF"/>
              </a:solidFill>
              <a:latin typeface="Calibri" panose="020F0502020204030204" pitchFamily="34" charset="0"/>
              <a:ea typeface="+mn-ea"/>
              <a:cs typeface="+mn-cs"/>
            </a:rPr>
            <a:t> In the corporate segment, lending to </a:t>
          </a:r>
          <a:r>
            <a:rPr lang="en-US" sz="1800" b="1" kern="1200" noProof="0" dirty="0">
              <a:solidFill>
                <a:sysClr val="window" lastClr="FFFFFF"/>
              </a:solidFill>
              <a:latin typeface="Calibri" panose="020F0502020204030204" pitchFamily="34" charset="0"/>
              <a:ea typeface="+mn-ea"/>
              <a:cs typeface="+mn-cs"/>
            </a:rPr>
            <a:t>relatively less cyclical sectors</a:t>
          </a:r>
          <a:r>
            <a:rPr lang="en-US" sz="1800" b="0" kern="1200" noProof="0" dirty="0">
              <a:solidFill>
                <a:sysClr val="window" lastClr="FFFFFF"/>
              </a:solidFill>
              <a:latin typeface="Calibri" panose="020F0502020204030204" pitchFamily="34" charset="0"/>
              <a:ea typeface="+mn-ea"/>
              <a:cs typeface="+mn-cs"/>
            </a:rPr>
            <a:t> </a:t>
          </a:r>
          <a:r>
            <a:rPr lang="hu-HU" sz="1800" b="0" kern="1200" noProof="0" dirty="0">
              <a:solidFill>
                <a:sysClr val="window" lastClr="FFFFFF"/>
              </a:solidFill>
              <a:latin typeface="Calibri" panose="020F0502020204030204" pitchFamily="34" charset="0"/>
              <a:ea typeface="+mn-ea"/>
              <a:cs typeface="+mn-cs"/>
            </a:rPr>
            <a:t>is </a:t>
          </a:r>
          <a:r>
            <a:rPr lang="en-US" sz="1800" b="0" kern="1200" noProof="0" dirty="0">
              <a:solidFill>
                <a:sysClr val="window" lastClr="FFFFFF"/>
              </a:solidFill>
              <a:latin typeface="Calibri" panose="020F0502020204030204" pitchFamily="34" charset="0"/>
              <a:ea typeface="+mn-ea"/>
              <a:cs typeface="+mn-cs"/>
            </a:rPr>
            <a:t>grow</a:t>
          </a:r>
          <a:r>
            <a:rPr lang="hu-HU" sz="1800" b="0" kern="1200" noProof="0" dirty="0">
              <a:solidFill>
                <a:sysClr val="window" lastClr="FFFFFF"/>
              </a:solidFill>
              <a:latin typeface="Calibri" panose="020F0502020204030204" pitchFamily="34" charset="0"/>
              <a:ea typeface="+mn-ea"/>
              <a:cs typeface="+mn-cs"/>
            </a:rPr>
            <a:t>ing</a:t>
          </a:r>
          <a:r>
            <a:rPr lang="en-US" sz="1800" b="0" kern="1200" noProof="0" dirty="0">
              <a:solidFill>
                <a:sysClr val="window" lastClr="FFFFFF"/>
              </a:solidFill>
              <a:latin typeface="Calibri" panose="020F0502020204030204" pitchFamily="34" charset="0"/>
              <a:ea typeface="+mn-ea"/>
              <a:cs typeface="+mn-cs"/>
            </a:rPr>
            <a:t>. Banks </a:t>
          </a:r>
          <a:r>
            <a:rPr lang="en-US" sz="1800" b="1" kern="1200" noProof="0" dirty="0">
              <a:solidFill>
                <a:sysClr val="window" lastClr="FFFFFF"/>
              </a:solidFill>
              <a:latin typeface="Calibri" panose="020F0502020204030204" pitchFamily="34" charset="0"/>
              <a:ea typeface="+mn-ea"/>
              <a:cs typeface="+mn-cs"/>
            </a:rPr>
            <a:t>are already tightening </a:t>
          </a:r>
          <a:r>
            <a:rPr lang="en-US" sz="1800" b="0" kern="1200" noProof="0" dirty="0">
              <a:solidFill>
                <a:sysClr val="window" lastClr="FFFFFF"/>
              </a:solidFill>
              <a:latin typeface="Calibri" panose="020F0502020204030204" pitchFamily="34" charset="0"/>
              <a:ea typeface="+mn-ea"/>
              <a:cs typeface="+mn-cs"/>
            </a:rPr>
            <a:t>on the standards of </a:t>
          </a:r>
          <a:r>
            <a:rPr lang="en-US" sz="1800" b="0" kern="1200" noProof="0" dirty="0" err="1">
              <a:solidFill>
                <a:sysClr val="window" lastClr="FFFFFF"/>
              </a:solidFill>
              <a:latin typeface="Calibri" panose="020F0502020204030204" pitchFamily="34" charset="0"/>
              <a:ea typeface="+mn-ea"/>
              <a:cs typeface="+mn-cs"/>
            </a:rPr>
            <a:t>CRE</a:t>
          </a:r>
          <a:r>
            <a:rPr lang="en-US" sz="1800" b="0" kern="1200" noProof="0" dirty="0">
              <a:solidFill>
                <a:sysClr val="window" lastClr="FFFFFF"/>
              </a:solidFill>
              <a:latin typeface="Calibri" panose="020F0502020204030204" pitchFamily="34" charset="0"/>
              <a:ea typeface="+mn-ea"/>
              <a:cs typeface="+mn-cs"/>
            </a:rPr>
            <a:t> loans. </a:t>
          </a:r>
        </a:p>
      </dsp:txBody>
      <dsp:txXfrm>
        <a:off x="1160197" y="2309028"/>
        <a:ext cx="7745870" cy="876758"/>
      </dsp:txXfrm>
    </dsp:sp>
    <dsp:sp modelId="{1A9AED78-025F-400B-A508-978FCBF3A8EB}">
      <dsp:nvSpPr>
        <dsp:cNvPr id="0" name=""/>
        <dsp:cNvSpPr/>
      </dsp:nvSpPr>
      <dsp:spPr>
        <a:xfrm>
          <a:off x="730777" y="2317988"/>
          <a:ext cx="858839" cy="858839"/>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D09FB46-3384-47BA-A79E-3DA881486A5C}">
      <dsp:nvSpPr>
        <dsp:cNvPr id="0" name=""/>
        <dsp:cNvSpPr/>
      </dsp:nvSpPr>
      <dsp:spPr>
        <a:xfrm>
          <a:off x="1009089" y="3301981"/>
          <a:ext cx="7896978" cy="951408"/>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36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The </a:t>
          </a:r>
          <a:r>
            <a:rPr lang="en-US" sz="1800" b="1" kern="1200" noProof="0" dirty="0">
              <a:solidFill>
                <a:sysClr val="window" lastClr="FFFFFF"/>
              </a:solidFill>
              <a:latin typeface="Calibri" panose="020F0502020204030204" pitchFamily="34" charset="0"/>
              <a:ea typeface="+mn-ea"/>
              <a:cs typeface="+mn-cs"/>
            </a:rPr>
            <a:t>additionality of prenatal baby support loans is </a:t>
          </a:r>
          <a:r>
            <a:rPr lang="en-US" sz="1800" b="1" kern="1200" noProof="0" dirty="0" err="1">
              <a:solidFill>
                <a:sysClr val="window" lastClr="FFFFFF"/>
              </a:solidFill>
              <a:latin typeface="Calibri" panose="020F0502020204030204" pitchFamily="34" charset="0"/>
              <a:ea typeface="+mn-ea"/>
              <a:cs typeface="+mn-cs"/>
            </a:rPr>
            <a:t>signifi</a:t>
          </a:r>
          <a:r>
            <a:rPr lang="hu-HU" sz="1800" b="1" kern="1200" noProof="0" dirty="0">
              <a:solidFill>
                <a:sysClr val="window" lastClr="FFFFFF"/>
              </a:solidFill>
              <a:latin typeface="Calibri" panose="020F0502020204030204" pitchFamily="34" charset="0"/>
              <a:ea typeface="+mn-ea"/>
              <a:cs typeface="+mn-cs"/>
            </a:rPr>
            <a:t>c</a:t>
          </a:r>
          <a:r>
            <a:rPr lang="en-US" sz="1800" b="1" kern="1200" noProof="0" dirty="0">
              <a:solidFill>
                <a:sysClr val="window" lastClr="FFFFFF"/>
              </a:solidFill>
              <a:latin typeface="Calibri" panose="020F0502020204030204" pitchFamily="34" charset="0"/>
              <a:ea typeface="+mn-ea"/>
              <a:cs typeface="+mn-cs"/>
            </a:rPr>
            <a:t>ant</a:t>
          </a:r>
          <a:r>
            <a:rPr lang="en-US" sz="1800" b="0" kern="1200" noProof="0" dirty="0">
              <a:solidFill>
                <a:sysClr val="window" lastClr="FFFFFF"/>
              </a:solidFill>
              <a:latin typeface="Calibri" panose="020F0502020204030204" pitchFamily="34" charset="0"/>
              <a:ea typeface="+mn-ea"/>
              <a:cs typeface="+mn-cs"/>
            </a:rPr>
            <a:t>. </a:t>
          </a:r>
          <a:r>
            <a:rPr lang="hu-HU" sz="1800" b="0" kern="1200" noProof="0" dirty="0">
              <a:solidFill>
                <a:sysClr val="window" lastClr="FFFFFF"/>
              </a:solidFill>
              <a:latin typeface="Calibri" panose="020F0502020204030204" pitchFamily="34" charset="0"/>
              <a:ea typeface="+mn-ea"/>
              <a:cs typeface="+mn-cs"/>
            </a:rPr>
            <a:t>The l</a:t>
          </a:r>
          <a:r>
            <a:rPr lang="en-US" sz="1800" b="0" kern="1200" noProof="0" dirty="0" err="1">
              <a:solidFill>
                <a:sysClr val="window" lastClr="FFFFFF"/>
              </a:solidFill>
              <a:latin typeface="Calibri" panose="020F0502020204030204" pitchFamily="34" charset="0"/>
              <a:ea typeface="+mn-ea"/>
              <a:cs typeface="+mn-cs"/>
            </a:rPr>
            <a:t>ower</a:t>
          </a:r>
          <a:r>
            <a:rPr lang="en-US" sz="1800" b="0" kern="1200" noProof="0" dirty="0">
              <a:solidFill>
                <a:sysClr val="window" lastClr="FFFFFF"/>
              </a:solidFill>
              <a:latin typeface="Calibri" panose="020F0502020204030204" pitchFamily="34" charset="0"/>
              <a:ea typeface="+mn-ea"/>
              <a:cs typeface="+mn-cs"/>
            </a:rPr>
            <a:t> for longer interest rate</a:t>
          </a:r>
          <a:r>
            <a:rPr lang="hu-HU" sz="1800" b="0" kern="1200" noProof="0" dirty="0">
              <a:solidFill>
                <a:sysClr val="window" lastClr="FFFFFF"/>
              </a:solidFill>
              <a:latin typeface="Calibri" panose="020F0502020204030204" pitchFamily="34" charset="0"/>
              <a:ea typeface="+mn-ea"/>
              <a:cs typeface="+mn-cs"/>
            </a:rPr>
            <a:t> </a:t>
          </a:r>
          <a:r>
            <a:rPr lang="en-US" sz="1800" b="0" kern="1200" noProof="0" dirty="0">
              <a:solidFill>
                <a:sysClr val="window" lastClr="FFFFFF"/>
              </a:solidFill>
              <a:latin typeface="Calibri" panose="020F0502020204030204" pitchFamily="34" charset="0"/>
              <a:ea typeface="+mn-ea"/>
              <a:cs typeface="+mn-cs"/>
            </a:rPr>
            <a:t>environment </a:t>
          </a:r>
          <a:r>
            <a:rPr lang="en-US" sz="1800" b="1" kern="1200" noProof="0" dirty="0">
              <a:solidFill>
                <a:sysClr val="window" lastClr="FFFFFF"/>
              </a:solidFill>
              <a:latin typeface="Calibri" panose="020F0502020204030204" pitchFamily="34" charset="0"/>
              <a:ea typeface="+mn-ea"/>
              <a:cs typeface="+mn-cs"/>
            </a:rPr>
            <a:t>decrease</a:t>
          </a:r>
          <a:r>
            <a:rPr lang="hu-HU" sz="1800" b="1" kern="1200" noProof="0" dirty="0">
              <a:solidFill>
                <a:sysClr val="window" lastClr="FFFFFF"/>
              </a:solidFill>
              <a:latin typeface="Calibri" panose="020F0502020204030204" pitchFamily="34" charset="0"/>
              <a:ea typeface="+mn-ea"/>
              <a:cs typeface="+mn-cs"/>
            </a:rPr>
            <a:t>s</a:t>
          </a:r>
          <a:r>
            <a:rPr lang="en-US" sz="1800" b="1" kern="1200" noProof="0" dirty="0">
              <a:solidFill>
                <a:sysClr val="window" lastClr="FFFFFF"/>
              </a:solidFill>
              <a:latin typeface="Calibri" panose="020F0502020204030204" pitchFamily="34" charset="0"/>
              <a:ea typeface="+mn-ea"/>
              <a:cs typeface="+mn-cs"/>
            </a:rPr>
            <a:t> interest rate risk </a:t>
          </a:r>
          <a:r>
            <a:rPr lang="en-US" sz="1800" b="0" kern="1200" noProof="0" dirty="0">
              <a:solidFill>
                <a:sysClr val="window" lastClr="FFFFFF"/>
              </a:solidFill>
              <a:latin typeface="Calibri" panose="020F0502020204030204" pitchFamily="34" charset="0"/>
              <a:ea typeface="+mn-ea"/>
              <a:cs typeface="+mn-cs"/>
            </a:rPr>
            <a:t>and create</a:t>
          </a:r>
          <a:r>
            <a:rPr lang="hu-HU" sz="1800" b="0" kern="1200" noProof="0" dirty="0">
              <a:solidFill>
                <a:sysClr val="window" lastClr="FFFFFF"/>
              </a:solidFill>
              <a:latin typeface="Calibri" panose="020F0502020204030204" pitchFamily="34" charset="0"/>
              <a:ea typeface="+mn-ea"/>
              <a:cs typeface="+mn-cs"/>
            </a:rPr>
            <a:t>s</a:t>
          </a:r>
          <a:r>
            <a:rPr lang="en-US" sz="1800" b="0" kern="1200" noProof="0" dirty="0">
              <a:solidFill>
                <a:sysClr val="window" lastClr="FFFFFF"/>
              </a:solidFill>
              <a:latin typeface="Calibri" panose="020F0502020204030204" pitchFamily="34" charset="0"/>
              <a:ea typeface="+mn-ea"/>
              <a:cs typeface="+mn-cs"/>
            </a:rPr>
            <a:t> an opportunity for debtors </a:t>
          </a:r>
          <a:r>
            <a:rPr lang="en-US" sz="1800" b="1" kern="1200" noProof="0" dirty="0">
              <a:solidFill>
                <a:sysClr val="window" lastClr="FFFFFF"/>
              </a:solidFill>
              <a:latin typeface="Calibri" panose="020F0502020204030204" pitchFamily="34" charset="0"/>
              <a:ea typeface="+mn-ea"/>
              <a:cs typeface="+mn-cs"/>
            </a:rPr>
            <a:t>to fix their interest rates on a favorable level</a:t>
          </a:r>
          <a:r>
            <a:rPr lang="en-US" sz="1800" b="0" kern="1200" noProof="0" dirty="0">
              <a:solidFill>
                <a:sysClr val="window" lastClr="FFFFFF"/>
              </a:solidFill>
              <a:latin typeface="Calibri" panose="020F0502020204030204" pitchFamily="34" charset="0"/>
              <a:ea typeface="+mn-ea"/>
              <a:cs typeface="+mn-cs"/>
            </a:rPr>
            <a:t>.</a:t>
          </a:r>
        </a:p>
      </dsp:txBody>
      <dsp:txXfrm>
        <a:off x="1009089" y="3301981"/>
        <a:ext cx="7896978" cy="951408"/>
      </dsp:txXfrm>
    </dsp:sp>
    <dsp:sp modelId="{EC4811AD-BE8E-4DD2-BF04-7DB52222E530}">
      <dsp:nvSpPr>
        <dsp:cNvPr id="0" name=""/>
        <dsp:cNvSpPr/>
      </dsp:nvSpPr>
      <dsp:spPr>
        <a:xfrm>
          <a:off x="579669" y="3348266"/>
          <a:ext cx="858839" cy="858839"/>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0E186E4-D813-49D4-BCA3-969AD7C9A421}">
      <dsp:nvSpPr>
        <dsp:cNvPr id="0" name=""/>
        <dsp:cNvSpPr/>
      </dsp:nvSpPr>
      <dsp:spPr>
        <a:xfrm>
          <a:off x="516754" y="4374672"/>
          <a:ext cx="8389313" cy="866583"/>
        </a:xfrm>
        <a:prstGeom prst="rect">
          <a:avLst/>
        </a:prstGeom>
        <a:solidFill>
          <a:schemeClr val="tx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36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Profitability of banks declined parallel to </a:t>
          </a:r>
          <a:r>
            <a:rPr lang="en-GB" sz="1800" b="0" kern="1200" noProof="0" dirty="0">
              <a:solidFill>
                <a:sysClr val="window" lastClr="FFFFFF"/>
              </a:solidFill>
              <a:latin typeface="Calibri" panose="020F0502020204030204" pitchFamily="34" charset="0"/>
              <a:ea typeface="+mn-ea"/>
              <a:cs typeface="+mn-cs"/>
            </a:rPr>
            <a:t>impairment reversals</a:t>
          </a:r>
          <a:r>
            <a:rPr lang="en-US" sz="1800" b="0" kern="1200" noProof="0" dirty="0">
              <a:solidFill>
                <a:sysClr val="window" lastClr="FFFFFF"/>
              </a:solidFill>
              <a:latin typeface="Calibri" panose="020F0502020204030204" pitchFamily="34" charset="0"/>
              <a:ea typeface="+mn-ea"/>
              <a:cs typeface="+mn-cs"/>
            </a:rPr>
            <a:t>. </a:t>
          </a:r>
          <a:r>
            <a:rPr lang="en-US" sz="1800" b="1" kern="1200" noProof="0" dirty="0">
              <a:solidFill>
                <a:sysClr val="window" lastClr="FFFFFF"/>
              </a:solidFill>
              <a:latin typeface="Calibri" panose="020F0502020204030204" pitchFamily="34" charset="0"/>
              <a:ea typeface="+mn-ea"/>
              <a:cs typeface="+mn-cs"/>
            </a:rPr>
            <a:t>In order to secure a long-term sustainable income, banks need to improve their efficiency.</a:t>
          </a:r>
        </a:p>
      </dsp:txBody>
      <dsp:txXfrm>
        <a:off x="516754" y="4374672"/>
        <a:ext cx="8389313" cy="866583"/>
      </dsp:txXfrm>
    </dsp:sp>
    <dsp:sp modelId="{FCFF821D-A27E-4653-A725-D8468E738ECB}">
      <dsp:nvSpPr>
        <dsp:cNvPr id="0" name=""/>
        <dsp:cNvSpPr/>
      </dsp:nvSpPr>
      <dsp:spPr>
        <a:xfrm>
          <a:off x="87334" y="4378544"/>
          <a:ext cx="858839" cy="858839"/>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06E999-8EDA-4271-A565-4E287EBEAE93}" type="datetimeFigureOut">
              <a:rPr lang="en-US" smtClean="0"/>
              <a:t>12/3/2019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C1B7A55-1294-4E4F-9D3B-EFE610BC9DFF}" type="slidenum">
              <a:rPr lang="en-US" smtClean="0"/>
              <a:t>‹#›</a:t>
            </a:fld>
            <a:endParaRPr lang="en-US"/>
          </a:p>
        </p:txBody>
      </p:sp>
    </p:spTree>
    <p:extLst>
      <p:ext uri="{BB962C8B-B14F-4D97-AF65-F5344CB8AC3E}">
        <p14:creationId xmlns:p14="http://schemas.microsoft.com/office/powerpoint/2010/main" val="328473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9DA06A8C-F5A3-4B7C-8F74-291B4DD7CA63}" type="slidenum">
              <a:rPr lang="en-GB" smtClean="0"/>
              <a:t>3</a:t>
            </a:fld>
            <a:endParaRPr lang="en-GB"/>
          </a:p>
        </p:txBody>
      </p:sp>
    </p:spTree>
    <p:extLst>
      <p:ext uri="{BB962C8B-B14F-4D97-AF65-F5344CB8AC3E}">
        <p14:creationId xmlns:p14="http://schemas.microsoft.com/office/powerpoint/2010/main" val="1781493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ímdia">
    <p:spTree>
      <p:nvGrpSpPr>
        <p:cNvPr id="1" name=""/>
        <p:cNvGrpSpPr/>
        <p:nvPr/>
      </p:nvGrpSpPr>
      <p:grpSpPr>
        <a:xfrm>
          <a:off x="0" y="0"/>
          <a:ext cx="0" cy="0"/>
          <a:chOff x="0" y="0"/>
          <a:chExt cx="0" cy="0"/>
        </a:xfrm>
      </p:grpSpPr>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5326029" y="400113"/>
            <a:ext cx="3533158" cy="300082"/>
          </a:xfrm>
          <a:noFill/>
        </p:spPr>
        <p:txBody>
          <a:bodyPr wrap="square" rtlCol="0">
            <a:spAutoFit/>
          </a:bodyPr>
          <a:lstStyle>
            <a:lvl1pPr algn="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Konferencia | 2018</a:t>
            </a:r>
          </a:p>
        </p:txBody>
      </p:sp>
      <p:sp>
        <p:nvSpPr>
          <p:cNvPr id="4" name="Téglalap 3">
            <a:extLst>
              <a:ext uri="{FF2B5EF4-FFF2-40B4-BE49-F238E27FC236}">
                <a16:creationId xmlns:a16="http://schemas.microsoft.com/office/drawing/2014/main" id="{1EFD92E4-2321-49E5-AEED-0D4F061F923D}"/>
              </a:ext>
            </a:extLst>
          </p:cNvPr>
          <p:cNvSpPr/>
          <p:nvPr/>
        </p:nvSpPr>
        <p:spPr>
          <a:xfrm>
            <a:off x="0" y="1079505"/>
            <a:ext cx="9144000" cy="5778499"/>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2" name="Cím 1">
            <a:extLst>
              <a:ext uri="{FF2B5EF4-FFF2-40B4-BE49-F238E27FC236}">
                <a16:creationId xmlns:a16="http://schemas.microsoft.com/office/drawing/2014/main" id="{398923B4-BAF4-482B-8B9E-42943A59C2D1}"/>
              </a:ext>
            </a:extLst>
          </p:cNvPr>
          <p:cNvSpPr>
            <a:spLocks noGrp="1"/>
          </p:cNvSpPr>
          <p:nvPr>
            <p:ph type="title" hasCustomPrompt="1"/>
          </p:nvPr>
        </p:nvSpPr>
        <p:spPr>
          <a:xfrm>
            <a:off x="415637" y="2211574"/>
            <a:ext cx="8312727" cy="2098808"/>
          </a:xfrm>
          <a:noFill/>
        </p:spPr>
        <p:txBody>
          <a:bodyPr wrap="square" bIns="108000" rtlCol="0" anchor="b">
            <a:noAutofit/>
          </a:bodyPr>
          <a:lstStyle>
            <a:lvl1pPr algn="ctr">
              <a:lnSpc>
                <a:spcPct val="100000"/>
              </a:lnSpc>
              <a:defRPr lang="hu-HU" sz="3600" cap="all" spc="225" baseline="0">
                <a:solidFill>
                  <a:schemeClr val="bg1"/>
                </a:solidFill>
                <a:latin typeface="+mn-lt"/>
                <a:ea typeface="+mn-ea"/>
                <a:cs typeface="+mn-cs"/>
              </a:defRPr>
            </a:lvl1pPr>
          </a:lstStyle>
          <a:p>
            <a:pPr marL="0" lvl="0" algn="ctr" defTabSz="342900"/>
            <a:r>
              <a:rPr lang="hu-HU" dirty="0" err="1"/>
              <a:t>MintacíM</a:t>
            </a:r>
            <a:r>
              <a:rPr lang="hu-HU" dirty="0"/>
              <a:t> szerkesztése</a:t>
            </a:r>
          </a:p>
        </p:txBody>
      </p:sp>
      <p:pic>
        <p:nvPicPr>
          <p:cNvPr id="5" name="Kép 4">
            <a:extLst>
              <a:ext uri="{FF2B5EF4-FFF2-40B4-BE49-F238E27FC236}">
                <a16:creationId xmlns:a16="http://schemas.microsoft.com/office/drawing/2014/main" id="{AA4D6964-545F-4255-BA13-25E11882AE9B}"/>
              </a:ext>
            </a:extLst>
          </p:cNvPr>
          <p:cNvPicPr>
            <a:picLocks/>
          </p:cNvPicPr>
          <p:nvPr/>
        </p:nvPicPr>
        <p:blipFill rotWithShape="1">
          <a:blip r:embed="rId2">
            <a:extLst>
              <a:ext uri="{28A0092B-C50C-407E-A947-70E740481C1C}">
                <a14:useLocalDpi xmlns:a14="http://schemas.microsoft.com/office/drawing/2010/main" val="0"/>
              </a:ext>
            </a:extLst>
          </a:blip>
          <a:srcRect l="49256"/>
          <a:stretch/>
        </p:blipFill>
        <p:spPr>
          <a:xfrm rot="5400000">
            <a:off x="3748962" y="2612183"/>
            <a:ext cx="1594800" cy="5052565"/>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110346" y="4325373"/>
            <a:ext cx="6770915" cy="0"/>
          </a:xfrm>
          <a:prstGeom prst="line">
            <a:avLst/>
          </a:prstGeom>
          <a:ln>
            <a:gradFill>
              <a:gsLst>
                <a:gs pos="27000">
                  <a:schemeClr val="bg1"/>
                </a:gs>
                <a:gs pos="0">
                  <a:schemeClr val="bg1">
                    <a:alpha val="0"/>
                  </a:schemeClr>
                </a:gs>
                <a:gs pos="77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244365" y="400113"/>
            <a:ext cx="3533158" cy="300082"/>
          </a:xfrm>
          <a:noFill/>
        </p:spPr>
        <p:txBody>
          <a:bodyPr wrap="square" rtlCol="0">
            <a:spAutoFit/>
          </a:bodyPr>
          <a:lstStyle>
            <a:lvl1pP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Előadó Neve | titulusa</a:t>
            </a:r>
          </a:p>
        </p:txBody>
      </p:sp>
      <p:grpSp>
        <p:nvGrpSpPr>
          <p:cNvPr id="3" name="Csoportba foglalás 2">
            <a:extLst>
              <a:ext uri="{FF2B5EF4-FFF2-40B4-BE49-F238E27FC236}">
                <a16:creationId xmlns:a16="http://schemas.microsoft.com/office/drawing/2014/main" id="{9B285920-0F2F-4913-A146-A627FA1F22EF}"/>
              </a:ext>
            </a:extLst>
          </p:cNvPr>
          <p:cNvGrpSpPr>
            <a:grpSpLocks noChangeAspect="1"/>
          </p:cNvGrpSpPr>
          <p:nvPr/>
        </p:nvGrpSpPr>
        <p:grpSpPr>
          <a:xfrm>
            <a:off x="3900743" y="407902"/>
            <a:ext cx="1342514" cy="1342514"/>
            <a:chOff x="5357620" y="340777"/>
            <a:chExt cx="1476765" cy="1476765"/>
          </a:xfrm>
        </p:grpSpPr>
        <p:sp>
          <p:nvSpPr>
            <p:cNvPr id="12" name="Ellipszis 11">
              <a:extLst>
                <a:ext uri="{FF2B5EF4-FFF2-40B4-BE49-F238E27FC236}">
                  <a16:creationId xmlns:a16="http://schemas.microsoft.com/office/drawing/2014/main" id="{720D2D16-3C73-4B29-BF0A-5C0CD4A3568B}"/>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3" name="Kép 12">
              <a:extLst>
                <a:ext uri="{FF2B5EF4-FFF2-40B4-BE49-F238E27FC236}">
                  <a16:creationId xmlns:a16="http://schemas.microsoft.com/office/drawing/2014/main" id="{64B7CD62-C5AE-49B3-A3F1-CCDBFFCCD9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grpSp>
    </p:spTree>
    <p:extLst>
      <p:ext uri="{BB962C8B-B14F-4D97-AF65-F5344CB8AC3E}">
        <p14:creationId xmlns:p14="http://schemas.microsoft.com/office/powerpoint/2010/main" val="328457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EB9F1D99-C601-4291-9D39-04D45263AC3B}"/>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6200000">
            <a:off x="3817311" y="2640145"/>
            <a:ext cx="1594839" cy="5054400"/>
          </a:xfrm>
          <a:prstGeom prst="rect">
            <a:avLst/>
          </a:prstGeom>
        </p:spPr>
      </p:pic>
      <p:sp>
        <p:nvSpPr>
          <p:cNvPr id="13" name="Téglalap 12">
            <a:extLst>
              <a:ext uri="{FF2B5EF4-FFF2-40B4-BE49-F238E27FC236}">
                <a16:creationId xmlns:a16="http://schemas.microsoft.com/office/drawing/2014/main" id="{2A2EB4D7-427D-41DD-AE99-B6B9194DE3AC}"/>
              </a:ext>
            </a:extLst>
          </p:cNvPr>
          <p:cNvSpPr/>
          <p:nvPr/>
        </p:nvSpPr>
        <p:spPr>
          <a:xfrm>
            <a:off x="-1" y="893235"/>
            <a:ext cx="9144001" cy="360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5326029" y="400113"/>
            <a:ext cx="3533158" cy="300082"/>
          </a:xfrm>
          <a:noFill/>
        </p:spPr>
        <p:txBody>
          <a:bodyPr wrap="square" rtlCol="0">
            <a:spAutoFit/>
          </a:bodyPr>
          <a:lstStyle>
            <a:lvl1pPr algn="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Konferencia | 2018</a:t>
            </a:r>
          </a:p>
        </p:txBody>
      </p:sp>
      <p:grpSp>
        <p:nvGrpSpPr>
          <p:cNvPr id="12" name="Csoportba foglalás 11">
            <a:extLst>
              <a:ext uri="{FF2B5EF4-FFF2-40B4-BE49-F238E27FC236}">
                <a16:creationId xmlns:a16="http://schemas.microsoft.com/office/drawing/2014/main" id="{D1EEAEB3-CFC8-4394-B774-6AA1C08E9A04}"/>
              </a:ext>
            </a:extLst>
          </p:cNvPr>
          <p:cNvGrpSpPr>
            <a:grpSpLocks noChangeAspect="1"/>
          </p:cNvGrpSpPr>
          <p:nvPr/>
        </p:nvGrpSpPr>
        <p:grpSpPr>
          <a:xfrm>
            <a:off x="3900743" y="407902"/>
            <a:ext cx="1342514" cy="1342514"/>
            <a:chOff x="5357620" y="340777"/>
            <a:chExt cx="1476765" cy="1476765"/>
          </a:xfrm>
        </p:grpSpPr>
        <p:sp>
          <p:nvSpPr>
            <p:cNvPr id="17" name="Ellipszis 16">
              <a:extLst>
                <a:ext uri="{FF2B5EF4-FFF2-40B4-BE49-F238E27FC236}">
                  <a16:creationId xmlns:a16="http://schemas.microsoft.com/office/drawing/2014/main" id="{8A739B8A-ACBE-49F4-9B88-71B3EE960FBA}"/>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FA027976-C715-4431-8E04-1893195DD5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grpSp>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110346" y="4336002"/>
            <a:ext cx="6770915" cy="0"/>
          </a:xfrm>
          <a:prstGeom prst="line">
            <a:avLst/>
          </a:prstGeom>
          <a:ln>
            <a:gradFill>
              <a:gsLst>
                <a:gs pos="27000">
                  <a:schemeClr val="tx2">
                    <a:lumMod val="10000"/>
                    <a:lumOff val="90000"/>
                  </a:schemeClr>
                </a:gs>
                <a:gs pos="0">
                  <a:schemeClr val="bg1">
                    <a:alpha val="0"/>
                  </a:schemeClr>
                </a:gs>
                <a:gs pos="77000">
                  <a:schemeClr val="tx2">
                    <a:lumMod val="10000"/>
                    <a:lumOff val="90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244365" y="400113"/>
            <a:ext cx="3533158" cy="300082"/>
          </a:xfrm>
          <a:noFill/>
        </p:spPr>
        <p:txBody>
          <a:bodyPr wrap="square" rtlCol="0">
            <a:spAutoFit/>
          </a:bodyPr>
          <a:lstStyle>
            <a:lvl1pP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Előadó Neve | titulusa</a:t>
            </a:r>
          </a:p>
        </p:txBody>
      </p:sp>
      <p:sp>
        <p:nvSpPr>
          <p:cNvPr id="16" name="Cím 1">
            <a:extLst>
              <a:ext uri="{FF2B5EF4-FFF2-40B4-BE49-F238E27FC236}">
                <a16:creationId xmlns:a16="http://schemas.microsoft.com/office/drawing/2014/main" id="{60B16E0B-3720-4EB9-98E5-A7CFC7210E10}"/>
              </a:ext>
            </a:extLst>
          </p:cNvPr>
          <p:cNvSpPr>
            <a:spLocks noGrp="1"/>
          </p:cNvSpPr>
          <p:nvPr>
            <p:ph type="title" hasCustomPrompt="1"/>
          </p:nvPr>
        </p:nvSpPr>
        <p:spPr>
          <a:xfrm>
            <a:off x="415637" y="2211574"/>
            <a:ext cx="8312727" cy="2098808"/>
          </a:xfrm>
          <a:noFill/>
        </p:spPr>
        <p:txBody>
          <a:bodyPr wrap="square" bIns="108000" rtlCol="0" anchor="b">
            <a:noAutofit/>
          </a:bodyPr>
          <a:lstStyle>
            <a:lvl1pPr algn="ctr">
              <a:lnSpc>
                <a:spcPct val="100000"/>
              </a:lnSpc>
              <a:defRPr lang="hu-HU" sz="3600" cap="all" spc="225" baseline="0">
                <a:solidFill>
                  <a:schemeClr val="tx2"/>
                </a:solidFill>
                <a:latin typeface="+mn-lt"/>
                <a:ea typeface="+mn-ea"/>
                <a:cs typeface="+mn-cs"/>
              </a:defRPr>
            </a:lvl1pPr>
          </a:lstStyle>
          <a:p>
            <a:pPr marL="0" lvl="0" algn="ctr" defTabSz="342900"/>
            <a:r>
              <a:rPr lang="hu-HU" dirty="0" err="1"/>
              <a:t>MintacíM</a:t>
            </a:r>
            <a:r>
              <a:rPr lang="hu-HU" dirty="0"/>
              <a:t> szerkesztése</a:t>
            </a:r>
          </a:p>
        </p:txBody>
      </p:sp>
    </p:spTree>
    <p:extLst>
      <p:ext uri="{BB962C8B-B14F-4D97-AF65-F5344CB8AC3E}">
        <p14:creationId xmlns:p14="http://schemas.microsoft.com/office/powerpoint/2010/main" val="78548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9E10144-FD81-4BC1-A765-3E1125135280}"/>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0800000">
            <a:off x="0" y="1035000"/>
            <a:ext cx="1763100" cy="4788000"/>
          </a:xfrm>
          <a:prstGeom prst="rect">
            <a:avLst/>
          </a:prstGeom>
        </p:spPr>
      </p:pic>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235774" y="2794239"/>
            <a:ext cx="4983366" cy="1209562"/>
          </a:xfrm>
          <a:noFill/>
        </p:spPr>
        <p:txBody>
          <a:bodyPr wrap="square" rtlCol="0" anchor="ctr">
            <a:spAutoFit/>
          </a:bodyPr>
          <a:lstStyle>
            <a:lvl1pPr>
              <a:lnSpc>
                <a:spcPct val="110000"/>
              </a:lnSpc>
              <a:defRPr lang="hu-HU" sz="3300" cap="all" spc="225" baseline="0">
                <a:solidFill>
                  <a:schemeClr val="tx2"/>
                </a:solidFill>
                <a:latin typeface="+mn-lt"/>
                <a:ea typeface="+mn-ea"/>
                <a:cs typeface="+mn-cs"/>
              </a:defRPr>
            </a:lvl1pPr>
          </a:lstStyle>
          <a:p>
            <a:pPr marL="0" lvl="0" defTabSz="342900"/>
            <a:r>
              <a:rPr lang="hu-HU" dirty="0"/>
              <a:t>Mintacím szerkesztése</a:t>
            </a:r>
          </a:p>
        </p:txBody>
      </p:sp>
      <p:grpSp>
        <p:nvGrpSpPr>
          <p:cNvPr id="8" name="Csoportba foglalás 7">
            <a:extLst>
              <a:ext uri="{FF2B5EF4-FFF2-40B4-BE49-F238E27FC236}">
                <a16:creationId xmlns:a16="http://schemas.microsoft.com/office/drawing/2014/main" id="{CD015DD8-BBBF-4B3F-98C5-3B6027871DC5}"/>
              </a:ext>
            </a:extLst>
          </p:cNvPr>
          <p:cNvGrpSpPr/>
          <p:nvPr/>
        </p:nvGrpSpPr>
        <p:grpSpPr>
          <a:xfrm>
            <a:off x="790749" y="2757743"/>
            <a:ext cx="1342514" cy="1342514"/>
            <a:chOff x="2398603" y="3656545"/>
            <a:chExt cx="1476765" cy="1476765"/>
          </a:xfrm>
        </p:grpSpPr>
        <p:sp>
          <p:nvSpPr>
            <p:cNvPr id="9" name="Ellipszis 8">
              <a:extLst>
                <a:ext uri="{FF2B5EF4-FFF2-40B4-BE49-F238E27FC236}">
                  <a16:creationId xmlns:a16="http://schemas.microsoft.com/office/drawing/2014/main" id="{1D98A545-DE95-4A45-9DEF-A3E72DEBE31B}"/>
                </a:ext>
              </a:extLst>
            </p:cNvPr>
            <p:cNvSpPr>
              <a:spLocks noChangeAspect="1"/>
            </p:cNvSpPr>
            <p:nvPr/>
          </p:nvSpPr>
          <p:spPr>
            <a:xfrm>
              <a:off x="2398603" y="3656545"/>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424597F1-186A-4114-A071-57BDDF43A6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2504762" y="3761508"/>
              <a:ext cx="1264444" cy="1266826"/>
            </a:xfrm>
            <a:prstGeom prst="rect">
              <a:avLst/>
            </a:prstGeom>
          </p:spPr>
        </p:pic>
      </p:grpSp>
    </p:spTree>
    <p:extLst>
      <p:ext uri="{BB962C8B-B14F-4D97-AF65-F5344CB8AC3E}">
        <p14:creationId xmlns:p14="http://schemas.microsoft.com/office/powerpoint/2010/main" val="1116402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örzsdia 1">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95FE9D6D-B265-4369-BA63-B46716865F75}"/>
              </a:ext>
            </a:extLst>
          </p:cNvPr>
          <p:cNvSpPr/>
          <p:nvPr/>
        </p:nvSpPr>
        <p:spPr>
          <a:xfrm flipV="1">
            <a:off x="5256000" y="-7372"/>
            <a:ext cx="38880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16" name="Csoportba foglalás 15">
            <a:extLst>
              <a:ext uri="{FF2B5EF4-FFF2-40B4-BE49-F238E27FC236}">
                <a16:creationId xmlns:a16="http://schemas.microsoft.com/office/drawing/2014/main" id="{C6169C81-0BA3-45EB-936B-A3663F68EABC}"/>
              </a:ext>
            </a:extLst>
          </p:cNvPr>
          <p:cNvGrpSpPr>
            <a:grpSpLocks noChangeAspect="1"/>
          </p:cNvGrpSpPr>
          <p:nvPr/>
        </p:nvGrpSpPr>
        <p:grpSpPr>
          <a:xfrm>
            <a:off x="8025779" y="5600914"/>
            <a:ext cx="916955" cy="916955"/>
            <a:chOff x="7979931" y="5555066"/>
            <a:chExt cx="1008650" cy="1008650"/>
          </a:xfrm>
        </p:grpSpPr>
        <p:sp>
          <p:nvSpPr>
            <p:cNvPr id="17" name="Ellipszis 16">
              <a:extLst>
                <a:ext uri="{FF2B5EF4-FFF2-40B4-BE49-F238E27FC236}">
                  <a16:creationId xmlns:a16="http://schemas.microsoft.com/office/drawing/2014/main" id="{9EFD7621-71CF-437C-B3D4-E1A48BAFC184}"/>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0AF630AB-9F6B-4D24-B8B6-92584799BA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1" name="Szöveg helye 7">
            <a:extLst>
              <a:ext uri="{FF2B5EF4-FFF2-40B4-BE49-F238E27FC236}">
                <a16:creationId xmlns:a16="http://schemas.microsoft.com/office/drawing/2014/main" id="{B3343780-31AA-4D24-8F2C-5BB0F16FE66C}"/>
              </a:ext>
            </a:extLst>
          </p:cNvPr>
          <p:cNvSpPr>
            <a:spLocks noGrp="1"/>
          </p:cNvSpPr>
          <p:nvPr>
            <p:ph type="body" sz="quarter" idx="20" hasCustomPrompt="1"/>
          </p:nvPr>
        </p:nvSpPr>
        <p:spPr>
          <a:xfrm>
            <a:off x="5400000" y="1880323"/>
            <a:ext cx="3600000" cy="3717670"/>
          </a:xfrm>
        </p:spPr>
        <p:txBody>
          <a:bodyPr>
            <a:normAutofit/>
          </a:bodyPr>
          <a:lstStyle>
            <a:lvl1pPr>
              <a:lnSpc>
                <a:spcPct val="120000"/>
              </a:lnSpc>
              <a:defRPr sz="2000">
                <a:solidFill>
                  <a:schemeClr val="tx2"/>
                </a:solidFill>
              </a:defRPr>
            </a:lvl1pPr>
          </a:lstStyle>
          <a:p>
            <a:pPr lvl="0"/>
            <a:r>
              <a:rPr lang="hu-HU" dirty="0"/>
              <a:t>Az ábrához tartozó magyarázat hosszabb kifejtése, egy vagy több mondatban, hivatkozások, megjegyzések helye…</a:t>
            </a:r>
          </a:p>
        </p:txBody>
      </p:sp>
      <p:sp>
        <p:nvSpPr>
          <p:cNvPr id="22" name="Cím 8">
            <a:extLst>
              <a:ext uri="{FF2B5EF4-FFF2-40B4-BE49-F238E27FC236}">
                <a16:creationId xmlns:a16="http://schemas.microsoft.com/office/drawing/2014/main" id="{28121AF0-8220-4AE5-9CE4-C958BB7BEA88}"/>
              </a:ext>
            </a:extLst>
          </p:cNvPr>
          <p:cNvSpPr>
            <a:spLocks noGrp="1"/>
          </p:cNvSpPr>
          <p:nvPr>
            <p:ph type="title"/>
          </p:nvPr>
        </p:nvSpPr>
        <p:spPr>
          <a:xfrm>
            <a:off x="5400000" y="365129"/>
            <a:ext cx="36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Autofit/>
          </a:bodyPr>
          <a:lstStyle>
            <a:lvl1pPr>
              <a:lnSpc>
                <a:spcPct val="120000"/>
              </a:lnSpc>
              <a:defRPr sz="3000" cap="all" spc="75" baseline="0">
                <a:solidFill>
                  <a:schemeClr val="tx2"/>
                </a:solidFill>
              </a:defRPr>
            </a:lvl1pPr>
          </a:lstStyle>
          <a:p>
            <a:r>
              <a:rPr lang="hu-HU" dirty="0"/>
              <a:t>Mintacím szerkesztése</a:t>
            </a:r>
          </a:p>
        </p:txBody>
      </p:sp>
      <p:sp>
        <p:nvSpPr>
          <p:cNvPr id="23" name="Szöveg helye 2">
            <a:extLst>
              <a:ext uri="{FF2B5EF4-FFF2-40B4-BE49-F238E27FC236}">
                <a16:creationId xmlns:a16="http://schemas.microsoft.com/office/drawing/2014/main" id="{7AD3AEF0-EEC9-497F-8B15-C8297DB6A97D}"/>
              </a:ext>
            </a:extLst>
          </p:cNvPr>
          <p:cNvSpPr>
            <a:spLocks noGrp="1"/>
          </p:cNvSpPr>
          <p:nvPr>
            <p:ph type="body" sz="quarter" idx="17" hasCustomPrompt="1"/>
          </p:nvPr>
        </p:nvSpPr>
        <p:spPr>
          <a:xfrm>
            <a:off x="5399999" y="6316643"/>
            <a:ext cx="3600001" cy="369333"/>
          </a:xfrm>
        </p:spPr>
        <p:txBody>
          <a:bodyPr anchor="ctr">
            <a:noAutofit/>
          </a:bodyPr>
          <a:lstStyle>
            <a:lvl1pPr algn="l">
              <a:spcBef>
                <a:spcPts val="0"/>
              </a:spcBef>
              <a:defRPr sz="1350"/>
            </a:lvl1pPr>
          </a:lstStyle>
          <a:p>
            <a:pPr lvl="0"/>
            <a:r>
              <a:rPr lang="hu-HU" dirty="0"/>
              <a:t>Forrás | MNB</a:t>
            </a:r>
          </a:p>
        </p:txBody>
      </p:sp>
      <p:sp>
        <p:nvSpPr>
          <p:cNvPr id="24" name="Tartalom helye 3">
            <a:extLst>
              <a:ext uri="{FF2B5EF4-FFF2-40B4-BE49-F238E27FC236}">
                <a16:creationId xmlns:a16="http://schemas.microsoft.com/office/drawing/2014/main" id="{443B9895-50E0-4F70-9538-A82F0E772266}"/>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5" name="Szöveg helye 5">
            <a:extLst>
              <a:ext uri="{FF2B5EF4-FFF2-40B4-BE49-F238E27FC236}">
                <a16:creationId xmlns:a16="http://schemas.microsoft.com/office/drawing/2014/main" id="{62358A1B-165E-4F6B-81B3-3E8B391590A8}"/>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6" name="Szöveg helye 5">
            <a:extLst>
              <a:ext uri="{FF2B5EF4-FFF2-40B4-BE49-F238E27FC236}">
                <a16:creationId xmlns:a16="http://schemas.microsoft.com/office/drawing/2014/main" id="{FD60B878-9459-4CFB-9A06-B09114F8CA89}"/>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1873624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232416D1-8352-4C9D-AB69-E103306AD2A5}"/>
              </a:ext>
            </a:extLst>
          </p:cNvPr>
          <p:cNvSpPr/>
          <p:nvPr/>
        </p:nvSpPr>
        <p:spPr>
          <a:xfrm flipV="1">
            <a:off x="0" y="-7370"/>
            <a:ext cx="38880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7" name="Szöveg helye 2">
            <a:extLst>
              <a:ext uri="{FF2B5EF4-FFF2-40B4-BE49-F238E27FC236}">
                <a16:creationId xmlns:a16="http://schemas.microsoft.com/office/drawing/2014/main" id="{A2D54897-97BC-4AB6-A043-75DF451CB4B7}"/>
              </a:ext>
            </a:extLst>
          </p:cNvPr>
          <p:cNvSpPr>
            <a:spLocks noGrp="1"/>
          </p:cNvSpPr>
          <p:nvPr>
            <p:ph type="body" sz="quarter" idx="15" hasCustomPrompt="1"/>
          </p:nvPr>
        </p:nvSpPr>
        <p:spPr>
          <a:xfrm>
            <a:off x="982066" y="6316865"/>
            <a:ext cx="2827684" cy="361835"/>
          </a:xfrm>
        </p:spPr>
        <p:txBody>
          <a:bodyPr anchor="ctr">
            <a:noAutofit/>
          </a:bodyPr>
          <a:lstStyle>
            <a:lvl1pPr algn="r">
              <a:defRPr sz="1350"/>
            </a:lvl1pPr>
          </a:lstStyle>
          <a:p>
            <a:pPr lvl="0"/>
            <a:r>
              <a:rPr lang="hu-HU" dirty="0"/>
              <a:t>Forrás | MNB</a:t>
            </a:r>
          </a:p>
        </p:txBody>
      </p:sp>
      <p:sp>
        <p:nvSpPr>
          <p:cNvPr id="19" name="Szöveg helye 7">
            <a:extLst>
              <a:ext uri="{FF2B5EF4-FFF2-40B4-BE49-F238E27FC236}">
                <a16:creationId xmlns:a16="http://schemas.microsoft.com/office/drawing/2014/main" id="{507977F6-41ED-4021-9514-403C913B5B62}"/>
              </a:ext>
            </a:extLst>
          </p:cNvPr>
          <p:cNvSpPr>
            <a:spLocks noGrp="1"/>
          </p:cNvSpPr>
          <p:nvPr>
            <p:ph type="body" sz="quarter" idx="20" hasCustomPrompt="1"/>
          </p:nvPr>
        </p:nvSpPr>
        <p:spPr>
          <a:xfrm>
            <a:off x="209749" y="1887824"/>
            <a:ext cx="3600000" cy="3710173"/>
          </a:xfrm>
        </p:spPr>
        <p:txBody>
          <a:bodyPr>
            <a:normAutofit/>
          </a:bodyPr>
          <a:lstStyle>
            <a:lvl1pPr>
              <a:lnSpc>
                <a:spcPct val="120000"/>
              </a:lnSpc>
              <a:defRPr sz="2000">
                <a:solidFill>
                  <a:schemeClr val="tx2"/>
                </a:solidFill>
              </a:defRPr>
            </a:lvl1pPr>
          </a:lstStyle>
          <a:p>
            <a:pPr lvl="0"/>
            <a:r>
              <a:rPr lang="hu-HU" dirty="0"/>
              <a:t>Az ábrához tartozó magyarázat hosszabb kifejtése, egy vagy több mondatban, hivatkozások, megjegyzések helye…</a:t>
            </a:r>
          </a:p>
        </p:txBody>
      </p:sp>
      <p:sp>
        <p:nvSpPr>
          <p:cNvPr id="23" name="Cím 8">
            <a:extLst>
              <a:ext uri="{FF2B5EF4-FFF2-40B4-BE49-F238E27FC236}">
                <a16:creationId xmlns:a16="http://schemas.microsoft.com/office/drawing/2014/main" id="{E4FB3E16-AC8D-45AA-B9BF-06A9E74E6F1C}"/>
              </a:ext>
            </a:extLst>
          </p:cNvPr>
          <p:cNvSpPr>
            <a:spLocks noGrp="1"/>
          </p:cNvSpPr>
          <p:nvPr>
            <p:ph type="title"/>
          </p:nvPr>
        </p:nvSpPr>
        <p:spPr>
          <a:xfrm>
            <a:off x="209749" y="365129"/>
            <a:ext cx="36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rmAutofit/>
          </a:bodyPr>
          <a:lstStyle>
            <a:lvl1pPr>
              <a:lnSpc>
                <a:spcPct val="120000"/>
              </a:lnSpc>
              <a:defRPr sz="3000" cap="all" spc="75" baseline="0">
                <a:solidFill>
                  <a:schemeClr val="tx2"/>
                </a:solidFill>
              </a:defRPr>
            </a:lvl1pPr>
          </a:lstStyle>
          <a:p>
            <a:r>
              <a:rPr lang="hu-HU" dirty="0"/>
              <a:t>Mintacím szerkesztése</a:t>
            </a:r>
          </a:p>
        </p:txBody>
      </p:sp>
      <p:grpSp>
        <p:nvGrpSpPr>
          <p:cNvPr id="24" name="Csoportba foglalás 23">
            <a:extLst>
              <a:ext uri="{FF2B5EF4-FFF2-40B4-BE49-F238E27FC236}">
                <a16:creationId xmlns:a16="http://schemas.microsoft.com/office/drawing/2014/main" id="{E11484FF-1675-41C3-818B-AB2F6DAAE4F2}"/>
              </a:ext>
            </a:extLst>
          </p:cNvPr>
          <p:cNvGrpSpPr>
            <a:grpSpLocks noChangeAspect="1"/>
          </p:cNvGrpSpPr>
          <p:nvPr/>
        </p:nvGrpSpPr>
        <p:grpSpPr>
          <a:xfrm>
            <a:off x="209232" y="5600914"/>
            <a:ext cx="916955" cy="916955"/>
            <a:chOff x="7979931" y="5555066"/>
            <a:chExt cx="1008650" cy="1008650"/>
          </a:xfrm>
        </p:grpSpPr>
        <p:sp>
          <p:nvSpPr>
            <p:cNvPr id="25" name="Ellipszis 24">
              <a:extLst>
                <a:ext uri="{FF2B5EF4-FFF2-40B4-BE49-F238E27FC236}">
                  <a16:creationId xmlns:a16="http://schemas.microsoft.com/office/drawing/2014/main" id="{80BD8AF3-1867-48AE-B2EB-9BB371E59B0B}"/>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6" name="Kép 25">
              <a:extLst>
                <a:ext uri="{FF2B5EF4-FFF2-40B4-BE49-F238E27FC236}">
                  <a16:creationId xmlns:a16="http://schemas.microsoft.com/office/drawing/2014/main" id="{FAE3769D-ED75-4170-9866-10C93F4A41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7" name="Szöveg helye 5">
            <a:extLst>
              <a:ext uri="{FF2B5EF4-FFF2-40B4-BE49-F238E27FC236}">
                <a16:creationId xmlns:a16="http://schemas.microsoft.com/office/drawing/2014/main" id="{DB20685B-301B-40ED-8D58-1BC4C293D334}"/>
              </a:ext>
            </a:extLst>
          </p:cNvPr>
          <p:cNvSpPr>
            <a:spLocks noGrp="1"/>
          </p:cNvSpPr>
          <p:nvPr>
            <p:ph type="body" sz="quarter" idx="18" hasCustomPrompt="1"/>
          </p:nvPr>
        </p:nvSpPr>
        <p:spPr>
          <a:xfrm>
            <a:off x="4225525" y="5841351"/>
            <a:ext cx="4536000" cy="444979"/>
          </a:xfrm>
        </p:spPr>
        <p:txBody>
          <a:bodyPr anchor="ctr">
            <a:normAutofit/>
          </a:bodyPr>
          <a:lstStyle>
            <a:lvl1pPr algn="ctr">
              <a:defRPr sz="1800" cap="all" spc="113" baseline="0"/>
            </a:lvl1pPr>
          </a:lstStyle>
          <a:p>
            <a:pPr lvl="0"/>
            <a:r>
              <a:rPr lang="hu-HU" dirty="0"/>
              <a:t>Ábra / Diagram címe </a:t>
            </a:r>
          </a:p>
        </p:txBody>
      </p:sp>
      <p:sp>
        <p:nvSpPr>
          <p:cNvPr id="28" name="Szöveg helye 5">
            <a:extLst>
              <a:ext uri="{FF2B5EF4-FFF2-40B4-BE49-F238E27FC236}">
                <a16:creationId xmlns:a16="http://schemas.microsoft.com/office/drawing/2014/main" id="{13D9A0A3-0A6C-4362-87DE-59B7198C713C}"/>
              </a:ext>
            </a:extLst>
          </p:cNvPr>
          <p:cNvSpPr>
            <a:spLocks noGrp="1"/>
          </p:cNvSpPr>
          <p:nvPr>
            <p:ph type="body" sz="quarter" idx="19" hasCustomPrompt="1"/>
          </p:nvPr>
        </p:nvSpPr>
        <p:spPr>
          <a:xfrm>
            <a:off x="4225525" y="6315176"/>
            <a:ext cx="4536000" cy="370800"/>
          </a:xfrm>
        </p:spPr>
        <p:txBody>
          <a:bodyPr anchor="ctr">
            <a:normAutofit/>
          </a:bodyPr>
          <a:lstStyle>
            <a:lvl1pPr algn="ctr">
              <a:defRPr sz="1350" cap="none" spc="113" baseline="0"/>
            </a:lvl1pPr>
          </a:lstStyle>
          <a:p>
            <a:pPr lvl="0"/>
            <a:r>
              <a:rPr lang="hu-HU" dirty="0"/>
              <a:t>Az ábra alcíme, évszám, korcsoport, egyéb</a:t>
            </a:r>
          </a:p>
        </p:txBody>
      </p:sp>
      <p:sp>
        <p:nvSpPr>
          <p:cNvPr id="29" name="Tartalom helye 3">
            <a:extLst>
              <a:ext uri="{FF2B5EF4-FFF2-40B4-BE49-F238E27FC236}">
                <a16:creationId xmlns:a16="http://schemas.microsoft.com/office/drawing/2014/main" id="{2930C90B-1E3C-41E7-9F75-83F7F2287384}"/>
              </a:ext>
            </a:extLst>
          </p:cNvPr>
          <p:cNvSpPr>
            <a:spLocks noGrp="1"/>
          </p:cNvSpPr>
          <p:nvPr>
            <p:ph sz="quarter" idx="10" hasCustomPrompt="1"/>
          </p:nvPr>
        </p:nvSpPr>
        <p:spPr>
          <a:xfrm>
            <a:off x="4225670" y="571670"/>
            <a:ext cx="4536000" cy="5055085"/>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513760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72A46DC0-580F-4857-8317-082AAE9E86DC}"/>
              </a:ext>
            </a:extLst>
          </p:cNvPr>
          <p:cNvSpPr/>
          <p:nvPr/>
        </p:nvSpPr>
        <p:spPr>
          <a:xfrm flipV="1">
            <a:off x="5255664" y="-4"/>
            <a:ext cx="3888336" cy="3384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Cím 4">
            <a:extLst>
              <a:ext uri="{FF2B5EF4-FFF2-40B4-BE49-F238E27FC236}">
                <a16:creationId xmlns:a16="http://schemas.microsoft.com/office/drawing/2014/main" id="{5678F594-92B3-40FB-8F4D-BF90B71FEE82}"/>
              </a:ext>
            </a:extLst>
          </p:cNvPr>
          <p:cNvSpPr>
            <a:spLocks noGrp="1"/>
          </p:cNvSpPr>
          <p:nvPr>
            <p:ph type="title" hasCustomPrompt="1"/>
          </p:nvPr>
        </p:nvSpPr>
        <p:spPr>
          <a:xfrm>
            <a:off x="5399832" y="365129"/>
            <a:ext cx="3600000" cy="2892066"/>
          </a:xfrm>
          <a:ln>
            <a:noFill/>
          </a:ln>
        </p:spPr>
        <p:txBody>
          <a:bodyPr anchor="b">
            <a:normAutofit/>
          </a:bodyPr>
          <a:lstStyle>
            <a:lvl1pPr>
              <a:lnSpc>
                <a:spcPct val="120000"/>
              </a:lnSpc>
              <a:defRPr lang="hu-HU" sz="3000" cap="all" spc="75"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9" name="Szöveg helye 2">
            <a:extLst>
              <a:ext uri="{FF2B5EF4-FFF2-40B4-BE49-F238E27FC236}">
                <a16:creationId xmlns:a16="http://schemas.microsoft.com/office/drawing/2014/main" id="{8233694C-4943-4A7D-BE48-B2660ABF2955}"/>
              </a:ext>
            </a:extLst>
          </p:cNvPr>
          <p:cNvSpPr>
            <a:spLocks noGrp="1"/>
          </p:cNvSpPr>
          <p:nvPr>
            <p:ph type="body" sz="quarter" idx="16" hasCustomPrompt="1"/>
          </p:nvPr>
        </p:nvSpPr>
        <p:spPr>
          <a:xfrm>
            <a:off x="5399832" y="3579212"/>
            <a:ext cx="3600000" cy="2550849"/>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 tartalmak helye.</a:t>
            </a:r>
          </a:p>
        </p:txBody>
      </p:sp>
      <p:sp>
        <p:nvSpPr>
          <p:cNvPr id="20" name="Tartalom helye 3">
            <a:extLst>
              <a:ext uri="{FF2B5EF4-FFF2-40B4-BE49-F238E27FC236}">
                <a16:creationId xmlns:a16="http://schemas.microsoft.com/office/drawing/2014/main" id="{23F20983-B6FB-42DD-91ED-468B9EAAA058}"/>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1" name="Szöveg helye 2">
            <a:extLst>
              <a:ext uri="{FF2B5EF4-FFF2-40B4-BE49-F238E27FC236}">
                <a16:creationId xmlns:a16="http://schemas.microsoft.com/office/drawing/2014/main" id="{596EA518-1AF5-4030-BCE6-6AFA7A1D09A3}"/>
              </a:ext>
            </a:extLst>
          </p:cNvPr>
          <p:cNvSpPr>
            <a:spLocks noGrp="1"/>
          </p:cNvSpPr>
          <p:nvPr>
            <p:ph type="body" sz="quarter" idx="17" hasCustomPrompt="1"/>
          </p:nvPr>
        </p:nvSpPr>
        <p:spPr>
          <a:xfrm>
            <a:off x="5399832" y="6316643"/>
            <a:ext cx="3600000" cy="369333"/>
          </a:xfrm>
        </p:spPr>
        <p:txBody>
          <a:bodyPr anchor="ctr">
            <a:noAutofit/>
          </a:bodyPr>
          <a:lstStyle>
            <a:lvl1pPr algn="r">
              <a:spcBef>
                <a:spcPts val="0"/>
              </a:spcBef>
              <a:defRPr sz="1350"/>
            </a:lvl1pPr>
          </a:lstStyle>
          <a:p>
            <a:pPr lvl="0"/>
            <a:r>
              <a:rPr lang="hu-HU" dirty="0"/>
              <a:t>Forrás | MNB</a:t>
            </a:r>
          </a:p>
        </p:txBody>
      </p:sp>
      <p:sp>
        <p:nvSpPr>
          <p:cNvPr id="23" name="Szöveg helye 5">
            <a:extLst>
              <a:ext uri="{FF2B5EF4-FFF2-40B4-BE49-F238E27FC236}">
                <a16:creationId xmlns:a16="http://schemas.microsoft.com/office/drawing/2014/main" id="{3AF593BC-57A1-4BA1-B8B2-3C3906E5412C}"/>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4" name="Szöveg helye 5">
            <a:extLst>
              <a:ext uri="{FF2B5EF4-FFF2-40B4-BE49-F238E27FC236}">
                <a16:creationId xmlns:a16="http://schemas.microsoft.com/office/drawing/2014/main" id="{CD922AE4-7C86-483F-8C1F-C571DB7E6D9D}"/>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grpSp>
        <p:nvGrpSpPr>
          <p:cNvPr id="27" name="Csoportba foglalás 26">
            <a:extLst>
              <a:ext uri="{FF2B5EF4-FFF2-40B4-BE49-F238E27FC236}">
                <a16:creationId xmlns:a16="http://schemas.microsoft.com/office/drawing/2014/main" id="{F1984F91-C90F-4ADE-AB8F-4BD6428FB7CA}"/>
              </a:ext>
            </a:extLst>
          </p:cNvPr>
          <p:cNvGrpSpPr>
            <a:grpSpLocks noChangeAspect="1"/>
          </p:cNvGrpSpPr>
          <p:nvPr/>
        </p:nvGrpSpPr>
        <p:grpSpPr>
          <a:xfrm>
            <a:off x="8025779" y="2968169"/>
            <a:ext cx="916955" cy="916955"/>
            <a:chOff x="7979931" y="5555066"/>
            <a:chExt cx="1008650" cy="1008650"/>
          </a:xfrm>
        </p:grpSpPr>
        <p:sp>
          <p:nvSpPr>
            <p:cNvPr id="28" name="Ellipszis 27">
              <a:extLst>
                <a:ext uri="{FF2B5EF4-FFF2-40B4-BE49-F238E27FC236}">
                  <a16:creationId xmlns:a16="http://schemas.microsoft.com/office/drawing/2014/main" id="{4BE942ED-20A0-462C-9AA3-98A3D8EB06A3}"/>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9" name="Kép 28">
              <a:extLst>
                <a:ext uri="{FF2B5EF4-FFF2-40B4-BE49-F238E27FC236}">
                  <a16:creationId xmlns:a16="http://schemas.microsoft.com/office/drawing/2014/main" id="{9C25A85E-BCED-4D19-8B8D-AEDE48715F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220297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0AD6B8B2-D23E-4691-9AAC-7EDDD28611E6}"/>
              </a:ext>
            </a:extLst>
          </p:cNvPr>
          <p:cNvSpPr/>
          <p:nvPr/>
        </p:nvSpPr>
        <p:spPr>
          <a:xfrm flipV="1">
            <a:off x="5256000" y="-3"/>
            <a:ext cx="3888000" cy="166337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Cím 4">
            <a:extLst>
              <a:ext uri="{FF2B5EF4-FFF2-40B4-BE49-F238E27FC236}">
                <a16:creationId xmlns:a16="http://schemas.microsoft.com/office/drawing/2014/main" id="{8FFDDC65-6164-4CCB-B333-E1644A4AB02B}"/>
              </a:ext>
            </a:extLst>
          </p:cNvPr>
          <p:cNvSpPr>
            <a:spLocks noGrp="1"/>
          </p:cNvSpPr>
          <p:nvPr>
            <p:ph type="title" hasCustomPrompt="1"/>
          </p:nvPr>
        </p:nvSpPr>
        <p:spPr>
          <a:xfrm>
            <a:off x="5397424" y="365129"/>
            <a:ext cx="3600000" cy="998976"/>
          </a:xfrm>
          <a:ln>
            <a:noFill/>
          </a:ln>
        </p:spPr>
        <p:txBody>
          <a:bodyPr anchor="b">
            <a:noAutofit/>
          </a:bodyPr>
          <a:lstStyle>
            <a:lvl1pPr>
              <a:lnSpc>
                <a:spcPct val="120000"/>
              </a:lnSpc>
              <a:defRPr lang="hu-HU" sz="3000" cap="all" spc="75"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9" name="Szöveg helye 2">
            <a:extLst>
              <a:ext uri="{FF2B5EF4-FFF2-40B4-BE49-F238E27FC236}">
                <a16:creationId xmlns:a16="http://schemas.microsoft.com/office/drawing/2014/main" id="{5F09AFC3-B5CD-4E41-9D45-5F00B3C242B8}"/>
              </a:ext>
            </a:extLst>
          </p:cNvPr>
          <p:cNvSpPr>
            <a:spLocks noGrp="1"/>
          </p:cNvSpPr>
          <p:nvPr>
            <p:ph type="body" sz="quarter" idx="16" hasCustomPrompt="1"/>
          </p:nvPr>
        </p:nvSpPr>
        <p:spPr>
          <a:xfrm>
            <a:off x="5386454" y="1835397"/>
            <a:ext cx="3600000" cy="4294658"/>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egyéb tartalmak helye.</a:t>
            </a:r>
          </a:p>
        </p:txBody>
      </p:sp>
      <p:sp>
        <p:nvSpPr>
          <p:cNvPr id="20" name="Szöveg helye 2">
            <a:extLst>
              <a:ext uri="{FF2B5EF4-FFF2-40B4-BE49-F238E27FC236}">
                <a16:creationId xmlns:a16="http://schemas.microsoft.com/office/drawing/2014/main" id="{66DB3B47-E5BD-4D9C-ABC4-FD9EFBDB8EF6}"/>
              </a:ext>
            </a:extLst>
          </p:cNvPr>
          <p:cNvSpPr>
            <a:spLocks noGrp="1"/>
          </p:cNvSpPr>
          <p:nvPr>
            <p:ph type="body" sz="quarter" idx="17" hasCustomPrompt="1"/>
          </p:nvPr>
        </p:nvSpPr>
        <p:spPr>
          <a:xfrm>
            <a:off x="5386454" y="6316643"/>
            <a:ext cx="3600000" cy="369333"/>
          </a:xfrm>
        </p:spPr>
        <p:txBody>
          <a:bodyPr anchor="ctr">
            <a:noAutofit/>
          </a:bodyPr>
          <a:lstStyle>
            <a:lvl1pPr algn="r">
              <a:spcBef>
                <a:spcPts val="0"/>
              </a:spcBef>
              <a:defRPr sz="1350"/>
            </a:lvl1pPr>
          </a:lstStyle>
          <a:p>
            <a:pPr lvl="0"/>
            <a:r>
              <a:rPr lang="hu-HU" dirty="0"/>
              <a:t>Forrás | MNB</a:t>
            </a:r>
          </a:p>
        </p:txBody>
      </p:sp>
      <p:grpSp>
        <p:nvGrpSpPr>
          <p:cNvPr id="21" name="Csoportba foglalás 20">
            <a:extLst>
              <a:ext uri="{FF2B5EF4-FFF2-40B4-BE49-F238E27FC236}">
                <a16:creationId xmlns:a16="http://schemas.microsoft.com/office/drawing/2014/main" id="{BD258CC9-59BD-4AFF-9FC5-6FC59D53E1B0}"/>
              </a:ext>
            </a:extLst>
          </p:cNvPr>
          <p:cNvGrpSpPr>
            <a:grpSpLocks noChangeAspect="1"/>
          </p:cNvGrpSpPr>
          <p:nvPr/>
        </p:nvGrpSpPr>
        <p:grpSpPr>
          <a:xfrm>
            <a:off x="8025779" y="1241912"/>
            <a:ext cx="916955" cy="916955"/>
            <a:chOff x="7979931" y="5555066"/>
            <a:chExt cx="1008650" cy="1008650"/>
          </a:xfrm>
        </p:grpSpPr>
        <p:sp>
          <p:nvSpPr>
            <p:cNvPr id="22" name="Ellipszis 21">
              <a:extLst>
                <a:ext uri="{FF2B5EF4-FFF2-40B4-BE49-F238E27FC236}">
                  <a16:creationId xmlns:a16="http://schemas.microsoft.com/office/drawing/2014/main" id="{5CF829C1-E4FA-4C2D-BE75-8FC9B14B806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7" name="Kép 26">
              <a:extLst>
                <a:ext uri="{FF2B5EF4-FFF2-40B4-BE49-F238E27FC236}">
                  <a16:creationId xmlns:a16="http://schemas.microsoft.com/office/drawing/2014/main" id="{CF7E04B7-1E02-4476-A274-2A06E51F7C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8" name="Tartalom helye 3">
            <a:extLst>
              <a:ext uri="{FF2B5EF4-FFF2-40B4-BE49-F238E27FC236}">
                <a16:creationId xmlns:a16="http://schemas.microsoft.com/office/drawing/2014/main" id="{02898BE7-775E-458D-B1BC-FD141877356D}"/>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9" name="Szöveg helye 5">
            <a:extLst>
              <a:ext uri="{FF2B5EF4-FFF2-40B4-BE49-F238E27FC236}">
                <a16:creationId xmlns:a16="http://schemas.microsoft.com/office/drawing/2014/main" id="{ADE4F8FA-4D91-467C-95E1-115577AEB269}"/>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30" name="Szöveg helye 5">
            <a:extLst>
              <a:ext uri="{FF2B5EF4-FFF2-40B4-BE49-F238E27FC236}">
                <a16:creationId xmlns:a16="http://schemas.microsoft.com/office/drawing/2014/main" id="{4A364233-E73C-46A3-BB4E-EF9957745604}"/>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8408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4" name="Téglalap 13">
            <a:extLst>
              <a:ext uri="{FF2B5EF4-FFF2-40B4-BE49-F238E27FC236}">
                <a16:creationId xmlns:a16="http://schemas.microsoft.com/office/drawing/2014/main" id="{F49FE928-4021-49BA-8B20-CA9BBBC6F1F1}"/>
              </a:ext>
            </a:extLst>
          </p:cNvPr>
          <p:cNvSpPr/>
          <p:nvPr/>
        </p:nvSpPr>
        <p:spPr>
          <a:xfrm>
            <a:off x="-1" y="293639"/>
            <a:ext cx="9144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ím 1">
            <a:extLst>
              <a:ext uri="{FF2B5EF4-FFF2-40B4-BE49-F238E27FC236}">
                <a16:creationId xmlns:a16="http://schemas.microsoft.com/office/drawing/2014/main" id="{8E3F0C2D-FFFB-4442-865A-AFAC54F1BB8C}"/>
              </a:ext>
            </a:extLst>
          </p:cNvPr>
          <p:cNvSpPr>
            <a:spLocks noGrp="1"/>
          </p:cNvSpPr>
          <p:nvPr>
            <p:ph type="title"/>
          </p:nvPr>
        </p:nvSpPr>
        <p:spPr>
          <a:xfrm>
            <a:off x="478174" y="310448"/>
            <a:ext cx="7610642" cy="612000"/>
          </a:xfrm>
        </p:spPr>
        <p:txBody>
          <a:bodyPr vert="horz" lIns="91440" tIns="45720" rIns="91440" bIns="45720" rtlCol="0" anchor="ctr">
            <a:normAutofit/>
          </a:bodyPr>
          <a:lstStyle>
            <a:lvl1pPr>
              <a:defRPr lang="hu-HU" sz="3000" cap="all" spc="80" baseline="0">
                <a:solidFill>
                  <a:schemeClr val="tx2"/>
                </a:solidFill>
              </a:defRPr>
            </a:lvl1pPr>
          </a:lstStyle>
          <a:p>
            <a:pPr marL="0" lvl="0" indent="0">
              <a:lnSpc>
                <a:spcPct val="100000"/>
              </a:lnSpc>
              <a:spcBef>
                <a:spcPts val="0"/>
              </a:spcBef>
              <a:buFont typeface="Arial" panose="020B0604020202020204" pitchFamily="34" charset="0"/>
            </a:pPr>
            <a:r>
              <a:rPr lang="hu-HU" dirty="0"/>
              <a:t>Mintacím szerkesztése</a:t>
            </a:r>
          </a:p>
        </p:txBody>
      </p:sp>
      <p:sp>
        <p:nvSpPr>
          <p:cNvPr id="17" name="Szöveg helye 2">
            <a:extLst>
              <a:ext uri="{FF2B5EF4-FFF2-40B4-BE49-F238E27FC236}">
                <a16:creationId xmlns:a16="http://schemas.microsoft.com/office/drawing/2014/main" id="{9EAD14A0-CF7F-4FF1-BB24-9FD596609EE8}"/>
              </a:ext>
            </a:extLst>
          </p:cNvPr>
          <p:cNvSpPr>
            <a:spLocks noGrp="1"/>
          </p:cNvSpPr>
          <p:nvPr>
            <p:ph type="body" sz="quarter" idx="16" hasCustomPrompt="1"/>
          </p:nvPr>
        </p:nvSpPr>
        <p:spPr>
          <a:xfrm>
            <a:off x="5374967" y="1200845"/>
            <a:ext cx="3600000" cy="4929210"/>
          </a:xfrm>
        </p:spPr>
        <p:txBody>
          <a:bodyPr anchor="ctr">
            <a:normAutofit/>
          </a:bodyPr>
          <a:lstStyle>
            <a:lvl1pPr>
              <a:lnSpc>
                <a:spcPct val="120000"/>
              </a:lnSpc>
              <a:defRPr sz="2000"/>
            </a:lvl1pPr>
          </a:lstStyle>
          <a:p>
            <a:pPr lvl="0"/>
            <a:r>
              <a:rPr lang="hu-HU" dirty="0"/>
              <a:t>Az ábrához tartozó magyarázat egy vagy több mondatban. Hivatkozások, megjegyzések és egy tartalmak helye.</a:t>
            </a:r>
          </a:p>
        </p:txBody>
      </p:sp>
      <p:sp>
        <p:nvSpPr>
          <p:cNvPr id="18" name="Szöveg helye 2">
            <a:extLst>
              <a:ext uri="{FF2B5EF4-FFF2-40B4-BE49-F238E27FC236}">
                <a16:creationId xmlns:a16="http://schemas.microsoft.com/office/drawing/2014/main" id="{BDFF43FA-559E-4CC2-BA64-4A83B6A39BD4}"/>
              </a:ext>
            </a:extLst>
          </p:cNvPr>
          <p:cNvSpPr>
            <a:spLocks noGrp="1"/>
          </p:cNvSpPr>
          <p:nvPr>
            <p:ph type="body" sz="quarter" idx="17" hasCustomPrompt="1"/>
          </p:nvPr>
        </p:nvSpPr>
        <p:spPr>
          <a:xfrm>
            <a:off x="5382152" y="6316643"/>
            <a:ext cx="3600000" cy="369333"/>
          </a:xfrm>
        </p:spPr>
        <p:txBody>
          <a:bodyPr anchor="ctr">
            <a:noAutofit/>
          </a:bodyPr>
          <a:lstStyle>
            <a:lvl1pPr algn="r">
              <a:spcBef>
                <a:spcPts val="0"/>
              </a:spcBef>
              <a:defRPr sz="1350"/>
            </a:lvl1pPr>
          </a:lstStyle>
          <a:p>
            <a:pPr lvl="0"/>
            <a:r>
              <a:rPr lang="hu-HU" dirty="0"/>
              <a:t>Forrás | MNB</a:t>
            </a:r>
          </a:p>
        </p:txBody>
      </p:sp>
      <p:grpSp>
        <p:nvGrpSpPr>
          <p:cNvPr id="20" name="Csoportba foglalás 19">
            <a:extLst>
              <a:ext uri="{FF2B5EF4-FFF2-40B4-BE49-F238E27FC236}">
                <a16:creationId xmlns:a16="http://schemas.microsoft.com/office/drawing/2014/main" id="{1DDF96CC-2707-498B-9D47-F656111740F7}"/>
              </a:ext>
            </a:extLst>
          </p:cNvPr>
          <p:cNvGrpSpPr>
            <a:grpSpLocks noChangeAspect="1"/>
          </p:cNvGrpSpPr>
          <p:nvPr/>
        </p:nvGrpSpPr>
        <p:grpSpPr>
          <a:xfrm>
            <a:off x="8025779" y="156593"/>
            <a:ext cx="916955" cy="916955"/>
            <a:chOff x="7979931" y="5555066"/>
            <a:chExt cx="1008650" cy="1008650"/>
          </a:xfrm>
        </p:grpSpPr>
        <p:sp>
          <p:nvSpPr>
            <p:cNvPr id="21" name="Ellipszis 20">
              <a:extLst>
                <a:ext uri="{FF2B5EF4-FFF2-40B4-BE49-F238E27FC236}">
                  <a16:creationId xmlns:a16="http://schemas.microsoft.com/office/drawing/2014/main" id="{C01B383D-BBDA-4686-84F7-4C6CE7811593}"/>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2" name="Kép 21">
              <a:extLst>
                <a:ext uri="{FF2B5EF4-FFF2-40B4-BE49-F238E27FC236}">
                  <a16:creationId xmlns:a16="http://schemas.microsoft.com/office/drawing/2014/main" id="{F4A63ADB-B578-435E-BDB6-6E72222B8E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6" name="Tartalom helye 3">
            <a:extLst>
              <a:ext uri="{FF2B5EF4-FFF2-40B4-BE49-F238E27FC236}">
                <a16:creationId xmlns:a16="http://schemas.microsoft.com/office/drawing/2014/main" id="{A5D8B0BB-C4C6-48D5-A4BA-AB0AB6F1B5C3}"/>
              </a:ext>
            </a:extLst>
          </p:cNvPr>
          <p:cNvSpPr>
            <a:spLocks noGrp="1"/>
          </p:cNvSpPr>
          <p:nvPr>
            <p:ph sz="quarter" idx="10" hasCustomPrompt="1"/>
          </p:nvPr>
        </p:nvSpPr>
        <p:spPr>
          <a:xfrm>
            <a:off x="517475" y="1200845"/>
            <a:ext cx="4534946" cy="4358126"/>
          </a:xfrm>
        </p:spPr>
        <p:txBody>
          <a:bodyPr anchor="ctr"/>
          <a:lstStyle>
            <a:lvl1pPr algn="ctr">
              <a:defRPr/>
            </a:lvl1pPr>
          </a:lstStyle>
          <a:p>
            <a:pPr lvl="0"/>
            <a:r>
              <a:rPr lang="hu-HU" dirty="0"/>
              <a:t>Ábra / diagram</a:t>
            </a:r>
          </a:p>
        </p:txBody>
      </p:sp>
      <p:sp>
        <p:nvSpPr>
          <p:cNvPr id="28" name="Szöveg helye 5">
            <a:extLst>
              <a:ext uri="{FF2B5EF4-FFF2-40B4-BE49-F238E27FC236}">
                <a16:creationId xmlns:a16="http://schemas.microsoft.com/office/drawing/2014/main" id="{1CAC9F08-C220-4C2B-80B9-1A6C9C33B69D}"/>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9" name="Szöveg helye 5">
            <a:extLst>
              <a:ext uri="{FF2B5EF4-FFF2-40B4-BE49-F238E27FC236}">
                <a16:creationId xmlns:a16="http://schemas.microsoft.com/office/drawing/2014/main" id="{0B3EA3D5-59BC-400F-9370-46BF346B1167}"/>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128017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sp>
        <p:nvSpPr>
          <p:cNvPr id="11" name="Tartalom helye 3">
            <a:extLst>
              <a:ext uri="{FF2B5EF4-FFF2-40B4-BE49-F238E27FC236}">
                <a16:creationId xmlns:a16="http://schemas.microsoft.com/office/drawing/2014/main" id="{4DD4CFD9-DEB4-4FAD-A942-9652D70A5E5C}"/>
              </a:ext>
            </a:extLst>
          </p:cNvPr>
          <p:cNvSpPr>
            <a:spLocks noGrp="1"/>
          </p:cNvSpPr>
          <p:nvPr>
            <p:ph sz="quarter" idx="10" hasCustomPrompt="1"/>
          </p:nvPr>
        </p:nvSpPr>
        <p:spPr>
          <a:xfrm>
            <a:off x="478176" y="1190675"/>
            <a:ext cx="8059483" cy="5047096"/>
          </a:xfrm>
        </p:spPr>
        <p:txBody>
          <a:bodyPr anchor="ctr"/>
          <a:lstStyle>
            <a:lvl1pPr algn="ctr">
              <a:defRPr/>
            </a:lvl1pPr>
          </a:lstStyle>
          <a:p>
            <a:pPr lvl="0"/>
            <a:r>
              <a:rPr lang="hu-HU" dirty="0"/>
              <a:t>Ábra / diagram</a:t>
            </a:r>
          </a:p>
        </p:txBody>
      </p:sp>
      <p:sp>
        <p:nvSpPr>
          <p:cNvPr id="12" name="Téglalap 11">
            <a:extLst>
              <a:ext uri="{FF2B5EF4-FFF2-40B4-BE49-F238E27FC236}">
                <a16:creationId xmlns:a16="http://schemas.microsoft.com/office/drawing/2014/main" id="{698EDC3C-F61C-4E0A-9B87-65FB0A6394C5}"/>
              </a:ext>
            </a:extLst>
          </p:cNvPr>
          <p:cNvSpPr/>
          <p:nvPr/>
        </p:nvSpPr>
        <p:spPr>
          <a:xfrm>
            <a:off x="-1" y="293639"/>
            <a:ext cx="9144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Cím 1">
            <a:extLst>
              <a:ext uri="{FF2B5EF4-FFF2-40B4-BE49-F238E27FC236}">
                <a16:creationId xmlns:a16="http://schemas.microsoft.com/office/drawing/2014/main" id="{F15B2FEA-02B9-417D-A720-B3FC6191915F}"/>
              </a:ext>
            </a:extLst>
          </p:cNvPr>
          <p:cNvSpPr>
            <a:spLocks noGrp="1"/>
          </p:cNvSpPr>
          <p:nvPr>
            <p:ph type="title"/>
          </p:nvPr>
        </p:nvSpPr>
        <p:spPr>
          <a:xfrm>
            <a:off x="478174" y="310448"/>
            <a:ext cx="7610642" cy="612000"/>
          </a:xfrm>
        </p:spPr>
        <p:txBody>
          <a:bodyPr vert="horz" lIns="91440" tIns="45720" rIns="91440" bIns="45720" rtlCol="0" anchor="ctr">
            <a:normAutofit/>
          </a:bodyPr>
          <a:lstStyle>
            <a:lvl1pPr>
              <a:defRPr lang="hu-HU" sz="3000" cap="all" spc="80" baseline="0">
                <a:solidFill>
                  <a:schemeClr val="tx2"/>
                </a:solidFill>
              </a:defRPr>
            </a:lvl1pPr>
          </a:lstStyle>
          <a:p>
            <a:pPr marL="0" lvl="0" indent="0">
              <a:lnSpc>
                <a:spcPct val="100000"/>
              </a:lnSpc>
              <a:spcBef>
                <a:spcPts val="0"/>
              </a:spcBef>
              <a:buFont typeface="Arial" panose="020B0604020202020204" pitchFamily="34" charset="0"/>
            </a:pPr>
            <a:r>
              <a:rPr lang="hu-HU" dirty="0"/>
              <a:t>Mintacím szerkesztése</a:t>
            </a:r>
          </a:p>
        </p:txBody>
      </p:sp>
      <p:sp>
        <p:nvSpPr>
          <p:cNvPr id="15" name="Szöveg helye 2">
            <a:extLst>
              <a:ext uri="{FF2B5EF4-FFF2-40B4-BE49-F238E27FC236}">
                <a16:creationId xmlns:a16="http://schemas.microsoft.com/office/drawing/2014/main" id="{5DC307C6-FB29-457B-BF8E-A49D05DE79D5}"/>
              </a:ext>
            </a:extLst>
          </p:cNvPr>
          <p:cNvSpPr>
            <a:spLocks noGrp="1"/>
          </p:cNvSpPr>
          <p:nvPr>
            <p:ph type="body" sz="quarter" idx="17" hasCustomPrompt="1"/>
          </p:nvPr>
        </p:nvSpPr>
        <p:spPr>
          <a:xfrm>
            <a:off x="5382152" y="6316643"/>
            <a:ext cx="3600000" cy="369333"/>
          </a:xfrm>
        </p:spPr>
        <p:txBody>
          <a:bodyPr anchor="ctr">
            <a:noAutofit/>
          </a:bodyPr>
          <a:lstStyle>
            <a:lvl1pPr algn="r">
              <a:spcBef>
                <a:spcPts val="0"/>
              </a:spcBef>
              <a:defRPr sz="1350"/>
            </a:lvl1pPr>
          </a:lstStyle>
          <a:p>
            <a:pPr lvl="0"/>
            <a:r>
              <a:rPr lang="hu-HU" dirty="0"/>
              <a:t>Forrás | MNB</a:t>
            </a:r>
          </a:p>
        </p:txBody>
      </p:sp>
      <p:grpSp>
        <p:nvGrpSpPr>
          <p:cNvPr id="17" name="Csoportba foglalás 16">
            <a:extLst>
              <a:ext uri="{FF2B5EF4-FFF2-40B4-BE49-F238E27FC236}">
                <a16:creationId xmlns:a16="http://schemas.microsoft.com/office/drawing/2014/main" id="{2294AA46-0A5D-445B-8443-08F3C32D1209}"/>
              </a:ext>
            </a:extLst>
          </p:cNvPr>
          <p:cNvGrpSpPr>
            <a:grpSpLocks noChangeAspect="1"/>
          </p:cNvGrpSpPr>
          <p:nvPr/>
        </p:nvGrpSpPr>
        <p:grpSpPr>
          <a:xfrm>
            <a:off x="8025779" y="156593"/>
            <a:ext cx="916955" cy="916955"/>
            <a:chOff x="7979931" y="5555066"/>
            <a:chExt cx="1008650" cy="1008650"/>
          </a:xfrm>
        </p:grpSpPr>
        <p:sp>
          <p:nvSpPr>
            <p:cNvPr id="18" name="Ellipszis 17">
              <a:extLst>
                <a:ext uri="{FF2B5EF4-FFF2-40B4-BE49-F238E27FC236}">
                  <a16:creationId xmlns:a16="http://schemas.microsoft.com/office/drawing/2014/main" id="{2CB1EFAC-6859-48B0-8A0B-2C13EEC9EF1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A961BC90-D2F2-45FB-AF47-AE07F2977D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3699223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17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ejezet dia">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B9832036-2788-4622-A64B-17EA6B541E33}"/>
              </a:ext>
            </a:extLst>
          </p:cNvPr>
          <p:cNvSpPr/>
          <p:nvPr/>
        </p:nvSpPr>
        <p:spPr>
          <a:xfrm>
            <a:off x="2" y="1"/>
            <a:ext cx="1400175" cy="6858000"/>
          </a:xfrm>
          <a:prstGeom prst="rect">
            <a:avLst/>
          </a:prstGeom>
          <a:gradFill>
            <a:gsLst>
              <a:gs pos="0">
                <a:srgbClr val="143777"/>
              </a:gs>
              <a:gs pos="100000">
                <a:schemeClr val="tx2">
                  <a:lumMod val="75000"/>
                  <a:lumOff val="2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3" name="Kép 12">
            <a:extLst>
              <a:ext uri="{FF2B5EF4-FFF2-40B4-BE49-F238E27FC236}">
                <a16:creationId xmlns:a16="http://schemas.microsoft.com/office/drawing/2014/main" id="{5746DDF3-1237-4ABC-BE9B-40E07F652207}"/>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4" t="13954" r="50075" b="15166"/>
          <a:stretch/>
        </p:blipFill>
        <p:spPr>
          <a:xfrm>
            <a:off x="5637689" y="0"/>
            <a:ext cx="3497733" cy="6858000"/>
          </a:xfrm>
          <a:prstGeom prst="rect">
            <a:avLst/>
          </a:prstGeom>
        </p:spPr>
      </p:pic>
      <p:sp>
        <p:nvSpPr>
          <p:cNvPr id="16" name="Téglalap 15">
            <a:extLst>
              <a:ext uri="{FF2B5EF4-FFF2-40B4-BE49-F238E27FC236}">
                <a16:creationId xmlns:a16="http://schemas.microsoft.com/office/drawing/2014/main" id="{C5E54EA3-5DA1-484C-86ED-D48C079F35EE}"/>
              </a:ext>
            </a:extLst>
          </p:cNvPr>
          <p:cNvSpPr>
            <a:spLocks noChangeAspect="1"/>
          </p:cNvSpPr>
          <p:nvPr/>
        </p:nvSpPr>
        <p:spPr>
          <a:xfrm>
            <a:off x="5637689" y="-1"/>
            <a:ext cx="3506313" cy="6858001"/>
          </a:xfrm>
          <a:prstGeom prst="rect">
            <a:avLst/>
          </a:prstGeom>
          <a:gradFill flip="none" rotWithShape="1">
            <a:gsLst>
              <a:gs pos="0">
                <a:schemeClr val="bg1"/>
              </a:gs>
              <a:gs pos="9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2" name="Csoportba foglalás 1">
            <a:extLst>
              <a:ext uri="{FF2B5EF4-FFF2-40B4-BE49-F238E27FC236}">
                <a16:creationId xmlns:a16="http://schemas.microsoft.com/office/drawing/2014/main" id="{F8A1C6F4-B994-46B7-B604-2637090259BF}"/>
              </a:ext>
            </a:extLst>
          </p:cNvPr>
          <p:cNvGrpSpPr/>
          <p:nvPr/>
        </p:nvGrpSpPr>
        <p:grpSpPr>
          <a:xfrm>
            <a:off x="790749" y="2757743"/>
            <a:ext cx="1342514" cy="1342514"/>
            <a:chOff x="2398603" y="3656545"/>
            <a:chExt cx="1476765" cy="1476765"/>
          </a:xfrm>
        </p:grpSpPr>
        <p:sp>
          <p:nvSpPr>
            <p:cNvPr id="10" name="Ellipszis 9">
              <a:extLst>
                <a:ext uri="{FF2B5EF4-FFF2-40B4-BE49-F238E27FC236}">
                  <a16:creationId xmlns:a16="http://schemas.microsoft.com/office/drawing/2014/main" id="{A6271CBC-C030-43FF-85C3-A12DBA354E35}"/>
                </a:ext>
              </a:extLst>
            </p:cNvPr>
            <p:cNvSpPr>
              <a:spLocks noChangeAspect="1"/>
            </p:cNvSpPr>
            <p:nvPr/>
          </p:nvSpPr>
          <p:spPr>
            <a:xfrm>
              <a:off x="2398603" y="3656545"/>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1" name="Kép 10">
              <a:extLst>
                <a:ext uri="{FF2B5EF4-FFF2-40B4-BE49-F238E27FC236}">
                  <a16:creationId xmlns:a16="http://schemas.microsoft.com/office/drawing/2014/main" id="{506F0F34-288C-4900-8715-CDD0E3BBBA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2504762" y="3761508"/>
              <a:ext cx="1264444" cy="1266826"/>
            </a:xfrm>
            <a:prstGeom prst="rect">
              <a:avLst/>
            </a:prstGeom>
          </p:spPr>
        </p:pic>
      </p:grpSp>
      <p:pic>
        <p:nvPicPr>
          <p:cNvPr id="17" name="Kép 16">
            <a:extLst>
              <a:ext uri="{FF2B5EF4-FFF2-40B4-BE49-F238E27FC236}">
                <a16:creationId xmlns:a16="http://schemas.microsoft.com/office/drawing/2014/main" id="{66325AB9-9CA1-4E78-B77C-07464C8D6534}"/>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a:off x="8583" y="1129644"/>
            <a:ext cx="1762121" cy="4786769"/>
          </a:xfrm>
          <a:prstGeom prst="rect">
            <a:avLst/>
          </a:prstGeom>
        </p:spPr>
      </p:pic>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229771" y="2824213"/>
            <a:ext cx="4983366" cy="1209562"/>
          </a:xfrm>
          <a:noFill/>
        </p:spPr>
        <p:txBody>
          <a:bodyPr wrap="square" rtlCol="0" anchor="ctr">
            <a:spAutoFit/>
          </a:bodyPr>
          <a:lstStyle>
            <a:lvl1pPr>
              <a:lnSpc>
                <a:spcPct val="110000"/>
              </a:lnSpc>
              <a:defRPr lang="hu-HU" sz="3300" cap="all" spc="225" baseline="0">
                <a:solidFill>
                  <a:schemeClr val="tx2"/>
                </a:solidFill>
                <a:latin typeface="+mn-lt"/>
                <a:ea typeface="+mn-ea"/>
                <a:cs typeface="+mn-cs"/>
              </a:defRPr>
            </a:lvl1pPr>
          </a:lstStyle>
          <a:p>
            <a:pPr marL="0" lvl="0" defTabSz="342900"/>
            <a:r>
              <a:rPr lang="en-US"/>
              <a:t>Click to edit Master title style</a:t>
            </a:r>
            <a:endParaRPr lang="hu-HU" dirty="0"/>
          </a:p>
        </p:txBody>
      </p:sp>
    </p:spTree>
    <p:extLst>
      <p:ext uri="{BB962C8B-B14F-4D97-AF65-F5344CB8AC3E}">
        <p14:creationId xmlns:p14="http://schemas.microsoft.com/office/powerpoint/2010/main" val="359095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örzsdia">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5256000" y="-7372"/>
            <a:ext cx="38880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5256000" y="6119730"/>
            <a:ext cx="388843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2" name="Csoportba foglalás 1">
            <a:extLst>
              <a:ext uri="{FF2B5EF4-FFF2-40B4-BE49-F238E27FC236}">
                <a16:creationId xmlns:a16="http://schemas.microsoft.com/office/drawing/2014/main" id="{7714EFCE-D761-4920-A4FD-C7BB8DCD8C78}"/>
              </a:ext>
            </a:extLst>
          </p:cNvPr>
          <p:cNvGrpSpPr>
            <a:grpSpLocks noChangeAspect="1"/>
          </p:cNvGrpSpPr>
          <p:nvPr/>
        </p:nvGrpSpPr>
        <p:grpSpPr>
          <a:xfrm>
            <a:off x="8025779" y="5600914"/>
            <a:ext cx="916955" cy="916955"/>
            <a:chOff x="7979931" y="5555066"/>
            <a:chExt cx="1008650" cy="1008650"/>
          </a:xfrm>
        </p:grpSpPr>
        <p:sp>
          <p:nvSpPr>
            <p:cNvPr id="16" name="Ellipszis 15">
              <a:extLst>
                <a:ext uri="{FF2B5EF4-FFF2-40B4-BE49-F238E27FC236}">
                  <a16:creationId xmlns:a16="http://schemas.microsoft.com/office/drawing/2014/main" id="{350EBC85-C44A-49C8-B9C4-B37A7335002A}"/>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B1717237-3717-49F6-B135-8CF62385ED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6809516" y="5815205"/>
            <a:ext cx="781401" cy="1306829"/>
          </a:xfrm>
          <a:prstGeom prst="rect">
            <a:avLst/>
          </a:prstGeom>
        </p:spPr>
      </p:pic>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5400000" y="1880323"/>
            <a:ext cx="3600000" cy="3717670"/>
          </a:xfrm>
        </p:spPr>
        <p:txBody>
          <a:bodyPr>
            <a:normAutofit/>
          </a:bodyPr>
          <a:lstStyle>
            <a:lvl1pPr>
              <a:lnSpc>
                <a:spcPct val="120000"/>
              </a:lnSpc>
              <a:defRPr sz="2000">
                <a:solidFill>
                  <a:schemeClr val="bg1"/>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5400000" y="365129"/>
            <a:ext cx="36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Autofit/>
          </a:bodyPr>
          <a:lstStyle>
            <a:lvl1pPr>
              <a:lnSpc>
                <a:spcPct val="120000"/>
              </a:lnSpc>
              <a:defRPr sz="3000" cap="all" spc="75" baseline="0">
                <a:solidFill>
                  <a:schemeClr val="bg1"/>
                </a:solidFill>
              </a:defRPr>
            </a:lvl1pPr>
          </a:lstStyle>
          <a:p>
            <a:r>
              <a:rPr lang="en-US"/>
              <a:t>Click to edit Master title style</a:t>
            </a:r>
            <a:endParaRPr lang="hu-HU" dirty="0"/>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5399999" y="6316643"/>
            <a:ext cx="3600001" cy="369333"/>
          </a:xfrm>
        </p:spPr>
        <p:txBody>
          <a:bodyPr anchor="ctr">
            <a:noAutofit/>
          </a:bodyPr>
          <a:lstStyle>
            <a:lvl1pPr algn="l">
              <a:spcBef>
                <a:spcPts val="0"/>
              </a:spcBef>
              <a:defRPr sz="1350"/>
            </a:lvl1pPr>
          </a:lstStyle>
          <a:p>
            <a:pPr lvl="0"/>
            <a:r>
              <a:rPr lang="hu-HU" dirty="0"/>
              <a:t>Forrás | MNB</a:t>
            </a:r>
          </a:p>
        </p:txBody>
      </p:sp>
      <p:sp>
        <p:nvSpPr>
          <p:cNvPr id="19" name="Tartalom helye 3">
            <a:extLst>
              <a:ext uri="{FF2B5EF4-FFF2-40B4-BE49-F238E27FC236}">
                <a16:creationId xmlns:a16="http://schemas.microsoft.com/office/drawing/2014/main" id="{F44D6510-BF2B-4B8D-B8CB-9EBEB238AFE7}"/>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0" name="Szöveg helye 5">
            <a:extLst>
              <a:ext uri="{FF2B5EF4-FFF2-40B4-BE49-F238E27FC236}">
                <a16:creationId xmlns:a16="http://schemas.microsoft.com/office/drawing/2014/main" id="{1B73FA26-82AB-4322-839E-DCCBF5E35E5F}"/>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1" name="Szöveg helye 5">
            <a:extLst>
              <a:ext uri="{FF2B5EF4-FFF2-40B4-BE49-F238E27FC236}">
                <a16:creationId xmlns:a16="http://schemas.microsoft.com/office/drawing/2014/main" id="{10434836-BF4A-430A-BDC7-2F0A9F649B33}"/>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299908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38880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2" y="6119730"/>
            <a:ext cx="3888000"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1553302" y="5815205"/>
            <a:ext cx="781401" cy="1306829"/>
          </a:xfrm>
          <a:prstGeom prst="rect">
            <a:avLst/>
          </a:prstGeom>
        </p:spPr>
      </p:pic>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982066" y="6316865"/>
            <a:ext cx="2827684" cy="361835"/>
          </a:xfrm>
        </p:spPr>
        <p:txBody>
          <a:bodyPr anchor="ctr">
            <a:noAutofit/>
          </a:bodyPr>
          <a:lstStyle>
            <a:lvl1pPr algn="r">
              <a:defRPr sz="1350"/>
            </a:lvl1pPr>
          </a:lstStyle>
          <a:p>
            <a:pPr lvl="0"/>
            <a:r>
              <a:rPr lang="hu-HU" dirty="0"/>
              <a:t>Forrás | MNB</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09749" y="1887824"/>
            <a:ext cx="3600000" cy="3710173"/>
          </a:xfrm>
        </p:spPr>
        <p:txBody>
          <a:bodyPr>
            <a:normAutofit/>
          </a:bodyPr>
          <a:lstStyle>
            <a:lvl1pPr>
              <a:lnSpc>
                <a:spcPct val="120000"/>
              </a:lnSpc>
              <a:defRPr sz="2000">
                <a:solidFill>
                  <a:schemeClr val="bg1"/>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09749" y="365129"/>
            <a:ext cx="36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rmAutofit/>
          </a:bodyPr>
          <a:lstStyle>
            <a:lvl1pPr>
              <a:lnSpc>
                <a:spcPct val="120000"/>
              </a:lnSpc>
              <a:defRPr sz="3000" cap="all" spc="75" baseline="0">
                <a:solidFill>
                  <a:schemeClr val="bg1"/>
                </a:solidFill>
              </a:defRPr>
            </a:lvl1pPr>
          </a:lstStyle>
          <a:p>
            <a:r>
              <a:rPr lang="en-US"/>
              <a:t>Click to edit Master title style</a:t>
            </a:r>
            <a:endParaRPr lang="hu-HU" dirty="0"/>
          </a:p>
        </p:txBody>
      </p:sp>
      <p:grpSp>
        <p:nvGrpSpPr>
          <p:cNvPr id="16" name="Csoportba foglalás 15">
            <a:extLst>
              <a:ext uri="{FF2B5EF4-FFF2-40B4-BE49-F238E27FC236}">
                <a16:creationId xmlns:a16="http://schemas.microsoft.com/office/drawing/2014/main" id="{CCB2BA63-84A4-4546-87A0-D9DA49F8D53E}"/>
              </a:ext>
            </a:extLst>
          </p:cNvPr>
          <p:cNvGrpSpPr>
            <a:grpSpLocks noChangeAspect="1"/>
          </p:cNvGrpSpPr>
          <p:nvPr/>
        </p:nvGrpSpPr>
        <p:grpSpPr>
          <a:xfrm>
            <a:off x="209232" y="5600914"/>
            <a:ext cx="916955" cy="916955"/>
            <a:chOff x="7979931" y="5555066"/>
            <a:chExt cx="1008650" cy="1008650"/>
          </a:xfrm>
        </p:grpSpPr>
        <p:sp>
          <p:nvSpPr>
            <p:cNvPr id="17" name="Ellipszis 16">
              <a:extLst>
                <a:ext uri="{FF2B5EF4-FFF2-40B4-BE49-F238E27FC236}">
                  <a16:creationId xmlns:a16="http://schemas.microsoft.com/office/drawing/2014/main" id="{3603E696-F6AE-4DB9-AB6F-CC64995919F9}"/>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71F5F168-646F-4B5E-804F-43C2504515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3" name="Szöveg helye 5">
            <a:extLst>
              <a:ext uri="{FF2B5EF4-FFF2-40B4-BE49-F238E27FC236}">
                <a16:creationId xmlns:a16="http://schemas.microsoft.com/office/drawing/2014/main" id="{F0C73910-03DB-4031-A496-E4DE431BA812}"/>
              </a:ext>
            </a:extLst>
          </p:cNvPr>
          <p:cNvSpPr>
            <a:spLocks noGrp="1"/>
          </p:cNvSpPr>
          <p:nvPr>
            <p:ph type="body" sz="quarter" idx="18" hasCustomPrompt="1"/>
          </p:nvPr>
        </p:nvSpPr>
        <p:spPr>
          <a:xfrm>
            <a:off x="4225525" y="5841351"/>
            <a:ext cx="4536000" cy="444979"/>
          </a:xfrm>
        </p:spPr>
        <p:txBody>
          <a:bodyPr anchor="ctr">
            <a:normAutofit/>
          </a:bodyPr>
          <a:lstStyle>
            <a:lvl1pPr algn="ctr">
              <a:defRPr sz="1800" cap="all" spc="113" baseline="0"/>
            </a:lvl1pPr>
          </a:lstStyle>
          <a:p>
            <a:pPr lvl="0"/>
            <a:r>
              <a:rPr lang="hu-HU" dirty="0"/>
              <a:t>Ábra / Diagram címe </a:t>
            </a:r>
          </a:p>
        </p:txBody>
      </p:sp>
      <p:sp>
        <p:nvSpPr>
          <p:cNvPr id="24" name="Szöveg helye 5">
            <a:extLst>
              <a:ext uri="{FF2B5EF4-FFF2-40B4-BE49-F238E27FC236}">
                <a16:creationId xmlns:a16="http://schemas.microsoft.com/office/drawing/2014/main" id="{C303D8CD-B4C5-4351-A36C-57B8B61283DF}"/>
              </a:ext>
            </a:extLst>
          </p:cNvPr>
          <p:cNvSpPr>
            <a:spLocks noGrp="1"/>
          </p:cNvSpPr>
          <p:nvPr>
            <p:ph type="body" sz="quarter" idx="19" hasCustomPrompt="1"/>
          </p:nvPr>
        </p:nvSpPr>
        <p:spPr>
          <a:xfrm>
            <a:off x="4225525" y="6315176"/>
            <a:ext cx="4536000" cy="370800"/>
          </a:xfrm>
        </p:spPr>
        <p:txBody>
          <a:bodyPr anchor="ctr">
            <a:normAutofit/>
          </a:bodyPr>
          <a:lstStyle>
            <a:lvl1pPr algn="ctr">
              <a:defRPr sz="1350" cap="none" spc="113" baseline="0"/>
            </a:lvl1pPr>
          </a:lstStyle>
          <a:p>
            <a:pPr lvl="0"/>
            <a:r>
              <a:rPr lang="hu-HU" dirty="0"/>
              <a:t>Az ábra alcíme, évszám, korcsoport, egyéb</a:t>
            </a:r>
          </a:p>
        </p:txBody>
      </p:sp>
      <p:sp>
        <p:nvSpPr>
          <p:cNvPr id="25" name="Tartalom helye 3">
            <a:extLst>
              <a:ext uri="{FF2B5EF4-FFF2-40B4-BE49-F238E27FC236}">
                <a16:creationId xmlns:a16="http://schemas.microsoft.com/office/drawing/2014/main" id="{EB5270F9-D439-41A4-9A4D-1A79F3557827}"/>
              </a:ext>
            </a:extLst>
          </p:cNvPr>
          <p:cNvSpPr>
            <a:spLocks noGrp="1"/>
          </p:cNvSpPr>
          <p:nvPr>
            <p:ph sz="quarter" idx="10" hasCustomPrompt="1"/>
          </p:nvPr>
        </p:nvSpPr>
        <p:spPr>
          <a:xfrm>
            <a:off x="4225670" y="571670"/>
            <a:ext cx="4536000" cy="5055085"/>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424375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5255664" y="-4"/>
            <a:ext cx="3888336" cy="3384000"/>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5399832" y="365129"/>
            <a:ext cx="3600000" cy="2892066"/>
          </a:xfrm>
          <a:ln>
            <a:noFill/>
          </a:ln>
        </p:spPr>
        <p:txBody>
          <a:bodyPr anchor="b">
            <a:normAutofit/>
          </a:bodyPr>
          <a:lstStyle>
            <a:lvl1pPr>
              <a:lnSpc>
                <a:spcPct val="120000"/>
              </a:lnSpc>
              <a:defRPr lang="hu-HU" sz="3000"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5255664" y="3449169"/>
            <a:ext cx="3888767" cy="3408831"/>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6809346" y="5815205"/>
            <a:ext cx="781401" cy="130682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5399832" y="3579212"/>
            <a:ext cx="3600000" cy="2550849"/>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5399832" y="6316643"/>
            <a:ext cx="3600000" cy="369333"/>
          </a:xfrm>
        </p:spPr>
        <p:txBody>
          <a:bodyPr anchor="ctr">
            <a:noAutofit/>
          </a:bodyPr>
          <a:lstStyle>
            <a:lvl1pPr algn="r">
              <a:spcBef>
                <a:spcPts val="0"/>
              </a:spcBef>
              <a:defRPr sz="135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grpSp>
        <p:nvGrpSpPr>
          <p:cNvPr id="20" name="Csoportba foglalás 19">
            <a:extLst>
              <a:ext uri="{FF2B5EF4-FFF2-40B4-BE49-F238E27FC236}">
                <a16:creationId xmlns:a16="http://schemas.microsoft.com/office/drawing/2014/main" id="{713E5D64-A416-4407-A7A9-09466826ED7E}"/>
              </a:ext>
            </a:extLst>
          </p:cNvPr>
          <p:cNvGrpSpPr>
            <a:grpSpLocks noChangeAspect="1"/>
          </p:cNvGrpSpPr>
          <p:nvPr/>
        </p:nvGrpSpPr>
        <p:grpSpPr>
          <a:xfrm>
            <a:off x="8025779" y="2968169"/>
            <a:ext cx="916955" cy="916955"/>
            <a:chOff x="7979931" y="5555066"/>
            <a:chExt cx="1008650" cy="1008650"/>
          </a:xfrm>
        </p:grpSpPr>
        <p:sp>
          <p:nvSpPr>
            <p:cNvPr id="21" name="Ellipszis 20">
              <a:extLst>
                <a:ext uri="{FF2B5EF4-FFF2-40B4-BE49-F238E27FC236}">
                  <a16:creationId xmlns:a16="http://schemas.microsoft.com/office/drawing/2014/main" id="{D0A6B8B5-ED8C-481E-9B80-314EA5E96C08}"/>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3" name="Kép 22">
              <a:extLst>
                <a:ext uri="{FF2B5EF4-FFF2-40B4-BE49-F238E27FC236}">
                  <a16:creationId xmlns:a16="http://schemas.microsoft.com/office/drawing/2014/main" id="{7D9D7D4A-71F2-4FD6-A2E4-D41AE88DAF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80348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5256000" y="-3"/>
            <a:ext cx="3888000" cy="166337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5397424" y="365129"/>
            <a:ext cx="3600000" cy="998976"/>
          </a:xfrm>
          <a:ln>
            <a:noFill/>
          </a:ln>
        </p:spPr>
        <p:txBody>
          <a:bodyPr anchor="b">
            <a:noAutofit/>
          </a:bodyPr>
          <a:lstStyle>
            <a:lvl1pPr>
              <a:lnSpc>
                <a:spcPct val="120000"/>
              </a:lnSpc>
              <a:defRPr lang="hu-HU" sz="3000"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5256000" y="1729236"/>
            <a:ext cx="3888000" cy="5128764"/>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6809299" y="5815205"/>
            <a:ext cx="781401" cy="130682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5386454" y="1835397"/>
            <a:ext cx="3600000" cy="4294658"/>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egyéb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5386454" y="6316643"/>
            <a:ext cx="3600000" cy="369333"/>
          </a:xfrm>
        </p:spPr>
        <p:txBody>
          <a:bodyPr anchor="ctr">
            <a:noAutofit/>
          </a:bodyPr>
          <a:lstStyle>
            <a:lvl1pPr algn="r">
              <a:spcBef>
                <a:spcPts val="0"/>
              </a:spcBef>
              <a:defRPr sz="1350"/>
            </a:lvl1pPr>
          </a:lstStyle>
          <a:p>
            <a:pPr lvl="0"/>
            <a:r>
              <a:rPr lang="hu-HU" dirty="0"/>
              <a:t>Forrás | MNB</a:t>
            </a:r>
          </a:p>
        </p:txBody>
      </p:sp>
      <p:grpSp>
        <p:nvGrpSpPr>
          <p:cNvPr id="16" name="Csoportba foglalás 15">
            <a:extLst>
              <a:ext uri="{FF2B5EF4-FFF2-40B4-BE49-F238E27FC236}">
                <a16:creationId xmlns:a16="http://schemas.microsoft.com/office/drawing/2014/main" id="{3C8BD7F5-F845-4745-82FD-81504485B0BD}"/>
              </a:ext>
            </a:extLst>
          </p:cNvPr>
          <p:cNvGrpSpPr>
            <a:grpSpLocks noChangeAspect="1"/>
          </p:cNvGrpSpPr>
          <p:nvPr/>
        </p:nvGrpSpPr>
        <p:grpSpPr>
          <a:xfrm>
            <a:off x="8025779" y="1241912"/>
            <a:ext cx="916955" cy="916955"/>
            <a:chOff x="7979931" y="5555066"/>
            <a:chExt cx="1008650" cy="1008650"/>
          </a:xfrm>
        </p:grpSpPr>
        <p:sp>
          <p:nvSpPr>
            <p:cNvPr id="17" name="Ellipszis 16">
              <a:extLst>
                <a:ext uri="{FF2B5EF4-FFF2-40B4-BE49-F238E27FC236}">
                  <a16:creationId xmlns:a16="http://schemas.microsoft.com/office/drawing/2014/main" id="{725A775F-8F32-4260-A9DA-60C1222D4E95}"/>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D614204D-7C12-4091-98F5-6937A3747D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0" name="Tartalom helye 3">
            <a:extLst>
              <a:ext uri="{FF2B5EF4-FFF2-40B4-BE49-F238E27FC236}">
                <a16:creationId xmlns:a16="http://schemas.microsoft.com/office/drawing/2014/main" id="{DC6DF135-3B7D-4956-9743-C8E623DF8DD0}"/>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1" name="Szöveg helye 5">
            <a:extLst>
              <a:ext uri="{FF2B5EF4-FFF2-40B4-BE49-F238E27FC236}">
                <a16:creationId xmlns:a16="http://schemas.microsoft.com/office/drawing/2014/main" id="{42BB3DE8-1251-4064-8D6B-4B1FA45267A3}"/>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2" name="Szöveg helye 5">
            <a:extLst>
              <a:ext uri="{FF2B5EF4-FFF2-40B4-BE49-F238E27FC236}">
                <a16:creationId xmlns:a16="http://schemas.microsoft.com/office/drawing/2014/main" id="{A78D3E86-9993-4BC1-99AD-7D429BC36DA1}"/>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60071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894D9129-1CB5-417B-87D6-5893AB314D9E}"/>
              </a:ext>
            </a:extLst>
          </p:cNvPr>
          <p:cNvSpPr/>
          <p:nvPr/>
        </p:nvSpPr>
        <p:spPr>
          <a:xfrm>
            <a:off x="5184000" y="922448"/>
            <a:ext cx="3960000" cy="5935552"/>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Téglalap 12">
            <a:extLst>
              <a:ext uri="{FF2B5EF4-FFF2-40B4-BE49-F238E27FC236}">
                <a16:creationId xmlns:a16="http://schemas.microsoft.com/office/drawing/2014/main" id="{98C45189-E75A-4873-AC6E-8DB275763272}"/>
              </a:ext>
            </a:extLst>
          </p:cNvPr>
          <p:cNvSpPr/>
          <p:nvPr/>
        </p:nvSpPr>
        <p:spPr>
          <a:xfrm>
            <a:off x="-1" y="293639"/>
            <a:ext cx="9144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478174" y="310448"/>
            <a:ext cx="7610642" cy="612000"/>
          </a:xfrm>
        </p:spPr>
        <p:txBody>
          <a:bodyPr vert="horz" lIns="91440" tIns="45720" rIns="91440" bIns="45720" rtlCol="0" anchor="ctr">
            <a:normAutofit/>
          </a:bodyPr>
          <a:lstStyle>
            <a:lvl1pPr>
              <a:defRPr lang="hu-HU" sz="3000" cap="all" spc="80" baseline="0">
                <a:solidFill>
                  <a:schemeClr val="bg1"/>
                </a:solidFill>
              </a:defRPr>
            </a:lvl1pPr>
          </a:lstStyle>
          <a:p>
            <a:pPr marL="0" lvl="0" indent="0">
              <a:lnSpc>
                <a:spcPct val="100000"/>
              </a:lnSpc>
              <a:spcBef>
                <a:spcPts val="0"/>
              </a:spcBef>
              <a:buFont typeface="Arial" panose="020B0604020202020204" pitchFamily="34" charset="0"/>
            </a:pPr>
            <a:r>
              <a:rPr lang="en-US"/>
              <a:t>Click to edit Master title style</a:t>
            </a:r>
            <a:endParaRPr lang="hu-HU" dirty="0"/>
          </a:p>
        </p:txBody>
      </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5374967" y="1200845"/>
            <a:ext cx="3600000" cy="4929210"/>
          </a:xfrm>
        </p:spPr>
        <p:txBody>
          <a:bodyPr anchor="ctr">
            <a:normAutofit/>
          </a:bodyPr>
          <a:lstStyle>
            <a:lvl1pPr>
              <a:lnSpc>
                <a:spcPct val="120000"/>
              </a:lnSpc>
              <a:defRPr sz="20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5382152" y="6316643"/>
            <a:ext cx="3600000" cy="369333"/>
          </a:xfrm>
        </p:spPr>
        <p:txBody>
          <a:bodyPr anchor="ctr">
            <a:noAutofit/>
          </a:bodyPr>
          <a:lstStyle>
            <a:lvl1pPr algn="r">
              <a:spcBef>
                <a:spcPts val="0"/>
              </a:spcBef>
              <a:defRPr sz="1350"/>
            </a:lvl1pPr>
          </a:lstStyle>
          <a:p>
            <a:pPr lvl="0"/>
            <a:r>
              <a:rPr lang="hu-HU" dirty="0"/>
              <a:t>Forrás | MNB</a:t>
            </a:r>
          </a:p>
        </p:txBody>
      </p:sp>
      <p:pic>
        <p:nvPicPr>
          <p:cNvPr id="37" name="Kép 36">
            <a:extLst>
              <a:ext uri="{FF2B5EF4-FFF2-40B4-BE49-F238E27FC236}">
                <a16:creationId xmlns:a16="http://schemas.microsoft.com/office/drawing/2014/main" id="{BB5CD19C-83CD-4D97-A40F-1DDB7075D6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6773299" y="5815205"/>
            <a:ext cx="781401" cy="1306829"/>
          </a:xfrm>
          <a:prstGeom prst="rect">
            <a:avLst/>
          </a:prstGeom>
        </p:spPr>
      </p:pic>
      <p:grpSp>
        <p:nvGrpSpPr>
          <p:cNvPr id="14" name="Csoportba foglalás 13">
            <a:extLst>
              <a:ext uri="{FF2B5EF4-FFF2-40B4-BE49-F238E27FC236}">
                <a16:creationId xmlns:a16="http://schemas.microsoft.com/office/drawing/2014/main" id="{A709C96B-E554-4008-9A8F-B4F67C413947}"/>
              </a:ext>
            </a:extLst>
          </p:cNvPr>
          <p:cNvGrpSpPr>
            <a:grpSpLocks noChangeAspect="1"/>
          </p:cNvGrpSpPr>
          <p:nvPr/>
        </p:nvGrpSpPr>
        <p:grpSpPr>
          <a:xfrm>
            <a:off x="8025779" y="156593"/>
            <a:ext cx="916955" cy="916955"/>
            <a:chOff x="7979931" y="5555066"/>
            <a:chExt cx="1008650" cy="1008650"/>
          </a:xfrm>
        </p:grpSpPr>
        <p:sp>
          <p:nvSpPr>
            <p:cNvPr id="15" name="Ellipszis 14">
              <a:extLst>
                <a:ext uri="{FF2B5EF4-FFF2-40B4-BE49-F238E27FC236}">
                  <a16:creationId xmlns:a16="http://schemas.microsoft.com/office/drawing/2014/main" id="{8D790186-02D7-4DFF-8358-FCB9B2A8A1B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EB79F6CD-A0F3-4DDB-9DE2-475A98B6B0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18" name="Tartalom helye 3">
            <a:extLst>
              <a:ext uri="{FF2B5EF4-FFF2-40B4-BE49-F238E27FC236}">
                <a16:creationId xmlns:a16="http://schemas.microsoft.com/office/drawing/2014/main" id="{4C844328-3F5C-4E88-8EAF-CDCA6317F1F7}"/>
              </a:ext>
            </a:extLst>
          </p:cNvPr>
          <p:cNvSpPr>
            <a:spLocks noGrp="1"/>
          </p:cNvSpPr>
          <p:nvPr>
            <p:ph sz="quarter" idx="10" hasCustomPrompt="1"/>
          </p:nvPr>
        </p:nvSpPr>
        <p:spPr>
          <a:xfrm>
            <a:off x="517475" y="1200845"/>
            <a:ext cx="4534946" cy="4358126"/>
          </a:xfrm>
        </p:spPr>
        <p:txBody>
          <a:bodyPr anchor="ctr"/>
          <a:lstStyle>
            <a:lvl1pPr algn="ctr">
              <a:defRPr/>
            </a:lvl1pPr>
          </a:lstStyle>
          <a:p>
            <a:pPr lvl="0"/>
            <a:r>
              <a:rPr lang="hu-HU" dirty="0"/>
              <a:t>Ábra / diagram</a:t>
            </a:r>
          </a:p>
        </p:txBody>
      </p:sp>
      <p:sp>
        <p:nvSpPr>
          <p:cNvPr id="19" name="Szöveg helye 5">
            <a:extLst>
              <a:ext uri="{FF2B5EF4-FFF2-40B4-BE49-F238E27FC236}">
                <a16:creationId xmlns:a16="http://schemas.microsoft.com/office/drawing/2014/main" id="{BF34CC12-9A43-4F7C-BD11-631BEB177146}"/>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0" name="Szöveg helye 5">
            <a:extLst>
              <a:ext uri="{FF2B5EF4-FFF2-40B4-BE49-F238E27FC236}">
                <a16:creationId xmlns:a16="http://schemas.microsoft.com/office/drawing/2014/main" id="{AEEC4DA1-E1B7-421F-9AFB-BA5458CBDF33}"/>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31718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478176" y="1190675"/>
            <a:ext cx="8059483" cy="5047096"/>
          </a:xfrm>
        </p:spPr>
        <p:txBody>
          <a:bodyPr anchor="ctr"/>
          <a:lstStyle>
            <a:lvl1pPr algn="ctr">
              <a:defRPr/>
            </a:lvl1pPr>
          </a:lstStyle>
          <a:p>
            <a:pPr lvl="0"/>
            <a:r>
              <a:rPr lang="hu-HU" dirty="0"/>
              <a:t>Ábra / diagram</a:t>
            </a:r>
          </a:p>
        </p:txBody>
      </p:sp>
      <p:sp>
        <p:nvSpPr>
          <p:cNvPr id="10" name="Téglalap 9">
            <a:extLst>
              <a:ext uri="{FF2B5EF4-FFF2-40B4-BE49-F238E27FC236}">
                <a16:creationId xmlns:a16="http://schemas.microsoft.com/office/drawing/2014/main" id="{9D2ABD4F-9A65-4313-83C2-BC6B67352DD4}"/>
              </a:ext>
            </a:extLst>
          </p:cNvPr>
          <p:cNvSpPr/>
          <p:nvPr/>
        </p:nvSpPr>
        <p:spPr>
          <a:xfrm>
            <a:off x="-1" y="293639"/>
            <a:ext cx="9144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ím 1">
            <a:extLst>
              <a:ext uri="{FF2B5EF4-FFF2-40B4-BE49-F238E27FC236}">
                <a16:creationId xmlns:a16="http://schemas.microsoft.com/office/drawing/2014/main" id="{3B2918A8-6FD6-4141-916F-31D783AD985E}"/>
              </a:ext>
            </a:extLst>
          </p:cNvPr>
          <p:cNvSpPr>
            <a:spLocks noGrp="1"/>
          </p:cNvSpPr>
          <p:nvPr>
            <p:ph type="title"/>
          </p:nvPr>
        </p:nvSpPr>
        <p:spPr>
          <a:xfrm>
            <a:off x="478174" y="310448"/>
            <a:ext cx="7610642" cy="612000"/>
          </a:xfrm>
        </p:spPr>
        <p:txBody>
          <a:bodyPr vert="horz" lIns="91440" tIns="45720" rIns="91440" bIns="45720" rtlCol="0" anchor="ctr">
            <a:normAutofit/>
          </a:bodyPr>
          <a:lstStyle>
            <a:lvl1pPr>
              <a:defRPr lang="hu-HU" sz="3000" cap="all" spc="80" baseline="0">
                <a:solidFill>
                  <a:schemeClr val="bg1"/>
                </a:solidFill>
              </a:defRPr>
            </a:lvl1pPr>
          </a:lstStyle>
          <a:p>
            <a:pPr marL="0" lvl="0" indent="0">
              <a:lnSpc>
                <a:spcPct val="100000"/>
              </a:lnSpc>
              <a:spcBef>
                <a:spcPts val="0"/>
              </a:spcBef>
              <a:buFont typeface="Arial" panose="020B0604020202020204" pitchFamily="34" charset="0"/>
            </a:pPr>
            <a:r>
              <a:rPr lang="en-US"/>
              <a:t>Click to edit Master title style</a:t>
            </a:r>
            <a:endParaRPr lang="hu-HU" dirty="0"/>
          </a:p>
        </p:txBody>
      </p:sp>
      <p:sp>
        <p:nvSpPr>
          <p:cNvPr id="12" name="Szöveg helye 2">
            <a:extLst>
              <a:ext uri="{FF2B5EF4-FFF2-40B4-BE49-F238E27FC236}">
                <a16:creationId xmlns:a16="http://schemas.microsoft.com/office/drawing/2014/main" id="{42DF65F1-33FF-4F3C-AC86-2C7F5F898A3E}"/>
              </a:ext>
            </a:extLst>
          </p:cNvPr>
          <p:cNvSpPr>
            <a:spLocks noGrp="1"/>
          </p:cNvSpPr>
          <p:nvPr>
            <p:ph type="body" sz="quarter" idx="17" hasCustomPrompt="1"/>
          </p:nvPr>
        </p:nvSpPr>
        <p:spPr>
          <a:xfrm>
            <a:off x="5382152" y="6316643"/>
            <a:ext cx="3600000" cy="369333"/>
          </a:xfrm>
        </p:spPr>
        <p:txBody>
          <a:bodyPr anchor="ctr">
            <a:noAutofit/>
          </a:bodyPr>
          <a:lstStyle>
            <a:lvl1pPr algn="r">
              <a:spcBef>
                <a:spcPts val="0"/>
              </a:spcBef>
              <a:defRPr sz="1350"/>
            </a:lvl1pPr>
          </a:lstStyle>
          <a:p>
            <a:pPr lvl="0"/>
            <a:r>
              <a:rPr lang="hu-HU" dirty="0"/>
              <a:t>Forrás | MNB</a:t>
            </a:r>
          </a:p>
        </p:txBody>
      </p:sp>
      <p:grpSp>
        <p:nvGrpSpPr>
          <p:cNvPr id="14" name="Csoportba foglalás 13">
            <a:extLst>
              <a:ext uri="{FF2B5EF4-FFF2-40B4-BE49-F238E27FC236}">
                <a16:creationId xmlns:a16="http://schemas.microsoft.com/office/drawing/2014/main" id="{DCBADE1C-80E7-482F-A47F-C127E1858476}"/>
              </a:ext>
            </a:extLst>
          </p:cNvPr>
          <p:cNvGrpSpPr>
            <a:grpSpLocks noChangeAspect="1"/>
          </p:cNvGrpSpPr>
          <p:nvPr/>
        </p:nvGrpSpPr>
        <p:grpSpPr>
          <a:xfrm>
            <a:off x="8025779" y="156593"/>
            <a:ext cx="916955" cy="916955"/>
            <a:chOff x="7979931" y="5555066"/>
            <a:chExt cx="1008650" cy="1008650"/>
          </a:xfrm>
        </p:grpSpPr>
        <p:sp>
          <p:nvSpPr>
            <p:cNvPr id="15" name="Ellipszis 14">
              <a:extLst>
                <a:ext uri="{FF2B5EF4-FFF2-40B4-BE49-F238E27FC236}">
                  <a16:creationId xmlns:a16="http://schemas.microsoft.com/office/drawing/2014/main" id="{5B7FBF9F-FEA5-4855-8A19-53DEDE5E4547}"/>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630B57B0-5140-4B64-9110-EE7C31CECD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210524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25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8826" y="6344468"/>
            <a:ext cx="553150"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350" kern="1200" spc="0" smtClean="0">
                <a:solidFill>
                  <a:schemeClr val="tx2"/>
                </a:solidFill>
                <a:latin typeface="+mj-lt"/>
                <a:cs typeface="Calibri Light" panose="020F0302020204030204" pitchFamily="34" charset="0"/>
              </a:rPr>
              <a:pPr algn="r"/>
              <a:t>‹#›</a:t>
            </a:fld>
            <a:r>
              <a:rPr lang="hu-HU" sz="1350" kern="1200" spc="0" dirty="0">
                <a:solidFill>
                  <a:schemeClr val="tx2"/>
                </a:solidFill>
                <a:latin typeface="+mj-lt"/>
                <a:cs typeface="Calibri Light" panose="020F0302020204030204" pitchFamily="34" charset="0"/>
              </a:rPr>
              <a:t> |</a:t>
            </a:r>
            <a:endParaRPr lang="en-US" sz="135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604109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685749" rtl="0" eaLnBrk="1" latinLnBrk="0" hangingPunct="1">
        <a:lnSpc>
          <a:spcPct val="90000"/>
        </a:lnSpc>
        <a:spcBef>
          <a:spcPct val="0"/>
        </a:spcBef>
        <a:buNone/>
        <a:defRPr sz="2250" kern="1200">
          <a:solidFill>
            <a:schemeClr val="tx1"/>
          </a:solidFill>
          <a:latin typeface="+mj-lt"/>
          <a:ea typeface="+mj-ea"/>
          <a:cs typeface="+mj-cs"/>
        </a:defRPr>
      </a:lvl1pPr>
    </p:titleStyle>
    <p:body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8826" y="6344468"/>
            <a:ext cx="553150"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350" kern="1200" spc="0" smtClean="0">
                <a:solidFill>
                  <a:schemeClr val="tx2"/>
                </a:solidFill>
                <a:latin typeface="+mj-lt"/>
                <a:cs typeface="Calibri Light" panose="020F0302020204030204" pitchFamily="34" charset="0"/>
              </a:rPr>
              <a:pPr algn="r"/>
              <a:t>‹#›</a:t>
            </a:fld>
            <a:r>
              <a:rPr lang="hu-HU" sz="1350" kern="1200" spc="0" dirty="0">
                <a:solidFill>
                  <a:schemeClr val="tx2"/>
                </a:solidFill>
                <a:latin typeface="+mj-lt"/>
                <a:cs typeface="Calibri Light" panose="020F0302020204030204" pitchFamily="34" charset="0"/>
              </a:rPr>
              <a:t> |</a:t>
            </a:r>
            <a:endParaRPr lang="en-US" sz="135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103805557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685749" rtl="0" eaLnBrk="1" latinLnBrk="0" hangingPunct="1">
        <a:lnSpc>
          <a:spcPct val="90000"/>
        </a:lnSpc>
        <a:spcBef>
          <a:spcPct val="0"/>
        </a:spcBef>
        <a:buNone/>
        <a:defRPr sz="2250" kern="1200">
          <a:solidFill>
            <a:schemeClr val="tx1"/>
          </a:solidFill>
          <a:latin typeface="+mj-lt"/>
          <a:ea typeface="+mj-ea"/>
          <a:cs typeface="+mj-cs"/>
        </a:defRPr>
      </a:lvl1pPr>
    </p:titleStyle>
    <p:body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hyperlink" Target="https://www.mnb.hu/en/publications/reports/financial-stability-report"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83662-ED5A-450D-98F2-E1399742A160}"/>
              </a:ext>
            </a:extLst>
          </p:cNvPr>
          <p:cNvSpPr>
            <a:spLocks noGrp="1"/>
          </p:cNvSpPr>
          <p:nvPr>
            <p:ph type="body" sz="quarter" idx="11"/>
          </p:nvPr>
        </p:nvSpPr>
        <p:spPr>
          <a:xfrm>
            <a:off x="5366478" y="363781"/>
            <a:ext cx="3533158" cy="300082"/>
          </a:xfrm>
        </p:spPr>
        <p:txBody>
          <a:bodyPr/>
          <a:lstStyle/>
          <a:p>
            <a:r>
              <a:rPr lang="en-US" dirty="0"/>
              <a:t>4 December 2019</a:t>
            </a:r>
          </a:p>
        </p:txBody>
      </p:sp>
      <p:sp>
        <p:nvSpPr>
          <p:cNvPr id="3" name="Text Placeholder 2">
            <a:extLst>
              <a:ext uri="{FF2B5EF4-FFF2-40B4-BE49-F238E27FC236}">
                <a16:creationId xmlns:a16="http://schemas.microsoft.com/office/drawing/2014/main" id="{5539494E-74E0-413E-A9ED-5D18E44F2A42}"/>
              </a:ext>
            </a:extLst>
          </p:cNvPr>
          <p:cNvSpPr>
            <a:spLocks noGrp="1"/>
          </p:cNvSpPr>
          <p:nvPr>
            <p:ph type="body" sz="quarter" idx="10"/>
          </p:nvPr>
        </p:nvSpPr>
        <p:spPr>
          <a:xfrm>
            <a:off x="244364" y="321732"/>
            <a:ext cx="3657679" cy="610424"/>
          </a:xfrm>
        </p:spPr>
        <p:txBody>
          <a:bodyPr/>
          <a:lstStyle/>
          <a:p>
            <a:r>
              <a:rPr lang="en-US"/>
              <a:t>Bálint Dancsik | Magyar Nemzeti Bank </a:t>
            </a:r>
          </a:p>
          <a:p>
            <a:r>
              <a:rPr lang="en-US"/>
              <a:t>Senior economist</a:t>
            </a:r>
          </a:p>
        </p:txBody>
      </p:sp>
      <p:sp>
        <p:nvSpPr>
          <p:cNvPr id="4" name="Title 3">
            <a:extLst>
              <a:ext uri="{FF2B5EF4-FFF2-40B4-BE49-F238E27FC236}">
                <a16:creationId xmlns:a16="http://schemas.microsoft.com/office/drawing/2014/main" id="{457249AF-7234-4923-856C-E2AD06774845}"/>
              </a:ext>
            </a:extLst>
          </p:cNvPr>
          <p:cNvSpPr>
            <a:spLocks noGrp="1"/>
          </p:cNvSpPr>
          <p:nvPr>
            <p:ph type="title"/>
          </p:nvPr>
        </p:nvSpPr>
        <p:spPr>
          <a:xfrm>
            <a:off x="415636" y="2241070"/>
            <a:ext cx="8312727" cy="2098808"/>
          </a:xfrm>
        </p:spPr>
        <p:txBody>
          <a:bodyPr/>
          <a:lstStyle/>
          <a:p>
            <a:r>
              <a:rPr lang="en-US"/>
              <a:t>Financial Stability report </a:t>
            </a:r>
            <a:br>
              <a:rPr lang="en-US"/>
            </a:br>
            <a:r>
              <a:rPr lang="en-US"/>
              <a:t>december 2019</a:t>
            </a:r>
          </a:p>
        </p:txBody>
      </p:sp>
    </p:spTree>
    <p:extLst>
      <p:ext uri="{BB962C8B-B14F-4D97-AF65-F5344CB8AC3E}">
        <p14:creationId xmlns:p14="http://schemas.microsoft.com/office/powerpoint/2010/main" val="729167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dirty="0"/>
              <a:t>Central banks in developed countries were forced to take a </a:t>
            </a:r>
            <a:r>
              <a:rPr lang="en-US" dirty="0" err="1"/>
              <a:t>u-turn</a:t>
            </a:r>
            <a:endParaRPr lang="en-US" dirty="0"/>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3259248" y="6479603"/>
            <a:ext cx="5722904" cy="369333"/>
          </a:xfrm>
        </p:spPr>
        <p:txBody>
          <a:bodyPr/>
          <a:lstStyle/>
          <a:p>
            <a:r>
              <a:rPr lang="hu-HU" dirty="0" err="1"/>
              <a:t>Source</a:t>
            </a:r>
            <a:r>
              <a:rPr lang="hu-HU" dirty="0"/>
              <a:t> | Thomson Reuters </a:t>
            </a:r>
            <a:r>
              <a:rPr lang="hu-HU" dirty="0" err="1"/>
              <a:t>Datastream</a:t>
            </a:r>
            <a:r>
              <a:rPr lang="hu-HU" dirty="0"/>
              <a:t>, </a:t>
            </a:r>
            <a:r>
              <a:rPr lang="hu-HU" dirty="0" err="1"/>
              <a:t>SNL</a:t>
            </a:r>
            <a:r>
              <a:rPr lang="hu-HU" dirty="0"/>
              <a:t>, </a:t>
            </a:r>
            <a:r>
              <a:rPr lang="hu-HU" dirty="0" err="1"/>
              <a:t>Bloomberg</a:t>
            </a:r>
            <a:r>
              <a:rPr lang="hu-HU" dirty="0"/>
              <a:t>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415872"/>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Long-term yields and evolution of policy rates, volume of negative yielding bonds</a:t>
            </a:r>
          </a:p>
        </p:txBody>
      </p:sp>
      <p:sp>
        <p:nvSpPr>
          <p:cNvPr id="12" name="Text Placeholder 3">
            <a:extLst>
              <a:ext uri="{FF2B5EF4-FFF2-40B4-BE49-F238E27FC236}">
                <a16:creationId xmlns:a16="http://schemas.microsoft.com/office/drawing/2014/main" id="{89932E78-6E8F-440E-8E76-A550AD7FC526}"/>
              </a:ext>
            </a:extLst>
          </p:cNvPr>
          <p:cNvSpPr txBox="1">
            <a:spLocks/>
          </p:cNvSpPr>
          <p:nvPr/>
        </p:nvSpPr>
        <p:spPr>
          <a:xfrm>
            <a:off x="478174" y="6084411"/>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For the Fed policy rate, the data refer to the first day of the month, while for the ECB policy rate, they refer to the last day of the month. Data for the negative yielding bond volumes and government bond volumes are monthly averages.</a:t>
            </a:r>
          </a:p>
        </p:txBody>
      </p:sp>
      <p:cxnSp>
        <p:nvCxnSpPr>
          <p:cNvPr id="11" name="Straight Arrow Connector 10">
            <a:extLst>
              <a:ext uri="{FF2B5EF4-FFF2-40B4-BE49-F238E27FC236}">
                <a16:creationId xmlns:a16="http://schemas.microsoft.com/office/drawing/2014/main" id="{39168F76-F83F-4C9B-B0B9-96BC56055F40}"/>
              </a:ext>
            </a:extLst>
          </p:cNvPr>
          <p:cNvCxnSpPr>
            <a:cxnSpLocks/>
          </p:cNvCxnSpPr>
          <p:nvPr/>
        </p:nvCxnSpPr>
        <p:spPr>
          <a:xfrm flipH="1" flipV="1">
            <a:off x="5531667" y="1844856"/>
            <a:ext cx="1276539" cy="186765"/>
          </a:xfrm>
          <a:prstGeom prst="straightConnector1">
            <a:avLst/>
          </a:prstGeom>
          <a:ln>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AEAFBE2-45A8-44A5-BBAB-0CD8D6E117A9}"/>
              </a:ext>
            </a:extLst>
          </p:cNvPr>
          <p:cNvCxnSpPr>
            <a:cxnSpLocks/>
          </p:cNvCxnSpPr>
          <p:nvPr/>
        </p:nvCxnSpPr>
        <p:spPr>
          <a:xfrm flipH="1">
            <a:off x="5656758" y="3038070"/>
            <a:ext cx="1151448" cy="52406"/>
          </a:xfrm>
          <a:prstGeom prst="straightConnector1">
            <a:avLst/>
          </a:prstGeom>
          <a:ln>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EF46931-0E3A-4F44-B841-6BE080718E95}"/>
              </a:ext>
            </a:extLst>
          </p:cNvPr>
          <p:cNvSpPr txBox="1"/>
          <p:nvPr/>
        </p:nvSpPr>
        <p:spPr>
          <a:xfrm>
            <a:off x="6808206" y="1743054"/>
            <a:ext cx="2272420" cy="1754326"/>
          </a:xfrm>
          <a:prstGeom prst="rect">
            <a:avLst/>
          </a:prstGeom>
          <a:noFill/>
        </p:spPr>
        <p:txBody>
          <a:bodyPr wrap="square" rtlCol="0">
            <a:spAutoFit/>
          </a:bodyPr>
          <a:lstStyle/>
          <a:p>
            <a:pPr algn="ctr"/>
            <a:r>
              <a:rPr lang="en-US" i="1">
                <a:solidFill>
                  <a:schemeClr val="tx2"/>
                </a:solidFill>
              </a:rPr>
              <a:t>Low interest rates may remain longer than previously anticipated. Long yields decreased markedly.</a:t>
            </a:r>
          </a:p>
        </p:txBody>
      </p:sp>
      <p:pic>
        <p:nvPicPr>
          <p:cNvPr id="2" name="Picture 1">
            <a:extLst>
              <a:ext uri="{FF2B5EF4-FFF2-40B4-BE49-F238E27FC236}">
                <a16:creationId xmlns:a16="http://schemas.microsoft.com/office/drawing/2014/main" id="{B5F2C6BE-EBD3-43E7-BDF2-3E44A59A89E2}"/>
              </a:ext>
            </a:extLst>
          </p:cNvPr>
          <p:cNvPicPr>
            <a:picLocks noChangeAspect="1"/>
          </p:cNvPicPr>
          <p:nvPr/>
        </p:nvPicPr>
        <p:blipFill>
          <a:blip r:embed="rId2"/>
          <a:stretch>
            <a:fillRect/>
          </a:stretch>
        </p:blipFill>
        <p:spPr>
          <a:xfrm>
            <a:off x="608213" y="939596"/>
            <a:ext cx="5700122" cy="4259059"/>
          </a:xfrm>
          <a:prstGeom prst="rect">
            <a:avLst/>
          </a:prstGeom>
        </p:spPr>
      </p:pic>
    </p:spTree>
    <p:extLst>
      <p:ext uri="{BB962C8B-B14F-4D97-AF65-F5344CB8AC3E}">
        <p14:creationId xmlns:p14="http://schemas.microsoft.com/office/powerpoint/2010/main" val="68858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dirty="0"/>
              <a:t>This time </a:t>
            </a:r>
            <a:r>
              <a:rPr lang="en-US" dirty="0" err="1"/>
              <a:t>hungary</a:t>
            </a:r>
            <a:r>
              <a:rPr lang="en-US" dirty="0"/>
              <a:t> is more prepared for the deteriorating external conditions</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1140823" y="6479603"/>
            <a:ext cx="7841329" cy="369333"/>
          </a:xfrm>
        </p:spPr>
        <p:txBody>
          <a:bodyPr/>
          <a:lstStyle/>
          <a:p>
            <a:r>
              <a:rPr lang="en-US" dirty="0"/>
              <a:t>Source | Eurostat, </a:t>
            </a:r>
            <a:r>
              <a:rPr lang="hu-HU" dirty="0" err="1"/>
              <a:t>HCSO</a:t>
            </a:r>
            <a:r>
              <a:rPr lang="en-US" dirty="0"/>
              <a:t>, MNB, </a:t>
            </a:r>
            <a:r>
              <a:rPr lang="hu-HU" dirty="0" err="1"/>
              <a:t>GDMA</a:t>
            </a:r>
            <a:endParaRPr lang="en-US" dirty="0"/>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632757"/>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Evolution of selected economic indicators in Hungary</a:t>
            </a:r>
          </a:p>
        </p:txBody>
      </p:sp>
      <p:sp>
        <p:nvSpPr>
          <p:cNvPr id="12" name="Text Placeholder 3">
            <a:extLst>
              <a:ext uri="{FF2B5EF4-FFF2-40B4-BE49-F238E27FC236}">
                <a16:creationId xmlns:a16="http://schemas.microsoft.com/office/drawing/2014/main" id="{89932E78-6E8F-440E-8E76-A550AD7FC526}"/>
              </a:ext>
            </a:extLst>
          </p:cNvPr>
          <p:cNvSpPr txBox="1">
            <a:spLocks/>
          </p:cNvSpPr>
          <p:nvPr/>
        </p:nvSpPr>
        <p:spPr>
          <a:xfrm>
            <a:off x="478174" y="6021040"/>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Note: For GDP growth, seasonally and calendar adjusted data. For government debt, in gross, consolidated, nominal terms (Maastricht) debt. *2019 September Inflation Report</a:t>
            </a:r>
          </a:p>
        </p:txBody>
      </p:sp>
      <p:pic>
        <p:nvPicPr>
          <p:cNvPr id="2" name="Picture 1">
            <a:extLst>
              <a:ext uri="{FF2B5EF4-FFF2-40B4-BE49-F238E27FC236}">
                <a16:creationId xmlns:a16="http://schemas.microsoft.com/office/drawing/2014/main" id="{8BF576E8-C57C-4B94-B2F2-6EF6DA98D6AC}"/>
              </a:ext>
            </a:extLst>
          </p:cNvPr>
          <p:cNvPicPr>
            <a:picLocks noChangeAspect="1"/>
          </p:cNvPicPr>
          <p:nvPr/>
        </p:nvPicPr>
        <p:blipFill>
          <a:blip r:embed="rId2"/>
          <a:stretch>
            <a:fillRect/>
          </a:stretch>
        </p:blipFill>
        <p:spPr>
          <a:xfrm>
            <a:off x="2208676" y="1123983"/>
            <a:ext cx="5042973" cy="4307239"/>
          </a:xfrm>
          <a:prstGeom prst="rect">
            <a:avLst/>
          </a:prstGeom>
        </p:spPr>
      </p:pic>
    </p:spTree>
    <p:extLst>
      <p:ext uri="{BB962C8B-B14F-4D97-AF65-F5344CB8AC3E}">
        <p14:creationId xmlns:p14="http://schemas.microsoft.com/office/powerpoint/2010/main" val="1617349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72D-BE0E-430D-A90A-2D8E537811B1}"/>
              </a:ext>
            </a:extLst>
          </p:cNvPr>
          <p:cNvSpPr>
            <a:spLocks noGrp="1"/>
          </p:cNvSpPr>
          <p:nvPr>
            <p:ph type="title"/>
          </p:nvPr>
        </p:nvSpPr>
        <p:spPr>
          <a:xfrm>
            <a:off x="2235774" y="2743455"/>
            <a:ext cx="6633906" cy="1311128"/>
          </a:xfrm>
        </p:spPr>
        <p:txBody>
          <a:bodyPr/>
          <a:lstStyle/>
          <a:p>
            <a:r>
              <a:rPr lang="hu-HU" dirty="0"/>
              <a:t>Real </a:t>
            </a:r>
            <a:r>
              <a:rPr lang="hu-HU" dirty="0" err="1"/>
              <a:t>estate</a:t>
            </a:r>
            <a:r>
              <a:rPr lang="hu-HU" dirty="0"/>
              <a:t> </a:t>
            </a:r>
            <a:r>
              <a:rPr lang="hu-HU" dirty="0" err="1"/>
              <a:t>markets</a:t>
            </a:r>
            <a:br>
              <a:rPr lang="hu-HU" dirty="0"/>
            </a:br>
            <a:r>
              <a:rPr lang="en-US" sz="2000" i="1" dirty="0"/>
              <a:t>house price increase in Budapest not linked to excessive expansion in risky lending</a:t>
            </a:r>
            <a:endParaRPr lang="hu-HU" i="1" dirty="0"/>
          </a:p>
        </p:txBody>
      </p:sp>
    </p:spTree>
    <p:extLst>
      <p:ext uri="{BB962C8B-B14F-4D97-AF65-F5344CB8AC3E}">
        <p14:creationId xmlns:p14="http://schemas.microsoft.com/office/powerpoint/2010/main" val="128687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dirty="0" err="1"/>
              <a:t>máp</a:t>
            </a:r>
            <a:r>
              <a:rPr lang="en-US" dirty="0"/>
              <a:t>+</a:t>
            </a:r>
            <a:r>
              <a:rPr lang="hu-HU" dirty="0"/>
              <a:t> </a:t>
            </a:r>
            <a:r>
              <a:rPr lang="en-US" dirty="0"/>
              <a:t>may</a:t>
            </a:r>
            <a:r>
              <a:rPr lang="hu-HU" dirty="0"/>
              <a:t> </a:t>
            </a:r>
            <a:r>
              <a:rPr lang="en-US" dirty="0"/>
              <a:t>have</a:t>
            </a:r>
            <a:r>
              <a:rPr lang="hu-HU" dirty="0"/>
              <a:t> an </a:t>
            </a:r>
            <a:r>
              <a:rPr lang="en-US" dirty="0"/>
              <a:t>attenuating</a:t>
            </a:r>
            <a:r>
              <a:rPr lang="hu-HU" dirty="0"/>
              <a:t> </a:t>
            </a:r>
            <a:r>
              <a:rPr lang="en-US" dirty="0"/>
              <a:t>impact</a:t>
            </a:r>
            <a:r>
              <a:rPr lang="hu-HU" dirty="0"/>
              <a:t> </a:t>
            </a:r>
            <a:r>
              <a:rPr lang="en-US" dirty="0"/>
              <a:t>on</a:t>
            </a:r>
            <a:r>
              <a:rPr lang="hu-HU" dirty="0"/>
              <a:t> </a:t>
            </a:r>
            <a:r>
              <a:rPr lang="en-US" dirty="0"/>
              <a:t>the</a:t>
            </a:r>
            <a:r>
              <a:rPr lang="hu-HU" dirty="0"/>
              <a:t> </a:t>
            </a:r>
            <a:r>
              <a:rPr lang="en-US" dirty="0"/>
              <a:t>risk</a:t>
            </a:r>
            <a:r>
              <a:rPr lang="hu-HU" dirty="0"/>
              <a:t> of </a:t>
            </a:r>
            <a:r>
              <a:rPr lang="en-US" dirty="0"/>
              <a:t>overvaluation</a:t>
            </a:r>
            <a:r>
              <a:rPr lang="hu-HU" dirty="0"/>
              <a:t> in </a:t>
            </a:r>
            <a:r>
              <a:rPr lang="en-US" dirty="0" err="1"/>
              <a:t>budapest</a:t>
            </a:r>
            <a:endParaRPr lang="en-US" dirty="0"/>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1375008" y="6178219"/>
            <a:ext cx="7593002" cy="369333"/>
          </a:xfrm>
        </p:spPr>
        <p:txBody>
          <a:bodyPr/>
          <a:lstStyle/>
          <a:p>
            <a:r>
              <a:rPr lang="en-US"/>
              <a:t>Note: For the detailed methodology see: Magyar Nemzeti Bank, Housing Market Report, November 2018.</a:t>
            </a:r>
          </a:p>
          <a:p>
            <a:r>
              <a:rPr lang="en-US"/>
              <a:t>Source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538119" y="5574369"/>
            <a:ext cx="8429891"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Deviation of house prices from the level justified by fundamentals, nationally and in Budapest</a:t>
            </a:r>
          </a:p>
        </p:txBody>
      </p:sp>
      <p:sp>
        <p:nvSpPr>
          <p:cNvPr id="8" name="TextBox 7">
            <a:extLst>
              <a:ext uri="{FF2B5EF4-FFF2-40B4-BE49-F238E27FC236}">
                <a16:creationId xmlns:a16="http://schemas.microsoft.com/office/drawing/2014/main" id="{B4650D92-BB6C-4D70-853F-0FF760902086}"/>
              </a:ext>
            </a:extLst>
          </p:cNvPr>
          <p:cNvSpPr txBox="1"/>
          <p:nvPr/>
        </p:nvSpPr>
        <p:spPr>
          <a:xfrm>
            <a:off x="5456418" y="1104135"/>
            <a:ext cx="3582651" cy="2585323"/>
          </a:xfrm>
          <a:prstGeom prst="rect">
            <a:avLst/>
          </a:prstGeom>
          <a:solidFill>
            <a:schemeClr val="tx2"/>
          </a:solidFill>
        </p:spPr>
        <p:txBody>
          <a:bodyPr wrap="square" rtlCol="0">
            <a:spAutoFit/>
          </a:bodyPr>
          <a:lstStyle/>
          <a:p>
            <a:r>
              <a:rPr lang="en-US" b="1" dirty="0">
                <a:solidFill>
                  <a:schemeClr val="bg1"/>
                </a:solidFill>
              </a:rPr>
              <a:t>Potential effects of </a:t>
            </a:r>
            <a:r>
              <a:rPr lang="en-US" b="1" dirty="0" err="1">
                <a:solidFill>
                  <a:schemeClr val="bg1"/>
                </a:solidFill>
              </a:rPr>
              <a:t>MÁP</a:t>
            </a:r>
            <a:r>
              <a:rPr lang="en-US" b="1" dirty="0">
                <a:solidFill>
                  <a:schemeClr val="bg1"/>
                </a:solidFill>
              </a:rPr>
              <a:t>+:</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Housing and Real Estate Market Advisory Board: a decline in demand</a:t>
            </a:r>
          </a:p>
          <a:p>
            <a:pPr marL="285750" indent="-285750">
              <a:buFont typeface="Arial" panose="020B0604020202020204" pitchFamily="34" charset="0"/>
              <a:buChar char="•"/>
            </a:pPr>
            <a:r>
              <a:rPr lang="en-US" dirty="0">
                <a:solidFill>
                  <a:schemeClr val="bg1"/>
                </a:solidFill>
              </a:rPr>
              <a:t>Number of transactions decreased in Q2</a:t>
            </a:r>
          </a:p>
          <a:p>
            <a:pPr marL="285750" indent="-285750">
              <a:buFont typeface="Arial" panose="020B0604020202020204" pitchFamily="34" charset="0"/>
              <a:buChar char="•"/>
            </a:pPr>
            <a:r>
              <a:rPr lang="en-US" dirty="0">
                <a:solidFill>
                  <a:schemeClr val="bg1"/>
                </a:solidFill>
              </a:rPr>
              <a:t>Quarterly increase in house prices slowed down somewhat in Budapest in Q3</a:t>
            </a:r>
          </a:p>
        </p:txBody>
      </p:sp>
      <p:sp>
        <p:nvSpPr>
          <p:cNvPr id="10" name="TextBox 9">
            <a:extLst>
              <a:ext uri="{FF2B5EF4-FFF2-40B4-BE49-F238E27FC236}">
                <a16:creationId xmlns:a16="http://schemas.microsoft.com/office/drawing/2014/main" id="{827177E3-BD22-4A67-A8AC-9EE06E1DD7CC}"/>
              </a:ext>
            </a:extLst>
          </p:cNvPr>
          <p:cNvSpPr txBox="1"/>
          <p:nvPr/>
        </p:nvSpPr>
        <p:spPr>
          <a:xfrm>
            <a:off x="5456418" y="3786659"/>
            <a:ext cx="3582651" cy="1754326"/>
          </a:xfrm>
          <a:prstGeom prst="rect">
            <a:avLst/>
          </a:prstGeom>
          <a:solidFill>
            <a:schemeClr val="accent5"/>
          </a:solidFill>
        </p:spPr>
        <p:txBody>
          <a:bodyPr wrap="square" rtlCol="0">
            <a:spAutoFit/>
          </a:bodyPr>
          <a:lstStyle/>
          <a:p>
            <a:pPr algn="ctr"/>
            <a:r>
              <a:rPr lang="en-US" b="1" dirty="0"/>
              <a:t>Order of magnitudes:</a:t>
            </a:r>
          </a:p>
          <a:p>
            <a:pPr algn="ctr"/>
            <a:r>
              <a:rPr lang="en-US" i="1" dirty="0" err="1"/>
              <a:t>MÁP</a:t>
            </a:r>
            <a:r>
              <a:rPr lang="en-US" i="1" dirty="0"/>
              <a:t>+ stock </a:t>
            </a:r>
            <a:r>
              <a:rPr lang="en-US" dirty="0"/>
              <a:t>(Q3): HUF 2124 Bn</a:t>
            </a:r>
          </a:p>
          <a:p>
            <a:pPr algn="ctr"/>
            <a:r>
              <a:rPr lang="en-US" i="1" dirty="0"/>
              <a:t>Value of house transactions </a:t>
            </a:r>
            <a:r>
              <a:rPr lang="en-US" dirty="0"/>
              <a:t>(2018): </a:t>
            </a:r>
          </a:p>
          <a:p>
            <a:pPr algn="ctr"/>
            <a:r>
              <a:rPr lang="en-US" dirty="0"/>
              <a:t>Budapest: ~HUF 1100 Bn</a:t>
            </a:r>
          </a:p>
          <a:p>
            <a:pPr algn="ctr"/>
            <a:r>
              <a:rPr lang="en-US" dirty="0"/>
              <a:t>Countrywide: ~HUF 2700 Bn</a:t>
            </a:r>
          </a:p>
          <a:p>
            <a:pPr algn="ctr"/>
            <a:r>
              <a:rPr lang="en-US" i="1" dirty="0"/>
              <a:t>Household deposits: HUF </a:t>
            </a:r>
            <a:r>
              <a:rPr lang="en-US" dirty="0"/>
              <a:t>8700 Bn</a:t>
            </a:r>
          </a:p>
        </p:txBody>
      </p:sp>
      <p:pic>
        <p:nvPicPr>
          <p:cNvPr id="2" name="Picture 1">
            <a:extLst>
              <a:ext uri="{FF2B5EF4-FFF2-40B4-BE49-F238E27FC236}">
                <a16:creationId xmlns:a16="http://schemas.microsoft.com/office/drawing/2014/main" id="{5FB42E28-80DC-442F-A6D3-64D70005CBBC}"/>
              </a:ext>
            </a:extLst>
          </p:cNvPr>
          <p:cNvPicPr>
            <a:picLocks noChangeAspect="1"/>
          </p:cNvPicPr>
          <p:nvPr/>
        </p:nvPicPr>
        <p:blipFill>
          <a:blip r:embed="rId2"/>
          <a:stretch>
            <a:fillRect/>
          </a:stretch>
        </p:blipFill>
        <p:spPr>
          <a:xfrm>
            <a:off x="110595" y="1340101"/>
            <a:ext cx="5008421" cy="3801525"/>
          </a:xfrm>
          <a:prstGeom prst="rect">
            <a:avLst/>
          </a:prstGeom>
        </p:spPr>
      </p:pic>
    </p:spTree>
    <p:extLst>
      <p:ext uri="{BB962C8B-B14F-4D97-AF65-F5344CB8AC3E}">
        <p14:creationId xmlns:p14="http://schemas.microsoft.com/office/powerpoint/2010/main" val="580957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dirty="0"/>
              <a:t>risky exposure of the Hungarian banking sector to the housing market</a:t>
            </a:r>
            <a:r>
              <a:rPr lang="hu-HU" dirty="0"/>
              <a:t> is </a:t>
            </a:r>
            <a:r>
              <a:rPr lang="en-US" dirty="0"/>
              <a:t>limited </a:t>
            </a:r>
            <a:endParaRPr lang="hu-HU" dirty="0"/>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3023857" y="6372178"/>
            <a:ext cx="5958295" cy="369333"/>
          </a:xfrm>
        </p:spPr>
        <p:txBody>
          <a:bodyPr/>
          <a:lstStyle/>
          <a:p>
            <a:r>
              <a:rPr lang="en-US" dirty="0"/>
              <a:t>Source</a:t>
            </a:r>
            <a:r>
              <a:rPr lang="hu-HU" dirty="0"/>
              <a:t> | MNB</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69430" y="5650901"/>
            <a:ext cx="811272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Banking sector’s exposures sensitive to the real estate market cycle as a percentage of regulatory capital</a:t>
            </a:r>
            <a:endParaRPr lang="hu-HU" sz="1800" cap="all" dirty="0"/>
          </a:p>
        </p:txBody>
      </p:sp>
      <p:sp>
        <p:nvSpPr>
          <p:cNvPr id="8" name="Text Placeholder 3">
            <a:extLst>
              <a:ext uri="{FF2B5EF4-FFF2-40B4-BE49-F238E27FC236}">
                <a16:creationId xmlns:a16="http://schemas.microsoft.com/office/drawing/2014/main" id="{A5AD9AFA-F4E7-4BA5-968C-D2A9A9C44ED8}"/>
              </a:ext>
            </a:extLst>
          </p:cNvPr>
          <p:cNvSpPr txBox="1">
            <a:spLocks/>
          </p:cNvSpPr>
          <p:nvPr/>
        </p:nvSpPr>
        <p:spPr>
          <a:xfrm>
            <a:off x="478174" y="6111487"/>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Note</a:t>
            </a:r>
            <a:r>
              <a:rPr lang="hu-HU" dirty="0"/>
              <a:t>: </a:t>
            </a:r>
            <a:r>
              <a:rPr lang="en-US" dirty="0"/>
              <a:t>The volume of the 2019 H1 new mortgage loan contracts is an </a:t>
            </a:r>
            <a:r>
              <a:rPr lang="en-US" dirty="0" err="1"/>
              <a:t>annualised</a:t>
            </a:r>
            <a:r>
              <a:rPr lang="en-US" dirty="0"/>
              <a:t> value (multiplied by two).</a:t>
            </a:r>
            <a:endParaRPr lang="hu-HU" dirty="0"/>
          </a:p>
        </p:txBody>
      </p:sp>
      <p:pic>
        <p:nvPicPr>
          <p:cNvPr id="2" name="Picture 1">
            <a:extLst>
              <a:ext uri="{FF2B5EF4-FFF2-40B4-BE49-F238E27FC236}">
                <a16:creationId xmlns:a16="http://schemas.microsoft.com/office/drawing/2014/main" id="{4424B84D-C69E-4F9C-A8C0-68C9F6854F2C}"/>
              </a:ext>
            </a:extLst>
          </p:cNvPr>
          <p:cNvPicPr>
            <a:picLocks noChangeAspect="1"/>
          </p:cNvPicPr>
          <p:nvPr/>
        </p:nvPicPr>
        <p:blipFill>
          <a:blip r:embed="rId2"/>
          <a:stretch>
            <a:fillRect/>
          </a:stretch>
        </p:blipFill>
        <p:spPr>
          <a:xfrm>
            <a:off x="1405799" y="1052794"/>
            <a:ext cx="6104273" cy="4439054"/>
          </a:xfrm>
          <a:prstGeom prst="rect">
            <a:avLst/>
          </a:prstGeom>
        </p:spPr>
      </p:pic>
    </p:spTree>
    <p:extLst>
      <p:ext uri="{BB962C8B-B14F-4D97-AF65-F5344CB8AC3E}">
        <p14:creationId xmlns:p14="http://schemas.microsoft.com/office/powerpoint/2010/main" val="1097872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72D-BE0E-430D-A90A-2D8E537811B1}"/>
              </a:ext>
            </a:extLst>
          </p:cNvPr>
          <p:cNvSpPr>
            <a:spLocks noGrp="1"/>
          </p:cNvSpPr>
          <p:nvPr>
            <p:ph type="title"/>
          </p:nvPr>
        </p:nvSpPr>
        <p:spPr>
          <a:xfrm>
            <a:off x="2235774" y="2743455"/>
            <a:ext cx="6633906" cy="1311128"/>
          </a:xfrm>
        </p:spPr>
        <p:txBody>
          <a:bodyPr/>
          <a:lstStyle/>
          <a:p>
            <a:r>
              <a:rPr lang="hu-HU" dirty="0" err="1"/>
              <a:t>Trends</a:t>
            </a:r>
            <a:r>
              <a:rPr lang="hu-HU" dirty="0"/>
              <a:t> in </a:t>
            </a:r>
            <a:r>
              <a:rPr lang="hu-HU" dirty="0" err="1"/>
              <a:t>lending</a:t>
            </a:r>
            <a:br>
              <a:rPr lang="hu-HU" dirty="0"/>
            </a:br>
            <a:r>
              <a:rPr lang="en-US" sz="2000" i="1" dirty="0"/>
              <a:t>loans expanding in parallel with strengthening fundamentals</a:t>
            </a:r>
            <a:endParaRPr lang="hu-HU" i="1" dirty="0"/>
          </a:p>
        </p:txBody>
      </p:sp>
    </p:spTree>
    <p:extLst>
      <p:ext uri="{BB962C8B-B14F-4D97-AF65-F5344CB8AC3E}">
        <p14:creationId xmlns:p14="http://schemas.microsoft.com/office/powerpoint/2010/main" val="3940943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a:t>Dynamic expansion continues in the corporate segment</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465393"/>
            <a:ext cx="3600000" cy="369333"/>
          </a:xfrm>
        </p:spPr>
        <p:txBody>
          <a:bodyPr/>
          <a:lstStyle/>
          <a:p>
            <a:r>
              <a:rPr lang="hu-HU" dirty="0" err="1"/>
              <a:t>Source</a:t>
            </a:r>
            <a:r>
              <a:rPr lang="hu-HU" dirty="0"/>
              <a:t>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0" y="5707499"/>
            <a:ext cx="898215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Growth rate of loans outstanding of the total corporate sector and the SME sector</a:t>
            </a:r>
          </a:p>
        </p:txBody>
      </p:sp>
      <p:sp>
        <p:nvSpPr>
          <p:cNvPr id="8" name="Text Placeholder 3">
            <a:extLst>
              <a:ext uri="{FF2B5EF4-FFF2-40B4-BE49-F238E27FC236}">
                <a16:creationId xmlns:a16="http://schemas.microsoft.com/office/drawing/2014/main" id="{F0B6B3AD-7CB1-494A-A3E2-B3FA0AB06B93}"/>
              </a:ext>
            </a:extLst>
          </p:cNvPr>
          <p:cNvSpPr txBox="1">
            <a:spLocks/>
          </p:cNvSpPr>
          <p:nvPr/>
        </p:nvSpPr>
        <p:spPr>
          <a:xfrm>
            <a:off x="478174" y="6152482"/>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Transaction based, prior to 2015 Q4 data for SMEs are estimated based on banking system data.</a:t>
            </a:r>
          </a:p>
        </p:txBody>
      </p:sp>
      <p:sp>
        <p:nvSpPr>
          <p:cNvPr id="5" name="TextBox 4">
            <a:extLst>
              <a:ext uri="{FF2B5EF4-FFF2-40B4-BE49-F238E27FC236}">
                <a16:creationId xmlns:a16="http://schemas.microsoft.com/office/drawing/2014/main" id="{1E85572A-E904-448E-A65F-4400C6BE56EA}"/>
              </a:ext>
            </a:extLst>
          </p:cNvPr>
          <p:cNvSpPr txBox="1"/>
          <p:nvPr/>
        </p:nvSpPr>
        <p:spPr>
          <a:xfrm>
            <a:off x="6775554" y="1828800"/>
            <a:ext cx="2206598" cy="2031325"/>
          </a:xfrm>
          <a:prstGeom prst="rect">
            <a:avLst/>
          </a:prstGeom>
          <a:solidFill>
            <a:schemeClr val="tx2">
              <a:lumMod val="10000"/>
              <a:lumOff val="90000"/>
            </a:schemeClr>
          </a:solidFill>
        </p:spPr>
        <p:txBody>
          <a:bodyPr wrap="square" rtlCol="0">
            <a:spAutoFit/>
          </a:bodyPr>
          <a:lstStyle/>
          <a:p>
            <a:pPr algn="ctr"/>
            <a:r>
              <a:rPr lang="en-US" dirty="0">
                <a:solidFill>
                  <a:schemeClr val="tx2"/>
                </a:solidFill>
              </a:rPr>
              <a:t>Loans from credit institutions y/y </a:t>
            </a:r>
            <a:br>
              <a:rPr lang="en-US" dirty="0">
                <a:solidFill>
                  <a:schemeClr val="tx2"/>
                </a:solidFill>
              </a:rPr>
            </a:br>
            <a:r>
              <a:rPr lang="en-US" dirty="0">
                <a:solidFill>
                  <a:schemeClr val="tx2"/>
                </a:solidFill>
              </a:rPr>
              <a:t>(2019 Q3</a:t>
            </a:r>
            <a:r>
              <a:rPr lang="hu-HU" dirty="0">
                <a:solidFill>
                  <a:schemeClr val="tx2"/>
                </a:solidFill>
              </a:rPr>
              <a:t>, %</a:t>
            </a:r>
            <a:r>
              <a:rPr lang="en-US" dirty="0">
                <a:solidFill>
                  <a:schemeClr val="tx2"/>
                </a:solidFill>
              </a:rPr>
              <a:t>)</a:t>
            </a:r>
          </a:p>
          <a:p>
            <a:pPr algn="ctr"/>
            <a:endParaRPr lang="en-US" dirty="0">
              <a:solidFill>
                <a:schemeClr val="tx2"/>
              </a:solidFill>
            </a:endParaRPr>
          </a:p>
          <a:p>
            <a:pPr algn="ctr"/>
            <a:r>
              <a:rPr lang="en-US" dirty="0">
                <a:solidFill>
                  <a:schemeClr val="tx2"/>
                </a:solidFill>
              </a:rPr>
              <a:t>Non-financial corporations: 15</a:t>
            </a:r>
            <a:r>
              <a:rPr lang="hu-HU" dirty="0">
                <a:solidFill>
                  <a:schemeClr val="tx2"/>
                </a:solidFill>
              </a:rPr>
              <a:t>.</a:t>
            </a:r>
            <a:r>
              <a:rPr lang="en-US" dirty="0">
                <a:solidFill>
                  <a:schemeClr val="tx2"/>
                </a:solidFill>
              </a:rPr>
              <a:t>4%</a:t>
            </a:r>
          </a:p>
          <a:p>
            <a:pPr algn="ctr"/>
            <a:r>
              <a:rPr lang="en-US" dirty="0">
                <a:solidFill>
                  <a:schemeClr val="tx2"/>
                </a:solidFill>
              </a:rPr>
              <a:t>SMEs: 14</a:t>
            </a:r>
            <a:r>
              <a:rPr lang="hu-HU" dirty="0">
                <a:solidFill>
                  <a:schemeClr val="tx2"/>
                </a:solidFill>
              </a:rPr>
              <a:t>.8</a:t>
            </a:r>
            <a:r>
              <a:rPr lang="en-US" dirty="0">
                <a:solidFill>
                  <a:schemeClr val="tx2"/>
                </a:solidFill>
              </a:rPr>
              <a:t>% </a:t>
            </a:r>
          </a:p>
        </p:txBody>
      </p:sp>
      <p:pic>
        <p:nvPicPr>
          <p:cNvPr id="2" name="Picture 1">
            <a:extLst>
              <a:ext uri="{FF2B5EF4-FFF2-40B4-BE49-F238E27FC236}">
                <a16:creationId xmlns:a16="http://schemas.microsoft.com/office/drawing/2014/main" id="{E63DC8C3-A121-47E0-99DB-C2BC061EBE90}"/>
              </a:ext>
            </a:extLst>
          </p:cNvPr>
          <p:cNvPicPr>
            <a:picLocks noChangeAspect="1"/>
          </p:cNvPicPr>
          <p:nvPr/>
        </p:nvPicPr>
        <p:blipFill>
          <a:blip r:embed="rId2"/>
          <a:stretch>
            <a:fillRect/>
          </a:stretch>
        </p:blipFill>
        <p:spPr>
          <a:xfrm>
            <a:off x="339519" y="1089411"/>
            <a:ext cx="6156475" cy="4598016"/>
          </a:xfrm>
          <a:prstGeom prst="rect">
            <a:avLst/>
          </a:prstGeom>
        </p:spPr>
      </p:pic>
    </p:spTree>
    <p:extLst>
      <p:ext uri="{BB962C8B-B14F-4D97-AF65-F5344CB8AC3E}">
        <p14:creationId xmlns:p14="http://schemas.microsoft.com/office/powerpoint/2010/main" val="4031983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CEB007E-7303-4B30-AECE-20A9F106B5C9}"/>
              </a:ext>
            </a:extLst>
          </p:cNvPr>
          <p:cNvSpPr/>
          <p:nvPr/>
        </p:nvSpPr>
        <p:spPr>
          <a:xfrm>
            <a:off x="3548954" y="5046486"/>
            <a:ext cx="5504510" cy="8297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6">
                    <a:lumMod val="50000"/>
                  </a:schemeClr>
                </a:solidFill>
              </a:rPr>
              <a:t>The share of highly leverage</a:t>
            </a:r>
            <a:r>
              <a:rPr lang="hu-HU" sz="2000" b="1" dirty="0">
                <a:solidFill>
                  <a:schemeClr val="accent6">
                    <a:lumMod val="50000"/>
                  </a:schemeClr>
                </a:solidFill>
              </a:rPr>
              <a:t>d</a:t>
            </a:r>
            <a:r>
              <a:rPr lang="en-US" sz="2000" b="1" dirty="0">
                <a:solidFill>
                  <a:schemeClr val="accent6">
                    <a:lumMod val="50000"/>
                  </a:schemeClr>
                </a:solidFill>
              </a:rPr>
              <a:t> corporations did not increase markedly</a:t>
            </a:r>
          </a:p>
          <a:p>
            <a:pPr marL="285750" indent="-285750">
              <a:buFont typeface="Arial" panose="020B0604020202020204" pitchFamily="34" charset="0"/>
              <a:buChar char="•"/>
            </a:pPr>
            <a:r>
              <a:rPr lang="en-US" i="1" dirty="0">
                <a:solidFill>
                  <a:schemeClr val="tx1"/>
                </a:solidFill>
              </a:rPr>
              <a:t>Based on micro level data</a:t>
            </a:r>
          </a:p>
        </p:txBody>
      </p:sp>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dirty="0"/>
              <a:t>Is dynamic expansion</a:t>
            </a:r>
            <a:r>
              <a:rPr lang="hu-HU" dirty="0"/>
              <a:t> in </a:t>
            </a:r>
            <a:r>
              <a:rPr lang="en-US" dirty="0"/>
              <a:t>corporate</a:t>
            </a:r>
            <a:r>
              <a:rPr lang="hu-HU" dirty="0"/>
              <a:t> </a:t>
            </a:r>
            <a:r>
              <a:rPr lang="en-US" dirty="0"/>
              <a:t>lending</a:t>
            </a:r>
            <a:r>
              <a:rPr lang="hu-HU" dirty="0"/>
              <a:t> </a:t>
            </a:r>
            <a:r>
              <a:rPr lang="en-US" dirty="0"/>
              <a:t>pose</a:t>
            </a:r>
            <a:r>
              <a:rPr lang="hu-HU" dirty="0"/>
              <a:t> a </a:t>
            </a:r>
            <a:r>
              <a:rPr lang="en-US" dirty="0"/>
              <a:t>risk?</a:t>
            </a:r>
          </a:p>
        </p:txBody>
      </p:sp>
      <p:sp>
        <p:nvSpPr>
          <p:cNvPr id="7" name="Rectangle 6">
            <a:extLst>
              <a:ext uri="{FF2B5EF4-FFF2-40B4-BE49-F238E27FC236}">
                <a16:creationId xmlns:a16="http://schemas.microsoft.com/office/drawing/2014/main" id="{4DB3639E-D7B4-4AD3-8D3F-6B408A300495}"/>
              </a:ext>
            </a:extLst>
          </p:cNvPr>
          <p:cNvSpPr/>
          <p:nvPr/>
        </p:nvSpPr>
        <p:spPr>
          <a:xfrm>
            <a:off x="478174" y="1149791"/>
            <a:ext cx="2980249" cy="510615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15</a:t>
            </a:r>
            <a:r>
              <a:rPr lang="hu-HU" sz="7200" dirty="0"/>
              <a:t>.</a:t>
            </a:r>
            <a:r>
              <a:rPr lang="en-US" sz="7200" dirty="0"/>
              <a:t>4%</a:t>
            </a:r>
          </a:p>
          <a:p>
            <a:pPr algn="ctr"/>
            <a:r>
              <a:rPr lang="en-US" sz="2400" dirty="0"/>
              <a:t>Non-financial corporations y/y growth </a:t>
            </a:r>
          </a:p>
          <a:p>
            <a:pPr algn="ctr"/>
            <a:r>
              <a:rPr lang="en-US" sz="2000" dirty="0"/>
              <a:t>(2019 Q3)</a:t>
            </a:r>
          </a:p>
          <a:p>
            <a:pPr algn="ctr"/>
            <a:r>
              <a:rPr lang="en-US" sz="7200" dirty="0"/>
              <a:t>14</a:t>
            </a:r>
            <a:r>
              <a:rPr lang="hu-HU" sz="7200" dirty="0"/>
              <a:t>.7</a:t>
            </a:r>
            <a:r>
              <a:rPr lang="en-US" sz="7200" dirty="0"/>
              <a:t>%</a:t>
            </a:r>
          </a:p>
          <a:p>
            <a:pPr algn="ctr"/>
            <a:r>
              <a:rPr lang="en-US" sz="2400" dirty="0"/>
              <a:t>SME y/y growth</a:t>
            </a:r>
          </a:p>
          <a:p>
            <a:pPr algn="ctr"/>
            <a:r>
              <a:rPr lang="en-US" sz="2000" dirty="0"/>
              <a:t>(2019 Q3, preliminary)</a:t>
            </a:r>
          </a:p>
        </p:txBody>
      </p:sp>
      <p:sp>
        <p:nvSpPr>
          <p:cNvPr id="10" name="Rectangle 9">
            <a:extLst>
              <a:ext uri="{FF2B5EF4-FFF2-40B4-BE49-F238E27FC236}">
                <a16:creationId xmlns:a16="http://schemas.microsoft.com/office/drawing/2014/main" id="{263DAA2C-26DA-417C-A4CE-9E1089A8B115}"/>
              </a:ext>
            </a:extLst>
          </p:cNvPr>
          <p:cNvSpPr/>
          <p:nvPr/>
        </p:nvSpPr>
        <p:spPr>
          <a:xfrm>
            <a:off x="3548955" y="1173052"/>
            <a:ext cx="5504510" cy="15158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6">
                    <a:lumMod val="50000"/>
                  </a:schemeClr>
                </a:solidFill>
              </a:rPr>
              <a:t>More favorable sectoral distribution than before the crisis</a:t>
            </a:r>
          </a:p>
          <a:p>
            <a:pPr marL="285750" indent="-285750">
              <a:buFont typeface="Arial" panose="020B0604020202020204" pitchFamily="34" charset="0"/>
              <a:buChar char="•"/>
            </a:pPr>
            <a:r>
              <a:rPr lang="en-US" i="1" dirty="0">
                <a:solidFill>
                  <a:schemeClr val="tx1"/>
                </a:solidFill>
              </a:rPr>
              <a:t>Manufacturing, trade and </a:t>
            </a:r>
            <a:r>
              <a:rPr lang="en-US" i="1" dirty="0" err="1">
                <a:solidFill>
                  <a:schemeClr val="tx1"/>
                </a:solidFill>
              </a:rPr>
              <a:t>accom</a:t>
            </a:r>
            <a:r>
              <a:rPr lang="hu-HU" i="1" dirty="0">
                <a:solidFill>
                  <a:schemeClr val="tx1"/>
                </a:solidFill>
              </a:rPr>
              <a:t>m</a:t>
            </a:r>
            <a:r>
              <a:rPr lang="en-US" i="1" dirty="0" err="1">
                <a:solidFill>
                  <a:schemeClr val="tx1"/>
                </a:solidFill>
              </a:rPr>
              <a:t>odation</a:t>
            </a:r>
            <a:r>
              <a:rPr lang="en-US" i="1" dirty="0">
                <a:solidFill>
                  <a:schemeClr val="tx1"/>
                </a:solidFill>
              </a:rPr>
              <a:t> sectors have a more significant share in loan expansion</a:t>
            </a:r>
          </a:p>
          <a:p>
            <a:pPr marL="285750" indent="-285750">
              <a:buFont typeface="Arial" panose="020B0604020202020204" pitchFamily="34" charset="0"/>
              <a:buChar char="•"/>
            </a:pPr>
            <a:r>
              <a:rPr lang="en-US" i="1" dirty="0">
                <a:solidFill>
                  <a:schemeClr val="tx1"/>
                </a:solidFill>
              </a:rPr>
              <a:t>Real estate financing is less relevant</a:t>
            </a:r>
          </a:p>
        </p:txBody>
      </p:sp>
      <p:sp>
        <p:nvSpPr>
          <p:cNvPr id="12" name="Rectangle 11">
            <a:extLst>
              <a:ext uri="{FF2B5EF4-FFF2-40B4-BE49-F238E27FC236}">
                <a16:creationId xmlns:a16="http://schemas.microsoft.com/office/drawing/2014/main" id="{210154E4-3A93-49FB-A175-8503B148B988}"/>
              </a:ext>
            </a:extLst>
          </p:cNvPr>
          <p:cNvSpPr/>
          <p:nvPr/>
        </p:nvSpPr>
        <p:spPr>
          <a:xfrm>
            <a:off x="3548954" y="3849863"/>
            <a:ext cx="5504510" cy="10933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6">
                    <a:lumMod val="50000"/>
                  </a:schemeClr>
                </a:solidFill>
              </a:rPr>
              <a:t>Larger</a:t>
            </a:r>
            <a:r>
              <a:rPr lang="hu-HU" sz="2000" b="1" dirty="0">
                <a:solidFill>
                  <a:schemeClr val="accent6">
                    <a:lumMod val="50000"/>
                  </a:schemeClr>
                </a:solidFill>
              </a:rPr>
              <a:t> </a:t>
            </a:r>
            <a:r>
              <a:rPr lang="en-US" sz="2000" b="1" dirty="0">
                <a:solidFill>
                  <a:schemeClr val="accent6">
                    <a:lumMod val="50000"/>
                  </a:schemeClr>
                </a:solidFill>
              </a:rPr>
              <a:t>individual</a:t>
            </a:r>
            <a:r>
              <a:rPr lang="hu-HU" sz="2000" b="1" dirty="0">
                <a:solidFill>
                  <a:schemeClr val="accent6">
                    <a:lumMod val="50000"/>
                  </a:schemeClr>
                </a:solidFill>
              </a:rPr>
              <a:t> </a:t>
            </a:r>
            <a:r>
              <a:rPr lang="en-US" sz="2000" b="1" dirty="0">
                <a:solidFill>
                  <a:schemeClr val="accent6">
                    <a:lumMod val="50000"/>
                  </a:schemeClr>
                </a:solidFill>
              </a:rPr>
              <a:t>transactions</a:t>
            </a:r>
          </a:p>
          <a:p>
            <a:pPr marL="285750" indent="-285750">
              <a:buFont typeface="Arial" panose="020B0604020202020204" pitchFamily="34" charset="0"/>
              <a:buChar char="•"/>
            </a:pPr>
            <a:r>
              <a:rPr lang="en-US" i="1" dirty="0" err="1">
                <a:solidFill>
                  <a:schemeClr val="tx1"/>
                </a:solidFill>
              </a:rPr>
              <a:t>Larg</a:t>
            </a:r>
            <a:r>
              <a:rPr lang="hu-HU" i="1" dirty="0">
                <a:solidFill>
                  <a:schemeClr val="tx1"/>
                </a:solidFill>
              </a:rPr>
              <a:t>e </a:t>
            </a:r>
            <a:r>
              <a:rPr lang="en-US" i="1" dirty="0">
                <a:solidFill>
                  <a:schemeClr val="tx1"/>
                </a:solidFill>
              </a:rPr>
              <a:t>borrowings</a:t>
            </a:r>
            <a:r>
              <a:rPr lang="hu-HU" i="1" dirty="0">
                <a:solidFill>
                  <a:schemeClr val="tx1"/>
                </a:solidFill>
              </a:rPr>
              <a:t> of</a:t>
            </a:r>
            <a:r>
              <a:rPr lang="en-US" i="1" dirty="0">
                <a:solidFill>
                  <a:schemeClr val="tx1"/>
                </a:solidFill>
              </a:rPr>
              <a:t> sizable</a:t>
            </a:r>
            <a:r>
              <a:rPr lang="hu-HU" i="1" dirty="0">
                <a:solidFill>
                  <a:schemeClr val="tx1"/>
                </a:solidFill>
              </a:rPr>
              <a:t> </a:t>
            </a:r>
            <a:r>
              <a:rPr lang="en-US" i="1" dirty="0">
                <a:solidFill>
                  <a:schemeClr val="tx1"/>
                </a:solidFill>
              </a:rPr>
              <a:t>corporations</a:t>
            </a:r>
            <a:endParaRPr lang="hu-HU" i="1" dirty="0">
              <a:solidFill>
                <a:schemeClr val="tx1"/>
              </a:solidFill>
            </a:endParaRPr>
          </a:p>
          <a:p>
            <a:pPr marL="285750" indent="-285750">
              <a:buFont typeface="Arial" panose="020B0604020202020204" pitchFamily="34" charset="0"/>
              <a:buChar char="•"/>
            </a:pPr>
            <a:r>
              <a:rPr lang="en-US" i="1" dirty="0">
                <a:solidFill>
                  <a:schemeClr val="tx1"/>
                </a:solidFill>
              </a:rPr>
              <a:t>Borrowing</a:t>
            </a:r>
            <a:r>
              <a:rPr lang="hu-HU" i="1" dirty="0">
                <a:solidFill>
                  <a:schemeClr val="tx1"/>
                </a:solidFill>
              </a:rPr>
              <a:t>s</a:t>
            </a:r>
            <a:r>
              <a:rPr lang="en-US" i="1" dirty="0">
                <a:solidFill>
                  <a:schemeClr val="tx1"/>
                </a:solidFill>
              </a:rPr>
              <a:t> of holding companies, financing M&amp;A</a:t>
            </a:r>
          </a:p>
        </p:txBody>
      </p:sp>
      <p:sp>
        <p:nvSpPr>
          <p:cNvPr id="14" name="Rectangle 13">
            <a:extLst>
              <a:ext uri="{FF2B5EF4-FFF2-40B4-BE49-F238E27FC236}">
                <a16:creationId xmlns:a16="http://schemas.microsoft.com/office/drawing/2014/main" id="{B326C42E-D4AB-4E54-9D83-04191A0F6704}"/>
              </a:ext>
            </a:extLst>
          </p:cNvPr>
          <p:cNvSpPr/>
          <p:nvPr/>
        </p:nvSpPr>
        <p:spPr>
          <a:xfrm>
            <a:off x="3548954" y="2754463"/>
            <a:ext cx="5504510" cy="9921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6">
                    <a:lumMod val="50000"/>
                  </a:schemeClr>
                </a:solidFill>
              </a:rPr>
              <a:t>Banks have already tightened conditions on commercial</a:t>
            </a:r>
            <a:r>
              <a:rPr lang="hu-HU" sz="2000" b="1" dirty="0">
                <a:solidFill>
                  <a:schemeClr val="accent6">
                    <a:lumMod val="50000"/>
                  </a:schemeClr>
                </a:solidFill>
              </a:rPr>
              <a:t> </a:t>
            </a:r>
            <a:r>
              <a:rPr lang="en-US" sz="2000" b="1" dirty="0">
                <a:solidFill>
                  <a:schemeClr val="accent6">
                    <a:lumMod val="50000"/>
                  </a:schemeClr>
                </a:solidFill>
              </a:rPr>
              <a:t>real estate loans</a:t>
            </a:r>
            <a:endParaRPr lang="hu-HU" sz="2000" b="1" dirty="0">
              <a:solidFill>
                <a:schemeClr val="accent6">
                  <a:lumMod val="50000"/>
                </a:schemeClr>
              </a:solidFill>
            </a:endParaRPr>
          </a:p>
          <a:p>
            <a:pPr marL="285750" indent="-285750">
              <a:buFont typeface="Arial" panose="020B0604020202020204" pitchFamily="34" charset="0"/>
              <a:buChar char="•"/>
            </a:pPr>
            <a:r>
              <a:rPr lang="en-US" i="1" dirty="0">
                <a:solidFill>
                  <a:schemeClr val="tx1"/>
                </a:solidFill>
              </a:rPr>
              <a:t>Based on the Lending Survey</a:t>
            </a:r>
          </a:p>
        </p:txBody>
      </p:sp>
      <p:sp>
        <p:nvSpPr>
          <p:cNvPr id="9" name="Rectangle 8">
            <a:extLst>
              <a:ext uri="{FF2B5EF4-FFF2-40B4-BE49-F238E27FC236}">
                <a16:creationId xmlns:a16="http://schemas.microsoft.com/office/drawing/2014/main" id="{37A8E4FF-22CE-49E1-9807-B5A95D637825}"/>
              </a:ext>
            </a:extLst>
          </p:cNvPr>
          <p:cNvSpPr/>
          <p:nvPr/>
        </p:nvSpPr>
        <p:spPr>
          <a:xfrm>
            <a:off x="3548954" y="5979481"/>
            <a:ext cx="5504510" cy="2764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lumMod val="50000"/>
                  </a:schemeClr>
                </a:solidFill>
              </a:rPr>
              <a:t>Estimated credit gaps: negative value</a:t>
            </a:r>
          </a:p>
        </p:txBody>
      </p:sp>
    </p:spTree>
    <p:extLst>
      <p:ext uri="{BB962C8B-B14F-4D97-AF65-F5344CB8AC3E}">
        <p14:creationId xmlns:p14="http://schemas.microsoft.com/office/powerpoint/2010/main" val="3186523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dirty="0"/>
              <a:t>What does this mean on a micro level? (1)</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465393"/>
            <a:ext cx="3600000" cy="369333"/>
          </a:xfrm>
        </p:spPr>
        <p:txBody>
          <a:bodyPr/>
          <a:lstStyle/>
          <a:p>
            <a:r>
              <a:rPr lang="en-US"/>
              <a:t>Source | MNB, NAV, KHR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539968"/>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Number and ratio of highly leveraged companies and the proportion of their loans outstanding</a:t>
            </a:r>
          </a:p>
        </p:txBody>
      </p:sp>
      <p:sp>
        <p:nvSpPr>
          <p:cNvPr id="8" name="Text Placeholder 3">
            <a:extLst>
              <a:ext uri="{FF2B5EF4-FFF2-40B4-BE49-F238E27FC236}">
                <a16:creationId xmlns:a16="http://schemas.microsoft.com/office/drawing/2014/main" id="{F0B6B3AD-7CB1-494A-A3E2-B3FA0AB06B93}"/>
              </a:ext>
            </a:extLst>
          </p:cNvPr>
          <p:cNvSpPr txBox="1">
            <a:spLocks/>
          </p:cNvSpPr>
          <p:nvPr/>
        </p:nvSpPr>
        <p:spPr>
          <a:xfrm>
            <a:off x="478174" y="6152482"/>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Highly leveraged companies, where loans outstanding exceed the quadruple of the EBITDA.</a:t>
            </a:r>
          </a:p>
        </p:txBody>
      </p:sp>
      <p:sp>
        <p:nvSpPr>
          <p:cNvPr id="6" name="TextBox 5">
            <a:extLst>
              <a:ext uri="{FF2B5EF4-FFF2-40B4-BE49-F238E27FC236}">
                <a16:creationId xmlns:a16="http://schemas.microsoft.com/office/drawing/2014/main" id="{D1CC6660-2E04-4D2D-8E9C-D7A08D1A4F7E}"/>
              </a:ext>
            </a:extLst>
          </p:cNvPr>
          <p:cNvSpPr txBox="1"/>
          <p:nvPr/>
        </p:nvSpPr>
        <p:spPr>
          <a:xfrm>
            <a:off x="6073021" y="2672512"/>
            <a:ext cx="2758555" cy="2554545"/>
          </a:xfrm>
          <a:prstGeom prst="rect">
            <a:avLst/>
          </a:prstGeom>
          <a:solidFill>
            <a:schemeClr val="tx2">
              <a:lumMod val="10000"/>
              <a:lumOff val="90000"/>
            </a:schemeClr>
          </a:solidFill>
        </p:spPr>
        <p:txBody>
          <a:bodyPr wrap="square" rtlCol="0">
            <a:spAutoFit/>
          </a:bodyPr>
          <a:lstStyle/>
          <a:p>
            <a:pPr algn="ctr"/>
            <a:r>
              <a:rPr lang="en-US" sz="2000" dirty="0"/>
              <a:t>The number of </a:t>
            </a:r>
            <a:r>
              <a:rPr lang="en-US" sz="2000" b="1" dirty="0"/>
              <a:t>highly leveraged companies </a:t>
            </a:r>
            <a:r>
              <a:rPr lang="en-US" sz="2000" dirty="0"/>
              <a:t>decreased in 2018 as well, however, </a:t>
            </a:r>
            <a:r>
              <a:rPr lang="en-US" sz="2000" b="1" dirty="0"/>
              <a:t>their share </a:t>
            </a:r>
            <a:r>
              <a:rPr lang="hu-HU" sz="2000" b="1" dirty="0"/>
              <a:t>in</a:t>
            </a:r>
            <a:r>
              <a:rPr lang="en-US" sz="2000" b="1" dirty="0"/>
              <a:t> non-financial corporations</a:t>
            </a:r>
            <a:r>
              <a:rPr lang="hu-HU" sz="2000" b="1" dirty="0"/>
              <a:t>’</a:t>
            </a:r>
            <a:r>
              <a:rPr lang="en-US" sz="2000" b="1" dirty="0"/>
              <a:t> loans outstanding already increased.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BB555DE-40FB-4A03-AC0F-F9E13518B77F}"/>
                  </a:ext>
                </a:extLst>
              </p:cNvPr>
              <p:cNvSpPr txBox="1"/>
              <p:nvPr/>
            </p:nvSpPr>
            <p:spPr>
              <a:xfrm>
                <a:off x="6073021" y="1235359"/>
                <a:ext cx="2758555" cy="1386085"/>
              </a:xfrm>
              <a:prstGeom prst="rect">
                <a:avLst/>
              </a:prstGeom>
              <a:solidFill>
                <a:schemeClr val="tx2"/>
              </a:solidFill>
            </p:spPr>
            <p:txBody>
              <a:bodyPr wrap="square" rtlCol="0">
                <a:spAutoFit/>
              </a:bodyPr>
              <a:lstStyle/>
              <a:p>
                <a:pPr algn="ctr">
                  <a:spcAft>
                    <a:spcPts val="1200"/>
                  </a:spcAft>
                </a:pPr>
                <a:r>
                  <a:rPr lang="en-US" sz="2000" dirty="0">
                    <a:solidFill>
                      <a:schemeClr val="bg1"/>
                    </a:solidFill>
                  </a:rPr>
                  <a:t>Highly leveraged corporation</a:t>
                </a:r>
              </a:p>
              <a:p>
                <a:pPr algn="ctr"/>
                <a14:m>
                  <m:oMathPara xmlns:m="http://schemas.openxmlformats.org/officeDocument/2006/math">
                    <m:oMathParaPr>
                      <m:jc m:val="centerGroup"/>
                    </m:oMathParaPr>
                    <m:oMath xmlns:m="http://schemas.openxmlformats.org/officeDocument/2006/math">
                      <m:f>
                        <m:fPr>
                          <m:ctrlPr>
                            <a:rPr lang="en-US" b="1" i="1" smtClean="0">
                              <a:solidFill>
                                <a:schemeClr val="bg1"/>
                              </a:solidFill>
                              <a:latin typeface="Cambria Math" panose="02040503050406030204" pitchFamily="18" charset="0"/>
                            </a:rPr>
                          </m:ctrlPr>
                        </m:fPr>
                        <m:num>
                          <m:r>
                            <a:rPr lang="en-US" b="1" i="1" smtClean="0">
                              <a:solidFill>
                                <a:schemeClr val="bg1"/>
                              </a:solidFill>
                              <a:latin typeface="Cambria Math" panose="02040503050406030204" pitchFamily="18" charset="0"/>
                            </a:rPr>
                            <m:t>𝑳𝒐𝒂𝒏𝒔</m:t>
                          </m:r>
                          <m:r>
                            <a:rPr lang="en-US" b="1" i="1" smtClean="0">
                              <a:solidFill>
                                <a:schemeClr val="bg1"/>
                              </a:solidFill>
                              <a:latin typeface="Cambria Math" panose="02040503050406030204" pitchFamily="18" charset="0"/>
                            </a:rPr>
                            <m:t> </m:t>
                          </m:r>
                          <m:r>
                            <a:rPr lang="en-US" b="1" i="1" smtClean="0">
                              <a:solidFill>
                                <a:schemeClr val="bg1"/>
                              </a:solidFill>
                              <a:latin typeface="Cambria Math" panose="02040503050406030204" pitchFamily="18" charset="0"/>
                            </a:rPr>
                            <m:t>𝒐𝒖𝒕𝒔𝒕𝒂𝒏𝒅𝒊𝒏𝒈</m:t>
                          </m:r>
                        </m:num>
                        <m:den>
                          <m:r>
                            <a:rPr lang="en-US" b="1" i="1" smtClean="0">
                              <a:solidFill>
                                <a:schemeClr val="bg1"/>
                              </a:solidFill>
                              <a:latin typeface="Cambria Math" panose="02040503050406030204" pitchFamily="18" charset="0"/>
                            </a:rPr>
                            <m:t>𝑬𝑩𝑰𝑻𝑫𝑨</m:t>
                          </m:r>
                        </m:den>
                      </m:f>
                      <m:r>
                        <a:rPr lang="en-US" b="1" i="1" smtClean="0">
                          <a:solidFill>
                            <a:schemeClr val="bg1"/>
                          </a:solidFill>
                          <a:latin typeface="Cambria Math" panose="02040503050406030204" pitchFamily="18" charset="0"/>
                        </a:rPr>
                        <m:t>&gt;</m:t>
                      </m:r>
                      <m:r>
                        <a:rPr lang="en-US" b="1" i="1" smtClean="0">
                          <a:solidFill>
                            <a:schemeClr val="bg1"/>
                          </a:solidFill>
                          <a:latin typeface="Cambria Math" panose="02040503050406030204" pitchFamily="18" charset="0"/>
                        </a:rPr>
                        <m:t>𝟒</m:t>
                      </m:r>
                    </m:oMath>
                  </m:oMathPara>
                </a14:m>
                <a:endParaRPr lang="en-US" sz="2000" b="1" dirty="0">
                  <a:solidFill>
                    <a:schemeClr val="bg1"/>
                  </a:solidFill>
                </a:endParaRPr>
              </a:p>
            </p:txBody>
          </p:sp>
        </mc:Choice>
        <mc:Fallback xmlns="">
          <p:sp>
            <p:nvSpPr>
              <p:cNvPr id="11" name="TextBox 10">
                <a:extLst>
                  <a:ext uri="{FF2B5EF4-FFF2-40B4-BE49-F238E27FC236}">
                    <a16:creationId xmlns:a16="http://schemas.microsoft.com/office/drawing/2014/main" id="{4BB555DE-40FB-4A03-AC0F-F9E13518B77F}"/>
                  </a:ext>
                </a:extLst>
              </p:cNvPr>
              <p:cNvSpPr txBox="1">
                <a:spLocks noRot="1" noChangeAspect="1" noMove="1" noResize="1" noEditPoints="1" noAdjustHandles="1" noChangeArrowheads="1" noChangeShapeType="1" noTextEdit="1"/>
              </p:cNvSpPr>
              <p:nvPr/>
            </p:nvSpPr>
            <p:spPr>
              <a:xfrm>
                <a:off x="6073021" y="1235359"/>
                <a:ext cx="2758555" cy="1386085"/>
              </a:xfrm>
              <a:prstGeom prst="rect">
                <a:avLst/>
              </a:prstGeom>
              <a:blipFill>
                <a:blip r:embed="rId2"/>
                <a:stretch>
                  <a:fillRect t="-2643"/>
                </a:stretch>
              </a:blipFill>
            </p:spPr>
            <p:txBody>
              <a:bodyPr/>
              <a:lstStyle/>
              <a:p>
                <a:r>
                  <a:rPr lang="hu-HU">
                    <a:noFill/>
                  </a:rPr>
                  <a:t> </a:t>
                </a:r>
              </a:p>
            </p:txBody>
          </p:sp>
        </mc:Fallback>
      </mc:AlternateContent>
      <p:pic>
        <p:nvPicPr>
          <p:cNvPr id="2" name="Picture 1">
            <a:extLst>
              <a:ext uri="{FF2B5EF4-FFF2-40B4-BE49-F238E27FC236}">
                <a16:creationId xmlns:a16="http://schemas.microsoft.com/office/drawing/2014/main" id="{0E77A73C-F02E-41AE-BF2F-EC57CA8529D0}"/>
              </a:ext>
            </a:extLst>
          </p:cNvPr>
          <p:cNvPicPr>
            <a:picLocks noChangeAspect="1"/>
          </p:cNvPicPr>
          <p:nvPr/>
        </p:nvPicPr>
        <p:blipFill>
          <a:blip r:embed="rId3"/>
          <a:stretch>
            <a:fillRect/>
          </a:stretch>
        </p:blipFill>
        <p:spPr>
          <a:xfrm>
            <a:off x="154891" y="1078904"/>
            <a:ext cx="5681731" cy="4148153"/>
          </a:xfrm>
          <a:prstGeom prst="rect">
            <a:avLst/>
          </a:prstGeom>
        </p:spPr>
      </p:pic>
    </p:spTree>
    <p:extLst>
      <p:ext uri="{BB962C8B-B14F-4D97-AF65-F5344CB8AC3E}">
        <p14:creationId xmlns:p14="http://schemas.microsoft.com/office/powerpoint/2010/main" val="48529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465393"/>
            <a:ext cx="3600000" cy="369333"/>
          </a:xfrm>
        </p:spPr>
        <p:txBody>
          <a:bodyPr/>
          <a:lstStyle/>
          <a:p>
            <a:r>
              <a:rPr lang="en-US" dirty="0"/>
              <a:t>Source</a:t>
            </a:r>
            <a:r>
              <a:rPr lang="hu-HU" dirty="0"/>
              <a:t> | MNB, </a:t>
            </a:r>
            <a:r>
              <a:rPr lang="hu-HU" dirty="0" err="1"/>
              <a:t>NTCA</a:t>
            </a:r>
            <a:r>
              <a:rPr lang="hu-HU" dirty="0"/>
              <a:t>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888476"/>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Distribution of interest expense to EBITDA</a:t>
            </a:r>
          </a:p>
        </p:txBody>
      </p:sp>
      <p:sp>
        <p:nvSpPr>
          <p:cNvPr id="8" name="Text Placeholder 3">
            <a:extLst>
              <a:ext uri="{FF2B5EF4-FFF2-40B4-BE49-F238E27FC236}">
                <a16:creationId xmlns:a16="http://schemas.microsoft.com/office/drawing/2014/main" id="{F0B6B3AD-7CB1-494A-A3E2-B3FA0AB06B93}"/>
              </a:ext>
            </a:extLst>
          </p:cNvPr>
          <p:cNvSpPr txBox="1">
            <a:spLocks/>
          </p:cNvSpPr>
          <p:nvPr/>
        </p:nvSpPr>
        <p:spPr>
          <a:xfrm>
            <a:off x="478174" y="6152482"/>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Including companies that have loan in a given year. Cumulated distribution.</a:t>
            </a:r>
          </a:p>
        </p:txBody>
      </p:sp>
      <p:sp>
        <p:nvSpPr>
          <p:cNvPr id="7" name="TextBox 6">
            <a:extLst>
              <a:ext uri="{FF2B5EF4-FFF2-40B4-BE49-F238E27FC236}">
                <a16:creationId xmlns:a16="http://schemas.microsoft.com/office/drawing/2014/main" id="{DB60E402-030F-47A9-BE69-6416FBEEA2FA}"/>
              </a:ext>
            </a:extLst>
          </p:cNvPr>
          <p:cNvSpPr txBox="1"/>
          <p:nvPr/>
        </p:nvSpPr>
        <p:spPr>
          <a:xfrm>
            <a:off x="6487325" y="1955844"/>
            <a:ext cx="2409637" cy="2862322"/>
          </a:xfrm>
          <a:prstGeom prst="rect">
            <a:avLst/>
          </a:prstGeom>
          <a:solidFill>
            <a:schemeClr val="tx2">
              <a:lumMod val="10000"/>
              <a:lumOff val="90000"/>
            </a:schemeClr>
          </a:solidFill>
        </p:spPr>
        <p:txBody>
          <a:bodyPr wrap="square" rtlCol="0">
            <a:spAutoFit/>
          </a:bodyPr>
          <a:lstStyle/>
          <a:p>
            <a:pPr algn="ctr"/>
            <a:r>
              <a:rPr lang="en-US" sz="2000" b="1" dirty="0"/>
              <a:t>Based on „flow leverage”</a:t>
            </a:r>
          </a:p>
          <a:p>
            <a:pPr algn="ctr"/>
            <a:r>
              <a:rPr lang="hu-HU" sz="2000" dirty="0"/>
              <a:t>t</a:t>
            </a:r>
            <a:r>
              <a:rPr lang="en-US" sz="2000" dirty="0"/>
              <a:t>here was no significant change in the distribution</a:t>
            </a:r>
          </a:p>
          <a:p>
            <a:pPr algn="ctr"/>
            <a:endParaRPr lang="en-US" sz="2000" dirty="0"/>
          </a:p>
          <a:p>
            <a:pPr algn="ctr"/>
            <a:r>
              <a:rPr lang="en-US" sz="2000" b="1" dirty="0">
                <a:solidFill>
                  <a:schemeClr val="accent6">
                    <a:lumMod val="50000"/>
                  </a:schemeClr>
                </a:solidFill>
              </a:rPr>
              <a:t>EBITDA increased</a:t>
            </a:r>
          </a:p>
          <a:p>
            <a:pPr algn="ctr"/>
            <a:r>
              <a:rPr lang="en-US" sz="2000" b="1" dirty="0">
                <a:solidFill>
                  <a:schemeClr val="accent6">
                    <a:lumMod val="50000"/>
                  </a:schemeClr>
                </a:solidFill>
              </a:rPr>
              <a:t>Interest expenses remain low</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39A7593-5D75-4EC0-B352-CCDD3E9DC94D}"/>
                  </a:ext>
                </a:extLst>
              </p:cNvPr>
              <p:cNvSpPr txBox="1"/>
              <p:nvPr/>
            </p:nvSpPr>
            <p:spPr>
              <a:xfrm>
                <a:off x="6487325" y="1263943"/>
                <a:ext cx="2409637" cy="616644"/>
              </a:xfrm>
              <a:prstGeom prst="rect">
                <a:avLst/>
              </a:prstGeom>
              <a:solidFill>
                <a:schemeClr val="tx2"/>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b="1" i="1" smtClean="0">
                              <a:solidFill>
                                <a:schemeClr val="bg1"/>
                              </a:solidFill>
                              <a:latin typeface="Cambria Math" panose="02040503050406030204" pitchFamily="18" charset="0"/>
                            </a:rPr>
                          </m:ctrlPr>
                        </m:fPr>
                        <m:num>
                          <m:r>
                            <a:rPr lang="en-US" b="1" i="1" smtClean="0">
                              <a:solidFill>
                                <a:schemeClr val="bg1"/>
                              </a:solidFill>
                              <a:latin typeface="Cambria Math" panose="02040503050406030204" pitchFamily="18" charset="0"/>
                            </a:rPr>
                            <m:t>𝑰𝒏𝒕𝒆𝒓𝒆𝒔𝒕</m:t>
                          </m:r>
                          <m:r>
                            <a:rPr lang="en-US" b="1" i="1" smtClean="0">
                              <a:solidFill>
                                <a:schemeClr val="bg1"/>
                              </a:solidFill>
                              <a:latin typeface="Cambria Math" panose="02040503050406030204" pitchFamily="18" charset="0"/>
                            </a:rPr>
                            <m:t> </m:t>
                          </m:r>
                          <m:r>
                            <a:rPr lang="en-US" b="1" i="1" smtClean="0">
                              <a:solidFill>
                                <a:schemeClr val="bg1"/>
                              </a:solidFill>
                              <a:latin typeface="Cambria Math" panose="02040503050406030204" pitchFamily="18" charset="0"/>
                            </a:rPr>
                            <m:t>𝒆𝒙𝒑𝒆𝒏𝒔𝒆𝒔</m:t>
                          </m:r>
                        </m:num>
                        <m:den>
                          <m:r>
                            <a:rPr lang="en-US" b="1" i="1" smtClean="0">
                              <a:solidFill>
                                <a:schemeClr val="bg1"/>
                              </a:solidFill>
                              <a:latin typeface="Cambria Math" panose="02040503050406030204" pitchFamily="18" charset="0"/>
                            </a:rPr>
                            <m:t>𝑬𝑩𝑰𝑻𝑫𝑨</m:t>
                          </m:r>
                        </m:den>
                      </m:f>
                    </m:oMath>
                  </m:oMathPara>
                </a14:m>
                <a:endParaRPr lang="en-US" sz="2000" b="1">
                  <a:solidFill>
                    <a:schemeClr val="bg1"/>
                  </a:solidFill>
                </a:endParaRPr>
              </a:p>
            </p:txBody>
          </p:sp>
        </mc:Choice>
        <mc:Fallback xmlns="">
          <p:sp>
            <p:nvSpPr>
              <p:cNvPr id="10" name="TextBox 9">
                <a:extLst>
                  <a:ext uri="{FF2B5EF4-FFF2-40B4-BE49-F238E27FC236}">
                    <a16:creationId xmlns:a16="http://schemas.microsoft.com/office/drawing/2014/main" id="{539A7593-5D75-4EC0-B352-CCDD3E9DC94D}"/>
                  </a:ext>
                </a:extLst>
              </p:cNvPr>
              <p:cNvSpPr txBox="1">
                <a:spLocks noRot="1" noChangeAspect="1" noMove="1" noResize="1" noEditPoints="1" noAdjustHandles="1" noChangeArrowheads="1" noChangeShapeType="1" noTextEdit="1"/>
              </p:cNvSpPr>
              <p:nvPr/>
            </p:nvSpPr>
            <p:spPr>
              <a:xfrm>
                <a:off x="6487325" y="1263943"/>
                <a:ext cx="2409637" cy="616644"/>
              </a:xfrm>
              <a:prstGeom prst="rect">
                <a:avLst/>
              </a:prstGeom>
              <a:blipFill>
                <a:blip r:embed="rId2"/>
                <a:stretch>
                  <a:fillRect/>
                </a:stretch>
              </a:blipFill>
            </p:spPr>
            <p:txBody>
              <a:bodyPr/>
              <a:lstStyle/>
              <a:p>
                <a:r>
                  <a:rPr lang="hu-HU">
                    <a:noFill/>
                  </a:rPr>
                  <a:t> </a:t>
                </a:r>
              </a:p>
            </p:txBody>
          </p:sp>
        </mc:Fallback>
      </mc:AlternateContent>
      <p:sp>
        <p:nvSpPr>
          <p:cNvPr id="12" name="Title 2">
            <a:extLst>
              <a:ext uri="{FF2B5EF4-FFF2-40B4-BE49-F238E27FC236}">
                <a16:creationId xmlns:a16="http://schemas.microsoft.com/office/drawing/2014/main" id="{CE630812-3F4E-4633-B542-E18BA7474DFC}"/>
              </a:ext>
            </a:extLst>
          </p:cNvPr>
          <p:cNvSpPr>
            <a:spLocks noGrp="1"/>
          </p:cNvSpPr>
          <p:nvPr>
            <p:ph type="title"/>
          </p:nvPr>
        </p:nvSpPr>
        <p:spPr>
          <a:xfrm>
            <a:off x="477838" y="311150"/>
            <a:ext cx="7610475" cy="611188"/>
          </a:xfrm>
        </p:spPr>
        <p:txBody>
          <a:bodyPr>
            <a:normAutofit fontScale="90000"/>
          </a:bodyPr>
          <a:lstStyle/>
          <a:p>
            <a:r>
              <a:rPr lang="en-US"/>
              <a:t>What does this mean on a micro level? (2)</a:t>
            </a:r>
          </a:p>
        </p:txBody>
      </p:sp>
      <p:pic>
        <p:nvPicPr>
          <p:cNvPr id="6" name="Picture 5">
            <a:extLst>
              <a:ext uri="{FF2B5EF4-FFF2-40B4-BE49-F238E27FC236}">
                <a16:creationId xmlns:a16="http://schemas.microsoft.com/office/drawing/2014/main" id="{1050EDC9-B21B-4BC9-8359-CA09124C698B}"/>
              </a:ext>
            </a:extLst>
          </p:cNvPr>
          <p:cNvPicPr>
            <a:picLocks noChangeAspect="1"/>
          </p:cNvPicPr>
          <p:nvPr/>
        </p:nvPicPr>
        <p:blipFill>
          <a:blip r:embed="rId3"/>
          <a:stretch>
            <a:fillRect/>
          </a:stretch>
        </p:blipFill>
        <p:spPr>
          <a:xfrm>
            <a:off x="247038" y="1186344"/>
            <a:ext cx="5923191" cy="4417942"/>
          </a:xfrm>
          <a:prstGeom prst="rect">
            <a:avLst/>
          </a:prstGeom>
        </p:spPr>
      </p:pic>
    </p:spTree>
    <p:extLst>
      <p:ext uri="{BB962C8B-B14F-4D97-AF65-F5344CB8AC3E}">
        <p14:creationId xmlns:p14="http://schemas.microsoft.com/office/powerpoint/2010/main" val="345210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E7A974-26F3-4056-A767-DE59AAAA79EE}"/>
              </a:ext>
            </a:extLst>
          </p:cNvPr>
          <p:cNvSpPr>
            <a:spLocks noGrp="1"/>
          </p:cNvSpPr>
          <p:nvPr>
            <p:ph type="title"/>
          </p:nvPr>
        </p:nvSpPr>
        <p:spPr>
          <a:xfrm>
            <a:off x="478174" y="310448"/>
            <a:ext cx="7610642" cy="612000"/>
          </a:xfrm>
        </p:spPr>
        <p:txBody>
          <a:bodyPr>
            <a:normAutofit/>
          </a:bodyPr>
          <a:lstStyle/>
          <a:p>
            <a:r>
              <a:rPr lang="hu-HU" dirty="0"/>
              <a:t>Main </a:t>
            </a:r>
            <a:r>
              <a:rPr lang="en-US" dirty="0"/>
              <a:t>messages</a:t>
            </a:r>
          </a:p>
        </p:txBody>
      </p:sp>
      <p:sp>
        <p:nvSpPr>
          <p:cNvPr id="7" name="TextBox 6">
            <a:extLst>
              <a:ext uri="{FF2B5EF4-FFF2-40B4-BE49-F238E27FC236}">
                <a16:creationId xmlns:a16="http://schemas.microsoft.com/office/drawing/2014/main" id="{0ADAD6EE-3DA0-437B-842A-D2C6D138CAE3}"/>
              </a:ext>
            </a:extLst>
          </p:cNvPr>
          <p:cNvSpPr txBox="1"/>
          <p:nvPr/>
        </p:nvSpPr>
        <p:spPr>
          <a:xfrm>
            <a:off x="1113576" y="1670906"/>
            <a:ext cx="7930830" cy="1200329"/>
          </a:xfrm>
          <a:prstGeom prst="rect">
            <a:avLst/>
          </a:prstGeom>
          <a:solidFill>
            <a:schemeClr val="tx2">
              <a:lumMod val="10000"/>
              <a:lumOff val="90000"/>
            </a:schemeClr>
          </a:solidFill>
        </p:spPr>
        <p:txBody>
          <a:bodyPr wrap="square" rtlCol="0">
            <a:spAutoFit/>
          </a:bodyPr>
          <a:lstStyle/>
          <a:p>
            <a:r>
              <a:rPr lang="en-US" sz="2400" b="1" i="1" dirty="0">
                <a:solidFill>
                  <a:schemeClr val="tx2"/>
                </a:solidFill>
              </a:rPr>
              <a:t>The dynamic change </a:t>
            </a:r>
            <a:r>
              <a:rPr lang="en-US" sz="2400" i="1" dirty="0">
                <a:solidFill>
                  <a:schemeClr val="tx2"/>
                </a:solidFill>
              </a:rPr>
              <a:t>in the external environment and the </a:t>
            </a:r>
            <a:r>
              <a:rPr lang="en-US" sz="2400" b="1" i="1" dirty="0">
                <a:solidFill>
                  <a:schemeClr val="tx2"/>
                </a:solidFill>
              </a:rPr>
              <a:t>large-scale</a:t>
            </a:r>
            <a:r>
              <a:rPr lang="hu-HU" sz="2400" b="1" i="1" dirty="0">
                <a:solidFill>
                  <a:schemeClr val="tx2"/>
                </a:solidFill>
              </a:rPr>
              <a:t> </a:t>
            </a:r>
            <a:r>
              <a:rPr lang="en-US" sz="2400" b="1" i="1" dirty="0">
                <a:solidFill>
                  <a:schemeClr val="tx2"/>
                </a:solidFill>
              </a:rPr>
              <a:t>government measures </a:t>
            </a:r>
            <a:r>
              <a:rPr lang="en-US" sz="2400" i="1" dirty="0">
                <a:solidFill>
                  <a:schemeClr val="tx2"/>
                </a:solidFill>
              </a:rPr>
              <a:t>significantly</a:t>
            </a:r>
            <a:r>
              <a:rPr lang="hu-HU" sz="2400" i="1" dirty="0">
                <a:solidFill>
                  <a:schemeClr val="tx2"/>
                </a:solidFill>
              </a:rPr>
              <a:t> </a:t>
            </a:r>
            <a:r>
              <a:rPr lang="en-US" sz="2400" i="1" dirty="0">
                <a:solidFill>
                  <a:schemeClr val="tx2"/>
                </a:solidFill>
              </a:rPr>
              <a:t>shape banks’ operational environment and </a:t>
            </a:r>
            <a:r>
              <a:rPr lang="en-US" sz="2400" b="1" i="1" dirty="0">
                <a:solidFill>
                  <a:schemeClr val="tx2"/>
                </a:solidFill>
              </a:rPr>
              <a:t>existing risks</a:t>
            </a:r>
            <a:r>
              <a:rPr lang="en-US" sz="2400" i="1" dirty="0">
                <a:solidFill>
                  <a:schemeClr val="tx2"/>
                </a:solidFill>
              </a:rPr>
              <a:t>.</a:t>
            </a:r>
          </a:p>
        </p:txBody>
      </p:sp>
      <p:sp>
        <p:nvSpPr>
          <p:cNvPr id="6" name="TextBox 5">
            <a:extLst>
              <a:ext uri="{FF2B5EF4-FFF2-40B4-BE49-F238E27FC236}">
                <a16:creationId xmlns:a16="http://schemas.microsoft.com/office/drawing/2014/main" id="{CE677214-627E-4558-AEEE-4BD8D44F197D}"/>
              </a:ext>
            </a:extLst>
          </p:cNvPr>
          <p:cNvSpPr txBox="1"/>
          <p:nvPr/>
        </p:nvSpPr>
        <p:spPr>
          <a:xfrm>
            <a:off x="1113573" y="3010729"/>
            <a:ext cx="7930831" cy="1200329"/>
          </a:xfrm>
          <a:prstGeom prst="rect">
            <a:avLst/>
          </a:prstGeom>
          <a:solidFill>
            <a:schemeClr val="accent6">
              <a:lumMod val="20000"/>
              <a:lumOff val="80000"/>
            </a:schemeClr>
          </a:solidFill>
        </p:spPr>
        <p:txBody>
          <a:bodyPr wrap="square" rtlCol="0">
            <a:spAutoFit/>
          </a:bodyPr>
          <a:lstStyle/>
          <a:p>
            <a:r>
              <a:rPr lang="en-US" sz="2400" i="1" dirty="0">
                <a:solidFill>
                  <a:schemeClr val="tx2"/>
                </a:solidFill>
              </a:rPr>
              <a:t>The </a:t>
            </a:r>
            <a:r>
              <a:rPr lang="en-US" sz="2400" i="1" dirty="0">
                <a:solidFill>
                  <a:schemeClr val="accent6">
                    <a:lumMod val="75000"/>
                  </a:schemeClr>
                </a:solidFill>
              </a:rPr>
              <a:t>benign domestic economic environment provides a unique opportunity </a:t>
            </a:r>
            <a:r>
              <a:rPr lang="en-US" sz="2400" i="1" dirty="0">
                <a:solidFill>
                  <a:schemeClr val="tx2"/>
                </a:solidFill>
              </a:rPr>
              <a:t>for domestic financial institutions </a:t>
            </a:r>
            <a:r>
              <a:rPr lang="en-US" sz="2400" b="1" i="1" dirty="0">
                <a:solidFill>
                  <a:schemeClr val="accent6">
                    <a:lumMod val="75000"/>
                  </a:schemeClr>
                </a:solidFill>
              </a:rPr>
              <a:t>to accommodate </a:t>
            </a:r>
            <a:r>
              <a:rPr lang="en-US" sz="2400" i="1" dirty="0">
                <a:solidFill>
                  <a:schemeClr val="tx2"/>
                </a:solidFill>
              </a:rPr>
              <a:t>to these changes.</a:t>
            </a:r>
          </a:p>
        </p:txBody>
      </p:sp>
      <p:sp>
        <p:nvSpPr>
          <p:cNvPr id="2" name="Rectangle 1">
            <a:extLst>
              <a:ext uri="{FF2B5EF4-FFF2-40B4-BE49-F238E27FC236}">
                <a16:creationId xmlns:a16="http://schemas.microsoft.com/office/drawing/2014/main" id="{5E419931-EBBA-4AA5-8191-DF66D349BB7A}"/>
              </a:ext>
            </a:extLst>
          </p:cNvPr>
          <p:cNvSpPr/>
          <p:nvPr/>
        </p:nvSpPr>
        <p:spPr>
          <a:xfrm>
            <a:off x="1113573" y="4350552"/>
            <a:ext cx="7898587" cy="1200329"/>
          </a:xfrm>
          <a:prstGeom prst="rect">
            <a:avLst/>
          </a:prstGeom>
          <a:solidFill>
            <a:schemeClr val="accent3">
              <a:lumMod val="20000"/>
              <a:lumOff val="80000"/>
            </a:schemeClr>
          </a:solidFill>
        </p:spPr>
        <p:txBody>
          <a:bodyPr wrap="square">
            <a:spAutoFit/>
          </a:bodyPr>
          <a:lstStyle/>
          <a:p>
            <a:r>
              <a:rPr lang="en-US" sz="2400"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Financial institutions </a:t>
            </a:r>
            <a:r>
              <a:rPr lang="en-US"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that delay the accommodation</a:t>
            </a:r>
            <a:r>
              <a:rPr lang="hu-HU"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process</a:t>
            </a:r>
            <a:r>
              <a:rPr lang="en-US" sz="2400"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 will not be able to meet profitability expected from them, and </a:t>
            </a:r>
            <a:r>
              <a:rPr lang="en-US"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may </a:t>
            </a:r>
            <a:r>
              <a:rPr lang="hu-HU"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be </a:t>
            </a:r>
            <a:r>
              <a:rPr lang="en-US"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excluded</a:t>
            </a:r>
            <a:r>
              <a:rPr lang="hu-HU"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from the market in the medium term</a:t>
            </a:r>
            <a:r>
              <a:rPr lang="en-US" sz="2400"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p>
        </p:txBody>
      </p:sp>
      <p:pic>
        <p:nvPicPr>
          <p:cNvPr id="1028" name="Picture 4" descr="KÃ©ptalÃ¡latok a kÃ¶vetkezÅre: time pictogram&quot;">
            <a:extLst>
              <a:ext uri="{FF2B5EF4-FFF2-40B4-BE49-F238E27FC236}">
                <a16:creationId xmlns:a16="http://schemas.microsoft.com/office/drawing/2014/main" id="{79F186C1-FC7B-45F4-81FA-E733CFA41F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519"/>
          <a:stretch/>
        </p:blipFill>
        <p:spPr bwMode="auto">
          <a:xfrm>
            <a:off x="99594" y="1759060"/>
            <a:ext cx="845408" cy="8664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Ã©ptalÃ¡latok a kÃ¶vetkezÅre: green exclamation mark pictograph">
            <a:extLst>
              <a:ext uri="{FF2B5EF4-FFF2-40B4-BE49-F238E27FC236}">
                <a16:creationId xmlns:a16="http://schemas.microsoft.com/office/drawing/2014/main" id="{9C84DAF3-FC40-41FE-953E-4DD9C3E6D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1" y="3232416"/>
            <a:ext cx="756954" cy="7569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Ã©ptalÃ¡latok a kÃ¶vetkezÅre: red exclamation mark question mark pictograph">
            <a:extLst>
              <a:ext uri="{FF2B5EF4-FFF2-40B4-BE49-F238E27FC236}">
                <a16:creationId xmlns:a16="http://schemas.microsoft.com/office/drawing/2014/main" id="{EABD1026-411B-4B72-8615-3F28C92D3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95" y="4542814"/>
            <a:ext cx="815803" cy="81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456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hu-HU" dirty="0"/>
              <a:t>The </a:t>
            </a:r>
            <a:r>
              <a:rPr lang="en-US" dirty="0"/>
              <a:t>additionality</a:t>
            </a:r>
            <a:r>
              <a:rPr lang="hu-HU" dirty="0"/>
              <a:t> of </a:t>
            </a:r>
            <a:r>
              <a:rPr lang="en-US" dirty="0"/>
              <a:t>Prenatal baby support loans </a:t>
            </a:r>
            <a:r>
              <a:rPr lang="hu-HU" dirty="0"/>
              <a:t>is </a:t>
            </a:r>
            <a:r>
              <a:rPr lang="en-US" dirty="0"/>
              <a:t>high</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515809"/>
            <a:ext cx="3600000" cy="369333"/>
          </a:xfrm>
        </p:spPr>
        <p:txBody>
          <a:bodyPr/>
          <a:lstStyle/>
          <a:p>
            <a:r>
              <a:rPr lang="en-US"/>
              <a:t>Source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483788"/>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New household loans in the credit institutions sector </a:t>
            </a:r>
          </a:p>
        </p:txBody>
      </p:sp>
      <p:sp>
        <p:nvSpPr>
          <p:cNvPr id="8" name="Text Placeholder 3">
            <a:extLst>
              <a:ext uri="{FF2B5EF4-FFF2-40B4-BE49-F238E27FC236}">
                <a16:creationId xmlns:a16="http://schemas.microsoft.com/office/drawing/2014/main" id="{F0B6B3AD-7CB1-494A-A3E2-B3FA0AB06B93}"/>
              </a:ext>
            </a:extLst>
          </p:cNvPr>
          <p:cNvSpPr txBox="1">
            <a:spLocks/>
          </p:cNvSpPr>
          <p:nvPr/>
        </p:nvSpPr>
        <p:spPr>
          <a:xfrm>
            <a:off x="478174" y="6050321"/>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Loan refinancing indicates only refinancing related to the early repayment scheme and the FX conversion. Other consumer loans include vehicle, hire purchase and other consumer loans, including lombard loans. FGS loans granted to sole proprietors are included in other loans. The new loans/income indicator shows the total annual nominal lending as a percentage of households’ annual disposable income.</a:t>
            </a:r>
          </a:p>
        </p:txBody>
      </p:sp>
      <p:sp>
        <p:nvSpPr>
          <p:cNvPr id="11" name="TextBox 10">
            <a:extLst>
              <a:ext uri="{FF2B5EF4-FFF2-40B4-BE49-F238E27FC236}">
                <a16:creationId xmlns:a16="http://schemas.microsoft.com/office/drawing/2014/main" id="{09890ACA-8AC4-4D9D-9377-43941A3BE40C}"/>
              </a:ext>
            </a:extLst>
          </p:cNvPr>
          <p:cNvSpPr txBox="1"/>
          <p:nvPr/>
        </p:nvSpPr>
        <p:spPr>
          <a:xfrm>
            <a:off x="6256189" y="1413556"/>
            <a:ext cx="2409637" cy="3016210"/>
          </a:xfrm>
          <a:prstGeom prst="rect">
            <a:avLst/>
          </a:prstGeom>
          <a:solidFill>
            <a:schemeClr val="tx2">
              <a:lumMod val="10000"/>
              <a:lumOff val="90000"/>
            </a:schemeClr>
          </a:solidFill>
        </p:spPr>
        <p:txBody>
          <a:bodyPr wrap="square" rtlCol="0">
            <a:spAutoFit/>
          </a:bodyPr>
          <a:lstStyle/>
          <a:p>
            <a:pPr algn="ctr"/>
            <a:r>
              <a:rPr lang="en-US" sz="2000" b="1" dirty="0">
                <a:solidFill>
                  <a:schemeClr val="tx2"/>
                </a:solidFill>
              </a:rPr>
              <a:t>Prenatal baby support loans (2019 Q3)</a:t>
            </a:r>
          </a:p>
          <a:p>
            <a:pPr algn="ctr">
              <a:spcAft>
                <a:spcPts val="600"/>
              </a:spcAft>
            </a:pPr>
            <a:r>
              <a:rPr lang="en-US" sz="2000" dirty="0">
                <a:solidFill>
                  <a:schemeClr val="tx2"/>
                </a:solidFill>
              </a:rPr>
              <a:t>29 thousand contracts</a:t>
            </a:r>
          </a:p>
          <a:p>
            <a:pPr algn="ctr">
              <a:spcAft>
                <a:spcPts val="600"/>
              </a:spcAft>
            </a:pPr>
            <a:r>
              <a:rPr lang="en-US" sz="2000" dirty="0">
                <a:solidFill>
                  <a:schemeClr val="tx2"/>
                </a:solidFill>
              </a:rPr>
              <a:t>HUF 277 Bn</a:t>
            </a:r>
          </a:p>
          <a:p>
            <a:pPr algn="ctr">
              <a:spcAft>
                <a:spcPts val="600"/>
              </a:spcAft>
            </a:pPr>
            <a:r>
              <a:rPr lang="en-US" sz="2000" dirty="0">
                <a:solidFill>
                  <a:schemeClr val="tx2"/>
                </a:solidFill>
              </a:rPr>
              <a:t>Average loan amount: </a:t>
            </a:r>
            <a:br>
              <a:rPr lang="hu-HU" sz="2000" dirty="0">
                <a:solidFill>
                  <a:schemeClr val="tx2"/>
                </a:solidFill>
              </a:rPr>
            </a:br>
            <a:r>
              <a:rPr lang="en-US" sz="2000" dirty="0">
                <a:solidFill>
                  <a:schemeClr val="tx2"/>
                </a:solidFill>
              </a:rPr>
              <a:t>HUF 9.6 million</a:t>
            </a:r>
          </a:p>
        </p:txBody>
      </p:sp>
      <p:pic>
        <p:nvPicPr>
          <p:cNvPr id="2" name="Picture 1">
            <a:extLst>
              <a:ext uri="{FF2B5EF4-FFF2-40B4-BE49-F238E27FC236}">
                <a16:creationId xmlns:a16="http://schemas.microsoft.com/office/drawing/2014/main" id="{E4227B7E-BC86-46BC-AFC5-64C0591150AA}"/>
              </a:ext>
            </a:extLst>
          </p:cNvPr>
          <p:cNvPicPr>
            <a:picLocks noChangeAspect="1"/>
          </p:cNvPicPr>
          <p:nvPr/>
        </p:nvPicPr>
        <p:blipFill>
          <a:blip r:embed="rId2"/>
          <a:stretch>
            <a:fillRect/>
          </a:stretch>
        </p:blipFill>
        <p:spPr>
          <a:xfrm>
            <a:off x="478174" y="1285707"/>
            <a:ext cx="5406424" cy="4101926"/>
          </a:xfrm>
          <a:prstGeom prst="rect">
            <a:avLst/>
          </a:prstGeom>
        </p:spPr>
      </p:pic>
    </p:spTree>
    <p:extLst>
      <p:ext uri="{BB962C8B-B14F-4D97-AF65-F5344CB8AC3E}">
        <p14:creationId xmlns:p14="http://schemas.microsoft.com/office/powerpoint/2010/main" val="3788952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dirty="0"/>
              <a:t>Prenatal loans raised the year-on-year dynamics significantly</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515809"/>
            <a:ext cx="3600000" cy="369333"/>
          </a:xfrm>
        </p:spPr>
        <p:txBody>
          <a:bodyPr/>
          <a:lstStyle/>
          <a:p>
            <a:r>
              <a:rPr lang="en-US"/>
              <a:t>Source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0" y="5713743"/>
            <a:ext cx="898215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Quarterly transactions of the household loan portfolio by loan purpose</a:t>
            </a:r>
          </a:p>
        </p:txBody>
      </p:sp>
      <p:sp>
        <p:nvSpPr>
          <p:cNvPr id="8" name="Text Placeholder 3">
            <a:extLst>
              <a:ext uri="{FF2B5EF4-FFF2-40B4-BE49-F238E27FC236}">
                <a16:creationId xmlns:a16="http://schemas.microsoft.com/office/drawing/2014/main" id="{F0B6B3AD-7CB1-494A-A3E2-B3FA0AB06B93}"/>
              </a:ext>
            </a:extLst>
          </p:cNvPr>
          <p:cNvSpPr txBox="1">
            <a:spLocks/>
          </p:cNvSpPr>
          <p:nvPr/>
        </p:nvSpPr>
        <p:spPr>
          <a:xfrm>
            <a:off x="478174" y="6146476"/>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Seasonally unadjusted net change in outstanding amounts, with rolling exchange rate adjustment. The transactions reflect the effect of the settlement.</a:t>
            </a:r>
          </a:p>
        </p:txBody>
      </p:sp>
      <p:sp>
        <p:nvSpPr>
          <p:cNvPr id="11" name="TextBox 10">
            <a:extLst>
              <a:ext uri="{FF2B5EF4-FFF2-40B4-BE49-F238E27FC236}">
                <a16:creationId xmlns:a16="http://schemas.microsoft.com/office/drawing/2014/main" id="{10D614CF-9D10-4026-AC1E-05572FF816E8}"/>
              </a:ext>
            </a:extLst>
          </p:cNvPr>
          <p:cNvSpPr txBox="1"/>
          <p:nvPr/>
        </p:nvSpPr>
        <p:spPr>
          <a:xfrm>
            <a:off x="6235908" y="1372952"/>
            <a:ext cx="2746244" cy="2523768"/>
          </a:xfrm>
          <a:prstGeom prst="rect">
            <a:avLst/>
          </a:prstGeom>
          <a:noFill/>
          <a:ln w="25400">
            <a:solidFill>
              <a:schemeClr val="tx2"/>
            </a:solidFill>
          </a:ln>
        </p:spPr>
        <p:txBody>
          <a:bodyPr wrap="square" rtlCol="0">
            <a:spAutoFit/>
          </a:bodyPr>
          <a:lstStyle/>
          <a:p>
            <a:pPr algn="ctr"/>
            <a:r>
              <a:rPr lang="en-US" sz="2000" b="1" dirty="0">
                <a:solidFill>
                  <a:schemeClr val="tx2"/>
                </a:solidFill>
              </a:rPr>
              <a:t>Loans from credit institutions </a:t>
            </a:r>
            <a:r>
              <a:rPr lang="en-US" sz="2000" dirty="0">
                <a:solidFill>
                  <a:schemeClr val="tx2"/>
                </a:solidFill>
              </a:rPr>
              <a:t>y/y</a:t>
            </a:r>
            <a:br>
              <a:rPr lang="en-US" sz="2000" dirty="0">
                <a:solidFill>
                  <a:schemeClr val="tx2"/>
                </a:solidFill>
              </a:rPr>
            </a:br>
            <a:r>
              <a:rPr lang="en-US" sz="2000" dirty="0">
                <a:solidFill>
                  <a:schemeClr val="tx2"/>
                </a:solidFill>
              </a:rPr>
              <a:t>(2019 Q3</a:t>
            </a:r>
            <a:r>
              <a:rPr lang="hu-HU" sz="2000" dirty="0">
                <a:solidFill>
                  <a:schemeClr val="tx2"/>
                </a:solidFill>
              </a:rPr>
              <a:t>, %</a:t>
            </a:r>
            <a:r>
              <a:rPr lang="en-US" sz="2000" dirty="0">
                <a:solidFill>
                  <a:schemeClr val="tx2"/>
                </a:solidFill>
              </a:rPr>
              <a:t>)</a:t>
            </a:r>
          </a:p>
          <a:p>
            <a:pPr algn="ctr"/>
            <a:endParaRPr lang="en-US" dirty="0">
              <a:solidFill>
                <a:schemeClr val="tx2"/>
              </a:solidFill>
            </a:endParaRPr>
          </a:p>
          <a:p>
            <a:r>
              <a:rPr lang="en-US" sz="2000" b="1" dirty="0">
                <a:solidFill>
                  <a:schemeClr val="accent6"/>
                </a:solidFill>
              </a:rPr>
              <a:t>Household loans: 13</a:t>
            </a:r>
            <a:r>
              <a:rPr lang="hu-HU" sz="2000" b="1" dirty="0">
                <a:solidFill>
                  <a:schemeClr val="accent6"/>
                </a:solidFill>
              </a:rPr>
              <a:t>.</a:t>
            </a:r>
            <a:r>
              <a:rPr lang="en-US" sz="2000" b="1" dirty="0">
                <a:solidFill>
                  <a:schemeClr val="accent6"/>
                </a:solidFill>
              </a:rPr>
              <a:t>8%</a:t>
            </a:r>
          </a:p>
          <a:p>
            <a:r>
              <a:rPr lang="en-US" sz="2000" b="1" dirty="0">
                <a:solidFill>
                  <a:schemeClr val="accent6">
                    <a:lumMod val="60000"/>
                    <a:lumOff val="40000"/>
                  </a:schemeClr>
                </a:solidFill>
              </a:rPr>
              <a:t>Housing loans: +9</a:t>
            </a:r>
            <a:r>
              <a:rPr lang="hu-HU" sz="2000" b="1" dirty="0">
                <a:solidFill>
                  <a:schemeClr val="accent6">
                    <a:lumMod val="60000"/>
                    <a:lumOff val="40000"/>
                  </a:schemeClr>
                </a:solidFill>
              </a:rPr>
              <a:t>.</a:t>
            </a:r>
            <a:r>
              <a:rPr lang="en-US" sz="2000" b="1" dirty="0">
                <a:solidFill>
                  <a:schemeClr val="accent6">
                    <a:lumMod val="60000"/>
                    <a:lumOff val="40000"/>
                  </a:schemeClr>
                </a:solidFill>
              </a:rPr>
              <a:t>4%</a:t>
            </a:r>
          </a:p>
          <a:p>
            <a:r>
              <a:rPr lang="en-US" sz="2000" b="1" dirty="0">
                <a:solidFill>
                  <a:schemeClr val="accent6">
                    <a:lumMod val="75000"/>
                  </a:schemeClr>
                </a:solidFill>
              </a:rPr>
              <a:t>Pe</a:t>
            </a:r>
            <a:r>
              <a:rPr lang="hu-HU" sz="2000" b="1" dirty="0">
                <a:solidFill>
                  <a:schemeClr val="accent6">
                    <a:lumMod val="75000"/>
                  </a:schemeClr>
                </a:solidFill>
              </a:rPr>
              <a:t>r</a:t>
            </a:r>
            <a:r>
              <a:rPr lang="en-US" sz="2000" b="1" dirty="0" err="1">
                <a:solidFill>
                  <a:schemeClr val="accent6">
                    <a:lumMod val="75000"/>
                  </a:schemeClr>
                </a:solidFill>
              </a:rPr>
              <a:t>sonal</a:t>
            </a:r>
            <a:r>
              <a:rPr lang="en-US" sz="2000" b="1" dirty="0">
                <a:solidFill>
                  <a:schemeClr val="accent6">
                    <a:lumMod val="75000"/>
                  </a:schemeClr>
                </a:solidFill>
              </a:rPr>
              <a:t> loans: +32</a:t>
            </a:r>
            <a:r>
              <a:rPr lang="hu-HU" sz="2000" b="1" dirty="0">
                <a:solidFill>
                  <a:schemeClr val="accent6">
                    <a:lumMod val="75000"/>
                  </a:schemeClr>
                </a:solidFill>
              </a:rPr>
              <a:t>.</a:t>
            </a:r>
            <a:r>
              <a:rPr lang="en-US" sz="2000" b="1" dirty="0">
                <a:solidFill>
                  <a:schemeClr val="accent6">
                    <a:lumMod val="75000"/>
                  </a:schemeClr>
                </a:solidFill>
              </a:rPr>
              <a:t>2%</a:t>
            </a:r>
          </a:p>
          <a:p>
            <a:r>
              <a:rPr lang="en-US" sz="2000" b="1" dirty="0">
                <a:solidFill>
                  <a:srgbClr val="FF0000"/>
                </a:solidFill>
              </a:rPr>
              <a:t>Home equity:  -10</a:t>
            </a:r>
            <a:r>
              <a:rPr lang="hu-HU" sz="2000" b="1" dirty="0">
                <a:solidFill>
                  <a:srgbClr val="FF0000"/>
                </a:solidFill>
              </a:rPr>
              <a:t>.</a:t>
            </a:r>
            <a:r>
              <a:rPr lang="en-US" sz="2000" b="1" dirty="0">
                <a:solidFill>
                  <a:srgbClr val="FF0000"/>
                </a:solidFill>
              </a:rPr>
              <a:t>4%</a:t>
            </a:r>
          </a:p>
        </p:txBody>
      </p:sp>
      <p:pic>
        <p:nvPicPr>
          <p:cNvPr id="2" name="Picture 1">
            <a:extLst>
              <a:ext uri="{FF2B5EF4-FFF2-40B4-BE49-F238E27FC236}">
                <a16:creationId xmlns:a16="http://schemas.microsoft.com/office/drawing/2014/main" id="{3D6D4C3A-1F57-41D1-8E12-37FE5CDE7021}"/>
              </a:ext>
            </a:extLst>
          </p:cNvPr>
          <p:cNvPicPr>
            <a:picLocks noChangeAspect="1"/>
          </p:cNvPicPr>
          <p:nvPr/>
        </p:nvPicPr>
        <p:blipFill>
          <a:blip r:embed="rId2"/>
          <a:stretch>
            <a:fillRect/>
          </a:stretch>
        </p:blipFill>
        <p:spPr>
          <a:xfrm>
            <a:off x="161848" y="1228690"/>
            <a:ext cx="5854811" cy="4393952"/>
          </a:xfrm>
          <a:prstGeom prst="rect">
            <a:avLst/>
          </a:prstGeom>
        </p:spPr>
      </p:pic>
    </p:spTree>
    <p:extLst>
      <p:ext uri="{BB962C8B-B14F-4D97-AF65-F5344CB8AC3E}">
        <p14:creationId xmlns:p14="http://schemas.microsoft.com/office/powerpoint/2010/main" val="524034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dirty="0"/>
              <a:t>Prenatal baby loan borrowers show similarity to housing loan debtors</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515809"/>
            <a:ext cx="3600000" cy="369333"/>
          </a:xfrm>
        </p:spPr>
        <p:txBody>
          <a:bodyPr/>
          <a:lstStyle/>
          <a:p>
            <a:r>
              <a:rPr lang="en-US" dirty="0"/>
              <a:t>Source | </a:t>
            </a:r>
            <a:r>
              <a:rPr lang="hu-HU" dirty="0" err="1"/>
              <a:t>HCSO</a:t>
            </a:r>
            <a:r>
              <a:rPr lang="en-US" dirty="0"/>
              <a:t>,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511784"/>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Distribution of new loans by income quintile</a:t>
            </a:r>
          </a:p>
        </p:txBody>
      </p:sp>
      <p:sp>
        <p:nvSpPr>
          <p:cNvPr id="8" name="Text Placeholder 3">
            <a:extLst>
              <a:ext uri="{FF2B5EF4-FFF2-40B4-BE49-F238E27FC236}">
                <a16:creationId xmlns:a16="http://schemas.microsoft.com/office/drawing/2014/main" id="{F0B6B3AD-7CB1-494A-A3E2-B3FA0AB06B93}"/>
              </a:ext>
            </a:extLst>
          </p:cNvPr>
          <p:cNvSpPr txBox="1">
            <a:spLocks/>
          </p:cNvSpPr>
          <p:nvPr/>
        </p:nvSpPr>
        <p:spPr>
          <a:xfrm>
            <a:off x="478174" y="6025071"/>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Loans issued by credit institutions and financial corporations in 2019 H1. The income quintiles are based on the income of the total domestic population.</a:t>
            </a:r>
          </a:p>
        </p:txBody>
      </p:sp>
      <p:sp>
        <p:nvSpPr>
          <p:cNvPr id="6" name="TextBox 5">
            <a:extLst>
              <a:ext uri="{FF2B5EF4-FFF2-40B4-BE49-F238E27FC236}">
                <a16:creationId xmlns:a16="http://schemas.microsoft.com/office/drawing/2014/main" id="{357DA804-8A40-47C5-91EE-360473DF89CF}"/>
              </a:ext>
            </a:extLst>
          </p:cNvPr>
          <p:cNvSpPr txBox="1"/>
          <p:nvPr/>
        </p:nvSpPr>
        <p:spPr>
          <a:xfrm>
            <a:off x="5715489" y="1175400"/>
            <a:ext cx="3067903" cy="2031325"/>
          </a:xfrm>
          <a:prstGeom prst="rect">
            <a:avLst/>
          </a:prstGeom>
          <a:noFill/>
          <a:ln w="28575">
            <a:solidFill>
              <a:schemeClr val="tx2"/>
            </a:solidFill>
          </a:ln>
        </p:spPr>
        <p:txBody>
          <a:bodyPr wrap="square" rtlCol="0">
            <a:spAutoFit/>
          </a:bodyPr>
          <a:lstStyle/>
          <a:p>
            <a:r>
              <a:rPr lang="en-US" b="1" dirty="0">
                <a:solidFill>
                  <a:schemeClr val="tx2"/>
                </a:solidFill>
              </a:rPr>
              <a:t>66 per cent of housing loans</a:t>
            </a:r>
            <a:r>
              <a:rPr lang="hu-HU" b="1" dirty="0">
                <a:solidFill>
                  <a:schemeClr val="tx2"/>
                </a:solidFill>
              </a:rPr>
              <a:t>,</a:t>
            </a:r>
            <a:endParaRPr lang="en-US" b="1" dirty="0">
              <a:solidFill>
                <a:schemeClr val="tx2"/>
              </a:solidFill>
            </a:endParaRPr>
          </a:p>
          <a:p>
            <a:r>
              <a:rPr lang="en-US" b="1" dirty="0">
                <a:solidFill>
                  <a:schemeClr val="accent5"/>
                </a:solidFill>
              </a:rPr>
              <a:t>55 per cent of prenatal loans</a:t>
            </a:r>
            <a:r>
              <a:rPr lang="hu-HU" b="1" dirty="0">
                <a:solidFill>
                  <a:schemeClr val="accent5"/>
                </a:solidFill>
              </a:rPr>
              <a:t>,</a:t>
            </a:r>
            <a:endParaRPr lang="en-US" b="1" dirty="0">
              <a:solidFill>
                <a:schemeClr val="accent5"/>
              </a:solidFill>
            </a:endParaRPr>
          </a:p>
          <a:p>
            <a:r>
              <a:rPr lang="en-US" b="1" dirty="0">
                <a:solidFill>
                  <a:schemeClr val="accent2"/>
                </a:solidFill>
              </a:rPr>
              <a:t>37 per cent of personal loans</a:t>
            </a:r>
            <a:r>
              <a:rPr lang="hu-HU" b="1" dirty="0">
                <a:solidFill>
                  <a:schemeClr val="accent2"/>
                </a:solidFill>
              </a:rPr>
              <a:t>,</a:t>
            </a:r>
            <a:endParaRPr lang="en-US" b="1" dirty="0">
              <a:solidFill>
                <a:schemeClr val="accent2"/>
              </a:solidFill>
            </a:endParaRPr>
          </a:p>
          <a:p>
            <a:endParaRPr lang="en-US" dirty="0"/>
          </a:p>
          <a:p>
            <a:r>
              <a:rPr lang="hu-HU" b="1" dirty="0"/>
              <a:t>w</a:t>
            </a:r>
            <a:r>
              <a:rPr lang="en-US" b="1" dirty="0"/>
              <a:t>ere taken out by debtors belonging to the 5th quintile based on income.</a:t>
            </a:r>
          </a:p>
        </p:txBody>
      </p:sp>
      <p:sp>
        <p:nvSpPr>
          <p:cNvPr id="10" name="TextBox 9">
            <a:extLst>
              <a:ext uri="{FF2B5EF4-FFF2-40B4-BE49-F238E27FC236}">
                <a16:creationId xmlns:a16="http://schemas.microsoft.com/office/drawing/2014/main" id="{9248C151-5BCE-4CE0-AA3B-0A2CBA77B62D}"/>
              </a:ext>
            </a:extLst>
          </p:cNvPr>
          <p:cNvSpPr txBox="1"/>
          <p:nvPr/>
        </p:nvSpPr>
        <p:spPr>
          <a:xfrm>
            <a:off x="5715488" y="3312732"/>
            <a:ext cx="3067903" cy="1754326"/>
          </a:xfrm>
          <a:prstGeom prst="rect">
            <a:avLst/>
          </a:prstGeom>
          <a:solidFill>
            <a:schemeClr val="tx2">
              <a:lumMod val="10000"/>
              <a:lumOff val="90000"/>
            </a:schemeClr>
          </a:solidFill>
          <a:ln w="28575">
            <a:noFill/>
          </a:ln>
        </p:spPr>
        <p:txBody>
          <a:bodyPr wrap="square" rtlCol="0">
            <a:spAutoFit/>
          </a:bodyPr>
          <a:lstStyle/>
          <a:p>
            <a:pPr algn="ctr"/>
            <a:r>
              <a:rPr lang="en-US" dirty="0">
                <a:solidFill>
                  <a:schemeClr val="tx2"/>
                </a:solidFill>
              </a:rPr>
              <a:t>For a detailed analysis of prenatal baby loans and debtors</a:t>
            </a:r>
            <a:r>
              <a:rPr lang="hu-HU" dirty="0">
                <a:solidFill>
                  <a:schemeClr val="tx2"/>
                </a:solidFill>
              </a:rPr>
              <a:t>,</a:t>
            </a:r>
            <a:r>
              <a:rPr lang="en-US" dirty="0">
                <a:solidFill>
                  <a:schemeClr val="tx2"/>
                </a:solidFill>
              </a:rPr>
              <a:t> see Box 2 in the Report. For further characteristics of household debtors</a:t>
            </a:r>
            <a:r>
              <a:rPr lang="hu-HU" dirty="0">
                <a:solidFill>
                  <a:schemeClr val="tx2"/>
                </a:solidFill>
              </a:rPr>
              <a:t>,</a:t>
            </a:r>
            <a:r>
              <a:rPr lang="en-US" dirty="0">
                <a:solidFill>
                  <a:schemeClr val="tx2"/>
                </a:solidFill>
              </a:rPr>
              <a:t> see box 3.</a:t>
            </a:r>
          </a:p>
        </p:txBody>
      </p:sp>
      <p:pic>
        <p:nvPicPr>
          <p:cNvPr id="2" name="Picture 1">
            <a:extLst>
              <a:ext uri="{FF2B5EF4-FFF2-40B4-BE49-F238E27FC236}">
                <a16:creationId xmlns:a16="http://schemas.microsoft.com/office/drawing/2014/main" id="{5879F546-1C9C-42CD-A43A-0713E6FB8EF8}"/>
              </a:ext>
            </a:extLst>
          </p:cNvPr>
          <p:cNvPicPr>
            <a:picLocks noChangeAspect="1"/>
          </p:cNvPicPr>
          <p:nvPr/>
        </p:nvPicPr>
        <p:blipFill>
          <a:blip r:embed="rId2"/>
          <a:stretch>
            <a:fillRect/>
          </a:stretch>
        </p:blipFill>
        <p:spPr>
          <a:xfrm>
            <a:off x="219598" y="1004584"/>
            <a:ext cx="5439415" cy="4062474"/>
          </a:xfrm>
          <a:prstGeom prst="rect">
            <a:avLst/>
          </a:prstGeom>
        </p:spPr>
      </p:pic>
    </p:spTree>
    <p:extLst>
      <p:ext uri="{BB962C8B-B14F-4D97-AF65-F5344CB8AC3E}">
        <p14:creationId xmlns:p14="http://schemas.microsoft.com/office/powerpoint/2010/main" val="241268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a:t>47 per cent of Prenatal Borrowers does not have any other substantial debt</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515809"/>
            <a:ext cx="3600000" cy="369333"/>
          </a:xfrm>
        </p:spPr>
        <p:txBody>
          <a:bodyPr/>
          <a:lstStyle/>
          <a:p>
            <a:r>
              <a:rPr lang="en-US"/>
              <a:t>Source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545163"/>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Cumulated distribution of prenatal baby support loans (25,550 contracts) by PTI and debtors' other liabilities</a:t>
            </a:r>
          </a:p>
        </p:txBody>
      </p:sp>
      <p:sp>
        <p:nvSpPr>
          <p:cNvPr id="8" name="Text Placeholder 3">
            <a:extLst>
              <a:ext uri="{FF2B5EF4-FFF2-40B4-BE49-F238E27FC236}">
                <a16:creationId xmlns:a16="http://schemas.microsoft.com/office/drawing/2014/main" id="{F0B6B3AD-7CB1-494A-A3E2-B3FA0AB06B93}"/>
              </a:ext>
            </a:extLst>
          </p:cNvPr>
          <p:cNvSpPr txBox="1">
            <a:spLocks/>
          </p:cNvSpPr>
          <p:nvPr/>
        </p:nvSpPr>
        <p:spPr>
          <a:xfrm>
            <a:off x="478174" y="6178219"/>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Based on 2019 Q3 disbursement, which may differ somewhat from the number of contracts concluded in the same period.</a:t>
            </a:r>
          </a:p>
        </p:txBody>
      </p:sp>
      <p:sp>
        <p:nvSpPr>
          <p:cNvPr id="7" name="TextBox 6">
            <a:extLst>
              <a:ext uri="{FF2B5EF4-FFF2-40B4-BE49-F238E27FC236}">
                <a16:creationId xmlns:a16="http://schemas.microsoft.com/office/drawing/2014/main" id="{E995BC6F-A13A-4606-BC58-4242CDEAEA92}"/>
              </a:ext>
            </a:extLst>
          </p:cNvPr>
          <p:cNvSpPr txBox="1"/>
          <p:nvPr/>
        </p:nvSpPr>
        <p:spPr>
          <a:xfrm>
            <a:off x="6558126" y="1387146"/>
            <a:ext cx="2359998" cy="2862322"/>
          </a:xfrm>
          <a:prstGeom prst="rect">
            <a:avLst/>
          </a:prstGeom>
          <a:noFill/>
          <a:ln w="28575">
            <a:solidFill>
              <a:schemeClr val="tx2"/>
            </a:solidFill>
          </a:ln>
        </p:spPr>
        <p:txBody>
          <a:bodyPr wrap="square" rtlCol="0">
            <a:spAutoFit/>
          </a:bodyPr>
          <a:lstStyle/>
          <a:p>
            <a:pPr algn="ctr"/>
            <a:r>
              <a:rPr lang="en-US">
                <a:solidFill>
                  <a:schemeClr val="tx2"/>
                </a:solidFill>
              </a:rPr>
              <a:t>Average payment-to-income ratio (PTI): 25%</a:t>
            </a:r>
          </a:p>
          <a:p>
            <a:pPr algn="ctr"/>
            <a:endParaRPr lang="en-US">
              <a:solidFill>
                <a:schemeClr val="tx2"/>
              </a:solidFill>
            </a:endParaRPr>
          </a:p>
          <a:p>
            <a:pPr algn="ctr"/>
            <a:r>
              <a:rPr lang="en-US">
                <a:solidFill>
                  <a:schemeClr val="tx2"/>
                </a:solidFill>
              </a:rPr>
              <a:t>Two-thirds of loans have a PTI less than 30%</a:t>
            </a:r>
          </a:p>
          <a:p>
            <a:pPr algn="ctr"/>
            <a:endParaRPr lang="en-US">
              <a:solidFill>
                <a:schemeClr val="tx2"/>
              </a:solidFill>
            </a:endParaRPr>
          </a:p>
          <a:p>
            <a:pPr algn="ctr"/>
            <a:r>
              <a:rPr lang="en-US">
                <a:solidFill>
                  <a:schemeClr val="tx2"/>
                </a:solidFill>
              </a:rPr>
              <a:t>Only 10 per cent of loans have a PTI exceeding 40%</a:t>
            </a:r>
            <a:endParaRPr lang="en-US"/>
          </a:p>
        </p:txBody>
      </p:sp>
      <p:pic>
        <p:nvPicPr>
          <p:cNvPr id="6" name="Picture 5">
            <a:extLst>
              <a:ext uri="{FF2B5EF4-FFF2-40B4-BE49-F238E27FC236}">
                <a16:creationId xmlns:a16="http://schemas.microsoft.com/office/drawing/2014/main" id="{6C1B918E-7646-4068-88D1-0DFB07ADB638}"/>
              </a:ext>
            </a:extLst>
          </p:cNvPr>
          <p:cNvPicPr>
            <a:picLocks noChangeAspect="1"/>
          </p:cNvPicPr>
          <p:nvPr/>
        </p:nvPicPr>
        <p:blipFill>
          <a:blip r:embed="rId2"/>
          <a:stretch>
            <a:fillRect/>
          </a:stretch>
        </p:blipFill>
        <p:spPr>
          <a:xfrm>
            <a:off x="161848" y="874163"/>
            <a:ext cx="6156475" cy="4671000"/>
          </a:xfrm>
          <a:prstGeom prst="rect">
            <a:avLst/>
          </a:prstGeom>
        </p:spPr>
      </p:pic>
    </p:spTree>
    <p:extLst>
      <p:ext uri="{BB962C8B-B14F-4D97-AF65-F5344CB8AC3E}">
        <p14:creationId xmlns:p14="http://schemas.microsoft.com/office/powerpoint/2010/main" val="326662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dirty="0"/>
              <a:t>There is ample room for</a:t>
            </a:r>
            <a:r>
              <a:rPr lang="hu-HU" dirty="0"/>
              <a:t> </a:t>
            </a:r>
            <a:r>
              <a:rPr lang="en-US" dirty="0"/>
              <a:t>loan expansion based on loan-to-GDP ratios</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515809"/>
            <a:ext cx="3600000" cy="369333"/>
          </a:xfrm>
        </p:spPr>
        <p:txBody>
          <a:bodyPr/>
          <a:lstStyle/>
          <a:p>
            <a:r>
              <a:rPr lang="en-US"/>
              <a:t>Source | ECB, Global Findex Database.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744317"/>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Credit penetration in a European comparison</a:t>
            </a:r>
          </a:p>
        </p:txBody>
      </p:sp>
      <p:sp>
        <p:nvSpPr>
          <p:cNvPr id="8" name="Text Placeholder 3">
            <a:extLst>
              <a:ext uri="{FF2B5EF4-FFF2-40B4-BE49-F238E27FC236}">
                <a16:creationId xmlns:a16="http://schemas.microsoft.com/office/drawing/2014/main" id="{F0B6B3AD-7CB1-494A-A3E2-B3FA0AB06B93}"/>
              </a:ext>
            </a:extLst>
          </p:cNvPr>
          <p:cNvSpPr txBox="1">
            <a:spLocks/>
          </p:cNvSpPr>
          <p:nvPr/>
        </p:nvSpPr>
        <p:spPr>
          <a:xfrm>
            <a:off x="478174" y="6178219"/>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Credit-to-GDP values refer to the end of 2019 Q2, the share of households with housing loans refer to 2017.</a:t>
            </a:r>
          </a:p>
        </p:txBody>
      </p:sp>
      <p:sp>
        <p:nvSpPr>
          <p:cNvPr id="2" name="Rectangle 1">
            <a:extLst>
              <a:ext uri="{FF2B5EF4-FFF2-40B4-BE49-F238E27FC236}">
                <a16:creationId xmlns:a16="http://schemas.microsoft.com/office/drawing/2014/main" id="{6EFB0A58-34EC-44E8-99DB-C6C4A06EEEE7}"/>
              </a:ext>
            </a:extLst>
          </p:cNvPr>
          <p:cNvSpPr/>
          <p:nvPr/>
        </p:nvSpPr>
        <p:spPr>
          <a:xfrm>
            <a:off x="6772275" y="1428750"/>
            <a:ext cx="190500" cy="3228975"/>
          </a:xfrm>
          <a:prstGeom prst="rect">
            <a:avLst/>
          </a:prstGeom>
          <a:noFill/>
          <a:ln w="254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E62BC8E-9182-4530-8FD2-CFF0456050CC}"/>
              </a:ext>
            </a:extLst>
          </p:cNvPr>
          <p:cNvPicPr>
            <a:picLocks noChangeAspect="1"/>
          </p:cNvPicPr>
          <p:nvPr/>
        </p:nvPicPr>
        <p:blipFill>
          <a:blip r:embed="rId2"/>
          <a:stretch>
            <a:fillRect/>
          </a:stretch>
        </p:blipFill>
        <p:spPr>
          <a:xfrm>
            <a:off x="1384759" y="1129992"/>
            <a:ext cx="6164619" cy="4598016"/>
          </a:xfrm>
          <a:prstGeom prst="rect">
            <a:avLst/>
          </a:prstGeom>
        </p:spPr>
      </p:pic>
    </p:spTree>
    <p:extLst>
      <p:ext uri="{BB962C8B-B14F-4D97-AF65-F5344CB8AC3E}">
        <p14:creationId xmlns:p14="http://schemas.microsoft.com/office/powerpoint/2010/main" val="3825995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167425" y="310448"/>
            <a:ext cx="7921391" cy="612000"/>
          </a:xfrm>
        </p:spPr>
        <p:txBody>
          <a:bodyPr>
            <a:noAutofit/>
          </a:bodyPr>
          <a:lstStyle/>
          <a:p>
            <a:r>
              <a:rPr lang="en-US" sz="2400" dirty="0"/>
              <a:t>Interest rate</a:t>
            </a:r>
            <a:r>
              <a:rPr lang="hu-HU" sz="2400" dirty="0"/>
              <a:t> of</a:t>
            </a:r>
            <a:r>
              <a:rPr lang="en-US" sz="2400" dirty="0"/>
              <a:t> new loans: the number of loans with a longer initial rate fixation increases</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p:txBody>
          <a:bodyPr/>
          <a:lstStyle/>
          <a:p>
            <a:r>
              <a:rPr lang="en-US"/>
              <a:t>Source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351610"/>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Distribution of new housing loan volume by interest rate fixation, and the share of Certified Consumer-friendly Housing Loan products</a:t>
            </a:r>
          </a:p>
        </p:txBody>
      </p:sp>
      <p:sp>
        <p:nvSpPr>
          <p:cNvPr id="8" name="Text Placeholder 3">
            <a:extLst>
              <a:ext uri="{FF2B5EF4-FFF2-40B4-BE49-F238E27FC236}">
                <a16:creationId xmlns:a16="http://schemas.microsoft.com/office/drawing/2014/main" id="{F0B6B3AD-7CB1-494A-A3E2-B3FA0AB06B93}"/>
              </a:ext>
            </a:extLst>
          </p:cNvPr>
          <p:cNvSpPr txBox="1">
            <a:spLocks/>
          </p:cNvSpPr>
          <p:nvPr/>
        </p:nvSpPr>
        <p:spPr>
          <a:xfrm>
            <a:off x="478174" y="5947310"/>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Share of CCHL products compared to new issues with at least 3-year interest rate fixation (at least 5-year since Q4 2018) excluding disbursements by building societies.</a:t>
            </a:r>
          </a:p>
        </p:txBody>
      </p:sp>
      <p:pic>
        <p:nvPicPr>
          <p:cNvPr id="2" name="Picture 1">
            <a:extLst>
              <a:ext uri="{FF2B5EF4-FFF2-40B4-BE49-F238E27FC236}">
                <a16:creationId xmlns:a16="http://schemas.microsoft.com/office/drawing/2014/main" id="{5D480442-63DD-4ECC-A58B-9B8D07B05C7A}"/>
              </a:ext>
            </a:extLst>
          </p:cNvPr>
          <p:cNvPicPr>
            <a:picLocks noChangeAspect="1"/>
          </p:cNvPicPr>
          <p:nvPr/>
        </p:nvPicPr>
        <p:blipFill>
          <a:blip r:embed="rId2"/>
          <a:stretch>
            <a:fillRect/>
          </a:stretch>
        </p:blipFill>
        <p:spPr>
          <a:xfrm>
            <a:off x="1582465" y="971805"/>
            <a:ext cx="5599687" cy="4257678"/>
          </a:xfrm>
          <a:prstGeom prst="rect">
            <a:avLst/>
          </a:prstGeom>
        </p:spPr>
      </p:pic>
    </p:spTree>
    <p:extLst>
      <p:ext uri="{BB962C8B-B14F-4D97-AF65-F5344CB8AC3E}">
        <p14:creationId xmlns:p14="http://schemas.microsoft.com/office/powerpoint/2010/main" val="399881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a:t>Outstanding loans: the Lower for longer interest rate environment shapes risks</a:t>
            </a:r>
          </a:p>
        </p:txBody>
      </p:sp>
      <p:sp>
        <p:nvSpPr>
          <p:cNvPr id="4" name="Text Placeholder 3">
            <a:extLst>
              <a:ext uri="{FF2B5EF4-FFF2-40B4-BE49-F238E27FC236}">
                <a16:creationId xmlns:a16="http://schemas.microsoft.com/office/drawing/2014/main" id="{39CC8521-D4A0-4CC2-9841-E1BC1D65EA0F}"/>
              </a:ext>
            </a:extLst>
          </p:cNvPr>
          <p:cNvSpPr>
            <a:spLocks noGrp="1"/>
          </p:cNvSpPr>
          <p:nvPr>
            <p:ph type="body" sz="quarter" idx="17"/>
          </p:nvPr>
        </p:nvSpPr>
        <p:spPr/>
        <p:txBody>
          <a:bodyPr/>
          <a:lstStyle/>
          <a:p>
            <a:endParaRPr lang="en-US" dirty="0"/>
          </a:p>
        </p:txBody>
      </p:sp>
      <p:graphicFrame>
        <p:nvGraphicFramePr>
          <p:cNvPr id="6" name="Diagram 5">
            <a:extLst>
              <a:ext uri="{FF2B5EF4-FFF2-40B4-BE49-F238E27FC236}">
                <a16:creationId xmlns:a16="http://schemas.microsoft.com/office/drawing/2014/main" id="{12AD2019-B1BA-4F68-B294-3A245F475BC0}"/>
              </a:ext>
            </a:extLst>
          </p:cNvPr>
          <p:cNvGraphicFramePr/>
          <p:nvPr>
            <p:extLst>
              <p:ext uri="{D42A27DB-BD31-4B8C-83A1-F6EECF244321}">
                <p14:modId xmlns:p14="http://schemas.microsoft.com/office/powerpoint/2010/main" val="1342516690"/>
              </p:ext>
            </p:extLst>
          </p:nvPr>
        </p:nvGraphicFramePr>
        <p:xfrm>
          <a:off x="-893277" y="1469428"/>
          <a:ext cx="7303129" cy="4919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2B5B6F2-8A36-4774-ACCE-CAE63CD238F2}"/>
              </a:ext>
            </a:extLst>
          </p:cNvPr>
          <p:cNvSpPr txBox="1"/>
          <p:nvPr/>
        </p:nvSpPr>
        <p:spPr>
          <a:xfrm>
            <a:off x="5301228" y="1505396"/>
            <a:ext cx="3761848" cy="3847207"/>
          </a:xfrm>
          <a:prstGeom prst="rect">
            <a:avLst/>
          </a:prstGeom>
          <a:noFill/>
        </p:spPr>
        <p:txBody>
          <a:bodyPr wrap="square" rtlCol="0">
            <a:spAutoFit/>
          </a:bodyPr>
          <a:lstStyle/>
          <a:p>
            <a:pPr>
              <a:spcAft>
                <a:spcPts val="1200"/>
              </a:spcAft>
            </a:pPr>
            <a:r>
              <a:rPr lang="en-US" sz="3600" u="sng" dirty="0">
                <a:solidFill>
                  <a:schemeClr val="tx2"/>
                </a:solidFill>
              </a:rPr>
              <a:t>Main message</a:t>
            </a:r>
            <a:r>
              <a:rPr lang="hu-HU" sz="3600" u="sng" dirty="0">
                <a:solidFill>
                  <a:schemeClr val="tx2"/>
                </a:solidFill>
              </a:rPr>
              <a:t>s</a:t>
            </a:r>
            <a:r>
              <a:rPr lang="en-US" sz="3600" u="sng" dirty="0">
                <a:solidFill>
                  <a:schemeClr val="tx2"/>
                </a:solidFill>
              </a:rPr>
              <a:t>:</a:t>
            </a:r>
          </a:p>
          <a:p>
            <a:pPr marL="342900" indent="-342900">
              <a:buFont typeface="Arial" panose="020B0604020202020204" pitchFamily="34" charset="0"/>
              <a:buChar char="•"/>
            </a:pPr>
            <a:r>
              <a:rPr lang="hu-HU" sz="2200" dirty="0">
                <a:solidFill>
                  <a:schemeClr val="tx2"/>
                </a:solidFill>
              </a:rPr>
              <a:t>F</a:t>
            </a:r>
            <a:r>
              <a:rPr lang="en-US" sz="2200" dirty="0">
                <a:solidFill>
                  <a:schemeClr val="tx2"/>
                </a:solidFill>
              </a:rPr>
              <a:t>rom a stability</a:t>
            </a:r>
            <a:r>
              <a:rPr lang="hu-HU" sz="2200" dirty="0">
                <a:solidFill>
                  <a:schemeClr val="tx2"/>
                </a:solidFill>
              </a:rPr>
              <a:t> </a:t>
            </a:r>
            <a:r>
              <a:rPr lang="en-US" sz="2200" dirty="0">
                <a:solidFill>
                  <a:schemeClr val="tx2"/>
                </a:solidFill>
              </a:rPr>
              <a:t>perspective</a:t>
            </a:r>
            <a:r>
              <a:rPr lang="hu-HU" sz="2200" dirty="0">
                <a:solidFill>
                  <a:schemeClr val="tx2"/>
                </a:solidFill>
              </a:rPr>
              <a:t>,</a:t>
            </a:r>
            <a:r>
              <a:rPr lang="hu-HU" sz="2200" b="1" dirty="0">
                <a:solidFill>
                  <a:schemeClr val="tx2"/>
                </a:solidFill>
              </a:rPr>
              <a:t> t</a:t>
            </a:r>
            <a:r>
              <a:rPr lang="en-US" sz="2200" b="1" dirty="0" err="1">
                <a:solidFill>
                  <a:schemeClr val="tx2"/>
                </a:solidFill>
              </a:rPr>
              <a:t>ime</a:t>
            </a:r>
            <a:r>
              <a:rPr lang="en-US" sz="2200" b="1" dirty="0">
                <a:solidFill>
                  <a:schemeClr val="tx2"/>
                </a:solidFill>
              </a:rPr>
              <a:t> is working for us</a:t>
            </a:r>
            <a:r>
              <a:rPr lang="hu-HU" sz="2200" b="1" dirty="0">
                <a:solidFill>
                  <a:schemeClr val="tx2"/>
                </a:solidFill>
              </a:rPr>
              <a:t>,</a:t>
            </a:r>
            <a:endParaRPr lang="en-US" sz="2200" dirty="0">
              <a:solidFill>
                <a:schemeClr val="tx2"/>
              </a:solidFill>
            </a:endParaRPr>
          </a:p>
          <a:p>
            <a:pPr marL="342900" indent="-342900">
              <a:buFont typeface="Arial" panose="020B0604020202020204" pitchFamily="34" charset="0"/>
              <a:buChar char="•"/>
            </a:pPr>
            <a:r>
              <a:rPr lang="en-US" sz="2200" dirty="0">
                <a:solidFill>
                  <a:schemeClr val="tx2"/>
                </a:solidFill>
              </a:rPr>
              <a:t>Low interest rates provide a unique opportunity for fixing interest rates and protecting debtors against unexpected risks</a:t>
            </a:r>
            <a:r>
              <a:rPr lang="hu-HU" sz="2200" dirty="0">
                <a:solidFill>
                  <a:schemeClr val="tx2"/>
                </a:solidFill>
              </a:rPr>
              <a:t>.</a:t>
            </a:r>
            <a:endParaRPr lang="en-US" sz="2200" dirty="0">
              <a:solidFill>
                <a:schemeClr val="tx2"/>
              </a:solidFill>
            </a:endParaRPr>
          </a:p>
          <a:p>
            <a:pPr marL="342900" indent="-342900">
              <a:buFont typeface="Arial" panose="020B0604020202020204" pitchFamily="34" charset="0"/>
              <a:buChar char="•"/>
            </a:pPr>
            <a:r>
              <a:rPr lang="en-US" sz="2200" b="1" dirty="0">
                <a:solidFill>
                  <a:schemeClr val="tx2"/>
                </a:solidFill>
              </a:rPr>
              <a:t>Interest rate fixation = insurance</a:t>
            </a:r>
          </a:p>
        </p:txBody>
      </p:sp>
    </p:spTree>
    <p:extLst>
      <p:ext uri="{BB962C8B-B14F-4D97-AF65-F5344CB8AC3E}">
        <p14:creationId xmlns:p14="http://schemas.microsoft.com/office/powerpoint/2010/main" val="2742015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72D-BE0E-430D-A90A-2D8E537811B1}"/>
              </a:ext>
            </a:extLst>
          </p:cNvPr>
          <p:cNvSpPr>
            <a:spLocks noGrp="1"/>
          </p:cNvSpPr>
          <p:nvPr>
            <p:ph type="title"/>
          </p:nvPr>
        </p:nvSpPr>
        <p:spPr>
          <a:xfrm>
            <a:off x="2235774" y="2743455"/>
            <a:ext cx="6633906" cy="1311128"/>
          </a:xfrm>
        </p:spPr>
        <p:txBody>
          <a:bodyPr/>
          <a:lstStyle/>
          <a:p>
            <a:r>
              <a:rPr lang="en-US"/>
              <a:t>Portfolio quality</a:t>
            </a:r>
            <a:br>
              <a:rPr lang="en-US"/>
            </a:br>
            <a:r>
              <a:rPr lang="en-US" sz="2000" i="1"/>
              <a:t>delinquencies are few, but cycle-sensitive exposures require attention</a:t>
            </a:r>
            <a:endParaRPr lang="en-US" i="1"/>
          </a:p>
        </p:txBody>
      </p:sp>
    </p:spTree>
    <p:extLst>
      <p:ext uri="{BB962C8B-B14F-4D97-AF65-F5344CB8AC3E}">
        <p14:creationId xmlns:p14="http://schemas.microsoft.com/office/powerpoint/2010/main" val="1964805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dirty="0" err="1"/>
              <a:t>NPL</a:t>
            </a:r>
            <a:r>
              <a:rPr lang="en-US" dirty="0"/>
              <a:t> ratio of </a:t>
            </a:r>
            <a:r>
              <a:rPr lang="en-US" dirty="0" err="1"/>
              <a:t>corporat</a:t>
            </a:r>
            <a:r>
              <a:rPr lang="hu-HU" dirty="0"/>
              <a:t>e </a:t>
            </a:r>
            <a:r>
              <a:rPr lang="en-US" dirty="0"/>
              <a:t>loans fell below 5 per cent</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475175"/>
            <a:ext cx="3600000" cy="369333"/>
          </a:xfrm>
        </p:spPr>
        <p:txBody>
          <a:bodyPr/>
          <a:lstStyle/>
          <a:p>
            <a:r>
              <a:rPr lang="en-US"/>
              <a:t>Source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399845"/>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Ratio of non-performing corporate loans in the credit institution sector</a:t>
            </a:r>
          </a:p>
        </p:txBody>
      </p:sp>
      <p:sp>
        <p:nvSpPr>
          <p:cNvPr id="10" name="Text Placeholder 3">
            <a:extLst>
              <a:ext uri="{FF2B5EF4-FFF2-40B4-BE49-F238E27FC236}">
                <a16:creationId xmlns:a16="http://schemas.microsoft.com/office/drawing/2014/main" id="{E4D49CD5-5D89-4276-8798-6B26C0BA7A55}"/>
              </a:ext>
            </a:extLst>
          </p:cNvPr>
          <p:cNvSpPr txBox="1">
            <a:spLocks/>
          </p:cNvSpPr>
          <p:nvPr/>
        </p:nvSpPr>
        <p:spPr>
          <a:xfrm>
            <a:off x="253497" y="6048309"/>
            <a:ext cx="8728655"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The definition of non-performing loans changed in 2015. From then on, in addition to the loans over 90 days past due, loans less than 90 days past due where non-payment is likely are also classified as non-performing. Calculated by clients until 2010 and by contracts from 2010.</a:t>
            </a:r>
          </a:p>
        </p:txBody>
      </p:sp>
      <p:pic>
        <p:nvPicPr>
          <p:cNvPr id="2" name="Picture 1">
            <a:extLst>
              <a:ext uri="{FF2B5EF4-FFF2-40B4-BE49-F238E27FC236}">
                <a16:creationId xmlns:a16="http://schemas.microsoft.com/office/drawing/2014/main" id="{2D676827-EE12-4C4A-A453-44F473C879A4}"/>
              </a:ext>
            </a:extLst>
          </p:cNvPr>
          <p:cNvPicPr>
            <a:picLocks noChangeAspect="1"/>
          </p:cNvPicPr>
          <p:nvPr/>
        </p:nvPicPr>
        <p:blipFill>
          <a:blip r:embed="rId2"/>
          <a:stretch>
            <a:fillRect/>
          </a:stretch>
        </p:blipFill>
        <p:spPr>
          <a:xfrm>
            <a:off x="1495625" y="1079772"/>
            <a:ext cx="5686527" cy="4254521"/>
          </a:xfrm>
          <a:prstGeom prst="rect">
            <a:avLst/>
          </a:prstGeom>
        </p:spPr>
      </p:pic>
    </p:spTree>
    <p:extLst>
      <p:ext uri="{BB962C8B-B14F-4D97-AF65-F5344CB8AC3E}">
        <p14:creationId xmlns:p14="http://schemas.microsoft.com/office/powerpoint/2010/main" val="2856103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hu-HU" dirty="0"/>
              <a:t>The ratio of </a:t>
            </a:r>
            <a:r>
              <a:rPr lang="en-US" dirty="0"/>
              <a:t>defaulted</a:t>
            </a:r>
            <a:r>
              <a:rPr lang="hu-HU" dirty="0"/>
              <a:t> household </a:t>
            </a:r>
            <a:r>
              <a:rPr lang="en-US" dirty="0"/>
              <a:t>loans</a:t>
            </a:r>
            <a:r>
              <a:rPr lang="hu-HU" dirty="0"/>
              <a:t> is </a:t>
            </a:r>
            <a:r>
              <a:rPr lang="en-US" dirty="0"/>
              <a:t>extremely</a:t>
            </a:r>
            <a:r>
              <a:rPr lang="hu-HU" dirty="0"/>
              <a:t> </a:t>
            </a:r>
            <a:r>
              <a:rPr lang="en-US" dirty="0"/>
              <a:t>low</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362885"/>
            <a:ext cx="3600000" cy="369333"/>
          </a:xfrm>
        </p:spPr>
        <p:txBody>
          <a:bodyPr/>
          <a:lstStyle/>
          <a:p>
            <a:r>
              <a:rPr lang="en-US" dirty="0"/>
              <a:t>Source</a:t>
            </a:r>
            <a:r>
              <a:rPr lang="hu-HU" dirty="0"/>
              <a:t> | </a:t>
            </a:r>
            <a:r>
              <a:rPr lang="hu-HU" dirty="0" err="1"/>
              <a:t>KHR</a:t>
            </a:r>
            <a:r>
              <a:rPr lang="hu-HU" dirty="0"/>
              <a:t>,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669406"/>
            <a:ext cx="8098972" cy="840230"/>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Delinquency ratio of mortgage loan agreements concluded between 2010 and 2018 depending on the time elapsed, according to the year of concluding the contract</a:t>
            </a:r>
            <a:endParaRPr lang="hu-HU" sz="1800" cap="all" dirty="0"/>
          </a:p>
        </p:txBody>
      </p:sp>
      <p:pic>
        <p:nvPicPr>
          <p:cNvPr id="2" name="Picture 1">
            <a:extLst>
              <a:ext uri="{FF2B5EF4-FFF2-40B4-BE49-F238E27FC236}">
                <a16:creationId xmlns:a16="http://schemas.microsoft.com/office/drawing/2014/main" id="{EEECC370-43EC-4672-9BD5-DA6228B38EBF}"/>
              </a:ext>
            </a:extLst>
          </p:cNvPr>
          <p:cNvPicPr>
            <a:picLocks noChangeAspect="1"/>
          </p:cNvPicPr>
          <p:nvPr/>
        </p:nvPicPr>
        <p:blipFill>
          <a:blip r:embed="rId2"/>
          <a:stretch>
            <a:fillRect/>
          </a:stretch>
        </p:blipFill>
        <p:spPr>
          <a:xfrm>
            <a:off x="1374432" y="899454"/>
            <a:ext cx="6395136" cy="4769952"/>
          </a:xfrm>
          <a:prstGeom prst="rect">
            <a:avLst/>
          </a:prstGeom>
        </p:spPr>
      </p:pic>
    </p:spTree>
    <p:extLst>
      <p:ext uri="{BB962C8B-B14F-4D97-AF65-F5344CB8AC3E}">
        <p14:creationId xmlns:p14="http://schemas.microsoft.com/office/powerpoint/2010/main" val="235092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C8117-0E81-40B7-8198-A88B1A162367}"/>
              </a:ext>
            </a:extLst>
          </p:cNvPr>
          <p:cNvSpPr>
            <a:spLocks noGrp="1"/>
          </p:cNvSpPr>
          <p:nvPr>
            <p:ph type="title"/>
          </p:nvPr>
        </p:nvSpPr>
        <p:spPr>
          <a:xfrm>
            <a:off x="159963" y="310448"/>
            <a:ext cx="7928853" cy="612000"/>
          </a:xfrm>
        </p:spPr>
        <p:txBody>
          <a:bodyPr>
            <a:noAutofit/>
          </a:bodyPr>
          <a:lstStyle/>
          <a:p>
            <a:r>
              <a:rPr lang="en-US" sz="2400" dirty="0"/>
              <a:t>The Hungarian banking sector</a:t>
            </a:r>
            <a:r>
              <a:rPr lang="hu-HU" sz="2400" dirty="0"/>
              <a:t> is</a:t>
            </a:r>
            <a:r>
              <a:rPr lang="en-US" sz="2400" dirty="0"/>
              <a:t> under pressure</a:t>
            </a:r>
            <a:endParaRPr lang="en-US" sz="2400" i="1" dirty="0"/>
          </a:p>
        </p:txBody>
      </p:sp>
      <p:sp>
        <p:nvSpPr>
          <p:cNvPr id="54" name="Text Placeholder 3">
            <a:extLst>
              <a:ext uri="{FF2B5EF4-FFF2-40B4-BE49-F238E27FC236}">
                <a16:creationId xmlns:a16="http://schemas.microsoft.com/office/drawing/2014/main" id="{F2AF6A6A-020A-4742-9532-DBBA78A73E78}"/>
              </a:ext>
            </a:extLst>
          </p:cNvPr>
          <p:cNvSpPr>
            <a:spLocks noGrp="1"/>
          </p:cNvSpPr>
          <p:nvPr>
            <p:ph type="body" sz="quarter" idx="17"/>
          </p:nvPr>
        </p:nvSpPr>
        <p:spPr>
          <a:xfrm>
            <a:off x="5504182" y="6444989"/>
            <a:ext cx="3600000" cy="369333"/>
          </a:xfrm>
        </p:spPr>
        <p:txBody>
          <a:bodyPr/>
          <a:lstStyle/>
          <a:p>
            <a:r>
              <a:rPr lang="en-US" dirty="0"/>
              <a:t>Source: MNB</a:t>
            </a:r>
          </a:p>
        </p:txBody>
      </p:sp>
      <p:pic>
        <p:nvPicPr>
          <p:cNvPr id="1026" name="Picture 2" descr="KÃ©ptalÃ¡latok a kÃ¶vetkezÅre: magyar cÃ­mer">
            <a:extLst>
              <a:ext uri="{FF2B5EF4-FFF2-40B4-BE49-F238E27FC236}">
                <a16:creationId xmlns:a16="http://schemas.microsoft.com/office/drawing/2014/main" id="{87C71E3E-55A9-4280-B10C-D45C0A3F8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168" y="1058338"/>
            <a:ext cx="711200" cy="15149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Ã©ptalÃ¡latok a kÃ¶vetkezÅre: magyar nemzeti bank">
            <a:extLst>
              <a:ext uri="{FF2B5EF4-FFF2-40B4-BE49-F238E27FC236}">
                <a16:creationId xmlns:a16="http://schemas.microsoft.com/office/drawing/2014/main" id="{C96AB404-6E42-435B-AACD-588ACD8B0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620" y="1306892"/>
            <a:ext cx="1148837" cy="11488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dn4.iconfinder.com/data/icons/fintech-2/48/bitcoin-bank-cryptocurrency-fintech-bank_2-256.png">
            <a:extLst>
              <a:ext uri="{FF2B5EF4-FFF2-40B4-BE49-F238E27FC236}">
                <a16:creationId xmlns:a16="http://schemas.microsoft.com/office/drawing/2014/main" id="{8455A427-7A11-4352-9BBD-BDD52C2BA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9558" y="3086354"/>
            <a:ext cx="1076582" cy="10765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siness, buy, combine, company, merge, merger icon">
            <a:extLst>
              <a:ext uri="{FF2B5EF4-FFF2-40B4-BE49-F238E27FC236}">
                <a16:creationId xmlns:a16="http://schemas.microsoft.com/office/drawing/2014/main" id="{A7CE5302-9149-49C7-900A-5ED94912BA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6144" y="4964192"/>
            <a:ext cx="1151818" cy="1151818"/>
          </a:xfrm>
          <a:prstGeom prst="rect">
            <a:avLst/>
          </a:prstGeom>
          <a:noFill/>
          <a:extLst>
            <a:ext uri="{909E8E84-426E-40DD-AFC4-6F175D3DCCD1}">
              <a14:hiddenFill xmlns:a14="http://schemas.microsoft.com/office/drawing/2010/main">
                <a:solidFill>
                  <a:srgbClr val="FFFFFF"/>
                </a:solidFill>
              </a14:hiddenFill>
            </a:ext>
          </a:extLst>
        </p:spPr>
      </p:pic>
      <p:sp>
        <p:nvSpPr>
          <p:cNvPr id="5" name="Double Bracket 4">
            <a:extLst>
              <a:ext uri="{FF2B5EF4-FFF2-40B4-BE49-F238E27FC236}">
                <a16:creationId xmlns:a16="http://schemas.microsoft.com/office/drawing/2014/main" id="{F5DC011E-E605-4D02-869A-01D22EEE5EC9}"/>
              </a:ext>
            </a:extLst>
          </p:cNvPr>
          <p:cNvSpPr/>
          <p:nvPr/>
        </p:nvSpPr>
        <p:spPr>
          <a:xfrm>
            <a:off x="78683" y="1306893"/>
            <a:ext cx="1358900" cy="1221072"/>
          </a:xfrm>
          <a:prstGeom prst="bracketPair">
            <a:avLst/>
          </a:prstGeom>
          <a:ln w="254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spcAft>
                <a:spcPts val="600"/>
              </a:spcAft>
            </a:pPr>
            <a:r>
              <a:rPr lang="en-US" sz="1400" dirty="0"/>
              <a:t>Prenatal baby support</a:t>
            </a:r>
          </a:p>
          <a:p>
            <a:pPr algn="ctr">
              <a:spcAft>
                <a:spcPts val="600"/>
              </a:spcAft>
            </a:pPr>
            <a:r>
              <a:rPr lang="en-US" sz="1400" dirty="0"/>
              <a:t>HPS</a:t>
            </a:r>
          </a:p>
          <a:p>
            <a:pPr algn="ctr"/>
            <a:r>
              <a:rPr lang="en-US" sz="1400" dirty="0" err="1"/>
              <a:t>MÁP</a:t>
            </a:r>
            <a:r>
              <a:rPr lang="en-US" sz="1400" dirty="0"/>
              <a:t>+</a:t>
            </a:r>
          </a:p>
        </p:txBody>
      </p:sp>
      <p:sp>
        <p:nvSpPr>
          <p:cNvPr id="55" name="Double Bracket 54">
            <a:extLst>
              <a:ext uri="{FF2B5EF4-FFF2-40B4-BE49-F238E27FC236}">
                <a16:creationId xmlns:a16="http://schemas.microsoft.com/office/drawing/2014/main" id="{0228D2DD-EDB1-4F46-B424-C936F99B439A}"/>
              </a:ext>
            </a:extLst>
          </p:cNvPr>
          <p:cNvSpPr/>
          <p:nvPr/>
        </p:nvSpPr>
        <p:spPr>
          <a:xfrm>
            <a:off x="7866493" y="1433065"/>
            <a:ext cx="1168400" cy="1436609"/>
          </a:xfrm>
          <a:prstGeom prst="bracketPair">
            <a:avLst/>
          </a:prstGeom>
          <a:ln w="254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spcAft>
                <a:spcPts val="300"/>
              </a:spcAft>
            </a:pPr>
            <a:r>
              <a:rPr lang="en-US" sz="1400" dirty="0" err="1"/>
              <a:t>FGS</a:t>
            </a:r>
            <a:r>
              <a:rPr lang="en-US" sz="1400" dirty="0"/>
              <a:t> </a:t>
            </a:r>
            <a:r>
              <a:rPr lang="en-US" sz="1400" i="1" dirty="0"/>
              <a:t>fix</a:t>
            </a:r>
          </a:p>
          <a:p>
            <a:pPr algn="ctr">
              <a:spcAft>
                <a:spcPts val="300"/>
              </a:spcAft>
            </a:pPr>
            <a:r>
              <a:rPr lang="en-US" sz="1400" dirty="0" err="1"/>
              <a:t>CBPS</a:t>
            </a:r>
            <a:endParaRPr lang="en-US" sz="1400" dirty="0"/>
          </a:p>
          <a:p>
            <a:pPr algn="ctr">
              <a:spcAft>
                <a:spcPts val="300"/>
              </a:spcAft>
            </a:pPr>
            <a:r>
              <a:rPr lang="en-US" sz="1400" dirty="0" err="1"/>
              <a:t>CCFHL</a:t>
            </a:r>
            <a:endParaRPr lang="en-US" sz="1400" dirty="0"/>
          </a:p>
          <a:p>
            <a:pPr algn="ctr">
              <a:spcAft>
                <a:spcPts val="300"/>
              </a:spcAft>
            </a:pPr>
            <a:r>
              <a:rPr lang="en-US" sz="1400" dirty="0"/>
              <a:t>Mortgage bond purchase</a:t>
            </a:r>
          </a:p>
        </p:txBody>
      </p:sp>
      <p:sp>
        <p:nvSpPr>
          <p:cNvPr id="56" name="Double Bracket 55">
            <a:extLst>
              <a:ext uri="{FF2B5EF4-FFF2-40B4-BE49-F238E27FC236}">
                <a16:creationId xmlns:a16="http://schemas.microsoft.com/office/drawing/2014/main" id="{B6FA421C-A6D6-4ADE-8784-B50D861ED46D}"/>
              </a:ext>
            </a:extLst>
          </p:cNvPr>
          <p:cNvSpPr/>
          <p:nvPr/>
        </p:nvSpPr>
        <p:spPr>
          <a:xfrm>
            <a:off x="159963" y="3074347"/>
            <a:ext cx="1198937" cy="1221072"/>
          </a:xfrm>
          <a:prstGeom prst="bracketPair">
            <a:avLst/>
          </a:prstGeom>
          <a:ln w="254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spcAft>
                <a:spcPts val="600"/>
              </a:spcAft>
            </a:pPr>
            <a:r>
              <a:rPr lang="en-US" sz="1400" dirty="0"/>
              <a:t>Payments</a:t>
            </a:r>
          </a:p>
          <a:p>
            <a:pPr algn="ctr">
              <a:spcAft>
                <a:spcPts val="600"/>
              </a:spcAft>
            </a:pPr>
            <a:r>
              <a:rPr lang="en-US" sz="1400" dirty="0"/>
              <a:t>Money exchange</a:t>
            </a:r>
          </a:p>
          <a:p>
            <a:pPr algn="ctr"/>
            <a:r>
              <a:rPr lang="en-US" sz="1400" dirty="0"/>
              <a:t>Credit</a:t>
            </a:r>
          </a:p>
        </p:txBody>
      </p:sp>
      <p:pic>
        <p:nvPicPr>
          <p:cNvPr id="1036" name="Picture 12" descr="association, connection, network, organization, society icon">
            <a:extLst>
              <a:ext uri="{FF2B5EF4-FFF2-40B4-BE49-F238E27FC236}">
                <a16:creationId xmlns:a16="http://schemas.microsoft.com/office/drawing/2014/main" id="{A875C9E7-DEC0-4188-8B35-E4238F411F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7336" y="2869674"/>
            <a:ext cx="1381760" cy="13817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Ã©ptalÃ¡latok a kÃ¶vetkezÅre: low interest rates icon">
            <a:extLst>
              <a:ext uri="{FF2B5EF4-FFF2-40B4-BE49-F238E27FC236}">
                <a16:creationId xmlns:a16="http://schemas.microsoft.com/office/drawing/2014/main" id="{4870E0E1-0F08-4B2C-A6C3-7AE020946E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5491" y="4982451"/>
            <a:ext cx="1076582" cy="1076582"/>
          </a:xfrm>
          <a:prstGeom prst="rect">
            <a:avLst/>
          </a:prstGeom>
          <a:noFill/>
          <a:extLst>
            <a:ext uri="{909E8E84-426E-40DD-AFC4-6F175D3DCCD1}">
              <a14:hiddenFill xmlns:a14="http://schemas.microsoft.com/office/drawing/2010/main">
                <a:solidFill>
                  <a:srgbClr val="FFFFFF"/>
                </a:solidFill>
              </a14:hiddenFill>
            </a:ext>
          </a:extLst>
        </p:spPr>
      </p:pic>
      <p:sp>
        <p:nvSpPr>
          <p:cNvPr id="60" name="Double Bracket 59">
            <a:extLst>
              <a:ext uri="{FF2B5EF4-FFF2-40B4-BE49-F238E27FC236}">
                <a16:creationId xmlns:a16="http://schemas.microsoft.com/office/drawing/2014/main" id="{6BE07C5F-FA8A-4F14-B790-391AC009318F}"/>
              </a:ext>
            </a:extLst>
          </p:cNvPr>
          <p:cNvSpPr/>
          <p:nvPr/>
        </p:nvSpPr>
        <p:spPr>
          <a:xfrm>
            <a:off x="105036" y="5016858"/>
            <a:ext cx="1198937" cy="1426848"/>
          </a:xfrm>
          <a:prstGeom prst="bracketPair">
            <a:avLst/>
          </a:prstGeom>
          <a:ln w="254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spcAft>
                <a:spcPts val="600"/>
              </a:spcAft>
            </a:pPr>
            <a:r>
              <a:rPr lang="en-US" sz="1400" dirty="0"/>
              <a:t>Narrow margin</a:t>
            </a:r>
            <a:r>
              <a:rPr lang="hu-HU" sz="1400" dirty="0"/>
              <a:t>s</a:t>
            </a:r>
            <a:endParaRPr lang="en-US" sz="1400" dirty="0"/>
          </a:p>
          <a:p>
            <a:pPr algn="ctr">
              <a:spcAft>
                <a:spcPts val="600"/>
              </a:spcAft>
            </a:pPr>
            <a:r>
              <a:rPr lang="en-US" sz="1400" dirty="0"/>
              <a:t>Unfavorable investment opportunities</a:t>
            </a:r>
          </a:p>
        </p:txBody>
      </p:sp>
      <p:sp>
        <p:nvSpPr>
          <p:cNvPr id="62" name="Double Bracket 61">
            <a:extLst>
              <a:ext uri="{FF2B5EF4-FFF2-40B4-BE49-F238E27FC236}">
                <a16:creationId xmlns:a16="http://schemas.microsoft.com/office/drawing/2014/main" id="{EBAAADC3-EE01-4562-B45C-DD3FEC7F3C87}"/>
              </a:ext>
            </a:extLst>
          </p:cNvPr>
          <p:cNvSpPr/>
          <p:nvPr/>
        </p:nvSpPr>
        <p:spPr>
          <a:xfrm>
            <a:off x="7835957" y="5044019"/>
            <a:ext cx="1198937" cy="1221072"/>
          </a:xfrm>
          <a:prstGeom prst="bracketPair">
            <a:avLst/>
          </a:prstGeom>
          <a:ln w="254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spcAft>
                <a:spcPts val="600"/>
              </a:spcAft>
            </a:pPr>
            <a:r>
              <a:rPr lang="en-US" sz="1400" dirty="0"/>
              <a:t>Fewer</a:t>
            </a:r>
            <a:r>
              <a:rPr lang="hu-HU" sz="1400" dirty="0"/>
              <a:t> </a:t>
            </a:r>
            <a:r>
              <a:rPr lang="en-US" sz="1400" dirty="0"/>
              <a:t>large</a:t>
            </a:r>
            <a:r>
              <a:rPr lang="hu-HU" sz="1400" dirty="0"/>
              <a:t> </a:t>
            </a:r>
            <a:r>
              <a:rPr lang="en-US" sz="1400" dirty="0"/>
              <a:t>banks</a:t>
            </a:r>
          </a:p>
          <a:p>
            <a:pPr algn="ctr">
              <a:spcAft>
                <a:spcPts val="600"/>
              </a:spcAft>
            </a:pPr>
            <a:r>
              <a:rPr lang="en-US" sz="1400" dirty="0"/>
              <a:t>Efficiency</a:t>
            </a:r>
          </a:p>
          <a:p>
            <a:pPr algn="ctr"/>
            <a:r>
              <a:rPr lang="en-US" sz="1400" dirty="0"/>
              <a:t>Competition</a:t>
            </a:r>
          </a:p>
        </p:txBody>
      </p:sp>
      <p:sp>
        <p:nvSpPr>
          <p:cNvPr id="63" name="Double Bracket 62">
            <a:extLst>
              <a:ext uri="{FF2B5EF4-FFF2-40B4-BE49-F238E27FC236}">
                <a16:creationId xmlns:a16="http://schemas.microsoft.com/office/drawing/2014/main" id="{A2F2764E-DE7A-4EBC-BFED-87D75E01C3C2}"/>
              </a:ext>
            </a:extLst>
          </p:cNvPr>
          <p:cNvSpPr/>
          <p:nvPr/>
        </p:nvSpPr>
        <p:spPr>
          <a:xfrm>
            <a:off x="7862187" y="3315308"/>
            <a:ext cx="1198937" cy="1221072"/>
          </a:xfrm>
          <a:prstGeom prst="bracketPair">
            <a:avLst/>
          </a:prstGeom>
          <a:ln w="254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spcAft>
                <a:spcPts val="600"/>
              </a:spcAft>
            </a:pPr>
            <a:r>
              <a:rPr lang="en-US" sz="1400" dirty="0"/>
              <a:t>Quickness</a:t>
            </a:r>
          </a:p>
          <a:p>
            <a:pPr algn="ctr">
              <a:spcAft>
                <a:spcPts val="600"/>
              </a:spcAft>
            </a:pPr>
            <a:r>
              <a:rPr lang="en-US" sz="1400" dirty="0"/>
              <a:t>Favorable pricing</a:t>
            </a:r>
          </a:p>
          <a:p>
            <a:pPr algn="ctr"/>
            <a:r>
              <a:rPr lang="en-US" sz="1400" dirty="0"/>
              <a:t>Comfort</a:t>
            </a:r>
          </a:p>
        </p:txBody>
      </p:sp>
      <p:sp>
        <p:nvSpPr>
          <p:cNvPr id="7" name="Rectangle 6">
            <a:extLst>
              <a:ext uri="{FF2B5EF4-FFF2-40B4-BE49-F238E27FC236}">
                <a16:creationId xmlns:a16="http://schemas.microsoft.com/office/drawing/2014/main" id="{8CD7D990-3E89-4452-A7E7-D60CCB0556E9}"/>
              </a:ext>
            </a:extLst>
          </p:cNvPr>
          <p:cNvSpPr/>
          <p:nvPr/>
        </p:nvSpPr>
        <p:spPr>
          <a:xfrm>
            <a:off x="275533" y="995139"/>
            <a:ext cx="965200" cy="420307"/>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 State</a:t>
            </a:r>
          </a:p>
        </p:txBody>
      </p:sp>
      <p:sp>
        <p:nvSpPr>
          <p:cNvPr id="64" name="Rectangle 63">
            <a:extLst>
              <a:ext uri="{FF2B5EF4-FFF2-40B4-BE49-F238E27FC236}">
                <a16:creationId xmlns:a16="http://schemas.microsoft.com/office/drawing/2014/main" id="{23E97770-4FE0-4DC5-AF7E-1F0A39BA137D}"/>
              </a:ext>
            </a:extLst>
          </p:cNvPr>
          <p:cNvSpPr/>
          <p:nvPr/>
        </p:nvSpPr>
        <p:spPr>
          <a:xfrm>
            <a:off x="276831" y="2746909"/>
            <a:ext cx="965200" cy="420307"/>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 FinTech </a:t>
            </a:r>
          </a:p>
        </p:txBody>
      </p:sp>
      <p:sp>
        <p:nvSpPr>
          <p:cNvPr id="65" name="Rectangle 64">
            <a:extLst>
              <a:ext uri="{FF2B5EF4-FFF2-40B4-BE49-F238E27FC236}">
                <a16:creationId xmlns:a16="http://schemas.microsoft.com/office/drawing/2014/main" id="{0BBD9A12-4574-4E02-AC42-8F1BB96AE07A}"/>
              </a:ext>
            </a:extLst>
          </p:cNvPr>
          <p:cNvSpPr/>
          <p:nvPr/>
        </p:nvSpPr>
        <p:spPr>
          <a:xfrm>
            <a:off x="101347" y="4676252"/>
            <a:ext cx="1198937" cy="420307"/>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 Low yield environment</a:t>
            </a:r>
          </a:p>
        </p:txBody>
      </p:sp>
      <p:sp>
        <p:nvSpPr>
          <p:cNvPr id="66" name="Rectangle 65">
            <a:extLst>
              <a:ext uri="{FF2B5EF4-FFF2-40B4-BE49-F238E27FC236}">
                <a16:creationId xmlns:a16="http://schemas.microsoft.com/office/drawing/2014/main" id="{5748E3E8-D610-47DC-9F36-DD39EFB00EE7}"/>
              </a:ext>
            </a:extLst>
          </p:cNvPr>
          <p:cNvSpPr/>
          <p:nvPr/>
        </p:nvSpPr>
        <p:spPr>
          <a:xfrm>
            <a:off x="7873019" y="2968187"/>
            <a:ext cx="1161874" cy="420307"/>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 Society</a:t>
            </a:r>
          </a:p>
        </p:txBody>
      </p:sp>
      <p:sp>
        <p:nvSpPr>
          <p:cNvPr id="67" name="Rectangle 66">
            <a:extLst>
              <a:ext uri="{FF2B5EF4-FFF2-40B4-BE49-F238E27FC236}">
                <a16:creationId xmlns:a16="http://schemas.microsoft.com/office/drawing/2014/main" id="{7F73C6F1-30A9-4F2D-A210-B8C8321FF77E}"/>
              </a:ext>
            </a:extLst>
          </p:cNvPr>
          <p:cNvSpPr/>
          <p:nvPr/>
        </p:nvSpPr>
        <p:spPr>
          <a:xfrm>
            <a:off x="7862188" y="990610"/>
            <a:ext cx="1100774" cy="420307"/>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 MNB</a:t>
            </a:r>
          </a:p>
        </p:txBody>
      </p:sp>
      <p:sp>
        <p:nvSpPr>
          <p:cNvPr id="68" name="Rectangle 67">
            <a:extLst>
              <a:ext uri="{FF2B5EF4-FFF2-40B4-BE49-F238E27FC236}">
                <a16:creationId xmlns:a16="http://schemas.microsoft.com/office/drawing/2014/main" id="{ECD5CDA9-0884-4986-8D4E-85A282AE89C9}"/>
              </a:ext>
            </a:extLst>
          </p:cNvPr>
          <p:cNvSpPr/>
          <p:nvPr/>
        </p:nvSpPr>
        <p:spPr>
          <a:xfrm>
            <a:off x="7836012" y="4704664"/>
            <a:ext cx="1207209" cy="404689"/>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 Mergers</a:t>
            </a:r>
          </a:p>
        </p:txBody>
      </p:sp>
      <p:sp>
        <p:nvSpPr>
          <p:cNvPr id="10" name="Arrow: Right 9">
            <a:extLst>
              <a:ext uri="{FF2B5EF4-FFF2-40B4-BE49-F238E27FC236}">
                <a16:creationId xmlns:a16="http://schemas.microsoft.com/office/drawing/2014/main" id="{8755B3D4-696B-4CF5-BBF2-6096CAF59182}"/>
              </a:ext>
            </a:extLst>
          </p:cNvPr>
          <p:cNvSpPr/>
          <p:nvPr/>
        </p:nvSpPr>
        <p:spPr>
          <a:xfrm rot="1371874">
            <a:off x="2712110" y="2052992"/>
            <a:ext cx="965200" cy="431761"/>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Arrow: Right 98">
            <a:extLst>
              <a:ext uri="{FF2B5EF4-FFF2-40B4-BE49-F238E27FC236}">
                <a16:creationId xmlns:a16="http://schemas.microsoft.com/office/drawing/2014/main" id="{8A97703D-C6A1-4CF3-89BA-5F547FA5F5C5}"/>
              </a:ext>
            </a:extLst>
          </p:cNvPr>
          <p:cNvSpPr/>
          <p:nvPr/>
        </p:nvSpPr>
        <p:spPr>
          <a:xfrm rot="9347742">
            <a:off x="5501691" y="2061322"/>
            <a:ext cx="965200" cy="431761"/>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Arrow: Right 99">
            <a:extLst>
              <a:ext uri="{FF2B5EF4-FFF2-40B4-BE49-F238E27FC236}">
                <a16:creationId xmlns:a16="http://schemas.microsoft.com/office/drawing/2014/main" id="{035C76A6-55A5-4AE3-82A0-529B9B22DED9}"/>
              </a:ext>
            </a:extLst>
          </p:cNvPr>
          <p:cNvSpPr/>
          <p:nvPr/>
        </p:nvSpPr>
        <p:spPr>
          <a:xfrm rot="12785931">
            <a:off x="5598883" y="4528914"/>
            <a:ext cx="965200" cy="415494"/>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Arrow: Right 100">
            <a:extLst>
              <a:ext uri="{FF2B5EF4-FFF2-40B4-BE49-F238E27FC236}">
                <a16:creationId xmlns:a16="http://schemas.microsoft.com/office/drawing/2014/main" id="{9008CFD8-C73C-4077-849A-D3A919D92CCF}"/>
              </a:ext>
            </a:extLst>
          </p:cNvPr>
          <p:cNvSpPr/>
          <p:nvPr/>
        </p:nvSpPr>
        <p:spPr>
          <a:xfrm rot="19558144">
            <a:off x="2596020" y="4557314"/>
            <a:ext cx="965200" cy="431761"/>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Arrow: Right 101">
            <a:extLst>
              <a:ext uri="{FF2B5EF4-FFF2-40B4-BE49-F238E27FC236}">
                <a16:creationId xmlns:a16="http://schemas.microsoft.com/office/drawing/2014/main" id="{308C3CA2-8935-4FB3-83E1-9212D6CD9055}"/>
              </a:ext>
            </a:extLst>
          </p:cNvPr>
          <p:cNvSpPr/>
          <p:nvPr/>
        </p:nvSpPr>
        <p:spPr>
          <a:xfrm>
            <a:off x="2596653" y="3335416"/>
            <a:ext cx="828011" cy="431761"/>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Arrow: Right 102">
            <a:extLst>
              <a:ext uri="{FF2B5EF4-FFF2-40B4-BE49-F238E27FC236}">
                <a16:creationId xmlns:a16="http://schemas.microsoft.com/office/drawing/2014/main" id="{4A159FEB-B6A0-42C8-A15D-8055791B3A7C}"/>
              </a:ext>
            </a:extLst>
          </p:cNvPr>
          <p:cNvSpPr/>
          <p:nvPr/>
        </p:nvSpPr>
        <p:spPr>
          <a:xfrm rot="10800000">
            <a:off x="5689183" y="3320576"/>
            <a:ext cx="631935" cy="431761"/>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4258B130-336D-4C51-A5FF-005D31C9B990}"/>
              </a:ext>
            </a:extLst>
          </p:cNvPr>
          <p:cNvPicPr>
            <a:picLocks noChangeAspect="1"/>
          </p:cNvPicPr>
          <p:nvPr/>
        </p:nvPicPr>
        <p:blipFill>
          <a:blip r:embed="rId9"/>
          <a:stretch>
            <a:fillRect/>
          </a:stretch>
        </p:blipFill>
        <p:spPr>
          <a:xfrm>
            <a:off x="3600708" y="2319693"/>
            <a:ext cx="1913634" cy="2029410"/>
          </a:xfrm>
          <a:prstGeom prst="rect">
            <a:avLst/>
          </a:prstGeom>
        </p:spPr>
      </p:pic>
      <p:sp>
        <p:nvSpPr>
          <p:cNvPr id="29" name="Háromszög 28">
            <a:extLst>
              <a:ext uri="{FF2B5EF4-FFF2-40B4-BE49-F238E27FC236}">
                <a16:creationId xmlns:a16="http://schemas.microsoft.com/office/drawing/2014/main" id="{809BBE4A-A9A1-4239-BDCB-A7D7D693375D}"/>
              </a:ext>
            </a:extLst>
          </p:cNvPr>
          <p:cNvSpPr/>
          <p:nvPr/>
        </p:nvSpPr>
        <p:spPr>
          <a:xfrm>
            <a:off x="3770539" y="2324505"/>
            <a:ext cx="1466972" cy="519921"/>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zövegdoboz 1">
            <a:extLst>
              <a:ext uri="{FF2B5EF4-FFF2-40B4-BE49-F238E27FC236}">
                <a16:creationId xmlns:a16="http://schemas.microsoft.com/office/drawing/2014/main" id="{982586B7-8816-4B02-9AAC-85E3FD1563DD}"/>
              </a:ext>
            </a:extLst>
          </p:cNvPr>
          <p:cNvSpPr txBox="1"/>
          <p:nvPr/>
        </p:nvSpPr>
        <p:spPr>
          <a:xfrm>
            <a:off x="3975234" y="2527965"/>
            <a:ext cx="1057124" cy="430887"/>
          </a:xfrm>
          <a:prstGeom prst="rect">
            <a:avLst/>
          </a:prstGeom>
          <a:noFill/>
        </p:spPr>
        <p:txBody>
          <a:bodyPr wrap="square" rtlCol="0">
            <a:spAutoFit/>
          </a:bodyPr>
          <a:lstStyle/>
          <a:p>
            <a:pPr algn="ctr"/>
            <a:r>
              <a:rPr lang="en-US" sz="1100" dirty="0">
                <a:solidFill>
                  <a:schemeClr val="bg1"/>
                </a:solidFill>
              </a:rPr>
              <a:t>HU banking sector</a:t>
            </a:r>
          </a:p>
        </p:txBody>
      </p:sp>
    </p:spTree>
    <p:extLst>
      <p:ext uri="{BB962C8B-B14F-4D97-AF65-F5344CB8AC3E}">
        <p14:creationId xmlns:p14="http://schemas.microsoft.com/office/powerpoint/2010/main" val="3243308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72D-BE0E-430D-A90A-2D8E537811B1}"/>
              </a:ext>
            </a:extLst>
          </p:cNvPr>
          <p:cNvSpPr>
            <a:spLocks noGrp="1"/>
          </p:cNvSpPr>
          <p:nvPr>
            <p:ph type="title"/>
          </p:nvPr>
        </p:nvSpPr>
        <p:spPr>
          <a:xfrm>
            <a:off x="2235774" y="2743455"/>
            <a:ext cx="6633906" cy="1311128"/>
          </a:xfrm>
        </p:spPr>
        <p:txBody>
          <a:bodyPr/>
          <a:lstStyle/>
          <a:p>
            <a:r>
              <a:rPr lang="en-US"/>
              <a:t>Profitability, Efficiency, </a:t>
            </a:r>
            <a:br>
              <a:rPr lang="en-US"/>
            </a:br>
            <a:r>
              <a:rPr lang="en-US" sz="2000" i="1"/>
              <a:t>outstanding profit can be maintained by increasing efficiency</a:t>
            </a:r>
            <a:endParaRPr lang="en-US" i="1"/>
          </a:p>
        </p:txBody>
      </p:sp>
    </p:spTree>
    <p:extLst>
      <p:ext uri="{BB962C8B-B14F-4D97-AF65-F5344CB8AC3E}">
        <p14:creationId xmlns:p14="http://schemas.microsoft.com/office/powerpoint/2010/main" val="2556044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6024CB-0396-412D-9070-DA20D2D6356C}"/>
              </a:ext>
            </a:extLst>
          </p:cNvPr>
          <p:cNvPicPr>
            <a:picLocks noChangeAspect="1"/>
          </p:cNvPicPr>
          <p:nvPr/>
        </p:nvPicPr>
        <p:blipFill>
          <a:blip r:embed="rId2"/>
          <a:stretch>
            <a:fillRect/>
          </a:stretch>
        </p:blipFill>
        <p:spPr>
          <a:xfrm>
            <a:off x="1355385" y="1434567"/>
            <a:ext cx="7021547" cy="3831641"/>
          </a:xfrm>
          <a:prstGeom prst="rect">
            <a:avLst/>
          </a:prstGeom>
        </p:spPr>
      </p:pic>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a:t>Outstanding level of profitability, but not in the proper structure</a:t>
            </a:r>
          </a:p>
        </p:txBody>
      </p:sp>
      <p:sp>
        <p:nvSpPr>
          <p:cNvPr id="10" name="Content Placeholder 3">
            <a:extLst>
              <a:ext uri="{FF2B5EF4-FFF2-40B4-BE49-F238E27FC236}">
                <a16:creationId xmlns:a16="http://schemas.microsoft.com/office/drawing/2014/main" id="{341F2744-D8EF-43BD-B64F-8AD9F48F2857}"/>
              </a:ext>
            </a:extLst>
          </p:cNvPr>
          <p:cNvSpPr txBox="1">
            <a:spLocks/>
          </p:cNvSpPr>
          <p:nvPr/>
        </p:nvSpPr>
        <p:spPr>
          <a:xfrm>
            <a:off x="394111" y="6048953"/>
            <a:ext cx="8588041"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12-month income components as a ratio of total assets</a:t>
            </a:r>
          </a:p>
        </p:txBody>
      </p:sp>
      <p:sp>
        <p:nvSpPr>
          <p:cNvPr id="5" name="Text Placeholder 4">
            <a:extLst>
              <a:ext uri="{FF2B5EF4-FFF2-40B4-BE49-F238E27FC236}">
                <a16:creationId xmlns:a16="http://schemas.microsoft.com/office/drawing/2014/main" id="{71A00DEB-F107-460E-A23F-1CCB6E943930}"/>
              </a:ext>
            </a:extLst>
          </p:cNvPr>
          <p:cNvSpPr>
            <a:spLocks noGrp="1"/>
          </p:cNvSpPr>
          <p:nvPr>
            <p:ph type="body" sz="quarter" idx="17"/>
          </p:nvPr>
        </p:nvSpPr>
        <p:spPr>
          <a:xfrm>
            <a:off x="5382152" y="6362885"/>
            <a:ext cx="3600000" cy="369333"/>
          </a:xfrm>
        </p:spPr>
        <p:txBody>
          <a:bodyPr/>
          <a:lstStyle/>
          <a:p>
            <a:r>
              <a:rPr lang="en-US" dirty="0"/>
              <a:t>Source | MNB</a:t>
            </a:r>
          </a:p>
        </p:txBody>
      </p:sp>
      <p:sp>
        <p:nvSpPr>
          <p:cNvPr id="4" name="Oval 3">
            <a:extLst>
              <a:ext uri="{FF2B5EF4-FFF2-40B4-BE49-F238E27FC236}">
                <a16:creationId xmlns:a16="http://schemas.microsoft.com/office/drawing/2014/main" id="{28B8ED67-5F9A-4F88-9362-FFEE962E7A2F}"/>
              </a:ext>
            </a:extLst>
          </p:cNvPr>
          <p:cNvSpPr/>
          <p:nvPr/>
        </p:nvSpPr>
        <p:spPr>
          <a:xfrm>
            <a:off x="1340510" y="3365344"/>
            <a:ext cx="2181288" cy="798968"/>
          </a:xfrm>
          <a:prstGeom prst="ellipse">
            <a:avLst/>
          </a:prstGeom>
          <a:noFill/>
          <a:ln w="34925">
            <a:solidFill>
              <a:schemeClr val="tx2">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10B507B-B8D3-43FC-AFA8-6CCB0DDBD41A}"/>
              </a:ext>
            </a:extLst>
          </p:cNvPr>
          <p:cNvSpPr/>
          <p:nvPr/>
        </p:nvSpPr>
        <p:spPr>
          <a:xfrm>
            <a:off x="1355385" y="4836670"/>
            <a:ext cx="2181288" cy="429538"/>
          </a:xfrm>
          <a:prstGeom prst="ellipse">
            <a:avLst/>
          </a:prstGeom>
          <a:noFill/>
          <a:ln w="34925">
            <a:solidFill>
              <a:schemeClr val="tx2">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032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dirty="0"/>
              <a:t>Significant improvement is needed in efficiency (at the european level as well!)</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1258432" y="6425258"/>
            <a:ext cx="7596978" cy="369333"/>
          </a:xfrm>
        </p:spPr>
        <p:txBody>
          <a:bodyPr/>
          <a:lstStyle/>
          <a:p>
            <a:r>
              <a:rPr lang="hu-HU" dirty="0" err="1"/>
              <a:t>Source</a:t>
            </a:r>
            <a:r>
              <a:rPr lang="en-US" dirty="0"/>
              <a:t> | SNL, Eurostat, WB – </a:t>
            </a:r>
            <a:r>
              <a:rPr lang="en-US" dirty="0" err="1"/>
              <a:t>GFD</a:t>
            </a:r>
            <a:r>
              <a:rPr lang="en-US" dirty="0"/>
              <a:t>, WB – </a:t>
            </a:r>
            <a:r>
              <a:rPr lang="en-US" dirty="0" err="1"/>
              <a:t>FII</a:t>
            </a:r>
            <a:r>
              <a:rPr lang="en-US" dirty="0"/>
              <a:t>, Deloitte, </a:t>
            </a:r>
            <a:r>
              <a:rPr lang="en-US" dirty="0" err="1"/>
              <a:t>EBA</a:t>
            </a:r>
            <a:r>
              <a:rPr lang="en-US" dirty="0"/>
              <a:t>, </a:t>
            </a:r>
            <a:r>
              <a:rPr lang="en-US" dirty="0" err="1"/>
              <a:t>ESMA</a:t>
            </a:r>
            <a:r>
              <a:rPr lang="en-US" dirty="0"/>
              <a:t>, </a:t>
            </a:r>
            <a:r>
              <a:rPr lang="en-US" dirty="0" err="1"/>
              <a:t>EIOPA</a:t>
            </a:r>
            <a:r>
              <a:rPr lang="en-US" dirty="0"/>
              <a:t>, national</a:t>
            </a:r>
            <a:r>
              <a:rPr lang="hu-HU" dirty="0"/>
              <a:t> </a:t>
            </a:r>
            <a:r>
              <a:rPr lang="en-US" dirty="0"/>
              <a:t>banks</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5125376" y="4624273"/>
            <a:ext cx="3730034"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a:t>Efficiency indicators of European credit institutions</a:t>
            </a:r>
          </a:p>
        </p:txBody>
      </p:sp>
      <p:sp>
        <p:nvSpPr>
          <p:cNvPr id="14" name="Text Placeholder 3">
            <a:extLst>
              <a:ext uri="{FF2B5EF4-FFF2-40B4-BE49-F238E27FC236}">
                <a16:creationId xmlns:a16="http://schemas.microsoft.com/office/drawing/2014/main" id="{EDEB7E8F-0577-40DF-BA83-F630ED6D5132}"/>
              </a:ext>
            </a:extLst>
          </p:cNvPr>
          <p:cNvSpPr txBox="1">
            <a:spLocks/>
          </p:cNvSpPr>
          <p:nvPr/>
        </p:nvSpPr>
        <p:spPr>
          <a:xfrm>
            <a:off x="207672" y="5522425"/>
            <a:ext cx="8728655"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(LHS chart): The indicators were standardised on a scale of 0-100 (with 100 as the best), and the values of the pillar were calculated by simple arithmetic averaging. The labels show the ranking in the indicators.</a:t>
            </a:r>
          </a:p>
        </p:txBody>
      </p:sp>
      <p:sp>
        <p:nvSpPr>
          <p:cNvPr id="15" name="Content Placeholder 3">
            <a:extLst>
              <a:ext uri="{FF2B5EF4-FFF2-40B4-BE49-F238E27FC236}">
                <a16:creationId xmlns:a16="http://schemas.microsoft.com/office/drawing/2014/main" id="{4C1451BA-FDE5-4D6E-AFCB-F8E3B0E96CD8}"/>
              </a:ext>
            </a:extLst>
          </p:cNvPr>
          <p:cNvSpPr txBox="1">
            <a:spLocks/>
          </p:cNvSpPr>
          <p:nvPr/>
        </p:nvSpPr>
        <p:spPr>
          <a:xfrm>
            <a:off x="553461" y="4618940"/>
            <a:ext cx="3730034"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a:t>Ranking of the MNB BSCI Technology and Efficiency pillar</a:t>
            </a:r>
          </a:p>
        </p:txBody>
      </p:sp>
      <p:sp>
        <p:nvSpPr>
          <p:cNvPr id="16" name="Text Placeholder 3">
            <a:extLst>
              <a:ext uri="{FF2B5EF4-FFF2-40B4-BE49-F238E27FC236}">
                <a16:creationId xmlns:a16="http://schemas.microsoft.com/office/drawing/2014/main" id="{F2D8239C-0E12-41B6-88B0-2E380E97C9FD}"/>
              </a:ext>
            </a:extLst>
          </p:cNvPr>
          <p:cNvSpPr txBox="1">
            <a:spLocks/>
          </p:cNvSpPr>
          <p:nvPr/>
        </p:nvSpPr>
        <p:spPr>
          <a:xfrm>
            <a:off x="207672" y="6009212"/>
            <a:ext cx="8728655"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(RHS chart): Yellow denotes the Hungarian banks included in the sample; the impact of the levy on banks and the financial transaction tax was filtered out from their operating expenses.</a:t>
            </a:r>
          </a:p>
        </p:txBody>
      </p:sp>
      <p:sp>
        <p:nvSpPr>
          <p:cNvPr id="10" name="TextBox 9">
            <a:extLst>
              <a:ext uri="{FF2B5EF4-FFF2-40B4-BE49-F238E27FC236}">
                <a16:creationId xmlns:a16="http://schemas.microsoft.com/office/drawing/2014/main" id="{6D8BA91D-C65B-42CC-841B-D109484BA026}"/>
              </a:ext>
            </a:extLst>
          </p:cNvPr>
          <p:cNvSpPr txBox="1"/>
          <p:nvPr/>
        </p:nvSpPr>
        <p:spPr>
          <a:xfrm>
            <a:off x="796705" y="5110669"/>
            <a:ext cx="3259247" cy="276999"/>
          </a:xfrm>
          <a:prstGeom prst="rect">
            <a:avLst/>
          </a:prstGeom>
          <a:solidFill>
            <a:schemeClr val="accent6">
              <a:lumMod val="20000"/>
              <a:lumOff val="80000"/>
            </a:schemeClr>
          </a:solidFill>
          <a:ln w="28575">
            <a:noFill/>
          </a:ln>
        </p:spPr>
        <p:txBody>
          <a:bodyPr wrap="square" rtlCol="0">
            <a:spAutoFit/>
          </a:bodyPr>
          <a:lstStyle/>
          <a:p>
            <a:pPr algn="ctr"/>
            <a:r>
              <a:rPr lang="en-US" sz="1200">
                <a:solidFill>
                  <a:schemeClr val="tx2"/>
                </a:solidFill>
              </a:rPr>
              <a:t>For details see box 5 in the Report.</a:t>
            </a:r>
            <a:endParaRPr lang="en-US" sz="1200"/>
          </a:p>
        </p:txBody>
      </p:sp>
      <p:pic>
        <p:nvPicPr>
          <p:cNvPr id="6" name="Picture 5">
            <a:extLst>
              <a:ext uri="{FF2B5EF4-FFF2-40B4-BE49-F238E27FC236}">
                <a16:creationId xmlns:a16="http://schemas.microsoft.com/office/drawing/2014/main" id="{0352C124-78B6-4FA5-A26F-804BF247028B}"/>
              </a:ext>
            </a:extLst>
          </p:cNvPr>
          <p:cNvPicPr>
            <a:picLocks noChangeAspect="1"/>
          </p:cNvPicPr>
          <p:nvPr/>
        </p:nvPicPr>
        <p:blipFill>
          <a:blip r:embed="rId2"/>
          <a:stretch>
            <a:fillRect/>
          </a:stretch>
        </p:blipFill>
        <p:spPr>
          <a:xfrm>
            <a:off x="71356" y="1091791"/>
            <a:ext cx="4514234" cy="3371494"/>
          </a:xfrm>
          <a:prstGeom prst="rect">
            <a:avLst/>
          </a:prstGeom>
        </p:spPr>
      </p:pic>
      <p:pic>
        <p:nvPicPr>
          <p:cNvPr id="7" name="Picture 6">
            <a:extLst>
              <a:ext uri="{FF2B5EF4-FFF2-40B4-BE49-F238E27FC236}">
                <a16:creationId xmlns:a16="http://schemas.microsoft.com/office/drawing/2014/main" id="{D087C066-9F93-450D-BEED-51BB890A3C4E}"/>
              </a:ext>
            </a:extLst>
          </p:cNvPr>
          <p:cNvPicPr>
            <a:picLocks noChangeAspect="1"/>
          </p:cNvPicPr>
          <p:nvPr/>
        </p:nvPicPr>
        <p:blipFill>
          <a:blip r:embed="rId3"/>
          <a:stretch>
            <a:fillRect/>
          </a:stretch>
        </p:blipFill>
        <p:spPr>
          <a:xfrm>
            <a:off x="4571999" y="1171407"/>
            <a:ext cx="4407633" cy="3291878"/>
          </a:xfrm>
          <a:prstGeom prst="rect">
            <a:avLst/>
          </a:prstGeom>
        </p:spPr>
      </p:pic>
    </p:spTree>
    <p:extLst>
      <p:ext uri="{BB962C8B-B14F-4D97-AF65-F5344CB8AC3E}">
        <p14:creationId xmlns:p14="http://schemas.microsoft.com/office/powerpoint/2010/main" val="2189951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Autofit/>
          </a:bodyPr>
          <a:lstStyle/>
          <a:p>
            <a:r>
              <a:rPr lang="en-US" sz="2400" dirty="0"/>
              <a:t>Significant portion of the banking sector expects roe above 10 per cent</a:t>
            </a:r>
            <a:r>
              <a:rPr lang="hu-HU" sz="2400" dirty="0"/>
              <a:t> in </a:t>
            </a:r>
            <a:r>
              <a:rPr lang="en-US" sz="2400" dirty="0"/>
              <a:t>the</a:t>
            </a:r>
            <a:r>
              <a:rPr lang="hu-HU" sz="2400" dirty="0"/>
              <a:t> </a:t>
            </a:r>
            <a:r>
              <a:rPr lang="en-US" sz="2400" dirty="0"/>
              <a:t>long</a:t>
            </a:r>
            <a:r>
              <a:rPr lang="hu-HU" sz="2400" dirty="0"/>
              <a:t> </a:t>
            </a:r>
            <a:r>
              <a:rPr lang="en-US" sz="2400" dirty="0"/>
              <a:t>run</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6002109"/>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Profitability and cost-of-equity expectations of banks</a:t>
            </a:r>
          </a:p>
        </p:txBody>
      </p:sp>
      <p:sp>
        <p:nvSpPr>
          <p:cNvPr id="10" name="Text Placeholder 3">
            <a:extLst>
              <a:ext uri="{FF2B5EF4-FFF2-40B4-BE49-F238E27FC236}">
                <a16:creationId xmlns:a16="http://schemas.microsoft.com/office/drawing/2014/main" id="{E4AE3A73-E90B-4913-BEA5-92962A2D48AB}"/>
              </a:ext>
            </a:extLst>
          </p:cNvPr>
          <p:cNvSpPr txBox="1">
            <a:spLocks/>
          </p:cNvSpPr>
          <p:nvPr/>
        </p:nvSpPr>
        <p:spPr>
          <a:xfrm>
            <a:off x="478174" y="6217318"/>
            <a:ext cx="8503978" cy="406369"/>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Note: Weighted by total balance sheet.</a:t>
            </a:r>
          </a:p>
        </p:txBody>
      </p:sp>
      <p:sp>
        <p:nvSpPr>
          <p:cNvPr id="11" name="Text Placeholder 3">
            <a:extLst>
              <a:ext uri="{FF2B5EF4-FFF2-40B4-BE49-F238E27FC236}">
                <a16:creationId xmlns:a16="http://schemas.microsoft.com/office/drawing/2014/main" id="{DE0E19CD-C965-4CD4-AB49-48897032D0E2}"/>
              </a:ext>
            </a:extLst>
          </p:cNvPr>
          <p:cNvSpPr>
            <a:spLocks noGrp="1"/>
          </p:cNvSpPr>
          <p:nvPr>
            <p:ph type="body" sz="quarter" idx="17"/>
          </p:nvPr>
        </p:nvSpPr>
        <p:spPr>
          <a:xfrm>
            <a:off x="5382152" y="6515809"/>
            <a:ext cx="3600000" cy="369333"/>
          </a:xfrm>
        </p:spPr>
        <p:txBody>
          <a:bodyPr/>
          <a:lstStyle/>
          <a:p>
            <a:r>
              <a:rPr lang="en-US" dirty="0"/>
              <a:t>Source</a:t>
            </a:r>
            <a:r>
              <a:rPr lang="hu-HU" dirty="0"/>
              <a:t> | MNB Bank </a:t>
            </a:r>
            <a:r>
              <a:rPr lang="hu-HU" dirty="0" err="1"/>
              <a:t>Sentiment</a:t>
            </a:r>
            <a:r>
              <a:rPr lang="hu-HU" dirty="0"/>
              <a:t> </a:t>
            </a:r>
            <a:r>
              <a:rPr lang="hu-HU" dirty="0" err="1"/>
              <a:t>Survey</a:t>
            </a:r>
            <a:endParaRPr lang="hu-HU" dirty="0"/>
          </a:p>
        </p:txBody>
      </p:sp>
      <p:sp>
        <p:nvSpPr>
          <p:cNvPr id="12" name="TextBox 11">
            <a:extLst>
              <a:ext uri="{FF2B5EF4-FFF2-40B4-BE49-F238E27FC236}">
                <a16:creationId xmlns:a16="http://schemas.microsoft.com/office/drawing/2014/main" id="{9B8E48F4-62A3-4CD9-8CCC-D43687B37737}"/>
              </a:ext>
            </a:extLst>
          </p:cNvPr>
          <p:cNvSpPr txBox="1"/>
          <p:nvPr/>
        </p:nvSpPr>
        <p:spPr>
          <a:xfrm>
            <a:off x="6667579" y="1787297"/>
            <a:ext cx="2146637" cy="1477328"/>
          </a:xfrm>
          <a:prstGeom prst="rect">
            <a:avLst/>
          </a:prstGeom>
          <a:solidFill>
            <a:schemeClr val="tx2">
              <a:lumMod val="10000"/>
              <a:lumOff val="90000"/>
            </a:schemeClr>
          </a:solidFill>
        </p:spPr>
        <p:txBody>
          <a:bodyPr wrap="square" rtlCol="0">
            <a:spAutoFit/>
          </a:bodyPr>
          <a:lstStyle/>
          <a:p>
            <a:pPr algn="ctr"/>
            <a:r>
              <a:rPr lang="en-US" b="1" dirty="0">
                <a:solidFill>
                  <a:schemeClr val="tx2"/>
                </a:solidFill>
              </a:rPr>
              <a:t>8 per cent of the market expect ROE to be lower than their cost of equity</a:t>
            </a:r>
            <a:r>
              <a:rPr lang="hu-HU" b="1" dirty="0">
                <a:solidFill>
                  <a:schemeClr val="tx2"/>
                </a:solidFill>
              </a:rPr>
              <a:t> in </a:t>
            </a:r>
            <a:r>
              <a:rPr lang="hu-HU" b="1" dirty="0" err="1">
                <a:solidFill>
                  <a:schemeClr val="tx2"/>
                </a:solidFill>
              </a:rPr>
              <a:t>the</a:t>
            </a:r>
            <a:r>
              <a:rPr lang="hu-HU" b="1" dirty="0">
                <a:solidFill>
                  <a:schemeClr val="tx2"/>
                </a:solidFill>
              </a:rPr>
              <a:t> </a:t>
            </a:r>
            <a:r>
              <a:rPr lang="en-US" b="1" dirty="0">
                <a:solidFill>
                  <a:schemeClr val="tx2"/>
                </a:solidFill>
              </a:rPr>
              <a:t>long</a:t>
            </a:r>
            <a:r>
              <a:rPr lang="hu-HU" b="1" dirty="0">
                <a:solidFill>
                  <a:schemeClr val="tx2"/>
                </a:solidFill>
              </a:rPr>
              <a:t> </a:t>
            </a:r>
            <a:r>
              <a:rPr lang="hu-HU" b="1" dirty="0" err="1">
                <a:solidFill>
                  <a:schemeClr val="tx2"/>
                </a:solidFill>
              </a:rPr>
              <a:t>run</a:t>
            </a:r>
            <a:r>
              <a:rPr lang="en-US" b="1" dirty="0">
                <a:solidFill>
                  <a:schemeClr val="tx2"/>
                </a:solidFill>
              </a:rPr>
              <a:t> </a:t>
            </a:r>
          </a:p>
        </p:txBody>
      </p:sp>
      <p:sp>
        <p:nvSpPr>
          <p:cNvPr id="8" name="TextBox 7">
            <a:extLst>
              <a:ext uri="{FF2B5EF4-FFF2-40B4-BE49-F238E27FC236}">
                <a16:creationId xmlns:a16="http://schemas.microsoft.com/office/drawing/2014/main" id="{0136DD5E-318D-4A69-A34B-4891868CF554}"/>
              </a:ext>
            </a:extLst>
          </p:cNvPr>
          <p:cNvSpPr txBox="1"/>
          <p:nvPr/>
        </p:nvSpPr>
        <p:spPr>
          <a:xfrm>
            <a:off x="6667579" y="3940869"/>
            <a:ext cx="2146637" cy="646331"/>
          </a:xfrm>
          <a:prstGeom prst="rect">
            <a:avLst/>
          </a:prstGeom>
          <a:solidFill>
            <a:schemeClr val="accent6">
              <a:lumMod val="20000"/>
              <a:lumOff val="80000"/>
            </a:schemeClr>
          </a:solidFill>
          <a:ln w="28575">
            <a:noFill/>
          </a:ln>
        </p:spPr>
        <p:txBody>
          <a:bodyPr wrap="square" rtlCol="0">
            <a:spAutoFit/>
          </a:bodyPr>
          <a:lstStyle/>
          <a:p>
            <a:pPr algn="ctr"/>
            <a:r>
              <a:rPr lang="en-US" b="1">
                <a:solidFill>
                  <a:schemeClr val="tx2"/>
                </a:solidFill>
              </a:rPr>
              <a:t>Details: Box 4 in the Report</a:t>
            </a:r>
            <a:endParaRPr lang="en-US" b="1"/>
          </a:p>
        </p:txBody>
      </p:sp>
      <p:pic>
        <p:nvPicPr>
          <p:cNvPr id="4" name="Picture 3">
            <a:extLst>
              <a:ext uri="{FF2B5EF4-FFF2-40B4-BE49-F238E27FC236}">
                <a16:creationId xmlns:a16="http://schemas.microsoft.com/office/drawing/2014/main" id="{535DA43F-01E0-430C-8ACC-4D08852CFA54}"/>
              </a:ext>
            </a:extLst>
          </p:cNvPr>
          <p:cNvPicPr>
            <a:picLocks noChangeAspect="1"/>
          </p:cNvPicPr>
          <p:nvPr/>
        </p:nvPicPr>
        <p:blipFill>
          <a:blip r:embed="rId2"/>
          <a:stretch>
            <a:fillRect/>
          </a:stretch>
        </p:blipFill>
        <p:spPr>
          <a:xfrm>
            <a:off x="329784" y="1246188"/>
            <a:ext cx="6031538" cy="4512650"/>
          </a:xfrm>
          <a:prstGeom prst="rect">
            <a:avLst/>
          </a:prstGeom>
        </p:spPr>
      </p:pic>
    </p:spTree>
    <p:extLst>
      <p:ext uri="{BB962C8B-B14F-4D97-AF65-F5344CB8AC3E}">
        <p14:creationId xmlns:p14="http://schemas.microsoft.com/office/powerpoint/2010/main" val="1364996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8425B-E656-4A93-AE59-22487CBC8E78}"/>
              </a:ext>
            </a:extLst>
          </p:cNvPr>
          <p:cNvSpPr>
            <a:spLocks noGrp="1"/>
          </p:cNvSpPr>
          <p:nvPr>
            <p:ph type="title"/>
          </p:nvPr>
        </p:nvSpPr>
        <p:spPr/>
        <p:txBody>
          <a:bodyPr>
            <a:normAutofit fontScale="90000"/>
          </a:bodyPr>
          <a:lstStyle/>
          <a:p>
            <a:r>
              <a:rPr lang="hu-HU" dirty="0"/>
              <a:t>The main </a:t>
            </a:r>
            <a:r>
              <a:rPr lang="en-US" dirty="0"/>
              <a:t>messages</a:t>
            </a:r>
            <a:r>
              <a:rPr lang="hu-HU" dirty="0"/>
              <a:t> of </a:t>
            </a:r>
            <a:r>
              <a:rPr lang="en-US" dirty="0"/>
              <a:t>the</a:t>
            </a:r>
            <a:r>
              <a:rPr lang="hu-HU" dirty="0"/>
              <a:t> December </a:t>
            </a:r>
            <a:r>
              <a:rPr lang="en-US" dirty="0"/>
              <a:t>report</a:t>
            </a:r>
          </a:p>
        </p:txBody>
      </p:sp>
      <p:graphicFrame>
        <p:nvGraphicFramePr>
          <p:cNvPr id="5" name="Diagram 4">
            <a:extLst>
              <a:ext uri="{FF2B5EF4-FFF2-40B4-BE49-F238E27FC236}">
                <a16:creationId xmlns:a16="http://schemas.microsoft.com/office/drawing/2014/main" id="{36F58202-870E-4268-A329-EF938074BB52}"/>
              </a:ext>
            </a:extLst>
          </p:cNvPr>
          <p:cNvGraphicFramePr/>
          <p:nvPr>
            <p:extLst>
              <p:ext uri="{D42A27DB-BD31-4B8C-83A1-F6EECF244321}">
                <p14:modId xmlns:p14="http://schemas.microsoft.com/office/powerpoint/2010/main" val="169759890"/>
              </p:ext>
            </p:extLst>
          </p:nvPr>
        </p:nvGraphicFramePr>
        <p:xfrm>
          <a:off x="160146" y="1052736"/>
          <a:ext cx="8983853" cy="5494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519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A9C78AB2-7C15-4ACA-8BEF-32FD5838FD88}"/>
              </a:ext>
            </a:extLst>
          </p:cNvPr>
          <p:cNvSpPr>
            <a:spLocks noGrp="1"/>
          </p:cNvSpPr>
          <p:nvPr>
            <p:ph sz="quarter" idx="4294967295"/>
          </p:nvPr>
        </p:nvSpPr>
        <p:spPr>
          <a:xfrm>
            <a:off x="449262" y="2185784"/>
            <a:ext cx="8245475" cy="3418311"/>
          </a:xfrm>
          <a:prstGeom prst="rect">
            <a:avLst/>
          </a:prstGeom>
        </p:spPr>
        <p:txBody>
          <a:bodyPr>
            <a:normAutofit/>
          </a:bodyPr>
          <a:lstStyle/>
          <a:p>
            <a:pPr algn="ctr"/>
            <a:r>
              <a:rPr lang="hu-HU" sz="5400" dirty="0" err="1"/>
              <a:t>Thank</a:t>
            </a:r>
            <a:r>
              <a:rPr lang="hu-HU" sz="5400" dirty="0"/>
              <a:t> </a:t>
            </a:r>
            <a:r>
              <a:rPr lang="hu-HU" sz="5400" dirty="0" err="1"/>
              <a:t>you</a:t>
            </a:r>
            <a:r>
              <a:rPr lang="hu-HU" sz="5400" dirty="0"/>
              <a:t> </a:t>
            </a:r>
            <a:r>
              <a:rPr lang="hu-HU" sz="5400" dirty="0" err="1"/>
              <a:t>for</a:t>
            </a:r>
            <a:r>
              <a:rPr lang="hu-HU" sz="5400" dirty="0"/>
              <a:t> </a:t>
            </a:r>
            <a:r>
              <a:rPr lang="hu-HU" sz="5400" dirty="0" err="1"/>
              <a:t>your</a:t>
            </a:r>
            <a:r>
              <a:rPr lang="hu-HU" sz="5400" dirty="0"/>
              <a:t> </a:t>
            </a:r>
            <a:r>
              <a:rPr lang="hu-HU" sz="5400" dirty="0" err="1"/>
              <a:t>attention</a:t>
            </a:r>
            <a:r>
              <a:rPr lang="hu-HU" sz="5400" dirty="0"/>
              <a:t>!</a:t>
            </a:r>
          </a:p>
          <a:p>
            <a:endParaRPr lang="hu-HU" sz="5400" dirty="0"/>
          </a:p>
          <a:p>
            <a:pPr algn="ctr"/>
            <a:r>
              <a:rPr lang="hu-HU" sz="2400" dirty="0">
                <a:hlinkClick r:id="rId2"/>
              </a:rPr>
              <a:t>https://www.mnb.hu/en/publications/reports/financial-stability-report</a:t>
            </a:r>
            <a:r>
              <a:rPr lang="hu-HU" sz="2400" dirty="0"/>
              <a:t> </a:t>
            </a:r>
          </a:p>
        </p:txBody>
      </p:sp>
    </p:spTree>
    <p:extLst>
      <p:ext uri="{BB962C8B-B14F-4D97-AF65-F5344CB8AC3E}">
        <p14:creationId xmlns:p14="http://schemas.microsoft.com/office/powerpoint/2010/main" val="190525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72D-BE0E-430D-A90A-2D8E537811B1}"/>
              </a:ext>
            </a:extLst>
          </p:cNvPr>
          <p:cNvSpPr>
            <a:spLocks noGrp="1"/>
          </p:cNvSpPr>
          <p:nvPr>
            <p:ph type="title"/>
          </p:nvPr>
        </p:nvSpPr>
        <p:spPr>
          <a:xfrm>
            <a:off x="2235774" y="2743455"/>
            <a:ext cx="6633906" cy="1311128"/>
          </a:xfrm>
        </p:spPr>
        <p:txBody>
          <a:bodyPr/>
          <a:lstStyle/>
          <a:p>
            <a:r>
              <a:rPr lang="en-US"/>
              <a:t>Stress test results</a:t>
            </a:r>
            <a:br>
              <a:rPr lang="en-US"/>
            </a:br>
            <a:r>
              <a:rPr lang="en-US" sz="2000" i="1"/>
              <a:t>banks’ stress-absorbing capacity remains strong</a:t>
            </a:r>
            <a:endParaRPr lang="en-US" i="1"/>
          </a:p>
        </p:txBody>
      </p:sp>
    </p:spTree>
    <p:extLst>
      <p:ext uri="{BB962C8B-B14F-4D97-AF65-F5344CB8AC3E}">
        <p14:creationId xmlns:p14="http://schemas.microsoft.com/office/powerpoint/2010/main" val="308170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a:bodyPr>
          <a:lstStyle/>
          <a:p>
            <a:r>
              <a:rPr lang="hu-HU" dirty="0" err="1"/>
              <a:t>Stress</a:t>
            </a:r>
            <a:r>
              <a:rPr lang="hu-HU" dirty="0"/>
              <a:t> test </a:t>
            </a:r>
            <a:r>
              <a:rPr lang="hu-HU" dirty="0" err="1"/>
              <a:t>assumptions</a:t>
            </a:r>
            <a:endParaRPr lang="hu-HU" dirty="0"/>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p:txBody>
          <a:bodyPr/>
          <a:lstStyle/>
          <a:p>
            <a:r>
              <a:rPr lang="hu-HU" dirty="0" err="1"/>
              <a:t>Source</a:t>
            </a:r>
            <a:r>
              <a:rPr lang="hu-HU" dirty="0"/>
              <a:t>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3717561" y="5902936"/>
            <a:ext cx="5264591"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Main parameters of the liquidity stress test</a:t>
            </a:r>
            <a:endParaRPr lang="hu-HU" sz="1800" cap="all" dirty="0"/>
          </a:p>
        </p:txBody>
      </p:sp>
      <p:pic>
        <p:nvPicPr>
          <p:cNvPr id="2" name="Picture 1">
            <a:extLst>
              <a:ext uri="{FF2B5EF4-FFF2-40B4-BE49-F238E27FC236}">
                <a16:creationId xmlns:a16="http://schemas.microsoft.com/office/drawing/2014/main" id="{9DB678CA-9BD3-499E-AF3A-3FB16D46A5A9}"/>
              </a:ext>
            </a:extLst>
          </p:cNvPr>
          <p:cNvPicPr>
            <a:picLocks noChangeAspect="1"/>
          </p:cNvPicPr>
          <p:nvPr/>
        </p:nvPicPr>
        <p:blipFill>
          <a:blip r:embed="rId2"/>
          <a:stretch>
            <a:fillRect/>
          </a:stretch>
        </p:blipFill>
        <p:spPr>
          <a:xfrm>
            <a:off x="1129173" y="1548569"/>
            <a:ext cx="7474885" cy="3760861"/>
          </a:xfrm>
          <a:prstGeom prst="rect">
            <a:avLst/>
          </a:prstGeom>
        </p:spPr>
      </p:pic>
    </p:spTree>
    <p:extLst>
      <p:ext uri="{BB962C8B-B14F-4D97-AF65-F5344CB8AC3E}">
        <p14:creationId xmlns:p14="http://schemas.microsoft.com/office/powerpoint/2010/main" val="381067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Autofit/>
          </a:bodyPr>
          <a:lstStyle/>
          <a:p>
            <a:r>
              <a:rPr lang="en-US" sz="2000" dirty="0"/>
              <a:t>Shortage in liquidity (measured by </a:t>
            </a:r>
            <a:r>
              <a:rPr lang="en-US" sz="2000" dirty="0" err="1"/>
              <a:t>lcr</a:t>
            </a:r>
            <a:r>
              <a:rPr lang="en-US" sz="2000" dirty="0"/>
              <a:t>) would remain low even during a strong negative shock</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p:txBody>
          <a:bodyPr/>
          <a:lstStyle/>
          <a:p>
            <a:r>
              <a:rPr lang="hu-HU" dirty="0" err="1"/>
              <a:t>Source</a:t>
            </a:r>
            <a:r>
              <a:rPr lang="hu-HU" dirty="0"/>
              <a:t>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240973"/>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hu-HU" sz="1800" cap="all" dirty="0"/>
              <a:t>The </a:t>
            </a:r>
            <a:r>
              <a:rPr lang="hu-HU" sz="1800" cap="all" dirty="0" err="1"/>
              <a:t>Liquidity</a:t>
            </a:r>
            <a:r>
              <a:rPr lang="hu-HU" sz="1800" cap="all" dirty="0"/>
              <a:t> </a:t>
            </a:r>
            <a:r>
              <a:rPr lang="hu-HU" sz="1800" cap="all" dirty="0" err="1"/>
              <a:t>Stress</a:t>
            </a:r>
            <a:r>
              <a:rPr lang="hu-HU" sz="1800" cap="all" dirty="0"/>
              <a:t> Index</a:t>
            </a:r>
          </a:p>
        </p:txBody>
      </p:sp>
      <p:sp>
        <p:nvSpPr>
          <p:cNvPr id="8" name="Text Placeholder 3">
            <a:extLst>
              <a:ext uri="{FF2B5EF4-FFF2-40B4-BE49-F238E27FC236}">
                <a16:creationId xmlns:a16="http://schemas.microsoft.com/office/drawing/2014/main" id="{4A58F26E-57D8-462B-95EF-15B903E2116E}"/>
              </a:ext>
            </a:extLst>
          </p:cNvPr>
          <p:cNvSpPr txBox="1">
            <a:spLocks/>
          </p:cNvSpPr>
          <p:nvPr/>
        </p:nvSpPr>
        <p:spPr>
          <a:xfrm>
            <a:off x="161848" y="5785081"/>
            <a:ext cx="8982152"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dirty="0" err="1"/>
              <a:t>Note</a:t>
            </a:r>
            <a:r>
              <a:rPr lang="hu-HU" dirty="0"/>
              <a:t>: </a:t>
            </a:r>
            <a:r>
              <a:rPr lang="en-US" dirty="0"/>
              <a:t>The indicator is the sum of the liquidity shortfalls in percentage points (but maximum 100 percentage points) compared to the 100-per cent regulatory limit of the </a:t>
            </a:r>
            <a:r>
              <a:rPr lang="en-US" dirty="0" err="1"/>
              <a:t>LCR</a:t>
            </a:r>
            <a:r>
              <a:rPr lang="en-US" dirty="0"/>
              <a:t>, weighted by the balance sheet total in the stress scenario. The higher the value of the indicator, the greater the liquidity risk. The periods for which the test is performed on an enlarged institutional base are marked with a blue background. </a:t>
            </a:r>
            <a:endParaRPr lang="hu-HU" dirty="0"/>
          </a:p>
        </p:txBody>
      </p:sp>
      <p:cxnSp>
        <p:nvCxnSpPr>
          <p:cNvPr id="6" name="Straight Arrow Connector 5">
            <a:extLst>
              <a:ext uri="{FF2B5EF4-FFF2-40B4-BE49-F238E27FC236}">
                <a16:creationId xmlns:a16="http://schemas.microsoft.com/office/drawing/2014/main" id="{E5F634AB-C60E-4ECC-9F0F-0FDF757D5C35}"/>
              </a:ext>
            </a:extLst>
          </p:cNvPr>
          <p:cNvCxnSpPr>
            <a:cxnSpLocks/>
          </p:cNvCxnSpPr>
          <p:nvPr/>
        </p:nvCxnSpPr>
        <p:spPr>
          <a:xfrm flipH="1" flipV="1">
            <a:off x="5578662" y="1590488"/>
            <a:ext cx="950613" cy="588474"/>
          </a:xfrm>
          <a:prstGeom prst="straightConnector1">
            <a:avLst/>
          </a:prstGeom>
          <a:ln>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7045C7B-8A1B-4159-8981-4D13AA008F1C}"/>
              </a:ext>
            </a:extLst>
          </p:cNvPr>
          <p:cNvCxnSpPr>
            <a:cxnSpLocks/>
          </p:cNvCxnSpPr>
          <p:nvPr/>
        </p:nvCxnSpPr>
        <p:spPr>
          <a:xfrm flipH="1">
            <a:off x="5678250" y="2545981"/>
            <a:ext cx="950614" cy="550304"/>
          </a:xfrm>
          <a:prstGeom prst="straightConnector1">
            <a:avLst/>
          </a:prstGeom>
          <a:ln>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AA2191B-DDDC-431F-A371-2F63F5B5D2F9}"/>
              </a:ext>
            </a:extLst>
          </p:cNvPr>
          <p:cNvSpPr txBox="1"/>
          <p:nvPr/>
        </p:nvSpPr>
        <p:spPr>
          <a:xfrm>
            <a:off x="6656024" y="2027976"/>
            <a:ext cx="2272420" cy="923330"/>
          </a:xfrm>
          <a:prstGeom prst="rect">
            <a:avLst/>
          </a:prstGeom>
          <a:noFill/>
        </p:spPr>
        <p:txBody>
          <a:bodyPr wrap="square" rtlCol="0">
            <a:spAutoFit/>
          </a:bodyPr>
          <a:lstStyle/>
          <a:p>
            <a:pPr algn="ctr"/>
            <a:r>
              <a:rPr lang="en-US" i="1">
                <a:solidFill>
                  <a:schemeClr val="tx2"/>
                </a:solidFill>
              </a:rPr>
              <a:t>Liquidity stress remains low in historical comparison</a:t>
            </a:r>
          </a:p>
        </p:txBody>
      </p:sp>
      <p:pic>
        <p:nvPicPr>
          <p:cNvPr id="7" name="Picture 6">
            <a:extLst>
              <a:ext uri="{FF2B5EF4-FFF2-40B4-BE49-F238E27FC236}">
                <a16:creationId xmlns:a16="http://schemas.microsoft.com/office/drawing/2014/main" id="{8EBA0B8A-6371-4521-BF46-25E607AFB8AF}"/>
              </a:ext>
            </a:extLst>
          </p:cNvPr>
          <p:cNvPicPr>
            <a:picLocks noChangeAspect="1"/>
          </p:cNvPicPr>
          <p:nvPr/>
        </p:nvPicPr>
        <p:blipFill>
          <a:blip r:embed="rId2"/>
          <a:stretch>
            <a:fillRect/>
          </a:stretch>
        </p:blipFill>
        <p:spPr>
          <a:xfrm>
            <a:off x="601942" y="1147932"/>
            <a:ext cx="5551615" cy="4131646"/>
          </a:xfrm>
          <a:prstGeom prst="rect">
            <a:avLst/>
          </a:prstGeom>
        </p:spPr>
      </p:pic>
    </p:spTree>
    <p:extLst>
      <p:ext uri="{BB962C8B-B14F-4D97-AF65-F5344CB8AC3E}">
        <p14:creationId xmlns:p14="http://schemas.microsoft.com/office/powerpoint/2010/main" val="326367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US" dirty="0"/>
              <a:t>There is no capital shortage in the banking sector even </a:t>
            </a:r>
            <a:r>
              <a:rPr lang="hu-HU" dirty="0"/>
              <a:t>in</a:t>
            </a:r>
            <a:r>
              <a:rPr lang="en-US" dirty="0"/>
              <a:t> a stress scenario</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274249" y="5934137"/>
            <a:ext cx="4678026" cy="369333"/>
          </a:xfrm>
        </p:spPr>
        <p:txBody>
          <a:bodyPr/>
          <a:lstStyle/>
          <a:p>
            <a:pPr algn="ctr"/>
            <a:r>
              <a:rPr lang="hu-HU" dirty="0" err="1"/>
              <a:t>Note</a:t>
            </a:r>
            <a:r>
              <a:rPr lang="hu-HU" dirty="0"/>
              <a:t>: </a:t>
            </a:r>
            <a:r>
              <a:rPr lang="en-US" dirty="0"/>
              <a:t>Vertical line: 10–90 per cent range; rectangle: 25–75 per cent range.</a:t>
            </a:r>
            <a:r>
              <a:rPr lang="hu-HU" dirty="0"/>
              <a:t> </a:t>
            </a:r>
            <a:r>
              <a:rPr lang="hu-HU" dirty="0" err="1"/>
              <a:t>Source</a:t>
            </a:r>
            <a:r>
              <a:rPr lang="hu-HU" dirty="0"/>
              <a:t>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161847" y="5177220"/>
            <a:ext cx="4902830"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cap="all" dirty="0"/>
              <a:t>Distribution of the capital adequacy ratio based on the number of banks</a:t>
            </a:r>
            <a:endParaRPr lang="hu-HU" sz="1800" cap="all" dirty="0"/>
          </a:p>
        </p:txBody>
      </p:sp>
      <p:sp>
        <p:nvSpPr>
          <p:cNvPr id="5" name="Rectangle 4">
            <a:extLst>
              <a:ext uri="{FF2B5EF4-FFF2-40B4-BE49-F238E27FC236}">
                <a16:creationId xmlns:a16="http://schemas.microsoft.com/office/drawing/2014/main" id="{0FDCFE4B-F81D-445C-8D3C-2901DDA68E8C}"/>
              </a:ext>
            </a:extLst>
          </p:cNvPr>
          <p:cNvSpPr/>
          <p:nvPr/>
        </p:nvSpPr>
        <p:spPr>
          <a:xfrm>
            <a:off x="5258115" y="1485624"/>
            <a:ext cx="3724038" cy="481784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ts val="600"/>
              </a:spcAft>
            </a:pPr>
            <a:r>
              <a:rPr lang="en-US" altLang="hu-HU" sz="1600" b="1" dirty="0">
                <a:solidFill>
                  <a:schemeClr val="tx2"/>
                </a:solidFill>
                <a:latin typeface="+mj-lt"/>
                <a:ea typeface="Calibri" panose="020F0502020204030204" pitchFamily="34" charset="0"/>
                <a:cs typeface="Times New Roman" panose="02020603050405020304" pitchFamily="18" charset="0"/>
              </a:rPr>
              <a:t>Stress scenario assumptions:</a:t>
            </a:r>
          </a:p>
          <a:p>
            <a:pPr marL="285750" lvl="0" indent="-285750" defTabSz="914400" eaLnBrk="0" fontAlgn="base" hangingPunct="0">
              <a:spcBef>
                <a:spcPct val="0"/>
              </a:spcBef>
              <a:spcAft>
                <a:spcPct val="0"/>
              </a:spcAft>
              <a:buFont typeface="Arial" panose="020B0604020202020204" pitchFamily="34" charset="0"/>
              <a:buChar char="•"/>
            </a:pPr>
            <a:r>
              <a:rPr lang="en-US" altLang="hu-HU" sz="1600" dirty="0">
                <a:solidFill>
                  <a:schemeClr val="tx2"/>
                </a:solidFill>
                <a:latin typeface="+mj-lt"/>
                <a:ea typeface="Calibri" panose="020F0502020204030204" pitchFamily="34" charset="0"/>
                <a:cs typeface="Times New Roman" panose="02020603050405020304" pitchFamily="18" charset="0"/>
              </a:rPr>
              <a:t>Slowing global growth,</a:t>
            </a:r>
          </a:p>
          <a:p>
            <a:pPr marL="285750" lvl="0" indent="-285750" defTabSz="914400" eaLnBrk="0" fontAlgn="base" hangingPunct="0">
              <a:spcBef>
                <a:spcPct val="0"/>
              </a:spcBef>
              <a:spcAft>
                <a:spcPct val="0"/>
              </a:spcAft>
              <a:buFont typeface="Arial" panose="020B0604020202020204" pitchFamily="34" charset="0"/>
              <a:buChar char="•"/>
            </a:pPr>
            <a:r>
              <a:rPr lang="hu-HU" altLang="hu-HU" sz="1600" dirty="0">
                <a:solidFill>
                  <a:schemeClr val="tx2"/>
                </a:solidFill>
                <a:latin typeface="+mj-lt"/>
                <a:ea typeface="Calibri" panose="020F0502020204030204" pitchFamily="34" charset="0"/>
                <a:cs typeface="Times New Roman" panose="02020603050405020304" pitchFamily="18" charset="0"/>
              </a:rPr>
              <a:t>l</a:t>
            </a:r>
            <a:r>
              <a:rPr lang="en-US" altLang="hu-HU" sz="1600" dirty="0" err="1">
                <a:solidFill>
                  <a:schemeClr val="tx2"/>
                </a:solidFill>
                <a:latin typeface="+mj-lt"/>
                <a:ea typeface="Calibri" panose="020F0502020204030204" pitchFamily="34" charset="0"/>
                <a:cs typeface="Times New Roman" panose="02020603050405020304" pitchFamily="18" charset="0"/>
              </a:rPr>
              <a:t>ower</a:t>
            </a:r>
            <a:r>
              <a:rPr lang="en-US" altLang="hu-HU" sz="1600" dirty="0">
                <a:solidFill>
                  <a:schemeClr val="tx2"/>
                </a:solidFill>
                <a:latin typeface="+mj-lt"/>
                <a:ea typeface="Calibri" panose="020F0502020204030204" pitchFamily="34" charset="0"/>
                <a:cs typeface="Times New Roman" panose="02020603050405020304" pitchFamily="18" charset="0"/>
              </a:rPr>
              <a:t> investment activity,</a:t>
            </a:r>
          </a:p>
          <a:p>
            <a:pPr marL="285750" lvl="0" indent="-285750" defTabSz="914400" eaLnBrk="0" fontAlgn="base" hangingPunct="0">
              <a:spcBef>
                <a:spcPct val="0"/>
              </a:spcBef>
              <a:spcAft>
                <a:spcPct val="0"/>
              </a:spcAft>
              <a:buFont typeface="Arial" panose="020B0604020202020204" pitchFamily="34" charset="0"/>
              <a:buChar char="•"/>
            </a:pPr>
            <a:r>
              <a:rPr lang="hu-HU" altLang="hu-HU" sz="1600" dirty="0">
                <a:solidFill>
                  <a:schemeClr val="tx2"/>
                </a:solidFill>
                <a:latin typeface="+mj-lt"/>
                <a:ea typeface="Calibri" panose="020F0502020204030204" pitchFamily="34" charset="0"/>
                <a:cs typeface="Times New Roman" panose="02020603050405020304" pitchFamily="18" charset="0"/>
              </a:rPr>
              <a:t>m</a:t>
            </a:r>
            <a:r>
              <a:rPr lang="en-US" altLang="hu-HU" sz="1600" dirty="0" err="1">
                <a:solidFill>
                  <a:schemeClr val="tx2"/>
                </a:solidFill>
                <a:latin typeface="+mj-lt"/>
                <a:ea typeface="Calibri" panose="020F0502020204030204" pitchFamily="34" charset="0"/>
                <a:cs typeface="Times New Roman" panose="02020603050405020304" pitchFamily="18" charset="0"/>
              </a:rPr>
              <a:t>oney</a:t>
            </a:r>
            <a:r>
              <a:rPr lang="en-US" altLang="hu-HU" sz="1600" dirty="0">
                <a:solidFill>
                  <a:schemeClr val="tx2"/>
                </a:solidFill>
                <a:latin typeface="+mj-lt"/>
                <a:ea typeface="Calibri" panose="020F0502020204030204" pitchFamily="34" charset="0"/>
                <a:cs typeface="Times New Roman" panose="02020603050405020304" pitchFamily="18" charset="0"/>
              </a:rPr>
              <a:t> market tensions, </a:t>
            </a:r>
          </a:p>
          <a:p>
            <a:pPr marL="285750" lvl="0" indent="-285750" defTabSz="914400" eaLnBrk="0" fontAlgn="base" hangingPunct="0">
              <a:spcBef>
                <a:spcPct val="0"/>
              </a:spcBef>
              <a:spcAft>
                <a:spcPct val="0"/>
              </a:spcAft>
              <a:buFont typeface="Arial" panose="020B0604020202020204" pitchFamily="34" charset="0"/>
              <a:buChar char="•"/>
            </a:pPr>
            <a:r>
              <a:rPr lang="hu-HU" altLang="hu-HU" sz="1600" dirty="0">
                <a:solidFill>
                  <a:schemeClr val="tx2"/>
                </a:solidFill>
                <a:latin typeface="+mj-lt"/>
                <a:ea typeface="Calibri" panose="020F0502020204030204" pitchFamily="34" charset="0"/>
                <a:cs typeface="Times New Roman" panose="02020603050405020304" pitchFamily="18" charset="0"/>
              </a:rPr>
              <a:t>p</a:t>
            </a:r>
            <a:r>
              <a:rPr lang="en-US" altLang="hu-HU" sz="1600" dirty="0" err="1">
                <a:solidFill>
                  <a:schemeClr val="tx2"/>
                </a:solidFill>
                <a:latin typeface="+mj-lt"/>
                <a:ea typeface="Calibri" panose="020F0502020204030204" pitchFamily="34" charset="0"/>
                <a:cs typeface="Times New Roman" panose="02020603050405020304" pitchFamily="18" charset="0"/>
              </a:rPr>
              <a:t>rolonged</a:t>
            </a:r>
            <a:r>
              <a:rPr lang="en-US" altLang="hu-HU" sz="1600" dirty="0">
                <a:solidFill>
                  <a:schemeClr val="tx2"/>
                </a:solidFill>
                <a:latin typeface="+mj-lt"/>
                <a:ea typeface="Calibri" panose="020F0502020204030204" pitchFamily="34" charset="0"/>
                <a:cs typeface="Times New Roman" panose="02020603050405020304" pitchFamily="18" charset="0"/>
              </a:rPr>
              <a:t> global trade tensions</a:t>
            </a:r>
          </a:p>
          <a:p>
            <a:pPr lvl="0" defTabSz="914400" eaLnBrk="0" fontAlgn="base" hangingPunct="0">
              <a:spcBef>
                <a:spcPct val="0"/>
              </a:spcBef>
              <a:spcAft>
                <a:spcPct val="0"/>
              </a:spcAft>
            </a:pPr>
            <a:endParaRPr lang="en-US" altLang="hu-HU" sz="1600" dirty="0">
              <a:solidFill>
                <a:schemeClr val="tx2"/>
              </a:solidFill>
              <a:latin typeface="+mj-lt"/>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US" altLang="hu-HU" sz="1600" b="1" dirty="0">
                <a:solidFill>
                  <a:schemeClr val="tx2"/>
                </a:solidFill>
                <a:latin typeface="+mj-lt"/>
                <a:ea typeface="Calibri" panose="020F0502020204030204" pitchFamily="34" charset="0"/>
                <a:cs typeface="Times New Roman" panose="02020603050405020304" pitchFamily="18" charset="0"/>
              </a:rPr>
              <a:t>Consequences:</a:t>
            </a:r>
          </a:p>
          <a:p>
            <a:pPr marL="285750" lvl="0" indent="-285750" defTabSz="914400" eaLnBrk="0" fontAlgn="base" hangingPunct="0">
              <a:spcBef>
                <a:spcPct val="0"/>
              </a:spcBef>
              <a:spcAft>
                <a:spcPct val="0"/>
              </a:spcAft>
              <a:buFont typeface="Arial" panose="020B0604020202020204" pitchFamily="34" charset="0"/>
              <a:buChar char="•"/>
            </a:pPr>
            <a:r>
              <a:rPr lang="en-US" altLang="hu-HU" sz="1600" dirty="0">
                <a:solidFill>
                  <a:schemeClr val="tx2"/>
                </a:solidFill>
                <a:latin typeface="+mj-lt"/>
                <a:ea typeface="Calibri" panose="020F0502020204030204" pitchFamily="34" charset="0"/>
                <a:cs typeface="Times New Roman" panose="02020603050405020304" pitchFamily="18" charset="0"/>
              </a:rPr>
              <a:t>Demand for domestic export declines, </a:t>
            </a:r>
          </a:p>
          <a:p>
            <a:pPr marL="285750" lvl="0" indent="-285750" defTabSz="914400" eaLnBrk="0" fontAlgn="base" hangingPunct="0">
              <a:spcBef>
                <a:spcPct val="0"/>
              </a:spcBef>
              <a:spcAft>
                <a:spcPct val="0"/>
              </a:spcAft>
              <a:buFont typeface="Arial" panose="020B0604020202020204" pitchFamily="34" charset="0"/>
              <a:buChar char="•"/>
            </a:pPr>
            <a:r>
              <a:rPr lang="hu-HU" altLang="hu-HU" sz="1600" dirty="0">
                <a:solidFill>
                  <a:schemeClr val="tx2"/>
                </a:solidFill>
                <a:latin typeface="+mj-lt"/>
                <a:ea typeface="Calibri" panose="020F0502020204030204" pitchFamily="34" charset="0"/>
                <a:cs typeface="Times New Roman" panose="02020603050405020304" pitchFamily="18" charset="0"/>
              </a:rPr>
              <a:t>w</a:t>
            </a:r>
            <a:r>
              <a:rPr lang="en-US" altLang="hu-HU" sz="1600" dirty="0" err="1">
                <a:solidFill>
                  <a:schemeClr val="tx2"/>
                </a:solidFill>
                <a:latin typeface="+mj-lt"/>
                <a:ea typeface="Calibri" panose="020F0502020204030204" pitchFamily="34" charset="0"/>
                <a:cs typeface="Times New Roman" panose="02020603050405020304" pitchFamily="18" charset="0"/>
              </a:rPr>
              <a:t>hich</a:t>
            </a:r>
            <a:r>
              <a:rPr lang="en-US" altLang="hu-HU" sz="1600" dirty="0">
                <a:solidFill>
                  <a:schemeClr val="tx2"/>
                </a:solidFill>
                <a:latin typeface="+mj-lt"/>
                <a:ea typeface="Calibri" panose="020F0502020204030204" pitchFamily="34" charset="0"/>
                <a:cs typeface="Times New Roman" panose="02020603050405020304" pitchFamily="18" charset="0"/>
              </a:rPr>
              <a:t> reduces investment activity</a:t>
            </a:r>
            <a:r>
              <a:rPr lang="hu-HU" altLang="hu-HU" sz="1600" dirty="0">
                <a:solidFill>
                  <a:schemeClr val="tx2"/>
                </a:solidFill>
                <a:latin typeface="+mj-lt"/>
                <a:ea typeface="Calibri" panose="020F0502020204030204" pitchFamily="34" charset="0"/>
                <a:cs typeface="Times New Roman" panose="02020603050405020304" pitchFamily="18" charset="0"/>
              </a:rPr>
              <a:t>.</a:t>
            </a:r>
            <a:endParaRPr lang="en-US" altLang="hu-HU" sz="1600" dirty="0">
              <a:solidFill>
                <a:schemeClr val="tx2"/>
              </a:solidFill>
              <a:latin typeface="+mj-lt"/>
              <a:ea typeface="Calibri" panose="020F0502020204030204" pitchFamily="34"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hu-HU" sz="1600" dirty="0">
                <a:solidFill>
                  <a:schemeClr val="tx2"/>
                </a:solidFill>
                <a:latin typeface="+mj-lt"/>
                <a:ea typeface="Calibri" panose="020F0502020204030204" pitchFamily="34" charset="0"/>
                <a:cs typeface="Times New Roman" panose="02020603050405020304" pitchFamily="18" charset="0"/>
              </a:rPr>
              <a:t>As a result, the rate of economic</a:t>
            </a:r>
            <a:r>
              <a:rPr lang="hu-HU" altLang="hu-HU" sz="1600" dirty="0">
                <a:solidFill>
                  <a:schemeClr val="tx2"/>
                </a:solidFill>
                <a:latin typeface="+mj-lt"/>
                <a:ea typeface="Calibri" panose="020F0502020204030204" pitchFamily="34" charset="0"/>
                <a:cs typeface="Times New Roman" panose="02020603050405020304" pitchFamily="18" charset="0"/>
              </a:rPr>
              <a:t> </a:t>
            </a:r>
            <a:r>
              <a:rPr lang="en-US" altLang="hu-HU" sz="1600" dirty="0">
                <a:solidFill>
                  <a:schemeClr val="tx2"/>
                </a:solidFill>
                <a:latin typeface="+mj-lt"/>
                <a:ea typeface="Calibri" panose="020F0502020204030204" pitchFamily="34" charset="0"/>
                <a:cs typeface="Times New Roman" panose="02020603050405020304" pitchFamily="18" charset="0"/>
              </a:rPr>
              <a:t>growth decreases. </a:t>
            </a:r>
          </a:p>
          <a:p>
            <a:pPr lvl="0" defTabSz="914400" eaLnBrk="0" fontAlgn="base" hangingPunct="0">
              <a:spcBef>
                <a:spcPct val="0"/>
              </a:spcBef>
              <a:spcAft>
                <a:spcPct val="0"/>
              </a:spcAft>
            </a:pPr>
            <a:endParaRPr lang="en-US" altLang="hu-HU" sz="1600" dirty="0">
              <a:solidFill>
                <a:schemeClr val="tx2"/>
              </a:solidFill>
              <a:latin typeface="+mj-lt"/>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US" altLang="hu-HU" sz="1600" dirty="0">
                <a:solidFill>
                  <a:schemeClr val="tx2"/>
                </a:solidFill>
                <a:latin typeface="+mj-lt"/>
                <a:ea typeface="Calibri" panose="020F0502020204030204" pitchFamily="34" charset="0"/>
                <a:cs typeface="Times New Roman" panose="02020603050405020304" pitchFamily="18" charset="0"/>
              </a:rPr>
              <a:t>Altogether, </a:t>
            </a:r>
            <a:r>
              <a:rPr lang="hu-HU" altLang="hu-HU" sz="1600" dirty="0">
                <a:solidFill>
                  <a:schemeClr val="tx2"/>
                </a:solidFill>
                <a:latin typeface="+mj-lt"/>
                <a:ea typeface="Calibri" panose="020F0502020204030204" pitchFamily="34" charset="0"/>
                <a:cs typeface="Times New Roman" panose="02020603050405020304" pitchFamily="18" charset="0"/>
              </a:rPr>
              <a:t>in</a:t>
            </a:r>
            <a:r>
              <a:rPr lang="en-US" altLang="hu-HU" sz="1600" dirty="0">
                <a:solidFill>
                  <a:schemeClr val="tx2"/>
                </a:solidFill>
                <a:latin typeface="+mj-lt"/>
                <a:ea typeface="Calibri" panose="020F0502020204030204" pitchFamily="34" charset="0"/>
                <a:cs typeface="Times New Roman" panose="02020603050405020304" pitchFamily="18" charset="0"/>
              </a:rPr>
              <a:t> the stress scenario</a:t>
            </a:r>
            <a:r>
              <a:rPr lang="hu-HU" altLang="hu-HU" sz="1600" dirty="0">
                <a:solidFill>
                  <a:schemeClr val="tx2"/>
                </a:solidFill>
                <a:latin typeface="+mj-lt"/>
                <a:ea typeface="Calibri" panose="020F0502020204030204" pitchFamily="34" charset="0"/>
                <a:cs typeface="Times New Roman" panose="02020603050405020304" pitchFamily="18" charset="0"/>
              </a:rPr>
              <a:t> </a:t>
            </a:r>
            <a:r>
              <a:rPr lang="en-US" altLang="hu-HU" sz="1600" dirty="0">
                <a:solidFill>
                  <a:schemeClr val="tx2"/>
                </a:solidFill>
                <a:latin typeface="+mj-lt"/>
                <a:ea typeface="Calibri" panose="020F0502020204030204" pitchFamily="34" charset="0"/>
                <a:cs typeface="Times New Roman" panose="02020603050405020304" pitchFamily="18" charset="0"/>
              </a:rPr>
              <a:t>the</a:t>
            </a:r>
            <a:r>
              <a:rPr lang="hu-HU" altLang="hu-HU" sz="1600" dirty="0">
                <a:solidFill>
                  <a:schemeClr val="tx2"/>
                </a:solidFill>
                <a:latin typeface="+mj-lt"/>
                <a:ea typeface="Calibri" panose="020F0502020204030204" pitchFamily="34" charset="0"/>
                <a:cs typeface="Times New Roman" panose="02020603050405020304" pitchFamily="18" charset="0"/>
              </a:rPr>
              <a:t> </a:t>
            </a:r>
            <a:r>
              <a:rPr lang="en-US" altLang="hu-HU" sz="1600" dirty="0">
                <a:solidFill>
                  <a:schemeClr val="tx2"/>
                </a:solidFill>
                <a:latin typeface="+mj-lt"/>
                <a:ea typeface="Calibri" panose="020F0502020204030204" pitchFamily="34" charset="0"/>
                <a:cs typeface="Times New Roman" panose="02020603050405020304" pitchFamily="18" charset="0"/>
              </a:rPr>
              <a:t>growth</a:t>
            </a:r>
            <a:r>
              <a:rPr lang="hu-HU" altLang="hu-HU" sz="1600" dirty="0">
                <a:solidFill>
                  <a:schemeClr val="tx2"/>
                </a:solidFill>
                <a:latin typeface="+mj-lt"/>
                <a:ea typeface="Calibri" panose="020F0502020204030204" pitchFamily="34" charset="0"/>
                <a:cs typeface="Times New Roman" panose="02020603050405020304" pitchFamily="18" charset="0"/>
              </a:rPr>
              <a:t> of </a:t>
            </a:r>
            <a:r>
              <a:rPr lang="en-US" altLang="hu-HU" sz="1600" dirty="0">
                <a:solidFill>
                  <a:schemeClr val="tx2"/>
                </a:solidFill>
                <a:latin typeface="+mj-lt"/>
                <a:ea typeface="Calibri" panose="020F0502020204030204" pitchFamily="34" charset="0"/>
                <a:cs typeface="Times New Roman" panose="02020603050405020304" pitchFamily="18" charset="0"/>
              </a:rPr>
              <a:t>the</a:t>
            </a:r>
            <a:r>
              <a:rPr lang="hu-HU" altLang="hu-HU" sz="1600" dirty="0">
                <a:solidFill>
                  <a:schemeClr val="tx2"/>
                </a:solidFill>
                <a:latin typeface="+mj-lt"/>
                <a:ea typeface="Calibri" panose="020F0502020204030204" pitchFamily="34" charset="0"/>
                <a:cs typeface="Times New Roman" panose="02020603050405020304" pitchFamily="18" charset="0"/>
              </a:rPr>
              <a:t> </a:t>
            </a:r>
            <a:r>
              <a:rPr lang="en-US" altLang="hu-HU" sz="1600" dirty="0">
                <a:solidFill>
                  <a:schemeClr val="tx2"/>
                </a:solidFill>
                <a:latin typeface="+mj-lt"/>
                <a:ea typeface="Calibri" panose="020F0502020204030204" pitchFamily="34" charset="0"/>
                <a:cs typeface="Times New Roman" panose="02020603050405020304" pitchFamily="18" charset="0"/>
              </a:rPr>
              <a:t>economy</a:t>
            </a:r>
            <a:r>
              <a:rPr lang="hu-HU" altLang="hu-HU" sz="1600" dirty="0">
                <a:solidFill>
                  <a:schemeClr val="tx2"/>
                </a:solidFill>
                <a:latin typeface="+mj-lt"/>
                <a:ea typeface="Calibri" panose="020F0502020204030204" pitchFamily="34" charset="0"/>
                <a:cs typeface="Times New Roman" panose="02020603050405020304" pitchFamily="18" charset="0"/>
              </a:rPr>
              <a:t> </a:t>
            </a:r>
            <a:r>
              <a:rPr lang="en-US" altLang="hu-HU" sz="1600" b="1" dirty="0">
                <a:solidFill>
                  <a:schemeClr val="tx2"/>
                </a:solidFill>
                <a:latin typeface="+mj-lt"/>
                <a:ea typeface="Calibri" panose="020F0502020204030204" pitchFamily="34" charset="0"/>
                <a:cs typeface="Times New Roman" panose="02020603050405020304" pitchFamily="18" charset="0"/>
              </a:rPr>
              <a:t>falls</a:t>
            </a:r>
            <a:r>
              <a:rPr lang="hu-HU" altLang="hu-HU" sz="1600" b="1" dirty="0">
                <a:solidFill>
                  <a:schemeClr val="tx2"/>
                </a:solidFill>
                <a:latin typeface="+mj-lt"/>
                <a:ea typeface="Calibri" panose="020F0502020204030204" pitchFamily="34" charset="0"/>
                <a:cs typeface="Times New Roman" panose="02020603050405020304" pitchFamily="18" charset="0"/>
              </a:rPr>
              <a:t> </a:t>
            </a:r>
            <a:r>
              <a:rPr lang="en-US" altLang="hu-HU" sz="1600" b="1" dirty="0">
                <a:solidFill>
                  <a:schemeClr val="tx2"/>
                </a:solidFill>
                <a:latin typeface="+mj-lt"/>
                <a:ea typeface="Calibri" panose="020F0502020204030204" pitchFamily="34" charset="0"/>
                <a:cs typeface="Times New Roman" panose="02020603050405020304" pitchFamily="18" charset="0"/>
              </a:rPr>
              <a:t>short</a:t>
            </a:r>
            <a:r>
              <a:rPr lang="hu-HU" altLang="hu-HU" sz="1600" b="1" dirty="0">
                <a:solidFill>
                  <a:schemeClr val="tx2"/>
                </a:solidFill>
                <a:latin typeface="+mj-lt"/>
                <a:ea typeface="Calibri" panose="020F0502020204030204" pitchFamily="34" charset="0"/>
                <a:cs typeface="Times New Roman" panose="02020603050405020304" pitchFamily="18" charset="0"/>
              </a:rPr>
              <a:t> of </a:t>
            </a:r>
            <a:r>
              <a:rPr lang="en-US" altLang="hu-HU" sz="1600" b="1" dirty="0">
                <a:solidFill>
                  <a:schemeClr val="tx2"/>
                </a:solidFill>
                <a:latin typeface="+mj-lt"/>
                <a:ea typeface="Calibri" panose="020F0502020204030204" pitchFamily="34" charset="0"/>
                <a:cs typeface="Times New Roman" panose="02020603050405020304" pitchFamily="18" charset="0"/>
              </a:rPr>
              <a:t>the</a:t>
            </a:r>
            <a:r>
              <a:rPr lang="hu-HU" altLang="hu-HU" sz="1600" b="1" dirty="0">
                <a:solidFill>
                  <a:schemeClr val="tx2"/>
                </a:solidFill>
                <a:latin typeface="+mj-lt"/>
                <a:ea typeface="Calibri" panose="020F0502020204030204" pitchFamily="34" charset="0"/>
                <a:cs typeface="Times New Roman" panose="02020603050405020304" pitchFamily="18" charset="0"/>
              </a:rPr>
              <a:t> </a:t>
            </a:r>
            <a:r>
              <a:rPr lang="en-US" altLang="hu-HU" sz="1600" b="1" dirty="0">
                <a:solidFill>
                  <a:schemeClr val="tx2"/>
                </a:solidFill>
                <a:latin typeface="+mj-lt"/>
                <a:ea typeface="Calibri" panose="020F0502020204030204" pitchFamily="34" charset="0"/>
                <a:cs typeface="Times New Roman" panose="02020603050405020304" pitchFamily="18" charset="0"/>
              </a:rPr>
              <a:t>baseline</a:t>
            </a:r>
            <a:r>
              <a:rPr lang="hu-HU" altLang="hu-HU" sz="1600" b="1" dirty="0">
                <a:solidFill>
                  <a:schemeClr val="tx2"/>
                </a:solidFill>
                <a:latin typeface="+mj-lt"/>
                <a:ea typeface="Calibri" panose="020F0502020204030204" pitchFamily="34" charset="0"/>
                <a:cs typeface="Times New Roman" panose="02020603050405020304" pitchFamily="18" charset="0"/>
              </a:rPr>
              <a:t> </a:t>
            </a:r>
            <a:r>
              <a:rPr lang="en-US" altLang="hu-HU" sz="1600" b="1" dirty="0">
                <a:solidFill>
                  <a:schemeClr val="tx2"/>
                </a:solidFill>
                <a:latin typeface="+mj-lt"/>
                <a:ea typeface="Calibri" panose="020F0502020204030204" pitchFamily="34" charset="0"/>
                <a:cs typeface="Times New Roman" panose="02020603050405020304" pitchFamily="18" charset="0"/>
              </a:rPr>
              <a:t>scenario</a:t>
            </a:r>
            <a:r>
              <a:rPr lang="hu-HU" altLang="hu-HU" sz="1600" b="1" dirty="0">
                <a:solidFill>
                  <a:schemeClr val="tx2"/>
                </a:solidFill>
                <a:latin typeface="+mj-lt"/>
                <a:ea typeface="Calibri" panose="020F0502020204030204" pitchFamily="34" charset="0"/>
                <a:cs typeface="Times New Roman" panose="02020603050405020304" pitchFamily="18" charset="0"/>
              </a:rPr>
              <a:t> </a:t>
            </a:r>
            <a:r>
              <a:rPr lang="en-US" altLang="hu-HU" sz="1600" b="1" dirty="0">
                <a:solidFill>
                  <a:schemeClr val="tx2"/>
                </a:solidFill>
                <a:latin typeface="+mj-lt"/>
                <a:ea typeface="Calibri" panose="020F0502020204030204" pitchFamily="34" charset="0"/>
                <a:cs typeface="Times New Roman" panose="02020603050405020304" pitchFamily="18" charset="0"/>
              </a:rPr>
              <a:t>by almost 4 percentage point</a:t>
            </a:r>
            <a:r>
              <a:rPr lang="hu-HU" altLang="hu-HU" sz="1600" dirty="0">
                <a:solidFill>
                  <a:schemeClr val="tx2"/>
                </a:solidFill>
                <a:latin typeface="+mj-lt"/>
                <a:ea typeface="Calibri" panose="020F0502020204030204" pitchFamily="34" charset="0"/>
                <a:cs typeface="Times New Roman" panose="02020603050405020304" pitchFamily="18" charset="0"/>
              </a:rPr>
              <a:t>s i</a:t>
            </a:r>
            <a:r>
              <a:rPr lang="en-US" altLang="hu-HU" sz="1600" dirty="0">
                <a:solidFill>
                  <a:schemeClr val="tx2"/>
                </a:solidFill>
                <a:latin typeface="+mj-lt"/>
                <a:ea typeface="Calibri" panose="020F0502020204030204" pitchFamily="34" charset="0"/>
                <a:cs typeface="Times New Roman" panose="02020603050405020304" pitchFamily="18" charset="0"/>
              </a:rPr>
              <a:t>n two</a:t>
            </a:r>
            <a:r>
              <a:rPr lang="hu-HU" altLang="hu-HU" sz="1600" dirty="0">
                <a:solidFill>
                  <a:schemeClr val="tx2"/>
                </a:solidFill>
                <a:latin typeface="+mj-lt"/>
                <a:ea typeface="Calibri" panose="020F0502020204030204" pitchFamily="34" charset="0"/>
                <a:cs typeface="Times New Roman" panose="02020603050405020304" pitchFamily="18" charset="0"/>
              </a:rPr>
              <a:t> </a:t>
            </a:r>
            <a:r>
              <a:rPr lang="en-US" altLang="hu-HU" sz="1600" dirty="0">
                <a:solidFill>
                  <a:schemeClr val="tx2"/>
                </a:solidFill>
                <a:latin typeface="+mj-lt"/>
                <a:ea typeface="Calibri" panose="020F0502020204030204" pitchFamily="34" charset="0"/>
                <a:cs typeface="Times New Roman" panose="02020603050405020304" pitchFamily="18" charset="0"/>
              </a:rPr>
              <a:t>years on a cumulative basis. Lower growth is associated with higher interest rates and weaker exchange rate.</a:t>
            </a:r>
            <a:endParaRPr lang="en-US" altLang="hu-HU" sz="3600" dirty="0">
              <a:solidFill>
                <a:schemeClr val="tx2"/>
              </a:solidFill>
              <a:latin typeface="+mj-lt"/>
            </a:endParaRPr>
          </a:p>
        </p:txBody>
      </p:sp>
      <p:pic>
        <p:nvPicPr>
          <p:cNvPr id="2" name="Picture 1">
            <a:extLst>
              <a:ext uri="{FF2B5EF4-FFF2-40B4-BE49-F238E27FC236}">
                <a16:creationId xmlns:a16="http://schemas.microsoft.com/office/drawing/2014/main" id="{2484551A-E15C-47BD-8BA5-1FC6C3215198}"/>
              </a:ext>
            </a:extLst>
          </p:cNvPr>
          <p:cNvPicPr>
            <a:picLocks noChangeAspect="1"/>
          </p:cNvPicPr>
          <p:nvPr/>
        </p:nvPicPr>
        <p:blipFill>
          <a:blip r:embed="rId2"/>
          <a:stretch>
            <a:fillRect/>
          </a:stretch>
        </p:blipFill>
        <p:spPr>
          <a:xfrm>
            <a:off x="279664" y="1485624"/>
            <a:ext cx="4934130" cy="3691596"/>
          </a:xfrm>
          <a:prstGeom prst="rect">
            <a:avLst/>
          </a:prstGeom>
        </p:spPr>
      </p:pic>
    </p:spTree>
    <p:extLst>
      <p:ext uri="{BB962C8B-B14F-4D97-AF65-F5344CB8AC3E}">
        <p14:creationId xmlns:p14="http://schemas.microsoft.com/office/powerpoint/2010/main" val="65612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72D-BE0E-430D-A90A-2D8E537811B1}"/>
              </a:ext>
            </a:extLst>
          </p:cNvPr>
          <p:cNvSpPr>
            <a:spLocks noGrp="1"/>
          </p:cNvSpPr>
          <p:nvPr>
            <p:ph type="title"/>
          </p:nvPr>
        </p:nvSpPr>
        <p:spPr>
          <a:xfrm>
            <a:off x="2235774" y="2743455"/>
            <a:ext cx="6633906" cy="1311128"/>
          </a:xfrm>
        </p:spPr>
        <p:txBody>
          <a:bodyPr/>
          <a:lstStyle/>
          <a:p>
            <a:r>
              <a:rPr lang="hu-HU" dirty="0"/>
              <a:t>International </a:t>
            </a:r>
            <a:r>
              <a:rPr lang="en-US" dirty="0"/>
              <a:t>environment</a:t>
            </a:r>
            <a:br>
              <a:rPr lang="hu-HU" dirty="0"/>
            </a:br>
            <a:r>
              <a:rPr lang="en-US" sz="2000" i="1" dirty="0"/>
              <a:t>slowing growth and persistently low interest rates pose challenges</a:t>
            </a:r>
            <a:endParaRPr lang="hu-HU" i="1" dirty="0"/>
          </a:p>
        </p:txBody>
      </p:sp>
    </p:spTree>
    <p:extLst>
      <p:ext uri="{BB962C8B-B14F-4D97-AF65-F5344CB8AC3E}">
        <p14:creationId xmlns:p14="http://schemas.microsoft.com/office/powerpoint/2010/main" val="387678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478174" y="310448"/>
            <a:ext cx="7610642" cy="612000"/>
          </a:xfrm>
        </p:spPr>
        <p:txBody>
          <a:bodyPr>
            <a:noAutofit/>
          </a:bodyPr>
          <a:lstStyle/>
          <a:p>
            <a:r>
              <a:rPr lang="en-US" sz="2800"/>
              <a:t>International sentiment deteriorated in the past half year</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688063" y="6110156"/>
            <a:ext cx="8294089" cy="369333"/>
          </a:xfrm>
        </p:spPr>
        <p:txBody>
          <a:bodyPr/>
          <a:lstStyle/>
          <a:p>
            <a:r>
              <a:rPr lang="en-US"/>
              <a:t>Note: For the economic sentiment indices, the data are seasonally adjusted, but not calendar adjusted. VSTOXX is calculated on the European Futures and Options Exchange and shows the market's expectation as regards volatility in the next 30 days. GEPU depicts the global economic policy uncertainty index.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648017"/>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a:t>Evolution of composit economic sentiment indices and volatility indices</a:t>
            </a:r>
          </a:p>
        </p:txBody>
      </p:sp>
      <p:sp>
        <p:nvSpPr>
          <p:cNvPr id="8" name="Text Placeholder 3">
            <a:extLst>
              <a:ext uri="{FF2B5EF4-FFF2-40B4-BE49-F238E27FC236}">
                <a16:creationId xmlns:a16="http://schemas.microsoft.com/office/drawing/2014/main" id="{62CE2614-5840-48D8-97B4-409E1E33D41D}"/>
              </a:ext>
            </a:extLst>
          </p:cNvPr>
          <p:cNvSpPr txBox="1">
            <a:spLocks/>
          </p:cNvSpPr>
          <p:nvPr/>
        </p:nvSpPr>
        <p:spPr>
          <a:xfrm>
            <a:off x="688063" y="6558307"/>
            <a:ext cx="8294089" cy="28348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Source: Datastream, Eurostat, Economic Policy Uncertainty  </a:t>
            </a:r>
          </a:p>
        </p:txBody>
      </p:sp>
      <p:pic>
        <p:nvPicPr>
          <p:cNvPr id="2" name="Picture 1">
            <a:extLst>
              <a:ext uri="{FF2B5EF4-FFF2-40B4-BE49-F238E27FC236}">
                <a16:creationId xmlns:a16="http://schemas.microsoft.com/office/drawing/2014/main" id="{94B88F21-2CC6-4F43-8198-05815BC80594}"/>
              </a:ext>
            </a:extLst>
          </p:cNvPr>
          <p:cNvPicPr>
            <a:picLocks noChangeAspect="1"/>
          </p:cNvPicPr>
          <p:nvPr/>
        </p:nvPicPr>
        <p:blipFill>
          <a:blip r:embed="rId2"/>
          <a:stretch>
            <a:fillRect/>
          </a:stretch>
        </p:blipFill>
        <p:spPr>
          <a:xfrm>
            <a:off x="1624095" y="1129992"/>
            <a:ext cx="5895809" cy="4397518"/>
          </a:xfrm>
          <a:prstGeom prst="rect">
            <a:avLst/>
          </a:prstGeom>
        </p:spPr>
      </p:pic>
    </p:spTree>
    <p:extLst>
      <p:ext uri="{BB962C8B-B14F-4D97-AF65-F5344CB8AC3E}">
        <p14:creationId xmlns:p14="http://schemas.microsoft.com/office/powerpoint/2010/main" val="2946236631"/>
      </p:ext>
    </p:extLst>
  </p:cSld>
  <p:clrMapOvr>
    <a:masterClrMapping/>
  </p:clrMapOvr>
</p:sld>
</file>

<file path=ppt/theme/theme1.xml><?xml version="1.0" encoding="utf-8"?>
<a:theme xmlns:a="http://schemas.openxmlformats.org/drawingml/2006/main" name="blank">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D82F22-8C12-49ED-9B02-0DE281DA6CCC}" vid="{B62070E2-8DAD-4C8D-8BC5-F50A9BF3ACF0}"/>
    </a:ext>
  </a:extLst>
</a:theme>
</file>

<file path=ppt/theme/theme2.xml><?xml version="1.0" encoding="utf-8"?>
<a:theme xmlns:a="http://schemas.openxmlformats.org/drawingml/2006/main" name="MNB téma 4_3 nyomtatásra">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D82F22-8C12-49ED-9B02-0DE281DA6CCC}" vid="{A9582B90-6524-41EB-9FA6-0BA03A9CB9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9C4B496AE2E4C04F9B51AC3E564D2900" ma:contentTypeVersion="0" ma:contentTypeDescription="Új dokumentum létrehozása." ma:contentTypeScope="" ma:versionID="571bce60b8b43e2ebad3fe4476309865">
  <xsd:schema xmlns:xsd="http://www.w3.org/2001/XMLSchema" xmlns:xs="http://www.w3.org/2001/XMLSchema" xmlns:p="http://schemas.microsoft.com/office/2006/metadata/properties" targetNamespace="http://schemas.microsoft.com/office/2006/metadata/properties" ma:root="true" ma:fieldsID="d047bb06e0a2f553563b46466d8dd5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DE49C1-7FD3-4525-8192-47AB136C6FA0}">
  <ds:schemaRefs>
    <ds:schemaRef ds:uri="http://schemas.microsoft.com/sharepoint/v3/contenttype/forms"/>
  </ds:schemaRefs>
</ds:datastoreItem>
</file>

<file path=customXml/itemProps2.xml><?xml version="1.0" encoding="utf-8"?>
<ds:datastoreItem xmlns:ds="http://schemas.openxmlformats.org/officeDocument/2006/customXml" ds:itemID="{3ED16BD3-3425-4CFA-A181-A36517A52D3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87B7792-C308-4819-8F0A-EB6E14E66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4510</TotalTime>
  <Words>2290</Words>
  <Application>Microsoft Office PowerPoint</Application>
  <PresentationFormat>On-screen Show (4:3)</PresentationFormat>
  <Paragraphs>227</Paragraphs>
  <Slides>35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Calibri</vt:lpstr>
      <vt:lpstr>Cambria Math</vt:lpstr>
      <vt:lpstr>blank</vt:lpstr>
      <vt:lpstr>MNB téma 4_3 nyomtatásra</vt:lpstr>
      <vt:lpstr>Financial Stability report  december 2019</vt:lpstr>
      <vt:lpstr>Main messages</vt:lpstr>
      <vt:lpstr>The Hungarian banking sector is under pressure</vt:lpstr>
      <vt:lpstr>Stress test results banks’ stress-absorbing capacity remains strong</vt:lpstr>
      <vt:lpstr>Stress test assumptions</vt:lpstr>
      <vt:lpstr>Shortage in liquidity (measured by lcr) would remain low even during a strong negative shock</vt:lpstr>
      <vt:lpstr>There is no capital shortage in the banking sector even in a stress scenario</vt:lpstr>
      <vt:lpstr>International environment slowing growth and persistently low interest rates pose challenges</vt:lpstr>
      <vt:lpstr>International sentiment deteriorated in the past half year</vt:lpstr>
      <vt:lpstr>Central banks in developed countries were forced to take a u-turn</vt:lpstr>
      <vt:lpstr>This time hungary is more prepared for the deteriorating external conditions</vt:lpstr>
      <vt:lpstr>Real estate markets house price increase in Budapest not linked to excessive expansion in risky lending</vt:lpstr>
      <vt:lpstr>máp+ may have an attenuating impact on the risk of overvaluation in budapest</vt:lpstr>
      <vt:lpstr>risky exposure of the Hungarian banking sector to the housing market is limited </vt:lpstr>
      <vt:lpstr>Trends in lending loans expanding in parallel with strengthening fundamentals</vt:lpstr>
      <vt:lpstr>Dynamic expansion continues in the corporate segment</vt:lpstr>
      <vt:lpstr>Is dynamic expansion in corporate lending pose a risk?</vt:lpstr>
      <vt:lpstr>What does this mean on a micro level? (1)</vt:lpstr>
      <vt:lpstr>What does this mean on a micro level? (2)</vt:lpstr>
      <vt:lpstr>The additionality of Prenatal baby support loans is high</vt:lpstr>
      <vt:lpstr>Prenatal loans raised the year-on-year dynamics significantly</vt:lpstr>
      <vt:lpstr>Prenatal baby loan borrowers show similarity to housing loan debtors</vt:lpstr>
      <vt:lpstr>47 per cent of Prenatal Borrowers does not have any other substantial debt</vt:lpstr>
      <vt:lpstr>There is ample room for loan expansion based on loan-to-GDP ratios</vt:lpstr>
      <vt:lpstr>Interest rate of new loans: the number of loans with a longer initial rate fixation increases</vt:lpstr>
      <vt:lpstr>Outstanding loans: the Lower for longer interest rate environment shapes risks</vt:lpstr>
      <vt:lpstr>Portfolio quality delinquencies are few, but cycle-sensitive exposures require attention</vt:lpstr>
      <vt:lpstr>NPL ratio of corporate loans fell below 5 per cent</vt:lpstr>
      <vt:lpstr>The ratio of defaulted household loans is extremely low</vt:lpstr>
      <vt:lpstr>Profitability, Efficiency,  outstanding profit can be maintained by increasing efficiency</vt:lpstr>
      <vt:lpstr>Outstanding level of profitability, but not in the proper structure</vt:lpstr>
      <vt:lpstr>Significant improvement is needed in efficiency (at the european level as well!)</vt:lpstr>
      <vt:lpstr>Significant portion of the banking sector expects roe above 10 per cent in the long run</vt:lpstr>
      <vt:lpstr>The main messages of the December report</vt:lpstr>
      <vt:lpstr>PowerPoint Presentation</vt:lpstr>
    </vt:vector>
  </TitlesOfParts>
  <Company>Magyar Nemzeti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Szebeny Miklós</dc:creator>
  <cp:lastModifiedBy>Dancsik Bálint</cp:lastModifiedBy>
  <cp:revision>573</cp:revision>
  <cp:lastPrinted>2019-10-21T08:27:49Z</cp:lastPrinted>
  <dcterms:created xsi:type="dcterms:W3CDTF">2018-01-30T08:05:49Z</dcterms:created>
  <dcterms:modified xsi:type="dcterms:W3CDTF">2019-12-03T17:10:29Z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0x0101009C4B496AE2E4C04F9B51AC3E564D2900</vt:lpwstr>
  </property>
  <property fmtid="{D5CDD505-2E9C-101B-9397-08002B2CF9AE}" pid="3" name="MSIP_Label_b0d11092-50c9-4e74-84b5-b1af078dc3d0_Enabled">
    <vt:lpwstr>True</vt:lpwstr>
  </property>
  <property fmtid="{D5CDD505-2E9C-101B-9397-08002B2CF9AE}" pid="4" name="MSIP_Label_b0d11092-50c9-4e74-84b5-b1af078dc3d0_SiteId">
    <vt:lpwstr>97c01ef8-0264-4eef-9c08-fb4a9ba1c0db</vt:lpwstr>
  </property>
  <property fmtid="{D5CDD505-2E9C-101B-9397-08002B2CF9AE}" pid="5" name="MSIP_Label_b0d11092-50c9-4e74-84b5-b1af078dc3d0_Ref">
    <vt:lpwstr>https://api.informationprotection.azure.com/api/97c01ef8-0264-4eef-9c08-fb4a9ba1c0db</vt:lpwstr>
  </property>
  <property fmtid="{D5CDD505-2E9C-101B-9397-08002B2CF9AE}" pid="6" name="MSIP_Label_b0d11092-50c9-4e74-84b5-b1af078dc3d0_Owner">
    <vt:lpwstr>dancsikb@mnb.hu</vt:lpwstr>
  </property>
  <property fmtid="{D5CDD505-2E9C-101B-9397-08002B2CF9AE}" pid="7" name="MSIP_Label_b0d11092-50c9-4e74-84b5-b1af078dc3d0_SetDate">
    <vt:lpwstr>2018-10-11T23:27:59.0573604+02:00</vt:lpwstr>
  </property>
  <property fmtid="{D5CDD505-2E9C-101B-9397-08002B2CF9AE}" pid="8" name="MSIP_Label_b0d11092-50c9-4e74-84b5-b1af078dc3d0_Name">
    <vt:lpwstr>Protected</vt:lpwstr>
  </property>
  <property fmtid="{D5CDD505-2E9C-101B-9397-08002B2CF9AE}" pid="9" name="MSIP_Label_b0d11092-50c9-4e74-84b5-b1af078dc3d0_Application">
    <vt:lpwstr>Microsoft Azure Information Protection</vt:lpwstr>
  </property>
  <property fmtid="{D5CDD505-2E9C-101B-9397-08002B2CF9AE}" pid="10" name="MSIP_Label_b0d11092-50c9-4e74-84b5-b1af078dc3d0_Extended_MSFT_Method">
    <vt:lpwstr>Automatic</vt:lpwstr>
  </property>
  <property fmtid="{D5CDD505-2E9C-101B-9397-08002B2CF9AE}" pid="11" name="Sensitivity">
    <vt:lpwstr>Protected</vt:lpwstr>
  </property>
</Properties>
</file>