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52"/>
  </p:notesMasterIdLst>
  <p:sldIdLst>
    <p:sldId id="278" r:id="rId6"/>
    <p:sldId id="377" r:id="rId7"/>
    <p:sldId id="348" r:id="rId8"/>
    <p:sldId id="353" r:id="rId9"/>
    <p:sldId id="354" r:id="rId10"/>
    <p:sldId id="387" r:id="rId11"/>
    <p:sldId id="386" r:id="rId12"/>
    <p:sldId id="379" r:id="rId13"/>
    <p:sldId id="441" r:id="rId14"/>
    <p:sldId id="442" r:id="rId15"/>
    <p:sldId id="381" r:id="rId16"/>
    <p:sldId id="349" r:id="rId17"/>
    <p:sldId id="356" r:id="rId18"/>
    <p:sldId id="371" r:id="rId19"/>
    <p:sldId id="357" r:id="rId20"/>
    <p:sldId id="443" r:id="rId21"/>
    <p:sldId id="350" r:id="rId22"/>
    <p:sldId id="260" r:id="rId23"/>
    <p:sldId id="359" r:id="rId24"/>
    <p:sldId id="396" r:id="rId25"/>
    <p:sldId id="395" r:id="rId26"/>
    <p:sldId id="263" r:id="rId27"/>
    <p:sldId id="372" r:id="rId28"/>
    <p:sldId id="398" r:id="rId29"/>
    <p:sldId id="388" r:id="rId30"/>
    <p:sldId id="389" r:id="rId31"/>
    <p:sldId id="399" r:id="rId32"/>
    <p:sldId id="439" r:id="rId33"/>
    <p:sldId id="438" r:id="rId34"/>
    <p:sldId id="392" r:id="rId35"/>
    <p:sldId id="394" r:id="rId36"/>
    <p:sldId id="351" r:id="rId37"/>
    <p:sldId id="364" r:id="rId38"/>
    <p:sldId id="373" r:id="rId39"/>
    <p:sldId id="376" r:id="rId40"/>
    <p:sldId id="440" r:id="rId41"/>
    <p:sldId id="352" r:id="rId42"/>
    <p:sldId id="367" r:id="rId43"/>
    <p:sldId id="368" r:id="rId44"/>
    <p:sldId id="380" r:id="rId45"/>
    <p:sldId id="893" r:id="rId46"/>
    <p:sldId id="385" r:id="rId47"/>
    <p:sldId id="384" r:id="rId48"/>
    <p:sldId id="382" r:id="rId49"/>
    <p:sldId id="894" r:id="rId50"/>
    <p:sldId id="286" r:id="rId5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eczki Ákos" initials="BÁ" lastIdx="2" clrIdx="0">
    <p:extLst/>
  </p:cmAuthor>
  <p:cmAuthor id="2" name="Nagy Tamás" initials="NT" lastIdx="16" clrIdx="1">
    <p:extLst>
      <p:ext uri="{19B8F6BF-5375-455C-9EA6-DF929625EA0E}">
        <p15:presenceInfo xmlns:p15="http://schemas.microsoft.com/office/powerpoint/2012/main" userId="S-1-5-21-1939357022-314196924-328618392-66550" providerId="AD"/>
      </p:ext>
    </p:extLst>
  </p:cmAuthor>
  <p:cmAuthor id="3" name="Oláh Zsolt" initials="OZs" lastIdx="1" clrIdx="2">
    <p:extLst>
      <p:ext uri="{19B8F6BF-5375-455C-9EA6-DF929625EA0E}">
        <p15:presenceInfo xmlns:p15="http://schemas.microsoft.com/office/powerpoint/2012/main" userId="Oláh Zsolt" providerId="None"/>
      </p:ext>
    </p:extLst>
  </p:cmAuthor>
  <p:cmAuthor id="4" name=" " initials="" lastIdx="1" clrIdx="3">
    <p:extLst>
      <p:ext uri="{19B8F6BF-5375-455C-9EA6-DF929625EA0E}">
        <p15:presenceInfo xmlns:p15="http://schemas.microsoft.com/office/powerpoint/2012/main" userId="S::dancsikb@mnb.hu::eb74de31-c7e1-415b-be9a-8e09876db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653"/>
    <a:srgbClr val="002060"/>
    <a:srgbClr val="0C2148"/>
    <a:srgbClr val="B8BBBB"/>
    <a:srgbClr val="165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57" autoAdjust="0"/>
  </p:normalViewPr>
  <p:slideViewPr>
    <p:cSldViewPr snapToGrid="0">
      <p:cViewPr varScale="1">
        <p:scale>
          <a:sx n="106" d="100"/>
          <a:sy n="106" d="100"/>
        </p:scale>
        <p:origin x="18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097FA-AAC0-4F26-8F43-0527FFE7FBA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04CFA10-04E4-4CBF-A8C3-E176812AF3D8}">
      <dgm:prSet phldrT="[Text]" custT="1"/>
      <dgm:spPr>
        <a:xfrm>
          <a:off x="425365" y="279288"/>
          <a:ext cx="7669663" cy="55836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0" noProof="0" dirty="0">
              <a:solidFill>
                <a:sysClr val="window" lastClr="FFFFFF"/>
              </a:solidFill>
              <a:latin typeface="Calibri" panose="020F0502020204030204" pitchFamily="34" charset="0"/>
              <a:ea typeface="+mn-ea"/>
              <a:cs typeface="+mn-cs"/>
            </a:rPr>
            <a:t>Global environment changed considerably since our previous report, but </a:t>
          </a:r>
          <a:r>
            <a:rPr lang="en-GB" sz="1700" b="1" noProof="0" dirty="0">
              <a:solidFill>
                <a:sysClr val="window" lastClr="FFFFFF"/>
              </a:solidFill>
              <a:latin typeface="Calibri" panose="020F0502020204030204" pitchFamily="34" charset="0"/>
              <a:ea typeface="+mn-ea"/>
              <a:cs typeface="+mn-cs"/>
            </a:rPr>
            <a:t>uncertainties have not diminished</a:t>
          </a:r>
          <a:r>
            <a:rPr lang="en-GB" sz="1700" b="0" noProof="0" dirty="0">
              <a:solidFill>
                <a:sysClr val="window" lastClr="FFFFFF"/>
              </a:solidFill>
              <a:latin typeface="Calibri" panose="020F0502020204030204" pitchFamily="34" charset="0"/>
              <a:ea typeface="+mn-ea"/>
              <a:cs typeface="+mn-cs"/>
            </a:rPr>
            <a:t>. Expectations regarding economic growth deteriorated, leading to a </a:t>
          </a:r>
          <a:r>
            <a:rPr lang="en-GB" sz="1700" b="1" noProof="0" dirty="0">
              <a:solidFill>
                <a:sysClr val="window" lastClr="FFFFFF"/>
              </a:solidFill>
              <a:latin typeface="Calibri" panose="020F0502020204030204" pitchFamily="34" charset="0"/>
              <a:ea typeface="+mn-ea"/>
              <a:cs typeface="+mn-cs"/>
            </a:rPr>
            <a:t>„wait-and-see” approach </a:t>
          </a:r>
          <a:r>
            <a:rPr lang="en-GB" sz="1700" b="0" noProof="0" dirty="0">
              <a:solidFill>
                <a:sysClr val="window" lastClr="FFFFFF"/>
              </a:solidFill>
              <a:latin typeface="Calibri" panose="020F0502020204030204" pitchFamily="34" charset="0"/>
              <a:ea typeface="+mn-ea"/>
              <a:cs typeface="+mn-cs"/>
            </a:rPr>
            <a:t>of main central banks</a:t>
          </a:r>
          <a:r>
            <a:rPr lang="hu-HU" sz="1700" b="0" dirty="0">
              <a:solidFill>
                <a:sysClr val="window" lastClr="FFFFFF"/>
              </a:solidFill>
              <a:latin typeface="Calibri" panose="020F0502020204030204" pitchFamily="34" charset="0"/>
              <a:ea typeface="+mn-ea"/>
              <a:cs typeface="+mn-cs"/>
            </a:rPr>
            <a:t>.</a:t>
          </a:r>
          <a:endParaRPr lang="en-US" sz="1700" b="0" dirty="0">
            <a:solidFill>
              <a:sysClr val="window" lastClr="FFFFFF"/>
            </a:solidFill>
            <a:latin typeface="Calibri" panose="020F0502020204030204" pitchFamily="34" charset="0"/>
            <a:ea typeface="+mn-ea"/>
            <a:cs typeface="+mn-cs"/>
          </a:endParaRPr>
        </a:p>
      </dgm:t>
    </dgm:pt>
    <dgm:pt modelId="{6C1AE329-1D17-4878-B075-6C303A98B794}" type="parTrans" cxnId="{9EE3A917-B5FF-49D7-B1E4-323D54AFA15E}">
      <dgm:prSet/>
      <dgm:spPr/>
      <dgm:t>
        <a:bodyPr/>
        <a:lstStyle/>
        <a:p>
          <a:endParaRPr lang="en-US" sz="1700" b="0">
            <a:latin typeface="Calibri" panose="020F0502020204030204" pitchFamily="34" charset="0"/>
          </a:endParaRPr>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ln>
        <a:effectLst/>
      </dgm:spPr>
      <dgm:t>
        <a:bodyPr/>
        <a:lstStyle/>
        <a:p>
          <a:endParaRPr lang="en-US" sz="1700" b="0">
            <a:latin typeface="Calibri" panose="020F0502020204030204" pitchFamily="34" charset="0"/>
          </a:endParaRPr>
        </a:p>
      </dgm:t>
    </dgm:pt>
    <dgm:pt modelId="{70B0B3A2-EDEF-4659-9657-A8DAC8482C8F}">
      <dgm:prSet phldrT="[Text]" custT="1"/>
      <dgm:spPr>
        <a:xfrm>
          <a:off x="884658" y="1116728"/>
          <a:ext cx="7210370"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0" noProof="0" dirty="0">
              <a:solidFill>
                <a:sysClr val="window" lastClr="FFFFFF"/>
              </a:solidFill>
              <a:latin typeface="Calibri" panose="020F0502020204030204" pitchFamily="34" charset="0"/>
              <a:ea typeface="+mn-ea"/>
              <a:cs typeface="+mn-cs"/>
            </a:rPr>
            <a:t>Lending to the private sector increases in a </a:t>
          </a:r>
          <a:r>
            <a:rPr lang="en-GB" sz="1700" b="1" noProof="0" dirty="0">
              <a:solidFill>
                <a:sysClr val="window" lastClr="FFFFFF"/>
              </a:solidFill>
              <a:latin typeface="Calibri" panose="020F0502020204030204" pitchFamily="34" charset="0"/>
              <a:ea typeface="+mn-ea"/>
              <a:cs typeface="+mn-cs"/>
            </a:rPr>
            <a:t>dynamic way</a:t>
          </a:r>
          <a:r>
            <a:rPr lang="en-GB" sz="1700" b="0" noProof="0" dirty="0">
              <a:solidFill>
                <a:sysClr val="window" lastClr="FFFFFF"/>
              </a:solidFill>
              <a:latin typeface="Calibri" panose="020F0502020204030204" pitchFamily="34" charset="0"/>
              <a:ea typeface="+mn-ea"/>
              <a:cs typeface="+mn-cs"/>
            </a:rPr>
            <a:t>, but it is based on </a:t>
          </a:r>
          <a:r>
            <a:rPr lang="en-GB" sz="1700" b="1" noProof="0" dirty="0">
              <a:solidFill>
                <a:sysClr val="window" lastClr="FFFFFF"/>
              </a:solidFill>
              <a:latin typeface="Calibri" panose="020F0502020204030204" pitchFamily="34" charset="0"/>
              <a:ea typeface="+mn-ea"/>
              <a:cs typeface="+mn-cs"/>
            </a:rPr>
            <a:t>stable fundamentals</a:t>
          </a:r>
          <a:r>
            <a:rPr lang="en-GB" sz="1700" b="0" noProof="0" dirty="0">
              <a:solidFill>
                <a:sysClr val="window" lastClr="FFFFFF"/>
              </a:solidFill>
              <a:latin typeface="Calibri" panose="020F0502020204030204" pitchFamily="34" charset="0"/>
              <a:ea typeface="+mn-ea"/>
              <a:cs typeface="+mn-cs"/>
            </a:rPr>
            <a:t>. No overheating can be detected in the trends in lending. </a:t>
          </a:r>
        </a:p>
      </dgm:t>
    </dgm:pt>
    <dgm:pt modelId="{7C15A863-0707-4BC0-A5A5-263EF038CA89}" type="parTrans" cxnId="{9B0241E9-B2BC-4AAF-A70C-96C4D3385CD4}">
      <dgm:prSet/>
      <dgm:spPr/>
      <dgm:t>
        <a:bodyPr/>
        <a:lstStyle/>
        <a:p>
          <a:endParaRPr lang="en-US" sz="1700" b="0">
            <a:latin typeface="Calibri" panose="020F0502020204030204" pitchFamily="34" charset="0"/>
          </a:endParaRPr>
        </a:p>
      </dgm:t>
    </dgm:pt>
    <dgm:pt modelId="{8D82642C-D480-4F38-A0C1-AABCFBD55753}" type="sibTrans" cxnId="{9B0241E9-B2BC-4AAF-A70C-96C4D3385CD4}">
      <dgm:prSet/>
      <dgm:spPr/>
      <dgm:t>
        <a:bodyPr/>
        <a:lstStyle/>
        <a:p>
          <a:endParaRPr lang="en-US" sz="1700" b="0">
            <a:latin typeface="Calibri" panose="020F0502020204030204" pitchFamily="34" charset="0"/>
          </a:endParaRPr>
        </a:p>
      </dgm:t>
    </dgm:pt>
    <dgm:pt modelId="{EFA88676-8367-42D1-948F-084FEC399EA3}">
      <dgm:prSet phldrT="[Text]" custT="1"/>
      <dgm:spPr>
        <a:xfrm>
          <a:off x="1094681" y="195416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700" b="0" noProof="0" dirty="0">
              <a:solidFill>
                <a:sysClr val="window" lastClr="FFFFFF"/>
              </a:solidFill>
              <a:latin typeface="Calibri" panose="020F0502020204030204" pitchFamily="34" charset="0"/>
              <a:ea typeface="+mn-ea"/>
              <a:cs typeface="+mn-cs"/>
            </a:rPr>
            <a:t>Considerable portion of delinquent </a:t>
          </a:r>
          <a:r>
            <a:rPr lang="hu-HU" sz="1700" b="0" noProof="0" dirty="0" err="1">
              <a:solidFill>
                <a:sysClr val="window" lastClr="FFFFFF"/>
              </a:solidFill>
              <a:latin typeface="Calibri" panose="020F0502020204030204" pitchFamily="34" charset="0"/>
              <a:ea typeface="+mn-ea"/>
              <a:cs typeface="+mn-cs"/>
            </a:rPr>
            <a:t>mortgage</a:t>
          </a:r>
          <a:r>
            <a:rPr lang="en-GB" sz="1700" b="0" noProof="0" dirty="0">
              <a:solidFill>
                <a:sysClr val="window" lastClr="FFFFFF"/>
              </a:solidFill>
              <a:latin typeface="Calibri" panose="020F0502020204030204" pitchFamily="34" charset="0"/>
              <a:ea typeface="+mn-ea"/>
              <a:cs typeface="+mn-cs"/>
            </a:rPr>
            <a:t> loans is handled by financial enterprises. The </a:t>
          </a:r>
          <a:r>
            <a:rPr lang="en-GB" sz="1700" b="1" noProof="0" dirty="0">
              <a:solidFill>
                <a:sysClr val="window" lastClr="FFFFFF"/>
              </a:solidFill>
              <a:latin typeface="Calibri" panose="020F0502020204030204" pitchFamily="34" charset="0"/>
              <a:ea typeface="+mn-ea"/>
              <a:cs typeface="+mn-cs"/>
            </a:rPr>
            <a:t>regionally heterogeneous real estate market upturn </a:t>
          </a:r>
          <a:r>
            <a:rPr lang="en-GB" sz="1700" b="0" noProof="0" dirty="0">
              <a:solidFill>
                <a:sysClr val="window" lastClr="FFFFFF"/>
              </a:solidFill>
              <a:latin typeface="Calibri" panose="020F0502020204030204" pitchFamily="34" charset="0"/>
              <a:ea typeface="+mn-ea"/>
              <a:cs typeface="+mn-cs"/>
            </a:rPr>
            <a:t>was </a:t>
          </a:r>
          <a:r>
            <a:rPr lang="en-GB" sz="1700" b="1" noProof="0" dirty="0">
              <a:solidFill>
                <a:sysClr val="window" lastClr="FFFFFF"/>
              </a:solidFill>
              <a:latin typeface="Calibri" panose="020F0502020204030204" pitchFamily="34" charset="0"/>
              <a:ea typeface="+mn-ea"/>
              <a:cs typeface="+mn-cs"/>
            </a:rPr>
            <a:t>not able to help mortgage loan debtors</a:t>
          </a:r>
          <a:r>
            <a:rPr lang="en-GB" sz="1700" b="0" noProof="0" dirty="0">
              <a:solidFill>
                <a:sysClr val="window" lastClr="FFFFFF"/>
              </a:solidFill>
              <a:latin typeface="Calibri" panose="020F0502020204030204" pitchFamily="34" charset="0"/>
              <a:ea typeface="+mn-ea"/>
              <a:cs typeface="+mn-cs"/>
            </a:rPr>
            <a:t> in a difficult situation </a:t>
          </a:r>
          <a:r>
            <a:rPr lang="en-GB" sz="1700" b="1" noProof="0" dirty="0">
              <a:solidFill>
                <a:sysClr val="window" lastClr="FFFFFF"/>
              </a:solidFill>
              <a:latin typeface="Calibri" panose="020F0502020204030204" pitchFamily="34" charset="0"/>
              <a:ea typeface="+mn-ea"/>
              <a:cs typeface="+mn-cs"/>
            </a:rPr>
            <a:t>everywhere</a:t>
          </a:r>
          <a:r>
            <a:rPr lang="hu-HU" sz="1700" b="1" dirty="0">
              <a:solidFill>
                <a:sysClr val="window" lastClr="FFFFFF"/>
              </a:solidFill>
              <a:latin typeface="Calibri" panose="020F0502020204030204" pitchFamily="34" charset="0"/>
              <a:ea typeface="+mn-ea"/>
              <a:cs typeface="+mn-cs"/>
            </a:rPr>
            <a:t>.</a:t>
          </a:r>
        </a:p>
      </dgm:t>
    </dgm:pt>
    <dgm:pt modelId="{A1F34558-4BB7-4C26-A997-32A677C85129}" type="parTrans" cxnId="{5DAE6B0B-1E3B-45DC-B537-F682628B1BEF}">
      <dgm:prSet/>
      <dgm:spPr/>
      <dgm:t>
        <a:bodyPr/>
        <a:lstStyle/>
        <a:p>
          <a:endParaRPr lang="en-US" sz="1700" b="0">
            <a:latin typeface="Calibri" panose="020F0502020204030204" pitchFamily="34" charset="0"/>
          </a:endParaRPr>
        </a:p>
      </dgm:t>
    </dgm:pt>
    <dgm:pt modelId="{43AB3A7B-190E-4069-8878-C1E024303589}" type="sibTrans" cxnId="{5DAE6B0B-1E3B-45DC-B537-F682628B1BEF}">
      <dgm:prSet/>
      <dgm:spPr/>
      <dgm:t>
        <a:bodyPr/>
        <a:lstStyle/>
        <a:p>
          <a:endParaRPr lang="en-US" sz="1700" b="0">
            <a:latin typeface="Calibri" panose="020F0502020204030204" pitchFamily="34" charset="0"/>
          </a:endParaRPr>
        </a:p>
      </dgm:t>
    </dgm:pt>
    <dgm:pt modelId="{69208AF2-A5F9-4B43-AB41-3EC22556E880}">
      <dgm:prSet phldrT="[Text]" custT="1"/>
      <dgm:spPr>
        <a:xfrm>
          <a:off x="884658" y="3628520"/>
          <a:ext cx="7210370" cy="558364"/>
        </a:xfrm>
        <a:solidFill>
          <a:schemeClr val="tx2"/>
        </a:solidFill>
        <a:ln w="25400" cap="flat" cmpd="sng" algn="ctr">
          <a:solidFill>
            <a:sysClr val="window" lastClr="FFFFFF">
              <a:hueOff val="0"/>
              <a:satOff val="0"/>
              <a:lumOff val="0"/>
              <a:alphaOff val="0"/>
            </a:sysClr>
          </a:solidFill>
          <a:prstDash val="solid"/>
        </a:ln>
        <a:effectLst/>
      </dgm:spPr>
      <dgm:t>
        <a:bodyPr/>
        <a:lstStyle/>
        <a:p>
          <a:pPr>
            <a:buNone/>
          </a:pPr>
          <a:r>
            <a:rPr lang="en-GB" sz="1700" b="0" noProof="0" dirty="0">
              <a:solidFill>
                <a:sysClr val="window" lastClr="FFFFFF"/>
              </a:solidFill>
              <a:latin typeface="Calibri" panose="020F0502020204030204" pitchFamily="34" charset="0"/>
              <a:ea typeface="+mn-ea"/>
              <a:cs typeface="+mn-cs"/>
            </a:rPr>
            <a:t>Banks’ profitability moderated as a reason of the reduction in the reversals of impairments and started to </a:t>
          </a:r>
          <a:r>
            <a:rPr lang="en-GB" sz="1700" b="1" noProof="0" dirty="0">
              <a:solidFill>
                <a:sysClr val="window" lastClr="FFFFFF"/>
              </a:solidFill>
              <a:latin typeface="Calibri" panose="020F0502020204030204" pitchFamily="34" charset="0"/>
              <a:ea typeface="+mn-ea"/>
              <a:cs typeface="+mn-cs"/>
            </a:rPr>
            <a:t>converge to its sustainable level</a:t>
          </a:r>
          <a:r>
            <a:rPr lang="en-GB" sz="1700" b="0" noProof="0" dirty="0">
              <a:solidFill>
                <a:sysClr val="window" lastClr="FFFFFF"/>
              </a:solidFill>
              <a:latin typeface="Calibri" panose="020F0502020204030204" pitchFamily="34" charset="0"/>
              <a:ea typeface="+mn-ea"/>
              <a:cs typeface="+mn-cs"/>
            </a:rPr>
            <a:t>. </a:t>
          </a:r>
          <a:r>
            <a:rPr lang="en-GB" sz="1700" b="1" noProof="0" dirty="0">
              <a:solidFill>
                <a:sysClr val="window" lastClr="FFFFFF"/>
              </a:solidFill>
              <a:latin typeface="Calibri" panose="020F0502020204030204" pitchFamily="34" charset="0"/>
              <a:ea typeface="+mn-ea"/>
              <a:cs typeface="+mn-cs"/>
            </a:rPr>
            <a:t>Increasing efficiency </a:t>
          </a:r>
          <a:r>
            <a:rPr lang="en-GB" sz="1700" b="0" noProof="0" dirty="0">
              <a:solidFill>
                <a:sysClr val="window" lastClr="FFFFFF"/>
              </a:solidFill>
              <a:latin typeface="Calibri" panose="020F0502020204030204" pitchFamily="34" charset="0"/>
              <a:ea typeface="+mn-ea"/>
              <a:cs typeface="+mn-cs"/>
            </a:rPr>
            <a:t>and </a:t>
          </a:r>
          <a:r>
            <a:rPr lang="en-GB" sz="1700" b="1" noProof="0" dirty="0">
              <a:solidFill>
                <a:sysClr val="window" lastClr="FFFFFF"/>
              </a:solidFill>
              <a:latin typeface="Calibri" panose="020F0502020204030204" pitchFamily="34" charset="0"/>
              <a:ea typeface="+mn-ea"/>
              <a:cs typeface="+mn-cs"/>
            </a:rPr>
            <a:t>credit penetration</a:t>
          </a:r>
          <a:r>
            <a:rPr lang="en-GB" sz="1700" b="0" noProof="0" dirty="0">
              <a:solidFill>
                <a:sysClr val="window" lastClr="FFFFFF"/>
              </a:solidFill>
              <a:latin typeface="Calibri" panose="020F0502020204030204" pitchFamily="34" charset="0"/>
              <a:ea typeface="+mn-ea"/>
              <a:cs typeface="+mn-cs"/>
            </a:rPr>
            <a:t> can increase profitability in the </a:t>
          </a:r>
          <a:r>
            <a:rPr lang="en-GB" sz="1700" b="1" noProof="0" dirty="0">
              <a:solidFill>
                <a:sysClr val="window" lastClr="FFFFFF"/>
              </a:solidFill>
              <a:latin typeface="Calibri" panose="020F0502020204030204" pitchFamily="34" charset="0"/>
              <a:ea typeface="+mn-ea"/>
              <a:cs typeface="+mn-cs"/>
            </a:rPr>
            <a:t>long-run</a:t>
          </a:r>
          <a:r>
            <a:rPr lang="en-GB" sz="1700" b="0" noProof="0" dirty="0">
              <a:solidFill>
                <a:sysClr val="window" lastClr="FFFFFF"/>
              </a:solidFill>
              <a:latin typeface="Calibri" panose="020F0502020204030204" pitchFamily="34" charset="0"/>
              <a:ea typeface="+mn-ea"/>
              <a:cs typeface="+mn-cs"/>
            </a:rPr>
            <a:t>.</a:t>
          </a:r>
        </a:p>
      </dgm:t>
    </dgm:pt>
    <dgm:pt modelId="{304DF2D7-55D2-4243-A427-3708D9DF73DB}" type="parTrans" cxnId="{9576B531-47B9-4FC6-8440-44E4C140F2B7}">
      <dgm:prSet/>
      <dgm:spPr/>
      <dgm:t>
        <a:bodyPr/>
        <a:lstStyle/>
        <a:p>
          <a:endParaRPr lang="en-US" sz="1700" b="0">
            <a:latin typeface="Calibri" panose="020F0502020204030204" pitchFamily="34" charset="0"/>
          </a:endParaRPr>
        </a:p>
      </dgm:t>
    </dgm:pt>
    <dgm:pt modelId="{783ECCF3-97A7-4B6C-9C9A-B28550F7AA52}" type="sibTrans" cxnId="{9576B531-47B9-4FC6-8440-44E4C140F2B7}">
      <dgm:prSet/>
      <dgm:spPr/>
      <dgm:t>
        <a:bodyPr/>
        <a:lstStyle/>
        <a:p>
          <a:endParaRPr lang="en-US" sz="1700" b="0">
            <a:latin typeface="Calibri" panose="020F0502020204030204" pitchFamily="34" charset="0"/>
          </a:endParaRPr>
        </a:p>
      </dgm:t>
    </dgm:pt>
    <dgm:pt modelId="{0BFC8E7A-03B1-4146-B79A-4D6626CF5D37}">
      <dgm:prSet phldrT="[Text]" custT="1"/>
      <dgm:spPr>
        <a:xfrm>
          <a:off x="884658" y="1116728"/>
          <a:ext cx="7210370"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1" noProof="0" dirty="0">
              <a:solidFill>
                <a:sysClr val="window" lastClr="FFFFFF"/>
              </a:solidFill>
              <a:latin typeface="Calibri" panose="020F0502020204030204" pitchFamily="34" charset="0"/>
              <a:ea typeface="+mn-ea"/>
              <a:cs typeface="+mn-cs"/>
            </a:rPr>
            <a:t>Interest rate risk is contained </a:t>
          </a:r>
          <a:r>
            <a:rPr lang="en-GB" sz="1700" b="0" noProof="0" dirty="0">
              <a:solidFill>
                <a:sysClr val="window" lastClr="FFFFFF"/>
              </a:solidFill>
              <a:latin typeface="Calibri" panose="020F0502020204030204" pitchFamily="34" charset="0"/>
              <a:ea typeface="+mn-ea"/>
              <a:cs typeface="+mn-cs"/>
            </a:rPr>
            <a:t>through the new </a:t>
          </a:r>
          <a:r>
            <a:rPr lang="en-GB" sz="1700" b="1" noProof="0" dirty="0">
              <a:solidFill>
                <a:sysClr val="window" lastClr="FFFFFF"/>
              </a:solidFill>
              <a:latin typeface="Calibri" panose="020F0502020204030204" pitchFamily="34" charset="0"/>
              <a:ea typeface="+mn-ea"/>
              <a:cs typeface="+mn-cs"/>
            </a:rPr>
            <a:t>MNB recommendation </a:t>
          </a:r>
          <a:r>
            <a:rPr lang="en-GB" sz="1700" b="0" noProof="0" dirty="0">
              <a:solidFill>
                <a:sysClr val="window" lastClr="FFFFFF"/>
              </a:solidFill>
              <a:latin typeface="Calibri" panose="020F0502020204030204" pitchFamily="34" charset="0"/>
              <a:ea typeface="+mn-ea"/>
              <a:cs typeface="+mn-cs"/>
            </a:rPr>
            <a:t>in the household segment and through the </a:t>
          </a:r>
          <a:r>
            <a:rPr lang="en-GB" sz="1700" b="1" noProof="0" dirty="0" err="1">
              <a:solidFill>
                <a:sysClr val="window" lastClr="FFFFFF"/>
              </a:solidFill>
              <a:latin typeface="Calibri" panose="020F0502020204030204" pitchFamily="34" charset="0"/>
              <a:ea typeface="+mn-ea"/>
              <a:cs typeface="+mn-cs"/>
            </a:rPr>
            <a:t>NHP</a:t>
          </a:r>
          <a:r>
            <a:rPr lang="en-GB" sz="1700" b="1" noProof="0" dirty="0">
              <a:solidFill>
                <a:sysClr val="window" lastClr="FFFFFF"/>
              </a:solidFill>
              <a:latin typeface="Calibri" panose="020F0502020204030204" pitchFamily="34" charset="0"/>
              <a:ea typeface="+mn-ea"/>
              <a:cs typeface="+mn-cs"/>
            </a:rPr>
            <a:t> fix </a:t>
          </a:r>
          <a:r>
            <a:rPr lang="en-GB" sz="1700" b="0" noProof="0" dirty="0">
              <a:solidFill>
                <a:sysClr val="window" lastClr="FFFFFF"/>
              </a:solidFill>
              <a:latin typeface="Calibri" panose="020F0502020204030204" pitchFamily="34" charset="0"/>
              <a:ea typeface="+mn-ea"/>
              <a:cs typeface="+mn-cs"/>
            </a:rPr>
            <a:t>scheme in the corporate one. The </a:t>
          </a:r>
          <a:r>
            <a:rPr lang="en-GB" sz="1700" b="1" noProof="0" dirty="0">
              <a:solidFill>
                <a:sysClr val="window" lastClr="FFFFFF"/>
              </a:solidFill>
              <a:latin typeface="Calibri" panose="020F0502020204030204" pitchFamily="34" charset="0"/>
              <a:ea typeface="+mn-ea"/>
              <a:cs typeface="+mn-cs"/>
            </a:rPr>
            <a:t>Bond Funding for Growth Scheme</a:t>
          </a:r>
          <a:r>
            <a:rPr lang="en-GB" sz="1700" b="0" noProof="0" dirty="0">
              <a:solidFill>
                <a:sysClr val="window" lastClr="FFFFFF"/>
              </a:solidFill>
              <a:latin typeface="Calibri" panose="020F0502020204030204" pitchFamily="34" charset="0"/>
              <a:ea typeface="+mn-ea"/>
              <a:cs typeface="+mn-cs"/>
            </a:rPr>
            <a:t> contributes to the </a:t>
          </a:r>
          <a:r>
            <a:rPr lang="en-GB" sz="1700" b="1" noProof="0" dirty="0">
              <a:solidFill>
                <a:sysClr val="window" lastClr="FFFFFF"/>
              </a:solidFill>
              <a:latin typeface="Calibri" panose="020F0502020204030204" pitchFamily="34" charset="0"/>
              <a:ea typeface="+mn-ea"/>
              <a:cs typeface="+mn-cs"/>
            </a:rPr>
            <a:t>diversification of funding </a:t>
          </a:r>
          <a:r>
            <a:rPr lang="hu-HU" sz="1700" b="0" noProof="0" dirty="0">
              <a:solidFill>
                <a:sysClr val="window" lastClr="FFFFFF"/>
              </a:solidFill>
              <a:latin typeface="Calibri" panose="020F0502020204030204" pitchFamily="34" charset="0"/>
              <a:ea typeface="+mn-ea"/>
              <a:cs typeface="+mn-cs"/>
            </a:rPr>
            <a:t>of</a:t>
          </a:r>
          <a:r>
            <a:rPr lang="en-GB" sz="1700" b="0" noProof="0" dirty="0">
              <a:solidFill>
                <a:sysClr val="window" lastClr="FFFFFF"/>
              </a:solidFill>
              <a:latin typeface="Calibri" panose="020F0502020204030204" pitchFamily="34" charset="0"/>
              <a:ea typeface="+mn-ea"/>
              <a:cs typeface="+mn-cs"/>
            </a:rPr>
            <a:t> enterprises</a:t>
          </a:r>
          <a:r>
            <a:rPr lang="hu-HU" sz="1700" b="0" dirty="0">
              <a:solidFill>
                <a:sysClr val="window" lastClr="FFFFFF"/>
              </a:solidFill>
              <a:latin typeface="Calibri" panose="020F0502020204030204" pitchFamily="34" charset="0"/>
              <a:ea typeface="+mn-ea"/>
              <a:cs typeface="+mn-cs"/>
            </a:rPr>
            <a:t>.</a:t>
          </a:r>
        </a:p>
      </dgm:t>
    </dgm:pt>
    <dgm:pt modelId="{1F6D3198-E1CF-45EA-86F0-1AFBF275DDCA}" type="parTrans" cxnId="{FB6AC1A0-137A-42F1-B3A7-4956F5E49275}">
      <dgm:prSet/>
      <dgm:spPr/>
      <dgm:t>
        <a:bodyPr/>
        <a:lstStyle/>
        <a:p>
          <a:endParaRPr lang="hu-HU" sz="1700"/>
        </a:p>
      </dgm:t>
    </dgm:pt>
    <dgm:pt modelId="{A2FF5C5B-918A-48E2-8014-D5991F47411B}" type="sibTrans" cxnId="{FB6AC1A0-137A-42F1-B3A7-4956F5E49275}">
      <dgm:prSet/>
      <dgm:spPr/>
      <dgm:t>
        <a:bodyPr/>
        <a:lstStyle/>
        <a:p>
          <a:endParaRPr lang="hu-HU" sz="1700"/>
        </a:p>
      </dgm:t>
    </dgm:pt>
    <dgm:pt modelId="{73B4617D-D96A-42D9-9146-915588F81758}">
      <dgm:prSet phldrT="[Text]" custT="1"/>
      <dgm:spPr>
        <a:xfrm>
          <a:off x="425365" y="279288"/>
          <a:ext cx="7669663"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0" noProof="0" dirty="0">
              <a:solidFill>
                <a:sysClr val="window" lastClr="FFFFFF"/>
              </a:solidFill>
              <a:latin typeface="Calibri" panose="020F0502020204030204" pitchFamily="34" charset="0"/>
              <a:ea typeface="+mn-ea"/>
              <a:cs typeface="+mn-cs"/>
            </a:rPr>
            <a:t>Housing prices grew further, the </a:t>
          </a:r>
          <a:r>
            <a:rPr lang="en-GB" sz="1700" b="1" noProof="0" dirty="0">
              <a:solidFill>
                <a:sysClr val="window" lastClr="FFFFFF"/>
              </a:solidFill>
              <a:latin typeface="Calibri" panose="020F0502020204030204" pitchFamily="34" charset="0"/>
              <a:ea typeface="+mn-ea"/>
              <a:cs typeface="+mn-cs"/>
            </a:rPr>
            <a:t>risk of overvaluation in the capital continued to rise</a:t>
          </a:r>
          <a:r>
            <a:rPr lang="en-GB" sz="1700" b="0" noProof="0" dirty="0">
              <a:solidFill>
                <a:sysClr val="window" lastClr="FFFFFF"/>
              </a:solidFill>
              <a:latin typeface="Calibri" panose="020F0502020204030204" pitchFamily="34" charset="0"/>
              <a:ea typeface="+mn-ea"/>
              <a:cs typeface="+mn-cs"/>
            </a:rPr>
            <a:t>. The relative low proportion of risky mortgage loans limits the impact of a housing market shock on the banking sector.</a:t>
          </a:r>
        </a:p>
      </dgm:t>
    </dgm:pt>
    <dgm:pt modelId="{D73E14B0-4962-490F-827B-966D332569EB}" type="sibTrans" cxnId="{9E3D65CB-2D2A-413F-8F8C-6850AB8C9DE0}">
      <dgm:prSet/>
      <dgm:spPr/>
      <dgm:t>
        <a:bodyPr/>
        <a:lstStyle/>
        <a:p>
          <a:endParaRPr lang="hu-HU" sz="1700"/>
        </a:p>
      </dgm:t>
    </dgm:pt>
    <dgm:pt modelId="{61C2D562-A479-4025-BA79-1C8B63BDA692}" type="parTrans" cxnId="{9E3D65CB-2D2A-413F-8F8C-6850AB8C9DE0}">
      <dgm:prSet/>
      <dgm:spPr/>
      <dgm:t>
        <a:bodyPr/>
        <a:lstStyle/>
        <a:p>
          <a:endParaRPr lang="hu-HU" sz="1700"/>
        </a:p>
      </dgm:t>
    </dgm:pt>
    <dgm:pt modelId="{A496933C-63CB-4A93-88C2-69E1CBDD14C6}" type="pres">
      <dgm:prSet presAssocID="{5E7097FA-AAC0-4F26-8F43-0527FFE7FBAB}" presName="Name0" presStyleCnt="0">
        <dgm:presLayoutVars>
          <dgm:chMax val="7"/>
          <dgm:chPref val="7"/>
          <dgm:dir/>
        </dgm:presLayoutVars>
      </dgm:prSet>
      <dgm:spPr/>
    </dgm:pt>
    <dgm:pt modelId="{FEF91705-633F-4C3F-9E50-CE38CE378F12}" type="pres">
      <dgm:prSet presAssocID="{5E7097FA-AAC0-4F26-8F43-0527FFE7FBAB}" presName="Name1" presStyleCnt="0"/>
      <dgm:spPr/>
    </dgm:pt>
    <dgm:pt modelId="{B718FBFA-8DA3-44FC-B167-3DDDB6BC26D0}" type="pres">
      <dgm:prSet presAssocID="{5E7097FA-AAC0-4F26-8F43-0527FFE7FBAB}" presName="cycle" presStyleCnt="0"/>
      <dgm:spPr/>
    </dgm:pt>
    <dgm:pt modelId="{A733D9AC-B6EB-4B04-9876-C44D7114C4C2}" type="pres">
      <dgm:prSet presAssocID="{5E7097FA-AAC0-4F26-8F43-0527FFE7FBAB}" presName="srcNode" presStyleLbl="node1" presStyleIdx="0" presStyleCnt="6"/>
      <dgm:spPr/>
    </dgm:pt>
    <dgm:pt modelId="{F02D9F89-3136-4400-8880-6F4C9D1922CA}" type="pres">
      <dgm:prSet presAssocID="{5E7097FA-AAC0-4F26-8F43-0527FFE7FBAB}" presName="conn" presStyleLbl="parChTrans1D2" presStyleIdx="0" presStyleCnt="1"/>
      <dgm:spPr/>
    </dgm:pt>
    <dgm:pt modelId="{EBE1A0F6-6BED-494C-8DF5-6066A4DB3B33}" type="pres">
      <dgm:prSet presAssocID="{5E7097FA-AAC0-4F26-8F43-0527FFE7FBAB}" presName="extraNode" presStyleLbl="node1" presStyleIdx="0" presStyleCnt="6"/>
      <dgm:spPr/>
    </dgm:pt>
    <dgm:pt modelId="{7FB9DF1B-7C08-452A-BDE2-790C0F44BA3C}" type="pres">
      <dgm:prSet presAssocID="{5E7097FA-AAC0-4F26-8F43-0527FFE7FBAB}" presName="dstNode" presStyleLbl="node1" presStyleIdx="0" presStyleCnt="6"/>
      <dgm:spPr/>
    </dgm:pt>
    <dgm:pt modelId="{D0BBA9B4-F286-488B-BA4B-91A2B12188B1}" type="pres">
      <dgm:prSet presAssocID="{C04CFA10-04E4-4CBF-A8C3-E176812AF3D8}" presName="text_1" presStyleLbl="node1" presStyleIdx="0" presStyleCnt="6" custScaleY="129004">
        <dgm:presLayoutVars>
          <dgm:bulletEnabled val="1"/>
        </dgm:presLayoutVars>
      </dgm:prSet>
      <dgm:spPr/>
    </dgm:pt>
    <dgm:pt modelId="{CB65F9B7-AA64-4F17-89F1-11D84E0B4F5E}" type="pres">
      <dgm:prSet presAssocID="{C04CFA10-04E4-4CBF-A8C3-E176812AF3D8}" presName="accent_1" presStyleCnt="0"/>
      <dgm:spPr/>
    </dgm:pt>
    <dgm:pt modelId="{17989FF0-9458-4918-9644-66FC8361081F}" type="pres">
      <dgm:prSet presAssocID="{C04CFA10-04E4-4CBF-A8C3-E176812AF3D8}" presName="accentRepeatNode" presStyleLbl="solidFgAcc1" presStyleIdx="0" presStyleCnt="6" custLinFactNeighborX="-547"/>
      <dgm:spPr>
        <a:xfrm>
          <a:off x="76388" y="209492"/>
          <a:ext cx="697955" cy="697955"/>
        </a:xfrm>
        <a:prstGeom prst="ellipse">
          <a:avLst/>
        </a:prstGeom>
        <a:solidFill>
          <a:schemeClr val="bg1"/>
        </a:solidFill>
        <a:ln w="25400" cap="flat" cmpd="sng" algn="ctr">
          <a:solidFill>
            <a:srgbClr val="202653">
              <a:hueOff val="0"/>
              <a:satOff val="0"/>
              <a:lumOff val="0"/>
              <a:alphaOff val="0"/>
            </a:srgbClr>
          </a:solidFill>
          <a:prstDash val="solid"/>
        </a:ln>
        <a:effectLst/>
      </dgm:spPr>
    </dgm:pt>
    <dgm:pt modelId="{9B3D779A-965A-4FD6-814B-7881F1A1A2BC}" type="pres">
      <dgm:prSet presAssocID="{73B4617D-D96A-42D9-9146-915588F81758}" presName="text_2" presStyleLbl="node1" presStyleIdx="1" presStyleCnt="6" custScaleY="122715">
        <dgm:presLayoutVars>
          <dgm:bulletEnabled val="1"/>
        </dgm:presLayoutVars>
      </dgm:prSet>
      <dgm:spPr>
        <a:prstGeom prst="rect">
          <a:avLst/>
        </a:prstGeom>
      </dgm:spPr>
    </dgm:pt>
    <dgm:pt modelId="{95CD7E57-4C86-48C0-A8B7-1F2B9DAFBC59}" type="pres">
      <dgm:prSet presAssocID="{73B4617D-D96A-42D9-9146-915588F81758}" presName="accent_2" presStyleCnt="0"/>
      <dgm:spPr/>
    </dgm:pt>
    <dgm:pt modelId="{22EBB5E2-1E7A-4E52-9DF7-8D503A7ECB4F}" type="pres">
      <dgm:prSet presAssocID="{73B4617D-D96A-42D9-9146-915588F81758}" presName="accentRepeatNode" presStyleLbl="solidFgAcc1" presStyleIdx="1" presStyleCnt="6"/>
      <dgm:spPr>
        <a:ln w="25400">
          <a:solidFill>
            <a:schemeClr val="tx2"/>
          </a:solidFill>
        </a:ln>
      </dgm:spPr>
    </dgm:pt>
    <dgm:pt modelId="{E2FC0701-CA75-46A5-83E5-5C5496C652C7}" type="pres">
      <dgm:prSet presAssocID="{70B0B3A2-EDEF-4659-9657-A8DAC8482C8F}" presName="text_3" presStyleLbl="node1" presStyleIdx="2" presStyleCnt="6" custScaleY="127608">
        <dgm:presLayoutVars>
          <dgm:bulletEnabled val="1"/>
        </dgm:presLayoutVars>
      </dgm:prSet>
      <dgm:spPr>
        <a:prstGeom prst="rect">
          <a:avLst/>
        </a:prstGeom>
      </dgm:spPr>
    </dgm:pt>
    <dgm:pt modelId="{186B8600-61A1-479F-B59E-7986D19D86DB}" type="pres">
      <dgm:prSet presAssocID="{70B0B3A2-EDEF-4659-9657-A8DAC8482C8F}" presName="accent_3" presStyleCnt="0"/>
      <dgm:spPr/>
    </dgm:pt>
    <dgm:pt modelId="{1A9AED78-025F-400B-A508-978FCBF3A8EB}" type="pres">
      <dgm:prSet presAssocID="{70B0B3A2-EDEF-4659-9657-A8DAC8482C8F}" presName="accentRepeatNode" presStyleLbl="solidFgAcc1" presStyleIdx="2" presStyleCnt="6"/>
      <dgm:spPr>
        <a:xfrm>
          <a:off x="535681" y="1046933"/>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A81684A5-59CD-4746-9D10-939FA9B25FE8}" type="pres">
      <dgm:prSet presAssocID="{0BFC8E7A-03B1-4146-B79A-4D6626CF5D37}" presName="text_4" presStyleLbl="node1" presStyleIdx="3" presStyleCnt="6" custScaleY="163996">
        <dgm:presLayoutVars>
          <dgm:bulletEnabled val="1"/>
        </dgm:presLayoutVars>
      </dgm:prSet>
      <dgm:spPr/>
    </dgm:pt>
    <dgm:pt modelId="{2DC7CCFB-952F-4320-B7CB-09DFCCE5A32F}" type="pres">
      <dgm:prSet presAssocID="{0BFC8E7A-03B1-4146-B79A-4D6626CF5D37}" presName="accent_4" presStyleCnt="0"/>
      <dgm:spPr/>
    </dgm:pt>
    <dgm:pt modelId="{60E6B141-FA08-45BC-B7B6-2A34E9087343}" type="pres">
      <dgm:prSet presAssocID="{0BFC8E7A-03B1-4146-B79A-4D6626CF5D37}" presName="accentRepeatNode" presStyleLbl="solidFgAcc1" presStyleIdx="3" presStyleCnt="6"/>
      <dgm:spPr>
        <a:ln w="25400">
          <a:solidFill>
            <a:schemeClr val="tx2"/>
          </a:solidFill>
        </a:ln>
      </dgm:spPr>
    </dgm:pt>
    <dgm:pt modelId="{8EED8AEF-649B-4AA3-A380-F0FEE137A9E9}" type="pres">
      <dgm:prSet presAssocID="{EFA88676-8367-42D1-948F-084FEC399EA3}" presName="text_5" presStyleLbl="node1" presStyleIdx="4" presStyleCnt="6" custScaleY="130913">
        <dgm:presLayoutVars>
          <dgm:bulletEnabled val="1"/>
        </dgm:presLayoutVars>
      </dgm:prSet>
      <dgm:spPr/>
    </dgm:pt>
    <dgm:pt modelId="{25A4A679-2C1F-4A89-9496-5309CFFDF469}" type="pres">
      <dgm:prSet presAssocID="{EFA88676-8367-42D1-948F-084FEC399EA3}" presName="accent_5" presStyleCnt="0"/>
      <dgm:spPr/>
    </dgm:pt>
    <dgm:pt modelId="{EC4811AD-BE8E-4DD2-BF04-7DB52222E530}" type="pres">
      <dgm:prSet presAssocID="{EFA88676-8367-42D1-948F-084FEC399EA3}" presName="accentRepeatNode" presStyleLbl="solidFgAcc1" presStyleIdx="4" presStyleCnt="6"/>
      <dgm:spPr>
        <a:xfrm>
          <a:off x="745704" y="188437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952603C1-5078-46F4-A6D2-ECD3205B0319}" type="pres">
      <dgm:prSet presAssocID="{69208AF2-A5F9-4B43-AB41-3EC22556E880}" presName="text_6" presStyleLbl="node1" presStyleIdx="5" presStyleCnt="6" custScaleY="126462">
        <dgm:presLayoutVars>
          <dgm:bulletEnabled val="1"/>
        </dgm:presLayoutVars>
      </dgm:prSet>
      <dgm:spPr/>
    </dgm:pt>
    <dgm:pt modelId="{E355618D-4E8E-4E1C-9F3D-B128A4595CBF}" type="pres">
      <dgm:prSet presAssocID="{69208AF2-A5F9-4B43-AB41-3EC22556E880}" presName="accent_6" presStyleCnt="0"/>
      <dgm:spPr/>
    </dgm:pt>
    <dgm:pt modelId="{FCFF821D-A27E-4653-A725-D8468E738ECB}" type="pres">
      <dgm:prSet presAssocID="{69208AF2-A5F9-4B43-AB41-3EC22556E880}" presName="accentRepeatNode" presStyleLbl="solidFgAcc1" presStyleIdx="5" presStyleCnt="6"/>
      <dgm:spPr>
        <a:xfrm>
          <a:off x="535681" y="355872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Lst>
  <dgm:cxnLst>
    <dgm:cxn modelId="{5DAE6B0B-1E3B-45DC-B537-F682628B1BEF}" srcId="{5E7097FA-AAC0-4F26-8F43-0527FFE7FBAB}" destId="{EFA88676-8367-42D1-948F-084FEC399EA3}" srcOrd="4" destOrd="0" parTransId="{A1F34558-4BB7-4C26-A997-32A677C85129}" sibTransId="{43AB3A7B-190E-4069-8878-C1E024303589}"/>
    <dgm:cxn modelId="{9EE3A917-B5FF-49D7-B1E4-323D54AFA15E}" srcId="{5E7097FA-AAC0-4F26-8F43-0527FFE7FBAB}" destId="{C04CFA10-04E4-4CBF-A8C3-E176812AF3D8}" srcOrd="0" destOrd="0" parTransId="{6C1AE329-1D17-4878-B075-6C303A98B794}" sibTransId="{3AA26668-2F16-4C06-BD54-25336C3A7567}"/>
    <dgm:cxn modelId="{9576B531-47B9-4FC6-8440-44E4C140F2B7}" srcId="{5E7097FA-AAC0-4F26-8F43-0527FFE7FBAB}" destId="{69208AF2-A5F9-4B43-AB41-3EC22556E880}" srcOrd="5" destOrd="0" parTransId="{304DF2D7-55D2-4243-A427-3708D9DF73DB}" sibTransId="{783ECCF3-97A7-4B6C-9C9A-B28550F7AA52}"/>
    <dgm:cxn modelId="{25C45C33-1FF8-4D9C-9DB5-83756FF22716}" type="presOf" srcId="{69208AF2-A5F9-4B43-AB41-3EC22556E880}" destId="{952603C1-5078-46F4-A6D2-ECD3205B0319}" srcOrd="0" destOrd="0" presId="urn:microsoft.com/office/officeart/2008/layout/VerticalCurvedList"/>
    <dgm:cxn modelId="{3FC38534-A369-4619-80CF-E58FA8DAE7B7}" type="presOf" srcId="{70B0B3A2-EDEF-4659-9657-A8DAC8482C8F}" destId="{E2FC0701-CA75-46A5-83E5-5C5496C652C7}" srcOrd="0" destOrd="0" presId="urn:microsoft.com/office/officeart/2008/layout/VerticalCurvedList"/>
    <dgm:cxn modelId="{D40B005D-98DB-4CCD-9AA9-A4BF7963E756}" type="presOf" srcId="{0BFC8E7A-03B1-4146-B79A-4D6626CF5D37}" destId="{A81684A5-59CD-4746-9D10-939FA9B25FE8}" srcOrd="0" destOrd="0" presId="urn:microsoft.com/office/officeart/2008/layout/VerticalCurvedList"/>
    <dgm:cxn modelId="{F491C45E-348A-48C6-9981-029B3ED51A7A}" type="presOf" srcId="{C04CFA10-04E4-4CBF-A8C3-E176812AF3D8}" destId="{D0BBA9B4-F286-488B-BA4B-91A2B12188B1}" srcOrd="0" destOrd="0" presId="urn:microsoft.com/office/officeart/2008/layout/VerticalCurvedList"/>
    <dgm:cxn modelId="{2CC73F45-1EDD-4CCF-B47F-5679CE3E7EA1}" type="presOf" srcId="{73B4617D-D96A-42D9-9146-915588F81758}" destId="{9B3D779A-965A-4FD6-814B-7881F1A1A2BC}" srcOrd="0" destOrd="0" presId="urn:microsoft.com/office/officeart/2008/layout/VerticalCurvedList"/>
    <dgm:cxn modelId="{313CA59E-5B6A-411D-A3DD-731EF0EA632A}" type="presOf" srcId="{3AA26668-2F16-4C06-BD54-25336C3A7567}" destId="{F02D9F89-3136-4400-8880-6F4C9D1922CA}" srcOrd="0" destOrd="0" presId="urn:microsoft.com/office/officeart/2008/layout/VerticalCurvedList"/>
    <dgm:cxn modelId="{FB6AC1A0-137A-42F1-B3A7-4956F5E49275}" srcId="{5E7097FA-AAC0-4F26-8F43-0527FFE7FBAB}" destId="{0BFC8E7A-03B1-4146-B79A-4D6626CF5D37}" srcOrd="3" destOrd="0" parTransId="{1F6D3198-E1CF-45EA-86F0-1AFBF275DDCA}" sibTransId="{A2FF5C5B-918A-48E2-8014-D5991F47411B}"/>
    <dgm:cxn modelId="{2BE98BA4-F533-4AFC-8A34-F8AA2FB47B79}" type="presOf" srcId="{EFA88676-8367-42D1-948F-084FEC399EA3}" destId="{8EED8AEF-649B-4AA3-A380-F0FEE137A9E9}" srcOrd="0" destOrd="0" presId="urn:microsoft.com/office/officeart/2008/layout/VerticalCurvedList"/>
    <dgm:cxn modelId="{F2EE02C3-E431-4270-A4EE-780382633576}" type="presOf" srcId="{5E7097FA-AAC0-4F26-8F43-0527FFE7FBAB}" destId="{A496933C-63CB-4A93-88C2-69E1CBDD14C6}" srcOrd="0" destOrd="0" presId="urn:microsoft.com/office/officeart/2008/layout/VerticalCurvedList"/>
    <dgm:cxn modelId="{9E3D65CB-2D2A-413F-8F8C-6850AB8C9DE0}" srcId="{5E7097FA-AAC0-4F26-8F43-0527FFE7FBAB}" destId="{73B4617D-D96A-42D9-9146-915588F81758}" srcOrd="1" destOrd="0" parTransId="{61C2D562-A479-4025-BA79-1C8B63BDA692}" sibTransId="{D73E14B0-4962-490F-827B-966D332569EB}"/>
    <dgm:cxn modelId="{9B0241E9-B2BC-4AAF-A70C-96C4D3385CD4}" srcId="{5E7097FA-AAC0-4F26-8F43-0527FFE7FBAB}" destId="{70B0B3A2-EDEF-4659-9657-A8DAC8482C8F}" srcOrd="2" destOrd="0" parTransId="{7C15A863-0707-4BC0-A5A5-263EF038CA89}" sibTransId="{8D82642C-D480-4F38-A0C1-AABCFBD55753}"/>
    <dgm:cxn modelId="{6FBA9A80-75DE-4E73-BB47-C7A8EBB70A20}" type="presParOf" srcId="{A496933C-63CB-4A93-88C2-69E1CBDD14C6}" destId="{FEF91705-633F-4C3F-9E50-CE38CE378F12}" srcOrd="0" destOrd="0" presId="urn:microsoft.com/office/officeart/2008/layout/VerticalCurvedList"/>
    <dgm:cxn modelId="{65672EA2-1826-47A6-9107-2FCB7A9705F7}" type="presParOf" srcId="{FEF91705-633F-4C3F-9E50-CE38CE378F12}" destId="{B718FBFA-8DA3-44FC-B167-3DDDB6BC26D0}" srcOrd="0" destOrd="0" presId="urn:microsoft.com/office/officeart/2008/layout/VerticalCurvedList"/>
    <dgm:cxn modelId="{5F2CB254-4F3B-41DC-830A-B1F9B133E15E}" type="presParOf" srcId="{B718FBFA-8DA3-44FC-B167-3DDDB6BC26D0}" destId="{A733D9AC-B6EB-4B04-9876-C44D7114C4C2}" srcOrd="0" destOrd="0" presId="urn:microsoft.com/office/officeart/2008/layout/VerticalCurvedList"/>
    <dgm:cxn modelId="{0B8A4019-9A06-4D3F-8D33-60A0285347FC}" type="presParOf" srcId="{B718FBFA-8DA3-44FC-B167-3DDDB6BC26D0}" destId="{F02D9F89-3136-4400-8880-6F4C9D1922CA}" srcOrd="1" destOrd="0" presId="urn:microsoft.com/office/officeart/2008/layout/VerticalCurvedList"/>
    <dgm:cxn modelId="{F2F584F1-06E2-4BBE-A1A5-D440C90B3EAC}" type="presParOf" srcId="{B718FBFA-8DA3-44FC-B167-3DDDB6BC26D0}" destId="{EBE1A0F6-6BED-494C-8DF5-6066A4DB3B33}" srcOrd="2" destOrd="0" presId="urn:microsoft.com/office/officeart/2008/layout/VerticalCurvedList"/>
    <dgm:cxn modelId="{85F4E1EF-F3EA-4BC8-89C3-D7A9DFBBE839}" type="presParOf" srcId="{B718FBFA-8DA3-44FC-B167-3DDDB6BC26D0}" destId="{7FB9DF1B-7C08-452A-BDE2-790C0F44BA3C}" srcOrd="3" destOrd="0" presId="urn:microsoft.com/office/officeart/2008/layout/VerticalCurvedList"/>
    <dgm:cxn modelId="{6E9972DA-1359-413B-BEAE-7B843F61DD4A}" type="presParOf" srcId="{FEF91705-633F-4C3F-9E50-CE38CE378F12}" destId="{D0BBA9B4-F286-488B-BA4B-91A2B12188B1}" srcOrd="1" destOrd="0" presId="urn:microsoft.com/office/officeart/2008/layout/VerticalCurvedList"/>
    <dgm:cxn modelId="{D490B4CF-1F9B-4F0C-8012-82FBC65F6A56}" type="presParOf" srcId="{FEF91705-633F-4C3F-9E50-CE38CE378F12}" destId="{CB65F9B7-AA64-4F17-89F1-11D84E0B4F5E}" srcOrd="2" destOrd="0" presId="urn:microsoft.com/office/officeart/2008/layout/VerticalCurvedList"/>
    <dgm:cxn modelId="{E9919566-D64D-477F-92B8-BAC81CFAFCB0}" type="presParOf" srcId="{CB65F9B7-AA64-4F17-89F1-11D84E0B4F5E}" destId="{17989FF0-9458-4918-9644-66FC8361081F}" srcOrd="0" destOrd="0" presId="urn:microsoft.com/office/officeart/2008/layout/VerticalCurvedList"/>
    <dgm:cxn modelId="{8849BA72-98F6-4D1D-BF8F-A7D70ACD432B}" type="presParOf" srcId="{FEF91705-633F-4C3F-9E50-CE38CE378F12}" destId="{9B3D779A-965A-4FD6-814B-7881F1A1A2BC}" srcOrd="3" destOrd="0" presId="urn:microsoft.com/office/officeart/2008/layout/VerticalCurvedList"/>
    <dgm:cxn modelId="{B5C73ADF-BAFF-40CF-8162-6B953FDDBD71}" type="presParOf" srcId="{FEF91705-633F-4C3F-9E50-CE38CE378F12}" destId="{95CD7E57-4C86-48C0-A8B7-1F2B9DAFBC59}" srcOrd="4" destOrd="0" presId="urn:microsoft.com/office/officeart/2008/layout/VerticalCurvedList"/>
    <dgm:cxn modelId="{F7D3B8F0-D654-4F68-8C00-7B55CE3A74A1}" type="presParOf" srcId="{95CD7E57-4C86-48C0-A8B7-1F2B9DAFBC59}" destId="{22EBB5E2-1E7A-4E52-9DF7-8D503A7ECB4F}" srcOrd="0" destOrd="0" presId="urn:microsoft.com/office/officeart/2008/layout/VerticalCurvedList"/>
    <dgm:cxn modelId="{6DA59A87-7DCA-4DAB-86CC-A1296B8665FA}" type="presParOf" srcId="{FEF91705-633F-4C3F-9E50-CE38CE378F12}" destId="{E2FC0701-CA75-46A5-83E5-5C5496C652C7}" srcOrd="5" destOrd="0" presId="urn:microsoft.com/office/officeart/2008/layout/VerticalCurvedList"/>
    <dgm:cxn modelId="{2808774F-4DB9-4037-8B8B-44A135A327BB}" type="presParOf" srcId="{FEF91705-633F-4C3F-9E50-CE38CE378F12}" destId="{186B8600-61A1-479F-B59E-7986D19D86DB}" srcOrd="6" destOrd="0" presId="urn:microsoft.com/office/officeart/2008/layout/VerticalCurvedList"/>
    <dgm:cxn modelId="{8E00E15E-42D9-482B-B86A-4FA8BE659B42}" type="presParOf" srcId="{186B8600-61A1-479F-B59E-7986D19D86DB}" destId="{1A9AED78-025F-400B-A508-978FCBF3A8EB}" srcOrd="0" destOrd="0" presId="urn:microsoft.com/office/officeart/2008/layout/VerticalCurvedList"/>
    <dgm:cxn modelId="{064ADEA9-CA92-47E3-83FA-0B9BC7EB2E81}" type="presParOf" srcId="{FEF91705-633F-4C3F-9E50-CE38CE378F12}" destId="{A81684A5-59CD-4746-9D10-939FA9B25FE8}" srcOrd="7" destOrd="0" presId="urn:microsoft.com/office/officeart/2008/layout/VerticalCurvedList"/>
    <dgm:cxn modelId="{60680A7B-6763-4C29-8D5B-86C8685E6E9A}" type="presParOf" srcId="{FEF91705-633F-4C3F-9E50-CE38CE378F12}" destId="{2DC7CCFB-952F-4320-B7CB-09DFCCE5A32F}" srcOrd="8" destOrd="0" presId="urn:microsoft.com/office/officeart/2008/layout/VerticalCurvedList"/>
    <dgm:cxn modelId="{6AB8B2A4-84DB-49D6-899B-6DCDFEAE4D1E}" type="presParOf" srcId="{2DC7CCFB-952F-4320-B7CB-09DFCCE5A32F}" destId="{60E6B141-FA08-45BC-B7B6-2A34E9087343}" srcOrd="0" destOrd="0" presId="urn:microsoft.com/office/officeart/2008/layout/VerticalCurvedList"/>
    <dgm:cxn modelId="{C22EDA1F-225B-4CC1-9C7C-EF9898605AE5}" type="presParOf" srcId="{FEF91705-633F-4C3F-9E50-CE38CE378F12}" destId="{8EED8AEF-649B-4AA3-A380-F0FEE137A9E9}" srcOrd="9" destOrd="0" presId="urn:microsoft.com/office/officeart/2008/layout/VerticalCurvedList"/>
    <dgm:cxn modelId="{94C9CFDD-989A-4A20-9909-4C1438A38B0E}" type="presParOf" srcId="{FEF91705-633F-4C3F-9E50-CE38CE378F12}" destId="{25A4A679-2C1F-4A89-9496-5309CFFDF469}" srcOrd="10" destOrd="0" presId="urn:microsoft.com/office/officeart/2008/layout/VerticalCurvedList"/>
    <dgm:cxn modelId="{EAFD6CE8-9013-4EEE-B578-DC15CE49DAAA}" type="presParOf" srcId="{25A4A679-2C1F-4A89-9496-5309CFFDF469}" destId="{EC4811AD-BE8E-4DD2-BF04-7DB52222E530}" srcOrd="0" destOrd="0" presId="urn:microsoft.com/office/officeart/2008/layout/VerticalCurvedList"/>
    <dgm:cxn modelId="{B3CD3E80-8552-4350-A641-1881DE306B3D}" type="presParOf" srcId="{FEF91705-633F-4C3F-9E50-CE38CE378F12}" destId="{952603C1-5078-46F4-A6D2-ECD3205B0319}" srcOrd="11" destOrd="0" presId="urn:microsoft.com/office/officeart/2008/layout/VerticalCurvedList"/>
    <dgm:cxn modelId="{779FA6AA-0283-4038-BFF1-4E1465D114EC}" type="presParOf" srcId="{FEF91705-633F-4C3F-9E50-CE38CE378F12}" destId="{E355618D-4E8E-4E1C-9F3D-B128A4595CBF}" srcOrd="12" destOrd="0" presId="urn:microsoft.com/office/officeart/2008/layout/VerticalCurvedList"/>
    <dgm:cxn modelId="{451B5DE3-7C48-4591-9EEF-1400B4126EE5}" type="presParOf" srcId="{E355618D-4E8E-4E1C-9F3D-B128A4595CBF}" destId="{FCFF821D-A27E-4653-A725-D8468E738E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F77F1-F1F5-4160-BF69-9164C9298B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841BAC34-0943-4510-A0EA-CEFE077FBA38}">
      <dgm:prSet phldrT="[Text]" custT="1"/>
      <dgm:spPr>
        <a:solidFill>
          <a:schemeClr val="accent3">
            <a:lumMod val="60000"/>
            <a:lumOff val="40000"/>
          </a:schemeClr>
        </a:solidFill>
      </dgm:spPr>
      <dgm:t>
        <a:bodyPr/>
        <a:lstStyle/>
        <a:p>
          <a:r>
            <a:rPr lang="en-GB" sz="2400" noProof="0" dirty="0"/>
            <a:t>USA – China trade tensions</a:t>
          </a:r>
        </a:p>
      </dgm:t>
    </dgm:pt>
    <dgm:pt modelId="{619523E8-555F-4FEA-AB45-B9CEEE006BE2}" type="parTrans" cxnId="{70F8F1C8-B73C-450C-95FC-974B7BC293A9}">
      <dgm:prSet/>
      <dgm:spPr/>
      <dgm:t>
        <a:bodyPr/>
        <a:lstStyle/>
        <a:p>
          <a:endParaRPr lang="hu-HU"/>
        </a:p>
      </dgm:t>
    </dgm:pt>
    <dgm:pt modelId="{0A45BFEE-ACFD-40C6-AA94-629EF028EB2F}" type="sibTrans" cxnId="{70F8F1C8-B73C-450C-95FC-974B7BC293A9}">
      <dgm:prSet/>
      <dgm:spPr/>
      <dgm:t>
        <a:bodyPr/>
        <a:lstStyle/>
        <a:p>
          <a:endParaRPr lang="hu-HU"/>
        </a:p>
      </dgm:t>
    </dgm:pt>
    <dgm:pt modelId="{EAFA7C4A-2CE2-4BDE-9508-6037C7D31091}">
      <dgm:prSet phldrT="[Text]" custT="1"/>
      <dgm:spPr>
        <a:solidFill>
          <a:schemeClr val="accent3">
            <a:lumMod val="40000"/>
            <a:lumOff val="60000"/>
          </a:schemeClr>
        </a:solidFill>
      </dgm:spPr>
      <dgm:t>
        <a:bodyPr/>
        <a:lstStyle/>
        <a:p>
          <a:r>
            <a:rPr lang="en-GB" sz="2000" noProof="0" dirty="0"/>
            <a:t>Capital outflow from vulnerable emerging economies </a:t>
          </a:r>
        </a:p>
      </dgm:t>
    </dgm:pt>
    <dgm:pt modelId="{E020F984-9424-45EC-B888-9612B17EA5F2}" type="parTrans" cxnId="{9A43470F-67F1-4A34-AB62-77859A682525}">
      <dgm:prSet/>
      <dgm:spPr/>
      <dgm:t>
        <a:bodyPr/>
        <a:lstStyle/>
        <a:p>
          <a:endParaRPr lang="hu-HU"/>
        </a:p>
      </dgm:t>
    </dgm:pt>
    <dgm:pt modelId="{C7793C3F-7C65-43D9-8DE4-D759F8CF1C79}" type="sibTrans" cxnId="{9A43470F-67F1-4A34-AB62-77859A682525}">
      <dgm:prSet/>
      <dgm:spPr/>
      <dgm:t>
        <a:bodyPr/>
        <a:lstStyle/>
        <a:p>
          <a:endParaRPr lang="hu-HU"/>
        </a:p>
      </dgm:t>
    </dgm:pt>
    <dgm:pt modelId="{41391BFA-0CEE-4CF0-A9E2-3EEFA43E6958}">
      <dgm:prSet phldrT="[Text]" custT="1"/>
      <dgm:spPr>
        <a:solidFill>
          <a:srgbClr val="FF0000"/>
        </a:solidFill>
      </dgm:spPr>
      <dgm:t>
        <a:bodyPr/>
        <a:lstStyle/>
        <a:p>
          <a:r>
            <a:rPr lang="en-GB" sz="2400" noProof="0" dirty="0"/>
            <a:t>European macroeconomic and financial challenges</a:t>
          </a:r>
        </a:p>
      </dgm:t>
    </dgm:pt>
    <dgm:pt modelId="{050F7937-6CDE-4872-AD2C-74669AF3DAB4}" type="parTrans" cxnId="{141656CF-3F4B-4986-8197-04DDE2AC3663}">
      <dgm:prSet/>
      <dgm:spPr/>
      <dgm:t>
        <a:bodyPr/>
        <a:lstStyle/>
        <a:p>
          <a:endParaRPr lang="hu-HU"/>
        </a:p>
      </dgm:t>
    </dgm:pt>
    <dgm:pt modelId="{FE39591B-0432-40F8-8934-11CF1998B040}" type="sibTrans" cxnId="{141656CF-3F4B-4986-8197-04DDE2AC3663}">
      <dgm:prSet/>
      <dgm:spPr/>
      <dgm:t>
        <a:bodyPr/>
        <a:lstStyle/>
        <a:p>
          <a:endParaRPr lang="hu-HU"/>
        </a:p>
      </dgm:t>
    </dgm:pt>
    <dgm:pt modelId="{7B77D65E-5919-4402-9B81-7630B28FAA29}" type="pres">
      <dgm:prSet presAssocID="{006F77F1-F1F5-4160-BF69-9164C9298B93}" presName="linear" presStyleCnt="0">
        <dgm:presLayoutVars>
          <dgm:animLvl val="lvl"/>
          <dgm:resizeHandles val="exact"/>
        </dgm:presLayoutVars>
      </dgm:prSet>
      <dgm:spPr/>
    </dgm:pt>
    <dgm:pt modelId="{95A5E159-6CEF-4628-9A06-5BB630A6339F}" type="pres">
      <dgm:prSet presAssocID="{841BAC34-0943-4510-A0EA-CEFE077FBA38}" presName="parentText" presStyleLbl="node1" presStyleIdx="0" presStyleCnt="3">
        <dgm:presLayoutVars>
          <dgm:chMax val="0"/>
          <dgm:bulletEnabled val="1"/>
        </dgm:presLayoutVars>
      </dgm:prSet>
      <dgm:spPr/>
    </dgm:pt>
    <dgm:pt modelId="{11CF2809-D47C-4A58-A81D-9681AC7FDDE0}" type="pres">
      <dgm:prSet presAssocID="{0A45BFEE-ACFD-40C6-AA94-629EF028EB2F}" presName="spacer" presStyleCnt="0"/>
      <dgm:spPr/>
    </dgm:pt>
    <dgm:pt modelId="{4A8749A5-3927-49A1-8D35-062BBF28230C}" type="pres">
      <dgm:prSet presAssocID="{EAFA7C4A-2CE2-4BDE-9508-6037C7D31091}" presName="parentText" presStyleLbl="node1" presStyleIdx="1" presStyleCnt="3">
        <dgm:presLayoutVars>
          <dgm:chMax val="0"/>
          <dgm:bulletEnabled val="1"/>
        </dgm:presLayoutVars>
      </dgm:prSet>
      <dgm:spPr/>
    </dgm:pt>
    <dgm:pt modelId="{E196231A-D266-45A7-8E53-DFEC5943B800}" type="pres">
      <dgm:prSet presAssocID="{C7793C3F-7C65-43D9-8DE4-D759F8CF1C79}" presName="spacer" presStyleCnt="0"/>
      <dgm:spPr/>
    </dgm:pt>
    <dgm:pt modelId="{A8177671-0377-48B6-B0EA-F4EF66147601}" type="pres">
      <dgm:prSet presAssocID="{41391BFA-0CEE-4CF0-A9E2-3EEFA43E6958}" presName="parentText" presStyleLbl="node1" presStyleIdx="2" presStyleCnt="3">
        <dgm:presLayoutVars>
          <dgm:chMax val="0"/>
          <dgm:bulletEnabled val="1"/>
        </dgm:presLayoutVars>
      </dgm:prSet>
      <dgm:spPr/>
    </dgm:pt>
  </dgm:ptLst>
  <dgm:cxnLst>
    <dgm:cxn modelId="{9A43470F-67F1-4A34-AB62-77859A682525}" srcId="{006F77F1-F1F5-4160-BF69-9164C9298B93}" destId="{EAFA7C4A-2CE2-4BDE-9508-6037C7D31091}" srcOrd="1" destOrd="0" parTransId="{E020F984-9424-45EC-B888-9612B17EA5F2}" sibTransId="{C7793C3F-7C65-43D9-8DE4-D759F8CF1C79}"/>
    <dgm:cxn modelId="{58027628-039A-4416-9BED-A0E38151E425}" type="presOf" srcId="{41391BFA-0CEE-4CF0-A9E2-3EEFA43E6958}" destId="{A8177671-0377-48B6-B0EA-F4EF66147601}" srcOrd="0" destOrd="0" presId="urn:microsoft.com/office/officeart/2005/8/layout/vList2"/>
    <dgm:cxn modelId="{56DD8786-5F52-4951-85F1-ACAD595B74A4}" type="presOf" srcId="{EAFA7C4A-2CE2-4BDE-9508-6037C7D31091}" destId="{4A8749A5-3927-49A1-8D35-062BBF28230C}" srcOrd="0" destOrd="0" presId="urn:microsoft.com/office/officeart/2005/8/layout/vList2"/>
    <dgm:cxn modelId="{7B8F548A-BD0A-4DC9-A67A-EE9BFD8225C2}" type="presOf" srcId="{006F77F1-F1F5-4160-BF69-9164C9298B93}" destId="{7B77D65E-5919-4402-9B81-7630B28FAA29}" srcOrd="0" destOrd="0" presId="urn:microsoft.com/office/officeart/2005/8/layout/vList2"/>
    <dgm:cxn modelId="{5397288C-3A80-4618-97CC-0D4D22E2515E}" type="presOf" srcId="{841BAC34-0943-4510-A0EA-CEFE077FBA38}" destId="{95A5E159-6CEF-4628-9A06-5BB630A6339F}" srcOrd="0" destOrd="0" presId="urn:microsoft.com/office/officeart/2005/8/layout/vList2"/>
    <dgm:cxn modelId="{70F8F1C8-B73C-450C-95FC-974B7BC293A9}" srcId="{006F77F1-F1F5-4160-BF69-9164C9298B93}" destId="{841BAC34-0943-4510-A0EA-CEFE077FBA38}" srcOrd="0" destOrd="0" parTransId="{619523E8-555F-4FEA-AB45-B9CEEE006BE2}" sibTransId="{0A45BFEE-ACFD-40C6-AA94-629EF028EB2F}"/>
    <dgm:cxn modelId="{141656CF-3F4B-4986-8197-04DDE2AC3663}" srcId="{006F77F1-F1F5-4160-BF69-9164C9298B93}" destId="{41391BFA-0CEE-4CF0-A9E2-3EEFA43E6958}" srcOrd="2" destOrd="0" parTransId="{050F7937-6CDE-4872-AD2C-74669AF3DAB4}" sibTransId="{FE39591B-0432-40F8-8934-11CF1998B040}"/>
    <dgm:cxn modelId="{BC18C061-B19B-43CF-B439-3564367157CC}" type="presParOf" srcId="{7B77D65E-5919-4402-9B81-7630B28FAA29}" destId="{95A5E159-6CEF-4628-9A06-5BB630A6339F}" srcOrd="0" destOrd="0" presId="urn:microsoft.com/office/officeart/2005/8/layout/vList2"/>
    <dgm:cxn modelId="{33947DBF-0D39-4C1C-9130-9B1674367801}" type="presParOf" srcId="{7B77D65E-5919-4402-9B81-7630B28FAA29}" destId="{11CF2809-D47C-4A58-A81D-9681AC7FDDE0}" srcOrd="1" destOrd="0" presId="urn:microsoft.com/office/officeart/2005/8/layout/vList2"/>
    <dgm:cxn modelId="{E8ABDD06-4B3D-44DD-9D36-6EFF9943BAED}" type="presParOf" srcId="{7B77D65E-5919-4402-9B81-7630B28FAA29}" destId="{4A8749A5-3927-49A1-8D35-062BBF28230C}" srcOrd="2" destOrd="0" presId="urn:microsoft.com/office/officeart/2005/8/layout/vList2"/>
    <dgm:cxn modelId="{BF5ED0E4-863E-4DFF-9CD7-ADBEF86251F2}" type="presParOf" srcId="{7B77D65E-5919-4402-9B81-7630B28FAA29}" destId="{E196231A-D266-45A7-8E53-DFEC5943B800}" srcOrd="3" destOrd="0" presId="urn:microsoft.com/office/officeart/2005/8/layout/vList2"/>
    <dgm:cxn modelId="{C6BEE0E8-8FAC-4768-A8E1-6B66B7AC6A11}" type="presParOf" srcId="{7B77D65E-5919-4402-9B81-7630B28FAA29}" destId="{A8177671-0377-48B6-B0EA-F4EF661476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6F77F1-F1F5-4160-BF69-9164C9298B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841BAC34-0943-4510-A0EA-CEFE077FBA38}">
      <dgm:prSet phldrT="[Text]"/>
      <dgm:spPr>
        <a:solidFill>
          <a:schemeClr val="accent6"/>
        </a:solidFill>
      </dgm:spPr>
      <dgm:t>
        <a:bodyPr/>
        <a:lstStyle/>
        <a:p>
          <a:r>
            <a:rPr lang="en-GB" noProof="0" dirty="0"/>
            <a:t>Considerably lower gross and net external debt</a:t>
          </a:r>
        </a:p>
      </dgm:t>
    </dgm:pt>
    <dgm:pt modelId="{619523E8-555F-4FEA-AB45-B9CEEE006BE2}" type="parTrans" cxnId="{70F8F1C8-B73C-450C-95FC-974B7BC293A9}">
      <dgm:prSet/>
      <dgm:spPr/>
      <dgm:t>
        <a:bodyPr/>
        <a:lstStyle/>
        <a:p>
          <a:endParaRPr lang="en-GB" noProof="0" dirty="0"/>
        </a:p>
      </dgm:t>
    </dgm:pt>
    <dgm:pt modelId="{0A45BFEE-ACFD-40C6-AA94-629EF028EB2F}" type="sibTrans" cxnId="{70F8F1C8-B73C-450C-95FC-974B7BC293A9}">
      <dgm:prSet/>
      <dgm:spPr/>
      <dgm:t>
        <a:bodyPr/>
        <a:lstStyle/>
        <a:p>
          <a:endParaRPr lang="en-GB" noProof="0" dirty="0"/>
        </a:p>
      </dgm:t>
    </dgm:pt>
    <dgm:pt modelId="{EAFA7C4A-2CE2-4BDE-9508-6037C7D31091}">
      <dgm:prSet phldrT="[Text]"/>
      <dgm:spPr>
        <a:solidFill>
          <a:schemeClr val="accent6"/>
        </a:solidFill>
      </dgm:spPr>
      <dgm:t>
        <a:bodyPr/>
        <a:lstStyle/>
        <a:p>
          <a:r>
            <a:rPr lang="en-GB" noProof="0" dirty="0"/>
            <a:t>Lower private debt with more favourable structure</a:t>
          </a:r>
        </a:p>
      </dgm:t>
    </dgm:pt>
    <dgm:pt modelId="{E020F984-9424-45EC-B888-9612B17EA5F2}" type="parTrans" cxnId="{9A43470F-67F1-4A34-AB62-77859A682525}">
      <dgm:prSet/>
      <dgm:spPr/>
      <dgm:t>
        <a:bodyPr/>
        <a:lstStyle/>
        <a:p>
          <a:endParaRPr lang="en-GB" noProof="0" dirty="0"/>
        </a:p>
      </dgm:t>
    </dgm:pt>
    <dgm:pt modelId="{C7793C3F-7C65-43D9-8DE4-D759F8CF1C79}" type="sibTrans" cxnId="{9A43470F-67F1-4A34-AB62-77859A682525}">
      <dgm:prSet/>
      <dgm:spPr/>
      <dgm:t>
        <a:bodyPr/>
        <a:lstStyle/>
        <a:p>
          <a:endParaRPr lang="en-GB" noProof="0" dirty="0"/>
        </a:p>
      </dgm:t>
    </dgm:pt>
    <dgm:pt modelId="{41391BFA-0CEE-4CF0-A9E2-3EEFA43E6958}">
      <dgm:prSet phldrT="[Text]"/>
      <dgm:spPr>
        <a:solidFill>
          <a:schemeClr val="accent6"/>
        </a:solidFill>
      </dgm:spPr>
      <dgm:t>
        <a:bodyPr/>
        <a:lstStyle/>
        <a:p>
          <a:r>
            <a:rPr lang="en-GB" noProof="0" dirty="0"/>
            <a:t>Dynamic economic growth with current account surplus</a:t>
          </a:r>
        </a:p>
      </dgm:t>
    </dgm:pt>
    <dgm:pt modelId="{050F7937-6CDE-4872-AD2C-74669AF3DAB4}" type="parTrans" cxnId="{141656CF-3F4B-4986-8197-04DDE2AC3663}">
      <dgm:prSet/>
      <dgm:spPr/>
      <dgm:t>
        <a:bodyPr/>
        <a:lstStyle/>
        <a:p>
          <a:endParaRPr lang="en-GB" noProof="0" dirty="0"/>
        </a:p>
      </dgm:t>
    </dgm:pt>
    <dgm:pt modelId="{FE39591B-0432-40F8-8934-11CF1998B040}" type="sibTrans" cxnId="{141656CF-3F4B-4986-8197-04DDE2AC3663}">
      <dgm:prSet/>
      <dgm:spPr/>
      <dgm:t>
        <a:bodyPr/>
        <a:lstStyle/>
        <a:p>
          <a:endParaRPr lang="en-GB" noProof="0" dirty="0"/>
        </a:p>
      </dgm:t>
    </dgm:pt>
    <dgm:pt modelId="{E3449A1C-AAF0-492A-B25D-B886D34BD268}">
      <dgm:prSet phldrT="[Text]"/>
      <dgm:spPr>
        <a:solidFill>
          <a:schemeClr val="accent6"/>
        </a:solidFill>
      </dgm:spPr>
      <dgm:t>
        <a:bodyPr/>
        <a:lstStyle/>
        <a:p>
          <a:r>
            <a:rPr lang="en-GB" noProof="0" dirty="0"/>
            <a:t>More stable banking system</a:t>
          </a:r>
        </a:p>
      </dgm:t>
    </dgm:pt>
    <dgm:pt modelId="{9FC40B9B-505A-4CA7-BD15-6EBD40397051}" type="parTrans" cxnId="{E2759A14-977E-4948-A8FE-696760C25EBD}">
      <dgm:prSet/>
      <dgm:spPr/>
      <dgm:t>
        <a:bodyPr/>
        <a:lstStyle/>
        <a:p>
          <a:endParaRPr lang="en-GB" noProof="0" dirty="0"/>
        </a:p>
      </dgm:t>
    </dgm:pt>
    <dgm:pt modelId="{0A506837-7872-413E-8B3D-A79F845C5EEC}" type="sibTrans" cxnId="{E2759A14-977E-4948-A8FE-696760C25EBD}">
      <dgm:prSet/>
      <dgm:spPr/>
      <dgm:t>
        <a:bodyPr/>
        <a:lstStyle/>
        <a:p>
          <a:endParaRPr lang="en-GB" noProof="0" dirty="0"/>
        </a:p>
      </dgm:t>
    </dgm:pt>
    <dgm:pt modelId="{7B77D65E-5919-4402-9B81-7630B28FAA29}" type="pres">
      <dgm:prSet presAssocID="{006F77F1-F1F5-4160-BF69-9164C9298B93}" presName="linear" presStyleCnt="0">
        <dgm:presLayoutVars>
          <dgm:animLvl val="lvl"/>
          <dgm:resizeHandles val="exact"/>
        </dgm:presLayoutVars>
      </dgm:prSet>
      <dgm:spPr/>
    </dgm:pt>
    <dgm:pt modelId="{95A5E159-6CEF-4628-9A06-5BB630A6339F}" type="pres">
      <dgm:prSet presAssocID="{841BAC34-0943-4510-A0EA-CEFE077FBA38}" presName="parentText" presStyleLbl="node1" presStyleIdx="0" presStyleCnt="4">
        <dgm:presLayoutVars>
          <dgm:chMax val="0"/>
          <dgm:bulletEnabled val="1"/>
        </dgm:presLayoutVars>
      </dgm:prSet>
      <dgm:spPr/>
    </dgm:pt>
    <dgm:pt modelId="{11CF2809-D47C-4A58-A81D-9681AC7FDDE0}" type="pres">
      <dgm:prSet presAssocID="{0A45BFEE-ACFD-40C6-AA94-629EF028EB2F}" presName="spacer" presStyleCnt="0"/>
      <dgm:spPr/>
    </dgm:pt>
    <dgm:pt modelId="{4A8749A5-3927-49A1-8D35-062BBF28230C}" type="pres">
      <dgm:prSet presAssocID="{EAFA7C4A-2CE2-4BDE-9508-6037C7D31091}" presName="parentText" presStyleLbl="node1" presStyleIdx="1" presStyleCnt="4">
        <dgm:presLayoutVars>
          <dgm:chMax val="0"/>
          <dgm:bulletEnabled val="1"/>
        </dgm:presLayoutVars>
      </dgm:prSet>
      <dgm:spPr/>
    </dgm:pt>
    <dgm:pt modelId="{E196231A-D266-45A7-8E53-DFEC5943B800}" type="pres">
      <dgm:prSet presAssocID="{C7793C3F-7C65-43D9-8DE4-D759F8CF1C79}" presName="spacer" presStyleCnt="0"/>
      <dgm:spPr/>
    </dgm:pt>
    <dgm:pt modelId="{A8177671-0377-48B6-B0EA-F4EF66147601}" type="pres">
      <dgm:prSet presAssocID="{41391BFA-0CEE-4CF0-A9E2-3EEFA43E6958}" presName="parentText" presStyleLbl="node1" presStyleIdx="2" presStyleCnt="4">
        <dgm:presLayoutVars>
          <dgm:chMax val="0"/>
          <dgm:bulletEnabled val="1"/>
        </dgm:presLayoutVars>
      </dgm:prSet>
      <dgm:spPr/>
    </dgm:pt>
    <dgm:pt modelId="{074542EE-9571-4774-BD3B-1913B9CE530A}" type="pres">
      <dgm:prSet presAssocID="{FE39591B-0432-40F8-8934-11CF1998B040}" presName="spacer" presStyleCnt="0"/>
      <dgm:spPr/>
    </dgm:pt>
    <dgm:pt modelId="{C2F3812C-777B-462C-9246-A76990B17149}" type="pres">
      <dgm:prSet presAssocID="{E3449A1C-AAF0-492A-B25D-B886D34BD268}" presName="parentText" presStyleLbl="node1" presStyleIdx="3" presStyleCnt="4">
        <dgm:presLayoutVars>
          <dgm:chMax val="0"/>
          <dgm:bulletEnabled val="1"/>
        </dgm:presLayoutVars>
      </dgm:prSet>
      <dgm:spPr/>
    </dgm:pt>
  </dgm:ptLst>
  <dgm:cxnLst>
    <dgm:cxn modelId="{9A43470F-67F1-4A34-AB62-77859A682525}" srcId="{006F77F1-F1F5-4160-BF69-9164C9298B93}" destId="{EAFA7C4A-2CE2-4BDE-9508-6037C7D31091}" srcOrd="1" destOrd="0" parTransId="{E020F984-9424-45EC-B888-9612B17EA5F2}" sibTransId="{C7793C3F-7C65-43D9-8DE4-D759F8CF1C79}"/>
    <dgm:cxn modelId="{E2759A14-977E-4948-A8FE-696760C25EBD}" srcId="{006F77F1-F1F5-4160-BF69-9164C9298B93}" destId="{E3449A1C-AAF0-492A-B25D-B886D34BD268}" srcOrd="3" destOrd="0" parTransId="{9FC40B9B-505A-4CA7-BD15-6EBD40397051}" sibTransId="{0A506837-7872-413E-8B3D-A79F845C5EEC}"/>
    <dgm:cxn modelId="{58027628-039A-4416-9BED-A0E38151E425}" type="presOf" srcId="{41391BFA-0CEE-4CF0-A9E2-3EEFA43E6958}" destId="{A8177671-0377-48B6-B0EA-F4EF66147601}" srcOrd="0" destOrd="0" presId="urn:microsoft.com/office/officeart/2005/8/layout/vList2"/>
    <dgm:cxn modelId="{98253336-E383-42FB-9DAD-0797C3F4EB3C}" type="presOf" srcId="{E3449A1C-AAF0-492A-B25D-B886D34BD268}" destId="{C2F3812C-777B-462C-9246-A76990B17149}" srcOrd="0" destOrd="0" presId="urn:microsoft.com/office/officeart/2005/8/layout/vList2"/>
    <dgm:cxn modelId="{56DD8786-5F52-4951-85F1-ACAD595B74A4}" type="presOf" srcId="{EAFA7C4A-2CE2-4BDE-9508-6037C7D31091}" destId="{4A8749A5-3927-49A1-8D35-062BBF28230C}" srcOrd="0" destOrd="0" presId="urn:microsoft.com/office/officeart/2005/8/layout/vList2"/>
    <dgm:cxn modelId="{7B8F548A-BD0A-4DC9-A67A-EE9BFD8225C2}" type="presOf" srcId="{006F77F1-F1F5-4160-BF69-9164C9298B93}" destId="{7B77D65E-5919-4402-9B81-7630B28FAA29}" srcOrd="0" destOrd="0" presId="urn:microsoft.com/office/officeart/2005/8/layout/vList2"/>
    <dgm:cxn modelId="{5397288C-3A80-4618-97CC-0D4D22E2515E}" type="presOf" srcId="{841BAC34-0943-4510-A0EA-CEFE077FBA38}" destId="{95A5E159-6CEF-4628-9A06-5BB630A6339F}" srcOrd="0" destOrd="0" presId="urn:microsoft.com/office/officeart/2005/8/layout/vList2"/>
    <dgm:cxn modelId="{70F8F1C8-B73C-450C-95FC-974B7BC293A9}" srcId="{006F77F1-F1F5-4160-BF69-9164C9298B93}" destId="{841BAC34-0943-4510-A0EA-CEFE077FBA38}" srcOrd="0" destOrd="0" parTransId="{619523E8-555F-4FEA-AB45-B9CEEE006BE2}" sibTransId="{0A45BFEE-ACFD-40C6-AA94-629EF028EB2F}"/>
    <dgm:cxn modelId="{141656CF-3F4B-4986-8197-04DDE2AC3663}" srcId="{006F77F1-F1F5-4160-BF69-9164C9298B93}" destId="{41391BFA-0CEE-4CF0-A9E2-3EEFA43E6958}" srcOrd="2" destOrd="0" parTransId="{050F7937-6CDE-4872-AD2C-74669AF3DAB4}" sibTransId="{FE39591B-0432-40F8-8934-11CF1998B040}"/>
    <dgm:cxn modelId="{BC18C061-B19B-43CF-B439-3564367157CC}" type="presParOf" srcId="{7B77D65E-5919-4402-9B81-7630B28FAA29}" destId="{95A5E159-6CEF-4628-9A06-5BB630A6339F}" srcOrd="0" destOrd="0" presId="urn:microsoft.com/office/officeart/2005/8/layout/vList2"/>
    <dgm:cxn modelId="{33947DBF-0D39-4C1C-9130-9B1674367801}" type="presParOf" srcId="{7B77D65E-5919-4402-9B81-7630B28FAA29}" destId="{11CF2809-D47C-4A58-A81D-9681AC7FDDE0}" srcOrd="1" destOrd="0" presId="urn:microsoft.com/office/officeart/2005/8/layout/vList2"/>
    <dgm:cxn modelId="{E8ABDD06-4B3D-44DD-9D36-6EFF9943BAED}" type="presParOf" srcId="{7B77D65E-5919-4402-9B81-7630B28FAA29}" destId="{4A8749A5-3927-49A1-8D35-062BBF28230C}" srcOrd="2" destOrd="0" presId="urn:microsoft.com/office/officeart/2005/8/layout/vList2"/>
    <dgm:cxn modelId="{BF5ED0E4-863E-4DFF-9CD7-ADBEF86251F2}" type="presParOf" srcId="{7B77D65E-5919-4402-9B81-7630B28FAA29}" destId="{E196231A-D266-45A7-8E53-DFEC5943B800}" srcOrd="3" destOrd="0" presId="urn:microsoft.com/office/officeart/2005/8/layout/vList2"/>
    <dgm:cxn modelId="{C6BEE0E8-8FAC-4768-A8E1-6B66B7AC6A11}" type="presParOf" srcId="{7B77D65E-5919-4402-9B81-7630B28FAA29}" destId="{A8177671-0377-48B6-B0EA-F4EF66147601}" srcOrd="4" destOrd="0" presId="urn:microsoft.com/office/officeart/2005/8/layout/vList2"/>
    <dgm:cxn modelId="{A4888272-D93C-4C4F-8E90-0CEEA23B0B1F}" type="presParOf" srcId="{7B77D65E-5919-4402-9B81-7630B28FAA29}" destId="{074542EE-9571-4774-BD3B-1913B9CE530A}" srcOrd="5" destOrd="0" presId="urn:microsoft.com/office/officeart/2005/8/layout/vList2"/>
    <dgm:cxn modelId="{3925146E-59A1-4BA4-A43C-AE4C1D769763}" type="presParOf" srcId="{7B77D65E-5919-4402-9B81-7630B28FAA29}" destId="{C2F3812C-777B-462C-9246-A76990B1714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31FA3-705F-47A0-B739-1309B25CE237}" type="doc">
      <dgm:prSet loTypeId="urn:microsoft.com/office/officeart/2005/8/layout/hProcess9" loCatId="process" qsTypeId="urn:microsoft.com/office/officeart/2005/8/quickstyle/simple1" qsCatId="simple" csTypeId="urn:microsoft.com/office/officeart/2005/8/colors/accent1_2" csCatId="accent1" phldr="1"/>
      <dgm:spPr/>
    </dgm:pt>
    <dgm:pt modelId="{AF30CA3B-B9AE-453D-B243-B69E769A2769}">
      <dgm:prSet phldrT="[Text]"/>
      <dgm:spPr>
        <a:solidFill>
          <a:schemeClr val="accent6">
            <a:lumMod val="60000"/>
            <a:lumOff val="40000"/>
          </a:schemeClr>
        </a:solidFill>
      </dgm:spPr>
      <dgm:t>
        <a:bodyPr/>
        <a:lstStyle/>
        <a:p>
          <a:r>
            <a:rPr lang="en-GB" noProof="0" dirty="0">
              <a:solidFill>
                <a:schemeClr val="tx2"/>
              </a:solidFill>
            </a:rPr>
            <a:t>Penetration</a:t>
          </a:r>
        </a:p>
      </dgm:t>
    </dgm:pt>
    <dgm:pt modelId="{AB2A1573-087B-451D-BA8C-05369C26A72B}" type="parTrans" cxnId="{E9411F91-28C0-43D3-8DD4-0635401FED12}">
      <dgm:prSet/>
      <dgm:spPr/>
      <dgm:t>
        <a:bodyPr/>
        <a:lstStyle/>
        <a:p>
          <a:endParaRPr lang="en-GB" noProof="0" dirty="0"/>
        </a:p>
      </dgm:t>
    </dgm:pt>
    <dgm:pt modelId="{F3938D82-3923-42C1-9DCE-327118BD072B}" type="sibTrans" cxnId="{E9411F91-28C0-43D3-8DD4-0635401FED12}">
      <dgm:prSet/>
      <dgm:spPr/>
      <dgm:t>
        <a:bodyPr/>
        <a:lstStyle/>
        <a:p>
          <a:endParaRPr lang="en-GB" noProof="0" dirty="0"/>
        </a:p>
      </dgm:t>
    </dgm:pt>
    <dgm:pt modelId="{725E96F1-61FC-49A3-8E6E-D6980198CD8F}">
      <dgm:prSet phldrT="[Text]"/>
      <dgm:spPr>
        <a:solidFill>
          <a:schemeClr val="accent6">
            <a:lumMod val="60000"/>
            <a:lumOff val="40000"/>
          </a:schemeClr>
        </a:solidFill>
      </dgm:spPr>
      <dgm:t>
        <a:bodyPr/>
        <a:lstStyle/>
        <a:p>
          <a:r>
            <a:rPr lang="en-GB" noProof="0" dirty="0">
              <a:solidFill>
                <a:schemeClr val="tx2"/>
              </a:solidFill>
            </a:rPr>
            <a:t>Digitalisation</a:t>
          </a:r>
        </a:p>
      </dgm:t>
    </dgm:pt>
    <dgm:pt modelId="{BD792629-E226-44F5-A7E9-F03CA76A1C4C}" type="parTrans" cxnId="{AF96B44C-3B1C-4EF1-8E73-6F35A1A18631}">
      <dgm:prSet/>
      <dgm:spPr/>
      <dgm:t>
        <a:bodyPr/>
        <a:lstStyle/>
        <a:p>
          <a:endParaRPr lang="en-GB" noProof="0" dirty="0"/>
        </a:p>
      </dgm:t>
    </dgm:pt>
    <dgm:pt modelId="{4CD2F1A8-2EF7-4C90-ADCE-3BB032D108CB}" type="sibTrans" cxnId="{AF96B44C-3B1C-4EF1-8E73-6F35A1A18631}">
      <dgm:prSet/>
      <dgm:spPr/>
      <dgm:t>
        <a:bodyPr/>
        <a:lstStyle/>
        <a:p>
          <a:endParaRPr lang="en-GB" noProof="0" dirty="0"/>
        </a:p>
      </dgm:t>
    </dgm:pt>
    <dgm:pt modelId="{9B124949-E871-4B45-BACB-EC2648853691}">
      <dgm:prSet phldrT="[Text]"/>
      <dgm:spPr>
        <a:solidFill>
          <a:schemeClr val="accent6">
            <a:lumMod val="60000"/>
            <a:lumOff val="40000"/>
          </a:schemeClr>
        </a:solidFill>
      </dgm:spPr>
      <dgm:t>
        <a:bodyPr/>
        <a:lstStyle/>
        <a:p>
          <a:r>
            <a:rPr lang="en-GB" noProof="0" dirty="0">
              <a:solidFill>
                <a:schemeClr val="tx2"/>
              </a:solidFill>
            </a:rPr>
            <a:t>Consolidation</a:t>
          </a:r>
        </a:p>
      </dgm:t>
    </dgm:pt>
    <dgm:pt modelId="{B5FAE217-D145-4F07-B18B-690D35A2C100}" type="parTrans" cxnId="{78450041-493E-48D5-AE45-41284A6BD451}">
      <dgm:prSet/>
      <dgm:spPr/>
      <dgm:t>
        <a:bodyPr/>
        <a:lstStyle/>
        <a:p>
          <a:endParaRPr lang="en-GB" noProof="0" dirty="0"/>
        </a:p>
      </dgm:t>
    </dgm:pt>
    <dgm:pt modelId="{D34C4EAB-05E6-4E90-8B9B-5CCC008216CA}" type="sibTrans" cxnId="{78450041-493E-48D5-AE45-41284A6BD451}">
      <dgm:prSet/>
      <dgm:spPr/>
      <dgm:t>
        <a:bodyPr/>
        <a:lstStyle/>
        <a:p>
          <a:endParaRPr lang="en-GB" noProof="0" dirty="0"/>
        </a:p>
      </dgm:t>
    </dgm:pt>
    <dgm:pt modelId="{8DC68BAD-8F0A-45E9-A435-F3948ACAA5EE}" type="pres">
      <dgm:prSet presAssocID="{FAB31FA3-705F-47A0-B739-1309B25CE237}" presName="CompostProcess" presStyleCnt="0">
        <dgm:presLayoutVars>
          <dgm:dir/>
          <dgm:resizeHandles val="exact"/>
        </dgm:presLayoutVars>
      </dgm:prSet>
      <dgm:spPr/>
    </dgm:pt>
    <dgm:pt modelId="{95B4B777-DD60-43E2-9611-4284E954E264}" type="pres">
      <dgm:prSet presAssocID="{FAB31FA3-705F-47A0-B739-1309B25CE237}" presName="arrow" presStyleLbl="bgShp" presStyleIdx="0" presStyleCnt="1"/>
      <dgm:spPr>
        <a:solidFill>
          <a:schemeClr val="accent6"/>
        </a:solidFill>
      </dgm:spPr>
    </dgm:pt>
    <dgm:pt modelId="{B1FD914F-B2D8-4328-AD5E-DD87CED229BA}" type="pres">
      <dgm:prSet presAssocID="{FAB31FA3-705F-47A0-B739-1309B25CE237}" presName="linearProcess" presStyleCnt="0"/>
      <dgm:spPr/>
    </dgm:pt>
    <dgm:pt modelId="{D300DDE4-8AE7-4EAD-9131-CE1305900BF0}" type="pres">
      <dgm:prSet presAssocID="{AF30CA3B-B9AE-453D-B243-B69E769A2769}" presName="textNode" presStyleLbl="node1" presStyleIdx="0" presStyleCnt="3">
        <dgm:presLayoutVars>
          <dgm:bulletEnabled val="1"/>
        </dgm:presLayoutVars>
      </dgm:prSet>
      <dgm:spPr/>
    </dgm:pt>
    <dgm:pt modelId="{34530828-8664-45C9-955B-06DC48BE629F}" type="pres">
      <dgm:prSet presAssocID="{F3938D82-3923-42C1-9DCE-327118BD072B}" presName="sibTrans" presStyleCnt="0"/>
      <dgm:spPr/>
    </dgm:pt>
    <dgm:pt modelId="{9941C2E7-C04C-4D74-898D-5ED7A4008DFF}" type="pres">
      <dgm:prSet presAssocID="{725E96F1-61FC-49A3-8E6E-D6980198CD8F}" presName="textNode" presStyleLbl="node1" presStyleIdx="1" presStyleCnt="3">
        <dgm:presLayoutVars>
          <dgm:bulletEnabled val="1"/>
        </dgm:presLayoutVars>
      </dgm:prSet>
      <dgm:spPr/>
    </dgm:pt>
    <dgm:pt modelId="{D10B2915-13D6-4670-BD71-C812B730FD28}" type="pres">
      <dgm:prSet presAssocID="{4CD2F1A8-2EF7-4C90-ADCE-3BB032D108CB}" presName="sibTrans" presStyleCnt="0"/>
      <dgm:spPr/>
    </dgm:pt>
    <dgm:pt modelId="{F6F9E725-54B9-4739-97E3-ACC3D5586406}" type="pres">
      <dgm:prSet presAssocID="{9B124949-E871-4B45-BACB-EC2648853691}" presName="textNode" presStyleLbl="node1" presStyleIdx="2" presStyleCnt="3">
        <dgm:presLayoutVars>
          <dgm:bulletEnabled val="1"/>
        </dgm:presLayoutVars>
      </dgm:prSet>
      <dgm:spPr/>
    </dgm:pt>
  </dgm:ptLst>
  <dgm:cxnLst>
    <dgm:cxn modelId="{47A8270B-584D-4ED6-9859-AA28F0551A68}" type="presOf" srcId="{725E96F1-61FC-49A3-8E6E-D6980198CD8F}" destId="{9941C2E7-C04C-4D74-898D-5ED7A4008DFF}" srcOrd="0" destOrd="0" presId="urn:microsoft.com/office/officeart/2005/8/layout/hProcess9"/>
    <dgm:cxn modelId="{78450041-493E-48D5-AE45-41284A6BD451}" srcId="{FAB31FA3-705F-47A0-B739-1309B25CE237}" destId="{9B124949-E871-4B45-BACB-EC2648853691}" srcOrd="2" destOrd="0" parTransId="{B5FAE217-D145-4F07-B18B-690D35A2C100}" sibTransId="{D34C4EAB-05E6-4E90-8B9B-5CCC008216CA}"/>
    <dgm:cxn modelId="{AF96B44C-3B1C-4EF1-8E73-6F35A1A18631}" srcId="{FAB31FA3-705F-47A0-B739-1309B25CE237}" destId="{725E96F1-61FC-49A3-8E6E-D6980198CD8F}" srcOrd="1" destOrd="0" parTransId="{BD792629-E226-44F5-A7E9-F03CA76A1C4C}" sibTransId="{4CD2F1A8-2EF7-4C90-ADCE-3BB032D108CB}"/>
    <dgm:cxn modelId="{E9411F91-28C0-43D3-8DD4-0635401FED12}" srcId="{FAB31FA3-705F-47A0-B739-1309B25CE237}" destId="{AF30CA3B-B9AE-453D-B243-B69E769A2769}" srcOrd="0" destOrd="0" parTransId="{AB2A1573-087B-451D-BA8C-05369C26A72B}" sibTransId="{F3938D82-3923-42C1-9DCE-327118BD072B}"/>
    <dgm:cxn modelId="{0DC357A7-42CA-48EA-A075-1326E97895AA}" type="presOf" srcId="{FAB31FA3-705F-47A0-B739-1309B25CE237}" destId="{8DC68BAD-8F0A-45E9-A435-F3948ACAA5EE}" srcOrd="0" destOrd="0" presId="urn:microsoft.com/office/officeart/2005/8/layout/hProcess9"/>
    <dgm:cxn modelId="{5C7A5CC4-1450-4C98-8753-116310C683CC}" type="presOf" srcId="{AF30CA3B-B9AE-453D-B243-B69E769A2769}" destId="{D300DDE4-8AE7-4EAD-9131-CE1305900BF0}" srcOrd="0" destOrd="0" presId="urn:microsoft.com/office/officeart/2005/8/layout/hProcess9"/>
    <dgm:cxn modelId="{9AE79AD1-4D69-48E9-9809-A1D80E767D59}" type="presOf" srcId="{9B124949-E871-4B45-BACB-EC2648853691}" destId="{F6F9E725-54B9-4739-97E3-ACC3D5586406}" srcOrd="0" destOrd="0" presId="urn:microsoft.com/office/officeart/2005/8/layout/hProcess9"/>
    <dgm:cxn modelId="{F84697E1-CC05-4C49-9673-D55785E39ADD}" type="presParOf" srcId="{8DC68BAD-8F0A-45E9-A435-F3948ACAA5EE}" destId="{95B4B777-DD60-43E2-9611-4284E954E264}" srcOrd="0" destOrd="0" presId="urn:microsoft.com/office/officeart/2005/8/layout/hProcess9"/>
    <dgm:cxn modelId="{73885DF7-3BB1-4FB1-85CB-B206BB5D2ED7}" type="presParOf" srcId="{8DC68BAD-8F0A-45E9-A435-F3948ACAA5EE}" destId="{B1FD914F-B2D8-4328-AD5E-DD87CED229BA}" srcOrd="1" destOrd="0" presId="urn:microsoft.com/office/officeart/2005/8/layout/hProcess9"/>
    <dgm:cxn modelId="{3B790510-0B2A-44EF-9C40-F359F8222C63}" type="presParOf" srcId="{B1FD914F-B2D8-4328-AD5E-DD87CED229BA}" destId="{D300DDE4-8AE7-4EAD-9131-CE1305900BF0}" srcOrd="0" destOrd="0" presId="urn:microsoft.com/office/officeart/2005/8/layout/hProcess9"/>
    <dgm:cxn modelId="{E576EB29-945D-4349-BA42-DBF8C8B85335}" type="presParOf" srcId="{B1FD914F-B2D8-4328-AD5E-DD87CED229BA}" destId="{34530828-8664-45C9-955B-06DC48BE629F}" srcOrd="1" destOrd="0" presId="urn:microsoft.com/office/officeart/2005/8/layout/hProcess9"/>
    <dgm:cxn modelId="{918493A6-633E-4DC9-98F7-E88AE49C1CA1}" type="presParOf" srcId="{B1FD914F-B2D8-4328-AD5E-DD87CED229BA}" destId="{9941C2E7-C04C-4D74-898D-5ED7A4008DFF}" srcOrd="2" destOrd="0" presId="urn:microsoft.com/office/officeart/2005/8/layout/hProcess9"/>
    <dgm:cxn modelId="{542DC047-4013-44C3-805D-8CD747627A48}" type="presParOf" srcId="{B1FD914F-B2D8-4328-AD5E-DD87CED229BA}" destId="{D10B2915-13D6-4670-BD71-C812B730FD28}" srcOrd="3" destOrd="0" presId="urn:microsoft.com/office/officeart/2005/8/layout/hProcess9"/>
    <dgm:cxn modelId="{BCC1F2F4-EC3B-41F9-917B-7A2F90E94838}" type="presParOf" srcId="{B1FD914F-B2D8-4328-AD5E-DD87CED229BA}" destId="{F6F9E725-54B9-4739-97E3-ACC3D558640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097FA-AAC0-4F26-8F43-0527FFE7FBA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04CFA10-04E4-4CBF-A8C3-E176812AF3D8}">
      <dgm:prSet phldrT="[Text]" custT="1"/>
      <dgm:spPr>
        <a:xfrm>
          <a:off x="425365" y="279288"/>
          <a:ext cx="7669663" cy="55836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0" noProof="0" dirty="0">
              <a:solidFill>
                <a:sysClr val="window" lastClr="FFFFFF"/>
              </a:solidFill>
              <a:latin typeface="Calibri" panose="020F0502020204030204" pitchFamily="34" charset="0"/>
              <a:ea typeface="+mn-ea"/>
              <a:cs typeface="+mn-cs"/>
            </a:rPr>
            <a:t>Global environment changed considerably since our previous report, but </a:t>
          </a:r>
          <a:r>
            <a:rPr lang="en-GB" sz="1700" b="1" noProof="0" dirty="0">
              <a:solidFill>
                <a:sysClr val="window" lastClr="FFFFFF"/>
              </a:solidFill>
              <a:latin typeface="Calibri" panose="020F0502020204030204" pitchFamily="34" charset="0"/>
              <a:ea typeface="+mn-ea"/>
              <a:cs typeface="+mn-cs"/>
            </a:rPr>
            <a:t>uncertainties have not diminished</a:t>
          </a:r>
          <a:r>
            <a:rPr lang="en-GB" sz="1700" b="0" noProof="0" dirty="0">
              <a:solidFill>
                <a:sysClr val="window" lastClr="FFFFFF"/>
              </a:solidFill>
              <a:latin typeface="Calibri" panose="020F0502020204030204" pitchFamily="34" charset="0"/>
              <a:ea typeface="+mn-ea"/>
              <a:cs typeface="+mn-cs"/>
            </a:rPr>
            <a:t>. Expectations regarding economic growth deteriorated, leading to a </a:t>
          </a:r>
          <a:r>
            <a:rPr lang="en-GB" sz="1700" b="1" noProof="0" dirty="0">
              <a:solidFill>
                <a:sysClr val="window" lastClr="FFFFFF"/>
              </a:solidFill>
              <a:latin typeface="Calibri" panose="020F0502020204030204" pitchFamily="34" charset="0"/>
              <a:ea typeface="+mn-ea"/>
              <a:cs typeface="+mn-cs"/>
            </a:rPr>
            <a:t>„wait-and-see” approach </a:t>
          </a:r>
          <a:r>
            <a:rPr lang="en-GB" sz="1700" b="0" noProof="0" dirty="0">
              <a:solidFill>
                <a:sysClr val="window" lastClr="FFFFFF"/>
              </a:solidFill>
              <a:latin typeface="Calibri" panose="020F0502020204030204" pitchFamily="34" charset="0"/>
              <a:ea typeface="+mn-ea"/>
              <a:cs typeface="+mn-cs"/>
            </a:rPr>
            <a:t>of main central banks</a:t>
          </a:r>
          <a:r>
            <a:rPr lang="hu-HU" sz="1700" b="0" dirty="0">
              <a:solidFill>
                <a:sysClr val="window" lastClr="FFFFFF"/>
              </a:solidFill>
              <a:latin typeface="Calibri" panose="020F0502020204030204" pitchFamily="34" charset="0"/>
              <a:ea typeface="+mn-ea"/>
              <a:cs typeface="+mn-cs"/>
            </a:rPr>
            <a:t>.</a:t>
          </a:r>
          <a:endParaRPr lang="en-US" sz="1700" b="0" dirty="0">
            <a:solidFill>
              <a:sysClr val="window" lastClr="FFFFFF"/>
            </a:solidFill>
            <a:latin typeface="Calibri" panose="020F0502020204030204" pitchFamily="34" charset="0"/>
            <a:ea typeface="+mn-ea"/>
            <a:cs typeface="+mn-cs"/>
          </a:endParaRPr>
        </a:p>
      </dgm:t>
    </dgm:pt>
    <dgm:pt modelId="{6C1AE329-1D17-4878-B075-6C303A98B794}" type="parTrans" cxnId="{9EE3A917-B5FF-49D7-B1E4-323D54AFA15E}">
      <dgm:prSet/>
      <dgm:spPr/>
      <dgm:t>
        <a:bodyPr/>
        <a:lstStyle/>
        <a:p>
          <a:endParaRPr lang="en-US" sz="1700" b="0">
            <a:latin typeface="Calibri" panose="020F0502020204030204" pitchFamily="34" charset="0"/>
          </a:endParaRPr>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ln>
        <a:effectLst/>
      </dgm:spPr>
      <dgm:t>
        <a:bodyPr/>
        <a:lstStyle/>
        <a:p>
          <a:endParaRPr lang="en-US" sz="1700" b="0">
            <a:latin typeface="Calibri" panose="020F0502020204030204" pitchFamily="34" charset="0"/>
          </a:endParaRPr>
        </a:p>
      </dgm:t>
    </dgm:pt>
    <dgm:pt modelId="{70B0B3A2-EDEF-4659-9657-A8DAC8482C8F}">
      <dgm:prSet phldrT="[Text]" custT="1"/>
      <dgm:spPr>
        <a:xfrm>
          <a:off x="884658" y="1116728"/>
          <a:ext cx="7210370"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0" noProof="0" dirty="0">
              <a:solidFill>
                <a:sysClr val="window" lastClr="FFFFFF"/>
              </a:solidFill>
              <a:latin typeface="Calibri" panose="020F0502020204030204" pitchFamily="34" charset="0"/>
              <a:ea typeface="+mn-ea"/>
              <a:cs typeface="+mn-cs"/>
            </a:rPr>
            <a:t>Lending to the private sector increases in a </a:t>
          </a:r>
          <a:r>
            <a:rPr lang="en-GB" sz="1700" b="1" noProof="0" dirty="0">
              <a:solidFill>
                <a:sysClr val="window" lastClr="FFFFFF"/>
              </a:solidFill>
              <a:latin typeface="Calibri" panose="020F0502020204030204" pitchFamily="34" charset="0"/>
              <a:ea typeface="+mn-ea"/>
              <a:cs typeface="+mn-cs"/>
            </a:rPr>
            <a:t>dynamic way</a:t>
          </a:r>
          <a:r>
            <a:rPr lang="en-GB" sz="1700" b="0" noProof="0" dirty="0">
              <a:solidFill>
                <a:sysClr val="window" lastClr="FFFFFF"/>
              </a:solidFill>
              <a:latin typeface="Calibri" panose="020F0502020204030204" pitchFamily="34" charset="0"/>
              <a:ea typeface="+mn-ea"/>
              <a:cs typeface="+mn-cs"/>
            </a:rPr>
            <a:t>, but it is based on </a:t>
          </a:r>
          <a:r>
            <a:rPr lang="en-GB" sz="1700" b="1" noProof="0" dirty="0">
              <a:solidFill>
                <a:sysClr val="window" lastClr="FFFFFF"/>
              </a:solidFill>
              <a:latin typeface="Calibri" panose="020F0502020204030204" pitchFamily="34" charset="0"/>
              <a:ea typeface="+mn-ea"/>
              <a:cs typeface="+mn-cs"/>
            </a:rPr>
            <a:t>stable fundamentals</a:t>
          </a:r>
          <a:r>
            <a:rPr lang="en-GB" sz="1700" b="0" noProof="0" dirty="0">
              <a:solidFill>
                <a:sysClr val="window" lastClr="FFFFFF"/>
              </a:solidFill>
              <a:latin typeface="Calibri" panose="020F0502020204030204" pitchFamily="34" charset="0"/>
              <a:ea typeface="+mn-ea"/>
              <a:cs typeface="+mn-cs"/>
            </a:rPr>
            <a:t>. No overheating can be detected in the trends in lending. </a:t>
          </a:r>
        </a:p>
      </dgm:t>
    </dgm:pt>
    <dgm:pt modelId="{7C15A863-0707-4BC0-A5A5-263EF038CA89}" type="parTrans" cxnId="{9B0241E9-B2BC-4AAF-A70C-96C4D3385CD4}">
      <dgm:prSet/>
      <dgm:spPr/>
      <dgm:t>
        <a:bodyPr/>
        <a:lstStyle/>
        <a:p>
          <a:endParaRPr lang="en-US" sz="1700" b="0">
            <a:latin typeface="Calibri" panose="020F0502020204030204" pitchFamily="34" charset="0"/>
          </a:endParaRPr>
        </a:p>
      </dgm:t>
    </dgm:pt>
    <dgm:pt modelId="{8D82642C-D480-4F38-A0C1-AABCFBD55753}" type="sibTrans" cxnId="{9B0241E9-B2BC-4AAF-A70C-96C4D3385CD4}">
      <dgm:prSet/>
      <dgm:spPr/>
      <dgm:t>
        <a:bodyPr/>
        <a:lstStyle/>
        <a:p>
          <a:endParaRPr lang="en-US" sz="1700" b="0">
            <a:latin typeface="Calibri" panose="020F0502020204030204" pitchFamily="34" charset="0"/>
          </a:endParaRPr>
        </a:p>
      </dgm:t>
    </dgm:pt>
    <dgm:pt modelId="{EFA88676-8367-42D1-948F-084FEC399EA3}">
      <dgm:prSet phldrT="[Text]" custT="1"/>
      <dgm:spPr>
        <a:xfrm>
          <a:off x="1094681" y="195416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700" b="0" noProof="0" dirty="0">
              <a:solidFill>
                <a:sysClr val="window" lastClr="FFFFFF"/>
              </a:solidFill>
              <a:latin typeface="Calibri" panose="020F0502020204030204" pitchFamily="34" charset="0"/>
              <a:ea typeface="+mn-ea"/>
              <a:cs typeface="+mn-cs"/>
            </a:rPr>
            <a:t>Considerable portion of delinquent </a:t>
          </a:r>
          <a:r>
            <a:rPr lang="hu-HU" sz="1700" b="0" noProof="0" dirty="0" err="1">
              <a:solidFill>
                <a:sysClr val="window" lastClr="FFFFFF"/>
              </a:solidFill>
              <a:latin typeface="Calibri" panose="020F0502020204030204" pitchFamily="34" charset="0"/>
              <a:ea typeface="+mn-ea"/>
              <a:cs typeface="+mn-cs"/>
            </a:rPr>
            <a:t>mortgage</a:t>
          </a:r>
          <a:r>
            <a:rPr lang="en-GB" sz="1700" b="0" noProof="0" dirty="0">
              <a:solidFill>
                <a:sysClr val="window" lastClr="FFFFFF"/>
              </a:solidFill>
              <a:latin typeface="Calibri" panose="020F0502020204030204" pitchFamily="34" charset="0"/>
              <a:ea typeface="+mn-ea"/>
              <a:cs typeface="+mn-cs"/>
            </a:rPr>
            <a:t> loans is handled by financial enterprises. The </a:t>
          </a:r>
          <a:r>
            <a:rPr lang="en-GB" sz="1700" b="1" noProof="0" dirty="0">
              <a:solidFill>
                <a:sysClr val="window" lastClr="FFFFFF"/>
              </a:solidFill>
              <a:latin typeface="Calibri" panose="020F0502020204030204" pitchFamily="34" charset="0"/>
              <a:ea typeface="+mn-ea"/>
              <a:cs typeface="+mn-cs"/>
            </a:rPr>
            <a:t>regionally heterogeneous real estate market upturn </a:t>
          </a:r>
          <a:r>
            <a:rPr lang="en-GB" sz="1700" b="0" noProof="0" dirty="0">
              <a:solidFill>
                <a:sysClr val="window" lastClr="FFFFFF"/>
              </a:solidFill>
              <a:latin typeface="Calibri" panose="020F0502020204030204" pitchFamily="34" charset="0"/>
              <a:ea typeface="+mn-ea"/>
              <a:cs typeface="+mn-cs"/>
            </a:rPr>
            <a:t>was </a:t>
          </a:r>
          <a:r>
            <a:rPr lang="en-GB" sz="1700" b="1" noProof="0" dirty="0">
              <a:solidFill>
                <a:sysClr val="window" lastClr="FFFFFF"/>
              </a:solidFill>
              <a:latin typeface="Calibri" panose="020F0502020204030204" pitchFamily="34" charset="0"/>
              <a:ea typeface="+mn-ea"/>
              <a:cs typeface="+mn-cs"/>
            </a:rPr>
            <a:t>not able to help mortgage loan debtors</a:t>
          </a:r>
          <a:r>
            <a:rPr lang="en-GB" sz="1700" b="0" noProof="0" dirty="0">
              <a:solidFill>
                <a:sysClr val="window" lastClr="FFFFFF"/>
              </a:solidFill>
              <a:latin typeface="Calibri" panose="020F0502020204030204" pitchFamily="34" charset="0"/>
              <a:ea typeface="+mn-ea"/>
              <a:cs typeface="+mn-cs"/>
            </a:rPr>
            <a:t> in a difficult situation </a:t>
          </a:r>
          <a:r>
            <a:rPr lang="en-GB" sz="1700" b="1" noProof="0" dirty="0">
              <a:solidFill>
                <a:sysClr val="window" lastClr="FFFFFF"/>
              </a:solidFill>
              <a:latin typeface="Calibri" panose="020F0502020204030204" pitchFamily="34" charset="0"/>
              <a:ea typeface="+mn-ea"/>
              <a:cs typeface="+mn-cs"/>
            </a:rPr>
            <a:t>everywhere</a:t>
          </a:r>
          <a:r>
            <a:rPr lang="hu-HU" sz="1700" b="1" dirty="0">
              <a:solidFill>
                <a:sysClr val="window" lastClr="FFFFFF"/>
              </a:solidFill>
              <a:latin typeface="Calibri" panose="020F0502020204030204" pitchFamily="34" charset="0"/>
              <a:ea typeface="+mn-ea"/>
              <a:cs typeface="+mn-cs"/>
            </a:rPr>
            <a:t>.</a:t>
          </a:r>
        </a:p>
      </dgm:t>
    </dgm:pt>
    <dgm:pt modelId="{A1F34558-4BB7-4C26-A997-32A677C85129}" type="parTrans" cxnId="{5DAE6B0B-1E3B-45DC-B537-F682628B1BEF}">
      <dgm:prSet/>
      <dgm:spPr/>
      <dgm:t>
        <a:bodyPr/>
        <a:lstStyle/>
        <a:p>
          <a:endParaRPr lang="en-US" sz="1700" b="0">
            <a:latin typeface="Calibri" panose="020F0502020204030204" pitchFamily="34" charset="0"/>
          </a:endParaRPr>
        </a:p>
      </dgm:t>
    </dgm:pt>
    <dgm:pt modelId="{43AB3A7B-190E-4069-8878-C1E024303589}" type="sibTrans" cxnId="{5DAE6B0B-1E3B-45DC-B537-F682628B1BEF}">
      <dgm:prSet/>
      <dgm:spPr/>
      <dgm:t>
        <a:bodyPr/>
        <a:lstStyle/>
        <a:p>
          <a:endParaRPr lang="en-US" sz="1700" b="0">
            <a:latin typeface="Calibri" panose="020F0502020204030204" pitchFamily="34" charset="0"/>
          </a:endParaRPr>
        </a:p>
      </dgm:t>
    </dgm:pt>
    <dgm:pt modelId="{69208AF2-A5F9-4B43-AB41-3EC22556E880}">
      <dgm:prSet phldrT="[Text]" custT="1"/>
      <dgm:spPr>
        <a:xfrm>
          <a:off x="884658" y="3628520"/>
          <a:ext cx="7210370" cy="558364"/>
        </a:xfrm>
        <a:solidFill>
          <a:schemeClr val="tx2"/>
        </a:solidFill>
        <a:ln w="25400" cap="flat" cmpd="sng" algn="ctr">
          <a:solidFill>
            <a:sysClr val="window" lastClr="FFFFFF">
              <a:hueOff val="0"/>
              <a:satOff val="0"/>
              <a:lumOff val="0"/>
              <a:alphaOff val="0"/>
            </a:sysClr>
          </a:solidFill>
          <a:prstDash val="solid"/>
        </a:ln>
        <a:effectLst/>
      </dgm:spPr>
      <dgm:t>
        <a:bodyPr/>
        <a:lstStyle/>
        <a:p>
          <a:pPr>
            <a:buNone/>
          </a:pPr>
          <a:r>
            <a:rPr lang="en-GB" sz="1700" b="0" noProof="0" dirty="0">
              <a:solidFill>
                <a:sysClr val="window" lastClr="FFFFFF"/>
              </a:solidFill>
              <a:latin typeface="Calibri" panose="020F0502020204030204" pitchFamily="34" charset="0"/>
              <a:ea typeface="+mn-ea"/>
              <a:cs typeface="+mn-cs"/>
            </a:rPr>
            <a:t>Banks’ profitability moderated as a reason of the reduction in the reversals of impairments and started to </a:t>
          </a:r>
          <a:r>
            <a:rPr lang="en-GB" sz="1700" b="1" noProof="0" dirty="0">
              <a:solidFill>
                <a:sysClr val="window" lastClr="FFFFFF"/>
              </a:solidFill>
              <a:latin typeface="Calibri" panose="020F0502020204030204" pitchFamily="34" charset="0"/>
              <a:ea typeface="+mn-ea"/>
              <a:cs typeface="+mn-cs"/>
            </a:rPr>
            <a:t>converge to its sustainable level</a:t>
          </a:r>
          <a:r>
            <a:rPr lang="en-GB" sz="1700" b="0" noProof="0" dirty="0">
              <a:solidFill>
                <a:sysClr val="window" lastClr="FFFFFF"/>
              </a:solidFill>
              <a:latin typeface="Calibri" panose="020F0502020204030204" pitchFamily="34" charset="0"/>
              <a:ea typeface="+mn-ea"/>
              <a:cs typeface="+mn-cs"/>
            </a:rPr>
            <a:t>. </a:t>
          </a:r>
          <a:r>
            <a:rPr lang="en-GB" sz="1700" b="1" noProof="0" dirty="0">
              <a:solidFill>
                <a:sysClr val="window" lastClr="FFFFFF"/>
              </a:solidFill>
              <a:latin typeface="Calibri" panose="020F0502020204030204" pitchFamily="34" charset="0"/>
              <a:ea typeface="+mn-ea"/>
              <a:cs typeface="+mn-cs"/>
            </a:rPr>
            <a:t>Increasing efficiency </a:t>
          </a:r>
          <a:r>
            <a:rPr lang="en-GB" sz="1700" b="0" noProof="0" dirty="0">
              <a:solidFill>
                <a:sysClr val="window" lastClr="FFFFFF"/>
              </a:solidFill>
              <a:latin typeface="Calibri" panose="020F0502020204030204" pitchFamily="34" charset="0"/>
              <a:ea typeface="+mn-ea"/>
              <a:cs typeface="+mn-cs"/>
            </a:rPr>
            <a:t>and </a:t>
          </a:r>
          <a:r>
            <a:rPr lang="en-GB" sz="1700" b="1" noProof="0" dirty="0">
              <a:solidFill>
                <a:sysClr val="window" lastClr="FFFFFF"/>
              </a:solidFill>
              <a:latin typeface="Calibri" panose="020F0502020204030204" pitchFamily="34" charset="0"/>
              <a:ea typeface="+mn-ea"/>
              <a:cs typeface="+mn-cs"/>
            </a:rPr>
            <a:t>credit penetration</a:t>
          </a:r>
          <a:r>
            <a:rPr lang="en-GB" sz="1700" b="0" noProof="0" dirty="0">
              <a:solidFill>
                <a:sysClr val="window" lastClr="FFFFFF"/>
              </a:solidFill>
              <a:latin typeface="Calibri" panose="020F0502020204030204" pitchFamily="34" charset="0"/>
              <a:ea typeface="+mn-ea"/>
              <a:cs typeface="+mn-cs"/>
            </a:rPr>
            <a:t> can increase profitability in the </a:t>
          </a:r>
          <a:r>
            <a:rPr lang="en-GB" sz="1700" b="1" noProof="0" dirty="0">
              <a:solidFill>
                <a:sysClr val="window" lastClr="FFFFFF"/>
              </a:solidFill>
              <a:latin typeface="Calibri" panose="020F0502020204030204" pitchFamily="34" charset="0"/>
              <a:ea typeface="+mn-ea"/>
              <a:cs typeface="+mn-cs"/>
            </a:rPr>
            <a:t>long-run</a:t>
          </a:r>
          <a:r>
            <a:rPr lang="en-GB" sz="1700" b="0" noProof="0" dirty="0">
              <a:solidFill>
                <a:sysClr val="window" lastClr="FFFFFF"/>
              </a:solidFill>
              <a:latin typeface="Calibri" panose="020F0502020204030204" pitchFamily="34" charset="0"/>
              <a:ea typeface="+mn-ea"/>
              <a:cs typeface="+mn-cs"/>
            </a:rPr>
            <a:t>.</a:t>
          </a:r>
        </a:p>
      </dgm:t>
    </dgm:pt>
    <dgm:pt modelId="{304DF2D7-55D2-4243-A427-3708D9DF73DB}" type="parTrans" cxnId="{9576B531-47B9-4FC6-8440-44E4C140F2B7}">
      <dgm:prSet/>
      <dgm:spPr/>
      <dgm:t>
        <a:bodyPr/>
        <a:lstStyle/>
        <a:p>
          <a:endParaRPr lang="en-US" sz="1700" b="0">
            <a:latin typeface="Calibri" panose="020F0502020204030204" pitchFamily="34" charset="0"/>
          </a:endParaRPr>
        </a:p>
      </dgm:t>
    </dgm:pt>
    <dgm:pt modelId="{783ECCF3-97A7-4B6C-9C9A-B28550F7AA52}" type="sibTrans" cxnId="{9576B531-47B9-4FC6-8440-44E4C140F2B7}">
      <dgm:prSet/>
      <dgm:spPr/>
      <dgm:t>
        <a:bodyPr/>
        <a:lstStyle/>
        <a:p>
          <a:endParaRPr lang="en-US" sz="1700" b="0">
            <a:latin typeface="Calibri" panose="020F0502020204030204" pitchFamily="34" charset="0"/>
          </a:endParaRPr>
        </a:p>
      </dgm:t>
    </dgm:pt>
    <dgm:pt modelId="{0BFC8E7A-03B1-4146-B79A-4D6626CF5D37}">
      <dgm:prSet phldrT="[Text]" custT="1"/>
      <dgm:spPr>
        <a:xfrm>
          <a:off x="884658" y="1116728"/>
          <a:ext cx="7210370"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1" noProof="0" dirty="0">
              <a:solidFill>
                <a:sysClr val="window" lastClr="FFFFFF"/>
              </a:solidFill>
              <a:latin typeface="Calibri" panose="020F0502020204030204" pitchFamily="34" charset="0"/>
              <a:ea typeface="+mn-ea"/>
              <a:cs typeface="+mn-cs"/>
            </a:rPr>
            <a:t>Interest rate risk is contained </a:t>
          </a:r>
          <a:r>
            <a:rPr lang="en-GB" sz="1700" b="0" noProof="0" dirty="0">
              <a:solidFill>
                <a:sysClr val="window" lastClr="FFFFFF"/>
              </a:solidFill>
              <a:latin typeface="Calibri" panose="020F0502020204030204" pitchFamily="34" charset="0"/>
              <a:ea typeface="+mn-ea"/>
              <a:cs typeface="+mn-cs"/>
            </a:rPr>
            <a:t>through the new </a:t>
          </a:r>
          <a:r>
            <a:rPr lang="en-GB" sz="1700" b="1" noProof="0" dirty="0">
              <a:solidFill>
                <a:sysClr val="window" lastClr="FFFFFF"/>
              </a:solidFill>
              <a:latin typeface="Calibri" panose="020F0502020204030204" pitchFamily="34" charset="0"/>
              <a:ea typeface="+mn-ea"/>
              <a:cs typeface="+mn-cs"/>
            </a:rPr>
            <a:t>MNB recommendation </a:t>
          </a:r>
          <a:r>
            <a:rPr lang="en-GB" sz="1700" b="0" noProof="0" dirty="0">
              <a:solidFill>
                <a:sysClr val="window" lastClr="FFFFFF"/>
              </a:solidFill>
              <a:latin typeface="Calibri" panose="020F0502020204030204" pitchFamily="34" charset="0"/>
              <a:ea typeface="+mn-ea"/>
              <a:cs typeface="+mn-cs"/>
            </a:rPr>
            <a:t>in the household segment and through the </a:t>
          </a:r>
          <a:r>
            <a:rPr lang="en-GB" sz="1700" b="1" noProof="0" dirty="0" err="1">
              <a:solidFill>
                <a:sysClr val="window" lastClr="FFFFFF"/>
              </a:solidFill>
              <a:latin typeface="Calibri" panose="020F0502020204030204" pitchFamily="34" charset="0"/>
              <a:ea typeface="+mn-ea"/>
              <a:cs typeface="+mn-cs"/>
            </a:rPr>
            <a:t>NHP</a:t>
          </a:r>
          <a:r>
            <a:rPr lang="en-GB" sz="1700" b="1" noProof="0" dirty="0">
              <a:solidFill>
                <a:sysClr val="window" lastClr="FFFFFF"/>
              </a:solidFill>
              <a:latin typeface="Calibri" panose="020F0502020204030204" pitchFamily="34" charset="0"/>
              <a:ea typeface="+mn-ea"/>
              <a:cs typeface="+mn-cs"/>
            </a:rPr>
            <a:t> fix </a:t>
          </a:r>
          <a:r>
            <a:rPr lang="en-GB" sz="1700" b="0" noProof="0" dirty="0">
              <a:solidFill>
                <a:sysClr val="window" lastClr="FFFFFF"/>
              </a:solidFill>
              <a:latin typeface="Calibri" panose="020F0502020204030204" pitchFamily="34" charset="0"/>
              <a:ea typeface="+mn-ea"/>
              <a:cs typeface="+mn-cs"/>
            </a:rPr>
            <a:t>scheme in the corporate one. The </a:t>
          </a:r>
          <a:r>
            <a:rPr lang="en-GB" sz="1700" b="1" noProof="0" dirty="0">
              <a:solidFill>
                <a:sysClr val="window" lastClr="FFFFFF"/>
              </a:solidFill>
              <a:latin typeface="Calibri" panose="020F0502020204030204" pitchFamily="34" charset="0"/>
              <a:ea typeface="+mn-ea"/>
              <a:cs typeface="+mn-cs"/>
            </a:rPr>
            <a:t>Bond Funding for Growth Scheme</a:t>
          </a:r>
          <a:r>
            <a:rPr lang="en-GB" sz="1700" b="0" noProof="0" dirty="0">
              <a:solidFill>
                <a:sysClr val="window" lastClr="FFFFFF"/>
              </a:solidFill>
              <a:latin typeface="Calibri" panose="020F0502020204030204" pitchFamily="34" charset="0"/>
              <a:ea typeface="+mn-ea"/>
              <a:cs typeface="+mn-cs"/>
            </a:rPr>
            <a:t> contributes to the </a:t>
          </a:r>
          <a:r>
            <a:rPr lang="en-GB" sz="1700" b="1" noProof="0" dirty="0">
              <a:solidFill>
                <a:sysClr val="window" lastClr="FFFFFF"/>
              </a:solidFill>
              <a:latin typeface="Calibri" panose="020F0502020204030204" pitchFamily="34" charset="0"/>
              <a:ea typeface="+mn-ea"/>
              <a:cs typeface="+mn-cs"/>
            </a:rPr>
            <a:t>diversification of funding </a:t>
          </a:r>
          <a:r>
            <a:rPr lang="hu-HU" sz="1700" b="0" noProof="0" dirty="0">
              <a:solidFill>
                <a:sysClr val="window" lastClr="FFFFFF"/>
              </a:solidFill>
              <a:latin typeface="Calibri" panose="020F0502020204030204" pitchFamily="34" charset="0"/>
              <a:ea typeface="+mn-ea"/>
              <a:cs typeface="+mn-cs"/>
            </a:rPr>
            <a:t>of</a:t>
          </a:r>
          <a:r>
            <a:rPr lang="en-GB" sz="1700" b="0" noProof="0" dirty="0">
              <a:solidFill>
                <a:sysClr val="window" lastClr="FFFFFF"/>
              </a:solidFill>
              <a:latin typeface="Calibri" panose="020F0502020204030204" pitchFamily="34" charset="0"/>
              <a:ea typeface="+mn-ea"/>
              <a:cs typeface="+mn-cs"/>
            </a:rPr>
            <a:t> enterprises</a:t>
          </a:r>
          <a:r>
            <a:rPr lang="hu-HU" sz="1700" b="0" dirty="0">
              <a:solidFill>
                <a:sysClr val="window" lastClr="FFFFFF"/>
              </a:solidFill>
              <a:latin typeface="Calibri" panose="020F0502020204030204" pitchFamily="34" charset="0"/>
              <a:ea typeface="+mn-ea"/>
              <a:cs typeface="+mn-cs"/>
            </a:rPr>
            <a:t>.</a:t>
          </a:r>
        </a:p>
      </dgm:t>
    </dgm:pt>
    <dgm:pt modelId="{1F6D3198-E1CF-45EA-86F0-1AFBF275DDCA}" type="parTrans" cxnId="{FB6AC1A0-137A-42F1-B3A7-4956F5E49275}">
      <dgm:prSet/>
      <dgm:spPr/>
      <dgm:t>
        <a:bodyPr/>
        <a:lstStyle/>
        <a:p>
          <a:endParaRPr lang="hu-HU" sz="1700"/>
        </a:p>
      </dgm:t>
    </dgm:pt>
    <dgm:pt modelId="{A2FF5C5B-918A-48E2-8014-D5991F47411B}" type="sibTrans" cxnId="{FB6AC1A0-137A-42F1-B3A7-4956F5E49275}">
      <dgm:prSet/>
      <dgm:spPr/>
      <dgm:t>
        <a:bodyPr/>
        <a:lstStyle/>
        <a:p>
          <a:endParaRPr lang="hu-HU" sz="1700"/>
        </a:p>
      </dgm:t>
    </dgm:pt>
    <dgm:pt modelId="{73B4617D-D96A-42D9-9146-915588F81758}">
      <dgm:prSet phldrT="[Text]" custT="1"/>
      <dgm:spPr>
        <a:xfrm>
          <a:off x="425365" y="279288"/>
          <a:ext cx="7669663"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GB" sz="1700" b="0" noProof="0" dirty="0">
              <a:solidFill>
                <a:sysClr val="window" lastClr="FFFFFF"/>
              </a:solidFill>
              <a:latin typeface="Calibri" panose="020F0502020204030204" pitchFamily="34" charset="0"/>
              <a:ea typeface="+mn-ea"/>
              <a:cs typeface="+mn-cs"/>
            </a:rPr>
            <a:t>Housing prices grew further, the </a:t>
          </a:r>
          <a:r>
            <a:rPr lang="en-GB" sz="1700" b="1" noProof="0" dirty="0">
              <a:solidFill>
                <a:sysClr val="window" lastClr="FFFFFF"/>
              </a:solidFill>
              <a:latin typeface="Calibri" panose="020F0502020204030204" pitchFamily="34" charset="0"/>
              <a:ea typeface="+mn-ea"/>
              <a:cs typeface="+mn-cs"/>
            </a:rPr>
            <a:t>risk of overvaluation in the capital continued to rise</a:t>
          </a:r>
          <a:r>
            <a:rPr lang="en-GB" sz="1700" b="0" noProof="0" dirty="0">
              <a:solidFill>
                <a:sysClr val="window" lastClr="FFFFFF"/>
              </a:solidFill>
              <a:latin typeface="Calibri" panose="020F0502020204030204" pitchFamily="34" charset="0"/>
              <a:ea typeface="+mn-ea"/>
              <a:cs typeface="+mn-cs"/>
            </a:rPr>
            <a:t>. The relative low proportion of risky mortgage loans limits the impact of a housing market shock on the banking sector.</a:t>
          </a:r>
        </a:p>
      </dgm:t>
    </dgm:pt>
    <dgm:pt modelId="{D73E14B0-4962-490F-827B-966D332569EB}" type="sibTrans" cxnId="{9E3D65CB-2D2A-413F-8F8C-6850AB8C9DE0}">
      <dgm:prSet/>
      <dgm:spPr/>
      <dgm:t>
        <a:bodyPr/>
        <a:lstStyle/>
        <a:p>
          <a:endParaRPr lang="hu-HU" sz="1700"/>
        </a:p>
      </dgm:t>
    </dgm:pt>
    <dgm:pt modelId="{61C2D562-A479-4025-BA79-1C8B63BDA692}" type="parTrans" cxnId="{9E3D65CB-2D2A-413F-8F8C-6850AB8C9DE0}">
      <dgm:prSet/>
      <dgm:spPr/>
      <dgm:t>
        <a:bodyPr/>
        <a:lstStyle/>
        <a:p>
          <a:endParaRPr lang="hu-HU" sz="1700"/>
        </a:p>
      </dgm:t>
    </dgm:pt>
    <dgm:pt modelId="{A496933C-63CB-4A93-88C2-69E1CBDD14C6}" type="pres">
      <dgm:prSet presAssocID="{5E7097FA-AAC0-4F26-8F43-0527FFE7FBAB}" presName="Name0" presStyleCnt="0">
        <dgm:presLayoutVars>
          <dgm:chMax val="7"/>
          <dgm:chPref val="7"/>
          <dgm:dir/>
        </dgm:presLayoutVars>
      </dgm:prSet>
      <dgm:spPr/>
    </dgm:pt>
    <dgm:pt modelId="{FEF91705-633F-4C3F-9E50-CE38CE378F12}" type="pres">
      <dgm:prSet presAssocID="{5E7097FA-AAC0-4F26-8F43-0527FFE7FBAB}" presName="Name1" presStyleCnt="0"/>
      <dgm:spPr/>
    </dgm:pt>
    <dgm:pt modelId="{B718FBFA-8DA3-44FC-B167-3DDDB6BC26D0}" type="pres">
      <dgm:prSet presAssocID="{5E7097FA-AAC0-4F26-8F43-0527FFE7FBAB}" presName="cycle" presStyleCnt="0"/>
      <dgm:spPr/>
    </dgm:pt>
    <dgm:pt modelId="{A733D9AC-B6EB-4B04-9876-C44D7114C4C2}" type="pres">
      <dgm:prSet presAssocID="{5E7097FA-AAC0-4F26-8F43-0527FFE7FBAB}" presName="srcNode" presStyleLbl="node1" presStyleIdx="0" presStyleCnt="6"/>
      <dgm:spPr/>
    </dgm:pt>
    <dgm:pt modelId="{F02D9F89-3136-4400-8880-6F4C9D1922CA}" type="pres">
      <dgm:prSet presAssocID="{5E7097FA-AAC0-4F26-8F43-0527FFE7FBAB}" presName="conn" presStyleLbl="parChTrans1D2" presStyleIdx="0" presStyleCnt="1"/>
      <dgm:spPr/>
    </dgm:pt>
    <dgm:pt modelId="{EBE1A0F6-6BED-494C-8DF5-6066A4DB3B33}" type="pres">
      <dgm:prSet presAssocID="{5E7097FA-AAC0-4F26-8F43-0527FFE7FBAB}" presName="extraNode" presStyleLbl="node1" presStyleIdx="0" presStyleCnt="6"/>
      <dgm:spPr/>
    </dgm:pt>
    <dgm:pt modelId="{7FB9DF1B-7C08-452A-BDE2-790C0F44BA3C}" type="pres">
      <dgm:prSet presAssocID="{5E7097FA-AAC0-4F26-8F43-0527FFE7FBAB}" presName="dstNode" presStyleLbl="node1" presStyleIdx="0" presStyleCnt="6"/>
      <dgm:spPr/>
    </dgm:pt>
    <dgm:pt modelId="{D0BBA9B4-F286-488B-BA4B-91A2B12188B1}" type="pres">
      <dgm:prSet presAssocID="{C04CFA10-04E4-4CBF-A8C3-E176812AF3D8}" presName="text_1" presStyleLbl="node1" presStyleIdx="0" presStyleCnt="6" custScaleY="129004">
        <dgm:presLayoutVars>
          <dgm:bulletEnabled val="1"/>
        </dgm:presLayoutVars>
      </dgm:prSet>
      <dgm:spPr/>
    </dgm:pt>
    <dgm:pt modelId="{CB65F9B7-AA64-4F17-89F1-11D84E0B4F5E}" type="pres">
      <dgm:prSet presAssocID="{C04CFA10-04E4-4CBF-A8C3-E176812AF3D8}" presName="accent_1" presStyleCnt="0"/>
      <dgm:spPr/>
    </dgm:pt>
    <dgm:pt modelId="{17989FF0-9458-4918-9644-66FC8361081F}" type="pres">
      <dgm:prSet presAssocID="{C04CFA10-04E4-4CBF-A8C3-E176812AF3D8}" presName="accentRepeatNode" presStyleLbl="solidFgAcc1" presStyleIdx="0" presStyleCnt="6" custLinFactNeighborX="-547"/>
      <dgm:spPr>
        <a:xfrm>
          <a:off x="76388" y="209492"/>
          <a:ext cx="697955" cy="697955"/>
        </a:xfrm>
        <a:prstGeom prst="ellipse">
          <a:avLst/>
        </a:prstGeom>
        <a:solidFill>
          <a:schemeClr val="bg1"/>
        </a:solidFill>
        <a:ln w="25400" cap="flat" cmpd="sng" algn="ctr">
          <a:solidFill>
            <a:srgbClr val="202653">
              <a:hueOff val="0"/>
              <a:satOff val="0"/>
              <a:lumOff val="0"/>
              <a:alphaOff val="0"/>
            </a:srgbClr>
          </a:solidFill>
          <a:prstDash val="solid"/>
        </a:ln>
        <a:effectLst/>
      </dgm:spPr>
    </dgm:pt>
    <dgm:pt modelId="{9B3D779A-965A-4FD6-814B-7881F1A1A2BC}" type="pres">
      <dgm:prSet presAssocID="{73B4617D-D96A-42D9-9146-915588F81758}" presName="text_2" presStyleLbl="node1" presStyleIdx="1" presStyleCnt="6" custScaleY="122715">
        <dgm:presLayoutVars>
          <dgm:bulletEnabled val="1"/>
        </dgm:presLayoutVars>
      </dgm:prSet>
      <dgm:spPr>
        <a:prstGeom prst="rect">
          <a:avLst/>
        </a:prstGeom>
      </dgm:spPr>
    </dgm:pt>
    <dgm:pt modelId="{95CD7E57-4C86-48C0-A8B7-1F2B9DAFBC59}" type="pres">
      <dgm:prSet presAssocID="{73B4617D-D96A-42D9-9146-915588F81758}" presName="accent_2" presStyleCnt="0"/>
      <dgm:spPr/>
    </dgm:pt>
    <dgm:pt modelId="{22EBB5E2-1E7A-4E52-9DF7-8D503A7ECB4F}" type="pres">
      <dgm:prSet presAssocID="{73B4617D-D96A-42D9-9146-915588F81758}" presName="accentRepeatNode" presStyleLbl="solidFgAcc1" presStyleIdx="1" presStyleCnt="6"/>
      <dgm:spPr>
        <a:ln w="25400">
          <a:solidFill>
            <a:schemeClr val="tx2"/>
          </a:solidFill>
        </a:ln>
      </dgm:spPr>
    </dgm:pt>
    <dgm:pt modelId="{E2FC0701-CA75-46A5-83E5-5C5496C652C7}" type="pres">
      <dgm:prSet presAssocID="{70B0B3A2-EDEF-4659-9657-A8DAC8482C8F}" presName="text_3" presStyleLbl="node1" presStyleIdx="2" presStyleCnt="6" custScaleY="127608">
        <dgm:presLayoutVars>
          <dgm:bulletEnabled val="1"/>
        </dgm:presLayoutVars>
      </dgm:prSet>
      <dgm:spPr>
        <a:prstGeom prst="rect">
          <a:avLst/>
        </a:prstGeom>
      </dgm:spPr>
    </dgm:pt>
    <dgm:pt modelId="{186B8600-61A1-479F-B59E-7986D19D86DB}" type="pres">
      <dgm:prSet presAssocID="{70B0B3A2-EDEF-4659-9657-A8DAC8482C8F}" presName="accent_3" presStyleCnt="0"/>
      <dgm:spPr/>
    </dgm:pt>
    <dgm:pt modelId="{1A9AED78-025F-400B-A508-978FCBF3A8EB}" type="pres">
      <dgm:prSet presAssocID="{70B0B3A2-EDEF-4659-9657-A8DAC8482C8F}" presName="accentRepeatNode" presStyleLbl="solidFgAcc1" presStyleIdx="2" presStyleCnt="6"/>
      <dgm:spPr>
        <a:xfrm>
          <a:off x="535681" y="1046933"/>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A81684A5-59CD-4746-9D10-939FA9B25FE8}" type="pres">
      <dgm:prSet presAssocID="{0BFC8E7A-03B1-4146-B79A-4D6626CF5D37}" presName="text_4" presStyleLbl="node1" presStyleIdx="3" presStyleCnt="6" custScaleY="163996">
        <dgm:presLayoutVars>
          <dgm:bulletEnabled val="1"/>
        </dgm:presLayoutVars>
      </dgm:prSet>
      <dgm:spPr/>
    </dgm:pt>
    <dgm:pt modelId="{2DC7CCFB-952F-4320-B7CB-09DFCCE5A32F}" type="pres">
      <dgm:prSet presAssocID="{0BFC8E7A-03B1-4146-B79A-4D6626CF5D37}" presName="accent_4" presStyleCnt="0"/>
      <dgm:spPr/>
    </dgm:pt>
    <dgm:pt modelId="{60E6B141-FA08-45BC-B7B6-2A34E9087343}" type="pres">
      <dgm:prSet presAssocID="{0BFC8E7A-03B1-4146-B79A-4D6626CF5D37}" presName="accentRepeatNode" presStyleLbl="solidFgAcc1" presStyleIdx="3" presStyleCnt="6"/>
      <dgm:spPr>
        <a:ln w="25400">
          <a:solidFill>
            <a:schemeClr val="tx2"/>
          </a:solidFill>
        </a:ln>
      </dgm:spPr>
    </dgm:pt>
    <dgm:pt modelId="{8EED8AEF-649B-4AA3-A380-F0FEE137A9E9}" type="pres">
      <dgm:prSet presAssocID="{EFA88676-8367-42D1-948F-084FEC399EA3}" presName="text_5" presStyleLbl="node1" presStyleIdx="4" presStyleCnt="6" custScaleY="130913">
        <dgm:presLayoutVars>
          <dgm:bulletEnabled val="1"/>
        </dgm:presLayoutVars>
      </dgm:prSet>
      <dgm:spPr/>
    </dgm:pt>
    <dgm:pt modelId="{25A4A679-2C1F-4A89-9496-5309CFFDF469}" type="pres">
      <dgm:prSet presAssocID="{EFA88676-8367-42D1-948F-084FEC399EA3}" presName="accent_5" presStyleCnt="0"/>
      <dgm:spPr/>
    </dgm:pt>
    <dgm:pt modelId="{EC4811AD-BE8E-4DD2-BF04-7DB52222E530}" type="pres">
      <dgm:prSet presAssocID="{EFA88676-8367-42D1-948F-084FEC399EA3}" presName="accentRepeatNode" presStyleLbl="solidFgAcc1" presStyleIdx="4" presStyleCnt="6"/>
      <dgm:spPr>
        <a:xfrm>
          <a:off x="745704" y="188437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952603C1-5078-46F4-A6D2-ECD3205B0319}" type="pres">
      <dgm:prSet presAssocID="{69208AF2-A5F9-4B43-AB41-3EC22556E880}" presName="text_6" presStyleLbl="node1" presStyleIdx="5" presStyleCnt="6" custScaleY="126462">
        <dgm:presLayoutVars>
          <dgm:bulletEnabled val="1"/>
        </dgm:presLayoutVars>
      </dgm:prSet>
      <dgm:spPr/>
    </dgm:pt>
    <dgm:pt modelId="{E355618D-4E8E-4E1C-9F3D-B128A4595CBF}" type="pres">
      <dgm:prSet presAssocID="{69208AF2-A5F9-4B43-AB41-3EC22556E880}" presName="accent_6" presStyleCnt="0"/>
      <dgm:spPr/>
    </dgm:pt>
    <dgm:pt modelId="{FCFF821D-A27E-4653-A725-D8468E738ECB}" type="pres">
      <dgm:prSet presAssocID="{69208AF2-A5F9-4B43-AB41-3EC22556E880}" presName="accentRepeatNode" presStyleLbl="solidFgAcc1" presStyleIdx="5" presStyleCnt="6"/>
      <dgm:spPr>
        <a:xfrm>
          <a:off x="535681" y="355872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Lst>
  <dgm:cxnLst>
    <dgm:cxn modelId="{5DAE6B0B-1E3B-45DC-B537-F682628B1BEF}" srcId="{5E7097FA-AAC0-4F26-8F43-0527FFE7FBAB}" destId="{EFA88676-8367-42D1-948F-084FEC399EA3}" srcOrd="4" destOrd="0" parTransId="{A1F34558-4BB7-4C26-A997-32A677C85129}" sibTransId="{43AB3A7B-190E-4069-8878-C1E024303589}"/>
    <dgm:cxn modelId="{9EE3A917-B5FF-49D7-B1E4-323D54AFA15E}" srcId="{5E7097FA-AAC0-4F26-8F43-0527FFE7FBAB}" destId="{C04CFA10-04E4-4CBF-A8C3-E176812AF3D8}" srcOrd="0" destOrd="0" parTransId="{6C1AE329-1D17-4878-B075-6C303A98B794}" sibTransId="{3AA26668-2F16-4C06-BD54-25336C3A7567}"/>
    <dgm:cxn modelId="{9576B531-47B9-4FC6-8440-44E4C140F2B7}" srcId="{5E7097FA-AAC0-4F26-8F43-0527FFE7FBAB}" destId="{69208AF2-A5F9-4B43-AB41-3EC22556E880}" srcOrd="5" destOrd="0" parTransId="{304DF2D7-55D2-4243-A427-3708D9DF73DB}" sibTransId="{783ECCF3-97A7-4B6C-9C9A-B28550F7AA52}"/>
    <dgm:cxn modelId="{25C45C33-1FF8-4D9C-9DB5-83756FF22716}" type="presOf" srcId="{69208AF2-A5F9-4B43-AB41-3EC22556E880}" destId="{952603C1-5078-46F4-A6D2-ECD3205B0319}" srcOrd="0" destOrd="0" presId="urn:microsoft.com/office/officeart/2008/layout/VerticalCurvedList"/>
    <dgm:cxn modelId="{3FC38534-A369-4619-80CF-E58FA8DAE7B7}" type="presOf" srcId="{70B0B3A2-EDEF-4659-9657-A8DAC8482C8F}" destId="{E2FC0701-CA75-46A5-83E5-5C5496C652C7}" srcOrd="0" destOrd="0" presId="urn:microsoft.com/office/officeart/2008/layout/VerticalCurvedList"/>
    <dgm:cxn modelId="{D40B005D-98DB-4CCD-9AA9-A4BF7963E756}" type="presOf" srcId="{0BFC8E7A-03B1-4146-B79A-4D6626CF5D37}" destId="{A81684A5-59CD-4746-9D10-939FA9B25FE8}" srcOrd="0" destOrd="0" presId="urn:microsoft.com/office/officeart/2008/layout/VerticalCurvedList"/>
    <dgm:cxn modelId="{F491C45E-348A-48C6-9981-029B3ED51A7A}" type="presOf" srcId="{C04CFA10-04E4-4CBF-A8C3-E176812AF3D8}" destId="{D0BBA9B4-F286-488B-BA4B-91A2B12188B1}" srcOrd="0" destOrd="0" presId="urn:microsoft.com/office/officeart/2008/layout/VerticalCurvedList"/>
    <dgm:cxn modelId="{2CC73F45-1EDD-4CCF-B47F-5679CE3E7EA1}" type="presOf" srcId="{73B4617D-D96A-42D9-9146-915588F81758}" destId="{9B3D779A-965A-4FD6-814B-7881F1A1A2BC}" srcOrd="0" destOrd="0" presId="urn:microsoft.com/office/officeart/2008/layout/VerticalCurvedList"/>
    <dgm:cxn modelId="{313CA59E-5B6A-411D-A3DD-731EF0EA632A}" type="presOf" srcId="{3AA26668-2F16-4C06-BD54-25336C3A7567}" destId="{F02D9F89-3136-4400-8880-6F4C9D1922CA}" srcOrd="0" destOrd="0" presId="urn:microsoft.com/office/officeart/2008/layout/VerticalCurvedList"/>
    <dgm:cxn modelId="{FB6AC1A0-137A-42F1-B3A7-4956F5E49275}" srcId="{5E7097FA-AAC0-4F26-8F43-0527FFE7FBAB}" destId="{0BFC8E7A-03B1-4146-B79A-4D6626CF5D37}" srcOrd="3" destOrd="0" parTransId="{1F6D3198-E1CF-45EA-86F0-1AFBF275DDCA}" sibTransId="{A2FF5C5B-918A-48E2-8014-D5991F47411B}"/>
    <dgm:cxn modelId="{2BE98BA4-F533-4AFC-8A34-F8AA2FB47B79}" type="presOf" srcId="{EFA88676-8367-42D1-948F-084FEC399EA3}" destId="{8EED8AEF-649B-4AA3-A380-F0FEE137A9E9}" srcOrd="0" destOrd="0" presId="urn:microsoft.com/office/officeart/2008/layout/VerticalCurvedList"/>
    <dgm:cxn modelId="{F2EE02C3-E431-4270-A4EE-780382633576}" type="presOf" srcId="{5E7097FA-AAC0-4F26-8F43-0527FFE7FBAB}" destId="{A496933C-63CB-4A93-88C2-69E1CBDD14C6}" srcOrd="0" destOrd="0" presId="urn:microsoft.com/office/officeart/2008/layout/VerticalCurvedList"/>
    <dgm:cxn modelId="{9E3D65CB-2D2A-413F-8F8C-6850AB8C9DE0}" srcId="{5E7097FA-AAC0-4F26-8F43-0527FFE7FBAB}" destId="{73B4617D-D96A-42D9-9146-915588F81758}" srcOrd="1" destOrd="0" parTransId="{61C2D562-A479-4025-BA79-1C8B63BDA692}" sibTransId="{D73E14B0-4962-490F-827B-966D332569EB}"/>
    <dgm:cxn modelId="{9B0241E9-B2BC-4AAF-A70C-96C4D3385CD4}" srcId="{5E7097FA-AAC0-4F26-8F43-0527FFE7FBAB}" destId="{70B0B3A2-EDEF-4659-9657-A8DAC8482C8F}" srcOrd="2" destOrd="0" parTransId="{7C15A863-0707-4BC0-A5A5-263EF038CA89}" sibTransId="{8D82642C-D480-4F38-A0C1-AABCFBD55753}"/>
    <dgm:cxn modelId="{6FBA9A80-75DE-4E73-BB47-C7A8EBB70A20}" type="presParOf" srcId="{A496933C-63CB-4A93-88C2-69E1CBDD14C6}" destId="{FEF91705-633F-4C3F-9E50-CE38CE378F12}" srcOrd="0" destOrd="0" presId="urn:microsoft.com/office/officeart/2008/layout/VerticalCurvedList"/>
    <dgm:cxn modelId="{65672EA2-1826-47A6-9107-2FCB7A9705F7}" type="presParOf" srcId="{FEF91705-633F-4C3F-9E50-CE38CE378F12}" destId="{B718FBFA-8DA3-44FC-B167-3DDDB6BC26D0}" srcOrd="0" destOrd="0" presId="urn:microsoft.com/office/officeart/2008/layout/VerticalCurvedList"/>
    <dgm:cxn modelId="{5F2CB254-4F3B-41DC-830A-B1F9B133E15E}" type="presParOf" srcId="{B718FBFA-8DA3-44FC-B167-3DDDB6BC26D0}" destId="{A733D9AC-B6EB-4B04-9876-C44D7114C4C2}" srcOrd="0" destOrd="0" presId="urn:microsoft.com/office/officeart/2008/layout/VerticalCurvedList"/>
    <dgm:cxn modelId="{0B8A4019-9A06-4D3F-8D33-60A0285347FC}" type="presParOf" srcId="{B718FBFA-8DA3-44FC-B167-3DDDB6BC26D0}" destId="{F02D9F89-3136-4400-8880-6F4C9D1922CA}" srcOrd="1" destOrd="0" presId="urn:microsoft.com/office/officeart/2008/layout/VerticalCurvedList"/>
    <dgm:cxn modelId="{F2F584F1-06E2-4BBE-A1A5-D440C90B3EAC}" type="presParOf" srcId="{B718FBFA-8DA3-44FC-B167-3DDDB6BC26D0}" destId="{EBE1A0F6-6BED-494C-8DF5-6066A4DB3B33}" srcOrd="2" destOrd="0" presId="urn:microsoft.com/office/officeart/2008/layout/VerticalCurvedList"/>
    <dgm:cxn modelId="{85F4E1EF-F3EA-4BC8-89C3-D7A9DFBBE839}" type="presParOf" srcId="{B718FBFA-8DA3-44FC-B167-3DDDB6BC26D0}" destId="{7FB9DF1B-7C08-452A-BDE2-790C0F44BA3C}" srcOrd="3" destOrd="0" presId="urn:microsoft.com/office/officeart/2008/layout/VerticalCurvedList"/>
    <dgm:cxn modelId="{6E9972DA-1359-413B-BEAE-7B843F61DD4A}" type="presParOf" srcId="{FEF91705-633F-4C3F-9E50-CE38CE378F12}" destId="{D0BBA9B4-F286-488B-BA4B-91A2B12188B1}" srcOrd="1" destOrd="0" presId="urn:microsoft.com/office/officeart/2008/layout/VerticalCurvedList"/>
    <dgm:cxn modelId="{D490B4CF-1F9B-4F0C-8012-82FBC65F6A56}" type="presParOf" srcId="{FEF91705-633F-4C3F-9E50-CE38CE378F12}" destId="{CB65F9B7-AA64-4F17-89F1-11D84E0B4F5E}" srcOrd="2" destOrd="0" presId="urn:microsoft.com/office/officeart/2008/layout/VerticalCurvedList"/>
    <dgm:cxn modelId="{E9919566-D64D-477F-92B8-BAC81CFAFCB0}" type="presParOf" srcId="{CB65F9B7-AA64-4F17-89F1-11D84E0B4F5E}" destId="{17989FF0-9458-4918-9644-66FC8361081F}" srcOrd="0" destOrd="0" presId="urn:microsoft.com/office/officeart/2008/layout/VerticalCurvedList"/>
    <dgm:cxn modelId="{8849BA72-98F6-4D1D-BF8F-A7D70ACD432B}" type="presParOf" srcId="{FEF91705-633F-4C3F-9E50-CE38CE378F12}" destId="{9B3D779A-965A-4FD6-814B-7881F1A1A2BC}" srcOrd="3" destOrd="0" presId="urn:microsoft.com/office/officeart/2008/layout/VerticalCurvedList"/>
    <dgm:cxn modelId="{B5C73ADF-BAFF-40CF-8162-6B953FDDBD71}" type="presParOf" srcId="{FEF91705-633F-4C3F-9E50-CE38CE378F12}" destId="{95CD7E57-4C86-48C0-A8B7-1F2B9DAFBC59}" srcOrd="4" destOrd="0" presId="urn:microsoft.com/office/officeart/2008/layout/VerticalCurvedList"/>
    <dgm:cxn modelId="{F7D3B8F0-D654-4F68-8C00-7B55CE3A74A1}" type="presParOf" srcId="{95CD7E57-4C86-48C0-A8B7-1F2B9DAFBC59}" destId="{22EBB5E2-1E7A-4E52-9DF7-8D503A7ECB4F}" srcOrd="0" destOrd="0" presId="urn:microsoft.com/office/officeart/2008/layout/VerticalCurvedList"/>
    <dgm:cxn modelId="{6DA59A87-7DCA-4DAB-86CC-A1296B8665FA}" type="presParOf" srcId="{FEF91705-633F-4C3F-9E50-CE38CE378F12}" destId="{E2FC0701-CA75-46A5-83E5-5C5496C652C7}" srcOrd="5" destOrd="0" presId="urn:microsoft.com/office/officeart/2008/layout/VerticalCurvedList"/>
    <dgm:cxn modelId="{2808774F-4DB9-4037-8B8B-44A135A327BB}" type="presParOf" srcId="{FEF91705-633F-4C3F-9E50-CE38CE378F12}" destId="{186B8600-61A1-479F-B59E-7986D19D86DB}" srcOrd="6" destOrd="0" presId="urn:microsoft.com/office/officeart/2008/layout/VerticalCurvedList"/>
    <dgm:cxn modelId="{8E00E15E-42D9-482B-B86A-4FA8BE659B42}" type="presParOf" srcId="{186B8600-61A1-479F-B59E-7986D19D86DB}" destId="{1A9AED78-025F-400B-A508-978FCBF3A8EB}" srcOrd="0" destOrd="0" presId="urn:microsoft.com/office/officeart/2008/layout/VerticalCurvedList"/>
    <dgm:cxn modelId="{064ADEA9-CA92-47E3-83FA-0B9BC7EB2E81}" type="presParOf" srcId="{FEF91705-633F-4C3F-9E50-CE38CE378F12}" destId="{A81684A5-59CD-4746-9D10-939FA9B25FE8}" srcOrd="7" destOrd="0" presId="urn:microsoft.com/office/officeart/2008/layout/VerticalCurvedList"/>
    <dgm:cxn modelId="{60680A7B-6763-4C29-8D5B-86C8685E6E9A}" type="presParOf" srcId="{FEF91705-633F-4C3F-9E50-CE38CE378F12}" destId="{2DC7CCFB-952F-4320-B7CB-09DFCCE5A32F}" srcOrd="8" destOrd="0" presId="urn:microsoft.com/office/officeart/2008/layout/VerticalCurvedList"/>
    <dgm:cxn modelId="{6AB8B2A4-84DB-49D6-899B-6DCDFEAE4D1E}" type="presParOf" srcId="{2DC7CCFB-952F-4320-B7CB-09DFCCE5A32F}" destId="{60E6B141-FA08-45BC-B7B6-2A34E9087343}" srcOrd="0" destOrd="0" presId="urn:microsoft.com/office/officeart/2008/layout/VerticalCurvedList"/>
    <dgm:cxn modelId="{C22EDA1F-225B-4CC1-9C7C-EF9898605AE5}" type="presParOf" srcId="{FEF91705-633F-4C3F-9E50-CE38CE378F12}" destId="{8EED8AEF-649B-4AA3-A380-F0FEE137A9E9}" srcOrd="9" destOrd="0" presId="urn:microsoft.com/office/officeart/2008/layout/VerticalCurvedList"/>
    <dgm:cxn modelId="{94C9CFDD-989A-4A20-9909-4C1438A38B0E}" type="presParOf" srcId="{FEF91705-633F-4C3F-9E50-CE38CE378F12}" destId="{25A4A679-2C1F-4A89-9496-5309CFFDF469}" srcOrd="10" destOrd="0" presId="urn:microsoft.com/office/officeart/2008/layout/VerticalCurvedList"/>
    <dgm:cxn modelId="{EAFD6CE8-9013-4EEE-B578-DC15CE49DAAA}" type="presParOf" srcId="{25A4A679-2C1F-4A89-9496-5309CFFDF469}" destId="{EC4811AD-BE8E-4DD2-BF04-7DB52222E530}" srcOrd="0" destOrd="0" presId="urn:microsoft.com/office/officeart/2008/layout/VerticalCurvedList"/>
    <dgm:cxn modelId="{B3CD3E80-8552-4350-A641-1881DE306B3D}" type="presParOf" srcId="{FEF91705-633F-4C3F-9E50-CE38CE378F12}" destId="{952603C1-5078-46F4-A6D2-ECD3205B0319}" srcOrd="11" destOrd="0" presId="urn:microsoft.com/office/officeart/2008/layout/VerticalCurvedList"/>
    <dgm:cxn modelId="{779FA6AA-0283-4038-BFF1-4E1465D114EC}" type="presParOf" srcId="{FEF91705-633F-4C3F-9E50-CE38CE378F12}" destId="{E355618D-4E8E-4E1C-9F3D-B128A4595CBF}" srcOrd="12" destOrd="0" presId="urn:microsoft.com/office/officeart/2008/layout/VerticalCurvedList"/>
    <dgm:cxn modelId="{451B5DE3-7C48-4591-9EEF-1400B4126EE5}" type="presParOf" srcId="{E355618D-4E8E-4E1C-9F3D-B128A4595CBF}" destId="{FCFF821D-A27E-4653-A725-D8468E738E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9F89-3136-4400-8880-6F4C9D1922CA}">
      <dsp:nvSpPr>
        <dsp:cNvPr id="0" name=""/>
        <dsp:cNvSpPr/>
      </dsp:nvSpPr>
      <dsp:spPr>
        <a:xfrm>
          <a:off x="-6849702" y="-1047337"/>
          <a:ext cx="8152448" cy="8152448"/>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BBA9B4-F286-488B-BA4B-91A2B12188B1}">
      <dsp:nvSpPr>
        <dsp:cNvPr id="0" name=""/>
        <dsp:cNvSpPr/>
      </dsp:nvSpPr>
      <dsp:spPr>
        <a:xfrm>
          <a:off x="484924" y="226514"/>
          <a:ext cx="7699586" cy="822739"/>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Global environment changed considerably since our previous report, but </a:t>
          </a:r>
          <a:r>
            <a:rPr lang="en-GB" sz="1700" b="1" kern="1200" noProof="0" dirty="0">
              <a:solidFill>
                <a:sysClr val="window" lastClr="FFFFFF"/>
              </a:solidFill>
              <a:latin typeface="Calibri" panose="020F0502020204030204" pitchFamily="34" charset="0"/>
              <a:ea typeface="+mn-ea"/>
              <a:cs typeface="+mn-cs"/>
            </a:rPr>
            <a:t>uncertainties have not diminished</a:t>
          </a:r>
          <a:r>
            <a:rPr lang="en-GB" sz="1700" b="0" kern="1200" noProof="0" dirty="0">
              <a:solidFill>
                <a:sysClr val="window" lastClr="FFFFFF"/>
              </a:solidFill>
              <a:latin typeface="Calibri" panose="020F0502020204030204" pitchFamily="34" charset="0"/>
              <a:ea typeface="+mn-ea"/>
              <a:cs typeface="+mn-cs"/>
            </a:rPr>
            <a:t>. Expectations regarding economic growth deteriorated, leading to a </a:t>
          </a:r>
          <a:r>
            <a:rPr lang="en-GB" sz="1700" b="1" kern="1200" noProof="0" dirty="0">
              <a:solidFill>
                <a:sysClr val="window" lastClr="FFFFFF"/>
              </a:solidFill>
              <a:latin typeface="Calibri" panose="020F0502020204030204" pitchFamily="34" charset="0"/>
              <a:ea typeface="+mn-ea"/>
              <a:cs typeface="+mn-cs"/>
            </a:rPr>
            <a:t>„wait-and-see” approach </a:t>
          </a:r>
          <a:r>
            <a:rPr lang="en-GB" sz="1700" b="0" kern="1200" noProof="0" dirty="0">
              <a:solidFill>
                <a:sysClr val="window" lastClr="FFFFFF"/>
              </a:solidFill>
              <a:latin typeface="Calibri" panose="020F0502020204030204" pitchFamily="34" charset="0"/>
              <a:ea typeface="+mn-ea"/>
              <a:cs typeface="+mn-cs"/>
            </a:rPr>
            <a:t>of main central banks</a:t>
          </a:r>
          <a:r>
            <a:rPr lang="hu-HU" sz="1700" b="0" kern="1200" dirty="0">
              <a:solidFill>
                <a:sysClr val="window" lastClr="FFFFFF"/>
              </a:solidFill>
              <a:latin typeface="Calibri" panose="020F0502020204030204" pitchFamily="34" charset="0"/>
              <a:ea typeface="+mn-ea"/>
              <a:cs typeface="+mn-cs"/>
            </a:rPr>
            <a:t>.</a:t>
          </a:r>
          <a:endParaRPr lang="en-US" sz="1700" b="0" kern="1200" dirty="0">
            <a:solidFill>
              <a:sysClr val="window" lastClr="FFFFFF"/>
            </a:solidFill>
            <a:latin typeface="Calibri" panose="020F0502020204030204" pitchFamily="34" charset="0"/>
            <a:ea typeface="+mn-ea"/>
            <a:cs typeface="+mn-cs"/>
          </a:endParaRPr>
        </a:p>
      </dsp:txBody>
      <dsp:txXfrm>
        <a:off x="484924" y="226514"/>
        <a:ext cx="7699586" cy="822739"/>
      </dsp:txXfrm>
    </dsp:sp>
    <dsp:sp modelId="{17989FF0-9458-4918-9644-66FC8361081F}">
      <dsp:nvSpPr>
        <dsp:cNvPr id="0" name=""/>
        <dsp:cNvSpPr/>
      </dsp:nvSpPr>
      <dsp:spPr>
        <a:xfrm>
          <a:off x="81962" y="239282"/>
          <a:ext cx="797203" cy="797203"/>
        </a:xfrm>
        <a:prstGeom prst="ellipse">
          <a:avLst/>
        </a:prstGeom>
        <a:solidFill>
          <a:schemeClr val="bg1"/>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B3D779A-965A-4FD6-814B-7881F1A1A2BC}">
      <dsp:nvSpPr>
        <dsp:cNvPr id="0" name=""/>
        <dsp:cNvSpPr/>
      </dsp:nvSpPr>
      <dsp:spPr>
        <a:xfrm>
          <a:off x="1009528" y="1203091"/>
          <a:ext cx="7174983" cy="782630"/>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Housing prices grew further, the </a:t>
          </a:r>
          <a:r>
            <a:rPr lang="en-GB" sz="1700" b="1" kern="1200" noProof="0" dirty="0">
              <a:solidFill>
                <a:sysClr val="window" lastClr="FFFFFF"/>
              </a:solidFill>
              <a:latin typeface="Calibri" panose="020F0502020204030204" pitchFamily="34" charset="0"/>
              <a:ea typeface="+mn-ea"/>
              <a:cs typeface="+mn-cs"/>
            </a:rPr>
            <a:t>risk of overvaluation in the capital continued to rise</a:t>
          </a:r>
          <a:r>
            <a:rPr lang="en-GB" sz="1700" b="0" kern="1200" noProof="0" dirty="0">
              <a:solidFill>
                <a:sysClr val="window" lastClr="FFFFFF"/>
              </a:solidFill>
              <a:latin typeface="Calibri" panose="020F0502020204030204" pitchFamily="34" charset="0"/>
              <a:ea typeface="+mn-ea"/>
              <a:cs typeface="+mn-cs"/>
            </a:rPr>
            <a:t>. The relative low proportion of risky mortgage loans limits the impact of a housing market shock on the banking sector.</a:t>
          </a:r>
        </a:p>
      </dsp:txBody>
      <dsp:txXfrm>
        <a:off x="1009528" y="1203091"/>
        <a:ext cx="7174983" cy="782630"/>
      </dsp:txXfrm>
    </dsp:sp>
    <dsp:sp modelId="{22EBB5E2-1E7A-4E52-9DF7-8D503A7ECB4F}">
      <dsp:nvSpPr>
        <dsp:cNvPr id="0" name=""/>
        <dsp:cNvSpPr/>
      </dsp:nvSpPr>
      <dsp:spPr>
        <a:xfrm>
          <a:off x="610926" y="1195804"/>
          <a:ext cx="797203" cy="797203"/>
        </a:xfrm>
        <a:prstGeom prst="ellipse">
          <a:avLst/>
        </a:prstGeom>
        <a:solidFill>
          <a:schemeClr val="lt1">
            <a:hueOff val="0"/>
            <a:satOff val="0"/>
            <a:lumOff val="0"/>
            <a:alphaOff val="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E2FC0701-CA75-46A5-83E5-5C5496C652C7}">
      <dsp:nvSpPr>
        <dsp:cNvPr id="0" name=""/>
        <dsp:cNvSpPr/>
      </dsp:nvSpPr>
      <dsp:spPr>
        <a:xfrm>
          <a:off x="1249415" y="2144010"/>
          <a:ext cx="6935095" cy="81383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Lending to the private sector increases in a </a:t>
          </a:r>
          <a:r>
            <a:rPr lang="en-GB" sz="1700" b="1" kern="1200" noProof="0" dirty="0">
              <a:solidFill>
                <a:sysClr val="window" lastClr="FFFFFF"/>
              </a:solidFill>
              <a:latin typeface="Calibri" panose="020F0502020204030204" pitchFamily="34" charset="0"/>
              <a:ea typeface="+mn-ea"/>
              <a:cs typeface="+mn-cs"/>
            </a:rPr>
            <a:t>dynamic way</a:t>
          </a:r>
          <a:r>
            <a:rPr lang="en-GB" sz="1700" b="0" kern="1200" noProof="0" dirty="0">
              <a:solidFill>
                <a:sysClr val="window" lastClr="FFFFFF"/>
              </a:solidFill>
              <a:latin typeface="Calibri" panose="020F0502020204030204" pitchFamily="34" charset="0"/>
              <a:ea typeface="+mn-ea"/>
              <a:cs typeface="+mn-cs"/>
            </a:rPr>
            <a:t>, but it is based on </a:t>
          </a:r>
          <a:r>
            <a:rPr lang="en-GB" sz="1700" b="1" kern="1200" noProof="0" dirty="0">
              <a:solidFill>
                <a:sysClr val="window" lastClr="FFFFFF"/>
              </a:solidFill>
              <a:latin typeface="Calibri" panose="020F0502020204030204" pitchFamily="34" charset="0"/>
              <a:ea typeface="+mn-ea"/>
              <a:cs typeface="+mn-cs"/>
            </a:rPr>
            <a:t>stable fundamentals</a:t>
          </a:r>
          <a:r>
            <a:rPr lang="en-GB" sz="1700" b="0" kern="1200" noProof="0" dirty="0">
              <a:solidFill>
                <a:sysClr val="window" lastClr="FFFFFF"/>
              </a:solidFill>
              <a:latin typeface="Calibri" panose="020F0502020204030204" pitchFamily="34" charset="0"/>
              <a:ea typeface="+mn-ea"/>
              <a:cs typeface="+mn-cs"/>
            </a:rPr>
            <a:t>. No overheating can be detected in the trends in lending. </a:t>
          </a:r>
        </a:p>
      </dsp:txBody>
      <dsp:txXfrm>
        <a:off x="1249415" y="2144010"/>
        <a:ext cx="6935095" cy="813835"/>
      </dsp:txXfrm>
    </dsp:sp>
    <dsp:sp modelId="{1A9AED78-025F-400B-A508-978FCBF3A8EB}">
      <dsp:nvSpPr>
        <dsp:cNvPr id="0" name=""/>
        <dsp:cNvSpPr/>
      </dsp:nvSpPr>
      <dsp:spPr>
        <a:xfrm>
          <a:off x="850814" y="2152327"/>
          <a:ext cx="797203" cy="797203"/>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81684A5-59CD-4746-9D10-939FA9B25FE8}">
      <dsp:nvSpPr>
        <dsp:cNvPr id="0" name=""/>
        <dsp:cNvSpPr/>
      </dsp:nvSpPr>
      <dsp:spPr>
        <a:xfrm>
          <a:off x="1249415" y="2983892"/>
          <a:ext cx="6935095" cy="104590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noProof="0" dirty="0">
              <a:solidFill>
                <a:sysClr val="window" lastClr="FFFFFF"/>
              </a:solidFill>
              <a:latin typeface="Calibri" panose="020F0502020204030204" pitchFamily="34" charset="0"/>
              <a:ea typeface="+mn-ea"/>
              <a:cs typeface="+mn-cs"/>
            </a:rPr>
            <a:t>Interest rate risk is contained </a:t>
          </a:r>
          <a:r>
            <a:rPr lang="en-GB" sz="1700" b="0" kern="1200" noProof="0" dirty="0">
              <a:solidFill>
                <a:sysClr val="window" lastClr="FFFFFF"/>
              </a:solidFill>
              <a:latin typeface="Calibri" panose="020F0502020204030204" pitchFamily="34" charset="0"/>
              <a:ea typeface="+mn-ea"/>
              <a:cs typeface="+mn-cs"/>
            </a:rPr>
            <a:t>through the new </a:t>
          </a:r>
          <a:r>
            <a:rPr lang="en-GB" sz="1700" b="1" kern="1200" noProof="0" dirty="0">
              <a:solidFill>
                <a:sysClr val="window" lastClr="FFFFFF"/>
              </a:solidFill>
              <a:latin typeface="Calibri" panose="020F0502020204030204" pitchFamily="34" charset="0"/>
              <a:ea typeface="+mn-ea"/>
              <a:cs typeface="+mn-cs"/>
            </a:rPr>
            <a:t>MNB recommendation </a:t>
          </a:r>
          <a:r>
            <a:rPr lang="en-GB" sz="1700" b="0" kern="1200" noProof="0" dirty="0">
              <a:solidFill>
                <a:sysClr val="window" lastClr="FFFFFF"/>
              </a:solidFill>
              <a:latin typeface="Calibri" panose="020F0502020204030204" pitchFamily="34" charset="0"/>
              <a:ea typeface="+mn-ea"/>
              <a:cs typeface="+mn-cs"/>
            </a:rPr>
            <a:t>in the household segment and through the </a:t>
          </a:r>
          <a:r>
            <a:rPr lang="en-GB" sz="1700" b="1" kern="1200" noProof="0" dirty="0" err="1">
              <a:solidFill>
                <a:sysClr val="window" lastClr="FFFFFF"/>
              </a:solidFill>
              <a:latin typeface="Calibri" panose="020F0502020204030204" pitchFamily="34" charset="0"/>
              <a:ea typeface="+mn-ea"/>
              <a:cs typeface="+mn-cs"/>
            </a:rPr>
            <a:t>NHP</a:t>
          </a:r>
          <a:r>
            <a:rPr lang="en-GB" sz="1700" b="1" kern="1200" noProof="0" dirty="0">
              <a:solidFill>
                <a:sysClr val="window" lastClr="FFFFFF"/>
              </a:solidFill>
              <a:latin typeface="Calibri" panose="020F0502020204030204" pitchFamily="34" charset="0"/>
              <a:ea typeface="+mn-ea"/>
              <a:cs typeface="+mn-cs"/>
            </a:rPr>
            <a:t> fix </a:t>
          </a:r>
          <a:r>
            <a:rPr lang="en-GB" sz="1700" b="0" kern="1200" noProof="0" dirty="0">
              <a:solidFill>
                <a:sysClr val="window" lastClr="FFFFFF"/>
              </a:solidFill>
              <a:latin typeface="Calibri" panose="020F0502020204030204" pitchFamily="34" charset="0"/>
              <a:ea typeface="+mn-ea"/>
              <a:cs typeface="+mn-cs"/>
            </a:rPr>
            <a:t>scheme in the corporate one. The </a:t>
          </a:r>
          <a:r>
            <a:rPr lang="en-GB" sz="1700" b="1" kern="1200" noProof="0" dirty="0">
              <a:solidFill>
                <a:sysClr val="window" lastClr="FFFFFF"/>
              </a:solidFill>
              <a:latin typeface="Calibri" panose="020F0502020204030204" pitchFamily="34" charset="0"/>
              <a:ea typeface="+mn-ea"/>
              <a:cs typeface="+mn-cs"/>
            </a:rPr>
            <a:t>Bond Funding for Growth Scheme</a:t>
          </a:r>
          <a:r>
            <a:rPr lang="en-GB" sz="1700" b="0" kern="1200" noProof="0" dirty="0">
              <a:solidFill>
                <a:sysClr val="window" lastClr="FFFFFF"/>
              </a:solidFill>
              <a:latin typeface="Calibri" panose="020F0502020204030204" pitchFamily="34" charset="0"/>
              <a:ea typeface="+mn-ea"/>
              <a:cs typeface="+mn-cs"/>
            </a:rPr>
            <a:t> contributes to the </a:t>
          </a:r>
          <a:r>
            <a:rPr lang="en-GB" sz="1700" b="1" kern="1200" noProof="0" dirty="0">
              <a:solidFill>
                <a:sysClr val="window" lastClr="FFFFFF"/>
              </a:solidFill>
              <a:latin typeface="Calibri" panose="020F0502020204030204" pitchFamily="34" charset="0"/>
              <a:ea typeface="+mn-ea"/>
              <a:cs typeface="+mn-cs"/>
            </a:rPr>
            <a:t>diversification of funding </a:t>
          </a:r>
          <a:r>
            <a:rPr lang="hu-HU" sz="1700" b="0" kern="1200" noProof="0" dirty="0">
              <a:solidFill>
                <a:sysClr val="window" lastClr="FFFFFF"/>
              </a:solidFill>
              <a:latin typeface="Calibri" panose="020F0502020204030204" pitchFamily="34" charset="0"/>
              <a:ea typeface="+mn-ea"/>
              <a:cs typeface="+mn-cs"/>
            </a:rPr>
            <a:t>of</a:t>
          </a:r>
          <a:r>
            <a:rPr lang="en-GB" sz="1700" b="0" kern="1200" noProof="0" dirty="0">
              <a:solidFill>
                <a:sysClr val="window" lastClr="FFFFFF"/>
              </a:solidFill>
              <a:latin typeface="Calibri" panose="020F0502020204030204" pitchFamily="34" charset="0"/>
              <a:ea typeface="+mn-ea"/>
              <a:cs typeface="+mn-cs"/>
            </a:rPr>
            <a:t> enterprises</a:t>
          </a:r>
          <a:r>
            <a:rPr lang="hu-HU" sz="1700" b="0" kern="1200" dirty="0">
              <a:solidFill>
                <a:sysClr val="window" lastClr="FFFFFF"/>
              </a:solidFill>
              <a:latin typeface="Calibri" panose="020F0502020204030204" pitchFamily="34" charset="0"/>
              <a:ea typeface="+mn-ea"/>
              <a:cs typeface="+mn-cs"/>
            </a:rPr>
            <a:t>.</a:t>
          </a:r>
        </a:p>
      </dsp:txBody>
      <dsp:txXfrm>
        <a:off x="1249415" y="2983892"/>
        <a:ext cx="6935095" cy="1045904"/>
      </dsp:txXfrm>
    </dsp:sp>
    <dsp:sp modelId="{60E6B141-FA08-45BC-B7B6-2A34E9087343}">
      <dsp:nvSpPr>
        <dsp:cNvPr id="0" name=""/>
        <dsp:cNvSpPr/>
      </dsp:nvSpPr>
      <dsp:spPr>
        <a:xfrm>
          <a:off x="850814" y="3108243"/>
          <a:ext cx="797203" cy="797203"/>
        </a:xfrm>
        <a:prstGeom prst="ellipse">
          <a:avLst/>
        </a:prstGeom>
        <a:solidFill>
          <a:schemeClr val="lt1">
            <a:hueOff val="0"/>
            <a:satOff val="0"/>
            <a:lumOff val="0"/>
            <a:alphaOff val="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8EED8AEF-649B-4AA3-A380-F0FEE137A9E9}">
      <dsp:nvSpPr>
        <dsp:cNvPr id="0" name=""/>
        <dsp:cNvSpPr/>
      </dsp:nvSpPr>
      <dsp:spPr>
        <a:xfrm>
          <a:off x="1009528" y="4045910"/>
          <a:ext cx="7174983" cy="834913"/>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Considerable portion of delinquent </a:t>
          </a:r>
          <a:r>
            <a:rPr lang="hu-HU" sz="1700" b="0" kern="1200" noProof="0" dirty="0" err="1">
              <a:solidFill>
                <a:sysClr val="window" lastClr="FFFFFF"/>
              </a:solidFill>
              <a:latin typeface="Calibri" panose="020F0502020204030204" pitchFamily="34" charset="0"/>
              <a:ea typeface="+mn-ea"/>
              <a:cs typeface="+mn-cs"/>
            </a:rPr>
            <a:t>mortgage</a:t>
          </a:r>
          <a:r>
            <a:rPr lang="en-GB" sz="1700" b="0" kern="1200" noProof="0" dirty="0">
              <a:solidFill>
                <a:sysClr val="window" lastClr="FFFFFF"/>
              </a:solidFill>
              <a:latin typeface="Calibri" panose="020F0502020204030204" pitchFamily="34" charset="0"/>
              <a:ea typeface="+mn-ea"/>
              <a:cs typeface="+mn-cs"/>
            </a:rPr>
            <a:t> loans is handled by financial enterprises. The </a:t>
          </a:r>
          <a:r>
            <a:rPr lang="en-GB" sz="1700" b="1" kern="1200" noProof="0" dirty="0">
              <a:solidFill>
                <a:sysClr val="window" lastClr="FFFFFF"/>
              </a:solidFill>
              <a:latin typeface="Calibri" panose="020F0502020204030204" pitchFamily="34" charset="0"/>
              <a:ea typeface="+mn-ea"/>
              <a:cs typeface="+mn-cs"/>
            </a:rPr>
            <a:t>regionally heterogeneous real estate market upturn </a:t>
          </a:r>
          <a:r>
            <a:rPr lang="en-GB" sz="1700" b="0" kern="1200" noProof="0" dirty="0">
              <a:solidFill>
                <a:sysClr val="window" lastClr="FFFFFF"/>
              </a:solidFill>
              <a:latin typeface="Calibri" panose="020F0502020204030204" pitchFamily="34" charset="0"/>
              <a:ea typeface="+mn-ea"/>
              <a:cs typeface="+mn-cs"/>
            </a:rPr>
            <a:t>was </a:t>
          </a:r>
          <a:r>
            <a:rPr lang="en-GB" sz="1700" b="1" kern="1200" noProof="0" dirty="0">
              <a:solidFill>
                <a:sysClr val="window" lastClr="FFFFFF"/>
              </a:solidFill>
              <a:latin typeface="Calibri" panose="020F0502020204030204" pitchFamily="34" charset="0"/>
              <a:ea typeface="+mn-ea"/>
              <a:cs typeface="+mn-cs"/>
            </a:rPr>
            <a:t>not able to help mortgage loan debtors</a:t>
          </a:r>
          <a:r>
            <a:rPr lang="en-GB" sz="1700" b="0" kern="1200" noProof="0" dirty="0">
              <a:solidFill>
                <a:sysClr val="window" lastClr="FFFFFF"/>
              </a:solidFill>
              <a:latin typeface="Calibri" panose="020F0502020204030204" pitchFamily="34" charset="0"/>
              <a:ea typeface="+mn-ea"/>
              <a:cs typeface="+mn-cs"/>
            </a:rPr>
            <a:t> in a difficult situation </a:t>
          </a:r>
          <a:r>
            <a:rPr lang="en-GB" sz="1700" b="1" kern="1200" noProof="0" dirty="0">
              <a:solidFill>
                <a:sysClr val="window" lastClr="FFFFFF"/>
              </a:solidFill>
              <a:latin typeface="Calibri" panose="020F0502020204030204" pitchFamily="34" charset="0"/>
              <a:ea typeface="+mn-ea"/>
              <a:cs typeface="+mn-cs"/>
            </a:rPr>
            <a:t>everywhere</a:t>
          </a:r>
          <a:r>
            <a:rPr lang="hu-HU" sz="1700" b="1" kern="1200" dirty="0">
              <a:solidFill>
                <a:sysClr val="window" lastClr="FFFFFF"/>
              </a:solidFill>
              <a:latin typeface="Calibri" panose="020F0502020204030204" pitchFamily="34" charset="0"/>
              <a:ea typeface="+mn-ea"/>
              <a:cs typeface="+mn-cs"/>
            </a:rPr>
            <a:t>.</a:t>
          </a:r>
        </a:p>
      </dsp:txBody>
      <dsp:txXfrm>
        <a:off x="1009528" y="4045910"/>
        <a:ext cx="7174983" cy="834913"/>
      </dsp:txXfrm>
    </dsp:sp>
    <dsp:sp modelId="{EC4811AD-BE8E-4DD2-BF04-7DB52222E530}">
      <dsp:nvSpPr>
        <dsp:cNvPr id="0" name=""/>
        <dsp:cNvSpPr/>
      </dsp:nvSpPr>
      <dsp:spPr>
        <a:xfrm>
          <a:off x="610926" y="4064766"/>
          <a:ext cx="797203" cy="797203"/>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52603C1-5078-46F4-A6D2-ECD3205B0319}">
      <dsp:nvSpPr>
        <dsp:cNvPr id="0" name=""/>
        <dsp:cNvSpPr/>
      </dsp:nvSpPr>
      <dsp:spPr>
        <a:xfrm>
          <a:off x="484924" y="5016626"/>
          <a:ext cx="7699586" cy="806527"/>
        </a:xfrm>
        <a:prstGeom prst="rect">
          <a:avLst/>
        </a:prstGeom>
        <a:solidFill>
          <a:schemeClr val="tx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Banks’ profitability moderated as a reason of the reduction in the reversals of impairments and started to </a:t>
          </a:r>
          <a:r>
            <a:rPr lang="en-GB" sz="1700" b="1" kern="1200" noProof="0" dirty="0">
              <a:solidFill>
                <a:sysClr val="window" lastClr="FFFFFF"/>
              </a:solidFill>
              <a:latin typeface="Calibri" panose="020F0502020204030204" pitchFamily="34" charset="0"/>
              <a:ea typeface="+mn-ea"/>
              <a:cs typeface="+mn-cs"/>
            </a:rPr>
            <a:t>converge to its sustainable level</a:t>
          </a:r>
          <a:r>
            <a:rPr lang="en-GB" sz="1700" b="0" kern="1200" noProof="0" dirty="0">
              <a:solidFill>
                <a:sysClr val="window" lastClr="FFFFFF"/>
              </a:solidFill>
              <a:latin typeface="Calibri" panose="020F0502020204030204" pitchFamily="34" charset="0"/>
              <a:ea typeface="+mn-ea"/>
              <a:cs typeface="+mn-cs"/>
            </a:rPr>
            <a:t>. </a:t>
          </a:r>
          <a:r>
            <a:rPr lang="en-GB" sz="1700" b="1" kern="1200" noProof="0" dirty="0">
              <a:solidFill>
                <a:sysClr val="window" lastClr="FFFFFF"/>
              </a:solidFill>
              <a:latin typeface="Calibri" panose="020F0502020204030204" pitchFamily="34" charset="0"/>
              <a:ea typeface="+mn-ea"/>
              <a:cs typeface="+mn-cs"/>
            </a:rPr>
            <a:t>Increasing efficiency </a:t>
          </a:r>
          <a:r>
            <a:rPr lang="en-GB" sz="1700" b="0" kern="1200" noProof="0" dirty="0">
              <a:solidFill>
                <a:sysClr val="window" lastClr="FFFFFF"/>
              </a:solidFill>
              <a:latin typeface="Calibri" panose="020F0502020204030204" pitchFamily="34" charset="0"/>
              <a:ea typeface="+mn-ea"/>
              <a:cs typeface="+mn-cs"/>
            </a:rPr>
            <a:t>and </a:t>
          </a:r>
          <a:r>
            <a:rPr lang="en-GB" sz="1700" b="1" kern="1200" noProof="0" dirty="0">
              <a:solidFill>
                <a:sysClr val="window" lastClr="FFFFFF"/>
              </a:solidFill>
              <a:latin typeface="Calibri" panose="020F0502020204030204" pitchFamily="34" charset="0"/>
              <a:ea typeface="+mn-ea"/>
              <a:cs typeface="+mn-cs"/>
            </a:rPr>
            <a:t>credit penetration</a:t>
          </a:r>
          <a:r>
            <a:rPr lang="en-GB" sz="1700" b="0" kern="1200" noProof="0" dirty="0">
              <a:solidFill>
                <a:sysClr val="window" lastClr="FFFFFF"/>
              </a:solidFill>
              <a:latin typeface="Calibri" panose="020F0502020204030204" pitchFamily="34" charset="0"/>
              <a:ea typeface="+mn-ea"/>
              <a:cs typeface="+mn-cs"/>
            </a:rPr>
            <a:t> can increase profitability in the </a:t>
          </a:r>
          <a:r>
            <a:rPr lang="en-GB" sz="1700" b="1" kern="1200" noProof="0" dirty="0">
              <a:solidFill>
                <a:sysClr val="window" lastClr="FFFFFF"/>
              </a:solidFill>
              <a:latin typeface="Calibri" panose="020F0502020204030204" pitchFamily="34" charset="0"/>
              <a:ea typeface="+mn-ea"/>
              <a:cs typeface="+mn-cs"/>
            </a:rPr>
            <a:t>long-run</a:t>
          </a:r>
          <a:r>
            <a:rPr lang="en-GB" sz="1700" b="0" kern="1200" noProof="0" dirty="0">
              <a:solidFill>
                <a:sysClr val="window" lastClr="FFFFFF"/>
              </a:solidFill>
              <a:latin typeface="Calibri" panose="020F0502020204030204" pitchFamily="34" charset="0"/>
              <a:ea typeface="+mn-ea"/>
              <a:cs typeface="+mn-cs"/>
            </a:rPr>
            <a:t>.</a:t>
          </a:r>
        </a:p>
      </dsp:txBody>
      <dsp:txXfrm>
        <a:off x="484924" y="5016626"/>
        <a:ext cx="7699586" cy="806527"/>
      </dsp:txXfrm>
    </dsp:sp>
    <dsp:sp modelId="{FCFF821D-A27E-4653-A725-D8468E738ECB}">
      <dsp:nvSpPr>
        <dsp:cNvPr id="0" name=""/>
        <dsp:cNvSpPr/>
      </dsp:nvSpPr>
      <dsp:spPr>
        <a:xfrm>
          <a:off x="86323" y="5021288"/>
          <a:ext cx="797203" cy="797203"/>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E159-6CEF-4628-9A06-5BB630A6339F}">
      <dsp:nvSpPr>
        <dsp:cNvPr id="0" name=""/>
        <dsp:cNvSpPr/>
      </dsp:nvSpPr>
      <dsp:spPr>
        <a:xfrm>
          <a:off x="0" y="19599"/>
          <a:ext cx="4179942" cy="121680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USA – China trade tensions</a:t>
          </a:r>
        </a:p>
      </dsp:txBody>
      <dsp:txXfrm>
        <a:off x="59399" y="78998"/>
        <a:ext cx="4061144" cy="1098002"/>
      </dsp:txXfrm>
    </dsp:sp>
    <dsp:sp modelId="{4A8749A5-3927-49A1-8D35-062BBF28230C}">
      <dsp:nvSpPr>
        <dsp:cNvPr id="0" name=""/>
        <dsp:cNvSpPr/>
      </dsp:nvSpPr>
      <dsp:spPr>
        <a:xfrm>
          <a:off x="0" y="1423600"/>
          <a:ext cx="4179942" cy="12168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Capital outflow from vulnerable emerging economies </a:t>
          </a:r>
        </a:p>
      </dsp:txBody>
      <dsp:txXfrm>
        <a:off x="59399" y="1482999"/>
        <a:ext cx="4061144" cy="1098002"/>
      </dsp:txXfrm>
    </dsp:sp>
    <dsp:sp modelId="{A8177671-0377-48B6-B0EA-F4EF66147601}">
      <dsp:nvSpPr>
        <dsp:cNvPr id="0" name=""/>
        <dsp:cNvSpPr/>
      </dsp:nvSpPr>
      <dsp:spPr>
        <a:xfrm>
          <a:off x="0" y="2827600"/>
          <a:ext cx="4179942" cy="12168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European macroeconomic and financial challenges</a:t>
          </a:r>
        </a:p>
      </dsp:txBody>
      <dsp:txXfrm>
        <a:off x="59399" y="2886999"/>
        <a:ext cx="4061144"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E159-6CEF-4628-9A06-5BB630A6339F}">
      <dsp:nvSpPr>
        <dsp:cNvPr id="0" name=""/>
        <dsp:cNvSpPr/>
      </dsp:nvSpPr>
      <dsp:spPr>
        <a:xfrm>
          <a:off x="0" y="18880"/>
          <a:ext cx="4179942" cy="95471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Considerably lower gross and net external debt</a:t>
          </a:r>
        </a:p>
      </dsp:txBody>
      <dsp:txXfrm>
        <a:off x="46606" y="65486"/>
        <a:ext cx="4086730" cy="861507"/>
      </dsp:txXfrm>
    </dsp:sp>
    <dsp:sp modelId="{4A8749A5-3927-49A1-8D35-062BBF28230C}">
      <dsp:nvSpPr>
        <dsp:cNvPr id="0" name=""/>
        <dsp:cNvSpPr/>
      </dsp:nvSpPr>
      <dsp:spPr>
        <a:xfrm>
          <a:off x="0" y="1042720"/>
          <a:ext cx="4179942" cy="95471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Lower private debt with more favourable structure</a:t>
          </a:r>
        </a:p>
      </dsp:txBody>
      <dsp:txXfrm>
        <a:off x="46606" y="1089326"/>
        <a:ext cx="4086730" cy="861507"/>
      </dsp:txXfrm>
    </dsp:sp>
    <dsp:sp modelId="{A8177671-0377-48B6-B0EA-F4EF66147601}">
      <dsp:nvSpPr>
        <dsp:cNvPr id="0" name=""/>
        <dsp:cNvSpPr/>
      </dsp:nvSpPr>
      <dsp:spPr>
        <a:xfrm>
          <a:off x="0" y="2066560"/>
          <a:ext cx="4179942" cy="95471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Dynamic economic growth with current account surplus</a:t>
          </a:r>
        </a:p>
      </dsp:txBody>
      <dsp:txXfrm>
        <a:off x="46606" y="2113166"/>
        <a:ext cx="4086730" cy="861507"/>
      </dsp:txXfrm>
    </dsp:sp>
    <dsp:sp modelId="{C2F3812C-777B-462C-9246-A76990B17149}">
      <dsp:nvSpPr>
        <dsp:cNvPr id="0" name=""/>
        <dsp:cNvSpPr/>
      </dsp:nvSpPr>
      <dsp:spPr>
        <a:xfrm>
          <a:off x="0" y="3090399"/>
          <a:ext cx="4179942" cy="95471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t>More stable banking system</a:t>
          </a:r>
        </a:p>
      </dsp:txBody>
      <dsp:txXfrm>
        <a:off x="46606" y="3137005"/>
        <a:ext cx="4086730"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4B777-DD60-43E2-9611-4284E954E264}">
      <dsp:nvSpPr>
        <dsp:cNvPr id="0" name=""/>
        <dsp:cNvSpPr/>
      </dsp:nvSpPr>
      <dsp:spPr>
        <a:xfrm>
          <a:off x="604480" y="0"/>
          <a:ext cx="6850776" cy="5046663"/>
        </a:xfrm>
        <a:prstGeom prst="rightArrow">
          <a:avLst/>
        </a:prstGeom>
        <a:solidFill>
          <a:schemeClr val="accent6"/>
        </a:solidFill>
        <a:ln>
          <a:noFill/>
        </a:ln>
        <a:effectLst/>
      </dsp:spPr>
      <dsp:style>
        <a:lnRef idx="0">
          <a:scrgbClr r="0" g="0" b="0"/>
        </a:lnRef>
        <a:fillRef idx="1">
          <a:scrgbClr r="0" g="0" b="0"/>
        </a:fillRef>
        <a:effectRef idx="0">
          <a:scrgbClr r="0" g="0" b="0"/>
        </a:effectRef>
        <a:fontRef idx="minor"/>
      </dsp:style>
    </dsp:sp>
    <dsp:sp modelId="{D300DDE4-8AE7-4EAD-9131-CE1305900BF0}">
      <dsp:nvSpPr>
        <dsp:cNvPr id="0" name=""/>
        <dsp:cNvSpPr/>
      </dsp:nvSpPr>
      <dsp:spPr>
        <a:xfrm>
          <a:off x="3905" y="1513998"/>
          <a:ext cx="2554762" cy="201866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solidFill>
                <a:schemeClr val="tx2"/>
              </a:solidFill>
            </a:rPr>
            <a:t>Penetration</a:t>
          </a:r>
        </a:p>
      </dsp:txBody>
      <dsp:txXfrm>
        <a:off x="102448" y="1612541"/>
        <a:ext cx="2357676" cy="1821579"/>
      </dsp:txXfrm>
    </dsp:sp>
    <dsp:sp modelId="{9941C2E7-C04C-4D74-898D-5ED7A4008DFF}">
      <dsp:nvSpPr>
        <dsp:cNvPr id="0" name=""/>
        <dsp:cNvSpPr/>
      </dsp:nvSpPr>
      <dsp:spPr>
        <a:xfrm>
          <a:off x="2752487" y="1513998"/>
          <a:ext cx="2554762" cy="201866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solidFill>
                <a:schemeClr val="tx2"/>
              </a:solidFill>
            </a:rPr>
            <a:t>Digitalisation</a:t>
          </a:r>
        </a:p>
      </dsp:txBody>
      <dsp:txXfrm>
        <a:off x="2851030" y="1612541"/>
        <a:ext cx="2357676" cy="1821579"/>
      </dsp:txXfrm>
    </dsp:sp>
    <dsp:sp modelId="{F6F9E725-54B9-4739-97E3-ACC3D5586406}">
      <dsp:nvSpPr>
        <dsp:cNvPr id="0" name=""/>
        <dsp:cNvSpPr/>
      </dsp:nvSpPr>
      <dsp:spPr>
        <a:xfrm>
          <a:off x="5501069" y="1513998"/>
          <a:ext cx="2554762" cy="201866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solidFill>
                <a:schemeClr val="tx2"/>
              </a:solidFill>
            </a:rPr>
            <a:t>Consolidation</a:t>
          </a:r>
        </a:p>
      </dsp:txBody>
      <dsp:txXfrm>
        <a:off x="5599612" y="1612541"/>
        <a:ext cx="2357676" cy="1821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9F89-3136-4400-8880-6F4C9D1922CA}">
      <dsp:nvSpPr>
        <dsp:cNvPr id="0" name=""/>
        <dsp:cNvSpPr/>
      </dsp:nvSpPr>
      <dsp:spPr>
        <a:xfrm>
          <a:off x="-6849702" y="-1047337"/>
          <a:ext cx="8152448" cy="8152448"/>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BBA9B4-F286-488B-BA4B-91A2B12188B1}">
      <dsp:nvSpPr>
        <dsp:cNvPr id="0" name=""/>
        <dsp:cNvSpPr/>
      </dsp:nvSpPr>
      <dsp:spPr>
        <a:xfrm>
          <a:off x="484924" y="226514"/>
          <a:ext cx="7699586" cy="822739"/>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Global environment changed considerably since our previous report, but </a:t>
          </a:r>
          <a:r>
            <a:rPr lang="en-GB" sz="1700" b="1" kern="1200" noProof="0" dirty="0">
              <a:solidFill>
                <a:sysClr val="window" lastClr="FFFFFF"/>
              </a:solidFill>
              <a:latin typeface="Calibri" panose="020F0502020204030204" pitchFamily="34" charset="0"/>
              <a:ea typeface="+mn-ea"/>
              <a:cs typeface="+mn-cs"/>
            </a:rPr>
            <a:t>uncertainties have not diminished</a:t>
          </a:r>
          <a:r>
            <a:rPr lang="en-GB" sz="1700" b="0" kern="1200" noProof="0" dirty="0">
              <a:solidFill>
                <a:sysClr val="window" lastClr="FFFFFF"/>
              </a:solidFill>
              <a:latin typeface="Calibri" panose="020F0502020204030204" pitchFamily="34" charset="0"/>
              <a:ea typeface="+mn-ea"/>
              <a:cs typeface="+mn-cs"/>
            </a:rPr>
            <a:t>. Expectations regarding economic growth deteriorated, leading to a </a:t>
          </a:r>
          <a:r>
            <a:rPr lang="en-GB" sz="1700" b="1" kern="1200" noProof="0" dirty="0">
              <a:solidFill>
                <a:sysClr val="window" lastClr="FFFFFF"/>
              </a:solidFill>
              <a:latin typeface="Calibri" panose="020F0502020204030204" pitchFamily="34" charset="0"/>
              <a:ea typeface="+mn-ea"/>
              <a:cs typeface="+mn-cs"/>
            </a:rPr>
            <a:t>„wait-and-see” approach </a:t>
          </a:r>
          <a:r>
            <a:rPr lang="en-GB" sz="1700" b="0" kern="1200" noProof="0" dirty="0">
              <a:solidFill>
                <a:sysClr val="window" lastClr="FFFFFF"/>
              </a:solidFill>
              <a:latin typeface="Calibri" panose="020F0502020204030204" pitchFamily="34" charset="0"/>
              <a:ea typeface="+mn-ea"/>
              <a:cs typeface="+mn-cs"/>
            </a:rPr>
            <a:t>of main central banks</a:t>
          </a:r>
          <a:r>
            <a:rPr lang="hu-HU" sz="1700" b="0" kern="1200" dirty="0">
              <a:solidFill>
                <a:sysClr val="window" lastClr="FFFFFF"/>
              </a:solidFill>
              <a:latin typeface="Calibri" panose="020F0502020204030204" pitchFamily="34" charset="0"/>
              <a:ea typeface="+mn-ea"/>
              <a:cs typeface="+mn-cs"/>
            </a:rPr>
            <a:t>.</a:t>
          </a:r>
          <a:endParaRPr lang="en-US" sz="1700" b="0" kern="1200" dirty="0">
            <a:solidFill>
              <a:sysClr val="window" lastClr="FFFFFF"/>
            </a:solidFill>
            <a:latin typeface="Calibri" panose="020F0502020204030204" pitchFamily="34" charset="0"/>
            <a:ea typeface="+mn-ea"/>
            <a:cs typeface="+mn-cs"/>
          </a:endParaRPr>
        </a:p>
      </dsp:txBody>
      <dsp:txXfrm>
        <a:off x="484924" y="226514"/>
        <a:ext cx="7699586" cy="822739"/>
      </dsp:txXfrm>
    </dsp:sp>
    <dsp:sp modelId="{17989FF0-9458-4918-9644-66FC8361081F}">
      <dsp:nvSpPr>
        <dsp:cNvPr id="0" name=""/>
        <dsp:cNvSpPr/>
      </dsp:nvSpPr>
      <dsp:spPr>
        <a:xfrm>
          <a:off x="81962" y="239282"/>
          <a:ext cx="797203" cy="797203"/>
        </a:xfrm>
        <a:prstGeom prst="ellipse">
          <a:avLst/>
        </a:prstGeom>
        <a:solidFill>
          <a:schemeClr val="bg1"/>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B3D779A-965A-4FD6-814B-7881F1A1A2BC}">
      <dsp:nvSpPr>
        <dsp:cNvPr id="0" name=""/>
        <dsp:cNvSpPr/>
      </dsp:nvSpPr>
      <dsp:spPr>
        <a:xfrm>
          <a:off x="1009528" y="1203091"/>
          <a:ext cx="7174983" cy="782630"/>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Housing prices grew further, the </a:t>
          </a:r>
          <a:r>
            <a:rPr lang="en-GB" sz="1700" b="1" kern="1200" noProof="0" dirty="0">
              <a:solidFill>
                <a:sysClr val="window" lastClr="FFFFFF"/>
              </a:solidFill>
              <a:latin typeface="Calibri" panose="020F0502020204030204" pitchFamily="34" charset="0"/>
              <a:ea typeface="+mn-ea"/>
              <a:cs typeface="+mn-cs"/>
            </a:rPr>
            <a:t>risk of overvaluation in the capital continued to rise</a:t>
          </a:r>
          <a:r>
            <a:rPr lang="en-GB" sz="1700" b="0" kern="1200" noProof="0" dirty="0">
              <a:solidFill>
                <a:sysClr val="window" lastClr="FFFFFF"/>
              </a:solidFill>
              <a:latin typeface="Calibri" panose="020F0502020204030204" pitchFamily="34" charset="0"/>
              <a:ea typeface="+mn-ea"/>
              <a:cs typeface="+mn-cs"/>
            </a:rPr>
            <a:t>. The relative low proportion of risky mortgage loans limits the impact of a housing market shock on the banking sector.</a:t>
          </a:r>
        </a:p>
      </dsp:txBody>
      <dsp:txXfrm>
        <a:off x="1009528" y="1203091"/>
        <a:ext cx="7174983" cy="782630"/>
      </dsp:txXfrm>
    </dsp:sp>
    <dsp:sp modelId="{22EBB5E2-1E7A-4E52-9DF7-8D503A7ECB4F}">
      <dsp:nvSpPr>
        <dsp:cNvPr id="0" name=""/>
        <dsp:cNvSpPr/>
      </dsp:nvSpPr>
      <dsp:spPr>
        <a:xfrm>
          <a:off x="610926" y="1195804"/>
          <a:ext cx="797203" cy="797203"/>
        </a:xfrm>
        <a:prstGeom prst="ellipse">
          <a:avLst/>
        </a:prstGeom>
        <a:solidFill>
          <a:schemeClr val="lt1">
            <a:hueOff val="0"/>
            <a:satOff val="0"/>
            <a:lumOff val="0"/>
            <a:alphaOff val="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E2FC0701-CA75-46A5-83E5-5C5496C652C7}">
      <dsp:nvSpPr>
        <dsp:cNvPr id="0" name=""/>
        <dsp:cNvSpPr/>
      </dsp:nvSpPr>
      <dsp:spPr>
        <a:xfrm>
          <a:off x="1249415" y="2144010"/>
          <a:ext cx="6935095" cy="81383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Lending to the private sector increases in a </a:t>
          </a:r>
          <a:r>
            <a:rPr lang="en-GB" sz="1700" b="1" kern="1200" noProof="0" dirty="0">
              <a:solidFill>
                <a:sysClr val="window" lastClr="FFFFFF"/>
              </a:solidFill>
              <a:latin typeface="Calibri" panose="020F0502020204030204" pitchFamily="34" charset="0"/>
              <a:ea typeface="+mn-ea"/>
              <a:cs typeface="+mn-cs"/>
            </a:rPr>
            <a:t>dynamic way</a:t>
          </a:r>
          <a:r>
            <a:rPr lang="en-GB" sz="1700" b="0" kern="1200" noProof="0" dirty="0">
              <a:solidFill>
                <a:sysClr val="window" lastClr="FFFFFF"/>
              </a:solidFill>
              <a:latin typeface="Calibri" panose="020F0502020204030204" pitchFamily="34" charset="0"/>
              <a:ea typeface="+mn-ea"/>
              <a:cs typeface="+mn-cs"/>
            </a:rPr>
            <a:t>, but it is based on </a:t>
          </a:r>
          <a:r>
            <a:rPr lang="en-GB" sz="1700" b="1" kern="1200" noProof="0" dirty="0">
              <a:solidFill>
                <a:sysClr val="window" lastClr="FFFFFF"/>
              </a:solidFill>
              <a:latin typeface="Calibri" panose="020F0502020204030204" pitchFamily="34" charset="0"/>
              <a:ea typeface="+mn-ea"/>
              <a:cs typeface="+mn-cs"/>
            </a:rPr>
            <a:t>stable fundamentals</a:t>
          </a:r>
          <a:r>
            <a:rPr lang="en-GB" sz="1700" b="0" kern="1200" noProof="0" dirty="0">
              <a:solidFill>
                <a:sysClr val="window" lastClr="FFFFFF"/>
              </a:solidFill>
              <a:latin typeface="Calibri" panose="020F0502020204030204" pitchFamily="34" charset="0"/>
              <a:ea typeface="+mn-ea"/>
              <a:cs typeface="+mn-cs"/>
            </a:rPr>
            <a:t>. No overheating can be detected in the trends in lending. </a:t>
          </a:r>
        </a:p>
      </dsp:txBody>
      <dsp:txXfrm>
        <a:off x="1249415" y="2144010"/>
        <a:ext cx="6935095" cy="813835"/>
      </dsp:txXfrm>
    </dsp:sp>
    <dsp:sp modelId="{1A9AED78-025F-400B-A508-978FCBF3A8EB}">
      <dsp:nvSpPr>
        <dsp:cNvPr id="0" name=""/>
        <dsp:cNvSpPr/>
      </dsp:nvSpPr>
      <dsp:spPr>
        <a:xfrm>
          <a:off x="850814" y="2152327"/>
          <a:ext cx="797203" cy="797203"/>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81684A5-59CD-4746-9D10-939FA9B25FE8}">
      <dsp:nvSpPr>
        <dsp:cNvPr id="0" name=""/>
        <dsp:cNvSpPr/>
      </dsp:nvSpPr>
      <dsp:spPr>
        <a:xfrm>
          <a:off x="1249415" y="2983892"/>
          <a:ext cx="6935095" cy="104590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1" kern="1200" noProof="0" dirty="0">
              <a:solidFill>
                <a:sysClr val="window" lastClr="FFFFFF"/>
              </a:solidFill>
              <a:latin typeface="Calibri" panose="020F0502020204030204" pitchFamily="34" charset="0"/>
              <a:ea typeface="+mn-ea"/>
              <a:cs typeface="+mn-cs"/>
            </a:rPr>
            <a:t>Interest rate risk is contained </a:t>
          </a:r>
          <a:r>
            <a:rPr lang="en-GB" sz="1700" b="0" kern="1200" noProof="0" dirty="0">
              <a:solidFill>
                <a:sysClr val="window" lastClr="FFFFFF"/>
              </a:solidFill>
              <a:latin typeface="Calibri" panose="020F0502020204030204" pitchFamily="34" charset="0"/>
              <a:ea typeface="+mn-ea"/>
              <a:cs typeface="+mn-cs"/>
            </a:rPr>
            <a:t>through the new </a:t>
          </a:r>
          <a:r>
            <a:rPr lang="en-GB" sz="1700" b="1" kern="1200" noProof="0" dirty="0">
              <a:solidFill>
                <a:sysClr val="window" lastClr="FFFFFF"/>
              </a:solidFill>
              <a:latin typeface="Calibri" panose="020F0502020204030204" pitchFamily="34" charset="0"/>
              <a:ea typeface="+mn-ea"/>
              <a:cs typeface="+mn-cs"/>
            </a:rPr>
            <a:t>MNB recommendation </a:t>
          </a:r>
          <a:r>
            <a:rPr lang="en-GB" sz="1700" b="0" kern="1200" noProof="0" dirty="0">
              <a:solidFill>
                <a:sysClr val="window" lastClr="FFFFFF"/>
              </a:solidFill>
              <a:latin typeface="Calibri" panose="020F0502020204030204" pitchFamily="34" charset="0"/>
              <a:ea typeface="+mn-ea"/>
              <a:cs typeface="+mn-cs"/>
            </a:rPr>
            <a:t>in the household segment and through the </a:t>
          </a:r>
          <a:r>
            <a:rPr lang="en-GB" sz="1700" b="1" kern="1200" noProof="0" dirty="0" err="1">
              <a:solidFill>
                <a:sysClr val="window" lastClr="FFFFFF"/>
              </a:solidFill>
              <a:latin typeface="Calibri" panose="020F0502020204030204" pitchFamily="34" charset="0"/>
              <a:ea typeface="+mn-ea"/>
              <a:cs typeface="+mn-cs"/>
            </a:rPr>
            <a:t>NHP</a:t>
          </a:r>
          <a:r>
            <a:rPr lang="en-GB" sz="1700" b="1" kern="1200" noProof="0" dirty="0">
              <a:solidFill>
                <a:sysClr val="window" lastClr="FFFFFF"/>
              </a:solidFill>
              <a:latin typeface="Calibri" panose="020F0502020204030204" pitchFamily="34" charset="0"/>
              <a:ea typeface="+mn-ea"/>
              <a:cs typeface="+mn-cs"/>
            </a:rPr>
            <a:t> fix </a:t>
          </a:r>
          <a:r>
            <a:rPr lang="en-GB" sz="1700" b="0" kern="1200" noProof="0" dirty="0">
              <a:solidFill>
                <a:sysClr val="window" lastClr="FFFFFF"/>
              </a:solidFill>
              <a:latin typeface="Calibri" panose="020F0502020204030204" pitchFamily="34" charset="0"/>
              <a:ea typeface="+mn-ea"/>
              <a:cs typeface="+mn-cs"/>
            </a:rPr>
            <a:t>scheme in the corporate one. The </a:t>
          </a:r>
          <a:r>
            <a:rPr lang="en-GB" sz="1700" b="1" kern="1200" noProof="0" dirty="0">
              <a:solidFill>
                <a:sysClr val="window" lastClr="FFFFFF"/>
              </a:solidFill>
              <a:latin typeface="Calibri" panose="020F0502020204030204" pitchFamily="34" charset="0"/>
              <a:ea typeface="+mn-ea"/>
              <a:cs typeface="+mn-cs"/>
            </a:rPr>
            <a:t>Bond Funding for Growth Scheme</a:t>
          </a:r>
          <a:r>
            <a:rPr lang="en-GB" sz="1700" b="0" kern="1200" noProof="0" dirty="0">
              <a:solidFill>
                <a:sysClr val="window" lastClr="FFFFFF"/>
              </a:solidFill>
              <a:latin typeface="Calibri" panose="020F0502020204030204" pitchFamily="34" charset="0"/>
              <a:ea typeface="+mn-ea"/>
              <a:cs typeface="+mn-cs"/>
            </a:rPr>
            <a:t> contributes to the </a:t>
          </a:r>
          <a:r>
            <a:rPr lang="en-GB" sz="1700" b="1" kern="1200" noProof="0" dirty="0">
              <a:solidFill>
                <a:sysClr val="window" lastClr="FFFFFF"/>
              </a:solidFill>
              <a:latin typeface="Calibri" panose="020F0502020204030204" pitchFamily="34" charset="0"/>
              <a:ea typeface="+mn-ea"/>
              <a:cs typeface="+mn-cs"/>
            </a:rPr>
            <a:t>diversification of funding </a:t>
          </a:r>
          <a:r>
            <a:rPr lang="hu-HU" sz="1700" b="0" kern="1200" noProof="0" dirty="0">
              <a:solidFill>
                <a:sysClr val="window" lastClr="FFFFFF"/>
              </a:solidFill>
              <a:latin typeface="Calibri" panose="020F0502020204030204" pitchFamily="34" charset="0"/>
              <a:ea typeface="+mn-ea"/>
              <a:cs typeface="+mn-cs"/>
            </a:rPr>
            <a:t>of</a:t>
          </a:r>
          <a:r>
            <a:rPr lang="en-GB" sz="1700" b="0" kern="1200" noProof="0" dirty="0">
              <a:solidFill>
                <a:sysClr val="window" lastClr="FFFFFF"/>
              </a:solidFill>
              <a:latin typeface="Calibri" panose="020F0502020204030204" pitchFamily="34" charset="0"/>
              <a:ea typeface="+mn-ea"/>
              <a:cs typeface="+mn-cs"/>
            </a:rPr>
            <a:t> enterprises</a:t>
          </a:r>
          <a:r>
            <a:rPr lang="hu-HU" sz="1700" b="0" kern="1200" dirty="0">
              <a:solidFill>
                <a:sysClr val="window" lastClr="FFFFFF"/>
              </a:solidFill>
              <a:latin typeface="Calibri" panose="020F0502020204030204" pitchFamily="34" charset="0"/>
              <a:ea typeface="+mn-ea"/>
              <a:cs typeface="+mn-cs"/>
            </a:rPr>
            <a:t>.</a:t>
          </a:r>
        </a:p>
      </dsp:txBody>
      <dsp:txXfrm>
        <a:off x="1249415" y="2983892"/>
        <a:ext cx="6935095" cy="1045904"/>
      </dsp:txXfrm>
    </dsp:sp>
    <dsp:sp modelId="{60E6B141-FA08-45BC-B7B6-2A34E9087343}">
      <dsp:nvSpPr>
        <dsp:cNvPr id="0" name=""/>
        <dsp:cNvSpPr/>
      </dsp:nvSpPr>
      <dsp:spPr>
        <a:xfrm>
          <a:off x="850814" y="3108243"/>
          <a:ext cx="797203" cy="797203"/>
        </a:xfrm>
        <a:prstGeom prst="ellipse">
          <a:avLst/>
        </a:prstGeom>
        <a:solidFill>
          <a:schemeClr val="lt1">
            <a:hueOff val="0"/>
            <a:satOff val="0"/>
            <a:lumOff val="0"/>
            <a:alphaOff val="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8EED8AEF-649B-4AA3-A380-F0FEE137A9E9}">
      <dsp:nvSpPr>
        <dsp:cNvPr id="0" name=""/>
        <dsp:cNvSpPr/>
      </dsp:nvSpPr>
      <dsp:spPr>
        <a:xfrm>
          <a:off x="1009528" y="4045910"/>
          <a:ext cx="7174983" cy="834913"/>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Considerable portion of delinquent </a:t>
          </a:r>
          <a:r>
            <a:rPr lang="hu-HU" sz="1700" b="0" kern="1200" noProof="0" dirty="0" err="1">
              <a:solidFill>
                <a:sysClr val="window" lastClr="FFFFFF"/>
              </a:solidFill>
              <a:latin typeface="Calibri" panose="020F0502020204030204" pitchFamily="34" charset="0"/>
              <a:ea typeface="+mn-ea"/>
              <a:cs typeface="+mn-cs"/>
            </a:rPr>
            <a:t>mortgage</a:t>
          </a:r>
          <a:r>
            <a:rPr lang="en-GB" sz="1700" b="0" kern="1200" noProof="0" dirty="0">
              <a:solidFill>
                <a:sysClr val="window" lastClr="FFFFFF"/>
              </a:solidFill>
              <a:latin typeface="Calibri" panose="020F0502020204030204" pitchFamily="34" charset="0"/>
              <a:ea typeface="+mn-ea"/>
              <a:cs typeface="+mn-cs"/>
            </a:rPr>
            <a:t> loans is handled by financial enterprises. The </a:t>
          </a:r>
          <a:r>
            <a:rPr lang="en-GB" sz="1700" b="1" kern="1200" noProof="0" dirty="0">
              <a:solidFill>
                <a:sysClr val="window" lastClr="FFFFFF"/>
              </a:solidFill>
              <a:latin typeface="Calibri" panose="020F0502020204030204" pitchFamily="34" charset="0"/>
              <a:ea typeface="+mn-ea"/>
              <a:cs typeface="+mn-cs"/>
            </a:rPr>
            <a:t>regionally heterogeneous real estate market upturn </a:t>
          </a:r>
          <a:r>
            <a:rPr lang="en-GB" sz="1700" b="0" kern="1200" noProof="0" dirty="0">
              <a:solidFill>
                <a:sysClr val="window" lastClr="FFFFFF"/>
              </a:solidFill>
              <a:latin typeface="Calibri" panose="020F0502020204030204" pitchFamily="34" charset="0"/>
              <a:ea typeface="+mn-ea"/>
              <a:cs typeface="+mn-cs"/>
            </a:rPr>
            <a:t>was </a:t>
          </a:r>
          <a:r>
            <a:rPr lang="en-GB" sz="1700" b="1" kern="1200" noProof="0" dirty="0">
              <a:solidFill>
                <a:sysClr val="window" lastClr="FFFFFF"/>
              </a:solidFill>
              <a:latin typeface="Calibri" panose="020F0502020204030204" pitchFamily="34" charset="0"/>
              <a:ea typeface="+mn-ea"/>
              <a:cs typeface="+mn-cs"/>
            </a:rPr>
            <a:t>not able to help mortgage loan debtors</a:t>
          </a:r>
          <a:r>
            <a:rPr lang="en-GB" sz="1700" b="0" kern="1200" noProof="0" dirty="0">
              <a:solidFill>
                <a:sysClr val="window" lastClr="FFFFFF"/>
              </a:solidFill>
              <a:latin typeface="Calibri" panose="020F0502020204030204" pitchFamily="34" charset="0"/>
              <a:ea typeface="+mn-ea"/>
              <a:cs typeface="+mn-cs"/>
            </a:rPr>
            <a:t> in a difficult situation </a:t>
          </a:r>
          <a:r>
            <a:rPr lang="en-GB" sz="1700" b="1" kern="1200" noProof="0" dirty="0">
              <a:solidFill>
                <a:sysClr val="window" lastClr="FFFFFF"/>
              </a:solidFill>
              <a:latin typeface="Calibri" panose="020F0502020204030204" pitchFamily="34" charset="0"/>
              <a:ea typeface="+mn-ea"/>
              <a:cs typeface="+mn-cs"/>
            </a:rPr>
            <a:t>everywhere</a:t>
          </a:r>
          <a:r>
            <a:rPr lang="hu-HU" sz="1700" b="1" kern="1200" dirty="0">
              <a:solidFill>
                <a:sysClr val="window" lastClr="FFFFFF"/>
              </a:solidFill>
              <a:latin typeface="Calibri" panose="020F0502020204030204" pitchFamily="34" charset="0"/>
              <a:ea typeface="+mn-ea"/>
              <a:cs typeface="+mn-cs"/>
            </a:rPr>
            <a:t>.</a:t>
          </a:r>
        </a:p>
      </dsp:txBody>
      <dsp:txXfrm>
        <a:off x="1009528" y="4045910"/>
        <a:ext cx="7174983" cy="834913"/>
      </dsp:txXfrm>
    </dsp:sp>
    <dsp:sp modelId="{EC4811AD-BE8E-4DD2-BF04-7DB52222E530}">
      <dsp:nvSpPr>
        <dsp:cNvPr id="0" name=""/>
        <dsp:cNvSpPr/>
      </dsp:nvSpPr>
      <dsp:spPr>
        <a:xfrm>
          <a:off x="610926" y="4064766"/>
          <a:ext cx="797203" cy="797203"/>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52603C1-5078-46F4-A6D2-ECD3205B0319}">
      <dsp:nvSpPr>
        <dsp:cNvPr id="0" name=""/>
        <dsp:cNvSpPr/>
      </dsp:nvSpPr>
      <dsp:spPr>
        <a:xfrm>
          <a:off x="484924" y="5016626"/>
          <a:ext cx="7699586" cy="806527"/>
        </a:xfrm>
        <a:prstGeom prst="rect">
          <a:avLst/>
        </a:prstGeom>
        <a:solidFill>
          <a:schemeClr val="tx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224"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noProof="0" dirty="0">
              <a:solidFill>
                <a:sysClr val="window" lastClr="FFFFFF"/>
              </a:solidFill>
              <a:latin typeface="Calibri" panose="020F0502020204030204" pitchFamily="34" charset="0"/>
              <a:ea typeface="+mn-ea"/>
              <a:cs typeface="+mn-cs"/>
            </a:rPr>
            <a:t>Banks’ profitability moderated as a reason of the reduction in the reversals of impairments and started to </a:t>
          </a:r>
          <a:r>
            <a:rPr lang="en-GB" sz="1700" b="1" kern="1200" noProof="0" dirty="0">
              <a:solidFill>
                <a:sysClr val="window" lastClr="FFFFFF"/>
              </a:solidFill>
              <a:latin typeface="Calibri" panose="020F0502020204030204" pitchFamily="34" charset="0"/>
              <a:ea typeface="+mn-ea"/>
              <a:cs typeface="+mn-cs"/>
            </a:rPr>
            <a:t>converge to its sustainable level</a:t>
          </a:r>
          <a:r>
            <a:rPr lang="en-GB" sz="1700" b="0" kern="1200" noProof="0" dirty="0">
              <a:solidFill>
                <a:sysClr val="window" lastClr="FFFFFF"/>
              </a:solidFill>
              <a:latin typeface="Calibri" panose="020F0502020204030204" pitchFamily="34" charset="0"/>
              <a:ea typeface="+mn-ea"/>
              <a:cs typeface="+mn-cs"/>
            </a:rPr>
            <a:t>. </a:t>
          </a:r>
          <a:r>
            <a:rPr lang="en-GB" sz="1700" b="1" kern="1200" noProof="0" dirty="0">
              <a:solidFill>
                <a:sysClr val="window" lastClr="FFFFFF"/>
              </a:solidFill>
              <a:latin typeface="Calibri" panose="020F0502020204030204" pitchFamily="34" charset="0"/>
              <a:ea typeface="+mn-ea"/>
              <a:cs typeface="+mn-cs"/>
            </a:rPr>
            <a:t>Increasing efficiency </a:t>
          </a:r>
          <a:r>
            <a:rPr lang="en-GB" sz="1700" b="0" kern="1200" noProof="0" dirty="0">
              <a:solidFill>
                <a:sysClr val="window" lastClr="FFFFFF"/>
              </a:solidFill>
              <a:latin typeface="Calibri" panose="020F0502020204030204" pitchFamily="34" charset="0"/>
              <a:ea typeface="+mn-ea"/>
              <a:cs typeface="+mn-cs"/>
            </a:rPr>
            <a:t>and </a:t>
          </a:r>
          <a:r>
            <a:rPr lang="en-GB" sz="1700" b="1" kern="1200" noProof="0" dirty="0">
              <a:solidFill>
                <a:sysClr val="window" lastClr="FFFFFF"/>
              </a:solidFill>
              <a:latin typeface="Calibri" panose="020F0502020204030204" pitchFamily="34" charset="0"/>
              <a:ea typeface="+mn-ea"/>
              <a:cs typeface="+mn-cs"/>
            </a:rPr>
            <a:t>credit penetration</a:t>
          </a:r>
          <a:r>
            <a:rPr lang="en-GB" sz="1700" b="0" kern="1200" noProof="0" dirty="0">
              <a:solidFill>
                <a:sysClr val="window" lastClr="FFFFFF"/>
              </a:solidFill>
              <a:latin typeface="Calibri" panose="020F0502020204030204" pitchFamily="34" charset="0"/>
              <a:ea typeface="+mn-ea"/>
              <a:cs typeface="+mn-cs"/>
            </a:rPr>
            <a:t> can increase profitability in the </a:t>
          </a:r>
          <a:r>
            <a:rPr lang="en-GB" sz="1700" b="1" kern="1200" noProof="0" dirty="0">
              <a:solidFill>
                <a:sysClr val="window" lastClr="FFFFFF"/>
              </a:solidFill>
              <a:latin typeface="Calibri" panose="020F0502020204030204" pitchFamily="34" charset="0"/>
              <a:ea typeface="+mn-ea"/>
              <a:cs typeface="+mn-cs"/>
            </a:rPr>
            <a:t>long-run</a:t>
          </a:r>
          <a:r>
            <a:rPr lang="en-GB" sz="1700" b="0" kern="1200" noProof="0" dirty="0">
              <a:solidFill>
                <a:sysClr val="window" lastClr="FFFFFF"/>
              </a:solidFill>
              <a:latin typeface="Calibri" panose="020F0502020204030204" pitchFamily="34" charset="0"/>
              <a:ea typeface="+mn-ea"/>
              <a:cs typeface="+mn-cs"/>
            </a:rPr>
            <a:t>.</a:t>
          </a:r>
        </a:p>
      </dsp:txBody>
      <dsp:txXfrm>
        <a:off x="484924" y="5016626"/>
        <a:ext cx="7699586" cy="806527"/>
      </dsp:txXfrm>
    </dsp:sp>
    <dsp:sp modelId="{FCFF821D-A27E-4653-A725-D8468E738ECB}">
      <dsp:nvSpPr>
        <dsp:cNvPr id="0" name=""/>
        <dsp:cNvSpPr/>
      </dsp:nvSpPr>
      <dsp:spPr>
        <a:xfrm>
          <a:off x="86323" y="5021288"/>
          <a:ext cx="797203" cy="797203"/>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06E999-8EDA-4271-A565-4E287EBEAE93}" type="datetimeFigureOut">
              <a:rPr lang="en-US" smtClean="0"/>
              <a:t>5/22/2019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1B7A55-1294-4E4F-9D3B-EFE610BC9DFF}" type="slidenum">
              <a:rPr lang="en-US" smtClean="0"/>
              <a:t>‹#›</a:t>
            </a:fld>
            <a:endParaRPr lang="en-US"/>
          </a:p>
        </p:txBody>
      </p:sp>
    </p:spTree>
    <p:extLst>
      <p:ext uri="{BB962C8B-B14F-4D97-AF65-F5344CB8AC3E}">
        <p14:creationId xmlns:p14="http://schemas.microsoft.com/office/powerpoint/2010/main" val="328473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Vállalati növekedési ütem: 14 q1 14,3</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KKV növekedési ütem önálló vállalkozók nélkül: 10,9</a:t>
            </a:r>
          </a:p>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18</a:t>
            </a:fld>
            <a:endParaRPr lang="hu-HU"/>
          </a:p>
        </p:txBody>
      </p:sp>
    </p:spTree>
    <p:extLst>
      <p:ext uri="{BB962C8B-B14F-4D97-AF65-F5344CB8AC3E}">
        <p14:creationId xmlns:p14="http://schemas.microsoft.com/office/powerpoint/2010/main" val="241079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Lakáscélú hitelek esetében 27 százalékkal, a személyi kölcsönöknél 44 százalékkal emelkedett éves átlagban a bruttó kibocsátás.</a:t>
            </a:r>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22</a:t>
            </a:fld>
            <a:endParaRPr lang="hu-HU"/>
          </a:p>
        </p:txBody>
      </p:sp>
    </p:spTree>
    <p:extLst>
      <p:ext uri="{BB962C8B-B14F-4D97-AF65-F5344CB8AC3E}">
        <p14:creationId xmlns:p14="http://schemas.microsoft.com/office/powerpoint/2010/main" val="98545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5326029" y="400113"/>
            <a:ext cx="3533158"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9144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415637" y="2211574"/>
            <a:ext cx="8312727"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p:cNvPicPr>
          <p:nvPr/>
        </p:nvPicPr>
        <p:blipFill rotWithShape="1">
          <a:blip r:embed="rId2">
            <a:extLst>
              <a:ext uri="{28A0092B-C50C-407E-A947-70E740481C1C}">
                <a14:useLocalDpi xmlns:a14="http://schemas.microsoft.com/office/drawing/2010/main" val="0"/>
              </a:ext>
            </a:extLst>
          </a:blip>
          <a:srcRect l="49256"/>
          <a:stretch/>
        </p:blipFill>
        <p:spPr>
          <a:xfrm rot="5400000">
            <a:off x="3748962" y="2612183"/>
            <a:ext cx="1594800" cy="5052565"/>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110346" y="4325373"/>
            <a:ext cx="6770915"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244365" y="400113"/>
            <a:ext cx="3533158"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grpSp>
        <p:nvGrpSpPr>
          <p:cNvPr id="3" name="Csoportba foglalás 2">
            <a:extLst>
              <a:ext uri="{FF2B5EF4-FFF2-40B4-BE49-F238E27FC236}">
                <a16:creationId xmlns:a16="http://schemas.microsoft.com/office/drawing/2014/main" id="{9B285920-0F2F-4913-A146-A627FA1F22EF}"/>
              </a:ext>
            </a:extLst>
          </p:cNvPr>
          <p:cNvGrpSpPr>
            <a:grpSpLocks noChangeAspect="1"/>
          </p:cNvGrpSpPr>
          <p:nvPr/>
        </p:nvGrpSpPr>
        <p:grpSpPr>
          <a:xfrm>
            <a:off x="3900743" y="407902"/>
            <a:ext cx="1342514" cy="1342514"/>
            <a:chOff x="5357620" y="340777"/>
            <a:chExt cx="1476765" cy="1476765"/>
          </a:xfrm>
        </p:grpSpPr>
        <p:sp>
          <p:nvSpPr>
            <p:cNvPr id="12" name="Ellipszis 11">
              <a:extLst>
                <a:ext uri="{FF2B5EF4-FFF2-40B4-BE49-F238E27FC236}">
                  <a16:creationId xmlns:a16="http://schemas.microsoft.com/office/drawing/2014/main" id="{720D2D16-3C73-4B29-BF0A-5C0CD4A3568B}"/>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64B7CD62-C5AE-49B3-A3F1-CCDBFFCCD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spTree>
    <p:extLst>
      <p:ext uri="{BB962C8B-B14F-4D97-AF65-F5344CB8AC3E}">
        <p14:creationId xmlns:p14="http://schemas.microsoft.com/office/powerpoint/2010/main" val="32845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3817311" y="2640145"/>
            <a:ext cx="1594839" cy="50544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9144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5326029" y="400113"/>
            <a:ext cx="3533158"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grpSp>
        <p:nvGrpSpPr>
          <p:cNvPr id="12" name="Csoportba foglalás 11">
            <a:extLst>
              <a:ext uri="{FF2B5EF4-FFF2-40B4-BE49-F238E27FC236}">
                <a16:creationId xmlns:a16="http://schemas.microsoft.com/office/drawing/2014/main" id="{D1EEAEB3-CFC8-4394-B774-6AA1C08E9A04}"/>
              </a:ext>
            </a:extLst>
          </p:cNvPr>
          <p:cNvGrpSpPr>
            <a:grpSpLocks noChangeAspect="1"/>
          </p:cNvGrpSpPr>
          <p:nvPr/>
        </p:nvGrpSpPr>
        <p:grpSpPr>
          <a:xfrm>
            <a:off x="3900743" y="407902"/>
            <a:ext cx="1342514" cy="1342514"/>
            <a:chOff x="5357620" y="340777"/>
            <a:chExt cx="1476765" cy="1476765"/>
          </a:xfrm>
        </p:grpSpPr>
        <p:sp>
          <p:nvSpPr>
            <p:cNvPr id="17" name="Ellipszis 16">
              <a:extLst>
                <a:ext uri="{FF2B5EF4-FFF2-40B4-BE49-F238E27FC236}">
                  <a16:creationId xmlns:a16="http://schemas.microsoft.com/office/drawing/2014/main" id="{8A739B8A-ACBE-49F4-9B88-71B3EE960FBA}"/>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FA027976-C715-4431-8E04-1893195DD5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110346" y="4336002"/>
            <a:ext cx="6770915"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244365" y="400113"/>
            <a:ext cx="3533158"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415637" y="2211574"/>
            <a:ext cx="8312727" cy="2098808"/>
          </a:xfrm>
          <a:noFill/>
        </p:spPr>
        <p:txBody>
          <a:bodyPr wrap="square" bIns="108000" rtlCol="0" anchor="b">
            <a:noAutofit/>
          </a:bodyPr>
          <a:lstStyle>
            <a:lvl1pPr algn="ctr">
              <a:lnSpc>
                <a:spcPct val="100000"/>
              </a:lnSpc>
              <a:defRPr lang="hu-HU" sz="3600" cap="all" spc="225" baseline="0">
                <a:solidFill>
                  <a:schemeClr val="tx2"/>
                </a:solidFill>
                <a:latin typeface="+mn-lt"/>
                <a:ea typeface="+mn-ea"/>
                <a:cs typeface="+mn-cs"/>
              </a:defRPr>
            </a:lvl1pPr>
          </a:lstStyle>
          <a:p>
            <a:pPr marL="0" lvl="0" algn="ctr" defTabSz="342900"/>
            <a:r>
              <a:rPr lang="hu-HU" dirty="0" err="1"/>
              <a:t>MintacíM</a:t>
            </a:r>
            <a:r>
              <a:rPr lang="hu-HU" dirty="0"/>
              <a:t> szerkesztése</a:t>
            </a:r>
          </a:p>
        </p:txBody>
      </p:sp>
    </p:spTree>
    <p:extLst>
      <p:ext uri="{BB962C8B-B14F-4D97-AF65-F5344CB8AC3E}">
        <p14:creationId xmlns:p14="http://schemas.microsoft.com/office/powerpoint/2010/main" val="7854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1763100" cy="4788000"/>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235774" y="2794239"/>
            <a:ext cx="4983366"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dirty="0"/>
              <a:t>Mintacím szerkesztése</a:t>
            </a:r>
          </a:p>
        </p:txBody>
      </p:sp>
      <p:grpSp>
        <p:nvGrpSpPr>
          <p:cNvPr id="8" name="Csoportba foglalás 7">
            <a:extLst>
              <a:ext uri="{FF2B5EF4-FFF2-40B4-BE49-F238E27FC236}">
                <a16:creationId xmlns:a16="http://schemas.microsoft.com/office/drawing/2014/main" id="{CD015DD8-BBBF-4B3F-98C5-3B6027871DC5}"/>
              </a:ext>
            </a:extLst>
          </p:cNvPr>
          <p:cNvGrpSpPr/>
          <p:nvPr/>
        </p:nvGrpSpPr>
        <p:grpSpPr>
          <a:xfrm>
            <a:off x="790749" y="2757743"/>
            <a:ext cx="1342514" cy="1342514"/>
            <a:chOff x="2398603" y="3656545"/>
            <a:chExt cx="1476765" cy="1476765"/>
          </a:xfrm>
        </p:grpSpPr>
        <p:sp>
          <p:nvSpPr>
            <p:cNvPr id="9" name="Ellipszis 8">
              <a:extLst>
                <a:ext uri="{FF2B5EF4-FFF2-40B4-BE49-F238E27FC236}">
                  <a16:creationId xmlns:a16="http://schemas.microsoft.com/office/drawing/2014/main" id="{1D98A545-DE95-4A45-9DEF-A3E72DEBE31B}"/>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424597F1-186A-4114-A071-57BDDF43A6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spTree>
    <p:extLst>
      <p:ext uri="{BB962C8B-B14F-4D97-AF65-F5344CB8AC3E}">
        <p14:creationId xmlns:p14="http://schemas.microsoft.com/office/powerpoint/2010/main" val="111640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95FE9D6D-B265-4369-BA63-B46716865F75}"/>
              </a:ext>
            </a:extLst>
          </p:cNvPr>
          <p:cNvSpPr/>
          <p:nvPr/>
        </p:nvSpPr>
        <p:spPr>
          <a:xfrm flipV="1">
            <a:off x="5256000" y="-7372"/>
            <a:ext cx="3888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6" name="Csoportba foglalás 15">
            <a:extLst>
              <a:ext uri="{FF2B5EF4-FFF2-40B4-BE49-F238E27FC236}">
                <a16:creationId xmlns:a16="http://schemas.microsoft.com/office/drawing/2014/main" id="{C6169C81-0BA3-45EB-936B-A3663F68EABC}"/>
              </a:ext>
            </a:extLst>
          </p:cNvPr>
          <p:cNvGrpSpPr>
            <a:grpSpLocks noChangeAspect="1"/>
          </p:cNvGrpSpPr>
          <p:nvPr/>
        </p:nvGrpSpPr>
        <p:grpSpPr>
          <a:xfrm>
            <a:off x="8025779" y="5600914"/>
            <a:ext cx="916955" cy="916955"/>
            <a:chOff x="7979931" y="5555066"/>
            <a:chExt cx="1008650" cy="1008650"/>
          </a:xfrm>
        </p:grpSpPr>
        <p:sp>
          <p:nvSpPr>
            <p:cNvPr id="17" name="Ellipszis 16">
              <a:extLst>
                <a:ext uri="{FF2B5EF4-FFF2-40B4-BE49-F238E27FC236}">
                  <a16:creationId xmlns:a16="http://schemas.microsoft.com/office/drawing/2014/main" id="{9EFD7621-71CF-437C-B3D4-E1A48BAFC184}"/>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0AF630AB-9F6B-4D24-B8B6-92584799B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1" name="Szöveg helye 7">
            <a:extLst>
              <a:ext uri="{FF2B5EF4-FFF2-40B4-BE49-F238E27FC236}">
                <a16:creationId xmlns:a16="http://schemas.microsoft.com/office/drawing/2014/main" id="{B3343780-31AA-4D24-8F2C-5BB0F16FE66C}"/>
              </a:ext>
            </a:extLst>
          </p:cNvPr>
          <p:cNvSpPr>
            <a:spLocks noGrp="1"/>
          </p:cNvSpPr>
          <p:nvPr>
            <p:ph type="body" sz="quarter" idx="20" hasCustomPrompt="1"/>
          </p:nvPr>
        </p:nvSpPr>
        <p:spPr>
          <a:xfrm>
            <a:off x="5400000" y="1880323"/>
            <a:ext cx="3600000" cy="3717670"/>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2" name="Cím 8">
            <a:extLst>
              <a:ext uri="{FF2B5EF4-FFF2-40B4-BE49-F238E27FC236}">
                <a16:creationId xmlns:a16="http://schemas.microsoft.com/office/drawing/2014/main" id="{28121AF0-8220-4AE5-9CE4-C958BB7BEA88}"/>
              </a:ext>
            </a:extLst>
          </p:cNvPr>
          <p:cNvSpPr>
            <a:spLocks noGrp="1"/>
          </p:cNvSpPr>
          <p:nvPr>
            <p:ph type="title"/>
          </p:nvPr>
        </p:nvSpPr>
        <p:spPr>
          <a:xfrm>
            <a:off x="5400000"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tx2"/>
                </a:solidFill>
              </a:defRPr>
            </a:lvl1pPr>
          </a:lstStyle>
          <a:p>
            <a:r>
              <a:rPr lang="hu-HU" dirty="0"/>
              <a:t>Mintacím szerkesztése</a:t>
            </a:r>
          </a:p>
        </p:txBody>
      </p:sp>
      <p:sp>
        <p:nvSpPr>
          <p:cNvPr id="23" name="Szöveg helye 2">
            <a:extLst>
              <a:ext uri="{FF2B5EF4-FFF2-40B4-BE49-F238E27FC236}">
                <a16:creationId xmlns:a16="http://schemas.microsoft.com/office/drawing/2014/main" id="{7AD3AEF0-EEC9-497F-8B15-C8297DB6A97D}"/>
              </a:ext>
            </a:extLst>
          </p:cNvPr>
          <p:cNvSpPr>
            <a:spLocks noGrp="1"/>
          </p:cNvSpPr>
          <p:nvPr>
            <p:ph type="body" sz="quarter" idx="17" hasCustomPrompt="1"/>
          </p:nvPr>
        </p:nvSpPr>
        <p:spPr>
          <a:xfrm>
            <a:off x="5399999" y="6316643"/>
            <a:ext cx="3600001" cy="369333"/>
          </a:xfrm>
        </p:spPr>
        <p:txBody>
          <a:bodyPr anchor="ctr">
            <a:noAutofit/>
          </a:bodyPr>
          <a:lstStyle>
            <a:lvl1pPr algn="l">
              <a:spcBef>
                <a:spcPts val="0"/>
              </a:spcBef>
              <a:defRPr sz="1350"/>
            </a:lvl1pPr>
          </a:lstStyle>
          <a:p>
            <a:pPr lvl="0"/>
            <a:r>
              <a:rPr lang="hu-HU" dirty="0"/>
              <a:t>Forrás | MNB</a:t>
            </a:r>
          </a:p>
        </p:txBody>
      </p:sp>
      <p:sp>
        <p:nvSpPr>
          <p:cNvPr id="24" name="Tartalom helye 3">
            <a:extLst>
              <a:ext uri="{FF2B5EF4-FFF2-40B4-BE49-F238E27FC236}">
                <a16:creationId xmlns:a16="http://schemas.microsoft.com/office/drawing/2014/main" id="{443B9895-50E0-4F70-9538-A82F0E772266}"/>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5" name="Szöveg helye 5">
            <a:extLst>
              <a:ext uri="{FF2B5EF4-FFF2-40B4-BE49-F238E27FC236}">
                <a16:creationId xmlns:a16="http://schemas.microsoft.com/office/drawing/2014/main" id="{62358A1B-165E-4F6B-81B3-3E8B391590A8}"/>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6" name="Szöveg helye 5">
            <a:extLst>
              <a:ext uri="{FF2B5EF4-FFF2-40B4-BE49-F238E27FC236}">
                <a16:creationId xmlns:a16="http://schemas.microsoft.com/office/drawing/2014/main" id="{FD60B878-9459-4CFB-9A06-B09114F8CA89}"/>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87362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232416D1-8352-4C9D-AB69-E103306AD2A5}"/>
              </a:ext>
            </a:extLst>
          </p:cNvPr>
          <p:cNvSpPr/>
          <p:nvPr/>
        </p:nvSpPr>
        <p:spPr>
          <a:xfrm flipV="1">
            <a:off x="0" y="-7370"/>
            <a:ext cx="3888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7" name="Szöveg helye 2">
            <a:extLst>
              <a:ext uri="{FF2B5EF4-FFF2-40B4-BE49-F238E27FC236}">
                <a16:creationId xmlns:a16="http://schemas.microsoft.com/office/drawing/2014/main" id="{A2D54897-97BC-4AB6-A043-75DF451CB4B7}"/>
              </a:ext>
            </a:extLst>
          </p:cNvPr>
          <p:cNvSpPr>
            <a:spLocks noGrp="1"/>
          </p:cNvSpPr>
          <p:nvPr>
            <p:ph type="body" sz="quarter" idx="15" hasCustomPrompt="1"/>
          </p:nvPr>
        </p:nvSpPr>
        <p:spPr>
          <a:xfrm>
            <a:off x="982066" y="6316865"/>
            <a:ext cx="2827684" cy="361835"/>
          </a:xfrm>
        </p:spPr>
        <p:txBody>
          <a:bodyPr anchor="ctr">
            <a:noAutofit/>
          </a:bodyPr>
          <a:lstStyle>
            <a:lvl1pPr algn="r">
              <a:defRPr sz="1350"/>
            </a:lvl1pPr>
          </a:lstStyle>
          <a:p>
            <a:pPr lvl="0"/>
            <a:r>
              <a:rPr lang="hu-HU" dirty="0"/>
              <a:t>Forrás | MNB</a:t>
            </a:r>
          </a:p>
        </p:txBody>
      </p:sp>
      <p:sp>
        <p:nvSpPr>
          <p:cNvPr id="19" name="Szöveg helye 7">
            <a:extLst>
              <a:ext uri="{FF2B5EF4-FFF2-40B4-BE49-F238E27FC236}">
                <a16:creationId xmlns:a16="http://schemas.microsoft.com/office/drawing/2014/main" id="{507977F6-41ED-4021-9514-403C913B5B62}"/>
              </a:ext>
            </a:extLst>
          </p:cNvPr>
          <p:cNvSpPr>
            <a:spLocks noGrp="1"/>
          </p:cNvSpPr>
          <p:nvPr>
            <p:ph type="body" sz="quarter" idx="20" hasCustomPrompt="1"/>
          </p:nvPr>
        </p:nvSpPr>
        <p:spPr>
          <a:xfrm>
            <a:off x="209749" y="1887824"/>
            <a:ext cx="3600000" cy="3710173"/>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3" name="Cím 8">
            <a:extLst>
              <a:ext uri="{FF2B5EF4-FFF2-40B4-BE49-F238E27FC236}">
                <a16:creationId xmlns:a16="http://schemas.microsoft.com/office/drawing/2014/main" id="{E4FB3E16-AC8D-45AA-B9BF-06A9E74E6F1C}"/>
              </a:ext>
            </a:extLst>
          </p:cNvPr>
          <p:cNvSpPr>
            <a:spLocks noGrp="1"/>
          </p:cNvSpPr>
          <p:nvPr>
            <p:ph type="title"/>
          </p:nvPr>
        </p:nvSpPr>
        <p:spPr>
          <a:xfrm>
            <a:off x="209749"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tx2"/>
                </a:solidFill>
              </a:defRPr>
            </a:lvl1pPr>
          </a:lstStyle>
          <a:p>
            <a:r>
              <a:rPr lang="hu-HU" dirty="0"/>
              <a:t>Mintacím szerkesztése</a:t>
            </a:r>
          </a:p>
        </p:txBody>
      </p:sp>
      <p:grpSp>
        <p:nvGrpSpPr>
          <p:cNvPr id="24" name="Csoportba foglalás 23">
            <a:extLst>
              <a:ext uri="{FF2B5EF4-FFF2-40B4-BE49-F238E27FC236}">
                <a16:creationId xmlns:a16="http://schemas.microsoft.com/office/drawing/2014/main" id="{E11484FF-1675-41C3-818B-AB2F6DAAE4F2}"/>
              </a:ext>
            </a:extLst>
          </p:cNvPr>
          <p:cNvGrpSpPr>
            <a:grpSpLocks noChangeAspect="1"/>
          </p:cNvGrpSpPr>
          <p:nvPr/>
        </p:nvGrpSpPr>
        <p:grpSpPr>
          <a:xfrm>
            <a:off x="209232" y="5600914"/>
            <a:ext cx="916955" cy="916955"/>
            <a:chOff x="7979931" y="5555066"/>
            <a:chExt cx="1008650" cy="1008650"/>
          </a:xfrm>
        </p:grpSpPr>
        <p:sp>
          <p:nvSpPr>
            <p:cNvPr id="25" name="Ellipszis 24">
              <a:extLst>
                <a:ext uri="{FF2B5EF4-FFF2-40B4-BE49-F238E27FC236}">
                  <a16:creationId xmlns:a16="http://schemas.microsoft.com/office/drawing/2014/main" id="{80BD8AF3-1867-48AE-B2EB-9BB371E59B0B}"/>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6" name="Kép 25">
              <a:extLst>
                <a:ext uri="{FF2B5EF4-FFF2-40B4-BE49-F238E27FC236}">
                  <a16:creationId xmlns:a16="http://schemas.microsoft.com/office/drawing/2014/main" id="{FAE3769D-ED75-4170-9866-10C93F4A4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7" name="Szöveg helye 5">
            <a:extLst>
              <a:ext uri="{FF2B5EF4-FFF2-40B4-BE49-F238E27FC236}">
                <a16:creationId xmlns:a16="http://schemas.microsoft.com/office/drawing/2014/main" id="{DB20685B-301B-40ED-8D58-1BC4C293D334}"/>
              </a:ext>
            </a:extLst>
          </p:cNvPr>
          <p:cNvSpPr>
            <a:spLocks noGrp="1"/>
          </p:cNvSpPr>
          <p:nvPr>
            <p:ph type="body" sz="quarter" idx="18" hasCustomPrompt="1"/>
          </p:nvPr>
        </p:nvSpPr>
        <p:spPr>
          <a:xfrm>
            <a:off x="4225525" y="5841351"/>
            <a:ext cx="4536000" cy="444979"/>
          </a:xfrm>
        </p:spPr>
        <p:txBody>
          <a:bodyPr anchor="ctr">
            <a:normAutofit/>
          </a:bodyPr>
          <a:lstStyle>
            <a:lvl1pPr algn="ctr">
              <a:defRPr sz="1800" cap="all" spc="113" baseline="0"/>
            </a:lvl1pPr>
          </a:lstStyle>
          <a:p>
            <a:pPr lvl="0"/>
            <a:r>
              <a:rPr lang="hu-HU" dirty="0"/>
              <a:t>Ábra / Diagram címe </a:t>
            </a:r>
          </a:p>
        </p:txBody>
      </p:sp>
      <p:sp>
        <p:nvSpPr>
          <p:cNvPr id="28" name="Szöveg helye 5">
            <a:extLst>
              <a:ext uri="{FF2B5EF4-FFF2-40B4-BE49-F238E27FC236}">
                <a16:creationId xmlns:a16="http://schemas.microsoft.com/office/drawing/2014/main" id="{13D9A0A3-0A6C-4362-87DE-59B7198C713C}"/>
              </a:ext>
            </a:extLst>
          </p:cNvPr>
          <p:cNvSpPr>
            <a:spLocks noGrp="1"/>
          </p:cNvSpPr>
          <p:nvPr>
            <p:ph type="body" sz="quarter" idx="19" hasCustomPrompt="1"/>
          </p:nvPr>
        </p:nvSpPr>
        <p:spPr>
          <a:xfrm>
            <a:off x="4225525" y="6315176"/>
            <a:ext cx="4536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9" name="Tartalom helye 3">
            <a:extLst>
              <a:ext uri="{FF2B5EF4-FFF2-40B4-BE49-F238E27FC236}">
                <a16:creationId xmlns:a16="http://schemas.microsoft.com/office/drawing/2014/main" id="{2930C90B-1E3C-41E7-9F75-83F7F2287384}"/>
              </a:ext>
            </a:extLst>
          </p:cNvPr>
          <p:cNvSpPr>
            <a:spLocks noGrp="1"/>
          </p:cNvSpPr>
          <p:nvPr>
            <p:ph sz="quarter" idx="10" hasCustomPrompt="1"/>
          </p:nvPr>
        </p:nvSpPr>
        <p:spPr>
          <a:xfrm>
            <a:off x="4225670" y="571670"/>
            <a:ext cx="4536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51376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72A46DC0-580F-4857-8317-082AAE9E86DC}"/>
              </a:ext>
            </a:extLst>
          </p:cNvPr>
          <p:cNvSpPr/>
          <p:nvPr/>
        </p:nvSpPr>
        <p:spPr>
          <a:xfrm flipV="1">
            <a:off x="5255664" y="-4"/>
            <a:ext cx="3888336" cy="3384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5678F594-92B3-40FB-8F4D-BF90B71FEE82}"/>
              </a:ext>
            </a:extLst>
          </p:cNvPr>
          <p:cNvSpPr>
            <a:spLocks noGrp="1"/>
          </p:cNvSpPr>
          <p:nvPr>
            <p:ph type="title" hasCustomPrompt="1"/>
          </p:nvPr>
        </p:nvSpPr>
        <p:spPr>
          <a:xfrm>
            <a:off x="5399832" y="365129"/>
            <a:ext cx="3600000" cy="2892066"/>
          </a:xfrm>
          <a:ln>
            <a:noFill/>
          </a:ln>
        </p:spPr>
        <p:txBody>
          <a:bodyPr anchor="b">
            <a:norm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9" name="Szöveg helye 2">
            <a:extLst>
              <a:ext uri="{FF2B5EF4-FFF2-40B4-BE49-F238E27FC236}">
                <a16:creationId xmlns:a16="http://schemas.microsoft.com/office/drawing/2014/main" id="{8233694C-4943-4A7D-BE48-B2660ABF2955}"/>
              </a:ext>
            </a:extLst>
          </p:cNvPr>
          <p:cNvSpPr>
            <a:spLocks noGrp="1"/>
          </p:cNvSpPr>
          <p:nvPr>
            <p:ph type="body" sz="quarter" idx="16" hasCustomPrompt="1"/>
          </p:nvPr>
        </p:nvSpPr>
        <p:spPr>
          <a:xfrm>
            <a:off x="5399832" y="3579212"/>
            <a:ext cx="36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0" name="Tartalom helye 3">
            <a:extLst>
              <a:ext uri="{FF2B5EF4-FFF2-40B4-BE49-F238E27FC236}">
                <a16:creationId xmlns:a16="http://schemas.microsoft.com/office/drawing/2014/main" id="{23F20983-B6FB-42DD-91ED-468B9EAAA058}"/>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1" name="Szöveg helye 2">
            <a:extLst>
              <a:ext uri="{FF2B5EF4-FFF2-40B4-BE49-F238E27FC236}">
                <a16:creationId xmlns:a16="http://schemas.microsoft.com/office/drawing/2014/main" id="{596EA518-1AF5-4030-BCE6-6AFA7A1D09A3}"/>
              </a:ext>
            </a:extLst>
          </p:cNvPr>
          <p:cNvSpPr>
            <a:spLocks noGrp="1"/>
          </p:cNvSpPr>
          <p:nvPr>
            <p:ph type="body" sz="quarter" idx="17" hasCustomPrompt="1"/>
          </p:nvPr>
        </p:nvSpPr>
        <p:spPr>
          <a:xfrm>
            <a:off x="5399832" y="6316643"/>
            <a:ext cx="3600000" cy="369333"/>
          </a:xfrm>
        </p:spPr>
        <p:txBody>
          <a:bodyPr anchor="ctr">
            <a:noAutofit/>
          </a:bodyPr>
          <a:lstStyle>
            <a:lvl1pPr algn="r">
              <a:spcBef>
                <a:spcPts val="0"/>
              </a:spcBef>
              <a:defRPr sz="1350"/>
            </a:lvl1pPr>
          </a:lstStyle>
          <a:p>
            <a:pPr lvl="0"/>
            <a:r>
              <a:rPr lang="hu-HU" dirty="0"/>
              <a:t>Forrás | MNB</a:t>
            </a:r>
          </a:p>
        </p:txBody>
      </p:sp>
      <p:sp>
        <p:nvSpPr>
          <p:cNvPr id="23" name="Szöveg helye 5">
            <a:extLst>
              <a:ext uri="{FF2B5EF4-FFF2-40B4-BE49-F238E27FC236}">
                <a16:creationId xmlns:a16="http://schemas.microsoft.com/office/drawing/2014/main" id="{3AF593BC-57A1-4BA1-B8B2-3C3906E5412C}"/>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D922AE4-7C86-483F-8C1F-C571DB7E6D9D}"/>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7" name="Csoportba foglalás 26">
            <a:extLst>
              <a:ext uri="{FF2B5EF4-FFF2-40B4-BE49-F238E27FC236}">
                <a16:creationId xmlns:a16="http://schemas.microsoft.com/office/drawing/2014/main" id="{F1984F91-C90F-4ADE-AB8F-4BD6428FB7CA}"/>
              </a:ext>
            </a:extLst>
          </p:cNvPr>
          <p:cNvGrpSpPr>
            <a:grpSpLocks noChangeAspect="1"/>
          </p:cNvGrpSpPr>
          <p:nvPr/>
        </p:nvGrpSpPr>
        <p:grpSpPr>
          <a:xfrm>
            <a:off x="8025779" y="2968169"/>
            <a:ext cx="916955" cy="916955"/>
            <a:chOff x="7979931" y="5555066"/>
            <a:chExt cx="1008650" cy="1008650"/>
          </a:xfrm>
        </p:grpSpPr>
        <p:sp>
          <p:nvSpPr>
            <p:cNvPr id="28" name="Ellipszis 27">
              <a:extLst>
                <a:ext uri="{FF2B5EF4-FFF2-40B4-BE49-F238E27FC236}">
                  <a16:creationId xmlns:a16="http://schemas.microsoft.com/office/drawing/2014/main" id="{4BE942ED-20A0-462C-9AA3-98A3D8EB06A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9" name="Kép 28">
              <a:extLst>
                <a:ext uri="{FF2B5EF4-FFF2-40B4-BE49-F238E27FC236}">
                  <a16:creationId xmlns:a16="http://schemas.microsoft.com/office/drawing/2014/main" id="{9C25A85E-BCED-4D19-8B8D-AEDE48715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20297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0AD6B8B2-D23E-4691-9AAC-7EDDD28611E6}"/>
              </a:ext>
            </a:extLst>
          </p:cNvPr>
          <p:cNvSpPr/>
          <p:nvPr/>
        </p:nvSpPr>
        <p:spPr>
          <a:xfrm flipV="1">
            <a:off x="5256000" y="-3"/>
            <a:ext cx="3888000" cy="166337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8FFDDC65-6164-4CCB-B333-E1644A4AB02B}"/>
              </a:ext>
            </a:extLst>
          </p:cNvPr>
          <p:cNvSpPr>
            <a:spLocks noGrp="1"/>
          </p:cNvSpPr>
          <p:nvPr>
            <p:ph type="title" hasCustomPrompt="1"/>
          </p:nvPr>
        </p:nvSpPr>
        <p:spPr>
          <a:xfrm>
            <a:off x="5397424" y="365129"/>
            <a:ext cx="3600000" cy="998976"/>
          </a:xfrm>
          <a:ln>
            <a:noFill/>
          </a:ln>
        </p:spPr>
        <p:txBody>
          <a:bodyPr anchor="b">
            <a:no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9" name="Szöveg helye 2">
            <a:extLst>
              <a:ext uri="{FF2B5EF4-FFF2-40B4-BE49-F238E27FC236}">
                <a16:creationId xmlns:a16="http://schemas.microsoft.com/office/drawing/2014/main" id="{5F09AFC3-B5CD-4E41-9D45-5F00B3C242B8}"/>
              </a:ext>
            </a:extLst>
          </p:cNvPr>
          <p:cNvSpPr>
            <a:spLocks noGrp="1"/>
          </p:cNvSpPr>
          <p:nvPr>
            <p:ph type="body" sz="quarter" idx="16" hasCustomPrompt="1"/>
          </p:nvPr>
        </p:nvSpPr>
        <p:spPr>
          <a:xfrm>
            <a:off x="5386454" y="1835397"/>
            <a:ext cx="36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0" name="Szöveg helye 2">
            <a:extLst>
              <a:ext uri="{FF2B5EF4-FFF2-40B4-BE49-F238E27FC236}">
                <a16:creationId xmlns:a16="http://schemas.microsoft.com/office/drawing/2014/main" id="{66DB3B47-E5BD-4D9C-ABC4-FD9EFBDB8EF6}"/>
              </a:ext>
            </a:extLst>
          </p:cNvPr>
          <p:cNvSpPr>
            <a:spLocks noGrp="1"/>
          </p:cNvSpPr>
          <p:nvPr>
            <p:ph type="body" sz="quarter" idx="17" hasCustomPrompt="1"/>
          </p:nvPr>
        </p:nvSpPr>
        <p:spPr>
          <a:xfrm>
            <a:off x="5386454" y="6316643"/>
            <a:ext cx="3600000" cy="369333"/>
          </a:xfrm>
        </p:spPr>
        <p:txBody>
          <a:bodyPr anchor="ctr">
            <a:noAutofit/>
          </a:bodyPr>
          <a:lstStyle>
            <a:lvl1pPr algn="r">
              <a:spcBef>
                <a:spcPts val="0"/>
              </a:spcBef>
              <a:defRPr sz="1350"/>
            </a:lvl1pPr>
          </a:lstStyle>
          <a:p>
            <a:pPr lvl="0"/>
            <a:r>
              <a:rPr lang="hu-HU" dirty="0"/>
              <a:t>Forrás | MNB</a:t>
            </a:r>
          </a:p>
        </p:txBody>
      </p:sp>
      <p:grpSp>
        <p:nvGrpSpPr>
          <p:cNvPr id="21" name="Csoportba foglalás 20">
            <a:extLst>
              <a:ext uri="{FF2B5EF4-FFF2-40B4-BE49-F238E27FC236}">
                <a16:creationId xmlns:a16="http://schemas.microsoft.com/office/drawing/2014/main" id="{BD258CC9-59BD-4AFF-9FC5-6FC59D53E1B0}"/>
              </a:ext>
            </a:extLst>
          </p:cNvPr>
          <p:cNvGrpSpPr>
            <a:grpSpLocks noChangeAspect="1"/>
          </p:cNvGrpSpPr>
          <p:nvPr/>
        </p:nvGrpSpPr>
        <p:grpSpPr>
          <a:xfrm>
            <a:off x="8025779" y="1241912"/>
            <a:ext cx="916955" cy="916955"/>
            <a:chOff x="7979931" y="5555066"/>
            <a:chExt cx="1008650" cy="1008650"/>
          </a:xfrm>
        </p:grpSpPr>
        <p:sp>
          <p:nvSpPr>
            <p:cNvPr id="22" name="Ellipszis 21">
              <a:extLst>
                <a:ext uri="{FF2B5EF4-FFF2-40B4-BE49-F238E27FC236}">
                  <a16:creationId xmlns:a16="http://schemas.microsoft.com/office/drawing/2014/main" id="{5CF829C1-E4FA-4C2D-BE75-8FC9B14B806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7" name="Kép 26">
              <a:extLst>
                <a:ext uri="{FF2B5EF4-FFF2-40B4-BE49-F238E27FC236}">
                  <a16:creationId xmlns:a16="http://schemas.microsoft.com/office/drawing/2014/main" id="{CF7E04B7-1E02-4476-A274-2A06E51F7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8" name="Tartalom helye 3">
            <a:extLst>
              <a:ext uri="{FF2B5EF4-FFF2-40B4-BE49-F238E27FC236}">
                <a16:creationId xmlns:a16="http://schemas.microsoft.com/office/drawing/2014/main" id="{02898BE7-775E-458D-B1BC-FD141877356D}"/>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9" name="Szöveg helye 5">
            <a:extLst>
              <a:ext uri="{FF2B5EF4-FFF2-40B4-BE49-F238E27FC236}">
                <a16:creationId xmlns:a16="http://schemas.microsoft.com/office/drawing/2014/main" id="{ADE4F8FA-4D91-467C-95E1-115577AEB269}"/>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30" name="Szöveg helye 5">
            <a:extLst>
              <a:ext uri="{FF2B5EF4-FFF2-40B4-BE49-F238E27FC236}">
                <a16:creationId xmlns:a16="http://schemas.microsoft.com/office/drawing/2014/main" id="{4A364233-E73C-46A3-BB4E-EF9957745604}"/>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8408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4" name="Téglalap 13">
            <a:extLst>
              <a:ext uri="{FF2B5EF4-FFF2-40B4-BE49-F238E27FC236}">
                <a16:creationId xmlns:a16="http://schemas.microsoft.com/office/drawing/2014/main" id="{F49FE928-4021-49BA-8B20-CA9BBBC6F1F1}"/>
              </a:ext>
            </a:extLst>
          </p:cNvPr>
          <p:cNvSpPr/>
          <p:nvPr/>
        </p:nvSpPr>
        <p:spPr>
          <a:xfrm>
            <a:off x="-1" y="293639"/>
            <a:ext cx="9144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ím 1">
            <a:extLst>
              <a:ext uri="{FF2B5EF4-FFF2-40B4-BE49-F238E27FC236}">
                <a16:creationId xmlns:a16="http://schemas.microsoft.com/office/drawing/2014/main" id="{8E3F0C2D-FFFB-4442-865A-AFAC54F1BB8C}"/>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7" name="Szöveg helye 2">
            <a:extLst>
              <a:ext uri="{FF2B5EF4-FFF2-40B4-BE49-F238E27FC236}">
                <a16:creationId xmlns:a16="http://schemas.microsoft.com/office/drawing/2014/main" id="{9EAD14A0-CF7F-4FF1-BB24-9FD596609EE8}"/>
              </a:ext>
            </a:extLst>
          </p:cNvPr>
          <p:cNvSpPr>
            <a:spLocks noGrp="1"/>
          </p:cNvSpPr>
          <p:nvPr>
            <p:ph type="body" sz="quarter" idx="16" hasCustomPrompt="1"/>
          </p:nvPr>
        </p:nvSpPr>
        <p:spPr>
          <a:xfrm>
            <a:off x="5374967" y="1200845"/>
            <a:ext cx="36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18" name="Szöveg helye 2">
            <a:extLst>
              <a:ext uri="{FF2B5EF4-FFF2-40B4-BE49-F238E27FC236}">
                <a16:creationId xmlns:a16="http://schemas.microsoft.com/office/drawing/2014/main" id="{BDFF43FA-559E-4CC2-BA64-4A83B6A39BD4}"/>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20" name="Csoportba foglalás 19">
            <a:extLst>
              <a:ext uri="{FF2B5EF4-FFF2-40B4-BE49-F238E27FC236}">
                <a16:creationId xmlns:a16="http://schemas.microsoft.com/office/drawing/2014/main" id="{1DDF96CC-2707-498B-9D47-F656111740F7}"/>
              </a:ext>
            </a:extLst>
          </p:cNvPr>
          <p:cNvGrpSpPr>
            <a:grpSpLocks noChangeAspect="1"/>
          </p:cNvGrpSpPr>
          <p:nvPr/>
        </p:nvGrpSpPr>
        <p:grpSpPr>
          <a:xfrm>
            <a:off x="8025779" y="156593"/>
            <a:ext cx="916955" cy="916955"/>
            <a:chOff x="7979931" y="5555066"/>
            <a:chExt cx="1008650" cy="1008650"/>
          </a:xfrm>
        </p:grpSpPr>
        <p:sp>
          <p:nvSpPr>
            <p:cNvPr id="21" name="Ellipszis 20">
              <a:extLst>
                <a:ext uri="{FF2B5EF4-FFF2-40B4-BE49-F238E27FC236}">
                  <a16:creationId xmlns:a16="http://schemas.microsoft.com/office/drawing/2014/main" id="{C01B383D-BBDA-4686-84F7-4C6CE781159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2" name="Kép 21">
              <a:extLst>
                <a:ext uri="{FF2B5EF4-FFF2-40B4-BE49-F238E27FC236}">
                  <a16:creationId xmlns:a16="http://schemas.microsoft.com/office/drawing/2014/main" id="{F4A63ADB-B578-435E-BDB6-6E72222B8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6" name="Tartalom helye 3">
            <a:extLst>
              <a:ext uri="{FF2B5EF4-FFF2-40B4-BE49-F238E27FC236}">
                <a16:creationId xmlns:a16="http://schemas.microsoft.com/office/drawing/2014/main" id="{A5D8B0BB-C4C6-48D5-A4BA-AB0AB6F1B5C3}"/>
              </a:ext>
            </a:extLst>
          </p:cNvPr>
          <p:cNvSpPr>
            <a:spLocks noGrp="1"/>
          </p:cNvSpPr>
          <p:nvPr>
            <p:ph sz="quarter" idx="10" hasCustomPrompt="1"/>
          </p:nvPr>
        </p:nvSpPr>
        <p:spPr>
          <a:xfrm>
            <a:off x="517475" y="1200845"/>
            <a:ext cx="4534946" cy="4358126"/>
          </a:xfrm>
        </p:spPr>
        <p:txBody>
          <a:bodyPr anchor="ctr"/>
          <a:lstStyle>
            <a:lvl1pPr algn="ctr">
              <a:defRPr/>
            </a:lvl1pPr>
          </a:lstStyle>
          <a:p>
            <a:pPr lvl="0"/>
            <a:r>
              <a:rPr lang="hu-HU" dirty="0"/>
              <a:t>Ábra / diagram</a:t>
            </a:r>
          </a:p>
        </p:txBody>
      </p:sp>
      <p:sp>
        <p:nvSpPr>
          <p:cNvPr id="28" name="Szöveg helye 5">
            <a:extLst>
              <a:ext uri="{FF2B5EF4-FFF2-40B4-BE49-F238E27FC236}">
                <a16:creationId xmlns:a16="http://schemas.microsoft.com/office/drawing/2014/main" id="{1CAC9F08-C220-4C2B-80B9-1A6C9C33B69D}"/>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9" name="Szöveg helye 5">
            <a:extLst>
              <a:ext uri="{FF2B5EF4-FFF2-40B4-BE49-F238E27FC236}">
                <a16:creationId xmlns:a16="http://schemas.microsoft.com/office/drawing/2014/main" id="{0B3EA3D5-59BC-400F-9370-46BF346B1167}"/>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28017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11" name="Tartalom helye 3">
            <a:extLst>
              <a:ext uri="{FF2B5EF4-FFF2-40B4-BE49-F238E27FC236}">
                <a16:creationId xmlns:a16="http://schemas.microsoft.com/office/drawing/2014/main" id="{4DD4CFD9-DEB4-4FAD-A942-9652D70A5E5C}"/>
              </a:ext>
            </a:extLst>
          </p:cNvPr>
          <p:cNvSpPr>
            <a:spLocks noGrp="1"/>
          </p:cNvSpPr>
          <p:nvPr>
            <p:ph sz="quarter" idx="10" hasCustomPrompt="1"/>
          </p:nvPr>
        </p:nvSpPr>
        <p:spPr>
          <a:xfrm>
            <a:off x="478176" y="1190675"/>
            <a:ext cx="8059483" cy="5047096"/>
          </a:xfrm>
        </p:spPr>
        <p:txBody>
          <a:bodyPr anchor="ctr"/>
          <a:lstStyle>
            <a:lvl1pPr algn="ctr">
              <a:defRPr/>
            </a:lvl1pPr>
          </a:lstStyle>
          <a:p>
            <a:pPr lvl="0"/>
            <a:r>
              <a:rPr lang="hu-HU" dirty="0"/>
              <a:t>Ábra / diagram</a:t>
            </a:r>
          </a:p>
        </p:txBody>
      </p:sp>
      <p:sp>
        <p:nvSpPr>
          <p:cNvPr id="12" name="Téglalap 11">
            <a:extLst>
              <a:ext uri="{FF2B5EF4-FFF2-40B4-BE49-F238E27FC236}">
                <a16:creationId xmlns:a16="http://schemas.microsoft.com/office/drawing/2014/main" id="{698EDC3C-F61C-4E0A-9B87-65FB0A6394C5}"/>
              </a:ext>
            </a:extLst>
          </p:cNvPr>
          <p:cNvSpPr/>
          <p:nvPr/>
        </p:nvSpPr>
        <p:spPr>
          <a:xfrm>
            <a:off x="-1" y="293639"/>
            <a:ext cx="9144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ím 1">
            <a:extLst>
              <a:ext uri="{FF2B5EF4-FFF2-40B4-BE49-F238E27FC236}">
                <a16:creationId xmlns:a16="http://schemas.microsoft.com/office/drawing/2014/main" id="{F15B2FEA-02B9-417D-A720-B3FC6191915F}"/>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5" name="Szöveg helye 2">
            <a:extLst>
              <a:ext uri="{FF2B5EF4-FFF2-40B4-BE49-F238E27FC236}">
                <a16:creationId xmlns:a16="http://schemas.microsoft.com/office/drawing/2014/main" id="{5DC307C6-FB29-457B-BF8E-A49D05DE79D5}"/>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17" name="Csoportba foglalás 16">
            <a:extLst>
              <a:ext uri="{FF2B5EF4-FFF2-40B4-BE49-F238E27FC236}">
                <a16:creationId xmlns:a16="http://schemas.microsoft.com/office/drawing/2014/main" id="{2294AA46-0A5D-445B-8443-08F3C32D1209}"/>
              </a:ext>
            </a:extLst>
          </p:cNvPr>
          <p:cNvGrpSpPr>
            <a:grpSpLocks noChangeAspect="1"/>
          </p:cNvGrpSpPr>
          <p:nvPr/>
        </p:nvGrpSpPr>
        <p:grpSpPr>
          <a:xfrm>
            <a:off x="8025779" y="156593"/>
            <a:ext cx="916955" cy="916955"/>
            <a:chOff x="7979931" y="5555066"/>
            <a:chExt cx="1008650" cy="1008650"/>
          </a:xfrm>
        </p:grpSpPr>
        <p:sp>
          <p:nvSpPr>
            <p:cNvPr id="18" name="Ellipszis 17">
              <a:extLst>
                <a:ext uri="{FF2B5EF4-FFF2-40B4-BE49-F238E27FC236}">
                  <a16:creationId xmlns:a16="http://schemas.microsoft.com/office/drawing/2014/main" id="{2CB1EFAC-6859-48B0-8A0B-2C13EEC9EF1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A961BC90-D2F2-45FB-AF47-AE07F2977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36992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17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2" y="1"/>
            <a:ext cx="1400175"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5637689" y="0"/>
            <a:ext cx="3497733"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5637689" y="-1"/>
            <a:ext cx="3506313"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F8A1C6F4-B994-46B7-B604-2637090259BF}"/>
              </a:ext>
            </a:extLst>
          </p:cNvPr>
          <p:cNvGrpSpPr/>
          <p:nvPr/>
        </p:nvGrpSpPr>
        <p:grpSpPr>
          <a:xfrm>
            <a:off x="790749" y="2757743"/>
            <a:ext cx="1342514" cy="1342514"/>
            <a:chOff x="2398603" y="3656545"/>
            <a:chExt cx="1476765" cy="1476765"/>
          </a:xfrm>
        </p:grpSpPr>
        <p:sp>
          <p:nvSpPr>
            <p:cNvPr id="10" name="Ellipszis 9">
              <a:extLst>
                <a:ext uri="{FF2B5EF4-FFF2-40B4-BE49-F238E27FC236}">
                  <a16:creationId xmlns:a16="http://schemas.microsoft.com/office/drawing/2014/main" id="{A6271CBC-C030-43FF-85C3-A12DBA354E35}"/>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1" name="Kép 10">
              <a:extLst>
                <a:ext uri="{FF2B5EF4-FFF2-40B4-BE49-F238E27FC236}">
                  <a16:creationId xmlns:a16="http://schemas.microsoft.com/office/drawing/2014/main" id="{506F0F34-288C-4900-8715-CDD0E3BBB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8583" y="1129644"/>
            <a:ext cx="1762121" cy="4786769"/>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229771" y="2824213"/>
            <a:ext cx="4983366"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en-US"/>
              <a:t>Click to edit Master title style</a:t>
            </a:r>
            <a:endParaRPr lang="hu-HU" dirty="0"/>
          </a:p>
        </p:txBody>
      </p:sp>
    </p:spTree>
    <p:extLst>
      <p:ext uri="{BB962C8B-B14F-4D97-AF65-F5344CB8AC3E}">
        <p14:creationId xmlns:p14="http://schemas.microsoft.com/office/powerpoint/2010/main" val="359095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6000" y="-7372"/>
            <a:ext cx="3888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5256000" y="6119730"/>
            <a:ext cx="388843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7714EFCE-D761-4920-A4FD-C7BB8DCD8C78}"/>
              </a:ext>
            </a:extLst>
          </p:cNvPr>
          <p:cNvGrpSpPr>
            <a:grpSpLocks noChangeAspect="1"/>
          </p:cNvGrpSpPr>
          <p:nvPr/>
        </p:nvGrpSpPr>
        <p:grpSpPr>
          <a:xfrm>
            <a:off x="8025779" y="5600914"/>
            <a:ext cx="916955" cy="916955"/>
            <a:chOff x="7979931" y="5555066"/>
            <a:chExt cx="1008650" cy="1008650"/>
          </a:xfrm>
        </p:grpSpPr>
        <p:sp>
          <p:nvSpPr>
            <p:cNvPr id="16" name="Ellipszis 15">
              <a:extLst>
                <a:ext uri="{FF2B5EF4-FFF2-40B4-BE49-F238E27FC236}">
                  <a16:creationId xmlns:a16="http://schemas.microsoft.com/office/drawing/2014/main" id="{350EBC85-C44A-49C8-B9C4-B37A7335002A}"/>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B1717237-3717-49F6-B135-8CF62385ED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6809516" y="5815205"/>
            <a:ext cx="781401" cy="1306829"/>
          </a:xfrm>
          <a:prstGeom prst="rect">
            <a:avLst/>
          </a:prstGeom>
        </p:spPr>
      </p:pic>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5400000" y="1880323"/>
            <a:ext cx="3600000" cy="3717670"/>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5400000"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bg1"/>
                </a:solidFill>
              </a:defRPr>
            </a:lvl1pPr>
          </a:lstStyle>
          <a:p>
            <a:r>
              <a:rPr lang="en-US"/>
              <a:t>Click to edit Master title style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5399999" y="6316643"/>
            <a:ext cx="3600001" cy="369333"/>
          </a:xfrm>
        </p:spPr>
        <p:txBody>
          <a:bodyPr anchor="ctr">
            <a:noAutofit/>
          </a:bodyPr>
          <a:lstStyle>
            <a:lvl1pPr algn="l">
              <a:spcBef>
                <a:spcPts val="0"/>
              </a:spcBef>
              <a:defRPr sz="1350"/>
            </a:lvl1pPr>
          </a:lstStyle>
          <a:p>
            <a:pPr lvl="0"/>
            <a:r>
              <a:rPr lang="hu-HU" dirty="0"/>
              <a:t>Forrás | MNB</a:t>
            </a:r>
          </a:p>
        </p:txBody>
      </p:sp>
      <p:sp>
        <p:nvSpPr>
          <p:cNvPr id="19" name="Tartalom helye 3">
            <a:extLst>
              <a:ext uri="{FF2B5EF4-FFF2-40B4-BE49-F238E27FC236}">
                <a16:creationId xmlns:a16="http://schemas.microsoft.com/office/drawing/2014/main" id="{F44D6510-BF2B-4B8D-B8CB-9EBEB238AFE7}"/>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0" name="Szöveg helye 5">
            <a:extLst>
              <a:ext uri="{FF2B5EF4-FFF2-40B4-BE49-F238E27FC236}">
                <a16:creationId xmlns:a16="http://schemas.microsoft.com/office/drawing/2014/main" id="{1B73FA26-82AB-4322-839E-DCCBF5E35E5F}"/>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10434836-BF4A-430A-BDC7-2F0A9F649B3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299908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3888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2" y="6119730"/>
            <a:ext cx="3888000"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1553302" y="5815205"/>
            <a:ext cx="781401" cy="130682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982066" y="6316865"/>
            <a:ext cx="2827684" cy="361835"/>
          </a:xfrm>
        </p:spPr>
        <p:txBody>
          <a:bodyPr anchor="ctr">
            <a:noAutofit/>
          </a:bodyPr>
          <a:lstStyle>
            <a:lvl1pPr algn="r">
              <a:defRPr sz="1350"/>
            </a:lvl1pPr>
          </a:lstStyle>
          <a:p>
            <a:pPr lvl="0"/>
            <a:r>
              <a:rPr lang="hu-HU" dirty="0"/>
              <a:t>Forrás | MNB</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09749" y="1887824"/>
            <a:ext cx="3600000" cy="3710173"/>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09749" y="365129"/>
            <a:ext cx="36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bg1"/>
                </a:solidFill>
              </a:defRPr>
            </a:lvl1pPr>
          </a:lstStyle>
          <a:p>
            <a:r>
              <a:rPr lang="en-US"/>
              <a:t>Click to edit Master title style</a:t>
            </a:r>
            <a:endParaRPr lang="hu-HU" dirty="0"/>
          </a:p>
        </p:txBody>
      </p:sp>
      <p:grpSp>
        <p:nvGrpSpPr>
          <p:cNvPr id="16" name="Csoportba foglalás 15">
            <a:extLst>
              <a:ext uri="{FF2B5EF4-FFF2-40B4-BE49-F238E27FC236}">
                <a16:creationId xmlns:a16="http://schemas.microsoft.com/office/drawing/2014/main" id="{CCB2BA63-84A4-4546-87A0-D9DA49F8D53E}"/>
              </a:ext>
            </a:extLst>
          </p:cNvPr>
          <p:cNvGrpSpPr>
            <a:grpSpLocks noChangeAspect="1"/>
          </p:cNvGrpSpPr>
          <p:nvPr/>
        </p:nvGrpSpPr>
        <p:grpSpPr>
          <a:xfrm>
            <a:off x="209232" y="5600914"/>
            <a:ext cx="916955" cy="916955"/>
            <a:chOff x="7979931" y="5555066"/>
            <a:chExt cx="1008650" cy="1008650"/>
          </a:xfrm>
        </p:grpSpPr>
        <p:sp>
          <p:nvSpPr>
            <p:cNvPr id="17" name="Ellipszis 16">
              <a:extLst>
                <a:ext uri="{FF2B5EF4-FFF2-40B4-BE49-F238E27FC236}">
                  <a16:creationId xmlns:a16="http://schemas.microsoft.com/office/drawing/2014/main" id="{3603E696-F6AE-4DB9-AB6F-CC64995919F9}"/>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71F5F168-646F-4B5E-804F-43C2504515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3" name="Szöveg helye 5">
            <a:extLst>
              <a:ext uri="{FF2B5EF4-FFF2-40B4-BE49-F238E27FC236}">
                <a16:creationId xmlns:a16="http://schemas.microsoft.com/office/drawing/2014/main" id="{F0C73910-03DB-4031-A496-E4DE431BA812}"/>
              </a:ext>
            </a:extLst>
          </p:cNvPr>
          <p:cNvSpPr>
            <a:spLocks noGrp="1"/>
          </p:cNvSpPr>
          <p:nvPr>
            <p:ph type="body" sz="quarter" idx="18" hasCustomPrompt="1"/>
          </p:nvPr>
        </p:nvSpPr>
        <p:spPr>
          <a:xfrm>
            <a:off x="4225525" y="5841351"/>
            <a:ext cx="4536000"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303D8CD-B4C5-4351-A36C-57B8B61283DF}"/>
              </a:ext>
            </a:extLst>
          </p:cNvPr>
          <p:cNvSpPr>
            <a:spLocks noGrp="1"/>
          </p:cNvSpPr>
          <p:nvPr>
            <p:ph type="body" sz="quarter" idx="19" hasCustomPrompt="1"/>
          </p:nvPr>
        </p:nvSpPr>
        <p:spPr>
          <a:xfrm>
            <a:off x="4225525" y="6315176"/>
            <a:ext cx="4536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5" name="Tartalom helye 3">
            <a:extLst>
              <a:ext uri="{FF2B5EF4-FFF2-40B4-BE49-F238E27FC236}">
                <a16:creationId xmlns:a16="http://schemas.microsoft.com/office/drawing/2014/main" id="{EB5270F9-D439-41A4-9A4D-1A79F3557827}"/>
              </a:ext>
            </a:extLst>
          </p:cNvPr>
          <p:cNvSpPr>
            <a:spLocks noGrp="1"/>
          </p:cNvSpPr>
          <p:nvPr>
            <p:ph sz="quarter" idx="10" hasCustomPrompt="1"/>
          </p:nvPr>
        </p:nvSpPr>
        <p:spPr>
          <a:xfrm>
            <a:off x="4225670" y="571670"/>
            <a:ext cx="4536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42437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5664" y="-4"/>
            <a:ext cx="3888336" cy="3384000"/>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5399832" y="365129"/>
            <a:ext cx="3600000" cy="2892066"/>
          </a:xfrm>
          <a:ln>
            <a:noFill/>
          </a:ln>
        </p:spPr>
        <p:txBody>
          <a:bodyPr anchor="b">
            <a:norm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5255664" y="3449169"/>
            <a:ext cx="3888767" cy="3408831"/>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809346" y="5815205"/>
            <a:ext cx="781401" cy="130682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5399832" y="3579212"/>
            <a:ext cx="36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5399832" y="6316643"/>
            <a:ext cx="3600000"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0" name="Csoportba foglalás 19">
            <a:extLst>
              <a:ext uri="{FF2B5EF4-FFF2-40B4-BE49-F238E27FC236}">
                <a16:creationId xmlns:a16="http://schemas.microsoft.com/office/drawing/2014/main" id="{713E5D64-A416-4407-A7A9-09466826ED7E}"/>
              </a:ext>
            </a:extLst>
          </p:cNvPr>
          <p:cNvGrpSpPr>
            <a:grpSpLocks noChangeAspect="1"/>
          </p:cNvGrpSpPr>
          <p:nvPr/>
        </p:nvGrpSpPr>
        <p:grpSpPr>
          <a:xfrm>
            <a:off x="8025779" y="2968169"/>
            <a:ext cx="916955" cy="916955"/>
            <a:chOff x="7979931" y="5555066"/>
            <a:chExt cx="1008650" cy="1008650"/>
          </a:xfrm>
        </p:grpSpPr>
        <p:sp>
          <p:nvSpPr>
            <p:cNvPr id="21" name="Ellipszis 20">
              <a:extLst>
                <a:ext uri="{FF2B5EF4-FFF2-40B4-BE49-F238E27FC236}">
                  <a16:creationId xmlns:a16="http://schemas.microsoft.com/office/drawing/2014/main" id="{D0A6B8B5-ED8C-481E-9B80-314EA5E96C08}"/>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3" name="Kép 22">
              <a:extLst>
                <a:ext uri="{FF2B5EF4-FFF2-40B4-BE49-F238E27FC236}">
                  <a16:creationId xmlns:a16="http://schemas.microsoft.com/office/drawing/2014/main" id="{7D9D7D4A-71F2-4FD6-A2E4-D41AE88DA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8034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5256000" y="-3"/>
            <a:ext cx="3888000" cy="166337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5397424" y="365129"/>
            <a:ext cx="3600000" cy="998976"/>
          </a:xfrm>
          <a:ln>
            <a:noFill/>
          </a:ln>
        </p:spPr>
        <p:txBody>
          <a:bodyPr anchor="b">
            <a:no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5256000" y="1729236"/>
            <a:ext cx="3888000"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809299" y="5815205"/>
            <a:ext cx="781401" cy="130682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5386454" y="1835397"/>
            <a:ext cx="36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5386454" y="6316643"/>
            <a:ext cx="3600000" cy="369333"/>
          </a:xfrm>
        </p:spPr>
        <p:txBody>
          <a:bodyPr anchor="ctr">
            <a:noAutofit/>
          </a:bodyPr>
          <a:lstStyle>
            <a:lvl1pPr algn="r">
              <a:spcBef>
                <a:spcPts val="0"/>
              </a:spcBef>
              <a:defRPr sz="1350"/>
            </a:lvl1pPr>
          </a:lstStyle>
          <a:p>
            <a:pPr lvl="0"/>
            <a:r>
              <a:rPr lang="hu-HU" dirty="0"/>
              <a:t>Forrás | MNB</a:t>
            </a:r>
          </a:p>
        </p:txBody>
      </p:sp>
      <p:grpSp>
        <p:nvGrpSpPr>
          <p:cNvPr id="16" name="Csoportba foglalás 15">
            <a:extLst>
              <a:ext uri="{FF2B5EF4-FFF2-40B4-BE49-F238E27FC236}">
                <a16:creationId xmlns:a16="http://schemas.microsoft.com/office/drawing/2014/main" id="{3C8BD7F5-F845-4745-82FD-81504485B0BD}"/>
              </a:ext>
            </a:extLst>
          </p:cNvPr>
          <p:cNvGrpSpPr>
            <a:grpSpLocks noChangeAspect="1"/>
          </p:cNvGrpSpPr>
          <p:nvPr/>
        </p:nvGrpSpPr>
        <p:grpSpPr>
          <a:xfrm>
            <a:off x="8025779" y="1241912"/>
            <a:ext cx="916955" cy="916955"/>
            <a:chOff x="7979931" y="5555066"/>
            <a:chExt cx="1008650" cy="1008650"/>
          </a:xfrm>
        </p:grpSpPr>
        <p:sp>
          <p:nvSpPr>
            <p:cNvPr id="17" name="Ellipszis 16">
              <a:extLst>
                <a:ext uri="{FF2B5EF4-FFF2-40B4-BE49-F238E27FC236}">
                  <a16:creationId xmlns:a16="http://schemas.microsoft.com/office/drawing/2014/main" id="{725A775F-8F32-4260-A9DA-60C1222D4E95}"/>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D614204D-7C12-4091-98F5-6937A3747D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0" name="Tartalom helye 3">
            <a:extLst>
              <a:ext uri="{FF2B5EF4-FFF2-40B4-BE49-F238E27FC236}">
                <a16:creationId xmlns:a16="http://schemas.microsoft.com/office/drawing/2014/main" id="{DC6DF135-3B7D-4956-9743-C8E623DF8DD0}"/>
              </a:ext>
            </a:extLst>
          </p:cNvPr>
          <p:cNvSpPr>
            <a:spLocks noGrp="1"/>
          </p:cNvSpPr>
          <p:nvPr>
            <p:ph sz="quarter" idx="10" hasCustomPrompt="1"/>
          </p:nvPr>
        </p:nvSpPr>
        <p:spPr>
          <a:xfrm>
            <a:off x="517475" y="365129"/>
            <a:ext cx="4534946" cy="5193842"/>
          </a:xfrm>
        </p:spPr>
        <p:txBody>
          <a:bodyPr anchor="ctr"/>
          <a:lstStyle>
            <a:lvl1pPr algn="ctr">
              <a:defRPr/>
            </a:lvl1pPr>
          </a:lstStyle>
          <a:p>
            <a:pPr lvl="0"/>
            <a:r>
              <a:rPr lang="hu-HU" dirty="0"/>
              <a:t>Ábra / diagram</a:t>
            </a:r>
          </a:p>
        </p:txBody>
      </p:sp>
      <p:sp>
        <p:nvSpPr>
          <p:cNvPr id="21" name="Szöveg helye 5">
            <a:extLst>
              <a:ext uri="{FF2B5EF4-FFF2-40B4-BE49-F238E27FC236}">
                <a16:creationId xmlns:a16="http://schemas.microsoft.com/office/drawing/2014/main" id="{42BB3DE8-1251-4064-8D6B-4B1FA45267A3}"/>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2" name="Szöveg helye 5">
            <a:extLst>
              <a:ext uri="{FF2B5EF4-FFF2-40B4-BE49-F238E27FC236}">
                <a16:creationId xmlns:a16="http://schemas.microsoft.com/office/drawing/2014/main" id="{A78D3E86-9993-4BC1-99AD-7D429BC36DA1}"/>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60071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5184000" y="922448"/>
            <a:ext cx="39600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39"/>
            <a:ext cx="9144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5374967" y="1200845"/>
            <a:ext cx="36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6773299" y="5815205"/>
            <a:ext cx="781401" cy="1306829"/>
          </a:xfrm>
          <a:prstGeom prst="rect">
            <a:avLst/>
          </a:prstGeom>
        </p:spPr>
      </p:pic>
      <p:grpSp>
        <p:nvGrpSpPr>
          <p:cNvPr id="14" name="Csoportba foglalás 13">
            <a:extLst>
              <a:ext uri="{FF2B5EF4-FFF2-40B4-BE49-F238E27FC236}">
                <a16:creationId xmlns:a16="http://schemas.microsoft.com/office/drawing/2014/main" id="{A709C96B-E554-4008-9A8F-B4F67C413947}"/>
              </a:ext>
            </a:extLst>
          </p:cNvPr>
          <p:cNvGrpSpPr>
            <a:grpSpLocks noChangeAspect="1"/>
          </p:cNvGrpSpPr>
          <p:nvPr/>
        </p:nvGrpSpPr>
        <p:grpSpPr>
          <a:xfrm>
            <a:off x="8025779" y="156593"/>
            <a:ext cx="916955" cy="916955"/>
            <a:chOff x="7979931" y="5555066"/>
            <a:chExt cx="1008650" cy="1008650"/>
          </a:xfrm>
        </p:grpSpPr>
        <p:sp>
          <p:nvSpPr>
            <p:cNvPr id="15" name="Ellipszis 14">
              <a:extLst>
                <a:ext uri="{FF2B5EF4-FFF2-40B4-BE49-F238E27FC236}">
                  <a16:creationId xmlns:a16="http://schemas.microsoft.com/office/drawing/2014/main" id="{8D790186-02D7-4DFF-8358-FCB9B2A8A1B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EB79F6CD-A0F3-4DDB-9DE2-475A98B6B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18" name="Tartalom helye 3">
            <a:extLst>
              <a:ext uri="{FF2B5EF4-FFF2-40B4-BE49-F238E27FC236}">
                <a16:creationId xmlns:a16="http://schemas.microsoft.com/office/drawing/2014/main" id="{4C844328-3F5C-4E88-8EAF-CDCA6317F1F7}"/>
              </a:ext>
            </a:extLst>
          </p:cNvPr>
          <p:cNvSpPr>
            <a:spLocks noGrp="1"/>
          </p:cNvSpPr>
          <p:nvPr>
            <p:ph sz="quarter" idx="10" hasCustomPrompt="1"/>
          </p:nvPr>
        </p:nvSpPr>
        <p:spPr>
          <a:xfrm>
            <a:off x="517475" y="1200845"/>
            <a:ext cx="4534946" cy="4358126"/>
          </a:xfrm>
        </p:spPr>
        <p:txBody>
          <a:bodyPr anchor="ctr"/>
          <a:lstStyle>
            <a:lvl1pPr algn="ctr">
              <a:defRPr/>
            </a:lvl1pPr>
          </a:lstStyle>
          <a:p>
            <a:pPr lvl="0"/>
            <a:r>
              <a:rPr lang="hu-HU" dirty="0"/>
              <a:t>Ábra / diagram</a:t>
            </a:r>
          </a:p>
        </p:txBody>
      </p:sp>
      <p:sp>
        <p:nvSpPr>
          <p:cNvPr id="19" name="Szöveg helye 5">
            <a:extLst>
              <a:ext uri="{FF2B5EF4-FFF2-40B4-BE49-F238E27FC236}">
                <a16:creationId xmlns:a16="http://schemas.microsoft.com/office/drawing/2014/main" id="{BF34CC12-9A43-4F7C-BD11-631BEB177146}"/>
              </a:ext>
            </a:extLst>
          </p:cNvPr>
          <p:cNvSpPr>
            <a:spLocks noGrp="1"/>
          </p:cNvSpPr>
          <p:nvPr>
            <p:ph type="body" sz="quarter" idx="18" hasCustomPrompt="1"/>
          </p:nvPr>
        </p:nvSpPr>
        <p:spPr>
          <a:xfrm>
            <a:off x="517329" y="5815713"/>
            <a:ext cx="4535091" cy="444979"/>
          </a:xfrm>
        </p:spPr>
        <p:txBody>
          <a:bodyPr anchor="ctr">
            <a:normAutofit/>
          </a:bodyPr>
          <a:lstStyle>
            <a:lvl1pPr algn="ctr">
              <a:defRPr sz="1800" cap="all" spc="113" baseline="0"/>
            </a:lvl1pPr>
          </a:lstStyle>
          <a:p>
            <a:pPr lvl="0"/>
            <a:r>
              <a:rPr lang="hu-HU" dirty="0"/>
              <a:t>Ábra / Diagram címe </a:t>
            </a:r>
          </a:p>
        </p:txBody>
      </p:sp>
      <p:sp>
        <p:nvSpPr>
          <p:cNvPr id="20" name="Szöveg helye 5">
            <a:extLst>
              <a:ext uri="{FF2B5EF4-FFF2-40B4-BE49-F238E27FC236}">
                <a16:creationId xmlns:a16="http://schemas.microsoft.com/office/drawing/2014/main" id="{AEEC4DA1-E1B7-421F-9AFB-BA5458CBDF33}"/>
              </a:ext>
            </a:extLst>
          </p:cNvPr>
          <p:cNvSpPr>
            <a:spLocks noGrp="1"/>
          </p:cNvSpPr>
          <p:nvPr>
            <p:ph type="body" sz="quarter" idx="19" hasCustomPrompt="1"/>
          </p:nvPr>
        </p:nvSpPr>
        <p:spPr>
          <a:xfrm>
            <a:off x="517329" y="6282023"/>
            <a:ext cx="4535091"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3171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478176" y="1190675"/>
            <a:ext cx="8059483" cy="5047096"/>
          </a:xfrm>
        </p:spPr>
        <p:txBody>
          <a:bodyPr anchor="ctr"/>
          <a:lstStyle>
            <a:lvl1pPr algn="ctr">
              <a:defRPr/>
            </a:lvl1pPr>
          </a:lstStyle>
          <a:p>
            <a:pPr lvl="0"/>
            <a:r>
              <a:rPr lang="hu-HU" dirty="0"/>
              <a:t>Ábra / diagram</a:t>
            </a:r>
          </a:p>
        </p:txBody>
      </p:sp>
      <p:sp>
        <p:nvSpPr>
          <p:cNvPr id="10" name="Téglalap 9">
            <a:extLst>
              <a:ext uri="{FF2B5EF4-FFF2-40B4-BE49-F238E27FC236}">
                <a16:creationId xmlns:a16="http://schemas.microsoft.com/office/drawing/2014/main" id="{9D2ABD4F-9A65-4313-83C2-BC6B67352DD4}"/>
              </a:ext>
            </a:extLst>
          </p:cNvPr>
          <p:cNvSpPr/>
          <p:nvPr/>
        </p:nvSpPr>
        <p:spPr>
          <a:xfrm>
            <a:off x="-1" y="293639"/>
            <a:ext cx="9144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ím 1">
            <a:extLst>
              <a:ext uri="{FF2B5EF4-FFF2-40B4-BE49-F238E27FC236}">
                <a16:creationId xmlns:a16="http://schemas.microsoft.com/office/drawing/2014/main" id="{3B2918A8-6FD6-4141-916F-31D783AD985E}"/>
              </a:ext>
            </a:extLst>
          </p:cNvPr>
          <p:cNvSpPr>
            <a:spLocks noGrp="1"/>
          </p:cNvSpPr>
          <p:nvPr>
            <p:ph type="title"/>
          </p:nvPr>
        </p:nvSpPr>
        <p:spPr>
          <a:xfrm>
            <a:off x="478174" y="310448"/>
            <a:ext cx="7610642"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12" name="Szöveg helye 2">
            <a:extLst>
              <a:ext uri="{FF2B5EF4-FFF2-40B4-BE49-F238E27FC236}">
                <a16:creationId xmlns:a16="http://schemas.microsoft.com/office/drawing/2014/main" id="{42DF65F1-33FF-4F3C-AC86-2C7F5F898A3E}"/>
              </a:ext>
            </a:extLst>
          </p:cNvPr>
          <p:cNvSpPr>
            <a:spLocks noGrp="1"/>
          </p:cNvSpPr>
          <p:nvPr>
            <p:ph type="body" sz="quarter" idx="17" hasCustomPrompt="1"/>
          </p:nvPr>
        </p:nvSpPr>
        <p:spPr>
          <a:xfrm>
            <a:off x="5382152" y="6316643"/>
            <a:ext cx="3600000" cy="369333"/>
          </a:xfrm>
        </p:spPr>
        <p:txBody>
          <a:bodyPr anchor="ctr">
            <a:noAutofit/>
          </a:bodyPr>
          <a:lstStyle>
            <a:lvl1pPr algn="r">
              <a:spcBef>
                <a:spcPts val="0"/>
              </a:spcBef>
              <a:defRPr sz="1350"/>
            </a:lvl1pPr>
          </a:lstStyle>
          <a:p>
            <a:pPr lvl="0"/>
            <a:r>
              <a:rPr lang="hu-HU" dirty="0"/>
              <a:t>Forrás | MNB</a:t>
            </a:r>
          </a:p>
        </p:txBody>
      </p:sp>
      <p:grpSp>
        <p:nvGrpSpPr>
          <p:cNvPr id="14" name="Csoportba foglalás 13">
            <a:extLst>
              <a:ext uri="{FF2B5EF4-FFF2-40B4-BE49-F238E27FC236}">
                <a16:creationId xmlns:a16="http://schemas.microsoft.com/office/drawing/2014/main" id="{DCBADE1C-80E7-482F-A47F-C127E1858476}"/>
              </a:ext>
            </a:extLst>
          </p:cNvPr>
          <p:cNvGrpSpPr>
            <a:grpSpLocks noChangeAspect="1"/>
          </p:cNvGrpSpPr>
          <p:nvPr/>
        </p:nvGrpSpPr>
        <p:grpSpPr>
          <a:xfrm>
            <a:off x="8025779" y="156593"/>
            <a:ext cx="916955" cy="916955"/>
            <a:chOff x="7979931" y="5555066"/>
            <a:chExt cx="1008650" cy="1008650"/>
          </a:xfrm>
        </p:grpSpPr>
        <p:sp>
          <p:nvSpPr>
            <p:cNvPr id="15" name="Ellipszis 14">
              <a:extLst>
                <a:ext uri="{FF2B5EF4-FFF2-40B4-BE49-F238E27FC236}">
                  <a16:creationId xmlns:a16="http://schemas.microsoft.com/office/drawing/2014/main" id="{5B7FBF9F-FEA5-4855-8A19-53DEDE5E4547}"/>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30B57B0-5140-4B64-9110-EE7C31CECD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1052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8826" y="6344468"/>
            <a:ext cx="553150"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60410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8826" y="6344468"/>
            <a:ext cx="553150"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0380555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83662-ED5A-450D-98F2-E1399742A160}"/>
              </a:ext>
            </a:extLst>
          </p:cNvPr>
          <p:cNvSpPr>
            <a:spLocks noGrp="1"/>
          </p:cNvSpPr>
          <p:nvPr>
            <p:ph type="body" sz="quarter" idx="11"/>
          </p:nvPr>
        </p:nvSpPr>
        <p:spPr>
          <a:xfrm>
            <a:off x="5366477" y="443344"/>
            <a:ext cx="3533158" cy="300082"/>
          </a:xfrm>
        </p:spPr>
        <p:txBody>
          <a:bodyPr/>
          <a:lstStyle/>
          <a:p>
            <a:r>
              <a:rPr lang="hu-HU" dirty="0"/>
              <a:t>23 May 2019</a:t>
            </a:r>
          </a:p>
        </p:txBody>
      </p:sp>
      <p:sp>
        <p:nvSpPr>
          <p:cNvPr id="3" name="Text Placeholder 2">
            <a:extLst>
              <a:ext uri="{FF2B5EF4-FFF2-40B4-BE49-F238E27FC236}">
                <a16:creationId xmlns:a16="http://schemas.microsoft.com/office/drawing/2014/main" id="{5539494E-74E0-413E-A9ED-5D18E44F2A42}"/>
              </a:ext>
            </a:extLst>
          </p:cNvPr>
          <p:cNvSpPr>
            <a:spLocks noGrp="1"/>
          </p:cNvSpPr>
          <p:nvPr>
            <p:ph type="body" sz="quarter" idx="10"/>
          </p:nvPr>
        </p:nvSpPr>
        <p:spPr>
          <a:xfrm>
            <a:off x="244365" y="294573"/>
            <a:ext cx="3639572" cy="610424"/>
          </a:xfrm>
        </p:spPr>
        <p:txBody>
          <a:bodyPr/>
          <a:lstStyle/>
          <a:p>
            <a:r>
              <a:rPr lang="en-GB" dirty="0"/>
              <a:t>Tamás Nagy| </a:t>
            </a:r>
            <a:r>
              <a:rPr lang="hu-HU" dirty="0"/>
              <a:t>H</a:t>
            </a:r>
            <a:r>
              <a:rPr lang="en-GB" dirty="0" err="1"/>
              <a:t>ead</a:t>
            </a:r>
            <a:r>
              <a:rPr lang="en-GB" dirty="0"/>
              <a:t> of </a:t>
            </a:r>
            <a:r>
              <a:rPr lang="hu-HU" dirty="0"/>
              <a:t>D</a:t>
            </a:r>
            <a:r>
              <a:rPr lang="en-GB" dirty="0" err="1"/>
              <a:t>epartment</a:t>
            </a:r>
            <a:endParaRPr lang="en-GB" dirty="0"/>
          </a:p>
          <a:p>
            <a:r>
              <a:rPr lang="en-GB" dirty="0"/>
              <a:t>Financial System Analysis</a:t>
            </a:r>
            <a:r>
              <a:rPr lang="hu-HU" dirty="0"/>
              <a:t> </a:t>
            </a:r>
            <a:r>
              <a:rPr lang="hu-HU" dirty="0" err="1"/>
              <a:t>Directorate</a:t>
            </a:r>
            <a:endParaRPr lang="en-GB" dirty="0"/>
          </a:p>
        </p:txBody>
      </p:sp>
      <p:sp>
        <p:nvSpPr>
          <p:cNvPr id="4" name="Title 3">
            <a:extLst>
              <a:ext uri="{FF2B5EF4-FFF2-40B4-BE49-F238E27FC236}">
                <a16:creationId xmlns:a16="http://schemas.microsoft.com/office/drawing/2014/main" id="{457249AF-7234-4923-856C-E2AD06774845}"/>
              </a:ext>
            </a:extLst>
          </p:cNvPr>
          <p:cNvSpPr>
            <a:spLocks noGrp="1"/>
          </p:cNvSpPr>
          <p:nvPr>
            <p:ph type="title"/>
          </p:nvPr>
        </p:nvSpPr>
        <p:spPr>
          <a:xfrm>
            <a:off x="415636" y="2241070"/>
            <a:ext cx="8312727" cy="2098808"/>
          </a:xfrm>
        </p:spPr>
        <p:txBody>
          <a:bodyPr/>
          <a:lstStyle/>
          <a:p>
            <a:r>
              <a:rPr lang="en-GB" dirty="0"/>
              <a:t>Financial stability report</a:t>
            </a:r>
            <a:br>
              <a:rPr lang="en-GB" dirty="0"/>
            </a:br>
            <a:r>
              <a:rPr lang="en-GB" dirty="0"/>
              <a:t>2019 May</a:t>
            </a:r>
          </a:p>
        </p:txBody>
      </p:sp>
    </p:spTree>
    <p:extLst>
      <p:ext uri="{BB962C8B-B14F-4D97-AF65-F5344CB8AC3E}">
        <p14:creationId xmlns:p14="http://schemas.microsoft.com/office/powerpoint/2010/main" val="72916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hu-HU" dirty="0"/>
              <a:t>No </a:t>
            </a:r>
            <a:r>
              <a:rPr lang="hu-HU" dirty="0" err="1"/>
              <a:t>capital</a:t>
            </a:r>
            <a:r>
              <a:rPr lang="hu-HU" dirty="0"/>
              <a:t> </a:t>
            </a:r>
            <a:r>
              <a:rPr lang="hu-HU" dirty="0" err="1"/>
              <a:t>need</a:t>
            </a:r>
            <a:r>
              <a:rPr lang="hu-HU" dirty="0"/>
              <a:t> </a:t>
            </a:r>
            <a:r>
              <a:rPr lang="hu-HU" dirty="0" err="1"/>
              <a:t>would</a:t>
            </a:r>
            <a:r>
              <a:rPr lang="hu-HU" dirty="0"/>
              <a:t> </a:t>
            </a:r>
            <a:r>
              <a:rPr lang="hu-HU" dirty="0" err="1"/>
              <a:t>occur</a:t>
            </a:r>
            <a:r>
              <a:rPr lang="hu-HU" dirty="0"/>
              <a:t> in </a:t>
            </a:r>
            <a:r>
              <a:rPr lang="hu-HU" dirty="0" err="1"/>
              <a:t>the</a:t>
            </a:r>
            <a:r>
              <a:rPr lang="hu-HU" dirty="0"/>
              <a:t> banking </a:t>
            </a:r>
            <a:r>
              <a:rPr lang="hu-HU" dirty="0" err="1"/>
              <a:t>system</a:t>
            </a:r>
            <a:r>
              <a:rPr lang="hu-HU" dirty="0"/>
              <a:t> </a:t>
            </a:r>
            <a:r>
              <a:rPr lang="hu-HU" dirty="0" err="1"/>
              <a:t>even</a:t>
            </a:r>
            <a:r>
              <a:rPr lang="hu-HU" dirty="0"/>
              <a:t> in a </a:t>
            </a:r>
            <a:r>
              <a:rPr lang="hu-HU" dirty="0" err="1"/>
              <a:t>stress</a:t>
            </a:r>
            <a:r>
              <a:rPr lang="hu-HU" dirty="0"/>
              <a:t> </a:t>
            </a:r>
            <a:r>
              <a:rPr lang="hu-HU" dirty="0" err="1"/>
              <a:t>scenario</a:t>
            </a:r>
            <a:endParaRPr lang="hu-HU"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934137"/>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Stress test results at capital requirements of 8 per cent and 10.5 per cent</a:t>
            </a:r>
            <a:endParaRPr lang="hu-HU" sz="1800" cap="all" dirty="0"/>
          </a:p>
        </p:txBody>
      </p:sp>
      <p:pic>
        <p:nvPicPr>
          <p:cNvPr id="2" name="Picture 1">
            <a:extLst>
              <a:ext uri="{FF2B5EF4-FFF2-40B4-BE49-F238E27FC236}">
                <a16:creationId xmlns:a16="http://schemas.microsoft.com/office/drawing/2014/main" id="{B17DF544-B6C0-4121-A3E0-EC00A4DEF507}"/>
              </a:ext>
            </a:extLst>
          </p:cNvPr>
          <p:cNvPicPr>
            <a:picLocks noChangeAspect="1"/>
          </p:cNvPicPr>
          <p:nvPr/>
        </p:nvPicPr>
        <p:blipFill>
          <a:blip r:embed="rId2"/>
          <a:stretch>
            <a:fillRect/>
          </a:stretch>
        </p:blipFill>
        <p:spPr>
          <a:xfrm>
            <a:off x="972000" y="995634"/>
            <a:ext cx="7200000" cy="4865316"/>
          </a:xfrm>
          <a:prstGeom prst="rect">
            <a:avLst/>
          </a:prstGeom>
        </p:spPr>
      </p:pic>
    </p:spTree>
    <p:extLst>
      <p:ext uri="{BB962C8B-B14F-4D97-AF65-F5344CB8AC3E}">
        <p14:creationId xmlns:p14="http://schemas.microsoft.com/office/powerpoint/2010/main" val="289328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A2DAA-A084-438C-AF62-9932CECA6BE8}"/>
              </a:ext>
            </a:extLst>
          </p:cNvPr>
          <p:cNvPicPr>
            <a:picLocks noChangeAspect="1"/>
          </p:cNvPicPr>
          <p:nvPr/>
        </p:nvPicPr>
        <p:blipFill>
          <a:blip r:embed="rId2"/>
          <a:stretch>
            <a:fillRect/>
          </a:stretch>
        </p:blipFill>
        <p:spPr>
          <a:xfrm>
            <a:off x="243479" y="1180094"/>
            <a:ext cx="5877697" cy="4401767"/>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161848" y="310448"/>
            <a:ext cx="7926968" cy="612000"/>
          </a:xfrm>
        </p:spPr>
        <p:txBody>
          <a:bodyPr>
            <a:noAutofit/>
          </a:bodyPr>
          <a:lstStyle/>
          <a:p>
            <a:r>
              <a:rPr lang="en-US" sz="2600" dirty="0"/>
              <a:t>the new </a:t>
            </a:r>
            <a:r>
              <a:rPr lang="hu-HU" sz="2600" dirty="0" err="1"/>
              <a:t>stress</a:t>
            </a:r>
            <a:r>
              <a:rPr lang="hu-HU" sz="2600" dirty="0"/>
              <a:t> test </a:t>
            </a:r>
            <a:r>
              <a:rPr lang="hu-HU" sz="2600" dirty="0" err="1"/>
              <a:t>methodology</a:t>
            </a:r>
            <a:r>
              <a:rPr lang="hu-HU" sz="2600" dirty="0"/>
              <a:t> </a:t>
            </a:r>
            <a:r>
              <a:rPr lang="hu-HU" sz="2600" dirty="0" err="1"/>
              <a:t>allows</a:t>
            </a:r>
            <a:r>
              <a:rPr lang="hu-HU" sz="2600" dirty="0"/>
              <a:t> </a:t>
            </a:r>
            <a:r>
              <a:rPr lang="hu-HU" sz="2600" dirty="0" err="1"/>
              <a:t>the</a:t>
            </a:r>
            <a:r>
              <a:rPr lang="hu-HU" sz="2600" dirty="0"/>
              <a:t> </a:t>
            </a:r>
            <a:r>
              <a:rPr lang="hu-HU" sz="2600" dirty="0" err="1"/>
              <a:t>segmentation</a:t>
            </a:r>
            <a:r>
              <a:rPr lang="hu-HU" sz="2600" dirty="0"/>
              <a:t> of </a:t>
            </a:r>
            <a:r>
              <a:rPr lang="hu-HU" sz="2600" dirty="0" err="1"/>
              <a:t>portfolios</a:t>
            </a:r>
            <a:r>
              <a:rPr lang="hu-HU" sz="2600" dirty="0"/>
              <a:t> </a:t>
            </a:r>
            <a:r>
              <a:rPr lang="hu-HU" sz="2600" dirty="0" err="1"/>
              <a:t>by</a:t>
            </a:r>
            <a:r>
              <a:rPr lang="hu-HU" sz="2600" dirty="0"/>
              <a:t> </a:t>
            </a:r>
            <a:r>
              <a:rPr lang="hu-HU" sz="2600" dirty="0" err="1"/>
              <a:t>risk</a:t>
            </a:r>
            <a:r>
              <a:rPr lang="hu-HU" sz="2600" dirty="0"/>
              <a:t> </a:t>
            </a:r>
            <a:r>
              <a:rPr lang="hu-HU" sz="2600" dirty="0" err="1"/>
              <a:t>level</a:t>
            </a:r>
            <a:endParaRPr lang="hu-HU" sz="2600" dirty="0"/>
          </a:p>
        </p:txBody>
      </p:sp>
      <p:sp>
        <p:nvSpPr>
          <p:cNvPr id="8" name="Text Placeholder 3">
            <a:extLst>
              <a:ext uri="{FF2B5EF4-FFF2-40B4-BE49-F238E27FC236}">
                <a16:creationId xmlns:a16="http://schemas.microsoft.com/office/drawing/2014/main" id="{9BB3C9D4-5F1A-4EF2-A280-9DA696C2F7E9}"/>
              </a:ext>
            </a:extLst>
          </p:cNvPr>
          <p:cNvSpPr>
            <a:spLocks noGrp="1"/>
          </p:cNvSpPr>
          <p:nvPr>
            <p:ph type="body" sz="quarter" idx="17"/>
          </p:nvPr>
        </p:nvSpPr>
        <p:spPr>
          <a:xfrm>
            <a:off x="5382152" y="6433018"/>
            <a:ext cx="3600000" cy="369333"/>
          </a:xfrm>
        </p:spPr>
        <p:txBody>
          <a:bodyPr/>
          <a:lstStyle/>
          <a:p>
            <a:r>
              <a:rPr lang="hu-HU" dirty="0" err="1"/>
              <a:t>Source</a:t>
            </a:r>
            <a:r>
              <a:rPr lang="hu-HU" dirty="0"/>
              <a:t> | MNB </a:t>
            </a:r>
          </a:p>
        </p:txBody>
      </p:sp>
      <p:sp>
        <p:nvSpPr>
          <p:cNvPr id="9" name="Content Placeholder 3">
            <a:extLst>
              <a:ext uri="{FF2B5EF4-FFF2-40B4-BE49-F238E27FC236}">
                <a16:creationId xmlns:a16="http://schemas.microsoft.com/office/drawing/2014/main" id="{9BF06AA3-C982-4623-A1BD-99507A987AD1}"/>
              </a:ext>
            </a:extLst>
          </p:cNvPr>
          <p:cNvSpPr txBox="1">
            <a:spLocks/>
          </p:cNvSpPr>
          <p:nvPr/>
        </p:nvSpPr>
        <p:spPr>
          <a:xfrm>
            <a:off x="161848" y="5581861"/>
            <a:ext cx="8820304"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Expected loan loss provision over exposure for the household mortgage portfolio</a:t>
            </a:r>
            <a:endParaRPr lang="hu-HU" sz="1800" cap="all" dirty="0"/>
          </a:p>
        </p:txBody>
      </p:sp>
      <p:sp>
        <p:nvSpPr>
          <p:cNvPr id="10" name="Text Placeholder 3">
            <a:extLst>
              <a:ext uri="{FF2B5EF4-FFF2-40B4-BE49-F238E27FC236}">
                <a16:creationId xmlns:a16="http://schemas.microsoft.com/office/drawing/2014/main" id="{CE42E84E-7278-41B3-996F-5F491DB34099}"/>
              </a:ext>
            </a:extLst>
          </p:cNvPr>
          <p:cNvSpPr txBox="1">
            <a:spLocks/>
          </p:cNvSpPr>
          <p:nvPr/>
        </p:nvSpPr>
        <p:spPr>
          <a:xfrm>
            <a:off x="1213658" y="6143972"/>
            <a:ext cx="7768494"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err="1"/>
              <a:t>Note</a:t>
            </a:r>
            <a:r>
              <a:rPr lang="hu-HU" dirty="0"/>
              <a:t> | </a:t>
            </a:r>
            <a:r>
              <a:rPr lang="en-US" dirty="0"/>
              <a:t>Data expected for 2019 Q4, based on the stress scenario.</a:t>
            </a:r>
            <a:endParaRPr lang="hu-HU" dirty="0"/>
          </a:p>
        </p:txBody>
      </p:sp>
      <p:sp>
        <p:nvSpPr>
          <p:cNvPr id="11" name="Rectangle 10">
            <a:extLst>
              <a:ext uri="{FF2B5EF4-FFF2-40B4-BE49-F238E27FC236}">
                <a16:creationId xmlns:a16="http://schemas.microsoft.com/office/drawing/2014/main" id="{EA497896-2E51-48BF-A169-81ABB1E5227B}"/>
              </a:ext>
            </a:extLst>
          </p:cNvPr>
          <p:cNvSpPr/>
          <p:nvPr/>
        </p:nvSpPr>
        <p:spPr>
          <a:xfrm>
            <a:off x="1008154" y="1317923"/>
            <a:ext cx="4904966" cy="3651611"/>
          </a:xfrm>
          <a:prstGeom prst="rect">
            <a:avLst/>
          </a:prstGeom>
          <a:gradFill flip="none" rotWithShape="1">
            <a:gsLst>
              <a:gs pos="0">
                <a:schemeClr val="accent6">
                  <a:alpha val="50000"/>
                </a:schemeClr>
              </a:gs>
              <a:gs pos="48000">
                <a:schemeClr val="accent5">
                  <a:alpha val="30000"/>
                </a:schemeClr>
              </a:gs>
              <a:gs pos="100000">
                <a:schemeClr val="accent3">
                  <a:alpha val="5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Rectangle 12">
            <a:extLst>
              <a:ext uri="{FF2B5EF4-FFF2-40B4-BE49-F238E27FC236}">
                <a16:creationId xmlns:a16="http://schemas.microsoft.com/office/drawing/2014/main" id="{FDDDB71B-A4C9-48D0-8652-143155DB09EE}"/>
              </a:ext>
            </a:extLst>
          </p:cNvPr>
          <p:cNvSpPr/>
          <p:nvPr/>
        </p:nvSpPr>
        <p:spPr>
          <a:xfrm>
            <a:off x="6147303" y="1309687"/>
            <a:ext cx="2652665" cy="371006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2800" dirty="0" err="1">
                <a:solidFill>
                  <a:schemeClr val="tx2">
                    <a:lumMod val="90000"/>
                    <a:lumOff val="10000"/>
                  </a:schemeClr>
                </a:solidFill>
              </a:rPr>
              <a:t>What</a:t>
            </a:r>
            <a:r>
              <a:rPr lang="hu-HU" sz="2800" dirty="0">
                <a:solidFill>
                  <a:schemeClr val="tx2">
                    <a:lumMod val="90000"/>
                    <a:lumOff val="10000"/>
                  </a:schemeClr>
                </a:solidFill>
              </a:rPr>
              <a:t> </a:t>
            </a:r>
            <a:r>
              <a:rPr lang="hu-HU" sz="2800" dirty="0" err="1">
                <a:solidFill>
                  <a:schemeClr val="tx2">
                    <a:lumMod val="90000"/>
                    <a:lumOff val="10000"/>
                  </a:schemeClr>
                </a:solidFill>
              </a:rPr>
              <a:t>can</a:t>
            </a:r>
            <a:r>
              <a:rPr lang="hu-HU" sz="2800" dirty="0">
                <a:solidFill>
                  <a:schemeClr val="tx2">
                    <a:lumMod val="90000"/>
                    <a:lumOff val="10000"/>
                  </a:schemeClr>
                </a:solidFill>
              </a:rPr>
              <a:t> be </a:t>
            </a:r>
            <a:r>
              <a:rPr lang="hu-HU" sz="2800" dirty="0" err="1">
                <a:solidFill>
                  <a:schemeClr val="tx2">
                    <a:lumMod val="90000"/>
                    <a:lumOff val="10000"/>
                  </a:schemeClr>
                </a:solidFill>
              </a:rPr>
              <a:t>seen</a:t>
            </a:r>
            <a:r>
              <a:rPr lang="hu-HU" sz="2800" dirty="0">
                <a:solidFill>
                  <a:schemeClr val="tx2">
                    <a:lumMod val="90000"/>
                    <a:lumOff val="10000"/>
                  </a:schemeClr>
                </a:solidFill>
              </a:rPr>
              <a:t>?</a:t>
            </a:r>
            <a:endParaRPr lang="hu-HU" dirty="0">
              <a:solidFill>
                <a:schemeClr val="tx2">
                  <a:lumMod val="90000"/>
                  <a:lumOff val="10000"/>
                </a:schemeClr>
              </a:solidFill>
            </a:endParaRPr>
          </a:p>
          <a:p>
            <a:pPr algn="ctr"/>
            <a:r>
              <a:rPr lang="en-US" sz="1400" dirty="0">
                <a:solidFill>
                  <a:schemeClr val="tx2">
                    <a:lumMod val="90000"/>
                    <a:lumOff val="10000"/>
                  </a:schemeClr>
                </a:solidFill>
              </a:rPr>
              <a:t>In case of a stress scenario</a:t>
            </a:r>
          </a:p>
          <a:p>
            <a:pPr algn="ctr"/>
            <a:r>
              <a:rPr lang="en-US" sz="1400" dirty="0">
                <a:solidFill>
                  <a:schemeClr val="tx2">
                    <a:lumMod val="90000"/>
                    <a:lumOff val="10000"/>
                  </a:schemeClr>
                </a:solidFill>
              </a:rPr>
              <a:t>how </a:t>
            </a:r>
            <a:r>
              <a:rPr lang="hu-HU" sz="1400" dirty="0" err="1">
                <a:solidFill>
                  <a:schemeClr val="tx2">
                    <a:lumMod val="90000"/>
                    <a:lumOff val="10000"/>
                  </a:schemeClr>
                </a:solidFill>
              </a:rPr>
              <a:t>would</a:t>
            </a:r>
            <a:r>
              <a:rPr lang="hu-HU" sz="1400" dirty="0">
                <a:solidFill>
                  <a:schemeClr val="tx2">
                    <a:lumMod val="90000"/>
                    <a:lumOff val="10000"/>
                  </a:schemeClr>
                </a:solidFill>
              </a:rPr>
              <a:t> </a:t>
            </a:r>
            <a:r>
              <a:rPr lang="hu-HU" sz="1400" dirty="0" err="1">
                <a:solidFill>
                  <a:schemeClr val="tx2">
                    <a:lumMod val="90000"/>
                    <a:lumOff val="10000"/>
                  </a:schemeClr>
                </a:solidFill>
              </a:rPr>
              <a:t>the</a:t>
            </a:r>
            <a:r>
              <a:rPr lang="en-US" sz="1400" dirty="0">
                <a:solidFill>
                  <a:schemeClr val="tx2">
                    <a:lumMod val="90000"/>
                    <a:lumOff val="10000"/>
                  </a:schemeClr>
                </a:solidFill>
              </a:rPr>
              <a:t> impairment on mortgage loans </a:t>
            </a:r>
            <a:r>
              <a:rPr lang="hu-HU" sz="1400" dirty="0">
                <a:solidFill>
                  <a:schemeClr val="tx2">
                    <a:lumMod val="90000"/>
                    <a:lumOff val="10000"/>
                  </a:schemeClr>
                </a:solidFill>
              </a:rPr>
              <a:t>be </a:t>
            </a:r>
            <a:r>
              <a:rPr lang="hu-HU" sz="1400" dirty="0" err="1">
                <a:solidFill>
                  <a:schemeClr val="tx2">
                    <a:lumMod val="90000"/>
                    <a:lumOff val="10000"/>
                  </a:schemeClr>
                </a:solidFill>
              </a:rPr>
              <a:t>distributed</a:t>
            </a:r>
            <a:r>
              <a:rPr lang="hu-HU" sz="1400" dirty="0">
                <a:solidFill>
                  <a:schemeClr val="tx2">
                    <a:lumMod val="90000"/>
                    <a:lumOff val="10000"/>
                  </a:schemeClr>
                </a:solidFill>
              </a:rPr>
              <a:t> </a:t>
            </a:r>
            <a:r>
              <a:rPr lang="hu-HU" sz="1400" dirty="0" err="1">
                <a:solidFill>
                  <a:schemeClr val="tx2">
                    <a:lumMod val="90000"/>
                    <a:lumOff val="10000"/>
                  </a:schemeClr>
                </a:solidFill>
              </a:rPr>
              <a:t>by</a:t>
            </a:r>
            <a:r>
              <a:rPr lang="en-US" sz="1400" dirty="0">
                <a:solidFill>
                  <a:schemeClr val="tx2">
                    <a:lumMod val="90000"/>
                    <a:lumOff val="10000"/>
                  </a:schemeClr>
                </a:solidFill>
              </a:rPr>
              <a:t> the year of disbursement.</a:t>
            </a:r>
            <a:endParaRPr lang="hu-HU" sz="1400" dirty="0">
              <a:solidFill>
                <a:schemeClr val="tx2">
                  <a:lumMod val="90000"/>
                  <a:lumOff val="10000"/>
                </a:schemeClr>
              </a:solidFill>
            </a:endParaRPr>
          </a:p>
          <a:p>
            <a:pPr algn="ctr"/>
            <a:endParaRPr lang="hu-HU" sz="1400" dirty="0">
              <a:solidFill>
                <a:schemeClr val="tx2">
                  <a:lumMod val="90000"/>
                  <a:lumOff val="10000"/>
                </a:schemeClr>
              </a:solidFill>
            </a:endParaRPr>
          </a:p>
          <a:p>
            <a:pPr algn="ctr"/>
            <a:r>
              <a:rPr lang="en-US" sz="1400" dirty="0">
                <a:solidFill>
                  <a:schemeClr val="tx2">
                    <a:lumMod val="90000"/>
                    <a:lumOff val="10000"/>
                  </a:schemeClr>
                </a:solidFill>
              </a:rPr>
              <a:t>Most of </a:t>
            </a:r>
            <a:r>
              <a:rPr lang="hu-HU" sz="1400" dirty="0" err="1">
                <a:solidFill>
                  <a:schemeClr val="tx2">
                    <a:lumMod val="90000"/>
                    <a:lumOff val="10000"/>
                  </a:schemeClr>
                </a:solidFill>
              </a:rPr>
              <a:t>the</a:t>
            </a:r>
            <a:r>
              <a:rPr lang="hu-HU" sz="1400" dirty="0">
                <a:solidFill>
                  <a:schemeClr val="tx2">
                    <a:lumMod val="90000"/>
                    <a:lumOff val="10000"/>
                  </a:schemeClr>
                </a:solidFill>
              </a:rPr>
              <a:t> outstanding </a:t>
            </a:r>
            <a:r>
              <a:rPr lang="hu-HU" sz="1400" dirty="0" err="1">
                <a:solidFill>
                  <a:schemeClr val="tx2">
                    <a:lumMod val="90000"/>
                    <a:lumOff val="10000"/>
                  </a:schemeClr>
                </a:solidFill>
              </a:rPr>
              <a:t>provisions</a:t>
            </a:r>
            <a:r>
              <a:rPr lang="hu-HU" sz="1400" dirty="0">
                <a:solidFill>
                  <a:schemeClr val="tx2">
                    <a:lumMod val="90000"/>
                    <a:lumOff val="10000"/>
                  </a:schemeClr>
                </a:solidFill>
              </a:rPr>
              <a:t> </a:t>
            </a:r>
            <a:r>
              <a:rPr lang="en-US" sz="1400" dirty="0">
                <a:solidFill>
                  <a:schemeClr val="tx2">
                    <a:lumMod val="90000"/>
                    <a:lumOff val="10000"/>
                  </a:schemeClr>
                </a:solidFill>
              </a:rPr>
              <a:t>would continue to be </a:t>
            </a:r>
            <a:r>
              <a:rPr lang="hu-HU" sz="1400" dirty="0" err="1">
                <a:solidFill>
                  <a:schemeClr val="tx2">
                    <a:lumMod val="90000"/>
                    <a:lumOff val="10000"/>
                  </a:schemeClr>
                </a:solidFill>
              </a:rPr>
              <a:t>behind</a:t>
            </a:r>
            <a:r>
              <a:rPr lang="en-US" sz="1400" dirty="0">
                <a:solidFill>
                  <a:schemeClr val="tx2">
                    <a:lumMod val="90000"/>
                    <a:lumOff val="10000"/>
                  </a:schemeClr>
                </a:solidFill>
              </a:rPr>
              <a:t> old disbursements, while the disbursements of recent years have a lower risk.</a:t>
            </a:r>
            <a:endParaRPr lang="hu-HU" sz="1400" dirty="0">
              <a:solidFill>
                <a:schemeClr val="tx2">
                  <a:lumMod val="90000"/>
                  <a:lumOff val="10000"/>
                </a:schemeClr>
              </a:solidFill>
            </a:endParaRPr>
          </a:p>
        </p:txBody>
      </p:sp>
    </p:spTree>
    <p:extLst>
      <p:ext uri="{BB962C8B-B14F-4D97-AF65-F5344CB8AC3E}">
        <p14:creationId xmlns:p14="http://schemas.microsoft.com/office/powerpoint/2010/main" val="357299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hu-HU" dirty="0"/>
              <a:t>Real </a:t>
            </a:r>
            <a:r>
              <a:rPr lang="hu-HU" dirty="0" err="1"/>
              <a:t>estate</a:t>
            </a:r>
            <a:r>
              <a:rPr lang="hu-HU" dirty="0"/>
              <a:t> </a:t>
            </a:r>
            <a:r>
              <a:rPr lang="hu-HU" dirty="0" err="1"/>
              <a:t>markets</a:t>
            </a:r>
            <a:br>
              <a:rPr lang="hu-HU" dirty="0"/>
            </a:br>
            <a:r>
              <a:rPr lang="en-US" sz="2000" i="1" dirty="0"/>
              <a:t>The pick-up in the housing market does not pose a substantial risk for banks</a:t>
            </a:r>
            <a:endParaRPr lang="hu-HU" i="1" dirty="0"/>
          </a:p>
        </p:txBody>
      </p:sp>
    </p:spTree>
    <p:extLst>
      <p:ext uri="{BB962C8B-B14F-4D97-AF65-F5344CB8AC3E}">
        <p14:creationId xmlns:p14="http://schemas.microsoft.com/office/powerpoint/2010/main" val="128687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69966" y="310448"/>
            <a:ext cx="7818850" cy="612000"/>
          </a:xfrm>
        </p:spPr>
        <p:txBody>
          <a:bodyPr>
            <a:noAutofit/>
          </a:bodyPr>
          <a:lstStyle/>
          <a:p>
            <a:r>
              <a:rPr lang="hu-HU" sz="2800" dirty="0"/>
              <a:t>The </a:t>
            </a:r>
            <a:r>
              <a:rPr lang="hu-HU" sz="2800" dirty="0" err="1"/>
              <a:t>risk</a:t>
            </a:r>
            <a:r>
              <a:rPr lang="hu-HU" sz="2800" dirty="0"/>
              <a:t> of </a:t>
            </a:r>
            <a:r>
              <a:rPr lang="hu-HU" sz="2800" dirty="0" err="1"/>
              <a:t>overvaluation</a:t>
            </a:r>
            <a:r>
              <a:rPr lang="hu-HU" sz="2800" dirty="0"/>
              <a:t> </a:t>
            </a:r>
            <a:r>
              <a:rPr lang="hu-HU" sz="2800" dirty="0" err="1"/>
              <a:t>increased</a:t>
            </a:r>
            <a:r>
              <a:rPr lang="hu-HU" sz="2800" dirty="0"/>
              <a:t> in </a:t>
            </a:r>
            <a:r>
              <a:rPr lang="hu-HU" sz="2800" dirty="0" err="1"/>
              <a:t>the</a:t>
            </a:r>
            <a:r>
              <a:rPr lang="hu-HU" sz="2800" dirty="0"/>
              <a:t> </a:t>
            </a:r>
            <a:r>
              <a:rPr lang="hu-HU" sz="2800" dirty="0" err="1"/>
              <a:t>housing</a:t>
            </a:r>
            <a:r>
              <a:rPr lang="hu-HU" sz="2800" dirty="0"/>
              <a:t> market of Budapest</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1348966" y="6316643"/>
            <a:ext cx="7633186" cy="369333"/>
          </a:xfrm>
        </p:spPr>
        <p:txBody>
          <a:bodyPr/>
          <a:lstStyle/>
          <a:p>
            <a:r>
              <a:rPr lang="hu-HU" dirty="0" err="1"/>
              <a:t>Note</a:t>
            </a:r>
            <a:r>
              <a:rPr lang="hu-HU" dirty="0"/>
              <a:t> | </a:t>
            </a:r>
            <a:r>
              <a:rPr lang="en-US" dirty="0"/>
              <a:t>For the detailed methodology see: Magyar </a:t>
            </a:r>
            <a:r>
              <a:rPr lang="en-US" dirty="0" err="1"/>
              <a:t>Nemzeti</a:t>
            </a:r>
            <a:r>
              <a:rPr lang="en-US" dirty="0"/>
              <a:t> Bank, Housing Market Report, November 2018.</a:t>
            </a:r>
            <a:endParaRPr lang="hu-HU" dirty="0"/>
          </a:p>
          <a:p>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672351"/>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Deviation of house prices from the level justified by fundamentals, nationally and in Budapest</a:t>
            </a:r>
            <a:endParaRPr lang="hu-HU" sz="1800" cap="all" dirty="0"/>
          </a:p>
        </p:txBody>
      </p:sp>
      <p:cxnSp>
        <p:nvCxnSpPr>
          <p:cNvPr id="5" name="Straight Arrow Connector 4">
            <a:extLst>
              <a:ext uri="{FF2B5EF4-FFF2-40B4-BE49-F238E27FC236}">
                <a16:creationId xmlns:a16="http://schemas.microsoft.com/office/drawing/2014/main" id="{1DA7A07B-3425-4482-B523-371E398D077B}"/>
              </a:ext>
            </a:extLst>
          </p:cNvPr>
          <p:cNvCxnSpPr/>
          <p:nvPr/>
        </p:nvCxnSpPr>
        <p:spPr>
          <a:xfrm flipH="1">
            <a:off x="7297092" y="2100404"/>
            <a:ext cx="470781" cy="0"/>
          </a:xfrm>
          <a:prstGeom prst="straightConnector1">
            <a:avLst/>
          </a:prstGeom>
          <a:ln w="158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C223809-2D68-4B4E-94EF-7E1EBB73F0C6}"/>
              </a:ext>
            </a:extLst>
          </p:cNvPr>
          <p:cNvSpPr txBox="1"/>
          <p:nvPr/>
        </p:nvSpPr>
        <p:spPr>
          <a:xfrm>
            <a:off x="7776927" y="1915738"/>
            <a:ext cx="1294645" cy="369332"/>
          </a:xfrm>
          <a:prstGeom prst="rect">
            <a:avLst/>
          </a:prstGeom>
          <a:noFill/>
        </p:spPr>
        <p:txBody>
          <a:bodyPr wrap="square" rtlCol="0">
            <a:spAutoFit/>
          </a:bodyPr>
          <a:lstStyle/>
          <a:p>
            <a:r>
              <a:rPr lang="hu-HU" b="1" dirty="0">
                <a:solidFill>
                  <a:schemeClr val="accent3"/>
                </a:solidFill>
              </a:rPr>
              <a:t>15 per cent</a:t>
            </a:r>
          </a:p>
        </p:txBody>
      </p:sp>
      <p:pic>
        <p:nvPicPr>
          <p:cNvPr id="6" name="Picture 5">
            <a:extLst>
              <a:ext uri="{FF2B5EF4-FFF2-40B4-BE49-F238E27FC236}">
                <a16:creationId xmlns:a16="http://schemas.microsoft.com/office/drawing/2014/main" id="{83DC85F8-2919-4661-B21A-38BE997A0FF9}"/>
              </a:ext>
            </a:extLst>
          </p:cNvPr>
          <p:cNvPicPr>
            <a:picLocks noChangeAspect="1"/>
          </p:cNvPicPr>
          <p:nvPr/>
        </p:nvPicPr>
        <p:blipFill>
          <a:blip r:embed="rId2"/>
          <a:stretch>
            <a:fillRect/>
          </a:stretch>
        </p:blipFill>
        <p:spPr>
          <a:xfrm>
            <a:off x="1453535" y="975809"/>
            <a:ext cx="6078947" cy="4547885"/>
          </a:xfrm>
          <a:prstGeom prst="rect">
            <a:avLst/>
          </a:prstGeom>
        </p:spPr>
      </p:pic>
    </p:spTree>
    <p:extLst>
      <p:ext uri="{BB962C8B-B14F-4D97-AF65-F5344CB8AC3E}">
        <p14:creationId xmlns:p14="http://schemas.microsoft.com/office/powerpoint/2010/main" val="58095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GB" dirty="0"/>
              <a:t>Transactions financed with a mortgage can be risky in overheated markets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73742"/>
            <a:ext cx="3600000" cy="369333"/>
          </a:xfrm>
        </p:spPr>
        <p:txBody>
          <a:bodyPr/>
          <a:lstStyle/>
          <a:p>
            <a:r>
              <a:rPr lang="en-GB"/>
              <a:t>Forrás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72428" y="5199265"/>
            <a:ext cx="9054580" cy="840230"/>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Level of average square metre prices in 2013 and its relative change between 2013 and 2018, and the ratio of mortgage loans to housing transactions in rural and urban districts</a:t>
            </a:r>
          </a:p>
        </p:txBody>
      </p:sp>
      <p:sp>
        <p:nvSpPr>
          <p:cNvPr id="8" name="Text Placeholder 3">
            <a:extLst>
              <a:ext uri="{FF2B5EF4-FFF2-40B4-BE49-F238E27FC236}">
                <a16:creationId xmlns:a16="http://schemas.microsoft.com/office/drawing/2014/main" id="{A5AD9AFA-F4E7-4BA5-968C-D2A9A9C44ED8}"/>
              </a:ext>
            </a:extLst>
          </p:cNvPr>
          <p:cNvSpPr txBox="1">
            <a:spLocks/>
          </p:cNvSpPr>
          <p:nvPr/>
        </p:nvSpPr>
        <p:spPr>
          <a:xfrm>
            <a:off x="478174" y="6164285"/>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Note | The width of the bubbles is proportional to the quotient of the new 2018 mortgage loan contracts (including loans for renovation purposes) and housing market transactions. </a:t>
            </a:r>
          </a:p>
        </p:txBody>
      </p:sp>
      <p:pic>
        <p:nvPicPr>
          <p:cNvPr id="5" name="Picture 4">
            <a:extLst>
              <a:ext uri="{FF2B5EF4-FFF2-40B4-BE49-F238E27FC236}">
                <a16:creationId xmlns:a16="http://schemas.microsoft.com/office/drawing/2014/main" id="{CF7C95B1-48A9-46AC-B408-E5E9B8ED1E87}"/>
              </a:ext>
            </a:extLst>
          </p:cNvPr>
          <p:cNvPicPr>
            <a:picLocks noChangeAspect="1"/>
          </p:cNvPicPr>
          <p:nvPr/>
        </p:nvPicPr>
        <p:blipFill>
          <a:blip r:embed="rId2"/>
          <a:stretch>
            <a:fillRect/>
          </a:stretch>
        </p:blipFill>
        <p:spPr>
          <a:xfrm>
            <a:off x="1799892" y="922449"/>
            <a:ext cx="5544216" cy="4152026"/>
          </a:xfrm>
          <a:prstGeom prst="rect">
            <a:avLst/>
          </a:prstGeom>
        </p:spPr>
      </p:pic>
    </p:spTree>
    <p:extLst>
      <p:ext uri="{BB962C8B-B14F-4D97-AF65-F5344CB8AC3E}">
        <p14:creationId xmlns:p14="http://schemas.microsoft.com/office/powerpoint/2010/main" val="302415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GB"/>
              <a:t>The share of relatively risky loans is moderate</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88667"/>
            <a:ext cx="3600000" cy="369333"/>
          </a:xfrm>
        </p:spPr>
        <p:txBody>
          <a:bodyPr/>
          <a:lstStyle/>
          <a:p>
            <a:r>
              <a:rPr lang="en-GB"/>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292341"/>
            <a:ext cx="8098972" cy="840230"/>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Distribution of mortgage loans contracted in 2018 according to the upturn in the housing market of the given rural or urban district and the LTV ratio</a:t>
            </a:r>
          </a:p>
        </p:txBody>
      </p:sp>
      <p:sp>
        <p:nvSpPr>
          <p:cNvPr id="8" name="Text Placeholder 3">
            <a:extLst>
              <a:ext uri="{FF2B5EF4-FFF2-40B4-BE49-F238E27FC236}">
                <a16:creationId xmlns:a16="http://schemas.microsoft.com/office/drawing/2014/main" id="{A5AD9AFA-F4E7-4BA5-968C-D2A9A9C44ED8}"/>
              </a:ext>
            </a:extLst>
          </p:cNvPr>
          <p:cNvSpPr txBox="1">
            <a:spLocks/>
          </p:cNvSpPr>
          <p:nvPr/>
        </p:nvSpPr>
        <p:spPr>
          <a:xfrm>
            <a:off x="539134" y="6178219"/>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Note | Distribution based on contract amount, values above 80 per cent are possible due to refinancing activity. Based on rural and urban districts according to the location of collateral.</a:t>
            </a:r>
          </a:p>
        </p:txBody>
      </p:sp>
      <p:pic>
        <p:nvPicPr>
          <p:cNvPr id="5" name="Picture 4">
            <a:extLst>
              <a:ext uri="{FF2B5EF4-FFF2-40B4-BE49-F238E27FC236}">
                <a16:creationId xmlns:a16="http://schemas.microsoft.com/office/drawing/2014/main" id="{5A215C60-562F-4073-9865-4A6EE5A10A31}"/>
              </a:ext>
            </a:extLst>
          </p:cNvPr>
          <p:cNvPicPr>
            <a:picLocks noChangeAspect="1"/>
          </p:cNvPicPr>
          <p:nvPr/>
        </p:nvPicPr>
        <p:blipFill>
          <a:blip r:embed="rId2"/>
          <a:stretch>
            <a:fillRect/>
          </a:stretch>
        </p:blipFill>
        <p:spPr>
          <a:xfrm>
            <a:off x="1261781" y="1086340"/>
            <a:ext cx="6620438" cy="4104534"/>
          </a:xfrm>
          <a:prstGeom prst="rect">
            <a:avLst/>
          </a:prstGeom>
        </p:spPr>
      </p:pic>
    </p:spTree>
    <p:extLst>
      <p:ext uri="{BB962C8B-B14F-4D97-AF65-F5344CB8AC3E}">
        <p14:creationId xmlns:p14="http://schemas.microsoft.com/office/powerpoint/2010/main" val="381982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a:bodyPr>
          <a:lstStyle/>
          <a:p>
            <a:r>
              <a:rPr lang="en-GB"/>
              <a:t>THE BUILD-UP OF RISKS is not visible yet</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780989"/>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dirty="0"/>
              <a:t>Mortgage loans with LTV exceeding 70 per cent, as a percentage of the regulatory capital</a:t>
            </a:r>
          </a:p>
        </p:txBody>
      </p:sp>
      <p:sp>
        <p:nvSpPr>
          <p:cNvPr id="5" name="Text Placeholder 4">
            <a:extLst>
              <a:ext uri="{FF2B5EF4-FFF2-40B4-BE49-F238E27FC236}">
                <a16:creationId xmlns:a16="http://schemas.microsoft.com/office/drawing/2014/main" id="{2EBE111A-4EF0-410E-A509-0C5215920FA0}"/>
              </a:ext>
            </a:extLst>
          </p:cNvPr>
          <p:cNvSpPr>
            <a:spLocks noGrp="1"/>
          </p:cNvSpPr>
          <p:nvPr>
            <p:ph type="body" sz="quarter" idx="17"/>
          </p:nvPr>
        </p:nvSpPr>
        <p:spPr/>
        <p:txBody>
          <a:bodyPr/>
          <a:lstStyle/>
          <a:p>
            <a:r>
              <a:rPr lang="en-GB"/>
              <a:t>Source | MNB</a:t>
            </a:r>
          </a:p>
        </p:txBody>
      </p:sp>
      <p:pic>
        <p:nvPicPr>
          <p:cNvPr id="4" name="Picture 3">
            <a:extLst>
              <a:ext uri="{FF2B5EF4-FFF2-40B4-BE49-F238E27FC236}">
                <a16:creationId xmlns:a16="http://schemas.microsoft.com/office/drawing/2014/main" id="{17027FD3-08E5-44AD-833A-C601ABA2D4B3}"/>
              </a:ext>
            </a:extLst>
          </p:cNvPr>
          <p:cNvPicPr>
            <a:picLocks noChangeAspect="1"/>
          </p:cNvPicPr>
          <p:nvPr/>
        </p:nvPicPr>
        <p:blipFill>
          <a:blip r:embed="rId2"/>
          <a:stretch>
            <a:fillRect/>
          </a:stretch>
        </p:blipFill>
        <p:spPr>
          <a:xfrm>
            <a:off x="1465895" y="982156"/>
            <a:ext cx="6212211" cy="4652282"/>
          </a:xfrm>
          <a:prstGeom prst="rect">
            <a:avLst/>
          </a:prstGeom>
        </p:spPr>
      </p:pic>
    </p:spTree>
    <p:extLst>
      <p:ext uri="{BB962C8B-B14F-4D97-AF65-F5344CB8AC3E}">
        <p14:creationId xmlns:p14="http://schemas.microsoft.com/office/powerpoint/2010/main" val="344697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GB"/>
              <a:t>Trends in lending</a:t>
            </a:r>
            <a:br>
              <a:rPr lang="en-GB"/>
            </a:br>
            <a:r>
              <a:rPr lang="en-GB" sz="2000" i="1"/>
              <a:t>The significant credit expansion has not led to excessive indebtedness</a:t>
            </a:r>
            <a:endParaRPr lang="en-GB" i="1"/>
          </a:p>
        </p:txBody>
      </p:sp>
    </p:spTree>
    <p:extLst>
      <p:ext uri="{BB962C8B-B14F-4D97-AF65-F5344CB8AC3E}">
        <p14:creationId xmlns:p14="http://schemas.microsoft.com/office/powerpoint/2010/main" val="394094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4" y="310448"/>
            <a:ext cx="7740472" cy="599390"/>
          </a:xfrm>
          <a:noFill/>
        </p:spPr>
        <p:txBody>
          <a:bodyPr>
            <a:noAutofit/>
          </a:bodyPr>
          <a:lstStyle/>
          <a:p>
            <a:r>
              <a:rPr lang="en-GB" sz="2800"/>
              <a:t>Corporate loans outstanding continued to grow dynamically</a:t>
            </a:r>
            <a:endParaRPr lang="en-GB" sz="2800">
              <a:highlight>
                <a:srgbClr val="FFFF00"/>
              </a:highlight>
            </a:endParaRPr>
          </a:p>
        </p:txBody>
      </p:sp>
      <p:sp>
        <p:nvSpPr>
          <p:cNvPr id="5" name="Slide Number Placeholder 4"/>
          <p:cNvSpPr>
            <a:spLocks noGrp="1"/>
          </p:cNvSpPr>
          <p:nvPr>
            <p:ph type="sldNum" sz="quarter" idx="4294967295"/>
          </p:nvPr>
        </p:nvSpPr>
        <p:spPr/>
        <p:txBody>
          <a:bodyPr/>
          <a:lstStyle/>
          <a:p>
            <a:pPr>
              <a:defRPr/>
            </a:pPr>
            <a:endParaRPr lang="en-GB"/>
          </a:p>
        </p:txBody>
      </p:sp>
      <p:sp>
        <p:nvSpPr>
          <p:cNvPr id="8" name="Content Placeholder 3">
            <a:extLst>
              <a:ext uri="{FF2B5EF4-FFF2-40B4-BE49-F238E27FC236}">
                <a16:creationId xmlns:a16="http://schemas.microsoft.com/office/drawing/2014/main" id="{4738C828-AF01-498E-8368-A8AE2F710F30}"/>
              </a:ext>
            </a:extLst>
          </p:cNvPr>
          <p:cNvSpPr txBox="1">
            <a:spLocks/>
          </p:cNvSpPr>
          <p:nvPr/>
        </p:nvSpPr>
        <p:spPr>
          <a:xfrm>
            <a:off x="1497874" y="5831394"/>
            <a:ext cx="7484278"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Growth rate of loans outstanding of the total corporate sector and the SME sector along with indicators of the real economy</a:t>
            </a:r>
            <a:endParaRPr lang="en-GB" sz="1800" cap="all" dirty="0"/>
          </a:p>
        </p:txBody>
      </p:sp>
      <p:sp>
        <p:nvSpPr>
          <p:cNvPr id="9" name="Text Placeholder 3">
            <a:extLst>
              <a:ext uri="{FF2B5EF4-FFF2-40B4-BE49-F238E27FC236}">
                <a16:creationId xmlns:a16="http://schemas.microsoft.com/office/drawing/2014/main" id="{7F1B2DB7-630D-47E0-92E6-5E47383E65C3}"/>
              </a:ext>
            </a:extLst>
          </p:cNvPr>
          <p:cNvSpPr>
            <a:spLocks noGrp="1"/>
          </p:cNvSpPr>
          <p:nvPr>
            <p:ph type="body" sz="quarter" idx="17"/>
          </p:nvPr>
        </p:nvSpPr>
        <p:spPr>
          <a:xfrm>
            <a:off x="5382152" y="6376603"/>
            <a:ext cx="3600000" cy="369333"/>
          </a:xfrm>
        </p:spPr>
        <p:txBody>
          <a:bodyPr/>
          <a:lstStyle/>
          <a:p>
            <a:r>
              <a:rPr lang="en-GB"/>
              <a:t>Source | MNB</a:t>
            </a:r>
          </a:p>
        </p:txBody>
      </p:sp>
      <p:sp>
        <p:nvSpPr>
          <p:cNvPr id="10" name="Rectangle: Rounded Corners 9">
            <a:extLst>
              <a:ext uri="{FF2B5EF4-FFF2-40B4-BE49-F238E27FC236}">
                <a16:creationId xmlns:a16="http://schemas.microsoft.com/office/drawing/2014/main" id="{F8A471B4-F62D-4C06-BA0A-6F48B7F4C8B0}"/>
              </a:ext>
            </a:extLst>
          </p:cNvPr>
          <p:cNvSpPr/>
          <p:nvPr/>
        </p:nvSpPr>
        <p:spPr>
          <a:xfrm>
            <a:off x="6017442" y="1457626"/>
            <a:ext cx="2853801" cy="3942748"/>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2019 Q1</a:t>
            </a:r>
          </a:p>
          <a:p>
            <a:pPr algn="ctr"/>
            <a:endParaRPr lang="en-GB" sz="2400" b="1"/>
          </a:p>
          <a:p>
            <a:pPr algn="ctr"/>
            <a:r>
              <a:rPr lang="en-GB" sz="2400" b="1"/>
              <a:t>Corporate loans</a:t>
            </a:r>
          </a:p>
          <a:p>
            <a:pPr algn="ctr"/>
            <a:r>
              <a:rPr lang="en-GB"/>
              <a:t>(annual growth rate):</a:t>
            </a:r>
          </a:p>
          <a:p>
            <a:pPr algn="ctr">
              <a:spcAft>
                <a:spcPts val="1200"/>
              </a:spcAft>
            </a:pPr>
            <a:r>
              <a:rPr lang="en-GB" sz="2400"/>
              <a:t> 14,3%</a:t>
            </a:r>
          </a:p>
          <a:p>
            <a:pPr algn="ctr">
              <a:spcAft>
                <a:spcPts val="600"/>
              </a:spcAft>
            </a:pPr>
            <a:r>
              <a:rPr lang="en-GB" sz="2400" b="1"/>
              <a:t>SME loans </a:t>
            </a:r>
          </a:p>
          <a:p>
            <a:pPr algn="ctr">
              <a:spcAft>
                <a:spcPts val="600"/>
              </a:spcAft>
            </a:pPr>
            <a:r>
              <a:rPr lang="en-GB"/>
              <a:t>(annual growth rate): </a:t>
            </a:r>
            <a:r>
              <a:rPr lang="en-GB" sz="2400"/>
              <a:t>13,0%</a:t>
            </a:r>
          </a:p>
        </p:txBody>
      </p:sp>
      <p:pic>
        <p:nvPicPr>
          <p:cNvPr id="3" name="Picture 2">
            <a:extLst>
              <a:ext uri="{FF2B5EF4-FFF2-40B4-BE49-F238E27FC236}">
                <a16:creationId xmlns:a16="http://schemas.microsoft.com/office/drawing/2014/main" id="{1933FD2F-BA5E-4E17-8209-CC7C8E9525FE}"/>
              </a:ext>
            </a:extLst>
          </p:cNvPr>
          <p:cNvPicPr>
            <a:picLocks noChangeAspect="1"/>
          </p:cNvPicPr>
          <p:nvPr/>
        </p:nvPicPr>
        <p:blipFill>
          <a:blip r:embed="rId3"/>
          <a:stretch>
            <a:fillRect/>
          </a:stretch>
        </p:blipFill>
        <p:spPr>
          <a:xfrm>
            <a:off x="348344" y="1375327"/>
            <a:ext cx="5474900" cy="4107346"/>
          </a:xfrm>
          <a:prstGeom prst="rect">
            <a:avLst/>
          </a:prstGeom>
        </p:spPr>
      </p:pic>
    </p:spTree>
    <p:extLst>
      <p:ext uri="{BB962C8B-B14F-4D97-AF65-F5344CB8AC3E}">
        <p14:creationId xmlns:p14="http://schemas.microsoft.com/office/powerpoint/2010/main" val="129328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348343" y="310448"/>
            <a:ext cx="7740473" cy="612000"/>
          </a:xfrm>
        </p:spPr>
        <p:txBody>
          <a:bodyPr>
            <a:noAutofit/>
          </a:bodyPr>
          <a:lstStyle/>
          <a:p>
            <a:r>
              <a:rPr lang="en-GB" sz="2800"/>
              <a:t>growth in corporate loans was broadly based</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en-GB"/>
              <a:t>Source | MNB</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2029097" y="5785121"/>
            <a:ext cx="6953055"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Corporate loan portfolio and its GDP contribution by sector</a:t>
            </a:r>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3943536" y="6077401"/>
            <a:ext cx="5045878" cy="316295"/>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Note: Bubble sizes on the basis of the value added of sectors.</a:t>
            </a:r>
          </a:p>
        </p:txBody>
      </p:sp>
      <p:pic>
        <p:nvPicPr>
          <p:cNvPr id="2" name="Picture 1">
            <a:extLst>
              <a:ext uri="{FF2B5EF4-FFF2-40B4-BE49-F238E27FC236}">
                <a16:creationId xmlns:a16="http://schemas.microsoft.com/office/drawing/2014/main" id="{A49BADAB-9E0C-465F-916F-7996CE983B71}"/>
              </a:ext>
            </a:extLst>
          </p:cNvPr>
          <p:cNvPicPr>
            <a:picLocks noChangeAspect="1"/>
          </p:cNvPicPr>
          <p:nvPr/>
        </p:nvPicPr>
        <p:blipFill>
          <a:blip r:embed="rId2"/>
          <a:stretch>
            <a:fillRect/>
          </a:stretch>
        </p:blipFill>
        <p:spPr>
          <a:xfrm>
            <a:off x="1576359" y="1042475"/>
            <a:ext cx="5991282" cy="4486830"/>
          </a:xfrm>
          <a:prstGeom prst="rect">
            <a:avLst/>
          </a:prstGeom>
        </p:spPr>
      </p:pic>
    </p:spTree>
    <p:extLst>
      <p:ext uri="{BB962C8B-B14F-4D97-AF65-F5344CB8AC3E}">
        <p14:creationId xmlns:p14="http://schemas.microsoft.com/office/powerpoint/2010/main" val="48438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8425B-E656-4A93-AE59-22487CBC8E78}"/>
              </a:ext>
            </a:extLst>
          </p:cNvPr>
          <p:cNvSpPr>
            <a:spLocks noGrp="1"/>
          </p:cNvSpPr>
          <p:nvPr>
            <p:ph type="title"/>
          </p:nvPr>
        </p:nvSpPr>
        <p:spPr/>
        <p:txBody>
          <a:bodyPr>
            <a:normAutofit/>
          </a:bodyPr>
          <a:lstStyle/>
          <a:p>
            <a:r>
              <a:rPr lang="en-GB" sz="2800" dirty="0"/>
              <a:t>Main messages</a:t>
            </a:r>
          </a:p>
        </p:txBody>
      </p:sp>
      <p:graphicFrame>
        <p:nvGraphicFramePr>
          <p:cNvPr id="5" name="Diagram 4">
            <a:extLst>
              <a:ext uri="{FF2B5EF4-FFF2-40B4-BE49-F238E27FC236}">
                <a16:creationId xmlns:a16="http://schemas.microsoft.com/office/drawing/2014/main" id="{36F58202-870E-4268-A329-EF938074BB52}"/>
              </a:ext>
            </a:extLst>
          </p:cNvPr>
          <p:cNvGraphicFramePr/>
          <p:nvPr>
            <p:extLst>
              <p:ext uri="{D42A27DB-BD31-4B8C-83A1-F6EECF244321}">
                <p14:modId xmlns:p14="http://schemas.microsoft.com/office/powerpoint/2010/main" val="243052216"/>
              </p:ext>
            </p:extLst>
          </p:nvPr>
        </p:nvGraphicFramePr>
        <p:xfrm>
          <a:off x="413098" y="777592"/>
          <a:ext cx="8270835" cy="6057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74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43840" y="310448"/>
            <a:ext cx="7844976" cy="612000"/>
          </a:xfrm>
        </p:spPr>
        <p:txBody>
          <a:bodyPr>
            <a:noAutofit/>
          </a:bodyPr>
          <a:lstStyle/>
          <a:p>
            <a:r>
              <a:rPr lang="en-GB" sz="2800"/>
              <a:t>Structural issues (1): Fix / variable rate in corporate segment</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88656"/>
            <a:ext cx="3600000" cy="369333"/>
          </a:xfrm>
        </p:spPr>
        <p:txBody>
          <a:bodyPr/>
          <a:lstStyle/>
          <a:p>
            <a:r>
              <a:rPr lang="en-GB"/>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972010"/>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Breakdown of corporate loans not exceeding EUR 1 million by rate fixation period and maturity</a:t>
            </a:r>
          </a:p>
        </p:txBody>
      </p:sp>
      <p:pic>
        <p:nvPicPr>
          <p:cNvPr id="5" name="Picture 4">
            <a:extLst>
              <a:ext uri="{FF2B5EF4-FFF2-40B4-BE49-F238E27FC236}">
                <a16:creationId xmlns:a16="http://schemas.microsoft.com/office/drawing/2014/main" id="{AE06FEE0-C768-4D1F-BD79-EB1733F9AD34}"/>
              </a:ext>
            </a:extLst>
          </p:cNvPr>
          <p:cNvPicPr>
            <a:picLocks noChangeAspect="1"/>
          </p:cNvPicPr>
          <p:nvPr/>
        </p:nvPicPr>
        <p:blipFill>
          <a:blip r:embed="rId2"/>
          <a:stretch>
            <a:fillRect/>
          </a:stretch>
        </p:blipFill>
        <p:spPr>
          <a:xfrm>
            <a:off x="1582912" y="986209"/>
            <a:ext cx="5978177" cy="4885581"/>
          </a:xfrm>
          <a:prstGeom prst="rect">
            <a:avLst/>
          </a:prstGeom>
        </p:spPr>
      </p:pic>
    </p:spTree>
    <p:extLst>
      <p:ext uri="{BB962C8B-B14F-4D97-AF65-F5344CB8AC3E}">
        <p14:creationId xmlns:p14="http://schemas.microsoft.com/office/powerpoint/2010/main" val="357383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43840" y="310448"/>
            <a:ext cx="7844976" cy="612000"/>
          </a:xfrm>
        </p:spPr>
        <p:txBody>
          <a:bodyPr>
            <a:noAutofit/>
          </a:bodyPr>
          <a:lstStyle/>
          <a:p>
            <a:r>
              <a:rPr lang="en-GB" sz="2800"/>
              <a:t>Structural issues (2): a deepening of the bond market is needed</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316643"/>
            <a:ext cx="3600000" cy="369333"/>
          </a:xfrm>
        </p:spPr>
        <p:txBody>
          <a:bodyPr/>
          <a:lstStyle/>
          <a:p>
            <a:r>
              <a:rPr lang="en-GB"/>
              <a:t>Source | Eurostat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788137"/>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Outstanding bond portfolio of non-financial corporations in the European Union, as a percentage of GDP (2018 Q3)</a:t>
            </a:r>
          </a:p>
        </p:txBody>
      </p:sp>
      <p:sp>
        <p:nvSpPr>
          <p:cNvPr id="2" name="Rectangle: Rounded Corners 1">
            <a:extLst>
              <a:ext uri="{FF2B5EF4-FFF2-40B4-BE49-F238E27FC236}">
                <a16:creationId xmlns:a16="http://schemas.microsoft.com/office/drawing/2014/main" id="{324DA282-D8A7-442A-9F69-42E6D844C7E9}"/>
              </a:ext>
            </a:extLst>
          </p:cNvPr>
          <p:cNvSpPr/>
          <p:nvPr/>
        </p:nvSpPr>
        <p:spPr>
          <a:xfrm>
            <a:off x="6237838" y="1521429"/>
            <a:ext cx="2617565" cy="33407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dirty="0"/>
              <a:t>from 1 July 2019 the </a:t>
            </a:r>
            <a:r>
              <a:rPr lang="en-GB" b="1" dirty="0"/>
              <a:t>Bond Funding for Growth Scheme </a:t>
            </a:r>
            <a:r>
              <a:rPr lang="en-GB" dirty="0"/>
              <a:t>is launched</a:t>
            </a:r>
            <a:endParaRPr lang="en-GB" b="1" dirty="0"/>
          </a:p>
          <a:p>
            <a:pPr algn="ctr">
              <a:spcAft>
                <a:spcPts val="1200"/>
              </a:spcAft>
            </a:pPr>
            <a:r>
              <a:rPr lang="en-GB" b="1" dirty="0"/>
              <a:t>HUF 300 billion</a:t>
            </a:r>
          </a:p>
          <a:p>
            <a:pPr algn="ctr">
              <a:spcAft>
                <a:spcPts val="1200"/>
              </a:spcAft>
            </a:pPr>
            <a:r>
              <a:rPr lang="en-GB" dirty="0"/>
              <a:t>The program contribute</a:t>
            </a:r>
            <a:r>
              <a:rPr lang="hu-HU" dirty="0"/>
              <a:t>s</a:t>
            </a:r>
            <a:r>
              <a:rPr lang="en-GB" dirty="0"/>
              <a:t> to the </a:t>
            </a:r>
            <a:r>
              <a:rPr lang="en-GB" b="1" dirty="0"/>
              <a:t>diversification</a:t>
            </a:r>
            <a:r>
              <a:rPr lang="en-GB" dirty="0"/>
              <a:t> of the financing structure of the corporate sector</a:t>
            </a:r>
            <a:endParaRPr lang="en-GB" b="1" dirty="0"/>
          </a:p>
        </p:txBody>
      </p:sp>
      <p:pic>
        <p:nvPicPr>
          <p:cNvPr id="6" name="Picture 5">
            <a:extLst>
              <a:ext uri="{FF2B5EF4-FFF2-40B4-BE49-F238E27FC236}">
                <a16:creationId xmlns:a16="http://schemas.microsoft.com/office/drawing/2014/main" id="{6B6BDFF9-FE32-4DEE-9D1F-F1CED8D8107E}"/>
              </a:ext>
            </a:extLst>
          </p:cNvPr>
          <p:cNvPicPr>
            <a:picLocks noChangeAspect="1"/>
          </p:cNvPicPr>
          <p:nvPr/>
        </p:nvPicPr>
        <p:blipFill>
          <a:blip r:embed="rId2"/>
          <a:stretch>
            <a:fillRect/>
          </a:stretch>
        </p:blipFill>
        <p:spPr>
          <a:xfrm>
            <a:off x="162275" y="1201441"/>
            <a:ext cx="5846639" cy="4455117"/>
          </a:xfrm>
          <a:prstGeom prst="rect">
            <a:avLst/>
          </a:prstGeom>
        </p:spPr>
      </p:pic>
    </p:spTree>
    <p:extLst>
      <p:ext uri="{BB962C8B-B14F-4D97-AF65-F5344CB8AC3E}">
        <p14:creationId xmlns:p14="http://schemas.microsoft.com/office/powerpoint/2010/main" val="368780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310448"/>
            <a:ext cx="7749182" cy="612000"/>
          </a:xfrm>
        </p:spPr>
        <p:txBody>
          <a:bodyPr>
            <a:noAutofit/>
          </a:bodyPr>
          <a:lstStyle/>
          <a:p>
            <a:r>
              <a:rPr lang="en-GB" sz="2000"/>
              <a:t>With its continuing increase the volume of newly contracted housing loans reached the pre-crisis level</a:t>
            </a:r>
          </a:p>
        </p:txBody>
      </p:sp>
      <p:sp>
        <p:nvSpPr>
          <p:cNvPr id="5" name="Slide Number Placeholder 4"/>
          <p:cNvSpPr>
            <a:spLocks noGrp="1"/>
          </p:cNvSpPr>
          <p:nvPr>
            <p:ph type="sldNum" sz="quarter" idx="4294967295"/>
          </p:nvPr>
        </p:nvSpPr>
        <p:spPr/>
        <p:txBody>
          <a:bodyPr/>
          <a:lstStyle/>
          <a:p>
            <a:pPr>
              <a:defRPr/>
            </a:pPr>
            <a:endParaRPr lang="en-GB"/>
          </a:p>
        </p:txBody>
      </p:sp>
      <p:sp>
        <p:nvSpPr>
          <p:cNvPr id="9" name="Rectangle: Rounded Corners 8">
            <a:extLst>
              <a:ext uri="{FF2B5EF4-FFF2-40B4-BE49-F238E27FC236}">
                <a16:creationId xmlns:a16="http://schemas.microsoft.com/office/drawing/2014/main" id="{DB22CBA5-5C8C-4C55-837B-870F0127A6D3}"/>
              </a:ext>
            </a:extLst>
          </p:cNvPr>
          <p:cNvSpPr/>
          <p:nvPr/>
        </p:nvSpPr>
        <p:spPr>
          <a:xfrm>
            <a:off x="5524016" y="2018168"/>
            <a:ext cx="1698931" cy="129277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Annual growth in </a:t>
            </a:r>
            <a:r>
              <a:rPr lang="en-GB" sz="1600" b="1">
                <a:solidFill>
                  <a:schemeClr val="tx2"/>
                </a:solidFill>
              </a:rPr>
              <a:t>new loans </a:t>
            </a:r>
            <a:r>
              <a:rPr lang="en-GB" sz="1600">
                <a:solidFill>
                  <a:schemeClr val="tx2"/>
                </a:solidFill>
              </a:rPr>
              <a:t>over the past 12 months</a:t>
            </a:r>
          </a:p>
          <a:p>
            <a:pPr algn="ctr"/>
            <a:r>
              <a:rPr lang="en-GB" sz="1600">
                <a:solidFill>
                  <a:schemeClr val="tx2"/>
                </a:solidFill>
              </a:rPr>
              <a:t>+33%</a:t>
            </a:r>
          </a:p>
        </p:txBody>
      </p:sp>
      <p:sp>
        <p:nvSpPr>
          <p:cNvPr id="10" name="Rectangle: Rounded Corners 9">
            <a:extLst>
              <a:ext uri="{FF2B5EF4-FFF2-40B4-BE49-F238E27FC236}">
                <a16:creationId xmlns:a16="http://schemas.microsoft.com/office/drawing/2014/main" id="{43FD1ADC-B258-4380-BB47-08D06B770057}"/>
              </a:ext>
            </a:extLst>
          </p:cNvPr>
          <p:cNvSpPr/>
          <p:nvPr/>
        </p:nvSpPr>
        <p:spPr>
          <a:xfrm>
            <a:off x="5524016" y="4448259"/>
            <a:ext cx="1698931" cy="9405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Personal loans: 44%</a:t>
            </a:r>
          </a:p>
        </p:txBody>
      </p:sp>
      <p:sp>
        <p:nvSpPr>
          <p:cNvPr id="11" name="Rectangle: Rounded Corners 10">
            <a:extLst>
              <a:ext uri="{FF2B5EF4-FFF2-40B4-BE49-F238E27FC236}">
                <a16:creationId xmlns:a16="http://schemas.microsoft.com/office/drawing/2014/main" id="{A127C52E-7BD9-483A-8650-383A85C51382}"/>
              </a:ext>
            </a:extLst>
          </p:cNvPr>
          <p:cNvSpPr/>
          <p:nvPr/>
        </p:nvSpPr>
        <p:spPr>
          <a:xfrm>
            <a:off x="5525734" y="3402350"/>
            <a:ext cx="1698931" cy="9405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Housing loans: 27%</a:t>
            </a:r>
          </a:p>
        </p:txBody>
      </p:sp>
      <p:sp>
        <p:nvSpPr>
          <p:cNvPr id="12" name="Content Placeholder 3">
            <a:extLst>
              <a:ext uri="{FF2B5EF4-FFF2-40B4-BE49-F238E27FC236}">
                <a16:creationId xmlns:a16="http://schemas.microsoft.com/office/drawing/2014/main" id="{A5C63B41-B484-4297-9525-9CCF58150EE2}"/>
              </a:ext>
            </a:extLst>
          </p:cNvPr>
          <p:cNvSpPr txBox="1">
            <a:spLocks/>
          </p:cNvSpPr>
          <p:nvPr/>
        </p:nvSpPr>
        <p:spPr>
          <a:xfrm>
            <a:off x="409303" y="5707295"/>
            <a:ext cx="4916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New household loans in the credit institution sector </a:t>
            </a:r>
          </a:p>
        </p:txBody>
      </p:sp>
      <p:sp>
        <p:nvSpPr>
          <p:cNvPr id="17" name="Text Placeholder 3">
            <a:extLst>
              <a:ext uri="{FF2B5EF4-FFF2-40B4-BE49-F238E27FC236}">
                <a16:creationId xmlns:a16="http://schemas.microsoft.com/office/drawing/2014/main" id="{244A2EB7-3E80-4CEA-B2C3-46B77C88E1C6}"/>
              </a:ext>
            </a:extLst>
          </p:cNvPr>
          <p:cNvSpPr>
            <a:spLocks noGrp="1"/>
          </p:cNvSpPr>
          <p:nvPr>
            <p:ph type="body" sz="quarter" idx="17"/>
          </p:nvPr>
        </p:nvSpPr>
        <p:spPr>
          <a:xfrm>
            <a:off x="1472118" y="6376603"/>
            <a:ext cx="3600000" cy="369333"/>
          </a:xfrm>
        </p:spPr>
        <p:txBody>
          <a:bodyPr/>
          <a:lstStyle/>
          <a:p>
            <a:r>
              <a:rPr lang="en-GB"/>
              <a:t>Source | MNB</a:t>
            </a:r>
          </a:p>
        </p:txBody>
      </p:sp>
      <p:sp>
        <p:nvSpPr>
          <p:cNvPr id="13" name="Rectangle: Rounded Corners 12">
            <a:extLst>
              <a:ext uri="{FF2B5EF4-FFF2-40B4-BE49-F238E27FC236}">
                <a16:creationId xmlns:a16="http://schemas.microsoft.com/office/drawing/2014/main" id="{80BA76E3-B918-40E6-94A6-DD8E41ACBFD5}"/>
              </a:ext>
            </a:extLst>
          </p:cNvPr>
          <p:cNvSpPr/>
          <p:nvPr/>
        </p:nvSpPr>
        <p:spPr>
          <a:xfrm>
            <a:off x="7364809" y="2018169"/>
            <a:ext cx="1698931" cy="129277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Annual change in </a:t>
            </a:r>
            <a:r>
              <a:rPr lang="en-GB" sz="1600" b="1">
                <a:solidFill>
                  <a:schemeClr val="tx2"/>
                </a:solidFill>
              </a:rPr>
              <a:t>stock</a:t>
            </a:r>
          </a:p>
          <a:p>
            <a:pPr algn="ctr"/>
            <a:r>
              <a:rPr lang="en-GB" sz="1600">
                <a:solidFill>
                  <a:schemeClr val="tx2"/>
                </a:solidFill>
              </a:rPr>
              <a:t>+8,5%</a:t>
            </a:r>
          </a:p>
        </p:txBody>
      </p:sp>
      <p:sp>
        <p:nvSpPr>
          <p:cNvPr id="14" name="Rectangle: Rounded Corners 13">
            <a:extLst>
              <a:ext uri="{FF2B5EF4-FFF2-40B4-BE49-F238E27FC236}">
                <a16:creationId xmlns:a16="http://schemas.microsoft.com/office/drawing/2014/main" id="{8793B954-15BC-466F-96BC-DE546B16F5AB}"/>
              </a:ext>
            </a:extLst>
          </p:cNvPr>
          <p:cNvSpPr/>
          <p:nvPr/>
        </p:nvSpPr>
        <p:spPr>
          <a:xfrm>
            <a:off x="7363091" y="4448259"/>
            <a:ext cx="1698931" cy="94054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Unsecured consumer loans: +25%</a:t>
            </a:r>
          </a:p>
        </p:txBody>
      </p:sp>
      <p:sp>
        <p:nvSpPr>
          <p:cNvPr id="15" name="Rectangle: Rounded Corners 14">
            <a:extLst>
              <a:ext uri="{FF2B5EF4-FFF2-40B4-BE49-F238E27FC236}">
                <a16:creationId xmlns:a16="http://schemas.microsoft.com/office/drawing/2014/main" id="{E6E6470D-66CE-4A62-BD0B-74141A610B51}"/>
              </a:ext>
            </a:extLst>
          </p:cNvPr>
          <p:cNvSpPr/>
          <p:nvPr/>
        </p:nvSpPr>
        <p:spPr>
          <a:xfrm>
            <a:off x="7364809" y="3402350"/>
            <a:ext cx="1698931" cy="94054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Housing loans: +11%</a:t>
            </a:r>
          </a:p>
        </p:txBody>
      </p:sp>
      <p:sp>
        <p:nvSpPr>
          <p:cNvPr id="16" name="Rectangle: Rounded Corners 15">
            <a:extLst>
              <a:ext uri="{FF2B5EF4-FFF2-40B4-BE49-F238E27FC236}">
                <a16:creationId xmlns:a16="http://schemas.microsoft.com/office/drawing/2014/main" id="{AF30490B-DA5E-4AFB-8F9A-A02AD54A3E8A}"/>
              </a:ext>
            </a:extLst>
          </p:cNvPr>
          <p:cNvSpPr/>
          <p:nvPr/>
        </p:nvSpPr>
        <p:spPr>
          <a:xfrm>
            <a:off x="7363090" y="5463515"/>
            <a:ext cx="1698931" cy="9405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Home equity loans: </a:t>
            </a:r>
          </a:p>
          <a:p>
            <a:pPr algn="ctr"/>
            <a:r>
              <a:rPr lang="en-GB" sz="1600"/>
              <a:t>-11%</a:t>
            </a:r>
          </a:p>
        </p:txBody>
      </p:sp>
      <p:sp>
        <p:nvSpPr>
          <p:cNvPr id="3" name="Left Brace 2">
            <a:extLst>
              <a:ext uri="{FF2B5EF4-FFF2-40B4-BE49-F238E27FC236}">
                <a16:creationId xmlns:a16="http://schemas.microsoft.com/office/drawing/2014/main" id="{DA19E29F-0FF1-47A1-BABC-48CDF733101C}"/>
              </a:ext>
            </a:extLst>
          </p:cNvPr>
          <p:cNvSpPr/>
          <p:nvPr/>
        </p:nvSpPr>
        <p:spPr>
          <a:xfrm rot="5400000">
            <a:off x="7248447" y="67029"/>
            <a:ext cx="165267" cy="3461880"/>
          </a:xfrm>
          <a:prstGeom prst="leftBrace">
            <a:avLst/>
          </a:prstGeom>
          <a:ln>
            <a:solidFill>
              <a:srgbClr val="2026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sp>
        <p:nvSpPr>
          <p:cNvPr id="6" name="TextBox 5">
            <a:extLst>
              <a:ext uri="{FF2B5EF4-FFF2-40B4-BE49-F238E27FC236}">
                <a16:creationId xmlns:a16="http://schemas.microsoft.com/office/drawing/2014/main" id="{9290C846-AAC4-4A2E-9102-F33A18072F02}"/>
              </a:ext>
            </a:extLst>
          </p:cNvPr>
          <p:cNvSpPr txBox="1"/>
          <p:nvPr/>
        </p:nvSpPr>
        <p:spPr>
          <a:xfrm>
            <a:off x="6636190" y="1293320"/>
            <a:ext cx="1698930" cy="369332"/>
          </a:xfrm>
          <a:prstGeom prst="rect">
            <a:avLst/>
          </a:prstGeom>
          <a:noFill/>
        </p:spPr>
        <p:txBody>
          <a:bodyPr wrap="square" rtlCol="0">
            <a:spAutoFit/>
          </a:bodyPr>
          <a:lstStyle/>
          <a:p>
            <a:r>
              <a:rPr lang="en-GB" b="1">
                <a:solidFill>
                  <a:schemeClr val="tx2"/>
                </a:solidFill>
              </a:rPr>
              <a:t>2019 Q1</a:t>
            </a:r>
          </a:p>
        </p:txBody>
      </p:sp>
      <p:pic>
        <p:nvPicPr>
          <p:cNvPr id="7" name="Picture 6">
            <a:extLst>
              <a:ext uri="{FF2B5EF4-FFF2-40B4-BE49-F238E27FC236}">
                <a16:creationId xmlns:a16="http://schemas.microsoft.com/office/drawing/2014/main" id="{D879CC52-9FF4-4B18-8AAB-415BC3F472CB}"/>
              </a:ext>
            </a:extLst>
          </p:cNvPr>
          <p:cNvPicPr>
            <a:picLocks noChangeAspect="1"/>
          </p:cNvPicPr>
          <p:nvPr/>
        </p:nvPicPr>
        <p:blipFill>
          <a:blip r:embed="rId3"/>
          <a:stretch>
            <a:fillRect/>
          </a:stretch>
        </p:blipFill>
        <p:spPr>
          <a:xfrm>
            <a:off x="52839" y="1427730"/>
            <a:ext cx="5273436" cy="3949240"/>
          </a:xfrm>
          <a:prstGeom prst="rect">
            <a:avLst/>
          </a:prstGeom>
        </p:spPr>
      </p:pic>
    </p:spTree>
    <p:extLst>
      <p:ext uri="{BB962C8B-B14F-4D97-AF65-F5344CB8AC3E}">
        <p14:creationId xmlns:p14="http://schemas.microsoft.com/office/powerpoint/2010/main" val="42580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US" sz="2000" dirty="0"/>
              <a:t>the current increase in borrowing is taking place against the background of a much higher income level</a:t>
            </a:r>
            <a:endParaRPr lang="hu-HU" sz="2000"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380014"/>
            <a:ext cx="3600000" cy="369333"/>
          </a:xfrm>
        </p:spPr>
        <p:txBody>
          <a:bodyPr/>
          <a:lstStyle/>
          <a:p>
            <a:r>
              <a:rPr lang="hu-HU" dirty="0" err="1"/>
              <a:t>Source</a:t>
            </a:r>
            <a:r>
              <a:rPr lang="hu-HU" dirty="0"/>
              <a:t> | </a:t>
            </a:r>
            <a:r>
              <a:rPr lang="hu-HU" dirty="0" err="1"/>
              <a:t>HCSO</a:t>
            </a:r>
            <a:r>
              <a:rPr lang="hu-HU" dirty="0"/>
              <a:t>,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1924593" y="5473228"/>
            <a:ext cx="7057558"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hu-HU" sz="1800" cap="all" dirty="0"/>
              <a:t>Household </a:t>
            </a:r>
            <a:r>
              <a:rPr lang="en-US" sz="1800" cap="all" dirty="0"/>
              <a:t>Lending in nominal and real terms, and as a proportion of disposable income</a:t>
            </a:r>
            <a:endParaRPr lang="pl-PL" sz="1800" cap="all" dirty="0"/>
          </a:p>
        </p:txBody>
      </p:sp>
      <p:sp>
        <p:nvSpPr>
          <p:cNvPr id="8" name="Text Placeholder 3">
            <a:extLst>
              <a:ext uri="{FF2B5EF4-FFF2-40B4-BE49-F238E27FC236}">
                <a16:creationId xmlns:a16="http://schemas.microsoft.com/office/drawing/2014/main" id="{F0B6B3AD-7CB1-494A-A3E2-B3FA0AB06B93}"/>
              </a:ext>
            </a:extLst>
          </p:cNvPr>
          <p:cNvSpPr txBox="1">
            <a:spLocks/>
          </p:cNvSpPr>
          <p:nvPr/>
        </p:nvSpPr>
        <p:spPr>
          <a:xfrm>
            <a:off x="2978330" y="6076486"/>
            <a:ext cx="6003821"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err="1"/>
              <a:t>Note</a:t>
            </a:r>
            <a:r>
              <a:rPr lang="hu-HU" dirty="0"/>
              <a:t>: </a:t>
            </a:r>
            <a:r>
              <a:rPr lang="en-US" dirty="0"/>
              <a:t>Real value calculated for 2005 prices using the consumer price index. Disposable income estimated for 2018 using the 2017 value.</a:t>
            </a:r>
            <a:endParaRPr lang="hu-HU" dirty="0"/>
          </a:p>
        </p:txBody>
      </p:sp>
      <p:pic>
        <p:nvPicPr>
          <p:cNvPr id="5" name="Picture 4">
            <a:extLst>
              <a:ext uri="{FF2B5EF4-FFF2-40B4-BE49-F238E27FC236}">
                <a16:creationId xmlns:a16="http://schemas.microsoft.com/office/drawing/2014/main" id="{8C57D487-BB4B-4616-9EFD-F7D353D952CE}"/>
              </a:ext>
            </a:extLst>
          </p:cNvPr>
          <p:cNvPicPr>
            <a:picLocks noChangeAspect="1"/>
          </p:cNvPicPr>
          <p:nvPr/>
        </p:nvPicPr>
        <p:blipFill>
          <a:blip r:embed="rId2"/>
          <a:stretch>
            <a:fillRect/>
          </a:stretch>
        </p:blipFill>
        <p:spPr>
          <a:xfrm>
            <a:off x="1580168" y="979775"/>
            <a:ext cx="5983665" cy="4481126"/>
          </a:xfrm>
          <a:prstGeom prst="rect">
            <a:avLst/>
          </a:prstGeom>
        </p:spPr>
      </p:pic>
    </p:spTree>
    <p:extLst>
      <p:ext uri="{BB962C8B-B14F-4D97-AF65-F5344CB8AC3E}">
        <p14:creationId xmlns:p14="http://schemas.microsoft.com/office/powerpoint/2010/main" val="264618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US" sz="2400" dirty="0"/>
              <a:t>Most of the new </a:t>
            </a:r>
            <a:r>
              <a:rPr lang="en-GB" sz="2400" dirty="0"/>
              <a:t>disbursement</a:t>
            </a:r>
            <a:r>
              <a:rPr lang="en-US" sz="2400" dirty="0"/>
              <a:t> is dominated by longer interest rate fixation</a:t>
            </a:r>
            <a:endParaRPr lang="hu-HU" sz="2400"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633743" y="6084586"/>
            <a:ext cx="8348409" cy="369333"/>
          </a:xfrm>
        </p:spPr>
        <p:txBody>
          <a:bodyPr/>
          <a:lstStyle/>
          <a:p>
            <a:r>
              <a:rPr lang="hu-HU" dirty="0" err="1"/>
              <a:t>Note</a:t>
            </a:r>
            <a:r>
              <a:rPr lang="hu-HU" dirty="0"/>
              <a:t>: </a:t>
            </a:r>
            <a:r>
              <a:rPr lang="en-US" dirty="0"/>
              <a:t>Share of </a:t>
            </a:r>
            <a:r>
              <a:rPr lang="en-US" dirty="0" err="1"/>
              <a:t>CCHL</a:t>
            </a:r>
            <a:r>
              <a:rPr lang="en-US" dirty="0"/>
              <a:t> products compared to new issues with at least 3 years of interest rate fixation (at least 5 years since 2018 Q4) excluding disbursements by building societies.</a:t>
            </a:r>
            <a:r>
              <a:rPr lang="hu-HU" dirty="0"/>
              <a:t>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1371510" y="5493655"/>
            <a:ext cx="761064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New housing loans by interest rate fixation and the share of Certified Consumer-Friendly Housing Loans (</a:t>
            </a:r>
            <a:r>
              <a:rPr lang="en-US" sz="1800" cap="all" dirty="0" err="1"/>
              <a:t>CCHL</a:t>
            </a:r>
            <a:r>
              <a:rPr lang="en-US" sz="1800" cap="all" dirty="0"/>
              <a:t>)</a:t>
            </a:r>
            <a:endParaRPr lang="pl-PL" sz="1800" cap="all" dirty="0"/>
          </a:p>
        </p:txBody>
      </p:sp>
      <p:sp>
        <p:nvSpPr>
          <p:cNvPr id="7" name="Text Placeholder 3">
            <a:extLst>
              <a:ext uri="{FF2B5EF4-FFF2-40B4-BE49-F238E27FC236}">
                <a16:creationId xmlns:a16="http://schemas.microsoft.com/office/drawing/2014/main" id="{ECC07B25-47C2-4AC0-8062-D898D3C76475}"/>
              </a:ext>
            </a:extLst>
          </p:cNvPr>
          <p:cNvSpPr txBox="1">
            <a:spLocks/>
          </p:cNvSpPr>
          <p:nvPr/>
        </p:nvSpPr>
        <p:spPr>
          <a:xfrm>
            <a:off x="5382152" y="6434332"/>
            <a:ext cx="3600000"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dirty="0" err="1"/>
              <a:t>Source</a:t>
            </a:r>
            <a:r>
              <a:rPr lang="hu-HU" dirty="0"/>
              <a:t> | MNB </a:t>
            </a:r>
          </a:p>
        </p:txBody>
      </p:sp>
      <p:pic>
        <p:nvPicPr>
          <p:cNvPr id="5" name="Picture 4">
            <a:extLst>
              <a:ext uri="{FF2B5EF4-FFF2-40B4-BE49-F238E27FC236}">
                <a16:creationId xmlns:a16="http://schemas.microsoft.com/office/drawing/2014/main" id="{8F4A1BCD-337A-43CC-97C8-48A58F87C097}"/>
              </a:ext>
            </a:extLst>
          </p:cNvPr>
          <p:cNvPicPr>
            <a:picLocks noChangeAspect="1"/>
          </p:cNvPicPr>
          <p:nvPr/>
        </p:nvPicPr>
        <p:blipFill>
          <a:blip r:embed="rId2"/>
          <a:stretch>
            <a:fillRect/>
          </a:stretch>
        </p:blipFill>
        <p:spPr>
          <a:xfrm>
            <a:off x="1641998" y="1033545"/>
            <a:ext cx="5860004" cy="4388517"/>
          </a:xfrm>
          <a:prstGeom prst="rect">
            <a:avLst/>
          </a:prstGeom>
        </p:spPr>
      </p:pic>
    </p:spTree>
    <p:extLst>
      <p:ext uri="{BB962C8B-B14F-4D97-AF65-F5344CB8AC3E}">
        <p14:creationId xmlns:p14="http://schemas.microsoft.com/office/powerpoint/2010/main" val="413177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GB" sz="2800"/>
              <a:t>Which also gradually affects the stock</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380014"/>
            <a:ext cx="3600000" cy="369333"/>
          </a:xfrm>
        </p:spPr>
        <p:txBody>
          <a:bodyPr/>
          <a:lstStyle/>
          <a:p>
            <a:r>
              <a:rPr lang="en-GB"/>
              <a:t>Source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6102931"/>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Factors affecting the share of variable-rate loans in credit stock</a:t>
            </a:r>
          </a:p>
        </p:txBody>
      </p:sp>
      <p:cxnSp>
        <p:nvCxnSpPr>
          <p:cNvPr id="6" name="Straight Arrow Connector 5">
            <a:extLst>
              <a:ext uri="{FF2B5EF4-FFF2-40B4-BE49-F238E27FC236}">
                <a16:creationId xmlns:a16="http://schemas.microsoft.com/office/drawing/2014/main" id="{C5D97FBA-9731-4E52-9754-C97DC21812CA}"/>
              </a:ext>
            </a:extLst>
          </p:cNvPr>
          <p:cNvCxnSpPr>
            <a:cxnSpLocks/>
          </p:cNvCxnSpPr>
          <p:nvPr/>
        </p:nvCxnSpPr>
        <p:spPr>
          <a:xfrm flipH="1">
            <a:off x="6129196" y="2362954"/>
            <a:ext cx="1004935" cy="0"/>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B84D738-5CAA-4FE5-9B4D-A195BE637047}"/>
              </a:ext>
            </a:extLst>
          </p:cNvPr>
          <p:cNvCxnSpPr>
            <a:cxnSpLocks/>
          </p:cNvCxnSpPr>
          <p:nvPr/>
        </p:nvCxnSpPr>
        <p:spPr>
          <a:xfrm flipH="1">
            <a:off x="6129196" y="2678317"/>
            <a:ext cx="1004935" cy="0"/>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E048A7-4264-4184-8443-4CC2829C9B24}"/>
              </a:ext>
            </a:extLst>
          </p:cNvPr>
          <p:cNvSpPr/>
          <p:nvPr/>
        </p:nvSpPr>
        <p:spPr>
          <a:xfrm>
            <a:off x="7134131" y="1728558"/>
            <a:ext cx="1612631" cy="811217"/>
          </a:xfrm>
          <a:prstGeom prst="rect">
            <a:avLst/>
          </a:prstGeom>
          <a:solidFill>
            <a:schemeClr val="accent6">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Certified Consumer-friendly Housing Loans</a:t>
            </a:r>
          </a:p>
        </p:txBody>
      </p:sp>
      <p:sp>
        <p:nvSpPr>
          <p:cNvPr id="12" name="Rectangle 11">
            <a:extLst>
              <a:ext uri="{FF2B5EF4-FFF2-40B4-BE49-F238E27FC236}">
                <a16:creationId xmlns:a16="http://schemas.microsoft.com/office/drawing/2014/main" id="{B938AA0A-559E-4A52-884F-224DAEFCEF86}"/>
              </a:ext>
            </a:extLst>
          </p:cNvPr>
          <p:cNvSpPr/>
          <p:nvPr/>
        </p:nvSpPr>
        <p:spPr>
          <a:xfrm>
            <a:off x="7134130" y="2591742"/>
            <a:ext cx="1612631" cy="811217"/>
          </a:xfrm>
          <a:prstGeom prst="rect">
            <a:avLst/>
          </a:prstGeom>
          <a:solidFill>
            <a:schemeClr val="accent6">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Change in PTI rule</a:t>
            </a:r>
          </a:p>
        </p:txBody>
      </p:sp>
      <p:pic>
        <p:nvPicPr>
          <p:cNvPr id="5" name="Picture 4">
            <a:extLst>
              <a:ext uri="{FF2B5EF4-FFF2-40B4-BE49-F238E27FC236}">
                <a16:creationId xmlns:a16="http://schemas.microsoft.com/office/drawing/2014/main" id="{988C94BE-6CC5-4129-8E9D-D26A6DA6E74E}"/>
              </a:ext>
            </a:extLst>
          </p:cNvPr>
          <p:cNvPicPr>
            <a:picLocks noChangeAspect="1"/>
          </p:cNvPicPr>
          <p:nvPr/>
        </p:nvPicPr>
        <p:blipFill>
          <a:blip r:embed="rId2"/>
          <a:stretch>
            <a:fillRect/>
          </a:stretch>
        </p:blipFill>
        <p:spPr>
          <a:xfrm>
            <a:off x="397238" y="1124577"/>
            <a:ext cx="6377711" cy="4776224"/>
          </a:xfrm>
          <a:prstGeom prst="rect">
            <a:avLst/>
          </a:prstGeom>
        </p:spPr>
      </p:pic>
    </p:spTree>
    <p:extLst>
      <p:ext uri="{BB962C8B-B14F-4D97-AF65-F5344CB8AC3E}">
        <p14:creationId xmlns:p14="http://schemas.microsoft.com/office/powerpoint/2010/main" val="381710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GB" dirty="0"/>
              <a:t>Special Topic (Chapter 9)</a:t>
            </a:r>
            <a:br>
              <a:rPr lang="en-GB" dirty="0"/>
            </a:br>
            <a:r>
              <a:rPr lang="en-US" sz="2000" i="1" dirty="0"/>
              <a:t>Possible measures to decrease the interest rate risk of outstanding mortgages</a:t>
            </a:r>
            <a:endParaRPr lang="hu-HU" sz="2000" i="1" dirty="0"/>
          </a:p>
        </p:txBody>
      </p:sp>
    </p:spTree>
    <p:extLst>
      <p:ext uri="{BB962C8B-B14F-4D97-AF65-F5344CB8AC3E}">
        <p14:creationId xmlns:p14="http://schemas.microsoft.com/office/powerpoint/2010/main" val="518856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GB" sz="2000" dirty="0"/>
              <a:t>The problem: The interest rate risk of loans outstanding is not decreasing fast enough by itself</a:t>
            </a:r>
          </a:p>
        </p:txBody>
      </p:sp>
      <p:sp>
        <p:nvSpPr>
          <p:cNvPr id="4" name="Rectangle: Rounded Corners 3">
            <a:extLst>
              <a:ext uri="{FF2B5EF4-FFF2-40B4-BE49-F238E27FC236}">
                <a16:creationId xmlns:a16="http://schemas.microsoft.com/office/drawing/2014/main" id="{1CDD420A-88AB-4E15-9552-803ADDF83EA4}"/>
              </a:ext>
            </a:extLst>
          </p:cNvPr>
          <p:cNvSpPr/>
          <p:nvPr/>
        </p:nvSpPr>
        <p:spPr>
          <a:xfrm>
            <a:off x="864151" y="1276541"/>
            <a:ext cx="7224665" cy="760489"/>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Decreasing the interest rate risk: </a:t>
            </a:r>
          </a:p>
          <a:p>
            <a:pPr algn="ctr"/>
            <a:r>
              <a:rPr lang="en-GB" sz="2000" dirty="0"/>
              <a:t>refinancing variable-rate loans with fix-rate loans</a:t>
            </a:r>
          </a:p>
        </p:txBody>
      </p:sp>
      <p:sp>
        <p:nvSpPr>
          <p:cNvPr id="38" name="Rectangle: Rounded Corners 37">
            <a:extLst>
              <a:ext uri="{FF2B5EF4-FFF2-40B4-BE49-F238E27FC236}">
                <a16:creationId xmlns:a16="http://schemas.microsoft.com/office/drawing/2014/main" id="{8A33B412-EFA1-4D35-9955-04E3881959AF}"/>
              </a:ext>
            </a:extLst>
          </p:cNvPr>
          <p:cNvSpPr/>
          <p:nvPr/>
        </p:nvSpPr>
        <p:spPr>
          <a:xfrm>
            <a:off x="846040" y="2100404"/>
            <a:ext cx="3512745" cy="23855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FF0000"/>
                </a:solidFill>
              </a:rPr>
              <a:t>Market friction I: </a:t>
            </a:r>
          </a:p>
          <a:p>
            <a:pPr algn="ctr">
              <a:spcAft>
                <a:spcPts val="600"/>
              </a:spcAft>
            </a:pPr>
            <a:r>
              <a:rPr lang="en-GB" sz="2400" b="1" dirty="0">
                <a:solidFill>
                  <a:srgbClr val="FF0000"/>
                </a:solidFill>
              </a:rPr>
              <a:t>Unsatisfying financial awareness</a:t>
            </a:r>
          </a:p>
          <a:p>
            <a:pPr algn="ctr"/>
            <a:r>
              <a:rPr lang="en-GB" i="1" dirty="0">
                <a:solidFill>
                  <a:srgbClr val="FF0000"/>
                </a:solidFill>
              </a:rPr>
              <a:t>The debtor cannot identify the risk, or cannot assess the extent of it, or cannot react to it</a:t>
            </a:r>
          </a:p>
        </p:txBody>
      </p:sp>
      <p:sp>
        <p:nvSpPr>
          <p:cNvPr id="39" name="Rectangle: Rounded Corners 38">
            <a:extLst>
              <a:ext uri="{FF2B5EF4-FFF2-40B4-BE49-F238E27FC236}">
                <a16:creationId xmlns:a16="http://schemas.microsoft.com/office/drawing/2014/main" id="{B05805F3-7BED-4340-80B2-D5396ADFE269}"/>
              </a:ext>
            </a:extLst>
          </p:cNvPr>
          <p:cNvSpPr/>
          <p:nvPr/>
        </p:nvSpPr>
        <p:spPr>
          <a:xfrm>
            <a:off x="4572000" y="2100404"/>
            <a:ext cx="3512745" cy="2408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FF0000"/>
                </a:solidFill>
              </a:rPr>
              <a:t>Market friction II:</a:t>
            </a:r>
          </a:p>
          <a:p>
            <a:pPr algn="ctr">
              <a:spcAft>
                <a:spcPts val="600"/>
              </a:spcAft>
            </a:pPr>
            <a:r>
              <a:rPr lang="en-GB" sz="2400" b="1" dirty="0">
                <a:solidFill>
                  <a:srgbClr val="FF0000"/>
                </a:solidFill>
              </a:rPr>
              <a:t>High refinancing costs</a:t>
            </a:r>
          </a:p>
          <a:p>
            <a:pPr algn="ctr"/>
            <a:r>
              <a:rPr lang="en-GB" i="1" dirty="0">
                <a:solidFill>
                  <a:srgbClr val="FF0000"/>
                </a:solidFill>
              </a:rPr>
              <a:t>The debtor cannot take out a loan with such low interest rate spread, which would compensate the one-off costs of refinancing</a:t>
            </a:r>
          </a:p>
        </p:txBody>
      </p:sp>
      <p:cxnSp>
        <p:nvCxnSpPr>
          <p:cNvPr id="41" name="Straight Arrow Connector 40">
            <a:extLst>
              <a:ext uri="{FF2B5EF4-FFF2-40B4-BE49-F238E27FC236}">
                <a16:creationId xmlns:a16="http://schemas.microsoft.com/office/drawing/2014/main" id="{8871550F-CB53-469E-84EF-5611FF0C0C3E}"/>
              </a:ext>
            </a:extLst>
          </p:cNvPr>
          <p:cNvCxnSpPr>
            <a:cxnSpLocks/>
            <a:stCxn id="39" idx="2"/>
          </p:cNvCxnSpPr>
          <p:nvPr/>
        </p:nvCxnSpPr>
        <p:spPr>
          <a:xfrm>
            <a:off x="6328373" y="4508626"/>
            <a:ext cx="0" cy="2353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1439D1-EA60-4F69-B20B-5F21F82E7C39}"/>
              </a:ext>
            </a:extLst>
          </p:cNvPr>
          <p:cNvCxnSpPr>
            <a:cxnSpLocks/>
          </p:cNvCxnSpPr>
          <p:nvPr/>
        </p:nvCxnSpPr>
        <p:spPr>
          <a:xfrm>
            <a:off x="2602413" y="4504094"/>
            <a:ext cx="1" cy="2353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CDFF2464-2FCB-4130-BCF2-65ECFEFAA66C}"/>
              </a:ext>
            </a:extLst>
          </p:cNvPr>
          <p:cNvSpPr/>
          <p:nvPr/>
        </p:nvSpPr>
        <p:spPr>
          <a:xfrm>
            <a:off x="864151" y="4744020"/>
            <a:ext cx="3512741" cy="112263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2"/>
                </a:solidFill>
              </a:rPr>
              <a:t>2015: the loans converted to forint could be refinanced preferentially, still, </a:t>
            </a:r>
            <a:r>
              <a:rPr lang="en-GB" sz="1600" b="1" i="1" dirty="0">
                <a:solidFill>
                  <a:schemeClr val="tx2"/>
                </a:solidFill>
              </a:rPr>
              <a:t>barely 1.5 per cent of loans outstanding utilized this possibility</a:t>
            </a:r>
          </a:p>
        </p:txBody>
      </p:sp>
      <p:sp>
        <p:nvSpPr>
          <p:cNvPr id="47" name="Rectangle: Rounded Corners 46">
            <a:extLst>
              <a:ext uri="{FF2B5EF4-FFF2-40B4-BE49-F238E27FC236}">
                <a16:creationId xmlns:a16="http://schemas.microsoft.com/office/drawing/2014/main" id="{D44CEC49-2CB8-4B71-9384-0B7475B06ADE}"/>
              </a:ext>
            </a:extLst>
          </p:cNvPr>
          <p:cNvSpPr/>
          <p:nvPr/>
        </p:nvSpPr>
        <p:spPr>
          <a:xfrm>
            <a:off x="864151" y="5889288"/>
            <a:ext cx="3512741" cy="680902"/>
          </a:xfrm>
          <a:prstGeom prst="roundRect">
            <a:avLst/>
          </a:prstGeom>
          <a:solidFill>
            <a:schemeClr val="tx2">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2"/>
                </a:solidFill>
              </a:rPr>
              <a:t>2019: questionnaire-based survey</a:t>
            </a:r>
          </a:p>
        </p:txBody>
      </p:sp>
      <p:sp>
        <p:nvSpPr>
          <p:cNvPr id="49" name="Rectangle: Rounded Corners 48">
            <a:extLst>
              <a:ext uri="{FF2B5EF4-FFF2-40B4-BE49-F238E27FC236}">
                <a16:creationId xmlns:a16="http://schemas.microsoft.com/office/drawing/2014/main" id="{CD1FFACB-FDBA-4314-B9AB-261537B7056E}"/>
              </a:ext>
            </a:extLst>
          </p:cNvPr>
          <p:cNvSpPr/>
          <p:nvPr/>
        </p:nvSpPr>
        <p:spPr>
          <a:xfrm>
            <a:off x="4571987" y="4744020"/>
            <a:ext cx="3512745" cy="112263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2"/>
                </a:solidFill>
              </a:rPr>
              <a:t>We </a:t>
            </a:r>
            <a:r>
              <a:rPr lang="en-GB" sz="1600" i="1" dirty="0" err="1">
                <a:solidFill>
                  <a:schemeClr val="tx2"/>
                </a:solidFill>
              </a:rPr>
              <a:t>analyzed</a:t>
            </a:r>
            <a:r>
              <a:rPr lang="en-GB" sz="1600" i="1" dirty="0">
                <a:solidFill>
                  <a:schemeClr val="tx2"/>
                </a:solidFill>
              </a:rPr>
              <a:t> what is the share of loans which are </a:t>
            </a:r>
            <a:r>
              <a:rPr lang="en-GB" sz="1600" b="1" i="1" dirty="0">
                <a:solidFill>
                  <a:schemeClr val="tx2"/>
                </a:solidFill>
              </a:rPr>
              <a:t>profitably </a:t>
            </a:r>
            <a:r>
              <a:rPr lang="en-GB" sz="1600" b="1" i="1" dirty="0" err="1">
                <a:solidFill>
                  <a:schemeClr val="tx2"/>
                </a:solidFill>
              </a:rPr>
              <a:t>refinanceable</a:t>
            </a:r>
            <a:r>
              <a:rPr lang="en-GB" sz="1600" b="1" i="1" dirty="0">
                <a:solidFill>
                  <a:schemeClr val="tx2"/>
                </a:solidFill>
              </a:rPr>
              <a:t> </a:t>
            </a:r>
            <a:r>
              <a:rPr lang="en-GB" sz="1600" i="1" dirty="0">
                <a:solidFill>
                  <a:schemeClr val="tx2"/>
                </a:solidFill>
              </a:rPr>
              <a:t>with </a:t>
            </a:r>
            <a:r>
              <a:rPr lang="en-GB" sz="1600" b="1" i="1" dirty="0">
                <a:solidFill>
                  <a:schemeClr val="tx2"/>
                </a:solidFill>
              </a:rPr>
              <a:t>another variable-rate loan.</a:t>
            </a:r>
            <a:endParaRPr lang="en-GB" sz="1600" i="1" dirty="0">
              <a:solidFill>
                <a:schemeClr val="tx2"/>
              </a:solidFill>
            </a:endParaRPr>
          </a:p>
        </p:txBody>
      </p:sp>
      <p:sp>
        <p:nvSpPr>
          <p:cNvPr id="50" name="Rectangle: Rounded Corners 49">
            <a:extLst>
              <a:ext uri="{FF2B5EF4-FFF2-40B4-BE49-F238E27FC236}">
                <a16:creationId xmlns:a16="http://schemas.microsoft.com/office/drawing/2014/main" id="{D7E5CDE7-BF4C-4574-8059-2DBFDE38C510}"/>
              </a:ext>
            </a:extLst>
          </p:cNvPr>
          <p:cNvSpPr/>
          <p:nvPr/>
        </p:nvSpPr>
        <p:spPr>
          <a:xfrm>
            <a:off x="4571986" y="5889288"/>
            <a:ext cx="3512745" cy="680902"/>
          </a:xfrm>
          <a:prstGeom prst="roundRect">
            <a:avLst/>
          </a:prstGeom>
          <a:solidFill>
            <a:schemeClr val="tx2">
              <a:lumMod val="10000"/>
              <a:lumOff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2"/>
                </a:solidFill>
              </a:rPr>
              <a:t>22-31 per cent of loans outstanding</a:t>
            </a:r>
          </a:p>
        </p:txBody>
      </p:sp>
    </p:spTree>
    <p:extLst>
      <p:ext uri="{BB962C8B-B14F-4D97-AF65-F5344CB8AC3E}">
        <p14:creationId xmlns:p14="http://schemas.microsoft.com/office/powerpoint/2010/main" val="159044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2D195-733A-4981-84B7-99895EBC9B26}"/>
              </a:ext>
            </a:extLst>
          </p:cNvPr>
          <p:cNvPicPr>
            <a:picLocks noChangeAspect="1"/>
          </p:cNvPicPr>
          <p:nvPr/>
        </p:nvPicPr>
        <p:blipFill>
          <a:blip r:embed="rId2"/>
          <a:stretch>
            <a:fillRect/>
          </a:stretch>
        </p:blipFill>
        <p:spPr>
          <a:xfrm>
            <a:off x="1689463" y="1001027"/>
            <a:ext cx="5174070" cy="3908994"/>
          </a:xfrm>
          <a:prstGeom prst="rect">
            <a:avLst/>
          </a:prstGeom>
        </p:spPr>
      </p:pic>
      <p:sp>
        <p:nvSpPr>
          <p:cNvPr id="3" name="Title 2">
            <a:extLst>
              <a:ext uri="{FF2B5EF4-FFF2-40B4-BE49-F238E27FC236}">
                <a16:creationId xmlns:a16="http://schemas.microsoft.com/office/drawing/2014/main" id="{320EE69C-91AF-47DE-9DAE-F4296ABB85F0}"/>
              </a:ext>
            </a:extLst>
          </p:cNvPr>
          <p:cNvSpPr>
            <a:spLocks noGrp="1"/>
          </p:cNvSpPr>
          <p:nvPr>
            <p:ph type="title"/>
          </p:nvPr>
        </p:nvSpPr>
        <p:spPr>
          <a:xfrm>
            <a:off x="506992" y="310448"/>
            <a:ext cx="8286750" cy="612000"/>
          </a:xfrm>
        </p:spPr>
        <p:txBody>
          <a:bodyPr>
            <a:noAutofit/>
          </a:bodyPr>
          <a:lstStyle/>
          <a:p>
            <a:r>
              <a:rPr lang="en-GB" sz="2400" dirty="0"/>
              <a:t>14 per cent underestimate, 42 per cent cannot estimate the effect of interest rate risk</a:t>
            </a:r>
          </a:p>
        </p:txBody>
      </p:sp>
      <p:sp>
        <p:nvSpPr>
          <p:cNvPr id="6" name="TextBox 5">
            <a:extLst>
              <a:ext uri="{FF2B5EF4-FFF2-40B4-BE49-F238E27FC236}">
                <a16:creationId xmlns:a16="http://schemas.microsoft.com/office/drawing/2014/main" id="{2A4FB500-BE35-4725-A62F-BBD1C207C3BE}"/>
              </a:ext>
            </a:extLst>
          </p:cNvPr>
          <p:cNvSpPr txBox="1"/>
          <p:nvPr/>
        </p:nvSpPr>
        <p:spPr>
          <a:xfrm>
            <a:off x="296091" y="4939669"/>
            <a:ext cx="8847909" cy="646331"/>
          </a:xfrm>
          <a:prstGeom prst="rect">
            <a:avLst/>
          </a:prstGeom>
          <a:noFill/>
        </p:spPr>
        <p:txBody>
          <a:bodyPr wrap="square" rtlCol="0">
            <a:spAutoFit/>
          </a:bodyPr>
          <a:lstStyle/>
          <a:p>
            <a:pPr algn="r"/>
            <a:r>
              <a:rPr lang="en-US" cap="all" spc="113" dirty="0">
                <a:solidFill>
                  <a:schemeClr val="tx2"/>
                </a:solidFill>
              </a:rPr>
              <a:t>Impact of a 1 percentage point rise in the interest rate on loan</a:t>
            </a:r>
            <a:r>
              <a:rPr lang="hu-HU" cap="all" spc="113" dirty="0">
                <a:solidFill>
                  <a:schemeClr val="tx2"/>
                </a:solidFill>
              </a:rPr>
              <a:t> </a:t>
            </a:r>
            <a:r>
              <a:rPr lang="en-US" cap="all" spc="113" dirty="0">
                <a:solidFill>
                  <a:schemeClr val="tx2"/>
                </a:solidFill>
              </a:rPr>
              <a:t>instalment</a:t>
            </a:r>
            <a:endParaRPr lang="hu-HU" cap="all" spc="113" dirty="0">
              <a:solidFill>
                <a:schemeClr val="tx2"/>
              </a:solidFill>
            </a:endParaRPr>
          </a:p>
        </p:txBody>
      </p:sp>
      <p:sp>
        <p:nvSpPr>
          <p:cNvPr id="7" name="TextBox 6">
            <a:extLst>
              <a:ext uri="{FF2B5EF4-FFF2-40B4-BE49-F238E27FC236}">
                <a16:creationId xmlns:a16="http://schemas.microsoft.com/office/drawing/2014/main" id="{41976CF9-C5C3-46E1-B555-A2F22D039CF4}"/>
              </a:ext>
            </a:extLst>
          </p:cNvPr>
          <p:cNvSpPr txBox="1"/>
          <p:nvPr/>
        </p:nvSpPr>
        <p:spPr>
          <a:xfrm>
            <a:off x="-1" y="5511478"/>
            <a:ext cx="9144001" cy="1346522"/>
          </a:xfrm>
          <a:prstGeom prst="rect">
            <a:avLst/>
          </a:prstGeom>
          <a:noFill/>
        </p:spPr>
        <p:txBody>
          <a:bodyPr wrap="square" rtlCol="0">
            <a:spAutoFit/>
          </a:bodyPr>
          <a:lstStyle/>
          <a:p>
            <a:pPr algn="r"/>
            <a:r>
              <a:rPr lang="en-GB" sz="1350" dirty="0">
                <a:solidFill>
                  <a:srgbClr val="232157"/>
                </a:solidFill>
              </a:rPr>
              <a:t>Note: Exact wording of the question: "The monthly instalment of a loan of HUF 10 million with a maturity of 20 years and an annual interest rate of 5 per cent is HUF 66,000. If in the first years of the repayment the loan interest rises from 5 per cent to 6 per cent, by what amount will the monthly instalment of this loan increase without changing the maturity?" Responses could be given by selecting one of the categories shown on the chart. We depicted the right answer in green colour, while the red colour shows respondents, who underestimated the risk or did not try to estimate it at all.</a:t>
            </a:r>
            <a:r>
              <a:rPr lang="hu-HU" sz="1350" dirty="0">
                <a:solidFill>
                  <a:srgbClr val="232157"/>
                </a:solidFill>
              </a:rPr>
              <a:t> </a:t>
            </a:r>
            <a:r>
              <a:rPr lang="en-GB" sz="1350" dirty="0">
                <a:solidFill>
                  <a:srgbClr val="232157"/>
                </a:solidFill>
              </a:rPr>
              <a:t>Source </a:t>
            </a:r>
            <a:r>
              <a:rPr lang="en-GB" sz="1400" dirty="0"/>
              <a:t>| </a:t>
            </a:r>
            <a:r>
              <a:rPr lang="en-GB" sz="1350" dirty="0" err="1">
                <a:solidFill>
                  <a:srgbClr val="232157"/>
                </a:solidFill>
              </a:rPr>
              <a:t>MNB</a:t>
            </a:r>
            <a:r>
              <a:rPr lang="en-GB" sz="1350" dirty="0">
                <a:solidFill>
                  <a:srgbClr val="232157"/>
                </a:solidFill>
              </a:rPr>
              <a:t>, </a:t>
            </a:r>
            <a:r>
              <a:rPr lang="en-GB" sz="1350" dirty="0" err="1">
                <a:solidFill>
                  <a:srgbClr val="232157"/>
                </a:solidFill>
              </a:rPr>
              <a:t>Századvég</a:t>
            </a:r>
            <a:r>
              <a:rPr lang="en-GB" sz="1350" dirty="0">
                <a:solidFill>
                  <a:srgbClr val="232157"/>
                </a:solidFill>
              </a:rPr>
              <a:t> survey</a:t>
            </a:r>
          </a:p>
          <a:p>
            <a:pPr algn="r"/>
            <a:endParaRPr lang="en-GB" sz="1350" dirty="0">
              <a:solidFill>
                <a:srgbClr val="232157"/>
              </a:solidFill>
            </a:endParaRPr>
          </a:p>
        </p:txBody>
      </p:sp>
      <p:pic>
        <p:nvPicPr>
          <p:cNvPr id="8" name="Picture 7">
            <a:extLst>
              <a:ext uri="{FF2B5EF4-FFF2-40B4-BE49-F238E27FC236}">
                <a16:creationId xmlns:a16="http://schemas.microsoft.com/office/drawing/2014/main" id="{278345CB-0D11-4B91-8951-CA0D5E114D5C}"/>
              </a:ext>
            </a:extLst>
          </p:cNvPr>
          <p:cNvPicPr>
            <a:picLocks noChangeAspect="1"/>
          </p:cNvPicPr>
          <p:nvPr/>
        </p:nvPicPr>
        <p:blipFill>
          <a:blip r:embed="rId3"/>
          <a:stretch>
            <a:fillRect/>
          </a:stretch>
        </p:blipFill>
        <p:spPr>
          <a:xfrm>
            <a:off x="2979404" y="1503397"/>
            <a:ext cx="439713" cy="408436"/>
          </a:xfrm>
          <a:prstGeom prst="rect">
            <a:avLst/>
          </a:prstGeom>
        </p:spPr>
      </p:pic>
      <p:pic>
        <p:nvPicPr>
          <p:cNvPr id="9" name="Picture 8">
            <a:extLst>
              <a:ext uri="{FF2B5EF4-FFF2-40B4-BE49-F238E27FC236}">
                <a16:creationId xmlns:a16="http://schemas.microsoft.com/office/drawing/2014/main" id="{4FD7CC46-C654-4683-A60D-47BF091875AF}"/>
              </a:ext>
            </a:extLst>
          </p:cNvPr>
          <p:cNvPicPr>
            <a:picLocks noChangeAspect="1"/>
          </p:cNvPicPr>
          <p:nvPr/>
        </p:nvPicPr>
        <p:blipFill>
          <a:blip r:embed="rId4"/>
          <a:stretch>
            <a:fillRect/>
          </a:stretch>
        </p:blipFill>
        <p:spPr>
          <a:xfrm>
            <a:off x="5153052" y="1026694"/>
            <a:ext cx="365082" cy="359047"/>
          </a:xfrm>
          <a:prstGeom prst="rect">
            <a:avLst/>
          </a:prstGeom>
        </p:spPr>
      </p:pic>
      <p:sp>
        <p:nvSpPr>
          <p:cNvPr id="10" name="Rectangle: Rounded Corners 9">
            <a:extLst>
              <a:ext uri="{FF2B5EF4-FFF2-40B4-BE49-F238E27FC236}">
                <a16:creationId xmlns:a16="http://schemas.microsoft.com/office/drawing/2014/main" id="{AB7AC1FE-FC79-4EBC-8E91-8A7D9BF9C19C}"/>
              </a:ext>
            </a:extLst>
          </p:cNvPr>
          <p:cNvSpPr/>
          <p:nvPr/>
        </p:nvSpPr>
        <p:spPr>
          <a:xfrm>
            <a:off x="3553858" y="2466563"/>
            <a:ext cx="1468376" cy="612000"/>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11" name="TextBox 10">
            <a:extLst>
              <a:ext uri="{FF2B5EF4-FFF2-40B4-BE49-F238E27FC236}">
                <a16:creationId xmlns:a16="http://schemas.microsoft.com/office/drawing/2014/main" id="{F21B0FD4-4977-4A5A-8448-FB805615D947}"/>
              </a:ext>
            </a:extLst>
          </p:cNvPr>
          <p:cNvSpPr txBox="1"/>
          <p:nvPr/>
        </p:nvSpPr>
        <p:spPr>
          <a:xfrm>
            <a:off x="3553857" y="2587897"/>
            <a:ext cx="1468377" cy="369332"/>
          </a:xfrm>
          <a:prstGeom prst="rect">
            <a:avLst/>
          </a:prstGeom>
          <a:noFill/>
        </p:spPr>
        <p:txBody>
          <a:bodyPr wrap="square" rtlCol="0">
            <a:spAutoFit/>
          </a:bodyPr>
          <a:lstStyle/>
          <a:p>
            <a:r>
              <a:rPr lang="hu-HU" b="1" dirty="0" err="1">
                <a:solidFill>
                  <a:schemeClr val="bg1"/>
                </a:solidFill>
              </a:rPr>
              <a:t>overestimate</a:t>
            </a:r>
            <a:endParaRPr lang="hu-HU" b="1" dirty="0">
              <a:solidFill>
                <a:schemeClr val="bg1"/>
              </a:solidFill>
            </a:endParaRPr>
          </a:p>
        </p:txBody>
      </p:sp>
      <p:pic>
        <p:nvPicPr>
          <p:cNvPr id="12" name="Picture 11">
            <a:extLst>
              <a:ext uri="{FF2B5EF4-FFF2-40B4-BE49-F238E27FC236}">
                <a16:creationId xmlns:a16="http://schemas.microsoft.com/office/drawing/2014/main" id="{F7F2A07E-B0DA-4366-9A72-06B6294FCCE1}"/>
              </a:ext>
            </a:extLst>
          </p:cNvPr>
          <p:cNvPicPr>
            <a:picLocks noChangeAspect="1"/>
          </p:cNvPicPr>
          <p:nvPr/>
        </p:nvPicPr>
        <p:blipFill>
          <a:blip r:embed="rId4"/>
          <a:stretch>
            <a:fillRect/>
          </a:stretch>
        </p:blipFill>
        <p:spPr>
          <a:xfrm>
            <a:off x="2281334" y="2766659"/>
            <a:ext cx="340326" cy="334700"/>
          </a:xfrm>
          <a:prstGeom prst="rect">
            <a:avLst/>
          </a:prstGeom>
        </p:spPr>
      </p:pic>
      <p:sp>
        <p:nvSpPr>
          <p:cNvPr id="13" name="Left Brace 12">
            <a:extLst>
              <a:ext uri="{FF2B5EF4-FFF2-40B4-BE49-F238E27FC236}">
                <a16:creationId xmlns:a16="http://schemas.microsoft.com/office/drawing/2014/main" id="{33536201-42A1-4998-8A40-9ADB88674B29}"/>
              </a:ext>
            </a:extLst>
          </p:cNvPr>
          <p:cNvSpPr/>
          <p:nvPr/>
        </p:nvSpPr>
        <p:spPr>
          <a:xfrm rot="5400000">
            <a:off x="4057077" y="2592905"/>
            <a:ext cx="461937" cy="1468377"/>
          </a:xfrm>
          <a:prstGeom prst="leftBrace">
            <a:avLst/>
          </a:prstGeom>
          <a:noFill/>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 name="Rectangle: Rounded Corners 13">
            <a:extLst>
              <a:ext uri="{FF2B5EF4-FFF2-40B4-BE49-F238E27FC236}">
                <a16:creationId xmlns:a16="http://schemas.microsoft.com/office/drawing/2014/main" id="{68D0F276-60B3-4352-B8C1-976B09FA241A}"/>
              </a:ext>
            </a:extLst>
          </p:cNvPr>
          <p:cNvSpPr/>
          <p:nvPr/>
        </p:nvSpPr>
        <p:spPr>
          <a:xfrm>
            <a:off x="2092417" y="2016348"/>
            <a:ext cx="886987" cy="654554"/>
          </a:xfrm>
          <a:prstGeom prst="round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15" name="TextBox 14">
            <a:extLst>
              <a:ext uri="{FF2B5EF4-FFF2-40B4-BE49-F238E27FC236}">
                <a16:creationId xmlns:a16="http://schemas.microsoft.com/office/drawing/2014/main" id="{7E99D560-8422-43D3-9C15-FB10CFBDA2A5}"/>
              </a:ext>
            </a:extLst>
          </p:cNvPr>
          <p:cNvSpPr txBox="1"/>
          <p:nvPr/>
        </p:nvSpPr>
        <p:spPr>
          <a:xfrm>
            <a:off x="2019198" y="1989447"/>
            <a:ext cx="1023106" cy="646331"/>
          </a:xfrm>
          <a:prstGeom prst="rect">
            <a:avLst/>
          </a:prstGeom>
          <a:noFill/>
        </p:spPr>
        <p:txBody>
          <a:bodyPr wrap="square" rtlCol="0">
            <a:spAutoFit/>
          </a:bodyPr>
          <a:lstStyle/>
          <a:p>
            <a:pPr algn="ctr"/>
            <a:r>
              <a:rPr lang="hu-HU" b="1" dirty="0" err="1">
                <a:solidFill>
                  <a:schemeClr val="bg1"/>
                </a:solidFill>
              </a:rPr>
              <a:t>under-estimate</a:t>
            </a:r>
            <a:endParaRPr lang="hu-HU" b="1" dirty="0">
              <a:solidFill>
                <a:schemeClr val="bg1"/>
              </a:solidFill>
            </a:endParaRPr>
          </a:p>
        </p:txBody>
      </p:sp>
    </p:spTree>
    <p:extLst>
      <p:ext uri="{BB962C8B-B14F-4D97-AF65-F5344CB8AC3E}">
        <p14:creationId xmlns:p14="http://schemas.microsoft.com/office/powerpoint/2010/main" val="23985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EE69C-91AF-47DE-9DAE-F4296ABB85F0}"/>
              </a:ext>
            </a:extLst>
          </p:cNvPr>
          <p:cNvSpPr>
            <a:spLocks noGrp="1"/>
          </p:cNvSpPr>
          <p:nvPr>
            <p:ph type="title"/>
          </p:nvPr>
        </p:nvSpPr>
        <p:spPr>
          <a:xfrm>
            <a:off x="391886" y="310448"/>
            <a:ext cx="7894864" cy="612000"/>
          </a:xfrm>
        </p:spPr>
        <p:txBody>
          <a:bodyPr>
            <a:noAutofit/>
          </a:bodyPr>
          <a:lstStyle/>
          <a:p>
            <a:r>
              <a:rPr lang="en-GB" sz="2400"/>
              <a:t>Taking out fixed rate loans became the norm</a:t>
            </a:r>
          </a:p>
        </p:txBody>
      </p:sp>
      <p:sp>
        <p:nvSpPr>
          <p:cNvPr id="6" name="TextBox 5">
            <a:extLst>
              <a:ext uri="{FF2B5EF4-FFF2-40B4-BE49-F238E27FC236}">
                <a16:creationId xmlns:a16="http://schemas.microsoft.com/office/drawing/2014/main" id="{2A4FB500-BE35-4725-A62F-BBD1C207C3BE}"/>
              </a:ext>
            </a:extLst>
          </p:cNvPr>
          <p:cNvSpPr txBox="1"/>
          <p:nvPr/>
        </p:nvSpPr>
        <p:spPr>
          <a:xfrm>
            <a:off x="714831" y="5454238"/>
            <a:ext cx="8351072" cy="369332"/>
          </a:xfrm>
          <a:prstGeom prst="rect">
            <a:avLst/>
          </a:prstGeom>
          <a:noFill/>
        </p:spPr>
        <p:txBody>
          <a:bodyPr wrap="square" rtlCol="0">
            <a:spAutoFit/>
          </a:bodyPr>
          <a:lstStyle/>
          <a:p>
            <a:pPr algn="r"/>
            <a:r>
              <a:rPr lang="en-GB" cap="all" spc="113">
                <a:solidFill>
                  <a:schemeClr val="tx2"/>
                </a:solidFill>
              </a:rPr>
              <a:t>What aspects would you consider when taking a housing loan?</a:t>
            </a:r>
          </a:p>
        </p:txBody>
      </p:sp>
      <p:sp>
        <p:nvSpPr>
          <p:cNvPr id="7" name="TextBox 6">
            <a:extLst>
              <a:ext uri="{FF2B5EF4-FFF2-40B4-BE49-F238E27FC236}">
                <a16:creationId xmlns:a16="http://schemas.microsoft.com/office/drawing/2014/main" id="{41976CF9-C5C3-46E1-B555-A2F22D039CF4}"/>
              </a:ext>
            </a:extLst>
          </p:cNvPr>
          <p:cNvSpPr txBox="1"/>
          <p:nvPr/>
        </p:nvSpPr>
        <p:spPr>
          <a:xfrm>
            <a:off x="463852" y="5851366"/>
            <a:ext cx="8602051" cy="1138773"/>
          </a:xfrm>
          <a:prstGeom prst="rect">
            <a:avLst/>
          </a:prstGeom>
          <a:noFill/>
        </p:spPr>
        <p:txBody>
          <a:bodyPr wrap="square" rtlCol="0">
            <a:spAutoFit/>
          </a:bodyPr>
          <a:lstStyle/>
          <a:p>
            <a:pPr algn="r"/>
            <a:r>
              <a:rPr lang="en-GB" sz="1350">
                <a:solidFill>
                  <a:srgbClr val="232157"/>
                </a:solidFill>
              </a:rPr>
              <a:t>Note: The respondents could select the three most important criteria. * In the survey in 2017 it was not asked whether the respondent preferred long to short maturity, or mortgage collateral to the absence thereof, only whether they would give consideration to the maturity and the mortgage collateral. Due to this, in the case of these criteria we indicated the same values. </a:t>
            </a:r>
            <a:r>
              <a:rPr lang="en-GB" sz="1350">
                <a:solidFill>
                  <a:schemeClr val="tx2"/>
                </a:solidFill>
              </a:rPr>
              <a:t>Source | MNB, Századvég survey</a:t>
            </a:r>
          </a:p>
          <a:p>
            <a:pPr algn="r"/>
            <a:endParaRPr lang="en-GB" sz="1350">
              <a:solidFill>
                <a:srgbClr val="232157"/>
              </a:solidFill>
            </a:endParaRPr>
          </a:p>
        </p:txBody>
      </p:sp>
      <p:sp>
        <p:nvSpPr>
          <p:cNvPr id="9" name="Rectangle: Rounded Corners 8">
            <a:extLst>
              <a:ext uri="{FF2B5EF4-FFF2-40B4-BE49-F238E27FC236}">
                <a16:creationId xmlns:a16="http://schemas.microsoft.com/office/drawing/2014/main" id="{F34646CD-92FF-49F4-9514-C7AC5D3A91D6}"/>
              </a:ext>
            </a:extLst>
          </p:cNvPr>
          <p:cNvSpPr/>
          <p:nvPr/>
        </p:nvSpPr>
        <p:spPr>
          <a:xfrm>
            <a:off x="5952993" y="2483893"/>
            <a:ext cx="3112910" cy="1071726"/>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a:solidFill>
                  <a:schemeClr val="bg1"/>
                </a:solidFill>
              </a:rPr>
              <a:t>Nearly 90 per cent of households is willing to assume a realistic or greater increase in instalments for interest rate fixation.</a:t>
            </a:r>
          </a:p>
        </p:txBody>
      </p:sp>
      <p:sp>
        <p:nvSpPr>
          <p:cNvPr id="13" name="Rectangle: Rounded Corners 12">
            <a:extLst>
              <a:ext uri="{FF2B5EF4-FFF2-40B4-BE49-F238E27FC236}">
                <a16:creationId xmlns:a16="http://schemas.microsoft.com/office/drawing/2014/main" id="{3C4CD11A-780A-4058-9D7B-C38CB9DC4601}"/>
              </a:ext>
            </a:extLst>
          </p:cNvPr>
          <p:cNvSpPr/>
          <p:nvPr/>
        </p:nvSpPr>
        <p:spPr>
          <a:xfrm>
            <a:off x="5952993" y="1181912"/>
            <a:ext cx="3112910" cy="1271422"/>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a:solidFill>
                  <a:schemeClr val="bg1"/>
                </a:solidFill>
              </a:rPr>
              <a:t>The size of instalment and APRC were the most important aspect when choosing a loan 2 years ago, currently fixed-rate is the clear-cut preference.</a:t>
            </a:r>
          </a:p>
        </p:txBody>
      </p:sp>
      <p:sp>
        <p:nvSpPr>
          <p:cNvPr id="11" name="Rectangle: Rounded Corners 10">
            <a:extLst>
              <a:ext uri="{FF2B5EF4-FFF2-40B4-BE49-F238E27FC236}">
                <a16:creationId xmlns:a16="http://schemas.microsoft.com/office/drawing/2014/main" id="{7769502D-4286-4DB0-89ED-2CC667B64EC8}"/>
              </a:ext>
            </a:extLst>
          </p:cNvPr>
          <p:cNvSpPr/>
          <p:nvPr/>
        </p:nvSpPr>
        <p:spPr>
          <a:xfrm>
            <a:off x="5952993" y="3586178"/>
            <a:ext cx="3112910" cy="1071726"/>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a:solidFill>
                  <a:schemeClr val="bg1"/>
                </a:solidFill>
              </a:rPr>
              <a:t>However, the majority of respondents could not tell which is the fixed interest rate loan from a selected group of loan facilities.</a:t>
            </a:r>
          </a:p>
        </p:txBody>
      </p:sp>
      <p:pic>
        <p:nvPicPr>
          <p:cNvPr id="4" name="Picture 3">
            <a:extLst>
              <a:ext uri="{FF2B5EF4-FFF2-40B4-BE49-F238E27FC236}">
                <a16:creationId xmlns:a16="http://schemas.microsoft.com/office/drawing/2014/main" id="{4AB95FAE-730E-4013-8239-6DFBE4CE6E3C}"/>
              </a:ext>
            </a:extLst>
          </p:cNvPr>
          <p:cNvPicPr>
            <a:picLocks noChangeAspect="1"/>
          </p:cNvPicPr>
          <p:nvPr/>
        </p:nvPicPr>
        <p:blipFill>
          <a:blip r:embed="rId2"/>
          <a:stretch>
            <a:fillRect/>
          </a:stretch>
        </p:blipFill>
        <p:spPr>
          <a:xfrm>
            <a:off x="148910" y="922448"/>
            <a:ext cx="5717199" cy="4289122"/>
          </a:xfrm>
          <a:prstGeom prst="rect">
            <a:avLst/>
          </a:prstGeom>
        </p:spPr>
      </p:pic>
    </p:spTree>
    <p:extLst>
      <p:ext uri="{BB962C8B-B14F-4D97-AF65-F5344CB8AC3E}">
        <p14:creationId xmlns:p14="http://schemas.microsoft.com/office/powerpoint/2010/main" val="320351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184841"/>
            <a:ext cx="6633906" cy="2428357"/>
          </a:xfrm>
        </p:spPr>
        <p:txBody>
          <a:bodyPr/>
          <a:lstStyle/>
          <a:p>
            <a:r>
              <a:rPr lang="en-GB" dirty="0"/>
              <a:t>International</a:t>
            </a:r>
            <a:r>
              <a:rPr lang="hu-HU" dirty="0"/>
              <a:t> </a:t>
            </a:r>
            <a:r>
              <a:rPr lang="en-GB" dirty="0"/>
              <a:t>macroeconomic environment</a:t>
            </a:r>
            <a:br>
              <a:rPr lang="en-GB" dirty="0"/>
            </a:br>
            <a:r>
              <a:rPr lang="en-GB" sz="2000" i="1" dirty="0"/>
              <a:t>Decelerating</a:t>
            </a:r>
            <a:r>
              <a:rPr lang="hu-HU" sz="2000" i="1" dirty="0"/>
              <a:t> </a:t>
            </a:r>
            <a:r>
              <a:rPr lang="en-GB" sz="2000" i="1" dirty="0"/>
              <a:t>growth, </a:t>
            </a:r>
            <a:br>
              <a:rPr lang="hu-HU" sz="2000" i="1" dirty="0"/>
            </a:br>
            <a:r>
              <a:rPr lang="en-GB" sz="2000" i="1" dirty="0"/>
              <a:t>wait-and-see monetary policy</a:t>
            </a:r>
            <a:endParaRPr lang="en-GB" i="1" dirty="0"/>
          </a:p>
        </p:txBody>
      </p:sp>
    </p:spTree>
    <p:extLst>
      <p:ext uri="{BB962C8B-B14F-4D97-AF65-F5344CB8AC3E}">
        <p14:creationId xmlns:p14="http://schemas.microsoft.com/office/powerpoint/2010/main" val="387678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GB" sz="1800" dirty="0"/>
              <a:t>According to our estimate, on a market basis 22-31 per cent of loans outstanding would be profitably </a:t>
            </a:r>
            <a:r>
              <a:rPr lang="en-GB" sz="1800" dirty="0" err="1"/>
              <a:t>refinanceable</a:t>
            </a:r>
            <a:endParaRPr lang="en-GB" sz="1800" dirty="0"/>
          </a:p>
        </p:txBody>
      </p:sp>
      <p:sp>
        <p:nvSpPr>
          <p:cNvPr id="7" name="TextBox 6">
            <a:extLst>
              <a:ext uri="{FF2B5EF4-FFF2-40B4-BE49-F238E27FC236}">
                <a16:creationId xmlns:a16="http://schemas.microsoft.com/office/drawing/2014/main" id="{5F129D75-35BC-4211-B403-BEC8460FEC85}"/>
              </a:ext>
            </a:extLst>
          </p:cNvPr>
          <p:cNvSpPr txBox="1"/>
          <p:nvPr/>
        </p:nvSpPr>
        <p:spPr>
          <a:xfrm>
            <a:off x="478174" y="941282"/>
            <a:ext cx="2390115" cy="461665"/>
          </a:xfrm>
          <a:prstGeom prst="rect">
            <a:avLst/>
          </a:prstGeom>
          <a:noFill/>
        </p:spPr>
        <p:txBody>
          <a:bodyPr wrap="square" rtlCol="0">
            <a:spAutoFit/>
          </a:bodyPr>
          <a:lstStyle/>
          <a:p>
            <a:r>
              <a:rPr lang="en-GB" sz="2400" i="1" dirty="0">
                <a:solidFill>
                  <a:schemeClr val="tx2"/>
                </a:solidFill>
              </a:rPr>
              <a:t>What did we do?</a:t>
            </a:r>
          </a:p>
        </p:txBody>
      </p:sp>
      <p:sp>
        <p:nvSpPr>
          <p:cNvPr id="10" name="TextBox 9">
            <a:extLst>
              <a:ext uri="{FF2B5EF4-FFF2-40B4-BE49-F238E27FC236}">
                <a16:creationId xmlns:a16="http://schemas.microsoft.com/office/drawing/2014/main" id="{8FA55827-13A0-411B-8FDD-8D9201BD1473}"/>
              </a:ext>
            </a:extLst>
          </p:cNvPr>
          <p:cNvSpPr txBox="1"/>
          <p:nvPr/>
        </p:nvSpPr>
        <p:spPr>
          <a:xfrm>
            <a:off x="495451" y="1379323"/>
            <a:ext cx="8032082" cy="3724096"/>
          </a:xfrm>
          <a:prstGeom prst="rect">
            <a:avLst/>
          </a:prstGeom>
          <a:noFill/>
        </p:spPr>
        <p:txBody>
          <a:bodyPr wrap="square" rtlCol="0">
            <a:spAutoFit/>
          </a:bodyPr>
          <a:lstStyle/>
          <a:p>
            <a:pPr>
              <a:spcAft>
                <a:spcPts val="1200"/>
              </a:spcAft>
            </a:pPr>
            <a:r>
              <a:rPr lang="en-GB" sz="2400" dirty="0">
                <a:solidFill>
                  <a:schemeClr val="tx2"/>
                </a:solidFill>
              </a:rPr>
              <a:t>1. With the help of four methods, we estimated </a:t>
            </a:r>
            <a:r>
              <a:rPr lang="en-GB" sz="2400" b="1" dirty="0">
                <a:solidFill>
                  <a:schemeClr val="tx2"/>
                </a:solidFill>
              </a:rPr>
              <a:t>the spread with which the debtors can take out</a:t>
            </a:r>
            <a:r>
              <a:rPr lang="en-GB" sz="2400" dirty="0">
                <a:solidFill>
                  <a:schemeClr val="tx2"/>
                </a:solidFill>
              </a:rPr>
              <a:t> refinancing loans currently.</a:t>
            </a:r>
          </a:p>
          <a:p>
            <a:pPr>
              <a:spcAft>
                <a:spcPts val="1200"/>
              </a:spcAft>
            </a:pPr>
            <a:r>
              <a:rPr lang="en-GB" sz="2400" dirty="0">
                <a:solidFill>
                  <a:schemeClr val="tx2"/>
                </a:solidFill>
              </a:rPr>
              <a:t>2. We examined if the customer </a:t>
            </a:r>
            <a:r>
              <a:rPr lang="en-GB" sz="2400" b="1" dirty="0">
                <a:solidFill>
                  <a:schemeClr val="tx2"/>
                </a:solidFill>
              </a:rPr>
              <a:t>saves enough with the </a:t>
            </a:r>
            <a:r>
              <a:rPr lang="en-GB" sz="2400" dirty="0">
                <a:solidFill>
                  <a:schemeClr val="tx2"/>
                </a:solidFill>
              </a:rPr>
              <a:t>new spread on the remaining maturity to be </a:t>
            </a:r>
            <a:r>
              <a:rPr lang="en-GB" sz="2400" b="1" dirty="0">
                <a:solidFill>
                  <a:schemeClr val="tx2"/>
                </a:solidFill>
              </a:rPr>
              <a:t>compensated for the costs of refinancing</a:t>
            </a:r>
            <a:r>
              <a:rPr lang="en-GB" sz="2400" dirty="0">
                <a:solidFill>
                  <a:schemeClr val="tx2"/>
                </a:solidFill>
              </a:rPr>
              <a:t>. </a:t>
            </a:r>
          </a:p>
          <a:p>
            <a:pPr>
              <a:spcAft>
                <a:spcPts val="1200"/>
              </a:spcAft>
            </a:pPr>
            <a:r>
              <a:rPr lang="en-GB" sz="2400" dirty="0">
                <a:solidFill>
                  <a:schemeClr val="tx2"/>
                </a:solidFill>
              </a:rPr>
              <a:t>3. </a:t>
            </a:r>
            <a:r>
              <a:rPr lang="en-GB" sz="2400" b="1" dirty="0">
                <a:solidFill>
                  <a:schemeClr val="tx2"/>
                </a:solidFill>
              </a:rPr>
              <a:t>We excluded the debtors</a:t>
            </a:r>
            <a:r>
              <a:rPr lang="en-GB" sz="2400" dirty="0">
                <a:solidFill>
                  <a:schemeClr val="tx2"/>
                </a:solidFill>
              </a:rPr>
              <a:t> who would not be able to take out loans based on selected aspects (previous delinquency, high LTV ratio, low income, age).</a:t>
            </a:r>
          </a:p>
        </p:txBody>
      </p:sp>
      <p:sp>
        <p:nvSpPr>
          <p:cNvPr id="11" name="TextBox 10">
            <a:extLst>
              <a:ext uri="{FF2B5EF4-FFF2-40B4-BE49-F238E27FC236}">
                <a16:creationId xmlns:a16="http://schemas.microsoft.com/office/drawing/2014/main" id="{F8336912-7C54-4471-89F3-37A39C903F8B}"/>
              </a:ext>
            </a:extLst>
          </p:cNvPr>
          <p:cNvSpPr txBox="1"/>
          <p:nvPr/>
        </p:nvSpPr>
        <p:spPr>
          <a:xfrm>
            <a:off x="495451" y="5367307"/>
            <a:ext cx="8465820" cy="1323439"/>
          </a:xfrm>
          <a:prstGeom prst="rect">
            <a:avLst/>
          </a:prstGeom>
          <a:noFill/>
        </p:spPr>
        <p:txBody>
          <a:bodyPr wrap="square" rtlCol="0">
            <a:spAutoFit/>
          </a:bodyPr>
          <a:lstStyle/>
          <a:p>
            <a:r>
              <a:rPr lang="en-GB" sz="1600" i="1" dirty="0">
                <a:solidFill>
                  <a:schemeClr val="tx2"/>
                </a:solidFill>
              </a:rPr>
              <a:t>Due to the peculiarities of our data in our estimates we examined variable rate-variable rate loan refinancing, thus the estimate only indicates the order of magnitude concerning fix rate-variable rate loan refinancing. If the debtors:</a:t>
            </a:r>
          </a:p>
          <a:p>
            <a:pPr marL="285750" indent="-285750">
              <a:buFont typeface="Arial" panose="020B0604020202020204" pitchFamily="34" charset="0"/>
              <a:buChar char="•"/>
            </a:pPr>
            <a:r>
              <a:rPr lang="en-GB" sz="1600" i="1" dirty="0">
                <a:solidFill>
                  <a:schemeClr val="tx2"/>
                </a:solidFill>
              </a:rPr>
              <a:t>are willing to pay higher spreads for fix</a:t>
            </a:r>
            <a:r>
              <a:rPr lang="hu-HU" sz="1600" i="1" dirty="0" err="1">
                <a:solidFill>
                  <a:schemeClr val="tx2"/>
                </a:solidFill>
              </a:rPr>
              <a:t>ed</a:t>
            </a:r>
            <a:r>
              <a:rPr lang="en-GB" sz="1600" i="1" dirty="0">
                <a:solidFill>
                  <a:schemeClr val="tx2"/>
                </a:solidFill>
              </a:rPr>
              <a:t> instalments, we underestimated the ratio, </a:t>
            </a:r>
          </a:p>
          <a:p>
            <a:pPr marL="285750" indent="-285750">
              <a:buFont typeface="Arial" panose="020B0604020202020204" pitchFamily="34" charset="0"/>
              <a:buChar char="•"/>
            </a:pPr>
            <a:r>
              <a:rPr lang="en-GB" sz="1600" i="1" dirty="0">
                <a:solidFill>
                  <a:schemeClr val="tx2"/>
                </a:solidFill>
              </a:rPr>
              <a:t>are only willing to pay lower spreads, we overestimated the ratio.</a:t>
            </a:r>
          </a:p>
        </p:txBody>
      </p:sp>
      <p:sp>
        <p:nvSpPr>
          <p:cNvPr id="12" name="Rectangle 11">
            <a:extLst>
              <a:ext uri="{FF2B5EF4-FFF2-40B4-BE49-F238E27FC236}">
                <a16:creationId xmlns:a16="http://schemas.microsoft.com/office/drawing/2014/main" id="{EA44634A-09C6-48EC-83E8-0FF941D205A1}"/>
              </a:ext>
            </a:extLst>
          </p:cNvPr>
          <p:cNvSpPr/>
          <p:nvPr/>
        </p:nvSpPr>
        <p:spPr>
          <a:xfrm>
            <a:off x="478174" y="5103419"/>
            <a:ext cx="8465819" cy="26388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In detail:  Financial and Economic Review – June 2019</a:t>
            </a:r>
            <a:endParaRPr lang="en-GB" dirty="0">
              <a:solidFill>
                <a:schemeClr val="tx2"/>
              </a:solidFill>
            </a:endParaRPr>
          </a:p>
        </p:txBody>
      </p:sp>
    </p:spTree>
    <p:extLst>
      <p:ext uri="{BB962C8B-B14F-4D97-AF65-F5344CB8AC3E}">
        <p14:creationId xmlns:p14="http://schemas.microsoft.com/office/powerpoint/2010/main" val="334362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380244" y="310448"/>
            <a:ext cx="7708571" cy="612000"/>
          </a:xfrm>
        </p:spPr>
        <p:txBody>
          <a:bodyPr>
            <a:noAutofit/>
          </a:bodyPr>
          <a:lstStyle/>
          <a:p>
            <a:r>
              <a:rPr lang="en-GB" sz="2400"/>
              <a:t>MNB recommendation concerning interest rate risks: targeted information, lower costs</a:t>
            </a:r>
          </a:p>
        </p:txBody>
      </p:sp>
      <p:sp>
        <p:nvSpPr>
          <p:cNvPr id="2" name="Rectangle 1">
            <a:extLst>
              <a:ext uri="{FF2B5EF4-FFF2-40B4-BE49-F238E27FC236}">
                <a16:creationId xmlns:a16="http://schemas.microsoft.com/office/drawing/2014/main" id="{3F338268-E42D-4C14-BE71-35563DB93DF2}"/>
              </a:ext>
            </a:extLst>
          </p:cNvPr>
          <p:cNvSpPr/>
          <p:nvPr/>
        </p:nvSpPr>
        <p:spPr>
          <a:xfrm>
            <a:off x="1068303" y="1207696"/>
            <a:ext cx="3431264" cy="181521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rPr>
              <a:t>130 thousand informing letters to customers until January 2020 (variable-rate mortgage loans with over 10 year remaining maturity)</a:t>
            </a:r>
          </a:p>
        </p:txBody>
      </p:sp>
      <p:sp>
        <p:nvSpPr>
          <p:cNvPr id="8" name="Rectangle 7">
            <a:extLst>
              <a:ext uri="{FF2B5EF4-FFF2-40B4-BE49-F238E27FC236}">
                <a16:creationId xmlns:a16="http://schemas.microsoft.com/office/drawing/2014/main" id="{1AECCEB4-5D86-4537-85F8-AE3045EC7BC6}"/>
              </a:ext>
            </a:extLst>
          </p:cNvPr>
          <p:cNvSpPr/>
          <p:nvPr/>
        </p:nvSpPr>
        <p:spPr>
          <a:xfrm>
            <a:off x="1068303" y="3181421"/>
            <a:ext cx="3431264" cy="1815219"/>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First round: 50 thousand informing letters, riskiest contracts, until September 2019 (remaining maturity of over 15 years)</a:t>
            </a:r>
          </a:p>
        </p:txBody>
      </p:sp>
      <p:sp>
        <p:nvSpPr>
          <p:cNvPr id="9" name="Rectangle 8">
            <a:extLst>
              <a:ext uri="{FF2B5EF4-FFF2-40B4-BE49-F238E27FC236}">
                <a16:creationId xmlns:a16="http://schemas.microsoft.com/office/drawing/2014/main" id="{925D0B23-EBAF-408E-BCEF-BB4E2B0DBF6D}"/>
              </a:ext>
            </a:extLst>
          </p:cNvPr>
          <p:cNvSpPr/>
          <p:nvPr/>
        </p:nvSpPr>
        <p:spPr>
          <a:xfrm>
            <a:off x="4633854" y="1207696"/>
            <a:ext cx="3431264" cy="3788944"/>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a:t>What does the letter contain?</a:t>
            </a:r>
          </a:p>
          <a:p>
            <a:pPr algn="ctr">
              <a:spcAft>
                <a:spcPts val="600"/>
              </a:spcAft>
            </a:pPr>
            <a:endParaRPr lang="en-GB"/>
          </a:p>
          <a:p>
            <a:pPr algn="ctr">
              <a:spcAft>
                <a:spcPts val="1200"/>
              </a:spcAft>
            </a:pPr>
            <a:r>
              <a:rPr lang="en-GB"/>
              <a:t>Information about the interest rate risk</a:t>
            </a:r>
          </a:p>
          <a:p>
            <a:pPr algn="ctr">
              <a:spcAft>
                <a:spcPts val="1200"/>
              </a:spcAft>
            </a:pPr>
            <a:r>
              <a:rPr lang="en-GB"/>
              <a:t>Demonstration of the effect of interest rate shocks (positive and negative) on instalments </a:t>
            </a:r>
          </a:p>
          <a:p>
            <a:pPr algn="ctr">
              <a:spcAft>
                <a:spcPts val="1200"/>
              </a:spcAft>
            </a:pPr>
            <a:r>
              <a:rPr lang="en-GB"/>
              <a:t>A proposal to change to interest rate fixation with the presentation of the conditions</a:t>
            </a:r>
          </a:p>
        </p:txBody>
      </p:sp>
      <p:sp>
        <p:nvSpPr>
          <p:cNvPr id="4" name="TextBox 3">
            <a:extLst>
              <a:ext uri="{FF2B5EF4-FFF2-40B4-BE49-F238E27FC236}">
                <a16:creationId xmlns:a16="http://schemas.microsoft.com/office/drawing/2014/main" id="{15C405B1-FF05-4775-A29D-FCF786D2F3F3}"/>
              </a:ext>
            </a:extLst>
          </p:cNvPr>
          <p:cNvSpPr txBox="1"/>
          <p:nvPr/>
        </p:nvSpPr>
        <p:spPr>
          <a:xfrm>
            <a:off x="439090" y="4996640"/>
            <a:ext cx="8265820" cy="1938992"/>
          </a:xfrm>
          <a:prstGeom prst="rect">
            <a:avLst/>
          </a:prstGeom>
          <a:noFill/>
        </p:spPr>
        <p:txBody>
          <a:bodyPr wrap="square" rtlCol="0">
            <a:spAutoFit/>
          </a:bodyPr>
          <a:lstStyle/>
          <a:p>
            <a:pPr algn="ctr"/>
            <a:r>
              <a:rPr lang="en-GB" sz="2400" i="1">
                <a:solidFill>
                  <a:schemeClr val="tx2"/>
                </a:solidFill>
              </a:rPr>
              <a:t>Through the informing of the debtors, </a:t>
            </a:r>
            <a:r>
              <a:rPr lang="en-GB" sz="2400" b="1" i="1">
                <a:solidFill>
                  <a:schemeClr val="accent6"/>
                </a:solidFill>
              </a:rPr>
              <a:t>the increase in awareness is achieved in a targeted manner</a:t>
            </a:r>
            <a:r>
              <a:rPr lang="en-GB" sz="2400" i="1">
                <a:solidFill>
                  <a:schemeClr val="tx2"/>
                </a:solidFill>
              </a:rPr>
              <a:t>, while the </a:t>
            </a:r>
            <a:r>
              <a:rPr lang="en-GB" sz="2400" b="1" i="1">
                <a:solidFill>
                  <a:schemeClr val="tx2"/>
                </a:solidFill>
              </a:rPr>
              <a:t>possibility of contract modification </a:t>
            </a:r>
            <a:r>
              <a:rPr lang="en-GB" sz="2400" b="1" i="1">
                <a:solidFill>
                  <a:schemeClr val="accent6"/>
                </a:solidFill>
              </a:rPr>
              <a:t>means lower costs </a:t>
            </a:r>
            <a:r>
              <a:rPr lang="en-GB" sz="2400" i="1">
                <a:solidFill>
                  <a:schemeClr val="tx2"/>
                </a:solidFill>
              </a:rPr>
              <a:t>compared to refinancing. Thus the share of debtors changing to interest rate fixation </a:t>
            </a:r>
            <a:r>
              <a:rPr lang="en-GB" sz="2400" b="1" i="1">
                <a:solidFill>
                  <a:schemeClr val="tx2"/>
                </a:solidFill>
              </a:rPr>
              <a:t>may increase substantially.</a:t>
            </a:r>
            <a:endParaRPr lang="en-GB" sz="2400" i="1">
              <a:solidFill>
                <a:schemeClr val="tx2"/>
              </a:solidFill>
            </a:endParaRPr>
          </a:p>
        </p:txBody>
      </p:sp>
    </p:spTree>
    <p:extLst>
      <p:ext uri="{BB962C8B-B14F-4D97-AF65-F5344CB8AC3E}">
        <p14:creationId xmlns:p14="http://schemas.microsoft.com/office/powerpoint/2010/main" val="2119958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GB" dirty="0"/>
              <a:t>Portfolio quality</a:t>
            </a:r>
            <a:br>
              <a:rPr lang="en-GB" dirty="0"/>
            </a:br>
            <a:r>
              <a:rPr lang="en-GB" sz="2000" i="1" dirty="0"/>
              <a:t>The heterogeneous pick-up in the real estate market only helps some debtors</a:t>
            </a:r>
            <a:endParaRPr lang="en-GB" i="1" dirty="0"/>
          </a:p>
        </p:txBody>
      </p:sp>
    </p:spTree>
    <p:extLst>
      <p:ext uri="{BB962C8B-B14F-4D97-AF65-F5344CB8AC3E}">
        <p14:creationId xmlns:p14="http://schemas.microsoft.com/office/powerpoint/2010/main" val="196480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00297" y="310448"/>
            <a:ext cx="7888519" cy="612000"/>
          </a:xfrm>
        </p:spPr>
        <p:txBody>
          <a:bodyPr>
            <a:noAutofit/>
          </a:bodyPr>
          <a:lstStyle/>
          <a:p>
            <a:r>
              <a:rPr lang="en-GB" sz="2800" dirty="0"/>
              <a:t>Mortgage loans: Gradual improvement on the financial sector level</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en-GB" dirty="0"/>
              <a:t>Source | </a:t>
            </a:r>
            <a:r>
              <a:rPr lang="en-GB" dirty="0" err="1"/>
              <a:t>CCIS</a:t>
            </a:r>
            <a:r>
              <a:rPr lang="en-GB" dirty="0"/>
              <a:t>, </a:t>
            </a:r>
            <a:r>
              <a:rPr lang="en-GB" dirty="0" err="1"/>
              <a:t>MNB</a:t>
            </a:r>
            <a:r>
              <a:rPr lang="en-GB" dirty="0"/>
              <a:t>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821130"/>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Change in the number of overdue household mortgage loan receivables between 2013 and 2018</a:t>
            </a:r>
            <a:endParaRPr lang="hu-HU" sz="1800" cap="all" dirty="0"/>
          </a:p>
        </p:txBody>
      </p:sp>
      <p:sp>
        <p:nvSpPr>
          <p:cNvPr id="2" name="Rectangle: Rounded Corners 1">
            <a:extLst>
              <a:ext uri="{FF2B5EF4-FFF2-40B4-BE49-F238E27FC236}">
                <a16:creationId xmlns:a16="http://schemas.microsoft.com/office/drawing/2014/main" id="{F6ED915D-BA80-46B6-98E6-DF6DECC668A5}"/>
              </a:ext>
            </a:extLst>
          </p:cNvPr>
          <p:cNvSpPr/>
          <p:nvPr/>
        </p:nvSpPr>
        <p:spPr>
          <a:xfrm>
            <a:off x="6696017" y="2294880"/>
            <a:ext cx="2222764" cy="293897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Credit institutions</a:t>
            </a:r>
          </a:p>
          <a:p>
            <a:pPr algn="ctr"/>
            <a:endParaRPr lang="en-GB" sz="2000" b="1" dirty="0">
              <a:solidFill>
                <a:srgbClr val="002060"/>
              </a:solidFill>
            </a:endParaRPr>
          </a:p>
          <a:p>
            <a:pPr algn="ctr"/>
            <a:r>
              <a:rPr lang="en-GB" sz="1600" dirty="0">
                <a:solidFill>
                  <a:srgbClr val="002060"/>
                </a:solidFill>
              </a:rPr>
              <a:t>Ratio of </a:t>
            </a:r>
            <a:r>
              <a:rPr lang="en-GB" sz="1600" b="1" dirty="0">
                <a:solidFill>
                  <a:srgbClr val="002060"/>
                </a:solidFill>
              </a:rPr>
              <a:t>non-performing household </a:t>
            </a:r>
            <a:r>
              <a:rPr lang="en-GB" sz="1600" dirty="0">
                <a:solidFill>
                  <a:srgbClr val="002060"/>
                </a:solidFill>
              </a:rPr>
              <a:t>loans</a:t>
            </a:r>
            <a:r>
              <a:rPr lang="en-GB" sz="1600" b="1" dirty="0">
                <a:solidFill>
                  <a:srgbClr val="002060"/>
                </a:solidFill>
              </a:rPr>
              <a:t>:</a:t>
            </a:r>
            <a:r>
              <a:rPr lang="en-GB" sz="1600" dirty="0">
                <a:solidFill>
                  <a:srgbClr val="002060"/>
                </a:solidFill>
              </a:rPr>
              <a:t> </a:t>
            </a:r>
          </a:p>
          <a:p>
            <a:pPr algn="ctr"/>
            <a:r>
              <a:rPr lang="en-GB" sz="1600" dirty="0">
                <a:solidFill>
                  <a:srgbClr val="002060"/>
                </a:solidFill>
              </a:rPr>
              <a:t>7.0%</a:t>
            </a:r>
          </a:p>
          <a:p>
            <a:pPr algn="ctr"/>
            <a:endParaRPr lang="en-GB" sz="1600" dirty="0">
              <a:solidFill>
                <a:srgbClr val="002060"/>
              </a:solidFill>
            </a:endParaRPr>
          </a:p>
          <a:p>
            <a:pPr algn="ctr"/>
            <a:r>
              <a:rPr lang="en-GB" sz="1600" dirty="0">
                <a:solidFill>
                  <a:srgbClr val="002060"/>
                </a:solidFill>
              </a:rPr>
              <a:t>Ratio of household loans with </a:t>
            </a:r>
            <a:r>
              <a:rPr lang="en-GB" sz="1600" b="1" dirty="0">
                <a:solidFill>
                  <a:srgbClr val="002060"/>
                </a:solidFill>
              </a:rPr>
              <a:t>90+ days delinquency</a:t>
            </a:r>
            <a:r>
              <a:rPr lang="en-GB" sz="1600" dirty="0">
                <a:solidFill>
                  <a:srgbClr val="002060"/>
                </a:solidFill>
              </a:rPr>
              <a:t>: 4.5%</a:t>
            </a:r>
          </a:p>
        </p:txBody>
      </p:sp>
      <p:sp>
        <p:nvSpPr>
          <p:cNvPr id="7" name="Rectangle: Rounded Corners 6">
            <a:extLst>
              <a:ext uri="{FF2B5EF4-FFF2-40B4-BE49-F238E27FC236}">
                <a16:creationId xmlns:a16="http://schemas.microsoft.com/office/drawing/2014/main" id="{76126884-FBE6-49B0-8F33-D2A80C51BFA7}"/>
              </a:ext>
            </a:extLst>
          </p:cNvPr>
          <p:cNvSpPr/>
          <p:nvPr/>
        </p:nvSpPr>
        <p:spPr>
          <a:xfrm>
            <a:off x="6696017" y="1090502"/>
            <a:ext cx="2222764" cy="112883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70 per cent of stock is at financial enterprises.</a:t>
            </a:r>
          </a:p>
        </p:txBody>
      </p:sp>
      <p:pic>
        <p:nvPicPr>
          <p:cNvPr id="6" name="Picture 5">
            <a:extLst>
              <a:ext uri="{FF2B5EF4-FFF2-40B4-BE49-F238E27FC236}">
                <a16:creationId xmlns:a16="http://schemas.microsoft.com/office/drawing/2014/main" id="{ACA9FEA5-B4B1-40BE-993F-0054A17F641B}"/>
              </a:ext>
            </a:extLst>
          </p:cNvPr>
          <p:cNvPicPr>
            <a:picLocks noChangeAspect="1"/>
          </p:cNvPicPr>
          <p:nvPr/>
        </p:nvPicPr>
        <p:blipFill>
          <a:blip r:embed="rId2"/>
          <a:stretch>
            <a:fillRect/>
          </a:stretch>
        </p:blipFill>
        <p:spPr>
          <a:xfrm>
            <a:off x="342716" y="999664"/>
            <a:ext cx="6107292" cy="4573709"/>
          </a:xfrm>
          <a:prstGeom prst="rect">
            <a:avLst/>
          </a:prstGeom>
        </p:spPr>
      </p:pic>
    </p:spTree>
    <p:extLst>
      <p:ext uri="{BB962C8B-B14F-4D97-AF65-F5344CB8AC3E}">
        <p14:creationId xmlns:p14="http://schemas.microsoft.com/office/powerpoint/2010/main" val="2856103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61257" y="310448"/>
            <a:ext cx="7827559" cy="612000"/>
          </a:xfrm>
        </p:spPr>
        <p:txBody>
          <a:bodyPr>
            <a:noAutofit/>
          </a:bodyPr>
          <a:lstStyle/>
          <a:p>
            <a:r>
              <a:rPr lang="en-GB" sz="2800"/>
              <a:t>The LTV ratio is still above 100 per cent in a lot of cases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2851842" y="6316643"/>
            <a:ext cx="6130310" cy="369333"/>
          </a:xfrm>
        </p:spPr>
        <p:txBody>
          <a:bodyPr/>
          <a:lstStyle/>
          <a:p>
            <a:r>
              <a:rPr lang="en-GB"/>
              <a:t>Note: *Home Purchase Subsidy Scheme for Families.  Source | CCIS,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821130"/>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Distribution of the loan-to-value ratio of households’ mortgage loans outstanding according to performance</a:t>
            </a:r>
          </a:p>
        </p:txBody>
      </p:sp>
      <p:sp>
        <p:nvSpPr>
          <p:cNvPr id="5" name="TextBox 4">
            <a:extLst>
              <a:ext uri="{FF2B5EF4-FFF2-40B4-BE49-F238E27FC236}">
                <a16:creationId xmlns:a16="http://schemas.microsoft.com/office/drawing/2014/main" id="{12759159-E6CA-438A-B996-0076E1624325}"/>
              </a:ext>
            </a:extLst>
          </p:cNvPr>
          <p:cNvSpPr txBox="1"/>
          <p:nvPr/>
        </p:nvSpPr>
        <p:spPr>
          <a:xfrm>
            <a:off x="6400799" y="1278098"/>
            <a:ext cx="2581353" cy="1569660"/>
          </a:xfrm>
          <a:prstGeom prst="rect">
            <a:avLst/>
          </a:prstGeom>
          <a:solidFill>
            <a:schemeClr val="bg1"/>
          </a:solidFill>
          <a:ln w="3175">
            <a:solidFill>
              <a:schemeClr val="tx1"/>
            </a:solidFill>
          </a:ln>
        </p:spPr>
        <p:txBody>
          <a:bodyPr wrap="square" rtlCol="0">
            <a:spAutoFit/>
          </a:bodyPr>
          <a:lstStyle/>
          <a:p>
            <a:pPr algn="ctr"/>
            <a:r>
              <a:rPr lang="en-GB" sz="1600" i="1"/>
              <a:t>For half of the delinquent stock, the LTV ratio exceeds 100 percent.</a:t>
            </a:r>
          </a:p>
          <a:p>
            <a:pPr algn="ctr"/>
            <a:r>
              <a:rPr lang="en-GB" sz="1600" i="1"/>
              <a:t>This ratio is only 4 per cent concerning performing loans.</a:t>
            </a:r>
          </a:p>
        </p:txBody>
      </p:sp>
      <p:sp>
        <p:nvSpPr>
          <p:cNvPr id="6" name="TextBox 5">
            <a:extLst>
              <a:ext uri="{FF2B5EF4-FFF2-40B4-BE49-F238E27FC236}">
                <a16:creationId xmlns:a16="http://schemas.microsoft.com/office/drawing/2014/main" id="{079DBDD2-69B5-40E8-AD6C-7842F600A06F}"/>
              </a:ext>
            </a:extLst>
          </p:cNvPr>
          <p:cNvSpPr txBox="1"/>
          <p:nvPr/>
        </p:nvSpPr>
        <p:spPr>
          <a:xfrm>
            <a:off x="6400798" y="2797245"/>
            <a:ext cx="2581353" cy="2569934"/>
          </a:xfrm>
          <a:prstGeom prst="rect">
            <a:avLst/>
          </a:prstGeom>
          <a:solidFill>
            <a:schemeClr val="tx2">
              <a:lumMod val="10000"/>
              <a:lumOff val="90000"/>
            </a:schemeClr>
          </a:solidFill>
        </p:spPr>
        <p:txBody>
          <a:bodyPr wrap="square" rtlCol="0">
            <a:spAutoFit/>
          </a:bodyPr>
          <a:lstStyle/>
          <a:p>
            <a:pPr algn="ctr"/>
            <a:r>
              <a:rPr lang="en-GB" b="1">
                <a:solidFill>
                  <a:schemeClr val="tx2"/>
                </a:solidFill>
              </a:rPr>
              <a:t>The rural HPS* may ease the situation in the near future</a:t>
            </a:r>
          </a:p>
          <a:p>
            <a:pPr algn="ctr"/>
            <a:endParaRPr lang="en-GB" b="1"/>
          </a:p>
          <a:p>
            <a:pPr algn="ctr">
              <a:spcAft>
                <a:spcPts val="600"/>
              </a:spcAft>
            </a:pPr>
            <a:r>
              <a:rPr lang="en-GB" sz="1400" i="1">
                <a:solidFill>
                  <a:schemeClr val="tx2"/>
                </a:solidFill>
              </a:rPr>
              <a:t>Share of debtors living in settlements affected by the rural HPS within the non-performing debtors: 31%</a:t>
            </a:r>
          </a:p>
          <a:p>
            <a:pPr algn="ctr"/>
            <a:r>
              <a:rPr lang="en-GB" sz="1400" i="1">
                <a:solidFill>
                  <a:schemeClr val="tx2"/>
                </a:solidFill>
              </a:rPr>
              <a:t>The same ratio for performing debtors: 19%</a:t>
            </a:r>
          </a:p>
        </p:txBody>
      </p:sp>
      <p:pic>
        <p:nvPicPr>
          <p:cNvPr id="7" name="Picture 6">
            <a:extLst>
              <a:ext uri="{FF2B5EF4-FFF2-40B4-BE49-F238E27FC236}">
                <a16:creationId xmlns:a16="http://schemas.microsoft.com/office/drawing/2014/main" id="{0BE186F2-6F07-4A6F-96DC-E5968DD0255E}"/>
              </a:ext>
            </a:extLst>
          </p:cNvPr>
          <p:cNvPicPr>
            <a:picLocks noChangeAspect="1"/>
          </p:cNvPicPr>
          <p:nvPr/>
        </p:nvPicPr>
        <p:blipFill>
          <a:blip r:embed="rId2"/>
          <a:stretch>
            <a:fillRect/>
          </a:stretch>
        </p:blipFill>
        <p:spPr>
          <a:xfrm>
            <a:off x="349398" y="1114037"/>
            <a:ext cx="5669240" cy="4253142"/>
          </a:xfrm>
          <a:prstGeom prst="rect">
            <a:avLst/>
          </a:prstGeom>
        </p:spPr>
      </p:pic>
    </p:spTree>
    <p:extLst>
      <p:ext uri="{BB962C8B-B14F-4D97-AF65-F5344CB8AC3E}">
        <p14:creationId xmlns:p14="http://schemas.microsoft.com/office/powerpoint/2010/main" val="2350924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8B985-EACC-4BE3-8D17-0F42B1FD535F}"/>
              </a:ext>
            </a:extLst>
          </p:cNvPr>
          <p:cNvPicPr>
            <a:picLocks noChangeAspect="1"/>
          </p:cNvPicPr>
          <p:nvPr/>
        </p:nvPicPr>
        <p:blipFill>
          <a:blip r:embed="rId2"/>
          <a:stretch>
            <a:fillRect/>
          </a:stretch>
        </p:blipFill>
        <p:spPr>
          <a:xfrm>
            <a:off x="1463641" y="957753"/>
            <a:ext cx="6525324" cy="4886771"/>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35131" y="310448"/>
            <a:ext cx="7853685" cy="612000"/>
          </a:xfrm>
        </p:spPr>
        <p:txBody>
          <a:bodyPr>
            <a:noAutofit/>
          </a:bodyPr>
          <a:lstStyle/>
          <a:p>
            <a:r>
              <a:rPr lang="en-GB" sz="2800" dirty="0"/>
              <a:t>The upturn </a:t>
            </a:r>
            <a:r>
              <a:rPr lang="hu-HU" sz="2800" dirty="0"/>
              <a:t>in</a:t>
            </a:r>
            <a:r>
              <a:rPr lang="en-GB" sz="2800" dirty="0"/>
              <a:t> the real estate market is not helping everyone</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334749"/>
            <a:ext cx="3600000" cy="369333"/>
          </a:xfrm>
        </p:spPr>
        <p:txBody>
          <a:bodyPr/>
          <a:lstStyle/>
          <a:p>
            <a:r>
              <a:rPr lang="en-GB" dirty="0"/>
              <a:t>Source | </a:t>
            </a:r>
            <a:r>
              <a:rPr lang="en-GB" dirty="0" err="1"/>
              <a:t>CCIS</a:t>
            </a:r>
            <a:r>
              <a:rPr lang="en-GB" dirty="0"/>
              <a:t>, </a:t>
            </a:r>
            <a:r>
              <a:rPr lang="en-GB" dirty="0" err="1"/>
              <a:t>MNB</a:t>
            </a:r>
            <a:r>
              <a:rPr lang="en-GB" dirty="0"/>
              <a:t>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821130"/>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Correlation between the change in square mete</a:t>
            </a:r>
            <a:r>
              <a:rPr lang="hu-HU" sz="1800" cap="all" dirty="0"/>
              <a:t>r</a:t>
            </a:r>
            <a:r>
              <a:rPr lang="en-US" sz="1800" cap="all" dirty="0"/>
              <a:t> price and the loan-to-value ratio in the case of defaulting mortgage loans</a:t>
            </a:r>
            <a:endParaRPr lang="hu-HU" sz="1800" cap="all" dirty="0"/>
          </a:p>
        </p:txBody>
      </p:sp>
      <p:sp>
        <p:nvSpPr>
          <p:cNvPr id="2" name="Oval 1">
            <a:extLst>
              <a:ext uri="{FF2B5EF4-FFF2-40B4-BE49-F238E27FC236}">
                <a16:creationId xmlns:a16="http://schemas.microsoft.com/office/drawing/2014/main" id="{210C79F8-6447-4701-BBAB-25152B8B4077}"/>
              </a:ext>
            </a:extLst>
          </p:cNvPr>
          <p:cNvSpPr/>
          <p:nvPr/>
        </p:nvSpPr>
        <p:spPr>
          <a:xfrm>
            <a:off x="2381061" y="1045064"/>
            <a:ext cx="2661719" cy="17796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8461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113211" y="310448"/>
            <a:ext cx="7975605" cy="612000"/>
          </a:xfrm>
        </p:spPr>
        <p:txBody>
          <a:bodyPr>
            <a:noAutofit/>
          </a:bodyPr>
          <a:lstStyle/>
          <a:p>
            <a:r>
              <a:rPr lang="en-GB" sz="2800" dirty="0"/>
              <a:t>The programme of the Hungarian National Asset Management Inc. has ended</a:t>
            </a:r>
          </a:p>
        </p:txBody>
      </p:sp>
      <p:sp>
        <p:nvSpPr>
          <p:cNvPr id="5" name="TextBox 4">
            <a:extLst>
              <a:ext uri="{FF2B5EF4-FFF2-40B4-BE49-F238E27FC236}">
                <a16:creationId xmlns:a16="http://schemas.microsoft.com/office/drawing/2014/main" id="{F029A8A2-2AD0-4899-84FE-463D4B1C1B46}"/>
              </a:ext>
            </a:extLst>
          </p:cNvPr>
          <p:cNvSpPr txBox="1"/>
          <p:nvPr/>
        </p:nvSpPr>
        <p:spPr>
          <a:xfrm>
            <a:off x="316872" y="1189108"/>
            <a:ext cx="8609846"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tx2"/>
                </a:solidFill>
              </a:rPr>
              <a:t>The Hungarian National Asset Management Inc. purchased 36 thousand real estates until the end of 2018</a:t>
            </a:r>
          </a:p>
          <a:p>
            <a:pPr marL="457200" indent="-457200">
              <a:buFont typeface="Arial" panose="020B0604020202020204" pitchFamily="34" charset="0"/>
              <a:buChar char="•"/>
            </a:pPr>
            <a:r>
              <a:rPr lang="en-GB" sz="2800" dirty="0">
                <a:solidFill>
                  <a:schemeClr val="tx2"/>
                </a:solidFill>
              </a:rPr>
              <a:t>Until that point in time 1451 non-performing debtor</a:t>
            </a:r>
            <a:r>
              <a:rPr lang="hu-HU" sz="2800" dirty="0">
                <a:solidFill>
                  <a:schemeClr val="tx2"/>
                </a:solidFill>
              </a:rPr>
              <a:t>s</a:t>
            </a:r>
            <a:r>
              <a:rPr lang="en-GB" sz="2800" dirty="0">
                <a:solidFill>
                  <a:schemeClr val="tx2"/>
                </a:solidFill>
              </a:rPr>
              <a:t> </a:t>
            </a:r>
            <a:r>
              <a:rPr lang="en-GB" sz="2800" b="1" dirty="0">
                <a:solidFill>
                  <a:schemeClr val="tx2"/>
                </a:solidFill>
              </a:rPr>
              <a:t>got back their properties</a:t>
            </a:r>
            <a:r>
              <a:rPr lang="en-GB" sz="2800" dirty="0">
                <a:solidFill>
                  <a:schemeClr val="tx2"/>
                </a:solidFill>
              </a:rPr>
              <a:t>.</a:t>
            </a:r>
            <a:endParaRPr lang="en-GB" sz="2800" b="1" dirty="0">
              <a:solidFill>
                <a:schemeClr val="tx2"/>
              </a:solidFill>
            </a:endParaRPr>
          </a:p>
          <a:p>
            <a:pPr marL="457200" indent="-457200">
              <a:buFont typeface="Arial" panose="020B0604020202020204" pitchFamily="34" charset="0"/>
              <a:buChar char="•"/>
            </a:pPr>
            <a:r>
              <a:rPr lang="en-GB" sz="2800" dirty="0">
                <a:solidFill>
                  <a:schemeClr val="tx2"/>
                </a:solidFill>
              </a:rPr>
              <a:t>2019: the renters can choose</a:t>
            </a:r>
          </a:p>
          <a:p>
            <a:pPr marL="1168400" lvl="1" indent="-288925">
              <a:buFont typeface="Wingdings" panose="05000000000000000000" pitchFamily="2" charset="2"/>
              <a:buChar char="Ø"/>
            </a:pPr>
            <a:r>
              <a:rPr lang="en-GB" sz="2800" dirty="0">
                <a:solidFill>
                  <a:schemeClr val="tx2"/>
                </a:solidFill>
              </a:rPr>
              <a:t> Preferential lump-sum repurchase (~19%)*</a:t>
            </a:r>
          </a:p>
          <a:p>
            <a:pPr marL="1168400" lvl="1" indent="-288925">
              <a:buFont typeface="Wingdings" panose="05000000000000000000" pitchFamily="2" charset="2"/>
              <a:buChar char="Ø"/>
            </a:pPr>
            <a:r>
              <a:rPr lang="en-GB" sz="2800" dirty="0">
                <a:solidFill>
                  <a:schemeClr val="tx2"/>
                </a:solidFill>
              </a:rPr>
              <a:t> Repurchase in instalments (~71%)*</a:t>
            </a:r>
          </a:p>
          <a:p>
            <a:pPr marL="1168400" lvl="1" indent="-288925">
              <a:buFont typeface="Wingdings" panose="05000000000000000000" pitchFamily="2" charset="2"/>
              <a:buChar char="Ø"/>
            </a:pPr>
            <a:r>
              <a:rPr lang="en-GB" sz="2800" dirty="0">
                <a:solidFill>
                  <a:schemeClr val="tx2"/>
                </a:solidFill>
              </a:rPr>
              <a:t> Remain renters</a:t>
            </a:r>
          </a:p>
        </p:txBody>
      </p:sp>
      <p:sp>
        <p:nvSpPr>
          <p:cNvPr id="6" name="Rectangle 5">
            <a:extLst>
              <a:ext uri="{FF2B5EF4-FFF2-40B4-BE49-F238E27FC236}">
                <a16:creationId xmlns:a16="http://schemas.microsoft.com/office/drawing/2014/main" id="{4CC18396-7854-41DB-ABD5-389127C616EE}"/>
              </a:ext>
            </a:extLst>
          </p:cNvPr>
          <p:cNvSpPr/>
          <p:nvPr/>
        </p:nvSpPr>
        <p:spPr>
          <a:xfrm>
            <a:off x="570369" y="5232882"/>
            <a:ext cx="8102852" cy="1095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the last years the Hungarian National Asset Management Inc. had a significant role in </a:t>
            </a:r>
            <a:r>
              <a:rPr lang="en-GB" b="1" dirty="0"/>
              <a:t>helping</a:t>
            </a:r>
            <a:r>
              <a:rPr lang="hu-HU" b="1" dirty="0"/>
              <a:t> </a:t>
            </a:r>
            <a:r>
              <a:rPr lang="hu-HU" b="1" dirty="0" err="1"/>
              <a:t>to</a:t>
            </a:r>
            <a:r>
              <a:rPr lang="en-GB" b="1" dirty="0"/>
              <a:t> ease the state of families which are in the most difficult situation</a:t>
            </a:r>
            <a:r>
              <a:rPr lang="en-GB" dirty="0"/>
              <a:t>. It can be considered a </a:t>
            </a:r>
            <a:r>
              <a:rPr lang="en-GB" b="1" dirty="0"/>
              <a:t>successful conclusion </a:t>
            </a:r>
            <a:r>
              <a:rPr lang="en-GB" dirty="0"/>
              <a:t>of the programme that ten thousands of the renters get back their homes as proprietors.</a:t>
            </a:r>
          </a:p>
        </p:txBody>
      </p:sp>
      <p:sp>
        <p:nvSpPr>
          <p:cNvPr id="7" name="TextBox 6">
            <a:extLst>
              <a:ext uri="{FF2B5EF4-FFF2-40B4-BE49-F238E27FC236}">
                <a16:creationId xmlns:a16="http://schemas.microsoft.com/office/drawing/2014/main" id="{A10D1ADB-A502-4342-BD78-4B080ED48B65}"/>
              </a:ext>
            </a:extLst>
          </p:cNvPr>
          <p:cNvSpPr txBox="1"/>
          <p:nvPr/>
        </p:nvSpPr>
        <p:spPr>
          <a:xfrm>
            <a:off x="1973656" y="6328351"/>
            <a:ext cx="6953062" cy="307777"/>
          </a:xfrm>
          <a:prstGeom prst="rect">
            <a:avLst/>
          </a:prstGeom>
          <a:noFill/>
        </p:spPr>
        <p:txBody>
          <a:bodyPr wrap="square" rtlCol="0">
            <a:spAutoFit/>
          </a:bodyPr>
          <a:lstStyle/>
          <a:p>
            <a:pPr algn="r"/>
            <a:r>
              <a:rPr lang="en-GB" sz="1400" i="1" dirty="0"/>
              <a:t>*Data </a:t>
            </a:r>
            <a:r>
              <a:rPr lang="hu-HU" sz="1400" i="1" dirty="0" err="1"/>
              <a:t>as</a:t>
            </a:r>
            <a:r>
              <a:rPr lang="hu-HU" sz="1400" i="1" dirty="0"/>
              <a:t> </a:t>
            </a:r>
            <a:r>
              <a:rPr lang="en-GB" sz="1400" i="1" dirty="0"/>
              <a:t>of 9 May 2019, based on 20 thousand letters of intent sent back</a:t>
            </a:r>
          </a:p>
        </p:txBody>
      </p:sp>
    </p:spTree>
    <p:extLst>
      <p:ext uri="{BB962C8B-B14F-4D97-AF65-F5344CB8AC3E}">
        <p14:creationId xmlns:p14="http://schemas.microsoft.com/office/powerpoint/2010/main" val="93755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743455"/>
            <a:ext cx="6633906" cy="1311128"/>
          </a:xfrm>
        </p:spPr>
        <p:txBody>
          <a:bodyPr/>
          <a:lstStyle/>
          <a:p>
            <a:r>
              <a:rPr lang="en-GB"/>
              <a:t>Income and capital position</a:t>
            </a:r>
            <a:br>
              <a:rPr lang="en-GB"/>
            </a:br>
            <a:r>
              <a:rPr lang="en-GB" sz="2000" i="1"/>
              <a:t>Profit-improving effect of impairment reversals declined substantially</a:t>
            </a:r>
            <a:endParaRPr lang="en-GB" i="1"/>
          </a:p>
        </p:txBody>
      </p:sp>
    </p:spTree>
    <p:extLst>
      <p:ext uri="{BB962C8B-B14F-4D97-AF65-F5344CB8AC3E}">
        <p14:creationId xmlns:p14="http://schemas.microsoft.com/office/powerpoint/2010/main" val="255604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26423" y="318660"/>
            <a:ext cx="8098973" cy="612000"/>
          </a:xfrm>
        </p:spPr>
        <p:txBody>
          <a:bodyPr>
            <a:noAutofit/>
          </a:bodyPr>
          <a:lstStyle/>
          <a:p>
            <a:r>
              <a:rPr lang="en-GB" sz="2700"/>
              <a:t>Bank profitability decreased compared to the previous year</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4762500" y="6316643"/>
            <a:ext cx="4219652" cy="369333"/>
          </a:xfrm>
        </p:spPr>
        <p:txBody>
          <a:bodyPr/>
          <a:lstStyle/>
          <a:p>
            <a:r>
              <a:rPr lang="en-GB"/>
              <a:t>Source | MNB, Government Debt Management Agency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745550"/>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12-month rolling after-tax income ratios of credit institutions and the risk premium</a:t>
            </a:r>
          </a:p>
        </p:txBody>
      </p:sp>
      <p:sp>
        <p:nvSpPr>
          <p:cNvPr id="7" name="Rectangle: Rounded Corners 6">
            <a:extLst>
              <a:ext uri="{FF2B5EF4-FFF2-40B4-BE49-F238E27FC236}">
                <a16:creationId xmlns:a16="http://schemas.microsoft.com/office/drawing/2014/main" id="{23383682-CECA-4DFD-98EF-B1BB9AF8DF05}"/>
              </a:ext>
            </a:extLst>
          </p:cNvPr>
          <p:cNvSpPr/>
          <p:nvPr/>
        </p:nvSpPr>
        <p:spPr>
          <a:xfrm>
            <a:off x="6696017" y="1344265"/>
            <a:ext cx="2222764" cy="13084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2200" b="1"/>
              <a:t>ROE</a:t>
            </a:r>
          </a:p>
          <a:p>
            <a:pPr algn="ctr"/>
            <a:r>
              <a:rPr lang="en-GB"/>
              <a:t>2017: 17,5 per cent</a:t>
            </a:r>
          </a:p>
          <a:p>
            <a:pPr algn="ctr"/>
            <a:r>
              <a:rPr lang="en-GB"/>
              <a:t>2018: 13,7 per cent</a:t>
            </a:r>
          </a:p>
        </p:txBody>
      </p:sp>
      <p:sp>
        <p:nvSpPr>
          <p:cNvPr id="8" name="Rectangle: Rounded Corners 7">
            <a:extLst>
              <a:ext uri="{FF2B5EF4-FFF2-40B4-BE49-F238E27FC236}">
                <a16:creationId xmlns:a16="http://schemas.microsoft.com/office/drawing/2014/main" id="{3C564C92-9DA3-4C25-BF53-8FBFE575A3B8}"/>
              </a:ext>
            </a:extLst>
          </p:cNvPr>
          <p:cNvSpPr/>
          <p:nvPr/>
        </p:nvSpPr>
        <p:spPr>
          <a:xfrm>
            <a:off x="6696017" y="2774798"/>
            <a:ext cx="2222764" cy="1430537"/>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2200" b="1"/>
              <a:t>After-tax income</a:t>
            </a:r>
          </a:p>
          <a:p>
            <a:pPr algn="ctr"/>
            <a:r>
              <a:rPr lang="en-GB"/>
              <a:t>2017: HUF </a:t>
            </a:r>
            <a:r>
              <a:rPr lang="en-GB" b="1"/>
              <a:t>630</a:t>
            </a:r>
            <a:r>
              <a:rPr lang="en-GB"/>
              <a:t> Bn</a:t>
            </a:r>
          </a:p>
          <a:p>
            <a:pPr algn="ctr"/>
            <a:r>
              <a:rPr lang="en-GB"/>
              <a:t>2018: HUF </a:t>
            </a:r>
            <a:r>
              <a:rPr lang="en-GB" b="1"/>
              <a:t>536</a:t>
            </a:r>
            <a:r>
              <a:rPr lang="en-GB"/>
              <a:t> Bn</a:t>
            </a:r>
          </a:p>
        </p:txBody>
      </p:sp>
      <p:pic>
        <p:nvPicPr>
          <p:cNvPr id="2" name="Picture 1">
            <a:extLst>
              <a:ext uri="{FF2B5EF4-FFF2-40B4-BE49-F238E27FC236}">
                <a16:creationId xmlns:a16="http://schemas.microsoft.com/office/drawing/2014/main" id="{FA573E12-179E-4D30-94E9-B8E6740AF3B0}"/>
              </a:ext>
            </a:extLst>
          </p:cNvPr>
          <p:cNvPicPr>
            <a:picLocks noChangeAspect="1"/>
          </p:cNvPicPr>
          <p:nvPr/>
        </p:nvPicPr>
        <p:blipFill>
          <a:blip r:embed="rId2"/>
          <a:stretch>
            <a:fillRect/>
          </a:stretch>
        </p:blipFill>
        <p:spPr>
          <a:xfrm>
            <a:off x="794285" y="1180581"/>
            <a:ext cx="5349340" cy="4370951"/>
          </a:xfrm>
          <a:prstGeom prst="rect">
            <a:avLst/>
          </a:prstGeom>
        </p:spPr>
      </p:pic>
    </p:spTree>
    <p:extLst>
      <p:ext uri="{BB962C8B-B14F-4D97-AF65-F5344CB8AC3E}">
        <p14:creationId xmlns:p14="http://schemas.microsoft.com/office/powerpoint/2010/main" val="958265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296090" y="310448"/>
            <a:ext cx="7792725" cy="612000"/>
          </a:xfrm>
        </p:spPr>
        <p:txBody>
          <a:bodyPr>
            <a:normAutofit fontScale="90000"/>
          </a:bodyPr>
          <a:lstStyle/>
          <a:p>
            <a:r>
              <a:rPr lang="en-GB"/>
              <a:t>The normalisation of net impairment drags profit back</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392059"/>
            <a:ext cx="3600000" cy="369333"/>
          </a:xfrm>
        </p:spPr>
        <p:txBody>
          <a:bodyPr/>
          <a:lstStyle/>
          <a:p>
            <a:r>
              <a:rPr lang="en-GB"/>
              <a:t>Source | MNB</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525493"/>
            <a:ext cx="8098972" cy="590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Distribution of credit institutions’ total assets based on net impairments as a ratio of total assets</a:t>
            </a:r>
          </a:p>
        </p:txBody>
      </p:sp>
      <p:sp>
        <p:nvSpPr>
          <p:cNvPr id="7" name="Text Placeholder 3">
            <a:extLst>
              <a:ext uri="{FF2B5EF4-FFF2-40B4-BE49-F238E27FC236}">
                <a16:creationId xmlns:a16="http://schemas.microsoft.com/office/drawing/2014/main" id="{2929CBC4-B0FF-4F69-A769-96433A215132}"/>
              </a:ext>
            </a:extLst>
          </p:cNvPr>
          <p:cNvSpPr txBox="1">
            <a:spLocks/>
          </p:cNvSpPr>
          <p:nvPr/>
        </p:nvSpPr>
        <p:spPr>
          <a:xfrm>
            <a:off x="478174" y="6065044"/>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Note: Positive figures represent net reversal of impairment, while negative figures represent net recognition of impairment.</a:t>
            </a:r>
          </a:p>
        </p:txBody>
      </p:sp>
      <p:pic>
        <p:nvPicPr>
          <p:cNvPr id="2" name="Picture 1">
            <a:extLst>
              <a:ext uri="{FF2B5EF4-FFF2-40B4-BE49-F238E27FC236}">
                <a16:creationId xmlns:a16="http://schemas.microsoft.com/office/drawing/2014/main" id="{0E9D049D-2510-4E73-AF68-4C3C5866348A}"/>
              </a:ext>
            </a:extLst>
          </p:cNvPr>
          <p:cNvPicPr>
            <a:picLocks noChangeAspect="1"/>
          </p:cNvPicPr>
          <p:nvPr/>
        </p:nvPicPr>
        <p:blipFill>
          <a:blip r:embed="rId2"/>
          <a:stretch>
            <a:fillRect/>
          </a:stretch>
        </p:blipFill>
        <p:spPr>
          <a:xfrm>
            <a:off x="1948881" y="922448"/>
            <a:ext cx="5562564" cy="4551188"/>
          </a:xfrm>
          <a:prstGeom prst="rect">
            <a:avLst/>
          </a:prstGeom>
        </p:spPr>
      </p:pic>
    </p:spTree>
    <p:extLst>
      <p:ext uri="{BB962C8B-B14F-4D97-AF65-F5344CB8AC3E}">
        <p14:creationId xmlns:p14="http://schemas.microsoft.com/office/powerpoint/2010/main" val="198656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CED8615D-6BAD-4B70-976F-63212E65F2CD}"/>
              </a:ext>
            </a:extLst>
          </p:cNvPr>
          <p:cNvPicPr>
            <a:picLocks noChangeAspect="1"/>
          </p:cNvPicPr>
          <p:nvPr/>
        </p:nvPicPr>
        <p:blipFill>
          <a:blip r:embed="rId2"/>
          <a:stretch>
            <a:fillRect/>
          </a:stretch>
        </p:blipFill>
        <p:spPr>
          <a:xfrm>
            <a:off x="1366339" y="961907"/>
            <a:ext cx="6247277" cy="4680000"/>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478174" y="310448"/>
            <a:ext cx="7610642" cy="612000"/>
          </a:xfrm>
        </p:spPr>
        <p:txBody>
          <a:bodyPr>
            <a:noAutofit/>
          </a:bodyPr>
          <a:lstStyle/>
          <a:p>
            <a:r>
              <a:rPr lang="en-GB" sz="2800" dirty="0"/>
              <a:t>Economic outlook worsened especially in Europe</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4572000" y="6316643"/>
            <a:ext cx="4410152" cy="369333"/>
          </a:xfrm>
        </p:spPr>
        <p:txBody>
          <a:bodyPr/>
          <a:lstStyle/>
          <a:p>
            <a:r>
              <a:rPr lang="en-GB" dirty="0"/>
              <a:t>Source | IMF World Economic Outlook (April 2019</a:t>
            </a:r>
            <a:r>
              <a:rPr lang="hu-HU" dirty="0"/>
              <a:t>)</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03625" y="5935552"/>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Changes in the macroeconomic environment of developed economies</a:t>
            </a:r>
            <a:endParaRPr lang="hu-HU" sz="1800" cap="all" dirty="0"/>
          </a:p>
        </p:txBody>
      </p:sp>
      <p:sp>
        <p:nvSpPr>
          <p:cNvPr id="5" name="Oval 4">
            <a:extLst>
              <a:ext uri="{FF2B5EF4-FFF2-40B4-BE49-F238E27FC236}">
                <a16:creationId xmlns:a16="http://schemas.microsoft.com/office/drawing/2014/main" id="{D16DF810-0102-46BC-9323-29155789D9FE}"/>
              </a:ext>
            </a:extLst>
          </p:cNvPr>
          <p:cNvSpPr/>
          <p:nvPr/>
        </p:nvSpPr>
        <p:spPr>
          <a:xfrm>
            <a:off x="5885438" y="2078025"/>
            <a:ext cx="633743" cy="1131683"/>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46236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72D-BE0E-430D-A90A-2D8E537811B1}"/>
              </a:ext>
            </a:extLst>
          </p:cNvPr>
          <p:cNvSpPr>
            <a:spLocks noGrp="1"/>
          </p:cNvSpPr>
          <p:nvPr>
            <p:ph type="title"/>
          </p:nvPr>
        </p:nvSpPr>
        <p:spPr>
          <a:xfrm>
            <a:off x="2235774" y="2574178"/>
            <a:ext cx="6808638" cy="1649682"/>
          </a:xfrm>
        </p:spPr>
        <p:txBody>
          <a:bodyPr/>
          <a:lstStyle/>
          <a:p>
            <a:r>
              <a:rPr lang="en-GB"/>
              <a:t>Efficiency</a:t>
            </a:r>
            <a:br>
              <a:rPr lang="en-GB"/>
            </a:br>
            <a:r>
              <a:rPr lang="en-GB" sz="2000" i="1"/>
              <a:t>Profitability may increase through digitalisation, financial deepening and market consolidation</a:t>
            </a:r>
            <a:endParaRPr lang="en-GB" i="1"/>
          </a:p>
        </p:txBody>
      </p:sp>
    </p:spTree>
    <p:extLst>
      <p:ext uri="{BB962C8B-B14F-4D97-AF65-F5344CB8AC3E}">
        <p14:creationId xmlns:p14="http://schemas.microsoft.com/office/powerpoint/2010/main" val="2970809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437E9-FB1C-4AE0-AE36-1381FC85EED3}"/>
              </a:ext>
            </a:extLst>
          </p:cNvPr>
          <p:cNvSpPr>
            <a:spLocks noGrp="1"/>
          </p:cNvSpPr>
          <p:nvPr>
            <p:ph type="title"/>
          </p:nvPr>
        </p:nvSpPr>
        <p:spPr/>
        <p:txBody>
          <a:bodyPr>
            <a:normAutofit fontScale="90000"/>
          </a:bodyPr>
          <a:lstStyle/>
          <a:p>
            <a:r>
              <a:rPr lang="en-GB" dirty="0"/>
              <a:t>The three main pillars of increasing efficiency</a:t>
            </a:r>
          </a:p>
        </p:txBody>
      </p:sp>
      <p:sp>
        <p:nvSpPr>
          <p:cNvPr id="4" name="Text Placeholder 3">
            <a:extLst>
              <a:ext uri="{FF2B5EF4-FFF2-40B4-BE49-F238E27FC236}">
                <a16:creationId xmlns:a16="http://schemas.microsoft.com/office/drawing/2014/main" id="{28C53B01-4DD0-4231-8317-06A4DD7F749A}"/>
              </a:ext>
            </a:extLst>
          </p:cNvPr>
          <p:cNvSpPr>
            <a:spLocks noGrp="1"/>
          </p:cNvSpPr>
          <p:nvPr>
            <p:ph type="body" sz="quarter" idx="17"/>
          </p:nvPr>
        </p:nvSpPr>
        <p:spPr/>
        <p:txBody>
          <a:bodyPr/>
          <a:lstStyle/>
          <a:p>
            <a:endParaRPr lang="en-GB" dirty="0"/>
          </a:p>
        </p:txBody>
      </p:sp>
      <p:graphicFrame>
        <p:nvGraphicFramePr>
          <p:cNvPr id="7" name="Content Placeholder 6">
            <a:extLst>
              <a:ext uri="{FF2B5EF4-FFF2-40B4-BE49-F238E27FC236}">
                <a16:creationId xmlns:a16="http://schemas.microsoft.com/office/drawing/2014/main" id="{2993C5CC-A369-4C67-9ADA-4825791AD9B5}"/>
              </a:ext>
            </a:extLst>
          </p:cNvPr>
          <p:cNvGraphicFramePr>
            <a:graphicFrameLocks noGrp="1"/>
          </p:cNvGraphicFramePr>
          <p:nvPr>
            <p:ph sz="quarter" idx="10"/>
            <p:extLst>
              <p:ext uri="{D42A27DB-BD31-4B8C-83A1-F6EECF244321}">
                <p14:modId xmlns:p14="http://schemas.microsoft.com/office/powerpoint/2010/main" val="1175555724"/>
              </p:ext>
            </p:extLst>
          </p:nvPr>
        </p:nvGraphicFramePr>
        <p:xfrm>
          <a:off x="477838" y="1190625"/>
          <a:ext cx="8059737" cy="504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32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a:bodyPr>
          <a:lstStyle/>
          <a:p>
            <a:r>
              <a:rPr lang="en-GB" sz="2700"/>
              <a:t>A Turn-around in efficiency is imperative</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en-GB"/>
              <a:t>Source | ECB CBD.</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226243" y="5319562"/>
            <a:ext cx="8755909"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Cost-to-assets and cost-to-income ratios of banking systems in the EU, 2018 Q3</a:t>
            </a:r>
          </a:p>
        </p:txBody>
      </p:sp>
      <p:sp>
        <p:nvSpPr>
          <p:cNvPr id="7" name="Text Placeholder 3">
            <a:extLst>
              <a:ext uri="{FF2B5EF4-FFF2-40B4-BE49-F238E27FC236}">
                <a16:creationId xmlns:a16="http://schemas.microsoft.com/office/drawing/2014/main" id="{2929CBC4-B0FF-4F69-A769-96433A215132}"/>
              </a:ext>
            </a:extLst>
          </p:cNvPr>
          <p:cNvSpPr txBox="1">
            <a:spLocks/>
          </p:cNvSpPr>
          <p:nvPr/>
        </p:nvSpPr>
        <p:spPr>
          <a:xfrm>
            <a:off x="478174" y="5890041"/>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Note: In the case of the cost-to-income ratio, HU* is adjusted for the effect of subsidiaries and the bank levy on operating expenses, while in the case of the cost-to-assets ratio the transaction levy is also filtered out.</a:t>
            </a:r>
          </a:p>
        </p:txBody>
      </p:sp>
      <p:pic>
        <p:nvPicPr>
          <p:cNvPr id="5" name="Picture 4">
            <a:extLst>
              <a:ext uri="{FF2B5EF4-FFF2-40B4-BE49-F238E27FC236}">
                <a16:creationId xmlns:a16="http://schemas.microsoft.com/office/drawing/2014/main" id="{BBAC12FF-0C84-44D0-81F3-0C5762C7D9A4}"/>
              </a:ext>
            </a:extLst>
          </p:cNvPr>
          <p:cNvPicPr>
            <a:picLocks noChangeAspect="1"/>
          </p:cNvPicPr>
          <p:nvPr/>
        </p:nvPicPr>
        <p:blipFill>
          <a:blip r:embed="rId2"/>
          <a:stretch>
            <a:fillRect/>
          </a:stretch>
        </p:blipFill>
        <p:spPr>
          <a:xfrm>
            <a:off x="1972515" y="1008591"/>
            <a:ext cx="5198969" cy="4253702"/>
          </a:xfrm>
          <a:prstGeom prst="rect">
            <a:avLst/>
          </a:prstGeom>
        </p:spPr>
      </p:pic>
    </p:spTree>
    <p:extLst>
      <p:ext uri="{BB962C8B-B14F-4D97-AF65-F5344CB8AC3E}">
        <p14:creationId xmlns:p14="http://schemas.microsoft.com/office/powerpoint/2010/main" val="394146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113122" y="310448"/>
            <a:ext cx="7975695" cy="612000"/>
          </a:xfrm>
        </p:spPr>
        <p:txBody>
          <a:bodyPr>
            <a:normAutofit fontScale="90000"/>
          </a:bodyPr>
          <a:lstStyle/>
          <a:p>
            <a:r>
              <a:rPr lang="en-GB"/>
              <a:t>Higher credit penetration ensures an adequate foundation for boosting efficiency</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478174" y="6316643"/>
            <a:ext cx="8503978" cy="369333"/>
          </a:xfrm>
        </p:spPr>
        <p:txBody>
          <a:bodyPr/>
          <a:lstStyle/>
          <a:p>
            <a:r>
              <a:rPr lang="en-GB"/>
              <a:t>Note: The operating expenses for HU* are adjusted for one-off effects (foreign subsidiaries, state levies). </a:t>
            </a:r>
          </a:p>
          <a:p>
            <a:r>
              <a:rPr lang="en-GB"/>
              <a:t>Source | MNB</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478174" y="5810426"/>
            <a:ext cx="8503978"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1800" cap="all"/>
              <a:t>Relationship between financial penetration and the level of cost-to-assets</a:t>
            </a:r>
          </a:p>
        </p:txBody>
      </p:sp>
      <p:pic>
        <p:nvPicPr>
          <p:cNvPr id="2" name="Picture 1">
            <a:extLst>
              <a:ext uri="{FF2B5EF4-FFF2-40B4-BE49-F238E27FC236}">
                <a16:creationId xmlns:a16="http://schemas.microsoft.com/office/drawing/2014/main" id="{8B800353-B7FB-41DD-9140-B9ED44320048}"/>
              </a:ext>
            </a:extLst>
          </p:cNvPr>
          <p:cNvPicPr>
            <a:picLocks noChangeAspect="1"/>
          </p:cNvPicPr>
          <p:nvPr/>
        </p:nvPicPr>
        <p:blipFill>
          <a:blip r:embed="rId2"/>
          <a:stretch>
            <a:fillRect/>
          </a:stretch>
        </p:blipFill>
        <p:spPr>
          <a:xfrm>
            <a:off x="1749209" y="1087033"/>
            <a:ext cx="5645582" cy="4619112"/>
          </a:xfrm>
          <a:prstGeom prst="rect">
            <a:avLst/>
          </a:prstGeom>
        </p:spPr>
      </p:pic>
    </p:spTree>
    <p:extLst>
      <p:ext uri="{BB962C8B-B14F-4D97-AF65-F5344CB8AC3E}">
        <p14:creationId xmlns:p14="http://schemas.microsoft.com/office/powerpoint/2010/main" val="3480332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0F8AC3-501D-4BFA-AB1C-446DC74F8631}"/>
              </a:ext>
            </a:extLst>
          </p:cNvPr>
          <p:cNvPicPr>
            <a:picLocks noChangeAspect="1"/>
          </p:cNvPicPr>
          <p:nvPr/>
        </p:nvPicPr>
        <p:blipFill>
          <a:blip r:embed="rId2"/>
          <a:stretch>
            <a:fillRect/>
          </a:stretch>
        </p:blipFill>
        <p:spPr>
          <a:xfrm>
            <a:off x="4732694" y="1438725"/>
            <a:ext cx="4373847" cy="3578602"/>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rmAutofit fontScale="90000"/>
          </a:bodyPr>
          <a:lstStyle/>
          <a:p>
            <a:r>
              <a:rPr lang="en-GB"/>
              <a:t>Digitalisation might help, but it does not depend solely on banks</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528694"/>
            <a:ext cx="3600000" cy="369333"/>
          </a:xfrm>
        </p:spPr>
        <p:txBody>
          <a:bodyPr/>
          <a:lstStyle/>
          <a:p>
            <a:r>
              <a:rPr lang="en-GB"/>
              <a:t>Source | MNB, ECB CBD, Eurostat, WB, DESI</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5060887" y="5050961"/>
            <a:ext cx="4001631" cy="6740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400" cap="all"/>
              <a:t>Relationship between DESI and the digitalisation sub-pillar of the MNB Banking Sector Competitiveness Index</a:t>
            </a:r>
          </a:p>
        </p:txBody>
      </p:sp>
      <p:sp>
        <p:nvSpPr>
          <p:cNvPr id="11" name="Text Placeholder 3">
            <a:extLst>
              <a:ext uri="{FF2B5EF4-FFF2-40B4-BE49-F238E27FC236}">
                <a16:creationId xmlns:a16="http://schemas.microsoft.com/office/drawing/2014/main" id="{CCCEFB25-FD91-4180-83AE-BE93A00EBA94}"/>
              </a:ext>
            </a:extLst>
          </p:cNvPr>
          <p:cNvSpPr txBox="1">
            <a:spLocks/>
          </p:cNvSpPr>
          <p:nvPr/>
        </p:nvSpPr>
        <p:spPr>
          <a:xfrm>
            <a:off x="80366" y="6197471"/>
            <a:ext cx="8982152"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a:t>Note (right side): The DESI composite index integrates the following indicators: level of Connectivity, Human Capital, Use of Internet Services, Integration of Digital Technology and Digital Public Services.</a:t>
            </a:r>
          </a:p>
        </p:txBody>
      </p:sp>
      <p:sp>
        <p:nvSpPr>
          <p:cNvPr id="8" name="Content Placeholder 3">
            <a:extLst>
              <a:ext uri="{FF2B5EF4-FFF2-40B4-BE49-F238E27FC236}">
                <a16:creationId xmlns:a16="http://schemas.microsoft.com/office/drawing/2014/main" id="{3664C8AF-B7C6-4AF0-BEB8-7E25F549FD72}"/>
              </a:ext>
            </a:extLst>
          </p:cNvPr>
          <p:cNvSpPr txBox="1">
            <a:spLocks/>
          </p:cNvSpPr>
          <p:nvPr/>
        </p:nvSpPr>
        <p:spPr>
          <a:xfrm>
            <a:off x="764745" y="5174820"/>
            <a:ext cx="4001631"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400" cap="all"/>
              <a:t>The relationship between cost-to-assets and bank digitalisation</a:t>
            </a:r>
          </a:p>
        </p:txBody>
      </p:sp>
      <p:sp>
        <p:nvSpPr>
          <p:cNvPr id="12" name="Text Placeholder 3">
            <a:extLst>
              <a:ext uri="{FF2B5EF4-FFF2-40B4-BE49-F238E27FC236}">
                <a16:creationId xmlns:a16="http://schemas.microsoft.com/office/drawing/2014/main" id="{98E0951C-0F2F-4193-8AA3-F07F88D6D5A4}"/>
              </a:ext>
            </a:extLst>
          </p:cNvPr>
          <p:cNvSpPr txBox="1">
            <a:spLocks/>
          </p:cNvSpPr>
          <p:nvPr/>
        </p:nvSpPr>
        <p:spPr>
          <a:xfrm>
            <a:off x="80366" y="5786993"/>
            <a:ext cx="8982152"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a:t>Note (left side): The operating costs-to-assets ratio is based on consolidated data, HU* is adjusted for one-off effects (foreign subsidiaries, state levies). The MNB BSCI Banking digitalisation sub-pillar includes the following indicators: the share of individuals using internet for banking and the share of individuals using digital payment, mobile payment and online payment.</a:t>
            </a:r>
          </a:p>
        </p:txBody>
      </p:sp>
      <p:cxnSp>
        <p:nvCxnSpPr>
          <p:cNvPr id="6" name="Straight Arrow Connector 5">
            <a:extLst>
              <a:ext uri="{FF2B5EF4-FFF2-40B4-BE49-F238E27FC236}">
                <a16:creationId xmlns:a16="http://schemas.microsoft.com/office/drawing/2014/main" id="{A4EF9AEC-F51E-4EAA-A91E-6424B1F35736}"/>
              </a:ext>
            </a:extLst>
          </p:cNvPr>
          <p:cNvCxnSpPr>
            <a:cxnSpLocks/>
          </p:cNvCxnSpPr>
          <p:nvPr/>
        </p:nvCxnSpPr>
        <p:spPr>
          <a:xfrm>
            <a:off x="2842788" y="1900296"/>
            <a:ext cx="878186" cy="1041149"/>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8C2EE7-764A-472C-94E9-F8264780141B}"/>
              </a:ext>
            </a:extLst>
          </p:cNvPr>
          <p:cNvSpPr txBox="1"/>
          <p:nvPr/>
        </p:nvSpPr>
        <p:spPr>
          <a:xfrm>
            <a:off x="3117164" y="1760971"/>
            <a:ext cx="1378156" cy="646331"/>
          </a:xfrm>
          <a:prstGeom prst="rect">
            <a:avLst/>
          </a:prstGeom>
          <a:noFill/>
        </p:spPr>
        <p:txBody>
          <a:bodyPr wrap="square" rtlCol="0">
            <a:spAutoFit/>
          </a:bodyPr>
          <a:lstStyle/>
          <a:p>
            <a:pPr algn="ctr"/>
            <a:r>
              <a:rPr lang="en-GB" sz="1200" b="1" i="1">
                <a:solidFill>
                  <a:schemeClr val="accent6">
                    <a:lumMod val="75000"/>
                  </a:schemeClr>
                </a:solidFill>
              </a:rPr>
              <a:t>Greater banking digitalisation, lower expenses</a:t>
            </a:r>
          </a:p>
        </p:txBody>
      </p:sp>
      <p:cxnSp>
        <p:nvCxnSpPr>
          <p:cNvPr id="14" name="Straight Arrow Connector 13">
            <a:extLst>
              <a:ext uri="{FF2B5EF4-FFF2-40B4-BE49-F238E27FC236}">
                <a16:creationId xmlns:a16="http://schemas.microsoft.com/office/drawing/2014/main" id="{100DC68E-4493-4951-A68A-304C260775AC}"/>
              </a:ext>
            </a:extLst>
          </p:cNvPr>
          <p:cNvCxnSpPr>
            <a:cxnSpLocks/>
          </p:cNvCxnSpPr>
          <p:nvPr/>
        </p:nvCxnSpPr>
        <p:spPr>
          <a:xfrm flipV="1">
            <a:off x="6310265" y="2142932"/>
            <a:ext cx="1572152" cy="573108"/>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729196B-EBCE-4F09-97D6-4AD71E78E904}"/>
              </a:ext>
            </a:extLst>
          </p:cNvPr>
          <p:cNvSpPr txBox="1"/>
          <p:nvPr/>
        </p:nvSpPr>
        <p:spPr>
          <a:xfrm rot="20380227">
            <a:off x="5760514" y="1945285"/>
            <a:ext cx="2239472" cy="461665"/>
          </a:xfrm>
          <a:prstGeom prst="rect">
            <a:avLst/>
          </a:prstGeom>
          <a:noFill/>
        </p:spPr>
        <p:txBody>
          <a:bodyPr wrap="square" rtlCol="0">
            <a:spAutoFit/>
          </a:bodyPr>
          <a:lstStyle/>
          <a:p>
            <a:pPr algn="ctr"/>
            <a:r>
              <a:rPr lang="en-GB" sz="1200" b="1" i="1">
                <a:solidFill>
                  <a:schemeClr val="accent6">
                    <a:lumMod val="75000"/>
                  </a:schemeClr>
                </a:solidFill>
              </a:rPr>
              <a:t>Greater general digitalisation, greater banking digitalisation</a:t>
            </a:r>
          </a:p>
        </p:txBody>
      </p:sp>
      <p:pic>
        <p:nvPicPr>
          <p:cNvPr id="7" name="Picture 6">
            <a:extLst>
              <a:ext uri="{FF2B5EF4-FFF2-40B4-BE49-F238E27FC236}">
                <a16:creationId xmlns:a16="http://schemas.microsoft.com/office/drawing/2014/main" id="{12AC0E20-94BA-4BF0-8A6C-AA8EA54DC194}"/>
              </a:ext>
            </a:extLst>
          </p:cNvPr>
          <p:cNvPicPr>
            <a:picLocks noChangeAspect="1"/>
          </p:cNvPicPr>
          <p:nvPr/>
        </p:nvPicPr>
        <p:blipFill>
          <a:blip r:embed="rId3"/>
          <a:stretch>
            <a:fillRect/>
          </a:stretch>
        </p:blipFill>
        <p:spPr>
          <a:xfrm>
            <a:off x="212822" y="1368423"/>
            <a:ext cx="4457831" cy="3647316"/>
          </a:xfrm>
          <a:prstGeom prst="rect">
            <a:avLst/>
          </a:prstGeom>
        </p:spPr>
      </p:pic>
    </p:spTree>
    <p:extLst>
      <p:ext uri="{BB962C8B-B14F-4D97-AF65-F5344CB8AC3E}">
        <p14:creationId xmlns:p14="http://schemas.microsoft.com/office/powerpoint/2010/main" val="3161590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8425B-E656-4A93-AE59-22487CBC8E78}"/>
              </a:ext>
            </a:extLst>
          </p:cNvPr>
          <p:cNvSpPr>
            <a:spLocks noGrp="1"/>
          </p:cNvSpPr>
          <p:nvPr>
            <p:ph type="title"/>
          </p:nvPr>
        </p:nvSpPr>
        <p:spPr/>
        <p:txBody>
          <a:bodyPr>
            <a:normAutofit/>
          </a:bodyPr>
          <a:lstStyle/>
          <a:p>
            <a:r>
              <a:rPr lang="en-GB" sz="2800" dirty="0"/>
              <a:t>Main messages</a:t>
            </a:r>
          </a:p>
        </p:txBody>
      </p:sp>
      <p:graphicFrame>
        <p:nvGraphicFramePr>
          <p:cNvPr id="5" name="Diagram 4">
            <a:extLst>
              <a:ext uri="{FF2B5EF4-FFF2-40B4-BE49-F238E27FC236}">
                <a16:creationId xmlns:a16="http://schemas.microsoft.com/office/drawing/2014/main" id="{36F58202-870E-4268-A329-EF938074BB52}"/>
              </a:ext>
            </a:extLst>
          </p:cNvPr>
          <p:cNvGraphicFramePr/>
          <p:nvPr>
            <p:extLst/>
          </p:nvPr>
        </p:nvGraphicFramePr>
        <p:xfrm>
          <a:off x="413098" y="777592"/>
          <a:ext cx="8270835" cy="6057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38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A9C78AB2-7C15-4ACA-8BEF-32FD5838FD88}"/>
              </a:ext>
            </a:extLst>
          </p:cNvPr>
          <p:cNvSpPr>
            <a:spLocks noGrp="1"/>
          </p:cNvSpPr>
          <p:nvPr>
            <p:ph sz="quarter" idx="10"/>
          </p:nvPr>
        </p:nvSpPr>
        <p:spPr>
          <a:xfrm>
            <a:off x="449039" y="1053418"/>
            <a:ext cx="8245922" cy="5345142"/>
          </a:xfrm>
        </p:spPr>
        <p:txBody>
          <a:bodyPr>
            <a:normAutofit/>
          </a:bodyPr>
          <a:lstStyle/>
          <a:p>
            <a:r>
              <a:rPr lang="en-GB" sz="5400" dirty="0"/>
              <a:t>Thank you for your attention!</a:t>
            </a:r>
          </a:p>
        </p:txBody>
      </p:sp>
    </p:spTree>
    <p:extLst>
      <p:ext uri="{BB962C8B-B14F-4D97-AF65-F5344CB8AC3E}">
        <p14:creationId xmlns:p14="http://schemas.microsoft.com/office/powerpoint/2010/main" val="190525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GB" sz="2800" dirty="0"/>
              <a:t>Monetary policy normalisation </a:t>
            </a:r>
            <a:r>
              <a:rPr lang="hu-HU" sz="2800" dirty="0"/>
              <a:t>is </a:t>
            </a:r>
            <a:r>
              <a:rPr lang="en-GB" sz="2800" dirty="0"/>
              <a:t>protracted even further </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p:txBody>
          <a:bodyPr/>
          <a:lstStyle/>
          <a:p>
            <a:r>
              <a:rPr lang="en-GB" dirty="0"/>
              <a:t>Source | ECB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3180" y="5451183"/>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Evolution of the EONIA forward curve</a:t>
            </a:r>
            <a:endParaRPr lang="hu-HU" sz="1800" cap="all" dirty="0"/>
          </a:p>
        </p:txBody>
      </p:sp>
      <p:sp>
        <p:nvSpPr>
          <p:cNvPr id="12" name="Text Placeholder 3">
            <a:extLst>
              <a:ext uri="{FF2B5EF4-FFF2-40B4-BE49-F238E27FC236}">
                <a16:creationId xmlns:a16="http://schemas.microsoft.com/office/drawing/2014/main" id="{89932E78-6E8F-440E-8E76-A550AD7FC526}"/>
              </a:ext>
            </a:extLst>
          </p:cNvPr>
          <p:cNvSpPr txBox="1">
            <a:spLocks/>
          </p:cNvSpPr>
          <p:nvPr/>
        </p:nvSpPr>
        <p:spPr>
          <a:xfrm>
            <a:off x="514386" y="5823672"/>
            <a:ext cx="8503978" cy="46763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EONIA is the overnight interbank interest rate of the euro zone. The EONIA + 10 bps line indicates the point in time by which the market prices a 10 basis point higher level from its current level (i.e. when the forward curve intersects this level). This is consistent with the assumption that the first interest rate hike will be 10 bps.</a:t>
            </a:r>
            <a:r>
              <a:rPr lang="hu-HU" dirty="0"/>
              <a:t> </a:t>
            </a:r>
          </a:p>
        </p:txBody>
      </p:sp>
      <p:pic>
        <p:nvPicPr>
          <p:cNvPr id="5" name="Kép 4">
            <a:extLst>
              <a:ext uri="{FF2B5EF4-FFF2-40B4-BE49-F238E27FC236}">
                <a16:creationId xmlns:a16="http://schemas.microsoft.com/office/drawing/2014/main" id="{58AA3CD8-BBBC-46C9-AB12-CEE564E7E36D}"/>
              </a:ext>
            </a:extLst>
          </p:cNvPr>
          <p:cNvPicPr>
            <a:picLocks noChangeAspect="1"/>
          </p:cNvPicPr>
          <p:nvPr/>
        </p:nvPicPr>
        <p:blipFill>
          <a:blip r:embed="rId2"/>
          <a:stretch>
            <a:fillRect/>
          </a:stretch>
        </p:blipFill>
        <p:spPr>
          <a:xfrm>
            <a:off x="1620097" y="1034328"/>
            <a:ext cx="5903805" cy="4416855"/>
          </a:xfrm>
          <a:prstGeom prst="rect">
            <a:avLst/>
          </a:prstGeom>
        </p:spPr>
      </p:pic>
    </p:spTree>
    <p:extLst>
      <p:ext uri="{BB962C8B-B14F-4D97-AF65-F5344CB8AC3E}">
        <p14:creationId xmlns:p14="http://schemas.microsoft.com/office/powerpoint/2010/main" val="68858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3F742AF4-9BA9-4A67-B8F4-ADF7FD7AD02F}"/>
              </a:ext>
            </a:extLst>
          </p:cNvPr>
          <p:cNvSpPr>
            <a:spLocks noGrp="1"/>
          </p:cNvSpPr>
          <p:nvPr>
            <p:ph type="title"/>
          </p:nvPr>
        </p:nvSpPr>
        <p:spPr/>
        <p:txBody>
          <a:bodyPr>
            <a:noAutofit/>
          </a:bodyPr>
          <a:lstStyle/>
          <a:p>
            <a:r>
              <a:rPr lang="en-GB" sz="2400" dirty="0"/>
              <a:t>Market uncertainty has been increasing yet again during last weeks</a:t>
            </a:r>
          </a:p>
        </p:txBody>
      </p:sp>
      <p:sp>
        <p:nvSpPr>
          <p:cNvPr id="4" name="Szöveg helye 3">
            <a:extLst>
              <a:ext uri="{FF2B5EF4-FFF2-40B4-BE49-F238E27FC236}">
                <a16:creationId xmlns:a16="http://schemas.microsoft.com/office/drawing/2014/main" id="{FFB83661-9113-4176-B2E5-A1C9E4D54BB7}"/>
              </a:ext>
            </a:extLst>
          </p:cNvPr>
          <p:cNvSpPr>
            <a:spLocks noGrp="1"/>
          </p:cNvSpPr>
          <p:nvPr>
            <p:ph type="body" sz="quarter" idx="17"/>
          </p:nvPr>
        </p:nvSpPr>
        <p:spPr/>
        <p:txBody>
          <a:bodyPr/>
          <a:lstStyle/>
          <a:p>
            <a:r>
              <a:rPr lang="en-GB"/>
              <a:t>Source | Datastream</a:t>
            </a:r>
          </a:p>
        </p:txBody>
      </p:sp>
      <p:pic>
        <p:nvPicPr>
          <p:cNvPr id="5" name="Kép 4">
            <a:extLst>
              <a:ext uri="{FF2B5EF4-FFF2-40B4-BE49-F238E27FC236}">
                <a16:creationId xmlns:a16="http://schemas.microsoft.com/office/drawing/2014/main" id="{C9B8BAB1-E794-4C3B-B267-857A54953495}"/>
              </a:ext>
            </a:extLst>
          </p:cNvPr>
          <p:cNvPicPr>
            <a:picLocks noChangeAspect="1"/>
          </p:cNvPicPr>
          <p:nvPr/>
        </p:nvPicPr>
        <p:blipFill>
          <a:blip r:embed="rId2"/>
          <a:stretch>
            <a:fillRect/>
          </a:stretch>
        </p:blipFill>
        <p:spPr>
          <a:xfrm>
            <a:off x="1492349" y="983486"/>
            <a:ext cx="6159302" cy="4608000"/>
          </a:xfrm>
          <a:prstGeom prst="rect">
            <a:avLst/>
          </a:prstGeom>
        </p:spPr>
      </p:pic>
      <p:sp>
        <p:nvSpPr>
          <p:cNvPr id="6" name="Content Placeholder 3">
            <a:extLst>
              <a:ext uri="{FF2B5EF4-FFF2-40B4-BE49-F238E27FC236}">
                <a16:creationId xmlns:a16="http://schemas.microsoft.com/office/drawing/2014/main" id="{AD19DF8D-C9FA-4211-B81C-46D41C29DF63}"/>
              </a:ext>
            </a:extLst>
          </p:cNvPr>
          <p:cNvSpPr txBox="1">
            <a:spLocks/>
          </p:cNvSpPr>
          <p:nvPr/>
        </p:nvSpPr>
        <p:spPr>
          <a:xfrm>
            <a:off x="883180" y="5591486"/>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cap="all" dirty="0"/>
              <a:t>Evolution of volatility indices (1 Jan 2018 = 100 per cent)</a:t>
            </a:r>
            <a:r>
              <a:rPr lang="pl-PL" sz="1800" cap="all" dirty="0"/>
              <a:t> </a:t>
            </a:r>
            <a:endParaRPr lang="hu-HU" sz="1800" cap="all" dirty="0"/>
          </a:p>
        </p:txBody>
      </p:sp>
      <p:sp>
        <p:nvSpPr>
          <p:cNvPr id="7" name="Text Placeholder 3">
            <a:extLst>
              <a:ext uri="{FF2B5EF4-FFF2-40B4-BE49-F238E27FC236}">
                <a16:creationId xmlns:a16="http://schemas.microsoft.com/office/drawing/2014/main" id="{39F1AF36-852E-4CE2-AC02-8F6BA3942C15}"/>
              </a:ext>
            </a:extLst>
          </p:cNvPr>
          <p:cNvSpPr txBox="1">
            <a:spLocks/>
          </p:cNvSpPr>
          <p:nvPr/>
        </p:nvSpPr>
        <p:spPr>
          <a:xfrm>
            <a:off x="478174" y="5954306"/>
            <a:ext cx="8503978" cy="36933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The value of the </a:t>
            </a:r>
            <a:r>
              <a:rPr lang="en-US" dirty="0" err="1"/>
              <a:t>VIX</a:t>
            </a:r>
            <a:r>
              <a:rPr lang="en-US" dirty="0"/>
              <a:t> (</a:t>
            </a:r>
            <a:r>
              <a:rPr lang="en-US" dirty="0" err="1"/>
              <a:t>VSTOXX</a:t>
            </a:r>
            <a:r>
              <a:rPr lang="en-US" dirty="0"/>
              <a:t>) index is calculated at the Chicago Board of Options Exchange (European Options Exchange) and shows the market’s expectation of the development of volatility for the next thirty days.</a:t>
            </a:r>
            <a:r>
              <a:rPr lang="hu-HU" dirty="0"/>
              <a:t> </a:t>
            </a:r>
          </a:p>
        </p:txBody>
      </p:sp>
      <p:sp>
        <p:nvSpPr>
          <p:cNvPr id="8" name="Ellipszis 7">
            <a:extLst>
              <a:ext uri="{FF2B5EF4-FFF2-40B4-BE49-F238E27FC236}">
                <a16:creationId xmlns:a16="http://schemas.microsoft.com/office/drawing/2014/main" id="{ED59BD54-AC01-4210-BAF5-A4A1DD0D5B28}"/>
              </a:ext>
            </a:extLst>
          </p:cNvPr>
          <p:cNvSpPr/>
          <p:nvPr/>
        </p:nvSpPr>
        <p:spPr>
          <a:xfrm>
            <a:off x="6496595" y="2500752"/>
            <a:ext cx="792480" cy="1731614"/>
          </a:xfrm>
          <a:prstGeom prst="ellipse">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4108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D2F71-6587-4804-81F7-7DD22E77BE13}"/>
              </a:ext>
            </a:extLst>
          </p:cNvPr>
          <p:cNvSpPr>
            <a:spLocks noGrp="1"/>
          </p:cNvSpPr>
          <p:nvPr>
            <p:ph type="title"/>
          </p:nvPr>
        </p:nvSpPr>
        <p:spPr>
          <a:xfrm>
            <a:off x="245691" y="310448"/>
            <a:ext cx="7843125" cy="612000"/>
          </a:xfrm>
        </p:spPr>
        <p:txBody>
          <a:bodyPr>
            <a:noAutofit/>
          </a:bodyPr>
          <a:lstStyle/>
          <a:p>
            <a:r>
              <a:rPr lang="en-GB" sz="2400" dirty="0"/>
              <a:t>Global environment remains uncertain, but domestic shock resistance capacity strengthened</a:t>
            </a:r>
          </a:p>
        </p:txBody>
      </p:sp>
      <p:sp>
        <p:nvSpPr>
          <p:cNvPr id="4" name="Text Placeholder 3">
            <a:extLst>
              <a:ext uri="{FF2B5EF4-FFF2-40B4-BE49-F238E27FC236}">
                <a16:creationId xmlns:a16="http://schemas.microsoft.com/office/drawing/2014/main" id="{7654C15B-190C-4473-A111-3D72F261BCBF}"/>
              </a:ext>
            </a:extLst>
          </p:cNvPr>
          <p:cNvSpPr>
            <a:spLocks noGrp="1"/>
          </p:cNvSpPr>
          <p:nvPr>
            <p:ph type="body" sz="quarter" idx="17"/>
          </p:nvPr>
        </p:nvSpPr>
        <p:spPr/>
        <p:txBody>
          <a:bodyPr/>
          <a:lstStyle/>
          <a:p>
            <a:r>
              <a:rPr lang="en-GB" dirty="0"/>
              <a:t>Source | MNB</a:t>
            </a:r>
          </a:p>
        </p:txBody>
      </p:sp>
      <p:graphicFrame>
        <p:nvGraphicFramePr>
          <p:cNvPr id="5" name="Diagram 4">
            <a:extLst>
              <a:ext uri="{FF2B5EF4-FFF2-40B4-BE49-F238E27FC236}">
                <a16:creationId xmlns:a16="http://schemas.microsoft.com/office/drawing/2014/main" id="{29CBD026-6AF9-46B2-94AF-BAE64C91031A}"/>
              </a:ext>
            </a:extLst>
          </p:cNvPr>
          <p:cNvGraphicFramePr/>
          <p:nvPr>
            <p:extLst>
              <p:ext uri="{D42A27DB-BD31-4B8C-83A1-F6EECF244321}">
                <p14:modId xmlns:p14="http://schemas.microsoft.com/office/powerpoint/2010/main" val="335937563"/>
              </p:ext>
            </p:extLst>
          </p:nvPr>
        </p:nvGraphicFramePr>
        <p:xfrm>
          <a:off x="245691" y="944327"/>
          <a:ext cx="41799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163486DE-379E-4362-BDFB-FC3CF0CD281A}"/>
              </a:ext>
            </a:extLst>
          </p:cNvPr>
          <p:cNvGraphicFramePr/>
          <p:nvPr>
            <p:extLst>
              <p:ext uri="{D42A27DB-BD31-4B8C-83A1-F6EECF244321}">
                <p14:modId xmlns:p14="http://schemas.microsoft.com/office/powerpoint/2010/main" val="3085848109"/>
              </p:ext>
            </p:extLst>
          </p:nvPr>
        </p:nvGraphicFramePr>
        <p:xfrm>
          <a:off x="4845116" y="2060212"/>
          <a:ext cx="417994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32ECB026-D146-47D0-9083-19B40617B77F}"/>
              </a:ext>
            </a:extLst>
          </p:cNvPr>
          <p:cNvSpPr txBox="1"/>
          <p:nvPr/>
        </p:nvSpPr>
        <p:spPr>
          <a:xfrm>
            <a:off x="5110544" y="1379221"/>
            <a:ext cx="3711920" cy="584775"/>
          </a:xfrm>
          <a:prstGeom prst="rect">
            <a:avLst/>
          </a:prstGeom>
          <a:noFill/>
        </p:spPr>
        <p:txBody>
          <a:bodyPr wrap="square" rtlCol="0">
            <a:spAutoFit/>
          </a:bodyPr>
          <a:lstStyle/>
          <a:p>
            <a:r>
              <a:rPr lang="en-GB" sz="3200" i="1" dirty="0">
                <a:solidFill>
                  <a:schemeClr val="accent6">
                    <a:lumMod val="50000"/>
                  </a:schemeClr>
                </a:solidFill>
              </a:rPr>
              <a:t>This time is different</a:t>
            </a:r>
          </a:p>
        </p:txBody>
      </p:sp>
      <p:sp>
        <p:nvSpPr>
          <p:cNvPr id="10" name="TextBox 9">
            <a:extLst>
              <a:ext uri="{FF2B5EF4-FFF2-40B4-BE49-F238E27FC236}">
                <a16:creationId xmlns:a16="http://schemas.microsoft.com/office/drawing/2014/main" id="{7693D339-64FA-4729-82E0-8135290E07CC}"/>
              </a:ext>
            </a:extLst>
          </p:cNvPr>
          <p:cNvSpPr txBox="1"/>
          <p:nvPr/>
        </p:nvSpPr>
        <p:spPr>
          <a:xfrm>
            <a:off x="479702" y="5042118"/>
            <a:ext cx="3711920" cy="1815882"/>
          </a:xfrm>
          <a:prstGeom prst="rect">
            <a:avLst/>
          </a:prstGeom>
          <a:noFill/>
        </p:spPr>
        <p:txBody>
          <a:bodyPr wrap="square" rtlCol="0">
            <a:spAutoFit/>
          </a:bodyPr>
          <a:lstStyle/>
          <a:p>
            <a:pPr algn="ctr"/>
            <a:r>
              <a:rPr lang="en-GB" sz="2800" i="1" dirty="0">
                <a:solidFill>
                  <a:srgbClr val="C00000"/>
                </a:solidFill>
              </a:rPr>
              <a:t>Europe could be the main source of an external shock for Hungary</a:t>
            </a:r>
          </a:p>
        </p:txBody>
      </p:sp>
    </p:spTree>
    <p:extLst>
      <p:ext uri="{BB962C8B-B14F-4D97-AF65-F5344CB8AC3E}">
        <p14:creationId xmlns:p14="http://schemas.microsoft.com/office/powerpoint/2010/main" val="199143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B147E2-E55D-4CF3-B416-4567FCCBED39}"/>
              </a:ext>
            </a:extLst>
          </p:cNvPr>
          <p:cNvSpPr>
            <a:spLocks noGrp="1"/>
          </p:cNvSpPr>
          <p:nvPr>
            <p:ph type="title"/>
          </p:nvPr>
        </p:nvSpPr>
        <p:spPr>
          <a:xfrm>
            <a:off x="2235774" y="2743455"/>
            <a:ext cx="6808638" cy="1311128"/>
          </a:xfrm>
        </p:spPr>
        <p:txBody>
          <a:bodyPr/>
          <a:lstStyle/>
          <a:p>
            <a:r>
              <a:rPr lang="hu-HU" dirty="0"/>
              <a:t>Bank </a:t>
            </a:r>
            <a:r>
              <a:rPr lang="hu-HU" dirty="0" err="1"/>
              <a:t>stress</a:t>
            </a:r>
            <a:r>
              <a:rPr lang="hu-HU" dirty="0"/>
              <a:t> </a:t>
            </a:r>
            <a:r>
              <a:rPr lang="hu-HU" dirty="0" err="1"/>
              <a:t>tests</a:t>
            </a:r>
            <a:br>
              <a:rPr lang="hu-HU" dirty="0"/>
            </a:br>
            <a:r>
              <a:rPr lang="en-US" sz="2000" i="1" dirty="0"/>
              <a:t>Banks continue to have a high resilience to shocks</a:t>
            </a:r>
            <a:endParaRPr lang="hu-HU" i="1" dirty="0"/>
          </a:p>
        </p:txBody>
      </p:sp>
    </p:spTree>
    <p:extLst>
      <p:ext uri="{BB962C8B-B14F-4D97-AF65-F5344CB8AC3E}">
        <p14:creationId xmlns:p14="http://schemas.microsoft.com/office/powerpoint/2010/main" val="334123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60960" y="310448"/>
            <a:ext cx="8027856" cy="612000"/>
          </a:xfrm>
        </p:spPr>
        <p:txBody>
          <a:bodyPr>
            <a:noAutofit/>
          </a:bodyPr>
          <a:lstStyle/>
          <a:p>
            <a:r>
              <a:rPr lang="hu-HU" sz="2800" dirty="0" err="1"/>
              <a:t>Only</a:t>
            </a:r>
            <a:r>
              <a:rPr lang="hu-HU" sz="2800" dirty="0"/>
              <a:t> a </a:t>
            </a:r>
            <a:r>
              <a:rPr lang="hu-HU" sz="2800" dirty="0" err="1"/>
              <a:t>few</a:t>
            </a:r>
            <a:r>
              <a:rPr lang="hu-HU" sz="2800" dirty="0"/>
              <a:t> </a:t>
            </a:r>
            <a:r>
              <a:rPr lang="hu-HU" sz="2800" dirty="0" err="1"/>
              <a:t>institutions</a:t>
            </a:r>
            <a:r>
              <a:rPr lang="hu-HU" sz="2800" dirty="0"/>
              <a:t> </a:t>
            </a:r>
            <a:r>
              <a:rPr lang="hu-HU" sz="2800" dirty="0" err="1"/>
              <a:t>would</a:t>
            </a:r>
            <a:r>
              <a:rPr lang="hu-HU" sz="2800" dirty="0"/>
              <a:t> </a:t>
            </a:r>
            <a:r>
              <a:rPr lang="hu-HU" sz="2800" dirty="0" err="1"/>
              <a:t>fall</a:t>
            </a:r>
            <a:r>
              <a:rPr lang="hu-HU" sz="2800" dirty="0"/>
              <a:t> </a:t>
            </a:r>
            <a:r>
              <a:rPr lang="hu-HU" sz="2800" dirty="0" err="1"/>
              <a:t>below</a:t>
            </a:r>
            <a:r>
              <a:rPr lang="hu-HU" sz="2800" dirty="0"/>
              <a:t> </a:t>
            </a:r>
            <a:r>
              <a:rPr lang="hu-HU" sz="2800" dirty="0" err="1"/>
              <a:t>the</a:t>
            </a:r>
            <a:r>
              <a:rPr lang="hu-HU" sz="2800" dirty="0"/>
              <a:t> </a:t>
            </a:r>
            <a:r>
              <a:rPr lang="hu-HU" sz="2800" dirty="0" err="1"/>
              <a:t>LCR</a:t>
            </a:r>
            <a:r>
              <a:rPr lang="hu-HU" sz="2800" dirty="0"/>
              <a:t> limit in a </a:t>
            </a:r>
            <a:r>
              <a:rPr lang="hu-HU" sz="2800" dirty="0" err="1"/>
              <a:t>severe</a:t>
            </a:r>
            <a:r>
              <a:rPr lang="hu-HU" sz="2800" dirty="0"/>
              <a:t> </a:t>
            </a:r>
            <a:r>
              <a:rPr lang="hu-HU" sz="2800" dirty="0" err="1"/>
              <a:t>negative</a:t>
            </a:r>
            <a:r>
              <a:rPr lang="hu-HU" sz="2800" dirty="0"/>
              <a:t> </a:t>
            </a:r>
            <a:r>
              <a:rPr lang="hu-HU" sz="2800" dirty="0" err="1"/>
              <a:t>shock</a:t>
            </a:r>
            <a:endParaRPr lang="hu-HU" sz="2800" dirty="0"/>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5382152" y="6488667"/>
            <a:ext cx="3600000" cy="369333"/>
          </a:xfrm>
        </p:spPr>
        <p:txBody>
          <a:bodyPr/>
          <a:lstStyle/>
          <a:p>
            <a:r>
              <a:rPr lang="hu-HU" dirty="0" err="1"/>
              <a:t>Source</a:t>
            </a:r>
            <a:r>
              <a:rPr lang="hu-HU" dirty="0"/>
              <a:t> | MNB </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887251" y="5380996"/>
            <a:ext cx="8098972"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hu-HU" sz="1800" cap="all" dirty="0" err="1"/>
              <a:t>Liquidity</a:t>
            </a:r>
            <a:r>
              <a:rPr lang="hu-HU" sz="1800" cap="all" dirty="0"/>
              <a:t> </a:t>
            </a:r>
            <a:r>
              <a:rPr lang="hu-HU" sz="1800" cap="all" dirty="0" err="1"/>
              <a:t>Stress</a:t>
            </a:r>
            <a:r>
              <a:rPr lang="hu-HU" sz="1800" cap="all" dirty="0"/>
              <a:t> Index</a:t>
            </a:r>
          </a:p>
        </p:txBody>
      </p:sp>
      <p:sp>
        <p:nvSpPr>
          <p:cNvPr id="8" name="Text Placeholder 3">
            <a:extLst>
              <a:ext uri="{FF2B5EF4-FFF2-40B4-BE49-F238E27FC236}">
                <a16:creationId xmlns:a16="http://schemas.microsoft.com/office/drawing/2014/main" id="{4A58F26E-57D8-462B-95EF-15B903E2116E}"/>
              </a:ext>
            </a:extLst>
          </p:cNvPr>
          <p:cNvSpPr txBox="1">
            <a:spLocks/>
          </p:cNvSpPr>
          <p:nvPr/>
        </p:nvSpPr>
        <p:spPr>
          <a:xfrm>
            <a:off x="60960" y="5785081"/>
            <a:ext cx="8867484" cy="703586"/>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Note:</a:t>
            </a:r>
            <a:r>
              <a:rPr lang="hu-HU" dirty="0"/>
              <a:t> </a:t>
            </a:r>
            <a:r>
              <a:rPr lang="en-US" dirty="0"/>
              <a:t>The indicator is the sum of the liquidity shortfalls in percentage points (but maximum 100 percentage points) compared to the 100 per cent regulatory limit of the </a:t>
            </a:r>
            <a:r>
              <a:rPr lang="en-US" dirty="0" err="1"/>
              <a:t>LCR</a:t>
            </a:r>
            <a:r>
              <a:rPr lang="en-US" dirty="0"/>
              <a:t>, weighted by the balance sheet total in the stress scenario. The higher the value of the indicator, the greater the liquidity risk. The periods for which the test is performed on an enlarged institutional base are marked by a blue band. </a:t>
            </a:r>
            <a:endParaRPr lang="hu-HU" dirty="0"/>
          </a:p>
        </p:txBody>
      </p:sp>
      <p:pic>
        <p:nvPicPr>
          <p:cNvPr id="2" name="Picture 1">
            <a:extLst>
              <a:ext uri="{FF2B5EF4-FFF2-40B4-BE49-F238E27FC236}">
                <a16:creationId xmlns:a16="http://schemas.microsoft.com/office/drawing/2014/main" id="{6E6CE5E4-C8E7-4EF8-8F8F-3F53AFFCEFC2}"/>
              </a:ext>
            </a:extLst>
          </p:cNvPr>
          <p:cNvPicPr>
            <a:picLocks noChangeAspect="1"/>
          </p:cNvPicPr>
          <p:nvPr/>
        </p:nvPicPr>
        <p:blipFill>
          <a:blip r:embed="rId2"/>
          <a:stretch>
            <a:fillRect/>
          </a:stretch>
        </p:blipFill>
        <p:spPr>
          <a:xfrm>
            <a:off x="1539533" y="998543"/>
            <a:ext cx="5758361" cy="4320000"/>
          </a:xfrm>
          <a:prstGeom prst="rect">
            <a:avLst/>
          </a:prstGeom>
        </p:spPr>
      </p:pic>
    </p:spTree>
    <p:extLst>
      <p:ext uri="{BB962C8B-B14F-4D97-AF65-F5344CB8AC3E}">
        <p14:creationId xmlns:p14="http://schemas.microsoft.com/office/powerpoint/2010/main" val="4191584400"/>
      </p:ext>
    </p:extLst>
  </p:cSld>
  <p:clrMapOvr>
    <a:masterClrMapping/>
  </p:clrMapOvr>
</p:sld>
</file>

<file path=ppt/theme/theme1.xml><?xml version="1.0" encoding="utf-8"?>
<a:theme xmlns:a="http://schemas.openxmlformats.org/drawingml/2006/main" name="blank">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B62070E2-8DAD-4C8D-8BC5-F50A9BF3ACF0}"/>
    </a:ext>
  </a:extLst>
</a:theme>
</file>

<file path=ppt/theme/theme2.xml><?xml version="1.0" encoding="utf-8"?>
<a:theme xmlns:a="http://schemas.openxmlformats.org/drawingml/2006/main" name="MNB téma 4_3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A9582B90-6524-41EB-9FA6-0BA03A9CB9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9C4B496AE2E4C04F9B51AC3E564D2900" ma:contentTypeVersion="0" ma:contentTypeDescription="Új dokumentum létrehozása." ma:contentTypeScope="" ma:versionID="571bce60b8b43e2ebad3fe447630986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7B7792-C308-4819-8F0A-EB6E14E66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ED16BD3-3425-4CFA-A181-A36517A52D3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ADE49C1-7FD3-4525-8192-47AB136C6F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4208</TotalTime>
  <Words>3107</Words>
  <Application>Microsoft Office PowerPoint</Application>
  <PresentationFormat>On-screen Show (4:3)</PresentationFormat>
  <Paragraphs>242</Paragraphs>
  <Slides>46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Wingdings</vt:lpstr>
      <vt:lpstr>blank</vt:lpstr>
      <vt:lpstr>MNB téma 4_3 nyomtatásra</vt:lpstr>
      <vt:lpstr>Financial stability report 2019 May</vt:lpstr>
      <vt:lpstr>Main messages</vt:lpstr>
      <vt:lpstr>International macroeconomic environment Decelerating growth,  wait-and-see monetary policy</vt:lpstr>
      <vt:lpstr>Economic outlook worsened especially in Europe</vt:lpstr>
      <vt:lpstr>Monetary policy normalisation is protracted even further </vt:lpstr>
      <vt:lpstr>Market uncertainty has been increasing yet again during last weeks</vt:lpstr>
      <vt:lpstr>Global environment remains uncertain, but domestic shock resistance capacity strengthened</vt:lpstr>
      <vt:lpstr>Bank stress tests Banks continue to have a high resilience to shocks</vt:lpstr>
      <vt:lpstr>Only a few institutions would fall below the LCR limit in a severe negative shock</vt:lpstr>
      <vt:lpstr>No capital need would occur in the banking system even in a stress scenario</vt:lpstr>
      <vt:lpstr>the new stress test methodology allows the segmentation of portfolios by risk level</vt:lpstr>
      <vt:lpstr>Real estate markets The pick-up in the housing market does not pose a substantial risk for banks</vt:lpstr>
      <vt:lpstr>The risk of overvaluation increased in the housing market of Budapest</vt:lpstr>
      <vt:lpstr>Transactions financed with a mortgage can be risky in overheated markets</vt:lpstr>
      <vt:lpstr>The share of relatively risky loans is moderate</vt:lpstr>
      <vt:lpstr>THE BUILD-UP OF RISKS is not visible yet</vt:lpstr>
      <vt:lpstr>Trends in lending The significant credit expansion has not led to excessive indebtedness</vt:lpstr>
      <vt:lpstr>Corporate loans outstanding continued to grow dynamically</vt:lpstr>
      <vt:lpstr>growth in corporate loans was broadly based</vt:lpstr>
      <vt:lpstr>Structural issues (1): Fix / variable rate in corporate segment</vt:lpstr>
      <vt:lpstr>Structural issues (2): a deepening of the bond market is needed</vt:lpstr>
      <vt:lpstr>With its continuing increase the volume of newly contracted housing loans reached the pre-crisis level</vt:lpstr>
      <vt:lpstr>the current increase in borrowing is taking place against the background of a much higher income level</vt:lpstr>
      <vt:lpstr>Most of the new disbursement is dominated by longer interest rate fixation</vt:lpstr>
      <vt:lpstr>Which also gradually affects the stock</vt:lpstr>
      <vt:lpstr>Special Topic (Chapter 9) Possible measures to decrease the interest rate risk of outstanding mortgages</vt:lpstr>
      <vt:lpstr>The problem: The interest rate risk of loans outstanding is not decreasing fast enough by itself</vt:lpstr>
      <vt:lpstr>14 per cent underestimate, 42 per cent cannot estimate the effect of interest rate risk</vt:lpstr>
      <vt:lpstr>Taking out fixed rate loans became the norm</vt:lpstr>
      <vt:lpstr>According to our estimate, on a market basis 22-31 per cent of loans outstanding would be profitably refinanceable</vt:lpstr>
      <vt:lpstr>MNB recommendation concerning interest rate risks: targeted information, lower costs</vt:lpstr>
      <vt:lpstr>Portfolio quality The heterogeneous pick-up in the real estate market only helps some debtors</vt:lpstr>
      <vt:lpstr>Mortgage loans: Gradual improvement on the financial sector level</vt:lpstr>
      <vt:lpstr>The LTV ratio is still above 100 per cent in a lot of cases</vt:lpstr>
      <vt:lpstr>The upturn in the real estate market is not helping everyone</vt:lpstr>
      <vt:lpstr>The programme of the Hungarian National Asset Management Inc. has ended</vt:lpstr>
      <vt:lpstr>Income and capital position Profit-improving effect of impairment reversals declined substantially</vt:lpstr>
      <vt:lpstr>Bank profitability decreased compared to the previous year</vt:lpstr>
      <vt:lpstr>The normalisation of net impairment drags profit back</vt:lpstr>
      <vt:lpstr>Efficiency Profitability may increase through digitalisation, financial deepening and market consolidation</vt:lpstr>
      <vt:lpstr>The three main pillars of increasing efficiency</vt:lpstr>
      <vt:lpstr>A Turn-around in efficiency is imperative</vt:lpstr>
      <vt:lpstr>Higher credit penetration ensures an adequate foundation for boosting efficiency</vt:lpstr>
      <vt:lpstr>Digitalisation might help, but it does not depend solely on banks</vt:lpstr>
      <vt:lpstr>Main messages</vt:lpstr>
      <vt:lpstr>PowerPoint Presentation</vt:lpstr>
    </vt:vector>
  </TitlesOfParts>
  <Company>Magyar Nemzeti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Szebeny Miklós</dc:creator>
  <cp:lastModifiedBy> </cp:lastModifiedBy>
  <cp:revision>539</cp:revision>
  <cp:lastPrinted>2018-04-23T13:34:53Z</cp:lastPrinted>
  <dcterms:created xsi:type="dcterms:W3CDTF">2018-01-30T08:05:49Z</dcterms:created>
  <dcterms:modified xsi:type="dcterms:W3CDTF">2019-05-22T15:17:36Z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0x0101009C4B496AE2E4C04F9B51AC3E564D2900</vt:lpwstr>
  </property>
  <property fmtid="{D5CDD505-2E9C-101B-9397-08002B2CF9AE}" pid="3" name="MSIP_Label_b0d11092-50c9-4e74-84b5-b1af078dc3d0_Enabled">
    <vt:lpwstr>True</vt:lpwstr>
  </property>
  <property fmtid="{D5CDD505-2E9C-101B-9397-08002B2CF9AE}" pid="4" name="MSIP_Label_b0d11092-50c9-4e74-84b5-b1af078dc3d0_SiteId">
    <vt:lpwstr>97c01ef8-0264-4eef-9c08-fb4a9ba1c0db</vt:lpwstr>
  </property>
  <property fmtid="{D5CDD505-2E9C-101B-9397-08002B2CF9AE}" pid="5" name="MSIP_Label_b0d11092-50c9-4e74-84b5-b1af078dc3d0_Ref">
    <vt:lpwstr>https://api.informationprotection.azure.com/api/97c01ef8-0264-4eef-9c08-fb4a9ba1c0db</vt:lpwstr>
  </property>
  <property fmtid="{D5CDD505-2E9C-101B-9397-08002B2CF9AE}" pid="6" name="MSIP_Label_b0d11092-50c9-4e74-84b5-b1af078dc3d0_Owner">
    <vt:lpwstr>dancsikb@mnb.hu</vt:lpwstr>
  </property>
  <property fmtid="{D5CDD505-2E9C-101B-9397-08002B2CF9AE}" pid="7" name="MSIP_Label_b0d11092-50c9-4e74-84b5-b1af078dc3d0_SetDate">
    <vt:lpwstr>2018-10-11T23:27:59.0573604+02:00</vt:lpwstr>
  </property>
  <property fmtid="{D5CDD505-2E9C-101B-9397-08002B2CF9AE}" pid="8" name="MSIP_Label_b0d11092-50c9-4e74-84b5-b1af078dc3d0_Name">
    <vt:lpwstr>Protected</vt:lpwstr>
  </property>
  <property fmtid="{D5CDD505-2E9C-101B-9397-08002B2CF9AE}" pid="9" name="MSIP_Label_b0d11092-50c9-4e74-84b5-b1af078dc3d0_Application">
    <vt:lpwstr>Microsoft Azure Information Protection</vt:lpwstr>
  </property>
  <property fmtid="{D5CDD505-2E9C-101B-9397-08002B2CF9AE}" pid="10" name="MSIP_Label_b0d11092-50c9-4e74-84b5-b1af078dc3d0_Extended_MSFT_Method">
    <vt:lpwstr>Automatic</vt:lpwstr>
  </property>
  <property fmtid="{D5CDD505-2E9C-101B-9397-08002B2CF9AE}" pid="11" name="Sensitivity">
    <vt:lpwstr>Protected</vt:lpwstr>
  </property>
</Properties>
</file>