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2" r:id="rId5"/>
  </p:sldMasterIdLst>
  <p:notesMasterIdLst>
    <p:notesMasterId r:id="rId41"/>
  </p:notesMasterIdLst>
  <p:sldIdLst>
    <p:sldId id="278" r:id="rId6"/>
    <p:sldId id="347" r:id="rId7"/>
    <p:sldId id="257" r:id="rId8"/>
    <p:sldId id="386"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 id="410" r:id="rId24"/>
    <p:sldId id="411" r:id="rId25"/>
    <p:sldId id="412" r:id="rId26"/>
    <p:sldId id="413" r:id="rId27"/>
    <p:sldId id="390" r:id="rId28"/>
    <p:sldId id="414" r:id="rId29"/>
    <p:sldId id="415" r:id="rId30"/>
    <p:sldId id="416" r:id="rId31"/>
    <p:sldId id="417" r:id="rId32"/>
    <p:sldId id="420" r:id="rId33"/>
    <p:sldId id="421" r:id="rId34"/>
    <p:sldId id="422" r:id="rId35"/>
    <p:sldId id="423" r:id="rId36"/>
    <p:sldId id="424" r:id="rId37"/>
    <p:sldId id="425" r:id="rId38"/>
    <p:sldId id="427" r:id="rId39"/>
    <p:sldId id="286" r:id="rId4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reczki Ákos" initials="BÁ" lastIdx="2" clrIdx="0">
    <p:extLst/>
  </p:cmAuthor>
  <p:cmAuthor id="2" name="Nagy Tamás" initials="NT" lastIdx="7" clrIdx="1">
    <p:extLst>
      <p:ext uri="{19B8F6BF-5375-455C-9EA6-DF929625EA0E}">
        <p15:presenceInfo xmlns:p15="http://schemas.microsoft.com/office/powerpoint/2012/main" userId="S-1-5-21-1939357022-314196924-328618392-66550" providerId="AD"/>
      </p:ext>
    </p:extLst>
  </p:cmAuthor>
  <p:cmAuthor id="3" name="Oláh Zsolt" initials="OZs" lastIdx="1" clrIdx="2">
    <p:extLst>
      <p:ext uri="{19B8F6BF-5375-455C-9EA6-DF929625EA0E}">
        <p15:presenceInfo xmlns:p15="http://schemas.microsoft.com/office/powerpoint/2012/main" userId="Oláh Zso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D2148"/>
    <a:srgbClr val="0C2148"/>
    <a:srgbClr val="002060"/>
    <a:srgbClr val="B8BBBB"/>
    <a:srgbClr val="202653"/>
    <a:srgbClr val="165E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88" autoAdjust="0"/>
    <p:restoredTop sz="96357" autoAdjust="0"/>
  </p:normalViewPr>
  <p:slideViewPr>
    <p:cSldViewPr snapToGrid="0">
      <p:cViewPr varScale="1">
        <p:scale>
          <a:sx n="107" d="100"/>
          <a:sy n="107" d="100"/>
        </p:scale>
        <p:origin x="136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7097FA-AAC0-4F26-8F43-0527FFE7FBAB}" type="doc">
      <dgm:prSet loTypeId="urn:microsoft.com/office/officeart/2008/layout/VerticalCurvedList" loCatId="list" qsTypeId="urn:microsoft.com/office/officeart/2005/8/quickstyle/simple1" qsCatId="simple" csTypeId="urn:microsoft.com/office/officeart/2005/8/colors/accent5_2" csCatId="accent5" phldr="1"/>
      <dgm:spPr/>
      <dgm:t>
        <a:bodyPr/>
        <a:lstStyle/>
        <a:p>
          <a:endParaRPr lang="en-US"/>
        </a:p>
      </dgm:t>
    </dgm:pt>
    <dgm:pt modelId="{C04CFA10-04E4-4CBF-A8C3-E176812AF3D8}">
      <dgm:prSet phldrT="[Text]" custT="1"/>
      <dgm:spPr>
        <a:xfrm>
          <a:off x="425365" y="279288"/>
          <a:ext cx="7669663" cy="558364"/>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1800" b="0" noProof="0" dirty="0">
              <a:solidFill>
                <a:sysClr val="window" lastClr="FFFFFF"/>
              </a:solidFill>
              <a:latin typeface="Calibri" panose="020F0502020204030204" pitchFamily="34" charset="0"/>
              <a:ea typeface="+mn-ea"/>
              <a:cs typeface="+mn-cs"/>
            </a:rPr>
            <a:t>The international environment has become uncertain, but </a:t>
          </a:r>
          <a:r>
            <a:rPr lang="en-GB" sz="1800" b="1" noProof="0" dirty="0">
              <a:solidFill>
                <a:sysClr val="window" lastClr="FFFFFF"/>
              </a:solidFill>
              <a:latin typeface="Calibri" panose="020F0502020204030204" pitchFamily="34" charset="0"/>
              <a:ea typeface="+mn-ea"/>
              <a:cs typeface="+mn-cs"/>
            </a:rPr>
            <a:t>the CEE region proved to be resistant to capital outflow</a:t>
          </a:r>
          <a:r>
            <a:rPr lang="en-GB" sz="1800" b="0" noProof="0" dirty="0">
              <a:solidFill>
                <a:sysClr val="window" lastClr="FFFFFF"/>
              </a:solidFill>
              <a:latin typeface="Calibri" panose="020F0502020204030204" pitchFamily="34" charset="0"/>
              <a:ea typeface="+mn-ea"/>
              <a:cs typeface="+mn-cs"/>
            </a:rPr>
            <a:t>. The normalisation of the monetary conditions could hinder the debt sustainability of the economies.</a:t>
          </a:r>
        </a:p>
      </dgm:t>
    </dgm:pt>
    <dgm:pt modelId="{6C1AE329-1D17-4878-B075-6C303A98B794}" type="parTrans" cxnId="{9EE3A917-B5FF-49D7-B1E4-323D54AFA15E}">
      <dgm:prSet/>
      <dgm:spPr/>
      <dgm:t>
        <a:bodyPr/>
        <a:lstStyle/>
        <a:p>
          <a:endParaRPr lang="en-GB" sz="1800" b="0" dirty="0">
            <a:latin typeface="Calibri" panose="020F0502020204030204" pitchFamily="34" charset="0"/>
          </a:endParaRPr>
        </a:p>
      </dgm:t>
    </dgm:pt>
    <dgm:pt modelId="{3AA26668-2F16-4C06-BD54-25336C3A7567}" type="sibTrans" cxnId="{9EE3A917-B5FF-49D7-B1E4-323D54AFA15E}">
      <dgm:prSet/>
      <dgm:spPr>
        <a:xfrm>
          <a:off x="-5996812" y="-917621"/>
          <a:ext cx="7138857" cy="7138857"/>
        </a:xfrm>
        <a:prstGeom prst="blockArc">
          <a:avLst>
            <a:gd name="adj1" fmla="val 18900000"/>
            <a:gd name="adj2" fmla="val 2700000"/>
            <a:gd name="adj3" fmla="val 303"/>
          </a:avLst>
        </a:prstGeom>
        <a:noFill/>
        <a:ln w="25400" cap="flat" cmpd="sng" algn="ctr">
          <a:solidFill>
            <a:srgbClr val="202653">
              <a:shade val="60000"/>
              <a:hueOff val="0"/>
              <a:satOff val="0"/>
              <a:lumOff val="0"/>
              <a:alphaOff val="0"/>
            </a:srgbClr>
          </a:solidFill>
          <a:prstDash val="solid"/>
        </a:ln>
        <a:effectLst/>
      </dgm:spPr>
      <dgm:t>
        <a:bodyPr/>
        <a:lstStyle/>
        <a:p>
          <a:endParaRPr lang="en-GB" sz="1800" b="0" dirty="0">
            <a:latin typeface="Calibri" panose="020F0502020204030204" pitchFamily="34" charset="0"/>
          </a:endParaRPr>
        </a:p>
      </dgm:t>
    </dgm:pt>
    <dgm:pt modelId="{70B0B3A2-EDEF-4659-9657-A8DAC8482C8F}">
      <dgm:prSet phldrT="[Text]" custT="1"/>
      <dgm:spPr>
        <a:xfrm>
          <a:off x="884658" y="1116728"/>
          <a:ext cx="7210370" cy="558364"/>
        </a:xfr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1800" b="0" noProof="0" dirty="0">
              <a:solidFill>
                <a:sysClr val="window" lastClr="FFFFFF"/>
              </a:solidFill>
              <a:latin typeface="Calibri" panose="020F0502020204030204" pitchFamily="34" charset="0"/>
              <a:ea typeface="+mn-ea"/>
              <a:cs typeface="+mn-cs"/>
            </a:rPr>
            <a:t>Corporate lending is experiencing a </a:t>
          </a:r>
          <a:r>
            <a:rPr lang="en-GB" sz="1800" b="1" noProof="0" dirty="0">
              <a:solidFill>
                <a:sysClr val="window" lastClr="FFFFFF"/>
              </a:solidFill>
              <a:latin typeface="Calibri" panose="020F0502020204030204" pitchFamily="34" charset="0"/>
              <a:ea typeface="+mn-ea"/>
              <a:cs typeface="+mn-cs"/>
            </a:rPr>
            <a:t>dynamic expansion</a:t>
          </a:r>
          <a:r>
            <a:rPr lang="en-GB" sz="1800" b="0" noProof="0" dirty="0">
              <a:solidFill>
                <a:sysClr val="window" lastClr="FFFFFF"/>
              </a:solidFill>
              <a:latin typeface="Calibri" panose="020F0502020204030204" pitchFamily="34" charset="0"/>
              <a:ea typeface="+mn-ea"/>
              <a:cs typeface="+mn-cs"/>
            </a:rPr>
            <a:t>, but the new loans </a:t>
          </a:r>
          <a:r>
            <a:rPr lang="en-GB" sz="1800" b="0" noProof="0" dirty="0">
              <a:solidFill>
                <a:schemeClr val="bg1"/>
              </a:solidFill>
              <a:latin typeface="Calibri" panose="020F0502020204030204" pitchFamily="34" charset="0"/>
              <a:ea typeface="+mn-ea"/>
              <a:cs typeface="+mn-cs"/>
            </a:rPr>
            <a:t>are subject to </a:t>
          </a:r>
          <a:r>
            <a:rPr lang="en-GB" sz="1800" b="1" noProof="0" dirty="0">
              <a:solidFill>
                <a:sysClr val="window" lastClr="FFFFFF"/>
              </a:solidFill>
              <a:latin typeface="Calibri" panose="020F0502020204030204" pitchFamily="34" charset="0"/>
              <a:ea typeface="+mn-ea"/>
              <a:cs typeface="+mn-cs"/>
            </a:rPr>
            <a:t>interest rate risk</a:t>
          </a:r>
          <a:r>
            <a:rPr lang="en-GB" sz="1800" b="0" noProof="0" dirty="0">
              <a:solidFill>
                <a:sysClr val="window" lastClr="FFFFFF"/>
              </a:solidFill>
              <a:latin typeface="Calibri" panose="020F0502020204030204" pitchFamily="34" charset="0"/>
              <a:ea typeface="+mn-ea"/>
              <a:cs typeface="+mn-cs"/>
            </a:rPr>
            <a:t>. I</a:t>
          </a:r>
          <a:r>
            <a:rPr lang="en-GB" sz="1800" dirty="0"/>
            <a:t>n the case of commercial real estate loans, </a:t>
          </a:r>
          <a:r>
            <a:rPr lang="en-GB" sz="1800" dirty="0" err="1"/>
            <a:t>MNB</a:t>
          </a:r>
          <a:r>
            <a:rPr lang="en-GB" sz="1800" dirty="0"/>
            <a:t> pays special attention to exchange rate risk.</a:t>
          </a:r>
          <a:endParaRPr lang="en-GB" sz="1800" b="0" noProof="0" dirty="0">
            <a:solidFill>
              <a:sysClr val="window" lastClr="FFFFFF"/>
            </a:solidFill>
            <a:latin typeface="Calibri" panose="020F0502020204030204" pitchFamily="34" charset="0"/>
            <a:ea typeface="+mn-ea"/>
            <a:cs typeface="+mn-cs"/>
          </a:endParaRPr>
        </a:p>
      </dgm:t>
    </dgm:pt>
    <dgm:pt modelId="{7C15A863-0707-4BC0-A5A5-263EF038CA89}" type="parTrans" cxnId="{9B0241E9-B2BC-4AAF-A70C-96C4D3385CD4}">
      <dgm:prSet/>
      <dgm:spPr/>
      <dgm:t>
        <a:bodyPr/>
        <a:lstStyle/>
        <a:p>
          <a:endParaRPr lang="en-GB" sz="1800" b="0" dirty="0">
            <a:latin typeface="Calibri" panose="020F0502020204030204" pitchFamily="34" charset="0"/>
          </a:endParaRPr>
        </a:p>
      </dgm:t>
    </dgm:pt>
    <dgm:pt modelId="{8D82642C-D480-4F38-A0C1-AABCFBD55753}" type="sibTrans" cxnId="{9B0241E9-B2BC-4AAF-A70C-96C4D3385CD4}">
      <dgm:prSet/>
      <dgm:spPr/>
      <dgm:t>
        <a:bodyPr/>
        <a:lstStyle/>
        <a:p>
          <a:endParaRPr lang="en-GB" sz="1800" b="0" dirty="0">
            <a:latin typeface="Calibri" panose="020F0502020204030204" pitchFamily="34" charset="0"/>
          </a:endParaRPr>
        </a:p>
      </dgm:t>
    </dgm:pt>
    <dgm:pt modelId="{EFA88676-8367-42D1-948F-084FEC399EA3}">
      <dgm:prSet phldrT="[Text]" custT="1"/>
      <dgm:spPr>
        <a:xfrm>
          <a:off x="1094681" y="1954169"/>
          <a:ext cx="7000347" cy="558364"/>
        </a:xfr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1800" b="0" noProof="0" dirty="0">
              <a:solidFill>
                <a:sysClr val="window" lastClr="FFFFFF"/>
              </a:solidFill>
              <a:latin typeface="Calibri" panose="020F0502020204030204" pitchFamily="34" charset="0"/>
              <a:ea typeface="+mn-ea"/>
              <a:cs typeface="+mn-cs"/>
            </a:rPr>
            <a:t>The interest rate structure of the newly disbursed housing loans </a:t>
          </a:r>
          <a:r>
            <a:rPr lang="en-GB" sz="1800" b="1" noProof="0" dirty="0">
              <a:solidFill>
                <a:sysClr val="window" lastClr="FFFFFF"/>
              </a:solidFill>
              <a:latin typeface="Calibri" panose="020F0502020204030204" pitchFamily="34" charset="0"/>
              <a:ea typeface="+mn-ea"/>
              <a:cs typeface="+mn-cs"/>
            </a:rPr>
            <a:t>went through a </a:t>
          </a:r>
          <a:r>
            <a:rPr lang="en-GB" sz="1800" b="1" noProof="0" dirty="0">
              <a:solidFill>
                <a:schemeClr val="bg1"/>
              </a:solidFill>
              <a:latin typeface="Calibri" panose="020F0502020204030204" pitchFamily="34" charset="0"/>
              <a:ea typeface="+mn-ea"/>
              <a:cs typeface="+mn-cs"/>
            </a:rPr>
            <a:t>significant improvement</a:t>
          </a:r>
          <a:r>
            <a:rPr lang="en-GB" sz="1800" b="0" noProof="0" dirty="0">
              <a:solidFill>
                <a:sysClr val="window" lastClr="FFFFFF"/>
              </a:solidFill>
              <a:latin typeface="Calibri" panose="020F0502020204030204" pitchFamily="34" charset="0"/>
              <a:ea typeface="+mn-ea"/>
              <a:cs typeface="+mn-cs"/>
            </a:rPr>
            <a:t>. At the same time, the outstanding </a:t>
          </a:r>
          <a:r>
            <a:rPr lang="en-GB" sz="1800" b="0" noProof="0" dirty="0">
              <a:solidFill>
                <a:schemeClr val="bg1"/>
              </a:solidFill>
              <a:latin typeface="Calibri" panose="020F0502020204030204" pitchFamily="34" charset="0"/>
              <a:ea typeface="+mn-ea"/>
              <a:cs typeface="+mn-cs"/>
            </a:rPr>
            <a:t>portfolio is mainly composed of variable interest rate loans.</a:t>
          </a:r>
        </a:p>
      </dgm:t>
    </dgm:pt>
    <dgm:pt modelId="{A1F34558-4BB7-4C26-A997-32A677C85129}" type="parTrans" cxnId="{5DAE6B0B-1E3B-45DC-B537-F682628B1BEF}">
      <dgm:prSet/>
      <dgm:spPr/>
      <dgm:t>
        <a:bodyPr/>
        <a:lstStyle/>
        <a:p>
          <a:endParaRPr lang="en-GB" sz="1800" b="0" dirty="0">
            <a:latin typeface="Calibri" panose="020F0502020204030204" pitchFamily="34" charset="0"/>
          </a:endParaRPr>
        </a:p>
      </dgm:t>
    </dgm:pt>
    <dgm:pt modelId="{43AB3A7B-190E-4069-8878-C1E024303589}" type="sibTrans" cxnId="{5DAE6B0B-1E3B-45DC-B537-F682628B1BEF}">
      <dgm:prSet/>
      <dgm:spPr/>
      <dgm:t>
        <a:bodyPr/>
        <a:lstStyle/>
        <a:p>
          <a:endParaRPr lang="en-GB" sz="1800" b="0" dirty="0">
            <a:latin typeface="Calibri" panose="020F0502020204030204" pitchFamily="34" charset="0"/>
          </a:endParaRPr>
        </a:p>
      </dgm:t>
    </dgm:pt>
    <dgm:pt modelId="{69208AF2-A5F9-4B43-AB41-3EC22556E880}">
      <dgm:prSet phldrT="[Text]" custT="1"/>
      <dgm:spPr>
        <a:xfrm>
          <a:off x="884658" y="3628520"/>
          <a:ext cx="7210370" cy="558364"/>
        </a:xfrm>
        <a:solidFill>
          <a:schemeClr val="tx2"/>
        </a:solidFill>
        <a:ln w="25400" cap="flat" cmpd="sng" algn="ctr">
          <a:solidFill>
            <a:sysClr val="window" lastClr="FFFFFF">
              <a:hueOff val="0"/>
              <a:satOff val="0"/>
              <a:lumOff val="0"/>
              <a:alphaOff val="0"/>
            </a:sysClr>
          </a:solidFill>
          <a:prstDash val="solid"/>
        </a:ln>
        <a:effectLst/>
      </dgm:spPr>
      <dgm:t>
        <a:bodyPr/>
        <a:lstStyle/>
        <a:p>
          <a:pPr>
            <a:buNone/>
          </a:pPr>
          <a:r>
            <a:rPr lang="en-GB" sz="1800" b="0" noProof="0" dirty="0">
              <a:solidFill>
                <a:sysClr val="window" lastClr="FFFFFF"/>
              </a:solidFill>
              <a:latin typeface="Calibri" panose="020F0502020204030204" pitchFamily="34" charset="0"/>
              <a:ea typeface="+mn-ea"/>
              <a:cs typeface="+mn-cs"/>
            </a:rPr>
            <a:t>The profitability of the banking system is still outstanding, but the high profitability built on </a:t>
          </a:r>
          <a:r>
            <a:rPr lang="en-GB" sz="1800" b="1" noProof="0" dirty="0">
              <a:solidFill>
                <a:sysClr val="window" lastClr="FFFFFF"/>
              </a:solidFill>
              <a:latin typeface="Calibri" panose="020F0502020204030204" pitchFamily="34" charset="0"/>
              <a:ea typeface="+mn-ea"/>
              <a:cs typeface="+mn-cs"/>
            </a:rPr>
            <a:t>reversal of </a:t>
          </a:r>
          <a:r>
            <a:rPr lang="en-GB" sz="1800" b="1" noProof="0" dirty="0">
              <a:solidFill>
                <a:schemeClr val="bg1"/>
              </a:solidFill>
              <a:latin typeface="Calibri" panose="020F0502020204030204" pitchFamily="34" charset="0"/>
              <a:ea typeface="+mn-ea"/>
              <a:cs typeface="+mn-cs"/>
            </a:rPr>
            <a:t>loan loss provisions</a:t>
          </a:r>
          <a:r>
            <a:rPr lang="en-GB" sz="1800" b="1" noProof="0" dirty="0">
              <a:solidFill>
                <a:srgbClr val="FFFF00"/>
              </a:solidFill>
              <a:latin typeface="Calibri" panose="020F0502020204030204" pitchFamily="34" charset="0"/>
              <a:ea typeface="+mn-ea"/>
              <a:cs typeface="+mn-cs"/>
            </a:rPr>
            <a:t> </a:t>
          </a:r>
          <a:r>
            <a:rPr lang="en-GB" sz="1800" b="0" noProof="0" dirty="0">
              <a:solidFill>
                <a:sysClr val="window" lastClr="FFFFFF"/>
              </a:solidFill>
              <a:latin typeface="Calibri" panose="020F0502020204030204" pitchFamily="34" charset="0"/>
              <a:ea typeface="+mn-ea"/>
              <a:cs typeface="+mn-cs"/>
            </a:rPr>
            <a:t>seems </a:t>
          </a:r>
          <a:r>
            <a:rPr lang="en-GB" sz="1800" b="0" noProof="0" dirty="0">
              <a:solidFill>
                <a:schemeClr val="bg1"/>
              </a:solidFill>
              <a:latin typeface="Calibri" panose="020F0502020204030204" pitchFamily="34" charset="0"/>
              <a:ea typeface="+mn-ea"/>
              <a:cs typeface="+mn-cs"/>
            </a:rPr>
            <a:t>to be fading out</a:t>
          </a:r>
          <a:r>
            <a:rPr lang="en-GB" sz="1800" b="0" noProof="0" dirty="0">
              <a:solidFill>
                <a:sysClr val="window" lastClr="FFFFFF"/>
              </a:solidFill>
              <a:latin typeface="Calibri" panose="020F0502020204030204" pitchFamily="34" charset="0"/>
              <a:ea typeface="+mn-ea"/>
              <a:cs typeface="+mn-cs"/>
            </a:rPr>
            <a:t>. Improving cost efficiency could increase profit in a sustainable way.</a:t>
          </a:r>
        </a:p>
      </dgm:t>
    </dgm:pt>
    <dgm:pt modelId="{304DF2D7-55D2-4243-A427-3708D9DF73DB}" type="parTrans" cxnId="{9576B531-47B9-4FC6-8440-44E4C140F2B7}">
      <dgm:prSet/>
      <dgm:spPr/>
      <dgm:t>
        <a:bodyPr/>
        <a:lstStyle/>
        <a:p>
          <a:endParaRPr lang="en-GB" sz="1800" b="0" dirty="0">
            <a:latin typeface="Calibri" panose="020F0502020204030204" pitchFamily="34" charset="0"/>
          </a:endParaRPr>
        </a:p>
      </dgm:t>
    </dgm:pt>
    <dgm:pt modelId="{783ECCF3-97A7-4B6C-9C9A-B28550F7AA52}" type="sibTrans" cxnId="{9576B531-47B9-4FC6-8440-44E4C140F2B7}">
      <dgm:prSet/>
      <dgm:spPr/>
      <dgm:t>
        <a:bodyPr/>
        <a:lstStyle/>
        <a:p>
          <a:endParaRPr lang="en-GB" sz="1800" b="0" dirty="0">
            <a:latin typeface="Calibri" panose="020F0502020204030204" pitchFamily="34" charset="0"/>
          </a:endParaRPr>
        </a:p>
      </dgm:t>
    </dgm:pt>
    <dgm:pt modelId="{73B4617D-D96A-42D9-9146-915588F81758}">
      <dgm:prSet phldrT="[Text]" custT="1"/>
      <dgm:spPr>
        <a:xfrm>
          <a:off x="425365" y="279288"/>
          <a:ext cx="7669663" cy="558364"/>
        </a:xfr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1800" b="0" noProof="0" dirty="0">
              <a:solidFill>
                <a:sysClr val="window" lastClr="FFFFFF"/>
              </a:solidFill>
              <a:latin typeface="Calibri" panose="020F0502020204030204" pitchFamily="34" charset="0"/>
              <a:ea typeface="+mn-ea"/>
              <a:cs typeface="+mn-cs"/>
            </a:rPr>
            <a:t>House prices rose further, </a:t>
          </a:r>
          <a:r>
            <a:rPr lang="en-GB" sz="1800" b="1" noProof="0" dirty="0">
              <a:solidFill>
                <a:sysClr val="window" lastClr="FFFFFF"/>
              </a:solidFill>
              <a:latin typeface="Calibri" panose="020F0502020204030204" pitchFamily="34" charset="0"/>
              <a:ea typeface="+mn-ea"/>
              <a:cs typeface="+mn-cs"/>
            </a:rPr>
            <a:t>the risks that real estates in Budapest are overvalued has increased.</a:t>
          </a:r>
          <a:r>
            <a:rPr lang="en-GB" sz="1800" b="0" noProof="0" dirty="0">
              <a:solidFill>
                <a:sysClr val="window" lastClr="FFFFFF"/>
              </a:solidFill>
              <a:latin typeface="Calibri" panose="020F0502020204030204" pitchFamily="34" charset="0"/>
              <a:ea typeface="+mn-ea"/>
              <a:cs typeface="+mn-cs"/>
            </a:rPr>
            <a:t> However, the price increase is not accompanied by risky lending, which </a:t>
          </a:r>
          <a:r>
            <a:rPr lang="en-GB" sz="1800" b="1" noProof="0" dirty="0">
              <a:solidFill>
                <a:sysClr val="window" lastClr="FFFFFF"/>
              </a:solidFill>
              <a:latin typeface="Calibri" panose="020F0502020204030204" pitchFamily="34" charset="0"/>
              <a:ea typeface="+mn-ea"/>
              <a:cs typeface="+mn-cs"/>
            </a:rPr>
            <a:t>limits stability risks.</a:t>
          </a:r>
        </a:p>
      </dgm:t>
    </dgm:pt>
    <dgm:pt modelId="{61C2D562-A479-4025-BA79-1C8B63BDA692}" type="parTrans" cxnId="{9E3D65CB-2D2A-413F-8F8C-6850AB8C9DE0}">
      <dgm:prSet/>
      <dgm:spPr/>
      <dgm:t>
        <a:bodyPr/>
        <a:lstStyle/>
        <a:p>
          <a:endParaRPr lang="en-GB" dirty="0"/>
        </a:p>
      </dgm:t>
    </dgm:pt>
    <dgm:pt modelId="{D73E14B0-4962-490F-827B-966D332569EB}" type="sibTrans" cxnId="{9E3D65CB-2D2A-413F-8F8C-6850AB8C9DE0}">
      <dgm:prSet/>
      <dgm:spPr/>
      <dgm:t>
        <a:bodyPr/>
        <a:lstStyle/>
        <a:p>
          <a:endParaRPr lang="en-GB" dirty="0"/>
        </a:p>
      </dgm:t>
    </dgm:pt>
    <dgm:pt modelId="{A496933C-63CB-4A93-88C2-69E1CBDD14C6}" type="pres">
      <dgm:prSet presAssocID="{5E7097FA-AAC0-4F26-8F43-0527FFE7FBAB}" presName="Name0" presStyleCnt="0">
        <dgm:presLayoutVars>
          <dgm:chMax val="7"/>
          <dgm:chPref val="7"/>
          <dgm:dir/>
        </dgm:presLayoutVars>
      </dgm:prSet>
      <dgm:spPr/>
    </dgm:pt>
    <dgm:pt modelId="{FEF91705-633F-4C3F-9E50-CE38CE378F12}" type="pres">
      <dgm:prSet presAssocID="{5E7097FA-AAC0-4F26-8F43-0527FFE7FBAB}" presName="Name1" presStyleCnt="0"/>
      <dgm:spPr/>
    </dgm:pt>
    <dgm:pt modelId="{B718FBFA-8DA3-44FC-B167-3DDDB6BC26D0}" type="pres">
      <dgm:prSet presAssocID="{5E7097FA-AAC0-4F26-8F43-0527FFE7FBAB}" presName="cycle" presStyleCnt="0"/>
      <dgm:spPr/>
    </dgm:pt>
    <dgm:pt modelId="{A733D9AC-B6EB-4B04-9876-C44D7114C4C2}" type="pres">
      <dgm:prSet presAssocID="{5E7097FA-AAC0-4F26-8F43-0527FFE7FBAB}" presName="srcNode" presStyleLbl="node1" presStyleIdx="0" presStyleCnt="5"/>
      <dgm:spPr/>
    </dgm:pt>
    <dgm:pt modelId="{F02D9F89-3136-4400-8880-6F4C9D1922CA}" type="pres">
      <dgm:prSet presAssocID="{5E7097FA-AAC0-4F26-8F43-0527FFE7FBAB}" presName="conn" presStyleLbl="parChTrans1D2" presStyleIdx="0" presStyleCnt="1"/>
      <dgm:spPr/>
    </dgm:pt>
    <dgm:pt modelId="{EBE1A0F6-6BED-494C-8DF5-6066A4DB3B33}" type="pres">
      <dgm:prSet presAssocID="{5E7097FA-AAC0-4F26-8F43-0527FFE7FBAB}" presName="extraNode" presStyleLbl="node1" presStyleIdx="0" presStyleCnt="5"/>
      <dgm:spPr/>
    </dgm:pt>
    <dgm:pt modelId="{7FB9DF1B-7C08-452A-BDE2-790C0F44BA3C}" type="pres">
      <dgm:prSet presAssocID="{5E7097FA-AAC0-4F26-8F43-0527FFE7FBAB}" presName="dstNode" presStyleLbl="node1" presStyleIdx="0" presStyleCnt="5"/>
      <dgm:spPr/>
    </dgm:pt>
    <dgm:pt modelId="{D0BBA9B4-F286-488B-BA4B-91A2B12188B1}" type="pres">
      <dgm:prSet presAssocID="{C04CFA10-04E4-4CBF-A8C3-E176812AF3D8}" presName="text_1" presStyleLbl="node1" presStyleIdx="0" presStyleCnt="5" custScaleY="129004">
        <dgm:presLayoutVars>
          <dgm:bulletEnabled val="1"/>
        </dgm:presLayoutVars>
      </dgm:prSet>
      <dgm:spPr/>
    </dgm:pt>
    <dgm:pt modelId="{CB65F9B7-AA64-4F17-89F1-11D84E0B4F5E}" type="pres">
      <dgm:prSet presAssocID="{C04CFA10-04E4-4CBF-A8C3-E176812AF3D8}" presName="accent_1" presStyleCnt="0"/>
      <dgm:spPr/>
    </dgm:pt>
    <dgm:pt modelId="{17989FF0-9458-4918-9644-66FC8361081F}" type="pres">
      <dgm:prSet presAssocID="{C04CFA10-04E4-4CBF-A8C3-E176812AF3D8}" presName="accentRepeatNode" presStyleLbl="solidFgAcc1" presStyleIdx="0" presStyleCnt="5" custLinFactNeighborX="-547"/>
      <dgm:spPr>
        <a:xfrm>
          <a:off x="76388" y="209492"/>
          <a:ext cx="697955" cy="697955"/>
        </a:xfrm>
        <a:prstGeom prst="ellipse">
          <a:avLst/>
        </a:prstGeom>
        <a:solidFill>
          <a:schemeClr val="bg1"/>
        </a:solidFill>
        <a:ln w="25400" cap="flat" cmpd="sng" algn="ctr">
          <a:solidFill>
            <a:srgbClr val="202653">
              <a:hueOff val="0"/>
              <a:satOff val="0"/>
              <a:lumOff val="0"/>
              <a:alphaOff val="0"/>
            </a:srgbClr>
          </a:solidFill>
          <a:prstDash val="solid"/>
        </a:ln>
        <a:effectLst/>
      </dgm:spPr>
    </dgm:pt>
    <dgm:pt modelId="{9B3D779A-965A-4FD6-814B-7881F1A1A2BC}" type="pres">
      <dgm:prSet presAssocID="{73B4617D-D96A-42D9-9146-915588F81758}" presName="text_2" presStyleLbl="node1" presStyleIdx="1" presStyleCnt="5" custScaleY="122715">
        <dgm:presLayoutVars>
          <dgm:bulletEnabled val="1"/>
        </dgm:presLayoutVars>
      </dgm:prSet>
      <dgm:spPr>
        <a:prstGeom prst="rect">
          <a:avLst/>
        </a:prstGeom>
      </dgm:spPr>
    </dgm:pt>
    <dgm:pt modelId="{95CD7E57-4C86-48C0-A8B7-1F2B9DAFBC59}" type="pres">
      <dgm:prSet presAssocID="{73B4617D-D96A-42D9-9146-915588F81758}" presName="accent_2" presStyleCnt="0"/>
      <dgm:spPr/>
    </dgm:pt>
    <dgm:pt modelId="{22EBB5E2-1E7A-4E52-9DF7-8D503A7ECB4F}" type="pres">
      <dgm:prSet presAssocID="{73B4617D-D96A-42D9-9146-915588F81758}" presName="accentRepeatNode" presStyleLbl="solidFgAcc1" presStyleIdx="1" presStyleCnt="5"/>
      <dgm:spPr>
        <a:ln w="25400">
          <a:solidFill>
            <a:schemeClr val="tx2"/>
          </a:solidFill>
        </a:ln>
      </dgm:spPr>
    </dgm:pt>
    <dgm:pt modelId="{E2FC0701-CA75-46A5-83E5-5C5496C652C7}" type="pres">
      <dgm:prSet presAssocID="{70B0B3A2-EDEF-4659-9657-A8DAC8482C8F}" presName="text_3" presStyleLbl="node1" presStyleIdx="2" presStyleCnt="5" custScaleY="127608">
        <dgm:presLayoutVars>
          <dgm:bulletEnabled val="1"/>
        </dgm:presLayoutVars>
      </dgm:prSet>
      <dgm:spPr>
        <a:prstGeom prst="rect">
          <a:avLst/>
        </a:prstGeom>
      </dgm:spPr>
    </dgm:pt>
    <dgm:pt modelId="{186B8600-61A1-479F-B59E-7986D19D86DB}" type="pres">
      <dgm:prSet presAssocID="{70B0B3A2-EDEF-4659-9657-A8DAC8482C8F}" presName="accent_3" presStyleCnt="0"/>
      <dgm:spPr/>
    </dgm:pt>
    <dgm:pt modelId="{1A9AED78-025F-400B-A508-978FCBF3A8EB}" type="pres">
      <dgm:prSet presAssocID="{70B0B3A2-EDEF-4659-9657-A8DAC8482C8F}" presName="accentRepeatNode" presStyleLbl="solidFgAcc1" presStyleIdx="2" presStyleCnt="5"/>
      <dgm:spPr>
        <a:xfrm>
          <a:off x="535681" y="1046933"/>
          <a:ext cx="697955" cy="697955"/>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ln>
        <a:effectLst/>
      </dgm:spPr>
    </dgm:pt>
    <dgm:pt modelId="{1D09FB46-3384-47BA-A79E-3DA881486A5C}" type="pres">
      <dgm:prSet presAssocID="{EFA88676-8367-42D1-948F-084FEC399EA3}" presName="text_4" presStyleLbl="node1" presStyleIdx="3" presStyleCnt="5" custScaleY="128320">
        <dgm:presLayoutVars>
          <dgm:bulletEnabled val="1"/>
        </dgm:presLayoutVars>
      </dgm:prSet>
      <dgm:spPr>
        <a:prstGeom prst="rect">
          <a:avLst/>
        </a:prstGeom>
      </dgm:spPr>
    </dgm:pt>
    <dgm:pt modelId="{93D2FCEC-0B63-4083-8DDE-7A550464E260}" type="pres">
      <dgm:prSet presAssocID="{EFA88676-8367-42D1-948F-084FEC399EA3}" presName="accent_4" presStyleCnt="0"/>
      <dgm:spPr/>
    </dgm:pt>
    <dgm:pt modelId="{EC4811AD-BE8E-4DD2-BF04-7DB52222E530}" type="pres">
      <dgm:prSet presAssocID="{EFA88676-8367-42D1-948F-084FEC399EA3}" presName="accentRepeatNode" presStyleLbl="solidFgAcc1" presStyleIdx="3" presStyleCnt="5"/>
      <dgm:spPr>
        <a:xfrm>
          <a:off x="745704" y="1884374"/>
          <a:ext cx="697955" cy="697955"/>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ln>
        <a:effectLst/>
      </dgm:spPr>
    </dgm:pt>
    <dgm:pt modelId="{80E186E4-D813-49D4-BCA3-969AD7C9A421}" type="pres">
      <dgm:prSet presAssocID="{69208AF2-A5F9-4B43-AB41-3EC22556E880}" presName="text_5" presStyleLbl="node1" presStyleIdx="4" presStyleCnt="5" custScaleY="126127">
        <dgm:presLayoutVars>
          <dgm:bulletEnabled val="1"/>
        </dgm:presLayoutVars>
      </dgm:prSet>
      <dgm:spPr/>
    </dgm:pt>
    <dgm:pt modelId="{33B2FB90-7F18-4769-83CC-E2EF0DBEAEAF}" type="pres">
      <dgm:prSet presAssocID="{69208AF2-A5F9-4B43-AB41-3EC22556E880}" presName="accent_5" presStyleCnt="0"/>
      <dgm:spPr/>
    </dgm:pt>
    <dgm:pt modelId="{FCFF821D-A27E-4653-A725-D8468E738ECB}" type="pres">
      <dgm:prSet presAssocID="{69208AF2-A5F9-4B43-AB41-3EC22556E880}" presName="accentRepeatNode" presStyleLbl="solidFgAcc1" presStyleIdx="4" presStyleCnt="5"/>
      <dgm:spPr>
        <a:xfrm>
          <a:off x="535681" y="3558724"/>
          <a:ext cx="697955" cy="697955"/>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ln>
        <a:effectLst/>
      </dgm:spPr>
    </dgm:pt>
  </dgm:ptLst>
  <dgm:cxnLst>
    <dgm:cxn modelId="{5DAE6B0B-1E3B-45DC-B537-F682628B1BEF}" srcId="{5E7097FA-AAC0-4F26-8F43-0527FFE7FBAB}" destId="{EFA88676-8367-42D1-948F-084FEC399EA3}" srcOrd="3" destOrd="0" parTransId="{A1F34558-4BB7-4C26-A997-32A677C85129}" sibTransId="{43AB3A7B-190E-4069-8878-C1E024303589}"/>
    <dgm:cxn modelId="{9EE3A917-B5FF-49D7-B1E4-323D54AFA15E}" srcId="{5E7097FA-AAC0-4F26-8F43-0527FFE7FBAB}" destId="{C04CFA10-04E4-4CBF-A8C3-E176812AF3D8}" srcOrd="0" destOrd="0" parTransId="{6C1AE329-1D17-4878-B075-6C303A98B794}" sibTransId="{3AA26668-2F16-4C06-BD54-25336C3A7567}"/>
    <dgm:cxn modelId="{9576B531-47B9-4FC6-8440-44E4C140F2B7}" srcId="{5E7097FA-AAC0-4F26-8F43-0527FFE7FBAB}" destId="{69208AF2-A5F9-4B43-AB41-3EC22556E880}" srcOrd="4" destOrd="0" parTransId="{304DF2D7-55D2-4243-A427-3708D9DF73DB}" sibTransId="{783ECCF3-97A7-4B6C-9C9A-B28550F7AA52}"/>
    <dgm:cxn modelId="{3FC38534-A369-4619-80CF-E58FA8DAE7B7}" type="presOf" srcId="{70B0B3A2-EDEF-4659-9657-A8DAC8482C8F}" destId="{E2FC0701-CA75-46A5-83E5-5C5496C652C7}" srcOrd="0" destOrd="0" presId="urn:microsoft.com/office/officeart/2008/layout/VerticalCurvedList"/>
    <dgm:cxn modelId="{F491C45E-348A-48C6-9981-029B3ED51A7A}" type="presOf" srcId="{C04CFA10-04E4-4CBF-A8C3-E176812AF3D8}" destId="{D0BBA9B4-F286-488B-BA4B-91A2B12188B1}" srcOrd="0" destOrd="0" presId="urn:microsoft.com/office/officeart/2008/layout/VerticalCurvedList"/>
    <dgm:cxn modelId="{55F20543-AA62-4514-B7F0-DB4AE15EAFC8}" type="presOf" srcId="{EFA88676-8367-42D1-948F-084FEC399EA3}" destId="{1D09FB46-3384-47BA-A79E-3DA881486A5C}" srcOrd="0" destOrd="0" presId="urn:microsoft.com/office/officeart/2008/layout/VerticalCurvedList"/>
    <dgm:cxn modelId="{2CC73F45-1EDD-4CCF-B47F-5679CE3E7EA1}" type="presOf" srcId="{73B4617D-D96A-42D9-9146-915588F81758}" destId="{9B3D779A-965A-4FD6-814B-7881F1A1A2BC}" srcOrd="0" destOrd="0" presId="urn:microsoft.com/office/officeart/2008/layout/VerticalCurvedList"/>
    <dgm:cxn modelId="{279BAC55-9B09-449D-B2D9-7C30F8620AD9}" type="presOf" srcId="{69208AF2-A5F9-4B43-AB41-3EC22556E880}" destId="{80E186E4-D813-49D4-BCA3-969AD7C9A421}" srcOrd="0" destOrd="0" presId="urn:microsoft.com/office/officeart/2008/layout/VerticalCurvedList"/>
    <dgm:cxn modelId="{313CA59E-5B6A-411D-A3DD-731EF0EA632A}" type="presOf" srcId="{3AA26668-2F16-4C06-BD54-25336C3A7567}" destId="{F02D9F89-3136-4400-8880-6F4C9D1922CA}" srcOrd="0" destOrd="0" presId="urn:microsoft.com/office/officeart/2008/layout/VerticalCurvedList"/>
    <dgm:cxn modelId="{F2EE02C3-E431-4270-A4EE-780382633576}" type="presOf" srcId="{5E7097FA-AAC0-4F26-8F43-0527FFE7FBAB}" destId="{A496933C-63CB-4A93-88C2-69E1CBDD14C6}" srcOrd="0" destOrd="0" presId="urn:microsoft.com/office/officeart/2008/layout/VerticalCurvedList"/>
    <dgm:cxn modelId="{9E3D65CB-2D2A-413F-8F8C-6850AB8C9DE0}" srcId="{5E7097FA-AAC0-4F26-8F43-0527FFE7FBAB}" destId="{73B4617D-D96A-42D9-9146-915588F81758}" srcOrd="1" destOrd="0" parTransId="{61C2D562-A479-4025-BA79-1C8B63BDA692}" sibTransId="{D73E14B0-4962-490F-827B-966D332569EB}"/>
    <dgm:cxn modelId="{9B0241E9-B2BC-4AAF-A70C-96C4D3385CD4}" srcId="{5E7097FA-AAC0-4F26-8F43-0527FFE7FBAB}" destId="{70B0B3A2-EDEF-4659-9657-A8DAC8482C8F}" srcOrd="2" destOrd="0" parTransId="{7C15A863-0707-4BC0-A5A5-263EF038CA89}" sibTransId="{8D82642C-D480-4F38-A0C1-AABCFBD55753}"/>
    <dgm:cxn modelId="{6FBA9A80-75DE-4E73-BB47-C7A8EBB70A20}" type="presParOf" srcId="{A496933C-63CB-4A93-88C2-69E1CBDD14C6}" destId="{FEF91705-633F-4C3F-9E50-CE38CE378F12}" srcOrd="0" destOrd="0" presId="urn:microsoft.com/office/officeart/2008/layout/VerticalCurvedList"/>
    <dgm:cxn modelId="{65672EA2-1826-47A6-9107-2FCB7A9705F7}" type="presParOf" srcId="{FEF91705-633F-4C3F-9E50-CE38CE378F12}" destId="{B718FBFA-8DA3-44FC-B167-3DDDB6BC26D0}" srcOrd="0" destOrd="0" presId="urn:microsoft.com/office/officeart/2008/layout/VerticalCurvedList"/>
    <dgm:cxn modelId="{5F2CB254-4F3B-41DC-830A-B1F9B133E15E}" type="presParOf" srcId="{B718FBFA-8DA3-44FC-B167-3DDDB6BC26D0}" destId="{A733D9AC-B6EB-4B04-9876-C44D7114C4C2}" srcOrd="0" destOrd="0" presId="urn:microsoft.com/office/officeart/2008/layout/VerticalCurvedList"/>
    <dgm:cxn modelId="{0B8A4019-9A06-4D3F-8D33-60A0285347FC}" type="presParOf" srcId="{B718FBFA-8DA3-44FC-B167-3DDDB6BC26D0}" destId="{F02D9F89-3136-4400-8880-6F4C9D1922CA}" srcOrd="1" destOrd="0" presId="urn:microsoft.com/office/officeart/2008/layout/VerticalCurvedList"/>
    <dgm:cxn modelId="{F2F584F1-06E2-4BBE-A1A5-D440C90B3EAC}" type="presParOf" srcId="{B718FBFA-8DA3-44FC-B167-3DDDB6BC26D0}" destId="{EBE1A0F6-6BED-494C-8DF5-6066A4DB3B33}" srcOrd="2" destOrd="0" presId="urn:microsoft.com/office/officeart/2008/layout/VerticalCurvedList"/>
    <dgm:cxn modelId="{85F4E1EF-F3EA-4BC8-89C3-D7A9DFBBE839}" type="presParOf" srcId="{B718FBFA-8DA3-44FC-B167-3DDDB6BC26D0}" destId="{7FB9DF1B-7C08-452A-BDE2-790C0F44BA3C}" srcOrd="3" destOrd="0" presId="urn:microsoft.com/office/officeart/2008/layout/VerticalCurvedList"/>
    <dgm:cxn modelId="{6E9972DA-1359-413B-BEAE-7B843F61DD4A}" type="presParOf" srcId="{FEF91705-633F-4C3F-9E50-CE38CE378F12}" destId="{D0BBA9B4-F286-488B-BA4B-91A2B12188B1}" srcOrd="1" destOrd="0" presId="urn:microsoft.com/office/officeart/2008/layout/VerticalCurvedList"/>
    <dgm:cxn modelId="{D490B4CF-1F9B-4F0C-8012-82FBC65F6A56}" type="presParOf" srcId="{FEF91705-633F-4C3F-9E50-CE38CE378F12}" destId="{CB65F9B7-AA64-4F17-89F1-11D84E0B4F5E}" srcOrd="2" destOrd="0" presId="urn:microsoft.com/office/officeart/2008/layout/VerticalCurvedList"/>
    <dgm:cxn modelId="{E9919566-D64D-477F-92B8-BAC81CFAFCB0}" type="presParOf" srcId="{CB65F9B7-AA64-4F17-89F1-11D84E0B4F5E}" destId="{17989FF0-9458-4918-9644-66FC8361081F}" srcOrd="0" destOrd="0" presId="urn:microsoft.com/office/officeart/2008/layout/VerticalCurvedList"/>
    <dgm:cxn modelId="{8849BA72-98F6-4D1D-BF8F-A7D70ACD432B}" type="presParOf" srcId="{FEF91705-633F-4C3F-9E50-CE38CE378F12}" destId="{9B3D779A-965A-4FD6-814B-7881F1A1A2BC}" srcOrd="3" destOrd="0" presId="urn:microsoft.com/office/officeart/2008/layout/VerticalCurvedList"/>
    <dgm:cxn modelId="{B5C73ADF-BAFF-40CF-8162-6B953FDDBD71}" type="presParOf" srcId="{FEF91705-633F-4C3F-9E50-CE38CE378F12}" destId="{95CD7E57-4C86-48C0-A8B7-1F2B9DAFBC59}" srcOrd="4" destOrd="0" presId="urn:microsoft.com/office/officeart/2008/layout/VerticalCurvedList"/>
    <dgm:cxn modelId="{F7D3B8F0-D654-4F68-8C00-7B55CE3A74A1}" type="presParOf" srcId="{95CD7E57-4C86-48C0-A8B7-1F2B9DAFBC59}" destId="{22EBB5E2-1E7A-4E52-9DF7-8D503A7ECB4F}" srcOrd="0" destOrd="0" presId="urn:microsoft.com/office/officeart/2008/layout/VerticalCurvedList"/>
    <dgm:cxn modelId="{6DA59A87-7DCA-4DAB-86CC-A1296B8665FA}" type="presParOf" srcId="{FEF91705-633F-4C3F-9E50-CE38CE378F12}" destId="{E2FC0701-CA75-46A5-83E5-5C5496C652C7}" srcOrd="5" destOrd="0" presId="urn:microsoft.com/office/officeart/2008/layout/VerticalCurvedList"/>
    <dgm:cxn modelId="{2808774F-4DB9-4037-8B8B-44A135A327BB}" type="presParOf" srcId="{FEF91705-633F-4C3F-9E50-CE38CE378F12}" destId="{186B8600-61A1-479F-B59E-7986D19D86DB}" srcOrd="6" destOrd="0" presId="urn:microsoft.com/office/officeart/2008/layout/VerticalCurvedList"/>
    <dgm:cxn modelId="{8E00E15E-42D9-482B-B86A-4FA8BE659B42}" type="presParOf" srcId="{186B8600-61A1-479F-B59E-7986D19D86DB}" destId="{1A9AED78-025F-400B-A508-978FCBF3A8EB}" srcOrd="0" destOrd="0" presId="urn:microsoft.com/office/officeart/2008/layout/VerticalCurvedList"/>
    <dgm:cxn modelId="{38E9E50B-29BF-401B-844E-16071EBE5C95}" type="presParOf" srcId="{FEF91705-633F-4C3F-9E50-CE38CE378F12}" destId="{1D09FB46-3384-47BA-A79E-3DA881486A5C}" srcOrd="7" destOrd="0" presId="urn:microsoft.com/office/officeart/2008/layout/VerticalCurvedList"/>
    <dgm:cxn modelId="{AD11A133-C398-4B78-A6B8-E8BFA928EF6F}" type="presParOf" srcId="{FEF91705-633F-4C3F-9E50-CE38CE378F12}" destId="{93D2FCEC-0B63-4083-8DDE-7A550464E260}" srcOrd="8" destOrd="0" presId="urn:microsoft.com/office/officeart/2008/layout/VerticalCurvedList"/>
    <dgm:cxn modelId="{4F50E27D-CEF5-4B6C-8E4E-C089ED7170FA}" type="presParOf" srcId="{93D2FCEC-0B63-4083-8DDE-7A550464E260}" destId="{EC4811AD-BE8E-4DD2-BF04-7DB52222E530}" srcOrd="0" destOrd="0" presId="urn:microsoft.com/office/officeart/2008/layout/VerticalCurvedList"/>
    <dgm:cxn modelId="{1140E00E-FBF2-4BBD-A78D-AD99467D79CB}" type="presParOf" srcId="{FEF91705-633F-4C3F-9E50-CE38CE378F12}" destId="{80E186E4-D813-49D4-BCA3-969AD7C9A421}" srcOrd="9" destOrd="0" presId="urn:microsoft.com/office/officeart/2008/layout/VerticalCurvedList"/>
    <dgm:cxn modelId="{9D3A063B-4204-4F17-9CF2-BBD904CFCEEC}" type="presParOf" srcId="{FEF91705-633F-4C3F-9E50-CE38CE378F12}" destId="{33B2FB90-7F18-4769-83CC-E2EF0DBEAEAF}" srcOrd="10" destOrd="0" presId="urn:microsoft.com/office/officeart/2008/layout/VerticalCurvedList"/>
    <dgm:cxn modelId="{06A0B4FC-CB39-4BA7-8A00-BCB0B0CF0098}" type="presParOf" srcId="{33B2FB90-7F18-4769-83CC-E2EF0DBEAEAF}" destId="{FCFF821D-A27E-4653-A725-D8468E738EC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7097FA-AAC0-4F26-8F43-0527FFE7FBAB}" type="doc">
      <dgm:prSet loTypeId="urn:microsoft.com/office/officeart/2008/layout/VerticalCurvedList" loCatId="list" qsTypeId="urn:microsoft.com/office/officeart/2005/8/quickstyle/simple1" qsCatId="simple" csTypeId="urn:microsoft.com/office/officeart/2005/8/colors/accent5_2" csCatId="accent5" phldr="1"/>
      <dgm:spPr/>
      <dgm:t>
        <a:bodyPr/>
        <a:lstStyle/>
        <a:p>
          <a:endParaRPr lang="en-US"/>
        </a:p>
      </dgm:t>
    </dgm:pt>
    <dgm:pt modelId="{C04CFA10-04E4-4CBF-A8C3-E176812AF3D8}">
      <dgm:prSet phldrT="[Text]" custT="1"/>
      <dgm:spPr>
        <a:xfrm>
          <a:off x="425365" y="279288"/>
          <a:ext cx="7669663" cy="558364"/>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1800" b="0" noProof="0" dirty="0">
              <a:solidFill>
                <a:sysClr val="window" lastClr="FFFFFF"/>
              </a:solidFill>
              <a:latin typeface="Calibri" panose="020F0502020204030204" pitchFamily="34" charset="0"/>
              <a:ea typeface="+mn-ea"/>
              <a:cs typeface="+mn-cs"/>
            </a:rPr>
            <a:t>The international environment has become uncertain, but </a:t>
          </a:r>
          <a:r>
            <a:rPr lang="en-GB" sz="1800" b="1" noProof="0" dirty="0">
              <a:solidFill>
                <a:sysClr val="window" lastClr="FFFFFF"/>
              </a:solidFill>
              <a:latin typeface="Calibri" panose="020F0502020204030204" pitchFamily="34" charset="0"/>
              <a:ea typeface="+mn-ea"/>
              <a:cs typeface="+mn-cs"/>
            </a:rPr>
            <a:t>the CEE region proved to be resistant to capital outflow</a:t>
          </a:r>
          <a:r>
            <a:rPr lang="en-GB" sz="1800" b="0" noProof="0" dirty="0">
              <a:solidFill>
                <a:sysClr val="window" lastClr="FFFFFF"/>
              </a:solidFill>
              <a:latin typeface="Calibri" panose="020F0502020204030204" pitchFamily="34" charset="0"/>
              <a:ea typeface="+mn-ea"/>
              <a:cs typeface="+mn-cs"/>
            </a:rPr>
            <a:t>. The normalisation of the monetary conditions could hinder the debt sustainability of the economies.</a:t>
          </a:r>
        </a:p>
      </dgm:t>
    </dgm:pt>
    <dgm:pt modelId="{6C1AE329-1D17-4878-B075-6C303A98B794}" type="parTrans" cxnId="{9EE3A917-B5FF-49D7-B1E4-323D54AFA15E}">
      <dgm:prSet/>
      <dgm:spPr/>
      <dgm:t>
        <a:bodyPr/>
        <a:lstStyle/>
        <a:p>
          <a:endParaRPr lang="en-GB" sz="1800" b="0" dirty="0">
            <a:latin typeface="Calibri" panose="020F0502020204030204" pitchFamily="34" charset="0"/>
          </a:endParaRPr>
        </a:p>
      </dgm:t>
    </dgm:pt>
    <dgm:pt modelId="{3AA26668-2F16-4C06-BD54-25336C3A7567}" type="sibTrans" cxnId="{9EE3A917-B5FF-49D7-B1E4-323D54AFA15E}">
      <dgm:prSet/>
      <dgm:spPr>
        <a:xfrm>
          <a:off x="-5996812" y="-917621"/>
          <a:ext cx="7138857" cy="7138857"/>
        </a:xfrm>
        <a:prstGeom prst="blockArc">
          <a:avLst>
            <a:gd name="adj1" fmla="val 18900000"/>
            <a:gd name="adj2" fmla="val 2700000"/>
            <a:gd name="adj3" fmla="val 303"/>
          </a:avLst>
        </a:prstGeom>
        <a:noFill/>
        <a:ln w="25400" cap="flat" cmpd="sng" algn="ctr">
          <a:solidFill>
            <a:srgbClr val="202653">
              <a:shade val="60000"/>
              <a:hueOff val="0"/>
              <a:satOff val="0"/>
              <a:lumOff val="0"/>
              <a:alphaOff val="0"/>
            </a:srgbClr>
          </a:solidFill>
          <a:prstDash val="solid"/>
        </a:ln>
        <a:effectLst/>
      </dgm:spPr>
      <dgm:t>
        <a:bodyPr/>
        <a:lstStyle/>
        <a:p>
          <a:endParaRPr lang="en-GB" sz="1800" b="0" dirty="0">
            <a:latin typeface="Calibri" panose="020F0502020204030204" pitchFamily="34" charset="0"/>
          </a:endParaRPr>
        </a:p>
      </dgm:t>
    </dgm:pt>
    <dgm:pt modelId="{70B0B3A2-EDEF-4659-9657-A8DAC8482C8F}">
      <dgm:prSet phldrT="[Text]" custT="1"/>
      <dgm:spPr>
        <a:xfrm>
          <a:off x="884658" y="1116728"/>
          <a:ext cx="7210370" cy="558364"/>
        </a:xfr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1800" b="0" noProof="0" dirty="0">
              <a:solidFill>
                <a:sysClr val="window" lastClr="FFFFFF"/>
              </a:solidFill>
              <a:latin typeface="Calibri" panose="020F0502020204030204" pitchFamily="34" charset="0"/>
              <a:ea typeface="+mn-ea"/>
              <a:cs typeface="+mn-cs"/>
            </a:rPr>
            <a:t>Corporate lending is experiencing a </a:t>
          </a:r>
          <a:r>
            <a:rPr lang="en-GB" sz="1800" b="1" noProof="0" dirty="0">
              <a:solidFill>
                <a:sysClr val="window" lastClr="FFFFFF"/>
              </a:solidFill>
              <a:latin typeface="Calibri" panose="020F0502020204030204" pitchFamily="34" charset="0"/>
              <a:ea typeface="+mn-ea"/>
              <a:cs typeface="+mn-cs"/>
            </a:rPr>
            <a:t>dynamic expansion</a:t>
          </a:r>
          <a:r>
            <a:rPr lang="en-GB" sz="1800" b="0" noProof="0" dirty="0">
              <a:solidFill>
                <a:sysClr val="window" lastClr="FFFFFF"/>
              </a:solidFill>
              <a:latin typeface="Calibri" panose="020F0502020204030204" pitchFamily="34" charset="0"/>
              <a:ea typeface="+mn-ea"/>
              <a:cs typeface="+mn-cs"/>
            </a:rPr>
            <a:t>, but the new loans </a:t>
          </a:r>
          <a:r>
            <a:rPr lang="en-GB" sz="1800" b="0" noProof="0" dirty="0">
              <a:solidFill>
                <a:schemeClr val="bg1"/>
              </a:solidFill>
              <a:latin typeface="Calibri" panose="020F0502020204030204" pitchFamily="34" charset="0"/>
              <a:ea typeface="+mn-ea"/>
              <a:cs typeface="+mn-cs"/>
            </a:rPr>
            <a:t>are subject to </a:t>
          </a:r>
          <a:r>
            <a:rPr lang="en-GB" sz="1800" b="1" noProof="0" dirty="0">
              <a:solidFill>
                <a:sysClr val="window" lastClr="FFFFFF"/>
              </a:solidFill>
              <a:latin typeface="Calibri" panose="020F0502020204030204" pitchFamily="34" charset="0"/>
              <a:ea typeface="+mn-ea"/>
              <a:cs typeface="+mn-cs"/>
            </a:rPr>
            <a:t>interest rate risk</a:t>
          </a:r>
          <a:r>
            <a:rPr lang="en-GB" sz="1800" b="0" noProof="0" dirty="0">
              <a:solidFill>
                <a:sysClr val="window" lastClr="FFFFFF"/>
              </a:solidFill>
              <a:latin typeface="Calibri" panose="020F0502020204030204" pitchFamily="34" charset="0"/>
              <a:ea typeface="+mn-ea"/>
              <a:cs typeface="+mn-cs"/>
            </a:rPr>
            <a:t>. I</a:t>
          </a:r>
          <a:r>
            <a:rPr lang="en-GB" sz="1800" dirty="0"/>
            <a:t>n the case of commercial real estate loans, </a:t>
          </a:r>
          <a:r>
            <a:rPr lang="en-GB" sz="1800" dirty="0" err="1"/>
            <a:t>MNB</a:t>
          </a:r>
          <a:r>
            <a:rPr lang="en-GB" sz="1800" dirty="0"/>
            <a:t> pays special attention to exchange rate risk.</a:t>
          </a:r>
          <a:endParaRPr lang="en-GB" sz="1800" b="0" noProof="0" dirty="0">
            <a:solidFill>
              <a:sysClr val="window" lastClr="FFFFFF"/>
            </a:solidFill>
            <a:latin typeface="Calibri" panose="020F0502020204030204" pitchFamily="34" charset="0"/>
            <a:ea typeface="+mn-ea"/>
            <a:cs typeface="+mn-cs"/>
          </a:endParaRPr>
        </a:p>
      </dgm:t>
    </dgm:pt>
    <dgm:pt modelId="{7C15A863-0707-4BC0-A5A5-263EF038CA89}" type="parTrans" cxnId="{9B0241E9-B2BC-4AAF-A70C-96C4D3385CD4}">
      <dgm:prSet/>
      <dgm:spPr/>
      <dgm:t>
        <a:bodyPr/>
        <a:lstStyle/>
        <a:p>
          <a:endParaRPr lang="en-GB" sz="1800" b="0" dirty="0">
            <a:latin typeface="Calibri" panose="020F0502020204030204" pitchFamily="34" charset="0"/>
          </a:endParaRPr>
        </a:p>
      </dgm:t>
    </dgm:pt>
    <dgm:pt modelId="{8D82642C-D480-4F38-A0C1-AABCFBD55753}" type="sibTrans" cxnId="{9B0241E9-B2BC-4AAF-A70C-96C4D3385CD4}">
      <dgm:prSet/>
      <dgm:spPr/>
      <dgm:t>
        <a:bodyPr/>
        <a:lstStyle/>
        <a:p>
          <a:endParaRPr lang="en-GB" sz="1800" b="0" dirty="0">
            <a:latin typeface="Calibri" panose="020F0502020204030204" pitchFamily="34" charset="0"/>
          </a:endParaRPr>
        </a:p>
      </dgm:t>
    </dgm:pt>
    <dgm:pt modelId="{EFA88676-8367-42D1-948F-084FEC399EA3}">
      <dgm:prSet phldrT="[Text]" custT="1"/>
      <dgm:spPr>
        <a:xfrm>
          <a:off x="1094681" y="1954169"/>
          <a:ext cx="7000347" cy="558364"/>
        </a:xfr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GB" sz="1800" b="0" noProof="0" dirty="0">
              <a:solidFill>
                <a:sysClr val="window" lastClr="FFFFFF"/>
              </a:solidFill>
              <a:latin typeface="Calibri" panose="020F0502020204030204" pitchFamily="34" charset="0"/>
              <a:ea typeface="+mn-ea"/>
              <a:cs typeface="+mn-cs"/>
            </a:rPr>
            <a:t>The interest rate structure of the newly disbursed housing loans </a:t>
          </a:r>
          <a:r>
            <a:rPr lang="en-GB" sz="1800" b="1" noProof="0" dirty="0">
              <a:solidFill>
                <a:sysClr val="window" lastClr="FFFFFF"/>
              </a:solidFill>
              <a:latin typeface="Calibri" panose="020F0502020204030204" pitchFamily="34" charset="0"/>
              <a:ea typeface="+mn-ea"/>
              <a:cs typeface="+mn-cs"/>
            </a:rPr>
            <a:t>went through a </a:t>
          </a:r>
          <a:r>
            <a:rPr lang="en-GB" sz="1800" b="1" noProof="0" dirty="0">
              <a:solidFill>
                <a:schemeClr val="bg1"/>
              </a:solidFill>
              <a:latin typeface="Calibri" panose="020F0502020204030204" pitchFamily="34" charset="0"/>
              <a:ea typeface="+mn-ea"/>
              <a:cs typeface="+mn-cs"/>
            </a:rPr>
            <a:t>significant improvement</a:t>
          </a:r>
          <a:r>
            <a:rPr lang="en-GB" sz="1800" b="0" noProof="0" dirty="0">
              <a:solidFill>
                <a:sysClr val="window" lastClr="FFFFFF"/>
              </a:solidFill>
              <a:latin typeface="Calibri" panose="020F0502020204030204" pitchFamily="34" charset="0"/>
              <a:ea typeface="+mn-ea"/>
              <a:cs typeface="+mn-cs"/>
            </a:rPr>
            <a:t>. At the same time, the outstanding </a:t>
          </a:r>
          <a:r>
            <a:rPr lang="en-GB" sz="1800" b="0" noProof="0" dirty="0">
              <a:solidFill>
                <a:schemeClr val="bg1"/>
              </a:solidFill>
              <a:latin typeface="Calibri" panose="020F0502020204030204" pitchFamily="34" charset="0"/>
              <a:ea typeface="+mn-ea"/>
              <a:cs typeface="+mn-cs"/>
            </a:rPr>
            <a:t>portfolio is mainly composed of variable interest rate loans.</a:t>
          </a:r>
        </a:p>
      </dgm:t>
    </dgm:pt>
    <dgm:pt modelId="{A1F34558-4BB7-4C26-A997-32A677C85129}" type="parTrans" cxnId="{5DAE6B0B-1E3B-45DC-B537-F682628B1BEF}">
      <dgm:prSet/>
      <dgm:spPr/>
      <dgm:t>
        <a:bodyPr/>
        <a:lstStyle/>
        <a:p>
          <a:endParaRPr lang="en-GB" sz="1800" b="0" dirty="0">
            <a:latin typeface="Calibri" panose="020F0502020204030204" pitchFamily="34" charset="0"/>
          </a:endParaRPr>
        </a:p>
      </dgm:t>
    </dgm:pt>
    <dgm:pt modelId="{43AB3A7B-190E-4069-8878-C1E024303589}" type="sibTrans" cxnId="{5DAE6B0B-1E3B-45DC-B537-F682628B1BEF}">
      <dgm:prSet/>
      <dgm:spPr/>
      <dgm:t>
        <a:bodyPr/>
        <a:lstStyle/>
        <a:p>
          <a:endParaRPr lang="en-GB" sz="1800" b="0" dirty="0">
            <a:latin typeface="Calibri" panose="020F0502020204030204" pitchFamily="34" charset="0"/>
          </a:endParaRPr>
        </a:p>
      </dgm:t>
    </dgm:pt>
    <dgm:pt modelId="{69208AF2-A5F9-4B43-AB41-3EC22556E880}">
      <dgm:prSet phldrT="[Text]" custT="1"/>
      <dgm:spPr>
        <a:xfrm>
          <a:off x="884658" y="3628520"/>
          <a:ext cx="7210370" cy="558364"/>
        </a:xfrm>
        <a:solidFill>
          <a:schemeClr val="tx2"/>
        </a:solidFill>
        <a:ln w="25400" cap="flat" cmpd="sng" algn="ctr">
          <a:solidFill>
            <a:sysClr val="window" lastClr="FFFFFF">
              <a:hueOff val="0"/>
              <a:satOff val="0"/>
              <a:lumOff val="0"/>
              <a:alphaOff val="0"/>
            </a:sysClr>
          </a:solidFill>
          <a:prstDash val="solid"/>
        </a:ln>
        <a:effectLst/>
      </dgm:spPr>
      <dgm:t>
        <a:bodyPr/>
        <a:lstStyle/>
        <a:p>
          <a:pPr>
            <a:buNone/>
          </a:pPr>
          <a:r>
            <a:rPr lang="en-GB" sz="1800" b="0" noProof="0" dirty="0">
              <a:solidFill>
                <a:sysClr val="window" lastClr="FFFFFF"/>
              </a:solidFill>
              <a:latin typeface="Calibri" panose="020F0502020204030204" pitchFamily="34" charset="0"/>
              <a:ea typeface="+mn-ea"/>
              <a:cs typeface="+mn-cs"/>
            </a:rPr>
            <a:t>The profitability of the banking system is still outstanding, but the high profitability built on </a:t>
          </a:r>
          <a:r>
            <a:rPr lang="en-GB" sz="1800" b="1" noProof="0" dirty="0">
              <a:solidFill>
                <a:sysClr val="window" lastClr="FFFFFF"/>
              </a:solidFill>
              <a:latin typeface="Calibri" panose="020F0502020204030204" pitchFamily="34" charset="0"/>
              <a:ea typeface="+mn-ea"/>
              <a:cs typeface="+mn-cs"/>
            </a:rPr>
            <a:t>reversal of </a:t>
          </a:r>
          <a:r>
            <a:rPr lang="en-GB" sz="1800" b="1" noProof="0" dirty="0">
              <a:solidFill>
                <a:schemeClr val="bg1"/>
              </a:solidFill>
              <a:latin typeface="Calibri" panose="020F0502020204030204" pitchFamily="34" charset="0"/>
              <a:ea typeface="+mn-ea"/>
              <a:cs typeface="+mn-cs"/>
            </a:rPr>
            <a:t>loan loss provisions</a:t>
          </a:r>
          <a:r>
            <a:rPr lang="en-GB" sz="1800" b="1" noProof="0" dirty="0">
              <a:solidFill>
                <a:srgbClr val="FFFF00"/>
              </a:solidFill>
              <a:latin typeface="Calibri" panose="020F0502020204030204" pitchFamily="34" charset="0"/>
              <a:ea typeface="+mn-ea"/>
              <a:cs typeface="+mn-cs"/>
            </a:rPr>
            <a:t> </a:t>
          </a:r>
          <a:r>
            <a:rPr lang="en-GB" sz="1800" b="0" noProof="0" dirty="0">
              <a:solidFill>
                <a:sysClr val="window" lastClr="FFFFFF"/>
              </a:solidFill>
              <a:latin typeface="Calibri" panose="020F0502020204030204" pitchFamily="34" charset="0"/>
              <a:ea typeface="+mn-ea"/>
              <a:cs typeface="+mn-cs"/>
            </a:rPr>
            <a:t>seems </a:t>
          </a:r>
          <a:r>
            <a:rPr lang="en-GB" sz="1800" b="0" noProof="0" dirty="0">
              <a:solidFill>
                <a:schemeClr val="bg1"/>
              </a:solidFill>
              <a:latin typeface="Calibri" panose="020F0502020204030204" pitchFamily="34" charset="0"/>
              <a:ea typeface="+mn-ea"/>
              <a:cs typeface="+mn-cs"/>
            </a:rPr>
            <a:t>to be fading out</a:t>
          </a:r>
          <a:r>
            <a:rPr lang="en-GB" sz="1800" b="0" noProof="0" dirty="0">
              <a:solidFill>
                <a:sysClr val="window" lastClr="FFFFFF"/>
              </a:solidFill>
              <a:latin typeface="Calibri" panose="020F0502020204030204" pitchFamily="34" charset="0"/>
              <a:ea typeface="+mn-ea"/>
              <a:cs typeface="+mn-cs"/>
            </a:rPr>
            <a:t>. Improving cost efficiency could increase profit in a sustainable way.</a:t>
          </a:r>
        </a:p>
      </dgm:t>
    </dgm:pt>
    <dgm:pt modelId="{304DF2D7-55D2-4243-A427-3708D9DF73DB}" type="parTrans" cxnId="{9576B531-47B9-4FC6-8440-44E4C140F2B7}">
      <dgm:prSet/>
      <dgm:spPr/>
      <dgm:t>
        <a:bodyPr/>
        <a:lstStyle/>
        <a:p>
          <a:endParaRPr lang="en-GB" sz="1800" b="0" dirty="0">
            <a:latin typeface="Calibri" panose="020F0502020204030204" pitchFamily="34" charset="0"/>
          </a:endParaRPr>
        </a:p>
      </dgm:t>
    </dgm:pt>
    <dgm:pt modelId="{783ECCF3-97A7-4B6C-9C9A-B28550F7AA52}" type="sibTrans" cxnId="{9576B531-47B9-4FC6-8440-44E4C140F2B7}">
      <dgm:prSet/>
      <dgm:spPr/>
      <dgm:t>
        <a:bodyPr/>
        <a:lstStyle/>
        <a:p>
          <a:endParaRPr lang="en-GB" sz="1800" b="0" dirty="0">
            <a:latin typeface="Calibri" panose="020F0502020204030204" pitchFamily="34" charset="0"/>
          </a:endParaRPr>
        </a:p>
      </dgm:t>
    </dgm:pt>
    <dgm:pt modelId="{73B4617D-D96A-42D9-9146-915588F81758}">
      <dgm:prSet phldrT="[Text]" custT="1"/>
      <dgm:spPr>
        <a:xfrm>
          <a:off x="425365" y="279288"/>
          <a:ext cx="7669663" cy="558364"/>
        </a:xfrm>
        <a:solidFill>
          <a:srgbClr val="202653">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buNone/>
          </a:pPr>
          <a:r>
            <a:rPr lang="en-GB" sz="1800" b="0" noProof="0" dirty="0">
              <a:solidFill>
                <a:sysClr val="window" lastClr="FFFFFF"/>
              </a:solidFill>
              <a:latin typeface="Calibri" panose="020F0502020204030204" pitchFamily="34" charset="0"/>
              <a:ea typeface="+mn-ea"/>
              <a:cs typeface="+mn-cs"/>
            </a:rPr>
            <a:t>House prices rose further, </a:t>
          </a:r>
          <a:r>
            <a:rPr lang="en-GB" sz="1800" b="1" noProof="0" dirty="0">
              <a:solidFill>
                <a:sysClr val="window" lastClr="FFFFFF"/>
              </a:solidFill>
              <a:latin typeface="Calibri" panose="020F0502020204030204" pitchFamily="34" charset="0"/>
              <a:ea typeface="+mn-ea"/>
              <a:cs typeface="+mn-cs"/>
            </a:rPr>
            <a:t>the risks that real estates in Budapest are overvalued has increased.</a:t>
          </a:r>
          <a:r>
            <a:rPr lang="en-GB" sz="1800" b="0" noProof="0" dirty="0">
              <a:solidFill>
                <a:sysClr val="window" lastClr="FFFFFF"/>
              </a:solidFill>
              <a:latin typeface="Calibri" panose="020F0502020204030204" pitchFamily="34" charset="0"/>
              <a:ea typeface="+mn-ea"/>
              <a:cs typeface="+mn-cs"/>
            </a:rPr>
            <a:t> However, the price increase is not accompanied by risky lending, which </a:t>
          </a:r>
          <a:r>
            <a:rPr lang="en-GB" sz="1800" b="1" noProof="0" dirty="0">
              <a:solidFill>
                <a:sysClr val="window" lastClr="FFFFFF"/>
              </a:solidFill>
              <a:latin typeface="Calibri" panose="020F0502020204030204" pitchFamily="34" charset="0"/>
              <a:ea typeface="+mn-ea"/>
              <a:cs typeface="+mn-cs"/>
            </a:rPr>
            <a:t>limits stability risks.</a:t>
          </a:r>
        </a:p>
      </dgm:t>
    </dgm:pt>
    <dgm:pt modelId="{61C2D562-A479-4025-BA79-1C8B63BDA692}" type="parTrans" cxnId="{9E3D65CB-2D2A-413F-8F8C-6850AB8C9DE0}">
      <dgm:prSet/>
      <dgm:spPr/>
      <dgm:t>
        <a:bodyPr/>
        <a:lstStyle/>
        <a:p>
          <a:endParaRPr lang="en-GB" dirty="0"/>
        </a:p>
      </dgm:t>
    </dgm:pt>
    <dgm:pt modelId="{D73E14B0-4962-490F-827B-966D332569EB}" type="sibTrans" cxnId="{9E3D65CB-2D2A-413F-8F8C-6850AB8C9DE0}">
      <dgm:prSet/>
      <dgm:spPr/>
      <dgm:t>
        <a:bodyPr/>
        <a:lstStyle/>
        <a:p>
          <a:endParaRPr lang="en-GB" dirty="0"/>
        </a:p>
      </dgm:t>
    </dgm:pt>
    <dgm:pt modelId="{A496933C-63CB-4A93-88C2-69E1CBDD14C6}" type="pres">
      <dgm:prSet presAssocID="{5E7097FA-AAC0-4F26-8F43-0527FFE7FBAB}" presName="Name0" presStyleCnt="0">
        <dgm:presLayoutVars>
          <dgm:chMax val="7"/>
          <dgm:chPref val="7"/>
          <dgm:dir/>
        </dgm:presLayoutVars>
      </dgm:prSet>
      <dgm:spPr/>
    </dgm:pt>
    <dgm:pt modelId="{FEF91705-633F-4C3F-9E50-CE38CE378F12}" type="pres">
      <dgm:prSet presAssocID="{5E7097FA-AAC0-4F26-8F43-0527FFE7FBAB}" presName="Name1" presStyleCnt="0"/>
      <dgm:spPr/>
    </dgm:pt>
    <dgm:pt modelId="{B718FBFA-8DA3-44FC-B167-3DDDB6BC26D0}" type="pres">
      <dgm:prSet presAssocID="{5E7097FA-AAC0-4F26-8F43-0527FFE7FBAB}" presName="cycle" presStyleCnt="0"/>
      <dgm:spPr/>
    </dgm:pt>
    <dgm:pt modelId="{A733D9AC-B6EB-4B04-9876-C44D7114C4C2}" type="pres">
      <dgm:prSet presAssocID="{5E7097FA-AAC0-4F26-8F43-0527FFE7FBAB}" presName="srcNode" presStyleLbl="node1" presStyleIdx="0" presStyleCnt="5"/>
      <dgm:spPr/>
    </dgm:pt>
    <dgm:pt modelId="{F02D9F89-3136-4400-8880-6F4C9D1922CA}" type="pres">
      <dgm:prSet presAssocID="{5E7097FA-AAC0-4F26-8F43-0527FFE7FBAB}" presName="conn" presStyleLbl="parChTrans1D2" presStyleIdx="0" presStyleCnt="1"/>
      <dgm:spPr/>
    </dgm:pt>
    <dgm:pt modelId="{EBE1A0F6-6BED-494C-8DF5-6066A4DB3B33}" type="pres">
      <dgm:prSet presAssocID="{5E7097FA-AAC0-4F26-8F43-0527FFE7FBAB}" presName="extraNode" presStyleLbl="node1" presStyleIdx="0" presStyleCnt="5"/>
      <dgm:spPr/>
    </dgm:pt>
    <dgm:pt modelId="{7FB9DF1B-7C08-452A-BDE2-790C0F44BA3C}" type="pres">
      <dgm:prSet presAssocID="{5E7097FA-AAC0-4F26-8F43-0527FFE7FBAB}" presName="dstNode" presStyleLbl="node1" presStyleIdx="0" presStyleCnt="5"/>
      <dgm:spPr/>
    </dgm:pt>
    <dgm:pt modelId="{D0BBA9B4-F286-488B-BA4B-91A2B12188B1}" type="pres">
      <dgm:prSet presAssocID="{C04CFA10-04E4-4CBF-A8C3-E176812AF3D8}" presName="text_1" presStyleLbl="node1" presStyleIdx="0" presStyleCnt="5" custScaleY="129004">
        <dgm:presLayoutVars>
          <dgm:bulletEnabled val="1"/>
        </dgm:presLayoutVars>
      </dgm:prSet>
      <dgm:spPr/>
    </dgm:pt>
    <dgm:pt modelId="{CB65F9B7-AA64-4F17-89F1-11D84E0B4F5E}" type="pres">
      <dgm:prSet presAssocID="{C04CFA10-04E4-4CBF-A8C3-E176812AF3D8}" presName="accent_1" presStyleCnt="0"/>
      <dgm:spPr/>
    </dgm:pt>
    <dgm:pt modelId="{17989FF0-9458-4918-9644-66FC8361081F}" type="pres">
      <dgm:prSet presAssocID="{C04CFA10-04E4-4CBF-A8C3-E176812AF3D8}" presName="accentRepeatNode" presStyleLbl="solidFgAcc1" presStyleIdx="0" presStyleCnt="5" custLinFactNeighborX="-547"/>
      <dgm:spPr>
        <a:xfrm>
          <a:off x="76388" y="209492"/>
          <a:ext cx="697955" cy="697955"/>
        </a:xfrm>
        <a:prstGeom prst="ellipse">
          <a:avLst/>
        </a:prstGeom>
        <a:solidFill>
          <a:schemeClr val="bg1"/>
        </a:solidFill>
        <a:ln w="25400" cap="flat" cmpd="sng" algn="ctr">
          <a:solidFill>
            <a:srgbClr val="202653">
              <a:hueOff val="0"/>
              <a:satOff val="0"/>
              <a:lumOff val="0"/>
              <a:alphaOff val="0"/>
            </a:srgbClr>
          </a:solidFill>
          <a:prstDash val="solid"/>
        </a:ln>
        <a:effectLst/>
      </dgm:spPr>
    </dgm:pt>
    <dgm:pt modelId="{9B3D779A-965A-4FD6-814B-7881F1A1A2BC}" type="pres">
      <dgm:prSet presAssocID="{73B4617D-D96A-42D9-9146-915588F81758}" presName="text_2" presStyleLbl="node1" presStyleIdx="1" presStyleCnt="5" custScaleY="122715">
        <dgm:presLayoutVars>
          <dgm:bulletEnabled val="1"/>
        </dgm:presLayoutVars>
      </dgm:prSet>
      <dgm:spPr>
        <a:prstGeom prst="rect">
          <a:avLst/>
        </a:prstGeom>
      </dgm:spPr>
    </dgm:pt>
    <dgm:pt modelId="{95CD7E57-4C86-48C0-A8B7-1F2B9DAFBC59}" type="pres">
      <dgm:prSet presAssocID="{73B4617D-D96A-42D9-9146-915588F81758}" presName="accent_2" presStyleCnt="0"/>
      <dgm:spPr/>
    </dgm:pt>
    <dgm:pt modelId="{22EBB5E2-1E7A-4E52-9DF7-8D503A7ECB4F}" type="pres">
      <dgm:prSet presAssocID="{73B4617D-D96A-42D9-9146-915588F81758}" presName="accentRepeatNode" presStyleLbl="solidFgAcc1" presStyleIdx="1" presStyleCnt="5"/>
      <dgm:spPr>
        <a:ln w="25400">
          <a:solidFill>
            <a:schemeClr val="tx2"/>
          </a:solidFill>
        </a:ln>
      </dgm:spPr>
    </dgm:pt>
    <dgm:pt modelId="{E2FC0701-CA75-46A5-83E5-5C5496C652C7}" type="pres">
      <dgm:prSet presAssocID="{70B0B3A2-EDEF-4659-9657-A8DAC8482C8F}" presName="text_3" presStyleLbl="node1" presStyleIdx="2" presStyleCnt="5" custScaleY="127608">
        <dgm:presLayoutVars>
          <dgm:bulletEnabled val="1"/>
        </dgm:presLayoutVars>
      </dgm:prSet>
      <dgm:spPr>
        <a:prstGeom prst="rect">
          <a:avLst/>
        </a:prstGeom>
      </dgm:spPr>
    </dgm:pt>
    <dgm:pt modelId="{186B8600-61A1-479F-B59E-7986D19D86DB}" type="pres">
      <dgm:prSet presAssocID="{70B0B3A2-EDEF-4659-9657-A8DAC8482C8F}" presName="accent_3" presStyleCnt="0"/>
      <dgm:spPr/>
    </dgm:pt>
    <dgm:pt modelId="{1A9AED78-025F-400B-A508-978FCBF3A8EB}" type="pres">
      <dgm:prSet presAssocID="{70B0B3A2-EDEF-4659-9657-A8DAC8482C8F}" presName="accentRepeatNode" presStyleLbl="solidFgAcc1" presStyleIdx="2" presStyleCnt="5"/>
      <dgm:spPr>
        <a:xfrm>
          <a:off x="535681" y="1046933"/>
          <a:ext cx="697955" cy="697955"/>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ln>
        <a:effectLst/>
      </dgm:spPr>
    </dgm:pt>
    <dgm:pt modelId="{1D09FB46-3384-47BA-A79E-3DA881486A5C}" type="pres">
      <dgm:prSet presAssocID="{EFA88676-8367-42D1-948F-084FEC399EA3}" presName="text_4" presStyleLbl="node1" presStyleIdx="3" presStyleCnt="5" custScaleY="128320">
        <dgm:presLayoutVars>
          <dgm:bulletEnabled val="1"/>
        </dgm:presLayoutVars>
      </dgm:prSet>
      <dgm:spPr>
        <a:prstGeom prst="rect">
          <a:avLst/>
        </a:prstGeom>
      </dgm:spPr>
    </dgm:pt>
    <dgm:pt modelId="{93D2FCEC-0B63-4083-8DDE-7A550464E260}" type="pres">
      <dgm:prSet presAssocID="{EFA88676-8367-42D1-948F-084FEC399EA3}" presName="accent_4" presStyleCnt="0"/>
      <dgm:spPr/>
    </dgm:pt>
    <dgm:pt modelId="{EC4811AD-BE8E-4DD2-BF04-7DB52222E530}" type="pres">
      <dgm:prSet presAssocID="{EFA88676-8367-42D1-948F-084FEC399EA3}" presName="accentRepeatNode" presStyleLbl="solidFgAcc1" presStyleIdx="3" presStyleCnt="5"/>
      <dgm:spPr>
        <a:xfrm>
          <a:off x="745704" y="1884374"/>
          <a:ext cx="697955" cy="697955"/>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ln>
        <a:effectLst/>
      </dgm:spPr>
    </dgm:pt>
    <dgm:pt modelId="{80E186E4-D813-49D4-BCA3-969AD7C9A421}" type="pres">
      <dgm:prSet presAssocID="{69208AF2-A5F9-4B43-AB41-3EC22556E880}" presName="text_5" presStyleLbl="node1" presStyleIdx="4" presStyleCnt="5" custScaleY="126127">
        <dgm:presLayoutVars>
          <dgm:bulletEnabled val="1"/>
        </dgm:presLayoutVars>
      </dgm:prSet>
      <dgm:spPr/>
    </dgm:pt>
    <dgm:pt modelId="{33B2FB90-7F18-4769-83CC-E2EF0DBEAEAF}" type="pres">
      <dgm:prSet presAssocID="{69208AF2-A5F9-4B43-AB41-3EC22556E880}" presName="accent_5" presStyleCnt="0"/>
      <dgm:spPr/>
    </dgm:pt>
    <dgm:pt modelId="{FCFF821D-A27E-4653-A725-D8468E738ECB}" type="pres">
      <dgm:prSet presAssocID="{69208AF2-A5F9-4B43-AB41-3EC22556E880}" presName="accentRepeatNode" presStyleLbl="solidFgAcc1" presStyleIdx="4" presStyleCnt="5"/>
      <dgm:spPr>
        <a:xfrm>
          <a:off x="535681" y="3558724"/>
          <a:ext cx="697955" cy="697955"/>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ln>
        <a:effectLst/>
      </dgm:spPr>
    </dgm:pt>
  </dgm:ptLst>
  <dgm:cxnLst>
    <dgm:cxn modelId="{5DAE6B0B-1E3B-45DC-B537-F682628B1BEF}" srcId="{5E7097FA-AAC0-4F26-8F43-0527FFE7FBAB}" destId="{EFA88676-8367-42D1-948F-084FEC399EA3}" srcOrd="3" destOrd="0" parTransId="{A1F34558-4BB7-4C26-A997-32A677C85129}" sibTransId="{43AB3A7B-190E-4069-8878-C1E024303589}"/>
    <dgm:cxn modelId="{9EE3A917-B5FF-49D7-B1E4-323D54AFA15E}" srcId="{5E7097FA-AAC0-4F26-8F43-0527FFE7FBAB}" destId="{C04CFA10-04E4-4CBF-A8C3-E176812AF3D8}" srcOrd="0" destOrd="0" parTransId="{6C1AE329-1D17-4878-B075-6C303A98B794}" sibTransId="{3AA26668-2F16-4C06-BD54-25336C3A7567}"/>
    <dgm:cxn modelId="{9576B531-47B9-4FC6-8440-44E4C140F2B7}" srcId="{5E7097FA-AAC0-4F26-8F43-0527FFE7FBAB}" destId="{69208AF2-A5F9-4B43-AB41-3EC22556E880}" srcOrd="4" destOrd="0" parTransId="{304DF2D7-55D2-4243-A427-3708D9DF73DB}" sibTransId="{783ECCF3-97A7-4B6C-9C9A-B28550F7AA52}"/>
    <dgm:cxn modelId="{3FC38534-A369-4619-80CF-E58FA8DAE7B7}" type="presOf" srcId="{70B0B3A2-EDEF-4659-9657-A8DAC8482C8F}" destId="{E2FC0701-CA75-46A5-83E5-5C5496C652C7}" srcOrd="0" destOrd="0" presId="urn:microsoft.com/office/officeart/2008/layout/VerticalCurvedList"/>
    <dgm:cxn modelId="{F491C45E-348A-48C6-9981-029B3ED51A7A}" type="presOf" srcId="{C04CFA10-04E4-4CBF-A8C3-E176812AF3D8}" destId="{D0BBA9B4-F286-488B-BA4B-91A2B12188B1}" srcOrd="0" destOrd="0" presId="urn:microsoft.com/office/officeart/2008/layout/VerticalCurvedList"/>
    <dgm:cxn modelId="{55F20543-AA62-4514-B7F0-DB4AE15EAFC8}" type="presOf" srcId="{EFA88676-8367-42D1-948F-084FEC399EA3}" destId="{1D09FB46-3384-47BA-A79E-3DA881486A5C}" srcOrd="0" destOrd="0" presId="urn:microsoft.com/office/officeart/2008/layout/VerticalCurvedList"/>
    <dgm:cxn modelId="{2CC73F45-1EDD-4CCF-B47F-5679CE3E7EA1}" type="presOf" srcId="{73B4617D-D96A-42D9-9146-915588F81758}" destId="{9B3D779A-965A-4FD6-814B-7881F1A1A2BC}" srcOrd="0" destOrd="0" presId="urn:microsoft.com/office/officeart/2008/layout/VerticalCurvedList"/>
    <dgm:cxn modelId="{279BAC55-9B09-449D-B2D9-7C30F8620AD9}" type="presOf" srcId="{69208AF2-A5F9-4B43-AB41-3EC22556E880}" destId="{80E186E4-D813-49D4-BCA3-969AD7C9A421}" srcOrd="0" destOrd="0" presId="urn:microsoft.com/office/officeart/2008/layout/VerticalCurvedList"/>
    <dgm:cxn modelId="{313CA59E-5B6A-411D-A3DD-731EF0EA632A}" type="presOf" srcId="{3AA26668-2F16-4C06-BD54-25336C3A7567}" destId="{F02D9F89-3136-4400-8880-6F4C9D1922CA}" srcOrd="0" destOrd="0" presId="urn:microsoft.com/office/officeart/2008/layout/VerticalCurvedList"/>
    <dgm:cxn modelId="{F2EE02C3-E431-4270-A4EE-780382633576}" type="presOf" srcId="{5E7097FA-AAC0-4F26-8F43-0527FFE7FBAB}" destId="{A496933C-63CB-4A93-88C2-69E1CBDD14C6}" srcOrd="0" destOrd="0" presId="urn:microsoft.com/office/officeart/2008/layout/VerticalCurvedList"/>
    <dgm:cxn modelId="{9E3D65CB-2D2A-413F-8F8C-6850AB8C9DE0}" srcId="{5E7097FA-AAC0-4F26-8F43-0527FFE7FBAB}" destId="{73B4617D-D96A-42D9-9146-915588F81758}" srcOrd="1" destOrd="0" parTransId="{61C2D562-A479-4025-BA79-1C8B63BDA692}" sibTransId="{D73E14B0-4962-490F-827B-966D332569EB}"/>
    <dgm:cxn modelId="{9B0241E9-B2BC-4AAF-A70C-96C4D3385CD4}" srcId="{5E7097FA-AAC0-4F26-8F43-0527FFE7FBAB}" destId="{70B0B3A2-EDEF-4659-9657-A8DAC8482C8F}" srcOrd="2" destOrd="0" parTransId="{7C15A863-0707-4BC0-A5A5-263EF038CA89}" sibTransId="{8D82642C-D480-4F38-A0C1-AABCFBD55753}"/>
    <dgm:cxn modelId="{6FBA9A80-75DE-4E73-BB47-C7A8EBB70A20}" type="presParOf" srcId="{A496933C-63CB-4A93-88C2-69E1CBDD14C6}" destId="{FEF91705-633F-4C3F-9E50-CE38CE378F12}" srcOrd="0" destOrd="0" presId="urn:microsoft.com/office/officeart/2008/layout/VerticalCurvedList"/>
    <dgm:cxn modelId="{65672EA2-1826-47A6-9107-2FCB7A9705F7}" type="presParOf" srcId="{FEF91705-633F-4C3F-9E50-CE38CE378F12}" destId="{B718FBFA-8DA3-44FC-B167-3DDDB6BC26D0}" srcOrd="0" destOrd="0" presId="urn:microsoft.com/office/officeart/2008/layout/VerticalCurvedList"/>
    <dgm:cxn modelId="{5F2CB254-4F3B-41DC-830A-B1F9B133E15E}" type="presParOf" srcId="{B718FBFA-8DA3-44FC-B167-3DDDB6BC26D0}" destId="{A733D9AC-B6EB-4B04-9876-C44D7114C4C2}" srcOrd="0" destOrd="0" presId="urn:microsoft.com/office/officeart/2008/layout/VerticalCurvedList"/>
    <dgm:cxn modelId="{0B8A4019-9A06-4D3F-8D33-60A0285347FC}" type="presParOf" srcId="{B718FBFA-8DA3-44FC-B167-3DDDB6BC26D0}" destId="{F02D9F89-3136-4400-8880-6F4C9D1922CA}" srcOrd="1" destOrd="0" presId="urn:microsoft.com/office/officeart/2008/layout/VerticalCurvedList"/>
    <dgm:cxn modelId="{F2F584F1-06E2-4BBE-A1A5-D440C90B3EAC}" type="presParOf" srcId="{B718FBFA-8DA3-44FC-B167-3DDDB6BC26D0}" destId="{EBE1A0F6-6BED-494C-8DF5-6066A4DB3B33}" srcOrd="2" destOrd="0" presId="urn:microsoft.com/office/officeart/2008/layout/VerticalCurvedList"/>
    <dgm:cxn modelId="{85F4E1EF-F3EA-4BC8-89C3-D7A9DFBBE839}" type="presParOf" srcId="{B718FBFA-8DA3-44FC-B167-3DDDB6BC26D0}" destId="{7FB9DF1B-7C08-452A-BDE2-790C0F44BA3C}" srcOrd="3" destOrd="0" presId="urn:microsoft.com/office/officeart/2008/layout/VerticalCurvedList"/>
    <dgm:cxn modelId="{6E9972DA-1359-413B-BEAE-7B843F61DD4A}" type="presParOf" srcId="{FEF91705-633F-4C3F-9E50-CE38CE378F12}" destId="{D0BBA9B4-F286-488B-BA4B-91A2B12188B1}" srcOrd="1" destOrd="0" presId="urn:microsoft.com/office/officeart/2008/layout/VerticalCurvedList"/>
    <dgm:cxn modelId="{D490B4CF-1F9B-4F0C-8012-82FBC65F6A56}" type="presParOf" srcId="{FEF91705-633F-4C3F-9E50-CE38CE378F12}" destId="{CB65F9B7-AA64-4F17-89F1-11D84E0B4F5E}" srcOrd="2" destOrd="0" presId="urn:microsoft.com/office/officeart/2008/layout/VerticalCurvedList"/>
    <dgm:cxn modelId="{E9919566-D64D-477F-92B8-BAC81CFAFCB0}" type="presParOf" srcId="{CB65F9B7-AA64-4F17-89F1-11D84E0B4F5E}" destId="{17989FF0-9458-4918-9644-66FC8361081F}" srcOrd="0" destOrd="0" presId="urn:microsoft.com/office/officeart/2008/layout/VerticalCurvedList"/>
    <dgm:cxn modelId="{8849BA72-98F6-4D1D-BF8F-A7D70ACD432B}" type="presParOf" srcId="{FEF91705-633F-4C3F-9E50-CE38CE378F12}" destId="{9B3D779A-965A-4FD6-814B-7881F1A1A2BC}" srcOrd="3" destOrd="0" presId="urn:microsoft.com/office/officeart/2008/layout/VerticalCurvedList"/>
    <dgm:cxn modelId="{B5C73ADF-BAFF-40CF-8162-6B953FDDBD71}" type="presParOf" srcId="{FEF91705-633F-4C3F-9E50-CE38CE378F12}" destId="{95CD7E57-4C86-48C0-A8B7-1F2B9DAFBC59}" srcOrd="4" destOrd="0" presId="urn:microsoft.com/office/officeart/2008/layout/VerticalCurvedList"/>
    <dgm:cxn modelId="{F7D3B8F0-D654-4F68-8C00-7B55CE3A74A1}" type="presParOf" srcId="{95CD7E57-4C86-48C0-A8B7-1F2B9DAFBC59}" destId="{22EBB5E2-1E7A-4E52-9DF7-8D503A7ECB4F}" srcOrd="0" destOrd="0" presId="urn:microsoft.com/office/officeart/2008/layout/VerticalCurvedList"/>
    <dgm:cxn modelId="{6DA59A87-7DCA-4DAB-86CC-A1296B8665FA}" type="presParOf" srcId="{FEF91705-633F-4C3F-9E50-CE38CE378F12}" destId="{E2FC0701-CA75-46A5-83E5-5C5496C652C7}" srcOrd="5" destOrd="0" presId="urn:microsoft.com/office/officeart/2008/layout/VerticalCurvedList"/>
    <dgm:cxn modelId="{2808774F-4DB9-4037-8B8B-44A135A327BB}" type="presParOf" srcId="{FEF91705-633F-4C3F-9E50-CE38CE378F12}" destId="{186B8600-61A1-479F-B59E-7986D19D86DB}" srcOrd="6" destOrd="0" presId="urn:microsoft.com/office/officeart/2008/layout/VerticalCurvedList"/>
    <dgm:cxn modelId="{8E00E15E-42D9-482B-B86A-4FA8BE659B42}" type="presParOf" srcId="{186B8600-61A1-479F-B59E-7986D19D86DB}" destId="{1A9AED78-025F-400B-A508-978FCBF3A8EB}" srcOrd="0" destOrd="0" presId="urn:microsoft.com/office/officeart/2008/layout/VerticalCurvedList"/>
    <dgm:cxn modelId="{38E9E50B-29BF-401B-844E-16071EBE5C95}" type="presParOf" srcId="{FEF91705-633F-4C3F-9E50-CE38CE378F12}" destId="{1D09FB46-3384-47BA-A79E-3DA881486A5C}" srcOrd="7" destOrd="0" presId="urn:microsoft.com/office/officeart/2008/layout/VerticalCurvedList"/>
    <dgm:cxn modelId="{AD11A133-C398-4B78-A6B8-E8BFA928EF6F}" type="presParOf" srcId="{FEF91705-633F-4C3F-9E50-CE38CE378F12}" destId="{93D2FCEC-0B63-4083-8DDE-7A550464E260}" srcOrd="8" destOrd="0" presId="urn:microsoft.com/office/officeart/2008/layout/VerticalCurvedList"/>
    <dgm:cxn modelId="{4F50E27D-CEF5-4B6C-8E4E-C089ED7170FA}" type="presParOf" srcId="{93D2FCEC-0B63-4083-8DDE-7A550464E260}" destId="{EC4811AD-BE8E-4DD2-BF04-7DB52222E530}" srcOrd="0" destOrd="0" presId="urn:microsoft.com/office/officeart/2008/layout/VerticalCurvedList"/>
    <dgm:cxn modelId="{1140E00E-FBF2-4BBD-A78D-AD99467D79CB}" type="presParOf" srcId="{FEF91705-633F-4C3F-9E50-CE38CE378F12}" destId="{80E186E4-D813-49D4-BCA3-969AD7C9A421}" srcOrd="9" destOrd="0" presId="urn:microsoft.com/office/officeart/2008/layout/VerticalCurvedList"/>
    <dgm:cxn modelId="{9D3A063B-4204-4F17-9CF2-BBD904CFCEEC}" type="presParOf" srcId="{FEF91705-633F-4C3F-9E50-CE38CE378F12}" destId="{33B2FB90-7F18-4769-83CC-E2EF0DBEAEAF}" srcOrd="10" destOrd="0" presId="urn:microsoft.com/office/officeart/2008/layout/VerticalCurvedList"/>
    <dgm:cxn modelId="{06A0B4FC-CB39-4BA7-8A00-BCB0B0CF0098}" type="presParOf" srcId="{33B2FB90-7F18-4769-83CC-E2EF0DBEAEAF}" destId="{FCFF821D-A27E-4653-A725-D8468E738EC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D9F89-3136-4400-8880-6F4C9D1922CA}">
      <dsp:nvSpPr>
        <dsp:cNvPr id="0" name=""/>
        <dsp:cNvSpPr/>
      </dsp:nvSpPr>
      <dsp:spPr>
        <a:xfrm>
          <a:off x="-6213134" y="-950508"/>
          <a:ext cx="7395832" cy="7395832"/>
        </a:xfrm>
        <a:prstGeom prst="blockArc">
          <a:avLst>
            <a:gd name="adj1" fmla="val 18900000"/>
            <a:gd name="adj2" fmla="val 2700000"/>
            <a:gd name="adj3" fmla="val 303"/>
          </a:avLst>
        </a:prstGeom>
        <a:noFill/>
        <a:ln w="25400" cap="flat" cmpd="sng" algn="ctr">
          <a:solidFill>
            <a:srgbClr val="20265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0BBA9B4-F286-488B-BA4B-91A2B12188B1}">
      <dsp:nvSpPr>
        <dsp:cNvPr id="0" name=""/>
        <dsp:cNvSpPr/>
      </dsp:nvSpPr>
      <dsp:spPr>
        <a:xfrm>
          <a:off x="516754" y="243676"/>
          <a:ext cx="7759476" cy="886350"/>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The international environment has become uncertain, but </a:t>
          </a:r>
          <a:r>
            <a:rPr lang="en-GB" sz="1800" b="1" kern="1200" noProof="0" dirty="0">
              <a:solidFill>
                <a:sysClr val="window" lastClr="FFFFFF"/>
              </a:solidFill>
              <a:latin typeface="Calibri" panose="020F0502020204030204" pitchFamily="34" charset="0"/>
              <a:ea typeface="+mn-ea"/>
              <a:cs typeface="+mn-cs"/>
            </a:rPr>
            <a:t>the CEE region proved to be resistant to capital outflow</a:t>
          </a:r>
          <a:r>
            <a:rPr lang="en-GB" sz="1800" b="0" kern="1200" noProof="0" dirty="0">
              <a:solidFill>
                <a:sysClr val="window" lastClr="FFFFFF"/>
              </a:solidFill>
              <a:latin typeface="Calibri" panose="020F0502020204030204" pitchFamily="34" charset="0"/>
              <a:ea typeface="+mn-ea"/>
              <a:cs typeface="+mn-cs"/>
            </a:rPr>
            <a:t>. The normalisation of the monetary conditions could hinder the debt sustainability of the economies.</a:t>
          </a:r>
        </a:p>
      </dsp:txBody>
      <dsp:txXfrm>
        <a:off x="516754" y="243676"/>
        <a:ext cx="7759476" cy="886350"/>
      </dsp:txXfrm>
    </dsp:sp>
    <dsp:sp modelId="{17989FF0-9458-4918-9644-66FC8361081F}">
      <dsp:nvSpPr>
        <dsp:cNvPr id="0" name=""/>
        <dsp:cNvSpPr/>
      </dsp:nvSpPr>
      <dsp:spPr>
        <a:xfrm>
          <a:off x="82636" y="257432"/>
          <a:ext cx="858839" cy="858839"/>
        </a:xfrm>
        <a:prstGeom prst="ellipse">
          <a:avLst/>
        </a:prstGeom>
        <a:solidFill>
          <a:schemeClr val="bg1"/>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B3D779A-965A-4FD6-814B-7881F1A1A2BC}">
      <dsp:nvSpPr>
        <dsp:cNvPr id="0" name=""/>
        <dsp:cNvSpPr/>
      </dsp:nvSpPr>
      <dsp:spPr>
        <a:xfrm>
          <a:off x="1009089" y="1295559"/>
          <a:ext cx="7267141" cy="843140"/>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House prices rose further, </a:t>
          </a:r>
          <a:r>
            <a:rPr lang="en-GB" sz="1800" b="1" kern="1200" noProof="0" dirty="0">
              <a:solidFill>
                <a:sysClr val="window" lastClr="FFFFFF"/>
              </a:solidFill>
              <a:latin typeface="Calibri" panose="020F0502020204030204" pitchFamily="34" charset="0"/>
              <a:ea typeface="+mn-ea"/>
              <a:cs typeface="+mn-cs"/>
            </a:rPr>
            <a:t>the risks that real estates in Budapest are overvalued has increased.</a:t>
          </a:r>
          <a:r>
            <a:rPr lang="en-GB" sz="1800" b="0" kern="1200" noProof="0" dirty="0">
              <a:solidFill>
                <a:sysClr val="window" lastClr="FFFFFF"/>
              </a:solidFill>
              <a:latin typeface="Calibri" panose="020F0502020204030204" pitchFamily="34" charset="0"/>
              <a:ea typeface="+mn-ea"/>
              <a:cs typeface="+mn-cs"/>
            </a:rPr>
            <a:t> However, the price increase is not accompanied by risky lending, which </a:t>
          </a:r>
          <a:r>
            <a:rPr lang="en-GB" sz="1800" b="1" kern="1200" noProof="0" dirty="0">
              <a:solidFill>
                <a:sysClr val="window" lastClr="FFFFFF"/>
              </a:solidFill>
              <a:latin typeface="Calibri" panose="020F0502020204030204" pitchFamily="34" charset="0"/>
              <a:ea typeface="+mn-ea"/>
              <a:cs typeface="+mn-cs"/>
            </a:rPr>
            <a:t>limits stability risks.</a:t>
          </a:r>
        </a:p>
      </dsp:txBody>
      <dsp:txXfrm>
        <a:off x="1009089" y="1295559"/>
        <a:ext cx="7267141" cy="843140"/>
      </dsp:txXfrm>
    </dsp:sp>
    <dsp:sp modelId="{22EBB5E2-1E7A-4E52-9DF7-8D503A7ECB4F}">
      <dsp:nvSpPr>
        <dsp:cNvPr id="0" name=""/>
        <dsp:cNvSpPr/>
      </dsp:nvSpPr>
      <dsp:spPr>
        <a:xfrm>
          <a:off x="579669" y="1287710"/>
          <a:ext cx="858839" cy="858839"/>
        </a:xfrm>
        <a:prstGeom prst="ellipse">
          <a:avLst/>
        </a:prstGeom>
        <a:solidFill>
          <a:schemeClr val="lt1">
            <a:hueOff val="0"/>
            <a:satOff val="0"/>
            <a:lumOff val="0"/>
            <a:alphaOff val="0"/>
          </a:schemeClr>
        </a:solidFill>
        <a:ln w="254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E2FC0701-CA75-46A5-83E5-5C5496C652C7}">
      <dsp:nvSpPr>
        <dsp:cNvPr id="0" name=""/>
        <dsp:cNvSpPr/>
      </dsp:nvSpPr>
      <dsp:spPr>
        <a:xfrm>
          <a:off x="1160197" y="2309028"/>
          <a:ext cx="7116033" cy="876758"/>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Corporate lending is experiencing a </a:t>
          </a:r>
          <a:r>
            <a:rPr lang="en-GB" sz="1800" b="1" kern="1200" noProof="0" dirty="0">
              <a:solidFill>
                <a:sysClr val="window" lastClr="FFFFFF"/>
              </a:solidFill>
              <a:latin typeface="Calibri" panose="020F0502020204030204" pitchFamily="34" charset="0"/>
              <a:ea typeface="+mn-ea"/>
              <a:cs typeface="+mn-cs"/>
            </a:rPr>
            <a:t>dynamic expansion</a:t>
          </a:r>
          <a:r>
            <a:rPr lang="en-GB" sz="1800" b="0" kern="1200" noProof="0" dirty="0">
              <a:solidFill>
                <a:sysClr val="window" lastClr="FFFFFF"/>
              </a:solidFill>
              <a:latin typeface="Calibri" panose="020F0502020204030204" pitchFamily="34" charset="0"/>
              <a:ea typeface="+mn-ea"/>
              <a:cs typeface="+mn-cs"/>
            </a:rPr>
            <a:t>, but the new loans </a:t>
          </a:r>
          <a:r>
            <a:rPr lang="en-GB" sz="1800" b="0" kern="1200" noProof="0" dirty="0">
              <a:solidFill>
                <a:schemeClr val="bg1"/>
              </a:solidFill>
              <a:latin typeface="Calibri" panose="020F0502020204030204" pitchFamily="34" charset="0"/>
              <a:ea typeface="+mn-ea"/>
              <a:cs typeface="+mn-cs"/>
            </a:rPr>
            <a:t>are subject to </a:t>
          </a:r>
          <a:r>
            <a:rPr lang="en-GB" sz="1800" b="1" kern="1200" noProof="0" dirty="0">
              <a:solidFill>
                <a:sysClr val="window" lastClr="FFFFFF"/>
              </a:solidFill>
              <a:latin typeface="Calibri" panose="020F0502020204030204" pitchFamily="34" charset="0"/>
              <a:ea typeface="+mn-ea"/>
              <a:cs typeface="+mn-cs"/>
            </a:rPr>
            <a:t>interest rate risk</a:t>
          </a:r>
          <a:r>
            <a:rPr lang="en-GB" sz="1800" b="0" kern="1200" noProof="0" dirty="0">
              <a:solidFill>
                <a:sysClr val="window" lastClr="FFFFFF"/>
              </a:solidFill>
              <a:latin typeface="Calibri" panose="020F0502020204030204" pitchFamily="34" charset="0"/>
              <a:ea typeface="+mn-ea"/>
              <a:cs typeface="+mn-cs"/>
            </a:rPr>
            <a:t>. I</a:t>
          </a:r>
          <a:r>
            <a:rPr lang="en-GB" sz="1800" kern="1200" dirty="0"/>
            <a:t>n the case of commercial real estate loans, </a:t>
          </a:r>
          <a:r>
            <a:rPr lang="en-GB" sz="1800" kern="1200" dirty="0" err="1"/>
            <a:t>MNB</a:t>
          </a:r>
          <a:r>
            <a:rPr lang="en-GB" sz="1800" kern="1200" dirty="0"/>
            <a:t> pays special attention to exchange rate risk.</a:t>
          </a:r>
          <a:endParaRPr lang="en-GB" sz="1800" b="0" kern="1200" noProof="0" dirty="0">
            <a:solidFill>
              <a:sysClr val="window" lastClr="FFFFFF"/>
            </a:solidFill>
            <a:latin typeface="Calibri" panose="020F0502020204030204" pitchFamily="34" charset="0"/>
            <a:ea typeface="+mn-ea"/>
            <a:cs typeface="+mn-cs"/>
          </a:endParaRPr>
        </a:p>
      </dsp:txBody>
      <dsp:txXfrm>
        <a:off x="1160197" y="2309028"/>
        <a:ext cx="7116033" cy="876758"/>
      </dsp:txXfrm>
    </dsp:sp>
    <dsp:sp modelId="{1A9AED78-025F-400B-A508-978FCBF3A8EB}">
      <dsp:nvSpPr>
        <dsp:cNvPr id="0" name=""/>
        <dsp:cNvSpPr/>
      </dsp:nvSpPr>
      <dsp:spPr>
        <a:xfrm>
          <a:off x="730777" y="2317988"/>
          <a:ext cx="858839" cy="858839"/>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1D09FB46-3384-47BA-A79E-3DA881486A5C}">
      <dsp:nvSpPr>
        <dsp:cNvPr id="0" name=""/>
        <dsp:cNvSpPr/>
      </dsp:nvSpPr>
      <dsp:spPr>
        <a:xfrm>
          <a:off x="1009089" y="3336860"/>
          <a:ext cx="7267141" cy="881650"/>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The interest rate structure of the newly disbursed housing loans </a:t>
          </a:r>
          <a:r>
            <a:rPr lang="en-GB" sz="1800" b="1" kern="1200" noProof="0" dirty="0">
              <a:solidFill>
                <a:sysClr val="window" lastClr="FFFFFF"/>
              </a:solidFill>
              <a:latin typeface="Calibri" panose="020F0502020204030204" pitchFamily="34" charset="0"/>
              <a:ea typeface="+mn-ea"/>
              <a:cs typeface="+mn-cs"/>
            </a:rPr>
            <a:t>went through a </a:t>
          </a:r>
          <a:r>
            <a:rPr lang="en-GB" sz="1800" b="1" kern="1200" noProof="0" dirty="0">
              <a:solidFill>
                <a:schemeClr val="bg1"/>
              </a:solidFill>
              <a:latin typeface="Calibri" panose="020F0502020204030204" pitchFamily="34" charset="0"/>
              <a:ea typeface="+mn-ea"/>
              <a:cs typeface="+mn-cs"/>
            </a:rPr>
            <a:t>significant improvement</a:t>
          </a:r>
          <a:r>
            <a:rPr lang="en-GB" sz="1800" b="0" kern="1200" noProof="0" dirty="0">
              <a:solidFill>
                <a:sysClr val="window" lastClr="FFFFFF"/>
              </a:solidFill>
              <a:latin typeface="Calibri" panose="020F0502020204030204" pitchFamily="34" charset="0"/>
              <a:ea typeface="+mn-ea"/>
              <a:cs typeface="+mn-cs"/>
            </a:rPr>
            <a:t>. At the same time, the outstanding </a:t>
          </a:r>
          <a:r>
            <a:rPr lang="en-GB" sz="1800" b="0" kern="1200" noProof="0" dirty="0">
              <a:solidFill>
                <a:schemeClr val="bg1"/>
              </a:solidFill>
              <a:latin typeface="Calibri" panose="020F0502020204030204" pitchFamily="34" charset="0"/>
              <a:ea typeface="+mn-ea"/>
              <a:cs typeface="+mn-cs"/>
            </a:rPr>
            <a:t>portfolio is mainly composed of variable interest rate loans.</a:t>
          </a:r>
        </a:p>
      </dsp:txBody>
      <dsp:txXfrm>
        <a:off x="1009089" y="3336860"/>
        <a:ext cx="7267141" cy="881650"/>
      </dsp:txXfrm>
    </dsp:sp>
    <dsp:sp modelId="{EC4811AD-BE8E-4DD2-BF04-7DB52222E530}">
      <dsp:nvSpPr>
        <dsp:cNvPr id="0" name=""/>
        <dsp:cNvSpPr/>
      </dsp:nvSpPr>
      <dsp:spPr>
        <a:xfrm>
          <a:off x="579669" y="3348266"/>
          <a:ext cx="858839" cy="858839"/>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80E186E4-D813-49D4-BCA3-969AD7C9A421}">
      <dsp:nvSpPr>
        <dsp:cNvPr id="0" name=""/>
        <dsp:cNvSpPr/>
      </dsp:nvSpPr>
      <dsp:spPr>
        <a:xfrm>
          <a:off x="516754" y="4374672"/>
          <a:ext cx="7759476" cy="866583"/>
        </a:xfrm>
        <a:prstGeom prst="rect">
          <a:avLst/>
        </a:prstGeom>
        <a:solidFill>
          <a:schemeClr val="tx2"/>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The profitability of the banking system is still outstanding, but the high profitability built on </a:t>
          </a:r>
          <a:r>
            <a:rPr lang="en-GB" sz="1800" b="1" kern="1200" noProof="0" dirty="0">
              <a:solidFill>
                <a:sysClr val="window" lastClr="FFFFFF"/>
              </a:solidFill>
              <a:latin typeface="Calibri" panose="020F0502020204030204" pitchFamily="34" charset="0"/>
              <a:ea typeface="+mn-ea"/>
              <a:cs typeface="+mn-cs"/>
            </a:rPr>
            <a:t>reversal of </a:t>
          </a:r>
          <a:r>
            <a:rPr lang="en-GB" sz="1800" b="1" kern="1200" noProof="0" dirty="0">
              <a:solidFill>
                <a:schemeClr val="bg1"/>
              </a:solidFill>
              <a:latin typeface="Calibri" panose="020F0502020204030204" pitchFamily="34" charset="0"/>
              <a:ea typeface="+mn-ea"/>
              <a:cs typeface="+mn-cs"/>
            </a:rPr>
            <a:t>loan loss provisions</a:t>
          </a:r>
          <a:r>
            <a:rPr lang="en-GB" sz="1800" b="1" kern="1200" noProof="0" dirty="0">
              <a:solidFill>
                <a:srgbClr val="FFFF00"/>
              </a:solidFill>
              <a:latin typeface="Calibri" panose="020F0502020204030204" pitchFamily="34" charset="0"/>
              <a:ea typeface="+mn-ea"/>
              <a:cs typeface="+mn-cs"/>
            </a:rPr>
            <a:t> </a:t>
          </a:r>
          <a:r>
            <a:rPr lang="en-GB" sz="1800" b="0" kern="1200" noProof="0" dirty="0">
              <a:solidFill>
                <a:sysClr val="window" lastClr="FFFFFF"/>
              </a:solidFill>
              <a:latin typeface="Calibri" panose="020F0502020204030204" pitchFamily="34" charset="0"/>
              <a:ea typeface="+mn-ea"/>
              <a:cs typeface="+mn-cs"/>
            </a:rPr>
            <a:t>seems </a:t>
          </a:r>
          <a:r>
            <a:rPr lang="en-GB" sz="1800" b="0" kern="1200" noProof="0" dirty="0">
              <a:solidFill>
                <a:schemeClr val="bg1"/>
              </a:solidFill>
              <a:latin typeface="Calibri" panose="020F0502020204030204" pitchFamily="34" charset="0"/>
              <a:ea typeface="+mn-ea"/>
              <a:cs typeface="+mn-cs"/>
            </a:rPr>
            <a:t>to be fading out</a:t>
          </a:r>
          <a:r>
            <a:rPr lang="en-GB" sz="1800" b="0" kern="1200" noProof="0" dirty="0">
              <a:solidFill>
                <a:sysClr val="window" lastClr="FFFFFF"/>
              </a:solidFill>
              <a:latin typeface="Calibri" panose="020F0502020204030204" pitchFamily="34" charset="0"/>
              <a:ea typeface="+mn-ea"/>
              <a:cs typeface="+mn-cs"/>
            </a:rPr>
            <a:t>. Improving cost efficiency could increase profit in a sustainable way.</a:t>
          </a:r>
        </a:p>
      </dsp:txBody>
      <dsp:txXfrm>
        <a:off x="516754" y="4374672"/>
        <a:ext cx="7759476" cy="866583"/>
      </dsp:txXfrm>
    </dsp:sp>
    <dsp:sp modelId="{FCFF821D-A27E-4653-A725-D8468E738ECB}">
      <dsp:nvSpPr>
        <dsp:cNvPr id="0" name=""/>
        <dsp:cNvSpPr/>
      </dsp:nvSpPr>
      <dsp:spPr>
        <a:xfrm>
          <a:off x="87334" y="4378544"/>
          <a:ext cx="858839" cy="858839"/>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D9F89-3136-4400-8880-6F4C9D1922CA}">
      <dsp:nvSpPr>
        <dsp:cNvPr id="0" name=""/>
        <dsp:cNvSpPr/>
      </dsp:nvSpPr>
      <dsp:spPr>
        <a:xfrm>
          <a:off x="-6213134" y="-950508"/>
          <a:ext cx="7395832" cy="7395832"/>
        </a:xfrm>
        <a:prstGeom prst="blockArc">
          <a:avLst>
            <a:gd name="adj1" fmla="val 18900000"/>
            <a:gd name="adj2" fmla="val 2700000"/>
            <a:gd name="adj3" fmla="val 303"/>
          </a:avLst>
        </a:prstGeom>
        <a:noFill/>
        <a:ln w="25400" cap="flat" cmpd="sng" algn="ctr">
          <a:solidFill>
            <a:srgbClr val="20265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0BBA9B4-F286-488B-BA4B-91A2B12188B1}">
      <dsp:nvSpPr>
        <dsp:cNvPr id="0" name=""/>
        <dsp:cNvSpPr/>
      </dsp:nvSpPr>
      <dsp:spPr>
        <a:xfrm>
          <a:off x="516754" y="243676"/>
          <a:ext cx="7759476" cy="886350"/>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The international environment has become uncertain, but </a:t>
          </a:r>
          <a:r>
            <a:rPr lang="en-GB" sz="1800" b="1" kern="1200" noProof="0" dirty="0">
              <a:solidFill>
                <a:sysClr val="window" lastClr="FFFFFF"/>
              </a:solidFill>
              <a:latin typeface="Calibri" panose="020F0502020204030204" pitchFamily="34" charset="0"/>
              <a:ea typeface="+mn-ea"/>
              <a:cs typeface="+mn-cs"/>
            </a:rPr>
            <a:t>the CEE region proved to be resistant to capital outflow</a:t>
          </a:r>
          <a:r>
            <a:rPr lang="en-GB" sz="1800" b="0" kern="1200" noProof="0" dirty="0">
              <a:solidFill>
                <a:sysClr val="window" lastClr="FFFFFF"/>
              </a:solidFill>
              <a:latin typeface="Calibri" panose="020F0502020204030204" pitchFamily="34" charset="0"/>
              <a:ea typeface="+mn-ea"/>
              <a:cs typeface="+mn-cs"/>
            </a:rPr>
            <a:t>. The normalisation of the monetary conditions could hinder the debt sustainability of the economies.</a:t>
          </a:r>
        </a:p>
      </dsp:txBody>
      <dsp:txXfrm>
        <a:off x="516754" y="243676"/>
        <a:ext cx="7759476" cy="886350"/>
      </dsp:txXfrm>
    </dsp:sp>
    <dsp:sp modelId="{17989FF0-9458-4918-9644-66FC8361081F}">
      <dsp:nvSpPr>
        <dsp:cNvPr id="0" name=""/>
        <dsp:cNvSpPr/>
      </dsp:nvSpPr>
      <dsp:spPr>
        <a:xfrm>
          <a:off x="82636" y="257432"/>
          <a:ext cx="858839" cy="858839"/>
        </a:xfrm>
        <a:prstGeom prst="ellipse">
          <a:avLst/>
        </a:prstGeom>
        <a:solidFill>
          <a:schemeClr val="bg1"/>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B3D779A-965A-4FD6-814B-7881F1A1A2BC}">
      <dsp:nvSpPr>
        <dsp:cNvPr id="0" name=""/>
        <dsp:cNvSpPr/>
      </dsp:nvSpPr>
      <dsp:spPr>
        <a:xfrm>
          <a:off x="1009089" y="1295559"/>
          <a:ext cx="7267141" cy="843140"/>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House prices rose further, </a:t>
          </a:r>
          <a:r>
            <a:rPr lang="en-GB" sz="1800" b="1" kern="1200" noProof="0" dirty="0">
              <a:solidFill>
                <a:sysClr val="window" lastClr="FFFFFF"/>
              </a:solidFill>
              <a:latin typeface="Calibri" panose="020F0502020204030204" pitchFamily="34" charset="0"/>
              <a:ea typeface="+mn-ea"/>
              <a:cs typeface="+mn-cs"/>
            </a:rPr>
            <a:t>the risks that real estates in Budapest are overvalued has increased.</a:t>
          </a:r>
          <a:r>
            <a:rPr lang="en-GB" sz="1800" b="0" kern="1200" noProof="0" dirty="0">
              <a:solidFill>
                <a:sysClr val="window" lastClr="FFFFFF"/>
              </a:solidFill>
              <a:latin typeface="Calibri" panose="020F0502020204030204" pitchFamily="34" charset="0"/>
              <a:ea typeface="+mn-ea"/>
              <a:cs typeface="+mn-cs"/>
            </a:rPr>
            <a:t> However, the price increase is not accompanied by risky lending, which </a:t>
          </a:r>
          <a:r>
            <a:rPr lang="en-GB" sz="1800" b="1" kern="1200" noProof="0" dirty="0">
              <a:solidFill>
                <a:sysClr val="window" lastClr="FFFFFF"/>
              </a:solidFill>
              <a:latin typeface="Calibri" panose="020F0502020204030204" pitchFamily="34" charset="0"/>
              <a:ea typeface="+mn-ea"/>
              <a:cs typeface="+mn-cs"/>
            </a:rPr>
            <a:t>limits stability risks.</a:t>
          </a:r>
        </a:p>
      </dsp:txBody>
      <dsp:txXfrm>
        <a:off x="1009089" y="1295559"/>
        <a:ext cx="7267141" cy="843140"/>
      </dsp:txXfrm>
    </dsp:sp>
    <dsp:sp modelId="{22EBB5E2-1E7A-4E52-9DF7-8D503A7ECB4F}">
      <dsp:nvSpPr>
        <dsp:cNvPr id="0" name=""/>
        <dsp:cNvSpPr/>
      </dsp:nvSpPr>
      <dsp:spPr>
        <a:xfrm>
          <a:off x="579669" y="1287710"/>
          <a:ext cx="858839" cy="858839"/>
        </a:xfrm>
        <a:prstGeom prst="ellipse">
          <a:avLst/>
        </a:prstGeom>
        <a:solidFill>
          <a:schemeClr val="lt1">
            <a:hueOff val="0"/>
            <a:satOff val="0"/>
            <a:lumOff val="0"/>
            <a:alphaOff val="0"/>
          </a:schemeClr>
        </a:solidFill>
        <a:ln w="254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E2FC0701-CA75-46A5-83E5-5C5496C652C7}">
      <dsp:nvSpPr>
        <dsp:cNvPr id="0" name=""/>
        <dsp:cNvSpPr/>
      </dsp:nvSpPr>
      <dsp:spPr>
        <a:xfrm>
          <a:off x="1160197" y="2309028"/>
          <a:ext cx="7116033" cy="876758"/>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Corporate lending is experiencing a </a:t>
          </a:r>
          <a:r>
            <a:rPr lang="en-GB" sz="1800" b="1" kern="1200" noProof="0" dirty="0">
              <a:solidFill>
                <a:sysClr val="window" lastClr="FFFFFF"/>
              </a:solidFill>
              <a:latin typeface="Calibri" panose="020F0502020204030204" pitchFamily="34" charset="0"/>
              <a:ea typeface="+mn-ea"/>
              <a:cs typeface="+mn-cs"/>
            </a:rPr>
            <a:t>dynamic expansion</a:t>
          </a:r>
          <a:r>
            <a:rPr lang="en-GB" sz="1800" b="0" kern="1200" noProof="0" dirty="0">
              <a:solidFill>
                <a:sysClr val="window" lastClr="FFFFFF"/>
              </a:solidFill>
              <a:latin typeface="Calibri" panose="020F0502020204030204" pitchFamily="34" charset="0"/>
              <a:ea typeface="+mn-ea"/>
              <a:cs typeface="+mn-cs"/>
            </a:rPr>
            <a:t>, but the new loans </a:t>
          </a:r>
          <a:r>
            <a:rPr lang="en-GB" sz="1800" b="0" kern="1200" noProof="0" dirty="0">
              <a:solidFill>
                <a:schemeClr val="bg1"/>
              </a:solidFill>
              <a:latin typeface="Calibri" panose="020F0502020204030204" pitchFamily="34" charset="0"/>
              <a:ea typeface="+mn-ea"/>
              <a:cs typeface="+mn-cs"/>
            </a:rPr>
            <a:t>are subject to </a:t>
          </a:r>
          <a:r>
            <a:rPr lang="en-GB" sz="1800" b="1" kern="1200" noProof="0" dirty="0">
              <a:solidFill>
                <a:sysClr val="window" lastClr="FFFFFF"/>
              </a:solidFill>
              <a:latin typeface="Calibri" panose="020F0502020204030204" pitchFamily="34" charset="0"/>
              <a:ea typeface="+mn-ea"/>
              <a:cs typeface="+mn-cs"/>
            </a:rPr>
            <a:t>interest rate risk</a:t>
          </a:r>
          <a:r>
            <a:rPr lang="en-GB" sz="1800" b="0" kern="1200" noProof="0" dirty="0">
              <a:solidFill>
                <a:sysClr val="window" lastClr="FFFFFF"/>
              </a:solidFill>
              <a:latin typeface="Calibri" panose="020F0502020204030204" pitchFamily="34" charset="0"/>
              <a:ea typeface="+mn-ea"/>
              <a:cs typeface="+mn-cs"/>
            </a:rPr>
            <a:t>. I</a:t>
          </a:r>
          <a:r>
            <a:rPr lang="en-GB" sz="1800" kern="1200" dirty="0"/>
            <a:t>n the case of commercial real estate loans, </a:t>
          </a:r>
          <a:r>
            <a:rPr lang="en-GB" sz="1800" kern="1200" dirty="0" err="1"/>
            <a:t>MNB</a:t>
          </a:r>
          <a:r>
            <a:rPr lang="en-GB" sz="1800" kern="1200" dirty="0"/>
            <a:t> pays special attention to exchange rate risk.</a:t>
          </a:r>
          <a:endParaRPr lang="en-GB" sz="1800" b="0" kern="1200" noProof="0" dirty="0">
            <a:solidFill>
              <a:sysClr val="window" lastClr="FFFFFF"/>
            </a:solidFill>
            <a:latin typeface="Calibri" panose="020F0502020204030204" pitchFamily="34" charset="0"/>
            <a:ea typeface="+mn-ea"/>
            <a:cs typeface="+mn-cs"/>
          </a:endParaRPr>
        </a:p>
      </dsp:txBody>
      <dsp:txXfrm>
        <a:off x="1160197" y="2309028"/>
        <a:ext cx="7116033" cy="876758"/>
      </dsp:txXfrm>
    </dsp:sp>
    <dsp:sp modelId="{1A9AED78-025F-400B-A508-978FCBF3A8EB}">
      <dsp:nvSpPr>
        <dsp:cNvPr id="0" name=""/>
        <dsp:cNvSpPr/>
      </dsp:nvSpPr>
      <dsp:spPr>
        <a:xfrm>
          <a:off x="730777" y="2317988"/>
          <a:ext cx="858839" cy="858839"/>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1D09FB46-3384-47BA-A79E-3DA881486A5C}">
      <dsp:nvSpPr>
        <dsp:cNvPr id="0" name=""/>
        <dsp:cNvSpPr/>
      </dsp:nvSpPr>
      <dsp:spPr>
        <a:xfrm>
          <a:off x="1009089" y="3336860"/>
          <a:ext cx="7267141" cy="881650"/>
        </a:xfrm>
        <a:prstGeom prst="rect">
          <a:avLst/>
        </a:prstGeom>
        <a:solidFill>
          <a:srgbClr val="202653">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The interest rate structure of the newly disbursed housing loans </a:t>
          </a:r>
          <a:r>
            <a:rPr lang="en-GB" sz="1800" b="1" kern="1200" noProof="0" dirty="0">
              <a:solidFill>
                <a:sysClr val="window" lastClr="FFFFFF"/>
              </a:solidFill>
              <a:latin typeface="Calibri" panose="020F0502020204030204" pitchFamily="34" charset="0"/>
              <a:ea typeface="+mn-ea"/>
              <a:cs typeface="+mn-cs"/>
            </a:rPr>
            <a:t>went through a </a:t>
          </a:r>
          <a:r>
            <a:rPr lang="en-GB" sz="1800" b="1" kern="1200" noProof="0" dirty="0">
              <a:solidFill>
                <a:schemeClr val="bg1"/>
              </a:solidFill>
              <a:latin typeface="Calibri" panose="020F0502020204030204" pitchFamily="34" charset="0"/>
              <a:ea typeface="+mn-ea"/>
              <a:cs typeface="+mn-cs"/>
            </a:rPr>
            <a:t>significant improvement</a:t>
          </a:r>
          <a:r>
            <a:rPr lang="en-GB" sz="1800" b="0" kern="1200" noProof="0" dirty="0">
              <a:solidFill>
                <a:sysClr val="window" lastClr="FFFFFF"/>
              </a:solidFill>
              <a:latin typeface="Calibri" panose="020F0502020204030204" pitchFamily="34" charset="0"/>
              <a:ea typeface="+mn-ea"/>
              <a:cs typeface="+mn-cs"/>
            </a:rPr>
            <a:t>. At the same time, the outstanding </a:t>
          </a:r>
          <a:r>
            <a:rPr lang="en-GB" sz="1800" b="0" kern="1200" noProof="0" dirty="0">
              <a:solidFill>
                <a:schemeClr val="bg1"/>
              </a:solidFill>
              <a:latin typeface="Calibri" panose="020F0502020204030204" pitchFamily="34" charset="0"/>
              <a:ea typeface="+mn-ea"/>
              <a:cs typeface="+mn-cs"/>
            </a:rPr>
            <a:t>portfolio is mainly composed of variable interest rate loans.</a:t>
          </a:r>
        </a:p>
      </dsp:txBody>
      <dsp:txXfrm>
        <a:off x="1009089" y="3336860"/>
        <a:ext cx="7267141" cy="881650"/>
      </dsp:txXfrm>
    </dsp:sp>
    <dsp:sp modelId="{EC4811AD-BE8E-4DD2-BF04-7DB52222E530}">
      <dsp:nvSpPr>
        <dsp:cNvPr id="0" name=""/>
        <dsp:cNvSpPr/>
      </dsp:nvSpPr>
      <dsp:spPr>
        <a:xfrm>
          <a:off x="579669" y="3348266"/>
          <a:ext cx="858839" cy="858839"/>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80E186E4-D813-49D4-BCA3-969AD7C9A421}">
      <dsp:nvSpPr>
        <dsp:cNvPr id="0" name=""/>
        <dsp:cNvSpPr/>
      </dsp:nvSpPr>
      <dsp:spPr>
        <a:xfrm>
          <a:off x="516754" y="4374672"/>
          <a:ext cx="7759476" cy="866583"/>
        </a:xfrm>
        <a:prstGeom prst="rect">
          <a:avLst/>
        </a:prstGeom>
        <a:solidFill>
          <a:schemeClr val="tx2"/>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5363"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noProof="0" dirty="0">
              <a:solidFill>
                <a:sysClr val="window" lastClr="FFFFFF"/>
              </a:solidFill>
              <a:latin typeface="Calibri" panose="020F0502020204030204" pitchFamily="34" charset="0"/>
              <a:ea typeface="+mn-ea"/>
              <a:cs typeface="+mn-cs"/>
            </a:rPr>
            <a:t>The profitability of the banking system is still outstanding, but the high profitability built on </a:t>
          </a:r>
          <a:r>
            <a:rPr lang="en-GB" sz="1800" b="1" kern="1200" noProof="0" dirty="0">
              <a:solidFill>
                <a:sysClr val="window" lastClr="FFFFFF"/>
              </a:solidFill>
              <a:latin typeface="Calibri" panose="020F0502020204030204" pitchFamily="34" charset="0"/>
              <a:ea typeface="+mn-ea"/>
              <a:cs typeface="+mn-cs"/>
            </a:rPr>
            <a:t>reversal of </a:t>
          </a:r>
          <a:r>
            <a:rPr lang="en-GB" sz="1800" b="1" kern="1200" noProof="0" dirty="0">
              <a:solidFill>
                <a:schemeClr val="bg1"/>
              </a:solidFill>
              <a:latin typeface="Calibri" panose="020F0502020204030204" pitchFamily="34" charset="0"/>
              <a:ea typeface="+mn-ea"/>
              <a:cs typeface="+mn-cs"/>
            </a:rPr>
            <a:t>loan loss provisions</a:t>
          </a:r>
          <a:r>
            <a:rPr lang="en-GB" sz="1800" b="1" kern="1200" noProof="0" dirty="0">
              <a:solidFill>
                <a:srgbClr val="FFFF00"/>
              </a:solidFill>
              <a:latin typeface="Calibri" panose="020F0502020204030204" pitchFamily="34" charset="0"/>
              <a:ea typeface="+mn-ea"/>
              <a:cs typeface="+mn-cs"/>
            </a:rPr>
            <a:t> </a:t>
          </a:r>
          <a:r>
            <a:rPr lang="en-GB" sz="1800" b="0" kern="1200" noProof="0" dirty="0">
              <a:solidFill>
                <a:sysClr val="window" lastClr="FFFFFF"/>
              </a:solidFill>
              <a:latin typeface="Calibri" panose="020F0502020204030204" pitchFamily="34" charset="0"/>
              <a:ea typeface="+mn-ea"/>
              <a:cs typeface="+mn-cs"/>
            </a:rPr>
            <a:t>seems </a:t>
          </a:r>
          <a:r>
            <a:rPr lang="en-GB" sz="1800" b="0" kern="1200" noProof="0" dirty="0">
              <a:solidFill>
                <a:schemeClr val="bg1"/>
              </a:solidFill>
              <a:latin typeface="Calibri" panose="020F0502020204030204" pitchFamily="34" charset="0"/>
              <a:ea typeface="+mn-ea"/>
              <a:cs typeface="+mn-cs"/>
            </a:rPr>
            <a:t>to be fading out</a:t>
          </a:r>
          <a:r>
            <a:rPr lang="en-GB" sz="1800" b="0" kern="1200" noProof="0" dirty="0">
              <a:solidFill>
                <a:sysClr val="window" lastClr="FFFFFF"/>
              </a:solidFill>
              <a:latin typeface="Calibri" panose="020F0502020204030204" pitchFamily="34" charset="0"/>
              <a:ea typeface="+mn-ea"/>
              <a:cs typeface="+mn-cs"/>
            </a:rPr>
            <a:t>. Improving cost efficiency could increase profit in a sustainable way.</a:t>
          </a:r>
        </a:p>
      </dsp:txBody>
      <dsp:txXfrm>
        <a:off x="516754" y="4374672"/>
        <a:ext cx="7759476" cy="866583"/>
      </dsp:txXfrm>
    </dsp:sp>
    <dsp:sp modelId="{FCFF821D-A27E-4653-A725-D8468E738ECB}">
      <dsp:nvSpPr>
        <dsp:cNvPr id="0" name=""/>
        <dsp:cNvSpPr/>
      </dsp:nvSpPr>
      <dsp:spPr>
        <a:xfrm>
          <a:off x="87334" y="4378544"/>
          <a:ext cx="858839" cy="858839"/>
        </a:xfrm>
        <a:prstGeom prst="ellipse">
          <a:avLst/>
        </a:prstGeom>
        <a:solidFill>
          <a:sysClr val="window" lastClr="FFFFFF">
            <a:hueOff val="0"/>
            <a:satOff val="0"/>
            <a:lumOff val="0"/>
            <a:alphaOff val="0"/>
          </a:sysClr>
        </a:solidFill>
        <a:ln w="25400" cap="flat" cmpd="sng" algn="ctr">
          <a:solidFill>
            <a:srgbClr val="20265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A06E999-8EDA-4271-A565-4E287EBEAE93}" type="datetimeFigureOut">
              <a:rPr lang="en-US" smtClean="0"/>
              <a:t>11/28/2018</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C1B7A55-1294-4E4F-9D3B-EFE610BC9DFF}" type="slidenum">
              <a:rPr lang="en-US" smtClean="0"/>
              <a:t>‹#›</a:t>
            </a:fld>
            <a:endParaRPr lang="en-US"/>
          </a:p>
        </p:txBody>
      </p:sp>
    </p:spTree>
    <p:extLst>
      <p:ext uri="{BB962C8B-B14F-4D97-AF65-F5344CB8AC3E}">
        <p14:creationId xmlns:p14="http://schemas.microsoft.com/office/powerpoint/2010/main" val="328473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ímdia">
    <p:spTree>
      <p:nvGrpSpPr>
        <p:cNvPr id="1" name=""/>
        <p:cNvGrpSpPr/>
        <p:nvPr/>
      </p:nvGrpSpPr>
      <p:grpSpPr>
        <a:xfrm>
          <a:off x="0" y="0"/>
          <a:ext cx="0" cy="0"/>
          <a:chOff x="0" y="0"/>
          <a:chExt cx="0" cy="0"/>
        </a:xfrm>
      </p:grpSpPr>
      <p:sp>
        <p:nvSpPr>
          <p:cNvPr id="15" name="Szöveg helye 13">
            <a:extLst>
              <a:ext uri="{FF2B5EF4-FFF2-40B4-BE49-F238E27FC236}">
                <a16:creationId xmlns:a16="http://schemas.microsoft.com/office/drawing/2014/main" id="{E1E54AF7-9CFA-45CB-9750-29AB45291CF0}"/>
              </a:ext>
            </a:extLst>
          </p:cNvPr>
          <p:cNvSpPr>
            <a:spLocks noGrp="1"/>
          </p:cNvSpPr>
          <p:nvPr>
            <p:ph type="body" sz="quarter" idx="11" hasCustomPrompt="1"/>
          </p:nvPr>
        </p:nvSpPr>
        <p:spPr>
          <a:xfrm>
            <a:off x="5326029" y="400113"/>
            <a:ext cx="3533158" cy="300082"/>
          </a:xfrm>
          <a:noFill/>
        </p:spPr>
        <p:txBody>
          <a:bodyPr wrap="square" rtlCol="0">
            <a:spAutoFit/>
          </a:bodyPr>
          <a:lstStyle>
            <a:lvl1pPr algn="r">
              <a:defRPr lang="hu-HU" sz="1500" spc="113" baseline="0" dirty="0" smtClean="0">
                <a:latin typeface="Calibri" panose="020F0502020204030204" pitchFamily="34" charset="0"/>
                <a:cs typeface="Calibri" panose="020F0502020204030204" pitchFamily="34" charset="0"/>
              </a:defRPr>
            </a:lvl1pPr>
          </a:lstStyle>
          <a:p>
            <a:pPr lvl="0" defTabSz="342900"/>
            <a:r>
              <a:rPr lang="hu-HU" dirty="0"/>
              <a:t>Konferencia | 2018</a:t>
            </a:r>
          </a:p>
        </p:txBody>
      </p:sp>
      <p:sp>
        <p:nvSpPr>
          <p:cNvPr id="4" name="Téglalap 3">
            <a:extLst>
              <a:ext uri="{FF2B5EF4-FFF2-40B4-BE49-F238E27FC236}">
                <a16:creationId xmlns:a16="http://schemas.microsoft.com/office/drawing/2014/main" id="{1EFD92E4-2321-49E5-AEED-0D4F061F923D}"/>
              </a:ext>
            </a:extLst>
          </p:cNvPr>
          <p:cNvSpPr/>
          <p:nvPr/>
        </p:nvSpPr>
        <p:spPr>
          <a:xfrm>
            <a:off x="0" y="1079505"/>
            <a:ext cx="9144000" cy="5778499"/>
          </a:xfrm>
          <a:prstGeom prst="rect">
            <a:avLst/>
          </a:prstGeom>
          <a:gradFill flip="none" rotWithShape="1">
            <a:gsLst>
              <a:gs pos="6000">
                <a:schemeClr val="tx2"/>
              </a:gs>
              <a:gs pos="100000">
                <a:schemeClr val="tx2">
                  <a:lumMod val="75000"/>
                  <a:lumOff val="2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2" name="Cím 1">
            <a:extLst>
              <a:ext uri="{FF2B5EF4-FFF2-40B4-BE49-F238E27FC236}">
                <a16:creationId xmlns:a16="http://schemas.microsoft.com/office/drawing/2014/main" id="{398923B4-BAF4-482B-8B9E-42943A59C2D1}"/>
              </a:ext>
            </a:extLst>
          </p:cNvPr>
          <p:cNvSpPr>
            <a:spLocks noGrp="1"/>
          </p:cNvSpPr>
          <p:nvPr>
            <p:ph type="title" hasCustomPrompt="1"/>
          </p:nvPr>
        </p:nvSpPr>
        <p:spPr>
          <a:xfrm>
            <a:off x="415637" y="2211574"/>
            <a:ext cx="8312727" cy="2098808"/>
          </a:xfrm>
          <a:noFill/>
        </p:spPr>
        <p:txBody>
          <a:bodyPr wrap="square" bIns="108000" rtlCol="0" anchor="b">
            <a:noAutofit/>
          </a:bodyPr>
          <a:lstStyle>
            <a:lvl1pPr algn="ctr">
              <a:lnSpc>
                <a:spcPct val="100000"/>
              </a:lnSpc>
              <a:defRPr lang="hu-HU" sz="3600" cap="all" spc="225" baseline="0">
                <a:solidFill>
                  <a:schemeClr val="bg1"/>
                </a:solidFill>
                <a:latin typeface="+mn-lt"/>
                <a:ea typeface="+mn-ea"/>
                <a:cs typeface="+mn-cs"/>
              </a:defRPr>
            </a:lvl1pPr>
          </a:lstStyle>
          <a:p>
            <a:pPr marL="0" lvl="0" algn="ctr" defTabSz="342900"/>
            <a:r>
              <a:rPr lang="hu-HU" dirty="0" err="1"/>
              <a:t>MintacíM</a:t>
            </a:r>
            <a:r>
              <a:rPr lang="hu-HU" dirty="0"/>
              <a:t> szerkesztése</a:t>
            </a:r>
          </a:p>
        </p:txBody>
      </p:sp>
      <p:pic>
        <p:nvPicPr>
          <p:cNvPr id="5" name="Kép 4">
            <a:extLst>
              <a:ext uri="{FF2B5EF4-FFF2-40B4-BE49-F238E27FC236}">
                <a16:creationId xmlns:a16="http://schemas.microsoft.com/office/drawing/2014/main" id="{AA4D6964-545F-4255-BA13-25E11882AE9B}"/>
              </a:ext>
            </a:extLst>
          </p:cNvPr>
          <p:cNvPicPr>
            <a:picLocks/>
          </p:cNvPicPr>
          <p:nvPr/>
        </p:nvPicPr>
        <p:blipFill rotWithShape="1">
          <a:blip r:embed="rId2">
            <a:extLst>
              <a:ext uri="{28A0092B-C50C-407E-A947-70E740481C1C}">
                <a14:useLocalDpi xmlns:a14="http://schemas.microsoft.com/office/drawing/2010/main" val="0"/>
              </a:ext>
            </a:extLst>
          </a:blip>
          <a:srcRect l="49256"/>
          <a:stretch/>
        </p:blipFill>
        <p:spPr>
          <a:xfrm rot="5400000">
            <a:off x="3748962" y="2612183"/>
            <a:ext cx="1594800" cy="5052565"/>
          </a:xfrm>
          <a:prstGeom prst="rect">
            <a:avLst/>
          </a:prstGeom>
        </p:spPr>
      </p:pic>
      <p:cxnSp>
        <p:nvCxnSpPr>
          <p:cNvPr id="11" name="Egyenes összekötő 10">
            <a:extLst>
              <a:ext uri="{FF2B5EF4-FFF2-40B4-BE49-F238E27FC236}">
                <a16:creationId xmlns:a16="http://schemas.microsoft.com/office/drawing/2014/main" id="{8F540EF5-DEC4-4616-91D5-F7ED154C603B}"/>
              </a:ext>
            </a:extLst>
          </p:cNvPr>
          <p:cNvCxnSpPr>
            <a:cxnSpLocks/>
          </p:cNvCxnSpPr>
          <p:nvPr/>
        </p:nvCxnSpPr>
        <p:spPr>
          <a:xfrm>
            <a:off x="1110346" y="4325373"/>
            <a:ext cx="6770915" cy="0"/>
          </a:xfrm>
          <a:prstGeom prst="line">
            <a:avLst/>
          </a:prstGeom>
          <a:ln>
            <a:gradFill>
              <a:gsLst>
                <a:gs pos="27000">
                  <a:schemeClr val="bg1"/>
                </a:gs>
                <a:gs pos="0">
                  <a:schemeClr val="bg1">
                    <a:alpha val="0"/>
                  </a:schemeClr>
                </a:gs>
                <a:gs pos="77000">
                  <a:schemeClr val="bg1"/>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4" name="Szöveg helye 13">
            <a:extLst>
              <a:ext uri="{FF2B5EF4-FFF2-40B4-BE49-F238E27FC236}">
                <a16:creationId xmlns:a16="http://schemas.microsoft.com/office/drawing/2014/main" id="{F6EF56F0-9022-4FBA-AE45-DAF024E4576A}"/>
              </a:ext>
            </a:extLst>
          </p:cNvPr>
          <p:cNvSpPr>
            <a:spLocks noGrp="1"/>
          </p:cNvSpPr>
          <p:nvPr>
            <p:ph type="body" sz="quarter" idx="10" hasCustomPrompt="1"/>
          </p:nvPr>
        </p:nvSpPr>
        <p:spPr>
          <a:xfrm>
            <a:off x="244365" y="400113"/>
            <a:ext cx="3533158" cy="300082"/>
          </a:xfrm>
          <a:noFill/>
        </p:spPr>
        <p:txBody>
          <a:bodyPr wrap="square" rtlCol="0">
            <a:spAutoFit/>
          </a:bodyPr>
          <a:lstStyle>
            <a:lvl1pPr>
              <a:defRPr lang="hu-HU" sz="1500" spc="113" baseline="0" dirty="0" smtClean="0">
                <a:latin typeface="Calibri" panose="020F0502020204030204" pitchFamily="34" charset="0"/>
                <a:cs typeface="Calibri" panose="020F0502020204030204" pitchFamily="34" charset="0"/>
              </a:defRPr>
            </a:lvl1pPr>
          </a:lstStyle>
          <a:p>
            <a:pPr lvl="0" defTabSz="342900"/>
            <a:r>
              <a:rPr lang="hu-HU" dirty="0"/>
              <a:t>Előadó Neve | titulusa</a:t>
            </a:r>
          </a:p>
        </p:txBody>
      </p:sp>
      <p:grpSp>
        <p:nvGrpSpPr>
          <p:cNvPr id="3" name="Csoportba foglalás 2">
            <a:extLst>
              <a:ext uri="{FF2B5EF4-FFF2-40B4-BE49-F238E27FC236}">
                <a16:creationId xmlns:a16="http://schemas.microsoft.com/office/drawing/2014/main" id="{9B285920-0F2F-4913-A146-A627FA1F22EF}"/>
              </a:ext>
            </a:extLst>
          </p:cNvPr>
          <p:cNvGrpSpPr>
            <a:grpSpLocks noChangeAspect="1"/>
          </p:cNvGrpSpPr>
          <p:nvPr/>
        </p:nvGrpSpPr>
        <p:grpSpPr>
          <a:xfrm>
            <a:off x="3900743" y="407902"/>
            <a:ext cx="1342514" cy="1342514"/>
            <a:chOff x="5357620" y="340777"/>
            <a:chExt cx="1476765" cy="1476765"/>
          </a:xfrm>
        </p:grpSpPr>
        <p:sp>
          <p:nvSpPr>
            <p:cNvPr id="12" name="Ellipszis 11">
              <a:extLst>
                <a:ext uri="{FF2B5EF4-FFF2-40B4-BE49-F238E27FC236}">
                  <a16:creationId xmlns:a16="http://schemas.microsoft.com/office/drawing/2014/main" id="{720D2D16-3C73-4B29-BF0A-5C0CD4A3568B}"/>
                </a:ext>
              </a:extLst>
            </p:cNvPr>
            <p:cNvSpPr>
              <a:spLocks noChangeAspect="1"/>
            </p:cNvSpPr>
            <p:nvPr/>
          </p:nvSpPr>
          <p:spPr>
            <a:xfrm>
              <a:off x="5357620" y="340777"/>
              <a:ext cx="1476765" cy="147676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3" name="Kép 12">
              <a:extLst>
                <a:ext uri="{FF2B5EF4-FFF2-40B4-BE49-F238E27FC236}">
                  <a16:creationId xmlns:a16="http://schemas.microsoft.com/office/drawing/2014/main" id="{64B7CD62-C5AE-49B3-A3F1-CCDBFFCCD9E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679" t="13826" r="24393" b="13968"/>
            <a:stretch/>
          </p:blipFill>
          <p:spPr>
            <a:xfrm>
              <a:off x="5463779" y="445740"/>
              <a:ext cx="1264444" cy="1266826"/>
            </a:xfrm>
            <a:prstGeom prst="rect">
              <a:avLst/>
            </a:prstGeom>
          </p:spPr>
        </p:pic>
      </p:grpSp>
    </p:spTree>
    <p:extLst>
      <p:ext uri="{BB962C8B-B14F-4D97-AF65-F5344CB8AC3E}">
        <p14:creationId xmlns:p14="http://schemas.microsoft.com/office/powerpoint/2010/main" val="3284573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Címdia">
    <p:spTree>
      <p:nvGrpSpPr>
        <p:cNvPr id="1" name=""/>
        <p:cNvGrpSpPr/>
        <p:nvPr/>
      </p:nvGrpSpPr>
      <p:grpSpPr>
        <a:xfrm>
          <a:off x="0" y="0"/>
          <a:ext cx="0" cy="0"/>
          <a:chOff x="0" y="0"/>
          <a:chExt cx="0" cy="0"/>
        </a:xfrm>
      </p:grpSpPr>
      <p:pic>
        <p:nvPicPr>
          <p:cNvPr id="4" name="Kép 3">
            <a:extLst>
              <a:ext uri="{FF2B5EF4-FFF2-40B4-BE49-F238E27FC236}">
                <a16:creationId xmlns:a16="http://schemas.microsoft.com/office/drawing/2014/main" id="{EB9F1D99-C601-4291-9D39-04D45263AC3B}"/>
              </a:ext>
            </a:extLst>
          </p:cNvPr>
          <p:cNvPicPr>
            <a:picLocks/>
          </p:cNvPicPr>
          <p:nvPr/>
        </p:nvPicPr>
        <p:blipFill rotWithShape="1">
          <a:blip r:embed="rId2">
            <a:extLst>
              <a:ext uri="{BEBA8EAE-BF5A-486C-A8C5-ECC9F3942E4B}">
                <a14:imgProps xmlns:a14="http://schemas.microsoft.com/office/drawing/2010/main">
                  <a14:imgLayer r:embed="rId3">
                    <a14:imgEffect>
                      <a14:brightnessContrast bright="5000"/>
                    </a14:imgEffect>
                  </a14:imgLayer>
                </a14:imgProps>
              </a:ext>
              <a:ext uri="{28A0092B-C50C-407E-A947-70E740481C1C}">
                <a14:useLocalDpi xmlns:a14="http://schemas.microsoft.com/office/drawing/2010/main" val="0"/>
              </a:ext>
            </a:extLst>
          </a:blip>
          <a:srcRect r="49066"/>
          <a:stretch/>
        </p:blipFill>
        <p:spPr>
          <a:xfrm rot="16200000">
            <a:off x="3817311" y="2640145"/>
            <a:ext cx="1594839" cy="5054400"/>
          </a:xfrm>
          <a:prstGeom prst="rect">
            <a:avLst/>
          </a:prstGeom>
        </p:spPr>
      </p:pic>
      <p:sp>
        <p:nvSpPr>
          <p:cNvPr id="13" name="Téglalap 12">
            <a:extLst>
              <a:ext uri="{FF2B5EF4-FFF2-40B4-BE49-F238E27FC236}">
                <a16:creationId xmlns:a16="http://schemas.microsoft.com/office/drawing/2014/main" id="{2A2EB4D7-427D-41DD-AE99-B6B9194DE3AC}"/>
              </a:ext>
            </a:extLst>
          </p:cNvPr>
          <p:cNvSpPr/>
          <p:nvPr/>
        </p:nvSpPr>
        <p:spPr>
          <a:xfrm>
            <a:off x="-1" y="893235"/>
            <a:ext cx="9144001" cy="360000"/>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Szöveg helye 13">
            <a:extLst>
              <a:ext uri="{FF2B5EF4-FFF2-40B4-BE49-F238E27FC236}">
                <a16:creationId xmlns:a16="http://schemas.microsoft.com/office/drawing/2014/main" id="{E1E54AF7-9CFA-45CB-9750-29AB45291CF0}"/>
              </a:ext>
            </a:extLst>
          </p:cNvPr>
          <p:cNvSpPr>
            <a:spLocks noGrp="1"/>
          </p:cNvSpPr>
          <p:nvPr>
            <p:ph type="body" sz="quarter" idx="11" hasCustomPrompt="1"/>
          </p:nvPr>
        </p:nvSpPr>
        <p:spPr>
          <a:xfrm>
            <a:off x="5326029" y="400113"/>
            <a:ext cx="3533158" cy="300082"/>
          </a:xfrm>
          <a:noFill/>
        </p:spPr>
        <p:txBody>
          <a:bodyPr wrap="square" rtlCol="0">
            <a:spAutoFit/>
          </a:bodyPr>
          <a:lstStyle>
            <a:lvl1pPr algn="r">
              <a:defRPr lang="hu-HU" sz="1500" spc="113" baseline="0" dirty="0" smtClean="0">
                <a:latin typeface="Calibri" panose="020F0502020204030204" pitchFamily="34" charset="0"/>
                <a:cs typeface="Calibri" panose="020F0502020204030204" pitchFamily="34" charset="0"/>
              </a:defRPr>
            </a:lvl1pPr>
          </a:lstStyle>
          <a:p>
            <a:pPr lvl="0" defTabSz="342900"/>
            <a:r>
              <a:rPr lang="hu-HU" dirty="0"/>
              <a:t>Konferencia | 2018</a:t>
            </a:r>
          </a:p>
        </p:txBody>
      </p:sp>
      <p:grpSp>
        <p:nvGrpSpPr>
          <p:cNvPr id="12" name="Csoportba foglalás 11">
            <a:extLst>
              <a:ext uri="{FF2B5EF4-FFF2-40B4-BE49-F238E27FC236}">
                <a16:creationId xmlns:a16="http://schemas.microsoft.com/office/drawing/2014/main" id="{D1EEAEB3-CFC8-4394-B774-6AA1C08E9A04}"/>
              </a:ext>
            </a:extLst>
          </p:cNvPr>
          <p:cNvGrpSpPr>
            <a:grpSpLocks noChangeAspect="1"/>
          </p:cNvGrpSpPr>
          <p:nvPr/>
        </p:nvGrpSpPr>
        <p:grpSpPr>
          <a:xfrm>
            <a:off x="3900743" y="407902"/>
            <a:ext cx="1342514" cy="1342514"/>
            <a:chOff x="5357620" y="340777"/>
            <a:chExt cx="1476765" cy="1476765"/>
          </a:xfrm>
        </p:grpSpPr>
        <p:sp>
          <p:nvSpPr>
            <p:cNvPr id="17" name="Ellipszis 16">
              <a:extLst>
                <a:ext uri="{FF2B5EF4-FFF2-40B4-BE49-F238E27FC236}">
                  <a16:creationId xmlns:a16="http://schemas.microsoft.com/office/drawing/2014/main" id="{8A739B8A-ACBE-49F4-9B88-71B3EE960FBA}"/>
                </a:ext>
              </a:extLst>
            </p:cNvPr>
            <p:cNvSpPr>
              <a:spLocks noChangeAspect="1"/>
            </p:cNvSpPr>
            <p:nvPr/>
          </p:nvSpPr>
          <p:spPr>
            <a:xfrm>
              <a:off x="5357620" y="340777"/>
              <a:ext cx="1476765" cy="147676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8" name="Kép 17">
              <a:extLst>
                <a:ext uri="{FF2B5EF4-FFF2-40B4-BE49-F238E27FC236}">
                  <a16:creationId xmlns:a16="http://schemas.microsoft.com/office/drawing/2014/main" id="{FA027976-C715-4431-8E04-1893195DD5D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679" t="13826" r="24393" b="13968"/>
            <a:stretch/>
          </p:blipFill>
          <p:spPr>
            <a:xfrm>
              <a:off x="5463779" y="445740"/>
              <a:ext cx="1264444" cy="1266826"/>
            </a:xfrm>
            <a:prstGeom prst="rect">
              <a:avLst/>
            </a:prstGeom>
          </p:spPr>
        </p:pic>
      </p:grpSp>
      <p:cxnSp>
        <p:nvCxnSpPr>
          <p:cNvPr id="11" name="Egyenes összekötő 10">
            <a:extLst>
              <a:ext uri="{FF2B5EF4-FFF2-40B4-BE49-F238E27FC236}">
                <a16:creationId xmlns:a16="http://schemas.microsoft.com/office/drawing/2014/main" id="{8F540EF5-DEC4-4616-91D5-F7ED154C603B}"/>
              </a:ext>
            </a:extLst>
          </p:cNvPr>
          <p:cNvCxnSpPr>
            <a:cxnSpLocks/>
          </p:cNvCxnSpPr>
          <p:nvPr/>
        </p:nvCxnSpPr>
        <p:spPr>
          <a:xfrm>
            <a:off x="1110346" y="4336002"/>
            <a:ext cx="6770915" cy="0"/>
          </a:xfrm>
          <a:prstGeom prst="line">
            <a:avLst/>
          </a:prstGeom>
          <a:ln>
            <a:gradFill>
              <a:gsLst>
                <a:gs pos="27000">
                  <a:schemeClr val="tx2">
                    <a:lumMod val="10000"/>
                    <a:lumOff val="90000"/>
                  </a:schemeClr>
                </a:gs>
                <a:gs pos="0">
                  <a:schemeClr val="bg1">
                    <a:alpha val="0"/>
                  </a:schemeClr>
                </a:gs>
                <a:gs pos="77000">
                  <a:schemeClr val="tx2">
                    <a:lumMod val="10000"/>
                    <a:lumOff val="90000"/>
                  </a:schemeClr>
                </a:gs>
                <a:gs pos="100000">
                  <a:schemeClr val="bg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4" name="Szöveg helye 13">
            <a:extLst>
              <a:ext uri="{FF2B5EF4-FFF2-40B4-BE49-F238E27FC236}">
                <a16:creationId xmlns:a16="http://schemas.microsoft.com/office/drawing/2014/main" id="{F6EF56F0-9022-4FBA-AE45-DAF024E4576A}"/>
              </a:ext>
            </a:extLst>
          </p:cNvPr>
          <p:cNvSpPr>
            <a:spLocks noGrp="1"/>
          </p:cNvSpPr>
          <p:nvPr>
            <p:ph type="body" sz="quarter" idx="10" hasCustomPrompt="1"/>
          </p:nvPr>
        </p:nvSpPr>
        <p:spPr>
          <a:xfrm>
            <a:off x="244365" y="400113"/>
            <a:ext cx="3533158" cy="300082"/>
          </a:xfrm>
          <a:noFill/>
        </p:spPr>
        <p:txBody>
          <a:bodyPr wrap="square" rtlCol="0">
            <a:spAutoFit/>
          </a:bodyPr>
          <a:lstStyle>
            <a:lvl1pPr>
              <a:defRPr lang="hu-HU" sz="1500" spc="113" baseline="0" dirty="0" smtClean="0">
                <a:latin typeface="Calibri" panose="020F0502020204030204" pitchFamily="34" charset="0"/>
                <a:cs typeface="Calibri" panose="020F0502020204030204" pitchFamily="34" charset="0"/>
              </a:defRPr>
            </a:lvl1pPr>
          </a:lstStyle>
          <a:p>
            <a:pPr lvl="0" defTabSz="342900"/>
            <a:r>
              <a:rPr lang="hu-HU" dirty="0"/>
              <a:t>Előadó Neve | titulusa</a:t>
            </a:r>
          </a:p>
        </p:txBody>
      </p:sp>
      <p:sp>
        <p:nvSpPr>
          <p:cNvPr id="16" name="Cím 1">
            <a:extLst>
              <a:ext uri="{FF2B5EF4-FFF2-40B4-BE49-F238E27FC236}">
                <a16:creationId xmlns:a16="http://schemas.microsoft.com/office/drawing/2014/main" id="{60B16E0B-3720-4EB9-98E5-A7CFC7210E10}"/>
              </a:ext>
            </a:extLst>
          </p:cNvPr>
          <p:cNvSpPr>
            <a:spLocks noGrp="1"/>
          </p:cNvSpPr>
          <p:nvPr>
            <p:ph type="title" hasCustomPrompt="1"/>
          </p:nvPr>
        </p:nvSpPr>
        <p:spPr>
          <a:xfrm>
            <a:off x="415637" y="2211574"/>
            <a:ext cx="8312727" cy="2098808"/>
          </a:xfrm>
          <a:noFill/>
        </p:spPr>
        <p:txBody>
          <a:bodyPr wrap="square" bIns="108000" rtlCol="0" anchor="b">
            <a:noAutofit/>
          </a:bodyPr>
          <a:lstStyle>
            <a:lvl1pPr algn="ctr">
              <a:lnSpc>
                <a:spcPct val="100000"/>
              </a:lnSpc>
              <a:defRPr lang="hu-HU" sz="3600" cap="all" spc="225" baseline="0">
                <a:solidFill>
                  <a:schemeClr val="tx2"/>
                </a:solidFill>
                <a:latin typeface="+mn-lt"/>
                <a:ea typeface="+mn-ea"/>
                <a:cs typeface="+mn-cs"/>
              </a:defRPr>
            </a:lvl1pPr>
          </a:lstStyle>
          <a:p>
            <a:pPr marL="0" lvl="0" algn="ctr" defTabSz="342900"/>
            <a:r>
              <a:rPr lang="hu-HU" dirty="0" err="1"/>
              <a:t>MintacíM</a:t>
            </a:r>
            <a:r>
              <a:rPr lang="hu-HU" dirty="0"/>
              <a:t> szerkesztése</a:t>
            </a:r>
          </a:p>
        </p:txBody>
      </p:sp>
    </p:spTree>
    <p:extLst>
      <p:ext uri="{BB962C8B-B14F-4D97-AF65-F5344CB8AC3E}">
        <p14:creationId xmlns:p14="http://schemas.microsoft.com/office/powerpoint/2010/main" val="785481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ejezet dia">
    <p:spTree>
      <p:nvGrpSpPr>
        <p:cNvPr id="1" name=""/>
        <p:cNvGrpSpPr/>
        <p:nvPr/>
      </p:nvGrpSpPr>
      <p:grpSpPr>
        <a:xfrm>
          <a:off x="0" y="0"/>
          <a:ext cx="0" cy="0"/>
          <a:chOff x="0" y="0"/>
          <a:chExt cx="0" cy="0"/>
        </a:xfrm>
      </p:grpSpPr>
      <p:pic>
        <p:nvPicPr>
          <p:cNvPr id="7" name="Kép 6">
            <a:extLst>
              <a:ext uri="{FF2B5EF4-FFF2-40B4-BE49-F238E27FC236}">
                <a16:creationId xmlns:a16="http://schemas.microsoft.com/office/drawing/2014/main" id="{69E10144-FD81-4BC1-A765-3E1125135280}"/>
              </a:ext>
            </a:extLst>
          </p:cNvPr>
          <p:cNvPicPr>
            <a:picLocks/>
          </p:cNvPicPr>
          <p:nvPr/>
        </p:nvPicPr>
        <p:blipFill rotWithShape="1">
          <a:blip r:embed="rId2">
            <a:extLst>
              <a:ext uri="{BEBA8EAE-BF5A-486C-A8C5-ECC9F3942E4B}">
                <a14:imgProps xmlns:a14="http://schemas.microsoft.com/office/drawing/2010/main">
                  <a14:imgLayer r:embed="rId3">
                    <a14:imgEffect>
                      <a14:brightnessContrast bright="5000"/>
                    </a14:imgEffect>
                  </a14:imgLayer>
                </a14:imgProps>
              </a:ext>
              <a:ext uri="{28A0092B-C50C-407E-A947-70E740481C1C}">
                <a14:useLocalDpi xmlns:a14="http://schemas.microsoft.com/office/drawing/2010/main" val="0"/>
              </a:ext>
            </a:extLst>
          </a:blip>
          <a:srcRect r="49066"/>
          <a:stretch/>
        </p:blipFill>
        <p:spPr>
          <a:xfrm rot="10800000">
            <a:off x="0" y="1035000"/>
            <a:ext cx="1763100" cy="4788000"/>
          </a:xfrm>
          <a:prstGeom prst="rect">
            <a:avLst/>
          </a:prstGeom>
        </p:spPr>
      </p:pic>
      <p:sp>
        <p:nvSpPr>
          <p:cNvPr id="3" name="Cím 2">
            <a:extLst>
              <a:ext uri="{FF2B5EF4-FFF2-40B4-BE49-F238E27FC236}">
                <a16:creationId xmlns:a16="http://schemas.microsoft.com/office/drawing/2014/main" id="{35A37BE2-9DE4-465D-8D3E-B086EDC1E814}"/>
              </a:ext>
            </a:extLst>
          </p:cNvPr>
          <p:cNvSpPr>
            <a:spLocks noGrp="1"/>
          </p:cNvSpPr>
          <p:nvPr>
            <p:ph type="title"/>
          </p:nvPr>
        </p:nvSpPr>
        <p:spPr>
          <a:xfrm>
            <a:off x="2235774" y="2794239"/>
            <a:ext cx="4983366" cy="1209562"/>
          </a:xfrm>
          <a:noFill/>
        </p:spPr>
        <p:txBody>
          <a:bodyPr wrap="square" rtlCol="0" anchor="ctr">
            <a:spAutoFit/>
          </a:bodyPr>
          <a:lstStyle>
            <a:lvl1pPr>
              <a:lnSpc>
                <a:spcPct val="110000"/>
              </a:lnSpc>
              <a:defRPr lang="hu-HU" sz="3300" cap="all" spc="225" baseline="0">
                <a:solidFill>
                  <a:schemeClr val="tx2"/>
                </a:solidFill>
                <a:latin typeface="+mn-lt"/>
                <a:ea typeface="+mn-ea"/>
                <a:cs typeface="+mn-cs"/>
              </a:defRPr>
            </a:lvl1pPr>
          </a:lstStyle>
          <a:p>
            <a:pPr marL="0" lvl="0" defTabSz="342900"/>
            <a:r>
              <a:rPr lang="hu-HU" dirty="0"/>
              <a:t>Mintacím szerkesztése</a:t>
            </a:r>
          </a:p>
        </p:txBody>
      </p:sp>
      <p:grpSp>
        <p:nvGrpSpPr>
          <p:cNvPr id="8" name="Csoportba foglalás 7">
            <a:extLst>
              <a:ext uri="{FF2B5EF4-FFF2-40B4-BE49-F238E27FC236}">
                <a16:creationId xmlns:a16="http://schemas.microsoft.com/office/drawing/2014/main" id="{CD015DD8-BBBF-4B3F-98C5-3B6027871DC5}"/>
              </a:ext>
            </a:extLst>
          </p:cNvPr>
          <p:cNvGrpSpPr/>
          <p:nvPr/>
        </p:nvGrpSpPr>
        <p:grpSpPr>
          <a:xfrm>
            <a:off x="790749" y="2757743"/>
            <a:ext cx="1342514" cy="1342514"/>
            <a:chOff x="2398603" y="3656545"/>
            <a:chExt cx="1476765" cy="1476765"/>
          </a:xfrm>
        </p:grpSpPr>
        <p:sp>
          <p:nvSpPr>
            <p:cNvPr id="9" name="Ellipszis 8">
              <a:extLst>
                <a:ext uri="{FF2B5EF4-FFF2-40B4-BE49-F238E27FC236}">
                  <a16:creationId xmlns:a16="http://schemas.microsoft.com/office/drawing/2014/main" id="{1D98A545-DE95-4A45-9DEF-A3E72DEBE31B}"/>
                </a:ext>
              </a:extLst>
            </p:cNvPr>
            <p:cNvSpPr>
              <a:spLocks noChangeAspect="1"/>
            </p:cNvSpPr>
            <p:nvPr/>
          </p:nvSpPr>
          <p:spPr>
            <a:xfrm>
              <a:off x="2398603" y="3656545"/>
              <a:ext cx="1476765" cy="147676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0" name="Kép 9">
              <a:extLst>
                <a:ext uri="{FF2B5EF4-FFF2-40B4-BE49-F238E27FC236}">
                  <a16:creationId xmlns:a16="http://schemas.microsoft.com/office/drawing/2014/main" id="{424597F1-186A-4114-A071-57BDDF43A6E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679" t="13826" r="24393" b="13968"/>
            <a:stretch/>
          </p:blipFill>
          <p:spPr>
            <a:xfrm>
              <a:off x="2504762" y="3761508"/>
              <a:ext cx="1264444" cy="1266826"/>
            </a:xfrm>
            <a:prstGeom prst="rect">
              <a:avLst/>
            </a:prstGeom>
          </p:spPr>
        </p:pic>
      </p:grpSp>
    </p:spTree>
    <p:extLst>
      <p:ext uri="{BB962C8B-B14F-4D97-AF65-F5344CB8AC3E}">
        <p14:creationId xmlns:p14="http://schemas.microsoft.com/office/powerpoint/2010/main" val="1116402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örzsdia 1">
    <p:spTree>
      <p:nvGrpSpPr>
        <p:cNvPr id="1" name=""/>
        <p:cNvGrpSpPr/>
        <p:nvPr/>
      </p:nvGrpSpPr>
      <p:grpSpPr>
        <a:xfrm>
          <a:off x="0" y="0"/>
          <a:ext cx="0" cy="0"/>
          <a:chOff x="0" y="0"/>
          <a:chExt cx="0" cy="0"/>
        </a:xfrm>
      </p:grpSpPr>
      <p:sp>
        <p:nvSpPr>
          <p:cNvPr id="12" name="Téglalap 11">
            <a:extLst>
              <a:ext uri="{FF2B5EF4-FFF2-40B4-BE49-F238E27FC236}">
                <a16:creationId xmlns:a16="http://schemas.microsoft.com/office/drawing/2014/main" id="{95FE9D6D-B265-4369-BA63-B46716865F75}"/>
              </a:ext>
            </a:extLst>
          </p:cNvPr>
          <p:cNvSpPr/>
          <p:nvPr/>
        </p:nvSpPr>
        <p:spPr>
          <a:xfrm flipV="1">
            <a:off x="5256000" y="-7372"/>
            <a:ext cx="3888000" cy="6048235"/>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grpSp>
        <p:nvGrpSpPr>
          <p:cNvPr id="16" name="Csoportba foglalás 15">
            <a:extLst>
              <a:ext uri="{FF2B5EF4-FFF2-40B4-BE49-F238E27FC236}">
                <a16:creationId xmlns:a16="http://schemas.microsoft.com/office/drawing/2014/main" id="{C6169C81-0BA3-45EB-936B-A3663F68EABC}"/>
              </a:ext>
            </a:extLst>
          </p:cNvPr>
          <p:cNvGrpSpPr>
            <a:grpSpLocks noChangeAspect="1"/>
          </p:cNvGrpSpPr>
          <p:nvPr/>
        </p:nvGrpSpPr>
        <p:grpSpPr>
          <a:xfrm>
            <a:off x="8025779" y="5600914"/>
            <a:ext cx="916955" cy="916955"/>
            <a:chOff x="7979931" y="5555066"/>
            <a:chExt cx="1008650" cy="1008650"/>
          </a:xfrm>
        </p:grpSpPr>
        <p:sp>
          <p:nvSpPr>
            <p:cNvPr id="17" name="Ellipszis 16">
              <a:extLst>
                <a:ext uri="{FF2B5EF4-FFF2-40B4-BE49-F238E27FC236}">
                  <a16:creationId xmlns:a16="http://schemas.microsoft.com/office/drawing/2014/main" id="{9EFD7621-71CF-437C-B3D4-E1A48BAFC184}"/>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9" name="Kép 18">
              <a:extLst>
                <a:ext uri="{FF2B5EF4-FFF2-40B4-BE49-F238E27FC236}">
                  <a16:creationId xmlns:a16="http://schemas.microsoft.com/office/drawing/2014/main" id="{0AF630AB-9F6B-4D24-B8B6-92584799BA1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21" name="Szöveg helye 7">
            <a:extLst>
              <a:ext uri="{FF2B5EF4-FFF2-40B4-BE49-F238E27FC236}">
                <a16:creationId xmlns:a16="http://schemas.microsoft.com/office/drawing/2014/main" id="{B3343780-31AA-4D24-8F2C-5BB0F16FE66C}"/>
              </a:ext>
            </a:extLst>
          </p:cNvPr>
          <p:cNvSpPr>
            <a:spLocks noGrp="1"/>
          </p:cNvSpPr>
          <p:nvPr>
            <p:ph type="body" sz="quarter" idx="20" hasCustomPrompt="1"/>
          </p:nvPr>
        </p:nvSpPr>
        <p:spPr>
          <a:xfrm>
            <a:off x="5400000" y="1880323"/>
            <a:ext cx="3600000" cy="3717670"/>
          </a:xfrm>
        </p:spPr>
        <p:txBody>
          <a:bodyPr>
            <a:normAutofit/>
          </a:bodyPr>
          <a:lstStyle>
            <a:lvl1pPr>
              <a:lnSpc>
                <a:spcPct val="120000"/>
              </a:lnSpc>
              <a:defRPr sz="2000">
                <a:solidFill>
                  <a:schemeClr val="tx2"/>
                </a:solidFill>
              </a:defRPr>
            </a:lvl1pPr>
          </a:lstStyle>
          <a:p>
            <a:pPr lvl="0"/>
            <a:r>
              <a:rPr lang="hu-HU" dirty="0"/>
              <a:t>Az ábrához tartozó magyarázat hosszabb kifejtése, egy vagy több mondatban, hivatkozások, megjegyzések helye…</a:t>
            </a:r>
          </a:p>
        </p:txBody>
      </p:sp>
      <p:sp>
        <p:nvSpPr>
          <p:cNvPr id="22" name="Cím 8">
            <a:extLst>
              <a:ext uri="{FF2B5EF4-FFF2-40B4-BE49-F238E27FC236}">
                <a16:creationId xmlns:a16="http://schemas.microsoft.com/office/drawing/2014/main" id="{28121AF0-8220-4AE5-9CE4-C958BB7BEA88}"/>
              </a:ext>
            </a:extLst>
          </p:cNvPr>
          <p:cNvSpPr>
            <a:spLocks noGrp="1"/>
          </p:cNvSpPr>
          <p:nvPr>
            <p:ph type="title"/>
          </p:nvPr>
        </p:nvSpPr>
        <p:spPr>
          <a:xfrm>
            <a:off x="5400000" y="365129"/>
            <a:ext cx="3600000" cy="1325563"/>
          </a:xfrm>
          <a:ln>
            <a:gradFill flip="none" rotWithShape="1">
              <a:gsLst>
                <a:gs pos="1000">
                  <a:schemeClr val="accent1">
                    <a:lumMod val="5000"/>
                    <a:lumOff val="95000"/>
                  </a:schemeClr>
                </a:gs>
                <a:gs pos="1000">
                  <a:schemeClr val="bg1">
                    <a:alpha val="0"/>
                  </a:schemeClr>
                </a:gs>
              </a:gsLst>
              <a:lin ang="16200000" scaled="0"/>
              <a:tileRect/>
            </a:gradFill>
          </a:ln>
        </p:spPr>
        <p:txBody>
          <a:bodyPr bIns="144000" anchor="b">
            <a:noAutofit/>
          </a:bodyPr>
          <a:lstStyle>
            <a:lvl1pPr>
              <a:lnSpc>
                <a:spcPct val="120000"/>
              </a:lnSpc>
              <a:defRPr sz="3000" cap="all" spc="75" baseline="0">
                <a:solidFill>
                  <a:schemeClr val="tx2"/>
                </a:solidFill>
              </a:defRPr>
            </a:lvl1pPr>
          </a:lstStyle>
          <a:p>
            <a:r>
              <a:rPr lang="hu-HU" dirty="0"/>
              <a:t>Mintacím szerkesztése</a:t>
            </a:r>
          </a:p>
        </p:txBody>
      </p:sp>
      <p:sp>
        <p:nvSpPr>
          <p:cNvPr id="23" name="Szöveg helye 2">
            <a:extLst>
              <a:ext uri="{FF2B5EF4-FFF2-40B4-BE49-F238E27FC236}">
                <a16:creationId xmlns:a16="http://schemas.microsoft.com/office/drawing/2014/main" id="{7AD3AEF0-EEC9-497F-8B15-C8297DB6A97D}"/>
              </a:ext>
            </a:extLst>
          </p:cNvPr>
          <p:cNvSpPr>
            <a:spLocks noGrp="1"/>
          </p:cNvSpPr>
          <p:nvPr>
            <p:ph type="body" sz="quarter" idx="17" hasCustomPrompt="1"/>
          </p:nvPr>
        </p:nvSpPr>
        <p:spPr>
          <a:xfrm>
            <a:off x="5399999" y="6316643"/>
            <a:ext cx="3600001" cy="369333"/>
          </a:xfrm>
        </p:spPr>
        <p:txBody>
          <a:bodyPr anchor="ctr">
            <a:noAutofit/>
          </a:bodyPr>
          <a:lstStyle>
            <a:lvl1pPr algn="l">
              <a:spcBef>
                <a:spcPts val="0"/>
              </a:spcBef>
              <a:defRPr sz="1350"/>
            </a:lvl1pPr>
          </a:lstStyle>
          <a:p>
            <a:pPr lvl="0"/>
            <a:r>
              <a:rPr lang="hu-HU" dirty="0"/>
              <a:t>Forrás | MNB</a:t>
            </a:r>
          </a:p>
        </p:txBody>
      </p:sp>
      <p:sp>
        <p:nvSpPr>
          <p:cNvPr id="24" name="Tartalom helye 3">
            <a:extLst>
              <a:ext uri="{FF2B5EF4-FFF2-40B4-BE49-F238E27FC236}">
                <a16:creationId xmlns:a16="http://schemas.microsoft.com/office/drawing/2014/main" id="{443B9895-50E0-4F70-9538-A82F0E772266}"/>
              </a:ext>
            </a:extLst>
          </p:cNvPr>
          <p:cNvSpPr>
            <a:spLocks noGrp="1"/>
          </p:cNvSpPr>
          <p:nvPr>
            <p:ph sz="quarter" idx="10" hasCustomPrompt="1"/>
          </p:nvPr>
        </p:nvSpPr>
        <p:spPr>
          <a:xfrm>
            <a:off x="517475" y="365129"/>
            <a:ext cx="4534946" cy="5193842"/>
          </a:xfrm>
        </p:spPr>
        <p:txBody>
          <a:bodyPr anchor="ctr"/>
          <a:lstStyle>
            <a:lvl1pPr algn="ctr">
              <a:defRPr/>
            </a:lvl1pPr>
          </a:lstStyle>
          <a:p>
            <a:pPr lvl="0"/>
            <a:r>
              <a:rPr lang="hu-HU" dirty="0"/>
              <a:t>Ábra / diagram</a:t>
            </a:r>
          </a:p>
        </p:txBody>
      </p:sp>
      <p:sp>
        <p:nvSpPr>
          <p:cNvPr id="25" name="Szöveg helye 5">
            <a:extLst>
              <a:ext uri="{FF2B5EF4-FFF2-40B4-BE49-F238E27FC236}">
                <a16:creationId xmlns:a16="http://schemas.microsoft.com/office/drawing/2014/main" id="{62358A1B-165E-4F6B-81B3-3E8B391590A8}"/>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26" name="Szöveg helye 5">
            <a:extLst>
              <a:ext uri="{FF2B5EF4-FFF2-40B4-BE49-F238E27FC236}">
                <a16:creationId xmlns:a16="http://schemas.microsoft.com/office/drawing/2014/main" id="{FD60B878-9459-4CFB-9A06-B09114F8CA89}"/>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spTree>
    <p:extLst>
      <p:ext uri="{BB962C8B-B14F-4D97-AF65-F5344CB8AC3E}">
        <p14:creationId xmlns:p14="http://schemas.microsoft.com/office/powerpoint/2010/main" val="1873624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örzsdia 2">
    <p:spTree>
      <p:nvGrpSpPr>
        <p:cNvPr id="1" name=""/>
        <p:cNvGrpSpPr/>
        <p:nvPr/>
      </p:nvGrpSpPr>
      <p:grpSpPr>
        <a:xfrm>
          <a:off x="0" y="0"/>
          <a:ext cx="0" cy="0"/>
          <a:chOff x="0" y="0"/>
          <a:chExt cx="0" cy="0"/>
        </a:xfrm>
      </p:grpSpPr>
      <p:sp>
        <p:nvSpPr>
          <p:cNvPr id="12" name="Téglalap 11">
            <a:extLst>
              <a:ext uri="{FF2B5EF4-FFF2-40B4-BE49-F238E27FC236}">
                <a16:creationId xmlns:a16="http://schemas.microsoft.com/office/drawing/2014/main" id="{232416D1-8352-4C9D-AB69-E103306AD2A5}"/>
              </a:ext>
            </a:extLst>
          </p:cNvPr>
          <p:cNvSpPr/>
          <p:nvPr/>
        </p:nvSpPr>
        <p:spPr>
          <a:xfrm flipV="1">
            <a:off x="0" y="-7370"/>
            <a:ext cx="3888000" cy="6048235"/>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17" name="Szöveg helye 2">
            <a:extLst>
              <a:ext uri="{FF2B5EF4-FFF2-40B4-BE49-F238E27FC236}">
                <a16:creationId xmlns:a16="http://schemas.microsoft.com/office/drawing/2014/main" id="{A2D54897-97BC-4AB6-A043-75DF451CB4B7}"/>
              </a:ext>
            </a:extLst>
          </p:cNvPr>
          <p:cNvSpPr>
            <a:spLocks noGrp="1"/>
          </p:cNvSpPr>
          <p:nvPr>
            <p:ph type="body" sz="quarter" idx="15" hasCustomPrompt="1"/>
          </p:nvPr>
        </p:nvSpPr>
        <p:spPr>
          <a:xfrm>
            <a:off x="982066" y="6316865"/>
            <a:ext cx="2827684" cy="361835"/>
          </a:xfrm>
        </p:spPr>
        <p:txBody>
          <a:bodyPr anchor="ctr">
            <a:noAutofit/>
          </a:bodyPr>
          <a:lstStyle>
            <a:lvl1pPr algn="r">
              <a:defRPr sz="1350"/>
            </a:lvl1pPr>
          </a:lstStyle>
          <a:p>
            <a:pPr lvl="0"/>
            <a:r>
              <a:rPr lang="hu-HU" dirty="0"/>
              <a:t>Forrás | MNB</a:t>
            </a:r>
          </a:p>
        </p:txBody>
      </p:sp>
      <p:sp>
        <p:nvSpPr>
          <p:cNvPr id="19" name="Szöveg helye 7">
            <a:extLst>
              <a:ext uri="{FF2B5EF4-FFF2-40B4-BE49-F238E27FC236}">
                <a16:creationId xmlns:a16="http://schemas.microsoft.com/office/drawing/2014/main" id="{507977F6-41ED-4021-9514-403C913B5B62}"/>
              </a:ext>
            </a:extLst>
          </p:cNvPr>
          <p:cNvSpPr>
            <a:spLocks noGrp="1"/>
          </p:cNvSpPr>
          <p:nvPr>
            <p:ph type="body" sz="quarter" idx="20" hasCustomPrompt="1"/>
          </p:nvPr>
        </p:nvSpPr>
        <p:spPr>
          <a:xfrm>
            <a:off x="209749" y="1887824"/>
            <a:ext cx="3600000" cy="3710173"/>
          </a:xfrm>
        </p:spPr>
        <p:txBody>
          <a:bodyPr>
            <a:normAutofit/>
          </a:bodyPr>
          <a:lstStyle>
            <a:lvl1pPr>
              <a:lnSpc>
                <a:spcPct val="120000"/>
              </a:lnSpc>
              <a:defRPr sz="2000">
                <a:solidFill>
                  <a:schemeClr val="tx2"/>
                </a:solidFill>
              </a:defRPr>
            </a:lvl1pPr>
          </a:lstStyle>
          <a:p>
            <a:pPr lvl="0"/>
            <a:r>
              <a:rPr lang="hu-HU" dirty="0"/>
              <a:t>Az ábrához tartozó magyarázat hosszabb kifejtése, egy vagy több mondatban, hivatkozások, megjegyzések helye…</a:t>
            </a:r>
          </a:p>
        </p:txBody>
      </p:sp>
      <p:sp>
        <p:nvSpPr>
          <p:cNvPr id="23" name="Cím 8">
            <a:extLst>
              <a:ext uri="{FF2B5EF4-FFF2-40B4-BE49-F238E27FC236}">
                <a16:creationId xmlns:a16="http://schemas.microsoft.com/office/drawing/2014/main" id="{E4FB3E16-AC8D-45AA-B9BF-06A9E74E6F1C}"/>
              </a:ext>
            </a:extLst>
          </p:cNvPr>
          <p:cNvSpPr>
            <a:spLocks noGrp="1"/>
          </p:cNvSpPr>
          <p:nvPr>
            <p:ph type="title"/>
          </p:nvPr>
        </p:nvSpPr>
        <p:spPr>
          <a:xfrm>
            <a:off x="209749" y="365129"/>
            <a:ext cx="3600000" cy="1325563"/>
          </a:xfrm>
          <a:ln>
            <a:gradFill flip="none" rotWithShape="1">
              <a:gsLst>
                <a:gs pos="1000">
                  <a:schemeClr val="accent1">
                    <a:lumMod val="5000"/>
                    <a:lumOff val="95000"/>
                  </a:schemeClr>
                </a:gs>
                <a:gs pos="1000">
                  <a:schemeClr val="bg1">
                    <a:alpha val="0"/>
                  </a:schemeClr>
                </a:gs>
              </a:gsLst>
              <a:lin ang="16200000" scaled="0"/>
              <a:tileRect/>
            </a:gradFill>
          </a:ln>
        </p:spPr>
        <p:txBody>
          <a:bodyPr bIns="144000" anchor="b">
            <a:normAutofit/>
          </a:bodyPr>
          <a:lstStyle>
            <a:lvl1pPr>
              <a:lnSpc>
                <a:spcPct val="120000"/>
              </a:lnSpc>
              <a:defRPr sz="3000" cap="all" spc="75" baseline="0">
                <a:solidFill>
                  <a:schemeClr val="tx2"/>
                </a:solidFill>
              </a:defRPr>
            </a:lvl1pPr>
          </a:lstStyle>
          <a:p>
            <a:r>
              <a:rPr lang="hu-HU" dirty="0"/>
              <a:t>Mintacím szerkesztése</a:t>
            </a:r>
          </a:p>
        </p:txBody>
      </p:sp>
      <p:grpSp>
        <p:nvGrpSpPr>
          <p:cNvPr id="24" name="Csoportba foglalás 23">
            <a:extLst>
              <a:ext uri="{FF2B5EF4-FFF2-40B4-BE49-F238E27FC236}">
                <a16:creationId xmlns:a16="http://schemas.microsoft.com/office/drawing/2014/main" id="{E11484FF-1675-41C3-818B-AB2F6DAAE4F2}"/>
              </a:ext>
            </a:extLst>
          </p:cNvPr>
          <p:cNvGrpSpPr>
            <a:grpSpLocks noChangeAspect="1"/>
          </p:cNvGrpSpPr>
          <p:nvPr/>
        </p:nvGrpSpPr>
        <p:grpSpPr>
          <a:xfrm>
            <a:off x="209232" y="5600914"/>
            <a:ext cx="916955" cy="916955"/>
            <a:chOff x="7979931" y="5555066"/>
            <a:chExt cx="1008650" cy="1008650"/>
          </a:xfrm>
        </p:grpSpPr>
        <p:sp>
          <p:nvSpPr>
            <p:cNvPr id="25" name="Ellipszis 24">
              <a:extLst>
                <a:ext uri="{FF2B5EF4-FFF2-40B4-BE49-F238E27FC236}">
                  <a16:creationId xmlns:a16="http://schemas.microsoft.com/office/drawing/2014/main" id="{80BD8AF3-1867-48AE-B2EB-9BB371E59B0B}"/>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26" name="Kép 25">
              <a:extLst>
                <a:ext uri="{FF2B5EF4-FFF2-40B4-BE49-F238E27FC236}">
                  <a16:creationId xmlns:a16="http://schemas.microsoft.com/office/drawing/2014/main" id="{FAE3769D-ED75-4170-9866-10C93F4A41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27" name="Szöveg helye 5">
            <a:extLst>
              <a:ext uri="{FF2B5EF4-FFF2-40B4-BE49-F238E27FC236}">
                <a16:creationId xmlns:a16="http://schemas.microsoft.com/office/drawing/2014/main" id="{DB20685B-301B-40ED-8D58-1BC4C293D334}"/>
              </a:ext>
            </a:extLst>
          </p:cNvPr>
          <p:cNvSpPr>
            <a:spLocks noGrp="1"/>
          </p:cNvSpPr>
          <p:nvPr>
            <p:ph type="body" sz="quarter" idx="18" hasCustomPrompt="1"/>
          </p:nvPr>
        </p:nvSpPr>
        <p:spPr>
          <a:xfrm>
            <a:off x="4225525" y="5841351"/>
            <a:ext cx="4536000" cy="444979"/>
          </a:xfrm>
        </p:spPr>
        <p:txBody>
          <a:bodyPr anchor="ctr">
            <a:normAutofit/>
          </a:bodyPr>
          <a:lstStyle>
            <a:lvl1pPr algn="ctr">
              <a:defRPr sz="1800" cap="all" spc="113" baseline="0"/>
            </a:lvl1pPr>
          </a:lstStyle>
          <a:p>
            <a:pPr lvl="0"/>
            <a:r>
              <a:rPr lang="hu-HU" dirty="0"/>
              <a:t>Ábra / Diagram címe </a:t>
            </a:r>
          </a:p>
        </p:txBody>
      </p:sp>
      <p:sp>
        <p:nvSpPr>
          <p:cNvPr id="28" name="Szöveg helye 5">
            <a:extLst>
              <a:ext uri="{FF2B5EF4-FFF2-40B4-BE49-F238E27FC236}">
                <a16:creationId xmlns:a16="http://schemas.microsoft.com/office/drawing/2014/main" id="{13D9A0A3-0A6C-4362-87DE-59B7198C713C}"/>
              </a:ext>
            </a:extLst>
          </p:cNvPr>
          <p:cNvSpPr>
            <a:spLocks noGrp="1"/>
          </p:cNvSpPr>
          <p:nvPr>
            <p:ph type="body" sz="quarter" idx="19" hasCustomPrompt="1"/>
          </p:nvPr>
        </p:nvSpPr>
        <p:spPr>
          <a:xfrm>
            <a:off x="4225525" y="6315176"/>
            <a:ext cx="4536000" cy="370800"/>
          </a:xfrm>
        </p:spPr>
        <p:txBody>
          <a:bodyPr anchor="ctr">
            <a:normAutofit/>
          </a:bodyPr>
          <a:lstStyle>
            <a:lvl1pPr algn="ctr">
              <a:defRPr sz="1350" cap="none" spc="113" baseline="0"/>
            </a:lvl1pPr>
          </a:lstStyle>
          <a:p>
            <a:pPr lvl="0"/>
            <a:r>
              <a:rPr lang="hu-HU" dirty="0"/>
              <a:t>Az ábra alcíme, évszám, korcsoport, egyéb</a:t>
            </a:r>
          </a:p>
        </p:txBody>
      </p:sp>
      <p:sp>
        <p:nvSpPr>
          <p:cNvPr id="29" name="Tartalom helye 3">
            <a:extLst>
              <a:ext uri="{FF2B5EF4-FFF2-40B4-BE49-F238E27FC236}">
                <a16:creationId xmlns:a16="http://schemas.microsoft.com/office/drawing/2014/main" id="{2930C90B-1E3C-41E7-9F75-83F7F2287384}"/>
              </a:ext>
            </a:extLst>
          </p:cNvPr>
          <p:cNvSpPr>
            <a:spLocks noGrp="1"/>
          </p:cNvSpPr>
          <p:nvPr>
            <p:ph sz="quarter" idx="10" hasCustomPrompt="1"/>
          </p:nvPr>
        </p:nvSpPr>
        <p:spPr>
          <a:xfrm>
            <a:off x="4225670" y="571670"/>
            <a:ext cx="4536000" cy="5055085"/>
          </a:xfrm>
        </p:spPr>
        <p:txBody>
          <a:bodyPr anchor="ctr"/>
          <a:lstStyle>
            <a:lvl1pPr algn="ctr">
              <a:defRPr/>
            </a:lvl1pPr>
          </a:lstStyle>
          <a:p>
            <a:pPr lvl="0"/>
            <a:r>
              <a:rPr lang="hu-HU" dirty="0"/>
              <a:t>Ábra / diagram</a:t>
            </a:r>
          </a:p>
        </p:txBody>
      </p:sp>
    </p:spTree>
    <p:extLst>
      <p:ext uri="{BB962C8B-B14F-4D97-AF65-F5344CB8AC3E}">
        <p14:creationId xmlns:p14="http://schemas.microsoft.com/office/powerpoint/2010/main" val="513760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örzsdia 3">
    <p:spTree>
      <p:nvGrpSpPr>
        <p:cNvPr id="1" name=""/>
        <p:cNvGrpSpPr/>
        <p:nvPr/>
      </p:nvGrpSpPr>
      <p:grpSpPr>
        <a:xfrm>
          <a:off x="0" y="0"/>
          <a:ext cx="0" cy="0"/>
          <a:chOff x="0" y="0"/>
          <a:chExt cx="0" cy="0"/>
        </a:xfrm>
      </p:grpSpPr>
      <p:sp>
        <p:nvSpPr>
          <p:cNvPr id="12" name="Téglalap 11">
            <a:extLst>
              <a:ext uri="{FF2B5EF4-FFF2-40B4-BE49-F238E27FC236}">
                <a16:creationId xmlns:a16="http://schemas.microsoft.com/office/drawing/2014/main" id="{72A46DC0-580F-4857-8317-082AAE9E86DC}"/>
              </a:ext>
            </a:extLst>
          </p:cNvPr>
          <p:cNvSpPr/>
          <p:nvPr/>
        </p:nvSpPr>
        <p:spPr>
          <a:xfrm flipV="1">
            <a:off x="5255664" y="-4"/>
            <a:ext cx="3888336" cy="3384000"/>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13" name="Cím 4">
            <a:extLst>
              <a:ext uri="{FF2B5EF4-FFF2-40B4-BE49-F238E27FC236}">
                <a16:creationId xmlns:a16="http://schemas.microsoft.com/office/drawing/2014/main" id="{5678F594-92B3-40FB-8F4D-BF90B71FEE82}"/>
              </a:ext>
            </a:extLst>
          </p:cNvPr>
          <p:cNvSpPr>
            <a:spLocks noGrp="1"/>
          </p:cNvSpPr>
          <p:nvPr>
            <p:ph type="title" hasCustomPrompt="1"/>
          </p:nvPr>
        </p:nvSpPr>
        <p:spPr>
          <a:xfrm>
            <a:off x="5399832" y="365129"/>
            <a:ext cx="3600000" cy="2892066"/>
          </a:xfrm>
          <a:ln>
            <a:noFill/>
          </a:ln>
        </p:spPr>
        <p:txBody>
          <a:bodyPr anchor="b">
            <a:normAutofit/>
          </a:bodyPr>
          <a:lstStyle>
            <a:lvl1pPr>
              <a:lnSpc>
                <a:spcPct val="120000"/>
              </a:lnSpc>
              <a:defRPr lang="hu-HU" sz="3000" cap="all" spc="75" baseline="0">
                <a:solidFill>
                  <a:schemeClr val="tx2"/>
                </a:solidFill>
                <a:latin typeface="Calibri" panose="020F0502020204030204" pitchFamily="34" charset="0"/>
                <a:cs typeface="Calibri" panose="020F0502020204030204" pitchFamily="34" charset="0"/>
              </a:defRPr>
            </a:lvl1pPr>
          </a:lstStyle>
          <a:p>
            <a:pPr marL="0" lvl="0">
              <a:lnSpc>
                <a:spcPct val="100000"/>
              </a:lnSpc>
            </a:pPr>
            <a:r>
              <a:rPr lang="hu-HU" dirty="0"/>
              <a:t>Több soros Mintacím szerkesztése</a:t>
            </a:r>
          </a:p>
        </p:txBody>
      </p:sp>
      <p:sp>
        <p:nvSpPr>
          <p:cNvPr id="19" name="Szöveg helye 2">
            <a:extLst>
              <a:ext uri="{FF2B5EF4-FFF2-40B4-BE49-F238E27FC236}">
                <a16:creationId xmlns:a16="http://schemas.microsoft.com/office/drawing/2014/main" id="{8233694C-4943-4A7D-BE48-B2660ABF2955}"/>
              </a:ext>
            </a:extLst>
          </p:cNvPr>
          <p:cNvSpPr>
            <a:spLocks noGrp="1"/>
          </p:cNvSpPr>
          <p:nvPr>
            <p:ph type="body" sz="quarter" idx="16" hasCustomPrompt="1"/>
          </p:nvPr>
        </p:nvSpPr>
        <p:spPr>
          <a:xfrm>
            <a:off x="5399832" y="3579212"/>
            <a:ext cx="3600000" cy="2550849"/>
          </a:xfrm>
        </p:spPr>
        <p:txBody>
          <a:bodyPr>
            <a:normAutofit/>
          </a:bodyPr>
          <a:lstStyle>
            <a:lvl1pPr>
              <a:lnSpc>
                <a:spcPct val="120000"/>
              </a:lnSpc>
              <a:defRPr sz="2000"/>
            </a:lvl1pPr>
          </a:lstStyle>
          <a:p>
            <a:pPr lvl="0"/>
            <a:r>
              <a:rPr lang="hu-HU" dirty="0"/>
              <a:t>Az ábrához tartozó </a:t>
            </a:r>
            <a:br>
              <a:rPr lang="hu-HU" dirty="0"/>
            </a:br>
            <a:r>
              <a:rPr lang="hu-HU" dirty="0"/>
              <a:t>magyarázat egy vagy több mondatban. Hivatkozások, megjegyzések és egy tartalmak helye.</a:t>
            </a:r>
          </a:p>
        </p:txBody>
      </p:sp>
      <p:sp>
        <p:nvSpPr>
          <p:cNvPr id="20" name="Tartalom helye 3">
            <a:extLst>
              <a:ext uri="{FF2B5EF4-FFF2-40B4-BE49-F238E27FC236}">
                <a16:creationId xmlns:a16="http://schemas.microsoft.com/office/drawing/2014/main" id="{23F20983-B6FB-42DD-91ED-468B9EAAA058}"/>
              </a:ext>
            </a:extLst>
          </p:cNvPr>
          <p:cNvSpPr>
            <a:spLocks noGrp="1"/>
          </p:cNvSpPr>
          <p:nvPr>
            <p:ph sz="quarter" idx="10" hasCustomPrompt="1"/>
          </p:nvPr>
        </p:nvSpPr>
        <p:spPr>
          <a:xfrm>
            <a:off x="517475" y="365129"/>
            <a:ext cx="4534946" cy="5193842"/>
          </a:xfrm>
        </p:spPr>
        <p:txBody>
          <a:bodyPr anchor="ctr"/>
          <a:lstStyle>
            <a:lvl1pPr algn="ctr">
              <a:defRPr/>
            </a:lvl1pPr>
          </a:lstStyle>
          <a:p>
            <a:pPr lvl="0"/>
            <a:r>
              <a:rPr lang="hu-HU" dirty="0"/>
              <a:t>Ábra / diagram</a:t>
            </a:r>
          </a:p>
        </p:txBody>
      </p:sp>
      <p:sp>
        <p:nvSpPr>
          <p:cNvPr id="21" name="Szöveg helye 2">
            <a:extLst>
              <a:ext uri="{FF2B5EF4-FFF2-40B4-BE49-F238E27FC236}">
                <a16:creationId xmlns:a16="http://schemas.microsoft.com/office/drawing/2014/main" id="{596EA518-1AF5-4030-BCE6-6AFA7A1D09A3}"/>
              </a:ext>
            </a:extLst>
          </p:cNvPr>
          <p:cNvSpPr>
            <a:spLocks noGrp="1"/>
          </p:cNvSpPr>
          <p:nvPr>
            <p:ph type="body" sz="quarter" idx="17" hasCustomPrompt="1"/>
          </p:nvPr>
        </p:nvSpPr>
        <p:spPr>
          <a:xfrm>
            <a:off x="5399832" y="6316643"/>
            <a:ext cx="3600000" cy="369333"/>
          </a:xfrm>
        </p:spPr>
        <p:txBody>
          <a:bodyPr anchor="ctr">
            <a:noAutofit/>
          </a:bodyPr>
          <a:lstStyle>
            <a:lvl1pPr algn="r">
              <a:spcBef>
                <a:spcPts val="0"/>
              </a:spcBef>
              <a:defRPr sz="1350"/>
            </a:lvl1pPr>
          </a:lstStyle>
          <a:p>
            <a:pPr lvl="0"/>
            <a:r>
              <a:rPr lang="hu-HU" dirty="0"/>
              <a:t>Forrás | MNB</a:t>
            </a:r>
          </a:p>
        </p:txBody>
      </p:sp>
      <p:sp>
        <p:nvSpPr>
          <p:cNvPr id="23" name="Szöveg helye 5">
            <a:extLst>
              <a:ext uri="{FF2B5EF4-FFF2-40B4-BE49-F238E27FC236}">
                <a16:creationId xmlns:a16="http://schemas.microsoft.com/office/drawing/2014/main" id="{3AF593BC-57A1-4BA1-B8B2-3C3906E5412C}"/>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24" name="Szöveg helye 5">
            <a:extLst>
              <a:ext uri="{FF2B5EF4-FFF2-40B4-BE49-F238E27FC236}">
                <a16:creationId xmlns:a16="http://schemas.microsoft.com/office/drawing/2014/main" id="{CD922AE4-7C86-483F-8C1F-C571DB7E6D9D}"/>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grpSp>
        <p:nvGrpSpPr>
          <p:cNvPr id="27" name="Csoportba foglalás 26">
            <a:extLst>
              <a:ext uri="{FF2B5EF4-FFF2-40B4-BE49-F238E27FC236}">
                <a16:creationId xmlns:a16="http://schemas.microsoft.com/office/drawing/2014/main" id="{F1984F91-C90F-4ADE-AB8F-4BD6428FB7CA}"/>
              </a:ext>
            </a:extLst>
          </p:cNvPr>
          <p:cNvGrpSpPr>
            <a:grpSpLocks noChangeAspect="1"/>
          </p:cNvGrpSpPr>
          <p:nvPr/>
        </p:nvGrpSpPr>
        <p:grpSpPr>
          <a:xfrm>
            <a:off x="8025779" y="2968169"/>
            <a:ext cx="916955" cy="916955"/>
            <a:chOff x="7979931" y="5555066"/>
            <a:chExt cx="1008650" cy="1008650"/>
          </a:xfrm>
        </p:grpSpPr>
        <p:sp>
          <p:nvSpPr>
            <p:cNvPr id="28" name="Ellipszis 27">
              <a:extLst>
                <a:ext uri="{FF2B5EF4-FFF2-40B4-BE49-F238E27FC236}">
                  <a16:creationId xmlns:a16="http://schemas.microsoft.com/office/drawing/2014/main" id="{4BE942ED-20A0-462C-9AA3-98A3D8EB06A3}"/>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29" name="Kép 28">
              <a:extLst>
                <a:ext uri="{FF2B5EF4-FFF2-40B4-BE49-F238E27FC236}">
                  <a16:creationId xmlns:a16="http://schemas.microsoft.com/office/drawing/2014/main" id="{9C25A85E-BCED-4D19-8B8D-AEDE48715F5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Tree>
    <p:extLst>
      <p:ext uri="{BB962C8B-B14F-4D97-AF65-F5344CB8AC3E}">
        <p14:creationId xmlns:p14="http://schemas.microsoft.com/office/powerpoint/2010/main" val="2202979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örzsdia 4">
    <p:spTree>
      <p:nvGrpSpPr>
        <p:cNvPr id="1" name=""/>
        <p:cNvGrpSpPr/>
        <p:nvPr/>
      </p:nvGrpSpPr>
      <p:grpSpPr>
        <a:xfrm>
          <a:off x="0" y="0"/>
          <a:ext cx="0" cy="0"/>
          <a:chOff x="0" y="0"/>
          <a:chExt cx="0" cy="0"/>
        </a:xfrm>
      </p:grpSpPr>
      <p:sp>
        <p:nvSpPr>
          <p:cNvPr id="12" name="Téglalap 11">
            <a:extLst>
              <a:ext uri="{FF2B5EF4-FFF2-40B4-BE49-F238E27FC236}">
                <a16:creationId xmlns:a16="http://schemas.microsoft.com/office/drawing/2014/main" id="{0AD6B8B2-D23E-4691-9AAC-7EDDD28611E6}"/>
              </a:ext>
            </a:extLst>
          </p:cNvPr>
          <p:cNvSpPr/>
          <p:nvPr/>
        </p:nvSpPr>
        <p:spPr>
          <a:xfrm flipV="1">
            <a:off x="5256000" y="-3"/>
            <a:ext cx="3888000" cy="1663375"/>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13" name="Cím 4">
            <a:extLst>
              <a:ext uri="{FF2B5EF4-FFF2-40B4-BE49-F238E27FC236}">
                <a16:creationId xmlns:a16="http://schemas.microsoft.com/office/drawing/2014/main" id="{8FFDDC65-6164-4CCB-B333-E1644A4AB02B}"/>
              </a:ext>
            </a:extLst>
          </p:cNvPr>
          <p:cNvSpPr>
            <a:spLocks noGrp="1"/>
          </p:cNvSpPr>
          <p:nvPr>
            <p:ph type="title" hasCustomPrompt="1"/>
          </p:nvPr>
        </p:nvSpPr>
        <p:spPr>
          <a:xfrm>
            <a:off x="5397424" y="365129"/>
            <a:ext cx="3600000" cy="998976"/>
          </a:xfrm>
          <a:ln>
            <a:noFill/>
          </a:ln>
        </p:spPr>
        <p:txBody>
          <a:bodyPr anchor="b">
            <a:noAutofit/>
          </a:bodyPr>
          <a:lstStyle>
            <a:lvl1pPr>
              <a:lnSpc>
                <a:spcPct val="120000"/>
              </a:lnSpc>
              <a:defRPr lang="hu-HU" sz="3000" cap="all" spc="75" baseline="0">
                <a:solidFill>
                  <a:schemeClr val="tx2"/>
                </a:solidFill>
                <a:latin typeface="Calibri" panose="020F0502020204030204" pitchFamily="34" charset="0"/>
                <a:cs typeface="Calibri" panose="020F0502020204030204" pitchFamily="34" charset="0"/>
              </a:defRPr>
            </a:lvl1pPr>
          </a:lstStyle>
          <a:p>
            <a:pPr marL="0" lvl="0">
              <a:lnSpc>
                <a:spcPct val="100000"/>
              </a:lnSpc>
            </a:pPr>
            <a:r>
              <a:rPr lang="hu-HU" dirty="0"/>
              <a:t>Rövid cím szerkesztése</a:t>
            </a:r>
          </a:p>
        </p:txBody>
      </p:sp>
      <p:sp>
        <p:nvSpPr>
          <p:cNvPr id="19" name="Szöveg helye 2">
            <a:extLst>
              <a:ext uri="{FF2B5EF4-FFF2-40B4-BE49-F238E27FC236}">
                <a16:creationId xmlns:a16="http://schemas.microsoft.com/office/drawing/2014/main" id="{5F09AFC3-B5CD-4E41-9D45-5F00B3C242B8}"/>
              </a:ext>
            </a:extLst>
          </p:cNvPr>
          <p:cNvSpPr>
            <a:spLocks noGrp="1"/>
          </p:cNvSpPr>
          <p:nvPr>
            <p:ph type="body" sz="quarter" idx="16" hasCustomPrompt="1"/>
          </p:nvPr>
        </p:nvSpPr>
        <p:spPr>
          <a:xfrm>
            <a:off x="5386454" y="1835397"/>
            <a:ext cx="3600000" cy="4294658"/>
          </a:xfrm>
        </p:spPr>
        <p:txBody>
          <a:bodyPr>
            <a:normAutofit/>
          </a:bodyPr>
          <a:lstStyle>
            <a:lvl1pPr>
              <a:lnSpc>
                <a:spcPct val="120000"/>
              </a:lnSpc>
              <a:defRPr sz="2000"/>
            </a:lvl1pPr>
          </a:lstStyle>
          <a:p>
            <a:pPr lvl="0"/>
            <a:r>
              <a:rPr lang="hu-HU" dirty="0"/>
              <a:t>Az ábrához tartozó </a:t>
            </a:r>
            <a:br>
              <a:rPr lang="hu-HU" dirty="0"/>
            </a:br>
            <a:r>
              <a:rPr lang="hu-HU" dirty="0"/>
              <a:t>magyarázat egy vagy több mondatban. Hivatkozások, megjegyzések és egyéb tartalmak helye.</a:t>
            </a:r>
          </a:p>
        </p:txBody>
      </p:sp>
      <p:sp>
        <p:nvSpPr>
          <p:cNvPr id="20" name="Szöveg helye 2">
            <a:extLst>
              <a:ext uri="{FF2B5EF4-FFF2-40B4-BE49-F238E27FC236}">
                <a16:creationId xmlns:a16="http://schemas.microsoft.com/office/drawing/2014/main" id="{66DB3B47-E5BD-4D9C-ABC4-FD9EFBDB8EF6}"/>
              </a:ext>
            </a:extLst>
          </p:cNvPr>
          <p:cNvSpPr>
            <a:spLocks noGrp="1"/>
          </p:cNvSpPr>
          <p:nvPr>
            <p:ph type="body" sz="quarter" idx="17" hasCustomPrompt="1"/>
          </p:nvPr>
        </p:nvSpPr>
        <p:spPr>
          <a:xfrm>
            <a:off x="5386454" y="6316643"/>
            <a:ext cx="3600000" cy="369333"/>
          </a:xfrm>
        </p:spPr>
        <p:txBody>
          <a:bodyPr anchor="ctr">
            <a:noAutofit/>
          </a:bodyPr>
          <a:lstStyle>
            <a:lvl1pPr algn="r">
              <a:spcBef>
                <a:spcPts val="0"/>
              </a:spcBef>
              <a:defRPr sz="1350"/>
            </a:lvl1pPr>
          </a:lstStyle>
          <a:p>
            <a:pPr lvl="0"/>
            <a:r>
              <a:rPr lang="hu-HU" dirty="0"/>
              <a:t>Forrás | MNB</a:t>
            </a:r>
          </a:p>
        </p:txBody>
      </p:sp>
      <p:grpSp>
        <p:nvGrpSpPr>
          <p:cNvPr id="21" name="Csoportba foglalás 20">
            <a:extLst>
              <a:ext uri="{FF2B5EF4-FFF2-40B4-BE49-F238E27FC236}">
                <a16:creationId xmlns:a16="http://schemas.microsoft.com/office/drawing/2014/main" id="{BD258CC9-59BD-4AFF-9FC5-6FC59D53E1B0}"/>
              </a:ext>
            </a:extLst>
          </p:cNvPr>
          <p:cNvGrpSpPr>
            <a:grpSpLocks noChangeAspect="1"/>
          </p:cNvGrpSpPr>
          <p:nvPr/>
        </p:nvGrpSpPr>
        <p:grpSpPr>
          <a:xfrm>
            <a:off x="8025779" y="1241912"/>
            <a:ext cx="916955" cy="916955"/>
            <a:chOff x="7979931" y="5555066"/>
            <a:chExt cx="1008650" cy="1008650"/>
          </a:xfrm>
        </p:grpSpPr>
        <p:sp>
          <p:nvSpPr>
            <p:cNvPr id="22" name="Ellipszis 21">
              <a:extLst>
                <a:ext uri="{FF2B5EF4-FFF2-40B4-BE49-F238E27FC236}">
                  <a16:creationId xmlns:a16="http://schemas.microsoft.com/office/drawing/2014/main" id="{5CF829C1-E4FA-4C2D-BE75-8FC9B14B8062}"/>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27" name="Kép 26">
              <a:extLst>
                <a:ext uri="{FF2B5EF4-FFF2-40B4-BE49-F238E27FC236}">
                  <a16:creationId xmlns:a16="http://schemas.microsoft.com/office/drawing/2014/main" id="{CF7E04B7-1E02-4476-A274-2A06E51F7C2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28" name="Tartalom helye 3">
            <a:extLst>
              <a:ext uri="{FF2B5EF4-FFF2-40B4-BE49-F238E27FC236}">
                <a16:creationId xmlns:a16="http://schemas.microsoft.com/office/drawing/2014/main" id="{02898BE7-775E-458D-B1BC-FD141877356D}"/>
              </a:ext>
            </a:extLst>
          </p:cNvPr>
          <p:cNvSpPr>
            <a:spLocks noGrp="1"/>
          </p:cNvSpPr>
          <p:nvPr>
            <p:ph sz="quarter" idx="10" hasCustomPrompt="1"/>
          </p:nvPr>
        </p:nvSpPr>
        <p:spPr>
          <a:xfrm>
            <a:off x="517475" y="365129"/>
            <a:ext cx="4534946" cy="5193842"/>
          </a:xfrm>
        </p:spPr>
        <p:txBody>
          <a:bodyPr anchor="ctr"/>
          <a:lstStyle>
            <a:lvl1pPr algn="ctr">
              <a:defRPr/>
            </a:lvl1pPr>
          </a:lstStyle>
          <a:p>
            <a:pPr lvl="0"/>
            <a:r>
              <a:rPr lang="hu-HU" dirty="0"/>
              <a:t>Ábra / diagram</a:t>
            </a:r>
          </a:p>
        </p:txBody>
      </p:sp>
      <p:sp>
        <p:nvSpPr>
          <p:cNvPr id="29" name="Szöveg helye 5">
            <a:extLst>
              <a:ext uri="{FF2B5EF4-FFF2-40B4-BE49-F238E27FC236}">
                <a16:creationId xmlns:a16="http://schemas.microsoft.com/office/drawing/2014/main" id="{ADE4F8FA-4D91-467C-95E1-115577AEB269}"/>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30" name="Szöveg helye 5">
            <a:extLst>
              <a:ext uri="{FF2B5EF4-FFF2-40B4-BE49-F238E27FC236}">
                <a16:creationId xmlns:a16="http://schemas.microsoft.com/office/drawing/2014/main" id="{4A364233-E73C-46A3-BB4E-EF9957745604}"/>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spTree>
    <p:extLst>
      <p:ext uri="{BB962C8B-B14F-4D97-AF65-F5344CB8AC3E}">
        <p14:creationId xmlns:p14="http://schemas.microsoft.com/office/powerpoint/2010/main" val="384080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örzsdia 5">
    <p:spTree>
      <p:nvGrpSpPr>
        <p:cNvPr id="1" name=""/>
        <p:cNvGrpSpPr/>
        <p:nvPr/>
      </p:nvGrpSpPr>
      <p:grpSpPr>
        <a:xfrm>
          <a:off x="0" y="0"/>
          <a:ext cx="0" cy="0"/>
          <a:chOff x="0" y="0"/>
          <a:chExt cx="0" cy="0"/>
        </a:xfrm>
      </p:grpSpPr>
      <p:sp>
        <p:nvSpPr>
          <p:cNvPr id="14" name="Téglalap 13">
            <a:extLst>
              <a:ext uri="{FF2B5EF4-FFF2-40B4-BE49-F238E27FC236}">
                <a16:creationId xmlns:a16="http://schemas.microsoft.com/office/drawing/2014/main" id="{F49FE928-4021-49BA-8B20-CA9BBBC6F1F1}"/>
              </a:ext>
            </a:extLst>
          </p:cNvPr>
          <p:cNvSpPr/>
          <p:nvPr/>
        </p:nvSpPr>
        <p:spPr>
          <a:xfrm>
            <a:off x="-1" y="293639"/>
            <a:ext cx="9144001" cy="635999"/>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Cím 1">
            <a:extLst>
              <a:ext uri="{FF2B5EF4-FFF2-40B4-BE49-F238E27FC236}">
                <a16:creationId xmlns:a16="http://schemas.microsoft.com/office/drawing/2014/main" id="{8E3F0C2D-FFFB-4442-865A-AFAC54F1BB8C}"/>
              </a:ext>
            </a:extLst>
          </p:cNvPr>
          <p:cNvSpPr>
            <a:spLocks noGrp="1"/>
          </p:cNvSpPr>
          <p:nvPr>
            <p:ph type="title"/>
          </p:nvPr>
        </p:nvSpPr>
        <p:spPr>
          <a:xfrm>
            <a:off x="478174" y="310448"/>
            <a:ext cx="7610642" cy="612000"/>
          </a:xfrm>
        </p:spPr>
        <p:txBody>
          <a:bodyPr vert="horz" lIns="91440" tIns="45720" rIns="91440" bIns="45720" rtlCol="0" anchor="ctr">
            <a:normAutofit/>
          </a:bodyPr>
          <a:lstStyle>
            <a:lvl1pPr>
              <a:defRPr lang="hu-HU" sz="3000" cap="all" spc="80" baseline="0">
                <a:solidFill>
                  <a:schemeClr val="tx2"/>
                </a:solidFill>
              </a:defRPr>
            </a:lvl1pPr>
          </a:lstStyle>
          <a:p>
            <a:pPr marL="0" lvl="0" indent="0">
              <a:lnSpc>
                <a:spcPct val="100000"/>
              </a:lnSpc>
              <a:spcBef>
                <a:spcPts val="0"/>
              </a:spcBef>
              <a:buFont typeface="Arial" panose="020B0604020202020204" pitchFamily="34" charset="0"/>
            </a:pPr>
            <a:r>
              <a:rPr lang="hu-HU" dirty="0"/>
              <a:t>Mintacím szerkesztése</a:t>
            </a:r>
          </a:p>
        </p:txBody>
      </p:sp>
      <p:sp>
        <p:nvSpPr>
          <p:cNvPr id="17" name="Szöveg helye 2">
            <a:extLst>
              <a:ext uri="{FF2B5EF4-FFF2-40B4-BE49-F238E27FC236}">
                <a16:creationId xmlns:a16="http://schemas.microsoft.com/office/drawing/2014/main" id="{9EAD14A0-CF7F-4FF1-BB24-9FD596609EE8}"/>
              </a:ext>
            </a:extLst>
          </p:cNvPr>
          <p:cNvSpPr>
            <a:spLocks noGrp="1"/>
          </p:cNvSpPr>
          <p:nvPr>
            <p:ph type="body" sz="quarter" idx="16" hasCustomPrompt="1"/>
          </p:nvPr>
        </p:nvSpPr>
        <p:spPr>
          <a:xfrm>
            <a:off x="5374967" y="1200845"/>
            <a:ext cx="3600000" cy="4929210"/>
          </a:xfrm>
        </p:spPr>
        <p:txBody>
          <a:bodyPr anchor="ctr">
            <a:normAutofit/>
          </a:bodyPr>
          <a:lstStyle>
            <a:lvl1pPr>
              <a:lnSpc>
                <a:spcPct val="120000"/>
              </a:lnSpc>
              <a:defRPr sz="2000"/>
            </a:lvl1pPr>
          </a:lstStyle>
          <a:p>
            <a:pPr lvl="0"/>
            <a:r>
              <a:rPr lang="hu-HU" dirty="0"/>
              <a:t>Az ábrához tartozó magyarázat egy vagy több mondatban. Hivatkozások, megjegyzések és egy tartalmak helye.</a:t>
            </a:r>
          </a:p>
        </p:txBody>
      </p:sp>
      <p:sp>
        <p:nvSpPr>
          <p:cNvPr id="18" name="Szöveg helye 2">
            <a:extLst>
              <a:ext uri="{FF2B5EF4-FFF2-40B4-BE49-F238E27FC236}">
                <a16:creationId xmlns:a16="http://schemas.microsoft.com/office/drawing/2014/main" id="{BDFF43FA-559E-4CC2-BA64-4A83B6A39BD4}"/>
              </a:ext>
            </a:extLst>
          </p:cNvPr>
          <p:cNvSpPr>
            <a:spLocks noGrp="1"/>
          </p:cNvSpPr>
          <p:nvPr>
            <p:ph type="body" sz="quarter" idx="17" hasCustomPrompt="1"/>
          </p:nvPr>
        </p:nvSpPr>
        <p:spPr>
          <a:xfrm>
            <a:off x="5382152" y="6316643"/>
            <a:ext cx="3600000" cy="369333"/>
          </a:xfrm>
        </p:spPr>
        <p:txBody>
          <a:bodyPr anchor="ctr">
            <a:noAutofit/>
          </a:bodyPr>
          <a:lstStyle>
            <a:lvl1pPr algn="r">
              <a:spcBef>
                <a:spcPts val="0"/>
              </a:spcBef>
              <a:defRPr sz="1350"/>
            </a:lvl1pPr>
          </a:lstStyle>
          <a:p>
            <a:pPr lvl="0"/>
            <a:r>
              <a:rPr lang="hu-HU" dirty="0"/>
              <a:t>Forrás | MNB</a:t>
            </a:r>
          </a:p>
        </p:txBody>
      </p:sp>
      <p:grpSp>
        <p:nvGrpSpPr>
          <p:cNvPr id="20" name="Csoportba foglalás 19">
            <a:extLst>
              <a:ext uri="{FF2B5EF4-FFF2-40B4-BE49-F238E27FC236}">
                <a16:creationId xmlns:a16="http://schemas.microsoft.com/office/drawing/2014/main" id="{1DDF96CC-2707-498B-9D47-F656111740F7}"/>
              </a:ext>
            </a:extLst>
          </p:cNvPr>
          <p:cNvGrpSpPr>
            <a:grpSpLocks noChangeAspect="1"/>
          </p:cNvGrpSpPr>
          <p:nvPr/>
        </p:nvGrpSpPr>
        <p:grpSpPr>
          <a:xfrm>
            <a:off x="8025779" y="156593"/>
            <a:ext cx="916955" cy="916955"/>
            <a:chOff x="7979931" y="5555066"/>
            <a:chExt cx="1008650" cy="1008650"/>
          </a:xfrm>
        </p:grpSpPr>
        <p:sp>
          <p:nvSpPr>
            <p:cNvPr id="21" name="Ellipszis 20">
              <a:extLst>
                <a:ext uri="{FF2B5EF4-FFF2-40B4-BE49-F238E27FC236}">
                  <a16:creationId xmlns:a16="http://schemas.microsoft.com/office/drawing/2014/main" id="{C01B383D-BBDA-4686-84F7-4C6CE7811593}"/>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22" name="Kép 21">
              <a:extLst>
                <a:ext uri="{FF2B5EF4-FFF2-40B4-BE49-F238E27FC236}">
                  <a16:creationId xmlns:a16="http://schemas.microsoft.com/office/drawing/2014/main" id="{F4A63ADB-B578-435E-BDB6-6E72222B8E7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26" name="Tartalom helye 3">
            <a:extLst>
              <a:ext uri="{FF2B5EF4-FFF2-40B4-BE49-F238E27FC236}">
                <a16:creationId xmlns:a16="http://schemas.microsoft.com/office/drawing/2014/main" id="{A5D8B0BB-C4C6-48D5-A4BA-AB0AB6F1B5C3}"/>
              </a:ext>
            </a:extLst>
          </p:cNvPr>
          <p:cNvSpPr>
            <a:spLocks noGrp="1"/>
          </p:cNvSpPr>
          <p:nvPr>
            <p:ph sz="quarter" idx="10" hasCustomPrompt="1"/>
          </p:nvPr>
        </p:nvSpPr>
        <p:spPr>
          <a:xfrm>
            <a:off x="517475" y="1200845"/>
            <a:ext cx="4534946" cy="4358126"/>
          </a:xfrm>
        </p:spPr>
        <p:txBody>
          <a:bodyPr anchor="ctr"/>
          <a:lstStyle>
            <a:lvl1pPr algn="ctr">
              <a:defRPr/>
            </a:lvl1pPr>
          </a:lstStyle>
          <a:p>
            <a:pPr lvl="0"/>
            <a:r>
              <a:rPr lang="hu-HU" dirty="0"/>
              <a:t>Ábra / diagram</a:t>
            </a:r>
          </a:p>
        </p:txBody>
      </p:sp>
      <p:sp>
        <p:nvSpPr>
          <p:cNvPr id="28" name="Szöveg helye 5">
            <a:extLst>
              <a:ext uri="{FF2B5EF4-FFF2-40B4-BE49-F238E27FC236}">
                <a16:creationId xmlns:a16="http://schemas.microsoft.com/office/drawing/2014/main" id="{1CAC9F08-C220-4C2B-80B9-1A6C9C33B69D}"/>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29" name="Szöveg helye 5">
            <a:extLst>
              <a:ext uri="{FF2B5EF4-FFF2-40B4-BE49-F238E27FC236}">
                <a16:creationId xmlns:a16="http://schemas.microsoft.com/office/drawing/2014/main" id="{0B3EA3D5-59BC-400F-9370-46BF346B1167}"/>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spTree>
    <p:extLst>
      <p:ext uri="{BB962C8B-B14F-4D97-AF65-F5344CB8AC3E}">
        <p14:creationId xmlns:p14="http://schemas.microsoft.com/office/powerpoint/2010/main" val="12801746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örzsdia 6">
    <p:spTree>
      <p:nvGrpSpPr>
        <p:cNvPr id="1" name=""/>
        <p:cNvGrpSpPr/>
        <p:nvPr/>
      </p:nvGrpSpPr>
      <p:grpSpPr>
        <a:xfrm>
          <a:off x="0" y="0"/>
          <a:ext cx="0" cy="0"/>
          <a:chOff x="0" y="0"/>
          <a:chExt cx="0" cy="0"/>
        </a:xfrm>
      </p:grpSpPr>
      <p:sp>
        <p:nvSpPr>
          <p:cNvPr id="11" name="Tartalom helye 3">
            <a:extLst>
              <a:ext uri="{FF2B5EF4-FFF2-40B4-BE49-F238E27FC236}">
                <a16:creationId xmlns:a16="http://schemas.microsoft.com/office/drawing/2014/main" id="{4DD4CFD9-DEB4-4FAD-A942-9652D70A5E5C}"/>
              </a:ext>
            </a:extLst>
          </p:cNvPr>
          <p:cNvSpPr>
            <a:spLocks noGrp="1"/>
          </p:cNvSpPr>
          <p:nvPr>
            <p:ph sz="quarter" idx="10" hasCustomPrompt="1"/>
          </p:nvPr>
        </p:nvSpPr>
        <p:spPr>
          <a:xfrm>
            <a:off x="478176" y="1190675"/>
            <a:ext cx="8059483" cy="5047096"/>
          </a:xfrm>
        </p:spPr>
        <p:txBody>
          <a:bodyPr anchor="ctr"/>
          <a:lstStyle>
            <a:lvl1pPr algn="ctr">
              <a:defRPr/>
            </a:lvl1pPr>
          </a:lstStyle>
          <a:p>
            <a:pPr lvl="0"/>
            <a:r>
              <a:rPr lang="hu-HU" dirty="0"/>
              <a:t>Ábra / diagram</a:t>
            </a:r>
          </a:p>
        </p:txBody>
      </p:sp>
      <p:sp>
        <p:nvSpPr>
          <p:cNvPr id="12" name="Téglalap 11">
            <a:extLst>
              <a:ext uri="{FF2B5EF4-FFF2-40B4-BE49-F238E27FC236}">
                <a16:creationId xmlns:a16="http://schemas.microsoft.com/office/drawing/2014/main" id="{698EDC3C-F61C-4E0A-9B87-65FB0A6394C5}"/>
              </a:ext>
            </a:extLst>
          </p:cNvPr>
          <p:cNvSpPr/>
          <p:nvPr/>
        </p:nvSpPr>
        <p:spPr>
          <a:xfrm>
            <a:off x="-1" y="293639"/>
            <a:ext cx="9144001" cy="635999"/>
          </a:xfrm>
          <a:prstGeom prst="rect">
            <a:avLst/>
          </a:prstGeom>
          <a:pattFill prst="ltUpDiag">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Cím 1">
            <a:extLst>
              <a:ext uri="{FF2B5EF4-FFF2-40B4-BE49-F238E27FC236}">
                <a16:creationId xmlns:a16="http://schemas.microsoft.com/office/drawing/2014/main" id="{F15B2FEA-02B9-417D-A720-B3FC6191915F}"/>
              </a:ext>
            </a:extLst>
          </p:cNvPr>
          <p:cNvSpPr>
            <a:spLocks noGrp="1"/>
          </p:cNvSpPr>
          <p:nvPr>
            <p:ph type="title"/>
          </p:nvPr>
        </p:nvSpPr>
        <p:spPr>
          <a:xfrm>
            <a:off x="478174" y="310448"/>
            <a:ext cx="7610642" cy="612000"/>
          </a:xfrm>
        </p:spPr>
        <p:txBody>
          <a:bodyPr vert="horz" lIns="91440" tIns="45720" rIns="91440" bIns="45720" rtlCol="0" anchor="ctr">
            <a:normAutofit/>
          </a:bodyPr>
          <a:lstStyle>
            <a:lvl1pPr>
              <a:defRPr lang="hu-HU" sz="3000" cap="all" spc="80" baseline="0">
                <a:solidFill>
                  <a:schemeClr val="tx2"/>
                </a:solidFill>
              </a:defRPr>
            </a:lvl1pPr>
          </a:lstStyle>
          <a:p>
            <a:pPr marL="0" lvl="0" indent="0">
              <a:lnSpc>
                <a:spcPct val="100000"/>
              </a:lnSpc>
              <a:spcBef>
                <a:spcPts val="0"/>
              </a:spcBef>
              <a:buFont typeface="Arial" panose="020B0604020202020204" pitchFamily="34" charset="0"/>
            </a:pPr>
            <a:r>
              <a:rPr lang="hu-HU" dirty="0"/>
              <a:t>Mintacím szerkesztése</a:t>
            </a:r>
          </a:p>
        </p:txBody>
      </p:sp>
      <p:sp>
        <p:nvSpPr>
          <p:cNvPr id="15" name="Szöveg helye 2">
            <a:extLst>
              <a:ext uri="{FF2B5EF4-FFF2-40B4-BE49-F238E27FC236}">
                <a16:creationId xmlns:a16="http://schemas.microsoft.com/office/drawing/2014/main" id="{5DC307C6-FB29-457B-BF8E-A49D05DE79D5}"/>
              </a:ext>
            </a:extLst>
          </p:cNvPr>
          <p:cNvSpPr>
            <a:spLocks noGrp="1"/>
          </p:cNvSpPr>
          <p:nvPr>
            <p:ph type="body" sz="quarter" idx="17" hasCustomPrompt="1"/>
          </p:nvPr>
        </p:nvSpPr>
        <p:spPr>
          <a:xfrm>
            <a:off x="5382152" y="6316643"/>
            <a:ext cx="3600000" cy="369333"/>
          </a:xfrm>
        </p:spPr>
        <p:txBody>
          <a:bodyPr anchor="ctr">
            <a:noAutofit/>
          </a:bodyPr>
          <a:lstStyle>
            <a:lvl1pPr algn="r">
              <a:spcBef>
                <a:spcPts val="0"/>
              </a:spcBef>
              <a:defRPr sz="1350"/>
            </a:lvl1pPr>
          </a:lstStyle>
          <a:p>
            <a:pPr lvl="0"/>
            <a:r>
              <a:rPr lang="hu-HU" dirty="0"/>
              <a:t>Forrás | MNB</a:t>
            </a:r>
          </a:p>
        </p:txBody>
      </p:sp>
      <p:grpSp>
        <p:nvGrpSpPr>
          <p:cNvPr id="17" name="Csoportba foglalás 16">
            <a:extLst>
              <a:ext uri="{FF2B5EF4-FFF2-40B4-BE49-F238E27FC236}">
                <a16:creationId xmlns:a16="http://schemas.microsoft.com/office/drawing/2014/main" id="{2294AA46-0A5D-445B-8443-08F3C32D1209}"/>
              </a:ext>
            </a:extLst>
          </p:cNvPr>
          <p:cNvGrpSpPr>
            <a:grpSpLocks noChangeAspect="1"/>
          </p:cNvGrpSpPr>
          <p:nvPr/>
        </p:nvGrpSpPr>
        <p:grpSpPr>
          <a:xfrm>
            <a:off x="8025779" y="156593"/>
            <a:ext cx="916955" cy="916955"/>
            <a:chOff x="7979931" y="5555066"/>
            <a:chExt cx="1008650" cy="1008650"/>
          </a:xfrm>
        </p:grpSpPr>
        <p:sp>
          <p:nvSpPr>
            <p:cNvPr id="18" name="Ellipszis 17">
              <a:extLst>
                <a:ext uri="{FF2B5EF4-FFF2-40B4-BE49-F238E27FC236}">
                  <a16:creationId xmlns:a16="http://schemas.microsoft.com/office/drawing/2014/main" id="{2CB1EFAC-6859-48B0-8A0B-2C13EEC9EF12}"/>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9" name="Kép 18">
              <a:extLst>
                <a:ext uri="{FF2B5EF4-FFF2-40B4-BE49-F238E27FC236}">
                  <a16:creationId xmlns:a16="http://schemas.microsoft.com/office/drawing/2014/main" id="{A961BC90-D2F2-45FB-AF47-AE07F2977D2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Tree>
    <p:extLst>
      <p:ext uri="{BB962C8B-B14F-4D97-AF65-F5344CB8AC3E}">
        <p14:creationId xmlns:p14="http://schemas.microsoft.com/office/powerpoint/2010/main" val="3699223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Üres">
    <p:spTree>
      <p:nvGrpSpPr>
        <p:cNvPr id="1" name=""/>
        <p:cNvGrpSpPr/>
        <p:nvPr/>
      </p:nvGrpSpPr>
      <p:grpSpPr>
        <a:xfrm>
          <a:off x="0" y="0"/>
          <a:ext cx="0" cy="0"/>
          <a:chOff x="0" y="0"/>
          <a:chExt cx="0" cy="0"/>
        </a:xfrm>
      </p:grpSpPr>
    </p:spTree>
    <p:extLst>
      <p:ext uri="{BB962C8B-B14F-4D97-AF65-F5344CB8AC3E}">
        <p14:creationId xmlns:p14="http://schemas.microsoft.com/office/powerpoint/2010/main" val="45517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ejezet dia">
    <p:spTree>
      <p:nvGrpSpPr>
        <p:cNvPr id="1" name=""/>
        <p:cNvGrpSpPr/>
        <p:nvPr/>
      </p:nvGrpSpPr>
      <p:grpSpPr>
        <a:xfrm>
          <a:off x="0" y="0"/>
          <a:ext cx="0" cy="0"/>
          <a:chOff x="0" y="0"/>
          <a:chExt cx="0" cy="0"/>
        </a:xfrm>
      </p:grpSpPr>
      <p:sp>
        <p:nvSpPr>
          <p:cNvPr id="12" name="Téglalap 11">
            <a:extLst>
              <a:ext uri="{FF2B5EF4-FFF2-40B4-BE49-F238E27FC236}">
                <a16:creationId xmlns:a16="http://schemas.microsoft.com/office/drawing/2014/main" id="{B9832036-2788-4622-A64B-17EA6B541E33}"/>
              </a:ext>
            </a:extLst>
          </p:cNvPr>
          <p:cNvSpPr/>
          <p:nvPr/>
        </p:nvSpPr>
        <p:spPr>
          <a:xfrm>
            <a:off x="2" y="1"/>
            <a:ext cx="1400175" cy="6858000"/>
          </a:xfrm>
          <a:prstGeom prst="rect">
            <a:avLst/>
          </a:prstGeom>
          <a:gradFill>
            <a:gsLst>
              <a:gs pos="0">
                <a:srgbClr val="143777"/>
              </a:gs>
              <a:gs pos="100000">
                <a:schemeClr val="tx2">
                  <a:lumMod val="75000"/>
                  <a:lumOff val="2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pic>
        <p:nvPicPr>
          <p:cNvPr id="13" name="Kép 12">
            <a:extLst>
              <a:ext uri="{FF2B5EF4-FFF2-40B4-BE49-F238E27FC236}">
                <a16:creationId xmlns:a16="http://schemas.microsoft.com/office/drawing/2014/main" id="{5746DDF3-1237-4ABC-BE9B-40E07F652207}"/>
              </a:ext>
            </a:extLst>
          </p:cNvPr>
          <p:cNvPicPr>
            <a:picLocks noChangeAspect="1"/>
          </p:cNvPicPr>
          <p:nvPr/>
        </p:nvPicPr>
        <p:blipFill rotWithShape="1">
          <a:blip r:embed="rId2">
            <a:duotone>
              <a:prstClr val="black"/>
              <a:schemeClr val="tx2">
                <a:tint val="45000"/>
                <a:satMod val="400000"/>
              </a:schemeClr>
            </a:duotone>
            <a:extLst>
              <a:ext uri="{28A0092B-C50C-407E-A947-70E740481C1C}">
                <a14:useLocalDpi xmlns:a14="http://schemas.microsoft.com/office/drawing/2010/main" val="0"/>
              </a:ext>
            </a:extLst>
          </a:blip>
          <a:srcRect l="94" t="13954" r="50075" b="15166"/>
          <a:stretch/>
        </p:blipFill>
        <p:spPr>
          <a:xfrm>
            <a:off x="5637689" y="0"/>
            <a:ext cx="3497733" cy="6858000"/>
          </a:xfrm>
          <a:prstGeom prst="rect">
            <a:avLst/>
          </a:prstGeom>
        </p:spPr>
      </p:pic>
      <p:sp>
        <p:nvSpPr>
          <p:cNvPr id="16" name="Téglalap 15">
            <a:extLst>
              <a:ext uri="{FF2B5EF4-FFF2-40B4-BE49-F238E27FC236}">
                <a16:creationId xmlns:a16="http://schemas.microsoft.com/office/drawing/2014/main" id="{C5E54EA3-5DA1-484C-86ED-D48C079F35EE}"/>
              </a:ext>
            </a:extLst>
          </p:cNvPr>
          <p:cNvSpPr>
            <a:spLocks noChangeAspect="1"/>
          </p:cNvSpPr>
          <p:nvPr/>
        </p:nvSpPr>
        <p:spPr>
          <a:xfrm>
            <a:off x="5637689" y="-1"/>
            <a:ext cx="3506313" cy="6858001"/>
          </a:xfrm>
          <a:prstGeom prst="rect">
            <a:avLst/>
          </a:prstGeom>
          <a:gradFill flip="none" rotWithShape="1">
            <a:gsLst>
              <a:gs pos="0">
                <a:schemeClr val="bg1"/>
              </a:gs>
              <a:gs pos="99000">
                <a:schemeClr val="bg1">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grpSp>
        <p:nvGrpSpPr>
          <p:cNvPr id="2" name="Csoportba foglalás 1">
            <a:extLst>
              <a:ext uri="{FF2B5EF4-FFF2-40B4-BE49-F238E27FC236}">
                <a16:creationId xmlns:a16="http://schemas.microsoft.com/office/drawing/2014/main" id="{F8A1C6F4-B994-46B7-B604-2637090259BF}"/>
              </a:ext>
            </a:extLst>
          </p:cNvPr>
          <p:cNvGrpSpPr/>
          <p:nvPr/>
        </p:nvGrpSpPr>
        <p:grpSpPr>
          <a:xfrm>
            <a:off x="790749" y="2757743"/>
            <a:ext cx="1342514" cy="1342514"/>
            <a:chOff x="2398603" y="3656545"/>
            <a:chExt cx="1476765" cy="1476765"/>
          </a:xfrm>
        </p:grpSpPr>
        <p:sp>
          <p:nvSpPr>
            <p:cNvPr id="10" name="Ellipszis 9">
              <a:extLst>
                <a:ext uri="{FF2B5EF4-FFF2-40B4-BE49-F238E27FC236}">
                  <a16:creationId xmlns:a16="http://schemas.microsoft.com/office/drawing/2014/main" id="{A6271CBC-C030-43FF-85C3-A12DBA354E35}"/>
                </a:ext>
              </a:extLst>
            </p:cNvPr>
            <p:cNvSpPr>
              <a:spLocks noChangeAspect="1"/>
            </p:cNvSpPr>
            <p:nvPr/>
          </p:nvSpPr>
          <p:spPr>
            <a:xfrm>
              <a:off x="2398603" y="3656545"/>
              <a:ext cx="1476765" cy="147676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1" name="Kép 10">
              <a:extLst>
                <a:ext uri="{FF2B5EF4-FFF2-40B4-BE49-F238E27FC236}">
                  <a16:creationId xmlns:a16="http://schemas.microsoft.com/office/drawing/2014/main" id="{506F0F34-288C-4900-8715-CDD0E3BBBA9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679" t="13826" r="24393" b="13968"/>
            <a:stretch/>
          </p:blipFill>
          <p:spPr>
            <a:xfrm>
              <a:off x="2504762" y="3761508"/>
              <a:ext cx="1264444" cy="1266826"/>
            </a:xfrm>
            <a:prstGeom prst="rect">
              <a:avLst/>
            </a:prstGeom>
          </p:spPr>
        </p:pic>
      </p:grpSp>
      <p:pic>
        <p:nvPicPr>
          <p:cNvPr id="17" name="Kép 16">
            <a:extLst>
              <a:ext uri="{FF2B5EF4-FFF2-40B4-BE49-F238E27FC236}">
                <a16:creationId xmlns:a16="http://schemas.microsoft.com/office/drawing/2014/main" id="{66325AB9-9CA1-4E78-B77C-07464C8D6534}"/>
              </a:ext>
            </a:extLst>
          </p:cNvPr>
          <p:cNvPicPr>
            <a:picLocks noChangeAspect="1"/>
          </p:cNvPicPr>
          <p:nvPr/>
        </p:nvPicPr>
        <p:blipFill rotWithShape="1">
          <a:blip r:embed="rId2">
            <a:extLst>
              <a:ext uri="{28A0092B-C50C-407E-A947-70E740481C1C}">
                <a14:useLocalDpi xmlns:a14="http://schemas.microsoft.com/office/drawing/2010/main" val="0"/>
              </a:ext>
            </a:extLst>
          </a:blip>
          <a:srcRect l="49256"/>
          <a:stretch/>
        </p:blipFill>
        <p:spPr>
          <a:xfrm>
            <a:off x="8583" y="1129644"/>
            <a:ext cx="1762121" cy="4786769"/>
          </a:xfrm>
          <a:prstGeom prst="rect">
            <a:avLst/>
          </a:prstGeom>
        </p:spPr>
      </p:pic>
      <p:sp>
        <p:nvSpPr>
          <p:cNvPr id="3" name="Cím 2">
            <a:extLst>
              <a:ext uri="{FF2B5EF4-FFF2-40B4-BE49-F238E27FC236}">
                <a16:creationId xmlns:a16="http://schemas.microsoft.com/office/drawing/2014/main" id="{35A37BE2-9DE4-465D-8D3E-B086EDC1E814}"/>
              </a:ext>
            </a:extLst>
          </p:cNvPr>
          <p:cNvSpPr>
            <a:spLocks noGrp="1"/>
          </p:cNvSpPr>
          <p:nvPr>
            <p:ph type="title"/>
          </p:nvPr>
        </p:nvSpPr>
        <p:spPr>
          <a:xfrm>
            <a:off x="2229771" y="2824213"/>
            <a:ext cx="4983366" cy="1209562"/>
          </a:xfrm>
          <a:noFill/>
        </p:spPr>
        <p:txBody>
          <a:bodyPr wrap="square" rtlCol="0" anchor="ctr">
            <a:spAutoFit/>
          </a:bodyPr>
          <a:lstStyle>
            <a:lvl1pPr>
              <a:lnSpc>
                <a:spcPct val="110000"/>
              </a:lnSpc>
              <a:defRPr lang="hu-HU" sz="3300" cap="all" spc="225" baseline="0">
                <a:solidFill>
                  <a:schemeClr val="tx2"/>
                </a:solidFill>
                <a:latin typeface="+mn-lt"/>
                <a:ea typeface="+mn-ea"/>
                <a:cs typeface="+mn-cs"/>
              </a:defRPr>
            </a:lvl1pPr>
          </a:lstStyle>
          <a:p>
            <a:pPr marL="0" lvl="0" defTabSz="342900"/>
            <a:r>
              <a:rPr lang="en-US"/>
              <a:t>Click to edit Master title style</a:t>
            </a:r>
            <a:endParaRPr lang="hu-HU" dirty="0"/>
          </a:p>
        </p:txBody>
      </p:sp>
    </p:spTree>
    <p:extLst>
      <p:ext uri="{BB962C8B-B14F-4D97-AF65-F5344CB8AC3E}">
        <p14:creationId xmlns:p14="http://schemas.microsoft.com/office/powerpoint/2010/main" val="359095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örzsdia">
    <p:spTree>
      <p:nvGrpSpPr>
        <p:cNvPr id="1" name=""/>
        <p:cNvGrpSpPr/>
        <p:nvPr/>
      </p:nvGrpSpPr>
      <p:grpSpPr>
        <a:xfrm>
          <a:off x="0" y="0"/>
          <a:ext cx="0" cy="0"/>
          <a:chOff x="0" y="0"/>
          <a:chExt cx="0" cy="0"/>
        </a:xfrm>
      </p:grpSpPr>
      <p:sp>
        <p:nvSpPr>
          <p:cNvPr id="11" name="Téglalap 10">
            <a:extLst>
              <a:ext uri="{FF2B5EF4-FFF2-40B4-BE49-F238E27FC236}">
                <a16:creationId xmlns:a16="http://schemas.microsoft.com/office/drawing/2014/main" id="{9BA93E46-E304-457C-B4E5-97307FE0451E}"/>
              </a:ext>
            </a:extLst>
          </p:cNvPr>
          <p:cNvSpPr/>
          <p:nvPr/>
        </p:nvSpPr>
        <p:spPr>
          <a:xfrm flipV="1">
            <a:off x="5256000" y="-7372"/>
            <a:ext cx="3888000" cy="6048235"/>
          </a:xfrm>
          <a:prstGeom prst="rect">
            <a:avLst/>
          </a:prstGeom>
          <a:gradFill flip="none" rotWithShape="1">
            <a:gsLst>
              <a:gs pos="0">
                <a:schemeClr val="tx2">
                  <a:lumMod val="75000"/>
                  <a:lumOff val="25000"/>
                </a:schemeClr>
              </a:gs>
              <a:gs pos="100000">
                <a:schemeClr val="tx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10" name="Téglalap 9">
            <a:extLst>
              <a:ext uri="{FF2B5EF4-FFF2-40B4-BE49-F238E27FC236}">
                <a16:creationId xmlns:a16="http://schemas.microsoft.com/office/drawing/2014/main" id="{243A6DB6-4204-4902-B048-54DA76673F9E}"/>
              </a:ext>
            </a:extLst>
          </p:cNvPr>
          <p:cNvSpPr/>
          <p:nvPr/>
        </p:nvSpPr>
        <p:spPr>
          <a:xfrm>
            <a:off x="5256000" y="6119730"/>
            <a:ext cx="3888432" cy="738270"/>
          </a:xfrm>
          <a:prstGeom prst="rect">
            <a:avLst/>
          </a:prstGeom>
          <a:gradFill flip="none" rotWithShape="1">
            <a:gsLst>
              <a:gs pos="0">
                <a:schemeClr val="accent1">
                  <a:lumMod val="40000"/>
                  <a:lumOff val="60000"/>
                </a:schemeClr>
              </a:gs>
              <a:gs pos="100000">
                <a:schemeClr val="accent1">
                  <a:lumMod val="20000"/>
                  <a:lumOff val="8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grpSp>
        <p:nvGrpSpPr>
          <p:cNvPr id="2" name="Csoportba foglalás 1">
            <a:extLst>
              <a:ext uri="{FF2B5EF4-FFF2-40B4-BE49-F238E27FC236}">
                <a16:creationId xmlns:a16="http://schemas.microsoft.com/office/drawing/2014/main" id="{7714EFCE-D761-4920-A4FD-C7BB8DCD8C78}"/>
              </a:ext>
            </a:extLst>
          </p:cNvPr>
          <p:cNvGrpSpPr>
            <a:grpSpLocks noChangeAspect="1"/>
          </p:cNvGrpSpPr>
          <p:nvPr/>
        </p:nvGrpSpPr>
        <p:grpSpPr>
          <a:xfrm>
            <a:off x="8025779" y="5600914"/>
            <a:ext cx="916955" cy="916955"/>
            <a:chOff x="7979931" y="5555066"/>
            <a:chExt cx="1008650" cy="1008650"/>
          </a:xfrm>
        </p:grpSpPr>
        <p:sp>
          <p:nvSpPr>
            <p:cNvPr id="16" name="Ellipszis 15">
              <a:extLst>
                <a:ext uri="{FF2B5EF4-FFF2-40B4-BE49-F238E27FC236}">
                  <a16:creationId xmlns:a16="http://schemas.microsoft.com/office/drawing/2014/main" id="{350EBC85-C44A-49C8-B9C4-B37A7335002A}"/>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7" name="Kép 16">
              <a:extLst>
                <a:ext uri="{FF2B5EF4-FFF2-40B4-BE49-F238E27FC236}">
                  <a16:creationId xmlns:a16="http://schemas.microsoft.com/office/drawing/2014/main" id="{B1717237-3717-49F6-B135-8CF62385EDE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pic>
        <p:nvPicPr>
          <p:cNvPr id="27" name="Kép 26">
            <a:extLst>
              <a:ext uri="{FF2B5EF4-FFF2-40B4-BE49-F238E27FC236}">
                <a16:creationId xmlns:a16="http://schemas.microsoft.com/office/drawing/2014/main" id="{C9E3E7CF-F49B-4DF1-899B-52D5E5BE382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4" t="7806" r="50075" b="9197"/>
          <a:stretch/>
        </p:blipFill>
        <p:spPr>
          <a:xfrm rot="5400000">
            <a:off x="6809516" y="5815205"/>
            <a:ext cx="781401" cy="1306829"/>
          </a:xfrm>
          <a:prstGeom prst="rect">
            <a:avLst/>
          </a:prstGeom>
        </p:spPr>
      </p:pic>
      <p:sp>
        <p:nvSpPr>
          <p:cNvPr id="37" name="Szöveg helye 7">
            <a:extLst>
              <a:ext uri="{FF2B5EF4-FFF2-40B4-BE49-F238E27FC236}">
                <a16:creationId xmlns:a16="http://schemas.microsoft.com/office/drawing/2014/main" id="{02C34324-1D62-4033-965F-F0EE61C2802C}"/>
              </a:ext>
            </a:extLst>
          </p:cNvPr>
          <p:cNvSpPr>
            <a:spLocks noGrp="1"/>
          </p:cNvSpPr>
          <p:nvPr>
            <p:ph type="body" sz="quarter" idx="20" hasCustomPrompt="1"/>
          </p:nvPr>
        </p:nvSpPr>
        <p:spPr>
          <a:xfrm>
            <a:off x="5400000" y="1880323"/>
            <a:ext cx="3600000" cy="3717670"/>
          </a:xfrm>
        </p:spPr>
        <p:txBody>
          <a:bodyPr>
            <a:normAutofit/>
          </a:bodyPr>
          <a:lstStyle>
            <a:lvl1pPr>
              <a:lnSpc>
                <a:spcPct val="120000"/>
              </a:lnSpc>
              <a:defRPr sz="2000">
                <a:solidFill>
                  <a:schemeClr val="bg1"/>
                </a:solidFill>
              </a:defRPr>
            </a:lvl1pPr>
          </a:lstStyle>
          <a:p>
            <a:pPr lvl="0"/>
            <a:r>
              <a:rPr lang="hu-HU" dirty="0"/>
              <a:t>Az ábrához tartozó magyarázat hosszabb kifejtése, egy vagy több mondatban, hivatkozások, megjegyzések helye…</a:t>
            </a:r>
          </a:p>
        </p:txBody>
      </p:sp>
      <p:sp>
        <p:nvSpPr>
          <p:cNvPr id="38" name="Cím 8">
            <a:extLst>
              <a:ext uri="{FF2B5EF4-FFF2-40B4-BE49-F238E27FC236}">
                <a16:creationId xmlns:a16="http://schemas.microsoft.com/office/drawing/2014/main" id="{5DC3556C-9858-4CD8-AC57-BA798C8A3DED}"/>
              </a:ext>
            </a:extLst>
          </p:cNvPr>
          <p:cNvSpPr>
            <a:spLocks noGrp="1"/>
          </p:cNvSpPr>
          <p:nvPr>
            <p:ph type="title"/>
          </p:nvPr>
        </p:nvSpPr>
        <p:spPr>
          <a:xfrm>
            <a:off x="5400000" y="365129"/>
            <a:ext cx="3600000" cy="1325563"/>
          </a:xfrm>
          <a:ln>
            <a:gradFill flip="none" rotWithShape="1">
              <a:gsLst>
                <a:gs pos="1000">
                  <a:schemeClr val="accent1">
                    <a:lumMod val="5000"/>
                    <a:lumOff val="95000"/>
                  </a:schemeClr>
                </a:gs>
                <a:gs pos="1000">
                  <a:schemeClr val="bg1">
                    <a:alpha val="0"/>
                  </a:schemeClr>
                </a:gs>
              </a:gsLst>
              <a:lin ang="16200000" scaled="0"/>
              <a:tileRect/>
            </a:gradFill>
          </a:ln>
        </p:spPr>
        <p:txBody>
          <a:bodyPr bIns="144000" anchor="b">
            <a:noAutofit/>
          </a:bodyPr>
          <a:lstStyle>
            <a:lvl1pPr>
              <a:lnSpc>
                <a:spcPct val="120000"/>
              </a:lnSpc>
              <a:defRPr sz="3000" cap="all" spc="75" baseline="0">
                <a:solidFill>
                  <a:schemeClr val="bg1"/>
                </a:solidFill>
              </a:defRPr>
            </a:lvl1pPr>
          </a:lstStyle>
          <a:p>
            <a:r>
              <a:rPr lang="en-US"/>
              <a:t>Click to edit Master title style</a:t>
            </a:r>
            <a:endParaRPr lang="hu-HU" dirty="0"/>
          </a:p>
        </p:txBody>
      </p:sp>
      <p:sp>
        <p:nvSpPr>
          <p:cNvPr id="39" name="Szöveg helye 2">
            <a:extLst>
              <a:ext uri="{FF2B5EF4-FFF2-40B4-BE49-F238E27FC236}">
                <a16:creationId xmlns:a16="http://schemas.microsoft.com/office/drawing/2014/main" id="{39C7282D-11A0-4434-A196-D66513CD3977}"/>
              </a:ext>
            </a:extLst>
          </p:cNvPr>
          <p:cNvSpPr>
            <a:spLocks noGrp="1"/>
          </p:cNvSpPr>
          <p:nvPr>
            <p:ph type="body" sz="quarter" idx="17" hasCustomPrompt="1"/>
          </p:nvPr>
        </p:nvSpPr>
        <p:spPr>
          <a:xfrm>
            <a:off x="5399999" y="6316643"/>
            <a:ext cx="3600001" cy="369333"/>
          </a:xfrm>
        </p:spPr>
        <p:txBody>
          <a:bodyPr anchor="ctr">
            <a:noAutofit/>
          </a:bodyPr>
          <a:lstStyle>
            <a:lvl1pPr algn="l">
              <a:spcBef>
                <a:spcPts val="0"/>
              </a:spcBef>
              <a:defRPr sz="1350"/>
            </a:lvl1pPr>
          </a:lstStyle>
          <a:p>
            <a:pPr lvl="0"/>
            <a:r>
              <a:rPr lang="hu-HU" dirty="0"/>
              <a:t>Forrás | MNB</a:t>
            </a:r>
          </a:p>
        </p:txBody>
      </p:sp>
      <p:sp>
        <p:nvSpPr>
          <p:cNvPr id="19" name="Tartalom helye 3">
            <a:extLst>
              <a:ext uri="{FF2B5EF4-FFF2-40B4-BE49-F238E27FC236}">
                <a16:creationId xmlns:a16="http://schemas.microsoft.com/office/drawing/2014/main" id="{F44D6510-BF2B-4B8D-B8CB-9EBEB238AFE7}"/>
              </a:ext>
            </a:extLst>
          </p:cNvPr>
          <p:cNvSpPr>
            <a:spLocks noGrp="1"/>
          </p:cNvSpPr>
          <p:nvPr>
            <p:ph sz="quarter" idx="10" hasCustomPrompt="1"/>
          </p:nvPr>
        </p:nvSpPr>
        <p:spPr>
          <a:xfrm>
            <a:off x="517475" y="365129"/>
            <a:ext cx="4534946" cy="5193842"/>
          </a:xfrm>
        </p:spPr>
        <p:txBody>
          <a:bodyPr anchor="ctr"/>
          <a:lstStyle>
            <a:lvl1pPr algn="ctr">
              <a:defRPr/>
            </a:lvl1pPr>
          </a:lstStyle>
          <a:p>
            <a:pPr lvl="0"/>
            <a:r>
              <a:rPr lang="hu-HU" dirty="0"/>
              <a:t>Ábra / diagram</a:t>
            </a:r>
          </a:p>
        </p:txBody>
      </p:sp>
      <p:sp>
        <p:nvSpPr>
          <p:cNvPr id="20" name="Szöveg helye 5">
            <a:extLst>
              <a:ext uri="{FF2B5EF4-FFF2-40B4-BE49-F238E27FC236}">
                <a16:creationId xmlns:a16="http://schemas.microsoft.com/office/drawing/2014/main" id="{1B73FA26-82AB-4322-839E-DCCBF5E35E5F}"/>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21" name="Szöveg helye 5">
            <a:extLst>
              <a:ext uri="{FF2B5EF4-FFF2-40B4-BE49-F238E27FC236}">
                <a16:creationId xmlns:a16="http://schemas.microsoft.com/office/drawing/2014/main" id="{10434836-BF4A-430A-BDC7-2F0A9F649B33}"/>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spTree>
    <p:extLst>
      <p:ext uri="{BB962C8B-B14F-4D97-AF65-F5344CB8AC3E}">
        <p14:creationId xmlns:p14="http://schemas.microsoft.com/office/powerpoint/2010/main" val="299908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örzsdia 2">
    <p:spTree>
      <p:nvGrpSpPr>
        <p:cNvPr id="1" name=""/>
        <p:cNvGrpSpPr/>
        <p:nvPr/>
      </p:nvGrpSpPr>
      <p:grpSpPr>
        <a:xfrm>
          <a:off x="0" y="0"/>
          <a:ext cx="0" cy="0"/>
          <a:chOff x="0" y="0"/>
          <a:chExt cx="0" cy="0"/>
        </a:xfrm>
      </p:grpSpPr>
      <p:sp>
        <p:nvSpPr>
          <p:cNvPr id="11" name="Téglalap 10">
            <a:extLst>
              <a:ext uri="{FF2B5EF4-FFF2-40B4-BE49-F238E27FC236}">
                <a16:creationId xmlns:a16="http://schemas.microsoft.com/office/drawing/2014/main" id="{9BA93E46-E304-457C-B4E5-97307FE0451E}"/>
              </a:ext>
            </a:extLst>
          </p:cNvPr>
          <p:cNvSpPr/>
          <p:nvPr/>
        </p:nvSpPr>
        <p:spPr>
          <a:xfrm flipV="1">
            <a:off x="0" y="-7370"/>
            <a:ext cx="3888000" cy="6048235"/>
          </a:xfrm>
          <a:prstGeom prst="rect">
            <a:avLst/>
          </a:prstGeom>
          <a:gradFill flip="none" rotWithShape="1">
            <a:gsLst>
              <a:gs pos="0">
                <a:schemeClr val="tx2">
                  <a:lumMod val="75000"/>
                  <a:lumOff val="25000"/>
                </a:schemeClr>
              </a:gs>
              <a:gs pos="100000">
                <a:schemeClr val="tx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10" name="Téglalap 9">
            <a:extLst>
              <a:ext uri="{FF2B5EF4-FFF2-40B4-BE49-F238E27FC236}">
                <a16:creationId xmlns:a16="http://schemas.microsoft.com/office/drawing/2014/main" id="{243A6DB6-4204-4902-B048-54DA76673F9E}"/>
              </a:ext>
            </a:extLst>
          </p:cNvPr>
          <p:cNvSpPr/>
          <p:nvPr/>
        </p:nvSpPr>
        <p:spPr>
          <a:xfrm>
            <a:off x="2" y="6119730"/>
            <a:ext cx="3888000" cy="738270"/>
          </a:xfrm>
          <a:prstGeom prst="rect">
            <a:avLst/>
          </a:prstGeom>
          <a:gradFill flip="none" rotWithShape="1">
            <a:gsLst>
              <a:gs pos="0">
                <a:schemeClr val="accent1">
                  <a:lumMod val="40000"/>
                  <a:lumOff val="60000"/>
                </a:schemeClr>
              </a:gs>
              <a:gs pos="100000">
                <a:schemeClr val="accent1">
                  <a:lumMod val="20000"/>
                  <a:lumOff val="8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pic>
        <p:nvPicPr>
          <p:cNvPr id="27" name="Kép 26">
            <a:extLst>
              <a:ext uri="{FF2B5EF4-FFF2-40B4-BE49-F238E27FC236}">
                <a16:creationId xmlns:a16="http://schemas.microsoft.com/office/drawing/2014/main" id="{C9E3E7CF-F49B-4DF1-899B-52D5E5BE382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4" t="7806" r="50075" b="9197"/>
          <a:stretch/>
        </p:blipFill>
        <p:spPr>
          <a:xfrm rot="5400000">
            <a:off x="1553302" y="5815205"/>
            <a:ext cx="781401" cy="1306829"/>
          </a:xfrm>
          <a:prstGeom prst="rect">
            <a:avLst/>
          </a:prstGeom>
        </p:spPr>
      </p:pic>
      <p:sp>
        <p:nvSpPr>
          <p:cNvPr id="3" name="Szöveg helye 2">
            <a:extLst>
              <a:ext uri="{FF2B5EF4-FFF2-40B4-BE49-F238E27FC236}">
                <a16:creationId xmlns:a16="http://schemas.microsoft.com/office/drawing/2014/main" id="{B1C46F0A-1AB8-4BCC-BAFC-1016B87CF06E}"/>
              </a:ext>
            </a:extLst>
          </p:cNvPr>
          <p:cNvSpPr>
            <a:spLocks noGrp="1"/>
          </p:cNvSpPr>
          <p:nvPr>
            <p:ph type="body" sz="quarter" idx="15" hasCustomPrompt="1"/>
          </p:nvPr>
        </p:nvSpPr>
        <p:spPr>
          <a:xfrm>
            <a:off x="982066" y="6316865"/>
            <a:ext cx="2827684" cy="361835"/>
          </a:xfrm>
        </p:spPr>
        <p:txBody>
          <a:bodyPr anchor="ctr">
            <a:noAutofit/>
          </a:bodyPr>
          <a:lstStyle>
            <a:lvl1pPr algn="r">
              <a:defRPr sz="1350"/>
            </a:lvl1pPr>
          </a:lstStyle>
          <a:p>
            <a:pPr lvl="0"/>
            <a:r>
              <a:rPr lang="hu-HU" dirty="0"/>
              <a:t>Forrás | MNB</a:t>
            </a:r>
          </a:p>
        </p:txBody>
      </p:sp>
      <p:sp>
        <p:nvSpPr>
          <p:cNvPr id="8" name="Szöveg helye 7">
            <a:extLst>
              <a:ext uri="{FF2B5EF4-FFF2-40B4-BE49-F238E27FC236}">
                <a16:creationId xmlns:a16="http://schemas.microsoft.com/office/drawing/2014/main" id="{CEC0966E-815A-4B33-9F0C-B8A5DD6DD6CE}"/>
              </a:ext>
            </a:extLst>
          </p:cNvPr>
          <p:cNvSpPr>
            <a:spLocks noGrp="1"/>
          </p:cNvSpPr>
          <p:nvPr>
            <p:ph type="body" sz="quarter" idx="20" hasCustomPrompt="1"/>
          </p:nvPr>
        </p:nvSpPr>
        <p:spPr>
          <a:xfrm>
            <a:off x="209749" y="1887824"/>
            <a:ext cx="3600000" cy="3710173"/>
          </a:xfrm>
        </p:spPr>
        <p:txBody>
          <a:bodyPr>
            <a:normAutofit/>
          </a:bodyPr>
          <a:lstStyle>
            <a:lvl1pPr>
              <a:lnSpc>
                <a:spcPct val="120000"/>
              </a:lnSpc>
              <a:defRPr sz="2000">
                <a:solidFill>
                  <a:schemeClr val="bg1"/>
                </a:solidFill>
              </a:defRPr>
            </a:lvl1pPr>
          </a:lstStyle>
          <a:p>
            <a:pPr lvl="0"/>
            <a:r>
              <a:rPr lang="hu-HU" dirty="0"/>
              <a:t>Az ábrához tartozó magyarázat hosszabb kifejtése, egy vagy több mondatban, hivatkozások, megjegyzések helye…</a:t>
            </a:r>
          </a:p>
        </p:txBody>
      </p:sp>
      <p:sp>
        <p:nvSpPr>
          <p:cNvPr id="9" name="Cím 8">
            <a:extLst>
              <a:ext uri="{FF2B5EF4-FFF2-40B4-BE49-F238E27FC236}">
                <a16:creationId xmlns:a16="http://schemas.microsoft.com/office/drawing/2014/main" id="{C75D0434-E8E8-440E-8707-77DCFF370B8D}"/>
              </a:ext>
            </a:extLst>
          </p:cNvPr>
          <p:cNvSpPr>
            <a:spLocks noGrp="1"/>
          </p:cNvSpPr>
          <p:nvPr>
            <p:ph type="title"/>
          </p:nvPr>
        </p:nvSpPr>
        <p:spPr>
          <a:xfrm>
            <a:off x="209749" y="365129"/>
            <a:ext cx="3600000" cy="1325563"/>
          </a:xfrm>
          <a:ln>
            <a:gradFill flip="none" rotWithShape="1">
              <a:gsLst>
                <a:gs pos="1000">
                  <a:schemeClr val="accent1">
                    <a:lumMod val="5000"/>
                    <a:lumOff val="95000"/>
                  </a:schemeClr>
                </a:gs>
                <a:gs pos="1000">
                  <a:schemeClr val="bg1">
                    <a:alpha val="0"/>
                  </a:schemeClr>
                </a:gs>
              </a:gsLst>
              <a:lin ang="16200000" scaled="0"/>
              <a:tileRect/>
            </a:gradFill>
          </a:ln>
        </p:spPr>
        <p:txBody>
          <a:bodyPr bIns="144000" anchor="b">
            <a:normAutofit/>
          </a:bodyPr>
          <a:lstStyle>
            <a:lvl1pPr>
              <a:lnSpc>
                <a:spcPct val="120000"/>
              </a:lnSpc>
              <a:defRPr sz="3000" cap="all" spc="75" baseline="0">
                <a:solidFill>
                  <a:schemeClr val="bg1"/>
                </a:solidFill>
              </a:defRPr>
            </a:lvl1pPr>
          </a:lstStyle>
          <a:p>
            <a:r>
              <a:rPr lang="en-US"/>
              <a:t>Click to edit Master title style</a:t>
            </a:r>
            <a:endParaRPr lang="hu-HU" dirty="0"/>
          </a:p>
        </p:txBody>
      </p:sp>
      <p:grpSp>
        <p:nvGrpSpPr>
          <p:cNvPr id="16" name="Csoportba foglalás 15">
            <a:extLst>
              <a:ext uri="{FF2B5EF4-FFF2-40B4-BE49-F238E27FC236}">
                <a16:creationId xmlns:a16="http://schemas.microsoft.com/office/drawing/2014/main" id="{CCB2BA63-84A4-4546-87A0-D9DA49F8D53E}"/>
              </a:ext>
            </a:extLst>
          </p:cNvPr>
          <p:cNvGrpSpPr>
            <a:grpSpLocks noChangeAspect="1"/>
          </p:cNvGrpSpPr>
          <p:nvPr/>
        </p:nvGrpSpPr>
        <p:grpSpPr>
          <a:xfrm>
            <a:off x="209232" y="5600914"/>
            <a:ext cx="916955" cy="916955"/>
            <a:chOff x="7979931" y="5555066"/>
            <a:chExt cx="1008650" cy="1008650"/>
          </a:xfrm>
        </p:grpSpPr>
        <p:sp>
          <p:nvSpPr>
            <p:cNvPr id="17" name="Ellipszis 16">
              <a:extLst>
                <a:ext uri="{FF2B5EF4-FFF2-40B4-BE49-F238E27FC236}">
                  <a16:creationId xmlns:a16="http://schemas.microsoft.com/office/drawing/2014/main" id="{3603E696-F6AE-4DB9-AB6F-CC64995919F9}"/>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9" name="Kép 18">
              <a:extLst>
                <a:ext uri="{FF2B5EF4-FFF2-40B4-BE49-F238E27FC236}">
                  <a16:creationId xmlns:a16="http://schemas.microsoft.com/office/drawing/2014/main" id="{71F5F168-646F-4B5E-804F-43C25045159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23" name="Szöveg helye 5">
            <a:extLst>
              <a:ext uri="{FF2B5EF4-FFF2-40B4-BE49-F238E27FC236}">
                <a16:creationId xmlns:a16="http://schemas.microsoft.com/office/drawing/2014/main" id="{F0C73910-03DB-4031-A496-E4DE431BA812}"/>
              </a:ext>
            </a:extLst>
          </p:cNvPr>
          <p:cNvSpPr>
            <a:spLocks noGrp="1"/>
          </p:cNvSpPr>
          <p:nvPr>
            <p:ph type="body" sz="quarter" idx="18" hasCustomPrompt="1"/>
          </p:nvPr>
        </p:nvSpPr>
        <p:spPr>
          <a:xfrm>
            <a:off x="4225525" y="5841351"/>
            <a:ext cx="4536000" cy="444979"/>
          </a:xfrm>
        </p:spPr>
        <p:txBody>
          <a:bodyPr anchor="ctr">
            <a:normAutofit/>
          </a:bodyPr>
          <a:lstStyle>
            <a:lvl1pPr algn="ctr">
              <a:defRPr sz="1800" cap="all" spc="113" baseline="0"/>
            </a:lvl1pPr>
          </a:lstStyle>
          <a:p>
            <a:pPr lvl="0"/>
            <a:r>
              <a:rPr lang="hu-HU" dirty="0"/>
              <a:t>Ábra / Diagram címe </a:t>
            </a:r>
          </a:p>
        </p:txBody>
      </p:sp>
      <p:sp>
        <p:nvSpPr>
          <p:cNvPr id="24" name="Szöveg helye 5">
            <a:extLst>
              <a:ext uri="{FF2B5EF4-FFF2-40B4-BE49-F238E27FC236}">
                <a16:creationId xmlns:a16="http://schemas.microsoft.com/office/drawing/2014/main" id="{C303D8CD-B4C5-4351-A36C-57B8B61283DF}"/>
              </a:ext>
            </a:extLst>
          </p:cNvPr>
          <p:cNvSpPr>
            <a:spLocks noGrp="1"/>
          </p:cNvSpPr>
          <p:nvPr>
            <p:ph type="body" sz="quarter" idx="19" hasCustomPrompt="1"/>
          </p:nvPr>
        </p:nvSpPr>
        <p:spPr>
          <a:xfrm>
            <a:off x="4225525" y="6315176"/>
            <a:ext cx="4536000" cy="370800"/>
          </a:xfrm>
        </p:spPr>
        <p:txBody>
          <a:bodyPr anchor="ctr">
            <a:normAutofit/>
          </a:bodyPr>
          <a:lstStyle>
            <a:lvl1pPr algn="ctr">
              <a:defRPr sz="1350" cap="none" spc="113" baseline="0"/>
            </a:lvl1pPr>
          </a:lstStyle>
          <a:p>
            <a:pPr lvl="0"/>
            <a:r>
              <a:rPr lang="hu-HU" dirty="0"/>
              <a:t>Az ábra alcíme, évszám, korcsoport, egyéb</a:t>
            </a:r>
          </a:p>
        </p:txBody>
      </p:sp>
      <p:sp>
        <p:nvSpPr>
          <p:cNvPr id="25" name="Tartalom helye 3">
            <a:extLst>
              <a:ext uri="{FF2B5EF4-FFF2-40B4-BE49-F238E27FC236}">
                <a16:creationId xmlns:a16="http://schemas.microsoft.com/office/drawing/2014/main" id="{EB5270F9-D439-41A4-9A4D-1A79F3557827}"/>
              </a:ext>
            </a:extLst>
          </p:cNvPr>
          <p:cNvSpPr>
            <a:spLocks noGrp="1"/>
          </p:cNvSpPr>
          <p:nvPr>
            <p:ph sz="quarter" idx="10" hasCustomPrompt="1"/>
          </p:nvPr>
        </p:nvSpPr>
        <p:spPr>
          <a:xfrm>
            <a:off x="4225670" y="571670"/>
            <a:ext cx="4536000" cy="5055085"/>
          </a:xfrm>
        </p:spPr>
        <p:txBody>
          <a:bodyPr anchor="ctr"/>
          <a:lstStyle>
            <a:lvl1pPr algn="ctr">
              <a:defRPr/>
            </a:lvl1pPr>
          </a:lstStyle>
          <a:p>
            <a:pPr lvl="0"/>
            <a:r>
              <a:rPr lang="hu-HU" dirty="0"/>
              <a:t>Ábra / diagram</a:t>
            </a:r>
          </a:p>
        </p:txBody>
      </p:sp>
    </p:spTree>
    <p:extLst>
      <p:ext uri="{BB962C8B-B14F-4D97-AF65-F5344CB8AC3E}">
        <p14:creationId xmlns:p14="http://schemas.microsoft.com/office/powerpoint/2010/main" val="424375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örzsdia 3">
    <p:spTree>
      <p:nvGrpSpPr>
        <p:cNvPr id="1" name=""/>
        <p:cNvGrpSpPr/>
        <p:nvPr/>
      </p:nvGrpSpPr>
      <p:grpSpPr>
        <a:xfrm>
          <a:off x="0" y="0"/>
          <a:ext cx="0" cy="0"/>
          <a:chOff x="0" y="0"/>
          <a:chExt cx="0" cy="0"/>
        </a:xfrm>
      </p:grpSpPr>
      <p:sp>
        <p:nvSpPr>
          <p:cNvPr id="11" name="Téglalap 10">
            <a:extLst>
              <a:ext uri="{FF2B5EF4-FFF2-40B4-BE49-F238E27FC236}">
                <a16:creationId xmlns:a16="http://schemas.microsoft.com/office/drawing/2014/main" id="{9BA93E46-E304-457C-B4E5-97307FE0451E}"/>
              </a:ext>
            </a:extLst>
          </p:cNvPr>
          <p:cNvSpPr/>
          <p:nvPr/>
        </p:nvSpPr>
        <p:spPr>
          <a:xfrm flipV="1">
            <a:off x="5255664" y="-4"/>
            <a:ext cx="3888336" cy="3384000"/>
          </a:xfrm>
          <a:prstGeom prst="rect">
            <a:avLst/>
          </a:prstGeom>
          <a:gradFill flip="none" rotWithShape="1">
            <a:gsLst>
              <a:gs pos="0">
                <a:schemeClr val="tx2">
                  <a:lumMod val="75000"/>
                  <a:lumOff val="25000"/>
                </a:schemeClr>
              </a:gs>
              <a:gs pos="100000">
                <a:schemeClr val="tx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5" name="Cím 4">
            <a:extLst>
              <a:ext uri="{FF2B5EF4-FFF2-40B4-BE49-F238E27FC236}">
                <a16:creationId xmlns:a16="http://schemas.microsoft.com/office/drawing/2014/main" id="{BBA96685-E775-4D65-81A4-7D98E230E334}"/>
              </a:ext>
            </a:extLst>
          </p:cNvPr>
          <p:cNvSpPr>
            <a:spLocks noGrp="1"/>
          </p:cNvSpPr>
          <p:nvPr>
            <p:ph type="title" hasCustomPrompt="1"/>
          </p:nvPr>
        </p:nvSpPr>
        <p:spPr>
          <a:xfrm>
            <a:off x="5399832" y="365129"/>
            <a:ext cx="3600000" cy="2892066"/>
          </a:xfrm>
          <a:ln>
            <a:noFill/>
          </a:ln>
        </p:spPr>
        <p:txBody>
          <a:bodyPr anchor="b">
            <a:normAutofit/>
          </a:bodyPr>
          <a:lstStyle>
            <a:lvl1pPr>
              <a:lnSpc>
                <a:spcPct val="120000"/>
              </a:lnSpc>
              <a:defRPr lang="hu-HU" sz="3000" cap="all" spc="75" baseline="0">
                <a:solidFill>
                  <a:schemeClr val="bg1"/>
                </a:solidFill>
                <a:latin typeface="Calibri" panose="020F0502020204030204" pitchFamily="34" charset="0"/>
                <a:cs typeface="Calibri" panose="020F0502020204030204" pitchFamily="34" charset="0"/>
              </a:defRPr>
            </a:lvl1pPr>
          </a:lstStyle>
          <a:p>
            <a:pPr marL="0" lvl="0">
              <a:lnSpc>
                <a:spcPct val="100000"/>
              </a:lnSpc>
            </a:pPr>
            <a:r>
              <a:rPr lang="hu-HU" dirty="0"/>
              <a:t>Több soros Mintacím szerkesztése</a:t>
            </a:r>
          </a:p>
        </p:txBody>
      </p:sp>
      <p:sp>
        <p:nvSpPr>
          <p:cNvPr id="10" name="Téglalap 9">
            <a:extLst>
              <a:ext uri="{FF2B5EF4-FFF2-40B4-BE49-F238E27FC236}">
                <a16:creationId xmlns:a16="http://schemas.microsoft.com/office/drawing/2014/main" id="{243A6DB6-4204-4902-B048-54DA76673F9E}"/>
              </a:ext>
            </a:extLst>
          </p:cNvPr>
          <p:cNvSpPr/>
          <p:nvPr/>
        </p:nvSpPr>
        <p:spPr>
          <a:xfrm>
            <a:off x="5255664" y="3449169"/>
            <a:ext cx="3888767" cy="3408831"/>
          </a:xfrm>
          <a:prstGeom prst="rect">
            <a:avLst/>
          </a:prstGeom>
          <a:gradFill flip="none" rotWithShape="1">
            <a:gsLst>
              <a:gs pos="0">
                <a:schemeClr val="accent1">
                  <a:lumMod val="40000"/>
                  <a:lumOff val="60000"/>
                </a:schemeClr>
              </a:gs>
              <a:gs pos="100000">
                <a:schemeClr val="accent1">
                  <a:lumMod val="20000"/>
                  <a:lumOff val="8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pic>
        <p:nvPicPr>
          <p:cNvPr id="27" name="Kép 26">
            <a:extLst>
              <a:ext uri="{FF2B5EF4-FFF2-40B4-BE49-F238E27FC236}">
                <a16:creationId xmlns:a16="http://schemas.microsoft.com/office/drawing/2014/main" id="{C9E3E7CF-F49B-4DF1-899B-52D5E5BE382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4" t="7806" r="50075" b="9197"/>
          <a:stretch/>
        </p:blipFill>
        <p:spPr>
          <a:xfrm rot="5400000">
            <a:off x="6809346" y="5815205"/>
            <a:ext cx="781401" cy="1306829"/>
          </a:xfrm>
          <a:prstGeom prst="rect">
            <a:avLst/>
          </a:prstGeom>
        </p:spPr>
      </p:pic>
      <p:sp>
        <p:nvSpPr>
          <p:cNvPr id="3" name="Szöveg helye 2">
            <a:extLst>
              <a:ext uri="{FF2B5EF4-FFF2-40B4-BE49-F238E27FC236}">
                <a16:creationId xmlns:a16="http://schemas.microsoft.com/office/drawing/2014/main" id="{E3946156-F48D-415B-A39E-CE3FF05536B6}"/>
              </a:ext>
            </a:extLst>
          </p:cNvPr>
          <p:cNvSpPr>
            <a:spLocks noGrp="1"/>
          </p:cNvSpPr>
          <p:nvPr>
            <p:ph type="body" sz="quarter" idx="16" hasCustomPrompt="1"/>
          </p:nvPr>
        </p:nvSpPr>
        <p:spPr>
          <a:xfrm>
            <a:off x="5399832" y="3579212"/>
            <a:ext cx="3600000" cy="2550849"/>
          </a:xfrm>
        </p:spPr>
        <p:txBody>
          <a:bodyPr>
            <a:normAutofit/>
          </a:bodyPr>
          <a:lstStyle>
            <a:lvl1pPr>
              <a:lnSpc>
                <a:spcPct val="120000"/>
              </a:lnSpc>
              <a:defRPr sz="2000"/>
            </a:lvl1pPr>
          </a:lstStyle>
          <a:p>
            <a:pPr lvl="0"/>
            <a:r>
              <a:rPr lang="hu-HU" dirty="0"/>
              <a:t>Az ábrához tartozó </a:t>
            </a:r>
            <a:br>
              <a:rPr lang="hu-HU" dirty="0"/>
            </a:br>
            <a:r>
              <a:rPr lang="hu-HU" dirty="0"/>
              <a:t>magyarázat egy vagy több mondatban. Hivatkozások, megjegyzések és egy tartalmak helye.</a:t>
            </a:r>
          </a:p>
        </p:txBody>
      </p:sp>
      <p:sp>
        <p:nvSpPr>
          <p:cNvPr id="22" name="Tartalom helye 3">
            <a:extLst>
              <a:ext uri="{FF2B5EF4-FFF2-40B4-BE49-F238E27FC236}">
                <a16:creationId xmlns:a16="http://schemas.microsoft.com/office/drawing/2014/main" id="{828B175C-BEBE-4758-9D4B-D75CC083C912}"/>
              </a:ext>
            </a:extLst>
          </p:cNvPr>
          <p:cNvSpPr>
            <a:spLocks noGrp="1"/>
          </p:cNvSpPr>
          <p:nvPr>
            <p:ph sz="quarter" idx="10" hasCustomPrompt="1"/>
          </p:nvPr>
        </p:nvSpPr>
        <p:spPr>
          <a:xfrm>
            <a:off x="517475" y="365129"/>
            <a:ext cx="4534946" cy="5193842"/>
          </a:xfrm>
        </p:spPr>
        <p:txBody>
          <a:bodyPr anchor="ctr"/>
          <a:lstStyle>
            <a:lvl1pPr algn="ctr">
              <a:defRPr/>
            </a:lvl1pPr>
          </a:lstStyle>
          <a:p>
            <a:pPr lvl="0"/>
            <a:r>
              <a:rPr lang="hu-HU" dirty="0"/>
              <a:t>Ábra / diagram</a:t>
            </a:r>
          </a:p>
        </p:txBody>
      </p:sp>
      <p:sp>
        <p:nvSpPr>
          <p:cNvPr id="25" name="Szöveg helye 2">
            <a:extLst>
              <a:ext uri="{FF2B5EF4-FFF2-40B4-BE49-F238E27FC236}">
                <a16:creationId xmlns:a16="http://schemas.microsoft.com/office/drawing/2014/main" id="{D1B90F64-22FD-46A6-AD66-EACE5DE9A597}"/>
              </a:ext>
            </a:extLst>
          </p:cNvPr>
          <p:cNvSpPr>
            <a:spLocks noGrp="1"/>
          </p:cNvSpPr>
          <p:nvPr>
            <p:ph type="body" sz="quarter" idx="17" hasCustomPrompt="1"/>
          </p:nvPr>
        </p:nvSpPr>
        <p:spPr>
          <a:xfrm>
            <a:off x="5399832" y="6316643"/>
            <a:ext cx="3600000" cy="369333"/>
          </a:xfrm>
        </p:spPr>
        <p:txBody>
          <a:bodyPr anchor="ctr">
            <a:noAutofit/>
          </a:bodyPr>
          <a:lstStyle>
            <a:lvl1pPr algn="r">
              <a:spcBef>
                <a:spcPts val="0"/>
              </a:spcBef>
              <a:defRPr sz="1350"/>
            </a:lvl1pPr>
          </a:lstStyle>
          <a:p>
            <a:pPr lvl="0"/>
            <a:r>
              <a:rPr lang="hu-HU" dirty="0"/>
              <a:t>Forrás | MNB</a:t>
            </a:r>
          </a:p>
        </p:txBody>
      </p:sp>
      <p:sp>
        <p:nvSpPr>
          <p:cNvPr id="26" name="Szöveg helye 5">
            <a:extLst>
              <a:ext uri="{FF2B5EF4-FFF2-40B4-BE49-F238E27FC236}">
                <a16:creationId xmlns:a16="http://schemas.microsoft.com/office/drawing/2014/main" id="{62CF5B3C-7531-4D70-9104-C67EBB1CF80E}"/>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31" name="Szöveg helye 5">
            <a:extLst>
              <a:ext uri="{FF2B5EF4-FFF2-40B4-BE49-F238E27FC236}">
                <a16:creationId xmlns:a16="http://schemas.microsoft.com/office/drawing/2014/main" id="{B67782A7-14FB-488C-ADBF-95EC70AB2083}"/>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grpSp>
        <p:nvGrpSpPr>
          <p:cNvPr id="20" name="Csoportba foglalás 19">
            <a:extLst>
              <a:ext uri="{FF2B5EF4-FFF2-40B4-BE49-F238E27FC236}">
                <a16:creationId xmlns:a16="http://schemas.microsoft.com/office/drawing/2014/main" id="{713E5D64-A416-4407-A7A9-09466826ED7E}"/>
              </a:ext>
            </a:extLst>
          </p:cNvPr>
          <p:cNvGrpSpPr>
            <a:grpSpLocks noChangeAspect="1"/>
          </p:cNvGrpSpPr>
          <p:nvPr/>
        </p:nvGrpSpPr>
        <p:grpSpPr>
          <a:xfrm>
            <a:off x="8025779" y="2968169"/>
            <a:ext cx="916955" cy="916955"/>
            <a:chOff x="7979931" y="5555066"/>
            <a:chExt cx="1008650" cy="1008650"/>
          </a:xfrm>
        </p:grpSpPr>
        <p:sp>
          <p:nvSpPr>
            <p:cNvPr id="21" name="Ellipszis 20">
              <a:extLst>
                <a:ext uri="{FF2B5EF4-FFF2-40B4-BE49-F238E27FC236}">
                  <a16:creationId xmlns:a16="http://schemas.microsoft.com/office/drawing/2014/main" id="{D0A6B8B5-ED8C-481E-9B80-314EA5E96C08}"/>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23" name="Kép 22">
              <a:extLst>
                <a:ext uri="{FF2B5EF4-FFF2-40B4-BE49-F238E27FC236}">
                  <a16:creationId xmlns:a16="http://schemas.microsoft.com/office/drawing/2014/main" id="{7D9D7D4A-71F2-4FD6-A2E4-D41AE88DAF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Tree>
    <p:extLst>
      <p:ext uri="{BB962C8B-B14F-4D97-AF65-F5344CB8AC3E}">
        <p14:creationId xmlns:p14="http://schemas.microsoft.com/office/powerpoint/2010/main" val="80348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örzsdia 4">
    <p:spTree>
      <p:nvGrpSpPr>
        <p:cNvPr id="1" name=""/>
        <p:cNvGrpSpPr/>
        <p:nvPr/>
      </p:nvGrpSpPr>
      <p:grpSpPr>
        <a:xfrm>
          <a:off x="0" y="0"/>
          <a:ext cx="0" cy="0"/>
          <a:chOff x="0" y="0"/>
          <a:chExt cx="0" cy="0"/>
        </a:xfrm>
      </p:grpSpPr>
      <p:sp>
        <p:nvSpPr>
          <p:cNvPr id="11" name="Téglalap 10">
            <a:extLst>
              <a:ext uri="{FF2B5EF4-FFF2-40B4-BE49-F238E27FC236}">
                <a16:creationId xmlns:a16="http://schemas.microsoft.com/office/drawing/2014/main" id="{9BA93E46-E304-457C-B4E5-97307FE0451E}"/>
              </a:ext>
            </a:extLst>
          </p:cNvPr>
          <p:cNvSpPr/>
          <p:nvPr/>
        </p:nvSpPr>
        <p:spPr>
          <a:xfrm flipV="1">
            <a:off x="5256000" y="-3"/>
            <a:ext cx="3888000" cy="1663375"/>
          </a:xfrm>
          <a:prstGeom prst="rect">
            <a:avLst/>
          </a:prstGeom>
          <a:gradFill flip="none" rotWithShape="1">
            <a:gsLst>
              <a:gs pos="0">
                <a:schemeClr val="tx2">
                  <a:lumMod val="75000"/>
                  <a:lumOff val="25000"/>
                </a:schemeClr>
              </a:gs>
              <a:gs pos="100000">
                <a:schemeClr val="tx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5" name="Cím 4">
            <a:extLst>
              <a:ext uri="{FF2B5EF4-FFF2-40B4-BE49-F238E27FC236}">
                <a16:creationId xmlns:a16="http://schemas.microsoft.com/office/drawing/2014/main" id="{BBA96685-E775-4D65-81A4-7D98E230E334}"/>
              </a:ext>
            </a:extLst>
          </p:cNvPr>
          <p:cNvSpPr>
            <a:spLocks noGrp="1"/>
          </p:cNvSpPr>
          <p:nvPr>
            <p:ph type="title" hasCustomPrompt="1"/>
          </p:nvPr>
        </p:nvSpPr>
        <p:spPr>
          <a:xfrm>
            <a:off x="5397424" y="365129"/>
            <a:ext cx="3600000" cy="998976"/>
          </a:xfrm>
          <a:ln>
            <a:noFill/>
          </a:ln>
        </p:spPr>
        <p:txBody>
          <a:bodyPr anchor="b">
            <a:noAutofit/>
          </a:bodyPr>
          <a:lstStyle>
            <a:lvl1pPr>
              <a:lnSpc>
                <a:spcPct val="120000"/>
              </a:lnSpc>
              <a:defRPr lang="hu-HU" sz="3000" cap="all" spc="75" baseline="0">
                <a:solidFill>
                  <a:schemeClr val="bg1"/>
                </a:solidFill>
                <a:latin typeface="Calibri" panose="020F0502020204030204" pitchFamily="34" charset="0"/>
                <a:cs typeface="Calibri" panose="020F0502020204030204" pitchFamily="34" charset="0"/>
              </a:defRPr>
            </a:lvl1pPr>
          </a:lstStyle>
          <a:p>
            <a:pPr marL="0" lvl="0">
              <a:lnSpc>
                <a:spcPct val="100000"/>
              </a:lnSpc>
            </a:pPr>
            <a:r>
              <a:rPr lang="hu-HU" dirty="0"/>
              <a:t>Rövid cím szerkesztése</a:t>
            </a:r>
          </a:p>
        </p:txBody>
      </p:sp>
      <p:sp>
        <p:nvSpPr>
          <p:cNvPr id="10" name="Téglalap 9">
            <a:extLst>
              <a:ext uri="{FF2B5EF4-FFF2-40B4-BE49-F238E27FC236}">
                <a16:creationId xmlns:a16="http://schemas.microsoft.com/office/drawing/2014/main" id="{243A6DB6-4204-4902-B048-54DA76673F9E}"/>
              </a:ext>
            </a:extLst>
          </p:cNvPr>
          <p:cNvSpPr/>
          <p:nvPr/>
        </p:nvSpPr>
        <p:spPr>
          <a:xfrm>
            <a:off x="5256000" y="1729236"/>
            <a:ext cx="3888000" cy="5128764"/>
          </a:xfrm>
          <a:prstGeom prst="rect">
            <a:avLst/>
          </a:prstGeom>
          <a:gradFill flip="none" rotWithShape="1">
            <a:gsLst>
              <a:gs pos="0">
                <a:schemeClr val="accent1">
                  <a:lumMod val="40000"/>
                  <a:lumOff val="60000"/>
                </a:schemeClr>
              </a:gs>
              <a:gs pos="100000">
                <a:schemeClr val="accent1">
                  <a:lumMod val="20000"/>
                  <a:lumOff val="8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pic>
        <p:nvPicPr>
          <p:cNvPr id="27" name="Kép 26">
            <a:extLst>
              <a:ext uri="{FF2B5EF4-FFF2-40B4-BE49-F238E27FC236}">
                <a16:creationId xmlns:a16="http://schemas.microsoft.com/office/drawing/2014/main" id="{C9E3E7CF-F49B-4DF1-899B-52D5E5BE382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4" t="7806" r="50075" b="9197"/>
          <a:stretch/>
        </p:blipFill>
        <p:spPr>
          <a:xfrm rot="5400000">
            <a:off x="6809299" y="5815205"/>
            <a:ext cx="781401" cy="1306829"/>
          </a:xfrm>
          <a:prstGeom prst="rect">
            <a:avLst/>
          </a:prstGeom>
        </p:spPr>
      </p:pic>
      <p:sp>
        <p:nvSpPr>
          <p:cNvPr id="3" name="Szöveg helye 2">
            <a:extLst>
              <a:ext uri="{FF2B5EF4-FFF2-40B4-BE49-F238E27FC236}">
                <a16:creationId xmlns:a16="http://schemas.microsoft.com/office/drawing/2014/main" id="{E3946156-F48D-415B-A39E-CE3FF05536B6}"/>
              </a:ext>
            </a:extLst>
          </p:cNvPr>
          <p:cNvSpPr>
            <a:spLocks noGrp="1"/>
          </p:cNvSpPr>
          <p:nvPr>
            <p:ph type="body" sz="quarter" idx="16" hasCustomPrompt="1"/>
          </p:nvPr>
        </p:nvSpPr>
        <p:spPr>
          <a:xfrm>
            <a:off x="5386454" y="1835397"/>
            <a:ext cx="3600000" cy="4294658"/>
          </a:xfrm>
        </p:spPr>
        <p:txBody>
          <a:bodyPr>
            <a:normAutofit/>
          </a:bodyPr>
          <a:lstStyle>
            <a:lvl1pPr>
              <a:lnSpc>
                <a:spcPct val="120000"/>
              </a:lnSpc>
              <a:defRPr sz="2000"/>
            </a:lvl1pPr>
          </a:lstStyle>
          <a:p>
            <a:pPr lvl="0"/>
            <a:r>
              <a:rPr lang="hu-HU" dirty="0"/>
              <a:t>Az ábrához tartozó </a:t>
            </a:r>
            <a:br>
              <a:rPr lang="hu-HU" dirty="0"/>
            </a:br>
            <a:r>
              <a:rPr lang="hu-HU" dirty="0"/>
              <a:t>magyarázat egy vagy több mondatban. Hivatkozások, megjegyzések és egyéb tartalmak helye.</a:t>
            </a:r>
          </a:p>
        </p:txBody>
      </p:sp>
      <p:sp>
        <p:nvSpPr>
          <p:cNvPr id="23" name="Szöveg helye 2">
            <a:extLst>
              <a:ext uri="{FF2B5EF4-FFF2-40B4-BE49-F238E27FC236}">
                <a16:creationId xmlns:a16="http://schemas.microsoft.com/office/drawing/2014/main" id="{0B2D9C99-1C4E-4298-A997-389B38EEFC4B}"/>
              </a:ext>
            </a:extLst>
          </p:cNvPr>
          <p:cNvSpPr>
            <a:spLocks noGrp="1"/>
          </p:cNvSpPr>
          <p:nvPr>
            <p:ph type="body" sz="quarter" idx="17" hasCustomPrompt="1"/>
          </p:nvPr>
        </p:nvSpPr>
        <p:spPr>
          <a:xfrm>
            <a:off x="5386454" y="6316643"/>
            <a:ext cx="3600000" cy="369333"/>
          </a:xfrm>
        </p:spPr>
        <p:txBody>
          <a:bodyPr anchor="ctr">
            <a:noAutofit/>
          </a:bodyPr>
          <a:lstStyle>
            <a:lvl1pPr algn="r">
              <a:spcBef>
                <a:spcPts val="0"/>
              </a:spcBef>
              <a:defRPr sz="1350"/>
            </a:lvl1pPr>
          </a:lstStyle>
          <a:p>
            <a:pPr lvl="0"/>
            <a:r>
              <a:rPr lang="hu-HU" dirty="0"/>
              <a:t>Forrás | MNB</a:t>
            </a:r>
          </a:p>
        </p:txBody>
      </p:sp>
      <p:grpSp>
        <p:nvGrpSpPr>
          <p:cNvPr id="16" name="Csoportba foglalás 15">
            <a:extLst>
              <a:ext uri="{FF2B5EF4-FFF2-40B4-BE49-F238E27FC236}">
                <a16:creationId xmlns:a16="http://schemas.microsoft.com/office/drawing/2014/main" id="{3C8BD7F5-F845-4745-82FD-81504485B0BD}"/>
              </a:ext>
            </a:extLst>
          </p:cNvPr>
          <p:cNvGrpSpPr>
            <a:grpSpLocks noChangeAspect="1"/>
          </p:cNvGrpSpPr>
          <p:nvPr/>
        </p:nvGrpSpPr>
        <p:grpSpPr>
          <a:xfrm>
            <a:off x="8025779" y="1241912"/>
            <a:ext cx="916955" cy="916955"/>
            <a:chOff x="7979931" y="5555066"/>
            <a:chExt cx="1008650" cy="1008650"/>
          </a:xfrm>
        </p:grpSpPr>
        <p:sp>
          <p:nvSpPr>
            <p:cNvPr id="17" name="Ellipszis 16">
              <a:extLst>
                <a:ext uri="{FF2B5EF4-FFF2-40B4-BE49-F238E27FC236}">
                  <a16:creationId xmlns:a16="http://schemas.microsoft.com/office/drawing/2014/main" id="{725A775F-8F32-4260-A9DA-60C1222D4E95}"/>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9" name="Kép 18">
              <a:extLst>
                <a:ext uri="{FF2B5EF4-FFF2-40B4-BE49-F238E27FC236}">
                  <a16:creationId xmlns:a16="http://schemas.microsoft.com/office/drawing/2014/main" id="{D614204D-7C12-4091-98F5-6937A3747D8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20" name="Tartalom helye 3">
            <a:extLst>
              <a:ext uri="{FF2B5EF4-FFF2-40B4-BE49-F238E27FC236}">
                <a16:creationId xmlns:a16="http://schemas.microsoft.com/office/drawing/2014/main" id="{DC6DF135-3B7D-4956-9743-C8E623DF8DD0}"/>
              </a:ext>
            </a:extLst>
          </p:cNvPr>
          <p:cNvSpPr>
            <a:spLocks noGrp="1"/>
          </p:cNvSpPr>
          <p:nvPr>
            <p:ph sz="quarter" idx="10" hasCustomPrompt="1"/>
          </p:nvPr>
        </p:nvSpPr>
        <p:spPr>
          <a:xfrm>
            <a:off x="517475" y="365129"/>
            <a:ext cx="4534946" cy="5193842"/>
          </a:xfrm>
        </p:spPr>
        <p:txBody>
          <a:bodyPr anchor="ctr"/>
          <a:lstStyle>
            <a:lvl1pPr algn="ctr">
              <a:defRPr/>
            </a:lvl1pPr>
          </a:lstStyle>
          <a:p>
            <a:pPr lvl="0"/>
            <a:r>
              <a:rPr lang="hu-HU" dirty="0"/>
              <a:t>Ábra / diagram</a:t>
            </a:r>
          </a:p>
        </p:txBody>
      </p:sp>
      <p:sp>
        <p:nvSpPr>
          <p:cNvPr id="21" name="Szöveg helye 5">
            <a:extLst>
              <a:ext uri="{FF2B5EF4-FFF2-40B4-BE49-F238E27FC236}">
                <a16:creationId xmlns:a16="http://schemas.microsoft.com/office/drawing/2014/main" id="{42BB3DE8-1251-4064-8D6B-4B1FA45267A3}"/>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22" name="Szöveg helye 5">
            <a:extLst>
              <a:ext uri="{FF2B5EF4-FFF2-40B4-BE49-F238E27FC236}">
                <a16:creationId xmlns:a16="http://schemas.microsoft.com/office/drawing/2014/main" id="{A78D3E86-9993-4BC1-99AD-7D429BC36DA1}"/>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spTree>
    <p:extLst>
      <p:ext uri="{BB962C8B-B14F-4D97-AF65-F5344CB8AC3E}">
        <p14:creationId xmlns:p14="http://schemas.microsoft.com/office/powerpoint/2010/main" val="360071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örzsdia 5">
    <p:spTree>
      <p:nvGrpSpPr>
        <p:cNvPr id="1" name=""/>
        <p:cNvGrpSpPr/>
        <p:nvPr/>
      </p:nvGrpSpPr>
      <p:grpSpPr>
        <a:xfrm>
          <a:off x="0" y="0"/>
          <a:ext cx="0" cy="0"/>
          <a:chOff x="0" y="0"/>
          <a:chExt cx="0" cy="0"/>
        </a:xfrm>
      </p:grpSpPr>
      <p:sp>
        <p:nvSpPr>
          <p:cNvPr id="12" name="Téglalap 11">
            <a:extLst>
              <a:ext uri="{FF2B5EF4-FFF2-40B4-BE49-F238E27FC236}">
                <a16:creationId xmlns:a16="http://schemas.microsoft.com/office/drawing/2014/main" id="{894D9129-1CB5-417B-87D6-5893AB314D9E}"/>
              </a:ext>
            </a:extLst>
          </p:cNvPr>
          <p:cNvSpPr/>
          <p:nvPr/>
        </p:nvSpPr>
        <p:spPr>
          <a:xfrm>
            <a:off x="5184000" y="922448"/>
            <a:ext cx="3960000" cy="5935552"/>
          </a:xfrm>
          <a:prstGeom prst="rect">
            <a:avLst/>
          </a:prstGeom>
          <a:gradFill flip="none" rotWithShape="1">
            <a:gsLst>
              <a:gs pos="0">
                <a:schemeClr val="accent1">
                  <a:lumMod val="40000"/>
                  <a:lumOff val="60000"/>
                </a:schemeClr>
              </a:gs>
              <a:gs pos="100000">
                <a:schemeClr val="accent1">
                  <a:lumMod val="20000"/>
                  <a:lumOff val="8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sp>
        <p:nvSpPr>
          <p:cNvPr id="13" name="Téglalap 12">
            <a:extLst>
              <a:ext uri="{FF2B5EF4-FFF2-40B4-BE49-F238E27FC236}">
                <a16:creationId xmlns:a16="http://schemas.microsoft.com/office/drawing/2014/main" id="{98C45189-E75A-4873-AC6E-8DB275763272}"/>
              </a:ext>
            </a:extLst>
          </p:cNvPr>
          <p:cNvSpPr/>
          <p:nvPr/>
        </p:nvSpPr>
        <p:spPr>
          <a:xfrm>
            <a:off x="-1" y="293639"/>
            <a:ext cx="9144001" cy="635999"/>
          </a:xfrm>
          <a:prstGeom prst="rect">
            <a:avLst/>
          </a:prstGeom>
          <a:gradFill>
            <a:gsLst>
              <a:gs pos="9000">
                <a:schemeClr val="tx2">
                  <a:lumMod val="75000"/>
                  <a:lumOff val="25000"/>
                </a:schemeClr>
              </a:gs>
              <a:gs pos="95000">
                <a:schemeClr val="tx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Cím 1">
            <a:extLst>
              <a:ext uri="{FF2B5EF4-FFF2-40B4-BE49-F238E27FC236}">
                <a16:creationId xmlns:a16="http://schemas.microsoft.com/office/drawing/2014/main" id="{112F30A4-08F8-460C-90AB-68491CC3674B}"/>
              </a:ext>
            </a:extLst>
          </p:cNvPr>
          <p:cNvSpPr>
            <a:spLocks noGrp="1"/>
          </p:cNvSpPr>
          <p:nvPr>
            <p:ph type="title"/>
          </p:nvPr>
        </p:nvSpPr>
        <p:spPr>
          <a:xfrm>
            <a:off x="478174" y="310448"/>
            <a:ext cx="7610642" cy="612000"/>
          </a:xfrm>
        </p:spPr>
        <p:txBody>
          <a:bodyPr vert="horz" lIns="91440" tIns="45720" rIns="91440" bIns="45720" rtlCol="0" anchor="ctr">
            <a:normAutofit/>
          </a:bodyPr>
          <a:lstStyle>
            <a:lvl1pPr>
              <a:defRPr lang="hu-HU" sz="3000" cap="all" spc="80" baseline="0">
                <a:solidFill>
                  <a:schemeClr val="bg1"/>
                </a:solidFill>
              </a:defRPr>
            </a:lvl1pPr>
          </a:lstStyle>
          <a:p>
            <a:pPr marL="0" lvl="0" indent="0">
              <a:lnSpc>
                <a:spcPct val="100000"/>
              </a:lnSpc>
              <a:spcBef>
                <a:spcPts val="0"/>
              </a:spcBef>
              <a:buFont typeface="Arial" panose="020B0604020202020204" pitchFamily="34" charset="0"/>
            </a:pPr>
            <a:r>
              <a:rPr lang="en-US"/>
              <a:t>Click to edit Master title style</a:t>
            </a:r>
            <a:endParaRPr lang="hu-HU" dirty="0"/>
          </a:p>
        </p:txBody>
      </p:sp>
      <p:sp>
        <p:nvSpPr>
          <p:cNvPr id="27" name="Szöveg helye 2">
            <a:extLst>
              <a:ext uri="{FF2B5EF4-FFF2-40B4-BE49-F238E27FC236}">
                <a16:creationId xmlns:a16="http://schemas.microsoft.com/office/drawing/2014/main" id="{4291317A-D0C3-4FE3-A84C-AA2CE6A52AFF}"/>
              </a:ext>
            </a:extLst>
          </p:cNvPr>
          <p:cNvSpPr>
            <a:spLocks noGrp="1"/>
          </p:cNvSpPr>
          <p:nvPr>
            <p:ph type="body" sz="quarter" idx="16" hasCustomPrompt="1"/>
          </p:nvPr>
        </p:nvSpPr>
        <p:spPr>
          <a:xfrm>
            <a:off x="5374967" y="1200845"/>
            <a:ext cx="3600000" cy="4929210"/>
          </a:xfrm>
        </p:spPr>
        <p:txBody>
          <a:bodyPr anchor="ctr">
            <a:normAutofit/>
          </a:bodyPr>
          <a:lstStyle>
            <a:lvl1pPr>
              <a:lnSpc>
                <a:spcPct val="120000"/>
              </a:lnSpc>
              <a:defRPr sz="2000"/>
            </a:lvl1pPr>
          </a:lstStyle>
          <a:p>
            <a:pPr lvl="0"/>
            <a:r>
              <a:rPr lang="hu-HU" dirty="0"/>
              <a:t>Az ábrához tartozó magyarázat egy vagy több mondatban. Hivatkozások, megjegyzések és egy tartalmak helye.</a:t>
            </a:r>
          </a:p>
        </p:txBody>
      </p:sp>
      <p:sp>
        <p:nvSpPr>
          <p:cNvPr id="3" name="Szöveg helye 2">
            <a:extLst>
              <a:ext uri="{FF2B5EF4-FFF2-40B4-BE49-F238E27FC236}">
                <a16:creationId xmlns:a16="http://schemas.microsoft.com/office/drawing/2014/main" id="{9EBD72CD-FF20-466C-95CC-B40009752B7C}"/>
              </a:ext>
            </a:extLst>
          </p:cNvPr>
          <p:cNvSpPr>
            <a:spLocks noGrp="1"/>
          </p:cNvSpPr>
          <p:nvPr>
            <p:ph type="body" sz="quarter" idx="17" hasCustomPrompt="1"/>
          </p:nvPr>
        </p:nvSpPr>
        <p:spPr>
          <a:xfrm>
            <a:off x="5382152" y="6316643"/>
            <a:ext cx="3600000" cy="369333"/>
          </a:xfrm>
        </p:spPr>
        <p:txBody>
          <a:bodyPr anchor="ctr">
            <a:noAutofit/>
          </a:bodyPr>
          <a:lstStyle>
            <a:lvl1pPr algn="r">
              <a:spcBef>
                <a:spcPts val="0"/>
              </a:spcBef>
              <a:defRPr sz="1350"/>
            </a:lvl1pPr>
          </a:lstStyle>
          <a:p>
            <a:pPr lvl="0"/>
            <a:r>
              <a:rPr lang="hu-HU" dirty="0"/>
              <a:t>Forrás | MNB</a:t>
            </a:r>
          </a:p>
        </p:txBody>
      </p:sp>
      <p:pic>
        <p:nvPicPr>
          <p:cNvPr id="37" name="Kép 36">
            <a:extLst>
              <a:ext uri="{FF2B5EF4-FFF2-40B4-BE49-F238E27FC236}">
                <a16:creationId xmlns:a16="http://schemas.microsoft.com/office/drawing/2014/main" id="{BB5CD19C-83CD-4D97-A40F-1DDB7075D60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4" t="7806" r="50075" b="9197"/>
          <a:stretch/>
        </p:blipFill>
        <p:spPr>
          <a:xfrm rot="5400000">
            <a:off x="6773299" y="5815205"/>
            <a:ext cx="781401" cy="1306829"/>
          </a:xfrm>
          <a:prstGeom prst="rect">
            <a:avLst/>
          </a:prstGeom>
        </p:spPr>
      </p:pic>
      <p:grpSp>
        <p:nvGrpSpPr>
          <p:cNvPr id="14" name="Csoportba foglalás 13">
            <a:extLst>
              <a:ext uri="{FF2B5EF4-FFF2-40B4-BE49-F238E27FC236}">
                <a16:creationId xmlns:a16="http://schemas.microsoft.com/office/drawing/2014/main" id="{A709C96B-E554-4008-9A8F-B4F67C413947}"/>
              </a:ext>
            </a:extLst>
          </p:cNvPr>
          <p:cNvGrpSpPr>
            <a:grpSpLocks noChangeAspect="1"/>
          </p:cNvGrpSpPr>
          <p:nvPr/>
        </p:nvGrpSpPr>
        <p:grpSpPr>
          <a:xfrm>
            <a:off x="8025779" y="156593"/>
            <a:ext cx="916955" cy="916955"/>
            <a:chOff x="7979931" y="5555066"/>
            <a:chExt cx="1008650" cy="1008650"/>
          </a:xfrm>
        </p:grpSpPr>
        <p:sp>
          <p:nvSpPr>
            <p:cNvPr id="15" name="Ellipszis 14">
              <a:extLst>
                <a:ext uri="{FF2B5EF4-FFF2-40B4-BE49-F238E27FC236}">
                  <a16:creationId xmlns:a16="http://schemas.microsoft.com/office/drawing/2014/main" id="{8D790186-02D7-4DFF-8358-FCB9B2A8A1B2}"/>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7" name="Kép 16">
              <a:extLst>
                <a:ext uri="{FF2B5EF4-FFF2-40B4-BE49-F238E27FC236}">
                  <a16:creationId xmlns:a16="http://schemas.microsoft.com/office/drawing/2014/main" id="{EB79F6CD-A0F3-4DDB-9DE2-475A98B6B01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
        <p:nvSpPr>
          <p:cNvPr id="18" name="Tartalom helye 3">
            <a:extLst>
              <a:ext uri="{FF2B5EF4-FFF2-40B4-BE49-F238E27FC236}">
                <a16:creationId xmlns:a16="http://schemas.microsoft.com/office/drawing/2014/main" id="{4C844328-3F5C-4E88-8EAF-CDCA6317F1F7}"/>
              </a:ext>
            </a:extLst>
          </p:cNvPr>
          <p:cNvSpPr>
            <a:spLocks noGrp="1"/>
          </p:cNvSpPr>
          <p:nvPr>
            <p:ph sz="quarter" idx="10" hasCustomPrompt="1"/>
          </p:nvPr>
        </p:nvSpPr>
        <p:spPr>
          <a:xfrm>
            <a:off x="517475" y="1200845"/>
            <a:ext cx="4534946" cy="4358126"/>
          </a:xfrm>
        </p:spPr>
        <p:txBody>
          <a:bodyPr anchor="ctr"/>
          <a:lstStyle>
            <a:lvl1pPr algn="ctr">
              <a:defRPr/>
            </a:lvl1pPr>
          </a:lstStyle>
          <a:p>
            <a:pPr lvl="0"/>
            <a:r>
              <a:rPr lang="hu-HU" dirty="0"/>
              <a:t>Ábra / diagram</a:t>
            </a:r>
          </a:p>
        </p:txBody>
      </p:sp>
      <p:sp>
        <p:nvSpPr>
          <p:cNvPr id="19" name="Szöveg helye 5">
            <a:extLst>
              <a:ext uri="{FF2B5EF4-FFF2-40B4-BE49-F238E27FC236}">
                <a16:creationId xmlns:a16="http://schemas.microsoft.com/office/drawing/2014/main" id="{BF34CC12-9A43-4F7C-BD11-631BEB177146}"/>
              </a:ext>
            </a:extLst>
          </p:cNvPr>
          <p:cNvSpPr>
            <a:spLocks noGrp="1"/>
          </p:cNvSpPr>
          <p:nvPr>
            <p:ph type="body" sz="quarter" idx="18" hasCustomPrompt="1"/>
          </p:nvPr>
        </p:nvSpPr>
        <p:spPr>
          <a:xfrm>
            <a:off x="517329" y="5815713"/>
            <a:ext cx="4535091" cy="444979"/>
          </a:xfrm>
        </p:spPr>
        <p:txBody>
          <a:bodyPr anchor="ctr">
            <a:normAutofit/>
          </a:bodyPr>
          <a:lstStyle>
            <a:lvl1pPr algn="ctr">
              <a:defRPr sz="1800" cap="all" spc="113" baseline="0"/>
            </a:lvl1pPr>
          </a:lstStyle>
          <a:p>
            <a:pPr lvl="0"/>
            <a:r>
              <a:rPr lang="hu-HU" dirty="0"/>
              <a:t>Ábra / Diagram címe </a:t>
            </a:r>
          </a:p>
        </p:txBody>
      </p:sp>
      <p:sp>
        <p:nvSpPr>
          <p:cNvPr id="20" name="Szöveg helye 5">
            <a:extLst>
              <a:ext uri="{FF2B5EF4-FFF2-40B4-BE49-F238E27FC236}">
                <a16:creationId xmlns:a16="http://schemas.microsoft.com/office/drawing/2014/main" id="{AEEC4DA1-E1B7-421F-9AFB-BA5458CBDF33}"/>
              </a:ext>
            </a:extLst>
          </p:cNvPr>
          <p:cNvSpPr>
            <a:spLocks noGrp="1"/>
          </p:cNvSpPr>
          <p:nvPr>
            <p:ph type="body" sz="quarter" idx="19" hasCustomPrompt="1"/>
          </p:nvPr>
        </p:nvSpPr>
        <p:spPr>
          <a:xfrm>
            <a:off x="517329" y="6282023"/>
            <a:ext cx="4535091" cy="444979"/>
          </a:xfrm>
        </p:spPr>
        <p:txBody>
          <a:bodyPr anchor="ctr">
            <a:normAutofit/>
          </a:bodyPr>
          <a:lstStyle>
            <a:lvl1pPr algn="ctr">
              <a:defRPr sz="1350" cap="none" spc="113" baseline="0"/>
            </a:lvl1pPr>
          </a:lstStyle>
          <a:p>
            <a:pPr lvl="0"/>
            <a:r>
              <a:rPr lang="hu-HU" dirty="0"/>
              <a:t>Az ábra alcíme, évszám, korcsoport, egyéb</a:t>
            </a:r>
          </a:p>
        </p:txBody>
      </p:sp>
    </p:spTree>
    <p:extLst>
      <p:ext uri="{BB962C8B-B14F-4D97-AF65-F5344CB8AC3E}">
        <p14:creationId xmlns:p14="http://schemas.microsoft.com/office/powerpoint/2010/main" val="331718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örzsdia 6">
    <p:spTree>
      <p:nvGrpSpPr>
        <p:cNvPr id="1" name=""/>
        <p:cNvGrpSpPr/>
        <p:nvPr/>
      </p:nvGrpSpPr>
      <p:grpSpPr>
        <a:xfrm>
          <a:off x="0" y="0"/>
          <a:ext cx="0" cy="0"/>
          <a:chOff x="0" y="0"/>
          <a:chExt cx="0" cy="0"/>
        </a:xfrm>
      </p:grpSpPr>
      <p:sp>
        <p:nvSpPr>
          <p:cNvPr id="28" name="Tartalom helye 3">
            <a:extLst>
              <a:ext uri="{FF2B5EF4-FFF2-40B4-BE49-F238E27FC236}">
                <a16:creationId xmlns:a16="http://schemas.microsoft.com/office/drawing/2014/main" id="{B61A9FF3-877E-4A8A-8082-96C99F684F2D}"/>
              </a:ext>
            </a:extLst>
          </p:cNvPr>
          <p:cNvSpPr>
            <a:spLocks noGrp="1"/>
          </p:cNvSpPr>
          <p:nvPr>
            <p:ph sz="quarter" idx="10" hasCustomPrompt="1"/>
          </p:nvPr>
        </p:nvSpPr>
        <p:spPr>
          <a:xfrm>
            <a:off x="478176" y="1190675"/>
            <a:ext cx="8059483" cy="5047096"/>
          </a:xfrm>
        </p:spPr>
        <p:txBody>
          <a:bodyPr anchor="ctr"/>
          <a:lstStyle>
            <a:lvl1pPr algn="ctr">
              <a:defRPr/>
            </a:lvl1pPr>
          </a:lstStyle>
          <a:p>
            <a:pPr lvl="0"/>
            <a:r>
              <a:rPr lang="hu-HU" dirty="0"/>
              <a:t>Ábra / diagram</a:t>
            </a:r>
          </a:p>
        </p:txBody>
      </p:sp>
      <p:sp>
        <p:nvSpPr>
          <p:cNvPr id="10" name="Téglalap 9">
            <a:extLst>
              <a:ext uri="{FF2B5EF4-FFF2-40B4-BE49-F238E27FC236}">
                <a16:creationId xmlns:a16="http://schemas.microsoft.com/office/drawing/2014/main" id="{9D2ABD4F-9A65-4313-83C2-BC6B67352DD4}"/>
              </a:ext>
            </a:extLst>
          </p:cNvPr>
          <p:cNvSpPr/>
          <p:nvPr/>
        </p:nvSpPr>
        <p:spPr>
          <a:xfrm>
            <a:off x="-1" y="293639"/>
            <a:ext cx="9144001" cy="635999"/>
          </a:xfrm>
          <a:prstGeom prst="rect">
            <a:avLst/>
          </a:prstGeom>
          <a:gradFill>
            <a:gsLst>
              <a:gs pos="9000">
                <a:schemeClr val="tx2">
                  <a:lumMod val="75000"/>
                  <a:lumOff val="25000"/>
                </a:schemeClr>
              </a:gs>
              <a:gs pos="95000">
                <a:schemeClr val="tx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Cím 1">
            <a:extLst>
              <a:ext uri="{FF2B5EF4-FFF2-40B4-BE49-F238E27FC236}">
                <a16:creationId xmlns:a16="http://schemas.microsoft.com/office/drawing/2014/main" id="{3B2918A8-6FD6-4141-916F-31D783AD985E}"/>
              </a:ext>
            </a:extLst>
          </p:cNvPr>
          <p:cNvSpPr>
            <a:spLocks noGrp="1"/>
          </p:cNvSpPr>
          <p:nvPr>
            <p:ph type="title"/>
          </p:nvPr>
        </p:nvSpPr>
        <p:spPr>
          <a:xfrm>
            <a:off x="478174" y="310448"/>
            <a:ext cx="7610642" cy="612000"/>
          </a:xfrm>
        </p:spPr>
        <p:txBody>
          <a:bodyPr vert="horz" lIns="91440" tIns="45720" rIns="91440" bIns="45720" rtlCol="0" anchor="ctr">
            <a:normAutofit/>
          </a:bodyPr>
          <a:lstStyle>
            <a:lvl1pPr>
              <a:defRPr lang="hu-HU" sz="3000" cap="all" spc="80" baseline="0">
                <a:solidFill>
                  <a:schemeClr val="bg1"/>
                </a:solidFill>
              </a:defRPr>
            </a:lvl1pPr>
          </a:lstStyle>
          <a:p>
            <a:pPr marL="0" lvl="0" indent="0">
              <a:lnSpc>
                <a:spcPct val="100000"/>
              </a:lnSpc>
              <a:spcBef>
                <a:spcPts val="0"/>
              </a:spcBef>
              <a:buFont typeface="Arial" panose="020B0604020202020204" pitchFamily="34" charset="0"/>
            </a:pPr>
            <a:r>
              <a:rPr lang="en-US"/>
              <a:t>Click to edit Master title style</a:t>
            </a:r>
            <a:endParaRPr lang="hu-HU" dirty="0"/>
          </a:p>
        </p:txBody>
      </p:sp>
      <p:sp>
        <p:nvSpPr>
          <p:cNvPr id="12" name="Szöveg helye 2">
            <a:extLst>
              <a:ext uri="{FF2B5EF4-FFF2-40B4-BE49-F238E27FC236}">
                <a16:creationId xmlns:a16="http://schemas.microsoft.com/office/drawing/2014/main" id="{42DF65F1-33FF-4F3C-AC86-2C7F5F898A3E}"/>
              </a:ext>
            </a:extLst>
          </p:cNvPr>
          <p:cNvSpPr>
            <a:spLocks noGrp="1"/>
          </p:cNvSpPr>
          <p:nvPr>
            <p:ph type="body" sz="quarter" idx="17" hasCustomPrompt="1"/>
          </p:nvPr>
        </p:nvSpPr>
        <p:spPr>
          <a:xfrm>
            <a:off x="5382152" y="6316643"/>
            <a:ext cx="3600000" cy="369333"/>
          </a:xfrm>
        </p:spPr>
        <p:txBody>
          <a:bodyPr anchor="ctr">
            <a:noAutofit/>
          </a:bodyPr>
          <a:lstStyle>
            <a:lvl1pPr algn="r">
              <a:spcBef>
                <a:spcPts val="0"/>
              </a:spcBef>
              <a:defRPr sz="1350"/>
            </a:lvl1pPr>
          </a:lstStyle>
          <a:p>
            <a:pPr lvl="0"/>
            <a:r>
              <a:rPr lang="hu-HU" dirty="0"/>
              <a:t>Forrás | MNB</a:t>
            </a:r>
          </a:p>
        </p:txBody>
      </p:sp>
      <p:grpSp>
        <p:nvGrpSpPr>
          <p:cNvPr id="14" name="Csoportba foglalás 13">
            <a:extLst>
              <a:ext uri="{FF2B5EF4-FFF2-40B4-BE49-F238E27FC236}">
                <a16:creationId xmlns:a16="http://schemas.microsoft.com/office/drawing/2014/main" id="{DCBADE1C-80E7-482F-A47F-C127E1858476}"/>
              </a:ext>
            </a:extLst>
          </p:cNvPr>
          <p:cNvGrpSpPr>
            <a:grpSpLocks noChangeAspect="1"/>
          </p:cNvGrpSpPr>
          <p:nvPr/>
        </p:nvGrpSpPr>
        <p:grpSpPr>
          <a:xfrm>
            <a:off x="8025779" y="156593"/>
            <a:ext cx="916955" cy="916955"/>
            <a:chOff x="7979931" y="5555066"/>
            <a:chExt cx="1008650" cy="1008650"/>
          </a:xfrm>
        </p:grpSpPr>
        <p:sp>
          <p:nvSpPr>
            <p:cNvPr id="15" name="Ellipszis 14">
              <a:extLst>
                <a:ext uri="{FF2B5EF4-FFF2-40B4-BE49-F238E27FC236}">
                  <a16:creationId xmlns:a16="http://schemas.microsoft.com/office/drawing/2014/main" id="{5B7FBF9F-FEA5-4855-8A19-53DEDE5E4547}"/>
                </a:ext>
              </a:extLst>
            </p:cNvPr>
            <p:cNvSpPr>
              <a:spLocks noChangeAspect="1"/>
            </p:cNvSpPr>
            <p:nvPr/>
          </p:nvSpPr>
          <p:spPr>
            <a:xfrm>
              <a:off x="7979931" y="5555066"/>
              <a:ext cx="1008650" cy="100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800"/>
            </a:p>
          </p:txBody>
        </p:sp>
        <p:pic>
          <p:nvPicPr>
            <p:cNvPr id="17" name="Kép 16">
              <a:extLst>
                <a:ext uri="{FF2B5EF4-FFF2-40B4-BE49-F238E27FC236}">
                  <a16:creationId xmlns:a16="http://schemas.microsoft.com/office/drawing/2014/main" id="{630B57B0-5140-4B64-9110-EE7C31CECD4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679" t="13826" r="24393" b="13968"/>
            <a:stretch/>
          </p:blipFill>
          <p:spPr>
            <a:xfrm>
              <a:off x="8052439" y="5626756"/>
              <a:ext cx="863632" cy="865259"/>
            </a:xfrm>
            <a:prstGeom prst="rect">
              <a:avLst/>
            </a:prstGeom>
          </p:spPr>
        </p:pic>
      </p:grpSp>
    </p:spTree>
    <p:extLst>
      <p:ext uri="{BB962C8B-B14F-4D97-AF65-F5344CB8AC3E}">
        <p14:creationId xmlns:p14="http://schemas.microsoft.com/office/powerpoint/2010/main" val="2105248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Üres">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25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hu-HU" dirty="0"/>
              <a:t>Mintacím szerkesztése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endParaRPr lang="en-US" dirty="0"/>
          </a:p>
        </p:txBody>
      </p:sp>
      <p:sp>
        <p:nvSpPr>
          <p:cNvPr id="12" name="Szöveg helye 16">
            <a:extLst>
              <a:ext uri="{FF2B5EF4-FFF2-40B4-BE49-F238E27FC236}">
                <a16:creationId xmlns:a16="http://schemas.microsoft.com/office/drawing/2014/main" id="{8FBA625A-5531-479D-ABA0-7EC882803FA7}"/>
              </a:ext>
            </a:extLst>
          </p:cNvPr>
          <p:cNvSpPr txBox="1">
            <a:spLocks/>
          </p:cNvSpPr>
          <p:nvPr/>
        </p:nvSpPr>
        <p:spPr>
          <a:xfrm>
            <a:off x="8826" y="6344468"/>
            <a:ext cx="553150" cy="335135"/>
          </a:xfrm>
          <a:prstGeom prst="rect">
            <a:avLst/>
          </a:prstGeom>
          <a:ln>
            <a:noFill/>
          </a:ln>
        </p:spPr>
        <p:txBody>
          <a:bodyPr anchor="ctr">
            <a:noAutofit/>
          </a:bodyPr>
          <a:lstStyle>
            <a:lvl1pPr marL="0" indent="0" algn="ctr" defTabSz="914400" rtl="0" eaLnBrk="1" latinLnBrk="0" hangingPunct="1">
              <a:lnSpc>
                <a:spcPct val="100000"/>
              </a:lnSpc>
              <a:spcBef>
                <a:spcPts val="0"/>
              </a:spcBef>
              <a:buFont typeface="Arial" panose="020B0604020202020204" pitchFamily="34" charset="0"/>
              <a:buNone/>
              <a:defRPr lang="hu-HU" sz="1400" b="0" kern="0" spc="50" baseline="0" dirty="0" smtClean="0">
                <a:solidFill>
                  <a:schemeClr val="accent2"/>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fld id="{9F5897F7-D0F6-48BC-987C-C4C9ABF430D0}" type="slidenum">
              <a:rPr lang="en-US" sz="1350" kern="1200" spc="0" smtClean="0">
                <a:solidFill>
                  <a:schemeClr val="tx2"/>
                </a:solidFill>
                <a:latin typeface="+mj-lt"/>
                <a:cs typeface="Calibri Light" panose="020F0302020204030204" pitchFamily="34" charset="0"/>
              </a:rPr>
              <a:pPr algn="r"/>
              <a:t>‹#›</a:t>
            </a:fld>
            <a:r>
              <a:rPr lang="hu-HU" sz="1350" kern="1200" spc="0" dirty="0">
                <a:solidFill>
                  <a:schemeClr val="tx2"/>
                </a:solidFill>
                <a:latin typeface="+mj-lt"/>
                <a:cs typeface="Calibri Light" panose="020F0302020204030204" pitchFamily="34" charset="0"/>
              </a:rPr>
              <a:t> |</a:t>
            </a:r>
            <a:endParaRPr lang="en-US" sz="1350" dirty="0">
              <a:solidFill>
                <a:schemeClr val="tx2"/>
              </a:solidFill>
              <a:latin typeface="+mj-lt"/>
              <a:cs typeface="Calibri Light" panose="020F0302020204030204" pitchFamily="34" charset="0"/>
            </a:endParaRPr>
          </a:p>
        </p:txBody>
      </p:sp>
      <p:sp>
        <p:nvSpPr>
          <p:cNvPr id="16" name="Élőláb helye 15">
            <a:extLst>
              <a:ext uri="{FF2B5EF4-FFF2-40B4-BE49-F238E27FC236}">
                <a16:creationId xmlns:a16="http://schemas.microsoft.com/office/drawing/2014/main" id="{1BA11169-7FEF-4E22-B20D-BBD07A24CA97}"/>
              </a:ext>
            </a:extLst>
          </p:cNvPr>
          <p:cNvSpPr>
            <a:spLocks noGrp="1"/>
          </p:cNvSpPr>
          <p:nvPr>
            <p:ph type="ftr" sz="quarter" idx="3"/>
          </p:nvPr>
        </p:nvSpPr>
        <p:spPr>
          <a:xfrm>
            <a:off x="3028950" y="635637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Tree>
    <p:extLst>
      <p:ext uri="{BB962C8B-B14F-4D97-AF65-F5344CB8AC3E}">
        <p14:creationId xmlns:p14="http://schemas.microsoft.com/office/powerpoint/2010/main" val="6041094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l" defTabSz="685749" rtl="0" eaLnBrk="1" latinLnBrk="0" hangingPunct="1">
        <a:lnSpc>
          <a:spcPct val="90000"/>
        </a:lnSpc>
        <a:spcBef>
          <a:spcPct val="0"/>
        </a:spcBef>
        <a:buNone/>
        <a:defRPr sz="2250" kern="1200">
          <a:solidFill>
            <a:schemeClr val="tx1"/>
          </a:solidFill>
          <a:latin typeface="+mj-lt"/>
          <a:ea typeface="+mj-ea"/>
          <a:cs typeface="+mj-cs"/>
        </a:defRPr>
      </a:lvl1pPr>
    </p:titleStyle>
    <p:body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49" rtl="0" eaLnBrk="1" latinLnBrk="0" hangingPunct="1">
        <a:defRPr sz="1350" kern="1200">
          <a:solidFill>
            <a:schemeClr val="tx1"/>
          </a:solidFill>
          <a:latin typeface="+mn-lt"/>
          <a:ea typeface="+mn-ea"/>
          <a:cs typeface="+mn-cs"/>
        </a:defRPr>
      </a:lvl1pPr>
      <a:lvl2pPr marL="342875" algn="l" defTabSz="685749" rtl="0" eaLnBrk="1" latinLnBrk="0" hangingPunct="1">
        <a:defRPr sz="1350" kern="1200">
          <a:solidFill>
            <a:schemeClr val="tx1"/>
          </a:solidFill>
          <a:latin typeface="+mn-lt"/>
          <a:ea typeface="+mn-ea"/>
          <a:cs typeface="+mn-cs"/>
        </a:defRPr>
      </a:lvl2pPr>
      <a:lvl3pPr marL="685749" algn="l" defTabSz="685749" rtl="0" eaLnBrk="1" latinLnBrk="0" hangingPunct="1">
        <a:defRPr sz="1350" kern="1200">
          <a:solidFill>
            <a:schemeClr val="tx1"/>
          </a:solidFill>
          <a:latin typeface="+mn-lt"/>
          <a:ea typeface="+mn-ea"/>
          <a:cs typeface="+mn-cs"/>
        </a:defRPr>
      </a:lvl3pPr>
      <a:lvl4pPr marL="1028624" algn="l" defTabSz="685749" rtl="0" eaLnBrk="1" latinLnBrk="0" hangingPunct="1">
        <a:defRPr sz="1350" kern="1200">
          <a:solidFill>
            <a:schemeClr val="tx1"/>
          </a:solidFill>
          <a:latin typeface="+mn-lt"/>
          <a:ea typeface="+mn-ea"/>
          <a:cs typeface="+mn-cs"/>
        </a:defRPr>
      </a:lvl4pPr>
      <a:lvl5pPr marL="1371498" algn="l" defTabSz="685749" rtl="0" eaLnBrk="1" latinLnBrk="0" hangingPunct="1">
        <a:defRPr sz="1350" kern="1200">
          <a:solidFill>
            <a:schemeClr val="tx1"/>
          </a:solidFill>
          <a:latin typeface="+mn-lt"/>
          <a:ea typeface="+mn-ea"/>
          <a:cs typeface="+mn-cs"/>
        </a:defRPr>
      </a:lvl5pPr>
      <a:lvl6pPr marL="1714373" algn="l" defTabSz="685749" rtl="0" eaLnBrk="1" latinLnBrk="0" hangingPunct="1">
        <a:defRPr sz="1350" kern="1200">
          <a:solidFill>
            <a:schemeClr val="tx1"/>
          </a:solidFill>
          <a:latin typeface="+mn-lt"/>
          <a:ea typeface="+mn-ea"/>
          <a:cs typeface="+mn-cs"/>
        </a:defRPr>
      </a:lvl6pPr>
      <a:lvl7pPr marL="2057246" algn="l" defTabSz="685749" rtl="0" eaLnBrk="1" latinLnBrk="0" hangingPunct="1">
        <a:defRPr sz="1350" kern="1200">
          <a:solidFill>
            <a:schemeClr val="tx1"/>
          </a:solidFill>
          <a:latin typeface="+mn-lt"/>
          <a:ea typeface="+mn-ea"/>
          <a:cs typeface="+mn-cs"/>
        </a:defRPr>
      </a:lvl7pPr>
      <a:lvl8pPr marL="2400120" algn="l" defTabSz="685749" rtl="0" eaLnBrk="1" latinLnBrk="0" hangingPunct="1">
        <a:defRPr sz="1350" kern="1200">
          <a:solidFill>
            <a:schemeClr val="tx1"/>
          </a:solidFill>
          <a:latin typeface="+mn-lt"/>
          <a:ea typeface="+mn-ea"/>
          <a:cs typeface="+mn-cs"/>
        </a:defRPr>
      </a:lvl8pPr>
      <a:lvl9pPr marL="2742995" algn="l" defTabSz="685749"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hu-HU" dirty="0"/>
              <a:t>Mintacím szerkesztése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endParaRPr lang="en-US" dirty="0"/>
          </a:p>
        </p:txBody>
      </p:sp>
      <p:sp>
        <p:nvSpPr>
          <p:cNvPr id="12" name="Szöveg helye 16">
            <a:extLst>
              <a:ext uri="{FF2B5EF4-FFF2-40B4-BE49-F238E27FC236}">
                <a16:creationId xmlns:a16="http://schemas.microsoft.com/office/drawing/2014/main" id="{8FBA625A-5531-479D-ABA0-7EC882803FA7}"/>
              </a:ext>
            </a:extLst>
          </p:cNvPr>
          <p:cNvSpPr txBox="1">
            <a:spLocks/>
          </p:cNvSpPr>
          <p:nvPr/>
        </p:nvSpPr>
        <p:spPr>
          <a:xfrm>
            <a:off x="8826" y="6344468"/>
            <a:ext cx="553150" cy="335135"/>
          </a:xfrm>
          <a:prstGeom prst="rect">
            <a:avLst/>
          </a:prstGeom>
          <a:ln>
            <a:noFill/>
          </a:ln>
        </p:spPr>
        <p:txBody>
          <a:bodyPr anchor="ctr">
            <a:noAutofit/>
          </a:bodyPr>
          <a:lstStyle>
            <a:lvl1pPr marL="0" indent="0" algn="ctr" defTabSz="914400" rtl="0" eaLnBrk="1" latinLnBrk="0" hangingPunct="1">
              <a:lnSpc>
                <a:spcPct val="100000"/>
              </a:lnSpc>
              <a:spcBef>
                <a:spcPts val="0"/>
              </a:spcBef>
              <a:buFont typeface="Arial" panose="020B0604020202020204" pitchFamily="34" charset="0"/>
              <a:buNone/>
              <a:defRPr lang="hu-HU" sz="1400" b="0" kern="0" spc="50" baseline="0" dirty="0" smtClean="0">
                <a:solidFill>
                  <a:schemeClr val="accent2"/>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fld id="{9F5897F7-D0F6-48BC-987C-C4C9ABF430D0}" type="slidenum">
              <a:rPr lang="en-US" sz="1350" kern="1200" spc="0" smtClean="0">
                <a:solidFill>
                  <a:schemeClr val="tx2"/>
                </a:solidFill>
                <a:latin typeface="+mj-lt"/>
                <a:cs typeface="Calibri Light" panose="020F0302020204030204" pitchFamily="34" charset="0"/>
              </a:rPr>
              <a:pPr algn="r"/>
              <a:t>‹#›</a:t>
            </a:fld>
            <a:r>
              <a:rPr lang="hu-HU" sz="1350" kern="1200" spc="0" dirty="0">
                <a:solidFill>
                  <a:schemeClr val="tx2"/>
                </a:solidFill>
                <a:latin typeface="+mj-lt"/>
                <a:cs typeface="Calibri Light" panose="020F0302020204030204" pitchFamily="34" charset="0"/>
              </a:rPr>
              <a:t> |</a:t>
            </a:r>
            <a:endParaRPr lang="en-US" sz="1350" dirty="0">
              <a:solidFill>
                <a:schemeClr val="tx2"/>
              </a:solidFill>
              <a:latin typeface="+mj-lt"/>
              <a:cs typeface="Calibri Light" panose="020F0302020204030204" pitchFamily="34" charset="0"/>
            </a:endParaRPr>
          </a:p>
        </p:txBody>
      </p:sp>
      <p:sp>
        <p:nvSpPr>
          <p:cNvPr id="16" name="Élőláb helye 15">
            <a:extLst>
              <a:ext uri="{FF2B5EF4-FFF2-40B4-BE49-F238E27FC236}">
                <a16:creationId xmlns:a16="http://schemas.microsoft.com/office/drawing/2014/main" id="{1BA11169-7FEF-4E22-B20D-BBD07A24CA97}"/>
              </a:ext>
            </a:extLst>
          </p:cNvPr>
          <p:cNvSpPr>
            <a:spLocks noGrp="1"/>
          </p:cNvSpPr>
          <p:nvPr>
            <p:ph type="ftr" sz="quarter" idx="3"/>
          </p:nvPr>
        </p:nvSpPr>
        <p:spPr>
          <a:xfrm>
            <a:off x="3028950" y="635637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Tree>
    <p:extLst>
      <p:ext uri="{BB962C8B-B14F-4D97-AF65-F5344CB8AC3E}">
        <p14:creationId xmlns:p14="http://schemas.microsoft.com/office/powerpoint/2010/main" val="103805557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Lst>
  <p:txStyles>
    <p:titleStyle>
      <a:lvl1pPr algn="l" defTabSz="685749" rtl="0" eaLnBrk="1" latinLnBrk="0" hangingPunct="1">
        <a:lnSpc>
          <a:spcPct val="90000"/>
        </a:lnSpc>
        <a:spcBef>
          <a:spcPct val="0"/>
        </a:spcBef>
        <a:buNone/>
        <a:defRPr sz="2250" kern="1200">
          <a:solidFill>
            <a:schemeClr val="tx1"/>
          </a:solidFill>
          <a:latin typeface="+mj-lt"/>
          <a:ea typeface="+mj-ea"/>
          <a:cs typeface="+mj-cs"/>
        </a:defRPr>
      </a:lvl1pPr>
    </p:titleStyle>
    <p:body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49" rtl="0" eaLnBrk="1" latinLnBrk="0" hangingPunct="1">
        <a:defRPr sz="1350" kern="1200">
          <a:solidFill>
            <a:schemeClr val="tx1"/>
          </a:solidFill>
          <a:latin typeface="+mn-lt"/>
          <a:ea typeface="+mn-ea"/>
          <a:cs typeface="+mn-cs"/>
        </a:defRPr>
      </a:lvl1pPr>
      <a:lvl2pPr marL="342875" algn="l" defTabSz="685749" rtl="0" eaLnBrk="1" latinLnBrk="0" hangingPunct="1">
        <a:defRPr sz="1350" kern="1200">
          <a:solidFill>
            <a:schemeClr val="tx1"/>
          </a:solidFill>
          <a:latin typeface="+mn-lt"/>
          <a:ea typeface="+mn-ea"/>
          <a:cs typeface="+mn-cs"/>
        </a:defRPr>
      </a:lvl2pPr>
      <a:lvl3pPr marL="685749" algn="l" defTabSz="685749" rtl="0" eaLnBrk="1" latinLnBrk="0" hangingPunct="1">
        <a:defRPr sz="1350" kern="1200">
          <a:solidFill>
            <a:schemeClr val="tx1"/>
          </a:solidFill>
          <a:latin typeface="+mn-lt"/>
          <a:ea typeface="+mn-ea"/>
          <a:cs typeface="+mn-cs"/>
        </a:defRPr>
      </a:lvl3pPr>
      <a:lvl4pPr marL="1028624" algn="l" defTabSz="685749" rtl="0" eaLnBrk="1" latinLnBrk="0" hangingPunct="1">
        <a:defRPr sz="1350" kern="1200">
          <a:solidFill>
            <a:schemeClr val="tx1"/>
          </a:solidFill>
          <a:latin typeface="+mn-lt"/>
          <a:ea typeface="+mn-ea"/>
          <a:cs typeface="+mn-cs"/>
        </a:defRPr>
      </a:lvl4pPr>
      <a:lvl5pPr marL="1371498" algn="l" defTabSz="685749" rtl="0" eaLnBrk="1" latinLnBrk="0" hangingPunct="1">
        <a:defRPr sz="1350" kern="1200">
          <a:solidFill>
            <a:schemeClr val="tx1"/>
          </a:solidFill>
          <a:latin typeface="+mn-lt"/>
          <a:ea typeface="+mn-ea"/>
          <a:cs typeface="+mn-cs"/>
        </a:defRPr>
      </a:lvl5pPr>
      <a:lvl6pPr marL="1714373" algn="l" defTabSz="685749" rtl="0" eaLnBrk="1" latinLnBrk="0" hangingPunct="1">
        <a:defRPr sz="1350" kern="1200">
          <a:solidFill>
            <a:schemeClr val="tx1"/>
          </a:solidFill>
          <a:latin typeface="+mn-lt"/>
          <a:ea typeface="+mn-ea"/>
          <a:cs typeface="+mn-cs"/>
        </a:defRPr>
      </a:lvl6pPr>
      <a:lvl7pPr marL="2057246" algn="l" defTabSz="685749" rtl="0" eaLnBrk="1" latinLnBrk="0" hangingPunct="1">
        <a:defRPr sz="1350" kern="1200">
          <a:solidFill>
            <a:schemeClr val="tx1"/>
          </a:solidFill>
          <a:latin typeface="+mn-lt"/>
          <a:ea typeface="+mn-ea"/>
          <a:cs typeface="+mn-cs"/>
        </a:defRPr>
      </a:lvl7pPr>
      <a:lvl8pPr marL="2400120" algn="l" defTabSz="685749" rtl="0" eaLnBrk="1" latinLnBrk="0" hangingPunct="1">
        <a:defRPr sz="1350" kern="1200">
          <a:solidFill>
            <a:schemeClr val="tx1"/>
          </a:solidFill>
          <a:latin typeface="+mn-lt"/>
          <a:ea typeface="+mn-ea"/>
          <a:cs typeface="+mn-cs"/>
        </a:defRPr>
      </a:lvl8pPr>
      <a:lvl9pPr marL="2742995" algn="l" defTabSz="68574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hyperlink" Target="https://www.mnb.hu/letoltes/lakaspiaci-jelentes-2018-november-en.pdf" TargetMode="Externa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B83662-ED5A-450D-98F2-E1399742A160}"/>
              </a:ext>
            </a:extLst>
          </p:cNvPr>
          <p:cNvSpPr>
            <a:spLocks noGrp="1"/>
          </p:cNvSpPr>
          <p:nvPr>
            <p:ph type="body" sz="quarter" idx="11"/>
          </p:nvPr>
        </p:nvSpPr>
        <p:spPr>
          <a:xfrm>
            <a:off x="5109882" y="316602"/>
            <a:ext cx="3789753" cy="610424"/>
          </a:xfrm>
        </p:spPr>
        <p:txBody>
          <a:bodyPr/>
          <a:lstStyle/>
          <a:p>
            <a:r>
              <a:rPr lang="hu-HU" dirty="0"/>
              <a:t>Financial </a:t>
            </a:r>
            <a:r>
              <a:rPr lang="hu-HU" dirty="0" err="1"/>
              <a:t>Stability</a:t>
            </a:r>
            <a:r>
              <a:rPr lang="hu-HU" dirty="0"/>
              <a:t> </a:t>
            </a:r>
            <a:r>
              <a:rPr lang="hu-HU" dirty="0" err="1"/>
              <a:t>Report</a:t>
            </a:r>
            <a:r>
              <a:rPr lang="hu-HU" dirty="0"/>
              <a:t> </a:t>
            </a:r>
            <a:r>
              <a:rPr lang="hu-HU" dirty="0" err="1"/>
              <a:t>publication</a:t>
            </a:r>
            <a:endParaRPr lang="hu-HU" dirty="0"/>
          </a:p>
          <a:p>
            <a:r>
              <a:rPr lang="hu-HU" dirty="0"/>
              <a:t>29 November 2018</a:t>
            </a:r>
          </a:p>
        </p:txBody>
      </p:sp>
      <p:sp>
        <p:nvSpPr>
          <p:cNvPr id="3" name="Text Placeholder 2">
            <a:extLst>
              <a:ext uri="{FF2B5EF4-FFF2-40B4-BE49-F238E27FC236}">
                <a16:creationId xmlns:a16="http://schemas.microsoft.com/office/drawing/2014/main" id="{5539494E-74E0-413E-A9ED-5D18E44F2A42}"/>
              </a:ext>
            </a:extLst>
          </p:cNvPr>
          <p:cNvSpPr>
            <a:spLocks noGrp="1"/>
          </p:cNvSpPr>
          <p:nvPr>
            <p:ph type="body" sz="quarter" idx="10"/>
          </p:nvPr>
        </p:nvSpPr>
        <p:spPr>
          <a:xfrm>
            <a:off x="100929" y="147549"/>
            <a:ext cx="3718035" cy="923330"/>
          </a:xfrm>
        </p:spPr>
        <p:txBody>
          <a:bodyPr/>
          <a:lstStyle/>
          <a:p>
            <a:pPr>
              <a:spcBef>
                <a:spcPts val="0"/>
              </a:spcBef>
            </a:pPr>
            <a:r>
              <a:rPr lang="hu-HU" dirty="0"/>
              <a:t>Tamás Nagy </a:t>
            </a:r>
          </a:p>
          <a:p>
            <a:pPr>
              <a:spcBef>
                <a:spcPts val="0"/>
              </a:spcBef>
            </a:pPr>
            <a:r>
              <a:rPr lang="en-GB" dirty="0"/>
              <a:t>Head of </a:t>
            </a:r>
            <a:r>
              <a:rPr lang="hu-HU" dirty="0" err="1"/>
              <a:t>Department</a:t>
            </a:r>
            <a:endParaRPr lang="hu-HU" dirty="0"/>
          </a:p>
          <a:p>
            <a:pPr>
              <a:spcBef>
                <a:spcPts val="0"/>
              </a:spcBef>
            </a:pPr>
            <a:r>
              <a:rPr lang="hu-HU" dirty="0"/>
              <a:t>Financial System </a:t>
            </a:r>
            <a:r>
              <a:rPr lang="hu-HU" dirty="0" err="1"/>
              <a:t>Analysis</a:t>
            </a:r>
            <a:r>
              <a:rPr lang="hu-HU" dirty="0"/>
              <a:t> </a:t>
            </a:r>
            <a:r>
              <a:rPr lang="hu-HU" dirty="0" err="1"/>
              <a:t>Directorate</a:t>
            </a:r>
            <a:endParaRPr lang="hu-HU" dirty="0"/>
          </a:p>
        </p:txBody>
      </p:sp>
      <p:sp>
        <p:nvSpPr>
          <p:cNvPr id="4" name="Title 3">
            <a:extLst>
              <a:ext uri="{FF2B5EF4-FFF2-40B4-BE49-F238E27FC236}">
                <a16:creationId xmlns:a16="http://schemas.microsoft.com/office/drawing/2014/main" id="{457249AF-7234-4923-856C-E2AD06774845}"/>
              </a:ext>
            </a:extLst>
          </p:cNvPr>
          <p:cNvSpPr>
            <a:spLocks noGrp="1"/>
          </p:cNvSpPr>
          <p:nvPr>
            <p:ph type="title"/>
          </p:nvPr>
        </p:nvSpPr>
        <p:spPr>
          <a:xfrm>
            <a:off x="415636" y="2241070"/>
            <a:ext cx="8312727" cy="2098808"/>
          </a:xfrm>
        </p:spPr>
        <p:txBody>
          <a:bodyPr/>
          <a:lstStyle/>
          <a:p>
            <a:r>
              <a:rPr lang="hu-HU" dirty="0"/>
              <a:t>Financial </a:t>
            </a:r>
            <a:r>
              <a:rPr lang="hu-HU" dirty="0" err="1"/>
              <a:t>stability</a:t>
            </a:r>
            <a:r>
              <a:rPr lang="hu-HU" dirty="0"/>
              <a:t> </a:t>
            </a:r>
            <a:r>
              <a:rPr lang="hu-HU" dirty="0" err="1"/>
              <a:t>report</a:t>
            </a:r>
            <a:br>
              <a:rPr lang="hu-HU" dirty="0"/>
            </a:br>
            <a:r>
              <a:rPr lang="hu-HU" dirty="0"/>
              <a:t>2018 november</a:t>
            </a:r>
          </a:p>
        </p:txBody>
      </p:sp>
    </p:spTree>
    <p:extLst>
      <p:ext uri="{BB962C8B-B14F-4D97-AF65-F5344CB8AC3E}">
        <p14:creationId xmlns:p14="http://schemas.microsoft.com/office/powerpoint/2010/main" val="729167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72D-BE0E-430D-A90A-2D8E537811B1}"/>
              </a:ext>
            </a:extLst>
          </p:cNvPr>
          <p:cNvSpPr>
            <a:spLocks noGrp="1"/>
          </p:cNvSpPr>
          <p:nvPr>
            <p:ph type="title"/>
          </p:nvPr>
        </p:nvSpPr>
        <p:spPr>
          <a:xfrm>
            <a:off x="2235774" y="2912732"/>
            <a:ext cx="6633906" cy="972574"/>
          </a:xfrm>
        </p:spPr>
        <p:txBody>
          <a:bodyPr/>
          <a:lstStyle/>
          <a:p>
            <a:r>
              <a:rPr lang="en-GB" dirty="0"/>
              <a:t>Real estate markets</a:t>
            </a:r>
            <a:br>
              <a:rPr lang="hu-HU" dirty="0"/>
            </a:br>
            <a:r>
              <a:rPr lang="en-US" sz="2000" i="1" dirty="0"/>
              <a:t>Buoyant market, with latent risks</a:t>
            </a:r>
            <a:endParaRPr lang="en-GB" i="1" dirty="0"/>
          </a:p>
        </p:txBody>
      </p:sp>
    </p:spTree>
    <p:extLst>
      <p:ext uri="{BB962C8B-B14F-4D97-AF65-F5344CB8AC3E}">
        <p14:creationId xmlns:p14="http://schemas.microsoft.com/office/powerpoint/2010/main" val="100580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hu-HU" dirty="0"/>
              <a:t>The </a:t>
            </a:r>
            <a:r>
              <a:rPr lang="hu-HU" dirty="0" err="1"/>
              <a:t>risk</a:t>
            </a:r>
            <a:r>
              <a:rPr lang="hu-HU" dirty="0"/>
              <a:t> of </a:t>
            </a:r>
            <a:r>
              <a:rPr lang="en-GB" dirty="0"/>
              <a:t>Overvaluation </a:t>
            </a:r>
            <a:r>
              <a:rPr lang="hu-HU" dirty="0" err="1"/>
              <a:t>rose</a:t>
            </a:r>
            <a:r>
              <a:rPr lang="hu-HU" dirty="0"/>
              <a:t> </a:t>
            </a:r>
            <a:r>
              <a:rPr lang="en-GB" dirty="0"/>
              <a:t>in the housing market of Budapest</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65762" y="5394182"/>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Deviation of real house prices from</a:t>
            </a:r>
            <a:r>
              <a:rPr lang="hu-HU" sz="1800" cap="all" dirty="0"/>
              <a:t> </a:t>
            </a:r>
            <a:r>
              <a:rPr lang="en-US" sz="1800" cap="all" dirty="0"/>
              <a:t>the estimated level justified by fundamentals, nationally and in Budapest</a:t>
            </a:r>
            <a:endParaRPr lang="hu-HU" sz="1800" cap="all" dirty="0"/>
          </a:p>
        </p:txBody>
      </p:sp>
      <p:sp>
        <p:nvSpPr>
          <p:cNvPr id="10" name="Text Placeholder 3">
            <a:extLst>
              <a:ext uri="{FF2B5EF4-FFF2-40B4-BE49-F238E27FC236}">
                <a16:creationId xmlns:a16="http://schemas.microsoft.com/office/drawing/2014/main" id="{D5C0A660-2474-47EB-AC09-DE6F5F47E7DA}"/>
              </a:ext>
            </a:extLst>
          </p:cNvPr>
          <p:cNvSpPr txBox="1">
            <a:spLocks/>
          </p:cNvSpPr>
          <p:nvPr/>
        </p:nvSpPr>
        <p:spPr>
          <a:xfrm>
            <a:off x="2582091" y="5985113"/>
            <a:ext cx="6382643" cy="417104"/>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hu-HU" dirty="0" err="1"/>
              <a:t>Note</a:t>
            </a:r>
            <a:r>
              <a:rPr lang="hu-HU" dirty="0"/>
              <a:t>: The </a:t>
            </a:r>
            <a:r>
              <a:rPr lang="hu-HU" dirty="0" err="1"/>
              <a:t>detailed</a:t>
            </a:r>
            <a:r>
              <a:rPr lang="hu-HU" dirty="0"/>
              <a:t> </a:t>
            </a:r>
            <a:r>
              <a:rPr lang="hu-HU" dirty="0" err="1"/>
              <a:t>assessment</a:t>
            </a:r>
            <a:r>
              <a:rPr lang="hu-HU" dirty="0"/>
              <a:t> of </a:t>
            </a:r>
            <a:r>
              <a:rPr lang="hu-HU" dirty="0" err="1"/>
              <a:t>housing</a:t>
            </a:r>
            <a:r>
              <a:rPr lang="hu-HU" dirty="0"/>
              <a:t> market </a:t>
            </a:r>
            <a:r>
              <a:rPr lang="hu-HU" dirty="0" err="1"/>
              <a:t>trends</a:t>
            </a:r>
            <a:r>
              <a:rPr lang="hu-HU" dirty="0"/>
              <a:t> is </a:t>
            </a:r>
            <a:r>
              <a:rPr lang="hu-HU" dirty="0" err="1"/>
              <a:t>available</a:t>
            </a:r>
            <a:r>
              <a:rPr lang="hu-HU" dirty="0"/>
              <a:t> in </a:t>
            </a:r>
            <a:r>
              <a:rPr lang="hu-HU" dirty="0" err="1"/>
              <a:t>the</a:t>
            </a:r>
            <a:r>
              <a:rPr lang="hu-HU" dirty="0"/>
              <a:t> </a:t>
            </a:r>
            <a:r>
              <a:rPr lang="hu-HU" dirty="0" err="1"/>
              <a:t>MNB’s</a:t>
            </a:r>
            <a:r>
              <a:rPr lang="hu-HU" dirty="0">
                <a:hlinkClick r:id="rId2"/>
              </a:rPr>
              <a:t> </a:t>
            </a:r>
            <a:r>
              <a:rPr lang="hu-HU" dirty="0" err="1">
                <a:hlinkClick r:id="rId2"/>
              </a:rPr>
              <a:t>Housing</a:t>
            </a:r>
            <a:r>
              <a:rPr lang="hu-HU" dirty="0">
                <a:hlinkClick r:id="rId2"/>
              </a:rPr>
              <a:t> Market </a:t>
            </a:r>
            <a:r>
              <a:rPr lang="hu-HU" dirty="0" err="1">
                <a:hlinkClick r:id="rId2"/>
              </a:rPr>
              <a:t>Report</a:t>
            </a:r>
            <a:r>
              <a:rPr lang="hu-HU" dirty="0">
                <a:hlinkClick r:id="rId2"/>
              </a:rPr>
              <a:t> – November 2018.</a:t>
            </a:r>
            <a:endParaRPr lang="hu-HU" dirty="0"/>
          </a:p>
        </p:txBody>
      </p:sp>
      <p:pic>
        <p:nvPicPr>
          <p:cNvPr id="13" name="Picture 12">
            <a:extLst>
              <a:ext uri="{FF2B5EF4-FFF2-40B4-BE49-F238E27FC236}">
                <a16:creationId xmlns:a16="http://schemas.microsoft.com/office/drawing/2014/main" id="{FCB7AB0A-EC17-4B3D-BFBC-B981563E2A3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3392" y="995243"/>
            <a:ext cx="6511111" cy="4256352"/>
          </a:xfrm>
          <a:prstGeom prst="rect">
            <a:avLst/>
          </a:prstGeom>
          <a:noFill/>
          <a:ln>
            <a:noFill/>
          </a:ln>
        </p:spPr>
      </p:pic>
      <p:sp>
        <p:nvSpPr>
          <p:cNvPr id="2" name="Rectangle 1">
            <a:extLst>
              <a:ext uri="{FF2B5EF4-FFF2-40B4-BE49-F238E27FC236}">
                <a16:creationId xmlns:a16="http://schemas.microsoft.com/office/drawing/2014/main" id="{D625D540-1BA3-448C-83B0-DD297BFFFB17}"/>
              </a:ext>
            </a:extLst>
          </p:cNvPr>
          <p:cNvSpPr/>
          <p:nvPr/>
        </p:nvSpPr>
        <p:spPr>
          <a:xfrm>
            <a:off x="7604982" y="6422034"/>
            <a:ext cx="1216039" cy="300082"/>
          </a:xfrm>
          <a:prstGeom prst="rect">
            <a:avLst/>
          </a:prstGeom>
        </p:spPr>
        <p:txBody>
          <a:bodyPr wrap="none">
            <a:spAutoFit/>
          </a:bodyPr>
          <a:lstStyle/>
          <a:p>
            <a:r>
              <a:rPr lang="hu-HU" sz="1350" dirty="0" err="1">
                <a:solidFill>
                  <a:srgbClr val="0D2148"/>
                </a:solidFill>
              </a:rPr>
              <a:t>Source</a:t>
            </a:r>
            <a:r>
              <a:rPr lang="hu-HU" sz="1350" dirty="0">
                <a:solidFill>
                  <a:srgbClr val="0D2148"/>
                </a:solidFill>
              </a:rPr>
              <a:t> | MNB </a:t>
            </a:r>
          </a:p>
        </p:txBody>
      </p:sp>
    </p:spTree>
    <p:extLst>
      <p:ext uri="{BB962C8B-B14F-4D97-AF65-F5344CB8AC3E}">
        <p14:creationId xmlns:p14="http://schemas.microsoft.com/office/powerpoint/2010/main" val="4308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en-GB" dirty="0"/>
              <a:t>Which is not accompanied by the expansion of overly risky lending</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en-GB" dirty="0"/>
              <a:t>Source | </a:t>
            </a:r>
            <a:r>
              <a:rPr lang="en-GB" dirty="0" err="1"/>
              <a:t>MNB</a:t>
            </a:r>
            <a:r>
              <a:rPr lang="en-GB" dirty="0"/>
              <a:t>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467449"/>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Distribution of housing loans disbursed in the period of 2017–2018 Q2 by loan-to-value ratio</a:t>
            </a:r>
            <a:endParaRPr lang="hu-HU" sz="1800" cap="all" dirty="0"/>
          </a:p>
        </p:txBody>
      </p:sp>
      <p:sp>
        <p:nvSpPr>
          <p:cNvPr id="8" name="Text Placeholder 3">
            <a:extLst>
              <a:ext uri="{FF2B5EF4-FFF2-40B4-BE49-F238E27FC236}">
                <a16:creationId xmlns:a16="http://schemas.microsoft.com/office/drawing/2014/main" id="{A5AD9AFA-F4E7-4BA5-968C-D2A9A9C44ED8}"/>
              </a:ext>
            </a:extLst>
          </p:cNvPr>
          <p:cNvSpPr txBox="1">
            <a:spLocks/>
          </p:cNvSpPr>
          <p:nvPr/>
        </p:nvSpPr>
        <p:spPr>
          <a:xfrm>
            <a:off x="478174" y="6002845"/>
            <a:ext cx="8503978" cy="369333"/>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dirty="0"/>
              <a:t>Note: </a:t>
            </a:r>
            <a:r>
              <a:rPr lang="en-US" dirty="0"/>
              <a:t>A loan-to-value ratio exceeding 80 per cent may exist in the case of loans exempted from the debt cap rules, taken out primarily for refinancing purposes. Volume-based distribution.</a:t>
            </a:r>
            <a:endParaRPr lang="en-GB" dirty="0"/>
          </a:p>
        </p:txBody>
      </p:sp>
      <p:pic>
        <p:nvPicPr>
          <p:cNvPr id="6" name="Picture 5">
            <a:extLst>
              <a:ext uri="{FF2B5EF4-FFF2-40B4-BE49-F238E27FC236}">
                <a16:creationId xmlns:a16="http://schemas.microsoft.com/office/drawing/2014/main" id="{0C1A774C-54FB-4905-84B1-964C29730A06}"/>
              </a:ext>
            </a:extLst>
          </p:cNvPr>
          <p:cNvPicPr>
            <a:picLocks noChangeAspect="1"/>
          </p:cNvPicPr>
          <p:nvPr/>
        </p:nvPicPr>
        <p:blipFill>
          <a:blip r:embed="rId2"/>
          <a:stretch>
            <a:fillRect/>
          </a:stretch>
        </p:blipFill>
        <p:spPr>
          <a:xfrm>
            <a:off x="1720179" y="1059372"/>
            <a:ext cx="5703641" cy="4269541"/>
          </a:xfrm>
          <a:prstGeom prst="rect">
            <a:avLst/>
          </a:prstGeom>
        </p:spPr>
      </p:pic>
    </p:spTree>
    <p:extLst>
      <p:ext uri="{BB962C8B-B14F-4D97-AF65-F5344CB8AC3E}">
        <p14:creationId xmlns:p14="http://schemas.microsoft.com/office/powerpoint/2010/main" val="2375445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Autofit/>
          </a:bodyPr>
          <a:lstStyle/>
          <a:p>
            <a:r>
              <a:rPr lang="hu-HU" sz="2000" dirty="0"/>
              <a:t>In </a:t>
            </a:r>
            <a:r>
              <a:rPr lang="hu-HU" sz="2000" dirty="0" err="1"/>
              <a:t>the</a:t>
            </a:r>
            <a:r>
              <a:rPr lang="hu-HU" sz="2000" dirty="0"/>
              <a:t> </a:t>
            </a:r>
            <a:r>
              <a:rPr lang="hu-HU" sz="2000" dirty="0" err="1"/>
              <a:t>case</a:t>
            </a:r>
            <a:r>
              <a:rPr lang="hu-HU" sz="2000" dirty="0"/>
              <a:t> of </a:t>
            </a:r>
            <a:r>
              <a:rPr lang="hu-HU" sz="2000" dirty="0" err="1"/>
              <a:t>commercial</a:t>
            </a:r>
            <a:r>
              <a:rPr lang="hu-HU" sz="2000" dirty="0"/>
              <a:t> </a:t>
            </a:r>
            <a:r>
              <a:rPr lang="hu-HU" sz="2000" dirty="0" err="1"/>
              <a:t>real</a:t>
            </a:r>
            <a:r>
              <a:rPr lang="hu-HU" sz="2000" dirty="0"/>
              <a:t> </a:t>
            </a:r>
            <a:r>
              <a:rPr lang="hu-HU" sz="2000" dirty="0" err="1"/>
              <a:t>estate</a:t>
            </a:r>
            <a:r>
              <a:rPr lang="hu-HU" sz="2000" dirty="0"/>
              <a:t> </a:t>
            </a:r>
            <a:r>
              <a:rPr lang="hu-HU" sz="2000" dirty="0" err="1"/>
              <a:t>loans</a:t>
            </a:r>
            <a:r>
              <a:rPr lang="hu-HU" sz="2000" dirty="0"/>
              <a:t> </a:t>
            </a:r>
            <a:r>
              <a:rPr lang="hu-HU" sz="2000" dirty="0" err="1"/>
              <a:t>we</a:t>
            </a:r>
            <a:r>
              <a:rPr lang="hu-HU" sz="2000" dirty="0"/>
              <a:t> </a:t>
            </a:r>
            <a:r>
              <a:rPr lang="hu-HU" sz="2000" dirty="0" err="1"/>
              <a:t>pay</a:t>
            </a:r>
            <a:r>
              <a:rPr lang="hu-HU" sz="2000" dirty="0"/>
              <a:t> </a:t>
            </a:r>
            <a:r>
              <a:rPr lang="hu-HU" sz="2000" dirty="0" err="1"/>
              <a:t>special</a:t>
            </a:r>
            <a:r>
              <a:rPr lang="hu-HU" sz="2000" dirty="0"/>
              <a:t> </a:t>
            </a:r>
            <a:r>
              <a:rPr lang="hu-HU" sz="2000" dirty="0" err="1"/>
              <a:t>attention</a:t>
            </a:r>
            <a:r>
              <a:rPr lang="hu-HU" sz="2000" dirty="0"/>
              <a:t> </a:t>
            </a:r>
            <a:r>
              <a:rPr lang="hu-HU" sz="2000" dirty="0" err="1"/>
              <a:t>to</a:t>
            </a:r>
            <a:r>
              <a:rPr lang="hu-HU" sz="2000" dirty="0"/>
              <a:t> </a:t>
            </a:r>
            <a:r>
              <a:rPr lang="hu-HU" sz="2000" dirty="0" err="1"/>
              <a:t>exchange</a:t>
            </a:r>
            <a:r>
              <a:rPr lang="hu-HU" sz="2000" dirty="0"/>
              <a:t> </a:t>
            </a:r>
            <a:r>
              <a:rPr lang="hu-HU" sz="2000" dirty="0" err="1"/>
              <a:t>rate</a:t>
            </a:r>
            <a:r>
              <a:rPr lang="hu-HU" sz="2000" dirty="0"/>
              <a:t> </a:t>
            </a:r>
            <a:r>
              <a:rPr lang="hu-HU" sz="2000" dirty="0" err="1"/>
              <a:t>risk</a:t>
            </a:r>
            <a:endParaRPr lang="hu-HU" sz="2000" dirty="0"/>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hu-HU" dirty="0" err="1"/>
              <a:t>Source</a:t>
            </a:r>
            <a:r>
              <a:rPr lang="hu-HU" dirty="0"/>
              <a:t> | MNB </a:t>
            </a:r>
          </a:p>
        </p:txBody>
      </p:sp>
      <p:sp>
        <p:nvSpPr>
          <p:cNvPr id="57" name="Content Placeholder 3">
            <a:extLst>
              <a:ext uri="{FF2B5EF4-FFF2-40B4-BE49-F238E27FC236}">
                <a16:creationId xmlns:a16="http://schemas.microsoft.com/office/drawing/2014/main" id="{24771D02-7FF3-4812-ABB9-DD4414EA6443}"/>
              </a:ext>
            </a:extLst>
          </p:cNvPr>
          <p:cNvSpPr txBox="1">
            <a:spLocks/>
          </p:cNvSpPr>
          <p:nvPr/>
        </p:nvSpPr>
        <p:spPr>
          <a:xfrm>
            <a:off x="883180" y="5844112"/>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Participants of commercial real estate financing and their FX exposure</a:t>
            </a:r>
            <a:endParaRPr lang="hu-HU" sz="1800" cap="all" dirty="0"/>
          </a:p>
        </p:txBody>
      </p:sp>
      <p:pic>
        <p:nvPicPr>
          <p:cNvPr id="7" name="Picture 6">
            <a:extLst>
              <a:ext uri="{FF2B5EF4-FFF2-40B4-BE49-F238E27FC236}">
                <a16:creationId xmlns:a16="http://schemas.microsoft.com/office/drawing/2014/main" id="{A63A061A-29FA-41B0-924E-3D630D68AC89}"/>
              </a:ext>
            </a:extLst>
          </p:cNvPr>
          <p:cNvPicPr>
            <a:picLocks noChangeAspect="1"/>
          </p:cNvPicPr>
          <p:nvPr/>
        </p:nvPicPr>
        <p:blipFill>
          <a:blip r:embed="rId2"/>
          <a:stretch>
            <a:fillRect/>
          </a:stretch>
        </p:blipFill>
        <p:spPr>
          <a:xfrm>
            <a:off x="556062" y="1112354"/>
            <a:ext cx="8031875" cy="4541851"/>
          </a:xfrm>
          <a:prstGeom prst="rect">
            <a:avLst/>
          </a:prstGeom>
        </p:spPr>
      </p:pic>
    </p:spTree>
    <p:extLst>
      <p:ext uri="{BB962C8B-B14F-4D97-AF65-F5344CB8AC3E}">
        <p14:creationId xmlns:p14="http://schemas.microsoft.com/office/powerpoint/2010/main" val="2324513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72D-BE0E-430D-A90A-2D8E537811B1}"/>
              </a:ext>
            </a:extLst>
          </p:cNvPr>
          <p:cNvSpPr>
            <a:spLocks noGrp="1"/>
          </p:cNvSpPr>
          <p:nvPr>
            <p:ph type="title"/>
          </p:nvPr>
        </p:nvSpPr>
        <p:spPr>
          <a:xfrm>
            <a:off x="2235774" y="2743455"/>
            <a:ext cx="6633906" cy="1311128"/>
          </a:xfrm>
        </p:spPr>
        <p:txBody>
          <a:bodyPr/>
          <a:lstStyle/>
          <a:p>
            <a:r>
              <a:rPr lang="en-GB" dirty="0"/>
              <a:t>Trends in lending</a:t>
            </a:r>
            <a:br>
              <a:rPr lang="en-GB" dirty="0"/>
            </a:br>
            <a:r>
              <a:rPr lang="en-US" sz="2000" i="1" dirty="0"/>
              <a:t>Dynamic growth in parallel with the management of interest rate risk</a:t>
            </a:r>
            <a:endParaRPr lang="en-GB" i="1" dirty="0"/>
          </a:p>
        </p:txBody>
      </p:sp>
    </p:spTree>
    <p:extLst>
      <p:ext uri="{BB962C8B-B14F-4D97-AF65-F5344CB8AC3E}">
        <p14:creationId xmlns:p14="http://schemas.microsoft.com/office/powerpoint/2010/main" val="194092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Autofit/>
          </a:bodyPr>
          <a:lstStyle/>
          <a:p>
            <a:r>
              <a:rPr lang="hu-HU" sz="2800" dirty="0" err="1"/>
              <a:t>Oustanding</a:t>
            </a:r>
            <a:r>
              <a:rPr lang="hu-HU" sz="2800" dirty="0"/>
              <a:t> </a:t>
            </a:r>
            <a:r>
              <a:rPr lang="hu-HU" sz="2800" dirty="0" err="1"/>
              <a:t>corporate</a:t>
            </a:r>
            <a:r>
              <a:rPr lang="hu-HU" sz="2800" dirty="0"/>
              <a:t> </a:t>
            </a:r>
            <a:r>
              <a:rPr lang="hu-HU" sz="2800" dirty="0" err="1"/>
              <a:t>loans</a:t>
            </a:r>
            <a:r>
              <a:rPr lang="hu-HU" sz="2800" dirty="0"/>
              <a:t> </a:t>
            </a:r>
            <a:r>
              <a:rPr lang="hu-HU" sz="2800" dirty="0" err="1"/>
              <a:t>expanded</a:t>
            </a:r>
            <a:r>
              <a:rPr lang="hu-HU" sz="2800" dirty="0"/>
              <a:t> </a:t>
            </a:r>
            <a:r>
              <a:rPr lang="hu-HU" sz="2800" dirty="0" err="1"/>
              <a:t>dynamically</a:t>
            </a:r>
            <a:r>
              <a:rPr lang="hu-HU" sz="2800" dirty="0"/>
              <a:t> in 2018 Q3 </a:t>
            </a:r>
            <a:r>
              <a:rPr lang="hu-HU" sz="2800" dirty="0" err="1"/>
              <a:t>as</a:t>
            </a:r>
            <a:r>
              <a:rPr lang="hu-HU" sz="2800" dirty="0"/>
              <a:t> </a:t>
            </a:r>
            <a:r>
              <a:rPr lang="hu-HU" sz="2800" dirty="0" err="1"/>
              <a:t>well</a:t>
            </a:r>
            <a:endParaRPr lang="hu-HU" sz="2800" dirty="0"/>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391710"/>
            <a:ext cx="3600000" cy="369333"/>
          </a:xfrm>
        </p:spPr>
        <p:txBody>
          <a:bodyPr/>
          <a:lstStyle/>
          <a:p>
            <a:r>
              <a:rPr lang="hu-HU" dirty="0" err="1"/>
              <a:t>Source</a:t>
            </a:r>
            <a:r>
              <a:rPr lang="hu-HU" dirty="0"/>
              <a:t> | MNB</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228351"/>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Growth rate of loans outstanding of the overall corporate sector and the SME sector</a:t>
            </a:r>
            <a:endParaRPr lang="hu-HU" sz="1800" cap="all" dirty="0"/>
          </a:p>
        </p:txBody>
      </p:sp>
      <p:sp>
        <p:nvSpPr>
          <p:cNvPr id="5" name="Rectangle: Rounded Corners 4">
            <a:extLst>
              <a:ext uri="{FF2B5EF4-FFF2-40B4-BE49-F238E27FC236}">
                <a16:creationId xmlns:a16="http://schemas.microsoft.com/office/drawing/2014/main" id="{103C37F7-BD17-497F-80D5-4FDBA8BC151E}"/>
              </a:ext>
            </a:extLst>
          </p:cNvPr>
          <p:cNvSpPr/>
          <p:nvPr/>
        </p:nvSpPr>
        <p:spPr>
          <a:xfrm>
            <a:off x="6496595" y="1607574"/>
            <a:ext cx="2377760" cy="26399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a:t>Total </a:t>
            </a:r>
            <a:r>
              <a:rPr lang="hu-HU" sz="2400" b="1" dirty="0" err="1"/>
              <a:t>corporate</a:t>
            </a:r>
            <a:r>
              <a:rPr lang="hu-HU" sz="2400" b="1" dirty="0"/>
              <a:t> sector:</a:t>
            </a:r>
          </a:p>
          <a:p>
            <a:pPr algn="ctr">
              <a:spcAft>
                <a:spcPts val="600"/>
              </a:spcAft>
            </a:pPr>
            <a:r>
              <a:rPr lang="hu-HU" sz="2400" dirty="0"/>
              <a:t> 13.9%</a:t>
            </a:r>
          </a:p>
          <a:p>
            <a:pPr algn="ctr"/>
            <a:r>
              <a:rPr lang="hu-HU" sz="2400" b="1" dirty="0" err="1"/>
              <a:t>SMEs</a:t>
            </a:r>
            <a:r>
              <a:rPr lang="hu-HU" sz="2400" b="1" dirty="0"/>
              <a:t> (</a:t>
            </a:r>
            <a:r>
              <a:rPr lang="hu-HU" sz="2400" b="1" dirty="0" err="1"/>
              <a:t>preliminary</a:t>
            </a:r>
            <a:r>
              <a:rPr lang="hu-HU" sz="2400" b="1" dirty="0"/>
              <a:t> </a:t>
            </a:r>
            <a:r>
              <a:rPr lang="hu-HU" sz="2400" b="1" dirty="0" err="1"/>
              <a:t>data</a:t>
            </a:r>
            <a:r>
              <a:rPr lang="hu-HU" sz="2400" b="1" dirty="0"/>
              <a:t>):</a:t>
            </a:r>
          </a:p>
          <a:p>
            <a:pPr algn="ctr"/>
            <a:r>
              <a:rPr lang="hu-HU" sz="2400" dirty="0"/>
              <a:t>13.5%</a:t>
            </a:r>
          </a:p>
        </p:txBody>
      </p:sp>
      <p:sp>
        <p:nvSpPr>
          <p:cNvPr id="11" name="Text Placeholder 3">
            <a:extLst>
              <a:ext uri="{FF2B5EF4-FFF2-40B4-BE49-F238E27FC236}">
                <a16:creationId xmlns:a16="http://schemas.microsoft.com/office/drawing/2014/main" id="{D002459D-6155-4AAC-92FF-5F1558820B94}"/>
              </a:ext>
            </a:extLst>
          </p:cNvPr>
          <p:cNvSpPr txBox="1">
            <a:spLocks/>
          </p:cNvSpPr>
          <p:nvPr/>
        </p:nvSpPr>
        <p:spPr>
          <a:xfrm>
            <a:off x="215556" y="5933064"/>
            <a:ext cx="8766596" cy="369333"/>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hu-HU" dirty="0" err="1"/>
              <a:t>Note</a:t>
            </a:r>
            <a:r>
              <a:rPr lang="hu-HU" dirty="0"/>
              <a:t>: </a:t>
            </a:r>
            <a:r>
              <a:rPr lang="en-US" dirty="0"/>
              <a:t>Transaction-based data, prior to 2015 Q4, data for SMEs are estimated based on banking sector data. Time-series data for the overall corporate sector for 2018 Q3 refers to loans vis-á-vis the credit institutions sector. Figure for the SME sector for 2018 Q3 is based on preliminary data.</a:t>
            </a:r>
            <a:endParaRPr lang="hu-HU" dirty="0"/>
          </a:p>
        </p:txBody>
      </p:sp>
      <p:pic>
        <p:nvPicPr>
          <p:cNvPr id="7" name="Picture 6">
            <a:extLst>
              <a:ext uri="{FF2B5EF4-FFF2-40B4-BE49-F238E27FC236}">
                <a16:creationId xmlns:a16="http://schemas.microsoft.com/office/drawing/2014/main" id="{6E22F576-2CA8-4991-BFF0-CB7CD7474192}"/>
              </a:ext>
            </a:extLst>
          </p:cNvPr>
          <p:cNvPicPr>
            <a:picLocks noChangeAspect="1"/>
          </p:cNvPicPr>
          <p:nvPr/>
        </p:nvPicPr>
        <p:blipFill>
          <a:blip r:embed="rId2"/>
          <a:stretch>
            <a:fillRect/>
          </a:stretch>
        </p:blipFill>
        <p:spPr>
          <a:xfrm>
            <a:off x="1038862" y="1204005"/>
            <a:ext cx="4969908" cy="3742788"/>
          </a:xfrm>
          <a:prstGeom prst="rect">
            <a:avLst/>
          </a:prstGeom>
        </p:spPr>
      </p:pic>
    </p:spTree>
    <p:extLst>
      <p:ext uri="{BB962C8B-B14F-4D97-AF65-F5344CB8AC3E}">
        <p14:creationId xmlns:p14="http://schemas.microsoft.com/office/powerpoint/2010/main" val="1537258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hu-HU" i="1" dirty="0" err="1"/>
              <a:t>FGS</a:t>
            </a:r>
            <a:r>
              <a:rPr lang="en-GB" i="1" dirty="0"/>
              <a:t> FIX </a:t>
            </a:r>
            <a:r>
              <a:rPr lang="en-GB" dirty="0"/>
              <a:t>helps </a:t>
            </a:r>
            <a:r>
              <a:rPr lang="en-GB" dirty="0" err="1"/>
              <a:t>manag</a:t>
            </a:r>
            <a:r>
              <a:rPr lang="hu-HU" dirty="0"/>
              <a:t>e</a:t>
            </a:r>
            <a:r>
              <a:rPr lang="en-GB" dirty="0"/>
              <a:t> interest rate risks from next year</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en-GB" dirty="0"/>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605481" y="5975011"/>
            <a:ext cx="8376671"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New SME forint loans by interest rate fixation and maturity</a:t>
            </a:r>
          </a:p>
        </p:txBody>
      </p:sp>
      <p:pic>
        <p:nvPicPr>
          <p:cNvPr id="2" name="Picture 1">
            <a:extLst>
              <a:ext uri="{FF2B5EF4-FFF2-40B4-BE49-F238E27FC236}">
                <a16:creationId xmlns:a16="http://schemas.microsoft.com/office/drawing/2014/main" id="{09F388DC-9C15-4B16-A35A-694260E233C7}"/>
              </a:ext>
            </a:extLst>
          </p:cNvPr>
          <p:cNvPicPr>
            <a:picLocks noChangeAspect="1"/>
          </p:cNvPicPr>
          <p:nvPr/>
        </p:nvPicPr>
        <p:blipFill>
          <a:blip r:embed="rId2"/>
          <a:stretch>
            <a:fillRect/>
          </a:stretch>
        </p:blipFill>
        <p:spPr>
          <a:xfrm>
            <a:off x="1053395" y="1020143"/>
            <a:ext cx="6460200" cy="4857173"/>
          </a:xfrm>
          <a:prstGeom prst="rect">
            <a:avLst/>
          </a:prstGeom>
        </p:spPr>
      </p:pic>
    </p:spTree>
    <p:extLst>
      <p:ext uri="{BB962C8B-B14F-4D97-AF65-F5344CB8AC3E}">
        <p14:creationId xmlns:p14="http://schemas.microsoft.com/office/powerpoint/2010/main" val="390695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Autofit/>
          </a:bodyPr>
          <a:lstStyle/>
          <a:p>
            <a:r>
              <a:rPr lang="hu-HU" sz="2800" dirty="0"/>
              <a:t>In </a:t>
            </a:r>
            <a:r>
              <a:rPr lang="hu-HU" sz="2800" dirty="0" err="1"/>
              <a:t>Focus</a:t>
            </a:r>
            <a:r>
              <a:rPr lang="hu-HU" sz="2800" dirty="0"/>
              <a:t>: </a:t>
            </a:r>
            <a:r>
              <a:rPr lang="hu-HU" sz="2800" dirty="0" err="1"/>
              <a:t>financial</a:t>
            </a:r>
            <a:r>
              <a:rPr lang="hu-HU" sz="2800" dirty="0"/>
              <a:t> </a:t>
            </a:r>
            <a:r>
              <a:rPr lang="hu-HU" sz="2800" dirty="0" err="1"/>
              <a:t>plans</a:t>
            </a:r>
            <a:r>
              <a:rPr lang="hu-HU" sz="2800" dirty="0"/>
              <a:t> of </a:t>
            </a:r>
            <a:r>
              <a:rPr lang="hu-HU" sz="2800" dirty="0" err="1"/>
              <a:t>micro</a:t>
            </a:r>
            <a:r>
              <a:rPr lang="hu-HU" sz="2800" dirty="0"/>
              <a:t> and </a:t>
            </a:r>
            <a:r>
              <a:rPr lang="hu-HU" sz="2800" dirty="0" err="1"/>
              <a:t>small</a:t>
            </a:r>
            <a:r>
              <a:rPr lang="hu-HU" sz="2800" dirty="0"/>
              <a:t> businesses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390383"/>
            <a:ext cx="3600000" cy="369333"/>
          </a:xfrm>
        </p:spPr>
        <p:txBody>
          <a:bodyPr/>
          <a:lstStyle/>
          <a:p>
            <a:r>
              <a:rPr lang="hu-HU" dirty="0" err="1"/>
              <a:t>Source</a:t>
            </a:r>
            <a:r>
              <a:rPr lang="hu-HU" dirty="0"/>
              <a:t> | MNB</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56326" y="5844577"/>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The reason for the lack of a borrowing plan</a:t>
            </a:r>
            <a:endParaRPr lang="hu-HU" sz="1800" cap="all" dirty="0"/>
          </a:p>
        </p:txBody>
      </p:sp>
      <p:sp>
        <p:nvSpPr>
          <p:cNvPr id="11" name="Text Placeholder 3">
            <a:extLst>
              <a:ext uri="{FF2B5EF4-FFF2-40B4-BE49-F238E27FC236}">
                <a16:creationId xmlns:a16="http://schemas.microsoft.com/office/drawing/2014/main" id="{D002459D-6155-4AAC-92FF-5F1558820B94}"/>
              </a:ext>
            </a:extLst>
          </p:cNvPr>
          <p:cNvSpPr txBox="1">
            <a:spLocks/>
          </p:cNvSpPr>
          <p:nvPr/>
        </p:nvSpPr>
        <p:spPr>
          <a:xfrm>
            <a:off x="161848" y="6103630"/>
            <a:ext cx="8766596" cy="369333"/>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hu-HU" dirty="0" err="1"/>
              <a:t>Note</a:t>
            </a:r>
            <a:r>
              <a:rPr lang="hu-HU" dirty="0"/>
              <a:t>: </a:t>
            </a:r>
            <a:r>
              <a:rPr lang="hu-HU" dirty="0" err="1"/>
              <a:t>Based</a:t>
            </a:r>
            <a:r>
              <a:rPr lang="hu-HU" dirty="0"/>
              <a:t> </a:t>
            </a:r>
            <a:r>
              <a:rPr lang="hu-HU" dirty="0" err="1"/>
              <a:t>on</a:t>
            </a:r>
            <a:r>
              <a:rPr lang="hu-HU" dirty="0"/>
              <a:t> </a:t>
            </a:r>
            <a:r>
              <a:rPr lang="hu-HU" dirty="0" err="1"/>
              <a:t>answers</a:t>
            </a:r>
            <a:r>
              <a:rPr lang="hu-HU" dirty="0"/>
              <a:t> of 849 </a:t>
            </a:r>
            <a:r>
              <a:rPr lang="hu-HU" dirty="0" err="1"/>
              <a:t>companies</a:t>
            </a:r>
            <a:r>
              <a:rPr lang="hu-HU" dirty="0"/>
              <a:t>.</a:t>
            </a:r>
          </a:p>
        </p:txBody>
      </p:sp>
      <p:pic>
        <p:nvPicPr>
          <p:cNvPr id="6" name="Picture 5">
            <a:extLst>
              <a:ext uri="{FF2B5EF4-FFF2-40B4-BE49-F238E27FC236}">
                <a16:creationId xmlns:a16="http://schemas.microsoft.com/office/drawing/2014/main" id="{F451401C-A0F6-4E25-9FC9-3FC9B947BBB7}"/>
              </a:ext>
            </a:extLst>
          </p:cNvPr>
          <p:cNvPicPr>
            <a:picLocks noChangeAspect="1"/>
          </p:cNvPicPr>
          <p:nvPr/>
        </p:nvPicPr>
        <p:blipFill>
          <a:blip r:embed="rId2"/>
          <a:stretch>
            <a:fillRect/>
          </a:stretch>
        </p:blipFill>
        <p:spPr>
          <a:xfrm>
            <a:off x="1068476" y="801189"/>
            <a:ext cx="6430038" cy="4990029"/>
          </a:xfrm>
          <a:prstGeom prst="rect">
            <a:avLst/>
          </a:prstGeom>
        </p:spPr>
      </p:pic>
    </p:spTree>
    <p:extLst>
      <p:ext uri="{BB962C8B-B14F-4D97-AF65-F5344CB8AC3E}">
        <p14:creationId xmlns:p14="http://schemas.microsoft.com/office/powerpoint/2010/main" val="1941849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Autofit/>
          </a:bodyPr>
          <a:lstStyle/>
          <a:p>
            <a:r>
              <a:rPr lang="hu-HU" sz="2800" dirty="0"/>
              <a:t>The </a:t>
            </a:r>
            <a:r>
              <a:rPr lang="hu-HU" sz="2800" dirty="0" err="1"/>
              <a:t>volume</a:t>
            </a:r>
            <a:r>
              <a:rPr lang="hu-HU" sz="2800" dirty="0"/>
              <a:t> of </a:t>
            </a:r>
            <a:r>
              <a:rPr lang="hu-HU" sz="2800" dirty="0" err="1"/>
              <a:t>newly</a:t>
            </a:r>
            <a:r>
              <a:rPr lang="hu-HU" sz="2800" dirty="0"/>
              <a:t> </a:t>
            </a:r>
            <a:r>
              <a:rPr lang="hu-HU" sz="2800" dirty="0" err="1"/>
              <a:t>disbursed</a:t>
            </a:r>
            <a:r>
              <a:rPr lang="hu-HU" sz="2800" dirty="0"/>
              <a:t> household </a:t>
            </a:r>
            <a:r>
              <a:rPr lang="hu-HU" sz="2800" dirty="0" err="1"/>
              <a:t>loans</a:t>
            </a:r>
            <a:r>
              <a:rPr lang="hu-HU" sz="2800" dirty="0"/>
              <a:t> </a:t>
            </a:r>
            <a:r>
              <a:rPr lang="hu-HU" sz="2800" dirty="0" err="1"/>
              <a:t>increased</a:t>
            </a:r>
            <a:r>
              <a:rPr lang="hu-HU" sz="2800" dirty="0"/>
              <a:t> </a:t>
            </a:r>
            <a:r>
              <a:rPr lang="hu-HU" sz="2800" dirty="0" err="1"/>
              <a:t>as</a:t>
            </a:r>
            <a:r>
              <a:rPr lang="hu-HU" sz="2800" dirty="0"/>
              <a:t> </a:t>
            </a:r>
            <a:r>
              <a:rPr lang="hu-HU" sz="2800" dirty="0" err="1"/>
              <a:t>well</a:t>
            </a:r>
            <a:endParaRPr lang="hu-HU" sz="2800" dirty="0"/>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hu-HU" dirty="0" err="1"/>
              <a:t>Source</a:t>
            </a:r>
            <a:r>
              <a:rPr lang="hu-HU" dirty="0"/>
              <a:t> | MNB</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6020390"/>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New household loans in the credit institutions sector </a:t>
            </a:r>
            <a:endParaRPr lang="hu-HU" sz="1800" cap="all" dirty="0"/>
          </a:p>
        </p:txBody>
      </p:sp>
      <p:sp>
        <p:nvSpPr>
          <p:cNvPr id="8" name="Rectangle: Rounded Corners 7">
            <a:extLst>
              <a:ext uri="{FF2B5EF4-FFF2-40B4-BE49-F238E27FC236}">
                <a16:creationId xmlns:a16="http://schemas.microsoft.com/office/drawing/2014/main" id="{870C3EA5-4E28-42CC-9CE3-A44D5D6E2EFF}"/>
              </a:ext>
            </a:extLst>
          </p:cNvPr>
          <p:cNvSpPr/>
          <p:nvPr/>
        </p:nvSpPr>
        <p:spPr>
          <a:xfrm>
            <a:off x="6563032" y="1218701"/>
            <a:ext cx="2419120" cy="38015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hu-HU" sz="2000" b="1" dirty="0" err="1"/>
              <a:t>Growth</a:t>
            </a:r>
            <a:r>
              <a:rPr lang="hu-HU" sz="2000" b="1" dirty="0"/>
              <a:t> </a:t>
            </a:r>
            <a:r>
              <a:rPr lang="hu-HU" sz="2000" b="1" dirty="0" err="1"/>
              <a:t>rate</a:t>
            </a:r>
            <a:r>
              <a:rPr lang="hu-HU" sz="2000" b="1" dirty="0"/>
              <a:t> – </a:t>
            </a:r>
            <a:br>
              <a:rPr lang="hu-HU" sz="2000" b="1" dirty="0"/>
            </a:br>
            <a:r>
              <a:rPr lang="hu-HU" sz="2000" b="1" dirty="0"/>
              <a:t>Y-o-Y (Q3)</a:t>
            </a:r>
          </a:p>
          <a:p>
            <a:pPr algn="ctr">
              <a:spcAft>
                <a:spcPts val="600"/>
              </a:spcAft>
            </a:pPr>
            <a:endParaRPr lang="hu-HU" sz="2000" b="1" dirty="0"/>
          </a:p>
          <a:p>
            <a:pPr algn="ctr"/>
            <a:r>
              <a:rPr lang="hu-HU" b="1" dirty="0"/>
              <a:t>Outstanding household </a:t>
            </a:r>
            <a:r>
              <a:rPr lang="hu-HU" b="1" dirty="0" err="1"/>
              <a:t>loans</a:t>
            </a:r>
            <a:r>
              <a:rPr lang="hu-HU" b="1" dirty="0"/>
              <a:t>: </a:t>
            </a:r>
          </a:p>
          <a:p>
            <a:pPr algn="ctr">
              <a:spcAft>
                <a:spcPts val="600"/>
              </a:spcAft>
            </a:pPr>
            <a:r>
              <a:rPr lang="hu-HU" dirty="0"/>
              <a:t>5%</a:t>
            </a:r>
          </a:p>
          <a:p>
            <a:pPr algn="ctr"/>
            <a:r>
              <a:rPr lang="hu-HU" b="1" dirty="0" err="1"/>
              <a:t>Housing</a:t>
            </a:r>
            <a:r>
              <a:rPr lang="hu-HU" b="1" dirty="0"/>
              <a:t> </a:t>
            </a:r>
            <a:r>
              <a:rPr lang="hu-HU" b="1" dirty="0" err="1"/>
              <a:t>loans</a:t>
            </a:r>
            <a:r>
              <a:rPr lang="hu-HU" b="1" dirty="0"/>
              <a:t> – </a:t>
            </a:r>
            <a:r>
              <a:rPr lang="hu-HU" b="1" dirty="0" err="1"/>
              <a:t>new</a:t>
            </a:r>
            <a:r>
              <a:rPr lang="hu-HU" b="1" dirty="0"/>
              <a:t> </a:t>
            </a:r>
            <a:r>
              <a:rPr lang="hu-HU" b="1" dirty="0" err="1"/>
              <a:t>contracts</a:t>
            </a:r>
            <a:r>
              <a:rPr lang="hu-HU" b="1" dirty="0"/>
              <a:t>:</a:t>
            </a:r>
          </a:p>
          <a:p>
            <a:pPr algn="ctr">
              <a:spcAft>
                <a:spcPts val="600"/>
              </a:spcAft>
            </a:pPr>
            <a:r>
              <a:rPr lang="hu-HU" dirty="0"/>
              <a:t>39%</a:t>
            </a:r>
          </a:p>
          <a:p>
            <a:pPr algn="ctr"/>
            <a:r>
              <a:rPr lang="hu-HU" b="1" dirty="0" err="1"/>
              <a:t>Personal</a:t>
            </a:r>
            <a:r>
              <a:rPr lang="hu-HU" b="1" dirty="0"/>
              <a:t> </a:t>
            </a:r>
            <a:r>
              <a:rPr lang="hu-HU" b="1" dirty="0" err="1"/>
              <a:t>loans</a:t>
            </a:r>
            <a:r>
              <a:rPr lang="hu-HU" b="1" dirty="0"/>
              <a:t> – </a:t>
            </a:r>
            <a:r>
              <a:rPr lang="hu-HU" b="1" dirty="0" err="1"/>
              <a:t>new</a:t>
            </a:r>
            <a:r>
              <a:rPr lang="hu-HU" b="1" dirty="0"/>
              <a:t> </a:t>
            </a:r>
            <a:r>
              <a:rPr lang="hu-HU" b="1" dirty="0" err="1"/>
              <a:t>contracts</a:t>
            </a:r>
            <a:r>
              <a:rPr lang="hu-HU" b="1" dirty="0"/>
              <a:t>:</a:t>
            </a:r>
            <a:r>
              <a:rPr lang="hu-HU" dirty="0"/>
              <a:t> </a:t>
            </a:r>
          </a:p>
          <a:p>
            <a:pPr algn="ctr"/>
            <a:r>
              <a:rPr lang="hu-HU" dirty="0"/>
              <a:t>49%</a:t>
            </a:r>
          </a:p>
        </p:txBody>
      </p:sp>
      <p:pic>
        <p:nvPicPr>
          <p:cNvPr id="5" name="Picture 4">
            <a:extLst>
              <a:ext uri="{FF2B5EF4-FFF2-40B4-BE49-F238E27FC236}">
                <a16:creationId xmlns:a16="http://schemas.microsoft.com/office/drawing/2014/main" id="{BEA8CED0-4A89-4961-B6C0-C99005185413}"/>
              </a:ext>
            </a:extLst>
          </p:cNvPr>
          <p:cNvPicPr>
            <a:picLocks noChangeAspect="1"/>
          </p:cNvPicPr>
          <p:nvPr/>
        </p:nvPicPr>
        <p:blipFill>
          <a:blip r:embed="rId2"/>
          <a:stretch>
            <a:fillRect/>
          </a:stretch>
        </p:blipFill>
        <p:spPr>
          <a:xfrm>
            <a:off x="161848" y="992778"/>
            <a:ext cx="6160207" cy="4615368"/>
          </a:xfrm>
          <a:prstGeom prst="rect">
            <a:avLst/>
          </a:prstGeom>
        </p:spPr>
      </p:pic>
    </p:spTree>
    <p:extLst>
      <p:ext uri="{BB962C8B-B14F-4D97-AF65-F5344CB8AC3E}">
        <p14:creationId xmlns:p14="http://schemas.microsoft.com/office/powerpoint/2010/main" val="3269697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Autofit/>
          </a:bodyPr>
          <a:lstStyle/>
          <a:p>
            <a:r>
              <a:rPr lang="en-GB" sz="2800" dirty="0"/>
              <a:t>Pricing: Favourable trends co</a:t>
            </a:r>
            <a:r>
              <a:rPr lang="hu-HU" sz="2800" dirty="0"/>
              <a:t>n</a:t>
            </a:r>
            <a:r>
              <a:rPr lang="en-GB" sz="2800" dirty="0" err="1"/>
              <a:t>cerning</a:t>
            </a:r>
            <a:r>
              <a:rPr lang="en-GB" sz="2800" dirty="0"/>
              <a:t> the spreads o</a:t>
            </a:r>
            <a:r>
              <a:rPr lang="hu-HU" sz="2800" dirty="0"/>
              <a:t>n</a:t>
            </a:r>
            <a:r>
              <a:rPr lang="en-GB" sz="2800" dirty="0"/>
              <a:t> fix</a:t>
            </a:r>
            <a:r>
              <a:rPr lang="hu-HU" sz="2800" dirty="0" err="1"/>
              <a:t>ed</a:t>
            </a:r>
            <a:r>
              <a:rPr lang="en-GB" sz="2800" dirty="0"/>
              <a:t> rate housing loans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388363"/>
            <a:ext cx="3600000" cy="369333"/>
          </a:xfrm>
        </p:spPr>
        <p:txBody>
          <a:bodyPr/>
          <a:lstStyle/>
          <a:p>
            <a:r>
              <a:rPr lang="en-GB" dirty="0"/>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468791"/>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Interest rate spreads on new </a:t>
            </a:r>
            <a:r>
              <a:rPr lang="hu-HU" sz="1800" cap="all" dirty="0" err="1"/>
              <a:t>HOUSING</a:t>
            </a:r>
            <a:r>
              <a:rPr lang="en-US" sz="1800" cap="all" dirty="0"/>
              <a:t> loans</a:t>
            </a:r>
            <a:r>
              <a:rPr lang="hu-HU" sz="1800" cap="all" dirty="0"/>
              <a:t> </a:t>
            </a:r>
            <a:r>
              <a:rPr lang="hu-HU" sz="1800" cap="all" dirty="0" err="1"/>
              <a:t>To</a:t>
            </a:r>
            <a:r>
              <a:rPr lang="hu-HU" sz="1800" cap="all" dirty="0"/>
              <a:t> </a:t>
            </a:r>
            <a:r>
              <a:rPr lang="en-US" sz="1800" cap="all" dirty="0"/>
              <a:t>household</a:t>
            </a:r>
            <a:r>
              <a:rPr lang="hu-HU" sz="1800" cap="all" dirty="0"/>
              <a:t>s</a:t>
            </a:r>
            <a:endParaRPr lang="hu-HU" sz="1800" cap="all" dirty="0">
              <a:highlight>
                <a:srgbClr val="FFFF00"/>
              </a:highlight>
            </a:endParaRPr>
          </a:p>
        </p:txBody>
      </p:sp>
      <p:sp>
        <p:nvSpPr>
          <p:cNvPr id="8" name="Text Placeholder 3">
            <a:extLst>
              <a:ext uri="{FF2B5EF4-FFF2-40B4-BE49-F238E27FC236}">
                <a16:creationId xmlns:a16="http://schemas.microsoft.com/office/drawing/2014/main" id="{F0B6B3AD-7CB1-494A-A3E2-B3FA0AB06B93}"/>
              </a:ext>
            </a:extLst>
          </p:cNvPr>
          <p:cNvSpPr txBox="1">
            <a:spLocks/>
          </p:cNvSpPr>
          <p:nvPr/>
        </p:nvSpPr>
        <p:spPr>
          <a:xfrm>
            <a:off x="383177" y="5842497"/>
            <a:ext cx="8598975" cy="558322"/>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dirty="0"/>
              <a:t>Note: </a:t>
            </a:r>
            <a:r>
              <a:rPr lang="en-US" dirty="0"/>
              <a:t>In the case of variable-rate housing loans or ones with up to 1-year rate fixation, APR-based smoothed spread over the 3-month </a:t>
            </a:r>
            <a:r>
              <a:rPr lang="en-US" dirty="0" err="1"/>
              <a:t>BUBOR</a:t>
            </a:r>
            <a:r>
              <a:rPr lang="en-US" dirty="0"/>
              <a:t>, while in the case of housing loans fixed for a period longer than one year, the APR-based smoothed spread over the corresponding IRS. For personal loans, APR-based smoothed spread over the 3-month </a:t>
            </a:r>
            <a:r>
              <a:rPr lang="en-US" dirty="0" err="1"/>
              <a:t>BUBOR</a:t>
            </a:r>
            <a:r>
              <a:rPr lang="en-US" dirty="0"/>
              <a:t>.</a:t>
            </a:r>
            <a:endParaRPr lang="hu-HU" dirty="0">
              <a:highlight>
                <a:srgbClr val="FFFF00"/>
              </a:highlight>
            </a:endParaRPr>
          </a:p>
        </p:txBody>
      </p:sp>
      <p:pic>
        <p:nvPicPr>
          <p:cNvPr id="7" name="Picture 6">
            <a:extLst>
              <a:ext uri="{FF2B5EF4-FFF2-40B4-BE49-F238E27FC236}">
                <a16:creationId xmlns:a16="http://schemas.microsoft.com/office/drawing/2014/main" id="{42B66DF4-F0B3-46F6-8C7A-35689465E565}"/>
              </a:ext>
            </a:extLst>
          </p:cNvPr>
          <p:cNvPicPr>
            <a:picLocks noChangeAspect="1"/>
          </p:cNvPicPr>
          <p:nvPr/>
        </p:nvPicPr>
        <p:blipFill>
          <a:blip r:embed="rId2"/>
          <a:stretch>
            <a:fillRect/>
          </a:stretch>
        </p:blipFill>
        <p:spPr>
          <a:xfrm>
            <a:off x="1402080" y="1047577"/>
            <a:ext cx="5764567" cy="4317045"/>
          </a:xfrm>
          <a:prstGeom prst="rect">
            <a:avLst/>
          </a:prstGeom>
        </p:spPr>
      </p:pic>
    </p:spTree>
    <p:extLst>
      <p:ext uri="{BB962C8B-B14F-4D97-AF65-F5344CB8AC3E}">
        <p14:creationId xmlns:p14="http://schemas.microsoft.com/office/powerpoint/2010/main" val="403240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806084E-1EDD-4BE9-94C1-5E05CD132430}"/>
              </a:ext>
            </a:extLst>
          </p:cNvPr>
          <p:cNvSpPr>
            <a:spLocks noGrp="1"/>
          </p:cNvSpPr>
          <p:nvPr>
            <p:ph type="title"/>
          </p:nvPr>
        </p:nvSpPr>
        <p:spPr>
          <a:xfrm>
            <a:off x="478174" y="251454"/>
            <a:ext cx="7610642" cy="751436"/>
          </a:xfrm>
        </p:spPr>
        <p:txBody>
          <a:bodyPr>
            <a:noAutofit/>
          </a:bodyPr>
          <a:lstStyle/>
          <a:p>
            <a:r>
              <a:rPr lang="hu-HU" sz="3600" dirty="0"/>
              <a:t>Overall Picture</a:t>
            </a:r>
          </a:p>
        </p:txBody>
      </p:sp>
      <p:sp>
        <p:nvSpPr>
          <p:cNvPr id="21" name="Rectangle 20">
            <a:extLst>
              <a:ext uri="{FF2B5EF4-FFF2-40B4-BE49-F238E27FC236}">
                <a16:creationId xmlns:a16="http://schemas.microsoft.com/office/drawing/2014/main" id="{8B54A43D-4C92-4726-92B0-DD70ED06419D}"/>
              </a:ext>
            </a:extLst>
          </p:cNvPr>
          <p:cNvSpPr/>
          <p:nvPr/>
        </p:nvSpPr>
        <p:spPr>
          <a:xfrm>
            <a:off x="711256" y="1097346"/>
            <a:ext cx="4904981" cy="5509200"/>
          </a:xfrm>
          <a:prstGeom prst="rect">
            <a:avLst/>
          </a:prstGeom>
        </p:spPr>
        <p:txBody>
          <a:bodyPr wrap="square">
            <a:spAutoFit/>
          </a:bodyPr>
          <a:lstStyle/>
          <a:p>
            <a:r>
              <a:rPr lang="en-GB" sz="4400" b="1" i="1" dirty="0">
                <a:solidFill>
                  <a:schemeClr val="accent6">
                    <a:lumMod val="50000"/>
                  </a:schemeClr>
                </a:solidFill>
              </a:rPr>
              <a:t>The deepening of the financial system and the favourable economic environment help „outgrow” the problems of the past.</a:t>
            </a:r>
          </a:p>
        </p:txBody>
      </p:sp>
      <p:sp>
        <p:nvSpPr>
          <p:cNvPr id="20" name="Rectangle 19">
            <a:extLst>
              <a:ext uri="{FF2B5EF4-FFF2-40B4-BE49-F238E27FC236}">
                <a16:creationId xmlns:a16="http://schemas.microsoft.com/office/drawing/2014/main" id="{572ADB83-4B38-4811-8776-83688104B397}"/>
              </a:ext>
            </a:extLst>
          </p:cNvPr>
          <p:cNvSpPr/>
          <p:nvPr/>
        </p:nvSpPr>
        <p:spPr>
          <a:xfrm>
            <a:off x="5146766" y="1717912"/>
            <a:ext cx="3131806" cy="4524315"/>
          </a:xfrm>
          <a:prstGeom prst="rect">
            <a:avLst/>
          </a:prstGeom>
        </p:spPr>
        <p:txBody>
          <a:bodyPr wrap="square">
            <a:spAutoFit/>
          </a:bodyPr>
          <a:lstStyle/>
          <a:p>
            <a:pPr algn="r"/>
            <a:r>
              <a:rPr lang="en-GB" sz="3600" i="1" dirty="0">
                <a:solidFill>
                  <a:schemeClr val="accent4"/>
                </a:solidFill>
              </a:rPr>
              <a:t>But behind these favourable trends, old and newly </a:t>
            </a:r>
            <a:r>
              <a:rPr lang="hu-HU" sz="3600" i="1" dirty="0" err="1">
                <a:solidFill>
                  <a:schemeClr val="accent4"/>
                </a:solidFill>
              </a:rPr>
              <a:t>emerging</a:t>
            </a:r>
            <a:r>
              <a:rPr lang="en-GB" sz="3600" i="1" dirty="0">
                <a:solidFill>
                  <a:schemeClr val="accent4"/>
                </a:solidFill>
              </a:rPr>
              <a:t> risks can be discovered.</a:t>
            </a:r>
          </a:p>
        </p:txBody>
      </p:sp>
    </p:spTree>
    <p:extLst>
      <p:ext uri="{BB962C8B-B14F-4D97-AF65-F5344CB8AC3E}">
        <p14:creationId xmlns:p14="http://schemas.microsoft.com/office/powerpoint/2010/main" val="3288290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Autofit/>
          </a:bodyPr>
          <a:lstStyle/>
          <a:p>
            <a:r>
              <a:rPr lang="hu-HU" sz="2400" dirty="0"/>
              <a:t>New </a:t>
            </a:r>
            <a:r>
              <a:rPr lang="hu-HU" sz="2400" dirty="0" err="1"/>
              <a:t>disbursement</a:t>
            </a:r>
            <a:r>
              <a:rPr lang="hu-HU" sz="2400" dirty="0"/>
              <a:t>: </a:t>
            </a:r>
            <a:r>
              <a:rPr lang="hu-HU" sz="2400" dirty="0" err="1"/>
              <a:t>the</a:t>
            </a:r>
            <a:r>
              <a:rPr lang="hu-HU" sz="2400" dirty="0"/>
              <a:t> </a:t>
            </a:r>
            <a:r>
              <a:rPr lang="hu-HU" sz="2400" dirty="0" err="1"/>
              <a:t>share</a:t>
            </a:r>
            <a:r>
              <a:rPr lang="hu-HU" sz="2400" dirty="0"/>
              <a:t> of </a:t>
            </a:r>
            <a:r>
              <a:rPr lang="hu-HU" sz="2400" dirty="0" err="1"/>
              <a:t>housing</a:t>
            </a:r>
            <a:r>
              <a:rPr lang="hu-HU" sz="2400" dirty="0"/>
              <a:t> </a:t>
            </a:r>
            <a:r>
              <a:rPr lang="hu-HU" sz="2400" dirty="0" err="1"/>
              <a:t>loans</a:t>
            </a:r>
            <a:r>
              <a:rPr lang="hu-HU" sz="2400" dirty="0"/>
              <a:t> </a:t>
            </a:r>
            <a:r>
              <a:rPr lang="hu-HU" sz="2400" dirty="0" err="1"/>
              <a:t>with</a:t>
            </a:r>
            <a:r>
              <a:rPr lang="hu-HU" sz="2400" dirty="0"/>
              <a:t> over 1 </a:t>
            </a:r>
            <a:r>
              <a:rPr lang="hu-HU" sz="2400" dirty="0" err="1"/>
              <a:t>year</a:t>
            </a:r>
            <a:r>
              <a:rPr lang="hu-HU" sz="2400" dirty="0"/>
              <a:t> </a:t>
            </a:r>
            <a:r>
              <a:rPr lang="hu-HU" sz="2400" dirty="0" err="1"/>
              <a:t>fixation</a:t>
            </a:r>
            <a:r>
              <a:rPr lang="hu-HU" sz="2400" dirty="0"/>
              <a:t> is </a:t>
            </a:r>
            <a:r>
              <a:rPr lang="hu-HU" sz="2400" dirty="0" err="1"/>
              <a:t>above</a:t>
            </a:r>
            <a:r>
              <a:rPr lang="hu-HU" sz="2400" dirty="0"/>
              <a:t> 80 per cent</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442223"/>
            <a:ext cx="3600000" cy="369333"/>
          </a:xfrm>
        </p:spPr>
        <p:txBody>
          <a:bodyPr/>
          <a:lstStyle/>
          <a:p>
            <a:r>
              <a:rPr lang="hu-HU" dirty="0" err="1"/>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442803"/>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Housing loans by interest rate fixation and the proportion of certified consumer-friendly housing loans</a:t>
            </a:r>
            <a:endParaRPr lang="hu-HU" sz="1800" cap="all" dirty="0"/>
          </a:p>
        </p:txBody>
      </p:sp>
      <p:sp>
        <p:nvSpPr>
          <p:cNvPr id="8" name="Text Placeholder 3">
            <a:extLst>
              <a:ext uri="{FF2B5EF4-FFF2-40B4-BE49-F238E27FC236}">
                <a16:creationId xmlns:a16="http://schemas.microsoft.com/office/drawing/2014/main" id="{F0B6B3AD-7CB1-494A-A3E2-B3FA0AB06B93}"/>
              </a:ext>
            </a:extLst>
          </p:cNvPr>
          <p:cNvSpPr txBox="1">
            <a:spLocks/>
          </p:cNvSpPr>
          <p:nvPr/>
        </p:nvSpPr>
        <p:spPr>
          <a:xfrm>
            <a:off x="478174" y="6072890"/>
            <a:ext cx="8503978" cy="369333"/>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hu-HU" dirty="0" err="1"/>
              <a:t>Note</a:t>
            </a:r>
            <a:r>
              <a:rPr lang="hu-HU" dirty="0"/>
              <a:t>: </a:t>
            </a:r>
            <a:r>
              <a:rPr lang="en-US" dirty="0"/>
              <a:t>The ratio of the certified consumer-friendly housing loans shows the share within the housing loans with an interest period longer than 3 years. </a:t>
            </a:r>
            <a:endParaRPr lang="hu-HU" dirty="0"/>
          </a:p>
        </p:txBody>
      </p:sp>
      <p:pic>
        <p:nvPicPr>
          <p:cNvPr id="2" name="Picture 1">
            <a:extLst>
              <a:ext uri="{FF2B5EF4-FFF2-40B4-BE49-F238E27FC236}">
                <a16:creationId xmlns:a16="http://schemas.microsoft.com/office/drawing/2014/main" id="{BC370410-31D5-4F9F-B350-375E3006FCEB}"/>
              </a:ext>
            </a:extLst>
          </p:cNvPr>
          <p:cNvPicPr>
            <a:picLocks noChangeAspect="1"/>
          </p:cNvPicPr>
          <p:nvPr/>
        </p:nvPicPr>
        <p:blipFill>
          <a:blip r:embed="rId2"/>
          <a:stretch>
            <a:fillRect/>
          </a:stretch>
        </p:blipFill>
        <p:spPr>
          <a:xfrm>
            <a:off x="1323012" y="1000759"/>
            <a:ext cx="5920965" cy="4402889"/>
          </a:xfrm>
          <a:prstGeom prst="rect">
            <a:avLst/>
          </a:prstGeom>
        </p:spPr>
      </p:pic>
    </p:spTree>
    <p:extLst>
      <p:ext uri="{BB962C8B-B14F-4D97-AF65-F5344CB8AC3E}">
        <p14:creationId xmlns:p14="http://schemas.microsoft.com/office/powerpoint/2010/main" val="1779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en-GB" dirty="0"/>
              <a:t>Interest rate fixation structure: </a:t>
            </a:r>
            <a:r>
              <a:rPr lang="en-GB" dirty="0" err="1"/>
              <a:t>oustanding</a:t>
            </a:r>
            <a:r>
              <a:rPr lang="en-GB" dirty="0"/>
              <a:t> Stock and new disbursement</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486978"/>
            <a:ext cx="3600000" cy="369333"/>
          </a:xfrm>
        </p:spPr>
        <p:txBody>
          <a:bodyPr/>
          <a:lstStyle/>
          <a:p>
            <a:r>
              <a:rPr lang="hu-HU" dirty="0" err="1"/>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896047"/>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GB" sz="1800" cap="all" dirty="0"/>
              <a:t>distribution of newly disbursed mortgages and </a:t>
            </a:r>
            <a:r>
              <a:rPr lang="en-GB" sz="1800" cap="all" dirty="0" err="1"/>
              <a:t>oustanding</a:t>
            </a:r>
            <a:r>
              <a:rPr lang="en-GB" sz="1800" cap="all" dirty="0"/>
              <a:t> stock by interest rate fixation</a:t>
            </a:r>
          </a:p>
        </p:txBody>
      </p:sp>
      <p:sp>
        <p:nvSpPr>
          <p:cNvPr id="11" name="TextBox 10">
            <a:extLst>
              <a:ext uri="{FF2B5EF4-FFF2-40B4-BE49-F238E27FC236}">
                <a16:creationId xmlns:a16="http://schemas.microsoft.com/office/drawing/2014/main" id="{297565FC-ABF3-4B52-AF5D-A2EFC1E7E00A}"/>
              </a:ext>
            </a:extLst>
          </p:cNvPr>
          <p:cNvSpPr txBox="1"/>
          <p:nvPr/>
        </p:nvSpPr>
        <p:spPr>
          <a:xfrm>
            <a:off x="865066" y="1203946"/>
            <a:ext cx="3418429" cy="646331"/>
          </a:xfrm>
          <a:prstGeom prst="rect">
            <a:avLst/>
          </a:prstGeom>
          <a:noFill/>
        </p:spPr>
        <p:txBody>
          <a:bodyPr wrap="square" rtlCol="0">
            <a:spAutoFit/>
          </a:bodyPr>
          <a:lstStyle/>
          <a:p>
            <a:pPr algn="ctr"/>
            <a:r>
              <a:rPr lang="hu-HU" i="1" dirty="0">
                <a:solidFill>
                  <a:schemeClr val="tx2"/>
                </a:solidFill>
              </a:rPr>
              <a:t>Outstanding </a:t>
            </a:r>
            <a:r>
              <a:rPr lang="hu-HU" i="1" dirty="0" err="1">
                <a:solidFill>
                  <a:schemeClr val="tx2"/>
                </a:solidFill>
              </a:rPr>
              <a:t>mortgage</a:t>
            </a:r>
            <a:r>
              <a:rPr lang="hu-HU" i="1" dirty="0">
                <a:solidFill>
                  <a:schemeClr val="tx2"/>
                </a:solidFill>
              </a:rPr>
              <a:t> </a:t>
            </a:r>
            <a:r>
              <a:rPr lang="hu-HU" i="1" dirty="0" err="1">
                <a:solidFill>
                  <a:schemeClr val="tx2"/>
                </a:solidFill>
              </a:rPr>
              <a:t>loans</a:t>
            </a:r>
            <a:r>
              <a:rPr lang="hu-HU" i="1" dirty="0">
                <a:solidFill>
                  <a:schemeClr val="tx2"/>
                </a:solidFill>
              </a:rPr>
              <a:t> (</a:t>
            </a:r>
            <a:r>
              <a:rPr lang="hu-HU" i="1" dirty="0" err="1">
                <a:solidFill>
                  <a:schemeClr val="tx2"/>
                </a:solidFill>
              </a:rPr>
              <a:t>September</a:t>
            </a:r>
            <a:r>
              <a:rPr lang="hu-HU" i="1" dirty="0">
                <a:solidFill>
                  <a:schemeClr val="tx2"/>
                </a:solidFill>
              </a:rPr>
              <a:t> 2018)</a:t>
            </a:r>
          </a:p>
        </p:txBody>
      </p:sp>
      <p:sp>
        <p:nvSpPr>
          <p:cNvPr id="12" name="TextBox 11">
            <a:extLst>
              <a:ext uri="{FF2B5EF4-FFF2-40B4-BE49-F238E27FC236}">
                <a16:creationId xmlns:a16="http://schemas.microsoft.com/office/drawing/2014/main" id="{A633244D-7277-4DB6-B032-DE624232A4F5}"/>
              </a:ext>
            </a:extLst>
          </p:cNvPr>
          <p:cNvSpPr txBox="1"/>
          <p:nvPr/>
        </p:nvSpPr>
        <p:spPr>
          <a:xfrm>
            <a:off x="3805355" y="1229017"/>
            <a:ext cx="4903978" cy="646331"/>
          </a:xfrm>
          <a:prstGeom prst="rect">
            <a:avLst/>
          </a:prstGeom>
          <a:noFill/>
        </p:spPr>
        <p:txBody>
          <a:bodyPr wrap="square" rtlCol="0">
            <a:spAutoFit/>
          </a:bodyPr>
          <a:lstStyle/>
          <a:p>
            <a:pPr algn="ctr"/>
            <a:r>
              <a:rPr lang="hu-HU" i="1" dirty="0">
                <a:solidFill>
                  <a:schemeClr val="tx2"/>
                </a:solidFill>
              </a:rPr>
              <a:t>New </a:t>
            </a:r>
            <a:r>
              <a:rPr lang="hu-HU" i="1" dirty="0" err="1">
                <a:solidFill>
                  <a:schemeClr val="tx2"/>
                </a:solidFill>
              </a:rPr>
              <a:t>contracts</a:t>
            </a:r>
            <a:endParaRPr lang="hu-HU" i="1" dirty="0">
              <a:solidFill>
                <a:schemeClr val="tx2"/>
              </a:solidFill>
            </a:endParaRPr>
          </a:p>
          <a:p>
            <a:pPr algn="ctr"/>
            <a:r>
              <a:rPr lang="hu-HU" i="1" dirty="0">
                <a:solidFill>
                  <a:schemeClr val="tx2"/>
                </a:solidFill>
              </a:rPr>
              <a:t>(2018 Q3)</a:t>
            </a:r>
          </a:p>
        </p:txBody>
      </p:sp>
      <p:pic>
        <p:nvPicPr>
          <p:cNvPr id="7" name="Picture 6">
            <a:extLst>
              <a:ext uri="{FF2B5EF4-FFF2-40B4-BE49-F238E27FC236}">
                <a16:creationId xmlns:a16="http://schemas.microsoft.com/office/drawing/2014/main" id="{DC590FBC-6B44-4B87-9E93-CA486B412DD0}"/>
              </a:ext>
            </a:extLst>
          </p:cNvPr>
          <p:cNvPicPr>
            <a:picLocks noChangeAspect="1"/>
          </p:cNvPicPr>
          <p:nvPr/>
        </p:nvPicPr>
        <p:blipFill>
          <a:blip r:embed="rId2"/>
          <a:stretch>
            <a:fillRect/>
          </a:stretch>
        </p:blipFill>
        <p:spPr>
          <a:xfrm>
            <a:off x="3702468" y="1900419"/>
            <a:ext cx="4501646" cy="3423421"/>
          </a:xfrm>
          <a:prstGeom prst="rect">
            <a:avLst/>
          </a:prstGeom>
        </p:spPr>
      </p:pic>
      <p:pic>
        <p:nvPicPr>
          <p:cNvPr id="8" name="Picture 7">
            <a:extLst>
              <a:ext uri="{FF2B5EF4-FFF2-40B4-BE49-F238E27FC236}">
                <a16:creationId xmlns:a16="http://schemas.microsoft.com/office/drawing/2014/main" id="{EE2222A5-A6A3-4384-B3A0-B7AEEB0D5F78}"/>
              </a:ext>
            </a:extLst>
          </p:cNvPr>
          <p:cNvPicPr>
            <a:picLocks noChangeAspect="1"/>
          </p:cNvPicPr>
          <p:nvPr/>
        </p:nvPicPr>
        <p:blipFill>
          <a:blip r:embed="rId3"/>
          <a:stretch>
            <a:fillRect/>
          </a:stretch>
        </p:blipFill>
        <p:spPr>
          <a:xfrm>
            <a:off x="559840" y="1608955"/>
            <a:ext cx="6990052" cy="4223033"/>
          </a:xfrm>
          <a:prstGeom prst="rect">
            <a:avLst/>
          </a:prstGeom>
        </p:spPr>
      </p:pic>
    </p:spTree>
    <p:extLst>
      <p:ext uri="{BB962C8B-B14F-4D97-AF65-F5344CB8AC3E}">
        <p14:creationId xmlns:p14="http://schemas.microsoft.com/office/powerpoint/2010/main" val="375797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Autofit/>
          </a:bodyPr>
          <a:lstStyle/>
          <a:p>
            <a:r>
              <a:rPr lang="hu-HU" sz="2100" dirty="0" err="1"/>
              <a:t>Loans</a:t>
            </a:r>
            <a:r>
              <a:rPr lang="hu-HU" sz="2100" dirty="0"/>
              <a:t> outstanding</a:t>
            </a:r>
            <a:r>
              <a:rPr lang="en-GB" sz="2100" dirty="0"/>
              <a:t>: The share of fix rate loans could grow gradually, But there is</a:t>
            </a:r>
            <a:r>
              <a:rPr lang="hu-HU" sz="2100" dirty="0"/>
              <a:t> </a:t>
            </a:r>
            <a:r>
              <a:rPr lang="hu-HU" sz="2100" dirty="0" err="1"/>
              <a:t>still</a:t>
            </a:r>
            <a:r>
              <a:rPr lang="hu-HU" sz="2100" dirty="0"/>
              <a:t> </a:t>
            </a:r>
            <a:r>
              <a:rPr lang="hu-HU" sz="2100" dirty="0" err="1"/>
              <a:t>work</a:t>
            </a:r>
            <a:r>
              <a:rPr lang="hu-HU" sz="2100" dirty="0"/>
              <a:t> </a:t>
            </a:r>
            <a:r>
              <a:rPr lang="hu-HU" sz="2100" dirty="0" err="1"/>
              <a:t>to</a:t>
            </a:r>
            <a:r>
              <a:rPr lang="hu-HU" sz="2100" dirty="0"/>
              <a:t> be </a:t>
            </a:r>
            <a:r>
              <a:rPr lang="hu-HU" sz="2100" dirty="0" err="1"/>
              <a:t>done</a:t>
            </a:r>
            <a:endParaRPr lang="en-GB" sz="2100" dirty="0"/>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1" y="6229979"/>
            <a:ext cx="3600000" cy="369333"/>
          </a:xfrm>
        </p:spPr>
        <p:txBody>
          <a:bodyPr/>
          <a:lstStyle/>
          <a:p>
            <a:r>
              <a:rPr lang="en-GB" dirty="0"/>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79" y="5199867"/>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Technical projection of outstanding mortgage loans by interest type</a:t>
            </a:r>
            <a:endParaRPr lang="hu-HU" sz="1800" cap="all" dirty="0"/>
          </a:p>
        </p:txBody>
      </p:sp>
      <p:sp>
        <p:nvSpPr>
          <p:cNvPr id="8" name="Text Placeholder 3">
            <a:extLst>
              <a:ext uri="{FF2B5EF4-FFF2-40B4-BE49-F238E27FC236}">
                <a16:creationId xmlns:a16="http://schemas.microsoft.com/office/drawing/2014/main" id="{F0B6B3AD-7CB1-494A-A3E2-B3FA0AB06B93}"/>
              </a:ext>
            </a:extLst>
          </p:cNvPr>
          <p:cNvSpPr txBox="1">
            <a:spLocks/>
          </p:cNvSpPr>
          <p:nvPr/>
        </p:nvSpPr>
        <p:spPr>
          <a:xfrm>
            <a:off x="161847" y="5579739"/>
            <a:ext cx="8820304" cy="612000"/>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dirty="0"/>
              <a:t>Note: </a:t>
            </a:r>
            <a:r>
              <a:rPr lang="en-US" dirty="0"/>
              <a:t>The chart shows the technical projection of the outstanding loan structure ceteris paribus, and is not considered as a</a:t>
            </a:r>
            <a:r>
              <a:rPr lang="hu-HU" dirty="0"/>
              <a:t> </a:t>
            </a:r>
            <a:r>
              <a:rPr lang="en-US" dirty="0"/>
              <a:t>forecast. The projection with regard to the longer interest rate periods may be regarded as a lower estimate, bearing in mind that the debt cap rules amended in October will increasingly divert demand to loans with longer interest rate fixation. </a:t>
            </a:r>
            <a:endParaRPr lang="hu-HU" dirty="0"/>
          </a:p>
        </p:txBody>
      </p:sp>
      <p:pic>
        <p:nvPicPr>
          <p:cNvPr id="2" name="Picture 1">
            <a:extLst>
              <a:ext uri="{FF2B5EF4-FFF2-40B4-BE49-F238E27FC236}">
                <a16:creationId xmlns:a16="http://schemas.microsoft.com/office/drawing/2014/main" id="{0FF2BCA4-4DAB-49EC-8B7F-0EEA43EEA3B6}"/>
              </a:ext>
            </a:extLst>
          </p:cNvPr>
          <p:cNvPicPr>
            <a:picLocks noChangeAspect="1"/>
          </p:cNvPicPr>
          <p:nvPr/>
        </p:nvPicPr>
        <p:blipFill>
          <a:blip r:embed="rId2"/>
          <a:stretch>
            <a:fillRect/>
          </a:stretch>
        </p:blipFill>
        <p:spPr>
          <a:xfrm>
            <a:off x="1751626" y="963725"/>
            <a:ext cx="5640747" cy="4188974"/>
          </a:xfrm>
          <a:prstGeom prst="rect">
            <a:avLst/>
          </a:prstGeom>
        </p:spPr>
      </p:pic>
    </p:spTree>
    <p:extLst>
      <p:ext uri="{BB962C8B-B14F-4D97-AF65-F5344CB8AC3E}">
        <p14:creationId xmlns:p14="http://schemas.microsoft.com/office/powerpoint/2010/main" val="1072591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a:bodyPr>
          <a:lstStyle/>
          <a:p>
            <a:r>
              <a:rPr lang="en-GB" dirty="0"/>
              <a:t>What could debtors and banks do?</a:t>
            </a:r>
          </a:p>
        </p:txBody>
      </p:sp>
      <p:sp>
        <p:nvSpPr>
          <p:cNvPr id="7" name="TextBox 6">
            <a:extLst>
              <a:ext uri="{FF2B5EF4-FFF2-40B4-BE49-F238E27FC236}">
                <a16:creationId xmlns:a16="http://schemas.microsoft.com/office/drawing/2014/main" id="{45635421-19F5-4373-8CF0-2D8740CFB7DD}"/>
              </a:ext>
            </a:extLst>
          </p:cNvPr>
          <p:cNvSpPr txBox="1"/>
          <p:nvPr/>
        </p:nvSpPr>
        <p:spPr>
          <a:xfrm>
            <a:off x="726141" y="1344706"/>
            <a:ext cx="8005483" cy="2262158"/>
          </a:xfrm>
          <a:prstGeom prst="rect">
            <a:avLst/>
          </a:prstGeom>
          <a:noFill/>
        </p:spPr>
        <p:txBody>
          <a:bodyPr wrap="square" rtlCol="0">
            <a:spAutoFit/>
          </a:bodyPr>
          <a:lstStyle/>
          <a:p>
            <a:pPr algn="just">
              <a:spcAft>
                <a:spcPts val="600"/>
              </a:spcAft>
            </a:pPr>
            <a:r>
              <a:rPr lang="en-GB" b="1" i="1" dirty="0">
                <a:solidFill>
                  <a:schemeClr val="tx2"/>
                </a:solidFill>
              </a:rPr>
              <a:t>DEBTORS HAVING FX CONVERTED LOAN should assess their opportunities</a:t>
            </a:r>
            <a:r>
              <a:rPr lang="en-GB" i="1" dirty="0">
                <a:solidFill>
                  <a:schemeClr val="tx2"/>
                </a:solidFill>
              </a:rPr>
              <a:t>, ask their creditor or other banks about the conditions of obtaining a fixed rate contract</a:t>
            </a:r>
          </a:p>
          <a:p>
            <a:pPr marL="717550" indent="-269875" algn="just">
              <a:spcAft>
                <a:spcPts val="600"/>
              </a:spcAft>
              <a:buFont typeface="Arial" panose="020B0604020202020204" pitchFamily="34" charset="0"/>
              <a:buChar char="•"/>
            </a:pPr>
            <a:r>
              <a:rPr lang="en-GB" dirty="0">
                <a:solidFill>
                  <a:schemeClr val="tx2"/>
                </a:solidFill>
              </a:rPr>
              <a:t>since some of the outstanding stock is characterised by long residual maturity and high credit costs,</a:t>
            </a:r>
          </a:p>
          <a:p>
            <a:pPr marL="717550" indent="-285750" algn="just">
              <a:spcAft>
                <a:spcPts val="600"/>
              </a:spcAft>
              <a:buFont typeface="Arial" panose="020B0604020202020204" pitchFamily="34" charset="0"/>
              <a:buChar char="•"/>
            </a:pPr>
            <a:r>
              <a:rPr lang="en-GB" dirty="0">
                <a:solidFill>
                  <a:schemeClr val="tx2"/>
                </a:solidFill>
              </a:rPr>
              <a:t>debtors may refinance their obligations with cheap and secure loans – such as the Certified Consumer-friendly Housing Loan;</a:t>
            </a:r>
          </a:p>
          <a:p>
            <a:pPr marL="717550" indent="-285750" algn="just">
              <a:spcAft>
                <a:spcPts val="600"/>
              </a:spcAft>
              <a:buFont typeface="Arial" panose="020B0604020202020204" pitchFamily="34" charset="0"/>
              <a:buChar char="•"/>
            </a:pPr>
            <a:r>
              <a:rPr lang="en-GB" dirty="0">
                <a:solidFill>
                  <a:schemeClr val="tx2"/>
                </a:solidFill>
              </a:rPr>
              <a:t>and thus, hedging against interest rate risk.</a:t>
            </a:r>
          </a:p>
        </p:txBody>
      </p:sp>
      <p:sp>
        <p:nvSpPr>
          <p:cNvPr id="11" name="TextBox 10">
            <a:extLst>
              <a:ext uri="{FF2B5EF4-FFF2-40B4-BE49-F238E27FC236}">
                <a16:creationId xmlns:a16="http://schemas.microsoft.com/office/drawing/2014/main" id="{464F3793-C57B-4780-A01C-7441E5FC34B9}"/>
              </a:ext>
            </a:extLst>
          </p:cNvPr>
          <p:cNvSpPr txBox="1"/>
          <p:nvPr/>
        </p:nvSpPr>
        <p:spPr>
          <a:xfrm>
            <a:off x="726140" y="3935337"/>
            <a:ext cx="8005483" cy="1985159"/>
          </a:xfrm>
          <a:prstGeom prst="rect">
            <a:avLst/>
          </a:prstGeom>
          <a:noFill/>
        </p:spPr>
        <p:txBody>
          <a:bodyPr wrap="square" rtlCol="0">
            <a:spAutoFit/>
          </a:bodyPr>
          <a:lstStyle/>
          <a:p>
            <a:pPr algn="just">
              <a:spcAft>
                <a:spcPts val="600"/>
              </a:spcAft>
            </a:pPr>
            <a:r>
              <a:rPr lang="en-GB" b="1" i="1" dirty="0">
                <a:solidFill>
                  <a:schemeClr val="tx2"/>
                </a:solidFill>
              </a:rPr>
              <a:t>CREDIT INSTITUTIONS should asses</a:t>
            </a:r>
            <a:r>
              <a:rPr lang="en-GB" i="1" dirty="0">
                <a:solidFill>
                  <a:schemeClr val="tx2"/>
                </a:solidFill>
              </a:rPr>
              <a:t> </a:t>
            </a:r>
            <a:r>
              <a:rPr lang="en-GB" b="1" i="1" dirty="0">
                <a:solidFill>
                  <a:schemeClr val="tx2"/>
                </a:solidFill>
              </a:rPr>
              <a:t>how many of their debtors </a:t>
            </a:r>
            <a:r>
              <a:rPr lang="en-GB" i="1" dirty="0">
                <a:solidFill>
                  <a:schemeClr val="tx2"/>
                </a:solidFill>
              </a:rPr>
              <a:t>would gain from replacing their variable rate loans to fixed rate financing.</a:t>
            </a:r>
          </a:p>
          <a:p>
            <a:pPr marL="717550" indent="-269875" algn="just">
              <a:spcAft>
                <a:spcPts val="600"/>
              </a:spcAft>
              <a:buFont typeface="Arial" panose="020B0604020202020204" pitchFamily="34" charset="0"/>
              <a:buChar char="•"/>
            </a:pPr>
            <a:r>
              <a:rPr lang="en-GB" dirty="0" err="1">
                <a:solidFill>
                  <a:schemeClr val="tx2"/>
                </a:solidFill>
              </a:rPr>
              <a:t>MNB</a:t>
            </a:r>
            <a:r>
              <a:rPr lang="en-GB" dirty="0">
                <a:solidFill>
                  <a:schemeClr val="tx2"/>
                </a:solidFill>
              </a:rPr>
              <a:t> welcomes </a:t>
            </a:r>
            <a:r>
              <a:rPr lang="hu-HU" dirty="0" err="1">
                <a:solidFill>
                  <a:schemeClr val="tx2"/>
                </a:solidFill>
              </a:rPr>
              <a:t>if</a:t>
            </a:r>
            <a:r>
              <a:rPr lang="hu-HU" dirty="0">
                <a:solidFill>
                  <a:schemeClr val="tx2"/>
                </a:solidFill>
              </a:rPr>
              <a:t> </a:t>
            </a:r>
            <a:r>
              <a:rPr lang="en-GB" dirty="0">
                <a:solidFill>
                  <a:schemeClr val="tx2"/>
                </a:solidFill>
              </a:rPr>
              <a:t>banks proactively inform these debtors about the refinancing offers,  </a:t>
            </a:r>
          </a:p>
          <a:p>
            <a:pPr marL="717550" indent="-285750" algn="just">
              <a:spcAft>
                <a:spcPts val="600"/>
              </a:spcAft>
              <a:buFont typeface="Arial" panose="020B0604020202020204" pitchFamily="34" charset="0"/>
              <a:buChar char="•"/>
            </a:pPr>
            <a:r>
              <a:rPr lang="hu-HU" dirty="0">
                <a:solidFill>
                  <a:schemeClr val="tx2"/>
                </a:solidFill>
              </a:rPr>
              <a:t>i</a:t>
            </a:r>
            <a:r>
              <a:rPr lang="en-GB" dirty="0">
                <a:solidFill>
                  <a:schemeClr val="tx2"/>
                </a:solidFill>
              </a:rPr>
              <a:t>t is mainly relevant in case of those debtors whose residual maturity is long,</a:t>
            </a:r>
          </a:p>
          <a:p>
            <a:pPr marL="717550" indent="-285750" algn="just">
              <a:spcAft>
                <a:spcPts val="600"/>
              </a:spcAft>
              <a:buFont typeface="Arial" panose="020B0604020202020204" pitchFamily="34" charset="0"/>
              <a:buChar char="•"/>
            </a:pPr>
            <a:r>
              <a:rPr lang="en-GB" dirty="0">
                <a:solidFill>
                  <a:schemeClr val="tx2"/>
                </a:solidFill>
              </a:rPr>
              <a:t>and thus a potential rise in interest rate would hit them harder.</a:t>
            </a:r>
          </a:p>
        </p:txBody>
      </p:sp>
    </p:spTree>
    <p:extLst>
      <p:ext uri="{BB962C8B-B14F-4D97-AF65-F5344CB8AC3E}">
        <p14:creationId xmlns:p14="http://schemas.microsoft.com/office/powerpoint/2010/main" val="4095744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72D-BE0E-430D-A90A-2D8E537811B1}"/>
              </a:ext>
            </a:extLst>
          </p:cNvPr>
          <p:cNvSpPr>
            <a:spLocks noGrp="1"/>
          </p:cNvSpPr>
          <p:nvPr>
            <p:ph type="title"/>
          </p:nvPr>
        </p:nvSpPr>
        <p:spPr>
          <a:xfrm>
            <a:off x="2235774" y="2574177"/>
            <a:ext cx="6633906" cy="1649682"/>
          </a:xfrm>
        </p:spPr>
        <p:txBody>
          <a:bodyPr/>
          <a:lstStyle/>
          <a:p>
            <a:r>
              <a:rPr lang="en-GB" dirty="0"/>
              <a:t>Portfolio quality</a:t>
            </a:r>
            <a:br>
              <a:rPr lang="en-GB" dirty="0"/>
            </a:br>
            <a:r>
              <a:rPr lang="en-US" sz="2000" i="1" dirty="0"/>
              <a:t>Cleaning continued in 2018, but there are still non-performing portfolios to be reduced</a:t>
            </a:r>
            <a:endParaRPr lang="en-GB" i="1" dirty="0"/>
          </a:p>
        </p:txBody>
      </p:sp>
    </p:spTree>
    <p:extLst>
      <p:ext uri="{BB962C8B-B14F-4D97-AF65-F5344CB8AC3E}">
        <p14:creationId xmlns:p14="http://schemas.microsoft.com/office/powerpoint/2010/main" val="3800348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609599" y="342852"/>
            <a:ext cx="7610642" cy="612000"/>
          </a:xfrm>
        </p:spPr>
        <p:txBody>
          <a:bodyPr>
            <a:noAutofit/>
          </a:bodyPr>
          <a:lstStyle/>
          <a:p>
            <a:r>
              <a:rPr lang="en-GB" sz="2000" dirty="0"/>
              <a:t>Corporate loans: The growth of loans outstanding</a:t>
            </a:r>
            <a:r>
              <a:rPr lang="hu-HU" sz="2000" dirty="0"/>
              <a:t> </a:t>
            </a:r>
            <a:r>
              <a:rPr lang="en-GB" sz="2000" dirty="0"/>
              <a:t>helps „outgrow” the re</a:t>
            </a:r>
            <a:r>
              <a:rPr lang="hu-HU" sz="2000" dirty="0" err="1"/>
              <a:t>maining</a:t>
            </a:r>
            <a:r>
              <a:rPr lang="en-GB" sz="2000" dirty="0"/>
              <a:t> N</a:t>
            </a:r>
            <a:r>
              <a:rPr lang="hu-HU" sz="2000" dirty="0" err="1"/>
              <a:t>on-performing</a:t>
            </a:r>
            <a:r>
              <a:rPr lang="hu-HU" sz="2000" dirty="0"/>
              <a:t> </a:t>
            </a:r>
            <a:r>
              <a:rPr lang="hu-HU" sz="2000" dirty="0" err="1"/>
              <a:t>loans</a:t>
            </a:r>
            <a:endParaRPr lang="en-GB" sz="2000" dirty="0"/>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en-GB" dirty="0"/>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609599" y="5867516"/>
            <a:ext cx="8372553"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Factors affecting changes in the ratio of non-performing corporate loans</a:t>
            </a:r>
            <a:endParaRPr lang="hu-HU" sz="1800" cap="all" dirty="0"/>
          </a:p>
        </p:txBody>
      </p:sp>
      <p:sp>
        <p:nvSpPr>
          <p:cNvPr id="2" name="Rectangle: Rounded Corners 1">
            <a:extLst>
              <a:ext uri="{FF2B5EF4-FFF2-40B4-BE49-F238E27FC236}">
                <a16:creationId xmlns:a16="http://schemas.microsoft.com/office/drawing/2014/main" id="{F6ED915D-BA80-46B6-98E6-DF6DECC668A5}"/>
              </a:ext>
            </a:extLst>
          </p:cNvPr>
          <p:cNvSpPr/>
          <p:nvPr/>
        </p:nvSpPr>
        <p:spPr>
          <a:xfrm>
            <a:off x="6724554" y="1454332"/>
            <a:ext cx="1990165" cy="2915771"/>
          </a:xfrm>
          <a:prstGeom prst="round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Share of </a:t>
            </a:r>
            <a:r>
              <a:rPr lang="en-GB" b="1" dirty="0"/>
              <a:t>non-performing</a:t>
            </a:r>
            <a:r>
              <a:rPr lang="en-GB" dirty="0"/>
              <a:t> corporate loans: 6.3%</a:t>
            </a:r>
          </a:p>
          <a:p>
            <a:pPr algn="ctr"/>
            <a:endParaRPr lang="en-GB" dirty="0"/>
          </a:p>
          <a:p>
            <a:pPr algn="ctr"/>
            <a:r>
              <a:rPr lang="en-GB" dirty="0"/>
              <a:t>Share of corporate loans with </a:t>
            </a:r>
            <a:r>
              <a:rPr lang="en-GB" b="1" dirty="0"/>
              <a:t>90+ days </a:t>
            </a:r>
            <a:r>
              <a:rPr lang="en-GB" dirty="0"/>
              <a:t>past due: 3%</a:t>
            </a:r>
          </a:p>
        </p:txBody>
      </p:sp>
      <p:pic>
        <p:nvPicPr>
          <p:cNvPr id="5" name="Picture 4">
            <a:extLst>
              <a:ext uri="{FF2B5EF4-FFF2-40B4-BE49-F238E27FC236}">
                <a16:creationId xmlns:a16="http://schemas.microsoft.com/office/drawing/2014/main" id="{A0896709-212A-4972-845F-BAC6255F030E}"/>
              </a:ext>
            </a:extLst>
          </p:cNvPr>
          <p:cNvPicPr>
            <a:picLocks noChangeAspect="1"/>
          </p:cNvPicPr>
          <p:nvPr/>
        </p:nvPicPr>
        <p:blipFill>
          <a:blip r:embed="rId2"/>
          <a:stretch>
            <a:fillRect/>
          </a:stretch>
        </p:blipFill>
        <p:spPr>
          <a:xfrm>
            <a:off x="609599" y="1454332"/>
            <a:ext cx="5662552" cy="4240646"/>
          </a:xfrm>
          <a:prstGeom prst="rect">
            <a:avLst/>
          </a:prstGeom>
        </p:spPr>
      </p:pic>
    </p:spTree>
    <p:extLst>
      <p:ext uri="{BB962C8B-B14F-4D97-AF65-F5344CB8AC3E}">
        <p14:creationId xmlns:p14="http://schemas.microsoft.com/office/powerpoint/2010/main" val="1316879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en-GB" dirty="0"/>
              <a:t>Household loans: The share of non-performing loans is less than 10 per cent</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en-GB" dirty="0"/>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757028"/>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Stock and ratio of non-performing household loans of credit institutions by contracts</a:t>
            </a:r>
            <a:endParaRPr lang="hu-HU" sz="1800" cap="all" dirty="0"/>
          </a:p>
        </p:txBody>
      </p:sp>
      <p:sp>
        <p:nvSpPr>
          <p:cNvPr id="2" name="Rectangle: Rounded Corners 1">
            <a:extLst>
              <a:ext uri="{FF2B5EF4-FFF2-40B4-BE49-F238E27FC236}">
                <a16:creationId xmlns:a16="http://schemas.microsoft.com/office/drawing/2014/main" id="{F6ED915D-BA80-46B6-98E6-DF6DECC668A5}"/>
              </a:ext>
            </a:extLst>
          </p:cNvPr>
          <p:cNvSpPr/>
          <p:nvPr/>
        </p:nvSpPr>
        <p:spPr>
          <a:xfrm>
            <a:off x="6675661" y="1245250"/>
            <a:ext cx="1990165" cy="2915771"/>
          </a:xfrm>
          <a:prstGeom prst="round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Share of </a:t>
            </a:r>
            <a:r>
              <a:rPr lang="en-GB" b="1" dirty="0"/>
              <a:t>non-performing</a:t>
            </a:r>
            <a:r>
              <a:rPr lang="en-GB" dirty="0"/>
              <a:t> household loans: 8</a:t>
            </a:r>
            <a:r>
              <a:rPr lang="hu-HU" dirty="0"/>
              <a:t>.</a:t>
            </a:r>
            <a:r>
              <a:rPr lang="en-GB" dirty="0"/>
              <a:t>4%</a:t>
            </a:r>
          </a:p>
          <a:p>
            <a:pPr algn="ctr"/>
            <a:endParaRPr lang="en-GB" dirty="0"/>
          </a:p>
          <a:p>
            <a:pPr algn="ctr"/>
            <a:r>
              <a:rPr lang="en-GB" dirty="0"/>
              <a:t>Share of household loans with </a:t>
            </a:r>
            <a:r>
              <a:rPr lang="en-GB" b="1" dirty="0"/>
              <a:t>90+ days </a:t>
            </a:r>
            <a:r>
              <a:rPr lang="en-GB" dirty="0"/>
              <a:t>past due: 5</a:t>
            </a:r>
            <a:r>
              <a:rPr lang="hu-HU" dirty="0"/>
              <a:t>.</a:t>
            </a:r>
            <a:r>
              <a:rPr lang="en-GB" dirty="0"/>
              <a:t>9%</a:t>
            </a:r>
          </a:p>
        </p:txBody>
      </p:sp>
      <p:pic>
        <p:nvPicPr>
          <p:cNvPr id="6" name="Picture 5">
            <a:extLst>
              <a:ext uri="{FF2B5EF4-FFF2-40B4-BE49-F238E27FC236}">
                <a16:creationId xmlns:a16="http://schemas.microsoft.com/office/drawing/2014/main" id="{D5D3BE6A-25E0-401C-B953-B3A475D1B33A}"/>
              </a:ext>
            </a:extLst>
          </p:cNvPr>
          <p:cNvPicPr>
            <a:picLocks noChangeAspect="1"/>
          </p:cNvPicPr>
          <p:nvPr/>
        </p:nvPicPr>
        <p:blipFill>
          <a:blip r:embed="rId2"/>
          <a:stretch>
            <a:fillRect/>
          </a:stretch>
        </p:blipFill>
        <p:spPr>
          <a:xfrm>
            <a:off x="478174" y="1245250"/>
            <a:ext cx="5821672" cy="4367499"/>
          </a:xfrm>
          <a:prstGeom prst="rect">
            <a:avLst/>
          </a:prstGeom>
        </p:spPr>
      </p:pic>
    </p:spTree>
    <p:extLst>
      <p:ext uri="{BB962C8B-B14F-4D97-AF65-F5344CB8AC3E}">
        <p14:creationId xmlns:p14="http://schemas.microsoft.com/office/powerpoint/2010/main" val="138304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en-GB" dirty="0"/>
              <a:t>In focus: What happens with the claims at the debt management companies?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en-GB" dirty="0"/>
              <a:t>Source </a:t>
            </a:r>
            <a:r>
              <a:rPr lang="hu-HU" dirty="0"/>
              <a:t>|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821130"/>
            <a:ext cx="8098972" cy="590931"/>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Share of the debt </a:t>
            </a:r>
            <a:r>
              <a:rPr lang="hu-HU" sz="1800" cap="all" dirty="0"/>
              <a:t>management </a:t>
            </a:r>
            <a:r>
              <a:rPr lang="hu-HU" sz="1800" cap="all" dirty="0" err="1"/>
              <a:t>companies</a:t>
            </a:r>
            <a:r>
              <a:rPr lang="en-US" sz="1800" cap="all" dirty="0"/>
              <a:t>' agreement methods by oldest arrears categories (number of transactions)</a:t>
            </a:r>
            <a:endParaRPr lang="hu-HU" sz="1800" cap="all" dirty="0"/>
          </a:p>
        </p:txBody>
      </p:sp>
      <p:pic>
        <p:nvPicPr>
          <p:cNvPr id="5" name="Picture 4">
            <a:extLst>
              <a:ext uri="{FF2B5EF4-FFF2-40B4-BE49-F238E27FC236}">
                <a16:creationId xmlns:a16="http://schemas.microsoft.com/office/drawing/2014/main" id="{0869DFDA-2F18-499D-8C4D-072D1DF2570C}"/>
              </a:ext>
            </a:extLst>
          </p:cNvPr>
          <p:cNvPicPr>
            <a:picLocks noChangeAspect="1"/>
          </p:cNvPicPr>
          <p:nvPr/>
        </p:nvPicPr>
        <p:blipFill>
          <a:blip r:embed="rId2"/>
          <a:stretch>
            <a:fillRect/>
          </a:stretch>
        </p:blipFill>
        <p:spPr>
          <a:xfrm>
            <a:off x="1380321" y="979438"/>
            <a:ext cx="6383357" cy="4784702"/>
          </a:xfrm>
          <a:prstGeom prst="rect">
            <a:avLst/>
          </a:prstGeom>
        </p:spPr>
      </p:pic>
    </p:spTree>
    <p:extLst>
      <p:ext uri="{BB962C8B-B14F-4D97-AF65-F5344CB8AC3E}">
        <p14:creationId xmlns:p14="http://schemas.microsoft.com/office/powerpoint/2010/main" val="2470589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72D-BE0E-430D-A90A-2D8E537811B1}"/>
              </a:ext>
            </a:extLst>
          </p:cNvPr>
          <p:cNvSpPr>
            <a:spLocks noGrp="1"/>
          </p:cNvSpPr>
          <p:nvPr>
            <p:ph type="title"/>
          </p:nvPr>
        </p:nvSpPr>
        <p:spPr>
          <a:xfrm>
            <a:off x="2235774" y="2743455"/>
            <a:ext cx="6633906" cy="1311128"/>
          </a:xfrm>
        </p:spPr>
        <p:txBody>
          <a:bodyPr/>
          <a:lstStyle/>
          <a:p>
            <a:r>
              <a:rPr lang="en-GB" dirty="0"/>
              <a:t>Income and capital position</a:t>
            </a:r>
            <a:br>
              <a:rPr lang="en-GB" dirty="0"/>
            </a:br>
            <a:r>
              <a:rPr lang="en-US" sz="2000" i="1" dirty="0"/>
              <a:t>The profit effect of reversals of provisions seems to be wearing off</a:t>
            </a:r>
            <a:endParaRPr lang="en-GB" i="1" dirty="0"/>
          </a:p>
        </p:txBody>
      </p:sp>
    </p:spTree>
    <p:extLst>
      <p:ext uri="{BB962C8B-B14F-4D97-AF65-F5344CB8AC3E}">
        <p14:creationId xmlns:p14="http://schemas.microsoft.com/office/powerpoint/2010/main" val="207545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en-GB" dirty="0"/>
              <a:t>Moderate decrease in profits, mainly due to the lower amount of reversals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en-GB" dirty="0"/>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981752"/>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Change in the main income components between June 2017 and 2018</a:t>
            </a:r>
            <a:endParaRPr lang="hu-HU" sz="1800" cap="all" dirty="0"/>
          </a:p>
        </p:txBody>
      </p:sp>
      <p:pic>
        <p:nvPicPr>
          <p:cNvPr id="2" name="Picture 1">
            <a:extLst>
              <a:ext uri="{FF2B5EF4-FFF2-40B4-BE49-F238E27FC236}">
                <a16:creationId xmlns:a16="http://schemas.microsoft.com/office/drawing/2014/main" id="{A4F955B2-1FE1-437A-87F8-1BF1E2219533}"/>
              </a:ext>
            </a:extLst>
          </p:cNvPr>
          <p:cNvPicPr>
            <a:picLocks noChangeAspect="1"/>
          </p:cNvPicPr>
          <p:nvPr/>
        </p:nvPicPr>
        <p:blipFill>
          <a:blip r:embed="rId2"/>
          <a:stretch>
            <a:fillRect/>
          </a:stretch>
        </p:blipFill>
        <p:spPr>
          <a:xfrm>
            <a:off x="1339559" y="1039886"/>
            <a:ext cx="6464881" cy="4824427"/>
          </a:xfrm>
          <a:prstGeom prst="rect">
            <a:avLst/>
          </a:prstGeom>
        </p:spPr>
      </p:pic>
    </p:spTree>
    <p:extLst>
      <p:ext uri="{BB962C8B-B14F-4D97-AF65-F5344CB8AC3E}">
        <p14:creationId xmlns:p14="http://schemas.microsoft.com/office/powerpoint/2010/main" val="112343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0D587CA0-1CCB-4D45-89B3-71C5A02C64D7}"/>
              </a:ext>
            </a:extLst>
          </p:cNvPr>
          <p:cNvGraphicFramePr>
            <a:graphicFrameLocks noGrp="1"/>
          </p:cNvGraphicFramePr>
          <p:nvPr>
            <p:ph sz="quarter" idx="10"/>
            <p:extLst>
              <p:ext uri="{D42A27DB-BD31-4B8C-83A1-F6EECF244321}">
                <p14:modId xmlns:p14="http://schemas.microsoft.com/office/powerpoint/2010/main" val="1094699098"/>
              </p:ext>
            </p:extLst>
          </p:nvPr>
        </p:nvGraphicFramePr>
        <p:xfrm>
          <a:off x="177281" y="1018247"/>
          <a:ext cx="8789437" cy="5832276"/>
        </p:xfrm>
        <a:graphic>
          <a:graphicData uri="http://schemas.openxmlformats.org/drawingml/2006/table">
            <a:tbl>
              <a:tblPr firstRow="1" bandRow="1">
                <a:tableStyleId>{6E25E649-3F16-4E02-A733-19D2CDBF48F0}</a:tableStyleId>
              </a:tblPr>
              <a:tblGrid>
                <a:gridCol w="3731042">
                  <a:extLst>
                    <a:ext uri="{9D8B030D-6E8A-4147-A177-3AD203B41FA5}">
                      <a16:colId xmlns:a16="http://schemas.microsoft.com/office/drawing/2014/main" val="3965352854"/>
                    </a:ext>
                  </a:extLst>
                </a:gridCol>
                <a:gridCol w="1666567">
                  <a:extLst>
                    <a:ext uri="{9D8B030D-6E8A-4147-A177-3AD203B41FA5}">
                      <a16:colId xmlns:a16="http://schemas.microsoft.com/office/drawing/2014/main" val="416432782"/>
                    </a:ext>
                  </a:extLst>
                </a:gridCol>
                <a:gridCol w="1563027">
                  <a:extLst>
                    <a:ext uri="{9D8B030D-6E8A-4147-A177-3AD203B41FA5}">
                      <a16:colId xmlns:a16="http://schemas.microsoft.com/office/drawing/2014/main" val="1166338782"/>
                    </a:ext>
                  </a:extLst>
                </a:gridCol>
                <a:gridCol w="1828801">
                  <a:extLst>
                    <a:ext uri="{9D8B030D-6E8A-4147-A177-3AD203B41FA5}">
                      <a16:colId xmlns:a16="http://schemas.microsoft.com/office/drawing/2014/main" val="3748275567"/>
                    </a:ext>
                  </a:extLst>
                </a:gridCol>
              </a:tblGrid>
              <a:tr h="371950">
                <a:tc>
                  <a:txBody>
                    <a:bodyPr/>
                    <a:lstStyle/>
                    <a:p>
                      <a:endParaRPr lang="hu-HU" dirty="0"/>
                    </a:p>
                  </a:txBody>
                  <a:tcPr>
                    <a:lnB w="28575" cap="flat" cmpd="sng" algn="ctr">
                      <a:solidFill>
                        <a:schemeClr val="tx1"/>
                      </a:solidFill>
                      <a:prstDash val="solid"/>
                      <a:round/>
                      <a:headEnd type="none" w="med" len="med"/>
                      <a:tailEnd type="none" w="med" len="med"/>
                    </a:lnB>
                  </a:tcPr>
                </a:tc>
                <a:tc>
                  <a:txBody>
                    <a:bodyPr/>
                    <a:lstStyle/>
                    <a:p>
                      <a:pPr algn="ctr"/>
                      <a:r>
                        <a:rPr lang="hu-HU" sz="1800" dirty="0"/>
                        <a:t>2008</a:t>
                      </a:r>
                    </a:p>
                  </a:txBody>
                  <a:tcPr>
                    <a:lnB w="28575" cap="flat" cmpd="sng" algn="ctr">
                      <a:solidFill>
                        <a:schemeClr val="tx1"/>
                      </a:solidFill>
                      <a:prstDash val="solid"/>
                      <a:round/>
                      <a:headEnd type="none" w="med" len="med"/>
                      <a:tailEnd type="none" w="med" len="med"/>
                    </a:lnB>
                  </a:tcPr>
                </a:tc>
                <a:tc>
                  <a:txBody>
                    <a:bodyPr/>
                    <a:lstStyle/>
                    <a:p>
                      <a:pPr algn="ctr"/>
                      <a:r>
                        <a:rPr lang="hu-HU" sz="1800" dirty="0"/>
                        <a:t>2012</a:t>
                      </a:r>
                    </a:p>
                  </a:txBody>
                  <a:tcPr>
                    <a:lnB w="28575" cap="flat" cmpd="sng" algn="ctr">
                      <a:solidFill>
                        <a:schemeClr val="tx1"/>
                      </a:solidFill>
                      <a:prstDash val="solid"/>
                      <a:round/>
                      <a:headEnd type="none" w="med" len="med"/>
                      <a:tailEnd type="none" w="med" len="med"/>
                    </a:lnB>
                  </a:tcPr>
                </a:tc>
                <a:tc>
                  <a:txBody>
                    <a:bodyPr/>
                    <a:lstStyle/>
                    <a:p>
                      <a:pPr algn="ctr"/>
                      <a:r>
                        <a:rPr lang="hu-HU" sz="1800" dirty="0"/>
                        <a:t>2018 Q2</a:t>
                      </a: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172543"/>
                  </a:ext>
                </a:extLst>
              </a:tr>
              <a:tr h="371950">
                <a:tc>
                  <a:txBody>
                    <a:bodyPr/>
                    <a:lstStyle/>
                    <a:p>
                      <a:r>
                        <a:rPr lang="en-GB" sz="1600" noProof="0"/>
                        <a:t>Share of FX loans – corporate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dirty="0">
                          <a:solidFill>
                            <a:schemeClr val="bg1"/>
                          </a:solidFill>
                        </a:rPr>
                        <a:t>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dirty="0"/>
                        <a:t>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939369830"/>
                  </a:ext>
                </a:extLst>
              </a:tr>
              <a:tr h="371950">
                <a:tc>
                  <a:txBody>
                    <a:bodyPr/>
                    <a:lstStyle/>
                    <a:p>
                      <a:r>
                        <a:rPr lang="en-GB" sz="1600" noProof="0"/>
                        <a:t>Share of FX loans – households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749" rtl="0" eaLnBrk="1" fontAlgn="auto" latinLnBrk="0" hangingPunct="1">
                        <a:lnSpc>
                          <a:spcPct val="100000"/>
                        </a:lnSpc>
                        <a:spcBef>
                          <a:spcPts val="0"/>
                        </a:spcBef>
                        <a:spcAft>
                          <a:spcPts val="0"/>
                        </a:spcAft>
                        <a:buClrTx/>
                        <a:buSzTx/>
                        <a:buFontTx/>
                        <a:buNone/>
                        <a:tabLst/>
                        <a:defRPr/>
                      </a:pPr>
                      <a:r>
                        <a:rPr lang="hu-HU" sz="1600" dirty="0">
                          <a:solidFill>
                            <a:schemeClr val="bg1"/>
                          </a:solidFill>
                        </a:rPr>
                        <a:t>67%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685749" rtl="0" eaLnBrk="1" fontAlgn="auto" latinLnBrk="0" hangingPunct="1">
                        <a:lnSpc>
                          <a:spcPct val="100000"/>
                        </a:lnSpc>
                        <a:spcBef>
                          <a:spcPts val="0"/>
                        </a:spcBef>
                        <a:spcAft>
                          <a:spcPts val="0"/>
                        </a:spcAft>
                        <a:buClrTx/>
                        <a:buSzTx/>
                        <a:buFontTx/>
                        <a:buNone/>
                        <a:tabLst/>
                        <a:defRPr/>
                      </a:pPr>
                      <a:r>
                        <a:rPr lang="hu-HU" sz="1600" dirty="0">
                          <a:solidFill>
                            <a:schemeClr val="bg1"/>
                          </a:solidFill>
                        </a:rPr>
                        <a:t>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685749" rtl="0" eaLnBrk="1" fontAlgn="auto" latinLnBrk="0" hangingPunct="1">
                        <a:lnSpc>
                          <a:spcPct val="100000"/>
                        </a:lnSpc>
                        <a:spcBef>
                          <a:spcPts val="0"/>
                        </a:spcBef>
                        <a:spcAft>
                          <a:spcPts val="0"/>
                        </a:spcAft>
                        <a:buClrTx/>
                        <a:buSzTx/>
                        <a:buFontTx/>
                        <a:buNone/>
                        <a:tabLst/>
                        <a:defRPr/>
                      </a:pPr>
                      <a:r>
                        <a:rPr lang="hu-HU" sz="1600" b="1"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353795845"/>
                  </a:ext>
                </a:extLst>
              </a:tr>
              <a:tr h="580853">
                <a:tc>
                  <a:txBody>
                    <a:bodyPr/>
                    <a:lstStyle/>
                    <a:p>
                      <a:r>
                        <a:rPr lang="en-GB" sz="1600" noProof="0"/>
                        <a:t>Interest rate spread on corporate loans (HUF, small amount, newly disbursed)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2.7 </a:t>
                      </a:r>
                      <a:r>
                        <a:rPr lang="hu-HU" sz="1600" dirty="0" err="1">
                          <a:solidFill>
                            <a:schemeClr val="bg1"/>
                          </a:solidFill>
                        </a:rPr>
                        <a:t>percentage</a:t>
                      </a:r>
                      <a:r>
                        <a:rPr lang="hu-HU" sz="1600" dirty="0">
                          <a:solidFill>
                            <a:schemeClr val="bg1"/>
                          </a:solidFill>
                        </a:rPr>
                        <a:t> </a:t>
                      </a:r>
                      <a:r>
                        <a:rPr lang="hu-HU" sz="1600" dirty="0" err="1">
                          <a:solidFill>
                            <a:schemeClr val="bg1"/>
                          </a:solidFill>
                        </a:rPr>
                        <a:t>points</a:t>
                      </a:r>
                      <a:endParaRPr lang="hu-HU"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dirty="0">
                          <a:solidFill>
                            <a:schemeClr val="bg1"/>
                          </a:solidFill>
                        </a:rPr>
                        <a:t>3.3 </a:t>
                      </a:r>
                      <a:r>
                        <a:rPr lang="hu-HU" sz="1600" dirty="0" err="1">
                          <a:solidFill>
                            <a:schemeClr val="bg1"/>
                          </a:solidFill>
                        </a:rPr>
                        <a:t>percentage</a:t>
                      </a:r>
                      <a:r>
                        <a:rPr lang="hu-HU" sz="1600" dirty="0">
                          <a:solidFill>
                            <a:schemeClr val="bg1"/>
                          </a:solidFill>
                        </a:rPr>
                        <a:t> </a:t>
                      </a:r>
                      <a:r>
                        <a:rPr lang="hu-HU" sz="1600" dirty="0" err="1">
                          <a:solidFill>
                            <a:schemeClr val="bg1"/>
                          </a:solidFill>
                        </a:rPr>
                        <a:t>points</a:t>
                      </a:r>
                      <a:endParaRPr lang="hu-HU"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dirty="0"/>
                        <a:t>3.0 </a:t>
                      </a:r>
                      <a:r>
                        <a:rPr lang="hu-HU" sz="1600" b="1" dirty="0" err="1"/>
                        <a:t>percentage</a:t>
                      </a:r>
                      <a:r>
                        <a:rPr lang="hu-HU" sz="1600" b="1" dirty="0"/>
                        <a:t> </a:t>
                      </a:r>
                      <a:r>
                        <a:rPr lang="hu-HU" sz="1600" b="1" dirty="0" err="1"/>
                        <a:t>points</a:t>
                      </a:r>
                      <a:endParaRPr lang="hu-HU"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63624232"/>
                  </a:ext>
                </a:extLst>
              </a:tr>
              <a:tr h="371950">
                <a:tc>
                  <a:txBody>
                    <a:bodyPr/>
                    <a:lstStyle/>
                    <a:p>
                      <a:pPr marL="0" marR="0" lvl="0" indent="0" algn="l" defTabSz="685749" rtl="0" eaLnBrk="1" fontAlgn="auto" latinLnBrk="0" hangingPunct="1">
                        <a:lnSpc>
                          <a:spcPct val="100000"/>
                        </a:lnSpc>
                        <a:spcBef>
                          <a:spcPts val="0"/>
                        </a:spcBef>
                        <a:spcAft>
                          <a:spcPts val="0"/>
                        </a:spcAft>
                        <a:buClrTx/>
                        <a:buSzTx/>
                        <a:buFontTx/>
                        <a:buNone/>
                        <a:tabLst/>
                        <a:defRPr/>
                      </a:pPr>
                      <a:r>
                        <a:rPr lang="en-GB" sz="1600" noProof="0"/>
                        <a:t>Interest rate spread on housing loans to households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749" rtl="0" eaLnBrk="1" fontAlgn="auto" latinLnBrk="0" hangingPunct="1">
                        <a:lnSpc>
                          <a:spcPct val="100000"/>
                        </a:lnSpc>
                        <a:spcBef>
                          <a:spcPts val="0"/>
                        </a:spcBef>
                        <a:spcAft>
                          <a:spcPts val="0"/>
                        </a:spcAft>
                        <a:buClrTx/>
                        <a:buSzTx/>
                        <a:buFontTx/>
                        <a:buNone/>
                        <a:tabLst/>
                        <a:defRPr/>
                      </a:pPr>
                      <a:r>
                        <a:rPr lang="hu-HU" sz="1600" dirty="0">
                          <a:solidFill>
                            <a:schemeClr val="bg1"/>
                          </a:solidFill>
                        </a:rPr>
                        <a:t>5.7 </a:t>
                      </a:r>
                      <a:r>
                        <a:rPr lang="hu-HU" sz="1600" dirty="0" err="1">
                          <a:solidFill>
                            <a:schemeClr val="bg1"/>
                          </a:solidFill>
                        </a:rPr>
                        <a:t>percentage</a:t>
                      </a:r>
                      <a:r>
                        <a:rPr lang="hu-HU" sz="1600" dirty="0">
                          <a:solidFill>
                            <a:schemeClr val="bg1"/>
                          </a:solidFill>
                        </a:rPr>
                        <a:t> </a:t>
                      </a:r>
                      <a:r>
                        <a:rPr lang="hu-HU" sz="1600" dirty="0" err="1">
                          <a:solidFill>
                            <a:schemeClr val="bg1"/>
                          </a:solidFill>
                        </a:rPr>
                        <a:t>points</a:t>
                      </a:r>
                      <a:endParaRPr lang="hu-HU"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685749" rtl="0" eaLnBrk="1" fontAlgn="auto" latinLnBrk="0" hangingPunct="1">
                        <a:lnSpc>
                          <a:spcPct val="100000"/>
                        </a:lnSpc>
                        <a:spcBef>
                          <a:spcPts val="0"/>
                        </a:spcBef>
                        <a:spcAft>
                          <a:spcPts val="0"/>
                        </a:spcAft>
                        <a:buClrTx/>
                        <a:buSzTx/>
                        <a:buFontTx/>
                        <a:buNone/>
                        <a:tabLst/>
                        <a:defRPr/>
                      </a:pPr>
                      <a:r>
                        <a:rPr lang="hu-HU" sz="1600" dirty="0">
                          <a:solidFill>
                            <a:schemeClr val="bg1"/>
                          </a:solidFill>
                        </a:rPr>
                        <a:t>4.0 </a:t>
                      </a:r>
                      <a:r>
                        <a:rPr lang="hu-HU" sz="1600" dirty="0" err="1">
                          <a:solidFill>
                            <a:schemeClr val="bg1"/>
                          </a:solidFill>
                        </a:rPr>
                        <a:t>percentage</a:t>
                      </a:r>
                      <a:r>
                        <a:rPr lang="hu-HU" sz="1600" dirty="0">
                          <a:solidFill>
                            <a:schemeClr val="bg1"/>
                          </a:solidFill>
                        </a:rPr>
                        <a:t> </a:t>
                      </a:r>
                      <a:r>
                        <a:rPr lang="hu-HU" sz="1600" dirty="0" err="1">
                          <a:solidFill>
                            <a:schemeClr val="bg1"/>
                          </a:solidFill>
                        </a:rPr>
                        <a:t>points</a:t>
                      </a:r>
                      <a:endParaRPr lang="hu-HU"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685749" rtl="0" eaLnBrk="1" fontAlgn="auto" latinLnBrk="0" hangingPunct="1">
                        <a:lnSpc>
                          <a:spcPct val="100000"/>
                        </a:lnSpc>
                        <a:spcBef>
                          <a:spcPts val="0"/>
                        </a:spcBef>
                        <a:spcAft>
                          <a:spcPts val="0"/>
                        </a:spcAft>
                        <a:buClrTx/>
                        <a:buSzTx/>
                        <a:buFontTx/>
                        <a:buNone/>
                        <a:tabLst/>
                        <a:defRPr/>
                      </a:pPr>
                      <a:r>
                        <a:rPr lang="hu-HU" sz="1600" b="1" dirty="0"/>
                        <a:t>2.7 </a:t>
                      </a:r>
                      <a:r>
                        <a:rPr lang="hu-HU" sz="1600" b="1" dirty="0" err="1"/>
                        <a:t>percentage</a:t>
                      </a:r>
                      <a:r>
                        <a:rPr lang="hu-HU" sz="1600" b="1" dirty="0"/>
                        <a:t> </a:t>
                      </a:r>
                      <a:r>
                        <a:rPr lang="hu-HU" sz="1600" b="1" dirty="0" err="1"/>
                        <a:t>points</a:t>
                      </a:r>
                      <a:endParaRPr lang="hu-HU"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17347735"/>
                  </a:ext>
                </a:extLst>
              </a:tr>
              <a:tr h="371950">
                <a:tc>
                  <a:txBody>
                    <a:bodyPr/>
                    <a:lstStyle/>
                    <a:p>
                      <a:r>
                        <a:rPr lang="en-GB" sz="1600" noProof="0"/>
                        <a:t>Corporate credit dynamics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dirty="0">
                          <a:solidFill>
                            <a:schemeClr val="bg1"/>
                          </a:solidFill>
                        </a:rPr>
                        <a:t>-4.7%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dirty="0"/>
                        <a:t>12.3%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09248188"/>
                  </a:ext>
                </a:extLst>
              </a:tr>
              <a:tr h="371950">
                <a:tc>
                  <a:txBody>
                    <a:bodyPr/>
                    <a:lstStyle/>
                    <a:p>
                      <a:r>
                        <a:rPr lang="en-GB" sz="1600" noProof="0"/>
                        <a:t>Household credit dynamics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19.1%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dirty="0">
                          <a:solidFill>
                            <a:schemeClr val="bg1"/>
                          </a:solidFill>
                        </a:rPr>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b="1" dirty="0"/>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593907858"/>
                  </a:ext>
                </a:extLst>
              </a:tr>
              <a:tr h="371950">
                <a:tc>
                  <a:txBody>
                    <a:bodyPr/>
                    <a:lstStyle/>
                    <a:p>
                      <a:r>
                        <a:rPr lang="en-GB" sz="1600" noProof="0"/>
                        <a:t>Return on Equity - ROE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11.3%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dirty="0">
                          <a:solidFill>
                            <a:schemeClr val="bg1"/>
                          </a:solidFill>
                        </a:rPr>
                        <a:t>-5.7%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dirty="0"/>
                        <a:t>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22378163"/>
                  </a:ext>
                </a:extLst>
              </a:tr>
              <a:tr h="371950">
                <a:tc>
                  <a:txBody>
                    <a:bodyPr/>
                    <a:lstStyle/>
                    <a:p>
                      <a:r>
                        <a:rPr lang="en-GB" sz="1600" noProof="0"/>
                        <a:t>Operational costs to assets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dirty="0">
                          <a:solidFill>
                            <a:schemeClr val="bg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b="1"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193892886"/>
                  </a:ext>
                </a:extLst>
              </a:tr>
              <a:tr h="371950">
                <a:tc>
                  <a:txBody>
                    <a:bodyPr/>
                    <a:lstStyle/>
                    <a:p>
                      <a:r>
                        <a:rPr lang="en-GB" sz="1600" noProof="0"/>
                        <a:t>Share of loans more than 90 days overdue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dirty="0">
                          <a:solidFill>
                            <a:schemeClr val="bg1"/>
                          </a:solidFill>
                        </a:rPr>
                        <a:t>19.5%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dirty="0"/>
                        <a:t>4.1%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30685255"/>
                  </a:ext>
                </a:extLst>
              </a:tr>
              <a:tr h="371950">
                <a:tc>
                  <a:txBody>
                    <a:bodyPr/>
                    <a:lstStyle/>
                    <a:p>
                      <a:r>
                        <a:rPr lang="en-GB" sz="1600" noProof="0"/>
                        <a:t>Net NPL / regulatory capital</a:t>
                      </a:r>
                      <a:endParaRPr lang="en-GB" sz="1600" noProof="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dirty="0">
                          <a:solidFill>
                            <a:schemeClr val="bg1"/>
                          </a:solidFill>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b="1" dirty="0"/>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93761288"/>
                  </a:ext>
                </a:extLst>
              </a:tr>
              <a:tr h="580853">
                <a:tc>
                  <a:txBody>
                    <a:bodyPr/>
                    <a:lstStyle/>
                    <a:p>
                      <a:r>
                        <a:rPr lang="en-GB" sz="1600" noProof="0"/>
                        <a:t>Banking system’s capital adequacy ratio (consolidated in parentheses)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11.2%</a:t>
                      </a:r>
                    </a:p>
                    <a:p>
                      <a:pPr algn="ctr"/>
                      <a:r>
                        <a:rPr lang="hu-HU" sz="1600" dirty="0">
                          <a:solidFill>
                            <a:schemeClr val="bg1"/>
                          </a:solidFill>
                        </a:rPr>
                        <a:t>(12.9%)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kern="1200" dirty="0">
                          <a:solidFill>
                            <a:schemeClr val="bg1"/>
                          </a:solidFill>
                          <a:effectLst/>
                        </a:rPr>
                        <a:t>15.8%</a:t>
                      </a:r>
                    </a:p>
                    <a:p>
                      <a:pPr algn="ctr"/>
                      <a:r>
                        <a:rPr lang="hu-HU" sz="1600" kern="1200" dirty="0">
                          <a:solidFill>
                            <a:schemeClr val="bg1"/>
                          </a:solidFill>
                          <a:effectLst/>
                        </a:rPr>
                        <a:t>(16.3%)</a:t>
                      </a:r>
                      <a:endParaRPr lang="hu-HU"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kern="1200" dirty="0">
                          <a:effectLst/>
                        </a:rPr>
                        <a:t>20.4%</a:t>
                      </a:r>
                    </a:p>
                    <a:p>
                      <a:pPr algn="ctr"/>
                      <a:r>
                        <a:rPr lang="hu-HU" sz="1600" b="1" kern="1200" dirty="0">
                          <a:effectLst/>
                        </a:rPr>
                        <a:t>(17.2%)</a:t>
                      </a:r>
                      <a:endParaRPr lang="hu-HU"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833316323"/>
                  </a:ext>
                </a:extLst>
              </a:tr>
              <a:tr h="371950">
                <a:tc>
                  <a:txBody>
                    <a:bodyPr/>
                    <a:lstStyle/>
                    <a:p>
                      <a:r>
                        <a:rPr lang="en-GB" sz="1600" noProof="0"/>
                        <a:t>Loan-to-deposit ratio</a:t>
                      </a:r>
                      <a:endParaRPr lang="en-GB" sz="1600" noProof="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152%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dirty="0">
                          <a:solidFill>
                            <a:schemeClr val="bg1"/>
                          </a:solidFill>
                        </a:rPr>
                        <a:t>114%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hu-HU" sz="1600" b="1" dirty="0"/>
                        <a:t>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530680104"/>
                  </a:ext>
                </a:extLst>
              </a:tr>
              <a:tr h="371950">
                <a:tc>
                  <a:txBody>
                    <a:bodyPr/>
                    <a:lstStyle/>
                    <a:p>
                      <a:r>
                        <a:rPr lang="en-GB" sz="1600" noProof="0" dirty="0"/>
                        <a:t>Liquid assets / total assets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600" dirty="0">
                          <a:solidFill>
                            <a:schemeClr val="bg1"/>
                          </a:solidFill>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dirty="0">
                          <a:solidFill>
                            <a:schemeClr val="bg1"/>
                          </a:solidFill>
                        </a:rPr>
                        <a:t>17.4%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hu-HU" sz="1600" b="1" dirty="0"/>
                        <a:t>33.3%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24488205"/>
                  </a:ext>
                </a:extLst>
              </a:tr>
            </a:tbl>
          </a:graphicData>
        </a:graphic>
      </p:graphicFrame>
      <p:sp>
        <p:nvSpPr>
          <p:cNvPr id="3" name="Title 2">
            <a:extLst>
              <a:ext uri="{FF2B5EF4-FFF2-40B4-BE49-F238E27FC236}">
                <a16:creationId xmlns:a16="http://schemas.microsoft.com/office/drawing/2014/main" id="{BF9E9C47-073D-4EF3-A743-4080D7DC9FB0}"/>
              </a:ext>
            </a:extLst>
          </p:cNvPr>
          <p:cNvSpPr>
            <a:spLocks noGrp="1"/>
          </p:cNvSpPr>
          <p:nvPr>
            <p:ph type="title"/>
          </p:nvPr>
        </p:nvSpPr>
        <p:spPr>
          <a:xfrm>
            <a:off x="177281" y="310448"/>
            <a:ext cx="7875338" cy="612000"/>
          </a:xfrm>
        </p:spPr>
        <p:txBody>
          <a:bodyPr>
            <a:noAutofit/>
          </a:bodyPr>
          <a:lstStyle/>
          <a:p>
            <a:r>
              <a:rPr lang="hu-HU" sz="2500" dirty="0"/>
              <a:t>10 </a:t>
            </a:r>
            <a:r>
              <a:rPr lang="hu-HU" sz="2500" dirty="0" err="1"/>
              <a:t>years</a:t>
            </a:r>
            <a:r>
              <a:rPr lang="hu-HU" sz="2500" dirty="0"/>
              <a:t> </a:t>
            </a:r>
            <a:r>
              <a:rPr lang="hu-HU" sz="2500" dirty="0" err="1"/>
              <a:t>after</a:t>
            </a:r>
            <a:r>
              <a:rPr lang="hu-HU" sz="2500" dirty="0"/>
              <a:t> </a:t>
            </a:r>
            <a:r>
              <a:rPr lang="hu-HU" sz="2500" dirty="0" err="1"/>
              <a:t>the</a:t>
            </a:r>
            <a:r>
              <a:rPr lang="hu-HU" sz="2500" dirty="0"/>
              <a:t> </a:t>
            </a:r>
            <a:r>
              <a:rPr lang="hu-HU" sz="2500" dirty="0" err="1"/>
              <a:t>crisis</a:t>
            </a:r>
            <a:r>
              <a:rPr lang="hu-HU" sz="2500" dirty="0"/>
              <a:t>: </a:t>
            </a:r>
            <a:r>
              <a:rPr lang="hu-HU" sz="2500" dirty="0" err="1"/>
              <a:t>what</a:t>
            </a:r>
            <a:r>
              <a:rPr lang="hu-HU" sz="2500" dirty="0"/>
              <a:t> has </a:t>
            </a:r>
            <a:r>
              <a:rPr lang="hu-HU" sz="2500" dirty="0" err="1"/>
              <a:t>changed</a:t>
            </a:r>
            <a:r>
              <a:rPr lang="hu-HU" sz="2500" dirty="0"/>
              <a:t>?</a:t>
            </a:r>
          </a:p>
        </p:txBody>
      </p:sp>
    </p:spTree>
    <p:extLst>
      <p:ext uri="{BB962C8B-B14F-4D97-AF65-F5344CB8AC3E}">
        <p14:creationId xmlns:p14="http://schemas.microsoft.com/office/powerpoint/2010/main" val="1460721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Autofit/>
          </a:bodyPr>
          <a:lstStyle/>
          <a:p>
            <a:r>
              <a:rPr lang="en-GB" sz="2300" dirty="0"/>
              <a:t>The level of cost to assets decreased, but there is room for further improvement</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362885"/>
            <a:ext cx="3666054" cy="369333"/>
          </a:xfrm>
        </p:spPr>
        <p:txBody>
          <a:bodyPr/>
          <a:lstStyle/>
          <a:p>
            <a:r>
              <a:rPr lang="en-GB" dirty="0"/>
              <a:t>Source </a:t>
            </a:r>
            <a:r>
              <a:rPr lang="hu-HU" dirty="0"/>
              <a:t>| MNB, </a:t>
            </a:r>
            <a:r>
              <a:rPr lang="hu-HU" dirty="0" err="1"/>
              <a:t>ECB</a:t>
            </a:r>
            <a:r>
              <a:rPr lang="hu-HU" dirty="0"/>
              <a:t> </a:t>
            </a:r>
            <a:r>
              <a:rPr lang="hu-HU" dirty="0" err="1"/>
              <a:t>CBD</a:t>
            </a:r>
            <a:r>
              <a:rPr lang="hu-HU" dirty="0"/>
              <a:t>, Eurostat, </a:t>
            </a:r>
            <a:r>
              <a:rPr lang="hu-HU" dirty="0" err="1"/>
              <a:t>WB</a:t>
            </a:r>
            <a:r>
              <a:rPr lang="hu-HU" dirty="0"/>
              <a:t>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630195" y="5396496"/>
            <a:ext cx="8418011"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The relationship between cost-to-assets and bank </a:t>
            </a:r>
            <a:r>
              <a:rPr lang="en-US" sz="1800" cap="all" dirty="0" err="1"/>
              <a:t>digitalisation</a:t>
            </a:r>
            <a:endParaRPr lang="en-GB" sz="1800" cap="all" dirty="0"/>
          </a:p>
        </p:txBody>
      </p:sp>
      <p:sp>
        <p:nvSpPr>
          <p:cNvPr id="7" name="Text Placeholder 3">
            <a:extLst>
              <a:ext uri="{FF2B5EF4-FFF2-40B4-BE49-F238E27FC236}">
                <a16:creationId xmlns:a16="http://schemas.microsoft.com/office/drawing/2014/main" id="{2929CBC4-B0FF-4F69-A769-96433A215132}"/>
              </a:ext>
            </a:extLst>
          </p:cNvPr>
          <p:cNvSpPr txBox="1">
            <a:spLocks/>
          </p:cNvSpPr>
          <p:nvPr/>
        </p:nvSpPr>
        <p:spPr>
          <a:xfrm>
            <a:off x="0" y="5751235"/>
            <a:ext cx="9048206" cy="612000"/>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dirty="0"/>
              <a:t>Note: </a:t>
            </a:r>
            <a:r>
              <a:rPr lang="en-US" dirty="0"/>
              <a:t>The operating costs-to-assets ratio is based on consolidated data, HU* is adjusted for one-off effects (foreign subsidiaries, state levies). The </a:t>
            </a:r>
            <a:r>
              <a:rPr lang="en-US" dirty="0" err="1"/>
              <a:t>MNB</a:t>
            </a:r>
            <a:r>
              <a:rPr lang="en-US" dirty="0"/>
              <a:t> </a:t>
            </a:r>
            <a:r>
              <a:rPr lang="en-US" dirty="0" err="1"/>
              <a:t>BSCI</a:t>
            </a:r>
            <a:r>
              <a:rPr lang="en-US" dirty="0"/>
              <a:t> Banking </a:t>
            </a:r>
            <a:r>
              <a:rPr lang="en-US" dirty="0" err="1"/>
              <a:t>digitalisation</a:t>
            </a:r>
            <a:r>
              <a:rPr lang="en-US" dirty="0"/>
              <a:t> sub-pillar includes the following indicators: the share of individuals using internet for banking and the share of individuals using digital payment, mobile payment and online payment.</a:t>
            </a:r>
            <a:endParaRPr lang="en-GB" dirty="0"/>
          </a:p>
        </p:txBody>
      </p:sp>
      <p:pic>
        <p:nvPicPr>
          <p:cNvPr id="5" name="Picture 4">
            <a:extLst>
              <a:ext uri="{FF2B5EF4-FFF2-40B4-BE49-F238E27FC236}">
                <a16:creationId xmlns:a16="http://schemas.microsoft.com/office/drawing/2014/main" id="{3F7550DE-C0F7-4371-82DC-283AECB82597}"/>
              </a:ext>
            </a:extLst>
          </p:cNvPr>
          <p:cNvPicPr>
            <a:picLocks noChangeAspect="1"/>
          </p:cNvPicPr>
          <p:nvPr/>
        </p:nvPicPr>
        <p:blipFill>
          <a:blip r:embed="rId2"/>
          <a:stretch>
            <a:fillRect/>
          </a:stretch>
        </p:blipFill>
        <p:spPr>
          <a:xfrm>
            <a:off x="1353516" y="999140"/>
            <a:ext cx="5859957" cy="4380742"/>
          </a:xfrm>
          <a:prstGeom prst="rect">
            <a:avLst/>
          </a:prstGeom>
        </p:spPr>
      </p:pic>
    </p:spTree>
    <p:extLst>
      <p:ext uri="{BB962C8B-B14F-4D97-AF65-F5344CB8AC3E}">
        <p14:creationId xmlns:p14="http://schemas.microsoft.com/office/powerpoint/2010/main" val="1439970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72D-BE0E-430D-A90A-2D8E537811B1}"/>
              </a:ext>
            </a:extLst>
          </p:cNvPr>
          <p:cNvSpPr>
            <a:spLocks noGrp="1"/>
          </p:cNvSpPr>
          <p:nvPr>
            <p:ph type="title"/>
          </p:nvPr>
        </p:nvSpPr>
        <p:spPr>
          <a:xfrm>
            <a:off x="2235774" y="2574178"/>
            <a:ext cx="6633906" cy="1649682"/>
          </a:xfrm>
        </p:spPr>
        <p:txBody>
          <a:bodyPr/>
          <a:lstStyle/>
          <a:p>
            <a:r>
              <a:rPr lang="en-GB" dirty="0"/>
              <a:t>Bank stress tests</a:t>
            </a:r>
            <a:br>
              <a:rPr lang="en-GB" dirty="0"/>
            </a:br>
            <a:r>
              <a:rPr lang="en-GB" sz="2000" i="1" dirty="0"/>
              <a:t>Banks would remain liquid and have strong capital adequacy after a negative shock</a:t>
            </a:r>
            <a:endParaRPr lang="en-GB" i="1" dirty="0"/>
          </a:p>
        </p:txBody>
      </p:sp>
    </p:spTree>
    <p:extLst>
      <p:ext uri="{BB962C8B-B14F-4D97-AF65-F5344CB8AC3E}">
        <p14:creationId xmlns:p14="http://schemas.microsoft.com/office/powerpoint/2010/main" val="24891775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Autofit/>
          </a:bodyPr>
          <a:lstStyle/>
          <a:p>
            <a:r>
              <a:rPr lang="en-GB" sz="2300" dirty="0"/>
              <a:t>Only a few institutions would fall under the </a:t>
            </a:r>
            <a:r>
              <a:rPr lang="en-GB" sz="2300" dirty="0" err="1"/>
              <a:t>LCR</a:t>
            </a:r>
            <a:r>
              <a:rPr lang="en-GB" sz="2300" dirty="0"/>
              <a:t> limit even in case of a massive negative shock</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hu-HU" dirty="0" err="1"/>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240973"/>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GB" sz="1800" cap="all" dirty="0"/>
              <a:t>Liquidity Stress Index</a:t>
            </a:r>
          </a:p>
        </p:txBody>
      </p:sp>
      <p:sp>
        <p:nvSpPr>
          <p:cNvPr id="8" name="Text Placeholder 3">
            <a:extLst>
              <a:ext uri="{FF2B5EF4-FFF2-40B4-BE49-F238E27FC236}">
                <a16:creationId xmlns:a16="http://schemas.microsoft.com/office/drawing/2014/main" id="{4A58F26E-57D8-462B-95EF-15B903E2116E}"/>
              </a:ext>
            </a:extLst>
          </p:cNvPr>
          <p:cNvSpPr txBox="1">
            <a:spLocks/>
          </p:cNvSpPr>
          <p:nvPr/>
        </p:nvSpPr>
        <p:spPr>
          <a:xfrm>
            <a:off x="161848" y="5785081"/>
            <a:ext cx="8766596" cy="369333"/>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hu-HU" dirty="0" err="1"/>
              <a:t>Note</a:t>
            </a:r>
            <a:r>
              <a:rPr lang="hu-HU" dirty="0"/>
              <a:t>: </a:t>
            </a:r>
            <a:r>
              <a:rPr lang="en-US" dirty="0"/>
              <a:t>The indicator is the sum of the liquidity shortfalls in percentage points (but maximum 100 percentage points) compared to the 100 per cent regulatory limit of the </a:t>
            </a:r>
            <a:r>
              <a:rPr lang="en-US" dirty="0" err="1"/>
              <a:t>LCR</a:t>
            </a:r>
            <a:r>
              <a:rPr lang="en-US" dirty="0"/>
              <a:t>, weighted by the balance sheet total in the stress scenario. The higher the value of the indicator, the greater the liquidity risk. The periods for which the test is performed on an enlarged institutional base are marked by a blue band. </a:t>
            </a:r>
            <a:endParaRPr lang="hu-HU" dirty="0"/>
          </a:p>
        </p:txBody>
      </p:sp>
      <p:pic>
        <p:nvPicPr>
          <p:cNvPr id="5" name="Picture 4">
            <a:extLst>
              <a:ext uri="{FF2B5EF4-FFF2-40B4-BE49-F238E27FC236}">
                <a16:creationId xmlns:a16="http://schemas.microsoft.com/office/drawing/2014/main" id="{F82C7BF3-7622-480E-A545-242E9850918B}"/>
              </a:ext>
            </a:extLst>
          </p:cNvPr>
          <p:cNvPicPr>
            <a:picLocks noChangeAspect="1"/>
          </p:cNvPicPr>
          <p:nvPr/>
        </p:nvPicPr>
        <p:blipFill>
          <a:blip r:embed="rId2"/>
          <a:stretch>
            <a:fillRect/>
          </a:stretch>
        </p:blipFill>
        <p:spPr>
          <a:xfrm>
            <a:off x="1702013" y="952508"/>
            <a:ext cx="5686266" cy="4258405"/>
          </a:xfrm>
          <a:prstGeom prst="rect">
            <a:avLst/>
          </a:prstGeom>
        </p:spPr>
      </p:pic>
    </p:spTree>
    <p:extLst>
      <p:ext uri="{BB962C8B-B14F-4D97-AF65-F5344CB8AC3E}">
        <p14:creationId xmlns:p14="http://schemas.microsoft.com/office/powerpoint/2010/main" val="415333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fontScale="90000"/>
          </a:bodyPr>
          <a:lstStyle/>
          <a:p>
            <a:r>
              <a:rPr lang="en-GB" dirty="0"/>
              <a:t>While all the banks would comply with the capital adequacy rules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hu-HU" dirty="0" err="1"/>
              <a:t>Source</a:t>
            </a:r>
            <a:r>
              <a:rPr lang="hu-HU" dirty="0"/>
              <a:t> | MNB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934137"/>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Stress test results with 8 and 10.5 per cent capital requirement</a:t>
            </a:r>
            <a:endParaRPr lang="hu-HU" sz="1800" cap="all" dirty="0"/>
          </a:p>
        </p:txBody>
      </p:sp>
      <p:pic>
        <p:nvPicPr>
          <p:cNvPr id="2" name="Picture 1">
            <a:extLst>
              <a:ext uri="{FF2B5EF4-FFF2-40B4-BE49-F238E27FC236}">
                <a16:creationId xmlns:a16="http://schemas.microsoft.com/office/drawing/2014/main" id="{76AE7002-A877-4F77-985F-8455E18064BE}"/>
              </a:ext>
            </a:extLst>
          </p:cNvPr>
          <p:cNvPicPr>
            <a:picLocks noChangeAspect="1"/>
          </p:cNvPicPr>
          <p:nvPr/>
        </p:nvPicPr>
        <p:blipFill>
          <a:blip r:embed="rId2"/>
          <a:stretch>
            <a:fillRect/>
          </a:stretch>
        </p:blipFill>
        <p:spPr>
          <a:xfrm>
            <a:off x="822065" y="1376733"/>
            <a:ext cx="7499870" cy="4104534"/>
          </a:xfrm>
          <a:prstGeom prst="rect">
            <a:avLst/>
          </a:prstGeom>
        </p:spPr>
      </p:pic>
    </p:spTree>
    <p:extLst>
      <p:ext uri="{BB962C8B-B14F-4D97-AF65-F5344CB8AC3E}">
        <p14:creationId xmlns:p14="http://schemas.microsoft.com/office/powerpoint/2010/main" val="1418355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B8425B-E656-4A93-AE59-22487CBC8E78}"/>
              </a:ext>
            </a:extLst>
          </p:cNvPr>
          <p:cNvSpPr>
            <a:spLocks noGrp="1"/>
          </p:cNvSpPr>
          <p:nvPr>
            <p:ph type="title"/>
          </p:nvPr>
        </p:nvSpPr>
        <p:spPr/>
        <p:txBody>
          <a:bodyPr/>
          <a:lstStyle/>
          <a:p>
            <a:r>
              <a:rPr lang="hu-HU" dirty="0"/>
              <a:t>Main </a:t>
            </a:r>
            <a:r>
              <a:rPr lang="hu-HU" dirty="0" err="1"/>
              <a:t>messages</a:t>
            </a:r>
            <a:endParaRPr lang="hu-HU" dirty="0"/>
          </a:p>
        </p:txBody>
      </p:sp>
      <p:graphicFrame>
        <p:nvGraphicFramePr>
          <p:cNvPr id="5" name="Diagram 4">
            <a:extLst>
              <a:ext uri="{FF2B5EF4-FFF2-40B4-BE49-F238E27FC236}">
                <a16:creationId xmlns:a16="http://schemas.microsoft.com/office/drawing/2014/main" id="{36F58202-870E-4268-A329-EF938074BB52}"/>
              </a:ext>
            </a:extLst>
          </p:cNvPr>
          <p:cNvGraphicFramePr/>
          <p:nvPr>
            <p:extLst>
              <p:ext uri="{D42A27DB-BD31-4B8C-83A1-F6EECF244321}">
                <p14:modId xmlns:p14="http://schemas.microsoft.com/office/powerpoint/2010/main" val="2432096147"/>
              </p:ext>
            </p:extLst>
          </p:nvPr>
        </p:nvGraphicFramePr>
        <p:xfrm>
          <a:off x="395537" y="1052736"/>
          <a:ext cx="8354016" cy="5494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85802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A9C78AB2-7C15-4ACA-8BEF-32FD5838FD88}"/>
              </a:ext>
            </a:extLst>
          </p:cNvPr>
          <p:cNvSpPr>
            <a:spLocks noGrp="1"/>
          </p:cNvSpPr>
          <p:nvPr>
            <p:ph sz="quarter" idx="10"/>
          </p:nvPr>
        </p:nvSpPr>
        <p:spPr>
          <a:xfrm>
            <a:off x="449039" y="1053418"/>
            <a:ext cx="8245922" cy="5345142"/>
          </a:xfrm>
        </p:spPr>
        <p:txBody>
          <a:bodyPr>
            <a:normAutofit/>
          </a:bodyPr>
          <a:lstStyle/>
          <a:p>
            <a:r>
              <a:rPr lang="en-GB" sz="5400" dirty="0"/>
              <a:t>Thank you for your attention!</a:t>
            </a:r>
          </a:p>
        </p:txBody>
      </p:sp>
    </p:spTree>
    <p:extLst>
      <p:ext uri="{BB962C8B-B14F-4D97-AF65-F5344CB8AC3E}">
        <p14:creationId xmlns:p14="http://schemas.microsoft.com/office/powerpoint/2010/main" val="190525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F9E9C47-073D-4EF3-A743-4080D7DC9FB0}"/>
              </a:ext>
            </a:extLst>
          </p:cNvPr>
          <p:cNvSpPr>
            <a:spLocks noGrp="1"/>
          </p:cNvSpPr>
          <p:nvPr>
            <p:ph type="title"/>
          </p:nvPr>
        </p:nvSpPr>
        <p:spPr>
          <a:xfrm>
            <a:off x="177281" y="310448"/>
            <a:ext cx="7875338" cy="612000"/>
          </a:xfrm>
        </p:spPr>
        <p:txBody>
          <a:bodyPr>
            <a:normAutofit/>
          </a:bodyPr>
          <a:lstStyle/>
          <a:p>
            <a:r>
              <a:rPr lang="hu-HU" sz="2500" dirty="0"/>
              <a:t>10 </a:t>
            </a:r>
            <a:r>
              <a:rPr lang="en-GB" sz="2500" dirty="0"/>
              <a:t>years after the crisis: what has changed?</a:t>
            </a:r>
          </a:p>
        </p:txBody>
      </p:sp>
      <p:sp>
        <p:nvSpPr>
          <p:cNvPr id="5" name="TextBox 4">
            <a:extLst>
              <a:ext uri="{FF2B5EF4-FFF2-40B4-BE49-F238E27FC236}">
                <a16:creationId xmlns:a16="http://schemas.microsoft.com/office/drawing/2014/main" id="{97F93055-168E-49E4-AEF7-9760EA8A7A50}"/>
              </a:ext>
            </a:extLst>
          </p:cNvPr>
          <p:cNvSpPr txBox="1"/>
          <p:nvPr/>
        </p:nvSpPr>
        <p:spPr>
          <a:xfrm>
            <a:off x="448235" y="1201271"/>
            <a:ext cx="8274424" cy="5293757"/>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GB" sz="2400" dirty="0">
                <a:solidFill>
                  <a:schemeClr val="tx2"/>
                </a:solidFill>
              </a:rPr>
              <a:t>The </a:t>
            </a:r>
            <a:r>
              <a:rPr lang="en-GB" sz="2400" b="1" dirty="0">
                <a:solidFill>
                  <a:schemeClr val="tx2"/>
                </a:solidFill>
              </a:rPr>
              <a:t>shock absorbing capacity </a:t>
            </a:r>
            <a:r>
              <a:rPr lang="en-GB" sz="2400" dirty="0">
                <a:solidFill>
                  <a:schemeClr val="tx2"/>
                </a:solidFill>
              </a:rPr>
              <a:t>of the banking sector </a:t>
            </a:r>
            <a:r>
              <a:rPr lang="en-GB" sz="2400" b="1" dirty="0">
                <a:solidFill>
                  <a:schemeClr val="tx2"/>
                </a:solidFill>
              </a:rPr>
              <a:t>is strong</a:t>
            </a:r>
            <a:r>
              <a:rPr lang="en-GB" sz="2400" dirty="0">
                <a:solidFill>
                  <a:schemeClr val="tx2"/>
                </a:solidFill>
              </a:rPr>
              <a:t>: credit institutions are liquid and have strong capital adequacy.</a:t>
            </a:r>
          </a:p>
          <a:p>
            <a:pPr marL="342900" indent="-342900" algn="just">
              <a:spcAft>
                <a:spcPts val="600"/>
              </a:spcAft>
              <a:buFont typeface="Arial" panose="020B0604020202020204" pitchFamily="34" charset="0"/>
              <a:buChar char="•"/>
            </a:pPr>
            <a:r>
              <a:rPr lang="en-GB" sz="2400" dirty="0">
                <a:solidFill>
                  <a:schemeClr val="tx2"/>
                </a:solidFill>
              </a:rPr>
              <a:t>The </a:t>
            </a:r>
            <a:r>
              <a:rPr lang="en-GB" sz="2400" b="1" dirty="0">
                <a:solidFill>
                  <a:schemeClr val="tx2"/>
                </a:solidFill>
              </a:rPr>
              <a:t>profitability</a:t>
            </a:r>
            <a:r>
              <a:rPr lang="en-GB" sz="2400" dirty="0">
                <a:solidFill>
                  <a:schemeClr val="tx2"/>
                </a:solidFill>
              </a:rPr>
              <a:t> of credit institutions </a:t>
            </a:r>
            <a:r>
              <a:rPr lang="en-GB" sz="2400" b="1" dirty="0">
                <a:solidFill>
                  <a:schemeClr val="tx2"/>
                </a:solidFill>
              </a:rPr>
              <a:t>is high</a:t>
            </a:r>
            <a:r>
              <a:rPr lang="en-GB" sz="2400" dirty="0">
                <a:solidFill>
                  <a:schemeClr val="tx2"/>
                </a:solidFill>
              </a:rPr>
              <a:t> even in international comparison.</a:t>
            </a:r>
          </a:p>
          <a:p>
            <a:pPr marL="342900" indent="-342900" algn="just">
              <a:spcAft>
                <a:spcPts val="600"/>
              </a:spcAft>
              <a:buFont typeface="Arial" panose="020B0604020202020204" pitchFamily="34" charset="0"/>
              <a:buChar char="•"/>
            </a:pPr>
            <a:r>
              <a:rPr lang="en-GB" sz="2400" b="1" dirty="0">
                <a:solidFill>
                  <a:schemeClr val="tx2"/>
                </a:solidFill>
              </a:rPr>
              <a:t>The ratio of loans more than 90 days overdue is below 5 per cent</a:t>
            </a:r>
            <a:r>
              <a:rPr lang="en-GB" sz="2400" dirty="0">
                <a:solidFill>
                  <a:schemeClr val="tx2"/>
                </a:solidFill>
              </a:rPr>
              <a:t>, and the loan loss provision coverage is adequate.</a:t>
            </a:r>
          </a:p>
          <a:p>
            <a:pPr marL="342900" indent="-342900" algn="just">
              <a:spcAft>
                <a:spcPts val="600"/>
              </a:spcAft>
              <a:buFont typeface="Arial" panose="020B0604020202020204" pitchFamily="34" charset="0"/>
              <a:buChar char="•"/>
            </a:pPr>
            <a:r>
              <a:rPr lang="en-GB" sz="2400" b="1" dirty="0">
                <a:solidFill>
                  <a:schemeClr val="tx2"/>
                </a:solidFill>
              </a:rPr>
              <a:t>The foreign exchange denominated debt </a:t>
            </a:r>
            <a:r>
              <a:rPr lang="en-GB" sz="2400" dirty="0">
                <a:solidFill>
                  <a:schemeClr val="tx2"/>
                </a:solidFill>
              </a:rPr>
              <a:t>of economic agents with no natural hedging </a:t>
            </a:r>
            <a:r>
              <a:rPr lang="en-GB" sz="2400" b="1" dirty="0">
                <a:solidFill>
                  <a:schemeClr val="tx2"/>
                </a:solidFill>
              </a:rPr>
              <a:t>went through </a:t>
            </a:r>
            <a:r>
              <a:rPr lang="hu-HU" sz="2400" b="1" dirty="0">
                <a:solidFill>
                  <a:schemeClr val="tx2"/>
                </a:solidFill>
              </a:rPr>
              <a:t>a </a:t>
            </a:r>
            <a:r>
              <a:rPr lang="en-GB" sz="2400" b="1" dirty="0">
                <a:solidFill>
                  <a:schemeClr val="tx2"/>
                </a:solidFill>
              </a:rPr>
              <a:t>conversion</a:t>
            </a:r>
            <a:r>
              <a:rPr lang="hu-HU" sz="2400" b="1" dirty="0">
                <a:solidFill>
                  <a:schemeClr val="tx2"/>
                </a:solidFill>
              </a:rPr>
              <a:t> </a:t>
            </a:r>
            <a:r>
              <a:rPr lang="hu-HU" sz="2400" b="1" dirty="0" err="1">
                <a:solidFill>
                  <a:schemeClr val="tx2"/>
                </a:solidFill>
              </a:rPr>
              <a:t>to</a:t>
            </a:r>
            <a:r>
              <a:rPr lang="hu-HU" sz="2400" b="1" dirty="0">
                <a:solidFill>
                  <a:schemeClr val="tx2"/>
                </a:solidFill>
              </a:rPr>
              <a:t> HUF</a:t>
            </a:r>
            <a:r>
              <a:rPr lang="en-GB" sz="2400" dirty="0">
                <a:solidFill>
                  <a:schemeClr val="tx2"/>
                </a:solidFill>
              </a:rPr>
              <a:t>.</a:t>
            </a:r>
            <a:endParaRPr lang="en-GB" sz="2400" dirty="0">
              <a:solidFill>
                <a:schemeClr val="tx2"/>
              </a:solidFill>
              <a:highlight>
                <a:srgbClr val="FFFF00"/>
              </a:highlight>
            </a:endParaRPr>
          </a:p>
          <a:p>
            <a:pPr marL="342900" indent="-342900" algn="just">
              <a:spcAft>
                <a:spcPts val="600"/>
              </a:spcAft>
              <a:buFont typeface="Arial" panose="020B0604020202020204" pitchFamily="34" charset="0"/>
              <a:buChar char="•"/>
            </a:pPr>
            <a:r>
              <a:rPr lang="en-GB" sz="2400" b="1" dirty="0">
                <a:solidFill>
                  <a:schemeClr val="tx2"/>
                </a:solidFill>
              </a:rPr>
              <a:t>Dynamic growth in </a:t>
            </a:r>
            <a:r>
              <a:rPr lang="en-GB" sz="2400" dirty="0">
                <a:solidFill>
                  <a:schemeClr val="tx2"/>
                </a:solidFill>
              </a:rPr>
              <a:t>both corporate and household </a:t>
            </a:r>
            <a:r>
              <a:rPr lang="en-GB" sz="2400" b="1" dirty="0">
                <a:solidFill>
                  <a:schemeClr val="tx2"/>
                </a:solidFill>
              </a:rPr>
              <a:t>lending</a:t>
            </a:r>
            <a:r>
              <a:rPr lang="en-GB" sz="2400" dirty="0">
                <a:solidFill>
                  <a:schemeClr val="tx2"/>
                </a:solidFill>
              </a:rPr>
              <a:t>.</a:t>
            </a:r>
          </a:p>
          <a:p>
            <a:pPr marL="342900" indent="-342900" algn="just">
              <a:spcAft>
                <a:spcPts val="600"/>
              </a:spcAft>
              <a:buFont typeface="Arial" panose="020B0604020202020204" pitchFamily="34" charset="0"/>
              <a:buChar char="•"/>
            </a:pPr>
            <a:r>
              <a:rPr lang="en-GB" sz="2400" b="1" dirty="0">
                <a:solidFill>
                  <a:schemeClr val="tx2"/>
                </a:solidFill>
              </a:rPr>
              <a:t>Improving lending </a:t>
            </a:r>
            <a:r>
              <a:rPr lang="en-GB" sz="2400" b="1" dirty="0" err="1">
                <a:solidFill>
                  <a:schemeClr val="tx2"/>
                </a:solidFill>
              </a:rPr>
              <a:t>struc</a:t>
            </a:r>
            <a:r>
              <a:rPr lang="hu-HU" sz="2400" b="1" dirty="0">
                <a:solidFill>
                  <a:schemeClr val="tx2"/>
                </a:solidFill>
              </a:rPr>
              <a:t>t</a:t>
            </a:r>
            <a:r>
              <a:rPr lang="en-GB" sz="2400" b="1" dirty="0" err="1">
                <a:solidFill>
                  <a:schemeClr val="tx2"/>
                </a:solidFill>
              </a:rPr>
              <a:t>ure</a:t>
            </a:r>
            <a:r>
              <a:rPr lang="en-GB" sz="2400" dirty="0">
                <a:solidFill>
                  <a:schemeClr val="tx2"/>
                </a:solidFill>
              </a:rPr>
              <a:t>: interest rate spread on new housing loans decreased, and new loans are characterised by longer interest rate fixation.</a:t>
            </a:r>
          </a:p>
          <a:p>
            <a:pPr marL="342900" indent="-342900">
              <a:buFont typeface="Arial" panose="020B0604020202020204" pitchFamily="34" charset="0"/>
              <a:buChar char="•"/>
            </a:pPr>
            <a:endParaRPr lang="hu-HU" sz="2000" dirty="0"/>
          </a:p>
        </p:txBody>
      </p:sp>
    </p:spTree>
    <p:extLst>
      <p:ext uri="{BB962C8B-B14F-4D97-AF65-F5344CB8AC3E}">
        <p14:creationId xmlns:p14="http://schemas.microsoft.com/office/powerpoint/2010/main" val="2863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B8425B-E656-4A93-AE59-22487CBC8E78}"/>
              </a:ext>
            </a:extLst>
          </p:cNvPr>
          <p:cNvSpPr>
            <a:spLocks noGrp="1"/>
          </p:cNvSpPr>
          <p:nvPr>
            <p:ph type="title"/>
          </p:nvPr>
        </p:nvSpPr>
        <p:spPr/>
        <p:txBody>
          <a:bodyPr/>
          <a:lstStyle/>
          <a:p>
            <a:r>
              <a:rPr lang="hu-HU" dirty="0"/>
              <a:t>Main </a:t>
            </a:r>
            <a:r>
              <a:rPr lang="hu-HU" dirty="0" err="1"/>
              <a:t>messages</a:t>
            </a:r>
            <a:endParaRPr lang="hu-HU" dirty="0"/>
          </a:p>
        </p:txBody>
      </p:sp>
      <p:graphicFrame>
        <p:nvGraphicFramePr>
          <p:cNvPr id="5" name="Diagram 4">
            <a:extLst>
              <a:ext uri="{FF2B5EF4-FFF2-40B4-BE49-F238E27FC236}">
                <a16:creationId xmlns:a16="http://schemas.microsoft.com/office/drawing/2014/main" id="{36F58202-870E-4268-A329-EF938074BB52}"/>
              </a:ext>
            </a:extLst>
          </p:cNvPr>
          <p:cNvGraphicFramePr/>
          <p:nvPr>
            <p:extLst>
              <p:ext uri="{D42A27DB-BD31-4B8C-83A1-F6EECF244321}">
                <p14:modId xmlns:p14="http://schemas.microsoft.com/office/powerpoint/2010/main" val="146887402"/>
              </p:ext>
            </p:extLst>
          </p:nvPr>
        </p:nvGraphicFramePr>
        <p:xfrm>
          <a:off x="395537" y="1052736"/>
          <a:ext cx="8354016" cy="5494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230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72D-BE0E-430D-A90A-2D8E537811B1}"/>
              </a:ext>
            </a:extLst>
          </p:cNvPr>
          <p:cNvSpPr>
            <a:spLocks noGrp="1"/>
          </p:cNvSpPr>
          <p:nvPr>
            <p:ph type="title"/>
          </p:nvPr>
        </p:nvSpPr>
        <p:spPr>
          <a:xfrm>
            <a:off x="2072639" y="2633425"/>
            <a:ext cx="6940731" cy="1531188"/>
          </a:xfrm>
        </p:spPr>
        <p:txBody>
          <a:bodyPr/>
          <a:lstStyle/>
          <a:p>
            <a:r>
              <a:rPr lang="en-GB" dirty="0"/>
              <a:t>International macroeconomic environment</a:t>
            </a:r>
            <a:br>
              <a:rPr lang="en-GB" dirty="0"/>
            </a:br>
            <a:r>
              <a:rPr lang="en-US" sz="2000" i="1" dirty="0"/>
              <a:t>Mounting risks amidst rising yields</a:t>
            </a:r>
            <a:endParaRPr lang="en-GB" i="1" dirty="0"/>
          </a:p>
        </p:txBody>
      </p:sp>
    </p:spTree>
    <p:extLst>
      <p:ext uri="{BB962C8B-B14F-4D97-AF65-F5344CB8AC3E}">
        <p14:creationId xmlns:p14="http://schemas.microsoft.com/office/powerpoint/2010/main" val="97911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Autofit/>
          </a:bodyPr>
          <a:lstStyle/>
          <a:p>
            <a:r>
              <a:rPr lang="en-GB" sz="2800" dirty="0"/>
              <a:t>Growing risks, tightening interest rate environment, revers</a:t>
            </a:r>
            <a:r>
              <a:rPr lang="hu-HU" sz="2800" dirty="0"/>
              <a:t>ing</a:t>
            </a:r>
            <a:r>
              <a:rPr lang="en-GB" sz="2800" dirty="0"/>
              <a:t> capital flows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hu-HU" dirty="0" err="1"/>
              <a:t>Source</a:t>
            </a:r>
            <a:r>
              <a:rPr lang="hu-HU" dirty="0"/>
              <a:t> | </a:t>
            </a:r>
            <a:r>
              <a:rPr lang="hu-HU" dirty="0" err="1"/>
              <a:t>EPFR</a:t>
            </a:r>
            <a:endParaRPr lang="hu-HU" dirty="0"/>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161848" y="5872075"/>
            <a:ext cx="8820304"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Cumulated bond flows as a percentage of assets under management in 2018</a:t>
            </a:r>
            <a:endParaRPr lang="en-GB" sz="1800" cap="all" dirty="0"/>
          </a:p>
        </p:txBody>
      </p:sp>
      <p:pic>
        <p:nvPicPr>
          <p:cNvPr id="5" name="Picture 4">
            <a:extLst>
              <a:ext uri="{FF2B5EF4-FFF2-40B4-BE49-F238E27FC236}">
                <a16:creationId xmlns:a16="http://schemas.microsoft.com/office/drawing/2014/main" id="{D8033D57-A9AF-4C89-B5AB-8145FB85C513}"/>
              </a:ext>
            </a:extLst>
          </p:cNvPr>
          <p:cNvPicPr>
            <a:picLocks noChangeAspect="1"/>
          </p:cNvPicPr>
          <p:nvPr/>
        </p:nvPicPr>
        <p:blipFill>
          <a:blip r:embed="rId2"/>
          <a:stretch>
            <a:fillRect/>
          </a:stretch>
        </p:blipFill>
        <p:spPr>
          <a:xfrm>
            <a:off x="1336980" y="977379"/>
            <a:ext cx="6470039" cy="4843228"/>
          </a:xfrm>
          <a:prstGeom prst="rect">
            <a:avLst/>
          </a:prstGeom>
        </p:spPr>
      </p:pic>
    </p:spTree>
    <p:extLst>
      <p:ext uri="{BB962C8B-B14F-4D97-AF65-F5344CB8AC3E}">
        <p14:creationId xmlns:p14="http://schemas.microsoft.com/office/powerpoint/2010/main" val="287390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a:xfrm>
            <a:off x="478174" y="310448"/>
            <a:ext cx="7610642" cy="612000"/>
          </a:xfrm>
        </p:spPr>
        <p:txBody>
          <a:bodyPr>
            <a:normAutofit fontScale="90000"/>
          </a:bodyPr>
          <a:lstStyle/>
          <a:p>
            <a:r>
              <a:rPr lang="en-GB" dirty="0"/>
              <a:t>The European banks are still struggling with structural problems</a:t>
            </a:r>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a:xfrm>
            <a:off x="5382152" y="6427713"/>
            <a:ext cx="3600000" cy="369333"/>
          </a:xfrm>
        </p:spPr>
        <p:txBody>
          <a:bodyPr/>
          <a:lstStyle/>
          <a:p>
            <a:r>
              <a:rPr lang="en-GB" dirty="0"/>
              <a:t>Source | </a:t>
            </a:r>
            <a:r>
              <a:rPr lang="en-GB" dirty="0" err="1"/>
              <a:t>EBA</a:t>
            </a:r>
            <a:r>
              <a:rPr lang="en-GB" dirty="0"/>
              <a:t>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883180" y="5646749"/>
            <a:ext cx="8098972"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Ratio and volume of non-performing loans in Europe</a:t>
            </a:r>
          </a:p>
        </p:txBody>
      </p:sp>
      <p:sp>
        <p:nvSpPr>
          <p:cNvPr id="12" name="Text Placeholder 3">
            <a:extLst>
              <a:ext uri="{FF2B5EF4-FFF2-40B4-BE49-F238E27FC236}">
                <a16:creationId xmlns:a16="http://schemas.microsoft.com/office/drawing/2014/main" id="{89932E78-6E8F-440E-8E76-A550AD7FC526}"/>
              </a:ext>
            </a:extLst>
          </p:cNvPr>
          <p:cNvSpPr txBox="1">
            <a:spLocks/>
          </p:cNvSpPr>
          <p:nvPr/>
        </p:nvSpPr>
        <p:spPr>
          <a:xfrm>
            <a:off x="478174" y="6058380"/>
            <a:ext cx="8503978" cy="369333"/>
          </a:xfrm>
          <a:prstGeom prst="rect">
            <a:avLst/>
          </a:prstGeom>
        </p:spPr>
        <p:txBody>
          <a:bodyPr vert="horz" lIns="91440" tIns="45720" rIns="91440" bIns="45720" rtlCol="0" anchor="ctr">
            <a:noAutofit/>
          </a:bodyPr>
          <a:lstStyle>
            <a:lvl1pPr marL="0" indent="0" algn="r" defTabSz="685749" rtl="0" eaLnBrk="1" latinLnBrk="0" hangingPunct="1">
              <a:lnSpc>
                <a:spcPct val="90000"/>
              </a:lnSpc>
              <a:spcBef>
                <a:spcPts val="0"/>
              </a:spcBef>
              <a:buFont typeface="Arial" panose="020B0604020202020204" pitchFamily="34" charset="0"/>
              <a:buNone/>
              <a:defRPr sz="135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hu-HU" dirty="0" err="1"/>
              <a:t>Note</a:t>
            </a:r>
            <a:r>
              <a:rPr lang="hu-HU" dirty="0"/>
              <a:t>: </a:t>
            </a:r>
            <a:r>
              <a:rPr lang="en-US" dirty="0"/>
              <a:t>Data for 2018 Q2; </a:t>
            </a:r>
            <a:r>
              <a:rPr lang="en-US" dirty="0" err="1"/>
              <a:t>NPL</a:t>
            </a:r>
            <a:r>
              <a:rPr lang="en-US" dirty="0"/>
              <a:t> ratio in per cent; in brackets the vol-</a:t>
            </a:r>
            <a:r>
              <a:rPr lang="en-US" dirty="0" err="1"/>
              <a:t>ume</a:t>
            </a:r>
            <a:r>
              <a:rPr lang="en-US" dirty="0"/>
              <a:t> of the non-performing loan portfolio in EUR billions. Green, yellow and red denote Member States with low, medium and high </a:t>
            </a:r>
            <a:r>
              <a:rPr lang="en-US" dirty="0" err="1"/>
              <a:t>NPL</a:t>
            </a:r>
            <a:r>
              <a:rPr lang="en-US" dirty="0"/>
              <a:t> ratios, respectively.</a:t>
            </a:r>
            <a:endParaRPr lang="en-GB" dirty="0"/>
          </a:p>
        </p:txBody>
      </p:sp>
      <p:pic>
        <p:nvPicPr>
          <p:cNvPr id="6" name="Picture 5">
            <a:extLst>
              <a:ext uri="{FF2B5EF4-FFF2-40B4-BE49-F238E27FC236}">
                <a16:creationId xmlns:a16="http://schemas.microsoft.com/office/drawing/2014/main" id="{00404CA6-2A1D-4485-A931-DE18FD848111}"/>
              </a:ext>
            </a:extLst>
          </p:cNvPr>
          <p:cNvPicPr>
            <a:picLocks noChangeAspect="1"/>
          </p:cNvPicPr>
          <p:nvPr/>
        </p:nvPicPr>
        <p:blipFill>
          <a:blip r:embed="rId2"/>
          <a:stretch>
            <a:fillRect/>
          </a:stretch>
        </p:blipFill>
        <p:spPr>
          <a:xfrm>
            <a:off x="935823" y="1003383"/>
            <a:ext cx="6695344" cy="4573367"/>
          </a:xfrm>
          <a:prstGeom prst="rect">
            <a:avLst/>
          </a:prstGeom>
        </p:spPr>
      </p:pic>
    </p:spTree>
    <p:extLst>
      <p:ext uri="{BB962C8B-B14F-4D97-AF65-F5344CB8AC3E}">
        <p14:creationId xmlns:p14="http://schemas.microsoft.com/office/powerpoint/2010/main" val="8266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97869-4C95-44E8-8AF9-41B65BBEF301}"/>
              </a:ext>
            </a:extLst>
          </p:cNvPr>
          <p:cNvSpPr>
            <a:spLocks noGrp="1"/>
          </p:cNvSpPr>
          <p:nvPr>
            <p:ph type="title"/>
          </p:nvPr>
        </p:nvSpPr>
        <p:spPr/>
        <p:txBody>
          <a:bodyPr>
            <a:normAutofit/>
          </a:bodyPr>
          <a:lstStyle/>
          <a:p>
            <a:r>
              <a:rPr lang="en-GB" dirty="0"/>
              <a:t>Which </a:t>
            </a:r>
            <a:r>
              <a:rPr lang="hu-HU" dirty="0" err="1"/>
              <a:t>affects</a:t>
            </a:r>
            <a:r>
              <a:rPr lang="en-GB" dirty="0"/>
              <a:t> pricing</a:t>
            </a:r>
            <a:r>
              <a:rPr lang="hu-HU" dirty="0"/>
              <a:t> </a:t>
            </a:r>
            <a:r>
              <a:rPr lang="hu-HU" dirty="0" err="1"/>
              <a:t>as</a:t>
            </a:r>
            <a:r>
              <a:rPr lang="hu-HU" dirty="0"/>
              <a:t> </a:t>
            </a:r>
            <a:r>
              <a:rPr lang="hu-HU" dirty="0" err="1"/>
              <a:t>well</a:t>
            </a:r>
            <a:endParaRPr lang="en-GB" dirty="0"/>
          </a:p>
        </p:txBody>
      </p:sp>
      <p:sp>
        <p:nvSpPr>
          <p:cNvPr id="4" name="Text Placeholder 3">
            <a:extLst>
              <a:ext uri="{FF2B5EF4-FFF2-40B4-BE49-F238E27FC236}">
                <a16:creationId xmlns:a16="http://schemas.microsoft.com/office/drawing/2014/main" id="{1E9B1490-F345-4625-8121-C6C349C5FCBD}"/>
              </a:ext>
            </a:extLst>
          </p:cNvPr>
          <p:cNvSpPr>
            <a:spLocks noGrp="1"/>
          </p:cNvSpPr>
          <p:nvPr>
            <p:ph type="body" sz="quarter" idx="17"/>
          </p:nvPr>
        </p:nvSpPr>
        <p:spPr/>
        <p:txBody>
          <a:bodyPr/>
          <a:lstStyle/>
          <a:p>
            <a:r>
              <a:rPr lang="hu-HU" dirty="0" err="1"/>
              <a:t>Source</a:t>
            </a:r>
            <a:r>
              <a:rPr lang="hu-HU" dirty="0"/>
              <a:t> | </a:t>
            </a:r>
            <a:r>
              <a:rPr lang="hu-HU" dirty="0" err="1"/>
              <a:t>SNL</a:t>
            </a:r>
            <a:r>
              <a:rPr lang="hu-HU" dirty="0"/>
              <a:t> </a:t>
            </a:r>
          </a:p>
        </p:txBody>
      </p:sp>
      <p:sp>
        <p:nvSpPr>
          <p:cNvPr id="9" name="Content Placeholder 3">
            <a:extLst>
              <a:ext uri="{FF2B5EF4-FFF2-40B4-BE49-F238E27FC236}">
                <a16:creationId xmlns:a16="http://schemas.microsoft.com/office/drawing/2014/main" id="{BC14E421-3927-404E-B3DF-2CA58C18BD88}"/>
              </a:ext>
            </a:extLst>
          </p:cNvPr>
          <p:cNvSpPr txBox="1">
            <a:spLocks/>
          </p:cNvSpPr>
          <p:nvPr/>
        </p:nvSpPr>
        <p:spPr>
          <a:xfrm>
            <a:off x="383177" y="5975011"/>
            <a:ext cx="8598975" cy="341632"/>
          </a:xfrm>
          <a:prstGeom prst="rect">
            <a:avLst/>
          </a:prstGeom>
          <a:noFill/>
        </p:spPr>
        <p:txBody>
          <a:bodyPr wrap="square" rtlCol="0">
            <a:spAutoFit/>
          </a:bodyPr>
          <a:lstStyle>
            <a:lvl1pPr marL="0" indent="0" algn="l" defTabSz="685749" rtl="0" eaLnBrk="1" latinLnBrk="0" hangingPunct="1">
              <a:lnSpc>
                <a:spcPct val="90000"/>
              </a:lnSpc>
              <a:spcBef>
                <a:spcPts val="750"/>
              </a:spcBef>
              <a:buFont typeface="Arial" panose="020B0604020202020204" pitchFamily="34" charset="0"/>
              <a:buNone/>
              <a:defRPr sz="2100" kern="1200">
                <a:solidFill>
                  <a:schemeClr val="tx2"/>
                </a:solidFill>
                <a:latin typeface="+mn-lt"/>
                <a:ea typeface="+mn-ea"/>
                <a:cs typeface="+mn-cs"/>
              </a:defRPr>
            </a:lvl1pPr>
            <a:lvl2pPr marL="342875" indent="0" algn="l" defTabSz="685749" rtl="0" eaLnBrk="1" latinLnBrk="0" hangingPunct="1">
              <a:lnSpc>
                <a:spcPct val="90000"/>
              </a:lnSpc>
              <a:spcBef>
                <a:spcPts val="375"/>
              </a:spcBef>
              <a:buFont typeface="Arial" panose="020B0604020202020204" pitchFamily="34" charset="0"/>
              <a:buNone/>
              <a:defRPr sz="1800" kern="1200">
                <a:solidFill>
                  <a:schemeClr val="accent2"/>
                </a:solidFill>
                <a:latin typeface="+mn-lt"/>
                <a:ea typeface="+mn-ea"/>
                <a:cs typeface="+mn-cs"/>
              </a:defRPr>
            </a:lvl2pPr>
            <a:lvl3pPr marL="685749" indent="0" algn="l" defTabSz="685749" rtl="0" eaLnBrk="1" latinLnBrk="0" hangingPunct="1">
              <a:lnSpc>
                <a:spcPct val="90000"/>
              </a:lnSpc>
              <a:spcBef>
                <a:spcPts val="375"/>
              </a:spcBef>
              <a:buFont typeface="Arial" panose="020B0604020202020204" pitchFamily="34" charset="0"/>
              <a:buNone/>
              <a:defRPr sz="1500" kern="1200">
                <a:solidFill>
                  <a:schemeClr val="accent2"/>
                </a:solidFill>
                <a:latin typeface="+mn-lt"/>
                <a:ea typeface="+mn-ea"/>
                <a:cs typeface="+mn-cs"/>
              </a:defRPr>
            </a:lvl3pPr>
            <a:lvl4pPr marL="1028624"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4pPr>
            <a:lvl5pPr marL="1371498" indent="0" algn="l" defTabSz="685749" rtl="0" eaLnBrk="1" latinLnBrk="0" hangingPunct="1">
              <a:lnSpc>
                <a:spcPct val="90000"/>
              </a:lnSpc>
              <a:spcBef>
                <a:spcPts val="375"/>
              </a:spcBef>
              <a:buFont typeface="Arial" panose="020B0604020202020204" pitchFamily="34" charset="0"/>
              <a:buNone/>
              <a:defRPr sz="1350" kern="1200">
                <a:solidFill>
                  <a:schemeClr val="accent2"/>
                </a:solidFill>
                <a:latin typeface="+mn-lt"/>
                <a:ea typeface="+mn-ea"/>
                <a:cs typeface="+mn-cs"/>
              </a:defRPr>
            </a:lvl5pPr>
            <a:lvl6pPr marL="1885809"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r"/>
            <a:r>
              <a:rPr lang="en-US" sz="1800" cap="all" dirty="0"/>
              <a:t>Long-term average of return on equity and market valuation </a:t>
            </a:r>
            <a:endParaRPr lang="hu-HU" sz="1800" cap="all" dirty="0"/>
          </a:p>
        </p:txBody>
      </p:sp>
      <p:pic>
        <p:nvPicPr>
          <p:cNvPr id="6" name="Picture 5">
            <a:extLst>
              <a:ext uri="{FF2B5EF4-FFF2-40B4-BE49-F238E27FC236}">
                <a16:creationId xmlns:a16="http://schemas.microsoft.com/office/drawing/2014/main" id="{B73AA146-3B09-47AA-9A61-F703373F0DE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9868" y="1272789"/>
            <a:ext cx="6799138" cy="4552274"/>
          </a:xfrm>
          <a:prstGeom prst="rect">
            <a:avLst/>
          </a:prstGeom>
          <a:noFill/>
          <a:ln>
            <a:noFill/>
          </a:ln>
        </p:spPr>
      </p:pic>
    </p:spTree>
    <p:extLst>
      <p:ext uri="{BB962C8B-B14F-4D97-AF65-F5344CB8AC3E}">
        <p14:creationId xmlns:p14="http://schemas.microsoft.com/office/powerpoint/2010/main" val="4245977268"/>
      </p:ext>
    </p:extLst>
  </p:cSld>
  <p:clrMapOvr>
    <a:masterClrMapping/>
  </p:clrMapOvr>
</p:sld>
</file>

<file path=ppt/theme/theme1.xml><?xml version="1.0" encoding="utf-8"?>
<a:theme xmlns:a="http://schemas.openxmlformats.org/drawingml/2006/main" name="blank">
  <a:themeElements>
    <a:clrScheme name="MNB séma">
      <a:dk1>
        <a:sysClr val="windowText" lastClr="000000"/>
      </a:dk1>
      <a:lt1>
        <a:sysClr val="window" lastClr="FFFFFF"/>
      </a:lt1>
      <a:dk2>
        <a:srgbClr val="0C2148"/>
      </a:dk2>
      <a:lt2>
        <a:srgbClr val="E7E6E6"/>
      </a:lt2>
      <a:accent1>
        <a:srgbClr val="009EE0"/>
      </a:accent1>
      <a:accent2>
        <a:srgbClr val="48A0AE"/>
      </a:accent2>
      <a:accent3>
        <a:srgbClr val="DA0000"/>
      </a:accent3>
      <a:accent4>
        <a:srgbClr val="E57200"/>
      </a:accent4>
      <a:accent5>
        <a:srgbClr val="F6A800"/>
      </a:accent5>
      <a:accent6>
        <a:srgbClr val="70AD47"/>
      </a:accent6>
      <a:hlink>
        <a:srgbClr val="0563C1"/>
      </a:hlink>
      <a:folHlink>
        <a:srgbClr val="954F72"/>
      </a:folHlink>
    </a:clrScheme>
    <a:fontScheme name="MNB séma">
      <a:majorFont>
        <a:latin typeface="Calibri"/>
        <a:ea typeface=""/>
        <a:cs typeface=""/>
      </a:majorFont>
      <a:minorFont>
        <a:latin typeface="Calibri"/>
        <a:ea typeface=""/>
        <a:cs typeface=""/>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9D82F22-8C12-49ED-9B02-0DE281DA6CCC}" vid="{B62070E2-8DAD-4C8D-8BC5-F50A9BF3ACF0}"/>
    </a:ext>
  </a:extLst>
</a:theme>
</file>

<file path=ppt/theme/theme2.xml><?xml version="1.0" encoding="utf-8"?>
<a:theme xmlns:a="http://schemas.openxmlformats.org/drawingml/2006/main" name="MNB téma 4_3 nyomtatásra">
  <a:themeElements>
    <a:clrScheme name="MNB séma">
      <a:dk1>
        <a:sysClr val="windowText" lastClr="000000"/>
      </a:dk1>
      <a:lt1>
        <a:sysClr val="window" lastClr="FFFFFF"/>
      </a:lt1>
      <a:dk2>
        <a:srgbClr val="0C2148"/>
      </a:dk2>
      <a:lt2>
        <a:srgbClr val="E7E6E6"/>
      </a:lt2>
      <a:accent1>
        <a:srgbClr val="009EE0"/>
      </a:accent1>
      <a:accent2>
        <a:srgbClr val="48A0AE"/>
      </a:accent2>
      <a:accent3>
        <a:srgbClr val="DA0000"/>
      </a:accent3>
      <a:accent4>
        <a:srgbClr val="E57200"/>
      </a:accent4>
      <a:accent5>
        <a:srgbClr val="F6A800"/>
      </a:accent5>
      <a:accent6>
        <a:srgbClr val="70AD47"/>
      </a:accent6>
      <a:hlink>
        <a:srgbClr val="0563C1"/>
      </a:hlink>
      <a:folHlink>
        <a:srgbClr val="954F72"/>
      </a:folHlink>
    </a:clrScheme>
    <a:fontScheme name="MNB séma">
      <a:majorFont>
        <a:latin typeface="Calibri"/>
        <a:ea typeface=""/>
        <a:cs typeface=""/>
      </a:majorFont>
      <a:minorFont>
        <a:latin typeface="Calibri"/>
        <a:ea typeface=""/>
        <a:cs typeface=""/>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9D82F22-8C12-49ED-9B02-0DE281DA6CCC}" vid="{A9582B90-6524-41EB-9FA6-0BA03A9CB94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um" ma:contentTypeID="0x0101009C4B496AE2E4C04F9B51AC3E564D2900" ma:contentTypeVersion="0" ma:contentTypeDescription="Új dokumentum létrehozása." ma:contentTypeScope="" ma:versionID="571bce60b8b43e2ebad3fe4476309865">
  <xsd:schema xmlns:xsd="http://www.w3.org/2001/XMLSchema" xmlns:xs="http://www.w3.org/2001/XMLSchema" xmlns:p="http://schemas.microsoft.com/office/2006/metadata/properties" targetNamespace="http://schemas.microsoft.com/office/2006/metadata/properties" ma:root="true" ma:fieldsID="d047bb06e0a2f553563b46466d8dd50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D16BD3-3425-4CFA-A181-A36517A52D3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987B7792-C308-4819-8F0A-EB6E14E669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ADE49C1-7FD3-4525-8192-47AB136C6F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4225</TotalTime>
  <Words>1990</Words>
  <Application>Microsoft Office PowerPoint</Application>
  <PresentationFormat>On-screen Show (4:3)</PresentationFormat>
  <Paragraphs>197</Paragraphs>
  <Slides>35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35</vt:i4>
      </vt:variant>
    </vt:vector>
  </HeadingPairs>
  <TitlesOfParts>
    <vt:vector size="40" baseType="lpstr">
      <vt:lpstr>Arial</vt:lpstr>
      <vt:lpstr>Calibri</vt:lpstr>
      <vt:lpstr>Calibri Light</vt:lpstr>
      <vt:lpstr>blank</vt:lpstr>
      <vt:lpstr>MNB téma 4_3 nyomtatásra</vt:lpstr>
      <vt:lpstr>Financial stability report 2018 november</vt:lpstr>
      <vt:lpstr>Overall Picture</vt:lpstr>
      <vt:lpstr>10 years after the crisis: what has changed?</vt:lpstr>
      <vt:lpstr>10 years after the crisis: what has changed?</vt:lpstr>
      <vt:lpstr>Main messages</vt:lpstr>
      <vt:lpstr>International macroeconomic environment Mounting risks amidst rising yields</vt:lpstr>
      <vt:lpstr>Growing risks, tightening interest rate environment, reversing capital flows</vt:lpstr>
      <vt:lpstr>The European banks are still struggling with structural problems</vt:lpstr>
      <vt:lpstr>Which affects pricing as well</vt:lpstr>
      <vt:lpstr>Real estate markets Buoyant market, with latent risks</vt:lpstr>
      <vt:lpstr>The risk of Overvaluation rose in the housing market of Budapest</vt:lpstr>
      <vt:lpstr>Which is not accompanied by the expansion of overly risky lending</vt:lpstr>
      <vt:lpstr>In the case of commercial real estate loans we pay special attention to exchange rate risk</vt:lpstr>
      <vt:lpstr>Trends in lending Dynamic growth in parallel with the management of interest rate risk</vt:lpstr>
      <vt:lpstr>Oustanding corporate loans expanded dynamically in 2018 Q3 as well</vt:lpstr>
      <vt:lpstr>FGS FIX helps manage interest rate risks from next year</vt:lpstr>
      <vt:lpstr>In Focus: financial plans of micro and small businesses</vt:lpstr>
      <vt:lpstr>The volume of newly disbursed household loans increased as well</vt:lpstr>
      <vt:lpstr>Pricing: Favourable trends concerning the spreads on fixed rate housing loans</vt:lpstr>
      <vt:lpstr>New disbursement: the share of housing loans with over 1 year fixation is above 80 per cent</vt:lpstr>
      <vt:lpstr>Interest rate fixation structure: oustanding Stock and new disbursement</vt:lpstr>
      <vt:lpstr>Loans outstanding: The share of fix rate loans could grow gradually, But there is still work to be done</vt:lpstr>
      <vt:lpstr>What could debtors and banks do?</vt:lpstr>
      <vt:lpstr>Portfolio quality Cleaning continued in 2018, but there are still non-performing portfolios to be reduced</vt:lpstr>
      <vt:lpstr>Corporate loans: The growth of loans outstanding helps „outgrow” the remaining Non-performing loans</vt:lpstr>
      <vt:lpstr>Household loans: The share of non-performing loans is less than 10 per cent</vt:lpstr>
      <vt:lpstr>In focus: What happens with the claims at the debt management companies?</vt:lpstr>
      <vt:lpstr>Income and capital position The profit effect of reversals of provisions seems to be wearing off</vt:lpstr>
      <vt:lpstr>Moderate decrease in profits, mainly due to the lower amount of reversals</vt:lpstr>
      <vt:lpstr>The level of cost to assets decreased, but there is room for further improvement</vt:lpstr>
      <vt:lpstr>Bank stress tests Banks would remain liquid and have strong capital adequacy after a negative shock</vt:lpstr>
      <vt:lpstr>Only a few institutions would fall under the LCR limit even in case of a massive negative shock</vt:lpstr>
      <vt:lpstr>While all the banks would comply with the capital adequacy rules</vt:lpstr>
      <vt:lpstr>Main messages</vt:lpstr>
      <vt:lpstr>PowerPoint Presentation</vt:lpstr>
    </vt:vector>
  </TitlesOfParts>
  <Company>Magyar Nemzeti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Szebeny Miklós</dc:creator>
  <cp:lastModifiedBy> </cp:lastModifiedBy>
  <cp:revision>442</cp:revision>
  <cp:lastPrinted>2018-04-23T13:34:53Z</cp:lastPrinted>
  <dcterms:created xsi:type="dcterms:W3CDTF">2018-01-30T08:05:49Z</dcterms:created>
  <dcterms:modified xsi:type="dcterms:W3CDTF">2018-11-28T12:49:51Z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0x0101009C4B496AE2E4C04F9B51AC3E564D2900</vt:lpwstr>
  </property>
  <property fmtid="{D5CDD505-2E9C-101B-9397-08002B2CF9AE}" pid="3" name="MSIP_Label_b0d11092-50c9-4e74-84b5-b1af078dc3d0_Enabled">
    <vt:lpwstr>True</vt:lpwstr>
  </property>
  <property fmtid="{D5CDD505-2E9C-101B-9397-08002B2CF9AE}" pid="4" name="MSIP_Label_b0d11092-50c9-4e74-84b5-b1af078dc3d0_SiteId">
    <vt:lpwstr>97c01ef8-0264-4eef-9c08-fb4a9ba1c0db</vt:lpwstr>
  </property>
  <property fmtid="{D5CDD505-2E9C-101B-9397-08002B2CF9AE}" pid="5" name="MSIP_Label_b0d11092-50c9-4e74-84b5-b1af078dc3d0_Ref">
    <vt:lpwstr>https://api.informationprotection.azure.com/api/97c01ef8-0264-4eef-9c08-fb4a9ba1c0db</vt:lpwstr>
  </property>
  <property fmtid="{D5CDD505-2E9C-101B-9397-08002B2CF9AE}" pid="6" name="MSIP_Label_b0d11092-50c9-4e74-84b5-b1af078dc3d0_Owner">
    <vt:lpwstr>dancsikb@mnb.hu</vt:lpwstr>
  </property>
  <property fmtid="{D5CDD505-2E9C-101B-9397-08002B2CF9AE}" pid="7" name="MSIP_Label_b0d11092-50c9-4e74-84b5-b1af078dc3d0_SetDate">
    <vt:lpwstr>2018-10-11T23:27:59.0573604+02:00</vt:lpwstr>
  </property>
  <property fmtid="{D5CDD505-2E9C-101B-9397-08002B2CF9AE}" pid="8" name="MSIP_Label_b0d11092-50c9-4e74-84b5-b1af078dc3d0_Name">
    <vt:lpwstr>Protected</vt:lpwstr>
  </property>
  <property fmtid="{D5CDD505-2E9C-101B-9397-08002B2CF9AE}" pid="9" name="MSIP_Label_b0d11092-50c9-4e74-84b5-b1af078dc3d0_Application">
    <vt:lpwstr>Microsoft Azure Information Protection</vt:lpwstr>
  </property>
  <property fmtid="{D5CDD505-2E9C-101B-9397-08002B2CF9AE}" pid="10" name="MSIP_Label_b0d11092-50c9-4e74-84b5-b1af078dc3d0_Extended_MSFT_Method">
    <vt:lpwstr>Automatic</vt:lpwstr>
  </property>
  <property fmtid="{D5CDD505-2E9C-101B-9397-08002B2CF9AE}" pid="11" name="Sensitivity">
    <vt:lpwstr>Protected</vt:lpwstr>
  </property>
</Properties>
</file>