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42"/>
  </p:notesMasterIdLst>
  <p:handoutMasterIdLst>
    <p:handoutMasterId r:id="rId43"/>
  </p:handoutMasterIdLst>
  <p:sldIdLst>
    <p:sldId id="260" r:id="rId2"/>
    <p:sldId id="359" r:id="rId3"/>
    <p:sldId id="390" r:id="rId4"/>
    <p:sldId id="385" r:id="rId5"/>
    <p:sldId id="361" r:id="rId6"/>
    <p:sldId id="363" r:id="rId7"/>
    <p:sldId id="391" r:id="rId8"/>
    <p:sldId id="364" r:id="rId9"/>
    <p:sldId id="412" r:id="rId10"/>
    <p:sldId id="366" r:id="rId11"/>
    <p:sldId id="383" r:id="rId12"/>
    <p:sldId id="367" r:id="rId13"/>
    <p:sldId id="368" r:id="rId14"/>
    <p:sldId id="422" r:id="rId15"/>
    <p:sldId id="392" r:id="rId16"/>
    <p:sldId id="384" r:id="rId17"/>
    <p:sldId id="370" r:id="rId18"/>
    <p:sldId id="425" r:id="rId19"/>
    <p:sldId id="426" r:id="rId20"/>
    <p:sldId id="372" r:id="rId21"/>
    <p:sldId id="397" r:id="rId22"/>
    <p:sldId id="396" r:id="rId23"/>
    <p:sldId id="415" r:id="rId24"/>
    <p:sldId id="416" r:id="rId25"/>
    <p:sldId id="432" r:id="rId26"/>
    <p:sldId id="417" r:id="rId27"/>
    <p:sldId id="437" r:id="rId28"/>
    <p:sldId id="418" r:id="rId29"/>
    <p:sldId id="387" r:id="rId30"/>
    <p:sldId id="378" r:id="rId31"/>
    <p:sldId id="429" r:id="rId32"/>
    <p:sldId id="419" r:id="rId33"/>
    <p:sldId id="428" r:id="rId34"/>
    <p:sldId id="430" r:id="rId35"/>
    <p:sldId id="411" r:id="rId36"/>
    <p:sldId id="401" r:id="rId37"/>
    <p:sldId id="431" r:id="rId38"/>
    <p:sldId id="381" r:id="rId39"/>
    <p:sldId id="436" r:id="rId40"/>
    <p:sldId id="389" r:id="rId41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96" d="100"/>
          <a:sy n="96" d="100"/>
        </p:scale>
        <p:origin x="-156" y="-108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2017.04.05.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2017.04.05.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6736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5989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1712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9205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7003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5"/>
                </a:solidFill>
                <a:latin typeface="Calibri" panose="020F0502020204030204" pitchFamily="34" charset="0"/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5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0" y="6214554"/>
            <a:ext cx="2069592" cy="50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0728" y="1124316"/>
            <a:ext cx="8163272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9656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719627"/>
            <a:ext cx="78867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5847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655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8289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1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319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67" r:id="rId15"/>
    <p:sldLayoutId id="2147483808" r:id="rId16"/>
    <p:sldLayoutId id="214748380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21111"/>
            <a:ext cx="6912769" cy="903633"/>
          </a:xfrm>
        </p:spPr>
        <p:txBody>
          <a:bodyPr>
            <a:normAutofit/>
          </a:bodyPr>
          <a:lstStyle/>
          <a:p>
            <a:r>
              <a:rPr lang="hu-HU" sz="3800" dirty="0" smtClean="0">
                <a:latin typeface="+mj-lt"/>
              </a:rPr>
              <a:t>Fizetési mérleg jelentés</a:t>
            </a:r>
            <a:endParaRPr lang="hu-HU" sz="38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2420888"/>
            <a:ext cx="6630364" cy="504056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Magyar Nemzeti Bank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1907704" y="1052736"/>
            <a:ext cx="6630364" cy="400734"/>
          </a:xfrm>
        </p:spPr>
        <p:txBody>
          <a:bodyPr>
            <a:noAutofit/>
          </a:bodyPr>
          <a:lstStyle/>
          <a:p>
            <a:r>
              <a:rPr lang="hu-HU" sz="3800" dirty="0" smtClean="0">
                <a:latin typeface="+mj-lt"/>
              </a:rPr>
              <a:t>2017. április</a:t>
            </a:r>
            <a:endParaRPr lang="hu-HU" sz="3800" dirty="0">
              <a:latin typeface="+mj-lt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1907704" y="1988840"/>
            <a:ext cx="6630364" cy="504056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Koroknai Péter</a:t>
            </a:r>
          </a:p>
        </p:txBody>
      </p:sp>
    </p:spTree>
    <p:extLst>
      <p:ext uri="{BB962C8B-B14F-4D97-AF65-F5344CB8AC3E}">
        <p14:creationId xmlns:p14="http://schemas.microsoft.com/office/powerpoint/2010/main" xmlns="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759189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202653"/>
                </a:solidFill>
                <a:latin typeface="Trebuchet MS"/>
              </a:rPr>
              <a:t>A transzferegyenleg visszaesése </a:t>
            </a:r>
            <a:r>
              <a:rPr lang="hu-HU" dirty="0" smtClean="0">
                <a:latin typeface="+mj-lt"/>
              </a:rPr>
              <a:t>főleg az állami tőketranszfereket érintette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947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10</a:t>
            </a:fld>
            <a:endParaRPr lang="hu-HU" dirty="0">
              <a:latin typeface="+mj-l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716016" y="6237312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Magyarország által kapott nettó EU-transzfer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0080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7992888" cy="4680520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35000"/>
              </a:lnSpc>
              <a:buNone/>
              <a:defRPr/>
            </a:pP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Finanszírozási megközelítés</a:t>
            </a:r>
          </a:p>
        </p:txBody>
      </p:sp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Nagy vállalati FDI-beáramlás mellett jelentős a külső adósság csökkenése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6672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12</a:t>
            </a:fld>
            <a:endParaRPr lang="hu-HU" dirty="0">
              <a:latin typeface="+mj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4860032" y="6237312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külső finanszírozási igény fontosabb finanszírozási forrásai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704856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sz="3250" dirty="0" smtClean="0">
                <a:latin typeface="+mj-lt"/>
              </a:rPr>
              <a:t>A magánszektor adósságcsökkenése mellett nőtt az állam nettó külső adóssága</a:t>
            </a:r>
            <a:endParaRPr lang="hu-HU" sz="32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07904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13</a:t>
            </a:fld>
            <a:endParaRPr lang="hu-HU" dirty="0">
              <a:latin typeface="+mj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4788024" y="6237312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Az adósságjellegű tranzakciók </a:t>
            </a:r>
            <a:r>
              <a:rPr lang="hu-HU" dirty="0" err="1" smtClean="0">
                <a:solidFill>
                  <a:schemeClr val="accent5"/>
                </a:solidFill>
                <a:latin typeface="Trebuchet MS" panose="020B0603020202020204" pitchFamily="34" charset="0"/>
              </a:rPr>
              <a:t>szektorális</a:t>
            </a:r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 bontása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7272808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bankok az elmúlt időben nagyobb mértékben növelték külföldi eszközeiket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07904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14</a:t>
            </a:fld>
            <a:endParaRPr lang="hu-HU" dirty="0">
              <a:latin typeface="+mj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4788024" y="6237312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bankok nettó külső adósságának bruttó szárai (kumulált tranzakciók)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Kép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41682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sz="3250" dirty="0" smtClean="0">
                <a:latin typeface="+mj-lt"/>
              </a:rPr>
              <a:t>A bankok adósságcsökkenését a magán-szektortól származó források is támogatták</a:t>
            </a:r>
            <a:endParaRPr lang="hu-HU" sz="32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07904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15</a:t>
            </a:fld>
            <a:endParaRPr lang="hu-HU" dirty="0">
              <a:latin typeface="+mj-l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716016" y="6237312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háztartások és nem pénzügyi vállalatok éves banki hitel- és betét tranzakciója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696744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11256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35000"/>
              </a:lnSpc>
              <a:defRPr/>
            </a:pP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solidFill>
                  <a:srgbClr val="202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Adósságráták</a:t>
            </a:r>
          </a:p>
        </p:txBody>
      </p:sp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További jelentős csökkenés a nettó külső adósságban – a bankoké negatívba fordult!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66728" y="6453336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17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47656" y="6596390"/>
            <a:ext cx="30963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Tulajdonosi hitel nélkül,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3347864" y="6237312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nettó külső adósság szektorok szerinti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Kép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7272808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bankok külföldi eszközeinek nagysága már meghaladja a külföldi adósságot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66728" y="6453336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18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47656" y="6596390"/>
            <a:ext cx="30963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GDP-arányos állományok</a:t>
            </a:r>
          </a:p>
        </p:txBody>
      </p:sp>
      <p:sp>
        <p:nvSpPr>
          <p:cNvPr id="10" name="Rectangle 6"/>
          <p:cNvSpPr/>
          <p:nvPr/>
        </p:nvSpPr>
        <p:spPr>
          <a:xfrm>
            <a:off x="3347864" y="6237312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bankok nettó külső adósságának bruttó szárai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59"/>
            <a:ext cx="7632848" cy="498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bruttó külső adósság elsősorban az államhoz köthetően csökkent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66728" y="6453336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19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47656" y="6596390"/>
            <a:ext cx="30963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Tulajdonosi hitel nélkül,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3347864" y="6237312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bruttó külső adósság szektorok szerinti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128792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Fő üzenetek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>
                <a:latin typeface="+mj-lt"/>
              </a:rPr>
              <a:t>Magyar Nemzeti Bank</a:t>
            </a:r>
          </a:p>
        </p:txBody>
      </p:sp>
      <p:sp>
        <p:nvSpPr>
          <p:cNvPr id="9" name="Tartalom helye 6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328592"/>
          </a:xfrm>
        </p:spPr>
        <p:txBody>
          <a:bodyPr>
            <a:noAutofit/>
          </a:bodyPr>
          <a:lstStyle/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Tovább csökkent a külső sérülékenység – a jelentős FDI-beáramlás mellett tovább csökkent a külső adósság</a:t>
            </a:r>
          </a:p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A historikus csúcsra emelkedő külkereskedelmi többlet nagyobb folyó mérleghez vezetett – de a visszaeső EU-transzfer miatt a finanszírozási képesség csökkent</a:t>
            </a:r>
          </a:p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Folytatódott a külső adósságráták korrekciója, elsősorban a bankok esetében (a külföldi eszközökön keresztül)</a:t>
            </a:r>
          </a:p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A rövid külső adósság csökkent – kedvező tartalék-megfelelés és várhatóan csökkenő forrásbevonási igény</a:t>
            </a:r>
          </a:p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A finanszírozási képesség magasabb, mint a régióban – a nettó külső adósság és tartozás a régiós szintre csökkent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3"/>
          </p:nvPr>
        </p:nvSpPr>
        <p:spPr>
          <a:xfrm>
            <a:off x="3666728" y="6525344"/>
            <a:ext cx="2057400" cy="288032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>
                <a:latin typeface="+mj-lt"/>
              </a:rPr>
              <a:pPr algn="ctr">
                <a:defRPr/>
              </a:pPr>
              <a:t>2</a:t>
            </a:fld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sz="3250" dirty="0" smtClean="0">
                <a:latin typeface="+mj-lt"/>
              </a:rPr>
              <a:t>A rövid külső adósság folyamatosan mérséklődött</a:t>
            </a:r>
            <a:endParaRPr lang="hu-HU" sz="32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947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20</a:t>
            </a:fld>
            <a:endParaRPr lang="hu-HU" dirty="0">
              <a:latin typeface="+mj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4716016" y="6211669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rövid külső adósság szektorok szerinti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20080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sz="3250" dirty="0" smtClean="0">
                <a:latin typeface="+mj-lt"/>
              </a:rPr>
              <a:t>Így a tartalékmegfelelés a tartalék vártnak megfelelő csökkenése mellett is kedvező</a:t>
            </a:r>
            <a:endParaRPr lang="hu-HU" sz="32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947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21</a:t>
            </a:fld>
            <a:endParaRPr lang="hu-HU" dirty="0">
              <a:latin typeface="+mj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4716016" y="6211669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devizatartalék és a rövid külső adósság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705678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bruttó forrásigény átmenetileg emelkedett – 2017-ben újra csökkenhet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947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22</a:t>
            </a:fld>
            <a:endParaRPr lang="hu-HU" dirty="0">
              <a:latin typeface="+mj-l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716016" y="6211669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bruttó külső finanszírozási igény tényezőinek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20080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31640" y="908720"/>
            <a:ext cx="6768752" cy="4608512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 lvl="0"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solidFill>
                  <a:srgbClr val="202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Szektorok megtakarítása szerinti megközelítés</a:t>
            </a:r>
          </a:p>
        </p:txBody>
      </p:sp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+mj-lt"/>
              </a:rPr>
              <a:t>A külső pozíció csökkenése a magánszektor alacsonyabb megtakarításához köthető</a:t>
            </a:r>
            <a:endParaRPr lang="hu-HU" sz="320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24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687616" y="6596390"/>
            <a:ext cx="34563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GDP arányában</a:t>
            </a:r>
          </a:p>
        </p:txBody>
      </p:sp>
      <p:sp>
        <p:nvSpPr>
          <p:cNvPr id="9" name="Rectangle 6"/>
          <p:cNvSpPr/>
          <p:nvPr/>
        </p:nvSpPr>
        <p:spPr>
          <a:xfrm>
            <a:off x="3707904" y="6237312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Az egyes szektorok nettó finanszírozási képessége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7194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lakosság csökkenő nettó megtakarítása mögött az emelkedő hitelfelvétel áll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25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16216" y="6596390"/>
            <a:ext cx="2627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Szezonálisan igazított tranzakciók</a:t>
            </a:r>
          </a:p>
        </p:txBody>
      </p:sp>
      <p:sp>
        <p:nvSpPr>
          <p:cNvPr id="9" name="Rectangle 6"/>
          <p:cNvSpPr/>
          <p:nvPr/>
        </p:nvSpPr>
        <p:spPr>
          <a:xfrm>
            <a:off x="3347864" y="6237312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lakosság pénzügyi megtakarításának bruttó szárai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Kép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56084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továbbra is magas bruttó lakossági megtakarítás főleg állampapírba áramlott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26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71792" y="659639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Kumulált tranzakciók</a:t>
            </a:r>
          </a:p>
        </p:txBody>
      </p:sp>
      <p:sp>
        <p:nvSpPr>
          <p:cNvPr id="9" name="Rectangle 6"/>
          <p:cNvSpPr/>
          <p:nvPr/>
        </p:nvSpPr>
        <p:spPr>
          <a:xfrm>
            <a:off x="3347864" y="6237312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lakosság fontosabb pénzügyi eszközeinek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56084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külföldiek állampapír-eladása mellett továbbra is jelentős belső kereslet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07904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27</a:t>
            </a:fld>
            <a:endParaRPr lang="hu-HU" dirty="0">
              <a:latin typeface="+mj-l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5436096" y="6237312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Az egyes szektorok forint állampapír-kereslete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72808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Az állam külső és deviza függőségének csökkenése hozzájárult a felminősítéshez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8519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28</a:t>
            </a:fld>
            <a:endParaRPr lang="hu-HU" dirty="0">
              <a:latin typeface="+mj-l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788024" y="6237312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Az államadósság, és azon belül a külföldi tulajdon és a devizarész aránya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82628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6768752" cy="439248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 lvl="0"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solidFill>
                  <a:srgbClr val="202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Nemzetközi összehasonlítás</a:t>
            </a:r>
          </a:p>
        </p:txBody>
      </p:sp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külső egyensúlyi mutatók alapvetően kedvező képet mutatnak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07904" y="6520259"/>
            <a:ext cx="2057400" cy="365125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>
                <a:latin typeface="+mj-lt"/>
              </a:rPr>
              <a:pPr algn="ctr">
                <a:defRPr/>
              </a:pPr>
              <a:t>3</a:t>
            </a:fld>
            <a:endParaRPr lang="hu-HU" dirty="0"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88024" y="6396335"/>
            <a:ext cx="4355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Az egyes mutatók szórással elosztott hosszú távú átlagtól vett eltérése; a kisebb érték a fundamentum erősödését jelzi. </a:t>
            </a:r>
            <a:endParaRPr lang="hu-HU" sz="1100" dirty="0">
              <a:latin typeface="+mj-lt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3419873" y="6093296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külső sérülékenység főbb mutatóinak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800" y="1196752"/>
            <a:ext cx="7609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Régiós összevetésben magas </a:t>
            </a:r>
            <a:r>
              <a:rPr lang="hu-HU" dirty="0" err="1" smtClean="0">
                <a:latin typeface="+mj-lt"/>
              </a:rPr>
              <a:t>külkereske-delmi</a:t>
            </a:r>
            <a:r>
              <a:rPr lang="hu-HU" dirty="0" smtClean="0">
                <a:latin typeface="+mj-lt"/>
              </a:rPr>
              <a:t> többlet és finanszírozási képesség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30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67536" y="6581001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*Régiós országokra 2016. </a:t>
            </a:r>
            <a:r>
              <a:rPr lang="hu-HU" sz="1100" dirty="0" err="1" smtClean="0">
                <a:latin typeface="+mj-lt"/>
              </a:rPr>
              <a:t>III</a:t>
            </a:r>
            <a:r>
              <a:rPr lang="hu-HU" sz="1100" dirty="0" smtClean="0">
                <a:latin typeface="+mj-lt"/>
              </a:rPr>
              <a:t>. negyedévig,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2411760" y="6237312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külső finanszírozási képesség alakulása a régiós országokban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Kép 1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72808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Hazánk magasabb külkereskedelmi többlete főleg a szolgáltatásokból ered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227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31</a:t>
            </a:fld>
            <a:endParaRPr lang="hu-HU" dirty="0">
              <a:latin typeface="+mj-lt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3779912" y="6165304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külkereskedelmi egyenleg fontosabb tényezői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Kép 1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27280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zövegdoboz 8"/>
          <p:cNvSpPr txBox="1"/>
          <p:nvPr/>
        </p:nvSpPr>
        <p:spPr>
          <a:xfrm>
            <a:off x="4967536" y="6581001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*Régiós országokra 2016. </a:t>
            </a:r>
            <a:r>
              <a:rPr lang="hu-HU" sz="1100" dirty="0" err="1" smtClean="0">
                <a:latin typeface="+mj-lt"/>
              </a:rPr>
              <a:t>III</a:t>
            </a:r>
            <a:r>
              <a:rPr lang="hu-HU" sz="1100" dirty="0" smtClean="0">
                <a:latin typeface="+mj-lt"/>
              </a:rPr>
              <a:t>. negyedévig, GDP arányában</a:t>
            </a:r>
          </a:p>
        </p:txBody>
      </p:sp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régiós szinten magas belső megtakarítás biztosíthatja a fenntartható növekedést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227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32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39544" y="6581001"/>
            <a:ext cx="41044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4716016" y="6021288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bruttó megtakarítás és beruházás alakulása a régiós országokban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Kép 1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63284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sz="3150" dirty="0" smtClean="0">
                <a:latin typeface="+mj-lt"/>
              </a:rPr>
              <a:t>Elsősorban a lakossági beruházás marad el a régiótól, a vállalati megfelel az átlagnak</a:t>
            </a:r>
            <a:endParaRPr lang="hu-HU" sz="31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227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33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39544" y="6581001"/>
            <a:ext cx="41044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4716016" y="6237312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beruházási ráta </a:t>
            </a:r>
            <a:r>
              <a:rPr lang="hu-HU" dirty="0" err="1" smtClean="0">
                <a:solidFill>
                  <a:schemeClr val="accent5"/>
                </a:solidFill>
                <a:latin typeface="Trebuchet MS" panose="020B0603020202020204" pitchFamily="34" charset="0"/>
              </a:rPr>
              <a:t>szektorális</a:t>
            </a:r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 bontása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5678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vállalatok profitnövekedésének hatására nőtt a GDP és GNI közötti különbség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227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34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39544" y="6581001"/>
            <a:ext cx="41044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4716016" y="6237312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GDP és GNI közötti különbség tényezői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052" y="1196752"/>
            <a:ext cx="771946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régiós országokénál nagyobb lakossági megtakarítás, visszafogott hiány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53336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35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67536" y="6581001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Régiós országokra 2015-ig,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2411760" y="6237312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Az egyes szektorok finanszírozási képessége a régióban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Kép 1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56084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nettó külső tartozás és adósság elérte a régiós szintet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947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36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47656" y="6596390"/>
            <a:ext cx="30963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Tulajdonosi hitel nélkül, GDP arányában</a:t>
            </a:r>
          </a:p>
        </p:txBody>
      </p:sp>
      <p:sp>
        <p:nvSpPr>
          <p:cNvPr id="10" name="Rectangle 6"/>
          <p:cNvSpPr/>
          <p:nvPr/>
        </p:nvSpPr>
        <p:spPr>
          <a:xfrm>
            <a:off x="2411760" y="6237312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nettó külső tartozás és adósság alakulása a régióban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1196752"/>
            <a:ext cx="782912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sz="3150" dirty="0" smtClean="0">
                <a:latin typeface="+mj-lt"/>
              </a:rPr>
              <a:t>A bruttó külső adósság </a:t>
            </a:r>
            <a:r>
              <a:rPr lang="hu-HU" sz="3150" dirty="0" smtClean="0">
                <a:latin typeface="+mj-lt"/>
              </a:rPr>
              <a:t>nagysága még csak közelíti a régióban jellemző szintet</a:t>
            </a:r>
            <a:endParaRPr lang="hu-HU" sz="31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227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37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39544" y="6427113"/>
            <a:ext cx="410445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/>
            <a:r>
              <a:rPr lang="hu-HU" sz="1100" dirty="0" smtClean="0">
                <a:solidFill>
                  <a:prstClr val="black"/>
                </a:solidFill>
                <a:latin typeface="Trebuchet MS"/>
              </a:rPr>
              <a:t>Tulajdonosi hitel nélkül, GDP arányában</a:t>
            </a:r>
          </a:p>
          <a:p>
            <a:pPr lvl="0" algn="r"/>
            <a:r>
              <a:rPr lang="hu-HU" sz="1100" dirty="0" smtClean="0">
                <a:solidFill>
                  <a:prstClr val="black"/>
                </a:solidFill>
                <a:latin typeface="Trebuchet MS"/>
              </a:rPr>
              <a:t>*Szlovákia esetében a </a:t>
            </a:r>
            <a:r>
              <a:rPr lang="hu-HU" sz="1100" dirty="0" err="1" smtClean="0">
                <a:solidFill>
                  <a:prstClr val="black"/>
                </a:solidFill>
                <a:latin typeface="Trebuchet MS"/>
              </a:rPr>
              <a:t>Target-kötelezettséggel</a:t>
            </a:r>
            <a:r>
              <a:rPr lang="hu-HU" sz="1100" dirty="0" smtClean="0">
                <a:solidFill>
                  <a:prstClr val="black"/>
                </a:solidFill>
                <a:latin typeface="Trebuchet MS"/>
              </a:rPr>
              <a:t> korrigálva</a:t>
            </a:r>
          </a:p>
        </p:txBody>
      </p:sp>
      <p:sp>
        <p:nvSpPr>
          <p:cNvPr id="10" name="Rectangle 6"/>
          <p:cNvSpPr/>
          <p:nvPr/>
        </p:nvSpPr>
        <p:spPr>
          <a:xfrm>
            <a:off x="4283968" y="6165305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bruttó külső adósság alakulása a régióban</a:t>
            </a:r>
          </a:p>
          <a:p>
            <a:pPr algn="r"/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7188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bruttó forrásbevonási szükséglet hazánkban az egyik legalacsonyabb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227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38</a:t>
            </a:fld>
            <a:endParaRPr lang="hu-HU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51512" y="6396335"/>
            <a:ext cx="439248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Eredeti futamidő szerint rövid külső adósság alapján.</a:t>
            </a:r>
          </a:p>
          <a:p>
            <a:pPr algn="r"/>
            <a:r>
              <a:rPr lang="hu-HU" sz="1100" dirty="0" smtClean="0">
                <a:latin typeface="+mj-lt"/>
              </a:rPr>
              <a:t>2016. </a:t>
            </a:r>
            <a:r>
              <a:rPr lang="hu-HU" sz="1100" dirty="0" err="1" smtClean="0">
                <a:latin typeface="+mj-lt"/>
              </a:rPr>
              <a:t>III</a:t>
            </a:r>
            <a:r>
              <a:rPr lang="hu-HU" sz="1100" dirty="0" smtClean="0">
                <a:latin typeface="+mj-lt"/>
              </a:rPr>
              <a:t>. negyedévig </a:t>
            </a:r>
          </a:p>
        </p:txBody>
      </p:sp>
      <p:sp>
        <p:nvSpPr>
          <p:cNvPr id="9" name="Rectangle 6"/>
          <p:cNvSpPr/>
          <p:nvPr/>
        </p:nvSpPr>
        <p:spPr>
          <a:xfrm>
            <a:off x="2051720" y="6093296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bruttó finanszírozási igény és tényezőinek alakulása a régióban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49831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Fő üzenetek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>
                <a:latin typeface="+mj-lt"/>
              </a:rPr>
              <a:t>Magyar Nemzeti Bank</a:t>
            </a:r>
          </a:p>
        </p:txBody>
      </p:sp>
      <p:sp>
        <p:nvSpPr>
          <p:cNvPr id="9" name="Tartalom helye 6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328592"/>
          </a:xfrm>
        </p:spPr>
        <p:txBody>
          <a:bodyPr>
            <a:noAutofit/>
          </a:bodyPr>
          <a:lstStyle/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Tovább csökkent a külső sérülékenység – a jelentős FDI-beáramlás mellett tovább csökkent a külső adósság</a:t>
            </a:r>
          </a:p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A historikus csúcsra emelkedő külkereskedelmi többlet nagyobb folyó mérleghez vezetett – de a visszaeső EU-transzfer miatt a finanszírozási képesség csökkent</a:t>
            </a:r>
          </a:p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Folytatódott a külső adósságráták korrekciója, elsősorban a bankok esetében (a külföldi eszközökön keresztül)</a:t>
            </a:r>
          </a:p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A rövid külső adósság csökkent – kedvező tartalék-megfelelés és várhatóan csökkenő forrásbevonási igény</a:t>
            </a:r>
          </a:p>
          <a:p>
            <a:pPr marL="342900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800" dirty="0" smtClean="0"/>
              <a:t>A finanszírozási képesség magasabb, mint a régióban – a nettó külső adósság és tartozás a régiós szintre csökkent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3"/>
          </p:nvPr>
        </p:nvSpPr>
        <p:spPr>
          <a:xfrm>
            <a:off x="3666728" y="6525344"/>
            <a:ext cx="2057400" cy="288032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>
                <a:latin typeface="+mj-lt"/>
              </a:rPr>
              <a:pPr algn="ctr">
                <a:defRPr/>
              </a:pPr>
              <a:t>39</a:t>
            </a:fld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424936" cy="511256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35000"/>
              </a:lnSpc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35000"/>
              </a:lnSpc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Reálgazdasági megközelítés</a:t>
            </a:r>
          </a:p>
        </p:txBody>
      </p:sp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340768"/>
            <a:ext cx="6630364" cy="1512168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+mj-lt"/>
              </a:rPr>
              <a:t>Köszönöm a figyelmet!</a:t>
            </a:r>
          </a:p>
          <a:p>
            <a:endParaRPr lang="hu-H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külkereskedelmi többlet historikus csúcson, visszaeső transzferegyenleg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35896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5</a:t>
            </a:fld>
            <a:endParaRPr lang="hu-HU" dirty="0"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919864" y="659639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GDP arányában</a:t>
            </a:r>
          </a:p>
        </p:txBody>
      </p:sp>
      <p:sp>
        <p:nvSpPr>
          <p:cNvPr id="9" name="Rectangle 6"/>
          <p:cNvSpPr/>
          <p:nvPr/>
        </p:nvSpPr>
        <p:spPr>
          <a:xfrm>
            <a:off x="3203848" y="6237312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külső finanszírozási képesség és tényezői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Kép 1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488832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külkereskedelmi többlet növekedéséhez az áruk és szolgáltatások is hozzájárultak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07904" y="6448251"/>
            <a:ext cx="2057400" cy="365125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>
                <a:latin typeface="+mj-lt"/>
              </a:rPr>
              <a:pPr algn="ctr">
                <a:defRPr/>
              </a:pPr>
              <a:t>6</a:t>
            </a:fld>
            <a:endParaRPr lang="hu-HU" dirty="0"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75648" y="6596390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Négy negyedéves GDP-arányos adatok</a:t>
            </a:r>
          </a:p>
        </p:txBody>
      </p:sp>
      <p:sp>
        <p:nvSpPr>
          <p:cNvPr id="11" name="Rectangle 6"/>
          <p:cNvSpPr/>
          <p:nvPr/>
        </p:nvSpPr>
        <p:spPr>
          <a:xfrm>
            <a:off x="3203848" y="6237312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külkereskedelmi egyenleg szerkezetének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Kép 1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04856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Az áruegyenleg bővülését az exportpiaci részesedés emelkedése is támogatta …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799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7</a:t>
            </a:fld>
            <a:endParaRPr lang="hu-HU" dirty="0"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75648" y="6596390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Változás és reálnövekedési ütemek</a:t>
            </a:r>
          </a:p>
        </p:txBody>
      </p:sp>
      <p:sp>
        <p:nvSpPr>
          <p:cNvPr id="11" name="Rectangle 6"/>
          <p:cNvSpPr/>
          <p:nvPr/>
        </p:nvSpPr>
        <p:spPr>
          <a:xfrm>
            <a:off x="3203848" y="6237312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Magyarország exportpiaci részesedésének változása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Kép 1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056784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… illetve az energia-hordozók alacsonyabb ára is segítette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799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8</a:t>
            </a:fld>
            <a:endParaRPr lang="hu-HU" dirty="0"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932040" y="6427113"/>
            <a:ext cx="4211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GDP-arányos adatok. A kétféle áruegyenleg között az áfa-rezidensek eltérő elszámolása tükröződik.</a:t>
            </a:r>
          </a:p>
        </p:txBody>
      </p:sp>
      <p:sp>
        <p:nvSpPr>
          <p:cNvPr id="10" name="Rectangle 6"/>
          <p:cNvSpPr/>
          <p:nvPr/>
        </p:nvSpPr>
        <p:spPr>
          <a:xfrm>
            <a:off x="3203848" y="6093296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Az áruegyenleg </a:t>
            </a:r>
            <a:r>
              <a:rPr lang="hu-HU" dirty="0" err="1" smtClean="0">
                <a:solidFill>
                  <a:schemeClr val="accent5"/>
                </a:solidFill>
                <a:latin typeface="Trebuchet MS" panose="020B0603020202020204" pitchFamily="34" charset="0"/>
              </a:rPr>
              <a:t>árufőcsoportonkénti</a:t>
            </a:r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560840" cy="49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kamategyenleg csökkenése javította a jövedelemegyenleget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35896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9</a:t>
            </a:fld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919864" y="6581001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 smtClean="0">
                <a:latin typeface="+mj-lt"/>
              </a:rPr>
              <a:t>GDP arányában</a:t>
            </a:r>
          </a:p>
        </p:txBody>
      </p:sp>
      <p:sp>
        <p:nvSpPr>
          <p:cNvPr id="9" name="Rectangle 6"/>
          <p:cNvSpPr/>
          <p:nvPr/>
        </p:nvSpPr>
        <p:spPr>
          <a:xfrm>
            <a:off x="3203848" y="6237312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A jövedelemegyenleg tényezőinek alakulása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1"/>
            <a:ext cx="7821850" cy="51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gyéni 4. séma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002060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 - Copy" id="{A6E18F42-4C8D-4CA8-9D0A-76D34F19F356}" vid="{B9AC78A0-FCF5-499D-9485-92EF708ADE0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6591</TotalTime>
  <Words>1002</Words>
  <Application>Microsoft Office PowerPoint</Application>
  <PresentationFormat>Diavetítés a képernyőre (4:3 oldalarány)</PresentationFormat>
  <Paragraphs>222</Paragraphs>
  <Slides>40</Slides>
  <Notes>36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1" baseType="lpstr">
      <vt:lpstr>blank</vt:lpstr>
      <vt:lpstr>Fizetési mérleg jelentés</vt:lpstr>
      <vt:lpstr>Fő üzenetek</vt:lpstr>
      <vt:lpstr>A külső egyensúlyi mutatók alapvetően kedvező képet mutatnak</vt:lpstr>
      <vt:lpstr>4. dia</vt:lpstr>
      <vt:lpstr>A külkereskedelmi többlet historikus csúcson, visszaeső transzferegyenleg</vt:lpstr>
      <vt:lpstr>A külkereskedelmi többlet növekedéséhez az áruk és szolgáltatások is hozzájárultak</vt:lpstr>
      <vt:lpstr>Az áruegyenleg bővülését az exportpiaci részesedés emelkedése is támogatta …</vt:lpstr>
      <vt:lpstr>… illetve az energia-hordozók alacsonyabb ára is segítette</vt:lpstr>
      <vt:lpstr>A kamategyenleg csökkenése javította a jövedelemegyenleget</vt:lpstr>
      <vt:lpstr>A transzferegyenleg visszaesése főleg az állami tőketranszfereket érintette</vt:lpstr>
      <vt:lpstr>11. dia</vt:lpstr>
      <vt:lpstr>Nagy vállalati FDI-beáramlás mellett jelentős a külső adósság csökkenése</vt:lpstr>
      <vt:lpstr>A magánszektor adósságcsökkenése mellett nőtt az állam nettó külső adóssága</vt:lpstr>
      <vt:lpstr>A bankok az elmúlt időben nagyobb mértékben növelték külföldi eszközeiket</vt:lpstr>
      <vt:lpstr>A bankok adósságcsökkenését a magán-szektortól származó források is támogatták</vt:lpstr>
      <vt:lpstr>16. dia</vt:lpstr>
      <vt:lpstr>További jelentős csökkenés a nettó külső adósságban – a bankoké negatívba fordult!</vt:lpstr>
      <vt:lpstr>A bankok külföldi eszközeinek nagysága már meghaladja a külföldi adósságot</vt:lpstr>
      <vt:lpstr>A bruttó külső adósság elsősorban az államhoz köthetően csökkent</vt:lpstr>
      <vt:lpstr>A rövid külső adósság folyamatosan mérséklődött</vt:lpstr>
      <vt:lpstr>Így a tartalékmegfelelés a tartalék vártnak megfelelő csökkenése mellett is kedvező</vt:lpstr>
      <vt:lpstr>A bruttó forrásigény átmenetileg emelkedett – 2017-ben újra csökkenhet</vt:lpstr>
      <vt:lpstr>23. dia</vt:lpstr>
      <vt:lpstr>A külső pozíció csökkenése a magánszektor alacsonyabb megtakarításához köthető</vt:lpstr>
      <vt:lpstr>A lakosság csökkenő nettó megtakarítása mögött az emelkedő hitelfelvétel áll</vt:lpstr>
      <vt:lpstr>A továbbra is magas bruttó lakossági megtakarítás főleg állampapírba áramlott</vt:lpstr>
      <vt:lpstr>A külföldiek állampapír-eladása mellett továbbra is jelentős belső kereslet</vt:lpstr>
      <vt:lpstr>Az állam külső és deviza függőségének csökkenése hozzájárult a felminősítéshez</vt:lpstr>
      <vt:lpstr>29. dia</vt:lpstr>
      <vt:lpstr>Régiós összevetésben magas külkereske-delmi többlet és finanszírozási képesség</vt:lpstr>
      <vt:lpstr>Hazánk magasabb külkereskedelmi többlete főleg a szolgáltatásokból ered</vt:lpstr>
      <vt:lpstr>A régiós szinten magas belső megtakarítás biztosíthatja a fenntartható növekedést</vt:lpstr>
      <vt:lpstr>Elsősorban a lakossági beruházás marad el a régiótól, a vállalati megfelel az átlagnak</vt:lpstr>
      <vt:lpstr>A vállalatok profitnövekedésének hatására nőtt a GDP és GNI közötti különbség</vt:lpstr>
      <vt:lpstr>A régiós országokénál nagyobb lakossági megtakarítás, visszafogott hiány</vt:lpstr>
      <vt:lpstr>A nettó külső tartozás és adósság elérte a régiós szintet</vt:lpstr>
      <vt:lpstr>A bruttó külső adósság nagysága még csak közelíti a régióban jellemző szintet</vt:lpstr>
      <vt:lpstr>A bruttó forrásbevonási szükséglet hazánkban az egyik legalacsonyabb</vt:lpstr>
      <vt:lpstr>Fő üzenetek</vt:lpstr>
      <vt:lpstr>40. dia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Milyen folyamatokról informál a fizetési mérleg</dc:title>
  <dc:creator>koroknaip</dc:creator>
  <cp:lastModifiedBy>mnb</cp:lastModifiedBy>
  <cp:revision>573</cp:revision>
  <dcterms:created xsi:type="dcterms:W3CDTF">2014-01-08T15:21:26Z</dcterms:created>
  <dcterms:modified xsi:type="dcterms:W3CDTF">2017-04-05T12:46:30Z</dcterms:modified>
</cp:coreProperties>
</file>