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9" r:id="rId4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EA302A-54BA-C35C-0BC7-04BA91985FA4}" name="Hajnal Gábor" initials="HG" userId="S::hajnalg@mnb.hu::f74aa926-218b-4379-b889-bb771b82340e" providerId="AD"/>
  <p188:author id="{ADED4561-56D3-9C31-D143-7702E05A4891}" name="MPD" initials="MPD" userId="MPD" providerId="None"/>
  <p188:author id="{87E8F465-9FE1-3C04-E142-A6202360DBF4}" name="Nagy Tamás (PRE)" initials="NT(" userId="S::nagyt@mnb.hu::e50598a3-6ab1-4149-afd0-17ea51511c52" providerId="AD"/>
  <p188:author id="{24D2E386-B719-F106-12F3-FD49798768FB}" name="Winkler Sándor" initials="WS" userId="S::winklers@mnb.hu::00ea13bd-a226-4938-8881-43773bf046dd" providerId="AD"/>
  <p188:author id="{5FE8679C-B6B9-0B2C-468F-2BA2330C04AC}" name="Dancsik Bálint" initials="" userId="S::dancsikb@mnb.hu::eb74de31-c7e1-415b-be9a-8e09876db361" providerId="AD"/>
  <p188:author id="{0F60CAAD-26E1-7634-2E41-C9D6C5AF5EB8}" name="NB" initials="NB" userId="NB" providerId="None"/>
  <p188:author id="{3853C7B3-1C37-46C3-241D-48F5AC2896FB}" name="Drabancz Áron István" initials="DÁI" userId="S::drabancza@mnb.hu::2bc4ce1c-344b-4bb4-900b-394bd0549e0b" providerId="AD"/>
  <p188:author id="{0B5190D3-F174-A4C7-6215-FA2C4CC80248}" name="Szabó Beáta (PRE)" initials="" userId="S::szabobea@mnb.hu::d0ebcdbf-a20e-4f1f-b027-a8043729b31b" providerId="AD"/>
  <p188:author id="{DB22E5DA-C4F9-8F53-4F9F-6125E22B8B0B}" name="Tengely Veronika" initials="TV" userId="S::tengelyv@mnb.hu::e333f265-7f9d-4330-985b-d21f7c1b254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jnal Gábor" initials="HG" lastIdx="2" clrIdx="0">
    <p:extLst>
      <p:ext uri="{19B8F6BF-5375-455C-9EA6-DF929625EA0E}">
        <p15:presenceInfo xmlns:p15="http://schemas.microsoft.com/office/powerpoint/2012/main" userId="S::hajnalg@mnb.hu::5dc139df05ebbfb6" providerId="AD"/>
      </p:ext>
    </p:extLst>
  </p:cmAuthor>
  <p:cmAuthor id="2" name="Dancsik Bálint" initials="DB" lastIdx="2" clrIdx="1">
    <p:extLst>
      <p:ext uri="{19B8F6BF-5375-455C-9EA6-DF929625EA0E}">
        <p15:presenceInfo xmlns:p15="http://schemas.microsoft.com/office/powerpoint/2012/main" userId="S::dancsikb@mnb.hu::d2731a50a1aa15d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65" autoAdjust="0"/>
    <p:restoredTop sz="96224" autoAdjust="0"/>
  </p:normalViewPr>
  <p:slideViewPr>
    <p:cSldViewPr snapToGrid="0">
      <p:cViewPr varScale="1">
        <p:scale>
          <a:sx n="111" d="100"/>
          <a:sy n="111" d="100"/>
        </p:scale>
        <p:origin x="18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CEE3-12B4-465D-9C45-14A6BEF63165}" type="datetimeFigureOut">
              <a:rPr lang="hu-HU" smtClean="0"/>
              <a:t>2025. 11. 24.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596A8-542B-4892-8D2D-971936A7A5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10706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CEE3-12B4-465D-9C45-14A6BEF63165}" type="datetimeFigureOut">
              <a:rPr lang="hu-HU" smtClean="0"/>
              <a:t>2025. 11. 24.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596A8-542B-4892-8D2D-971936A7A5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21956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CEE3-12B4-465D-9C45-14A6BEF63165}" type="datetimeFigureOut">
              <a:rPr lang="hu-HU" smtClean="0"/>
              <a:t>2025. 11. 24.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596A8-542B-4892-8D2D-971936A7A5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6430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CEE3-12B4-465D-9C45-14A6BEF63165}" type="datetimeFigureOut">
              <a:rPr lang="hu-HU" smtClean="0"/>
              <a:t>2025. 11. 24.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596A8-542B-4892-8D2D-971936A7A5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6925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CEE3-12B4-465D-9C45-14A6BEF63165}" type="datetimeFigureOut">
              <a:rPr lang="hu-HU" smtClean="0"/>
              <a:t>2025. 11. 24.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596A8-542B-4892-8D2D-971936A7A5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0749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CEE3-12B4-465D-9C45-14A6BEF63165}" type="datetimeFigureOut">
              <a:rPr lang="hu-HU" smtClean="0"/>
              <a:t>2025. 11. 24.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596A8-542B-4892-8D2D-971936A7A5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8973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CEE3-12B4-465D-9C45-14A6BEF63165}" type="datetimeFigureOut">
              <a:rPr lang="hu-HU" smtClean="0"/>
              <a:t>2025. 11. 24.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596A8-542B-4892-8D2D-971936A7A5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4246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CEE3-12B4-465D-9C45-14A6BEF63165}" type="datetimeFigureOut">
              <a:rPr lang="hu-HU" smtClean="0"/>
              <a:t>2025. 11. 24.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596A8-542B-4892-8D2D-971936A7A5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1032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CEE3-12B4-465D-9C45-14A6BEF63165}" type="datetimeFigureOut">
              <a:rPr lang="hu-HU" smtClean="0"/>
              <a:t>2025. 11. 24.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596A8-542B-4892-8D2D-971936A7A5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6521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CEE3-12B4-465D-9C45-14A6BEF63165}" type="datetimeFigureOut">
              <a:rPr lang="hu-HU" smtClean="0"/>
              <a:t>2025. 11. 24.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596A8-542B-4892-8D2D-971936A7A5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2686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CEE3-12B4-465D-9C45-14A6BEF63165}" type="datetimeFigureOut">
              <a:rPr lang="hu-HU" smtClean="0"/>
              <a:t>2025. 11. 24.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596A8-542B-4892-8D2D-971936A7A5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943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BCEE3-12B4-465D-9C45-14A6BEF63165}" type="datetimeFigureOut">
              <a:rPr lang="hu-HU" smtClean="0"/>
              <a:t>2025. 11. 24.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596A8-542B-4892-8D2D-971936A7A5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19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emf"/><Relationship Id="rId5" Type="http://schemas.openxmlformats.org/officeDocument/2006/relationships/image" Target="../media/image3.png"/><Relationship Id="rId10" Type="http://schemas.openxmlformats.org/officeDocument/2006/relationships/image" Target="../media/image8.emf"/><Relationship Id="rId4" Type="http://schemas.openxmlformats.org/officeDocument/2006/relationships/hyperlink" Target="https://www.mnb.hu/penzugyi-stabilitas/publikaciok-tanulmanyok/hitelezesi-felmeres/hitelezesi-felmeres-2025-november" TargetMode="External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Kép 34">
            <a:extLst>
              <a:ext uri="{FF2B5EF4-FFF2-40B4-BE49-F238E27FC236}">
                <a16:creationId xmlns:a16="http://schemas.microsoft.com/office/drawing/2014/main" id="{D4F61F98-FB7F-4079-B9B8-F144E2010D2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5847" y="-16663"/>
            <a:ext cx="9921846" cy="725725"/>
          </a:xfrm>
          <a:prstGeom prst="rect">
            <a:avLst/>
          </a:prstGeom>
        </p:spPr>
      </p:pic>
      <p:sp>
        <p:nvSpPr>
          <p:cNvPr id="6" name="Téglalap 5">
            <a:extLst>
              <a:ext uri="{FF2B5EF4-FFF2-40B4-BE49-F238E27FC236}">
                <a16:creationId xmlns:a16="http://schemas.microsoft.com/office/drawing/2014/main" id="{8AC17647-67DF-4ACA-8EA0-7B5B5A544512}"/>
              </a:ext>
            </a:extLst>
          </p:cNvPr>
          <p:cNvSpPr/>
          <p:nvPr/>
        </p:nvSpPr>
        <p:spPr>
          <a:xfrm>
            <a:off x="864787" y="194983"/>
            <a:ext cx="2334485" cy="372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dirty="0">
                <a:solidFill>
                  <a:schemeClr val="bg1"/>
                </a:solidFill>
                <a:latin typeface="Tahoma Bold" panose="020B08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Hitelezési folyamatok</a:t>
            </a:r>
            <a:endParaRPr lang="hu-HU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églalap 29">
            <a:extLst>
              <a:ext uri="{FF2B5EF4-FFF2-40B4-BE49-F238E27FC236}">
                <a16:creationId xmlns:a16="http://schemas.microsoft.com/office/drawing/2014/main" id="{43085B3C-1507-4803-BE5F-EF9E16AF0556}"/>
              </a:ext>
            </a:extLst>
          </p:cNvPr>
          <p:cNvSpPr/>
          <p:nvPr/>
        </p:nvSpPr>
        <p:spPr>
          <a:xfrm>
            <a:off x="746864" y="926070"/>
            <a:ext cx="1454052" cy="372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dirty="0">
                <a:solidFill>
                  <a:srgbClr val="996600"/>
                </a:solidFill>
                <a:latin typeface="Tahoma Bold" panose="020B08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Összefoglaló</a:t>
            </a:r>
            <a:endParaRPr lang="hu-HU" sz="1200" dirty="0">
              <a:solidFill>
                <a:srgbClr val="99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Háromszög 35">
            <a:extLst>
              <a:ext uri="{FF2B5EF4-FFF2-40B4-BE49-F238E27FC236}">
                <a16:creationId xmlns:a16="http://schemas.microsoft.com/office/drawing/2014/main" id="{5ACD10E5-552E-411D-BCE4-601D1B4F5EC7}"/>
              </a:ext>
            </a:extLst>
          </p:cNvPr>
          <p:cNvSpPr/>
          <p:nvPr/>
        </p:nvSpPr>
        <p:spPr>
          <a:xfrm flipV="1">
            <a:off x="3932345" y="-17663"/>
            <a:ext cx="5973656" cy="715170"/>
          </a:xfrm>
          <a:custGeom>
            <a:avLst/>
            <a:gdLst>
              <a:gd name="connsiteX0" fmla="*/ 0 w 1933852"/>
              <a:gd name="connsiteY0" fmla="*/ 725725 h 725725"/>
              <a:gd name="connsiteX1" fmla="*/ 966926 w 1933852"/>
              <a:gd name="connsiteY1" fmla="*/ 0 h 725725"/>
              <a:gd name="connsiteX2" fmla="*/ 1933852 w 1933852"/>
              <a:gd name="connsiteY2" fmla="*/ 725725 h 725725"/>
              <a:gd name="connsiteX3" fmla="*/ 0 w 1933852"/>
              <a:gd name="connsiteY3" fmla="*/ 725725 h 725725"/>
              <a:gd name="connsiteX0" fmla="*/ 0 w 1934592"/>
              <a:gd name="connsiteY0" fmla="*/ 743480 h 743480"/>
              <a:gd name="connsiteX1" fmla="*/ 1934592 w 1934592"/>
              <a:gd name="connsiteY1" fmla="*/ 0 h 743480"/>
              <a:gd name="connsiteX2" fmla="*/ 1933852 w 1934592"/>
              <a:gd name="connsiteY2" fmla="*/ 743480 h 743480"/>
              <a:gd name="connsiteX3" fmla="*/ 0 w 1934592"/>
              <a:gd name="connsiteY3" fmla="*/ 743480 h 743480"/>
              <a:gd name="connsiteX0" fmla="*/ 0 w 5405761"/>
              <a:gd name="connsiteY0" fmla="*/ 734602 h 743480"/>
              <a:gd name="connsiteX1" fmla="*/ 5405761 w 5405761"/>
              <a:gd name="connsiteY1" fmla="*/ 0 h 743480"/>
              <a:gd name="connsiteX2" fmla="*/ 5405021 w 5405761"/>
              <a:gd name="connsiteY2" fmla="*/ 743480 h 743480"/>
              <a:gd name="connsiteX3" fmla="*/ 0 w 5405761"/>
              <a:gd name="connsiteY3" fmla="*/ 734602 h 743480"/>
              <a:gd name="connsiteX0" fmla="*/ 0 w 5439966"/>
              <a:gd name="connsiteY0" fmla="*/ 734602 h 743480"/>
              <a:gd name="connsiteX1" fmla="*/ 5439966 w 5439966"/>
              <a:gd name="connsiteY1" fmla="*/ 0 h 743480"/>
              <a:gd name="connsiteX2" fmla="*/ 5439226 w 5439966"/>
              <a:gd name="connsiteY2" fmla="*/ 743480 h 743480"/>
              <a:gd name="connsiteX3" fmla="*/ 0 w 5439966"/>
              <a:gd name="connsiteY3" fmla="*/ 734602 h 743480"/>
              <a:gd name="connsiteX0" fmla="*/ 0 w 5405761"/>
              <a:gd name="connsiteY0" fmla="*/ 744518 h 744518"/>
              <a:gd name="connsiteX1" fmla="*/ 5405761 w 5405761"/>
              <a:gd name="connsiteY1" fmla="*/ 0 h 744518"/>
              <a:gd name="connsiteX2" fmla="*/ 5405021 w 5405761"/>
              <a:gd name="connsiteY2" fmla="*/ 743480 h 744518"/>
              <a:gd name="connsiteX3" fmla="*/ 0 w 5405761"/>
              <a:gd name="connsiteY3" fmla="*/ 744518 h 744518"/>
              <a:gd name="connsiteX0" fmla="*/ 0 w 5363004"/>
              <a:gd name="connsiteY0" fmla="*/ 744518 h 744518"/>
              <a:gd name="connsiteX1" fmla="*/ 5363004 w 5363004"/>
              <a:gd name="connsiteY1" fmla="*/ 0 h 744518"/>
              <a:gd name="connsiteX2" fmla="*/ 5362264 w 5363004"/>
              <a:gd name="connsiteY2" fmla="*/ 743480 h 744518"/>
              <a:gd name="connsiteX3" fmla="*/ 0 w 5363004"/>
              <a:gd name="connsiteY3" fmla="*/ 744518 h 744518"/>
              <a:gd name="connsiteX0" fmla="*/ 0 w 5363004"/>
              <a:gd name="connsiteY0" fmla="*/ 744518 h 744518"/>
              <a:gd name="connsiteX1" fmla="*/ 5363004 w 5363004"/>
              <a:gd name="connsiteY1" fmla="*/ 0 h 744518"/>
              <a:gd name="connsiteX2" fmla="*/ 5362264 w 5363004"/>
              <a:gd name="connsiteY2" fmla="*/ 743480 h 744518"/>
              <a:gd name="connsiteX3" fmla="*/ 0 w 5363004"/>
              <a:gd name="connsiteY3" fmla="*/ 744518 h 744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63004" h="744518">
                <a:moveTo>
                  <a:pt x="0" y="744518"/>
                </a:moveTo>
                <a:lnTo>
                  <a:pt x="5363004" y="0"/>
                </a:lnTo>
                <a:cubicBezTo>
                  <a:pt x="5362757" y="247827"/>
                  <a:pt x="5362511" y="495653"/>
                  <a:pt x="5362264" y="743480"/>
                </a:cubicBezTo>
                <a:lnTo>
                  <a:pt x="0" y="744518"/>
                </a:lnTo>
                <a:close/>
              </a:path>
            </a:pathLst>
          </a:custGeom>
          <a:gradFill>
            <a:gsLst>
              <a:gs pos="100000">
                <a:srgbClr val="996600"/>
              </a:gs>
              <a:gs pos="51000">
                <a:schemeClr val="accent4">
                  <a:lumMod val="75000"/>
                </a:schemeClr>
              </a:gs>
              <a:gs pos="0">
                <a:srgbClr val="996600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Téglalap 16">
            <a:extLst>
              <a:ext uri="{FF2B5EF4-FFF2-40B4-BE49-F238E27FC236}">
                <a16:creationId xmlns:a16="http://schemas.microsoft.com/office/drawing/2014/main" id="{C7837004-C2E3-486C-A9FD-18B2124DB8F6}"/>
              </a:ext>
            </a:extLst>
          </p:cNvPr>
          <p:cNvSpPr/>
          <p:nvPr/>
        </p:nvSpPr>
        <p:spPr>
          <a:xfrm>
            <a:off x="8513664" y="228255"/>
            <a:ext cx="1055097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hu-HU" sz="1000" b="1" dirty="0">
                <a:solidFill>
                  <a:schemeClr val="bg1"/>
                </a:solidFill>
                <a:latin typeface="Tahoma Bold" panose="020B08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www.mnb.hu</a:t>
            </a:r>
            <a:endParaRPr lang="hu-HU" sz="1000" b="1" dirty="0">
              <a:solidFill>
                <a:schemeClr val="bg1"/>
              </a:solidFill>
            </a:endParaRPr>
          </a:p>
        </p:txBody>
      </p:sp>
      <p:pic>
        <p:nvPicPr>
          <p:cNvPr id="37" name="Kép 36">
            <a:extLst>
              <a:ext uri="{FF2B5EF4-FFF2-40B4-BE49-F238E27FC236}">
                <a16:creationId xmlns:a16="http://schemas.microsoft.com/office/drawing/2014/main" id="{2A4A2E37-1B67-497C-A3C3-10E091F04B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024"/>
            <a:ext cx="9906000" cy="169026"/>
          </a:xfrm>
          <a:prstGeom prst="rect">
            <a:avLst/>
          </a:prstGeom>
        </p:spPr>
      </p:pic>
      <p:sp>
        <p:nvSpPr>
          <p:cNvPr id="66" name="Háromszög 35">
            <a:extLst>
              <a:ext uri="{FF2B5EF4-FFF2-40B4-BE49-F238E27FC236}">
                <a16:creationId xmlns:a16="http://schemas.microsoft.com/office/drawing/2014/main" id="{D4EA250E-0C20-4B3D-8AA1-2ED62F84DC64}"/>
              </a:ext>
            </a:extLst>
          </p:cNvPr>
          <p:cNvSpPr/>
          <p:nvPr/>
        </p:nvSpPr>
        <p:spPr>
          <a:xfrm rot="10800000" flipV="1">
            <a:off x="0" y="6711406"/>
            <a:ext cx="2344981" cy="169026"/>
          </a:xfrm>
          <a:custGeom>
            <a:avLst/>
            <a:gdLst>
              <a:gd name="connsiteX0" fmla="*/ 0 w 1933852"/>
              <a:gd name="connsiteY0" fmla="*/ 725725 h 725725"/>
              <a:gd name="connsiteX1" fmla="*/ 966926 w 1933852"/>
              <a:gd name="connsiteY1" fmla="*/ 0 h 725725"/>
              <a:gd name="connsiteX2" fmla="*/ 1933852 w 1933852"/>
              <a:gd name="connsiteY2" fmla="*/ 725725 h 725725"/>
              <a:gd name="connsiteX3" fmla="*/ 0 w 1933852"/>
              <a:gd name="connsiteY3" fmla="*/ 725725 h 725725"/>
              <a:gd name="connsiteX0" fmla="*/ 0 w 1934592"/>
              <a:gd name="connsiteY0" fmla="*/ 743480 h 743480"/>
              <a:gd name="connsiteX1" fmla="*/ 1934592 w 1934592"/>
              <a:gd name="connsiteY1" fmla="*/ 0 h 743480"/>
              <a:gd name="connsiteX2" fmla="*/ 1933852 w 1934592"/>
              <a:gd name="connsiteY2" fmla="*/ 743480 h 743480"/>
              <a:gd name="connsiteX3" fmla="*/ 0 w 1934592"/>
              <a:gd name="connsiteY3" fmla="*/ 743480 h 743480"/>
              <a:gd name="connsiteX0" fmla="*/ 0 w 5405761"/>
              <a:gd name="connsiteY0" fmla="*/ 734602 h 743480"/>
              <a:gd name="connsiteX1" fmla="*/ 5405761 w 5405761"/>
              <a:gd name="connsiteY1" fmla="*/ 0 h 743480"/>
              <a:gd name="connsiteX2" fmla="*/ 5405021 w 5405761"/>
              <a:gd name="connsiteY2" fmla="*/ 743480 h 743480"/>
              <a:gd name="connsiteX3" fmla="*/ 0 w 5405761"/>
              <a:gd name="connsiteY3" fmla="*/ 734602 h 743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05761" h="743480">
                <a:moveTo>
                  <a:pt x="0" y="734602"/>
                </a:moveTo>
                <a:lnTo>
                  <a:pt x="5405761" y="0"/>
                </a:lnTo>
                <a:cubicBezTo>
                  <a:pt x="5405514" y="247827"/>
                  <a:pt x="5405268" y="495653"/>
                  <a:pt x="5405021" y="743480"/>
                </a:cubicBezTo>
                <a:lnTo>
                  <a:pt x="0" y="734602"/>
                </a:lnTo>
                <a:close/>
              </a:path>
            </a:pathLst>
          </a:custGeom>
          <a:gradFill>
            <a:gsLst>
              <a:gs pos="100000">
                <a:srgbClr val="996600"/>
              </a:gs>
              <a:gs pos="51000">
                <a:schemeClr val="accent4">
                  <a:lumMod val="75000"/>
                </a:schemeClr>
              </a:gs>
              <a:gs pos="0">
                <a:srgbClr val="996600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pic>
        <p:nvPicPr>
          <p:cNvPr id="68" name="Kép 67">
            <a:extLst>
              <a:ext uri="{FF2B5EF4-FFF2-40B4-BE49-F238E27FC236}">
                <a16:creationId xmlns:a16="http://schemas.microsoft.com/office/drawing/2014/main" id="{F7DB22AC-D9FE-4E2A-B78F-FECB2E5F10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08" y="5412"/>
            <a:ext cx="672627" cy="648000"/>
          </a:xfrm>
          <a:prstGeom prst="rect">
            <a:avLst/>
          </a:prstGeom>
        </p:spPr>
      </p:pic>
      <p:sp>
        <p:nvSpPr>
          <p:cNvPr id="70" name="Téglalap 69">
            <a:extLst>
              <a:ext uri="{FF2B5EF4-FFF2-40B4-BE49-F238E27FC236}">
                <a16:creationId xmlns:a16="http://schemas.microsoft.com/office/drawing/2014/main" id="{14647A30-E5FA-41E9-A1E2-C6938DD75DF2}"/>
              </a:ext>
            </a:extLst>
          </p:cNvPr>
          <p:cNvSpPr/>
          <p:nvPr/>
        </p:nvSpPr>
        <p:spPr>
          <a:xfrm>
            <a:off x="3286920" y="268544"/>
            <a:ext cx="1311578" cy="24218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2025. III. negyedév</a:t>
            </a:r>
            <a:endParaRPr lang="hu-HU" sz="10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Szövegdoboz 2">
            <a:extLst>
              <a:ext uri="{FF2B5EF4-FFF2-40B4-BE49-F238E27FC236}">
                <a16:creationId xmlns:a16="http://schemas.microsoft.com/office/drawing/2014/main" id="{E655DC46-2C17-4472-9257-5D2021BF3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834" y="1356396"/>
            <a:ext cx="9566327" cy="2059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>
              <a:lnSpc>
                <a:spcPct val="115000"/>
              </a:lnSpc>
              <a:spcAft>
                <a:spcPts val="750"/>
              </a:spcAft>
            </a:pPr>
            <a:r>
              <a:rPr lang="hu-HU" sz="10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Az Otthon Start program indulása alakította a lakossági hitelezési folyamatokat 2025 harmadik negyedévében</a:t>
            </a:r>
          </a:p>
          <a:p>
            <a:pPr marL="171450" indent="-171450">
              <a:lnSpc>
                <a:spcPct val="115000"/>
              </a:lnSpc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hu-HU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hitelintézetek háztartási hitelállománya éves összehasonlításban 11,8 százalékkal, míg a nem-pénzügyi vállalatok felé fennálló hitelállománya 4,1 százalékkal bővült 2025 harmadik negyedévében.</a:t>
            </a:r>
          </a:p>
          <a:p>
            <a:pPr marL="171450" indent="-171450">
              <a:lnSpc>
                <a:spcPct val="115000"/>
              </a:lnSpc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hu-HU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bankok háztartásokkal kötött új hitelszerződéseinek értéke 11 százalékkal nőtt a harmadik negyedévben az egy évvel korábbi kibocsátáshoz képest.</a:t>
            </a:r>
          </a:p>
          <a:p>
            <a:pPr marL="171450" indent="-171450">
              <a:lnSpc>
                <a:spcPct val="115000"/>
              </a:lnSpc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hu-HU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Az új vállalati hitelkihelyezések harmadik negyedévi 838 milliárd forintos értéke 5 százalékkal haladta meg az előző év azonos időszaki szintet. A támogatott hitelek arányának 2025 harmadik negyedévében tapasztalt emelkedéséhez a Demján Sándor Program szerződéskötései érdemben hozzájárultak, megtörve a 2023 óta tapasztalt csökkenést.</a:t>
            </a:r>
          </a:p>
          <a:p>
            <a:pPr marL="171450" indent="-171450">
              <a:lnSpc>
                <a:spcPct val="115000"/>
              </a:lnSpc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hu-HU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Az </a:t>
            </a:r>
            <a:r>
              <a:rPr lang="hu-HU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MNB Hitelezési felmérése </a:t>
            </a:r>
            <a:r>
              <a:rPr lang="hu-HU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alapján a bankok a lakáscélú hitelek esetében az Otthon Start hitelprogram hatására a negyedév során tapasztalt keresletélénkülés fokozódására számítanak a következő fél évben. A bankok válaszai szerint a vállalati hitelkereslet harmadik negyedévi visszaesése 2025 negyedik és 2026 első negyedévében várhatóan növekedésbe fordul.</a:t>
            </a:r>
            <a:endParaRPr lang="hu-HU" sz="10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Szövegdoboz 2">
            <a:extLst>
              <a:ext uri="{FF2B5EF4-FFF2-40B4-BE49-F238E27FC236}">
                <a16:creationId xmlns:a16="http://schemas.microsoft.com/office/drawing/2014/main" id="{E405D6FE-BD74-A757-BF12-577575508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87" y="6336374"/>
            <a:ext cx="4075457" cy="20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7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ábra: A hitelintézeti szektor vállalati és a </a:t>
            </a:r>
            <a:r>
              <a:rPr lang="hu-HU" sz="70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háztartás</a:t>
            </a:r>
            <a:r>
              <a:rPr lang="hu-HU" sz="7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hitelállományának éves növekedési üteme</a:t>
            </a:r>
            <a:endParaRPr lang="hu-H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4" name="Egyenes összekötő 12">
            <a:extLst>
              <a:ext uri="{FF2B5EF4-FFF2-40B4-BE49-F238E27FC236}">
                <a16:creationId xmlns:a16="http://schemas.microsoft.com/office/drawing/2014/main" id="{B24D89C5-C93A-DEBC-437F-DC4D465EE9DA}"/>
              </a:ext>
            </a:extLst>
          </p:cNvPr>
          <p:cNvCxnSpPr>
            <a:cxnSpLocks/>
          </p:cNvCxnSpPr>
          <p:nvPr/>
        </p:nvCxnSpPr>
        <p:spPr>
          <a:xfrm>
            <a:off x="4245292" y="3538531"/>
            <a:ext cx="0" cy="2999719"/>
          </a:xfrm>
          <a:prstGeom prst="line">
            <a:avLst/>
          </a:prstGeom>
          <a:ln w="6350">
            <a:solidFill>
              <a:srgbClr val="99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60">
            <a:extLst>
              <a:ext uri="{FF2B5EF4-FFF2-40B4-BE49-F238E27FC236}">
                <a16:creationId xmlns:a16="http://schemas.microsoft.com/office/drawing/2014/main" id="{B980B195-AFD1-8D0D-B0BB-F8C0F0BD6BC4}"/>
              </a:ext>
            </a:extLst>
          </p:cNvPr>
          <p:cNvCxnSpPr>
            <a:cxnSpLocks/>
          </p:cNvCxnSpPr>
          <p:nvPr/>
        </p:nvCxnSpPr>
        <p:spPr>
          <a:xfrm>
            <a:off x="169834" y="3406928"/>
            <a:ext cx="9568967" cy="0"/>
          </a:xfrm>
          <a:prstGeom prst="line">
            <a:avLst/>
          </a:prstGeom>
          <a:ln w="6350">
            <a:solidFill>
              <a:srgbClr val="99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zövegdoboz 2">
            <a:extLst>
              <a:ext uri="{FF2B5EF4-FFF2-40B4-BE49-F238E27FC236}">
                <a16:creationId xmlns:a16="http://schemas.microsoft.com/office/drawing/2014/main" id="{5CE838F0-58C9-12D1-51C6-607D7325D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5291" y="6342402"/>
            <a:ext cx="4981813" cy="216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7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hu-HU" sz="70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táblázat</a:t>
            </a:r>
            <a:r>
              <a:rPr lang="hu-HU" sz="7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 vállalati és a háztartási hitelezés főbb mutatói</a:t>
            </a:r>
            <a:endParaRPr lang="hu-H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A person and gear with a person in front of a building&#10;&#10;Description automatically generated">
            <a:extLst>
              <a:ext uri="{FF2B5EF4-FFF2-40B4-BE49-F238E27FC236}">
                <a16:creationId xmlns:a16="http://schemas.microsoft.com/office/drawing/2014/main" id="{FC8B9D93-A807-1228-E1FC-19A5575531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8814" y="3888883"/>
            <a:ext cx="468000" cy="46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FD6BDFE-A996-DF85-FAB5-239C5B12B5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86292" y="5724260"/>
            <a:ext cx="468000" cy="46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 descr="A group of people with a person&#10;&#10;Description automatically generated">
            <a:extLst>
              <a:ext uri="{FF2B5EF4-FFF2-40B4-BE49-F238E27FC236}">
                <a16:creationId xmlns:a16="http://schemas.microsoft.com/office/drawing/2014/main" id="{F27ADD2B-F16D-6356-B709-879D7FD9804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92" y="5103589"/>
            <a:ext cx="468000" cy="46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2FA7ECD-912B-177C-2594-275F016C497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7616" y="816396"/>
            <a:ext cx="540000" cy="54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9C7AF6D-92AB-28C2-41AF-8D8D08D91E6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107" y="4500674"/>
            <a:ext cx="468000" cy="46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19A3926-C27A-96B3-A302-806DC3847A2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4149" y="3427563"/>
            <a:ext cx="3753532" cy="2952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78A7BF8-F569-18E3-52C8-A1357BC5C11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60590" y="3577577"/>
            <a:ext cx="5112000" cy="2588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902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Kép 34">
            <a:extLst>
              <a:ext uri="{FF2B5EF4-FFF2-40B4-BE49-F238E27FC236}">
                <a16:creationId xmlns:a16="http://schemas.microsoft.com/office/drawing/2014/main" id="{D4F61F98-FB7F-4079-B9B8-F144E2010D2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5847" y="-16663"/>
            <a:ext cx="9921846" cy="725725"/>
          </a:xfrm>
          <a:prstGeom prst="rect">
            <a:avLst/>
          </a:prstGeom>
        </p:spPr>
      </p:pic>
      <p:sp>
        <p:nvSpPr>
          <p:cNvPr id="6" name="Téglalap 5">
            <a:extLst>
              <a:ext uri="{FF2B5EF4-FFF2-40B4-BE49-F238E27FC236}">
                <a16:creationId xmlns:a16="http://schemas.microsoft.com/office/drawing/2014/main" id="{8AC17647-67DF-4ACA-8EA0-7B5B5A544512}"/>
              </a:ext>
            </a:extLst>
          </p:cNvPr>
          <p:cNvSpPr/>
          <p:nvPr/>
        </p:nvSpPr>
        <p:spPr>
          <a:xfrm>
            <a:off x="864787" y="194983"/>
            <a:ext cx="2404826" cy="372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dirty="0">
                <a:solidFill>
                  <a:schemeClr val="bg1"/>
                </a:solidFill>
                <a:latin typeface="Tahoma Bold" panose="020B08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Hitelezési folyamatok</a:t>
            </a:r>
            <a:endParaRPr lang="hu-HU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Szövegdoboz 2">
            <a:extLst>
              <a:ext uri="{FF2B5EF4-FFF2-40B4-BE49-F238E27FC236}">
                <a16:creationId xmlns:a16="http://schemas.microsoft.com/office/drawing/2014/main" id="{85B27566-76A7-4F04-B398-D565348D5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8951" y="3495910"/>
            <a:ext cx="2829623" cy="20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90170" algn="ctr">
              <a:lnSpc>
                <a:spcPct val="107000"/>
              </a:lnSpc>
              <a:spcAft>
                <a:spcPts val="0"/>
              </a:spcAft>
            </a:pPr>
            <a:r>
              <a:rPr lang="hu-HU" sz="7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ábra: Az új kibocsátású </a:t>
            </a:r>
            <a:r>
              <a:rPr lang="hu-HU" sz="70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háztartási</a:t>
            </a:r>
            <a:r>
              <a:rPr lang="hu-HU" sz="7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hitelek volumene</a:t>
            </a:r>
            <a:endParaRPr lang="hu-H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Szövegdoboz 2">
            <a:extLst>
              <a:ext uri="{FF2B5EF4-FFF2-40B4-BE49-F238E27FC236}">
                <a16:creationId xmlns:a16="http://schemas.microsoft.com/office/drawing/2014/main" id="{408C61CA-F236-4F39-BB93-7377D323E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5203" y="6415908"/>
            <a:ext cx="3817124" cy="193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90170" algn="ctr">
              <a:lnSpc>
                <a:spcPct val="107000"/>
              </a:lnSpc>
              <a:spcAft>
                <a:spcPts val="0"/>
              </a:spcAft>
            </a:pPr>
            <a:r>
              <a:rPr lang="hu-HU" sz="70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hu-HU" sz="7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ábra:</a:t>
            </a:r>
            <a:r>
              <a:rPr lang="hu-HU" sz="700" i="1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70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új kibocsátású háztartási hitelek átlagos kamata</a:t>
            </a:r>
          </a:p>
        </p:txBody>
      </p: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71B48F56-0544-4A4D-B27A-45BB555EA261}"/>
              </a:ext>
            </a:extLst>
          </p:cNvPr>
          <p:cNvCxnSpPr>
            <a:cxnSpLocks/>
          </p:cNvCxnSpPr>
          <p:nvPr/>
        </p:nvCxnSpPr>
        <p:spPr>
          <a:xfrm>
            <a:off x="5727249" y="1123631"/>
            <a:ext cx="0" cy="5484430"/>
          </a:xfrm>
          <a:prstGeom prst="line">
            <a:avLst/>
          </a:prstGeom>
          <a:ln w="6350">
            <a:solidFill>
              <a:srgbClr val="99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églalap 29">
            <a:extLst>
              <a:ext uri="{FF2B5EF4-FFF2-40B4-BE49-F238E27FC236}">
                <a16:creationId xmlns:a16="http://schemas.microsoft.com/office/drawing/2014/main" id="{43085B3C-1507-4803-BE5F-EF9E16AF0556}"/>
              </a:ext>
            </a:extLst>
          </p:cNvPr>
          <p:cNvSpPr/>
          <p:nvPr/>
        </p:nvSpPr>
        <p:spPr>
          <a:xfrm>
            <a:off x="802045" y="926070"/>
            <a:ext cx="2155205" cy="372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dirty="0">
                <a:solidFill>
                  <a:srgbClr val="996600"/>
                </a:solidFill>
                <a:latin typeface="Tahoma Bold" panose="020B08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Háztartási hitelezés</a:t>
            </a:r>
            <a:endParaRPr lang="hu-HU" sz="1200" dirty="0">
              <a:solidFill>
                <a:srgbClr val="99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Háromszög 35">
            <a:extLst>
              <a:ext uri="{FF2B5EF4-FFF2-40B4-BE49-F238E27FC236}">
                <a16:creationId xmlns:a16="http://schemas.microsoft.com/office/drawing/2014/main" id="{5ACD10E5-552E-411D-BCE4-601D1B4F5EC7}"/>
              </a:ext>
            </a:extLst>
          </p:cNvPr>
          <p:cNvSpPr/>
          <p:nvPr/>
        </p:nvSpPr>
        <p:spPr>
          <a:xfrm flipV="1">
            <a:off x="3932345" y="-17663"/>
            <a:ext cx="5973656" cy="715170"/>
          </a:xfrm>
          <a:custGeom>
            <a:avLst/>
            <a:gdLst>
              <a:gd name="connsiteX0" fmla="*/ 0 w 1933852"/>
              <a:gd name="connsiteY0" fmla="*/ 725725 h 725725"/>
              <a:gd name="connsiteX1" fmla="*/ 966926 w 1933852"/>
              <a:gd name="connsiteY1" fmla="*/ 0 h 725725"/>
              <a:gd name="connsiteX2" fmla="*/ 1933852 w 1933852"/>
              <a:gd name="connsiteY2" fmla="*/ 725725 h 725725"/>
              <a:gd name="connsiteX3" fmla="*/ 0 w 1933852"/>
              <a:gd name="connsiteY3" fmla="*/ 725725 h 725725"/>
              <a:gd name="connsiteX0" fmla="*/ 0 w 1934592"/>
              <a:gd name="connsiteY0" fmla="*/ 743480 h 743480"/>
              <a:gd name="connsiteX1" fmla="*/ 1934592 w 1934592"/>
              <a:gd name="connsiteY1" fmla="*/ 0 h 743480"/>
              <a:gd name="connsiteX2" fmla="*/ 1933852 w 1934592"/>
              <a:gd name="connsiteY2" fmla="*/ 743480 h 743480"/>
              <a:gd name="connsiteX3" fmla="*/ 0 w 1934592"/>
              <a:gd name="connsiteY3" fmla="*/ 743480 h 743480"/>
              <a:gd name="connsiteX0" fmla="*/ 0 w 5405761"/>
              <a:gd name="connsiteY0" fmla="*/ 734602 h 743480"/>
              <a:gd name="connsiteX1" fmla="*/ 5405761 w 5405761"/>
              <a:gd name="connsiteY1" fmla="*/ 0 h 743480"/>
              <a:gd name="connsiteX2" fmla="*/ 5405021 w 5405761"/>
              <a:gd name="connsiteY2" fmla="*/ 743480 h 743480"/>
              <a:gd name="connsiteX3" fmla="*/ 0 w 5405761"/>
              <a:gd name="connsiteY3" fmla="*/ 734602 h 743480"/>
              <a:gd name="connsiteX0" fmla="*/ 0 w 5439966"/>
              <a:gd name="connsiteY0" fmla="*/ 734602 h 743480"/>
              <a:gd name="connsiteX1" fmla="*/ 5439966 w 5439966"/>
              <a:gd name="connsiteY1" fmla="*/ 0 h 743480"/>
              <a:gd name="connsiteX2" fmla="*/ 5439226 w 5439966"/>
              <a:gd name="connsiteY2" fmla="*/ 743480 h 743480"/>
              <a:gd name="connsiteX3" fmla="*/ 0 w 5439966"/>
              <a:gd name="connsiteY3" fmla="*/ 734602 h 743480"/>
              <a:gd name="connsiteX0" fmla="*/ 0 w 5405761"/>
              <a:gd name="connsiteY0" fmla="*/ 744518 h 744518"/>
              <a:gd name="connsiteX1" fmla="*/ 5405761 w 5405761"/>
              <a:gd name="connsiteY1" fmla="*/ 0 h 744518"/>
              <a:gd name="connsiteX2" fmla="*/ 5405021 w 5405761"/>
              <a:gd name="connsiteY2" fmla="*/ 743480 h 744518"/>
              <a:gd name="connsiteX3" fmla="*/ 0 w 5405761"/>
              <a:gd name="connsiteY3" fmla="*/ 744518 h 744518"/>
              <a:gd name="connsiteX0" fmla="*/ 0 w 5363004"/>
              <a:gd name="connsiteY0" fmla="*/ 744518 h 744518"/>
              <a:gd name="connsiteX1" fmla="*/ 5363004 w 5363004"/>
              <a:gd name="connsiteY1" fmla="*/ 0 h 744518"/>
              <a:gd name="connsiteX2" fmla="*/ 5362264 w 5363004"/>
              <a:gd name="connsiteY2" fmla="*/ 743480 h 744518"/>
              <a:gd name="connsiteX3" fmla="*/ 0 w 5363004"/>
              <a:gd name="connsiteY3" fmla="*/ 744518 h 744518"/>
              <a:gd name="connsiteX0" fmla="*/ 0 w 5363004"/>
              <a:gd name="connsiteY0" fmla="*/ 744518 h 744518"/>
              <a:gd name="connsiteX1" fmla="*/ 5363004 w 5363004"/>
              <a:gd name="connsiteY1" fmla="*/ 0 h 744518"/>
              <a:gd name="connsiteX2" fmla="*/ 5362264 w 5363004"/>
              <a:gd name="connsiteY2" fmla="*/ 743480 h 744518"/>
              <a:gd name="connsiteX3" fmla="*/ 0 w 5363004"/>
              <a:gd name="connsiteY3" fmla="*/ 744518 h 744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63004" h="744518">
                <a:moveTo>
                  <a:pt x="0" y="744518"/>
                </a:moveTo>
                <a:lnTo>
                  <a:pt x="5363004" y="0"/>
                </a:lnTo>
                <a:cubicBezTo>
                  <a:pt x="5362757" y="247827"/>
                  <a:pt x="5362511" y="495653"/>
                  <a:pt x="5362264" y="743480"/>
                </a:cubicBezTo>
                <a:lnTo>
                  <a:pt x="0" y="744518"/>
                </a:lnTo>
                <a:close/>
              </a:path>
            </a:pathLst>
          </a:custGeom>
          <a:gradFill>
            <a:gsLst>
              <a:gs pos="100000">
                <a:srgbClr val="996600"/>
              </a:gs>
              <a:gs pos="51000">
                <a:schemeClr val="accent4">
                  <a:lumMod val="75000"/>
                </a:schemeClr>
              </a:gs>
              <a:gs pos="0">
                <a:srgbClr val="996600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Téglalap 16">
            <a:extLst>
              <a:ext uri="{FF2B5EF4-FFF2-40B4-BE49-F238E27FC236}">
                <a16:creationId xmlns:a16="http://schemas.microsoft.com/office/drawing/2014/main" id="{C7837004-C2E3-486C-A9FD-18B2124DB8F6}"/>
              </a:ext>
            </a:extLst>
          </p:cNvPr>
          <p:cNvSpPr/>
          <p:nvPr/>
        </p:nvSpPr>
        <p:spPr>
          <a:xfrm>
            <a:off x="8513664" y="228255"/>
            <a:ext cx="1055097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hu-HU" sz="1000" b="1" dirty="0">
                <a:solidFill>
                  <a:schemeClr val="bg1"/>
                </a:solidFill>
                <a:latin typeface="Tahoma Bold" panose="020B08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www.mnb.hu</a:t>
            </a:r>
            <a:endParaRPr lang="hu-HU" sz="1000" b="1" dirty="0">
              <a:solidFill>
                <a:schemeClr val="bg1"/>
              </a:solidFill>
            </a:endParaRPr>
          </a:p>
        </p:txBody>
      </p:sp>
      <p:pic>
        <p:nvPicPr>
          <p:cNvPr id="37" name="Kép 36">
            <a:extLst>
              <a:ext uri="{FF2B5EF4-FFF2-40B4-BE49-F238E27FC236}">
                <a16:creationId xmlns:a16="http://schemas.microsoft.com/office/drawing/2014/main" id="{2A4A2E37-1B67-497C-A3C3-10E091F04B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024"/>
            <a:ext cx="9906000" cy="169026"/>
          </a:xfrm>
          <a:prstGeom prst="rect">
            <a:avLst/>
          </a:prstGeom>
        </p:spPr>
      </p:pic>
      <p:cxnSp>
        <p:nvCxnSpPr>
          <p:cNvPr id="61" name="Egyenes összekötő 60">
            <a:extLst>
              <a:ext uri="{FF2B5EF4-FFF2-40B4-BE49-F238E27FC236}">
                <a16:creationId xmlns:a16="http://schemas.microsoft.com/office/drawing/2014/main" id="{A9CBBC04-63A6-4163-BC81-5B250065C338}"/>
              </a:ext>
            </a:extLst>
          </p:cNvPr>
          <p:cNvCxnSpPr>
            <a:cxnSpLocks/>
          </p:cNvCxnSpPr>
          <p:nvPr/>
        </p:nvCxnSpPr>
        <p:spPr>
          <a:xfrm>
            <a:off x="3158836" y="1125456"/>
            <a:ext cx="2410099" cy="0"/>
          </a:xfrm>
          <a:prstGeom prst="line">
            <a:avLst/>
          </a:prstGeom>
          <a:ln w="6350">
            <a:solidFill>
              <a:srgbClr val="99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Háromszög 35">
            <a:extLst>
              <a:ext uri="{FF2B5EF4-FFF2-40B4-BE49-F238E27FC236}">
                <a16:creationId xmlns:a16="http://schemas.microsoft.com/office/drawing/2014/main" id="{D4EA250E-0C20-4B3D-8AA1-2ED62F84DC64}"/>
              </a:ext>
            </a:extLst>
          </p:cNvPr>
          <p:cNvSpPr/>
          <p:nvPr/>
        </p:nvSpPr>
        <p:spPr>
          <a:xfrm rot="10800000" flipV="1">
            <a:off x="0" y="6711406"/>
            <a:ext cx="2344981" cy="169026"/>
          </a:xfrm>
          <a:custGeom>
            <a:avLst/>
            <a:gdLst>
              <a:gd name="connsiteX0" fmla="*/ 0 w 1933852"/>
              <a:gd name="connsiteY0" fmla="*/ 725725 h 725725"/>
              <a:gd name="connsiteX1" fmla="*/ 966926 w 1933852"/>
              <a:gd name="connsiteY1" fmla="*/ 0 h 725725"/>
              <a:gd name="connsiteX2" fmla="*/ 1933852 w 1933852"/>
              <a:gd name="connsiteY2" fmla="*/ 725725 h 725725"/>
              <a:gd name="connsiteX3" fmla="*/ 0 w 1933852"/>
              <a:gd name="connsiteY3" fmla="*/ 725725 h 725725"/>
              <a:gd name="connsiteX0" fmla="*/ 0 w 1934592"/>
              <a:gd name="connsiteY0" fmla="*/ 743480 h 743480"/>
              <a:gd name="connsiteX1" fmla="*/ 1934592 w 1934592"/>
              <a:gd name="connsiteY1" fmla="*/ 0 h 743480"/>
              <a:gd name="connsiteX2" fmla="*/ 1933852 w 1934592"/>
              <a:gd name="connsiteY2" fmla="*/ 743480 h 743480"/>
              <a:gd name="connsiteX3" fmla="*/ 0 w 1934592"/>
              <a:gd name="connsiteY3" fmla="*/ 743480 h 743480"/>
              <a:gd name="connsiteX0" fmla="*/ 0 w 5405761"/>
              <a:gd name="connsiteY0" fmla="*/ 734602 h 743480"/>
              <a:gd name="connsiteX1" fmla="*/ 5405761 w 5405761"/>
              <a:gd name="connsiteY1" fmla="*/ 0 h 743480"/>
              <a:gd name="connsiteX2" fmla="*/ 5405021 w 5405761"/>
              <a:gd name="connsiteY2" fmla="*/ 743480 h 743480"/>
              <a:gd name="connsiteX3" fmla="*/ 0 w 5405761"/>
              <a:gd name="connsiteY3" fmla="*/ 734602 h 743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05761" h="743480">
                <a:moveTo>
                  <a:pt x="0" y="734602"/>
                </a:moveTo>
                <a:lnTo>
                  <a:pt x="5405761" y="0"/>
                </a:lnTo>
                <a:cubicBezTo>
                  <a:pt x="5405514" y="247827"/>
                  <a:pt x="5405268" y="495653"/>
                  <a:pt x="5405021" y="743480"/>
                </a:cubicBezTo>
                <a:lnTo>
                  <a:pt x="0" y="734602"/>
                </a:lnTo>
                <a:close/>
              </a:path>
            </a:pathLst>
          </a:custGeom>
          <a:gradFill>
            <a:gsLst>
              <a:gs pos="100000">
                <a:srgbClr val="996600"/>
              </a:gs>
              <a:gs pos="51000">
                <a:schemeClr val="accent4">
                  <a:lumMod val="75000"/>
                </a:schemeClr>
              </a:gs>
              <a:gs pos="0">
                <a:srgbClr val="996600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70" name="Téglalap 69">
            <a:extLst>
              <a:ext uri="{FF2B5EF4-FFF2-40B4-BE49-F238E27FC236}">
                <a16:creationId xmlns:a16="http://schemas.microsoft.com/office/drawing/2014/main" id="{14647A30-E5FA-41E9-A1E2-C6938DD75DF2}"/>
              </a:ext>
            </a:extLst>
          </p:cNvPr>
          <p:cNvSpPr/>
          <p:nvPr/>
        </p:nvSpPr>
        <p:spPr>
          <a:xfrm>
            <a:off x="3286920" y="268544"/>
            <a:ext cx="1311578" cy="24218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2025. III. negyedév</a:t>
            </a:r>
            <a:endParaRPr lang="hu-HU" sz="10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Szövegdoboz 2">
            <a:extLst>
              <a:ext uri="{FF2B5EF4-FFF2-40B4-BE49-F238E27FC236}">
                <a16:creationId xmlns:a16="http://schemas.microsoft.com/office/drawing/2014/main" id="{7FB25B24-BDE3-3EC4-B3D1-9F6B59FC0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708" y="1311455"/>
            <a:ext cx="5542192" cy="527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sz="950" b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hitelintézeti szektor háztartási hitelállománya 2025 harmadik negyedévében 338 milliárd forinttal bővült a folyósítások és törlesztések eredőjeként. </a:t>
            </a:r>
            <a:r>
              <a:rPr lang="hu-HU" sz="95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Ezzel az éves növekedési ütem 11,8 százalékra gyorsult 2025. szeptember végén, amellyel a hazai hiteldinamika EU-s összehasonlításban az ötödik legmagasabb volt, jelentősen meghaladva a visegrádi régió országainak átlagos növekedési ütemét (5,6 százalék). A lakáshitel-tranzakciók értéke negyedéves összehasonlításban 21 százalékkal csökkent, amelyet a július elején bejelentett és szeptembertől igényelhető Otthon Start program miatt elhalasztott kereslet és kivárás magyaráz.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sz="950" b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lakossági új hitelszerződések volumene a harmadik negyedévben 834 milliárd forintot tett ki, amely az előző év azonos időszaki kibocsátást 11 százalékkal haladta meg. </a:t>
            </a:r>
            <a:r>
              <a:rPr lang="hu-HU" sz="95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Ezen belül a személyi kölcsönök kibocsátása 34 százalékkal bővült, míg a lakáshitelek értéke nem változott. A személyi kölcsönök kibocsátásának bővülését az online elérhetőség, az előre jóváhagyott (</a:t>
            </a:r>
            <a:r>
              <a:rPr lang="hu-HU" sz="950" dirty="0" err="1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pre-approved</a:t>
            </a:r>
            <a:r>
              <a:rPr lang="hu-HU" sz="95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ajánlatokkal való célzott ügyfélmegkeresések, a ráemelések (top-</a:t>
            </a:r>
            <a:r>
              <a:rPr lang="hu-HU" sz="950" dirty="0" err="1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</a:t>
            </a:r>
            <a:r>
              <a:rPr lang="hu-HU" sz="95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és a magasabb hitelösszegek is támogatták. A személyi hiteleket egyre gyakrabban fordítják refinanszírozásra és hitelkiváltásra, ugyanakkor a személyihitel-adósok jellemzői továbbra sem utalnak megnövekedett kockázatosságra. A munkáshitel program keretein belül szeptember végéig 141 milliárd forintnyi szerződést kötöttek a bankok, ebből a harmadik negyedévben 34 milliárd forint valósult meg. A jelzáloghitelezéssel járó szokásos átfutási idő miatt az első Otthon Start szerződések megkötésére zömében csak szeptember végén került sor: a negyedévben így 651 darab szerződéskötés történt 22 milliárd forint értékben. A szeptember havi lakáshitel-kibocsátás ötödét tették ki az Otthon Start hitelek.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sz="950" b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2025 harmadik negyedévében a bankok a megelőző negyedévhez képest változatlanul átlagosan 6,5 százalékos kamat (</a:t>
            </a:r>
            <a:r>
              <a:rPr lang="hu-HU" sz="950" b="1" dirty="0" err="1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THM</a:t>
            </a:r>
            <a:r>
              <a:rPr lang="hu-HU" sz="950" b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6,8 százalék) mellett nyújtották a piaci alapú lakáshiteleket</a:t>
            </a:r>
            <a:r>
              <a:rPr lang="hu-HU" sz="95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az államilag kamattámogatott konstrukciókat is figyelembe véve az újonnan hitelt felvevők által fizetendő átlagos ügyfélkamat 5,1 százalékra csökkent szeptemberre az Otthon Start hatására. A személyi kölcsönök piacán a fokozódó verseny a kamatokat és a felárakat egyaránt csökkentette, így a harmadik negyedév során a személyi hitelek </a:t>
            </a:r>
            <a:r>
              <a:rPr lang="hu-HU" sz="950" dirty="0" err="1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kamatai</a:t>
            </a:r>
            <a:r>
              <a:rPr lang="hu-HU" sz="95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15 százalék közelébe mérséklődtek.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sz="950" b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MNB Hitelezési felmérésére adott válaszok alapján 2025 harmadik negyedévében a bankok a lakáscélú hitelek feltételein összességében nem változtattak, a fogyasztási hitelek sztenderdjein egyötödük lazított. </a:t>
            </a:r>
            <a:r>
              <a:rPr lang="hu-HU" sz="95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2025 harmadik negyedévében a bankok a lakossági hitelkereslet élénkülését tapasztalták. A következő fél évben a lakáshitelek tovább élénkülő keresletére számítanak (nettó 66 százalék) az Otthon Start program hatására.</a:t>
            </a:r>
          </a:p>
        </p:txBody>
      </p:sp>
      <p:pic>
        <p:nvPicPr>
          <p:cNvPr id="5" name="Kép 67">
            <a:extLst>
              <a:ext uri="{FF2B5EF4-FFF2-40B4-BE49-F238E27FC236}">
                <a16:creationId xmlns:a16="http://schemas.microsoft.com/office/drawing/2014/main" id="{A9DB671C-0D7B-1215-8AB6-663CC46B7C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08" y="5412"/>
            <a:ext cx="672627" cy="64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9D2A41F-5103-DFD1-89D1-4E8BA465BA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049" y="797332"/>
            <a:ext cx="540000" cy="54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213F2E8-80B0-CD18-7CEF-EB9319FCC6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2009" y="866719"/>
            <a:ext cx="3503506" cy="262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CB9C85-8E5C-BF20-AD03-FE154359BA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8683" y="3701947"/>
            <a:ext cx="3230157" cy="27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840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Kép 34">
            <a:extLst>
              <a:ext uri="{FF2B5EF4-FFF2-40B4-BE49-F238E27FC236}">
                <a16:creationId xmlns:a16="http://schemas.microsoft.com/office/drawing/2014/main" id="{D4F61F98-FB7F-4079-B9B8-F144E2010D2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5847" y="-16663"/>
            <a:ext cx="9921846" cy="725725"/>
          </a:xfrm>
          <a:prstGeom prst="rect">
            <a:avLst/>
          </a:prstGeom>
        </p:spPr>
      </p:pic>
      <p:sp>
        <p:nvSpPr>
          <p:cNvPr id="6" name="Téglalap 5">
            <a:extLst>
              <a:ext uri="{FF2B5EF4-FFF2-40B4-BE49-F238E27FC236}">
                <a16:creationId xmlns:a16="http://schemas.microsoft.com/office/drawing/2014/main" id="{8AC17647-67DF-4ACA-8EA0-7B5B5A544512}"/>
              </a:ext>
            </a:extLst>
          </p:cNvPr>
          <p:cNvSpPr/>
          <p:nvPr/>
        </p:nvSpPr>
        <p:spPr>
          <a:xfrm>
            <a:off x="864787" y="194983"/>
            <a:ext cx="2404826" cy="372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dirty="0">
                <a:solidFill>
                  <a:schemeClr val="bg1"/>
                </a:solidFill>
                <a:latin typeface="Tahoma Bold" panose="020B08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Hitelezési folyamatok</a:t>
            </a:r>
            <a:endParaRPr lang="hu-HU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Szövegdoboz 2">
            <a:extLst>
              <a:ext uri="{FF2B5EF4-FFF2-40B4-BE49-F238E27FC236}">
                <a16:creationId xmlns:a16="http://schemas.microsoft.com/office/drawing/2014/main" id="{85B27566-76A7-4F04-B398-D565348D5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051" y="3616187"/>
            <a:ext cx="3815899" cy="194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90170" algn="ctr">
              <a:lnSpc>
                <a:spcPct val="107000"/>
              </a:lnSpc>
              <a:spcAft>
                <a:spcPts val="0"/>
              </a:spcAft>
            </a:pPr>
            <a:r>
              <a:rPr lang="hu-HU" sz="70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hu-HU" sz="7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ábra: </a:t>
            </a:r>
            <a:r>
              <a:rPr lang="hu-HU" sz="70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kkv-hitelek új kibocsátása hitelcél szerint és a támogatott hitelek aránya</a:t>
            </a:r>
            <a:endParaRPr lang="hu-H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Szövegdoboz 2">
            <a:extLst>
              <a:ext uri="{FF2B5EF4-FFF2-40B4-BE49-F238E27FC236}">
                <a16:creationId xmlns:a16="http://schemas.microsoft.com/office/drawing/2014/main" id="{408C61CA-F236-4F39-BB93-7377D323E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8233" y="6472792"/>
            <a:ext cx="2867534" cy="169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90170" algn="ctr">
              <a:lnSpc>
                <a:spcPct val="107000"/>
              </a:lnSpc>
              <a:spcAft>
                <a:spcPts val="0"/>
              </a:spcAft>
            </a:pPr>
            <a:r>
              <a:rPr lang="hu-HU" sz="7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ábra:</a:t>
            </a:r>
            <a:r>
              <a:rPr lang="hu-HU" sz="700" i="1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70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vállalati új hitelkihelyezések kamatlába</a:t>
            </a:r>
          </a:p>
        </p:txBody>
      </p: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71B48F56-0544-4A4D-B27A-45BB555EA261}"/>
              </a:ext>
            </a:extLst>
          </p:cNvPr>
          <p:cNvCxnSpPr>
            <a:cxnSpLocks/>
          </p:cNvCxnSpPr>
          <p:nvPr/>
        </p:nvCxnSpPr>
        <p:spPr>
          <a:xfrm>
            <a:off x="5727249" y="1123631"/>
            <a:ext cx="0" cy="5484430"/>
          </a:xfrm>
          <a:prstGeom prst="line">
            <a:avLst/>
          </a:prstGeom>
          <a:ln w="6350">
            <a:solidFill>
              <a:srgbClr val="99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églalap 29">
            <a:extLst>
              <a:ext uri="{FF2B5EF4-FFF2-40B4-BE49-F238E27FC236}">
                <a16:creationId xmlns:a16="http://schemas.microsoft.com/office/drawing/2014/main" id="{43085B3C-1507-4803-BE5F-EF9E16AF0556}"/>
              </a:ext>
            </a:extLst>
          </p:cNvPr>
          <p:cNvSpPr/>
          <p:nvPr/>
        </p:nvSpPr>
        <p:spPr>
          <a:xfrm>
            <a:off x="794162" y="805303"/>
            <a:ext cx="1931491" cy="372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dirty="0">
                <a:solidFill>
                  <a:srgbClr val="996600"/>
                </a:solidFill>
                <a:latin typeface="Tahoma Bold" panose="020B08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Vállalati hitelezés</a:t>
            </a:r>
            <a:endParaRPr lang="hu-HU" sz="1200" dirty="0">
              <a:solidFill>
                <a:srgbClr val="99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Háromszög 35">
            <a:extLst>
              <a:ext uri="{FF2B5EF4-FFF2-40B4-BE49-F238E27FC236}">
                <a16:creationId xmlns:a16="http://schemas.microsoft.com/office/drawing/2014/main" id="{5ACD10E5-552E-411D-BCE4-601D1B4F5EC7}"/>
              </a:ext>
            </a:extLst>
          </p:cNvPr>
          <p:cNvSpPr/>
          <p:nvPr/>
        </p:nvSpPr>
        <p:spPr>
          <a:xfrm flipV="1">
            <a:off x="3932345" y="-17663"/>
            <a:ext cx="5973656" cy="715170"/>
          </a:xfrm>
          <a:custGeom>
            <a:avLst/>
            <a:gdLst>
              <a:gd name="connsiteX0" fmla="*/ 0 w 1933852"/>
              <a:gd name="connsiteY0" fmla="*/ 725725 h 725725"/>
              <a:gd name="connsiteX1" fmla="*/ 966926 w 1933852"/>
              <a:gd name="connsiteY1" fmla="*/ 0 h 725725"/>
              <a:gd name="connsiteX2" fmla="*/ 1933852 w 1933852"/>
              <a:gd name="connsiteY2" fmla="*/ 725725 h 725725"/>
              <a:gd name="connsiteX3" fmla="*/ 0 w 1933852"/>
              <a:gd name="connsiteY3" fmla="*/ 725725 h 725725"/>
              <a:gd name="connsiteX0" fmla="*/ 0 w 1934592"/>
              <a:gd name="connsiteY0" fmla="*/ 743480 h 743480"/>
              <a:gd name="connsiteX1" fmla="*/ 1934592 w 1934592"/>
              <a:gd name="connsiteY1" fmla="*/ 0 h 743480"/>
              <a:gd name="connsiteX2" fmla="*/ 1933852 w 1934592"/>
              <a:gd name="connsiteY2" fmla="*/ 743480 h 743480"/>
              <a:gd name="connsiteX3" fmla="*/ 0 w 1934592"/>
              <a:gd name="connsiteY3" fmla="*/ 743480 h 743480"/>
              <a:gd name="connsiteX0" fmla="*/ 0 w 5405761"/>
              <a:gd name="connsiteY0" fmla="*/ 734602 h 743480"/>
              <a:gd name="connsiteX1" fmla="*/ 5405761 w 5405761"/>
              <a:gd name="connsiteY1" fmla="*/ 0 h 743480"/>
              <a:gd name="connsiteX2" fmla="*/ 5405021 w 5405761"/>
              <a:gd name="connsiteY2" fmla="*/ 743480 h 743480"/>
              <a:gd name="connsiteX3" fmla="*/ 0 w 5405761"/>
              <a:gd name="connsiteY3" fmla="*/ 734602 h 743480"/>
              <a:gd name="connsiteX0" fmla="*/ 0 w 5439966"/>
              <a:gd name="connsiteY0" fmla="*/ 734602 h 743480"/>
              <a:gd name="connsiteX1" fmla="*/ 5439966 w 5439966"/>
              <a:gd name="connsiteY1" fmla="*/ 0 h 743480"/>
              <a:gd name="connsiteX2" fmla="*/ 5439226 w 5439966"/>
              <a:gd name="connsiteY2" fmla="*/ 743480 h 743480"/>
              <a:gd name="connsiteX3" fmla="*/ 0 w 5439966"/>
              <a:gd name="connsiteY3" fmla="*/ 734602 h 743480"/>
              <a:gd name="connsiteX0" fmla="*/ 0 w 5405761"/>
              <a:gd name="connsiteY0" fmla="*/ 744518 h 744518"/>
              <a:gd name="connsiteX1" fmla="*/ 5405761 w 5405761"/>
              <a:gd name="connsiteY1" fmla="*/ 0 h 744518"/>
              <a:gd name="connsiteX2" fmla="*/ 5405021 w 5405761"/>
              <a:gd name="connsiteY2" fmla="*/ 743480 h 744518"/>
              <a:gd name="connsiteX3" fmla="*/ 0 w 5405761"/>
              <a:gd name="connsiteY3" fmla="*/ 744518 h 744518"/>
              <a:gd name="connsiteX0" fmla="*/ 0 w 5363004"/>
              <a:gd name="connsiteY0" fmla="*/ 744518 h 744518"/>
              <a:gd name="connsiteX1" fmla="*/ 5363004 w 5363004"/>
              <a:gd name="connsiteY1" fmla="*/ 0 h 744518"/>
              <a:gd name="connsiteX2" fmla="*/ 5362264 w 5363004"/>
              <a:gd name="connsiteY2" fmla="*/ 743480 h 744518"/>
              <a:gd name="connsiteX3" fmla="*/ 0 w 5363004"/>
              <a:gd name="connsiteY3" fmla="*/ 744518 h 744518"/>
              <a:gd name="connsiteX0" fmla="*/ 0 w 5363004"/>
              <a:gd name="connsiteY0" fmla="*/ 744518 h 744518"/>
              <a:gd name="connsiteX1" fmla="*/ 5363004 w 5363004"/>
              <a:gd name="connsiteY1" fmla="*/ 0 h 744518"/>
              <a:gd name="connsiteX2" fmla="*/ 5362264 w 5363004"/>
              <a:gd name="connsiteY2" fmla="*/ 743480 h 744518"/>
              <a:gd name="connsiteX3" fmla="*/ 0 w 5363004"/>
              <a:gd name="connsiteY3" fmla="*/ 744518 h 744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63004" h="744518">
                <a:moveTo>
                  <a:pt x="0" y="744518"/>
                </a:moveTo>
                <a:lnTo>
                  <a:pt x="5363004" y="0"/>
                </a:lnTo>
                <a:cubicBezTo>
                  <a:pt x="5362757" y="247827"/>
                  <a:pt x="5362511" y="495653"/>
                  <a:pt x="5362264" y="743480"/>
                </a:cubicBezTo>
                <a:lnTo>
                  <a:pt x="0" y="744518"/>
                </a:lnTo>
                <a:close/>
              </a:path>
            </a:pathLst>
          </a:custGeom>
          <a:gradFill>
            <a:gsLst>
              <a:gs pos="100000">
                <a:srgbClr val="996600"/>
              </a:gs>
              <a:gs pos="51000">
                <a:schemeClr val="accent4">
                  <a:lumMod val="75000"/>
                </a:schemeClr>
              </a:gs>
              <a:gs pos="0">
                <a:srgbClr val="996600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Téglalap 16">
            <a:extLst>
              <a:ext uri="{FF2B5EF4-FFF2-40B4-BE49-F238E27FC236}">
                <a16:creationId xmlns:a16="http://schemas.microsoft.com/office/drawing/2014/main" id="{C7837004-C2E3-486C-A9FD-18B2124DB8F6}"/>
              </a:ext>
            </a:extLst>
          </p:cNvPr>
          <p:cNvSpPr/>
          <p:nvPr/>
        </p:nvSpPr>
        <p:spPr>
          <a:xfrm>
            <a:off x="8513664" y="228255"/>
            <a:ext cx="1055097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hu-HU" sz="1000" b="1" dirty="0">
                <a:solidFill>
                  <a:schemeClr val="bg1"/>
                </a:solidFill>
                <a:latin typeface="Tahoma Bold" panose="020B08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www.mnb.hu</a:t>
            </a:r>
            <a:endParaRPr lang="hu-HU" sz="1000" b="1" dirty="0">
              <a:solidFill>
                <a:schemeClr val="bg1"/>
              </a:solidFill>
            </a:endParaRPr>
          </a:p>
        </p:txBody>
      </p:sp>
      <p:pic>
        <p:nvPicPr>
          <p:cNvPr id="37" name="Kép 36">
            <a:extLst>
              <a:ext uri="{FF2B5EF4-FFF2-40B4-BE49-F238E27FC236}">
                <a16:creationId xmlns:a16="http://schemas.microsoft.com/office/drawing/2014/main" id="{2A4A2E37-1B67-497C-A3C3-10E091F04B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024"/>
            <a:ext cx="9906000" cy="169026"/>
          </a:xfrm>
          <a:prstGeom prst="rect">
            <a:avLst/>
          </a:prstGeom>
        </p:spPr>
      </p:pic>
      <p:cxnSp>
        <p:nvCxnSpPr>
          <p:cNvPr id="61" name="Egyenes összekötő 60">
            <a:extLst>
              <a:ext uri="{FF2B5EF4-FFF2-40B4-BE49-F238E27FC236}">
                <a16:creationId xmlns:a16="http://schemas.microsoft.com/office/drawing/2014/main" id="{A9CBBC04-63A6-4163-BC81-5B250065C338}"/>
              </a:ext>
            </a:extLst>
          </p:cNvPr>
          <p:cNvCxnSpPr>
            <a:cxnSpLocks/>
          </p:cNvCxnSpPr>
          <p:nvPr/>
        </p:nvCxnSpPr>
        <p:spPr>
          <a:xfrm>
            <a:off x="3158836" y="1004689"/>
            <a:ext cx="2410099" cy="0"/>
          </a:xfrm>
          <a:prstGeom prst="line">
            <a:avLst/>
          </a:prstGeom>
          <a:ln w="6350">
            <a:solidFill>
              <a:srgbClr val="99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Háromszög 35">
            <a:extLst>
              <a:ext uri="{FF2B5EF4-FFF2-40B4-BE49-F238E27FC236}">
                <a16:creationId xmlns:a16="http://schemas.microsoft.com/office/drawing/2014/main" id="{D4EA250E-0C20-4B3D-8AA1-2ED62F84DC64}"/>
              </a:ext>
            </a:extLst>
          </p:cNvPr>
          <p:cNvSpPr/>
          <p:nvPr/>
        </p:nvSpPr>
        <p:spPr>
          <a:xfrm rot="10800000" flipV="1">
            <a:off x="0" y="6711406"/>
            <a:ext cx="2344981" cy="169026"/>
          </a:xfrm>
          <a:custGeom>
            <a:avLst/>
            <a:gdLst>
              <a:gd name="connsiteX0" fmla="*/ 0 w 1933852"/>
              <a:gd name="connsiteY0" fmla="*/ 725725 h 725725"/>
              <a:gd name="connsiteX1" fmla="*/ 966926 w 1933852"/>
              <a:gd name="connsiteY1" fmla="*/ 0 h 725725"/>
              <a:gd name="connsiteX2" fmla="*/ 1933852 w 1933852"/>
              <a:gd name="connsiteY2" fmla="*/ 725725 h 725725"/>
              <a:gd name="connsiteX3" fmla="*/ 0 w 1933852"/>
              <a:gd name="connsiteY3" fmla="*/ 725725 h 725725"/>
              <a:gd name="connsiteX0" fmla="*/ 0 w 1934592"/>
              <a:gd name="connsiteY0" fmla="*/ 743480 h 743480"/>
              <a:gd name="connsiteX1" fmla="*/ 1934592 w 1934592"/>
              <a:gd name="connsiteY1" fmla="*/ 0 h 743480"/>
              <a:gd name="connsiteX2" fmla="*/ 1933852 w 1934592"/>
              <a:gd name="connsiteY2" fmla="*/ 743480 h 743480"/>
              <a:gd name="connsiteX3" fmla="*/ 0 w 1934592"/>
              <a:gd name="connsiteY3" fmla="*/ 743480 h 743480"/>
              <a:gd name="connsiteX0" fmla="*/ 0 w 5405761"/>
              <a:gd name="connsiteY0" fmla="*/ 734602 h 743480"/>
              <a:gd name="connsiteX1" fmla="*/ 5405761 w 5405761"/>
              <a:gd name="connsiteY1" fmla="*/ 0 h 743480"/>
              <a:gd name="connsiteX2" fmla="*/ 5405021 w 5405761"/>
              <a:gd name="connsiteY2" fmla="*/ 743480 h 743480"/>
              <a:gd name="connsiteX3" fmla="*/ 0 w 5405761"/>
              <a:gd name="connsiteY3" fmla="*/ 734602 h 743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05761" h="743480">
                <a:moveTo>
                  <a:pt x="0" y="734602"/>
                </a:moveTo>
                <a:lnTo>
                  <a:pt x="5405761" y="0"/>
                </a:lnTo>
                <a:cubicBezTo>
                  <a:pt x="5405514" y="247827"/>
                  <a:pt x="5405268" y="495653"/>
                  <a:pt x="5405021" y="743480"/>
                </a:cubicBezTo>
                <a:lnTo>
                  <a:pt x="0" y="734602"/>
                </a:lnTo>
                <a:close/>
              </a:path>
            </a:pathLst>
          </a:custGeom>
          <a:gradFill>
            <a:gsLst>
              <a:gs pos="100000">
                <a:srgbClr val="996600"/>
              </a:gs>
              <a:gs pos="51000">
                <a:schemeClr val="accent4">
                  <a:lumMod val="75000"/>
                </a:schemeClr>
              </a:gs>
              <a:gs pos="0">
                <a:srgbClr val="996600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70" name="Téglalap 69">
            <a:extLst>
              <a:ext uri="{FF2B5EF4-FFF2-40B4-BE49-F238E27FC236}">
                <a16:creationId xmlns:a16="http://schemas.microsoft.com/office/drawing/2014/main" id="{14647A30-E5FA-41E9-A1E2-C6938DD75DF2}"/>
              </a:ext>
            </a:extLst>
          </p:cNvPr>
          <p:cNvSpPr/>
          <p:nvPr/>
        </p:nvSpPr>
        <p:spPr>
          <a:xfrm>
            <a:off x="3286920" y="268544"/>
            <a:ext cx="1311578" cy="24218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2025. III. negyedév</a:t>
            </a:r>
            <a:endParaRPr lang="hu-HU" sz="10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Szövegdoboz 2">
            <a:extLst>
              <a:ext uri="{FF2B5EF4-FFF2-40B4-BE49-F238E27FC236}">
                <a16:creationId xmlns:a16="http://schemas.microsoft.com/office/drawing/2014/main" id="{7FB25B24-BDE3-3EC4-B3D1-9F6B59FC0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708" y="1405382"/>
            <a:ext cx="5546022" cy="5271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sz="1000" b="1" dirty="0">
                <a:latin typeface="Tahoma" panose="020B0604030504040204" pitchFamily="34" charset="0"/>
                <a:cs typeface="Times New Roman" panose="02020603050405020304" pitchFamily="18" charset="0"/>
              </a:rPr>
              <a:t>A hitelintézetek nem-pénzügyi vállalatok felé fennálló hitelállománya 242 milliárd forinttal bővült 2025 harmadik negyedévében, ezzel az éves növekedési ütem az előző negyedév végi 2,0 százalékról 4,1 százalékra emelkedett. </a:t>
            </a:r>
            <a:r>
              <a:rPr lang="hu-HU" sz="1000" dirty="0">
                <a:latin typeface="Tahoma" panose="020B0604030504040204" pitchFamily="34" charset="0"/>
                <a:cs typeface="Times New Roman" panose="02020603050405020304" pitchFamily="18" charset="0"/>
              </a:rPr>
              <a:t>A kkv-szektor hitelállománya az előzetes adatok alapján 4,8 százalékkal nőtt éves alapon. A hazai vállalati hitelállomány növekedési üteme európai uniós összehasonlításban a középmezőnyben helyezkedik el, meghaladva az EU átlagot, de elmaradva a visegrádi országok 7 százalékos átlagától.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sz="1000" b="1" dirty="0">
                <a:latin typeface="Tahoma" panose="020B0604030504040204" pitchFamily="34" charset="0"/>
                <a:cs typeface="Times New Roman" panose="02020603050405020304" pitchFamily="18" charset="0"/>
              </a:rPr>
              <a:t>A 2025 harmadik negyedévében kihelyezett 838 milliárd forint értékű új, nem folyószámla-jellegű vállalati hitelszerződés 5 százalékkal haladta meg az előző év azonos időszakának kibocsátását. </a:t>
            </a:r>
            <a:r>
              <a:rPr lang="hu-HU" sz="1000" dirty="0">
                <a:latin typeface="Tahoma" panose="020B0604030504040204" pitchFamily="34" charset="0"/>
                <a:cs typeface="Times New Roman" panose="02020603050405020304" pitchFamily="18" charset="0"/>
              </a:rPr>
              <a:t>A támogatott hitelek aránya 26 százalék volt az új – nem folyószámla-jellegű – szerződéskötéseken belül a harmadik negyedévben, a kkv-k esetében pedig 33 százalék volt ez az arány. A támogatott hitelek arányának 2025 harmadik negyedévében tapasztalt emelkedéséhez a Demján Sándor Program szerződéskötései érdemben hozzájárultak, megtörve a 2023 óta tapasztalt csökkenést.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sz="1000" b="1" dirty="0">
                <a:latin typeface="Tahoma" panose="020B0604030504040204" pitchFamily="34" charset="0"/>
                <a:cs typeface="Times New Roman" panose="02020603050405020304" pitchFamily="18" charset="0"/>
              </a:rPr>
              <a:t>Az </a:t>
            </a:r>
            <a:r>
              <a:rPr lang="hu-HU" sz="1000" b="1" dirty="0" err="1">
                <a:latin typeface="Tahoma" panose="020B0604030504040204" pitchFamily="34" charset="0"/>
                <a:cs typeface="Times New Roman" panose="02020603050405020304" pitchFamily="18" charset="0"/>
              </a:rPr>
              <a:t>árjellegű</a:t>
            </a:r>
            <a:r>
              <a:rPr lang="hu-HU" sz="1000" b="1" dirty="0">
                <a:latin typeface="Tahoma" panose="020B0604030504040204" pitchFamily="34" charset="0"/>
                <a:cs typeface="Times New Roman" panose="02020603050405020304" pitchFamily="18" charset="0"/>
              </a:rPr>
              <a:t> feltételeket tekintve </a:t>
            </a:r>
            <a:r>
              <a:rPr lang="hu-HU" sz="1000" dirty="0">
                <a:latin typeface="Tahoma" panose="020B0604030504040204" pitchFamily="34" charset="0"/>
                <a:cs typeface="Times New Roman" panose="02020603050405020304" pitchFamily="18" charset="0"/>
              </a:rPr>
              <a:t>a megvalósult, legfeljebb egy éves kamatperiódusú, piaci alapú ügyletek alapján a kisösszegű (</a:t>
            </a:r>
            <a:r>
              <a:rPr lang="hu-HU" sz="1000" dirty="0" err="1">
                <a:latin typeface="Tahoma" panose="020B0604030504040204" pitchFamily="34" charset="0"/>
                <a:cs typeface="Times New Roman" panose="02020603050405020304" pitchFamily="18" charset="0"/>
              </a:rPr>
              <a:t>max</a:t>
            </a:r>
            <a:r>
              <a:rPr lang="hu-HU" sz="1000" dirty="0">
                <a:latin typeface="Tahoma" panose="020B0604030504040204" pitchFamily="34" charset="0"/>
                <a:cs typeface="Times New Roman" panose="02020603050405020304" pitchFamily="18" charset="0"/>
              </a:rPr>
              <a:t>. 1 millió EUR hitelösszegű) forinthitelek 9,1 százalékos kamattal (2,6 százalékpontos felárral), míg a nagyösszegű (1 millió EUR hitelösszeg feletti) hitelek 8,2 százalékos kamatlábbal (1,7 százalékpontos felárral) kerültek szerződésre 2025 harmadik negyedévében.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sz="1000" b="1" dirty="0">
                <a:latin typeface="Tahoma" panose="020B0604030504040204" pitchFamily="34" charset="0"/>
                <a:cs typeface="Times New Roman" panose="02020603050405020304" pitchFamily="18" charset="0"/>
              </a:rPr>
              <a:t>Az MNB Hitelezési felmérésében résztvevő bankok a harmadik negyedévben változatlanul hagyták a vállalati hitelfeltételeket, melyeken a következő fél évben sem terveznek változtatni. </a:t>
            </a:r>
            <a:r>
              <a:rPr lang="hu-HU" sz="1000" dirty="0">
                <a:latin typeface="Tahoma" panose="020B0604030504040204" pitchFamily="34" charset="0"/>
                <a:cs typeface="Times New Roman" panose="02020603050405020304" pitchFamily="18" charset="0"/>
              </a:rPr>
              <a:t>A vállalati hitelkereslet harmadik negyedévi visszaesése 2025 negyedik és 2026 első negyedévében várhatóan növekedésbe fordul a finanszírozási igények emelkedése és a Széchenyi Kártya Program </a:t>
            </a:r>
            <a:r>
              <a:rPr lang="hu-HU" sz="1000" dirty="0" err="1">
                <a:latin typeface="Tahoma" panose="020B0604030504040204" pitchFamily="34" charset="0"/>
                <a:cs typeface="Times New Roman" panose="02020603050405020304" pitchFamily="18" charset="0"/>
              </a:rPr>
              <a:t>kamatainak</a:t>
            </a:r>
            <a:r>
              <a:rPr lang="hu-HU" sz="1000" dirty="0">
                <a:latin typeface="Tahoma" panose="020B0604030504040204" pitchFamily="34" charset="0"/>
                <a:cs typeface="Times New Roman" panose="02020603050405020304" pitchFamily="18" charset="0"/>
              </a:rPr>
              <a:t> október eleji csökkenése miatt, ugyanakkor a hosszú lejáratú, beruházási hitelkeresletben nem számítanak fordulatra a bankok.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B0AE93-178F-3278-A79A-164C2A4C25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50" y="710988"/>
            <a:ext cx="504000" cy="504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Kép 67">
            <a:extLst>
              <a:ext uri="{FF2B5EF4-FFF2-40B4-BE49-F238E27FC236}">
                <a16:creationId xmlns:a16="http://schemas.microsoft.com/office/drawing/2014/main" id="{0F351515-F0D9-5BBC-1524-F9C274F1A8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08" y="5412"/>
            <a:ext cx="672627" cy="64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2DE4F9-09ED-503F-CC1E-0626F34314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0246" y="985805"/>
            <a:ext cx="3503506" cy="262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CCF0B3D-9B0D-04D3-EE04-59F11050F6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06040" y="3827730"/>
            <a:ext cx="3331917" cy="26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474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4043</TotalTime>
  <Words>925</Words>
  <Application>Microsoft Office PowerPoint</Application>
  <PresentationFormat>A4 Paper (210x297 mm)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Tahoma Bold</vt:lpstr>
      <vt:lpstr>Wingdings</vt:lpstr>
      <vt:lpstr>Office-téma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Vajas Ákos</dc:creator>
  <cp:lastModifiedBy>Bereczki Ákos</cp:lastModifiedBy>
  <cp:revision>348</cp:revision>
  <cp:lastPrinted>2023-04-20T14:50:38Z</cp:lastPrinted>
  <dcterms:created xsi:type="dcterms:W3CDTF">2020-01-30T10:09:32Z</dcterms:created>
  <dcterms:modified xsi:type="dcterms:W3CDTF">2025-11-24T16:01:07Z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0d11092-50c9-4e74-84b5-b1af078dc3d0_Enabled">
    <vt:lpwstr>True</vt:lpwstr>
  </property>
  <property fmtid="{D5CDD505-2E9C-101B-9397-08002B2CF9AE}" pid="3" name="MSIP_Label_b0d11092-50c9-4e74-84b5-b1af078dc3d0_SiteId">
    <vt:lpwstr>97c01ef8-0264-4eef-9c08-fb4a9ba1c0db</vt:lpwstr>
  </property>
  <property fmtid="{D5CDD505-2E9C-101B-9397-08002B2CF9AE}" pid="4" name="MSIP_Label_b0d11092-50c9-4e74-84b5-b1af078dc3d0_Ref">
    <vt:lpwstr>https://api.informationprotection.azure.com/api/97c01ef8-0264-4eef-9c08-fb4a9ba1c0db</vt:lpwstr>
  </property>
  <property fmtid="{D5CDD505-2E9C-101B-9397-08002B2CF9AE}" pid="5" name="MSIP_Label_b0d11092-50c9-4e74-84b5-b1af078dc3d0_Owner">
    <vt:lpwstr>hajnalg@mnb.hu</vt:lpwstr>
  </property>
  <property fmtid="{D5CDD505-2E9C-101B-9397-08002B2CF9AE}" pid="6" name="MSIP_Label_b0d11092-50c9-4e74-84b5-b1af078dc3d0_SetDate">
    <vt:lpwstr>2020-02-04T16:04:17.9802288+01:00</vt:lpwstr>
  </property>
  <property fmtid="{D5CDD505-2E9C-101B-9397-08002B2CF9AE}" pid="7" name="MSIP_Label_b0d11092-50c9-4e74-84b5-b1af078dc3d0_Name">
    <vt:lpwstr>Protected</vt:lpwstr>
  </property>
  <property fmtid="{D5CDD505-2E9C-101B-9397-08002B2CF9AE}" pid="8" name="MSIP_Label_b0d11092-50c9-4e74-84b5-b1af078dc3d0_Application">
    <vt:lpwstr>Microsoft Azure Information Protection</vt:lpwstr>
  </property>
  <property fmtid="{D5CDD505-2E9C-101B-9397-08002B2CF9AE}" pid="9" name="MSIP_Label_b0d11092-50c9-4e74-84b5-b1af078dc3d0_Extended_MSFT_Method">
    <vt:lpwstr>Automatic</vt:lpwstr>
  </property>
  <property fmtid="{D5CDD505-2E9C-101B-9397-08002B2CF9AE}" pid="10" name="Sensitivity">
    <vt:lpwstr>Protected</vt:lpwstr>
  </property>
</Properties>
</file>