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4" r:id="rId1"/>
  </p:sldMasterIdLst>
  <p:notesMasterIdLst>
    <p:notesMasterId r:id="rId14"/>
  </p:notesMasterIdLst>
  <p:handoutMasterIdLst>
    <p:handoutMasterId r:id="rId15"/>
  </p:handoutMasterIdLst>
  <p:sldIdLst>
    <p:sldId id="260" r:id="rId2"/>
    <p:sldId id="261" r:id="rId3"/>
    <p:sldId id="262" r:id="rId4"/>
    <p:sldId id="263" r:id="rId5"/>
    <p:sldId id="264" r:id="rId6"/>
    <p:sldId id="265" r:id="rId7"/>
    <p:sldId id="266" r:id="rId8"/>
    <p:sldId id="267" r:id="rId9"/>
    <p:sldId id="268" r:id="rId10"/>
    <p:sldId id="271" r:id="rId11"/>
    <p:sldId id="269" r:id="rId12"/>
    <p:sldId id="272" r:id="rId13"/>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55">
          <p15:clr>
            <a:srgbClr val="A4A3A4"/>
          </p15:clr>
        </p15:guide>
        <p15:guide id="2" orient="horz" pos="663">
          <p15:clr>
            <a:srgbClr val="A4A3A4"/>
          </p15:clr>
        </p15:guide>
        <p15:guide id="3" pos="2880">
          <p15:clr>
            <a:srgbClr val="A4A3A4"/>
          </p15:clr>
        </p15:guide>
        <p15:guide id="4" pos="385">
          <p15:clr>
            <a:srgbClr val="A4A3A4"/>
          </p15:clr>
        </p15:guide>
        <p15:guide id="5" pos="532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teigervald"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92A"/>
    <a:srgbClr val="1E2452"/>
    <a:srgbClr val="92B93B"/>
    <a:srgbClr val="777063"/>
    <a:srgbClr val="A69F94"/>
    <a:srgbClr val="5DB4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1404" autoAdjust="0"/>
  </p:normalViewPr>
  <p:slideViewPr>
    <p:cSldViewPr>
      <p:cViewPr varScale="1">
        <p:scale>
          <a:sx n="43" d="100"/>
          <a:sy n="43" d="100"/>
        </p:scale>
        <p:origin x="1002" y="72"/>
      </p:cViewPr>
      <p:guideLst>
        <p:guide orient="horz" pos="255"/>
        <p:guide orient="horz" pos="663"/>
        <p:guide pos="2880"/>
        <p:guide pos="385"/>
        <p:guide pos="5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9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2175A8-35AC-46BC-970E-BB361A66CB6D}" type="datetimeFigureOut">
              <a:rPr lang="hu-HU" smtClean="0"/>
              <a:pPr/>
              <a:t>2017.06.09.</a:t>
            </a:fld>
            <a:endParaRPr lang="hu-H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80FDB01-46C1-4BF1-9E72-84EA817E09E0}" type="slidenum">
              <a:rPr lang="hu-HU" smtClean="0"/>
              <a:pPr/>
              <a:t>‹#›</a:t>
            </a:fld>
            <a:endParaRPr lang="hu-HU"/>
          </a:p>
        </p:txBody>
      </p:sp>
    </p:spTree>
    <p:extLst>
      <p:ext uri="{BB962C8B-B14F-4D97-AF65-F5344CB8AC3E}">
        <p14:creationId xmlns:p14="http://schemas.microsoft.com/office/powerpoint/2010/main" val="24332215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DC4DF4E-9F45-4956-AF27-4169F777B831}" type="datetimeFigureOut">
              <a:rPr lang="hu-HU"/>
              <a:pPr>
                <a:defRPr/>
              </a:pPr>
              <a:t>2017.06.09.</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E6176FD-5602-4B79-B069-B36BD1680ECD}" type="slidenum">
              <a:rPr lang="hu-HU"/>
              <a:pPr>
                <a:defRPr/>
              </a:pPr>
              <a:t>‹#›</a:t>
            </a:fld>
            <a:endParaRPr lang="hu-HU"/>
          </a:p>
        </p:txBody>
      </p:sp>
    </p:spTree>
    <p:extLst>
      <p:ext uri="{BB962C8B-B14F-4D97-AF65-F5344CB8AC3E}">
        <p14:creationId xmlns:p14="http://schemas.microsoft.com/office/powerpoint/2010/main" val="401097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baseline="0"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1</a:t>
            </a:fld>
            <a:endParaRPr lang="hu-HU"/>
          </a:p>
        </p:txBody>
      </p:sp>
    </p:spTree>
    <p:extLst>
      <p:ext uri="{BB962C8B-B14F-4D97-AF65-F5344CB8AC3E}">
        <p14:creationId xmlns:p14="http://schemas.microsoft.com/office/powerpoint/2010/main" val="35065984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baseline="0" dirty="0"/>
              <a:t>Az ellenőrző szabályok számszaki összefüggéseket vizsgálnak. A példában szereplő első hibaüzenet azt jelenti, hogy a mérlegben eltér az összes eszköz az összes forrástól. A második hibaüzenet pedig azt, hogy a 92B2101 során negatív érték szerepel közvetített szerződés darabszámnak az (e) oszlopban.</a:t>
            </a:r>
            <a:endParaRPr lang="hu-HU" dirty="0"/>
          </a:p>
        </p:txBody>
      </p:sp>
      <p:sp>
        <p:nvSpPr>
          <p:cNvPr id="4" name="Slide Number Placeholder 3"/>
          <p:cNvSpPr>
            <a:spLocks noGrp="1"/>
          </p:cNvSpPr>
          <p:nvPr>
            <p:ph type="sldNum" sz="quarter" idx="10"/>
          </p:nvPr>
        </p:nvSpPr>
        <p:spPr/>
        <p:txBody>
          <a:bodyPr/>
          <a:lstStyle/>
          <a:p>
            <a:pPr>
              <a:defRPr/>
            </a:pPr>
            <a:fld id="{6E6176FD-5602-4B79-B069-B36BD1680ECD}" type="slidenum">
              <a:rPr lang="hu-HU" smtClean="0"/>
              <a:pPr>
                <a:defRPr/>
              </a:pPr>
              <a:t>10</a:t>
            </a:fld>
            <a:endParaRPr lang="hu-HU"/>
          </a:p>
        </p:txBody>
      </p:sp>
    </p:spTree>
    <p:extLst>
      <p:ext uri="{BB962C8B-B14F-4D97-AF65-F5344CB8AC3E}">
        <p14:creationId xmlns:p14="http://schemas.microsoft.com/office/powerpoint/2010/main" val="4039476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A rendelet</a:t>
            </a:r>
            <a:r>
              <a:rPr lang="hu-HU" baseline="0" dirty="0"/>
              <a:t> szövege, az alkalmazott ellenőrző szabályok és az elérhetőségek megtalálhatók az MNB honlapján is a felügyelet/adatszolgáltatás/Hpt. szerinti független közvetítők lapon.</a:t>
            </a:r>
          </a:p>
          <a:p>
            <a:r>
              <a:rPr lang="hu-HU" baseline="0" dirty="0"/>
              <a:t>https://www.mnb.hu/felugyelet/adatszolgaltatas/hpt-szerinti-fuggetlen-kozvetitok</a:t>
            </a:r>
          </a:p>
          <a:p>
            <a:endParaRPr lang="hu-HU" baseline="0" dirty="0"/>
          </a:p>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11</a:t>
            </a:fld>
            <a:endParaRPr lang="hu-HU"/>
          </a:p>
        </p:txBody>
      </p:sp>
    </p:spTree>
    <p:extLst>
      <p:ext uri="{BB962C8B-B14F-4D97-AF65-F5344CB8AC3E}">
        <p14:creationId xmlns:p14="http://schemas.microsoft.com/office/powerpoint/2010/main" val="2585654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hu-HU" dirty="0"/>
              <a:t>A rendelet</a:t>
            </a:r>
            <a:r>
              <a:rPr lang="hu-HU" baseline="0" dirty="0"/>
              <a:t> főszövege tartalmazza az általános előírásokat. Felsorolja azokat a szervezeteket, amelyekre kiterjed a rendelet hatálya. 2017-től a Hpt. módosításának következtében a független közvetítők is rendszeresen adatszolgáltatást teljesítenek a felügyeletnek. Az adatszolgáltatási kötelezettség </a:t>
            </a:r>
            <a:r>
              <a:rPr lang="hu-HU" sz="1200" kern="1200" dirty="0">
                <a:solidFill>
                  <a:schemeClr val="tx1"/>
                </a:solidFill>
                <a:effectLst/>
                <a:latin typeface="+mn-lt"/>
                <a:ea typeface="+mn-ea"/>
                <a:cs typeface="+mn-cs"/>
              </a:rPr>
              <a:t>az MNB által kiadott tevékenységi engedélyről szóló határozat jogerőre emelkedésének napjától a tevékenységi engedély visszavonásáról szóló határozat jogerőre emelkedésének napjáig áll fenn.</a:t>
            </a:r>
          </a:p>
          <a:p>
            <a:pPr marL="0" marR="0" lvl="0" indent="0" algn="l" defTabSz="914400" rtl="0" eaLnBrk="0" fontAlgn="base" latinLnBrk="0" hangingPunct="0">
              <a:lnSpc>
                <a:spcPct val="100000"/>
              </a:lnSpc>
              <a:spcBef>
                <a:spcPct val="30000"/>
              </a:spcBef>
              <a:spcAft>
                <a:spcPct val="0"/>
              </a:spcAft>
              <a:buClrTx/>
              <a:buSzTx/>
              <a:buFontTx/>
              <a:buNone/>
              <a:tabLst/>
              <a:defRPr/>
            </a:pPr>
            <a:r>
              <a:rPr lang="hu-HU" sz="1200" kern="1200" dirty="0">
                <a:solidFill>
                  <a:schemeClr val="tx1"/>
                </a:solidFill>
                <a:effectLst/>
                <a:latin typeface="+mn-lt"/>
                <a:ea typeface="+mn-ea"/>
                <a:cs typeface="+mn-cs"/>
              </a:rPr>
              <a:t>A felügyeleti jelentések</a:t>
            </a:r>
            <a:r>
              <a:rPr lang="hu-HU" sz="1200" kern="1200" baseline="0" dirty="0">
                <a:solidFill>
                  <a:schemeClr val="tx1"/>
                </a:solidFill>
                <a:effectLst/>
                <a:latin typeface="+mn-lt"/>
                <a:ea typeface="+mn-ea"/>
                <a:cs typeface="+mn-cs"/>
              </a:rPr>
              <a:t> alapját az </a:t>
            </a:r>
            <a:r>
              <a:rPr lang="hu-HU" sz="1200" kern="1200" dirty="0">
                <a:solidFill>
                  <a:schemeClr val="tx1"/>
                </a:solidFill>
                <a:effectLst/>
                <a:latin typeface="+mn-lt"/>
                <a:ea typeface="+mn-ea"/>
                <a:cs typeface="+mn-cs"/>
              </a:rPr>
              <a:t>alkalmazott számviteli szabályozás szerint készített főkönyvi és analitikus nyilvántartások képezik, amely dokumentumokat a</a:t>
            </a:r>
            <a:r>
              <a:rPr lang="hu-HU" sz="1200" kern="1200" baseline="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jelentés esedékessége naptári évének utolsó napjától számított öt évig kell megőrizni. </a:t>
            </a:r>
          </a:p>
          <a:p>
            <a:pPr marL="0" marR="0" lvl="0" indent="0" algn="l" defTabSz="914400" rtl="0" eaLnBrk="0" fontAlgn="base" latinLnBrk="0" hangingPunct="0">
              <a:lnSpc>
                <a:spcPct val="100000"/>
              </a:lnSpc>
              <a:spcBef>
                <a:spcPct val="30000"/>
              </a:spcBef>
              <a:spcAft>
                <a:spcPct val="0"/>
              </a:spcAft>
              <a:buClrTx/>
              <a:buSzTx/>
              <a:buFontTx/>
              <a:buNone/>
              <a:tabLst/>
              <a:defRPr/>
            </a:pPr>
            <a:r>
              <a:rPr lang="hu-HU" sz="1200" kern="1200" dirty="0">
                <a:solidFill>
                  <a:schemeClr val="tx1"/>
                </a:solidFill>
                <a:effectLst/>
                <a:latin typeface="+mn-lt"/>
                <a:ea typeface="+mn-ea"/>
                <a:cs typeface="+mn-cs"/>
              </a:rPr>
              <a:t>A főszöveg tartalmazza az adatszolgáltatások</a:t>
            </a:r>
            <a:r>
              <a:rPr lang="hu-HU" sz="1200" kern="1200" baseline="0" dirty="0">
                <a:solidFill>
                  <a:schemeClr val="tx1"/>
                </a:solidFill>
                <a:effectLst/>
                <a:latin typeface="+mn-lt"/>
                <a:ea typeface="+mn-ea"/>
                <a:cs typeface="+mn-cs"/>
              </a:rPr>
              <a:t> teljesítésének technikai előírásait is.</a:t>
            </a:r>
          </a:p>
          <a:p>
            <a:pPr marL="0" marR="0" lvl="0" indent="0" algn="l" defTabSz="914400" rtl="0" eaLnBrk="0" fontAlgn="base" latinLnBrk="0" hangingPunct="0">
              <a:lnSpc>
                <a:spcPct val="100000"/>
              </a:lnSpc>
              <a:spcBef>
                <a:spcPct val="30000"/>
              </a:spcBef>
              <a:spcAft>
                <a:spcPct val="0"/>
              </a:spcAft>
              <a:buClrTx/>
              <a:buSzTx/>
              <a:buFontTx/>
              <a:buNone/>
              <a:tabLst/>
              <a:defRPr/>
            </a:pPr>
            <a:r>
              <a:rPr lang="hu-HU" sz="1200" kern="1200" baseline="0" dirty="0">
                <a:solidFill>
                  <a:schemeClr val="tx1"/>
                </a:solidFill>
                <a:effectLst/>
                <a:latin typeface="+mn-lt"/>
                <a:ea typeface="+mn-ea"/>
                <a:cs typeface="+mn-cs"/>
              </a:rPr>
              <a:t>Itt található az adatszolgáltatások javításának szabályozása is. Amennyiben a Felügyelet állapítja meg, hogy a jelentés javításra szorul, akkor 2 munkanapon belül kell megküldeni a javított jelentést. Amennyiben az adatszolgáltató tár fel a jelentésében a számviteli politikájában vagy egyéb módon meghatározott jelentős mértékű eltérést, akkor pedig az eltérés feltárásától számított 15 munkanapon belül kell megküldeni visszamenőlegesen is a javított jelentéseket. Javítás esetén a teljes jelentést újra kell küldeni módosító jelentésként, a rendelet első mellékletében előírt módon, a módosuló sorok utolsó oszlopát M betűvel jelölve.</a:t>
            </a:r>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2</a:t>
            </a:fld>
            <a:endParaRPr lang="hu-HU"/>
          </a:p>
        </p:txBody>
      </p:sp>
    </p:spTree>
    <p:extLst>
      <p:ext uri="{BB962C8B-B14F-4D97-AF65-F5344CB8AC3E}">
        <p14:creationId xmlns:p14="http://schemas.microsoft.com/office/powerpoint/2010/main" val="3100482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fontScale="92500"/>
          </a:bodyPr>
          <a:lstStyle/>
          <a:p>
            <a:r>
              <a:rPr lang="hu-HU" dirty="0"/>
              <a:t>Amely </a:t>
            </a:r>
            <a:r>
              <a:rPr lang="hu-HU" baseline="0" dirty="0"/>
              <a:t>első melléklet az általános kitöltési információkat tartalmazza. Itt találhatók a kapcsolódó jogszabályok felsorolása, a fogalmak törvényi hivatkozásokkal valamint az alkalmazott rövidítések.</a:t>
            </a:r>
          </a:p>
          <a:p>
            <a:r>
              <a:rPr lang="hu-HU" baseline="0" dirty="0"/>
              <a:t>Az általános formai követelményeket a melléklet 4.1-4.6 pontja tartalmazza.</a:t>
            </a:r>
          </a:p>
          <a:p>
            <a:r>
              <a:rPr lang="hu-HU" baseline="0" dirty="0"/>
              <a:t>A táblák megnevezés mezőibe nem lehet szöveget írni, a szöveges adatot tartalmazó cellákban vessző karakter nem használható. Az adatokat ezer forintban, egész számra kerekítve kell jelenteni.</a:t>
            </a:r>
          </a:p>
          <a:p>
            <a:r>
              <a:rPr lang="hu-HU" baseline="0" dirty="0"/>
              <a:t>A közvetítők jelentésének formai követelményét a 4.9 pont tartalmazza. Ez a rész az éves jelentéshez csatolandó szöveges jelentések (mérleg, </a:t>
            </a:r>
            <a:r>
              <a:rPr lang="hu-HU" baseline="0" dirty="0" err="1"/>
              <a:t>eredménykimutatás</a:t>
            </a:r>
            <a:r>
              <a:rPr lang="hu-HU" baseline="0" dirty="0"/>
              <a:t>, kiegészítő melléklet, kötelező vagy rendelkezésre álló könyvvizsgálói jelentés) formai követelményeit tartalmazza.</a:t>
            </a:r>
          </a:p>
          <a:p>
            <a:r>
              <a:rPr lang="hu-HU" baseline="0" dirty="0"/>
              <a:t>A szöveges mellékleteket </a:t>
            </a:r>
            <a:r>
              <a:rPr lang="hu-HU" baseline="0" dirty="0" err="1"/>
              <a:t>pdf</a:t>
            </a:r>
            <a:r>
              <a:rPr lang="hu-HU" baseline="0" dirty="0"/>
              <a:t> formátumban kell csatolni a dián is látható formátumban. Az első 8 számjegy az adatszolgáltató adószámának az első 8 számjegye, a törzsszáma. Ezt követi a vonatkozási idő vége, idén 20171231-e egybeírva pontok, kötőjelek nélkül, végül a melléklet megadott rövid neve. A fájlnév nem tartalmazhat szóközöket, az egyes elemeket aláhúzás karakterrel kell elválasztani egymástól.</a:t>
            </a:r>
          </a:p>
          <a:p>
            <a:r>
              <a:rPr lang="hu-HU" baseline="0" dirty="0"/>
              <a:t>Az általános tartalmi követelményeket az I. melléklet 5. pontja tartalmazza. Ez a pont olyan előírásokat tartalmaz, mint például</a:t>
            </a:r>
          </a:p>
          <a:p>
            <a:r>
              <a:rPr lang="hu-HU" baseline="0" dirty="0"/>
              <a:t>„</a:t>
            </a:r>
            <a:r>
              <a:rPr lang="hu-HU" sz="1200" kern="1200" dirty="0">
                <a:solidFill>
                  <a:schemeClr val="tx1"/>
                </a:solidFill>
                <a:effectLst/>
                <a:latin typeface="+mn-lt"/>
                <a:ea typeface="+mn-ea"/>
                <a:cs typeface="+mn-cs"/>
              </a:rPr>
              <a:t>Az érvényes számviteli jogszabályok szerint az adatszolgáltatónak saját magának kell az adatgyűjtését, analitikáját, nyilvántartását megszervezni és gondoskodni arról, hogy minden táblába csak bizonylattal alátámasztott, és az adatszolgáltató nyilvántartásaiban rögzített gazdasági eseményekről kerüljön be adat.”</a:t>
            </a:r>
            <a:endParaRPr lang="hu-HU" baseline="0" dirty="0"/>
          </a:p>
          <a:p>
            <a:endParaRPr lang="hu-HU" baseline="0" dirty="0"/>
          </a:p>
          <a:p>
            <a:endParaRPr lang="hu-HU" baseline="0" dirty="0"/>
          </a:p>
          <a:p>
            <a:endParaRPr lang="hu-HU" baseline="0" dirty="0"/>
          </a:p>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3</a:t>
            </a:fld>
            <a:endParaRPr lang="hu-HU"/>
          </a:p>
        </p:txBody>
      </p:sp>
    </p:spTree>
    <p:extLst>
      <p:ext uri="{BB962C8B-B14F-4D97-AF65-F5344CB8AC3E}">
        <p14:creationId xmlns:p14="http://schemas.microsoft.com/office/powerpoint/2010/main" val="3639287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Az</a:t>
            </a:r>
            <a:r>
              <a:rPr lang="hu-HU" baseline="0" dirty="0"/>
              <a:t> adatszolgáltatás keretében jelentett táblákat a 8., a táblák kitöltési útmutatóját a 9. melléklet tartalmazza.</a:t>
            </a:r>
          </a:p>
          <a:p>
            <a:r>
              <a:rPr lang="hu-HU" baseline="0" dirty="0"/>
              <a:t>A 8. mellékletben található egy összefoglaló táblázat a jelentendő táblákról, amely tartalmazza a táblakódokat, megnevezéseket, jelentési gyakoriságot és a beküldési határidőt. A táblák féléves illetve éves gyakoriságúak, az első jelentési határidő az idén június 30-i illetve első féléves adatokat tartalmazó jelentés, amelynek beküldés határideje július 28.</a:t>
            </a:r>
          </a:p>
          <a:p>
            <a:r>
              <a:rPr lang="hu-HU" baseline="0" dirty="0"/>
              <a:t>A 9. melléklet is tartalmaz egy rövid összefoglalót arról, hogy az általános kitöltési előírások hol találhatóak az I. mellékletben. Itt szerepel az is, hogy az eszköz-, forrás- illetve eredménytételek részletezése a számviteli törvény előírásai szerint történik, illetve a devizában nyilvántartott tételeket az éves beszámolóban meghatározott módszerrel és árfolyamon kell forintra váltani.</a:t>
            </a:r>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4</a:t>
            </a:fld>
            <a:endParaRPr lang="hu-HU"/>
          </a:p>
        </p:txBody>
      </p:sp>
    </p:spTree>
    <p:extLst>
      <p:ext uri="{BB962C8B-B14F-4D97-AF65-F5344CB8AC3E}">
        <p14:creationId xmlns:p14="http://schemas.microsoft.com/office/powerpoint/2010/main" val="3423821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fontScale="92500" lnSpcReduction="10000"/>
          </a:bodyPr>
          <a:lstStyle/>
          <a:p>
            <a:r>
              <a:rPr lang="hu-HU" dirty="0"/>
              <a:t>Az első a 92A tábla, amelyben</a:t>
            </a:r>
            <a:r>
              <a:rPr lang="hu-HU" baseline="0" dirty="0"/>
              <a:t> többféle információt is jelenteni kell. A tábla első két során kell jelenteni a kapcsolattartásra szolgáló e-mail címet valamint telefonszámot. </a:t>
            </a:r>
          </a:p>
          <a:p>
            <a:r>
              <a:rPr lang="hu-HU" baseline="0" dirty="0"/>
              <a:t>A tábla 3.-7. során kell jelenteni a felelősségbiztosítással kapcsolatos adatokat: ki a felelősségbiztosító, mi a díj rendezettség dátuma, hány káresemény történt a félév során és mekkora kárkifizetés történt a fedezetből.</a:t>
            </a:r>
          </a:p>
          <a:p>
            <a:pPr marL="0" marR="0" lvl="0" indent="0" algn="l" defTabSz="914400" rtl="0" eaLnBrk="0" fontAlgn="base" latinLnBrk="0" hangingPunct="0">
              <a:lnSpc>
                <a:spcPct val="100000"/>
              </a:lnSpc>
              <a:spcBef>
                <a:spcPct val="30000"/>
              </a:spcBef>
              <a:spcAft>
                <a:spcPct val="0"/>
              </a:spcAft>
              <a:buClrTx/>
              <a:buSzTx/>
              <a:buFontTx/>
              <a:buNone/>
              <a:tabLst/>
              <a:defRPr/>
            </a:pPr>
            <a:r>
              <a:rPr lang="hu-HU" dirty="0"/>
              <a:t>92A08-92A15 sorok</a:t>
            </a:r>
            <a:r>
              <a:rPr lang="hu-HU" baseline="0" dirty="0"/>
              <a:t> tartalmazzák a foglalkoztatottak létszámával kapcsolatos adatokat. A </a:t>
            </a:r>
            <a:r>
              <a:rPr lang="hu-HU" dirty="0"/>
              <a:t>(92A08-92A14) sorokon a pénzügyi szolgáltatási közvetítői tevékenységet végzők létszámát kell</a:t>
            </a:r>
            <a:r>
              <a:rPr lang="hu-HU" baseline="0" dirty="0"/>
              <a:t> megadni. Ezen belül a közvetlenül a közvetítővel munkaviszonyban álló, a közvetítő alvállalkozóival munkaviszonyban álló természetes személyek valamint a közvetítővel megbízási vagy munkavégzésre irányuló egyéb jogviszonyban álló jogi személyek, egyéni cégek és egyéni vállalkozók számát kell jelenteni. A </a:t>
            </a:r>
            <a:r>
              <a:rPr lang="hu-HU" dirty="0"/>
              <a:t>92A08-92A14 sorokon a nem pénzügyi szolgáltatási közvetítői tevékenységet</a:t>
            </a:r>
            <a:r>
              <a:rPr lang="hu-HU" baseline="0" dirty="0"/>
              <a:t> végzőket nem kell szerepeltetni. A </a:t>
            </a:r>
            <a:r>
              <a:rPr lang="hu-HU" dirty="0"/>
              <a:t>pénzügyi szolgáltatási közvetítői tevékenységet</a:t>
            </a:r>
            <a:r>
              <a:rPr lang="hu-HU" baseline="0" dirty="0"/>
              <a:t> végzőket viszont teljes és részmunkaidős foglalkoztatás esetében is jelenteni kell. A 92A15 soron kell az egyéb, például </a:t>
            </a:r>
            <a:r>
              <a:rPr lang="hu-HU" baseline="0" dirty="0" err="1"/>
              <a:t>Bszt</a:t>
            </a:r>
            <a:r>
              <a:rPr lang="hu-HU" baseline="0" dirty="0"/>
              <a:t>. szerinti közvetítői tevékenységet végző természetes személyek létszámát, összesítve a közvetlenül valamint az alvállalkozón keresztül foglalkoztatottakat is. Itt azokat a személyeket is fel kell tüntetni, amelyek a pénzügyi szolgáltatási közvetítői tevékenység mellett egyéb közvetítői tevékenységet is végeznek, így a táblában jelentett közvetítői alkalmazotti magasabb lehet a közvetítői tevékenységet végzők számánál.</a:t>
            </a:r>
          </a:p>
          <a:p>
            <a:pPr marL="0" marR="0" lvl="0" indent="0" algn="l" defTabSz="914400" rtl="0" eaLnBrk="0" fontAlgn="base" latinLnBrk="0" hangingPunct="0">
              <a:lnSpc>
                <a:spcPct val="100000"/>
              </a:lnSpc>
              <a:spcBef>
                <a:spcPct val="30000"/>
              </a:spcBef>
              <a:spcAft>
                <a:spcPct val="0"/>
              </a:spcAft>
              <a:buClrTx/>
              <a:buSzTx/>
              <a:buFontTx/>
              <a:buNone/>
              <a:tabLst/>
              <a:defRPr/>
            </a:pPr>
            <a:r>
              <a:rPr lang="hu-HU" dirty="0"/>
              <a:t>A 92A16- 92A24 sorokon egyéb, működéssel kapcsolatos információk szerepelnek. Például</a:t>
            </a:r>
            <a:r>
              <a:rPr lang="hu-HU" baseline="0" dirty="0"/>
              <a:t> jogosult-e pénzügyi intézménytől ügyfelet megillető, vagy az ügyféltől pénzügyi intézményt megillető pénz átvételére. Ezekre az eldöntendő kérdésekre igen válasz esetén 1-es számot, nem válasz esetén 0-át kell a tábla celláiba írni. De itt szerepel az ügyfelek által a tárgyfélév során szóban vagy írásban előterjesztett panaszok száma is.</a:t>
            </a:r>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5</a:t>
            </a:fld>
            <a:endParaRPr lang="hu-HU"/>
          </a:p>
        </p:txBody>
      </p:sp>
    </p:spTree>
    <p:extLst>
      <p:ext uri="{BB962C8B-B14F-4D97-AF65-F5344CB8AC3E}">
        <p14:creationId xmlns:p14="http://schemas.microsoft.com/office/powerpoint/2010/main" val="1771031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fontScale="85000" lnSpcReduction="10000"/>
          </a:bodyPr>
          <a:lstStyle/>
          <a:p>
            <a:r>
              <a:rPr lang="hu-HU" dirty="0"/>
              <a:t>Ebben a táblában</a:t>
            </a:r>
            <a:r>
              <a:rPr lang="hu-HU" baseline="0" dirty="0"/>
              <a:t> termékcsoportok és pénzügyi intézmények szerinti bontásban kell jelenteni a független közvetítői tevékenységből származó jutalékbevételeket. Az első sorban oszloponként az egyes termékcsoportokból származó összes jutalékbevételt kell szerepeltetni. Az alkuszok esetében csak az összesen sort kell kitölteni. A többi közvetítőnek pedig a további sorokban fel kell sorolni pénzügyi intézményenként a különböző termékcsoportokból származó jutalékbevételeket.</a:t>
            </a:r>
          </a:p>
          <a:p>
            <a:pPr marL="0" marR="0" lvl="0" indent="0" algn="l" defTabSz="914400" rtl="0" eaLnBrk="0" fontAlgn="base" latinLnBrk="0" hangingPunct="0">
              <a:lnSpc>
                <a:spcPct val="100000"/>
              </a:lnSpc>
              <a:spcBef>
                <a:spcPct val="30000"/>
              </a:spcBef>
              <a:spcAft>
                <a:spcPct val="0"/>
              </a:spcAft>
              <a:buClrTx/>
              <a:buSzTx/>
              <a:buFontTx/>
              <a:buNone/>
              <a:tabLst/>
              <a:defRPr/>
            </a:pPr>
            <a:r>
              <a:rPr lang="hu-HU" sz="1200" baseline="0" dirty="0"/>
              <a:t>A tábla ismétlősoros</a:t>
            </a:r>
            <a:r>
              <a:rPr lang="hu-HU" sz="1200" kern="1200" baseline="0" dirty="0">
                <a:solidFill>
                  <a:schemeClr val="tx1"/>
                </a:solidFill>
                <a:effectLst/>
                <a:latin typeface="+mn-lt"/>
                <a:ea typeface="+mn-ea"/>
                <a:cs typeface="+mn-cs"/>
              </a:rPr>
              <a:t>, a</a:t>
            </a:r>
            <a:r>
              <a:rPr lang="hu-HU" sz="1200" kern="1200" dirty="0">
                <a:solidFill>
                  <a:schemeClr val="tx1"/>
                </a:solidFill>
                <a:effectLst/>
                <a:latin typeface="+mn-lt"/>
                <a:ea typeface="+mn-ea"/>
                <a:cs typeface="+mn-cs"/>
              </a:rPr>
              <a:t> „Sorkód” rovatban a 99-cel végződő</a:t>
            </a:r>
            <a:r>
              <a:rPr lang="hu-HU" sz="1200" kern="1200" baseline="0" dirty="0">
                <a:solidFill>
                  <a:schemeClr val="tx1"/>
                </a:solidFill>
                <a:effectLst/>
                <a:latin typeface="+mn-lt"/>
                <a:ea typeface="+mn-ea"/>
                <a:cs typeface="+mn-cs"/>
              </a:rPr>
              <a:t> sor</a:t>
            </a:r>
            <a:r>
              <a:rPr lang="hu-HU" sz="1200" kern="1200" dirty="0">
                <a:solidFill>
                  <a:schemeClr val="tx1"/>
                </a:solidFill>
                <a:effectLst/>
                <a:latin typeface="+mn-lt"/>
                <a:ea typeface="+mn-ea"/>
                <a:cs typeface="+mn-cs"/>
              </a:rPr>
              <a:t> a maximum sort jelöli. Az első kód adott, de a közvetítőnek a szükséges sorokat (annak függvényében, hogy hány pénzügyi intézménytől volt jutalékbevétele) számoznia kell a megadott első kódtól kezdődően, a többi sor törlendő.</a:t>
            </a:r>
          </a:p>
          <a:p>
            <a:endParaRPr lang="hu-HU" baseline="0" dirty="0"/>
          </a:p>
          <a:p>
            <a:r>
              <a:rPr lang="hu-HU" dirty="0"/>
              <a:t>A pénzügyi intézményeket az első két oszlopban kell azonosítani az</a:t>
            </a:r>
            <a:r>
              <a:rPr lang="hu-HU" baseline="0" dirty="0"/>
              <a:t> aktuális nevükkel valamint a törzsszámukkal, az adószámuk első 8 számjegyével az </a:t>
            </a:r>
            <a:r>
              <a:rPr lang="hu-HU" sz="1200" kern="1200" dirty="0">
                <a:solidFill>
                  <a:schemeClr val="tx1"/>
                </a:solidFill>
                <a:effectLst/>
                <a:latin typeface="+mn-lt"/>
                <a:ea typeface="+mn-ea"/>
                <a:cs typeface="+mn-cs"/>
              </a:rPr>
              <a:t>MNB internetes honlapján a Felügyelet/Engedélyezés és intézményfelügyelés/ Piaci szereplők keresése/ Általános kereső menüpont alatt található adatbázis alapján</a:t>
            </a:r>
            <a:r>
              <a:rPr lang="hu-HU" baseline="0" dirty="0"/>
              <a:t>. </a:t>
            </a:r>
          </a:p>
          <a:p>
            <a:r>
              <a:rPr lang="hu-HU" baseline="0" dirty="0"/>
              <a:t>http://alk.mnb.hu/bal_menu/piaci_szereplok/kereso/kereses</a:t>
            </a:r>
          </a:p>
          <a:p>
            <a:r>
              <a:rPr lang="hu-HU" baseline="0" dirty="0"/>
              <a:t>A kereső elérhetősége hivatkozásként szerepel a dián. Határon átnyúló tevékenységet végzők esetében a törzsszám 8.</a:t>
            </a:r>
          </a:p>
          <a:p>
            <a:r>
              <a:rPr lang="hu-HU" baseline="0" dirty="0"/>
              <a:t>A 3-13 oszlopok tartalmazzák termékcsoportonként a tárgyfélévre járó szerzési jutalékot, a 14-24 oszlopokban pedig a fenntartási jutalékot. A kitöltési útmutató szövegében a 3-13 oszlopokra vonatkozóan is szerepel a fenntartási jutalék, azonban azt a tábla oszlopának megnevezésének megfelelően csak a 14-24. oszlopokban kell jelenteni. A kitöltési útmutatót jövőre javítjuk.</a:t>
            </a:r>
          </a:p>
          <a:p>
            <a:r>
              <a:rPr lang="hu-HU" baseline="0" dirty="0"/>
              <a:t>A 25-35. oszlopokban a tárgyfélévben kiszámlázott, azonban a tárgyfélévben be nem folyt jutalék összegét kell jelenteni.</a:t>
            </a:r>
          </a:p>
          <a:p>
            <a:r>
              <a:rPr lang="hu-HU" baseline="0" dirty="0"/>
              <a:t>A 36-46. oszlopokban a tárgyidőszakban a pénzügyi intézmények felé kiszámlázott azon tételeket, amelyeket a pénzügyi intézmény visszakövetelt. Ezeket a tételeket bruttó módon kell megjeleníteni.</a:t>
            </a:r>
          </a:p>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6</a:t>
            </a:fld>
            <a:endParaRPr lang="hu-HU"/>
          </a:p>
        </p:txBody>
      </p:sp>
    </p:spTree>
    <p:extLst>
      <p:ext uri="{BB962C8B-B14F-4D97-AF65-F5344CB8AC3E}">
        <p14:creationId xmlns:p14="http://schemas.microsoft.com/office/powerpoint/2010/main" val="2794604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A következő tábla</a:t>
            </a:r>
            <a:r>
              <a:rPr lang="hu-HU" baseline="0" dirty="0"/>
              <a:t> a </a:t>
            </a:r>
            <a:r>
              <a:rPr lang="hu-HU" sz="1200" dirty="0"/>
              <a:t>92B1B A Hpt. szerinti független közvetítő egyéb tevékenységéből származó bevételei. Ebben a táblában m</a:t>
            </a:r>
            <a:r>
              <a:rPr lang="hu-HU" dirty="0"/>
              <a:t>inden olyan egyéb bevételt kell jelenteni, amely a független közvetítői tevékenységhez kapcsolódóan vagy attól függetlenül, részét képezi az </a:t>
            </a:r>
            <a:r>
              <a:rPr lang="hu-HU" dirty="0" err="1"/>
              <a:t>Eredménykimutatás</a:t>
            </a:r>
            <a:r>
              <a:rPr lang="hu-HU" dirty="0"/>
              <a:t> (92E tábla) „Értékesítés nettó árbevétele összesen” során szereplő összegnek. A 92B1B02-92B1B03,  </a:t>
            </a:r>
            <a:r>
              <a:rPr lang="hu-HU" b="1" dirty="0"/>
              <a:t>Hpt. szerinti függő közvetítői tevékenység </a:t>
            </a:r>
            <a:r>
              <a:rPr lang="hu-HU" dirty="0"/>
              <a:t>és az  </a:t>
            </a:r>
            <a:r>
              <a:rPr lang="hu-HU" b="1" dirty="0"/>
              <a:t>ebből követeléskezelés, behajtás</a:t>
            </a:r>
            <a:r>
              <a:rPr lang="hu-HU" dirty="0"/>
              <a:t> sort alkuszoknak</a:t>
            </a:r>
            <a:r>
              <a:rPr lang="hu-HU" baseline="0" dirty="0"/>
              <a:t> nem kell tölteniük.</a:t>
            </a:r>
            <a:endParaRPr lang="hu-HU" dirty="0"/>
          </a:p>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7</a:t>
            </a:fld>
            <a:endParaRPr lang="hu-HU"/>
          </a:p>
        </p:txBody>
      </p:sp>
    </p:spTree>
    <p:extLst>
      <p:ext uri="{BB962C8B-B14F-4D97-AF65-F5344CB8AC3E}">
        <p14:creationId xmlns:p14="http://schemas.microsoft.com/office/powerpoint/2010/main" val="4045621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r>
              <a:rPr lang="hu-HU" dirty="0"/>
              <a:t>A 92B2 </a:t>
            </a:r>
            <a:r>
              <a:rPr lang="hu-HU" sz="1200" b="1" dirty="0"/>
              <a:t>Hpt. szerinti független közvetítői tevékenységből származó szerződések száma, értéke </a:t>
            </a:r>
            <a:r>
              <a:rPr lang="hu-HU" sz="1200" dirty="0"/>
              <a:t>tábla</a:t>
            </a:r>
            <a:r>
              <a:rPr lang="hu-HU" sz="1200" baseline="0" dirty="0"/>
              <a:t> hasonló felépítésű a jutalékbevételeket tartalmazó 92B1A táblához.</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hu-HU" sz="1200" kern="1200" dirty="0">
              <a:solidFill>
                <a:schemeClr val="tx1"/>
              </a:solidFill>
              <a:effectLst/>
              <a:latin typeface="+mn-lt"/>
              <a:ea typeface="+mn-ea"/>
              <a:cs typeface="+mn-cs"/>
            </a:endParaRPr>
          </a:p>
          <a:p>
            <a:r>
              <a:rPr lang="hu-HU" sz="1200" baseline="0" dirty="0"/>
              <a:t>A 92B21 összesen és az alábontó sorain kell bemutatni összesen és pénzügyi intézményenként a tárgyfélévben folyósított szerződések darabszámát és értékét.</a:t>
            </a:r>
          </a:p>
          <a:p>
            <a:r>
              <a:rPr lang="hu-HU" sz="1200" baseline="0" dirty="0"/>
              <a:t>A 92B22 összesen és alábontó sorain pedig azoknak a szerződéseknek a darabszámát és értékét szükséges jelenteni, amelyek a félév végén még élő szerződés. Ezek azok a szerződések, amelyek utén a közvetítő fenntartási jutalékot kaphat.</a:t>
            </a:r>
          </a:p>
          <a:p>
            <a:endParaRPr lang="hu-HU" sz="1200" baseline="0" dirty="0"/>
          </a:p>
          <a:p>
            <a:r>
              <a:rPr lang="hu-HU" sz="1200" baseline="0" dirty="0"/>
              <a:t>A darabszám adatokat a 3-13, az érték adatokat pedig a 14-24 számú oszlopok tartalmazzák. A szerződések értéke oszlopokban a szerződések eredeti értéket kell feltüntetni.</a:t>
            </a:r>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8</a:t>
            </a:fld>
            <a:endParaRPr lang="hu-HU"/>
          </a:p>
        </p:txBody>
      </p:sp>
    </p:spTree>
    <p:extLst>
      <p:ext uri="{BB962C8B-B14F-4D97-AF65-F5344CB8AC3E}">
        <p14:creationId xmlns:p14="http://schemas.microsoft.com/office/powerpoint/2010/main" val="205690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A mérleget és az </a:t>
            </a:r>
            <a:r>
              <a:rPr lang="hu-HU" dirty="0" err="1"/>
              <a:t>eredménykimutatást</a:t>
            </a:r>
            <a:r>
              <a:rPr lang="hu-HU" dirty="0"/>
              <a:t> évente</a:t>
            </a:r>
            <a:r>
              <a:rPr lang="hu-HU" baseline="0" dirty="0"/>
              <a:t> kell jelenteni. Először az idei évről 2018.05.31-i határidővel. A táblákat a beszámolóval egyezően kell kitölteni. Az egyszerűsített éves beszámolót készítők a mérleg és </a:t>
            </a:r>
            <a:r>
              <a:rPr lang="hu-HU" baseline="0" dirty="0" err="1"/>
              <a:t>erdménykimutatás</a:t>
            </a:r>
            <a:r>
              <a:rPr lang="hu-HU" baseline="0" dirty="0"/>
              <a:t> betűvel és római számokkal jelzett sorait kell kitölteniük, a dián szereplő táblarészből 1. és 2. sort, az arab számokkal jelölt 3. és 4. sort pedig nem. </a:t>
            </a:r>
          </a:p>
          <a:p>
            <a:r>
              <a:rPr lang="hu-HU" baseline="0" dirty="0"/>
              <a:t>Amennyiben a közvetítő már más tevékenysége kapcsán (pl. biztosításközvetítők) már beküldte a mérlegét és </a:t>
            </a:r>
            <a:r>
              <a:rPr lang="hu-HU" baseline="0" dirty="0" err="1"/>
              <a:t>eredménykimtatását</a:t>
            </a:r>
            <a:r>
              <a:rPr lang="hu-HU" baseline="0" dirty="0"/>
              <a:t>, akkor nem kell újra beküldenie.</a:t>
            </a:r>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9</a:t>
            </a:fld>
            <a:endParaRPr lang="hu-HU"/>
          </a:p>
        </p:txBody>
      </p:sp>
    </p:spTree>
    <p:extLst>
      <p:ext uri="{BB962C8B-B14F-4D97-AF65-F5344CB8AC3E}">
        <p14:creationId xmlns:p14="http://schemas.microsoft.com/office/powerpoint/2010/main" val="1995394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3800"/>
            </a:lvl1pPr>
          </a:lstStyle>
          <a:p>
            <a:r>
              <a:rPr lang="en-US"/>
              <a:t>Click to edit Master title style</a:t>
            </a:r>
            <a:endParaRPr lang="hu-HU"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hu-HU" dirty="0"/>
          </a:p>
        </p:txBody>
      </p:sp>
      <p:sp>
        <p:nvSpPr>
          <p:cNvPr id="8" name="Footer Placeholder 7"/>
          <p:cNvSpPr>
            <a:spLocks noGrp="1"/>
          </p:cNvSpPr>
          <p:nvPr>
            <p:ph type="ftr" sz="quarter" idx="11"/>
          </p:nvPr>
        </p:nvSpPr>
        <p:spPr/>
        <p:txBody>
          <a:bodyPr/>
          <a:lstStyle/>
          <a:p>
            <a:pPr>
              <a:defRPr/>
            </a:pPr>
            <a:r>
              <a:rPr lang="hu-HU" dirty="0"/>
              <a:t>Magyar Nemzeti Bank</a:t>
            </a:r>
          </a:p>
        </p:txBody>
      </p:sp>
      <p:sp>
        <p:nvSpPr>
          <p:cNvPr id="9" name="Slide Number Placeholder 8"/>
          <p:cNvSpPr>
            <a:spLocks noGrp="1"/>
          </p:cNvSpPr>
          <p:nvPr>
            <p:ph type="sldNum" sz="quarter" idx="12"/>
          </p:nvPr>
        </p:nvSpPr>
        <p:spPr/>
        <p:txBody>
          <a:bodyPr/>
          <a:lstStyle>
            <a:lvl1pPr>
              <a:defRPr sz="1100"/>
            </a:lvl1pPr>
          </a:lstStyle>
          <a:p>
            <a:pPr>
              <a:defRPr/>
            </a:pPr>
            <a:fld id="{0401AEF3-AFFE-433D-8A34-08D966C25545}" type="slidenum">
              <a:rPr lang="hu-HU" smtClean="0"/>
              <a:pPr>
                <a:defRPr/>
              </a:pPr>
              <a:t>‹#›</a:t>
            </a:fld>
            <a:endParaRPr lang="hu-HU" dirty="0"/>
          </a:p>
        </p:txBody>
      </p:sp>
      <p:sp>
        <p:nvSpPr>
          <p:cNvPr id="5" name="Text Placeholder 4"/>
          <p:cNvSpPr>
            <a:spLocks noGrp="1"/>
          </p:cNvSpPr>
          <p:nvPr>
            <p:ph type="body" sz="quarter" idx="13" hasCustomPrompt="1"/>
          </p:nvPr>
        </p:nvSpPr>
        <p:spPr>
          <a:xfrm>
            <a:off x="7443788" y="6356350"/>
            <a:ext cx="1700212" cy="365125"/>
          </a:xfrm>
        </p:spPr>
        <p:txBody>
          <a:bodyPr anchor="ctr">
            <a:noAutofit/>
          </a:bodyPr>
          <a:lstStyle>
            <a:lvl1pPr marL="0" indent="0" algn="r">
              <a:buNone/>
              <a:defRPr sz="1100"/>
            </a:lvl1pPr>
            <a:lvl2pPr>
              <a:defRPr sz="1100"/>
            </a:lvl2pPr>
            <a:lvl3pPr>
              <a:defRPr sz="1100"/>
            </a:lvl3pPr>
            <a:lvl4pPr>
              <a:defRPr sz="1100"/>
            </a:lvl4pPr>
            <a:lvl5pPr>
              <a:defRPr sz="1100"/>
            </a:lvl5pPr>
          </a:lstStyle>
          <a:p>
            <a:pPr lvl="0"/>
            <a:r>
              <a:rPr lang="hu-HU" dirty="0"/>
              <a:t>Forrás:</a:t>
            </a:r>
          </a:p>
        </p:txBody>
      </p:sp>
    </p:spTree>
    <p:extLst>
      <p:ext uri="{BB962C8B-B14F-4D97-AF65-F5344CB8AC3E}">
        <p14:creationId xmlns:p14="http://schemas.microsoft.com/office/powerpoint/2010/main" val="322221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yitólap logóv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907703" y="365127"/>
            <a:ext cx="6630363" cy="615602"/>
          </a:xfrm>
        </p:spPr>
        <p:txBody>
          <a:bodyPr/>
          <a:lstStyle>
            <a:lvl1pPr>
              <a:defRPr/>
            </a:lvl1pPr>
          </a:lstStyle>
          <a:p>
            <a:r>
              <a:rPr lang="hu-HU" dirty="0"/>
              <a:t>Előadás címe</a:t>
            </a:r>
          </a:p>
        </p:txBody>
      </p:sp>
      <p:sp>
        <p:nvSpPr>
          <p:cNvPr id="3" name="Content Placeholder 2"/>
          <p:cNvSpPr>
            <a:spLocks noGrp="1"/>
          </p:cNvSpPr>
          <p:nvPr>
            <p:ph idx="1" hasCustomPrompt="1"/>
          </p:nvPr>
        </p:nvSpPr>
        <p:spPr>
          <a:xfrm>
            <a:off x="1907702" y="2131959"/>
            <a:ext cx="6630364" cy="368904"/>
          </a:xfrm>
        </p:spPr>
        <p:txBody>
          <a:bodyPr>
            <a:noAutofit/>
          </a:bodyPr>
          <a:lstStyle>
            <a:lvl1pPr marL="0" indent="0">
              <a:buNone/>
              <a:defRPr sz="2100" baseline="0"/>
            </a:lvl1pPr>
          </a:lstStyle>
          <a:p>
            <a:pPr lvl="0"/>
            <a:r>
              <a:rPr lang="hu-HU" dirty="0"/>
              <a:t>Helyszín</a:t>
            </a:r>
          </a:p>
        </p:txBody>
      </p:sp>
      <p:sp>
        <p:nvSpPr>
          <p:cNvPr id="7" name="Content Placeholder 2"/>
          <p:cNvSpPr>
            <a:spLocks noGrp="1"/>
          </p:cNvSpPr>
          <p:nvPr>
            <p:ph idx="10" hasCustomPrompt="1"/>
          </p:nvPr>
        </p:nvSpPr>
        <p:spPr>
          <a:xfrm>
            <a:off x="1907702" y="980729"/>
            <a:ext cx="6630364" cy="720080"/>
          </a:xfrm>
        </p:spPr>
        <p:txBody>
          <a:bodyPr>
            <a:noAutofit/>
          </a:bodyPr>
          <a:lstStyle>
            <a:lvl1pPr marL="0" indent="0">
              <a:buNone/>
              <a:defRPr sz="2100" b="0" baseline="0">
                <a:solidFill>
                  <a:schemeClr val="bg2"/>
                </a:solidFill>
              </a:defRPr>
            </a:lvl1pPr>
          </a:lstStyle>
          <a:p>
            <a:pPr lvl="0"/>
            <a:r>
              <a:rPr lang="hu-HU" dirty="0"/>
              <a:t>Előadó neve</a:t>
            </a:r>
          </a:p>
          <a:p>
            <a:pPr lvl="0"/>
            <a:r>
              <a:rPr lang="hu-HU" dirty="0"/>
              <a:t>Titulusa</a:t>
            </a:r>
          </a:p>
        </p:txBody>
      </p:sp>
      <p:sp>
        <p:nvSpPr>
          <p:cNvPr id="8" name="Content Placeholder 2"/>
          <p:cNvSpPr>
            <a:spLocks noGrp="1"/>
          </p:cNvSpPr>
          <p:nvPr>
            <p:ph idx="14" hasCustomPrompt="1"/>
          </p:nvPr>
        </p:nvSpPr>
        <p:spPr>
          <a:xfrm>
            <a:off x="1907404" y="2539464"/>
            <a:ext cx="6630364" cy="400734"/>
          </a:xfrm>
        </p:spPr>
        <p:txBody>
          <a:bodyPr>
            <a:normAutofit/>
          </a:bodyPr>
          <a:lstStyle>
            <a:lvl1pPr marL="0" indent="0">
              <a:buNone/>
              <a:defRPr sz="2100" baseline="0"/>
            </a:lvl1pPr>
          </a:lstStyle>
          <a:p>
            <a:pPr lvl="0"/>
            <a:r>
              <a:rPr lang="hu-HU" dirty="0"/>
              <a:t>Dátum</a:t>
            </a:r>
          </a:p>
        </p:txBody>
      </p:sp>
    </p:spTree>
    <p:extLst>
      <p:ext uri="{BB962C8B-B14F-4D97-AF65-F5344CB8AC3E}">
        <p14:creationId xmlns:p14="http://schemas.microsoft.com/office/powerpoint/2010/main" val="220883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loldal">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453689" cy="759189"/>
          </a:xfrm>
        </p:spPr>
        <p:txBody>
          <a:bodyPr/>
          <a:lstStyle/>
          <a:p>
            <a:r>
              <a:rPr lang="en-US"/>
              <a:t>Click to edit Master title style</a:t>
            </a:r>
            <a:endParaRPr lang="hu-HU" dirty="0"/>
          </a:p>
        </p:txBody>
      </p:sp>
      <p:sp>
        <p:nvSpPr>
          <p:cNvPr id="3" name="Content Placeholder 2"/>
          <p:cNvSpPr>
            <a:spLocks noGrp="1"/>
          </p:cNvSpPr>
          <p:nvPr>
            <p:ph idx="1"/>
          </p:nvPr>
        </p:nvSpPr>
        <p:spPr>
          <a:xfrm>
            <a:off x="651367" y="2060849"/>
            <a:ext cx="7886700" cy="4176464"/>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idx="10"/>
          </p:nvPr>
        </p:nvSpPr>
        <p:spPr>
          <a:xfrm>
            <a:off x="651366" y="1388651"/>
            <a:ext cx="7886700" cy="576063"/>
          </a:xfrm>
        </p:spPr>
        <p:txBody>
          <a:bodyPr/>
          <a:lstStyle>
            <a:lvl1pPr marL="0" indent="0">
              <a:buNone/>
              <a:defRPr>
                <a:solidFill>
                  <a:schemeClr val="bg2"/>
                </a:solidFill>
              </a:defRPr>
            </a:lvl1pPr>
          </a:lstStyle>
          <a:p>
            <a:pPr lvl="0"/>
            <a:r>
              <a:rPr lang="en-US"/>
              <a:t>Edit Master text styles</a:t>
            </a:r>
          </a:p>
        </p:txBody>
      </p:sp>
      <p:cxnSp>
        <p:nvCxnSpPr>
          <p:cNvPr id="9" name="Straight Connector 8"/>
          <p:cNvCxnSpPr/>
          <p:nvPr userDrawn="1"/>
        </p:nvCxnSpPr>
        <p:spPr>
          <a:xfrm>
            <a:off x="1187624" y="1124316"/>
            <a:ext cx="7956376" cy="0"/>
          </a:xfrm>
          <a:prstGeom prst="line">
            <a:avLst/>
          </a:prstGeom>
          <a:ln w="28575">
            <a:solidFill>
              <a:srgbClr val="1E245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2"/>
          </p:nvPr>
        </p:nvSpPr>
        <p:spPr/>
        <p:txBody>
          <a:bodyPr/>
          <a:lstStyle/>
          <a:p>
            <a:pPr>
              <a:defRPr/>
            </a:pPr>
            <a:r>
              <a:rPr lang="hu-HU" dirty="0"/>
              <a:t>Magyar Nemzeti Bank</a:t>
            </a:r>
          </a:p>
        </p:txBody>
      </p:sp>
      <p:sp>
        <p:nvSpPr>
          <p:cNvPr id="6" name="Slide Number Placeholder 5"/>
          <p:cNvSpPr>
            <a:spLocks noGrp="1"/>
          </p:cNvSpPr>
          <p:nvPr>
            <p:ph type="sldNum" sz="quarter" idx="13"/>
          </p:nvPr>
        </p:nvSpPr>
        <p:spPr/>
        <p:txBody>
          <a:bodyPr/>
          <a:lstStyle>
            <a:lvl1pPr>
              <a:defRPr sz="1100"/>
            </a:lvl1pPr>
          </a:lstStyle>
          <a:p>
            <a:pPr>
              <a:defRPr/>
            </a:pPr>
            <a:fld id="{0401AEF3-AFFE-433D-8A34-08D966C25545}" type="slidenum">
              <a:rPr lang="hu-HU" smtClean="0"/>
              <a:pPr>
                <a:defRPr/>
              </a:pPr>
              <a:t>‹#›</a:t>
            </a:fld>
            <a:endParaRPr lang="hu-HU" dirty="0"/>
          </a:p>
        </p:txBody>
      </p:sp>
      <p:sp>
        <p:nvSpPr>
          <p:cNvPr id="10" name="Text Placeholder 4"/>
          <p:cNvSpPr>
            <a:spLocks noGrp="1"/>
          </p:cNvSpPr>
          <p:nvPr>
            <p:ph type="body" sz="quarter" idx="14" hasCustomPrompt="1"/>
          </p:nvPr>
        </p:nvSpPr>
        <p:spPr>
          <a:xfrm>
            <a:off x="7443788" y="6356350"/>
            <a:ext cx="1700212" cy="365125"/>
          </a:xfrm>
        </p:spPr>
        <p:txBody>
          <a:bodyPr anchor="ctr">
            <a:noAutofit/>
          </a:bodyPr>
          <a:lstStyle>
            <a:lvl1pPr marL="0" indent="0" algn="r">
              <a:buNone/>
              <a:defRPr sz="1100"/>
            </a:lvl1pPr>
            <a:lvl2pPr>
              <a:defRPr sz="1100"/>
            </a:lvl2pPr>
            <a:lvl3pPr>
              <a:defRPr sz="1100"/>
            </a:lvl3pPr>
            <a:lvl4pPr>
              <a:defRPr sz="1100"/>
            </a:lvl4pPr>
            <a:lvl5pPr>
              <a:defRPr sz="1100"/>
            </a:lvl5pPr>
          </a:lstStyle>
          <a:p>
            <a:pPr lvl="0"/>
            <a:r>
              <a:rPr lang="hu-HU" dirty="0"/>
              <a:t>Forrás: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132054"/>
            <a:ext cx="873224" cy="873224"/>
          </a:xfrm>
          <a:prstGeom prst="rect">
            <a:avLst/>
          </a:prstGeom>
        </p:spPr>
      </p:pic>
    </p:spTree>
    <p:extLst>
      <p:ext uri="{BB962C8B-B14F-4D97-AF65-F5344CB8AC3E}">
        <p14:creationId xmlns:p14="http://schemas.microsoft.com/office/powerpoint/2010/main" val="4212558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loldal 2">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485331" cy="759189"/>
          </a:xfrm>
        </p:spPr>
        <p:txBody>
          <a:bodyPr/>
          <a:lstStyle/>
          <a:p>
            <a:r>
              <a:rPr lang="en-US"/>
              <a:t>Click to edit Master title style</a:t>
            </a:r>
            <a:endParaRPr lang="hu-HU" dirty="0"/>
          </a:p>
        </p:txBody>
      </p:sp>
      <p:sp>
        <p:nvSpPr>
          <p:cNvPr id="3" name="Content Placeholder 2"/>
          <p:cNvSpPr>
            <a:spLocks noGrp="1"/>
          </p:cNvSpPr>
          <p:nvPr>
            <p:ph idx="1"/>
          </p:nvPr>
        </p:nvSpPr>
        <p:spPr>
          <a:xfrm>
            <a:off x="651367" y="1268761"/>
            <a:ext cx="7886700" cy="4968552"/>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5" name="Footer Placeholder 4"/>
          <p:cNvSpPr>
            <a:spLocks noGrp="1"/>
          </p:cNvSpPr>
          <p:nvPr>
            <p:ph type="ftr" sz="quarter" idx="11"/>
          </p:nvPr>
        </p:nvSpPr>
        <p:spPr/>
        <p:txBody>
          <a:bodyPr/>
          <a:lstStyle/>
          <a:p>
            <a:pPr>
              <a:defRPr/>
            </a:pPr>
            <a:r>
              <a:rPr lang="hu-HU" dirty="0"/>
              <a:t>Magyar Nemzeti Bank</a:t>
            </a:r>
          </a:p>
        </p:txBody>
      </p:sp>
      <p:sp>
        <p:nvSpPr>
          <p:cNvPr id="6" name="Slide Number Placeholder 5"/>
          <p:cNvSpPr>
            <a:spLocks noGrp="1"/>
          </p:cNvSpPr>
          <p:nvPr>
            <p:ph type="sldNum" sz="quarter" idx="12"/>
          </p:nvPr>
        </p:nvSpPr>
        <p:spPr/>
        <p:txBody>
          <a:bodyPr/>
          <a:lstStyle>
            <a:lvl1pPr>
              <a:defRPr sz="1100"/>
            </a:lvl1pPr>
          </a:lstStyle>
          <a:p>
            <a:pPr>
              <a:defRPr/>
            </a:pPr>
            <a:fld id="{0401AEF3-AFFE-433D-8A34-08D966C25545}" type="slidenum">
              <a:rPr lang="hu-HU" smtClean="0"/>
              <a:pPr>
                <a:defRPr/>
              </a:pPr>
              <a:t>‹#›</a:t>
            </a:fld>
            <a:endParaRPr lang="hu-HU" dirty="0"/>
          </a:p>
        </p:txBody>
      </p:sp>
      <p:cxnSp>
        <p:nvCxnSpPr>
          <p:cNvPr id="7" name="Straight Connector 6"/>
          <p:cNvCxnSpPr/>
          <p:nvPr userDrawn="1"/>
        </p:nvCxnSpPr>
        <p:spPr>
          <a:xfrm>
            <a:off x="1187624" y="1120587"/>
            <a:ext cx="7956376" cy="0"/>
          </a:xfrm>
          <a:prstGeom prst="line">
            <a:avLst/>
          </a:prstGeom>
          <a:ln w="28575">
            <a:solidFill>
              <a:srgbClr val="1E2452"/>
            </a:solidFill>
          </a:ln>
        </p:spPr>
        <p:style>
          <a:lnRef idx="1">
            <a:schemeClr val="accent1"/>
          </a:lnRef>
          <a:fillRef idx="0">
            <a:schemeClr val="accent1"/>
          </a:fillRef>
          <a:effectRef idx="0">
            <a:schemeClr val="accent1"/>
          </a:effectRef>
          <a:fontRef idx="minor">
            <a:schemeClr val="tx1"/>
          </a:fontRef>
        </p:style>
      </p:cxnSp>
      <p:sp>
        <p:nvSpPr>
          <p:cNvPr id="8" name="Text Placeholder 4"/>
          <p:cNvSpPr>
            <a:spLocks noGrp="1"/>
          </p:cNvSpPr>
          <p:nvPr>
            <p:ph type="body" sz="quarter" idx="13" hasCustomPrompt="1"/>
          </p:nvPr>
        </p:nvSpPr>
        <p:spPr>
          <a:xfrm>
            <a:off x="7443788" y="6356350"/>
            <a:ext cx="1700212" cy="365125"/>
          </a:xfrm>
        </p:spPr>
        <p:txBody>
          <a:bodyPr anchor="ctr">
            <a:noAutofit/>
          </a:bodyPr>
          <a:lstStyle>
            <a:lvl1pPr marL="0" indent="0" algn="r">
              <a:buNone/>
              <a:defRPr sz="1100"/>
            </a:lvl1pPr>
            <a:lvl2pPr>
              <a:defRPr sz="1100"/>
            </a:lvl2pPr>
            <a:lvl3pPr>
              <a:defRPr sz="1100"/>
            </a:lvl3pPr>
            <a:lvl4pPr>
              <a:defRPr sz="1100"/>
            </a:lvl4pPr>
            <a:lvl5pPr>
              <a:defRPr sz="1100"/>
            </a:lvl5pPr>
          </a:lstStyle>
          <a:p>
            <a:pPr lvl="0"/>
            <a:r>
              <a:rPr lang="hu-HU" dirty="0"/>
              <a:t>Forrás: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000" y="133200"/>
            <a:ext cx="873224" cy="873224"/>
          </a:xfrm>
          <a:prstGeom prst="rect">
            <a:avLst/>
          </a:prstGeom>
        </p:spPr>
      </p:pic>
    </p:spTree>
    <p:extLst>
      <p:ext uri="{BB962C8B-B14F-4D97-AF65-F5344CB8AC3E}">
        <p14:creationId xmlns:p14="http://schemas.microsoft.com/office/powerpoint/2010/main" val="17946432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u-HU" dirty="0"/>
              <a:t>Mintacím szerkesztése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5" name="Footer Placeholder 4"/>
          <p:cNvSpPr>
            <a:spLocks noGrp="1"/>
          </p:cNvSpPr>
          <p:nvPr>
            <p:ph type="ftr" sz="quarter" idx="3"/>
          </p:nvPr>
        </p:nvSpPr>
        <p:spPr>
          <a:xfrm>
            <a:off x="0" y="6356351"/>
            <a:ext cx="3086100" cy="365125"/>
          </a:xfrm>
          <a:prstGeom prst="rect">
            <a:avLst/>
          </a:prstGeom>
        </p:spPr>
        <p:txBody>
          <a:bodyPr vert="horz" lIns="91440" tIns="45720" rIns="91440" bIns="45720" rtlCol="0" anchor="ctr"/>
          <a:lstStyle>
            <a:lvl1pPr algn="l">
              <a:defRPr sz="1400" b="1">
                <a:solidFill>
                  <a:schemeClr val="accent5"/>
                </a:solidFill>
                <a:latin typeface="Calibri" panose="020F0502020204030204" pitchFamily="34" charset="0"/>
              </a:defRPr>
            </a:lvl1pPr>
          </a:lstStyle>
          <a:p>
            <a:pPr>
              <a:defRPr/>
            </a:pPr>
            <a:r>
              <a:rPr lang="hu-HU" dirty="0"/>
              <a:t>Magyar Nemzeti Bank</a:t>
            </a:r>
          </a:p>
        </p:txBody>
      </p:sp>
      <p:sp>
        <p:nvSpPr>
          <p:cNvPr id="6" name="Slide Number Placeholder 5"/>
          <p:cNvSpPr>
            <a:spLocks noGrp="1"/>
          </p:cNvSpPr>
          <p:nvPr>
            <p:ph type="sldNum" sz="quarter" idx="4"/>
          </p:nvPr>
        </p:nvSpPr>
        <p:spPr>
          <a:xfrm>
            <a:off x="3543300" y="6356351"/>
            <a:ext cx="2057400" cy="365125"/>
          </a:xfrm>
          <a:prstGeom prst="rect">
            <a:avLst/>
          </a:prstGeom>
        </p:spPr>
        <p:txBody>
          <a:bodyPr vert="horz" lIns="91440" tIns="45720" rIns="91440" bIns="45720" rtlCol="0" anchor="ctr"/>
          <a:lstStyle>
            <a:lvl1pPr algn="ctr">
              <a:defRPr sz="1100">
                <a:solidFill>
                  <a:schemeClr val="accent5"/>
                </a:solidFill>
                <a:latin typeface="Calibri" panose="020F0502020204030204" pitchFamily="34" charset="0"/>
              </a:defRPr>
            </a:lvl1pPr>
          </a:lstStyle>
          <a:p>
            <a:pPr>
              <a:defRPr/>
            </a:pPr>
            <a:fld id="{0401AEF3-AFFE-433D-8A34-08D966C25545}" type="slidenum">
              <a:rPr lang="hu-HU" smtClean="0"/>
              <a:pPr>
                <a:defRPr/>
              </a:pPr>
              <a:t>‹#›</a:t>
            </a:fld>
            <a:endParaRPr lang="hu-HU" dirty="0"/>
          </a:p>
        </p:txBody>
      </p:sp>
    </p:spTree>
    <p:extLst>
      <p:ext uri="{BB962C8B-B14F-4D97-AF65-F5344CB8AC3E}">
        <p14:creationId xmlns:p14="http://schemas.microsoft.com/office/powerpoint/2010/main" val="1802001978"/>
      </p:ext>
    </p:extLst>
  </p:cSld>
  <p:clrMap bg1="lt1" tx1="dk1" bg2="lt2" tx2="dk2" accent1="accent1" accent2="accent2" accent3="accent3" accent4="accent4" accent5="accent5" accent6="accent6" hlink="hlink" folHlink="folHlink"/>
  <p:sldLayoutIdLst>
    <p:sldLayoutId id="2147483785" r:id="rId1"/>
    <p:sldLayoutId id="2147483804" r:id="rId2"/>
    <p:sldLayoutId id="2147483806" r:id="rId3"/>
    <p:sldLayoutId id="2147483807" r:id="rId4"/>
  </p:sldLayoutIdLst>
  <p:hf hdr="0" dt="0"/>
  <p:txStyles>
    <p:titleStyle>
      <a:lvl1pPr algn="l" defTabSz="685800" rtl="0" eaLnBrk="1" latinLnBrk="0" hangingPunct="1">
        <a:lnSpc>
          <a:spcPct val="90000"/>
        </a:lnSpc>
        <a:spcBef>
          <a:spcPct val="0"/>
        </a:spcBef>
        <a:buNone/>
        <a:defRPr sz="38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hu-H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mnb.hu/felugyelet/adatszolgaltatas/hpt-szerinti-fuggetlen-kozvetitok"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alk.mnb.hu/bal_menu/piaci_szereplok/kereso/kerese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alk.mnb.hu/bal_menu/piaci_szereplok/kereso/keres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u-HU" dirty="0"/>
              <a:t>Hpt. szerinti</a:t>
            </a:r>
            <a:r>
              <a:rPr lang="hu-HU" b="1" dirty="0"/>
              <a:t> </a:t>
            </a:r>
            <a:r>
              <a:rPr lang="hu-HU" dirty="0"/>
              <a:t>független közvetítők</a:t>
            </a:r>
            <a:br>
              <a:rPr lang="hu-HU" dirty="0"/>
            </a:br>
            <a:r>
              <a:rPr lang="hu-HU" dirty="0"/>
              <a:t> felügyeleti jelentéseinek tartalma</a:t>
            </a:r>
          </a:p>
        </p:txBody>
      </p:sp>
      <p:sp>
        <p:nvSpPr>
          <p:cNvPr id="4" name="Content Placeholder 3"/>
          <p:cNvSpPr>
            <a:spLocks noGrp="1"/>
          </p:cNvSpPr>
          <p:nvPr>
            <p:ph idx="10"/>
          </p:nvPr>
        </p:nvSpPr>
        <p:spPr>
          <a:xfrm>
            <a:off x="1907404" y="1608685"/>
            <a:ext cx="6630364" cy="720080"/>
          </a:xfrm>
        </p:spPr>
        <p:txBody>
          <a:bodyPr/>
          <a:lstStyle/>
          <a:p>
            <a:r>
              <a:rPr lang="hu-HU" dirty="0"/>
              <a:t>Ardeleán Zoltán</a:t>
            </a:r>
          </a:p>
          <a:p>
            <a:r>
              <a:rPr lang="hu-HU" dirty="0"/>
              <a:t>Felügyeleti statisztikai főosztály</a:t>
            </a:r>
          </a:p>
        </p:txBody>
      </p:sp>
      <p:sp>
        <p:nvSpPr>
          <p:cNvPr id="5" name="Slide Number Placeholder 4"/>
          <p:cNvSpPr>
            <a:spLocks noGrp="1"/>
          </p:cNvSpPr>
          <p:nvPr>
            <p:ph type="sldNum" sz="quarter" idx="4294967295"/>
          </p:nvPr>
        </p:nvSpPr>
        <p:spPr>
          <a:xfrm>
            <a:off x="3543300" y="6356351"/>
            <a:ext cx="2057400" cy="365125"/>
          </a:xfrm>
        </p:spPr>
        <p:txBody>
          <a:bodyPr/>
          <a:lstStyle/>
          <a:p>
            <a:pPr>
              <a:defRPr/>
            </a:pPr>
            <a:fld id="{0401AEF3-AFFE-433D-8A34-08D966C25545}" type="slidenum">
              <a:rPr lang="hu-HU" smtClean="0"/>
              <a:pPr>
                <a:defRPr/>
              </a:pPr>
              <a:t>1</a:t>
            </a:fld>
            <a:endParaRPr lang="hu-HU" dirty="0"/>
          </a:p>
        </p:txBody>
      </p:sp>
      <p:sp>
        <p:nvSpPr>
          <p:cNvPr id="6" name="Content Placeholder 5"/>
          <p:cNvSpPr>
            <a:spLocks noGrp="1"/>
          </p:cNvSpPr>
          <p:nvPr>
            <p:ph idx="14"/>
          </p:nvPr>
        </p:nvSpPr>
        <p:spPr/>
        <p:txBody>
          <a:bodyPr>
            <a:normAutofit/>
          </a:bodyPr>
          <a:lstStyle/>
          <a:p>
            <a:r>
              <a:rPr lang="hu-HU" dirty="0"/>
              <a:t>2017.05.30-31.</a:t>
            </a:r>
          </a:p>
        </p:txBody>
      </p:sp>
    </p:spTree>
    <p:extLst>
      <p:ext uri="{BB962C8B-B14F-4D97-AF65-F5344CB8AC3E}">
        <p14:creationId xmlns:p14="http://schemas.microsoft.com/office/powerpoint/2010/main" val="2988844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Ellenőrző szabályok</a:t>
            </a:r>
          </a:p>
        </p:txBody>
      </p:sp>
      <p:sp>
        <p:nvSpPr>
          <p:cNvPr id="3" name="Tartalom helye 2"/>
          <p:cNvSpPr>
            <a:spLocks noGrp="1"/>
          </p:cNvSpPr>
          <p:nvPr>
            <p:ph idx="1"/>
          </p:nvPr>
        </p:nvSpPr>
        <p:spPr>
          <a:xfrm>
            <a:off x="651367" y="1268760"/>
            <a:ext cx="7886700" cy="4968553"/>
          </a:xfrm>
        </p:spPr>
        <p:txBody>
          <a:bodyPr/>
          <a:lstStyle/>
          <a:p>
            <a:endParaRPr lang="hu-HU" dirty="0"/>
          </a:p>
          <a:p>
            <a:pPr marL="0" indent="0">
              <a:buNone/>
            </a:pPr>
            <a:endParaRPr lang="hu-HU" dirty="0"/>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10</a:t>
            </a:fld>
            <a:endParaRPr lang="hu-HU" dirty="0"/>
          </a:p>
        </p:txBody>
      </p:sp>
      <p:sp>
        <p:nvSpPr>
          <p:cNvPr id="7" name="Szöveg helye 6"/>
          <p:cNvSpPr>
            <a:spLocks noGrp="1"/>
          </p:cNvSpPr>
          <p:nvPr>
            <p:ph type="body" sz="quarter" idx="14"/>
          </p:nvPr>
        </p:nvSpPr>
        <p:spPr/>
        <p:txBody>
          <a:bodyPr/>
          <a:lstStyle/>
          <a:p>
            <a:endParaRPr lang="hu-HU"/>
          </a:p>
        </p:txBody>
      </p:sp>
      <p:graphicFrame>
        <p:nvGraphicFramePr>
          <p:cNvPr id="9" name="Table 8"/>
          <p:cNvGraphicFramePr>
            <a:graphicFrameLocks noGrp="1"/>
          </p:cNvGraphicFramePr>
          <p:nvPr>
            <p:extLst>
              <p:ext uri="{D42A27DB-BD31-4B8C-83A1-F6EECF244321}">
                <p14:modId xmlns:p14="http://schemas.microsoft.com/office/powerpoint/2010/main" val="1540172364"/>
              </p:ext>
            </p:extLst>
          </p:nvPr>
        </p:nvGraphicFramePr>
        <p:xfrm>
          <a:off x="107504" y="2204864"/>
          <a:ext cx="9036497" cy="1296143"/>
        </p:xfrm>
        <a:graphic>
          <a:graphicData uri="http://schemas.openxmlformats.org/drawingml/2006/table">
            <a:tbl>
              <a:tblPr>
                <a:tableStyleId>{5C22544A-7EE6-4342-B048-85BDC9FD1C3A}</a:tableStyleId>
              </a:tblPr>
              <a:tblGrid>
                <a:gridCol w="936104">
                  <a:extLst>
                    <a:ext uri="{9D8B030D-6E8A-4147-A177-3AD203B41FA5}">
                      <a16:colId xmlns:a16="http://schemas.microsoft.com/office/drawing/2014/main" val="930093134"/>
                    </a:ext>
                  </a:extLst>
                </a:gridCol>
                <a:gridCol w="3312368">
                  <a:extLst>
                    <a:ext uri="{9D8B030D-6E8A-4147-A177-3AD203B41FA5}">
                      <a16:colId xmlns:a16="http://schemas.microsoft.com/office/drawing/2014/main" val="603911295"/>
                    </a:ext>
                  </a:extLst>
                </a:gridCol>
                <a:gridCol w="720080">
                  <a:extLst>
                    <a:ext uri="{9D8B030D-6E8A-4147-A177-3AD203B41FA5}">
                      <a16:colId xmlns:a16="http://schemas.microsoft.com/office/drawing/2014/main" val="797109333"/>
                    </a:ext>
                  </a:extLst>
                </a:gridCol>
                <a:gridCol w="648072">
                  <a:extLst>
                    <a:ext uri="{9D8B030D-6E8A-4147-A177-3AD203B41FA5}">
                      <a16:colId xmlns:a16="http://schemas.microsoft.com/office/drawing/2014/main" val="599695839"/>
                    </a:ext>
                  </a:extLst>
                </a:gridCol>
                <a:gridCol w="1512168">
                  <a:extLst>
                    <a:ext uri="{9D8B030D-6E8A-4147-A177-3AD203B41FA5}">
                      <a16:colId xmlns:a16="http://schemas.microsoft.com/office/drawing/2014/main" val="2021642359"/>
                    </a:ext>
                  </a:extLst>
                </a:gridCol>
                <a:gridCol w="1907705">
                  <a:extLst>
                    <a:ext uri="{9D8B030D-6E8A-4147-A177-3AD203B41FA5}">
                      <a16:colId xmlns:a16="http://schemas.microsoft.com/office/drawing/2014/main" val="3230081524"/>
                    </a:ext>
                  </a:extLst>
                </a:gridCol>
              </a:tblGrid>
              <a:tr h="287120">
                <a:tc rowSpan="2">
                  <a:txBody>
                    <a:bodyPr/>
                    <a:lstStyle/>
                    <a:p>
                      <a:pPr algn="ctr" rtl="0" fontAlgn="ctr"/>
                      <a:r>
                        <a:rPr lang="hu-HU" sz="1200" u="none" strike="noStrike" dirty="0">
                          <a:effectLst/>
                        </a:rPr>
                        <a:t>Hibatípus</a:t>
                      </a:r>
                      <a:endParaRPr lang="hu-HU" sz="1200" b="0" i="0" u="none" strike="noStrike" dirty="0">
                        <a:solidFill>
                          <a:srgbClr val="000000"/>
                        </a:solidFill>
                        <a:effectLst/>
                        <a:latin typeface="Trebuchet MS" panose="020B0603020202020204" pitchFamily="34" charset="0"/>
                      </a:endParaRPr>
                    </a:p>
                  </a:txBody>
                  <a:tcPr marL="8414" marR="8414" marT="8414" marB="0" anchor="ctr"/>
                </a:tc>
                <a:tc rowSpan="2">
                  <a:txBody>
                    <a:bodyPr/>
                    <a:lstStyle/>
                    <a:p>
                      <a:pPr algn="ctr" rtl="0" fontAlgn="ctr"/>
                      <a:r>
                        <a:rPr lang="hu-HU" sz="1200" u="none" strike="noStrike" dirty="0">
                          <a:effectLst/>
                        </a:rPr>
                        <a:t>Üzenet</a:t>
                      </a:r>
                      <a:endParaRPr lang="hu-HU" sz="1200" b="0" i="0" u="none" strike="noStrike" dirty="0">
                        <a:solidFill>
                          <a:srgbClr val="000000"/>
                        </a:solidFill>
                        <a:effectLst/>
                        <a:latin typeface="Trebuchet MS" panose="020B0603020202020204" pitchFamily="34" charset="0"/>
                      </a:endParaRPr>
                    </a:p>
                  </a:txBody>
                  <a:tcPr marL="8414" marR="8414" marT="8414" marB="0" anchor="ctr"/>
                </a:tc>
                <a:tc rowSpan="2">
                  <a:txBody>
                    <a:bodyPr/>
                    <a:lstStyle/>
                    <a:p>
                      <a:pPr algn="ctr" rtl="0" fontAlgn="ctr"/>
                      <a:r>
                        <a:rPr lang="hu-HU" sz="1200" u="none" strike="noStrike">
                          <a:effectLst/>
                        </a:rPr>
                        <a:t>Sorkód</a:t>
                      </a:r>
                      <a:endParaRPr lang="hu-HU" sz="1200" b="0" i="0" u="none" strike="noStrike">
                        <a:solidFill>
                          <a:srgbClr val="000000"/>
                        </a:solidFill>
                        <a:effectLst/>
                        <a:latin typeface="Trebuchet MS" panose="020B0603020202020204" pitchFamily="34" charset="0"/>
                      </a:endParaRPr>
                    </a:p>
                  </a:txBody>
                  <a:tcPr marL="8414" marR="8414" marT="8414" marB="0" anchor="ctr"/>
                </a:tc>
                <a:tc rowSpan="2">
                  <a:txBody>
                    <a:bodyPr/>
                    <a:lstStyle/>
                    <a:p>
                      <a:pPr algn="ctr" rtl="0" fontAlgn="ctr"/>
                      <a:r>
                        <a:rPr lang="hu-HU" sz="1200" u="none" strike="noStrike" dirty="0">
                          <a:effectLst/>
                        </a:rPr>
                        <a:t>Oszlop- sorszám</a:t>
                      </a:r>
                      <a:endParaRPr lang="hu-HU" sz="1200" b="0" i="0" u="none" strike="noStrike" dirty="0">
                        <a:solidFill>
                          <a:srgbClr val="000000"/>
                        </a:solidFill>
                        <a:effectLst/>
                        <a:latin typeface="Trebuchet MS" panose="020B0603020202020204" pitchFamily="34" charset="0"/>
                      </a:endParaRPr>
                    </a:p>
                  </a:txBody>
                  <a:tcPr marL="8414" marR="8414" marT="8414" marB="0" anchor="ctr"/>
                </a:tc>
                <a:tc gridSpan="2">
                  <a:txBody>
                    <a:bodyPr/>
                    <a:lstStyle/>
                    <a:p>
                      <a:pPr algn="ctr" rtl="0" fontAlgn="ctr"/>
                      <a:r>
                        <a:rPr lang="hu-HU" sz="1200" u="none" strike="noStrike">
                          <a:effectLst/>
                        </a:rPr>
                        <a:t>Szabály</a:t>
                      </a:r>
                      <a:endParaRPr lang="hu-HU" sz="1200" b="0" i="0" u="none" strike="noStrike">
                        <a:solidFill>
                          <a:srgbClr val="000000"/>
                        </a:solidFill>
                        <a:effectLst/>
                        <a:latin typeface="Trebuchet MS" panose="020B0603020202020204" pitchFamily="34" charset="0"/>
                      </a:endParaRPr>
                    </a:p>
                  </a:txBody>
                  <a:tcPr marL="8414" marR="8414" marT="8414" marB="0" anchor="ctr"/>
                </a:tc>
                <a:tc hMerge="1">
                  <a:txBody>
                    <a:bodyPr/>
                    <a:lstStyle/>
                    <a:p>
                      <a:endParaRPr lang="hu-HU"/>
                    </a:p>
                  </a:txBody>
                  <a:tcPr/>
                </a:tc>
                <a:extLst>
                  <a:ext uri="{0D108BD9-81ED-4DB2-BD59-A6C34878D82A}">
                    <a16:rowId xmlns:a16="http://schemas.microsoft.com/office/drawing/2014/main" val="3503546778"/>
                  </a:ext>
                </a:extLst>
              </a:tr>
              <a:tr h="287120">
                <a:tc vMerge="1">
                  <a:txBody>
                    <a:bodyPr/>
                    <a:lstStyle/>
                    <a:p>
                      <a:endParaRPr lang="hu-HU"/>
                    </a:p>
                  </a:txBody>
                  <a:tcPr/>
                </a:tc>
                <a:tc vMerge="1">
                  <a:txBody>
                    <a:bodyPr/>
                    <a:lstStyle/>
                    <a:p>
                      <a:endParaRPr lang="hu-HU"/>
                    </a:p>
                  </a:txBody>
                  <a:tcPr/>
                </a:tc>
                <a:tc vMerge="1">
                  <a:txBody>
                    <a:bodyPr/>
                    <a:lstStyle/>
                    <a:p>
                      <a:endParaRPr lang="hu-HU"/>
                    </a:p>
                  </a:txBody>
                  <a:tcPr/>
                </a:tc>
                <a:tc vMerge="1">
                  <a:txBody>
                    <a:bodyPr/>
                    <a:lstStyle/>
                    <a:p>
                      <a:endParaRPr lang="hu-HU"/>
                    </a:p>
                  </a:txBody>
                  <a:tcPr/>
                </a:tc>
                <a:tc>
                  <a:txBody>
                    <a:bodyPr/>
                    <a:lstStyle/>
                    <a:p>
                      <a:pPr algn="ctr" rtl="0" fontAlgn="ctr"/>
                      <a:r>
                        <a:rPr lang="hu-HU" sz="1200" u="none" strike="noStrike">
                          <a:effectLst/>
                        </a:rPr>
                        <a:t>Képlet</a:t>
                      </a:r>
                      <a:endParaRPr lang="hu-HU" sz="1200" b="0" i="0" u="none" strike="noStrike">
                        <a:solidFill>
                          <a:srgbClr val="000000"/>
                        </a:solidFill>
                        <a:effectLst/>
                        <a:latin typeface="Trebuchet MS" panose="020B0603020202020204" pitchFamily="34" charset="0"/>
                      </a:endParaRPr>
                    </a:p>
                  </a:txBody>
                  <a:tcPr marL="8414" marR="8414" marT="8414" marB="0" anchor="ctr"/>
                </a:tc>
                <a:tc>
                  <a:txBody>
                    <a:bodyPr/>
                    <a:lstStyle/>
                    <a:p>
                      <a:pPr algn="ctr" rtl="0" fontAlgn="ctr"/>
                      <a:r>
                        <a:rPr lang="hu-HU" sz="1200" u="none" strike="noStrike">
                          <a:effectLst/>
                        </a:rPr>
                        <a:t>Érték</a:t>
                      </a:r>
                      <a:endParaRPr lang="hu-HU" sz="1200" b="0" i="0" u="none" strike="noStrike">
                        <a:solidFill>
                          <a:srgbClr val="000000"/>
                        </a:solidFill>
                        <a:effectLst/>
                        <a:latin typeface="Trebuchet MS" panose="020B0603020202020204" pitchFamily="34" charset="0"/>
                      </a:endParaRPr>
                    </a:p>
                  </a:txBody>
                  <a:tcPr marL="8414" marR="8414" marT="8414" marB="0" anchor="ctr"/>
                </a:tc>
                <a:extLst>
                  <a:ext uri="{0D108BD9-81ED-4DB2-BD59-A6C34878D82A}">
                    <a16:rowId xmlns:a16="http://schemas.microsoft.com/office/drawing/2014/main" val="3163990300"/>
                  </a:ext>
                </a:extLst>
              </a:tr>
              <a:tr h="407438">
                <a:tc>
                  <a:txBody>
                    <a:bodyPr/>
                    <a:lstStyle/>
                    <a:p>
                      <a:pPr algn="l" rtl="0" fontAlgn="b"/>
                      <a:r>
                        <a:rPr lang="hu-HU" sz="1200" u="none" strike="noStrike" dirty="0">
                          <a:effectLst/>
                        </a:rPr>
                        <a:t>Cella</a:t>
                      </a:r>
                      <a:endParaRPr lang="hu-HU" sz="1200" b="0" i="0" u="none" strike="noStrike" dirty="0">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dirty="0">
                          <a:effectLst/>
                        </a:rPr>
                        <a:t>A cellaszabály nem teljesül! (Eszköz-forrás egyezőség (tárgyév))</a:t>
                      </a:r>
                      <a:endParaRPr lang="hu-HU" sz="1200" b="0" i="0" u="none" strike="noStrike" dirty="0">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dirty="0">
                          <a:effectLst/>
                        </a:rPr>
                        <a:t> </a:t>
                      </a:r>
                      <a:endParaRPr lang="hu-HU" sz="1200" b="0" i="0" u="none" strike="noStrike" dirty="0">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dirty="0">
                          <a:effectLst/>
                        </a:rPr>
                        <a:t> </a:t>
                      </a:r>
                      <a:endParaRPr lang="hu-HU" sz="1200" b="0" i="0" u="none" strike="noStrike" dirty="0">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dirty="0">
                          <a:effectLst/>
                        </a:rPr>
                        <a:t>( [92M001,b] = [92M061,b] )</a:t>
                      </a:r>
                      <a:endParaRPr lang="hu-HU" sz="1200" b="0" i="0" u="none" strike="noStrike" dirty="0">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dirty="0">
                          <a:effectLst/>
                        </a:rPr>
                        <a:t>4000.000000=4510.000000</a:t>
                      </a:r>
                      <a:endParaRPr lang="hu-HU" sz="1200" b="0" i="0" u="none" strike="noStrike" dirty="0">
                        <a:solidFill>
                          <a:srgbClr val="000000"/>
                        </a:solidFill>
                        <a:effectLst/>
                        <a:latin typeface="Trebuchet MS" panose="020B0603020202020204" pitchFamily="34" charset="0"/>
                      </a:endParaRPr>
                    </a:p>
                  </a:txBody>
                  <a:tcPr marL="8414" marR="8414" marT="8414" marB="0" anchor="b">
                    <a:noFill/>
                  </a:tcPr>
                </a:tc>
                <a:extLst>
                  <a:ext uri="{0D108BD9-81ED-4DB2-BD59-A6C34878D82A}">
                    <a16:rowId xmlns:a16="http://schemas.microsoft.com/office/drawing/2014/main" val="4218728560"/>
                  </a:ext>
                </a:extLst>
              </a:tr>
              <a:tr h="314465">
                <a:tc>
                  <a:txBody>
                    <a:bodyPr/>
                    <a:lstStyle/>
                    <a:p>
                      <a:pPr algn="l" rtl="0" fontAlgn="b"/>
                      <a:r>
                        <a:rPr lang="hu-HU" sz="1200" u="none" strike="noStrike">
                          <a:effectLst/>
                        </a:rPr>
                        <a:t>Oszlop</a:t>
                      </a:r>
                      <a:endParaRPr lang="hu-HU" sz="1200" b="0" i="0" u="none" strike="noStrike">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a:effectLst/>
                        </a:rPr>
                        <a:t>Az oszlopszabály nem teljesül! (92B2 pozitiv 3)</a:t>
                      </a:r>
                      <a:endParaRPr lang="hu-HU" sz="1200" b="0" i="0" u="none" strike="noStrike">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a:effectLst/>
                        </a:rPr>
                        <a:t>92B2101</a:t>
                      </a:r>
                      <a:endParaRPr lang="hu-HU" sz="1200" b="0" i="0" u="none" strike="noStrike">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dirty="0">
                          <a:effectLst/>
                        </a:rPr>
                        <a:t> </a:t>
                      </a:r>
                      <a:endParaRPr lang="hu-HU" sz="1200" b="0" i="0" u="none" strike="noStrike" dirty="0">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dirty="0">
                          <a:effectLst/>
                        </a:rPr>
                        <a:t>( e &gt;= [0] )</a:t>
                      </a:r>
                      <a:endParaRPr lang="hu-HU" sz="1200" b="0" i="0" u="none" strike="noStrike" dirty="0">
                        <a:solidFill>
                          <a:srgbClr val="000000"/>
                        </a:solidFill>
                        <a:effectLst/>
                        <a:latin typeface="Trebuchet MS" panose="020B0603020202020204" pitchFamily="34" charset="0"/>
                      </a:endParaRPr>
                    </a:p>
                  </a:txBody>
                  <a:tcPr marL="8414" marR="8414" marT="8414" marB="0" anchor="b">
                    <a:noFill/>
                  </a:tcPr>
                </a:tc>
                <a:tc>
                  <a:txBody>
                    <a:bodyPr/>
                    <a:lstStyle/>
                    <a:p>
                      <a:pPr algn="l" rtl="0" fontAlgn="b"/>
                      <a:r>
                        <a:rPr lang="hu-HU" sz="1200" u="none" strike="noStrike" dirty="0">
                          <a:effectLst/>
                        </a:rPr>
                        <a:t>-10.000000&gt;=0.000000</a:t>
                      </a:r>
                      <a:endParaRPr lang="hu-HU" sz="1200" b="0" i="0" u="none" strike="noStrike" dirty="0">
                        <a:solidFill>
                          <a:srgbClr val="000000"/>
                        </a:solidFill>
                        <a:effectLst/>
                        <a:latin typeface="Trebuchet MS" panose="020B0603020202020204" pitchFamily="34" charset="0"/>
                      </a:endParaRPr>
                    </a:p>
                  </a:txBody>
                  <a:tcPr marL="8414" marR="8414" marT="8414" marB="0" anchor="b">
                    <a:noFill/>
                  </a:tcPr>
                </a:tc>
                <a:extLst>
                  <a:ext uri="{0D108BD9-81ED-4DB2-BD59-A6C34878D82A}">
                    <a16:rowId xmlns:a16="http://schemas.microsoft.com/office/drawing/2014/main" val="4000308204"/>
                  </a:ext>
                </a:extLst>
              </a:tr>
            </a:tbl>
          </a:graphicData>
        </a:graphic>
      </p:graphicFrame>
    </p:spTree>
    <p:extLst>
      <p:ext uri="{BB962C8B-B14F-4D97-AF65-F5344CB8AC3E}">
        <p14:creationId xmlns:p14="http://schemas.microsoft.com/office/powerpoint/2010/main" val="1921068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115616" y="181824"/>
            <a:ext cx="7453689" cy="759189"/>
          </a:xfrm>
        </p:spPr>
        <p:txBody>
          <a:bodyPr>
            <a:noAutofit/>
          </a:bodyPr>
          <a:lstStyle/>
          <a:p>
            <a:r>
              <a:rPr lang="hu-HU" sz="2800" dirty="0">
                <a:hlinkClick r:id="rId3"/>
              </a:rPr>
              <a:t>Adatszolgáltatással kapcsolatos információk a honlapon</a:t>
            </a:r>
            <a:endParaRPr lang="hu-HU" sz="2800" dirty="0"/>
          </a:p>
        </p:txBody>
      </p:sp>
      <p:sp>
        <p:nvSpPr>
          <p:cNvPr id="6" name="Dia számának helye 5"/>
          <p:cNvSpPr>
            <a:spLocks noGrp="1"/>
          </p:cNvSpPr>
          <p:nvPr>
            <p:ph type="sldNum" sz="quarter" idx="13"/>
          </p:nvPr>
        </p:nvSpPr>
        <p:spPr>
          <a:xfrm>
            <a:off x="7812360" y="6491241"/>
            <a:ext cx="2057400" cy="365125"/>
          </a:xfrm>
        </p:spPr>
        <p:txBody>
          <a:bodyPr/>
          <a:lstStyle/>
          <a:p>
            <a:pPr>
              <a:defRPr/>
            </a:pPr>
            <a:fld id="{0401AEF3-AFFE-433D-8A34-08D966C25545}" type="slidenum">
              <a:rPr lang="hu-HU" smtClean="0"/>
              <a:pPr>
                <a:defRPr/>
              </a:pPr>
              <a:t>11</a:t>
            </a:fld>
            <a:endParaRPr lang="hu-HU" dirty="0"/>
          </a:p>
        </p:txBody>
      </p:sp>
      <p:pic>
        <p:nvPicPr>
          <p:cNvPr id="11" name="Kép 10"/>
          <p:cNvPicPr>
            <a:picLocks noChangeAspect="1"/>
          </p:cNvPicPr>
          <p:nvPr/>
        </p:nvPicPr>
        <p:blipFill>
          <a:blip r:embed="rId4"/>
          <a:stretch>
            <a:fillRect/>
          </a:stretch>
        </p:blipFill>
        <p:spPr>
          <a:xfrm>
            <a:off x="575103" y="1049207"/>
            <a:ext cx="7994202" cy="6055729"/>
          </a:xfrm>
          <a:prstGeom prst="rect">
            <a:avLst/>
          </a:prstGeom>
        </p:spPr>
      </p:pic>
      <p:sp>
        <p:nvSpPr>
          <p:cNvPr id="5" name="Élőláb helye 4"/>
          <p:cNvSpPr>
            <a:spLocks noGrp="1"/>
          </p:cNvSpPr>
          <p:nvPr>
            <p:ph type="ftr" sz="quarter" idx="12"/>
          </p:nvPr>
        </p:nvSpPr>
        <p:spPr/>
        <p:txBody>
          <a:bodyPr/>
          <a:lstStyle/>
          <a:p>
            <a:pPr>
              <a:defRPr/>
            </a:pPr>
            <a:r>
              <a:rPr lang="hu-HU"/>
              <a:t>Magyar Nemzeti Bank</a:t>
            </a:r>
            <a:endParaRPr lang="hu-HU" dirty="0"/>
          </a:p>
        </p:txBody>
      </p:sp>
    </p:spTree>
    <p:extLst>
      <p:ext uri="{BB962C8B-B14F-4D97-AF65-F5344CB8AC3E}">
        <p14:creationId xmlns:p14="http://schemas.microsoft.com/office/powerpoint/2010/main" val="1311566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u-HU"/>
          </a:p>
        </p:txBody>
      </p:sp>
      <p:sp>
        <p:nvSpPr>
          <p:cNvPr id="5" name="Footer Placeholder 4"/>
          <p:cNvSpPr>
            <a:spLocks noGrp="1"/>
          </p:cNvSpPr>
          <p:nvPr>
            <p:ph type="ftr" sz="quarter" idx="12"/>
          </p:nvPr>
        </p:nvSpPr>
        <p:spPr/>
        <p:txBody>
          <a:bodyPr/>
          <a:lstStyle/>
          <a:p>
            <a:pPr>
              <a:defRPr/>
            </a:pPr>
            <a:r>
              <a:rPr lang="hu-HU"/>
              <a:t>Magyar Nemzeti Bank</a:t>
            </a:r>
            <a:endParaRPr lang="hu-HU" dirty="0"/>
          </a:p>
        </p:txBody>
      </p:sp>
      <p:sp>
        <p:nvSpPr>
          <p:cNvPr id="6" name="Slide Number Placeholder 5"/>
          <p:cNvSpPr>
            <a:spLocks noGrp="1"/>
          </p:cNvSpPr>
          <p:nvPr>
            <p:ph type="sldNum" sz="quarter" idx="13"/>
          </p:nvPr>
        </p:nvSpPr>
        <p:spPr/>
        <p:txBody>
          <a:bodyPr/>
          <a:lstStyle/>
          <a:p>
            <a:pPr>
              <a:defRPr/>
            </a:pPr>
            <a:fld id="{0401AEF3-AFFE-433D-8A34-08D966C25545}" type="slidenum">
              <a:rPr lang="hu-HU" smtClean="0"/>
              <a:pPr>
                <a:defRPr/>
              </a:pPr>
              <a:t>12</a:t>
            </a:fld>
            <a:endParaRPr lang="hu-HU" dirty="0"/>
          </a:p>
        </p:txBody>
      </p:sp>
      <p:sp>
        <p:nvSpPr>
          <p:cNvPr id="7" name="Text Placeholder 6"/>
          <p:cNvSpPr>
            <a:spLocks noGrp="1"/>
          </p:cNvSpPr>
          <p:nvPr>
            <p:ph type="body" sz="quarter" idx="14"/>
          </p:nvPr>
        </p:nvSpPr>
        <p:spPr/>
        <p:txBody>
          <a:bodyPr/>
          <a:lstStyle/>
          <a:p>
            <a:endParaRPr lang="hu-HU"/>
          </a:p>
        </p:txBody>
      </p:sp>
      <p:sp>
        <p:nvSpPr>
          <p:cNvPr id="9" name="Tartalom helye 2"/>
          <p:cNvSpPr>
            <a:spLocks noGrp="1"/>
          </p:cNvSpPr>
          <p:nvPr>
            <p:ph idx="1"/>
          </p:nvPr>
        </p:nvSpPr>
        <p:spPr>
          <a:xfrm>
            <a:off x="628650" y="1354425"/>
            <a:ext cx="7886700" cy="4968552"/>
          </a:xfrm>
        </p:spPr>
        <p:txBody>
          <a:bodyPr>
            <a:normAutofit/>
          </a:bodyPr>
          <a:lstStyle/>
          <a:p>
            <a:pPr marL="0" indent="0">
              <a:buNone/>
            </a:pPr>
            <a:endParaRPr lang="hu-HU" sz="2800" dirty="0">
              <a:solidFill>
                <a:srgbClr val="1E2452"/>
              </a:solidFill>
            </a:endParaRPr>
          </a:p>
          <a:p>
            <a:pPr marL="0" indent="0">
              <a:buNone/>
            </a:pPr>
            <a:endParaRPr lang="hu-HU" sz="2800" dirty="0">
              <a:solidFill>
                <a:srgbClr val="1E2452"/>
              </a:solidFill>
            </a:endParaRPr>
          </a:p>
          <a:p>
            <a:pPr marL="0" indent="0">
              <a:buNone/>
            </a:pPr>
            <a:endParaRPr lang="hu-HU" sz="2800" dirty="0">
              <a:solidFill>
                <a:srgbClr val="1E2452"/>
              </a:solidFill>
            </a:endParaRPr>
          </a:p>
          <a:p>
            <a:pPr marL="0" indent="0">
              <a:buNone/>
            </a:pPr>
            <a:endParaRPr lang="hu-HU" sz="2800" dirty="0">
              <a:solidFill>
                <a:srgbClr val="1E2452"/>
              </a:solidFill>
            </a:endParaRPr>
          </a:p>
          <a:p>
            <a:pPr marL="0" indent="0" algn="ctr">
              <a:buNone/>
            </a:pPr>
            <a:r>
              <a:rPr lang="hu-HU" sz="2800" dirty="0">
                <a:solidFill>
                  <a:srgbClr val="1E2452"/>
                </a:solidFill>
              </a:rPr>
              <a:t>Köszönjük a figyelmet!</a:t>
            </a:r>
          </a:p>
        </p:txBody>
      </p:sp>
    </p:spTree>
    <p:extLst>
      <p:ext uri="{BB962C8B-B14F-4D97-AF65-F5344CB8AC3E}">
        <p14:creationId xmlns:p14="http://schemas.microsoft.com/office/powerpoint/2010/main" val="846153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51/2016. (XII. 12.) MNB rendelet</a:t>
            </a:r>
          </a:p>
        </p:txBody>
      </p:sp>
      <p:sp>
        <p:nvSpPr>
          <p:cNvPr id="3" name="Tartalom helye 2"/>
          <p:cNvSpPr>
            <a:spLocks noGrp="1"/>
          </p:cNvSpPr>
          <p:nvPr>
            <p:ph idx="1"/>
          </p:nvPr>
        </p:nvSpPr>
        <p:spPr>
          <a:xfrm>
            <a:off x="651367" y="1340768"/>
            <a:ext cx="7886700" cy="4896545"/>
          </a:xfrm>
        </p:spPr>
        <p:txBody>
          <a:bodyPr/>
          <a:lstStyle/>
          <a:p>
            <a:r>
              <a:rPr lang="hu-HU" dirty="0"/>
              <a:t>Főszöveg</a:t>
            </a:r>
          </a:p>
          <a:p>
            <a:pPr lvl="1"/>
            <a:r>
              <a:rPr lang="hu-HU" dirty="0"/>
              <a:t>Rendelet hatálya</a:t>
            </a:r>
          </a:p>
          <a:p>
            <a:pPr lvl="1"/>
            <a:r>
              <a:rPr lang="hu-HU" dirty="0"/>
              <a:t>Adatszolgáltatás alapja</a:t>
            </a:r>
          </a:p>
          <a:p>
            <a:pPr lvl="1"/>
            <a:r>
              <a:rPr lang="hu-HU" dirty="0"/>
              <a:t>Adatszolgáltatás technikai előírásai</a:t>
            </a:r>
          </a:p>
          <a:p>
            <a:pPr lvl="1"/>
            <a:r>
              <a:rPr lang="hu-HU" dirty="0"/>
              <a:t>Adatszolgáltatás javítása</a:t>
            </a:r>
          </a:p>
          <a:p>
            <a:pPr lvl="1"/>
            <a:endParaRPr lang="hu-HU" dirty="0"/>
          </a:p>
          <a:p>
            <a:pPr lvl="1"/>
            <a:endParaRPr lang="hu-HU" dirty="0"/>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2</a:t>
            </a:fld>
            <a:endParaRPr lang="hu-HU" dirty="0"/>
          </a:p>
        </p:txBody>
      </p:sp>
      <p:sp>
        <p:nvSpPr>
          <p:cNvPr id="7" name="Szöveg helye 6"/>
          <p:cNvSpPr>
            <a:spLocks noGrp="1"/>
          </p:cNvSpPr>
          <p:nvPr>
            <p:ph type="body" sz="quarter" idx="14"/>
          </p:nvPr>
        </p:nvSpPr>
        <p:spPr/>
        <p:txBody>
          <a:bodyPr/>
          <a:lstStyle/>
          <a:p>
            <a:endParaRPr lang="hu-HU"/>
          </a:p>
        </p:txBody>
      </p:sp>
    </p:spTree>
    <p:extLst>
      <p:ext uri="{BB962C8B-B14F-4D97-AF65-F5344CB8AC3E}">
        <p14:creationId xmlns:p14="http://schemas.microsoft.com/office/powerpoint/2010/main" val="390094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Általános előírások</a:t>
            </a:r>
          </a:p>
        </p:txBody>
      </p:sp>
      <p:sp>
        <p:nvSpPr>
          <p:cNvPr id="3" name="Tartalom helye 2"/>
          <p:cNvSpPr>
            <a:spLocks noGrp="1"/>
          </p:cNvSpPr>
          <p:nvPr>
            <p:ph idx="1"/>
          </p:nvPr>
        </p:nvSpPr>
        <p:spPr>
          <a:xfrm>
            <a:off x="651367" y="1340768"/>
            <a:ext cx="7886700" cy="4896545"/>
          </a:xfrm>
        </p:spPr>
        <p:txBody>
          <a:bodyPr/>
          <a:lstStyle/>
          <a:p>
            <a:r>
              <a:rPr lang="hu-HU" dirty="0"/>
              <a:t>I. melléklet</a:t>
            </a:r>
          </a:p>
          <a:p>
            <a:pPr lvl="1"/>
            <a:r>
              <a:rPr lang="hu-HU" dirty="0"/>
              <a:t>Kapcsolódó jogszabályok, fogalmak, rövidítések</a:t>
            </a:r>
          </a:p>
          <a:p>
            <a:pPr lvl="1"/>
            <a:r>
              <a:rPr lang="hu-HU" dirty="0"/>
              <a:t>Formai követelmények</a:t>
            </a:r>
          </a:p>
          <a:p>
            <a:pPr lvl="2"/>
            <a:r>
              <a:rPr lang="hu-HU" dirty="0"/>
              <a:t>Jelentési nagyságrend</a:t>
            </a:r>
          </a:p>
          <a:p>
            <a:pPr lvl="2"/>
            <a:r>
              <a:rPr lang="hu-HU" dirty="0"/>
              <a:t>Csatolandó mellékletek megnevezése</a:t>
            </a:r>
          </a:p>
          <a:p>
            <a:pPr marL="685800" lvl="2" indent="0">
              <a:buNone/>
            </a:pPr>
            <a:r>
              <a:rPr lang="hu-HU" dirty="0"/>
              <a:t>pl. 11111111_20171231_kiegmell.pdf</a:t>
            </a:r>
          </a:p>
          <a:p>
            <a:pPr lvl="1"/>
            <a:r>
              <a:rPr lang="hu-HU" dirty="0"/>
              <a:t>Tartalmi követelmények</a:t>
            </a:r>
          </a:p>
          <a:p>
            <a:pPr lvl="1"/>
            <a:endParaRPr lang="hu-HU" dirty="0"/>
          </a:p>
          <a:p>
            <a:pPr lvl="1"/>
            <a:endParaRPr lang="hu-HU" dirty="0"/>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3</a:t>
            </a:fld>
            <a:endParaRPr lang="hu-HU" dirty="0"/>
          </a:p>
        </p:txBody>
      </p:sp>
      <p:sp>
        <p:nvSpPr>
          <p:cNvPr id="7" name="Szöveg helye 6"/>
          <p:cNvSpPr>
            <a:spLocks noGrp="1"/>
          </p:cNvSpPr>
          <p:nvPr>
            <p:ph type="body" sz="quarter" idx="14"/>
          </p:nvPr>
        </p:nvSpPr>
        <p:spPr/>
        <p:txBody>
          <a:bodyPr/>
          <a:lstStyle/>
          <a:p>
            <a:endParaRPr lang="hu-HU"/>
          </a:p>
        </p:txBody>
      </p:sp>
    </p:spTree>
    <p:extLst>
      <p:ext uri="{BB962C8B-B14F-4D97-AF65-F5344CB8AC3E}">
        <p14:creationId xmlns:p14="http://schemas.microsoft.com/office/powerpoint/2010/main" val="3693877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Táblákra vonatkozó előírások</a:t>
            </a:r>
          </a:p>
        </p:txBody>
      </p:sp>
      <p:sp>
        <p:nvSpPr>
          <p:cNvPr id="6" name="Dia számának helye 5"/>
          <p:cNvSpPr>
            <a:spLocks noGrp="1"/>
          </p:cNvSpPr>
          <p:nvPr>
            <p:ph type="sldNum" sz="quarter" idx="13"/>
          </p:nvPr>
        </p:nvSpPr>
        <p:spPr>
          <a:xfrm>
            <a:off x="7956376" y="6486526"/>
            <a:ext cx="2057400" cy="365125"/>
          </a:xfrm>
        </p:spPr>
        <p:txBody>
          <a:bodyPr/>
          <a:lstStyle/>
          <a:p>
            <a:pPr>
              <a:defRPr/>
            </a:pPr>
            <a:fld id="{0401AEF3-AFFE-433D-8A34-08D966C25545}" type="slidenum">
              <a:rPr lang="hu-HU" smtClean="0"/>
              <a:pPr>
                <a:defRPr/>
              </a:pPr>
              <a:t>4</a:t>
            </a:fld>
            <a:endParaRPr lang="hu-HU" dirty="0"/>
          </a:p>
        </p:txBody>
      </p:sp>
      <p:graphicFrame>
        <p:nvGraphicFramePr>
          <p:cNvPr id="9" name="Tartalom helye 8"/>
          <p:cNvGraphicFramePr>
            <a:graphicFrameLocks noGrp="1"/>
          </p:cNvGraphicFramePr>
          <p:nvPr>
            <p:ph idx="1"/>
            <p:extLst>
              <p:ext uri="{D42A27DB-BD31-4B8C-83A1-F6EECF244321}">
                <p14:modId xmlns:p14="http://schemas.microsoft.com/office/powerpoint/2010/main" val="3192398583"/>
              </p:ext>
            </p:extLst>
          </p:nvPr>
        </p:nvGraphicFramePr>
        <p:xfrm>
          <a:off x="179512" y="1229303"/>
          <a:ext cx="8066144" cy="5589234"/>
        </p:xfrm>
        <a:graphic>
          <a:graphicData uri="http://schemas.openxmlformats.org/drawingml/2006/table">
            <a:tbl>
              <a:tblPr/>
              <a:tblGrid>
                <a:gridCol w="1978451">
                  <a:extLst>
                    <a:ext uri="{9D8B030D-6E8A-4147-A177-3AD203B41FA5}">
                      <a16:colId xmlns:a16="http://schemas.microsoft.com/office/drawing/2014/main" val="20000"/>
                    </a:ext>
                  </a:extLst>
                </a:gridCol>
                <a:gridCol w="1978451">
                  <a:extLst>
                    <a:ext uri="{9D8B030D-6E8A-4147-A177-3AD203B41FA5}">
                      <a16:colId xmlns:a16="http://schemas.microsoft.com/office/drawing/2014/main" val="20001"/>
                    </a:ext>
                  </a:extLst>
                </a:gridCol>
                <a:gridCol w="894259">
                  <a:extLst>
                    <a:ext uri="{9D8B030D-6E8A-4147-A177-3AD203B41FA5}">
                      <a16:colId xmlns:a16="http://schemas.microsoft.com/office/drawing/2014/main" val="20002"/>
                    </a:ext>
                  </a:extLst>
                </a:gridCol>
                <a:gridCol w="1606502">
                  <a:extLst>
                    <a:ext uri="{9D8B030D-6E8A-4147-A177-3AD203B41FA5}">
                      <a16:colId xmlns:a16="http://schemas.microsoft.com/office/drawing/2014/main" val="20003"/>
                    </a:ext>
                  </a:extLst>
                </a:gridCol>
                <a:gridCol w="1608481">
                  <a:extLst>
                    <a:ext uri="{9D8B030D-6E8A-4147-A177-3AD203B41FA5}">
                      <a16:colId xmlns:a16="http://schemas.microsoft.com/office/drawing/2014/main" val="20004"/>
                    </a:ext>
                  </a:extLst>
                </a:gridCol>
              </a:tblGrid>
              <a:tr h="142429">
                <a:tc gridSpan="5">
                  <a:txBody>
                    <a:bodyPr/>
                    <a:lstStyle/>
                    <a:p>
                      <a:pPr algn="ctr" fontAlgn="ctr"/>
                      <a:r>
                        <a:rPr lang="hu-HU" sz="700" b="1" i="0" u="none" strike="noStrike" dirty="0">
                          <a:solidFill>
                            <a:srgbClr val="000000"/>
                          </a:solidFill>
                          <a:effectLst/>
                          <a:latin typeface="Arial" panose="020B0604020202020204" pitchFamily="34" charset="0"/>
                        </a:rPr>
                        <a:t>Hpt. szerinti független közvetítő (Alkusz/ Többes ügynök/ Többes kiemelt közvetítő) felügyeleti jelentése </a:t>
                      </a:r>
                    </a:p>
                  </a:txBody>
                  <a:tcPr marL="6506" marR="6506" marT="6506" marB="0" anchor="ctr">
                    <a:lnL>
                      <a:noFill/>
                    </a:lnL>
                    <a:lnR>
                      <a:noFill/>
                    </a:lnR>
                    <a:lnT>
                      <a:noFill/>
                    </a:lnT>
                    <a:lnB>
                      <a:noFill/>
                    </a:lnB>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extLst>
                  <a:ext uri="{0D108BD9-81ED-4DB2-BD59-A6C34878D82A}">
                    <a16:rowId xmlns:a16="http://schemas.microsoft.com/office/drawing/2014/main" val="10000"/>
                  </a:ext>
                </a:extLst>
              </a:tr>
              <a:tr h="147359">
                <a:tc>
                  <a:txBody>
                    <a:bodyPr/>
                    <a:lstStyle/>
                    <a:p>
                      <a:pPr algn="ctr"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hu-HU" sz="700" b="0" i="0" u="none" strike="noStrike">
                        <a:solidFill>
                          <a:srgbClr val="000000"/>
                        </a:solidFill>
                        <a:effectLst/>
                        <a:latin typeface="Arial" panose="020B0604020202020204" pitchFamily="34" charset="0"/>
                      </a:endParaRPr>
                    </a:p>
                  </a:txBody>
                  <a:tcPr marL="6506" marR="6506" marT="650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hu-HU" sz="700" b="0" i="0" u="none" strike="noStrike">
                        <a:solidFill>
                          <a:srgbClr val="000000"/>
                        </a:solidFill>
                        <a:effectLst/>
                        <a:latin typeface="Arial" panose="020B0604020202020204" pitchFamily="34" charset="0"/>
                      </a:endParaRPr>
                    </a:p>
                  </a:txBody>
                  <a:tcPr marL="6506" marR="6506" marT="650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hu-HU" sz="700" b="0" i="0" u="none" strike="noStrike">
                        <a:solidFill>
                          <a:srgbClr val="000000"/>
                        </a:solidFill>
                        <a:effectLst/>
                        <a:latin typeface="Arial" panose="020B0604020202020204" pitchFamily="34" charset="0"/>
                      </a:endParaRPr>
                    </a:p>
                  </a:txBody>
                  <a:tcPr marL="6506" marR="6506" marT="650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2429">
                <a:tc gridSpan="5">
                  <a:txBody>
                    <a:bodyPr/>
                    <a:lstStyle/>
                    <a:p>
                      <a:pPr algn="ctr" fontAlgn="ctr"/>
                      <a:r>
                        <a:rPr lang="hu-HU" sz="700" b="1" i="0" u="none" strike="noStrike">
                          <a:solidFill>
                            <a:srgbClr val="000000"/>
                          </a:solidFill>
                          <a:effectLst/>
                          <a:latin typeface="Arial" panose="020B0604020202020204" pitchFamily="34" charset="0"/>
                        </a:rPr>
                        <a:t>ÖSSZEFOGLALÓ TÁBLA</a:t>
                      </a:r>
                    </a:p>
                  </a:txBody>
                  <a:tcPr marL="6506" marR="6506" marT="65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extLst>
                  <a:ext uri="{0D108BD9-81ED-4DB2-BD59-A6C34878D82A}">
                    <a16:rowId xmlns:a16="http://schemas.microsoft.com/office/drawing/2014/main" val="10002"/>
                  </a:ext>
                </a:extLst>
              </a:tr>
              <a:tr h="410913">
                <a:tc>
                  <a:txBody>
                    <a:bodyPr/>
                    <a:lstStyle/>
                    <a:p>
                      <a:pPr algn="ctr" fontAlgn="ctr"/>
                      <a:r>
                        <a:rPr lang="hu-HU" sz="700" b="1" i="0" u="none" strike="noStrike">
                          <a:solidFill>
                            <a:srgbClr val="000000"/>
                          </a:solidFill>
                          <a:effectLst/>
                          <a:latin typeface="Arial" panose="020B0604020202020204" pitchFamily="34" charset="0"/>
                        </a:rPr>
                        <a:t>Táblakód</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1" i="0" u="none" strike="noStrike">
                          <a:solidFill>
                            <a:srgbClr val="000000"/>
                          </a:solidFill>
                          <a:effectLst/>
                          <a:latin typeface="Arial" panose="020B0604020202020204" pitchFamily="34" charset="0"/>
                        </a:rPr>
                        <a:t>Megnevezés</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1" i="0" u="none" strike="noStrike">
                          <a:solidFill>
                            <a:srgbClr val="000000"/>
                          </a:solidFill>
                          <a:effectLst/>
                          <a:latin typeface="Arial" panose="020B0604020202020204" pitchFamily="34" charset="0"/>
                        </a:rPr>
                        <a:t>Adatszolgáltatásra kötelezettek</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1" i="0" u="none" strike="noStrike">
                          <a:solidFill>
                            <a:srgbClr val="000000"/>
                          </a:solidFill>
                          <a:effectLst/>
                          <a:latin typeface="Arial" panose="020B0604020202020204" pitchFamily="34" charset="0"/>
                        </a:rPr>
                        <a:t>Beküldési gyakoriság</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1" i="0" u="none" strike="noStrike">
                          <a:solidFill>
                            <a:srgbClr val="000000"/>
                          </a:solidFill>
                          <a:effectLst/>
                          <a:latin typeface="Arial" panose="020B0604020202020204" pitchFamily="34" charset="0"/>
                        </a:rPr>
                        <a:t>Beküldési határidő</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7359">
                <a:tc gridSpan="4">
                  <a:txBody>
                    <a:bodyPr/>
                    <a:lstStyle/>
                    <a:p>
                      <a:pPr algn="l" fontAlgn="b"/>
                      <a:r>
                        <a:rPr lang="hu-HU" sz="700" b="1" i="0" u="none" strike="noStrike">
                          <a:solidFill>
                            <a:srgbClr val="000000"/>
                          </a:solidFill>
                          <a:effectLst/>
                          <a:latin typeface="Arial" panose="020B0604020202020204" pitchFamily="34" charset="0"/>
                        </a:rPr>
                        <a:t>Féléves/Éves jelentés  </a:t>
                      </a:r>
                    </a:p>
                  </a:txBody>
                  <a:tcPr marL="6506" marR="6506" marT="650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c hMerge="1">
                  <a:txBody>
                    <a:bodyPr/>
                    <a:lstStyle/>
                    <a:p>
                      <a:endParaRPr lang="hu-HU"/>
                    </a:p>
                  </a:txBody>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0913">
                <a:tc>
                  <a:txBody>
                    <a:bodyPr/>
                    <a:lstStyle/>
                    <a:p>
                      <a:pPr algn="ctr" fontAlgn="ctr"/>
                      <a:r>
                        <a:rPr lang="hu-HU" sz="700" b="0" i="0" u="none" strike="noStrike">
                          <a:solidFill>
                            <a:srgbClr val="000000"/>
                          </a:solidFill>
                          <a:effectLst/>
                          <a:latin typeface="Arial" panose="020B0604020202020204" pitchFamily="34" charset="0"/>
                        </a:rPr>
                        <a:t>92A</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A Hpt. szerinti független közvetítő adatai, szakmai felelősségbiztosítás és a foglalkoztatottak létszáma</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dirty="0">
                          <a:solidFill>
                            <a:srgbClr val="000000"/>
                          </a:solidFill>
                          <a:effectLst/>
                          <a:latin typeface="Arial" panose="020B0604020202020204" pitchFamily="34" charset="0"/>
                        </a:rPr>
                        <a:t>tárgyfélévet követő hónap 20. munkanapjáig</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0913">
                <a:tc>
                  <a:txBody>
                    <a:bodyPr/>
                    <a:lstStyle/>
                    <a:p>
                      <a:pPr algn="ctr" fontAlgn="ctr"/>
                      <a:r>
                        <a:rPr lang="hu-HU" sz="700" b="0" i="0" u="none" strike="noStrike">
                          <a:solidFill>
                            <a:srgbClr val="000000"/>
                          </a:solidFill>
                          <a:effectLst/>
                          <a:latin typeface="Arial" panose="020B0604020202020204" pitchFamily="34" charset="0"/>
                        </a:rPr>
                        <a:t>92B1A</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A Hpt. szerinti független közvetítői tevékenységből származó jutalékbevételek</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tárgyfélévet követő hónap 20. munkanapjáig</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10913">
                <a:tc>
                  <a:txBody>
                    <a:bodyPr/>
                    <a:lstStyle/>
                    <a:p>
                      <a:pPr algn="ctr" fontAlgn="ctr"/>
                      <a:r>
                        <a:rPr lang="hu-HU" sz="700" b="0" i="0" u="none" strike="noStrike">
                          <a:solidFill>
                            <a:srgbClr val="000000"/>
                          </a:solidFill>
                          <a:effectLst/>
                          <a:latin typeface="Arial" panose="020B0604020202020204" pitchFamily="34" charset="0"/>
                        </a:rPr>
                        <a:t>92B1B</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A Hpt. szerinti független közvetítő egyéb tevékenységéből származó bevételei</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tárgyfélévet követő hónap 20. munkanapjáig</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10913">
                <a:tc>
                  <a:txBody>
                    <a:bodyPr/>
                    <a:lstStyle/>
                    <a:p>
                      <a:pPr algn="ctr" fontAlgn="ctr"/>
                      <a:r>
                        <a:rPr lang="hu-HU" sz="700" b="0" i="0" u="none" strike="noStrike">
                          <a:solidFill>
                            <a:srgbClr val="000000"/>
                          </a:solidFill>
                          <a:effectLst/>
                          <a:latin typeface="Arial" panose="020B0604020202020204" pitchFamily="34" charset="0"/>
                        </a:rPr>
                        <a:t>92B2</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A Hpt. szerinti független közvetítői tevékenységből származó szerződések száma, értéke</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tárgyfélévet követő hónap 20. munkanapjáig</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6671">
                <a:tc>
                  <a:txBody>
                    <a:bodyPr/>
                    <a:lstStyle/>
                    <a:p>
                      <a:pPr algn="ctr" fontAlgn="ctr"/>
                      <a:r>
                        <a:rPr lang="hu-HU" sz="700" b="0" i="0" u="none" strike="noStrike">
                          <a:solidFill>
                            <a:srgbClr val="000000"/>
                          </a:solidFill>
                          <a:effectLst/>
                          <a:latin typeface="Arial" panose="020B0604020202020204" pitchFamily="34" charset="0"/>
                        </a:rPr>
                        <a:t>92M</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Mérleg</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tárgyévet követő év május 31.</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6671">
                <a:tc>
                  <a:txBody>
                    <a:bodyPr/>
                    <a:lstStyle/>
                    <a:p>
                      <a:pPr algn="ctr" fontAlgn="ctr"/>
                      <a:r>
                        <a:rPr lang="hu-HU" sz="700" b="0" i="0" u="none" strike="noStrike">
                          <a:solidFill>
                            <a:srgbClr val="000000"/>
                          </a:solidFill>
                          <a:effectLst/>
                          <a:latin typeface="Arial" panose="020B0604020202020204" pitchFamily="34" charset="0"/>
                        </a:rPr>
                        <a:t>92E</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Eredménykimutatás</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tárgyévet követő év május 31. </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42429">
                <a:tc>
                  <a:txBody>
                    <a:bodyPr/>
                    <a:lstStyle/>
                    <a:p>
                      <a:pPr algn="ctr"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1"/>
                  </a:ext>
                </a:extLst>
              </a:tr>
              <a:tr h="147359">
                <a:tc gridSpan="4">
                  <a:txBody>
                    <a:bodyPr/>
                    <a:lstStyle/>
                    <a:p>
                      <a:pPr algn="l" fontAlgn="b"/>
                      <a:r>
                        <a:rPr lang="hu-HU" sz="700" b="1" i="0" u="none" strike="noStrike">
                          <a:solidFill>
                            <a:srgbClr val="000000"/>
                          </a:solidFill>
                          <a:effectLst/>
                          <a:latin typeface="Arial" panose="020B0604020202020204" pitchFamily="34" charset="0"/>
                        </a:rPr>
                        <a:t>Éves jelentéssel egyidejűleg pdf formátumban küldendő mellékletek </a:t>
                      </a:r>
                    </a:p>
                  </a:txBody>
                  <a:tcPr marL="6506" marR="6506" marT="6506"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c hMerge="1">
                  <a:txBody>
                    <a:bodyPr/>
                    <a:lstStyle/>
                    <a:p>
                      <a:endParaRPr lang="hu-HU"/>
                    </a:p>
                  </a:txBody>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410913">
                <a:tc>
                  <a:txBody>
                    <a:bodyPr/>
                    <a:lstStyle/>
                    <a:p>
                      <a:pPr algn="ctr" fontAlgn="ctr"/>
                      <a:r>
                        <a:rPr lang="hu-HU" sz="700" b="1" i="0" u="none" strike="noStrike">
                          <a:solidFill>
                            <a:srgbClr val="000000"/>
                          </a:solidFill>
                          <a:effectLst/>
                          <a:latin typeface="Arial" panose="020B0604020202020204" pitchFamily="34" charset="0"/>
                        </a:rPr>
                        <a:t>Rövid név</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1" i="0" u="none" strike="noStrike">
                          <a:solidFill>
                            <a:srgbClr val="000000"/>
                          </a:solidFill>
                          <a:effectLst/>
                          <a:latin typeface="Arial" panose="020B0604020202020204" pitchFamily="34" charset="0"/>
                        </a:rPr>
                        <a:t>Megnevezés</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1" i="0" u="none" strike="noStrike">
                          <a:solidFill>
                            <a:srgbClr val="000000"/>
                          </a:solidFill>
                          <a:effectLst/>
                          <a:latin typeface="Arial" panose="020B0604020202020204" pitchFamily="34" charset="0"/>
                        </a:rPr>
                        <a:t>Adatszolgáltatásra kötelezettek</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1" i="0" u="none" strike="noStrike">
                          <a:solidFill>
                            <a:srgbClr val="000000"/>
                          </a:solidFill>
                          <a:effectLst/>
                          <a:latin typeface="Arial" panose="020B0604020202020204" pitchFamily="34" charset="0"/>
                        </a:rPr>
                        <a:t>Beküldési gyakoriság</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1" i="0" u="none" strike="noStrike">
                          <a:solidFill>
                            <a:srgbClr val="000000"/>
                          </a:solidFill>
                          <a:effectLst/>
                          <a:latin typeface="Arial" panose="020B0604020202020204" pitchFamily="34" charset="0"/>
                        </a:rPr>
                        <a:t>Beküldési határidő</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76671">
                <a:tc>
                  <a:txBody>
                    <a:bodyPr/>
                    <a:lstStyle/>
                    <a:p>
                      <a:pPr algn="ctr" fontAlgn="ctr"/>
                      <a:r>
                        <a:rPr lang="hu-HU" sz="700" b="0" i="0" u="none" strike="noStrike">
                          <a:solidFill>
                            <a:srgbClr val="000000"/>
                          </a:solidFill>
                          <a:effectLst/>
                          <a:latin typeface="Arial" panose="020B0604020202020204" pitchFamily="34" charset="0"/>
                        </a:rPr>
                        <a:t>merleg</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Éves beszámoló - mérleg</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éves jelentéssel egyidejűleg</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76671">
                <a:tc>
                  <a:txBody>
                    <a:bodyPr/>
                    <a:lstStyle/>
                    <a:p>
                      <a:pPr algn="ctr" fontAlgn="ctr"/>
                      <a:r>
                        <a:rPr lang="hu-HU" sz="700" b="0" i="0" u="none" strike="noStrike">
                          <a:solidFill>
                            <a:srgbClr val="000000"/>
                          </a:solidFill>
                          <a:effectLst/>
                          <a:latin typeface="Arial" panose="020B0604020202020204" pitchFamily="34" charset="0"/>
                        </a:rPr>
                        <a:t>erkim</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Éves beszámoló - eredménykimutatás</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éves jelentéssel egyidejűleg</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76671">
                <a:tc>
                  <a:txBody>
                    <a:bodyPr/>
                    <a:lstStyle/>
                    <a:p>
                      <a:pPr algn="ctr" fontAlgn="ctr"/>
                      <a:r>
                        <a:rPr lang="hu-HU" sz="700" b="0" i="0" u="none" strike="noStrike">
                          <a:solidFill>
                            <a:srgbClr val="000000"/>
                          </a:solidFill>
                          <a:effectLst/>
                          <a:latin typeface="Arial" panose="020B0604020202020204" pitchFamily="34" charset="0"/>
                        </a:rPr>
                        <a:t>kiegmell</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Éves beszámoló - kiegészítő melléklet</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éves jelentéssel egyidejűleg</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86531">
                <a:tc>
                  <a:txBody>
                    <a:bodyPr/>
                    <a:lstStyle/>
                    <a:p>
                      <a:pPr algn="ctr" fontAlgn="ctr"/>
                      <a:r>
                        <a:rPr lang="hu-HU" sz="700" b="0" i="0" u="none" strike="noStrike">
                          <a:solidFill>
                            <a:srgbClr val="000000"/>
                          </a:solidFill>
                          <a:effectLst/>
                          <a:latin typeface="Arial" panose="020B0604020202020204" pitchFamily="34" charset="0"/>
                        </a:rPr>
                        <a:t>konyvjel</a:t>
                      </a:r>
                    </a:p>
                  </a:txBody>
                  <a:tcPr marL="6506" marR="6506" marT="65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hu-HU" sz="700" b="0" i="0" u="none" strike="noStrike">
                          <a:solidFill>
                            <a:srgbClr val="000000"/>
                          </a:solidFill>
                          <a:effectLst/>
                          <a:latin typeface="Arial" panose="020B0604020202020204" pitchFamily="34" charset="0"/>
                        </a:rPr>
                        <a:t>Kötelező vagy rendelkezésre álló könyvvizsgálói jelentés</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Független közvetítő</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a:t>
                      </a:r>
                    </a:p>
                  </a:txBody>
                  <a:tcPr marL="6506" marR="6506" marT="65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700" b="0" i="0" u="none" strike="noStrike">
                          <a:solidFill>
                            <a:srgbClr val="000000"/>
                          </a:solidFill>
                          <a:effectLst/>
                          <a:latin typeface="Arial" panose="020B0604020202020204" pitchFamily="34" charset="0"/>
                        </a:rPr>
                        <a:t>éves jelentéssel egyidejűleg</a:t>
                      </a:r>
                    </a:p>
                  </a:txBody>
                  <a:tcPr marL="6506" marR="6506" marT="65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47359">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8"/>
                  </a:ext>
                </a:extLst>
              </a:tr>
              <a:tr h="147359">
                <a:tc gridSpan="3">
                  <a:txBody>
                    <a:bodyPr/>
                    <a:lstStyle/>
                    <a:p>
                      <a:pPr algn="ctr" fontAlgn="ctr"/>
                      <a:r>
                        <a:rPr lang="hu-HU" sz="700" b="1" i="0" u="none" strike="noStrike">
                          <a:solidFill>
                            <a:srgbClr val="000000"/>
                          </a:solidFill>
                          <a:effectLst/>
                          <a:latin typeface="Arial" panose="020B0604020202020204" pitchFamily="34" charset="0"/>
                        </a:rPr>
                        <a:t>Az összefoglaló táblában előforduló rövidítések</a:t>
                      </a:r>
                    </a:p>
                  </a:txBody>
                  <a:tcPr marL="6506" marR="6506" marT="65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a:noFill/>
                    </a:lnT>
                    <a:lnB>
                      <a:noFill/>
                    </a:lnB>
                  </a:tcPr>
                </a:tc>
                <a:extLst>
                  <a:ext uri="{0D108BD9-81ED-4DB2-BD59-A6C34878D82A}">
                    <a16:rowId xmlns:a16="http://schemas.microsoft.com/office/drawing/2014/main" val="10019"/>
                  </a:ext>
                </a:extLst>
              </a:tr>
              <a:tr h="142429">
                <a:tc rowSpan="2">
                  <a:txBody>
                    <a:bodyPr/>
                    <a:lstStyle/>
                    <a:p>
                      <a:pPr algn="ctr" fontAlgn="ctr"/>
                      <a:r>
                        <a:rPr lang="hu-HU" sz="700" b="1" i="1" u="none" strike="noStrike">
                          <a:solidFill>
                            <a:srgbClr val="000000"/>
                          </a:solidFill>
                          <a:effectLst/>
                          <a:latin typeface="Arial" panose="020B0604020202020204" pitchFamily="34" charset="0"/>
                        </a:rPr>
                        <a:t>Beküldési gyakoriság</a:t>
                      </a:r>
                    </a:p>
                  </a:txBody>
                  <a:tcPr marL="6506" marR="6506" marT="65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hu-HU" sz="700" b="0" i="0" u="none" strike="noStrike">
                          <a:solidFill>
                            <a:srgbClr val="000000"/>
                          </a:solidFill>
                          <a:effectLst/>
                          <a:latin typeface="Arial" panose="020B0604020202020204" pitchFamily="34" charset="0"/>
                        </a:rPr>
                        <a:t>Féléves</a:t>
                      </a:r>
                    </a:p>
                  </a:txBody>
                  <a:tcPr marL="6506" marR="6506" marT="650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hu-HU" sz="700" b="0" i="0" u="none" strike="noStrike">
                          <a:solidFill>
                            <a:srgbClr val="000000"/>
                          </a:solidFill>
                          <a:effectLst/>
                          <a:latin typeface="Arial" panose="020B0604020202020204" pitchFamily="34" charset="0"/>
                        </a:rPr>
                        <a:t>FÉ</a:t>
                      </a:r>
                    </a:p>
                  </a:txBody>
                  <a:tcPr marL="6506" marR="6506" marT="650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a:noFill/>
                    </a:lnL>
                    <a:lnR>
                      <a:noFill/>
                    </a:lnR>
                    <a:lnT>
                      <a:noFill/>
                    </a:lnT>
                    <a:lnB>
                      <a:noFill/>
                    </a:lnB>
                  </a:tcPr>
                </a:tc>
                <a:extLst>
                  <a:ext uri="{0D108BD9-81ED-4DB2-BD59-A6C34878D82A}">
                    <a16:rowId xmlns:a16="http://schemas.microsoft.com/office/drawing/2014/main" val="10020"/>
                  </a:ext>
                </a:extLst>
              </a:tr>
              <a:tr h="147359">
                <a:tc vMerge="1">
                  <a:txBody>
                    <a:bodyPr/>
                    <a:lstStyle/>
                    <a:p>
                      <a:endParaRPr lang="hu-HU"/>
                    </a:p>
                  </a:txBody>
                  <a:tcPr/>
                </a:tc>
                <a:tc>
                  <a:txBody>
                    <a:bodyPr/>
                    <a:lstStyle/>
                    <a:p>
                      <a:pPr algn="l" fontAlgn="b"/>
                      <a:r>
                        <a:rPr lang="hu-HU" sz="700" b="0" i="0" u="none" strike="noStrike">
                          <a:solidFill>
                            <a:srgbClr val="000000"/>
                          </a:solidFill>
                          <a:effectLst/>
                          <a:latin typeface="Arial" panose="020B0604020202020204" pitchFamily="34" charset="0"/>
                        </a:rPr>
                        <a:t>Éves</a:t>
                      </a:r>
                    </a:p>
                  </a:txBody>
                  <a:tcPr marL="6506" marR="6506" marT="650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hu-HU" sz="700" b="0" i="0" u="none" strike="noStrike">
                          <a:solidFill>
                            <a:srgbClr val="000000"/>
                          </a:solidFill>
                          <a:effectLst/>
                          <a:latin typeface="Arial" panose="020B0604020202020204" pitchFamily="34" charset="0"/>
                        </a:rPr>
                        <a:t>É</a:t>
                      </a:r>
                    </a:p>
                  </a:txBody>
                  <a:tcPr marL="6506" marR="6506" marT="650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hu-HU" sz="700" b="0" i="0" u="none" strike="noStrike">
                        <a:solidFill>
                          <a:srgbClr val="000000"/>
                        </a:solidFill>
                        <a:effectLst/>
                        <a:latin typeface="Arial" panose="020B0604020202020204" pitchFamily="34" charset="0"/>
                      </a:endParaRPr>
                    </a:p>
                  </a:txBody>
                  <a:tcPr marL="6506" marR="6506" marT="6506"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hu-HU" sz="700" b="0" i="0" u="none" strike="noStrike" dirty="0">
                        <a:solidFill>
                          <a:srgbClr val="000000"/>
                        </a:solidFill>
                        <a:effectLst/>
                        <a:latin typeface="Arial" panose="020B0604020202020204" pitchFamily="34" charset="0"/>
                      </a:endParaRPr>
                    </a:p>
                  </a:txBody>
                  <a:tcPr marL="6506" marR="6506" marT="6506" marB="0" anchor="ctr">
                    <a:lnL>
                      <a:noFill/>
                    </a:lnL>
                    <a:lnR>
                      <a:noFill/>
                    </a:lnR>
                    <a:lnT>
                      <a:noFill/>
                    </a:lnT>
                    <a:lnB>
                      <a:noFill/>
                    </a:lnB>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3164484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84378" y="188640"/>
            <a:ext cx="7453689" cy="759189"/>
          </a:xfrm>
        </p:spPr>
        <p:txBody>
          <a:bodyPr>
            <a:noAutofit/>
          </a:bodyPr>
          <a:lstStyle/>
          <a:p>
            <a:r>
              <a:rPr lang="hu-HU" sz="2600" dirty="0"/>
              <a:t>92A A Hpt. szerinti független közvetítő adatai, szakmai felelősségbiztosítás és a foglalkoztatottak létszáma</a:t>
            </a:r>
          </a:p>
        </p:txBody>
      </p:sp>
      <p:sp>
        <p:nvSpPr>
          <p:cNvPr id="3" name="Tartalom helye 2"/>
          <p:cNvSpPr>
            <a:spLocks noGrp="1"/>
          </p:cNvSpPr>
          <p:nvPr>
            <p:ph idx="1"/>
          </p:nvPr>
        </p:nvSpPr>
        <p:spPr>
          <a:xfrm>
            <a:off x="651366" y="1196752"/>
            <a:ext cx="8313121" cy="5040561"/>
          </a:xfrm>
        </p:spPr>
        <p:txBody>
          <a:bodyPr/>
          <a:lstStyle/>
          <a:p>
            <a:r>
              <a:rPr lang="hu-HU" dirty="0"/>
              <a:t>Tábla sorai</a:t>
            </a:r>
          </a:p>
          <a:p>
            <a:pPr lvl="1"/>
            <a:r>
              <a:rPr lang="hu-HU" dirty="0"/>
              <a:t>Kapcsolattartási adatok (92A01-92A02)</a:t>
            </a:r>
          </a:p>
          <a:p>
            <a:pPr lvl="1"/>
            <a:r>
              <a:rPr lang="hu-HU" dirty="0"/>
              <a:t>Felelősségbiztosítási adatok (92A03-07)</a:t>
            </a:r>
          </a:p>
          <a:p>
            <a:pPr lvl="1"/>
            <a:r>
              <a:rPr lang="hu-HU" dirty="0"/>
              <a:t>Foglalkoztatottak létszáma (92A08-92A15)</a:t>
            </a:r>
          </a:p>
          <a:p>
            <a:pPr lvl="2"/>
            <a:r>
              <a:rPr lang="hu-HU" dirty="0"/>
              <a:t>Pénzügyi szolgáltatási közvetítői tevékenység (92A08-92A14)</a:t>
            </a:r>
          </a:p>
          <a:p>
            <a:pPr lvl="2"/>
            <a:r>
              <a:rPr lang="hu-HU" dirty="0"/>
              <a:t>Egyéb közvetítői tevékenység (92A15)</a:t>
            </a:r>
          </a:p>
          <a:p>
            <a:pPr lvl="1"/>
            <a:r>
              <a:rPr lang="hu-HU" dirty="0"/>
              <a:t>Működéssel kapcsolatos egyéb információk (92A16-92A24)</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5</a:t>
            </a:fld>
            <a:endParaRPr lang="hu-HU" dirty="0"/>
          </a:p>
        </p:txBody>
      </p:sp>
      <p:sp>
        <p:nvSpPr>
          <p:cNvPr id="7" name="Szöveg helye 6"/>
          <p:cNvSpPr>
            <a:spLocks noGrp="1"/>
          </p:cNvSpPr>
          <p:nvPr>
            <p:ph type="body" sz="quarter" idx="14"/>
          </p:nvPr>
        </p:nvSpPr>
        <p:spPr/>
        <p:txBody>
          <a:bodyPr/>
          <a:lstStyle/>
          <a:p>
            <a:endParaRPr lang="hu-HU"/>
          </a:p>
        </p:txBody>
      </p:sp>
    </p:spTree>
    <p:extLst>
      <p:ext uri="{BB962C8B-B14F-4D97-AF65-F5344CB8AC3E}">
        <p14:creationId xmlns:p14="http://schemas.microsoft.com/office/powerpoint/2010/main" val="651846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Autofit/>
          </a:bodyPr>
          <a:lstStyle/>
          <a:p>
            <a:r>
              <a:rPr lang="hu-HU" sz="3200" dirty="0"/>
              <a:t>92B1A A Hpt. szerinti független közvetítői tevékenységből származó jutalékbevételek</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6</a:t>
            </a:fld>
            <a:endParaRPr lang="hu-HU" dirty="0"/>
          </a:p>
        </p:txBody>
      </p:sp>
      <p:sp>
        <p:nvSpPr>
          <p:cNvPr id="7" name="Szöveg helye 6"/>
          <p:cNvSpPr>
            <a:spLocks noGrp="1"/>
          </p:cNvSpPr>
          <p:nvPr>
            <p:ph type="body" sz="quarter" idx="14"/>
          </p:nvPr>
        </p:nvSpPr>
        <p:spPr/>
        <p:txBody>
          <a:bodyPr/>
          <a:lstStyle/>
          <a:p>
            <a:endParaRPr lang="hu-HU"/>
          </a:p>
        </p:txBody>
      </p:sp>
      <p:sp>
        <p:nvSpPr>
          <p:cNvPr id="8" name="Tartalom helye 2"/>
          <p:cNvSpPr>
            <a:spLocks noGrp="1"/>
          </p:cNvSpPr>
          <p:nvPr>
            <p:ph idx="1"/>
          </p:nvPr>
        </p:nvSpPr>
        <p:spPr>
          <a:xfrm>
            <a:off x="651366" y="1196752"/>
            <a:ext cx="8313121" cy="5040561"/>
          </a:xfrm>
        </p:spPr>
        <p:txBody>
          <a:bodyPr/>
          <a:lstStyle/>
          <a:p>
            <a:r>
              <a:rPr lang="hu-HU" dirty="0"/>
              <a:t>Tábla sorai</a:t>
            </a:r>
          </a:p>
          <a:p>
            <a:pPr marL="342900" lvl="1" indent="0">
              <a:buNone/>
            </a:pPr>
            <a:r>
              <a:rPr lang="hu-HU" dirty="0"/>
              <a:t>Jutalékbevételek pénzügyi </a:t>
            </a:r>
            <a:r>
              <a:rPr lang="hu-HU" dirty="0" err="1"/>
              <a:t>intézményenként</a:t>
            </a:r>
            <a:r>
              <a:rPr lang="hu-HU" dirty="0"/>
              <a:t> és összesen</a:t>
            </a:r>
          </a:p>
          <a:p>
            <a:r>
              <a:rPr lang="hu-HU" dirty="0"/>
              <a:t>Tábla oszlopai</a:t>
            </a:r>
          </a:p>
          <a:p>
            <a:pPr lvl="1"/>
            <a:r>
              <a:rPr lang="hu-HU" dirty="0">
                <a:hlinkClick r:id="rId3"/>
              </a:rPr>
              <a:t>Pénzügyi intézmény azonosítása </a:t>
            </a:r>
            <a:r>
              <a:rPr lang="hu-HU" dirty="0"/>
              <a:t>(1-2)</a:t>
            </a:r>
          </a:p>
          <a:p>
            <a:pPr lvl="1"/>
            <a:r>
              <a:rPr lang="hu-HU" dirty="0"/>
              <a:t>Járó szerzési jutalék (3-13)</a:t>
            </a:r>
          </a:p>
          <a:p>
            <a:pPr lvl="1"/>
            <a:r>
              <a:rPr lang="hu-HU" dirty="0"/>
              <a:t>Járó fenntartási jutalék (14-24)</a:t>
            </a:r>
          </a:p>
          <a:p>
            <a:pPr lvl="1"/>
            <a:r>
              <a:rPr lang="hu-HU" dirty="0"/>
              <a:t>Be nem folyt jutalék (25-35)</a:t>
            </a:r>
          </a:p>
          <a:p>
            <a:pPr lvl="1"/>
            <a:r>
              <a:rPr lang="hu-HU" dirty="0"/>
              <a:t>Sztornó tételek (36-46)</a:t>
            </a:r>
          </a:p>
          <a:p>
            <a:pPr lvl="1"/>
            <a:endParaRPr lang="hu-HU" dirty="0"/>
          </a:p>
          <a:p>
            <a:endParaRPr lang="hu-HU" dirty="0"/>
          </a:p>
        </p:txBody>
      </p:sp>
    </p:spTree>
    <p:extLst>
      <p:ext uri="{BB962C8B-B14F-4D97-AF65-F5344CB8AC3E}">
        <p14:creationId xmlns:p14="http://schemas.microsoft.com/office/powerpoint/2010/main" val="1073974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Autofit/>
          </a:bodyPr>
          <a:lstStyle/>
          <a:p>
            <a:r>
              <a:rPr lang="hu-HU" sz="3200" dirty="0"/>
              <a:t>92B1B A Hpt. szerinti független közvetítő egyéb tevékenységéből származó bevételei</a:t>
            </a:r>
          </a:p>
        </p:txBody>
      </p:sp>
      <p:sp>
        <p:nvSpPr>
          <p:cNvPr id="3" name="Tartalom helye 2"/>
          <p:cNvSpPr>
            <a:spLocks noGrp="1"/>
          </p:cNvSpPr>
          <p:nvPr>
            <p:ph idx="1"/>
          </p:nvPr>
        </p:nvSpPr>
        <p:spPr>
          <a:xfrm>
            <a:off x="651367" y="1340768"/>
            <a:ext cx="7886700" cy="4896545"/>
          </a:xfrm>
        </p:spPr>
        <p:txBody>
          <a:bodyPr/>
          <a:lstStyle/>
          <a:p>
            <a:r>
              <a:rPr lang="hu-HU" dirty="0"/>
              <a:t>Minden olyan egyéb bevételt kell ebben a táblában jelenteni, amely a független közvetítői tevékenységhez kapcsolódóan vagy attól függetlenül, részét képezi az </a:t>
            </a:r>
            <a:r>
              <a:rPr lang="hu-HU" dirty="0" err="1"/>
              <a:t>Eredménykimutatás</a:t>
            </a:r>
            <a:r>
              <a:rPr lang="hu-HU" dirty="0"/>
              <a:t> (92E tábla) „Értékesítés nettó árbevétele összesen” során szereplő összegnek.</a:t>
            </a:r>
          </a:p>
          <a:p>
            <a:r>
              <a:rPr lang="hu-HU" dirty="0"/>
              <a:t>92B1B02-92B1B03 sort alkuszok nem töltik.</a:t>
            </a:r>
          </a:p>
          <a:p>
            <a:endParaRPr lang="hu-HU" dirty="0"/>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7</a:t>
            </a:fld>
            <a:endParaRPr lang="hu-HU" dirty="0"/>
          </a:p>
        </p:txBody>
      </p:sp>
      <p:sp>
        <p:nvSpPr>
          <p:cNvPr id="7" name="Szöveg helye 6"/>
          <p:cNvSpPr>
            <a:spLocks noGrp="1"/>
          </p:cNvSpPr>
          <p:nvPr>
            <p:ph type="body" sz="quarter" idx="14"/>
          </p:nvPr>
        </p:nvSpPr>
        <p:spPr/>
        <p:txBody>
          <a:bodyPr/>
          <a:lstStyle/>
          <a:p>
            <a:endParaRPr lang="hu-HU"/>
          </a:p>
        </p:txBody>
      </p:sp>
    </p:spTree>
    <p:extLst>
      <p:ext uri="{BB962C8B-B14F-4D97-AF65-F5344CB8AC3E}">
        <p14:creationId xmlns:p14="http://schemas.microsoft.com/office/powerpoint/2010/main" val="1357108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80000" y="180000"/>
            <a:ext cx="7740472" cy="759189"/>
          </a:xfrm>
        </p:spPr>
        <p:txBody>
          <a:bodyPr>
            <a:noAutofit/>
          </a:bodyPr>
          <a:lstStyle/>
          <a:p>
            <a:r>
              <a:rPr lang="hu-HU" sz="2800" dirty="0"/>
              <a:t>92B2 A Hpt. szerinti független közvetítői tevékenységből származó szerződések száma, értéke</a:t>
            </a:r>
          </a:p>
        </p:txBody>
      </p:sp>
      <p:sp>
        <p:nvSpPr>
          <p:cNvPr id="3" name="Tartalom helye 2"/>
          <p:cNvSpPr>
            <a:spLocks noGrp="1"/>
          </p:cNvSpPr>
          <p:nvPr>
            <p:ph idx="1"/>
          </p:nvPr>
        </p:nvSpPr>
        <p:spPr>
          <a:xfrm>
            <a:off x="651367" y="1340768"/>
            <a:ext cx="7886700" cy="4896545"/>
          </a:xfrm>
        </p:spPr>
        <p:txBody>
          <a:bodyPr/>
          <a:lstStyle/>
          <a:p>
            <a:r>
              <a:rPr lang="hu-HU" dirty="0"/>
              <a:t>Tábla sorai</a:t>
            </a:r>
          </a:p>
          <a:p>
            <a:pPr lvl="1"/>
            <a:r>
              <a:rPr lang="hu-HU" dirty="0"/>
              <a:t>Tárgyidőszakban folyósított szerződések</a:t>
            </a:r>
          </a:p>
          <a:p>
            <a:pPr lvl="1"/>
            <a:r>
              <a:rPr lang="hu-HU" dirty="0"/>
              <a:t>Összes élő szerződés pénzügyi </a:t>
            </a:r>
            <a:r>
              <a:rPr lang="hu-HU" dirty="0" err="1"/>
              <a:t>intézményenként</a:t>
            </a:r>
            <a:r>
              <a:rPr lang="hu-HU" dirty="0"/>
              <a:t> és összesen</a:t>
            </a:r>
          </a:p>
          <a:p>
            <a:r>
              <a:rPr lang="hu-HU" dirty="0"/>
              <a:t>Tábla oszlopai</a:t>
            </a:r>
          </a:p>
          <a:p>
            <a:pPr lvl="1"/>
            <a:r>
              <a:rPr lang="hu-HU" dirty="0">
                <a:hlinkClick r:id="rId3"/>
              </a:rPr>
              <a:t>Pénzügyi intézmény azonosítása </a:t>
            </a:r>
            <a:r>
              <a:rPr lang="hu-HU" dirty="0"/>
              <a:t>(1-2)</a:t>
            </a:r>
          </a:p>
          <a:p>
            <a:pPr lvl="1"/>
            <a:r>
              <a:rPr lang="hu-HU" dirty="0"/>
              <a:t>Szerződések darabszáma (db) (3-13)</a:t>
            </a:r>
          </a:p>
          <a:p>
            <a:pPr lvl="1"/>
            <a:r>
              <a:rPr lang="hu-HU" dirty="0"/>
              <a:t>Szerződések értéke (e Ft) (14-24)</a:t>
            </a:r>
          </a:p>
          <a:p>
            <a:endParaRPr lang="hu-HU" dirty="0"/>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8</a:t>
            </a:fld>
            <a:endParaRPr lang="hu-HU" dirty="0"/>
          </a:p>
        </p:txBody>
      </p:sp>
      <p:sp>
        <p:nvSpPr>
          <p:cNvPr id="7" name="Szöveg helye 6"/>
          <p:cNvSpPr>
            <a:spLocks noGrp="1"/>
          </p:cNvSpPr>
          <p:nvPr>
            <p:ph type="body" sz="quarter" idx="14"/>
          </p:nvPr>
        </p:nvSpPr>
        <p:spPr/>
        <p:txBody>
          <a:bodyPr/>
          <a:lstStyle/>
          <a:p>
            <a:endParaRPr lang="hu-HU"/>
          </a:p>
        </p:txBody>
      </p:sp>
    </p:spTree>
    <p:extLst>
      <p:ext uri="{BB962C8B-B14F-4D97-AF65-F5344CB8AC3E}">
        <p14:creationId xmlns:p14="http://schemas.microsoft.com/office/powerpoint/2010/main" val="2505959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rtalom helye 7"/>
          <p:cNvGraphicFramePr>
            <a:graphicFrameLocks noGrp="1"/>
          </p:cNvGraphicFramePr>
          <p:nvPr>
            <p:ph idx="1"/>
            <p:extLst>
              <p:ext uri="{D42A27DB-BD31-4B8C-83A1-F6EECF244321}">
                <p14:modId xmlns:p14="http://schemas.microsoft.com/office/powerpoint/2010/main" val="1564276324"/>
              </p:ext>
            </p:extLst>
          </p:nvPr>
        </p:nvGraphicFramePr>
        <p:xfrm>
          <a:off x="1043608" y="-26634"/>
          <a:ext cx="7886700" cy="115824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20000"/>
                    </a:ext>
                  </a:extLst>
                </a:gridCol>
                <a:gridCol w="6806580">
                  <a:extLst>
                    <a:ext uri="{9D8B030D-6E8A-4147-A177-3AD203B41FA5}">
                      <a16:colId xmlns:a16="http://schemas.microsoft.com/office/drawing/2014/main" val="20001"/>
                    </a:ext>
                  </a:extLst>
                </a:gridCol>
              </a:tblGrid>
              <a:tr h="370840">
                <a:tc>
                  <a:txBody>
                    <a:bodyPr/>
                    <a:lstStyle/>
                    <a:p>
                      <a:r>
                        <a:rPr lang="hu-HU" sz="3200" b="0" kern="1200" dirty="0">
                          <a:solidFill>
                            <a:schemeClr val="accent5"/>
                          </a:solidFill>
                          <a:latin typeface="Calibri" panose="020F0502020204030204" pitchFamily="34" charset="0"/>
                          <a:ea typeface="Verdana" panose="020B0604030504040204" pitchFamily="34" charset="0"/>
                          <a:cs typeface="Verdana" panose="020B0604030504040204" pitchFamily="34" charset="0"/>
                        </a:rPr>
                        <a:t>92M</a:t>
                      </a:r>
                    </a:p>
                  </a:txBody>
                  <a:tcPr>
                    <a:noFill/>
                  </a:tcPr>
                </a:tc>
                <a:tc>
                  <a:txBody>
                    <a:bodyPr/>
                    <a:lstStyle/>
                    <a:p>
                      <a:r>
                        <a:rPr lang="hu-HU" sz="3200" b="0" kern="1200" dirty="0">
                          <a:solidFill>
                            <a:schemeClr val="accent5"/>
                          </a:solidFill>
                          <a:latin typeface="Calibri" panose="020F0502020204030204" pitchFamily="34" charset="0"/>
                          <a:ea typeface="Verdana" panose="020B0604030504040204" pitchFamily="34" charset="0"/>
                          <a:cs typeface="Verdana" panose="020B0604030504040204" pitchFamily="34" charset="0"/>
                        </a:rPr>
                        <a:t>Mérleg</a:t>
                      </a:r>
                    </a:p>
                  </a:txBody>
                  <a:tcPr>
                    <a:noFill/>
                  </a:tcPr>
                </a:tc>
                <a:extLst>
                  <a:ext uri="{0D108BD9-81ED-4DB2-BD59-A6C34878D82A}">
                    <a16:rowId xmlns:a16="http://schemas.microsoft.com/office/drawing/2014/main" val="10000"/>
                  </a:ext>
                </a:extLst>
              </a:tr>
              <a:tr h="370840">
                <a:tc>
                  <a:txBody>
                    <a:bodyPr/>
                    <a:lstStyle/>
                    <a:p>
                      <a:r>
                        <a:rPr lang="hu-HU" sz="3200" kern="1200" dirty="0">
                          <a:solidFill>
                            <a:schemeClr val="accent5"/>
                          </a:solidFill>
                          <a:latin typeface="Calibri" panose="020F0502020204030204" pitchFamily="34" charset="0"/>
                          <a:ea typeface="Verdana" panose="020B0604030504040204" pitchFamily="34" charset="0"/>
                          <a:cs typeface="Verdana" panose="020B0604030504040204" pitchFamily="34" charset="0"/>
                        </a:rPr>
                        <a:t>92E</a:t>
                      </a:r>
                    </a:p>
                  </a:txBody>
                  <a:tcPr>
                    <a:noFill/>
                  </a:tcPr>
                </a:tc>
                <a:tc>
                  <a:txBody>
                    <a:bodyPr/>
                    <a:lstStyle/>
                    <a:p>
                      <a:r>
                        <a:rPr lang="hu-HU" sz="3200" kern="1200" dirty="0" err="1">
                          <a:solidFill>
                            <a:schemeClr val="accent5"/>
                          </a:solidFill>
                          <a:latin typeface="Calibri" panose="020F0502020204030204" pitchFamily="34" charset="0"/>
                          <a:ea typeface="Verdana" panose="020B0604030504040204" pitchFamily="34" charset="0"/>
                          <a:cs typeface="Verdana" panose="020B0604030504040204" pitchFamily="34" charset="0"/>
                        </a:rPr>
                        <a:t>Eredménykimutatás</a:t>
                      </a:r>
                      <a:endParaRPr lang="hu-HU" sz="3200" kern="1200" dirty="0">
                        <a:solidFill>
                          <a:schemeClr val="accent5"/>
                        </a:solidFill>
                        <a:latin typeface="Calibri" panose="020F0502020204030204" pitchFamily="34" charset="0"/>
                        <a:ea typeface="Verdana" panose="020B0604030504040204" pitchFamily="34" charset="0"/>
                        <a:cs typeface="Verdana" panose="020B0604030504040204" pitchFamily="34" charset="0"/>
                      </a:endParaRPr>
                    </a:p>
                  </a:txBody>
                  <a:tcPr>
                    <a:noFill/>
                  </a:tcPr>
                </a:tc>
                <a:extLst>
                  <a:ext uri="{0D108BD9-81ED-4DB2-BD59-A6C34878D82A}">
                    <a16:rowId xmlns:a16="http://schemas.microsoft.com/office/drawing/2014/main" val="10001"/>
                  </a:ext>
                </a:extLst>
              </a:tr>
            </a:tbl>
          </a:graphicData>
        </a:graphic>
      </p:graphicFrame>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9</a:t>
            </a:fld>
            <a:endParaRPr lang="hu-HU" dirty="0"/>
          </a:p>
        </p:txBody>
      </p:sp>
      <p:sp>
        <p:nvSpPr>
          <p:cNvPr id="7" name="Szöveg helye 6"/>
          <p:cNvSpPr>
            <a:spLocks noGrp="1"/>
          </p:cNvSpPr>
          <p:nvPr>
            <p:ph type="body" sz="quarter" idx="14"/>
          </p:nvPr>
        </p:nvSpPr>
        <p:spPr/>
        <p:txBody>
          <a:bodyPr/>
          <a:lstStyle/>
          <a:p>
            <a:endParaRPr lang="hu-HU"/>
          </a:p>
        </p:txBody>
      </p:sp>
      <p:sp>
        <p:nvSpPr>
          <p:cNvPr id="10" name="Tartalom helye 2"/>
          <p:cNvSpPr>
            <a:spLocks noGrp="1"/>
          </p:cNvSpPr>
          <p:nvPr>
            <p:ph idx="1"/>
          </p:nvPr>
        </p:nvSpPr>
        <p:spPr>
          <a:xfrm>
            <a:off x="651367" y="1340768"/>
            <a:ext cx="7886700" cy="4896545"/>
          </a:xfrm>
        </p:spPr>
        <p:txBody>
          <a:bodyPr/>
          <a:lstStyle/>
          <a:p>
            <a:r>
              <a:rPr lang="hu-HU" dirty="0"/>
              <a:t>Egyezőség a beszámolóval</a:t>
            </a:r>
          </a:p>
          <a:p>
            <a:r>
              <a:rPr lang="hu-HU" dirty="0"/>
              <a:t>Egyszerűsített éves beszámolót készítők </a:t>
            </a:r>
          </a:p>
          <a:p>
            <a:endParaRPr lang="hu-HU" dirty="0"/>
          </a:p>
          <a:p>
            <a:endParaRPr lang="hu-HU" dirty="0"/>
          </a:p>
          <a:p>
            <a:endParaRPr lang="hu-HU" dirty="0"/>
          </a:p>
          <a:p>
            <a:endParaRPr lang="hu-HU" dirty="0"/>
          </a:p>
          <a:p>
            <a:endParaRPr lang="hu-HU" dirty="0"/>
          </a:p>
          <a:p>
            <a:endParaRPr lang="hu-HU" dirty="0"/>
          </a:p>
          <a:p>
            <a:r>
              <a:rPr lang="hu-HU" dirty="0"/>
              <a:t>Jelentésre kötelezettek köre</a:t>
            </a:r>
          </a:p>
          <a:p>
            <a:endParaRPr lang="hu-HU" dirty="0"/>
          </a:p>
          <a:p>
            <a:endParaRPr lang="hu-HU" dirty="0"/>
          </a:p>
        </p:txBody>
      </p:sp>
      <p:graphicFrame>
        <p:nvGraphicFramePr>
          <p:cNvPr id="3" name="Table 2"/>
          <p:cNvGraphicFramePr>
            <a:graphicFrameLocks noGrp="1"/>
          </p:cNvGraphicFramePr>
          <p:nvPr>
            <p:extLst>
              <p:ext uri="{D42A27DB-BD31-4B8C-83A1-F6EECF244321}">
                <p14:modId xmlns:p14="http://schemas.microsoft.com/office/powerpoint/2010/main" val="914986654"/>
              </p:ext>
            </p:extLst>
          </p:nvPr>
        </p:nvGraphicFramePr>
        <p:xfrm>
          <a:off x="651368" y="2636912"/>
          <a:ext cx="7886699" cy="2365983"/>
        </p:xfrm>
        <a:graphic>
          <a:graphicData uri="http://schemas.openxmlformats.org/drawingml/2006/table">
            <a:tbl>
              <a:tblPr/>
              <a:tblGrid>
                <a:gridCol w="896296">
                  <a:extLst>
                    <a:ext uri="{9D8B030D-6E8A-4147-A177-3AD203B41FA5}">
                      <a16:colId xmlns:a16="http://schemas.microsoft.com/office/drawing/2014/main" val="3600019655"/>
                    </a:ext>
                  </a:extLst>
                </a:gridCol>
                <a:gridCol w="1008112">
                  <a:extLst>
                    <a:ext uri="{9D8B030D-6E8A-4147-A177-3AD203B41FA5}">
                      <a16:colId xmlns:a16="http://schemas.microsoft.com/office/drawing/2014/main" val="1924418201"/>
                    </a:ext>
                  </a:extLst>
                </a:gridCol>
                <a:gridCol w="3168352">
                  <a:extLst>
                    <a:ext uri="{9D8B030D-6E8A-4147-A177-3AD203B41FA5}">
                      <a16:colId xmlns:a16="http://schemas.microsoft.com/office/drawing/2014/main" val="3454144629"/>
                    </a:ext>
                  </a:extLst>
                </a:gridCol>
                <a:gridCol w="1053818">
                  <a:extLst>
                    <a:ext uri="{9D8B030D-6E8A-4147-A177-3AD203B41FA5}">
                      <a16:colId xmlns:a16="http://schemas.microsoft.com/office/drawing/2014/main" val="3507842104"/>
                    </a:ext>
                  </a:extLst>
                </a:gridCol>
                <a:gridCol w="1128283">
                  <a:extLst>
                    <a:ext uri="{9D8B030D-6E8A-4147-A177-3AD203B41FA5}">
                      <a16:colId xmlns:a16="http://schemas.microsoft.com/office/drawing/2014/main" val="3949713654"/>
                    </a:ext>
                  </a:extLst>
                </a:gridCol>
                <a:gridCol w="631838">
                  <a:extLst>
                    <a:ext uri="{9D8B030D-6E8A-4147-A177-3AD203B41FA5}">
                      <a16:colId xmlns:a16="http://schemas.microsoft.com/office/drawing/2014/main" val="1993233567"/>
                    </a:ext>
                  </a:extLst>
                </a:gridCol>
              </a:tblGrid>
              <a:tr h="325750">
                <a:tc rowSpan="3">
                  <a:txBody>
                    <a:bodyPr/>
                    <a:lstStyle/>
                    <a:p>
                      <a:pPr algn="ctr" fontAlgn="ctr"/>
                      <a:r>
                        <a:rPr lang="hu-HU" sz="1600" b="0" i="0" u="none" strike="noStrike" dirty="0">
                          <a:solidFill>
                            <a:srgbClr val="000000"/>
                          </a:solidFill>
                          <a:effectLst/>
                          <a:latin typeface="Calibri" panose="020F0502020204030204" pitchFamily="34" charset="0"/>
                        </a:rPr>
                        <a:t>Sorszám</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3">
                  <a:txBody>
                    <a:bodyPr/>
                    <a:lstStyle/>
                    <a:p>
                      <a:pPr algn="ctr" fontAlgn="ctr"/>
                      <a:r>
                        <a:rPr lang="hu-HU" sz="1600" b="0" i="0" u="none" strike="noStrike" dirty="0">
                          <a:solidFill>
                            <a:srgbClr val="000000"/>
                          </a:solidFill>
                          <a:effectLst/>
                          <a:latin typeface="Calibri" panose="020F0502020204030204" pitchFamily="34" charset="0"/>
                        </a:rPr>
                        <a:t>Sorkód</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3">
                  <a:txBody>
                    <a:bodyPr/>
                    <a:lstStyle/>
                    <a:p>
                      <a:pPr algn="ctr" fontAlgn="ctr"/>
                      <a:r>
                        <a:rPr lang="hu-HU" sz="1600" b="0" i="0" u="none" strike="noStrike" dirty="0">
                          <a:solidFill>
                            <a:srgbClr val="000000"/>
                          </a:solidFill>
                          <a:effectLst/>
                          <a:latin typeface="Calibri" panose="020F0502020204030204" pitchFamily="34" charset="0"/>
                        </a:rPr>
                        <a:t>Megnevezés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hu-HU" sz="1600" b="0" i="0" u="none" strike="noStrike" dirty="0">
                          <a:solidFill>
                            <a:srgbClr val="000000"/>
                          </a:solidFill>
                          <a:effectLst/>
                          <a:latin typeface="Calibri" panose="020F0502020204030204" pitchFamily="34" charset="0"/>
                        </a:rPr>
                        <a:t>Előző év</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hu-HU" sz="1600" b="0" i="0" u="none" strike="noStrike" dirty="0">
                          <a:solidFill>
                            <a:srgbClr val="000000"/>
                          </a:solidFill>
                          <a:effectLst/>
                          <a:latin typeface="Calibri" panose="020F0502020204030204" pitchFamily="34" charset="0"/>
                        </a:rPr>
                        <a:t>Tárgyév</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hu-HU" sz="1600" b="0" i="0" u="none" strike="noStrike" dirty="0">
                          <a:solidFill>
                            <a:srgbClr val="000000"/>
                          </a:solidFill>
                          <a:effectLst/>
                          <a:latin typeface="Calibri" panose="020F0502020204030204" pitchFamily="34" charset="0"/>
                        </a:rPr>
                        <a:t>Mód</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72689272"/>
                  </a:ext>
                </a:extLst>
              </a:tr>
              <a:tr h="325750">
                <a:tc vMerge="1">
                  <a:txBody>
                    <a:bodyPr/>
                    <a:lstStyle/>
                    <a:p>
                      <a:endParaRPr lang="hu-HU"/>
                    </a:p>
                  </a:txBody>
                  <a:tcPr/>
                </a:tc>
                <a:tc vMerge="1">
                  <a:txBody>
                    <a:bodyPr/>
                    <a:lstStyle/>
                    <a:p>
                      <a:endParaRPr lang="hu-HU"/>
                    </a:p>
                  </a:txBody>
                  <a:tcPr/>
                </a:tc>
                <a:tc vMerge="1">
                  <a:txBody>
                    <a:bodyPr/>
                    <a:lstStyle/>
                    <a:p>
                      <a:endParaRPr lang="hu-HU"/>
                    </a:p>
                  </a:txBody>
                  <a:tcPr/>
                </a:tc>
                <a:tc>
                  <a:txBody>
                    <a:bodyPr/>
                    <a:lstStyle/>
                    <a:p>
                      <a:pPr algn="ctr" fontAlgn="ctr"/>
                      <a:r>
                        <a:rPr lang="hu-HU" sz="1600" b="0" i="0" u="none" strike="noStrike" dirty="0">
                          <a:solidFill>
                            <a:srgbClr val="000000"/>
                          </a:solidFill>
                          <a:effectLst/>
                          <a:latin typeface="Calibri" panose="020F0502020204030204" pitchFamily="34" charset="0"/>
                        </a:rPr>
                        <a:t>1</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hu-HU" sz="1600" b="0" i="0" u="none" strike="noStrike" dirty="0">
                          <a:solidFill>
                            <a:srgbClr val="000000"/>
                          </a:solidFill>
                          <a:effectLst/>
                          <a:latin typeface="Calibri" panose="020F0502020204030204" pitchFamily="34" charset="0"/>
                        </a:rPr>
                        <a:t>2</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hu-HU" sz="1600" b="0" i="0" u="none" strike="noStrike" dirty="0">
                          <a:solidFill>
                            <a:srgbClr val="000000"/>
                          </a:solidFill>
                          <a:effectLst/>
                          <a:latin typeface="Calibri" panose="020F0502020204030204" pitchFamily="34" charset="0"/>
                        </a:rPr>
                        <a:t>3</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04674583"/>
                  </a:ext>
                </a:extLst>
              </a:tr>
              <a:tr h="325750">
                <a:tc vMerge="1">
                  <a:txBody>
                    <a:bodyPr/>
                    <a:lstStyle/>
                    <a:p>
                      <a:endParaRPr lang="hu-HU"/>
                    </a:p>
                  </a:txBody>
                  <a:tcPr/>
                </a:tc>
                <a:tc vMerge="1">
                  <a:txBody>
                    <a:bodyPr/>
                    <a:lstStyle/>
                    <a:p>
                      <a:endParaRPr lang="hu-HU"/>
                    </a:p>
                  </a:txBody>
                  <a:tcPr/>
                </a:tc>
                <a:tc vMerge="1">
                  <a:txBody>
                    <a:bodyPr/>
                    <a:lstStyle/>
                    <a:p>
                      <a:endParaRPr lang="hu-HU"/>
                    </a:p>
                  </a:txBody>
                  <a:tcPr/>
                </a:tc>
                <a:tc>
                  <a:txBody>
                    <a:bodyPr/>
                    <a:lstStyle/>
                    <a:p>
                      <a:pPr algn="ctr" fontAlgn="ctr"/>
                      <a:r>
                        <a:rPr lang="hu-HU" sz="1600" b="0" i="0" u="none" strike="noStrike">
                          <a:solidFill>
                            <a:srgbClr val="000000"/>
                          </a:solidFill>
                          <a:effectLst/>
                          <a:latin typeface="Calibri" panose="020F0502020204030204" pitchFamily="34" charset="0"/>
                        </a:rPr>
                        <a:t>a</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hu-HU" sz="1600" b="0" i="0" u="none" strike="noStrike">
                          <a:solidFill>
                            <a:srgbClr val="000000"/>
                          </a:solidFill>
                          <a:effectLst/>
                          <a:latin typeface="Calibri" panose="020F0502020204030204" pitchFamily="34" charset="0"/>
                        </a:rPr>
                        <a:t>b</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hu-HU" sz="1600" b="0" i="0" u="none" strike="noStrike" dirty="0">
                          <a:solidFill>
                            <a:srgbClr val="000000"/>
                          </a:solidFill>
                          <a:effectLst/>
                          <a:latin typeface="Calibri" panose="020F0502020204030204" pitchFamily="34" charset="0"/>
                        </a:rPr>
                        <a:t>z</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22669270"/>
                  </a:ext>
                </a:extLst>
              </a:tr>
              <a:tr h="308606">
                <a:tc>
                  <a:txBody>
                    <a:bodyPr/>
                    <a:lstStyle/>
                    <a:p>
                      <a:pPr algn="ctr" fontAlgn="ctr"/>
                      <a:r>
                        <a:rPr lang="hu-HU" sz="1600" b="0" i="0" u="none" strike="noStrike">
                          <a:solidFill>
                            <a:srgbClr val="000000"/>
                          </a:solidFill>
                          <a:effectLst/>
                          <a:latin typeface="Calibri" panose="020F0502020204030204" pitchFamily="34" charset="0"/>
                        </a:rPr>
                        <a:t>030</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a:solidFill>
                            <a:srgbClr val="000000"/>
                          </a:solidFill>
                          <a:effectLst/>
                          <a:latin typeface="Calibri" panose="020F0502020204030204" pitchFamily="34" charset="0"/>
                        </a:rPr>
                        <a:t>92M030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a:solidFill>
                            <a:srgbClr val="000000"/>
                          </a:solidFill>
                          <a:effectLst/>
                          <a:latin typeface="Calibri" panose="020F0502020204030204" pitchFamily="34" charset="0"/>
                        </a:rPr>
                        <a:t>B. Forgóeszközök (31+38+47+54)</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000" b="0" i="0" u="none" strike="noStrike">
                          <a:solidFill>
                            <a:srgbClr val="000000"/>
                          </a:solidFill>
                          <a:effectLst/>
                          <a:latin typeface="Arial" panose="020B0604020202020204" pitchFamily="34" charset="0"/>
                        </a:rPr>
                        <a:t> </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0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0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3039304"/>
                  </a:ext>
                </a:extLst>
              </a:tr>
              <a:tr h="291461">
                <a:tc>
                  <a:txBody>
                    <a:bodyPr/>
                    <a:lstStyle/>
                    <a:p>
                      <a:pPr algn="ctr" fontAlgn="ctr"/>
                      <a:r>
                        <a:rPr lang="hu-HU" sz="1600" b="0" i="0" u="none" strike="noStrike">
                          <a:solidFill>
                            <a:srgbClr val="000000"/>
                          </a:solidFill>
                          <a:effectLst/>
                          <a:latin typeface="Calibri" panose="020F0502020204030204" pitchFamily="34" charset="0"/>
                        </a:rPr>
                        <a:t>031</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a:solidFill>
                            <a:srgbClr val="000000"/>
                          </a:solidFill>
                          <a:effectLst/>
                          <a:latin typeface="Calibri" panose="020F0502020204030204" pitchFamily="34" charset="0"/>
                        </a:rPr>
                        <a:t>92M031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a:solidFill>
                            <a:srgbClr val="000000"/>
                          </a:solidFill>
                          <a:effectLst/>
                          <a:latin typeface="Calibri" panose="020F0502020204030204" pitchFamily="34" charset="0"/>
                        </a:rPr>
                        <a:t>I. Készletek (32+…+37)</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000" b="0" i="0" u="none" strike="noStrike">
                          <a:solidFill>
                            <a:srgbClr val="000000"/>
                          </a:solidFill>
                          <a:effectLst/>
                          <a:latin typeface="Arial" panose="020B0604020202020204" pitchFamily="34" charset="0"/>
                        </a:rPr>
                        <a:t> </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0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0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2949660"/>
                  </a:ext>
                </a:extLst>
              </a:tr>
              <a:tr h="291461">
                <a:tc>
                  <a:txBody>
                    <a:bodyPr/>
                    <a:lstStyle/>
                    <a:p>
                      <a:pPr algn="ctr" fontAlgn="ctr"/>
                      <a:r>
                        <a:rPr lang="hu-HU" sz="1600" b="0" i="0" u="none" strike="noStrike">
                          <a:solidFill>
                            <a:srgbClr val="000000"/>
                          </a:solidFill>
                          <a:effectLst/>
                          <a:latin typeface="Calibri" panose="020F0502020204030204" pitchFamily="34" charset="0"/>
                        </a:rPr>
                        <a:t>032</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a:solidFill>
                            <a:srgbClr val="000000"/>
                          </a:solidFill>
                          <a:effectLst/>
                          <a:latin typeface="Calibri" panose="020F0502020204030204" pitchFamily="34" charset="0"/>
                        </a:rPr>
                        <a:t>92M032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dirty="0">
                          <a:solidFill>
                            <a:srgbClr val="000000"/>
                          </a:solidFill>
                          <a:effectLst/>
                          <a:latin typeface="Calibri" panose="020F0502020204030204" pitchFamily="34" charset="0"/>
                        </a:rPr>
                        <a:t>1. Anyagok</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dirty="0">
                          <a:solidFill>
                            <a:srgbClr val="000000"/>
                          </a:solidFill>
                          <a:effectLst/>
                          <a:latin typeface="Calibri" panose="020F0502020204030204" pitchFamily="34" charset="0"/>
                        </a:rPr>
                        <a:t> Nem töltik</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dirty="0">
                          <a:solidFill>
                            <a:srgbClr val="000000"/>
                          </a:solidFill>
                          <a:effectLst/>
                          <a:latin typeface="Calibri" panose="020F0502020204030204" pitchFamily="34" charset="0"/>
                        </a:rPr>
                        <a:t> Nem töltik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0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8110775"/>
                  </a:ext>
                </a:extLst>
              </a:tr>
              <a:tr h="291461">
                <a:tc>
                  <a:txBody>
                    <a:bodyPr/>
                    <a:lstStyle/>
                    <a:p>
                      <a:pPr algn="ctr" fontAlgn="ctr"/>
                      <a:r>
                        <a:rPr lang="hu-HU" sz="1600" b="0" i="0" u="none" strike="noStrike" dirty="0">
                          <a:solidFill>
                            <a:srgbClr val="000000"/>
                          </a:solidFill>
                          <a:effectLst/>
                          <a:latin typeface="Calibri" panose="020F0502020204030204" pitchFamily="34" charset="0"/>
                        </a:rPr>
                        <a:t>033</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a:solidFill>
                            <a:srgbClr val="000000"/>
                          </a:solidFill>
                          <a:effectLst/>
                          <a:latin typeface="Calibri" panose="020F0502020204030204" pitchFamily="34" charset="0"/>
                        </a:rPr>
                        <a:t>92M033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dirty="0">
                          <a:solidFill>
                            <a:srgbClr val="000000"/>
                          </a:solidFill>
                          <a:effectLst/>
                          <a:latin typeface="Calibri" panose="020F0502020204030204" pitchFamily="34" charset="0"/>
                        </a:rPr>
                        <a:t>2. Befejezetlen termelés félkész termékek</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dirty="0">
                          <a:solidFill>
                            <a:srgbClr val="000000"/>
                          </a:solidFill>
                          <a:effectLst/>
                          <a:latin typeface="Calibri" panose="020F0502020204030204" pitchFamily="34" charset="0"/>
                        </a:rPr>
                        <a:t> Nem töltik</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600" b="0" i="0" u="none" strike="noStrike" dirty="0">
                          <a:solidFill>
                            <a:srgbClr val="000000"/>
                          </a:solidFill>
                          <a:effectLst/>
                          <a:latin typeface="Calibri" panose="020F0502020204030204" pitchFamily="34" charset="0"/>
                        </a:rPr>
                        <a:t> Nem töltik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1000" b="0" i="0" u="none" strike="noStrike" dirty="0">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809868"/>
                  </a:ext>
                </a:extLst>
              </a:tr>
            </a:tbl>
          </a:graphicData>
        </a:graphic>
      </p:graphicFrame>
    </p:spTree>
    <p:extLst>
      <p:ext uri="{BB962C8B-B14F-4D97-AF65-F5344CB8AC3E}">
        <p14:creationId xmlns:p14="http://schemas.microsoft.com/office/powerpoint/2010/main" val="1135258820"/>
      </p:ext>
    </p:extLst>
  </p:cSld>
  <p:clrMapOvr>
    <a:masterClrMapping/>
  </p:clrMapOvr>
</p:sld>
</file>

<file path=ppt/theme/theme1.xml><?xml version="1.0" encoding="utf-8"?>
<a:theme xmlns:a="http://schemas.openxmlformats.org/drawingml/2006/main" name="Bemutató1">
  <a:themeElements>
    <a:clrScheme name="MNB_Theme_2">
      <a:dk1>
        <a:sysClr val="windowText" lastClr="000000"/>
      </a:dk1>
      <a:lt1>
        <a:sysClr val="window" lastClr="FFFFFF"/>
      </a:lt1>
      <a:dk2>
        <a:srgbClr val="898D8D"/>
      </a:dk2>
      <a:lt2>
        <a:srgbClr val="AC9F70"/>
      </a:lt2>
      <a:accent1>
        <a:srgbClr val="7E5C1D"/>
      </a:accent1>
      <a:accent2>
        <a:srgbClr val="E57200"/>
      </a:accent2>
      <a:accent3>
        <a:srgbClr val="CE0F69"/>
      </a:accent3>
      <a:accent4>
        <a:srgbClr val="8C4799"/>
      </a:accent4>
      <a:accent5>
        <a:srgbClr val="202653"/>
      </a:accent5>
      <a:accent6>
        <a:srgbClr val="7BAFD4"/>
      </a:accent6>
      <a:hlink>
        <a:srgbClr val="202653"/>
      </a:hlink>
      <a:folHlink>
        <a:srgbClr val="7BAFD4"/>
      </a:folHlink>
    </a:clrScheme>
    <a:fontScheme name="Fényűző">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err="1" smtClean="0"/>
        </a:defPPr>
      </a:lstStyle>
    </a:txDef>
  </a:objectDefaults>
  <a:extraClrSchemeLst/>
  <a:extLst>
    <a:ext uri="{05A4C25C-085E-4340-85A3-A5531E510DB2}">
      <thm15:themeFamily xmlns:thm15="http://schemas.microsoft.com/office/thememl/2012/main" name="MNB_MUAR_PPT_sablon_3" id="{0E99E441-BA91-481E-9FDC-17C2A4F83B22}" vid="{1A0FA107-B5C5-463B-9D6B-4746756CF09B}"/>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1472</TotalTime>
  <Words>2154</Words>
  <Application>Microsoft Office PowerPoint</Application>
  <PresentationFormat>Diavetítés a képernyőre (4:3 oldalarány)</PresentationFormat>
  <Paragraphs>266</Paragraphs>
  <Slides>12</Slides>
  <Notes>11</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12</vt:i4>
      </vt:variant>
    </vt:vector>
  </HeadingPairs>
  <TitlesOfParts>
    <vt:vector size="17" baseType="lpstr">
      <vt:lpstr>Arial</vt:lpstr>
      <vt:lpstr>Calibri</vt:lpstr>
      <vt:lpstr>Trebuchet MS</vt:lpstr>
      <vt:lpstr>Verdana</vt:lpstr>
      <vt:lpstr>Bemutató1</vt:lpstr>
      <vt:lpstr>Hpt. szerinti független közvetítők  felügyeleti jelentéseinek tartalma</vt:lpstr>
      <vt:lpstr>51/2016. (XII. 12.) MNB rendelet</vt:lpstr>
      <vt:lpstr>Általános előírások</vt:lpstr>
      <vt:lpstr>Táblákra vonatkozó előírások</vt:lpstr>
      <vt:lpstr>92A A Hpt. szerinti független közvetítő adatai, szakmai felelősségbiztosítás és a foglalkoztatottak létszáma</vt:lpstr>
      <vt:lpstr>92B1A A Hpt. szerinti független közvetítői tevékenységből származó jutalékbevételek</vt:lpstr>
      <vt:lpstr>92B1B A Hpt. szerinti független közvetítő egyéb tevékenységéből származó bevételei</vt:lpstr>
      <vt:lpstr>92B2 A Hpt. szerinti független közvetítői tevékenységből származó szerződések száma, értéke</vt:lpstr>
      <vt:lpstr>PowerPoint-bemutató</vt:lpstr>
      <vt:lpstr>Ellenőrző szabályok</vt:lpstr>
      <vt:lpstr>Adatszolgáltatással kapcsolatos információk a honlapon</vt:lpstr>
      <vt:lpstr>PowerPoint-bemutató</vt:lpstr>
    </vt:vector>
  </TitlesOfParts>
  <Company>Magyar Nemzeti 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Ardeleán Zoltán</dc:creator>
  <cp:lastModifiedBy>Szikora Péter Pál Dr.</cp:lastModifiedBy>
  <cp:revision>94</cp:revision>
  <dcterms:created xsi:type="dcterms:W3CDTF">2017-03-03T09:03:23Z</dcterms:created>
  <dcterms:modified xsi:type="dcterms:W3CDTF">2017-06-09T11:19:32Z</dcterms:modified>
</cp:coreProperties>
</file>