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sldIdLst>
    <p:sldId id="256" r:id="rId3"/>
    <p:sldId id="271" r:id="rId4"/>
    <p:sldId id="258" r:id="rId5"/>
    <p:sldId id="259" r:id="rId6"/>
    <p:sldId id="257" r:id="rId7"/>
    <p:sldId id="260" r:id="rId8"/>
    <p:sldId id="261" r:id="rId9"/>
    <p:sldId id="262" r:id="rId10"/>
    <p:sldId id="264" r:id="rId11"/>
    <p:sldId id="263" r:id="rId12"/>
    <p:sldId id="265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ma.europa.eu/sites/default/files/library/2015/11/2014-869.pdf" TargetMode="External"/><Relationship Id="rId2" Type="http://schemas.openxmlformats.org/officeDocument/2006/relationships/hyperlink" Target="https://eur-lex.europa.eu/legal-content/HU/TXT/PDF/?uri=CELEX:02013R0231-20220801" TargetMode="External"/><Relationship Id="rId1" Type="http://schemas.openxmlformats.org/officeDocument/2006/relationships/hyperlink" Target="https://eur-lex.europa.eu/legal-content/HU/TXT/PDF/?uri=CELEX:02011L0061-20210802" TargetMode="External"/><Relationship Id="rId6" Type="http://schemas.openxmlformats.org/officeDocument/2006/relationships/hyperlink" Target="https://www.esma.europa.eu/esmas-activities/investors-and-issuers/fund-management" TargetMode="External"/><Relationship Id="rId5" Type="http://schemas.openxmlformats.org/officeDocument/2006/relationships/hyperlink" Target="https://www.mnb.hu/letoltes/aif-aifm-gyakori-kerdesek-2022.pdf" TargetMode="External"/><Relationship Id="rId4" Type="http://schemas.openxmlformats.org/officeDocument/2006/relationships/hyperlink" Target="https://www.mnb.hu/felugyelet/adatszolgaltatas/befektetesi-alapkezelok/az-alternativ-befektetesi-alapkezelok-abak-altal-a-231-2013-eu-rendelet-alapjan-teljesitendo-egyseges-adatszolgaltatas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ma.europa.eu/sites/default/files/library/2015/11/2014-869.pdf" TargetMode="External"/><Relationship Id="rId2" Type="http://schemas.openxmlformats.org/officeDocument/2006/relationships/hyperlink" Target="https://eur-lex.europa.eu/legal-content/HU/TXT/PDF/?uri=CELEX:02013R0231-20220801" TargetMode="External"/><Relationship Id="rId1" Type="http://schemas.openxmlformats.org/officeDocument/2006/relationships/hyperlink" Target="https://eur-lex.europa.eu/legal-content/HU/TXT/PDF/?uri=CELEX:02011L0061-20210802" TargetMode="External"/><Relationship Id="rId6" Type="http://schemas.openxmlformats.org/officeDocument/2006/relationships/hyperlink" Target="https://www.esma.europa.eu/esmas-activities/investors-and-issuers/fund-management" TargetMode="External"/><Relationship Id="rId5" Type="http://schemas.openxmlformats.org/officeDocument/2006/relationships/hyperlink" Target="https://www.mnb.hu/letoltes/aif-aifm-gyakori-kerdesek-2022.pdf" TargetMode="External"/><Relationship Id="rId4" Type="http://schemas.openxmlformats.org/officeDocument/2006/relationships/hyperlink" Target="https://www.mnb.hu/felugyelet/adatszolgaltatas/befektetesi-alapkezelok/az-alternativ-befektetesi-alapkezelok-abak-altal-a-231-2013-eu-rendelet-alapjan-teljesitendo-egyseges-adatszolgaltata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E19D10-4E0C-4E41-93A8-9425799057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C5139B-5602-495E-AAA2-A2CC06699A73}">
      <dgm:prSet/>
      <dgm:spPr/>
      <dgm:t>
        <a:bodyPr/>
        <a:lstStyle/>
        <a:p>
          <a:r>
            <a:rPr lang="hu-HU" b="1" dirty="0"/>
            <a:t>Irányelv: </a:t>
          </a:r>
          <a:r>
            <a:rPr lang="hu-HU" dirty="0">
              <a:solidFill>
                <a:schemeClr val="tx2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2011/61/EU irányelv (</a:t>
          </a:r>
          <a:r>
            <a:rPr lang="hu-HU" dirty="0" err="1">
              <a:solidFill>
                <a:schemeClr val="tx2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AIFMD</a:t>
          </a:r>
          <a:r>
            <a:rPr lang="hu-HU" dirty="0">
              <a:solidFill>
                <a:schemeClr val="tx2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EE03F4BF-C2B3-434C-AF8B-8C39B6907F5F}" type="parTrans" cxnId="{86047F4B-7FED-4161-A163-A339D71F8399}">
      <dgm:prSet/>
      <dgm:spPr/>
      <dgm:t>
        <a:bodyPr/>
        <a:lstStyle/>
        <a:p>
          <a:endParaRPr lang="en-US"/>
        </a:p>
      </dgm:t>
    </dgm:pt>
    <dgm:pt modelId="{E637E672-E475-4638-9687-DFB71BED476C}" type="sibTrans" cxnId="{86047F4B-7FED-4161-A163-A339D71F8399}">
      <dgm:prSet/>
      <dgm:spPr/>
      <dgm:t>
        <a:bodyPr/>
        <a:lstStyle/>
        <a:p>
          <a:endParaRPr lang="en-US"/>
        </a:p>
      </dgm:t>
    </dgm:pt>
    <dgm:pt modelId="{80B032EF-D191-4C56-9FC0-F5E87C5FCF83}">
      <dgm:prSet/>
      <dgm:spPr/>
      <dgm:t>
        <a:bodyPr/>
        <a:lstStyle/>
        <a:p>
          <a:r>
            <a:rPr lang="hu-HU" b="1" dirty="0"/>
            <a:t>Rendelet: </a:t>
          </a:r>
          <a:r>
            <a:rPr lang="hu-HU" dirty="0">
              <a:solidFill>
                <a:schemeClr val="tx2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231/2013/EU rendelet (</a:t>
          </a:r>
          <a:r>
            <a:rPr lang="hu-HU" dirty="0" err="1">
              <a:solidFill>
                <a:schemeClr val="tx2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ABAK</a:t>
          </a:r>
          <a:r>
            <a:rPr lang="hu-HU" dirty="0">
              <a:solidFill>
                <a:schemeClr val="tx2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-rendelet)</a:t>
          </a:r>
          <a:endParaRPr lang="en-US" dirty="0">
            <a:solidFill>
              <a:schemeClr val="tx2"/>
            </a:solidFill>
          </a:endParaRPr>
        </a:p>
      </dgm:t>
    </dgm:pt>
    <dgm:pt modelId="{63EC8510-A1DA-4620-BF40-ED49FA176B7A}" type="parTrans" cxnId="{22720409-48A2-48F2-8A56-616C0FA678AF}">
      <dgm:prSet/>
      <dgm:spPr/>
      <dgm:t>
        <a:bodyPr/>
        <a:lstStyle/>
        <a:p>
          <a:endParaRPr lang="en-US"/>
        </a:p>
      </dgm:t>
    </dgm:pt>
    <dgm:pt modelId="{1942A0E7-4EC3-4A53-9555-11F50A960DBC}" type="sibTrans" cxnId="{22720409-48A2-48F2-8A56-616C0FA678AF}">
      <dgm:prSet/>
      <dgm:spPr/>
      <dgm:t>
        <a:bodyPr/>
        <a:lstStyle/>
        <a:p>
          <a:endParaRPr lang="en-US"/>
        </a:p>
      </dgm:t>
    </dgm:pt>
    <dgm:pt modelId="{B67124DE-D070-4EA7-BC76-FAA9192239CF}">
      <dgm:prSet/>
      <dgm:spPr/>
      <dgm:t>
        <a:bodyPr/>
        <a:lstStyle/>
        <a:p>
          <a:r>
            <a:rPr lang="hu-HU" b="1" dirty="0"/>
            <a:t>Iránymutatás</a:t>
          </a:r>
          <a:r>
            <a:rPr lang="hu-HU" dirty="0"/>
            <a:t>: </a:t>
          </a:r>
          <a:r>
            <a:rPr lang="hu-HU" dirty="0" err="1">
              <a:solidFill>
                <a:schemeClr val="tx2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Guidelines</a:t>
          </a:r>
          <a:endParaRPr lang="en-US" dirty="0">
            <a:solidFill>
              <a:schemeClr val="tx2"/>
            </a:solidFill>
          </a:endParaRPr>
        </a:p>
      </dgm:t>
    </dgm:pt>
    <dgm:pt modelId="{EDAB516D-7539-40B4-B112-0B6AEACABE73}" type="parTrans" cxnId="{04EE25DB-C197-4849-9B2D-5838E4E141C8}">
      <dgm:prSet/>
      <dgm:spPr/>
      <dgm:t>
        <a:bodyPr/>
        <a:lstStyle/>
        <a:p>
          <a:endParaRPr lang="en-US"/>
        </a:p>
      </dgm:t>
    </dgm:pt>
    <dgm:pt modelId="{BBE37C05-11DF-4CC0-B7B5-8CBD9C702342}" type="sibTrans" cxnId="{04EE25DB-C197-4849-9B2D-5838E4E141C8}">
      <dgm:prSet/>
      <dgm:spPr/>
      <dgm:t>
        <a:bodyPr/>
        <a:lstStyle/>
        <a:p>
          <a:endParaRPr lang="en-US"/>
        </a:p>
      </dgm:t>
    </dgm:pt>
    <dgm:pt modelId="{EA18F320-2835-4152-8E49-32E249F006F9}">
      <dgm:prSet/>
      <dgm:spPr/>
      <dgm:t>
        <a:bodyPr/>
        <a:lstStyle/>
        <a:p>
          <a:r>
            <a:rPr lang="hu-HU" b="1" dirty="0"/>
            <a:t>MNB honlapon elérhető információk:</a:t>
          </a:r>
          <a:endParaRPr lang="en-US" b="1" dirty="0"/>
        </a:p>
      </dgm:t>
    </dgm:pt>
    <dgm:pt modelId="{42F8AF4F-B23A-4566-8EE4-9D3F3DD276E5}" type="parTrans" cxnId="{CF7CBDF2-6B79-4EC5-818F-37D405653A5C}">
      <dgm:prSet/>
      <dgm:spPr/>
      <dgm:t>
        <a:bodyPr/>
        <a:lstStyle/>
        <a:p>
          <a:endParaRPr lang="en-US"/>
        </a:p>
      </dgm:t>
    </dgm:pt>
    <dgm:pt modelId="{0153298D-2FD9-434C-B009-5F741DA59D25}" type="sibTrans" cxnId="{CF7CBDF2-6B79-4EC5-818F-37D405653A5C}">
      <dgm:prSet/>
      <dgm:spPr/>
      <dgm:t>
        <a:bodyPr/>
        <a:lstStyle/>
        <a:p>
          <a:endParaRPr lang="en-US"/>
        </a:p>
      </dgm:t>
    </dgm:pt>
    <dgm:pt modelId="{C535998A-2A2E-46F5-BC72-0D3D2E84357D}">
      <dgm:prSet/>
      <dgm:spPr/>
      <dgm:t>
        <a:bodyPr/>
        <a:lstStyle/>
        <a:p>
          <a:r>
            <a:rPr lang="hu-HU" dirty="0">
              <a:solidFill>
                <a:schemeClr val="tx2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Az alternatív befektetési alapkezelők (</a:t>
          </a:r>
          <a:r>
            <a:rPr lang="hu-HU" dirty="0" err="1">
              <a:solidFill>
                <a:schemeClr val="tx2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ABAK</a:t>
          </a:r>
          <a:r>
            <a:rPr lang="hu-HU" dirty="0">
              <a:solidFill>
                <a:schemeClr val="tx2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) által a 231/2013 EU rendelet alapján teljesítendő egységes adatszolgáltatás (mnb.hu)</a:t>
          </a:r>
          <a:endParaRPr lang="en-US" dirty="0">
            <a:solidFill>
              <a:schemeClr val="tx2"/>
            </a:solidFill>
          </a:endParaRPr>
        </a:p>
      </dgm:t>
    </dgm:pt>
    <dgm:pt modelId="{A508474E-58F6-406E-B575-A33A64D53196}" type="parTrans" cxnId="{7FABBB94-162D-4F0E-A3CD-A3F97EEC9F6C}">
      <dgm:prSet/>
      <dgm:spPr/>
      <dgm:t>
        <a:bodyPr/>
        <a:lstStyle/>
        <a:p>
          <a:endParaRPr lang="en-US"/>
        </a:p>
      </dgm:t>
    </dgm:pt>
    <dgm:pt modelId="{F85CCB38-525B-4726-BC2C-A75CC5F4D13E}" type="sibTrans" cxnId="{7FABBB94-162D-4F0E-A3CD-A3F97EEC9F6C}">
      <dgm:prSet/>
      <dgm:spPr/>
      <dgm:t>
        <a:bodyPr/>
        <a:lstStyle/>
        <a:p>
          <a:endParaRPr lang="en-US"/>
        </a:p>
      </dgm:t>
    </dgm:pt>
    <dgm:pt modelId="{544D190E-89A8-484C-AD34-6FC806E38C6D}">
      <dgm:prSet/>
      <dgm:spPr/>
      <dgm:t>
        <a:bodyPr/>
        <a:lstStyle/>
        <a:p>
          <a:r>
            <a:rPr lang="hu-HU" dirty="0">
              <a:solidFill>
                <a:schemeClr val="tx2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MNB befogadás specifikus gyakori kérdések</a:t>
          </a:r>
          <a:endParaRPr lang="en-US" dirty="0">
            <a:solidFill>
              <a:schemeClr val="tx2"/>
            </a:solidFill>
          </a:endParaRPr>
        </a:p>
      </dgm:t>
    </dgm:pt>
    <dgm:pt modelId="{E4A584D9-2354-4EAC-AF1C-C17E0E315CC3}" type="parTrans" cxnId="{7969FFD1-C23A-4791-B7D2-2631280244DC}">
      <dgm:prSet/>
      <dgm:spPr/>
      <dgm:t>
        <a:bodyPr/>
        <a:lstStyle/>
        <a:p>
          <a:endParaRPr lang="en-US"/>
        </a:p>
      </dgm:t>
    </dgm:pt>
    <dgm:pt modelId="{66D16FB9-66C1-439B-8A45-3CF6B4EF133B}" type="sibTrans" cxnId="{7969FFD1-C23A-4791-B7D2-2631280244DC}">
      <dgm:prSet/>
      <dgm:spPr/>
      <dgm:t>
        <a:bodyPr/>
        <a:lstStyle/>
        <a:p>
          <a:endParaRPr lang="en-US"/>
        </a:p>
      </dgm:t>
    </dgm:pt>
    <dgm:pt modelId="{D4E181D3-FFF2-45DA-ADF5-F73D1A80FFA6}">
      <dgm:prSet/>
      <dgm:spPr/>
      <dgm:t>
        <a:bodyPr/>
        <a:lstStyle/>
        <a:p>
          <a:r>
            <a:rPr lang="hu-HU" b="1" dirty="0" err="1"/>
            <a:t>ESMA</a:t>
          </a:r>
          <a:r>
            <a:rPr lang="hu-HU" b="1" dirty="0"/>
            <a:t> honlapján elérhető információk:</a:t>
          </a:r>
          <a:endParaRPr lang="en-US" b="1" dirty="0"/>
        </a:p>
      </dgm:t>
    </dgm:pt>
    <dgm:pt modelId="{35DF9226-FCE9-4990-8B7C-97D444998205}" type="parTrans" cxnId="{3787282C-DE0C-4FC1-BF44-D0E2A0338E60}">
      <dgm:prSet/>
      <dgm:spPr/>
      <dgm:t>
        <a:bodyPr/>
        <a:lstStyle/>
        <a:p>
          <a:endParaRPr lang="en-US"/>
        </a:p>
      </dgm:t>
    </dgm:pt>
    <dgm:pt modelId="{3008AAB6-3228-47CF-812B-A08C24AC1BD3}" type="sibTrans" cxnId="{3787282C-DE0C-4FC1-BF44-D0E2A0338E60}">
      <dgm:prSet/>
      <dgm:spPr/>
      <dgm:t>
        <a:bodyPr/>
        <a:lstStyle/>
        <a:p>
          <a:endParaRPr lang="en-US"/>
        </a:p>
      </dgm:t>
    </dgm:pt>
    <dgm:pt modelId="{BAD75FB1-6667-44A7-9F9A-A48E4E5934B8}">
      <dgm:prSet/>
      <dgm:spPr/>
      <dgm:t>
        <a:bodyPr/>
        <a:lstStyle/>
        <a:p>
          <a:r>
            <a:rPr lang="hu-HU" dirty="0" err="1">
              <a:solidFill>
                <a:schemeClr val="tx2"/>
              </a:solidFill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Fund</a:t>
          </a:r>
          <a:r>
            <a:rPr lang="hu-HU" dirty="0">
              <a:solidFill>
                <a:schemeClr val="tx2"/>
              </a:solidFill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Management (europa.eu)</a:t>
          </a:r>
          <a:endParaRPr lang="en-US" dirty="0">
            <a:solidFill>
              <a:schemeClr val="tx2"/>
            </a:solidFill>
          </a:endParaRPr>
        </a:p>
      </dgm:t>
    </dgm:pt>
    <dgm:pt modelId="{84B9B6BF-714A-46E4-95DE-3EE8BD0F6E60}" type="parTrans" cxnId="{2583465E-035B-4395-876B-57F8A991B59F}">
      <dgm:prSet/>
      <dgm:spPr/>
      <dgm:t>
        <a:bodyPr/>
        <a:lstStyle/>
        <a:p>
          <a:endParaRPr lang="en-US"/>
        </a:p>
      </dgm:t>
    </dgm:pt>
    <dgm:pt modelId="{EC4D214E-F0E1-4D24-9111-F4ECCFED67EA}" type="sibTrans" cxnId="{2583465E-035B-4395-876B-57F8A991B59F}">
      <dgm:prSet/>
      <dgm:spPr/>
      <dgm:t>
        <a:bodyPr/>
        <a:lstStyle/>
        <a:p>
          <a:endParaRPr lang="en-US"/>
        </a:p>
      </dgm:t>
    </dgm:pt>
    <dgm:pt modelId="{4F130CCD-3F32-4AD7-A6C8-E7B9B787ABD2}" type="pres">
      <dgm:prSet presAssocID="{82E19D10-4E0C-4E41-93A8-9425799057E2}" presName="linear" presStyleCnt="0">
        <dgm:presLayoutVars>
          <dgm:animLvl val="lvl"/>
          <dgm:resizeHandles val="exact"/>
        </dgm:presLayoutVars>
      </dgm:prSet>
      <dgm:spPr/>
    </dgm:pt>
    <dgm:pt modelId="{D6962E24-6687-4E34-A0E7-BCF00D32F459}" type="pres">
      <dgm:prSet presAssocID="{F5C5139B-5602-495E-AAA2-A2CC06699A73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9F4BA9A8-7B00-4455-9753-81164DA1E0DC}" type="pres">
      <dgm:prSet presAssocID="{E637E672-E475-4638-9687-DFB71BED476C}" presName="spacer" presStyleCnt="0"/>
      <dgm:spPr/>
    </dgm:pt>
    <dgm:pt modelId="{A78B1C9C-E531-494C-B39F-E1C2C92DE53C}" type="pres">
      <dgm:prSet presAssocID="{80B032EF-D191-4C56-9FC0-F5E87C5FCF83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99EBCA6E-A0AB-47AE-9660-7E437DACC269}" type="pres">
      <dgm:prSet presAssocID="{1942A0E7-4EC3-4A53-9555-11F50A960DBC}" presName="spacer" presStyleCnt="0"/>
      <dgm:spPr/>
    </dgm:pt>
    <dgm:pt modelId="{E49EA82F-1A55-418F-890C-FC12F389D3D8}" type="pres">
      <dgm:prSet presAssocID="{B67124DE-D070-4EA7-BC76-FAA9192239CF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55D3AE7C-F65C-46A1-88E5-3D76F86A28B7}" type="pres">
      <dgm:prSet presAssocID="{BBE37C05-11DF-4CC0-B7B5-8CBD9C702342}" presName="spacer" presStyleCnt="0"/>
      <dgm:spPr/>
    </dgm:pt>
    <dgm:pt modelId="{C257929B-7BCA-405C-9E16-1E363743B69D}" type="pres">
      <dgm:prSet presAssocID="{EA18F320-2835-4152-8E49-32E249F006F9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87245611-3C65-448C-9609-68CE0DD11440}" type="pres">
      <dgm:prSet presAssocID="{0153298D-2FD9-434C-B009-5F741DA59D25}" presName="spacer" presStyleCnt="0"/>
      <dgm:spPr/>
    </dgm:pt>
    <dgm:pt modelId="{6B452CA3-9A7D-4E0E-ABC3-0DACE9E9E536}" type="pres">
      <dgm:prSet presAssocID="{C535998A-2A2E-46F5-BC72-0D3D2E84357D}" presName="parentText" presStyleLbl="node1" presStyleIdx="4" presStyleCnt="8" custLinFactNeighborY="54764">
        <dgm:presLayoutVars>
          <dgm:chMax val="0"/>
          <dgm:bulletEnabled val="1"/>
        </dgm:presLayoutVars>
      </dgm:prSet>
      <dgm:spPr/>
    </dgm:pt>
    <dgm:pt modelId="{C47BFF67-45E6-478E-86BA-F379BA755004}" type="pres">
      <dgm:prSet presAssocID="{F85CCB38-525B-4726-BC2C-A75CC5F4D13E}" presName="spacer" presStyleCnt="0"/>
      <dgm:spPr/>
    </dgm:pt>
    <dgm:pt modelId="{00129EE7-3CD4-40C9-8B4A-6691DABB17D8}" type="pres">
      <dgm:prSet presAssocID="{544D190E-89A8-484C-AD34-6FC806E38C6D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08F21D0B-E150-4280-A3E5-E99B3C7894FD}" type="pres">
      <dgm:prSet presAssocID="{66D16FB9-66C1-439B-8A45-3CF6B4EF133B}" presName="spacer" presStyleCnt="0"/>
      <dgm:spPr/>
    </dgm:pt>
    <dgm:pt modelId="{566E8FC3-2840-47AE-A1B8-204E029E47B3}" type="pres">
      <dgm:prSet presAssocID="{D4E181D3-FFF2-45DA-ADF5-F73D1A80FFA6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D7E1F4E0-9B1C-490B-84F0-09BF2F616167}" type="pres">
      <dgm:prSet presAssocID="{3008AAB6-3228-47CF-812B-A08C24AC1BD3}" presName="spacer" presStyleCnt="0"/>
      <dgm:spPr/>
    </dgm:pt>
    <dgm:pt modelId="{C0539D84-6BCB-4D37-9474-ADA744F6BAA4}" type="pres">
      <dgm:prSet presAssocID="{BAD75FB1-6667-44A7-9F9A-A48E4E5934B8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CD621A00-D58F-4DAB-B415-503599C3B2F8}" type="presOf" srcId="{82E19D10-4E0C-4E41-93A8-9425799057E2}" destId="{4F130CCD-3F32-4AD7-A6C8-E7B9B787ABD2}" srcOrd="0" destOrd="0" presId="urn:microsoft.com/office/officeart/2005/8/layout/vList2"/>
    <dgm:cxn modelId="{22720409-48A2-48F2-8A56-616C0FA678AF}" srcId="{82E19D10-4E0C-4E41-93A8-9425799057E2}" destId="{80B032EF-D191-4C56-9FC0-F5E87C5FCF83}" srcOrd="1" destOrd="0" parTransId="{63EC8510-A1DA-4620-BF40-ED49FA176B7A}" sibTransId="{1942A0E7-4EC3-4A53-9555-11F50A960DBC}"/>
    <dgm:cxn modelId="{F48F8713-3B8F-4C20-A1E9-A8DB826BBFA0}" type="presOf" srcId="{80B032EF-D191-4C56-9FC0-F5E87C5FCF83}" destId="{A78B1C9C-E531-494C-B39F-E1C2C92DE53C}" srcOrd="0" destOrd="0" presId="urn:microsoft.com/office/officeart/2005/8/layout/vList2"/>
    <dgm:cxn modelId="{3787282C-DE0C-4FC1-BF44-D0E2A0338E60}" srcId="{82E19D10-4E0C-4E41-93A8-9425799057E2}" destId="{D4E181D3-FFF2-45DA-ADF5-F73D1A80FFA6}" srcOrd="6" destOrd="0" parTransId="{35DF9226-FCE9-4990-8B7C-97D444998205}" sibTransId="{3008AAB6-3228-47CF-812B-A08C24AC1BD3}"/>
    <dgm:cxn modelId="{2583465E-035B-4395-876B-57F8A991B59F}" srcId="{82E19D10-4E0C-4E41-93A8-9425799057E2}" destId="{BAD75FB1-6667-44A7-9F9A-A48E4E5934B8}" srcOrd="7" destOrd="0" parTransId="{84B9B6BF-714A-46E4-95DE-3EE8BD0F6E60}" sibTransId="{EC4D214E-F0E1-4D24-9111-F4ECCFED67EA}"/>
    <dgm:cxn modelId="{06E5FE5E-0065-455A-B827-82FC9A68A8D4}" type="presOf" srcId="{BAD75FB1-6667-44A7-9F9A-A48E4E5934B8}" destId="{C0539D84-6BCB-4D37-9474-ADA744F6BAA4}" srcOrd="0" destOrd="0" presId="urn:microsoft.com/office/officeart/2005/8/layout/vList2"/>
    <dgm:cxn modelId="{61463A48-1484-4895-BAF9-1CCE45964F51}" type="presOf" srcId="{D4E181D3-FFF2-45DA-ADF5-F73D1A80FFA6}" destId="{566E8FC3-2840-47AE-A1B8-204E029E47B3}" srcOrd="0" destOrd="0" presId="urn:microsoft.com/office/officeart/2005/8/layout/vList2"/>
    <dgm:cxn modelId="{8FD8654B-4956-4843-BFDB-99D1EA95881A}" type="presOf" srcId="{C535998A-2A2E-46F5-BC72-0D3D2E84357D}" destId="{6B452CA3-9A7D-4E0E-ABC3-0DACE9E9E536}" srcOrd="0" destOrd="0" presId="urn:microsoft.com/office/officeart/2005/8/layout/vList2"/>
    <dgm:cxn modelId="{86047F4B-7FED-4161-A163-A339D71F8399}" srcId="{82E19D10-4E0C-4E41-93A8-9425799057E2}" destId="{F5C5139B-5602-495E-AAA2-A2CC06699A73}" srcOrd="0" destOrd="0" parTransId="{EE03F4BF-C2B3-434C-AF8B-8C39B6907F5F}" sibTransId="{E637E672-E475-4638-9687-DFB71BED476C}"/>
    <dgm:cxn modelId="{7CA87F5A-D9A0-42B5-A670-2210723BDB0D}" type="presOf" srcId="{F5C5139B-5602-495E-AAA2-A2CC06699A73}" destId="{D6962E24-6687-4E34-A0E7-BCF00D32F459}" srcOrd="0" destOrd="0" presId="urn:microsoft.com/office/officeart/2005/8/layout/vList2"/>
    <dgm:cxn modelId="{7FABBB94-162D-4F0E-A3CD-A3F97EEC9F6C}" srcId="{82E19D10-4E0C-4E41-93A8-9425799057E2}" destId="{C535998A-2A2E-46F5-BC72-0D3D2E84357D}" srcOrd="4" destOrd="0" parTransId="{A508474E-58F6-406E-B575-A33A64D53196}" sibTransId="{F85CCB38-525B-4726-BC2C-A75CC5F4D13E}"/>
    <dgm:cxn modelId="{4990AE9C-FFFF-432B-A42F-3C4E42FFD829}" type="presOf" srcId="{B67124DE-D070-4EA7-BC76-FAA9192239CF}" destId="{E49EA82F-1A55-418F-890C-FC12F389D3D8}" srcOrd="0" destOrd="0" presId="urn:microsoft.com/office/officeart/2005/8/layout/vList2"/>
    <dgm:cxn modelId="{2C86FAB4-EBB1-4E67-90DB-019370BE6778}" type="presOf" srcId="{EA18F320-2835-4152-8E49-32E249F006F9}" destId="{C257929B-7BCA-405C-9E16-1E363743B69D}" srcOrd="0" destOrd="0" presId="urn:microsoft.com/office/officeart/2005/8/layout/vList2"/>
    <dgm:cxn modelId="{7969FFD1-C23A-4791-B7D2-2631280244DC}" srcId="{82E19D10-4E0C-4E41-93A8-9425799057E2}" destId="{544D190E-89A8-484C-AD34-6FC806E38C6D}" srcOrd="5" destOrd="0" parTransId="{E4A584D9-2354-4EAC-AF1C-C17E0E315CC3}" sibTransId="{66D16FB9-66C1-439B-8A45-3CF6B4EF133B}"/>
    <dgm:cxn modelId="{04EE25DB-C197-4849-9B2D-5838E4E141C8}" srcId="{82E19D10-4E0C-4E41-93A8-9425799057E2}" destId="{B67124DE-D070-4EA7-BC76-FAA9192239CF}" srcOrd="2" destOrd="0" parTransId="{EDAB516D-7539-40B4-B112-0B6AEACABE73}" sibTransId="{BBE37C05-11DF-4CC0-B7B5-8CBD9C702342}"/>
    <dgm:cxn modelId="{93C097E0-9F52-4233-805D-75026739B7A7}" type="presOf" srcId="{544D190E-89A8-484C-AD34-6FC806E38C6D}" destId="{00129EE7-3CD4-40C9-8B4A-6691DABB17D8}" srcOrd="0" destOrd="0" presId="urn:microsoft.com/office/officeart/2005/8/layout/vList2"/>
    <dgm:cxn modelId="{CF7CBDF2-6B79-4EC5-818F-37D405653A5C}" srcId="{82E19D10-4E0C-4E41-93A8-9425799057E2}" destId="{EA18F320-2835-4152-8E49-32E249F006F9}" srcOrd="3" destOrd="0" parTransId="{42F8AF4F-B23A-4566-8EE4-9D3F3DD276E5}" sibTransId="{0153298D-2FD9-434C-B009-5F741DA59D25}"/>
    <dgm:cxn modelId="{08B556AB-FCE0-49EF-826B-4E120FE617FD}" type="presParOf" srcId="{4F130CCD-3F32-4AD7-A6C8-E7B9B787ABD2}" destId="{D6962E24-6687-4E34-A0E7-BCF00D32F459}" srcOrd="0" destOrd="0" presId="urn:microsoft.com/office/officeart/2005/8/layout/vList2"/>
    <dgm:cxn modelId="{26C8ECBE-AE96-4941-8482-F4AE9A1B6596}" type="presParOf" srcId="{4F130CCD-3F32-4AD7-A6C8-E7B9B787ABD2}" destId="{9F4BA9A8-7B00-4455-9753-81164DA1E0DC}" srcOrd="1" destOrd="0" presId="urn:microsoft.com/office/officeart/2005/8/layout/vList2"/>
    <dgm:cxn modelId="{57B6491A-146E-4D2C-BB69-DD80E4248B19}" type="presParOf" srcId="{4F130CCD-3F32-4AD7-A6C8-E7B9B787ABD2}" destId="{A78B1C9C-E531-494C-B39F-E1C2C92DE53C}" srcOrd="2" destOrd="0" presId="urn:microsoft.com/office/officeart/2005/8/layout/vList2"/>
    <dgm:cxn modelId="{4320A9C0-FDB7-4E6A-A5E9-BACF7513A255}" type="presParOf" srcId="{4F130CCD-3F32-4AD7-A6C8-E7B9B787ABD2}" destId="{99EBCA6E-A0AB-47AE-9660-7E437DACC269}" srcOrd="3" destOrd="0" presId="urn:microsoft.com/office/officeart/2005/8/layout/vList2"/>
    <dgm:cxn modelId="{B0CF0D0D-8A44-447C-B5F2-13CEF520A89D}" type="presParOf" srcId="{4F130CCD-3F32-4AD7-A6C8-E7B9B787ABD2}" destId="{E49EA82F-1A55-418F-890C-FC12F389D3D8}" srcOrd="4" destOrd="0" presId="urn:microsoft.com/office/officeart/2005/8/layout/vList2"/>
    <dgm:cxn modelId="{F571C959-E99A-456E-B59C-86A9FF6ECBB4}" type="presParOf" srcId="{4F130CCD-3F32-4AD7-A6C8-E7B9B787ABD2}" destId="{55D3AE7C-F65C-46A1-88E5-3D76F86A28B7}" srcOrd="5" destOrd="0" presId="urn:microsoft.com/office/officeart/2005/8/layout/vList2"/>
    <dgm:cxn modelId="{1CE3C904-F9EC-47F5-8574-794E57E30FBB}" type="presParOf" srcId="{4F130CCD-3F32-4AD7-A6C8-E7B9B787ABD2}" destId="{C257929B-7BCA-405C-9E16-1E363743B69D}" srcOrd="6" destOrd="0" presId="urn:microsoft.com/office/officeart/2005/8/layout/vList2"/>
    <dgm:cxn modelId="{E6AB78C1-9E4C-472C-AE05-184E7442A449}" type="presParOf" srcId="{4F130CCD-3F32-4AD7-A6C8-E7B9B787ABD2}" destId="{87245611-3C65-448C-9609-68CE0DD11440}" srcOrd="7" destOrd="0" presId="urn:microsoft.com/office/officeart/2005/8/layout/vList2"/>
    <dgm:cxn modelId="{FB2323E6-44BC-4EBC-8409-6D0CF8EDED10}" type="presParOf" srcId="{4F130CCD-3F32-4AD7-A6C8-E7B9B787ABD2}" destId="{6B452CA3-9A7D-4E0E-ABC3-0DACE9E9E536}" srcOrd="8" destOrd="0" presId="urn:microsoft.com/office/officeart/2005/8/layout/vList2"/>
    <dgm:cxn modelId="{D05C485B-0A47-4434-BDF3-4244093F8657}" type="presParOf" srcId="{4F130CCD-3F32-4AD7-A6C8-E7B9B787ABD2}" destId="{C47BFF67-45E6-478E-86BA-F379BA755004}" srcOrd="9" destOrd="0" presId="urn:microsoft.com/office/officeart/2005/8/layout/vList2"/>
    <dgm:cxn modelId="{4E74518B-44B7-45F8-91E9-5B5728BC27BD}" type="presParOf" srcId="{4F130CCD-3F32-4AD7-A6C8-E7B9B787ABD2}" destId="{00129EE7-3CD4-40C9-8B4A-6691DABB17D8}" srcOrd="10" destOrd="0" presId="urn:microsoft.com/office/officeart/2005/8/layout/vList2"/>
    <dgm:cxn modelId="{F818B452-B8BF-41DF-90F1-86D01730B96E}" type="presParOf" srcId="{4F130CCD-3F32-4AD7-A6C8-E7B9B787ABD2}" destId="{08F21D0B-E150-4280-A3E5-E99B3C7894FD}" srcOrd="11" destOrd="0" presId="urn:microsoft.com/office/officeart/2005/8/layout/vList2"/>
    <dgm:cxn modelId="{969BBDE3-E9D6-4632-A153-A13F80C1572D}" type="presParOf" srcId="{4F130CCD-3F32-4AD7-A6C8-E7B9B787ABD2}" destId="{566E8FC3-2840-47AE-A1B8-204E029E47B3}" srcOrd="12" destOrd="0" presId="urn:microsoft.com/office/officeart/2005/8/layout/vList2"/>
    <dgm:cxn modelId="{1CE8EE17-EE59-4C43-AE24-208E116D0DC9}" type="presParOf" srcId="{4F130CCD-3F32-4AD7-A6C8-E7B9B787ABD2}" destId="{D7E1F4E0-9B1C-490B-84F0-09BF2F616167}" srcOrd="13" destOrd="0" presId="urn:microsoft.com/office/officeart/2005/8/layout/vList2"/>
    <dgm:cxn modelId="{EE8F69CA-799C-43ED-89AA-A5EC4266B047}" type="presParOf" srcId="{4F130CCD-3F32-4AD7-A6C8-E7B9B787ABD2}" destId="{C0539D84-6BCB-4D37-9474-ADA744F6BAA4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62E24-6687-4E34-A0E7-BCF00D32F459}">
      <dsp:nvSpPr>
        <dsp:cNvPr id="0" name=""/>
        <dsp:cNvSpPr/>
      </dsp:nvSpPr>
      <dsp:spPr>
        <a:xfrm>
          <a:off x="0" y="379070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Irányelv: </a:t>
          </a: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2011/61/EU irányelv (</a:t>
          </a:r>
          <a:r>
            <a:rPr lang="hu-HU" sz="1500" kern="1200" dirty="0" err="1">
              <a:solidFill>
                <a:schemeClr val="tx2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AIFMD</a:t>
          </a: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)</a:t>
          </a:r>
          <a:endParaRPr lang="en-US" sz="1500" kern="1200" dirty="0">
            <a:solidFill>
              <a:schemeClr val="tx2"/>
            </a:solidFill>
          </a:endParaRPr>
        </a:p>
      </dsp:txBody>
      <dsp:txXfrm>
        <a:off x="29088" y="408158"/>
        <a:ext cx="5138975" cy="537701"/>
      </dsp:txXfrm>
    </dsp:sp>
    <dsp:sp modelId="{A78B1C9C-E531-494C-B39F-E1C2C92DE53C}">
      <dsp:nvSpPr>
        <dsp:cNvPr id="0" name=""/>
        <dsp:cNvSpPr/>
      </dsp:nvSpPr>
      <dsp:spPr>
        <a:xfrm>
          <a:off x="0" y="1018147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Rendelet: </a:t>
          </a: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231/2013/EU rendelet (</a:t>
          </a:r>
          <a:r>
            <a:rPr lang="hu-HU" sz="1500" kern="1200" dirty="0" err="1">
              <a:solidFill>
                <a:schemeClr val="tx2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ABAK</a:t>
          </a: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-rendelet)</a:t>
          </a:r>
          <a:endParaRPr lang="en-US" sz="1500" kern="1200" dirty="0">
            <a:solidFill>
              <a:schemeClr val="tx2"/>
            </a:solidFill>
          </a:endParaRPr>
        </a:p>
      </dsp:txBody>
      <dsp:txXfrm>
        <a:off x="29088" y="1047235"/>
        <a:ext cx="5138975" cy="537701"/>
      </dsp:txXfrm>
    </dsp:sp>
    <dsp:sp modelId="{E49EA82F-1A55-418F-890C-FC12F389D3D8}">
      <dsp:nvSpPr>
        <dsp:cNvPr id="0" name=""/>
        <dsp:cNvSpPr/>
      </dsp:nvSpPr>
      <dsp:spPr>
        <a:xfrm>
          <a:off x="0" y="1657225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Iránymutatás</a:t>
          </a:r>
          <a:r>
            <a:rPr lang="hu-HU" sz="1500" kern="1200" dirty="0"/>
            <a:t>: </a:t>
          </a:r>
          <a:r>
            <a:rPr lang="hu-HU" sz="1500" kern="1200" dirty="0" err="1">
              <a:solidFill>
                <a:schemeClr val="tx2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Guidelines</a:t>
          </a:r>
          <a:endParaRPr lang="en-US" sz="1500" kern="1200" dirty="0">
            <a:solidFill>
              <a:schemeClr val="tx2"/>
            </a:solidFill>
          </a:endParaRPr>
        </a:p>
      </dsp:txBody>
      <dsp:txXfrm>
        <a:off x="29088" y="1686313"/>
        <a:ext cx="5138975" cy="537701"/>
      </dsp:txXfrm>
    </dsp:sp>
    <dsp:sp modelId="{C257929B-7BCA-405C-9E16-1E363743B69D}">
      <dsp:nvSpPr>
        <dsp:cNvPr id="0" name=""/>
        <dsp:cNvSpPr/>
      </dsp:nvSpPr>
      <dsp:spPr>
        <a:xfrm>
          <a:off x="0" y="2296302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/>
            <a:t>MNB honlapon elérhető információk:</a:t>
          </a:r>
          <a:endParaRPr lang="en-US" sz="1500" b="1" kern="1200" dirty="0"/>
        </a:p>
      </dsp:txBody>
      <dsp:txXfrm>
        <a:off x="29088" y="2325390"/>
        <a:ext cx="5138975" cy="537701"/>
      </dsp:txXfrm>
    </dsp:sp>
    <dsp:sp modelId="{6B452CA3-9A7D-4E0E-ABC3-0DACE9E9E536}">
      <dsp:nvSpPr>
        <dsp:cNvPr id="0" name=""/>
        <dsp:cNvSpPr/>
      </dsp:nvSpPr>
      <dsp:spPr>
        <a:xfrm>
          <a:off x="0" y="2959038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Az alternatív befektetési alapkezelők (</a:t>
          </a:r>
          <a:r>
            <a:rPr lang="hu-HU" sz="1500" kern="1200" dirty="0" err="1">
              <a:solidFill>
                <a:schemeClr val="tx2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ABAK</a:t>
          </a: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) által a 231/2013 EU rendelet alapján teljesítendő egységes adatszolgáltatás (mnb.hu)</a:t>
          </a:r>
          <a:endParaRPr lang="en-US" sz="1500" kern="1200" dirty="0">
            <a:solidFill>
              <a:schemeClr val="tx2"/>
            </a:solidFill>
          </a:endParaRPr>
        </a:p>
      </dsp:txBody>
      <dsp:txXfrm>
        <a:off x="29088" y="2988126"/>
        <a:ext cx="5138975" cy="537701"/>
      </dsp:txXfrm>
    </dsp:sp>
    <dsp:sp modelId="{00129EE7-3CD4-40C9-8B4A-6691DABB17D8}">
      <dsp:nvSpPr>
        <dsp:cNvPr id="0" name=""/>
        <dsp:cNvSpPr/>
      </dsp:nvSpPr>
      <dsp:spPr>
        <a:xfrm>
          <a:off x="0" y="3574457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MNB befogadás specifikus gyakori kérdések</a:t>
          </a:r>
          <a:endParaRPr lang="en-US" sz="1500" kern="1200" dirty="0">
            <a:solidFill>
              <a:schemeClr val="tx2"/>
            </a:solidFill>
          </a:endParaRPr>
        </a:p>
      </dsp:txBody>
      <dsp:txXfrm>
        <a:off x="29088" y="3603545"/>
        <a:ext cx="5138975" cy="537701"/>
      </dsp:txXfrm>
    </dsp:sp>
    <dsp:sp modelId="{566E8FC3-2840-47AE-A1B8-204E029E47B3}">
      <dsp:nvSpPr>
        <dsp:cNvPr id="0" name=""/>
        <dsp:cNvSpPr/>
      </dsp:nvSpPr>
      <dsp:spPr>
        <a:xfrm>
          <a:off x="0" y="4213534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b="1" kern="1200" dirty="0" err="1"/>
            <a:t>ESMA</a:t>
          </a:r>
          <a:r>
            <a:rPr lang="hu-HU" sz="1500" b="1" kern="1200" dirty="0"/>
            <a:t> honlapján elérhető információk:</a:t>
          </a:r>
          <a:endParaRPr lang="en-US" sz="1500" b="1" kern="1200" dirty="0"/>
        </a:p>
      </dsp:txBody>
      <dsp:txXfrm>
        <a:off x="29088" y="4242622"/>
        <a:ext cx="5138975" cy="537701"/>
      </dsp:txXfrm>
    </dsp:sp>
    <dsp:sp modelId="{C0539D84-6BCB-4D37-9474-ADA744F6BAA4}">
      <dsp:nvSpPr>
        <dsp:cNvPr id="0" name=""/>
        <dsp:cNvSpPr/>
      </dsp:nvSpPr>
      <dsp:spPr>
        <a:xfrm>
          <a:off x="0" y="4852612"/>
          <a:ext cx="5197151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500" kern="1200" dirty="0" err="1">
              <a:solidFill>
                <a:schemeClr val="tx2"/>
              </a:solidFill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Fund</a:t>
          </a:r>
          <a:r>
            <a:rPr lang="hu-HU" sz="1500" kern="1200" dirty="0">
              <a:solidFill>
                <a:schemeClr val="tx2"/>
              </a:solidFill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Management (europa.eu)</a:t>
          </a:r>
          <a:endParaRPr lang="en-US" sz="1500" kern="1200" dirty="0">
            <a:solidFill>
              <a:schemeClr val="tx2"/>
            </a:solidFill>
          </a:endParaRPr>
        </a:p>
      </dsp:txBody>
      <dsp:txXfrm>
        <a:off x="29088" y="4881700"/>
        <a:ext cx="5138975" cy="537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2023.11.23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AIFMD</a:t>
            </a:r>
            <a:r>
              <a:rPr lang="hu-HU" dirty="0"/>
              <a:t> adatszolgáltatás</a:t>
            </a:r>
            <a:br>
              <a:rPr lang="hu-HU" dirty="0"/>
            </a:br>
            <a:r>
              <a:rPr lang="hu-HU" dirty="0" err="1"/>
              <a:t>HVCA</a:t>
            </a:r>
            <a:r>
              <a:rPr lang="hu-HU" dirty="0"/>
              <a:t> - MNB műhely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4FB2A-F296-4CB5-B762-AC539ECED7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4364" y="400113"/>
            <a:ext cx="3728921" cy="507831"/>
          </a:xfrm>
        </p:spPr>
        <p:txBody>
          <a:bodyPr/>
          <a:lstStyle/>
          <a:p>
            <a:r>
              <a:rPr lang="hu-HU" dirty="0"/>
              <a:t>Vámosi Anikó – </a:t>
            </a:r>
            <a:r>
              <a:rPr lang="hu-HU" dirty="0" err="1"/>
              <a:t>FSF</a:t>
            </a:r>
            <a:r>
              <a:rPr lang="hu-HU" dirty="0"/>
              <a:t> </a:t>
            </a:r>
            <a:r>
              <a:rPr lang="hu-HU" dirty="0" err="1"/>
              <a:t>TSO</a:t>
            </a:r>
            <a:r>
              <a:rPr lang="hu-HU" dirty="0"/>
              <a:t> osztályvezető</a:t>
            </a:r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09CD53F-212B-3E71-8EF2-696F478ECC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088" y="1269547"/>
            <a:ext cx="8665824" cy="5278006"/>
          </a:xfrm>
        </p:spPr>
        <p:txBody>
          <a:bodyPr>
            <a:normAutofit fontScale="92500" lnSpcReduction="10000"/>
          </a:bodyPr>
          <a:lstStyle/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hu-HU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(AIF1048) </a:t>
            </a: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mező értelmezési kérdése</a:t>
            </a:r>
          </a:p>
          <a:p>
            <a:pPr lvl="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ABAK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231/2013 EU rendelet 2. cikke részletezi a kezelt eszközök összértékének kiszámítását.  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Több nemzeti hatóság jelezte (köztük mi is), hogy nem definiált jól a számítás, így a rá vonatkozó szabályok sem értelmezhetőek.</a:t>
            </a:r>
          </a:p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 kód </a:t>
            </a:r>
            <a:r>
              <a:rPr lang="hu-HU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AIF-eknél</a:t>
            </a: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jelentős javulás a táblába kerülés óta, fontos alapkezelő LEI kódját </a:t>
            </a:r>
            <a:r>
              <a:rPr lang="hu-HU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ERA</a:t>
            </a: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törzsadat űrlapon frissíteni!</a:t>
            </a:r>
          </a:p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</a:t>
            </a:r>
            <a:r>
              <a:rPr lang="hu-H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exposures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(AIF1094 blokk). Értékek csökkenő sorrendben 10 fő kitettség! beszámolási fordulónapon).</a:t>
            </a:r>
          </a:p>
          <a:p>
            <a:pPr lvl="0" algn="l">
              <a:lnSpc>
                <a:spcPct val="115000"/>
              </a:lnSpc>
            </a:pP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Két érintett hibaszabály: </a:t>
            </a:r>
          </a:p>
          <a:p>
            <a:pPr lvl="0" algn="l">
              <a:lnSpc>
                <a:spcPct val="115000"/>
              </a:lnSpc>
            </a:pP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Kitettségek összege nagyobb, mint az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228600" algn="l">
              <a:lnSpc>
                <a:spcPct val="115000"/>
              </a:lnSpc>
            </a:pPr>
            <a:r>
              <a:rPr lang="hu-HU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AIFMS_DQT_4060100_WARNING1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Total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exposures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küszöbérték (1%) feletti eltérés esetében hibás. </a:t>
            </a:r>
            <a:r>
              <a:rPr lang="hu-HU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2022.12.31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vonatkozóan </a:t>
            </a:r>
            <a:r>
              <a:rPr lang="hu-HU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15,81%-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hibaarány</a:t>
            </a:r>
          </a:p>
          <a:p>
            <a:pPr marL="228600" indent="-228600" algn="l">
              <a:lnSpc>
                <a:spcPct val="115000"/>
              </a:lnSpc>
            </a:pPr>
            <a:r>
              <a:rPr lang="hu-HU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Nincs mind a 10 kitettség kitöltve, de nem éri el az </a:t>
            </a:r>
            <a:r>
              <a:rPr lang="hu-HU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hu-HU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-ot a kitettségek összege</a:t>
            </a:r>
          </a:p>
          <a:p>
            <a:pPr marL="457200" indent="-228600" algn="l">
              <a:lnSpc>
                <a:spcPct val="115000"/>
              </a:lnSpc>
              <a:spcAft>
                <a:spcPts val="750"/>
              </a:spcAft>
            </a:pP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AIFMS_DQT_4060100_WARNING2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Total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exposures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positions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filled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2022.12.31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vonatkozóan </a:t>
            </a:r>
            <a:r>
              <a:rPr lang="hu-HU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23,13%-</a:t>
            </a:r>
            <a:r>
              <a:rPr lang="hu-HU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hibaarány</a:t>
            </a:r>
          </a:p>
          <a:p>
            <a:pPr lvl="0" algn="l">
              <a:lnSpc>
                <a:spcPct val="115000"/>
              </a:lnSpc>
            </a:pP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Adatminőségi problémák II.</a:t>
            </a:r>
          </a:p>
        </p:txBody>
      </p:sp>
    </p:spTree>
    <p:extLst>
      <p:ext uri="{BB962C8B-B14F-4D97-AF65-F5344CB8AC3E}">
        <p14:creationId xmlns:p14="http://schemas.microsoft.com/office/powerpoint/2010/main" val="4275722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09CD53F-212B-3E71-8EF2-696F478ECC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1848" y="1223303"/>
            <a:ext cx="8665824" cy="5278006"/>
          </a:xfrm>
        </p:spPr>
        <p:txBody>
          <a:bodyPr>
            <a:normAutofit/>
          </a:bodyPr>
          <a:lstStyle/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</a:t>
            </a:r>
            <a:r>
              <a:rPr lang="hu-H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Profile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kapcsolatos mezők töltése (AIF1123103-AIF1123109)</a:t>
            </a:r>
          </a:p>
          <a:p>
            <a:pPr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(Lásd iránymutatás magyar változatának 110. és 111. bekezdése)</a:t>
            </a:r>
          </a:p>
          <a:p>
            <a:pPr algn="l">
              <a:lnSpc>
                <a:spcPct val="115000"/>
              </a:lnSpc>
            </a:pPr>
            <a:r>
              <a:rPr lang="hu-H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ibaszabályok:</a:t>
            </a:r>
          </a:p>
          <a:p>
            <a:pPr lvl="1">
              <a:lnSpc>
                <a:spcPct val="115000"/>
              </a:lnSpc>
            </a:pP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AIFMS_DQT_4181000_WARNING3: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CS01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DV01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2022.12.31-re vonatkozóan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30,62 %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-os hibaarány. (Validációs szabállyá válik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2023.12.31. 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MNB Hirdetmény 2023.03.07: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AIFMD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adatszolgáltatás új validációs szabályok)</a:t>
            </a:r>
          </a:p>
          <a:p>
            <a:pPr lvl="1">
              <a:lnSpc>
                <a:spcPct val="115000"/>
              </a:lnSpc>
            </a:pP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AIFMS_DQT_4191000_WARNING1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Unusually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net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delta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2022.12.31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vonatkozóan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12,46 %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-os hibaarány. (Validációs szabállyá válik 2023.12.31. MNB Hirdetmény 2023.03.07: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AIFMD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adatszolgáltatás új validációs szabályok)</a:t>
            </a:r>
          </a:p>
          <a:p>
            <a:pPr lvl="1">
              <a:lnSpc>
                <a:spcPct val="115000"/>
              </a:lnSpc>
            </a:pP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AIFMS_DQT_4191000_WARNING4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Net delta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metric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2022.12.31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vonatkozóan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28,90 %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-os hibaarány. (Validációs szabállyá válik 2023.12.31. MNB Hirdetmény 2023.03.07: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AIFMD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adatszolgáltatás új validációs szabályok)</a:t>
            </a:r>
          </a:p>
          <a:p>
            <a:pPr lvl="1">
              <a:lnSpc>
                <a:spcPct val="115000"/>
              </a:lnSpc>
            </a:pP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AIFMS_DQT_4201000_WARNING4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dirty="0" err="1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reported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2022.12.31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vonatkozóan </a:t>
            </a:r>
            <a:r>
              <a:rPr lang="hu-HU" sz="15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27,09 %</a:t>
            </a:r>
            <a:r>
              <a:rPr lang="hu-HU" sz="15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-os hibaarány.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Adatminőségi problémák III.</a:t>
            </a:r>
          </a:p>
        </p:txBody>
      </p:sp>
    </p:spTree>
    <p:extLst>
      <p:ext uri="{BB962C8B-B14F-4D97-AF65-F5344CB8AC3E}">
        <p14:creationId xmlns:p14="http://schemas.microsoft.com/office/powerpoint/2010/main" val="2553822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4BFD9E7-DCCB-B3FF-43A4-B9B35818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38191"/>
            <a:ext cx="4983366" cy="1181606"/>
          </a:xfrm>
        </p:spPr>
        <p:txBody>
          <a:bodyPr/>
          <a:lstStyle/>
          <a:p>
            <a:r>
              <a:rPr lang="hu-HU" dirty="0"/>
              <a:t>Kérdések, </a:t>
            </a:r>
            <a:r>
              <a:rPr lang="hu-HU" dirty="0" err="1"/>
              <a:t>HVCA</a:t>
            </a:r>
            <a:r>
              <a:rPr lang="hu-HU" dirty="0"/>
              <a:t> Szakmai egyeztetés</a:t>
            </a:r>
          </a:p>
        </p:txBody>
      </p:sp>
    </p:spTree>
    <p:extLst>
      <p:ext uri="{BB962C8B-B14F-4D97-AF65-F5344CB8AC3E}">
        <p14:creationId xmlns:p14="http://schemas.microsoft.com/office/powerpoint/2010/main" val="74795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D9CB05-2992-5010-23D9-917EDEED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6454" y="76200"/>
            <a:ext cx="3600000" cy="1572609"/>
          </a:xfrm>
        </p:spPr>
        <p:txBody>
          <a:bodyPr/>
          <a:lstStyle/>
          <a:p>
            <a:r>
              <a:rPr lang="hu-HU" dirty="0" err="1"/>
              <a:t>AIFMD</a:t>
            </a:r>
            <a:r>
              <a:rPr lang="hu-HU" dirty="0"/>
              <a:t> adatszolgáltatás műhely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11559F0-DB9C-CDE8-0E9A-B9ADDC632C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86454" y="1981312"/>
            <a:ext cx="3600000" cy="42946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Jogi keretek, információk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MNB Kommunikáció formái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 err="1"/>
              <a:t>AIFMD</a:t>
            </a:r>
            <a:r>
              <a:rPr lang="hu-HU" dirty="0"/>
              <a:t> adatszolgáltatás útja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Gyakori hibák befogadáskor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Adatminőségi problémák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dirty="0"/>
              <a:t>Kérdések, </a:t>
            </a:r>
            <a:r>
              <a:rPr lang="hu-HU" dirty="0" err="1"/>
              <a:t>HVCA</a:t>
            </a:r>
            <a:r>
              <a:rPr lang="hu-HU" dirty="0"/>
              <a:t> szakmai egyeztetés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5C56792D-10A8-F31D-3255-FD0DE242462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/>
              <a:t>Bemutatkozás:</a:t>
            </a:r>
          </a:p>
          <a:p>
            <a:r>
              <a:rPr lang="hu-HU" dirty="0"/>
              <a:t>Statisztikai igazgatóság –</a:t>
            </a:r>
          </a:p>
          <a:p>
            <a:r>
              <a:rPr lang="hu-HU" dirty="0"/>
              <a:t>Felügyeleti statisztikai főosztály – Tőkepiaci statisztikai osztály</a:t>
            </a:r>
          </a:p>
          <a:p>
            <a:endParaRPr lang="hu-HU" sz="1600" dirty="0"/>
          </a:p>
          <a:p>
            <a:r>
              <a:rPr lang="hu-HU" sz="1600" dirty="0"/>
              <a:t>Adatszolgáltatás befogadás,</a:t>
            </a:r>
          </a:p>
          <a:p>
            <a:r>
              <a:rPr lang="hu-HU" sz="1600" dirty="0"/>
              <a:t>Adatminőség tesztek elvégzése,</a:t>
            </a:r>
          </a:p>
          <a:p>
            <a:r>
              <a:rPr lang="hu-HU" sz="1600" dirty="0"/>
              <a:t>Intézményekkel való kapcsolattartás,</a:t>
            </a:r>
          </a:p>
          <a:p>
            <a:r>
              <a:rPr lang="hu-HU" sz="1600" dirty="0"/>
              <a:t>Adatszolgáltatási folyamat informatikai karbantartása (megrendelő szerep)</a:t>
            </a:r>
          </a:p>
          <a:p>
            <a:r>
              <a:rPr lang="hu-HU" sz="1600" dirty="0"/>
              <a:t>Adatszolgáltatás közgazdasági értelmezése nem feladatkör</a:t>
            </a:r>
          </a:p>
        </p:txBody>
      </p:sp>
    </p:spTree>
    <p:extLst>
      <p:ext uri="{BB962C8B-B14F-4D97-AF65-F5344CB8AC3E}">
        <p14:creationId xmlns:p14="http://schemas.microsoft.com/office/powerpoint/2010/main" val="218666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</p:spPr>
        <p:txBody>
          <a:bodyPr anchor="b">
            <a:normAutofit/>
          </a:bodyPr>
          <a:lstStyle/>
          <a:p>
            <a:r>
              <a:rPr lang="hu-HU" dirty="0" err="1"/>
              <a:t>AIFMD</a:t>
            </a:r>
            <a:r>
              <a:rPr lang="hu-HU" dirty="0"/>
              <a:t> adatszolgáltatás</a:t>
            </a:r>
          </a:p>
        </p:txBody>
      </p:sp>
      <p:graphicFrame>
        <p:nvGraphicFramePr>
          <p:cNvPr id="6" name="Tartalom helye 1">
            <a:extLst>
              <a:ext uri="{FF2B5EF4-FFF2-40B4-BE49-F238E27FC236}">
                <a16:creationId xmlns:a16="http://schemas.microsoft.com/office/drawing/2014/main" id="{1024114F-9C35-E305-EE1E-3DB73C7BFE70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2373837"/>
              </p:ext>
            </p:extLst>
          </p:nvPr>
        </p:nvGraphicFramePr>
        <p:xfrm>
          <a:off x="3946849" y="172024"/>
          <a:ext cx="5197151" cy="5827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ím 2">
            <a:extLst>
              <a:ext uri="{FF2B5EF4-FFF2-40B4-BE49-F238E27FC236}">
                <a16:creationId xmlns:a16="http://schemas.microsoft.com/office/drawing/2014/main" id="{10E3D183-E25F-0457-5ADC-4DBBA63A754F}"/>
              </a:ext>
            </a:extLst>
          </p:cNvPr>
          <p:cNvSpPr txBox="1">
            <a:spLocks/>
          </p:cNvSpPr>
          <p:nvPr/>
        </p:nvSpPr>
        <p:spPr>
          <a:xfrm>
            <a:off x="133549" y="2346329"/>
            <a:ext cx="3600000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144000" rtlCol="0" anchor="b">
            <a:normAutofit/>
          </a:bodyPr>
          <a:lstStyle>
            <a:lvl1pPr algn="l" defTabSz="685749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000" kern="1200" cap="all" spc="75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Jogi keretek, információk</a:t>
            </a:r>
          </a:p>
        </p:txBody>
      </p:sp>
    </p:spTree>
    <p:extLst>
      <p:ext uri="{BB962C8B-B14F-4D97-AF65-F5344CB8AC3E}">
        <p14:creationId xmlns:p14="http://schemas.microsoft.com/office/powerpoint/2010/main" val="110750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09CD53F-212B-3E71-8EF2-696F478ECC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8176" y="1190675"/>
            <a:ext cx="8432559" cy="504709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MNB honlap </a:t>
            </a:r>
            <a:r>
              <a:rPr lang="hu-HU" dirty="0" err="1"/>
              <a:t>ABAK</a:t>
            </a:r>
            <a:r>
              <a:rPr lang="hu-HU" dirty="0"/>
              <a:t> oldal frissítése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STEFI hirdetmény – általános információ, pl. szabály változásról, technikai nehézségekről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u-H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STEFI feladat (konkrét választ vagy visszaigazolást igénylő, intézményspecifikus, Visszaigazolandó vagy Megválaszolandó)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Email (STEFI hirdetményről és feladatról is megy beállított személynek)</a:t>
            </a:r>
          </a:p>
          <a:p>
            <a:pPr algn="l"/>
            <a:r>
              <a:rPr lang="hu-HU" dirty="0"/>
              <a:t>Emailcím: adatszolgbefalap@mnb.hu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MNB Kommunikáció formái</a:t>
            </a:r>
          </a:p>
        </p:txBody>
      </p:sp>
      <p:pic>
        <p:nvPicPr>
          <p:cNvPr id="16" name="Kép 15">
            <a:extLst>
              <a:ext uri="{FF2B5EF4-FFF2-40B4-BE49-F238E27FC236}">
                <a16:creationId xmlns:a16="http://schemas.microsoft.com/office/drawing/2014/main" id="{A2B94481-607C-6AAD-A7D5-1320CE1BC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6341" y="2389511"/>
            <a:ext cx="5113175" cy="232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4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zöveg helye 35">
            <a:extLst>
              <a:ext uri="{FF2B5EF4-FFF2-40B4-BE49-F238E27FC236}">
                <a16:creationId xmlns:a16="http://schemas.microsoft.com/office/drawing/2014/main" id="{B3468AAB-B57B-176A-F6FB-2F39E324F1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80" y="1913750"/>
            <a:ext cx="4060817" cy="369482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u-HU" dirty="0"/>
              <a:t>STEFI: </a:t>
            </a:r>
          </a:p>
          <a:p>
            <a:pPr algn="l"/>
            <a:r>
              <a:rPr lang="hu-HU" dirty="0"/>
              <a:t>Tőkepiaci rendelet-&gt;</a:t>
            </a:r>
          </a:p>
          <a:p>
            <a:pPr algn="l"/>
            <a:r>
              <a:rPr lang="hu-HU" dirty="0"/>
              <a:t>Eseti adatszolgáltatás</a:t>
            </a:r>
          </a:p>
          <a:p>
            <a:pPr algn="l"/>
            <a:r>
              <a:rPr lang="hu-HU" dirty="0"/>
              <a:t>(többféle gyakoriság miatt)</a:t>
            </a:r>
          </a:p>
          <a:p>
            <a:pPr algn="l"/>
            <a:r>
              <a:rPr lang="hu-HU" u="sng" dirty="0"/>
              <a:t>-&gt;Nem képződik automatikus feladat</a:t>
            </a:r>
          </a:p>
          <a:p>
            <a:pPr algn="l"/>
            <a:r>
              <a:rPr lang="hu-HU" dirty="0"/>
              <a:t>Adatszolgáltatás kód: </a:t>
            </a:r>
          </a:p>
          <a:p>
            <a:pPr algn="l"/>
            <a:r>
              <a:rPr lang="hu-HU" dirty="0" err="1"/>
              <a:t>AIFM</a:t>
            </a:r>
            <a:r>
              <a:rPr lang="hu-HU" dirty="0"/>
              <a:t> (alapkezelő), AIF1 (alap)</a:t>
            </a:r>
          </a:p>
          <a:p>
            <a:pPr algn="l"/>
            <a:r>
              <a:rPr lang="hu-HU" dirty="0"/>
              <a:t>Vonatkozási idő: Negyedév/Félév/Év első napja-utolsó napja.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AIFMD</a:t>
            </a:r>
            <a:r>
              <a:rPr lang="hu-HU" dirty="0"/>
              <a:t> adatszolgáltatás útja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D3B77FE0-F18B-3A58-FBE4-6AF6AAD1B4E3}"/>
              </a:ext>
            </a:extLst>
          </p:cNvPr>
          <p:cNvSpPr/>
          <p:nvPr/>
        </p:nvSpPr>
        <p:spPr>
          <a:xfrm>
            <a:off x="3918883" y="794552"/>
            <a:ext cx="1614180" cy="7464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Adatszolgáltató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8C85F19A-68E9-2BFE-1965-D43956B660FB}"/>
              </a:ext>
            </a:extLst>
          </p:cNvPr>
          <p:cNvSpPr/>
          <p:nvPr/>
        </p:nvSpPr>
        <p:spPr>
          <a:xfrm>
            <a:off x="5675329" y="785702"/>
            <a:ext cx="1614180" cy="7464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MNB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AC73D954-ADD8-72EB-584D-6280DD862F2C}"/>
              </a:ext>
            </a:extLst>
          </p:cNvPr>
          <p:cNvSpPr/>
          <p:nvPr/>
        </p:nvSpPr>
        <p:spPr>
          <a:xfrm>
            <a:off x="7425143" y="774036"/>
            <a:ext cx="1614181" cy="7464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/>
              <a:t>ESMA</a:t>
            </a:r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A9703A85-825D-B496-D5E9-4B2687A58E99}"/>
              </a:ext>
            </a:extLst>
          </p:cNvPr>
          <p:cNvSpPr/>
          <p:nvPr/>
        </p:nvSpPr>
        <p:spPr>
          <a:xfrm>
            <a:off x="3937541" y="1643634"/>
            <a:ext cx="1614180" cy="21445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STEFI/</a:t>
            </a:r>
            <a:r>
              <a:rPr lang="hu-HU" dirty="0" err="1"/>
              <a:t>ERA</a:t>
            </a:r>
            <a:r>
              <a:rPr lang="hu-HU" dirty="0"/>
              <a:t> beküldés</a:t>
            </a:r>
          </a:p>
          <a:p>
            <a:pPr algn="ctr"/>
            <a:r>
              <a:rPr lang="hu-HU" dirty="0"/>
              <a:t>(</a:t>
            </a:r>
            <a:r>
              <a:rPr lang="hu-HU" dirty="0" err="1"/>
              <a:t>excel+stressz</a:t>
            </a:r>
            <a:r>
              <a:rPr lang="hu-HU" dirty="0"/>
              <a:t> teszt)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368AAD54-8C8B-F429-91A2-5817EA4662DB}"/>
              </a:ext>
            </a:extLst>
          </p:cNvPr>
          <p:cNvSpPr/>
          <p:nvPr/>
        </p:nvSpPr>
        <p:spPr>
          <a:xfrm>
            <a:off x="5691305" y="1643633"/>
            <a:ext cx="1638208" cy="21445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Ideiglenes tárolás, táblaszabály alapú </a:t>
            </a:r>
            <a:r>
              <a:rPr lang="hu-HU" dirty="0" err="1"/>
              <a:t>validálás</a:t>
            </a:r>
            <a:r>
              <a:rPr lang="hu-HU" dirty="0"/>
              <a:t>, ISO20022 XML átalakítás</a:t>
            </a:r>
          </a:p>
        </p:txBody>
      </p:sp>
      <p:sp>
        <p:nvSpPr>
          <p:cNvPr id="15" name="Téglalap 14">
            <a:extLst>
              <a:ext uri="{FF2B5EF4-FFF2-40B4-BE49-F238E27FC236}">
                <a16:creationId xmlns:a16="http://schemas.microsoft.com/office/drawing/2014/main" id="{D7C937A3-911F-0CD0-D54C-D047E0E2288A}"/>
              </a:ext>
            </a:extLst>
          </p:cNvPr>
          <p:cNvSpPr/>
          <p:nvPr/>
        </p:nvSpPr>
        <p:spPr>
          <a:xfrm>
            <a:off x="7425142" y="2968580"/>
            <a:ext cx="1614181" cy="21445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Validáció, </a:t>
            </a:r>
            <a:r>
              <a:rPr lang="hu-HU" dirty="0" err="1"/>
              <a:t>feedback</a:t>
            </a:r>
            <a:r>
              <a:rPr lang="hu-HU" dirty="0"/>
              <a:t> elküldés,</a:t>
            </a:r>
          </a:p>
          <a:p>
            <a:pPr algn="ctr"/>
            <a:r>
              <a:rPr lang="hu-HU" dirty="0"/>
              <a:t>befogadás  </a:t>
            </a:r>
          </a:p>
          <a:p>
            <a:pPr algn="ctr"/>
            <a:r>
              <a:rPr lang="hu-HU" dirty="0"/>
              <a:t>(ha hibátlan)</a:t>
            </a:r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8BD49C1E-4902-ACD7-A748-36BC7C69A33D}"/>
              </a:ext>
            </a:extLst>
          </p:cNvPr>
          <p:cNvSpPr/>
          <p:nvPr/>
        </p:nvSpPr>
        <p:spPr>
          <a:xfrm>
            <a:off x="5691305" y="4160972"/>
            <a:ext cx="1598204" cy="17158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Befogadás/</a:t>
            </a:r>
          </a:p>
          <a:p>
            <a:pPr algn="ctr"/>
            <a:r>
              <a:rPr lang="hu-HU" dirty="0"/>
              <a:t>elutasítás </a:t>
            </a:r>
            <a:r>
              <a:rPr lang="hu-HU" dirty="0" err="1"/>
              <a:t>feedback</a:t>
            </a:r>
            <a:r>
              <a:rPr lang="hu-HU" dirty="0"/>
              <a:t> alapján</a:t>
            </a:r>
          </a:p>
          <a:p>
            <a:pPr algn="ctr"/>
            <a:r>
              <a:rPr lang="hu-HU" dirty="0"/>
              <a:t>Adatok tárolása</a:t>
            </a:r>
          </a:p>
        </p:txBody>
      </p:sp>
      <p:sp>
        <p:nvSpPr>
          <p:cNvPr id="24" name="Téglalap 23">
            <a:extLst>
              <a:ext uri="{FF2B5EF4-FFF2-40B4-BE49-F238E27FC236}">
                <a16:creationId xmlns:a16="http://schemas.microsoft.com/office/drawing/2014/main" id="{A34DE0CD-C8A2-BEFA-D11A-3D0C8B87A26F}"/>
              </a:ext>
            </a:extLst>
          </p:cNvPr>
          <p:cNvSpPr/>
          <p:nvPr/>
        </p:nvSpPr>
        <p:spPr>
          <a:xfrm>
            <a:off x="3937541" y="4160972"/>
            <a:ext cx="1614180" cy="17158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Email, küldési napló bejegyzés elfogadásról vagy elutasításról</a:t>
            </a:r>
          </a:p>
        </p:txBody>
      </p:sp>
      <p:sp>
        <p:nvSpPr>
          <p:cNvPr id="54" name="Nyíl: jobbra mutató 53">
            <a:extLst>
              <a:ext uri="{FF2B5EF4-FFF2-40B4-BE49-F238E27FC236}">
                <a16:creationId xmlns:a16="http://schemas.microsoft.com/office/drawing/2014/main" id="{D95F73CD-8DFE-6118-1DF1-7C5A197C15C0}"/>
              </a:ext>
            </a:extLst>
          </p:cNvPr>
          <p:cNvSpPr/>
          <p:nvPr/>
        </p:nvSpPr>
        <p:spPr>
          <a:xfrm>
            <a:off x="5430416" y="2556588"/>
            <a:ext cx="382555" cy="30791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5" name="Nyíl: jobbra mutató 54">
            <a:extLst>
              <a:ext uri="{FF2B5EF4-FFF2-40B4-BE49-F238E27FC236}">
                <a16:creationId xmlns:a16="http://schemas.microsoft.com/office/drawing/2014/main" id="{6DF790DD-E4A4-5402-BD00-DB366771B5BC}"/>
              </a:ext>
            </a:extLst>
          </p:cNvPr>
          <p:cNvSpPr/>
          <p:nvPr/>
        </p:nvSpPr>
        <p:spPr>
          <a:xfrm rot="1934759">
            <a:off x="7259331" y="2765529"/>
            <a:ext cx="382555" cy="30791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6" name="Nyíl: jobbra mutató 55">
            <a:extLst>
              <a:ext uri="{FF2B5EF4-FFF2-40B4-BE49-F238E27FC236}">
                <a16:creationId xmlns:a16="http://schemas.microsoft.com/office/drawing/2014/main" id="{A1C5E805-4591-B140-4F4E-27B1A58FA977}"/>
              </a:ext>
            </a:extLst>
          </p:cNvPr>
          <p:cNvSpPr/>
          <p:nvPr/>
        </p:nvSpPr>
        <p:spPr>
          <a:xfrm rot="7827100">
            <a:off x="7186051" y="5036145"/>
            <a:ext cx="382555" cy="30791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Nyíl: jobbra mutató 56">
            <a:extLst>
              <a:ext uri="{FF2B5EF4-FFF2-40B4-BE49-F238E27FC236}">
                <a16:creationId xmlns:a16="http://schemas.microsoft.com/office/drawing/2014/main" id="{6BA5A17F-C7E9-9E16-F097-CE7F1C9AD7C3}"/>
              </a:ext>
            </a:extLst>
          </p:cNvPr>
          <p:cNvSpPr/>
          <p:nvPr/>
        </p:nvSpPr>
        <p:spPr>
          <a:xfrm rot="10800000">
            <a:off x="5430415" y="4959213"/>
            <a:ext cx="382555" cy="30791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Folyamatábra: Mágneslemez 1">
            <a:extLst>
              <a:ext uri="{FF2B5EF4-FFF2-40B4-BE49-F238E27FC236}">
                <a16:creationId xmlns:a16="http://schemas.microsoft.com/office/drawing/2014/main" id="{15B4FCA4-00CE-9A4B-BA62-5E5F13FFE634}"/>
              </a:ext>
            </a:extLst>
          </p:cNvPr>
          <p:cNvSpPr/>
          <p:nvPr/>
        </p:nvSpPr>
        <p:spPr>
          <a:xfrm>
            <a:off x="7694527" y="1748975"/>
            <a:ext cx="1213394" cy="991115"/>
          </a:xfrm>
          <a:prstGeom prst="flowChartMagneticDisk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/>
              <a:t>FUND</a:t>
            </a:r>
            <a:endParaRPr lang="hu-HU" dirty="0"/>
          </a:p>
          <a:p>
            <a:pPr algn="ctr"/>
            <a:r>
              <a:rPr lang="hu-HU" dirty="0"/>
              <a:t>Regiszter</a:t>
            </a:r>
          </a:p>
        </p:txBody>
      </p:sp>
      <p:sp>
        <p:nvSpPr>
          <p:cNvPr id="7" name="Nyíl: felfelé-lefelé mutató 6">
            <a:extLst>
              <a:ext uri="{FF2B5EF4-FFF2-40B4-BE49-F238E27FC236}">
                <a16:creationId xmlns:a16="http://schemas.microsoft.com/office/drawing/2014/main" id="{5349E7EB-83DF-867E-1529-3C8E28EE00B6}"/>
              </a:ext>
            </a:extLst>
          </p:cNvPr>
          <p:cNvSpPr/>
          <p:nvPr/>
        </p:nvSpPr>
        <p:spPr>
          <a:xfrm>
            <a:off x="8174192" y="2566188"/>
            <a:ext cx="254063" cy="706592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jobbra mutató 9">
            <a:extLst>
              <a:ext uri="{FF2B5EF4-FFF2-40B4-BE49-F238E27FC236}">
                <a16:creationId xmlns:a16="http://schemas.microsoft.com/office/drawing/2014/main" id="{58A9708D-2FE1-5363-6BA6-2E9A110C9C0D}"/>
              </a:ext>
            </a:extLst>
          </p:cNvPr>
          <p:cNvSpPr/>
          <p:nvPr/>
        </p:nvSpPr>
        <p:spPr>
          <a:xfrm rot="1934759">
            <a:off x="7012090" y="1454309"/>
            <a:ext cx="919957" cy="43418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721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09CD53F-212B-3E71-8EF2-696F478ECC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088" y="1269547"/>
            <a:ext cx="8665824" cy="504709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b="1" dirty="0"/>
              <a:t>Feldolgozott</a:t>
            </a:r>
            <a:r>
              <a:rPr lang="hu-HU" dirty="0"/>
              <a:t> státusz esetén befogadott a jelentés!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Amennyiben van feldolgozott státuszú jelentés a vonatkozási időre, akkor és csak akkor szükséges módosításhoz módosító jelentést küldeni (módosuló sorok (legalább 1!) Z oszlopa „</a:t>
            </a:r>
            <a:r>
              <a:rPr lang="hu-HU" dirty="0" err="1"/>
              <a:t>M”jelölést</a:t>
            </a:r>
            <a:r>
              <a:rPr lang="hu-HU" dirty="0"/>
              <a:t> kap)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STEFI online tábla kitöltő nem használható ennél a jelentésnél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Javasoljuk új sablon letöltését STEFI-</a:t>
            </a:r>
            <a:r>
              <a:rPr lang="hu-HU" dirty="0" err="1"/>
              <a:t>ből</a:t>
            </a:r>
            <a:r>
              <a:rPr lang="hu-HU" dirty="0"/>
              <a:t>! (pl. szóköz probléma megoldása)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Ismétlősorok megfelelő száma (</a:t>
            </a:r>
            <a:r>
              <a:rPr lang="hu-HU" dirty="0" err="1"/>
              <a:t>GYIK</a:t>
            </a:r>
            <a:r>
              <a:rPr lang="hu-HU" dirty="0"/>
              <a:t>-ban 2. pont)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 err="1"/>
              <a:t>Stress</a:t>
            </a:r>
            <a:r>
              <a:rPr lang="hu-HU" dirty="0"/>
              <a:t> teszt XML csatolás jelentés ellenőrzés után (NÉVKONVENCIÓ!)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Jelentésnek nincs névmegkötése, de neve NEM LEHET AZONOS </a:t>
            </a:r>
            <a:r>
              <a:rPr lang="hu-HU" dirty="0" err="1"/>
              <a:t>stress</a:t>
            </a:r>
            <a:r>
              <a:rPr lang="hu-HU" dirty="0"/>
              <a:t> teszt megnevezéssel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u-HU" dirty="0"/>
              <a:t>AIF11211.. sorok egyikében (eszköztípus kategóriák) kell valamilyen értéket (0 is jó), de az AIF110301 és AIF110302 sorokon feltűntetett értékeket kell besorolni az alap jellemzői alapján a AIF1121 kezdetű sorok a/ b / c oszlopaiba.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Gyakori hibák befogadáskor I.</a:t>
            </a:r>
          </a:p>
        </p:txBody>
      </p:sp>
    </p:spTree>
    <p:extLst>
      <p:ext uri="{BB962C8B-B14F-4D97-AF65-F5344CB8AC3E}">
        <p14:creationId xmlns:p14="http://schemas.microsoft.com/office/powerpoint/2010/main" val="1730628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09CD53F-212B-3E71-8EF2-696F478ECC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088" y="1269547"/>
            <a:ext cx="8665824" cy="5278006"/>
          </a:xfrm>
        </p:spPr>
        <p:txBody>
          <a:bodyPr>
            <a:normAutofit fontScale="92500" lnSpcReduction="20000"/>
          </a:bodyPr>
          <a:lstStyle/>
          <a:p>
            <a:pPr lvl="0" algn="l">
              <a:lnSpc>
                <a:spcPct val="115000"/>
              </a:lnSpc>
            </a:pP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ABAK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jelentés hiba: 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Amennyiben a </a:t>
            </a:r>
            <a:r>
              <a:rPr lang="hu-HU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predominant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értéke nem </a:t>
            </a:r>
            <a:r>
              <a:rPr lang="hu-HU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akkor csak a </a:t>
            </a:r>
            <a:r>
              <a:rPr lang="hu-HU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predominant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type-nak</a:t>
            </a:r>
            <a:r>
              <a:rPr lang="hu-HU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megfelelő szekció lehet kitöltve!</a:t>
            </a:r>
          </a:p>
          <a:p>
            <a:pPr lvl="0" algn="l">
              <a:lnSpc>
                <a:spcPct val="115000"/>
              </a:lnSpc>
            </a:pP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Értelemzés: A AIF1057 mezőben megadott érték alapján töltendő a AIF1058 kezdetű blokkok.</a:t>
            </a:r>
          </a:p>
          <a:p>
            <a:pPr marL="457200" indent="-22860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AIF1057=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HFND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Hedge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esetében csak a AIF1058101- AIF1058117 közti szakasz tölthető.</a:t>
            </a:r>
          </a:p>
          <a:p>
            <a:pPr marL="457200" indent="-22860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AIF1057=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PEQF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Private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equity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esetében csak a AIF1058201- AIF1058205 közti szakasz tölthető.</a:t>
            </a:r>
          </a:p>
          <a:p>
            <a:pPr marL="457200" indent="-22860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AIF1057= REST (Real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estate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esetében csak a AIF1058301- AIF1058305 közti szakasz tölthető.</a:t>
            </a:r>
          </a:p>
          <a:p>
            <a:pPr marL="457200" indent="-22860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AIF1057=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FOFS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esetében csak a AIF1058401- AIF1058403 közti szakasz tölthető.</a:t>
            </a:r>
          </a:p>
          <a:p>
            <a:pPr marL="457200" indent="-22860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AIF1057=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OTHR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Strategy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esetében csak a AIF1058501- AIF1058505 közti szakasz tölthető.</a:t>
            </a:r>
          </a:p>
          <a:p>
            <a:pPr marL="457200" indent="-228600" algn="l">
              <a:lnSpc>
                <a:spcPct val="115000"/>
              </a:lnSpc>
              <a:spcAft>
                <a:spcPts val="750"/>
              </a:spcAft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AIF1057=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esetében tölthető több blokk egyszerre</a:t>
            </a:r>
          </a:p>
          <a:p>
            <a:pPr marL="457200" indent="-228600" algn="l">
              <a:lnSpc>
                <a:spcPct val="115000"/>
              </a:lnSpc>
              <a:spcAft>
                <a:spcPts val="750"/>
              </a:spcAft>
            </a:pP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228600" algn="l">
              <a:lnSpc>
                <a:spcPct val="115000"/>
              </a:lnSpc>
              <a:spcAft>
                <a:spcPts val="750"/>
              </a:spcAft>
            </a:pPr>
            <a:r>
              <a:rPr lang="hu-HU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Jelentéstáblák megfeleltetése az IT </a:t>
            </a:r>
            <a:r>
              <a:rPr lang="hu-HU" sz="1800" i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Guidance-hez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(MNB honlapon csatolmány)</a:t>
            </a: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Gyakori hibák befogadáskor II.</a:t>
            </a:r>
          </a:p>
        </p:txBody>
      </p:sp>
    </p:spTree>
    <p:extLst>
      <p:ext uri="{BB962C8B-B14F-4D97-AF65-F5344CB8AC3E}">
        <p14:creationId xmlns:p14="http://schemas.microsoft.com/office/powerpoint/2010/main" val="1816606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09CD53F-212B-3E71-8EF2-696F478ECC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088" y="1269547"/>
            <a:ext cx="8665824" cy="5278006"/>
          </a:xfrm>
        </p:spPr>
        <p:txBody>
          <a:bodyPr>
            <a:normAutofit fontScale="85000" lnSpcReduction="10000"/>
          </a:bodyPr>
          <a:lstStyle/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ESMA</a:t>
            </a:r>
            <a:r>
              <a:rPr lang="hu-H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jelöli ki az adatminőségi szabályokat, évente felülvizsgálja azokat</a:t>
            </a:r>
          </a:p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2023.03.07-én STEFI Hirdetmény az adatminőségi szabályokról (</a:t>
            </a:r>
            <a:r>
              <a:rPr lang="hu-H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ESMA</a:t>
            </a:r>
            <a:r>
              <a:rPr lang="hu-H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elfogadást követően)</a:t>
            </a:r>
            <a:endParaRPr lang="hu-H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ESMA</a:t>
            </a:r>
            <a:r>
              <a:rPr lang="hu-H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ütemezés szerint végzi az MNB az ellenőrzést.</a:t>
            </a:r>
          </a:p>
          <a:p>
            <a:pPr lvl="0" algn="l">
              <a:lnSpc>
                <a:spcPct val="115000"/>
              </a:lnSpc>
            </a:pPr>
            <a:r>
              <a:rPr lang="hu-H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2023-ban június 16-án kezdődött az adatminőség ellenőrzés</a:t>
            </a:r>
          </a:p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ellenőrzés csak feldolgozott státuszú jelentésekre elvégezhető</a:t>
            </a:r>
          </a:p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Javítás csak módosító jelentés a STEFI rendszeren való benyújtásával (Adatszolgáltatás menü) lehetséges (csatolmányként nem elfogadható)</a:t>
            </a:r>
          </a:p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 Alapkezelőnek küldött az MNB adatminőségi vizsgálat hibalistát</a:t>
            </a:r>
          </a:p>
          <a:p>
            <a:pPr lvl="0" algn="l">
              <a:lnSpc>
                <a:spcPct val="115000"/>
              </a:lnSpc>
            </a:pP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Adatminőség vizsgálat</a:t>
            </a:r>
          </a:p>
        </p:txBody>
      </p:sp>
    </p:spTree>
    <p:extLst>
      <p:ext uri="{BB962C8B-B14F-4D97-AF65-F5344CB8AC3E}">
        <p14:creationId xmlns:p14="http://schemas.microsoft.com/office/powerpoint/2010/main" val="1624158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09CD53F-212B-3E71-8EF2-696F478ECC4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1848" y="1223303"/>
            <a:ext cx="8665824" cy="5278006"/>
          </a:xfrm>
        </p:spPr>
        <p:txBody>
          <a:bodyPr>
            <a:normAutofit/>
          </a:bodyPr>
          <a:lstStyle/>
          <a:p>
            <a:pPr marL="285750" lvl="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AIF1053 </a:t>
            </a:r>
            <a:r>
              <a:rPr lang="hu-H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értéke nem megfelelő devizában van. AIF1049 mezőben szükséges megadni az ABA bázisdevizáját és ebben a devizában szükséges megadni az összes adatot </a:t>
            </a:r>
          </a:p>
          <a:p>
            <a:pPr lvl="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(Lásd iránymutatás magyar változatának 58. és 59. bekezdése)</a:t>
            </a:r>
          </a:p>
          <a:p>
            <a:pPr marL="285750" indent="-285750" algn="l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AIF1290 és AIF1291 mezőkben nem százalékos érték van megadva, pl. „97” azaz 97% helyett 0,97 szerepel a mezőben.</a:t>
            </a:r>
          </a:p>
          <a:p>
            <a:pPr lvl="0" algn="l">
              <a:lnSpc>
                <a:spcPct val="115000"/>
              </a:lnSpc>
            </a:pP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15000"/>
              </a:lnSpc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Hibaszabály (mind a két esetre):</a:t>
            </a:r>
          </a:p>
          <a:p>
            <a:pPr lvl="0" algn="l">
              <a:lnSpc>
                <a:spcPct val="115000"/>
              </a:lnSpc>
            </a:pP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AIFMS_DQT_4060500_WARNING3: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Commitment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deviation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leverage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2022.12.31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-re vonatkozóan 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62,29%-</a:t>
            </a: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hibaarány.</a:t>
            </a:r>
          </a:p>
          <a:p>
            <a:pPr lvl="0" algn="l">
              <a:lnSpc>
                <a:spcPct val="115000"/>
              </a:lnSpc>
            </a:pPr>
            <a:endParaRPr lang="hu-H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l">
              <a:lnSpc>
                <a:spcPct val="115000"/>
              </a:lnSpc>
            </a:pP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0853C5F-2850-4FE9-4C7B-F1C88578E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Adatminőségi problémák I.</a:t>
            </a:r>
          </a:p>
        </p:txBody>
      </p:sp>
    </p:spTree>
    <p:extLst>
      <p:ext uri="{BB962C8B-B14F-4D97-AF65-F5344CB8AC3E}">
        <p14:creationId xmlns:p14="http://schemas.microsoft.com/office/powerpoint/2010/main" val="151523762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592</TotalTime>
  <Words>1072</Words>
  <Application>Microsoft Office PowerPoint</Application>
  <PresentationFormat>Diavetítés a képernyőre (4:3 oldalarány)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MNB téma 4_3 új</vt:lpstr>
      <vt:lpstr>MNB téma 4_3 nyomtatásra</vt:lpstr>
      <vt:lpstr>AIFMD adatszolgáltatás HVCA - MNB műhely</vt:lpstr>
      <vt:lpstr>AIFMD adatszolgáltatás műhely</vt:lpstr>
      <vt:lpstr>AIFMD adatszolgáltatás</vt:lpstr>
      <vt:lpstr>MNB Kommunikáció formái</vt:lpstr>
      <vt:lpstr>AIFMD adatszolgáltatás útja</vt:lpstr>
      <vt:lpstr>Gyakori hibák befogadáskor I.</vt:lpstr>
      <vt:lpstr>Gyakori hibák befogadáskor II.</vt:lpstr>
      <vt:lpstr>Adatminőség vizsgálat</vt:lpstr>
      <vt:lpstr>Adatminőségi problémák I.</vt:lpstr>
      <vt:lpstr>Adatminőségi problémák II.</vt:lpstr>
      <vt:lpstr>Adatminőségi problémák III.</vt:lpstr>
      <vt:lpstr>Kérdések, HVCA Szakmai egyeztetés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AIFMD adatszolgáltatás HVCA egyeztetés</dc:title>
  <dc:creator>Vámosi Anikó</dc:creator>
  <cp:lastModifiedBy>STA</cp:lastModifiedBy>
  <cp:revision>13</cp:revision>
  <dcterms:created xsi:type="dcterms:W3CDTF">2023-11-17T13:52:46Z</dcterms:created>
  <dcterms:modified xsi:type="dcterms:W3CDTF">2024-01-11T10:19:30Z</dcterms:modified>
</cp:coreProperties>
</file>