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9"/>
  </p:notesMasterIdLst>
  <p:handoutMasterIdLst>
    <p:handoutMasterId r:id="rId40"/>
  </p:handoutMasterIdLst>
  <p:sldIdLst>
    <p:sldId id="260" r:id="rId2"/>
    <p:sldId id="263" r:id="rId3"/>
    <p:sldId id="264" r:id="rId4"/>
    <p:sldId id="268" r:id="rId5"/>
    <p:sldId id="269" r:id="rId6"/>
    <p:sldId id="270" r:id="rId7"/>
    <p:sldId id="271" r:id="rId8"/>
    <p:sldId id="325" r:id="rId9"/>
    <p:sldId id="329" r:id="rId10"/>
    <p:sldId id="276" r:id="rId11"/>
    <p:sldId id="277" r:id="rId12"/>
    <p:sldId id="320" r:id="rId13"/>
    <p:sldId id="278" r:id="rId14"/>
    <p:sldId id="266" r:id="rId15"/>
    <p:sldId id="327" r:id="rId16"/>
    <p:sldId id="324" r:id="rId17"/>
    <p:sldId id="330" r:id="rId18"/>
    <p:sldId id="302" r:id="rId19"/>
    <p:sldId id="283" r:id="rId20"/>
    <p:sldId id="284" r:id="rId21"/>
    <p:sldId id="319" r:id="rId22"/>
    <p:sldId id="303" r:id="rId23"/>
    <p:sldId id="304" r:id="rId24"/>
    <p:sldId id="321" r:id="rId25"/>
    <p:sldId id="322" r:id="rId26"/>
    <p:sldId id="307" r:id="rId27"/>
    <p:sldId id="323" r:id="rId28"/>
    <p:sldId id="331" r:id="rId29"/>
    <p:sldId id="309" r:id="rId30"/>
    <p:sldId id="308" r:id="rId31"/>
    <p:sldId id="318" r:id="rId32"/>
    <p:sldId id="310" r:id="rId33"/>
    <p:sldId id="311" r:id="rId34"/>
    <p:sldId id="312" r:id="rId35"/>
    <p:sldId id="317" r:id="rId36"/>
    <p:sldId id="314" r:id="rId37"/>
    <p:sldId id="332" r:id="rId3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90" autoAdjust="0"/>
  </p:normalViewPr>
  <p:slideViewPr>
    <p:cSldViewPr>
      <p:cViewPr>
        <p:scale>
          <a:sx n="100" d="100"/>
          <a:sy n="100" d="100"/>
        </p:scale>
        <p:origin x="-1950" y="-324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6272E-78D9-4A0F-A4AF-9E9BCBAB3927}" type="doc">
      <dgm:prSet loTypeId="urn:microsoft.com/office/officeart/2005/8/layout/radial4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94701D10-06A2-451B-9786-A7AB2BD94807}">
      <dgm:prSet phldrT="[Text]" custT="1"/>
      <dgm:spPr/>
      <dgm:t>
        <a:bodyPr/>
        <a:lstStyle/>
        <a:p>
          <a:r>
            <a:rPr lang="hu-HU" sz="2000" dirty="0" smtClean="0">
              <a:latin typeface="+mj-lt"/>
            </a:rPr>
            <a:t>Szeptemberi előrejelzést leginkább befolyásoló tényezők</a:t>
          </a:r>
          <a:endParaRPr lang="hu-HU" sz="2000" dirty="0">
            <a:latin typeface="+mj-lt"/>
          </a:endParaRPr>
        </a:p>
      </dgm:t>
    </dgm:pt>
    <dgm:pt modelId="{A4E15974-58AF-4F6C-8706-D8A2391EC535}" type="parTrans" cxnId="{932A12E8-D153-49A8-9E18-1107952BE874}">
      <dgm:prSet/>
      <dgm:spPr/>
      <dgm:t>
        <a:bodyPr/>
        <a:lstStyle/>
        <a:p>
          <a:endParaRPr lang="hu-HU" sz="2000">
            <a:latin typeface="+mj-lt"/>
          </a:endParaRPr>
        </a:p>
      </dgm:t>
    </dgm:pt>
    <dgm:pt modelId="{7EC8D544-65CE-4BB4-9274-614C8DD3F402}" type="sibTrans" cxnId="{932A12E8-D153-49A8-9E18-1107952BE874}">
      <dgm:prSet/>
      <dgm:spPr/>
      <dgm:t>
        <a:bodyPr/>
        <a:lstStyle/>
        <a:p>
          <a:endParaRPr lang="hu-HU" sz="2000">
            <a:latin typeface="+mj-lt"/>
          </a:endParaRPr>
        </a:p>
      </dgm:t>
    </dgm:pt>
    <dgm:pt modelId="{1D6A60EB-5548-4955-9A79-66385A41EC9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u-HU" sz="2000" dirty="0" smtClean="0">
              <a:latin typeface="+mj-lt"/>
            </a:rPr>
            <a:t>Kúria döntés a lakossági hiteleket érintően</a:t>
          </a:r>
        </a:p>
        <a:p>
          <a:r>
            <a:rPr lang="hu-HU" sz="2000" dirty="0" smtClean="0">
              <a:latin typeface="+mj-lt"/>
            </a:rPr>
            <a:t>(1.1. keretes írás)</a:t>
          </a:r>
          <a:endParaRPr lang="hu-HU" sz="2000" dirty="0">
            <a:latin typeface="+mj-lt"/>
          </a:endParaRPr>
        </a:p>
      </dgm:t>
    </dgm:pt>
    <dgm:pt modelId="{0FA570F8-BFEB-45E6-AF42-C93D468C9A1C}" type="parTrans" cxnId="{EAD066BB-F2E1-444C-8D1B-712BD0C9617F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hu-HU" sz="2000">
            <a:latin typeface="+mj-lt"/>
          </a:endParaRPr>
        </a:p>
      </dgm:t>
    </dgm:pt>
    <dgm:pt modelId="{16B19040-5FE6-4CDC-8BBC-9B8210354890}" type="sibTrans" cxnId="{EAD066BB-F2E1-444C-8D1B-712BD0C9617F}">
      <dgm:prSet/>
      <dgm:spPr/>
      <dgm:t>
        <a:bodyPr/>
        <a:lstStyle/>
        <a:p>
          <a:endParaRPr lang="hu-HU" sz="2000">
            <a:latin typeface="+mj-lt"/>
          </a:endParaRPr>
        </a:p>
      </dgm:t>
    </dgm:pt>
    <dgm:pt modelId="{B7A5F099-897A-437E-B762-79FE9DB51D9A}">
      <dgm:prSet phldrT="[Text]" custT="1"/>
      <dgm:spPr>
        <a:solidFill>
          <a:srgbClr val="FF9999"/>
        </a:solidFill>
      </dgm:spPr>
      <dgm:t>
        <a:bodyPr/>
        <a:lstStyle/>
        <a:p>
          <a:r>
            <a:rPr lang="hu-HU" sz="2000" dirty="0" smtClean="0">
              <a:latin typeface="+mj-lt"/>
            </a:rPr>
            <a:t>Gyengébb külső környezet</a:t>
          </a:r>
        </a:p>
        <a:p>
          <a:r>
            <a:rPr lang="hu-HU" sz="2000" dirty="0" smtClean="0">
              <a:latin typeface="+mj-lt"/>
            </a:rPr>
            <a:t>(6.2. kiemelt téma)</a:t>
          </a:r>
          <a:endParaRPr lang="hu-HU" sz="2000" dirty="0">
            <a:latin typeface="+mj-lt"/>
          </a:endParaRPr>
        </a:p>
      </dgm:t>
    </dgm:pt>
    <dgm:pt modelId="{9FA07A6A-9915-4A5B-BE91-4887B0273203}" type="parTrans" cxnId="{5D111CFB-24E0-493A-A8B1-ADC74113B1BB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hu-HU" sz="2000">
            <a:latin typeface="+mj-lt"/>
          </a:endParaRPr>
        </a:p>
      </dgm:t>
    </dgm:pt>
    <dgm:pt modelId="{C45B4ED5-BFA7-4B2A-B3C0-3293C2490937}" type="sibTrans" cxnId="{5D111CFB-24E0-493A-A8B1-ADC74113B1BB}">
      <dgm:prSet/>
      <dgm:spPr/>
      <dgm:t>
        <a:bodyPr/>
        <a:lstStyle/>
        <a:p>
          <a:endParaRPr lang="hu-HU" sz="2000">
            <a:latin typeface="+mj-lt"/>
          </a:endParaRPr>
        </a:p>
      </dgm:t>
    </dgm:pt>
    <dgm:pt modelId="{713F547E-E638-4778-9B14-1A7E327EEAA0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u-HU" sz="2000" dirty="0" smtClean="0">
              <a:latin typeface="+mj-lt"/>
            </a:rPr>
            <a:t>Növekedési Hitelprogram keretének emelése</a:t>
          </a:r>
          <a:endParaRPr lang="hu-HU" sz="2000" dirty="0">
            <a:latin typeface="+mj-lt"/>
          </a:endParaRPr>
        </a:p>
      </dgm:t>
    </dgm:pt>
    <dgm:pt modelId="{4006AEC6-F2E1-4DB2-9AEC-8511DA03E667}" type="parTrans" cxnId="{F1F77FF5-FA12-463C-B5CF-A9529804858C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hu-HU" sz="2000">
            <a:latin typeface="+mj-lt"/>
          </a:endParaRPr>
        </a:p>
      </dgm:t>
    </dgm:pt>
    <dgm:pt modelId="{94B87B74-8A74-4CD3-9A2A-2D6F88435F58}" type="sibTrans" cxnId="{F1F77FF5-FA12-463C-B5CF-A9529804858C}">
      <dgm:prSet/>
      <dgm:spPr/>
      <dgm:t>
        <a:bodyPr/>
        <a:lstStyle/>
        <a:p>
          <a:endParaRPr lang="hu-HU" sz="2000">
            <a:latin typeface="+mj-lt"/>
          </a:endParaRPr>
        </a:p>
      </dgm:t>
    </dgm:pt>
    <dgm:pt modelId="{80B6494B-C0BA-475D-B93F-944C50A35F6B}" type="pres">
      <dgm:prSet presAssocID="{D186272E-78D9-4A0F-A4AF-9E9BCBAB39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3C728C9-B685-49C0-A8C8-E3BBA933270E}" type="pres">
      <dgm:prSet presAssocID="{94701D10-06A2-451B-9786-A7AB2BD94807}" presName="centerShape" presStyleLbl="node0" presStyleIdx="0" presStyleCnt="1"/>
      <dgm:spPr/>
      <dgm:t>
        <a:bodyPr/>
        <a:lstStyle/>
        <a:p>
          <a:endParaRPr lang="hu-HU"/>
        </a:p>
      </dgm:t>
    </dgm:pt>
    <dgm:pt modelId="{848E5FC6-3240-41C9-BC67-B391C5E006DE}" type="pres">
      <dgm:prSet presAssocID="{0FA570F8-BFEB-45E6-AF42-C93D468C9A1C}" presName="parTrans" presStyleLbl="bgSibTrans2D1" presStyleIdx="0" presStyleCnt="3" custAng="21303505" custScaleX="41787" custLinFactNeighborX="29292" custLinFactNeighborY="55682"/>
      <dgm:spPr/>
      <dgm:t>
        <a:bodyPr/>
        <a:lstStyle/>
        <a:p>
          <a:endParaRPr lang="hu-HU"/>
        </a:p>
      </dgm:t>
    </dgm:pt>
    <dgm:pt modelId="{1656FC9D-D609-4FB3-A85E-DA14F4B75048}" type="pres">
      <dgm:prSet presAssocID="{1D6A60EB-5548-4955-9A79-66385A41EC9C}" presName="node" presStyleLbl="node1" presStyleIdx="0" presStyleCnt="3" custScaleX="111695" custScaleY="112878" custRadScaleRad="96992" custRadScaleInc="-557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503C93-BE48-425B-8614-5CF68860A068}" type="pres">
      <dgm:prSet presAssocID="{9FA07A6A-9915-4A5B-BE91-4887B0273203}" presName="parTrans" presStyleLbl="bgSibTrans2D1" presStyleIdx="1" presStyleCnt="3" custScaleX="56503" custLinFactNeighborX="972" custLinFactNeighborY="70774"/>
      <dgm:spPr/>
      <dgm:t>
        <a:bodyPr/>
        <a:lstStyle/>
        <a:p>
          <a:endParaRPr lang="hu-HU"/>
        </a:p>
      </dgm:t>
    </dgm:pt>
    <dgm:pt modelId="{A6470E83-7295-4475-985F-EE2ACAF145E9}" type="pres">
      <dgm:prSet presAssocID="{B7A5F099-897A-437E-B762-79FE9DB51D9A}" presName="node" presStyleLbl="node1" presStyleIdx="1" presStyleCnt="3" custScaleX="114391" custScaleY="11847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C608C3-022B-4FAB-B2EC-CE5D342E3D8D}" type="pres">
      <dgm:prSet presAssocID="{4006AEC6-F2E1-4DB2-9AEC-8511DA03E667}" presName="parTrans" presStyleLbl="bgSibTrans2D1" presStyleIdx="2" presStyleCnt="3" custScaleX="52202" custLinFactNeighborX="-23950" custLinFactNeighborY="59551"/>
      <dgm:spPr/>
      <dgm:t>
        <a:bodyPr/>
        <a:lstStyle/>
        <a:p>
          <a:endParaRPr lang="hu-HU"/>
        </a:p>
      </dgm:t>
    </dgm:pt>
    <dgm:pt modelId="{86C6B157-7DA4-431F-AEA4-B55258529942}" type="pres">
      <dgm:prSet presAssocID="{713F547E-E638-4778-9B14-1A7E327EEAA0}" presName="node" presStyleLbl="node1" presStyleIdx="2" presStyleCnt="3" custRadScaleRad="98695" custRadScaleInc="71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7E3C203-96C2-4E93-BE69-FD0A5C6C6F7C}" type="presOf" srcId="{1D6A60EB-5548-4955-9A79-66385A41EC9C}" destId="{1656FC9D-D609-4FB3-A85E-DA14F4B75048}" srcOrd="0" destOrd="0" presId="urn:microsoft.com/office/officeart/2005/8/layout/radial4"/>
    <dgm:cxn modelId="{BE6238FE-0802-4D06-BB6B-B7B568928027}" type="presOf" srcId="{94701D10-06A2-451B-9786-A7AB2BD94807}" destId="{A3C728C9-B685-49C0-A8C8-E3BBA933270E}" srcOrd="0" destOrd="0" presId="urn:microsoft.com/office/officeart/2005/8/layout/radial4"/>
    <dgm:cxn modelId="{932A12E8-D153-49A8-9E18-1107952BE874}" srcId="{D186272E-78D9-4A0F-A4AF-9E9BCBAB3927}" destId="{94701D10-06A2-451B-9786-A7AB2BD94807}" srcOrd="0" destOrd="0" parTransId="{A4E15974-58AF-4F6C-8706-D8A2391EC535}" sibTransId="{7EC8D544-65CE-4BB4-9274-614C8DD3F402}"/>
    <dgm:cxn modelId="{F4ADD1E1-141F-4A80-91C5-BDC7D90B28E0}" type="presOf" srcId="{713F547E-E638-4778-9B14-1A7E327EEAA0}" destId="{86C6B157-7DA4-431F-AEA4-B55258529942}" srcOrd="0" destOrd="0" presId="urn:microsoft.com/office/officeart/2005/8/layout/radial4"/>
    <dgm:cxn modelId="{076576F2-1689-4F99-A036-2CF7B5D99003}" type="presOf" srcId="{B7A5F099-897A-437E-B762-79FE9DB51D9A}" destId="{A6470E83-7295-4475-985F-EE2ACAF145E9}" srcOrd="0" destOrd="0" presId="urn:microsoft.com/office/officeart/2005/8/layout/radial4"/>
    <dgm:cxn modelId="{EAD066BB-F2E1-444C-8D1B-712BD0C9617F}" srcId="{94701D10-06A2-451B-9786-A7AB2BD94807}" destId="{1D6A60EB-5548-4955-9A79-66385A41EC9C}" srcOrd="0" destOrd="0" parTransId="{0FA570F8-BFEB-45E6-AF42-C93D468C9A1C}" sibTransId="{16B19040-5FE6-4CDC-8BBC-9B8210354890}"/>
    <dgm:cxn modelId="{5F8152A9-9251-4325-9A2F-C51A0B6D99CE}" type="presOf" srcId="{D186272E-78D9-4A0F-A4AF-9E9BCBAB3927}" destId="{80B6494B-C0BA-475D-B93F-944C50A35F6B}" srcOrd="0" destOrd="0" presId="urn:microsoft.com/office/officeart/2005/8/layout/radial4"/>
    <dgm:cxn modelId="{F252C8B3-01F7-48F8-9063-49477030337C}" type="presOf" srcId="{4006AEC6-F2E1-4DB2-9AEC-8511DA03E667}" destId="{4EC608C3-022B-4FAB-B2EC-CE5D342E3D8D}" srcOrd="0" destOrd="0" presId="urn:microsoft.com/office/officeart/2005/8/layout/radial4"/>
    <dgm:cxn modelId="{19592D07-A044-44C9-B169-3780A53794AB}" type="presOf" srcId="{0FA570F8-BFEB-45E6-AF42-C93D468C9A1C}" destId="{848E5FC6-3240-41C9-BC67-B391C5E006DE}" srcOrd="0" destOrd="0" presId="urn:microsoft.com/office/officeart/2005/8/layout/radial4"/>
    <dgm:cxn modelId="{5D111CFB-24E0-493A-A8B1-ADC74113B1BB}" srcId="{94701D10-06A2-451B-9786-A7AB2BD94807}" destId="{B7A5F099-897A-437E-B762-79FE9DB51D9A}" srcOrd="1" destOrd="0" parTransId="{9FA07A6A-9915-4A5B-BE91-4887B0273203}" sibTransId="{C45B4ED5-BFA7-4B2A-B3C0-3293C2490937}"/>
    <dgm:cxn modelId="{F1F77FF5-FA12-463C-B5CF-A9529804858C}" srcId="{94701D10-06A2-451B-9786-A7AB2BD94807}" destId="{713F547E-E638-4778-9B14-1A7E327EEAA0}" srcOrd="2" destOrd="0" parTransId="{4006AEC6-F2E1-4DB2-9AEC-8511DA03E667}" sibTransId="{94B87B74-8A74-4CD3-9A2A-2D6F88435F58}"/>
    <dgm:cxn modelId="{9E6B2B91-8C1C-4DAE-8BBF-90059CD9C186}" type="presOf" srcId="{9FA07A6A-9915-4A5B-BE91-4887B0273203}" destId="{E9503C93-BE48-425B-8614-5CF68860A068}" srcOrd="0" destOrd="0" presId="urn:microsoft.com/office/officeart/2005/8/layout/radial4"/>
    <dgm:cxn modelId="{82F04009-643C-4ADF-92D0-8F3A1A954A99}" type="presParOf" srcId="{80B6494B-C0BA-475D-B93F-944C50A35F6B}" destId="{A3C728C9-B685-49C0-A8C8-E3BBA933270E}" srcOrd="0" destOrd="0" presId="urn:microsoft.com/office/officeart/2005/8/layout/radial4"/>
    <dgm:cxn modelId="{A5326672-F15E-4EFF-9446-38A99BEE68BE}" type="presParOf" srcId="{80B6494B-C0BA-475D-B93F-944C50A35F6B}" destId="{848E5FC6-3240-41C9-BC67-B391C5E006DE}" srcOrd="1" destOrd="0" presId="urn:microsoft.com/office/officeart/2005/8/layout/radial4"/>
    <dgm:cxn modelId="{1CC4E180-9A1E-4995-AD83-B1AD3AC4487D}" type="presParOf" srcId="{80B6494B-C0BA-475D-B93F-944C50A35F6B}" destId="{1656FC9D-D609-4FB3-A85E-DA14F4B75048}" srcOrd="2" destOrd="0" presId="urn:microsoft.com/office/officeart/2005/8/layout/radial4"/>
    <dgm:cxn modelId="{9FE03DC6-0F05-4DCA-92ED-570235AAE7FB}" type="presParOf" srcId="{80B6494B-C0BA-475D-B93F-944C50A35F6B}" destId="{E9503C93-BE48-425B-8614-5CF68860A068}" srcOrd="3" destOrd="0" presId="urn:microsoft.com/office/officeart/2005/8/layout/radial4"/>
    <dgm:cxn modelId="{ADCA32DB-8B21-4BBC-BCE4-046912D3D8FB}" type="presParOf" srcId="{80B6494B-C0BA-475D-B93F-944C50A35F6B}" destId="{A6470E83-7295-4475-985F-EE2ACAF145E9}" srcOrd="4" destOrd="0" presId="urn:microsoft.com/office/officeart/2005/8/layout/radial4"/>
    <dgm:cxn modelId="{F886C7AC-0E5C-48BD-A3F4-394E6D4839FF}" type="presParOf" srcId="{80B6494B-C0BA-475D-B93F-944C50A35F6B}" destId="{4EC608C3-022B-4FAB-B2EC-CE5D342E3D8D}" srcOrd="5" destOrd="0" presId="urn:microsoft.com/office/officeart/2005/8/layout/radial4"/>
    <dgm:cxn modelId="{A5F98651-8383-4CBA-8BF9-F7514D568B0D}" type="presParOf" srcId="{80B6494B-C0BA-475D-B93F-944C50A35F6B}" destId="{86C6B157-7DA4-431F-AEA4-B55258529942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728C9-B685-49C0-A8C8-E3BBA933270E}">
      <dsp:nvSpPr>
        <dsp:cNvPr id="0" name=""/>
        <dsp:cNvSpPr/>
      </dsp:nvSpPr>
      <dsp:spPr>
        <a:xfrm>
          <a:off x="2870054" y="2922801"/>
          <a:ext cx="2080311" cy="20803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+mj-lt"/>
            </a:rPr>
            <a:t>Szeptemberi előrejelzést leginkább befolyásoló tényezők</a:t>
          </a:r>
          <a:endParaRPr lang="hu-HU" sz="2000" kern="1200" dirty="0">
            <a:latin typeface="+mj-lt"/>
          </a:endParaRPr>
        </a:p>
      </dsp:txBody>
      <dsp:txXfrm>
        <a:off x="3174708" y="3227455"/>
        <a:ext cx="1471003" cy="1471003"/>
      </dsp:txXfrm>
    </dsp:sp>
    <dsp:sp modelId="{848E5FC6-3240-41C9-BC67-B391C5E006DE}">
      <dsp:nvSpPr>
        <dsp:cNvPr id="0" name=""/>
        <dsp:cNvSpPr/>
      </dsp:nvSpPr>
      <dsp:spPr>
        <a:xfrm rot="12402805">
          <a:off x="2298736" y="2907015"/>
          <a:ext cx="775630" cy="592888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56FC9D-D609-4FB3-A85E-DA14F4B75048}">
      <dsp:nvSpPr>
        <dsp:cNvPr id="0" name=""/>
        <dsp:cNvSpPr/>
      </dsp:nvSpPr>
      <dsp:spPr>
        <a:xfrm>
          <a:off x="249135" y="1493949"/>
          <a:ext cx="2207423" cy="17846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+mj-lt"/>
            </a:rPr>
            <a:t>Kúria döntés a lakossági hiteleket érintően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+mj-lt"/>
            </a:rPr>
            <a:t>(1.1. keretes írás)</a:t>
          </a:r>
          <a:endParaRPr lang="hu-HU" sz="2000" kern="1200" dirty="0">
            <a:latin typeface="+mj-lt"/>
          </a:endParaRPr>
        </a:p>
      </dsp:txBody>
      <dsp:txXfrm>
        <a:off x="301405" y="1546219"/>
        <a:ext cx="2102883" cy="1680102"/>
      </dsp:txXfrm>
    </dsp:sp>
    <dsp:sp modelId="{E9503C93-BE48-425B-8614-5CF68860A068}">
      <dsp:nvSpPr>
        <dsp:cNvPr id="0" name=""/>
        <dsp:cNvSpPr/>
      </dsp:nvSpPr>
      <dsp:spPr>
        <a:xfrm rot="16200000">
          <a:off x="3379841" y="1960713"/>
          <a:ext cx="1098531" cy="592888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470E83-7295-4475-985F-EE2ACAF145E9}">
      <dsp:nvSpPr>
        <dsp:cNvPr id="0" name=""/>
        <dsp:cNvSpPr/>
      </dsp:nvSpPr>
      <dsp:spPr>
        <a:xfrm>
          <a:off x="2779857" y="-71112"/>
          <a:ext cx="2260704" cy="1873117"/>
        </a:xfrm>
        <a:prstGeom prst="roundRect">
          <a:avLst>
            <a:gd name="adj" fmla="val 10000"/>
          </a:avLst>
        </a:prstGeom>
        <a:solidFill>
          <a:srgbClr val="FF99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+mj-lt"/>
            </a:rPr>
            <a:t>Gyengébb külső környezet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+mj-lt"/>
            </a:rPr>
            <a:t>(6.2. kiemelt téma)</a:t>
          </a:r>
          <a:endParaRPr lang="hu-HU" sz="2000" kern="1200" dirty="0">
            <a:latin typeface="+mj-lt"/>
          </a:endParaRPr>
        </a:p>
      </dsp:txBody>
      <dsp:txXfrm>
        <a:off x="2834719" y="-16250"/>
        <a:ext cx="2150980" cy="1763393"/>
      </dsp:txXfrm>
    </dsp:sp>
    <dsp:sp modelId="{4EC608C3-022B-4FAB-B2EC-CE5D342E3D8D}">
      <dsp:nvSpPr>
        <dsp:cNvPr id="0" name=""/>
        <dsp:cNvSpPr/>
      </dsp:nvSpPr>
      <dsp:spPr>
        <a:xfrm rot="19757328">
          <a:off x="4765231" y="2945003"/>
          <a:ext cx="994970" cy="592888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C6B157-7DA4-431F-AEA4-B55258529942}">
      <dsp:nvSpPr>
        <dsp:cNvPr id="0" name=""/>
        <dsp:cNvSpPr/>
      </dsp:nvSpPr>
      <dsp:spPr>
        <a:xfrm>
          <a:off x="5550401" y="1611150"/>
          <a:ext cx="1976295" cy="158103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+mj-lt"/>
            </a:rPr>
            <a:t>Növekedési Hitelprogram keretének emelése</a:t>
          </a:r>
          <a:endParaRPr lang="hu-HU" sz="2000" kern="1200" dirty="0">
            <a:latin typeface="+mj-lt"/>
          </a:endParaRPr>
        </a:p>
      </dsp:txBody>
      <dsp:txXfrm>
        <a:off x="5596708" y="1657457"/>
        <a:ext cx="1883681" cy="1488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2014.09.25.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2014.09.25.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8000" y="2196000"/>
            <a:ext cx="6630364" cy="74271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254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365126"/>
            <a:ext cx="7056785" cy="831626"/>
          </a:xfrm>
        </p:spPr>
        <p:txBody>
          <a:bodyPr>
            <a:noAutofit/>
          </a:bodyPr>
          <a:lstStyle/>
          <a:p>
            <a:r>
              <a:rPr lang="hu-HU" sz="3200" dirty="0" smtClean="0">
                <a:latin typeface="+mj-lt"/>
              </a:rPr>
              <a:t>Makrogazdasági kilátások</a:t>
            </a:r>
            <a:br>
              <a:rPr lang="hu-HU" sz="3200" dirty="0" smtClean="0">
                <a:latin typeface="+mj-lt"/>
              </a:rPr>
            </a:br>
            <a:r>
              <a:rPr lang="hu-HU" sz="3200" dirty="0" smtClean="0">
                <a:latin typeface="+mj-lt"/>
              </a:rPr>
              <a:t>Inflációs jelentés, 2014. szeptember</a:t>
            </a:r>
            <a:endParaRPr lang="hu-HU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latin typeface="+mj-lt"/>
              </a:rPr>
              <a:t>Magyar Nemzeti Bank</a:t>
            </a:r>
            <a:endParaRPr lang="hu-HU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268760"/>
            <a:ext cx="6702372" cy="720080"/>
          </a:xfrm>
        </p:spPr>
        <p:txBody>
          <a:bodyPr/>
          <a:lstStyle/>
          <a:p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Virág Barnabás, igazgató</a:t>
            </a:r>
            <a:endParaRPr lang="hu-HU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+mj-lt"/>
              </a:rPr>
              <a:t>2014. szeptember 25.</a:t>
            </a: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sz="2800" dirty="0" smtClean="0">
                <a:latin typeface="+mj-lt"/>
              </a:rPr>
              <a:t>A jövedelmek emelkedése segítette a fogyasztás növekedését, a megtakarítási ráta magas maradt</a:t>
            </a:r>
            <a:endParaRPr lang="hu-HU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660232" y="6356350"/>
            <a:ext cx="2483768" cy="50165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KSH, MNB</a:t>
            </a:r>
            <a:endParaRPr lang="hu-H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196753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lakossági jövedelmek, a fogyasztás és a megtakarítások alakulása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88686" cy="46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Az alapmutatók továbbra is  visszafogott inflációs környezetre utalnak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KSH alapján MNB számítás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68761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Az infláció és az inflációs alapmutatók alakulása (éves változás)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768752" cy="442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 reálgazdaság változatlanul dezinflációs hatású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12160" y="6356350"/>
            <a:ext cx="3131840" cy="50165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* Standardizált, 3 negyedéves mozgóátlag. </a:t>
            </a:r>
            <a:br>
              <a:rPr lang="hu-HU" dirty="0" smtClean="0">
                <a:latin typeface="+mj-lt"/>
              </a:rPr>
            </a:br>
            <a:r>
              <a:rPr lang="hu-HU" dirty="0" smtClean="0">
                <a:latin typeface="+mj-lt"/>
              </a:rPr>
              <a:t>Forrás: Európai Bizottság, MNB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68760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Kibocsátási rés mutatók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1124745"/>
            <a:ext cx="48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Kereslet mint a termelést leginkább korlátozó tényező (vállalati felmérések*)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44641" cy="48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411809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-180528" y="6525344"/>
            <a:ext cx="2411760" cy="332656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sz="2800" dirty="0" smtClean="0">
                <a:latin typeface="+mj-lt"/>
              </a:rPr>
              <a:t>A lakossági inflációs várakozások alacsony szinten stabilizálódtak</a:t>
            </a:r>
            <a:endParaRPr lang="hu-HU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KSH, Európai Bizottság alapján MNB számítás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19675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lakosság által 12 hónap múlva várt infláció (az ESI felmérés alapján)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13981"/>
            <a:ext cx="7221630" cy="472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Szeptemberi előrejelzésünk</a:t>
            </a:r>
            <a:endParaRPr lang="hu-HU" dirty="0">
              <a:latin typeface="+mj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381328"/>
            <a:ext cx="2555776" cy="365125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Milyen főbb dilemmákkal szembesültünk?</a:t>
            </a:r>
            <a:endParaRPr lang="hu-HU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Diagram 8"/>
          <p:cNvGraphicFramePr/>
          <p:nvPr/>
        </p:nvGraphicFramePr>
        <p:xfrm>
          <a:off x="827584" y="1340768"/>
          <a:ext cx="7704856" cy="49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atin typeface="+mj-lt"/>
              </a:rPr>
              <a:t>Nemzetközi környezet: </a:t>
            </a:r>
            <a:r>
              <a:rPr lang="hu-HU" sz="2800" dirty="0" smtClean="0">
                <a:latin typeface="+mj-lt"/>
              </a:rPr>
              <a:t>felvevőpiacaink növekedési kilátásai romlottak, inflációs nyomás alacsony</a:t>
            </a:r>
            <a:endParaRPr lang="hu-HU" sz="28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60232" y="6453336"/>
            <a:ext cx="2483768" cy="404664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</a:t>
            </a:r>
            <a:r>
              <a:rPr lang="hu-HU" dirty="0" err="1" smtClean="0">
                <a:latin typeface="+mj-lt"/>
              </a:rPr>
              <a:t>Bloomberg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Consensus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Economics</a:t>
            </a:r>
            <a:endParaRPr lang="hu-H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68760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Növekedésre adott előrejelzések változása főbb felvevőpiacainkon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1268760"/>
            <a:ext cx="428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</a:t>
            </a:r>
            <a:r>
              <a:rPr lang="hu-HU" dirty="0" err="1" smtClean="0">
                <a:solidFill>
                  <a:srgbClr val="002060"/>
                </a:solidFill>
                <a:latin typeface="+mj-lt"/>
              </a:rPr>
              <a:t>Brent</a:t>
            </a:r>
            <a:r>
              <a:rPr lang="hu-HU" dirty="0" smtClean="0">
                <a:solidFill>
                  <a:srgbClr val="002060"/>
                </a:solidFill>
                <a:latin typeface="+mj-lt"/>
              </a:rPr>
              <a:t> kőolaj határidős ára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64368" cy="47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099398" cy="477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85331" cy="944744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Orosz-ukrán konfliktus az importkereslet csökkenésén keresztül negatívan hathat a hazai kivitel alakulására</a:t>
            </a:r>
            <a:endParaRPr lang="hu-HU" sz="28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60232" y="6453336"/>
            <a:ext cx="2483768" cy="404664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</a:t>
            </a:r>
            <a:r>
              <a:rPr lang="hu-HU" dirty="0" err="1" smtClean="0">
                <a:latin typeface="+mj-lt"/>
              </a:rPr>
              <a:t>Consensus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Economics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WIOD</a:t>
            </a:r>
            <a:endParaRPr lang="hu-H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Oroszországra és Ukrajnára vonatkozó előrejelzések változása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1268760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Oroszország és Ukrajna felé irányuló export kitettség a GDP arányában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248472" cy="48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407989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own Arrow 1"/>
          <p:cNvSpPr/>
          <p:nvPr/>
        </p:nvSpPr>
        <p:spPr>
          <a:xfrm>
            <a:off x="3851920" y="2204864"/>
            <a:ext cx="611560" cy="648072"/>
          </a:xfrm>
          <a:prstGeom prst="downArrow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Az autóipari kapacitások növekvő kihasználtsága segítheti az exportpiaci részesedésünk növekedését</a:t>
            </a:r>
            <a:endParaRPr lang="hu-HU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KSH, MNB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Exportpiaci részesedésünk alakulása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623" y="1268413"/>
            <a:ext cx="760120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smtClean="0">
                <a:latin typeface="+mj-lt"/>
              </a:rPr>
              <a:t>Bankrendszer: </a:t>
            </a:r>
            <a:r>
              <a:rPr lang="hu-HU" sz="2800" dirty="0" smtClean="0">
                <a:latin typeface="+mj-lt"/>
              </a:rPr>
              <a:t>a vállalati hitelállomány fokozatos javulása várható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MNB</a:t>
            </a:r>
            <a:endParaRPr lang="hu-H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9675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Vállalati hitelállomány kumulált változása 2010 óta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234524" cy="472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2411760" cy="365125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84488" cy="944744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 beérkező adatok néhány ponton eltérnek a júniusi előrejelzéstől</a:t>
            </a:r>
            <a:endParaRPr lang="hu-HU" sz="2800" dirty="0">
              <a:latin typeface="+mj-lt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Content Placeholder 12"/>
          <p:cNvGraphicFramePr>
            <a:graphicFrameLocks noGrp="1"/>
          </p:cNvGraphicFramePr>
          <p:nvPr>
            <p:ph idx="1"/>
          </p:nvPr>
        </p:nvGraphicFramePr>
        <p:xfrm>
          <a:off x="650875" y="1268413"/>
          <a:ext cx="7809558" cy="5127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04779"/>
                <a:gridCol w="3904779"/>
              </a:tblGrid>
              <a:tr h="383975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KÜLSŐ KÖRNYEZET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879" marR="84879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Fokozatos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élénkülés felvevőpiacainkon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Külső piacainkon negatív kockázatok</a:t>
                      </a:r>
                      <a:endParaRPr lang="hu-HU" sz="1600" b="0" i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Globális inflációs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nyomás alacsony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Alacsony</a:t>
                      </a:r>
                      <a:r>
                        <a:rPr lang="hu-HU" sz="1600" b="0" i="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importált infláció</a:t>
                      </a:r>
                      <a:endParaRPr lang="hu-HU" sz="1600" b="0" i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/>
                </a:tc>
              </a:tr>
              <a:tr h="609913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Stabilizálódó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pénzpiaci környezet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0" i="0" kern="1200" baseline="0" dirty="0" smtClean="0">
                          <a:solidFill>
                            <a:schemeClr val="accent5"/>
                          </a:solidFill>
                          <a:latin typeface="+mj-lt"/>
                          <a:ea typeface="+mn-ea"/>
                          <a:cs typeface="+mn-cs"/>
                        </a:rPr>
                        <a:t>Kockázati megítélés javult, árfolyam gyengült</a:t>
                      </a:r>
                      <a:endParaRPr lang="hu-HU" sz="1600" b="0" i="0" kern="1200" dirty="0">
                        <a:solidFill>
                          <a:schemeClr val="accent5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879" marR="84879" anchor="ctr"/>
                </a:tc>
              </a:tr>
              <a:tr h="393066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REÁLGAZDASÁG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Tovább erősödő gazdasági növekedés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Növekedés enyhén</a:t>
                      </a:r>
                      <a:r>
                        <a:rPr lang="hu-HU" sz="1600" b="0" i="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gyorsabb</a:t>
                      </a:r>
                      <a:endParaRPr lang="hu-HU" sz="1600" b="0" i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A belső kereslet is élénkül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chemeClr val="accent5"/>
                          </a:solidFill>
                          <a:latin typeface="+mj-lt"/>
                          <a:sym typeface="Wingdings"/>
                        </a:rPr>
                        <a:t>Élénkülő beruházás</a:t>
                      </a:r>
                      <a:r>
                        <a:rPr lang="hu-HU" sz="1600" b="0" i="0" baseline="0" dirty="0" smtClean="0">
                          <a:solidFill>
                            <a:schemeClr val="accent5"/>
                          </a:solidFill>
                          <a:latin typeface="+mj-lt"/>
                          <a:sym typeface="Wingdings"/>
                        </a:rPr>
                        <a:t> és fogyasztás</a:t>
                      </a:r>
                      <a:endParaRPr lang="hu-HU" sz="1600" b="0" i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A konjunktúrával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élénkülő foglalkoztatás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i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Tovább nőtt</a:t>
                      </a:r>
                      <a:r>
                        <a:rPr lang="hu-HU" sz="1600" b="0" i="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a versenyszféra foglalkoztatása</a:t>
                      </a:r>
                      <a:endParaRPr lang="hu-HU" sz="1600" b="0" i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/>
                </a:tc>
              </a:tr>
              <a:tr h="373238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NOMINÁLIS FOLYAMATOK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Dezinflációs keresleti környezet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0" i="0" kern="1200" dirty="0" smtClean="0">
                          <a:solidFill>
                            <a:schemeClr val="accent5"/>
                          </a:solidFill>
                          <a:latin typeface="+mj-lt"/>
                          <a:ea typeface="+mn-ea"/>
                          <a:cs typeface="+mn-cs"/>
                        </a:rPr>
                        <a:t>A kibocsátási rés nyitott</a:t>
                      </a: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Visszafogott bérezés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0" i="0" kern="1200" dirty="0" smtClean="0">
                          <a:solidFill>
                            <a:schemeClr val="accent5"/>
                          </a:solidFill>
                          <a:latin typeface="+mj-lt"/>
                          <a:ea typeface="+mn-ea"/>
                          <a:cs typeface="+mn-cs"/>
                        </a:rPr>
                        <a:t>Mérsékelt bérdinamika</a:t>
                      </a: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Cél alatti</a:t>
                      </a:r>
                      <a:r>
                        <a:rPr lang="hu-HU" sz="1600" baseline="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 infláció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0" i="0" kern="1200" dirty="0" smtClean="0">
                          <a:solidFill>
                            <a:schemeClr val="accent5"/>
                          </a:solidFill>
                          <a:latin typeface="+mj-lt"/>
                          <a:ea typeface="+mn-ea"/>
                          <a:cs typeface="+mn-cs"/>
                        </a:rPr>
                        <a:t>Vártnak</a:t>
                      </a:r>
                      <a:r>
                        <a:rPr lang="hu-HU" sz="1600" b="0" i="0" kern="1200" baseline="0" dirty="0" smtClean="0">
                          <a:solidFill>
                            <a:schemeClr val="accent5"/>
                          </a:solidFill>
                          <a:latin typeface="+mj-lt"/>
                          <a:ea typeface="+mn-ea"/>
                          <a:cs typeface="+mn-cs"/>
                        </a:rPr>
                        <a:t> megfelelő inflációs pálya</a:t>
                      </a:r>
                      <a:endParaRPr lang="hu-HU" sz="1600" b="0" i="0" kern="1200" dirty="0" smtClean="0">
                        <a:solidFill>
                          <a:schemeClr val="accent5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4879" marR="84879" anchor="ctr"/>
                </a:tc>
              </a:tr>
              <a:tr h="348522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Mérsékelt adószűrt maginfláció</a:t>
                      </a:r>
                      <a:endParaRPr lang="hu-HU" sz="160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84879" marR="8487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hu-HU" sz="1600" b="0" i="0" kern="1200" dirty="0" smtClean="0">
                          <a:solidFill>
                            <a:schemeClr val="accent5"/>
                          </a:solidFill>
                          <a:latin typeface="+mj-lt"/>
                          <a:ea typeface="+mn-ea"/>
                          <a:cs typeface="+mn-cs"/>
                        </a:rPr>
                        <a:t>Mérsékelt alapfolyamatok</a:t>
                      </a:r>
                    </a:p>
                  </a:txBody>
                  <a:tcPr marL="84879" marR="8487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b="1" dirty="0" smtClean="0">
                <a:latin typeface="+mj-lt"/>
              </a:rPr>
              <a:t>Költségvetés: </a:t>
            </a:r>
            <a:r>
              <a:rPr lang="hu-HU" sz="2800" dirty="0" smtClean="0">
                <a:latin typeface="+mj-lt"/>
              </a:rPr>
              <a:t>költségvetési politika jövőre semleges</a:t>
            </a:r>
            <a:endParaRPr lang="hu-HU" sz="1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MNB</a:t>
            </a:r>
            <a:endParaRPr lang="hu-H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11967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fiskális impulzus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207202" cy="471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2411760" cy="365125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 smtClean="0">
                <a:latin typeface="+mj-lt"/>
              </a:rPr>
              <a:t>Vállalatok: </a:t>
            </a:r>
            <a:r>
              <a:rPr lang="hu-HU" sz="2800" dirty="0" smtClean="0">
                <a:latin typeface="+mj-lt"/>
              </a:rPr>
              <a:t>élénkülő kereslet várható</a:t>
            </a:r>
            <a:endParaRPr lang="hu-HU" sz="1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19675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Termelési és foglalkoztatási várakozások a versenyszféra vállalatai körében*</a:t>
            </a: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4211960" y="6381328"/>
            <a:ext cx="4932040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* Az ágazati indikátorok a hozzáadott értékből vett</a:t>
            </a:r>
            <a:r>
              <a:rPr kumimoji="0" lang="hu-HU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súlyokkal </a:t>
            </a:r>
            <a:r>
              <a:rPr kumimoji="0" lang="hu-HU" sz="11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aggregálva</a:t>
            </a:r>
            <a:r>
              <a:rPr kumimoji="0" lang="hu-HU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kumimoji="0" lang="hu-HU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100" dirty="0" smtClean="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 historikus átlagtól vett eltérések. </a:t>
            </a:r>
            <a:r>
              <a:rPr kumimoji="0" lang="hu-H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Forrás: Európai Bizottság</a:t>
            </a:r>
            <a:r>
              <a:rPr kumimoji="0" lang="hu-HU" sz="11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alapján MNB számítás</a:t>
            </a:r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063186" cy="461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2411760" cy="365125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 javuló reálgazdasági kilátások, a tovább oldódó hitelkínálati korlátok és az EU források emelik a beruházási rátát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236296" y="6381328"/>
            <a:ext cx="1907704" cy="340147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 </a:t>
            </a:r>
            <a:br>
              <a:rPr lang="hu-HU" dirty="0" smtClean="0">
                <a:latin typeface="+mj-lt"/>
              </a:rPr>
            </a:br>
            <a:r>
              <a:rPr lang="hu-HU" dirty="0" smtClean="0">
                <a:latin typeface="+mj-lt"/>
              </a:rPr>
              <a:t>Forrás:  KSH, MNB számítás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9675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beruházási ráta alakulása (a GDP arányában)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623" y="1460884"/>
            <a:ext cx="7306769" cy="477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2411760" cy="365125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504" y="116632"/>
            <a:ext cx="7956496" cy="864096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 laza munkapiaci kondíciók és a várakozások alkalmazkodása következtében a bérdinamika mérsékelt maradhat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KSH alapján MNB számítás</a:t>
            </a:r>
            <a:endParaRPr lang="hu-HU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268761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versenyszféra termelékenységének és munkaköltségének változása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7"/>
            <a:ext cx="6840760" cy="44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2411760" cy="365125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 smtClean="0">
                <a:latin typeface="+mj-lt"/>
              </a:rPr>
              <a:t>Háztartások: </a:t>
            </a:r>
            <a:r>
              <a:rPr lang="hu-HU" sz="2800" dirty="0" smtClean="0">
                <a:latin typeface="+mj-lt"/>
              </a:rPr>
              <a:t>folytatódó adósságleépítés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92080" y="6589861"/>
            <a:ext cx="3851920" cy="268139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Endrész et </a:t>
            </a:r>
            <a:r>
              <a:rPr lang="hu-HU" dirty="0" err="1" smtClean="0">
                <a:latin typeface="+mj-lt"/>
              </a:rPr>
              <a:t>al</a:t>
            </a:r>
            <a:r>
              <a:rPr lang="hu-HU" dirty="0" smtClean="0">
                <a:latin typeface="+mj-lt"/>
              </a:rPr>
              <a:t> (MNB  Tanulmány, kézirat 2014)</a:t>
            </a:r>
            <a:endParaRPr lang="hu-HU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96753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Hitelezési rés = [(megfigyelt hitel állomány) – (egyensúlyi lakossági hitel állomány)]/egyensúlyi lakossági hitel állomány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577791" cy="460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2411760" cy="365125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16632"/>
            <a:ext cx="8064000" cy="1008112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 fogyasztást a jövedelmek növekedése, Kúria döntése mellett az óvatossági motívumok oldódása is támogatja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KSH, MNB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háztartások jövedelmének és fogyasztásának éves változása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196752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megtakarítási  ráta és a 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munkanélküliség alakulása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58417"/>
            <a:ext cx="4248472" cy="49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032448" cy="46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Kiegyensúlyozott szerkezetben folytatódhat a növekedés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KSH, MNB</a:t>
            </a:r>
            <a:endParaRPr lang="hu-H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687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GDP növekedés szerkezete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9504" y="1196752"/>
            <a:ext cx="44644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dirty="0" smtClean="0">
                <a:solidFill>
                  <a:srgbClr val="002060"/>
                </a:solidFill>
                <a:latin typeface="+mj-lt"/>
              </a:rPr>
              <a:t>GDP növekedés az EU periféria országaiban és a régióban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03301"/>
            <a:ext cx="4286195" cy="505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4146552" cy="47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Szeptemberben bázishatások miatt enyhén negatív tartományba süllyedhet az infláció</a:t>
            </a:r>
            <a:endParaRPr lang="hu-HU" sz="14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KSH, MNB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19675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Rövid távú inflációs előrejelzésünk lefutása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34761" cy="472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Az orosz embargóból eredően csak mérsékeltebb dezinflációs hatás várható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</a:t>
            </a:r>
            <a:r>
              <a:rPr lang="hu-HU" dirty="0" err="1" smtClean="0">
                <a:latin typeface="+mj-lt"/>
              </a:rPr>
              <a:t>Eurostat</a:t>
            </a:r>
            <a:endParaRPr lang="hu-H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Élelmiszerpiaci kínálat megváltozása az orosz embargó következtében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9504" y="1196752"/>
            <a:ext cx="44644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dirty="0" smtClean="0">
                <a:solidFill>
                  <a:srgbClr val="002060"/>
                </a:solidFill>
                <a:latin typeface="+mj-lt"/>
              </a:rPr>
              <a:t>Az orosz embargó által érintett élelmiszerexport aránya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1297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2411760" cy="365125"/>
          </a:xfrm>
        </p:spPr>
        <p:txBody>
          <a:bodyPr/>
          <a:lstStyle/>
          <a:p>
            <a:pPr>
              <a:defRPr/>
            </a:pPr>
            <a:r>
              <a:rPr lang="hu-HU" sz="1400" b="1" dirty="0" smtClean="0">
                <a:solidFill>
                  <a:srgbClr val="002060"/>
                </a:solidFill>
                <a:latin typeface="+mj-lt"/>
              </a:rPr>
              <a:t>Magyar Nemzeti Bank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960440" cy="344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 maginfláció dinamikája a belső kereslet élénkülésével párhuzamosan növekedhet</a:t>
            </a:r>
            <a:endParaRPr lang="hu-HU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19675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Az adószűrt maginfláció és a kibocsátási rés alakulása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7148864" cy="46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A beérkezett adatok értékelése</a:t>
            </a:r>
            <a:endParaRPr lang="hu-HU" dirty="0"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Az infláció az előrejelzési horizont második felében kerülhet a cél közelébe</a:t>
            </a:r>
            <a:endParaRPr lang="hu-HU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KSH, MNB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1967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Az infláció alakulása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06769" cy="477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Egyensúlyi pozíciónk magas szinten stabilizálódhat</a:t>
            </a:r>
            <a:endParaRPr lang="hu-HU" sz="2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KSH, MNB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268761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Külső egyensúly, lakossági és állami finanszírozási képesség (a GDP arányában)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2568"/>
            <a:ext cx="7128792" cy="46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Összefoglaló tábla</a:t>
            </a:r>
            <a:endParaRPr lang="hu-HU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3388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Inflációs előrejelzésünk érdemben nem változott</a:t>
            </a:r>
            <a:endParaRPr lang="hu-HU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268760"/>
            <a:ext cx="3966067" cy="4968552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400" dirty="0" smtClean="0">
              <a:latin typeface="+mj-lt"/>
            </a:endParaRPr>
          </a:p>
          <a:p>
            <a:pPr>
              <a:buNone/>
            </a:pPr>
            <a:endParaRPr lang="hu-HU" sz="2400" dirty="0" smtClean="0">
              <a:latin typeface="+mj-lt"/>
            </a:endParaRPr>
          </a:p>
          <a:p>
            <a:pPr>
              <a:buNone/>
            </a:pPr>
            <a:r>
              <a:rPr lang="hu-HU" sz="2400" dirty="0" smtClean="0">
                <a:latin typeface="+mj-lt"/>
              </a:rPr>
              <a:t>Fő tényezők:</a:t>
            </a:r>
          </a:p>
          <a:p>
            <a:r>
              <a:rPr lang="hu-HU" sz="2000" dirty="0" smtClean="0">
                <a:latin typeface="+mj-lt"/>
              </a:rPr>
              <a:t>Beérkezett adatok hatására idén enyhén nagyobb inflációra számítunk (vártnál nagyobb élelmiszer árdinamika)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179512" y="12687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Inflációs előrejelzésünk változása a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júniusi előrejelzéshez képest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974712" cy="476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Növekedési előrejelzésünk rövid távon magasabb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268761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Növekedési előrejelzésünk változása a júniusi előrejelzéshez képest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014850" cy="45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Alternatív forgatókönyvek kockázati térképe</a:t>
            </a:r>
            <a:endParaRPr lang="hu-HU" sz="28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623" y="1268413"/>
            <a:ext cx="760120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Előrejelzésünk fő üzenetei</a:t>
            </a:r>
            <a:endParaRPr lang="hu-HU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8169105" cy="4968552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+mj-lt"/>
              </a:rPr>
              <a:t>A gazdasági növekedés folytatódására számítunk, melyben erőteljesebb szerepet kaphat a belső kereslet</a:t>
            </a:r>
          </a:p>
          <a:p>
            <a:endParaRPr lang="hu-HU" sz="2400" dirty="0" smtClean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A reálgazdaság a teljes előrejelzési horizonton dezinflációs hatású, a kibocsátási rés az előrejelzési horizont végére záródhat</a:t>
            </a:r>
          </a:p>
          <a:p>
            <a:endParaRPr lang="hu-HU" sz="2400" dirty="0" smtClean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Az infláció a kereslet élénkülésével emelkedik a cél közelébe</a:t>
            </a:r>
          </a:p>
          <a:p>
            <a:endParaRPr lang="hu-HU" sz="2400" dirty="0" smtClean="0">
              <a:latin typeface="+mj-lt"/>
            </a:endParaRPr>
          </a:p>
          <a:p>
            <a:r>
              <a:rPr lang="hu-HU" sz="2400" dirty="0" smtClean="0">
                <a:latin typeface="+mj-lt"/>
              </a:rPr>
              <a:t>Az inflációs cél tartósan laza monetáris kondíciókkal érhető 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484784"/>
            <a:ext cx="6630364" cy="742711"/>
          </a:xfrm>
        </p:spPr>
        <p:txBody>
          <a:bodyPr>
            <a:normAutofit/>
          </a:bodyPr>
          <a:lstStyle/>
          <a:p>
            <a:r>
              <a:rPr lang="hu-HU" sz="3300" dirty="0" smtClean="0">
                <a:latin typeface="+mj-lt"/>
              </a:rPr>
              <a:t>Köszönöm a figyelmet!</a:t>
            </a:r>
            <a:endParaRPr lang="hu-HU" sz="3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12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latin typeface="+mj-lt"/>
              </a:rPr>
              <a:t>Gyengülő európai konjunktúra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/>
            </a:r>
            <a:br>
              <a:rPr lang="hu-HU" dirty="0" smtClean="0">
                <a:latin typeface="+mj-lt"/>
              </a:rPr>
            </a:br>
            <a:r>
              <a:rPr lang="hu-HU" dirty="0" smtClean="0">
                <a:latin typeface="+mj-lt"/>
              </a:rPr>
              <a:t>Forrás: </a:t>
            </a:r>
            <a:r>
              <a:rPr lang="hu-HU" dirty="0" err="1" smtClean="0">
                <a:latin typeface="+mj-lt"/>
              </a:rPr>
              <a:t>CEPR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Eurostat</a:t>
            </a:r>
            <a:endParaRPr lang="hu-H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19675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2060"/>
                </a:solidFill>
                <a:latin typeface="+mj-lt"/>
              </a:rPr>
              <a:t>Eurocoin</a:t>
            </a:r>
            <a:r>
              <a:rPr lang="hu-HU" dirty="0" smtClean="0">
                <a:solidFill>
                  <a:srgbClr val="002060"/>
                </a:solidFill>
                <a:latin typeface="+mj-lt"/>
              </a:rPr>
              <a:t> indikátor alakulása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04710" cy="47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3100" dirty="0" smtClean="0">
                <a:latin typeface="+mj-lt"/>
              </a:rPr>
              <a:t>Változatlanul visszafogott külső inflációs nyomás</a:t>
            </a:r>
            <a:endParaRPr lang="hu-HU" sz="1600" dirty="0">
              <a:latin typeface="+mj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0"/>
          </p:nvPr>
        </p:nvSpPr>
        <p:spPr>
          <a:xfrm>
            <a:off x="683568" y="1196752"/>
            <a:ext cx="7886700" cy="36003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Feldolgozott termékek nemzetközi áralakulása (éves változás)</a:t>
            </a:r>
          </a:p>
          <a:p>
            <a:pPr algn="ctr"/>
            <a:endParaRPr lang="hu-H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</a:t>
            </a:r>
            <a:r>
              <a:rPr lang="hu-HU" dirty="0" err="1" smtClean="0">
                <a:latin typeface="+mj-lt"/>
              </a:rPr>
              <a:t>CPB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Eurostat</a:t>
            </a:r>
            <a:endParaRPr lang="hu-HU" dirty="0">
              <a:latin typeface="+mj-lt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37348"/>
            <a:ext cx="7189798" cy="469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944744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Folytatódhat a hazai növekedés</a:t>
            </a:r>
            <a:endParaRPr lang="hu-HU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96752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Havi termelési indikátorok*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és a GDP éves változása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1196752"/>
            <a:ext cx="42839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+mj-lt"/>
              </a:rPr>
              <a:t>A növekedés alapfolyamatait jelző mutató és a GDP negyedéves változása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96335"/>
            <a:ext cx="4355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accent5"/>
                </a:solidFill>
                <a:latin typeface="+mj-lt"/>
              </a:rPr>
              <a:t>* Ipari, építőipari termelés és kiskereskedelmi forgalom éves változásának súlyozott átlaga.</a:t>
            </a:r>
            <a:endParaRPr lang="hu-HU" sz="1100" dirty="0" err="1" smtClean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43788" y="6356350"/>
            <a:ext cx="1700212" cy="50165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KSH, MNB</a:t>
            </a:r>
            <a:endParaRPr lang="hu-HU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9604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423" y="1772816"/>
            <a:ext cx="4064366" cy="476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Beruházási ráta: közel kerültünk a V3 átlagához</a:t>
            </a:r>
            <a:endParaRPr lang="hu-HU" sz="2800" dirty="0">
              <a:latin typeface="+mj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683568" y="1268761"/>
            <a:ext cx="7886700" cy="432048"/>
          </a:xfrm>
        </p:spPr>
        <p:txBody>
          <a:bodyPr>
            <a:normAutofit/>
          </a:bodyPr>
          <a:lstStyle/>
          <a:p>
            <a:pPr algn="ctr"/>
            <a:r>
              <a:rPr lang="hu-HU" sz="2200" dirty="0" smtClean="0">
                <a:solidFill>
                  <a:srgbClr val="002060"/>
                </a:solidFill>
                <a:latin typeface="+mj-lt"/>
              </a:rPr>
              <a:t>Beruházási ráta nemzetközi alakulása (GDP arányában)</a:t>
            </a:r>
            <a:endParaRPr lang="hu-HU" sz="2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72200" y="6309320"/>
            <a:ext cx="2771800" cy="404664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Forrás: </a:t>
            </a:r>
            <a:r>
              <a:rPr lang="hu-HU" dirty="0" err="1" smtClean="0">
                <a:latin typeface="+mj-lt"/>
              </a:rPr>
              <a:t>Eurostat</a:t>
            </a:r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* Csehország, Szlovákia, Lengyelország</a:t>
            </a:r>
            <a:endParaRPr lang="hu-HU" dirty="0">
              <a:latin typeface="+mj-lt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680183"/>
            <a:ext cx="6967518" cy="45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8640"/>
            <a:ext cx="7740472" cy="7505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latin typeface="+mj-lt"/>
              </a:rPr>
              <a:t>A munkapiac laza, bár a korábbiaknál kevésbé</a:t>
            </a:r>
            <a:br>
              <a:rPr lang="hu-HU" sz="2800" dirty="0" smtClean="0">
                <a:latin typeface="+mj-lt"/>
              </a:rPr>
            </a:br>
            <a:endParaRPr lang="hu-HU" sz="14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latin typeface="+mj-lt"/>
              </a:rPr>
              <a:t>Magyar Nemzeti Bank</a:t>
            </a:r>
            <a:endParaRPr lang="hu-HU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 Forrás: </a:t>
            </a:r>
            <a:r>
              <a:rPr lang="hu-HU" dirty="0" err="1" smtClean="0">
                <a:latin typeface="+mj-lt"/>
              </a:rPr>
              <a:t>NFSZ</a:t>
            </a:r>
            <a:endParaRPr lang="hu-H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1967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2060"/>
                </a:solidFill>
                <a:latin typeface="+mj-lt"/>
              </a:rPr>
              <a:t>Beveridge-görbe</a:t>
            </a:r>
            <a:endParaRPr lang="hu-HU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66084"/>
            <a:ext cx="7234761" cy="464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wn Arrow 2"/>
          <p:cNvSpPr/>
          <p:nvPr/>
        </p:nvSpPr>
        <p:spPr>
          <a:xfrm rot="7447416">
            <a:off x="4910818" y="3158118"/>
            <a:ext cx="576064" cy="1008112"/>
          </a:xfrm>
          <a:prstGeom prst="downArrow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latin typeface="+mj-lt"/>
              </a:rPr>
              <a:t>Várakozásainknak megfelelő mérsékelt bérdinamika</a:t>
            </a:r>
            <a:endParaRPr lang="hu-HU" sz="28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27584" y="1196753"/>
            <a:ext cx="7886700" cy="360039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>
                <a:solidFill>
                  <a:srgbClr val="002060"/>
                </a:solidFill>
                <a:latin typeface="+mj-lt"/>
              </a:rPr>
              <a:t>Versenyszféra bérdinamikája (éves változás)</a:t>
            </a:r>
            <a:endParaRPr lang="hu-H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j-lt"/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Forrás:  KSH, MNB</a:t>
            </a:r>
            <a:endParaRPr lang="hu-HU" dirty="0">
              <a:latin typeface="+mj-lt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259718" cy="474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1205</TotalTime>
  <Words>971</Words>
  <Application>Microsoft Office PowerPoint</Application>
  <PresentationFormat>On-screen Show (4:3)</PresentationFormat>
  <Paragraphs>207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blank</vt:lpstr>
      <vt:lpstr>Makrogazdasági kilátások Inflációs jelentés, 2014. szeptember</vt:lpstr>
      <vt:lpstr>A beérkező adatok néhány ponton eltérnek a júniusi előrejelzéstől</vt:lpstr>
      <vt:lpstr>A beérkezett adatok értékelése</vt:lpstr>
      <vt:lpstr>Gyengülő európai konjunktúra</vt:lpstr>
      <vt:lpstr>Változatlanul visszafogott külső inflációs nyomás</vt:lpstr>
      <vt:lpstr>Folytatódhat a hazai növekedés</vt:lpstr>
      <vt:lpstr>Beruházási ráta: közel kerültünk a V3 átlagához</vt:lpstr>
      <vt:lpstr>A munkapiac laza, bár a korábbiaknál kevésbé </vt:lpstr>
      <vt:lpstr>Várakozásainknak megfelelő mérsékelt bérdinamika</vt:lpstr>
      <vt:lpstr>A jövedelmek emelkedése segítette a fogyasztás növekedését, a megtakarítási ráta magas maradt</vt:lpstr>
      <vt:lpstr>Az alapmutatók továbbra is  visszafogott inflációs környezetre utalnak</vt:lpstr>
      <vt:lpstr>A reálgazdaság változatlanul dezinflációs hatású</vt:lpstr>
      <vt:lpstr>A lakossági inflációs várakozások alacsony szinten stabilizálódtak</vt:lpstr>
      <vt:lpstr>Szeptemberi előrejelzésünk</vt:lpstr>
      <vt:lpstr>Milyen főbb dilemmákkal szembesültünk?</vt:lpstr>
      <vt:lpstr>Nemzetközi környezet: felvevőpiacaink növekedési kilátásai romlottak, inflációs nyomás alacsony</vt:lpstr>
      <vt:lpstr>Orosz-ukrán konfliktus az importkereslet csökkenésén keresztül negatívan hathat a hazai kivitel alakulására</vt:lpstr>
      <vt:lpstr>Az autóipari kapacitások növekvő kihasználtsága segítheti az exportpiaci részesedésünk növekedését</vt:lpstr>
      <vt:lpstr>Bankrendszer: a vállalati hitelállomány fokozatos javulása várható</vt:lpstr>
      <vt:lpstr>Költségvetés: költségvetési politika jövőre semleges</vt:lpstr>
      <vt:lpstr>Vállalatok: élénkülő kereslet várható</vt:lpstr>
      <vt:lpstr>A javuló reálgazdasági kilátások, a tovább oldódó hitelkínálati korlátok és az EU források emelik a beruházási rátát</vt:lpstr>
      <vt:lpstr>A laza munkapiaci kondíciók és a várakozások alkalmazkodása következtében a bérdinamika mérsékelt maradhat</vt:lpstr>
      <vt:lpstr>Háztartások: folytatódó adósságleépítés</vt:lpstr>
      <vt:lpstr>A fogyasztást a jövedelmek növekedése, Kúria döntése mellett az óvatossági motívumok oldódása is támogatja</vt:lpstr>
      <vt:lpstr>Kiegyensúlyozott szerkezetben folytatódhat a növekedés</vt:lpstr>
      <vt:lpstr>Szeptemberben bázishatások miatt enyhén negatív tartományba süllyedhet az infláció</vt:lpstr>
      <vt:lpstr>Az orosz embargóból eredően csak mérsékeltebb dezinflációs hatás várható</vt:lpstr>
      <vt:lpstr>A maginfláció dinamikája a belső kereslet élénkülésével párhuzamosan növekedhet</vt:lpstr>
      <vt:lpstr>Az infláció az előrejelzési horizont második felében kerülhet a cél közelébe</vt:lpstr>
      <vt:lpstr>Egyensúlyi pozíciónk magas szinten stabilizálódhat</vt:lpstr>
      <vt:lpstr>Összefoglaló tábla</vt:lpstr>
      <vt:lpstr>Inflációs előrejelzésünk érdemben nem változott</vt:lpstr>
      <vt:lpstr>Növekedési előrejelzésünk rövid távon magasabb</vt:lpstr>
      <vt:lpstr>Alternatív forgatókönyvek kockázati térképe</vt:lpstr>
      <vt:lpstr>Előrejelzésünk fő üzenetei</vt:lpstr>
      <vt:lpstr>PowerPoint Presentation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Makrogazdasági kilátások Inflációs jelentés, 2014. június</dc:title>
  <dc:creator>pellenyig</dc:creator>
  <cp:lastModifiedBy>Virág Barnabás</cp:lastModifiedBy>
  <cp:revision>147</cp:revision>
  <cp:lastPrinted>2014-09-24T16:48:30Z</cp:lastPrinted>
  <dcterms:created xsi:type="dcterms:W3CDTF">2014-06-24T11:13:19Z</dcterms:created>
  <dcterms:modified xsi:type="dcterms:W3CDTF">2014-09-25T05:59:48Z</dcterms:modified>
</cp:coreProperties>
</file>