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38"/>
  </p:notesMasterIdLst>
  <p:handoutMasterIdLst>
    <p:handoutMasterId r:id="rId39"/>
  </p:handoutMasterIdLst>
  <p:sldIdLst>
    <p:sldId id="260" r:id="rId2"/>
    <p:sldId id="263" r:id="rId3"/>
    <p:sldId id="264" r:id="rId4"/>
    <p:sldId id="268" r:id="rId5"/>
    <p:sldId id="269" r:id="rId6"/>
    <p:sldId id="270" r:id="rId7"/>
    <p:sldId id="271" r:id="rId8"/>
    <p:sldId id="272" r:id="rId9"/>
    <p:sldId id="325" r:id="rId10"/>
    <p:sldId id="274" r:id="rId11"/>
    <p:sldId id="276" r:id="rId12"/>
    <p:sldId id="277" r:id="rId13"/>
    <p:sldId id="320" r:id="rId14"/>
    <p:sldId id="278" r:id="rId15"/>
    <p:sldId id="266" r:id="rId16"/>
    <p:sldId id="324" r:id="rId17"/>
    <p:sldId id="302" r:id="rId18"/>
    <p:sldId id="283" r:id="rId19"/>
    <p:sldId id="284" r:id="rId20"/>
    <p:sldId id="319" r:id="rId21"/>
    <p:sldId id="303" r:id="rId22"/>
    <p:sldId id="304" r:id="rId23"/>
    <p:sldId id="321" r:id="rId24"/>
    <p:sldId id="322" r:id="rId25"/>
    <p:sldId id="306" r:id="rId26"/>
    <p:sldId id="307" r:id="rId27"/>
    <p:sldId id="308" r:id="rId28"/>
    <p:sldId id="323" r:id="rId29"/>
    <p:sldId id="309" r:id="rId30"/>
    <p:sldId id="318" r:id="rId31"/>
    <p:sldId id="310" r:id="rId32"/>
    <p:sldId id="311" r:id="rId33"/>
    <p:sldId id="312" r:id="rId34"/>
    <p:sldId id="317" r:id="rId35"/>
    <p:sldId id="314" r:id="rId36"/>
    <p:sldId id="326" r:id="rId3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52"/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90" autoAdjust="0"/>
  </p:normalViewPr>
  <p:slideViewPr>
    <p:cSldViewPr>
      <p:cViewPr>
        <p:scale>
          <a:sx n="70" d="100"/>
          <a:sy n="70" d="100"/>
        </p:scale>
        <p:origin x="-2820" y="-978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2014.06.26.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2014.06.26.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Makrogazdasági kilátások</a:t>
            </a:r>
            <a:br>
              <a:rPr lang="hu-HU" dirty="0" smtClean="0"/>
            </a:br>
            <a:r>
              <a:rPr lang="hu-HU" dirty="0" smtClean="0"/>
              <a:t>Inflációs jelentés, 2014. június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Magyar Nemzeti Bank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Pellényi Gábor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43300" y="63563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2014. június 26.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800" dirty="0" smtClean="0"/>
              <a:t>A fajlagos munkaköltség mérsékelt ütemben nőtt</a:t>
            </a:r>
            <a:r>
              <a:rPr lang="hu-HU" sz="3000" dirty="0" smtClean="0"/>
              <a:t/>
            </a:r>
            <a:br>
              <a:rPr lang="hu-HU" sz="3000" dirty="0" smtClean="0"/>
            </a:br>
            <a:r>
              <a:rPr lang="hu-HU" sz="1400" dirty="0" smtClean="0"/>
              <a:t>(a nominális bérek meghaladták a márciusi előrejelzést, lásd 3-3. keretes írás)</a:t>
            </a:r>
            <a:endParaRPr lang="hu-HU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76256" y="6356350"/>
            <a:ext cx="2267744" cy="501650"/>
          </a:xfrm>
        </p:spPr>
        <p:txBody>
          <a:bodyPr/>
          <a:lstStyle/>
          <a:p>
            <a:r>
              <a:rPr lang="hu-HU" dirty="0" smtClean="0"/>
              <a:t>Forrás: KSH alapján MNB számítás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126876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fajlagos bérköltség növekedése a versenyszférában (éves változás)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2104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A jövedelmek növekedése támogatta a fogyasztás bővülését, de a megtakarítási ráta magas maradt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660232" y="6356350"/>
            <a:ext cx="2483768" cy="501650"/>
          </a:xfrm>
        </p:spPr>
        <p:txBody>
          <a:bodyPr/>
          <a:lstStyle/>
          <a:p>
            <a:r>
              <a:rPr lang="hu-HU" dirty="0" smtClean="0"/>
              <a:t>Forrás: KSH, MNB</a:t>
            </a:r>
            <a:endParaRPr lang="hu-H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272" y="1628800"/>
            <a:ext cx="7172127" cy="468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15616" y="126876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lakossági jövedelmek, a fogyasztás és a megtakarítások alakulása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Kedvező költségsokkok, hatósági intézkedések és a gyenge kereslet együtt mérsékelték az inflációt</a:t>
            </a:r>
            <a:endParaRPr lang="hu-H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04248" y="6356350"/>
            <a:ext cx="2339752" cy="501650"/>
          </a:xfrm>
        </p:spPr>
        <p:txBody>
          <a:bodyPr/>
          <a:lstStyle/>
          <a:p>
            <a:r>
              <a:rPr lang="hu-HU" dirty="0" smtClean="0"/>
              <a:t>Forrás: KSH alapján MNB számítás</a:t>
            </a:r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68760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Az infláció </a:t>
            </a:r>
            <a:r>
              <a:rPr lang="hu-HU" dirty="0" err="1" smtClean="0">
                <a:solidFill>
                  <a:schemeClr val="bg2"/>
                </a:solidFill>
                <a:latin typeface="Calibri" pitchFamily="34" charset="0"/>
              </a:rPr>
              <a:t>dekompozíciója</a:t>
            </a:r>
            <a:endParaRPr lang="hu-HU" dirty="0" smtClean="0">
              <a:solidFill>
                <a:schemeClr val="bg2"/>
              </a:solidFill>
              <a:latin typeface="Calibri" pitchFamily="34" charset="0"/>
            </a:endParaRP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(éves változás)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1268760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Az inflációs alapmutatók alakulása</a:t>
            </a: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(éves változás)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A reálgazdaság dezinflációs hatású</a:t>
            </a:r>
            <a:endParaRPr lang="hu-H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12160" y="6356350"/>
            <a:ext cx="3131840" cy="501650"/>
          </a:xfrm>
        </p:spPr>
        <p:txBody>
          <a:bodyPr/>
          <a:lstStyle/>
          <a:p>
            <a:r>
              <a:rPr lang="hu-HU" dirty="0" smtClean="0"/>
              <a:t>* Standardizált, 3 negyedéves mozgóátlag. </a:t>
            </a:r>
            <a:br>
              <a:rPr lang="hu-HU" dirty="0" smtClean="0"/>
            </a:br>
            <a:r>
              <a:rPr lang="hu-HU" dirty="0" smtClean="0"/>
              <a:t>Forrás: Európai Bizottság, MNB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268760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Kibocsátási rés mutatók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6016" y="1196752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Kereslet mint a termelést leginkább korlátozó tényező vállalati felmérések szerint*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Tovább mérséklődtek az inflációs várakozások, </a:t>
            </a:r>
            <a:br>
              <a:rPr lang="hu-HU" sz="2800" dirty="0" smtClean="0"/>
            </a:br>
            <a:r>
              <a:rPr lang="hu-HU" sz="2800" dirty="0" smtClean="0"/>
              <a:t>a középtávú céllal összhangban lévő szintre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99992" y="6356350"/>
            <a:ext cx="4644008" cy="501650"/>
          </a:xfrm>
        </p:spPr>
        <p:txBody>
          <a:bodyPr/>
          <a:lstStyle/>
          <a:p>
            <a:r>
              <a:rPr lang="hu-HU" dirty="0" smtClean="0"/>
              <a:t>* A sáv a kvalitatív felmérés számszerűsítésének bizonytalanságát jelzi.</a:t>
            </a:r>
            <a:br>
              <a:rPr lang="hu-HU" dirty="0" smtClean="0"/>
            </a:br>
            <a:r>
              <a:rPr lang="hu-HU" dirty="0" smtClean="0"/>
              <a:t>Forrás: KSH, Európai Bizottság alapján MNB számítás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119675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lakosság által 12 hónap múlva várt infláció</a:t>
            </a: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(az ESI felmérés alapján)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2104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Júniusi előrejelzésünk</a:t>
            </a:r>
            <a:endParaRPr lang="hu-HU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Nemzetközi környezet:</a:t>
            </a:r>
            <a:r>
              <a:rPr lang="hu-HU" sz="2800" dirty="0" smtClean="0"/>
              <a:t> fokozatosan élénkülő konjunktúra, tartósan alacsony infláció</a:t>
            </a:r>
            <a:endParaRPr lang="hu-HU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/>
              <a:t>Forrás: </a:t>
            </a:r>
            <a:r>
              <a:rPr lang="hu-HU" dirty="0" err="1" smtClean="0"/>
              <a:t>Bloomberg</a:t>
            </a:r>
            <a:r>
              <a:rPr lang="hu-HU" dirty="0" smtClean="0"/>
              <a:t>, IMF</a:t>
            </a:r>
            <a:endParaRPr lang="hu-H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1340768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Infláció és kibocsátási rés az </a:t>
            </a:r>
            <a:r>
              <a:rPr lang="hu-HU" dirty="0" err="1" smtClean="0">
                <a:solidFill>
                  <a:schemeClr val="bg2"/>
                </a:solidFill>
                <a:latin typeface="Calibri" pitchFamily="34" charset="0"/>
              </a:rPr>
              <a:t>eurozónában</a:t>
            </a:r>
            <a:endParaRPr lang="hu-HU" dirty="0" smtClean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1700808"/>
            <a:ext cx="43529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860032" y="1340768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</a:t>
            </a:r>
            <a:r>
              <a:rPr lang="hu-HU" dirty="0" err="1" smtClean="0">
                <a:solidFill>
                  <a:schemeClr val="bg2"/>
                </a:solidFill>
                <a:latin typeface="Calibri" pitchFamily="34" charset="0"/>
              </a:rPr>
              <a:t>Brent</a:t>
            </a:r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 kőolaj határidős ára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87824" y="2132856"/>
            <a:ext cx="0" cy="3168352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524328" y="2204864"/>
            <a:ext cx="0" cy="3168352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5" y="1628800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800" dirty="0" smtClean="0"/>
              <a:t>Az exportszektor teljesítménye tovább javulhat</a:t>
            </a:r>
            <a:br>
              <a:rPr lang="hu-HU" sz="2800" dirty="0" smtClean="0"/>
            </a:br>
            <a:r>
              <a:rPr lang="hu-HU" sz="1400" dirty="0" smtClean="0"/>
              <a:t>(a szolgáltatásexport szerepét a 3-2. keretes írás mutatja be)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/>
              <a:t>Forrás: KSH, MNB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340768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Exportpiaci részesedésünk </a:t>
            </a: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alakulása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1268760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Az áru- és szolgáltatásegyenleg alakulása</a:t>
            </a: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(a GDP arányában)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flipV="1">
            <a:off x="3419872" y="2060848"/>
            <a:ext cx="0" cy="2952328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0000"/>
            <a:ext cx="8172400" cy="944744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Bankrendszer:</a:t>
            </a:r>
            <a:r>
              <a:rPr lang="hu-HU" sz="2800" dirty="0" smtClean="0"/>
              <a:t> javuló ár- és nem árjellegű feltételek</a:t>
            </a:r>
            <a:br>
              <a:rPr lang="hu-HU" sz="2800" dirty="0" smtClean="0"/>
            </a:br>
            <a:r>
              <a:rPr lang="hu-HU" sz="2800" dirty="0" smtClean="0"/>
              <a:t>(devizahiteles intézkedésekkel nem számoltunk)</a:t>
            </a:r>
            <a:endParaRPr lang="hu-H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/>
              <a:t>Forrás: MNB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340768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Banki hitelkondíciók várt alakulása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5" y="1628800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1520" y="13407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Banki forintkamatok alakulása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43808" y="5733256"/>
            <a:ext cx="1728192" cy="233619"/>
          </a:xfrm>
          <a:prstGeom prst="rect">
            <a:avLst/>
          </a:prstGeom>
          <a:noFill/>
        </p:spPr>
        <p:txBody>
          <a:bodyPr wrap="square" lIns="0" tIns="10800" rIns="0" bIns="0" rtlCol="0">
            <a:spAutoFit/>
          </a:bodyPr>
          <a:lstStyle/>
          <a:p>
            <a:r>
              <a:rPr lang="hu-HU" sz="1300" dirty="0" smtClean="0">
                <a:latin typeface="+mj-lt"/>
              </a:rPr>
              <a:t>(</a:t>
            </a:r>
            <a:r>
              <a:rPr lang="hu-HU" sz="1400" dirty="0" smtClean="0">
                <a:latin typeface="+mj-lt"/>
              </a:rPr>
              <a:t>jobb tengely)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8640"/>
            <a:ext cx="7485331" cy="9361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/>
              <a:t>Költségvetés:</a:t>
            </a:r>
            <a:r>
              <a:rPr lang="hu-HU" sz="2800" dirty="0" smtClean="0"/>
              <a:t> idén enyhe keresletélénkítés</a:t>
            </a:r>
            <a:r>
              <a:rPr lang="hu-HU" sz="100" dirty="0" smtClean="0"/>
              <a:t/>
            </a:r>
            <a:br>
              <a:rPr lang="hu-HU" sz="100" dirty="0" smtClean="0"/>
            </a:br>
            <a:r>
              <a:rPr lang="hu-HU" sz="1400" dirty="0" smtClean="0"/>
              <a:t>(az EU források felhasználását az 5-1. keretes írás mutatja be)</a:t>
            </a:r>
            <a:endParaRPr lang="hu-HU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/>
              <a:t>Forrás: MNB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26876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fiskális impulzus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1700808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967536" y="126876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Az EU-tól érkező források felhasználása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707904" y="1988840"/>
            <a:ext cx="0" cy="3168352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84488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A beérkező adatok több ponton eltértek márciusi előrejelzésünktől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Content Placeholder 12"/>
          <p:cNvGraphicFramePr>
            <a:graphicFrameLocks noGrp="1"/>
          </p:cNvGraphicFramePr>
          <p:nvPr>
            <p:ph idx="1"/>
          </p:nvPr>
        </p:nvGraphicFramePr>
        <p:xfrm>
          <a:off x="650875" y="1268413"/>
          <a:ext cx="7809558" cy="4896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4779"/>
                <a:gridCol w="3904779"/>
              </a:tblGrid>
              <a:tr h="383975"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KÜLSŐ KÖRNYEZET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Fokozatos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élénkülés felvevőpiacainkon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Átmeneti</a:t>
                      </a:r>
                      <a:r>
                        <a:rPr lang="hu-HU" sz="1600" b="0" i="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lassulás, de folytatódó növekedés</a:t>
                      </a:r>
                      <a:endParaRPr lang="hu-HU" sz="1600" b="0" i="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Alacsony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importált infláció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1" i="1" dirty="0" smtClean="0">
                          <a:solidFill>
                            <a:schemeClr val="accent5"/>
                          </a:solidFill>
                          <a:latin typeface="Calibri" pitchFamily="34" charset="0"/>
                          <a:sym typeface="Wingdings"/>
                        </a:rPr>
                        <a:t>A vártnál alacsonyabb importált infláció</a:t>
                      </a:r>
                      <a:endParaRPr lang="hu-HU" sz="1600" b="1" i="1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/>
                </a:tc>
              </a:tr>
              <a:tr h="609913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Stabilizálódó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pénzpiaci környezet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b="1" i="1" kern="120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Kockázati mutatóink</a:t>
                      </a:r>
                      <a:r>
                        <a:rPr lang="hu-HU" sz="1600" b="1" i="1" kern="12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i="1" kern="120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javultak, </a:t>
                      </a:r>
                    </a:p>
                    <a:p>
                      <a:pPr marL="0" algn="l" defTabSz="685800" rtl="0" eaLnBrk="1" latinLnBrk="0" hangingPunct="1"/>
                      <a:r>
                        <a:rPr lang="hu-HU" sz="1600" b="1" i="1" kern="120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az árfolyam erősödött</a:t>
                      </a:r>
                      <a:endParaRPr lang="hu-HU" sz="1600" b="1" i="1" kern="1200" dirty="0">
                        <a:solidFill>
                          <a:schemeClr val="accent5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4879" marR="84879" anchor="ctr"/>
                </a:tc>
              </a:tr>
              <a:tr h="393066"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REÁLGAZDASÁG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Erősödő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gazdasági növekedés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1" i="1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A vártnál gyorsabb növekedés</a:t>
                      </a:r>
                      <a:endParaRPr lang="hu-HU" sz="1600" b="1" i="1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A belső kereslet is élénkül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1" i="1" dirty="0" smtClean="0">
                          <a:solidFill>
                            <a:schemeClr val="accent5"/>
                          </a:solidFill>
                          <a:latin typeface="Calibri" pitchFamily="34" charset="0"/>
                          <a:sym typeface="Wingdings"/>
                        </a:rPr>
                        <a:t>Élénkülő beruházás</a:t>
                      </a:r>
                      <a:r>
                        <a:rPr lang="hu-HU" sz="1600" b="1" i="1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  <a:sym typeface="Wingdings"/>
                        </a:rPr>
                        <a:t> és fogyasztás</a:t>
                      </a:r>
                      <a:endParaRPr lang="hu-HU" sz="1600" b="1" i="1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A konjunktúrával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élénkülő foglalkoztatás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1" i="1" dirty="0" smtClean="0">
                          <a:solidFill>
                            <a:schemeClr val="accent5"/>
                          </a:solidFill>
                          <a:latin typeface="Calibri" pitchFamily="34" charset="0"/>
                          <a:sym typeface="Wingdings"/>
                        </a:rPr>
                        <a:t>Kiugró</a:t>
                      </a:r>
                      <a:r>
                        <a:rPr lang="hu-HU" sz="1600" b="1" i="1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  <a:sym typeface="Wingdings"/>
                        </a:rPr>
                        <a:t> létszámbővülés az első negyedévben</a:t>
                      </a:r>
                      <a:endParaRPr lang="hu-HU" sz="1600" b="1" i="1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/>
                </a:tc>
              </a:tr>
              <a:tr h="373238"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NOMINÁLIS FOLYAMATOK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Dezinflációs keresleti környezet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b="1" i="1" kern="120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 kibocsátási rés nyitottabb</a:t>
                      </a: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Visszafogott bérezés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b="1" i="1" kern="120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Mérsékelt, de a vártnál magasabb bérezés</a:t>
                      </a: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Cél alatti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infláció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b="1" i="1" kern="120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Alacsonyabb inflációs pálya</a:t>
                      </a: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Mérsékelt adószűrt maginfláció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b="1" i="1" kern="120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Mérsékeltebb alapfolyamatok</a:t>
                      </a:r>
                    </a:p>
                  </a:txBody>
                  <a:tcPr marL="84879" marR="8487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9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/>
              <a:t>Vállalatok:</a:t>
            </a:r>
            <a:r>
              <a:rPr lang="hu-HU" sz="2800" dirty="0" smtClean="0"/>
              <a:t> élénkülő kereslet, csökkenő adósságteher</a:t>
            </a:r>
            <a:br>
              <a:rPr lang="hu-HU" sz="2800" dirty="0" smtClean="0"/>
            </a:br>
            <a:r>
              <a:rPr lang="hu-HU" sz="1400" dirty="0" smtClean="0"/>
              <a:t>(a jövedelmezőség mérésének bizonytalanságait mutatja be az 1-3. keretes írás)</a:t>
            </a:r>
            <a:endParaRPr lang="hu-HU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36096" y="6381328"/>
            <a:ext cx="3707904" cy="476672"/>
          </a:xfrm>
        </p:spPr>
        <p:txBody>
          <a:bodyPr/>
          <a:lstStyle/>
          <a:p>
            <a:r>
              <a:rPr lang="hu-HU" dirty="0" smtClean="0"/>
              <a:t>** Nem részvény értékpapírok, hitelek, kereskedelmi hitelek.</a:t>
            </a:r>
            <a:br>
              <a:rPr lang="hu-HU" dirty="0" smtClean="0"/>
            </a:br>
            <a:r>
              <a:rPr lang="hu-HU" dirty="0" smtClean="0"/>
              <a:t>Forrás: KSH, MNB</a:t>
            </a:r>
            <a:endParaRPr lang="hu-H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788024" y="1196752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nem pénzügyi vállalatok adóssága** és kamatterhe a hozzáadott érték arányában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79512" y="1196752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Termelési és foglalkoztatási várakozások a versenyszféra vállalatai körében*</a:t>
            </a:r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0" y="6381328"/>
            <a:ext cx="493204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Az ágazati indikátorok a hozzáadott értékből vett</a:t>
            </a:r>
            <a:r>
              <a:rPr kumimoji="0" lang="hu-HU" sz="11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súlyokkal </a:t>
            </a:r>
            <a:r>
              <a:rPr kumimoji="0" lang="hu-HU" sz="11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aggregálva</a:t>
            </a:r>
            <a:r>
              <a:rPr kumimoji="0" lang="hu-HU" sz="11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kumimoji="0" lang="hu-HU" sz="11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1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historikus átlagtól vett eltérések. 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Európai Bizottság</a:t>
            </a:r>
            <a:r>
              <a:rPr kumimoji="0" lang="hu-HU" sz="11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alapján MNB számítás</a:t>
            </a: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5" y="1916832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0000"/>
            <a:ext cx="8100392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A javuló konjunktúra, a csökkenő forrásköltségek és az EU források élénkítik a beruházásokat</a:t>
            </a:r>
            <a:endParaRPr lang="hu-H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24128" y="6356350"/>
            <a:ext cx="3419872" cy="501650"/>
          </a:xfrm>
        </p:spPr>
        <p:txBody>
          <a:bodyPr/>
          <a:lstStyle/>
          <a:p>
            <a:r>
              <a:rPr lang="hu-HU" dirty="0" smtClean="0"/>
              <a:t>* 2009-ben nem készült felmérés. </a:t>
            </a:r>
            <a:br>
              <a:rPr lang="hu-HU" dirty="0" smtClean="0"/>
            </a:br>
            <a:r>
              <a:rPr lang="hu-HU" dirty="0" smtClean="0"/>
              <a:t>Forrás: Európai Bizottság, KSH, MNB számítás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268760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beruházási ráta alakulása</a:t>
            </a: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(a GDP arányában)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1268760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Feldolgozóipari beruházásokat befolyásoló tényezők az ESI felmérés alapján*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A munkakereslet bővül, de a laza munkapiac és a várakozások alkalmazkodása fegyelmezi a bérezést</a:t>
            </a:r>
            <a:endParaRPr lang="hu-H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44208" y="6356350"/>
            <a:ext cx="2699792" cy="501650"/>
          </a:xfrm>
        </p:spPr>
        <p:txBody>
          <a:bodyPr/>
          <a:lstStyle/>
          <a:p>
            <a:r>
              <a:rPr lang="hu-HU" dirty="0" smtClean="0"/>
              <a:t>Forrás: KSH alapján MNB számítás</a:t>
            </a:r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134076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versenyszféra termelékenységének és munkaköltségének változása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2104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Háztartások:</a:t>
            </a:r>
            <a:r>
              <a:rPr lang="hu-HU" sz="2800" dirty="0" smtClean="0"/>
              <a:t> javuló jövedelmi kilátások, </a:t>
            </a:r>
            <a:br>
              <a:rPr lang="hu-HU" sz="2800" dirty="0" smtClean="0"/>
            </a:br>
            <a:r>
              <a:rPr lang="hu-HU" sz="2800" dirty="0" smtClean="0"/>
              <a:t>magas, de csökkenő adósságszint</a:t>
            </a:r>
            <a:endParaRPr lang="hu-H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16016" y="6381328"/>
            <a:ext cx="4427984" cy="476672"/>
          </a:xfrm>
        </p:spPr>
        <p:txBody>
          <a:bodyPr/>
          <a:lstStyle/>
          <a:p>
            <a:r>
              <a:rPr lang="hu-HU" dirty="0" smtClean="0"/>
              <a:t>* A nettó pénzügyi vagyont korrigáltuk a 2011. I. negyedévi magán-nyugdíjpénztári vagyonátadással. Forrás: Európai Bizottság, MNB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1196752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háztartások pénzügyi vagyona</a:t>
            </a: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(a rendelkezésre álló jövedelem arányában)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196752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Lakossági jövedelmi és munkanélküliségi várakozások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1628800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3338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A fogyasztást a jövedelem-növekedés mellett az óvatossági motívumok oldódása is támogatja</a:t>
            </a:r>
            <a:endParaRPr lang="hu-H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/>
              <a:t>Forrás: KSH, MNB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96752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háztartások jövedelmének és fogyasztásának éves változása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1196752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megtakarítási  ráta és a </a:t>
            </a: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munkanélküliség alakulása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1700808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800" dirty="0" smtClean="0"/>
              <a:t>A lakossági beruházások mérsékelten bővülhetnek</a:t>
            </a:r>
            <a:br>
              <a:rPr lang="hu-HU" sz="2800" dirty="0" smtClean="0"/>
            </a:br>
            <a:r>
              <a:rPr lang="hu-HU" sz="1400" dirty="0" smtClean="0"/>
              <a:t>(a lakáspiac középtávú kilátásait az 1-2. keretes írás elemzi)</a:t>
            </a:r>
            <a:endParaRPr lang="hu-HU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4679504" y="148478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Lakásárak alakulása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34076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Lakásépítések és </a:t>
            </a: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lakossági beruházások alakulása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1916832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/>
              <a:t>Forrás: FHB, KSH, MNB</a:t>
            </a:r>
            <a:endParaRPr lang="hu-HU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275856" y="2060848"/>
            <a:ext cx="0" cy="3096344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Kiegyensúlyozott szerkezetű növekedés</a:t>
            </a:r>
            <a:endParaRPr lang="hu-H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/>
              <a:t>Forrás: KSH, MNB</a:t>
            </a:r>
            <a:endParaRPr lang="hu-H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12687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GDP növekedés szerkezete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9504" y="119675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GDP negyedéves dinamikája</a:t>
            </a: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(szezonálisan igazított adatok)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68344" y="1916832"/>
            <a:ext cx="0" cy="3600400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Az infláció az előrejelzési horizont végére alakul a céllal összhangban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/>
              <a:t>Forrás: KSH, MNB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12687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Az infláció alakulása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91152" cy="480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flipV="1">
            <a:off x="5868144" y="1916832"/>
            <a:ext cx="0" cy="2952328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u-HU" sz="3100" dirty="0" smtClean="0"/>
              <a:t>Rövid távon bázishatások okozhatnak negatív inflációt</a:t>
            </a:r>
            <a:br>
              <a:rPr lang="hu-HU" sz="3100" dirty="0" smtClean="0"/>
            </a:br>
            <a:r>
              <a:rPr lang="hu-HU" sz="1600" dirty="0" smtClean="0"/>
              <a:t>(a bázishatások szerepét az 1-1. keretes írás mutatja be)</a:t>
            </a:r>
            <a:endParaRPr lang="hu-HU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/>
              <a:t>Forrás: KSH, MNB</a:t>
            </a:r>
            <a:endParaRPr lang="hu-H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128792" cy="462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11760" y="13407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Rövid távú inflációs előrejelzésünk lefutása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Az adószűrt maginfláció az élénkülő kereslettel párhuzamosan emelkedik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1979712" y="119675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Az adószűrt maginfláció és a kibocsátási rés alakulása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1818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beérkezett adatok értékelése</a:t>
            </a:r>
            <a:endParaRPr lang="hu-H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rmAutofit/>
          </a:bodyPr>
          <a:lstStyle/>
          <a:p>
            <a:r>
              <a:rPr lang="hu-HU" sz="2800" dirty="0" smtClean="0"/>
              <a:t>Egyensúlyi pozíciónk kedvező maradhat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Forrás: KSH, MNB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126876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Külső egyensúly, lakossági és állami finanszírozási képesség </a:t>
            </a: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(a GDP arányában)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7246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rmAutofit/>
          </a:bodyPr>
          <a:lstStyle/>
          <a:p>
            <a:r>
              <a:rPr lang="hu-HU" sz="2800" dirty="0" smtClean="0"/>
              <a:t>Összefoglaló tábla</a:t>
            </a:r>
            <a:endParaRPr lang="hu-HU" sz="2800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88054" cy="428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Inflációs előrejelzésünket érdemben csökkentettük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268760"/>
            <a:ext cx="3966067" cy="496855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Fő tényezők:</a:t>
            </a:r>
          </a:p>
          <a:p>
            <a:r>
              <a:rPr lang="hu-HU" sz="2000" dirty="0" smtClean="0"/>
              <a:t>Erősebb dezinflációs hatások a világgazdaság felől</a:t>
            </a:r>
          </a:p>
          <a:p>
            <a:r>
              <a:rPr lang="hu-HU" sz="2000" dirty="0" smtClean="0"/>
              <a:t>Március óta erősödött az árfolyam</a:t>
            </a:r>
            <a:endParaRPr lang="hu-H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179512" y="126876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Inflációs előrejelzésünk változása a</a:t>
            </a: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márciusi előrejelzéshez képest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Növekedési előrejelzésünk rövid távon </a:t>
            </a:r>
            <a:br>
              <a:rPr lang="hu-HU" sz="2800" dirty="0" smtClean="0"/>
            </a:br>
            <a:r>
              <a:rPr lang="hu-HU" sz="2800" dirty="0" smtClean="0"/>
              <a:t>jelentősen emelkedett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268760"/>
            <a:ext cx="3966067" cy="496855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Fő tényezők:</a:t>
            </a:r>
          </a:p>
          <a:p>
            <a:r>
              <a:rPr lang="hu-HU" sz="2000" dirty="0" smtClean="0"/>
              <a:t>Kedvezőbb jövedelmi folyamatok miatt magasabb fogyasztás</a:t>
            </a:r>
            <a:endParaRPr lang="hu-HU" sz="2400" dirty="0"/>
          </a:p>
          <a:p>
            <a:r>
              <a:rPr lang="hu-HU" sz="2000" dirty="0" smtClean="0"/>
              <a:t>Élénkebb konjunktúra és gyorsabb EU forrásfelhasználás miatt magasabb beruházási aktivitás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179512" y="126876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Növekedési előrejelzésünk változása a</a:t>
            </a: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márciusi előrejelzéshez képest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333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Alternatív forgatókönyvek kockázati térképe</a:t>
            </a:r>
            <a:endParaRPr lang="hu-HU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412775"/>
            <a:ext cx="7288131" cy="456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Előrejelzésünk fő üzenetei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8169105" cy="496855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gazdasági növekedés kiegyensúlyozott szerkezetben folytatódik</a:t>
            </a:r>
          </a:p>
          <a:p>
            <a:endParaRPr lang="hu-HU" sz="2400" dirty="0" smtClean="0"/>
          </a:p>
          <a:p>
            <a:r>
              <a:rPr lang="hu-HU" sz="2400" dirty="0" smtClean="0"/>
              <a:t>A kibocsátás fokozatosan zárkózik fel potenciális szintjéhez, de a reálgazdaság végig dezinflációs hatású</a:t>
            </a:r>
          </a:p>
          <a:p>
            <a:endParaRPr lang="hu-HU" sz="2400" dirty="0" smtClean="0"/>
          </a:p>
          <a:p>
            <a:r>
              <a:rPr lang="hu-HU" sz="2400" dirty="0" smtClean="0"/>
              <a:t>Az infláció a kereslet élénkülésével és az idei átmeneti hatások kiesésével emelkedik a cél közelébe</a:t>
            </a:r>
          </a:p>
          <a:p>
            <a:endParaRPr lang="hu-HU" sz="2400" dirty="0" smtClean="0"/>
          </a:p>
          <a:p>
            <a:r>
              <a:rPr lang="hu-HU" sz="2400" dirty="0" smtClean="0"/>
              <a:t>Az inflációs cél tartósan laza monetáris kondíciókkal elérhető</a:t>
            </a:r>
          </a:p>
          <a:p>
            <a:endParaRPr lang="hu-HU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Átmeneti gyengélkedés az I. negyedévi </a:t>
            </a:r>
            <a:br>
              <a:rPr lang="hu-HU" sz="2800" dirty="0" smtClean="0"/>
            </a:br>
            <a:r>
              <a:rPr lang="hu-HU" sz="2800" dirty="0" smtClean="0"/>
              <a:t>nemzetközi konjunktúrában</a:t>
            </a:r>
            <a:endParaRPr lang="hu-H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92080" y="6356350"/>
            <a:ext cx="3851920" cy="501650"/>
          </a:xfrm>
        </p:spPr>
        <p:txBody>
          <a:bodyPr/>
          <a:lstStyle/>
          <a:p>
            <a:r>
              <a:rPr lang="hu-HU" dirty="0" smtClean="0"/>
              <a:t>* A magyar exportból számított részesedésekkel súlyozva.</a:t>
            </a:r>
            <a:br>
              <a:rPr lang="hu-HU" dirty="0" smtClean="0"/>
            </a:br>
            <a:r>
              <a:rPr lang="hu-HU" dirty="0" smtClean="0"/>
              <a:t>Forrás: </a:t>
            </a:r>
            <a:r>
              <a:rPr lang="hu-HU" dirty="0" err="1" smtClean="0"/>
              <a:t>CPB</a:t>
            </a:r>
            <a:r>
              <a:rPr lang="hu-HU" dirty="0" smtClean="0"/>
              <a:t>, OECD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34076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Világkereskedelem, globális  ipari termelés és az OECD </a:t>
            </a:r>
            <a:r>
              <a:rPr lang="hu-HU" dirty="0" err="1" smtClean="0">
                <a:solidFill>
                  <a:schemeClr val="bg2"/>
                </a:solidFill>
                <a:latin typeface="Calibri" pitchFamily="34" charset="0"/>
              </a:rPr>
              <a:t>Composite</a:t>
            </a:r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Calibri" pitchFamily="34" charset="0"/>
              </a:rPr>
              <a:t>Leading</a:t>
            </a:r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Calibri" pitchFamily="34" charset="0"/>
              </a:rPr>
              <a:t>Indicator</a:t>
            </a:r>
            <a:endParaRPr lang="hu-HU" dirty="0" smtClean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057797" cy="461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u-HU" sz="3100" dirty="0" smtClean="0"/>
              <a:t>Visszafogott árnyomás a világpiac felől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1600" dirty="0" smtClean="0"/>
              <a:t>(részletek a 6.1. fejezetben és a 3-1. keretes írásban)</a:t>
            </a:r>
            <a:endParaRPr lang="hu-HU" sz="16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0875" y="1536643"/>
            <a:ext cx="7886700" cy="443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/>
              <a:t>Forrás: </a:t>
            </a:r>
            <a:r>
              <a:rPr lang="hu-HU" dirty="0" err="1" smtClean="0"/>
              <a:t>CPB</a:t>
            </a:r>
            <a:r>
              <a:rPr lang="hu-HU" dirty="0" smtClean="0"/>
              <a:t>, </a:t>
            </a:r>
            <a:r>
              <a:rPr lang="hu-HU" dirty="0" err="1" smtClean="0"/>
              <a:t>Eurostat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Feldolgozott termékek nemzetközi áralakulása (éves változás)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650" y="1772816"/>
            <a:ext cx="43243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2862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Rövidtávon folytatódhat az I. negyedévben megfigyelt erőteljes növekedés</a:t>
            </a:r>
            <a:endParaRPr lang="hu-H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68760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Havi termelési indikátorok*</a:t>
            </a: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és a GDP éves változása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1268760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növekedés alapfolyamatait jelző mutató és a GDP negyedéves változása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396335"/>
            <a:ext cx="4355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5"/>
                </a:solidFill>
                <a:latin typeface="Calibri" pitchFamily="34" charset="0"/>
              </a:rPr>
              <a:t>* Ipari, építőipari termelés és kiskereskedelmi forgalom éves változásának súlyozott átlaga.</a:t>
            </a:r>
            <a:endParaRPr lang="hu-HU" sz="1100" dirty="0" err="1" smtClean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/>
              <a:t>Forrás: KSH, MNB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Magas beruházási dinamika, </a:t>
            </a:r>
            <a:br>
              <a:rPr lang="hu-HU" sz="2800" dirty="0" smtClean="0"/>
            </a:br>
            <a:r>
              <a:rPr lang="hu-HU" sz="2800" dirty="0" smtClean="0"/>
              <a:t>intenzív EU forrás felhasználás mellett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588224" y="6356350"/>
            <a:ext cx="2555776" cy="501650"/>
          </a:xfrm>
        </p:spPr>
        <p:txBody>
          <a:bodyPr/>
          <a:lstStyle/>
          <a:p>
            <a:r>
              <a:rPr lang="hu-HU" dirty="0" smtClean="0"/>
              <a:t>Forrás: KSH alapján MNB számítás</a:t>
            </a:r>
            <a:endParaRPr lang="hu-H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86700" cy="4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043608" y="119675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beruházások </a:t>
            </a:r>
            <a:r>
              <a:rPr lang="hu-HU" dirty="0" err="1" smtClean="0">
                <a:solidFill>
                  <a:schemeClr val="bg2"/>
                </a:solidFill>
                <a:latin typeface="Calibri" pitchFamily="34" charset="0"/>
              </a:rPr>
              <a:t>szektorális</a:t>
            </a:r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 összetétele (éves változás)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2104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84488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Jelentős I. negyedévi foglalkoztatás-bővülés a versenyszférában is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508104" y="6356350"/>
            <a:ext cx="3635896" cy="501650"/>
          </a:xfrm>
        </p:spPr>
        <p:txBody>
          <a:bodyPr/>
          <a:lstStyle/>
          <a:p>
            <a:r>
              <a:rPr lang="hu-HU" dirty="0" smtClean="0"/>
              <a:t>* Külföldi telephelyen dolgozók, és a versenyszférában foglalkoztatott közmunkások nélkül. Forrás: KSH</a:t>
            </a:r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19675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Foglalkoztatás a nemzetgazdaságban és a versenyszférában</a:t>
            </a:r>
          </a:p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(szezonálisan igazítatlan adatok)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0000"/>
            <a:ext cx="8244408" cy="9447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800" dirty="0" smtClean="0"/>
              <a:t>A munkapiac laza, bár a korábbiaknál kisebb mértékben</a:t>
            </a:r>
            <a:br>
              <a:rPr lang="hu-HU" sz="2800" dirty="0" smtClean="0"/>
            </a:br>
            <a:r>
              <a:rPr lang="hu-HU" sz="1400" dirty="0" smtClean="0"/>
              <a:t>(a munkapiaci szabad kapacitásokat a 6.2. kiemelt téma ismerteti)</a:t>
            </a:r>
            <a:endParaRPr lang="hu-HU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/>
              <a:t>*Április-május átlaga. Forrás: </a:t>
            </a:r>
            <a:r>
              <a:rPr lang="hu-HU" dirty="0" err="1" smtClean="0"/>
              <a:t>NFSZ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0199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39752" y="119675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/>
                </a:solidFill>
                <a:latin typeface="Calibri" pitchFamily="34" charset="0"/>
              </a:rPr>
              <a:t>A </a:t>
            </a:r>
            <a:r>
              <a:rPr lang="hu-HU" dirty="0" err="1" smtClean="0">
                <a:solidFill>
                  <a:schemeClr val="bg2"/>
                </a:solidFill>
                <a:latin typeface="Calibri" pitchFamily="34" charset="0"/>
              </a:rPr>
              <a:t>Beveridge-görbe</a:t>
            </a:r>
            <a:endParaRPr lang="hu-HU" dirty="0" smtClean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621</TotalTime>
  <Words>990</Words>
  <Application>Microsoft Office PowerPoint</Application>
  <PresentationFormat>On-screen Show (4:3)</PresentationFormat>
  <Paragraphs>215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</vt:lpstr>
      <vt:lpstr>Makrogazdasági kilátások Inflációs jelentés, 2014. június</vt:lpstr>
      <vt:lpstr>A beérkező adatok több ponton eltértek márciusi előrejelzésünktől</vt:lpstr>
      <vt:lpstr>A beérkezett adatok értékelése</vt:lpstr>
      <vt:lpstr>Átmeneti gyengélkedés az I. negyedévi  nemzetközi konjunktúrában</vt:lpstr>
      <vt:lpstr>Visszafogott árnyomás a világpiac felől (részletek a 6.1. fejezetben és a 3-1. keretes írásban)</vt:lpstr>
      <vt:lpstr>Rövidtávon folytatódhat az I. negyedévben megfigyelt erőteljes növekedés</vt:lpstr>
      <vt:lpstr>Magas beruházási dinamika,  intenzív EU forrás felhasználás mellett</vt:lpstr>
      <vt:lpstr>Jelentős I. negyedévi foglalkoztatás-bővülés a versenyszférában is</vt:lpstr>
      <vt:lpstr>A munkapiac laza, bár a korábbiaknál kisebb mértékben (a munkapiaci szabad kapacitásokat a 6.2. kiemelt téma ismerteti)</vt:lpstr>
      <vt:lpstr>A fajlagos munkaköltség mérsékelt ütemben nőtt (a nominális bérek meghaladták a márciusi előrejelzést, lásd 3-3. keretes írás)</vt:lpstr>
      <vt:lpstr>A jövedelmek növekedése támogatta a fogyasztás bővülését, de a megtakarítási ráta magas maradt</vt:lpstr>
      <vt:lpstr>Kedvező költségsokkok, hatósági intézkedések és a gyenge kereslet együtt mérsékelték az inflációt</vt:lpstr>
      <vt:lpstr>A reálgazdaság dezinflációs hatású</vt:lpstr>
      <vt:lpstr>Tovább mérséklődtek az inflációs várakozások,  a középtávú céllal összhangban lévő szintre</vt:lpstr>
      <vt:lpstr>Júniusi előrejelzésünk</vt:lpstr>
      <vt:lpstr>Nemzetközi környezet: fokozatosan élénkülő konjunktúra, tartósan alacsony infláció</vt:lpstr>
      <vt:lpstr>Az exportszektor teljesítménye tovább javulhat (a szolgáltatásexport szerepét a 3-2. keretes írás mutatja be)</vt:lpstr>
      <vt:lpstr>Bankrendszer: javuló ár- és nem árjellegű feltételek (devizahiteles intézkedésekkel nem számoltunk)</vt:lpstr>
      <vt:lpstr>Költségvetés: idén enyhe keresletélénkítés (az EU források felhasználását az 5-1. keretes írás mutatja be)</vt:lpstr>
      <vt:lpstr>Vállalatok: élénkülő kereslet, csökkenő adósságteher (a jövedelmezőség mérésének bizonytalanságait mutatja be az 1-3. keretes írás)</vt:lpstr>
      <vt:lpstr>A javuló konjunktúra, a csökkenő forrásköltségek és az EU források élénkítik a beruházásokat</vt:lpstr>
      <vt:lpstr>A munkakereslet bővül, de a laza munkapiac és a várakozások alkalmazkodása fegyelmezi a bérezést</vt:lpstr>
      <vt:lpstr>Háztartások: javuló jövedelmi kilátások,  magas, de csökkenő adósságszint</vt:lpstr>
      <vt:lpstr>A fogyasztást a jövedelem-növekedés mellett az óvatossági motívumok oldódása is támogatja</vt:lpstr>
      <vt:lpstr>A lakossági beruházások mérsékelten bővülhetnek (a lakáspiac középtávú kilátásait az 1-2. keretes írás elemzi)</vt:lpstr>
      <vt:lpstr>Kiegyensúlyozott szerkezetű növekedés</vt:lpstr>
      <vt:lpstr>Az infláció az előrejelzési horizont végére alakul a céllal összhangban</vt:lpstr>
      <vt:lpstr>Rövid távon bázishatások okozhatnak negatív inflációt (a bázishatások szerepét az 1-1. keretes írás mutatja be)</vt:lpstr>
      <vt:lpstr>Az adószűrt maginfláció az élénkülő kereslettel párhuzamosan emelkedik</vt:lpstr>
      <vt:lpstr>Egyensúlyi pozíciónk kedvező maradhat</vt:lpstr>
      <vt:lpstr>Összefoglaló tábla</vt:lpstr>
      <vt:lpstr>Inflációs előrejelzésünket érdemben csökkentettük</vt:lpstr>
      <vt:lpstr>Növekedési előrejelzésünk rövid távon  jelentősen emelkedett</vt:lpstr>
      <vt:lpstr>Alternatív forgatókönyvek kockázati térképe</vt:lpstr>
      <vt:lpstr>Előrejelzésünk fő üzenetei</vt:lpstr>
      <vt:lpstr>Köszönöm a figyelmet!</vt:lpstr>
    </vt:vector>
  </TitlesOfParts>
  <Company>Magyar Nemzeti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Makrogazdasági kilátások Inflációs jelentés, 2014. június</dc:title>
  <dc:creator>pellenyig</dc:creator>
  <cp:lastModifiedBy>Author</cp:lastModifiedBy>
  <cp:revision>63</cp:revision>
  <dcterms:created xsi:type="dcterms:W3CDTF">2014-06-24T11:13:19Z</dcterms:created>
  <dcterms:modified xsi:type="dcterms:W3CDTF">2014-06-26T06:55:02Z</dcterms:modified>
</cp:coreProperties>
</file>