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784" r:id="rId1"/>
  </p:sldMasterIdLst>
  <p:notesMasterIdLst>
    <p:notesMasterId r:id="rId19"/>
  </p:notesMasterIdLst>
  <p:handoutMasterIdLst>
    <p:handoutMasterId r:id="rId20"/>
  </p:handoutMasterIdLst>
  <p:sldIdLst>
    <p:sldId id="268" r:id="rId2"/>
    <p:sldId id="267" r:id="rId3"/>
    <p:sldId id="261" r:id="rId4"/>
    <p:sldId id="262" r:id="rId5"/>
    <p:sldId id="299" r:id="rId6"/>
    <p:sldId id="269" r:id="rId7"/>
    <p:sldId id="304" r:id="rId8"/>
    <p:sldId id="298" r:id="rId9"/>
    <p:sldId id="288" r:id="rId10"/>
    <p:sldId id="289" r:id="rId11"/>
    <p:sldId id="300" r:id="rId12"/>
    <p:sldId id="291" r:id="rId13"/>
    <p:sldId id="302" r:id="rId14"/>
    <p:sldId id="270" r:id="rId15"/>
    <p:sldId id="306" r:id="rId16"/>
    <p:sldId id="297" r:id="rId17"/>
    <p:sldId id="309" r:id="rId18"/>
  </p:sldIdLst>
  <p:sldSz cx="9144000" cy="6858000" type="screen4x3"/>
  <p:notesSz cx="6858000" cy="9144000"/>
  <p:defaultTextStyle>
    <a:defPPr>
      <a:defRPr lang="hu-HU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55">
          <p15:clr>
            <a:srgbClr val="A4A3A4"/>
          </p15:clr>
        </p15:guide>
        <p15:guide id="2" orient="horz" pos="663">
          <p15:clr>
            <a:srgbClr val="A4A3A4"/>
          </p15:clr>
        </p15:guide>
        <p15:guide id="3" pos="2880">
          <p15:clr>
            <a:srgbClr val="A4A3A4"/>
          </p15:clr>
        </p15:guide>
        <p15:guide id="4" pos="385">
          <p15:clr>
            <a:srgbClr val="A4A3A4"/>
          </p15:clr>
        </p15:guide>
        <p15:guide id="5" pos="5329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asteigervald" initials="a" lastIdx="1" clrIdx="0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1E2452"/>
    <a:srgbClr val="92B93B"/>
    <a:srgbClr val="777063"/>
    <a:srgbClr val="A69F94"/>
    <a:srgbClr val="EAB92A"/>
    <a:srgbClr val="5DB4D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Közepesen sötét stílus 2 – 1. jelölőszín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F5AB1C69-6EDB-4FF4-983F-18BD219EF322}" styleName="Közepesen sötét stílus 2 – 3. jelölőszín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8507" autoAdjust="0"/>
    <p:restoredTop sz="94590" autoAdjust="0"/>
  </p:normalViewPr>
  <p:slideViewPr>
    <p:cSldViewPr>
      <p:cViewPr varScale="1">
        <p:scale>
          <a:sx n="103" d="100"/>
          <a:sy n="103" d="100"/>
        </p:scale>
        <p:origin x="126" y="234"/>
      </p:cViewPr>
      <p:guideLst>
        <p:guide orient="horz" pos="255"/>
        <p:guide orient="horz" pos="663"/>
        <p:guide pos="2880"/>
        <p:guide pos="385"/>
        <p:guide pos="5329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>
      <p:cViewPr varScale="1">
        <p:scale>
          <a:sx n="54" d="100"/>
          <a:sy n="54" d="100"/>
        </p:scale>
        <p:origin x="2898" y="96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commentAuthors" Target="commentAuthor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handoutMaster" Target="handoutMasters/handout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hu-HU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52175A8-35AC-46BC-970E-BB361A66CB6D}" type="datetimeFigureOut">
              <a:rPr lang="hu-HU" smtClean="0"/>
              <a:pPr/>
              <a:t>2016.05.10.</a:t>
            </a:fld>
            <a:endParaRPr lang="hu-H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hu-H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80FDB01-46C1-4BF1-9E72-84EA817E09E0}" type="slidenum">
              <a:rPr lang="hu-HU" smtClean="0"/>
              <a:pPr/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243322154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Élőfej hely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hu-HU"/>
          </a:p>
        </p:txBody>
      </p:sp>
      <p:sp>
        <p:nvSpPr>
          <p:cNvPr id="3" name="Dátum hely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9DC4DF4E-9F45-4956-AF27-4169F777B831}" type="datetimeFigureOut">
              <a:rPr lang="hu-HU"/>
              <a:pPr>
                <a:defRPr/>
              </a:pPr>
              <a:t>2016.05.10.</a:t>
            </a:fld>
            <a:endParaRPr lang="hu-HU"/>
          </a:p>
        </p:txBody>
      </p:sp>
      <p:sp>
        <p:nvSpPr>
          <p:cNvPr id="4" name="Diakép helye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hu-HU" noProof="0"/>
          </a:p>
        </p:txBody>
      </p:sp>
      <p:sp>
        <p:nvSpPr>
          <p:cNvPr id="5" name="Jegyzetek helye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hu-HU" noProof="0" smtClean="0"/>
              <a:t>Mintaszöveg szerkesztése</a:t>
            </a:r>
          </a:p>
          <a:p>
            <a:pPr lvl="1"/>
            <a:r>
              <a:rPr lang="hu-HU" noProof="0" smtClean="0"/>
              <a:t>Második szint</a:t>
            </a:r>
          </a:p>
          <a:p>
            <a:pPr lvl="2"/>
            <a:r>
              <a:rPr lang="hu-HU" noProof="0" smtClean="0"/>
              <a:t>Harmadik szint</a:t>
            </a:r>
          </a:p>
          <a:p>
            <a:pPr lvl="3"/>
            <a:r>
              <a:rPr lang="hu-HU" noProof="0" smtClean="0"/>
              <a:t>Negyedik szint</a:t>
            </a:r>
          </a:p>
          <a:p>
            <a:pPr lvl="4"/>
            <a:r>
              <a:rPr lang="hu-HU" noProof="0" smtClean="0"/>
              <a:t>Ötödik szint</a:t>
            </a:r>
            <a:endParaRPr lang="hu-HU" noProof="0"/>
          </a:p>
        </p:txBody>
      </p:sp>
      <p:sp>
        <p:nvSpPr>
          <p:cNvPr id="6" name="Élőláb hely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hu-HU"/>
          </a:p>
        </p:txBody>
      </p:sp>
      <p:sp>
        <p:nvSpPr>
          <p:cNvPr id="7" name="Dia számának hely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6E6176FD-5602-4B79-B069-B36BD1680ECD}" type="slidenum">
              <a:rPr lang="hu-HU"/>
              <a:pPr>
                <a:defRPr/>
              </a:pPr>
              <a:t>‹#›</a:t>
            </a:fld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401097661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ím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43000" y="1122363"/>
            <a:ext cx="6858000" cy="2387600"/>
          </a:xfrm>
        </p:spPr>
        <p:txBody>
          <a:bodyPr anchor="b"/>
          <a:lstStyle>
            <a:lvl1pPr algn="ctr">
              <a:defRPr sz="3800"/>
            </a:lvl1pPr>
          </a:lstStyle>
          <a:p>
            <a:r>
              <a:rPr lang="en-US" smtClean="0"/>
              <a:t>Click to edit Master title style</a:t>
            </a:r>
            <a:endParaRPr lang="hu-HU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180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en-US" smtClean="0"/>
              <a:t>Click to edit Master subtitle style</a:t>
            </a:r>
            <a:endParaRPr lang="hu-HU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hu-HU" dirty="0" smtClean="0"/>
              <a:t>Magyar Nemzeti Bank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z="1100"/>
            </a:lvl1pPr>
          </a:lstStyle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‹#›</a:t>
            </a:fld>
            <a:endParaRPr lang="hu-HU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3" hasCustomPrompt="1"/>
          </p:nvPr>
        </p:nvSpPr>
        <p:spPr>
          <a:xfrm>
            <a:off x="7443788" y="6356350"/>
            <a:ext cx="1700212" cy="365125"/>
          </a:xfrm>
        </p:spPr>
        <p:txBody>
          <a:bodyPr anchor="ctr">
            <a:noAutofit/>
          </a:bodyPr>
          <a:lstStyle>
            <a:lvl1pPr marL="0" indent="0" algn="r">
              <a:buNone/>
              <a:defRPr sz="1100"/>
            </a:lvl1pPr>
            <a:lvl2pPr>
              <a:defRPr sz="1100"/>
            </a:lvl2pPr>
            <a:lvl3pPr>
              <a:defRPr sz="1100"/>
            </a:lvl3pPr>
            <a:lvl4pPr>
              <a:defRPr sz="1100"/>
            </a:lvl4pPr>
            <a:lvl5pPr>
              <a:defRPr sz="1100"/>
            </a:lvl5pPr>
          </a:lstStyle>
          <a:p>
            <a:pPr lvl="0"/>
            <a:r>
              <a:rPr lang="hu-HU" dirty="0" smtClean="0"/>
              <a:t>Forrás:</a:t>
            </a:r>
          </a:p>
        </p:txBody>
      </p:sp>
    </p:spTree>
    <p:extLst>
      <p:ext uri="{BB962C8B-B14F-4D97-AF65-F5344CB8AC3E}">
        <p14:creationId xmlns:p14="http://schemas.microsoft.com/office/powerpoint/2010/main" val="322221070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Nyitólap logóval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1907703" y="365127"/>
            <a:ext cx="6630363" cy="615602"/>
          </a:xfrm>
        </p:spPr>
        <p:txBody>
          <a:bodyPr/>
          <a:lstStyle>
            <a:lvl1pPr>
              <a:defRPr/>
            </a:lvl1pPr>
          </a:lstStyle>
          <a:p>
            <a:r>
              <a:rPr lang="hu-HU" dirty="0" smtClean="0"/>
              <a:t>Előadás címe</a:t>
            </a:r>
            <a:endParaRPr lang="hu-HU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1907702" y="2131959"/>
            <a:ext cx="6630364" cy="368904"/>
          </a:xfrm>
        </p:spPr>
        <p:txBody>
          <a:bodyPr>
            <a:noAutofit/>
          </a:bodyPr>
          <a:lstStyle>
            <a:lvl1pPr marL="0" indent="0">
              <a:buNone/>
              <a:defRPr sz="2100" baseline="0"/>
            </a:lvl1pPr>
          </a:lstStyle>
          <a:p>
            <a:pPr lvl="0"/>
            <a:r>
              <a:rPr lang="hu-HU" dirty="0" smtClean="0"/>
              <a:t>Helyszín</a:t>
            </a:r>
          </a:p>
        </p:txBody>
      </p:sp>
      <p:sp>
        <p:nvSpPr>
          <p:cNvPr id="7" name="Content Placeholder 2"/>
          <p:cNvSpPr>
            <a:spLocks noGrp="1"/>
          </p:cNvSpPr>
          <p:nvPr>
            <p:ph idx="10" hasCustomPrompt="1"/>
          </p:nvPr>
        </p:nvSpPr>
        <p:spPr>
          <a:xfrm>
            <a:off x="1907702" y="980729"/>
            <a:ext cx="6630364" cy="720080"/>
          </a:xfrm>
        </p:spPr>
        <p:txBody>
          <a:bodyPr>
            <a:noAutofit/>
          </a:bodyPr>
          <a:lstStyle>
            <a:lvl1pPr marL="0" indent="0">
              <a:buNone/>
              <a:defRPr sz="2100" b="0" baseline="0">
                <a:solidFill>
                  <a:schemeClr val="bg2"/>
                </a:solidFill>
              </a:defRPr>
            </a:lvl1pPr>
          </a:lstStyle>
          <a:p>
            <a:pPr lvl="0"/>
            <a:r>
              <a:rPr lang="hu-HU" dirty="0" smtClean="0"/>
              <a:t>Előadó neve</a:t>
            </a:r>
          </a:p>
          <a:p>
            <a:pPr lvl="0"/>
            <a:r>
              <a:rPr lang="hu-HU" dirty="0" smtClean="0"/>
              <a:t>Titulusa</a:t>
            </a:r>
            <a:endParaRPr lang="hu-HU" dirty="0"/>
          </a:p>
        </p:txBody>
      </p:sp>
      <p:sp>
        <p:nvSpPr>
          <p:cNvPr id="8" name="Content Placeholder 2"/>
          <p:cNvSpPr>
            <a:spLocks noGrp="1"/>
          </p:cNvSpPr>
          <p:nvPr>
            <p:ph idx="14" hasCustomPrompt="1"/>
          </p:nvPr>
        </p:nvSpPr>
        <p:spPr>
          <a:xfrm>
            <a:off x="1907404" y="2539464"/>
            <a:ext cx="6630364" cy="400734"/>
          </a:xfrm>
        </p:spPr>
        <p:txBody>
          <a:bodyPr>
            <a:normAutofit/>
          </a:bodyPr>
          <a:lstStyle>
            <a:lvl1pPr marL="0" indent="0">
              <a:buNone/>
              <a:defRPr sz="2100" baseline="0"/>
            </a:lvl1pPr>
          </a:lstStyle>
          <a:p>
            <a:pPr lvl="0"/>
            <a:r>
              <a:rPr lang="hu-HU" dirty="0" smtClean="0"/>
              <a:t>Dátum</a:t>
            </a:r>
            <a:endParaRPr lang="hu-HU" dirty="0"/>
          </a:p>
        </p:txBody>
      </p:sp>
    </p:spTree>
    <p:extLst>
      <p:ext uri="{BB962C8B-B14F-4D97-AF65-F5344CB8AC3E}">
        <p14:creationId xmlns:p14="http://schemas.microsoft.com/office/powerpoint/2010/main" val="220883946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eloldal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80000" y="180000"/>
            <a:ext cx="7453689" cy="759189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hu-H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51367" y="2060849"/>
            <a:ext cx="7886700" cy="4176464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</p:txBody>
      </p:sp>
      <p:sp>
        <p:nvSpPr>
          <p:cNvPr id="7" name="Content Placeholder 2"/>
          <p:cNvSpPr>
            <a:spLocks noGrp="1"/>
          </p:cNvSpPr>
          <p:nvPr>
            <p:ph idx="10"/>
          </p:nvPr>
        </p:nvSpPr>
        <p:spPr>
          <a:xfrm>
            <a:off x="651366" y="1388651"/>
            <a:ext cx="7886700" cy="576063"/>
          </a:xfrm>
        </p:spPr>
        <p:txBody>
          <a:bodyPr/>
          <a:lstStyle>
            <a:lvl1pPr marL="0" indent="0">
              <a:buNone/>
              <a:defRPr>
                <a:solidFill>
                  <a:schemeClr val="bg2"/>
                </a:solidFill>
              </a:defRPr>
            </a:lvl1pPr>
          </a:lstStyle>
          <a:p>
            <a:pPr lvl="0"/>
            <a:r>
              <a:rPr lang="en-US" smtClean="0"/>
              <a:t>Click to edit Master text styles</a:t>
            </a:r>
          </a:p>
        </p:txBody>
      </p:sp>
      <p:cxnSp>
        <p:nvCxnSpPr>
          <p:cNvPr id="9" name="Straight Connector 8"/>
          <p:cNvCxnSpPr/>
          <p:nvPr userDrawn="1"/>
        </p:nvCxnSpPr>
        <p:spPr>
          <a:xfrm>
            <a:off x="1187624" y="1124316"/>
            <a:ext cx="7956376" cy="0"/>
          </a:xfrm>
          <a:prstGeom prst="line">
            <a:avLst/>
          </a:prstGeom>
          <a:ln w="28575">
            <a:solidFill>
              <a:srgbClr val="1E245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Footer Placeholder 4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pPr>
              <a:defRPr/>
            </a:pPr>
            <a:r>
              <a:rPr lang="hu-HU" dirty="0" smtClean="0"/>
              <a:t>Magyar Nemzeti Bank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3"/>
          </p:nvPr>
        </p:nvSpPr>
        <p:spPr/>
        <p:txBody>
          <a:bodyPr/>
          <a:lstStyle>
            <a:lvl1pPr>
              <a:defRPr sz="1100"/>
            </a:lvl1pPr>
          </a:lstStyle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‹#›</a:t>
            </a:fld>
            <a:endParaRPr lang="hu-HU" dirty="0"/>
          </a:p>
        </p:txBody>
      </p:sp>
      <p:sp>
        <p:nvSpPr>
          <p:cNvPr id="10" name="Text Placeholder 4"/>
          <p:cNvSpPr>
            <a:spLocks noGrp="1"/>
          </p:cNvSpPr>
          <p:nvPr>
            <p:ph type="body" sz="quarter" idx="14" hasCustomPrompt="1"/>
          </p:nvPr>
        </p:nvSpPr>
        <p:spPr>
          <a:xfrm>
            <a:off x="7443788" y="6356350"/>
            <a:ext cx="1700212" cy="365125"/>
          </a:xfrm>
        </p:spPr>
        <p:txBody>
          <a:bodyPr anchor="ctr">
            <a:noAutofit/>
          </a:bodyPr>
          <a:lstStyle>
            <a:lvl1pPr marL="0" indent="0" algn="r">
              <a:buNone/>
              <a:defRPr sz="1100"/>
            </a:lvl1pPr>
            <a:lvl2pPr>
              <a:defRPr sz="1100"/>
            </a:lvl2pPr>
            <a:lvl3pPr>
              <a:defRPr sz="1100"/>
            </a:lvl3pPr>
            <a:lvl4pPr>
              <a:defRPr sz="1100"/>
            </a:lvl4pPr>
            <a:lvl5pPr>
              <a:defRPr sz="1100"/>
            </a:lvl5pPr>
          </a:lstStyle>
          <a:p>
            <a:pPr lvl="0"/>
            <a:r>
              <a:rPr lang="hu-HU" dirty="0" smtClean="0"/>
              <a:t>Forrás:</a:t>
            </a:r>
          </a:p>
        </p:txBody>
      </p:sp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504" y="132054"/>
            <a:ext cx="873224" cy="8732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12558692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eloldal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80000" y="180000"/>
            <a:ext cx="7485331" cy="759189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hu-H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51367" y="1268761"/>
            <a:ext cx="7886700" cy="4968552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hu-HU" dirty="0" smtClean="0"/>
              <a:t>Magyar Nemzeti Bank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z="1100"/>
            </a:lvl1pPr>
          </a:lstStyle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‹#›</a:t>
            </a:fld>
            <a:endParaRPr lang="hu-HU" dirty="0"/>
          </a:p>
        </p:txBody>
      </p:sp>
      <p:cxnSp>
        <p:nvCxnSpPr>
          <p:cNvPr id="7" name="Straight Connector 6"/>
          <p:cNvCxnSpPr/>
          <p:nvPr userDrawn="1"/>
        </p:nvCxnSpPr>
        <p:spPr>
          <a:xfrm>
            <a:off x="1187624" y="1120587"/>
            <a:ext cx="7956376" cy="0"/>
          </a:xfrm>
          <a:prstGeom prst="line">
            <a:avLst/>
          </a:prstGeom>
          <a:ln w="28575">
            <a:solidFill>
              <a:srgbClr val="1E245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Text Placeholder 4"/>
          <p:cNvSpPr>
            <a:spLocks noGrp="1"/>
          </p:cNvSpPr>
          <p:nvPr>
            <p:ph type="body" sz="quarter" idx="13" hasCustomPrompt="1"/>
          </p:nvPr>
        </p:nvSpPr>
        <p:spPr>
          <a:xfrm>
            <a:off x="7443788" y="6356350"/>
            <a:ext cx="1700212" cy="365125"/>
          </a:xfrm>
        </p:spPr>
        <p:txBody>
          <a:bodyPr anchor="ctr">
            <a:noAutofit/>
          </a:bodyPr>
          <a:lstStyle>
            <a:lvl1pPr marL="0" indent="0" algn="r">
              <a:buNone/>
              <a:defRPr sz="1100"/>
            </a:lvl1pPr>
            <a:lvl2pPr>
              <a:defRPr sz="1100"/>
            </a:lvl2pPr>
            <a:lvl3pPr>
              <a:defRPr sz="1100"/>
            </a:lvl3pPr>
            <a:lvl4pPr>
              <a:defRPr sz="1100"/>
            </a:lvl4pPr>
            <a:lvl5pPr>
              <a:defRPr sz="1100"/>
            </a:lvl5pPr>
          </a:lstStyle>
          <a:p>
            <a:pPr lvl="0"/>
            <a:r>
              <a:rPr lang="hu-HU" dirty="0" smtClean="0"/>
              <a:t>Forrás:</a:t>
            </a:r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8000" y="133200"/>
            <a:ext cx="873224" cy="8732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9464320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5" Type="http://schemas.openxmlformats.org/officeDocument/2006/relationships/theme" Target="../theme/theme1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hu-HU" dirty="0" smtClean="0"/>
              <a:t>Mintacím szerkesztése</a:t>
            </a:r>
            <a:endParaRPr lang="hu-HU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hu-HU" dirty="0" smtClean="0"/>
              <a:t>Mintaszöveg szerkesztése</a:t>
            </a:r>
          </a:p>
          <a:p>
            <a:pPr lvl="1"/>
            <a:r>
              <a:rPr lang="hu-HU" dirty="0" smtClean="0"/>
              <a:t>Második szint</a:t>
            </a:r>
          </a:p>
          <a:p>
            <a:pPr lvl="2"/>
            <a:r>
              <a:rPr lang="hu-HU" dirty="0" smtClean="0"/>
              <a:t>Harmadik szint</a:t>
            </a:r>
          </a:p>
          <a:p>
            <a:pPr lvl="3"/>
            <a:r>
              <a:rPr lang="hu-HU" dirty="0" smtClean="0"/>
              <a:t>Negyedik szint</a:t>
            </a:r>
          </a:p>
          <a:p>
            <a:pPr lvl="4"/>
            <a:r>
              <a:rPr lang="hu-HU" dirty="0" smtClean="0"/>
              <a:t>Ötödik szint</a:t>
            </a:r>
            <a:endParaRPr lang="hu-HU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400" b="1">
                <a:solidFill>
                  <a:schemeClr val="accent5"/>
                </a:solidFill>
                <a:latin typeface="Calibri" panose="020F0502020204030204" pitchFamily="34" charset="0"/>
              </a:defRPr>
            </a:lvl1pPr>
          </a:lstStyle>
          <a:p>
            <a:pPr>
              <a:defRPr/>
            </a:pPr>
            <a:r>
              <a:rPr lang="hu-HU" dirty="0" smtClean="0"/>
              <a:t>Magyar Nemzeti Bank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354330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100">
                <a:solidFill>
                  <a:schemeClr val="accent5"/>
                </a:solidFill>
                <a:latin typeface="Calibri" panose="020F0502020204030204" pitchFamily="34" charset="0"/>
              </a:defRPr>
            </a:lvl1pPr>
          </a:lstStyle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‹#›</a:t>
            </a:fld>
            <a:endParaRPr lang="hu-HU" dirty="0"/>
          </a:p>
        </p:txBody>
      </p:sp>
    </p:spTree>
    <p:extLst>
      <p:ext uri="{BB962C8B-B14F-4D97-AF65-F5344CB8AC3E}">
        <p14:creationId xmlns:p14="http://schemas.microsoft.com/office/powerpoint/2010/main" val="180200197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85" r:id="rId1"/>
    <p:sldLayoutId id="2147483804" r:id="rId2"/>
    <p:sldLayoutId id="2147483806" r:id="rId3"/>
    <p:sldLayoutId id="2147483807" r:id="rId4"/>
  </p:sldLayoutIdLst>
  <p:timing>
    <p:tnLst>
      <p:par>
        <p:cTn id="1" dur="indefinite" restart="never" nodeType="tmRoot"/>
      </p:par>
    </p:tnLst>
  </p:timing>
  <p:hf hdr="0" dt="0"/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800" kern="1200">
          <a:solidFill>
            <a:schemeClr val="accent5"/>
          </a:solidFill>
          <a:latin typeface="Calibri" panose="020F0502020204030204" pitchFamily="34" charset="0"/>
          <a:ea typeface="Verdana" panose="020B0604030504040204" pitchFamily="34" charset="0"/>
          <a:cs typeface="Verdana" panose="020B0604030504040204" pitchFamily="34" charset="0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3200" kern="1200">
          <a:solidFill>
            <a:schemeClr val="accent5"/>
          </a:solidFill>
          <a:latin typeface="Calibri" panose="020F0502020204030204" pitchFamily="34" charset="0"/>
          <a:ea typeface="Verdana" panose="020B0604030504040204" pitchFamily="34" charset="0"/>
          <a:cs typeface="Verdana" panose="020B0604030504040204" pitchFamily="34" charset="0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3200" kern="1200">
          <a:solidFill>
            <a:schemeClr val="accent5"/>
          </a:solidFill>
          <a:latin typeface="Calibri" panose="020F0502020204030204" pitchFamily="34" charset="0"/>
          <a:ea typeface="Verdana" panose="020B0604030504040204" pitchFamily="34" charset="0"/>
          <a:cs typeface="Verdana" panose="020B0604030504040204" pitchFamily="34" charset="0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3200" kern="1200">
          <a:solidFill>
            <a:schemeClr val="accent5"/>
          </a:solidFill>
          <a:latin typeface="Calibri" panose="020F0502020204030204" pitchFamily="34" charset="0"/>
          <a:ea typeface="Verdana" panose="020B0604030504040204" pitchFamily="34" charset="0"/>
          <a:cs typeface="Verdana" panose="020B0604030504040204" pitchFamily="34" charset="0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3200" kern="1200">
          <a:solidFill>
            <a:schemeClr val="accent5"/>
          </a:solidFill>
          <a:latin typeface="Calibri" panose="020F0502020204030204" pitchFamily="34" charset="0"/>
          <a:ea typeface="Verdana" panose="020B0604030504040204" pitchFamily="34" charset="0"/>
          <a:cs typeface="Verdana" panose="020B0604030504040204" pitchFamily="34" charset="0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3200" kern="1200">
          <a:solidFill>
            <a:schemeClr val="accent5"/>
          </a:solidFill>
          <a:latin typeface="Calibri" panose="020F0502020204030204" pitchFamily="34" charset="0"/>
          <a:ea typeface="Verdana" panose="020B0604030504040204" pitchFamily="34" charset="0"/>
          <a:cs typeface="Verdana" panose="020B0604030504040204" pitchFamily="34" charset="0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hu-HU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emf"/><Relationship Id="rId1" Type="http://schemas.openxmlformats.org/officeDocument/2006/relationships/slideLayout" Target="../slideLayouts/slideLayout4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3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emf"/><Relationship Id="rId1" Type="http://schemas.openxmlformats.org/officeDocument/2006/relationships/slideLayout" Target="../slideLayouts/slideLayout3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4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emf"/><Relationship Id="rId1" Type="http://schemas.openxmlformats.org/officeDocument/2006/relationships/slideLayout" Target="../slideLayouts/slideLayout3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36154" y="843718"/>
            <a:ext cx="7129091" cy="615602"/>
          </a:xfrm>
        </p:spPr>
        <p:txBody>
          <a:bodyPr>
            <a:noAutofit/>
          </a:bodyPr>
          <a:lstStyle/>
          <a:p>
            <a:r>
              <a:rPr lang="hu-HU" sz="3600" dirty="0"/>
              <a:t>Az önfinanszírozási program </a:t>
            </a:r>
            <a:r>
              <a:rPr lang="hu-HU" sz="3600" dirty="0" smtClean="0"/>
              <a:t/>
            </a:r>
            <a:br>
              <a:rPr lang="hu-HU" sz="3600" dirty="0" smtClean="0"/>
            </a:br>
            <a:r>
              <a:rPr lang="hu-HU" sz="3600" dirty="0" smtClean="0"/>
              <a:t>aktuális </a:t>
            </a:r>
            <a:r>
              <a:rPr lang="hu-HU" sz="3600" dirty="0"/>
              <a:t>kérdései</a:t>
            </a:r>
            <a:endParaRPr lang="hu-HU" sz="3600" dirty="0">
              <a:solidFill>
                <a:srgbClr val="FF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907702" y="2060848"/>
            <a:ext cx="6630364" cy="1584176"/>
          </a:xfrm>
        </p:spPr>
        <p:txBody>
          <a:bodyPr>
            <a:normAutofit/>
          </a:bodyPr>
          <a:lstStyle/>
          <a:p>
            <a:r>
              <a:rPr lang="hu-HU" sz="2200" dirty="0" smtClean="0"/>
              <a:t>Nagy Márton alelnök</a:t>
            </a:r>
          </a:p>
          <a:p>
            <a:r>
              <a:rPr lang="hu-HU" sz="2200" dirty="0" smtClean="0"/>
              <a:t>Hoffmann Mihály igazgató</a:t>
            </a:r>
          </a:p>
          <a:p>
            <a:endParaRPr lang="hu-HU" dirty="0" smtClean="0"/>
          </a:p>
          <a:p>
            <a:r>
              <a:rPr lang="hu-HU" dirty="0" smtClean="0"/>
              <a:t>Magyar Nemzeti Bank</a:t>
            </a:r>
            <a:endParaRPr lang="hu-HU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4294967295"/>
          </p:nvPr>
        </p:nvSpPr>
        <p:spPr>
          <a:xfrm>
            <a:off x="3543300" y="6356351"/>
            <a:ext cx="2057400" cy="365125"/>
          </a:xfrm>
        </p:spPr>
        <p:txBody>
          <a:bodyPr/>
          <a:lstStyle/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1</a:t>
            </a:fld>
            <a:endParaRPr lang="hu-HU" dirty="0"/>
          </a:p>
        </p:txBody>
      </p:sp>
      <p:sp>
        <p:nvSpPr>
          <p:cNvPr id="6" name="Content Placeholder 5"/>
          <p:cNvSpPr>
            <a:spLocks noGrp="1"/>
          </p:cNvSpPr>
          <p:nvPr>
            <p:ph idx="14"/>
          </p:nvPr>
        </p:nvSpPr>
        <p:spPr>
          <a:xfrm>
            <a:off x="1907702" y="3717032"/>
            <a:ext cx="6630364" cy="400734"/>
          </a:xfrm>
        </p:spPr>
        <p:txBody>
          <a:bodyPr>
            <a:normAutofit/>
          </a:bodyPr>
          <a:lstStyle/>
          <a:p>
            <a:r>
              <a:rPr lang="hu-HU" dirty="0" smtClean="0"/>
              <a:t>2016. május 10.</a:t>
            </a:r>
            <a:endParaRPr lang="hu-HU" dirty="0"/>
          </a:p>
        </p:txBody>
      </p:sp>
    </p:spTree>
    <p:extLst>
      <p:ext uri="{BB962C8B-B14F-4D97-AF65-F5344CB8AC3E}">
        <p14:creationId xmlns:p14="http://schemas.microsoft.com/office/powerpoint/2010/main" val="463819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hu-HU" dirty="0" smtClean="0"/>
              <a:t>Az Önfinanszírozási program és az </a:t>
            </a:r>
            <a:r>
              <a:rPr lang="hu-HU" dirty="0" err="1" smtClean="0"/>
              <a:t>IRS-ek</a:t>
            </a:r>
            <a:r>
              <a:rPr lang="hu-HU" dirty="0" smtClean="0"/>
              <a:t> elérték a kitűzött célokat</a:t>
            </a:r>
            <a:endParaRPr lang="hu-H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7504" y="1340768"/>
            <a:ext cx="9036496" cy="4896545"/>
          </a:xfrm>
        </p:spPr>
        <p:txBody>
          <a:bodyPr>
            <a:normAutofit fontScale="92500" lnSpcReduction="20000"/>
          </a:bodyPr>
          <a:lstStyle/>
          <a:p>
            <a:pPr marL="0" indent="0">
              <a:buNone/>
            </a:pPr>
            <a:r>
              <a:rPr lang="hu-HU" dirty="0" smtClean="0"/>
              <a:t>Az Önfinanszírozási programmal és kiemelten a jegybanki </a:t>
            </a:r>
            <a:r>
              <a:rPr lang="hu-HU" dirty="0" err="1" smtClean="0"/>
              <a:t>IRS-ek</a:t>
            </a:r>
            <a:r>
              <a:rPr lang="hu-HU" dirty="0" smtClean="0"/>
              <a:t> meghirdetésével az MNB két célt tűzött ki:</a:t>
            </a:r>
          </a:p>
          <a:p>
            <a:pPr marL="0" indent="0">
              <a:buNone/>
            </a:pPr>
            <a:endParaRPr lang="hu-HU" dirty="0"/>
          </a:p>
          <a:p>
            <a:pPr marL="1028700" lvl="3" indent="0">
              <a:buNone/>
            </a:pPr>
            <a:r>
              <a:rPr lang="hu-HU" dirty="0" smtClean="0"/>
              <a:t>1. </a:t>
            </a:r>
            <a:r>
              <a:rPr lang="hu-HU" b="1" dirty="0" smtClean="0"/>
              <a:t>Külső sérülékenység csökkentése, </a:t>
            </a:r>
          </a:p>
          <a:p>
            <a:pPr marL="1028700" lvl="3" indent="0">
              <a:buNone/>
            </a:pPr>
            <a:r>
              <a:rPr lang="hu-HU" b="1" dirty="0" smtClean="0"/>
              <a:t>jegybankmérleg-szűkítés</a:t>
            </a:r>
          </a:p>
          <a:p>
            <a:pPr marL="1028700" lvl="3" indent="0">
              <a:buNone/>
            </a:pPr>
            <a:endParaRPr lang="hu-HU" dirty="0" smtClean="0"/>
          </a:p>
          <a:p>
            <a:pPr marL="1028700" lvl="3" indent="0">
              <a:buNone/>
            </a:pPr>
            <a:r>
              <a:rPr lang="hu-HU" dirty="0" smtClean="0"/>
              <a:t>2. </a:t>
            </a:r>
            <a:r>
              <a:rPr lang="hu-HU" b="1" dirty="0" smtClean="0"/>
              <a:t>Monetáris lazítás a hozamgörbe</a:t>
            </a:r>
          </a:p>
          <a:p>
            <a:pPr marL="1028700" lvl="3" indent="0">
              <a:buNone/>
            </a:pPr>
            <a:r>
              <a:rPr lang="hu-HU" b="1" dirty="0" smtClean="0"/>
              <a:t>hosszú végén</a:t>
            </a:r>
          </a:p>
          <a:p>
            <a:pPr marL="514350" indent="-514350">
              <a:buAutoNum type="arabicPeriod"/>
            </a:pPr>
            <a:endParaRPr lang="hu-HU" dirty="0" smtClean="0"/>
          </a:p>
          <a:p>
            <a:pPr marL="0" indent="0">
              <a:buNone/>
            </a:pPr>
            <a:r>
              <a:rPr lang="hu-HU" dirty="0" smtClean="0"/>
              <a:t>A program kitűzött céljai teljesültek, az </a:t>
            </a:r>
            <a:r>
              <a:rPr lang="hu-HU" dirty="0" err="1" smtClean="0"/>
              <a:t>IRS-eszköz</a:t>
            </a:r>
            <a:r>
              <a:rPr lang="hu-HU" dirty="0" smtClean="0"/>
              <a:t> költség-haszon alapon számított hozzáadott értéke ebből adódóan csökken.</a:t>
            </a:r>
            <a:endParaRPr lang="hu-HU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pPr>
              <a:defRPr/>
            </a:pPr>
            <a:r>
              <a:rPr lang="hu-HU" smtClean="0"/>
              <a:t>Magyar Nemzeti Bank</a:t>
            </a:r>
            <a:endParaRPr lang="hu-HU" dirty="0" smtClean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2</a:t>
            </a:fld>
            <a:endParaRPr lang="hu-HU" dirty="0"/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70729" y="2022375"/>
            <a:ext cx="1287587" cy="1287587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70728" y="3145246"/>
            <a:ext cx="1287587" cy="12875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473462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>
          <a:xfrm>
            <a:off x="1080000" y="180000"/>
            <a:ext cx="8034674" cy="759189"/>
          </a:xfrm>
        </p:spPr>
        <p:txBody>
          <a:bodyPr>
            <a:noAutofit/>
          </a:bodyPr>
          <a:lstStyle/>
          <a:p>
            <a:r>
              <a:rPr lang="hu-HU" sz="3000" dirty="0" smtClean="0"/>
              <a:t>Az Önfinanszírozási program érdemben mérsékelte a magyar gazdaság külső sérülékenységét, …</a:t>
            </a:r>
            <a:endParaRPr lang="hu-HU" sz="3000" dirty="0"/>
          </a:p>
        </p:txBody>
      </p:sp>
      <p:sp>
        <p:nvSpPr>
          <p:cNvPr id="5" name="Élőláb helye 4"/>
          <p:cNvSpPr>
            <a:spLocks noGrp="1"/>
          </p:cNvSpPr>
          <p:nvPr>
            <p:ph type="ftr" sz="quarter" idx="12"/>
          </p:nvPr>
        </p:nvSpPr>
        <p:spPr>
          <a:xfrm>
            <a:off x="0" y="6390942"/>
            <a:ext cx="3086100" cy="365125"/>
          </a:xfrm>
        </p:spPr>
        <p:txBody>
          <a:bodyPr/>
          <a:lstStyle/>
          <a:p>
            <a:pPr>
              <a:defRPr/>
            </a:pPr>
            <a:r>
              <a:rPr lang="hu-HU" dirty="0" smtClean="0"/>
              <a:t>Magyar Nemzeti Bank</a:t>
            </a:r>
          </a:p>
        </p:txBody>
      </p:sp>
      <p:sp>
        <p:nvSpPr>
          <p:cNvPr id="6" name="Dia számának helye 5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3</a:t>
            </a:fld>
            <a:endParaRPr lang="hu-HU" dirty="0"/>
          </a:p>
        </p:txBody>
      </p:sp>
      <p:sp>
        <p:nvSpPr>
          <p:cNvPr id="9" name="TextBox 8"/>
          <p:cNvSpPr txBox="1"/>
          <p:nvPr/>
        </p:nvSpPr>
        <p:spPr>
          <a:xfrm>
            <a:off x="244252" y="1252269"/>
            <a:ext cx="8928991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hu-HU" sz="2200" dirty="0" smtClean="0">
                <a:solidFill>
                  <a:schemeClr val="accent5"/>
                </a:solidFill>
                <a:latin typeface="Calibri" panose="020F0502020204030204" pitchFamily="34" charset="0"/>
              </a:rPr>
              <a:t>A devizaadósság aránya historikusan alacsony szintre csökkenhet 2017-ben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6147004" y="6356742"/>
            <a:ext cx="3056774" cy="2616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hu-HU" sz="1100" dirty="0" smtClean="0">
                <a:solidFill>
                  <a:schemeClr val="accent5"/>
                </a:solidFill>
                <a:latin typeface="Calibri" panose="020F0502020204030204" pitchFamily="34" charset="0"/>
              </a:rPr>
              <a:t>Forrás: ÁKK, a 2016-2017-es adatok MNB becslés</a:t>
            </a:r>
          </a:p>
        </p:txBody>
      </p:sp>
      <p:pic>
        <p:nvPicPr>
          <p:cNvPr id="11" name="Picture 10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72000" y="1735515"/>
            <a:ext cx="7200000" cy="45255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009405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ím 1"/>
          <p:cNvSpPr>
            <a:spLocks noGrp="1"/>
          </p:cNvSpPr>
          <p:nvPr>
            <p:ph type="title"/>
          </p:nvPr>
        </p:nvSpPr>
        <p:spPr>
          <a:xfrm>
            <a:off x="1080000" y="180000"/>
            <a:ext cx="8064000" cy="759189"/>
          </a:xfrm>
        </p:spPr>
        <p:txBody>
          <a:bodyPr>
            <a:noAutofit/>
          </a:bodyPr>
          <a:lstStyle/>
          <a:p>
            <a:r>
              <a:rPr lang="hu-HU" sz="3000" dirty="0" smtClean="0"/>
              <a:t>… és emellett hozzájárult a hosszú lejáratú állampapír hozamok csökkenéséhez is</a:t>
            </a:r>
            <a:endParaRPr lang="hu-HU" sz="3000" dirty="0"/>
          </a:p>
        </p:txBody>
      </p:sp>
      <p:sp>
        <p:nvSpPr>
          <p:cNvPr id="4" name="Élőláb helye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hu-HU" smtClean="0"/>
              <a:t>Magyar Nemzeti Bank</a:t>
            </a:r>
            <a:endParaRPr lang="hu-HU" dirty="0" smtClean="0"/>
          </a:p>
        </p:txBody>
      </p:sp>
      <p:sp>
        <p:nvSpPr>
          <p:cNvPr id="5" name="Dia számának hely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4</a:t>
            </a:fld>
            <a:endParaRPr lang="hu-HU" dirty="0"/>
          </a:p>
        </p:txBody>
      </p:sp>
      <p:sp>
        <p:nvSpPr>
          <p:cNvPr id="8" name="TextBox 7"/>
          <p:cNvSpPr txBox="1"/>
          <p:nvPr/>
        </p:nvSpPr>
        <p:spPr>
          <a:xfrm>
            <a:off x="611560" y="1190489"/>
            <a:ext cx="8478628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hu-HU" sz="2200" dirty="0" smtClean="0">
                <a:solidFill>
                  <a:schemeClr val="accent5"/>
                </a:solidFill>
                <a:latin typeface="Calibri" panose="020F0502020204030204" pitchFamily="34" charset="0"/>
              </a:rPr>
              <a:t>A magyar állampapír hozamok a lengyel hozamszint közelébe kerültek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7308304" y="6356351"/>
            <a:ext cx="1584176" cy="2616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hu-HU" sz="1100" dirty="0" smtClean="0">
                <a:solidFill>
                  <a:schemeClr val="accent5"/>
                </a:solidFill>
                <a:latin typeface="Calibri" panose="020F0502020204030204" pitchFamily="34" charset="0"/>
              </a:rPr>
              <a:t>Forrás: ÁKK, </a:t>
            </a:r>
            <a:r>
              <a:rPr lang="hu-HU" sz="1100" dirty="0" err="1" smtClean="0">
                <a:solidFill>
                  <a:schemeClr val="accent5"/>
                </a:solidFill>
                <a:latin typeface="Calibri" panose="020F0502020204030204" pitchFamily="34" charset="0"/>
              </a:rPr>
              <a:t>Bloomberg</a:t>
            </a:r>
            <a:endParaRPr lang="hu-HU" sz="1100" dirty="0" smtClean="0">
              <a:solidFill>
                <a:schemeClr val="accent5"/>
              </a:solidFill>
              <a:latin typeface="Calibri" panose="020F0502020204030204" pitchFamily="34" charset="0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52000" y="1755537"/>
            <a:ext cx="6840000" cy="44666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249699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99592" y="180000"/>
            <a:ext cx="8136904" cy="759189"/>
          </a:xfrm>
        </p:spPr>
        <p:txBody>
          <a:bodyPr>
            <a:noAutofit/>
          </a:bodyPr>
          <a:lstStyle/>
          <a:p>
            <a:r>
              <a:rPr lang="hu-HU" sz="2800" dirty="0"/>
              <a:t>Az </a:t>
            </a:r>
            <a:r>
              <a:rPr lang="hu-HU" sz="2800" dirty="0" err="1"/>
              <a:t>IRS-ek</a:t>
            </a:r>
            <a:r>
              <a:rPr lang="hu-HU" sz="2800" dirty="0"/>
              <a:t> júliusig való fenntartásával a jegybank támogatja az államadósság biztonságos finanszírozását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51520" y="1412775"/>
            <a:ext cx="8784976" cy="4943575"/>
          </a:xfrm>
        </p:spPr>
        <p:txBody>
          <a:bodyPr>
            <a:normAutofit fontScale="85000" lnSpcReduction="20000"/>
          </a:bodyPr>
          <a:lstStyle/>
          <a:p>
            <a:r>
              <a:rPr lang="hu-HU" sz="3000" dirty="0" smtClean="0"/>
              <a:t>A kéthetes betét kivezetésével az eszköztár 2014-ben elkezdett rendszerszintű átalakítása 2016. áprilisban lezárult.</a:t>
            </a:r>
          </a:p>
          <a:p>
            <a:r>
              <a:rPr lang="hu-HU" sz="3000" dirty="0" smtClean="0"/>
              <a:t>Az ÁKK terv felett bocsátott ki forint állampapírokat az év eddigi részében</a:t>
            </a:r>
          </a:p>
          <a:p>
            <a:r>
              <a:rPr lang="hu-HU" sz="3000" dirty="0" smtClean="0"/>
              <a:t>A devizalejáratok nagy része nyár közepéig megtörténik</a:t>
            </a:r>
          </a:p>
          <a:p>
            <a:r>
              <a:rPr lang="hu-HU" sz="3000" dirty="0" smtClean="0"/>
              <a:t>A kivezetéshez való esetleges banki alkalmazkodás miatt hosszabb kivezetési szakasz indokolt.</a:t>
            </a:r>
          </a:p>
          <a:p>
            <a:endParaRPr lang="hu-HU" sz="4700" dirty="0" smtClean="0"/>
          </a:p>
          <a:p>
            <a:pPr marL="0" indent="0" algn="ctr">
              <a:buNone/>
            </a:pPr>
            <a:endParaRPr lang="hu-HU" sz="4000" b="1" dirty="0" smtClean="0"/>
          </a:p>
          <a:p>
            <a:pPr marL="0" indent="0" algn="ctr">
              <a:buNone/>
            </a:pPr>
            <a:endParaRPr lang="hu-HU" sz="2800" b="1" dirty="0" smtClean="0"/>
          </a:p>
          <a:p>
            <a:pPr marL="0" indent="0" algn="ctr">
              <a:buNone/>
            </a:pPr>
            <a:r>
              <a:rPr lang="hu-HU" sz="3500" b="1" dirty="0" smtClean="0"/>
              <a:t>Az utolsó </a:t>
            </a:r>
            <a:r>
              <a:rPr lang="hu-HU" sz="3500" b="1" dirty="0" err="1" smtClean="0"/>
              <a:t>IRS-tender</a:t>
            </a:r>
            <a:r>
              <a:rPr lang="hu-HU" sz="3500" b="1" dirty="0" smtClean="0"/>
              <a:t> időpontja:</a:t>
            </a:r>
          </a:p>
          <a:p>
            <a:pPr marL="0" indent="0" algn="ctr">
              <a:buNone/>
            </a:pPr>
            <a:r>
              <a:rPr lang="hu-HU" sz="3500" b="1" dirty="0" smtClean="0"/>
              <a:t>2016. július 7.</a:t>
            </a:r>
          </a:p>
          <a:p>
            <a:endParaRPr lang="hu-HU" sz="4700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pPr>
              <a:defRPr/>
            </a:pPr>
            <a:r>
              <a:rPr lang="hu-HU" smtClean="0"/>
              <a:t>Magyar Nemzeti Bank</a:t>
            </a:r>
            <a:endParaRPr lang="hu-HU" dirty="0" smtClean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5</a:t>
            </a:fld>
            <a:endParaRPr lang="hu-HU" dirty="0"/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8" name="Down Arrow 7"/>
          <p:cNvSpPr/>
          <p:nvPr/>
        </p:nvSpPr>
        <p:spPr>
          <a:xfrm>
            <a:off x="4075450" y="3884562"/>
            <a:ext cx="969919" cy="1008112"/>
          </a:xfrm>
          <a:prstGeom prst="downArrow">
            <a:avLst/>
          </a:prstGeom>
          <a:solidFill>
            <a:srgbClr val="FF0000"/>
          </a:solidFill>
          <a:ln>
            <a:solidFill>
              <a:srgbClr val="1E245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24410052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1520" y="2780928"/>
            <a:ext cx="8640960" cy="759189"/>
          </a:xfrm>
        </p:spPr>
        <p:txBody>
          <a:bodyPr>
            <a:noAutofit/>
          </a:bodyPr>
          <a:lstStyle/>
          <a:p>
            <a:pPr algn="ctr"/>
            <a:r>
              <a:rPr lang="hu-HU" sz="4000" dirty="0" smtClean="0"/>
              <a:t>Az Önfinanszírozási program eredményei és a kamatcsere-ügyletek tapasztalatai </a:t>
            </a:r>
            <a:endParaRPr lang="hu-HU" sz="4000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hu-HU" smtClean="0"/>
              <a:t>Magyar Nemzeti Bank</a:t>
            </a:r>
            <a:endParaRPr lang="hu-HU" dirty="0" smtClean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6</a:t>
            </a:fld>
            <a:endParaRPr lang="hu-HU" dirty="0"/>
          </a:p>
        </p:txBody>
      </p:sp>
    </p:spTree>
    <p:extLst>
      <p:ext uri="{BB962C8B-B14F-4D97-AF65-F5344CB8AC3E}">
        <p14:creationId xmlns:p14="http://schemas.microsoft.com/office/powerpoint/2010/main" val="20927989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hu-HU" dirty="0" smtClean="0"/>
              <a:t>Az Önfinanszírozási program keretében az MNB eszköztárának egésze megújult</a:t>
            </a:r>
            <a:endParaRPr lang="hu-HU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hu-HU" smtClean="0"/>
              <a:t>Magyar Nemzeti Bank</a:t>
            </a:r>
            <a:endParaRPr lang="hu-HU" dirty="0" smtClean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7</a:t>
            </a:fld>
            <a:endParaRPr lang="hu-HU" dirty="0"/>
          </a:p>
        </p:txBody>
      </p:sp>
      <p:sp>
        <p:nvSpPr>
          <p:cNvPr id="6" name="Text Placeholder 5"/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hu-HU"/>
          </a:p>
        </p:txBody>
      </p:sp>
      <p:pic>
        <p:nvPicPr>
          <p:cNvPr id="10" name="Picture 9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68294" y="1628800"/>
            <a:ext cx="8231545" cy="42710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338762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80000" y="180000"/>
            <a:ext cx="7956496" cy="759189"/>
          </a:xfrm>
        </p:spPr>
        <p:txBody>
          <a:bodyPr>
            <a:normAutofit fontScale="90000"/>
          </a:bodyPr>
          <a:lstStyle/>
          <a:p>
            <a:r>
              <a:rPr lang="hu-HU" dirty="0" smtClean="0"/>
              <a:t>Az </a:t>
            </a:r>
            <a:r>
              <a:rPr lang="hu-HU" dirty="0" err="1" smtClean="0"/>
              <a:t>IRS-állomány</a:t>
            </a:r>
            <a:r>
              <a:rPr lang="hu-HU" dirty="0" smtClean="0"/>
              <a:t> áprilisban átlépte az 1500 milliárd forintot</a:t>
            </a:r>
            <a:endParaRPr lang="hu-HU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pPr>
              <a:defRPr/>
            </a:pPr>
            <a:r>
              <a:rPr lang="hu-HU" smtClean="0"/>
              <a:t>Magyar Nemzeti Bank</a:t>
            </a:r>
            <a:endParaRPr lang="hu-HU" dirty="0" smtClean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8</a:t>
            </a:fld>
            <a:endParaRPr lang="hu-HU" dirty="0"/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14"/>
          </p:nvPr>
        </p:nvSpPr>
        <p:spPr>
          <a:xfrm>
            <a:off x="6821652" y="6356351"/>
            <a:ext cx="1700212" cy="365125"/>
          </a:xfrm>
        </p:spPr>
        <p:txBody>
          <a:bodyPr/>
          <a:lstStyle/>
          <a:p>
            <a:r>
              <a:rPr lang="hu-HU" dirty="0" smtClean="0"/>
              <a:t>Forrás: MNB</a:t>
            </a:r>
            <a:endParaRPr lang="hu-HU" dirty="0"/>
          </a:p>
        </p:txBody>
      </p:sp>
      <p:sp>
        <p:nvSpPr>
          <p:cNvPr id="3" name="TextBox 2"/>
          <p:cNvSpPr txBox="1"/>
          <p:nvPr/>
        </p:nvSpPr>
        <p:spPr>
          <a:xfrm>
            <a:off x="972000" y="1196752"/>
            <a:ext cx="586814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hu-HU" sz="2000" dirty="0" smtClean="0">
                <a:solidFill>
                  <a:schemeClr val="accent5"/>
                </a:solidFill>
                <a:latin typeface="Calibri" panose="020F0502020204030204" pitchFamily="34" charset="0"/>
              </a:rPr>
              <a:t>Az IRS portfolió átlagos hátralévő futamideje 4,2 év.</a:t>
            </a: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72000" y="1675314"/>
            <a:ext cx="7200000" cy="47017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2545376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15616" y="217161"/>
            <a:ext cx="7485331" cy="759189"/>
          </a:xfrm>
        </p:spPr>
        <p:txBody>
          <a:bodyPr>
            <a:noAutofit/>
          </a:bodyPr>
          <a:lstStyle/>
          <a:p>
            <a:r>
              <a:rPr lang="hu-HU" sz="3200" dirty="0"/>
              <a:t>A banki finanszírozás növekvő aránya révén </a:t>
            </a:r>
            <a:r>
              <a:rPr lang="hu-HU" sz="3200" dirty="0" smtClean="0"/>
              <a:t>csökkent </a:t>
            </a:r>
            <a:r>
              <a:rPr lang="hu-HU" sz="3200" dirty="0"/>
              <a:t>a külső </a:t>
            </a:r>
            <a:r>
              <a:rPr lang="hu-HU" sz="3200" dirty="0" smtClean="0"/>
              <a:t>forrásokra </a:t>
            </a:r>
            <a:r>
              <a:rPr lang="hu-HU" sz="3200" dirty="0"/>
              <a:t>való </a:t>
            </a:r>
            <a:r>
              <a:rPr lang="hu-HU" sz="3200" dirty="0" smtClean="0"/>
              <a:t>ráutaltság</a:t>
            </a:r>
            <a:endParaRPr lang="hu-HU" sz="32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43506" y="1218073"/>
            <a:ext cx="8987697" cy="410727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hu-HU" sz="2000" dirty="0" smtClean="0"/>
              <a:t>A </a:t>
            </a:r>
            <a:r>
              <a:rPr lang="hu-HU" sz="2000" dirty="0"/>
              <a:t>bankok államadósságon belüli részesedése 15 százalékról </a:t>
            </a:r>
            <a:r>
              <a:rPr lang="hu-HU" sz="2000" dirty="0" smtClean="0"/>
              <a:t>27 </a:t>
            </a:r>
            <a:r>
              <a:rPr lang="hu-HU" sz="2000" dirty="0"/>
              <a:t>százalékra </a:t>
            </a:r>
            <a:r>
              <a:rPr lang="hu-HU" sz="2000" dirty="0" smtClean="0"/>
              <a:t>emelkedett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hu-HU" smtClean="0"/>
              <a:t>Magyar Nemzeti Bank</a:t>
            </a:r>
            <a:endParaRPr lang="hu-HU" dirty="0" smtClean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9</a:t>
            </a:fld>
            <a:endParaRPr lang="hu-HU" dirty="0"/>
          </a:p>
        </p:txBody>
      </p:sp>
      <p:sp>
        <p:nvSpPr>
          <p:cNvPr id="6" name="Text Placeholder 5"/>
          <p:cNvSpPr>
            <a:spLocks noGrp="1"/>
          </p:cNvSpPr>
          <p:nvPr>
            <p:ph type="body" sz="quarter" idx="13"/>
          </p:nvPr>
        </p:nvSpPr>
        <p:spPr>
          <a:xfrm>
            <a:off x="6431411" y="6403972"/>
            <a:ext cx="2699792" cy="365125"/>
          </a:xfrm>
        </p:spPr>
        <p:txBody>
          <a:bodyPr/>
          <a:lstStyle/>
          <a:p>
            <a:r>
              <a:rPr lang="hu-HU" dirty="0" smtClean="0"/>
              <a:t>Forrás: ÁKK, MNB (felügyeleti mérleg)</a:t>
            </a:r>
            <a:endParaRPr lang="hu-HU" dirty="0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71600" y="1628800"/>
            <a:ext cx="7226173" cy="472755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367608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hu-HU" dirty="0" smtClean="0"/>
              <a:t>A bankok részesedése kiemelkedővé vált a </a:t>
            </a:r>
            <a:r>
              <a:rPr lang="hu-HU" dirty="0"/>
              <a:t>forint állampapírok </a:t>
            </a:r>
            <a:r>
              <a:rPr lang="hu-HU" dirty="0" smtClean="0"/>
              <a:t>piacán</a:t>
            </a:r>
            <a:endParaRPr lang="hu-HU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hu-HU" smtClean="0"/>
              <a:t>Magyar Nemzeti Bank</a:t>
            </a:r>
            <a:endParaRPr lang="hu-HU" dirty="0" smtClean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10</a:t>
            </a:fld>
            <a:endParaRPr lang="hu-HU" dirty="0"/>
          </a:p>
        </p:txBody>
      </p:sp>
      <p:sp>
        <p:nvSpPr>
          <p:cNvPr id="6" name="Text Placeholder 5"/>
          <p:cNvSpPr>
            <a:spLocks noGrp="1"/>
          </p:cNvSpPr>
          <p:nvPr>
            <p:ph type="body" sz="quarter" idx="13"/>
          </p:nvPr>
        </p:nvSpPr>
        <p:spPr>
          <a:xfrm>
            <a:off x="6156176" y="6356350"/>
            <a:ext cx="2987824" cy="365125"/>
          </a:xfrm>
        </p:spPr>
        <p:txBody>
          <a:bodyPr/>
          <a:lstStyle/>
          <a:p>
            <a:r>
              <a:rPr lang="hu-HU" dirty="0" smtClean="0"/>
              <a:t>Forrás: MNB, értékpapír-statisztika</a:t>
            </a:r>
            <a:endParaRPr lang="hu-HU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92000" y="1340768"/>
            <a:ext cx="7560000" cy="49368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151060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99592" y="193539"/>
            <a:ext cx="8244408" cy="759189"/>
          </a:xfrm>
        </p:spPr>
        <p:txBody>
          <a:bodyPr>
            <a:noAutofit/>
          </a:bodyPr>
          <a:lstStyle/>
          <a:p>
            <a:r>
              <a:rPr lang="hu-HU" sz="3200" dirty="0" smtClean="0"/>
              <a:t>Az Önfinanszírozási programmal a devizaadósság </a:t>
            </a:r>
            <a:r>
              <a:rPr lang="hu-HU" sz="3200" dirty="0"/>
              <a:t>aránya a válság előtti szintre </a:t>
            </a:r>
            <a:r>
              <a:rPr lang="hu-HU" sz="3200" dirty="0" smtClean="0"/>
              <a:t>csökkent</a:t>
            </a:r>
            <a:endParaRPr lang="hu-HU" sz="3200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pPr>
              <a:defRPr/>
            </a:pPr>
            <a:r>
              <a:rPr lang="hu-HU" smtClean="0"/>
              <a:t>Magyar Nemzeti Bank</a:t>
            </a:r>
            <a:endParaRPr lang="hu-HU" dirty="0" smtClean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11</a:t>
            </a:fld>
            <a:endParaRPr lang="hu-HU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92000" y="1340768"/>
            <a:ext cx="7560000" cy="49409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115741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hu-HU" dirty="0" smtClean="0"/>
              <a:t>A hosszú hozamok csökkenése támogatta a laza monetáris kondíciókat </a:t>
            </a:r>
            <a:endParaRPr lang="hu-HU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pPr>
              <a:defRPr/>
            </a:pPr>
            <a:r>
              <a:rPr lang="hu-HU" smtClean="0"/>
              <a:t>Magyar Nemzeti Bank</a:t>
            </a:r>
            <a:endParaRPr lang="hu-HU" dirty="0" smtClean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12</a:t>
            </a:fld>
            <a:endParaRPr lang="hu-HU" dirty="0"/>
          </a:p>
        </p:txBody>
      </p:sp>
      <p:sp>
        <p:nvSpPr>
          <p:cNvPr id="9" name="Rectangle 8"/>
          <p:cNvSpPr/>
          <p:nvPr/>
        </p:nvSpPr>
        <p:spPr>
          <a:xfrm>
            <a:off x="251520" y="1222484"/>
            <a:ext cx="9468544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hu-HU" sz="2000" dirty="0" smtClean="0">
                <a:solidFill>
                  <a:schemeClr val="accent5"/>
                </a:solidFill>
                <a:latin typeface="Calibri" panose="020F0502020204030204" pitchFamily="34" charset="0"/>
              </a:rPr>
              <a:t>A magyar állampapír-piaci hozamgörbe lejjebb tolódott, a hosszú </a:t>
            </a:r>
            <a:r>
              <a:rPr lang="hu-HU" sz="2000" dirty="0">
                <a:solidFill>
                  <a:schemeClr val="accent5"/>
                </a:solidFill>
                <a:latin typeface="Calibri" panose="020F0502020204030204" pitchFamily="34" charset="0"/>
              </a:rPr>
              <a:t>lejáratú </a:t>
            </a:r>
            <a:r>
              <a:rPr lang="hu-HU" sz="2000" dirty="0" smtClean="0">
                <a:solidFill>
                  <a:schemeClr val="accent5"/>
                </a:solidFill>
                <a:latin typeface="Calibri" panose="020F0502020204030204" pitchFamily="34" charset="0"/>
              </a:rPr>
              <a:t>állampapír-hozam elérte </a:t>
            </a:r>
            <a:r>
              <a:rPr lang="hu-HU" sz="2000" dirty="0">
                <a:solidFill>
                  <a:schemeClr val="accent5"/>
                </a:solidFill>
                <a:latin typeface="Calibri" panose="020F0502020204030204" pitchFamily="34" charset="0"/>
              </a:rPr>
              <a:t>a lengyel hozamok szintjét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52000" y="1907746"/>
            <a:ext cx="6840000" cy="44712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268184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7121" y="260648"/>
            <a:ext cx="8172520" cy="759189"/>
          </a:xfrm>
        </p:spPr>
        <p:txBody>
          <a:bodyPr>
            <a:noAutofit/>
          </a:bodyPr>
          <a:lstStyle/>
          <a:p>
            <a:pPr lvl="0"/>
            <a:r>
              <a:rPr lang="hu-HU" sz="3200" dirty="0" smtClean="0"/>
              <a:t>A sterilizációs állomány 2014-hez képest több mint 3000 milliárd forinttal csökkent</a:t>
            </a:r>
            <a:endParaRPr lang="hu-HU" sz="3200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179512" y="6374538"/>
            <a:ext cx="3086100" cy="365125"/>
          </a:xfrm>
        </p:spPr>
        <p:txBody>
          <a:bodyPr/>
          <a:lstStyle/>
          <a:p>
            <a:pPr>
              <a:defRPr/>
            </a:pPr>
            <a:r>
              <a:rPr lang="hu-HU" dirty="0" smtClean="0"/>
              <a:t>Magyar Nemzeti Bank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13</a:t>
            </a:fld>
            <a:endParaRPr lang="hu-HU" dirty="0"/>
          </a:p>
        </p:txBody>
      </p:sp>
      <p:sp>
        <p:nvSpPr>
          <p:cNvPr id="8" name="Rectangle 7"/>
          <p:cNvSpPr/>
          <p:nvPr/>
        </p:nvSpPr>
        <p:spPr>
          <a:xfrm>
            <a:off x="0" y="1196752"/>
            <a:ext cx="896448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hu-HU" dirty="0" smtClean="0">
                <a:solidFill>
                  <a:schemeClr val="accent5"/>
                </a:solidFill>
                <a:latin typeface="Calibri" panose="020F0502020204030204" pitchFamily="34" charset="0"/>
              </a:rPr>
              <a:t>Az alacsonyabb </a:t>
            </a:r>
            <a:r>
              <a:rPr lang="hu-HU" dirty="0">
                <a:solidFill>
                  <a:schemeClr val="accent5"/>
                </a:solidFill>
                <a:latin typeface="Calibri" panose="020F0502020204030204" pitchFamily="34" charset="0"/>
              </a:rPr>
              <a:t>sterilizációs állomány ellensúlyozza az </a:t>
            </a:r>
            <a:r>
              <a:rPr lang="hu-HU" dirty="0" err="1">
                <a:solidFill>
                  <a:schemeClr val="accent5"/>
                </a:solidFill>
                <a:latin typeface="Calibri" panose="020F0502020204030204" pitchFamily="34" charset="0"/>
              </a:rPr>
              <a:t>IRS-ekhez</a:t>
            </a:r>
            <a:r>
              <a:rPr lang="hu-HU" dirty="0">
                <a:solidFill>
                  <a:schemeClr val="accent5"/>
                </a:solidFill>
                <a:latin typeface="Calibri" panose="020F0502020204030204" pitchFamily="34" charset="0"/>
              </a:rPr>
              <a:t> kapcsolódó kamatkiadásokat </a:t>
            </a:r>
          </a:p>
        </p:txBody>
      </p:sp>
      <p:pic>
        <p:nvPicPr>
          <p:cNvPr id="12" name="Picture 1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71955" y="1566084"/>
            <a:ext cx="7200000" cy="4705882"/>
          </a:xfrm>
          <a:prstGeom prst="rect">
            <a:avLst/>
          </a:prstGeom>
        </p:spPr>
      </p:pic>
      <p:sp>
        <p:nvSpPr>
          <p:cNvPr id="13" name="TextBox 12"/>
          <p:cNvSpPr txBox="1"/>
          <p:nvPr/>
        </p:nvSpPr>
        <p:spPr>
          <a:xfrm>
            <a:off x="5628773" y="6469062"/>
            <a:ext cx="378121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hu-HU" sz="1200" dirty="0" smtClean="0">
                <a:latin typeface="Calibri" panose="020F0502020204030204" pitchFamily="34" charset="0"/>
              </a:rPr>
              <a:t>* Egynapos jegybanki betét és preferenciális betét</a:t>
            </a:r>
          </a:p>
        </p:txBody>
      </p:sp>
    </p:spTree>
    <p:extLst>
      <p:ext uri="{BB962C8B-B14F-4D97-AF65-F5344CB8AC3E}">
        <p14:creationId xmlns:p14="http://schemas.microsoft.com/office/powerpoint/2010/main" val="5568659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3568" y="2780928"/>
            <a:ext cx="8208912" cy="759189"/>
          </a:xfrm>
        </p:spPr>
        <p:txBody>
          <a:bodyPr>
            <a:noAutofit/>
          </a:bodyPr>
          <a:lstStyle/>
          <a:p>
            <a:pPr algn="ctr"/>
            <a:r>
              <a:rPr lang="hu-HU" sz="4000" dirty="0"/>
              <a:t>A</a:t>
            </a:r>
            <a:r>
              <a:rPr lang="hu-HU" sz="4000" dirty="0" smtClean="0"/>
              <a:t> kamatcsere-eszköz kivezetése</a:t>
            </a:r>
            <a:endParaRPr lang="hu-HU" sz="4000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hu-HU" smtClean="0"/>
              <a:t>Magyar Nemzeti Bank</a:t>
            </a:r>
            <a:endParaRPr lang="hu-HU" dirty="0" smtClean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14</a:t>
            </a:fld>
            <a:endParaRPr lang="hu-HU" dirty="0"/>
          </a:p>
        </p:txBody>
      </p:sp>
    </p:spTree>
    <p:extLst>
      <p:ext uri="{BB962C8B-B14F-4D97-AF65-F5344CB8AC3E}">
        <p14:creationId xmlns:p14="http://schemas.microsoft.com/office/powerpoint/2010/main" val="30584366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80000" y="180000"/>
            <a:ext cx="7884488" cy="776323"/>
          </a:xfrm>
        </p:spPr>
        <p:txBody>
          <a:bodyPr>
            <a:noAutofit/>
          </a:bodyPr>
          <a:lstStyle/>
          <a:p>
            <a:r>
              <a:rPr lang="hu-HU" sz="3600" dirty="0"/>
              <a:t>A kamatcsere-eszköz kivezetése a sikerek ellenére indokolttá vált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8430871" y="6503637"/>
            <a:ext cx="778035" cy="365125"/>
          </a:xfrm>
        </p:spPr>
        <p:txBody>
          <a:bodyPr/>
          <a:lstStyle/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15</a:t>
            </a:fld>
            <a:endParaRPr lang="hu-HU" dirty="0"/>
          </a:p>
        </p:txBody>
      </p:sp>
      <p:sp>
        <p:nvSpPr>
          <p:cNvPr id="7" name="Rounded Rectangle 6"/>
          <p:cNvSpPr/>
          <p:nvPr/>
        </p:nvSpPr>
        <p:spPr>
          <a:xfrm>
            <a:off x="179512" y="1273383"/>
            <a:ext cx="4392488" cy="643449"/>
          </a:xfrm>
          <a:prstGeom prst="round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hu-HU" dirty="0">
                <a:solidFill>
                  <a:schemeClr val="tx1"/>
                </a:solidFill>
              </a:rPr>
              <a:t>A kéthetes betét kivezetésével kiteljesedett </a:t>
            </a:r>
            <a:r>
              <a:rPr lang="hu-HU" dirty="0" smtClean="0">
                <a:solidFill>
                  <a:schemeClr val="tx1"/>
                </a:solidFill>
              </a:rPr>
              <a:t>az eszköztár-átalakítás</a:t>
            </a:r>
            <a:endParaRPr lang="hu-HU" dirty="0">
              <a:solidFill>
                <a:schemeClr val="tx1"/>
              </a:solidFill>
            </a:endParaRPr>
          </a:p>
        </p:txBody>
      </p:sp>
      <p:sp>
        <p:nvSpPr>
          <p:cNvPr id="12" name="Rounded Rectangle 11"/>
          <p:cNvSpPr/>
          <p:nvPr/>
        </p:nvSpPr>
        <p:spPr>
          <a:xfrm>
            <a:off x="208668" y="2064016"/>
            <a:ext cx="4392488" cy="650265"/>
          </a:xfrm>
          <a:prstGeom prst="round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hu-HU" dirty="0" smtClean="0">
                <a:solidFill>
                  <a:schemeClr val="tx1"/>
                </a:solidFill>
              </a:rPr>
              <a:t>Csökken </a:t>
            </a:r>
            <a:r>
              <a:rPr lang="hu-HU" dirty="0">
                <a:solidFill>
                  <a:schemeClr val="tx1"/>
                </a:solidFill>
              </a:rPr>
              <a:t>a forint állampapír-piacra nehezedő nyomás</a:t>
            </a:r>
          </a:p>
        </p:txBody>
      </p:sp>
      <p:sp>
        <p:nvSpPr>
          <p:cNvPr id="13" name="Rounded Rectangle 12"/>
          <p:cNvSpPr/>
          <p:nvPr/>
        </p:nvSpPr>
        <p:spPr>
          <a:xfrm>
            <a:off x="179512" y="3616671"/>
            <a:ext cx="4392488" cy="669205"/>
          </a:xfrm>
          <a:prstGeom prst="round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hu-HU" dirty="0" smtClean="0">
                <a:solidFill>
                  <a:schemeClr val="tx1"/>
                </a:solidFill>
              </a:rPr>
              <a:t>A banki mérlegszerkezet miatt szűkül </a:t>
            </a:r>
            <a:r>
              <a:rPr lang="hu-HU" dirty="0">
                <a:solidFill>
                  <a:schemeClr val="tx1"/>
                </a:solidFill>
              </a:rPr>
              <a:t>a tér </a:t>
            </a:r>
            <a:r>
              <a:rPr lang="hu-HU" dirty="0" smtClean="0">
                <a:solidFill>
                  <a:schemeClr val="tx1"/>
                </a:solidFill>
              </a:rPr>
              <a:t>az érdemi </a:t>
            </a:r>
            <a:r>
              <a:rPr lang="hu-HU" dirty="0">
                <a:solidFill>
                  <a:schemeClr val="tx1"/>
                </a:solidFill>
              </a:rPr>
              <a:t>állampapír-vásárlásra</a:t>
            </a:r>
          </a:p>
        </p:txBody>
      </p:sp>
      <p:sp>
        <p:nvSpPr>
          <p:cNvPr id="14" name="Rounded Rectangle 13"/>
          <p:cNvSpPr/>
          <p:nvPr/>
        </p:nvSpPr>
        <p:spPr>
          <a:xfrm>
            <a:off x="181832" y="2819975"/>
            <a:ext cx="4392488" cy="667399"/>
          </a:xfrm>
          <a:prstGeom prst="round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hu-HU" dirty="0" smtClean="0">
                <a:solidFill>
                  <a:schemeClr val="tx1"/>
                </a:solidFill>
              </a:rPr>
              <a:t>Az államadósság devizaaránya historikus minimumszintjéhez közeledik</a:t>
            </a:r>
            <a:endParaRPr lang="hu-HU" dirty="0">
              <a:solidFill>
                <a:schemeClr val="tx1"/>
              </a:solidFill>
            </a:endParaRPr>
          </a:p>
        </p:txBody>
      </p:sp>
      <p:sp>
        <p:nvSpPr>
          <p:cNvPr id="15" name="Rounded Rectangle 14"/>
          <p:cNvSpPr/>
          <p:nvPr/>
        </p:nvSpPr>
        <p:spPr>
          <a:xfrm>
            <a:off x="204320" y="4415173"/>
            <a:ext cx="4392488" cy="632752"/>
          </a:xfrm>
          <a:prstGeom prst="round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hu-HU" dirty="0" smtClean="0">
                <a:solidFill>
                  <a:schemeClr val="tx1"/>
                </a:solidFill>
              </a:rPr>
              <a:t>A szigorú </a:t>
            </a:r>
            <a:r>
              <a:rPr lang="hu-HU" dirty="0" err="1" smtClean="0">
                <a:solidFill>
                  <a:schemeClr val="tx1"/>
                </a:solidFill>
              </a:rPr>
              <a:t>LCR-előírásokhoz</a:t>
            </a:r>
            <a:r>
              <a:rPr lang="hu-HU" dirty="0" smtClean="0">
                <a:solidFill>
                  <a:schemeClr val="tx1"/>
                </a:solidFill>
              </a:rPr>
              <a:t> való banki alkalmazkodás lezárult</a:t>
            </a:r>
            <a:endParaRPr lang="hu-HU" dirty="0">
              <a:solidFill>
                <a:schemeClr val="tx1"/>
              </a:solidFill>
            </a:endParaRPr>
          </a:p>
        </p:txBody>
      </p:sp>
      <p:sp>
        <p:nvSpPr>
          <p:cNvPr id="16" name="Rounded Rectangle 15"/>
          <p:cNvSpPr/>
          <p:nvPr/>
        </p:nvSpPr>
        <p:spPr>
          <a:xfrm>
            <a:off x="179512" y="5418117"/>
            <a:ext cx="4392488" cy="632752"/>
          </a:xfrm>
          <a:prstGeom prst="round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hu-HU" dirty="0" smtClean="0">
                <a:solidFill>
                  <a:schemeClr val="tx1"/>
                </a:solidFill>
              </a:rPr>
              <a:t>Terv feletti állampapír-kibocsátás az első negyedévben</a:t>
            </a:r>
            <a:endParaRPr lang="hu-HU" dirty="0">
              <a:solidFill>
                <a:schemeClr val="tx1"/>
              </a:solidFill>
            </a:endParaRPr>
          </a:p>
        </p:txBody>
      </p:sp>
      <p:sp>
        <p:nvSpPr>
          <p:cNvPr id="17" name="Rounded Rectangle 16"/>
          <p:cNvSpPr/>
          <p:nvPr/>
        </p:nvSpPr>
        <p:spPr>
          <a:xfrm>
            <a:off x="204288" y="6143440"/>
            <a:ext cx="4392488" cy="632752"/>
          </a:xfrm>
          <a:prstGeom prst="round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hu-HU" dirty="0" smtClean="0">
                <a:solidFill>
                  <a:schemeClr val="tx1"/>
                </a:solidFill>
              </a:rPr>
              <a:t>Állami devizalejáratok az első félévre koncentrálódnak</a:t>
            </a:r>
            <a:endParaRPr lang="hu-HU" dirty="0">
              <a:solidFill>
                <a:schemeClr val="tx1"/>
              </a:solidFill>
            </a:endParaRPr>
          </a:p>
        </p:txBody>
      </p:sp>
      <p:sp>
        <p:nvSpPr>
          <p:cNvPr id="18" name="Rectangle 17"/>
          <p:cNvSpPr/>
          <p:nvPr/>
        </p:nvSpPr>
        <p:spPr>
          <a:xfrm>
            <a:off x="5989463" y="2757574"/>
            <a:ext cx="2321035" cy="1089130"/>
          </a:xfrm>
          <a:prstGeom prst="rect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hu-HU" dirty="0" smtClean="0"/>
              <a:t>A jegybanki </a:t>
            </a:r>
            <a:r>
              <a:rPr lang="hu-HU" dirty="0" err="1" smtClean="0"/>
              <a:t>IRS</a:t>
            </a:r>
            <a:r>
              <a:rPr lang="hu-HU" dirty="0" smtClean="0"/>
              <a:t> hozzáadott értéke csökken</a:t>
            </a:r>
            <a:endParaRPr lang="hu-HU" dirty="0"/>
          </a:p>
        </p:txBody>
      </p:sp>
      <p:sp>
        <p:nvSpPr>
          <p:cNvPr id="19" name="Rectangle 18"/>
          <p:cNvSpPr/>
          <p:nvPr/>
        </p:nvSpPr>
        <p:spPr>
          <a:xfrm>
            <a:off x="6024471" y="5203310"/>
            <a:ext cx="2286027" cy="1482889"/>
          </a:xfrm>
          <a:prstGeom prst="rect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hu-HU" b="1" dirty="0" smtClean="0"/>
              <a:t>Fokozatos kivezetés</a:t>
            </a:r>
            <a:r>
              <a:rPr lang="hu-HU" dirty="0" smtClean="0"/>
              <a:t> a banki alkalmazkodási igény figyele</a:t>
            </a:r>
            <a:r>
              <a:rPr lang="hu-HU" dirty="0"/>
              <a:t>m</a:t>
            </a:r>
            <a:r>
              <a:rPr lang="hu-HU" dirty="0" smtClean="0"/>
              <a:t>be vételével</a:t>
            </a:r>
            <a:endParaRPr lang="hu-HU" dirty="0"/>
          </a:p>
        </p:txBody>
      </p:sp>
      <p:sp>
        <p:nvSpPr>
          <p:cNvPr id="22" name="Right Brace 21"/>
          <p:cNvSpPr/>
          <p:nvPr/>
        </p:nvSpPr>
        <p:spPr>
          <a:xfrm>
            <a:off x="4841127" y="1247863"/>
            <a:ext cx="979664" cy="3998546"/>
          </a:xfrm>
          <a:prstGeom prst="rightBrace">
            <a:avLst>
              <a:gd name="adj1" fmla="val 14561"/>
              <a:gd name="adj2" fmla="val 50610"/>
            </a:avLst>
          </a:prstGeom>
          <a:ln w="508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hu-HU"/>
          </a:p>
        </p:txBody>
      </p:sp>
      <p:sp>
        <p:nvSpPr>
          <p:cNvPr id="23" name="Right Brace 22"/>
          <p:cNvSpPr/>
          <p:nvPr/>
        </p:nvSpPr>
        <p:spPr>
          <a:xfrm>
            <a:off x="4841127" y="5412548"/>
            <a:ext cx="979664" cy="1363644"/>
          </a:xfrm>
          <a:prstGeom prst="rightBrace">
            <a:avLst>
              <a:gd name="adj1" fmla="val 14561"/>
              <a:gd name="adj2" fmla="val 50610"/>
            </a:avLst>
          </a:prstGeom>
          <a:ln w="508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hu-HU"/>
          </a:p>
        </p:txBody>
      </p:sp>
      <p:sp>
        <p:nvSpPr>
          <p:cNvPr id="24" name="Down Arrow 23"/>
          <p:cNvSpPr/>
          <p:nvPr/>
        </p:nvSpPr>
        <p:spPr>
          <a:xfrm>
            <a:off x="6843448" y="4050768"/>
            <a:ext cx="648072" cy="970853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hu-HU"/>
          </a:p>
        </p:txBody>
      </p:sp>
      <p:cxnSp>
        <p:nvCxnSpPr>
          <p:cNvPr id="26" name="Straight Connector 25"/>
          <p:cNvCxnSpPr/>
          <p:nvPr/>
        </p:nvCxnSpPr>
        <p:spPr>
          <a:xfrm>
            <a:off x="179512" y="5203310"/>
            <a:ext cx="4438984" cy="43099"/>
          </a:xfrm>
          <a:prstGeom prst="line">
            <a:avLst/>
          </a:prstGeom>
          <a:ln w="25400"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9400317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hu-HU" dirty="0" smtClean="0"/>
              <a:t>Az MNB további 5 önfinanszírozási </a:t>
            </a:r>
            <a:r>
              <a:rPr lang="hu-HU" dirty="0" err="1" smtClean="0"/>
              <a:t>IRS-tendert</a:t>
            </a:r>
            <a:r>
              <a:rPr lang="hu-HU" dirty="0" smtClean="0"/>
              <a:t> tart</a:t>
            </a:r>
            <a:endParaRPr lang="hu-H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5759" y="5593898"/>
            <a:ext cx="8784976" cy="697728"/>
          </a:xfrm>
        </p:spPr>
        <p:txBody>
          <a:bodyPr>
            <a:noAutofit/>
          </a:bodyPr>
          <a:lstStyle/>
          <a:p>
            <a:pPr marL="0" indent="0" algn="ctr">
              <a:buNone/>
            </a:pPr>
            <a:r>
              <a:rPr lang="hu-HU" sz="2400" b="1" dirty="0"/>
              <a:t>A fennálló </a:t>
            </a:r>
            <a:r>
              <a:rPr lang="hu-HU" sz="2400" b="1" dirty="0" err="1"/>
              <a:t>IRS</a:t>
            </a:r>
            <a:r>
              <a:rPr lang="hu-HU" sz="2400" b="1" dirty="0"/>
              <a:t>-állományból adódó banki kötelezettségek természetesen az ügyletek lejáratáig élnek!</a:t>
            </a:r>
          </a:p>
          <a:p>
            <a:pPr marL="0" indent="0" algn="ctr">
              <a:buNone/>
            </a:pPr>
            <a:endParaRPr lang="hu-HU" sz="2400" b="1" dirty="0" smtClean="0"/>
          </a:p>
          <a:p>
            <a:pPr marL="0" indent="0" algn="ctr">
              <a:buNone/>
            </a:pPr>
            <a:endParaRPr lang="hu-HU" sz="2400" b="1" dirty="0"/>
          </a:p>
          <a:p>
            <a:pPr marL="0" indent="0" algn="ctr">
              <a:buNone/>
            </a:pPr>
            <a:endParaRPr lang="hu-HU" sz="2400" b="1" dirty="0" smtClean="0"/>
          </a:p>
          <a:p>
            <a:pPr marL="0" indent="0" algn="ctr">
              <a:buNone/>
            </a:pPr>
            <a:endParaRPr lang="hu-HU" sz="2400" b="1" dirty="0"/>
          </a:p>
          <a:p>
            <a:pPr marL="0" indent="0" algn="ctr">
              <a:buNone/>
            </a:pPr>
            <a:endParaRPr lang="hu-HU" sz="2400" b="1" dirty="0" smtClean="0"/>
          </a:p>
          <a:p>
            <a:pPr marL="0" indent="0" algn="ctr">
              <a:buNone/>
            </a:pPr>
            <a:endParaRPr lang="hu-HU" sz="2400" b="1" dirty="0"/>
          </a:p>
          <a:p>
            <a:pPr marL="0" indent="0" algn="ctr">
              <a:buNone/>
            </a:pPr>
            <a:endParaRPr lang="hu-HU" sz="2400" b="1" dirty="0" smtClean="0"/>
          </a:p>
          <a:p>
            <a:pPr marL="0" indent="0" algn="ctr">
              <a:buNone/>
            </a:pPr>
            <a:endParaRPr lang="hu-HU" sz="2400" b="1" dirty="0"/>
          </a:p>
          <a:p>
            <a:pPr marL="0" indent="0" algn="ctr">
              <a:buNone/>
            </a:pPr>
            <a:endParaRPr lang="hu-HU" sz="2400" b="1" dirty="0" smtClean="0"/>
          </a:p>
          <a:p>
            <a:pPr marL="0" indent="0" algn="ctr">
              <a:buNone/>
            </a:pPr>
            <a:endParaRPr lang="hu-HU" sz="2400" b="1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pPr>
              <a:defRPr/>
            </a:pPr>
            <a:r>
              <a:rPr lang="hu-HU" smtClean="0"/>
              <a:t>Magyar Nemzeti Bank</a:t>
            </a:r>
            <a:endParaRPr lang="hu-HU" dirty="0" smtClean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3"/>
          </p:nvPr>
        </p:nvSpPr>
        <p:spPr>
          <a:xfrm>
            <a:off x="3489547" y="6538912"/>
            <a:ext cx="2057400" cy="365125"/>
          </a:xfrm>
        </p:spPr>
        <p:txBody>
          <a:bodyPr/>
          <a:lstStyle/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16</a:t>
            </a:fld>
            <a:endParaRPr lang="hu-HU" dirty="0"/>
          </a:p>
        </p:txBody>
      </p:sp>
      <p:pic>
        <p:nvPicPr>
          <p:cNvPr id="11" name="Picture 10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71600" y="1251199"/>
            <a:ext cx="7200000" cy="409541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946122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hu-HU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970741" y="3140968"/>
            <a:ext cx="5432801" cy="648071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hu-HU" sz="4000" dirty="0" smtClean="0"/>
              <a:t>Köszönöm a figyelmet!</a:t>
            </a:r>
            <a:endParaRPr lang="hu-HU" sz="4000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pPr>
              <a:defRPr/>
            </a:pPr>
            <a:r>
              <a:rPr lang="hu-HU" smtClean="0"/>
              <a:t>Magyar Nemzeti Bank</a:t>
            </a:r>
            <a:endParaRPr lang="hu-HU" dirty="0" smtClean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3"/>
          </p:nvPr>
        </p:nvSpPr>
        <p:spPr/>
        <p:txBody>
          <a:bodyPr/>
          <a:lstStyle/>
          <a:p>
            <a:pPr>
              <a:defRPr/>
            </a:pPr>
            <a:fld id="{0401AEF3-AFFE-433D-8A34-08D966C25545}" type="slidenum">
              <a:rPr lang="hu-HU" smtClean="0"/>
              <a:pPr>
                <a:defRPr/>
              </a:pPr>
              <a:t>17</a:t>
            </a:fld>
            <a:endParaRPr lang="hu-HU" dirty="0"/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endParaRPr lang="hu-HU"/>
          </a:p>
        </p:txBody>
      </p:sp>
    </p:spTree>
    <p:extLst>
      <p:ext uri="{BB962C8B-B14F-4D97-AF65-F5344CB8AC3E}">
        <p14:creationId xmlns:p14="http://schemas.microsoft.com/office/powerpoint/2010/main" val="7387655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Bemutató1">
  <a:themeElements>
    <a:clrScheme name="MNB_Theme_2">
      <a:dk1>
        <a:sysClr val="windowText" lastClr="000000"/>
      </a:dk1>
      <a:lt1>
        <a:sysClr val="window" lastClr="FFFFFF"/>
      </a:lt1>
      <a:dk2>
        <a:srgbClr val="898D8D"/>
      </a:dk2>
      <a:lt2>
        <a:srgbClr val="AC9F70"/>
      </a:lt2>
      <a:accent1>
        <a:srgbClr val="7E5C1D"/>
      </a:accent1>
      <a:accent2>
        <a:srgbClr val="E57200"/>
      </a:accent2>
      <a:accent3>
        <a:srgbClr val="CE0F69"/>
      </a:accent3>
      <a:accent4>
        <a:srgbClr val="8C4799"/>
      </a:accent4>
      <a:accent5>
        <a:srgbClr val="202653"/>
      </a:accent5>
      <a:accent6>
        <a:srgbClr val="7BAFD4"/>
      </a:accent6>
      <a:hlink>
        <a:srgbClr val="202653"/>
      </a:hlink>
      <a:folHlink>
        <a:srgbClr val="7BAFD4"/>
      </a:folHlink>
    </a:clrScheme>
    <a:fontScheme name="Fényűző">
      <a:majorFont>
        <a:latin typeface="Trebuchet MS"/>
        <a:ea typeface=""/>
        <a:cs typeface=""/>
        <a:font script="Jpan" typeface="HG丸ｺﾞｼｯｸM-PRO"/>
        <a:font script="Hang" typeface="HY그래픽M"/>
        <a:font script="Hans" typeface="黑体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Trebuchet MS"/>
        <a:ea typeface=""/>
        <a:cs typeface=""/>
        <a:font script="Jpan" typeface="HG丸ｺﾞｼｯｸM-PRO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txDef>
      <a:spPr>
        <a:noFill/>
      </a:spPr>
      <a:bodyPr wrap="square" rtlCol="0">
        <a:spAutoFit/>
      </a:bodyPr>
      <a:lstStyle>
        <a:defPPr>
          <a:defRPr dirty="0" err="1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MNB_MUAR_PPT_sablon_3" id="{0E99E441-BA91-481E-9FDC-17C2A4F83B22}" vid="{1A0FA107-B5C5-463B-9D6B-4746756CF09B}"/>
    </a:ext>
  </a:extLst>
</a:theme>
</file>

<file path=ppt/theme/theme2.xml><?xml version="1.0" encoding="utf-8"?>
<a:theme xmlns:a="http://schemas.openxmlformats.org/drawingml/2006/main" name="Office-té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blank</Template>
  <TotalTime>3</TotalTime>
  <Words>500</Words>
  <Application>Microsoft Office PowerPoint</Application>
  <PresentationFormat>On-screen Show (4:3)</PresentationFormat>
  <Paragraphs>102</Paragraphs>
  <Slides>17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2" baseType="lpstr">
      <vt:lpstr>Arial</vt:lpstr>
      <vt:lpstr>Calibri</vt:lpstr>
      <vt:lpstr>Trebuchet MS</vt:lpstr>
      <vt:lpstr>Verdana</vt:lpstr>
      <vt:lpstr>Bemutató1</vt:lpstr>
      <vt:lpstr>Az önfinanszírozási program  aktuális kérdései</vt:lpstr>
      <vt:lpstr>Az Önfinanszírozási program és az IRS-ek elérték a kitűzött célokat</vt:lpstr>
      <vt:lpstr>Az Önfinanszírozási program érdemben mérsékelte a magyar gazdaság külső sérülékenységét, …</vt:lpstr>
      <vt:lpstr>… és emellett hozzájárult a hosszú lejáratú állampapír hozamok csökkenéséhez is</vt:lpstr>
      <vt:lpstr>Az IRS-ek júliusig való fenntartásával a jegybank támogatja az államadósság biztonságos finanszírozását</vt:lpstr>
      <vt:lpstr>Az Önfinanszírozási program eredményei és a kamatcsere-ügyletek tapasztalatai </vt:lpstr>
      <vt:lpstr>Az Önfinanszírozási program keretében az MNB eszköztárának egésze megújult</vt:lpstr>
      <vt:lpstr>Az IRS-állomány áprilisban átlépte az 1500 milliárd forintot</vt:lpstr>
      <vt:lpstr>A banki finanszírozás növekvő aránya révén csökkent a külső forrásokra való ráutaltság</vt:lpstr>
      <vt:lpstr>A bankok részesedése kiemelkedővé vált a forint állampapírok piacán</vt:lpstr>
      <vt:lpstr>Az Önfinanszírozási programmal a devizaadósság aránya a válság előtti szintre csökkent</vt:lpstr>
      <vt:lpstr>A hosszú hozamok csökkenése támogatta a laza monetáris kondíciókat </vt:lpstr>
      <vt:lpstr>A sterilizációs állomány 2014-hez képest több mint 3000 milliárd forinttal csökkent</vt:lpstr>
      <vt:lpstr>A kamatcsere-eszköz kivezetése</vt:lpstr>
      <vt:lpstr>A kamatcsere-eszköz kivezetése a sikerek ellenére indokolttá vált</vt:lpstr>
      <vt:lpstr>Az MNB további 5 önfinanszírozási IRS-tendert tart</vt:lpstr>
      <vt:lpstr>PowerPoint Presentation</vt:lpstr>
    </vt:vector>
  </TitlesOfParts>
  <Company>Magyar Nemzeti Bank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Az Önfinanszírozási program a külső sérülékenység csökkentését célozta</dc:title>
  <dc:creator>Lénárt-Odorán Rita</dc:creator>
  <cp:lastModifiedBy>Kolozsi Pál Péter</cp:lastModifiedBy>
  <cp:revision>114</cp:revision>
  <dcterms:created xsi:type="dcterms:W3CDTF">2016-04-19T12:28:30Z</dcterms:created>
  <dcterms:modified xsi:type="dcterms:W3CDTF">2016-05-10T15:14:15Z</dcterms:modified>
</cp:coreProperties>
</file>