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7" r:id="rId4"/>
    <p:sldId id="283" r:id="rId5"/>
    <p:sldId id="291" r:id="rId6"/>
    <p:sldId id="293" r:id="rId7"/>
    <p:sldId id="278" r:id="rId8"/>
    <p:sldId id="279" r:id="rId9"/>
    <p:sldId id="281" r:id="rId10"/>
    <p:sldId id="280" r:id="rId11"/>
    <p:sldId id="273" r:id="rId12"/>
    <p:sldId id="282" r:id="rId13"/>
    <p:sldId id="294" r:id="rId14"/>
    <p:sldId id="276" r:id="rId15"/>
    <p:sldId id="269" r:id="rId16"/>
    <p:sldId id="295" r:id="rId17"/>
    <p:sldId id="271" r:id="rId18"/>
    <p:sldId id="270" r:id="rId19"/>
    <p:sldId id="297" r:id="rId20"/>
    <p:sldId id="296" r:id="rId21"/>
    <p:sldId id="275" r:id="rId22"/>
    <p:sldId id="284" r:id="rId23"/>
    <p:sldId id="285" r:id="rId24"/>
    <p:sldId id="292" r:id="rId25"/>
    <p:sldId id="286" r:id="rId26"/>
    <p:sldId id="298" r:id="rId27"/>
    <p:sldId id="287" r:id="rId28"/>
    <p:sldId id="27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barthal" initials="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226" autoAdjust="0"/>
  </p:normalViewPr>
  <p:slideViewPr>
    <p:cSldViewPr>
      <p:cViewPr varScale="1">
        <p:scale>
          <a:sx n="84" d="100"/>
          <a:sy n="84" d="100"/>
        </p:scale>
        <p:origin x="-1258" y="-77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2013.06.04.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2483768" y="1700808"/>
            <a:ext cx="6408712" cy="65662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Jelentés a fizetési rendszerről (2013 június)</a:t>
            </a:r>
            <a:endParaRPr lang="hu-H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hu-HU" dirty="0" smtClean="0"/>
              <a:t>Bartha Lajos </a:t>
            </a:r>
          </a:p>
          <a:p>
            <a:endParaRPr lang="hu-HU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 smtClean="0"/>
              <a:t>Pénzügyi  infrastruktúrák igazgatósága</a:t>
            </a:r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7"/>
          </p:nvPr>
        </p:nvSpPr>
        <p:spPr>
          <a:xfrm>
            <a:off x="2627784" y="3861048"/>
            <a:ext cx="5779588" cy="500066"/>
          </a:xfrm>
        </p:spPr>
        <p:txBody>
          <a:bodyPr/>
          <a:lstStyle/>
          <a:p>
            <a:r>
              <a:rPr lang="hu-HU" dirty="0" smtClean="0"/>
              <a:t>2013. június 4.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48000" y="980728"/>
            <a:ext cx="7848000" cy="4896545"/>
          </a:xfrm>
        </p:spPr>
        <p:txBody>
          <a:bodyPr/>
          <a:lstStyle/>
          <a:p>
            <a:pPr algn="just"/>
            <a:r>
              <a:rPr lang="hu-HU" sz="1600" dirty="0" smtClean="0">
                <a:latin typeface="+mn-lt"/>
              </a:rPr>
              <a:t>Jelentős lemaradás az európai átlagtól a főbb mutatókban</a:t>
            </a:r>
          </a:p>
          <a:p>
            <a:pPr algn="just"/>
            <a:r>
              <a:rPr lang="hu-HU" sz="1600" dirty="0" smtClean="0">
                <a:latin typeface="+mn-lt"/>
              </a:rPr>
              <a:t>Az </a:t>
            </a:r>
            <a:r>
              <a:rPr lang="hu-HU" sz="1600" dirty="0" err="1" smtClean="0">
                <a:latin typeface="+mn-lt"/>
              </a:rPr>
              <a:t>MNB-GVH-NGM</a:t>
            </a:r>
            <a:r>
              <a:rPr lang="hu-HU" sz="1600" dirty="0" smtClean="0">
                <a:latin typeface="+mn-lt"/>
              </a:rPr>
              <a:t> által előkészített szabályozás hatására a lakossági betéti kártyáknál felére-harmadára csökkenhet a jutalékok átlagos szintje</a:t>
            </a:r>
          </a:p>
          <a:p>
            <a:pPr algn="just"/>
            <a:r>
              <a:rPr lang="hu-HU" sz="1600" dirty="0" smtClean="0">
                <a:latin typeface="+mn-lt"/>
              </a:rPr>
              <a:t>A szabályozási javaslat alapján a belföldi kártyás tranzakcióknál alkalmazott bankközi jutalékok súlyozott átlaga nem haladhatná meg a hazai kibocsátású kártyákkal határon átnyúló tranzakciók során alkalmazott jutalékok súlyozott átlagát. </a:t>
            </a:r>
          </a:p>
          <a:p>
            <a:pPr algn="just"/>
            <a:r>
              <a:rPr lang="hu-HU" sz="1600" dirty="0" smtClean="0">
                <a:latin typeface="+mn-lt"/>
              </a:rPr>
              <a:t>Csökkenhetnek a kereskedők kártyaelfogadással kapcsolatos költsége</a:t>
            </a:r>
          </a:p>
          <a:p>
            <a:pPr algn="just"/>
            <a:r>
              <a:rPr lang="hu-HU" sz="1600" dirty="0" smtClean="0">
                <a:latin typeface="+mn-lt"/>
              </a:rPr>
              <a:t>A szabályozás elősegítheti a pénzforgalmi szolgáltatók és a kereskedők együttműködésén alapuló használatösztönzést</a:t>
            </a:r>
          </a:p>
          <a:p>
            <a:pPr lvl="1" algn="just"/>
            <a:r>
              <a:rPr lang="hu-HU" sz="1600" dirty="0" smtClean="0"/>
              <a:t>A nagyobb kereskedők közvetlenül is érdekeltté válhatnak a fizetésimód-választás befolyásolásában</a:t>
            </a:r>
          </a:p>
          <a:p>
            <a:pPr algn="just"/>
            <a:r>
              <a:rPr lang="hu-HU" sz="1600" dirty="0" smtClean="0">
                <a:latin typeface="+mn-lt"/>
              </a:rPr>
              <a:t>A </a:t>
            </a:r>
            <a:r>
              <a:rPr lang="hu-HU" sz="1600" dirty="0" err="1" smtClean="0">
                <a:latin typeface="+mn-lt"/>
              </a:rPr>
              <a:t>kártyabirtokosi</a:t>
            </a:r>
            <a:r>
              <a:rPr lang="hu-HU" sz="1600" dirty="0" smtClean="0">
                <a:latin typeface="+mn-lt"/>
              </a:rPr>
              <a:t> költségek várható növekedésének hatására sem csökkenhet jelentősen a kártyával rendelkező lakosság részaránya</a:t>
            </a:r>
          </a:p>
          <a:p>
            <a:pPr algn="just"/>
            <a:r>
              <a:rPr lang="hu-HU" sz="1600" dirty="0" smtClean="0">
                <a:latin typeface="+mn-lt"/>
              </a:rPr>
              <a:t>A szabályozás javasolt hatályba lépése: 2014. január 1. </a:t>
            </a:r>
          </a:p>
          <a:p>
            <a:pPr algn="just"/>
            <a:endParaRPr lang="hu-HU" sz="1600" dirty="0" smtClean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633600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/>
              <a:t>Szabályozás útján csökkenteni kell a kártyás vásárlások esetén alkalmazott bankközi jutalékok átlagos szintjét</a:t>
            </a:r>
            <a:endParaRPr lang="hu-HU" sz="2200" dirty="0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668344" y="10527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48000" y="1412776"/>
            <a:ext cx="7848000" cy="4464497"/>
          </a:xfrm>
        </p:spPr>
        <p:txBody>
          <a:bodyPr/>
          <a:lstStyle/>
          <a:p>
            <a:pPr algn="just"/>
            <a:r>
              <a:rPr lang="hu-HU" sz="2000" dirty="0" smtClean="0"/>
              <a:t>2012. július 2-től jelentősen gyorsult a </a:t>
            </a:r>
            <a:r>
              <a:rPr lang="hu-HU" sz="2000" dirty="0" err="1" smtClean="0"/>
              <a:t>kisértékű</a:t>
            </a:r>
            <a:r>
              <a:rPr lang="hu-HU" sz="2000" dirty="0" smtClean="0"/>
              <a:t> elektronikus pénzforgalom, a tranzakciók jellemzően 1-2 óra alatt teljesülnek</a:t>
            </a:r>
          </a:p>
          <a:p>
            <a:pPr algn="just"/>
            <a:r>
              <a:rPr lang="hu-HU" sz="2000" dirty="0" smtClean="0"/>
              <a:t>A jelentős mértékű rendszerfejlesztés és kamat (</a:t>
            </a:r>
            <a:r>
              <a:rPr lang="hu-HU" sz="2000" dirty="0" err="1" smtClean="0"/>
              <a:t>float</a:t>
            </a:r>
            <a:r>
              <a:rPr lang="hu-HU" sz="2000" dirty="0" smtClean="0"/>
              <a:t>) jövedelem elvesztése ellenére a hitelintézetek csak kismértékben emelték az elektronikus úton benyújtott átutalások díjait</a:t>
            </a:r>
          </a:p>
          <a:p>
            <a:pPr algn="just"/>
            <a:r>
              <a:rPr lang="hu-HU" sz="2000" dirty="0" smtClean="0"/>
              <a:t>A jegybanki pénzforgalmi ellenőrzések azt igazolják, hogy a pénzforgalmi szolgáltatók betartják az MNB vonatkozó rendeletét, a vizsgálatok egy-két eseti kivételtől eltekintve, nem tapasztalták a 4 órás szabály megsértését </a:t>
            </a:r>
          </a:p>
          <a:p>
            <a:pPr algn="just"/>
            <a:r>
              <a:rPr lang="hu-HU" sz="2000" dirty="0" smtClean="0"/>
              <a:t>A forgalom jelentős része átáramlott a napközbeni platformra</a:t>
            </a:r>
          </a:p>
          <a:p>
            <a:pPr algn="just"/>
            <a:endParaRPr lang="hu-HU" sz="2200" dirty="0" smtClean="0"/>
          </a:p>
          <a:p>
            <a:pPr algn="just"/>
            <a:endParaRPr lang="hu-HU" sz="22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Napközbeni elszámolás bevezetése számos pozitív hatást hozott az ügyfelek részére</a:t>
            </a:r>
            <a:endParaRPr lang="hu-HU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12360" y="56612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48000" y="1268760"/>
            <a:ext cx="7848000" cy="4752528"/>
          </a:xfrm>
        </p:spPr>
        <p:txBody>
          <a:bodyPr/>
          <a:lstStyle/>
          <a:p>
            <a:pPr algn="just"/>
            <a:r>
              <a:rPr lang="hu-HU" dirty="0" smtClean="0"/>
              <a:t>A forgatható utalványok kockázatokat hordoznak az utalványokat használó fogyasztók és a pénzügyi szolgáltatások biztonságáért felelős hatóságok számára</a:t>
            </a:r>
          </a:p>
          <a:p>
            <a:pPr algn="just"/>
            <a:r>
              <a:rPr lang="hu-HU" dirty="0" smtClean="0"/>
              <a:t>Az MNB által javasolt szabályozás főbb elemei:</a:t>
            </a:r>
          </a:p>
          <a:p>
            <a:pPr lvl="1" algn="just"/>
            <a:r>
              <a:rPr lang="hu-HU" dirty="0" smtClean="0"/>
              <a:t>A kibocsátók a meghatározott minimális jegyzett tőkével kötelesek működni</a:t>
            </a:r>
          </a:p>
          <a:p>
            <a:pPr lvl="1" algn="just"/>
            <a:r>
              <a:rPr lang="hu-HU" dirty="0" smtClean="0"/>
              <a:t>Az utalványok ellenében átvett pénzeszközöket letéti számlán vagy állampapírban kell elhelyezni</a:t>
            </a:r>
          </a:p>
          <a:p>
            <a:pPr lvl="1" algn="just"/>
            <a:r>
              <a:rPr lang="hu-HU" dirty="0" smtClean="0"/>
              <a:t>Biztosítani kell az utalványok névértéken történő visszaválthatóságát</a:t>
            </a:r>
          </a:p>
          <a:p>
            <a:pPr lvl="1" algn="just"/>
            <a:r>
              <a:rPr lang="hu-HU" dirty="0" smtClean="0"/>
              <a:t>A meghatározott tartalmú üzleti feltételeket nyilvánosan közzé kell tenni</a:t>
            </a:r>
          </a:p>
          <a:p>
            <a:pPr lvl="1" algn="just"/>
            <a:r>
              <a:rPr lang="hu-HU" dirty="0" smtClean="0"/>
              <a:t>A kibocsátási tevékenység előzetes bejelentéshez kötött </a:t>
            </a:r>
          </a:p>
          <a:p>
            <a:pPr algn="just"/>
            <a:r>
              <a:rPr lang="hu-HU" dirty="0" smtClean="0"/>
              <a:t>A forgatható utalvány kibocsátási tevékenység felügyeletét az MNB látja 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A forgatható utalványpiac szabályozása megfelelően kezeli az MNB által korábban azonosított kockázatokat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86409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felvigyázott rendszerek megbízható és hatékony működése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12776"/>
            <a:ext cx="7848000" cy="446449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2000" dirty="0" smtClean="0"/>
              <a:t>2012-ben a szolgáltatás ellátásának kockázata mindhárom felvigyázott rendszerben alacsony volt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/>
              <a:t>A kapcsolódó rendszerkockázatok is alacsonyak maradtak, pedig a napközbeni elszámolás miatt a függés nőtt a </a:t>
            </a:r>
            <a:r>
              <a:rPr lang="hu-HU" sz="2000" dirty="0" err="1" smtClean="0"/>
              <a:t>VIBER</a:t>
            </a:r>
            <a:r>
              <a:rPr lang="hu-HU" sz="2000" dirty="0" smtClean="0"/>
              <a:t> és a </a:t>
            </a:r>
            <a:r>
              <a:rPr lang="hu-HU" sz="2000" dirty="0" err="1" smtClean="0"/>
              <a:t>BKR</a:t>
            </a:r>
            <a:r>
              <a:rPr lang="hu-HU" sz="2000" dirty="0" smtClean="0"/>
              <a:t> között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 err="1" smtClean="0"/>
              <a:t>BKR</a:t>
            </a:r>
            <a:r>
              <a:rPr lang="hu-HU" sz="2000" dirty="0" smtClean="0"/>
              <a:t> napközbeni </a:t>
            </a:r>
            <a:r>
              <a:rPr lang="hu-HU" sz="2000" dirty="0" err="1" smtClean="0"/>
              <a:t>elszámolómű</a:t>
            </a:r>
            <a:r>
              <a:rPr lang="hu-HU" sz="2000" dirty="0" smtClean="0"/>
              <a:t> a kezdeti alkalmazkodást követően magas megbízhatósággal üzemel</a:t>
            </a:r>
          </a:p>
          <a:p>
            <a:pPr lvl="1" algn="just">
              <a:lnSpc>
                <a:spcPct val="150000"/>
              </a:lnSpc>
            </a:pPr>
            <a:r>
              <a:rPr lang="hu-HU" dirty="0" smtClean="0"/>
              <a:t>A feldolgozási idő az előzetes elvárások szerint alakult, egy ciklus feldolgozási ideje átlagosan 14 percet vesz igénybe. </a:t>
            </a:r>
          </a:p>
          <a:p>
            <a:pPr algn="just">
              <a:lnSpc>
                <a:spcPct val="150000"/>
              </a:lnSpc>
            </a:pP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300" dirty="0" smtClean="0"/>
              <a:t>A felvigyázott rendszerek 2012-ben is magas megbízhatósággal üzemeltek </a:t>
            </a:r>
            <a:endParaRPr lang="hu-HU" sz="23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452320" y="21328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268760"/>
            <a:ext cx="7848000" cy="4752528"/>
          </a:xfrm>
        </p:spPr>
        <p:txBody>
          <a:bodyPr/>
          <a:lstStyle/>
          <a:p>
            <a:pPr algn="just"/>
            <a:r>
              <a:rPr lang="hu-HU" dirty="0" smtClean="0"/>
              <a:t>A </a:t>
            </a:r>
            <a:r>
              <a:rPr lang="hu-HU" dirty="0" err="1" smtClean="0"/>
              <a:t>KELER</a:t>
            </a:r>
            <a:r>
              <a:rPr lang="hu-HU" dirty="0" smtClean="0"/>
              <a:t> Csoport: </a:t>
            </a:r>
            <a:r>
              <a:rPr lang="hu-HU" dirty="0" err="1" smtClean="0"/>
              <a:t>KELER</a:t>
            </a:r>
            <a:r>
              <a:rPr lang="hu-HU" dirty="0" smtClean="0"/>
              <a:t> </a:t>
            </a:r>
            <a:r>
              <a:rPr lang="hu-HU" dirty="0" err="1" smtClean="0"/>
              <a:t>Zrt</a:t>
            </a:r>
            <a:r>
              <a:rPr lang="hu-HU" dirty="0" smtClean="0"/>
              <a:t> (értéktár és bank), </a:t>
            </a:r>
            <a:r>
              <a:rPr lang="hu-HU" dirty="0" err="1" smtClean="0"/>
              <a:t>KELER</a:t>
            </a:r>
            <a:r>
              <a:rPr lang="hu-HU" dirty="0" smtClean="0"/>
              <a:t> </a:t>
            </a:r>
            <a:r>
              <a:rPr lang="hu-HU" dirty="0" err="1" smtClean="0"/>
              <a:t>KSZF</a:t>
            </a:r>
            <a:r>
              <a:rPr lang="hu-HU" dirty="0" smtClean="0"/>
              <a:t> </a:t>
            </a:r>
            <a:r>
              <a:rPr lang="hu-HU" dirty="0" err="1" smtClean="0"/>
              <a:t>Zrt</a:t>
            </a:r>
            <a:r>
              <a:rPr lang="hu-HU" dirty="0" smtClean="0"/>
              <a:t> (központi szerződő félként elszámolást és garanciavállalást végez)</a:t>
            </a:r>
          </a:p>
          <a:p>
            <a:pPr algn="just"/>
            <a:r>
              <a:rPr lang="hu-HU" dirty="0" smtClean="0"/>
              <a:t>A felvigyázói és tulajdonosi törekvésekkel párhuzamosan a </a:t>
            </a:r>
            <a:r>
              <a:rPr lang="hu-HU" dirty="0" err="1" smtClean="0"/>
              <a:t>KELER</a:t>
            </a:r>
            <a:r>
              <a:rPr lang="hu-HU" dirty="0" smtClean="0"/>
              <a:t> Csoport átalakulási folyamatát a tavaly hatályba lépett EU rendelet (</a:t>
            </a:r>
            <a:r>
              <a:rPr lang="hu-HU" dirty="0" err="1" smtClean="0"/>
              <a:t>EMIR</a:t>
            </a:r>
            <a:r>
              <a:rPr lang="hu-HU" dirty="0" smtClean="0"/>
              <a:t>) elfogadása felgyorsította</a:t>
            </a:r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KELER</a:t>
            </a:r>
            <a:r>
              <a:rPr lang="hu-HU" dirty="0" smtClean="0"/>
              <a:t> </a:t>
            </a:r>
            <a:r>
              <a:rPr lang="hu-HU" dirty="0" err="1" smtClean="0"/>
              <a:t>KSZF</a:t>
            </a:r>
            <a:r>
              <a:rPr lang="hu-HU" dirty="0" smtClean="0"/>
              <a:t> működésének átszervezésével 2013. szeptember 15-re el kell érni az </a:t>
            </a:r>
            <a:r>
              <a:rPr lang="hu-HU" dirty="0" err="1" smtClean="0"/>
              <a:t>EMIR-nek</a:t>
            </a:r>
            <a:r>
              <a:rPr lang="hu-HU" dirty="0" smtClean="0"/>
              <a:t> megfelelő állapotot (</a:t>
            </a:r>
            <a:r>
              <a:rPr lang="hu-HU" dirty="0" err="1" smtClean="0"/>
              <a:t>Tpt</a:t>
            </a:r>
            <a:r>
              <a:rPr lang="hu-HU" dirty="0" smtClean="0"/>
              <a:t> módosítás, belső szabályzatok, újraengedélyezés):</a:t>
            </a:r>
          </a:p>
          <a:p>
            <a:pPr lvl="1" algn="just">
              <a:buNone/>
            </a:pPr>
            <a:r>
              <a:rPr lang="hu-HU" dirty="0" smtClean="0">
                <a:solidFill>
                  <a:srgbClr val="92D050"/>
                </a:solidFill>
                <a:sym typeface="Wingdings"/>
              </a:rPr>
              <a:t></a:t>
            </a:r>
            <a:r>
              <a:rPr lang="hu-HU" dirty="0" smtClean="0">
                <a:sym typeface="Wingdings"/>
              </a:rPr>
              <a:t> </a:t>
            </a:r>
            <a:r>
              <a:rPr lang="hu-HU" dirty="0" smtClean="0"/>
              <a:t>2012. december 31-én átadásra került a garantált piacok elszámolása</a:t>
            </a:r>
          </a:p>
          <a:p>
            <a:pPr lvl="1" algn="just">
              <a:buNone/>
            </a:pPr>
            <a:r>
              <a:rPr lang="hu-HU" b="1" dirty="0" smtClean="0">
                <a:solidFill>
                  <a:srgbClr val="92D050"/>
                </a:solidFill>
                <a:sym typeface="Wingdings"/>
              </a:rPr>
              <a:t></a:t>
            </a:r>
            <a:r>
              <a:rPr lang="hu-HU" dirty="0" smtClean="0">
                <a:sym typeface="Wingdings"/>
              </a:rPr>
              <a:t> </a:t>
            </a:r>
            <a:r>
              <a:rPr lang="hu-HU" dirty="0" smtClean="0"/>
              <a:t>a 2013. évi rendes közgyűlésen sor került a </a:t>
            </a:r>
            <a:r>
              <a:rPr lang="hu-HU" dirty="0" err="1" smtClean="0"/>
              <a:t>KELER</a:t>
            </a:r>
            <a:r>
              <a:rPr lang="hu-HU" dirty="0" smtClean="0"/>
              <a:t> </a:t>
            </a:r>
            <a:r>
              <a:rPr lang="hu-HU" dirty="0" err="1" smtClean="0"/>
              <a:t>KSZF</a:t>
            </a:r>
            <a:r>
              <a:rPr lang="hu-HU" dirty="0" smtClean="0"/>
              <a:t> feltőkésítésére</a:t>
            </a:r>
          </a:p>
          <a:p>
            <a:pPr lvl="1" algn="just">
              <a:buNone/>
            </a:pPr>
            <a:r>
              <a:rPr lang="hu-HU" dirty="0" smtClean="0"/>
              <a:t>	 év végéig sor kerülhet a </a:t>
            </a:r>
            <a:r>
              <a:rPr lang="hu-HU" dirty="0" err="1" smtClean="0"/>
              <a:t>KELER</a:t>
            </a:r>
            <a:r>
              <a:rPr lang="hu-HU" dirty="0" smtClean="0"/>
              <a:t> által nyújtott készfizető kezességvállalás  megszüntetésére</a:t>
            </a:r>
          </a:p>
          <a:p>
            <a:pPr lvl="1" algn="just">
              <a:buNone/>
            </a:pPr>
            <a:r>
              <a:rPr lang="hu-HU" dirty="0" smtClean="0"/>
              <a:t>	gáz- és energiapiacok jogi szétválasztási lehetőségeinek vizsgálata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87624" y="515719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ight Arrow 4"/>
          <p:cNvSpPr/>
          <p:nvPr/>
        </p:nvSpPr>
        <p:spPr>
          <a:xfrm>
            <a:off x="1187624" y="57332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5757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/>
              <a:t>Az értékpapír-elszámolási és kiegyenlítési infrastruktúra az átalakítás után megfelel az </a:t>
            </a:r>
            <a:r>
              <a:rPr lang="hu-HU" sz="2200" dirty="0" err="1" smtClean="0"/>
              <a:t>EMIR</a:t>
            </a:r>
            <a:r>
              <a:rPr lang="hu-HU" sz="2200" dirty="0" smtClean="0"/>
              <a:t> követelményeknek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86409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Az elszámolási és kiegyenlítési kockázatok alacsony szinten tartása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196752"/>
            <a:ext cx="7848000" cy="4824536"/>
          </a:xfrm>
        </p:spPr>
        <p:txBody>
          <a:bodyPr/>
          <a:lstStyle/>
          <a:p>
            <a:pPr algn="just"/>
            <a:r>
              <a:rPr lang="hu-HU" sz="1500" dirty="0" smtClean="0"/>
              <a:t>Az elszámolási és kiegyenlítési kockázat nem növekedett a fizetési rendszerekben, de fokozatos az alkalmazkodás a napközbeni tétel- és likviditásmenedzsmentben </a:t>
            </a:r>
          </a:p>
          <a:p>
            <a:pPr algn="just"/>
            <a:r>
              <a:rPr lang="hu-HU" sz="1500" dirty="0" smtClean="0"/>
              <a:t>Az első két napközbeni ciklusban megfigyelhető tranzakció átgörgetések mögött minden esetben átmeneti likviditáshiány állt (volt elegendő, még szabad jegybankképes fedezet)</a:t>
            </a:r>
          </a:p>
          <a:p>
            <a:pPr algn="just"/>
            <a:r>
              <a:rPr lang="hu-HU" sz="1500" dirty="0" smtClean="0"/>
              <a:t>A </a:t>
            </a:r>
            <a:r>
              <a:rPr lang="hu-HU" sz="1500" dirty="0" err="1" smtClean="0"/>
              <a:t>VIBER</a:t>
            </a:r>
            <a:r>
              <a:rPr lang="hu-HU" sz="1500" dirty="0" smtClean="0"/>
              <a:t> tételek indításának időzítése napon belül látványosan későbbre tolódott</a:t>
            </a:r>
          </a:p>
          <a:p>
            <a:pPr lvl="1" algn="just"/>
            <a:r>
              <a:rPr lang="hu-HU" sz="1500" dirty="0" smtClean="0"/>
              <a:t>a napközbeni elszámolásban kiáramló </a:t>
            </a:r>
            <a:r>
              <a:rPr lang="hu-HU" sz="1500" dirty="0" err="1" smtClean="0"/>
              <a:t>exogén</a:t>
            </a:r>
            <a:r>
              <a:rPr lang="hu-HU" sz="1500" dirty="0" smtClean="0"/>
              <a:t> tételek ciklusonkénti előrejelzése során fellépő bizonytalanságot szigorúbb tételmenesztéssel kezelnek  </a:t>
            </a:r>
          </a:p>
          <a:p>
            <a:pPr algn="just"/>
            <a:r>
              <a:rPr lang="hu-HU" sz="1500" dirty="0" smtClean="0"/>
              <a:t>A fizetési rendszerekben a résztvevők likviditása bőséges, egyharmadát a számlaegyenleg, kétharmadát pedig  a hitelkeret adja</a:t>
            </a:r>
          </a:p>
          <a:p>
            <a:pPr lvl="1" algn="just"/>
            <a:r>
              <a:rPr lang="hu-HU" sz="1500" dirty="0" smtClean="0"/>
              <a:t>az állampapír és az MNB kötvény állománya jelentős kb. 40-40 %</a:t>
            </a:r>
          </a:p>
          <a:p>
            <a:pPr algn="just"/>
            <a:r>
              <a:rPr lang="hu-HU" sz="1500" dirty="0" smtClean="0"/>
              <a:t>Míg a </a:t>
            </a:r>
            <a:r>
              <a:rPr lang="hu-HU" sz="1500" dirty="0" err="1" smtClean="0"/>
              <a:t>BKR</a:t>
            </a:r>
            <a:r>
              <a:rPr lang="hu-HU" sz="1500" dirty="0" smtClean="0"/>
              <a:t> forgalom többsége (beleértve a MÁK felé indított tételeket is) átvándorolt a napközbeni platformra, addig a MÁK csak az éjszakai platformon küldi a tranzakciókat </a:t>
            </a:r>
          </a:p>
          <a:p>
            <a:pPr lvl="1" algn="just"/>
            <a:r>
              <a:rPr lang="hu-HU" sz="1500" dirty="0" smtClean="0"/>
              <a:t>A MÁK napközbeni likviditásmenedzsmentje szempontjából is hatékony lenne, ha az átutalási forgalmát átirányítaná a napközbeni platformra </a:t>
            </a:r>
          </a:p>
          <a:p>
            <a:pPr lvl="1" algn="just"/>
            <a:endParaRPr lang="hu-HU" sz="1600" dirty="0" smtClean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812360" y="23488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812360" y="321297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1560" y="404813"/>
            <a:ext cx="7848000" cy="633600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/>
              <a:t>A napközbeni elszámolás bevezetése érezteti hatását a </a:t>
            </a:r>
            <a:r>
              <a:rPr lang="hu-HU" sz="2200" dirty="0" err="1" smtClean="0"/>
              <a:t>BKR-ben</a:t>
            </a:r>
            <a:r>
              <a:rPr lang="hu-HU" sz="2200" dirty="0" smtClean="0"/>
              <a:t> és a </a:t>
            </a:r>
            <a:r>
              <a:rPr lang="hu-HU" sz="2200" dirty="0" err="1" smtClean="0"/>
              <a:t>VIBER-ben</a:t>
            </a:r>
            <a:r>
              <a:rPr lang="hu-HU" sz="2200" dirty="0" smtClean="0"/>
              <a:t> is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196752"/>
            <a:ext cx="7848000" cy="4896544"/>
          </a:xfrm>
        </p:spPr>
        <p:txBody>
          <a:bodyPr/>
          <a:lstStyle/>
          <a:p>
            <a:pPr algn="just"/>
            <a:r>
              <a:rPr lang="hu-HU" dirty="0" smtClean="0"/>
              <a:t>A bizonyos eszközök cseréjére épülő pénz- és tőkepiaci ügyletek esetében a fizetés-fizetés ellenében (</a:t>
            </a:r>
            <a:r>
              <a:rPr lang="hu-HU" dirty="0" err="1" smtClean="0"/>
              <a:t>PvP</a:t>
            </a:r>
            <a:r>
              <a:rPr lang="hu-HU" dirty="0" smtClean="0"/>
              <a:t>), illetve szállítás-fizetés ellenében (</a:t>
            </a:r>
            <a:r>
              <a:rPr lang="hu-HU" dirty="0" err="1" smtClean="0"/>
              <a:t>DvP</a:t>
            </a:r>
            <a:r>
              <a:rPr lang="hu-HU" dirty="0" smtClean="0"/>
              <a:t>) kiegyenlítési eljárások kiküszöbölhetik annak kockázatát, hogy az ügyletben szereplő üzleti partnerek partnerük nem teljesítése esetén az ügylet teljes értékét elveszítsék</a:t>
            </a:r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PvP</a:t>
            </a:r>
            <a:r>
              <a:rPr lang="hu-HU" dirty="0" smtClean="0"/>
              <a:t> és </a:t>
            </a:r>
            <a:r>
              <a:rPr lang="hu-HU" dirty="0" err="1" smtClean="0"/>
              <a:t>DvP</a:t>
            </a:r>
            <a:r>
              <a:rPr lang="hu-HU" dirty="0" smtClean="0"/>
              <a:t> lehetővé teszi, hogy az ügylethez kapcsolódó két tranzakció csak egymáshoz kötötten teljesülhessen</a:t>
            </a:r>
          </a:p>
          <a:p>
            <a:pPr lvl="1" algn="just"/>
            <a:r>
              <a:rPr lang="hu-HU" dirty="0" smtClean="0"/>
              <a:t>A </a:t>
            </a:r>
            <a:r>
              <a:rPr lang="hu-HU" dirty="0" err="1" smtClean="0"/>
              <a:t>VIBER-ben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PvP-eljárást</a:t>
            </a:r>
            <a:r>
              <a:rPr lang="hu-HU" dirty="0" smtClean="0"/>
              <a:t> nem használják</a:t>
            </a:r>
          </a:p>
          <a:p>
            <a:pPr lvl="1" algn="just"/>
            <a:r>
              <a:rPr lang="hu-HU" dirty="0" smtClean="0"/>
              <a:t> </a:t>
            </a:r>
            <a:r>
              <a:rPr lang="hu-HU" dirty="0" err="1" smtClean="0"/>
              <a:t>KELER-ben</a:t>
            </a:r>
            <a:r>
              <a:rPr lang="hu-HU" dirty="0" smtClean="0"/>
              <a:t> a </a:t>
            </a:r>
            <a:r>
              <a:rPr lang="hu-HU" dirty="0" err="1" smtClean="0"/>
              <a:t>DvP</a:t>
            </a:r>
            <a:r>
              <a:rPr lang="hu-HU" dirty="0" smtClean="0"/>
              <a:t> arány 55%		</a:t>
            </a:r>
          </a:p>
          <a:p>
            <a:pPr algn="just">
              <a:buNone/>
            </a:pPr>
            <a:r>
              <a:rPr lang="hu-HU" dirty="0" smtClean="0"/>
              <a:t>			Használati arányuk növelése</a:t>
            </a:r>
            <a:endParaRPr lang="hu-HU" dirty="0" smtClean="0">
              <a:solidFill>
                <a:srgbClr val="FF0000"/>
              </a:solidFill>
            </a:endParaRPr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PvP-eljárást</a:t>
            </a:r>
            <a:r>
              <a:rPr lang="hu-HU" dirty="0" smtClean="0"/>
              <a:t> alkalmazó </a:t>
            </a:r>
            <a:r>
              <a:rPr lang="hu-HU" dirty="0" err="1" smtClean="0"/>
              <a:t>CLS</a:t>
            </a:r>
            <a:r>
              <a:rPr lang="hu-HU" dirty="0" smtClean="0"/>
              <a:t> az </a:t>
            </a:r>
            <a:r>
              <a:rPr lang="hu-HU" dirty="0" err="1" smtClean="0"/>
              <a:t>FX</a:t>
            </a:r>
            <a:r>
              <a:rPr lang="hu-HU" dirty="0" smtClean="0"/>
              <a:t> ügyletben felmerülő devizakiegyenlítési kockázatot kezeli</a:t>
            </a:r>
          </a:p>
          <a:p>
            <a:pPr lvl="1" algn="just"/>
            <a:r>
              <a:rPr lang="hu-HU" dirty="0" smtClean="0"/>
              <a:t>Az MNB tárgyalásokat kezdeményezett a forint </a:t>
            </a:r>
            <a:r>
              <a:rPr lang="hu-HU" dirty="0" err="1" smtClean="0"/>
              <a:t>CLS</a:t>
            </a:r>
            <a:r>
              <a:rPr lang="hu-HU" dirty="0" smtClean="0"/>
              <a:t>–be történő bevezetéséről  </a:t>
            </a:r>
          </a:p>
          <a:p>
            <a:pPr algn="just"/>
            <a:endParaRPr lang="hu-HU" dirty="0"/>
          </a:p>
        </p:txBody>
      </p:sp>
      <p:sp>
        <p:nvSpPr>
          <p:cNvPr id="4" name="Right Arrow 3"/>
          <p:cNvSpPr/>
          <p:nvPr/>
        </p:nvSpPr>
        <p:spPr>
          <a:xfrm>
            <a:off x="2051720" y="422108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812360" y="55892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1560" y="404813"/>
            <a:ext cx="7848000" cy="633600"/>
          </a:xfrm>
        </p:spPr>
        <p:txBody>
          <a:bodyPr>
            <a:noAutofit/>
          </a:bodyPr>
          <a:lstStyle/>
          <a:p>
            <a:pPr algn="just"/>
            <a:r>
              <a:rPr lang="hu-HU" sz="1800" dirty="0" err="1" smtClean="0"/>
              <a:t>DvP</a:t>
            </a:r>
            <a:r>
              <a:rPr lang="hu-HU" sz="1800" dirty="0" smtClean="0"/>
              <a:t>, </a:t>
            </a:r>
            <a:r>
              <a:rPr lang="hu-HU" sz="1800" dirty="0" err="1" smtClean="0"/>
              <a:t>PvP</a:t>
            </a:r>
            <a:r>
              <a:rPr lang="hu-HU" sz="1800" dirty="0" smtClean="0"/>
              <a:t> és </a:t>
            </a:r>
            <a:r>
              <a:rPr lang="hu-HU" sz="1800" dirty="0" err="1" smtClean="0"/>
              <a:t>CLS</a:t>
            </a:r>
            <a:r>
              <a:rPr lang="hu-HU" sz="1800" dirty="0" smtClean="0"/>
              <a:t> mechanizmusokkal kiküszöbölhető a kiegyenlítési kockázat a HUF és az </a:t>
            </a:r>
            <a:r>
              <a:rPr lang="hu-HU" sz="1800" dirty="0" err="1" smtClean="0"/>
              <a:t>FX</a:t>
            </a:r>
            <a:r>
              <a:rPr lang="hu-HU" sz="1800" dirty="0" smtClean="0"/>
              <a:t> tranzakciók teljesítése során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196752"/>
            <a:ext cx="7848000" cy="4896544"/>
          </a:xfrm>
        </p:spPr>
        <p:txBody>
          <a:bodyPr/>
          <a:lstStyle/>
          <a:p>
            <a:pPr algn="just"/>
            <a:r>
              <a:rPr lang="hu-HU" sz="2400" dirty="0" smtClean="0"/>
              <a:t>Fehér csekk</a:t>
            </a:r>
          </a:p>
          <a:p>
            <a:pPr algn="just"/>
            <a:r>
              <a:rPr lang="hu-HU" sz="2400" dirty="0" smtClean="0"/>
              <a:t>SZÉP kártya és Erzsébet utalvány </a:t>
            </a:r>
          </a:p>
          <a:p>
            <a:pPr algn="just"/>
            <a:r>
              <a:rPr lang="hu-HU" sz="2400" dirty="0" smtClean="0"/>
              <a:t>Pénzforgalmi ellenőrzések tapasztalatai</a:t>
            </a:r>
          </a:p>
          <a:p>
            <a:pPr algn="just"/>
            <a:r>
              <a:rPr lang="hu-HU" sz="2400" dirty="0" smtClean="0"/>
              <a:t>Visszaélések az elektronikus pénzforgalomban</a:t>
            </a:r>
          </a:p>
          <a:p>
            <a:pPr algn="just"/>
            <a:r>
              <a:rPr lang="hu-HU" sz="2400" dirty="0" smtClean="0"/>
              <a:t>Fizetési rendszerek likviditásának elemei</a:t>
            </a:r>
          </a:p>
          <a:p>
            <a:pPr algn="just"/>
            <a:r>
              <a:rPr lang="hu-HU" sz="2400" dirty="0" smtClean="0"/>
              <a:t>Gáz és energiapiacok elszámolása</a:t>
            </a:r>
          </a:p>
          <a:p>
            <a:pPr algn="just"/>
            <a:r>
              <a:rPr lang="hu-HU" sz="2400" dirty="0" smtClean="0"/>
              <a:t>Target2 </a:t>
            </a:r>
            <a:r>
              <a:rPr lang="hu-HU" sz="2400" dirty="0" err="1" smtClean="0"/>
              <a:t>Securities</a:t>
            </a:r>
            <a:endParaRPr lang="hu-HU" sz="2400" dirty="0" smtClean="0"/>
          </a:p>
          <a:p>
            <a:pPr algn="just"/>
            <a:r>
              <a:rPr lang="hu-HU" sz="2400" dirty="0" smtClean="0"/>
              <a:t>Fizetést korlátozó eljárások</a:t>
            </a:r>
            <a:endParaRPr lang="hu-H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1560" y="404813"/>
            <a:ext cx="7848000" cy="633600"/>
          </a:xfrm>
        </p:spPr>
        <p:txBody>
          <a:bodyPr>
            <a:noAutofit/>
          </a:bodyPr>
          <a:lstStyle/>
          <a:p>
            <a:pPr algn="just"/>
            <a:r>
              <a:rPr lang="hu-HU" sz="2800" dirty="0" smtClean="0"/>
              <a:t>És még egy kis ízelítő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537582" y="1124744"/>
            <a:ext cx="7150092" cy="4896545"/>
          </a:xfrm>
        </p:spPr>
        <p:txBody>
          <a:bodyPr/>
          <a:lstStyle/>
          <a:p>
            <a:r>
              <a:rPr lang="hu-HU" sz="2000" dirty="0" smtClean="0"/>
              <a:t>Megfelelni az MNB tv-ben rögzített alapvető feladatnak: </a:t>
            </a:r>
          </a:p>
          <a:p>
            <a:pPr lvl="1"/>
            <a:r>
              <a:rPr lang="hu-HU" sz="2000" dirty="0" smtClean="0"/>
              <a:t>a pénzforgalom zavartalan lebonyolítását és az azt támogató fizetési es elszámolási rendszerek megbízható es hatékony működését elősegíteni</a:t>
            </a:r>
          </a:p>
          <a:p>
            <a:r>
              <a:rPr lang="hu-HU" sz="2000" dirty="0" smtClean="0"/>
              <a:t>Évente átfogó elemzés a pénzforgalomban, illetve a rendszerek működésében megfigyelt tendenciákról, kockázatokról</a:t>
            </a:r>
          </a:p>
          <a:p>
            <a:r>
              <a:rPr lang="hu-HU" sz="2000" dirty="0" smtClean="0"/>
              <a:t>Szükséges beavatkozási pontok azonosítása</a:t>
            </a:r>
          </a:p>
          <a:p>
            <a:r>
              <a:rPr lang="hu-HU" sz="2000" dirty="0" smtClean="0"/>
              <a:t>Növelni a jegybank tevékenységének transzparenciáját</a:t>
            </a:r>
          </a:p>
          <a:p>
            <a:r>
              <a:rPr lang="hu-HU" sz="2000" dirty="0" smtClean="0"/>
              <a:t>Támogatni a pénzügyi felzárkóztatást</a:t>
            </a:r>
          </a:p>
          <a:p>
            <a:r>
              <a:rPr lang="hu-HU" sz="2000" dirty="0" smtClean="0"/>
              <a:t>Növelni az olvasók pénzforgalmi döntéseinek tudatosságát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49600" cy="511156"/>
          </a:xfrm>
        </p:spPr>
        <p:txBody>
          <a:bodyPr>
            <a:normAutofit/>
          </a:bodyPr>
          <a:lstStyle/>
          <a:p>
            <a:r>
              <a:rPr lang="hu-HU" sz="2300" dirty="0" smtClean="0"/>
              <a:t>A jelentés célja</a:t>
            </a:r>
            <a:endParaRPr lang="hu-H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992888" cy="79208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Köszönöm a figyelmet!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772816"/>
            <a:ext cx="7344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813"/>
            <a:ext cx="7848000" cy="10079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BKR</a:t>
            </a:r>
            <a:r>
              <a:rPr lang="hu-HU" dirty="0" smtClean="0"/>
              <a:t> forgalom megoszlása az éjszakai és a napközbeni elszámolás között (2012 </a:t>
            </a:r>
            <a:r>
              <a:rPr lang="hu-HU" dirty="0" err="1" smtClean="0"/>
              <a:t>II</a:t>
            </a:r>
            <a:r>
              <a:rPr lang="hu-HU" dirty="0" smtClean="0"/>
              <a:t>. félév)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172400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Fizetési kártyát elfogadó üzletek aránya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62727" cy="48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316416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fizetésikártya-üzletág fejlettségét jellemző főbb mutatók alakulása az EU átlaghoz viszonyítva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185489" cy="484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72400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pénzügyi tranzakciós illeték </a:t>
            </a:r>
            <a:r>
              <a:rPr lang="hu-HU" dirty="0" err="1" smtClean="0"/>
              <a:t>aggregált</a:t>
            </a:r>
            <a:r>
              <a:rPr lang="hu-HU" dirty="0" smtClean="0"/>
              <a:t> áthárítására vonatkozó becslés</a:t>
            </a:r>
            <a:endParaRPr lang="hu-HU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09" y="1124744"/>
            <a:ext cx="753658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0800000" flipV="1">
            <a:off x="827583" y="5676637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1200"/>
              </a:spcBef>
              <a:spcAft>
                <a:spcPts val="0"/>
              </a:spcAft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2013. márciusi díjtáblázatok alapján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72400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közüzemi és egyéb szolgáltatások számlafizetéseinél alkalmazott fizetési módok forgalma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46440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499992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8388424" y="602128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Készpénzhasználatot korlátozó szabályozások egyes európai országokban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028384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611560" y="1196752"/>
            <a:ext cx="3744416" cy="864096"/>
          </a:xfrm>
        </p:spPr>
        <p:txBody>
          <a:bodyPr/>
          <a:lstStyle/>
          <a:p>
            <a:pPr>
              <a:buNone/>
            </a:pPr>
            <a:r>
              <a:rPr lang="hu-HU" dirty="0" err="1" smtClean="0"/>
              <a:t>EBPP</a:t>
            </a:r>
            <a:r>
              <a:rPr lang="hu-HU" dirty="0" smtClean="0"/>
              <a:t> a fogyasztó szemszögéből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EBPP</a:t>
            </a:r>
            <a:r>
              <a:rPr lang="hu-HU" dirty="0" smtClean="0"/>
              <a:t> rendszerek működése</a:t>
            </a:r>
            <a:endParaRPr lang="hu-HU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744416" cy="33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788024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tx2"/>
                </a:solidFill>
                <a:latin typeface="+mn-lt"/>
              </a:rPr>
              <a:t>EBPP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a szolgáltató szemszögéből</a:t>
            </a:r>
          </a:p>
        </p:txBody>
      </p:sp>
      <p:sp>
        <p:nvSpPr>
          <p:cNvPr id="45" name="Right Arrow 44">
            <a:hlinkClick r:id="rId4" action="ppaction://hlinksldjump"/>
          </p:cNvPr>
          <p:cNvSpPr/>
          <p:nvPr/>
        </p:nvSpPr>
        <p:spPr>
          <a:xfrm>
            <a:off x="8172400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412776"/>
            <a:ext cx="7848000" cy="4464497"/>
          </a:xfrm>
        </p:spPr>
        <p:txBody>
          <a:bodyPr/>
          <a:lstStyle/>
          <a:p>
            <a:pPr>
              <a:buNone/>
            </a:pPr>
            <a:r>
              <a:rPr lang="hu-HU" sz="1600" dirty="0" err="1" smtClean="0"/>
              <a:t>VIBER</a:t>
            </a:r>
            <a:r>
              <a:rPr lang="hu-HU" sz="1600" dirty="0" smtClean="0"/>
              <a:t> rendelkezésre állás</a:t>
            </a:r>
            <a:r>
              <a:rPr lang="hu-HU" sz="2000" dirty="0" smtClean="0"/>
              <a:t>	</a:t>
            </a:r>
            <a:endParaRPr lang="hu-HU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VIBER</a:t>
            </a:r>
            <a:r>
              <a:rPr lang="hu-HU" dirty="0" smtClean="0"/>
              <a:t> és az értékpapír értékpapír-elszámolási és kiegyenlítési rendszer rendelkezésre állása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2"/>
          <p:cNvPicPr/>
          <p:nvPr/>
        </p:nvPicPr>
        <p:blipFill>
          <a:blip r:embed="rId3" cstate="print"/>
          <a:srcRect l="22071"/>
          <a:stretch>
            <a:fillRect/>
          </a:stretch>
        </p:blipFill>
        <p:spPr bwMode="auto">
          <a:xfrm>
            <a:off x="4427984" y="292494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427984" y="1412776"/>
            <a:ext cx="360355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Az értékpapír-elszámolási és kiegyenlítési rendszer főbb szolgáltatásainak rendelkezésre állása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388424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863947"/>
          </a:xfrm>
        </p:spPr>
        <p:txBody>
          <a:bodyPr>
            <a:no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VIBER-tagok</a:t>
            </a:r>
            <a:r>
              <a:rPr lang="hu-HU" sz="2000" dirty="0" smtClean="0"/>
              <a:t> forgalmának, tényleges és potenciális likviditásának, valamint a rendszer maximális hitelkeret-kihasználtságának (</a:t>
            </a:r>
            <a:r>
              <a:rPr lang="hu-HU" sz="2000" dirty="0" err="1" smtClean="0"/>
              <a:t>MHKK</a:t>
            </a:r>
            <a:r>
              <a:rPr lang="hu-HU" sz="2000" dirty="0" smtClean="0"/>
              <a:t>) alakulása (2010—2013)</a:t>
            </a:r>
            <a:endParaRPr lang="hu-HU" sz="2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128000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388424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dirty="0" smtClean="0"/>
              <a:t>Néhány adat 2012-ről</a:t>
            </a:r>
            <a:endParaRPr lang="hu-HU" sz="23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1987849"/>
            <a:ext cx="7150100" cy="36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VIBER-forgalom</a:t>
            </a:r>
            <a:r>
              <a:rPr lang="hu-HU" dirty="0" smtClean="0"/>
              <a:t> időzítésének alakulása (2010—2013)</a:t>
            </a:r>
            <a:endParaRPr lang="hu-HU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56725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172400" y="56612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A devizakiegyenlítési kockázatból eredő kitettség (közelítő) mérete a hazai hitelintézeti szektorban (2007—2013)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244408" y="56612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35323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főbb fizetési módok forgalmának alakulása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794897" cy="48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000" y="1196752"/>
            <a:ext cx="7848000" cy="4680521"/>
          </a:xfrm>
        </p:spPr>
        <p:txBody>
          <a:bodyPr/>
          <a:lstStyle/>
          <a:p>
            <a:pPr algn="just"/>
            <a:r>
              <a:rPr lang="hu-HU" sz="1500" b="1" dirty="0" smtClean="0">
                <a:latin typeface="+mn-lt"/>
              </a:rPr>
              <a:t>Készpénzmentesítés, a pénzforgalom elektronizálása: </a:t>
            </a:r>
            <a:r>
              <a:rPr lang="hu-HU" sz="1500" i="1" dirty="0" smtClean="0">
                <a:latin typeface="+mn-lt"/>
              </a:rPr>
              <a:t>A gazdaság készpénzintenzitása továbbra is magas.</a:t>
            </a:r>
            <a:r>
              <a:rPr lang="hu-HU" sz="1500" dirty="0" smtClean="0">
                <a:latin typeface="+mn-lt"/>
              </a:rPr>
              <a:t> 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1500" dirty="0" smtClean="0"/>
              <a:t>Javítani kell a pénzügyi infrastruktúrához való hozzáférést, növelni kell a fizetési módok használatával kapcsolatos költségek transzparenciáját és fenn kell tartani az elektronikus fizetési eszközökbe vetett bizalmat.</a:t>
            </a:r>
          </a:p>
          <a:p>
            <a:pPr lvl="0" algn="just"/>
            <a:r>
              <a:rPr lang="hu-HU" sz="1500" b="1" dirty="0" smtClean="0">
                <a:latin typeface="+mn-lt"/>
              </a:rPr>
              <a:t>A felvigyázott rendszerek megbízható és hatékony működése: </a:t>
            </a:r>
            <a:r>
              <a:rPr lang="hu-HU" sz="1500" i="1" dirty="0" smtClean="0">
                <a:latin typeface="+mn-lt"/>
              </a:rPr>
              <a:t>a központi infrastruktúrák 2012-ben magas megbízhatósággal működtek.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1500" dirty="0" smtClean="0"/>
              <a:t>A nemzetközi módszertanon alapuló átfogó értékelés szerint a rendszerek alapvetően megfelelnek a nemzetközi elvárásoknak. Az új európai szabályozások és a hazai felvigyázói elvárások jelentős átalakítást igényelnek az értékpapír elszámolási és-kiegyenlítési infrastruktúrában.</a:t>
            </a:r>
          </a:p>
          <a:p>
            <a:pPr lvl="0" algn="just"/>
            <a:r>
              <a:rPr lang="hu-HU" sz="1500" b="1" dirty="0" smtClean="0">
                <a:latin typeface="+mn-lt"/>
              </a:rPr>
              <a:t>Az elszámolási és kiegyenlítési kockázatok alacsony szinten tartása, megfelelő kezelése: </a:t>
            </a:r>
            <a:r>
              <a:rPr lang="hu-HU" sz="1500" i="1" dirty="0" smtClean="0">
                <a:latin typeface="+mn-lt"/>
              </a:rPr>
              <a:t>Az elszámolási és kiegyenlítési kockázat 2012-ben a fizetési rendszerekben alacsony volt. 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1500" i="1" dirty="0" smtClean="0">
                <a:latin typeface="+mn-lt"/>
              </a:rPr>
              <a:t>A napközbeni elszámolás bevezetése alkalmazkodási és tanulási folyamatot indított el a </a:t>
            </a:r>
            <a:r>
              <a:rPr lang="hu-HU" sz="1500" i="1" dirty="0" err="1" smtClean="0">
                <a:latin typeface="+mn-lt"/>
              </a:rPr>
              <a:t>BKR-ben</a:t>
            </a:r>
            <a:r>
              <a:rPr lang="hu-HU" sz="1500" i="1" dirty="0" smtClean="0">
                <a:latin typeface="+mn-lt"/>
              </a:rPr>
              <a:t> és a </a:t>
            </a:r>
            <a:r>
              <a:rPr lang="hu-HU" sz="1500" i="1" dirty="0" err="1" smtClean="0">
                <a:latin typeface="+mn-lt"/>
              </a:rPr>
              <a:t>VIBER-ben</a:t>
            </a:r>
            <a:r>
              <a:rPr lang="hu-HU" sz="1500" i="1" dirty="0" smtClean="0">
                <a:latin typeface="+mn-lt"/>
              </a:rPr>
              <a:t>. A kockázatok további csökkentése érdekében a HUF forgalomban növelni  kell a </a:t>
            </a:r>
            <a:r>
              <a:rPr lang="hu-HU" sz="1500" i="1" dirty="0" err="1" smtClean="0">
                <a:latin typeface="+mn-lt"/>
              </a:rPr>
              <a:t>DvP</a:t>
            </a:r>
            <a:r>
              <a:rPr lang="hu-HU" sz="1500" i="1" dirty="0" smtClean="0">
                <a:latin typeface="+mn-lt"/>
              </a:rPr>
              <a:t> és a </a:t>
            </a:r>
            <a:r>
              <a:rPr lang="hu-HU" sz="1500" i="1" dirty="0" err="1" smtClean="0">
                <a:latin typeface="+mn-lt"/>
              </a:rPr>
              <a:t>PvP</a:t>
            </a:r>
            <a:r>
              <a:rPr lang="hu-HU" sz="1500" i="1" dirty="0" smtClean="0">
                <a:latin typeface="+mn-lt"/>
              </a:rPr>
              <a:t> elszámolás arányát, az </a:t>
            </a:r>
            <a:r>
              <a:rPr lang="hu-HU" sz="1500" i="1" dirty="0" err="1" smtClean="0">
                <a:latin typeface="+mn-lt"/>
              </a:rPr>
              <a:t>FX</a:t>
            </a:r>
            <a:r>
              <a:rPr lang="hu-HU" sz="1500" i="1" dirty="0" smtClean="0">
                <a:latin typeface="+mn-lt"/>
              </a:rPr>
              <a:t> forgalomban pedig meg kell vizsgálni a Forint </a:t>
            </a:r>
            <a:r>
              <a:rPr lang="hu-HU" sz="1500" i="1" dirty="0" err="1" smtClean="0">
                <a:latin typeface="+mn-lt"/>
              </a:rPr>
              <a:t>CLS</a:t>
            </a:r>
            <a:r>
              <a:rPr lang="hu-HU" sz="1500" i="1" dirty="0" smtClean="0">
                <a:latin typeface="+mn-lt"/>
              </a:rPr>
              <a:t> mechanizmusba történő bevezetésének lehetőségét.</a:t>
            </a:r>
          </a:p>
          <a:p>
            <a:pPr lvl="0" algn="just">
              <a:buFont typeface="Wingdings" pitchFamily="2" charset="2"/>
              <a:buChar char="§"/>
            </a:pPr>
            <a:endParaRPr lang="hu-HU" sz="1500" i="1" dirty="0" smtClean="0">
              <a:latin typeface="+mn-lt"/>
            </a:endParaRPr>
          </a:p>
          <a:p>
            <a:pPr lvl="0" algn="just"/>
            <a:endParaRPr lang="hu-HU" sz="1500" i="1" dirty="0" smtClean="0">
              <a:latin typeface="+mn-lt"/>
            </a:endParaRPr>
          </a:p>
          <a:p>
            <a:pPr algn="just"/>
            <a:endParaRPr lang="hu-HU" sz="15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jelentés kiemelt kérdései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86409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Készpénzmentesítés, a pénzforgalom elektronizálása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48000" y="1268760"/>
            <a:ext cx="7848000" cy="4608513"/>
          </a:xfrm>
        </p:spPr>
        <p:txBody>
          <a:bodyPr/>
          <a:lstStyle/>
          <a:p>
            <a:pPr algn="just"/>
            <a:r>
              <a:rPr lang="hu-HU" sz="2000" dirty="0" smtClean="0"/>
              <a:t>Csökkenteni kell a pénzügyi kirekesztettséget a fizetési számlához való hozzáférés javításával</a:t>
            </a:r>
          </a:p>
          <a:p>
            <a:pPr lvl="0" algn="just"/>
            <a:r>
              <a:rPr lang="hu-HU" sz="2000" dirty="0" smtClean="0"/>
              <a:t>A kártyafizetés lehetőségének lépcsőzetes megteremtése és a készpénzhasználat fokozatos visszaszorítása érdekében szabályozói lépések szükségesek </a:t>
            </a:r>
          </a:p>
          <a:p>
            <a:pPr algn="just"/>
            <a:r>
              <a:rPr lang="hu-HU" sz="2000" dirty="0" smtClean="0"/>
              <a:t>Az elektronikus számlakibocsátás és –fizetés (</a:t>
            </a:r>
            <a:r>
              <a:rPr lang="hu-HU" sz="2000" dirty="0" err="1" smtClean="0"/>
              <a:t>EBPP</a:t>
            </a:r>
            <a:r>
              <a:rPr lang="hu-HU" sz="2000" dirty="0" smtClean="0"/>
              <a:t>) terén meg kell teremteni a rendszerek közötti átjárhatóságot</a:t>
            </a:r>
          </a:p>
          <a:p>
            <a:pPr lvl="1" algn="just"/>
            <a:r>
              <a:rPr lang="hu-HU" sz="2000" dirty="0" smtClean="0"/>
              <a:t>Egyszerűsödhet a fogyasztók oldalán a szolgáltatások igénybevétele</a:t>
            </a:r>
          </a:p>
          <a:p>
            <a:pPr lvl="1" algn="just"/>
            <a:r>
              <a:rPr lang="hu-HU" sz="2000" dirty="0" smtClean="0"/>
              <a:t>Hosszabb távon csökkenhetnek a szolgáltatók oldalán a fejlesztési és működési költségek</a:t>
            </a:r>
          </a:p>
          <a:p>
            <a:pPr lvl="1" algn="just"/>
            <a:r>
              <a:rPr lang="hu-HU" sz="2000" dirty="0" smtClean="0"/>
              <a:t>Növekedhet az </a:t>
            </a:r>
            <a:r>
              <a:rPr lang="hu-HU" sz="2000" dirty="0" err="1" smtClean="0"/>
              <a:t>EBPP</a:t>
            </a:r>
            <a:r>
              <a:rPr lang="hu-HU" sz="2000" dirty="0" smtClean="0"/>
              <a:t> rendszereken elérhető beszedők száma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200" dirty="0" smtClean="0"/>
              <a:t>Javítani kell a pénzügyi infrastruktúrához való hozzáférést</a:t>
            </a:r>
            <a:endParaRPr lang="hu-HU" sz="22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956376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956376" y="27809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48000" y="1196752"/>
            <a:ext cx="7848000" cy="4896544"/>
          </a:xfrm>
        </p:spPr>
        <p:txBody>
          <a:bodyPr/>
          <a:lstStyle/>
          <a:p>
            <a:pPr algn="just"/>
            <a:r>
              <a:rPr lang="hu-HU" dirty="0" smtClean="0"/>
              <a:t>A program a piaci szereplők finanszírozásában és részvételével valósul meg</a:t>
            </a:r>
          </a:p>
          <a:p>
            <a:pPr algn="just"/>
            <a:r>
              <a:rPr lang="hu-HU" dirty="0" smtClean="0"/>
              <a:t>A cél Fejér megyében a lehető legtöbb kereskedőnél megteremteni a kártyás fizetés lehetőségét</a:t>
            </a:r>
          </a:p>
          <a:p>
            <a:pPr algn="just"/>
            <a:r>
              <a:rPr lang="hu-HU" dirty="0" smtClean="0"/>
              <a:t>A kereskedők kedvezményesen juthatnak hozzá </a:t>
            </a:r>
            <a:r>
              <a:rPr lang="hu-HU" dirty="0" smtClean="0"/>
              <a:t>POS-terminálokhoz</a:t>
            </a:r>
          </a:p>
          <a:p>
            <a:pPr algn="just"/>
            <a:r>
              <a:rPr lang="hu-HU" dirty="0" smtClean="0"/>
              <a:t>Résztvevők: kártyatársaságok, elfogadók, bankszövetség, MNB, </a:t>
            </a:r>
            <a:r>
              <a:rPr lang="hu-HU" dirty="0" err="1" smtClean="0"/>
              <a:t>FMKIK</a:t>
            </a:r>
            <a:endParaRPr lang="hu-HU" dirty="0" smtClean="0"/>
          </a:p>
          <a:p>
            <a:pPr algn="just"/>
            <a:r>
              <a:rPr lang="hu-HU" dirty="0" smtClean="0"/>
              <a:t>Projekt időtartama: 2013 július-november</a:t>
            </a:r>
          </a:p>
          <a:p>
            <a:pPr algn="just"/>
            <a:r>
              <a:rPr lang="hu-HU" dirty="0" smtClean="0"/>
              <a:t>Visszamérés</a:t>
            </a:r>
            <a:endParaRPr lang="hu-HU" dirty="0" smtClean="0"/>
          </a:p>
          <a:p>
            <a:pPr algn="just"/>
            <a:r>
              <a:rPr lang="hu-HU" dirty="0" smtClean="0"/>
              <a:t>A POS-terminál lefedettség országos növeléséhez állami szerepvállalásra van szükség</a:t>
            </a:r>
          </a:p>
          <a:p>
            <a:pPr lvl="1" algn="just"/>
            <a:r>
              <a:rPr lang="hu-HU" dirty="0" smtClean="0"/>
              <a:t>A támogatási programhoz állami vagy európai uniós források felhasználása is szükséges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2013 közepén program indul Fejér megyében a kártyaelfogadó-hálózat fejlesztésére</a:t>
            </a:r>
            <a:endParaRPr lang="hu-HU" dirty="0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812360" y="56612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83568" y="1196752"/>
            <a:ext cx="7848000" cy="4824537"/>
          </a:xfrm>
        </p:spPr>
        <p:txBody>
          <a:bodyPr/>
          <a:lstStyle/>
          <a:p>
            <a:pPr algn="just"/>
            <a:r>
              <a:rPr lang="hu-HU" dirty="0" smtClean="0"/>
              <a:t>A </a:t>
            </a:r>
            <a:r>
              <a:rPr lang="hu-HU" u="sng" dirty="0" smtClean="0"/>
              <a:t>tranzakciós illeték </a:t>
            </a:r>
            <a:r>
              <a:rPr lang="hu-HU" dirty="0" smtClean="0"/>
              <a:t>miatti költségnövekedést a pénzforgalmi szolgáltatók többsége valamilyen formában áthárítja az ügyfelekre</a:t>
            </a:r>
          </a:p>
          <a:p>
            <a:pPr lvl="1" algn="just"/>
            <a:r>
              <a:rPr lang="hu-HU" dirty="0" smtClean="0"/>
              <a:t>A lakossági szolgáltatásoknál a korábbinál erőteljesebb az ösztönzés az elektronikus fizetési módok használatára</a:t>
            </a:r>
          </a:p>
          <a:p>
            <a:pPr algn="just"/>
            <a:r>
              <a:rPr lang="hu-HU" dirty="0" smtClean="0"/>
              <a:t>A készpénzfelvételek esetén erősebben jelentkezhet a tranzakciók összevonásának hatása</a:t>
            </a:r>
          </a:p>
          <a:p>
            <a:pPr lvl="1" algn="just"/>
            <a:r>
              <a:rPr lang="hu-HU" dirty="0" smtClean="0"/>
              <a:t>Ezért célszerű lehet a tranzakciós illetékkulcsok közötti relatív különbség növelése és a felső korlát eltörlése</a:t>
            </a:r>
          </a:p>
          <a:p>
            <a:pPr algn="just"/>
            <a:r>
              <a:rPr lang="hu-HU" dirty="0" smtClean="0"/>
              <a:t>A </a:t>
            </a:r>
            <a:r>
              <a:rPr lang="hu-HU" u="sng" dirty="0" smtClean="0"/>
              <a:t>közüzemi és egyéb szolgáltatások számlafizetései </a:t>
            </a:r>
            <a:r>
              <a:rPr lang="hu-HU" dirty="0" smtClean="0"/>
              <a:t>esetén meg kell teremteni a fizetési módok átlátható és az alapszolgáltatástól elkülönült árazását</a:t>
            </a:r>
          </a:p>
          <a:p>
            <a:pPr algn="just"/>
            <a:r>
              <a:rPr lang="hu-HU" dirty="0" smtClean="0"/>
              <a:t>Szükséges, hogy az ügyfelek csak az általuk használt fizetési mód költségét fizessék meg</a:t>
            </a:r>
          </a:p>
          <a:p>
            <a:pPr lvl="1" algn="just"/>
            <a:r>
              <a:rPr lang="hu-HU" dirty="0" smtClean="0"/>
              <a:t>Fogyasztóvédelmi szempontból is előrelépést jelentene</a:t>
            </a:r>
          </a:p>
          <a:p>
            <a:pPr algn="just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A fizetési módok megfelelő árazása segítheti a társadalmilag hatékony fizetésimód-választást</a:t>
            </a:r>
            <a:endParaRPr lang="hu-HU" dirty="0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812360" y="56612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740352" y="220486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783</TotalTime>
  <Words>1431</Words>
  <Application>Microsoft Office PowerPoint</Application>
  <PresentationFormat>Diavetítés a képernyőre (4:3 oldalarány)</PresentationFormat>
  <Paragraphs>160</Paragraphs>
  <Slides>31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blank</vt:lpstr>
      <vt:lpstr>1. dia</vt:lpstr>
      <vt:lpstr>A jelentés célja</vt:lpstr>
      <vt:lpstr>Néhány adat 2012-ről</vt:lpstr>
      <vt:lpstr>A főbb fizetési módok forgalmának alakulása</vt:lpstr>
      <vt:lpstr>A jelentés kiemelt kérdései</vt:lpstr>
      <vt:lpstr>Készpénzmentesítés, a pénzforgalom elektronizálása</vt:lpstr>
      <vt:lpstr>Javítani kell a pénzügyi infrastruktúrához való hozzáférést</vt:lpstr>
      <vt:lpstr>2013 közepén program indul Fejér megyében a kártyaelfogadó-hálózat fejlesztésére</vt:lpstr>
      <vt:lpstr>A fizetési módok megfelelő árazása segítheti a társadalmilag hatékony fizetésimód-választást</vt:lpstr>
      <vt:lpstr>Szabályozás útján csökkenteni kell a kártyás vásárlások esetén alkalmazott bankközi jutalékok átlagos szintjét</vt:lpstr>
      <vt:lpstr>Napközbeni elszámolás bevezetése számos pozitív hatást hozott az ügyfelek részére</vt:lpstr>
      <vt:lpstr>A forgatható utalványpiac szabályozása megfelelően kezeli az MNB által korábban azonosított kockázatokat</vt:lpstr>
      <vt:lpstr>A felvigyázott rendszerek megbízható és hatékony működése</vt:lpstr>
      <vt:lpstr>A felvigyázott rendszerek 2012-ben is magas megbízhatósággal üzemeltek </vt:lpstr>
      <vt:lpstr>Az értékpapír-elszámolási és kiegyenlítési infrastruktúra az átalakítás után megfelel az EMIR követelményeknek</vt:lpstr>
      <vt:lpstr>Az elszámolási és kiegyenlítési kockázatok alacsony szinten tartása</vt:lpstr>
      <vt:lpstr>A napközbeni elszámolás bevezetése érezteti hatását a BKR-ben és a VIBER-ben is</vt:lpstr>
      <vt:lpstr>DvP, PvP és CLS mechanizmusokkal kiküszöbölhető a kiegyenlítési kockázat a HUF és az FX tranzakciók teljesítése során</vt:lpstr>
      <vt:lpstr>És még egy kis ízelítő</vt:lpstr>
      <vt:lpstr>Köszönöm a figyelmet!</vt:lpstr>
      <vt:lpstr>A BKR forgalom megoszlása az éjszakai és a napközbeni elszámolás között (2012 II. félév) </vt:lpstr>
      <vt:lpstr>Fizetési kártyát elfogadó üzletek aránya</vt:lpstr>
      <vt:lpstr>A fizetésikártya-üzletág fejlettségét jellemző főbb mutatók alakulása az EU átlaghoz viszonyítva</vt:lpstr>
      <vt:lpstr>A pénzügyi tranzakciós illeték aggregált áthárítására vonatkozó becslés</vt:lpstr>
      <vt:lpstr>A közüzemi és egyéb szolgáltatások számlafizetéseinél alkalmazott fizetési módok forgalma</vt:lpstr>
      <vt:lpstr>Készpénzhasználatot korlátozó szabályozások egyes európai országokban</vt:lpstr>
      <vt:lpstr>Az EBPP rendszerek működése</vt:lpstr>
      <vt:lpstr>A VIBER és az értékpapír értékpapír-elszámolási és kiegyenlítési rendszer rendelkezésre állása</vt:lpstr>
      <vt:lpstr>A VIBER-tagok forgalmának, tényleges és potenciális likviditásának, valamint a rendszer maximális hitelkeret-kihasználtságának (MHKK) alakulása (2010—2013)</vt:lpstr>
      <vt:lpstr>A VIBER-forgalom időzítésének alakulása (2010—2013)</vt:lpstr>
      <vt:lpstr> A devizakiegyenlítési kockázatból eredő kitettség (közelítő) mérete a hazai hitelintézeti szektorban (2007—2013) 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pinterc</dc:creator>
  <dc:description>térköz, behúzás, betűméret, igazítási javítások a diamintákon</dc:description>
  <cp:lastModifiedBy>barthal</cp:lastModifiedBy>
  <cp:revision>146</cp:revision>
  <dcterms:created xsi:type="dcterms:W3CDTF">2013-05-27T07:19:24Z</dcterms:created>
  <dcterms:modified xsi:type="dcterms:W3CDTF">2013-06-04T07:11:23Z</dcterms:modified>
  <cp:contentStatus>0.02 verzió</cp:contentStatus>
</cp:coreProperties>
</file>