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9"/>
  </p:notesMasterIdLst>
  <p:handoutMasterIdLst>
    <p:handoutMasterId r:id="rId40"/>
  </p:handoutMasterIdLst>
  <p:sldIdLst>
    <p:sldId id="260" r:id="rId2"/>
    <p:sldId id="321" r:id="rId3"/>
    <p:sldId id="323" r:id="rId4"/>
    <p:sldId id="324" r:id="rId5"/>
    <p:sldId id="325" r:id="rId6"/>
    <p:sldId id="326" r:id="rId7"/>
    <p:sldId id="318" r:id="rId8"/>
    <p:sldId id="334" r:id="rId9"/>
    <p:sldId id="345" r:id="rId10"/>
    <p:sldId id="294" r:id="rId11"/>
    <p:sldId id="295" r:id="rId12"/>
    <p:sldId id="327" r:id="rId13"/>
    <p:sldId id="335" r:id="rId14"/>
    <p:sldId id="309" r:id="rId15"/>
    <p:sldId id="310" r:id="rId16"/>
    <p:sldId id="350" r:id="rId17"/>
    <p:sldId id="347" r:id="rId18"/>
    <p:sldId id="313" r:id="rId19"/>
    <p:sldId id="319" r:id="rId20"/>
    <p:sldId id="314" r:id="rId21"/>
    <p:sldId id="322" r:id="rId22"/>
    <p:sldId id="315" r:id="rId23"/>
    <p:sldId id="336" r:id="rId24"/>
    <p:sldId id="340" r:id="rId25"/>
    <p:sldId id="337" r:id="rId26"/>
    <p:sldId id="349" r:id="rId27"/>
    <p:sldId id="329" r:id="rId28"/>
    <p:sldId id="344" r:id="rId29"/>
    <p:sldId id="330" r:id="rId30"/>
    <p:sldId id="331" r:id="rId31"/>
    <p:sldId id="348" r:id="rId32"/>
    <p:sldId id="338" r:id="rId33"/>
    <p:sldId id="316" r:id="rId34"/>
    <p:sldId id="317" r:id="rId35"/>
    <p:sldId id="341" r:id="rId36"/>
    <p:sldId id="342" r:id="rId37"/>
    <p:sldId id="289" r:id="rId3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  <p:cmAuthor id="1" name="Bartha Lajos" initials="B.L." lastIdx="16" clrIdx="1"/>
  <p:cmAuthor id="2" name="Divéki Éva" initials="d.é.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590" autoAdjust="0"/>
  </p:normalViewPr>
  <p:slideViewPr>
    <p:cSldViewPr>
      <p:cViewPr>
        <p:scale>
          <a:sx n="90" d="100"/>
          <a:sy n="90" d="100"/>
        </p:scale>
        <p:origin x="-666" y="-37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2\mnb\PEF\Pef-B\_Common\Jelent&#233;s%20a%20fizet&#233;si%20rendszerr&#337;l\2016\&#225;bra_t&#225;bla\fejleszt&#337;i,%20szab&#225;lyoz&#243;%20t&#225;bl&#225;k\2-3.&#225;bra_forgalom_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2\mnb\PEF\Pef-B\_Common\Jelent&#233;s%20a%20fizet&#233;si%20rendszerr&#337;l\2016\&#225;bra_t&#225;bla\fejleszt&#337;i,%20szab&#225;lyoz&#243;%20t&#225;bl&#225;k\vissza&#233;l&#233;s_&#225;br&#225;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3.9745947057164936E-2"/>
          <c:y val="6.6109809079004295E-2"/>
          <c:w val="0.92415109313521604"/>
          <c:h val="0.79422886914295632"/>
        </c:manualLayout>
      </c:layout>
      <c:lineChart>
        <c:grouping val="standard"/>
        <c:ser>
          <c:idx val="0"/>
          <c:order val="0"/>
          <c:tx>
            <c:strRef>
              <c:f>'2. ábra'!$B$1</c:f>
              <c:strCache>
                <c:ptCount val="1"/>
                <c:pt idx="0">
                  <c:v>Átutalás</c:v>
                </c:pt>
              </c:strCache>
            </c:strRef>
          </c:tx>
          <c:marker>
            <c:symbol val="none"/>
          </c:marker>
          <c:cat>
            <c:strRef>
              <c:f>'2. ábra'!$A$2:$A$13</c:f>
              <c:strCache>
                <c:ptCount val="12"/>
                <c:pt idx="0">
                  <c:v>2010. I.</c:v>
                </c:pt>
                <c:pt idx="1">
                  <c:v>2010. II.</c:v>
                </c:pt>
                <c:pt idx="2">
                  <c:v>2011. I.</c:v>
                </c:pt>
                <c:pt idx="3">
                  <c:v>2011. II.</c:v>
                </c:pt>
                <c:pt idx="4">
                  <c:v>2012. I.</c:v>
                </c:pt>
                <c:pt idx="5">
                  <c:v>2012. II.</c:v>
                </c:pt>
                <c:pt idx="6">
                  <c:v>2013. I.</c:v>
                </c:pt>
                <c:pt idx="7">
                  <c:v>2013. II.</c:v>
                </c:pt>
                <c:pt idx="8">
                  <c:v>2014. I.</c:v>
                </c:pt>
                <c:pt idx="9">
                  <c:v>2014. II.</c:v>
                </c:pt>
                <c:pt idx="10">
                  <c:v>2015. I.</c:v>
                </c:pt>
                <c:pt idx="11">
                  <c:v>2015. II.</c:v>
                </c:pt>
              </c:strCache>
            </c:strRef>
          </c:cat>
          <c:val>
            <c:numRef>
              <c:f>'2. ábra'!$B$2:$B$13</c:f>
              <c:numCache>
                <c:formatCode>#,##0</c:formatCode>
                <c:ptCount val="12"/>
                <c:pt idx="0">
                  <c:v>136475666</c:v>
                </c:pt>
                <c:pt idx="1">
                  <c:v>135529076</c:v>
                </c:pt>
                <c:pt idx="2">
                  <c:v>124784080</c:v>
                </c:pt>
                <c:pt idx="3">
                  <c:v>130646311</c:v>
                </c:pt>
                <c:pt idx="4">
                  <c:v>131731553</c:v>
                </c:pt>
                <c:pt idx="5">
                  <c:v>136967250</c:v>
                </c:pt>
                <c:pt idx="6">
                  <c:v>136737732</c:v>
                </c:pt>
                <c:pt idx="7">
                  <c:v>141276307</c:v>
                </c:pt>
                <c:pt idx="8">
                  <c:v>144667310</c:v>
                </c:pt>
                <c:pt idx="9">
                  <c:v>149925403</c:v>
                </c:pt>
                <c:pt idx="10">
                  <c:v>147271598</c:v>
                </c:pt>
                <c:pt idx="11">
                  <c:v>154584923</c:v>
                </c:pt>
              </c:numCache>
            </c:numRef>
          </c:val>
        </c:ser>
        <c:ser>
          <c:idx val="1"/>
          <c:order val="1"/>
          <c:tx>
            <c:strRef>
              <c:f>'2. ábra'!$C$1</c:f>
              <c:strCache>
                <c:ptCount val="1"/>
                <c:pt idx="0">
                  <c:v>Fizetési kártyás vásárlás</c:v>
                </c:pt>
              </c:strCache>
            </c:strRef>
          </c:tx>
          <c:marker>
            <c:symbol val="none"/>
          </c:marker>
          <c:cat>
            <c:strRef>
              <c:f>'2. ábra'!$A$2:$A$13</c:f>
              <c:strCache>
                <c:ptCount val="12"/>
                <c:pt idx="0">
                  <c:v>2010. I.</c:v>
                </c:pt>
                <c:pt idx="1">
                  <c:v>2010. II.</c:v>
                </c:pt>
                <c:pt idx="2">
                  <c:v>2011. I.</c:v>
                </c:pt>
                <c:pt idx="3">
                  <c:v>2011. II.</c:v>
                </c:pt>
                <c:pt idx="4">
                  <c:v>2012. I.</c:v>
                </c:pt>
                <c:pt idx="5">
                  <c:v>2012. II.</c:v>
                </c:pt>
                <c:pt idx="6">
                  <c:v>2013. I.</c:v>
                </c:pt>
                <c:pt idx="7">
                  <c:v>2013. II.</c:v>
                </c:pt>
                <c:pt idx="8">
                  <c:v>2014. I.</c:v>
                </c:pt>
                <c:pt idx="9">
                  <c:v>2014. II.</c:v>
                </c:pt>
                <c:pt idx="10">
                  <c:v>2015. I.</c:v>
                </c:pt>
                <c:pt idx="11">
                  <c:v>2015. II.</c:v>
                </c:pt>
              </c:strCache>
            </c:strRef>
          </c:cat>
          <c:val>
            <c:numRef>
              <c:f>'2. ábra'!$C$2:$C$13</c:f>
              <c:numCache>
                <c:formatCode>#,##0</c:formatCode>
                <c:ptCount val="12"/>
                <c:pt idx="0">
                  <c:v>98080403</c:v>
                </c:pt>
                <c:pt idx="1">
                  <c:v>111845153</c:v>
                </c:pt>
                <c:pt idx="2">
                  <c:v>109337189</c:v>
                </c:pt>
                <c:pt idx="3">
                  <c:v>125381538</c:v>
                </c:pt>
                <c:pt idx="4">
                  <c:v>127301001</c:v>
                </c:pt>
                <c:pt idx="5">
                  <c:v>142985628</c:v>
                </c:pt>
                <c:pt idx="6">
                  <c:v>145631311</c:v>
                </c:pt>
                <c:pt idx="7">
                  <c:v>166211905</c:v>
                </c:pt>
                <c:pt idx="8">
                  <c:v>167941201</c:v>
                </c:pt>
                <c:pt idx="9">
                  <c:v>191421520</c:v>
                </c:pt>
                <c:pt idx="10">
                  <c:v>198837691</c:v>
                </c:pt>
                <c:pt idx="11">
                  <c:v>231157632</c:v>
                </c:pt>
              </c:numCache>
            </c:numRef>
          </c:val>
        </c:ser>
        <c:ser>
          <c:idx val="2"/>
          <c:order val="2"/>
          <c:tx>
            <c:strRef>
              <c:f>'2. ábra'!$D$1</c:f>
              <c:strCache>
                <c:ptCount val="1"/>
                <c:pt idx="0">
                  <c:v>Csoportos beszedés</c:v>
                </c:pt>
              </c:strCache>
            </c:strRef>
          </c:tx>
          <c:marker>
            <c:symbol val="none"/>
          </c:marker>
          <c:cat>
            <c:strRef>
              <c:f>'2. ábra'!$A$2:$A$13</c:f>
              <c:strCache>
                <c:ptCount val="12"/>
                <c:pt idx="0">
                  <c:v>2010. I.</c:v>
                </c:pt>
                <c:pt idx="1">
                  <c:v>2010. II.</c:v>
                </c:pt>
                <c:pt idx="2">
                  <c:v>2011. I.</c:v>
                </c:pt>
                <c:pt idx="3">
                  <c:v>2011. II.</c:v>
                </c:pt>
                <c:pt idx="4">
                  <c:v>2012. I.</c:v>
                </c:pt>
                <c:pt idx="5">
                  <c:v>2012. II.</c:v>
                </c:pt>
                <c:pt idx="6">
                  <c:v>2013. I.</c:v>
                </c:pt>
                <c:pt idx="7">
                  <c:v>2013. II.</c:v>
                </c:pt>
                <c:pt idx="8">
                  <c:v>2014. I.</c:v>
                </c:pt>
                <c:pt idx="9">
                  <c:v>2014. II.</c:v>
                </c:pt>
                <c:pt idx="10">
                  <c:v>2015. I.</c:v>
                </c:pt>
                <c:pt idx="11">
                  <c:v>2015. II.</c:v>
                </c:pt>
              </c:strCache>
            </c:strRef>
          </c:cat>
          <c:val>
            <c:numRef>
              <c:f>'2. ábra'!$D$2:$D$13</c:f>
              <c:numCache>
                <c:formatCode>#,##0</c:formatCode>
                <c:ptCount val="12"/>
                <c:pt idx="0">
                  <c:v>32620395</c:v>
                </c:pt>
                <c:pt idx="1">
                  <c:v>32759865</c:v>
                </c:pt>
                <c:pt idx="2">
                  <c:v>32051407</c:v>
                </c:pt>
                <c:pt idx="3">
                  <c:v>31662869</c:v>
                </c:pt>
                <c:pt idx="4">
                  <c:v>32270844</c:v>
                </c:pt>
                <c:pt idx="5">
                  <c:v>31712955</c:v>
                </c:pt>
                <c:pt idx="6">
                  <c:v>32320775</c:v>
                </c:pt>
                <c:pt idx="7">
                  <c:v>32125900</c:v>
                </c:pt>
                <c:pt idx="8">
                  <c:v>32958610</c:v>
                </c:pt>
                <c:pt idx="9">
                  <c:v>33036294</c:v>
                </c:pt>
                <c:pt idx="10">
                  <c:v>33796557</c:v>
                </c:pt>
                <c:pt idx="11">
                  <c:v>33894111</c:v>
                </c:pt>
              </c:numCache>
            </c:numRef>
          </c:val>
        </c:ser>
        <c:marker val="1"/>
        <c:axId val="71780992"/>
        <c:axId val="71754112"/>
      </c:lineChart>
      <c:lineChart>
        <c:grouping val="standard"/>
        <c:ser>
          <c:idx val="3"/>
          <c:order val="3"/>
          <c:tx>
            <c:strRef>
              <c:f>'2. ábra'!$E$1</c:f>
              <c:strCache>
                <c:ptCount val="1"/>
                <c:pt idx="0">
                  <c:v>Készpénzfelvétel</c:v>
                </c:pt>
              </c:strCache>
            </c:strRef>
          </c:tx>
          <c:marker>
            <c:symbol val="none"/>
          </c:marker>
          <c:cat>
            <c:strRef>
              <c:f>'2. ábra'!$A$2:$A$13</c:f>
              <c:strCache>
                <c:ptCount val="12"/>
                <c:pt idx="0">
                  <c:v>2010. I.</c:v>
                </c:pt>
                <c:pt idx="1">
                  <c:v>2010. II.</c:v>
                </c:pt>
                <c:pt idx="2">
                  <c:v>2011. I.</c:v>
                </c:pt>
                <c:pt idx="3">
                  <c:v>2011. II.</c:v>
                </c:pt>
                <c:pt idx="4">
                  <c:v>2012. I.</c:v>
                </c:pt>
                <c:pt idx="5">
                  <c:v>2012. II.</c:v>
                </c:pt>
                <c:pt idx="6">
                  <c:v>2013. I.</c:v>
                </c:pt>
                <c:pt idx="7">
                  <c:v>2013. II.</c:v>
                </c:pt>
                <c:pt idx="8">
                  <c:v>2014. I.</c:v>
                </c:pt>
                <c:pt idx="9">
                  <c:v>2014. II.</c:v>
                </c:pt>
                <c:pt idx="10">
                  <c:v>2015. I.</c:v>
                </c:pt>
                <c:pt idx="11">
                  <c:v>2015. II.</c:v>
                </c:pt>
              </c:strCache>
            </c:strRef>
          </c:cat>
          <c:val>
            <c:numRef>
              <c:f>'2. ábra'!$E$2:$E$13</c:f>
              <c:numCache>
                <c:formatCode>#,##0</c:formatCode>
                <c:ptCount val="12"/>
                <c:pt idx="0">
                  <c:v>67890718</c:v>
                </c:pt>
                <c:pt idx="1">
                  <c:v>70258895</c:v>
                </c:pt>
                <c:pt idx="2">
                  <c:v>67914526</c:v>
                </c:pt>
                <c:pt idx="3">
                  <c:v>71189155</c:v>
                </c:pt>
                <c:pt idx="4">
                  <c:v>67084676</c:v>
                </c:pt>
                <c:pt idx="5">
                  <c:v>70571963</c:v>
                </c:pt>
                <c:pt idx="6">
                  <c:v>65109016</c:v>
                </c:pt>
                <c:pt idx="7">
                  <c:v>64711278</c:v>
                </c:pt>
                <c:pt idx="8">
                  <c:v>58098839</c:v>
                </c:pt>
                <c:pt idx="9">
                  <c:v>59874964</c:v>
                </c:pt>
                <c:pt idx="10">
                  <c:v>57938435</c:v>
                </c:pt>
                <c:pt idx="11">
                  <c:v>58967712</c:v>
                </c:pt>
              </c:numCache>
            </c:numRef>
          </c:val>
        </c:ser>
        <c:marker val="1"/>
        <c:axId val="71758976"/>
        <c:axId val="71756416"/>
      </c:lineChart>
      <c:catAx>
        <c:axId val="71780992"/>
        <c:scaling>
          <c:orientation val="minMax"/>
        </c:scaling>
        <c:axPos val="b"/>
        <c:numFmt formatCode="General" sourceLinked="1"/>
        <c:tickLblPos val="nextTo"/>
        <c:crossAx val="71754112"/>
        <c:crosses val="autoZero"/>
        <c:auto val="1"/>
        <c:lblAlgn val="ctr"/>
        <c:lblOffset val="100"/>
      </c:catAx>
      <c:valAx>
        <c:axId val="7175411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/>
                  <a:t>millió darab</a:t>
                </a:r>
              </a:p>
            </c:rich>
          </c:tx>
          <c:layout>
            <c:manualLayout>
              <c:xMode val="edge"/>
              <c:yMode val="edge"/>
              <c:x val="0"/>
              <c:y val="5.2263480102797176E-3"/>
            </c:manualLayout>
          </c:layout>
        </c:title>
        <c:numFmt formatCode="#,##0" sourceLinked="1"/>
        <c:tickLblPos val="nextTo"/>
        <c:crossAx val="71780992"/>
        <c:crosses val="autoZero"/>
        <c:crossBetween val="between"/>
        <c:dispUnits>
          <c:builtInUnit val="millions"/>
        </c:dispUnits>
      </c:valAx>
      <c:valAx>
        <c:axId val="71756416"/>
        <c:scaling>
          <c:orientation val="minMax"/>
          <c:max val="250000000"/>
          <c:min val="0"/>
        </c:scaling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sz="1000" b="1" i="0" u="none" strike="noStrike" baseline="0"/>
                  <a:t>millió darab</a:t>
                </a:r>
                <a:endParaRPr lang="hu-HU"/>
              </a:p>
            </c:rich>
          </c:tx>
          <c:layout>
            <c:manualLayout>
              <c:xMode val="edge"/>
              <c:yMode val="edge"/>
              <c:x val="0.93553126897389194"/>
              <c:y val="3.4879733905491587E-3"/>
            </c:manualLayout>
          </c:layout>
        </c:title>
        <c:numFmt formatCode="#,##0" sourceLinked="1"/>
        <c:tickLblPos val="nextTo"/>
        <c:crossAx val="71758976"/>
        <c:crosses val="max"/>
        <c:crossBetween val="between"/>
        <c:dispUnits>
          <c:builtInUnit val="millions"/>
        </c:dispUnits>
      </c:valAx>
      <c:catAx>
        <c:axId val="71758976"/>
        <c:scaling>
          <c:orientation val="minMax"/>
        </c:scaling>
        <c:delete val="1"/>
        <c:axPos val="b"/>
        <c:numFmt formatCode="General" sourceLinked="1"/>
        <c:tickLblPos val="none"/>
        <c:crossAx val="71756416"/>
        <c:crosses val="autoZero"/>
        <c:auto val="1"/>
        <c:lblAlgn val="ctr"/>
        <c:lblOffset val="100"/>
      </c:catAx>
    </c:plotArea>
    <c:legend>
      <c:legendPos val="b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0.11399634920634945"/>
          <c:y val="4.8376951331496928E-2"/>
          <c:w val="0.41592804024497415"/>
          <c:h val="0.84246547612920963"/>
        </c:manualLayout>
      </c:layout>
      <c:barChart>
        <c:barDir val="col"/>
        <c:grouping val="percentStacked"/>
        <c:ser>
          <c:idx val="0"/>
          <c:order val="0"/>
          <c:tx>
            <c:strRef>
              <c:f>'4.'!$B$5</c:f>
              <c:strCache>
                <c:ptCount val="1"/>
                <c:pt idx="0">
                  <c:v>a kártyabirtokosra terhelt veszteség értéke</c:v>
                </c:pt>
              </c:strCache>
            </c:strRef>
          </c:tx>
          <c:cat>
            <c:strRef>
              <c:f>'4.'!$A$6:$A$7</c:f>
              <c:strCache>
                <c:ptCount val="2"/>
                <c:pt idx="0">
                  <c:v>Kibocsátói oldal</c:v>
                </c:pt>
                <c:pt idx="1">
                  <c:v>Elfogadói oldal</c:v>
                </c:pt>
              </c:strCache>
            </c:strRef>
          </c:cat>
          <c:val>
            <c:numRef>
              <c:f>'4.'!$B$6:$B$7</c:f>
              <c:numCache>
                <c:formatCode>General</c:formatCode>
                <c:ptCount val="2"/>
                <c:pt idx="0" formatCode="#,##0">
                  <c:v>61139</c:v>
                </c:pt>
              </c:numCache>
            </c:numRef>
          </c:val>
        </c:ser>
        <c:ser>
          <c:idx val="1"/>
          <c:order val="1"/>
          <c:tx>
            <c:strRef>
              <c:f>'4.'!$C$5</c:f>
              <c:strCache>
                <c:ptCount val="1"/>
                <c:pt idx="0">
                  <c:v>a külföldi vagy magyar elfogadóra terhelt veszteség értéke</c:v>
                </c:pt>
              </c:strCache>
            </c:strRef>
          </c:tx>
          <c:cat>
            <c:strRef>
              <c:f>'4.'!$A$6:$A$7</c:f>
              <c:strCache>
                <c:ptCount val="2"/>
                <c:pt idx="0">
                  <c:v>Kibocsátói oldal</c:v>
                </c:pt>
                <c:pt idx="1">
                  <c:v>Elfogadói oldal</c:v>
                </c:pt>
              </c:strCache>
            </c:strRef>
          </c:cat>
          <c:val>
            <c:numRef>
              <c:f>'4.'!$C$6:$C$7</c:f>
              <c:numCache>
                <c:formatCode>General</c:formatCode>
                <c:ptCount val="2"/>
                <c:pt idx="0" formatCode="#,##0">
                  <c:v>118191</c:v>
                </c:pt>
              </c:numCache>
            </c:numRef>
          </c:val>
        </c:ser>
        <c:ser>
          <c:idx val="2"/>
          <c:order val="2"/>
          <c:tx>
            <c:strRef>
              <c:f>'4.'!$D$5</c:f>
              <c:strCache>
                <c:ptCount val="1"/>
                <c:pt idx="0">
                  <c:v>a kibocsátó által lekönyvelt veszteség értéke</c:v>
                </c:pt>
              </c:strCache>
            </c:strRef>
          </c:tx>
          <c:cat>
            <c:strRef>
              <c:f>'4.'!$A$6:$A$7</c:f>
              <c:strCache>
                <c:ptCount val="2"/>
                <c:pt idx="0">
                  <c:v>Kibocsátói oldal</c:v>
                </c:pt>
                <c:pt idx="1">
                  <c:v>Elfogadói oldal</c:v>
                </c:pt>
              </c:strCache>
            </c:strRef>
          </c:cat>
          <c:val>
            <c:numRef>
              <c:f>'4.'!$D$6:$D$7</c:f>
              <c:numCache>
                <c:formatCode>General</c:formatCode>
                <c:ptCount val="2"/>
                <c:pt idx="0" formatCode="#,##0">
                  <c:v>357508</c:v>
                </c:pt>
              </c:numCache>
            </c:numRef>
          </c:val>
        </c:ser>
        <c:ser>
          <c:idx val="3"/>
          <c:order val="3"/>
          <c:tx>
            <c:strRef>
              <c:f>'4.'!$E$5</c:f>
              <c:strCache>
                <c:ptCount val="1"/>
                <c:pt idx="0">
                  <c:v>a külföldi vagy magyar kibocsátóra terhelt veszteség értéke</c:v>
                </c:pt>
              </c:strCache>
            </c:strRef>
          </c:tx>
          <c:cat>
            <c:strRef>
              <c:f>'4.'!$A$6:$A$7</c:f>
              <c:strCache>
                <c:ptCount val="2"/>
                <c:pt idx="0">
                  <c:v>Kibocsátói oldal</c:v>
                </c:pt>
                <c:pt idx="1">
                  <c:v>Elfogadói oldal</c:v>
                </c:pt>
              </c:strCache>
            </c:strRef>
          </c:cat>
          <c:val>
            <c:numRef>
              <c:f>'4.'!$E$6:$E$7</c:f>
              <c:numCache>
                <c:formatCode>#,##0</c:formatCode>
                <c:ptCount val="2"/>
                <c:pt idx="1">
                  <c:v>112218</c:v>
                </c:pt>
              </c:numCache>
            </c:numRef>
          </c:val>
        </c:ser>
        <c:ser>
          <c:idx val="4"/>
          <c:order val="4"/>
          <c:tx>
            <c:strRef>
              <c:f>'4.'!$F$5</c:f>
              <c:strCache>
                <c:ptCount val="1"/>
                <c:pt idx="0">
                  <c:v>a hazai kereskedőre terhelt veszteség értéke</c:v>
                </c:pt>
              </c:strCache>
            </c:strRef>
          </c:tx>
          <c:cat>
            <c:strRef>
              <c:f>'4.'!$A$6:$A$7</c:f>
              <c:strCache>
                <c:ptCount val="2"/>
                <c:pt idx="0">
                  <c:v>Kibocsátói oldal</c:v>
                </c:pt>
                <c:pt idx="1">
                  <c:v>Elfogadói oldal</c:v>
                </c:pt>
              </c:strCache>
            </c:strRef>
          </c:cat>
          <c:val>
            <c:numRef>
              <c:f>'4.'!$F$6:$F$7</c:f>
              <c:numCache>
                <c:formatCode>#,##0</c:formatCode>
                <c:ptCount val="2"/>
                <c:pt idx="1">
                  <c:v>70439</c:v>
                </c:pt>
              </c:numCache>
            </c:numRef>
          </c:val>
        </c:ser>
        <c:ser>
          <c:idx val="5"/>
          <c:order val="5"/>
          <c:tx>
            <c:strRef>
              <c:f>'4.'!$G$5</c:f>
              <c:strCache>
                <c:ptCount val="1"/>
                <c:pt idx="0">
                  <c:v>az elfogadó által lekönyvelt veszteség értéke</c:v>
                </c:pt>
              </c:strCache>
            </c:strRef>
          </c:tx>
          <c:cat>
            <c:strRef>
              <c:f>'4.'!$A$6:$A$7</c:f>
              <c:strCache>
                <c:ptCount val="2"/>
                <c:pt idx="0">
                  <c:v>Kibocsátói oldal</c:v>
                </c:pt>
                <c:pt idx="1">
                  <c:v>Elfogadói oldal</c:v>
                </c:pt>
              </c:strCache>
            </c:strRef>
          </c:cat>
          <c:val>
            <c:numRef>
              <c:f>'4.'!$G$6:$G$7</c:f>
              <c:numCache>
                <c:formatCode>#,##0</c:formatCode>
                <c:ptCount val="2"/>
                <c:pt idx="1">
                  <c:v>5980</c:v>
                </c:pt>
              </c:numCache>
            </c:numRef>
          </c:val>
        </c:ser>
        <c:overlap val="100"/>
        <c:axId val="74172672"/>
        <c:axId val="75898880"/>
      </c:barChart>
      <c:catAx>
        <c:axId val="74172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Calibri" pitchFamily="34" charset="0"/>
              </a:defRPr>
            </a:pPr>
            <a:endParaRPr lang="hu-HU"/>
          </a:p>
        </c:txPr>
        <c:crossAx val="75898880"/>
        <c:crosses val="autoZero"/>
        <c:auto val="1"/>
        <c:lblAlgn val="ctr"/>
        <c:lblOffset val="100"/>
      </c:catAx>
      <c:valAx>
        <c:axId val="75898880"/>
        <c:scaling>
          <c:orientation val="minMax"/>
        </c:scaling>
        <c:axPos val="l"/>
        <c:majorGridlines/>
        <c:numFmt formatCode="0%" sourceLinked="1"/>
        <c:tickLblPos val="nextTo"/>
        <c:crossAx val="741726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hu-HU"/>
          </a:p>
        </c:txPr>
      </c:legendEntry>
      <c:legendEntry>
        <c:idx val="2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hu-HU"/>
          </a:p>
        </c:txPr>
      </c:legendEntry>
      <c:legendEntry>
        <c:idx val="3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hu-HU"/>
          </a:p>
        </c:txPr>
      </c:legendEntry>
      <c:legendEntry>
        <c:idx val="4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hu-HU"/>
          </a:p>
        </c:txPr>
      </c:legendEntry>
      <c:legendEntry>
        <c:idx val="5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hu-HU"/>
          </a:p>
        </c:txPr>
      </c:legendEntry>
      <c:layout>
        <c:manualLayout>
          <c:xMode val="edge"/>
          <c:yMode val="edge"/>
          <c:x val="0.55797200349956777"/>
          <c:y val="1.6215368912219311E-2"/>
          <c:w val="0.42813910761154855"/>
          <c:h val="0.97110973873363871"/>
        </c:manualLayout>
      </c:layout>
    </c:legend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DE76A-1FC5-413F-966B-74B26C5B091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5604C0D-F65F-48C6-A01A-CE65F2EE205D}">
      <dgm:prSet phldrT="[Szöveg]"/>
      <dgm:spPr>
        <a:solidFill>
          <a:srgbClr val="002060"/>
        </a:solidFill>
      </dgm:spPr>
      <dgm:t>
        <a:bodyPr/>
        <a:lstStyle/>
        <a:p>
          <a:endParaRPr lang="hu-HU" dirty="0"/>
        </a:p>
      </dgm:t>
    </dgm:pt>
    <dgm:pt modelId="{A32B97C6-0AC0-4ABB-87A8-EE37EFE81FD8}" type="parTrans" cxnId="{A3899159-2FB8-4EE2-AE5D-98944CD008FE}">
      <dgm:prSet/>
      <dgm:spPr/>
      <dgm:t>
        <a:bodyPr/>
        <a:lstStyle/>
        <a:p>
          <a:endParaRPr lang="hu-HU"/>
        </a:p>
      </dgm:t>
    </dgm:pt>
    <dgm:pt modelId="{7222AC2A-6D1E-4511-96E8-B022DA57AF18}" type="sibTrans" cxnId="{A3899159-2FB8-4EE2-AE5D-98944CD008FE}">
      <dgm:prSet/>
      <dgm:spPr/>
      <dgm:t>
        <a:bodyPr/>
        <a:lstStyle/>
        <a:p>
          <a:endParaRPr lang="hu-HU"/>
        </a:p>
      </dgm:t>
    </dgm:pt>
    <dgm:pt modelId="{D2BA0438-035E-4897-A083-6BD0746EE55C}">
      <dgm:prSet phldrT="[Szöveg]" custT="1"/>
      <dgm:spPr>
        <a:solidFill>
          <a:schemeClr val="bg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dirty="0" smtClean="0">
              <a:latin typeface="Calibri" pitchFamily="34" charset="0"/>
            </a:rPr>
            <a:t>Befektetési jegyek elszámolása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dirty="0"/>
        </a:p>
      </dgm:t>
    </dgm:pt>
    <dgm:pt modelId="{720F7319-B45C-4728-BE12-F624FD5FAF8F}" type="parTrans" cxnId="{E18ACB05-4289-40C6-A79F-A7F8F70B6778}">
      <dgm:prSet/>
      <dgm:spPr/>
      <dgm:t>
        <a:bodyPr/>
        <a:lstStyle/>
        <a:p>
          <a:endParaRPr lang="hu-HU"/>
        </a:p>
      </dgm:t>
    </dgm:pt>
    <dgm:pt modelId="{92A91E9B-465B-4E23-A51B-823A50000C48}" type="sibTrans" cxnId="{E18ACB05-4289-40C6-A79F-A7F8F70B6778}">
      <dgm:prSet/>
      <dgm:spPr/>
      <dgm:t>
        <a:bodyPr/>
        <a:lstStyle/>
        <a:p>
          <a:endParaRPr lang="hu-HU"/>
        </a:p>
      </dgm:t>
    </dgm:pt>
    <dgm:pt modelId="{01CF3688-4373-4A0F-963B-8FE350512340}">
      <dgm:prSet custT="1"/>
      <dgm:spPr>
        <a:solidFill>
          <a:schemeClr val="bg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dirty="0" smtClean="0">
              <a:latin typeface="Calibri" pitchFamily="34" charset="0"/>
            </a:rPr>
            <a:t>Jelentési kötelezettségek teljesítésének támogatása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dirty="0"/>
        </a:p>
      </dgm:t>
    </dgm:pt>
    <dgm:pt modelId="{F2B396FA-0B8C-4425-8EEA-DE48DF995F85}" type="parTrans" cxnId="{7CC1980B-76C2-42BF-9493-98CECE1577FF}">
      <dgm:prSet/>
      <dgm:spPr/>
      <dgm:t>
        <a:bodyPr/>
        <a:lstStyle/>
        <a:p>
          <a:endParaRPr lang="hu-HU"/>
        </a:p>
      </dgm:t>
    </dgm:pt>
    <dgm:pt modelId="{804C0DEF-A582-4B5F-8F20-52C2607F0FFC}" type="sibTrans" cxnId="{7CC1980B-76C2-42BF-9493-98CECE1577FF}">
      <dgm:prSet/>
      <dgm:spPr/>
      <dgm:t>
        <a:bodyPr/>
        <a:lstStyle/>
        <a:p>
          <a:endParaRPr lang="hu-HU"/>
        </a:p>
      </dgm:t>
    </dgm:pt>
    <dgm:pt modelId="{E9311302-EB6F-4A51-AB74-D83A54E9CA55}">
      <dgm:prSet custT="1"/>
      <dgm:spPr>
        <a:solidFill>
          <a:schemeClr val="bg2"/>
        </a:solidFill>
      </dgm:spPr>
      <dgm:t>
        <a:bodyPr/>
        <a:lstStyle/>
        <a:p>
          <a:r>
            <a:rPr lang="hu-HU" sz="2000" dirty="0" smtClean="0">
              <a:latin typeface="Calibri" pitchFamily="34" charset="0"/>
            </a:rPr>
            <a:t>LEI kódok kiadása</a:t>
          </a:r>
          <a:endParaRPr lang="hu-HU" sz="2000" dirty="0">
            <a:latin typeface="Calibri" pitchFamily="34" charset="0"/>
          </a:endParaRPr>
        </a:p>
      </dgm:t>
    </dgm:pt>
    <dgm:pt modelId="{92DA281A-8257-4939-A10E-0DCABF1BC4CF}" type="parTrans" cxnId="{CF2C9874-6842-4FAC-B8B4-83170C4AEA9E}">
      <dgm:prSet/>
      <dgm:spPr/>
      <dgm:t>
        <a:bodyPr/>
        <a:lstStyle/>
        <a:p>
          <a:endParaRPr lang="hu-HU"/>
        </a:p>
      </dgm:t>
    </dgm:pt>
    <dgm:pt modelId="{D3774438-47D5-4A49-9D0C-7893366D45A1}" type="sibTrans" cxnId="{CF2C9874-6842-4FAC-B8B4-83170C4AEA9E}">
      <dgm:prSet/>
      <dgm:spPr/>
      <dgm:t>
        <a:bodyPr/>
        <a:lstStyle/>
        <a:p>
          <a:endParaRPr lang="hu-HU"/>
        </a:p>
      </dgm:t>
    </dgm:pt>
    <dgm:pt modelId="{FFB18094-F5F4-4FAB-AADC-BEDE0420D551}">
      <dgm:prSet custT="1"/>
      <dgm:spPr>
        <a:solidFill>
          <a:schemeClr val="bg2"/>
        </a:solidFill>
      </dgm:spPr>
      <dgm:t>
        <a:bodyPr/>
        <a:lstStyle/>
        <a:p>
          <a:r>
            <a:rPr lang="hu-HU" sz="2000" dirty="0" smtClean="0">
              <a:latin typeface="Calibri" pitchFamily="34" charset="0"/>
            </a:rPr>
            <a:t>Nemzetközi szolgáltatásnyújtás</a:t>
          </a:r>
          <a:endParaRPr lang="hu-HU" sz="2000" dirty="0">
            <a:latin typeface="Calibri" pitchFamily="34" charset="0"/>
          </a:endParaRPr>
        </a:p>
      </dgm:t>
    </dgm:pt>
    <dgm:pt modelId="{0F135AE8-8CE7-4A5D-9437-3C3A08026711}" type="parTrans" cxnId="{3327DB63-1347-4F36-A9D8-5E6E7FA48293}">
      <dgm:prSet/>
      <dgm:spPr/>
      <dgm:t>
        <a:bodyPr/>
        <a:lstStyle/>
        <a:p>
          <a:endParaRPr lang="hu-HU"/>
        </a:p>
      </dgm:t>
    </dgm:pt>
    <dgm:pt modelId="{1B716A34-81BD-4A92-9ED2-F0D4CD20831C}" type="sibTrans" cxnId="{3327DB63-1347-4F36-A9D8-5E6E7FA48293}">
      <dgm:prSet/>
      <dgm:spPr/>
      <dgm:t>
        <a:bodyPr/>
        <a:lstStyle/>
        <a:p>
          <a:endParaRPr lang="hu-HU"/>
        </a:p>
      </dgm:t>
    </dgm:pt>
    <dgm:pt modelId="{541AB230-5FB1-43FB-B4CE-E4A6BE5BA21D}" type="pres">
      <dgm:prSet presAssocID="{047DE76A-1FC5-413F-966B-74B26C5B09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9A9AAE-3C21-48F2-88EA-8F8216590EBD}" type="pres">
      <dgm:prSet presAssocID="{35604C0D-F65F-48C6-A01A-CE65F2EE205D}" presName="compNode" presStyleCnt="0"/>
      <dgm:spPr/>
    </dgm:pt>
    <dgm:pt modelId="{4BE57859-2C2D-4D47-92A4-66DD266D7E1F}" type="pres">
      <dgm:prSet presAssocID="{35604C0D-F65F-48C6-A01A-CE65F2EE205D}" presName="aNode" presStyleLbl="bgShp" presStyleIdx="0" presStyleCnt="1"/>
      <dgm:spPr/>
      <dgm:t>
        <a:bodyPr/>
        <a:lstStyle/>
        <a:p>
          <a:endParaRPr lang="hu-HU"/>
        </a:p>
      </dgm:t>
    </dgm:pt>
    <dgm:pt modelId="{4135989B-9D30-4CF9-91C1-C1DDEF74CA21}" type="pres">
      <dgm:prSet presAssocID="{35604C0D-F65F-48C6-A01A-CE65F2EE205D}" presName="textNode" presStyleLbl="bgShp" presStyleIdx="0" presStyleCnt="1"/>
      <dgm:spPr/>
      <dgm:t>
        <a:bodyPr/>
        <a:lstStyle/>
        <a:p>
          <a:endParaRPr lang="hu-HU"/>
        </a:p>
      </dgm:t>
    </dgm:pt>
    <dgm:pt modelId="{65A823F6-2474-40CB-8236-5E5526963687}" type="pres">
      <dgm:prSet presAssocID="{35604C0D-F65F-48C6-A01A-CE65F2EE205D}" presName="compChildNode" presStyleCnt="0"/>
      <dgm:spPr/>
    </dgm:pt>
    <dgm:pt modelId="{35EEA172-48A3-416C-9F29-E6BD1C588AE5}" type="pres">
      <dgm:prSet presAssocID="{35604C0D-F65F-48C6-A01A-CE65F2EE205D}" presName="theInnerList" presStyleCnt="0"/>
      <dgm:spPr/>
    </dgm:pt>
    <dgm:pt modelId="{9E9679BC-ECB0-43AA-88E0-90217AEFF8D9}" type="pres">
      <dgm:prSet presAssocID="{D2BA0438-035E-4897-A083-6BD0746EE55C}" presName="childNode" presStyleLbl="node1" presStyleIdx="0" presStyleCnt="4" custLinFactY="-100000" custLinFactNeighborX="-364" custLinFactNeighborY="-1787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6560B62-CC70-4B33-8E5F-0B76248F2AEF}" type="pres">
      <dgm:prSet presAssocID="{D2BA0438-035E-4897-A083-6BD0746EE55C}" presName="aSpace2" presStyleCnt="0"/>
      <dgm:spPr/>
    </dgm:pt>
    <dgm:pt modelId="{2CDC81DF-764A-4638-BBBE-B0AFD22E6010}" type="pres">
      <dgm:prSet presAssocID="{01CF3688-4373-4A0F-963B-8FE350512340}" presName="childNode" presStyleLbl="node1" presStyleIdx="1" presStyleCnt="4" custLinFactY="-80404" custLinFactNeighborX="85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F07BFF8-D665-4B25-99D9-3B1A38B21846}" type="pres">
      <dgm:prSet presAssocID="{01CF3688-4373-4A0F-963B-8FE350512340}" presName="aSpace2" presStyleCnt="0"/>
      <dgm:spPr/>
    </dgm:pt>
    <dgm:pt modelId="{5FFE4BD2-1496-400F-865F-BF44CC39826E}" type="pres">
      <dgm:prSet presAssocID="{FFB18094-F5F4-4FAB-AADC-BEDE0420D551}" presName="childNode" presStyleLbl="node1" presStyleIdx="2" presStyleCnt="4" custLinFactY="-58500" custLinFactNeighborX="-364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B0A6988-742E-4726-9A5D-B1EA669BE788}" type="pres">
      <dgm:prSet presAssocID="{FFB18094-F5F4-4FAB-AADC-BEDE0420D551}" presName="aSpace2" presStyleCnt="0"/>
      <dgm:spPr/>
    </dgm:pt>
    <dgm:pt modelId="{1A868BF9-78A0-4E7A-A146-FAF3982B37C2}" type="pres">
      <dgm:prSet presAssocID="{E9311302-EB6F-4A51-AB74-D83A54E9CA55}" presName="childNode" presStyleLbl="node1" presStyleIdx="3" presStyleCnt="4" custLinFactY="-24448" custLinFactNeighborX="-364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327DB63-1347-4F36-A9D8-5E6E7FA48293}" srcId="{35604C0D-F65F-48C6-A01A-CE65F2EE205D}" destId="{FFB18094-F5F4-4FAB-AADC-BEDE0420D551}" srcOrd="2" destOrd="0" parTransId="{0F135AE8-8CE7-4A5D-9437-3C3A08026711}" sibTransId="{1B716A34-81BD-4A92-9ED2-F0D4CD20831C}"/>
    <dgm:cxn modelId="{CF2C9874-6842-4FAC-B8B4-83170C4AEA9E}" srcId="{35604C0D-F65F-48C6-A01A-CE65F2EE205D}" destId="{E9311302-EB6F-4A51-AB74-D83A54E9CA55}" srcOrd="3" destOrd="0" parTransId="{92DA281A-8257-4939-A10E-0DCABF1BC4CF}" sibTransId="{D3774438-47D5-4A49-9D0C-7893366D45A1}"/>
    <dgm:cxn modelId="{D388C036-36CC-4FF0-9A41-CDC73F374082}" type="presOf" srcId="{35604C0D-F65F-48C6-A01A-CE65F2EE205D}" destId="{4BE57859-2C2D-4D47-92A4-66DD266D7E1F}" srcOrd="0" destOrd="0" presId="urn:microsoft.com/office/officeart/2005/8/layout/lProcess2"/>
    <dgm:cxn modelId="{768F5768-1045-445E-9279-8603654C0779}" type="presOf" srcId="{35604C0D-F65F-48C6-A01A-CE65F2EE205D}" destId="{4135989B-9D30-4CF9-91C1-C1DDEF74CA21}" srcOrd="1" destOrd="0" presId="urn:microsoft.com/office/officeart/2005/8/layout/lProcess2"/>
    <dgm:cxn modelId="{82155FD2-5F91-4B0A-B4BE-BDE4E4157F93}" type="presOf" srcId="{E9311302-EB6F-4A51-AB74-D83A54E9CA55}" destId="{1A868BF9-78A0-4E7A-A146-FAF3982B37C2}" srcOrd="0" destOrd="0" presId="urn:microsoft.com/office/officeart/2005/8/layout/lProcess2"/>
    <dgm:cxn modelId="{7CC1980B-76C2-42BF-9493-98CECE1577FF}" srcId="{35604C0D-F65F-48C6-A01A-CE65F2EE205D}" destId="{01CF3688-4373-4A0F-963B-8FE350512340}" srcOrd="1" destOrd="0" parTransId="{F2B396FA-0B8C-4425-8EEA-DE48DF995F85}" sibTransId="{804C0DEF-A582-4B5F-8F20-52C2607F0FFC}"/>
    <dgm:cxn modelId="{FED65C0E-A5E3-40F8-BAE7-F98CE2FAB541}" type="presOf" srcId="{047DE76A-1FC5-413F-966B-74B26C5B0913}" destId="{541AB230-5FB1-43FB-B4CE-E4A6BE5BA21D}" srcOrd="0" destOrd="0" presId="urn:microsoft.com/office/officeart/2005/8/layout/lProcess2"/>
    <dgm:cxn modelId="{7BACB1E2-C9E0-437E-9ED5-6E5FE740C6DA}" type="presOf" srcId="{01CF3688-4373-4A0F-963B-8FE350512340}" destId="{2CDC81DF-764A-4638-BBBE-B0AFD22E6010}" srcOrd="0" destOrd="0" presId="urn:microsoft.com/office/officeart/2005/8/layout/lProcess2"/>
    <dgm:cxn modelId="{A3899159-2FB8-4EE2-AE5D-98944CD008FE}" srcId="{047DE76A-1FC5-413F-966B-74B26C5B0913}" destId="{35604C0D-F65F-48C6-A01A-CE65F2EE205D}" srcOrd="0" destOrd="0" parTransId="{A32B97C6-0AC0-4ABB-87A8-EE37EFE81FD8}" sibTransId="{7222AC2A-6D1E-4511-96E8-B022DA57AF18}"/>
    <dgm:cxn modelId="{133C2435-9860-4850-B4A4-3D3F4BABBDBA}" type="presOf" srcId="{FFB18094-F5F4-4FAB-AADC-BEDE0420D551}" destId="{5FFE4BD2-1496-400F-865F-BF44CC39826E}" srcOrd="0" destOrd="0" presId="urn:microsoft.com/office/officeart/2005/8/layout/lProcess2"/>
    <dgm:cxn modelId="{DA98CB2D-A85A-4D38-802B-793CB8D661E3}" type="presOf" srcId="{D2BA0438-035E-4897-A083-6BD0746EE55C}" destId="{9E9679BC-ECB0-43AA-88E0-90217AEFF8D9}" srcOrd="0" destOrd="0" presId="urn:microsoft.com/office/officeart/2005/8/layout/lProcess2"/>
    <dgm:cxn modelId="{E18ACB05-4289-40C6-A79F-A7F8F70B6778}" srcId="{35604C0D-F65F-48C6-A01A-CE65F2EE205D}" destId="{D2BA0438-035E-4897-A083-6BD0746EE55C}" srcOrd="0" destOrd="0" parTransId="{720F7319-B45C-4728-BE12-F624FD5FAF8F}" sibTransId="{92A91E9B-465B-4E23-A51B-823A50000C48}"/>
    <dgm:cxn modelId="{4293E7E4-7330-4024-B406-DAF024B8414D}" type="presParOf" srcId="{541AB230-5FB1-43FB-B4CE-E4A6BE5BA21D}" destId="{699A9AAE-3C21-48F2-88EA-8F8216590EBD}" srcOrd="0" destOrd="0" presId="urn:microsoft.com/office/officeart/2005/8/layout/lProcess2"/>
    <dgm:cxn modelId="{39C73306-11E4-459E-9F49-D5619D98D4C5}" type="presParOf" srcId="{699A9AAE-3C21-48F2-88EA-8F8216590EBD}" destId="{4BE57859-2C2D-4D47-92A4-66DD266D7E1F}" srcOrd="0" destOrd="0" presId="urn:microsoft.com/office/officeart/2005/8/layout/lProcess2"/>
    <dgm:cxn modelId="{F2CF94CB-7D13-45A8-B96C-0185FF6BA467}" type="presParOf" srcId="{699A9AAE-3C21-48F2-88EA-8F8216590EBD}" destId="{4135989B-9D30-4CF9-91C1-C1DDEF74CA21}" srcOrd="1" destOrd="0" presId="urn:microsoft.com/office/officeart/2005/8/layout/lProcess2"/>
    <dgm:cxn modelId="{EAA77015-1899-4AB7-98B6-DF0027FA56B2}" type="presParOf" srcId="{699A9AAE-3C21-48F2-88EA-8F8216590EBD}" destId="{65A823F6-2474-40CB-8236-5E5526963687}" srcOrd="2" destOrd="0" presId="urn:microsoft.com/office/officeart/2005/8/layout/lProcess2"/>
    <dgm:cxn modelId="{0D49CB2B-48AD-4F41-A0D3-9BA3E7C1424F}" type="presParOf" srcId="{65A823F6-2474-40CB-8236-5E5526963687}" destId="{35EEA172-48A3-416C-9F29-E6BD1C588AE5}" srcOrd="0" destOrd="0" presId="urn:microsoft.com/office/officeart/2005/8/layout/lProcess2"/>
    <dgm:cxn modelId="{E2470087-1E33-4CF5-B56C-52F416E7B111}" type="presParOf" srcId="{35EEA172-48A3-416C-9F29-E6BD1C588AE5}" destId="{9E9679BC-ECB0-43AA-88E0-90217AEFF8D9}" srcOrd="0" destOrd="0" presId="urn:microsoft.com/office/officeart/2005/8/layout/lProcess2"/>
    <dgm:cxn modelId="{7C176142-3FD5-42FB-A7FC-B5259EF8536A}" type="presParOf" srcId="{35EEA172-48A3-416C-9F29-E6BD1C588AE5}" destId="{D6560B62-CC70-4B33-8E5F-0B76248F2AEF}" srcOrd="1" destOrd="0" presId="urn:microsoft.com/office/officeart/2005/8/layout/lProcess2"/>
    <dgm:cxn modelId="{4ED1308C-73F1-46B8-A8FD-964E5F2E6686}" type="presParOf" srcId="{35EEA172-48A3-416C-9F29-E6BD1C588AE5}" destId="{2CDC81DF-764A-4638-BBBE-B0AFD22E6010}" srcOrd="2" destOrd="0" presId="urn:microsoft.com/office/officeart/2005/8/layout/lProcess2"/>
    <dgm:cxn modelId="{ABE2EE99-397C-4AD8-9F00-16CE366A98F5}" type="presParOf" srcId="{35EEA172-48A3-416C-9F29-E6BD1C588AE5}" destId="{2F07BFF8-D665-4B25-99D9-3B1A38B21846}" srcOrd="3" destOrd="0" presId="urn:microsoft.com/office/officeart/2005/8/layout/lProcess2"/>
    <dgm:cxn modelId="{2B65966E-3D2B-4CC8-AF7C-720F08738A31}" type="presParOf" srcId="{35EEA172-48A3-416C-9F29-E6BD1C588AE5}" destId="{5FFE4BD2-1496-400F-865F-BF44CC39826E}" srcOrd="4" destOrd="0" presId="urn:microsoft.com/office/officeart/2005/8/layout/lProcess2"/>
    <dgm:cxn modelId="{559D75DD-C722-46C4-9663-3FFA2CC0CEF8}" type="presParOf" srcId="{35EEA172-48A3-416C-9F29-E6BD1C588AE5}" destId="{AB0A6988-742E-4726-9A5D-B1EA669BE788}" srcOrd="5" destOrd="0" presId="urn:microsoft.com/office/officeart/2005/8/layout/lProcess2"/>
    <dgm:cxn modelId="{A23897B3-2D11-4AA7-A2A2-80281281A46A}" type="presParOf" srcId="{35EEA172-48A3-416C-9F29-E6BD1C588AE5}" destId="{1A868BF9-78A0-4E7A-A146-FAF3982B37C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CEDBA-BEF2-4D0C-A174-370CDFBBBDD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72125B4-EBDE-42B0-835D-43D82A98D84C}">
      <dgm:prSet phldrT="[Szöveg]"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Folyamatos (24/7/365) működés</a:t>
          </a:r>
          <a:endParaRPr lang="hu-HU" dirty="0">
            <a:latin typeface="Calibri" pitchFamily="34" charset="0"/>
          </a:endParaRPr>
        </a:p>
      </dgm:t>
    </dgm:pt>
    <dgm:pt modelId="{B24A2DDB-007E-4AE7-9AFD-374F459CE512}" type="parTrans" cxnId="{3351FAD0-492B-4DBF-9FF3-57C7890D8F24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C9AC59D8-60AA-43C8-A937-F83DD5525A83}" type="sibTrans" cxnId="{3351FAD0-492B-4DBF-9FF3-57C7890D8F24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EE768CE7-2F83-4D5E-8323-A3F9D9F52784}">
      <dgm:prSet phldrT="[Szöveg]"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A jóváírt összeg azonnal és korlátozások nélkül felhasználható</a:t>
          </a:r>
          <a:endParaRPr lang="hu-HU" dirty="0">
            <a:latin typeface="Calibri" pitchFamily="34" charset="0"/>
          </a:endParaRPr>
        </a:p>
      </dgm:t>
    </dgm:pt>
    <dgm:pt modelId="{19402D39-5044-4ED1-9B01-E9BAA550C3D9}" type="parTrans" cxnId="{27E969E2-4F87-4815-802C-7493CFF54484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D92C2D51-8963-48D3-8AFB-1A3B4EDEC102}" type="sibTrans" cxnId="{27E969E2-4F87-4815-802C-7493CFF54484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03D1003E-73CA-4047-8515-E2F62A28E0B9}">
      <dgm:prSet phldrT="[Szöveg]"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A teljes folyamat legfeljebb néhány másodpercig tart</a:t>
          </a:r>
          <a:endParaRPr lang="hu-HU" dirty="0">
            <a:latin typeface="Calibri" pitchFamily="34" charset="0"/>
          </a:endParaRPr>
        </a:p>
      </dgm:t>
    </dgm:pt>
    <dgm:pt modelId="{9A3B42CE-7814-4515-9055-2865E3196332}" type="parTrans" cxnId="{2AEEB5EF-9945-41F6-888D-B2456E7D2E42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74C71E03-4C4D-41BE-B95B-162DBDC94F1B}" type="sibTrans" cxnId="{2AEEB5EF-9945-41F6-888D-B2456E7D2E42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C3E4E314-DDD1-4FCD-930D-1A47DB7A6786}">
      <dgm:prSet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Másodlagos azonosítók használata</a:t>
          </a:r>
          <a:endParaRPr lang="hu-HU" dirty="0">
            <a:latin typeface="Calibri" pitchFamily="34" charset="0"/>
          </a:endParaRPr>
        </a:p>
      </dgm:t>
    </dgm:pt>
    <dgm:pt modelId="{9CF0CCC3-B6B9-4D90-B9AB-7D441D77A344}" type="parTrans" cxnId="{9AECA9ED-6EA8-44A7-874A-D481A1813279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8A946C6D-8EE5-46EF-A2D7-017B7FF3D05B}" type="sibTrans" cxnId="{9AECA9ED-6EA8-44A7-874A-D481A1813279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2AFBB051-5D07-4C7E-9083-A2E03F752A1B}">
      <dgm:prSet phldrT="[Szöveg]"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Fizetési szolgáltatások közötti átjárhatóság</a:t>
          </a:r>
          <a:endParaRPr lang="hu-HU" dirty="0">
            <a:latin typeface="Calibri" pitchFamily="34" charset="0"/>
          </a:endParaRPr>
        </a:p>
      </dgm:t>
    </dgm:pt>
    <dgm:pt modelId="{1D7E0C54-089A-4465-8205-5B5CD63540BC}" type="parTrans" cxnId="{EF5AA989-2DE3-4200-9E8C-195CB918C5BB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8E5F69AD-0554-4C99-B36A-7732EBE68BE3}" type="sibTrans" cxnId="{EF5AA989-2DE3-4200-9E8C-195CB918C5BB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ACDB3FD9-EC5A-44DF-A8A0-824B8E79B5A6}">
      <dgm:prSet phldrT="[Szöveg]"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Versenysemleges hozzáférés az alaprendszerhez</a:t>
          </a:r>
          <a:endParaRPr lang="hu-HU" dirty="0">
            <a:latin typeface="Calibri" pitchFamily="34" charset="0"/>
          </a:endParaRPr>
        </a:p>
      </dgm:t>
    </dgm:pt>
    <dgm:pt modelId="{D7685078-0E56-44F6-985D-8DD40AAB9CFC}" type="parTrans" cxnId="{5DEFDF43-D3F1-4D85-A8C3-B383D055A911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23578BCB-9EFA-4155-B280-4CED7006DE51}" type="sibTrans" cxnId="{5DEFDF43-D3F1-4D85-A8C3-B383D055A911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C94D9586-F95F-47E8-B968-10C4FD1BD487}">
      <dgm:prSet phldrT="[Szöveg]"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Visszajelzés a tranzakció lebonyolításáról</a:t>
          </a:r>
          <a:endParaRPr lang="hu-HU" dirty="0">
            <a:latin typeface="Calibri" pitchFamily="34" charset="0"/>
          </a:endParaRPr>
        </a:p>
      </dgm:t>
    </dgm:pt>
    <dgm:pt modelId="{93ACCFC3-69B6-43C1-98B8-59463B4EE431}" type="parTrans" cxnId="{4B17FBBB-B8D5-46B6-ACFF-994D6AB044D1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0D67BAE1-6776-4CB1-85AC-2F795AD7256C}" type="sibTrans" cxnId="{4B17FBBB-B8D5-46B6-ACFF-994D6AB044D1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70A4A46A-FE5F-450D-B9B8-BAC45E38D766}">
      <dgm:prSet/>
      <dgm:spPr>
        <a:solidFill>
          <a:schemeClr val="bg2"/>
        </a:solidFill>
      </dgm:spPr>
      <dgm:t>
        <a:bodyPr/>
        <a:lstStyle/>
        <a:p>
          <a:r>
            <a:rPr lang="hu-HU" dirty="0" smtClean="0">
              <a:latin typeface="Calibri" pitchFamily="34" charset="0"/>
            </a:rPr>
            <a:t>Kiegészítő szolgáltatások létrehozásának lehetősége</a:t>
          </a:r>
          <a:endParaRPr lang="hu-HU" dirty="0">
            <a:latin typeface="Calibri" pitchFamily="34" charset="0"/>
          </a:endParaRPr>
        </a:p>
      </dgm:t>
    </dgm:pt>
    <dgm:pt modelId="{BAFD17D0-E114-4720-8AD4-A8E07276C007}" type="parTrans" cxnId="{C288D929-C54A-4B4B-BC11-866AF57EA5DF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EA563E3F-8604-4B50-BA16-9BFCBAF98E33}" type="sibTrans" cxnId="{C288D929-C54A-4B4B-BC11-866AF57EA5DF}">
      <dgm:prSet/>
      <dgm:spPr/>
      <dgm:t>
        <a:bodyPr/>
        <a:lstStyle/>
        <a:p>
          <a:endParaRPr lang="hu-HU">
            <a:latin typeface="Calibri" pitchFamily="34" charset="0"/>
          </a:endParaRPr>
        </a:p>
      </dgm:t>
    </dgm:pt>
    <dgm:pt modelId="{55972A75-AC20-4833-82ED-128924C1C03C}" type="pres">
      <dgm:prSet presAssocID="{BBACEDBA-BEF2-4D0C-A174-370CDFBBBD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DE0C24C-31AC-4889-8DEC-37C177CE33D9}" type="pres">
      <dgm:prSet presAssocID="{2AFBB051-5D07-4C7E-9083-A2E03F752A1B}" presName="node" presStyleLbl="node1" presStyleIdx="0" presStyleCnt="8" custLinFactY="100000" custLinFactNeighborX="53143" custLinFactNeighborY="1316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6A12CB-9C09-4460-81C7-6EA7F5E10372}" type="pres">
      <dgm:prSet presAssocID="{8E5F69AD-0554-4C99-B36A-7732EBE68BE3}" presName="sibTrans" presStyleCnt="0"/>
      <dgm:spPr/>
      <dgm:t>
        <a:bodyPr/>
        <a:lstStyle/>
        <a:p>
          <a:endParaRPr lang="hu-HU"/>
        </a:p>
      </dgm:t>
    </dgm:pt>
    <dgm:pt modelId="{D497A31D-FD62-495B-A4EC-07F1EAEB08FE}" type="pres">
      <dgm:prSet presAssocID="{ACDB3FD9-EC5A-44DF-A8A0-824B8E79B5A6}" presName="node" presStyleLbl="node1" presStyleIdx="1" presStyleCnt="8" custLinFactY="18609" custLinFactNeighborX="812" custLinFactNeighbor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4A9955-8C2B-4AC3-B699-A632B2E042DF}" type="pres">
      <dgm:prSet presAssocID="{23578BCB-9EFA-4155-B280-4CED7006DE51}" presName="sibTrans" presStyleCnt="0"/>
      <dgm:spPr/>
      <dgm:t>
        <a:bodyPr/>
        <a:lstStyle/>
        <a:p>
          <a:endParaRPr lang="hu-HU"/>
        </a:p>
      </dgm:t>
    </dgm:pt>
    <dgm:pt modelId="{2DAFF8B7-EF02-4B22-8143-7B7BFD15E208}" type="pres">
      <dgm:prSet presAssocID="{272125B4-EBDE-42B0-835D-43D82A98D84C}" presName="node" presStyleLbl="node1" presStyleIdx="2" presStyleCnt="8" custLinFactX="-100000" custLinFactNeighborX="-121134" custLinFactNeighborY="-1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AD616A-E7A2-48A5-90ED-B87E965B7A3B}" type="pres">
      <dgm:prSet presAssocID="{C9AC59D8-60AA-43C8-A937-F83DD5525A83}" presName="sibTrans" presStyleCnt="0"/>
      <dgm:spPr/>
      <dgm:t>
        <a:bodyPr/>
        <a:lstStyle/>
        <a:p>
          <a:endParaRPr lang="hu-HU"/>
        </a:p>
      </dgm:t>
    </dgm:pt>
    <dgm:pt modelId="{E102FADE-81B4-4EB0-99F3-D179A5A823F6}" type="pres">
      <dgm:prSet presAssocID="{EE768CE7-2F83-4D5E-8323-A3F9D9F5278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8C6B1FF-E7A6-4CFC-BE90-1C05CAE83819}" type="pres">
      <dgm:prSet presAssocID="{D92C2D51-8963-48D3-8AFB-1A3B4EDEC102}" presName="sibTrans" presStyleCnt="0"/>
      <dgm:spPr/>
      <dgm:t>
        <a:bodyPr/>
        <a:lstStyle/>
        <a:p>
          <a:endParaRPr lang="hu-HU"/>
        </a:p>
      </dgm:t>
    </dgm:pt>
    <dgm:pt modelId="{4575A13A-BE8D-4EEA-96BB-955A5D508B59}" type="pres">
      <dgm:prSet presAssocID="{C94D9586-F95F-47E8-B968-10C4FD1BD487}" presName="node" presStyleLbl="node1" presStyleIdx="4" presStyleCnt="8" custLinFactX="9365" custLinFactY="-1678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1E519E-EEFA-4832-AB74-1477A1D673BE}" type="pres">
      <dgm:prSet presAssocID="{0D67BAE1-6776-4CB1-85AC-2F795AD7256C}" presName="sibTrans" presStyleCnt="0"/>
      <dgm:spPr/>
      <dgm:t>
        <a:bodyPr/>
        <a:lstStyle/>
        <a:p>
          <a:endParaRPr lang="hu-HU"/>
        </a:p>
      </dgm:t>
    </dgm:pt>
    <dgm:pt modelId="{684BC727-8FD4-4F9E-9B6A-EFC4C6CABE78}" type="pres">
      <dgm:prSet presAssocID="{C3E4E314-DDD1-4FCD-930D-1A47DB7A678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9C3920-C576-4666-9D13-C3E36F53981B}" type="pres">
      <dgm:prSet presAssocID="{8A946C6D-8EE5-46EF-A2D7-017B7FF3D05B}" presName="sibTrans" presStyleCnt="0"/>
      <dgm:spPr/>
      <dgm:t>
        <a:bodyPr/>
        <a:lstStyle/>
        <a:p>
          <a:endParaRPr lang="hu-HU"/>
        </a:p>
      </dgm:t>
    </dgm:pt>
    <dgm:pt modelId="{86508AF5-5831-4546-AE46-DB77A196677F}" type="pres">
      <dgm:prSet presAssocID="{70A4A46A-FE5F-450D-B9B8-BAC45E38D766}" presName="node" presStyleLbl="node1" presStyleIdx="6" presStyleCnt="8" custLinFactX="10088" custLinFactNeighborX="100000" custLinFactNeighborY="-16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1DA62C8-6E98-4A2E-B3DE-3FD9CA433313}" type="pres">
      <dgm:prSet presAssocID="{EA563E3F-8604-4B50-BA16-9BFCBAF98E33}" presName="sibTrans" presStyleCnt="0"/>
      <dgm:spPr/>
      <dgm:t>
        <a:bodyPr/>
        <a:lstStyle/>
        <a:p>
          <a:endParaRPr lang="hu-HU"/>
        </a:p>
      </dgm:t>
    </dgm:pt>
    <dgm:pt modelId="{40664881-7EB6-483C-81AB-91B2ADF239A0}" type="pres">
      <dgm:prSet presAssocID="{03D1003E-73CA-4047-8515-E2F62A28E0B9}" presName="node" presStyleLbl="node1" presStyleIdx="7" presStyleCnt="8" custLinFactY="-100000" custLinFactNeighborX="-54188" custLinFactNeighborY="-13345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F2E3902-366D-4237-8AE5-E133DC2C1602}" type="presOf" srcId="{ACDB3FD9-EC5A-44DF-A8A0-824B8E79B5A6}" destId="{D497A31D-FD62-495B-A4EC-07F1EAEB08FE}" srcOrd="0" destOrd="0" presId="urn:microsoft.com/office/officeart/2005/8/layout/default#2"/>
    <dgm:cxn modelId="{161356D1-F227-446E-BC72-CD0CF62816A6}" type="presOf" srcId="{2AFBB051-5D07-4C7E-9083-A2E03F752A1B}" destId="{0DE0C24C-31AC-4889-8DEC-37C177CE33D9}" srcOrd="0" destOrd="0" presId="urn:microsoft.com/office/officeart/2005/8/layout/default#2"/>
    <dgm:cxn modelId="{8D99E69C-0B94-4C4F-B09B-BD20ABB42CB8}" type="presOf" srcId="{EE768CE7-2F83-4D5E-8323-A3F9D9F52784}" destId="{E102FADE-81B4-4EB0-99F3-D179A5A823F6}" srcOrd="0" destOrd="0" presId="urn:microsoft.com/office/officeart/2005/8/layout/default#2"/>
    <dgm:cxn modelId="{4B17FBBB-B8D5-46B6-ACFF-994D6AB044D1}" srcId="{BBACEDBA-BEF2-4D0C-A174-370CDFBBBDDC}" destId="{C94D9586-F95F-47E8-B968-10C4FD1BD487}" srcOrd="4" destOrd="0" parTransId="{93ACCFC3-69B6-43C1-98B8-59463B4EE431}" sibTransId="{0D67BAE1-6776-4CB1-85AC-2F795AD7256C}"/>
    <dgm:cxn modelId="{5DEFDF43-D3F1-4D85-A8C3-B383D055A911}" srcId="{BBACEDBA-BEF2-4D0C-A174-370CDFBBBDDC}" destId="{ACDB3FD9-EC5A-44DF-A8A0-824B8E79B5A6}" srcOrd="1" destOrd="0" parTransId="{D7685078-0E56-44F6-985D-8DD40AAB9CFC}" sibTransId="{23578BCB-9EFA-4155-B280-4CED7006DE51}"/>
    <dgm:cxn modelId="{ABFB7B0E-7163-4084-9BD2-7096AB17D112}" type="presOf" srcId="{272125B4-EBDE-42B0-835D-43D82A98D84C}" destId="{2DAFF8B7-EF02-4B22-8143-7B7BFD15E208}" srcOrd="0" destOrd="0" presId="urn:microsoft.com/office/officeart/2005/8/layout/default#2"/>
    <dgm:cxn modelId="{C288D929-C54A-4B4B-BC11-866AF57EA5DF}" srcId="{BBACEDBA-BEF2-4D0C-A174-370CDFBBBDDC}" destId="{70A4A46A-FE5F-450D-B9B8-BAC45E38D766}" srcOrd="6" destOrd="0" parTransId="{BAFD17D0-E114-4720-8AD4-A8E07276C007}" sibTransId="{EA563E3F-8604-4B50-BA16-9BFCBAF98E33}"/>
    <dgm:cxn modelId="{EF5AA989-2DE3-4200-9E8C-195CB918C5BB}" srcId="{BBACEDBA-BEF2-4D0C-A174-370CDFBBBDDC}" destId="{2AFBB051-5D07-4C7E-9083-A2E03F752A1B}" srcOrd="0" destOrd="0" parTransId="{1D7E0C54-089A-4465-8205-5B5CD63540BC}" sibTransId="{8E5F69AD-0554-4C99-B36A-7732EBE68BE3}"/>
    <dgm:cxn modelId="{3351FAD0-492B-4DBF-9FF3-57C7890D8F24}" srcId="{BBACEDBA-BEF2-4D0C-A174-370CDFBBBDDC}" destId="{272125B4-EBDE-42B0-835D-43D82A98D84C}" srcOrd="2" destOrd="0" parTransId="{B24A2DDB-007E-4AE7-9AFD-374F459CE512}" sibTransId="{C9AC59D8-60AA-43C8-A937-F83DD5525A83}"/>
    <dgm:cxn modelId="{27E969E2-4F87-4815-802C-7493CFF54484}" srcId="{BBACEDBA-BEF2-4D0C-A174-370CDFBBBDDC}" destId="{EE768CE7-2F83-4D5E-8323-A3F9D9F52784}" srcOrd="3" destOrd="0" parTransId="{19402D39-5044-4ED1-9B01-E9BAA550C3D9}" sibTransId="{D92C2D51-8963-48D3-8AFB-1A3B4EDEC102}"/>
    <dgm:cxn modelId="{9AECA9ED-6EA8-44A7-874A-D481A1813279}" srcId="{BBACEDBA-BEF2-4D0C-A174-370CDFBBBDDC}" destId="{C3E4E314-DDD1-4FCD-930D-1A47DB7A6786}" srcOrd="5" destOrd="0" parTransId="{9CF0CCC3-B6B9-4D90-B9AB-7D441D77A344}" sibTransId="{8A946C6D-8EE5-46EF-A2D7-017B7FF3D05B}"/>
    <dgm:cxn modelId="{06D3F8D9-96E2-47BC-85AC-E00B7C946CBD}" type="presOf" srcId="{C3E4E314-DDD1-4FCD-930D-1A47DB7A6786}" destId="{684BC727-8FD4-4F9E-9B6A-EFC4C6CABE78}" srcOrd="0" destOrd="0" presId="urn:microsoft.com/office/officeart/2005/8/layout/default#2"/>
    <dgm:cxn modelId="{3F88CF53-7982-4526-911C-FF3F53F8CC36}" type="presOf" srcId="{03D1003E-73CA-4047-8515-E2F62A28E0B9}" destId="{40664881-7EB6-483C-81AB-91B2ADF239A0}" srcOrd="0" destOrd="0" presId="urn:microsoft.com/office/officeart/2005/8/layout/default#2"/>
    <dgm:cxn modelId="{2AEEB5EF-9945-41F6-888D-B2456E7D2E42}" srcId="{BBACEDBA-BEF2-4D0C-A174-370CDFBBBDDC}" destId="{03D1003E-73CA-4047-8515-E2F62A28E0B9}" srcOrd="7" destOrd="0" parTransId="{9A3B42CE-7814-4515-9055-2865E3196332}" sibTransId="{74C71E03-4C4D-41BE-B95B-162DBDC94F1B}"/>
    <dgm:cxn modelId="{41AE422D-0DB2-4403-8D4F-71E350710F3E}" type="presOf" srcId="{BBACEDBA-BEF2-4D0C-A174-370CDFBBBDDC}" destId="{55972A75-AC20-4833-82ED-128924C1C03C}" srcOrd="0" destOrd="0" presId="urn:microsoft.com/office/officeart/2005/8/layout/default#2"/>
    <dgm:cxn modelId="{889898A8-6B10-455E-A05B-135ECA7F6529}" type="presOf" srcId="{70A4A46A-FE5F-450D-B9B8-BAC45E38D766}" destId="{86508AF5-5831-4546-AE46-DB77A196677F}" srcOrd="0" destOrd="0" presId="urn:microsoft.com/office/officeart/2005/8/layout/default#2"/>
    <dgm:cxn modelId="{BCF8D787-2867-41B8-927C-B121BA84047C}" type="presOf" srcId="{C94D9586-F95F-47E8-B968-10C4FD1BD487}" destId="{4575A13A-BE8D-4EEA-96BB-955A5D508B59}" srcOrd="0" destOrd="0" presId="urn:microsoft.com/office/officeart/2005/8/layout/default#2"/>
    <dgm:cxn modelId="{E1A350C8-8815-472F-BE2B-3F6E1C3E1674}" type="presParOf" srcId="{55972A75-AC20-4833-82ED-128924C1C03C}" destId="{0DE0C24C-31AC-4889-8DEC-37C177CE33D9}" srcOrd="0" destOrd="0" presId="urn:microsoft.com/office/officeart/2005/8/layout/default#2"/>
    <dgm:cxn modelId="{34015DD1-6656-4EB0-86C6-D45B6DF64B93}" type="presParOf" srcId="{55972A75-AC20-4833-82ED-128924C1C03C}" destId="{6D6A12CB-9C09-4460-81C7-6EA7F5E10372}" srcOrd="1" destOrd="0" presId="urn:microsoft.com/office/officeart/2005/8/layout/default#2"/>
    <dgm:cxn modelId="{14FA1243-C9C3-42AF-9867-5EA0B4C332B2}" type="presParOf" srcId="{55972A75-AC20-4833-82ED-128924C1C03C}" destId="{D497A31D-FD62-495B-A4EC-07F1EAEB08FE}" srcOrd="2" destOrd="0" presId="urn:microsoft.com/office/officeart/2005/8/layout/default#2"/>
    <dgm:cxn modelId="{0DEAE796-246D-45FA-91C2-3FE2192E7EF5}" type="presParOf" srcId="{55972A75-AC20-4833-82ED-128924C1C03C}" destId="{5C4A9955-8C2B-4AC3-B699-A632B2E042DF}" srcOrd="3" destOrd="0" presId="urn:microsoft.com/office/officeart/2005/8/layout/default#2"/>
    <dgm:cxn modelId="{B0FB8836-711A-4ECA-A4FC-29EFD5FBBEEB}" type="presParOf" srcId="{55972A75-AC20-4833-82ED-128924C1C03C}" destId="{2DAFF8B7-EF02-4B22-8143-7B7BFD15E208}" srcOrd="4" destOrd="0" presId="urn:microsoft.com/office/officeart/2005/8/layout/default#2"/>
    <dgm:cxn modelId="{38EE5214-5242-41FB-8BD6-1CA712670E8B}" type="presParOf" srcId="{55972A75-AC20-4833-82ED-128924C1C03C}" destId="{98AD616A-E7A2-48A5-90ED-B87E965B7A3B}" srcOrd="5" destOrd="0" presId="urn:microsoft.com/office/officeart/2005/8/layout/default#2"/>
    <dgm:cxn modelId="{138B41B9-A585-408A-B2DF-D2B108340602}" type="presParOf" srcId="{55972A75-AC20-4833-82ED-128924C1C03C}" destId="{E102FADE-81B4-4EB0-99F3-D179A5A823F6}" srcOrd="6" destOrd="0" presId="urn:microsoft.com/office/officeart/2005/8/layout/default#2"/>
    <dgm:cxn modelId="{65FC6CE3-A793-4C4A-A4D8-406A7D26649A}" type="presParOf" srcId="{55972A75-AC20-4833-82ED-128924C1C03C}" destId="{E8C6B1FF-E7A6-4CFC-BE90-1C05CAE83819}" srcOrd="7" destOrd="0" presId="urn:microsoft.com/office/officeart/2005/8/layout/default#2"/>
    <dgm:cxn modelId="{7E4C21E5-07C6-4138-9055-43A948D57904}" type="presParOf" srcId="{55972A75-AC20-4833-82ED-128924C1C03C}" destId="{4575A13A-BE8D-4EEA-96BB-955A5D508B59}" srcOrd="8" destOrd="0" presId="urn:microsoft.com/office/officeart/2005/8/layout/default#2"/>
    <dgm:cxn modelId="{4C27ECCB-3BBB-41F5-88F8-435F409B981B}" type="presParOf" srcId="{55972A75-AC20-4833-82ED-128924C1C03C}" destId="{871E519E-EEFA-4832-AB74-1477A1D673BE}" srcOrd="9" destOrd="0" presId="urn:microsoft.com/office/officeart/2005/8/layout/default#2"/>
    <dgm:cxn modelId="{51562498-0AA9-4DE2-B420-0B98F5B63A69}" type="presParOf" srcId="{55972A75-AC20-4833-82ED-128924C1C03C}" destId="{684BC727-8FD4-4F9E-9B6A-EFC4C6CABE78}" srcOrd="10" destOrd="0" presId="urn:microsoft.com/office/officeart/2005/8/layout/default#2"/>
    <dgm:cxn modelId="{0327D3AC-EED3-4FE5-B21A-E60BBEC7A021}" type="presParOf" srcId="{55972A75-AC20-4833-82ED-128924C1C03C}" destId="{769C3920-C576-4666-9D13-C3E36F53981B}" srcOrd="11" destOrd="0" presId="urn:microsoft.com/office/officeart/2005/8/layout/default#2"/>
    <dgm:cxn modelId="{CE8AA05A-8AAF-4A50-BB7A-3830A7101056}" type="presParOf" srcId="{55972A75-AC20-4833-82ED-128924C1C03C}" destId="{86508AF5-5831-4546-AE46-DB77A196677F}" srcOrd="12" destOrd="0" presId="urn:microsoft.com/office/officeart/2005/8/layout/default#2"/>
    <dgm:cxn modelId="{1E610B19-3547-4875-988A-7580E7FB7B3B}" type="presParOf" srcId="{55972A75-AC20-4833-82ED-128924C1C03C}" destId="{D1DA62C8-6E98-4A2E-B3DE-3FD9CA433313}" srcOrd="13" destOrd="0" presId="urn:microsoft.com/office/officeart/2005/8/layout/default#2"/>
    <dgm:cxn modelId="{11A3DA8C-672A-495E-B593-283B4DACAC7C}" type="presParOf" srcId="{55972A75-AC20-4833-82ED-128924C1C03C}" destId="{40664881-7EB6-483C-81AB-91B2ADF239A0}" srcOrd="14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E57859-2C2D-4D47-92A4-66DD266D7E1F}">
      <dsp:nvSpPr>
        <dsp:cNvPr id="0" name=""/>
        <dsp:cNvSpPr/>
      </dsp:nvSpPr>
      <dsp:spPr>
        <a:xfrm>
          <a:off x="0" y="0"/>
          <a:ext cx="7416824" cy="482453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500" kern="1200" dirty="0"/>
        </a:p>
      </dsp:txBody>
      <dsp:txXfrm>
        <a:off x="0" y="0"/>
        <a:ext cx="7416824" cy="1447360"/>
      </dsp:txXfrm>
    </dsp:sp>
    <dsp:sp modelId="{9E9679BC-ECB0-43AA-88E0-90217AEFF8D9}">
      <dsp:nvSpPr>
        <dsp:cNvPr id="0" name=""/>
        <dsp:cNvSpPr/>
      </dsp:nvSpPr>
      <dsp:spPr>
        <a:xfrm>
          <a:off x="720084" y="551375"/>
          <a:ext cx="5933459" cy="70283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kern="1200" dirty="0" smtClean="0">
              <a:latin typeface="Calibri" pitchFamily="34" charset="0"/>
            </a:rPr>
            <a:t>Befektetési jegyek elszámolása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/>
        </a:p>
      </dsp:txBody>
      <dsp:txXfrm>
        <a:off x="720084" y="551375"/>
        <a:ext cx="5933459" cy="702832"/>
      </dsp:txXfrm>
    </dsp:sp>
    <dsp:sp modelId="{2CDC81DF-764A-4638-BBBE-B0AFD22E6010}">
      <dsp:nvSpPr>
        <dsp:cNvPr id="0" name=""/>
        <dsp:cNvSpPr/>
      </dsp:nvSpPr>
      <dsp:spPr>
        <a:xfrm>
          <a:off x="792116" y="1585205"/>
          <a:ext cx="5933459" cy="70283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kern="1200" dirty="0" smtClean="0">
              <a:latin typeface="Calibri" pitchFamily="34" charset="0"/>
            </a:rPr>
            <a:t>Jelentési kötelezettségek teljesítésének támogatása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kern="1200" dirty="0"/>
        </a:p>
      </dsp:txBody>
      <dsp:txXfrm>
        <a:off x="792116" y="1585205"/>
        <a:ext cx="5933459" cy="702832"/>
      </dsp:txXfrm>
    </dsp:sp>
    <dsp:sp modelId="{5FFE4BD2-1496-400F-865F-BF44CC39826E}">
      <dsp:nvSpPr>
        <dsp:cNvPr id="0" name=""/>
        <dsp:cNvSpPr/>
      </dsp:nvSpPr>
      <dsp:spPr>
        <a:xfrm>
          <a:off x="720084" y="2550114"/>
          <a:ext cx="5933459" cy="70283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Nemzetközi szolgáltatásnyújtás</a:t>
          </a:r>
          <a:endParaRPr lang="hu-HU" sz="2000" kern="1200" dirty="0">
            <a:latin typeface="Calibri" pitchFamily="34" charset="0"/>
          </a:endParaRPr>
        </a:p>
      </dsp:txBody>
      <dsp:txXfrm>
        <a:off x="720084" y="2550114"/>
        <a:ext cx="5933459" cy="702832"/>
      </dsp:txXfrm>
    </dsp:sp>
    <dsp:sp modelId="{1A868BF9-78A0-4E7A-A146-FAF3982B37C2}">
      <dsp:nvSpPr>
        <dsp:cNvPr id="0" name=""/>
        <dsp:cNvSpPr/>
      </dsp:nvSpPr>
      <dsp:spPr>
        <a:xfrm>
          <a:off x="720084" y="3600402"/>
          <a:ext cx="5933459" cy="702832"/>
        </a:xfrm>
        <a:prstGeom prst="roundRect">
          <a:avLst>
            <a:gd name="adj" fmla="val 10000"/>
          </a:avLst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LEI kódok kiadása</a:t>
          </a:r>
          <a:endParaRPr lang="hu-HU" sz="2000" kern="1200" dirty="0">
            <a:latin typeface="Calibri" pitchFamily="34" charset="0"/>
          </a:endParaRPr>
        </a:p>
      </dsp:txBody>
      <dsp:txXfrm>
        <a:off x="720084" y="3600402"/>
        <a:ext cx="5933459" cy="7028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E0C24C-31AC-4889-8DEC-37C177CE33D9}">
      <dsp:nvSpPr>
        <dsp:cNvPr id="0" name=""/>
        <dsp:cNvSpPr/>
      </dsp:nvSpPr>
      <dsp:spPr>
        <a:xfrm>
          <a:off x="1944226" y="2952330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Fizetési szolgáltatások közötti átjárhatóság</a:t>
          </a:r>
          <a:endParaRPr lang="hu-HU" sz="2000" kern="1200" dirty="0">
            <a:latin typeface="Calibri" pitchFamily="34" charset="0"/>
          </a:endParaRPr>
        </a:p>
      </dsp:txBody>
      <dsp:txXfrm>
        <a:off x="1944226" y="2952330"/>
        <a:ext cx="2122688" cy="1273613"/>
      </dsp:txXfrm>
    </dsp:sp>
    <dsp:sp modelId="{D497A31D-FD62-495B-A4EC-07F1EAEB08FE}">
      <dsp:nvSpPr>
        <dsp:cNvPr id="0" name=""/>
        <dsp:cNvSpPr/>
      </dsp:nvSpPr>
      <dsp:spPr>
        <a:xfrm>
          <a:off x="3168359" y="1512167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Versenysemleges hozzáférés az alaprendszerhez</a:t>
          </a:r>
          <a:endParaRPr lang="hu-HU" sz="2000" kern="1200" dirty="0">
            <a:latin typeface="Calibri" pitchFamily="34" charset="0"/>
          </a:endParaRPr>
        </a:p>
      </dsp:txBody>
      <dsp:txXfrm>
        <a:off x="3168359" y="1512167"/>
        <a:ext cx="2122688" cy="1273613"/>
      </dsp:txXfrm>
    </dsp:sp>
    <dsp:sp modelId="{2DAFF8B7-EF02-4B22-8143-7B7BFD15E208}">
      <dsp:nvSpPr>
        <dsp:cNvPr id="0" name=""/>
        <dsp:cNvSpPr/>
      </dsp:nvSpPr>
      <dsp:spPr>
        <a:xfrm>
          <a:off x="792094" y="5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Folyamatos (24/7/365) működés</a:t>
          </a:r>
          <a:endParaRPr lang="hu-HU" sz="2000" kern="1200" dirty="0">
            <a:latin typeface="Calibri" pitchFamily="34" charset="0"/>
          </a:endParaRPr>
        </a:p>
      </dsp:txBody>
      <dsp:txXfrm>
        <a:off x="792094" y="5"/>
        <a:ext cx="2122688" cy="1273613"/>
      </dsp:txXfrm>
    </dsp:sp>
    <dsp:sp modelId="{E102FADE-81B4-4EB0-99F3-D179A5A823F6}">
      <dsp:nvSpPr>
        <dsp:cNvPr id="0" name=""/>
        <dsp:cNvSpPr/>
      </dsp:nvSpPr>
      <dsp:spPr>
        <a:xfrm>
          <a:off x="816165" y="1487429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A jóváírt összeg azonnal és korlátozások nélkül felhasználható</a:t>
          </a:r>
          <a:endParaRPr lang="hu-HU" sz="2000" kern="1200" dirty="0">
            <a:latin typeface="Calibri" pitchFamily="34" charset="0"/>
          </a:endParaRPr>
        </a:p>
      </dsp:txBody>
      <dsp:txXfrm>
        <a:off x="816165" y="1487429"/>
        <a:ext cx="2122688" cy="1273613"/>
      </dsp:txXfrm>
    </dsp:sp>
    <dsp:sp modelId="{4575A13A-BE8D-4EEA-96BB-955A5D508B59}">
      <dsp:nvSpPr>
        <dsp:cNvPr id="0" name=""/>
        <dsp:cNvSpPr/>
      </dsp:nvSpPr>
      <dsp:spPr>
        <a:xfrm>
          <a:off x="5472602" y="1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Visszajelzés a tranzakció lebonyolításáról</a:t>
          </a:r>
          <a:endParaRPr lang="hu-HU" sz="2000" kern="1200" dirty="0">
            <a:latin typeface="Calibri" pitchFamily="34" charset="0"/>
          </a:endParaRPr>
        </a:p>
      </dsp:txBody>
      <dsp:txXfrm>
        <a:off x="5472602" y="1"/>
        <a:ext cx="2122688" cy="1273613"/>
      </dsp:txXfrm>
    </dsp:sp>
    <dsp:sp modelId="{684BC727-8FD4-4F9E-9B6A-EFC4C6CABE78}">
      <dsp:nvSpPr>
        <dsp:cNvPr id="0" name=""/>
        <dsp:cNvSpPr/>
      </dsp:nvSpPr>
      <dsp:spPr>
        <a:xfrm>
          <a:off x="5486081" y="1487429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Másodlagos azonosítók használata</a:t>
          </a:r>
          <a:endParaRPr lang="hu-HU" sz="2000" kern="1200" dirty="0">
            <a:latin typeface="Calibri" pitchFamily="34" charset="0"/>
          </a:endParaRPr>
        </a:p>
      </dsp:txBody>
      <dsp:txXfrm>
        <a:off x="5486081" y="1487429"/>
        <a:ext cx="2122688" cy="1273613"/>
      </dsp:txXfrm>
    </dsp:sp>
    <dsp:sp modelId="{86508AF5-5831-4546-AE46-DB77A196677F}">
      <dsp:nvSpPr>
        <dsp:cNvPr id="0" name=""/>
        <dsp:cNvSpPr/>
      </dsp:nvSpPr>
      <dsp:spPr>
        <a:xfrm>
          <a:off x="4320470" y="2952322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Kiegészítő szolgáltatások létrehozásának lehetősége</a:t>
          </a:r>
          <a:endParaRPr lang="hu-HU" sz="2000" kern="1200" dirty="0">
            <a:latin typeface="Calibri" pitchFamily="34" charset="0"/>
          </a:endParaRPr>
        </a:p>
      </dsp:txBody>
      <dsp:txXfrm>
        <a:off x="4320470" y="2952322"/>
        <a:ext cx="2122688" cy="1273613"/>
      </dsp:txXfrm>
    </dsp:sp>
    <dsp:sp modelId="{40664881-7EB6-483C-81AB-91B2ADF239A0}">
      <dsp:nvSpPr>
        <dsp:cNvPr id="0" name=""/>
        <dsp:cNvSpPr/>
      </dsp:nvSpPr>
      <dsp:spPr>
        <a:xfrm>
          <a:off x="3168359" y="0"/>
          <a:ext cx="2122688" cy="1273613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>
              <a:latin typeface="Calibri" pitchFamily="34" charset="0"/>
            </a:rPr>
            <a:t>A teljes folyamat legfeljebb néhány másodpercig tart</a:t>
          </a:r>
          <a:endParaRPr lang="hu-HU" sz="2000" kern="1200" dirty="0">
            <a:latin typeface="Calibri" pitchFamily="34" charset="0"/>
          </a:endParaRPr>
        </a:p>
      </dsp:txBody>
      <dsp:txXfrm>
        <a:off x="3168359" y="0"/>
        <a:ext cx="2122688" cy="1273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</cdr:y>
    </cdr:to>
    <cdr:sp macro="" textlink="">
      <cdr:nvSpPr>
        <cdr:cNvPr id="2" name="Straight Connector 1"/>
        <cdr:cNvSpPr/>
      </cdr:nvSpPr>
      <cdr:spPr>
        <a:xfrm xmlns:a="http://schemas.openxmlformats.org/drawingml/2006/main">
          <a:off x="-72008" y="0"/>
          <a:ext cx="640871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1E245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1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0" y="0"/>
          <a:ext cx="0" cy="45365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</cdr:x>
      <cdr:y>1</cdr:y>
    </cdr:from>
    <cdr:to>
      <cdr:x>1</cdr:x>
      <cdr:y>1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0" y="4464496"/>
          <a:ext cx="633670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u-H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2016.06.01.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2016.06.01.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71876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4365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33157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8125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1089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0875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0875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3863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0875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3315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4099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=""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049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657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09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hyperlink" Target="https://www.mnb.hu/letoltes/interaktiv-felulet.sw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b.hu/letoltes/interaktiv-felulet.sw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Fizetési rendszer jelentés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2060848"/>
            <a:ext cx="6630364" cy="368007"/>
          </a:xfrm>
        </p:spPr>
        <p:txBody>
          <a:bodyPr>
            <a:normAutofit lnSpcReduction="10000"/>
          </a:bodyPr>
          <a:lstStyle/>
          <a:p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2" y="980729"/>
            <a:ext cx="6630364" cy="648072"/>
          </a:xfrm>
        </p:spPr>
        <p:txBody>
          <a:bodyPr/>
          <a:lstStyle/>
          <a:p>
            <a:r>
              <a:rPr lang="hu-HU" dirty="0" smtClean="0"/>
              <a:t>Bartha Lajos</a:t>
            </a:r>
          </a:p>
          <a:p>
            <a:r>
              <a:rPr lang="hu-HU" dirty="0" smtClean="0"/>
              <a:t>Igazgató, Pénzügyi infrastruktúrák igazgatóság</a:t>
            </a:r>
          </a:p>
          <a:p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43300" y="63563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2016. június 1.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Tovább gyorsultak az átutalások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124744"/>
            <a:ext cx="7886700" cy="51125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A napközbeni elszámolási ciklusok száma a duplájára (10 ciklus) nőtt 2015 szeptember 7-től, amely óránkénti elszámolást jelent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A forgalom az egyes ciklusokban lényegében megfeleződött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Az egy órával korábbi kezdés elsősorban a lakosság számára előnyös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A meghosszabbított délutáni nyitva tartás a vállalatok számára kedvezőbb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2016-tól az összes papíralapú átutalás is a napközbeni rendszerbe került</a:t>
            </a:r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4"/>
            <a:ext cx="7848432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2015 novemberében a forint bekerült a devizák elitklubjába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CLS</a:t>
            </a:r>
            <a:r>
              <a:rPr lang="hu-HU" sz="2000" dirty="0" smtClean="0"/>
              <a:t> csatlakozással lehetővé vált a forint és a </a:t>
            </a:r>
            <a:r>
              <a:rPr lang="hu-HU" sz="2000" dirty="0" err="1" smtClean="0"/>
              <a:t>CLS</a:t>
            </a:r>
            <a:r>
              <a:rPr lang="hu-HU" sz="2000" dirty="0" smtClean="0"/>
              <a:t> devizák közötti devizakiegyenlítési kockázat megszüntetése</a:t>
            </a:r>
          </a:p>
          <a:p>
            <a:r>
              <a:rPr lang="hu-HU" sz="2000" dirty="0" smtClean="0"/>
              <a:t>Az MNB elvárja a bankoktól a rendszer használatát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CLS-ben</a:t>
            </a:r>
            <a:r>
              <a:rPr lang="hu-HU" sz="2000" dirty="0" smtClean="0"/>
              <a:t> kiegyenlített forgalom folyamatosan emelkedik, az MNB további növekedésre számít 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727280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>
                <a:solidFill>
                  <a:schemeClr val="tx1"/>
                </a:solidFill>
              </a:rPr>
              <a:t>KELER</a:t>
            </a:r>
            <a:r>
              <a:rPr lang="hu-HU" sz="3200" dirty="0" smtClean="0">
                <a:solidFill>
                  <a:schemeClr val="tx1"/>
                </a:solidFill>
              </a:rPr>
              <a:t> Csoport fejlesztései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1" name="Diagram 10"/>
          <p:cNvGraphicFramePr/>
          <p:nvPr/>
        </p:nvGraphicFramePr>
        <p:xfrm>
          <a:off x="899592" y="1196752"/>
          <a:ext cx="74168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657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780000" cy="53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4008" y="3501008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Calibri" pitchFamily="34" charset="0"/>
              </a:rPr>
              <a:t>A hazai fizetési rendszer működése</a:t>
            </a:r>
            <a:endParaRPr lang="hu-H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836712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5194" y="4509120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A felvigyázott rendszerek 2015-ben is hatékonyan és biztonságosan bonyolították le a tranzakciókat 1.</a:t>
            </a:r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4860032" y="3140968"/>
            <a:ext cx="0" cy="29993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7744" y="609329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chemeClr val="accent5"/>
                </a:solidFill>
                <a:latin typeface="Calibri" pitchFamily="34" charset="0"/>
              </a:rPr>
              <a:t>BKR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609329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 err="1" smtClean="0">
                <a:solidFill>
                  <a:schemeClr val="accent5"/>
                </a:solidFill>
                <a:latin typeface="Calibri" pitchFamily="34" charset="0"/>
              </a:rPr>
              <a:t>VIBER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00" y="1267200"/>
            <a:ext cx="70567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 smtClean="0">
              <a:solidFill>
                <a:schemeClr val="accent5"/>
              </a:solidFill>
            </a:endParaRPr>
          </a:p>
          <a:p>
            <a:endParaRPr lang="hu-HU" dirty="0" err="1" smtClean="0"/>
          </a:p>
        </p:txBody>
      </p:sp>
      <p:sp>
        <p:nvSpPr>
          <p:cNvPr id="19" name="TextBox 18"/>
          <p:cNvSpPr txBox="1"/>
          <p:nvPr/>
        </p:nvSpPr>
        <p:spPr>
          <a:xfrm>
            <a:off x="899592" y="1196752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A rendszerek magas megbízhatósággal üzemeltek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Sok fejlesztés valósult meg 2015-ben</a:t>
            </a:r>
            <a:endParaRPr lang="hu-HU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 Emelték a rendszerek hatékonyságát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 Nem eredményezték a működési kockázat növekedését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BKR és </a:t>
            </a:r>
            <a:r>
              <a:rPr lang="hu-HU" sz="2000" dirty="0" err="1" smtClean="0">
                <a:solidFill>
                  <a:schemeClr val="accent5"/>
                </a:solidFill>
                <a:latin typeface="Calibri" pitchFamily="34" charset="0"/>
              </a:rPr>
              <a:t>VIBER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rendelkezésre állása javult</a:t>
            </a:r>
          </a:p>
          <a:p>
            <a:endParaRPr lang="hu-HU" dirty="0" err="1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2484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2987824" y="3284984"/>
            <a:ext cx="1152128" cy="216024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5" y="3212978"/>
            <a:ext cx="379430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felvigyázott rendszerek 2015-ben is hatékonyan és biztonságosan bonyolították le a tranzakciókat 2.</a:t>
            </a:r>
            <a:endParaRPr lang="hu-H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Box 9"/>
          <p:cNvSpPr txBox="1"/>
          <p:nvPr/>
        </p:nvSpPr>
        <p:spPr>
          <a:xfrm>
            <a:off x="1979712" y="60212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latin typeface="Calibri" pitchFamily="34" charset="0"/>
              </a:rPr>
              <a:t>KELER</a:t>
            </a:r>
            <a:endParaRPr lang="hu-HU" sz="1600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602128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latin typeface="Calibri" pitchFamily="34" charset="0"/>
              </a:rPr>
              <a:t>KELER</a:t>
            </a:r>
            <a:r>
              <a:rPr lang="hu-HU" sz="1600" dirty="0" smtClean="0">
                <a:latin typeface="Calibri" pitchFamily="34" charset="0"/>
              </a:rPr>
              <a:t> </a:t>
            </a:r>
            <a:r>
              <a:rPr lang="hu-HU" sz="1600" dirty="0" err="1" smtClean="0">
                <a:latin typeface="Calibri" pitchFamily="34" charset="0"/>
              </a:rPr>
              <a:t>KSZF</a:t>
            </a:r>
            <a:endParaRPr lang="hu-HU" sz="1600" dirty="0" smtClean="0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44008" y="2492896"/>
            <a:ext cx="0" cy="36724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9552" y="1412776"/>
            <a:ext cx="828092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accent5"/>
                </a:solidFill>
                <a:latin typeface="Calibri" pitchFamily="34" charset="0"/>
              </a:rPr>
              <a:t>KELER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és </a:t>
            </a:r>
            <a:r>
              <a:rPr lang="hu-HU" sz="2000" dirty="0" err="1" smtClean="0">
                <a:solidFill>
                  <a:schemeClr val="accent5"/>
                </a:solidFill>
                <a:latin typeface="Calibri" pitchFamily="34" charset="0"/>
              </a:rPr>
              <a:t>KELER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sz="2000" dirty="0" err="1" smtClean="0">
                <a:solidFill>
                  <a:schemeClr val="accent5"/>
                </a:solidFill>
                <a:latin typeface="Calibri" pitchFamily="34" charset="0"/>
              </a:rPr>
              <a:t>KSZF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rendelkezésre állása kismértékben romlott</a:t>
            </a: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Az ügyfelek számára továbbra is magas szolgáltatás ellátási szintet biztosított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03102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172" y="2492895"/>
            <a:ext cx="403200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492896"/>
            <a:ext cx="4824536" cy="344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Fizetési rendszer résztvevők likviditására ható tényezők 2015-ben </a:t>
            </a:r>
            <a:endParaRPr lang="hu-HU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971600" y="1196752"/>
            <a:ext cx="1296144" cy="122413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  <a:latin typeface="Calibri" pitchFamily="34" charset="0"/>
              </a:rPr>
              <a:t>MNB eszköztár átalakítás</a:t>
            </a:r>
          </a:p>
        </p:txBody>
      </p:sp>
      <p:sp>
        <p:nvSpPr>
          <p:cNvPr id="10" name="Oval 9"/>
          <p:cNvSpPr/>
          <p:nvPr/>
        </p:nvSpPr>
        <p:spPr>
          <a:xfrm>
            <a:off x="755576" y="3284984"/>
            <a:ext cx="1224136" cy="108012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  <a:latin typeface="Calibri" pitchFamily="34" charset="0"/>
              </a:rPr>
              <a:t>Fix 2%-os tartalékráta bevezetése</a:t>
            </a:r>
          </a:p>
        </p:txBody>
      </p:sp>
      <p:sp>
        <p:nvSpPr>
          <p:cNvPr id="12" name="Oval 11"/>
          <p:cNvSpPr/>
          <p:nvPr/>
        </p:nvSpPr>
        <p:spPr>
          <a:xfrm>
            <a:off x="323528" y="4653136"/>
            <a:ext cx="1296144" cy="122413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>
                <a:solidFill>
                  <a:schemeClr val="tx1"/>
                </a:solidFill>
                <a:latin typeface="Calibri" pitchFamily="34" charset="0"/>
              </a:rPr>
              <a:t>NHP</a:t>
            </a:r>
            <a:r>
              <a:rPr lang="hu-HU" sz="1400" dirty="0" smtClean="0">
                <a:solidFill>
                  <a:schemeClr val="tx1"/>
                </a:solidFill>
                <a:latin typeface="Calibri" pitchFamily="34" charset="0"/>
              </a:rPr>
              <a:t> felfutása</a:t>
            </a:r>
          </a:p>
        </p:txBody>
      </p:sp>
      <p:sp>
        <p:nvSpPr>
          <p:cNvPr id="14" name="Oval 13"/>
          <p:cNvSpPr/>
          <p:nvPr/>
        </p:nvSpPr>
        <p:spPr>
          <a:xfrm>
            <a:off x="7596336" y="3140968"/>
            <a:ext cx="1403648" cy="1296144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  <a:latin typeface="Calibri" pitchFamily="34" charset="0"/>
              </a:rPr>
              <a:t>Forint csatlakozása a </a:t>
            </a:r>
            <a:r>
              <a:rPr lang="hu-HU" sz="1200" dirty="0" err="1" smtClean="0">
                <a:solidFill>
                  <a:schemeClr val="tx1"/>
                </a:solidFill>
                <a:latin typeface="Calibri" pitchFamily="34" charset="0"/>
              </a:rPr>
              <a:t>CLS-hez</a:t>
            </a:r>
            <a:r>
              <a:rPr lang="hu-HU" sz="1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7596336" y="1268760"/>
            <a:ext cx="1296144" cy="122413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  <a:latin typeface="Calibri" pitchFamily="34" charset="0"/>
              </a:rPr>
              <a:t>BKR </a:t>
            </a:r>
            <a:r>
              <a:rPr lang="hu-HU" sz="1200" dirty="0" smtClean="0">
                <a:solidFill>
                  <a:schemeClr val="tx1"/>
                </a:solidFill>
                <a:latin typeface="Calibri" pitchFamily="34" charset="0"/>
              </a:rPr>
              <a:t>napközbeni</a:t>
            </a:r>
            <a:r>
              <a:rPr lang="hu-HU" sz="1100" dirty="0" smtClean="0">
                <a:solidFill>
                  <a:schemeClr val="tx1"/>
                </a:solidFill>
                <a:latin typeface="Calibri" pitchFamily="34" charset="0"/>
              </a:rPr>
              <a:t> elszámolás ciklussűrítés</a:t>
            </a:r>
          </a:p>
        </p:txBody>
      </p:sp>
      <p:sp>
        <p:nvSpPr>
          <p:cNvPr id="20" name="Oval 19"/>
          <p:cNvSpPr/>
          <p:nvPr/>
        </p:nvSpPr>
        <p:spPr>
          <a:xfrm>
            <a:off x="107504" y="2204864"/>
            <a:ext cx="1188008" cy="11160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  <a:latin typeface="Calibri" pitchFamily="34" charset="0"/>
              </a:rPr>
              <a:t>3 hónapos lejáratú betét – új irányadó eszköz</a:t>
            </a:r>
          </a:p>
        </p:txBody>
      </p:sp>
      <p:sp>
        <p:nvSpPr>
          <p:cNvPr id="21" name="Oval 20"/>
          <p:cNvSpPr/>
          <p:nvPr/>
        </p:nvSpPr>
        <p:spPr>
          <a:xfrm>
            <a:off x="2555776" y="1124744"/>
            <a:ext cx="1368152" cy="118800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 smtClean="0">
                <a:solidFill>
                  <a:schemeClr val="tx1"/>
                </a:solidFill>
                <a:latin typeface="Calibri" pitchFamily="34" charset="0"/>
              </a:rPr>
              <a:t>Kéthetes betétállomány értékének maximalizálása</a:t>
            </a:r>
          </a:p>
        </p:txBody>
      </p:sp>
      <p:cxnSp>
        <p:nvCxnSpPr>
          <p:cNvPr id="32" name="Straight Connector 31"/>
          <p:cNvCxnSpPr>
            <a:stCxn id="8" idx="6"/>
            <a:endCxn id="21" idx="2"/>
          </p:cNvCxnSpPr>
          <p:nvPr/>
        </p:nvCxnSpPr>
        <p:spPr>
          <a:xfrm flipV="1">
            <a:off x="2267744" y="1718748"/>
            <a:ext cx="288032" cy="90072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8" idx="4"/>
            <a:endCxn id="10" idx="0"/>
          </p:cNvCxnSpPr>
          <p:nvPr/>
        </p:nvCxnSpPr>
        <p:spPr>
          <a:xfrm flipH="1">
            <a:off x="1367644" y="2420888"/>
            <a:ext cx="252028" cy="864096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3"/>
            <a:endCxn id="20" idx="7"/>
          </p:cNvCxnSpPr>
          <p:nvPr/>
        </p:nvCxnSpPr>
        <p:spPr>
          <a:xfrm flipH="1">
            <a:off x="1121532" y="2241618"/>
            <a:ext cx="39884" cy="12668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49"/>
          <p:cNvSpPr>
            <a:spLocks noGrp="1"/>
          </p:cNvSpPr>
          <p:nvPr>
            <p:ph idx="1"/>
          </p:nvPr>
        </p:nvSpPr>
        <p:spPr>
          <a:xfrm>
            <a:off x="2267744" y="2348880"/>
            <a:ext cx="5256584" cy="388843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348880"/>
            <a:ext cx="5505251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>
            <a:stCxn id="20" idx="6"/>
          </p:cNvCxnSpPr>
          <p:nvPr/>
        </p:nvCxnSpPr>
        <p:spPr>
          <a:xfrm>
            <a:off x="1295512" y="2762864"/>
            <a:ext cx="5256832" cy="4501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3"/>
          </p:cNvCxnSpPr>
          <p:nvPr/>
        </p:nvCxnSpPr>
        <p:spPr>
          <a:xfrm flipH="1">
            <a:off x="6516216" y="2313626"/>
            <a:ext cx="1269936" cy="255553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</p:cNvCxnSpPr>
          <p:nvPr/>
        </p:nvCxnSpPr>
        <p:spPr>
          <a:xfrm flipH="1">
            <a:off x="6876256" y="4247296"/>
            <a:ext cx="925640" cy="62186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6"/>
          </p:cNvCxnSpPr>
          <p:nvPr/>
        </p:nvCxnSpPr>
        <p:spPr>
          <a:xfrm>
            <a:off x="3923928" y="1718748"/>
            <a:ext cx="2664296" cy="142222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6"/>
          </p:cNvCxnSpPr>
          <p:nvPr/>
        </p:nvCxnSpPr>
        <p:spPr>
          <a:xfrm>
            <a:off x="1979712" y="3825044"/>
            <a:ext cx="5112568" cy="68407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Jól alkalmazkodtak a résztvevők a likviditásra ható változásokhoz 1.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Az elszámolási és kiegyenlítési kockázat nem növekedett érdemben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 A likviditás megfelelő mértékű egyedi résztvevői és rendszerszinten egyaránt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 Potenciális likviditás növekedett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09916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7380312" y="1340768"/>
            <a:ext cx="0" cy="2592288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0" y="5085184"/>
            <a:ext cx="43924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Számlaegyenleg csökkent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Hitelkeret – értékpapír fedezet növekedett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 államkötvény fedezeteken belüli részaránya 72%-ra növekedett</a:t>
            </a:r>
          </a:p>
        </p:txBody>
      </p:sp>
      <p:sp>
        <p:nvSpPr>
          <p:cNvPr id="16" name="Rectangle 15">
            <a:hlinkClick r:id="rId4"/>
          </p:cNvPr>
          <p:cNvSpPr/>
          <p:nvPr/>
        </p:nvSpPr>
        <p:spPr>
          <a:xfrm>
            <a:off x="6660232" y="6453336"/>
            <a:ext cx="2304256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Interaktív ábrakészlet -&gt;</a:t>
            </a:r>
            <a:endParaRPr lang="hu-H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852936"/>
            <a:ext cx="4248472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le 17"/>
          <p:cNvSpPr/>
          <p:nvPr/>
        </p:nvSpPr>
        <p:spPr>
          <a:xfrm>
            <a:off x="2987824" y="2996952"/>
            <a:ext cx="1224136" cy="2376264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ounded Rectangle 18"/>
          <p:cNvSpPr/>
          <p:nvPr/>
        </p:nvSpPr>
        <p:spPr>
          <a:xfrm>
            <a:off x="7380312" y="1412776"/>
            <a:ext cx="1224136" cy="2592288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9832" y="4509120"/>
            <a:ext cx="108012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52320" y="2492896"/>
            <a:ext cx="108012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87824" y="3140968"/>
            <a:ext cx="0" cy="21602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Jól alkalmazkodtak a résztvevők a likviditásra ható változásokhoz 2.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3"/>
            <a:ext cx="45365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1400" dirty="0" smtClean="0">
                <a:solidFill>
                  <a:schemeClr val="accent5"/>
                </a:solidFill>
                <a:latin typeface="Calibri" pitchFamily="34" charset="0"/>
              </a:rPr>
              <a:t>  </a:t>
            </a: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Aktívabb likviditásmenedzselés 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Hitelkeret használat: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 hosszabb ideig (+20 perc)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nagyobb mértékben (+11%)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Calibri" pitchFamily="34" charset="0"/>
              </a:rPr>
              <a:t>MHKK</a:t>
            </a: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rendszerszinten alacsony: 6-16%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de egyedi érték nagy szórást mutat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90%-os használat: 3-12 perc</a:t>
            </a:r>
            <a:endParaRPr lang="hu-HU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645024"/>
            <a:ext cx="36724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sz="1600" dirty="0" err="1" smtClean="0">
                <a:solidFill>
                  <a:schemeClr val="accent5"/>
                </a:solidFill>
                <a:latin typeface="Calibri" pitchFamily="34" charset="0"/>
              </a:rPr>
              <a:t>Sorbanállás</a:t>
            </a:r>
            <a:endParaRPr lang="hu-HU" sz="1600" dirty="0" smtClean="0">
              <a:solidFill>
                <a:schemeClr val="accent5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éven belüli eloszlás egyenletes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2015 utolsó harmadában növekedett a gyakorisága, illetve a sorban eltöltött idő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résztvevői döntés: eltérő    likviditásmenedzsment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nem alakult ki körbetartozás</a:t>
            </a:r>
            <a:endParaRPr lang="hu-HU" sz="1600" dirty="0" smtClean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66392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smtClean="0"/>
              <a:t>BKR napközbeni ciklussűrítés hatására csökkent az elszámolási és kiegyenlítési kockázat</a:t>
            </a:r>
            <a:endParaRPr lang="hu-H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4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7886700" cy="32305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43608" y="1196752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Calibri" pitchFamily="34" charset="0"/>
              </a:rPr>
              <a:t> Napon belüli forgalom kiegyenlítettebb eloszlás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Calibri" pitchFamily="34" charset="0"/>
              </a:rPr>
              <a:t>         </a:t>
            </a:r>
            <a:r>
              <a:rPr lang="hu-HU" sz="2000" u="sng" dirty="0" smtClean="0">
                <a:latin typeface="Calibri" pitchFamily="34" charset="0"/>
              </a:rPr>
              <a:t>Terhelési forgalom</a:t>
            </a:r>
            <a:r>
              <a:rPr lang="hu-HU" sz="2000" dirty="0" smtClean="0">
                <a:latin typeface="Calibri" pitchFamily="34" charset="0"/>
              </a:rPr>
              <a:t>                </a:t>
            </a:r>
          </a:p>
          <a:p>
            <a:pPr>
              <a:spcAft>
                <a:spcPts val="0"/>
              </a:spcAft>
            </a:pPr>
            <a:r>
              <a:rPr lang="hu-HU" sz="2000" dirty="0" smtClean="0">
                <a:latin typeface="Calibri" pitchFamily="34" charset="0"/>
              </a:rPr>
              <a:t>   rendelkezésre álló likviditás</a:t>
            </a:r>
          </a:p>
          <a:p>
            <a:pPr>
              <a:spcAft>
                <a:spcPts val="0"/>
              </a:spcAft>
            </a:pPr>
            <a:endParaRPr lang="hu-HU" sz="2000" dirty="0" smtClean="0"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latin typeface="Calibri" pitchFamily="34" charset="0"/>
              </a:rPr>
              <a:t> Ciklusok közötti átgörgetés száma növekedett – késői alkalmazkodás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1772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libri" pitchFamily="34" charset="0"/>
              </a:rPr>
              <a:t>≤ 2%</a:t>
            </a:r>
            <a:endParaRPr lang="hu-HU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5868144" y="3717032"/>
            <a:ext cx="2448272" cy="165618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hlinkClick r:id="rId3"/>
          </p:cNvPr>
          <p:cNvSpPr/>
          <p:nvPr/>
        </p:nvSpPr>
        <p:spPr>
          <a:xfrm>
            <a:off x="6660232" y="6453336"/>
            <a:ext cx="2304256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Interaktív ábrakészlet -&gt;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657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4869160"/>
            <a:ext cx="6858000" cy="165576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780000" cy="53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4008" y="3501008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Calibri" pitchFamily="34" charset="0"/>
              </a:rPr>
              <a:t>Az elmúlt év számokban</a:t>
            </a:r>
            <a:endParaRPr lang="hu-H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836712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5194" y="4509120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KELER</a:t>
            </a:r>
            <a:r>
              <a:rPr lang="hu-HU" sz="2400" dirty="0" smtClean="0"/>
              <a:t> </a:t>
            </a:r>
            <a:r>
              <a:rPr lang="hu-HU" sz="2400" dirty="0" err="1" smtClean="0"/>
              <a:t>KSZF</a:t>
            </a:r>
            <a:r>
              <a:rPr lang="hu-HU" sz="2400" dirty="0" smtClean="0"/>
              <a:t> elszámolási és kiegyenlítési kockázata 2015-ben nem nőtt számottevően</a:t>
            </a:r>
            <a:endParaRPr lang="hu-H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1073" cy="2088231"/>
          </a:xfrm>
        </p:spPr>
        <p:txBody>
          <a:bodyPr>
            <a:normAutofit/>
          </a:bodyPr>
          <a:lstStyle/>
          <a:p>
            <a:r>
              <a:rPr lang="hu-HU" sz="1800" dirty="0" smtClean="0"/>
              <a:t>   2015 év eleji brókercsődök nem növelték meg az elszámolási és kiegyenlítési kockázatot az infrastruktúrában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 err="1" smtClean="0"/>
              <a:t>KELER</a:t>
            </a:r>
            <a:r>
              <a:rPr lang="hu-HU" sz="1800" dirty="0" smtClean="0"/>
              <a:t> </a:t>
            </a:r>
            <a:r>
              <a:rPr lang="hu-HU" sz="1800" dirty="0" err="1" smtClean="0"/>
              <a:t>KSZF</a:t>
            </a:r>
            <a:r>
              <a:rPr lang="hu-HU" sz="1800" dirty="0" smtClean="0"/>
              <a:t> által elszámolt piacokon mind a </a:t>
            </a:r>
            <a:r>
              <a:rPr lang="hu-HU" sz="1800" dirty="0" err="1" smtClean="0"/>
              <a:t>nemteljesítések</a:t>
            </a:r>
            <a:r>
              <a:rPr lang="hu-HU" sz="1800" dirty="0" smtClean="0"/>
              <a:t> száma, mind azok összértéke meghaladta a 2014-es értékeket  </a:t>
            </a:r>
          </a:p>
          <a:p>
            <a:pPr lvl="1"/>
            <a:r>
              <a:rPr lang="hu-HU" sz="1800" dirty="0" smtClean="0"/>
              <a:t>hatékony, konzervatív kockázatkezelési szabályok</a:t>
            </a:r>
          </a:p>
          <a:p>
            <a:pPr lvl="1"/>
            <a:r>
              <a:rPr lang="hu-HU" sz="1800" dirty="0" err="1" smtClean="0"/>
              <a:t>nemteljesítéseknek</a:t>
            </a:r>
            <a:r>
              <a:rPr lang="hu-HU" sz="1800" dirty="0" smtClean="0"/>
              <a:t> továbbgyűrűző hatásuk nem volt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 err="1" smtClean="0"/>
              <a:t>KELER</a:t>
            </a:r>
            <a:r>
              <a:rPr lang="hu-HU" sz="1800" dirty="0" smtClean="0"/>
              <a:t> </a:t>
            </a:r>
            <a:r>
              <a:rPr lang="hu-HU" sz="1800" dirty="0" err="1" smtClean="0"/>
              <a:t>KSZF</a:t>
            </a:r>
            <a:r>
              <a:rPr lang="hu-HU" sz="1800" dirty="0" smtClean="0"/>
              <a:t> nem realizált veszteséget a </a:t>
            </a:r>
            <a:r>
              <a:rPr lang="hu-HU" sz="1800" dirty="0" err="1" smtClean="0"/>
              <a:t>nemteljesítések</a:t>
            </a:r>
            <a:r>
              <a:rPr lang="hu-HU" sz="1800" dirty="0" smtClean="0"/>
              <a:t> kezelése során</a:t>
            </a:r>
            <a:endParaRPr lang="hu-HU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569675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kiegyenlítési időszak rövidülése nem növelte meg az elszámolási és kiegyenlítési kockázatot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1800199"/>
          </a:xfrm>
        </p:spPr>
        <p:txBody>
          <a:bodyPr/>
          <a:lstStyle/>
          <a:p>
            <a:pPr marL="57150">
              <a:spcBef>
                <a:spcPts val="0"/>
              </a:spcBef>
              <a:spcAft>
                <a:spcPts val="1200"/>
              </a:spcAft>
            </a:pPr>
            <a:r>
              <a:rPr lang="hu-HU" sz="1800" dirty="0" smtClean="0"/>
              <a:t>Budapesti Értéktőzsdén kötött hazai és külföldi azonnali részvény ügyletek teljesítése felgyorsult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hu-HU" sz="1800" dirty="0" smtClean="0"/>
              <a:t>(T+3 nap) helyett (T+2 nap) történik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u-HU" sz="1800" dirty="0" smtClean="0"/>
              <a:t>A teljesítésére fordítható időszak lerövidülése a </a:t>
            </a:r>
            <a:r>
              <a:rPr lang="hu-HU" sz="1800" dirty="0" err="1" smtClean="0"/>
              <a:t>nemteljesítések</a:t>
            </a:r>
            <a:r>
              <a:rPr lang="hu-HU" sz="1800" dirty="0" smtClean="0"/>
              <a:t> számát és értékét érdemben nem befolyásolta</a:t>
            </a:r>
          </a:p>
          <a:p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6516000" cy="3420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52120" y="3284984"/>
            <a:ext cx="1656184" cy="2736304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pénzforgalmi ellenőrzések: </a:t>
            </a:r>
            <a:r>
              <a:rPr lang="hu-HU" sz="2400" dirty="0" smtClean="0">
                <a:solidFill>
                  <a:srgbClr val="1E2452"/>
                </a:solidFill>
              </a:rPr>
              <a:t>alapvetően jogszabálykövető magatartás a pénzforgalmi szolgáltatást nyújtóknál </a:t>
            </a:r>
            <a:endParaRPr lang="hu-HU" sz="2400" dirty="0">
              <a:solidFill>
                <a:srgbClr val="1E2452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303015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Komplex pénzforgalmi szolgáltatás ellenőrzés (</a:t>
            </a:r>
            <a:r>
              <a:rPr lang="hu-HU" sz="1600" dirty="0" err="1" smtClean="0">
                <a:solidFill>
                  <a:schemeClr val="accent5"/>
                </a:solidFill>
                <a:latin typeface="Calibri" pitchFamily="34" charset="0"/>
              </a:rPr>
              <a:t>Pft</a:t>
            </a: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. és MNB rendelet)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Alapvetően jogszabálykövető módon zajlott a pénzforgalom lebonyolítása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Nagy hangsúly a fogyasztók széles körét érintő problémák feltárására: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előzetes és utólagos tájékoztatási kötelezettség elmulasztása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nem haladéktalan jóváírás és az értéknap helytelen alkalmazása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a fizetési számla megnyitása nem a jogszabályban előírt dokumentumok meglétével történt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accent5"/>
                </a:solidFill>
                <a:latin typeface="Calibri" pitchFamily="34" charset="0"/>
              </a:rPr>
              <a:t> Növekedett a kiszabott bírságok összege</a:t>
            </a:r>
          </a:p>
          <a:p>
            <a:pPr>
              <a:buFont typeface="Arial" pitchFamily="34" charset="0"/>
              <a:buChar char="•"/>
            </a:pPr>
            <a:endParaRPr lang="hu-HU" dirty="0" err="1" smtClean="0">
              <a:solidFill>
                <a:schemeClr val="accent5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311" y="1340768"/>
            <a:ext cx="5086508" cy="49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657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780000" cy="53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4008" y="350100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Calibri" pitchFamily="34" charset="0"/>
              </a:rPr>
              <a:t>Szabályozási fejlemények</a:t>
            </a:r>
            <a:endParaRPr lang="hu-H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836712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5194" y="4509120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944744"/>
          </a:xfrm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1"/>
                </a:solidFill>
              </a:rPr>
              <a:t>A szabályozási változások fejlesztik és még biztonságosabbá teszik a pénzforgalmi szolgáltatásokat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268760"/>
            <a:ext cx="4280673" cy="5184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/>
              <a:t> A Fizetési számla irányelvet 2016 őszére kell átültetni a hazai jogrendbe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/>
              <a:t> 2016. október 31-ig a pénzforgalmi szolgáltatóknak és ügyfeleiknek fel kell készülniük az euróban végzett átutalásokra és beszedésekre vonatkozó </a:t>
            </a:r>
            <a:r>
              <a:rPr lang="hu-HU" sz="2000" dirty="0" err="1" smtClean="0"/>
              <a:t>SEPA</a:t>
            </a:r>
            <a:r>
              <a:rPr lang="hu-HU" sz="2000" dirty="0" smtClean="0"/>
              <a:t> követelmények teljesítésére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hu-HU" sz="20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/>
              <a:t> 2016 januárban kihirdetésre került az új Pénzforgalmi irányelv, amelyet két év alatt kell implementálni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Rounded Rectangle 9"/>
          <p:cNvSpPr/>
          <p:nvPr/>
        </p:nvSpPr>
        <p:spPr>
          <a:xfrm>
            <a:off x="5220072" y="1196752"/>
            <a:ext cx="3816424" cy="23762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/>
          <p:cNvSpPr txBox="1"/>
          <p:nvPr/>
        </p:nvSpPr>
        <p:spPr>
          <a:xfrm>
            <a:off x="5364088" y="1196752"/>
            <a:ext cx="3600400" cy="2671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Megkönnyíti az alapszintű, alacsony költségű pénzforgalmi szolgáltatásokhoz való hozzáférés feltételeit 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Átláthatóbb, összehasonlítható pénzforgalmi díjak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Működőképes számlaváltási folyamat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hu-HU" sz="2000" dirty="0" err="1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4008" y="1556792"/>
            <a:ext cx="86409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148064" y="3789040"/>
            <a:ext cx="3816424" cy="28083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5292080" y="3789040"/>
            <a:ext cx="3600400" cy="314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Egységes szabványok, technikai követelmények használata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vállalatok a kötegelt megbízásaiknál csak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formátumú üzeneteket használhatnak, szabványkonverzió csak feltételek mellett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átutalások indításakor az ügyfelek nem kötelezhetők a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BIC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kód megadására</a:t>
            </a:r>
          </a:p>
          <a:p>
            <a:pPr marL="171450" lvl="1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hu-HU" dirty="0" err="1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67944" y="3429000"/>
            <a:ext cx="1296144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657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780000" cy="53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76056" y="3501008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Calibri" pitchFamily="34" charset="0"/>
              </a:rPr>
              <a:t>Folyamatban lévő fejlesztések</a:t>
            </a:r>
            <a:endParaRPr lang="hu-H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836712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5194" y="4509120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259632" y="33265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Calibri" pitchFamily="34" charset="0"/>
              </a:rPr>
              <a:t>Folyamatban lévő fejlesztések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88024" y="2060848"/>
            <a:ext cx="3384376" cy="3168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>
              <a:buNone/>
            </a:pPr>
            <a:r>
              <a:rPr lang="hu-HU" sz="2800" dirty="0" err="1" smtClean="0">
                <a:latin typeface="Calibri" pitchFamily="34" charset="0"/>
              </a:rPr>
              <a:t>KELER</a:t>
            </a:r>
            <a:r>
              <a:rPr lang="hu-HU" sz="2800" dirty="0" smtClean="0">
                <a:latin typeface="Calibri" pitchFamily="34" charset="0"/>
              </a:rPr>
              <a:t> csatlakozása a T2S páneurópai értékpapír-kiegyenlítési platformhoz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971600" y="2060848"/>
            <a:ext cx="3384376" cy="3168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Azonnali fizetési szolgáltatás megvalósítása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Az azonnali fizetési szolgáltatás megvalósításával az MNB végső célja a hazai pénzforgalom hatékonyságának növelése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340769"/>
            <a:ext cx="7886700" cy="1224135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pénzforgalom hatékonyságát leginkább az elektronikus fizetési módok széleskörű elterjedése növeli</a:t>
            </a:r>
          </a:p>
          <a:p>
            <a:r>
              <a:rPr lang="hu-HU" sz="2400" dirty="0" smtClean="0"/>
              <a:t>Az MNB pénzforgalom-fejlesztési stratégiájának két pillére: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rgbClr val="202653"/>
                </a:solidFill>
              </a:rPr>
              <a:t>Magyar Nemzeti Bank</a:t>
            </a:r>
            <a:endParaRPr lang="hu-HU" dirty="0" smtClean="0">
              <a:solidFill>
                <a:srgbClr val="20265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27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1043608" y="2852936"/>
            <a:ext cx="3312368" cy="3168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/>
            </a:pPr>
            <a:r>
              <a:rPr lang="hu-HU" sz="20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lehető legtöbb fizetési helyzetben, az ország lehető legnagyobb területén legyen elektronikus fizetési alternatívája a készpénzhasználatna</a:t>
            </a: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4788024" y="2852936"/>
            <a:ext cx="3312368" cy="31683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1" indent="-457200" defTabSz="685800">
              <a:lnSpc>
                <a:spcPct val="90000"/>
              </a:lnSpc>
              <a:spcBef>
                <a:spcPts val="750"/>
              </a:spcBef>
              <a:buFont typeface="+mj-lt"/>
              <a:buAutoNum type="arabicPeriod" startAt="2"/>
            </a:pPr>
            <a:r>
              <a:rPr lang="hu-HU" sz="2000" dirty="0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Olyan elektronikus pénzforgalmi szolgáltatásokat kell létrehozni, amelyeket az ügyfelek a lehető legnagyobb arányban választanak a készpénzhasználattal szemben (olcsó, gyors, felhasználóbarát)</a:t>
            </a:r>
          </a:p>
        </p:txBody>
      </p:sp>
    </p:spTree>
    <p:extLst>
      <p:ext uri="{BB962C8B-B14F-4D97-AF65-F5344CB8AC3E}">
        <p14:creationId xmlns="" xmlns:p14="http://schemas.microsoft.com/office/powerpoint/2010/main" val="40583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85331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Elvárásunk, hogy az azonnali fizetés a legtöbb </a:t>
            </a:r>
            <a:r>
              <a:rPr lang="hu-HU" sz="2800" dirty="0" err="1" smtClean="0"/>
              <a:t>kisértékű</a:t>
            </a:r>
            <a:r>
              <a:rPr lang="hu-HU" sz="2800" dirty="0" smtClean="0"/>
              <a:t> fizetési helyzetben használható legyen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rgbClr val="202653"/>
                </a:solidFill>
              </a:rPr>
              <a:t>Magyar Nemzeti Bank</a:t>
            </a:r>
            <a:endParaRPr lang="hu-HU" dirty="0" smtClean="0">
              <a:solidFill>
                <a:srgbClr val="20265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28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5292080" y="4365104"/>
            <a:ext cx="48814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5868144" y="2996952"/>
            <a:ext cx="2016224" cy="31159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2232248" cy="171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7"/>
            <a:ext cx="4680520" cy="33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308" y="3068960"/>
            <a:ext cx="1723036" cy="295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703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>
                <a:solidFill>
                  <a:schemeClr val="tx1"/>
                </a:solidFill>
              </a:rPr>
              <a:t>Az azonnali fizetési szolgáltatás létrehozása dimenzióváltást jelent a pénzforgalomban</a:t>
            </a:r>
            <a:endParaRPr lang="hu-HU" sz="28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268759"/>
            <a:ext cx="7886700" cy="496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 pénzforgalom hatékonyságának növelése érdekében meg kell felelni a következő elvárásoknak</a:t>
            </a:r>
            <a:endParaRPr lang="hu-HU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>
                <a:solidFill>
                  <a:srgbClr val="202653"/>
                </a:solidFill>
              </a:rPr>
              <a:t>Magyar Nemzeti Bank</a:t>
            </a:r>
            <a:endParaRPr lang="hu-HU" dirty="0" smtClean="0">
              <a:solidFill>
                <a:srgbClr val="202653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29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472371867"/>
              </p:ext>
            </p:extLst>
          </p:nvPr>
        </p:nvGraphicFramePr>
        <p:xfrm>
          <a:off x="323528" y="2060848"/>
          <a:ext cx="84249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12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0"/>
            <a:ext cx="7485331" cy="112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Folytatódott az elektronikus fizetési módok használatának növekedése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124744"/>
            <a:ext cx="7854499" cy="52200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hu-HU" sz="2000" dirty="0" smtClean="0"/>
              <a:t>A korábbi évekhez hasonló 2-3 % bővülés az átutalásoknál és a beszedéseknél</a:t>
            </a:r>
          </a:p>
          <a:p>
            <a:pPr>
              <a:spcBef>
                <a:spcPts val="600"/>
              </a:spcBef>
            </a:pPr>
            <a:r>
              <a:rPr lang="hu-HU" sz="2000" dirty="0" smtClean="0"/>
              <a:t>A fizetési kártyás vásárlások számának és értékének 20%-os növekedése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971600" y="2204864"/>
          <a:ext cx="712879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Az azonnali fizetési rendszer tervezett megvalósítási menetrendje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9" name="Tartalom helye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9813792"/>
              </p:ext>
            </p:extLst>
          </p:nvPr>
        </p:nvGraphicFramePr>
        <p:xfrm>
          <a:off x="539552" y="1484784"/>
          <a:ext cx="8424936" cy="4493190"/>
        </p:xfrm>
        <a:graphic>
          <a:graphicData uri="http://schemas.openxmlformats.org/drawingml/2006/table">
            <a:tbl>
              <a:tblPr/>
              <a:tblGrid>
                <a:gridCol w="4968552"/>
                <a:gridCol w="3456384"/>
              </a:tblGrid>
              <a:tr h="467591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Széleskörű konzultáció</a:t>
                      </a:r>
                      <a:endParaRPr lang="hu-HU" sz="1600" b="1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2016. július 31.</a:t>
                      </a:r>
                      <a:endParaRPr lang="hu-HU" sz="1600" b="0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360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Üzleti koncepció véglegesítése</a:t>
                      </a:r>
                      <a:endParaRPr lang="hu-HU" sz="1600" b="1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2016.</a:t>
                      </a:r>
                      <a:r>
                        <a:rPr lang="hu-HU" sz="1600" b="0" baseline="0" dirty="0" smtClean="0">
                          <a:latin typeface="Calibri"/>
                          <a:ea typeface="Calibri"/>
                        </a:rPr>
                        <a:t> o</a:t>
                      </a:r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któber</a:t>
                      </a:r>
                      <a:r>
                        <a:rPr lang="hu-HU" sz="1600" b="0" baseline="0" dirty="0" smtClean="0">
                          <a:latin typeface="Calibri"/>
                          <a:ea typeface="Calibri"/>
                        </a:rPr>
                        <a:t> 30.</a:t>
                      </a:r>
                      <a:endParaRPr lang="hu-HU" sz="1600" b="0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53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Funkcionális és nem funkcionális specifikáció elkészítése</a:t>
                      </a:r>
                    </a:p>
                    <a:p>
                      <a:endParaRPr lang="hu-HU" sz="1600" b="1" dirty="0" smtClean="0">
                        <a:latin typeface="Calibri"/>
                        <a:ea typeface="Calibri"/>
                      </a:endParaRPr>
                    </a:p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Kiegészítő szolgáltatások felmérése</a:t>
                      </a:r>
                      <a:endParaRPr lang="hu-HU" sz="1600" b="1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latin typeface="Calibri"/>
                          <a:ea typeface="Times New Roman"/>
                        </a:rPr>
                        <a:t>+ </a:t>
                      </a:r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6-8 hónap </a:t>
                      </a:r>
                      <a:endParaRPr lang="hu-HU" sz="1600" b="0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810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Beszerzési eljárás</a:t>
                      </a:r>
                      <a:endParaRPr lang="hu-HU" sz="1600" b="1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latin typeface="Calibri"/>
                          <a:ea typeface="Times New Roman"/>
                        </a:rPr>
                        <a:t>+ </a:t>
                      </a:r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6-12 hónap</a:t>
                      </a:r>
                      <a:endParaRPr lang="hu-HU" sz="1600" b="0" dirty="0" smtClean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526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Fejlesztési folyamat</a:t>
                      </a:r>
                    </a:p>
                    <a:p>
                      <a:endParaRPr lang="hu-HU" sz="1600" b="1" dirty="0" smtClean="0">
                        <a:latin typeface="Calibri"/>
                        <a:ea typeface="Calibri"/>
                      </a:endParaRPr>
                    </a:p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Kiegészítő szolgáltatások specifikálása és fejlesztése</a:t>
                      </a:r>
                      <a:endParaRPr lang="hu-HU" sz="1600" b="1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latin typeface="Calibri"/>
                          <a:ea typeface="Times New Roman"/>
                        </a:rPr>
                        <a:t>+ </a:t>
                      </a:r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12-18 hónap </a:t>
                      </a:r>
                      <a:endParaRPr lang="hu-HU" sz="1600" b="0" dirty="0" smtClean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53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Tesztelési</a:t>
                      </a:r>
                      <a:r>
                        <a:rPr lang="hu-HU" sz="1600" b="1" baseline="0" dirty="0" smtClean="0">
                          <a:latin typeface="Calibri"/>
                          <a:ea typeface="Calibri"/>
                        </a:rPr>
                        <a:t> folyamat</a:t>
                      </a:r>
                    </a:p>
                    <a:p>
                      <a:endParaRPr lang="hu-HU" sz="1600" b="1" baseline="0" dirty="0" smtClean="0">
                        <a:latin typeface="Calibri"/>
                        <a:ea typeface="Times New Roman"/>
                      </a:endParaRPr>
                    </a:p>
                    <a:p>
                      <a:r>
                        <a:rPr lang="hu-HU" sz="1600" b="1" dirty="0" smtClean="0">
                          <a:latin typeface="Calibri"/>
                          <a:ea typeface="Calibri"/>
                        </a:rPr>
                        <a:t>Kiegészítő szolgáltatások fejlesztése és tesztelése</a:t>
                      </a:r>
                      <a:endParaRPr lang="hu-HU" sz="1600" b="1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latin typeface="Calibri"/>
                          <a:ea typeface="Times New Roman"/>
                        </a:rPr>
                        <a:t>+ </a:t>
                      </a:r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4-8 hónap </a:t>
                      </a:r>
                      <a:endParaRPr lang="hu-HU" sz="1600" b="0" dirty="0" smtClean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397">
                <a:tc>
                  <a:txBody>
                    <a:bodyPr/>
                    <a:lstStyle/>
                    <a:p>
                      <a:r>
                        <a:rPr lang="hu-HU" sz="1600" b="1" dirty="0" smtClean="0">
                          <a:latin typeface="Calibri"/>
                          <a:ea typeface="Times New Roman"/>
                        </a:rPr>
                        <a:t>Indulás</a:t>
                      </a:r>
                      <a:endParaRPr lang="hu-HU" sz="1600" b="1" dirty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latin typeface="Calibri"/>
                          <a:ea typeface="Calibri"/>
                        </a:rPr>
                        <a:t>Előreláthatólag 2019. második fele</a:t>
                      </a:r>
                      <a:endParaRPr lang="hu-HU" sz="1600" b="0" dirty="0" smtClean="0">
                        <a:latin typeface="Calibri"/>
                        <a:ea typeface="Times New Roman"/>
                      </a:endParaRPr>
                    </a:p>
                  </a:txBody>
                  <a:tcPr marL="65700" marR="65700" marT="51708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KELER</a:t>
            </a:r>
            <a:r>
              <a:rPr lang="hu-HU" sz="2400" dirty="0" smtClean="0"/>
              <a:t> 2017 februárjában csatlakozik a T2S páneurópai értékpapír-kiegyenlítési platformhoz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84784"/>
            <a:ext cx="5432801" cy="25202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2015. június 22-én indult a T2S rendszer, jelenleg 7 európai értéktár a tagja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A </a:t>
            </a:r>
            <a:r>
              <a:rPr lang="hu-HU" sz="2000" dirty="0" err="1" smtClean="0"/>
              <a:t>KELER</a:t>
            </a:r>
            <a:r>
              <a:rPr lang="hu-HU" sz="2000" dirty="0" smtClean="0"/>
              <a:t> csatlakozása az </a:t>
            </a:r>
            <a:r>
              <a:rPr lang="hu-HU" sz="2000" dirty="0" err="1" smtClean="0"/>
              <a:t>EKB</a:t>
            </a:r>
            <a:r>
              <a:rPr lang="hu-HU" sz="2000" dirty="0" smtClean="0"/>
              <a:t> értékelése alapján menetrend szerint halad, de még további feladatok vannak  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000" dirty="0" smtClean="0"/>
              <a:t> A csatlakozás várhatóan hatással lesz a </a:t>
            </a:r>
            <a:r>
              <a:rPr lang="hu-HU" sz="2000" dirty="0" err="1" smtClean="0"/>
              <a:t>VIBER</a:t>
            </a:r>
            <a:r>
              <a:rPr lang="hu-HU" sz="2000" dirty="0" smtClean="0"/>
              <a:t> működésére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827" y="1412776"/>
            <a:ext cx="2880000" cy="171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3568" y="3861048"/>
            <a:ext cx="7992888" cy="213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defTabSz="685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Változások szükségesek a jogszabályi környezetben és a piaci szokványokban, különösen a társasági események kezelése terén</a:t>
            </a:r>
          </a:p>
          <a:p>
            <a:pPr defTabSz="685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T2S tagságnak köszönhetően a </a:t>
            </a:r>
            <a:r>
              <a:rPr lang="hu-HU" sz="2000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KELER</a:t>
            </a:r>
            <a:r>
              <a:rPr lang="hu-HU" sz="20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hozzáférési pontként fog szolgálni mind a hazai, mind a külföldi ügyfelek számára az európai és a hazai értékpapír-piacokhoz </a:t>
            </a:r>
          </a:p>
          <a:p>
            <a:endParaRPr lang="hu-HU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657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780000" cy="53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60032" y="350100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Calibri" pitchFamily="34" charset="0"/>
              </a:rPr>
              <a:t>Biztonsági kérdések</a:t>
            </a:r>
            <a:endParaRPr lang="hu-H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836712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5194" y="4509120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chemeClr val="tx1"/>
                </a:solidFill>
              </a:rPr>
              <a:t>Kiberkockázat</a:t>
            </a:r>
            <a:r>
              <a:rPr lang="hu-HU" sz="2400" dirty="0" smtClean="0">
                <a:solidFill>
                  <a:schemeClr val="tx1"/>
                </a:solidFill>
              </a:rPr>
              <a:t> megfelelő kezelése kiemelt jelentőségű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924944"/>
            <a:ext cx="1944000" cy="130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1556792"/>
            <a:ext cx="60486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A </a:t>
            </a:r>
            <a:r>
              <a:rPr lang="hu-HU" sz="2000" dirty="0" err="1" smtClean="0">
                <a:solidFill>
                  <a:schemeClr val="accent5"/>
                </a:solidFill>
                <a:latin typeface="Calibri" pitchFamily="34" charset="0"/>
              </a:rPr>
              <a:t>kiberkockázat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napjaink egyik leglényegesebb kihívása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A pénzügyi infrastruktúrákat érintő </a:t>
            </a:r>
            <a:r>
              <a:rPr lang="hu-HU" sz="2000" dirty="0" err="1" smtClean="0">
                <a:solidFill>
                  <a:schemeClr val="accent5"/>
                </a:solidFill>
                <a:latin typeface="Calibri" pitchFamily="34" charset="0"/>
              </a:rPr>
              <a:t>kibertámadások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rendszerkockázatot is hordoznak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informatika egyre nagyobb szerepe,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rendszerműködtetők kölcsönös függőségének        növekedése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Számos nemzetközi szervezet, többek között a </a:t>
            </a:r>
            <a:r>
              <a:rPr lang="hu-HU" sz="2000" dirty="0" err="1" smtClean="0">
                <a:solidFill>
                  <a:schemeClr val="accent5"/>
                </a:solidFill>
                <a:latin typeface="Calibri" pitchFamily="34" charset="0"/>
              </a:rPr>
              <a:t>BIS-IOSCO</a:t>
            </a: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is ajánlásokat dolgozott ki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000" dirty="0" smtClean="0">
                <a:solidFill>
                  <a:schemeClr val="accent5"/>
                </a:solidFill>
                <a:latin typeface="Calibri" pitchFamily="34" charset="0"/>
              </a:rPr>
              <a:t> A nemzetközi ajánlás átvétele és a hazai felvigyázási módszertanba való átültetése</a:t>
            </a:r>
          </a:p>
          <a:p>
            <a:endParaRPr lang="hu-HU" sz="20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Az MNB kiemelten kezeli a pénzforgalmi szolgáltatások biztonságának és működési kockázatának feltérképezését</a:t>
            </a:r>
            <a:endParaRPr lang="hu-H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268760"/>
            <a:ext cx="5076564" cy="2160240"/>
          </a:xfrm>
        </p:spPr>
        <p:txBody>
          <a:bodyPr>
            <a:normAutofit fontScale="25000" lnSpcReduction="20000"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hu-HU" sz="7200" dirty="0" smtClean="0">
                <a:ea typeface="+mn-ea"/>
                <a:cs typeface="+mn-cs"/>
              </a:rPr>
              <a:t>Internetes fizetések egyre nagyobb térnyerése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7200" dirty="0" smtClean="0"/>
              <a:t> 2015 novemberében az  MNB kiadta az internetes fizetések biztonságára vonatkozó MNB ajánlását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7200" dirty="0" smtClean="0"/>
              <a:t> Legjelentősebb változás: ügyfél-hitelesítési eljárás szigorítása</a:t>
            </a: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7200" dirty="0" smtClean="0"/>
              <a:t> Új Pénzforgalmi irányelv implementálásával jogszabály veszi át az ajánlás szerepét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hu-HU" sz="8000" dirty="0" smtClean="0">
              <a:ea typeface="+mn-ea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</a:pPr>
            <a:endParaRPr lang="hu-HU" sz="8000" dirty="0" smtClean="0">
              <a:ea typeface="+mn-ea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</a:pPr>
            <a:endParaRPr lang="hu-HU" sz="8000" dirty="0" smtClean="0">
              <a:ea typeface="+mn-ea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</a:pPr>
            <a:endParaRPr lang="hu-HU" sz="8000" dirty="0" smtClean="0">
              <a:ea typeface="+mn-ea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</a:pPr>
            <a:endParaRPr lang="hu-HU" sz="8000" dirty="0" smtClean="0">
              <a:ea typeface="+mn-ea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ts val="600"/>
              </a:spcAft>
            </a:pPr>
            <a:endParaRPr lang="hu-HU" sz="8000" dirty="0" smtClean="0">
              <a:ea typeface="+mn-ea"/>
              <a:cs typeface="+mn-cs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hu-HU" sz="8000" dirty="0" smtClean="0">
              <a:ea typeface="+mn-ea"/>
              <a:cs typeface="+mn-cs"/>
            </a:endParaRPr>
          </a:p>
          <a:p>
            <a:endParaRPr lang="hu-HU" sz="8000" dirty="0" smtClean="0"/>
          </a:p>
          <a:p>
            <a:endParaRPr lang="hu-HU" sz="8000" dirty="0" smtClean="0"/>
          </a:p>
          <a:p>
            <a:pPr lvl="1">
              <a:buNone/>
            </a:pPr>
            <a:r>
              <a:rPr lang="hu-HU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950375"/>
            <a:ext cx="860444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 defTabSz="685800">
              <a:lnSpc>
                <a:spcPct val="70000"/>
              </a:lnSpc>
            </a:pPr>
            <a:endParaRPr lang="hu-HU" sz="2200" dirty="0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71450" defTabSz="6858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hu-HU" sz="2200" dirty="0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71450" defTabSz="6858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171450" defTabSz="685800">
              <a:lnSpc>
                <a:spcPct val="70000"/>
              </a:lnSpc>
            </a:pPr>
            <a:endParaRPr lang="hu-HU" sz="2000" dirty="0" smtClean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6136" y="1340768"/>
            <a:ext cx="3168352" cy="1800200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41277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1200" dirty="0" smtClean="0">
                <a:latin typeface="Calibri" pitchFamily="34" charset="0"/>
              </a:rPr>
              <a:t> </a:t>
            </a:r>
            <a:r>
              <a:rPr lang="hu-HU" sz="1400" dirty="0" smtClean="0">
                <a:latin typeface="Calibri" pitchFamily="34" charset="0"/>
              </a:rPr>
              <a:t>Internetes átutalások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1400" dirty="0" smtClean="0">
                <a:latin typeface="Calibri" pitchFamily="34" charset="0"/>
              </a:rPr>
              <a:t> Internetes kártyás fizetések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sz="1400" dirty="0" smtClean="0">
                <a:latin typeface="Calibri" pitchFamily="34" charset="0"/>
              </a:rPr>
              <a:t> Csoportos beszedés elektronikus felhatalmazásának, valamint az elektronikuspénz-számlák közötti utalások interneten keresztül történő megadása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48064" y="3356992"/>
            <a:ext cx="37444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Pénzforgalmi szolgáltatóknál jelentkező üzemzavarokról folyamatos az információgyűjtés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Egyes üzemzavarok miatt sérültek a 18/2009. MNB rendelet előírásai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Legtöbb üzemzavar az internetbanki rendszereket, és a banki rendszerekből történő átutalások indítását és fogadását érintette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Átmeneti vagy végleges intézkedések megtörténtek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64088" y="1844824"/>
            <a:ext cx="57606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27984" y="5373216"/>
            <a:ext cx="6480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elektronikus pénzforgalmi szolgáltatások továbbra is biztonságosak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1367" y="1124744"/>
            <a:ext cx="7886700" cy="532859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>
                <a:solidFill>
                  <a:schemeClr val="tx1"/>
                </a:solidFill>
              </a:rPr>
              <a:t> A fizetési kártyákkal elkövetett visszaélések összforgalomhoz viszonyított aránya továbbra is alacsony annak ellenére, hogy kismértékben növekedett az elmúlt időszakban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>
                <a:solidFill>
                  <a:schemeClr val="tx1"/>
                </a:solidFill>
              </a:rPr>
              <a:t> Európai összehasonlításban is Magyarországon a legalacsonyabb a visszaélések aránya a 2013-as adatok alapján (a teljes fizetési kártyás forgalomhoz képest)</a:t>
            </a:r>
          </a:p>
          <a:p>
            <a:endParaRPr lang="hu-HU" sz="2000" dirty="0" smtClean="0"/>
          </a:p>
          <a:p>
            <a:endParaRPr lang="hu-HU" sz="2000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Rectangle 8"/>
          <p:cNvSpPr/>
          <p:nvPr/>
        </p:nvSpPr>
        <p:spPr>
          <a:xfrm>
            <a:off x="1763688" y="6165304"/>
            <a:ext cx="24849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 smtClean="0">
                <a:latin typeface="Calibri" pitchFamily="34" charset="0"/>
              </a:rPr>
              <a:t>Forrás: </a:t>
            </a:r>
            <a:r>
              <a:rPr lang="hu-HU" sz="1100" dirty="0" err="1" smtClean="0">
                <a:latin typeface="Calibri" pitchFamily="34" charset="0"/>
              </a:rPr>
              <a:t>ECB</a:t>
            </a:r>
            <a:r>
              <a:rPr lang="hu-HU" sz="1100" dirty="0" smtClean="0">
                <a:latin typeface="Calibri" pitchFamily="34" charset="0"/>
              </a:rPr>
              <a:t>: </a:t>
            </a:r>
            <a:r>
              <a:rPr lang="hu-HU" sz="1100" dirty="0" err="1" smtClean="0">
                <a:latin typeface="Calibri" pitchFamily="34" charset="0"/>
              </a:rPr>
              <a:t>Fourth</a:t>
            </a:r>
            <a:r>
              <a:rPr lang="hu-HU" sz="1100" dirty="0" smtClean="0">
                <a:latin typeface="Calibri" pitchFamily="34" charset="0"/>
              </a:rPr>
              <a:t> </a:t>
            </a:r>
            <a:r>
              <a:rPr lang="hu-HU" sz="1100" dirty="0" err="1" smtClean="0">
                <a:latin typeface="Calibri" pitchFamily="34" charset="0"/>
              </a:rPr>
              <a:t>report</a:t>
            </a:r>
            <a:r>
              <a:rPr lang="hu-HU" sz="1100" dirty="0" smtClean="0">
                <a:latin typeface="Calibri" pitchFamily="34" charset="0"/>
              </a:rPr>
              <a:t> </a:t>
            </a:r>
            <a:r>
              <a:rPr lang="hu-HU" sz="1100" dirty="0" err="1" smtClean="0">
                <a:latin typeface="Calibri" pitchFamily="34" charset="0"/>
              </a:rPr>
              <a:t>on</a:t>
            </a:r>
            <a:r>
              <a:rPr lang="hu-HU" sz="1100" dirty="0" smtClean="0">
                <a:latin typeface="Calibri" pitchFamily="34" charset="0"/>
              </a:rPr>
              <a:t> </a:t>
            </a:r>
            <a:r>
              <a:rPr lang="hu-HU" sz="1100" dirty="0" err="1" smtClean="0">
                <a:latin typeface="Calibri" pitchFamily="34" charset="0"/>
              </a:rPr>
              <a:t>card</a:t>
            </a:r>
            <a:r>
              <a:rPr lang="hu-HU" sz="1100" dirty="0" smtClean="0">
                <a:latin typeface="Calibri" pitchFamily="34" charset="0"/>
              </a:rPr>
              <a:t> </a:t>
            </a:r>
            <a:r>
              <a:rPr lang="hu-HU" sz="1100" dirty="0" err="1" smtClean="0">
                <a:latin typeface="Calibri" pitchFamily="34" charset="0"/>
              </a:rPr>
              <a:t>fraud</a:t>
            </a:r>
            <a:endParaRPr lang="hu-HU" sz="11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852936"/>
            <a:ext cx="5976664" cy="33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A fogyasztókat védő szabályozásnak köszönhetően a leírt károk többségét nem az ügyfelek viselik 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291"/>
          <p:cNvGraphicFramePr>
            <a:graphicFrameLocks noGrp="1"/>
          </p:cNvGraphicFramePr>
          <p:nvPr>
            <p:ph idx="1"/>
          </p:nvPr>
        </p:nvGraphicFramePr>
        <p:xfrm>
          <a:off x="1475656" y="1700808"/>
          <a:ext cx="6264696" cy="4428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1268760"/>
            <a:ext cx="78488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A kibocsátói oldalon leírt károk 11%-át kellett az ügyfélnek megfizetnie</a:t>
            </a:r>
          </a:p>
          <a:p>
            <a:endParaRPr lang="hu-HU" dirty="0" err="1" smtClean="0"/>
          </a:p>
        </p:txBody>
      </p:sp>
      <p:sp>
        <p:nvSpPr>
          <p:cNvPr id="9" name="Rounded Rectangle 8"/>
          <p:cNvSpPr/>
          <p:nvPr/>
        </p:nvSpPr>
        <p:spPr>
          <a:xfrm>
            <a:off x="2267744" y="5157192"/>
            <a:ext cx="1080120" cy="57606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7740352" y="1700808"/>
            <a:ext cx="0" cy="439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2060848"/>
            <a:ext cx="6858000" cy="21602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>
                <a:solidFill>
                  <a:srgbClr val="1E2452"/>
                </a:solidFill>
              </a:rPr>
              <a:t>Köszönöm a </a:t>
            </a:r>
            <a:r>
              <a:rPr lang="hu-HU" dirty="0" smtClean="0">
                <a:solidFill>
                  <a:srgbClr val="1E2452"/>
                </a:solidFill>
              </a:rPr>
              <a:t>Jelentés elkészítésében résztvevő minden kollégám munkáját</a:t>
            </a:r>
            <a:r>
              <a:rPr lang="hu-HU" dirty="0" smtClean="0"/>
              <a:t>!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67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0"/>
            <a:ext cx="7485331" cy="112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Dinamikus fejlődés az érintőkártyás technológiában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124744"/>
            <a:ext cx="7854499" cy="522001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Érintőkártyák száma 30%-kal nőtt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már összes kártya 54%-a alkalmas érintéses fizetésre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Érintéses fizetést lehetővé tevő POS-ok száma 38%-kal nőtt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már az összes terminál közel 63%-a alkalmas érintéses fizetésre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Intenzív bővülés az érintéses vásárlási forgalomban (db-63% és érték-60%) </a:t>
            </a:r>
          </a:p>
          <a:p>
            <a:pPr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a vásárlások harmada, értékben 18%-a bonyolódik le ilyen módon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" name="Tartalom helye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5616000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pénzforgalom hatékonysága nemzetközi összehasonlításban számottevő mértékben nőtt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Az elektronikus fizetési módok lakossági vásárláson belüli részaránya 2,6 százalékponttal nőtt, 2012-höz képest 5,7 százalékpontos bővülés</a:t>
            </a:r>
          </a:p>
          <a:p>
            <a:r>
              <a:rPr lang="hu-HU" sz="2000" dirty="0" smtClean="0"/>
              <a:t>Az elektronikus számlafizetések arányában 8 százalékpontos bővülés</a:t>
            </a:r>
            <a:endParaRPr lang="hu-HU" sz="2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1475655" y="2420888"/>
          <a:ext cx="6192690" cy="3096343"/>
        </p:xfrm>
        <a:graphic>
          <a:graphicData uri="http://schemas.openxmlformats.org/drawingml/2006/table">
            <a:tbl>
              <a:tblPr/>
              <a:tblGrid>
                <a:gridCol w="1510659"/>
                <a:gridCol w="1709666"/>
                <a:gridCol w="594473"/>
                <a:gridCol w="594473"/>
                <a:gridCol w="594473"/>
                <a:gridCol w="594473"/>
                <a:gridCol w="594473"/>
              </a:tblGrid>
              <a:tr h="461948"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b="1" dirty="0">
                          <a:latin typeface="Calibri"/>
                          <a:ea typeface="Calibri"/>
                        </a:rPr>
                        <a:t>Mutató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b="1" dirty="0">
                          <a:latin typeface="Calibri"/>
                          <a:ea typeface="Calibri"/>
                        </a:rPr>
                        <a:t>Számítás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b="1" dirty="0">
                          <a:latin typeface="Calibri"/>
                          <a:ea typeface="Calibri"/>
                        </a:rPr>
                        <a:t>Magyarország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b="1">
                          <a:latin typeface="Calibri"/>
                          <a:ea typeface="Calibri"/>
                        </a:rPr>
                        <a:t>Európai Unió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</a:tr>
              <a:tr h="26529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2012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2013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2014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2015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2014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F70"/>
                    </a:solidFill>
                  </a:tcPr>
                </a:tc>
              </a:tr>
              <a:tr h="461948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Átutalások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Átutalások éves összege / GDP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13,6</a:t>
                      </a:r>
                      <a:r>
                        <a:rPr lang="hu-HU" sz="1000" baseline="30000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13,6</a:t>
                      </a:r>
                      <a:r>
                        <a:rPr lang="hu-HU" sz="1000" baseline="300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14,4</a:t>
                      </a:r>
                      <a:r>
                        <a:rPr lang="hu-HU" sz="1000" baseline="300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hu-HU" sz="100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14,8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17,0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25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Vásárlások elektronikus fizetése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Bankkártyás és egyéb elektronikusan fizetett vásárlások éves összege / Éves lakossági fogyasztás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11,8%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13,0%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14,9%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17,5%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30,4%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90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Közüzemi és egyéb szolgáltatások számláinak elektronikus fizetése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Csoportos beszedések és egyéb elektronikus számlafizetések becsült éves összege / Számlafizetések becsült éves összege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23,5%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24,3%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25,4%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>
                          <a:latin typeface="Calibri"/>
                          <a:ea typeface="Calibri"/>
                        </a:rPr>
                        <a:t>33,6%</a:t>
                      </a: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2430780" algn="l"/>
                        </a:tabLst>
                      </a:pPr>
                      <a:r>
                        <a:rPr lang="hu-HU" sz="1000" dirty="0">
                          <a:latin typeface="Calibri"/>
                          <a:ea typeface="Calibri"/>
                        </a:rPr>
                        <a:t>70%</a:t>
                      </a:r>
                      <a:r>
                        <a:rPr lang="hu-HU" sz="1000" baseline="30000" dirty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hu-HU" sz="1000" dirty="0">
                        <a:latin typeface="Calibri"/>
                        <a:ea typeface="Calibri"/>
                      </a:endParaRPr>
                    </a:p>
                  </a:txBody>
                  <a:tcPr marL="67594" marR="67594" marT="53199" marB="0" anchor="ctr">
                    <a:lnL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2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475656" y="5540841"/>
            <a:ext cx="720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Forrás: MNB, </a:t>
            </a:r>
            <a:r>
              <a:rPr kumimoji="0" lang="hu-HU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EKB</a:t>
            </a:r>
            <a:endParaRPr kumimoji="0" lang="hu-H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kumimoji="0" 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Adatszolgáltatói javítások miatt eltérés a korábban publikált adattól.</a:t>
            </a:r>
            <a:endParaRPr kumimoji="0" lang="hu-H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kumimoji="0" 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Becsült érték az EU-országok egy főre jutó csoportos beszedési adatai, és a Deutsche Bank (2005) tanulmány alapján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0"/>
            <a:ext cx="7485331" cy="112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ügyfelek átlagos díjterhelése lényegében nem változott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124744"/>
            <a:ext cx="7854499" cy="522001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hu-HU" sz="2000" dirty="0" smtClean="0"/>
              <a:t>Az árazás stabilan alakult</a:t>
            </a:r>
          </a:p>
          <a:p>
            <a:pPr>
              <a:spcBef>
                <a:spcPts val="600"/>
              </a:spcBef>
            </a:pPr>
            <a:r>
              <a:rPr lang="hu-HU" sz="2000" dirty="0" smtClean="0"/>
              <a:t> A szolgáltatók többsége nem változtatott díjain</a:t>
            </a:r>
          </a:p>
          <a:p>
            <a:pPr>
              <a:spcBef>
                <a:spcPts val="600"/>
              </a:spcBef>
            </a:pPr>
            <a:r>
              <a:rPr lang="hu-HU" sz="2000" dirty="0" smtClean="0"/>
              <a:t>Néhány </a:t>
            </a:r>
            <a:r>
              <a:rPr lang="hu-HU" sz="2000" dirty="0" err="1" smtClean="0"/>
              <a:t>szolgáltó</a:t>
            </a:r>
            <a:r>
              <a:rPr lang="hu-HU" sz="2000" dirty="0" smtClean="0"/>
              <a:t> az infláció mértékével egyezően emelt</a:t>
            </a:r>
          </a:p>
          <a:p>
            <a:pPr>
              <a:spcBef>
                <a:spcPts val="600"/>
              </a:spcBef>
            </a:pPr>
            <a:r>
              <a:rPr lang="hu-HU" sz="2000" dirty="0" smtClean="0"/>
              <a:t>Az ügyfelek átlagos díjterhelése 1650 Ft/hó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912768" cy="37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pénzügyi infrastruktúrák forgalmának értéke kismértékben csökkent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539552" y="2852936"/>
            <a:ext cx="30243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5"/>
                </a:solidFill>
                <a:latin typeface="Calibri" pitchFamily="34" charset="0"/>
              </a:rPr>
              <a:t> </a:t>
            </a:r>
            <a:r>
              <a:rPr lang="hu-HU" b="1" dirty="0" smtClean="0"/>
              <a:t> </a:t>
            </a:r>
            <a:r>
              <a:rPr lang="hu-HU" sz="2100" dirty="0" smtClean="0">
                <a:solidFill>
                  <a:schemeClr val="accent5"/>
                </a:solidFill>
                <a:latin typeface="Calibri" pitchFamily="34" charset="0"/>
              </a:rPr>
              <a:t>Összességében a forgalom az éves hazai GDP 44,48-szorosa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5220000" cy="402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6084168" y="2924944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84168" y="4293096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956376" y="4293096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956376" y="5445224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84368" y="2924944"/>
            <a:ext cx="0" cy="28803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956376" y="5085184"/>
            <a:ext cx="0" cy="21602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156176" y="5085184"/>
            <a:ext cx="0" cy="21602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56176" y="5445224"/>
            <a:ext cx="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12360" y="3645024"/>
            <a:ext cx="360040" cy="0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7"/>
          <p:cNvCxnSpPr/>
          <p:nvPr/>
        </p:nvCxnSpPr>
        <p:spPr>
          <a:xfrm flipV="1">
            <a:off x="6084168" y="3501008"/>
            <a:ext cx="0" cy="2880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9657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780000" cy="531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44008" y="3501008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Calibri" pitchFamily="34" charset="0"/>
              </a:rPr>
              <a:t>Megvalósult fejlesztések</a:t>
            </a:r>
            <a:endParaRPr lang="hu-HU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836712"/>
            <a:ext cx="0" cy="5688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5194" y="4509120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259632" y="33265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Calibri" pitchFamily="34" charset="0"/>
              </a:rPr>
              <a:t>Megvalósult fejlesztések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644008" y="1340768"/>
            <a:ext cx="3384376" cy="230425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>
              <a:buNone/>
            </a:pPr>
            <a:r>
              <a:rPr lang="hu-HU" sz="2800" dirty="0" smtClean="0">
                <a:latin typeface="Calibri" pitchFamily="34" charset="0"/>
              </a:rPr>
              <a:t>A forint bevezetése a </a:t>
            </a:r>
            <a:r>
              <a:rPr lang="hu-HU" sz="2800" dirty="0" err="1" smtClean="0">
                <a:latin typeface="Calibri" pitchFamily="34" charset="0"/>
              </a:rPr>
              <a:t>CLS-be</a:t>
            </a:r>
            <a:r>
              <a:rPr lang="hu-HU" sz="2800" dirty="0" smtClean="0">
                <a:latin typeface="Calibri" pitchFamily="34" charset="0"/>
              </a:rPr>
              <a:t> 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755576" y="3861048"/>
            <a:ext cx="3384376" cy="230425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hu-HU" sz="2800" dirty="0" smtClean="0">
                <a:latin typeface="Calibri" pitchFamily="34" charset="0"/>
              </a:rPr>
              <a:t>Papíralapú átutalások átterelése a napközbeni rendszerbe 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4716016" y="3861048"/>
            <a:ext cx="3384376" cy="230425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hu-HU" sz="2800" dirty="0" err="1" smtClean="0">
                <a:latin typeface="Calibri" pitchFamily="34" charset="0"/>
              </a:rPr>
              <a:t>KELER</a:t>
            </a:r>
            <a:r>
              <a:rPr lang="hu-HU" sz="2800" dirty="0" smtClean="0">
                <a:latin typeface="Calibri" pitchFamily="34" charset="0"/>
              </a:rPr>
              <a:t> Csoport új szolgáltatásai</a:t>
            </a:r>
            <a:endParaRPr lang="hu-HU" sz="2800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755576" y="1340768"/>
            <a:ext cx="3384376" cy="230425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BKR ciklussűrítés és az üzemidő kiterjesztése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2764</TotalTime>
  <Words>1758</Words>
  <Application>Microsoft Office PowerPoint</Application>
  <PresentationFormat>Diavetítés a képernyőre (4:3 oldalarány)</PresentationFormat>
  <Paragraphs>322</Paragraphs>
  <Slides>37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blank</vt:lpstr>
      <vt:lpstr>Fizetési rendszer jelentés</vt:lpstr>
      <vt:lpstr>2. dia</vt:lpstr>
      <vt:lpstr>Folytatódott az elektronikus fizetési módok használatának növekedése </vt:lpstr>
      <vt:lpstr>Dinamikus fejlődés az érintőkártyás technológiában</vt:lpstr>
      <vt:lpstr>A pénzforgalom hatékonysága nemzetközi összehasonlításban számottevő mértékben nőtt</vt:lpstr>
      <vt:lpstr>Az ügyfelek átlagos díjterhelése lényegében nem változott</vt:lpstr>
      <vt:lpstr>A pénzügyi infrastruktúrák forgalmának értéke kismértékben csökkent</vt:lpstr>
      <vt:lpstr>8. dia</vt:lpstr>
      <vt:lpstr>9. dia</vt:lpstr>
      <vt:lpstr>Tovább gyorsultak az átutalások</vt:lpstr>
      <vt:lpstr>2015 novemberében a forint bekerült a devizák elitklubjába</vt:lpstr>
      <vt:lpstr>KELER Csoport fejlesztései</vt:lpstr>
      <vt:lpstr>13. dia</vt:lpstr>
      <vt:lpstr>A felvigyázott rendszerek 2015-ben is hatékonyan és biztonságosan bonyolították le a tranzakciókat 1.</vt:lpstr>
      <vt:lpstr>A felvigyázott rendszerek 2015-ben is hatékonyan és biztonságosan bonyolították le a tranzakciókat 2.</vt:lpstr>
      <vt:lpstr>Fizetési rendszer résztvevők likviditására ható tényezők 2015-ben </vt:lpstr>
      <vt:lpstr>Jól alkalmazkodtak a résztvevők a likviditásra ható változásokhoz 1.</vt:lpstr>
      <vt:lpstr>Jól alkalmazkodtak a résztvevők a likviditásra ható változásokhoz 2.</vt:lpstr>
      <vt:lpstr>BKR napközbeni ciklussűrítés hatására csökkent az elszámolási és kiegyenlítési kockázat</vt:lpstr>
      <vt:lpstr>A KELER KSZF elszámolási és kiegyenlítési kockázata 2015-ben nem nőtt számottevően</vt:lpstr>
      <vt:lpstr>A kiegyenlítési időszak rövidülése nem növelte meg az elszámolási és kiegyenlítési kockázatot</vt:lpstr>
      <vt:lpstr>A pénzforgalmi ellenőrzések: alapvetően jogszabálykövető magatartás a pénzforgalmi szolgáltatást nyújtóknál </vt:lpstr>
      <vt:lpstr>23. dia</vt:lpstr>
      <vt:lpstr>A szabályozási változások fejlesztik és még biztonságosabbá teszik a pénzforgalmi szolgáltatásokat</vt:lpstr>
      <vt:lpstr>25. dia</vt:lpstr>
      <vt:lpstr>26. dia</vt:lpstr>
      <vt:lpstr>Az azonnali fizetési szolgáltatás megvalósításával az MNB végső célja a hazai pénzforgalom hatékonyságának növelése</vt:lpstr>
      <vt:lpstr>Elvárásunk, hogy az azonnali fizetés a legtöbb kisértékű fizetési helyzetben használható legyen</vt:lpstr>
      <vt:lpstr>Az azonnali fizetési szolgáltatás létrehozása dimenzióváltást jelent a pénzforgalomban</vt:lpstr>
      <vt:lpstr>Az azonnali fizetési rendszer tervezett megvalósítási menetrendje</vt:lpstr>
      <vt:lpstr>A KELER 2017 februárjában csatlakozik a T2S páneurópai értékpapír-kiegyenlítési platformhoz</vt:lpstr>
      <vt:lpstr>32. dia</vt:lpstr>
      <vt:lpstr>Kiberkockázat megfelelő kezelése kiemelt jelentőségű</vt:lpstr>
      <vt:lpstr>Az MNB kiemelten kezeli a pénzforgalmi szolgáltatások biztonságának és működési kockázatának feltérképezését</vt:lpstr>
      <vt:lpstr>A elektronikus pénzforgalmi szolgáltatások továbbra is biztonságosak</vt:lpstr>
      <vt:lpstr> A fogyasztókat védő szabályozásnak köszönhetően a leírt károk többségét nem az ügyfelek viselik   </vt:lpstr>
      <vt:lpstr>       Köszönöm a Jelentés elkészítésében résztvevő minden kollégám munkáját!  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Fizetési rendszer jelentés</dc:title>
  <dc:creator>pinterc;divekie</dc:creator>
  <cp:lastModifiedBy>Divéki Éva</cp:lastModifiedBy>
  <cp:revision>332</cp:revision>
  <dcterms:created xsi:type="dcterms:W3CDTF">2015-05-27T13:50:05Z</dcterms:created>
  <dcterms:modified xsi:type="dcterms:W3CDTF">2016-06-01T06:53:52Z</dcterms:modified>
</cp:coreProperties>
</file>