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28"/>
  </p:notesMasterIdLst>
  <p:handoutMasterIdLst>
    <p:handoutMasterId r:id="rId29"/>
  </p:handoutMasterIdLst>
  <p:sldIdLst>
    <p:sldId id="260" r:id="rId2"/>
    <p:sldId id="299" r:id="rId3"/>
    <p:sldId id="282" r:id="rId4"/>
    <p:sldId id="262" r:id="rId5"/>
    <p:sldId id="263" r:id="rId6"/>
    <p:sldId id="302" r:id="rId7"/>
    <p:sldId id="303" r:id="rId8"/>
    <p:sldId id="304" r:id="rId9"/>
    <p:sldId id="286" r:id="rId10"/>
    <p:sldId id="294" r:id="rId11"/>
    <p:sldId id="300" r:id="rId12"/>
    <p:sldId id="295" r:id="rId13"/>
    <p:sldId id="287" r:id="rId14"/>
    <p:sldId id="297" r:id="rId15"/>
    <p:sldId id="265" r:id="rId16"/>
    <p:sldId id="298" r:id="rId17"/>
    <p:sldId id="264" r:id="rId18"/>
    <p:sldId id="288" r:id="rId19"/>
    <p:sldId id="289" r:id="rId20"/>
    <p:sldId id="290" r:id="rId21"/>
    <p:sldId id="292" r:id="rId22"/>
    <p:sldId id="296" r:id="rId23"/>
    <p:sldId id="274" r:id="rId24"/>
    <p:sldId id="281" r:id="rId25"/>
    <p:sldId id="301" r:id="rId26"/>
    <p:sldId id="305" r:id="rId27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90" autoAdjust="0"/>
  </p:normalViewPr>
  <p:slideViewPr>
    <p:cSldViewPr>
      <p:cViewPr varScale="1">
        <p:scale>
          <a:sx n="78" d="100"/>
          <a:sy n="78" d="100"/>
        </p:scale>
        <p:origin x="-90" y="-750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PEF\Pef-B\_Common\Jelent&#233;s%20a%20fizet&#233;si%20rendszerr&#337;l\2014\&#193;bra-t&#225;bla\felvigy&#225;z&#243;i%20&#225;br&#225;k_t&#225;bl&#225;k\BKR%20Rendelkez&#233;sre%20&#225;ll&#225;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RV2\MNB\PEF\Pef-B\_Common\Jelent&#233;s%20a%20fizet&#233;si%20rendszerr&#337;l\2014\&#193;bra-t&#225;bla\felvigy&#225;z&#243;i%20&#225;br&#225;k_t&#225;bl&#225;k\VIBER%20rendelkez&#233;sre%20&#225;ll&#225;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2\MNB\PEF\Pef-B\_Common\Jelent&#233;s%20a%20fizet&#233;si%20rendszerr&#337;l\2014\&#193;bra-t&#225;bla\felvigy&#225;z&#243;i%20&#225;br&#225;k_t&#225;bl&#225;k\&#201;rt&#233;kpap&#237;r\Rendelkez&#233;sre_&#225;ll&#225;s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SRV2\MNB\PEF\Pef-B\_Common\Jelent&#233;s%20a%20fizet&#233;si%20rendszerr&#337;l\2014\&#193;bra-t&#225;bla\felvigy&#225;z&#243;i%20&#225;br&#225;k_t&#225;bl&#225;k\Az%20NHP%20projekt%20hat&#225;sa%20a%20p&#233;nzforgalomra%20(2013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>
        <c:manualLayout>
          <c:layoutTarget val="inner"/>
          <c:xMode val="edge"/>
          <c:yMode val="edge"/>
          <c:x val="8.4058826468068421E-2"/>
          <c:y val="8.5545702844005561E-2"/>
          <c:w val="0.83188234706386444"/>
          <c:h val="0.57509144283114055"/>
        </c:manualLayout>
      </c:layout>
      <c:lineChart>
        <c:grouping val="standard"/>
        <c:ser>
          <c:idx val="0"/>
          <c:order val="0"/>
          <c:tx>
            <c:strRef>
              <c:f>Munka1!$B$1</c:f>
              <c:strCache>
                <c:ptCount val="1"/>
                <c:pt idx="0">
                  <c:v>BKR éjszakai elszámolás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marker>
            <c:symbol val="square"/>
            <c:size val="6"/>
            <c:spPr>
              <a:solidFill>
                <a:schemeClr val="bg2"/>
              </a:solidFill>
            </c:spPr>
          </c:marker>
          <c:cat>
            <c:numRef>
              <c:f>Munka1!$A$2:$A$25</c:f>
              <c:numCache>
                <c:formatCode>mmm/yy</c:formatCode>
                <c:ptCount val="2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</c:numCache>
            </c:numRef>
          </c:cat>
          <c:val>
            <c:numRef>
              <c:f>Munka1!$B$2:$B$25</c:f>
              <c:numCache>
                <c:formatCode>0.00%</c:formatCode>
                <c:ptCount val="24"/>
                <c:pt idx="0">
                  <c:v>0.99990000000000001</c:v>
                </c:pt>
                <c:pt idx="1">
                  <c:v>0.99990000000000001</c:v>
                </c:pt>
                <c:pt idx="2">
                  <c:v>0.99990000000000001</c:v>
                </c:pt>
                <c:pt idx="3">
                  <c:v>0.99990000000000001</c:v>
                </c:pt>
                <c:pt idx="4">
                  <c:v>0.99529999999999996</c:v>
                </c:pt>
                <c:pt idx="5">
                  <c:v>0.99990000000000001</c:v>
                </c:pt>
                <c:pt idx="6">
                  <c:v>0.99990000000000001</c:v>
                </c:pt>
                <c:pt idx="7">
                  <c:v>0.99990000000000001</c:v>
                </c:pt>
                <c:pt idx="8">
                  <c:v>0.99990000000000001</c:v>
                </c:pt>
                <c:pt idx="9">
                  <c:v>0.99990000000000001</c:v>
                </c:pt>
                <c:pt idx="10">
                  <c:v>0.99990000000000001</c:v>
                </c:pt>
                <c:pt idx="11">
                  <c:v>0.99990000000000001</c:v>
                </c:pt>
                <c:pt idx="12">
                  <c:v>0.99560000000000004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0.99839999999999951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</c:numCache>
            </c:numRef>
          </c:val>
        </c:ser>
        <c:marker val="1"/>
        <c:axId val="93902336"/>
        <c:axId val="93903872"/>
      </c:lineChart>
      <c:lineChart>
        <c:grouping val="standard"/>
        <c:ser>
          <c:idx val="1"/>
          <c:order val="1"/>
          <c:tx>
            <c:strRef>
              <c:f>Munka1!$C$1</c:f>
              <c:strCache>
                <c:ptCount val="1"/>
                <c:pt idx="0">
                  <c:v>BKR napközbeni elszámolás</c:v>
                </c:pt>
              </c:strCache>
            </c:strRef>
          </c:tx>
          <c:spPr>
            <a:ln>
              <a:solidFill>
                <a:srgbClr val="232161"/>
              </a:solidFill>
            </a:ln>
          </c:spPr>
          <c:marker>
            <c:symbol val="none"/>
          </c:marker>
          <c:dPt>
            <c:idx val="6"/>
            <c:spPr>
              <a:ln>
                <a:noFill/>
              </a:ln>
            </c:spPr>
          </c:dPt>
          <c:cat>
            <c:numRef>
              <c:f>Munka1!$A$2:$A$25</c:f>
              <c:numCache>
                <c:formatCode>mmm/yy</c:formatCode>
                <c:ptCount val="2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</c:numCache>
            </c:numRef>
          </c:cat>
          <c:val>
            <c:numRef>
              <c:f>Munka1!$C$2:$C$25</c:f>
              <c:numCache>
                <c:formatCode>_-* #,##0.00\ _F_t_-;\-* #,##0.00\ _F_t_-;_-* "-"??\ _F_t_-;_-@_-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 formatCode="0.00%">
                  <c:v>0.9974999999999995</c:v>
                </c:pt>
                <c:pt idx="7" formatCode="0.00%">
                  <c:v>0.99980000000000002</c:v>
                </c:pt>
                <c:pt idx="8" formatCode="0.00%">
                  <c:v>0.99990000000000001</c:v>
                </c:pt>
                <c:pt idx="9" formatCode="0.00%">
                  <c:v>0.99990000000000001</c:v>
                </c:pt>
                <c:pt idx="10" formatCode="0.00%">
                  <c:v>0.99409999999999998</c:v>
                </c:pt>
                <c:pt idx="11" formatCode="0.00%">
                  <c:v>0.99990000000000001</c:v>
                </c:pt>
                <c:pt idx="12" formatCode="0.00%">
                  <c:v>0.99009999999999998</c:v>
                </c:pt>
                <c:pt idx="13" formatCode="0.00%">
                  <c:v>1</c:v>
                </c:pt>
                <c:pt idx="14" formatCode="0.00%">
                  <c:v>1</c:v>
                </c:pt>
                <c:pt idx="15" formatCode="0.00%">
                  <c:v>1</c:v>
                </c:pt>
                <c:pt idx="16" formatCode="0.00%">
                  <c:v>1</c:v>
                </c:pt>
                <c:pt idx="17" formatCode="0.00%">
                  <c:v>1</c:v>
                </c:pt>
                <c:pt idx="18" formatCode="0.00%">
                  <c:v>1</c:v>
                </c:pt>
                <c:pt idx="19" formatCode="0.00%">
                  <c:v>1</c:v>
                </c:pt>
                <c:pt idx="20" formatCode="0.00%">
                  <c:v>0.99809999999999999</c:v>
                </c:pt>
                <c:pt idx="21" formatCode="0.00%">
                  <c:v>1</c:v>
                </c:pt>
                <c:pt idx="22" formatCode="0.00%">
                  <c:v>0.99770000000000003</c:v>
                </c:pt>
                <c:pt idx="23" formatCode="0%">
                  <c:v>1</c:v>
                </c:pt>
              </c:numCache>
            </c:numRef>
          </c:val>
        </c:ser>
        <c:ser>
          <c:idx val="2"/>
          <c:order val="2"/>
          <c:tx>
            <c:strRef>
              <c:f>Munka1!$E$1</c:f>
              <c:strCache>
                <c:ptCount val="1"/>
                <c:pt idx="0">
                  <c:v>BKR éjszakai elszámolás SLA (99,90%)</c:v>
                </c:pt>
              </c:strCache>
            </c:strRef>
          </c:tx>
          <c:spPr>
            <a:ln>
              <a:solidFill>
                <a:srgbClr val="A99A6F"/>
              </a:solidFill>
              <a:prstDash val="sysDash"/>
            </a:ln>
          </c:spPr>
          <c:marker>
            <c:symbol val="none"/>
          </c:marker>
          <c:cat>
            <c:numRef>
              <c:f>Munka1!$A$2:$A$25</c:f>
              <c:numCache>
                <c:formatCode>mmm/yy</c:formatCode>
                <c:ptCount val="2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</c:numCache>
            </c:numRef>
          </c:cat>
          <c:val>
            <c:numRef>
              <c:f>Munka1!$E$2:$E$25</c:f>
              <c:numCache>
                <c:formatCode>0.00%</c:formatCode>
                <c:ptCount val="24"/>
                <c:pt idx="0" formatCode="General">
                  <c:v>0.999</c:v>
                </c:pt>
                <c:pt idx="1">
                  <c:v>0.999</c:v>
                </c:pt>
                <c:pt idx="2">
                  <c:v>0.999</c:v>
                </c:pt>
                <c:pt idx="3">
                  <c:v>0.999</c:v>
                </c:pt>
                <c:pt idx="4">
                  <c:v>0.999</c:v>
                </c:pt>
                <c:pt idx="5">
                  <c:v>0.999</c:v>
                </c:pt>
                <c:pt idx="6">
                  <c:v>0.999</c:v>
                </c:pt>
                <c:pt idx="7">
                  <c:v>0.999</c:v>
                </c:pt>
                <c:pt idx="8">
                  <c:v>0.999</c:v>
                </c:pt>
                <c:pt idx="9">
                  <c:v>0.999</c:v>
                </c:pt>
                <c:pt idx="10">
                  <c:v>0.999</c:v>
                </c:pt>
                <c:pt idx="11">
                  <c:v>0.999</c:v>
                </c:pt>
                <c:pt idx="12">
                  <c:v>0.999</c:v>
                </c:pt>
                <c:pt idx="13">
                  <c:v>0.999</c:v>
                </c:pt>
                <c:pt idx="14">
                  <c:v>0.999</c:v>
                </c:pt>
                <c:pt idx="15">
                  <c:v>0.999</c:v>
                </c:pt>
                <c:pt idx="16">
                  <c:v>0.999</c:v>
                </c:pt>
                <c:pt idx="17">
                  <c:v>0.999</c:v>
                </c:pt>
                <c:pt idx="18">
                  <c:v>0.999</c:v>
                </c:pt>
                <c:pt idx="19">
                  <c:v>0.999</c:v>
                </c:pt>
                <c:pt idx="20">
                  <c:v>0.999</c:v>
                </c:pt>
                <c:pt idx="21">
                  <c:v>0.999</c:v>
                </c:pt>
                <c:pt idx="22">
                  <c:v>0.999</c:v>
                </c:pt>
                <c:pt idx="23">
                  <c:v>0.999</c:v>
                </c:pt>
              </c:numCache>
            </c:numRef>
          </c:val>
        </c:ser>
        <c:ser>
          <c:idx val="3"/>
          <c:order val="3"/>
          <c:tx>
            <c:strRef>
              <c:f>Munka1!$F$1</c:f>
              <c:strCache>
                <c:ptCount val="1"/>
                <c:pt idx="0">
                  <c:v>BKR napközbeni elszámolás SLA (99,80%)</c:v>
                </c:pt>
              </c:strCache>
            </c:strRef>
          </c:tx>
          <c:spPr>
            <a:ln>
              <a:solidFill>
                <a:srgbClr val="232161"/>
              </a:solidFill>
              <a:prstDash val="sysDash"/>
            </a:ln>
          </c:spPr>
          <c:marker>
            <c:symbol val="none"/>
          </c:marker>
          <c:cat>
            <c:numRef>
              <c:f>Munka1!$A$2:$A$25</c:f>
              <c:numCache>
                <c:formatCode>mmm/yy</c:formatCode>
                <c:ptCount val="24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  <c:pt idx="15">
                  <c:v>41365</c:v>
                </c:pt>
                <c:pt idx="16">
                  <c:v>41395</c:v>
                </c:pt>
                <c:pt idx="17">
                  <c:v>41426</c:v>
                </c:pt>
                <c:pt idx="18">
                  <c:v>41456</c:v>
                </c:pt>
                <c:pt idx="19">
                  <c:v>41487</c:v>
                </c:pt>
                <c:pt idx="20">
                  <c:v>41518</c:v>
                </c:pt>
                <c:pt idx="21">
                  <c:v>41548</c:v>
                </c:pt>
                <c:pt idx="22">
                  <c:v>41579</c:v>
                </c:pt>
                <c:pt idx="23">
                  <c:v>41609</c:v>
                </c:pt>
              </c:numCache>
            </c:numRef>
          </c:cat>
          <c:val>
            <c:numRef>
              <c:f>Munka1!$F$2:$F$25</c:f>
              <c:numCache>
                <c:formatCode>0.00%</c:formatCode>
                <c:ptCount val="24"/>
                <c:pt idx="0">
                  <c:v>0.998</c:v>
                </c:pt>
                <c:pt idx="1">
                  <c:v>0.998</c:v>
                </c:pt>
                <c:pt idx="2">
                  <c:v>0.998</c:v>
                </c:pt>
                <c:pt idx="3">
                  <c:v>0.998</c:v>
                </c:pt>
                <c:pt idx="4">
                  <c:v>0.998</c:v>
                </c:pt>
                <c:pt idx="5">
                  <c:v>0.998</c:v>
                </c:pt>
                <c:pt idx="6">
                  <c:v>0.998</c:v>
                </c:pt>
                <c:pt idx="7">
                  <c:v>0.998</c:v>
                </c:pt>
                <c:pt idx="8">
                  <c:v>0.998</c:v>
                </c:pt>
                <c:pt idx="9">
                  <c:v>0.998</c:v>
                </c:pt>
                <c:pt idx="10">
                  <c:v>0.998</c:v>
                </c:pt>
                <c:pt idx="11">
                  <c:v>0.998</c:v>
                </c:pt>
                <c:pt idx="12">
                  <c:v>0.998</c:v>
                </c:pt>
                <c:pt idx="13">
                  <c:v>0.998</c:v>
                </c:pt>
                <c:pt idx="14">
                  <c:v>0.998</c:v>
                </c:pt>
                <c:pt idx="15">
                  <c:v>0.998</c:v>
                </c:pt>
                <c:pt idx="16">
                  <c:v>0.998</c:v>
                </c:pt>
                <c:pt idx="17">
                  <c:v>0.998</c:v>
                </c:pt>
                <c:pt idx="18">
                  <c:v>0.998</c:v>
                </c:pt>
                <c:pt idx="19">
                  <c:v>0.998</c:v>
                </c:pt>
                <c:pt idx="20">
                  <c:v>0.998</c:v>
                </c:pt>
                <c:pt idx="21">
                  <c:v>0.998</c:v>
                </c:pt>
                <c:pt idx="22">
                  <c:v>0.998</c:v>
                </c:pt>
                <c:pt idx="23">
                  <c:v>0.998</c:v>
                </c:pt>
              </c:numCache>
            </c:numRef>
          </c:val>
        </c:ser>
        <c:marker val="1"/>
        <c:axId val="93911296"/>
        <c:axId val="93909760"/>
      </c:lineChart>
      <c:dateAx>
        <c:axId val="93902336"/>
        <c:scaling>
          <c:orientation val="minMax"/>
        </c:scaling>
        <c:axPos val="b"/>
        <c:numFmt formatCode="mmm/yy" sourceLinked="1"/>
        <c:tickLblPos val="nextTo"/>
        <c:spPr>
          <a:ln>
            <a:solidFill>
              <a:srgbClr val="A99A6F"/>
            </a:solidFill>
          </a:ln>
        </c:spPr>
        <c:txPr>
          <a:bodyPr/>
          <a:lstStyle/>
          <a:p>
            <a:pPr>
              <a:defRPr sz="750">
                <a:solidFill>
                  <a:sysClr val="windowText" lastClr="000000"/>
                </a:solidFill>
                <a:latin typeface="Trebuchet MS" panose="020B0603020202020204" pitchFamily="34" charset="0"/>
              </a:defRPr>
            </a:pPr>
            <a:endParaRPr lang="hu-HU"/>
          </a:p>
        </c:txPr>
        <c:crossAx val="93903872"/>
        <c:crosses val="autoZero"/>
        <c:auto val="1"/>
        <c:lblOffset val="100"/>
        <c:baseTimeUnit val="months"/>
      </c:dateAx>
      <c:valAx>
        <c:axId val="93903872"/>
        <c:scaling>
          <c:orientation val="minMax"/>
          <c:max val="1"/>
          <c:min val="0.98749999999999949"/>
        </c:scaling>
        <c:axPos val="l"/>
        <c:majorGridlines>
          <c:spPr>
            <a:ln>
              <a:solidFill>
                <a:srgbClr val="A99A6F"/>
              </a:solidFill>
              <a:prstDash val="solid"/>
            </a:ln>
          </c:spPr>
        </c:majorGridlines>
        <c:numFmt formatCode="0.00%" sourceLinked="1"/>
        <c:tickLblPos val="nextTo"/>
        <c:spPr>
          <a:solidFill>
            <a:sysClr val="window" lastClr="FFFFFF"/>
          </a:solidFill>
          <a:ln>
            <a:solidFill>
              <a:srgbClr val="A99A6F"/>
            </a:solidFill>
          </a:ln>
        </c:spPr>
        <c:txPr>
          <a:bodyPr/>
          <a:lstStyle/>
          <a:p>
            <a:pPr>
              <a:defRPr sz="750" b="1">
                <a:solidFill>
                  <a:sysClr val="windowText" lastClr="000000"/>
                </a:solidFill>
                <a:latin typeface="Trebuchet MS" panose="020B0603020202020204" pitchFamily="34" charset="0"/>
              </a:defRPr>
            </a:pPr>
            <a:endParaRPr lang="hu-HU"/>
          </a:p>
        </c:txPr>
        <c:crossAx val="93902336"/>
        <c:crosses val="autoZero"/>
        <c:crossBetween val="between"/>
        <c:majorUnit val="2.5000000000000092E-3"/>
      </c:valAx>
      <c:valAx>
        <c:axId val="93909760"/>
        <c:scaling>
          <c:orientation val="minMax"/>
          <c:max val="1"/>
          <c:min val="0.98749999999999949"/>
        </c:scaling>
        <c:axPos val="r"/>
        <c:numFmt formatCode="0.00%" sourceLinked="0"/>
        <c:tickLblPos val="nextTo"/>
        <c:spPr>
          <a:ln>
            <a:solidFill>
              <a:srgbClr val="A99A6F"/>
            </a:solidFill>
          </a:ln>
        </c:spPr>
        <c:txPr>
          <a:bodyPr/>
          <a:lstStyle/>
          <a:p>
            <a:pPr>
              <a:defRPr sz="750" b="1">
                <a:solidFill>
                  <a:sysClr val="windowText" lastClr="000000"/>
                </a:solidFill>
                <a:latin typeface="Trebuchet MS" panose="020B0603020202020204" pitchFamily="34" charset="0"/>
              </a:defRPr>
            </a:pPr>
            <a:endParaRPr lang="hu-HU"/>
          </a:p>
        </c:txPr>
        <c:crossAx val="93911296"/>
        <c:crosses val="max"/>
        <c:crossBetween val="between"/>
        <c:majorUnit val="2.5000000000000092E-3"/>
      </c:valAx>
      <c:dateAx>
        <c:axId val="93911296"/>
        <c:scaling>
          <c:orientation val="minMax"/>
        </c:scaling>
        <c:axPos val="t"/>
        <c:numFmt formatCode="mmm/yy" sourceLinked="1"/>
        <c:majorTickMark val="none"/>
        <c:tickLblPos val="none"/>
        <c:crossAx val="93909760"/>
        <c:crosses val="max"/>
        <c:auto val="1"/>
        <c:lblOffset val="100"/>
        <c:baseTimeUnit val="months"/>
      </c:dateAx>
    </c:plotArea>
    <c:legend>
      <c:legendPos val="b"/>
      <c:layout>
        <c:manualLayout>
          <c:xMode val="edge"/>
          <c:yMode val="edge"/>
          <c:x val="0.13183550331793634"/>
          <c:y val="0.75463011617328235"/>
          <c:w val="0.82319726149774031"/>
          <c:h val="0.24536988382672306"/>
        </c:manualLayout>
      </c:layout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11977996500437445"/>
          <c:y val="8.3798431948418045E-2"/>
          <c:w val="0.81464492394840826"/>
          <c:h val="0.55389719177740249"/>
        </c:manualLayout>
      </c:layout>
      <c:lineChart>
        <c:grouping val="standard"/>
        <c:ser>
          <c:idx val="2"/>
          <c:order val="0"/>
          <c:tx>
            <c:strRef>
              <c:f>'X:\PEF\Pef-B\_Common\Felvigyázás\Beszámolók\PST_2014-től\2013_beszámoló\VIBER\VIBER_szöveg_2014\[rendelkezésreállás_2013_beszámolóhoz.xlsx]rendelkezésre állás 11-13'!$C$2</c:f>
              <c:strCache>
                <c:ptCount val="1"/>
                <c:pt idx="0">
                  <c:v>2011</c:v>
                </c:pt>
              </c:strCache>
            </c:strRef>
          </c:tx>
          <c:spPr>
            <a:ln w="28575" cmpd="sng">
              <a:solidFill>
                <a:srgbClr val="232157"/>
              </a:solidFill>
              <a:prstDash val="sysDash"/>
            </a:ln>
          </c:spPr>
          <c:marker>
            <c:symbol val="none"/>
          </c:marker>
          <c:cat>
            <c:strRef>
              <c:f>'X:\PEF\Pef-B\_Common\Felvigyázás\Beszámolók\PST_2014-től\2013_beszámoló\VIBER\VIBER_szöveg_2014\[rendelkezésreállás_2013_beszámolóhoz.xlsx]rendelkezésre állás 11-13'!$A$3:$A$14</c:f>
              <c:strCache>
                <c:ptCount val="12"/>
                <c:pt idx="0">
                  <c:v> 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'X:\PEF\Pef-B\_Common\Felvigyázás\Beszámolók\PST_2014-től\2013_beszámoló\VIBER\VIBER_szöveg_2014\[rendelkezésreállás_2013_beszámolóhoz.xlsx]rendelkezésre állás 11-13'!$C$3:$C$14</c:f>
              <c:numCache>
                <c:formatCode>General</c:formatCode>
                <c:ptCount val="12"/>
                <c:pt idx="0">
                  <c:v>100</c:v>
                </c:pt>
                <c:pt idx="1">
                  <c:v>100</c:v>
                </c:pt>
                <c:pt idx="2">
                  <c:v>99.592000000000013</c:v>
                </c:pt>
                <c:pt idx="3">
                  <c:v>99.917000000000257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99.709000000000003</c:v>
                </c:pt>
              </c:numCache>
            </c:numRef>
          </c:val>
        </c:ser>
        <c:ser>
          <c:idx val="0"/>
          <c:order val="1"/>
          <c:tx>
            <c:strRef>
              <c:f>'X:\PEF\Pef-B\_Common\Felvigyázás\Beszámolók\PST_2014-től\2013_beszámoló\VIBER\VIBER_szöveg_2014\[rendelkezésreállás_2013_beszámolóhoz.xlsx]rendelkezésre állás 11-13'!$D$2</c:f>
              <c:strCache>
                <c:ptCount val="1"/>
                <c:pt idx="0">
                  <c:v>2012</c:v>
                </c:pt>
              </c:strCache>
            </c:strRef>
          </c:tx>
          <c:spPr>
            <a:ln>
              <a:solidFill>
                <a:srgbClr val="A99A6F"/>
              </a:solidFill>
            </a:ln>
          </c:spPr>
          <c:marker>
            <c:symbol val="none"/>
          </c:marker>
          <c:cat>
            <c:strRef>
              <c:f>'X:\PEF\Pef-B\_Common\Felvigyázás\Beszámolók\PST_2014-től\2013_beszámoló\VIBER\VIBER_szöveg_2014\[rendelkezésreállás_2013_beszámolóhoz.xlsx]rendelkezésre állás 11-13'!$A$3:$A$14</c:f>
              <c:strCache>
                <c:ptCount val="12"/>
                <c:pt idx="0">
                  <c:v> 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'X:\PEF\Pef-B\_Common\Felvigyázás\Beszámolók\PST_2014-től\2013_beszámoló\VIBER\VIBER_szöveg_2014\[rendelkezésreállás_2013_beszámolóhoz.xlsx]rendelkezésre állás 11-13'!$D$3:$D$14</c:f>
              <c:numCache>
                <c:formatCode>General</c:formatCode>
                <c:ptCount val="12"/>
                <c:pt idx="0">
                  <c:v>99.090999999999994</c:v>
                </c:pt>
                <c:pt idx="1">
                  <c:v>100</c:v>
                </c:pt>
                <c:pt idx="2">
                  <c:v>99.968000000000004</c:v>
                </c:pt>
                <c:pt idx="3">
                  <c:v>99.974999999999994</c:v>
                </c:pt>
                <c:pt idx="4">
                  <c:v>99.492000000000004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99.9</c:v>
                </c:pt>
              </c:numCache>
            </c:numRef>
          </c:val>
        </c:ser>
        <c:marker val="1"/>
        <c:axId val="94744960"/>
        <c:axId val="94746880"/>
      </c:lineChart>
      <c:lineChart>
        <c:grouping val="standard"/>
        <c:ser>
          <c:idx val="3"/>
          <c:order val="2"/>
          <c:tx>
            <c:strRef>
              <c:f>'X:\PEF\Pef-B\_Common\Felvigyázás\Beszámolók\PST_2014-től\2013_beszámoló\VIBER\VIBER_szöveg_2014\[rendelkezésreállás_2013_beszámolóhoz.xlsx]rendelkezésre állás 11-13'!$E$2</c:f>
              <c:strCache>
                <c:ptCount val="1"/>
                <c:pt idx="0">
                  <c:v>2013</c:v>
                </c:pt>
              </c:strCache>
            </c:strRef>
          </c:tx>
          <c:spPr>
            <a:ln w="50800">
              <a:solidFill>
                <a:srgbClr val="DA8E1B"/>
              </a:solidFill>
            </a:ln>
          </c:spPr>
          <c:marker>
            <c:symbol val="circle"/>
            <c:size val="5"/>
            <c:spPr>
              <a:solidFill>
                <a:srgbClr val="A99A6F"/>
              </a:solidFill>
            </c:spPr>
          </c:marker>
          <c:cat>
            <c:strRef>
              <c:f>'X:\PEF\Pef-B\_Common\Felvigyázás\Beszámolók\PST_2014-től\2013_beszámoló\VIBER\VIBER_szöveg_2014\[rendelkezésreállás_2013_beszámolóhoz.xlsx]rendelkezésre állás 11-13'!$A$3:$A$14</c:f>
              <c:strCache>
                <c:ptCount val="12"/>
                <c:pt idx="0">
                  <c:v> január</c:v>
                </c:pt>
                <c:pt idx="1">
                  <c:v>február</c:v>
                </c:pt>
                <c:pt idx="2">
                  <c:v>március</c:v>
                </c:pt>
                <c:pt idx="3">
                  <c:v>április</c:v>
                </c:pt>
                <c:pt idx="4">
                  <c:v>május</c:v>
                </c:pt>
                <c:pt idx="5">
                  <c:v>június</c:v>
                </c:pt>
                <c:pt idx="6">
                  <c:v>július</c:v>
                </c:pt>
                <c:pt idx="7">
                  <c:v>augusztus</c:v>
                </c:pt>
                <c:pt idx="8">
                  <c:v>szeptember</c:v>
                </c:pt>
                <c:pt idx="9">
                  <c:v>október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'X:\PEF\Pef-B\_Common\Felvigyázás\Beszámolók\PST_2014-től\2013_beszámoló\VIBER\VIBER_szöveg_2014\[rendelkezésreállás_2013_beszámolóhoz.xlsx]rendelkezésre állás 11-13'!$E$3:$E$14</c:f>
              <c:numCache>
                <c:formatCode>General</c:formatCode>
                <c:ptCount val="12"/>
                <c:pt idx="0">
                  <c:v>100</c:v>
                </c:pt>
                <c:pt idx="1">
                  <c:v>99.992000000000004</c:v>
                </c:pt>
                <c:pt idx="2">
                  <c:v>100</c:v>
                </c:pt>
                <c:pt idx="3">
                  <c:v>99.983999999999995</c:v>
                </c:pt>
                <c:pt idx="4">
                  <c:v>99.864999999999995</c:v>
                </c:pt>
                <c:pt idx="5">
                  <c:v>99.917000000000257</c:v>
                </c:pt>
                <c:pt idx="6">
                  <c:v>99.812000000000012</c:v>
                </c:pt>
                <c:pt idx="7">
                  <c:v>99.944000000000287</c:v>
                </c:pt>
                <c:pt idx="8">
                  <c:v>99.634999999999991</c:v>
                </c:pt>
                <c:pt idx="9">
                  <c:v>100</c:v>
                </c:pt>
                <c:pt idx="10">
                  <c:v>99.924999999999997</c:v>
                </c:pt>
                <c:pt idx="11">
                  <c:v>100</c:v>
                </c:pt>
              </c:numCache>
            </c:numRef>
          </c:val>
        </c:ser>
        <c:marker val="1"/>
        <c:axId val="94755072"/>
        <c:axId val="94753152"/>
      </c:lineChart>
      <c:catAx>
        <c:axId val="94744960"/>
        <c:scaling>
          <c:orientation val="minMax"/>
        </c:scaling>
        <c:axPos val="b"/>
        <c:tickLblPos val="nextTo"/>
        <c:spPr>
          <a:ln>
            <a:solidFill>
              <a:srgbClr val="A99A6F"/>
            </a:solidFill>
          </a:ln>
        </c:spPr>
        <c:txPr>
          <a:bodyPr rot="-3600000" vert="horz"/>
          <a:lstStyle/>
          <a:p>
            <a:pPr>
              <a:defRPr sz="750" baseline="0">
                <a:solidFill>
                  <a:sysClr val="windowText" lastClr="000000"/>
                </a:solidFill>
                <a:latin typeface="Trebuchet MS" panose="020B0603020202020204" pitchFamily="34" charset="0"/>
              </a:defRPr>
            </a:pPr>
            <a:endParaRPr lang="hu-HU"/>
          </a:p>
        </c:txPr>
        <c:crossAx val="94746880"/>
        <c:crosses val="autoZero"/>
        <c:auto val="1"/>
        <c:lblAlgn val="ctr"/>
        <c:lblOffset val="100"/>
      </c:catAx>
      <c:valAx>
        <c:axId val="94746880"/>
        <c:scaling>
          <c:orientation val="minMax"/>
          <c:max val="100"/>
          <c:min val="99"/>
        </c:scaling>
        <c:axPos val="l"/>
        <c:majorGridlines>
          <c:spPr>
            <a:ln>
              <a:solidFill>
                <a:srgbClr val="A99A6F"/>
              </a:solidFill>
              <a:prstDash val="dash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 sz="750">
                    <a:solidFill>
                      <a:srgbClr val="A99A6F"/>
                    </a:solidFill>
                    <a:latin typeface="Trebuchet MS" panose="020B0603020202020204" pitchFamily="34" charset="0"/>
                  </a:rPr>
                  <a:t>százalék</a:t>
                </a:r>
              </a:p>
            </c:rich>
          </c:tx>
          <c:layout>
            <c:manualLayout>
              <c:xMode val="edge"/>
              <c:yMode val="edge"/>
              <c:x val="3.3591731266149873E-2"/>
              <c:y val="1.3705831255078972E-2"/>
            </c:manualLayout>
          </c:layout>
        </c:title>
        <c:numFmt formatCode="0.00" sourceLinked="0"/>
        <c:tickLblPos val="nextTo"/>
        <c:spPr>
          <a:ln>
            <a:solidFill>
              <a:srgbClr val="A99A6F"/>
            </a:solidFill>
          </a:ln>
        </c:spPr>
        <c:txPr>
          <a:bodyPr/>
          <a:lstStyle/>
          <a:p>
            <a:pPr>
              <a:defRPr sz="750" b="1">
                <a:solidFill>
                  <a:sysClr val="windowText" lastClr="000000"/>
                </a:solidFill>
                <a:latin typeface="Trebuchet MS" panose="020B0603020202020204" pitchFamily="34" charset="0"/>
              </a:defRPr>
            </a:pPr>
            <a:endParaRPr lang="hu-HU"/>
          </a:p>
        </c:txPr>
        <c:crossAx val="94744960"/>
        <c:crosses val="autoZero"/>
        <c:crossBetween val="between"/>
        <c:majorUnit val="0.2"/>
      </c:valAx>
      <c:valAx>
        <c:axId val="94753152"/>
        <c:scaling>
          <c:orientation val="minMax"/>
          <c:max val="100"/>
          <c:min val="99"/>
        </c:scaling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 sz="750">
                    <a:solidFill>
                      <a:srgbClr val="A99A6F"/>
                    </a:solidFill>
                    <a:latin typeface="Trebuchet MS" panose="020B0603020202020204" pitchFamily="34" charset="0"/>
                  </a:rPr>
                  <a:t>százalék</a:t>
                </a:r>
              </a:p>
            </c:rich>
          </c:tx>
          <c:layout>
            <c:manualLayout>
              <c:xMode val="edge"/>
              <c:yMode val="edge"/>
              <c:x val="0.89981912144702847"/>
              <c:y val="8.9608727734655728E-3"/>
            </c:manualLayout>
          </c:layout>
        </c:title>
        <c:numFmt formatCode="0.00" sourceLinked="0"/>
        <c:tickLblPos val="nextTo"/>
        <c:spPr>
          <a:ln>
            <a:solidFill>
              <a:srgbClr val="A99A6F"/>
            </a:solidFill>
          </a:ln>
        </c:spPr>
        <c:txPr>
          <a:bodyPr/>
          <a:lstStyle/>
          <a:p>
            <a:pPr>
              <a:defRPr sz="750" b="1">
                <a:solidFill>
                  <a:sysClr val="windowText" lastClr="000000"/>
                </a:solidFill>
                <a:latin typeface="Trebuchet MS" panose="020B0603020202020204" pitchFamily="34" charset="0"/>
              </a:defRPr>
            </a:pPr>
            <a:endParaRPr lang="hu-HU"/>
          </a:p>
        </c:txPr>
        <c:crossAx val="94755072"/>
        <c:crosses val="max"/>
        <c:crossBetween val="between"/>
        <c:majorUnit val="0.2"/>
      </c:valAx>
      <c:catAx>
        <c:axId val="94755072"/>
        <c:scaling>
          <c:orientation val="minMax"/>
        </c:scaling>
        <c:delete val="1"/>
        <c:axPos val="b"/>
        <c:tickLblPos val="none"/>
        <c:crossAx val="94753152"/>
        <c:crosses val="autoZero"/>
        <c:auto val="1"/>
        <c:lblAlgn val="ctr"/>
        <c:lblOffset val="100"/>
      </c:cat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0782906837511889"/>
          <c:y val="0.83334358351717563"/>
          <c:w val="0.77650291942870564"/>
          <c:h val="8.3596080739018627E-2"/>
        </c:manualLayout>
      </c:layout>
      <c:txPr>
        <a:bodyPr/>
        <a:lstStyle/>
        <a:p>
          <a:pPr>
            <a:defRPr sz="1000">
              <a:solidFill>
                <a:srgbClr val="A99A6F"/>
              </a:solidFill>
              <a:latin typeface="Trebuchet MS" panose="020B0603020202020204" pitchFamily="34" charset="0"/>
            </a:defRPr>
          </a:pPr>
          <a:endParaRPr lang="hu-HU"/>
        </a:p>
      </c:txPr>
    </c:legend>
    <c:plotVisOnly val="1"/>
    <c:dispBlanksAs val="gap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7.0225237229961684E-2"/>
          <c:y val="7.5160385171633773E-2"/>
          <c:w val="0.89112634766808063"/>
          <c:h val="0.57802943322180933"/>
        </c:manualLayout>
      </c:layout>
      <c:lineChart>
        <c:grouping val="standard"/>
        <c:ser>
          <c:idx val="0"/>
          <c:order val="0"/>
          <c:tx>
            <c:strRef>
              <c:f>'P41_havi átl rend állás'!$B$62</c:f>
              <c:strCache>
                <c:ptCount val="1"/>
                <c:pt idx="0">
                  <c:v>Multinet elszámolások</c:v>
                </c:pt>
              </c:strCache>
            </c:strRef>
          </c:tx>
          <c:spPr>
            <a:ln>
              <a:solidFill>
                <a:srgbClr val="A8A8A8"/>
              </a:solidFill>
            </a:ln>
          </c:spPr>
          <c:marker>
            <c:symbol val="none"/>
          </c:marker>
          <c:cat>
            <c:strRef>
              <c:f>'P41_havi átl rend állás'!$C$61:$Z$61</c:f>
              <c:strCache>
                <c:ptCount val="24"/>
                <c:pt idx="0">
                  <c:v>2012. jan.</c:v>
                </c:pt>
                <c:pt idx="1">
                  <c:v>feb.</c:v>
                </c:pt>
                <c:pt idx="2">
                  <c:v>márc.</c:v>
                </c:pt>
                <c:pt idx="3">
                  <c:v>ápr.</c:v>
                </c:pt>
                <c:pt idx="4">
                  <c:v>máj.</c:v>
                </c:pt>
                <c:pt idx="5">
                  <c:v>jún.</c:v>
                </c:pt>
                <c:pt idx="6">
                  <c:v>júl.</c:v>
                </c:pt>
                <c:pt idx="7">
                  <c:v>aug.</c:v>
                </c:pt>
                <c:pt idx="8">
                  <c:v>szept.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  <c:pt idx="12">
                  <c:v>2013. jan.</c:v>
                </c:pt>
                <c:pt idx="13">
                  <c:v>feb.</c:v>
                </c:pt>
                <c:pt idx="14">
                  <c:v>márc.</c:v>
                </c:pt>
                <c:pt idx="15">
                  <c:v>ápr.</c:v>
                </c:pt>
                <c:pt idx="16">
                  <c:v>máj.</c:v>
                </c:pt>
                <c:pt idx="17">
                  <c:v>jún.</c:v>
                </c:pt>
                <c:pt idx="18">
                  <c:v>júl.</c:v>
                </c:pt>
                <c:pt idx="19">
                  <c:v>aug.</c:v>
                </c:pt>
                <c:pt idx="20">
                  <c:v>szept.</c:v>
                </c:pt>
                <c:pt idx="21">
                  <c:v>okt.</c:v>
                </c:pt>
                <c:pt idx="22">
                  <c:v>nov.</c:v>
                </c:pt>
                <c:pt idx="23">
                  <c:v>dec.</c:v>
                </c:pt>
              </c:strCache>
            </c:strRef>
          </c:cat>
          <c:val>
            <c:numRef>
              <c:f>'P41_havi átl rend állás'!$C$62:$Z$62</c:f>
              <c:numCache>
                <c:formatCode>General</c:formatCode>
                <c:ptCount val="2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97.785699999999991</c:v>
                </c:pt>
                <c:pt idx="4">
                  <c:v>99.614523809523803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99.154045454545454</c:v>
                </c:pt>
                <c:pt idx="16">
                  <c:v>99.841285714285704</c:v>
                </c:pt>
                <c:pt idx="17">
                  <c:v>99.94445000000033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99.823227272727252</c:v>
                </c:pt>
                <c:pt idx="22">
                  <c:v>100</c:v>
                </c:pt>
                <c:pt idx="23">
                  <c:v>100</c:v>
                </c:pt>
              </c:numCache>
            </c:numRef>
          </c:val>
        </c:ser>
        <c:ser>
          <c:idx val="4"/>
          <c:order val="3"/>
          <c:tx>
            <c:strRef>
              <c:f>'P41_havi átl rend állás'!$B$65</c:f>
              <c:strCache>
                <c:ptCount val="1"/>
                <c:pt idx="0">
                  <c:v>Derivatív elszámolások garantálása</c:v>
                </c:pt>
              </c:strCache>
            </c:strRef>
          </c:tx>
          <c:spPr>
            <a:ln>
              <a:solidFill>
                <a:srgbClr val="DA8E1B"/>
              </a:solidFill>
              <a:prstDash val="dash"/>
            </a:ln>
          </c:spPr>
          <c:marker>
            <c:symbol val="none"/>
          </c:marker>
          <c:cat>
            <c:strRef>
              <c:f>'P41_havi átl rend állás'!$C$61:$Z$61</c:f>
              <c:strCache>
                <c:ptCount val="24"/>
                <c:pt idx="0">
                  <c:v>2012. jan.</c:v>
                </c:pt>
                <c:pt idx="1">
                  <c:v>feb.</c:v>
                </c:pt>
                <c:pt idx="2">
                  <c:v>márc.</c:v>
                </c:pt>
                <c:pt idx="3">
                  <c:v>ápr.</c:v>
                </c:pt>
                <c:pt idx="4">
                  <c:v>máj.</c:v>
                </c:pt>
                <c:pt idx="5">
                  <c:v>jún.</c:v>
                </c:pt>
                <c:pt idx="6">
                  <c:v>júl.</c:v>
                </c:pt>
                <c:pt idx="7">
                  <c:v>aug.</c:v>
                </c:pt>
                <c:pt idx="8">
                  <c:v>szept.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  <c:pt idx="12">
                  <c:v>2013. jan.</c:v>
                </c:pt>
                <c:pt idx="13">
                  <c:v>feb.</c:v>
                </c:pt>
                <c:pt idx="14">
                  <c:v>márc.</c:v>
                </c:pt>
                <c:pt idx="15">
                  <c:v>ápr.</c:v>
                </c:pt>
                <c:pt idx="16">
                  <c:v>máj.</c:v>
                </c:pt>
                <c:pt idx="17">
                  <c:v>jún.</c:v>
                </c:pt>
                <c:pt idx="18">
                  <c:v>júl.</c:v>
                </c:pt>
                <c:pt idx="19">
                  <c:v>aug.</c:v>
                </c:pt>
                <c:pt idx="20">
                  <c:v>szept.</c:v>
                </c:pt>
                <c:pt idx="21">
                  <c:v>okt.</c:v>
                </c:pt>
                <c:pt idx="22">
                  <c:v>nov.</c:v>
                </c:pt>
                <c:pt idx="23">
                  <c:v>dec.</c:v>
                </c:pt>
              </c:strCache>
            </c:strRef>
          </c:cat>
          <c:val>
            <c:numRef>
              <c:f>'P41_havi átl rend állás'!$C$65:$Z$65</c:f>
              <c:numCache>
                <c:formatCode>General</c:formatCode>
                <c:ptCount val="2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99.863649999999993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</c:numCache>
            </c:numRef>
          </c:val>
        </c:ser>
        <c:ser>
          <c:idx val="1"/>
          <c:order val="4"/>
          <c:tx>
            <c:strRef>
              <c:f>'P41_havi átl rend állás'!$B$66</c:f>
              <c:strCache>
                <c:ptCount val="1"/>
                <c:pt idx="0">
                  <c:v>Gázpiaci elszámolások</c:v>
                </c:pt>
              </c:strCache>
            </c:strRef>
          </c:tx>
          <c:spPr>
            <a:ln>
              <a:solidFill>
                <a:srgbClr val="B80059"/>
              </a:solidFill>
              <a:prstDash val="lgDash"/>
            </a:ln>
          </c:spPr>
          <c:marker>
            <c:symbol val="none"/>
          </c:marker>
          <c:cat>
            <c:strRef>
              <c:f>'P41_havi átl rend állás'!$C$61:$Z$61</c:f>
              <c:strCache>
                <c:ptCount val="24"/>
                <c:pt idx="0">
                  <c:v>2012. jan.</c:v>
                </c:pt>
                <c:pt idx="1">
                  <c:v>feb.</c:v>
                </c:pt>
                <c:pt idx="2">
                  <c:v>márc.</c:v>
                </c:pt>
                <c:pt idx="3">
                  <c:v>ápr.</c:v>
                </c:pt>
                <c:pt idx="4">
                  <c:v>máj.</c:v>
                </c:pt>
                <c:pt idx="5">
                  <c:v>jún.</c:v>
                </c:pt>
                <c:pt idx="6">
                  <c:v>júl.</c:v>
                </c:pt>
                <c:pt idx="7">
                  <c:v>aug.</c:v>
                </c:pt>
                <c:pt idx="8">
                  <c:v>szept.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  <c:pt idx="12">
                  <c:v>2013. jan.</c:v>
                </c:pt>
                <c:pt idx="13">
                  <c:v>feb.</c:v>
                </c:pt>
                <c:pt idx="14">
                  <c:v>márc.</c:v>
                </c:pt>
                <c:pt idx="15">
                  <c:v>ápr.</c:v>
                </c:pt>
                <c:pt idx="16">
                  <c:v>máj.</c:v>
                </c:pt>
                <c:pt idx="17">
                  <c:v>jún.</c:v>
                </c:pt>
                <c:pt idx="18">
                  <c:v>júl.</c:v>
                </c:pt>
                <c:pt idx="19">
                  <c:v>aug.</c:v>
                </c:pt>
                <c:pt idx="20">
                  <c:v>szept.</c:v>
                </c:pt>
                <c:pt idx="21">
                  <c:v>okt.</c:v>
                </c:pt>
                <c:pt idx="22">
                  <c:v>nov.</c:v>
                </c:pt>
                <c:pt idx="23">
                  <c:v>dec.</c:v>
                </c:pt>
              </c:strCache>
            </c:strRef>
          </c:cat>
          <c:val>
            <c:numRef>
              <c:f>'P41_havi átl rend állás'!$C$66:$Z$66</c:f>
              <c:numCache>
                <c:formatCode>General</c:formatCode>
                <c:ptCount val="2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99.242550000000023</c:v>
                </c:pt>
                <c:pt idx="4">
                  <c:v>99.871523809523808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99.558636363635998</c:v>
                </c:pt>
                <c:pt idx="16">
                  <c:v>100</c:v>
                </c:pt>
                <c:pt idx="17">
                  <c:v>100</c:v>
                </c:pt>
                <c:pt idx="18">
                  <c:v>99.987391304347824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</c:numCache>
            </c:numRef>
          </c:val>
        </c:ser>
        <c:marker val="1"/>
        <c:axId val="100208640"/>
        <c:axId val="100210176"/>
      </c:lineChart>
      <c:lineChart>
        <c:grouping val="standard"/>
        <c:ser>
          <c:idx val="3"/>
          <c:order val="1"/>
          <c:tx>
            <c:strRef>
              <c:f>'P41_havi átl rend állás'!$B$63</c:f>
              <c:strCache>
                <c:ptCount val="1"/>
                <c:pt idx="0">
                  <c:v>Multinet elszámolások garantálása</c:v>
                </c:pt>
              </c:strCache>
            </c:strRef>
          </c:tx>
          <c:spPr>
            <a:ln>
              <a:solidFill>
                <a:srgbClr val="A99A6F"/>
              </a:solidFill>
              <a:prstDash val="sysDot"/>
            </a:ln>
          </c:spPr>
          <c:marker>
            <c:symbol val="none"/>
          </c:marker>
          <c:cat>
            <c:strRef>
              <c:f>'P41_havi átl rend állás'!$C$61:$Z$61</c:f>
              <c:strCache>
                <c:ptCount val="24"/>
                <c:pt idx="0">
                  <c:v>2012. jan.</c:v>
                </c:pt>
                <c:pt idx="1">
                  <c:v>feb.</c:v>
                </c:pt>
                <c:pt idx="2">
                  <c:v>márc.</c:v>
                </c:pt>
                <c:pt idx="3">
                  <c:v>ápr.</c:v>
                </c:pt>
                <c:pt idx="4">
                  <c:v>máj.</c:v>
                </c:pt>
                <c:pt idx="5">
                  <c:v>jún.</c:v>
                </c:pt>
                <c:pt idx="6">
                  <c:v>júl.</c:v>
                </c:pt>
                <c:pt idx="7">
                  <c:v>aug.</c:v>
                </c:pt>
                <c:pt idx="8">
                  <c:v>szept.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  <c:pt idx="12">
                  <c:v>2013. jan.</c:v>
                </c:pt>
                <c:pt idx="13">
                  <c:v>feb.</c:v>
                </c:pt>
                <c:pt idx="14">
                  <c:v>márc.</c:v>
                </c:pt>
                <c:pt idx="15">
                  <c:v>ápr.</c:v>
                </c:pt>
                <c:pt idx="16">
                  <c:v>máj.</c:v>
                </c:pt>
                <c:pt idx="17">
                  <c:v>jún.</c:v>
                </c:pt>
                <c:pt idx="18">
                  <c:v>júl.</c:v>
                </c:pt>
                <c:pt idx="19">
                  <c:v>aug.</c:v>
                </c:pt>
                <c:pt idx="20">
                  <c:v>szept.</c:v>
                </c:pt>
                <c:pt idx="21">
                  <c:v>okt.</c:v>
                </c:pt>
                <c:pt idx="22">
                  <c:v>nov.</c:v>
                </c:pt>
                <c:pt idx="23">
                  <c:v>dec.</c:v>
                </c:pt>
              </c:strCache>
            </c:strRef>
          </c:cat>
          <c:val>
            <c:numRef>
              <c:f>'P41_havi átl rend állás'!$C$63:$Z$63</c:f>
              <c:numCache>
                <c:formatCode>General</c:formatCode>
                <c:ptCount val="2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99.154045454545454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</c:numCache>
            </c:numRef>
          </c:val>
        </c:ser>
        <c:ser>
          <c:idx val="2"/>
          <c:order val="2"/>
          <c:tx>
            <c:strRef>
              <c:f>'P41_havi átl rend állás'!$B$64</c:f>
              <c:strCache>
                <c:ptCount val="1"/>
                <c:pt idx="0">
                  <c:v>Derivatív elszámolások</c:v>
                </c:pt>
              </c:strCache>
            </c:strRef>
          </c:tx>
          <c:spPr>
            <a:ln>
              <a:solidFill>
                <a:srgbClr val="644A34"/>
              </a:solidFill>
              <a:prstDash val="sysDash"/>
            </a:ln>
          </c:spPr>
          <c:marker>
            <c:symbol val="none"/>
          </c:marker>
          <c:cat>
            <c:strRef>
              <c:f>'P41_havi átl rend állás'!$C$61:$Z$61</c:f>
              <c:strCache>
                <c:ptCount val="24"/>
                <c:pt idx="0">
                  <c:v>2012. jan.</c:v>
                </c:pt>
                <c:pt idx="1">
                  <c:v>feb.</c:v>
                </c:pt>
                <c:pt idx="2">
                  <c:v>márc.</c:v>
                </c:pt>
                <c:pt idx="3">
                  <c:v>ápr.</c:v>
                </c:pt>
                <c:pt idx="4">
                  <c:v>máj.</c:v>
                </c:pt>
                <c:pt idx="5">
                  <c:v>jún.</c:v>
                </c:pt>
                <c:pt idx="6">
                  <c:v>júl.</c:v>
                </c:pt>
                <c:pt idx="7">
                  <c:v>aug.</c:v>
                </c:pt>
                <c:pt idx="8">
                  <c:v>szept.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  <c:pt idx="12">
                  <c:v>2013. jan.</c:v>
                </c:pt>
                <c:pt idx="13">
                  <c:v>feb.</c:v>
                </c:pt>
                <c:pt idx="14">
                  <c:v>márc.</c:v>
                </c:pt>
                <c:pt idx="15">
                  <c:v>ápr.</c:v>
                </c:pt>
                <c:pt idx="16">
                  <c:v>máj.</c:v>
                </c:pt>
                <c:pt idx="17">
                  <c:v>jún.</c:v>
                </c:pt>
                <c:pt idx="18">
                  <c:v>júl.</c:v>
                </c:pt>
                <c:pt idx="19">
                  <c:v>aug.</c:v>
                </c:pt>
                <c:pt idx="20">
                  <c:v>szept.</c:v>
                </c:pt>
                <c:pt idx="21">
                  <c:v>okt.</c:v>
                </c:pt>
                <c:pt idx="22">
                  <c:v>nov.</c:v>
                </c:pt>
                <c:pt idx="23">
                  <c:v>dec.</c:v>
                </c:pt>
              </c:strCache>
            </c:strRef>
          </c:cat>
          <c:val>
            <c:numRef>
              <c:f>'P41_havi átl rend állás'!$C$64:$Z$64</c:f>
              <c:numCache>
                <c:formatCode>General</c:formatCode>
                <c:ptCount val="2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 formatCode="0.000">
                  <c:v>99.875782608695218</c:v>
                </c:pt>
                <c:pt idx="13" formatCode="0.000">
                  <c:v>100</c:v>
                </c:pt>
                <c:pt idx="14" formatCode="0.000">
                  <c:v>99.971700000000013</c:v>
                </c:pt>
                <c:pt idx="15" formatCode="0.000">
                  <c:v>100</c:v>
                </c:pt>
                <c:pt idx="16" formatCode="0.000">
                  <c:v>100</c:v>
                </c:pt>
                <c:pt idx="17" formatCode="0.000">
                  <c:v>99.818200000000004</c:v>
                </c:pt>
                <c:pt idx="18" formatCode="0.000">
                  <c:v>100</c:v>
                </c:pt>
                <c:pt idx="19" formatCode="0.000">
                  <c:v>100</c:v>
                </c:pt>
                <c:pt idx="20" formatCode="0.000">
                  <c:v>100</c:v>
                </c:pt>
                <c:pt idx="21" formatCode="0.000">
                  <c:v>99.380181818181228</c:v>
                </c:pt>
                <c:pt idx="22" formatCode="0.000">
                  <c:v>100</c:v>
                </c:pt>
                <c:pt idx="23" formatCode="0.000">
                  <c:v>100</c:v>
                </c:pt>
              </c:numCache>
            </c:numRef>
          </c:val>
        </c:ser>
        <c:ser>
          <c:idx val="5"/>
          <c:order val="5"/>
          <c:tx>
            <c:strRef>
              <c:f>'P41_havi átl rend állás'!$B$67</c:f>
              <c:strCache>
                <c:ptCount val="1"/>
                <c:pt idx="0">
                  <c:v>Gázpiaci elszámolások garantálása</c:v>
                </c:pt>
              </c:strCache>
            </c:strRef>
          </c:tx>
          <c:spPr>
            <a:ln>
              <a:solidFill>
                <a:srgbClr val="232157"/>
              </a:solidFill>
              <a:prstDash val="solid"/>
            </a:ln>
          </c:spPr>
          <c:marker>
            <c:symbol val="none"/>
          </c:marker>
          <c:cat>
            <c:strRef>
              <c:f>'P41_havi átl rend állás'!$C$61:$Z$61</c:f>
              <c:strCache>
                <c:ptCount val="24"/>
                <c:pt idx="0">
                  <c:v>2012. jan.</c:v>
                </c:pt>
                <c:pt idx="1">
                  <c:v>feb.</c:v>
                </c:pt>
                <c:pt idx="2">
                  <c:v>márc.</c:v>
                </c:pt>
                <c:pt idx="3">
                  <c:v>ápr.</c:v>
                </c:pt>
                <c:pt idx="4">
                  <c:v>máj.</c:v>
                </c:pt>
                <c:pt idx="5">
                  <c:v>jún.</c:v>
                </c:pt>
                <c:pt idx="6">
                  <c:v>júl.</c:v>
                </c:pt>
                <c:pt idx="7">
                  <c:v>aug.</c:v>
                </c:pt>
                <c:pt idx="8">
                  <c:v>szept.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  <c:pt idx="12">
                  <c:v>2013. jan.</c:v>
                </c:pt>
                <c:pt idx="13">
                  <c:v>feb.</c:v>
                </c:pt>
                <c:pt idx="14">
                  <c:v>márc.</c:v>
                </c:pt>
                <c:pt idx="15">
                  <c:v>ápr.</c:v>
                </c:pt>
                <c:pt idx="16">
                  <c:v>máj.</c:v>
                </c:pt>
                <c:pt idx="17">
                  <c:v>jún.</c:v>
                </c:pt>
                <c:pt idx="18">
                  <c:v>júl.</c:v>
                </c:pt>
                <c:pt idx="19">
                  <c:v>aug.</c:v>
                </c:pt>
                <c:pt idx="20">
                  <c:v>szept.</c:v>
                </c:pt>
                <c:pt idx="21">
                  <c:v>okt.</c:v>
                </c:pt>
                <c:pt idx="22">
                  <c:v>nov.</c:v>
                </c:pt>
                <c:pt idx="23">
                  <c:v>dec.</c:v>
                </c:pt>
              </c:strCache>
            </c:strRef>
          </c:cat>
          <c:val>
            <c:numRef>
              <c:f>'P41_havi átl rend állás'!$C$67:$Z$67</c:f>
              <c:numCache>
                <c:formatCode>General</c:formatCode>
                <c:ptCount val="2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99.284750000000003</c:v>
                </c:pt>
                <c:pt idx="4">
                  <c:v>99.887571428571349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99.558636363635998</c:v>
                </c:pt>
                <c:pt idx="16">
                  <c:v>100</c:v>
                </c:pt>
                <c:pt idx="17">
                  <c:v>100</c:v>
                </c:pt>
                <c:pt idx="18">
                  <c:v>99.987391304347824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</c:numCache>
            </c:numRef>
          </c:val>
        </c:ser>
        <c:ser>
          <c:idx val="6"/>
          <c:order val="6"/>
          <c:tx>
            <c:strRef>
              <c:f>'P41_havi átl rend állás'!$B$68</c:f>
              <c:strCache>
                <c:ptCount val="1"/>
                <c:pt idx="0">
                  <c:v>Energiapiaci elszámolások</c:v>
                </c:pt>
              </c:strCache>
            </c:strRef>
          </c:tx>
          <c:spPr>
            <a:ln>
              <a:solidFill>
                <a:srgbClr val="905699"/>
              </a:solidFill>
              <a:prstDash val="lgDashDotDot"/>
            </a:ln>
          </c:spPr>
          <c:marker>
            <c:symbol val="none"/>
          </c:marker>
          <c:cat>
            <c:strRef>
              <c:f>'P41_havi átl rend állás'!$C$61:$Z$61</c:f>
              <c:strCache>
                <c:ptCount val="24"/>
                <c:pt idx="0">
                  <c:v>2012. jan.</c:v>
                </c:pt>
                <c:pt idx="1">
                  <c:v>feb.</c:v>
                </c:pt>
                <c:pt idx="2">
                  <c:v>márc.</c:v>
                </c:pt>
                <c:pt idx="3">
                  <c:v>ápr.</c:v>
                </c:pt>
                <c:pt idx="4">
                  <c:v>máj.</c:v>
                </c:pt>
                <c:pt idx="5">
                  <c:v>jún.</c:v>
                </c:pt>
                <c:pt idx="6">
                  <c:v>júl.</c:v>
                </c:pt>
                <c:pt idx="7">
                  <c:v>aug.</c:v>
                </c:pt>
                <c:pt idx="8">
                  <c:v>szept.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  <c:pt idx="12">
                  <c:v>2013. jan.</c:v>
                </c:pt>
                <c:pt idx="13">
                  <c:v>feb.</c:v>
                </c:pt>
                <c:pt idx="14">
                  <c:v>márc.</c:v>
                </c:pt>
                <c:pt idx="15">
                  <c:v>ápr.</c:v>
                </c:pt>
                <c:pt idx="16">
                  <c:v>máj.</c:v>
                </c:pt>
                <c:pt idx="17">
                  <c:v>jún.</c:v>
                </c:pt>
                <c:pt idx="18">
                  <c:v>júl.</c:v>
                </c:pt>
                <c:pt idx="19">
                  <c:v>aug.</c:v>
                </c:pt>
                <c:pt idx="20">
                  <c:v>szept.</c:v>
                </c:pt>
                <c:pt idx="21">
                  <c:v>okt.</c:v>
                </c:pt>
                <c:pt idx="22">
                  <c:v>nov.</c:v>
                </c:pt>
                <c:pt idx="23">
                  <c:v>dec.</c:v>
                </c:pt>
              </c:strCache>
            </c:strRef>
          </c:cat>
          <c:val>
            <c:numRef>
              <c:f>'P41_havi átl rend állás'!$C$68:$Z$68</c:f>
              <c:numCache>
                <c:formatCode>General</c:formatCode>
                <c:ptCount val="2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99.558636363635998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</c:numCache>
            </c:numRef>
          </c:val>
        </c:ser>
        <c:ser>
          <c:idx val="7"/>
          <c:order val="7"/>
          <c:tx>
            <c:strRef>
              <c:f>'P41_havi átl rend állás'!$B$69</c:f>
              <c:strCache>
                <c:ptCount val="1"/>
                <c:pt idx="0">
                  <c:v>Energiapiaci elszámolások garantálása</c:v>
                </c:pt>
              </c:strCache>
            </c:strRef>
          </c:tx>
          <c:spPr>
            <a:ln>
              <a:solidFill>
                <a:srgbClr val="78A3D5"/>
              </a:solidFill>
              <a:prstDash val="dashDot"/>
            </a:ln>
          </c:spPr>
          <c:marker>
            <c:symbol val="none"/>
          </c:marker>
          <c:cat>
            <c:strRef>
              <c:f>'P41_havi átl rend állás'!$C$61:$Z$61</c:f>
              <c:strCache>
                <c:ptCount val="24"/>
                <c:pt idx="0">
                  <c:v>2012. jan.</c:v>
                </c:pt>
                <c:pt idx="1">
                  <c:v>feb.</c:v>
                </c:pt>
                <c:pt idx="2">
                  <c:v>márc.</c:v>
                </c:pt>
                <c:pt idx="3">
                  <c:v>ápr.</c:v>
                </c:pt>
                <c:pt idx="4">
                  <c:v>máj.</c:v>
                </c:pt>
                <c:pt idx="5">
                  <c:v>jún.</c:v>
                </c:pt>
                <c:pt idx="6">
                  <c:v>júl.</c:v>
                </c:pt>
                <c:pt idx="7">
                  <c:v>aug.</c:v>
                </c:pt>
                <c:pt idx="8">
                  <c:v>szept.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  <c:pt idx="12">
                  <c:v>2013. jan.</c:v>
                </c:pt>
                <c:pt idx="13">
                  <c:v>feb.</c:v>
                </c:pt>
                <c:pt idx="14">
                  <c:v>márc.</c:v>
                </c:pt>
                <c:pt idx="15">
                  <c:v>ápr.</c:v>
                </c:pt>
                <c:pt idx="16">
                  <c:v>máj.</c:v>
                </c:pt>
                <c:pt idx="17">
                  <c:v>jún.</c:v>
                </c:pt>
                <c:pt idx="18">
                  <c:v>júl.</c:v>
                </c:pt>
                <c:pt idx="19">
                  <c:v>aug.</c:v>
                </c:pt>
                <c:pt idx="20">
                  <c:v>szept.</c:v>
                </c:pt>
                <c:pt idx="21">
                  <c:v>okt.</c:v>
                </c:pt>
                <c:pt idx="22">
                  <c:v>nov.</c:v>
                </c:pt>
                <c:pt idx="23">
                  <c:v>dec.</c:v>
                </c:pt>
              </c:strCache>
            </c:strRef>
          </c:cat>
          <c:val>
            <c:numRef>
              <c:f>'P41_havi átl rend állás'!$C$69:$Z$69</c:f>
              <c:numCache>
                <c:formatCode>General</c:formatCode>
                <c:ptCount val="2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97.969681818181499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</c:numCache>
            </c:numRef>
          </c:val>
        </c:ser>
        <c:marker val="1"/>
        <c:axId val="100212096"/>
        <c:axId val="100217984"/>
      </c:lineChart>
      <c:catAx>
        <c:axId val="100208640"/>
        <c:scaling>
          <c:orientation val="minMax"/>
        </c:scaling>
        <c:axPos val="b"/>
        <c:numFmt formatCode="General" sourceLinked="1"/>
        <c:majorTickMark val="cross"/>
        <c:tickLblPos val="nextTo"/>
        <c:txPr>
          <a:bodyPr rot="-540000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hu-HU"/>
          </a:p>
        </c:txPr>
        <c:crossAx val="100210176"/>
        <c:crossesAt val="82"/>
        <c:lblAlgn val="ctr"/>
        <c:lblOffset val="100"/>
        <c:tickLblSkip val="1"/>
        <c:tickMarkSkip val="1"/>
      </c:catAx>
      <c:valAx>
        <c:axId val="100210176"/>
        <c:scaling>
          <c:orientation val="minMax"/>
          <c:max val="100"/>
          <c:min val="97"/>
        </c:scaling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hu-HU"/>
                  <a:t>%</a:t>
                </a:r>
              </a:p>
            </c:rich>
          </c:tx>
          <c:layout>
            <c:manualLayout>
              <c:xMode val="edge"/>
              <c:yMode val="edge"/>
              <c:x val="4.7151813715593252E-2"/>
              <c:y val="1.0239269541856718E-2"/>
            </c:manualLayout>
          </c:layout>
        </c:title>
        <c:numFmt formatCode="#,##0.0" sourceLinked="0"/>
        <c:majorTickMark val="cross"/>
        <c:tickLblPos val="nextTo"/>
        <c:spPr>
          <a:ln>
            <a:solidFill>
              <a:schemeClr val="bg1">
                <a:lumMod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hu-HU"/>
          </a:p>
        </c:txPr>
        <c:crossAx val="100208640"/>
        <c:crosses val="autoZero"/>
        <c:crossBetween val="between"/>
        <c:majorUnit val="1"/>
        <c:minorUnit val="0.5"/>
      </c:valAx>
      <c:catAx>
        <c:axId val="100212096"/>
        <c:scaling>
          <c:orientation val="minMax"/>
        </c:scaling>
        <c:delete val="1"/>
        <c:axPos val="b"/>
        <c:tickLblPos val="none"/>
        <c:crossAx val="100217984"/>
        <c:crossesAt val="82"/>
        <c:lblAlgn val="ctr"/>
        <c:lblOffset val="100"/>
      </c:catAx>
      <c:valAx>
        <c:axId val="100217984"/>
        <c:scaling>
          <c:orientation val="minMax"/>
          <c:max val="100"/>
          <c:min val="90"/>
        </c:scaling>
        <c:delete val="1"/>
        <c:axPos val="r"/>
        <c:numFmt formatCode="General" sourceLinked="1"/>
        <c:tickLblPos val="none"/>
        <c:crossAx val="100212096"/>
        <c:crosses val="max"/>
        <c:crossBetween val="between"/>
        <c:majorUnit val="1"/>
        <c:minorUnit val="0.5"/>
      </c:valAx>
      <c:spPr>
        <a:ln>
          <a:solidFill>
            <a:sysClr val="window" lastClr="FFFFFF">
              <a:lumMod val="50000"/>
            </a:sysClr>
          </a:solidFill>
        </a:ln>
      </c:spPr>
    </c:plotArea>
    <c:legend>
      <c:legendPos val="b"/>
      <c:layout>
        <c:manualLayout>
          <c:xMode val="edge"/>
          <c:yMode val="edge"/>
          <c:x val="1.194061511541835E-2"/>
          <c:y val="0.83431373276142651"/>
          <c:w val="0.96313754626825498"/>
          <c:h val="0.13682427059254954"/>
        </c:manualLayout>
      </c:layout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hu-HU"/>
        </a:p>
      </c:txPr>
    </c:legend>
    <c:plotVisOnly val="1"/>
    <c:dispBlanksAs val="gap"/>
  </c:chart>
  <c:spPr>
    <a:noFill/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hu-H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>
        <c:manualLayout>
          <c:layoutTarget val="inner"/>
          <c:xMode val="edge"/>
          <c:yMode val="edge"/>
          <c:x val="9.5839826098676403E-2"/>
          <c:y val="7.6031407707647783E-2"/>
          <c:w val="0.81992279721819228"/>
          <c:h val="0.47741938929862637"/>
        </c:manualLayout>
      </c:layout>
      <c:lineChart>
        <c:grouping val="standard"/>
        <c:ser>
          <c:idx val="0"/>
          <c:order val="0"/>
          <c:tx>
            <c:v>bankrendszer szinten zárolt fedezetek értéke</c:v>
          </c:tx>
          <c:spPr>
            <a:ln>
              <a:solidFill>
                <a:srgbClr val="DA8E1B"/>
              </a:solidFill>
            </a:ln>
          </c:spPr>
          <c:marker>
            <c:symbol val="none"/>
          </c:marker>
          <c:cat>
            <c:numRef>
              <c:f>táblázat!$A$2:$A$247</c:f>
              <c:numCache>
                <c:formatCode>yyyy/mm/dd</c:formatCode>
                <c:ptCount val="246"/>
                <c:pt idx="0">
                  <c:v>41278</c:v>
                </c:pt>
                <c:pt idx="1">
                  <c:v>41281</c:v>
                </c:pt>
                <c:pt idx="2">
                  <c:v>41282</c:v>
                </c:pt>
                <c:pt idx="3">
                  <c:v>41283</c:v>
                </c:pt>
                <c:pt idx="4">
                  <c:v>41284</c:v>
                </c:pt>
                <c:pt idx="5">
                  <c:v>41285</c:v>
                </c:pt>
                <c:pt idx="6">
                  <c:v>41288</c:v>
                </c:pt>
                <c:pt idx="7">
                  <c:v>41289</c:v>
                </c:pt>
                <c:pt idx="8">
                  <c:v>41290</c:v>
                </c:pt>
                <c:pt idx="9">
                  <c:v>41291</c:v>
                </c:pt>
                <c:pt idx="10">
                  <c:v>41292</c:v>
                </c:pt>
                <c:pt idx="11">
                  <c:v>41295</c:v>
                </c:pt>
                <c:pt idx="12">
                  <c:v>41296</c:v>
                </c:pt>
                <c:pt idx="13">
                  <c:v>41297</c:v>
                </c:pt>
                <c:pt idx="14">
                  <c:v>41298</c:v>
                </c:pt>
                <c:pt idx="15">
                  <c:v>41299</c:v>
                </c:pt>
                <c:pt idx="16">
                  <c:v>41302</c:v>
                </c:pt>
                <c:pt idx="17">
                  <c:v>41303</c:v>
                </c:pt>
                <c:pt idx="18">
                  <c:v>41304</c:v>
                </c:pt>
                <c:pt idx="19">
                  <c:v>41305</c:v>
                </c:pt>
                <c:pt idx="20">
                  <c:v>41306</c:v>
                </c:pt>
                <c:pt idx="21">
                  <c:v>41309</c:v>
                </c:pt>
                <c:pt idx="22">
                  <c:v>41310</c:v>
                </c:pt>
                <c:pt idx="23">
                  <c:v>41311</c:v>
                </c:pt>
                <c:pt idx="24">
                  <c:v>41312</c:v>
                </c:pt>
                <c:pt idx="25">
                  <c:v>41313</c:v>
                </c:pt>
                <c:pt idx="26">
                  <c:v>41316</c:v>
                </c:pt>
                <c:pt idx="27">
                  <c:v>41317</c:v>
                </c:pt>
                <c:pt idx="28">
                  <c:v>41318</c:v>
                </c:pt>
                <c:pt idx="29">
                  <c:v>41320</c:v>
                </c:pt>
                <c:pt idx="30">
                  <c:v>41323</c:v>
                </c:pt>
                <c:pt idx="31">
                  <c:v>41324</c:v>
                </c:pt>
                <c:pt idx="32">
                  <c:v>41325</c:v>
                </c:pt>
                <c:pt idx="33">
                  <c:v>41326</c:v>
                </c:pt>
                <c:pt idx="34">
                  <c:v>41327</c:v>
                </c:pt>
                <c:pt idx="35">
                  <c:v>41330</c:v>
                </c:pt>
                <c:pt idx="36">
                  <c:v>41331</c:v>
                </c:pt>
                <c:pt idx="37">
                  <c:v>41332</c:v>
                </c:pt>
                <c:pt idx="38">
                  <c:v>41333</c:v>
                </c:pt>
                <c:pt idx="39">
                  <c:v>41334</c:v>
                </c:pt>
                <c:pt idx="40">
                  <c:v>41337</c:v>
                </c:pt>
                <c:pt idx="41">
                  <c:v>41338</c:v>
                </c:pt>
                <c:pt idx="42">
                  <c:v>41339</c:v>
                </c:pt>
                <c:pt idx="43">
                  <c:v>41340</c:v>
                </c:pt>
                <c:pt idx="44">
                  <c:v>41341</c:v>
                </c:pt>
                <c:pt idx="45">
                  <c:v>41344</c:v>
                </c:pt>
                <c:pt idx="46">
                  <c:v>41345</c:v>
                </c:pt>
                <c:pt idx="47">
                  <c:v>41346</c:v>
                </c:pt>
                <c:pt idx="48">
                  <c:v>41347</c:v>
                </c:pt>
                <c:pt idx="49">
                  <c:v>41351</c:v>
                </c:pt>
                <c:pt idx="50">
                  <c:v>41352</c:v>
                </c:pt>
                <c:pt idx="51">
                  <c:v>41353</c:v>
                </c:pt>
                <c:pt idx="52">
                  <c:v>41354</c:v>
                </c:pt>
                <c:pt idx="53">
                  <c:v>41355</c:v>
                </c:pt>
                <c:pt idx="54">
                  <c:v>41358</c:v>
                </c:pt>
                <c:pt idx="55">
                  <c:v>41359</c:v>
                </c:pt>
                <c:pt idx="56">
                  <c:v>41360</c:v>
                </c:pt>
                <c:pt idx="57">
                  <c:v>41361</c:v>
                </c:pt>
                <c:pt idx="58">
                  <c:v>41362</c:v>
                </c:pt>
                <c:pt idx="59">
                  <c:v>41366</c:v>
                </c:pt>
                <c:pt idx="60">
                  <c:v>41367</c:v>
                </c:pt>
                <c:pt idx="61">
                  <c:v>41368</c:v>
                </c:pt>
                <c:pt idx="62">
                  <c:v>41369</c:v>
                </c:pt>
                <c:pt idx="63">
                  <c:v>41372</c:v>
                </c:pt>
                <c:pt idx="64">
                  <c:v>41373</c:v>
                </c:pt>
                <c:pt idx="65">
                  <c:v>41374</c:v>
                </c:pt>
                <c:pt idx="66">
                  <c:v>41375</c:v>
                </c:pt>
                <c:pt idx="67">
                  <c:v>41376</c:v>
                </c:pt>
                <c:pt idx="68">
                  <c:v>41379</c:v>
                </c:pt>
                <c:pt idx="69">
                  <c:v>41380</c:v>
                </c:pt>
                <c:pt idx="70">
                  <c:v>41381</c:v>
                </c:pt>
                <c:pt idx="71">
                  <c:v>41382</c:v>
                </c:pt>
                <c:pt idx="72">
                  <c:v>41383</c:v>
                </c:pt>
                <c:pt idx="73">
                  <c:v>41386</c:v>
                </c:pt>
                <c:pt idx="74">
                  <c:v>41387</c:v>
                </c:pt>
                <c:pt idx="75">
                  <c:v>41388</c:v>
                </c:pt>
                <c:pt idx="76">
                  <c:v>41389</c:v>
                </c:pt>
                <c:pt idx="77">
                  <c:v>41390</c:v>
                </c:pt>
                <c:pt idx="78">
                  <c:v>41393</c:v>
                </c:pt>
                <c:pt idx="79">
                  <c:v>41394</c:v>
                </c:pt>
                <c:pt idx="80">
                  <c:v>41396</c:v>
                </c:pt>
                <c:pt idx="81">
                  <c:v>41397</c:v>
                </c:pt>
                <c:pt idx="82">
                  <c:v>41400</c:v>
                </c:pt>
                <c:pt idx="83">
                  <c:v>41401</c:v>
                </c:pt>
                <c:pt idx="84">
                  <c:v>41402</c:v>
                </c:pt>
                <c:pt idx="85">
                  <c:v>41403</c:v>
                </c:pt>
                <c:pt idx="86">
                  <c:v>41404</c:v>
                </c:pt>
                <c:pt idx="87">
                  <c:v>41407</c:v>
                </c:pt>
                <c:pt idx="88">
                  <c:v>41408</c:v>
                </c:pt>
                <c:pt idx="89">
                  <c:v>41409</c:v>
                </c:pt>
                <c:pt idx="90">
                  <c:v>41410</c:v>
                </c:pt>
                <c:pt idx="91">
                  <c:v>41411</c:v>
                </c:pt>
                <c:pt idx="92">
                  <c:v>41415</c:v>
                </c:pt>
                <c:pt idx="93">
                  <c:v>41416</c:v>
                </c:pt>
                <c:pt idx="94">
                  <c:v>41417</c:v>
                </c:pt>
                <c:pt idx="95">
                  <c:v>41418</c:v>
                </c:pt>
                <c:pt idx="96">
                  <c:v>41421</c:v>
                </c:pt>
                <c:pt idx="97">
                  <c:v>41422</c:v>
                </c:pt>
                <c:pt idx="98">
                  <c:v>41423</c:v>
                </c:pt>
                <c:pt idx="99">
                  <c:v>41424</c:v>
                </c:pt>
                <c:pt idx="100">
                  <c:v>41425</c:v>
                </c:pt>
                <c:pt idx="101">
                  <c:v>41428</c:v>
                </c:pt>
                <c:pt idx="102">
                  <c:v>41429</c:v>
                </c:pt>
                <c:pt idx="103">
                  <c:v>41430</c:v>
                </c:pt>
                <c:pt idx="104">
                  <c:v>41431</c:v>
                </c:pt>
                <c:pt idx="105">
                  <c:v>41432</c:v>
                </c:pt>
                <c:pt idx="106">
                  <c:v>41435</c:v>
                </c:pt>
                <c:pt idx="107">
                  <c:v>41436</c:v>
                </c:pt>
                <c:pt idx="108">
                  <c:v>41437</c:v>
                </c:pt>
                <c:pt idx="109">
                  <c:v>41438</c:v>
                </c:pt>
                <c:pt idx="110">
                  <c:v>41439</c:v>
                </c:pt>
                <c:pt idx="111">
                  <c:v>41442</c:v>
                </c:pt>
                <c:pt idx="112">
                  <c:v>41443</c:v>
                </c:pt>
                <c:pt idx="113">
                  <c:v>41444</c:v>
                </c:pt>
                <c:pt idx="114">
                  <c:v>41445</c:v>
                </c:pt>
                <c:pt idx="115">
                  <c:v>41446</c:v>
                </c:pt>
                <c:pt idx="116">
                  <c:v>41449</c:v>
                </c:pt>
                <c:pt idx="117">
                  <c:v>41450</c:v>
                </c:pt>
                <c:pt idx="118">
                  <c:v>41451</c:v>
                </c:pt>
                <c:pt idx="119">
                  <c:v>41452</c:v>
                </c:pt>
                <c:pt idx="120">
                  <c:v>41453</c:v>
                </c:pt>
                <c:pt idx="121">
                  <c:v>41456</c:v>
                </c:pt>
                <c:pt idx="122">
                  <c:v>41457</c:v>
                </c:pt>
                <c:pt idx="123">
                  <c:v>41458</c:v>
                </c:pt>
                <c:pt idx="124">
                  <c:v>41459</c:v>
                </c:pt>
                <c:pt idx="125">
                  <c:v>41460</c:v>
                </c:pt>
                <c:pt idx="126">
                  <c:v>41463</c:v>
                </c:pt>
                <c:pt idx="127">
                  <c:v>41464</c:v>
                </c:pt>
                <c:pt idx="128">
                  <c:v>41465</c:v>
                </c:pt>
                <c:pt idx="129">
                  <c:v>41466</c:v>
                </c:pt>
                <c:pt idx="130">
                  <c:v>41467</c:v>
                </c:pt>
                <c:pt idx="131">
                  <c:v>41470</c:v>
                </c:pt>
                <c:pt idx="132">
                  <c:v>41471</c:v>
                </c:pt>
                <c:pt idx="133">
                  <c:v>41472</c:v>
                </c:pt>
                <c:pt idx="134">
                  <c:v>41473</c:v>
                </c:pt>
                <c:pt idx="135">
                  <c:v>41474</c:v>
                </c:pt>
                <c:pt idx="136">
                  <c:v>41477</c:v>
                </c:pt>
                <c:pt idx="137">
                  <c:v>41478</c:v>
                </c:pt>
                <c:pt idx="138">
                  <c:v>41479</c:v>
                </c:pt>
                <c:pt idx="139">
                  <c:v>41480</c:v>
                </c:pt>
                <c:pt idx="140">
                  <c:v>41481</c:v>
                </c:pt>
                <c:pt idx="141">
                  <c:v>41484</c:v>
                </c:pt>
                <c:pt idx="142">
                  <c:v>41485</c:v>
                </c:pt>
                <c:pt idx="143">
                  <c:v>41486</c:v>
                </c:pt>
                <c:pt idx="144">
                  <c:v>41487</c:v>
                </c:pt>
                <c:pt idx="145">
                  <c:v>41488</c:v>
                </c:pt>
                <c:pt idx="146">
                  <c:v>41491</c:v>
                </c:pt>
                <c:pt idx="147">
                  <c:v>41492</c:v>
                </c:pt>
                <c:pt idx="148">
                  <c:v>41493</c:v>
                </c:pt>
                <c:pt idx="149">
                  <c:v>41494</c:v>
                </c:pt>
                <c:pt idx="150">
                  <c:v>41495</c:v>
                </c:pt>
                <c:pt idx="151">
                  <c:v>41498</c:v>
                </c:pt>
                <c:pt idx="152">
                  <c:v>41499</c:v>
                </c:pt>
                <c:pt idx="153">
                  <c:v>41500</c:v>
                </c:pt>
                <c:pt idx="154">
                  <c:v>41501</c:v>
                </c:pt>
                <c:pt idx="155">
                  <c:v>41502</c:v>
                </c:pt>
                <c:pt idx="156">
                  <c:v>41507</c:v>
                </c:pt>
                <c:pt idx="157">
                  <c:v>41508</c:v>
                </c:pt>
                <c:pt idx="158">
                  <c:v>41509</c:v>
                </c:pt>
                <c:pt idx="159">
                  <c:v>41510</c:v>
                </c:pt>
                <c:pt idx="160">
                  <c:v>41512</c:v>
                </c:pt>
                <c:pt idx="161">
                  <c:v>41513</c:v>
                </c:pt>
                <c:pt idx="162">
                  <c:v>41514</c:v>
                </c:pt>
                <c:pt idx="163">
                  <c:v>41515</c:v>
                </c:pt>
                <c:pt idx="164">
                  <c:v>41516</c:v>
                </c:pt>
                <c:pt idx="165">
                  <c:v>41519</c:v>
                </c:pt>
                <c:pt idx="166">
                  <c:v>41520</c:v>
                </c:pt>
                <c:pt idx="167">
                  <c:v>41521</c:v>
                </c:pt>
                <c:pt idx="168">
                  <c:v>41522</c:v>
                </c:pt>
                <c:pt idx="169">
                  <c:v>41523</c:v>
                </c:pt>
                <c:pt idx="170">
                  <c:v>41526</c:v>
                </c:pt>
                <c:pt idx="171">
                  <c:v>41527</c:v>
                </c:pt>
                <c:pt idx="172">
                  <c:v>41528</c:v>
                </c:pt>
                <c:pt idx="173">
                  <c:v>41529</c:v>
                </c:pt>
                <c:pt idx="174">
                  <c:v>41530</c:v>
                </c:pt>
                <c:pt idx="175">
                  <c:v>41533</c:v>
                </c:pt>
                <c:pt idx="176">
                  <c:v>41534</c:v>
                </c:pt>
                <c:pt idx="177">
                  <c:v>41535</c:v>
                </c:pt>
                <c:pt idx="178">
                  <c:v>41536</c:v>
                </c:pt>
                <c:pt idx="179">
                  <c:v>41537</c:v>
                </c:pt>
                <c:pt idx="180">
                  <c:v>41540</c:v>
                </c:pt>
                <c:pt idx="181">
                  <c:v>41541</c:v>
                </c:pt>
                <c:pt idx="182">
                  <c:v>41542</c:v>
                </c:pt>
                <c:pt idx="183">
                  <c:v>41543</c:v>
                </c:pt>
                <c:pt idx="184">
                  <c:v>41544</c:v>
                </c:pt>
                <c:pt idx="185">
                  <c:v>41547</c:v>
                </c:pt>
                <c:pt idx="186">
                  <c:v>41548</c:v>
                </c:pt>
                <c:pt idx="187">
                  <c:v>41549</c:v>
                </c:pt>
                <c:pt idx="188">
                  <c:v>41550</c:v>
                </c:pt>
                <c:pt idx="189">
                  <c:v>41551</c:v>
                </c:pt>
                <c:pt idx="190">
                  <c:v>41554</c:v>
                </c:pt>
                <c:pt idx="191">
                  <c:v>41555</c:v>
                </c:pt>
                <c:pt idx="192">
                  <c:v>41556</c:v>
                </c:pt>
                <c:pt idx="193">
                  <c:v>41557</c:v>
                </c:pt>
                <c:pt idx="194">
                  <c:v>41558</c:v>
                </c:pt>
                <c:pt idx="195">
                  <c:v>41561</c:v>
                </c:pt>
                <c:pt idx="196">
                  <c:v>41562</c:v>
                </c:pt>
                <c:pt idx="197">
                  <c:v>41563</c:v>
                </c:pt>
                <c:pt idx="198">
                  <c:v>41564</c:v>
                </c:pt>
                <c:pt idx="199">
                  <c:v>41565</c:v>
                </c:pt>
                <c:pt idx="200">
                  <c:v>41568</c:v>
                </c:pt>
                <c:pt idx="201">
                  <c:v>41569</c:v>
                </c:pt>
                <c:pt idx="202">
                  <c:v>41571</c:v>
                </c:pt>
                <c:pt idx="203">
                  <c:v>41572</c:v>
                </c:pt>
                <c:pt idx="204">
                  <c:v>41575</c:v>
                </c:pt>
                <c:pt idx="205">
                  <c:v>41576</c:v>
                </c:pt>
                <c:pt idx="206">
                  <c:v>41577</c:v>
                </c:pt>
                <c:pt idx="207">
                  <c:v>41578</c:v>
                </c:pt>
                <c:pt idx="208">
                  <c:v>41582</c:v>
                </c:pt>
                <c:pt idx="209">
                  <c:v>41583</c:v>
                </c:pt>
                <c:pt idx="210">
                  <c:v>41584</c:v>
                </c:pt>
                <c:pt idx="211">
                  <c:v>41585</c:v>
                </c:pt>
                <c:pt idx="212">
                  <c:v>41586</c:v>
                </c:pt>
                <c:pt idx="213">
                  <c:v>41589</c:v>
                </c:pt>
                <c:pt idx="214">
                  <c:v>41590</c:v>
                </c:pt>
                <c:pt idx="215">
                  <c:v>41591</c:v>
                </c:pt>
                <c:pt idx="216">
                  <c:v>41592</c:v>
                </c:pt>
                <c:pt idx="217">
                  <c:v>41593</c:v>
                </c:pt>
                <c:pt idx="218">
                  <c:v>41596</c:v>
                </c:pt>
                <c:pt idx="219">
                  <c:v>41597</c:v>
                </c:pt>
                <c:pt idx="220">
                  <c:v>41598</c:v>
                </c:pt>
                <c:pt idx="221">
                  <c:v>41599</c:v>
                </c:pt>
                <c:pt idx="222">
                  <c:v>41600</c:v>
                </c:pt>
                <c:pt idx="223">
                  <c:v>41603</c:v>
                </c:pt>
                <c:pt idx="224">
                  <c:v>41604</c:v>
                </c:pt>
                <c:pt idx="225">
                  <c:v>41605</c:v>
                </c:pt>
                <c:pt idx="226">
                  <c:v>41606</c:v>
                </c:pt>
                <c:pt idx="227">
                  <c:v>41607</c:v>
                </c:pt>
                <c:pt idx="228">
                  <c:v>41610</c:v>
                </c:pt>
                <c:pt idx="229">
                  <c:v>41611</c:v>
                </c:pt>
                <c:pt idx="230">
                  <c:v>41612</c:v>
                </c:pt>
                <c:pt idx="231">
                  <c:v>41613</c:v>
                </c:pt>
                <c:pt idx="232">
                  <c:v>41614</c:v>
                </c:pt>
                <c:pt idx="233">
                  <c:v>41615</c:v>
                </c:pt>
                <c:pt idx="234">
                  <c:v>41617</c:v>
                </c:pt>
                <c:pt idx="235">
                  <c:v>41618</c:v>
                </c:pt>
                <c:pt idx="236">
                  <c:v>41619</c:v>
                </c:pt>
                <c:pt idx="237">
                  <c:v>41620</c:v>
                </c:pt>
                <c:pt idx="238">
                  <c:v>41621</c:v>
                </c:pt>
                <c:pt idx="239">
                  <c:v>41624</c:v>
                </c:pt>
                <c:pt idx="240">
                  <c:v>41625</c:v>
                </c:pt>
                <c:pt idx="241">
                  <c:v>41626</c:v>
                </c:pt>
                <c:pt idx="242">
                  <c:v>41627</c:v>
                </c:pt>
                <c:pt idx="243">
                  <c:v>41628</c:v>
                </c:pt>
                <c:pt idx="244">
                  <c:v>41629</c:v>
                </c:pt>
                <c:pt idx="245">
                  <c:v>41631</c:v>
                </c:pt>
              </c:numCache>
            </c:numRef>
          </c:cat>
          <c:val>
            <c:numRef>
              <c:f>táblázat!$B$2:$B$247</c:f>
              <c:numCache>
                <c:formatCode>#,##0</c:formatCode>
                <c:ptCount val="246"/>
                <c:pt idx="0">
                  <c:v>1466427457827.6001</c:v>
                </c:pt>
                <c:pt idx="1">
                  <c:v>1474385474693.2</c:v>
                </c:pt>
                <c:pt idx="2">
                  <c:v>1505476201393.3999</c:v>
                </c:pt>
                <c:pt idx="3">
                  <c:v>1536372101975.6001</c:v>
                </c:pt>
                <c:pt idx="4">
                  <c:v>1568254721442.8</c:v>
                </c:pt>
                <c:pt idx="5">
                  <c:v>1597360565088.3999</c:v>
                </c:pt>
                <c:pt idx="6">
                  <c:v>1611231076869.8</c:v>
                </c:pt>
                <c:pt idx="7">
                  <c:v>1697956329110.8</c:v>
                </c:pt>
                <c:pt idx="8">
                  <c:v>1774750958790</c:v>
                </c:pt>
                <c:pt idx="9">
                  <c:v>1851731037000</c:v>
                </c:pt>
                <c:pt idx="10">
                  <c:v>1936222876458.3999</c:v>
                </c:pt>
                <c:pt idx="11">
                  <c:v>1960131144075.8</c:v>
                </c:pt>
                <c:pt idx="12">
                  <c:v>1887804440553.8</c:v>
                </c:pt>
                <c:pt idx="13">
                  <c:v>1825346053514</c:v>
                </c:pt>
                <c:pt idx="14">
                  <c:v>1762776343654.3999</c:v>
                </c:pt>
                <c:pt idx="15">
                  <c:v>1712821235757.8</c:v>
                </c:pt>
                <c:pt idx="16">
                  <c:v>1667993519277.2</c:v>
                </c:pt>
                <c:pt idx="17">
                  <c:v>1623033576543.6001</c:v>
                </c:pt>
                <c:pt idx="18">
                  <c:v>1578093892071</c:v>
                </c:pt>
                <c:pt idx="19">
                  <c:v>1532086645289.8</c:v>
                </c:pt>
                <c:pt idx="20">
                  <c:v>1477122881402.6001</c:v>
                </c:pt>
                <c:pt idx="21">
                  <c:v>1475494720837.6001</c:v>
                </c:pt>
                <c:pt idx="22">
                  <c:v>1470676852329.2</c:v>
                </c:pt>
                <c:pt idx="23">
                  <c:v>1465381585995.8</c:v>
                </c:pt>
                <c:pt idx="24">
                  <c:v>1461141275461.2</c:v>
                </c:pt>
                <c:pt idx="25">
                  <c:v>1457512258182.8</c:v>
                </c:pt>
                <c:pt idx="26">
                  <c:v>1449306607848.3999</c:v>
                </c:pt>
                <c:pt idx="27">
                  <c:v>1451735700210</c:v>
                </c:pt>
                <c:pt idx="28">
                  <c:v>1454441224425.3999</c:v>
                </c:pt>
                <c:pt idx="29">
                  <c:v>1476465494459.3999</c:v>
                </c:pt>
                <c:pt idx="30">
                  <c:v>1469031856887.2</c:v>
                </c:pt>
                <c:pt idx="31">
                  <c:v>1483113848811</c:v>
                </c:pt>
                <c:pt idx="32">
                  <c:v>1489959140887.2</c:v>
                </c:pt>
                <c:pt idx="33">
                  <c:v>1496872552916.6001</c:v>
                </c:pt>
                <c:pt idx="34">
                  <c:v>1507646055210.6001</c:v>
                </c:pt>
                <c:pt idx="35">
                  <c:v>1494645231545.3999</c:v>
                </c:pt>
                <c:pt idx="36">
                  <c:v>1481093649663.2</c:v>
                </c:pt>
                <c:pt idx="37">
                  <c:v>1467307638389.2</c:v>
                </c:pt>
                <c:pt idx="38">
                  <c:v>1463806577434.3999</c:v>
                </c:pt>
                <c:pt idx="39">
                  <c:v>1453592440249.6001</c:v>
                </c:pt>
                <c:pt idx="40">
                  <c:v>1452277484397.2</c:v>
                </c:pt>
                <c:pt idx="41">
                  <c:v>1467954856580.8</c:v>
                </c:pt>
                <c:pt idx="42">
                  <c:v>1483488138583.3999</c:v>
                </c:pt>
                <c:pt idx="43">
                  <c:v>1498411030133.6001</c:v>
                </c:pt>
                <c:pt idx="44">
                  <c:v>1520818117202</c:v>
                </c:pt>
                <c:pt idx="45">
                  <c:v>1545820447159.3999</c:v>
                </c:pt>
                <c:pt idx="46">
                  <c:v>1549588637078.2</c:v>
                </c:pt>
                <c:pt idx="47">
                  <c:v>1557244076248.6001</c:v>
                </c:pt>
                <c:pt idx="48">
                  <c:v>1572802774200.6001</c:v>
                </c:pt>
                <c:pt idx="49">
                  <c:v>1518300582912.3999</c:v>
                </c:pt>
                <c:pt idx="50">
                  <c:v>1493724934223</c:v>
                </c:pt>
                <c:pt idx="51">
                  <c:v>1469294548115.3999</c:v>
                </c:pt>
                <c:pt idx="52">
                  <c:v>1441177061023.3999</c:v>
                </c:pt>
                <c:pt idx="53">
                  <c:v>1414737784537.3999</c:v>
                </c:pt>
                <c:pt idx="54">
                  <c:v>1425240160942.2</c:v>
                </c:pt>
                <c:pt idx="55">
                  <c:v>1431891271682.8</c:v>
                </c:pt>
                <c:pt idx="56">
                  <c:v>1440253891771.2</c:v>
                </c:pt>
                <c:pt idx="57">
                  <c:v>1456617637368.6001</c:v>
                </c:pt>
                <c:pt idx="58">
                  <c:v>1433126399380.8</c:v>
                </c:pt>
                <c:pt idx="59">
                  <c:v>1419378736335.6001</c:v>
                </c:pt>
                <c:pt idx="60">
                  <c:v>1406050369265.3999</c:v>
                </c:pt>
                <c:pt idx="61">
                  <c:v>1396701619552</c:v>
                </c:pt>
                <c:pt idx="62">
                  <c:v>1405410437548.8</c:v>
                </c:pt>
                <c:pt idx="63">
                  <c:v>1417252976359.3999</c:v>
                </c:pt>
                <c:pt idx="64">
                  <c:v>1436091447969</c:v>
                </c:pt>
                <c:pt idx="65">
                  <c:v>1454259626575.8</c:v>
                </c:pt>
                <c:pt idx="66">
                  <c:v>1470811731371.3999</c:v>
                </c:pt>
                <c:pt idx="67">
                  <c:v>1461363430060.8</c:v>
                </c:pt>
                <c:pt idx="68">
                  <c:v>1461770400580.6001</c:v>
                </c:pt>
                <c:pt idx="69">
                  <c:v>1454686118356.3999</c:v>
                </c:pt>
                <c:pt idx="70">
                  <c:v>1448010659932.3999</c:v>
                </c:pt>
                <c:pt idx="71">
                  <c:v>1441522696873.2</c:v>
                </c:pt>
                <c:pt idx="72">
                  <c:v>1461152677716.2</c:v>
                </c:pt>
                <c:pt idx="73">
                  <c:v>1472627239308.2</c:v>
                </c:pt>
                <c:pt idx="74">
                  <c:v>1494046409591.6001</c:v>
                </c:pt>
                <c:pt idx="75">
                  <c:v>1511988348496.8</c:v>
                </c:pt>
                <c:pt idx="76">
                  <c:v>1529694759668</c:v>
                </c:pt>
                <c:pt idx="77">
                  <c:v>1527608528205.6001</c:v>
                </c:pt>
                <c:pt idx="78">
                  <c:v>1513942006251</c:v>
                </c:pt>
                <c:pt idx="79">
                  <c:v>1490916256725</c:v>
                </c:pt>
                <c:pt idx="80">
                  <c:v>1471618583873.8</c:v>
                </c:pt>
                <c:pt idx="81">
                  <c:v>1474089952567.6001</c:v>
                </c:pt>
                <c:pt idx="82">
                  <c:v>1455864329498.3999</c:v>
                </c:pt>
                <c:pt idx="83">
                  <c:v>1464405549338</c:v>
                </c:pt>
                <c:pt idx="84">
                  <c:v>1472276762180.6001</c:v>
                </c:pt>
                <c:pt idx="85">
                  <c:v>1478801928348</c:v>
                </c:pt>
                <c:pt idx="86">
                  <c:v>1470552942398.2</c:v>
                </c:pt>
                <c:pt idx="87">
                  <c:v>1468503693653.3999</c:v>
                </c:pt>
                <c:pt idx="88">
                  <c:v>1467130448585.2</c:v>
                </c:pt>
                <c:pt idx="89">
                  <c:v>1458637733932</c:v>
                </c:pt>
                <c:pt idx="90">
                  <c:v>1463264964401</c:v>
                </c:pt>
                <c:pt idx="91">
                  <c:v>1452253828911.3999</c:v>
                </c:pt>
                <c:pt idx="92">
                  <c:v>1452427666825.2</c:v>
                </c:pt>
                <c:pt idx="93">
                  <c:v>1449533240790.3999</c:v>
                </c:pt>
                <c:pt idx="94">
                  <c:v>1456242194488.2</c:v>
                </c:pt>
                <c:pt idx="95">
                  <c:v>1448930212892.6001</c:v>
                </c:pt>
                <c:pt idx="96">
                  <c:v>1441585178604.3999</c:v>
                </c:pt>
                <c:pt idx="97">
                  <c:v>1430751174427.2</c:v>
                </c:pt>
                <c:pt idx="98">
                  <c:v>1421826522286.2</c:v>
                </c:pt>
                <c:pt idx="99">
                  <c:v>1414724888348</c:v>
                </c:pt>
                <c:pt idx="100">
                  <c:v>1418268919625.2</c:v>
                </c:pt>
                <c:pt idx="101">
                  <c:v>1426595846093.2</c:v>
                </c:pt>
                <c:pt idx="102">
                  <c:v>1449848201263.2</c:v>
                </c:pt>
                <c:pt idx="103">
                  <c:v>1465805964967.8</c:v>
                </c:pt>
                <c:pt idx="104">
                  <c:v>1477646649341.2</c:v>
                </c:pt>
                <c:pt idx="105">
                  <c:v>1497579534019.8</c:v>
                </c:pt>
                <c:pt idx="106">
                  <c:v>1488853275809.2</c:v>
                </c:pt>
                <c:pt idx="107">
                  <c:v>1472404997605</c:v>
                </c:pt>
                <c:pt idx="108">
                  <c:v>1464147904201.8</c:v>
                </c:pt>
                <c:pt idx="109">
                  <c:v>1462466851279.6001</c:v>
                </c:pt>
                <c:pt idx="110">
                  <c:v>1472486132744</c:v>
                </c:pt>
                <c:pt idx="111">
                  <c:v>1484407460519.6001</c:v>
                </c:pt>
                <c:pt idx="112">
                  <c:v>1489446348948.2</c:v>
                </c:pt>
                <c:pt idx="113">
                  <c:v>1493404934006</c:v>
                </c:pt>
                <c:pt idx="114">
                  <c:v>1488009922288.6001</c:v>
                </c:pt>
                <c:pt idx="115">
                  <c:v>1450381654362.6001</c:v>
                </c:pt>
                <c:pt idx="116">
                  <c:v>1446093170199.2</c:v>
                </c:pt>
                <c:pt idx="117">
                  <c:v>1441937259545</c:v>
                </c:pt>
                <c:pt idx="118">
                  <c:v>1443214669133.6001</c:v>
                </c:pt>
                <c:pt idx="119">
                  <c:v>1450207246481.3999</c:v>
                </c:pt>
                <c:pt idx="120">
                  <c:v>1482390458198.3999</c:v>
                </c:pt>
                <c:pt idx="121">
                  <c:v>1490153440056.2</c:v>
                </c:pt>
                <c:pt idx="122">
                  <c:v>1497933304076.8</c:v>
                </c:pt>
                <c:pt idx="123">
                  <c:v>1501469943458.2</c:v>
                </c:pt>
                <c:pt idx="124">
                  <c:v>1503189373328.3999</c:v>
                </c:pt>
                <c:pt idx="125">
                  <c:v>1503545816736.2</c:v>
                </c:pt>
                <c:pt idx="126">
                  <c:v>1501224698684.6001</c:v>
                </c:pt>
                <c:pt idx="127">
                  <c:v>1498883112348.6001</c:v>
                </c:pt>
                <c:pt idx="128">
                  <c:v>1496097881277.3999</c:v>
                </c:pt>
                <c:pt idx="129">
                  <c:v>1492261507741.3999</c:v>
                </c:pt>
                <c:pt idx="130">
                  <c:v>1493603877421.8</c:v>
                </c:pt>
                <c:pt idx="131">
                  <c:v>1487176221877</c:v>
                </c:pt>
                <c:pt idx="132">
                  <c:v>1483780500934.3999</c:v>
                </c:pt>
                <c:pt idx="133">
                  <c:v>1481012562687.6001</c:v>
                </c:pt>
                <c:pt idx="134">
                  <c:v>1488267442457.8</c:v>
                </c:pt>
                <c:pt idx="135">
                  <c:v>1481992040000.6001</c:v>
                </c:pt>
                <c:pt idx="136">
                  <c:v>1481265398667.2</c:v>
                </c:pt>
                <c:pt idx="137">
                  <c:v>1478170989274.2</c:v>
                </c:pt>
                <c:pt idx="138">
                  <c:v>1482683277976.8</c:v>
                </c:pt>
                <c:pt idx="139">
                  <c:v>1484690374850.8</c:v>
                </c:pt>
                <c:pt idx="140">
                  <c:v>1492187070224.2</c:v>
                </c:pt>
                <c:pt idx="141">
                  <c:v>1495539827252.8</c:v>
                </c:pt>
                <c:pt idx="142">
                  <c:v>1512333827380</c:v>
                </c:pt>
                <c:pt idx="143">
                  <c:v>1522115581039.8</c:v>
                </c:pt>
                <c:pt idx="144">
                  <c:v>1524096558285</c:v>
                </c:pt>
                <c:pt idx="145">
                  <c:v>1507663446461.6001</c:v>
                </c:pt>
                <c:pt idx="146">
                  <c:v>1529293760103.3999</c:v>
                </c:pt>
                <c:pt idx="147">
                  <c:v>1537600012896.8</c:v>
                </c:pt>
                <c:pt idx="148">
                  <c:v>1545502012591.3999</c:v>
                </c:pt>
                <c:pt idx="149">
                  <c:v>1555353383491.8</c:v>
                </c:pt>
                <c:pt idx="150">
                  <c:v>1595985793600.6001</c:v>
                </c:pt>
                <c:pt idx="151">
                  <c:v>1592644662578.2</c:v>
                </c:pt>
                <c:pt idx="152">
                  <c:v>1587021038358</c:v>
                </c:pt>
                <c:pt idx="153">
                  <c:v>1605569253994.3999</c:v>
                </c:pt>
                <c:pt idx="154">
                  <c:v>1606515617859</c:v>
                </c:pt>
                <c:pt idx="155">
                  <c:v>1579038337076</c:v>
                </c:pt>
                <c:pt idx="156">
                  <c:v>1594240443565.2</c:v>
                </c:pt>
                <c:pt idx="157">
                  <c:v>1611196841849.6001</c:v>
                </c:pt>
                <c:pt idx="158">
                  <c:v>1606936896096.3999</c:v>
                </c:pt>
                <c:pt idx="159">
                  <c:v>1614673803679.3999</c:v>
                </c:pt>
                <c:pt idx="160">
                  <c:v>1618807356671</c:v>
                </c:pt>
                <c:pt idx="161">
                  <c:v>1618208747586.6001</c:v>
                </c:pt>
                <c:pt idx="162">
                  <c:v>1618543680335.2</c:v>
                </c:pt>
                <c:pt idx="163">
                  <c:v>1616242767833</c:v>
                </c:pt>
                <c:pt idx="164">
                  <c:v>1630116060715.6001</c:v>
                </c:pt>
                <c:pt idx="165">
                  <c:v>1633543158855.2</c:v>
                </c:pt>
                <c:pt idx="166">
                  <c:v>1637602073289</c:v>
                </c:pt>
                <c:pt idx="167">
                  <c:v>1638778593929.2</c:v>
                </c:pt>
                <c:pt idx="168">
                  <c:v>1639335576841.6001</c:v>
                </c:pt>
                <c:pt idx="169">
                  <c:v>1661772900395.3999</c:v>
                </c:pt>
                <c:pt idx="170">
                  <c:v>1673432741502.8</c:v>
                </c:pt>
                <c:pt idx="171">
                  <c:v>1685531257873.2</c:v>
                </c:pt>
                <c:pt idx="172">
                  <c:v>1705324863403.8</c:v>
                </c:pt>
                <c:pt idx="173">
                  <c:v>1727132301137.8</c:v>
                </c:pt>
                <c:pt idx="174">
                  <c:v>1729897670155.8</c:v>
                </c:pt>
                <c:pt idx="175">
                  <c:v>1761864796794.3999</c:v>
                </c:pt>
                <c:pt idx="176">
                  <c:v>1780417367105</c:v>
                </c:pt>
                <c:pt idx="177">
                  <c:v>1800740996457.2</c:v>
                </c:pt>
                <c:pt idx="178">
                  <c:v>1815158018632</c:v>
                </c:pt>
                <c:pt idx="179">
                  <c:v>1825746979744.6001</c:v>
                </c:pt>
                <c:pt idx="180">
                  <c:v>1801736407304</c:v>
                </c:pt>
                <c:pt idx="181">
                  <c:v>1791061975671.6001</c:v>
                </c:pt>
                <c:pt idx="182">
                  <c:v>1787671260320.8</c:v>
                </c:pt>
                <c:pt idx="183">
                  <c:v>1769269319321</c:v>
                </c:pt>
                <c:pt idx="184">
                  <c:v>1757079533033.3999</c:v>
                </c:pt>
                <c:pt idx="185">
                  <c:v>1776294242555.6001</c:v>
                </c:pt>
                <c:pt idx="186">
                  <c:v>1793421318895.3999</c:v>
                </c:pt>
                <c:pt idx="187">
                  <c:v>1795566489114.6001</c:v>
                </c:pt>
                <c:pt idx="188">
                  <c:v>1816475705525.8</c:v>
                </c:pt>
                <c:pt idx="189">
                  <c:v>1830208922808.2</c:v>
                </c:pt>
                <c:pt idx="190">
                  <c:v>1820090012791.3999</c:v>
                </c:pt>
                <c:pt idx="191">
                  <c:v>1821682265556.3999</c:v>
                </c:pt>
                <c:pt idx="192">
                  <c:v>1823335547821.6001</c:v>
                </c:pt>
                <c:pt idx="193">
                  <c:v>1825249032232.8</c:v>
                </c:pt>
                <c:pt idx="194">
                  <c:v>1824310023762.3999</c:v>
                </c:pt>
                <c:pt idx="195">
                  <c:v>1834960181212.3999</c:v>
                </c:pt>
                <c:pt idx="196">
                  <c:v>1823037712239.2</c:v>
                </c:pt>
                <c:pt idx="197">
                  <c:v>1837063433187.6001</c:v>
                </c:pt>
                <c:pt idx="198">
                  <c:v>1873546421728</c:v>
                </c:pt>
                <c:pt idx="199">
                  <c:v>1917222240296.6001</c:v>
                </c:pt>
                <c:pt idx="200">
                  <c:v>1938219093593</c:v>
                </c:pt>
                <c:pt idx="201">
                  <c:v>1970286458650.8</c:v>
                </c:pt>
                <c:pt idx="202">
                  <c:v>1975265071381.3999</c:v>
                </c:pt>
                <c:pt idx="203">
                  <c:v>2006590203085.3999</c:v>
                </c:pt>
                <c:pt idx="204">
                  <c:v>1974165953827.8</c:v>
                </c:pt>
                <c:pt idx="205">
                  <c:v>1962338405485</c:v>
                </c:pt>
                <c:pt idx="206">
                  <c:v>1964086797643.3999</c:v>
                </c:pt>
                <c:pt idx="207">
                  <c:v>1983586926778.6001</c:v>
                </c:pt>
                <c:pt idx="208">
                  <c:v>1954650689077.3999</c:v>
                </c:pt>
                <c:pt idx="209">
                  <c:v>1984469101456.3999</c:v>
                </c:pt>
                <c:pt idx="210">
                  <c:v>2032157990787.2</c:v>
                </c:pt>
                <c:pt idx="211">
                  <c:v>2065593911968.6001</c:v>
                </c:pt>
                <c:pt idx="212">
                  <c:v>2088750138805.2</c:v>
                </c:pt>
                <c:pt idx="213">
                  <c:v>2105788219586.8</c:v>
                </c:pt>
                <c:pt idx="214">
                  <c:v>2115888306078.3999</c:v>
                </c:pt>
                <c:pt idx="215">
                  <c:v>2119694880122.2</c:v>
                </c:pt>
                <c:pt idx="216">
                  <c:v>2123530744549.8</c:v>
                </c:pt>
                <c:pt idx="217">
                  <c:v>2147325334372.2</c:v>
                </c:pt>
                <c:pt idx="218">
                  <c:v>2151193960424</c:v>
                </c:pt>
                <c:pt idx="219">
                  <c:v>2152497428531.2</c:v>
                </c:pt>
                <c:pt idx="220">
                  <c:v>2153560063166.8</c:v>
                </c:pt>
                <c:pt idx="221">
                  <c:v>2151652716033.3999</c:v>
                </c:pt>
                <c:pt idx="222">
                  <c:v>2127346559494.8</c:v>
                </c:pt>
                <c:pt idx="223">
                  <c:v>2088425745856.8</c:v>
                </c:pt>
                <c:pt idx="224">
                  <c:v>2052327278755</c:v>
                </c:pt>
                <c:pt idx="225">
                  <c:v>2016284389457.8</c:v>
                </c:pt>
                <c:pt idx="226">
                  <c:v>1983250315735.2</c:v>
                </c:pt>
                <c:pt idx="227">
                  <c:v>2004488912105</c:v>
                </c:pt>
                <c:pt idx="228">
                  <c:v>2028170703357.3999</c:v>
                </c:pt>
                <c:pt idx="229">
                  <c:v>2054156789839.6001</c:v>
                </c:pt>
                <c:pt idx="230">
                  <c:v>2080699405980.8</c:v>
                </c:pt>
                <c:pt idx="231">
                  <c:v>2107405184969.3999</c:v>
                </c:pt>
                <c:pt idx="232">
                  <c:v>2072822619846.8</c:v>
                </c:pt>
                <c:pt idx="233">
                  <c:v>2113601546616.8</c:v>
                </c:pt>
                <c:pt idx="234">
                  <c:v>2101118589860.3999</c:v>
                </c:pt>
                <c:pt idx="235">
                  <c:v>2090571686756.8</c:v>
                </c:pt>
                <c:pt idx="236">
                  <c:v>2079859934743</c:v>
                </c:pt>
                <c:pt idx="237">
                  <c:v>2073272068542.6001</c:v>
                </c:pt>
                <c:pt idx="238">
                  <c:v>2068858427873.8</c:v>
                </c:pt>
                <c:pt idx="239">
                  <c:v>2094436307934.6001</c:v>
                </c:pt>
                <c:pt idx="240">
                  <c:v>2119225077313</c:v>
                </c:pt>
                <c:pt idx="241">
                  <c:v>2159657855252.2</c:v>
                </c:pt>
                <c:pt idx="242">
                  <c:v>2198925146990.6001</c:v>
                </c:pt>
                <c:pt idx="243">
                  <c:v>2168470460890.8</c:v>
                </c:pt>
                <c:pt idx="244">
                  <c:v>2171504421383</c:v>
                </c:pt>
                <c:pt idx="245">
                  <c:v>2141375291947.8</c:v>
                </c:pt>
              </c:numCache>
            </c:numRef>
          </c:val>
        </c:ser>
        <c:marker val="1"/>
        <c:axId val="100365440"/>
        <c:axId val="100366976"/>
      </c:lineChart>
      <c:lineChart>
        <c:grouping val="standard"/>
        <c:ser>
          <c:idx val="1"/>
          <c:order val="1"/>
          <c:tx>
            <c:v>bankrendszer szinten a pénzforgalom miatt zárolt értékpapírok aránya az összes zárolt fedezethez viszonyítva (jobb skála)</c:v>
          </c:tx>
          <c:spPr>
            <a:ln w="38100">
              <a:solidFill>
                <a:srgbClr val="232157"/>
              </a:solidFill>
              <a:prstDash val="sysDot"/>
            </a:ln>
          </c:spPr>
          <c:marker>
            <c:symbol val="none"/>
          </c:marker>
          <c:cat>
            <c:numRef>
              <c:f>táblázat!$A$2:$A$247</c:f>
              <c:numCache>
                <c:formatCode>yyyy/mm/dd</c:formatCode>
                <c:ptCount val="246"/>
                <c:pt idx="0">
                  <c:v>41278</c:v>
                </c:pt>
                <c:pt idx="1">
                  <c:v>41281</c:v>
                </c:pt>
                <c:pt idx="2">
                  <c:v>41282</c:v>
                </c:pt>
                <c:pt idx="3">
                  <c:v>41283</c:v>
                </c:pt>
                <c:pt idx="4">
                  <c:v>41284</c:v>
                </c:pt>
                <c:pt idx="5">
                  <c:v>41285</c:v>
                </c:pt>
                <c:pt idx="6">
                  <c:v>41288</c:v>
                </c:pt>
                <c:pt idx="7">
                  <c:v>41289</c:v>
                </c:pt>
                <c:pt idx="8">
                  <c:v>41290</c:v>
                </c:pt>
                <c:pt idx="9">
                  <c:v>41291</c:v>
                </c:pt>
                <c:pt idx="10">
                  <c:v>41292</c:v>
                </c:pt>
                <c:pt idx="11">
                  <c:v>41295</c:v>
                </c:pt>
                <c:pt idx="12">
                  <c:v>41296</c:v>
                </c:pt>
                <c:pt idx="13">
                  <c:v>41297</c:v>
                </c:pt>
                <c:pt idx="14">
                  <c:v>41298</c:v>
                </c:pt>
                <c:pt idx="15">
                  <c:v>41299</c:v>
                </c:pt>
                <c:pt idx="16">
                  <c:v>41302</c:v>
                </c:pt>
                <c:pt idx="17">
                  <c:v>41303</c:v>
                </c:pt>
                <c:pt idx="18">
                  <c:v>41304</c:v>
                </c:pt>
                <c:pt idx="19">
                  <c:v>41305</c:v>
                </c:pt>
                <c:pt idx="20">
                  <c:v>41306</c:v>
                </c:pt>
                <c:pt idx="21">
                  <c:v>41309</c:v>
                </c:pt>
                <c:pt idx="22">
                  <c:v>41310</c:v>
                </c:pt>
                <c:pt idx="23">
                  <c:v>41311</c:v>
                </c:pt>
                <c:pt idx="24">
                  <c:v>41312</c:v>
                </c:pt>
                <c:pt idx="25">
                  <c:v>41313</c:v>
                </c:pt>
                <c:pt idx="26">
                  <c:v>41316</c:v>
                </c:pt>
                <c:pt idx="27">
                  <c:v>41317</c:v>
                </c:pt>
                <c:pt idx="28">
                  <c:v>41318</c:v>
                </c:pt>
                <c:pt idx="29">
                  <c:v>41320</c:v>
                </c:pt>
                <c:pt idx="30">
                  <c:v>41323</c:v>
                </c:pt>
                <c:pt idx="31">
                  <c:v>41324</c:v>
                </c:pt>
                <c:pt idx="32">
                  <c:v>41325</c:v>
                </c:pt>
                <c:pt idx="33">
                  <c:v>41326</c:v>
                </c:pt>
                <c:pt idx="34">
                  <c:v>41327</c:v>
                </c:pt>
                <c:pt idx="35">
                  <c:v>41330</c:v>
                </c:pt>
                <c:pt idx="36">
                  <c:v>41331</c:v>
                </c:pt>
                <c:pt idx="37">
                  <c:v>41332</c:v>
                </c:pt>
                <c:pt idx="38">
                  <c:v>41333</c:v>
                </c:pt>
                <c:pt idx="39">
                  <c:v>41334</c:v>
                </c:pt>
                <c:pt idx="40">
                  <c:v>41337</c:v>
                </c:pt>
                <c:pt idx="41">
                  <c:v>41338</c:v>
                </c:pt>
                <c:pt idx="42">
                  <c:v>41339</c:v>
                </c:pt>
                <c:pt idx="43">
                  <c:v>41340</c:v>
                </c:pt>
                <c:pt idx="44">
                  <c:v>41341</c:v>
                </c:pt>
                <c:pt idx="45">
                  <c:v>41344</c:v>
                </c:pt>
                <c:pt idx="46">
                  <c:v>41345</c:v>
                </c:pt>
                <c:pt idx="47">
                  <c:v>41346</c:v>
                </c:pt>
                <c:pt idx="48">
                  <c:v>41347</c:v>
                </c:pt>
                <c:pt idx="49">
                  <c:v>41351</c:v>
                </c:pt>
                <c:pt idx="50">
                  <c:v>41352</c:v>
                </c:pt>
                <c:pt idx="51">
                  <c:v>41353</c:v>
                </c:pt>
                <c:pt idx="52">
                  <c:v>41354</c:v>
                </c:pt>
                <c:pt idx="53">
                  <c:v>41355</c:v>
                </c:pt>
                <c:pt idx="54">
                  <c:v>41358</c:v>
                </c:pt>
                <c:pt idx="55">
                  <c:v>41359</c:v>
                </c:pt>
                <c:pt idx="56">
                  <c:v>41360</c:v>
                </c:pt>
                <c:pt idx="57">
                  <c:v>41361</c:v>
                </c:pt>
                <c:pt idx="58">
                  <c:v>41362</c:v>
                </c:pt>
                <c:pt idx="59">
                  <c:v>41366</c:v>
                </c:pt>
                <c:pt idx="60">
                  <c:v>41367</c:v>
                </c:pt>
                <c:pt idx="61">
                  <c:v>41368</c:v>
                </c:pt>
                <c:pt idx="62">
                  <c:v>41369</c:v>
                </c:pt>
                <c:pt idx="63">
                  <c:v>41372</c:v>
                </c:pt>
                <c:pt idx="64">
                  <c:v>41373</c:v>
                </c:pt>
                <c:pt idx="65">
                  <c:v>41374</c:v>
                </c:pt>
                <c:pt idx="66">
                  <c:v>41375</c:v>
                </c:pt>
                <c:pt idx="67">
                  <c:v>41376</c:v>
                </c:pt>
                <c:pt idx="68">
                  <c:v>41379</c:v>
                </c:pt>
                <c:pt idx="69">
                  <c:v>41380</c:v>
                </c:pt>
                <c:pt idx="70">
                  <c:v>41381</c:v>
                </c:pt>
                <c:pt idx="71">
                  <c:v>41382</c:v>
                </c:pt>
                <c:pt idx="72">
                  <c:v>41383</c:v>
                </c:pt>
                <c:pt idx="73">
                  <c:v>41386</c:v>
                </c:pt>
                <c:pt idx="74">
                  <c:v>41387</c:v>
                </c:pt>
                <c:pt idx="75">
                  <c:v>41388</c:v>
                </c:pt>
                <c:pt idx="76">
                  <c:v>41389</c:v>
                </c:pt>
                <c:pt idx="77">
                  <c:v>41390</c:v>
                </c:pt>
                <c:pt idx="78">
                  <c:v>41393</c:v>
                </c:pt>
                <c:pt idx="79">
                  <c:v>41394</c:v>
                </c:pt>
                <c:pt idx="80">
                  <c:v>41396</c:v>
                </c:pt>
                <c:pt idx="81">
                  <c:v>41397</c:v>
                </c:pt>
                <c:pt idx="82">
                  <c:v>41400</c:v>
                </c:pt>
                <c:pt idx="83">
                  <c:v>41401</c:v>
                </c:pt>
                <c:pt idx="84">
                  <c:v>41402</c:v>
                </c:pt>
                <c:pt idx="85">
                  <c:v>41403</c:v>
                </c:pt>
                <c:pt idx="86">
                  <c:v>41404</c:v>
                </c:pt>
                <c:pt idx="87">
                  <c:v>41407</c:v>
                </c:pt>
                <c:pt idx="88">
                  <c:v>41408</c:v>
                </c:pt>
                <c:pt idx="89">
                  <c:v>41409</c:v>
                </c:pt>
                <c:pt idx="90">
                  <c:v>41410</c:v>
                </c:pt>
                <c:pt idx="91">
                  <c:v>41411</c:v>
                </c:pt>
                <c:pt idx="92">
                  <c:v>41415</c:v>
                </c:pt>
                <c:pt idx="93">
                  <c:v>41416</c:v>
                </c:pt>
                <c:pt idx="94">
                  <c:v>41417</c:v>
                </c:pt>
                <c:pt idx="95">
                  <c:v>41418</c:v>
                </c:pt>
                <c:pt idx="96">
                  <c:v>41421</c:v>
                </c:pt>
                <c:pt idx="97">
                  <c:v>41422</c:v>
                </c:pt>
                <c:pt idx="98">
                  <c:v>41423</c:v>
                </c:pt>
                <c:pt idx="99">
                  <c:v>41424</c:v>
                </c:pt>
                <c:pt idx="100">
                  <c:v>41425</c:v>
                </c:pt>
                <c:pt idx="101">
                  <c:v>41428</c:v>
                </c:pt>
                <c:pt idx="102">
                  <c:v>41429</c:v>
                </c:pt>
                <c:pt idx="103">
                  <c:v>41430</c:v>
                </c:pt>
                <c:pt idx="104">
                  <c:v>41431</c:v>
                </c:pt>
                <c:pt idx="105">
                  <c:v>41432</c:v>
                </c:pt>
                <c:pt idx="106">
                  <c:v>41435</c:v>
                </c:pt>
                <c:pt idx="107">
                  <c:v>41436</c:v>
                </c:pt>
                <c:pt idx="108">
                  <c:v>41437</c:v>
                </c:pt>
                <c:pt idx="109">
                  <c:v>41438</c:v>
                </c:pt>
                <c:pt idx="110">
                  <c:v>41439</c:v>
                </c:pt>
                <c:pt idx="111">
                  <c:v>41442</c:v>
                </c:pt>
                <c:pt idx="112">
                  <c:v>41443</c:v>
                </c:pt>
                <c:pt idx="113">
                  <c:v>41444</c:v>
                </c:pt>
                <c:pt idx="114">
                  <c:v>41445</c:v>
                </c:pt>
                <c:pt idx="115">
                  <c:v>41446</c:v>
                </c:pt>
                <c:pt idx="116">
                  <c:v>41449</c:v>
                </c:pt>
                <c:pt idx="117">
                  <c:v>41450</c:v>
                </c:pt>
                <c:pt idx="118">
                  <c:v>41451</c:v>
                </c:pt>
                <c:pt idx="119">
                  <c:v>41452</c:v>
                </c:pt>
                <c:pt idx="120">
                  <c:v>41453</c:v>
                </c:pt>
                <c:pt idx="121">
                  <c:v>41456</c:v>
                </c:pt>
                <c:pt idx="122">
                  <c:v>41457</c:v>
                </c:pt>
                <c:pt idx="123">
                  <c:v>41458</c:v>
                </c:pt>
                <c:pt idx="124">
                  <c:v>41459</c:v>
                </c:pt>
                <c:pt idx="125">
                  <c:v>41460</c:v>
                </c:pt>
                <c:pt idx="126">
                  <c:v>41463</c:v>
                </c:pt>
                <c:pt idx="127">
                  <c:v>41464</c:v>
                </c:pt>
                <c:pt idx="128">
                  <c:v>41465</c:v>
                </c:pt>
                <c:pt idx="129">
                  <c:v>41466</c:v>
                </c:pt>
                <c:pt idx="130">
                  <c:v>41467</c:v>
                </c:pt>
                <c:pt idx="131">
                  <c:v>41470</c:v>
                </c:pt>
                <c:pt idx="132">
                  <c:v>41471</c:v>
                </c:pt>
                <c:pt idx="133">
                  <c:v>41472</c:v>
                </c:pt>
                <c:pt idx="134">
                  <c:v>41473</c:v>
                </c:pt>
                <c:pt idx="135">
                  <c:v>41474</c:v>
                </c:pt>
                <c:pt idx="136">
                  <c:v>41477</c:v>
                </c:pt>
                <c:pt idx="137">
                  <c:v>41478</c:v>
                </c:pt>
                <c:pt idx="138">
                  <c:v>41479</c:v>
                </c:pt>
                <c:pt idx="139">
                  <c:v>41480</c:v>
                </c:pt>
                <c:pt idx="140">
                  <c:v>41481</c:v>
                </c:pt>
                <c:pt idx="141">
                  <c:v>41484</c:v>
                </c:pt>
                <c:pt idx="142">
                  <c:v>41485</c:v>
                </c:pt>
                <c:pt idx="143">
                  <c:v>41486</c:v>
                </c:pt>
                <c:pt idx="144">
                  <c:v>41487</c:v>
                </c:pt>
                <c:pt idx="145">
                  <c:v>41488</c:v>
                </c:pt>
                <c:pt idx="146">
                  <c:v>41491</c:v>
                </c:pt>
                <c:pt idx="147">
                  <c:v>41492</c:v>
                </c:pt>
                <c:pt idx="148">
                  <c:v>41493</c:v>
                </c:pt>
                <c:pt idx="149">
                  <c:v>41494</c:v>
                </c:pt>
                <c:pt idx="150">
                  <c:v>41495</c:v>
                </c:pt>
                <c:pt idx="151">
                  <c:v>41498</c:v>
                </c:pt>
                <c:pt idx="152">
                  <c:v>41499</c:v>
                </c:pt>
                <c:pt idx="153">
                  <c:v>41500</c:v>
                </c:pt>
                <c:pt idx="154">
                  <c:v>41501</c:v>
                </c:pt>
                <c:pt idx="155">
                  <c:v>41502</c:v>
                </c:pt>
                <c:pt idx="156">
                  <c:v>41507</c:v>
                </c:pt>
                <c:pt idx="157">
                  <c:v>41508</c:v>
                </c:pt>
                <c:pt idx="158">
                  <c:v>41509</c:v>
                </c:pt>
                <c:pt idx="159">
                  <c:v>41510</c:v>
                </c:pt>
                <c:pt idx="160">
                  <c:v>41512</c:v>
                </c:pt>
                <c:pt idx="161">
                  <c:v>41513</c:v>
                </c:pt>
                <c:pt idx="162">
                  <c:v>41514</c:v>
                </c:pt>
                <c:pt idx="163">
                  <c:v>41515</c:v>
                </c:pt>
                <c:pt idx="164">
                  <c:v>41516</c:v>
                </c:pt>
                <c:pt idx="165">
                  <c:v>41519</c:v>
                </c:pt>
                <c:pt idx="166">
                  <c:v>41520</c:v>
                </c:pt>
                <c:pt idx="167">
                  <c:v>41521</c:v>
                </c:pt>
                <c:pt idx="168">
                  <c:v>41522</c:v>
                </c:pt>
                <c:pt idx="169">
                  <c:v>41523</c:v>
                </c:pt>
                <c:pt idx="170">
                  <c:v>41526</c:v>
                </c:pt>
                <c:pt idx="171">
                  <c:v>41527</c:v>
                </c:pt>
                <c:pt idx="172">
                  <c:v>41528</c:v>
                </c:pt>
                <c:pt idx="173">
                  <c:v>41529</c:v>
                </c:pt>
                <c:pt idx="174">
                  <c:v>41530</c:v>
                </c:pt>
                <c:pt idx="175">
                  <c:v>41533</c:v>
                </c:pt>
                <c:pt idx="176">
                  <c:v>41534</c:v>
                </c:pt>
                <c:pt idx="177">
                  <c:v>41535</c:v>
                </c:pt>
                <c:pt idx="178">
                  <c:v>41536</c:v>
                </c:pt>
                <c:pt idx="179">
                  <c:v>41537</c:v>
                </c:pt>
                <c:pt idx="180">
                  <c:v>41540</c:v>
                </c:pt>
                <c:pt idx="181">
                  <c:v>41541</c:v>
                </c:pt>
                <c:pt idx="182">
                  <c:v>41542</c:v>
                </c:pt>
                <c:pt idx="183">
                  <c:v>41543</c:v>
                </c:pt>
                <c:pt idx="184">
                  <c:v>41544</c:v>
                </c:pt>
                <c:pt idx="185">
                  <c:v>41547</c:v>
                </c:pt>
                <c:pt idx="186">
                  <c:v>41548</c:v>
                </c:pt>
                <c:pt idx="187">
                  <c:v>41549</c:v>
                </c:pt>
                <c:pt idx="188">
                  <c:v>41550</c:v>
                </c:pt>
                <c:pt idx="189">
                  <c:v>41551</c:v>
                </c:pt>
                <c:pt idx="190">
                  <c:v>41554</c:v>
                </c:pt>
                <c:pt idx="191">
                  <c:v>41555</c:v>
                </c:pt>
                <c:pt idx="192">
                  <c:v>41556</c:v>
                </c:pt>
                <c:pt idx="193">
                  <c:v>41557</c:v>
                </c:pt>
                <c:pt idx="194">
                  <c:v>41558</c:v>
                </c:pt>
                <c:pt idx="195">
                  <c:v>41561</c:v>
                </c:pt>
                <c:pt idx="196">
                  <c:v>41562</c:v>
                </c:pt>
                <c:pt idx="197">
                  <c:v>41563</c:v>
                </c:pt>
                <c:pt idx="198">
                  <c:v>41564</c:v>
                </c:pt>
                <c:pt idx="199">
                  <c:v>41565</c:v>
                </c:pt>
                <c:pt idx="200">
                  <c:v>41568</c:v>
                </c:pt>
                <c:pt idx="201">
                  <c:v>41569</c:v>
                </c:pt>
                <c:pt idx="202">
                  <c:v>41571</c:v>
                </c:pt>
                <c:pt idx="203">
                  <c:v>41572</c:v>
                </c:pt>
                <c:pt idx="204">
                  <c:v>41575</c:v>
                </c:pt>
                <c:pt idx="205">
                  <c:v>41576</c:v>
                </c:pt>
                <c:pt idx="206">
                  <c:v>41577</c:v>
                </c:pt>
                <c:pt idx="207">
                  <c:v>41578</c:v>
                </c:pt>
                <c:pt idx="208">
                  <c:v>41582</c:v>
                </c:pt>
                <c:pt idx="209">
                  <c:v>41583</c:v>
                </c:pt>
                <c:pt idx="210">
                  <c:v>41584</c:v>
                </c:pt>
                <c:pt idx="211">
                  <c:v>41585</c:v>
                </c:pt>
                <c:pt idx="212">
                  <c:v>41586</c:v>
                </c:pt>
                <c:pt idx="213">
                  <c:v>41589</c:v>
                </c:pt>
                <c:pt idx="214">
                  <c:v>41590</c:v>
                </c:pt>
                <c:pt idx="215">
                  <c:v>41591</c:v>
                </c:pt>
                <c:pt idx="216">
                  <c:v>41592</c:v>
                </c:pt>
                <c:pt idx="217">
                  <c:v>41593</c:v>
                </c:pt>
                <c:pt idx="218">
                  <c:v>41596</c:v>
                </c:pt>
                <c:pt idx="219">
                  <c:v>41597</c:v>
                </c:pt>
                <c:pt idx="220">
                  <c:v>41598</c:v>
                </c:pt>
                <c:pt idx="221">
                  <c:v>41599</c:v>
                </c:pt>
                <c:pt idx="222">
                  <c:v>41600</c:v>
                </c:pt>
                <c:pt idx="223">
                  <c:v>41603</c:v>
                </c:pt>
                <c:pt idx="224">
                  <c:v>41604</c:v>
                </c:pt>
                <c:pt idx="225">
                  <c:v>41605</c:v>
                </c:pt>
                <c:pt idx="226">
                  <c:v>41606</c:v>
                </c:pt>
                <c:pt idx="227">
                  <c:v>41607</c:v>
                </c:pt>
                <c:pt idx="228">
                  <c:v>41610</c:v>
                </c:pt>
                <c:pt idx="229">
                  <c:v>41611</c:v>
                </c:pt>
                <c:pt idx="230">
                  <c:v>41612</c:v>
                </c:pt>
                <c:pt idx="231">
                  <c:v>41613</c:v>
                </c:pt>
                <c:pt idx="232">
                  <c:v>41614</c:v>
                </c:pt>
                <c:pt idx="233">
                  <c:v>41615</c:v>
                </c:pt>
                <c:pt idx="234">
                  <c:v>41617</c:v>
                </c:pt>
                <c:pt idx="235">
                  <c:v>41618</c:v>
                </c:pt>
                <c:pt idx="236">
                  <c:v>41619</c:v>
                </c:pt>
                <c:pt idx="237">
                  <c:v>41620</c:v>
                </c:pt>
                <c:pt idx="238">
                  <c:v>41621</c:v>
                </c:pt>
                <c:pt idx="239">
                  <c:v>41624</c:v>
                </c:pt>
                <c:pt idx="240">
                  <c:v>41625</c:v>
                </c:pt>
                <c:pt idx="241">
                  <c:v>41626</c:v>
                </c:pt>
                <c:pt idx="242">
                  <c:v>41627</c:v>
                </c:pt>
                <c:pt idx="243">
                  <c:v>41628</c:v>
                </c:pt>
                <c:pt idx="244">
                  <c:v>41629</c:v>
                </c:pt>
                <c:pt idx="245">
                  <c:v>41631</c:v>
                </c:pt>
              </c:numCache>
            </c:numRef>
          </c:cat>
          <c:val>
            <c:numRef>
              <c:f>táblázat!$C$2:$C$247</c:f>
              <c:numCache>
                <c:formatCode>0.00</c:formatCode>
                <c:ptCount val="246"/>
                <c:pt idx="0">
                  <c:v>91.670421386190839</c:v>
                </c:pt>
                <c:pt idx="1">
                  <c:v>91.715063259174997</c:v>
                </c:pt>
                <c:pt idx="2">
                  <c:v>91.875585103873348</c:v>
                </c:pt>
                <c:pt idx="3">
                  <c:v>92.032866424323885</c:v>
                </c:pt>
                <c:pt idx="4">
                  <c:v>92.197895319452854</c:v>
                </c:pt>
                <c:pt idx="5">
                  <c:v>92.343139142986459</c:v>
                </c:pt>
                <c:pt idx="6">
                  <c:v>92.414282658787442</c:v>
                </c:pt>
                <c:pt idx="7">
                  <c:v>92.726922999528881</c:v>
                </c:pt>
                <c:pt idx="8">
                  <c:v>93.018528478607294</c:v>
                </c:pt>
                <c:pt idx="9">
                  <c:v>93.308516266049452</c:v>
                </c:pt>
                <c:pt idx="10">
                  <c:v>93.614584833095648</c:v>
                </c:pt>
                <c:pt idx="11">
                  <c:v>93.725910468546871</c:v>
                </c:pt>
                <c:pt idx="12">
                  <c:v>93.477704527459608</c:v>
                </c:pt>
                <c:pt idx="13">
                  <c:v>93.252020565350776</c:v>
                </c:pt>
                <c:pt idx="14">
                  <c:v>93.026507722712211</c:v>
                </c:pt>
                <c:pt idx="15">
                  <c:v>92.862756582549409</c:v>
                </c:pt>
                <c:pt idx="16">
                  <c:v>92.639772442627745</c:v>
                </c:pt>
                <c:pt idx="17">
                  <c:v>92.417728548782534</c:v>
                </c:pt>
                <c:pt idx="18">
                  <c:v>92.195546732302319</c:v>
                </c:pt>
                <c:pt idx="19">
                  <c:v>91.967620024129687</c:v>
                </c:pt>
                <c:pt idx="20">
                  <c:v>91.726276001907223</c:v>
                </c:pt>
                <c:pt idx="21">
                  <c:v>91.718121171835222</c:v>
                </c:pt>
                <c:pt idx="22">
                  <c:v>91.690083773855378</c:v>
                </c:pt>
                <c:pt idx="23">
                  <c:v>91.659821435366538</c:v>
                </c:pt>
                <c:pt idx="24">
                  <c:v>91.635012448585655</c:v>
                </c:pt>
                <c:pt idx="25">
                  <c:v>91.615882058304067</c:v>
                </c:pt>
                <c:pt idx="26">
                  <c:v>91.567036543128452</c:v>
                </c:pt>
                <c:pt idx="27">
                  <c:v>91.581124019467296</c:v>
                </c:pt>
                <c:pt idx="28">
                  <c:v>91.596326409701362</c:v>
                </c:pt>
                <c:pt idx="29">
                  <c:v>91.717143755801445</c:v>
                </c:pt>
                <c:pt idx="30">
                  <c:v>91.676606386586926</c:v>
                </c:pt>
                <c:pt idx="31">
                  <c:v>91.760095057278207</c:v>
                </c:pt>
                <c:pt idx="32">
                  <c:v>91.798712466452685</c:v>
                </c:pt>
                <c:pt idx="33">
                  <c:v>91.837713086815995</c:v>
                </c:pt>
                <c:pt idx="34">
                  <c:v>91.890676914411188</c:v>
                </c:pt>
                <c:pt idx="35">
                  <c:v>91.814707690279391</c:v>
                </c:pt>
                <c:pt idx="36">
                  <c:v>91.736196375087729</c:v>
                </c:pt>
                <c:pt idx="37">
                  <c:v>91.656078274369136</c:v>
                </c:pt>
                <c:pt idx="38">
                  <c:v>91.636686756171443</c:v>
                </c:pt>
                <c:pt idx="39">
                  <c:v>91.586636420533509</c:v>
                </c:pt>
                <c:pt idx="40">
                  <c:v>91.867510730070236</c:v>
                </c:pt>
                <c:pt idx="41">
                  <c:v>91.957770597806459</c:v>
                </c:pt>
                <c:pt idx="42">
                  <c:v>92.047564607434197</c:v>
                </c:pt>
                <c:pt idx="43">
                  <c:v>92.12788796281535</c:v>
                </c:pt>
                <c:pt idx="44">
                  <c:v>92.233985208037964</c:v>
                </c:pt>
                <c:pt idx="45">
                  <c:v>92.086425147356039</c:v>
                </c:pt>
                <c:pt idx="46">
                  <c:v>92.106834725303486</c:v>
                </c:pt>
                <c:pt idx="47">
                  <c:v>92.147084431070923</c:v>
                </c:pt>
                <c:pt idx="48">
                  <c:v>92.222959375612547</c:v>
                </c:pt>
                <c:pt idx="49">
                  <c:v>91.934728738271716</c:v>
                </c:pt>
                <c:pt idx="50">
                  <c:v>91.797621554085993</c:v>
                </c:pt>
                <c:pt idx="51">
                  <c:v>91.655724990185988</c:v>
                </c:pt>
                <c:pt idx="52">
                  <c:v>91.49460318523856</c:v>
                </c:pt>
                <c:pt idx="53">
                  <c:v>91.935284469918514</c:v>
                </c:pt>
                <c:pt idx="54">
                  <c:v>91.999133919199693</c:v>
                </c:pt>
                <c:pt idx="55">
                  <c:v>92.039137739743978</c:v>
                </c:pt>
                <c:pt idx="56">
                  <c:v>92.090482112935419</c:v>
                </c:pt>
                <c:pt idx="57">
                  <c:v>92.186395680480658</c:v>
                </c:pt>
                <c:pt idx="58">
                  <c:v>91.471177659810792</c:v>
                </c:pt>
                <c:pt idx="59">
                  <c:v>91.388029803993689</c:v>
                </c:pt>
                <c:pt idx="60">
                  <c:v>91.30589601926205</c:v>
                </c:pt>
                <c:pt idx="61">
                  <c:v>91.247650844581898</c:v>
                </c:pt>
                <c:pt idx="62">
                  <c:v>91.296607057946773</c:v>
                </c:pt>
                <c:pt idx="63">
                  <c:v>91.370252307736408</c:v>
                </c:pt>
                <c:pt idx="64">
                  <c:v>91.484415590355127</c:v>
                </c:pt>
                <c:pt idx="65">
                  <c:v>91.594216651527674</c:v>
                </c:pt>
                <c:pt idx="66">
                  <c:v>91.69355204971292</c:v>
                </c:pt>
                <c:pt idx="67">
                  <c:v>91.641944031718964</c:v>
                </c:pt>
                <c:pt idx="68">
                  <c:v>91.644505746133362</c:v>
                </c:pt>
                <c:pt idx="69">
                  <c:v>91.603250712380458</c:v>
                </c:pt>
                <c:pt idx="70">
                  <c:v>91.564436793090408</c:v>
                </c:pt>
                <c:pt idx="71">
                  <c:v>91.526781165602088</c:v>
                </c:pt>
                <c:pt idx="72">
                  <c:v>91.630656170420409</c:v>
                </c:pt>
                <c:pt idx="73">
                  <c:v>91.696194406341974</c:v>
                </c:pt>
                <c:pt idx="74">
                  <c:v>91.814877112693253</c:v>
                </c:pt>
                <c:pt idx="75">
                  <c:v>91.915151746614043</c:v>
                </c:pt>
                <c:pt idx="76">
                  <c:v>91.481709088932547</c:v>
                </c:pt>
                <c:pt idx="77">
                  <c:v>91.301779000479172</c:v>
                </c:pt>
                <c:pt idx="78">
                  <c:v>90.720236988722263</c:v>
                </c:pt>
                <c:pt idx="79">
                  <c:v>90.591878680800761</c:v>
                </c:pt>
                <c:pt idx="80">
                  <c:v>90.483023130650778</c:v>
                </c:pt>
                <c:pt idx="81">
                  <c:v>91.027954520235326</c:v>
                </c:pt>
                <c:pt idx="82">
                  <c:v>91.100008678270243</c:v>
                </c:pt>
                <c:pt idx="83">
                  <c:v>91.654523172241483</c:v>
                </c:pt>
                <c:pt idx="84">
                  <c:v>91.700727907584366</c:v>
                </c:pt>
                <c:pt idx="85">
                  <c:v>91.739051516375113</c:v>
                </c:pt>
                <c:pt idx="86">
                  <c:v>91.695405919491549</c:v>
                </c:pt>
                <c:pt idx="87">
                  <c:v>91.622172287556282</c:v>
                </c:pt>
                <c:pt idx="88">
                  <c:v>91.614091324265843</c:v>
                </c:pt>
                <c:pt idx="89">
                  <c:v>91.564035631621351</c:v>
                </c:pt>
                <c:pt idx="90">
                  <c:v>91.589661815115733</c:v>
                </c:pt>
                <c:pt idx="91">
                  <c:v>91.52688484181958</c:v>
                </c:pt>
                <c:pt idx="92">
                  <c:v>91.590751328754536</c:v>
                </c:pt>
                <c:pt idx="93">
                  <c:v>91.573857559260219</c:v>
                </c:pt>
                <c:pt idx="94">
                  <c:v>91.612924860918127</c:v>
                </c:pt>
                <c:pt idx="95">
                  <c:v>91.571467767385201</c:v>
                </c:pt>
                <c:pt idx="96">
                  <c:v>92.356917079306328</c:v>
                </c:pt>
                <c:pt idx="97">
                  <c:v>92.292129642977898</c:v>
                </c:pt>
                <c:pt idx="98">
                  <c:v>92.247236963811915</c:v>
                </c:pt>
                <c:pt idx="99">
                  <c:v>92.205169702240497</c:v>
                </c:pt>
                <c:pt idx="100">
                  <c:v>92.191939141166273</c:v>
                </c:pt>
                <c:pt idx="101">
                  <c:v>91.412323817347627</c:v>
                </c:pt>
                <c:pt idx="102">
                  <c:v>91.545611437145666</c:v>
                </c:pt>
                <c:pt idx="103">
                  <c:v>91.630813528828611</c:v>
                </c:pt>
                <c:pt idx="104">
                  <c:v>91.699876047220968</c:v>
                </c:pt>
                <c:pt idx="105">
                  <c:v>91.839818334649408</c:v>
                </c:pt>
                <c:pt idx="106">
                  <c:v>91.787464473670695</c:v>
                </c:pt>
                <c:pt idx="107">
                  <c:v>91.695407061938639</c:v>
                </c:pt>
                <c:pt idx="108">
                  <c:v>91.646498332369276</c:v>
                </c:pt>
                <c:pt idx="109">
                  <c:v>91.635633782026659</c:v>
                </c:pt>
                <c:pt idx="110">
                  <c:v>91.682297179088408</c:v>
                </c:pt>
                <c:pt idx="111">
                  <c:v>91.75062759903723</c:v>
                </c:pt>
                <c:pt idx="112">
                  <c:v>91.775962535756634</c:v>
                </c:pt>
                <c:pt idx="113">
                  <c:v>91.796247060763037</c:v>
                </c:pt>
                <c:pt idx="114">
                  <c:v>91.761292648368141</c:v>
                </c:pt>
                <c:pt idx="115">
                  <c:v>91.557984747051748</c:v>
                </c:pt>
                <c:pt idx="116">
                  <c:v>91.526947540979648</c:v>
                </c:pt>
                <c:pt idx="117">
                  <c:v>91.490447229443745</c:v>
                </c:pt>
                <c:pt idx="118">
                  <c:v>91.571518921220346</c:v>
                </c:pt>
                <c:pt idx="119">
                  <c:v>91.568140244981478</c:v>
                </c:pt>
                <c:pt idx="120">
                  <c:v>91.673863759083957</c:v>
                </c:pt>
                <c:pt idx="121">
                  <c:v>91.622578975884323</c:v>
                </c:pt>
                <c:pt idx="122">
                  <c:v>91.701248625381197</c:v>
                </c:pt>
                <c:pt idx="123">
                  <c:v>91.659134818527818</c:v>
                </c:pt>
                <c:pt idx="124">
                  <c:v>91.721310045815343</c:v>
                </c:pt>
                <c:pt idx="125">
                  <c:v>91.790838211410048</c:v>
                </c:pt>
                <c:pt idx="126">
                  <c:v>91.868252016162288</c:v>
                </c:pt>
                <c:pt idx="127">
                  <c:v>91.792509750612496</c:v>
                </c:pt>
                <c:pt idx="128">
                  <c:v>91.703762301725959</c:v>
                </c:pt>
                <c:pt idx="129">
                  <c:v>91.595305523518618</c:v>
                </c:pt>
                <c:pt idx="130">
                  <c:v>90.665287988332437</c:v>
                </c:pt>
                <c:pt idx="131">
                  <c:v>90.524877077485343</c:v>
                </c:pt>
                <c:pt idx="132">
                  <c:v>90.39814038462508</c:v>
                </c:pt>
                <c:pt idx="133">
                  <c:v>90.274641134008178</c:v>
                </c:pt>
                <c:pt idx="134">
                  <c:v>90.217077278146832</c:v>
                </c:pt>
                <c:pt idx="135">
                  <c:v>90.905955566085979</c:v>
                </c:pt>
                <c:pt idx="136">
                  <c:v>90.703903094284954</c:v>
                </c:pt>
                <c:pt idx="137">
                  <c:v>90.479697555894688</c:v>
                </c:pt>
                <c:pt idx="138">
                  <c:v>90.290103508695935</c:v>
                </c:pt>
                <c:pt idx="139">
                  <c:v>90.040343398433208</c:v>
                </c:pt>
                <c:pt idx="140">
                  <c:v>89.837637198898989</c:v>
                </c:pt>
                <c:pt idx="141">
                  <c:v>90.234364402762424</c:v>
                </c:pt>
                <c:pt idx="142">
                  <c:v>89.970009888438312</c:v>
                </c:pt>
                <c:pt idx="143">
                  <c:v>89.653542826556318</c:v>
                </c:pt>
                <c:pt idx="144">
                  <c:v>89.292478713471425</c:v>
                </c:pt>
                <c:pt idx="145">
                  <c:v>88.745870991975835</c:v>
                </c:pt>
                <c:pt idx="146">
                  <c:v>87.832956889619112</c:v>
                </c:pt>
                <c:pt idx="147">
                  <c:v>87.549771412287214</c:v>
                </c:pt>
                <c:pt idx="148">
                  <c:v>87.238174686519571</c:v>
                </c:pt>
                <c:pt idx="149">
                  <c:v>86.925346174476047</c:v>
                </c:pt>
                <c:pt idx="150">
                  <c:v>86.866924554807127</c:v>
                </c:pt>
                <c:pt idx="151">
                  <c:v>86.380164196819152</c:v>
                </c:pt>
                <c:pt idx="152">
                  <c:v>85.830059754393844</c:v>
                </c:pt>
                <c:pt idx="153">
                  <c:v>85.475655674986356</c:v>
                </c:pt>
                <c:pt idx="154">
                  <c:v>84.852331874142607</c:v>
                </c:pt>
                <c:pt idx="155">
                  <c:v>83.964372976978012</c:v>
                </c:pt>
                <c:pt idx="156">
                  <c:v>83.397410893077534</c:v>
                </c:pt>
                <c:pt idx="157">
                  <c:v>82.819417858964258</c:v>
                </c:pt>
                <c:pt idx="158">
                  <c:v>82.057297287027865</c:v>
                </c:pt>
                <c:pt idx="159">
                  <c:v>81.421079113335452</c:v>
                </c:pt>
                <c:pt idx="160">
                  <c:v>80.680891940847502</c:v>
                </c:pt>
                <c:pt idx="161">
                  <c:v>79.822287466059478</c:v>
                </c:pt>
                <c:pt idx="162">
                  <c:v>78.919525208626226</c:v>
                </c:pt>
                <c:pt idx="163">
                  <c:v>77.872430926693525</c:v>
                </c:pt>
                <c:pt idx="164">
                  <c:v>77.052858874423521</c:v>
                </c:pt>
                <c:pt idx="165">
                  <c:v>76.108296724411019</c:v>
                </c:pt>
                <c:pt idx="166">
                  <c:v>75.268469747846027</c:v>
                </c:pt>
                <c:pt idx="167">
                  <c:v>74.611534168966131</c:v>
                </c:pt>
                <c:pt idx="168">
                  <c:v>74.040392699708661</c:v>
                </c:pt>
                <c:pt idx="169">
                  <c:v>73.69120284572621</c:v>
                </c:pt>
                <c:pt idx="170">
                  <c:v>73.149531545752879</c:v>
                </c:pt>
                <c:pt idx="171">
                  <c:v>72.640107839227881</c:v>
                </c:pt>
                <c:pt idx="172">
                  <c:v>72.082097046194448</c:v>
                </c:pt>
                <c:pt idx="173">
                  <c:v>71.451747712495646</c:v>
                </c:pt>
                <c:pt idx="174">
                  <c:v>70.771952530596067</c:v>
                </c:pt>
                <c:pt idx="175">
                  <c:v>70.455287911883971</c:v>
                </c:pt>
                <c:pt idx="176">
                  <c:v>70.020711419582696</c:v>
                </c:pt>
                <c:pt idx="177">
                  <c:v>69.283760042425243</c:v>
                </c:pt>
                <c:pt idx="178">
                  <c:v>68.726128708750451</c:v>
                </c:pt>
                <c:pt idx="179">
                  <c:v>67.893973018710852</c:v>
                </c:pt>
                <c:pt idx="180">
                  <c:v>66.524446317057041</c:v>
                </c:pt>
                <c:pt idx="181">
                  <c:v>65.166136773890358</c:v>
                </c:pt>
                <c:pt idx="182">
                  <c:v>64.296984920909367</c:v>
                </c:pt>
                <c:pt idx="183">
                  <c:v>63.321278424826374</c:v>
                </c:pt>
                <c:pt idx="184">
                  <c:v>61.993040059048795</c:v>
                </c:pt>
                <c:pt idx="185">
                  <c:v>61.476772605367344</c:v>
                </c:pt>
                <c:pt idx="186">
                  <c:v>61.157150483743486</c:v>
                </c:pt>
                <c:pt idx="187">
                  <c:v>60.700281110162294</c:v>
                </c:pt>
                <c:pt idx="188">
                  <c:v>60.352678868014394</c:v>
                </c:pt>
                <c:pt idx="189">
                  <c:v>60.627718949703493</c:v>
                </c:pt>
                <c:pt idx="190">
                  <c:v>60.382274287565394</c:v>
                </c:pt>
                <c:pt idx="191">
                  <c:v>60.397206963646163</c:v>
                </c:pt>
                <c:pt idx="192">
                  <c:v>60.415483967745949</c:v>
                </c:pt>
                <c:pt idx="193">
                  <c:v>60.439235099050528</c:v>
                </c:pt>
                <c:pt idx="194">
                  <c:v>60.389151585463885</c:v>
                </c:pt>
                <c:pt idx="195">
                  <c:v>60.608084246876011</c:v>
                </c:pt>
                <c:pt idx="196">
                  <c:v>60.334384763732039</c:v>
                </c:pt>
                <c:pt idx="197">
                  <c:v>60.61636040017688</c:v>
                </c:pt>
                <c:pt idx="198">
                  <c:v>61.326168999104162</c:v>
                </c:pt>
                <c:pt idx="199">
                  <c:v>61.490244114895646</c:v>
                </c:pt>
                <c:pt idx="200">
                  <c:v>61.659079466050784</c:v>
                </c:pt>
                <c:pt idx="201">
                  <c:v>62.324178255975063</c:v>
                </c:pt>
                <c:pt idx="202">
                  <c:v>62.079202313965119</c:v>
                </c:pt>
                <c:pt idx="203">
                  <c:v>62.281112170873044</c:v>
                </c:pt>
                <c:pt idx="204">
                  <c:v>62.017369118435305</c:v>
                </c:pt>
                <c:pt idx="205">
                  <c:v>61.740871102950315</c:v>
                </c:pt>
                <c:pt idx="206">
                  <c:v>61.422452541151259</c:v>
                </c:pt>
                <c:pt idx="207">
                  <c:v>61.776972475775111</c:v>
                </c:pt>
                <c:pt idx="208">
                  <c:v>61.267439651778446</c:v>
                </c:pt>
                <c:pt idx="209">
                  <c:v>61.820736824154643</c:v>
                </c:pt>
                <c:pt idx="210">
                  <c:v>62.648284244809318</c:v>
                </c:pt>
                <c:pt idx="211">
                  <c:v>63.252506102550512</c:v>
                </c:pt>
                <c:pt idx="212">
                  <c:v>63.651481832601043</c:v>
                </c:pt>
                <c:pt idx="213">
                  <c:v>63.936186420048145</c:v>
                </c:pt>
                <c:pt idx="214">
                  <c:v>64.09292862478361</c:v>
                </c:pt>
                <c:pt idx="215">
                  <c:v>64.143575135126056</c:v>
                </c:pt>
                <c:pt idx="216">
                  <c:v>64.198166465334964</c:v>
                </c:pt>
                <c:pt idx="217">
                  <c:v>64.559857092009167</c:v>
                </c:pt>
                <c:pt idx="218">
                  <c:v>64.618623078066122</c:v>
                </c:pt>
                <c:pt idx="219">
                  <c:v>64.760790138244758</c:v>
                </c:pt>
                <c:pt idx="220">
                  <c:v>64.658009426513658</c:v>
                </c:pt>
                <c:pt idx="221">
                  <c:v>64.609214671992376</c:v>
                </c:pt>
                <c:pt idx="222">
                  <c:v>63.997682453100367</c:v>
                </c:pt>
                <c:pt idx="223">
                  <c:v>63.254540192585019</c:v>
                </c:pt>
                <c:pt idx="224">
                  <c:v>62.436413847794391</c:v>
                </c:pt>
                <c:pt idx="225">
                  <c:v>61.848504264798144</c:v>
                </c:pt>
                <c:pt idx="226">
                  <c:v>61.211436276878018</c:v>
                </c:pt>
                <c:pt idx="227">
                  <c:v>61.73211920337306</c:v>
                </c:pt>
                <c:pt idx="228">
                  <c:v>62.154933075332153</c:v>
                </c:pt>
                <c:pt idx="229">
                  <c:v>62.612916210014532</c:v>
                </c:pt>
                <c:pt idx="230">
                  <c:v>63.084120236471186</c:v>
                </c:pt>
                <c:pt idx="231">
                  <c:v>63.547396038883441</c:v>
                </c:pt>
                <c:pt idx="232">
                  <c:v>63.081243725354398</c:v>
                </c:pt>
                <c:pt idx="233">
                  <c:v>63.857715062151087</c:v>
                </c:pt>
                <c:pt idx="234">
                  <c:v>63.688197854012344</c:v>
                </c:pt>
                <c:pt idx="235">
                  <c:v>63.473456637286333</c:v>
                </c:pt>
                <c:pt idx="236">
                  <c:v>63.192468372892051</c:v>
                </c:pt>
                <c:pt idx="237">
                  <c:v>62.907374952110345</c:v>
                </c:pt>
                <c:pt idx="238">
                  <c:v>62.688660674504547</c:v>
                </c:pt>
                <c:pt idx="239">
                  <c:v>63.03383555599342</c:v>
                </c:pt>
                <c:pt idx="240">
                  <c:v>63.441892262973376</c:v>
                </c:pt>
                <c:pt idx="241">
                  <c:v>64.152611715028527</c:v>
                </c:pt>
                <c:pt idx="242">
                  <c:v>64.604287995412903</c:v>
                </c:pt>
                <c:pt idx="243">
                  <c:v>63.873186890476006</c:v>
                </c:pt>
                <c:pt idx="244">
                  <c:v>64.608157971158548</c:v>
                </c:pt>
                <c:pt idx="245">
                  <c:v>63.898924000275436</c:v>
                </c:pt>
              </c:numCache>
            </c:numRef>
          </c:val>
        </c:ser>
        <c:ser>
          <c:idx val="2"/>
          <c:order val="2"/>
          <c:marker>
            <c:symbol val="none"/>
          </c:marker>
          <c:cat>
            <c:numRef>
              <c:f>táblázat!$A$2:$A$247</c:f>
              <c:numCache>
                <c:formatCode>yyyy/mm/dd</c:formatCode>
                <c:ptCount val="246"/>
                <c:pt idx="0">
                  <c:v>41278</c:v>
                </c:pt>
                <c:pt idx="1">
                  <c:v>41281</c:v>
                </c:pt>
                <c:pt idx="2">
                  <c:v>41282</c:v>
                </c:pt>
                <c:pt idx="3">
                  <c:v>41283</c:v>
                </c:pt>
                <c:pt idx="4">
                  <c:v>41284</c:v>
                </c:pt>
                <c:pt idx="5">
                  <c:v>41285</c:v>
                </c:pt>
                <c:pt idx="6">
                  <c:v>41288</c:v>
                </c:pt>
                <c:pt idx="7">
                  <c:v>41289</c:v>
                </c:pt>
                <c:pt idx="8">
                  <c:v>41290</c:v>
                </c:pt>
                <c:pt idx="9">
                  <c:v>41291</c:v>
                </c:pt>
                <c:pt idx="10">
                  <c:v>41292</c:v>
                </c:pt>
                <c:pt idx="11">
                  <c:v>41295</c:v>
                </c:pt>
                <c:pt idx="12">
                  <c:v>41296</c:v>
                </c:pt>
                <c:pt idx="13">
                  <c:v>41297</c:v>
                </c:pt>
                <c:pt idx="14">
                  <c:v>41298</c:v>
                </c:pt>
                <c:pt idx="15">
                  <c:v>41299</c:v>
                </c:pt>
                <c:pt idx="16">
                  <c:v>41302</c:v>
                </c:pt>
                <c:pt idx="17">
                  <c:v>41303</c:v>
                </c:pt>
                <c:pt idx="18">
                  <c:v>41304</c:v>
                </c:pt>
                <c:pt idx="19">
                  <c:v>41305</c:v>
                </c:pt>
                <c:pt idx="20">
                  <c:v>41306</c:v>
                </c:pt>
                <c:pt idx="21">
                  <c:v>41309</c:v>
                </c:pt>
                <c:pt idx="22">
                  <c:v>41310</c:v>
                </c:pt>
                <c:pt idx="23">
                  <c:v>41311</c:v>
                </c:pt>
                <c:pt idx="24">
                  <c:v>41312</c:v>
                </c:pt>
                <c:pt idx="25">
                  <c:v>41313</c:v>
                </c:pt>
                <c:pt idx="26">
                  <c:v>41316</c:v>
                </c:pt>
                <c:pt idx="27">
                  <c:v>41317</c:v>
                </c:pt>
                <c:pt idx="28">
                  <c:v>41318</c:v>
                </c:pt>
                <c:pt idx="29">
                  <c:v>41320</c:v>
                </c:pt>
                <c:pt idx="30">
                  <c:v>41323</c:v>
                </c:pt>
                <c:pt idx="31">
                  <c:v>41324</c:v>
                </c:pt>
                <c:pt idx="32">
                  <c:v>41325</c:v>
                </c:pt>
                <c:pt idx="33">
                  <c:v>41326</c:v>
                </c:pt>
                <c:pt idx="34">
                  <c:v>41327</c:v>
                </c:pt>
                <c:pt idx="35">
                  <c:v>41330</c:v>
                </c:pt>
                <c:pt idx="36">
                  <c:v>41331</c:v>
                </c:pt>
                <c:pt idx="37">
                  <c:v>41332</c:v>
                </c:pt>
                <c:pt idx="38">
                  <c:v>41333</c:v>
                </c:pt>
                <c:pt idx="39">
                  <c:v>41334</c:v>
                </c:pt>
                <c:pt idx="40">
                  <c:v>41337</c:v>
                </c:pt>
                <c:pt idx="41">
                  <c:v>41338</c:v>
                </c:pt>
                <c:pt idx="42">
                  <c:v>41339</c:v>
                </c:pt>
                <c:pt idx="43">
                  <c:v>41340</c:v>
                </c:pt>
                <c:pt idx="44">
                  <c:v>41341</c:v>
                </c:pt>
                <c:pt idx="45">
                  <c:v>41344</c:v>
                </c:pt>
                <c:pt idx="46">
                  <c:v>41345</c:v>
                </c:pt>
                <c:pt idx="47">
                  <c:v>41346</c:v>
                </c:pt>
                <c:pt idx="48">
                  <c:v>41347</c:v>
                </c:pt>
                <c:pt idx="49">
                  <c:v>41351</c:v>
                </c:pt>
                <c:pt idx="50">
                  <c:v>41352</c:v>
                </c:pt>
                <c:pt idx="51">
                  <c:v>41353</c:v>
                </c:pt>
                <c:pt idx="52">
                  <c:v>41354</c:v>
                </c:pt>
                <c:pt idx="53">
                  <c:v>41355</c:v>
                </c:pt>
                <c:pt idx="54">
                  <c:v>41358</c:v>
                </c:pt>
                <c:pt idx="55">
                  <c:v>41359</c:v>
                </c:pt>
                <c:pt idx="56">
                  <c:v>41360</c:v>
                </c:pt>
                <c:pt idx="57">
                  <c:v>41361</c:v>
                </c:pt>
                <c:pt idx="58">
                  <c:v>41362</c:v>
                </c:pt>
                <c:pt idx="59">
                  <c:v>41366</c:v>
                </c:pt>
                <c:pt idx="60">
                  <c:v>41367</c:v>
                </c:pt>
                <c:pt idx="61">
                  <c:v>41368</c:v>
                </c:pt>
                <c:pt idx="62">
                  <c:v>41369</c:v>
                </c:pt>
                <c:pt idx="63">
                  <c:v>41372</c:v>
                </c:pt>
                <c:pt idx="64">
                  <c:v>41373</c:v>
                </c:pt>
                <c:pt idx="65">
                  <c:v>41374</c:v>
                </c:pt>
                <c:pt idx="66">
                  <c:v>41375</c:v>
                </c:pt>
                <c:pt idx="67">
                  <c:v>41376</c:v>
                </c:pt>
                <c:pt idx="68">
                  <c:v>41379</c:v>
                </c:pt>
                <c:pt idx="69">
                  <c:v>41380</c:v>
                </c:pt>
                <c:pt idx="70">
                  <c:v>41381</c:v>
                </c:pt>
                <c:pt idx="71">
                  <c:v>41382</c:v>
                </c:pt>
                <c:pt idx="72">
                  <c:v>41383</c:v>
                </c:pt>
                <c:pt idx="73">
                  <c:v>41386</c:v>
                </c:pt>
                <c:pt idx="74">
                  <c:v>41387</c:v>
                </c:pt>
                <c:pt idx="75">
                  <c:v>41388</c:v>
                </c:pt>
                <c:pt idx="76">
                  <c:v>41389</c:v>
                </c:pt>
                <c:pt idx="77">
                  <c:v>41390</c:v>
                </c:pt>
                <c:pt idx="78">
                  <c:v>41393</c:v>
                </c:pt>
                <c:pt idx="79">
                  <c:v>41394</c:v>
                </c:pt>
                <c:pt idx="80">
                  <c:v>41396</c:v>
                </c:pt>
                <c:pt idx="81">
                  <c:v>41397</c:v>
                </c:pt>
                <c:pt idx="82">
                  <c:v>41400</c:v>
                </c:pt>
                <c:pt idx="83">
                  <c:v>41401</c:v>
                </c:pt>
                <c:pt idx="84">
                  <c:v>41402</c:v>
                </c:pt>
                <c:pt idx="85">
                  <c:v>41403</c:v>
                </c:pt>
                <c:pt idx="86">
                  <c:v>41404</c:v>
                </c:pt>
                <c:pt idx="87">
                  <c:v>41407</c:v>
                </c:pt>
                <c:pt idx="88">
                  <c:v>41408</c:v>
                </c:pt>
                <c:pt idx="89">
                  <c:v>41409</c:v>
                </c:pt>
                <c:pt idx="90">
                  <c:v>41410</c:v>
                </c:pt>
                <c:pt idx="91">
                  <c:v>41411</c:v>
                </c:pt>
                <c:pt idx="92">
                  <c:v>41415</c:v>
                </c:pt>
                <c:pt idx="93">
                  <c:v>41416</c:v>
                </c:pt>
                <c:pt idx="94">
                  <c:v>41417</c:v>
                </c:pt>
                <c:pt idx="95">
                  <c:v>41418</c:v>
                </c:pt>
                <c:pt idx="96">
                  <c:v>41421</c:v>
                </c:pt>
                <c:pt idx="97">
                  <c:v>41422</c:v>
                </c:pt>
                <c:pt idx="98">
                  <c:v>41423</c:v>
                </c:pt>
                <c:pt idx="99">
                  <c:v>41424</c:v>
                </c:pt>
                <c:pt idx="100">
                  <c:v>41425</c:v>
                </c:pt>
                <c:pt idx="101">
                  <c:v>41428</c:v>
                </c:pt>
                <c:pt idx="102">
                  <c:v>41429</c:v>
                </c:pt>
                <c:pt idx="103">
                  <c:v>41430</c:v>
                </c:pt>
                <c:pt idx="104">
                  <c:v>41431</c:v>
                </c:pt>
                <c:pt idx="105">
                  <c:v>41432</c:v>
                </c:pt>
                <c:pt idx="106">
                  <c:v>41435</c:v>
                </c:pt>
                <c:pt idx="107">
                  <c:v>41436</c:v>
                </c:pt>
                <c:pt idx="108">
                  <c:v>41437</c:v>
                </c:pt>
                <c:pt idx="109">
                  <c:v>41438</c:v>
                </c:pt>
                <c:pt idx="110">
                  <c:v>41439</c:v>
                </c:pt>
                <c:pt idx="111">
                  <c:v>41442</c:v>
                </c:pt>
                <c:pt idx="112">
                  <c:v>41443</c:v>
                </c:pt>
                <c:pt idx="113">
                  <c:v>41444</c:v>
                </c:pt>
                <c:pt idx="114">
                  <c:v>41445</c:v>
                </c:pt>
                <c:pt idx="115">
                  <c:v>41446</c:v>
                </c:pt>
                <c:pt idx="116">
                  <c:v>41449</c:v>
                </c:pt>
                <c:pt idx="117">
                  <c:v>41450</c:v>
                </c:pt>
                <c:pt idx="118">
                  <c:v>41451</c:v>
                </c:pt>
                <c:pt idx="119">
                  <c:v>41452</c:v>
                </c:pt>
                <c:pt idx="120">
                  <c:v>41453</c:v>
                </c:pt>
                <c:pt idx="121">
                  <c:v>41456</c:v>
                </c:pt>
                <c:pt idx="122">
                  <c:v>41457</c:v>
                </c:pt>
                <c:pt idx="123">
                  <c:v>41458</c:v>
                </c:pt>
                <c:pt idx="124">
                  <c:v>41459</c:v>
                </c:pt>
                <c:pt idx="125">
                  <c:v>41460</c:v>
                </c:pt>
                <c:pt idx="126">
                  <c:v>41463</c:v>
                </c:pt>
                <c:pt idx="127">
                  <c:v>41464</c:v>
                </c:pt>
                <c:pt idx="128">
                  <c:v>41465</c:v>
                </c:pt>
                <c:pt idx="129">
                  <c:v>41466</c:v>
                </c:pt>
                <c:pt idx="130">
                  <c:v>41467</c:v>
                </c:pt>
                <c:pt idx="131">
                  <c:v>41470</c:v>
                </c:pt>
                <c:pt idx="132">
                  <c:v>41471</c:v>
                </c:pt>
                <c:pt idx="133">
                  <c:v>41472</c:v>
                </c:pt>
                <c:pt idx="134">
                  <c:v>41473</c:v>
                </c:pt>
                <c:pt idx="135">
                  <c:v>41474</c:v>
                </c:pt>
                <c:pt idx="136">
                  <c:v>41477</c:v>
                </c:pt>
                <c:pt idx="137">
                  <c:v>41478</c:v>
                </c:pt>
                <c:pt idx="138">
                  <c:v>41479</c:v>
                </c:pt>
                <c:pt idx="139">
                  <c:v>41480</c:v>
                </c:pt>
                <c:pt idx="140">
                  <c:v>41481</c:v>
                </c:pt>
                <c:pt idx="141">
                  <c:v>41484</c:v>
                </c:pt>
                <c:pt idx="142">
                  <c:v>41485</c:v>
                </c:pt>
                <c:pt idx="143">
                  <c:v>41486</c:v>
                </c:pt>
                <c:pt idx="144">
                  <c:v>41487</c:v>
                </c:pt>
                <c:pt idx="145">
                  <c:v>41488</c:v>
                </c:pt>
                <c:pt idx="146">
                  <c:v>41491</c:v>
                </c:pt>
                <c:pt idx="147">
                  <c:v>41492</c:v>
                </c:pt>
                <c:pt idx="148">
                  <c:v>41493</c:v>
                </c:pt>
                <c:pt idx="149">
                  <c:v>41494</c:v>
                </c:pt>
                <c:pt idx="150">
                  <c:v>41495</c:v>
                </c:pt>
                <c:pt idx="151">
                  <c:v>41498</c:v>
                </c:pt>
                <c:pt idx="152">
                  <c:v>41499</c:v>
                </c:pt>
                <c:pt idx="153">
                  <c:v>41500</c:v>
                </c:pt>
                <c:pt idx="154">
                  <c:v>41501</c:v>
                </c:pt>
                <c:pt idx="155">
                  <c:v>41502</c:v>
                </c:pt>
                <c:pt idx="156">
                  <c:v>41507</c:v>
                </c:pt>
                <c:pt idx="157">
                  <c:v>41508</c:v>
                </c:pt>
                <c:pt idx="158">
                  <c:v>41509</c:v>
                </c:pt>
                <c:pt idx="159">
                  <c:v>41510</c:v>
                </c:pt>
                <c:pt idx="160">
                  <c:v>41512</c:v>
                </c:pt>
                <c:pt idx="161">
                  <c:v>41513</c:v>
                </c:pt>
                <c:pt idx="162">
                  <c:v>41514</c:v>
                </c:pt>
                <c:pt idx="163">
                  <c:v>41515</c:v>
                </c:pt>
                <c:pt idx="164">
                  <c:v>41516</c:v>
                </c:pt>
                <c:pt idx="165">
                  <c:v>41519</c:v>
                </c:pt>
                <c:pt idx="166">
                  <c:v>41520</c:v>
                </c:pt>
                <c:pt idx="167">
                  <c:v>41521</c:v>
                </c:pt>
                <c:pt idx="168">
                  <c:v>41522</c:v>
                </c:pt>
                <c:pt idx="169">
                  <c:v>41523</c:v>
                </c:pt>
                <c:pt idx="170">
                  <c:v>41526</c:v>
                </c:pt>
                <c:pt idx="171">
                  <c:v>41527</c:v>
                </c:pt>
                <c:pt idx="172">
                  <c:v>41528</c:v>
                </c:pt>
                <c:pt idx="173">
                  <c:v>41529</c:v>
                </c:pt>
                <c:pt idx="174">
                  <c:v>41530</c:v>
                </c:pt>
                <c:pt idx="175">
                  <c:v>41533</c:v>
                </c:pt>
                <c:pt idx="176">
                  <c:v>41534</c:v>
                </c:pt>
                <c:pt idx="177">
                  <c:v>41535</c:v>
                </c:pt>
                <c:pt idx="178">
                  <c:v>41536</c:v>
                </c:pt>
                <c:pt idx="179">
                  <c:v>41537</c:v>
                </c:pt>
                <c:pt idx="180">
                  <c:v>41540</c:v>
                </c:pt>
                <c:pt idx="181">
                  <c:v>41541</c:v>
                </c:pt>
                <c:pt idx="182">
                  <c:v>41542</c:v>
                </c:pt>
                <c:pt idx="183">
                  <c:v>41543</c:v>
                </c:pt>
                <c:pt idx="184">
                  <c:v>41544</c:v>
                </c:pt>
                <c:pt idx="185">
                  <c:v>41547</c:v>
                </c:pt>
                <c:pt idx="186">
                  <c:v>41548</c:v>
                </c:pt>
                <c:pt idx="187">
                  <c:v>41549</c:v>
                </c:pt>
                <c:pt idx="188">
                  <c:v>41550</c:v>
                </c:pt>
                <c:pt idx="189">
                  <c:v>41551</c:v>
                </c:pt>
                <c:pt idx="190">
                  <c:v>41554</c:v>
                </c:pt>
                <c:pt idx="191">
                  <c:v>41555</c:v>
                </c:pt>
                <c:pt idx="192">
                  <c:v>41556</c:v>
                </c:pt>
                <c:pt idx="193">
                  <c:v>41557</c:v>
                </c:pt>
                <c:pt idx="194">
                  <c:v>41558</c:v>
                </c:pt>
                <c:pt idx="195">
                  <c:v>41561</c:v>
                </c:pt>
                <c:pt idx="196">
                  <c:v>41562</c:v>
                </c:pt>
                <c:pt idx="197">
                  <c:v>41563</c:v>
                </c:pt>
                <c:pt idx="198">
                  <c:v>41564</c:v>
                </c:pt>
                <c:pt idx="199">
                  <c:v>41565</c:v>
                </c:pt>
                <c:pt idx="200">
                  <c:v>41568</c:v>
                </c:pt>
                <c:pt idx="201">
                  <c:v>41569</c:v>
                </c:pt>
                <c:pt idx="202">
                  <c:v>41571</c:v>
                </c:pt>
                <c:pt idx="203">
                  <c:v>41572</c:v>
                </c:pt>
                <c:pt idx="204">
                  <c:v>41575</c:v>
                </c:pt>
                <c:pt idx="205">
                  <c:v>41576</c:v>
                </c:pt>
                <c:pt idx="206">
                  <c:v>41577</c:v>
                </c:pt>
                <c:pt idx="207">
                  <c:v>41578</c:v>
                </c:pt>
                <c:pt idx="208">
                  <c:v>41582</c:v>
                </c:pt>
                <c:pt idx="209">
                  <c:v>41583</c:v>
                </c:pt>
                <c:pt idx="210">
                  <c:v>41584</c:v>
                </c:pt>
                <c:pt idx="211">
                  <c:v>41585</c:v>
                </c:pt>
                <c:pt idx="212">
                  <c:v>41586</c:v>
                </c:pt>
                <c:pt idx="213">
                  <c:v>41589</c:v>
                </c:pt>
                <c:pt idx="214">
                  <c:v>41590</c:v>
                </c:pt>
                <c:pt idx="215">
                  <c:v>41591</c:v>
                </c:pt>
                <c:pt idx="216">
                  <c:v>41592</c:v>
                </c:pt>
                <c:pt idx="217">
                  <c:v>41593</c:v>
                </c:pt>
                <c:pt idx="218">
                  <c:v>41596</c:v>
                </c:pt>
                <c:pt idx="219">
                  <c:v>41597</c:v>
                </c:pt>
                <c:pt idx="220">
                  <c:v>41598</c:v>
                </c:pt>
                <c:pt idx="221">
                  <c:v>41599</c:v>
                </c:pt>
                <c:pt idx="222">
                  <c:v>41600</c:v>
                </c:pt>
                <c:pt idx="223">
                  <c:v>41603</c:v>
                </c:pt>
                <c:pt idx="224">
                  <c:v>41604</c:v>
                </c:pt>
                <c:pt idx="225">
                  <c:v>41605</c:v>
                </c:pt>
                <c:pt idx="226">
                  <c:v>41606</c:v>
                </c:pt>
                <c:pt idx="227">
                  <c:v>41607</c:v>
                </c:pt>
                <c:pt idx="228">
                  <c:v>41610</c:v>
                </c:pt>
                <c:pt idx="229">
                  <c:v>41611</c:v>
                </c:pt>
                <c:pt idx="230">
                  <c:v>41612</c:v>
                </c:pt>
                <c:pt idx="231">
                  <c:v>41613</c:v>
                </c:pt>
                <c:pt idx="232">
                  <c:v>41614</c:v>
                </c:pt>
                <c:pt idx="233">
                  <c:v>41615</c:v>
                </c:pt>
                <c:pt idx="234">
                  <c:v>41617</c:v>
                </c:pt>
                <c:pt idx="235">
                  <c:v>41618</c:v>
                </c:pt>
                <c:pt idx="236">
                  <c:v>41619</c:v>
                </c:pt>
                <c:pt idx="237">
                  <c:v>41620</c:v>
                </c:pt>
                <c:pt idx="238">
                  <c:v>41621</c:v>
                </c:pt>
                <c:pt idx="239">
                  <c:v>41624</c:v>
                </c:pt>
                <c:pt idx="240">
                  <c:v>41625</c:v>
                </c:pt>
                <c:pt idx="241">
                  <c:v>41626</c:v>
                </c:pt>
                <c:pt idx="242">
                  <c:v>41627</c:v>
                </c:pt>
                <c:pt idx="243">
                  <c:v>41628</c:v>
                </c:pt>
                <c:pt idx="244">
                  <c:v>41629</c:v>
                </c:pt>
                <c:pt idx="245">
                  <c:v>41631</c:v>
                </c:pt>
              </c:numCache>
            </c:numRef>
          </c:cat>
          <c:val>
            <c:numLit>
              <c:formatCode>General</c:formatCode>
              <c:ptCount val="1"/>
              <c:pt idx="0">
                <c:v>1</c:v>
              </c:pt>
            </c:numLit>
          </c:val>
        </c:ser>
        <c:marker val="1"/>
        <c:axId val="100370688"/>
        <c:axId val="100369152"/>
      </c:lineChart>
      <c:dateAx>
        <c:axId val="100365440"/>
        <c:scaling>
          <c:orientation val="minMax"/>
        </c:scaling>
        <c:axPos val="b"/>
        <c:numFmt formatCode="[$-40E]yyyy/\ mmmm;@" sourceLinked="0"/>
        <c:tickLblPos val="nextTo"/>
        <c:txPr>
          <a:bodyPr rot="-2700000"/>
          <a:lstStyle/>
          <a:p>
            <a:pPr>
              <a:defRPr sz="1000" b="1"/>
            </a:pPr>
            <a:endParaRPr lang="hu-HU"/>
          </a:p>
        </c:txPr>
        <c:crossAx val="100366976"/>
        <c:crosses val="autoZero"/>
        <c:auto val="1"/>
        <c:lblOffset val="100"/>
        <c:baseTimeUnit val="days"/>
      </c:dateAx>
      <c:valAx>
        <c:axId val="100366976"/>
        <c:scaling>
          <c:orientation val="minMax"/>
          <c:max val="2500000001400"/>
          <c:min val="1200000001400"/>
        </c:scaling>
        <c:axPos val="l"/>
        <c:majorGridlines>
          <c:spPr>
            <a:ln>
              <a:prstDash val="dash"/>
            </a:ln>
          </c:spPr>
        </c:majorGridlines>
        <c:numFmt formatCode="#,##0" sourceLinked="0"/>
        <c:tickLblPos val="nextTo"/>
        <c:txPr>
          <a:bodyPr/>
          <a:lstStyle/>
          <a:p>
            <a:pPr>
              <a:defRPr b="1">
                <a:latin typeface="Trebuchet MS" panose="020B0603020202020204" pitchFamily="34" charset="0"/>
              </a:defRPr>
            </a:pPr>
            <a:endParaRPr lang="hu-HU"/>
          </a:p>
        </c:txPr>
        <c:crossAx val="100365440"/>
        <c:crosses val="autoZero"/>
        <c:crossBetween val="between"/>
        <c:dispUnits>
          <c:builtInUnit val="billions"/>
        </c:dispUnits>
      </c:valAx>
      <c:valAx>
        <c:axId val="100369152"/>
        <c:scaling>
          <c:orientation val="minMax"/>
          <c:max val="100"/>
          <c:min val="55"/>
        </c:scaling>
        <c:axPos val="r"/>
        <c:numFmt formatCode="#,##0" sourceLinked="0"/>
        <c:tickLblPos val="nextTo"/>
        <c:txPr>
          <a:bodyPr/>
          <a:lstStyle/>
          <a:p>
            <a:pPr>
              <a:defRPr b="1">
                <a:latin typeface="Trebuchet MS" panose="020B0603020202020204" pitchFamily="34" charset="0"/>
              </a:defRPr>
            </a:pPr>
            <a:endParaRPr lang="hu-HU"/>
          </a:p>
        </c:txPr>
        <c:crossAx val="100370688"/>
        <c:crosses val="max"/>
        <c:crossBetween val="between"/>
        <c:majorUnit val="5"/>
      </c:valAx>
      <c:dateAx>
        <c:axId val="100370688"/>
        <c:scaling>
          <c:orientation val="minMax"/>
        </c:scaling>
        <c:delete val="1"/>
        <c:axPos val="b"/>
        <c:numFmt formatCode="yyyy/mm/dd" sourceLinked="1"/>
        <c:tickLblPos val="none"/>
        <c:crossAx val="100369152"/>
        <c:crosses val="autoZero"/>
        <c:auto val="1"/>
        <c:lblOffset val="100"/>
        <c:baseTimeUnit val="days"/>
      </c:dateAx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6.0048000454319982E-2"/>
          <c:y val="0.78355246852913751"/>
          <c:w val="0.90328291983151787"/>
          <c:h val="0.20389871210891097"/>
        </c:manualLayout>
      </c:layout>
      <c:txPr>
        <a:bodyPr/>
        <a:lstStyle/>
        <a:p>
          <a:pPr>
            <a:defRPr sz="1200" b="0">
              <a:latin typeface="+mn-lt"/>
            </a:defRPr>
          </a:pPr>
          <a:endParaRPr lang="hu-HU"/>
        </a:p>
      </c:txPr>
    </c:legend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0.10853</cdr:x>
      <cdr:y>0.2669</cdr:y>
    </cdr:from>
    <cdr:to>
      <cdr:x>0.92157</cdr:x>
      <cdr:y>0.2669</cdr:y>
    </cdr:to>
    <cdr:cxnSp macro="">
      <cdr:nvCxnSpPr>
        <cdr:cNvPr id="3" name="Egyenes összekötő 2"/>
        <cdr:cNvCxnSpPr/>
      </cdr:nvCxnSpPr>
      <cdr:spPr>
        <a:xfrm xmlns:a="http://schemas.openxmlformats.org/drawingml/2006/main">
          <a:off x="533400" y="714375"/>
          <a:ext cx="3996000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C00000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0.02558</cdr:x>
      <cdr:y>0.01565</cdr:y>
    </cdr:from>
    <cdr:to>
      <cdr:x>0.26316</cdr:x>
      <cdr:y>0.08428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4992" y="76631"/>
          <a:ext cx="975128" cy="336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100" b="1" dirty="0">
              <a:latin typeface="Trebuchet MS" panose="020B0603020202020204" pitchFamily="34" charset="0"/>
            </a:rPr>
            <a:t>milliárd Ft</a:t>
          </a:r>
        </a:p>
      </cdr:txBody>
    </cdr:sp>
  </cdr:relSizeAnchor>
  <cdr:relSizeAnchor xmlns:cdr="http://schemas.openxmlformats.org/drawingml/2006/chartDrawing">
    <cdr:from>
      <cdr:x>0.90729</cdr:x>
      <cdr:y>0.00902</cdr:y>
    </cdr:from>
    <cdr:to>
      <cdr:x>0.9534</cdr:x>
      <cdr:y>0.0663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441956" y="54845"/>
          <a:ext cx="429034" cy="348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100" b="1">
              <a:latin typeface="Trebuchet MS" panose="020B0603020202020204" pitchFamily="34" charset="0"/>
            </a:rPr>
            <a:t>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2014.06.04.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2014.06.04.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xmlns="" val="322221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 smtClean="0"/>
              <a:t>Előadó neve</a:t>
            </a:r>
          </a:p>
          <a:p>
            <a:pPr lvl="0"/>
            <a:r>
              <a:rPr lang="hu-HU" dirty="0" smtClean="0"/>
              <a:t>Titulusa</a:t>
            </a:r>
            <a:endParaRPr lang="hu-HU" dirty="0"/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208839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255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94643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Jelentés a fizetési rendszerről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u-HU" dirty="0" smtClean="0"/>
              <a:t>Bartha Lajos, igazgató</a:t>
            </a:r>
          </a:p>
          <a:p>
            <a:r>
              <a:rPr lang="hu-HU" dirty="0" smtClean="0"/>
              <a:t>Pénzügyi infrastruktúrák igazgatósága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2014. június 5.</a:t>
            </a:r>
            <a:endParaRPr lang="hu-HU" dirty="0"/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98884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668464" cy="759189"/>
          </a:xfrm>
        </p:spPr>
        <p:txBody>
          <a:bodyPr>
            <a:normAutofit/>
          </a:bodyPr>
          <a:lstStyle/>
          <a:p>
            <a:r>
              <a:rPr lang="hu-HU" sz="2400" dirty="0" smtClean="0"/>
              <a:t>2014-től tovább javul a pénzforgalmi ellenőrzések hatékonysága</a:t>
            </a:r>
            <a:endParaRPr lang="hu-HU" sz="24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268413"/>
            <a:ext cx="5436096" cy="496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395536" y="1340768"/>
            <a:ext cx="35283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accent5"/>
                </a:solidFill>
                <a:latin typeface="Calibri" pitchFamily="34" charset="0"/>
              </a:rPr>
              <a:t> A felügyeleti integráció lehetővé teszi a pénzforgalmi jogszabályok egységes, magas színvonalú ellenőrzését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accent5"/>
                </a:solidFill>
                <a:latin typeface="Calibri" pitchFamily="34" charset="0"/>
              </a:rPr>
              <a:t> MNB korábbinál markánsabb intézkedési politikája</a:t>
            </a:r>
          </a:p>
          <a:p>
            <a:pPr>
              <a:buFont typeface="Arial" pitchFamily="34" charset="0"/>
              <a:buChar char="•"/>
            </a:pPr>
            <a:endParaRPr lang="hu-HU" dirty="0" smtClean="0">
              <a:solidFill>
                <a:schemeClr val="accent5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hu-HU" dirty="0" smtClean="0">
              <a:solidFill>
                <a:schemeClr val="accent5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accent5"/>
                </a:solidFill>
                <a:latin typeface="Calibri" pitchFamily="34" charset="0"/>
              </a:rPr>
              <a:t>A 2013-as vizsgálatok alapján alapvetően jogszabálykövető módon zajlott a pénzforgalom lebonyolítása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>
                <a:solidFill>
                  <a:schemeClr val="accent5"/>
                </a:solidFill>
                <a:latin typeface="Calibri" pitchFamily="34" charset="0"/>
              </a:rPr>
              <a:t> Hat hitelintézet esetén, a feltárt szabályszegések miatt az MNB bírságot szabott ki </a:t>
            </a:r>
          </a:p>
          <a:p>
            <a:pPr>
              <a:buFont typeface="Arial" pitchFamily="34" charset="0"/>
              <a:buChar char="•"/>
            </a:pPr>
            <a:endParaRPr lang="hu-HU" dirty="0" err="1" smtClean="0">
              <a:solidFill>
                <a:schemeClr val="accent5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A közeljövőben számos további szabályozás befolyásolhatja a hazai pénzügyi infrastruktúrát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Folyamatban vannak az egyeztetések a pénzforgalmi irányelv felülvizsgálatáról és a bankközi jutalékok európai szintű szabályozásáról</a:t>
            </a:r>
          </a:p>
          <a:p>
            <a:r>
              <a:rPr lang="hu-HU" sz="2400" dirty="0" smtClean="0"/>
              <a:t>Idén meg kell kezdeni a fizetési számlákra vonatkozó irányelv implementálását</a:t>
            </a:r>
          </a:p>
          <a:p>
            <a:pPr lvl="1"/>
            <a:r>
              <a:rPr lang="hu-HU" sz="2400" dirty="0" smtClean="0"/>
              <a:t>Alapszintű fizetési számla alacsony költségek mellett</a:t>
            </a:r>
          </a:p>
          <a:p>
            <a:pPr lvl="1"/>
            <a:r>
              <a:rPr lang="hu-HU" sz="2400" dirty="0" smtClean="0"/>
              <a:t>A pénzforgalmi szolgáltatások költségeinek összehasonlíthatósága</a:t>
            </a:r>
          </a:p>
          <a:p>
            <a:pPr lvl="1"/>
            <a:r>
              <a:rPr lang="hu-HU" sz="2400" dirty="0" smtClean="0"/>
              <a:t>A számlaváltás egyszerűbbé tétele</a:t>
            </a:r>
          </a:p>
          <a:p>
            <a:r>
              <a:rPr lang="hu-HU" sz="2400" dirty="0" smtClean="0"/>
              <a:t>Kereskedés utáni infrastruktúra szabályozása</a:t>
            </a:r>
          </a:p>
          <a:p>
            <a:pPr lvl="1"/>
            <a:r>
              <a:rPr lang="hu-HU" sz="2400" dirty="0" err="1" smtClean="0"/>
              <a:t>MiFID</a:t>
            </a:r>
            <a:r>
              <a:rPr lang="hu-HU" sz="2400" dirty="0" smtClean="0"/>
              <a:t> </a:t>
            </a:r>
            <a:r>
              <a:rPr lang="hu-HU" sz="2400" dirty="0" err="1" smtClean="0"/>
              <a:t>II</a:t>
            </a:r>
            <a:r>
              <a:rPr lang="hu-HU" sz="2400" dirty="0" smtClean="0"/>
              <a:t>., </a:t>
            </a:r>
            <a:r>
              <a:rPr lang="hu-HU" sz="2400" dirty="0" err="1" smtClean="0"/>
              <a:t>MiFIR</a:t>
            </a:r>
            <a:r>
              <a:rPr lang="hu-HU" sz="2400" dirty="0" smtClean="0"/>
              <a:t>, </a:t>
            </a:r>
            <a:r>
              <a:rPr lang="hu-HU" sz="2400" dirty="0" err="1" smtClean="0"/>
              <a:t>CSDR</a:t>
            </a:r>
            <a:endParaRPr lang="hu-HU" sz="2400" dirty="0" smtClean="0"/>
          </a:p>
          <a:p>
            <a:pPr lvl="1"/>
            <a:r>
              <a:rPr lang="hu-HU" sz="2400" dirty="0" err="1" smtClean="0"/>
              <a:t>EMIR</a:t>
            </a:r>
            <a:r>
              <a:rPr lang="hu-HU" sz="2400" dirty="0" smtClean="0"/>
              <a:t> – a </a:t>
            </a:r>
            <a:r>
              <a:rPr lang="hu-HU" sz="2400" dirty="0" err="1" smtClean="0"/>
              <a:t>KELER</a:t>
            </a:r>
            <a:r>
              <a:rPr lang="hu-HU" sz="2400" dirty="0" smtClean="0"/>
              <a:t> 2013-ban beadta az újraengedélyezési kérelmét, az engedélyezésről egy kollégium dönt</a:t>
            </a:r>
            <a:endParaRPr lang="hu-HU" sz="24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11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A </a:t>
            </a:r>
            <a:r>
              <a:rPr lang="hu-HU" sz="2400" dirty="0" err="1" smtClean="0"/>
              <a:t>GIRO</a:t>
            </a:r>
            <a:r>
              <a:rPr lang="hu-HU" sz="2400" dirty="0" smtClean="0"/>
              <a:t> </a:t>
            </a:r>
            <a:r>
              <a:rPr lang="hu-HU" sz="2400" dirty="0" err="1" smtClean="0"/>
              <a:t>Zrt</a:t>
            </a:r>
            <a:r>
              <a:rPr lang="hu-HU" sz="2400" dirty="0" smtClean="0"/>
              <a:t>. megvásárlása díjcsökkentést és hatékonyabb fejlesztéseket tesz lehetővé a Bankközi Klíringrendszerben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A </a:t>
            </a:r>
            <a:r>
              <a:rPr lang="hu-HU" sz="2400" dirty="0" err="1" smtClean="0"/>
              <a:t>VIBER</a:t>
            </a:r>
            <a:r>
              <a:rPr lang="hu-HU" sz="2400" dirty="0" smtClean="0"/>
              <a:t> és a </a:t>
            </a:r>
            <a:r>
              <a:rPr lang="hu-HU" sz="2400" dirty="0" err="1" smtClean="0"/>
              <a:t>KELER</a:t>
            </a:r>
            <a:r>
              <a:rPr lang="hu-HU" sz="2400" dirty="0" smtClean="0"/>
              <a:t> Csoport után a </a:t>
            </a:r>
            <a:r>
              <a:rPr lang="hu-HU" sz="2400" dirty="0" err="1" smtClean="0"/>
              <a:t>BKR</a:t>
            </a:r>
            <a:r>
              <a:rPr lang="hu-HU" sz="2400" dirty="0" smtClean="0"/>
              <a:t> is többségi MNB tulajdonba került</a:t>
            </a:r>
          </a:p>
          <a:p>
            <a:endParaRPr lang="hu-HU" sz="2400" dirty="0" smtClean="0"/>
          </a:p>
          <a:p>
            <a:r>
              <a:rPr lang="hu-HU" sz="2400" dirty="0" smtClean="0"/>
              <a:t>A jegybanki tulajdonszerzést három cél motiválta:</a:t>
            </a:r>
          </a:p>
          <a:p>
            <a:endParaRPr lang="hu-HU" sz="2400" dirty="0" smtClean="0"/>
          </a:p>
          <a:p>
            <a:pPr lvl="1"/>
            <a:r>
              <a:rPr lang="hu-HU" sz="2400" dirty="0" smtClean="0"/>
              <a:t>Díjcsökkentés – a profitelvárás csökkentésén keresztül</a:t>
            </a:r>
          </a:p>
          <a:p>
            <a:pPr lvl="1"/>
            <a:endParaRPr lang="hu-HU" sz="2400" dirty="0" smtClean="0"/>
          </a:p>
          <a:p>
            <a:pPr lvl="1"/>
            <a:r>
              <a:rPr lang="hu-HU" sz="2400" dirty="0" smtClean="0"/>
              <a:t>Hatékony fejlesztések – az ügyfelek érdekeinek közvetlen képviselete és a fejlesztések intenzívebb ösztönzése</a:t>
            </a:r>
          </a:p>
          <a:p>
            <a:pPr lvl="1"/>
            <a:endParaRPr lang="hu-HU" sz="2400" dirty="0" smtClean="0"/>
          </a:p>
          <a:p>
            <a:pPr lvl="1"/>
            <a:r>
              <a:rPr lang="hu-HU" sz="2400" dirty="0" smtClean="0"/>
              <a:t>A pénzügyi infrastruktúra nemzeti kézben tartása</a:t>
            </a:r>
          </a:p>
          <a:p>
            <a:endParaRPr lang="hu-HU" sz="24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12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pénzforgalmi szolgáltatások árazása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A tranzakciós illeték áthárítása több lépésben és teljes körűen megtörtént 2013 októberéig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A szolgáltatások többségénél közvetlenül valósult meg az áthárítás</a:t>
            </a:r>
          </a:p>
          <a:p>
            <a:r>
              <a:rPr lang="hu-HU" sz="2000" dirty="0" smtClean="0"/>
              <a:t>A kártyás fizetéseknél elsősorban az éves kártyadíjak emelkedtek</a:t>
            </a:r>
            <a:endParaRPr lang="hu-HU" sz="20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14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" name="Kép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0726" y="2060848"/>
            <a:ext cx="6282548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2013-ban nagymértékben emelkedtek a lakossági pénzforgalmi szolgáltatások költségei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Átlagosan 60 százalékos díjemelkedés, szolgáltatásonként jelentős eltérések</a:t>
            </a:r>
          </a:p>
          <a:p>
            <a:r>
              <a:rPr lang="hu-HU" sz="2000" dirty="0" smtClean="0"/>
              <a:t>A díjterhelést mérsékli az ingyenes készpénzfelvételi lehetőség és a határozottabb fogyasztóvédelmi intézkedések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15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8" name="Kép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000" y="2708920"/>
            <a:ext cx="5760000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Az ingyenes készpénzfelvétel igénybe vételével a lakossági ügyfeleknek jelentős terük van még az alkalmazkodásra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A szabályozás hosszabb távon befolyásolhatja az elektronikus fizetések elterjedését</a:t>
            </a:r>
          </a:p>
          <a:p>
            <a:r>
              <a:rPr lang="hu-HU" sz="2000" dirty="0" smtClean="0"/>
              <a:t>A forgalomban lévő készpénzállományból csak korlátozottan lehet következtetni a fizetési szokások rövid távú változására</a:t>
            </a:r>
          </a:p>
          <a:p>
            <a:endParaRPr lang="hu-HU" sz="28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16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" name="Kép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5958" y="2636912"/>
            <a:ext cx="5892084" cy="3782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A pénzforgalmi szolgáltatások költségeit és az árazási gyakorlatot további intézkedések is befolyásolhatják 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Bankközi jutalékok szabályozása</a:t>
            </a:r>
          </a:p>
          <a:p>
            <a:pPr lvl="1"/>
            <a:r>
              <a:rPr lang="hu-HU" sz="2000" dirty="0" smtClean="0"/>
              <a:t>Jelentős jutalékcsökkenés a főbb kártyatípusoknál</a:t>
            </a:r>
          </a:p>
          <a:p>
            <a:pPr lvl="1"/>
            <a:r>
              <a:rPr lang="hu-HU" sz="2000" dirty="0" smtClean="0"/>
              <a:t>A jutalékcsökkentésnek meg kell jelennie a kártyaelfogadói költségekben – a nagyobb forgalmú kereskedők is ösztönözzék a kártyás fizetést</a:t>
            </a:r>
          </a:p>
          <a:p>
            <a:pPr lvl="1"/>
            <a:r>
              <a:rPr lang="hu-HU" sz="2000" dirty="0" smtClean="0"/>
              <a:t>A </a:t>
            </a:r>
            <a:r>
              <a:rPr lang="hu-HU" sz="2000" dirty="0" err="1" smtClean="0"/>
              <a:t>kártyabirtokosi</a:t>
            </a:r>
            <a:r>
              <a:rPr lang="hu-HU" sz="2000" dirty="0" smtClean="0"/>
              <a:t> oldalon a 2013-as nagymértékű díjemelés után nem indokolt további jelentős költségnövekedés</a:t>
            </a:r>
          </a:p>
          <a:p>
            <a:pPr lvl="1"/>
            <a:endParaRPr lang="hu-HU" sz="2000" dirty="0" smtClean="0"/>
          </a:p>
          <a:p>
            <a:r>
              <a:rPr lang="hu-HU" sz="2000" dirty="0" smtClean="0"/>
              <a:t>A </a:t>
            </a:r>
            <a:r>
              <a:rPr lang="hu-HU" sz="2000" dirty="0" err="1" smtClean="0"/>
              <a:t>BKR</a:t>
            </a:r>
            <a:r>
              <a:rPr lang="hu-HU" sz="2000" dirty="0" smtClean="0"/>
              <a:t> által nyújtott szolgáltatások árazásának átalakítása</a:t>
            </a:r>
          </a:p>
          <a:p>
            <a:pPr lvl="1"/>
            <a:r>
              <a:rPr lang="hu-HU" sz="2000" dirty="0" smtClean="0"/>
              <a:t>Hatékonyabb, nemzetközi szinten is versenyképesebb árazási struktúra létrehozása</a:t>
            </a:r>
          </a:p>
          <a:p>
            <a:pPr lvl="1"/>
            <a:r>
              <a:rPr lang="hu-HU" sz="2000" dirty="0" smtClean="0"/>
              <a:t>A díjcsökkentést támogathatja az elektronikus fizetési tranzakciók számának emelkedése is</a:t>
            </a:r>
          </a:p>
          <a:p>
            <a:pPr lvl="1"/>
            <a:r>
              <a:rPr lang="hu-HU" sz="2000" dirty="0" smtClean="0"/>
              <a:t>Az elszámolási szolgáltatások árcsökkentésének meg kell jelennie az ügyfeleknek nyújtott szolgáltatások árazásában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17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A fizetési valamint értékpapír elszámolási és kiegyenlítési rendszerek likviditására ható tényezők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A napközbeni elszámoláshoz való alkalmazkodási folyamat 2013 közepére véget ért</a:t>
            </a:r>
            <a:endParaRPr lang="hu-HU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19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484784"/>
            <a:ext cx="4928667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23528" y="1484784"/>
            <a:ext cx="352839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accent5"/>
                </a:solidFill>
                <a:latin typeface="Calibri" pitchFamily="34" charset="0"/>
              </a:rPr>
              <a:t> A  </a:t>
            </a:r>
            <a:r>
              <a:rPr lang="hu-HU" sz="2000" dirty="0" err="1" smtClean="0">
                <a:solidFill>
                  <a:schemeClr val="accent5"/>
                </a:solidFill>
                <a:latin typeface="Calibri" pitchFamily="34" charset="0"/>
              </a:rPr>
              <a:t>VIBER-ből</a:t>
            </a:r>
            <a:r>
              <a:rPr lang="hu-HU" sz="2000" dirty="0" smtClean="0">
                <a:solidFill>
                  <a:schemeClr val="accent5"/>
                </a:solidFill>
                <a:latin typeface="Calibri" pitchFamily="34" charset="0"/>
              </a:rPr>
              <a:t> </a:t>
            </a:r>
            <a:r>
              <a:rPr lang="hu-HU" sz="2000" dirty="0" err="1" smtClean="0">
                <a:solidFill>
                  <a:schemeClr val="accent5"/>
                </a:solidFill>
                <a:latin typeface="Calibri" pitchFamily="34" charset="0"/>
              </a:rPr>
              <a:t>a</a:t>
            </a:r>
            <a:r>
              <a:rPr lang="hu-HU" sz="2000" dirty="0" smtClean="0">
                <a:solidFill>
                  <a:schemeClr val="accent5"/>
                </a:solidFill>
                <a:latin typeface="Calibri" pitchFamily="34" charset="0"/>
              </a:rPr>
              <a:t> </a:t>
            </a:r>
            <a:r>
              <a:rPr lang="hu-HU" sz="2000" dirty="0" err="1" smtClean="0">
                <a:solidFill>
                  <a:schemeClr val="accent5"/>
                </a:solidFill>
                <a:latin typeface="Calibri" pitchFamily="34" charset="0"/>
              </a:rPr>
              <a:t>BKR-be</a:t>
            </a:r>
            <a:r>
              <a:rPr lang="hu-HU" sz="2000" dirty="0" smtClean="0">
                <a:solidFill>
                  <a:schemeClr val="accent5"/>
                </a:solidFill>
                <a:latin typeface="Calibri" pitchFamily="34" charset="0"/>
              </a:rPr>
              <a:t> számos fizetési megbízás terelődött át</a:t>
            </a:r>
          </a:p>
          <a:p>
            <a:pPr>
              <a:buFont typeface="Arial" pitchFamily="34" charset="0"/>
              <a:buChar char="•"/>
            </a:pPr>
            <a:endParaRPr lang="hu-HU" dirty="0" smtClean="0">
              <a:solidFill>
                <a:schemeClr val="accent5"/>
              </a:solidFill>
            </a:endParaRPr>
          </a:p>
          <a:p>
            <a:pPr>
              <a:buFont typeface="Arial" pitchFamily="34" charset="0"/>
              <a:buChar char="•"/>
            </a:pPr>
            <a:endParaRPr lang="hu-HU" dirty="0" smtClean="0">
              <a:solidFill>
                <a:schemeClr val="accent5"/>
              </a:solidFill>
            </a:endParaRPr>
          </a:p>
          <a:p>
            <a:pPr>
              <a:buFont typeface="Arial" pitchFamily="34" charset="0"/>
              <a:buChar char="•"/>
            </a:pPr>
            <a:endParaRPr lang="hu-HU" dirty="0" smtClean="0">
              <a:solidFill>
                <a:schemeClr val="accent5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accent5"/>
                </a:solidFill>
                <a:latin typeface="Calibri" pitchFamily="34" charset="0"/>
              </a:rPr>
              <a:t> A </a:t>
            </a:r>
            <a:r>
              <a:rPr lang="hu-HU" sz="2000" dirty="0" err="1" smtClean="0">
                <a:solidFill>
                  <a:schemeClr val="accent5"/>
                </a:solidFill>
                <a:latin typeface="Calibri" pitchFamily="34" charset="0"/>
              </a:rPr>
              <a:t>VIBER</a:t>
            </a:r>
            <a:r>
              <a:rPr lang="hu-HU" sz="2000" dirty="0" smtClean="0">
                <a:solidFill>
                  <a:schemeClr val="accent5"/>
                </a:solidFill>
                <a:latin typeface="Calibri" pitchFamily="34" charset="0"/>
              </a:rPr>
              <a:t> résztvevők tétel időzítése:</a:t>
            </a:r>
          </a:p>
          <a:p>
            <a:pPr lvl="1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accent5"/>
                </a:solidFill>
                <a:latin typeface="Calibri" pitchFamily="34" charset="0"/>
              </a:rPr>
              <a:t> </a:t>
            </a:r>
            <a:r>
              <a:rPr lang="hu-HU" dirty="0" smtClean="0">
                <a:solidFill>
                  <a:schemeClr val="accent5"/>
                </a:solidFill>
                <a:latin typeface="Calibri" pitchFamily="34" charset="0"/>
              </a:rPr>
              <a:t>2012 második felében jelentősen későbbre tolódott 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>
                <a:solidFill>
                  <a:schemeClr val="accent5"/>
                </a:solidFill>
                <a:latin typeface="Calibri" pitchFamily="34" charset="0"/>
              </a:rPr>
              <a:t>2013-ban ez a szint állandósult</a:t>
            </a:r>
          </a:p>
          <a:p>
            <a:pPr>
              <a:buFont typeface="Arial" pitchFamily="34" charset="0"/>
              <a:buChar char="•"/>
            </a:pPr>
            <a:endParaRPr lang="hu-HU" dirty="0" smtClean="0">
              <a:solidFill>
                <a:schemeClr val="accent5"/>
              </a:solidFill>
            </a:endParaRPr>
          </a:p>
          <a:p>
            <a:pPr>
              <a:buFont typeface="Arial" pitchFamily="34" charset="0"/>
              <a:buChar char="•"/>
            </a:pPr>
            <a:endParaRPr lang="hu-HU" dirty="0" smtClean="0">
              <a:solidFill>
                <a:schemeClr val="accent5"/>
              </a:solidFill>
            </a:endParaRPr>
          </a:p>
          <a:p>
            <a:endParaRPr lang="hu-HU" dirty="0" err="1" smtClean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A jelentés szerkezete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A fizetési rendszer működése, a 2013-ban megfigyelhető tendenciák</a:t>
            </a:r>
          </a:p>
          <a:p>
            <a:r>
              <a:rPr lang="hu-HU" sz="2400" dirty="0" smtClean="0"/>
              <a:t>A pénzforgalmi szolgáltatások árazása</a:t>
            </a:r>
          </a:p>
          <a:p>
            <a:r>
              <a:rPr lang="hu-HU" sz="2400" dirty="0" smtClean="0"/>
              <a:t>Az elszámolási és kiegyenlítési rendszerek likviditására ható tényezők vizsgálata</a:t>
            </a:r>
          </a:p>
          <a:p>
            <a:r>
              <a:rPr lang="hu-HU" sz="2400" dirty="0" smtClean="0"/>
              <a:t>A pénzforgalmi szolgáltatások és a fizetési rendszerek fejlődési trendjei és fejlesztési irányai</a:t>
            </a:r>
            <a:endParaRPr lang="hu-HU" sz="24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A jegybanki intézkedések hatására a banki likviditáskezelésben alkalmazkodásra van szükség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44007" y="1268761"/>
            <a:ext cx="4320481" cy="4968552"/>
          </a:xfrm>
        </p:spPr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pPr>
              <a:buNone/>
            </a:pPr>
            <a:endParaRPr lang="hu-HU" dirty="0" smtClean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20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Chart 6"/>
          <p:cNvGraphicFramePr>
            <a:graphicFrameLocks noGrp="1"/>
          </p:cNvGraphicFramePr>
          <p:nvPr/>
        </p:nvGraphicFramePr>
        <p:xfrm>
          <a:off x="4644008" y="1340768"/>
          <a:ext cx="410445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512" y="1340768"/>
            <a:ext cx="453650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accent5"/>
                </a:solidFill>
                <a:latin typeface="Calibri" pitchFamily="34" charset="0"/>
              </a:rPr>
              <a:t>A Növekedési Hitelprogram hatása:</a:t>
            </a:r>
          </a:p>
          <a:p>
            <a:pPr>
              <a:buFont typeface="Arial" pitchFamily="34" charset="0"/>
              <a:buChar char="•"/>
            </a:pPr>
            <a:endParaRPr lang="hu-HU" sz="2000" dirty="0" smtClean="0">
              <a:solidFill>
                <a:schemeClr val="accent5"/>
              </a:solidFill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accent5"/>
                </a:solidFill>
                <a:latin typeface="Calibri" pitchFamily="34" charset="0"/>
              </a:rPr>
              <a:t> </a:t>
            </a:r>
            <a:r>
              <a:rPr lang="hu-HU" dirty="0" smtClean="0">
                <a:solidFill>
                  <a:schemeClr val="accent5"/>
                </a:solidFill>
                <a:latin typeface="Calibri" pitchFamily="34" charset="0"/>
              </a:rPr>
              <a:t>csökkent a zárolt értékpapír állományon belül a pénzforgalom számára felhasználható arány (hitelkeret) </a:t>
            </a:r>
          </a:p>
          <a:p>
            <a:pPr lvl="1">
              <a:buFont typeface="Arial" pitchFamily="34" charset="0"/>
              <a:buChar char="•"/>
            </a:pPr>
            <a:endParaRPr lang="hu-HU" dirty="0" smtClean="0">
              <a:solidFill>
                <a:schemeClr val="accent5"/>
              </a:solidFill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hu-HU" dirty="0" smtClean="0">
                <a:solidFill>
                  <a:schemeClr val="accent5"/>
                </a:solidFill>
                <a:latin typeface="Calibri" pitchFamily="34" charset="0"/>
              </a:rPr>
              <a:t> az elszámolási és kiegyenlítési kockázat nem növekedett a bankok alkalmazkodása miatt</a:t>
            </a:r>
          </a:p>
          <a:p>
            <a:pPr>
              <a:buFont typeface="Arial" pitchFamily="34" charset="0"/>
              <a:buChar char="•"/>
            </a:pPr>
            <a:endParaRPr lang="hu-HU" sz="2000" dirty="0" smtClean="0">
              <a:solidFill>
                <a:schemeClr val="accent5"/>
              </a:solidFill>
              <a:latin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accent5"/>
                </a:solidFill>
                <a:latin typeface="Calibri" pitchFamily="34" charset="0"/>
              </a:rPr>
              <a:t> Az MNB kötvény jegybanki betétté történő átalakításának jövőbeli hatása:</a:t>
            </a:r>
          </a:p>
          <a:p>
            <a:pPr>
              <a:buFont typeface="Arial" pitchFamily="34" charset="0"/>
              <a:buChar char="•"/>
            </a:pPr>
            <a:endParaRPr lang="hu-HU" sz="2000" dirty="0" smtClean="0">
              <a:solidFill>
                <a:schemeClr val="accent5"/>
              </a:solidFill>
              <a:latin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accent5"/>
                </a:solidFill>
                <a:latin typeface="Calibri" pitchFamily="34" charset="0"/>
              </a:rPr>
              <a:t> </a:t>
            </a:r>
            <a:r>
              <a:rPr lang="hu-HU" dirty="0" smtClean="0">
                <a:solidFill>
                  <a:schemeClr val="accent5"/>
                </a:solidFill>
                <a:latin typeface="Calibri" pitchFamily="34" charset="0"/>
              </a:rPr>
              <a:t>banki alkalmazkodás szükséges</a:t>
            </a:r>
            <a:br>
              <a:rPr lang="hu-HU" dirty="0" smtClean="0">
                <a:solidFill>
                  <a:schemeClr val="accent5"/>
                </a:solidFill>
                <a:latin typeface="Calibri" pitchFamily="34" charset="0"/>
              </a:rPr>
            </a:br>
            <a:r>
              <a:rPr lang="hu-HU" dirty="0" smtClean="0">
                <a:solidFill>
                  <a:schemeClr val="accent5"/>
                </a:solidFill>
                <a:latin typeface="Calibri" pitchFamily="34" charset="0"/>
              </a:rPr>
              <a:t>500 milliárd forint értékben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>
                <a:solidFill>
                  <a:schemeClr val="accent5"/>
                </a:solidFill>
                <a:latin typeface="Calibri" pitchFamily="34" charset="0"/>
              </a:rPr>
              <a:t>Alkalmazkodásnak több lehetséges módja lehet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923928" y="2564904"/>
            <a:ext cx="576064" cy="0"/>
          </a:xfrm>
          <a:prstGeom prst="straightConnector1">
            <a:avLst/>
          </a:prstGeom>
          <a:ln w="38100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A fizetési és elszámolási rendszerek kockázatait nem befolyásolja nagymértékben a piaci szerkezet megváltozása</a:t>
            </a:r>
            <a:endParaRPr lang="hu-HU" sz="24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21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" name="Content Placeholder 6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132856"/>
            <a:ext cx="8496944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51520" y="1372706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accent5"/>
                </a:solidFill>
                <a:latin typeface="Calibri" pitchFamily="34" charset="0"/>
              </a:rPr>
              <a:t> Egy nagyméretű bank kivonulása esetén sem várható jelentős kockázatnövekedés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5157192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accent5"/>
                </a:solidFill>
                <a:latin typeface="Calibri" pitchFamily="34" charset="0"/>
              </a:rPr>
              <a:t> Tagsági szintben bekövetkező változás kockázatokra gyakorolt hatása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>
                <a:solidFill>
                  <a:schemeClr val="accent5"/>
                </a:solidFill>
                <a:latin typeface="Calibri" pitchFamily="34" charset="0"/>
              </a:rPr>
              <a:t> a közvetett résztvevővé  váló hitelintézet forgalmától függ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>
                <a:solidFill>
                  <a:schemeClr val="accent5"/>
                </a:solidFill>
                <a:latin typeface="Calibri" pitchFamily="34" charset="0"/>
              </a:rPr>
              <a:t> a takarékszövetkezeti szektor átalakításának nem volt érdemi hatása</a:t>
            </a:r>
            <a:endParaRPr lang="hu-HU" dirty="0" smtClean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A pénzforgalmi szolgáltatások és a fizetési rendszerek fejlődési trendjei és fejlesztési irányai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A kockázatok csökkentése érdekében megkezdődött a forint bevezetésének előkészítése a </a:t>
            </a:r>
            <a:r>
              <a:rPr lang="hu-HU" sz="2400" dirty="0" err="1" smtClean="0"/>
              <a:t>CLS-rendszerbe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200" dirty="0" smtClean="0"/>
              <a:t>Az MNB döntése alapján megkezdődhetett a csatlakozás előkészítése</a:t>
            </a:r>
          </a:p>
          <a:p>
            <a:r>
              <a:rPr lang="hu-HU" sz="2200" dirty="0" smtClean="0"/>
              <a:t>A forint </a:t>
            </a:r>
            <a:r>
              <a:rPr lang="hu-HU" sz="2200" dirty="0" err="1" smtClean="0"/>
              <a:t>CLS-be</a:t>
            </a:r>
            <a:r>
              <a:rPr lang="hu-HU" sz="2200" dirty="0" smtClean="0"/>
              <a:t> történő bevezetése</a:t>
            </a:r>
          </a:p>
          <a:p>
            <a:pPr lvl="1"/>
            <a:r>
              <a:rPr lang="hu-HU" sz="2200" dirty="0" smtClean="0"/>
              <a:t>Megszüntetheti a devizakiegyenlítési kockázatot a forint műveletek esetén</a:t>
            </a:r>
          </a:p>
          <a:p>
            <a:pPr lvl="1"/>
            <a:r>
              <a:rPr lang="hu-HU" sz="2200" dirty="0" smtClean="0"/>
              <a:t>Erősítheti a pénzügyi közvetítőrendszer stabilitását</a:t>
            </a:r>
          </a:p>
          <a:p>
            <a:r>
              <a:rPr lang="hu-HU" sz="2200" dirty="0" smtClean="0"/>
              <a:t>A résztvevő bankoknak likviditáskezelésükben is fel kell készülniük a csatlakozásra</a:t>
            </a:r>
          </a:p>
          <a:p>
            <a:r>
              <a:rPr lang="hu-HU" sz="2200" dirty="0" smtClean="0"/>
              <a:t>Az MNB a sikeres csatlakozás érdekében szorosan együttműködik a piaci szereplőkkel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23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Lekerekített téglalap 7"/>
          <p:cNvSpPr/>
          <p:nvPr/>
        </p:nvSpPr>
        <p:spPr>
          <a:xfrm>
            <a:off x="792000" y="5732687"/>
            <a:ext cx="1800000" cy="3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2013</a:t>
            </a:r>
            <a:endParaRPr lang="hu-HU" dirty="0"/>
          </a:p>
        </p:txBody>
      </p:sp>
      <p:sp>
        <p:nvSpPr>
          <p:cNvPr id="9" name="Lekerekített téglalap 8"/>
          <p:cNvSpPr/>
          <p:nvPr/>
        </p:nvSpPr>
        <p:spPr>
          <a:xfrm>
            <a:off x="2772000" y="5732687"/>
            <a:ext cx="3600000" cy="3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2014</a:t>
            </a:r>
            <a:endParaRPr lang="hu-HU" dirty="0"/>
          </a:p>
        </p:txBody>
      </p:sp>
      <p:sp>
        <p:nvSpPr>
          <p:cNvPr id="10" name="Lekerekített téglalap 9"/>
          <p:cNvSpPr/>
          <p:nvPr/>
        </p:nvSpPr>
        <p:spPr>
          <a:xfrm>
            <a:off x="6552000" y="5732687"/>
            <a:ext cx="1800000" cy="36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2015</a:t>
            </a:r>
            <a:endParaRPr lang="hu-HU" dirty="0"/>
          </a:p>
        </p:txBody>
      </p:sp>
      <p:cxnSp>
        <p:nvCxnSpPr>
          <p:cNvPr id="13" name="Egyenes összekötő 12"/>
          <p:cNvCxnSpPr/>
          <p:nvPr/>
        </p:nvCxnSpPr>
        <p:spPr>
          <a:xfrm>
            <a:off x="755576" y="5237911"/>
            <a:ext cx="0" cy="4320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14"/>
          <p:cNvCxnSpPr/>
          <p:nvPr/>
        </p:nvCxnSpPr>
        <p:spPr>
          <a:xfrm>
            <a:off x="3131840" y="5237911"/>
            <a:ext cx="0" cy="4320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15"/>
          <p:cNvCxnSpPr/>
          <p:nvPr/>
        </p:nvCxnSpPr>
        <p:spPr>
          <a:xfrm>
            <a:off x="5652120" y="5237911"/>
            <a:ext cx="0" cy="43204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Szövegdoboz 16"/>
          <p:cNvSpPr txBox="1"/>
          <p:nvPr/>
        </p:nvSpPr>
        <p:spPr>
          <a:xfrm>
            <a:off x="827584" y="5165903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>
                <a:solidFill>
                  <a:schemeClr val="accent5"/>
                </a:solidFill>
                <a:latin typeface="Calibri" pitchFamily="34" charset="0"/>
              </a:rPr>
              <a:t>2013. júliustól</a:t>
            </a:r>
            <a:br>
              <a:rPr lang="hu-HU" sz="1600" dirty="0" smtClean="0">
                <a:solidFill>
                  <a:schemeClr val="accent5"/>
                </a:solidFill>
                <a:latin typeface="Calibri" pitchFamily="34" charset="0"/>
              </a:rPr>
            </a:br>
            <a:r>
              <a:rPr lang="hu-HU" sz="1600" dirty="0" smtClean="0">
                <a:solidFill>
                  <a:schemeClr val="accent5"/>
                </a:solidFill>
                <a:latin typeface="Calibri" pitchFamily="34" charset="0"/>
              </a:rPr>
              <a:t>Elköteleződési szakasz</a:t>
            </a:r>
          </a:p>
        </p:txBody>
      </p:sp>
      <p:sp>
        <p:nvSpPr>
          <p:cNvPr id="18" name="Szövegdoboz 17"/>
          <p:cNvSpPr txBox="1"/>
          <p:nvPr/>
        </p:nvSpPr>
        <p:spPr>
          <a:xfrm>
            <a:off x="3203848" y="5157192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>
                <a:solidFill>
                  <a:schemeClr val="accent5"/>
                </a:solidFill>
                <a:latin typeface="Calibri" pitchFamily="34" charset="0"/>
              </a:rPr>
              <a:t>2014. január 21-től</a:t>
            </a:r>
            <a:br>
              <a:rPr lang="hu-HU" sz="1600" dirty="0" smtClean="0">
                <a:solidFill>
                  <a:schemeClr val="accent5"/>
                </a:solidFill>
                <a:latin typeface="Calibri" pitchFamily="34" charset="0"/>
              </a:rPr>
            </a:br>
            <a:r>
              <a:rPr lang="hu-HU" sz="1600" dirty="0" smtClean="0">
                <a:solidFill>
                  <a:schemeClr val="accent5"/>
                </a:solidFill>
                <a:latin typeface="Calibri" pitchFamily="34" charset="0"/>
              </a:rPr>
              <a:t>Átvilágítási szakasz</a:t>
            </a:r>
          </a:p>
        </p:txBody>
      </p:sp>
      <p:sp>
        <p:nvSpPr>
          <p:cNvPr id="19" name="Szövegdoboz 18"/>
          <p:cNvSpPr txBox="1"/>
          <p:nvPr/>
        </p:nvSpPr>
        <p:spPr>
          <a:xfrm>
            <a:off x="5724128" y="5157192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>
                <a:solidFill>
                  <a:schemeClr val="accent5"/>
                </a:solidFill>
                <a:latin typeface="Calibri" pitchFamily="34" charset="0"/>
              </a:rPr>
              <a:t>2014. ősztől</a:t>
            </a:r>
            <a:br>
              <a:rPr lang="hu-HU" sz="1600" dirty="0" smtClean="0">
                <a:solidFill>
                  <a:schemeClr val="accent5"/>
                </a:solidFill>
                <a:latin typeface="Calibri" pitchFamily="34" charset="0"/>
              </a:rPr>
            </a:br>
            <a:r>
              <a:rPr lang="hu-HU" sz="1600" dirty="0" smtClean="0">
                <a:solidFill>
                  <a:schemeClr val="accent5"/>
                </a:solidFill>
                <a:latin typeface="Calibri" pitchFamily="34" charset="0"/>
              </a:rPr>
              <a:t>Implementációs szakasz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A fizetésikártya-elfogadó hálózat fejlesztési lehetőségeit tovább kell vizsgálni az érintettek bevonásával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A kisebb forgalmú üzletek nagy részében továbbra sem lehet kártyával fizetni</a:t>
            </a:r>
          </a:p>
          <a:p>
            <a:r>
              <a:rPr lang="hu-HU" sz="2000" dirty="0" smtClean="0"/>
              <a:t>A kártyás fizetés lehetőségének a megteremtése</a:t>
            </a:r>
          </a:p>
          <a:p>
            <a:pPr lvl="1"/>
            <a:r>
              <a:rPr lang="hu-HU" sz="2000" dirty="0" smtClean="0"/>
              <a:t>Javíthatja a pénzforgalom hatékonyságát</a:t>
            </a:r>
          </a:p>
          <a:p>
            <a:pPr lvl="1"/>
            <a:r>
              <a:rPr lang="hu-HU" sz="2000" dirty="0" smtClean="0"/>
              <a:t>Segítheti a rejtett gazdaság visszaszorítását</a:t>
            </a:r>
          </a:p>
          <a:p>
            <a:endParaRPr lang="hu-HU" sz="2000" dirty="0" smtClean="0"/>
          </a:p>
          <a:p>
            <a:r>
              <a:rPr lang="hu-HU" sz="2000" dirty="0" smtClean="0"/>
              <a:t>POS-terminál telepítési program Fejér megyében</a:t>
            </a:r>
          </a:p>
          <a:p>
            <a:pPr lvl="1"/>
            <a:r>
              <a:rPr lang="hu-HU" sz="2000" dirty="0" smtClean="0"/>
              <a:t>Az eredmények elmaradnak a várttól, de a terminálok kihelyezési üteme az országos átlag kétszeresére emelkedett</a:t>
            </a:r>
          </a:p>
          <a:p>
            <a:pPr lvl="1"/>
            <a:r>
              <a:rPr lang="hu-HU" sz="2000" dirty="0" smtClean="0"/>
              <a:t>A terminálok fele a legkisebb forgalmú kereskedőkhöz került</a:t>
            </a:r>
          </a:p>
          <a:p>
            <a:pPr lvl="1"/>
            <a:r>
              <a:rPr lang="hu-HU" sz="2000" dirty="0" smtClean="0"/>
              <a:t>Sok kereskedő nem értesült kedvezményes banki ajánlatokról, az ajánlatot kapott kereskedők egy része viszont alacsony költségek mellett is elzárkózott a kártyaelfogadás bevezetésétől</a:t>
            </a:r>
          </a:p>
          <a:p>
            <a:pPr lvl="1"/>
            <a:r>
              <a:rPr lang="hu-HU" sz="2000" dirty="0" smtClean="0"/>
              <a:t>Számos tényező csökkentette a projekt sikerességét</a:t>
            </a:r>
          </a:p>
          <a:p>
            <a:pPr lvl="1"/>
            <a:r>
              <a:rPr lang="hu-HU" sz="2000" dirty="0" smtClean="0"/>
              <a:t>A program tapasztalatait fel kell használni a további fejlesztések során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24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A pénzforgalom számos területén tapasztalható gyors fejlődés a hazai infrastruktúrára is hatással lesz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200" dirty="0" smtClean="0"/>
              <a:t>A mobileszközök új felhasználási lehetőségei segíthetik az elektronikus fizetések nagyobb arányú elterjedését</a:t>
            </a:r>
          </a:p>
          <a:p>
            <a:endParaRPr lang="hu-HU" sz="2200" dirty="0" smtClean="0"/>
          </a:p>
          <a:p>
            <a:r>
              <a:rPr lang="hu-HU" sz="2200" dirty="0" smtClean="0"/>
              <a:t>Az átutalások további gyorsításával szélesebb körben válhatnak használhatóvá az elektronikus fizetési módok</a:t>
            </a:r>
          </a:p>
          <a:p>
            <a:pPr lvl="1"/>
            <a:r>
              <a:rPr lang="hu-HU" sz="2200" dirty="0" smtClean="0"/>
              <a:t>A napközbeni elszámolási ciklusok sűrítése</a:t>
            </a:r>
          </a:p>
          <a:p>
            <a:pPr lvl="1"/>
            <a:r>
              <a:rPr lang="hu-HU" sz="2200" dirty="0" smtClean="0"/>
              <a:t>Az azonnali átutalás bevezetése</a:t>
            </a:r>
          </a:p>
          <a:p>
            <a:endParaRPr lang="hu-HU" sz="2200" dirty="0" smtClean="0"/>
          </a:p>
          <a:p>
            <a:r>
              <a:rPr lang="hu-HU" sz="2200" dirty="0" smtClean="0"/>
              <a:t>A fizetésre használható virtuális eszközök a szabályozás hiánya miatt jelentős kockázatot hordoznak</a:t>
            </a:r>
          </a:p>
          <a:p>
            <a:pPr lvl="1"/>
            <a:r>
              <a:rPr lang="hu-HU" sz="2200" dirty="0" smtClean="0"/>
              <a:t>Felügyelt kibocsátók hiánya</a:t>
            </a:r>
          </a:p>
          <a:p>
            <a:pPr lvl="1"/>
            <a:r>
              <a:rPr lang="hu-HU" sz="2200" dirty="0" smtClean="0"/>
              <a:t>Felvigyázott fizetési rendszerek hiánya</a:t>
            </a:r>
          </a:p>
          <a:p>
            <a:pPr lvl="1"/>
            <a:r>
              <a:rPr lang="hu-HU" sz="2200" dirty="0" smtClean="0"/>
              <a:t>Fogyasztóvédelmi és kárviselési szabályok hiánya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25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>
              <a:buNone/>
            </a:pPr>
            <a:r>
              <a:rPr lang="hu-HU" dirty="0" smtClean="0"/>
              <a:t>Köszönöm a figyelmet!</a:t>
            </a: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26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hazai fizetési rendszer működése 2013-ban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A fizetési szokásokban nem figyelhető meg erőteljes alkalmazkodás a tranzakciós illeték áthárítását követően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2013-ban is a korábbi tendenciáknak megfelelően folytatódott az elektronikus fizetési eszközök használatának fejlődése</a:t>
            </a:r>
          </a:p>
          <a:p>
            <a:r>
              <a:rPr lang="hu-HU" sz="2000" dirty="0" smtClean="0"/>
              <a:t>A lakossági ügyfelek fizetési eszközökkel való ellátottsága nem változott jelentősen</a:t>
            </a:r>
            <a:endParaRPr lang="hu-HU" sz="20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7" name="Kép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3775" y="2564904"/>
            <a:ext cx="6156451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2496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Az elektronikus fizetési eszközök használata terén továbbra is jelentős a lemaradás uniós összehasonlításban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A felnőtt lakosság jelentős része rendelkezik bankszámlával és a számlára utalt jövedelem aránya is magas</a:t>
            </a:r>
          </a:p>
          <a:p>
            <a:r>
              <a:rPr lang="hu-HU" sz="2000" dirty="0" smtClean="0"/>
              <a:t>Az elektronikus fizetési módok intenzívebb használatának alapvető feltételei adottak a lakossági ügyfelek oldalán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" name="Kép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564904"/>
            <a:ext cx="720080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A felvigyázott rendszerek 2013-ban is hatékonyan és biztonságosan bonyolították le a tranzakciókat 1.</a:t>
            </a:r>
            <a:endParaRPr lang="hu-HU" sz="24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420888"/>
            <a:ext cx="7596954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651600" y="1268760"/>
            <a:ext cx="780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accent5"/>
                </a:solidFill>
                <a:latin typeface="Calibri" pitchFamily="34" charset="0"/>
              </a:rPr>
              <a:t> A rendszerek forgalmának értéke kismértékben növekedett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A felvigyázott rendszerek 2013-ban is hatékonyan és biztonságosan bonyolították le a tranzakciókat 2.</a:t>
            </a:r>
            <a:endParaRPr lang="hu-HU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7" name="Diagram 1"/>
          <p:cNvGraphicFramePr>
            <a:graphicFrameLocks noGrp="1"/>
          </p:cNvGraphicFramePr>
          <p:nvPr>
            <p:ph idx="1"/>
          </p:nvPr>
        </p:nvGraphicFramePr>
        <p:xfrm>
          <a:off x="251520" y="2060848"/>
          <a:ext cx="4209157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4788024" y="2060848"/>
          <a:ext cx="4176464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0" name="Straight Connector 9"/>
          <p:cNvCxnSpPr>
            <a:endCxn id="5" idx="0"/>
          </p:cNvCxnSpPr>
          <p:nvPr/>
        </p:nvCxnSpPr>
        <p:spPr>
          <a:xfrm>
            <a:off x="4572000" y="2060848"/>
            <a:ext cx="0" cy="429550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907704" y="1844824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 err="1" smtClean="0">
                <a:solidFill>
                  <a:schemeClr val="accent5"/>
                </a:solidFill>
                <a:latin typeface="Calibri" pitchFamily="34" charset="0"/>
              </a:rPr>
              <a:t>BKR</a:t>
            </a:r>
            <a:endParaRPr lang="hu-HU" sz="1600" dirty="0" smtClean="0">
              <a:solidFill>
                <a:schemeClr val="accent5"/>
              </a:solidFill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44208" y="1916832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 err="1" smtClean="0">
                <a:solidFill>
                  <a:schemeClr val="accent5"/>
                </a:solidFill>
                <a:latin typeface="Calibri" pitchFamily="34" charset="0"/>
              </a:rPr>
              <a:t>VIBER</a:t>
            </a:r>
            <a:endParaRPr lang="hu-HU" sz="1600" dirty="0" smtClean="0">
              <a:solidFill>
                <a:schemeClr val="accent5"/>
              </a:solidFill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1600" y="1267200"/>
            <a:ext cx="705678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accent5"/>
                </a:solidFill>
                <a:latin typeface="Calibri" pitchFamily="34" charset="0"/>
              </a:rPr>
              <a:t> A rendszerek magas megbízhatósággal üzemeltek</a:t>
            </a:r>
            <a:endParaRPr lang="hu-HU" sz="2000" dirty="0" smtClean="0">
              <a:solidFill>
                <a:schemeClr val="accent5"/>
              </a:solidFill>
            </a:endParaRPr>
          </a:p>
          <a:p>
            <a:endParaRPr lang="hu-HU" dirty="0" err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A felvigyázott rendszerek 2013-ban is hatékonyan és biztonságosan bonyolították le a tranzakciókat 2.</a:t>
            </a:r>
            <a:endParaRPr lang="hu-HU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83568" y="1916831"/>
          <a:ext cx="7886700" cy="4464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11760" y="1844824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>
                <a:solidFill>
                  <a:schemeClr val="accent5"/>
                </a:solidFill>
                <a:latin typeface="Calibri" pitchFamily="34" charset="0"/>
              </a:rPr>
              <a:t>értékpapír-elszámolási és kiegyenlítési rendszer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1600" y="1267200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accent5"/>
                </a:solidFill>
                <a:latin typeface="Calibri" pitchFamily="34" charset="0"/>
              </a:rPr>
              <a:t> A rendszerek magas megbízhatósággal üzemeltek</a:t>
            </a:r>
            <a:endParaRPr lang="hu-HU" sz="2000" dirty="0" smtClean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 smtClean="0"/>
              <a:t>Az átutalások a napközbeni elszámolásban átlagosan két óra alatt jutnak el a kedvezményezett ügyfélhez</a:t>
            </a:r>
            <a:endParaRPr lang="hu-HU" sz="24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/>
              <a:t>Magyar Nemzeti Bank</a:t>
            </a:r>
            <a:endParaRPr lang="hu-HU" dirty="0" smtClean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51521" y="1268760"/>
            <a:ext cx="4464495" cy="4968552"/>
          </a:xfrm>
        </p:spPr>
        <p:txBody>
          <a:bodyPr>
            <a:noAutofit/>
          </a:bodyPr>
          <a:lstStyle/>
          <a:p>
            <a:r>
              <a:rPr lang="hu-HU" sz="2000" dirty="0" smtClean="0"/>
              <a:t>Az elszámolás és a kiegyenlítés átlagos időtartama ciklusonként: 10 perc</a:t>
            </a:r>
          </a:p>
          <a:p>
            <a:pPr lvl="1"/>
            <a:endParaRPr lang="hu-HU" sz="1600" dirty="0" smtClean="0"/>
          </a:p>
          <a:p>
            <a:pPr lvl="1"/>
            <a:r>
              <a:rPr lang="hu-HU" sz="1800" dirty="0" smtClean="0"/>
              <a:t>az adott ciklusban elszámolásra kerülő tételek számától is függ</a:t>
            </a:r>
          </a:p>
          <a:p>
            <a:pPr lvl="1"/>
            <a:r>
              <a:rPr lang="hu-HU" sz="1800" dirty="0" smtClean="0"/>
              <a:t>2013-ban ez az időtartam a legnagyobb tételszámú ciklusban sem haladta meg a 15 percet</a:t>
            </a:r>
          </a:p>
          <a:p>
            <a:endParaRPr lang="hu-HU" sz="1400" dirty="0" smtClean="0"/>
          </a:p>
          <a:p>
            <a:r>
              <a:rPr lang="hu-HU" sz="2000" dirty="0" smtClean="0"/>
              <a:t>Ügyféltől </a:t>
            </a:r>
            <a:r>
              <a:rPr lang="hu-HU" sz="2000" dirty="0" smtClean="0"/>
              <a:t>ügyfélig tartó ciklusonkénti átlagos átfutási idő: 2 óra  </a:t>
            </a:r>
          </a:p>
          <a:p>
            <a:r>
              <a:rPr lang="hu-HU" sz="2000" dirty="0" smtClean="0"/>
              <a:t>A teljesítési idő átlagosan mindössze a fele a jogszabályban előírt 4 órának</a:t>
            </a:r>
            <a:endParaRPr lang="hu-H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911697"/>
            <a:ext cx="4427985" cy="3605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915</TotalTime>
  <Words>1154</Words>
  <Application>Microsoft Office PowerPoint</Application>
  <PresentationFormat>Diavetítés a képernyőre (4:3 oldalarány)</PresentationFormat>
  <Paragraphs>192</Paragraphs>
  <Slides>26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27" baseType="lpstr">
      <vt:lpstr>blank</vt:lpstr>
      <vt:lpstr>Jelentés a fizetési rendszerről</vt:lpstr>
      <vt:lpstr>A jelentés szerkezete</vt:lpstr>
      <vt:lpstr>A hazai fizetési rendszer működése 2013-ban</vt:lpstr>
      <vt:lpstr>A fizetési szokásokban nem figyelhető meg erőteljes alkalmazkodás a tranzakciós illeték áthárítását követően</vt:lpstr>
      <vt:lpstr>Az elektronikus fizetési eszközök használata terén továbbra is jelentős a lemaradás uniós összehasonlításban</vt:lpstr>
      <vt:lpstr>A felvigyázott rendszerek 2013-ban is hatékonyan és biztonságosan bonyolították le a tranzakciókat 1.</vt:lpstr>
      <vt:lpstr>A felvigyázott rendszerek 2013-ban is hatékonyan és biztonságosan bonyolították le a tranzakciókat 2.</vt:lpstr>
      <vt:lpstr>A felvigyázott rendszerek 2013-ban is hatékonyan és biztonságosan bonyolították le a tranzakciókat 2.</vt:lpstr>
      <vt:lpstr>Az átutalások a napközbeni elszámolásban átlagosan két óra alatt jutnak el a kedvezményezett ügyfélhez</vt:lpstr>
      <vt:lpstr>2014-től tovább javul a pénzforgalmi ellenőrzések hatékonysága</vt:lpstr>
      <vt:lpstr>A közeljövőben számos további szabályozás befolyásolhatja a hazai pénzügyi infrastruktúrát</vt:lpstr>
      <vt:lpstr>A GIRO Zrt. megvásárlása díjcsökkentést és hatékonyabb fejlesztéseket tesz lehetővé a Bankközi Klíringrendszerben</vt:lpstr>
      <vt:lpstr>A pénzforgalmi szolgáltatások árazása</vt:lpstr>
      <vt:lpstr>A tranzakciós illeték áthárítása több lépésben és teljes körűen megtörtént 2013 októberéig</vt:lpstr>
      <vt:lpstr>2013-ban nagymértékben emelkedtek a lakossági pénzforgalmi szolgáltatások költségei</vt:lpstr>
      <vt:lpstr>Az ingyenes készpénzfelvétel igénybe vételével a lakossági ügyfeleknek jelentős terük van még az alkalmazkodásra</vt:lpstr>
      <vt:lpstr>A pénzforgalmi szolgáltatások költségeit és az árazási gyakorlatot további intézkedések is befolyásolhatják </vt:lpstr>
      <vt:lpstr>A fizetési valamint értékpapír elszámolási és kiegyenlítési rendszerek likviditására ható tényezők</vt:lpstr>
      <vt:lpstr>A napközbeni elszámoláshoz való alkalmazkodási folyamat 2013 közepére véget ért</vt:lpstr>
      <vt:lpstr>A jegybanki intézkedések hatására a banki likviditáskezelésben alkalmazkodásra van szükség</vt:lpstr>
      <vt:lpstr>A fizetési és elszámolási rendszerek kockázatait nem befolyásolja nagymértékben a piaci szerkezet megváltozása</vt:lpstr>
      <vt:lpstr>A pénzforgalmi szolgáltatások és a fizetési rendszerek fejlődési trendjei és fejlesztési irányai</vt:lpstr>
      <vt:lpstr>A kockázatok csökkentése érdekében megkezdődött a forint bevezetésének előkészítése a CLS-rendszerbe</vt:lpstr>
      <vt:lpstr>A fizetésikártya-elfogadó hálózat fejlesztési lehetőségeit tovább kell vizsgálni az érintettek bevonásával</vt:lpstr>
      <vt:lpstr>A pénzforgalom számos területén tapasztalható gyors fejlődés a hazai infrastruktúrára is hatással lesz</vt:lpstr>
      <vt:lpstr>26. dia</vt:lpstr>
    </vt:vector>
  </TitlesOfParts>
  <Company>Magyar Nemzeti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Jelentés a fizetési rendszerről</dc:title>
  <dc:creator>takacsk</dc:creator>
  <cp:lastModifiedBy>takacsk</cp:lastModifiedBy>
  <cp:revision>110</cp:revision>
  <dcterms:created xsi:type="dcterms:W3CDTF">2014-06-02T07:13:21Z</dcterms:created>
  <dcterms:modified xsi:type="dcterms:W3CDTF">2014-06-04T16:47:23Z</dcterms:modified>
</cp:coreProperties>
</file>