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90" r:id="rId4"/>
    <p:sldId id="296" r:id="rId5"/>
    <p:sldId id="298" r:id="rId6"/>
    <p:sldId id="297" r:id="rId7"/>
    <p:sldId id="291" r:id="rId8"/>
    <p:sldId id="293" r:id="rId9"/>
    <p:sldId id="264" r:id="rId10"/>
    <p:sldId id="295" r:id="rId11"/>
    <p:sldId id="294" r:id="rId12"/>
    <p:sldId id="299" r:id="rId13"/>
    <p:sldId id="300" r:id="rId14"/>
    <p:sldId id="263" r:id="rId15"/>
    <p:sldId id="261" r:id="rId16"/>
    <p:sldId id="273" r:id="rId17"/>
    <p:sldId id="281" r:id="rId18"/>
    <p:sldId id="280" r:id="rId19"/>
    <p:sldId id="265" r:id="rId20"/>
    <p:sldId id="266" r:id="rId21"/>
    <p:sldId id="301" r:id="rId22"/>
    <p:sldId id="267" r:id="rId23"/>
    <p:sldId id="268" r:id="rId24"/>
    <p:sldId id="284" r:id="rId25"/>
    <p:sldId id="274" r:id="rId26"/>
    <p:sldId id="269" r:id="rId27"/>
    <p:sldId id="282" r:id="rId28"/>
    <p:sldId id="270" r:id="rId29"/>
    <p:sldId id="275" r:id="rId30"/>
    <p:sldId id="283" r:id="rId31"/>
    <p:sldId id="286" r:id="rId32"/>
    <p:sldId id="289" r:id="rId33"/>
    <p:sldId id="271" r:id="rId34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F70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2013.11.07.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32215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2013.11.07.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2221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3196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6736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5989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712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9205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003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accent5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5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5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5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accent5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92" y="6241792"/>
            <a:ext cx="1855897" cy="454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08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1657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8"/>
            <a:ext cx="7886700" cy="44644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0"/>
            <a:ext cx="7886700" cy="525658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719627"/>
            <a:ext cx="78867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584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6557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8289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1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8" r:id="rId3"/>
    <p:sldLayoutId id="2147483806" r:id="rId4"/>
    <p:sldLayoutId id="2147483807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67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6630363" cy="61560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Jelentés a pénzügyi stabilitásról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1844824"/>
            <a:ext cx="6630364" cy="72008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tx2"/>
                </a:solidFill>
              </a:rPr>
              <a:t>2013. november</a:t>
            </a:r>
          </a:p>
        </p:txBody>
      </p:sp>
    </p:spTree>
    <p:extLst>
      <p:ext uri="{BB962C8B-B14F-4D97-AF65-F5344CB8AC3E}">
        <p14:creationId xmlns:p14="http://schemas.microsoft.com/office/powerpoint/2010/main" xmlns="" val="17619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460432" cy="935676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 kkv-szegmens  szereplőinek kamatterhei jelentősen csökkentek az </a:t>
            </a:r>
            <a:r>
              <a:rPr lang="hu-HU" sz="2400" dirty="0" err="1" smtClean="0"/>
              <a:t>NHP-nak</a:t>
            </a:r>
            <a:r>
              <a:rPr lang="hu-HU" sz="2400" dirty="0" smtClean="0"/>
              <a:t> köszönhetően, mind az új, mind pedig a kiváltott hitelek esetében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388651"/>
            <a:ext cx="7992888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Kamatcsökkenés az I. és </a:t>
            </a:r>
            <a:r>
              <a:rPr lang="hu-HU" sz="1600" i="1" dirty="0" err="1" smtClean="0"/>
              <a:t>II</a:t>
            </a:r>
            <a:r>
              <a:rPr lang="hu-HU" sz="1600" i="1" dirty="0" smtClean="0"/>
              <a:t>. pillérben kiváltott hiteleknél</a:t>
            </a:r>
            <a:endParaRPr lang="hu-HU" sz="16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10</a:t>
            </a:fld>
            <a:endParaRPr lang="hu-HU" sz="14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691680" y="6093296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94000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460432" cy="93567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kkv-szegmens hitelhez jutását nagymértékben javította a jegybank Növekedési Hitelprogramja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388651"/>
            <a:ext cx="7992888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Az NHP keretében folyósított hitelek vállalatméret szerinti megoszlásban</a:t>
            </a:r>
            <a:endParaRPr lang="hu-HU" sz="16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11</a:t>
            </a:fld>
            <a:endParaRPr lang="hu-HU" sz="1400" dirty="0"/>
          </a:p>
        </p:txBody>
      </p:sp>
      <p:pic>
        <p:nvPicPr>
          <p:cNvPr id="8" name="Tartalom helye 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668960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259632" y="5373216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*Az EU-s támogatásra nyújtott hitelekkel együtt.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Oval 4"/>
          <p:cNvSpPr/>
          <p:nvPr/>
        </p:nvSpPr>
        <p:spPr>
          <a:xfrm>
            <a:off x="7236296" y="2996952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460432" cy="93567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NHP hatására a válság óta először növekedtek érdemlegesen a hitelállományok a vállalati szegmensen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268760"/>
            <a:ext cx="7992888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Negyedéves nettó hitelváltozás és éves növekedési ütem a vállalati és a kkv-szegmensben</a:t>
            </a:r>
            <a:endParaRPr lang="hu-HU" sz="16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12</a:t>
            </a:fld>
            <a:endParaRPr lang="hu-HU" sz="14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691680" y="6093296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94938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460432" cy="93567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NHP sikerességére való tekintettel a Monetáris Tanács a program folytatása mellett döntött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388651"/>
            <a:ext cx="9144000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 Növekedési Hitelprogram első és második szakaszának összehasonlítása</a:t>
            </a:r>
            <a:endParaRPr lang="hu-HU" sz="16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13</a:t>
            </a:fld>
            <a:endParaRPr lang="hu-HU" sz="14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259632" y="5450160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844324" cy="31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9"/>
            <a:ext cx="8460432" cy="863668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Megáll a visszaesés a teljes vállalati hitelezésben, a kkv-szegmensen a hitelezési fordulat pedig már idén bekövetkezik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388651"/>
            <a:ext cx="4032448" cy="4561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1600" i="1" dirty="0" smtClean="0"/>
              <a:t>A vállalati hitelezés éves növekedési ütemének előrejelzése</a:t>
            </a:r>
            <a:endParaRPr lang="hu-HU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88024" y="1340768"/>
            <a:ext cx="4032448" cy="45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hu-HU" sz="1500" i="1" dirty="0" smtClean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kkv szektor hitelezés éves növekedési ütemének előrejelzése</a:t>
            </a:r>
            <a:endParaRPr lang="hu-HU" sz="1500" i="1" dirty="0">
              <a:solidFill>
                <a:schemeClr val="bg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14</a:t>
            </a:fld>
            <a:endParaRPr lang="hu-HU" sz="1400" dirty="0"/>
          </a:p>
        </p:txBody>
      </p:sp>
      <p:pic>
        <p:nvPicPr>
          <p:cNvPr id="10" name="Picture 1"/>
          <p:cNvPicPr preferRelativeResize="0"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40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9552" y="5229200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932040" y="5229200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60432" cy="759189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Tartós fordulathoz a nagybankok hitelezési feltételeinek további oldása szükséges, de a piac egy részét a kis- és középbankok, illetve a szövetkezeti hitelintézetek átvehetik</a:t>
            </a:r>
            <a:endParaRPr lang="hu-HU" sz="24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83568" y="1628800"/>
            <a:ext cx="8208912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dirty="0" smtClean="0"/>
              <a:t>A kis- és középbankok hitelezési potenciálja 450 milliárd forintra tehető, ami a teljes belföldi vállalati hitelállomány 7, míg a kkv hitelek 12 százalékát teszi ki.</a:t>
            </a:r>
          </a:p>
          <a:p>
            <a:pPr lvl="1">
              <a:lnSpc>
                <a:spcPct val="100000"/>
              </a:lnSpc>
            </a:pPr>
            <a:r>
              <a:rPr lang="hu-HU" dirty="0" smtClean="0"/>
              <a:t>Mivel ezen bankok hitelezését a likviditási korlátok határozzák meg, ezért itt az NHP további </a:t>
            </a:r>
            <a:r>
              <a:rPr lang="hu-HU" dirty="0" smtClean="0"/>
              <a:t>puffert </a:t>
            </a:r>
            <a:r>
              <a:rPr lang="hu-HU" dirty="0" smtClean="0"/>
              <a:t>jelent.</a:t>
            </a:r>
          </a:p>
          <a:p>
            <a:pPr>
              <a:lnSpc>
                <a:spcPct val="100000"/>
              </a:lnSpc>
            </a:pPr>
            <a:endParaRPr lang="hu-HU" dirty="0" smtClean="0"/>
          </a:p>
          <a:p>
            <a:pPr>
              <a:lnSpc>
                <a:spcPct val="100000"/>
              </a:lnSpc>
            </a:pPr>
            <a:r>
              <a:rPr lang="hu-HU" dirty="0" smtClean="0"/>
              <a:t>A szövetkezeti hitelintézetek hitelezési potenciálja 400 milliárd forintra tehető, ami a vállalati hitelek 6, míg a  kkv hitelállományok 10 százalékának felel meg.</a:t>
            </a:r>
          </a:p>
          <a:p>
            <a:pPr lvl="1">
              <a:lnSpc>
                <a:spcPct val="100000"/>
              </a:lnSpc>
            </a:pPr>
            <a:r>
              <a:rPr lang="hu-HU" dirty="0" smtClean="0"/>
              <a:t>Mivel itt a tőkekorlátok a meghatározóak, a takarékszövetkezeti szektor tervezett tőkejuttatása érdemben javíthatja a hitelezési képességet.  </a:t>
            </a:r>
          </a:p>
          <a:p>
            <a:pPr>
              <a:lnSpc>
                <a:spcPct val="100000"/>
              </a:lnSpc>
            </a:pPr>
            <a:endParaRPr lang="hu-HU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15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Portfólió minőség</a:t>
            </a:r>
            <a:endParaRPr lang="hu-H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előrejelzésünk szerint a vállalatoknál a nemteljesítő portfólió arányának tetőzése várható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268761"/>
            <a:ext cx="7854498" cy="695954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 nemteljesítő hitelek aránya és az értékvesztés eredményt rontó hatása a vállalati szegmensben</a:t>
            </a:r>
            <a:endParaRPr lang="hu-HU" sz="16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17</a:t>
            </a:fld>
            <a:endParaRPr lang="hu-HU" sz="1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11760" y="6093296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594938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Egyedi hatások miatt jelentősen emelkedő nemteljesítési arány a háztartási szegmensben 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268761"/>
            <a:ext cx="7854498" cy="695954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 bankrendszer háztartási hiteleinek portfólió minősége</a:t>
            </a:r>
            <a:endParaRPr lang="hu-HU" sz="16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18</a:t>
            </a:fld>
            <a:endParaRPr lang="hu-HU" sz="1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95200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63688" y="5949280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deviza eladósodottság a háztartások jelentős részét érinti, ezért ennek megoldása valamennyi szereplő érdeke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388651"/>
            <a:ext cx="7854498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 bankrendszer és fiókok háztartási hitelei devizális és termékmegbontásban</a:t>
            </a:r>
            <a:endParaRPr lang="hu-HU" sz="1600" dirty="0"/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8" y="1844824"/>
            <a:ext cx="6473814" cy="44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19</a:t>
            </a:fld>
            <a:endParaRPr lang="hu-HU" sz="1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03648" y="6381328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Oval 4"/>
          <p:cNvSpPr/>
          <p:nvPr/>
        </p:nvSpPr>
        <p:spPr>
          <a:xfrm>
            <a:off x="3491880" y="5301208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280920" cy="759189"/>
          </a:xfrm>
        </p:spPr>
        <p:txBody>
          <a:bodyPr>
            <a:normAutofit/>
          </a:bodyPr>
          <a:lstStyle/>
          <a:p>
            <a:r>
              <a:rPr lang="hu-HU" dirty="0" smtClean="0"/>
              <a:t>A pénzügyi stabilitás hőábrája</a:t>
            </a:r>
            <a:endParaRPr lang="hu-HU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</a:t>
            </a:fld>
            <a:endParaRPr lang="hu-H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292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8460432" cy="1007684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Az ügyfelek törlesztési terheinek emelkedésében a svájci frank erősödése mellett  meghatározó szerepe van a felárak kockázati költségeket meghaladó növekedésének 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1388651"/>
            <a:ext cx="4248472" cy="576063"/>
          </a:xfrm>
        </p:spPr>
        <p:txBody>
          <a:bodyPr>
            <a:normAutofit fontScale="92500"/>
          </a:bodyPr>
          <a:lstStyle/>
          <a:p>
            <a:pPr algn="ctr"/>
            <a:r>
              <a:rPr lang="hu-HU" sz="1600" i="1" dirty="0" smtClean="0"/>
              <a:t>CHF-jelzáloghitelek mögötti átlagos becsült külföldi forrásköltség és az átlagos kamatfelár</a:t>
            </a:r>
            <a:endParaRPr lang="hu-HU" sz="1600" dirty="0"/>
          </a:p>
        </p:txBody>
      </p:sp>
      <p:pic>
        <p:nvPicPr>
          <p:cNvPr id="8" name="Tartalom helye 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431809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44008" y="1412776"/>
            <a:ext cx="4248472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HUF/CHF árfolyam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20</a:t>
            </a:fld>
            <a:endParaRPr lang="hu-HU" sz="1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5301208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60032" y="5301208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8460432" cy="100768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legalacsonyabb jövedelmi kategóriákban a törlesztési teher kritikus szinteket ért el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1388651"/>
            <a:ext cx="4248472" cy="5760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1600" i="1" dirty="0" smtClean="0"/>
              <a:t>Háztartások törlesztési terhe devizális bontásban a rendelkezésre álló jövedelem arányában</a:t>
            </a:r>
            <a:endParaRPr lang="hu-HU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4008" y="1412776"/>
            <a:ext cx="4248472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hu-HU" sz="1600" i="1" dirty="0" smtClean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hitellel rendelkező háztartások jövedelemarányos törlesztési terhe jövedelmi decilisenként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21</a:t>
            </a:fld>
            <a:endParaRPr lang="hu-HU" sz="1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5301208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60032" y="5301208"/>
            <a:ext cx="11160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GfK,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31809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431809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Az árfolyamgát intézményének kihasználtsága továbbra is várakozások alatti, ami növeli a nemteljesítés valószínűségét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43608" y="1412776"/>
            <a:ext cx="3744416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Az árfolyamgát intézményének kihasználtsága</a:t>
            </a:r>
            <a:endParaRPr lang="hu-HU" sz="1600" dirty="0"/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22</a:t>
            </a:fld>
            <a:endParaRPr lang="hu-HU" sz="1400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000" y="1916832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148064" y="1556792"/>
            <a:ext cx="374441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Az árfolyamgátból való kimaradás indokai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9592" y="5445224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52120" y="5517232"/>
            <a:ext cx="11160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GfK,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759189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 már nemteljesítő hiteleknél megoldást  a NET aktivitásának növelése mellett a magáncsőd intézményének mielőbbi bevezetése jelenthet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51720" y="1268760"/>
            <a:ext cx="5976664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 bankrendszer nemteljesítő háztartási hitelei devizális és termékmegbontásban</a:t>
            </a:r>
            <a:endParaRPr lang="hu-HU" sz="1600" dirty="0"/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39952" y="2996952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23</a:t>
            </a:fld>
            <a:endParaRPr lang="hu-HU" sz="14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99792" y="5805264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bankrendszer nemteljesítő háztartási hiteleinek arányában fordulat következik be az előrejelzési horizonton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268761"/>
            <a:ext cx="7854498" cy="695954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 nemteljesítő hitelek aránya és az értékvesztés eredményt rontó hatása a háztartási szegmensben</a:t>
            </a:r>
            <a:endParaRPr lang="hu-HU" sz="16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24</a:t>
            </a:fld>
            <a:endParaRPr lang="hu-HU" sz="1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1720" y="6237312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594938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Jövedelmezőség</a:t>
            </a:r>
            <a:endParaRPr lang="hu-H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hazai bankrendszer jövedelmezősége rendkívül gyenge nemzetközi összehasonlításban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556792"/>
            <a:ext cx="3744416" cy="576063"/>
          </a:xfrm>
        </p:spPr>
        <p:txBody>
          <a:bodyPr>
            <a:normAutofit/>
          </a:bodyPr>
          <a:lstStyle/>
          <a:p>
            <a:pPr algn="ctr"/>
            <a:r>
              <a:rPr lang="hu-HU" sz="1200" i="1" dirty="0" smtClean="0"/>
              <a:t>A bankrendszer és fiókok adózás előtti </a:t>
            </a:r>
            <a:r>
              <a:rPr lang="hu-HU" sz="1200" i="1" dirty="0" smtClean="0">
                <a:solidFill>
                  <a:srgbClr val="AC9F70"/>
                </a:solidFill>
              </a:rPr>
              <a:t>eredménye</a:t>
            </a:r>
            <a:endParaRPr lang="hu-HU" sz="1600" dirty="0">
              <a:solidFill>
                <a:srgbClr val="AC9F70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26</a:t>
            </a:fld>
            <a:endParaRPr lang="hu-HU" sz="14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860032" y="1484784"/>
            <a:ext cx="374441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sz="1200" i="1" dirty="0" smtClean="0"/>
              <a:t> </a:t>
            </a:r>
            <a:r>
              <a:rPr lang="hu-HU" sz="1200" i="1" dirty="0" smtClean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Az EU országok bankrendszerének adózás utáni ROE mutatója</a:t>
            </a:r>
            <a:endParaRPr lang="hu-HU" sz="1200" i="1" dirty="0">
              <a:solidFill>
                <a:schemeClr val="bg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9592" y="5661248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431809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32040" y="5373216"/>
            <a:ext cx="40324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hu-HU" sz="1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Megjegyzés: Az ábrán a tagállamok bankrendszereinek 40-60, 20-80 percentilis értéke mellett a magyar bankrendszer ROE értéke látható.</a:t>
            </a:r>
          </a:p>
          <a:p>
            <a:pPr lvl="0" eaLnBrk="0" hangingPunct="0"/>
            <a:r>
              <a:rPr lang="hu-HU" sz="1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Forrás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EKB CBD.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bankrendszer tartósan gyenge jövedelmezősége néhány külföldi tulajdonú nagybank távozásához vezethet 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11560" y="1124744"/>
            <a:ext cx="7854498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Egyes intézmény csoportok befektetett tőkéjének viszonya a jelenlegi saját tőkéhez és a kivett osztalékokhoz képest</a:t>
            </a:r>
            <a:endParaRPr lang="hu-HU" sz="1600" dirty="0"/>
          </a:p>
        </p:txBody>
      </p:sp>
      <p:sp>
        <p:nvSpPr>
          <p:cNvPr id="8" name="Téglalap 7"/>
          <p:cNvSpPr/>
          <p:nvPr/>
        </p:nvSpPr>
        <p:spPr>
          <a:xfrm>
            <a:off x="755576" y="602128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00" dirty="0" smtClean="0">
                <a:latin typeface="+mj-lt"/>
              </a:rPr>
              <a:t>Megjegyzés: 1997 decembere és 2013 júniusa között, nem jelenértéken számított összegek. Befektetett tőke alatt az induló saját tőke és az időszak alatt végrehajtott tőkeemeléseket értjük.</a:t>
            </a:r>
            <a:endParaRPr lang="hu-HU" sz="1000" dirty="0"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27</a:t>
            </a:fld>
            <a:endParaRPr lang="hu-HU" sz="1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956607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5576" y="6381328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bankok gyors eladását a magas anyabanki finanszírozás akadályozhatja 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388651"/>
            <a:ext cx="7854498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 külföldi és tulajdonosi finanszírozás szerepe a bankrendszerben</a:t>
            </a:r>
            <a:endParaRPr lang="hu-HU" sz="16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28</a:t>
            </a:fld>
            <a:endParaRPr lang="hu-HU" sz="1400" dirty="0"/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594391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19672" y="6237312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Stresszteszt eredmények</a:t>
            </a:r>
            <a:endParaRPr lang="hu-H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280920" cy="759189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Calibri" pitchFamily="34" charset="0"/>
              </a:rPr>
              <a:t>A stabilitási jelentés legfontosabb üzenetei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504056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hu-HU" i="1" dirty="0" smtClean="0">
                <a:latin typeface="Calibri" pitchFamily="34" charset="0"/>
              </a:rPr>
              <a:t>A vállalati hitelállomán</a:t>
            </a:r>
            <a:r>
              <a:rPr lang="hu-HU" i="1" dirty="0" smtClean="0">
                <a:solidFill>
                  <a:srgbClr val="202653"/>
                </a:solidFill>
                <a:latin typeface="Calibri" pitchFamily="34" charset="0"/>
              </a:rPr>
              <a:t>y visszaesése a következő években várhatóan megáll, amiben meghatározó szerepet játszik a Növekedési Hitelprogram.</a:t>
            </a:r>
          </a:p>
          <a:p>
            <a:pPr marL="800100" lvl="1" indent="-457200" algn="just">
              <a:lnSpc>
                <a:spcPct val="100000"/>
              </a:lnSpc>
            </a:pPr>
            <a:r>
              <a:rPr lang="hu-HU" i="1" dirty="0" smtClean="0">
                <a:solidFill>
                  <a:srgbClr val="202653"/>
                </a:solidFill>
                <a:latin typeface="Calibri" pitchFamily="34" charset="0"/>
              </a:rPr>
              <a:t> A tartós hitelezési fordulathoz ugyanakkor k</a:t>
            </a:r>
            <a:r>
              <a:rPr lang="hu-HU" i="1" dirty="0" smtClean="0">
                <a:latin typeface="Calibri" pitchFamily="34" charset="0"/>
              </a:rPr>
              <a:t>ínálati oldalról a kondíciók további oldása szükséges.</a:t>
            </a:r>
          </a:p>
          <a:p>
            <a:pPr marL="800100" lvl="1" indent="-457200" algn="just">
              <a:lnSpc>
                <a:spcPct val="100000"/>
              </a:lnSpc>
            </a:pPr>
            <a:r>
              <a:rPr lang="hu-HU" i="1" dirty="0" smtClean="0">
                <a:latin typeface="Calibri" pitchFamily="34" charset="0"/>
              </a:rPr>
              <a:t>A mérlegüket leépítő nagybankok aktivitásának egy részét a piac kisebb szereplői átvehetik, ez azonban ezen intézmények tőkeellátottságának és finanszírozási képességének megerősítését feltételezi.</a:t>
            </a:r>
            <a:endParaRPr lang="hu-HU" dirty="0" smtClean="0">
              <a:latin typeface="Calibri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hu-HU" i="1" dirty="0" smtClean="0">
                <a:latin typeface="Calibri" pitchFamily="34" charset="0"/>
              </a:rPr>
              <a:t>A háztartások deviza eladósodottsága jelentős pénzügyi stabilitási kockázatot hordoz, így annak kezelése  valamennyi szereplő érdeke.</a:t>
            </a:r>
          </a:p>
          <a:p>
            <a:pPr marL="800100" lvl="1" indent="-457200" algn="just">
              <a:lnSpc>
                <a:spcPct val="100000"/>
              </a:lnSpc>
            </a:pPr>
            <a:r>
              <a:rPr lang="hu-HU" i="1" dirty="0" smtClean="0">
                <a:latin typeface="Calibri" pitchFamily="34" charset="0"/>
              </a:rPr>
              <a:t>A legfontosabb feladat az árfolyamkockázat leépítése.</a:t>
            </a:r>
          </a:p>
          <a:p>
            <a:pPr marL="800100" lvl="1" indent="-457200" algn="just">
              <a:lnSpc>
                <a:spcPct val="100000"/>
              </a:lnSpc>
            </a:pPr>
            <a:r>
              <a:rPr lang="hu-HU" i="1" dirty="0" smtClean="0">
                <a:latin typeface="Calibri" pitchFamily="34" charset="0"/>
              </a:rPr>
              <a:t>A már meglévő jelzáloghiteleknél is kötelezővé kellene tenni a referenciához kötött kamatozást.</a:t>
            </a:r>
          </a:p>
          <a:p>
            <a:pPr marL="800100" lvl="1" indent="-457200" algn="just">
              <a:lnSpc>
                <a:spcPct val="100000"/>
              </a:lnSpc>
            </a:pPr>
            <a:r>
              <a:rPr lang="hu-HU" i="1" dirty="0" smtClean="0">
                <a:latin typeface="Calibri" pitchFamily="34" charset="0"/>
              </a:rPr>
              <a:t>Az ügyfelek kamatkockázatának meghatározott keretek közé szorítása érdekében  jelzáloghiteleknél a benchmark felett felszámítható marzsot is maximálni lehetne.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hu-HU" i="1" dirty="0" smtClean="0">
                <a:latin typeface="Calibri" pitchFamily="34" charset="0"/>
              </a:rPr>
              <a:t>A hazai bankrendszert tartósan gyenge jövedelmezőségi kilátások jellemzik, ami az egyes banki szereplőket stratégiájuk újragondolására késztetheti.</a:t>
            </a:r>
          </a:p>
          <a:p>
            <a:pPr marL="800100" lvl="1" indent="-457200" algn="just">
              <a:lnSpc>
                <a:spcPct val="100000"/>
              </a:lnSpc>
            </a:pPr>
            <a:r>
              <a:rPr lang="hu-HU" i="1" dirty="0" smtClean="0">
                <a:latin typeface="Calibri" pitchFamily="34" charset="0"/>
              </a:rPr>
              <a:t>Ez a piac konszolidációját eredményezheti, aminek során a jelenlegi kisebb bankok és szövetkezeti hitelintézetek érdemben növelhetik piaci részesedésüket, és új szereplők megjelenése sem zárható ki.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hu-HU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3</a:t>
            </a:fld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likviditási stresszteszt erős ellenálló képességről tanúskodik, de csak forintban 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388651"/>
            <a:ext cx="7854498" cy="576063"/>
          </a:xfrm>
        </p:spPr>
        <p:txBody>
          <a:bodyPr>
            <a:noAutofit/>
          </a:bodyPr>
          <a:lstStyle/>
          <a:p>
            <a:pPr algn="ctr"/>
            <a:r>
              <a:rPr lang="hu-HU" sz="1800" i="1" dirty="0" smtClean="0">
                <a:latin typeface="Calibri" pitchFamily="34" charset="0"/>
              </a:rPr>
              <a:t>A Likviditási Stressz Index, a bankok szabályzói limit feletti likviditási többlete, illetve hiánya a stresszpályán</a:t>
            </a:r>
            <a:endParaRPr lang="hu-HU" sz="1800" dirty="0">
              <a:latin typeface="Calibri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55576" y="623731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00" dirty="0" smtClean="0"/>
              <a:t>Megjegyzés: A mutató a 10 százalékos szabályozói limithez viszonyított, normált likviditási hiányok mérlegfőösszeggel súlyozott összege. Minél magasabb a mutató értéke, annál nagyobb a likviditási kockázat a stresszpálya mentén.</a:t>
            </a:r>
            <a:endParaRPr lang="hu-HU" sz="1000" dirty="0"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30</a:t>
            </a:fld>
            <a:endParaRPr lang="hu-H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72816"/>
            <a:ext cx="610946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5576" y="6611779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Stresszpályán növekvő, de még kezelhető mértékű tőkeigény</a:t>
            </a:r>
            <a:endParaRPr lang="hu-HU" sz="24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31</a:t>
            </a:fld>
            <a:endParaRPr lang="hu-H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32856"/>
            <a:ext cx="7002164" cy="2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4869160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88464" y="1456710"/>
            <a:ext cx="767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i="1" dirty="0" smtClean="0">
                <a:solidFill>
                  <a:schemeClr val="bg2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stresszteszt eredménye a 8 százalékos szabályozói tőkemegfelelési ráta mellett</a:t>
            </a: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460432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Előző jelentésünkhöz képest a Tőke Stressz Index gyakorlatilag változatlan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388651"/>
            <a:ext cx="7854498" cy="576063"/>
          </a:xfrm>
        </p:spPr>
        <p:txBody>
          <a:bodyPr>
            <a:normAutofit/>
          </a:bodyPr>
          <a:lstStyle/>
          <a:p>
            <a:pPr algn="ctr"/>
            <a:r>
              <a:rPr lang="hu-HU" sz="1600" b="1" i="1" dirty="0" smtClean="0"/>
              <a:t>A Tőke Stressz Index, a bankok szabályozói limit feletti tőketöbblete, illetve hiánya stresszpályán</a:t>
            </a:r>
            <a:endParaRPr lang="hu-HU" sz="16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32</a:t>
            </a:fld>
            <a:endParaRPr lang="hu-H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16832"/>
            <a:ext cx="594938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9752" y="6381328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6630364" cy="742711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bg2"/>
                </a:solidFill>
              </a:rPr>
              <a:t>Köszönjük a figyelmet!</a:t>
            </a:r>
            <a:endParaRPr lang="hu-HU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3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280920" cy="759189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alibri" pitchFamily="34" charset="0"/>
              </a:rPr>
              <a:t>Kiemelt kockázatok és ajánlások azok kezelésére I.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388843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latin typeface="Calibri" pitchFamily="34" charset="0"/>
              </a:rPr>
              <a:t>Kiemelt kockázatok:</a:t>
            </a:r>
          </a:p>
          <a:p>
            <a:pPr marL="268288" indent="-268288" algn="just">
              <a:buAutoNum type="arabicPeriod"/>
              <a:tabLst>
                <a:tab pos="268288" algn="l"/>
              </a:tabLst>
            </a:pPr>
            <a:endParaRPr lang="hu-HU" sz="1600" b="1" dirty="0" smtClean="0">
              <a:latin typeface="Calibri" pitchFamily="34" charset="0"/>
            </a:endParaRPr>
          </a:p>
          <a:p>
            <a:pPr marL="268288" indent="-268288" algn="just">
              <a:buAutoNum type="arabicPeriod"/>
              <a:tabLst>
                <a:tab pos="268288" algn="l"/>
              </a:tabLst>
            </a:pPr>
            <a:r>
              <a:rPr lang="hu-HU" sz="1600" b="1" dirty="0" smtClean="0">
                <a:latin typeface="Calibri" pitchFamily="34" charset="0"/>
              </a:rPr>
              <a:t>A kedvezőtlenné váló befektetői hangulat gyengíti a növekedési kilátásokat</a:t>
            </a:r>
          </a:p>
          <a:p>
            <a:pPr marL="457200" indent="-457200" algn="just">
              <a:spcBef>
                <a:spcPts val="0"/>
              </a:spcBef>
              <a:buAutoNum type="arabicPeriod"/>
              <a:tabLst>
                <a:tab pos="176213" algn="l"/>
                <a:tab pos="628650" algn="l"/>
              </a:tabLst>
            </a:pPr>
            <a:endParaRPr lang="hu-HU" sz="1600" dirty="0" smtClean="0">
              <a:latin typeface="Calibri" pitchFamily="34" charset="0"/>
            </a:endParaRPr>
          </a:p>
          <a:p>
            <a:pPr marL="268288" indent="-268288" algn="just">
              <a:buNone/>
              <a:tabLst>
                <a:tab pos="268288" algn="l"/>
              </a:tabLst>
            </a:pPr>
            <a:endParaRPr lang="hu-HU" sz="1600" b="1" dirty="0" smtClean="0">
              <a:latin typeface="Calibri" pitchFamily="34" charset="0"/>
            </a:endParaRPr>
          </a:p>
          <a:p>
            <a:pPr marL="268288" indent="-268288" algn="just">
              <a:buNone/>
              <a:tabLst>
                <a:tab pos="268288" algn="l"/>
              </a:tabLst>
            </a:pPr>
            <a:endParaRPr lang="hu-HU" sz="1600" b="1" dirty="0" smtClean="0">
              <a:latin typeface="Calibri" pitchFamily="34" charset="0"/>
            </a:endParaRPr>
          </a:p>
          <a:p>
            <a:pPr marL="268288" indent="-268288" algn="just">
              <a:buNone/>
              <a:tabLst>
                <a:tab pos="268288" algn="l"/>
              </a:tabLst>
            </a:pPr>
            <a:r>
              <a:rPr lang="hu-HU" sz="1600" b="1" dirty="0" smtClean="0">
                <a:latin typeface="Calibri" pitchFamily="34" charset="0"/>
              </a:rPr>
              <a:t>2.</a:t>
            </a:r>
            <a:r>
              <a:rPr lang="hu-HU" sz="1600" i="1" dirty="0" smtClean="0">
                <a:latin typeface="Calibri" pitchFamily="34" charset="0"/>
              </a:rPr>
              <a:t> 	</a:t>
            </a:r>
            <a:r>
              <a:rPr lang="hu-HU" sz="1600" b="1" dirty="0" smtClean="0">
                <a:latin typeface="Calibri" pitchFamily="34" charset="0"/>
              </a:rPr>
              <a:t>A hazai bankrendszer nem támogatja a gazdasági növekedést a hitelezésen keresztül</a:t>
            </a:r>
            <a:endParaRPr lang="hu-HU" sz="1600" dirty="0" smtClean="0">
              <a:latin typeface="Calibri" pitchFamily="34" charset="0"/>
            </a:endParaRPr>
          </a:p>
          <a:p>
            <a:pPr marL="803275" indent="-442913">
              <a:buNone/>
            </a:pPr>
            <a:r>
              <a:rPr lang="hu-HU" sz="1600" dirty="0" smtClean="0">
                <a:latin typeface="Calibri" pitchFamily="34" charset="0"/>
              </a:rPr>
              <a:t>2.1.</a:t>
            </a:r>
            <a:r>
              <a:rPr lang="hu-HU" sz="1600" i="1" dirty="0" smtClean="0">
                <a:latin typeface="Calibri" pitchFamily="34" charset="0"/>
              </a:rPr>
              <a:t>	</a:t>
            </a:r>
            <a:r>
              <a:rPr lang="hu-HU" sz="1600" dirty="0" smtClean="0">
                <a:latin typeface="Calibri" pitchFamily="34" charset="0"/>
              </a:rPr>
              <a:t>Hitelpiaci problémák a vállalati, különösen a kkv-hitelezésben</a:t>
            </a:r>
          </a:p>
          <a:p>
            <a:pPr marL="803275" indent="-442913">
              <a:spcBef>
                <a:spcPts val="1800"/>
              </a:spcBef>
              <a:buNone/>
              <a:tabLst>
                <a:tab pos="803275" algn="l"/>
              </a:tabLst>
            </a:pPr>
            <a:r>
              <a:rPr lang="hu-HU" sz="1600" dirty="0" smtClean="0">
                <a:latin typeface="Calibri" pitchFamily="34" charset="0"/>
              </a:rPr>
              <a:t>2.2.</a:t>
            </a:r>
            <a:r>
              <a:rPr lang="hu-HU" sz="1600" i="1" dirty="0" smtClean="0">
                <a:latin typeface="Calibri" pitchFamily="34" charset="0"/>
              </a:rPr>
              <a:t> 	</a:t>
            </a:r>
            <a:r>
              <a:rPr lang="hu-HU" sz="1600" dirty="0" smtClean="0">
                <a:latin typeface="Calibri" pitchFamily="34" charset="0"/>
              </a:rPr>
              <a:t>A háztartási szegmensben magas kamatmarzsok</a:t>
            </a:r>
          </a:p>
          <a:p>
            <a:pPr marL="628650" indent="-360363">
              <a:buNone/>
              <a:tabLst>
                <a:tab pos="628650" algn="l"/>
              </a:tabLst>
            </a:pPr>
            <a:endParaRPr lang="hu-HU" sz="1600" dirty="0" smtClean="0">
              <a:latin typeface="Calibri" pitchFamily="34" charset="0"/>
            </a:endParaRPr>
          </a:p>
          <a:p>
            <a:pPr marL="268288" indent="-268288" algn="just">
              <a:buNone/>
              <a:tabLst>
                <a:tab pos="268288" algn="l"/>
              </a:tabLst>
            </a:pPr>
            <a:endParaRPr lang="hu-HU" sz="1600" b="1" dirty="0" smtClean="0">
              <a:latin typeface="Calibri" pitchFamily="34" charset="0"/>
            </a:endParaRPr>
          </a:p>
          <a:p>
            <a:pPr marL="268288" indent="-268288" algn="just">
              <a:spcBef>
                <a:spcPts val="1200"/>
              </a:spcBef>
              <a:buNone/>
              <a:tabLst>
                <a:tab pos="268288" algn="l"/>
              </a:tabLst>
            </a:pPr>
            <a:endParaRPr lang="hu-HU" dirty="0"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4</a:t>
            </a:fld>
            <a:endParaRPr lang="hu-HU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55976" y="1268760"/>
            <a:ext cx="460851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latin typeface="Calibri" pitchFamily="34" charset="0"/>
              </a:rPr>
              <a:t>K</a:t>
            </a:r>
            <a:r>
              <a:rPr lang="hu-HU" sz="2000" b="1" i="1" dirty="0" smtClean="0">
                <a:latin typeface="Calibri" pitchFamily="34" charset="0"/>
              </a:rPr>
              <a:t>ockázatcsökkentő lépések:</a:t>
            </a:r>
            <a:endParaRPr lang="hu-HU" sz="2000" dirty="0" smtClean="0">
              <a:latin typeface="Calibri" pitchFamily="34" charset="0"/>
            </a:endParaRPr>
          </a:p>
          <a:p>
            <a:pPr marL="342900" indent="-342900" algn="just">
              <a:buAutoNum type="arabicPeriod"/>
              <a:tabLst>
                <a:tab pos="268288" algn="l"/>
              </a:tabLst>
            </a:pPr>
            <a:endParaRPr lang="hu-HU" sz="1400" i="1" dirty="0" smtClean="0">
              <a:latin typeface="Calibri" pitchFamily="34" charset="0"/>
            </a:endParaRPr>
          </a:p>
          <a:p>
            <a:pPr marL="342900" indent="-342900" algn="just">
              <a:buAutoNum type="arabicPeriod"/>
              <a:tabLst>
                <a:tab pos="268288" algn="l"/>
              </a:tabLst>
            </a:pPr>
            <a:r>
              <a:rPr lang="hu-HU" sz="1400" i="1" dirty="0" smtClean="0">
                <a:latin typeface="Calibri" pitchFamily="34" charset="0"/>
              </a:rPr>
              <a:t>A külső környezetből érkező sokkok hatásának csökkentése érdekében továbbra is szükséges hazánkban a prudens fiskális politika fenntartása, valamint a fenntartható gazdasági növekedés támogatása.</a:t>
            </a:r>
            <a:endParaRPr lang="hu-HU" sz="1400" dirty="0" smtClean="0">
              <a:latin typeface="Calibri" pitchFamily="34" charset="0"/>
            </a:endParaRPr>
          </a:p>
          <a:p>
            <a:pPr marL="360363" indent="-360363" algn="just">
              <a:spcBef>
                <a:spcPts val="600"/>
              </a:spcBef>
              <a:buNone/>
              <a:tabLst>
                <a:tab pos="360363" algn="l"/>
              </a:tabLst>
            </a:pPr>
            <a:endParaRPr lang="hu-HU" sz="1400" i="1" dirty="0" smtClean="0">
              <a:latin typeface="Calibri" pitchFamily="34" charset="0"/>
            </a:endParaRPr>
          </a:p>
          <a:p>
            <a:pPr marL="360363" indent="-360363" algn="just">
              <a:spcBef>
                <a:spcPts val="0"/>
              </a:spcBef>
              <a:buNone/>
              <a:tabLst>
                <a:tab pos="360363" algn="l"/>
              </a:tabLst>
            </a:pPr>
            <a:endParaRPr lang="hu-HU" sz="1400" i="1" dirty="0" smtClean="0">
              <a:latin typeface="Calibri" pitchFamily="34" charset="0"/>
            </a:endParaRPr>
          </a:p>
          <a:p>
            <a:pPr marL="360363" indent="-360363" algn="just">
              <a:spcBef>
                <a:spcPts val="4000"/>
              </a:spcBef>
              <a:buNone/>
              <a:tabLst>
                <a:tab pos="360363" algn="l"/>
              </a:tabLst>
            </a:pPr>
            <a:endParaRPr lang="hu-HU" sz="1400" i="1" dirty="0" smtClean="0">
              <a:latin typeface="Calibri" pitchFamily="34" charset="0"/>
            </a:endParaRPr>
          </a:p>
          <a:p>
            <a:pPr marL="360363" indent="-360363" algn="just">
              <a:spcBef>
                <a:spcPts val="4000"/>
              </a:spcBef>
              <a:buNone/>
              <a:tabLst>
                <a:tab pos="360363" algn="l"/>
              </a:tabLst>
            </a:pPr>
            <a:r>
              <a:rPr lang="hu-HU" sz="1400" i="1" dirty="0" smtClean="0">
                <a:latin typeface="Calibri" pitchFamily="34" charset="0"/>
              </a:rPr>
              <a:t>2.1. 	A Növekedési Hitelprogram második szakasza tovább javítja a kkv-szektor olcsó forráshoz jutásának esélyét.</a:t>
            </a:r>
            <a:endParaRPr lang="hu-HU" sz="1400" dirty="0" smtClean="0">
              <a:latin typeface="Calibri" pitchFamily="34" charset="0"/>
            </a:endParaRPr>
          </a:p>
          <a:p>
            <a:pPr marL="534988" indent="-534988" algn="just">
              <a:buNone/>
              <a:tabLst>
                <a:tab pos="534988" algn="l"/>
              </a:tabLst>
            </a:pPr>
            <a:endParaRPr lang="hu-HU" sz="1400" i="1" dirty="0" smtClean="0">
              <a:latin typeface="Calibri" pitchFamily="34" charset="0"/>
            </a:endParaRPr>
          </a:p>
          <a:p>
            <a:pPr marL="534988" indent="-534988" algn="just">
              <a:spcBef>
                <a:spcPts val="0"/>
              </a:spcBef>
              <a:buNone/>
              <a:tabLst>
                <a:tab pos="534988" algn="l"/>
              </a:tabLst>
            </a:pPr>
            <a:r>
              <a:rPr lang="hu-HU" sz="1400" i="1" dirty="0" smtClean="0">
                <a:latin typeface="Calibri" pitchFamily="34" charset="0"/>
              </a:rPr>
              <a:t>2.2.1. 	Az átlátható árazás szabályait kötelezően ki kell terjeszteni a már meglévő jelzáloghitelekre. </a:t>
            </a:r>
            <a:endParaRPr lang="hu-HU" sz="1400" dirty="0" smtClean="0">
              <a:latin typeface="Calibri" pitchFamily="34" charset="0"/>
            </a:endParaRPr>
          </a:p>
          <a:p>
            <a:pPr marL="534988" indent="-534988" algn="just">
              <a:buNone/>
              <a:tabLst>
                <a:tab pos="534988" algn="l"/>
              </a:tabLst>
            </a:pPr>
            <a:r>
              <a:rPr lang="hu-HU" sz="1400" dirty="0" smtClean="0">
                <a:latin typeface="Calibri" pitchFamily="34" charset="0"/>
              </a:rPr>
              <a:t> </a:t>
            </a:r>
            <a:r>
              <a:rPr lang="hu-HU" sz="1400" i="1" dirty="0" smtClean="0">
                <a:latin typeface="Calibri" pitchFamily="34" charset="0"/>
              </a:rPr>
              <a:t>2.2.2. 	A jelzáloghitelek esetében a felszámítható marzs maximalizálása, amit már a meglévő hitelekre is érvényesíteni kellene.</a:t>
            </a:r>
            <a:endParaRPr lang="hu-HU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280920" cy="759189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alibri" pitchFamily="34" charset="0"/>
              </a:rPr>
              <a:t>Kiemelt kockázatok és ajánlások azok kezelésére </a:t>
            </a:r>
            <a:r>
              <a:rPr lang="hu-HU" dirty="0" err="1" smtClean="0">
                <a:latin typeface="Calibri" pitchFamily="34" charset="0"/>
              </a:rPr>
              <a:t>II</a:t>
            </a:r>
            <a:r>
              <a:rPr lang="hu-HU" dirty="0" smtClean="0">
                <a:latin typeface="Calibri" pitchFamily="34" charset="0"/>
              </a:rPr>
              <a:t>.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388843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latin typeface="Calibri" pitchFamily="34" charset="0"/>
              </a:rPr>
              <a:t>Kiemelt kockázatok:</a:t>
            </a:r>
          </a:p>
          <a:p>
            <a:pPr marL="342900" indent="-342900" algn="just">
              <a:spcBef>
                <a:spcPts val="1200"/>
              </a:spcBef>
              <a:buAutoNum type="arabicPeriod" startAt="3"/>
              <a:tabLst>
                <a:tab pos="268288" algn="l"/>
              </a:tabLst>
            </a:pPr>
            <a:r>
              <a:rPr lang="hu-HU" sz="1600" b="1" dirty="0" smtClean="0">
                <a:latin typeface="Calibri" pitchFamily="34" charset="0"/>
              </a:rPr>
              <a:t>A háztartások fedezetlen deviza-kitettsége a portfólió minőségének romlását gyorsíthatja</a:t>
            </a:r>
          </a:p>
          <a:p>
            <a:pPr algn="just">
              <a:buNone/>
            </a:pPr>
            <a:r>
              <a:rPr lang="hu-HU" sz="1600" i="1" dirty="0" smtClean="0">
                <a:latin typeface="Calibri" pitchFamily="34" charset="0"/>
              </a:rPr>
              <a:t> 	</a:t>
            </a:r>
          </a:p>
          <a:p>
            <a:pPr algn="just">
              <a:buNone/>
            </a:pPr>
            <a:endParaRPr lang="hu-HU" sz="1600" b="1" i="1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hu-HU" sz="1600" b="1" dirty="0" smtClean="0">
                <a:latin typeface="Calibri" pitchFamily="34" charset="0"/>
              </a:rPr>
              <a:t>4. A nemteljesítő állományok magas aránya jövedelmezőségi problémákat okoz, miközben a hitelezést is hátráltatja</a:t>
            </a:r>
            <a:endParaRPr lang="hu-HU" sz="1600" dirty="0" smtClean="0">
              <a:latin typeface="Calibri" pitchFamily="34" charset="0"/>
            </a:endParaRPr>
          </a:p>
          <a:p>
            <a:pPr marL="628650" indent="-360363" algn="just">
              <a:spcBef>
                <a:spcPts val="1800"/>
              </a:spcBef>
              <a:buNone/>
            </a:pPr>
            <a:r>
              <a:rPr lang="hu-HU" sz="1600" dirty="0" smtClean="0">
                <a:latin typeface="Calibri" pitchFamily="34" charset="0"/>
              </a:rPr>
              <a:t>4.1.</a:t>
            </a:r>
            <a:r>
              <a:rPr lang="hu-HU" sz="1600" i="1" dirty="0" smtClean="0">
                <a:latin typeface="Calibri" pitchFamily="34" charset="0"/>
              </a:rPr>
              <a:t> 	</a:t>
            </a:r>
            <a:r>
              <a:rPr lang="hu-HU" sz="1600" dirty="0" smtClean="0">
                <a:latin typeface="Calibri" pitchFamily="34" charset="0"/>
              </a:rPr>
              <a:t>A vállalati szegmensben tovább nő a nemteljesítő hitelek aránya </a:t>
            </a:r>
          </a:p>
          <a:p>
            <a:pPr marL="628650" indent="-360363" algn="just">
              <a:spcBef>
                <a:spcPts val="2400"/>
              </a:spcBef>
              <a:buNone/>
            </a:pPr>
            <a:r>
              <a:rPr lang="hu-HU" sz="1600" dirty="0" smtClean="0">
                <a:latin typeface="Calibri" pitchFamily="34" charset="0"/>
              </a:rPr>
              <a:t>4.2.</a:t>
            </a:r>
            <a:r>
              <a:rPr lang="hu-HU" sz="1600" i="1" dirty="0" smtClean="0">
                <a:latin typeface="Calibri" pitchFamily="34" charset="0"/>
              </a:rPr>
              <a:t> 	</a:t>
            </a:r>
            <a:r>
              <a:rPr lang="hu-HU" sz="1600" dirty="0" smtClean="0">
                <a:latin typeface="Calibri" pitchFamily="34" charset="0"/>
              </a:rPr>
              <a:t>A háztartásoknál különösen a nem-teljesítő jelzáloghitelek magas aránya a kockázat </a:t>
            </a:r>
          </a:p>
          <a:p>
            <a:pPr marL="342900" indent="-342900" algn="just">
              <a:spcBef>
                <a:spcPts val="1200"/>
              </a:spcBef>
              <a:buAutoNum type="arabicPeriod" startAt="3"/>
              <a:tabLst>
                <a:tab pos="268288" algn="l"/>
              </a:tabLst>
            </a:pPr>
            <a:endParaRPr lang="hu-HU" sz="1600" dirty="0" smtClean="0">
              <a:latin typeface="Calibri" pitchFamily="34" charset="0"/>
            </a:endParaRPr>
          </a:p>
          <a:p>
            <a:pPr>
              <a:buNone/>
            </a:pPr>
            <a:endParaRPr lang="hu-HU" dirty="0"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5</a:t>
            </a:fld>
            <a:endParaRPr lang="hu-HU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55976" y="1268760"/>
            <a:ext cx="460851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latin typeface="Calibri" pitchFamily="34" charset="0"/>
              </a:rPr>
              <a:t>K</a:t>
            </a:r>
            <a:r>
              <a:rPr lang="hu-HU" sz="2000" b="1" i="1" dirty="0" smtClean="0">
                <a:latin typeface="Calibri" pitchFamily="34" charset="0"/>
              </a:rPr>
              <a:t>ockázatcsökkentő lépések:</a:t>
            </a:r>
            <a:endParaRPr lang="hu-HU" sz="2000" dirty="0" smtClean="0">
              <a:latin typeface="Calibri" pitchFamily="34" charset="0"/>
            </a:endParaRPr>
          </a:p>
          <a:p>
            <a:pPr marL="268288" indent="-268288" algn="just">
              <a:spcBef>
                <a:spcPts val="1200"/>
              </a:spcBef>
              <a:buAutoNum type="arabicPeriod" startAt="3"/>
              <a:tabLst>
                <a:tab pos="268288" algn="l"/>
              </a:tabLst>
            </a:pPr>
            <a:r>
              <a:rPr lang="hu-HU" sz="1400" i="1" dirty="0" smtClean="0">
                <a:latin typeface="Calibri" pitchFamily="34" charset="0"/>
              </a:rPr>
              <a:t>Az árfolyamgát intézményének olyan irányú átalakítása, ami az árfolyamkockázattól az eddiginél nagyobb részben, vagy teljes mértékben megszabadítja a természetes fedezettel nem rendelkező háztartásokat.</a:t>
            </a:r>
          </a:p>
          <a:p>
            <a:pPr algn="just">
              <a:buNone/>
            </a:pPr>
            <a:endParaRPr lang="hu-HU" sz="1400" i="1" dirty="0" smtClean="0"/>
          </a:p>
          <a:p>
            <a:pPr algn="just">
              <a:buNone/>
            </a:pPr>
            <a:endParaRPr lang="hu-HU" sz="1400" i="1" dirty="0" smtClean="0"/>
          </a:p>
          <a:p>
            <a:pPr algn="just">
              <a:buNone/>
            </a:pPr>
            <a:endParaRPr lang="hu-HU" sz="1400" i="1" dirty="0" smtClean="0"/>
          </a:p>
          <a:p>
            <a:pPr algn="just">
              <a:buNone/>
            </a:pPr>
            <a:endParaRPr lang="hu-HU" sz="1400" i="1" dirty="0" smtClean="0"/>
          </a:p>
          <a:p>
            <a:pPr marL="360363" indent="-360363" algn="just">
              <a:spcBef>
                <a:spcPts val="3000"/>
              </a:spcBef>
              <a:buNone/>
              <a:tabLst>
                <a:tab pos="360363" algn="l"/>
              </a:tabLst>
            </a:pPr>
            <a:r>
              <a:rPr lang="hu-HU" sz="1400" i="1" dirty="0" smtClean="0">
                <a:latin typeface="Calibri" pitchFamily="34" charset="0"/>
              </a:rPr>
              <a:t>4.1. 	A portfólió tisztításának felgyorsítása, amit szabályozói eszközökkel és/vagy ösztönzőkkel is érdemes lehet elősegíteni.</a:t>
            </a:r>
            <a:endParaRPr lang="hu-HU" sz="1400" dirty="0" smtClean="0">
              <a:latin typeface="Calibri" pitchFamily="34" charset="0"/>
            </a:endParaRPr>
          </a:p>
          <a:p>
            <a:pPr marL="360363" indent="-360363" algn="just">
              <a:spcBef>
                <a:spcPts val="1200"/>
              </a:spcBef>
              <a:buNone/>
            </a:pPr>
            <a:r>
              <a:rPr lang="hu-HU" sz="1400" i="1" dirty="0" smtClean="0">
                <a:latin typeface="Calibri" pitchFamily="34" charset="0"/>
              </a:rPr>
              <a:t>4.2. 	A családi csődeljárás intézményének minél gyorsabb bevezetése a már nemteljesítő portfólió kezelését segítené, miközben „tiszta lapot” biztosítana a túladósodott ügyfeleknek.</a:t>
            </a:r>
            <a:endParaRPr lang="hu-HU" sz="1400" dirty="0" smtClean="0">
              <a:latin typeface="Calibri" pitchFamily="34" charset="0"/>
            </a:endParaRPr>
          </a:p>
          <a:p>
            <a:pPr marL="360363" indent="-360363" algn="just">
              <a:spcBef>
                <a:spcPts val="1200"/>
              </a:spcBef>
              <a:buAutoNum type="arabicPeriod" startAt="3"/>
              <a:tabLst>
                <a:tab pos="360363" algn="l"/>
              </a:tabLst>
            </a:pPr>
            <a:endParaRPr lang="hu-HU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8280920" cy="759189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alibri" pitchFamily="34" charset="0"/>
              </a:rPr>
              <a:t>Kiemelt kockázatok és ajánlások azok kezelésére </a:t>
            </a:r>
            <a:r>
              <a:rPr lang="hu-HU" dirty="0" err="1" smtClean="0">
                <a:latin typeface="Calibri" pitchFamily="34" charset="0"/>
              </a:rPr>
              <a:t>III</a:t>
            </a:r>
            <a:r>
              <a:rPr lang="hu-HU" dirty="0" smtClean="0">
                <a:latin typeface="Calibri" pitchFamily="34" charset="0"/>
              </a:rPr>
              <a:t>.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388843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latin typeface="Calibri" pitchFamily="34" charset="0"/>
              </a:rPr>
              <a:t>Kiemelt kockázatok:</a:t>
            </a:r>
          </a:p>
          <a:p>
            <a:pPr marL="268288" indent="-268288" algn="just">
              <a:buNone/>
            </a:pPr>
            <a:r>
              <a:rPr lang="hu-HU" sz="1600" b="1" dirty="0" smtClean="0">
                <a:latin typeface="Calibri" pitchFamily="34" charset="0"/>
              </a:rPr>
              <a:t>5.</a:t>
            </a:r>
            <a:r>
              <a:rPr lang="hu-HU" sz="1600" i="1" dirty="0" smtClean="0">
                <a:latin typeface="Calibri" pitchFamily="34" charset="0"/>
              </a:rPr>
              <a:t> 	</a:t>
            </a:r>
            <a:r>
              <a:rPr lang="hu-HU" sz="1600" b="1" dirty="0" smtClean="0">
                <a:latin typeface="Calibri" pitchFamily="34" charset="0"/>
              </a:rPr>
              <a:t>A bankok jövedelmezősége tartósan alacsony </a:t>
            </a:r>
            <a:endParaRPr lang="hu-HU" sz="1600" dirty="0" smtClean="0">
              <a:latin typeface="Calibri" pitchFamily="34" charset="0"/>
            </a:endParaRPr>
          </a:p>
          <a:p>
            <a:pPr marL="628650" indent="-360363" algn="just">
              <a:buNone/>
            </a:pPr>
            <a:r>
              <a:rPr lang="hu-HU" sz="1600" dirty="0" smtClean="0">
                <a:latin typeface="Calibri" pitchFamily="34" charset="0"/>
              </a:rPr>
              <a:t>5.1.</a:t>
            </a:r>
            <a:r>
              <a:rPr lang="hu-HU" sz="1600" i="1" dirty="0" smtClean="0">
                <a:latin typeface="Calibri" pitchFamily="34" charset="0"/>
              </a:rPr>
              <a:t> 	</a:t>
            </a:r>
            <a:r>
              <a:rPr lang="hu-HU" sz="1600" dirty="0" smtClean="0">
                <a:latin typeface="Calibri" pitchFamily="34" charset="0"/>
              </a:rPr>
              <a:t>Versenyhátrány a külső forrásokhoz jutásban </a:t>
            </a:r>
          </a:p>
          <a:p>
            <a:pPr algn="just">
              <a:buNone/>
            </a:pPr>
            <a:r>
              <a:rPr lang="hu-HU" sz="1600" dirty="0" smtClean="0">
                <a:latin typeface="Calibri" pitchFamily="34" charset="0"/>
              </a:rPr>
              <a:t> </a:t>
            </a:r>
          </a:p>
          <a:p>
            <a:pPr marL="628650" indent="-360363" algn="just">
              <a:buNone/>
            </a:pPr>
            <a:endParaRPr lang="hu-HU" sz="1600" dirty="0" smtClean="0">
              <a:latin typeface="Calibri" pitchFamily="34" charset="0"/>
            </a:endParaRPr>
          </a:p>
          <a:p>
            <a:pPr marL="628650" indent="-360363" algn="just">
              <a:buNone/>
            </a:pPr>
            <a:endParaRPr lang="hu-HU" sz="1600" dirty="0" smtClean="0">
              <a:latin typeface="Calibri" pitchFamily="34" charset="0"/>
            </a:endParaRPr>
          </a:p>
          <a:p>
            <a:pPr marL="628650" indent="-360363" algn="just">
              <a:spcBef>
                <a:spcPts val="600"/>
              </a:spcBef>
              <a:buNone/>
            </a:pPr>
            <a:r>
              <a:rPr lang="hu-HU" sz="1600" dirty="0" smtClean="0">
                <a:latin typeface="Calibri" pitchFamily="34" charset="0"/>
              </a:rPr>
              <a:t>5.2.</a:t>
            </a:r>
            <a:r>
              <a:rPr lang="hu-HU" sz="1600" i="1" dirty="0" smtClean="0">
                <a:latin typeface="Calibri" pitchFamily="34" charset="0"/>
              </a:rPr>
              <a:t> 	</a:t>
            </a:r>
            <a:r>
              <a:rPr lang="hu-HU" sz="1600" dirty="0" smtClean="0">
                <a:latin typeface="Calibri" pitchFamily="34" charset="0"/>
              </a:rPr>
              <a:t>A piaci konszolidációs folyamattal járó erőteljesebb mérlegleépítés </a:t>
            </a:r>
          </a:p>
          <a:p>
            <a:pPr>
              <a:buNone/>
            </a:pPr>
            <a:endParaRPr lang="hu-HU" dirty="0"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6</a:t>
            </a:fld>
            <a:endParaRPr lang="hu-HU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55976" y="1268760"/>
            <a:ext cx="460851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latin typeface="Calibri" pitchFamily="34" charset="0"/>
              </a:rPr>
              <a:t>K</a:t>
            </a:r>
            <a:r>
              <a:rPr lang="hu-HU" sz="2000" b="1" i="1" dirty="0" smtClean="0">
                <a:latin typeface="Calibri" pitchFamily="34" charset="0"/>
              </a:rPr>
              <a:t>ockázatcsökkentő lépések:</a:t>
            </a:r>
          </a:p>
          <a:p>
            <a:pPr algn="just">
              <a:buNone/>
            </a:pPr>
            <a:endParaRPr lang="hu-HU" sz="1400" i="1" dirty="0" smtClean="0"/>
          </a:p>
          <a:p>
            <a:pPr algn="just">
              <a:buNone/>
            </a:pPr>
            <a:endParaRPr lang="hu-HU" sz="1400" i="1" dirty="0" smtClean="0"/>
          </a:p>
          <a:p>
            <a:pPr marL="534988" indent="-534988" algn="just">
              <a:buNone/>
              <a:tabLst>
                <a:tab pos="534988" algn="l"/>
                <a:tab pos="989013" algn="l"/>
              </a:tabLst>
            </a:pPr>
            <a:r>
              <a:rPr lang="hu-HU" sz="1400" i="1" dirty="0" smtClean="0">
                <a:latin typeface="Calibri" pitchFamily="34" charset="0"/>
              </a:rPr>
              <a:t>5.1.1. 	Az NHP az olcsó jegybanki refinanszírozáson keresztül oldja az esetleges finanszírozási feszültségeket.</a:t>
            </a:r>
            <a:endParaRPr lang="hu-HU" sz="1400" dirty="0" smtClean="0">
              <a:latin typeface="Calibri" pitchFamily="34" charset="0"/>
            </a:endParaRPr>
          </a:p>
          <a:p>
            <a:pPr marL="534988" indent="-534988" algn="just">
              <a:buNone/>
              <a:tabLst>
                <a:tab pos="534988" algn="l"/>
                <a:tab pos="989013" algn="l"/>
              </a:tabLst>
            </a:pPr>
            <a:r>
              <a:rPr lang="hu-HU" sz="1400" i="1" dirty="0" smtClean="0">
                <a:latin typeface="Calibri" pitchFamily="34" charset="0"/>
              </a:rPr>
              <a:t>5.1.2. 	Az NHP </a:t>
            </a:r>
            <a:r>
              <a:rPr lang="hu-HU" sz="1400" i="1" dirty="0" err="1" smtClean="0">
                <a:latin typeface="Calibri" pitchFamily="34" charset="0"/>
              </a:rPr>
              <a:t>III</a:t>
            </a:r>
            <a:r>
              <a:rPr lang="hu-HU" sz="1400" i="1" dirty="0" smtClean="0">
                <a:latin typeface="Calibri" pitchFamily="34" charset="0"/>
              </a:rPr>
              <a:t>. pillérén keresztül a devizafinanszírozás jelentős részben biztosított a swappiaci kitettség növekedése nélkül.</a:t>
            </a:r>
            <a:endParaRPr lang="hu-HU" sz="1400" dirty="0" smtClean="0">
              <a:latin typeface="Calibri" pitchFamily="34" charset="0"/>
            </a:endParaRPr>
          </a:p>
          <a:p>
            <a:pPr marL="534988" indent="-534988" algn="just">
              <a:buNone/>
              <a:tabLst>
                <a:tab pos="534988" algn="l"/>
                <a:tab pos="989013" algn="l"/>
              </a:tabLst>
            </a:pPr>
            <a:endParaRPr lang="hu-HU" sz="1400" i="1" dirty="0" smtClean="0">
              <a:latin typeface="Calibri" pitchFamily="34" charset="0"/>
            </a:endParaRPr>
          </a:p>
          <a:p>
            <a:pPr marL="534988" indent="-534988" algn="just">
              <a:buNone/>
              <a:tabLst>
                <a:tab pos="534988" algn="l"/>
                <a:tab pos="989013" algn="l"/>
              </a:tabLst>
            </a:pPr>
            <a:r>
              <a:rPr lang="hu-HU" sz="1400" i="1" dirty="0" smtClean="0">
                <a:latin typeface="Calibri" pitchFamily="34" charset="0"/>
              </a:rPr>
              <a:t>5.2.1.	A bankrendszert érintő kérdésekben a teherviselő képesség fokozottabb figyelembevétele.</a:t>
            </a:r>
            <a:endParaRPr lang="hu-HU" sz="1400" dirty="0" smtClean="0">
              <a:latin typeface="Calibri" pitchFamily="34" charset="0"/>
            </a:endParaRPr>
          </a:p>
          <a:p>
            <a:pPr marL="534988" indent="-534988" algn="just">
              <a:buNone/>
              <a:tabLst>
                <a:tab pos="534988" algn="l"/>
                <a:tab pos="989013" algn="l"/>
              </a:tabLst>
            </a:pPr>
            <a:r>
              <a:rPr lang="hu-HU" sz="1400" i="1" dirty="0" smtClean="0">
                <a:latin typeface="Calibri" pitchFamily="34" charset="0"/>
              </a:rPr>
              <a:t>5.2.2.	Azon szereplők (kisebb bankok, szövetkezeti hitelintézetek) megerősítése, melyek rövid távon is képesek lehetnek részben helyettesíteni a nagyobb hitelintézeteket.</a:t>
            </a:r>
            <a:endParaRPr lang="hu-HU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Hitelezési folyamatok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759189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 vállalati hitelezés visszaesése döntően a nagybankokhoz köthető, miközben az új kihelyezéseken belül a részesedésük továbbra is meghatározó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412776"/>
            <a:ext cx="4032448" cy="74420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u-HU" sz="1600" i="1" dirty="0" smtClean="0"/>
              <a:t>A hazai hitelintézetek vállalati hitelállományának változása intézménytípusonként 2008. decemberéhez képest (árfolyamszűrt)</a:t>
            </a:r>
            <a:endParaRPr lang="hu-HU" sz="16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8</a:t>
            </a:fld>
            <a:endParaRPr lang="hu-HU" sz="14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44008" y="1388651"/>
            <a:ext cx="41044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hazai hitelintézetek bruttó vállalati hitelkibocsátása intézménytípusonként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5445224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6016" y="5373216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31809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460432" cy="93567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jegybanki kamatcsökkentési ciklus a kkv-szegmensen is érezteti kedvező hatását – bár csak szűk körben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388651"/>
            <a:ext cx="7992888" cy="576063"/>
          </a:xfrm>
        </p:spPr>
        <p:txBody>
          <a:bodyPr>
            <a:normAutofit/>
          </a:bodyPr>
          <a:lstStyle/>
          <a:p>
            <a:pPr algn="ctr"/>
            <a:r>
              <a:rPr lang="hu-HU" sz="1600" i="1" dirty="0" smtClean="0"/>
              <a:t>Az 1 millió euro alatti hazai vállalati hitel árazása, illetve a jegybanki alapkamat</a:t>
            </a:r>
            <a:endParaRPr lang="hu-H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5943844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01AEF3-AFFE-433D-8A34-08D966C25545}" type="slidenum">
              <a:rPr lang="hu-HU" sz="1400" smtClean="0"/>
              <a:pPr algn="r">
                <a:defRPr/>
              </a:pPr>
              <a:t>9</a:t>
            </a:fld>
            <a:endParaRPr lang="hu-HU" sz="1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79712" y="6242248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Forrás: MNB.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06" id="{168355EE-4B73-4475-A78F-BF756B593878}" vid="{115C75F3-62DC-4241-B6B2-77F24A2D0B7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1630</TotalTime>
  <Words>1203</Words>
  <Application>Microsoft Office PowerPoint</Application>
  <PresentationFormat>Diavetítés a képernyőre (4:3 oldalarány)</PresentationFormat>
  <Paragraphs>205</Paragraphs>
  <Slides>33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blank</vt:lpstr>
      <vt:lpstr>Jelentés a pénzügyi stabilitásról</vt:lpstr>
      <vt:lpstr>A pénzügyi stabilitás hőábrája</vt:lpstr>
      <vt:lpstr>A stabilitási jelentés legfontosabb üzenetei</vt:lpstr>
      <vt:lpstr>Kiemelt kockázatok és ajánlások azok kezelésére I.</vt:lpstr>
      <vt:lpstr>Kiemelt kockázatok és ajánlások azok kezelésére II.</vt:lpstr>
      <vt:lpstr>Kiemelt kockázatok és ajánlások azok kezelésére III.</vt:lpstr>
      <vt:lpstr>7. dia</vt:lpstr>
      <vt:lpstr>A vállalati hitelezés visszaesése döntően a nagybankokhoz köthető, miközben az új kihelyezéseken belül a részesedésük továbbra is meghatározó</vt:lpstr>
      <vt:lpstr>A jegybanki kamatcsökkentési ciklus a kkv-szegmensen is érezteti kedvező hatását – bár csak szűk körben</vt:lpstr>
      <vt:lpstr>A kkv-szegmens  szereplőinek kamatterhei jelentősen csökkentek az NHP-nak köszönhetően, mind az új, mind pedig a kiváltott hitelek esetében</vt:lpstr>
      <vt:lpstr>A kkv-szegmens hitelhez jutását nagymértékben javította a jegybank Növekedési Hitelprogramja</vt:lpstr>
      <vt:lpstr>AZ NHP hatására a válság óta először növekedtek érdemlegesen a hitelállományok a vállalati szegmensen</vt:lpstr>
      <vt:lpstr>A NHP sikerességére való tekintettel a Monetáris Tanács a program folytatása mellett döntött</vt:lpstr>
      <vt:lpstr>Megáll a visszaesés a teljes vállalati hitelezésben, a kkv-szegmensen a hitelezési fordulat pedig már idén bekövetkezik</vt:lpstr>
      <vt:lpstr>Tartós fordulathoz a nagybankok hitelezési feltételeinek további oldása szükséges, de a piac egy részét a kis- és középbankok, illetve a szövetkezeti hitelintézetek átvehetik</vt:lpstr>
      <vt:lpstr>16. dia</vt:lpstr>
      <vt:lpstr>Az előrejelzésünk szerint a vállalatoknál a nemteljesítő portfólió arányának tetőzése várható</vt:lpstr>
      <vt:lpstr>Egyedi hatások miatt jelentősen emelkedő nemteljesítési arány a háztartási szegmensben </vt:lpstr>
      <vt:lpstr>A deviza eladósodottság a háztartások jelentős részét érinti, ezért ennek megoldása valamennyi szereplő érdeke</vt:lpstr>
      <vt:lpstr>Az ügyfelek törlesztési terheinek emelkedésében a svájci frank erősödése mellett  meghatározó szerepe van a felárak kockázati költségeket meghaladó növekedésének </vt:lpstr>
      <vt:lpstr>A legalacsonyabb jövedelmi kategóriákban a törlesztési teher kritikus szinteket ért el</vt:lpstr>
      <vt:lpstr>Az árfolyamgát intézményének kihasználtsága továbbra is várakozások alatti, ami növeli a nemteljesítés valószínűségét</vt:lpstr>
      <vt:lpstr>A már nemteljesítő hiteleknél megoldást  a NET aktivitásának növelése mellett a magáncsőd intézményének mielőbbi bevezetése jelenthet</vt:lpstr>
      <vt:lpstr>A bankrendszer nemteljesítő háztartási hiteleinek arányában fordulat következik be az előrejelzési horizonton</vt:lpstr>
      <vt:lpstr>25. dia</vt:lpstr>
      <vt:lpstr>A hazai bankrendszer jövedelmezősége rendkívül gyenge nemzetközi összehasonlításban</vt:lpstr>
      <vt:lpstr>A bankrendszer tartósan gyenge jövedelmezősége néhány külföldi tulajdonú nagybank távozásához vezethet </vt:lpstr>
      <vt:lpstr>A bankok gyors eladását a magas anyabanki finanszírozás akadályozhatja </vt:lpstr>
      <vt:lpstr>29. dia</vt:lpstr>
      <vt:lpstr>A likviditási stresszteszt erős ellenálló képességről tanúskodik, de csak forintban </vt:lpstr>
      <vt:lpstr>Stresszpályán növekvő, de még kezelhető mértékű tőkeigény</vt:lpstr>
      <vt:lpstr>Előző jelentésünkhöz képest a Tőke Stressz Index gyakorlatilag változatlan</vt:lpstr>
      <vt:lpstr>33. dia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Jelentés a pénzügyi stabilitásról</dc:title>
  <dc:creator>balast</dc:creator>
  <cp:lastModifiedBy>balast</cp:lastModifiedBy>
  <cp:revision>169</cp:revision>
  <dcterms:created xsi:type="dcterms:W3CDTF">2013-09-09T10:47:47Z</dcterms:created>
  <dcterms:modified xsi:type="dcterms:W3CDTF">2013-11-07T06:08:28Z</dcterms:modified>
</cp:coreProperties>
</file>