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88"/>
  </p:notesMasterIdLst>
  <p:sldIdLst>
    <p:sldId id="340" r:id="rId3"/>
    <p:sldId id="341" r:id="rId4"/>
    <p:sldId id="342"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50" r:id="rId28"/>
    <p:sldId id="351" r:id="rId29"/>
    <p:sldId id="352" r:id="rId30"/>
    <p:sldId id="353" r:id="rId31"/>
    <p:sldId id="354" r:id="rId32"/>
    <p:sldId id="355" r:id="rId33"/>
    <p:sldId id="356" r:id="rId34"/>
    <p:sldId id="280" r:id="rId35"/>
    <p:sldId id="286" r:id="rId36"/>
    <p:sldId id="283" r:id="rId37"/>
    <p:sldId id="288" r:id="rId38"/>
    <p:sldId id="289" r:id="rId39"/>
    <p:sldId id="287" r:id="rId40"/>
    <p:sldId id="291" r:id="rId41"/>
    <p:sldId id="290" r:id="rId42"/>
    <p:sldId id="284" r:id="rId43"/>
    <p:sldId id="282" r:id="rId44"/>
    <p:sldId id="281" r:id="rId45"/>
    <p:sldId id="285"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61" r:id="rId72"/>
    <p:sldId id="362" r:id="rId73"/>
    <p:sldId id="363" r:id="rId74"/>
    <p:sldId id="364" r:id="rId75"/>
    <p:sldId id="365" r:id="rId76"/>
    <p:sldId id="360" r:id="rId77"/>
    <p:sldId id="358" r:id="rId78"/>
    <p:sldId id="359" r:id="rId79"/>
    <p:sldId id="366" r:id="rId80"/>
    <p:sldId id="343" r:id="rId81"/>
    <p:sldId id="344" r:id="rId82"/>
    <p:sldId id="345" r:id="rId83"/>
    <p:sldId id="346" r:id="rId84"/>
    <p:sldId id="347" r:id="rId85"/>
    <p:sldId id="348" r:id="rId86"/>
    <p:sldId id="349" r:id="rId8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7EE12843-11F0-4E49-9A97-117AEF3F7CF0}">
          <p14:sldIdLst>
            <p14:sldId id="340"/>
            <p14:sldId id="341"/>
            <p14:sldId id="342"/>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50"/>
            <p14:sldId id="351"/>
            <p14:sldId id="352"/>
            <p14:sldId id="353"/>
            <p14:sldId id="354"/>
            <p14:sldId id="355"/>
            <p14:sldId id="356"/>
            <p14:sldId id="280"/>
            <p14:sldId id="286"/>
            <p14:sldId id="283"/>
            <p14:sldId id="288"/>
            <p14:sldId id="289"/>
            <p14:sldId id="287"/>
            <p14:sldId id="291"/>
            <p14:sldId id="290"/>
            <p14:sldId id="284"/>
            <p14:sldId id="282"/>
            <p14:sldId id="281"/>
            <p14:sldId id="285"/>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61"/>
            <p14:sldId id="362"/>
            <p14:sldId id="363"/>
            <p14:sldId id="364"/>
            <p14:sldId id="365"/>
            <p14:sldId id="360"/>
            <p14:sldId id="358"/>
            <p14:sldId id="359"/>
            <p14:sldId id="366"/>
            <p14:sldId id="343"/>
            <p14:sldId id="344"/>
            <p14:sldId id="345"/>
            <p14:sldId id="346"/>
            <p14:sldId id="347"/>
            <p14:sldId id="348"/>
            <p14:sldId id="3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3788" autoAdjust="0"/>
  </p:normalViewPr>
  <p:slideViewPr>
    <p:cSldViewPr snapToGrid="0">
      <p:cViewPr varScale="1">
        <p:scale>
          <a:sx n="100" d="100"/>
          <a:sy n="100" d="100"/>
        </p:scale>
        <p:origin x="18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DDDC92-3163-4084-95D2-EDC220C6C4E8}" type="datetimeFigureOut">
              <a:rPr lang="hu-HU" smtClean="0"/>
              <a:t>2020.09.17.</a:t>
            </a:fld>
            <a:endParaRPr lang="hu-HU"/>
          </a:p>
        </p:txBody>
      </p:sp>
      <p:sp>
        <p:nvSpPr>
          <p:cNvPr id="4" name="Diakép hely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B3A2CC-B2B5-427A-ACF5-8A7BCB0BB443}" type="slidenum">
              <a:rPr lang="hu-HU" smtClean="0"/>
              <a:t>‹#›</a:t>
            </a:fld>
            <a:endParaRPr lang="hu-HU"/>
          </a:p>
        </p:txBody>
      </p:sp>
    </p:spTree>
    <p:extLst>
      <p:ext uri="{BB962C8B-B14F-4D97-AF65-F5344CB8AC3E}">
        <p14:creationId xmlns:p14="http://schemas.microsoft.com/office/powerpoint/2010/main" val="195608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33</a:t>
            </a:fld>
            <a:endParaRPr lang="hu-HU"/>
          </a:p>
        </p:txBody>
      </p:sp>
    </p:spTree>
    <p:extLst>
      <p:ext uri="{BB962C8B-B14F-4D97-AF65-F5344CB8AC3E}">
        <p14:creationId xmlns:p14="http://schemas.microsoft.com/office/powerpoint/2010/main" val="351007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42</a:t>
            </a:fld>
            <a:endParaRPr lang="hu-HU"/>
          </a:p>
        </p:txBody>
      </p:sp>
    </p:spTree>
    <p:extLst>
      <p:ext uri="{BB962C8B-B14F-4D97-AF65-F5344CB8AC3E}">
        <p14:creationId xmlns:p14="http://schemas.microsoft.com/office/powerpoint/2010/main" val="271192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A0B3A2CC-B2B5-427A-ACF5-8A7BCB0BB443}" type="slidenum">
              <a:rPr lang="hu-HU" smtClean="0"/>
              <a:t>43</a:t>
            </a:fld>
            <a:endParaRPr lang="hu-HU"/>
          </a:p>
        </p:txBody>
      </p:sp>
    </p:spTree>
    <p:extLst>
      <p:ext uri="{BB962C8B-B14F-4D97-AF65-F5344CB8AC3E}">
        <p14:creationId xmlns:p14="http://schemas.microsoft.com/office/powerpoint/2010/main" val="384526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44</a:t>
            </a:fld>
            <a:endParaRPr lang="hu-HU"/>
          </a:p>
        </p:txBody>
      </p:sp>
    </p:spTree>
    <p:extLst>
      <p:ext uri="{BB962C8B-B14F-4D97-AF65-F5344CB8AC3E}">
        <p14:creationId xmlns:p14="http://schemas.microsoft.com/office/powerpoint/2010/main" val="199459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68</a:t>
            </a:fld>
            <a:endParaRPr lang="hu-HU"/>
          </a:p>
        </p:txBody>
      </p:sp>
    </p:spTree>
    <p:extLst>
      <p:ext uri="{BB962C8B-B14F-4D97-AF65-F5344CB8AC3E}">
        <p14:creationId xmlns:p14="http://schemas.microsoft.com/office/powerpoint/2010/main" val="410700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69</a:t>
            </a:fld>
            <a:endParaRPr lang="hu-HU"/>
          </a:p>
        </p:txBody>
      </p:sp>
    </p:spTree>
    <p:extLst>
      <p:ext uri="{BB962C8B-B14F-4D97-AF65-F5344CB8AC3E}">
        <p14:creationId xmlns:p14="http://schemas.microsoft.com/office/powerpoint/2010/main" val="1418251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74</a:t>
            </a:fld>
            <a:endParaRPr lang="hu-HU"/>
          </a:p>
        </p:txBody>
      </p:sp>
    </p:spTree>
    <p:extLst>
      <p:ext uri="{BB962C8B-B14F-4D97-AF65-F5344CB8AC3E}">
        <p14:creationId xmlns:p14="http://schemas.microsoft.com/office/powerpoint/2010/main" val="113972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78</a:t>
            </a:fld>
            <a:endParaRPr lang="hu-HU"/>
          </a:p>
        </p:txBody>
      </p:sp>
    </p:spTree>
    <p:extLst>
      <p:ext uri="{BB962C8B-B14F-4D97-AF65-F5344CB8AC3E}">
        <p14:creationId xmlns:p14="http://schemas.microsoft.com/office/powerpoint/2010/main" val="350564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34</a:t>
            </a:fld>
            <a:endParaRPr lang="hu-HU"/>
          </a:p>
        </p:txBody>
      </p:sp>
    </p:spTree>
    <p:extLst>
      <p:ext uri="{BB962C8B-B14F-4D97-AF65-F5344CB8AC3E}">
        <p14:creationId xmlns:p14="http://schemas.microsoft.com/office/powerpoint/2010/main" val="73760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A0B3A2CC-B2B5-427A-ACF5-8A7BCB0BB443}" type="slidenum">
              <a:rPr lang="hu-HU" smtClean="0"/>
              <a:t>35</a:t>
            </a:fld>
            <a:endParaRPr lang="hu-HU"/>
          </a:p>
        </p:txBody>
      </p:sp>
    </p:spTree>
    <p:extLst>
      <p:ext uri="{BB962C8B-B14F-4D97-AF65-F5344CB8AC3E}">
        <p14:creationId xmlns:p14="http://schemas.microsoft.com/office/powerpoint/2010/main" val="234079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A0B3A2CC-B2B5-427A-ACF5-8A7BCB0BB443}" type="slidenum">
              <a:rPr lang="hu-HU" smtClean="0"/>
              <a:t>36</a:t>
            </a:fld>
            <a:endParaRPr lang="hu-HU"/>
          </a:p>
        </p:txBody>
      </p:sp>
    </p:spTree>
    <p:extLst>
      <p:ext uri="{BB962C8B-B14F-4D97-AF65-F5344CB8AC3E}">
        <p14:creationId xmlns:p14="http://schemas.microsoft.com/office/powerpoint/2010/main" val="63215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A0B3A2CC-B2B5-427A-ACF5-8A7BCB0BB443}" type="slidenum">
              <a:rPr lang="hu-HU" smtClean="0"/>
              <a:t>37</a:t>
            </a:fld>
            <a:endParaRPr lang="hu-HU"/>
          </a:p>
        </p:txBody>
      </p:sp>
    </p:spTree>
    <p:extLst>
      <p:ext uri="{BB962C8B-B14F-4D97-AF65-F5344CB8AC3E}">
        <p14:creationId xmlns:p14="http://schemas.microsoft.com/office/powerpoint/2010/main" val="423657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38</a:t>
            </a:fld>
            <a:endParaRPr lang="hu-HU"/>
          </a:p>
        </p:txBody>
      </p:sp>
    </p:spTree>
    <p:extLst>
      <p:ext uri="{BB962C8B-B14F-4D97-AF65-F5344CB8AC3E}">
        <p14:creationId xmlns:p14="http://schemas.microsoft.com/office/powerpoint/2010/main" val="272801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39</a:t>
            </a:fld>
            <a:endParaRPr lang="hu-HU"/>
          </a:p>
        </p:txBody>
      </p:sp>
    </p:spTree>
    <p:extLst>
      <p:ext uri="{BB962C8B-B14F-4D97-AF65-F5344CB8AC3E}">
        <p14:creationId xmlns:p14="http://schemas.microsoft.com/office/powerpoint/2010/main" val="99290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A0B3A2CC-B2B5-427A-ACF5-8A7BCB0BB443}" type="slidenum">
              <a:rPr lang="hu-HU" smtClean="0"/>
              <a:t>40</a:t>
            </a:fld>
            <a:endParaRPr lang="hu-HU"/>
          </a:p>
        </p:txBody>
      </p:sp>
    </p:spTree>
    <p:extLst>
      <p:ext uri="{BB962C8B-B14F-4D97-AF65-F5344CB8AC3E}">
        <p14:creationId xmlns:p14="http://schemas.microsoft.com/office/powerpoint/2010/main" val="400956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0B3A2CC-B2B5-427A-ACF5-8A7BCB0BB443}" type="slidenum">
              <a:rPr lang="hu-HU" smtClean="0"/>
              <a:t>41</a:t>
            </a:fld>
            <a:endParaRPr lang="hu-HU"/>
          </a:p>
        </p:txBody>
      </p:sp>
    </p:spTree>
    <p:extLst>
      <p:ext uri="{BB962C8B-B14F-4D97-AF65-F5344CB8AC3E}">
        <p14:creationId xmlns:p14="http://schemas.microsoft.com/office/powerpoint/2010/main" val="1594399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5326029" y="400113"/>
            <a:ext cx="3533158"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9144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415637" y="2211574"/>
            <a:ext cx="8312727"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p:cNvPicPr>
          <p:nvPr/>
        </p:nvPicPr>
        <p:blipFill rotWithShape="1">
          <a:blip r:embed="rId2">
            <a:extLst>
              <a:ext uri="{28A0092B-C50C-407E-A947-70E740481C1C}">
                <a14:useLocalDpi xmlns:a14="http://schemas.microsoft.com/office/drawing/2010/main" val="0"/>
              </a:ext>
            </a:extLst>
          </a:blip>
          <a:srcRect l="49256"/>
          <a:stretch/>
        </p:blipFill>
        <p:spPr>
          <a:xfrm rot="5400000">
            <a:off x="3748962" y="2612183"/>
            <a:ext cx="1594800" cy="5052565"/>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110346" y="4325373"/>
            <a:ext cx="6770915"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244365" y="400113"/>
            <a:ext cx="3533158"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grpSp>
        <p:nvGrpSpPr>
          <p:cNvPr id="3" name="Csoportba foglalás 2">
            <a:extLst>
              <a:ext uri="{FF2B5EF4-FFF2-40B4-BE49-F238E27FC236}">
                <a16:creationId xmlns:a16="http://schemas.microsoft.com/office/drawing/2014/main" id="{9B285920-0F2F-4913-A146-A627FA1F22EF}"/>
              </a:ext>
            </a:extLst>
          </p:cNvPr>
          <p:cNvGrpSpPr>
            <a:grpSpLocks noChangeAspect="1"/>
          </p:cNvGrpSpPr>
          <p:nvPr/>
        </p:nvGrpSpPr>
        <p:grpSpPr>
          <a:xfrm>
            <a:off x="3900743" y="407902"/>
            <a:ext cx="1342514" cy="1342514"/>
            <a:chOff x="5357620" y="340777"/>
            <a:chExt cx="1476765" cy="1476765"/>
          </a:xfrm>
        </p:grpSpPr>
        <p:sp>
          <p:nvSpPr>
            <p:cNvPr id="12" name="Ellipszis 11">
              <a:extLst>
                <a:ext uri="{FF2B5EF4-FFF2-40B4-BE49-F238E27FC236}">
                  <a16:creationId xmlns:a16="http://schemas.microsoft.com/office/drawing/2014/main" id="{720D2D16-3C73-4B29-BF0A-5C0CD4A3568B}"/>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64B7CD62-C5AE-49B3-A3F1-CCDBFFCCD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spTree>
    <p:extLst>
      <p:ext uri="{BB962C8B-B14F-4D97-AF65-F5344CB8AC3E}">
        <p14:creationId xmlns:p14="http://schemas.microsoft.com/office/powerpoint/2010/main" val="32845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3817311" y="2640145"/>
            <a:ext cx="1594839" cy="50544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9144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5326029" y="400113"/>
            <a:ext cx="3533158"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grpSp>
        <p:nvGrpSpPr>
          <p:cNvPr id="12" name="Csoportba foglalás 11">
            <a:extLst>
              <a:ext uri="{FF2B5EF4-FFF2-40B4-BE49-F238E27FC236}">
                <a16:creationId xmlns:a16="http://schemas.microsoft.com/office/drawing/2014/main" id="{D1EEAEB3-CFC8-4394-B774-6AA1C08E9A04}"/>
              </a:ext>
            </a:extLst>
          </p:cNvPr>
          <p:cNvGrpSpPr>
            <a:grpSpLocks noChangeAspect="1"/>
          </p:cNvGrpSpPr>
          <p:nvPr/>
        </p:nvGrpSpPr>
        <p:grpSpPr>
          <a:xfrm>
            <a:off x="3900743" y="407902"/>
            <a:ext cx="1342514" cy="1342514"/>
            <a:chOff x="5357620" y="340777"/>
            <a:chExt cx="1476765" cy="1476765"/>
          </a:xfrm>
        </p:grpSpPr>
        <p:sp>
          <p:nvSpPr>
            <p:cNvPr id="17" name="Ellipszis 16">
              <a:extLst>
                <a:ext uri="{FF2B5EF4-FFF2-40B4-BE49-F238E27FC236}">
                  <a16:creationId xmlns:a16="http://schemas.microsoft.com/office/drawing/2014/main" id="{8A739B8A-ACBE-49F4-9B88-71B3EE960FBA}"/>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FA027976-C715-4431-8E04-1893195DD5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110346" y="4336002"/>
            <a:ext cx="6770915"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244365" y="400113"/>
            <a:ext cx="3533158"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415637" y="2211574"/>
            <a:ext cx="8312727" cy="2098808"/>
          </a:xfrm>
          <a:noFill/>
        </p:spPr>
        <p:txBody>
          <a:bodyPr wrap="square" bIns="108000" rtlCol="0" anchor="b">
            <a:noAutofit/>
          </a:bodyPr>
          <a:lstStyle>
            <a:lvl1pPr algn="ctr">
              <a:lnSpc>
                <a:spcPct val="100000"/>
              </a:lnSpc>
              <a:defRPr lang="hu-HU" sz="3600" cap="all" spc="225" baseline="0">
                <a:solidFill>
                  <a:schemeClr val="tx2"/>
                </a:solidFill>
                <a:latin typeface="+mn-lt"/>
                <a:ea typeface="+mn-ea"/>
                <a:cs typeface="+mn-cs"/>
              </a:defRPr>
            </a:lvl1pPr>
          </a:lstStyle>
          <a:p>
            <a:pPr marL="0" lvl="0" algn="ctr" defTabSz="342900"/>
            <a:r>
              <a:rPr lang="hu-HU" dirty="0" err="1"/>
              <a:t>MintacíM</a:t>
            </a:r>
            <a:r>
              <a:rPr lang="hu-HU" dirty="0"/>
              <a:t> szerkesztése</a:t>
            </a:r>
          </a:p>
        </p:txBody>
      </p:sp>
    </p:spTree>
    <p:extLst>
      <p:ext uri="{BB962C8B-B14F-4D97-AF65-F5344CB8AC3E}">
        <p14:creationId xmlns:p14="http://schemas.microsoft.com/office/powerpoint/2010/main" val="7854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1763100" cy="4788000"/>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235774" y="2794239"/>
            <a:ext cx="4983366"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dirty="0"/>
              <a:t>Mintacím szerkesztése</a:t>
            </a:r>
          </a:p>
        </p:txBody>
      </p:sp>
      <p:grpSp>
        <p:nvGrpSpPr>
          <p:cNvPr id="8" name="Csoportba foglalás 7">
            <a:extLst>
              <a:ext uri="{FF2B5EF4-FFF2-40B4-BE49-F238E27FC236}">
                <a16:creationId xmlns:a16="http://schemas.microsoft.com/office/drawing/2014/main" id="{CD015DD8-BBBF-4B3F-98C5-3B6027871DC5}"/>
              </a:ext>
            </a:extLst>
          </p:cNvPr>
          <p:cNvGrpSpPr/>
          <p:nvPr/>
        </p:nvGrpSpPr>
        <p:grpSpPr>
          <a:xfrm>
            <a:off x="790749" y="2757743"/>
            <a:ext cx="1342514" cy="1342514"/>
            <a:chOff x="2398603" y="3656545"/>
            <a:chExt cx="1476765" cy="1476765"/>
          </a:xfrm>
        </p:grpSpPr>
        <p:sp>
          <p:nvSpPr>
            <p:cNvPr id="9" name="Ellipszis 8">
              <a:extLst>
                <a:ext uri="{FF2B5EF4-FFF2-40B4-BE49-F238E27FC236}">
                  <a16:creationId xmlns:a16="http://schemas.microsoft.com/office/drawing/2014/main" id="{1D98A545-DE95-4A45-9DEF-A3E72DEBE31B}"/>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424597F1-186A-4114-A071-57BDDF43A6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spTree>
    <p:extLst>
      <p:ext uri="{BB962C8B-B14F-4D97-AF65-F5344CB8AC3E}">
        <p14:creationId xmlns:p14="http://schemas.microsoft.com/office/powerpoint/2010/main" val="111640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95FE9D6D-B265-4369-BA63-B46716865F75}"/>
              </a:ext>
            </a:extLst>
          </p:cNvPr>
          <p:cNvSpPr/>
          <p:nvPr/>
        </p:nvSpPr>
        <p:spPr>
          <a:xfrm flipV="1">
            <a:off x="5256000" y="-7372"/>
            <a:ext cx="3888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6" name="Csoportba foglalás 15">
            <a:extLst>
              <a:ext uri="{FF2B5EF4-FFF2-40B4-BE49-F238E27FC236}">
                <a16:creationId xmlns:a16="http://schemas.microsoft.com/office/drawing/2014/main" id="{C6169C81-0BA3-45EB-936B-A3663F68EABC}"/>
              </a:ext>
            </a:extLst>
          </p:cNvPr>
          <p:cNvGrpSpPr>
            <a:grpSpLocks noChangeAspect="1"/>
          </p:cNvGrpSpPr>
          <p:nvPr/>
        </p:nvGrpSpPr>
        <p:grpSpPr>
          <a:xfrm>
            <a:off x="8025779" y="5600914"/>
            <a:ext cx="916955" cy="916955"/>
            <a:chOff x="7979931" y="5555066"/>
            <a:chExt cx="1008650" cy="1008650"/>
          </a:xfrm>
        </p:grpSpPr>
        <p:sp>
          <p:nvSpPr>
            <p:cNvPr id="17" name="Ellipszis 16">
              <a:extLst>
                <a:ext uri="{FF2B5EF4-FFF2-40B4-BE49-F238E27FC236}">
                  <a16:creationId xmlns:a16="http://schemas.microsoft.com/office/drawing/2014/main" id="{9EFD7621-71CF-437C-B3D4-E1A48BAFC184}"/>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0AF630AB-9F6B-4D24-B8B6-92584799B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1" name="Szöveg helye 7">
            <a:extLst>
              <a:ext uri="{FF2B5EF4-FFF2-40B4-BE49-F238E27FC236}">
                <a16:creationId xmlns:a16="http://schemas.microsoft.com/office/drawing/2014/main" id="{B3343780-31AA-4D24-8F2C-5BB0F16FE66C}"/>
              </a:ext>
            </a:extLst>
          </p:cNvPr>
          <p:cNvSpPr>
            <a:spLocks noGrp="1"/>
          </p:cNvSpPr>
          <p:nvPr>
            <p:ph type="body" sz="quarter" idx="20" hasCustomPrompt="1"/>
          </p:nvPr>
        </p:nvSpPr>
        <p:spPr>
          <a:xfrm>
            <a:off x="5400000" y="1880323"/>
            <a:ext cx="3600000" cy="3717670"/>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2" name="Cím 8">
            <a:extLst>
              <a:ext uri="{FF2B5EF4-FFF2-40B4-BE49-F238E27FC236}">
                <a16:creationId xmlns:a16="http://schemas.microsoft.com/office/drawing/2014/main" id="{28121AF0-8220-4AE5-9CE4-C958BB7BEA88}"/>
              </a:ext>
            </a:extLst>
          </p:cNvPr>
          <p:cNvSpPr>
            <a:spLocks noGrp="1"/>
          </p:cNvSpPr>
          <p:nvPr>
            <p:ph type="title"/>
          </p:nvPr>
        </p:nvSpPr>
        <p:spPr>
          <a:xfrm>
            <a:off x="5400000"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tx2"/>
                </a:solidFill>
              </a:defRPr>
            </a:lvl1pPr>
          </a:lstStyle>
          <a:p>
            <a:r>
              <a:rPr lang="hu-HU" dirty="0"/>
              <a:t>Mintacím szerkesztése</a:t>
            </a:r>
          </a:p>
        </p:txBody>
      </p:sp>
      <p:sp>
        <p:nvSpPr>
          <p:cNvPr id="23" name="Szöveg helye 2">
            <a:extLst>
              <a:ext uri="{FF2B5EF4-FFF2-40B4-BE49-F238E27FC236}">
                <a16:creationId xmlns:a16="http://schemas.microsoft.com/office/drawing/2014/main" id="{7AD3AEF0-EEC9-497F-8B15-C8297DB6A97D}"/>
              </a:ext>
            </a:extLst>
          </p:cNvPr>
          <p:cNvSpPr>
            <a:spLocks noGrp="1"/>
          </p:cNvSpPr>
          <p:nvPr>
            <p:ph type="body" sz="quarter" idx="17" hasCustomPrompt="1"/>
          </p:nvPr>
        </p:nvSpPr>
        <p:spPr>
          <a:xfrm>
            <a:off x="5399999" y="6316643"/>
            <a:ext cx="3600001" cy="369333"/>
          </a:xfrm>
        </p:spPr>
        <p:txBody>
          <a:bodyPr anchor="ctr">
            <a:noAutofit/>
          </a:bodyPr>
          <a:lstStyle>
            <a:lvl1pPr algn="l">
              <a:spcBef>
                <a:spcPts val="0"/>
              </a:spcBef>
              <a:defRPr sz="1350"/>
            </a:lvl1pPr>
          </a:lstStyle>
          <a:p>
            <a:pPr lvl="0"/>
            <a:r>
              <a:rPr lang="hu-HU" dirty="0"/>
              <a:t>Forrás | MNB</a:t>
            </a:r>
          </a:p>
        </p:txBody>
      </p:sp>
      <p:sp>
        <p:nvSpPr>
          <p:cNvPr id="24" name="Tartalom helye 3">
            <a:extLst>
              <a:ext uri="{FF2B5EF4-FFF2-40B4-BE49-F238E27FC236}">
                <a16:creationId xmlns:a16="http://schemas.microsoft.com/office/drawing/2014/main" id="{443B9895-50E0-4F70-9538-A82F0E772266}"/>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5" name="Szöveg helye 5">
            <a:extLst>
              <a:ext uri="{FF2B5EF4-FFF2-40B4-BE49-F238E27FC236}">
                <a16:creationId xmlns:a16="http://schemas.microsoft.com/office/drawing/2014/main" id="{62358A1B-165E-4F6B-81B3-3E8B391590A8}"/>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6" name="Szöveg helye 5">
            <a:extLst>
              <a:ext uri="{FF2B5EF4-FFF2-40B4-BE49-F238E27FC236}">
                <a16:creationId xmlns:a16="http://schemas.microsoft.com/office/drawing/2014/main" id="{FD60B878-9459-4CFB-9A06-B09114F8CA89}"/>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87362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232416D1-8352-4C9D-AB69-E103306AD2A5}"/>
              </a:ext>
            </a:extLst>
          </p:cNvPr>
          <p:cNvSpPr/>
          <p:nvPr/>
        </p:nvSpPr>
        <p:spPr>
          <a:xfrm flipV="1">
            <a:off x="0" y="-7370"/>
            <a:ext cx="3888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7" name="Szöveg helye 2">
            <a:extLst>
              <a:ext uri="{FF2B5EF4-FFF2-40B4-BE49-F238E27FC236}">
                <a16:creationId xmlns:a16="http://schemas.microsoft.com/office/drawing/2014/main" id="{A2D54897-97BC-4AB6-A043-75DF451CB4B7}"/>
              </a:ext>
            </a:extLst>
          </p:cNvPr>
          <p:cNvSpPr>
            <a:spLocks noGrp="1"/>
          </p:cNvSpPr>
          <p:nvPr>
            <p:ph type="body" sz="quarter" idx="15" hasCustomPrompt="1"/>
          </p:nvPr>
        </p:nvSpPr>
        <p:spPr>
          <a:xfrm>
            <a:off x="982066" y="6316865"/>
            <a:ext cx="2827684" cy="361835"/>
          </a:xfrm>
        </p:spPr>
        <p:txBody>
          <a:bodyPr anchor="ctr">
            <a:noAutofit/>
          </a:bodyPr>
          <a:lstStyle>
            <a:lvl1pPr algn="r">
              <a:defRPr sz="1350"/>
            </a:lvl1pPr>
          </a:lstStyle>
          <a:p>
            <a:pPr lvl="0"/>
            <a:r>
              <a:rPr lang="hu-HU" dirty="0"/>
              <a:t>Forrás | MNB</a:t>
            </a:r>
          </a:p>
        </p:txBody>
      </p:sp>
      <p:sp>
        <p:nvSpPr>
          <p:cNvPr id="19" name="Szöveg helye 7">
            <a:extLst>
              <a:ext uri="{FF2B5EF4-FFF2-40B4-BE49-F238E27FC236}">
                <a16:creationId xmlns:a16="http://schemas.microsoft.com/office/drawing/2014/main" id="{507977F6-41ED-4021-9514-403C913B5B62}"/>
              </a:ext>
            </a:extLst>
          </p:cNvPr>
          <p:cNvSpPr>
            <a:spLocks noGrp="1"/>
          </p:cNvSpPr>
          <p:nvPr>
            <p:ph type="body" sz="quarter" idx="20" hasCustomPrompt="1"/>
          </p:nvPr>
        </p:nvSpPr>
        <p:spPr>
          <a:xfrm>
            <a:off x="209749" y="1887824"/>
            <a:ext cx="3600000" cy="3710173"/>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3" name="Cím 8">
            <a:extLst>
              <a:ext uri="{FF2B5EF4-FFF2-40B4-BE49-F238E27FC236}">
                <a16:creationId xmlns:a16="http://schemas.microsoft.com/office/drawing/2014/main" id="{E4FB3E16-AC8D-45AA-B9BF-06A9E74E6F1C}"/>
              </a:ext>
            </a:extLst>
          </p:cNvPr>
          <p:cNvSpPr>
            <a:spLocks noGrp="1"/>
          </p:cNvSpPr>
          <p:nvPr>
            <p:ph type="title"/>
          </p:nvPr>
        </p:nvSpPr>
        <p:spPr>
          <a:xfrm>
            <a:off x="209749"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tx2"/>
                </a:solidFill>
              </a:defRPr>
            </a:lvl1pPr>
          </a:lstStyle>
          <a:p>
            <a:r>
              <a:rPr lang="hu-HU" dirty="0"/>
              <a:t>Mintacím szerkesztése</a:t>
            </a:r>
          </a:p>
        </p:txBody>
      </p:sp>
      <p:grpSp>
        <p:nvGrpSpPr>
          <p:cNvPr id="24" name="Csoportba foglalás 23">
            <a:extLst>
              <a:ext uri="{FF2B5EF4-FFF2-40B4-BE49-F238E27FC236}">
                <a16:creationId xmlns:a16="http://schemas.microsoft.com/office/drawing/2014/main" id="{E11484FF-1675-41C3-818B-AB2F6DAAE4F2}"/>
              </a:ext>
            </a:extLst>
          </p:cNvPr>
          <p:cNvGrpSpPr>
            <a:grpSpLocks noChangeAspect="1"/>
          </p:cNvGrpSpPr>
          <p:nvPr/>
        </p:nvGrpSpPr>
        <p:grpSpPr>
          <a:xfrm>
            <a:off x="209232" y="5600914"/>
            <a:ext cx="916955" cy="916955"/>
            <a:chOff x="7979931" y="5555066"/>
            <a:chExt cx="1008650" cy="1008650"/>
          </a:xfrm>
        </p:grpSpPr>
        <p:sp>
          <p:nvSpPr>
            <p:cNvPr id="25" name="Ellipszis 24">
              <a:extLst>
                <a:ext uri="{FF2B5EF4-FFF2-40B4-BE49-F238E27FC236}">
                  <a16:creationId xmlns:a16="http://schemas.microsoft.com/office/drawing/2014/main" id="{80BD8AF3-1867-48AE-B2EB-9BB371E59B0B}"/>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6" name="Kép 25">
              <a:extLst>
                <a:ext uri="{FF2B5EF4-FFF2-40B4-BE49-F238E27FC236}">
                  <a16:creationId xmlns:a16="http://schemas.microsoft.com/office/drawing/2014/main" id="{FAE3769D-ED75-4170-9866-10C93F4A4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7" name="Szöveg helye 5">
            <a:extLst>
              <a:ext uri="{FF2B5EF4-FFF2-40B4-BE49-F238E27FC236}">
                <a16:creationId xmlns:a16="http://schemas.microsoft.com/office/drawing/2014/main" id="{DB20685B-301B-40ED-8D58-1BC4C293D334}"/>
              </a:ext>
            </a:extLst>
          </p:cNvPr>
          <p:cNvSpPr>
            <a:spLocks noGrp="1"/>
          </p:cNvSpPr>
          <p:nvPr>
            <p:ph type="body" sz="quarter" idx="18" hasCustomPrompt="1"/>
          </p:nvPr>
        </p:nvSpPr>
        <p:spPr>
          <a:xfrm>
            <a:off x="4225525" y="5841351"/>
            <a:ext cx="4536000" cy="444979"/>
          </a:xfrm>
        </p:spPr>
        <p:txBody>
          <a:bodyPr anchor="ctr">
            <a:normAutofit/>
          </a:bodyPr>
          <a:lstStyle>
            <a:lvl1pPr algn="ctr">
              <a:defRPr sz="1800" cap="all" spc="113" baseline="0"/>
            </a:lvl1pPr>
          </a:lstStyle>
          <a:p>
            <a:pPr lvl="0"/>
            <a:r>
              <a:rPr lang="hu-HU" dirty="0"/>
              <a:t>Ábra / Diagram címe </a:t>
            </a:r>
          </a:p>
        </p:txBody>
      </p:sp>
      <p:sp>
        <p:nvSpPr>
          <p:cNvPr id="28" name="Szöveg helye 5">
            <a:extLst>
              <a:ext uri="{FF2B5EF4-FFF2-40B4-BE49-F238E27FC236}">
                <a16:creationId xmlns:a16="http://schemas.microsoft.com/office/drawing/2014/main" id="{13D9A0A3-0A6C-4362-87DE-59B7198C713C}"/>
              </a:ext>
            </a:extLst>
          </p:cNvPr>
          <p:cNvSpPr>
            <a:spLocks noGrp="1"/>
          </p:cNvSpPr>
          <p:nvPr>
            <p:ph type="body" sz="quarter" idx="19" hasCustomPrompt="1"/>
          </p:nvPr>
        </p:nvSpPr>
        <p:spPr>
          <a:xfrm>
            <a:off x="4225525" y="6315176"/>
            <a:ext cx="4536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9" name="Tartalom helye 3">
            <a:extLst>
              <a:ext uri="{FF2B5EF4-FFF2-40B4-BE49-F238E27FC236}">
                <a16:creationId xmlns:a16="http://schemas.microsoft.com/office/drawing/2014/main" id="{2930C90B-1E3C-41E7-9F75-83F7F2287384}"/>
              </a:ext>
            </a:extLst>
          </p:cNvPr>
          <p:cNvSpPr>
            <a:spLocks noGrp="1"/>
          </p:cNvSpPr>
          <p:nvPr>
            <p:ph sz="quarter" idx="10" hasCustomPrompt="1"/>
          </p:nvPr>
        </p:nvSpPr>
        <p:spPr>
          <a:xfrm>
            <a:off x="4225670" y="571670"/>
            <a:ext cx="4536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51376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72A46DC0-580F-4857-8317-082AAE9E86DC}"/>
              </a:ext>
            </a:extLst>
          </p:cNvPr>
          <p:cNvSpPr/>
          <p:nvPr/>
        </p:nvSpPr>
        <p:spPr>
          <a:xfrm flipV="1">
            <a:off x="5255664" y="-4"/>
            <a:ext cx="3888336" cy="3384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5678F594-92B3-40FB-8F4D-BF90B71FEE82}"/>
              </a:ext>
            </a:extLst>
          </p:cNvPr>
          <p:cNvSpPr>
            <a:spLocks noGrp="1"/>
          </p:cNvSpPr>
          <p:nvPr>
            <p:ph type="title" hasCustomPrompt="1"/>
          </p:nvPr>
        </p:nvSpPr>
        <p:spPr>
          <a:xfrm>
            <a:off x="5399832" y="365129"/>
            <a:ext cx="3600000" cy="2892066"/>
          </a:xfrm>
          <a:ln>
            <a:noFill/>
          </a:ln>
        </p:spPr>
        <p:txBody>
          <a:bodyPr anchor="b">
            <a:norm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9" name="Szöveg helye 2">
            <a:extLst>
              <a:ext uri="{FF2B5EF4-FFF2-40B4-BE49-F238E27FC236}">
                <a16:creationId xmlns:a16="http://schemas.microsoft.com/office/drawing/2014/main" id="{8233694C-4943-4A7D-BE48-B2660ABF2955}"/>
              </a:ext>
            </a:extLst>
          </p:cNvPr>
          <p:cNvSpPr>
            <a:spLocks noGrp="1"/>
          </p:cNvSpPr>
          <p:nvPr>
            <p:ph type="body" sz="quarter" idx="16" hasCustomPrompt="1"/>
          </p:nvPr>
        </p:nvSpPr>
        <p:spPr>
          <a:xfrm>
            <a:off x="5399832" y="3579212"/>
            <a:ext cx="36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0" name="Tartalom helye 3">
            <a:extLst>
              <a:ext uri="{FF2B5EF4-FFF2-40B4-BE49-F238E27FC236}">
                <a16:creationId xmlns:a16="http://schemas.microsoft.com/office/drawing/2014/main" id="{23F20983-B6FB-42DD-91ED-468B9EAAA058}"/>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1" name="Szöveg helye 2">
            <a:extLst>
              <a:ext uri="{FF2B5EF4-FFF2-40B4-BE49-F238E27FC236}">
                <a16:creationId xmlns:a16="http://schemas.microsoft.com/office/drawing/2014/main" id="{596EA518-1AF5-4030-BCE6-6AFA7A1D09A3}"/>
              </a:ext>
            </a:extLst>
          </p:cNvPr>
          <p:cNvSpPr>
            <a:spLocks noGrp="1"/>
          </p:cNvSpPr>
          <p:nvPr>
            <p:ph type="body" sz="quarter" idx="17" hasCustomPrompt="1"/>
          </p:nvPr>
        </p:nvSpPr>
        <p:spPr>
          <a:xfrm>
            <a:off x="5399832" y="6316643"/>
            <a:ext cx="3600000" cy="369333"/>
          </a:xfrm>
        </p:spPr>
        <p:txBody>
          <a:bodyPr anchor="ctr">
            <a:noAutofit/>
          </a:bodyPr>
          <a:lstStyle>
            <a:lvl1pPr algn="r">
              <a:spcBef>
                <a:spcPts val="0"/>
              </a:spcBef>
              <a:defRPr sz="1350"/>
            </a:lvl1pPr>
          </a:lstStyle>
          <a:p>
            <a:pPr lvl="0"/>
            <a:r>
              <a:rPr lang="hu-HU" dirty="0"/>
              <a:t>Forrás | MNB</a:t>
            </a:r>
          </a:p>
        </p:txBody>
      </p:sp>
      <p:sp>
        <p:nvSpPr>
          <p:cNvPr id="23" name="Szöveg helye 5">
            <a:extLst>
              <a:ext uri="{FF2B5EF4-FFF2-40B4-BE49-F238E27FC236}">
                <a16:creationId xmlns:a16="http://schemas.microsoft.com/office/drawing/2014/main" id="{3AF593BC-57A1-4BA1-B8B2-3C3906E5412C}"/>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D922AE4-7C86-483F-8C1F-C571DB7E6D9D}"/>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7" name="Csoportba foglalás 26">
            <a:extLst>
              <a:ext uri="{FF2B5EF4-FFF2-40B4-BE49-F238E27FC236}">
                <a16:creationId xmlns:a16="http://schemas.microsoft.com/office/drawing/2014/main" id="{F1984F91-C90F-4ADE-AB8F-4BD6428FB7CA}"/>
              </a:ext>
            </a:extLst>
          </p:cNvPr>
          <p:cNvGrpSpPr>
            <a:grpSpLocks noChangeAspect="1"/>
          </p:cNvGrpSpPr>
          <p:nvPr/>
        </p:nvGrpSpPr>
        <p:grpSpPr>
          <a:xfrm>
            <a:off x="8025779" y="2968169"/>
            <a:ext cx="916955" cy="916955"/>
            <a:chOff x="7979931" y="5555066"/>
            <a:chExt cx="1008650" cy="1008650"/>
          </a:xfrm>
        </p:grpSpPr>
        <p:sp>
          <p:nvSpPr>
            <p:cNvPr id="28" name="Ellipszis 27">
              <a:extLst>
                <a:ext uri="{FF2B5EF4-FFF2-40B4-BE49-F238E27FC236}">
                  <a16:creationId xmlns:a16="http://schemas.microsoft.com/office/drawing/2014/main" id="{4BE942ED-20A0-462C-9AA3-98A3D8EB06A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9" name="Kép 28">
              <a:extLst>
                <a:ext uri="{FF2B5EF4-FFF2-40B4-BE49-F238E27FC236}">
                  <a16:creationId xmlns:a16="http://schemas.microsoft.com/office/drawing/2014/main" id="{9C25A85E-BCED-4D19-8B8D-AEDE48715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20297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0AD6B8B2-D23E-4691-9AAC-7EDDD28611E6}"/>
              </a:ext>
            </a:extLst>
          </p:cNvPr>
          <p:cNvSpPr/>
          <p:nvPr/>
        </p:nvSpPr>
        <p:spPr>
          <a:xfrm flipV="1">
            <a:off x="5256000" y="-3"/>
            <a:ext cx="3888000" cy="166337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8FFDDC65-6164-4CCB-B333-E1644A4AB02B}"/>
              </a:ext>
            </a:extLst>
          </p:cNvPr>
          <p:cNvSpPr>
            <a:spLocks noGrp="1"/>
          </p:cNvSpPr>
          <p:nvPr>
            <p:ph type="title" hasCustomPrompt="1"/>
          </p:nvPr>
        </p:nvSpPr>
        <p:spPr>
          <a:xfrm>
            <a:off x="5397424" y="365129"/>
            <a:ext cx="3600000" cy="998976"/>
          </a:xfrm>
          <a:ln>
            <a:noFill/>
          </a:ln>
        </p:spPr>
        <p:txBody>
          <a:bodyPr anchor="b">
            <a:no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9" name="Szöveg helye 2">
            <a:extLst>
              <a:ext uri="{FF2B5EF4-FFF2-40B4-BE49-F238E27FC236}">
                <a16:creationId xmlns:a16="http://schemas.microsoft.com/office/drawing/2014/main" id="{5F09AFC3-B5CD-4E41-9D45-5F00B3C242B8}"/>
              </a:ext>
            </a:extLst>
          </p:cNvPr>
          <p:cNvSpPr>
            <a:spLocks noGrp="1"/>
          </p:cNvSpPr>
          <p:nvPr>
            <p:ph type="body" sz="quarter" idx="16" hasCustomPrompt="1"/>
          </p:nvPr>
        </p:nvSpPr>
        <p:spPr>
          <a:xfrm>
            <a:off x="5386454" y="1835397"/>
            <a:ext cx="36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0" name="Szöveg helye 2">
            <a:extLst>
              <a:ext uri="{FF2B5EF4-FFF2-40B4-BE49-F238E27FC236}">
                <a16:creationId xmlns:a16="http://schemas.microsoft.com/office/drawing/2014/main" id="{66DB3B47-E5BD-4D9C-ABC4-FD9EFBDB8EF6}"/>
              </a:ext>
            </a:extLst>
          </p:cNvPr>
          <p:cNvSpPr>
            <a:spLocks noGrp="1"/>
          </p:cNvSpPr>
          <p:nvPr>
            <p:ph type="body" sz="quarter" idx="17" hasCustomPrompt="1"/>
          </p:nvPr>
        </p:nvSpPr>
        <p:spPr>
          <a:xfrm>
            <a:off x="5386454" y="6316643"/>
            <a:ext cx="3600000" cy="369333"/>
          </a:xfrm>
        </p:spPr>
        <p:txBody>
          <a:bodyPr anchor="ctr">
            <a:noAutofit/>
          </a:bodyPr>
          <a:lstStyle>
            <a:lvl1pPr algn="r">
              <a:spcBef>
                <a:spcPts val="0"/>
              </a:spcBef>
              <a:defRPr sz="1350"/>
            </a:lvl1pPr>
          </a:lstStyle>
          <a:p>
            <a:pPr lvl="0"/>
            <a:r>
              <a:rPr lang="hu-HU" dirty="0"/>
              <a:t>Forrás | MNB</a:t>
            </a:r>
          </a:p>
        </p:txBody>
      </p:sp>
      <p:grpSp>
        <p:nvGrpSpPr>
          <p:cNvPr id="21" name="Csoportba foglalás 20">
            <a:extLst>
              <a:ext uri="{FF2B5EF4-FFF2-40B4-BE49-F238E27FC236}">
                <a16:creationId xmlns:a16="http://schemas.microsoft.com/office/drawing/2014/main" id="{BD258CC9-59BD-4AFF-9FC5-6FC59D53E1B0}"/>
              </a:ext>
            </a:extLst>
          </p:cNvPr>
          <p:cNvGrpSpPr>
            <a:grpSpLocks noChangeAspect="1"/>
          </p:cNvGrpSpPr>
          <p:nvPr/>
        </p:nvGrpSpPr>
        <p:grpSpPr>
          <a:xfrm>
            <a:off x="8025779" y="1241912"/>
            <a:ext cx="916955" cy="916955"/>
            <a:chOff x="7979931" y="5555066"/>
            <a:chExt cx="1008650" cy="1008650"/>
          </a:xfrm>
        </p:grpSpPr>
        <p:sp>
          <p:nvSpPr>
            <p:cNvPr id="22" name="Ellipszis 21">
              <a:extLst>
                <a:ext uri="{FF2B5EF4-FFF2-40B4-BE49-F238E27FC236}">
                  <a16:creationId xmlns:a16="http://schemas.microsoft.com/office/drawing/2014/main" id="{5CF829C1-E4FA-4C2D-BE75-8FC9B14B806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7" name="Kép 26">
              <a:extLst>
                <a:ext uri="{FF2B5EF4-FFF2-40B4-BE49-F238E27FC236}">
                  <a16:creationId xmlns:a16="http://schemas.microsoft.com/office/drawing/2014/main" id="{CF7E04B7-1E02-4476-A274-2A06E51F7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8" name="Tartalom helye 3">
            <a:extLst>
              <a:ext uri="{FF2B5EF4-FFF2-40B4-BE49-F238E27FC236}">
                <a16:creationId xmlns:a16="http://schemas.microsoft.com/office/drawing/2014/main" id="{02898BE7-775E-458D-B1BC-FD141877356D}"/>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9" name="Szöveg helye 5">
            <a:extLst>
              <a:ext uri="{FF2B5EF4-FFF2-40B4-BE49-F238E27FC236}">
                <a16:creationId xmlns:a16="http://schemas.microsoft.com/office/drawing/2014/main" id="{ADE4F8FA-4D91-467C-95E1-115577AEB269}"/>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30" name="Szöveg helye 5">
            <a:extLst>
              <a:ext uri="{FF2B5EF4-FFF2-40B4-BE49-F238E27FC236}">
                <a16:creationId xmlns:a16="http://schemas.microsoft.com/office/drawing/2014/main" id="{4A364233-E73C-46A3-BB4E-EF9957745604}"/>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8408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4" name="Téglalap 13">
            <a:extLst>
              <a:ext uri="{FF2B5EF4-FFF2-40B4-BE49-F238E27FC236}">
                <a16:creationId xmlns:a16="http://schemas.microsoft.com/office/drawing/2014/main" id="{F49FE928-4021-49BA-8B20-CA9BBBC6F1F1}"/>
              </a:ext>
            </a:extLst>
          </p:cNvPr>
          <p:cNvSpPr/>
          <p:nvPr/>
        </p:nvSpPr>
        <p:spPr>
          <a:xfrm>
            <a:off x="-1" y="293639"/>
            <a:ext cx="9144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ím 1">
            <a:extLst>
              <a:ext uri="{FF2B5EF4-FFF2-40B4-BE49-F238E27FC236}">
                <a16:creationId xmlns:a16="http://schemas.microsoft.com/office/drawing/2014/main" id="{8E3F0C2D-FFFB-4442-865A-AFAC54F1BB8C}"/>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7" name="Szöveg helye 2">
            <a:extLst>
              <a:ext uri="{FF2B5EF4-FFF2-40B4-BE49-F238E27FC236}">
                <a16:creationId xmlns:a16="http://schemas.microsoft.com/office/drawing/2014/main" id="{9EAD14A0-CF7F-4FF1-BB24-9FD596609EE8}"/>
              </a:ext>
            </a:extLst>
          </p:cNvPr>
          <p:cNvSpPr>
            <a:spLocks noGrp="1"/>
          </p:cNvSpPr>
          <p:nvPr>
            <p:ph type="body" sz="quarter" idx="16" hasCustomPrompt="1"/>
          </p:nvPr>
        </p:nvSpPr>
        <p:spPr>
          <a:xfrm>
            <a:off x="5374967" y="1200845"/>
            <a:ext cx="36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18" name="Szöveg helye 2">
            <a:extLst>
              <a:ext uri="{FF2B5EF4-FFF2-40B4-BE49-F238E27FC236}">
                <a16:creationId xmlns:a16="http://schemas.microsoft.com/office/drawing/2014/main" id="{BDFF43FA-559E-4CC2-BA64-4A83B6A39BD4}"/>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20" name="Csoportba foglalás 19">
            <a:extLst>
              <a:ext uri="{FF2B5EF4-FFF2-40B4-BE49-F238E27FC236}">
                <a16:creationId xmlns:a16="http://schemas.microsoft.com/office/drawing/2014/main" id="{1DDF96CC-2707-498B-9D47-F656111740F7}"/>
              </a:ext>
            </a:extLst>
          </p:cNvPr>
          <p:cNvGrpSpPr>
            <a:grpSpLocks noChangeAspect="1"/>
          </p:cNvGrpSpPr>
          <p:nvPr/>
        </p:nvGrpSpPr>
        <p:grpSpPr>
          <a:xfrm>
            <a:off x="8025779" y="156593"/>
            <a:ext cx="916955" cy="916955"/>
            <a:chOff x="7979931" y="5555066"/>
            <a:chExt cx="1008650" cy="1008650"/>
          </a:xfrm>
        </p:grpSpPr>
        <p:sp>
          <p:nvSpPr>
            <p:cNvPr id="21" name="Ellipszis 20">
              <a:extLst>
                <a:ext uri="{FF2B5EF4-FFF2-40B4-BE49-F238E27FC236}">
                  <a16:creationId xmlns:a16="http://schemas.microsoft.com/office/drawing/2014/main" id="{C01B383D-BBDA-4686-84F7-4C6CE781159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2" name="Kép 21">
              <a:extLst>
                <a:ext uri="{FF2B5EF4-FFF2-40B4-BE49-F238E27FC236}">
                  <a16:creationId xmlns:a16="http://schemas.microsoft.com/office/drawing/2014/main" id="{F4A63ADB-B578-435E-BDB6-6E72222B8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6" name="Tartalom helye 3">
            <a:extLst>
              <a:ext uri="{FF2B5EF4-FFF2-40B4-BE49-F238E27FC236}">
                <a16:creationId xmlns:a16="http://schemas.microsoft.com/office/drawing/2014/main" id="{A5D8B0BB-C4C6-48D5-A4BA-AB0AB6F1B5C3}"/>
              </a:ext>
            </a:extLst>
          </p:cNvPr>
          <p:cNvSpPr>
            <a:spLocks noGrp="1"/>
          </p:cNvSpPr>
          <p:nvPr>
            <p:ph sz="quarter" idx="10" hasCustomPrompt="1"/>
          </p:nvPr>
        </p:nvSpPr>
        <p:spPr>
          <a:xfrm>
            <a:off x="517475" y="1200845"/>
            <a:ext cx="4534946" cy="4358126"/>
          </a:xfrm>
        </p:spPr>
        <p:txBody>
          <a:bodyPr anchor="ctr"/>
          <a:lstStyle>
            <a:lvl1pPr algn="ctr">
              <a:defRPr/>
            </a:lvl1pPr>
          </a:lstStyle>
          <a:p>
            <a:pPr lvl="0"/>
            <a:r>
              <a:rPr lang="hu-HU" dirty="0"/>
              <a:t>Ábra / diagram</a:t>
            </a:r>
          </a:p>
        </p:txBody>
      </p:sp>
      <p:sp>
        <p:nvSpPr>
          <p:cNvPr id="28" name="Szöveg helye 5">
            <a:extLst>
              <a:ext uri="{FF2B5EF4-FFF2-40B4-BE49-F238E27FC236}">
                <a16:creationId xmlns:a16="http://schemas.microsoft.com/office/drawing/2014/main" id="{1CAC9F08-C220-4C2B-80B9-1A6C9C33B69D}"/>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9" name="Szöveg helye 5">
            <a:extLst>
              <a:ext uri="{FF2B5EF4-FFF2-40B4-BE49-F238E27FC236}">
                <a16:creationId xmlns:a16="http://schemas.microsoft.com/office/drawing/2014/main" id="{0B3EA3D5-59BC-400F-9370-46BF346B1167}"/>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28017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11" name="Tartalom helye 3">
            <a:extLst>
              <a:ext uri="{FF2B5EF4-FFF2-40B4-BE49-F238E27FC236}">
                <a16:creationId xmlns:a16="http://schemas.microsoft.com/office/drawing/2014/main" id="{4DD4CFD9-DEB4-4FAD-A942-9652D70A5E5C}"/>
              </a:ext>
            </a:extLst>
          </p:cNvPr>
          <p:cNvSpPr>
            <a:spLocks noGrp="1"/>
          </p:cNvSpPr>
          <p:nvPr>
            <p:ph sz="quarter" idx="10" hasCustomPrompt="1"/>
          </p:nvPr>
        </p:nvSpPr>
        <p:spPr>
          <a:xfrm>
            <a:off x="478176" y="1190675"/>
            <a:ext cx="8059483" cy="5047096"/>
          </a:xfrm>
        </p:spPr>
        <p:txBody>
          <a:bodyPr anchor="ctr"/>
          <a:lstStyle>
            <a:lvl1pPr algn="ctr">
              <a:defRPr/>
            </a:lvl1pPr>
          </a:lstStyle>
          <a:p>
            <a:pPr lvl="0"/>
            <a:r>
              <a:rPr lang="hu-HU" dirty="0"/>
              <a:t>Ábra / diagram</a:t>
            </a:r>
          </a:p>
        </p:txBody>
      </p:sp>
      <p:sp>
        <p:nvSpPr>
          <p:cNvPr id="12" name="Téglalap 11">
            <a:extLst>
              <a:ext uri="{FF2B5EF4-FFF2-40B4-BE49-F238E27FC236}">
                <a16:creationId xmlns:a16="http://schemas.microsoft.com/office/drawing/2014/main" id="{698EDC3C-F61C-4E0A-9B87-65FB0A6394C5}"/>
              </a:ext>
            </a:extLst>
          </p:cNvPr>
          <p:cNvSpPr/>
          <p:nvPr/>
        </p:nvSpPr>
        <p:spPr>
          <a:xfrm>
            <a:off x="-1" y="293639"/>
            <a:ext cx="9144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ím 1">
            <a:extLst>
              <a:ext uri="{FF2B5EF4-FFF2-40B4-BE49-F238E27FC236}">
                <a16:creationId xmlns:a16="http://schemas.microsoft.com/office/drawing/2014/main" id="{F15B2FEA-02B9-417D-A720-B3FC6191915F}"/>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5" name="Szöveg helye 2">
            <a:extLst>
              <a:ext uri="{FF2B5EF4-FFF2-40B4-BE49-F238E27FC236}">
                <a16:creationId xmlns:a16="http://schemas.microsoft.com/office/drawing/2014/main" id="{5DC307C6-FB29-457B-BF8E-A49D05DE79D5}"/>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17" name="Csoportba foglalás 16">
            <a:extLst>
              <a:ext uri="{FF2B5EF4-FFF2-40B4-BE49-F238E27FC236}">
                <a16:creationId xmlns:a16="http://schemas.microsoft.com/office/drawing/2014/main" id="{2294AA46-0A5D-445B-8443-08F3C32D1209}"/>
              </a:ext>
            </a:extLst>
          </p:cNvPr>
          <p:cNvGrpSpPr>
            <a:grpSpLocks noChangeAspect="1"/>
          </p:cNvGrpSpPr>
          <p:nvPr/>
        </p:nvGrpSpPr>
        <p:grpSpPr>
          <a:xfrm>
            <a:off x="8025779" y="156593"/>
            <a:ext cx="916955" cy="916955"/>
            <a:chOff x="7979931" y="5555066"/>
            <a:chExt cx="1008650" cy="1008650"/>
          </a:xfrm>
        </p:grpSpPr>
        <p:sp>
          <p:nvSpPr>
            <p:cNvPr id="18" name="Ellipszis 17">
              <a:extLst>
                <a:ext uri="{FF2B5EF4-FFF2-40B4-BE49-F238E27FC236}">
                  <a16:creationId xmlns:a16="http://schemas.microsoft.com/office/drawing/2014/main" id="{2CB1EFAC-6859-48B0-8A0B-2C13EEC9EF1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A961BC90-D2F2-45FB-AF47-AE07F2977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36992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17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2" y="1"/>
            <a:ext cx="1400175"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5637689" y="0"/>
            <a:ext cx="3497733"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5637689" y="-1"/>
            <a:ext cx="3506313"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F8A1C6F4-B994-46B7-B604-2637090259BF}"/>
              </a:ext>
            </a:extLst>
          </p:cNvPr>
          <p:cNvGrpSpPr/>
          <p:nvPr/>
        </p:nvGrpSpPr>
        <p:grpSpPr>
          <a:xfrm>
            <a:off x="790749" y="2757743"/>
            <a:ext cx="1342514" cy="1342514"/>
            <a:chOff x="2398603" y="3656545"/>
            <a:chExt cx="1476765" cy="1476765"/>
          </a:xfrm>
        </p:grpSpPr>
        <p:sp>
          <p:nvSpPr>
            <p:cNvPr id="10" name="Ellipszis 9">
              <a:extLst>
                <a:ext uri="{FF2B5EF4-FFF2-40B4-BE49-F238E27FC236}">
                  <a16:creationId xmlns:a16="http://schemas.microsoft.com/office/drawing/2014/main" id="{A6271CBC-C030-43FF-85C3-A12DBA354E35}"/>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1" name="Kép 10">
              <a:extLst>
                <a:ext uri="{FF2B5EF4-FFF2-40B4-BE49-F238E27FC236}">
                  <a16:creationId xmlns:a16="http://schemas.microsoft.com/office/drawing/2014/main" id="{506F0F34-288C-4900-8715-CDD0E3BBB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8583" y="1129644"/>
            <a:ext cx="1762121" cy="4786769"/>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229771" y="2824213"/>
            <a:ext cx="4983366"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a:t>Mintacím szerkesztése</a:t>
            </a:r>
            <a:endParaRPr lang="hu-HU" dirty="0"/>
          </a:p>
        </p:txBody>
      </p:sp>
    </p:spTree>
    <p:extLst>
      <p:ext uri="{BB962C8B-B14F-4D97-AF65-F5344CB8AC3E}">
        <p14:creationId xmlns:p14="http://schemas.microsoft.com/office/powerpoint/2010/main" val="359095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6000" y="-7372"/>
            <a:ext cx="3888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5256000" y="6119730"/>
            <a:ext cx="388843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7714EFCE-D761-4920-A4FD-C7BB8DCD8C78}"/>
              </a:ext>
            </a:extLst>
          </p:cNvPr>
          <p:cNvGrpSpPr>
            <a:grpSpLocks noChangeAspect="1"/>
          </p:cNvGrpSpPr>
          <p:nvPr/>
        </p:nvGrpSpPr>
        <p:grpSpPr>
          <a:xfrm>
            <a:off x="8025779" y="5600914"/>
            <a:ext cx="916955" cy="916955"/>
            <a:chOff x="7979931" y="5555066"/>
            <a:chExt cx="1008650" cy="1008650"/>
          </a:xfrm>
        </p:grpSpPr>
        <p:sp>
          <p:nvSpPr>
            <p:cNvPr id="16" name="Ellipszis 15">
              <a:extLst>
                <a:ext uri="{FF2B5EF4-FFF2-40B4-BE49-F238E27FC236}">
                  <a16:creationId xmlns:a16="http://schemas.microsoft.com/office/drawing/2014/main" id="{350EBC85-C44A-49C8-B9C4-B37A7335002A}"/>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B1717237-3717-49F6-B135-8CF62385ED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6809516" y="5815205"/>
            <a:ext cx="781401" cy="1306829"/>
          </a:xfrm>
          <a:prstGeom prst="rect">
            <a:avLst/>
          </a:prstGeom>
        </p:spPr>
      </p:pic>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5400000" y="1880323"/>
            <a:ext cx="3600000" cy="3717670"/>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5400000"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5399999" y="6316643"/>
            <a:ext cx="3600001" cy="369333"/>
          </a:xfrm>
        </p:spPr>
        <p:txBody>
          <a:bodyPr anchor="ctr">
            <a:noAutofit/>
          </a:bodyPr>
          <a:lstStyle>
            <a:lvl1pPr algn="l">
              <a:spcBef>
                <a:spcPts val="0"/>
              </a:spcBef>
              <a:defRPr sz="1350"/>
            </a:lvl1pPr>
          </a:lstStyle>
          <a:p>
            <a:pPr lvl="0"/>
            <a:r>
              <a:rPr lang="hu-HU" dirty="0"/>
              <a:t>Forrás | MNB</a:t>
            </a:r>
          </a:p>
        </p:txBody>
      </p:sp>
      <p:sp>
        <p:nvSpPr>
          <p:cNvPr id="19" name="Tartalom helye 3">
            <a:extLst>
              <a:ext uri="{FF2B5EF4-FFF2-40B4-BE49-F238E27FC236}">
                <a16:creationId xmlns:a16="http://schemas.microsoft.com/office/drawing/2014/main" id="{F44D6510-BF2B-4B8D-B8CB-9EBEB238AFE7}"/>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0" name="Szöveg helye 5">
            <a:extLst>
              <a:ext uri="{FF2B5EF4-FFF2-40B4-BE49-F238E27FC236}">
                <a16:creationId xmlns:a16="http://schemas.microsoft.com/office/drawing/2014/main" id="{1B73FA26-82AB-4322-839E-DCCBF5E35E5F}"/>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10434836-BF4A-430A-BDC7-2F0A9F649B3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299908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3888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2" y="6119730"/>
            <a:ext cx="3888000"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1553302" y="5815205"/>
            <a:ext cx="781401" cy="130682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982066" y="6316865"/>
            <a:ext cx="2827684" cy="361835"/>
          </a:xfrm>
        </p:spPr>
        <p:txBody>
          <a:bodyPr anchor="ctr">
            <a:noAutofit/>
          </a:bodyPr>
          <a:lstStyle>
            <a:lvl1pPr algn="r">
              <a:defRPr sz="1350"/>
            </a:lvl1pPr>
          </a:lstStyle>
          <a:p>
            <a:pPr lvl="0"/>
            <a:r>
              <a:rPr lang="hu-HU" dirty="0"/>
              <a:t>Forrás | MNB</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09749" y="1887824"/>
            <a:ext cx="3600000" cy="3710173"/>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09749"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bg1"/>
                </a:solidFill>
              </a:defRPr>
            </a:lvl1pPr>
          </a:lstStyle>
          <a:p>
            <a:r>
              <a:rPr lang="hu-HU"/>
              <a:t>Mintacím szerkesztése</a:t>
            </a:r>
            <a:endParaRPr lang="hu-HU" dirty="0"/>
          </a:p>
        </p:txBody>
      </p:sp>
      <p:grpSp>
        <p:nvGrpSpPr>
          <p:cNvPr id="16" name="Csoportba foglalás 15">
            <a:extLst>
              <a:ext uri="{FF2B5EF4-FFF2-40B4-BE49-F238E27FC236}">
                <a16:creationId xmlns:a16="http://schemas.microsoft.com/office/drawing/2014/main" id="{CCB2BA63-84A4-4546-87A0-D9DA49F8D53E}"/>
              </a:ext>
            </a:extLst>
          </p:cNvPr>
          <p:cNvGrpSpPr>
            <a:grpSpLocks noChangeAspect="1"/>
          </p:cNvGrpSpPr>
          <p:nvPr/>
        </p:nvGrpSpPr>
        <p:grpSpPr>
          <a:xfrm>
            <a:off x="209232" y="5600914"/>
            <a:ext cx="916955" cy="916955"/>
            <a:chOff x="7979931" y="5555066"/>
            <a:chExt cx="1008650" cy="1008650"/>
          </a:xfrm>
        </p:grpSpPr>
        <p:sp>
          <p:nvSpPr>
            <p:cNvPr id="17" name="Ellipszis 16">
              <a:extLst>
                <a:ext uri="{FF2B5EF4-FFF2-40B4-BE49-F238E27FC236}">
                  <a16:creationId xmlns:a16="http://schemas.microsoft.com/office/drawing/2014/main" id="{3603E696-F6AE-4DB9-AB6F-CC64995919F9}"/>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71F5F168-646F-4B5E-804F-43C2504515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3" name="Szöveg helye 5">
            <a:extLst>
              <a:ext uri="{FF2B5EF4-FFF2-40B4-BE49-F238E27FC236}">
                <a16:creationId xmlns:a16="http://schemas.microsoft.com/office/drawing/2014/main" id="{F0C73910-03DB-4031-A496-E4DE431BA812}"/>
              </a:ext>
            </a:extLst>
          </p:cNvPr>
          <p:cNvSpPr>
            <a:spLocks noGrp="1"/>
          </p:cNvSpPr>
          <p:nvPr>
            <p:ph type="body" sz="quarter" idx="18" hasCustomPrompt="1"/>
          </p:nvPr>
        </p:nvSpPr>
        <p:spPr>
          <a:xfrm>
            <a:off x="4225525" y="5841351"/>
            <a:ext cx="4536000"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303D8CD-B4C5-4351-A36C-57B8B61283DF}"/>
              </a:ext>
            </a:extLst>
          </p:cNvPr>
          <p:cNvSpPr>
            <a:spLocks noGrp="1"/>
          </p:cNvSpPr>
          <p:nvPr>
            <p:ph type="body" sz="quarter" idx="19" hasCustomPrompt="1"/>
          </p:nvPr>
        </p:nvSpPr>
        <p:spPr>
          <a:xfrm>
            <a:off x="4225525" y="6315176"/>
            <a:ext cx="4536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5" name="Tartalom helye 3">
            <a:extLst>
              <a:ext uri="{FF2B5EF4-FFF2-40B4-BE49-F238E27FC236}">
                <a16:creationId xmlns:a16="http://schemas.microsoft.com/office/drawing/2014/main" id="{EB5270F9-D439-41A4-9A4D-1A79F3557827}"/>
              </a:ext>
            </a:extLst>
          </p:cNvPr>
          <p:cNvSpPr>
            <a:spLocks noGrp="1"/>
          </p:cNvSpPr>
          <p:nvPr>
            <p:ph sz="quarter" idx="10" hasCustomPrompt="1"/>
          </p:nvPr>
        </p:nvSpPr>
        <p:spPr>
          <a:xfrm>
            <a:off x="4225670" y="571670"/>
            <a:ext cx="4536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42437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5664" y="-4"/>
            <a:ext cx="3888336" cy="3384000"/>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5399832" y="365129"/>
            <a:ext cx="3600000" cy="2892066"/>
          </a:xfrm>
          <a:ln>
            <a:noFill/>
          </a:ln>
        </p:spPr>
        <p:txBody>
          <a:bodyPr anchor="b">
            <a:norm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5255664" y="3449169"/>
            <a:ext cx="3888767" cy="3408831"/>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809346" y="5815205"/>
            <a:ext cx="781401" cy="130682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5399832" y="3579212"/>
            <a:ext cx="36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5399832" y="6316643"/>
            <a:ext cx="3600000"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0" name="Csoportba foglalás 19">
            <a:extLst>
              <a:ext uri="{FF2B5EF4-FFF2-40B4-BE49-F238E27FC236}">
                <a16:creationId xmlns:a16="http://schemas.microsoft.com/office/drawing/2014/main" id="{713E5D64-A416-4407-A7A9-09466826ED7E}"/>
              </a:ext>
            </a:extLst>
          </p:cNvPr>
          <p:cNvGrpSpPr>
            <a:grpSpLocks noChangeAspect="1"/>
          </p:cNvGrpSpPr>
          <p:nvPr/>
        </p:nvGrpSpPr>
        <p:grpSpPr>
          <a:xfrm>
            <a:off x="8025779" y="2968169"/>
            <a:ext cx="916955" cy="916955"/>
            <a:chOff x="7979931" y="5555066"/>
            <a:chExt cx="1008650" cy="1008650"/>
          </a:xfrm>
        </p:grpSpPr>
        <p:sp>
          <p:nvSpPr>
            <p:cNvPr id="21" name="Ellipszis 20">
              <a:extLst>
                <a:ext uri="{FF2B5EF4-FFF2-40B4-BE49-F238E27FC236}">
                  <a16:creationId xmlns:a16="http://schemas.microsoft.com/office/drawing/2014/main" id="{D0A6B8B5-ED8C-481E-9B80-314EA5E96C08}"/>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3" name="Kép 22">
              <a:extLst>
                <a:ext uri="{FF2B5EF4-FFF2-40B4-BE49-F238E27FC236}">
                  <a16:creationId xmlns:a16="http://schemas.microsoft.com/office/drawing/2014/main" id="{7D9D7D4A-71F2-4FD6-A2E4-D41AE88DA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8034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6000" y="-3"/>
            <a:ext cx="3888000" cy="166337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5397424" y="365129"/>
            <a:ext cx="3600000" cy="998976"/>
          </a:xfrm>
          <a:ln>
            <a:noFill/>
          </a:ln>
        </p:spPr>
        <p:txBody>
          <a:bodyPr anchor="b">
            <a:no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5256000" y="1729236"/>
            <a:ext cx="3888000"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809299" y="5815205"/>
            <a:ext cx="781401" cy="130682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5386454" y="1835397"/>
            <a:ext cx="36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5386454" y="6316643"/>
            <a:ext cx="3600000" cy="369333"/>
          </a:xfrm>
        </p:spPr>
        <p:txBody>
          <a:bodyPr anchor="ctr">
            <a:noAutofit/>
          </a:bodyPr>
          <a:lstStyle>
            <a:lvl1pPr algn="r">
              <a:spcBef>
                <a:spcPts val="0"/>
              </a:spcBef>
              <a:defRPr sz="1350"/>
            </a:lvl1pPr>
          </a:lstStyle>
          <a:p>
            <a:pPr lvl="0"/>
            <a:r>
              <a:rPr lang="hu-HU" dirty="0"/>
              <a:t>Forrás | MNB</a:t>
            </a:r>
          </a:p>
        </p:txBody>
      </p:sp>
      <p:grpSp>
        <p:nvGrpSpPr>
          <p:cNvPr id="16" name="Csoportba foglalás 15">
            <a:extLst>
              <a:ext uri="{FF2B5EF4-FFF2-40B4-BE49-F238E27FC236}">
                <a16:creationId xmlns:a16="http://schemas.microsoft.com/office/drawing/2014/main" id="{3C8BD7F5-F845-4745-82FD-81504485B0BD}"/>
              </a:ext>
            </a:extLst>
          </p:cNvPr>
          <p:cNvGrpSpPr>
            <a:grpSpLocks noChangeAspect="1"/>
          </p:cNvGrpSpPr>
          <p:nvPr/>
        </p:nvGrpSpPr>
        <p:grpSpPr>
          <a:xfrm>
            <a:off x="8025779" y="1241912"/>
            <a:ext cx="916955" cy="916955"/>
            <a:chOff x="7979931" y="5555066"/>
            <a:chExt cx="1008650" cy="1008650"/>
          </a:xfrm>
        </p:grpSpPr>
        <p:sp>
          <p:nvSpPr>
            <p:cNvPr id="17" name="Ellipszis 16">
              <a:extLst>
                <a:ext uri="{FF2B5EF4-FFF2-40B4-BE49-F238E27FC236}">
                  <a16:creationId xmlns:a16="http://schemas.microsoft.com/office/drawing/2014/main" id="{725A775F-8F32-4260-A9DA-60C1222D4E95}"/>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D614204D-7C12-4091-98F5-6937A3747D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0" name="Tartalom helye 3">
            <a:extLst>
              <a:ext uri="{FF2B5EF4-FFF2-40B4-BE49-F238E27FC236}">
                <a16:creationId xmlns:a16="http://schemas.microsoft.com/office/drawing/2014/main" id="{DC6DF135-3B7D-4956-9743-C8E623DF8DD0}"/>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1" name="Szöveg helye 5">
            <a:extLst>
              <a:ext uri="{FF2B5EF4-FFF2-40B4-BE49-F238E27FC236}">
                <a16:creationId xmlns:a16="http://schemas.microsoft.com/office/drawing/2014/main" id="{42BB3DE8-1251-4064-8D6B-4B1FA45267A3}"/>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2" name="Szöveg helye 5">
            <a:extLst>
              <a:ext uri="{FF2B5EF4-FFF2-40B4-BE49-F238E27FC236}">
                <a16:creationId xmlns:a16="http://schemas.microsoft.com/office/drawing/2014/main" id="{A78D3E86-9993-4BC1-99AD-7D429BC36DA1}"/>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60071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5184000" y="922448"/>
            <a:ext cx="39600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39"/>
            <a:ext cx="9144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5374967" y="1200845"/>
            <a:ext cx="36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773299" y="5815205"/>
            <a:ext cx="781401" cy="1306829"/>
          </a:xfrm>
          <a:prstGeom prst="rect">
            <a:avLst/>
          </a:prstGeom>
        </p:spPr>
      </p:pic>
      <p:grpSp>
        <p:nvGrpSpPr>
          <p:cNvPr id="14" name="Csoportba foglalás 13">
            <a:extLst>
              <a:ext uri="{FF2B5EF4-FFF2-40B4-BE49-F238E27FC236}">
                <a16:creationId xmlns:a16="http://schemas.microsoft.com/office/drawing/2014/main" id="{A709C96B-E554-4008-9A8F-B4F67C413947}"/>
              </a:ext>
            </a:extLst>
          </p:cNvPr>
          <p:cNvGrpSpPr>
            <a:grpSpLocks noChangeAspect="1"/>
          </p:cNvGrpSpPr>
          <p:nvPr/>
        </p:nvGrpSpPr>
        <p:grpSpPr>
          <a:xfrm>
            <a:off x="8025779" y="156593"/>
            <a:ext cx="916955" cy="916955"/>
            <a:chOff x="7979931" y="5555066"/>
            <a:chExt cx="1008650" cy="1008650"/>
          </a:xfrm>
        </p:grpSpPr>
        <p:sp>
          <p:nvSpPr>
            <p:cNvPr id="15" name="Ellipszis 14">
              <a:extLst>
                <a:ext uri="{FF2B5EF4-FFF2-40B4-BE49-F238E27FC236}">
                  <a16:creationId xmlns:a16="http://schemas.microsoft.com/office/drawing/2014/main" id="{8D790186-02D7-4DFF-8358-FCB9B2A8A1B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EB79F6CD-A0F3-4DDB-9DE2-475A98B6B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18" name="Tartalom helye 3">
            <a:extLst>
              <a:ext uri="{FF2B5EF4-FFF2-40B4-BE49-F238E27FC236}">
                <a16:creationId xmlns:a16="http://schemas.microsoft.com/office/drawing/2014/main" id="{4C844328-3F5C-4E88-8EAF-CDCA6317F1F7}"/>
              </a:ext>
            </a:extLst>
          </p:cNvPr>
          <p:cNvSpPr>
            <a:spLocks noGrp="1"/>
          </p:cNvSpPr>
          <p:nvPr>
            <p:ph sz="quarter" idx="10" hasCustomPrompt="1"/>
          </p:nvPr>
        </p:nvSpPr>
        <p:spPr>
          <a:xfrm>
            <a:off x="517475" y="1200845"/>
            <a:ext cx="4534946" cy="4358126"/>
          </a:xfrm>
        </p:spPr>
        <p:txBody>
          <a:bodyPr anchor="ctr"/>
          <a:lstStyle>
            <a:lvl1pPr algn="ctr">
              <a:defRPr/>
            </a:lvl1pPr>
          </a:lstStyle>
          <a:p>
            <a:pPr lvl="0"/>
            <a:r>
              <a:rPr lang="hu-HU" dirty="0"/>
              <a:t>Ábra / diagram</a:t>
            </a:r>
          </a:p>
        </p:txBody>
      </p:sp>
      <p:sp>
        <p:nvSpPr>
          <p:cNvPr id="19" name="Szöveg helye 5">
            <a:extLst>
              <a:ext uri="{FF2B5EF4-FFF2-40B4-BE49-F238E27FC236}">
                <a16:creationId xmlns:a16="http://schemas.microsoft.com/office/drawing/2014/main" id="{BF34CC12-9A43-4F7C-BD11-631BEB177146}"/>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0" name="Szöveg helye 5">
            <a:extLst>
              <a:ext uri="{FF2B5EF4-FFF2-40B4-BE49-F238E27FC236}">
                <a16:creationId xmlns:a16="http://schemas.microsoft.com/office/drawing/2014/main" id="{AEEC4DA1-E1B7-421F-9AFB-BA5458CBDF3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3171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478176" y="1190675"/>
            <a:ext cx="8059483" cy="5047096"/>
          </a:xfrm>
        </p:spPr>
        <p:txBody>
          <a:bodyPr anchor="ctr"/>
          <a:lstStyle>
            <a:lvl1pPr algn="ctr">
              <a:defRPr/>
            </a:lvl1pPr>
          </a:lstStyle>
          <a:p>
            <a:pPr lvl="0"/>
            <a:r>
              <a:rPr lang="hu-HU" dirty="0"/>
              <a:t>Ábra / diagram</a:t>
            </a:r>
          </a:p>
        </p:txBody>
      </p:sp>
      <p:sp>
        <p:nvSpPr>
          <p:cNvPr id="10" name="Téglalap 9">
            <a:extLst>
              <a:ext uri="{FF2B5EF4-FFF2-40B4-BE49-F238E27FC236}">
                <a16:creationId xmlns:a16="http://schemas.microsoft.com/office/drawing/2014/main" id="{9D2ABD4F-9A65-4313-83C2-BC6B67352DD4}"/>
              </a:ext>
            </a:extLst>
          </p:cNvPr>
          <p:cNvSpPr/>
          <p:nvPr/>
        </p:nvSpPr>
        <p:spPr>
          <a:xfrm>
            <a:off x="-1" y="293639"/>
            <a:ext cx="9144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ím 1">
            <a:extLst>
              <a:ext uri="{FF2B5EF4-FFF2-40B4-BE49-F238E27FC236}">
                <a16:creationId xmlns:a16="http://schemas.microsoft.com/office/drawing/2014/main" id="{3B2918A8-6FD6-4141-916F-31D783AD985E}"/>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sp>
        <p:nvSpPr>
          <p:cNvPr id="12" name="Szöveg helye 2">
            <a:extLst>
              <a:ext uri="{FF2B5EF4-FFF2-40B4-BE49-F238E27FC236}">
                <a16:creationId xmlns:a16="http://schemas.microsoft.com/office/drawing/2014/main" id="{42DF65F1-33FF-4F3C-AC86-2C7F5F898A3E}"/>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14" name="Csoportba foglalás 13">
            <a:extLst>
              <a:ext uri="{FF2B5EF4-FFF2-40B4-BE49-F238E27FC236}">
                <a16:creationId xmlns:a16="http://schemas.microsoft.com/office/drawing/2014/main" id="{DCBADE1C-80E7-482F-A47F-C127E1858476}"/>
              </a:ext>
            </a:extLst>
          </p:cNvPr>
          <p:cNvGrpSpPr>
            <a:grpSpLocks noChangeAspect="1"/>
          </p:cNvGrpSpPr>
          <p:nvPr/>
        </p:nvGrpSpPr>
        <p:grpSpPr>
          <a:xfrm>
            <a:off x="8025779" y="156593"/>
            <a:ext cx="916955" cy="916955"/>
            <a:chOff x="7979931" y="5555066"/>
            <a:chExt cx="1008650" cy="1008650"/>
          </a:xfrm>
        </p:grpSpPr>
        <p:sp>
          <p:nvSpPr>
            <p:cNvPr id="15" name="Ellipszis 14">
              <a:extLst>
                <a:ext uri="{FF2B5EF4-FFF2-40B4-BE49-F238E27FC236}">
                  <a16:creationId xmlns:a16="http://schemas.microsoft.com/office/drawing/2014/main" id="{5B7FBF9F-FEA5-4855-8A19-53DEDE5E4547}"/>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30B57B0-5140-4B64-9110-EE7C31CECD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1052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8826" y="6344468"/>
            <a:ext cx="553150"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60410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8826" y="6344468"/>
            <a:ext cx="553150"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0380555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mnb.hu/letoltes/its-gyik-2020.xlsx" TargetMode="External"/><Relationship Id="rId2" Type="http://schemas.openxmlformats.org/officeDocument/2006/relationships/hyperlink" Target="https://eba.europa.eu/risk-analysis-and-data/reporting-frameworks/reporting-framework-3.0"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hyperlink" Target="mailto:ebaits@mnb.hu" TargetMode="Externa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ww.mnb.hu/felugyelet" TargetMode="External"/><Relationship Id="rId7" Type="http://schemas.openxmlformats.org/officeDocument/2006/relationships/image" Target="../media/image7.png"/><Relationship Id="rId2" Type="http://schemas.openxmlformats.org/officeDocument/2006/relationships/hyperlink" Target="https://www.mnb.hu/" TargetMode="Externa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mnb.hu/felugyelet/adatszolgaltatas/hitelintezetek" TargetMode="External"/><Relationship Id="rId4" Type="http://schemas.openxmlformats.org/officeDocument/2006/relationships/hyperlink" Target="https://www.mnb.hu/felugyelet/adatszolgaltatas"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45B08-B280-4712-8DE2-7E8731077107}"/>
              </a:ext>
            </a:extLst>
          </p:cNvPr>
          <p:cNvSpPr>
            <a:spLocks noGrp="1"/>
          </p:cNvSpPr>
          <p:nvPr>
            <p:ph type="body" sz="quarter" idx="11"/>
          </p:nvPr>
        </p:nvSpPr>
        <p:spPr/>
        <p:txBody>
          <a:bodyPr/>
          <a:lstStyle/>
          <a:p>
            <a:r>
              <a:rPr lang="hu-HU" dirty="0"/>
              <a:t>2020. szeptember 17.</a:t>
            </a:r>
          </a:p>
        </p:txBody>
      </p:sp>
      <p:sp>
        <p:nvSpPr>
          <p:cNvPr id="3" name="Title 2">
            <a:extLst>
              <a:ext uri="{FF2B5EF4-FFF2-40B4-BE49-F238E27FC236}">
                <a16:creationId xmlns:a16="http://schemas.microsoft.com/office/drawing/2014/main" id="{6A866332-96FA-4C17-8E19-F95E408D2E98}"/>
              </a:ext>
            </a:extLst>
          </p:cNvPr>
          <p:cNvSpPr>
            <a:spLocks noGrp="1"/>
          </p:cNvSpPr>
          <p:nvPr>
            <p:ph type="title"/>
          </p:nvPr>
        </p:nvSpPr>
        <p:spPr/>
        <p:txBody>
          <a:bodyPr/>
          <a:lstStyle/>
          <a:p>
            <a:r>
              <a:rPr lang="hu-HU" altLang="hu-HU" b="1" dirty="0"/>
              <a:t>Konzultáció az adatszolgáltatási MNB rendeletek 2021. évre tervezett főbb módosításairól</a:t>
            </a:r>
            <a:endParaRPr lang="hu-HU" dirty="0"/>
          </a:p>
        </p:txBody>
      </p:sp>
      <p:sp>
        <p:nvSpPr>
          <p:cNvPr id="4" name="Text Placeholder 3">
            <a:extLst>
              <a:ext uri="{FF2B5EF4-FFF2-40B4-BE49-F238E27FC236}">
                <a16:creationId xmlns:a16="http://schemas.microsoft.com/office/drawing/2014/main" id="{8DE4FB2A-F296-4CB5-B762-AC539ECED78A}"/>
              </a:ext>
            </a:extLst>
          </p:cNvPr>
          <p:cNvSpPr>
            <a:spLocks noGrp="1"/>
          </p:cNvSpPr>
          <p:nvPr>
            <p:ph type="body" sz="quarter" idx="10"/>
          </p:nvPr>
        </p:nvSpPr>
        <p:spPr/>
        <p:txBody>
          <a:bodyPr/>
          <a:lstStyle/>
          <a:p>
            <a:r>
              <a:rPr lang="hu-HU" dirty="0"/>
              <a:t>Statisztikai igazgatóság</a:t>
            </a:r>
          </a:p>
        </p:txBody>
      </p:sp>
    </p:spTree>
    <p:extLst>
      <p:ext uri="{BB962C8B-B14F-4D97-AF65-F5344CB8AC3E}">
        <p14:creationId xmlns:p14="http://schemas.microsoft.com/office/powerpoint/2010/main" val="365307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2125642" y="2838197"/>
            <a:ext cx="6751781" cy="1181606"/>
          </a:xfrm>
        </p:spPr>
        <p:txBody>
          <a:bodyPr/>
          <a:lstStyle/>
          <a:p>
            <a:r>
              <a:rPr lang="hu-HU" dirty="0"/>
              <a:t>II. A külső véleményezést követő változások</a:t>
            </a:r>
            <a:endParaRPr lang="hu-HU" sz="3200" dirty="0"/>
          </a:p>
        </p:txBody>
      </p:sp>
    </p:spTree>
    <p:extLst>
      <p:ext uri="{BB962C8B-B14F-4D97-AF65-F5344CB8AC3E}">
        <p14:creationId xmlns:p14="http://schemas.microsoft.com/office/powerpoint/2010/main" val="401850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lnSpcReduction="10000"/>
          </a:bodyPr>
          <a:lstStyle/>
          <a:p>
            <a:pPr algn="l"/>
            <a:r>
              <a:rPr lang="hu-HU" sz="2600" i="1" u="sng" dirty="0">
                <a:solidFill>
                  <a:srgbClr val="002060"/>
                </a:solidFill>
              </a:rPr>
              <a:t>1. A hitelfelvételi folyamat digitalizációjának részletes monitorozása</a:t>
            </a:r>
          </a:p>
          <a:p>
            <a:pPr marL="457200" indent="-457200" algn="l">
              <a:buFont typeface="Wingdings" panose="05000000000000000000" pitchFamily="2" charset="2"/>
              <a:buChar char="Ø"/>
            </a:pPr>
            <a:r>
              <a:rPr lang="hu-HU" sz="2600" dirty="0">
                <a:solidFill>
                  <a:srgbClr val="002060"/>
                </a:solidFill>
              </a:rPr>
              <a:t>INSTR tábla Értékesítés módja </a:t>
            </a:r>
            <a:r>
              <a:rPr lang="hu-HU" sz="2600" b="1" dirty="0">
                <a:solidFill>
                  <a:srgbClr val="002060"/>
                </a:solidFill>
              </a:rPr>
              <a:t>kódlista</a:t>
            </a:r>
            <a:r>
              <a:rPr lang="hu-HU" sz="2600" dirty="0">
                <a:solidFill>
                  <a:srgbClr val="002060"/>
                </a:solidFill>
              </a:rPr>
              <a:t> módosulás</a:t>
            </a:r>
          </a:p>
          <a:p>
            <a:pPr marL="800075" lvl="1" indent="-457200">
              <a:buFont typeface="Wingdings" panose="05000000000000000000" pitchFamily="2" charset="2"/>
              <a:buChar char="Ø"/>
            </a:pPr>
            <a:r>
              <a:rPr lang="hu-HU" sz="2700" b="1" dirty="0">
                <a:solidFill>
                  <a:srgbClr val="002060"/>
                </a:solidFill>
              </a:rPr>
              <a:t>már a 2021. januári vonatkozási időtől</a:t>
            </a:r>
          </a:p>
          <a:p>
            <a:pPr marL="1142949" lvl="2" indent="-457200">
              <a:buFont typeface="Wingdings" panose="05000000000000000000" pitchFamily="2" charset="2"/>
              <a:buChar char="Ø"/>
            </a:pPr>
            <a:r>
              <a:rPr lang="hu-HU" sz="2000" dirty="0">
                <a:solidFill>
                  <a:srgbClr val="002060"/>
                </a:solidFill>
              </a:rPr>
              <a:t>Kombinált kódlista – ügynök általi értékesítés is ebben a kódlistában!</a:t>
            </a:r>
          </a:p>
          <a:p>
            <a:pPr marL="457200" indent="-457200" algn="l">
              <a:buFont typeface="Wingdings" panose="05000000000000000000" pitchFamily="2" charset="2"/>
              <a:buChar char="Ø"/>
            </a:pPr>
            <a:r>
              <a:rPr lang="hu-HU" sz="2600" b="1" dirty="0">
                <a:solidFill>
                  <a:srgbClr val="002060"/>
                </a:solidFill>
              </a:rPr>
              <a:t>Digitálisan kezdeményezett </a:t>
            </a:r>
          </a:p>
          <a:p>
            <a:pPr marL="457200" indent="-457200" algn="l">
              <a:buFont typeface="Wingdings" panose="05000000000000000000" pitchFamily="2" charset="2"/>
              <a:buChar char="Ø"/>
            </a:pPr>
            <a:r>
              <a:rPr lang="hu-HU" sz="2600" b="1" dirty="0">
                <a:solidFill>
                  <a:srgbClr val="002060"/>
                </a:solidFill>
              </a:rPr>
              <a:t>Digitálisan ügyintézett</a:t>
            </a:r>
          </a:p>
          <a:p>
            <a:pPr marL="457200" indent="-457200" algn="l">
              <a:buFont typeface="Wingdings" panose="05000000000000000000" pitchFamily="2" charset="2"/>
              <a:buChar char="Ø"/>
            </a:pPr>
            <a:r>
              <a:rPr lang="hu-HU" sz="2600" b="1" dirty="0">
                <a:solidFill>
                  <a:srgbClr val="002060"/>
                </a:solidFill>
              </a:rPr>
              <a:t>Digitálisan értékesített folyamat</a:t>
            </a: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r>
              <a:rPr lang="hu-HU" sz="2600" dirty="0">
                <a:solidFill>
                  <a:srgbClr val="002060"/>
                </a:solidFill>
              </a:rPr>
              <a:t>Digitalizációs csatornák részletesebb bontása: </a:t>
            </a:r>
          </a:p>
          <a:p>
            <a:pPr marL="800075" lvl="1" indent="-457200">
              <a:buFont typeface="Wingdings" panose="05000000000000000000" pitchFamily="2" charset="2"/>
              <a:buChar char="Ø"/>
            </a:pPr>
            <a:r>
              <a:rPr lang="hu-HU" sz="2300" b="1" dirty="0">
                <a:solidFill>
                  <a:srgbClr val="002060"/>
                </a:solidFill>
              </a:rPr>
              <a:t>mobilbank, </a:t>
            </a:r>
          </a:p>
          <a:p>
            <a:pPr marL="800075" lvl="1" indent="-457200">
              <a:buFont typeface="Wingdings" panose="05000000000000000000" pitchFamily="2" charset="2"/>
              <a:buChar char="Ø"/>
            </a:pPr>
            <a:r>
              <a:rPr lang="hu-HU" sz="2300" b="1" dirty="0">
                <a:solidFill>
                  <a:srgbClr val="002060"/>
                </a:solidFill>
              </a:rPr>
              <a:t>netbank, </a:t>
            </a:r>
          </a:p>
          <a:p>
            <a:pPr marL="800075" lvl="1" indent="-457200">
              <a:buFont typeface="Wingdings" panose="05000000000000000000" pitchFamily="2" charset="2"/>
              <a:buChar char="Ø"/>
            </a:pPr>
            <a:r>
              <a:rPr lang="hu-HU" sz="2300" b="1" dirty="0">
                <a:solidFill>
                  <a:srgbClr val="002060"/>
                </a:solidFill>
              </a:rPr>
              <a:t>egyéb csatornán keresztüli digitális folyamat</a:t>
            </a: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65500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églalap 45">
            <a:extLst>
              <a:ext uri="{FF2B5EF4-FFF2-40B4-BE49-F238E27FC236}">
                <a16:creationId xmlns:a16="http://schemas.microsoft.com/office/drawing/2014/main" id="{45384FAE-0A25-486E-9C6A-2D6CB999FABB}"/>
              </a:ext>
            </a:extLst>
          </p:cNvPr>
          <p:cNvSpPr/>
          <p:nvPr/>
        </p:nvSpPr>
        <p:spPr>
          <a:xfrm>
            <a:off x="3024383" y="1375339"/>
            <a:ext cx="2871883" cy="4437978"/>
          </a:xfrm>
          <a:prstGeom prst="rect">
            <a:avLst/>
          </a:prstGeom>
          <a:solidFill>
            <a:schemeClr val="tx2">
              <a:lumMod val="25000"/>
              <a:lumOff val="75000"/>
              <a:alpha val="41000"/>
            </a:schemeClr>
          </a:solidFill>
          <a:ln>
            <a:solidFill>
              <a:schemeClr val="accent1">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églalap 44">
            <a:extLst>
              <a:ext uri="{FF2B5EF4-FFF2-40B4-BE49-F238E27FC236}">
                <a16:creationId xmlns:a16="http://schemas.microsoft.com/office/drawing/2014/main" id="{E31AC12E-38BD-413D-9E3E-E1C408890CDB}"/>
              </a:ext>
            </a:extLst>
          </p:cNvPr>
          <p:cNvSpPr/>
          <p:nvPr/>
        </p:nvSpPr>
        <p:spPr>
          <a:xfrm>
            <a:off x="478174" y="1375339"/>
            <a:ext cx="2533299" cy="4437978"/>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b="1"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
        <p:nvSpPr>
          <p:cNvPr id="5" name="Téglalap 4">
            <a:extLst>
              <a:ext uri="{FF2B5EF4-FFF2-40B4-BE49-F238E27FC236}">
                <a16:creationId xmlns:a16="http://schemas.microsoft.com/office/drawing/2014/main" id="{B9D3CEE2-833B-4A64-9078-706C063D071C}"/>
              </a:ext>
            </a:extLst>
          </p:cNvPr>
          <p:cNvSpPr/>
          <p:nvPr/>
        </p:nvSpPr>
        <p:spPr>
          <a:xfrm>
            <a:off x="773723" y="1674055"/>
            <a:ext cx="2011680" cy="88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Digitálisan kezdeményezett</a:t>
            </a:r>
            <a:endParaRPr lang="en-GB" dirty="0"/>
          </a:p>
        </p:txBody>
      </p:sp>
      <p:sp>
        <p:nvSpPr>
          <p:cNvPr id="8" name="Téglalap 7">
            <a:extLst>
              <a:ext uri="{FF2B5EF4-FFF2-40B4-BE49-F238E27FC236}">
                <a16:creationId xmlns:a16="http://schemas.microsoft.com/office/drawing/2014/main" id="{9CD5201D-9091-486C-B877-63F5A8AF07AF}"/>
              </a:ext>
            </a:extLst>
          </p:cNvPr>
          <p:cNvSpPr/>
          <p:nvPr/>
        </p:nvSpPr>
        <p:spPr>
          <a:xfrm>
            <a:off x="3438413" y="1463208"/>
            <a:ext cx="2068792" cy="483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Nem digitális</a:t>
            </a:r>
            <a:endParaRPr lang="en-GB" dirty="0"/>
          </a:p>
        </p:txBody>
      </p:sp>
      <p:sp>
        <p:nvSpPr>
          <p:cNvPr id="14" name="Téglalap 13">
            <a:extLst>
              <a:ext uri="{FF2B5EF4-FFF2-40B4-BE49-F238E27FC236}">
                <a16:creationId xmlns:a16="http://schemas.microsoft.com/office/drawing/2014/main" id="{9C898E97-AE09-43DC-B78C-2076ED43578C}"/>
              </a:ext>
            </a:extLst>
          </p:cNvPr>
          <p:cNvSpPr/>
          <p:nvPr/>
        </p:nvSpPr>
        <p:spPr>
          <a:xfrm>
            <a:off x="3438413" y="2014006"/>
            <a:ext cx="2068792" cy="483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Részben digitális</a:t>
            </a:r>
            <a:endParaRPr lang="en-GB" dirty="0"/>
          </a:p>
        </p:txBody>
      </p:sp>
      <p:sp>
        <p:nvSpPr>
          <p:cNvPr id="17" name="Téglalap 16">
            <a:extLst>
              <a:ext uri="{FF2B5EF4-FFF2-40B4-BE49-F238E27FC236}">
                <a16:creationId xmlns:a16="http://schemas.microsoft.com/office/drawing/2014/main" id="{FA0F8ECC-1F13-4141-B82A-9C1BBAE7F01E}"/>
              </a:ext>
            </a:extLst>
          </p:cNvPr>
          <p:cNvSpPr/>
          <p:nvPr/>
        </p:nvSpPr>
        <p:spPr>
          <a:xfrm>
            <a:off x="3420859" y="2647053"/>
            <a:ext cx="2103899" cy="483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Teljesen digitális</a:t>
            </a:r>
            <a:endParaRPr lang="en-GB" dirty="0"/>
          </a:p>
        </p:txBody>
      </p:sp>
      <p:sp>
        <p:nvSpPr>
          <p:cNvPr id="20" name="Ellipszis 19">
            <a:extLst>
              <a:ext uri="{FF2B5EF4-FFF2-40B4-BE49-F238E27FC236}">
                <a16:creationId xmlns:a16="http://schemas.microsoft.com/office/drawing/2014/main" id="{7C0129E0-D1B8-4E87-988B-4C76A244BD6B}"/>
              </a:ext>
            </a:extLst>
          </p:cNvPr>
          <p:cNvSpPr/>
          <p:nvPr/>
        </p:nvSpPr>
        <p:spPr>
          <a:xfrm>
            <a:off x="6127432" y="1182488"/>
            <a:ext cx="2705774" cy="5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Digitálisan kezdeményezett</a:t>
            </a:r>
            <a:endParaRPr lang="en-GB" dirty="0"/>
          </a:p>
        </p:txBody>
      </p:sp>
      <p:sp>
        <p:nvSpPr>
          <p:cNvPr id="22" name="Ellipszis 21">
            <a:extLst>
              <a:ext uri="{FF2B5EF4-FFF2-40B4-BE49-F238E27FC236}">
                <a16:creationId xmlns:a16="http://schemas.microsoft.com/office/drawing/2014/main" id="{13776DAA-8214-4CD4-9D6E-E23960720FA4}"/>
              </a:ext>
            </a:extLst>
          </p:cNvPr>
          <p:cNvSpPr/>
          <p:nvPr/>
        </p:nvSpPr>
        <p:spPr>
          <a:xfrm>
            <a:off x="6160215" y="1872151"/>
            <a:ext cx="2705774" cy="5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Digitálisan kezdeményezett</a:t>
            </a:r>
            <a:endParaRPr lang="en-GB" dirty="0"/>
          </a:p>
        </p:txBody>
      </p:sp>
      <p:sp>
        <p:nvSpPr>
          <p:cNvPr id="23" name="Ellipszis 22">
            <a:extLst>
              <a:ext uri="{FF2B5EF4-FFF2-40B4-BE49-F238E27FC236}">
                <a16:creationId xmlns:a16="http://schemas.microsoft.com/office/drawing/2014/main" id="{516EC5E1-0DE4-47ED-9852-36261F061236}"/>
              </a:ext>
            </a:extLst>
          </p:cNvPr>
          <p:cNvSpPr/>
          <p:nvPr/>
        </p:nvSpPr>
        <p:spPr>
          <a:xfrm>
            <a:off x="6127432" y="2634241"/>
            <a:ext cx="2705774" cy="5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Digitálisan értékesített</a:t>
            </a:r>
            <a:endParaRPr lang="en-GB" dirty="0"/>
          </a:p>
        </p:txBody>
      </p:sp>
      <p:sp>
        <p:nvSpPr>
          <p:cNvPr id="24" name="Téglalap 23">
            <a:extLst>
              <a:ext uri="{FF2B5EF4-FFF2-40B4-BE49-F238E27FC236}">
                <a16:creationId xmlns:a16="http://schemas.microsoft.com/office/drawing/2014/main" id="{1842DEC9-E347-4C13-A9E0-549992230C79}"/>
              </a:ext>
            </a:extLst>
          </p:cNvPr>
          <p:cNvSpPr/>
          <p:nvPr/>
        </p:nvSpPr>
        <p:spPr>
          <a:xfrm>
            <a:off x="814320" y="4241278"/>
            <a:ext cx="2011680" cy="88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Nem digitálisan kezdeményezett</a:t>
            </a:r>
            <a:endParaRPr lang="en-GB" dirty="0"/>
          </a:p>
        </p:txBody>
      </p:sp>
      <p:sp>
        <p:nvSpPr>
          <p:cNvPr id="25" name="Téglalap 24">
            <a:extLst>
              <a:ext uri="{FF2B5EF4-FFF2-40B4-BE49-F238E27FC236}">
                <a16:creationId xmlns:a16="http://schemas.microsoft.com/office/drawing/2014/main" id="{EF466709-1BCB-4E46-99D3-353E8AB94D9E}"/>
              </a:ext>
            </a:extLst>
          </p:cNvPr>
          <p:cNvSpPr/>
          <p:nvPr/>
        </p:nvSpPr>
        <p:spPr>
          <a:xfrm>
            <a:off x="3455966" y="3621285"/>
            <a:ext cx="2068792" cy="483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Nem digitális</a:t>
            </a:r>
            <a:endParaRPr lang="en-GB" dirty="0"/>
          </a:p>
        </p:txBody>
      </p:sp>
      <p:sp>
        <p:nvSpPr>
          <p:cNvPr id="26" name="Téglalap 25">
            <a:extLst>
              <a:ext uri="{FF2B5EF4-FFF2-40B4-BE49-F238E27FC236}">
                <a16:creationId xmlns:a16="http://schemas.microsoft.com/office/drawing/2014/main" id="{4F548357-5F74-40A0-B320-ABFF81EC710E}"/>
              </a:ext>
            </a:extLst>
          </p:cNvPr>
          <p:cNvSpPr/>
          <p:nvPr/>
        </p:nvSpPr>
        <p:spPr>
          <a:xfrm>
            <a:off x="3438413" y="4368179"/>
            <a:ext cx="2068792" cy="483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Részben digitális</a:t>
            </a:r>
            <a:endParaRPr lang="en-GB" dirty="0"/>
          </a:p>
        </p:txBody>
      </p:sp>
      <p:sp>
        <p:nvSpPr>
          <p:cNvPr id="27" name="Téglalap 26">
            <a:extLst>
              <a:ext uri="{FF2B5EF4-FFF2-40B4-BE49-F238E27FC236}">
                <a16:creationId xmlns:a16="http://schemas.microsoft.com/office/drawing/2014/main" id="{6B330A6F-8A21-4C1B-91DB-3DA767359B49}"/>
              </a:ext>
            </a:extLst>
          </p:cNvPr>
          <p:cNvSpPr/>
          <p:nvPr/>
        </p:nvSpPr>
        <p:spPr>
          <a:xfrm>
            <a:off x="3434506" y="5080805"/>
            <a:ext cx="2103899" cy="483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Teljesen digitális</a:t>
            </a:r>
            <a:endParaRPr lang="en-GB" dirty="0"/>
          </a:p>
        </p:txBody>
      </p:sp>
      <p:sp>
        <p:nvSpPr>
          <p:cNvPr id="29" name="Szövegdoboz 28">
            <a:extLst>
              <a:ext uri="{FF2B5EF4-FFF2-40B4-BE49-F238E27FC236}">
                <a16:creationId xmlns:a16="http://schemas.microsoft.com/office/drawing/2014/main" id="{A9AB8C72-021E-4C29-8357-1CC12E165AAD}"/>
              </a:ext>
            </a:extLst>
          </p:cNvPr>
          <p:cNvSpPr txBox="1"/>
          <p:nvPr/>
        </p:nvSpPr>
        <p:spPr>
          <a:xfrm>
            <a:off x="3016569" y="1006007"/>
            <a:ext cx="3468637" cy="369332"/>
          </a:xfrm>
          <a:prstGeom prst="rect">
            <a:avLst/>
          </a:prstGeom>
          <a:noFill/>
        </p:spPr>
        <p:txBody>
          <a:bodyPr wrap="square" rtlCol="0">
            <a:spAutoFit/>
          </a:bodyPr>
          <a:lstStyle/>
          <a:p>
            <a:r>
              <a:rPr lang="hu-HU" dirty="0"/>
              <a:t>Hiteligénylés további folyamata</a:t>
            </a:r>
            <a:endParaRPr lang="en-GB" dirty="0"/>
          </a:p>
        </p:txBody>
      </p:sp>
      <p:sp>
        <p:nvSpPr>
          <p:cNvPr id="30" name="Ellipszis 29">
            <a:extLst>
              <a:ext uri="{FF2B5EF4-FFF2-40B4-BE49-F238E27FC236}">
                <a16:creationId xmlns:a16="http://schemas.microsoft.com/office/drawing/2014/main" id="{8389A934-31EF-44E1-BB32-A9FED4B7BD8B}"/>
              </a:ext>
            </a:extLst>
          </p:cNvPr>
          <p:cNvSpPr/>
          <p:nvPr/>
        </p:nvSpPr>
        <p:spPr>
          <a:xfrm>
            <a:off x="6127432" y="3592080"/>
            <a:ext cx="2705774" cy="5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a:t>Ügynök/fiók/egyéb</a:t>
            </a:r>
            <a:endParaRPr lang="en-GB" sz="1600" dirty="0"/>
          </a:p>
        </p:txBody>
      </p:sp>
      <p:sp>
        <p:nvSpPr>
          <p:cNvPr id="31" name="Ellipszis 30">
            <a:extLst>
              <a:ext uri="{FF2B5EF4-FFF2-40B4-BE49-F238E27FC236}">
                <a16:creationId xmlns:a16="http://schemas.microsoft.com/office/drawing/2014/main" id="{907E9F88-157D-4680-BF70-50DC1DB669EB}"/>
              </a:ext>
            </a:extLst>
          </p:cNvPr>
          <p:cNvSpPr/>
          <p:nvPr/>
        </p:nvSpPr>
        <p:spPr>
          <a:xfrm>
            <a:off x="6119618" y="4322456"/>
            <a:ext cx="2705774" cy="5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Digitálisan ügyintézett</a:t>
            </a:r>
            <a:endParaRPr lang="en-GB" dirty="0"/>
          </a:p>
        </p:txBody>
      </p:sp>
      <p:sp>
        <p:nvSpPr>
          <p:cNvPr id="32" name="Ellipszis 31">
            <a:extLst>
              <a:ext uri="{FF2B5EF4-FFF2-40B4-BE49-F238E27FC236}">
                <a16:creationId xmlns:a16="http://schemas.microsoft.com/office/drawing/2014/main" id="{FB418382-B684-452D-BA3B-956CB7313486}"/>
              </a:ext>
            </a:extLst>
          </p:cNvPr>
          <p:cNvSpPr/>
          <p:nvPr/>
        </p:nvSpPr>
        <p:spPr>
          <a:xfrm>
            <a:off x="6160215" y="5023744"/>
            <a:ext cx="2705774" cy="5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Digitálisan ügyintézett</a:t>
            </a:r>
            <a:endParaRPr lang="en-GB" dirty="0"/>
          </a:p>
        </p:txBody>
      </p:sp>
      <p:sp>
        <p:nvSpPr>
          <p:cNvPr id="33" name="Szövegdoboz 32">
            <a:extLst>
              <a:ext uri="{FF2B5EF4-FFF2-40B4-BE49-F238E27FC236}">
                <a16:creationId xmlns:a16="http://schemas.microsoft.com/office/drawing/2014/main" id="{0011091F-F1FC-405D-93DE-0331BCACFBC8}"/>
              </a:ext>
            </a:extLst>
          </p:cNvPr>
          <p:cNvSpPr txBox="1"/>
          <p:nvPr/>
        </p:nvSpPr>
        <p:spPr>
          <a:xfrm>
            <a:off x="814320" y="1044683"/>
            <a:ext cx="1971083" cy="369332"/>
          </a:xfrm>
          <a:prstGeom prst="rect">
            <a:avLst/>
          </a:prstGeom>
          <a:noFill/>
        </p:spPr>
        <p:txBody>
          <a:bodyPr wrap="square" rtlCol="0">
            <a:spAutoFit/>
          </a:bodyPr>
          <a:lstStyle/>
          <a:p>
            <a:r>
              <a:rPr lang="hu-HU" dirty="0"/>
              <a:t>Kezdeményezés</a:t>
            </a:r>
            <a:endParaRPr lang="en-GB" dirty="0"/>
          </a:p>
        </p:txBody>
      </p:sp>
      <p:cxnSp>
        <p:nvCxnSpPr>
          <p:cNvPr id="7" name="Egyenes összekötő nyíllal 6">
            <a:extLst>
              <a:ext uri="{FF2B5EF4-FFF2-40B4-BE49-F238E27FC236}">
                <a16:creationId xmlns:a16="http://schemas.microsoft.com/office/drawing/2014/main" id="{521BF62E-058E-45F6-B8B3-6BBC248FA318}"/>
              </a:ext>
            </a:extLst>
          </p:cNvPr>
          <p:cNvCxnSpPr/>
          <p:nvPr/>
        </p:nvCxnSpPr>
        <p:spPr>
          <a:xfrm flipV="1">
            <a:off x="2826000" y="1741444"/>
            <a:ext cx="594859" cy="396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a:extLst>
              <a:ext uri="{FF2B5EF4-FFF2-40B4-BE49-F238E27FC236}">
                <a16:creationId xmlns:a16="http://schemas.microsoft.com/office/drawing/2014/main" id="{82CAFDE0-095E-4336-A404-B8697E82A9E1}"/>
              </a:ext>
            </a:extLst>
          </p:cNvPr>
          <p:cNvCxnSpPr/>
          <p:nvPr/>
        </p:nvCxnSpPr>
        <p:spPr>
          <a:xfrm>
            <a:off x="2785403" y="2152357"/>
            <a:ext cx="670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gyenes összekötő nyíllal 11">
            <a:extLst>
              <a:ext uri="{FF2B5EF4-FFF2-40B4-BE49-F238E27FC236}">
                <a16:creationId xmlns:a16="http://schemas.microsoft.com/office/drawing/2014/main" id="{A9F61F47-E7A4-4B89-9079-3ED64A7820A6}"/>
              </a:ext>
            </a:extLst>
          </p:cNvPr>
          <p:cNvCxnSpPr/>
          <p:nvPr/>
        </p:nvCxnSpPr>
        <p:spPr>
          <a:xfrm>
            <a:off x="2826000" y="2138289"/>
            <a:ext cx="594859" cy="675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gyenes összekötő nyíllal 14">
            <a:extLst>
              <a:ext uri="{FF2B5EF4-FFF2-40B4-BE49-F238E27FC236}">
                <a16:creationId xmlns:a16="http://schemas.microsoft.com/office/drawing/2014/main" id="{EA0EDBD0-BD88-411B-8CA8-56AAAE287D5E}"/>
              </a:ext>
            </a:extLst>
          </p:cNvPr>
          <p:cNvCxnSpPr>
            <a:stCxn id="8" idx="3"/>
            <a:endCxn id="20" idx="2"/>
          </p:cNvCxnSpPr>
          <p:nvPr/>
        </p:nvCxnSpPr>
        <p:spPr>
          <a:xfrm flipV="1">
            <a:off x="5507205" y="1461966"/>
            <a:ext cx="620227" cy="242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a:extLst>
              <a:ext uri="{FF2B5EF4-FFF2-40B4-BE49-F238E27FC236}">
                <a16:creationId xmlns:a16="http://schemas.microsoft.com/office/drawing/2014/main" id="{1A202D85-7ACD-43A0-A711-CF7C4ED94C4E}"/>
              </a:ext>
            </a:extLst>
          </p:cNvPr>
          <p:cNvCxnSpPr>
            <a:stCxn id="14" idx="3"/>
            <a:endCxn id="22" idx="2"/>
          </p:cNvCxnSpPr>
          <p:nvPr/>
        </p:nvCxnSpPr>
        <p:spPr>
          <a:xfrm flipV="1">
            <a:off x="5507205" y="2151629"/>
            <a:ext cx="653010" cy="104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a:extLst>
              <a:ext uri="{FF2B5EF4-FFF2-40B4-BE49-F238E27FC236}">
                <a16:creationId xmlns:a16="http://schemas.microsoft.com/office/drawing/2014/main" id="{58989C8F-0F58-402C-ACED-CD18F77C9186}"/>
              </a:ext>
            </a:extLst>
          </p:cNvPr>
          <p:cNvCxnSpPr>
            <a:stCxn id="17" idx="3"/>
            <a:endCxn id="23" idx="2"/>
          </p:cNvCxnSpPr>
          <p:nvPr/>
        </p:nvCxnSpPr>
        <p:spPr>
          <a:xfrm>
            <a:off x="5524758" y="2888744"/>
            <a:ext cx="602674" cy="2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gyenes összekötő nyíllal 33">
            <a:extLst>
              <a:ext uri="{FF2B5EF4-FFF2-40B4-BE49-F238E27FC236}">
                <a16:creationId xmlns:a16="http://schemas.microsoft.com/office/drawing/2014/main" id="{6FE20641-3919-46FB-8145-8B083D4D6FC2}"/>
              </a:ext>
            </a:extLst>
          </p:cNvPr>
          <p:cNvCxnSpPr>
            <a:stCxn id="24" idx="3"/>
            <a:endCxn id="25" idx="1"/>
          </p:cNvCxnSpPr>
          <p:nvPr/>
        </p:nvCxnSpPr>
        <p:spPr>
          <a:xfrm flipV="1">
            <a:off x="2826000" y="3862976"/>
            <a:ext cx="629966" cy="82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5831E81B-43E9-49F8-B433-BF90AFF78B96}"/>
              </a:ext>
            </a:extLst>
          </p:cNvPr>
          <p:cNvCxnSpPr>
            <a:stCxn id="24" idx="3"/>
            <a:endCxn id="26" idx="1"/>
          </p:cNvCxnSpPr>
          <p:nvPr/>
        </p:nvCxnSpPr>
        <p:spPr>
          <a:xfrm flipV="1">
            <a:off x="2826000" y="4609870"/>
            <a:ext cx="612413" cy="7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gyenes összekötő nyíllal 37">
            <a:extLst>
              <a:ext uri="{FF2B5EF4-FFF2-40B4-BE49-F238E27FC236}">
                <a16:creationId xmlns:a16="http://schemas.microsoft.com/office/drawing/2014/main" id="{7DFFFD47-C426-4E76-98A6-D4639CFFFEC8}"/>
              </a:ext>
            </a:extLst>
          </p:cNvPr>
          <p:cNvCxnSpPr>
            <a:stCxn id="24" idx="3"/>
            <a:endCxn id="27" idx="1"/>
          </p:cNvCxnSpPr>
          <p:nvPr/>
        </p:nvCxnSpPr>
        <p:spPr>
          <a:xfrm>
            <a:off x="2826000" y="4684411"/>
            <a:ext cx="608506" cy="63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gyenes összekötő nyíllal 39">
            <a:extLst>
              <a:ext uri="{FF2B5EF4-FFF2-40B4-BE49-F238E27FC236}">
                <a16:creationId xmlns:a16="http://schemas.microsoft.com/office/drawing/2014/main" id="{44FC57BD-2758-40E0-9CE0-7B1F0425B291}"/>
              </a:ext>
            </a:extLst>
          </p:cNvPr>
          <p:cNvCxnSpPr>
            <a:stCxn id="25" idx="3"/>
            <a:endCxn id="30" idx="2"/>
          </p:cNvCxnSpPr>
          <p:nvPr/>
        </p:nvCxnSpPr>
        <p:spPr>
          <a:xfrm>
            <a:off x="5524758" y="3862976"/>
            <a:ext cx="602674" cy="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gyenes összekötő nyíllal 41">
            <a:extLst>
              <a:ext uri="{FF2B5EF4-FFF2-40B4-BE49-F238E27FC236}">
                <a16:creationId xmlns:a16="http://schemas.microsoft.com/office/drawing/2014/main" id="{5ED99FEA-63CA-4100-8F6B-F46E6375D43C}"/>
              </a:ext>
            </a:extLst>
          </p:cNvPr>
          <p:cNvCxnSpPr>
            <a:stCxn id="26" idx="3"/>
            <a:endCxn id="31" idx="2"/>
          </p:cNvCxnSpPr>
          <p:nvPr/>
        </p:nvCxnSpPr>
        <p:spPr>
          <a:xfrm flipV="1">
            <a:off x="5507205" y="4601934"/>
            <a:ext cx="612413" cy="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Egyenes összekötő nyíllal 43">
            <a:extLst>
              <a:ext uri="{FF2B5EF4-FFF2-40B4-BE49-F238E27FC236}">
                <a16:creationId xmlns:a16="http://schemas.microsoft.com/office/drawing/2014/main" id="{20F6974F-A65E-410D-8366-CEF9500C5352}"/>
              </a:ext>
            </a:extLst>
          </p:cNvPr>
          <p:cNvCxnSpPr>
            <a:stCxn id="27" idx="3"/>
            <a:endCxn id="32" idx="2"/>
          </p:cNvCxnSpPr>
          <p:nvPr/>
        </p:nvCxnSpPr>
        <p:spPr>
          <a:xfrm flipV="1">
            <a:off x="5538405" y="5303222"/>
            <a:ext cx="621810" cy="19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01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marL="514350" indent="-514350" algn="l">
              <a:buAutoNum type="arabicPeriod"/>
            </a:pPr>
            <a:r>
              <a:rPr lang="hu-HU" sz="2600" i="1" u="sng" dirty="0">
                <a:solidFill>
                  <a:srgbClr val="002060"/>
                </a:solidFill>
              </a:rPr>
              <a:t>A hitelfelvételi folyamat digitalizációjának részletes monitorozása</a:t>
            </a:r>
          </a:p>
          <a:p>
            <a:pPr algn="l"/>
            <a:endParaRPr lang="hu-HU" sz="2600" i="1" u="sng" dirty="0">
              <a:solidFill>
                <a:srgbClr val="002060"/>
              </a:solidFill>
            </a:endParaRPr>
          </a:p>
          <a:p>
            <a:pPr marL="457200" indent="-457200" algn="just">
              <a:buFont typeface="Wingdings" panose="05000000000000000000" pitchFamily="2" charset="2"/>
              <a:buChar char="Ø"/>
            </a:pPr>
            <a:r>
              <a:rPr lang="hu-HU" sz="2400" dirty="0">
                <a:solidFill>
                  <a:srgbClr val="002060"/>
                </a:solidFill>
              </a:rPr>
              <a:t>Részletesebb kódértékek csak előremenőlegesen alkalmazandók - 2021. januártól kötött szerződések esetén</a:t>
            </a:r>
          </a:p>
          <a:p>
            <a:pPr marL="457200" indent="-457200" algn="just">
              <a:buFont typeface="Wingdings" panose="05000000000000000000" pitchFamily="2" charset="2"/>
              <a:buChar char="Ø"/>
            </a:pPr>
            <a:r>
              <a:rPr lang="hu-HU" sz="2400" dirty="0">
                <a:solidFill>
                  <a:srgbClr val="002060"/>
                </a:solidFill>
              </a:rPr>
              <a:t>Az ennél régebbi szerződéskötéseknél a korábbi kódértékek alkalmazandók </a:t>
            </a:r>
          </a:p>
          <a:p>
            <a:pPr marL="457200" indent="-457200" algn="just">
              <a:buFont typeface="Wingdings" panose="05000000000000000000" pitchFamily="2" charset="2"/>
              <a:buChar char="Ø"/>
            </a:pPr>
            <a:r>
              <a:rPr lang="hu-HU" sz="2400" dirty="0">
                <a:solidFill>
                  <a:srgbClr val="002060"/>
                </a:solidFill>
              </a:rPr>
              <a:t>Az összes hiteltípus esetében alkalmazandó</a:t>
            </a:r>
          </a:p>
          <a:p>
            <a:pPr marL="457200" indent="-457200" algn="just">
              <a:buFont typeface="Wingdings" panose="05000000000000000000" pitchFamily="2" charset="2"/>
              <a:buChar char="Ø"/>
            </a:pPr>
            <a:r>
              <a:rPr lang="hu-HU" sz="2400" dirty="0">
                <a:solidFill>
                  <a:srgbClr val="002060"/>
                </a:solidFill>
              </a:rPr>
              <a:t>A kapcsolódó szabályok is módosításra kerülnek 2021. januári vonatkozási időtől</a:t>
            </a:r>
          </a:p>
          <a:p>
            <a:pPr algn="l"/>
            <a:endParaRPr lang="hu-HU" sz="2300" b="1" dirty="0">
              <a:solidFill>
                <a:srgbClr val="002060"/>
              </a:solidFill>
            </a:endParaRPr>
          </a:p>
          <a:p>
            <a:pPr marL="457200" indent="-457200" algn="l">
              <a:buFont typeface="Wingdings" panose="05000000000000000000" pitchFamily="2" charset="2"/>
              <a:buChar char="Ø"/>
            </a:pPr>
            <a:r>
              <a:rPr lang="hu-HU" sz="2300" b="1" dirty="0">
                <a:solidFill>
                  <a:srgbClr val="002060"/>
                </a:solidFill>
              </a:rPr>
              <a:t>Fejlesztés, DE…. </a:t>
            </a: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381734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1. A hitelfelvételi folyamat digitalizációjának részletes monitorozása</a:t>
            </a:r>
          </a:p>
          <a:p>
            <a:pPr algn="l"/>
            <a:r>
              <a:rPr lang="hu-HU" sz="2600" b="1" dirty="0">
                <a:solidFill>
                  <a:srgbClr val="002060"/>
                </a:solidFill>
              </a:rPr>
              <a:t>2021. szeptemberi vonatkozási időtől élő változások:</a:t>
            </a:r>
          </a:p>
          <a:p>
            <a:pPr marL="800075" lvl="1" indent="-457200" algn="just">
              <a:buFont typeface="Wingdings" panose="05000000000000000000" pitchFamily="2" charset="2"/>
              <a:buChar char="Ø"/>
            </a:pPr>
            <a:r>
              <a:rPr lang="hu-HU" sz="2300" dirty="0">
                <a:solidFill>
                  <a:srgbClr val="002060"/>
                </a:solidFill>
              </a:rPr>
              <a:t>Az Értékesítés módja kódlistában </a:t>
            </a:r>
            <a:r>
              <a:rPr lang="hu-HU" sz="2300" b="1" dirty="0">
                <a:solidFill>
                  <a:srgbClr val="002060"/>
                </a:solidFill>
              </a:rPr>
              <a:t>NEM lesz további módosulás</a:t>
            </a:r>
          </a:p>
          <a:p>
            <a:pPr marL="0" lvl="1" algn="just">
              <a:spcBef>
                <a:spcPts val="750"/>
              </a:spcBef>
            </a:pPr>
            <a:r>
              <a:rPr lang="hu-HU" sz="2600" b="1" dirty="0">
                <a:solidFill>
                  <a:srgbClr val="002060"/>
                </a:solidFill>
              </a:rPr>
              <a:t>Tényleges változás 2021. szeptemberi vonatkozási időtől: </a:t>
            </a:r>
          </a:p>
          <a:p>
            <a:pPr marL="800075" lvl="1" indent="-457200" algn="just">
              <a:buFont typeface="Wingdings" panose="05000000000000000000" pitchFamily="2" charset="2"/>
              <a:buChar char="Ø"/>
            </a:pPr>
            <a:r>
              <a:rPr lang="hu-HU" sz="2300" b="1" dirty="0">
                <a:solidFill>
                  <a:srgbClr val="002060"/>
                </a:solidFill>
              </a:rPr>
              <a:t>INST-UGYF</a:t>
            </a:r>
            <a:r>
              <a:rPr lang="hu-HU" sz="2300" dirty="0">
                <a:solidFill>
                  <a:srgbClr val="002060"/>
                </a:solidFill>
              </a:rPr>
              <a:t> tábla a 2021. szeptemberi vonatkozási időtől kiegészül a következő új mezővel: „18. Az ügyfél új ügyfél-e?”. </a:t>
            </a:r>
          </a:p>
          <a:p>
            <a:pPr marL="457200" indent="-457200" algn="just">
              <a:buFont typeface="Wingdings" panose="05000000000000000000" pitchFamily="2" charset="2"/>
              <a:buChar char="Ø"/>
            </a:pPr>
            <a:r>
              <a:rPr lang="hu-HU" sz="2600" dirty="0">
                <a:solidFill>
                  <a:srgbClr val="002060"/>
                </a:solidFill>
              </a:rPr>
              <a:t>Új ügyfél: amennyiben </a:t>
            </a:r>
            <a:r>
              <a:rPr lang="hu-HU" sz="2600" dirty="0">
                <a:solidFill>
                  <a:srgbClr val="00B0F0"/>
                </a:solidFill>
              </a:rPr>
              <a:t>a szóban forgó termék </a:t>
            </a:r>
            <a:r>
              <a:rPr lang="hu-HU" sz="2600" b="1" dirty="0">
                <a:solidFill>
                  <a:srgbClr val="00B0F0"/>
                </a:solidFill>
              </a:rPr>
              <a:t>igénylésekor</a:t>
            </a:r>
            <a:r>
              <a:rPr lang="hu-HU" sz="2600" dirty="0">
                <a:solidFill>
                  <a:srgbClr val="002060"/>
                </a:solidFill>
              </a:rPr>
              <a:t> az ügyfél korábban nem állt még szerződéses kapcsolatban az adatszolgáltatóval. </a:t>
            </a:r>
          </a:p>
          <a:p>
            <a:pPr marL="800075" lvl="1" indent="-457200" algn="just">
              <a:buFont typeface="Wingdings" panose="05000000000000000000" pitchFamily="2" charset="2"/>
              <a:buChar char="Ø"/>
            </a:pPr>
            <a:r>
              <a:rPr lang="hu-HU" dirty="0">
                <a:solidFill>
                  <a:srgbClr val="0070C0"/>
                </a:solidFill>
              </a:rPr>
              <a:t>Nem minősül korábbi szerződéses kapcsolatnak az, ha az ügyfél a hiteligénylés előtt három napon belül nyit betéti számlát (jellemzően a hiteligényléshez kapcsolódóan, annak feltételeként).</a:t>
            </a:r>
            <a:endParaRPr lang="hu-HU" sz="2300" dirty="0">
              <a:solidFill>
                <a:srgbClr val="0070C0"/>
              </a:solidFill>
            </a:endParaRPr>
          </a:p>
          <a:p>
            <a:pPr marL="457200" indent="-457200" algn="just">
              <a:buFont typeface="Wingdings" panose="05000000000000000000" pitchFamily="2" charset="2"/>
              <a:buChar char="Ø"/>
            </a:pPr>
            <a:endParaRPr lang="hu-HU" sz="2600" b="1" dirty="0">
              <a:solidFill>
                <a:srgbClr val="002060"/>
              </a:solidFill>
            </a:endParaRPr>
          </a:p>
          <a:p>
            <a:pPr marL="457200" indent="-457200" algn="l">
              <a:buFont typeface="Wingdings" panose="05000000000000000000" pitchFamily="2" charset="2"/>
              <a:buChar char="Ø"/>
            </a:pPr>
            <a:endParaRPr lang="hu-HU" sz="2300" b="1"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88601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2. Minősített fogyasztóbarát hitelezés</a:t>
            </a:r>
          </a:p>
          <a:p>
            <a:pPr algn="just"/>
            <a:endParaRPr lang="hu-HU" sz="2600" i="1" u="sng" dirty="0">
              <a:solidFill>
                <a:srgbClr val="002060"/>
              </a:solidFill>
            </a:endParaRPr>
          </a:p>
          <a:p>
            <a:pPr marL="457200" indent="-457200" algn="just">
              <a:buFont typeface="Wingdings" panose="05000000000000000000" pitchFamily="2" charset="2"/>
              <a:buChar char="Ø"/>
            </a:pPr>
            <a:r>
              <a:rPr lang="hu-HU" sz="2600" b="1" dirty="0">
                <a:solidFill>
                  <a:srgbClr val="002060"/>
                </a:solidFill>
              </a:rPr>
              <a:t>2021. januári vonatkozási időtől</a:t>
            </a:r>
          </a:p>
          <a:p>
            <a:pPr marL="800075" lvl="1" indent="-457200" algn="just">
              <a:buFont typeface="Wingdings" panose="05000000000000000000" pitchFamily="2" charset="2"/>
              <a:buChar char="Ø"/>
            </a:pPr>
            <a:r>
              <a:rPr lang="hu-HU" sz="2300" dirty="0">
                <a:solidFill>
                  <a:srgbClr val="002060"/>
                </a:solidFill>
              </a:rPr>
              <a:t>Az INSTR tábla „Az instrumentum Minősített Fogyasztóbarát Lakáshitel minősítéssel rendelkező hitel-e?” mezője </a:t>
            </a:r>
            <a:r>
              <a:rPr lang="hu-HU" sz="2300" b="1" dirty="0">
                <a:solidFill>
                  <a:srgbClr val="002060"/>
                </a:solidFill>
              </a:rPr>
              <a:t>kibővített tartalommal jelentendő</a:t>
            </a:r>
            <a:r>
              <a:rPr lang="hu-HU" sz="2300" dirty="0">
                <a:solidFill>
                  <a:srgbClr val="002060"/>
                </a:solidFill>
              </a:rPr>
              <a:t>: </a:t>
            </a:r>
          </a:p>
          <a:p>
            <a:pPr marL="1142949" lvl="2" indent="-457200" algn="just">
              <a:buFont typeface="Wingdings" panose="05000000000000000000" pitchFamily="2" charset="2"/>
              <a:buChar char="§"/>
            </a:pPr>
            <a:r>
              <a:rPr lang="hu-HU" sz="2400" dirty="0">
                <a:solidFill>
                  <a:srgbClr val="002060"/>
                </a:solidFill>
              </a:rPr>
              <a:t>az összes, fogyasztóbarát jelzővel ellátott hitelterméket itt kell jelölni. </a:t>
            </a:r>
          </a:p>
          <a:p>
            <a:pPr marL="457200" indent="-457200" algn="just">
              <a:buFont typeface="Wingdings" panose="05000000000000000000" pitchFamily="2" charset="2"/>
              <a:buChar char="Ø"/>
            </a:pPr>
            <a:r>
              <a:rPr lang="hu-HU" sz="2600" b="1" dirty="0">
                <a:solidFill>
                  <a:srgbClr val="002060"/>
                </a:solidFill>
              </a:rPr>
              <a:t>2021. szeptemberi vonatkozási időtől</a:t>
            </a:r>
          </a:p>
          <a:p>
            <a:pPr marL="800075" lvl="1" indent="-457200" algn="just">
              <a:buFont typeface="Wingdings" panose="05000000000000000000" pitchFamily="2" charset="2"/>
              <a:buChar char="Ø"/>
            </a:pPr>
            <a:r>
              <a:rPr lang="hu-HU" sz="2300" dirty="0">
                <a:solidFill>
                  <a:srgbClr val="002060"/>
                </a:solidFill>
              </a:rPr>
              <a:t>az új tartalomnak megfelelően a mező átnevezésre kerül: </a:t>
            </a:r>
          </a:p>
          <a:p>
            <a:pPr marL="1142949" lvl="2" indent="-457200" algn="just">
              <a:buFont typeface="Wingdings" panose="05000000000000000000" pitchFamily="2" charset="2"/>
              <a:buChar char="§"/>
            </a:pPr>
            <a:r>
              <a:rPr lang="hu-HU" sz="2400" dirty="0">
                <a:solidFill>
                  <a:srgbClr val="002060"/>
                </a:solidFill>
              </a:rPr>
              <a:t>„Az instrumentum Minősített Fogyasztóbarát minősítéssel rendelkező hitel-e?” </a:t>
            </a: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330946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3. Megterhelés forrása </a:t>
            </a:r>
          </a:p>
          <a:p>
            <a:pPr algn="l"/>
            <a:endParaRPr lang="hu-HU" sz="2600" i="1" u="sng" dirty="0">
              <a:solidFill>
                <a:srgbClr val="002060"/>
              </a:solidFill>
            </a:endParaRPr>
          </a:p>
          <a:p>
            <a:pPr algn="just"/>
            <a:r>
              <a:rPr lang="hu-HU" sz="2600" i="1" u="sng" dirty="0">
                <a:solidFill>
                  <a:srgbClr val="002060"/>
                </a:solidFill>
              </a:rPr>
              <a:t>Új kódérték a 2021. szeptemberi vonatkozási időtől</a:t>
            </a:r>
          </a:p>
          <a:p>
            <a:pPr algn="just"/>
            <a:r>
              <a:rPr lang="hu-HU" dirty="0"/>
              <a:t>‚REFIN_HIT’ refinanszírozási jelzáloghitelek és önálló zálogjog értékesítése okán fennálló visszavásárlási vételár-tartozás</a:t>
            </a:r>
          </a:p>
          <a:p>
            <a:pPr algn="just"/>
            <a:endParaRPr lang="hu-HU" dirty="0"/>
          </a:p>
          <a:p>
            <a:pPr algn="just"/>
            <a:r>
              <a:rPr lang="hu-HU" i="1" dirty="0"/>
              <a:t>Adatszolgáltatói kérdés: </a:t>
            </a:r>
          </a:p>
          <a:p>
            <a:pPr marL="342900" indent="-342900" algn="just">
              <a:buFont typeface="Wingdings" panose="05000000000000000000" pitchFamily="2" charset="2"/>
              <a:buChar char="§"/>
            </a:pPr>
            <a:r>
              <a:rPr lang="hu-HU" i="1" dirty="0"/>
              <a:t>Értékpapírosítás esetén az ‚ESZKOZFED_EP’ kód jelentendő</a:t>
            </a:r>
          </a:p>
          <a:p>
            <a:pPr algn="l"/>
            <a:endParaRPr lang="hu-HU" dirty="0"/>
          </a:p>
          <a:p>
            <a:pPr algn="l"/>
            <a:endParaRPr lang="hu-HU" sz="2600" i="1" u="sng" dirty="0">
              <a:solidFill>
                <a:srgbClr val="002060"/>
              </a:solidFill>
            </a:endParaRPr>
          </a:p>
          <a:p>
            <a:pPr algn="l"/>
            <a:endParaRPr lang="hu-HU" sz="2600" i="1" u="sng"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132245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4. Kitettségérték, CCF, PD, LGD</a:t>
            </a:r>
          </a:p>
          <a:p>
            <a:pPr algn="l"/>
            <a:endParaRPr lang="hu-HU" sz="2600" i="1" u="sng" dirty="0">
              <a:solidFill>
                <a:srgbClr val="002060"/>
              </a:solidFill>
            </a:endParaRPr>
          </a:p>
          <a:p>
            <a:pPr marL="457200" indent="-457200" algn="l">
              <a:buFont typeface="Wingdings" panose="05000000000000000000" pitchFamily="2" charset="2"/>
              <a:buChar char="Ø"/>
            </a:pPr>
            <a:r>
              <a:rPr lang="hu-HU" sz="2600" b="1" i="1" u="sng" dirty="0">
                <a:solidFill>
                  <a:srgbClr val="002060"/>
                </a:solidFill>
              </a:rPr>
              <a:t>2020. szeptemberi </a:t>
            </a:r>
            <a:r>
              <a:rPr lang="hu-HU" sz="2600" b="1" dirty="0">
                <a:solidFill>
                  <a:srgbClr val="002060"/>
                </a:solidFill>
              </a:rPr>
              <a:t>vonatkozási időtől tervezetten</a:t>
            </a:r>
          </a:p>
          <a:p>
            <a:pPr marL="800075" lvl="1" indent="-457200">
              <a:buFont typeface="Wingdings" panose="05000000000000000000" pitchFamily="2" charset="2"/>
              <a:buChar char="Ø"/>
            </a:pPr>
            <a:r>
              <a:rPr lang="hu-HU" sz="2300" dirty="0">
                <a:solidFill>
                  <a:srgbClr val="002060"/>
                </a:solidFill>
              </a:rPr>
              <a:t>Az </a:t>
            </a:r>
            <a:r>
              <a:rPr lang="hu-HU" sz="2300" dirty="0" err="1">
                <a:solidFill>
                  <a:srgbClr val="002060"/>
                </a:solidFill>
              </a:rPr>
              <a:t>INSTR</a:t>
            </a:r>
            <a:r>
              <a:rPr lang="hu-HU" sz="2300" dirty="0">
                <a:solidFill>
                  <a:srgbClr val="002060"/>
                </a:solidFill>
              </a:rPr>
              <a:t> táblában szereplő aktuális kitettségérték definíciója az alábbira módosul: </a:t>
            </a:r>
          </a:p>
          <a:p>
            <a:pPr marL="685775" lvl="1" indent="-342900" algn="just">
              <a:buFont typeface="Arial" panose="020B0604020202020204" pitchFamily="34" charset="0"/>
              <a:buChar char="•"/>
            </a:pPr>
            <a:r>
              <a:rPr lang="hu-HU" sz="2100" dirty="0">
                <a:solidFill>
                  <a:srgbClr val="002060"/>
                </a:solidFill>
              </a:rPr>
              <a:t>A bruttó kitettség instrumentumszinten, azaz a  bruttó könyv szerinti érték (mérlegen belüli kitettség) növelve a le nem hívott szerződéses összeg CCF-el korrigált értékével (mérlegen kívüli kitettség). Ha egy szerződéshez több instrumentum tartozik, akkor a mérlegen kívüli kitettség a már lehívott, mérlegen belüli kitettség arányában allokálandó. </a:t>
            </a:r>
          </a:p>
          <a:p>
            <a:pPr marL="685775" lvl="1" indent="-342900" algn="just">
              <a:buFont typeface="Arial" panose="020B0604020202020204" pitchFamily="34" charset="0"/>
              <a:buChar char="•"/>
            </a:pPr>
            <a:endParaRPr lang="hu-HU" sz="2100" dirty="0">
              <a:solidFill>
                <a:srgbClr val="002060"/>
              </a:solidFill>
            </a:endParaRPr>
          </a:p>
          <a:p>
            <a:pPr marL="800075" lvl="1" indent="-457200">
              <a:buFont typeface="Wingdings" panose="05000000000000000000" pitchFamily="2" charset="2"/>
              <a:buChar char="Ø"/>
            </a:pPr>
            <a:r>
              <a:rPr lang="hu-HU" sz="2000" dirty="0">
                <a:solidFill>
                  <a:srgbClr val="002060"/>
                </a:solidFill>
              </a:rPr>
              <a:t>egyszerűbb definíció, de </a:t>
            </a:r>
          </a:p>
          <a:p>
            <a:pPr marL="800075" lvl="1" indent="-457200">
              <a:buFont typeface="Wingdings" panose="05000000000000000000" pitchFamily="2" charset="2"/>
              <a:buChar char="Ø"/>
            </a:pPr>
            <a:r>
              <a:rPr lang="hu-HU" sz="2000" dirty="0">
                <a:solidFill>
                  <a:srgbClr val="002060"/>
                </a:solidFill>
              </a:rPr>
              <a:t>le nem hívott keret allokációjára figyelni kell – példa várható</a:t>
            </a:r>
          </a:p>
          <a:p>
            <a:pPr marL="685775" lvl="1" indent="-342900" algn="just">
              <a:buFont typeface="Arial" panose="020B0604020202020204" pitchFamily="34" charset="0"/>
              <a:buChar char="•"/>
            </a:pPr>
            <a:endParaRPr lang="hu-HU" sz="2100" dirty="0">
              <a:solidFill>
                <a:srgbClr val="002060"/>
              </a:solidFill>
            </a:endParaRPr>
          </a:p>
          <a:p>
            <a:pPr lvl="1"/>
            <a:endParaRPr lang="hu-HU" sz="24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31846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4. Kitettségérték, CCF, PD, LGD</a:t>
            </a:r>
          </a:p>
          <a:p>
            <a:pPr lvl="1" algn="just"/>
            <a:r>
              <a:rPr lang="hu-HU" sz="2100">
                <a:solidFill>
                  <a:srgbClr val="002060"/>
                </a:solidFill>
              </a:rPr>
              <a:t>Ez </a:t>
            </a:r>
            <a:r>
              <a:rPr lang="hu-HU" sz="2100" dirty="0">
                <a:solidFill>
                  <a:srgbClr val="002060"/>
                </a:solidFill>
              </a:rPr>
              <a:t>azt jelenti, hogy amennyiben az INSTK keret alá nyílt INSTR instrumentumokról van szó, a le nem hívott szerződéses összeget a következőképpen kell meghatározni:</a:t>
            </a:r>
          </a:p>
          <a:p>
            <a:pPr lvl="1" algn="just"/>
            <a:r>
              <a:rPr lang="hu-HU" sz="2100" dirty="0">
                <a:solidFill>
                  <a:srgbClr val="002060"/>
                </a:solidFill>
              </a:rPr>
              <a:t>-	alkeret nyílása esetén a le nem hívott szerződéses összeg az INSTR táblában jelentett instrumentum szintű le nem hívott keret + az INSTK táblában szereplő le nem hívott keret instrumentum szintre allokálva bruttó könyv szerinti érték alapján,</a:t>
            </a:r>
          </a:p>
          <a:p>
            <a:pPr lvl="1" algn="just"/>
            <a:r>
              <a:rPr lang="hu-HU" sz="2100" dirty="0">
                <a:solidFill>
                  <a:srgbClr val="002060"/>
                </a:solidFill>
              </a:rPr>
              <a:t>-	lehívásonkénti INSTR instrumentum képzés esetén a le nem hívott szerződéses összeg az INSTK táblában szereplő le nem hívott keret instrumentum szintre allokálva bruttó könyv szerinti érték alapján (mivel ebben az esetben az INSTR táblában az instrumentum szintű le nem hívott keret értéke 0).</a:t>
            </a:r>
          </a:p>
          <a:p>
            <a:pPr lvl="1" algn="just"/>
            <a:r>
              <a:rPr lang="hu-HU" sz="2100" b="1" i="1" dirty="0">
                <a:solidFill>
                  <a:srgbClr val="002060"/>
                </a:solidFill>
              </a:rPr>
              <a:t>A mérlegen kívüli kitettség allokálása során figyelmen kívül kell hagyni a garancialehívási lehetőséget is tartalmazó multipurpose szerződések esetén a garanciakeret le nem hívott összegét.</a:t>
            </a:r>
          </a:p>
          <a:p>
            <a:pPr lvl="1"/>
            <a:endParaRPr lang="hu-HU" sz="24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93081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400" i="1" u="sng" dirty="0">
                <a:solidFill>
                  <a:srgbClr val="002060"/>
                </a:solidFill>
              </a:rPr>
              <a:t>4. Kitettségérték, CCF, PD, LGD</a:t>
            </a:r>
          </a:p>
          <a:p>
            <a:pPr marL="457200" indent="-457200" algn="l">
              <a:buFont typeface="Wingdings" panose="05000000000000000000" pitchFamily="2" charset="2"/>
              <a:buChar char="Ø"/>
            </a:pPr>
            <a:r>
              <a:rPr lang="hu-HU" sz="2400" b="1" dirty="0">
                <a:solidFill>
                  <a:srgbClr val="002060"/>
                </a:solidFill>
              </a:rPr>
              <a:t>2021. szeptemberi vonatkozási időtől</a:t>
            </a:r>
          </a:p>
          <a:p>
            <a:pPr lvl="1"/>
            <a:r>
              <a:rPr lang="hu-HU" sz="2400" dirty="0">
                <a:solidFill>
                  <a:srgbClr val="002060"/>
                </a:solidFill>
              </a:rPr>
              <a:t>INSTN tábla kibővítésre kerül </a:t>
            </a:r>
            <a:r>
              <a:rPr lang="hu-HU" sz="2400" b="1" dirty="0">
                <a:solidFill>
                  <a:srgbClr val="002060"/>
                </a:solidFill>
              </a:rPr>
              <a:t>három új mezővel </a:t>
            </a:r>
          </a:p>
          <a:p>
            <a:pPr lvl="1"/>
            <a:r>
              <a:rPr lang="hu-HU" sz="2400" b="1" i="1" u="sng" dirty="0">
                <a:solidFill>
                  <a:srgbClr val="002060"/>
                </a:solidFill>
              </a:rPr>
              <a:t>a várható hitelezési veszteség </a:t>
            </a:r>
            <a:r>
              <a:rPr lang="hu-HU" sz="2400" dirty="0">
                <a:solidFill>
                  <a:srgbClr val="002060"/>
                </a:solidFill>
              </a:rPr>
              <a:t>alapján származtatott PD, LGD és az ehhez alkalmazott CCF értékek jelentésére: </a:t>
            </a:r>
          </a:p>
          <a:p>
            <a:pPr marL="1142949" lvl="2" indent="-457200">
              <a:buFont typeface="Wingdings" panose="05000000000000000000" pitchFamily="2" charset="2"/>
              <a:buChar char="§"/>
            </a:pPr>
            <a:r>
              <a:rPr lang="hu-HU" sz="2400" dirty="0">
                <a:solidFill>
                  <a:srgbClr val="002060"/>
                </a:solidFill>
              </a:rPr>
              <a:t>18. Várható hitelezési veszteség alapján származtatott nemteljesítéskori veszteségráta (LGD)</a:t>
            </a:r>
          </a:p>
          <a:p>
            <a:pPr marL="1142949" lvl="2" indent="-457200">
              <a:buFont typeface="Wingdings" panose="05000000000000000000" pitchFamily="2" charset="2"/>
              <a:buChar char="§"/>
            </a:pPr>
            <a:r>
              <a:rPr lang="hu-HU" sz="2400" dirty="0">
                <a:solidFill>
                  <a:srgbClr val="002060"/>
                </a:solidFill>
              </a:rPr>
              <a:t>19. Tényleges lehívási ráta (CCF)</a:t>
            </a:r>
          </a:p>
          <a:p>
            <a:pPr marL="1142949" lvl="2" indent="-457200">
              <a:buFont typeface="Wingdings" panose="05000000000000000000" pitchFamily="2" charset="2"/>
              <a:buChar char="§"/>
            </a:pPr>
            <a:r>
              <a:rPr lang="hu-HU" sz="2400" dirty="0">
                <a:solidFill>
                  <a:srgbClr val="002060"/>
                </a:solidFill>
              </a:rPr>
              <a:t>20. Várható hitelezési veszteség alapján származtatott nemteljesítési valószínűség (PD)</a:t>
            </a:r>
          </a:p>
          <a:p>
            <a:pPr marL="1142949" lvl="2" indent="-457200">
              <a:buFont typeface="Wingdings" panose="05000000000000000000" pitchFamily="2" charset="2"/>
              <a:buChar char="q"/>
            </a:pPr>
            <a:r>
              <a:rPr lang="hu-HU" sz="2400" dirty="0">
                <a:solidFill>
                  <a:srgbClr val="002060"/>
                </a:solidFill>
              </a:rPr>
              <a:t>Definíció: később egyeztetjük a szektorral</a:t>
            </a:r>
          </a:p>
          <a:p>
            <a:pPr lvl="1"/>
            <a:endParaRPr lang="hu-HU"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338982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p:txBody>
          <a:bodyPr>
            <a:normAutofit/>
          </a:bodyPr>
          <a:lstStyle/>
          <a:p>
            <a:pPr marL="266700" indent="-266700" algn="l"/>
            <a:r>
              <a:rPr lang="hu-HU" b="1" dirty="0"/>
              <a:t>I. A HITREG adatszolgáltatás 2021. évre tervezett változásai (kiemelten a külső véleményezés utáni változásokról) </a:t>
            </a:r>
          </a:p>
          <a:p>
            <a:pPr marL="266700" indent="-266700" algn="l">
              <a:spcBef>
                <a:spcPts val="600"/>
              </a:spcBef>
              <a:spcAft>
                <a:spcPts val="1200"/>
              </a:spcAft>
            </a:pPr>
            <a:r>
              <a:rPr lang="hu-HU" b="1" dirty="0"/>
              <a:t>     </a:t>
            </a:r>
            <a:r>
              <a:rPr lang="hu-HU" dirty="0"/>
              <a:t>Előadó: Ipacs László és Simonné Sulyok Brigitta</a:t>
            </a:r>
          </a:p>
          <a:p>
            <a:pPr marL="266700" indent="-266700" algn="l"/>
            <a:r>
              <a:rPr lang="hu-HU" b="1" dirty="0"/>
              <a:t>II. Az Ingatlantranzakciós jelentés (ING) bevezetése</a:t>
            </a:r>
          </a:p>
          <a:p>
            <a:pPr marL="266700" indent="-266700" algn="l">
              <a:spcBef>
                <a:spcPts val="600"/>
              </a:spcBef>
              <a:spcAft>
                <a:spcPts val="1200"/>
              </a:spcAft>
            </a:pPr>
            <a:r>
              <a:rPr lang="hu-HU" b="1" dirty="0"/>
              <a:t>     </a:t>
            </a:r>
            <a:r>
              <a:rPr lang="hu-HU" dirty="0"/>
              <a:t>Előadó: Babai Erzsébet</a:t>
            </a:r>
          </a:p>
          <a:p>
            <a:pPr marL="266700" indent="-266700" algn="l">
              <a:spcBef>
                <a:spcPts val="600"/>
              </a:spcBef>
              <a:spcAft>
                <a:spcPts val="600"/>
              </a:spcAft>
            </a:pPr>
            <a:r>
              <a:rPr lang="hu-HU" b="1" dirty="0"/>
              <a:t>III. A  felügyeleti feladatokhoz kapcsolódó adatszolgáltatások 2021. évre tervezett változásai (pénzpiaci MNB rendelet, </a:t>
            </a:r>
            <a:r>
              <a:rPr lang="hu-HU" b="1" dirty="0" err="1"/>
              <a:t>EBA</a:t>
            </a:r>
            <a:r>
              <a:rPr lang="hu-HU" b="1" dirty="0"/>
              <a:t> V3.0 Framework)</a:t>
            </a:r>
            <a:endParaRPr lang="hu-HU" dirty="0"/>
          </a:p>
          <a:p>
            <a:pPr marL="266700" indent="-266700" algn="l"/>
            <a:r>
              <a:rPr lang="hu-HU" dirty="0"/>
              <a:t>     Előadó: Pintér Csilla</a:t>
            </a:r>
          </a:p>
          <a:p>
            <a:pPr marL="266700" indent="-266700" algn="l">
              <a:lnSpc>
                <a:spcPct val="100000"/>
              </a:lnSpc>
              <a:spcBef>
                <a:spcPts val="600"/>
              </a:spcBef>
              <a:spcAft>
                <a:spcPts val="600"/>
              </a:spcAft>
            </a:pPr>
            <a:r>
              <a:rPr lang="hu-HU" b="1" dirty="0"/>
              <a:t> IV. XBRL átállás az EBA XBRL taxonómiában szereplő adatszolgáltatások esetében </a:t>
            </a:r>
          </a:p>
          <a:p>
            <a:pPr marL="266700" indent="-266700" algn="l"/>
            <a:r>
              <a:rPr lang="hu-HU" b="1" dirty="0"/>
              <a:t>	</a:t>
            </a:r>
            <a:r>
              <a:rPr lang="hu-HU" dirty="0"/>
              <a:t>Előadó: Varga Péter</a:t>
            </a:r>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p:txBody>
          <a:bodyPr/>
          <a:lstStyle/>
          <a:p>
            <a:r>
              <a:rPr lang="hu-HU" dirty="0"/>
              <a:t>Tartalom</a:t>
            </a:r>
          </a:p>
        </p:txBody>
      </p:sp>
      <p:sp>
        <p:nvSpPr>
          <p:cNvPr id="4" name="Szöveg helye 3">
            <a:extLst>
              <a:ext uri="{FF2B5EF4-FFF2-40B4-BE49-F238E27FC236}">
                <a16:creationId xmlns:a16="http://schemas.microsoft.com/office/drawing/2014/main" id="{50BC061A-0C4E-427D-9B75-1E724D1DE797}"/>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09931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4. Kitettségérték, CCF, PD, LGD</a:t>
            </a:r>
          </a:p>
          <a:p>
            <a:pPr lvl="1"/>
            <a:r>
              <a:rPr lang="hu-HU" sz="2300" b="1" dirty="0">
                <a:solidFill>
                  <a:srgbClr val="002060"/>
                </a:solidFill>
              </a:rPr>
              <a:t>A tőkeszámítás során használt PD, LGD, CCF mező átnevezésre kerül (</a:t>
            </a:r>
            <a:r>
              <a:rPr lang="hu-HU" sz="2300" b="1" dirty="0" err="1">
                <a:solidFill>
                  <a:srgbClr val="002060"/>
                </a:solidFill>
              </a:rPr>
              <a:t>INSTN</a:t>
            </a:r>
            <a:r>
              <a:rPr lang="hu-HU" sz="2300" b="1" dirty="0">
                <a:solidFill>
                  <a:srgbClr val="002060"/>
                </a:solidFill>
              </a:rPr>
              <a:t>)</a:t>
            </a:r>
            <a:endParaRPr lang="hu-HU" sz="2300" dirty="0">
              <a:solidFill>
                <a:srgbClr val="002060"/>
              </a:solidFill>
            </a:endParaRPr>
          </a:p>
          <a:p>
            <a:pPr marL="1142949" lvl="2" indent="-457200">
              <a:lnSpc>
                <a:spcPct val="100000"/>
              </a:lnSpc>
              <a:buFont typeface="Wingdings" panose="05000000000000000000" pitchFamily="2" charset="2"/>
              <a:buChar char="§"/>
            </a:pPr>
            <a:r>
              <a:rPr lang="hu-HU" sz="1800" dirty="0">
                <a:solidFill>
                  <a:srgbClr val="002060"/>
                </a:solidFill>
              </a:rPr>
              <a:t>8. Tőkeszámítás során alkalmazott nemteljesítéskori veszteségráta (LGD)</a:t>
            </a:r>
          </a:p>
          <a:p>
            <a:pPr marL="1142949" lvl="2" indent="-457200">
              <a:lnSpc>
                <a:spcPct val="100000"/>
              </a:lnSpc>
              <a:buFont typeface="Wingdings" panose="05000000000000000000" pitchFamily="2" charset="2"/>
              <a:buChar char="§"/>
            </a:pPr>
            <a:r>
              <a:rPr lang="hu-HU" sz="1800" dirty="0">
                <a:solidFill>
                  <a:srgbClr val="002060"/>
                </a:solidFill>
              </a:rPr>
              <a:t>9. Tőkeszámítás során alkalmazott hitelegyenértékesítési tényező (CCF)</a:t>
            </a:r>
          </a:p>
          <a:p>
            <a:pPr marL="1142949" lvl="2" indent="-457200">
              <a:lnSpc>
                <a:spcPct val="100000"/>
              </a:lnSpc>
              <a:buFont typeface="Wingdings" panose="05000000000000000000" pitchFamily="2" charset="2"/>
              <a:buChar char="§"/>
            </a:pPr>
            <a:r>
              <a:rPr lang="hu-HU" sz="1800" dirty="0">
                <a:solidFill>
                  <a:srgbClr val="002060"/>
                </a:solidFill>
              </a:rPr>
              <a:t>10. Tőkeszámítás során alkalmazott nemteljesítési valószínűség (</a:t>
            </a:r>
            <a:r>
              <a:rPr lang="hu-HU" sz="1800" dirty="0" err="1">
                <a:solidFill>
                  <a:srgbClr val="002060"/>
                </a:solidFill>
              </a:rPr>
              <a:t>PD</a:t>
            </a:r>
            <a:r>
              <a:rPr lang="hu-HU" sz="1800" dirty="0">
                <a:solidFill>
                  <a:srgbClr val="002060"/>
                </a:solidFill>
              </a:rPr>
              <a:t>)</a:t>
            </a:r>
          </a:p>
          <a:p>
            <a:pPr lvl="2">
              <a:lnSpc>
                <a:spcPct val="100000"/>
              </a:lnSpc>
            </a:pPr>
            <a:endParaRPr lang="hu-HU" sz="1800" dirty="0">
              <a:solidFill>
                <a:srgbClr val="002060"/>
              </a:solidFill>
            </a:endParaRPr>
          </a:p>
          <a:p>
            <a:pPr lvl="1"/>
            <a:r>
              <a:rPr lang="hu-HU" sz="2300" b="1" dirty="0">
                <a:solidFill>
                  <a:srgbClr val="002060"/>
                </a:solidFill>
              </a:rPr>
              <a:t>Kitettségérték – átnevezésre kerül a korábbi mérlegen kívüli kitettségérték mező és tartalommal kerül feltöltésre (jelenleg tilos) (</a:t>
            </a:r>
            <a:r>
              <a:rPr lang="hu-HU" sz="2300" b="1" dirty="0" err="1">
                <a:solidFill>
                  <a:srgbClr val="002060"/>
                </a:solidFill>
              </a:rPr>
              <a:t>INSTR</a:t>
            </a:r>
            <a:r>
              <a:rPr lang="hu-HU" sz="2300" b="1" dirty="0">
                <a:solidFill>
                  <a:srgbClr val="002060"/>
                </a:solidFill>
              </a:rPr>
              <a:t>)</a:t>
            </a:r>
          </a:p>
          <a:p>
            <a:pPr lvl="1"/>
            <a:endParaRPr lang="hu-HU" sz="2300" b="1" dirty="0">
              <a:solidFill>
                <a:srgbClr val="002060"/>
              </a:solidFill>
            </a:endParaRPr>
          </a:p>
          <a:p>
            <a:pPr marL="1076325" lvl="2" indent="-392113">
              <a:lnSpc>
                <a:spcPct val="100000"/>
              </a:lnSpc>
              <a:buFont typeface="Wingdings" panose="05000000000000000000" pitchFamily="2" charset="2"/>
              <a:buChar char="§"/>
            </a:pPr>
            <a:r>
              <a:rPr lang="hu-HU" sz="1800" dirty="0">
                <a:solidFill>
                  <a:srgbClr val="002060"/>
                </a:solidFill>
              </a:rPr>
              <a:t>85. Várható hitelezési veszteség alapján származtatott kitettségérték</a:t>
            </a:r>
          </a:p>
          <a:p>
            <a:pPr marL="1076325" lvl="2" indent="-392113">
              <a:lnSpc>
                <a:spcPct val="100000"/>
              </a:lnSpc>
              <a:buFont typeface="Wingdings" panose="05000000000000000000" pitchFamily="2" charset="2"/>
              <a:buChar char="§"/>
            </a:pPr>
            <a:r>
              <a:rPr lang="hu-HU" sz="1800" dirty="0">
                <a:solidFill>
                  <a:srgbClr val="002060"/>
                </a:solidFill>
              </a:rPr>
              <a:t>86. Várható hitelezési veszteség alapján származtatott kitettségérték – devizanem</a:t>
            </a:r>
          </a:p>
          <a:p>
            <a:pPr lvl="1"/>
            <a:endParaRPr lang="hu-HU" sz="2300" b="1" dirty="0">
              <a:solidFill>
                <a:srgbClr val="002060"/>
              </a:solidFill>
            </a:endParaRPr>
          </a:p>
          <a:p>
            <a:pPr lvl="1"/>
            <a:endParaRPr lang="hu-HU"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190388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lnSpcReduction="10000"/>
          </a:bodyPr>
          <a:lstStyle/>
          <a:p>
            <a:pPr algn="l"/>
            <a:r>
              <a:rPr lang="hu-HU" sz="2600" i="1" u="sng" dirty="0">
                <a:solidFill>
                  <a:srgbClr val="002060"/>
                </a:solidFill>
              </a:rPr>
              <a:t>5. INST-FED tábla allokált értékek</a:t>
            </a:r>
          </a:p>
          <a:p>
            <a:pPr marL="457200" indent="-457200" algn="l">
              <a:buFont typeface="Wingdings" panose="05000000000000000000" pitchFamily="2" charset="2"/>
              <a:buChar char="Ø"/>
            </a:pPr>
            <a:r>
              <a:rPr lang="hu-HU" sz="1800" b="1" dirty="0">
                <a:solidFill>
                  <a:srgbClr val="002060"/>
                </a:solidFill>
              </a:rPr>
              <a:t>INST_FED táblában részletesen bekért a tőkeszámításhoz és az értékvesztéshez használt piaci/hitelbiztosítéki/fedezeti/likvidációs és egyéb allokált érték</a:t>
            </a:r>
          </a:p>
          <a:p>
            <a:pPr marL="457200" indent="-457200" algn="l">
              <a:buFont typeface="Wingdings" panose="05000000000000000000" pitchFamily="2" charset="2"/>
              <a:buChar char="Ø"/>
            </a:pPr>
            <a:r>
              <a:rPr lang="hu-HU" sz="1800" b="1" dirty="0">
                <a:solidFill>
                  <a:srgbClr val="002060"/>
                </a:solidFill>
              </a:rPr>
              <a:t>Tőkeszámításhoz</a:t>
            </a:r>
          </a:p>
          <a:p>
            <a:pPr algn="l"/>
            <a:r>
              <a:rPr lang="hu-HU" sz="1800" dirty="0">
                <a:solidFill>
                  <a:srgbClr val="002060"/>
                </a:solidFill>
              </a:rPr>
              <a:t>	5. Fedezet allokált piaci értéke - tőkeszámításhoz</a:t>
            </a:r>
          </a:p>
          <a:p>
            <a:pPr algn="l"/>
            <a:r>
              <a:rPr lang="hu-HU" sz="1800" dirty="0">
                <a:solidFill>
                  <a:srgbClr val="002060"/>
                </a:solidFill>
              </a:rPr>
              <a:t>	6. Fedezet allokált hitelbiztosítéki értéke - tőkeszámításhoz</a:t>
            </a:r>
          </a:p>
          <a:p>
            <a:pPr algn="l"/>
            <a:r>
              <a:rPr lang="hu-HU" sz="1800" dirty="0">
                <a:solidFill>
                  <a:srgbClr val="002060"/>
                </a:solidFill>
              </a:rPr>
              <a:t>	7. Fedezet allokált fedezeti értéke - tőkeszámításhoz</a:t>
            </a:r>
          </a:p>
          <a:p>
            <a:pPr algn="l"/>
            <a:r>
              <a:rPr lang="hu-HU" sz="1800" dirty="0">
                <a:solidFill>
                  <a:srgbClr val="002060"/>
                </a:solidFill>
              </a:rPr>
              <a:t>	8. Fedezet allokált likvidációs értéke - tőkeszámításhoz</a:t>
            </a:r>
          </a:p>
          <a:p>
            <a:pPr algn="l"/>
            <a:r>
              <a:rPr lang="hu-HU" sz="1800" dirty="0">
                <a:solidFill>
                  <a:srgbClr val="002060"/>
                </a:solidFill>
              </a:rPr>
              <a:t>	9. Fedezet allokált (egyéb) értéke – tőkeszámításhoz</a:t>
            </a:r>
          </a:p>
          <a:p>
            <a:pPr marL="457200" indent="-457200" algn="l">
              <a:buFont typeface="Wingdings" panose="05000000000000000000" pitchFamily="2" charset="2"/>
              <a:buChar char="Ø"/>
            </a:pPr>
            <a:r>
              <a:rPr lang="hu-HU" sz="1800" b="1" dirty="0">
                <a:solidFill>
                  <a:srgbClr val="002060"/>
                </a:solidFill>
              </a:rPr>
              <a:t>Értékvesztés-képzéshez</a:t>
            </a:r>
          </a:p>
          <a:p>
            <a:pPr algn="l"/>
            <a:r>
              <a:rPr lang="hu-HU" sz="1800" dirty="0">
                <a:solidFill>
                  <a:srgbClr val="002060"/>
                </a:solidFill>
              </a:rPr>
              <a:t>	10. Fedezet allokált piaci értéke - értékvesztésképzéshez</a:t>
            </a:r>
          </a:p>
          <a:p>
            <a:pPr algn="l"/>
            <a:r>
              <a:rPr lang="hu-HU" sz="1800" dirty="0">
                <a:solidFill>
                  <a:srgbClr val="002060"/>
                </a:solidFill>
              </a:rPr>
              <a:t>	11. Fedezet allokált hitelbiztosítéki értéke - értékvesztésképzéshez</a:t>
            </a:r>
          </a:p>
          <a:p>
            <a:pPr algn="l"/>
            <a:r>
              <a:rPr lang="hu-HU" sz="1800" dirty="0">
                <a:solidFill>
                  <a:srgbClr val="002060"/>
                </a:solidFill>
              </a:rPr>
              <a:t>	12. Fedezet allokált fedezeti értéke - értékvesztésképzéshez</a:t>
            </a:r>
          </a:p>
          <a:p>
            <a:pPr algn="l"/>
            <a:r>
              <a:rPr lang="hu-HU" sz="1800" dirty="0">
                <a:solidFill>
                  <a:srgbClr val="002060"/>
                </a:solidFill>
              </a:rPr>
              <a:t>	13. Fedezet allokált likvidációs értéke - értékvesztésképzéshez</a:t>
            </a:r>
          </a:p>
          <a:p>
            <a:pPr algn="l"/>
            <a:r>
              <a:rPr lang="hu-HU" sz="1800" dirty="0">
                <a:solidFill>
                  <a:srgbClr val="002060"/>
                </a:solidFill>
              </a:rPr>
              <a:t>	14. Fedezet allokált (egyéb) értéke – értékvesztésképzéshez</a:t>
            </a:r>
          </a:p>
          <a:p>
            <a:pPr marL="457200" indent="-457200" algn="l">
              <a:buFont typeface="Wingdings" panose="05000000000000000000" pitchFamily="2" charset="2"/>
              <a:buChar char="Ø"/>
            </a:pPr>
            <a:r>
              <a:rPr lang="hu-HU" sz="1800" b="1" dirty="0">
                <a:solidFill>
                  <a:srgbClr val="002060"/>
                </a:solidFill>
              </a:rPr>
              <a:t>Devizanem</a:t>
            </a:r>
          </a:p>
          <a:p>
            <a:pPr algn="l"/>
            <a:r>
              <a:rPr lang="hu-HU" sz="1800" dirty="0">
                <a:solidFill>
                  <a:srgbClr val="002060"/>
                </a:solidFill>
              </a:rPr>
              <a:t>	15. Fedezet allokált értéke - devizanem</a:t>
            </a:r>
          </a:p>
          <a:p>
            <a:pPr marL="457200" indent="-457200" algn="l">
              <a:buFont typeface="Wingdings" panose="05000000000000000000" pitchFamily="2" charset="2"/>
              <a:buChar char="Ø"/>
            </a:pPr>
            <a:endParaRPr lang="hu-HU" sz="18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71367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6. ESRB tábla</a:t>
            </a:r>
          </a:p>
          <a:p>
            <a:pPr marL="457200" indent="-457200" algn="l">
              <a:buFont typeface="Wingdings" panose="05000000000000000000" pitchFamily="2" charset="2"/>
              <a:buChar char="Ø"/>
            </a:pPr>
            <a:endParaRPr lang="hu-HU" sz="1800" dirty="0">
              <a:solidFill>
                <a:srgbClr val="002060"/>
              </a:solidFill>
            </a:endParaRPr>
          </a:p>
          <a:p>
            <a:pPr marL="457200" indent="-457200" algn="just">
              <a:buFont typeface="Wingdings" panose="05000000000000000000" pitchFamily="2" charset="2"/>
              <a:buChar char="Ø"/>
            </a:pPr>
            <a:r>
              <a:rPr lang="hu-HU" sz="2400" dirty="0">
                <a:solidFill>
                  <a:srgbClr val="002060"/>
                </a:solidFill>
              </a:rPr>
              <a:t>A tábla kibővül a hitelnyújtáskori </a:t>
            </a:r>
            <a:r>
              <a:rPr lang="hu-HU" sz="2400" b="1" dirty="0">
                <a:solidFill>
                  <a:srgbClr val="002060"/>
                </a:solidFill>
              </a:rPr>
              <a:t>éves kamatköltséghez</a:t>
            </a:r>
            <a:r>
              <a:rPr lang="hu-HU" sz="2400" dirty="0">
                <a:solidFill>
                  <a:srgbClr val="002060"/>
                </a:solidFill>
              </a:rPr>
              <a:t> és az </a:t>
            </a:r>
            <a:r>
              <a:rPr lang="hu-HU" sz="2400" b="1" dirty="0">
                <a:solidFill>
                  <a:srgbClr val="002060"/>
                </a:solidFill>
              </a:rPr>
              <a:t>adósságszolgálathoz </a:t>
            </a:r>
            <a:r>
              <a:rPr lang="hu-HU" sz="2400" dirty="0">
                <a:solidFill>
                  <a:srgbClr val="002060"/>
                </a:solidFill>
              </a:rPr>
              <a:t>kapcsolódóan </a:t>
            </a:r>
            <a:r>
              <a:rPr lang="hu-HU" sz="2400" b="1" dirty="0">
                <a:solidFill>
                  <a:srgbClr val="002060"/>
                </a:solidFill>
              </a:rPr>
              <a:t>új devizanem mezőkkel</a:t>
            </a:r>
            <a:r>
              <a:rPr lang="hu-HU" sz="2400" dirty="0">
                <a:solidFill>
                  <a:srgbClr val="002060"/>
                </a:solidFill>
              </a:rPr>
              <a:t>. </a:t>
            </a:r>
          </a:p>
          <a:p>
            <a:pPr marL="457200" indent="-457200" algn="just">
              <a:buFont typeface="Wingdings" panose="05000000000000000000" pitchFamily="2" charset="2"/>
              <a:buChar char="Ø"/>
            </a:pPr>
            <a:r>
              <a:rPr lang="hu-HU" sz="2400" dirty="0">
                <a:solidFill>
                  <a:srgbClr val="002060"/>
                </a:solidFill>
              </a:rPr>
              <a:t>Így a táblában minden értékmezőhöz tartozni fog devizanem mező, az értékeket eredeti devizában kell jelenteni a megfelelő devizanem feltüntetésével. </a:t>
            </a:r>
          </a:p>
          <a:p>
            <a:pPr marL="457200" indent="-457200" algn="just">
              <a:buFont typeface="Wingdings" panose="05000000000000000000" pitchFamily="2" charset="2"/>
              <a:buChar char="Ø"/>
            </a:pPr>
            <a:r>
              <a:rPr lang="hu-HU" sz="2400" dirty="0">
                <a:solidFill>
                  <a:srgbClr val="002060"/>
                </a:solidFill>
              </a:rPr>
              <a:t>Néhány mező megnevezése pontosításra került egyértelműsítve, hogy kereskedelmi vagy lakóingatlanhoz tartozik a bekért mutató. </a:t>
            </a:r>
          </a:p>
          <a:p>
            <a:pPr marL="457200" indent="-457200" algn="l">
              <a:buFont typeface="Wingdings" panose="05000000000000000000" pitchFamily="2" charset="2"/>
              <a:buChar char="Ø"/>
            </a:pPr>
            <a:endParaRPr lang="hu-HU" sz="24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190224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i="1" u="sng" dirty="0">
                <a:solidFill>
                  <a:srgbClr val="002060"/>
                </a:solidFill>
              </a:rPr>
              <a:t>7. Egyéb kérdések</a:t>
            </a:r>
          </a:p>
          <a:p>
            <a:pPr marL="457200" indent="-457200" algn="l">
              <a:buFont typeface="Wingdings" panose="05000000000000000000" pitchFamily="2" charset="2"/>
              <a:buChar char="Ø"/>
            </a:pPr>
            <a:endParaRPr lang="hu-HU" sz="2400" dirty="0">
              <a:solidFill>
                <a:srgbClr val="002060"/>
              </a:solidFill>
            </a:endParaRPr>
          </a:p>
          <a:p>
            <a:pPr marL="457200" indent="-457200" algn="just">
              <a:buFont typeface="Wingdings" panose="05000000000000000000" pitchFamily="2" charset="2"/>
              <a:buChar char="Ø"/>
            </a:pPr>
            <a:r>
              <a:rPr lang="hu-HU" sz="2400" dirty="0">
                <a:solidFill>
                  <a:srgbClr val="002060"/>
                </a:solidFill>
              </a:rPr>
              <a:t>Pénzügyi vállalkozásokra is érvényesek az előző változások </a:t>
            </a:r>
          </a:p>
          <a:p>
            <a:pPr marL="457200" indent="-457200" algn="just">
              <a:buFont typeface="Wingdings" panose="05000000000000000000" pitchFamily="2" charset="2"/>
              <a:buChar char="Ø"/>
            </a:pPr>
            <a:r>
              <a:rPr lang="hu-HU" sz="2400" dirty="0"/>
              <a:t>a pénzügyi vállalkozásokat nem érintő ESRB tábla változás kivételével</a:t>
            </a:r>
          </a:p>
          <a:p>
            <a:pPr marL="457200" indent="-457200" algn="just">
              <a:buFont typeface="Wingdings" panose="05000000000000000000" pitchFamily="2" charset="2"/>
              <a:buChar char="Ø"/>
            </a:pPr>
            <a:endParaRPr lang="hu-HU" sz="2400" dirty="0">
              <a:solidFill>
                <a:srgbClr val="002060"/>
              </a:solidFill>
            </a:endParaRPr>
          </a:p>
          <a:p>
            <a:pPr marL="457200" indent="-457200" algn="just">
              <a:buFont typeface="Wingdings" panose="05000000000000000000" pitchFamily="2" charset="2"/>
              <a:buChar char="Ø"/>
            </a:pPr>
            <a:r>
              <a:rPr lang="hu-HU" sz="2400" i="1" dirty="0">
                <a:solidFill>
                  <a:srgbClr val="002060"/>
                </a:solidFill>
              </a:rPr>
              <a:t>Adatszolgáltatói kérdés:</a:t>
            </a:r>
            <a:r>
              <a:rPr lang="hu-HU" sz="2400" b="1" dirty="0">
                <a:solidFill>
                  <a:srgbClr val="002060"/>
                </a:solidFill>
              </a:rPr>
              <a:t> </a:t>
            </a:r>
          </a:p>
          <a:p>
            <a:pPr marL="457200" indent="-457200" algn="just">
              <a:buFont typeface="Wingdings" panose="05000000000000000000" pitchFamily="2" charset="2"/>
              <a:buChar char="Ø"/>
            </a:pPr>
            <a:r>
              <a:rPr lang="hu-HU" sz="2400" b="1" dirty="0">
                <a:solidFill>
                  <a:srgbClr val="002060"/>
                </a:solidFill>
              </a:rPr>
              <a:t>Iskolai végzettség</a:t>
            </a:r>
            <a:r>
              <a:rPr lang="hu-HU" sz="2400" dirty="0">
                <a:solidFill>
                  <a:srgbClr val="002060"/>
                </a:solidFill>
              </a:rPr>
              <a:t> – szakmunkásképző      </a:t>
            </a:r>
          </a:p>
          <a:p>
            <a:pPr marL="1142949" lvl="2" indent="-457200" algn="just">
              <a:buFont typeface="Wingdings" panose="05000000000000000000" pitchFamily="2" charset="2"/>
              <a:buChar char="§"/>
            </a:pPr>
            <a:r>
              <a:rPr lang="hu-HU" sz="2400" i="1" dirty="0">
                <a:solidFill>
                  <a:srgbClr val="002060"/>
                </a:solidFill>
              </a:rPr>
              <a:t>középfokú végzettség</a:t>
            </a:r>
          </a:p>
          <a:p>
            <a:pPr algn="l"/>
            <a:endParaRPr lang="hu-HU" sz="18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
        <p:nvSpPr>
          <p:cNvPr id="6" name="Nyíl: jobbra mutató 5">
            <a:extLst>
              <a:ext uri="{FF2B5EF4-FFF2-40B4-BE49-F238E27FC236}">
                <a16:creationId xmlns:a16="http://schemas.microsoft.com/office/drawing/2014/main" id="{25102A78-B6E4-4FFF-A4BB-8C70B2E83108}"/>
              </a:ext>
            </a:extLst>
          </p:cNvPr>
          <p:cNvSpPr/>
          <p:nvPr/>
        </p:nvSpPr>
        <p:spPr>
          <a:xfrm>
            <a:off x="1167619" y="4593101"/>
            <a:ext cx="337624"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669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p:txBody>
          <a:bodyPr>
            <a:normAutofit/>
          </a:bodyPr>
          <a:lstStyle/>
          <a:p>
            <a:r>
              <a:rPr lang="hu-HU" sz="4000" dirty="0"/>
              <a:t>KÉRDÉSEK</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r>
              <a:rPr lang="hu-HU" sz="2800" b="1" dirty="0"/>
              <a:t>HITREG mÓdosítások</a:t>
            </a:r>
            <a:endParaRPr lang="hu-HU" dirty="0"/>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32866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37D9B-0F17-48F8-9875-DFFB0BA98D24}"/>
              </a:ext>
            </a:extLst>
          </p:cNvPr>
          <p:cNvSpPr>
            <a:spLocks noGrp="1"/>
          </p:cNvSpPr>
          <p:nvPr>
            <p:ph sz="quarter" idx="10"/>
          </p:nvPr>
        </p:nvSpPr>
        <p:spPr/>
        <p:txBody>
          <a:bodyPr/>
          <a:lstStyle/>
          <a:p>
            <a:r>
              <a:rPr lang="hu-HU" sz="2400" b="1" dirty="0"/>
              <a:t>Köszönjük a figyelmet! </a:t>
            </a:r>
          </a:p>
          <a:p>
            <a:endParaRPr lang="hu-HU" sz="2400" b="1" dirty="0">
              <a:highlight>
                <a:srgbClr val="FFFF00"/>
              </a:highlight>
            </a:endParaRPr>
          </a:p>
          <a:p>
            <a:r>
              <a:rPr lang="hu-HU" sz="2400" b="1" dirty="0"/>
              <a:t>A Hitelregiszterrel kapcsolatos további kérdéseiket, észrevételeiket az alábbi e-mail címre várjuk:</a:t>
            </a:r>
          </a:p>
          <a:p>
            <a:endParaRPr lang="hu-HU" sz="2400" b="1" dirty="0"/>
          </a:p>
          <a:p>
            <a:r>
              <a:rPr lang="hu-HU" sz="2400" b="1" u="sng" dirty="0">
                <a:solidFill>
                  <a:srgbClr val="0070C0"/>
                </a:solidFill>
              </a:rPr>
              <a:t>HITREG@MNB.HU</a:t>
            </a:r>
          </a:p>
        </p:txBody>
      </p:sp>
      <p:sp>
        <p:nvSpPr>
          <p:cNvPr id="3" name="Title 2">
            <a:extLst>
              <a:ext uri="{FF2B5EF4-FFF2-40B4-BE49-F238E27FC236}">
                <a16:creationId xmlns:a16="http://schemas.microsoft.com/office/drawing/2014/main" id="{71881E84-62A3-4C36-94DF-1B8E592B3C1F}"/>
              </a:ext>
            </a:extLst>
          </p:cNvPr>
          <p:cNvSpPr>
            <a:spLocks noGrp="1"/>
          </p:cNvSpPr>
          <p:nvPr>
            <p:ph type="title"/>
          </p:nvPr>
        </p:nvSpPr>
        <p:spPr/>
        <p:txBody>
          <a:bodyPr/>
          <a:lstStyle/>
          <a:p>
            <a:endParaRPr lang="hu-HU" dirty="0"/>
          </a:p>
        </p:txBody>
      </p:sp>
      <p:sp>
        <p:nvSpPr>
          <p:cNvPr id="4" name="Text Placeholder 3">
            <a:extLst>
              <a:ext uri="{FF2B5EF4-FFF2-40B4-BE49-F238E27FC236}">
                <a16:creationId xmlns:a16="http://schemas.microsoft.com/office/drawing/2014/main" id="{B63A1794-163C-4DED-ACEA-3A89C53A1948}"/>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24366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1772816" y="1126034"/>
            <a:ext cx="7254643" cy="1514261"/>
          </a:xfrm>
        </p:spPr>
        <p:txBody>
          <a:bodyPr/>
          <a:lstStyle/>
          <a:p>
            <a:r>
              <a:rPr lang="hu-HU" sz="2800" dirty="0"/>
              <a:t>II. Az INGATLANTRANZAKCIÓS JELENTÉS (ING) bevezetése</a:t>
            </a:r>
            <a:br>
              <a:rPr lang="hu-HU" sz="2800" dirty="0"/>
            </a:br>
            <a:endParaRPr lang="hu-HU" sz="2800" b="1" dirty="0"/>
          </a:p>
        </p:txBody>
      </p:sp>
      <p:sp>
        <p:nvSpPr>
          <p:cNvPr id="3" name="Cím 1">
            <a:extLst>
              <a:ext uri="{FF2B5EF4-FFF2-40B4-BE49-F238E27FC236}">
                <a16:creationId xmlns:a16="http://schemas.microsoft.com/office/drawing/2014/main" id="{3B52D925-EEA5-48A3-895B-E945147D07D4}"/>
              </a:ext>
            </a:extLst>
          </p:cNvPr>
          <p:cNvSpPr txBox="1">
            <a:spLocks/>
          </p:cNvSpPr>
          <p:nvPr/>
        </p:nvSpPr>
        <p:spPr>
          <a:xfrm>
            <a:off x="2202877" y="3562714"/>
            <a:ext cx="6364943" cy="1358513"/>
          </a:xfrm>
          <a:prstGeom prst="rect">
            <a:avLst/>
          </a:prstGeom>
          <a:noFill/>
        </p:spPr>
        <p:txBody>
          <a:bodyPr vert="horz" wrap="square" lIns="91440" tIns="45720" rIns="91440" bIns="45720" rtlCol="0" anchor="ctr">
            <a:spAutoFit/>
          </a:bodyPr>
          <a:lstStyle>
            <a:lvl1pPr algn="l" defTabSz="685749" rtl="0" eaLnBrk="1" latinLnBrk="0" hangingPunct="1">
              <a:lnSpc>
                <a:spcPct val="110000"/>
              </a:lnSpc>
              <a:spcBef>
                <a:spcPct val="0"/>
              </a:spcBef>
              <a:buNone/>
              <a:defRPr lang="hu-HU" sz="3300" kern="1200" cap="all" spc="225" baseline="0">
                <a:solidFill>
                  <a:schemeClr val="tx2"/>
                </a:solidFill>
                <a:latin typeface="+mn-lt"/>
                <a:ea typeface="+mn-ea"/>
                <a:cs typeface="+mn-cs"/>
              </a:defRPr>
            </a:lvl1pPr>
          </a:lstStyle>
          <a:p>
            <a:r>
              <a:rPr lang="hu-HU" altLang="hu-HU" sz="2800" b="1" dirty="0">
                <a:solidFill>
                  <a:srgbClr val="002060"/>
                </a:solidFill>
                <a:latin typeface="Calibri" panose="020F0502020204030204" pitchFamily="34" charset="0"/>
              </a:rPr>
              <a:t>Babai Erzsébet</a:t>
            </a:r>
          </a:p>
          <a:p>
            <a:r>
              <a:rPr lang="hu-HU" altLang="hu-HU" sz="2400" b="1" dirty="0">
                <a:solidFill>
                  <a:srgbClr val="002060"/>
                </a:solidFill>
                <a:latin typeface="Calibri" panose="020F0502020204030204" pitchFamily="34" charset="0"/>
              </a:rPr>
              <a:t>Hitelintézeti Felügyeleti</a:t>
            </a:r>
            <a:r>
              <a:rPr lang="hu-HU" altLang="hu-HU" sz="2400" b="1" dirty="0">
                <a:latin typeface="Calibri" panose="020F0502020204030204" pitchFamily="34" charset="0"/>
              </a:rPr>
              <a:t> </a:t>
            </a:r>
            <a:r>
              <a:rPr lang="hu-HU" altLang="hu-HU" sz="2400" b="1" dirty="0">
                <a:solidFill>
                  <a:srgbClr val="002060"/>
                </a:solidFill>
                <a:latin typeface="Calibri" panose="020F0502020204030204" pitchFamily="34" charset="0"/>
              </a:rPr>
              <a:t>igazgatóság</a:t>
            </a:r>
          </a:p>
        </p:txBody>
      </p:sp>
    </p:spTree>
    <p:extLst>
      <p:ext uri="{BB962C8B-B14F-4D97-AF65-F5344CB8AC3E}">
        <p14:creationId xmlns:p14="http://schemas.microsoft.com/office/powerpoint/2010/main" val="424835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1C3F7E71-6C8D-4C02-B0D9-6B457B807FB5}"/>
              </a:ext>
            </a:extLst>
          </p:cNvPr>
          <p:cNvSpPr>
            <a:spLocks noGrp="1"/>
          </p:cNvSpPr>
          <p:nvPr>
            <p:ph sz="quarter" idx="10"/>
          </p:nvPr>
        </p:nvSpPr>
        <p:spPr>
          <a:xfrm>
            <a:off x="478176" y="922448"/>
            <a:ext cx="8059483" cy="5625103"/>
          </a:xfrm>
        </p:spPr>
        <p:txBody>
          <a:bodyPr>
            <a:normAutofit/>
          </a:bodyPr>
          <a:lstStyle/>
          <a:p>
            <a:r>
              <a:rPr lang="hu-HU" sz="2400" b="1" u="sng" dirty="0"/>
              <a:t>Az ING jelentés</a:t>
            </a:r>
          </a:p>
          <a:p>
            <a:pPr marL="342900" indent="-342900" algn="l">
              <a:buFont typeface="Wingdings" panose="05000000000000000000" pitchFamily="2" charset="2"/>
              <a:buChar char="Ø"/>
            </a:pPr>
            <a:r>
              <a:rPr lang="hu-HU" dirty="0"/>
              <a:t>Pénzpiaci MNB rendelet 16. és 17. számú melléklete</a:t>
            </a:r>
          </a:p>
          <a:p>
            <a:pPr algn="l"/>
            <a:endParaRPr lang="hu-HU" sz="2400" b="1" u="sng" dirty="0"/>
          </a:p>
          <a:p>
            <a:r>
              <a:rPr lang="hu-HU" sz="2400" b="1" u="sng" dirty="0"/>
              <a:t>Bevezetése és gyakorisága</a:t>
            </a:r>
          </a:p>
          <a:p>
            <a:pPr marL="342900" indent="-342900" algn="l">
              <a:buFont typeface="Wingdings" panose="05000000000000000000" pitchFamily="2" charset="2"/>
              <a:buChar char="Ø"/>
            </a:pPr>
            <a:r>
              <a:rPr lang="hu-HU" dirty="0"/>
              <a:t>2021. január 1-től kerül bevezetésre.</a:t>
            </a:r>
          </a:p>
          <a:p>
            <a:pPr marL="342900" indent="-342900" algn="just">
              <a:buFont typeface="Wingdings" panose="05000000000000000000" pitchFamily="2" charset="2"/>
              <a:buChar char="Ø"/>
            </a:pPr>
            <a:r>
              <a:rPr lang="hu-HU" dirty="0"/>
              <a:t>Negyedéves gyakoriságú (NEM visszamenőleges, a rendelet bevezetésétől aktuális).</a:t>
            </a:r>
          </a:p>
          <a:p>
            <a:endParaRPr lang="hu-HU" sz="2400" b="1" u="sng" dirty="0"/>
          </a:p>
          <a:p>
            <a:r>
              <a:rPr lang="hu-HU" sz="2400" b="1" u="sng" dirty="0"/>
              <a:t>Adatszolgáltatói kör</a:t>
            </a:r>
          </a:p>
          <a:p>
            <a:pPr marL="342900" indent="-342900" algn="just">
              <a:buFont typeface="Wingdings" panose="05000000000000000000" pitchFamily="2" charset="2"/>
              <a:buChar char="Ø"/>
            </a:pPr>
            <a:r>
              <a:rPr lang="hu-HU" dirty="0"/>
              <a:t>Bank, szakosított hitelintézet (kivéve KELER Zrt.), az ezen típusú EGT-fióktelep, összevont felügyelet alá tartozó kijelölt pénzügyi vállalkozás</a:t>
            </a:r>
            <a:endParaRPr lang="hu-HU" i="1" dirty="0"/>
          </a:p>
        </p:txBody>
      </p:sp>
      <p:sp>
        <p:nvSpPr>
          <p:cNvPr id="3" name="Cím 2">
            <a:extLst>
              <a:ext uri="{FF2B5EF4-FFF2-40B4-BE49-F238E27FC236}">
                <a16:creationId xmlns:a16="http://schemas.microsoft.com/office/drawing/2014/main" id="{78CB4A01-C60F-441A-9390-2FD06CCC7D72}"/>
              </a:ext>
            </a:extLst>
          </p:cNvPr>
          <p:cNvSpPr>
            <a:spLocks noGrp="1"/>
          </p:cNvSpPr>
          <p:nvPr>
            <p:ph type="title"/>
          </p:nvPr>
        </p:nvSpPr>
        <p:spPr/>
        <p:txBody>
          <a:bodyPr>
            <a:normAutofit/>
          </a:bodyPr>
          <a:lstStyle/>
          <a:p>
            <a:r>
              <a:rPr lang="hu-HU" sz="2300" dirty="0" err="1"/>
              <a:t>INGATLANTRANZakciós</a:t>
            </a:r>
            <a:r>
              <a:rPr lang="hu-HU" sz="2300" dirty="0"/>
              <a:t> jelentés (ING)</a:t>
            </a:r>
          </a:p>
        </p:txBody>
      </p:sp>
      <p:sp>
        <p:nvSpPr>
          <p:cNvPr id="4" name="Szöveg helye 3">
            <a:extLst>
              <a:ext uri="{FF2B5EF4-FFF2-40B4-BE49-F238E27FC236}">
                <a16:creationId xmlns:a16="http://schemas.microsoft.com/office/drawing/2014/main" id="{0DAEA5CC-D786-4FF8-BB16-193BAD8BF9F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204327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1C3F7E71-6C8D-4C02-B0D9-6B457B807FB5}"/>
              </a:ext>
            </a:extLst>
          </p:cNvPr>
          <p:cNvSpPr>
            <a:spLocks noGrp="1"/>
          </p:cNvSpPr>
          <p:nvPr>
            <p:ph sz="quarter" idx="10"/>
          </p:nvPr>
        </p:nvSpPr>
        <p:spPr>
          <a:xfrm>
            <a:off x="478176" y="922448"/>
            <a:ext cx="8059483" cy="5625103"/>
          </a:xfrm>
        </p:spPr>
        <p:txBody>
          <a:bodyPr>
            <a:normAutofit/>
          </a:bodyPr>
          <a:lstStyle/>
          <a:p>
            <a:r>
              <a:rPr lang="hu-HU" sz="2400" b="1" u="sng" dirty="0"/>
              <a:t>ING adatszolgáltatási előírások felépítése</a:t>
            </a:r>
          </a:p>
          <a:p>
            <a:endParaRPr lang="hu-HU" sz="2400" b="1" u="sng" dirty="0"/>
          </a:p>
          <a:p>
            <a:pPr marL="342900" indent="-342900" algn="l">
              <a:buFont typeface="Wingdings" panose="05000000000000000000" pitchFamily="2" charset="2"/>
              <a:buChar char="Ø"/>
            </a:pPr>
            <a:r>
              <a:rPr lang="hu-HU" dirty="0"/>
              <a:t>Táblakép és kitöltési előírás</a:t>
            </a:r>
          </a:p>
          <a:p>
            <a:pPr marL="342900" indent="-342900" algn="l">
              <a:buFont typeface="Wingdings" panose="05000000000000000000" pitchFamily="2" charset="2"/>
              <a:buChar char="Ø"/>
            </a:pPr>
            <a:r>
              <a:rPr lang="hu-HU" dirty="0"/>
              <a:t>Módszertani és technikai segédletek</a:t>
            </a:r>
          </a:p>
          <a:p>
            <a:pPr marL="685775" lvl="1" indent="-342900">
              <a:buFont typeface="Symbol" panose="05050102010706020507" pitchFamily="18" charset="2"/>
              <a:buChar char=""/>
            </a:pPr>
            <a:r>
              <a:rPr lang="hu-HU" sz="2100" dirty="0">
                <a:solidFill>
                  <a:schemeClr val="tx2"/>
                </a:solidFill>
              </a:rPr>
              <a:t>ING színes táblaképek (Lakás és Lakóház táblaképeken összesíti és támogatja a mezők kitöltési lehetőségeire vonatkozó kötelező/opcionális adatok, kód-karaktertípusok, és alkalmazandó kódlisták nevét)</a:t>
            </a:r>
          </a:p>
          <a:p>
            <a:pPr marL="685775" lvl="1" indent="-342900">
              <a:buFont typeface="Symbol" panose="05050102010706020507" pitchFamily="18" charset="2"/>
              <a:buChar char=""/>
            </a:pPr>
            <a:r>
              <a:rPr lang="hu-HU" sz="2100" dirty="0">
                <a:solidFill>
                  <a:schemeClr val="tx2"/>
                </a:solidFill>
              </a:rPr>
              <a:t>Kódlista [Adatcsoportokra bontva (I-VII. csoport)] tartalmazza az alkalmazandó kódértékeket, valamint az általános kódtárakat is.</a:t>
            </a:r>
          </a:p>
          <a:p>
            <a:pPr marL="342900" indent="-342900" algn="l">
              <a:buFont typeface="Wingdings" panose="05000000000000000000" pitchFamily="2" charset="2"/>
              <a:buChar char="Ø"/>
            </a:pPr>
            <a:endParaRPr lang="hu-HU" dirty="0"/>
          </a:p>
          <a:p>
            <a:pPr marL="342900" indent="-342900" algn="just">
              <a:buFont typeface="Wingdings" panose="05000000000000000000" pitchFamily="2" charset="2"/>
              <a:buChar char="Ø"/>
            </a:pPr>
            <a:endParaRPr lang="hu-HU" i="1" dirty="0"/>
          </a:p>
        </p:txBody>
      </p:sp>
      <p:sp>
        <p:nvSpPr>
          <p:cNvPr id="3" name="Cím 2">
            <a:extLst>
              <a:ext uri="{FF2B5EF4-FFF2-40B4-BE49-F238E27FC236}">
                <a16:creationId xmlns:a16="http://schemas.microsoft.com/office/drawing/2014/main" id="{78CB4A01-C60F-441A-9390-2FD06CCC7D72}"/>
              </a:ext>
            </a:extLst>
          </p:cNvPr>
          <p:cNvSpPr>
            <a:spLocks noGrp="1"/>
          </p:cNvSpPr>
          <p:nvPr>
            <p:ph type="title"/>
          </p:nvPr>
        </p:nvSpPr>
        <p:spPr/>
        <p:txBody>
          <a:bodyPr>
            <a:normAutofit/>
          </a:bodyPr>
          <a:lstStyle/>
          <a:p>
            <a:r>
              <a:rPr lang="hu-HU" sz="2300" dirty="0" err="1"/>
              <a:t>INGATLANTRANZakciós</a:t>
            </a:r>
            <a:r>
              <a:rPr lang="hu-HU" sz="2300" dirty="0"/>
              <a:t> jelentés (ING)</a:t>
            </a:r>
          </a:p>
        </p:txBody>
      </p:sp>
      <p:sp>
        <p:nvSpPr>
          <p:cNvPr id="4" name="Szöveg helye 3">
            <a:extLst>
              <a:ext uri="{FF2B5EF4-FFF2-40B4-BE49-F238E27FC236}">
                <a16:creationId xmlns:a16="http://schemas.microsoft.com/office/drawing/2014/main" id="{0DAEA5CC-D786-4FF8-BB16-193BAD8BF9F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16161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1C3F7E71-6C8D-4C02-B0D9-6B457B807FB5}"/>
              </a:ext>
            </a:extLst>
          </p:cNvPr>
          <p:cNvSpPr>
            <a:spLocks noGrp="1"/>
          </p:cNvSpPr>
          <p:nvPr>
            <p:ph sz="quarter" idx="10"/>
          </p:nvPr>
        </p:nvSpPr>
        <p:spPr>
          <a:xfrm>
            <a:off x="478176" y="922448"/>
            <a:ext cx="8059483" cy="5625103"/>
          </a:xfrm>
        </p:spPr>
        <p:txBody>
          <a:bodyPr>
            <a:normAutofit/>
          </a:bodyPr>
          <a:lstStyle/>
          <a:p>
            <a:r>
              <a:rPr lang="hu-HU" sz="2400" b="1" u="sng" dirty="0"/>
              <a:t>ING tartalma</a:t>
            </a:r>
          </a:p>
          <a:p>
            <a:endParaRPr lang="hu-HU" sz="2400" b="1" u="sng" dirty="0"/>
          </a:p>
          <a:p>
            <a:pPr marL="742950" lvl="1" indent="-285750" algn="just">
              <a:lnSpc>
                <a:spcPct val="115000"/>
              </a:lnSpc>
              <a:spcBef>
                <a:spcPts val="1050"/>
              </a:spcBef>
              <a:spcAft>
                <a:spcPts val="375"/>
              </a:spcAft>
              <a:buFont typeface="Wingdings" panose="05000000000000000000" pitchFamily="2" charset="2"/>
              <a:buChar char="Ø"/>
            </a:pPr>
            <a:r>
              <a:rPr lang="hu-HU" sz="1800" b="0" dirty="0">
                <a:solidFill>
                  <a:srgbClr val="0C2148"/>
                </a:solidFill>
                <a:effectLst/>
                <a:latin typeface="Calibri" panose="020F0502020204030204" pitchFamily="34" charset="0"/>
                <a:cs typeface="Calibri" panose="020F0502020204030204" pitchFamily="34" charset="0"/>
              </a:rPr>
              <a:t>A felügyeleti jelentésben azokra – a pénzügyi szervezet által ténylegesen, a tárgyidőszakban megkötött </a:t>
            </a:r>
            <a:r>
              <a:rPr lang="hu-HU" sz="1800" b="1" u="sng" dirty="0">
                <a:solidFill>
                  <a:srgbClr val="0C2148"/>
                </a:solidFill>
                <a:effectLst/>
                <a:latin typeface="Calibri" panose="020F0502020204030204" pitchFamily="34" charset="0"/>
                <a:cs typeface="Calibri" panose="020F0502020204030204" pitchFamily="34" charset="0"/>
              </a:rPr>
              <a:t>hitel-és lízingszerződéssel </a:t>
            </a:r>
            <a:r>
              <a:rPr lang="hu-HU" sz="1800" b="0" dirty="0">
                <a:solidFill>
                  <a:srgbClr val="0C2148"/>
                </a:solidFill>
                <a:effectLst/>
                <a:latin typeface="Calibri" panose="020F0502020204030204" pitchFamily="34" charset="0"/>
                <a:cs typeface="Calibri" panose="020F0502020204030204" pitchFamily="34" charset="0"/>
              </a:rPr>
              <a:t>finanszírozott – a Magyarország területén lévő, az adásvétel tárgyát képező, a finanszírozás során a </a:t>
            </a:r>
            <a:r>
              <a:rPr lang="hu-HU" sz="1800" b="1" u="sng" dirty="0">
                <a:solidFill>
                  <a:srgbClr val="0C2148"/>
                </a:solidFill>
                <a:effectLst/>
                <a:latin typeface="Calibri" panose="020F0502020204030204" pitchFamily="34" charset="0"/>
                <a:ea typeface="Times New Roman" panose="02020603050405020304" pitchFamily="18" charset="0"/>
                <a:cs typeface="Calibri" panose="020F0502020204030204" pitchFamily="34" charset="0"/>
              </a:rPr>
              <a:t>hitel-és lízingcélt szolgáló és egyúttal fedezetbe vont </a:t>
            </a:r>
            <a:r>
              <a:rPr lang="hu-HU" sz="1800" b="1" u="sng" dirty="0">
                <a:solidFill>
                  <a:srgbClr val="0C2148"/>
                </a:solidFill>
                <a:effectLst/>
                <a:latin typeface="Calibri" panose="020F0502020204030204" pitchFamily="34" charset="0"/>
                <a:cs typeface="Calibri" panose="020F0502020204030204" pitchFamily="34" charset="0"/>
              </a:rPr>
              <a:t>lakóingatlan-fedezetre</a:t>
            </a:r>
            <a:r>
              <a:rPr lang="hu-HU" sz="1800" b="0" u="sng" dirty="0">
                <a:solidFill>
                  <a:srgbClr val="0C2148"/>
                </a:solidFill>
                <a:effectLst/>
                <a:latin typeface="Calibri" panose="020F0502020204030204" pitchFamily="34" charset="0"/>
                <a:cs typeface="Calibri" panose="020F0502020204030204" pitchFamily="34" charset="0"/>
              </a:rPr>
              <a:t> </a:t>
            </a:r>
            <a:r>
              <a:rPr lang="hu-HU" sz="1800" b="0" dirty="0">
                <a:solidFill>
                  <a:srgbClr val="0C2148"/>
                </a:solidFill>
                <a:effectLst/>
                <a:latin typeface="Calibri" panose="020F0502020204030204" pitchFamily="34" charset="0"/>
                <a:cs typeface="Calibri" panose="020F0502020204030204" pitchFamily="34" charset="0"/>
              </a:rPr>
              <a:t>(a továbbiakban: Ingatlan) vonatkozóan kell adatot szolgáltatni, amelyet a pénzügyi szervezet a finanszírozáshoz </a:t>
            </a:r>
            <a:r>
              <a:rPr lang="hu-HU" sz="1800" b="1" u="sng" dirty="0">
                <a:solidFill>
                  <a:srgbClr val="0C2148"/>
                </a:solidFill>
                <a:effectLst/>
                <a:latin typeface="Calibri" panose="020F0502020204030204" pitchFamily="34" charset="0"/>
                <a:cs typeface="Calibri" panose="020F0502020204030204" pitchFamily="34" charset="0"/>
              </a:rPr>
              <a:t>kapcsolódó</a:t>
            </a:r>
            <a:r>
              <a:rPr lang="hu-HU" sz="1800" b="0" dirty="0">
                <a:solidFill>
                  <a:srgbClr val="0C2148"/>
                </a:solidFill>
                <a:effectLst/>
                <a:latin typeface="Calibri" panose="020F0502020204030204" pitchFamily="34" charset="0"/>
                <a:cs typeface="Calibri" panose="020F0502020204030204" pitchFamily="34" charset="0"/>
              </a:rPr>
              <a:t> </a:t>
            </a:r>
            <a:r>
              <a:rPr lang="hu-HU" sz="1800" b="1" u="sng" dirty="0">
                <a:solidFill>
                  <a:srgbClr val="0C2148"/>
                </a:solidFill>
                <a:effectLst/>
                <a:latin typeface="Calibri" panose="020F0502020204030204" pitchFamily="34" charset="0"/>
                <a:cs typeface="Calibri" panose="020F0502020204030204" pitchFamily="34" charset="0"/>
              </a:rPr>
              <a:t>értékbecslésekből megismert.</a:t>
            </a:r>
          </a:p>
          <a:p>
            <a:pPr algn="l"/>
            <a:endParaRPr lang="hu-HU" dirty="0"/>
          </a:p>
          <a:p>
            <a:pPr marL="342900" indent="-342900" algn="just">
              <a:buFont typeface="Wingdings" panose="05000000000000000000" pitchFamily="2" charset="2"/>
              <a:buChar char="Ø"/>
            </a:pPr>
            <a:endParaRPr lang="hu-HU" i="1" dirty="0"/>
          </a:p>
        </p:txBody>
      </p:sp>
      <p:sp>
        <p:nvSpPr>
          <p:cNvPr id="3" name="Cím 2">
            <a:extLst>
              <a:ext uri="{FF2B5EF4-FFF2-40B4-BE49-F238E27FC236}">
                <a16:creationId xmlns:a16="http://schemas.microsoft.com/office/drawing/2014/main" id="{78CB4A01-C60F-441A-9390-2FD06CCC7D72}"/>
              </a:ext>
            </a:extLst>
          </p:cNvPr>
          <p:cNvSpPr>
            <a:spLocks noGrp="1"/>
          </p:cNvSpPr>
          <p:nvPr>
            <p:ph type="title"/>
          </p:nvPr>
        </p:nvSpPr>
        <p:spPr/>
        <p:txBody>
          <a:bodyPr>
            <a:normAutofit/>
          </a:bodyPr>
          <a:lstStyle/>
          <a:p>
            <a:r>
              <a:rPr lang="hu-HU" sz="2300" dirty="0" err="1"/>
              <a:t>INGATLANTRANZakciós</a:t>
            </a:r>
            <a:r>
              <a:rPr lang="hu-HU" sz="2300" dirty="0"/>
              <a:t> jelentés (ING)</a:t>
            </a:r>
          </a:p>
        </p:txBody>
      </p:sp>
      <p:sp>
        <p:nvSpPr>
          <p:cNvPr id="4" name="Szöveg helye 3">
            <a:extLst>
              <a:ext uri="{FF2B5EF4-FFF2-40B4-BE49-F238E27FC236}">
                <a16:creationId xmlns:a16="http://schemas.microsoft.com/office/drawing/2014/main" id="{0DAEA5CC-D786-4FF8-BB16-193BAD8BF9F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06364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a:xfrm>
            <a:off x="478174" y="1141054"/>
            <a:ext cx="8351033" cy="5175589"/>
          </a:xfrm>
        </p:spPr>
        <p:txBody>
          <a:bodyPr>
            <a:normAutofit/>
          </a:bodyPr>
          <a:lstStyle/>
          <a:p>
            <a:pPr marL="266700" indent="-266700" algn="l"/>
            <a:r>
              <a:rPr lang="hu-HU" b="1" dirty="0"/>
              <a:t>V. A felügyeleti feladatokhoz kapcsolódó adatszolgáltatások 2021. évre tervezett változásai (tőkepiaci MNB rendelet)</a:t>
            </a:r>
          </a:p>
          <a:p>
            <a:pPr marL="266700" indent="-266700" algn="l">
              <a:spcBef>
                <a:spcPts val="600"/>
              </a:spcBef>
              <a:spcAft>
                <a:spcPts val="1200"/>
              </a:spcAft>
            </a:pPr>
            <a:r>
              <a:rPr lang="hu-HU" dirty="0"/>
              <a:t>     Előadó: Dr. Németh Pál </a:t>
            </a:r>
          </a:p>
          <a:p>
            <a:pPr algn="l">
              <a:spcAft>
                <a:spcPts val="600"/>
              </a:spcAft>
            </a:pPr>
            <a:endParaRPr lang="hu-HU" b="1" dirty="0"/>
          </a:p>
          <a:p>
            <a:pPr algn="l">
              <a:spcAft>
                <a:spcPts val="600"/>
              </a:spcAft>
            </a:pPr>
            <a:r>
              <a:rPr lang="hu-HU" b="1" dirty="0"/>
              <a:t>VI. Az alapvető feladatokhoz kapcsolódó adatszolgáltatások 2021. évre tervezett változásai</a:t>
            </a:r>
            <a:endParaRPr lang="hu-HU" dirty="0"/>
          </a:p>
          <a:p>
            <a:pPr algn="l"/>
            <a:r>
              <a:rPr lang="hu-HU" dirty="0"/>
              <a:t>1.  A D10 negyedéves adatszolgáltatás átalakítása</a:t>
            </a:r>
          </a:p>
          <a:p>
            <a:pPr algn="l"/>
            <a:r>
              <a:rPr lang="hu-HU" dirty="0"/>
              <a:t>     Előadó: Fáykiss Péter</a:t>
            </a:r>
          </a:p>
          <a:p>
            <a:pPr algn="l"/>
            <a:r>
              <a:rPr lang="hu-HU" dirty="0"/>
              <a:t>2.  Pénzforgalmi adatszolgáltatások változásai</a:t>
            </a:r>
          </a:p>
          <a:p>
            <a:pPr algn="l"/>
            <a:r>
              <a:rPr lang="hu-HU" dirty="0"/>
              <a:t>     Előadó: Cseh Árpád</a:t>
            </a:r>
          </a:p>
          <a:p>
            <a:pPr algn="l"/>
            <a:r>
              <a:rPr lang="hu-HU" dirty="0"/>
              <a:t>3.  Egyéb változások (E24, E64, E65, P23, R38, P11-P15 beépítés, Z szektor)</a:t>
            </a:r>
          </a:p>
          <a:p>
            <a:pPr algn="l"/>
            <a:r>
              <a:rPr lang="hu-HU" dirty="0"/>
              <a:t>     Előadó: Gulyás Márta</a:t>
            </a:r>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a:xfrm>
            <a:off x="478174" y="410746"/>
            <a:ext cx="7610642" cy="612000"/>
          </a:xfrm>
        </p:spPr>
        <p:txBody>
          <a:bodyPr/>
          <a:lstStyle/>
          <a:p>
            <a:r>
              <a:rPr lang="hu-HU" dirty="0"/>
              <a:t>Tartalom </a:t>
            </a:r>
            <a:r>
              <a:rPr lang="hu-HU" sz="2000" dirty="0"/>
              <a:t>(folytatás)</a:t>
            </a:r>
          </a:p>
        </p:txBody>
      </p:sp>
      <p:sp>
        <p:nvSpPr>
          <p:cNvPr id="4" name="Szöveg helye 3">
            <a:extLst>
              <a:ext uri="{FF2B5EF4-FFF2-40B4-BE49-F238E27FC236}">
                <a16:creationId xmlns:a16="http://schemas.microsoft.com/office/drawing/2014/main" id="{50BC061A-0C4E-427D-9B75-1E724D1DE797}"/>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928627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1C3F7E71-6C8D-4C02-B0D9-6B457B807FB5}"/>
              </a:ext>
            </a:extLst>
          </p:cNvPr>
          <p:cNvSpPr>
            <a:spLocks noGrp="1"/>
          </p:cNvSpPr>
          <p:nvPr>
            <p:ph sz="quarter" idx="10"/>
          </p:nvPr>
        </p:nvSpPr>
        <p:spPr>
          <a:xfrm>
            <a:off x="478176" y="922448"/>
            <a:ext cx="8059483" cy="5625103"/>
          </a:xfrm>
        </p:spPr>
        <p:txBody>
          <a:bodyPr>
            <a:normAutofit/>
          </a:bodyPr>
          <a:lstStyle/>
          <a:p>
            <a:r>
              <a:rPr lang="hu-HU" sz="2400" b="1" u="sng" dirty="0"/>
              <a:t>ING táblák</a:t>
            </a:r>
          </a:p>
          <a:p>
            <a:r>
              <a:rPr lang="hu-HU" sz="2400" b="1" u="sng" dirty="0"/>
              <a:t>Lakás – Lakóház tábla</a:t>
            </a:r>
          </a:p>
          <a:p>
            <a:endParaRPr lang="hu-HU" sz="2400" b="1" u="sng" dirty="0"/>
          </a:p>
          <a:p>
            <a:pPr marL="742950" lvl="1" indent="-285750" algn="just">
              <a:lnSpc>
                <a:spcPct val="115000"/>
              </a:lnSpc>
              <a:spcBef>
                <a:spcPts val="1050"/>
              </a:spcBef>
              <a:spcAft>
                <a:spcPts val="375"/>
              </a:spcAft>
              <a:buFont typeface="Wingdings" panose="05000000000000000000" pitchFamily="2" charset="2"/>
              <a:buChar char="Ø"/>
            </a:pPr>
            <a:r>
              <a:rPr lang="hu-HU" sz="1800" b="0" dirty="0">
                <a:solidFill>
                  <a:srgbClr val="0C2148"/>
                </a:solidFill>
                <a:effectLst/>
                <a:latin typeface="Arial" panose="020B0604020202020204" pitchFamily="34" charset="0"/>
                <a:cs typeface="Times New Roman" panose="02020603050405020304" pitchFamily="18" charset="0"/>
              </a:rPr>
              <a:t>Az ING-ben az a1) mező választásával LAKÁS vagy LAKÓHÁZ ingatlan altípusok kódértékének megfeleltetve kerülhetnek kitöltésre az  ingatlanokra továbbiakban jellemző információk/tulajdonságok, melyhez segítséget nyújtanak a módszertani segédletek; a Színes táblaképek és a kódlista.</a:t>
            </a:r>
          </a:p>
          <a:p>
            <a:pPr marL="742950" lvl="1" indent="-285750" algn="just">
              <a:lnSpc>
                <a:spcPct val="115000"/>
              </a:lnSpc>
              <a:spcBef>
                <a:spcPts val="1050"/>
              </a:spcBef>
              <a:spcAft>
                <a:spcPts val="375"/>
              </a:spcAft>
              <a:buFont typeface="Wingdings" panose="05000000000000000000" pitchFamily="2" charset="2"/>
              <a:buChar char="Ø"/>
            </a:pPr>
            <a:r>
              <a:rPr lang="hu-HU" dirty="0">
                <a:solidFill>
                  <a:srgbClr val="0C2148"/>
                </a:solidFill>
                <a:latin typeface="Arial" panose="020B0604020202020204" pitchFamily="34" charset="0"/>
                <a:cs typeface="Times New Roman" panose="02020603050405020304" pitchFamily="18" charset="0"/>
              </a:rPr>
              <a:t>Az ingatlanokra jellemző adatok és tulajdonságok hét csoportban kerültek megbontásra, az alábbiak szerint:</a:t>
            </a:r>
            <a:endParaRPr lang="hu-HU" sz="1800" b="1" u="sng" dirty="0">
              <a:solidFill>
                <a:srgbClr val="0C2148"/>
              </a:solidFill>
              <a:effectLst/>
              <a:latin typeface="Arial" panose="020B0604020202020204" pitchFamily="34" charset="0"/>
              <a:cs typeface="Times New Roman" panose="02020603050405020304" pitchFamily="18" charset="0"/>
            </a:endParaRPr>
          </a:p>
          <a:p>
            <a:pPr algn="l"/>
            <a:endParaRPr lang="hu-HU" dirty="0"/>
          </a:p>
          <a:p>
            <a:pPr marL="342900" indent="-342900" algn="just">
              <a:buFont typeface="Wingdings" panose="05000000000000000000" pitchFamily="2" charset="2"/>
              <a:buChar char="Ø"/>
            </a:pPr>
            <a:endParaRPr lang="hu-HU" i="1" dirty="0"/>
          </a:p>
        </p:txBody>
      </p:sp>
      <p:sp>
        <p:nvSpPr>
          <p:cNvPr id="3" name="Cím 2">
            <a:extLst>
              <a:ext uri="{FF2B5EF4-FFF2-40B4-BE49-F238E27FC236}">
                <a16:creationId xmlns:a16="http://schemas.microsoft.com/office/drawing/2014/main" id="{78CB4A01-C60F-441A-9390-2FD06CCC7D72}"/>
              </a:ext>
            </a:extLst>
          </p:cNvPr>
          <p:cNvSpPr>
            <a:spLocks noGrp="1"/>
          </p:cNvSpPr>
          <p:nvPr>
            <p:ph type="title"/>
          </p:nvPr>
        </p:nvSpPr>
        <p:spPr/>
        <p:txBody>
          <a:bodyPr>
            <a:normAutofit/>
          </a:bodyPr>
          <a:lstStyle/>
          <a:p>
            <a:r>
              <a:rPr lang="hu-HU" sz="2300" dirty="0" err="1"/>
              <a:t>INGATLANTRANZakciós</a:t>
            </a:r>
            <a:r>
              <a:rPr lang="hu-HU" sz="2300" dirty="0"/>
              <a:t> jelentés (ING)</a:t>
            </a:r>
          </a:p>
        </p:txBody>
      </p:sp>
      <p:sp>
        <p:nvSpPr>
          <p:cNvPr id="4" name="Szöveg helye 3">
            <a:extLst>
              <a:ext uri="{FF2B5EF4-FFF2-40B4-BE49-F238E27FC236}">
                <a16:creationId xmlns:a16="http://schemas.microsoft.com/office/drawing/2014/main" id="{0DAEA5CC-D786-4FF8-BB16-193BAD8BF9F4}"/>
              </a:ext>
            </a:extLst>
          </p:cNvPr>
          <p:cNvSpPr>
            <a:spLocks noGrp="1"/>
          </p:cNvSpPr>
          <p:nvPr>
            <p:ph type="body" sz="quarter" idx="17"/>
          </p:nvPr>
        </p:nvSpPr>
        <p:spPr/>
        <p:txBody>
          <a:bodyPr/>
          <a:lstStyle/>
          <a:p>
            <a:endParaRPr lang="hu-HU"/>
          </a:p>
        </p:txBody>
      </p:sp>
      <p:pic>
        <p:nvPicPr>
          <p:cNvPr id="5" name="Kép 4">
            <a:extLst>
              <a:ext uri="{FF2B5EF4-FFF2-40B4-BE49-F238E27FC236}">
                <a16:creationId xmlns:a16="http://schemas.microsoft.com/office/drawing/2014/main" id="{5AAFB868-2179-4B0B-8CF0-AB54F6012935}"/>
              </a:ext>
            </a:extLst>
          </p:cNvPr>
          <p:cNvPicPr>
            <a:picLocks noChangeAspect="1"/>
          </p:cNvPicPr>
          <p:nvPr/>
        </p:nvPicPr>
        <p:blipFill>
          <a:blip r:embed="rId2"/>
          <a:stretch>
            <a:fillRect/>
          </a:stretch>
        </p:blipFill>
        <p:spPr>
          <a:xfrm>
            <a:off x="623887" y="5269289"/>
            <a:ext cx="7896225" cy="990600"/>
          </a:xfrm>
          <a:prstGeom prst="rect">
            <a:avLst/>
          </a:prstGeom>
        </p:spPr>
      </p:pic>
    </p:spTree>
    <p:extLst>
      <p:ext uri="{BB962C8B-B14F-4D97-AF65-F5344CB8AC3E}">
        <p14:creationId xmlns:p14="http://schemas.microsoft.com/office/powerpoint/2010/main" val="547308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1C3F7E71-6C8D-4C02-B0D9-6B457B807FB5}"/>
              </a:ext>
            </a:extLst>
          </p:cNvPr>
          <p:cNvSpPr>
            <a:spLocks noGrp="1"/>
          </p:cNvSpPr>
          <p:nvPr>
            <p:ph sz="quarter" idx="10"/>
          </p:nvPr>
        </p:nvSpPr>
        <p:spPr>
          <a:xfrm>
            <a:off x="478176" y="922448"/>
            <a:ext cx="8059483" cy="5625103"/>
          </a:xfrm>
        </p:spPr>
        <p:txBody>
          <a:bodyPr>
            <a:normAutofit lnSpcReduction="10000"/>
          </a:bodyPr>
          <a:lstStyle/>
          <a:p>
            <a:endParaRPr lang="hu-HU" sz="1100" b="1" u="sng" dirty="0"/>
          </a:p>
          <a:p>
            <a:pPr>
              <a:spcAft>
                <a:spcPts val="600"/>
              </a:spcAft>
            </a:pPr>
            <a:r>
              <a:rPr lang="hu-HU" sz="1600" b="1" u="sng" dirty="0">
                <a:latin typeface="Calibri" panose="020F0502020204030204" pitchFamily="34" charset="0"/>
                <a:cs typeface="Calibri" panose="020F0502020204030204" pitchFamily="34" charset="0"/>
              </a:rPr>
              <a:t>Adatszolgáltatóktól véleményezést követően visszaérkezett észrevételek alapján módosításra kerültek.</a:t>
            </a:r>
          </a:p>
          <a:p>
            <a:endParaRPr lang="hu-HU" sz="1100" b="1" u="sng" dirty="0">
              <a:latin typeface="Calibri" panose="020F0502020204030204" pitchFamily="34" charset="0"/>
              <a:cs typeface="Calibri" panose="020F0502020204030204" pitchFamily="34" charset="0"/>
            </a:endParaRPr>
          </a:p>
          <a:p>
            <a:pPr marL="742950" lvl="1" indent="-285750" algn="just">
              <a:lnSpc>
                <a:spcPct val="115000"/>
              </a:lnSpc>
              <a:spcBef>
                <a:spcPts val="1050"/>
              </a:spcBef>
              <a:spcAft>
                <a:spcPts val="375"/>
              </a:spcAft>
              <a:buFont typeface="Wingdings" panose="05000000000000000000" pitchFamily="2" charset="2"/>
              <a:buChar char="Ø"/>
            </a:pPr>
            <a:r>
              <a:rPr lang="hu-HU" sz="1400" dirty="0">
                <a:solidFill>
                  <a:srgbClr val="0C2148"/>
                </a:solidFill>
                <a:latin typeface="Calibri" panose="020F0502020204030204" pitchFamily="34" charset="0"/>
                <a:cs typeface="Calibri" panose="020F0502020204030204" pitchFamily="34" charset="0"/>
              </a:rPr>
              <a:t>Hitel- és lízingszerződéssel finanszírozott lakóingatlanok </a:t>
            </a:r>
          </a:p>
          <a:p>
            <a:pPr marL="742950" lvl="1" indent="-285750" algn="just">
              <a:lnSpc>
                <a:spcPct val="115000"/>
              </a:lnSpc>
              <a:spcBef>
                <a:spcPts val="1050"/>
              </a:spcBef>
              <a:spcAft>
                <a:spcPts val="375"/>
              </a:spcAft>
              <a:buFont typeface="Wingdings" panose="05000000000000000000" pitchFamily="2" charset="2"/>
              <a:buChar char="Ø"/>
            </a:pPr>
            <a:r>
              <a:rPr lang="hu-HU" sz="1400" dirty="0">
                <a:solidFill>
                  <a:srgbClr val="0C2148"/>
                </a:solidFill>
                <a:effectLst/>
                <a:latin typeface="Calibri" panose="020F0502020204030204" pitchFamily="34" charset="0"/>
                <a:cs typeface="Calibri" panose="020F0502020204030204" pitchFamily="34" charset="0"/>
              </a:rPr>
              <a:t>Lakóingatlan fogalma definiálásra került </a:t>
            </a:r>
            <a:r>
              <a:rPr lang="hu-HU" sz="1400" dirty="0">
                <a:solidFill>
                  <a:srgbClr val="0C2148"/>
                </a:solidFill>
                <a:latin typeface="Calibri" panose="020F0502020204030204" pitchFamily="34" charset="0"/>
                <a:cs typeface="Calibri" panose="020F0502020204030204" pitchFamily="34" charset="0"/>
              </a:rPr>
              <a:t>a pénzpiaci MNB rendelet 1. számú mellékletében a 1994. évi LIII. törvény 147. §-a (4) bekezdésének a) pontja alapján</a:t>
            </a:r>
          </a:p>
          <a:p>
            <a:pPr marL="742950" lvl="1" indent="-285750" algn="just">
              <a:lnSpc>
                <a:spcPct val="115000"/>
              </a:lnSpc>
              <a:spcBef>
                <a:spcPts val="1050"/>
              </a:spcBef>
              <a:spcAft>
                <a:spcPts val="375"/>
              </a:spcAft>
              <a:buFont typeface="Wingdings" panose="05000000000000000000" pitchFamily="2" charset="2"/>
              <a:buChar char="Ø"/>
            </a:pPr>
            <a:r>
              <a:rPr lang="hu-HU" sz="1400" dirty="0">
                <a:solidFill>
                  <a:srgbClr val="0C2148"/>
                </a:solidFill>
                <a:latin typeface="Calibri" panose="020F0502020204030204" pitchFamily="34" charset="0"/>
                <a:cs typeface="Calibri" panose="020F0502020204030204" pitchFamily="34" charset="0"/>
              </a:rPr>
              <a:t>Mezőkitöltési lehetőségek - Kódárakat érintő kérések egyértelműsítése és módosítása:</a:t>
            </a:r>
          </a:p>
          <a:p>
            <a:pPr marL="1085824" lvl="2" indent="-285750" algn="just">
              <a:lnSpc>
                <a:spcPct val="115000"/>
              </a:lnSpc>
              <a:spcBef>
                <a:spcPts val="1050"/>
              </a:spcBef>
              <a:spcAft>
                <a:spcPts val="375"/>
              </a:spcAft>
              <a:buFontTx/>
              <a:buChar char="-"/>
            </a:pPr>
            <a:r>
              <a:rPr lang="hu-HU" sz="1400" dirty="0">
                <a:solidFill>
                  <a:srgbClr val="0C2148"/>
                </a:solidFill>
                <a:latin typeface="Calibri" panose="020F0502020204030204" pitchFamily="34" charset="0"/>
                <a:cs typeface="Calibri" panose="020F0502020204030204" pitchFamily="34" charset="0"/>
              </a:rPr>
              <a:t>Nyílászárók, gépészet, műszaki tartalom, általános állapot kódlistájának egyértelműen megjelölt cella kitöltési előírásai.</a:t>
            </a:r>
          </a:p>
          <a:p>
            <a:pPr marL="1085824" lvl="2" indent="-285750" algn="just">
              <a:lnSpc>
                <a:spcPct val="115000"/>
              </a:lnSpc>
              <a:spcBef>
                <a:spcPts val="1050"/>
              </a:spcBef>
              <a:spcAft>
                <a:spcPts val="375"/>
              </a:spcAft>
              <a:buFontTx/>
              <a:buChar char="-"/>
            </a:pPr>
            <a:r>
              <a:rPr lang="hu-HU" sz="1400" dirty="0">
                <a:solidFill>
                  <a:srgbClr val="0C2148"/>
                </a:solidFill>
                <a:latin typeface="Calibri" panose="020F0502020204030204" pitchFamily="34" charset="0"/>
                <a:cs typeface="Calibri" panose="020F0502020204030204" pitchFamily="34" charset="0"/>
              </a:rPr>
              <a:t>Fennmaradó terhek esetében, a tulajdoni lapon szereplő több releváns  információ is megjeleníthető a teherre alkalmazott kódértékek felsorolásszerű megjelölésével szabad szöveges mező kitöltési móddal.</a:t>
            </a:r>
          </a:p>
          <a:p>
            <a:pPr marL="1085824" lvl="2" indent="-285750" algn="just">
              <a:lnSpc>
                <a:spcPct val="115000"/>
              </a:lnSpc>
              <a:spcBef>
                <a:spcPts val="1050"/>
              </a:spcBef>
              <a:spcAft>
                <a:spcPts val="375"/>
              </a:spcAft>
              <a:buFontTx/>
              <a:buChar char="-"/>
            </a:pPr>
            <a:r>
              <a:rPr lang="hu-HU" sz="1400" dirty="0">
                <a:solidFill>
                  <a:srgbClr val="0C2148"/>
                </a:solidFill>
                <a:latin typeface="Calibri" panose="020F0502020204030204" pitchFamily="34" charset="0"/>
                <a:cs typeface="Calibri" panose="020F0502020204030204" pitchFamily="34" charset="0"/>
              </a:rPr>
              <a:t>Falak, födém, tető, külső nyílászárók, gépészet esetében VEGYES kódértékek kerültek kialakításra, hogy a több azonos súlyú jellemző alkalmazhatóságára legyen megfelelő  alternatíva.</a:t>
            </a:r>
          </a:p>
          <a:p>
            <a:pPr marL="1085824" lvl="2" indent="-285750" algn="just">
              <a:lnSpc>
                <a:spcPct val="115000"/>
              </a:lnSpc>
              <a:spcBef>
                <a:spcPts val="1050"/>
              </a:spcBef>
              <a:spcAft>
                <a:spcPts val="375"/>
              </a:spcAft>
              <a:buFontTx/>
              <a:buChar char="-"/>
            </a:pPr>
            <a:r>
              <a:rPr lang="hu-HU" sz="1400" dirty="0">
                <a:solidFill>
                  <a:srgbClr val="0C2148"/>
                </a:solidFill>
                <a:latin typeface="Calibri" panose="020F0502020204030204" pitchFamily="34" charset="0"/>
                <a:cs typeface="Calibri" panose="020F0502020204030204" pitchFamily="34" charset="0"/>
              </a:rPr>
              <a:t>Ingatlan alaptípus alternatívák kizárólag Lakóingatlan vonatkozásában töltendők (</a:t>
            </a:r>
            <a:r>
              <a:rPr lang="hu-HU" sz="1400" dirty="0" err="1">
                <a:solidFill>
                  <a:srgbClr val="0C2148"/>
                </a:solidFill>
                <a:latin typeface="Calibri" panose="020F0502020204030204" pitchFamily="34" charset="0"/>
                <a:cs typeface="Calibri" panose="020F0502020204030204" pitchFamily="34" charset="0"/>
              </a:rPr>
              <a:t>Lakás_LAK</a:t>
            </a:r>
            <a:r>
              <a:rPr lang="hu-HU" sz="1400" dirty="0">
                <a:solidFill>
                  <a:srgbClr val="0C2148"/>
                </a:solidFill>
                <a:latin typeface="Calibri" panose="020F0502020204030204" pitchFamily="34" charset="0"/>
                <a:cs typeface="Calibri" panose="020F0502020204030204" pitchFamily="34" charset="0"/>
              </a:rPr>
              <a:t> és </a:t>
            </a:r>
            <a:r>
              <a:rPr lang="hu-HU" sz="1400" dirty="0" err="1">
                <a:solidFill>
                  <a:srgbClr val="0C2148"/>
                </a:solidFill>
                <a:latin typeface="Calibri" panose="020F0502020204030204" pitchFamily="34" charset="0"/>
                <a:cs typeface="Calibri" panose="020F0502020204030204" pitchFamily="34" charset="0"/>
              </a:rPr>
              <a:t>Lakóház_LAKOHAZ</a:t>
            </a:r>
            <a:r>
              <a:rPr lang="hu-HU" sz="1400" dirty="0">
                <a:solidFill>
                  <a:srgbClr val="0C2148"/>
                </a:solidFill>
                <a:latin typeface="Calibri" panose="020F0502020204030204" pitchFamily="34" charset="0"/>
                <a:cs typeface="Calibri" panose="020F0502020204030204" pitchFamily="34" charset="0"/>
              </a:rPr>
              <a:t>)</a:t>
            </a:r>
            <a:endParaRPr lang="hu-HU" sz="700" dirty="0">
              <a:solidFill>
                <a:srgbClr val="0C2148"/>
              </a:solidFill>
              <a:latin typeface="Arial" panose="020B0604020202020204" pitchFamily="34" charset="0"/>
              <a:cs typeface="Times New Roman" panose="02020603050405020304" pitchFamily="18" charset="0"/>
            </a:endParaRPr>
          </a:p>
        </p:txBody>
      </p:sp>
      <p:sp>
        <p:nvSpPr>
          <p:cNvPr id="3" name="Cím 2">
            <a:extLst>
              <a:ext uri="{FF2B5EF4-FFF2-40B4-BE49-F238E27FC236}">
                <a16:creationId xmlns:a16="http://schemas.microsoft.com/office/drawing/2014/main" id="{78CB4A01-C60F-441A-9390-2FD06CCC7D72}"/>
              </a:ext>
            </a:extLst>
          </p:cNvPr>
          <p:cNvSpPr>
            <a:spLocks noGrp="1"/>
          </p:cNvSpPr>
          <p:nvPr>
            <p:ph type="title"/>
          </p:nvPr>
        </p:nvSpPr>
        <p:spPr/>
        <p:txBody>
          <a:bodyPr>
            <a:normAutofit/>
          </a:bodyPr>
          <a:lstStyle/>
          <a:p>
            <a:r>
              <a:rPr lang="hu-HU" sz="2300" dirty="0" err="1"/>
              <a:t>INGATLANTRANZakciós</a:t>
            </a:r>
            <a:r>
              <a:rPr lang="hu-HU" sz="2300" dirty="0"/>
              <a:t> jelentés (ING)</a:t>
            </a:r>
          </a:p>
        </p:txBody>
      </p:sp>
      <p:sp>
        <p:nvSpPr>
          <p:cNvPr id="4" name="Szöveg helye 3">
            <a:extLst>
              <a:ext uri="{FF2B5EF4-FFF2-40B4-BE49-F238E27FC236}">
                <a16:creationId xmlns:a16="http://schemas.microsoft.com/office/drawing/2014/main" id="{0DAEA5CC-D786-4FF8-BB16-193BAD8BF9F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238234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p:txBody>
          <a:bodyPr>
            <a:normAutofit/>
          </a:bodyPr>
          <a:lstStyle/>
          <a:p>
            <a:r>
              <a:rPr lang="hu-HU" sz="4000" dirty="0"/>
              <a:t>KÉRDÉSEK</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endParaRPr lang="hu-HU"/>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513086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2202877" y="889047"/>
            <a:ext cx="6824582" cy="1988237"/>
          </a:xfrm>
        </p:spPr>
        <p:txBody>
          <a:bodyPr/>
          <a:lstStyle/>
          <a:p>
            <a:r>
              <a:rPr lang="hu-HU" sz="2800" dirty="0"/>
              <a:t>III.1. A felügyeleti feladatokhoz kapcsolódó adatszolgáltatások 2021. évre tervezett változásai – pénzpiaci MNB rendelet</a:t>
            </a:r>
          </a:p>
        </p:txBody>
      </p:sp>
      <p:sp>
        <p:nvSpPr>
          <p:cNvPr id="3" name="Cím 1">
            <a:extLst>
              <a:ext uri="{FF2B5EF4-FFF2-40B4-BE49-F238E27FC236}">
                <a16:creationId xmlns:a16="http://schemas.microsoft.com/office/drawing/2014/main" id="{3B52D925-EEA5-48A3-895B-E945147D07D4}"/>
              </a:ext>
            </a:extLst>
          </p:cNvPr>
          <p:cNvSpPr txBox="1">
            <a:spLocks/>
          </p:cNvSpPr>
          <p:nvPr/>
        </p:nvSpPr>
        <p:spPr>
          <a:xfrm>
            <a:off x="2202877" y="3755683"/>
            <a:ext cx="6364943" cy="972574"/>
          </a:xfrm>
          <a:prstGeom prst="rect">
            <a:avLst/>
          </a:prstGeom>
          <a:noFill/>
        </p:spPr>
        <p:txBody>
          <a:bodyPr vert="horz" wrap="square" lIns="91440" tIns="45720" rIns="91440" bIns="45720" rtlCol="0" anchor="ctr">
            <a:spAutoFit/>
          </a:bodyPr>
          <a:lstStyle>
            <a:lvl1pPr algn="l" defTabSz="685749" rtl="0" eaLnBrk="1" latinLnBrk="0" hangingPunct="1">
              <a:lnSpc>
                <a:spcPct val="110000"/>
              </a:lnSpc>
              <a:spcBef>
                <a:spcPct val="0"/>
              </a:spcBef>
              <a:buNone/>
              <a:defRPr lang="hu-HU" sz="3300" kern="1200" cap="all" spc="225" baseline="0">
                <a:solidFill>
                  <a:schemeClr val="tx2"/>
                </a:solidFill>
                <a:latin typeface="+mn-lt"/>
                <a:ea typeface="+mn-ea"/>
                <a:cs typeface="+mn-cs"/>
              </a:defRPr>
            </a:lvl1pPr>
          </a:lstStyle>
          <a:p>
            <a:r>
              <a:rPr lang="hu-HU" altLang="hu-HU" sz="2800" b="1" dirty="0">
                <a:latin typeface="Calibri" panose="020F0502020204030204" pitchFamily="34" charset="0"/>
              </a:rPr>
              <a:t>Pintér csilla</a:t>
            </a:r>
          </a:p>
          <a:p>
            <a:r>
              <a:rPr lang="hu-HU" altLang="hu-HU" sz="2400" b="1" dirty="0">
                <a:latin typeface="Calibri" panose="020F0502020204030204" pitchFamily="34" charset="0"/>
              </a:rPr>
              <a:t>statisztikai igazgatóság</a:t>
            </a:r>
          </a:p>
        </p:txBody>
      </p:sp>
    </p:spTree>
    <p:extLst>
      <p:ext uri="{BB962C8B-B14F-4D97-AF65-F5344CB8AC3E}">
        <p14:creationId xmlns:p14="http://schemas.microsoft.com/office/powerpoint/2010/main" val="375485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57051" y="1016502"/>
            <a:ext cx="8334103" cy="5531049"/>
          </a:xfrm>
        </p:spPr>
        <p:txBody>
          <a:bodyPr anchor="t">
            <a:noAutofit/>
          </a:bodyPr>
          <a:lstStyle/>
          <a:p>
            <a:pPr algn="l"/>
            <a:r>
              <a:rPr lang="hu-HU" sz="2000" b="1" dirty="0"/>
              <a:t>A </a:t>
            </a:r>
            <a:r>
              <a:rPr lang="hu-HU" sz="2000" b="1" dirty="0" err="1"/>
              <a:t>SOLO</a:t>
            </a:r>
            <a:r>
              <a:rPr lang="hu-HU" sz="2000" b="1" dirty="0"/>
              <a:t> </a:t>
            </a:r>
            <a:r>
              <a:rPr lang="hu-HU" sz="2000" b="1" dirty="0" err="1"/>
              <a:t>FINREP</a:t>
            </a:r>
            <a:r>
              <a:rPr lang="hu-HU" sz="2000" b="1" dirty="0"/>
              <a:t> TÁBLÁK MÓDOSÍTÁSA A v3.0 </a:t>
            </a:r>
            <a:r>
              <a:rPr lang="hu-HU" sz="2000" b="1" dirty="0" err="1"/>
              <a:t>EBA</a:t>
            </a:r>
            <a:r>
              <a:rPr lang="hu-HU" sz="2000" b="1" dirty="0"/>
              <a:t> </a:t>
            </a:r>
            <a:r>
              <a:rPr lang="hu-HU" sz="2000" b="1" dirty="0" err="1"/>
              <a:t>ITS-SEL</a:t>
            </a:r>
            <a:r>
              <a:rPr lang="hu-HU" sz="2000" b="1" dirty="0"/>
              <a:t> ÖSSZHANGBAN</a:t>
            </a:r>
          </a:p>
          <a:p>
            <a:pPr marL="342900" indent="-342900" algn="l">
              <a:buFont typeface="Wingdings" panose="05000000000000000000" pitchFamily="2" charset="2"/>
              <a:buChar char="Ø"/>
            </a:pPr>
            <a:r>
              <a:rPr lang="hu-HU" sz="1600" dirty="0"/>
              <a:t>A külső véleményezésre küldött tervezet még nem tartalmazta</a:t>
            </a:r>
          </a:p>
          <a:p>
            <a:pPr marL="342900" indent="-342900" algn="l">
              <a:buFont typeface="Wingdings" panose="05000000000000000000" pitchFamily="2" charset="2"/>
              <a:buChar char="Ø"/>
            </a:pPr>
            <a:r>
              <a:rPr lang="hu-HU" sz="1600" dirty="0"/>
              <a:t>A 2021. június 30-tól hatályos új v3.0 </a:t>
            </a:r>
            <a:r>
              <a:rPr lang="hu-HU" sz="1600" dirty="0" err="1"/>
              <a:t>EBA</a:t>
            </a:r>
            <a:r>
              <a:rPr lang="hu-HU" sz="1600" dirty="0"/>
              <a:t> </a:t>
            </a:r>
            <a:r>
              <a:rPr lang="hu-HU" sz="1600" dirty="0" err="1"/>
              <a:t>ITS</a:t>
            </a:r>
            <a:r>
              <a:rPr lang="hu-HU" sz="1600" dirty="0"/>
              <a:t>-ben egyes </a:t>
            </a:r>
            <a:r>
              <a:rPr lang="hu-HU" sz="1600" dirty="0" err="1"/>
              <a:t>FINREP</a:t>
            </a:r>
            <a:r>
              <a:rPr lang="hu-HU" sz="1600" dirty="0"/>
              <a:t> táblák változnak</a:t>
            </a:r>
          </a:p>
          <a:p>
            <a:pPr marL="342900" indent="-342900" algn="l">
              <a:buFont typeface="Wingdings" panose="05000000000000000000" pitchFamily="2" charset="2"/>
              <a:buChar char="Ø"/>
            </a:pPr>
            <a:r>
              <a:rPr lang="hu-HU" sz="1600" dirty="0"/>
              <a:t>A módosítások 2021. június 30-tól leképezésre kerülnek a </a:t>
            </a:r>
            <a:r>
              <a:rPr lang="hu-HU" sz="1600" dirty="0" err="1"/>
              <a:t>solo</a:t>
            </a:r>
            <a:r>
              <a:rPr lang="hu-HU" sz="1600" dirty="0"/>
              <a:t> </a:t>
            </a:r>
            <a:r>
              <a:rPr lang="hu-HU" sz="1600" dirty="0" err="1"/>
              <a:t>FINREP</a:t>
            </a:r>
            <a:r>
              <a:rPr lang="hu-HU" sz="1600" dirty="0"/>
              <a:t> táblákban is</a:t>
            </a:r>
          </a:p>
          <a:p>
            <a:pPr algn="l">
              <a:lnSpc>
                <a:spcPct val="100000"/>
              </a:lnSpc>
              <a:spcBef>
                <a:spcPts val="600"/>
              </a:spcBef>
            </a:pPr>
            <a:r>
              <a:rPr lang="hu-HU" sz="1500" b="1" dirty="0"/>
              <a:t>Eredménykimutatás (SF02)</a:t>
            </a:r>
          </a:p>
          <a:p>
            <a:pPr marL="285750" indent="-285750" algn="l">
              <a:buFont typeface="Arial" panose="020B0604020202020204" pitchFamily="34" charset="0"/>
              <a:buChar char="•"/>
            </a:pPr>
            <a:r>
              <a:rPr lang="hu-HU" sz="1500" dirty="0"/>
              <a:t>1 új sor a leányvállalatokba, közös vállalatokba és társult vállalkozásokba történő befektetések kivezetéséből származó nyereségek és veszteségek jelentésére</a:t>
            </a:r>
          </a:p>
          <a:p>
            <a:pPr algn="l"/>
            <a:endParaRPr lang="hu-HU" sz="1500" dirty="0"/>
          </a:p>
          <a:p>
            <a:pPr algn="l">
              <a:lnSpc>
                <a:spcPct val="100000"/>
              </a:lnSpc>
              <a:spcBef>
                <a:spcPts val="0"/>
              </a:spcBef>
            </a:pPr>
            <a:r>
              <a:rPr lang="hu-HU" sz="1500" b="1" dirty="0"/>
              <a:t>Pénzügyi eszközök részletezése (SF040301, SF040401)</a:t>
            </a:r>
          </a:p>
          <a:p>
            <a:pPr algn="l">
              <a:lnSpc>
                <a:spcPct val="100000"/>
              </a:lnSpc>
              <a:spcBef>
                <a:spcPts val="0"/>
              </a:spcBef>
            </a:pPr>
            <a:r>
              <a:rPr lang="hu-HU" sz="1500" b="1" dirty="0"/>
              <a:t>Mérlegen kívüli kitettségek (SF0901)</a:t>
            </a:r>
          </a:p>
          <a:p>
            <a:pPr algn="l">
              <a:lnSpc>
                <a:spcPct val="100000"/>
              </a:lnSpc>
              <a:spcBef>
                <a:spcPts val="0"/>
              </a:spcBef>
            </a:pPr>
            <a:r>
              <a:rPr lang="hu-HU" sz="1500" b="1" dirty="0"/>
              <a:t>Hitelezési veszteségekre képzett értékvesztés és céltartalék változása (SF12) </a:t>
            </a:r>
          </a:p>
          <a:p>
            <a:pPr algn="l">
              <a:lnSpc>
                <a:spcPct val="100000"/>
              </a:lnSpc>
              <a:spcBef>
                <a:spcPts val="0"/>
              </a:spcBef>
            </a:pPr>
            <a:r>
              <a:rPr lang="hu-HU" sz="1500" b="1" dirty="0"/>
              <a:t>Teljesítő és nemteljesítő kitettségek (SF1801-SF1803)</a:t>
            </a:r>
          </a:p>
          <a:p>
            <a:pPr algn="l">
              <a:lnSpc>
                <a:spcPct val="100000"/>
              </a:lnSpc>
              <a:spcBef>
                <a:spcPts val="0"/>
              </a:spcBef>
            </a:pPr>
            <a:r>
              <a:rPr lang="hu-HU" sz="1500" b="1" dirty="0"/>
              <a:t>Átstrukturált kitettségek (SF1901-SF1903)</a:t>
            </a:r>
          </a:p>
          <a:p>
            <a:pPr marL="285750" indent="-285750" algn="l">
              <a:buFont typeface="Arial" panose="020B0604020202020204" pitchFamily="34" charset="0"/>
              <a:buChar char="•"/>
            </a:pPr>
            <a:r>
              <a:rPr lang="hu-HU" sz="1500" dirty="0"/>
              <a:t>több táblát érintő módszertani változás: a POCI tételek az </a:t>
            </a:r>
            <a:r>
              <a:rPr lang="hu-HU" sz="1500" dirty="0" err="1"/>
              <a:t>IFRS</a:t>
            </a:r>
            <a:r>
              <a:rPr lang="hu-HU" sz="1500" dirty="0"/>
              <a:t> 9 szerinti értékvesztési szakaszoktól </a:t>
            </a:r>
            <a:r>
              <a:rPr lang="hu-HU" sz="1500" dirty="0" err="1"/>
              <a:t>elkülönülten</a:t>
            </a:r>
            <a:r>
              <a:rPr lang="hu-HU" sz="1500" dirty="0"/>
              <a:t> jelentendők</a:t>
            </a:r>
          </a:p>
          <a:p>
            <a:pPr algn="l"/>
            <a:endParaRPr lang="hu-HU" sz="1500" dirty="0"/>
          </a:p>
          <a:p>
            <a:pPr algn="l">
              <a:lnSpc>
                <a:spcPct val="100000"/>
              </a:lnSpc>
              <a:spcBef>
                <a:spcPts val="0"/>
              </a:spcBef>
            </a:pPr>
            <a:r>
              <a:rPr lang="hu-HU" sz="1500" b="1" dirty="0"/>
              <a:t>Biztosítékok és garanciák nem kereskedési céllal tartott hitelek és előlegek szerinti részletezése (SF1301)</a:t>
            </a:r>
          </a:p>
          <a:p>
            <a:pPr marL="285750" indent="-285750" algn="l">
              <a:buFont typeface="Arial" panose="020B0604020202020204" pitchFamily="34" charset="0"/>
              <a:buChar char="•"/>
            </a:pPr>
            <a:r>
              <a:rPr lang="hu-HU" sz="1500" dirty="0">
                <a:effectLst/>
                <a:latin typeface="Calibri" panose="020F0502020204030204" pitchFamily="34" charset="0"/>
                <a:ea typeface="Trebuchet MS" panose="020B0603020202020204" pitchFamily="34" charset="0"/>
                <a:cs typeface="Calibri" panose="020F0502020204030204" pitchFamily="34" charset="0"/>
              </a:rPr>
              <a:t>a pénzügyi garanciákból kiemelten is jelentendők a </a:t>
            </a:r>
            <a:r>
              <a:rPr lang="hu-HU" sz="1500" dirty="0" err="1">
                <a:effectLst/>
                <a:latin typeface="Calibri" panose="020F0502020204030204" pitchFamily="34" charset="0"/>
                <a:ea typeface="Trebuchet MS" panose="020B0603020202020204" pitchFamily="34" charset="0"/>
                <a:cs typeface="Calibri" panose="020F0502020204030204" pitchFamily="34" charset="0"/>
              </a:rPr>
              <a:t>hitelderivatívák</a:t>
            </a:r>
            <a:r>
              <a:rPr lang="hu-HU" sz="1500" dirty="0">
                <a:effectLst/>
                <a:latin typeface="Calibri" panose="020F0502020204030204" pitchFamily="34" charset="0"/>
                <a:ea typeface="Trebuchet MS" panose="020B0603020202020204" pitchFamily="34" charset="0"/>
                <a:cs typeface="Calibri" panose="020F0502020204030204" pitchFamily="34" charset="0"/>
              </a:rPr>
              <a:t> (1 új oszlop)</a:t>
            </a:r>
          </a:p>
          <a:p>
            <a:pPr marL="285750" indent="-285750" algn="l">
              <a:buFont typeface="Arial" panose="020B0604020202020204" pitchFamily="34" charset="0"/>
              <a:buChar char="•"/>
            </a:pPr>
            <a:r>
              <a:rPr lang="hu-HU" sz="1500" dirty="0">
                <a:latin typeface="Calibri" panose="020F0502020204030204" pitchFamily="34" charset="0"/>
                <a:ea typeface="Trebuchet MS" panose="020B0603020202020204" pitchFamily="34" charset="0"/>
                <a:cs typeface="Calibri" panose="020F0502020204030204" pitchFamily="34" charset="0"/>
              </a:rPr>
              <a:t>új, „ebből”-</a:t>
            </a:r>
            <a:r>
              <a:rPr lang="hu-HU" sz="1500" dirty="0" err="1">
                <a:latin typeface="Calibri" panose="020F0502020204030204" pitchFamily="34" charset="0"/>
                <a:ea typeface="Trebuchet MS" panose="020B0603020202020204" pitchFamily="34" charset="0"/>
                <a:cs typeface="Calibri" panose="020F0502020204030204" pitchFamily="34" charset="0"/>
              </a:rPr>
              <a:t>ös</a:t>
            </a:r>
            <a:r>
              <a:rPr lang="hu-HU" sz="1500" dirty="0">
                <a:latin typeface="Calibri" panose="020F0502020204030204" pitchFamily="34" charset="0"/>
                <a:ea typeface="Trebuchet MS" panose="020B0603020202020204" pitchFamily="34" charset="0"/>
                <a:cs typeface="Calibri" panose="020F0502020204030204" pitchFamily="34" charset="0"/>
              </a:rPr>
              <a:t> soron jelentendők a nem-teljesítő hitelek mögötti fedezetek (1 új sor)</a:t>
            </a:r>
            <a:endParaRPr lang="hu-HU" sz="1500" dirty="0">
              <a:effectLst/>
              <a:latin typeface="Calibri" panose="020F0502020204030204" pitchFamily="34" charset="0"/>
              <a:ea typeface="Trebuchet MS" panose="020B0603020202020204" pitchFamily="34" charset="0"/>
              <a:cs typeface="Calibri" panose="020F0502020204030204" pitchFamily="34" charset="0"/>
            </a:endParaRPr>
          </a:p>
          <a:p>
            <a:pPr algn="just">
              <a:lnSpc>
                <a:spcPct val="100000"/>
              </a:lnSpc>
              <a:spcBef>
                <a:spcPts val="300"/>
              </a:spcBef>
              <a:spcAft>
                <a:spcPts val="300"/>
              </a:spcAft>
            </a:pPr>
            <a:endParaRPr lang="hu-HU" sz="16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00000"/>
              </a:lnSpc>
              <a:spcBef>
                <a:spcPts val="300"/>
              </a:spcBef>
              <a:spcAft>
                <a:spcPts val="300"/>
              </a:spcAft>
              <a:buFont typeface="Wingdings" panose="05000000000000000000" pitchFamily="2" charset="2"/>
              <a:buChar char="Ø"/>
            </a:pPr>
            <a:endParaRPr lang="hu-HU" sz="1300"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3460795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478174" y="922448"/>
            <a:ext cx="8212980" cy="5625103"/>
          </a:xfrm>
        </p:spPr>
        <p:txBody>
          <a:bodyPr anchor="t">
            <a:noAutofit/>
          </a:bodyPr>
          <a:lstStyle/>
          <a:p>
            <a:pPr marR="6985" algn="just">
              <a:lnSpc>
                <a:spcPct val="115000"/>
              </a:lnSpc>
              <a:spcBef>
                <a:spcPts val="1200"/>
              </a:spcBef>
              <a:spcAft>
                <a:spcPts val="120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Egyes mérlegtételek állománya (4LAN)</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15000"/>
              </a:lnSpc>
              <a:spcBef>
                <a:spcPts val="0"/>
              </a:spcBef>
              <a:buFont typeface="Arial" panose="020B0604020202020204" pitchFamily="34" charset="0"/>
              <a:buChar char="•"/>
            </a:pPr>
            <a:r>
              <a:rPr lang="hu-HU" sz="1800" dirty="0">
                <a:latin typeface="Calibri" panose="020F0502020204030204" pitchFamily="34" charset="0"/>
                <a:ea typeface="Trebuchet MS" panose="020B0603020202020204" pitchFamily="34" charset="0"/>
                <a:cs typeface="Times New Roman" panose="02020603050405020304" pitchFamily="18" charset="0"/>
              </a:rPr>
              <a:t>A folyószámlahitel és a </a:t>
            </a:r>
            <a:r>
              <a:rPr lang="hu-HU" sz="1800" dirty="0" err="1">
                <a:latin typeface="Calibri" panose="020F0502020204030204" pitchFamily="34" charset="0"/>
                <a:ea typeface="Trebuchet MS" panose="020B0603020202020204" pitchFamily="34" charset="0"/>
                <a:cs typeface="Times New Roman" panose="02020603050405020304" pitchFamily="18" charset="0"/>
              </a:rPr>
              <a:t>repó</a:t>
            </a:r>
            <a:r>
              <a:rPr lang="hu-HU" sz="1800" dirty="0">
                <a:latin typeface="Calibri" panose="020F0502020204030204" pitchFamily="34" charset="0"/>
                <a:ea typeface="Trebuchet MS" panose="020B0603020202020204" pitchFamily="34" charset="0"/>
                <a:cs typeface="Times New Roman" panose="02020603050405020304" pitchFamily="18" charset="0"/>
              </a:rPr>
              <a:t> ügyletek leválasztása a többi ügyletről (14 új sor, 9 meglévő sor módosítása).</a:t>
            </a:r>
          </a:p>
          <a:p>
            <a:pPr marL="285750" indent="-285750" algn="just">
              <a:lnSpc>
                <a:spcPct val="115000"/>
              </a:lnSpc>
              <a:spcBef>
                <a:spcPts val="0"/>
              </a:spcBef>
              <a:buFont typeface="Arial" panose="020B0604020202020204" pitchFamily="34" charset="0"/>
              <a:buChar char="•"/>
            </a:pPr>
            <a:r>
              <a:rPr lang="hu-HU" sz="1800" dirty="0">
                <a:effectLst/>
                <a:latin typeface="Calibri" panose="020F0502020204030204" pitchFamily="34" charset="0"/>
                <a:ea typeface="Trebuchet MS" panose="020B0603020202020204" pitchFamily="34" charset="0"/>
                <a:cs typeface="Times New Roman" panose="02020603050405020304" pitchFamily="18" charset="0"/>
              </a:rPr>
              <a:t>A le nem hívott hitelkeretek napi szintű elemezhetősége érdekében 1 fő sor és 5 alábontó sor beszúrása</a:t>
            </a:r>
          </a:p>
          <a:p>
            <a:pPr marL="285750" indent="-285750" algn="just">
              <a:lnSpc>
                <a:spcPct val="115000"/>
              </a:lnSpc>
              <a:spcBef>
                <a:spcPts val="0"/>
              </a:spcBef>
              <a:buFont typeface="Arial" panose="020B0604020202020204" pitchFamily="34" charset="0"/>
              <a:buChar char="•"/>
            </a:pPr>
            <a:r>
              <a:rPr lang="hu-HU" sz="1800" dirty="0">
                <a:latin typeface="Calibri" panose="020F0502020204030204" pitchFamily="34" charset="0"/>
                <a:ea typeface="Trebuchet MS" panose="020B0603020202020204" pitchFamily="34" charset="0"/>
                <a:cs typeface="Times New Roman" panose="02020603050405020304" pitchFamily="18" charset="0"/>
              </a:rPr>
              <a:t>Információ az egyéb csoporttagoktól származó/ egyéb csoporttagoknak nyújtott forrásokról (2 új sor)</a:t>
            </a:r>
          </a:p>
          <a:p>
            <a:pPr algn="just">
              <a:lnSpc>
                <a:spcPct val="115000"/>
              </a:lnSpc>
              <a:spcBef>
                <a:spcPts val="0"/>
              </a:spcBef>
            </a:pPr>
            <a:endParaRPr lang="hu-HU" sz="1800" b="1" u="sng" dirty="0">
              <a:latin typeface="Calibri" panose="020F0502020204030204" pitchFamily="34" charset="0"/>
              <a:ea typeface="Trebuchet MS" panose="020B0603020202020204" pitchFamily="34" charset="0"/>
              <a:cs typeface="Times New Roman" panose="02020603050405020304" pitchFamily="18" charset="0"/>
            </a:endParaRPr>
          </a:p>
          <a:p>
            <a:pPr algn="just">
              <a:lnSpc>
                <a:spcPct val="115000"/>
              </a:lnSpc>
              <a:spcBef>
                <a:spcPts val="0"/>
              </a:spcBef>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Cash-Flow jelentés (CASHFLOW)</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b="1" u="none" strike="noStrike" dirty="0">
                <a:effectLst/>
                <a:latin typeface="Calibri" panose="020F0502020204030204" pitchFamily="34" charset="0"/>
                <a:ea typeface="Trebuchet MS" panose="020B0603020202020204" pitchFamily="34" charset="0"/>
                <a:cs typeface="Times New Roman" panose="02020603050405020304" pitchFamily="18" charset="0"/>
              </a:rPr>
              <a:t> </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A CASHFLOW708 sor törlése (tilos mező volt, tartalma az idők során kiürült)</a:t>
            </a:r>
          </a:p>
          <a:p>
            <a:pPr algn="just">
              <a:lnSpc>
                <a:spcPct val="115000"/>
              </a:lnSpc>
              <a:spcBef>
                <a:spcPts val="0"/>
              </a:spcBef>
            </a:pPr>
            <a:endParaRPr lang="hu-HU" sz="1800" b="1" u="sng"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15000"/>
              </a:lnSpc>
              <a:spcAft>
                <a:spcPts val="750"/>
              </a:spcAft>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Anya Cash-Flow jelentés (</a:t>
            </a:r>
            <a:r>
              <a:rPr lang="hu-HU" sz="1800" b="1" u="sng" dirty="0" err="1">
                <a:effectLst/>
                <a:latin typeface="Calibri" panose="020F0502020204030204" pitchFamily="34" charset="0"/>
                <a:ea typeface="Trebuchet MS" panose="020B0603020202020204" pitchFamily="34" charset="0"/>
                <a:cs typeface="Times New Roman" panose="02020603050405020304" pitchFamily="18" charset="0"/>
              </a:rPr>
              <a:t>ACASHFLOW</a:t>
            </a: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15000"/>
              </a:lnSpc>
              <a:spcAft>
                <a:spcPts val="750"/>
              </a:spcAft>
            </a:pPr>
            <a:r>
              <a:rPr lang="hu-HU" sz="1800" dirty="0">
                <a:latin typeface="Calibri" panose="020F0502020204030204" pitchFamily="34" charset="0"/>
                <a:ea typeface="Trebuchet MS" panose="020B0603020202020204" pitchFamily="34" charset="0"/>
                <a:cs typeface="Times New Roman" panose="02020603050405020304" pitchFamily="18" charset="0"/>
              </a:rPr>
              <a:t>Ú</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j sorok beszúrásával a CASHFLOW táblával egyező struktúra került kialakításra annak érdekében, hogy az anyabanki tételek oldaláról is biztosított legyen a hitelintézet operatív likviditási </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tartalékának</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 elemzési lehetősége (ACASHFLOW7- ACASHFLOW711).</a:t>
            </a:r>
            <a:endParaRPr lang="hu-HU" sz="1400" dirty="0"/>
          </a:p>
          <a:p>
            <a:pPr algn="l"/>
            <a:endParaRPr lang="hu-HU" sz="1400" b="1" dirty="0"/>
          </a:p>
          <a:p>
            <a:pPr algn="l"/>
            <a:endParaRPr lang="hu-HU" sz="1400" dirty="0"/>
          </a:p>
          <a:p>
            <a:pPr algn="l"/>
            <a:endParaRPr lang="hu-HU" sz="1200" dirty="0"/>
          </a:p>
          <a:p>
            <a:pPr algn="l"/>
            <a:endParaRPr lang="hu-HU" sz="1300" b="1"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35016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478174" y="922448"/>
            <a:ext cx="8212980" cy="5625103"/>
          </a:xfrm>
        </p:spPr>
        <p:txBody>
          <a:bodyPr anchor="t">
            <a:noAutofit/>
          </a:bodyPr>
          <a:lstStyle/>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Lakástakarékpénztár adatai (6B)</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dirty="0">
                <a:latin typeface="Calibri" panose="020F0502020204030204" pitchFamily="34" charset="0"/>
                <a:ea typeface="Trebuchet MS" panose="020B0603020202020204" pitchFamily="34" charset="0"/>
                <a:cs typeface="Times New Roman" panose="02020603050405020304" pitchFamily="18" charset="0"/>
              </a:rPr>
              <a:t>a</a:t>
            </a:r>
            <a:r>
              <a:rPr lang="hu-HU" sz="1800" i="1" dirty="0">
                <a:latin typeface="Calibri" panose="020F0502020204030204" pitchFamily="34" charset="0"/>
                <a:ea typeface="Trebuchet MS" panose="020B0603020202020204" pitchFamily="34" charset="0"/>
                <a:cs typeface="Times New Roman" panose="02020603050405020304" pitchFamily="18" charset="0"/>
              </a:rPr>
              <a:t> </a:t>
            </a:r>
            <a:r>
              <a:rPr lang="hu-HU" sz="1800" dirty="0">
                <a:latin typeface="Calibri" panose="020F0502020204030204" pitchFamily="34" charset="0"/>
                <a:ea typeface="Trebuchet MS" panose="020B0603020202020204" pitchFamily="34" charset="0"/>
                <a:cs typeface="Times New Roman" panose="02020603050405020304" pitchFamily="18" charset="0"/>
              </a:rPr>
              <a:t>6B110</a:t>
            </a:r>
            <a:r>
              <a:rPr lang="hu-HU" sz="1800" i="1" dirty="0">
                <a:latin typeface="Calibri" panose="020F0502020204030204" pitchFamily="34" charset="0"/>
                <a:ea typeface="Trebuchet MS" panose="020B0603020202020204" pitchFamily="34" charset="0"/>
                <a:cs typeface="Times New Roman" panose="02020603050405020304" pitchFamily="18" charset="0"/>
              </a:rPr>
              <a:t> </a:t>
            </a:r>
            <a:r>
              <a:rPr lang="hu-HU" sz="1800" dirty="0">
                <a:latin typeface="Calibri" panose="020F0502020204030204" pitchFamily="34" charset="0"/>
                <a:ea typeface="Trebuchet MS" panose="020B0603020202020204" pitchFamily="34" charset="0"/>
                <a:cs typeface="Times New Roman" panose="02020603050405020304" pitchFamily="18" charset="0"/>
              </a:rPr>
              <a:t>sor k</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itöltési előírásainak módosítása: jogszabályváltozás következtében az éven belüli bankközi kihelyezést korlátozó 20%-os limitbe már nem tartozik bele az anyavállalatnál elhelyezett számlák és a rövid bankközi betétek egyenlege</a:t>
            </a: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Fogyasztói panaszügyekre vonatkozó adatok I. (9FA)</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dirty="0">
                <a:latin typeface="Calibri" panose="020F0502020204030204" pitchFamily="34" charset="0"/>
                <a:ea typeface="Trebuchet MS" panose="020B0603020202020204" pitchFamily="34" charset="0"/>
                <a:cs typeface="Times New Roman" panose="02020603050405020304" pitchFamily="18" charset="0"/>
              </a:rPr>
              <a:t>a k</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itöltési előírások pontosítása: azon eseteket is jelenteni kell, ahol az adatszolgáltató azonnal elismeri a hibát és elindítja annak kezelési folyamatát (ún. „</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chargeback</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 eljárás)</a:t>
            </a: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Informatikai adatok (9I)</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dirty="0">
                <a:effectLst/>
                <a:latin typeface="Calibri" panose="020F0502020204030204" pitchFamily="34" charset="0"/>
                <a:ea typeface="Trebuchet MS" panose="020B0603020202020204" pitchFamily="34" charset="0"/>
                <a:cs typeface="Times New Roman" panose="02020603050405020304" pitchFamily="18" charset="0"/>
              </a:rPr>
              <a:t>az intézmény fő rendszerének és az elektronikus csatornákat kiszolgáló informatikai rendszerek kockázat megítélése érdekében</a:t>
            </a:r>
          </a:p>
          <a:p>
            <a:pPr marL="285750" marR="6985" indent="-285750" algn="just">
              <a:lnSpc>
                <a:spcPct val="115000"/>
              </a:lnSpc>
              <a:spcBef>
                <a:spcPts val="1200"/>
              </a:spcBef>
              <a:spcAft>
                <a:spcPts val="120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dirty="0">
                <a:latin typeface="Calibri" panose="020F0502020204030204" pitchFamily="34" charset="0"/>
                <a:ea typeface="Trebuchet MS" panose="020B0603020202020204" pitchFamily="34" charset="0"/>
                <a:cs typeface="Times New Roman" panose="02020603050405020304" pitchFamily="18" charset="0"/>
              </a:rPr>
              <a:t>az intézmények </a:t>
            </a:r>
            <a:r>
              <a:rPr lang="hu-HU" sz="1800" dirty="0" err="1">
                <a:latin typeface="Calibri" panose="020F0502020204030204" pitchFamily="34" charset="0"/>
                <a:ea typeface="Trebuchet MS" panose="020B0603020202020204" pitchFamily="34" charset="0"/>
                <a:cs typeface="Times New Roman" panose="02020603050405020304" pitchFamily="18" charset="0"/>
              </a:rPr>
              <a:t>core</a:t>
            </a:r>
            <a:r>
              <a:rPr lang="hu-HU" sz="1800" dirty="0">
                <a:latin typeface="Calibri" panose="020F0502020204030204" pitchFamily="34" charset="0"/>
                <a:ea typeface="Trebuchet MS" panose="020B0603020202020204" pitchFamily="34" charset="0"/>
                <a:cs typeface="Times New Roman" panose="02020603050405020304" pitchFamily="18" charset="0"/>
              </a:rPr>
              <a:t> (adattárház, naplózó) rendszereiről és az intézmények ügyfelekkel történő elektronikus kapcsolattartási csatornáiról szóló új sorokkal (9I0902- 9I0927, 9I12- 9I1213) egészül ki </a:t>
            </a: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lvl="0" algn="just"/>
            <a:endParaRPr lang="hu-HU" sz="1400" dirty="0"/>
          </a:p>
          <a:p>
            <a:pPr algn="l"/>
            <a:endParaRPr lang="hu-HU" sz="1400" b="1" dirty="0"/>
          </a:p>
          <a:p>
            <a:pPr algn="l"/>
            <a:endParaRPr lang="hu-HU" sz="1400" dirty="0"/>
          </a:p>
          <a:p>
            <a:pPr algn="l"/>
            <a:endParaRPr lang="hu-HU" sz="1200" dirty="0"/>
          </a:p>
          <a:p>
            <a:pPr algn="l"/>
            <a:endParaRPr lang="hu-HU" sz="1300" b="1"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1239376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478174" y="922448"/>
            <a:ext cx="8212980" cy="5625103"/>
          </a:xfrm>
        </p:spPr>
        <p:txBody>
          <a:bodyPr anchor="t">
            <a:noAutofit/>
          </a:bodyPr>
          <a:lstStyle/>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b="1" u="sng" dirty="0">
                <a:effectLst/>
                <a:latin typeface="Calibri" panose="020F0502020204030204" pitchFamily="34" charset="0"/>
                <a:ea typeface="Trebuchet MS" panose="020B0603020202020204" pitchFamily="34" charset="0"/>
                <a:cs typeface="Times New Roman" panose="02020603050405020304" pitchFamily="18" charset="0"/>
              </a:rPr>
              <a:t>Banki könyvi kamatlábkockázat - Kamatkockázati adatok (9R1)</a:t>
            </a: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u="none" strike="noStrike" dirty="0">
                <a:effectLst/>
                <a:latin typeface="Calibri" panose="020F0502020204030204" pitchFamily="34" charset="0"/>
                <a:ea typeface="Trebuchet MS" panose="020B0603020202020204" pitchFamily="34" charset="0"/>
                <a:cs typeface="Times New Roman" panose="02020603050405020304" pitchFamily="18" charset="0"/>
              </a:rPr>
              <a:t>2 új oszlop (f és g)</a:t>
            </a:r>
            <a:r>
              <a:rPr lang="hu-HU" sz="1400" dirty="0">
                <a:effectLst/>
                <a:latin typeface="Calibri" panose="020F0502020204030204" pitchFamily="34" charset="0"/>
                <a:ea typeface="Trebuchet MS" panose="020B0603020202020204" pitchFamily="34" charset="0"/>
                <a:cs typeface="Times New Roman" panose="02020603050405020304" pitchFamily="18" charset="0"/>
              </a:rPr>
              <a:t>, amelyekben az eredeti </a:t>
            </a:r>
            <a:r>
              <a:rPr lang="hu-HU" sz="1400" dirty="0" err="1">
                <a:effectLst/>
                <a:latin typeface="Calibri" panose="020F0502020204030204" pitchFamily="34" charset="0"/>
                <a:ea typeface="Trebuchet MS" panose="020B0603020202020204" pitchFamily="34" charset="0"/>
                <a:cs typeface="Times New Roman" panose="02020603050405020304" pitchFamily="18" charset="0"/>
              </a:rPr>
              <a:t>átárazódási</a:t>
            </a:r>
            <a:r>
              <a:rPr lang="hu-HU" sz="1400" dirty="0">
                <a:effectLst/>
                <a:latin typeface="Calibri" panose="020F0502020204030204" pitchFamily="34" charset="0"/>
                <a:ea typeface="Trebuchet MS" panose="020B0603020202020204" pitchFamily="34" charset="0"/>
                <a:cs typeface="Times New Roman" panose="02020603050405020304" pitchFamily="18" charset="0"/>
              </a:rPr>
              <a:t> periódust és az átlagos ügyleti kamatot kell jelenteni.</a:t>
            </a:r>
          </a:p>
          <a:p>
            <a:pPr marL="285750" marR="6985" indent="-285750" algn="just">
              <a:lnSpc>
                <a:spcPct val="115000"/>
              </a:lnSpc>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dirty="0">
                <a:effectLst/>
                <a:latin typeface="Calibri" panose="020F0502020204030204" pitchFamily="34" charset="0"/>
                <a:ea typeface="Trebuchet MS" panose="020B0603020202020204" pitchFamily="34" charset="0"/>
                <a:cs typeface="Times New Roman" panose="02020603050405020304" pitchFamily="18" charset="0"/>
              </a:rPr>
              <a:t>a b) Termékkód oszlopra </a:t>
            </a:r>
            <a:r>
              <a:rPr lang="hu-HU" sz="1400" dirty="0">
                <a:latin typeface="Calibri" panose="020F0502020204030204" pitchFamily="34" charset="0"/>
                <a:ea typeface="Trebuchet MS" panose="020B0603020202020204" pitchFamily="34" charset="0"/>
                <a:cs typeface="Times New Roman" panose="02020603050405020304" pitchFamily="18" charset="0"/>
              </a:rPr>
              <a:t>vonatkozó részletesebb kódlista</a:t>
            </a:r>
            <a:r>
              <a:rPr lang="hu-HU" sz="1400" dirty="0">
                <a:effectLst/>
                <a:latin typeface="Calibri" panose="020F0502020204030204" pitchFamily="34" charset="0"/>
                <a:ea typeface="Trebuchet MS" panose="020B0603020202020204" pitchFamily="34" charset="0"/>
                <a:cs typeface="Times New Roman" panose="02020603050405020304" pitchFamily="18" charset="0"/>
              </a:rPr>
              <a:t>: a "Teljesítő hitelek és előlegek" megbontásra kerül szektorok szerint (Teljesítő hitelek és előlegek - Lakosság, Teljesítő hitelek és előlegek - Vállalat, Teljesítő hitelek és előlegek - Egyéb)</a:t>
            </a: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b="1" u="sng" dirty="0">
                <a:effectLst/>
                <a:latin typeface="Calibri" panose="020F0502020204030204" pitchFamily="34" charset="0"/>
                <a:ea typeface="Trebuchet MS" panose="020B0603020202020204" pitchFamily="34" charset="0"/>
                <a:cs typeface="Times New Roman" panose="02020603050405020304" pitchFamily="18" charset="0"/>
              </a:rPr>
              <a:t>Banki könyvi kamatlábkockázat ─ Kamatkockázati eredmények (9R2)</a:t>
            </a: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dirty="0">
                <a:effectLst/>
                <a:latin typeface="Calibri" panose="020F0502020204030204" pitchFamily="34" charset="0"/>
                <a:ea typeface="Trebuchet MS" panose="020B0603020202020204" pitchFamily="34" charset="0"/>
                <a:cs typeface="Times New Roman" panose="02020603050405020304" pitchFamily="18" charset="0"/>
              </a:rPr>
              <a:t>A kitöltési előírások kiegészítése: az </a:t>
            </a:r>
            <a:r>
              <a:rPr lang="hu-HU" sz="1400" dirty="0" err="1">
                <a:effectLst/>
                <a:latin typeface="Calibri" panose="020F0502020204030204" pitchFamily="34" charset="0"/>
                <a:ea typeface="Trebuchet MS" panose="020B0603020202020204" pitchFamily="34" charset="0"/>
                <a:cs typeface="Times New Roman" panose="02020603050405020304" pitchFamily="18" charset="0"/>
              </a:rPr>
              <a:t>EBA</a:t>
            </a:r>
            <a:r>
              <a:rPr lang="hu-HU" sz="1400" dirty="0">
                <a:effectLst/>
                <a:latin typeface="Calibri" panose="020F0502020204030204" pitchFamily="34" charset="0"/>
                <a:ea typeface="Trebuchet MS" panose="020B0603020202020204" pitchFamily="34" charset="0"/>
                <a:cs typeface="Times New Roman" panose="02020603050405020304" pitchFamily="18" charset="0"/>
              </a:rPr>
              <a:t> iránymutatással összhangban az intézmények szabadon választhatnak arról, hogy a kamatfelárakat milyen módon veszik figyelembe az EVE-érzékenység számítása során</a:t>
            </a:r>
            <a:endParaRPr lang="hu-HU" sz="1400" dirty="0">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i="1" u="sng" dirty="0">
                <a:solidFill>
                  <a:srgbClr val="0070C0"/>
                </a:solidFill>
                <a:latin typeface="Calibri" panose="020F0502020204030204" pitchFamily="34" charset="0"/>
                <a:ea typeface="Trebuchet MS" panose="020B0603020202020204" pitchFamily="34" charset="0"/>
                <a:cs typeface="Arial" panose="020B0604020202020204" pitchFamily="34" charset="0"/>
              </a:rPr>
              <a:t>Észrevétel: </a:t>
            </a:r>
            <a:r>
              <a:rPr lang="hu-HU" sz="1400" i="1" dirty="0">
                <a:solidFill>
                  <a:srgbClr val="0070C0"/>
                </a:solidFill>
                <a:effectLst/>
                <a:latin typeface="Calibri" panose="020F0502020204030204" pitchFamily="34" charset="0"/>
                <a:ea typeface="Trebuchet MS" panose="020B0603020202020204" pitchFamily="34" charset="0"/>
                <a:cs typeface="Arial" panose="020B0604020202020204" pitchFamily="34" charset="0"/>
              </a:rPr>
              <a:t>„A csoportosítást érintő változások tekintetében, a javaslatban szereplő az „(a-g) kell összegezni” helyett javasolnánk az „(a-f) kell összegezni” módosítást átvezetni. </a:t>
            </a:r>
            <a:r>
              <a:rPr lang="hu-HU" sz="1400" i="1" cap="all" dirty="0">
                <a:solidFill>
                  <a:srgbClr val="0070C0"/>
                </a:solidFill>
                <a:effectLst/>
                <a:latin typeface="Calibri" panose="020F0502020204030204" pitchFamily="34" charset="0"/>
                <a:ea typeface="Trebuchet MS" panose="020B0603020202020204" pitchFamily="34" charset="0"/>
                <a:cs typeface="Arial" panose="020B0604020202020204" pitchFamily="34" charset="0"/>
              </a:rPr>
              <a:t>A</a:t>
            </a:r>
            <a:r>
              <a:rPr lang="hu-HU" sz="1400" i="1" dirty="0">
                <a:solidFill>
                  <a:srgbClr val="0070C0"/>
                </a:solidFill>
                <a:effectLst/>
                <a:latin typeface="Calibri" panose="020F0502020204030204" pitchFamily="34" charset="0"/>
                <a:ea typeface="Trebuchet MS" panose="020B0603020202020204" pitchFamily="34" charset="0"/>
                <a:cs typeface="Arial" panose="020B0604020202020204" pitchFamily="34" charset="0"/>
              </a:rPr>
              <a:t>mennyiben marad az új elvárás akkor a tábla mérete jelentősen emelkedne, az elvesztené </a:t>
            </a:r>
            <a:r>
              <a:rPr lang="hu-HU" sz="1400" i="1" dirty="0" err="1">
                <a:solidFill>
                  <a:srgbClr val="0070C0"/>
                </a:solidFill>
                <a:effectLst/>
                <a:latin typeface="Calibri" panose="020F0502020204030204" pitchFamily="34" charset="0"/>
                <a:ea typeface="Trebuchet MS" panose="020B0603020202020204" pitchFamily="34" charset="0"/>
                <a:cs typeface="Arial" panose="020B0604020202020204" pitchFamily="34" charset="0"/>
              </a:rPr>
              <a:t>aggregációs</a:t>
            </a:r>
            <a:r>
              <a:rPr lang="hu-HU" sz="1400" i="1" dirty="0">
                <a:solidFill>
                  <a:srgbClr val="0070C0"/>
                </a:solidFill>
                <a:effectLst/>
                <a:latin typeface="Calibri" panose="020F0502020204030204" pitchFamily="34" charset="0"/>
                <a:ea typeface="Trebuchet MS" panose="020B0603020202020204" pitchFamily="34" charset="0"/>
                <a:cs typeface="Arial" panose="020B0604020202020204" pitchFamily="34" charset="0"/>
              </a:rPr>
              <a:t> szerepét.”</a:t>
            </a: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400" u="sng" dirty="0">
                <a:solidFill>
                  <a:srgbClr val="0070C0"/>
                </a:solidFill>
                <a:latin typeface="Calibri" panose="020F0502020204030204" pitchFamily="34" charset="0"/>
                <a:ea typeface="Trebuchet MS" panose="020B0603020202020204" pitchFamily="34" charset="0"/>
                <a:cs typeface="Arial" panose="020B0604020202020204" pitchFamily="34" charset="0"/>
              </a:rPr>
              <a:t>Válasz: </a:t>
            </a:r>
            <a:r>
              <a:rPr lang="hu-HU" sz="1400" dirty="0">
                <a:solidFill>
                  <a:srgbClr val="0070C0"/>
                </a:solidFill>
                <a:latin typeface="Calibri" panose="020F0502020204030204" pitchFamily="34" charset="0"/>
                <a:ea typeface="Trebuchet MS" panose="020B0603020202020204" pitchFamily="34" charset="0"/>
                <a:cs typeface="Arial" panose="020B0604020202020204" pitchFamily="34" charset="0"/>
              </a:rPr>
              <a:t>Az észrevételt elfogadjuk.</a:t>
            </a:r>
            <a:r>
              <a:rPr lang="hu-HU" sz="1400" dirty="0">
                <a:solidFill>
                  <a:srgbClr val="0070C0"/>
                </a:solidFill>
                <a:latin typeface="Calibri" panose="020F0502020204030204" pitchFamily="34" charset="0"/>
                <a:cs typeface="Arial" panose="020B0604020202020204" pitchFamily="34" charset="0"/>
              </a:rPr>
              <a:t> A kitöltési előírásokat ennek megfelelően módosítjuk:</a:t>
            </a:r>
          </a:p>
          <a:p>
            <a:pPr algn="l">
              <a:spcBef>
                <a:spcPts val="600"/>
              </a:spcBef>
            </a:pPr>
            <a:r>
              <a:rPr lang="hu-HU" sz="1400" dirty="0">
                <a:solidFill>
                  <a:srgbClr val="0070C0"/>
                </a:solidFill>
                <a:latin typeface="Calibri" panose="020F0502020204030204" pitchFamily="34" charset="0"/>
                <a:cs typeface="Arial" panose="020B0604020202020204" pitchFamily="34" charset="0"/>
              </a:rPr>
              <a:t>„A kamatérzékeny állományokhoz tartozó pénzáramlásokat és </a:t>
            </a:r>
            <a:r>
              <a:rPr lang="hu-HU" sz="1400" dirty="0" err="1">
                <a:solidFill>
                  <a:srgbClr val="0070C0"/>
                </a:solidFill>
                <a:latin typeface="Calibri" panose="020F0502020204030204" pitchFamily="34" charset="0"/>
                <a:cs typeface="Arial" panose="020B0604020202020204" pitchFamily="34" charset="0"/>
              </a:rPr>
              <a:t>átárazódásokat</a:t>
            </a:r>
            <a:r>
              <a:rPr lang="hu-HU" sz="1400" dirty="0">
                <a:solidFill>
                  <a:srgbClr val="0070C0"/>
                </a:solidFill>
                <a:latin typeface="Calibri" panose="020F0502020204030204" pitchFamily="34" charset="0"/>
                <a:cs typeface="Arial" panose="020B0604020202020204" pitchFamily="34" charset="0"/>
              </a:rPr>
              <a:t> a megadott csoportosító mezők mentén </a:t>
            </a:r>
            <a:r>
              <a:rPr lang="hu-HU" sz="1100" b="1" strike="sngStrike" dirty="0">
                <a:solidFill>
                  <a:srgbClr val="FF0000"/>
                </a:solidFill>
                <a:effectLst/>
                <a:latin typeface="Arial" panose="020B0604020202020204" pitchFamily="34" charset="0"/>
              </a:rPr>
              <a:t>(a-g)</a:t>
            </a:r>
            <a:r>
              <a:rPr lang="hu-HU" sz="1100" b="1" dirty="0">
                <a:solidFill>
                  <a:srgbClr val="FF0000"/>
                </a:solidFill>
                <a:effectLst/>
                <a:latin typeface="Arial" panose="020B0604020202020204" pitchFamily="34" charset="0"/>
              </a:rPr>
              <a:t> </a:t>
            </a:r>
            <a:r>
              <a:rPr lang="hu-HU" sz="1100" b="1" dirty="0">
                <a:solidFill>
                  <a:srgbClr val="00B0F0"/>
                </a:solidFill>
                <a:effectLst/>
                <a:latin typeface="Arial" panose="020B0604020202020204" pitchFamily="34" charset="0"/>
              </a:rPr>
              <a:t>(a-f)</a:t>
            </a:r>
            <a:r>
              <a:rPr lang="hu-HU" sz="1100" dirty="0">
                <a:solidFill>
                  <a:srgbClr val="00B0F0"/>
                </a:solidFill>
                <a:effectLst/>
                <a:latin typeface="Arial" panose="020B0604020202020204" pitchFamily="34" charset="0"/>
              </a:rPr>
              <a:t> </a:t>
            </a:r>
            <a:r>
              <a:rPr lang="hu-HU" sz="1400" dirty="0">
                <a:solidFill>
                  <a:srgbClr val="0070C0"/>
                </a:solidFill>
                <a:latin typeface="Calibri" panose="020F0502020204030204" pitchFamily="34" charset="0"/>
                <a:cs typeface="Arial" panose="020B0604020202020204" pitchFamily="34" charset="0"/>
              </a:rPr>
              <a:t>kell összegezni és jelenteni a  </a:t>
            </a:r>
            <a:r>
              <a:rPr lang="hu-HU" sz="1100" b="1" strike="sngStrike" dirty="0">
                <a:solidFill>
                  <a:srgbClr val="FF0000"/>
                </a:solidFill>
                <a:effectLst/>
                <a:latin typeface="Arial" panose="020B0604020202020204" pitchFamily="34" charset="0"/>
              </a:rPr>
              <a:t>h)-j)</a:t>
            </a:r>
            <a:r>
              <a:rPr lang="hu-HU" sz="1100" b="1" dirty="0">
                <a:solidFill>
                  <a:srgbClr val="FF0000"/>
                </a:solidFill>
                <a:effectLst/>
                <a:latin typeface="Arial" panose="020B0604020202020204" pitchFamily="34" charset="0"/>
              </a:rPr>
              <a:t>  </a:t>
            </a:r>
            <a:r>
              <a:rPr lang="hu-HU" sz="1100" b="1" dirty="0">
                <a:solidFill>
                  <a:srgbClr val="00B0F0"/>
                </a:solidFill>
                <a:effectLst/>
                <a:latin typeface="Arial" panose="020B0604020202020204" pitchFamily="34" charset="0"/>
              </a:rPr>
              <a:t>g)-j) </a:t>
            </a:r>
            <a:r>
              <a:rPr lang="hu-HU" sz="1400" dirty="0">
                <a:solidFill>
                  <a:srgbClr val="0070C0"/>
                </a:solidFill>
                <a:latin typeface="Calibri" panose="020F0502020204030204" pitchFamily="34" charset="0"/>
                <a:cs typeface="Arial" panose="020B0604020202020204" pitchFamily="34" charset="0"/>
              </a:rPr>
              <a:t>mezőkben. </a:t>
            </a:r>
          </a:p>
          <a:p>
            <a:pPr algn="l">
              <a:spcBef>
                <a:spcPts val="600"/>
              </a:spcBef>
              <a:spcAft>
                <a:spcPts val="1000"/>
              </a:spcAft>
            </a:pPr>
            <a:r>
              <a:rPr lang="hu-HU" sz="1400" dirty="0">
                <a:solidFill>
                  <a:srgbClr val="0070C0"/>
                </a:solidFill>
                <a:latin typeface="Calibri" panose="020F0502020204030204" pitchFamily="34" charset="0"/>
                <a:cs typeface="Arial" panose="020B0604020202020204" pitchFamily="34" charset="0"/>
              </a:rPr>
              <a:t>Ennek értelmében nem fordulhat elő, hogy az adatszolgáltatás különböző soraiban jelentett rekordok minden csoportosító mező (</a:t>
            </a:r>
            <a:r>
              <a:rPr lang="hu-HU" sz="1100" b="1" strike="sngStrike" dirty="0">
                <a:solidFill>
                  <a:srgbClr val="FF0000"/>
                </a:solidFill>
                <a:effectLst/>
                <a:latin typeface="Arial" panose="020B0604020202020204" pitchFamily="34" charset="0"/>
              </a:rPr>
              <a:t>a-g </a:t>
            </a:r>
            <a:r>
              <a:rPr lang="hu-HU" sz="1100" b="1" dirty="0">
                <a:solidFill>
                  <a:srgbClr val="FF0000"/>
                </a:solidFill>
                <a:effectLst/>
                <a:latin typeface="Arial" panose="020B0604020202020204" pitchFamily="34" charset="0"/>
              </a:rPr>
              <a:t> </a:t>
            </a:r>
            <a:r>
              <a:rPr lang="hu-HU" sz="1100" b="1" dirty="0">
                <a:solidFill>
                  <a:srgbClr val="00B0F0"/>
                </a:solidFill>
                <a:effectLst/>
                <a:latin typeface="Arial" panose="020B0604020202020204" pitchFamily="34" charset="0"/>
              </a:rPr>
              <a:t>a-f)</a:t>
            </a:r>
            <a:r>
              <a:rPr lang="hu-HU" sz="1100" dirty="0">
                <a:solidFill>
                  <a:srgbClr val="00B0F0"/>
                </a:solidFill>
                <a:effectLst/>
                <a:latin typeface="Arial" panose="020B0604020202020204" pitchFamily="34" charset="0"/>
              </a:rPr>
              <a:t> </a:t>
            </a:r>
            <a:r>
              <a:rPr lang="hu-HU" sz="1400" dirty="0">
                <a:solidFill>
                  <a:srgbClr val="0070C0"/>
                </a:solidFill>
                <a:latin typeface="Calibri" panose="020F0502020204030204" pitchFamily="34" charset="0"/>
                <a:cs typeface="Arial" panose="020B0604020202020204" pitchFamily="34" charset="0"/>
              </a:rPr>
              <a:t>oszlop) mentén megegyeznek.”</a:t>
            </a: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solidFill>
                <a:srgbClr val="0070C0"/>
              </a:solidFill>
              <a:latin typeface="Calibri" panose="020F0502020204030204" pitchFamily="34" charset="0"/>
              <a:cs typeface="Arial" panose="020B0604020202020204" pitchFamily="34" charset="0"/>
            </a:endParaRP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Bef>
                <a:spcPts val="1200"/>
              </a:spcBef>
              <a:spcAft>
                <a:spcPts val="120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dirty="0">
                <a:effectLst/>
                <a:latin typeface="Calibri" panose="020F0502020204030204" pitchFamily="34" charset="0"/>
                <a:ea typeface="Trebuchet MS" panose="020B0603020202020204" pitchFamily="34" charset="0"/>
                <a:cs typeface="Times New Roman" panose="02020603050405020304" pitchFamily="18" charset="0"/>
              </a:rPr>
              <a:t> </a:t>
            </a:r>
          </a:p>
          <a:p>
            <a:pPr lvl="0" algn="just"/>
            <a:endParaRPr lang="hu-HU" sz="1400" dirty="0"/>
          </a:p>
          <a:p>
            <a:pPr algn="l"/>
            <a:endParaRPr lang="hu-HU" sz="1400" b="1" dirty="0"/>
          </a:p>
          <a:p>
            <a:pPr algn="l"/>
            <a:endParaRPr lang="hu-HU" sz="1400" dirty="0"/>
          </a:p>
          <a:p>
            <a:pPr algn="l"/>
            <a:endParaRPr lang="hu-HU" sz="1200" dirty="0"/>
          </a:p>
          <a:p>
            <a:pPr algn="l"/>
            <a:endParaRPr lang="hu-HU" sz="1300" b="1"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814238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82514" y="1016503"/>
            <a:ext cx="8334103" cy="5531049"/>
          </a:xfrm>
        </p:spPr>
        <p:txBody>
          <a:bodyPr anchor="t">
            <a:noAutofit/>
          </a:bodyPr>
          <a:lstStyle/>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b="1" dirty="0">
                <a:effectLst/>
                <a:latin typeface="Calibri" panose="020F0502020204030204" pitchFamily="34" charset="0"/>
                <a:ea typeface="Trebuchet MS" panose="020B0603020202020204" pitchFamily="34" charset="0"/>
                <a:cs typeface="Times New Roman" panose="02020603050405020304" pitchFamily="18" charset="0"/>
              </a:rPr>
              <a:t>Pénzmosással és terrorizmusfinanszírozással kapcsolatos adatszolgáltatások (9D, 9E)</a:t>
            </a:r>
          </a:p>
          <a:p>
            <a:pPr algn="just">
              <a:lnSpc>
                <a:spcPct val="115000"/>
              </a:lnSpc>
              <a:spcAft>
                <a:spcPts val="750"/>
              </a:spcAft>
            </a:pPr>
            <a:r>
              <a:rPr lang="hu-HU" sz="1500" dirty="0">
                <a:effectLst/>
                <a:latin typeface="Calibri" panose="020F0502020204030204" pitchFamily="34" charset="0"/>
                <a:ea typeface="Trebuchet MS" panose="020B0603020202020204" pitchFamily="34" charset="0"/>
                <a:cs typeface="Arial" panose="020B0604020202020204" pitchFamily="34" charset="0"/>
              </a:rPr>
              <a:t>A </a:t>
            </a:r>
            <a:r>
              <a:rPr lang="hu-HU" sz="1500" dirty="0">
                <a:latin typeface="Calibri" panose="020F0502020204030204" pitchFamily="34" charset="0"/>
                <a:ea typeface="Trebuchet MS" panose="020B0603020202020204" pitchFamily="34" charset="0"/>
                <a:cs typeface="Arial" panose="020B0604020202020204" pitchFamily="34" charset="0"/>
              </a:rPr>
              <a:t>módosítást </a:t>
            </a:r>
            <a:r>
              <a:rPr lang="hu-HU" sz="1500" dirty="0">
                <a:effectLst/>
                <a:latin typeface="Calibri" panose="020F0502020204030204" pitchFamily="34" charset="0"/>
                <a:ea typeface="Trebuchet MS" panose="020B0603020202020204" pitchFamily="34" charset="0"/>
                <a:cs typeface="Arial" panose="020B0604020202020204" pitchFamily="34" charset="0"/>
              </a:rPr>
              <a:t>az </a:t>
            </a:r>
            <a:r>
              <a:rPr lang="hu-HU" sz="1500" dirty="0" err="1">
                <a:effectLst/>
                <a:latin typeface="Calibri" panose="020F0502020204030204" pitchFamily="34" charset="0"/>
                <a:ea typeface="Trebuchet MS" panose="020B0603020202020204" pitchFamily="34" charset="0"/>
                <a:cs typeface="Arial" panose="020B0604020202020204" pitchFamily="34" charset="0"/>
              </a:rPr>
              <a:t>EBA</a:t>
            </a:r>
            <a:r>
              <a:rPr lang="hu-HU" sz="1500" dirty="0">
                <a:effectLst/>
                <a:latin typeface="Calibri" panose="020F0502020204030204" pitchFamily="34" charset="0"/>
                <a:ea typeface="Trebuchet MS" panose="020B0603020202020204" pitchFamily="34" charset="0"/>
                <a:cs typeface="Arial" panose="020B0604020202020204" pitchFamily="34" charset="0"/>
              </a:rPr>
              <a:t> elvárások, nemzetközi ajánlások és útmutatók alapján lefolytatott adatszolgáltatási felülvizsgálat eredménye, </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a </a:t>
            </a:r>
            <a:r>
              <a:rPr lang="hu-HU" sz="1500" dirty="0" err="1">
                <a:effectLst/>
                <a:latin typeface="Calibri" panose="020F0502020204030204" pitchFamily="34" charset="0"/>
                <a:ea typeface="Trebuchet MS" panose="020B0603020202020204" pitchFamily="34" charset="0"/>
                <a:cs typeface="Times New Roman" panose="02020603050405020304" pitchFamily="18" charset="0"/>
              </a:rPr>
              <a:t>Pmt</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 </a:t>
            </a:r>
            <a:r>
              <a:rPr lang="hu-HU" sz="1500" dirty="0">
                <a:effectLst/>
                <a:latin typeface="Calibri" panose="020F0502020204030204" pitchFamily="34" charset="0"/>
                <a:ea typeface="Trebuchet MS" panose="020B0603020202020204" pitchFamily="34" charset="0"/>
                <a:cs typeface="Arial" panose="020B0604020202020204" pitchFamily="34" charset="0"/>
              </a:rPr>
              <a:t>2020. január 10-én hatályba lépett, valamint a 45/2018. (XII. 17.) MNB rendelet folyamatban lévő módosítása, továbbá az e témakörben kibocsátott MNB ajánlásokban megfogalmazott felügyeleti elvárások tették szükségessé. </a:t>
            </a:r>
            <a:endParaRPr lang="hu-HU" sz="1500"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15000"/>
              </a:lnSpc>
              <a:spcAft>
                <a:spcPts val="750"/>
              </a:spcAft>
            </a:pPr>
            <a:r>
              <a:rPr lang="hu-HU" sz="1500" b="1" u="sng" dirty="0">
                <a:effectLst/>
                <a:latin typeface="Calibri" panose="020F0502020204030204" pitchFamily="34" charset="0"/>
                <a:ea typeface="Trebuchet MS" panose="020B0603020202020204" pitchFamily="34" charset="0"/>
                <a:cs typeface="Times New Roman" panose="02020603050405020304" pitchFamily="18" charset="0"/>
              </a:rPr>
              <a:t>Pénzmosással és terrorizmusfinanszírozással kapcsolatos negyedéves adatok (9D)</a:t>
            </a:r>
            <a:endParaRPr lang="hu-HU" sz="15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15000"/>
              </a:lnSpc>
              <a:spcBef>
                <a:spcPts val="0"/>
              </a:spcBef>
              <a:buFont typeface="Arial" panose="020B0604020202020204" pitchFamily="34" charset="0"/>
              <a:buChar char="•"/>
            </a:pPr>
            <a:r>
              <a:rPr lang="hu-HU" sz="1500" dirty="0">
                <a:effectLst/>
                <a:latin typeface="Calibri" panose="020F0502020204030204" pitchFamily="34" charset="0"/>
                <a:ea typeface="Trebuchet MS" panose="020B0603020202020204" pitchFamily="34" charset="0"/>
                <a:cs typeface="Times New Roman" panose="02020603050405020304" pitchFamily="18" charset="0"/>
              </a:rPr>
              <a:t>megszüntetésre kerül több ügyfél-átvilágítási kötelezettséghez kapcsolódó kategória</a:t>
            </a:r>
          </a:p>
          <a:p>
            <a:pPr marL="285750" indent="-285750" algn="just">
              <a:lnSpc>
                <a:spcPct val="115000"/>
              </a:lnSpc>
              <a:spcBef>
                <a:spcPts val="0"/>
              </a:spcBef>
              <a:buFont typeface="Arial" panose="020B0604020202020204" pitchFamily="34" charset="0"/>
              <a:buChar char="•"/>
            </a:pPr>
            <a:r>
              <a:rPr lang="hu-HU" sz="1500" dirty="0">
                <a:latin typeface="Calibri" panose="020F0502020204030204" pitchFamily="34" charset="0"/>
                <a:ea typeface="Trebuchet MS" panose="020B0603020202020204" pitchFamily="34" charset="0"/>
                <a:cs typeface="Times New Roman" panose="02020603050405020304" pitchFamily="18" charset="0"/>
              </a:rPr>
              <a:t>h</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elyettük a nagy összegű és ML/</a:t>
            </a:r>
            <a:r>
              <a:rPr lang="hu-HU" sz="1500" dirty="0" err="1">
                <a:effectLst/>
                <a:latin typeface="Calibri" panose="020F0502020204030204" pitchFamily="34" charset="0"/>
                <a:ea typeface="Trebuchet MS" panose="020B0603020202020204" pitchFamily="34" charset="0"/>
                <a:cs typeface="Times New Roman" panose="02020603050405020304" pitchFamily="18" charset="0"/>
              </a:rPr>
              <a:t>TF</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 szempontból kockázatosnak minősülő ügyletek darabszámáról, illetve együttes értékösszegéről kell jelenteni</a:t>
            </a:r>
          </a:p>
          <a:p>
            <a:pPr marL="285750" indent="-285750" algn="just">
              <a:lnSpc>
                <a:spcPct val="115000"/>
              </a:lnSpc>
              <a:spcBef>
                <a:spcPts val="0"/>
              </a:spcBef>
              <a:buFont typeface="Arial" panose="020B0604020202020204" pitchFamily="34" charset="0"/>
              <a:buChar char="•"/>
            </a:pPr>
            <a:r>
              <a:rPr lang="hu-HU" sz="1500" dirty="0">
                <a:effectLst/>
                <a:latin typeface="Calibri" panose="020F0502020204030204" pitchFamily="34" charset="0"/>
                <a:ea typeface="Trebuchet MS" panose="020B0603020202020204" pitchFamily="34" charset="0"/>
                <a:cs typeface="Times New Roman" panose="02020603050405020304" pitchFamily="18" charset="0"/>
              </a:rPr>
              <a:t>részletes bontásban meg kell adni a kockázatos ügyfél és szokatlan ügylet kiszűrését biztosító szűrőrendszer riasztásainak, a riasztások határidőn túli kezelésének, a bejelentések, az ML/</a:t>
            </a:r>
            <a:r>
              <a:rPr lang="hu-HU" sz="1500" dirty="0" err="1">
                <a:effectLst/>
                <a:latin typeface="Calibri" panose="020F0502020204030204" pitchFamily="34" charset="0"/>
                <a:ea typeface="Trebuchet MS" panose="020B0603020202020204" pitchFamily="34" charset="0"/>
                <a:cs typeface="Times New Roman" panose="02020603050405020304" pitchFamily="18" charset="0"/>
              </a:rPr>
              <a:t>TF</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 okokból megszüntetett üzleti kapcsolatok, az </a:t>
            </a:r>
            <a:r>
              <a:rPr lang="hu-HU" sz="1500" dirty="0" err="1">
                <a:effectLst/>
                <a:latin typeface="Calibri" panose="020F0502020204030204" pitchFamily="34" charset="0"/>
                <a:ea typeface="Trebuchet MS" panose="020B0603020202020204" pitchFamily="34" charset="0"/>
                <a:cs typeface="Times New Roman" panose="02020603050405020304" pitchFamily="18" charset="0"/>
              </a:rPr>
              <a:t>AML</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 Bizottság által megtárgyalt ügyfélkapcsolatok, valamint az </a:t>
            </a:r>
            <a:r>
              <a:rPr lang="hu-HU" sz="1500" dirty="0" err="1">
                <a:effectLst/>
                <a:latin typeface="Calibri" panose="020F0502020204030204" pitchFamily="34" charset="0"/>
                <a:ea typeface="Trebuchet MS" panose="020B0603020202020204" pitchFamily="34" charset="0"/>
                <a:cs typeface="Times New Roman" panose="02020603050405020304" pitchFamily="18" charset="0"/>
              </a:rPr>
              <a:t>AML</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a:t>
            </a:r>
            <a:r>
              <a:rPr lang="hu-HU" sz="1500" dirty="0" err="1">
                <a:effectLst/>
                <a:latin typeface="Calibri" panose="020F0502020204030204" pitchFamily="34" charset="0"/>
                <a:ea typeface="Trebuchet MS" panose="020B0603020202020204" pitchFamily="34" charset="0"/>
                <a:cs typeface="Times New Roman" panose="02020603050405020304" pitchFamily="18" charset="0"/>
              </a:rPr>
              <a:t>CFT</a:t>
            </a:r>
            <a:r>
              <a:rPr lang="hu-HU" sz="1500" dirty="0">
                <a:effectLst/>
                <a:latin typeface="Calibri" panose="020F0502020204030204" pitchFamily="34" charset="0"/>
                <a:ea typeface="Trebuchet MS" panose="020B0603020202020204" pitchFamily="34" charset="0"/>
                <a:cs typeface="Times New Roman" panose="02020603050405020304" pitchFamily="18" charset="0"/>
              </a:rPr>
              <a:t> tevékenység vonatkozású társhatósági megkeresések, ügyfélpanaszok, belső ellenőri megállapítások, illetve informatikai fejlesztések számát</a:t>
            </a:r>
          </a:p>
          <a:p>
            <a:pPr algn="just">
              <a:lnSpc>
                <a:spcPct val="115000"/>
              </a:lnSpc>
              <a:spcBef>
                <a:spcPts val="0"/>
              </a:spcBef>
            </a:pPr>
            <a:endParaRPr lang="hu-HU" sz="1500"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00000"/>
              </a:lnSpc>
              <a:spcBef>
                <a:spcPts val="300"/>
              </a:spcBef>
              <a:spcAft>
                <a:spcPts val="300"/>
              </a:spcAft>
            </a:pPr>
            <a:r>
              <a:rPr lang="hu-HU" sz="1500" i="1" u="sng" dirty="0">
                <a:solidFill>
                  <a:srgbClr val="0070C0"/>
                </a:solidFill>
                <a:latin typeface="Calibri" panose="020F0502020204030204" pitchFamily="34" charset="0"/>
                <a:cs typeface="Arial" panose="020B0604020202020204" pitchFamily="34" charset="0"/>
              </a:rPr>
              <a:t>Észrevétel</a:t>
            </a:r>
            <a:r>
              <a:rPr lang="hu-HU" sz="1500" i="1" dirty="0">
                <a:solidFill>
                  <a:srgbClr val="0070C0"/>
                </a:solidFill>
                <a:latin typeface="Calibri" panose="020F0502020204030204" pitchFamily="34" charset="0"/>
                <a:cs typeface="Arial" panose="020B0604020202020204" pitchFamily="34" charset="0"/>
              </a:rPr>
              <a:t>: A 9D04-9D043, 9D06, 9D061, 9D07 sorokban csak a pénzmozgáshoz kapcsolódóan kellenek-e az adatok vagy az értékpapír ügyleteket is jelenteni kell?</a:t>
            </a:r>
          </a:p>
          <a:p>
            <a:pPr algn="just">
              <a:lnSpc>
                <a:spcPct val="100000"/>
              </a:lnSpc>
              <a:spcBef>
                <a:spcPts val="300"/>
              </a:spcBef>
              <a:spcAft>
                <a:spcPts val="300"/>
              </a:spcAft>
            </a:pPr>
            <a:r>
              <a:rPr lang="hu-HU" sz="1500" u="sng" dirty="0">
                <a:solidFill>
                  <a:srgbClr val="0070C0"/>
                </a:solidFill>
                <a:latin typeface="Calibri" panose="020F0502020204030204" pitchFamily="34" charset="0"/>
                <a:cs typeface="Arial" panose="020B0604020202020204" pitchFamily="34" charset="0"/>
              </a:rPr>
              <a:t>Válasz</a:t>
            </a:r>
            <a:r>
              <a:rPr lang="hu-HU" sz="1500" dirty="0">
                <a:solidFill>
                  <a:srgbClr val="0070C0"/>
                </a:solidFill>
                <a:latin typeface="Calibri" panose="020F0502020204030204" pitchFamily="34" charset="0"/>
                <a:cs typeface="Arial" panose="020B0604020202020204" pitchFamily="34" charset="0"/>
              </a:rPr>
              <a:t>: A hivatkozott sorok vonatkozásában az értékpapír ügyleteket nem kell szerepeltetni.</a:t>
            </a:r>
          </a:p>
          <a:p>
            <a:pPr algn="just">
              <a:lnSpc>
                <a:spcPct val="100000"/>
              </a:lnSpc>
              <a:spcBef>
                <a:spcPts val="300"/>
              </a:spcBef>
              <a:spcAft>
                <a:spcPts val="300"/>
              </a:spcAft>
            </a:pPr>
            <a:endParaRPr lang="hu-HU" sz="1600" dirty="0"/>
          </a:p>
          <a:p>
            <a:pPr algn="just">
              <a:lnSpc>
                <a:spcPct val="100000"/>
              </a:lnSpc>
              <a:spcBef>
                <a:spcPts val="300"/>
              </a:spcBef>
              <a:spcAft>
                <a:spcPts val="300"/>
              </a:spcAft>
            </a:pPr>
            <a:endParaRPr lang="hu-HU" sz="1300"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639414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82514" y="1016503"/>
            <a:ext cx="8334103" cy="5531049"/>
          </a:xfrm>
        </p:spPr>
        <p:txBody>
          <a:bodyPr anchor="t">
            <a:noAutofit/>
          </a:bodyPr>
          <a:lstStyle/>
          <a:p>
            <a:pPr algn="just">
              <a:lnSpc>
                <a:spcPct val="115000"/>
              </a:lnSpc>
              <a:spcBef>
                <a:spcPts val="0"/>
              </a:spcBef>
            </a:pPr>
            <a:r>
              <a:rPr lang="hu-HU" sz="1800" b="1" u="sng" dirty="0">
                <a:effectLst/>
                <a:latin typeface="Calibri" panose="020F0502020204030204" pitchFamily="34" charset="0"/>
                <a:ea typeface="Trebuchet MS" panose="020B0603020202020204" pitchFamily="34" charset="0"/>
                <a:cs typeface="Times New Roman" panose="02020603050405020304" pitchFamily="18" charset="0"/>
              </a:rPr>
              <a:t>Pénzmosással és terrorizmusfinanszírozással kapcsolatos éves adatok (9E)</a:t>
            </a:r>
          </a:p>
          <a:p>
            <a:pPr algn="just">
              <a:lnSpc>
                <a:spcPct val="115000"/>
              </a:lnSpc>
              <a:spcBef>
                <a:spcPts val="0"/>
              </a:spcBef>
            </a:pPr>
            <a:endParaRPr lang="hu-HU" sz="1400" b="1"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15000"/>
              </a:lnSpc>
              <a:spcBef>
                <a:spcPts val="600"/>
              </a:spcBef>
              <a:spcAft>
                <a:spcPts val="600"/>
              </a:spcAft>
              <a:buFont typeface="Arial" panose="020B0604020202020204" pitchFamily="34" charset="0"/>
              <a:buChar char="•"/>
            </a:pPr>
            <a:r>
              <a:rPr lang="hu-HU" sz="1800" dirty="0">
                <a:effectLst/>
                <a:latin typeface="Calibri" panose="020F0502020204030204" pitchFamily="34" charset="0"/>
                <a:ea typeface="Trebuchet MS" panose="020B0603020202020204" pitchFamily="34" charset="0"/>
                <a:cs typeface="Times New Roman" panose="02020603050405020304" pitchFamily="18" charset="0"/>
              </a:rPr>
              <a:t>az ügyfelek számának és forgalmi adatainak megadása kockázati bontásban</a:t>
            </a:r>
          </a:p>
          <a:p>
            <a:pPr marL="285750" indent="-285750" algn="just">
              <a:lnSpc>
                <a:spcPct val="115000"/>
              </a:lnSpc>
              <a:spcBef>
                <a:spcPts val="600"/>
              </a:spcBef>
              <a:spcAft>
                <a:spcPts val="600"/>
              </a:spcAft>
              <a:buFont typeface="Arial" panose="020B0604020202020204" pitchFamily="34" charset="0"/>
              <a:buChar char="•"/>
            </a:pPr>
            <a:r>
              <a:rPr lang="hu-HU" sz="1800" dirty="0">
                <a:effectLst/>
                <a:latin typeface="Calibri" panose="020F0502020204030204" pitchFamily="34" charset="0"/>
                <a:ea typeface="Trebuchet MS" panose="020B0603020202020204" pitchFamily="34" charset="0"/>
                <a:cs typeface="Times New Roman" panose="02020603050405020304" pitchFamily="18" charset="0"/>
              </a:rPr>
              <a:t>információt kell biztosítani az adatszolgáltató által magas kockázatúnak minősített országokból, térségekből érkező jóváírások, illetve oda irányuló terhelések darabszámáról és összegéről, az </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AML</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CFT</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 vonatkozású új üzleti gyakorlatok, ML/</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TF</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 szempontból kockázatosnak minősülő termékek, illetve értékesítési csatornák számáról, valamint az egyes, kockázatot növelő, illetve csökkentő tényezőkről</a:t>
            </a:r>
          </a:p>
          <a:p>
            <a:pPr marL="285750" indent="-285750" algn="just">
              <a:lnSpc>
                <a:spcPct val="115000"/>
              </a:lnSpc>
              <a:spcBef>
                <a:spcPts val="600"/>
              </a:spcBef>
              <a:spcAft>
                <a:spcPts val="600"/>
              </a:spcAft>
              <a:buFont typeface="Arial" panose="020B0604020202020204" pitchFamily="34" charset="0"/>
              <a:buChar char="•"/>
            </a:pPr>
            <a:r>
              <a:rPr lang="hu-HU" sz="1800" b="1" dirty="0">
                <a:effectLst/>
                <a:latin typeface="Calibri" panose="020F0502020204030204" pitchFamily="34" charset="0"/>
                <a:ea typeface="Trebuchet MS" panose="020B0603020202020204" pitchFamily="34" charset="0"/>
                <a:cs typeface="Arial" panose="020B0604020202020204" pitchFamily="34" charset="0"/>
              </a:rPr>
              <a:t>első alkalommal 2020-ra </a:t>
            </a:r>
            <a:r>
              <a:rPr lang="hu-HU" sz="1800" dirty="0">
                <a:effectLst/>
                <a:latin typeface="Calibri" panose="020F0502020204030204" pitchFamily="34" charset="0"/>
                <a:ea typeface="Trebuchet MS" panose="020B0603020202020204" pitchFamily="34" charset="0"/>
                <a:cs typeface="Arial" panose="020B0604020202020204" pitchFamily="34" charset="0"/>
              </a:rPr>
              <a:t>vonatkozóan, </a:t>
            </a:r>
            <a:r>
              <a:rPr lang="hu-HU" sz="1800" b="1" i="1" dirty="0">
                <a:effectLst/>
                <a:latin typeface="Calibri" panose="020F0502020204030204" pitchFamily="34" charset="0"/>
                <a:ea typeface="Trebuchet MS" panose="020B0603020202020204" pitchFamily="34" charset="0"/>
                <a:cs typeface="Arial" panose="020B0604020202020204" pitchFamily="34" charset="0"/>
              </a:rPr>
              <a:t>2021. március 31-ig </a:t>
            </a:r>
            <a:r>
              <a:rPr lang="hu-HU" sz="1800" dirty="0">
                <a:effectLst/>
                <a:latin typeface="Calibri" panose="020F0502020204030204" pitchFamily="34" charset="0"/>
                <a:ea typeface="Trebuchet MS" panose="020B0603020202020204" pitchFamily="34" charset="0"/>
                <a:cs typeface="Arial" panose="020B0604020202020204" pitchFamily="34" charset="0"/>
              </a:rPr>
              <a:t>kell teljesíteni</a:t>
            </a:r>
          </a:p>
          <a:p>
            <a:pPr marL="285750" indent="-285750" algn="just">
              <a:lnSpc>
                <a:spcPct val="115000"/>
              </a:lnSpc>
              <a:spcBef>
                <a:spcPts val="600"/>
              </a:spcBef>
              <a:spcAft>
                <a:spcPts val="600"/>
              </a:spcAft>
              <a:buFont typeface="Arial" panose="020B0604020202020204" pitchFamily="34" charset="0"/>
              <a:buChar char="•"/>
            </a:pPr>
            <a:r>
              <a:rPr lang="hu-HU" sz="1800" dirty="0">
                <a:latin typeface="Calibri" panose="020F0502020204030204" pitchFamily="34" charset="0"/>
                <a:cs typeface="Arial" panose="020B0604020202020204" pitchFamily="34" charset="0"/>
              </a:rPr>
              <a:t>de a tábla egyes sorait első alkalommal csak 2021-re kell teljesíteni, </a:t>
            </a:r>
            <a:r>
              <a:rPr lang="hu-HU" sz="1800" b="1" dirty="0">
                <a:latin typeface="Calibri" panose="020F0502020204030204" pitchFamily="34" charset="0"/>
                <a:cs typeface="Arial" panose="020B0604020202020204" pitchFamily="34" charset="0"/>
              </a:rPr>
              <a:t>2020. év vonatkozásában </a:t>
            </a:r>
            <a:r>
              <a:rPr lang="hu-HU" sz="1800" dirty="0">
                <a:latin typeface="Calibri" panose="020F0502020204030204" pitchFamily="34" charset="0"/>
                <a:cs typeface="Arial" panose="020B0604020202020204" pitchFamily="34" charset="0"/>
              </a:rPr>
              <a:t>azok</a:t>
            </a:r>
            <a:r>
              <a:rPr lang="hu-HU" sz="1800" b="1" dirty="0">
                <a:latin typeface="Calibri" panose="020F0502020204030204" pitchFamily="34" charset="0"/>
                <a:cs typeface="Arial" panose="020B0604020202020204" pitchFamily="34" charset="0"/>
              </a:rPr>
              <a:t> üresen hagyhatók</a:t>
            </a:r>
            <a:r>
              <a:rPr lang="hu-HU" sz="1800" dirty="0">
                <a:latin typeface="Calibri" panose="020F0502020204030204" pitchFamily="34" charset="0"/>
                <a:cs typeface="Arial" panose="020B0604020202020204" pitchFamily="34" charset="0"/>
              </a:rPr>
              <a:t> (9E0511, 9E0512, 9E0513, 9E0514, 9E061, 9E062, 9E072, 9E11, 9E12, 9E13, 9E131, 9E18, 9E20, 9E21 sorok)</a:t>
            </a:r>
          </a:p>
          <a:p>
            <a:pPr algn="just">
              <a:lnSpc>
                <a:spcPct val="100000"/>
              </a:lnSpc>
              <a:spcBef>
                <a:spcPts val="300"/>
              </a:spcBef>
              <a:spcAft>
                <a:spcPts val="300"/>
              </a:spcAft>
            </a:pP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00000"/>
              </a:lnSpc>
              <a:spcBef>
                <a:spcPts val="300"/>
              </a:spcBef>
              <a:spcAft>
                <a:spcPts val="300"/>
              </a:spcAft>
            </a:pPr>
            <a:endParaRPr lang="hu-HU" sz="1300" dirty="0"/>
          </a:p>
          <a:p>
            <a:pPr algn="just">
              <a:lnSpc>
                <a:spcPct val="100000"/>
              </a:lnSpc>
              <a:spcBef>
                <a:spcPts val="300"/>
              </a:spcBef>
              <a:spcAft>
                <a:spcPts val="300"/>
              </a:spcAft>
            </a:pPr>
            <a:endParaRPr lang="hu-HU" sz="1300"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67997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2041236" y="440462"/>
            <a:ext cx="6751781" cy="2885405"/>
          </a:xfrm>
        </p:spPr>
        <p:txBody>
          <a:bodyPr/>
          <a:lstStyle/>
          <a:p>
            <a:r>
              <a:rPr lang="hu-HU" dirty="0"/>
              <a:t>I. A HITREG adatszolgáltatás 2021. évre tervezett változásai (kiemelten a külső véleményezés utáni változásokról)</a:t>
            </a:r>
            <a:endParaRPr lang="hu-HU" sz="3200" dirty="0"/>
          </a:p>
        </p:txBody>
      </p:sp>
      <p:sp>
        <p:nvSpPr>
          <p:cNvPr id="3" name="Cím 1">
            <a:extLst>
              <a:ext uri="{FF2B5EF4-FFF2-40B4-BE49-F238E27FC236}">
                <a16:creationId xmlns:a16="http://schemas.microsoft.com/office/drawing/2014/main" id="{3B52D925-EEA5-48A3-895B-E945147D07D4}"/>
              </a:ext>
            </a:extLst>
          </p:cNvPr>
          <p:cNvSpPr txBox="1">
            <a:spLocks/>
          </p:cNvSpPr>
          <p:nvPr/>
        </p:nvSpPr>
        <p:spPr>
          <a:xfrm>
            <a:off x="2662516" y="3943568"/>
            <a:ext cx="6364943" cy="1446550"/>
          </a:xfrm>
          <a:prstGeom prst="rect">
            <a:avLst/>
          </a:prstGeom>
          <a:noFill/>
        </p:spPr>
        <p:txBody>
          <a:bodyPr vert="horz" wrap="square" lIns="91440" tIns="45720" rIns="91440" bIns="45720" rtlCol="0" anchor="ctr">
            <a:spAutoFit/>
          </a:bodyPr>
          <a:lstStyle>
            <a:lvl1pPr algn="l" defTabSz="685749" rtl="0" eaLnBrk="1" latinLnBrk="0" hangingPunct="1">
              <a:lnSpc>
                <a:spcPct val="110000"/>
              </a:lnSpc>
              <a:spcBef>
                <a:spcPct val="0"/>
              </a:spcBef>
              <a:buNone/>
              <a:defRPr lang="hu-HU" sz="3300" kern="1200" cap="all" spc="225" baseline="0">
                <a:solidFill>
                  <a:schemeClr val="tx2"/>
                </a:solidFill>
                <a:latin typeface="+mn-lt"/>
                <a:ea typeface="+mn-ea"/>
                <a:cs typeface="+mn-cs"/>
              </a:defRPr>
            </a:lvl1pPr>
          </a:lstStyle>
          <a:p>
            <a:r>
              <a:rPr lang="hu-HU" altLang="hu-HU" sz="2800" b="1" dirty="0">
                <a:latin typeface="Calibri" panose="020F0502020204030204" pitchFamily="34" charset="0"/>
              </a:rPr>
              <a:t>Ipacs lászló</a:t>
            </a:r>
          </a:p>
          <a:p>
            <a:r>
              <a:rPr lang="hu-HU" altLang="hu-HU" sz="2800" b="1" dirty="0">
                <a:latin typeface="Calibri" panose="020F0502020204030204" pitchFamily="34" charset="0"/>
              </a:rPr>
              <a:t>Simonné sulyok brigitta</a:t>
            </a:r>
          </a:p>
          <a:p>
            <a:r>
              <a:rPr lang="hu-HU" altLang="hu-HU" sz="2400" b="1" dirty="0">
                <a:latin typeface="Calibri" panose="020F0502020204030204" pitchFamily="34" charset="0"/>
              </a:rPr>
              <a:t>Statisztikai igazgatóság</a:t>
            </a:r>
          </a:p>
        </p:txBody>
      </p:sp>
    </p:spTree>
    <p:extLst>
      <p:ext uri="{BB962C8B-B14F-4D97-AF65-F5344CB8AC3E}">
        <p14:creationId xmlns:p14="http://schemas.microsoft.com/office/powerpoint/2010/main" val="2617262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478174" y="922448"/>
            <a:ext cx="8212980" cy="5625103"/>
          </a:xfrm>
        </p:spPr>
        <p:txBody>
          <a:bodyPr anchor="t">
            <a:noAutofit/>
          </a:bodyPr>
          <a:lstStyle/>
          <a:p>
            <a:pPr algn="just">
              <a:lnSpc>
                <a:spcPct val="115000"/>
              </a:lnSpc>
              <a:spcAft>
                <a:spcPts val="750"/>
              </a:spcAft>
            </a:pPr>
            <a:r>
              <a:rPr lang="hu-HU" sz="1600" b="1" u="sng" dirty="0">
                <a:effectLst/>
                <a:latin typeface="Calibri" panose="020F0502020204030204" pitchFamily="34" charset="0"/>
                <a:ea typeface="Trebuchet MS" panose="020B0603020202020204" pitchFamily="34" charset="0"/>
                <a:cs typeface="Times New Roman" panose="02020603050405020304" pitchFamily="18" charset="0"/>
              </a:rPr>
              <a:t>Összevont alapú felügyelet alá tartozó hitelintézetek rendszeres negyedéves beszámolója (20AA)</a:t>
            </a:r>
            <a:endParaRPr lang="hu-HU" sz="16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15000"/>
              </a:lnSpc>
              <a:spcAft>
                <a:spcPts val="750"/>
              </a:spcAft>
              <a:buFont typeface="Arial" panose="020B0604020202020204" pitchFamily="34" charset="0"/>
              <a:buChar char="•"/>
            </a:pPr>
            <a:r>
              <a:rPr lang="hu-HU" sz="1600" dirty="0">
                <a:effectLst/>
                <a:latin typeface="Calibri" panose="020F0502020204030204" pitchFamily="34" charset="0"/>
                <a:ea typeface="Trebuchet MS" panose="020B0603020202020204" pitchFamily="34" charset="0"/>
                <a:cs typeface="Times New Roman" panose="02020603050405020304" pitchFamily="18" charset="0"/>
              </a:rPr>
              <a:t>Az egyéb rendszerszinten jelentős (O-</a:t>
            </a:r>
            <a:r>
              <a:rPr lang="hu-HU" sz="1600" dirty="0" err="1">
                <a:effectLst/>
                <a:latin typeface="Calibri" panose="020F0502020204030204" pitchFamily="34" charset="0"/>
                <a:ea typeface="Trebuchet MS" panose="020B0603020202020204" pitchFamily="34" charset="0"/>
                <a:cs typeface="Times New Roman" panose="02020603050405020304" pitchFamily="18" charset="0"/>
              </a:rPr>
              <a:t>SII</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 és a kijelölt hitelintézetek esetében kibővül a konszolidált szintű információk bekérésével, mely lehetővé teszi, hogy az MNB konszolidált szinten is nyomon tudja követni a bankcsoportok pénzügyi helyzetének változását.</a:t>
            </a: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600" b="1" u="sng" dirty="0">
                <a:effectLst/>
                <a:latin typeface="Calibri" panose="020F0502020204030204" pitchFamily="34" charset="0"/>
                <a:ea typeface="Trebuchet MS" panose="020B0603020202020204" pitchFamily="34" charset="0"/>
                <a:cs typeface="Times New Roman" panose="02020603050405020304" pitchFamily="18" charset="0"/>
              </a:rPr>
              <a:t>Termékismertető – Számla (9SE)</a:t>
            </a:r>
            <a:endParaRPr lang="hu-HU" sz="16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600" dirty="0">
                <a:effectLst/>
                <a:latin typeface="Calibri" panose="020F0502020204030204" pitchFamily="34" charset="0"/>
                <a:ea typeface="Trebuchet MS" panose="020B0603020202020204" pitchFamily="34" charset="0"/>
                <a:cs typeface="Times New Roman" panose="02020603050405020304" pitchFamily="18" charset="0"/>
              </a:rPr>
              <a:t>A havi számlavezetési díj és csomagdíj megbontása attól függően, hogy ahhoz papír alapú vagy elektronikus kivonat kapcsolódik. </a:t>
            </a:r>
          </a:p>
          <a:p>
            <a:pPr marL="285750" marR="6985" indent="-285750" algn="just">
              <a:lnSpc>
                <a:spcPct val="115000"/>
              </a:lnSpc>
              <a:spcAft>
                <a:spcPts val="0"/>
              </a:spcAft>
              <a:buFont typeface="Arial" panose="020B0604020202020204" pitchFamily="34" charset="0"/>
              <a:buChar char="•"/>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600" dirty="0">
                <a:latin typeface="Calibri" panose="020F0502020204030204" pitchFamily="34" charset="0"/>
                <a:ea typeface="Trebuchet MS" panose="020B0603020202020204" pitchFamily="34" charset="0"/>
                <a:cs typeface="Times New Roman" panose="02020603050405020304" pitchFamily="18" charset="0"/>
              </a:rPr>
              <a:t>A</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 számlahasználat költségei kiegészülnek a másodlagos számlaazonosítók regisztrációjának díjával és a fizetési kérelmek küldésének és fogadásának díjával. </a:t>
            </a: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600" i="1" u="sng" dirty="0">
                <a:solidFill>
                  <a:srgbClr val="0070C0"/>
                </a:solidFill>
                <a:effectLst/>
                <a:ea typeface="Times New Roman" panose="02020603050405020304" pitchFamily="18" charset="0"/>
              </a:rPr>
              <a:t>Észrevétel: </a:t>
            </a:r>
            <a:r>
              <a:rPr lang="hu-HU" sz="1600" i="1" dirty="0">
                <a:solidFill>
                  <a:srgbClr val="0070C0"/>
                </a:solidFill>
                <a:effectLst/>
                <a:ea typeface="Times New Roman" panose="02020603050405020304" pitchFamily="18" charset="0"/>
              </a:rPr>
              <a:t>A fizetési kérelmek pontos definícióját szeretnénk kérni.</a:t>
            </a: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600" u="sng" dirty="0">
                <a:solidFill>
                  <a:srgbClr val="0070C0"/>
                </a:solidFill>
                <a:ea typeface="Calibri" panose="020F0502020204030204" pitchFamily="34" charset="0"/>
              </a:rPr>
              <a:t>Válasz: </a:t>
            </a:r>
            <a:r>
              <a:rPr lang="hu-HU" sz="1600" dirty="0">
                <a:solidFill>
                  <a:srgbClr val="0070C0"/>
                </a:solidFill>
                <a:ea typeface="Calibri" panose="020F0502020204030204" pitchFamily="34" charset="0"/>
              </a:rPr>
              <a:t>A kitöltési előírások kiegészítésre kerültek az alábbi definícióval. </a:t>
            </a: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600" dirty="0">
                <a:solidFill>
                  <a:srgbClr val="0070C0"/>
                </a:solidFill>
                <a:effectLst/>
                <a:ea typeface="Calibri" panose="020F0502020204030204" pitchFamily="34" charset="0"/>
              </a:rPr>
              <a:t>„fizetési kérelmek: a kedvezményezett által a fizető félnek címzett fizetés kezdeményezésére vonatkozó, az azonnali átutalást feldolgozó fizetési rendszerben szabványosított üzenet, amely legalább az azonnali átutalási megbízás megadásához szükséges valamennyi adatot tartalmazza”</a:t>
            </a:r>
            <a:endParaRPr lang="hu-HU" sz="1600" dirty="0">
              <a:effectLst/>
              <a:ea typeface="Calibri" panose="020F0502020204030204" pitchFamily="34"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800" dirty="0">
              <a:effectLst/>
              <a:latin typeface="Calibri" panose="020F0502020204030204" pitchFamily="34" charset="0"/>
              <a:ea typeface="Calibri" panose="020F0502020204030204" pitchFamily="34"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15000"/>
              </a:lnSpc>
              <a:spcAft>
                <a:spcPts val="750"/>
              </a:spcAft>
            </a:pP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Aft>
                <a:spcPts val="0"/>
              </a:spcAft>
              <a:tabLst>
                <a:tab pos="640080" algn="l"/>
                <a:tab pos="1097280" algn="l"/>
                <a:tab pos="1554480" algn="l"/>
                <a:tab pos="2011680" algn="l"/>
                <a:tab pos="2468880" algn="l"/>
                <a:tab pos="2926080" algn="l"/>
                <a:tab pos="3383280" algn="l"/>
                <a:tab pos="3840480" algn="l"/>
                <a:tab pos="4297680" algn="l"/>
                <a:tab pos="4754880" algn="l"/>
                <a:tab pos="6570980" algn="l"/>
              </a:tabLst>
            </a:pPr>
            <a:endParaRPr lang="hu-HU" sz="1400" dirty="0">
              <a:effectLst/>
              <a:latin typeface="Calibri" panose="020F0502020204030204" pitchFamily="34" charset="0"/>
              <a:ea typeface="Trebuchet MS" panose="020B0603020202020204" pitchFamily="34" charset="0"/>
              <a:cs typeface="Times New Roman" panose="02020603050405020304" pitchFamily="18" charset="0"/>
            </a:endParaRPr>
          </a:p>
          <a:p>
            <a:pPr marR="6985" algn="just">
              <a:lnSpc>
                <a:spcPct val="115000"/>
              </a:lnSpc>
              <a:spcBef>
                <a:spcPts val="1200"/>
              </a:spcBef>
              <a:spcAft>
                <a:spcPts val="1200"/>
              </a:spcAft>
              <a:tabLst>
                <a:tab pos="640080" algn="l"/>
                <a:tab pos="1097280" algn="l"/>
                <a:tab pos="1554480" algn="l"/>
                <a:tab pos="2011680" algn="l"/>
                <a:tab pos="2468880" algn="l"/>
                <a:tab pos="2926080" algn="l"/>
                <a:tab pos="3383280" algn="l"/>
                <a:tab pos="3840480" algn="l"/>
                <a:tab pos="4297680" algn="l"/>
                <a:tab pos="4754880" algn="l"/>
                <a:tab pos="6570980" algn="l"/>
              </a:tabLst>
            </a:pPr>
            <a:r>
              <a:rPr lang="hu-HU" sz="1800" dirty="0">
                <a:effectLst/>
                <a:latin typeface="Calibri" panose="020F0502020204030204" pitchFamily="34" charset="0"/>
                <a:ea typeface="Trebuchet MS" panose="020B0603020202020204" pitchFamily="34" charset="0"/>
                <a:cs typeface="Times New Roman" panose="02020603050405020304" pitchFamily="18" charset="0"/>
              </a:rPr>
              <a:t> </a:t>
            </a:r>
          </a:p>
          <a:p>
            <a:pPr lvl="0" algn="just"/>
            <a:endParaRPr lang="hu-HU" sz="1400" dirty="0"/>
          </a:p>
          <a:p>
            <a:pPr algn="l"/>
            <a:endParaRPr lang="hu-HU" sz="1400" b="1" dirty="0"/>
          </a:p>
          <a:p>
            <a:pPr algn="l"/>
            <a:endParaRPr lang="hu-HU" sz="1400" dirty="0"/>
          </a:p>
          <a:p>
            <a:pPr algn="l"/>
            <a:endParaRPr lang="hu-HU" sz="1200" dirty="0"/>
          </a:p>
          <a:p>
            <a:pPr algn="l"/>
            <a:endParaRPr lang="hu-HU" sz="1300" b="1"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3686980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57051" y="1016502"/>
            <a:ext cx="8334103" cy="5531049"/>
          </a:xfrm>
        </p:spPr>
        <p:txBody>
          <a:bodyPr anchor="t">
            <a:noAutofit/>
          </a:bodyPr>
          <a:lstStyle/>
          <a:p>
            <a:pPr algn="l"/>
            <a:r>
              <a:rPr lang="hu-HU" sz="2000" b="1" dirty="0"/>
              <a:t>JAVADALMAZÁSI ADATSZOLGÁLTATÁS</a:t>
            </a:r>
          </a:p>
          <a:p>
            <a:pPr marL="285750" indent="-285750" algn="just">
              <a:lnSpc>
                <a:spcPct val="100000"/>
              </a:lnSpc>
              <a:spcBef>
                <a:spcPts val="300"/>
              </a:spcBef>
              <a:spcAft>
                <a:spcPts val="300"/>
              </a:spcAft>
              <a:buFont typeface="Wingdings" panose="05000000000000000000" pitchFamily="2" charset="2"/>
              <a:buChar char="Ø"/>
            </a:pPr>
            <a:r>
              <a:rPr lang="hu-HU" sz="1800" dirty="0">
                <a:latin typeface="Calibri" panose="020F0502020204030204" pitchFamily="34" charset="0"/>
                <a:cs typeface="Times New Roman" panose="02020603050405020304" pitchFamily="18" charset="0"/>
              </a:rPr>
              <a:t>A pénzpiaci MNB rendelet 1</a:t>
            </a:r>
            <a:r>
              <a:rPr lang="hu-HU" sz="1800" dirty="0">
                <a:effectLst/>
                <a:latin typeface="Calibri" panose="020F0502020204030204" pitchFamily="34" charset="0"/>
                <a:ea typeface="Calibri" panose="020F0502020204030204" pitchFamily="34" charset="0"/>
              </a:rPr>
              <a:t>2­</a:t>
            </a:r>
            <a:r>
              <a:rPr lang="hu-HU" sz="1800" b="1" i="1" dirty="0">
                <a:solidFill>
                  <a:srgbClr val="525252"/>
                </a:solidFill>
                <a:effectLst/>
                <a:latin typeface="Arial" panose="020B0604020202020204" pitchFamily="34" charset="0"/>
                <a:ea typeface="Calibri" panose="020F0502020204030204" pitchFamily="34" charset="0"/>
              </a:rPr>
              <a:t>–</a:t>
            </a:r>
            <a:r>
              <a:rPr lang="hu-HU" sz="1800" dirty="0">
                <a:latin typeface="Calibri" panose="020F0502020204030204" pitchFamily="34" charset="0"/>
                <a:cs typeface="Times New Roman" panose="02020603050405020304" pitchFamily="18" charset="0"/>
              </a:rPr>
              <a:t>13. mellékletében előírt, </a:t>
            </a:r>
            <a:r>
              <a:rPr lang="hu-HU" sz="1800" dirty="0" err="1">
                <a:effectLst/>
                <a:latin typeface="Calibri" panose="020F0502020204030204" pitchFamily="34" charset="0"/>
                <a:ea typeface="Trebuchet MS" panose="020B0603020202020204" pitchFamily="34" charset="0"/>
              </a:rPr>
              <a:t>EBA</a:t>
            </a:r>
            <a:r>
              <a:rPr lang="hu-HU" sz="1800" dirty="0">
                <a:effectLst/>
                <a:latin typeface="Calibri" panose="020F0502020204030204" pitchFamily="34" charset="0"/>
                <a:ea typeface="Trebuchet MS" panose="020B0603020202020204" pitchFamily="34" charset="0"/>
              </a:rPr>
              <a:t>/</a:t>
            </a:r>
            <a:r>
              <a:rPr lang="hu-HU" sz="1800" dirty="0" err="1">
                <a:effectLst/>
                <a:latin typeface="Calibri" panose="020F0502020204030204" pitchFamily="34" charset="0"/>
                <a:ea typeface="Trebuchet MS" panose="020B0603020202020204" pitchFamily="34" charset="0"/>
              </a:rPr>
              <a:t>GL</a:t>
            </a:r>
            <a:r>
              <a:rPr lang="hu-HU" sz="1800" dirty="0">
                <a:effectLst/>
                <a:latin typeface="Calibri" panose="020F0502020204030204" pitchFamily="34" charset="0"/>
                <a:ea typeface="Trebuchet MS" panose="020B0603020202020204" pitchFamily="34" charset="0"/>
              </a:rPr>
              <a:t>/2014/07 és </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EBA</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a:t>
            </a:r>
            <a:r>
              <a:rPr lang="hu-HU" sz="1800" dirty="0" err="1">
                <a:effectLst/>
                <a:latin typeface="Calibri" panose="020F0502020204030204" pitchFamily="34" charset="0"/>
                <a:ea typeface="Trebuchet MS" panose="020B0603020202020204" pitchFamily="34" charset="0"/>
                <a:cs typeface="Times New Roman" panose="02020603050405020304" pitchFamily="18" charset="0"/>
              </a:rPr>
              <a:t>GL</a:t>
            </a:r>
            <a:r>
              <a:rPr lang="hu-HU" sz="1800" dirty="0">
                <a:effectLst/>
                <a:latin typeface="Calibri" panose="020F0502020204030204" pitchFamily="34" charset="0"/>
                <a:ea typeface="Trebuchet MS" panose="020B0603020202020204" pitchFamily="34" charset="0"/>
                <a:cs typeface="Times New Roman" panose="02020603050405020304" pitchFamily="18" charset="0"/>
              </a:rPr>
              <a:t>/2014/08 iránymutatásokon </a:t>
            </a:r>
            <a:r>
              <a:rPr lang="hu-HU" sz="1800" dirty="0">
                <a:latin typeface="Calibri" panose="020F0502020204030204" pitchFamily="34" charset="0"/>
                <a:ea typeface="Trebuchet MS" panose="020B0603020202020204" pitchFamily="34" charset="0"/>
                <a:cs typeface="Times New Roman" panose="02020603050405020304" pitchFamily="18" charset="0"/>
              </a:rPr>
              <a:t>alapuló adatszolgáltatás</a:t>
            </a:r>
            <a:endParaRPr lang="hu-HU" sz="1800" dirty="0">
              <a:latin typeface="Calibri" panose="020F0502020204030204" pitchFamily="34" charset="0"/>
              <a:cs typeface="Times New Roman" panose="02020603050405020304" pitchFamily="18" charset="0"/>
            </a:endParaRPr>
          </a:p>
          <a:p>
            <a:pPr marL="285750" indent="-285750" algn="just">
              <a:lnSpc>
                <a:spcPct val="100000"/>
              </a:lnSpc>
              <a:spcBef>
                <a:spcPts val="300"/>
              </a:spcBef>
              <a:spcAft>
                <a:spcPts val="300"/>
              </a:spcAft>
              <a:buFont typeface="Wingdings" panose="05000000000000000000" pitchFamily="2" charset="2"/>
              <a:buChar char="Ø"/>
            </a:pPr>
            <a:r>
              <a:rPr lang="hu-HU" sz="1800" dirty="0">
                <a:latin typeface="Calibri" panose="020F0502020204030204" pitchFamily="34" charset="0"/>
                <a:cs typeface="Times New Roman" panose="02020603050405020304" pitchFamily="18" charset="0"/>
              </a:rPr>
              <a:t>2020. év végétől a v2.10-es </a:t>
            </a:r>
            <a:r>
              <a:rPr lang="hu-HU" sz="1800" dirty="0" err="1">
                <a:latin typeface="Calibri" panose="020F0502020204030204" pitchFamily="34" charset="0"/>
                <a:cs typeface="Times New Roman" panose="02020603050405020304" pitchFamily="18" charset="0"/>
              </a:rPr>
              <a:t>EBA</a:t>
            </a:r>
            <a:r>
              <a:rPr lang="hu-HU" sz="1800" dirty="0">
                <a:latin typeface="Calibri" panose="020F0502020204030204" pitchFamily="34" charset="0"/>
                <a:cs typeface="Times New Roman" panose="02020603050405020304" pitchFamily="18" charset="0"/>
              </a:rPr>
              <a:t> taxonómia része lesz -&gt; a taxonómiával egyezően módosításra kerültek a táblák</a:t>
            </a:r>
          </a:p>
          <a:p>
            <a:pPr marL="285750" indent="-285750" algn="just">
              <a:lnSpc>
                <a:spcPct val="100000"/>
              </a:lnSpc>
              <a:spcBef>
                <a:spcPts val="300"/>
              </a:spcBef>
              <a:spcAft>
                <a:spcPts val="300"/>
              </a:spcAft>
              <a:buFont typeface="Wingdings" panose="05000000000000000000" pitchFamily="2" charset="2"/>
              <a:buChar char="Ø"/>
            </a:pPr>
            <a:r>
              <a:rPr lang="hu-HU" sz="1800" b="1" dirty="0">
                <a:latin typeface="Calibri" panose="020F0502020204030204" pitchFamily="34" charset="0"/>
                <a:cs typeface="Times New Roman" panose="02020603050405020304" pitchFamily="18" charset="0"/>
              </a:rPr>
              <a:t>Először</a:t>
            </a:r>
            <a:r>
              <a:rPr lang="hu-HU" sz="1800" dirty="0">
                <a:latin typeface="Calibri" panose="020F0502020204030204" pitchFamily="34" charset="0"/>
                <a:cs typeface="Times New Roman" panose="02020603050405020304" pitchFamily="18" charset="0"/>
              </a:rPr>
              <a:t> </a:t>
            </a:r>
            <a:r>
              <a:rPr lang="hu-HU" sz="1800" b="1" dirty="0">
                <a:latin typeface="Calibri" panose="020F0502020204030204" pitchFamily="34" charset="0"/>
                <a:cs typeface="Times New Roman" panose="02020603050405020304" pitchFamily="18" charset="0"/>
              </a:rPr>
              <a:t>2020. december 31-re </a:t>
            </a:r>
            <a:r>
              <a:rPr lang="hu-HU" sz="1800" dirty="0">
                <a:latin typeface="Calibri" panose="020F0502020204030204" pitchFamily="34" charset="0"/>
                <a:cs typeface="Times New Roman" panose="02020603050405020304" pitchFamily="18" charset="0"/>
              </a:rPr>
              <a:t>küldendő, </a:t>
            </a:r>
            <a:r>
              <a:rPr lang="hu-HU" sz="1800" b="1" i="1" dirty="0">
                <a:latin typeface="Calibri" panose="020F0502020204030204" pitchFamily="34" charset="0"/>
                <a:cs typeface="Times New Roman" panose="02020603050405020304" pitchFamily="18" charset="0"/>
              </a:rPr>
              <a:t>2021. június 30-ig</a:t>
            </a:r>
          </a:p>
          <a:p>
            <a:pPr marL="285750" indent="-285750" algn="just">
              <a:lnSpc>
                <a:spcPct val="100000"/>
              </a:lnSpc>
              <a:spcBef>
                <a:spcPts val="300"/>
              </a:spcBef>
              <a:spcAft>
                <a:spcPts val="300"/>
              </a:spcAft>
              <a:buFont typeface="Wingdings" panose="05000000000000000000" pitchFamily="2" charset="2"/>
              <a:buChar char="Ø"/>
            </a:pPr>
            <a:r>
              <a:rPr lang="hu-HU" sz="1800" dirty="0">
                <a:latin typeface="Calibri" panose="020F0502020204030204" pitchFamily="34" charset="0"/>
                <a:cs typeface="Times New Roman" panose="02020603050405020304" pitchFamily="18" charset="0"/>
              </a:rPr>
              <a:t>Módosítások:</a:t>
            </a:r>
          </a:p>
          <a:p>
            <a:pPr marL="628625" lvl="1" indent="-285750" algn="just">
              <a:lnSpc>
                <a:spcPct val="115000"/>
              </a:lnSpc>
              <a:spcBef>
                <a:spcPts val="0"/>
              </a:spcBef>
              <a:spcAft>
                <a:spcPts val="1200"/>
              </a:spcAft>
              <a:buFont typeface="Arial" panose="020B0604020202020204" pitchFamily="34" charset="0"/>
              <a:buChar char="•"/>
            </a:pPr>
            <a:r>
              <a:rPr lang="hu-HU" dirty="0">
                <a:solidFill>
                  <a:schemeClr val="tx2"/>
                </a:solidFill>
                <a:latin typeface="Calibri" panose="020F0502020204030204" pitchFamily="34" charset="0"/>
                <a:cs typeface="Calibri" panose="020F0502020204030204" pitchFamily="34" charset="0"/>
              </a:rPr>
              <a:t>Többnyire formai változások (pl. táblakód, sor/oszlopkód változás, táblák több részre vágása a taxonómiával egyezően)</a:t>
            </a:r>
          </a:p>
          <a:p>
            <a:pPr marL="628625" lvl="1" indent="-285750" algn="just">
              <a:lnSpc>
                <a:spcPct val="115000"/>
              </a:lnSpc>
              <a:spcBef>
                <a:spcPts val="0"/>
              </a:spcBef>
              <a:spcAft>
                <a:spcPts val="1200"/>
              </a:spcAft>
              <a:buFont typeface="Arial" panose="020B0604020202020204" pitchFamily="34" charset="0"/>
              <a:buChar char="•"/>
            </a:pPr>
            <a:r>
              <a:rPr lang="hu-HU" dirty="0">
                <a:solidFill>
                  <a:schemeClr val="tx2"/>
                </a:solidFill>
                <a:latin typeface="Calibri" panose="020F0502020204030204" pitchFamily="34" charset="0"/>
                <a:cs typeface="Calibri" panose="020F0502020204030204" pitchFamily="34" charset="0"/>
              </a:rPr>
              <a:t>Az R_02.00 és R_04.00 táblákból kikerült egy-egy részletező sor (a teljesítményjavadalmazás és az alapjavadalmazás arányának meghatározásakor, valamint a halasztás és az eszközök formájának meghatározásakor figyelembe veendő, a tárgyévben kifizetett végkielégítések összegére vonatkozó korábbi R3H111 és R1H001091 sorok)</a:t>
            </a:r>
          </a:p>
          <a:p>
            <a:pPr marL="628625" lvl="1" indent="-285750" algn="just">
              <a:lnSpc>
                <a:spcPct val="115000"/>
              </a:lnSpc>
              <a:spcBef>
                <a:spcPts val="0"/>
              </a:spcBef>
              <a:buFont typeface="Arial" panose="020B0604020202020204" pitchFamily="34" charset="0"/>
              <a:buChar char="•"/>
            </a:pPr>
            <a:r>
              <a:rPr lang="hu-HU" dirty="0">
                <a:solidFill>
                  <a:schemeClr val="tx2"/>
                </a:solidFill>
                <a:latin typeface="Calibri" panose="020F0502020204030204" pitchFamily="34" charset="0"/>
                <a:cs typeface="Calibri" panose="020F0502020204030204" pitchFamily="34" charset="0"/>
              </a:rPr>
              <a:t>Az R_01.00 kódú táblából (korábbi kódja: R2H) kikerült az „Egyéb üzletág részletezése” blokk</a:t>
            </a:r>
          </a:p>
          <a:p>
            <a:pPr algn="l"/>
            <a:endParaRPr lang="hu-HU" sz="1300"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77923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57051" y="1016502"/>
            <a:ext cx="8334103" cy="5531049"/>
          </a:xfrm>
        </p:spPr>
        <p:txBody>
          <a:bodyPr anchor="t">
            <a:noAutofit/>
          </a:bodyPr>
          <a:lstStyle/>
          <a:p>
            <a:pPr algn="l"/>
            <a:r>
              <a:rPr lang="hu-HU" sz="2000" b="1" dirty="0"/>
              <a:t>FINANSZÍROZÁSI TERV</a:t>
            </a:r>
          </a:p>
          <a:p>
            <a:pPr marL="285750" indent="-285750" algn="just">
              <a:lnSpc>
                <a:spcPct val="100000"/>
              </a:lnSpc>
              <a:spcBef>
                <a:spcPts val="300"/>
              </a:spcBef>
              <a:spcAft>
                <a:spcPts val="300"/>
              </a:spcAft>
              <a:buFont typeface="Wingdings" panose="05000000000000000000" pitchFamily="2" charset="2"/>
              <a:buChar char="Ø"/>
            </a:pPr>
            <a:r>
              <a:rPr lang="hu-HU" sz="1600" dirty="0" err="1">
                <a:latin typeface="Calibri" panose="020F0502020204030204" pitchFamily="34" charset="0"/>
                <a:ea typeface="Trebuchet MS" panose="020B0603020202020204" pitchFamily="34" charset="0"/>
                <a:cs typeface="Times New Roman" panose="02020603050405020304" pitchFamily="18" charset="0"/>
              </a:rPr>
              <a:t>EBA</a:t>
            </a:r>
            <a:r>
              <a:rPr lang="hu-HU" sz="1600" dirty="0">
                <a:latin typeface="Calibri" panose="020F0502020204030204" pitchFamily="34" charset="0"/>
                <a:ea typeface="Trebuchet MS" panose="020B0603020202020204" pitchFamily="34" charset="0"/>
                <a:cs typeface="Times New Roman" panose="02020603050405020304" pitchFamily="18" charset="0"/>
              </a:rPr>
              <a:t> által felülvizsgált adatszolgáltatás a korábbi évek finanszírozási terv adatszolgáltatásainak értékelése során szerzett tapasztalatok alapján -&gt; új </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iránymutatás: </a:t>
            </a:r>
            <a:r>
              <a:rPr lang="hu-HU" sz="1600" dirty="0" err="1">
                <a:effectLst/>
                <a:latin typeface="Calibri" panose="020F0502020204030204" pitchFamily="34" charset="0"/>
                <a:ea typeface="Trebuchet MS" panose="020B0603020202020204" pitchFamily="34" charset="0"/>
                <a:cs typeface="Times New Roman" panose="02020603050405020304" pitchFamily="18" charset="0"/>
              </a:rPr>
              <a:t>EBA</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a:t>
            </a:r>
            <a:r>
              <a:rPr lang="hu-HU" sz="1600" dirty="0" err="1">
                <a:effectLst/>
                <a:latin typeface="Calibri" panose="020F0502020204030204" pitchFamily="34" charset="0"/>
                <a:ea typeface="Trebuchet MS" panose="020B0603020202020204" pitchFamily="34" charset="0"/>
                <a:cs typeface="Times New Roman" panose="02020603050405020304" pitchFamily="18" charset="0"/>
              </a:rPr>
              <a:t>GL</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/2019/05</a:t>
            </a:r>
          </a:p>
          <a:p>
            <a:pPr marL="285750" indent="-285750" algn="just">
              <a:lnSpc>
                <a:spcPct val="100000"/>
              </a:lnSpc>
              <a:spcBef>
                <a:spcPts val="300"/>
              </a:spcBef>
              <a:spcAft>
                <a:spcPts val="300"/>
              </a:spcAft>
              <a:buFont typeface="Wingdings" panose="05000000000000000000" pitchFamily="2" charset="2"/>
              <a:buChar char="Ø"/>
            </a:pPr>
            <a:r>
              <a:rPr lang="hu-HU" sz="1600" dirty="0">
                <a:latin typeface="Calibri" panose="020F0502020204030204" pitchFamily="34" charset="0"/>
                <a:cs typeface="Times New Roman" panose="02020603050405020304" pitchFamily="18" charset="0"/>
              </a:rPr>
              <a:t>a pénzpiaci MNB rendelet 14</a:t>
            </a:r>
            <a:r>
              <a:rPr lang="hu-HU" sz="1600" dirty="0">
                <a:solidFill>
                  <a:srgbClr val="525252"/>
                </a:solidFill>
                <a:effectLst/>
                <a:ea typeface="Calibri" panose="020F0502020204030204" pitchFamily="34" charset="0"/>
              </a:rPr>
              <a:t>–</a:t>
            </a:r>
            <a:r>
              <a:rPr lang="hu-HU" sz="1600" dirty="0">
                <a:latin typeface="Calibri" panose="020F0502020204030204" pitchFamily="34" charset="0"/>
                <a:cs typeface="Times New Roman" panose="02020603050405020304" pitchFamily="18" charset="0"/>
              </a:rPr>
              <a:t>15. mellékletében előírt, a v2.10-es taxonómia része </a:t>
            </a:r>
          </a:p>
          <a:p>
            <a:pPr marL="285750" indent="-285750" algn="just">
              <a:lnSpc>
                <a:spcPct val="100000"/>
              </a:lnSpc>
              <a:spcBef>
                <a:spcPts val="300"/>
              </a:spcBef>
              <a:spcAft>
                <a:spcPts val="300"/>
              </a:spcAft>
              <a:buFont typeface="Wingdings" panose="05000000000000000000" pitchFamily="2" charset="2"/>
              <a:buChar char="Ø"/>
            </a:pPr>
            <a:r>
              <a:rPr lang="hu-HU" sz="1600" b="1" dirty="0">
                <a:latin typeface="Calibri" panose="020F0502020204030204" pitchFamily="34" charset="0"/>
                <a:cs typeface="Times New Roman" panose="02020603050405020304" pitchFamily="18" charset="0"/>
              </a:rPr>
              <a:t>először 2020. december 31-re </a:t>
            </a:r>
            <a:r>
              <a:rPr lang="hu-HU" sz="1600" dirty="0">
                <a:latin typeface="Calibri" panose="020F0502020204030204" pitchFamily="34" charset="0"/>
                <a:cs typeface="Times New Roman" panose="02020603050405020304" pitchFamily="18" charset="0"/>
              </a:rPr>
              <a:t>küldendő, </a:t>
            </a:r>
            <a:r>
              <a:rPr lang="hu-HU" sz="1600" b="1" i="1" dirty="0">
                <a:latin typeface="Calibri" panose="020F0502020204030204" pitchFamily="34" charset="0"/>
                <a:cs typeface="Times New Roman" panose="02020603050405020304" pitchFamily="18" charset="0"/>
              </a:rPr>
              <a:t>2021. március 15-ig </a:t>
            </a:r>
          </a:p>
          <a:p>
            <a:pPr algn="just">
              <a:lnSpc>
                <a:spcPct val="115000"/>
              </a:lnSpc>
            </a:pPr>
            <a:r>
              <a:rPr lang="hu-HU" sz="1600" b="1" dirty="0">
                <a:effectLst/>
                <a:latin typeface="Calibri" panose="020F0502020204030204" pitchFamily="34" charset="0"/>
                <a:ea typeface="Trebuchet MS" panose="020B0603020202020204" pitchFamily="34" charset="0"/>
                <a:cs typeface="Times New Roman" panose="02020603050405020304" pitchFamily="18" charset="0"/>
              </a:rPr>
              <a:t>Új táblák</a:t>
            </a:r>
          </a:p>
          <a:p>
            <a:pPr marL="285750" indent="-285750" algn="just">
              <a:lnSpc>
                <a:spcPct val="100000"/>
              </a:lnSpc>
              <a:spcBef>
                <a:spcPts val="0"/>
              </a:spcBef>
              <a:buFont typeface="Arial" panose="020B0604020202020204" pitchFamily="34" charset="0"/>
              <a:buChar char="•"/>
            </a:pPr>
            <a:r>
              <a:rPr lang="hu-HU" sz="1600" dirty="0">
                <a:effectLst/>
                <a:latin typeface="Calibri" panose="020F0502020204030204" pitchFamily="34" charset="0"/>
                <a:ea typeface="Trebuchet MS" panose="020B0603020202020204" pitchFamily="34" charset="0"/>
                <a:cs typeface="Calibri" panose="020F0502020204030204" pitchFamily="34" charset="0"/>
              </a:rPr>
              <a:t>P_04.01: eredménykimutatás</a:t>
            </a:r>
          </a:p>
          <a:p>
            <a:pPr marL="285750" indent="-285750" algn="just">
              <a:lnSpc>
                <a:spcPct val="100000"/>
              </a:lnSpc>
              <a:spcBef>
                <a:spcPts val="0"/>
              </a:spcBef>
              <a:buFont typeface="Arial" panose="020B0604020202020204" pitchFamily="34" charset="0"/>
              <a:buChar char="•"/>
            </a:pPr>
            <a:r>
              <a:rPr lang="hu-HU" sz="1600" dirty="0">
                <a:effectLst/>
                <a:latin typeface="Calibri" panose="020F0502020204030204" pitchFamily="34" charset="0"/>
                <a:ea typeface="Trebuchet MS" panose="020B0603020202020204" pitchFamily="34" charset="0"/>
                <a:cs typeface="Calibri" panose="020F0502020204030204" pitchFamily="34" charset="0"/>
              </a:rPr>
              <a:t>P_04.02</a:t>
            </a:r>
            <a:r>
              <a:rPr lang="hu-HU" sz="1600" dirty="0">
                <a:latin typeface="Calibri" panose="020F0502020204030204" pitchFamily="34" charset="0"/>
                <a:ea typeface="Trebuchet MS" panose="020B0603020202020204" pitchFamily="34" charset="0"/>
                <a:cs typeface="Calibri" panose="020F0502020204030204" pitchFamily="34" charset="0"/>
              </a:rPr>
              <a:t>: egyszerűsített eredménykimutatás </a:t>
            </a:r>
            <a:r>
              <a:rPr lang="hu-HU" sz="1600" dirty="0">
                <a:effectLst/>
                <a:latin typeface="Calibri" panose="020F0502020204030204" pitchFamily="34" charset="0"/>
                <a:ea typeface="Trebuchet MS" panose="020B0603020202020204" pitchFamily="34" charset="0"/>
                <a:cs typeface="Calibri" panose="020F0502020204030204" pitchFamily="34" charset="0"/>
              </a:rPr>
              <a:t>a </a:t>
            </a:r>
            <a:r>
              <a:rPr lang="hu-HU" sz="1600" dirty="0" err="1">
                <a:effectLst/>
                <a:latin typeface="Calibri" panose="020F0502020204030204" pitchFamily="34" charset="0"/>
                <a:ea typeface="Trebuchet MS" panose="020B0603020202020204" pitchFamily="34" charset="0"/>
                <a:cs typeface="Calibri" panose="020F0502020204030204" pitchFamily="34" charset="0"/>
              </a:rPr>
              <a:t>CRR</a:t>
            </a:r>
            <a:r>
              <a:rPr lang="hu-HU" sz="1600" dirty="0">
                <a:effectLst/>
                <a:latin typeface="Calibri" panose="020F0502020204030204" pitchFamily="34" charset="0"/>
                <a:ea typeface="Trebuchet MS" panose="020B0603020202020204" pitchFamily="34" charset="0"/>
                <a:cs typeface="Calibri" panose="020F0502020204030204" pitchFamily="34" charset="0"/>
              </a:rPr>
              <a:t> 4. cikk 145. pontja szerinti kis méretű és nem összetett hitelintézetekre</a:t>
            </a:r>
            <a:endParaRPr lang="hu-HU" sz="16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00000"/>
              </a:lnSpc>
              <a:spcBef>
                <a:spcPts val="0"/>
              </a:spcBef>
              <a:spcAft>
                <a:spcPts val="750"/>
              </a:spcAft>
              <a:buFont typeface="Arial" panose="020B0604020202020204" pitchFamily="34" charset="0"/>
              <a:buChar char="•"/>
            </a:pPr>
            <a:r>
              <a:rPr lang="hu-HU" sz="1600" dirty="0">
                <a:effectLst/>
                <a:latin typeface="Calibri" panose="020F0502020204030204" pitchFamily="34" charset="0"/>
                <a:ea typeface="Trebuchet MS" panose="020B0603020202020204" pitchFamily="34" charset="0"/>
                <a:cs typeface="Calibri" panose="020F0502020204030204" pitchFamily="34" charset="0"/>
              </a:rPr>
              <a:t>P_05.00: hitelviszonyt megtestesítő értékpapírok kibocsátása és visszaváltása</a:t>
            </a:r>
          </a:p>
          <a:p>
            <a:pPr algn="just">
              <a:lnSpc>
                <a:spcPct val="115000"/>
              </a:lnSpc>
            </a:pPr>
            <a:r>
              <a:rPr lang="hu-HU" sz="1600" b="1" dirty="0">
                <a:latin typeface="Calibri" panose="020F0502020204030204" pitchFamily="34" charset="0"/>
                <a:cs typeface="Times New Roman" panose="02020603050405020304" pitchFamily="18" charset="0"/>
              </a:rPr>
              <a:t>Változó táblák</a:t>
            </a:r>
          </a:p>
          <a:p>
            <a:pPr algn="just">
              <a:lnSpc>
                <a:spcPct val="100000"/>
              </a:lnSpc>
              <a:spcBef>
                <a:spcPts val="0"/>
              </a:spcBef>
            </a:pPr>
            <a:r>
              <a:rPr lang="hu-HU" sz="1600" dirty="0">
                <a:latin typeface="Calibri" panose="020F0502020204030204" pitchFamily="34" charset="0"/>
                <a:ea typeface="Trebuchet MS" panose="020B0603020202020204" pitchFamily="34" charset="0"/>
                <a:cs typeface="Calibri" panose="020F0502020204030204" pitchFamily="34" charset="0"/>
              </a:rPr>
              <a:t>P_01.01, P_01.02, P_01.03, P_02.01, P_02.02, P_02.03, P_02.04, P_02.05, P_02.06, P_02.07, P_02.08</a:t>
            </a:r>
          </a:p>
          <a:p>
            <a:pPr algn="just">
              <a:lnSpc>
                <a:spcPct val="100000"/>
              </a:lnSpc>
              <a:spcBef>
                <a:spcPts val="0"/>
              </a:spcBef>
            </a:pPr>
            <a:r>
              <a:rPr lang="hu-HU" sz="1600" i="1" dirty="0">
                <a:latin typeface="Calibri" panose="020F0502020204030204" pitchFamily="34" charset="0"/>
                <a:ea typeface="Trebuchet MS" panose="020B0603020202020204" pitchFamily="34" charset="0"/>
                <a:cs typeface="Calibri" panose="020F0502020204030204" pitchFamily="34" charset="0"/>
              </a:rPr>
              <a:t>Több táblát érintő módosítások:</a:t>
            </a:r>
          </a:p>
          <a:p>
            <a:pPr marL="285750" indent="-285750" algn="just">
              <a:lnSpc>
                <a:spcPct val="100000"/>
              </a:lnSpc>
              <a:spcBef>
                <a:spcPts val="0"/>
              </a:spcBef>
              <a:buFontTx/>
              <a:buChar char="-"/>
            </a:pPr>
            <a:r>
              <a:rPr lang="hu-HU" sz="1600" dirty="0">
                <a:latin typeface="Calibri" panose="020F0502020204030204" pitchFamily="34" charset="0"/>
                <a:cs typeface="Times New Roman" panose="02020603050405020304" pitchFamily="18" charset="0"/>
              </a:rPr>
              <a:t>a féléves terv előrejelzésére vonatkozó oszlop megszűnik (tény, 1, 2, 3 éves terv)</a:t>
            </a:r>
          </a:p>
          <a:p>
            <a:pPr marL="285750" indent="-285750" algn="just">
              <a:lnSpc>
                <a:spcPct val="100000"/>
              </a:lnSpc>
              <a:spcBef>
                <a:spcPts val="0"/>
              </a:spcBef>
              <a:buFontTx/>
              <a:buChar char="-"/>
            </a:pPr>
            <a:r>
              <a:rPr lang="hu-HU" sz="1600" dirty="0">
                <a:latin typeface="Calibri" panose="020F0502020204030204" pitchFamily="34" charset="0"/>
                <a:ea typeface="Trebuchet MS" panose="020B0603020202020204" pitchFamily="34" charset="0"/>
                <a:cs typeface="Times New Roman" panose="02020603050405020304" pitchFamily="18" charset="0"/>
              </a:rPr>
              <a:t>az eddigi </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hazai/nem hazai megbontás helyett hazai/</a:t>
            </a:r>
            <a:r>
              <a:rPr lang="hu-HU" sz="1600" dirty="0" err="1">
                <a:effectLst/>
                <a:latin typeface="Calibri" panose="020F0502020204030204" pitchFamily="34" charset="0"/>
                <a:ea typeface="Trebuchet MS" panose="020B0603020202020204" pitchFamily="34" charset="0"/>
                <a:cs typeface="Times New Roman" panose="02020603050405020304" pitchFamily="18" charset="0"/>
              </a:rPr>
              <a:t>EGT</a:t>
            </a:r>
            <a:r>
              <a:rPr lang="hu-HU" sz="1600" dirty="0">
                <a:effectLst/>
                <a:latin typeface="Calibri" panose="020F0502020204030204" pitchFamily="34" charset="0"/>
                <a:ea typeface="Trebuchet MS" panose="020B0603020202020204" pitchFamily="34" charset="0"/>
                <a:cs typeface="Times New Roman" panose="02020603050405020304" pitchFamily="18" charset="0"/>
              </a:rPr>
              <a:t>/harmadik ország bontás</a:t>
            </a:r>
          </a:p>
          <a:p>
            <a:pPr marL="285750" indent="-285750" algn="just">
              <a:lnSpc>
                <a:spcPct val="100000"/>
              </a:lnSpc>
              <a:spcBef>
                <a:spcPts val="0"/>
              </a:spcBef>
              <a:buFontTx/>
              <a:buChar char="-"/>
            </a:pPr>
            <a:r>
              <a:rPr lang="hu-HU" sz="1600" dirty="0">
                <a:latin typeface="Calibri" panose="020F0502020204030204" pitchFamily="34" charset="0"/>
                <a:ea typeface="Trebuchet MS" panose="020B0603020202020204" pitchFamily="34" charset="0"/>
                <a:cs typeface="Times New Roman" panose="02020603050405020304" pitchFamily="18" charset="0"/>
              </a:rPr>
              <a:t>az eddigi néhány kiemelt ügyfélszektor helyett részletesebb ügyfélszektor bontás</a:t>
            </a:r>
            <a:endParaRPr lang="hu-HU" sz="1600" dirty="0">
              <a:effectLst/>
              <a:latin typeface="Calibri" panose="020F0502020204030204" pitchFamily="34" charset="0"/>
              <a:ea typeface="Trebuchet MS" panose="020B0603020202020204" pitchFamily="34" charset="0"/>
              <a:cs typeface="Times New Roman" panose="02020603050405020304" pitchFamily="18" charset="0"/>
            </a:endParaRPr>
          </a:p>
          <a:p>
            <a:pPr algn="just">
              <a:lnSpc>
                <a:spcPct val="115000"/>
              </a:lnSpc>
            </a:pPr>
            <a:r>
              <a:rPr lang="hu-HU" sz="1600" b="1" dirty="0" err="1">
                <a:latin typeface="Calibri" panose="020F0502020204030204" pitchFamily="34" charset="0"/>
                <a:cs typeface="Times New Roman" panose="02020603050405020304" pitchFamily="18" charset="0"/>
              </a:rPr>
              <a:t>Törölt</a:t>
            </a:r>
            <a:r>
              <a:rPr lang="hu-HU" sz="1600" b="1" dirty="0">
                <a:latin typeface="Calibri" panose="020F0502020204030204" pitchFamily="34" charset="0"/>
                <a:cs typeface="Times New Roman" panose="02020603050405020304" pitchFamily="18" charset="0"/>
              </a:rPr>
              <a:t> tábla</a:t>
            </a:r>
          </a:p>
          <a:p>
            <a:pPr marL="285750" indent="-285750" algn="just">
              <a:lnSpc>
                <a:spcPct val="100000"/>
              </a:lnSpc>
              <a:spcBef>
                <a:spcPts val="0"/>
              </a:spcBef>
              <a:buFont typeface="Arial" panose="020B0604020202020204" pitchFamily="34" charset="0"/>
              <a:buChar char="•"/>
            </a:pPr>
            <a:r>
              <a:rPr lang="hu-HU" sz="1600" dirty="0">
                <a:latin typeface="Calibri" panose="020F0502020204030204" pitchFamily="34" charset="0"/>
                <a:cs typeface="Calibri" panose="020F0502020204030204" pitchFamily="34" charset="0"/>
              </a:rPr>
              <a:t>P_03.00 Finanszírozási terv – Konszolidált intézmények</a:t>
            </a:r>
          </a:p>
          <a:p>
            <a:pPr algn="just">
              <a:lnSpc>
                <a:spcPct val="115000"/>
              </a:lnSpc>
              <a:spcAft>
                <a:spcPts val="750"/>
              </a:spcAft>
            </a:pPr>
            <a:endParaRPr lang="hu-HU" sz="1800" dirty="0">
              <a:solidFill>
                <a:srgbClr val="898D8D"/>
              </a:solidFill>
              <a:effectLst/>
              <a:latin typeface="Calibri" panose="020F0502020204030204" pitchFamily="34" charset="0"/>
              <a:ea typeface="HGMaruGothicMPRO" panose="020F0400000000000000" pitchFamily="34" charset="-128"/>
              <a:cs typeface="Times New Roman" panose="02020603050405020304" pitchFamily="18" charset="0"/>
            </a:endParaRPr>
          </a:p>
          <a:p>
            <a:pPr algn="l"/>
            <a:endParaRPr lang="hu-HU" sz="1300"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a:t>
            </a:r>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a:xfrm>
            <a:off x="5544000" y="6269213"/>
            <a:ext cx="3600000" cy="369333"/>
          </a:xfrm>
        </p:spPr>
        <p:txBody>
          <a:bodyPr/>
          <a:lstStyle/>
          <a:p>
            <a:endParaRPr lang="hu-HU"/>
          </a:p>
        </p:txBody>
      </p:sp>
    </p:spTree>
    <p:extLst>
      <p:ext uri="{BB962C8B-B14F-4D97-AF65-F5344CB8AC3E}">
        <p14:creationId xmlns:p14="http://schemas.microsoft.com/office/powerpoint/2010/main" val="540871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91885" y="1018903"/>
            <a:ext cx="8290561" cy="5442857"/>
          </a:xfrm>
        </p:spPr>
        <p:txBody>
          <a:bodyPr anchor="t">
            <a:normAutofit fontScale="85000" lnSpcReduction="10000"/>
          </a:bodyPr>
          <a:lstStyle/>
          <a:p>
            <a:pPr algn="l"/>
            <a:endParaRPr lang="hu-HU" sz="3300" b="1" dirty="0">
              <a:solidFill>
                <a:srgbClr val="002060"/>
              </a:solidFill>
            </a:endParaRPr>
          </a:p>
          <a:p>
            <a:pPr algn="l"/>
            <a:r>
              <a:rPr lang="hu-HU" sz="3300" b="1" dirty="0">
                <a:solidFill>
                  <a:srgbClr val="002060"/>
                </a:solidFill>
              </a:rPr>
              <a:t>Megszűnő adatszolgáltatások </a:t>
            </a:r>
          </a:p>
          <a:p>
            <a:pPr algn="l"/>
            <a:endParaRPr lang="hu-HU" sz="3300" b="1" u="sng" dirty="0">
              <a:solidFill>
                <a:srgbClr val="002060"/>
              </a:solidFill>
            </a:endParaRPr>
          </a:p>
          <a:p>
            <a:pPr algn="l"/>
            <a:r>
              <a:rPr lang="hu-HU" sz="2600" dirty="0">
                <a:solidFill>
                  <a:srgbClr val="002060"/>
                </a:solidFill>
              </a:rPr>
              <a:t>6CA Lakástakarékpénztár ─ Termékösszetétel (értéken)</a:t>
            </a:r>
          </a:p>
          <a:p>
            <a:pPr algn="l"/>
            <a:endParaRPr lang="hu-HU" sz="2600" dirty="0">
              <a:solidFill>
                <a:srgbClr val="002060"/>
              </a:solidFill>
            </a:endParaRPr>
          </a:p>
          <a:p>
            <a:pPr algn="l"/>
            <a:r>
              <a:rPr lang="hu-HU" sz="2600" dirty="0">
                <a:solidFill>
                  <a:srgbClr val="002060"/>
                </a:solidFill>
              </a:rPr>
              <a:t>6CB Lakástakarékpénztár ─ Termékösszetétel (darabszám)</a:t>
            </a:r>
          </a:p>
          <a:p>
            <a:pPr algn="l"/>
            <a:endParaRPr lang="hu-HU" sz="2600" dirty="0">
              <a:solidFill>
                <a:srgbClr val="002060"/>
              </a:solidFill>
            </a:endParaRPr>
          </a:p>
          <a:p>
            <a:pPr algn="l"/>
            <a:r>
              <a:rPr lang="hu-HU" sz="2600" dirty="0">
                <a:solidFill>
                  <a:srgbClr val="002060"/>
                </a:solidFill>
              </a:rPr>
              <a:t>6E Lakástakarékpénztár ─ Érvényben lévő szerződések adatai</a:t>
            </a:r>
          </a:p>
          <a:p>
            <a:pPr algn="l"/>
            <a:endParaRPr lang="hu-HU" sz="2600" dirty="0">
              <a:solidFill>
                <a:srgbClr val="002060"/>
              </a:solidFill>
            </a:endParaRPr>
          </a:p>
          <a:p>
            <a:pPr algn="l"/>
            <a:r>
              <a:rPr lang="hu-HU" sz="2600" dirty="0">
                <a:solidFill>
                  <a:srgbClr val="002060"/>
                </a:solidFill>
              </a:rPr>
              <a:t>15B Saját számlás kereskedési könyvi pozíciók</a:t>
            </a:r>
          </a:p>
          <a:p>
            <a:pPr algn="l"/>
            <a:endParaRPr lang="hu-HU" sz="2600" dirty="0">
              <a:solidFill>
                <a:srgbClr val="002060"/>
              </a:solidFill>
            </a:endParaRPr>
          </a:p>
          <a:p>
            <a:pPr algn="l"/>
            <a:r>
              <a:rPr lang="hu-HU" sz="2600" dirty="0">
                <a:solidFill>
                  <a:srgbClr val="002060"/>
                </a:solidFill>
              </a:rPr>
              <a:t>15C Kereskedési könyvbe nem kereskedési könyvből átsorolt tételek</a:t>
            </a:r>
          </a:p>
          <a:p>
            <a:pPr algn="l"/>
            <a:endParaRPr lang="hu-HU" sz="2600" dirty="0">
              <a:solidFill>
                <a:srgbClr val="002060"/>
              </a:solidFill>
            </a:endParaRPr>
          </a:p>
          <a:p>
            <a:pPr algn="l"/>
            <a:r>
              <a:rPr lang="hu-HU" sz="2600" dirty="0">
                <a:solidFill>
                  <a:srgbClr val="002060"/>
                </a:solidFill>
              </a:rPr>
              <a:t>15D Kereskedési könyvből nem kereskedési könyvbe átsorolt tételek</a:t>
            </a:r>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Autofit/>
          </a:bodyPr>
          <a:lstStyle/>
          <a:p>
            <a:r>
              <a:rPr lang="hu-HU" sz="2300" b="1" dirty="0"/>
              <a:t>Pénzpiaci MNB rendelet</a:t>
            </a:r>
            <a:endParaRPr lang="hu-HU" sz="2300" dirty="0"/>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544839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a:extLst>
              <a:ext uri="{FF2B5EF4-FFF2-40B4-BE49-F238E27FC236}">
                <a16:creationId xmlns:a16="http://schemas.microsoft.com/office/drawing/2014/main" id="{232E9820-E4EE-4B2B-BF29-85063829A293}"/>
              </a:ext>
            </a:extLst>
          </p:cNvPr>
          <p:cNvSpPr>
            <a:spLocks noGrp="1"/>
          </p:cNvSpPr>
          <p:nvPr>
            <p:ph sz="quarter" idx="10"/>
          </p:nvPr>
        </p:nvSpPr>
        <p:spPr>
          <a:xfrm>
            <a:off x="357051" y="1016502"/>
            <a:ext cx="8334103" cy="5531049"/>
          </a:xfrm>
        </p:spPr>
        <p:txBody>
          <a:bodyPr anchor="t">
            <a:noAutofit/>
          </a:bodyPr>
          <a:lstStyle/>
          <a:p>
            <a:pPr algn="l"/>
            <a:r>
              <a:rPr lang="hu-HU" sz="2000" b="1" dirty="0"/>
              <a:t>VÁLTOZÁS AZ AUDITÁLT ADATOKON ALAPULÓ JELENTÉSEK TELJESÍTÉSÉBEN</a:t>
            </a:r>
            <a:endParaRPr lang="hu-HU" sz="1800" dirty="0">
              <a:effectLst/>
              <a:latin typeface="Calibri" panose="020F0502020204030204" pitchFamily="34" charset="0"/>
              <a:ea typeface="Trebuchet MS" panose="020B0603020202020204" pitchFamily="34" charset="0"/>
              <a:cs typeface="Calibri" panose="020F0502020204030204" pitchFamily="34" charset="0"/>
            </a:endParaRPr>
          </a:p>
          <a:p>
            <a:pPr marL="285750" indent="-285750" algn="just">
              <a:lnSpc>
                <a:spcPct val="100000"/>
              </a:lnSpc>
              <a:spcBef>
                <a:spcPts val="300"/>
              </a:spcBef>
              <a:buFont typeface="Wingdings" panose="05000000000000000000" pitchFamily="2" charset="2"/>
              <a:buChar char="Ø"/>
            </a:pPr>
            <a:r>
              <a:rPr lang="hu-HU" sz="1600" dirty="0">
                <a:effectLst/>
                <a:latin typeface="Calibri" panose="020F0502020204030204" pitchFamily="34" charset="0"/>
                <a:ea typeface="Trebuchet MS" panose="020B0603020202020204" pitchFamily="34" charset="0"/>
                <a:cs typeface="Calibri" panose="020F0502020204030204" pitchFamily="34" charset="0"/>
              </a:rPr>
              <a:t>A hitelintézetek év végi, </a:t>
            </a:r>
            <a:r>
              <a:rPr lang="hu-HU" sz="1600" b="1" dirty="0">
                <a:effectLst/>
                <a:latin typeface="Calibri" panose="020F0502020204030204" pitchFamily="34" charset="0"/>
                <a:ea typeface="Trebuchet MS" panose="020B0603020202020204" pitchFamily="34" charset="0"/>
                <a:cs typeface="Calibri" panose="020F0502020204030204" pitchFamily="34" charset="0"/>
              </a:rPr>
              <a:t>auditált adatokkal összhangban lévő egyes jelentéseit a jövőben</a:t>
            </a:r>
            <a:r>
              <a:rPr lang="hu-HU" sz="1600" dirty="0">
                <a:effectLst/>
                <a:latin typeface="Calibri" panose="020F0502020204030204" pitchFamily="34" charset="0"/>
                <a:ea typeface="Trebuchet MS" panose="020B0603020202020204" pitchFamily="34" charset="0"/>
                <a:cs typeface="Calibri" panose="020F0502020204030204" pitchFamily="34" charset="0"/>
              </a:rPr>
              <a:t> (először a 2021-ben teljesítendő, 2020. évre vonatkozó adatszolgáltatások esetében) nem önálló jelentéscsomag beküldésével, hanem </a:t>
            </a:r>
            <a:r>
              <a:rPr lang="hu-HU" sz="1600" b="1" dirty="0">
                <a:effectLst/>
                <a:latin typeface="Calibri" panose="020F0502020204030204" pitchFamily="34" charset="0"/>
                <a:ea typeface="Trebuchet MS" panose="020B0603020202020204" pitchFamily="34" charset="0"/>
                <a:cs typeface="Calibri" panose="020F0502020204030204" pitchFamily="34" charset="0"/>
              </a:rPr>
              <a:t>az üzleti év utolsó negyedévére vonatkozó módosító jelentésként kell teljesíteni</a:t>
            </a:r>
            <a:r>
              <a:rPr lang="hu-HU" sz="1600" dirty="0">
                <a:effectLst/>
                <a:latin typeface="Calibri" panose="020F0502020204030204" pitchFamily="34" charset="0"/>
                <a:ea typeface="Trebuchet MS" panose="020B0603020202020204" pitchFamily="34" charset="0"/>
                <a:cs typeface="Calibri" panose="020F0502020204030204" pitchFamily="34" charset="0"/>
              </a:rPr>
              <a:t>. Megszűnő külön auditált jelentések:</a:t>
            </a:r>
          </a:p>
          <a:p>
            <a:pPr marL="285750" indent="-285750" algn="just">
              <a:lnSpc>
                <a:spcPct val="100000"/>
              </a:lnSpc>
              <a:spcBef>
                <a:spcPts val="300"/>
              </a:spcBef>
              <a:spcAft>
                <a:spcPts val="600"/>
              </a:spcAft>
              <a:buFont typeface="Wingdings" panose="05000000000000000000" pitchFamily="2" charset="2"/>
              <a:buChar char="Ø"/>
            </a:pPr>
            <a:endParaRPr lang="hu-HU" sz="1800" dirty="0">
              <a:effectLst/>
              <a:latin typeface="Calibri" panose="020F0502020204030204" pitchFamily="34" charset="0"/>
              <a:ea typeface="Trebuchet MS" panose="020B0603020202020204" pitchFamily="34" charset="0"/>
              <a:cs typeface="Calibri" panose="020F0502020204030204" pitchFamily="34" charset="0"/>
            </a:endParaRPr>
          </a:p>
          <a:p>
            <a:pPr marL="285750" indent="-285750" algn="just">
              <a:lnSpc>
                <a:spcPct val="100000"/>
              </a:lnSpc>
              <a:spcBef>
                <a:spcPts val="300"/>
              </a:spcBef>
              <a:spcAft>
                <a:spcPts val="300"/>
              </a:spcAft>
              <a:buFont typeface="Wingdings" panose="05000000000000000000" pitchFamily="2" charset="2"/>
              <a:buChar char="Ø"/>
            </a:pPr>
            <a:endParaRPr lang="hu-HU" sz="1800" dirty="0">
              <a:effectLst/>
              <a:latin typeface="Calibri" panose="020F0502020204030204" pitchFamily="34" charset="0"/>
              <a:ea typeface="Trebuchet MS" panose="020B0603020202020204" pitchFamily="34" charset="0"/>
              <a:cs typeface="Calibri" panose="020F0502020204030204" pitchFamily="34" charset="0"/>
            </a:endParaRPr>
          </a:p>
          <a:p>
            <a:pPr marL="285750" indent="-285750" algn="just">
              <a:lnSpc>
                <a:spcPct val="100000"/>
              </a:lnSpc>
              <a:spcBef>
                <a:spcPts val="300"/>
              </a:spcBef>
              <a:spcAft>
                <a:spcPts val="300"/>
              </a:spcAft>
              <a:buFont typeface="Wingdings" panose="05000000000000000000" pitchFamily="2" charset="2"/>
              <a:buChar char="Ø"/>
            </a:pPr>
            <a:endParaRPr lang="hu-HU" sz="1800" dirty="0">
              <a:latin typeface="Calibri" panose="020F0502020204030204" pitchFamily="34" charset="0"/>
              <a:ea typeface="Trebuchet MS" panose="020B0603020202020204" pitchFamily="34" charset="0"/>
              <a:cs typeface="Calibri" panose="020F0502020204030204" pitchFamily="34" charset="0"/>
            </a:endParaRPr>
          </a:p>
          <a:p>
            <a:pPr marL="285750" indent="-285750" algn="just">
              <a:lnSpc>
                <a:spcPct val="100000"/>
              </a:lnSpc>
              <a:spcBef>
                <a:spcPts val="300"/>
              </a:spcBef>
              <a:spcAft>
                <a:spcPts val="300"/>
              </a:spcAft>
              <a:buFont typeface="Wingdings" panose="05000000000000000000" pitchFamily="2" charset="2"/>
              <a:buChar char="Ø"/>
            </a:pPr>
            <a:endParaRPr lang="hu-HU" sz="1800" dirty="0">
              <a:effectLst/>
              <a:latin typeface="Calibri" panose="020F0502020204030204" pitchFamily="34" charset="0"/>
              <a:ea typeface="Trebuchet MS" panose="020B0603020202020204" pitchFamily="34" charset="0"/>
              <a:cs typeface="Calibri" panose="020F0502020204030204" pitchFamily="34" charset="0"/>
            </a:endParaRPr>
          </a:p>
          <a:p>
            <a:pPr marL="285750" indent="-285750" algn="just">
              <a:lnSpc>
                <a:spcPct val="100000"/>
              </a:lnSpc>
              <a:spcBef>
                <a:spcPts val="300"/>
              </a:spcBef>
              <a:spcAft>
                <a:spcPts val="300"/>
              </a:spcAft>
              <a:buFont typeface="Wingdings" panose="05000000000000000000" pitchFamily="2" charset="2"/>
              <a:buChar char="Ø"/>
            </a:pPr>
            <a:endParaRPr lang="hu-HU" sz="1800" dirty="0">
              <a:latin typeface="Calibri" panose="020F0502020204030204" pitchFamily="34" charset="0"/>
              <a:ea typeface="Trebuchet MS" panose="020B0603020202020204" pitchFamily="34" charset="0"/>
              <a:cs typeface="Calibri" panose="020F0502020204030204" pitchFamily="34" charset="0"/>
            </a:endParaRPr>
          </a:p>
          <a:p>
            <a:pPr algn="just">
              <a:lnSpc>
                <a:spcPct val="100000"/>
              </a:lnSpc>
              <a:spcBef>
                <a:spcPts val="300"/>
              </a:spcBef>
              <a:spcAft>
                <a:spcPts val="300"/>
              </a:spcAft>
            </a:pPr>
            <a:endParaRPr lang="hu-HU" sz="1800" dirty="0">
              <a:latin typeface="Calibri" panose="020F0502020204030204" pitchFamily="34" charset="0"/>
              <a:ea typeface="Trebuchet MS" panose="020B0603020202020204" pitchFamily="34" charset="0"/>
              <a:cs typeface="Calibri" panose="020F0502020204030204" pitchFamily="34" charset="0"/>
            </a:endParaRPr>
          </a:p>
          <a:p>
            <a:pPr algn="just">
              <a:lnSpc>
                <a:spcPct val="100000"/>
              </a:lnSpc>
              <a:spcBef>
                <a:spcPts val="300"/>
              </a:spcBef>
              <a:spcAft>
                <a:spcPts val="300"/>
              </a:spcAft>
            </a:pPr>
            <a:endParaRPr lang="hu-HU" sz="1400" dirty="0">
              <a:effectLst/>
              <a:latin typeface="Calibri" panose="020F0502020204030204" pitchFamily="34" charset="0"/>
              <a:ea typeface="Trebuchet MS" panose="020B0603020202020204" pitchFamily="34" charset="0"/>
              <a:cs typeface="Calibri" panose="020F0502020204030204" pitchFamily="34" charset="0"/>
            </a:endParaRPr>
          </a:p>
          <a:p>
            <a:pPr marL="285750" indent="-285750" algn="just">
              <a:lnSpc>
                <a:spcPct val="100000"/>
              </a:lnSpc>
              <a:spcBef>
                <a:spcPts val="300"/>
              </a:spcBef>
              <a:spcAft>
                <a:spcPts val="300"/>
              </a:spcAft>
              <a:buFont typeface="Wingdings" panose="05000000000000000000" pitchFamily="2" charset="2"/>
              <a:buChar char="Ø"/>
            </a:pPr>
            <a:r>
              <a:rPr lang="hu-HU" sz="1600" dirty="0">
                <a:effectLst/>
                <a:latin typeface="Calibri" panose="020F0502020204030204" pitchFamily="34" charset="0"/>
                <a:ea typeface="Trebuchet MS" panose="020B0603020202020204" pitchFamily="34" charset="0"/>
                <a:cs typeface="Calibri" panose="020F0502020204030204" pitchFamily="34" charset="0"/>
              </a:rPr>
              <a:t>A pénzügyi információkat tartalmazó, valamint a </a:t>
            </a:r>
            <a:r>
              <a:rPr lang="hu-HU" sz="1600" dirty="0" err="1">
                <a:effectLst/>
                <a:latin typeface="Calibri" panose="020F0502020204030204" pitchFamily="34" charset="0"/>
                <a:ea typeface="Trebuchet MS" panose="020B0603020202020204" pitchFamily="34" charset="0"/>
                <a:cs typeface="Calibri" panose="020F0502020204030204" pitchFamily="34" charset="0"/>
              </a:rPr>
              <a:t>COREP</a:t>
            </a:r>
            <a:r>
              <a:rPr lang="hu-HU" sz="1600" dirty="0">
                <a:effectLst/>
                <a:latin typeface="Calibri" panose="020F0502020204030204" pitchFamily="34" charset="0"/>
                <a:ea typeface="Trebuchet MS" panose="020B0603020202020204" pitchFamily="34" charset="0"/>
                <a:cs typeface="Calibri" panose="020F0502020204030204" pitchFamily="34" charset="0"/>
              </a:rPr>
              <a:t> OF-</a:t>
            </a:r>
            <a:r>
              <a:rPr lang="hu-HU" sz="1600" dirty="0" err="1">
                <a:effectLst/>
                <a:latin typeface="Calibri" panose="020F0502020204030204" pitchFamily="34" charset="0"/>
                <a:ea typeface="Trebuchet MS" panose="020B0603020202020204" pitchFamily="34" charset="0"/>
                <a:cs typeface="Calibri" panose="020F0502020204030204" pitchFamily="34" charset="0"/>
              </a:rPr>
              <a:t>ra</a:t>
            </a:r>
            <a:r>
              <a:rPr lang="hu-HU" sz="1600" dirty="0">
                <a:effectLst/>
                <a:latin typeface="Calibri" panose="020F0502020204030204" pitchFamily="34" charset="0"/>
                <a:ea typeface="Trebuchet MS" panose="020B0603020202020204" pitchFamily="34" charset="0"/>
                <a:cs typeface="Calibri" panose="020F0502020204030204" pitchFamily="34" charset="0"/>
              </a:rPr>
              <a:t> vonatkozó éves auditált jelentéscsomagok továbbra is megmaradnak, amelyek 2019. évre a következők:</a:t>
            </a:r>
          </a:p>
          <a:p>
            <a:pPr algn="just">
              <a:lnSpc>
                <a:spcPct val="100000"/>
              </a:lnSpc>
              <a:spcBef>
                <a:spcPts val="300"/>
              </a:spcBef>
              <a:spcAft>
                <a:spcPts val="300"/>
              </a:spcAft>
            </a:pPr>
            <a:endParaRPr lang="hu-HU" sz="1800" dirty="0">
              <a:effectLst/>
              <a:latin typeface="Calibri" panose="020F0502020204030204" pitchFamily="34" charset="0"/>
              <a:ea typeface="Trebuchet MS" panose="020B0603020202020204" pitchFamily="34" charset="0"/>
              <a:cs typeface="Times New Roman" panose="02020603050405020304" pitchFamily="18" charset="0"/>
            </a:endParaRPr>
          </a:p>
          <a:p>
            <a:pPr marL="285750" indent="-285750" algn="just">
              <a:lnSpc>
                <a:spcPct val="100000"/>
              </a:lnSpc>
              <a:spcBef>
                <a:spcPts val="300"/>
              </a:spcBef>
              <a:spcAft>
                <a:spcPts val="300"/>
              </a:spcAft>
              <a:buFont typeface="Wingdings" panose="05000000000000000000" pitchFamily="2" charset="2"/>
              <a:buChar char="Ø"/>
            </a:pPr>
            <a:endParaRPr lang="hu-HU" sz="1300" dirty="0"/>
          </a:p>
        </p:txBody>
      </p:sp>
      <p:sp>
        <p:nvSpPr>
          <p:cNvPr id="3" name="Cím 2">
            <a:extLst>
              <a:ext uri="{FF2B5EF4-FFF2-40B4-BE49-F238E27FC236}">
                <a16:creationId xmlns:a16="http://schemas.microsoft.com/office/drawing/2014/main" id="{6EA8E056-06AA-449D-BEB8-0FAD891A75DC}"/>
              </a:ext>
            </a:extLst>
          </p:cNvPr>
          <p:cNvSpPr>
            <a:spLocks noGrp="1"/>
          </p:cNvSpPr>
          <p:nvPr>
            <p:ph type="title"/>
          </p:nvPr>
        </p:nvSpPr>
        <p:spPr/>
        <p:txBody>
          <a:bodyPr>
            <a:normAutofit/>
          </a:bodyPr>
          <a:lstStyle/>
          <a:p>
            <a:r>
              <a:rPr lang="hu-HU" sz="2300" b="1" dirty="0"/>
              <a:t>Pénzpiaci MNB rendelet + </a:t>
            </a:r>
            <a:r>
              <a:rPr lang="hu-HU" sz="2300" b="1" dirty="0" err="1"/>
              <a:t>EBA</a:t>
            </a:r>
            <a:r>
              <a:rPr lang="hu-HU" sz="2300" b="1" dirty="0"/>
              <a:t> </a:t>
            </a:r>
            <a:r>
              <a:rPr lang="hu-HU" sz="2300" b="1" dirty="0" err="1"/>
              <a:t>ITS</a:t>
            </a:r>
            <a:endParaRPr lang="hu-HU" sz="2300" b="1" dirty="0"/>
          </a:p>
        </p:txBody>
      </p:sp>
      <p:sp>
        <p:nvSpPr>
          <p:cNvPr id="5" name="Szöveg helye 4">
            <a:extLst>
              <a:ext uri="{FF2B5EF4-FFF2-40B4-BE49-F238E27FC236}">
                <a16:creationId xmlns:a16="http://schemas.microsoft.com/office/drawing/2014/main" id="{D1944018-AD61-4CC4-AFE4-C4374235C12F}"/>
              </a:ext>
            </a:extLst>
          </p:cNvPr>
          <p:cNvSpPr>
            <a:spLocks noGrp="1"/>
          </p:cNvSpPr>
          <p:nvPr>
            <p:ph type="body" sz="quarter" idx="17"/>
          </p:nvPr>
        </p:nvSpPr>
        <p:spPr/>
        <p:txBody>
          <a:bodyPr/>
          <a:lstStyle/>
          <a:p>
            <a:endParaRPr lang="hu-HU"/>
          </a:p>
        </p:txBody>
      </p:sp>
      <p:graphicFrame>
        <p:nvGraphicFramePr>
          <p:cNvPr id="9" name="Táblázat 8">
            <a:extLst>
              <a:ext uri="{FF2B5EF4-FFF2-40B4-BE49-F238E27FC236}">
                <a16:creationId xmlns:a16="http://schemas.microsoft.com/office/drawing/2014/main" id="{04E68F08-6D0E-4179-998F-B0D09EEFC7CD}"/>
              </a:ext>
            </a:extLst>
          </p:cNvPr>
          <p:cNvGraphicFramePr>
            <a:graphicFrameLocks noGrp="1"/>
          </p:cNvGraphicFramePr>
          <p:nvPr>
            <p:extLst>
              <p:ext uri="{D42A27DB-BD31-4B8C-83A1-F6EECF244321}">
                <p14:modId xmlns:p14="http://schemas.microsoft.com/office/powerpoint/2010/main" val="1048981670"/>
              </p:ext>
            </p:extLst>
          </p:nvPr>
        </p:nvGraphicFramePr>
        <p:xfrm>
          <a:off x="688702" y="2447165"/>
          <a:ext cx="7670800" cy="2200275"/>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61645769"/>
                    </a:ext>
                  </a:extLst>
                </a:gridCol>
                <a:gridCol w="5994400">
                  <a:extLst>
                    <a:ext uri="{9D8B030D-6E8A-4147-A177-3AD203B41FA5}">
                      <a16:colId xmlns:a16="http://schemas.microsoft.com/office/drawing/2014/main" val="762278395"/>
                    </a:ext>
                  </a:extLst>
                </a:gridCol>
              </a:tblGrid>
              <a:tr h="200025">
                <a:tc>
                  <a:txBody>
                    <a:bodyPr/>
                    <a:lstStyle/>
                    <a:p>
                      <a:pPr algn="l" fontAlgn="ctr"/>
                      <a:r>
                        <a:rPr lang="hu-HU" sz="1000" b="1" u="none" strike="noStrike">
                          <a:effectLst/>
                        </a:rPr>
                        <a:t>Jelentéskód</a:t>
                      </a:r>
                      <a:endParaRPr lang="hu-HU" sz="10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b="1" u="none" strike="noStrike" dirty="0">
                          <a:effectLst/>
                        </a:rPr>
                        <a:t>Megnevezés</a:t>
                      </a:r>
                      <a:endParaRPr lang="hu-HU" sz="10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35091853"/>
                  </a:ext>
                </a:extLst>
              </a:tr>
              <a:tr h="200025">
                <a:tc>
                  <a:txBody>
                    <a:bodyPr/>
                    <a:lstStyle/>
                    <a:p>
                      <a:pPr algn="l" fontAlgn="ctr"/>
                      <a:r>
                        <a:rPr lang="hu-HU" sz="1000" u="none" strike="noStrike">
                          <a:effectLst/>
                        </a:rPr>
                        <a:t>2811AEE_AUD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dirty="0">
                          <a:effectLst/>
                        </a:rPr>
                        <a:t>2.8.1.1 - </a:t>
                      </a:r>
                      <a:r>
                        <a:rPr lang="hu-HU" sz="1000" u="none" strike="noStrike" dirty="0" err="1">
                          <a:effectLst/>
                        </a:rPr>
                        <a:t>Asset</a:t>
                      </a:r>
                      <a:r>
                        <a:rPr lang="hu-HU" sz="1000" u="none" strike="noStrike" dirty="0">
                          <a:effectLst/>
                        </a:rPr>
                        <a:t> </a:t>
                      </a:r>
                      <a:r>
                        <a:rPr lang="hu-HU" sz="1000" u="none" strike="noStrike" dirty="0" err="1">
                          <a:effectLst/>
                        </a:rPr>
                        <a:t>Encumbrance_egyedi</a:t>
                      </a:r>
                      <a:r>
                        <a:rPr lang="hu-HU" sz="1000" u="none" strike="noStrike" dirty="0">
                          <a:effectLst/>
                        </a:rPr>
                        <a:t> éves auditált adatszolgáltatása (Megterhelt eszközök)</a:t>
                      </a:r>
                      <a:endParaRPr lang="hu-HU"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99300108"/>
                  </a:ext>
                </a:extLst>
              </a:tr>
              <a:tr h="200025">
                <a:tc>
                  <a:txBody>
                    <a:bodyPr/>
                    <a:lstStyle/>
                    <a:p>
                      <a:pPr algn="l" fontAlgn="ctr"/>
                      <a:r>
                        <a:rPr lang="hu-HU" sz="1000" u="none" strike="noStrike">
                          <a:effectLst/>
                        </a:rPr>
                        <a:t>2811AEK_AUD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Asset Encumbrance_konszolidált éves auditált adatszolgáltatása (Megterhelt eszközök)</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48361219"/>
                  </a:ext>
                </a:extLst>
              </a:tr>
              <a:tr h="200025">
                <a:tc>
                  <a:txBody>
                    <a:bodyPr/>
                    <a:lstStyle/>
                    <a:p>
                      <a:pPr algn="l" fontAlgn="ctr"/>
                      <a:r>
                        <a:rPr lang="hu-HU" sz="1000" u="none" strike="noStrike">
                          <a:effectLst/>
                        </a:rPr>
                        <a:t>2811CLEE_AUD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COREP_LE_ITS - Hitelintézetek egyedi éves auditált adatszolgáltatása (Nagykockázat)</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33239104"/>
                  </a:ext>
                </a:extLst>
              </a:tr>
              <a:tr h="200025">
                <a:tc>
                  <a:txBody>
                    <a:bodyPr/>
                    <a:lstStyle/>
                    <a:p>
                      <a:pPr algn="l" fontAlgn="ctr"/>
                      <a:r>
                        <a:rPr lang="hu-HU" sz="1000" u="none" strike="noStrike">
                          <a:effectLst/>
                        </a:rPr>
                        <a:t>2811CLEK_AUD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dirty="0">
                          <a:effectLst/>
                        </a:rPr>
                        <a:t>2.8.1.1 - </a:t>
                      </a:r>
                      <a:r>
                        <a:rPr lang="hu-HU" sz="1000" u="none" strike="noStrike" dirty="0" err="1">
                          <a:effectLst/>
                        </a:rPr>
                        <a:t>COREP_LE_ITS</a:t>
                      </a:r>
                      <a:r>
                        <a:rPr lang="hu-HU" sz="1000" u="none" strike="noStrike" dirty="0">
                          <a:effectLst/>
                        </a:rPr>
                        <a:t> - Hitelintézetek konszolidált éves auditált adatszolgáltatása (Nagykockázat)</a:t>
                      </a:r>
                      <a:endParaRPr lang="hu-HU"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48343096"/>
                  </a:ext>
                </a:extLst>
              </a:tr>
              <a:tr h="200025">
                <a:tc>
                  <a:txBody>
                    <a:bodyPr/>
                    <a:lstStyle/>
                    <a:p>
                      <a:pPr algn="l" fontAlgn="ctr"/>
                      <a:r>
                        <a:rPr lang="hu-HU" sz="1000" u="none" strike="noStrike">
                          <a:effectLst/>
                        </a:rPr>
                        <a:t>2811NSFRE_AUD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COREP_NSFR_ITS - Hitelintézetek egyedi éves auditált adatszolgáltatása (NSFR)</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80533838"/>
                  </a:ext>
                </a:extLst>
              </a:tr>
              <a:tr h="200025">
                <a:tc>
                  <a:txBody>
                    <a:bodyPr/>
                    <a:lstStyle/>
                    <a:p>
                      <a:pPr algn="l" fontAlgn="ctr"/>
                      <a:r>
                        <a:rPr lang="hu-HU" sz="1000" u="none" strike="noStrike">
                          <a:effectLst/>
                        </a:rPr>
                        <a:t>2811NSFRK_AUD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COREP_NSFR_ITS - Hitelintézetek konszolidált éves auditált adatszolgáltatása (NSFR)</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28672452"/>
                  </a:ext>
                </a:extLst>
              </a:tr>
              <a:tr h="200025">
                <a:tc>
                  <a:txBody>
                    <a:bodyPr/>
                    <a:lstStyle/>
                    <a:p>
                      <a:pPr algn="l" fontAlgn="ctr"/>
                      <a:r>
                        <a:rPr lang="hu-HU" sz="1000" u="none" strike="noStrike">
                          <a:effectLst/>
                        </a:rPr>
                        <a:t>2811LEV_EGYEDI_AUD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COREP_LR - Hitelintézetek egyedi éves auditált adatszolgáltatása (Tőkeáttétel)</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08461422"/>
                  </a:ext>
                </a:extLst>
              </a:tr>
              <a:tr h="200025">
                <a:tc>
                  <a:txBody>
                    <a:bodyPr/>
                    <a:lstStyle/>
                    <a:p>
                      <a:pPr algn="l" fontAlgn="ctr"/>
                      <a:r>
                        <a:rPr lang="hu-HU" sz="1000" u="none" strike="noStrike">
                          <a:effectLst/>
                        </a:rPr>
                        <a:t>2811LEV_KONSZ_AUD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COREP_LR - Hitelintézetek konszolidált éves auditált adatszolgáltatás (Tőkeáttétel)</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45407172"/>
                  </a:ext>
                </a:extLst>
              </a:tr>
              <a:tr h="200025">
                <a:tc>
                  <a:txBody>
                    <a:bodyPr/>
                    <a:lstStyle/>
                    <a:p>
                      <a:pPr algn="l" fontAlgn="ctr"/>
                      <a:r>
                        <a:rPr lang="hu-HU" sz="1000" u="none" strike="noStrike">
                          <a:effectLst/>
                        </a:rPr>
                        <a:t>2811CFIOK_AUD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COREP_ITS_Hitelintézeti fióktelepek éves auditált adatszolgáltatása (C_15.00 tábla)</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8089304"/>
                  </a:ext>
                </a:extLst>
              </a:tr>
              <a:tr h="200025">
                <a:tc>
                  <a:txBody>
                    <a:bodyPr/>
                    <a:lstStyle/>
                    <a:p>
                      <a:pPr algn="l" fontAlgn="ctr"/>
                      <a:r>
                        <a:rPr lang="hu-HU" sz="1000" u="none" strike="noStrike">
                          <a:effectLst/>
                        </a:rPr>
                        <a:t>2016_K7H_táblák_AUD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dirty="0">
                          <a:effectLst/>
                        </a:rPr>
                        <a:t>K7H_táblák_AUD Összevont alapú portfólió elemzés (K7HT, K7HA, K7HB)</a:t>
                      </a:r>
                      <a:endParaRPr lang="hu-HU"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41156761"/>
                  </a:ext>
                </a:extLst>
              </a:tr>
            </a:tbl>
          </a:graphicData>
        </a:graphic>
      </p:graphicFrame>
      <p:graphicFrame>
        <p:nvGraphicFramePr>
          <p:cNvPr id="10" name="Táblázat 9">
            <a:extLst>
              <a:ext uri="{FF2B5EF4-FFF2-40B4-BE49-F238E27FC236}">
                <a16:creationId xmlns:a16="http://schemas.microsoft.com/office/drawing/2014/main" id="{6F190961-8991-49CB-8FB7-BA18AE4DCAA7}"/>
              </a:ext>
            </a:extLst>
          </p:cNvPr>
          <p:cNvGraphicFramePr>
            <a:graphicFrameLocks noGrp="1"/>
          </p:cNvGraphicFramePr>
          <p:nvPr>
            <p:extLst>
              <p:ext uri="{D42A27DB-BD31-4B8C-83A1-F6EECF244321}">
                <p14:modId xmlns:p14="http://schemas.microsoft.com/office/powerpoint/2010/main" val="1989156541"/>
              </p:ext>
            </p:extLst>
          </p:nvPr>
        </p:nvGraphicFramePr>
        <p:xfrm>
          <a:off x="688702" y="5341435"/>
          <a:ext cx="7670800" cy="1000125"/>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1135464532"/>
                    </a:ext>
                  </a:extLst>
                </a:gridCol>
                <a:gridCol w="5994400">
                  <a:extLst>
                    <a:ext uri="{9D8B030D-6E8A-4147-A177-3AD203B41FA5}">
                      <a16:colId xmlns:a16="http://schemas.microsoft.com/office/drawing/2014/main" val="292948298"/>
                    </a:ext>
                  </a:extLst>
                </a:gridCol>
              </a:tblGrid>
              <a:tr h="200025">
                <a:tc>
                  <a:txBody>
                    <a:bodyPr/>
                    <a:lstStyle/>
                    <a:p>
                      <a:pPr algn="l" fontAlgn="ctr"/>
                      <a:r>
                        <a:rPr lang="hu-HU" sz="1000" b="1" u="none" strike="noStrike">
                          <a:effectLst/>
                        </a:rPr>
                        <a:t>Jelentéskód</a:t>
                      </a:r>
                      <a:endParaRPr lang="hu-HU" sz="10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b="1" u="none" strike="noStrike" dirty="0">
                          <a:effectLst/>
                        </a:rPr>
                        <a:t>Megnevezés</a:t>
                      </a:r>
                      <a:endParaRPr lang="hu-HU" sz="10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57359670"/>
                  </a:ext>
                </a:extLst>
              </a:tr>
              <a:tr h="200025">
                <a:tc>
                  <a:txBody>
                    <a:bodyPr/>
                    <a:lstStyle/>
                    <a:p>
                      <a:pPr algn="l" fontAlgn="ctr"/>
                      <a:r>
                        <a:rPr lang="hu-HU" sz="1000" u="none" strike="noStrike">
                          <a:effectLst/>
                        </a:rPr>
                        <a:t>2811FINREP_AUD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dirty="0">
                          <a:effectLst/>
                        </a:rPr>
                        <a:t>2.8.1.1 - </a:t>
                      </a:r>
                      <a:r>
                        <a:rPr lang="hu-HU" sz="1000" u="none" strike="noStrike" dirty="0" err="1">
                          <a:effectLst/>
                        </a:rPr>
                        <a:t>FINREP</a:t>
                      </a:r>
                      <a:r>
                        <a:rPr lang="hu-HU" sz="1000" u="none" strike="noStrike" dirty="0">
                          <a:effectLst/>
                        </a:rPr>
                        <a:t> éves auditált adatszolgáltatás</a:t>
                      </a:r>
                      <a:endParaRPr lang="hu-HU"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08184257"/>
                  </a:ext>
                </a:extLst>
              </a:tr>
              <a:tr h="200025">
                <a:tc>
                  <a:txBody>
                    <a:bodyPr/>
                    <a:lstStyle/>
                    <a:p>
                      <a:pPr algn="l" fontAlgn="ctr"/>
                      <a:r>
                        <a:rPr lang="hu-HU" sz="1000" u="none" strike="noStrike">
                          <a:effectLst/>
                        </a:rPr>
                        <a:t>2019HIT_AUD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dirty="0">
                          <a:effectLst/>
                        </a:rPr>
                        <a:t>2019 - Hitelintézetek éves auditált adatszolgáltatása</a:t>
                      </a:r>
                      <a:endParaRPr lang="hu-HU"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46420700"/>
                  </a:ext>
                </a:extLst>
              </a:tr>
              <a:tr h="200025">
                <a:tc>
                  <a:txBody>
                    <a:bodyPr/>
                    <a:lstStyle/>
                    <a:p>
                      <a:pPr algn="l" fontAlgn="ctr"/>
                      <a:r>
                        <a:rPr lang="hu-HU" sz="1000" u="none" strike="noStrike">
                          <a:effectLst/>
                        </a:rPr>
                        <a:t>2811COREPE_AUD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a:effectLst/>
                        </a:rPr>
                        <a:t>2.8.1.1 - COREP_ITS - Hitelintézetek egyedi éves auditált adatszolgáltatása</a:t>
                      </a:r>
                      <a:endParaRPr lang="hu-HU"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94847326"/>
                  </a:ext>
                </a:extLst>
              </a:tr>
              <a:tr h="200025">
                <a:tc>
                  <a:txBody>
                    <a:bodyPr/>
                    <a:lstStyle/>
                    <a:p>
                      <a:pPr algn="l" fontAlgn="ctr"/>
                      <a:r>
                        <a:rPr lang="hu-HU" sz="1000" u="none" strike="noStrike">
                          <a:effectLst/>
                        </a:rPr>
                        <a:t>2811COREPK_AUD</a:t>
                      </a:r>
                      <a:endParaRPr lang="hu-HU"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hu-HU" sz="1000" u="none" strike="noStrike" dirty="0">
                          <a:effectLst/>
                        </a:rPr>
                        <a:t>2.8.1.1 - </a:t>
                      </a:r>
                      <a:r>
                        <a:rPr lang="hu-HU" sz="1000" u="none" strike="noStrike" dirty="0" err="1">
                          <a:effectLst/>
                        </a:rPr>
                        <a:t>COREP_ITS</a:t>
                      </a:r>
                      <a:r>
                        <a:rPr lang="hu-HU" sz="1000" u="none" strike="noStrike" dirty="0">
                          <a:effectLst/>
                        </a:rPr>
                        <a:t> - Hitelintézetek konszolidált éves auditált adatszolgáltatás</a:t>
                      </a:r>
                      <a:endParaRPr lang="hu-HU"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3459750"/>
                  </a:ext>
                </a:extLst>
              </a:tr>
            </a:tbl>
          </a:graphicData>
        </a:graphic>
      </p:graphicFrame>
    </p:spTree>
    <p:extLst>
      <p:ext uri="{BB962C8B-B14F-4D97-AF65-F5344CB8AC3E}">
        <p14:creationId xmlns:p14="http://schemas.microsoft.com/office/powerpoint/2010/main" val="999947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E7584742-BA45-4FBC-89CB-CA0FF7613D05}"/>
              </a:ext>
            </a:extLst>
          </p:cNvPr>
          <p:cNvSpPr>
            <a:spLocks noGrp="1"/>
          </p:cNvSpPr>
          <p:nvPr>
            <p:ph sz="quarter" idx="10"/>
          </p:nvPr>
        </p:nvSpPr>
        <p:spPr/>
        <p:txBody>
          <a:bodyPr>
            <a:normAutofit/>
          </a:bodyPr>
          <a:lstStyle/>
          <a:p>
            <a:r>
              <a:rPr lang="hu-HU" sz="2800" dirty="0"/>
              <a:t>Kérdések</a:t>
            </a:r>
            <a:endParaRPr lang="en-GB" sz="2800" dirty="0"/>
          </a:p>
        </p:txBody>
      </p:sp>
      <p:sp>
        <p:nvSpPr>
          <p:cNvPr id="3" name="Cím 2">
            <a:extLst>
              <a:ext uri="{FF2B5EF4-FFF2-40B4-BE49-F238E27FC236}">
                <a16:creationId xmlns:a16="http://schemas.microsoft.com/office/drawing/2014/main" id="{961F20FA-6981-40AF-BDD7-0C8BBCF54D4E}"/>
              </a:ext>
            </a:extLst>
          </p:cNvPr>
          <p:cNvSpPr>
            <a:spLocks noGrp="1"/>
          </p:cNvSpPr>
          <p:nvPr>
            <p:ph type="title"/>
          </p:nvPr>
        </p:nvSpPr>
        <p:spPr/>
        <p:txBody>
          <a:bodyPr/>
          <a:lstStyle/>
          <a:p>
            <a:endParaRPr lang="en-GB"/>
          </a:p>
        </p:txBody>
      </p:sp>
      <p:sp>
        <p:nvSpPr>
          <p:cNvPr id="4" name="Szöveg helye 3">
            <a:extLst>
              <a:ext uri="{FF2B5EF4-FFF2-40B4-BE49-F238E27FC236}">
                <a16:creationId xmlns:a16="http://schemas.microsoft.com/office/drawing/2014/main" id="{B98CF8A1-8E1F-4993-8DEF-A611D147F265}"/>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2880895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4E0B83-6A8F-4757-8E65-428E53456F66}"/>
              </a:ext>
            </a:extLst>
          </p:cNvPr>
          <p:cNvSpPr>
            <a:spLocks noGrp="1"/>
          </p:cNvSpPr>
          <p:nvPr>
            <p:ph type="title"/>
          </p:nvPr>
        </p:nvSpPr>
        <p:spPr>
          <a:xfrm>
            <a:off x="1969477" y="1249679"/>
            <a:ext cx="6879102" cy="1988237"/>
          </a:xfrm>
        </p:spPr>
        <p:txBody>
          <a:bodyPr/>
          <a:lstStyle/>
          <a:p>
            <a:r>
              <a:rPr lang="hu-HU" sz="2800" dirty="0"/>
              <a:t>III.2. A felügyeleti feladatokhoz kapcsolódó adatszolgáltatások 2021. évre tervezett változásai – eba V3.0 Framework</a:t>
            </a:r>
            <a:endParaRPr lang="hu-HU" sz="2400" b="1" dirty="0"/>
          </a:p>
        </p:txBody>
      </p:sp>
      <p:sp>
        <p:nvSpPr>
          <p:cNvPr id="4" name="Cím 1">
            <a:extLst>
              <a:ext uri="{FF2B5EF4-FFF2-40B4-BE49-F238E27FC236}">
                <a16:creationId xmlns:a16="http://schemas.microsoft.com/office/drawing/2014/main" id="{1614FD8B-6670-4817-AE72-B182448E0446}"/>
              </a:ext>
            </a:extLst>
          </p:cNvPr>
          <p:cNvSpPr txBox="1">
            <a:spLocks/>
          </p:cNvSpPr>
          <p:nvPr/>
        </p:nvSpPr>
        <p:spPr>
          <a:xfrm>
            <a:off x="1969477" y="4124766"/>
            <a:ext cx="6231988" cy="981805"/>
          </a:xfrm>
          <a:prstGeom prst="rect">
            <a:avLst/>
          </a:prstGeom>
          <a:noFill/>
        </p:spPr>
        <p:txBody>
          <a:bodyPr vert="horz" wrap="square" lIns="91440" tIns="45720" rIns="91440" bIns="45720" rtlCol="0" anchor="ctr">
            <a:spAutoFit/>
          </a:bodyPr>
          <a:lstStyle>
            <a:lvl1pPr algn="l" defTabSz="685749" rtl="0" eaLnBrk="1" latinLnBrk="0" hangingPunct="1">
              <a:lnSpc>
                <a:spcPct val="110000"/>
              </a:lnSpc>
              <a:spcBef>
                <a:spcPct val="0"/>
              </a:spcBef>
              <a:buNone/>
              <a:defRPr lang="hu-HU" sz="3300" kern="1200" cap="all" spc="225" baseline="0">
                <a:solidFill>
                  <a:schemeClr val="tx2"/>
                </a:solidFill>
                <a:latin typeface="+mn-lt"/>
                <a:ea typeface="+mn-ea"/>
                <a:cs typeface="+mn-cs"/>
              </a:defRPr>
            </a:lvl1pPr>
          </a:lstStyle>
          <a:p>
            <a:r>
              <a:rPr lang="hu-HU" altLang="hu-HU" sz="2800" b="1" dirty="0">
                <a:latin typeface="Calibri" panose="020F0502020204030204" pitchFamily="34" charset="0"/>
              </a:rPr>
              <a:t>Pintér csilla</a:t>
            </a:r>
          </a:p>
          <a:p>
            <a:r>
              <a:rPr lang="hu-HU" altLang="hu-HU" sz="2400" b="1" dirty="0">
                <a:latin typeface="Calibri" panose="020F0502020204030204" pitchFamily="34" charset="0"/>
              </a:rPr>
              <a:t>statisztikai igazgatóság</a:t>
            </a:r>
          </a:p>
        </p:txBody>
      </p:sp>
    </p:spTree>
    <p:extLst>
      <p:ext uri="{BB962C8B-B14F-4D97-AF65-F5344CB8AC3E}">
        <p14:creationId xmlns:p14="http://schemas.microsoft.com/office/powerpoint/2010/main" val="412970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0038B6BE-C5EF-4F35-B79D-A5F366E257BD}"/>
              </a:ext>
            </a:extLst>
          </p:cNvPr>
          <p:cNvSpPr>
            <a:spLocks noGrp="1"/>
          </p:cNvSpPr>
          <p:nvPr>
            <p:ph sz="quarter" idx="10"/>
          </p:nvPr>
        </p:nvSpPr>
        <p:spPr>
          <a:xfrm>
            <a:off x="0" y="922448"/>
            <a:ext cx="9068585" cy="5763528"/>
          </a:xfrm>
        </p:spPr>
        <p:txBody>
          <a:bodyPr>
            <a:normAutofit fontScale="55000" lnSpcReduction="20000"/>
          </a:bodyPr>
          <a:lstStyle/>
          <a:p>
            <a:pPr algn="just">
              <a:spcBef>
                <a:spcPts val="600"/>
              </a:spcBef>
              <a:spcAft>
                <a:spcPts val="400"/>
              </a:spcAft>
            </a:pPr>
            <a:r>
              <a:rPr lang="hu-HU" sz="3500" b="1" u="sng" kern="1200" dirty="0">
                <a:effectLst/>
                <a:latin typeface="+mn-lt"/>
                <a:ea typeface="+mn-ea"/>
                <a:cs typeface="+mn-cs"/>
              </a:rPr>
              <a:t>Első vonatkozási idő</a:t>
            </a:r>
            <a:r>
              <a:rPr lang="hu-HU" sz="3500" kern="1200" dirty="0">
                <a:effectLst/>
                <a:latin typeface="+mn-lt"/>
                <a:ea typeface="+mn-ea"/>
                <a:cs typeface="+mn-cs"/>
              </a:rPr>
              <a:t>: 2021. június 30.</a:t>
            </a:r>
          </a:p>
          <a:p>
            <a:pPr algn="just">
              <a:spcBef>
                <a:spcPts val="600"/>
              </a:spcBef>
              <a:spcAft>
                <a:spcPts val="400"/>
              </a:spcAft>
            </a:pPr>
            <a:r>
              <a:rPr lang="hu-HU" sz="3500" kern="1200" dirty="0">
                <a:effectLst/>
                <a:latin typeface="+mn-lt"/>
                <a:ea typeface="+mn-ea"/>
                <a:cs typeface="+mn-cs"/>
              </a:rPr>
              <a:t>A CRR2-ben jelentős változások miatt </a:t>
            </a:r>
            <a:r>
              <a:rPr lang="hu-HU" sz="3500" b="1" kern="1200" dirty="0">
                <a:effectLst/>
                <a:latin typeface="+mn-lt"/>
                <a:ea typeface="+mn-ea"/>
                <a:cs typeface="+mn-cs"/>
              </a:rPr>
              <a:t>új </a:t>
            </a:r>
            <a:r>
              <a:rPr lang="hu-HU" sz="3500" b="1" kern="1200" dirty="0" err="1">
                <a:effectLst/>
                <a:latin typeface="+mn-lt"/>
                <a:ea typeface="+mn-ea"/>
                <a:cs typeface="+mn-cs"/>
              </a:rPr>
              <a:t>ITS</a:t>
            </a:r>
            <a:r>
              <a:rPr lang="hu-HU" sz="3500" b="1" kern="1200" dirty="0">
                <a:effectLst/>
                <a:latin typeface="+mn-lt"/>
                <a:ea typeface="+mn-ea"/>
                <a:cs typeface="+mn-cs"/>
              </a:rPr>
              <a:t>-ek és új v3.0 </a:t>
            </a:r>
            <a:r>
              <a:rPr lang="hu-HU" sz="3500" b="1" kern="1200" dirty="0" err="1">
                <a:effectLst/>
                <a:latin typeface="+mn-lt"/>
                <a:ea typeface="+mn-ea"/>
                <a:cs typeface="+mn-cs"/>
              </a:rPr>
              <a:t>XBRL</a:t>
            </a:r>
            <a:r>
              <a:rPr lang="hu-HU" sz="3500" b="1" kern="1200" dirty="0">
                <a:effectLst/>
                <a:latin typeface="+mn-lt"/>
                <a:ea typeface="+mn-ea"/>
                <a:cs typeface="+mn-cs"/>
              </a:rPr>
              <a:t> taxonómia</a:t>
            </a:r>
            <a:r>
              <a:rPr lang="hu-HU" sz="3500" kern="1200" dirty="0">
                <a:effectLst/>
                <a:latin typeface="+mn-lt"/>
                <a:ea typeface="+mn-ea"/>
                <a:cs typeface="+mn-cs"/>
              </a:rPr>
              <a:t>. </a:t>
            </a:r>
          </a:p>
          <a:p>
            <a:pPr algn="just">
              <a:spcBef>
                <a:spcPts val="600"/>
              </a:spcBef>
              <a:spcAft>
                <a:spcPts val="400"/>
              </a:spcAft>
            </a:pPr>
            <a:r>
              <a:rPr lang="hu-HU" sz="3500" dirty="0">
                <a:effectLst/>
              </a:rPr>
              <a:t>A v3.0 </a:t>
            </a:r>
            <a:r>
              <a:rPr lang="hu-HU" sz="3500" dirty="0" err="1">
                <a:effectLst/>
              </a:rPr>
              <a:t>ITS-ekben</a:t>
            </a:r>
            <a:r>
              <a:rPr lang="hu-HU" sz="3500" dirty="0">
                <a:effectLst/>
              </a:rPr>
              <a:t> új modulok: </a:t>
            </a:r>
            <a:r>
              <a:rPr lang="hu-HU" sz="3500" dirty="0" err="1">
                <a:effectLst/>
              </a:rPr>
              <a:t>NSFR</a:t>
            </a:r>
            <a:r>
              <a:rPr lang="hu-HU" sz="3500" dirty="0">
                <a:effectLst/>
              </a:rPr>
              <a:t>, </a:t>
            </a:r>
            <a:r>
              <a:rPr lang="hu-HU" sz="3500" dirty="0" err="1">
                <a:effectLst/>
              </a:rPr>
              <a:t>MREL</a:t>
            </a:r>
            <a:r>
              <a:rPr lang="hu-HU" sz="3500" dirty="0">
                <a:effectLst/>
              </a:rPr>
              <a:t>/TLAC</a:t>
            </a:r>
          </a:p>
          <a:p>
            <a:pPr algn="just">
              <a:spcBef>
                <a:spcPts val="600"/>
              </a:spcBef>
              <a:spcAft>
                <a:spcPts val="400"/>
              </a:spcAft>
            </a:pPr>
            <a:r>
              <a:rPr lang="hu-HU" sz="3500" dirty="0">
                <a:effectLst/>
              </a:rPr>
              <a:t>                               jelentős változások: COREP, Leverage ratio (</a:t>
            </a:r>
            <a:r>
              <a:rPr lang="hu-HU" sz="3500" dirty="0" err="1">
                <a:effectLst/>
              </a:rPr>
              <a:t>LR</a:t>
            </a:r>
            <a:r>
              <a:rPr lang="hu-HU" sz="3500" dirty="0">
                <a:effectLst/>
              </a:rPr>
              <a:t>)</a:t>
            </a:r>
            <a:endParaRPr lang="hu-HU" sz="3500" dirty="0"/>
          </a:p>
          <a:p>
            <a:pPr algn="just">
              <a:spcBef>
                <a:spcPts val="600"/>
              </a:spcBef>
              <a:spcAft>
                <a:spcPts val="400"/>
              </a:spcAft>
            </a:pPr>
            <a:r>
              <a:rPr lang="hu-HU" sz="3500" b="1" dirty="0">
                <a:effectLst/>
                <a:latin typeface="Calibri" panose="020F0502020204030204" pitchFamily="34" charset="0"/>
                <a:ea typeface="Times New Roman" panose="02020603050405020304" pitchFamily="18" charset="0"/>
                <a:cs typeface="Times New Roman" panose="02020603050405020304" pitchFamily="18" charset="0"/>
              </a:rPr>
              <a:t>                               </a:t>
            </a:r>
            <a:r>
              <a:rPr lang="hu-HU" sz="3500" b="0" dirty="0">
                <a:effectLst/>
                <a:latin typeface="Calibri" panose="020F0502020204030204" pitchFamily="34" charset="0"/>
                <a:ea typeface="Times New Roman" panose="02020603050405020304" pitchFamily="18" charset="0"/>
                <a:cs typeface="Times New Roman" panose="02020603050405020304" pitchFamily="18" charset="0"/>
              </a:rPr>
              <a:t>kis változások: FINREP, </a:t>
            </a:r>
            <a:r>
              <a:rPr lang="hu-HU" sz="3500" kern="1200" dirty="0" err="1">
                <a:effectLst/>
                <a:latin typeface="+mn-lt"/>
                <a:ea typeface="+mn-ea"/>
                <a:cs typeface="+mn-cs"/>
              </a:rPr>
              <a:t>Large</a:t>
            </a:r>
            <a:r>
              <a:rPr lang="hu-HU" sz="3500" kern="1200" dirty="0">
                <a:effectLst/>
                <a:latin typeface="+mn-lt"/>
                <a:ea typeface="+mn-ea"/>
                <a:cs typeface="+mn-cs"/>
              </a:rPr>
              <a:t> </a:t>
            </a:r>
            <a:r>
              <a:rPr lang="hu-HU" sz="3500" kern="1200" dirty="0" err="1">
                <a:effectLst/>
                <a:latin typeface="+mn-lt"/>
                <a:ea typeface="+mn-ea"/>
                <a:cs typeface="+mn-cs"/>
              </a:rPr>
              <a:t>exposure</a:t>
            </a:r>
            <a:endParaRPr lang="hu-HU" sz="3500" kern="1200" dirty="0">
              <a:effectLst/>
              <a:latin typeface="+mn-lt"/>
              <a:ea typeface="+mn-ea"/>
              <a:cs typeface="+mn-cs"/>
            </a:endParaRPr>
          </a:p>
          <a:p>
            <a:pPr algn="just">
              <a:spcBef>
                <a:spcPts val="600"/>
              </a:spcBef>
              <a:spcAft>
                <a:spcPts val="400"/>
              </a:spcAft>
            </a:pPr>
            <a:r>
              <a:rPr lang="hu-HU" sz="3500" dirty="0"/>
              <a:t>                       </a:t>
            </a:r>
            <a:r>
              <a:rPr lang="hu-HU" sz="3500" kern="1200" dirty="0">
                <a:effectLst/>
                <a:latin typeface="+mn-lt"/>
                <a:ea typeface="+mn-ea"/>
                <a:cs typeface="+mn-cs"/>
              </a:rPr>
              <a:t>                                  Asset encumbrance, </a:t>
            </a:r>
            <a:r>
              <a:rPr lang="hu-HU" sz="3500" kern="1200" dirty="0" err="1">
                <a:effectLst/>
                <a:latin typeface="+mn-lt"/>
                <a:ea typeface="+mn-ea"/>
                <a:cs typeface="+mn-cs"/>
              </a:rPr>
              <a:t>LCR</a:t>
            </a:r>
            <a:r>
              <a:rPr lang="hu-HU" sz="3500" dirty="0"/>
              <a:t>,</a:t>
            </a:r>
            <a:r>
              <a:rPr lang="hu-HU" sz="3500" kern="1200" dirty="0">
                <a:effectLst/>
                <a:latin typeface="+mn-lt"/>
                <a:ea typeface="+mn-ea"/>
                <a:cs typeface="+mn-cs"/>
              </a:rPr>
              <a:t> AMM</a:t>
            </a:r>
          </a:p>
          <a:p>
            <a:pPr algn="just">
              <a:spcBef>
                <a:spcPts val="600"/>
              </a:spcBef>
              <a:spcAft>
                <a:spcPts val="400"/>
              </a:spcAft>
            </a:pPr>
            <a:r>
              <a:rPr lang="hu-HU" sz="3500" dirty="0"/>
              <a:t>A v3.0 framework megtekinthető az EBA honlapján: </a:t>
            </a:r>
            <a:r>
              <a:rPr lang="hu-HU" sz="2600" u="sng" dirty="0">
                <a:solidFill>
                  <a:srgbClr val="0563C1"/>
                </a:solidFill>
                <a:effectLst/>
                <a:latin typeface="Calibri" panose="020F0502020204030204" pitchFamily="34" charset="0"/>
                <a:ea typeface="Calibri" panose="020F0502020204030204" pitchFamily="34" charset="0"/>
                <a:hlinkClick r:id="rId2"/>
              </a:rPr>
              <a:t>https://eba.europa.eu/risk-analysis-and-data/reporting-frameworks/reporting-framework-3.0</a:t>
            </a:r>
            <a:r>
              <a:rPr lang="hu-HU" sz="2600" dirty="0">
                <a:effectLst/>
                <a:latin typeface="Calibri" panose="020F0502020204030204" pitchFamily="34" charset="0"/>
                <a:ea typeface="Calibri" panose="020F0502020204030204" pitchFamily="34" charset="0"/>
              </a:rPr>
              <a:t> , </a:t>
            </a:r>
            <a:r>
              <a:rPr lang="hu-HU" sz="3500" dirty="0">
                <a:latin typeface="Calibri" panose="020F0502020204030204" pitchFamily="34" charset="0"/>
              </a:rPr>
              <a:t>az </a:t>
            </a:r>
            <a:r>
              <a:rPr lang="hu-HU" sz="3500" dirty="0" err="1">
                <a:latin typeface="Calibri" panose="020F0502020204030204" pitchFamily="34" charset="0"/>
              </a:rPr>
              <a:t>XBRL</a:t>
            </a:r>
            <a:r>
              <a:rPr lang="hu-HU" sz="3500" dirty="0">
                <a:latin typeface="Calibri" panose="020F0502020204030204" pitchFamily="34" charset="0"/>
              </a:rPr>
              <a:t> taxonómiát októberben fogják publikálni.</a:t>
            </a:r>
          </a:p>
          <a:p>
            <a:pPr algn="just">
              <a:spcBef>
                <a:spcPts val="600"/>
              </a:spcBef>
              <a:spcAft>
                <a:spcPts val="400"/>
              </a:spcAft>
            </a:pPr>
            <a:r>
              <a:rPr lang="hu-HU" sz="3300" dirty="0">
                <a:effectLst/>
                <a:latin typeface="Calibri" panose="020F0502020204030204" pitchFamily="34" charset="0"/>
                <a:ea typeface="Calibri" panose="020F0502020204030204" pitchFamily="34" charset="0"/>
              </a:rPr>
              <a:t>A v3.0 </a:t>
            </a:r>
            <a:r>
              <a:rPr lang="hu-HU" sz="3300" dirty="0" err="1">
                <a:effectLst/>
                <a:latin typeface="Calibri" panose="020F0502020204030204" pitchFamily="34" charset="0"/>
                <a:ea typeface="Calibri" panose="020F0502020204030204" pitchFamily="34" charset="0"/>
              </a:rPr>
              <a:t>ITS</a:t>
            </a:r>
            <a:r>
              <a:rPr lang="hu-HU" sz="3300" dirty="0">
                <a:effectLst/>
                <a:latin typeface="Calibri" panose="020F0502020204030204" pitchFamily="34" charset="0"/>
                <a:ea typeface="Calibri" panose="020F0502020204030204" pitchFamily="34" charset="0"/>
              </a:rPr>
              <a:t>-ben a CRR </a:t>
            </a:r>
            <a:r>
              <a:rPr lang="hu-HU" sz="3300" dirty="0" err="1">
                <a:effectLst/>
                <a:latin typeface="Calibri" panose="020F0502020204030204" pitchFamily="34" charset="0"/>
                <a:ea typeface="Calibri" panose="020F0502020204030204" pitchFamily="34" charset="0"/>
              </a:rPr>
              <a:t>quick</a:t>
            </a:r>
            <a:r>
              <a:rPr lang="hu-HU" sz="3300" dirty="0">
                <a:effectLst/>
                <a:latin typeface="Calibri" panose="020F0502020204030204" pitchFamily="34" charset="0"/>
                <a:ea typeface="Calibri" panose="020F0502020204030204" pitchFamily="34" charset="0"/>
              </a:rPr>
              <a:t> fix hatása már leképezésre került, a módosítások az </a:t>
            </a:r>
            <a:r>
              <a:rPr lang="hu-HU" sz="3300" dirty="0" err="1">
                <a:effectLst/>
                <a:latin typeface="Calibri" panose="020F0502020204030204" pitchFamily="34" charset="0"/>
                <a:ea typeface="Calibri" panose="020F0502020204030204" pitchFamily="34" charset="0"/>
              </a:rPr>
              <a:t>ITS</a:t>
            </a:r>
            <a:r>
              <a:rPr lang="hu-HU" sz="3300" dirty="0">
                <a:effectLst/>
                <a:latin typeface="Calibri" panose="020F0502020204030204" pitchFamily="34" charset="0"/>
                <a:ea typeface="Calibri" panose="020F0502020204030204" pitchFamily="34" charset="0"/>
              </a:rPr>
              <a:t> fő szövegén</a:t>
            </a:r>
          </a:p>
          <a:p>
            <a:pPr algn="just">
              <a:spcBef>
                <a:spcPts val="600"/>
              </a:spcBef>
              <a:spcAft>
                <a:spcPts val="400"/>
              </a:spcAft>
            </a:pPr>
            <a:r>
              <a:rPr lang="hu-HU" sz="3300" dirty="0">
                <a:effectLst/>
                <a:latin typeface="Calibri" panose="020F0502020204030204" pitchFamily="34" charset="0"/>
                <a:ea typeface="Calibri" panose="020F0502020204030204" pitchFamily="34" charset="0"/>
              </a:rPr>
              <a:t>kívül a szavatolótőke táblákat (</a:t>
            </a:r>
            <a:r>
              <a:rPr lang="hu-HU" sz="3300" dirty="0" err="1">
                <a:effectLst/>
                <a:latin typeface="Calibri" panose="020F0502020204030204" pitchFamily="34" charset="0"/>
                <a:ea typeface="Calibri" panose="020F0502020204030204" pitchFamily="34" charset="0"/>
              </a:rPr>
              <a:t>NPE</a:t>
            </a:r>
            <a:r>
              <a:rPr lang="hu-HU" sz="3300" dirty="0">
                <a:effectLst/>
                <a:latin typeface="Calibri" panose="020F0502020204030204" pitchFamily="34" charset="0"/>
                <a:ea typeface="Calibri" panose="020F0502020204030204" pitchFamily="34" charset="0"/>
              </a:rPr>
              <a:t> backstopot is beleértve), a tőkeáttételi táblákat és azok</a:t>
            </a:r>
          </a:p>
          <a:p>
            <a:pPr algn="just">
              <a:spcBef>
                <a:spcPts val="600"/>
              </a:spcBef>
              <a:spcAft>
                <a:spcPts val="400"/>
              </a:spcAft>
            </a:pPr>
            <a:r>
              <a:rPr lang="hu-HU" sz="3300" dirty="0">
                <a:effectLst/>
                <a:latin typeface="Calibri" panose="020F0502020204030204" pitchFamily="34" charset="0"/>
                <a:ea typeface="Calibri" panose="020F0502020204030204" pitchFamily="34" charset="0"/>
              </a:rPr>
              <a:t>kitöltési útmutatóját érinti.</a:t>
            </a:r>
            <a:endParaRPr lang="en-GB" sz="3300" dirty="0"/>
          </a:p>
          <a:p>
            <a:pPr algn="just">
              <a:spcBef>
                <a:spcPts val="600"/>
              </a:spcBef>
              <a:spcAft>
                <a:spcPts val="400"/>
              </a:spcAft>
            </a:pPr>
            <a:r>
              <a:rPr lang="hu-HU" sz="3300" b="1" dirty="0">
                <a:effectLst/>
                <a:latin typeface="Calibri" panose="020F0502020204030204" pitchFamily="34" charset="0"/>
                <a:ea typeface="Calibri" panose="020F0502020204030204" pitchFamily="34" charset="0"/>
              </a:rPr>
              <a:t>CRR </a:t>
            </a:r>
            <a:r>
              <a:rPr lang="hu-HU" sz="3300" b="1" dirty="0" err="1">
                <a:effectLst/>
                <a:latin typeface="Calibri" panose="020F0502020204030204" pitchFamily="34" charset="0"/>
                <a:ea typeface="Calibri" panose="020F0502020204030204" pitchFamily="34" charset="0"/>
              </a:rPr>
              <a:t>quick</a:t>
            </a:r>
            <a:r>
              <a:rPr lang="hu-HU" sz="3300" b="1" dirty="0">
                <a:effectLst/>
                <a:latin typeface="Calibri" panose="020F0502020204030204" pitchFamily="34" charset="0"/>
                <a:ea typeface="Calibri" panose="020F0502020204030204" pitchFamily="34" charset="0"/>
              </a:rPr>
              <a:t> fix</a:t>
            </a:r>
            <a:r>
              <a:rPr lang="hu-HU" sz="3300" dirty="0">
                <a:effectLst/>
                <a:latin typeface="Calibri" panose="020F0502020204030204" pitchFamily="34" charset="0"/>
                <a:ea typeface="Calibri" panose="020F0502020204030204" pitchFamily="34" charset="0"/>
              </a:rPr>
              <a:t>: A COVID-19 járvány miatt 2020. június 26-tól CRR módosítás. </a:t>
            </a:r>
          </a:p>
          <a:p>
            <a:pPr algn="just">
              <a:spcBef>
                <a:spcPts val="600"/>
              </a:spcBef>
              <a:spcAft>
                <a:spcPts val="400"/>
              </a:spcAft>
            </a:pPr>
            <a:r>
              <a:rPr lang="hu-HU" sz="3300" dirty="0">
                <a:latin typeface="Calibri" panose="020F0502020204030204" pitchFamily="34" charset="0"/>
                <a:ea typeface="Calibri" panose="020F0502020204030204" pitchFamily="34" charset="0"/>
              </a:rPr>
              <a:t>	            A </a:t>
            </a:r>
            <a:r>
              <a:rPr lang="hu-HU" sz="3300" dirty="0">
                <a:effectLst/>
                <a:latin typeface="Calibri" panose="020F0502020204030204" pitchFamily="34" charset="0"/>
                <a:ea typeface="Calibri" panose="020F0502020204030204" pitchFamily="34" charset="0"/>
              </a:rPr>
              <a:t>v3.0 </a:t>
            </a:r>
            <a:r>
              <a:rPr lang="hu-HU" sz="3300" dirty="0" err="1">
                <a:latin typeface="Calibri" panose="020F0502020204030204" pitchFamily="34" charset="0"/>
                <a:ea typeface="Calibri" panose="020F0502020204030204" pitchFamily="34" charset="0"/>
              </a:rPr>
              <a:t>ITS-ig</a:t>
            </a:r>
            <a:r>
              <a:rPr lang="hu-HU" sz="3300" dirty="0">
                <a:effectLst/>
                <a:latin typeface="Calibri" panose="020F0502020204030204" pitchFamily="34" charset="0"/>
                <a:ea typeface="Calibri" panose="020F0502020204030204" pitchFamily="34" charset="0"/>
              </a:rPr>
              <a:t> </a:t>
            </a:r>
            <a:r>
              <a:rPr lang="hu-HU" sz="3300" b="1" dirty="0" err="1">
                <a:latin typeface="Calibri" panose="020F0502020204030204" pitchFamily="34" charset="0"/>
                <a:ea typeface="Calibri" panose="020F0502020204030204" pitchFamily="34" charset="0"/>
              </a:rPr>
              <a:t>EBA</a:t>
            </a:r>
            <a:r>
              <a:rPr lang="hu-HU" sz="3300" b="1" dirty="0">
                <a:latin typeface="Calibri" panose="020F0502020204030204" pitchFamily="34" charset="0"/>
                <a:ea typeface="Calibri" panose="020F0502020204030204" pitchFamily="34" charset="0"/>
              </a:rPr>
              <a:t> Ajánlás (</a:t>
            </a:r>
            <a:r>
              <a:rPr lang="hu-HU" sz="3300" b="1" dirty="0" err="1">
                <a:latin typeface="Calibri" panose="020F0502020204030204" pitchFamily="34" charset="0"/>
                <a:ea typeface="Calibri" panose="020F0502020204030204" pitchFamily="34" charset="0"/>
              </a:rPr>
              <a:t>GL</a:t>
            </a:r>
            <a:r>
              <a:rPr lang="hu-HU" sz="3300" b="1" dirty="0">
                <a:latin typeface="Calibri" panose="020F0502020204030204" pitchFamily="34" charset="0"/>
                <a:ea typeface="Calibri" panose="020F0502020204030204" pitchFamily="34" charset="0"/>
              </a:rPr>
              <a:t>)</a:t>
            </a:r>
            <a:r>
              <a:rPr lang="hu-HU" sz="3300" dirty="0">
                <a:latin typeface="Calibri" panose="020F0502020204030204" pitchFamily="34" charset="0"/>
                <a:ea typeface="Calibri" panose="020F0502020204030204" pitchFamily="34" charset="0"/>
              </a:rPr>
              <a:t> </a:t>
            </a:r>
            <a:r>
              <a:rPr lang="hu-HU" sz="3300" dirty="0">
                <a:effectLst/>
                <a:latin typeface="Calibri" panose="020F0502020204030204" pitchFamily="34" charset="0"/>
                <a:ea typeface="Calibri" panose="020F0502020204030204" pitchFamily="34" charset="0"/>
              </a:rPr>
              <a:t>képezi le az </a:t>
            </a:r>
            <a:r>
              <a:rPr lang="hu-HU" sz="3300" dirty="0" err="1">
                <a:effectLst/>
                <a:latin typeface="Calibri" panose="020F0502020204030204" pitchFamily="34" charset="0"/>
                <a:ea typeface="Calibri" panose="020F0502020204030204" pitchFamily="34" charset="0"/>
              </a:rPr>
              <a:t>ITS</a:t>
            </a:r>
            <a:r>
              <a:rPr lang="hu-HU" sz="3300" dirty="0">
                <a:effectLst/>
                <a:latin typeface="Calibri" panose="020F0502020204030204" pitchFamily="34" charset="0"/>
                <a:ea typeface="Calibri" panose="020F0502020204030204" pitchFamily="34" charset="0"/>
              </a:rPr>
              <a:t>-re gyakorolt hatásait, mely</a:t>
            </a:r>
          </a:p>
          <a:p>
            <a:pPr algn="just">
              <a:spcBef>
                <a:spcPts val="600"/>
              </a:spcBef>
              <a:spcAft>
                <a:spcPts val="400"/>
              </a:spcAft>
            </a:pPr>
            <a:r>
              <a:rPr lang="hu-HU" sz="3300" dirty="0">
                <a:effectLst/>
                <a:latin typeface="Calibri" panose="020F0502020204030204" pitchFamily="34" charset="0"/>
                <a:ea typeface="Calibri" panose="020F0502020204030204" pitchFamily="34" charset="0"/>
              </a:rPr>
              <a:t>                         az MNB honlapon </a:t>
            </a:r>
            <a:r>
              <a:rPr lang="hu-HU" sz="3300" b="1" dirty="0" err="1">
                <a:effectLst/>
                <a:latin typeface="Calibri" panose="020F0502020204030204" pitchFamily="34" charset="0"/>
                <a:ea typeface="Calibri" panose="020F0502020204030204" pitchFamily="34" charset="0"/>
              </a:rPr>
              <a:t>GYIK</a:t>
            </a:r>
            <a:r>
              <a:rPr lang="hu-HU" sz="3300" dirty="0">
                <a:effectLst/>
                <a:latin typeface="Calibri" panose="020F0502020204030204" pitchFamily="34" charset="0"/>
                <a:ea typeface="Calibri" panose="020F0502020204030204" pitchFamily="34" charset="0"/>
              </a:rPr>
              <a:t> formájában érhető el:</a:t>
            </a:r>
          </a:p>
          <a:p>
            <a:pPr algn="l">
              <a:spcBef>
                <a:spcPts val="600"/>
              </a:spcBef>
              <a:spcAft>
                <a:spcPts val="400"/>
              </a:spcAft>
            </a:pPr>
            <a:r>
              <a:rPr lang="hu-HU" sz="3300" dirty="0">
                <a:effectLst/>
                <a:latin typeface="Calibri" panose="020F0502020204030204" pitchFamily="34" charset="0"/>
                <a:ea typeface="Calibri" panose="020F0502020204030204" pitchFamily="34" charset="0"/>
              </a:rPr>
              <a:t>                        </a:t>
            </a:r>
            <a:r>
              <a:rPr lang="hu-HU" sz="3300" dirty="0">
                <a:effectLst/>
                <a:latin typeface="Calibri" panose="020F0502020204030204" pitchFamily="34" charset="0"/>
                <a:ea typeface="Calibri" panose="020F0502020204030204" pitchFamily="34" charset="0"/>
                <a:hlinkClick r:id="rId3"/>
              </a:rPr>
              <a:t>https://www.mnb.hu/letoltes/its-gyik-2020.xlsx</a:t>
            </a:r>
            <a:r>
              <a:rPr lang="hu-HU" sz="3300" dirty="0">
                <a:effectLst/>
                <a:latin typeface="Calibri" panose="020F0502020204030204" pitchFamily="34" charset="0"/>
                <a:ea typeface="Calibri" panose="020F0502020204030204" pitchFamily="34" charset="0"/>
              </a:rPr>
              <a:t> </a:t>
            </a:r>
            <a:r>
              <a:rPr lang="hu-HU" sz="3300" dirty="0">
                <a:latin typeface="Calibri" panose="020F0502020204030204" pitchFamily="34" charset="0"/>
                <a:ea typeface="Calibri" panose="020F0502020204030204" pitchFamily="34" charset="0"/>
              </a:rPr>
              <a:t>„CRR </a:t>
            </a:r>
            <a:r>
              <a:rPr lang="hu-HU" sz="3300" dirty="0" err="1">
                <a:latin typeface="Calibri" panose="020F0502020204030204" pitchFamily="34" charset="0"/>
                <a:ea typeface="Calibri" panose="020F0502020204030204" pitchFamily="34" charset="0"/>
              </a:rPr>
              <a:t>quick</a:t>
            </a:r>
            <a:r>
              <a:rPr lang="hu-HU" sz="3300" dirty="0">
                <a:latin typeface="Calibri" panose="020F0502020204030204" pitchFamily="34" charset="0"/>
                <a:ea typeface="Calibri" panose="020F0502020204030204" pitchFamily="34" charset="0"/>
              </a:rPr>
              <a:t> fix </a:t>
            </a:r>
            <a:r>
              <a:rPr lang="hu-HU" sz="3300" dirty="0" err="1">
                <a:latin typeface="Calibri" panose="020F0502020204030204" pitchFamily="34" charset="0"/>
                <a:ea typeface="Calibri" panose="020F0502020204030204" pitchFamily="34" charset="0"/>
              </a:rPr>
              <a:t>covid</a:t>
            </a:r>
            <a:r>
              <a:rPr lang="hu-HU" sz="3300" dirty="0">
                <a:latin typeface="Calibri" panose="020F0502020204030204" pitchFamily="34" charset="0"/>
                <a:ea typeface="Calibri" panose="020F0502020204030204" pitchFamily="34" charset="0"/>
              </a:rPr>
              <a:t>” munkalapon</a:t>
            </a:r>
            <a:endParaRPr lang="hu-HU" sz="3300" dirty="0">
              <a:effectLst/>
              <a:latin typeface="Calibri" panose="020F0502020204030204" pitchFamily="34" charset="0"/>
              <a:ea typeface="Calibri" panose="020F0502020204030204" pitchFamily="34" charset="0"/>
            </a:endParaRPr>
          </a:p>
          <a:p>
            <a:pPr algn="just">
              <a:lnSpc>
                <a:spcPct val="134000"/>
              </a:lnSpc>
              <a:spcBef>
                <a:spcPts val="600"/>
              </a:spcBef>
              <a:spcAft>
                <a:spcPts val="400"/>
              </a:spcAft>
            </a:pPr>
            <a:r>
              <a:rPr lang="hu-HU" sz="3300" dirty="0">
                <a:effectLst/>
                <a:latin typeface="Calibri" panose="020F0502020204030204" pitchFamily="34" charset="0"/>
                <a:ea typeface="Calibri" panose="020F0502020204030204" pitchFamily="34" charset="0"/>
              </a:rPr>
              <a:t>Az </a:t>
            </a:r>
            <a:r>
              <a:rPr lang="hu-HU" sz="3300" b="1" dirty="0">
                <a:effectLst/>
                <a:latin typeface="Calibri" panose="020F0502020204030204" pitchFamily="34" charset="0"/>
                <a:ea typeface="Calibri" panose="020F0502020204030204" pitchFamily="34" charset="0"/>
              </a:rPr>
              <a:t>EBA </a:t>
            </a:r>
            <a:r>
              <a:rPr lang="hu-HU" sz="3300" b="1" dirty="0" err="1">
                <a:effectLst/>
                <a:latin typeface="Calibri" panose="020F0502020204030204" pitchFamily="34" charset="0"/>
                <a:ea typeface="Calibri" panose="020F0502020204030204" pitchFamily="34" charset="0"/>
              </a:rPr>
              <a:t>GL</a:t>
            </a:r>
            <a:r>
              <a:rPr lang="hu-HU" sz="3300" b="1" dirty="0">
                <a:effectLst/>
                <a:latin typeface="Calibri" panose="020F0502020204030204" pitchFamily="34" charset="0"/>
                <a:ea typeface="Calibri" panose="020F0502020204030204" pitchFamily="34" charset="0"/>
              </a:rPr>
              <a:t> </a:t>
            </a:r>
            <a:r>
              <a:rPr lang="hu-HU" sz="3300" dirty="0">
                <a:effectLst/>
                <a:latin typeface="Calibri" panose="020F0502020204030204" pitchFamily="34" charset="0"/>
                <a:ea typeface="Calibri" panose="020F0502020204030204" pitchFamily="34" charset="0"/>
              </a:rPr>
              <a:t>kiegészíti és értelmezi egyes hitelkockázati, piaci kockázati, szavatoló tőke és tőkeáttételi adatszolgáltatások (COREP táblák)  jelenleg hatályos kitöltési útmutatóját</a:t>
            </a:r>
            <a:r>
              <a:rPr lang="hu-HU" sz="3300" i="1" dirty="0">
                <a:effectLst/>
                <a:latin typeface="Calibri" panose="020F0502020204030204" pitchFamily="34" charset="0"/>
                <a:ea typeface="Calibri" panose="020F0502020204030204" pitchFamily="34" charset="0"/>
              </a:rPr>
              <a:t>. </a:t>
            </a:r>
            <a:r>
              <a:rPr lang="hu-HU" sz="3300" dirty="0">
                <a:effectLst/>
                <a:latin typeface="Calibri" panose="020F0502020204030204" pitchFamily="34" charset="0"/>
                <a:ea typeface="Calibri" panose="020F0502020204030204" pitchFamily="34" charset="0"/>
              </a:rPr>
              <a:t> </a:t>
            </a:r>
          </a:p>
        </p:txBody>
      </p:sp>
      <p:sp>
        <p:nvSpPr>
          <p:cNvPr id="3" name="Cím 2">
            <a:extLst>
              <a:ext uri="{FF2B5EF4-FFF2-40B4-BE49-F238E27FC236}">
                <a16:creationId xmlns:a16="http://schemas.microsoft.com/office/drawing/2014/main" id="{7840DF6C-1B9F-4003-B44A-BADADD6B2977}"/>
              </a:ext>
            </a:extLst>
          </p:cNvPr>
          <p:cNvSpPr>
            <a:spLocks noGrp="1"/>
          </p:cNvSpPr>
          <p:nvPr>
            <p:ph type="title"/>
          </p:nvPr>
        </p:nvSpPr>
        <p:spPr>
          <a:xfrm>
            <a:off x="478174" y="296381"/>
            <a:ext cx="7610642" cy="612000"/>
          </a:xfrm>
        </p:spPr>
        <p:txBody>
          <a:bodyPr>
            <a:normAutofit/>
          </a:bodyPr>
          <a:lstStyle/>
          <a:p>
            <a:r>
              <a:rPr lang="hu-HU" dirty="0"/>
              <a:t>változások az EBA v3.0 Frameworkben</a:t>
            </a:r>
            <a:endParaRPr lang="en-GB" dirty="0"/>
          </a:p>
        </p:txBody>
      </p:sp>
      <p:sp>
        <p:nvSpPr>
          <p:cNvPr id="4" name="Szöveg helye 3">
            <a:extLst>
              <a:ext uri="{FF2B5EF4-FFF2-40B4-BE49-F238E27FC236}">
                <a16:creationId xmlns:a16="http://schemas.microsoft.com/office/drawing/2014/main" id="{D0CAED1A-1148-417F-9A41-D83B2B099523}"/>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525422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8EB44BD8-0771-4043-AD70-F55D22F82961}"/>
              </a:ext>
            </a:extLst>
          </p:cNvPr>
          <p:cNvSpPr>
            <a:spLocks noGrp="1"/>
          </p:cNvSpPr>
          <p:nvPr>
            <p:ph sz="quarter" idx="10"/>
          </p:nvPr>
        </p:nvSpPr>
        <p:spPr>
          <a:xfrm>
            <a:off x="161848" y="1069145"/>
            <a:ext cx="8820304" cy="5616831"/>
          </a:xfrm>
        </p:spPr>
        <p:txBody>
          <a:bodyPr>
            <a:normAutofit fontScale="25000" lnSpcReduction="20000"/>
          </a:bodyPr>
          <a:lstStyle/>
          <a:p>
            <a:pPr algn="just">
              <a:lnSpc>
                <a:spcPct val="120000"/>
              </a:lnSpc>
            </a:pPr>
            <a:endParaRPr lang="hu-HU" sz="8800" b="1" u="sng" dirty="0">
              <a:effectLst/>
              <a:latin typeface="Times New Roman" panose="02020603050405020304" pitchFamily="18" charset="0"/>
              <a:ea typeface="Calibri" panose="020F0502020204030204" pitchFamily="34" charset="0"/>
            </a:endParaRPr>
          </a:p>
          <a:p>
            <a:pPr algn="just">
              <a:lnSpc>
                <a:spcPct val="120000"/>
              </a:lnSpc>
            </a:pPr>
            <a:r>
              <a:rPr lang="hu-HU" sz="10400" b="1" u="sng" dirty="0" err="1">
                <a:solidFill>
                  <a:srgbClr val="002060"/>
                </a:solidFill>
                <a:effectLst/>
                <a:ea typeface="Calibri" panose="020F0502020204030204" pitchFamily="34" charset="0"/>
              </a:rPr>
              <a:t>NSFR</a:t>
            </a:r>
            <a:r>
              <a:rPr lang="hu-HU" sz="10400" b="1" dirty="0">
                <a:solidFill>
                  <a:srgbClr val="002060"/>
                </a:solidFill>
                <a:effectLst/>
                <a:ea typeface="Calibri" panose="020F0502020204030204" pitchFamily="34" charset="0"/>
              </a:rPr>
              <a:t>: </a:t>
            </a:r>
            <a:r>
              <a:rPr lang="hu-HU" sz="8800" dirty="0">
                <a:solidFill>
                  <a:srgbClr val="002060"/>
                </a:solidFill>
                <a:effectLst/>
                <a:ea typeface="Calibri" panose="020F0502020204030204" pitchFamily="34" charset="0"/>
              </a:rPr>
              <a:t>A CRR2-ben bevezetett </a:t>
            </a:r>
            <a:r>
              <a:rPr lang="hu-HU" sz="8800" dirty="0" err="1">
                <a:solidFill>
                  <a:srgbClr val="002060"/>
                </a:solidFill>
                <a:effectLst/>
                <a:ea typeface="Calibri" panose="020F0502020204030204" pitchFamily="34" charset="0"/>
              </a:rPr>
              <a:t>NSFR</a:t>
            </a:r>
            <a:r>
              <a:rPr lang="hu-HU" sz="8800" dirty="0">
                <a:solidFill>
                  <a:srgbClr val="002060"/>
                </a:solidFill>
                <a:effectLst/>
                <a:ea typeface="Calibri" panose="020F0502020204030204" pitchFamily="34" charset="0"/>
              </a:rPr>
              <a:t> mutatót - amely a rendelkezésre álló stabil forrás (</a:t>
            </a:r>
            <a:r>
              <a:rPr lang="hu-HU" sz="8800" dirty="0" err="1">
                <a:solidFill>
                  <a:srgbClr val="002060"/>
                </a:solidFill>
                <a:effectLst/>
                <a:ea typeface="Calibri" panose="020F0502020204030204" pitchFamily="34" charset="0"/>
              </a:rPr>
              <a:t>ASF</a:t>
            </a:r>
            <a:r>
              <a:rPr lang="hu-HU" sz="8800" dirty="0">
                <a:solidFill>
                  <a:srgbClr val="002060"/>
                </a:solidFill>
                <a:effectLst/>
                <a:ea typeface="Calibri" panose="020F0502020204030204" pitchFamily="34" charset="0"/>
              </a:rPr>
              <a:t>) és az előírt stabil forrás (</a:t>
            </a:r>
            <a:r>
              <a:rPr lang="hu-HU" sz="8800" dirty="0" err="1">
                <a:solidFill>
                  <a:srgbClr val="002060"/>
                </a:solidFill>
                <a:effectLst/>
                <a:ea typeface="Calibri" panose="020F0502020204030204" pitchFamily="34" charset="0"/>
              </a:rPr>
              <a:t>RSF</a:t>
            </a:r>
            <a:r>
              <a:rPr lang="hu-HU" sz="8800" dirty="0">
                <a:solidFill>
                  <a:srgbClr val="002060"/>
                </a:solidFill>
                <a:effectLst/>
                <a:ea typeface="Calibri" panose="020F0502020204030204" pitchFamily="34" charset="0"/>
              </a:rPr>
              <a:t>) hányadosa - a C_84.00 jelű táblában kell jelenteni. </a:t>
            </a:r>
            <a:r>
              <a:rPr lang="hu-HU" sz="8800" dirty="0">
                <a:solidFill>
                  <a:srgbClr val="002060"/>
                </a:solidFill>
              </a:rPr>
              <a:t>A jelenlegi táblák (C 60.00 – C 61.00) helyébe új táblák kerülnek (C 80.00 – C 84.00).</a:t>
            </a:r>
          </a:p>
          <a:p>
            <a:pPr algn="just">
              <a:lnSpc>
                <a:spcPct val="120000"/>
              </a:lnSpc>
            </a:pPr>
            <a:endParaRPr lang="hu-HU" sz="4600" b="1" u="sng" dirty="0">
              <a:solidFill>
                <a:srgbClr val="002060"/>
              </a:solidFill>
            </a:endParaRPr>
          </a:p>
          <a:p>
            <a:pPr algn="just">
              <a:lnSpc>
                <a:spcPct val="120000"/>
              </a:lnSpc>
            </a:pPr>
            <a:r>
              <a:rPr lang="hu-HU" sz="10400" b="1" u="sng" dirty="0" err="1">
                <a:solidFill>
                  <a:srgbClr val="002060"/>
                </a:solidFill>
              </a:rPr>
              <a:t>MREL</a:t>
            </a:r>
            <a:r>
              <a:rPr lang="hu-HU" sz="10400" b="1" u="sng" dirty="0">
                <a:solidFill>
                  <a:srgbClr val="002060"/>
                </a:solidFill>
              </a:rPr>
              <a:t>/TLAC</a:t>
            </a:r>
            <a:r>
              <a:rPr lang="hu-HU" sz="10400" dirty="0">
                <a:solidFill>
                  <a:srgbClr val="002060"/>
                </a:solidFill>
              </a:rPr>
              <a:t>: </a:t>
            </a:r>
            <a:r>
              <a:rPr lang="hu-HU" sz="8800" dirty="0">
                <a:solidFill>
                  <a:srgbClr val="002060"/>
                </a:solidFill>
              </a:rPr>
              <a:t>Új végrehajtási rendelet a TLAC (CRR2) és </a:t>
            </a:r>
            <a:r>
              <a:rPr lang="hu-HU" sz="8800" dirty="0" err="1">
                <a:solidFill>
                  <a:srgbClr val="002060"/>
                </a:solidFill>
              </a:rPr>
              <a:t>MREL</a:t>
            </a:r>
            <a:r>
              <a:rPr lang="hu-HU" sz="8800" dirty="0">
                <a:solidFill>
                  <a:srgbClr val="002060"/>
                </a:solidFill>
              </a:rPr>
              <a:t> (BRRD2) követelmények teljesítésének egységes monitorozására. </a:t>
            </a:r>
          </a:p>
          <a:p>
            <a:pPr algn="just">
              <a:lnSpc>
                <a:spcPct val="120000"/>
              </a:lnSpc>
            </a:pPr>
            <a:r>
              <a:rPr lang="hu-HU" sz="8800" dirty="0">
                <a:solidFill>
                  <a:srgbClr val="002060"/>
                </a:solidFill>
              </a:rPr>
              <a:t>Új negyedéves táblák: M 01.00 – alapadatok, M 02.00 - M 04.00 – külső és belső </a:t>
            </a:r>
            <a:r>
              <a:rPr lang="hu-HU" sz="8800" dirty="0" err="1">
                <a:solidFill>
                  <a:srgbClr val="002060"/>
                </a:solidFill>
              </a:rPr>
              <a:t>MREL</a:t>
            </a:r>
            <a:r>
              <a:rPr lang="hu-HU" sz="8800" dirty="0">
                <a:solidFill>
                  <a:srgbClr val="002060"/>
                </a:solidFill>
              </a:rPr>
              <a:t> és TLAC források összetétele és lejárata, M 05.00-M 06.00 – hitelezői rangsor, M 07.00 – szerződésekre vonatkozó információk (3. országok joga alatti kibocsátások) </a:t>
            </a:r>
          </a:p>
          <a:p>
            <a:pPr algn="just">
              <a:lnSpc>
                <a:spcPct val="120000"/>
              </a:lnSpc>
            </a:pPr>
            <a:r>
              <a:rPr lang="hu-HU" sz="8800" dirty="0">
                <a:solidFill>
                  <a:srgbClr val="002060"/>
                </a:solidFill>
              </a:rPr>
              <a:t>A bevezetendő táblák  2021 második félévben felváltják az MNB jelenlegi </a:t>
            </a:r>
            <a:r>
              <a:rPr lang="hu-HU" sz="8800" dirty="0" err="1">
                <a:solidFill>
                  <a:srgbClr val="002060"/>
                </a:solidFill>
              </a:rPr>
              <a:t>MREL</a:t>
            </a:r>
            <a:r>
              <a:rPr lang="hu-HU" sz="8800" dirty="0">
                <a:solidFill>
                  <a:srgbClr val="002060"/>
                </a:solidFill>
              </a:rPr>
              <a:t> monitoring tábláit (9BGE, 9BGK, 9BIE, 9BIK, 9BJE, 9BJK, 9BK)  - 2020. december 31-re vonatkozóan még az MNB táblákon kell majd adatot szolgáltatni!</a:t>
            </a:r>
          </a:p>
          <a:p>
            <a:pPr algn="just"/>
            <a:endParaRPr lang="hu-HU" sz="3100" b="1" dirty="0">
              <a:latin typeface="Times New Roman" panose="02020603050405020304" pitchFamily="18" charset="0"/>
            </a:endParaRPr>
          </a:p>
          <a:p>
            <a:pPr algn="just"/>
            <a:endParaRPr lang="hu-HU" sz="1800" b="1" dirty="0">
              <a:latin typeface="Times New Roman" panose="02020603050405020304" pitchFamily="18" charset="0"/>
            </a:endParaRPr>
          </a:p>
          <a:p>
            <a:pPr algn="just"/>
            <a:endParaRPr lang="hu-HU" sz="1800" b="1" dirty="0">
              <a:latin typeface="Times New Roman" panose="02020603050405020304" pitchFamily="18" charset="0"/>
            </a:endParaRPr>
          </a:p>
          <a:p>
            <a:pPr algn="just"/>
            <a:endParaRPr lang="en-GB" dirty="0"/>
          </a:p>
        </p:txBody>
      </p:sp>
      <p:sp>
        <p:nvSpPr>
          <p:cNvPr id="3" name="Cím 2">
            <a:extLst>
              <a:ext uri="{FF2B5EF4-FFF2-40B4-BE49-F238E27FC236}">
                <a16:creationId xmlns:a16="http://schemas.microsoft.com/office/drawing/2014/main" id="{27BE267A-3FEB-4B3C-BE61-90C2269579FC}"/>
              </a:ext>
            </a:extLst>
          </p:cNvPr>
          <p:cNvSpPr>
            <a:spLocks noGrp="1"/>
          </p:cNvSpPr>
          <p:nvPr>
            <p:ph type="title"/>
          </p:nvPr>
        </p:nvSpPr>
        <p:spPr/>
        <p:txBody>
          <a:bodyPr/>
          <a:lstStyle/>
          <a:p>
            <a:r>
              <a:rPr lang="hu-HU" dirty="0"/>
              <a:t>V3.0 Új modulok</a:t>
            </a:r>
            <a:endParaRPr lang="en-GB" dirty="0"/>
          </a:p>
        </p:txBody>
      </p:sp>
      <p:sp>
        <p:nvSpPr>
          <p:cNvPr id="4" name="Szöveg helye 3">
            <a:extLst>
              <a:ext uri="{FF2B5EF4-FFF2-40B4-BE49-F238E27FC236}">
                <a16:creationId xmlns:a16="http://schemas.microsoft.com/office/drawing/2014/main" id="{2702B89D-50F9-461A-AE84-685E378E501B}"/>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2337695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A0E7F15C-FD43-4E1E-A4DA-5C4A9E10E934}"/>
              </a:ext>
            </a:extLst>
          </p:cNvPr>
          <p:cNvSpPr>
            <a:spLocks noGrp="1"/>
          </p:cNvSpPr>
          <p:nvPr>
            <p:ph sz="quarter" idx="10"/>
          </p:nvPr>
        </p:nvSpPr>
        <p:spPr>
          <a:xfrm>
            <a:off x="182880" y="1069145"/>
            <a:ext cx="8693834" cy="5134707"/>
          </a:xfrm>
        </p:spPr>
        <p:txBody>
          <a:bodyPr>
            <a:normAutofit fontScale="92500" lnSpcReduction="20000"/>
          </a:bodyPr>
          <a:lstStyle/>
          <a:p>
            <a:pPr algn="just"/>
            <a:endParaRPr lang="hu-HU" sz="2800" b="1" u="sng" dirty="0"/>
          </a:p>
          <a:p>
            <a:pPr algn="just"/>
            <a:endParaRPr lang="hu-HU" sz="2800" b="1" u="sng" dirty="0"/>
          </a:p>
          <a:p>
            <a:pPr algn="just">
              <a:lnSpc>
                <a:spcPct val="110000"/>
              </a:lnSpc>
            </a:pPr>
            <a:r>
              <a:rPr lang="hu-HU" sz="2800" b="1" u="sng" dirty="0">
                <a:cs typeface="Times New Roman" panose="02020603050405020304" pitchFamily="18" charset="0"/>
              </a:rPr>
              <a:t>Szavatoló tőke</a:t>
            </a:r>
            <a:r>
              <a:rPr lang="hu-HU" sz="2800" dirty="0"/>
              <a:t>: </a:t>
            </a:r>
            <a:r>
              <a:rPr lang="hu-HU" sz="2400" dirty="0">
                <a:cs typeface="Times New Roman" panose="02020603050405020304" pitchFamily="18" charset="0"/>
              </a:rPr>
              <a:t>A C 01.00 táblázatba </a:t>
            </a:r>
            <a:r>
              <a:rPr lang="hu-HU" sz="2400" dirty="0">
                <a:effectLst/>
                <a:ea typeface="Calibri" panose="020F0502020204030204" pitchFamily="34" charset="0"/>
                <a:cs typeface="Times New Roman" panose="02020603050405020304" pitchFamily="18" charset="0"/>
              </a:rPr>
              <a:t>új sorok kerültek be</a:t>
            </a:r>
            <a:r>
              <a:rPr lang="hu-HU" sz="2400" dirty="0">
                <a:cs typeface="Times New Roman" panose="02020603050405020304" pitchFamily="18" charset="0"/>
              </a:rPr>
              <a:t> </a:t>
            </a:r>
            <a:r>
              <a:rPr lang="hu-HU" sz="2400" dirty="0">
                <a:effectLst/>
                <a:ea typeface="Calibri" panose="020F0502020204030204" pitchFamily="34" charset="0"/>
                <a:cs typeface="Times New Roman" panose="02020603050405020304" pitchFamily="18" charset="0"/>
              </a:rPr>
              <a:t>a kiegészítő alapvető és járulékos tőke beszámíthatósági szabályainak változása miatt, valamint a már hatályukat vesztett átmeneti rendelkezésekhez kapcsolódó sorok kerültek törlésre. </a:t>
            </a:r>
          </a:p>
          <a:p>
            <a:pPr algn="just">
              <a:lnSpc>
                <a:spcPct val="110000"/>
              </a:lnSpc>
            </a:pPr>
            <a:r>
              <a:rPr lang="hu-HU" sz="2400" dirty="0">
                <a:effectLst/>
                <a:ea typeface="Calibri" panose="020F0502020204030204" pitchFamily="34" charset="0"/>
                <a:cs typeface="Times New Roman" panose="02020603050405020304" pitchFamily="18" charset="0"/>
              </a:rPr>
              <a:t>A szavatoló tőke számításában változás, hogy nem szükséges levonni az elsődleges alapvető tőkéből a </a:t>
            </a:r>
            <a:r>
              <a:rPr lang="hu-HU" sz="2400" dirty="0" err="1">
                <a:effectLst/>
                <a:ea typeface="Calibri" panose="020F0502020204030204" pitchFamily="34" charset="0"/>
                <a:cs typeface="Times New Roman" panose="02020603050405020304" pitchFamily="18" charset="0"/>
              </a:rPr>
              <a:t>prudenciális</a:t>
            </a:r>
            <a:r>
              <a:rPr lang="hu-HU" sz="2400" dirty="0">
                <a:effectLst/>
                <a:ea typeface="Calibri" panose="020F0502020204030204" pitchFamily="34" charset="0"/>
                <a:cs typeface="Times New Roman" panose="02020603050405020304" pitchFamily="18" charset="0"/>
              </a:rPr>
              <a:t> értékelésbe bevont azon szoftvereszközöket, amelyeknek értékét az intézmény szanálása, fizetésképtelensége vagy felszámolása nem érinti negatívan.</a:t>
            </a:r>
          </a:p>
          <a:p>
            <a:pPr algn="just"/>
            <a:endParaRPr lang="hu-HU" sz="2800" b="1" u="sng" dirty="0">
              <a:ea typeface="Calibri" panose="020F0502020204030204" pitchFamily="34" charset="0"/>
            </a:endParaRPr>
          </a:p>
          <a:p>
            <a:pPr algn="just">
              <a:lnSpc>
                <a:spcPct val="110000"/>
              </a:lnSpc>
            </a:pPr>
            <a:r>
              <a:rPr lang="hu-HU" sz="2800" b="1" u="sng" dirty="0">
                <a:ea typeface="Calibri" panose="020F0502020204030204" pitchFamily="34" charset="0"/>
              </a:rPr>
              <a:t>I</a:t>
            </a:r>
            <a:r>
              <a:rPr lang="hu-HU" sz="2800" b="1" u="sng" dirty="0">
                <a:effectLst/>
                <a:ea typeface="Calibri" panose="020F0502020204030204" pitchFamily="34" charset="0"/>
              </a:rPr>
              <a:t>ngatlanfedezetű kitettségekből származó veszteségek </a:t>
            </a:r>
          </a:p>
          <a:p>
            <a:pPr algn="just">
              <a:lnSpc>
                <a:spcPct val="110000"/>
              </a:lnSpc>
            </a:pPr>
            <a:r>
              <a:rPr lang="hu-HU" sz="2800" b="1" u="sng" dirty="0">
                <a:effectLst/>
                <a:ea typeface="Calibri" panose="020F0502020204030204" pitchFamily="34" charset="0"/>
              </a:rPr>
              <a:t>(IP </a:t>
            </a:r>
            <a:r>
              <a:rPr lang="hu-HU" sz="2800" b="1" u="sng" dirty="0" err="1">
                <a:effectLst/>
                <a:ea typeface="Calibri" panose="020F0502020204030204" pitchFamily="34" charset="0"/>
              </a:rPr>
              <a:t>Losses</a:t>
            </a:r>
            <a:r>
              <a:rPr lang="hu-HU" sz="2800" b="1" u="sng" dirty="0">
                <a:effectLst/>
                <a:ea typeface="Calibri" panose="020F0502020204030204" pitchFamily="34" charset="0"/>
              </a:rPr>
              <a:t>)</a:t>
            </a:r>
            <a:r>
              <a:rPr lang="hu-HU" sz="2800" b="1" dirty="0">
                <a:effectLst/>
                <a:ea typeface="Calibri" panose="020F0502020204030204" pitchFamily="34" charset="0"/>
              </a:rPr>
              <a:t>: </a:t>
            </a:r>
            <a:r>
              <a:rPr lang="hu-HU" sz="2400" dirty="0">
                <a:effectLst/>
                <a:ea typeface="Calibri" panose="020F0502020204030204" pitchFamily="34" charset="0"/>
              </a:rPr>
              <a:t>A C 15.00  táblázat jelentési gyakoriságát a CRR2 430a cikke szerint félévesről évesre módosították. </a:t>
            </a:r>
          </a:p>
          <a:p>
            <a:pPr algn="just"/>
            <a:endParaRPr lang="hu-HU" sz="3200" b="1" u="sng" dirty="0">
              <a:latin typeface="Times New Roman" panose="02020603050405020304" pitchFamily="18" charset="0"/>
              <a:ea typeface="Calibri" panose="020F0502020204030204" pitchFamily="34" charset="0"/>
            </a:endParaRPr>
          </a:p>
          <a:p>
            <a:pPr algn="just"/>
            <a:endParaRPr lang="hu-H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p>
        </p:txBody>
      </p:sp>
      <p:sp>
        <p:nvSpPr>
          <p:cNvPr id="3" name="Cím 2">
            <a:extLst>
              <a:ext uri="{FF2B5EF4-FFF2-40B4-BE49-F238E27FC236}">
                <a16:creationId xmlns:a16="http://schemas.microsoft.com/office/drawing/2014/main" id="{1DC41301-B2BA-4795-BF20-ED9811C80CA5}"/>
              </a:ext>
            </a:extLst>
          </p:cNvPr>
          <p:cNvSpPr>
            <a:spLocks noGrp="1"/>
          </p:cNvSpPr>
          <p:nvPr>
            <p:ph type="title"/>
          </p:nvPr>
        </p:nvSpPr>
        <p:spPr>
          <a:xfrm>
            <a:off x="0" y="337624"/>
            <a:ext cx="8088816" cy="584823"/>
          </a:xfrm>
        </p:spPr>
        <p:txBody>
          <a:bodyPr>
            <a:normAutofit/>
          </a:bodyPr>
          <a:lstStyle/>
          <a:p>
            <a:r>
              <a:rPr lang="hu-HU" dirty="0"/>
              <a:t>V3.0 COREP táblák jelentős változásai (1.)</a:t>
            </a:r>
            <a:endParaRPr lang="en-GB" dirty="0"/>
          </a:p>
        </p:txBody>
      </p:sp>
      <p:sp>
        <p:nvSpPr>
          <p:cNvPr id="4" name="Szöveg helye 3">
            <a:extLst>
              <a:ext uri="{FF2B5EF4-FFF2-40B4-BE49-F238E27FC236}">
                <a16:creationId xmlns:a16="http://schemas.microsoft.com/office/drawing/2014/main" id="{3C45F28E-5710-4CCF-8B60-A15FE8333EA4}"/>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233879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2224116" y="2544912"/>
            <a:ext cx="6751781" cy="1768176"/>
          </a:xfrm>
        </p:spPr>
        <p:txBody>
          <a:bodyPr/>
          <a:lstStyle/>
          <a:p>
            <a:r>
              <a:rPr lang="hu-HU" dirty="0"/>
              <a:t>I. A 35/2018. (</a:t>
            </a:r>
            <a:r>
              <a:rPr lang="hu-HU" dirty="0" err="1"/>
              <a:t>Xi</a:t>
            </a:r>
            <a:r>
              <a:rPr lang="hu-HU" dirty="0"/>
              <a:t>. 13.) HITREG rendelet módosításai 2021. III. negyedévtől</a:t>
            </a:r>
            <a:endParaRPr lang="hu-HU" sz="3200" dirty="0"/>
          </a:p>
        </p:txBody>
      </p:sp>
    </p:spTree>
    <p:extLst>
      <p:ext uri="{BB962C8B-B14F-4D97-AF65-F5344CB8AC3E}">
        <p14:creationId xmlns:p14="http://schemas.microsoft.com/office/powerpoint/2010/main" val="3100857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566D16F-F2D3-45CF-844D-604980400BD1}"/>
              </a:ext>
            </a:extLst>
          </p:cNvPr>
          <p:cNvSpPr>
            <a:spLocks noGrp="1"/>
          </p:cNvSpPr>
          <p:nvPr>
            <p:ph sz="quarter" idx="10"/>
          </p:nvPr>
        </p:nvSpPr>
        <p:spPr>
          <a:xfrm>
            <a:off x="237678" y="970670"/>
            <a:ext cx="8668643" cy="5715305"/>
          </a:xfrm>
        </p:spPr>
        <p:txBody>
          <a:bodyPr>
            <a:normAutofit fontScale="85000" lnSpcReduction="10000"/>
          </a:bodyPr>
          <a:lstStyle/>
          <a:p>
            <a:pPr algn="l">
              <a:lnSpc>
                <a:spcPct val="110000"/>
              </a:lnSpc>
            </a:pPr>
            <a:endParaRPr lang="hu-HU" sz="2800" b="1" u="sng" dirty="0">
              <a:latin typeface="Times New Roman" panose="02020603050405020304" pitchFamily="18" charset="0"/>
              <a:ea typeface="Calibri" panose="020F0502020204030204" pitchFamily="34" charset="0"/>
            </a:endParaRPr>
          </a:p>
          <a:p>
            <a:pPr algn="just">
              <a:lnSpc>
                <a:spcPct val="110000"/>
              </a:lnSpc>
            </a:pPr>
            <a:r>
              <a:rPr lang="hu-HU" sz="2800" b="1" u="sng" dirty="0" err="1">
                <a:ea typeface="Calibri" panose="020F0502020204030204" pitchFamily="34" charset="0"/>
              </a:rPr>
              <a:t>P</a:t>
            </a:r>
            <a:r>
              <a:rPr lang="hu-HU" sz="2800" b="1" u="sng" dirty="0" err="1">
                <a:effectLst/>
                <a:ea typeface="Calibri" panose="020F0502020204030204" pitchFamily="34" charset="0"/>
              </a:rPr>
              <a:t>rudential</a:t>
            </a:r>
            <a:r>
              <a:rPr lang="hu-HU" sz="2800" b="1" u="sng" dirty="0">
                <a:effectLst/>
                <a:ea typeface="Calibri" panose="020F0502020204030204" pitchFamily="34" charset="0"/>
              </a:rPr>
              <a:t> backstop</a:t>
            </a:r>
            <a:r>
              <a:rPr lang="hu-HU" sz="2400" b="1" dirty="0">
                <a:ea typeface="Calibri" panose="020F0502020204030204" pitchFamily="34" charset="0"/>
              </a:rPr>
              <a:t>: </a:t>
            </a:r>
            <a:r>
              <a:rPr lang="hu-HU" sz="2400" dirty="0"/>
              <a:t>A nemteljesítő kitettségek minimális veszteségfedezetére vonatkozó követelmények és az elsődleges </a:t>
            </a:r>
            <a:r>
              <a:rPr lang="hu-HU" sz="2400" dirty="0">
                <a:effectLst/>
                <a:ea typeface="Calibri" panose="020F0502020204030204" pitchFamily="34" charset="0"/>
              </a:rPr>
              <a:t>alapvető tőkéből levonandó összeg nyomon követésére a COREP jelentés 3 új negyedéves táblával (C 35.01, C 35.02, C 35.03) egészül ki. </a:t>
            </a:r>
          </a:p>
          <a:p>
            <a:pPr algn="l"/>
            <a:r>
              <a:rPr lang="hu-HU" sz="2800" b="1" u="sng" dirty="0">
                <a:ea typeface="Calibri" panose="020F0502020204030204" pitchFamily="34" charset="0"/>
              </a:rPr>
              <a:t>H</a:t>
            </a:r>
            <a:r>
              <a:rPr lang="hu-HU" sz="2800" b="1" u="sng" dirty="0">
                <a:effectLst/>
                <a:ea typeface="Calibri" panose="020F0502020204030204" pitchFamily="34" charset="0"/>
              </a:rPr>
              <a:t>itelkockázat</a:t>
            </a:r>
            <a:r>
              <a:rPr lang="hu-HU" sz="2400" b="1" dirty="0">
                <a:ea typeface="Calibri" panose="020F0502020204030204" pitchFamily="34" charset="0"/>
              </a:rPr>
              <a:t>:</a:t>
            </a:r>
            <a:r>
              <a:rPr lang="hu-HU" sz="2400" dirty="0">
                <a:effectLst/>
                <a:ea typeface="Calibri" panose="020F0502020204030204" pitchFamily="34" charset="0"/>
              </a:rPr>
              <a:t> </a:t>
            </a:r>
          </a:p>
          <a:p>
            <a:pPr marL="342900" indent="-342900" algn="l">
              <a:buFont typeface="Arial" panose="020B0604020202020204" pitchFamily="34" charset="0"/>
              <a:buChar char="•"/>
            </a:pPr>
            <a:r>
              <a:rPr lang="hu-HU" sz="2400" dirty="0">
                <a:effectLst/>
                <a:ea typeface="Calibri" panose="020F0502020204030204" pitchFamily="34" charset="0"/>
              </a:rPr>
              <a:t>Az új támogatási faktorok hatásának bemutatása az SA és az IRB táblákban (új sorok/oszlopok).</a:t>
            </a:r>
          </a:p>
          <a:p>
            <a:pPr marL="342900" indent="-342900" algn="l">
              <a:buFont typeface="Arial" panose="020B0604020202020204" pitchFamily="34" charset="0"/>
              <a:buChar char="•"/>
            </a:pPr>
            <a:r>
              <a:rPr lang="hu-HU" sz="2400" dirty="0"/>
              <a:t>SA módszer: C 07.00 táblában elkülönítetten a kollektív befektetési</a:t>
            </a:r>
          </a:p>
          <a:p>
            <a:pPr algn="l"/>
            <a:r>
              <a:rPr lang="hu-HU" sz="2400" dirty="0"/>
              <a:t>                           formákban fennálló kitettségek, </a:t>
            </a:r>
          </a:p>
          <a:p>
            <a:pPr marL="285750" indent="-285750" algn="l">
              <a:buFont typeface="Arial" panose="020B0604020202020204" pitchFamily="34" charset="0"/>
              <a:buChar char="•"/>
            </a:pPr>
            <a:r>
              <a:rPr lang="hu-HU" sz="2400" dirty="0"/>
              <a:t>IRB módszer: A közzététellel való összhang érdekében 5 új tábla </a:t>
            </a:r>
          </a:p>
          <a:p>
            <a:pPr algn="l"/>
            <a:r>
              <a:rPr lang="hu-HU" sz="2400" dirty="0">
                <a:ea typeface="Calibri" panose="020F0502020204030204" pitchFamily="34" charset="0"/>
              </a:rPr>
              <a:t>                           </a:t>
            </a:r>
            <a:r>
              <a:rPr lang="hu-HU" sz="2400" dirty="0">
                <a:effectLst/>
                <a:ea typeface="Calibri" panose="020F0502020204030204" pitchFamily="34" charset="0"/>
              </a:rPr>
              <a:t>(C 08.03,04,05,06,07) kerül bevezetésre,</a:t>
            </a:r>
            <a:r>
              <a:rPr lang="hu-HU" sz="2400" dirty="0"/>
              <a:t> </a:t>
            </a:r>
          </a:p>
          <a:p>
            <a:pPr algn="l"/>
            <a:r>
              <a:rPr lang="hu-HU" sz="2400" dirty="0">
                <a:effectLst/>
                <a:ea typeface="Calibri" panose="020F0502020204030204" pitchFamily="34" charset="0"/>
              </a:rPr>
              <a:t>                           A C 08.01 táblából kiemelésre, illetve külön táblába (C 08.06)</a:t>
            </a:r>
          </a:p>
          <a:p>
            <a:pPr algn="l"/>
            <a:r>
              <a:rPr lang="hu-HU" sz="2400" dirty="0">
                <a:ea typeface="Calibri" panose="020F0502020204030204" pitchFamily="34" charset="0"/>
              </a:rPr>
              <a:t>                         </a:t>
            </a:r>
            <a:r>
              <a:rPr lang="hu-HU" sz="2400" dirty="0">
                <a:effectLst/>
                <a:ea typeface="Calibri" panose="020F0502020204030204" pitchFamily="34" charset="0"/>
              </a:rPr>
              <a:t>  kerülnek a speciális hitelezési kitettségek (</a:t>
            </a:r>
            <a:r>
              <a:rPr lang="hu-HU" sz="2400" dirty="0" err="1">
                <a:effectLst/>
                <a:ea typeface="Calibri" panose="020F0502020204030204" pitchFamily="34" charset="0"/>
              </a:rPr>
              <a:t>SLE</a:t>
            </a:r>
            <a:r>
              <a:rPr lang="hu-HU" sz="2400" dirty="0">
                <a:effectLst/>
                <a:ea typeface="Calibri" panose="020F0502020204030204" pitchFamily="34" charset="0"/>
              </a:rPr>
              <a:t>) adatai.</a:t>
            </a:r>
            <a:r>
              <a:rPr lang="hu-HU" sz="2400" dirty="0"/>
              <a:t> </a:t>
            </a:r>
          </a:p>
          <a:p>
            <a:pPr algn="l"/>
            <a:r>
              <a:rPr lang="hu-HU" sz="2800" b="1" u="sng" dirty="0">
                <a:ea typeface="Calibri" panose="020F0502020204030204" pitchFamily="34" charset="0"/>
              </a:rPr>
              <a:t>P</a:t>
            </a:r>
            <a:r>
              <a:rPr lang="hu-HU" sz="2800" b="1" u="sng" dirty="0">
                <a:effectLst/>
                <a:ea typeface="Calibri" panose="020F0502020204030204" pitchFamily="34" charset="0"/>
              </a:rPr>
              <a:t>artnerkockázat</a:t>
            </a:r>
            <a:r>
              <a:rPr lang="hu-HU" sz="2800" b="1" dirty="0">
                <a:effectLst/>
                <a:ea typeface="Calibri" panose="020F0502020204030204" pitchFamily="34" charset="0"/>
              </a:rPr>
              <a:t>: </a:t>
            </a:r>
            <a:r>
              <a:rPr lang="hu-HU" sz="2400" dirty="0">
                <a:ea typeface="Calibri" panose="020F0502020204030204" pitchFamily="34" charset="0"/>
              </a:rPr>
              <a:t>S</a:t>
            </a:r>
            <a:r>
              <a:rPr lang="hu-HU" sz="2400" dirty="0">
                <a:effectLst/>
                <a:ea typeface="Calibri" panose="020F0502020204030204" pitchFamily="34" charset="0"/>
              </a:rPr>
              <a:t>zabályozás változása </a:t>
            </a:r>
            <a:r>
              <a:rPr lang="hu-HU" sz="2400" dirty="0">
                <a:ea typeface="Calibri" panose="020F0502020204030204" pitchFamily="34" charset="0"/>
              </a:rPr>
              <a:t>miatt </a:t>
            </a:r>
            <a:r>
              <a:rPr lang="hu-HU" sz="2400" dirty="0">
                <a:effectLst/>
                <a:ea typeface="Calibri" panose="020F0502020204030204" pitchFamily="34" charset="0"/>
              </a:rPr>
              <a:t>11 új tábla kerül</a:t>
            </a:r>
          </a:p>
          <a:p>
            <a:pPr algn="l"/>
            <a:r>
              <a:rPr lang="hu-HU" sz="2400" dirty="0">
                <a:ea typeface="Calibri" panose="020F0502020204030204" pitchFamily="34" charset="0"/>
              </a:rPr>
              <a:t>                                   </a:t>
            </a:r>
            <a:r>
              <a:rPr lang="hu-HU" sz="2400" dirty="0">
                <a:effectLst/>
                <a:ea typeface="Calibri" panose="020F0502020204030204" pitchFamily="34" charset="0"/>
              </a:rPr>
              <a:t>   bevezetésre</a:t>
            </a:r>
            <a:r>
              <a:rPr lang="hu-HU" sz="2400" dirty="0">
                <a:ea typeface="Calibri" panose="020F0502020204030204" pitchFamily="34" charset="0"/>
              </a:rPr>
              <a:t> </a:t>
            </a:r>
            <a:r>
              <a:rPr lang="hu-HU" sz="2400" dirty="0">
                <a:effectLst/>
                <a:ea typeface="Calibri" panose="020F0502020204030204" pitchFamily="34" charset="0"/>
              </a:rPr>
              <a:t>(C 34.01- C 34.11)</a:t>
            </a:r>
          </a:p>
          <a:p>
            <a:pPr marL="285750" indent="-285750" algn="l">
              <a:buFont typeface="Arial" panose="020B0604020202020204" pitchFamily="34" charset="0"/>
              <a:buChar char="•"/>
            </a:pPr>
            <a:endParaRPr lang="hu-HU" sz="2200" dirty="0">
              <a:latin typeface="Times New Roman" panose="02020603050405020304" pitchFamily="18" charset="0"/>
            </a:endParaRPr>
          </a:p>
          <a:p>
            <a:pPr marL="342900" indent="-342900" algn="l">
              <a:buFont typeface="Arial" panose="020B0604020202020204" pitchFamily="34" charset="0"/>
              <a:buChar char="•"/>
            </a:pPr>
            <a:endParaRPr lang="en-GB" sz="2400" dirty="0"/>
          </a:p>
        </p:txBody>
      </p:sp>
      <p:sp>
        <p:nvSpPr>
          <p:cNvPr id="3" name="Cím 2">
            <a:extLst>
              <a:ext uri="{FF2B5EF4-FFF2-40B4-BE49-F238E27FC236}">
                <a16:creationId xmlns:a16="http://schemas.microsoft.com/office/drawing/2014/main" id="{8B7419FB-0B33-4772-A474-C138C7E3AFEF}"/>
              </a:ext>
            </a:extLst>
          </p:cNvPr>
          <p:cNvSpPr>
            <a:spLocks noGrp="1"/>
          </p:cNvSpPr>
          <p:nvPr>
            <p:ph type="title"/>
          </p:nvPr>
        </p:nvSpPr>
        <p:spPr>
          <a:xfrm>
            <a:off x="0" y="422031"/>
            <a:ext cx="8088816" cy="548639"/>
          </a:xfrm>
        </p:spPr>
        <p:txBody>
          <a:bodyPr>
            <a:normAutofit/>
          </a:bodyPr>
          <a:lstStyle/>
          <a:p>
            <a:r>
              <a:rPr lang="hu-HU" dirty="0"/>
              <a:t>V3.0 COREP táblák jelentős változásai (2.)</a:t>
            </a:r>
            <a:endParaRPr lang="en-GB" dirty="0"/>
          </a:p>
        </p:txBody>
      </p:sp>
      <p:sp>
        <p:nvSpPr>
          <p:cNvPr id="4" name="Szöveg helye 3">
            <a:extLst>
              <a:ext uri="{FF2B5EF4-FFF2-40B4-BE49-F238E27FC236}">
                <a16:creationId xmlns:a16="http://schemas.microsoft.com/office/drawing/2014/main" id="{06726B56-D5AE-434C-B1E0-4407CBCAF523}"/>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912539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3C0EC114-E3DC-42FC-867F-3A9D7DEBBF51}"/>
              </a:ext>
            </a:extLst>
          </p:cNvPr>
          <p:cNvSpPr>
            <a:spLocks noGrp="1"/>
          </p:cNvSpPr>
          <p:nvPr>
            <p:ph sz="quarter" idx="10"/>
          </p:nvPr>
        </p:nvSpPr>
        <p:spPr>
          <a:xfrm>
            <a:off x="29333" y="1294228"/>
            <a:ext cx="9114667" cy="5169877"/>
          </a:xfrm>
        </p:spPr>
        <p:txBody>
          <a:bodyPr>
            <a:normAutofit/>
          </a:bodyPr>
          <a:lstStyle/>
          <a:p>
            <a:pPr algn="l"/>
            <a:endParaRPr lang="hu-HU" sz="2800" b="1"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endParaRPr lang="hu-HU" sz="2800" b="1" u="sng" dirty="0">
              <a:latin typeface="Times New Roman" panose="02020603050405020304" pitchFamily="18" charset="0"/>
              <a:ea typeface="Calibri" panose="020F0502020204030204" pitchFamily="34" charset="0"/>
            </a:endParaRPr>
          </a:p>
          <a:p>
            <a:pPr algn="l"/>
            <a:r>
              <a:rPr lang="hu-HU" sz="2800" b="1" u="sng" dirty="0">
                <a:latin typeface="Times New Roman" panose="02020603050405020304" pitchFamily="18" charset="0"/>
                <a:ea typeface="Calibri" panose="020F0502020204030204" pitchFamily="34" charset="0"/>
              </a:rPr>
              <a:t> </a:t>
            </a:r>
            <a:r>
              <a:rPr lang="hu-HU" sz="2800" u="sng" dirty="0">
                <a:effectLst/>
                <a:latin typeface="Times New Roman" panose="02020603050405020304" pitchFamily="18" charset="0"/>
                <a:ea typeface="Calibri" panose="020F0502020204030204" pitchFamily="34" charset="0"/>
              </a:rPr>
              <a:t>  </a:t>
            </a:r>
            <a:endParaRPr lang="en-GB" sz="2800" u="sng" dirty="0"/>
          </a:p>
        </p:txBody>
      </p:sp>
      <p:sp>
        <p:nvSpPr>
          <p:cNvPr id="3" name="Cím 2">
            <a:extLst>
              <a:ext uri="{FF2B5EF4-FFF2-40B4-BE49-F238E27FC236}">
                <a16:creationId xmlns:a16="http://schemas.microsoft.com/office/drawing/2014/main" id="{FCF8B6E1-58BB-4D6C-ADAC-111A5A5EE390}"/>
              </a:ext>
            </a:extLst>
          </p:cNvPr>
          <p:cNvSpPr>
            <a:spLocks noGrp="1"/>
          </p:cNvSpPr>
          <p:nvPr>
            <p:ph type="title"/>
          </p:nvPr>
        </p:nvSpPr>
        <p:spPr>
          <a:xfrm>
            <a:off x="29333" y="393894"/>
            <a:ext cx="8059483" cy="528553"/>
          </a:xfrm>
        </p:spPr>
        <p:txBody>
          <a:bodyPr>
            <a:normAutofit/>
          </a:bodyPr>
          <a:lstStyle/>
          <a:p>
            <a:r>
              <a:rPr lang="hu-HU" dirty="0"/>
              <a:t>V3.0 </a:t>
            </a:r>
            <a:r>
              <a:rPr lang="hu-HU" dirty="0" err="1"/>
              <a:t>LR</a:t>
            </a:r>
            <a:r>
              <a:rPr lang="hu-HU" dirty="0"/>
              <a:t> táblák változásai </a:t>
            </a:r>
            <a:endParaRPr lang="en-GB" dirty="0"/>
          </a:p>
        </p:txBody>
      </p:sp>
      <p:sp>
        <p:nvSpPr>
          <p:cNvPr id="4" name="Szöveg helye 3">
            <a:extLst>
              <a:ext uri="{FF2B5EF4-FFF2-40B4-BE49-F238E27FC236}">
                <a16:creationId xmlns:a16="http://schemas.microsoft.com/office/drawing/2014/main" id="{32AE9026-D68C-432D-99DB-4708D9FFAEF8}"/>
              </a:ext>
            </a:extLst>
          </p:cNvPr>
          <p:cNvSpPr>
            <a:spLocks noGrp="1"/>
          </p:cNvSpPr>
          <p:nvPr>
            <p:ph type="body" sz="quarter" idx="17"/>
          </p:nvPr>
        </p:nvSpPr>
        <p:spPr/>
        <p:txBody>
          <a:bodyPr/>
          <a:lstStyle/>
          <a:p>
            <a:endParaRPr lang="en-GB"/>
          </a:p>
        </p:txBody>
      </p:sp>
      <p:sp>
        <p:nvSpPr>
          <p:cNvPr id="6" name="Szövegdoboz 5">
            <a:extLst>
              <a:ext uri="{FF2B5EF4-FFF2-40B4-BE49-F238E27FC236}">
                <a16:creationId xmlns:a16="http://schemas.microsoft.com/office/drawing/2014/main" id="{75149CE5-AAB8-498D-B04E-3BC14CE07394}"/>
              </a:ext>
            </a:extLst>
          </p:cNvPr>
          <p:cNvSpPr txBox="1"/>
          <p:nvPr/>
        </p:nvSpPr>
        <p:spPr>
          <a:xfrm>
            <a:off x="300446" y="922447"/>
            <a:ext cx="8543108" cy="4216539"/>
          </a:xfrm>
          <a:prstGeom prst="rect">
            <a:avLst/>
          </a:prstGeom>
          <a:noFill/>
        </p:spPr>
        <p:txBody>
          <a:bodyPr wrap="square">
            <a:spAutoFit/>
          </a:bodyPr>
          <a:lstStyle/>
          <a:p>
            <a:r>
              <a:rPr lang="hu-HU" sz="2800" b="1" u="sng" dirty="0">
                <a:solidFill>
                  <a:schemeClr val="tx2"/>
                </a:solidFill>
                <a:ea typeface="Calibri" panose="020F0502020204030204" pitchFamily="34" charset="0"/>
              </a:rPr>
              <a:t>Tőkeáttétel</a:t>
            </a:r>
            <a:r>
              <a:rPr lang="hu-HU" sz="2400" b="1" dirty="0">
                <a:solidFill>
                  <a:schemeClr val="tx2"/>
                </a:solidFill>
                <a:ea typeface="Calibri" panose="020F0502020204030204" pitchFamily="34" charset="0"/>
              </a:rPr>
              <a:t>: </a:t>
            </a:r>
          </a:p>
          <a:p>
            <a:endParaRPr lang="hu-HU" sz="2000" dirty="0">
              <a:solidFill>
                <a:schemeClr val="tx2"/>
              </a:solidFill>
            </a:endParaRPr>
          </a:p>
          <a:p>
            <a:r>
              <a:rPr lang="hu-HU" sz="2000" dirty="0">
                <a:solidFill>
                  <a:schemeClr val="tx2"/>
                </a:solidFill>
              </a:rPr>
              <a:t>Új táblák: C 48.01</a:t>
            </a:r>
            <a:r>
              <a:rPr lang="hu-HU" sz="2000" dirty="0">
                <a:solidFill>
                  <a:schemeClr val="tx2"/>
                </a:solidFill>
                <a:effectLst/>
                <a:ea typeface="Calibri" panose="020F0502020204030204" pitchFamily="34" charset="0"/>
              </a:rPr>
              <a:t>, C 48.02 ezeket csak az egyéb rendszerszinten jelentős</a:t>
            </a:r>
          </a:p>
          <a:p>
            <a:r>
              <a:rPr lang="hu-HU" sz="2000" dirty="0">
                <a:solidFill>
                  <a:schemeClr val="tx2"/>
                </a:solidFill>
                <a:ea typeface="Calibri" panose="020F0502020204030204" pitchFamily="34" charset="0"/>
              </a:rPr>
              <a:t>                 </a:t>
            </a:r>
            <a:r>
              <a:rPr lang="hu-HU" sz="2000" dirty="0">
                <a:solidFill>
                  <a:schemeClr val="tx2"/>
                </a:solidFill>
                <a:effectLst/>
                <a:ea typeface="Calibri" panose="020F0502020204030204" pitchFamily="34" charset="0"/>
              </a:rPr>
              <a:t> bankcsoportnak kell negyedévente küldeni az értékpapír-</a:t>
            </a:r>
          </a:p>
          <a:p>
            <a:r>
              <a:rPr lang="hu-HU" sz="2000" dirty="0">
                <a:solidFill>
                  <a:schemeClr val="tx2"/>
                </a:solidFill>
                <a:ea typeface="Calibri" panose="020F0502020204030204" pitchFamily="34" charset="0"/>
              </a:rPr>
              <a:t>                  </a:t>
            </a:r>
            <a:r>
              <a:rPr lang="hu-HU" sz="2000" dirty="0">
                <a:solidFill>
                  <a:schemeClr val="tx2"/>
                </a:solidFill>
                <a:effectLst/>
                <a:ea typeface="Calibri" panose="020F0502020204030204" pitchFamily="34" charset="0"/>
              </a:rPr>
              <a:t>finanszírozási ügyletek értékéről </a:t>
            </a:r>
          </a:p>
          <a:p>
            <a:endParaRPr lang="hu-HU" sz="2000" dirty="0">
              <a:solidFill>
                <a:schemeClr val="tx2"/>
              </a:solidFill>
              <a:effectLst/>
              <a:ea typeface="Calibri" panose="020F0502020204030204" pitchFamily="34" charset="0"/>
            </a:endParaRPr>
          </a:p>
          <a:p>
            <a:r>
              <a:rPr lang="hu-HU" sz="2000" dirty="0">
                <a:solidFill>
                  <a:schemeClr val="tx2"/>
                </a:solidFill>
                <a:effectLst/>
                <a:ea typeface="Calibri" panose="020F0502020204030204" pitchFamily="34" charset="0"/>
              </a:rPr>
              <a:t>Módosuló táblák: C 40.00 és C 47.00 táblák </a:t>
            </a:r>
          </a:p>
          <a:p>
            <a:pPr marL="1714500" lvl="3" indent="-342900">
              <a:buFont typeface="Arial" panose="020B0604020202020204" pitchFamily="34" charset="0"/>
              <a:buChar char="•"/>
            </a:pPr>
            <a:r>
              <a:rPr lang="hu-HU" sz="2000" dirty="0">
                <a:solidFill>
                  <a:schemeClr val="tx2"/>
                </a:solidFill>
                <a:ea typeface="Calibri" panose="020F0502020204030204" pitchFamily="34" charset="0"/>
              </a:rPr>
              <a:t>e</a:t>
            </a:r>
            <a:r>
              <a:rPr lang="hu-HU" sz="2000" dirty="0">
                <a:solidFill>
                  <a:schemeClr val="tx2"/>
                </a:solidFill>
                <a:effectLst/>
                <a:ea typeface="Calibri" panose="020F0502020204030204" pitchFamily="34" charset="0"/>
              </a:rPr>
              <a:t>gyes sorok változnak a figyelembe veendő kitettségek (pl. származékos ügyletek) számítási módjának változása miatt,</a:t>
            </a:r>
          </a:p>
          <a:p>
            <a:pPr marL="1714500" lvl="3" indent="-342900">
              <a:buFont typeface="Arial" panose="020B0604020202020204" pitchFamily="34" charset="0"/>
              <a:buChar char="•"/>
            </a:pPr>
            <a:r>
              <a:rPr lang="hu-HU" sz="2000" dirty="0">
                <a:solidFill>
                  <a:schemeClr val="tx2"/>
                </a:solidFill>
              </a:rPr>
              <a:t>új sorok a </a:t>
            </a:r>
            <a:r>
              <a:rPr lang="hu-HU" sz="2000" dirty="0">
                <a:solidFill>
                  <a:schemeClr val="tx2"/>
                </a:solidFill>
                <a:effectLst/>
                <a:ea typeface="Calibri" panose="020F0502020204030204" pitchFamily="34" charset="0"/>
              </a:rPr>
              <a:t>mentesíthető kitettségek körének bővülése miatt</a:t>
            </a:r>
            <a:endParaRPr lang="hu-HU" sz="2000" dirty="0">
              <a:solidFill>
                <a:schemeClr val="tx2"/>
              </a:solidFill>
              <a:ea typeface="Calibri" panose="020F0502020204030204" pitchFamily="34" charset="0"/>
            </a:endParaRPr>
          </a:p>
          <a:p>
            <a:endParaRPr lang="hu-HU" sz="2000" dirty="0">
              <a:solidFill>
                <a:schemeClr val="tx2"/>
              </a:solidFill>
              <a:ea typeface="Calibri" panose="020F0502020204030204" pitchFamily="34" charset="0"/>
            </a:endParaRPr>
          </a:p>
          <a:p>
            <a:r>
              <a:rPr lang="hu-HU" sz="2000" dirty="0">
                <a:solidFill>
                  <a:schemeClr val="tx2"/>
                </a:solidFill>
                <a:ea typeface="Calibri" panose="020F0502020204030204" pitchFamily="34" charset="0"/>
              </a:rPr>
              <a:t>Törlésre kerülő táblák: </a:t>
            </a:r>
            <a:r>
              <a:rPr lang="hu-HU" sz="2000" dirty="0">
                <a:solidFill>
                  <a:schemeClr val="tx2"/>
                </a:solidFill>
              </a:rPr>
              <a:t>C 41.00 és C 42.00 táblák</a:t>
            </a:r>
          </a:p>
          <a:p>
            <a:endParaRPr lang="hu-HU" sz="2000" dirty="0">
              <a:solidFill>
                <a:schemeClr val="tx2"/>
              </a:solidFill>
            </a:endParaRPr>
          </a:p>
        </p:txBody>
      </p:sp>
    </p:spTree>
    <p:extLst>
      <p:ext uri="{BB962C8B-B14F-4D97-AF65-F5344CB8AC3E}">
        <p14:creationId xmlns:p14="http://schemas.microsoft.com/office/powerpoint/2010/main" val="289581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1665FC-6AE7-4FE9-B866-5B3EBF7D3B14}"/>
              </a:ext>
            </a:extLst>
          </p:cNvPr>
          <p:cNvSpPr>
            <a:spLocks noGrp="1"/>
          </p:cNvSpPr>
          <p:nvPr>
            <p:ph sz="quarter" idx="10"/>
          </p:nvPr>
        </p:nvSpPr>
        <p:spPr/>
        <p:txBody>
          <a:bodyPr/>
          <a:lstStyle/>
          <a:p>
            <a:pPr algn="l"/>
            <a:r>
              <a:rPr lang="hu-HU" sz="2200" b="1" dirty="0">
                <a:solidFill>
                  <a:schemeClr val="tx1">
                    <a:lumMod val="65000"/>
                    <a:lumOff val="35000"/>
                  </a:schemeClr>
                </a:solidFill>
              </a:rPr>
              <a:t>Új validációs szabályok (</a:t>
            </a:r>
            <a:r>
              <a:rPr lang="hu-HU" sz="2200" b="1" dirty="0" err="1">
                <a:solidFill>
                  <a:schemeClr val="tx1">
                    <a:lumMod val="65000"/>
                    <a:lumOff val="35000"/>
                  </a:schemeClr>
                </a:solidFill>
              </a:rPr>
              <a:t>VR</a:t>
            </a:r>
            <a:r>
              <a:rPr lang="hu-HU" sz="2200" b="1" dirty="0">
                <a:solidFill>
                  <a:schemeClr val="tx1">
                    <a:lumMod val="65000"/>
                    <a:lumOff val="35000"/>
                  </a:schemeClr>
                </a:solidFill>
              </a:rPr>
              <a:t>) esetén</a:t>
            </a:r>
            <a:r>
              <a:rPr lang="hu-HU" sz="2200" dirty="0">
                <a:solidFill>
                  <a:schemeClr val="tx1">
                    <a:lumMod val="65000"/>
                    <a:lumOff val="35000"/>
                  </a:schemeClr>
                </a:solidFill>
              </a:rPr>
              <a:t>:</a:t>
            </a:r>
          </a:p>
          <a:p>
            <a:pPr algn="l"/>
            <a:r>
              <a:rPr lang="hu-HU" sz="2200" dirty="0">
                <a:solidFill>
                  <a:schemeClr val="tx1">
                    <a:lumMod val="65000"/>
                    <a:lumOff val="35000"/>
                  </a:schemeClr>
                </a:solidFill>
              </a:rPr>
              <a:t> Áttérés a </a:t>
            </a:r>
            <a:r>
              <a:rPr lang="hu-HU" sz="2200" dirty="0" err="1">
                <a:solidFill>
                  <a:schemeClr val="tx1">
                    <a:lumMod val="65000"/>
                    <a:lumOff val="35000"/>
                  </a:schemeClr>
                </a:solidFill>
              </a:rPr>
              <a:t>VR</a:t>
            </a:r>
            <a:r>
              <a:rPr lang="hu-HU" sz="2200" dirty="0">
                <a:solidFill>
                  <a:schemeClr val="tx1">
                    <a:lumMod val="65000"/>
                    <a:lumOff val="35000"/>
                  </a:schemeClr>
                </a:solidFill>
              </a:rPr>
              <a:t> nevében az öt számjegyű azonosítóra (</a:t>
            </a:r>
            <a:r>
              <a:rPr lang="hu-HU" sz="2200" dirty="0" err="1">
                <a:solidFill>
                  <a:schemeClr val="tx1">
                    <a:lumMod val="65000"/>
                    <a:lumOff val="35000"/>
                  </a:schemeClr>
                </a:solidFill>
              </a:rPr>
              <a:t>ID</a:t>
            </a:r>
            <a:r>
              <a:rPr lang="hu-HU" sz="2200" dirty="0">
                <a:solidFill>
                  <a:schemeClr val="tx1">
                    <a:lumMod val="65000"/>
                    <a:lumOff val="35000"/>
                  </a:schemeClr>
                </a:solidFill>
              </a:rPr>
              <a:t>).</a:t>
            </a:r>
          </a:p>
          <a:p>
            <a:pPr algn="l"/>
            <a:endParaRPr lang="hu-HU" sz="2200" dirty="0">
              <a:solidFill>
                <a:schemeClr val="tx1">
                  <a:lumMod val="65000"/>
                  <a:lumOff val="35000"/>
                </a:schemeClr>
              </a:solidFill>
            </a:endParaRPr>
          </a:p>
          <a:p>
            <a:pPr algn="l"/>
            <a:r>
              <a:rPr lang="en-GB" sz="2200" b="1" dirty="0">
                <a:solidFill>
                  <a:schemeClr val="tx1">
                    <a:lumMod val="65000"/>
                    <a:lumOff val="35000"/>
                  </a:schemeClr>
                </a:solidFill>
              </a:rPr>
              <a:t>COREP, FINREP, Leverage ratio, </a:t>
            </a:r>
            <a:r>
              <a:rPr lang="en-GB" sz="2200" b="1" dirty="0" err="1">
                <a:solidFill>
                  <a:schemeClr val="tx1">
                    <a:lumMod val="65000"/>
                    <a:lumOff val="35000"/>
                  </a:schemeClr>
                </a:solidFill>
              </a:rPr>
              <a:t>LCR</a:t>
            </a:r>
            <a:r>
              <a:rPr lang="en-GB" sz="2200" dirty="0">
                <a:solidFill>
                  <a:schemeClr val="tx1">
                    <a:lumMod val="65000"/>
                    <a:lumOff val="35000"/>
                  </a:schemeClr>
                </a:solidFill>
              </a:rPr>
              <a:t>: </a:t>
            </a:r>
            <a:endParaRPr lang="hu-HU" sz="2200" dirty="0">
              <a:solidFill>
                <a:schemeClr val="tx1">
                  <a:lumMod val="65000"/>
                  <a:lumOff val="35000"/>
                </a:schemeClr>
              </a:solidFill>
            </a:endParaRPr>
          </a:p>
          <a:p>
            <a:pPr algn="l"/>
            <a:r>
              <a:rPr lang="hu-HU" sz="2200" dirty="0">
                <a:solidFill>
                  <a:schemeClr val="tx1">
                    <a:lumMod val="65000"/>
                    <a:lumOff val="35000"/>
                  </a:schemeClr>
                </a:solidFill>
              </a:rPr>
              <a:t>Áttérés az négy számjegyű sor és oszlop kódokra.</a:t>
            </a:r>
          </a:p>
          <a:p>
            <a:pPr algn="l"/>
            <a:endParaRPr lang="hu-HU" sz="2200" dirty="0">
              <a:solidFill>
                <a:schemeClr val="tx1">
                  <a:lumMod val="65000"/>
                  <a:lumOff val="35000"/>
                </a:schemeClr>
              </a:solidFill>
            </a:endParaRPr>
          </a:p>
          <a:p>
            <a:pPr algn="l"/>
            <a:r>
              <a:rPr lang="hu-HU" sz="2200" b="1" dirty="0">
                <a:solidFill>
                  <a:schemeClr val="tx1">
                    <a:lumMod val="65000"/>
                    <a:lumOff val="35000"/>
                  </a:schemeClr>
                </a:solidFill>
              </a:rPr>
              <a:t>Taxonómia</a:t>
            </a:r>
            <a:r>
              <a:rPr lang="hu-HU" sz="2200" dirty="0">
                <a:solidFill>
                  <a:schemeClr val="tx1">
                    <a:lumMod val="65000"/>
                    <a:lumOff val="35000"/>
                  </a:schemeClr>
                </a:solidFill>
              </a:rPr>
              <a:t>: </a:t>
            </a:r>
          </a:p>
          <a:p>
            <a:pPr algn="l"/>
            <a:r>
              <a:rPr lang="hu-HU" sz="2200" dirty="0">
                <a:solidFill>
                  <a:schemeClr val="tx1">
                    <a:lumMod val="65000"/>
                    <a:lumOff val="35000"/>
                  </a:schemeClr>
                </a:solidFill>
              </a:rPr>
              <a:t>Negyedévente ún. „</a:t>
            </a:r>
            <a:r>
              <a:rPr lang="hu-HU" sz="2200" dirty="0" err="1">
                <a:solidFill>
                  <a:schemeClr val="tx1">
                    <a:lumMod val="65000"/>
                    <a:lumOff val="35000"/>
                  </a:schemeClr>
                </a:solidFill>
              </a:rPr>
              <a:t>micro</a:t>
            </a:r>
            <a:r>
              <a:rPr lang="hu-HU" sz="2200" dirty="0">
                <a:solidFill>
                  <a:schemeClr val="tx1">
                    <a:lumMod val="65000"/>
                    <a:lumOff val="35000"/>
                  </a:schemeClr>
                </a:solidFill>
              </a:rPr>
              <a:t> taxonómia” kiadása, amely „csak” a validációs szabályok deaktiválását, reaktiválását, </a:t>
            </a:r>
            <a:r>
              <a:rPr lang="hu-HU" sz="2200" dirty="0" err="1">
                <a:solidFill>
                  <a:schemeClr val="tx1">
                    <a:lumMod val="65000"/>
                    <a:lumOff val="35000"/>
                  </a:schemeClr>
                </a:solidFill>
              </a:rPr>
              <a:t>severity</a:t>
            </a:r>
            <a:r>
              <a:rPr lang="hu-HU" sz="2200" dirty="0">
                <a:solidFill>
                  <a:schemeClr val="tx1">
                    <a:lumMod val="65000"/>
                    <a:lumOff val="35000"/>
                  </a:schemeClr>
                </a:solidFill>
              </a:rPr>
              <a:t> státuszuk módosítását tartalmazza</a:t>
            </a:r>
            <a:r>
              <a:rPr lang="hu-HU" sz="2000" dirty="0">
                <a:solidFill>
                  <a:schemeClr val="tx1">
                    <a:lumMod val="65000"/>
                    <a:lumOff val="35000"/>
                  </a:schemeClr>
                </a:solidFill>
              </a:rPr>
              <a:t>. </a:t>
            </a:r>
            <a:endParaRPr lang="hu-HU" dirty="0"/>
          </a:p>
          <a:p>
            <a:endParaRPr lang="en-GB" dirty="0"/>
          </a:p>
        </p:txBody>
      </p:sp>
      <p:sp>
        <p:nvSpPr>
          <p:cNvPr id="3" name="Cím 2">
            <a:extLst>
              <a:ext uri="{FF2B5EF4-FFF2-40B4-BE49-F238E27FC236}">
                <a16:creationId xmlns:a16="http://schemas.microsoft.com/office/drawing/2014/main" id="{4DF1877A-1E68-4551-BE33-6F65814380EF}"/>
              </a:ext>
            </a:extLst>
          </p:cNvPr>
          <p:cNvSpPr>
            <a:spLocks noGrp="1"/>
          </p:cNvSpPr>
          <p:nvPr>
            <p:ph type="title"/>
          </p:nvPr>
        </p:nvSpPr>
        <p:spPr/>
        <p:txBody>
          <a:bodyPr/>
          <a:lstStyle/>
          <a:p>
            <a:r>
              <a:rPr lang="hu-HU" dirty="0"/>
              <a:t>V3.0 technikai változások</a:t>
            </a:r>
            <a:endParaRPr lang="en-GB" dirty="0"/>
          </a:p>
        </p:txBody>
      </p:sp>
      <p:sp>
        <p:nvSpPr>
          <p:cNvPr id="4" name="Szöveg helye 3">
            <a:extLst>
              <a:ext uri="{FF2B5EF4-FFF2-40B4-BE49-F238E27FC236}">
                <a16:creationId xmlns:a16="http://schemas.microsoft.com/office/drawing/2014/main" id="{EDAEF9F1-4214-4352-A89A-33DCDDAA174F}"/>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77006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E7584742-BA45-4FBC-89CB-CA0FF7613D05}"/>
              </a:ext>
            </a:extLst>
          </p:cNvPr>
          <p:cNvSpPr>
            <a:spLocks noGrp="1"/>
          </p:cNvSpPr>
          <p:nvPr>
            <p:ph sz="quarter" idx="10"/>
          </p:nvPr>
        </p:nvSpPr>
        <p:spPr/>
        <p:txBody>
          <a:bodyPr>
            <a:normAutofit/>
          </a:bodyPr>
          <a:lstStyle/>
          <a:p>
            <a:r>
              <a:rPr lang="hu-HU" sz="2800" dirty="0"/>
              <a:t>Kérdések</a:t>
            </a:r>
            <a:endParaRPr lang="en-GB" sz="2800" dirty="0"/>
          </a:p>
        </p:txBody>
      </p:sp>
      <p:sp>
        <p:nvSpPr>
          <p:cNvPr id="3" name="Cím 2">
            <a:extLst>
              <a:ext uri="{FF2B5EF4-FFF2-40B4-BE49-F238E27FC236}">
                <a16:creationId xmlns:a16="http://schemas.microsoft.com/office/drawing/2014/main" id="{961F20FA-6981-40AF-BDD7-0C8BBCF54D4E}"/>
              </a:ext>
            </a:extLst>
          </p:cNvPr>
          <p:cNvSpPr>
            <a:spLocks noGrp="1"/>
          </p:cNvSpPr>
          <p:nvPr>
            <p:ph type="title"/>
          </p:nvPr>
        </p:nvSpPr>
        <p:spPr/>
        <p:txBody>
          <a:bodyPr/>
          <a:lstStyle/>
          <a:p>
            <a:endParaRPr lang="en-GB"/>
          </a:p>
        </p:txBody>
      </p:sp>
      <p:sp>
        <p:nvSpPr>
          <p:cNvPr id="4" name="Szöveg helye 3">
            <a:extLst>
              <a:ext uri="{FF2B5EF4-FFF2-40B4-BE49-F238E27FC236}">
                <a16:creationId xmlns:a16="http://schemas.microsoft.com/office/drawing/2014/main" id="{B98CF8A1-8E1F-4993-8DEF-A611D147F265}"/>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4058172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4E0B83-6A8F-4757-8E65-428E53456F66}"/>
              </a:ext>
            </a:extLst>
          </p:cNvPr>
          <p:cNvSpPr>
            <a:spLocks noGrp="1"/>
          </p:cNvSpPr>
          <p:nvPr>
            <p:ph type="title"/>
          </p:nvPr>
        </p:nvSpPr>
        <p:spPr>
          <a:xfrm>
            <a:off x="2229771" y="1107081"/>
            <a:ext cx="6661012" cy="4625562"/>
          </a:xfrm>
        </p:spPr>
        <p:txBody>
          <a:bodyPr/>
          <a:lstStyle/>
          <a:p>
            <a:r>
              <a:rPr lang="hu-HU" dirty="0"/>
              <a:t>IV. XBRL átállás </a:t>
            </a:r>
            <a:br>
              <a:rPr lang="hu-HU" dirty="0"/>
            </a:br>
            <a:r>
              <a:rPr lang="hu-HU" dirty="0"/>
              <a:t>az EBA XBRL taxonómiában szereplő adatszolgáltatások</a:t>
            </a:r>
            <a:br>
              <a:rPr lang="hu-HU" dirty="0"/>
            </a:br>
            <a:r>
              <a:rPr lang="hu-HU" dirty="0"/>
              <a:t>Esetében </a:t>
            </a:r>
            <a:br>
              <a:rPr lang="hu-HU" dirty="0"/>
            </a:br>
            <a:br>
              <a:rPr lang="hu-HU" dirty="0"/>
            </a:br>
            <a:br>
              <a:rPr lang="hu-HU" sz="2800" b="1" dirty="0"/>
            </a:br>
            <a:r>
              <a:rPr lang="hu-HU" altLang="hu-HU" sz="2800" b="1" dirty="0">
                <a:latin typeface="Calibri" panose="020F0502020204030204" pitchFamily="34" charset="0"/>
              </a:rPr>
              <a:t>Varga Péter</a:t>
            </a:r>
            <a:br>
              <a:rPr lang="hu-HU" altLang="hu-HU" sz="2800" b="1" dirty="0">
                <a:latin typeface="Calibri" panose="020F0502020204030204" pitchFamily="34" charset="0"/>
              </a:rPr>
            </a:br>
            <a:r>
              <a:rPr lang="hu-HU" altLang="hu-HU" sz="2400" b="1" dirty="0">
                <a:latin typeface="Calibri" panose="020F0502020204030204" pitchFamily="34" charset="0"/>
              </a:rPr>
              <a:t>statisztikai igazgatóság</a:t>
            </a:r>
            <a:br>
              <a:rPr lang="hu-HU" altLang="hu-HU" sz="2400" b="1" dirty="0">
                <a:latin typeface="Calibri" panose="020F0502020204030204" pitchFamily="34" charset="0"/>
              </a:rPr>
            </a:br>
            <a:endParaRPr lang="hu-HU" sz="2400" b="1" dirty="0"/>
          </a:p>
        </p:txBody>
      </p:sp>
    </p:spTree>
    <p:extLst>
      <p:ext uri="{BB962C8B-B14F-4D97-AF65-F5344CB8AC3E}">
        <p14:creationId xmlns:p14="http://schemas.microsoft.com/office/powerpoint/2010/main" val="1126768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8BE32BE8-7C3F-4BB2-82E9-75120684FED5}"/>
              </a:ext>
            </a:extLst>
          </p:cNvPr>
          <p:cNvSpPr>
            <a:spLocks noGrp="1"/>
          </p:cNvSpPr>
          <p:nvPr>
            <p:ph sz="quarter" idx="10"/>
          </p:nvPr>
        </p:nvSpPr>
        <p:spPr>
          <a:xfrm>
            <a:off x="80924" y="922448"/>
            <a:ext cx="8982152" cy="5763528"/>
          </a:xfrm>
        </p:spPr>
        <p:txBody>
          <a:bodyPr>
            <a:normAutofit/>
          </a:bodyPr>
          <a:lstStyle/>
          <a:p>
            <a:r>
              <a:rPr lang="hu-HU" sz="4400" dirty="0">
                <a:solidFill>
                  <a:schemeClr val="bg1">
                    <a:lumMod val="65000"/>
                  </a:schemeClr>
                </a:solidFill>
              </a:rPr>
              <a:t>2020.04.06. helyett</a:t>
            </a:r>
            <a:r>
              <a:rPr lang="hu-HU" sz="4400" dirty="0"/>
              <a:t> </a:t>
            </a:r>
          </a:p>
          <a:p>
            <a:r>
              <a:rPr lang="hu-HU" sz="4400" b="1" dirty="0"/>
              <a:t>Új időpont: 2020.10.12.</a:t>
            </a:r>
          </a:p>
          <a:p>
            <a:endParaRPr lang="hu-HU" sz="4400" b="1" dirty="0"/>
          </a:p>
          <a:p>
            <a:pPr marL="457200" indent="-457200" algn="l">
              <a:buFontTx/>
              <a:buChar char="-"/>
            </a:pPr>
            <a:r>
              <a:rPr lang="hu-HU" sz="2800" dirty="0"/>
              <a:t>Vírushelyzet (COVID-19 </a:t>
            </a:r>
            <a:r>
              <a:rPr lang="hu-HU" sz="2800" dirty="0" err="1"/>
              <a:t>pandémia</a:t>
            </a:r>
            <a:r>
              <a:rPr lang="hu-HU" sz="2800" dirty="0"/>
              <a:t>) miatti könnyítés</a:t>
            </a:r>
          </a:p>
          <a:p>
            <a:pPr marL="457200" indent="-457200" algn="l">
              <a:buFontTx/>
              <a:buChar char="-"/>
            </a:pPr>
            <a:r>
              <a:rPr lang="hu-HU" sz="2800" dirty="0"/>
              <a:t>Bankok igényeinek figyelembevétele, rugalmasság</a:t>
            </a:r>
          </a:p>
          <a:p>
            <a:pPr marL="457200" indent="-457200" algn="l">
              <a:buFontTx/>
              <a:buChar char="-"/>
            </a:pPr>
            <a:r>
              <a:rPr lang="hu-HU" sz="2800" dirty="0"/>
              <a:t>Tesztelés lehetőség meghosszabbítása (Bankszövetség)</a:t>
            </a:r>
          </a:p>
          <a:p>
            <a:pPr marL="457200" indent="-457200" algn="l">
              <a:buFontTx/>
              <a:buChar char="-"/>
            </a:pPr>
            <a:r>
              <a:rPr lang="hu-HU" sz="2800" dirty="0"/>
              <a:t>Rendszerek felkészítésére több idő biztosítása</a:t>
            </a:r>
          </a:p>
        </p:txBody>
      </p:sp>
      <p:sp>
        <p:nvSpPr>
          <p:cNvPr id="3" name="Cím 2">
            <a:extLst>
              <a:ext uri="{FF2B5EF4-FFF2-40B4-BE49-F238E27FC236}">
                <a16:creationId xmlns:a16="http://schemas.microsoft.com/office/drawing/2014/main" id="{7D4A6B1A-688C-4F9E-A5E4-B804FFD1AB6E}"/>
              </a:ext>
            </a:extLst>
          </p:cNvPr>
          <p:cNvSpPr>
            <a:spLocks noGrp="1"/>
          </p:cNvSpPr>
          <p:nvPr>
            <p:ph type="title"/>
          </p:nvPr>
        </p:nvSpPr>
        <p:spPr/>
        <p:txBody>
          <a:bodyPr>
            <a:normAutofit/>
          </a:bodyPr>
          <a:lstStyle/>
          <a:p>
            <a:r>
              <a:rPr lang="hu-HU" dirty="0"/>
              <a:t>XBRL formátum átállás időzítése</a:t>
            </a:r>
            <a:endParaRPr lang="en-GB" dirty="0"/>
          </a:p>
        </p:txBody>
      </p:sp>
      <p:cxnSp>
        <p:nvCxnSpPr>
          <p:cNvPr id="6" name="Egyenes összekötő 5">
            <a:extLst>
              <a:ext uri="{FF2B5EF4-FFF2-40B4-BE49-F238E27FC236}">
                <a16:creationId xmlns:a16="http://schemas.microsoft.com/office/drawing/2014/main" id="{DBD4AC49-6726-4ED5-BF40-D8475D7B9CEF}"/>
              </a:ext>
            </a:extLst>
          </p:cNvPr>
          <p:cNvCxnSpPr>
            <a:cxnSpLocks/>
          </p:cNvCxnSpPr>
          <p:nvPr/>
        </p:nvCxnSpPr>
        <p:spPr>
          <a:xfrm>
            <a:off x="3767794" y="1729669"/>
            <a:ext cx="1332410" cy="826432"/>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Egyenes összekötő 6">
            <a:extLst>
              <a:ext uri="{FF2B5EF4-FFF2-40B4-BE49-F238E27FC236}">
                <a16:creationId xmlns:a16="http://schemas.microsoft.com/office/drawing/2014/main" id="{58862256-D0D8-4EC7-AFA5-D5BB1A52BAAC}"/>
              </a:ext>
            </a:extLst>
          </p:cNvPr>
          <p:cNvCxnSpPr>
            <a:cxnSpLocks/>
          </p:cNvCxnSpPr>
          <p:nvPr/>
        </p:nvCxnSpPr>
        <p:spPr>
          <a:xfrm flipH="1">
            <a:off x="3724251" y="1716165"/>
            <a:ext cx="1375953" cy="85344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30914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16549B3-A638-4369-B213-A1D22AFF4F98}"/>
              </a:ext>
            </a:extLst>
          </p:cNvPr>
          <p:cNvSpPr>
            <a:spLocks noGrp="1"/>
          </p:cNvSpPr>
          <p:nvPr>
            <p:ph sz="quarter" idx="10"/>
          </p:nvPr>
        </p:nvSpPr>
        <p:spPr>
          <a:xfrm>
            <a:off x="80924" y="914400"/>
            <a:ext cx="9063076" cy="5943600"/>
          </a:xfrm>
        </p:spPr>
        <p:txBody>
          <a:bodyPr>
            <a:noAutofit/>
          </a:bodyPr>
          <a:lstStyle/>
          <a:p>
            <a:pPr algn="l"/>
            <a:r>
              <a:rPr lang="hu-HU" sz="1800" b="1" dirty="0"/>
              <a:t>XBRL-ben jelentők köre</a:t>
            </a:r>
            <a:r>
              <a:rPr lang="hu-HU" sz="1800" dirty="0"/>
              <a:t>: - </a:t>
            </a:r>
            <a:r>
              <a:rPr lang="hu-HU" sz="1800" i="1" dirty="0"/>
              <a:t>hitelintézetek</a:t>
            </a:r>
            <a:r>
              <a:rPr lang="hu-HU" sz="1800" dirty="0"/>
              <a:t> (</a:t>
            </a:r>
            <a:r>
              <a:rPr lang="hu-HU" sz="1800" dirty="0" err="1"/>
              <a:t>kiv</a:t>
            </a:r>
            <a:r>
              <a:rPr lang="hu-HU" sz="1800" dirty="0"/>
              <a:t>.: fióktelepek: C15 tábla – alapbeállítás: </a:t>
            </a:r>
            <a:r>
              <a:rPr lang="hu-HU" sz="1800" b="1" dirty="0"/>
              <a:t>excel</a:t>
            </a:r>
            <a:r>
              <a:rPr lang="hu-HU" sz="1800" dirty="0"/>
              <a:t>!</a:t>
            </a:r>
          </a:p>
          <a:p>
            <a:pPr algn="l"/>
            <a:r>
              <a:rPr lang="hu-HU" sz="1800" dirty="0"/>
              <a:t>						  fióktelepek + MFB + </a:t>
            </a:r>
            <a:r>
              <a:rPr lang="hu-HU" sz="1800" dirty="0" err="1"/>
              <a:t>EXIM</a:t>
            </a:r>
            <a:r>
              <a:rPr lang="hu-HU" sz="1800" dirty="0"/>
              <a:t>: C66 tábla: </a:t>
            </a:r>
            <a:r>
              <a:rPr lang="hu-HU" sz="1800" b="1" dirty="0"/>
              <a:t>excel</a:t>
            </a:r>
            <a:r>
              <a:rPr lang="hu-HU" sz="1800" dirty="0"/>
              <a:t>!)</a:t>
            </a:r>
          </a:p>
          <a:p>
            <a:pPr algn="l"/>
            <a:r>
              <a:rPr lang="hu-HU" sz="1800" dirty="0"/>
              <a:t>                                            - </a:t>
            </a:r>
            <a:r>
              <a:rPr lang="hu-HU" sz="1800" i="1" dirty="0"/>
              <a:t>befektetési vállalkozások</a:t>
            </a:r>
          </a:p>
          <a:p>
            <a:pPr algn="l"/>
            <a:r>
              <a:rPr lang="hu-HU" sz="1800" b="1" dirty="0"/>
              <a:t>XBRL adatok köre</a:t>
            </a:r>
            <a:r>
              <a:rPr lang="hu-HU" sz="1800" dirty="0"/>
              <a:t>: </a:t>
            </a:r>
          </a:p>
          <a:p>
            <a:pPr algn="l"/>
            <a:r>
              <a:rPr lang="hu-HU" sz="1800" dirty="0"/>
              <a:t>         Az EBA által közzétett XBRL taxonómiába foglalt </a:t>
            </a:r>
            <a:r>
              <a:rPr lang="hu-HU" sz="1800" u="sng" dirty="0"/>
              <a:t>MINDEN</a:t>
            </a:r>
            <a:r>
              <a:rPr lang="hu-HU" sz="1800" dirty="0"/>
              <a:t> adatszolgáltatás. </a:t>
            </a:r>
          </a:p>
          <a:p>
            <a:pPr algn="l"/>
            <a:endParaRPr lang="hu-HU" sz="1800" dirty="0"/>
          </a:p>
          <a:p>
            <a:pPr algn="l"/>
            <a:r>
              <a:rPr lang="hu-HU" sz="1800" b="1" dirty="0"/>
              <a:t>Először 2020-ban</a:t>
            </a:r>
            <a:r>
              <a:rPr lang="hu-HU" sz="1800" dirty="0"/>
              <a:t>: </a:t>
            </a:r>
          </a:p>
          <a:p>
            <a:pPr algn="l"/>
            <a:r>
              <a:rPr lang="hu-HU" sz="1800" dirty="0">
                <a:solidFill>
                  <a:schemeClr val="tx2"/>
                </a:solidFill>
              </a:rPr>
              <a:t>        </a:t>
            </a:r>
            <a:r>
              <a:rPr lang="hu-HU" sz="1800" dirty="0" err="1">
                <a:solidFill>
                  <a:schemeClr val="tx2"/>
                </a:solidFill>
              </a:rPr>
              <a:t>EBA</a:t>
            </a:r>
            <a:r>
              <a:rPr lang="hu-HU" sz="1800" dirty="0">
                <a:solidFill>
                  <a:schemeClr val="tx2"/>
                </a:solidFill>
              </a:rPr>
              <a:t> adatszolgáltatás ITS-</a:t>
            </a:r>
            <a:r>
              <a:rPr lang="hu-HU" sz="1800" dirty="0" err="1">
                <a:solidFill>
                  <a:schemeClr val="tx2"/>
                </a:solidFill>
              </a:rPr>
              <a:t>ekben</a:t>
            </a:r>
            <a:r>
              <a:rPr lang="hu-HU" sz="1800" dirty="0">
                <a:solidFill>
                  <a:schemeClr val="tx2"/>
                </a:solidFill>
              </a:rPr>
              <a:t> </a:t>
            </a:r>
            <a:r>
              <a:rPr lang="hu-HU" sz="1800" dirty="0"/>
              <a:t>elrendelt jelentések: </a:t>
            </a:r>
            <a:r>
              <a:rPr lang="hu-HU" sz="1800" dirty="0" err="1"/>
              <a:t>FINREP,COREP,ALM,LCR,NSFR,LR,LE,AE</a:t>
            </a:r>
            <a:endParaRPr lang="hu-HU" sz="1800" dirty="0"/>
          </a:p>
          <a:p>
            <a:pPr algn="l"/>
            <a:r>
              <a:rPr lang="hu-HU" sz="1800" dirty="0">
                <a:solidFill>
                  <a:schemeClr val="tx2"/>
                </a:solidFill>
              </a:rPr>
              <a:t>        </a:t>
            </a:r>
            <a:r>
              <a:rPr lang="hu-HU" sz="1800" dirty="0" err="1">
                <a:solidFill>
                  <a:schemeClr val="tx2"/>
                </a:solidFill>
              </a:rPr>
              <a:t>EBA</a:t>
            </a:r>
            <a:r>
              <a:rPr lang="hu-HU" sz="1800" dirty="0">
                <a:solidFill>
                  <a:schemeClr val="tx2"/>
                </a:solidFill>
              </a:rPr>
              <a:t> </a:t>
            </a:r>
            <a:r>
              <a:rPr lang="hu-HU" sz="1800" dirty="0" err="1">
                <a:solidFill>
                  <a:schemeClr val="tx2"/>
                </a:solidFill>
              </a:rPr>
              <a:t>Guideline</a:t>
            </a:r>
            <a:r>
              <a:rPr lang="hu-HU" sz="1800" dirty="0">
                <a:solidFill>
                  <a:schemeClr val="tx2"/>
                </a:solidFill>
              </a:rPr>
              <a:t>: MNB rendelettel </a:t>
            </a:r>
            <a:r>
              <a:rPr lang="hu-HU" sz="1800" dirty="0"/>
              <a:t>elrendelt</a:t>
            </a:r>
            <a:r>
              <a:rPr lang="hu-HU" sz="1800" dirty="0">
                <a:solidFill>
                  <a:schemeClr val="tx2"/>
                </a:solidFill>
              </a:rPr>
              <a:t>, de EBA XBRL taxonómia szerint (Funding Plan)  </a:t>
            </a:r>
          </a:p>
          <a:p>
            <a:pPr algn="l"/>
            <a:r>
              <a:rPr lang="hu-HU" sz="1800" dirty="0">
                <a:solidFill>
                  <a:srgbClr val="FF0000"/>
                </a:solidFill>
              </a:rPr>
              <a:t>        		         </a:t>
            </a:r>
            <a:r>
              <a:rPr lang="hu-HU" sz="1800" dirty="0"/>
              <a:t>MNB határozattal elrendelt, </a:t>
            </a:r>
            <a:r>
              <a:rPr lang="hu-HU" sz="1800" dirty="0">
                <a:solidFill>
                  <a:schemeClr val="tx2"/>
                </a:solidFill>
              </a:rPr>
              <a:t>de </a:t>
            </a:r>
            <a:r>
              <a:rPr lang="hu-HU" sz="1800" dirty="0" err="1">
                <a:solidFill>
                  <a:schemeClr val="tx2"/>
                </a:solidFill>
              </a:rPr>
              <a:t>EBA</a:t>
            </a:r>
            <a:r>
              <a:rPr lang="hu-HU" sz="1800" dirty="0">
                <a:solidFill>
                  <a:schemeClr val="tx2"/>
                </a:solidFill>
              </a:rPr>
              <a:t> XBRL taxonómia szerint (</a:t>
            </a:r>
            <a:r>
              <a:rPr lang="hu-HU" sz="1800" dirty="0">
                <a:solidFill>
                  <a:srgbClr val="FF0000"/>
                </a:solidFill>
              </a:rPr>
              <a:t>COVID-19 - ÚJ</a:t>
            </a:r>
            <a:r>
              <a:rPr lang="hu-HU" sz="1800" dirty="0"/>
              <a:t>)</a:t>
            </a:r>
          </a:p>
          <a:p>
            <a:pPr algn="l">
              <a:lnSpc>
                <a:spcPct val="100000"/>
              </a:lnSpc>
            </a:pPr>
            <a:r>
              <a:rPr lang="hu-HU" sz="1800" b="1" dirty="0"/>
              <a:t>Először 2021-ben</a:t>
            </a:r>
            <a:r>
              <a:rPr lang="hu-HU" sz="1800" dirty="0"/>
              <a:t>: </a:t>
            </a:r>
          </a:p>
          <a:p>
            <a:pPr algn="l">
              <a:lnSpc>
                <a:spcPct val="100000"/>
              </a:lnSpc>
            </a:pPr>
            <a:r>
              <a:rPr lang="hu-HU" sz="1800" dirty="0">
                <a:solidFill>
                  <a:schemeClr val="tx1"/>
                </a:solidFill>
              </a:rPr>
              <a:t>        </a:t>
            </a:r>
            <a:r>
              <a:rPr lang="hu-HU" sz="1800" dirty="0"/>
              <a:t>EBA adatszolgáltatási ITS-</a:t>
            </a:r>
            <a:r>
              <a:rPr lang="hu-HU" sz="1800" dirty="0" err="1"/>
              <a:t>ekben</a:t>
            </a:r>
            <a:r>
              <a:rPr lang="hu-HU" sz="1800" dirty="0"/>
              <a:t> elrendelt „éves” jelentések </a:t>
            </a:r>
          </a:p>
          <a:p>
            <a:pPr algn="l">
              <a:lnSpc>
                <a:spcPct val="100000"/>
              </a:lnSpc>
            </a:pPr>
            <a:r>
              <a:rPr lang="hu-HU" sz="1800" dirty="0"/>
              <a:t>						Szanálás RESOLUTION (2020.12.31-ről),</a:t>
            </a:r>
          </a:p>
          <a:p>
            <a:pPr algn="l">
              <a:lnSpc>
                <a:spcPct val="100000"/>
              </a:lnSpc>
            </a:pPr>
            <a:r>
              <a:rPr lang="hu-HU" sz="1800" dirty="0"/>
              <a:t>	                                                     	Supervisory Benchmarking </a:t>
            </a:r>
            <a:r>
              <a:rPr lang="hu-HU" sz="1800" dirty="0" err="1"/>
              <a:t>SBP</a:t>
            </a:r>
            <a:r>
              <a:rPr lang="hu-HU" sz="1800" dirty="0"/>
              <a:t> (2020.12.31-ről)</a:t>
            </a:r>
          </a:p>
          <a:p>
            <a:pPr algn="l"/>
            <a:r>
              <a:rPr lang="hu-HU" sz="1800" dirty="0"/>
              <a:t>       MNB rend-ben előírt, de EBA XBRL taxonómia szerinti „éves” Javadalmazás (2020.12.31-ről)</a:t>
            </a:r>
          </a:p>
        </p:txBody>
      </p:sp>
      <p:sp>
        <p:nvSpPr>
          <p:cNvPr id="3" name="Cím 2">
            <a:extLst>
              <a:ext uri="{FF2B5EF4-FFF2-40B4-BE49-F238E27FC236}">
                <a16:creationId xmlns:a16="http://schemas.microsoft.com/office/drawing/2014/main" id="{9690C93D-7EA7-479F-828B-DAD191E3454F}"/>
              </a:ext>
            </a:extLst>
          </p:cNvPr>
          <p:cNvSpPr>
            <a:spLocks noGrp="1"/>
          </p:cNvSpPr>
          <p:nvPr>
            <p:ph type="title"/>
          </p:nvPr>
        </p:nvSpPr>
        <p:spPr>
          <a:xfrm>
            <a:off x="478173" y="282312"/>
            <a:ext cx="7624818" cy="632088"/>
          </a:xfrm>
        </p:spPr>
        <p:txBody>
          <a:bodyPr>
            <a:noAutofit/>
          </a:bodyPr>
          <a:lstStyle/>
          <a:p>
            <a:r>
              <a:rPr lang="hu-HU" sz="2400" dirty="0"/>
              <a:t>A 2020. évi </a:t>
            </a:r>
            <a:r>
              <a:rPr lang="hu-HU" sz="2400" dirty="0" err="1"/>
              <a:t>XBRL</a:t>
            </a:r>
            <a:r>
              <a:rPr lang="hu-HU" sz="2400" dirty="0"/>
              <a:t> átállással érintett adatszolgáltatások</a:t>
            </a:r>
            <a:endParaRPr lang="en-GB" sz="2400" dirty="0"/>
          </a:p>
        </p:txBody>
      </p:sp>
      <p:sp>
        <p:nvSpPr>
          <p:cNvPr id="4" name="Nyíl: lefelé mutató 3">
            <a:extLst>
              <a:ext uri="{FF2B5EF4-FFF2-40B4-BE49-F238E27FC236}">
                <a16:creationId xmlns:a16="http://schemas.microsoft.com/office/drawing/2014/main" id="{C9BD102B-FE02-4098-BD19-146CC771834B}"/>
              </a:ext>
            </a:extLst>
          </p:cNvPr>
          <p:cNvSpPr/>
          <p:nvPr/>
        </p:nvSpPr>
        <p:spPr>
          <a:xfrm>
            <a:off x="3187337" y="2960913"/>
            <a:ext cx="931817" cy="357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903853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a:xfrm>
            <a:off x="233603" y="922448"/>
            <a:ext cx="8748547" cy="5852821"/>
          </a:xfrm>
        </p:spPr>
        <p:txBody>
          <a:bodyPr>
            <a:normAutofit/>
          </a:bodyPr>
          <a:lstStyle/>
          <a:p>
            <a:pPr marL="342900" indent="-342900" algn="l">
              <a:buFont typeface="Arial" panose="020B0604020202020204" pitchFamily="34" charset="0"/>
              <a:buChar char="•"/>
            </a:pPr>
            <a:r>
              <a:rPr lang="hu-HU" altLang="hu-HU" dirty="0"/>
              <a:t>Konvertálás XBRL taxonómia verzió szerint (előállítás/transzformáció: bank)</a:t>
            </a:r>
          </a:p>
          <a:p>
            <a:pPr algn="l"/>
            <a:endParaRPr lang="hu-HU" altLang="hu-HU" dirty="0"/>
          </a:p>
          <a:p>
            <a:pPr marL="342900" indent="-342900" algn="l">
              <a:buFont typeface="Arial" panose="020B0604020202020204" pitchFamily="34" charset="0"/>
              <a:buChar char="•"/>
            </a:pPr>
            <a:r>
              <a:rPr lang="hu-HU" altLang="hu-HU" dirty="0" err="1"/>
              <a:t>Filing</a:t>
            </a:r>
            <a:r>
              <a:rPr lang="hu-HU" altLang="hu-HU" dirty="0"/>
              <a:t> </a:t>
            </a:r>
            <a:r>
              <a:rPr lang="hu-HU" altLang="hu-HU" dirty="0" err="1"/>
              <a:t>rule</a:t>
            </a:r>
            <a:r>
              <a:rPr lang="hu-HU" altLang="hu-HU" dirty="0"/>
              <a:t>-ok (kitöltési ellenőrzési szabályok – technikai validáció)</a:t>
            </a:r>
          </a:p>
          <a:p>
            <a:pPr algn="l"/>
            <a:endParaRPr lang="hu-HU" altLang="hu-HU" dirty="0"/>
          </a:p>
          <a:p>
            <a:pPr algn="l"/>
            <a:r>
              <a:rPr lang="hu-HU" altLang="hu-HU" dirty="0"/>
              <a:t>Megjegyzés: változatlan</a:t>
            </a:r>
          </a:p>
          <a:p>
            <a:pPr algn="l"/>
            <a:endParaRPr lang="hu-HU" altLang="hu-HU" dirty="0"/>
          </a:p>
          <a:p>
            <a:pPr marL="342900" indent="-342900" algn="l">
              <a:buFont typeface="Arial" panose="020B0604020202020204" pitchFamily="34" charset="0"/>
              <a:buChar char="•"/>
            </a:pPr>
            <a:r>
              <a:rPr lang="hu-HU" altLang="hu-HU" dirty="0" err="1"/>
              <a:t>Validation</a:t>
            </a:r>
            <a:r>
              <a:rPr lang="hu-HU" altLang="hu-HU" dirty="0"/>
              <a:t> </a:t>
            </a:r>
            <a:r>
              <a:rPr lang="hu-HU" altLang="hu-HU" dirty="0" err="1"/>
              <a:t>rule</a:t>
            </a:r>
            <a:r>
              <a:rPr lang="hu-HU" altLang="hu-HU" dirty="0"/>
              <a:t>-ok (tartalmi adatellenőrzési szabályok)</a:t>
            </a:r>
          </a:p>
          <a:p>
            <a:pPr marL="342900" indent="-342900" algn="l">
              <a:buFont typeface="Arial" panose="020B0604020202020204" pitchFamily="34" charset="0"/>
              <a:buChar char="•"/>
            </a:pPr>
            <a:endParaRPr lang="hu-HU" altLang="hu-HU" dirty="0"/>
          </a:p>
          <a:p>
            <a:pPr marL="342900" indent="-342900" algn="l">
              <a:buFont typeface="Arial" panose="020B0604020202020204" pitchFamily="34" charset="0"/>
              <a:buChar char="•"/>
            </a:pPr>
            <a:r>
              <a:rPr lang="hu-HU" altLang="hu-HU" dirty="0"/>
              <a:t>„EBA ITS” e-mail cím továbbra is rendelkezésre áll: </a:t>
            </a:r>
            <a:r>
              <a:rPr lang="hu-HU" altLang="hu-HU" dirty="0">
                <a:hlinkClick r:id="rId2"/>
              </a:rPr>
              <a:t>ebaits@mnb.hu</a:t>
            </a:r>
            <a:r>
              <a:rPr lang="hu-HU" altLang="hu-HU" dirty="0"/>
              <a:t> </a:t>
            </a:r>
            <a:r>
              <a:rPr lang="hu-HU" altLang="hu-HU" b="1" dirty="0"/>
              <a:t> </a:t>
            </a:r>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p:txBody>
          <a:bodyPr>
            <a:normAutofit/>
          </a:bodyPr>
          <a:lstStyle/>
          <a:p>
            <a:r>
              <a:rPr lang="hu-HU" dirty="0"/>
              <a:t>XBRL átállás miatti új követelmények </a:t>
            </a:r>
          </a:p>
        </p:txBody>
      </p:sp>
    </p:spTree>
    <p:extLst>
      <p:ext uri="{BB962C8B-B14F-4D97-AF65-F5344CB8AC3E}">
        <p14:creationId xmlns:p14="http://schemas.microsoft.com/office/powerpoint/2010/main" val="3899271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157B841-6F55-47BB-844A-F67F39674A75}"/>
              </a:ext>
            </a:extLst>
          </p:cNvPr>
          <p:cNvSpPr>
            <a:spLocks noGrp="1"/>
          </p:cNvSpPr>
          <p:nvPr>
            <p:ph sz="quarter" idx="10"/>
          </p:nvPr>
        </p:nvSpPr>
        <p:spPr>
          <a:xfrm>
            <a:off x="478176" y="999087"/>
            <a:ext cx="8059483" cy="3956091"/>
          </a:xfrm>
        </p:spPr>
        <p:txBody>
          <a:bodyPr/>
          <a:lstStyle/>
          <a:p>
            <a:pPr algn="l"/>
            <a:r>
              <a:rPr lang="hu-HU" dirty="0">
                <a:hlinkClick r:id="rId2" tooltip="MNB"/>
              </a:rPr>
              <a:t>MNB</a:t>
            </a:r>
            <a:r>
              <a:rPr lang="hu-HU" dirty="0"/>
              <a:t> - </a:t>
            </a:r>
            <a:r>
              <a:rPr lang="hu-HU" dirty="0">
                <a:hlinkClick r:id="rId3" tooltip="Felügyelet"/>
              </a:rPr>
              <a:t>Felügyelet</a:t>
            </a:r>
            <a:r>
              <a:rPr lang="hu-HU" dirty="0"/>
              <a:t> - </a:t>
            </a:r>
            <a:r>
              <a:rPr lang="hu-HU" dirty="0">
                <a:hlinkClick r:id="rId4" tooltip="Adatszolgáltatás"/>
              </a:rPr>
              <a:t>Adatszolgáltatás</a:t>
            </a:r>
            <a:r>
              <a:rPr lang="hu-HU" dirty="0"/>
              <a:t> – </a:t>
            </a:r>
            <a:r>
              <a:rPr lang="hu-HU" dirty="0">
                <a:hlinkClick r:id="rId5" tooltip="Hitelintézetek"/>
              </a:rPr>
              <a:t>Hitelintézetek</a:t>
            </a:r>
            <a:r>
              <a:rPr lang="hu-HU" dirty="0"/>
              <a:t> menüpont:</a:t>
            </a:r>
          </a:p>
          <a:p>
            <a:pPr algn="l"/>
            <a:endParaRPr lang="hu-HU" dirty="0"/>
          </a:p>
          <a:p>
            <a:pPr algn="l"/>
            <a:endParaRPr lang="hu-HU" dirty="0"/>
          </a:p>
          <a:p>
            <a:pPr algn="l"/>
            <a:endParaRPr lang="hu-HU" dirty="0"/>
          </a:p>
          <a:p>
            <a:pPr algn="l"/>
            <a:endParaRPr lang="hu-HU" dirty="0"/>
          </a:p>
          <a:p>
            <a:pPr algn="l"/>
            <a:endParaRPr lang="hu-HU" dirty="0"/>
          </a:p>
          <a:p>
            <a:pPr algn="l"/>
            <a:endParaRPr lang="hu-HU" dirty="0"/>
          </a:p>
          <a:p>
            <a:pPr algn="l"/>
            <a:endParaRPr lang="hu-HU" dirty="0"/>
          </a:p>
          <a:p>
            <a:pPr algn="l"/>
            <a:endParaRPr lang="hu-HU" dirty="0"/>
          </a:p>
          <a:p>
            <a:pPr algn="l"/>
            <a:endParaRPr lang="hu-HU" dirty="0"/>
          </a:p>
        </p:txBody>
      </p:sp>
      <p:sp>
        <p:nvSpPr>
          <p:cNvPr id="3" name="Cím 2">
            <a:extLst>
              <a:ext uri="{FF2B5EF4-FFF2-40B4-BE49-F238E27FC236}">
                <a16:creationId xmlns:a16="http://schemas.microsoft.com/office/drawing/2014/main" id="{4A6CA0CA-C6DE-4100-AF8C-171E665B45F0}"/>
              </a:ext>
            </a:extLst>
          </p:cNvPr>
          <p:cNvSpPr>
            <a:spLocks noGrp="1"/>
          </p:cNvSpPr>
          <p:nvPr>
            <p:ph type="title"/>
          </p:nvPr>
        </p:nvSpPr>
        <p:spPr/>
        <p:txBody>
          <a:bodyPr/>
          <a:lstStyle/>
          <a:p>
            <a:r>
              <a:rPr lang="hu-HU" dirty="0" err="1"/>
              <a:t>Mnb</a:t>
            </a:r>
            <a:r>
              <a:rPr lang="hu-HU" dirty="0"/>
              <a:t> honlapon szereplő információk</a:t>
            </a:r>
          </a:p>
        </p:txBody>
      </p:sp>
      <p:pic>
        <p:nvPicPr>
          <p:cNvPr id="8" name="Kép 7">
            <a:extLst>
              <a:ext uri="{FF2B5EF4-FFF2-40B4-BE49-F238E27FC236}">
                <a16:creationId xmlns:a16="http://schemas.microsoft.com/office/drawing/2014/main" id="{C6A9E89C-EA05-467F-910A-95606994EA51}"/>
              </a:ext>
            </a:extLst>
          </p:cNvPr>
          <p:cNvPicPr>
            <a:picLocks noChangeAspect="1"/>
          </p:cNvPicPr>
          <p:nvPr/>
        </p:nvPicPr>
        <p:blipFill>
          <a:blip r:embed="rId6"/>
          <a:stretch>
            <a:fillRect/>
          </a:stretch>
        </p:blipFill>
        <p:spPr>
          <a:xfrm>
            <a:off x="606341" y="1363980"/>
            <a:ext cx="7858125" cy="3886200"/>
          </a:xfrm>
          <a:prstGeom prst="rect">
            <a:avLst/>
          </a:prstGeom>
        </p:spPr>
      </p:pic>
      <p:pic>
        <p:nvPicPr>
          <p:cNvPr id="10" name="Kép 9">
            <a:extLst>
              <a:ext uri="{FF2B5EF4-FFF2-40B4-BE49-F238E27FC236}">
                <a16:creationId xmlns:a16="http://schemas.microsoft.com/office/drawing/2014/main" id="{386C9181-1113-4AFA-A8DD-761DAC027C11}"/>
              </a:ext>
            </a:extLst>
          </p:cNvPr>
          <p:cNvPicPr>
            <a:picLocks noChangeAspect="1"/>
          </p:cNvPicPr>
          <p:nvPr/>
        </p:nvPicPr>
        <p:blipFill>
          <a:blip r:embed="rId7"/>
          <a:stretch>
            <a:fillRect/>
          </a:stretch>
        </p:blipFill>
        <p:spPr>
          <a:xfrm>
            <a:off x="478174" y="5192163"/>
            <a:ext cx="7419975" cy="1333500"/>
          </a:xfrm>
          <a:prstGeom prst="rect">
            <a:avLst/>
          </a:prstGeom>
        </p:spPr>
      </p:pic>
    </p:spTree>
    <p:extLst>
      <p:ext uri="{BB962C8B-B14F-4D97-AF65-F5344CB8AC3E}">
        <p14:creationId xmlns:p14="http://schemas.microsoft.com/office/powerpoint/2010/main" val="1653314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019DFF32-52DE-4ED6-8EA3-7BE897055B0A}"/>
              </a:ext>
            </a:extLst>
          </p:cNvPr>
          <p:cNvSpPr>
            <a:spLocks noGrp="1"/>
          </p:cNvSpPr>
          <p:nvPr>
            <p:ph type="title"/>
          </p:nvPr>
        </p:nvSpPr>
        <p:spPr/>
        <p:txBody>
          <a:bodyPr/>
          <a:lstStyle/>
          <a:p>
            <a:r>
              <a:rPr lang="hu-HU" dirty="0"/>
              <a:t>NAPTÁR: jelentések és azok formátumai</a:t>
            </a:r>
          </a:p>
        </p:txBody>
      </p:sp>
      <p:pic>
        <p:nvPicPr>
          <p:cNvPr id="6" name="Kép 5">
            <a:extLst>
              <a:ext uri="{FF2B5EF4-FFF2-40B4-BE49-F238E27FC236}">
                <a16:creationId xmlns:a16="http://schemas.microsoft.com/office/drawing/2014/main" id="{70966508-14D5-4ECB-A2FD-AEFA05D390B4}"/>
              </a:ext>
            </a:extLst>
          </p:cNvPr>
          <p:cNvPicPr>
            <a:picLocks noChangeAspect="1"/>
          </p:cNvPicPr>
          <p:nvPr/>
        </p:nvPicPr>
        <p:blipFill>
          <a:blip r:embed="rId2"/>
          <a:stretch>
            <a:fillRect/>
          </a:stretch>
        </p:blipFill>
        <p:spPr>
          <a:xfrm>
            <a:off x="919850" y="1060046"/>
            <a:ext cx="7038975" cy="5591175"/>
          </a:xfrm>
          <a:prstGeom prst="rect">
            <a:avLst/>
          </a:prstGeom>
        </p:spPr>
      </p:pic>
    </p:spTree>
    <p:extLst>
      <p:ext uri="{BB962C8B-B14F-4D97-AF65-F5344CB8AC3E}">
        <p14:creationId xmlns:p14="http://schemas.microsoft.com/office/powerpoint/2010/main" val="169961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b="1" u="sng" dirty="0">
                <a:solidFill>
                  <a:srgbClr val="002060"/>
                </a:solidFill>
              </a:rPr>
              <a:t>1. A HITREG jelentés kiterjesztése a pénzügyi vállalkozásokra</a:t>
            </a:r>
          </a:p>
          <a:p>
            <a:pPr algn="l"/>
            <a:endParaRPr lang="hu-HU" sz="2600" i="1" u="sng" dirty="0">
              <a:solidFill>
                <a:srgbClr val="002060"/>
              </a:solidFill>
            </a:endParaRPr>
          </a:p>
          <a:p>
            <a:pPr marL="342900" indent="-342900" algn="l">
              <a:buFont typeface="Wingdings" panose="05000000000000000000" pitchFamily="2" charset="2"/>
              <a:buChar char="Ø"/>
            </a:pPr>
            <a:r>
              <a:rPr lang="hu-HU" dirty="0"/>
              <a:t>A hitelintézetekével megegyező adatszerkezet</a:t>
            </a:r>
          </a:p>
          <a:p>
            <a:pPr marL="342900" indent="-342900" algn="l">
              <a:buFont typeface="Wingdings" panose="05000000000000000000" pitchFamily="2" charset="2"/>
              <a:buChar char="Ø"/>
            </a:pPr>
            <a:r>
              <a:rPr lang="hu-HU" dirty="0"/>
              <a:t>Az adatok szűkebb köre jelentendő</a:t>
            </a:r>
          </a:p>
          <a:p>
            <a:pPr marL="342900" indent="-342900" algn="l">
              <a:buFont typeface="Wingdings" panose="05000000000000000000" pitchFamily="2" charset="2"/>
              <a:buChar char="Ø"/>
            </a:pPr>
            <a:r>
              <a:rPr lang="hu-HU" dirty="0"/>
              <a:t>Tevékenységi körök szerint differenciált jelentési kötelezettség </a:t>
            </a:r>
          </a:p>
          <a:p>
            <a:pPr marL="342900" indent="-342900" algn="l">
              <a:buFont typeface="Wingdings" panose="05000000000000000000" pitchFamily="2" charset="2"/>
              <a:buChar char="Ø"/>
            </a:pPr>
            <a:r>
              <a:rPr lang="hu-HU" dirty="0"/>
              <a:t>Negyedéves gyakoriság</a:t>
            </a:r>
          </a:p>
          <a:p>
            <a:pPr marL="342900" indent="-342900" algn="l">
              <a:buFont typeface="Wingdings" panose="05000000000000000000" pitchFamily="2" charset="2"/>
              <a:buChar char="Ø"/>
            </a:pPr>
            <a:r>
              <a:rPr lang="hu-HU" dirty="0"/>
              <a:t>A pénzügyi vállalkozások tevékenységének specialitásait figyelembe vevő szabályrendszer</a:t>
            </a:r>
          </a:p>
          <a:p>
            <a:pPr algn="l"/>
            <a:endParaRPr lang="hu-HU" sz="2600" i="1" u="sng" dirty="0">
              <a:solidFill>
                <a:srgbClr val="002060"/>
              </a:solidFill>
            </a:endParaRPr>
          </a:p>
          <a:p>
            <a:pPr algn="l"/>
            <a:endParaRPr lang="hu-HU" sz="2600" i="1" u="sng" dirty="0">
              <a:solidFill>
                <a:srgbClr val="002060"/>
              </a:solidFill>
            </a:endParaRPr>
          </a:p>
          <a:p>
            <a:pPr algn="l"/>
            <a:endParaRPr lang="hu-HU" sz="2600" i="1" u="sng"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4059685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8E288C7C-6D86-4C99-B633-EE6488CAB0DC}"/>
              </a:ext>
            </a:extLst>
          </p:cNvPr>
          <p:cNvSpPr>
            <a:spLocks noGrp="1"/>
          </p:cNvSpPr>
          <p:nvPr>
            <p:ph sz="quarter" idx="10"/>
          </p:nvPr>
        </p:nvSpPr>
        <p:spPr>
          <a:xfrm>
            <a:off x="0" y="922448"/>
            <a:ext cx="9144000" cy="5394195"/>
          </a:xfrm>
        </p:spPr>
        <p:txBody>
          <a:bodyPr>
            <a:normAutofit fontScale="92500" lnSpcReduction="10000"/>
          </a:bodyPr>
          <a:lstStyle/>
          <a:p>
            <a:pPr algn="l"/>
            <a:r>
              <a:rPr lang="hu-HU" sz="2200" b="1" dirty="0"/>
              <a:t>1 Kérdés</a:t>
            </a:r>
            <a:r>
              <a:rPr lang="hu-HU" sz="2200" dirty="0"/>
              <a:t>: Mi legyen a beküldendő </a:t>
            </a:r>
            <a:r>
              <a:rPr lang="hu-HU" sz="2200" b="1" dirty="0"/>
              <a:t>XBRL file neve</a:t>
            </a:r>
            <a:r>
              <a:rPr lang="hu-HU" sz="2200" dirty="0"/>
              <a:t>?</a:t>
            </a:r>
          </a:p>
          <a:p>
            <a:pPr algn="l"/>
            <a:r>
              <a:rPr lang="hu-HU" sz="2200" b="1" dirty="0"/>
              <a:t>1 Válasz</a:t>
            </a:r>
            <a:r>
              <a:rPr lang="hu-HU" sz="2200" dirty="0"/>
              <a:t>: A beküldendő file-nak „</a:t>
            </a:r>
            <a:r>
              <a:rPr lang="hu-HU" sz="2200" dirty="0" err="1"/>
              <a:t>intézménytörzsszáma.xbrl</a:t>
            </a:r>
            <a:r>
              <a:rPr lang="hu-HU" sz="2200" dirty="0"/>
              <a:t>” file nevet kell adni az MNB</a:t>
            </a:r>
          </a:p>
          <a:p>
            <a:pPr algn="l"/>
            <a:r>
              <a:rPr lang="hu-HU" sz="2200" dirty="0"/>
              <a:t>              adatbefogadó rendszerének elvárása szerint. Az EBA által előírt névkonvenciót</a:t>
            </a:r>
          </a:p>
          <a:p>
            <a:pPr algn="l"/>
            <a:r>
              <a:rPr lang="hu-HU" sz="2200" dirty="0"/>
              <a:t>              az MNB rendszere alkalmazza az instanciák EBA-nak történő továbbítása során.</a:t>
            </a:r>
          </a:p>
          <a:p>
            <a:pPr algn="l"/>
            <a:r>
              <a:rPr lang="hu-HU" sz="2200" b="1" dirty="0"/>
              <a:t> </a:t>
            </a:r>
          </a:p>
          <a:p>
            <a:pPr algn="l"/>
            <a:r>
              <a:rPr lang="hu-HU" sz="2200" b="1" dirty="0"/>
              <a:t>2 Kérdés</a:t>
            </a:r>
            <a:r>
              <a:rPr lang="hu-HU" sz="2200" dirty="0"/>
              <a:t>: Hogyan kell a </a:t>
            </a:r>
            <a:r>
              <a:rPr lang="hu-HU" sz="2200" b="1" dirty="0"/>
              <a:t>nemleges táblákat </a:t>
            </a:r>
            <a:r>
              <a:rPr lang="hu-HU" sz="2200" dirty="0"/>
              <a:t>jelenteni XBRL formátumban?</a:t>
            </a:r>
          </a:p>
          <a:p>
            <a:pPr algn="l"/>
            <a:r>
              <a:rPr lang="hu-HU" sz="2200" b="1" dirty="0"/>
              <a:t>2 Válasz</a:t>
            </a:r>
            <a:r>
              <a:rPr lang="hu-HU" sz="2200" dirty="0"/>
              <a:t>: Az adatszolgáltatási definícióban szereplő minden nemleges (üres) </a:t>
            </a:r>
            <a:r>
              <a:rPr lang="hu-HU" sz="2200" dirty="0" err="1"/>
              <a:t>template</a:t>
            </a:r>
            <a:r>
              <a:rPr lang="hu-HU" sz="2200" dirty="0"/>
              <a:t>-</a:t>
            </a:r>
          </a:p>
          <a:p>
            <a:pPr algn="l"/>
            <a:r>
              <a:rPr lang="hu-HU" sz="2200" dirty="0"/>
              <a:t>	    </a:t>
            </a:r>
            <a:r>
              <a:rPr lang="hu-HU" sz="2200" dirty="0" err="1"/>
              <a:t>et</a:t>
            </a:r>
            <a:r>
              <a:rPr lang="hu-HU" sz="2200" dirty="0"/>
              <a:t> negatív </a:t>
            </a:r>
            <a:r>
              <a:rPr lang="hu-HU" sz="2200" dirty="0" err="1"/>
              <a:t>filing</a:t>
            </a:r>
            <a:r>
              <a:rPr lang="hu-HU" sz="2200" dirty="0"/>
              <a:t> indikátorral, azaz „</a:t>
            </a:r>
            <a:r>
              <a:rPr lang="hu-HU" sz="2200" dirty="0" err="1"/>
              <a:t>false</a:t>
            </a:r>
            <a:r>
              <a:rPr lang="hu-HU" sz="2200" dirty="0"/>
              <a:t>” használattal kell jelölni az </a:t>
            </a:r>
          </a:p>
          <a:p>
            <a:pPr algn="l"/>
            <a:r>
              <a:rPr lang="hu-HU" sz="2200" dirty="0"/>
              <a:t>                instanciában, nem lehet kihagyni egy </a:t>
            </a:r>
            <a:r>
              <a:rPr lang="hu-HU" sz="2200" dirty="0" err="1"/>
              <a:t>template-et</a:t>
            </a:r>
            <a:r>
              <a:rPr lang="hu-HU" sz="2200" dirty="0"/>
              <a:t> sem. </a:t>
            </a:r>
          </a:p>
          <a:p>
            <a:pPr algn="l"/>
            <a:r>
              <a:rPr lang="hu-HU" sz="2200" dirty="0"/>
              <a:t>Például:</a:t>
            </a:r>
          </a:p>
          <a:p>
            <a:pPr algn="l"/>
            <a:r>
              <a:rPr lang="hu-HU" sz="2200" dirty="0"/>
              <a:t>&lt;</a:t>
            </a:r>
            <a:r>
              <a:rPr lang="hu-HU" sz="2200" dirty="0" err="1"/>
              <a:t>find:filingIndicator</a:t>
            </a:r>
            <a:r>
              <a:rPr lang="hu-HU" sz="2200" dirty="0"/>
              <a:t> </a:t>
            </a:r>
            <a:r>
              <a:rPr lang="hu-HU" sz="2200" dirty="0" err="1"/>
              <a:t>contextRef</a:t>
            </a:r>
            <a:r>
              <a:rPr lang="hu-HU" sz="2200" dirty="0"/>
              <a:t>="c0" </a:t>
            </a:r>
            <a:r>
              <a:rPr lang="hu-HU" sz="2200" dirty="0" err="1"/>
              <a:t>find:filed</a:t>
            </a:r>
            <a:r>
              <a:rPr lang="hu-HU" sz="2200" dirty="0"/>
              <a:t>="</a:t>
            </a:r>
            <a:r>
              <a:rPr lang="hu-HU" sz="2200" dirty="0" err="1"/>
              <a:t>false</a:t>
            </a:r>
            <a:r>
              <a:rPr lang="hu-HU" sz="2200" dirty="0"/>
              <a:t>"&gt;</a:t>
            </a:r>
            <a:r>
              <a:rPr lang="hu-HU" sz="2200" dirty="0">
                <a:highlight>
                  <a:srgbClr val="00FF00"/>
                </a:highlight>
              </a:rPr>
              <a:t>C_07.00</a:t>
            </a:r>
            <a:r>
              <a:rPr lang="hu-HU" sz="2200" dirty="0"/>
              <a:t>&lt;/</a:t>
            </a:r>
            <a:r>
              <a:rPr lang="hu-HU" sz="2200" dirty="0" err="1"/>
              <a:t>find:filingIndicator</a:t>
            </a:r>
            <a:r>
              <a:rPr lang="hu-HU" sz="2200" dirty="0"/>
              <a:t>&gt; </a:t>
            </a:r>
          </a:p>
          <a:p>
            <a:pPr algn="l"/>
            <a:r>
              <a:rPr lang="hu-HU" sz="2200" b="1" dirty="0"/>
              <a:t>Ha </a:t>
            </a:r>
            <a:r>
              <a:rPr lang="hu-HU" sz="2200" dirty="0"/>
              <a:t>egy </a:t>
            </a:r>
            <a:r>
              <a:rPr lang="hu-HU" sz="2200" dirty="0" err="1"/>
              <a:t>template</a:t>
            </a:r>
            <a:r>
              <a:rPr lang="hu-HU" sz="2200" dirty="0"/>
              <a:t>-ben nem csak nemleges táblák (a/b/c/d) vannak, akkor az a </a:t>
            </a:r>
            <a:r>
              <a:rPr lang="hu-HU" sz="2200" dirty="0" err="1"/>
              <a:t>template</a:t>
            </a:r>
            <a:endParaRPr lang="hu-HU" sz="2200" dirty="0"/>
          </a:p>
          <a:p>
            <a:pPr algn="l"/>
            <a:r>
              <a:rPr lang="hu-HU" sz="2200" dirty="0"/>
              <a:t>     jelentett, tehát pozitív </a:t>
            </a:r>
            <a:r>
              <a:rPr lang="hu-HU" sz="2200" dirty="0" err="1"/>
              <a:t>filing</a:t>
            </a:r>
            <a:r>
              <a:rPr lang="hu-HU" sz="2200" dirty="0"/>
              <a:t> </a:t>
            </a:r>
            <a:r>
              <a:rPr lang="hu-HU" sz="2200" dirty="0" err="1"/>
              <a:t>indicatort</a:t>
            </a:r>
            <a:r>
              <a:rPr lang="hu-HU" sz="2200" dirty="0"/>
              <a:t> kell az instanciába tenni a </a:t>
            </a:r>
            <a:r>
              <a:rPr lang="hu-HU" sz="2200" dirty="0" err="1"/>
              <a:t>template-ről</a:t>
            </a:r>
            <a:r>
              <a:rPr lang="hu-HU" sz="2200" dirty="0"/>
              <a:t>. </a:t>
            </a:r>
          </a:p>
          <a:p>
            <a:pPr algn="l"/>
            <a:r>
              <a:rPr lang="hu-HU" sz="2200" b="1" dirty="0"/>
              <a:t>Ha</a:t>
            </a:r>
            <a:r>
              <a:rPr lang="hu-HU" sz="2200" dirty="0"/>
              <a:t> pedig csak nemleges táblát (a/b/c/d) tartalmaz egy </a:t>
            </a:r>
            <a:r>
              <a:rPr lang="hu-HU" sz="2200" dirty="0" err="1"/>
              <a:t>template</a:t>
            </a:r>
            <a:r>
              <a:rPr lang="hu-HU" sz="2200" dirty="0"/>
              <a:t>, a negatív </a:t>
            </a:r>
            <a:r>
              <a:rPr lang="hu-HU" sz="2200" dirty="0" err="1"/>
              <a:t>filing</a:t>
            </a:r>
            <a:endParaRPr lang="hu-HU" sz="2200" dirty="0"/>
          </a:p>
          <a:p>
            <a:pPr algn="l"/>
            <a:r>
              <a:rPr lang="hu-HU" sz="2200" dirty="0"/>
              <a:t>      </a:t>
            </a:r>
            <a:r>
              <a:rPr lang="hu-HU" sz="2200" dirty="0" err="1"/>
              <a:t>indicatort</a:t>
            </a:r>
            <a:r>
              <a:rPr lang="hu-HU" sz="2200" dirty="0"/>
              <a:t> akkor is csak egyszer szabad szerepeltetni az instanciában.</a:t>
            </a:r>
          </a:p>
        </p:txBody>
      </p:sp>
      <p:sp>
        <p:nvSpPr>
          <p:cNvPr id="3" name="Cím 2">
            <a:extLst>
              <a:ext uri="{FF2B5EF4-FFF2-40B4-BE49-F238E27FC236}">
                <a16:creationId xmlns:a16="http://schemas.microsoft.com/office/drawing/2014/main" id="{563A1149-BBB2-4639-891C-ED9ECABEEC51}"/>
              </a:ext>
            </a:extLst>
          </p:cNvPr>
          <p:cNvSpPr>
            <a:spLocks noGrp="1"/>
          </p:cNvSpPr>
          <p:nvPr>
            <p:ph type="title"/>
          </p:nvPr>
        </p:nvSpPr>
        <p:spPr/>
        <p:txBody>
          <a:bodyPr/>
          <a:lstStyle/>
          <a:p>
            <a:r>
              <a:rPr lang="hu-HU" dirty="0" err="1"/>
              <a:t>GYIK</a:t>
            </a:r>
            <a:r>
              <a:rPr lang="hu-HU" dirty="0"/>
              <a:t> és „Tesztelési tapasztalatok” 1.</a:t>
            </a:r>
            <a:endParaRPr lang="en-GB" dirty="0"/>
          </a:p>
        </p:txBody>
      </p:sp>
      <p:sp>
        <p:nvSpPr>
          <p:cNvPr id="4" name="Szöveg helye 3">
            <a:extLst>
              <a:ext uri="{FF2B5EF4-FFF2-40B4-BE49-F238E27FC236}">
                <a16:creationId xmlns:a16="http://schemas.microsoft.com/office/drawing/2014/main" id="{A0510F9C-711C-4838-B336-8BE696399E60}"/>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896155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D638012E-02A0-4CAF-8B15-819084B3B381}"/>
              </a:ext>
            </a:extLst>
          </p:cNvPr>
          <p:cNvSpPr>
            <a:spLocks noGrp="1"/>
          </p:cNvSpPr>
          <p:nvPr>
            <p:ph sz="quarter" idx="10"/>
          </p:nvPr>
        </p:nvSpPr>
        <p:spPr>
          <a:xfrm>
            <a:off x="42203" y="1195754"/>
            <a:ext cx="9144000" cy="3910818"/>
          </a:xfrm>
        </p:spPr>
        <p:txBody>
          <a:bodyPr>
            <a:normAutofit lnSpcReduction="10000"/>
          </a:bodyPr>
          <a:lstStyle/>
          <a:p>
            <a:pPr algn="l"/>
            <a:r>
              <a:rPr lang="hu-HU" sz="2200" b="1" dirty="0"/>
              <a:t> Kérdés</a:t>
            </a:r>
            <a:r>
              <a:rPr lang="hu-HU" sz="2200" dirty="0"/>
              <a:t>: A jelenlegi ún. „ismétlőblokkos” Excel formátum </a:t>
            </a:r>
            <a:r>
              <a:rPr lang="hu-HU" sz="2200" dirty="0" err="1"/>
              <a:t>XBRL</a:t>
            </a:r>
            <a:r>
              <a:rPr lang="hu-HU" sz="2200" dirty="0"/>
              <a:t> taxonómián</a:t>
            </a:r>
          </a:p>
          <a:p>
            <a:pPr algn="l"/>
            <a:r>
              <a:rPr lang="hu-HU" sz="2200" dirty="0"/>
              <a:t>               alapuló jelentések táblaképes beküldésénél használható lesz-e az </a:t>
            </a:r>
            <a:r>
              <a:rPr lang="hu-HU" sz="2200" dirty="0" err="1"/>
              <a:t>XBRL</a:t>
            </a:r>
            <a:endParaRPr lang="hu-HU" sz="2200" dirty="0"/>
          </a:p>
          <a:p>
            <a:pPr algn="l"/>
            <a:r>
              <a:rPr lang="hu-HU" sz="2200" dirty="0"/>
              <a:t>               formátumra történő átállást követően?</a:t>
            </a:r>
          </a:p>
          <a:p>
            <a:pPr algn="l"/>
            <a:r>
              <a:rPr lang="hu-HU" sz="2200" b="1" dirty="0"/>
              <a:t>Válasz</a:t>
            </a:r>
            <a:r>
              <a:rPr lang="hu-HU" sz="2200" dirty="0"/>
              <a:t>: Az </a:t>
            </a:r>
            <a:r>
              <a:rPr lang="hu-HU" sz="2200" dirty="0" err="1"/>
              <a:t>XBRL</a:t>
            </a:r>
            <a:r>
              <a:rPr lang="hu-HU" sz="2200" dirty="0"/>
              <a:t> átállással egyidejűleg az </a:t>
            </a:r>
            <a:r>
              <a:rPr lang="hu-HU" sz="2200" dirty="0" err="1"/>
              <a:t>excel</a:t>
            </a:r>
            <a:r>
              <a:rPr lang="hu-HU" sz="2200" dirty="0"/>
              <a:t> sablon is változni fog, </a:t>
            </a:r>
          </a:p>
          <a:p>
            <a:pPr algn="l"/>
            <a:r>
              <a:rPr lang="hu-HU" sz="2200" dirty="0"/>
              <a:t>             ún. Z-tengelyes </a:t>
            </a:r>
            <a:r>
              <a:rPr lang="hu-HU" sz="2200" dirty="0" err="1"/>
              <a:t>excel</a:t>
            </a:r>
            <a:r>
              <a:rPr lang="hu-HU" sz="2200" dirty="0"/>
              <a:t> sablonra. Az </a:t>
            </a:r>
            <a:r>
              <a:rPr lang="hu-HU" sz="2200" dirty="0" err="1"/>
              <a:t>XBRL</a:t>
            </a:r>
            <a:r>
              <a:rPr lang="hu-HU" sz="2200" dirty="0"/>
              <a:t> átállás után a jelenlegi</a:t>
            </a:r>
          </a:p>
          <a:p>
            <a:pPr algn="l"/>
            <a:r>
              <a:rPr lang="hu-HU" sz="2200" dirty="0"/>
              <a:t>             formátumban már nem küldhető be </a:t>
            </a:r>
            <a:r>
              <a:rPr lang="hu-HU" sz="2200" dirty="0" err="1"/>
              <a:t>XBRL</a:t>
            </a:r>
            <a:r>
              <a:rPr lang="hu-HU" sz="2200" dirty="0"/>
              <a:t> taxonómián alapuló jelentés.</a:t>
            </a:r>
          </a:p>
          <a:p>
            <a:pPr algn="l"/>
            <a:endParaRPr lang="hu-HU" sz="2200" b="1" dirty="0"/>
          </a:p>
          <a:p>
            <a:pPr algn="l"/>
            <a:r>
              <a:rPr lang="hu-HU" sz="2200" b="1" dirty="0"/>
              <a:t>Kérdés</a:t>
            </a:r>
            <a:r>
              <a:rPr lang="hu-HU" sz="2200" dirty="0"/>
              <a:t>: Hogyan kell a vonatkozási időpontot, dátumot jelölni az </a:t>
            </a:r>
            <a:r>
              <a:rPr lang="hu-HU" sz="2200" dirty="0" err="1"/>
              <a:t>XBRL</a:t>
            </a:r>
            <a:r>
              <a:rPr lang="hu-HU" sz="2200" dirty="0"/>
              <a:t> file-ban?</a:t>
            </a:r>
          </a:p>
          <a:p>
            <a:pPr algn="l"/>
            <a:r>
              <a:rPr lang="hu-HU" sz="2200" b="1" dirty="0"/>
              <a:t>Válasz</a:t>
            </a:r>
            <a:r>
              <a:rPr lang="hu-HU" sz="2200" dirty="0"/>
              <a:t>: Kötőjel szükséges az év-hónap-nap közé a dátum értékeknél. </a:t>
            </a:r>
          </a:p>
          <a:p>
            <a:pPr algn="l"/>
            <a:r>
              <a:rPr lang="hu-HU" sz="2200" dirty="0"/>
              <a:t>              Például: 2020-06-30</a:t>
            </a:r>
          </a:p>
        </p:txBody>
      </p:sp>
      <p:sp>
        <p:nvSpPr>
          <p:cNvPr id="3" name="Cím 2">
            <a:extLst>
              <a:ext uri="{FF2B5EF4-FFF2-40B4-BE49-F238E27FC236}">
                <a16:creationId xmlns:a16="http://schemas.microsoft.com/office/drawing/2014/main" id="{F2864900-6D7E-4120-8670-EADEB7AED789}"/>
              </a:ext>
            </a:extLst>
          </p:cNvPr>
          <p:cNvSpPr>
            <a:spLocks noGrp="1"/>
          </p:cNvSpPr>
          <p:nvPr>
            <p:ph type="title"/>
          </p:nvPr>
        </p:nvSpPr>
        <p:spPr/>
        <p:txBody>
          <a:bodyPr/>
          <a:lstStyle/>
          <a:p>
            <a:r>
              <a:rPr lang="hu-HU" dirty="0" err="1"/>
              <a:t>GYIK</a:t>
            </a:r>
            <a:r>
              <a:rPr lang="hu-HU" dirty="0"/>
              <a:t> és „Tesztelési tapasztalatok” 2.</a:t>
            </a:r>
            <a:endParaRPr lang="en-GB" dirty="0"/>
          </a:p>
        </p:txBody>
      </p:sp>
      <p:sp>
        <p:nvSpPr>
          <p:cNvPr id="4" name="Szöveg helye 3">
            <a:extLst>
              <a:ext uri="{FF2B5EF4-FFF2-40B4-BE49-F238E27FC236}">
                <a16:creationId xmlns:a16="http://schemas.microsoft.com/office/drawing/2014/main" id="{4681B77D-A8B8-4BF0-9F2D-DABE2F45032C}"/>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827064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24BF8F7F-0F30-4F17-93A2-B9439D1680B7}"/>
              </a:ext>
            </a:extLst>
          </p:cNvPr>
          <p:cNvSpPr>
            <a:spLocks noGrp="1"/>
          </p:cNvSpPr>
          <p:nvPr>
            <p:ph sz="quarter" idx="10"/>
          </p:nvPr>
        </p:nvSpPr>
        <p:spPr>
          <a:xfrm>
            <a:off x="0" y="922448"/>
            <a:ext cx="9144000" cy="5422136"/>
          </a:xfrm>
        </p:spPr>
        <p:txBody>
          <a:bodyPr>
            <a:normAutofit/>
          </a:bodyPr>
          <a:lstStyle/>
          <a:p>
            <a:pPr algn="l"/>
            <a:r>
              <a:rPr lang="hu-HU" b="1" dirty="0"/>
              <a:t>Kérdés</a:t>
            </a:r>
            <a:r>
              <a:rPr lang="hu-HU" dirty="0"/>
              <a:t>: Mit jelent az Érvényes, de </a:t>
            </a:r>
            <a:r>
              <a:rPr lang="hu-HU" dirty="0" err="1"/>
              <a:t>XBRL</a:t>
            </a:r>
            <a:r>
              <a:rPr lang="hu-HU" dirty="0"/>
              <a:t> szempontjából Hibás jelentés?</a:t>
            </a:r>
          </a:p>
          <a:p>
            <a:pPr algn="l"/>
            <a:r>
              <a:rPr lang="hu-HU" b="1" dirty="0"/>
              <a:t>Válasz</a:t>
            </a:r>
            <a:r>
              <a:rPr lang="hu-HU" dirty="0"/>
              <a:t>: Az </a:t>
            </a:r>
            <a:r>
              <a:rPr lang="hu-HU" dirty="0" err="1"/>
              <a:t>XBRL</a:t>
            </a:r>
            <a:r>
              <a:rPr lang="hu-HU" dirty="0"/>
              <a:t> átállást követően az MNB az automatikus ellenőrzés során megkülönbözteti a </a:t>
            </a:r>
            <a:r>
              <a:rPr lang="hu-HU" b="1" dirty="0"/>
              <a:t>visszautasító és nem-visszautasító </a:t>
            </a:r>
            <a:r>
              <a:rPr lang="hu-HU" dirty="0"/>
              <a:t>(figyelmeztető) hibákat. </a:t>
            </a:r>
          </a:p>
          <a:p>
            <a:pPr algn="l"/>
            <a:r>
              <a:rPr lang="hu-HU" dirty="0"/>
              <a:t>Az </a:t>
            </a:r>
            <a:r>
              <a:rPr lang="hu-HU" dirty="0" err="1"/>
              <a:t>XBRL</a:t>
            </a:r>
            <a:r>
              <a:rPr lang="hu-HU" dirty="0"/>
              <a:t> szempontjából hibás jelentés lehet </a:t>
            </a:r>
            <a:r>
              <a:rPr lang="hu-HU" b="1" dirty="0"/>
              <a:t>Érvényes</a:t>
            </a:r>
            <a:r>
              <a:rPr lang="hu-HU" dirty="0"/>
              <a:t> vagy </a:t>
            </a:r>
            <a:r>
              <a:rPr lang="hu-HU" b="1" dirty="0"/>
              <a:t>Visszautasított</a:t>
            </a:r>
            <a:r>
              <a:rPr lang="hu-HU" dirty="0"/>
              <a:t> is, attól függően, hogy milyen súlyosságú szabályt sért (visszautasító szabályt sért vagy nem sért visszautasító szabályt). </a:t>
            </a:r>
          </a:p>
          <a:p>
            <a:pPr algn="l"/>
            <a:r>
              <a:rPr lang="hu-HU" dirty="0"/>
              <a:t>Az </a:t>
            </a:r>
            <a:r>
              <a:rPr lang="hu-HU" b="1" dirty="0"/>
              <a:t>Érvényes</a:t>
            </a:r>
            <a:r>
              <a:rPr lang="hu-HU" dirty="0"/>
              <a:t> státusz azt jelenti, hogy nincs visszautasító hiba a jelentésben, a jelentés sikeresen befogadásra került, azaz sikeresen teljesített a bank. </a:t>
            </a:r>
          </a:p>
          <a:p>
            <a:pPr algn="l"/>
            <a:r>
              <a:rPr lang="hu-HU" dirty="0"/>
              <a:t>Azonban jelezzük az adatszolgáltató felé, hogy mely </a:t>
            </a:r>
            <a:r>
              <a:rPr lang="hu-HU" b="1" dirty="0"/>
              <a:t>figyelmeztető szabályok </a:t>
            </a:r>
            <a:r>
              <a:rPr lang="hu-HU" dirty="0"/>
              <a:t>nem teljesülnek a jelentésben. Ez lehet </a:t>
            </a:r>
            <a:r>
              <a:rPr lang="hu-HU" b="1" dirty="0"/>
              <a:t>tartalmi szabály hiba, </a:t>
            </a:r>
            <a:r>
              <a:rPr lang="hu-HU" dirty="0"/>
              <a:t>vagy </a:t>
            </a:r>
            <a:r>
              <a:rPr lang="hu-HU" b="1" dirty="0" err="1"/>
              <a:t>XBRL</a:t>
            </a:r>
            <a:r>
              <a:rPr lang="hu-HU" b="1" dirty="0"/>
              <a:t> kitöltési hiba </a:t>
            </a:r>
            <a:r>
              <a:rPr lang="hu-HU" dirty="0"/>
              <a:t>(</a:t>
            </a:r>
            <a:r>
              <a:rPr lang="hu-HU" dirty="0" err="1"/>
              <a:t>filing</a:t>
            </a:r>
            <a:r>
              <a:rPr lang="hu-HU" dirty="0"/>
              <a:t> </a:t>
            </a:r>
            <a:r>
              <a:rPr lang="hu-HU" dirty="0" err="1"/>
              <a:t>rule</a:t>
            </a:r>
            <a:r>
              <a:rPr lang="hu-HU" dirty="0"/>
              <a:t>) is. (</a:t>
            </a:r>
            <a:r>
              <a:rPr lang="hu-HU" sz="2000" dirty="0"/>
              <a:t>Ez utóbbira példa, hogyha az </a:t>
            </a:r>
            <a:r>
              <a:rPr lang="hu-HU" sz="2000" dirty="0" err="1"/>
              <a:t>XBRL</a:t>
            </a:r>
            <a:r>
              <a:rPr lang="hu-HU" sz="2000" dirty="0"/>
              <a:t> file-ban az előállító szoftver neve nem megfelelően szerepel, esetleg vannak plusz információk az </a:t>
            </a:r>
            <a:r>
              <a:rPr lang="hu-HU" sz="2000" dirty="0" err="1"/>
              <a:t>XBRL</a:t>
            </a:r>
            <a:r>
              <a:rPr lang="hu-HU" sz="2000" dirty="0"/>
              <a:t> file-ban az adatokon kívül, vagy olyan dimenziók is nevesítve vannak az </a:t>
            </a:r>
            <a:r>
              <a:rPr lang="hu-HU" sz="2000" dirty="0" err="1"/>
              <a:t>XBRL</a:t>
            </a:r>
            <a:r>
              <a:rPr lang="hu-HU" sz="2000" dirty="0"/>
              <a:t> file-ban, amire nincs adat az </a:t>
            </a:r>
            <a:r>
              <a:rPr lang="hu-HU" sz="2000" dirty="0" err="1"/>
              <a:t>XBRL</a:t>
            </a:r>
            <a:r>
              <a:rPr lang="hu-HU" sz="2000" dirty="0"/>
              <a:t> file-ban, ezért feleslegesen szerepelnek benne.) </a:t>
            </a:r>
            <a:r>
              <a:rPr lang="hu-HU" dirty="0"/>
              <a:t>Ilyen esetben is az „</a:t>
            </a:r>
            <a:r>
              <a:rPr lang="hu-HU" b="1" dirty="0" err="1"/>
              <a:t>XBRL</a:t>
            </a:r>
            <a:r>
              <a:rPr lang="hu-HU" b="1" dirty="0"/>
              <a:t> ellenőrzés szempontjából HIBÁS</a:t>
            </a:r>
            <a:r>
              <a:rPr lang="hu-HU" dirty="0"/>
              <a:t>” jelzés látszik, csakúgy, mint amikor visszautasító tartalmi hiba van az adatokban. A </a:t>
            </a:r>
            <a:r>
              <a:rPr lang="hu-HU" b="1" dirty="0"/>
              <a:t>Hibanaplóból</a:t>
            </a:r>
            <a:r>
              <a:rPr lang="hu-HU" dirty="0"/>
              <a:t> látszik konkrétan, hogy milyen hiba (visszautasító vagy nem visszautasító) van a jelentésben. </a:t>
            </a:r>
          </a:p>
        </p:txBody>
      </p:sp>
      <p:sp>
        <p:nvSpPr>
          <p:cNvPr id="3" name="Cím 2">
            <a:extLst>
              <a:ext uri="{FF2B5EF4-FFF2-40B4-BE49-F238E27FC236}">
                <a16:creationId xmlns:a16="http://schemas.microsoft.com/office/drawing/2014/main" id="{C29FDE72-660F-41A2-B545-2918A860828C}"/>
              </a:ext>
            </a:extLst>
          </p:cNvPr>
          <p:cNvSpPr>
            <a:spLocks noGrp="1"/>
          </p:cNvSpPr>
          <p:nvPr>
            <p:ph type="title"/>
          </p:nvPr>
        </p:nvSpPr>
        <p:spPr/>
        <p:txBody>
          <a:bodyPr/>
          <a:lstStyle/>
          <a:p>
            <a:r>
              <a:rPr lang="hu-HU" dirty="0" err="1"/>
              <a:t>GYIK</a:t>
            </a:r>
            <a:r>
              <a:rPr lang="hu-HU" dirty="0"/>
              <a:t> és „Tesztelési tapasztalatok” 3.</a:t>
            </a:r>
            <a:endParaRPr lang="en-GB" dirty="0"/>
          </a:p>
        </p:txBody>
      </p:sp>
      <p:sp>
        <p:nvSpPr>
          <p:cNvPr id="4" name="Szöveg helye 3">
            <a:extLst>
              <a:ext uri="{FF2B5EF4-FFF2-40B4-BE49-F238E27FC236}">
                <a16:creationId xmlns:a16="http://schemas.microsoft.com/office/drawing/2014/main" id="{B211A4EF-82E8-4169-B13B-90559A590B84}"/>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4091887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81E9B79F-B958-4322-9DCC-2760337368F6}"/>
              </a:ext>
            </a:extLst>
          </p:cNvPr>
          <p:cNvSpPr>
            <a:spLocks noGrp="1"/>
          </p:cNvSpPr>
          <p:nvPr>
            <p:ph sz="quarter" idx="10"/>
          </p:nvPr>
        </p:nvSpPr>
        <p:spPr>
          <a:xfrm>
            <a:off x="169817" y="922448"/>
            <a:ext cx="8804366" cy="5765735"/>
          </a:xfrm>
        </p:spPr>
        <p:txBody>
          <a:bodyPr>
            <a:normAutofit lnSpcReduction="10000"/>
          </a:bodyPr>
          <a:lstStyle/>
          <a:p>
            <a:pPr algn="l"/>
            <a:endParaRPr lang="hu-HU" altLang="hu-HU" b="1" dirty="0"/>
          </a:p>
          <a:p>
            <a:pPr algn="l"/>
            <a:endParaRPr lang="hu-HU" altLang="hu-HU" b="1" dirty="0"/>
          </a:p>
          <a:p>
            <a:pPr algn="l"/>
            <a:endParaRPr lang="hu-HU" altLang="hu-HU" b="1" dirty="0"/>
          </a:p>
          <a:p>
            <a:pPr algn="l"/>
            <a:r>
              <a:rPr lang="hu-HU" altLang="hu-HU" b="1" dirty="0" err="1"/>
              <a:t>ERA</a:t>
            </a:r>
            <a:r>
              <a:rPr lang="hu-HU" altLang="hu-HU" b="1" dirty="0"/>
              <a:t> </a:t>
            </a:r>
            <a:r>
              <a:rPr lang="hu-HU" altLang="hu-HU" b="1" u="sng" dirty="0"/>
              <a:t>STEFI OKTATÓ </a:t>
            </a:r>
          </a:p>
          <a:p>
            <a:pPr marL="342900" indent="-342900" algn="l">
              <a:buFont typeface="Arial" panose="020B0604020202020204" pitchFamily="34" charset="0"/>
              <a:buChar char="•"/>
            </a:pPr>
            <a:r>
              <a:rPr lang="hu-HU" altLang="hu-HU" sz="2200" dirty="0"/>
              <a:t>Jelenleg is zajlik: </a:t>
            </a:r>
            <a:r>
              <a:rPr lang="hu-HU" altLang="hu-HU" sz="2200" u="sng" dirty="0"/>
              <a:t>nyitva</a:t>
            </a:r>
            <a:r>
              <a:rPr lang="hu-HU" altLang="hu-HU" sz="2200" dirty="0"/>
              <a:t> áll a Stefi Oktató</a:t>
            </a:r>
          </a:p>
          <a:p>
            <a:pPr algn="l"/>
            <a:r>
              <a:rPr lang="hu-HU" altLang="hu-HU" sz="2200" dirty="0"/>
              <a:t>      Bármelyik nap küldhető teszt XBRL instancia.</a:t>
            </a:r>
          </a:p>
          <a:p>
            <a:pPr algn="l"/>
            <a:r>
              <a:rPr lang="hu-HU" altLang="hu-HU" sz="2200" dirty="0"/>
              <a:t>      Eddig 16 hitelintézettől érkezett XBRL teszt file.</a:t>
            </a:r>
          </a:p>
          <a:p>
            <a:pPr algn="l"/>
            <a:r>
              <a:rPr lang="hu-HU" altLang="hu-HU" sz="2200" dirty="0"/>
              <a:t> </a:t>
            </a:r>
          </a:p>
          <a:p>
            <a:pPr marL="342900" indent="-342900" algn="l">
              <a:buFont typeface="Arial" panose="020B0604020202020204" pitchFamily="34" charset="0"/>
              <a:buChar char="•"/>
            </a:pPr>
            <a:r>
              <a:rPr lang="hu-HU" altLang="hu-HU" sz="2200" dirty="0"/>
              <a:t>Szeptemberben kiemelt prioritással (erőforrás allokáció a támogatásra)</a:t>
            </a:r>
          </a:p>
          <a:p>
            <a:pPr algn="l"/>
            <a:r>
              <a:rPr lang="hu-HU" altLang="hu-HU" sz="2200" dirty="0"/>
              <a:t>     Emelkedik a kérdések száma</a:t>
            </a:r>
          </a:p>
          <a:p>
            <a:pPr algn="l"/>
            <a:endParaRPr lang="hu-HU" altLang="hu-HU" sz="2200" dirty="0"/>
          </a:p>
          <a:p>
            <a:pPr marL="342900" indent="-342900" algn="l">
              <a:buFont typeface="Arial" panose="020B0604020202020204" pitchFamily="34" charset="0"/>
              <a:buChar char="•"/>
            </a:pPr>
            <a:r>
              <a:rPr lang="hu-HU" altLang="hu-HU" sz="2200" dirty="0"/>
              <a:t>2020. okt. 12-i átállás után is elérhető lesz a tesztrendszer!</a:t>
            </a:r>
          </a:p>
          <a:p>
            <a:pPr algn="l"/>
            <a:endParaRPr lang="hu-HU" altLang="hu-HU" sz="2200" dirty="0"/>
          </a:p>
          <a:p>
            <a:pPr algn="l"/>
            <a:r>
              <a:rPr lang="hu-HU" altLang="hu-HU" sz="2200" dirty="0"/>
              <a:t>Megjegyzés: tesztkörnyezetben előfordulhatnak rövidebb üzemszünetek </a:t>
            </a:r>
          </a:p>
          <a:p>
            <a:pPr algn="l"/>
            <a:r>
              <a:rPr lang="hu-HU" altLang="hu-HU" sz="2200" dirty="0"/>
              <a:t>           frissítések miatt, a korábban beküldött tesztállományok törlődhetnek.</a:t>
            </a:r>
            <a:endParaRPr lang="hu-HU" dirty="0"/>
          </a:p>
          <a:p>
            <a:pPr algn="l"/>
            <a:endParaRPr lang="hu-HU" dirty="0"/>
          </a:p>
          <a:p>
            <a:pPr algn="l"/>
            <a:endParaRPr lang="hu-HU" dirty="0"/>
          </a:p>
          <a:p>
            <a:pPr algn="l"/>
            <a:endParaRPr lang="hu-HU" dirty="0"/>
          </a:p>
        </p:txBody>
      </p:sp>
      <p:sp>
        <p:nvSpPr>
          <p:cNvPr id="3" name="Cím 2">
            <a:extLst>
              <a:ext uri="{FF2B5EF4-FFF2-40B4-BE49-F238E27FC236}">
                <a16:creationId xmlns:a16="http://schemas.microsoft.com/office/drawing/2014/main" id="{DCBDB227-D25D-4E5D-925F-7C40A51CE0E1}"/>
              </a:ext>
            </a:extLst>
          </p:cNvPr>
          <p:cNvSpPr>
            <a:spLocks noGrp="1"/>
          </p:cNvSpPr>
          <p:nvPr>
            <p:ph type="title"/>
          </p:nvPr>
        </p:nvSpPr>
        <p:spPr/>
        <p:txBody>
          <a:bodyPr/>
          <a:lstStyle/>
          <a:p>
            <a:r>
              <a:rPr lang="hu-HU" dirty="0"/>
              <a:t>TESZTELÉS</a:t>
            </a:r>
          </a:p>
        </p:txBody>
      </p:sp>
    </p:spTree>
    <p:extLst>
      <p:ext uri="{BB962C8B-B14F-4D97-AF65-F5344CB8AC3E}">
        <p14:creationId xmlns:p14="http://schemas.microsoft.com/office/powerpoint/2010/main" val="714243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a:xfrm>
            <a:off x="542258" y="2940120"/>
            <a:ext cx="8059483" cy="977759"/>
          </a:xfrm>
        </p:spPr>
        <p:txBody>
          <a:bodyPr>
            <a:normAutofit/>
          </a:bodyPr>
          <a:lstStyle/>
          <a:p>
            <a:r>
              <a:rPr lang="hu-HU" sz="4000" dirty="0"/>
              <a:t>KÉRDÉSEK</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r>
              <a:rPr lang="hu-HU" dirty="0"/>
              <a:t>észrevételek</a:t>
            </a:r>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2475366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2041236" y="454440"/>
            <a:ext cx="6751781" cy="2857449"/>
          </a:xfrm>
        </p:spPr>
        <p:txBody>
          <a:bodyPr/>
          <a:lstStyle/>
          <a:p>
            <a:pPr algn="ctr"/>
            <a:r>
              <a:rPr lang="hu-HU" b="1" dirty="0"/>
              <a:t>V. tőkepiaci MNB rendelet </a:t>
            </a:r>
            <a:r>
              <a:rPr lang="hu-HU" altLang="hu-HU" sz="3600" dirty="0">
                <a:solidFill>
                  <a:srgbClr val="002060"/>
                </a:solidFill>
              </a:rPr>
              <a:t>–</a:t>
            </a:r>
            <a:r>
              <a:rPr lang="hu-HU" b="1" dirty="0"/>
              <a:t>  </a:t>
            </a:r>
            <a:br>
              <a:rPr lang="hu-HU" b="1" dirty="0"/>
            </a:br>
            <a:r>
              <a:rPr lang="hu-HU" sz="3200" b="1" dirty="0"/>
              <a:t>A felügyeleti feladatokhoz kapcsolódó adatszolgáltatások 2021. évre tervezett változásai</a:t>
            </a:r>
            <a:endParaRPr lang="hu-HU" sz="3200" dirty="0"/>
          </a:p>
        </p:txBody>
      </p:sp>
      <p:sp>
        <p:nvSpPr>
          <p:cNvPr id="3" name="Cím 1">
            <a:extLst>
              <a:ext uri="{FF2B5EF4-FFF2-40B4-BE49-F238E27FC236}">
                <a16:creationId xmlns:a16="http://schemas.microsoft.com/office/drawing/2014/main" id="{3B52D925-EEA5-48A3-895B-E945147D07D4}"/>
              </a:ext>
            </a:extLst>
          </p:cNvPr>
          <p:cNvSpPr txBox="1">
            <a:spLocks/>
          </p:cNvSpPr>
          <p:nvPr/>
        </p:nvSpPr>
        <p:spPr>
          <a:xfrm>
            <a:off x="2662516" y="4180556"/>
            <a:ext cx="6364943" cy="972574"/>
          </a:xfrm>
          <a:prstGeom prst="rect">
            <a:avLst/>
          </a:prstGeom>
          <a:noFill/>
        </p:spPr>
        <p:txBody>
          <a:bodyPr vert="horz" wrap="square" lIns="91440" tIns="45720" rIns="91440" bIns="45720" rtlCol="0" anchor="ctr">
            <a:spAutoFit/>
          </a:bodyPr>
          <a:lstStyle>
            <a:lvl1pPr algn="l" defTabSz="685749" rtl="0" eaLnBrk="1" latinLnBrk="0" hangingPunct="1">
              <a:lnSpc>
                <a:spcPct val="110000"/>
              </a:lnSpc>
              <a:spcBef>
                <a:spcPct val="0"/>
              </a:spcBef>
              <a:buNone/>
              <a:defRPr lang="hu-HU" sz="3300" kern="1200" cap="all" spc="225" baseline="0">
                <a:solidFill>
                  <a:schemeClr val="tx2"/>
                </a:solidFill>
                <a:latin typeface="+mn-lt"/>
                <a:ea typeface="+mn-ea"/>
                <a:cs typeface="+mn-cs"/>
              </a:defRPr>
            </a:lvl1pPr>
          </a:lstStyle>
          <a:p>
            <a:r>
              <a:rPr lang="hu-HU" altLang="hu-HU" sz="2800" b="1" dirty="0">
                <a:latin typeface="Calibri" panose="020F0502020204030204" pitchFamily="34" charset="0"/>
              </a:rPr>
              <a:t>DR. NÉMETH PÁL</a:t>
            </a:r>
          </a:p>
          <a:p>
            <a:r>
              <a:rPr lang="hu-HU" altLang="hu-HU" sz="2400" b="1" dirty="0">
                <a:latin typeface="Calibri" panose="020F0502020204030204" pitchFamily="34" charset="0"/>
              </a:rPr>
              <a:t>Statisztikai igazgatóság</a:t>
            </a:r>
          </a:p>
        </p:txBody>
      </p:sp>
    </p:spTree>
    <p:extLst>
      <p:ext uri="{BB962C8B-B14F-4D97-AF65-F5344CB8AC3E}">
        <p14:creationId xmlns:p14="http://schemas.microsoft.com/office/powerpoint/2010/main" val="2919973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a:xfrm>
            <a:off x="478174" y="1418664"/>
            <a:ext cx="8059483" cy="4020671"/>
          </a:xfrm>
        </p:spPr>
        <p:txBody>
          <a:bodyPr>
            <a:normAutofit/>
          </a:bodyPr>
          <a:lstStyle/>
          <a:p>
            <a:pPr marL="457200" indent="-457200" algn="l">
              <a:buAutoNum type="alphaUcParenR"/>
            </a:pPr>
            <a:endParaRPr lang="hu-HU" altLang="hu-HU" sz="2400" b="1" dirty="0">
              <a:solidFill>
                <a:srgbClr val="002060"/>
              </a:solidFill>
            </a:endParaRPr>
          </a:p>
          <a:p>
            <a:pPr marL="457200" indent="-457200" algn="l">
              <a:buAutoNum type="alphaUcParenR"/>
            </a:pPr>
            <a:r>
              <a:rPr lang="hu-HU" altLang="hu-HU" sz="2400" b="1" dirty="0">
                <a:solidFill>
                  <a:srgbClr val="002060"/>
                </a:solidFill>
              </a:rPr>
              <a:t>Új tábla</a:t>
            </a:r>
            <a:endParaRPr lang="hu-HU" altLang="hu-HU" sz="2400" dirty="0">
              <a:solidFill>
                <a:srgbClr val="002060"/>
              </a:solidFill>
            </a:endParaRPr>
          </a:p>
          <a:p>
            <a:pPr marL="628625" lvl="1" indent="-285750">
              <a:buFont typeface="Arial" panose="020B0604020202020204" pitchFamily="34" charset="0"/>
              <a:buChar char="•"/>
            </a:pPr>
            <a:r>
              <a:rPr lang="hu-HU" altLang="hu-HU" sz="2000" dirty="0">
                <a:solidFill>
                  <a:srgbClr val="002060"/>
                </a:solidFill>
              </a:rPr>
              <a:t>nincs</a:t>
            </a:r>
            <a:endParaRPr lang="hu-HU" altLang="hu-HU" sz="2400" b="1" dirty="0">
              <a:solidFill>
                <a:srgbClr val="002060"/>
              </a:solidFill>
            </a:endParaRPr>
          </a:p>
          <a:p>
            <a:pPr algn="l"/>
            <a:endParaRPr lang="hu-HU" altLang="hu-HU" sz="2400" b="1" dirty="0">
              <a:solidFill>
                <a:srgbClr val="002060"/>
              </a:solidFill>
            </a:endParaRPr>
          </a:p>
          <a:p>
            <a:pPr algn="l"/>
            <a:r>
              <a:rPr lang="hu-HU" altLang="hu-HU" sz="2400" b="1" dirty="0">
                <a:solidFill>
                  <a:srgbClr val="002060"/>
                </a:solidFill>
              </a:rPr>
              <a:t>B) Megszűnő tábla </a:t>
            </a:r>
          </a:p>
          <a:p>
            <a:pPr marL="628625" lvl="1" indent="-285750">
              <a:buFont typeface="Arial" panose="020B0604020202020204" pitchFamily="34" charset="0"/>
              <a:buChar char="•"/>
            </a:pPr>
            <a:r>
              <a:rPr lang="hu-HU" sz="2100" dirty="0">
                <a:solidFill>
                  <a:srgbClr val="002060"/>
                </a:solidFill>
              </a:rPr>
              <a:t>35C Havi kereskedési adatok partnerek, illetve megbízók szerint, a továbbított forgalom nélkül </a:t>
            </a:r>
          </a:p>
          <a:p>
            <a:pPr algn="l"/>
            <a:endParaRPr lang="hu-HU" altLang="hu-HU" sz="2400" b="1" dirty="0">
              <a:solidFill>
                <a:srgbClr val="002060"/>
              </a:solidFill>
            </a:endParaRPr>
          </a:p>
          <a:p>
            <a:pPr algn="l"/>
            <a:r>
              <a:rPr lang="hu-HU" altLang="hu-HU" sz="2400" b="1" dirty="0">
                <a:solidFill>
                  <a:srgbClr val="002060"/>
                </a:solidFill>
              </a:rPr>
              <a:t>C) Táblákat érintő változások</a:t>
            </a:r>
            <a:endParaRPr lang="hu-HU" altLang="hu-HU" sz="2000" dirty="0">
              <a:solidFill>
                <a:srgbClr val="002060"/>
              </a:solidFill>
            </a:endParaRPr>
          </a:p>
          <a:p>
            <a:pPr marL="628625" lvl="1" indent="-285750">
              <a:buFont typeface="Arial" panose="020B0604020202020204" pitchFamily="34" charset="0"/>
              <a:buChar char="•"/>
            </a:pPr>
            <a:r>
              <a:rPr lang="hu-HU" altLang="hu-HU" sz="2000" dirty="0">
                <a:solidFill>
                  <a:srgbClr val="002060"/>
                </a:solidFill>
              </a:rPr>
              <a:t>4 tábla érintett (33LEZ, 33NYIPO, 30TR, 31D1)</a:t>
            </a:r>
          </a:p>
          <a:p>
            <a:endParaRPr lang="hu-HU" dirty="0"/>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p:txBody>
          <a:bodyPr/>
          <a:lstStyle/>
          <a:p>
            <a:r>
              <a:rPr lang="hu-HU" dirty="0"/>
              <a:t>A változások összefoglalása</a:t>
            </a:r>
          </a:p>
        </p:txBody>
      </p:sp>
      <p:sp>
        <p:nvSpPr>
          <p:cNvPr id="4" name="Szöveg helye 3">
            <a:extLst>
              <a:ext uri="{FF2B5EF4-FFF2-40B4-BE49-F238E27FC236}">
                <a16:creationId xmlns:a16="http://schemas.microsoft.com/office/drawing/2014/main" id="{50BC061A-0C4E-427D-9B75-1E724D1DE797}"/>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254116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p:txBody>
          <a:bodyPr>
            <a:normAutofit fontScale="92500" lnSpcReduction="20000"/>
          </a:bodyPr>
          <a:lstStyle/>
          <a:p>
            <a:pPr algn="l"/>
            <a:r>
              <a:rPr lang="hu-HU" altLang="hu-HU" sz="2000" b="1" dirty="0">
                <a:solidFill>
                  <a:srgbClr val="002060"/>
                </a:solidFill>
              </a:rPr>
              <a:t>33LEZ Származékos piac –  A nap során lezárt pozíciók adatai</a:t>
            </a:r>
          </a:p>
          <a:p>
            <a:pPr algn="l"/>
            <a:r>
              <a:rPr lang="hu-HU" altLang="hu-HU" sz="2000" b="1" dirty="0">
                <a:solidFill>
                  <a:srgbClr val="002060"/>
                </a:solidFill>
              </a:rPr>
              <a:t>33NYIPO Származékos piac –  Nyitott pozíciók adatai a nap végén</a:t>
            </a:r>
          </a:p>
          <a:p>
            <a:pPr algn="l"/>
            <a:r>
              <a:rPr lang="hu-HU" altLang="hu-HU" sz="1700" dirty="0">
                <a:solidFill>
                  <a:srgbClr val="002060"/>
                </a:solidFill>
              </a:rPr>
              <a:t>(Mindkét táblát a </a:t>
            </a:r>
            <a:r>
              <a:rPr lang="hu-HU" altLang="hu-HU" sz="1700" u="sng" dirty="0">
                <a:solidFill>
                  <a:srgbClr val="002060"/>
                </a:solidFill>
              </a:rPr>
              <a:t>letétkezelési engedéllyel </a:t>
            </a:r>
            <a:r>
              <a:rPr lang="hu-HU" altLang="hu-HU" sz="1700" dirty="0">
                <a:solidFill>
                  <a:srgbClr val="002060"/>
                </a:solidFill>
              </a:rPr>
              <a:t>rendelkező befektetési szolgáltatók jelentik.)</a:t>
            </a:r>
          </a:p>
          <a:p>
            <a:pPr algn="just">
              <a:lnSpc>
                <a:spcPct val="115000"/>
              </a:lnSpc>
              <a:spcAft>
                <a:spcPts val="750"/>
              </a:spcAft>
            </a:pPr>
            <a:r>
              <a:rPr lang="hu-H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 két tábla </a:t>
            </a:r>
            <a:r>
              <a:rPr lang="hu-HU" sz="1800"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tartalmának kiterjesztése:</a:t>
            </a:r>
            <a:r>
              <a:rPr lang="hu-H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marL="685775" lvl="1" indent="-342900" algn="just">
              <a:lnSpc>
                <a:spcPct val="115000"/>
              </a:lnSpc>
              <a:buFont typeface="Symbol" panose="05050102010706020507" pitchFamily="18" charset="2"/>
              <a:buChar char=""/>
            </a:pPr>
            <a:r>
              <a:rPr lang="hu-HU"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minden tőkeáttételes ügylettípusra</a:t>
            </a: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hagyományos </a:t>
            </a:r>
            <a:r>
              <a:rPr lang="hu-HU"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derivatívák</a:t>
            </a: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mellett) </a:t>
            </a:r>
          </a:p>
          <a:p>
            <a:pPr marL="685775" lvl="1" indent="-342900" algn="just">
              <a:lnSpc>
                <a:spcPct val="115000"/>
              </a:lnSpc>
              <a:buFont typeface="Symbol" panose="05050102010706020507" pitchFamily="18" charset="2"/>
              <a:buChar char=""/>
            </a:pP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 </a:t>
            </a:r>
            <a:r>
              <a:rPr lang="hu-HU"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tőzsdei ügyletekre is</a:t>
            </a: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(eddig csak az </a:t>
            </a:r>
            <a:r>
              <a:rPr lang="hu-HU"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OTC</a:t>
            </a: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-ügyleteket kellett jelenteni)</a:t>
            </a:r>
          </a:p>
          <a:p>
            <a:pPr marL="685775" lvl="1" indent="-342900" algn="just">
              <a:lnSpc>
                <a:spcPct val="115000"/>
              </a:lnSpc>
              <a:spcAft>
                <a:spcPts val="750"/>
              </a:spcAft>
              <a:buFont typeface="Symbol" panose="05050102010706020507" pitchFamily="18" charset="2"/>
              <a:buChar char=""/>
            </a:pP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33LEZ-ben</a:t>
            </a:r>
            <a:r>
              <a:rPr lang="hu-HU"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lejáró pozíciókat is </a:t>
            </a:r>
            <a:r>
              <a:rPr lang="hu-HU"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jelenteni kell </a:t>
            </a:r>
          </a:p>
          <a:p>
            <a:pPr algn="l"/>
            <a:r>
              <a:rPr lang="hu-HU" sz="1800"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 új oszlop</a:t>
            </a:r>
            <a:r>
              <a:rPr lang="hu-H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van mind a két táblában: </a:t>
            </a:r>
            <a:r>
              <a:rPr lang="hu-HU" sz="1800"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Tőkeáttételes termék típusa</a:t>
            </a:r>
            <a:r>
              <a:rPr lang="hu-HU" sz="1800"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hu-HU" altLang="hu-HU" sz="1800" dirty="0">
                <a:solidFill>
                  <a:srgbClr val="002060"/>
                </a:solidFill>
                <a:latin typeface="Calibri" panose="020F0502020204030204" pitchFamily="34" charset="0"/>
                <a:cs typeface="Calibri" panose="020F0502020204030204" pitchFamily="34" charset="0"/>
              </a:rPr>
              <a:t> </a:t>
            </a:r>
          </a:p>
          <a:p>
            <a:pPr algn="l"/>
            <a:r>
              <a:rPr lang="hu-H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ahol a</a:t>
            </a:r>
            <a:r>
              <a:rPr lang="hu-HU" sz="1800"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lehetséges értékek:</a:t>
            </a:r>
            <a:r>
              <a:rPr lang="hu-H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a:solidFill>
                  <a:srgbClr val="002060"/>
                </a:solidFill>
                <a:latin typeface="Calibri" panose="020F0502020204030204" pitchFamily="34" charset="0"/>
                <a:cs typeface="Calibri" panose="020F0502020204030204" pitchFamily="34" charset="0"/>
              </a:rPr>
              <a:t>hazai tőzsdei határidős, külföldi tőzsdei határidős, 	</a:t>
            </a:r>
            <a:r>
              <a:rPr lang="hu-HU" sz="1800" dirty="0" err="1">
                <a:solidFill>
                  <a:srgbClr val="002060"/>
                </a:solidFill>
                <a:latin typeface="Calibri" panose="020F0502020204030204" pitchFamily="34" charset="0"/>
                <a:cs typeface="Calibri" panose="020F0502020204030204" pitchFamily="34" charset="0"/>
              </a:rPr>
              <a:t>OTC</a:t>
            </a:r>
            <a:r>
              <a:rPr lang="hu-HU" sz="1800" dirty="0">
                <a:solidFill>
                  <a:srgbClr val="002060"/>
                </a:solidFill>
                <a:latin typeface="Calibri" panose="020F0502020204030204" pitchFamily="34" charset="0"/>
                <a:cs typeface="Calibri" panose="020F0502020204030204" pitchFamily="34" charset="0"/>
              </a:rPr>
              <a:t> </a:t>
            </a:r>
            <a:r>
              <a:rPr lang="hu-HU" sz="1800" dirty="0" err="1">
                <a:solidFill>
                  <a:srgbClr val="002060"/>
                </a:solidFill>
                <a:latin typeface="Calibri" panose="020F0502020204030204" pitchFamily="34" charset="0"/>
                <a:cs typeface="Calibri" panose="020F0502020204030204" pitchFamily="34" charset="0"/>
              </a:rPr>
              <a:t>derivatíva</a:t>
            </a:r>
            <a:r>
              <a:rPr lang="hu-HU" sz="1800" dirty="0">
                <a:solidFill>
                  <a:srgbClr val="002060"/>
                </a:solidFill>
                <a:latin typeface="Calibri" panose="020F0502020204030204" pitchFamily="34" charset="0"/>
                <a:cs typeface="Calibri" panose="020F0502020204030204" pitchFamily="34" charset="0"/>
              </a:rPr>
              <a:t>, </a:t>
            </a:r>
            <a:r>
              <a:rPr lang="hu-HU" sz="1800" dirty="0" err="1">
                <a:solidFill>
                  <a:srgbClr val="002060"/>
                </a:solidFill>
                <a:latin typeface="Calibri" panose="020F0502020204030204" pitchFamily="34" charset="0"/>
                <a:cs typeface="Calibri" panose="020F0502020204030204" pitchFamily="34" charset="0"/>
              </a:rPr>
              <a:t>short</a:t>
            </a:r>
            <a:r>
              <a:rPr lang="hu-HU" sz="1800" dirty="0">
                <a:solidFill>
                  <a:srgbClr val="002060"/>
                </a:solidFill>
                <a:latin typeface="Calibri" panose="020F0502020204030204" pitchFamily="34" charset="0"/>
                <a:cs typeface="Calibri" panose="020F0502020204030204" pitchFamily="34" charset="0"/>
              </a:rPr>
              <a:t> ügylet, befektetési hitel, halasztott pénzügyi teljesítés, 	egyéb. </a:t>
            </a:r>
          </a:p>
          <a:p>
            <a:pPr algn="l"/>
            <a:r>
              <a:rPr lang="hu-HU" sz="1800" u="sng" dirty="0">
                <a:solidFill>
                  <a:srgbClr val="002060"/>
                </a:solidFill>
                <a:latin typeface="Calibri" panose="020F0502020204030204" pitchFamily="34" charset="0"/>
                <a:cs typeface="Calibri" panose="020F0502020204030204" pitchFamily="34" charset="0"/>
              </a:rPr>
              <a:t>Ügylet megnevezése (</a:t>
            </a:r>
            <a:r>
              <a:rPr lang="hu-HU" sz="1800" dirty="0">
                <a:solidFill>
                  <a:srgbClr val="002060"/>
                </a:solidFill>
                <a:latin typeface="Calibri" panose="020F0502020204030204" pitchFamily="34" charset="0"/>
                <a:cs typeface="Calibri" panose="020F0502020204030204" pitchFamily="34" charset="0"/>
              </a:rPr>
              <a:t>9. oszlop): </a:t>
            </a:r>
            <a:r>
              <a:rPr lang="hu-HU" sz="1800" u="sng" dirty="0">
                <a:solidFill>
                  <a:srgbClr val="002060"/>
                </a:solidFill>
                <a:latin typeface="Calibri" panose="020F0502020204030204" pitchFamily="34" charset="0"/>
                <a:cs typeface="Calibri" panose="020F0502020204030204" pitchFamily="34" charset="0"/>
              </a:rPr>
              <a:t>a lehetséges értékek listája a következőkkel bővül</a:t>
            </a:r>
            <a:r>
              <a:rPr lang="hu-HU" sz="1800" dirty="0">
                <a:solidFill>
                  <a:srgbClr val="002060"/>
                </a:solidFill>
                <a:latin typeface="Calibri" panose="020F0502020204030204" pitchFamily="34" charset="0"/>
                <a:cs typeface="Calibri" panose="020F0502020204030204" pitchFamily="34" charset="0"/>
              </a:rPr>
              <a:t>: 	</a:t>
            </a:r>
          </a:p>
          <a:p>
            <a:pPr algn="l"/>
            <a:r>
              <a:rPr lang="hu-HU" sz="1800" dirty="0">
                <a:solidFill>
                  <a:srgbClr val="002060"/>
                </a:solidFill>
                <a:latin typeface="Calibri" panose="020F0502020204030204" pitchFamily="34" charset="0"/>
                <a:cs typeface="Calibri" panose="020F0502020204030204" pitchFamily="34" charset="0"/>
              </a:rPr>
              <a:t>	BÉT határidős ügylet, külföldi tőzsdei határidős ügylet, </a:t>
            </a:r>
          </a:p>
          <a:p>
            <a:pPr algn="l"/>
            <a:r>
              <a:rPr lang="hu-HU" sz="1800" dirty="0">
                <a:solidFill>
                  <a:srgbClr val="002060"/>
                </a:solidFill>
                <a:latin typeface="Calibri" panose="020F0502020204030204" pitchFamily="34" charset="0"/>
                <a:cs typeface="Calibri" panose="020F0502020204030204" pitchFamily="34" charset="0"/>
              </a:rPr>
              <a:t>	belföldi tőzsdei értékpapírügylet, külföldi tőzsdei értékpapírügylet, </a:t>
            </a:r>
          </a:p>
          <a:p>
            <a:pPr algn="l"/>
            <a:r>
              <a:rPr lang="hu-HU" sz="1800" dirty="0">
                <a:solidFill>
                  <a:srgbClr val="002060"/>
                </a:solidFill>
                <a:latin typeface="Calibri" panose="020F0502020204030204" pitchFamily="34" charset="0"/>
                <a:cs typeface="Calibri" panose="020F0502020204030204" pitchFamily="34" charset="0"/>
              </a:rPr>
              <a:t>	belföldi </a:t>
            </a:r>
            <a:r>
              <a:rPr lang="hu-HU" sz="1800" dirty="0" err="1">
                <a:solidFill>
                  <a:srgbClr val="002060"/>
                </a:solidFill>
                <a:latin typeface="Calibri" panose="020F0502020204030204" pitchFamily="34" charset="0"/>
                <a:cs typeface="Calibri" panose="020F0502020204030204" pitchFamily="34" charset="0"/>
              </a:rPr>
              <a:t>OTC</a:t>
            </a:r>
            <a:r>
              <a:rPr lang="hu-HU" sz="1800" dirty="0">
                <a:solidFill>
                  <a:srgbClr val="002060"/>
                </a:solidFill>
                <a:latin typeface="Calibri" panose="020F0502020204030204" pitchFamily="34" charset="0"/>
                <a:cs typeface="Calibri" panose="020F0502020204030204" pitchFamily="34" charset="0"/>
              </a:rPr>
              <a:t> értékpapírügylet, külföldi </a:t>
            </a:r>
            <a:r>
              <a:rPr lang="hu-HU" sz="1800" dirty="0" err="1">
                <a:solidFill>
                  <a:srgbClr val="002060"/>
                </a:solidFill>
                <a:latin typeface="Calibri" panose="020F0502020204030204" pitchFamily="34" charset="0"/>
                <a:cs typeface="Calibri" panose="020F0502020204030204" pitchFamily="34" charset="0"/>
              </a:rPr>
              <a:t>OTC</a:t>
            </a:r>
            <a:r>
              <a:rPr lang="hu-HU" sz="1800" dirty="0">
                <a:solidFill>
                  <a:srgbClr val="002060"/>
                </a:solidFill>
                <a:latin typeface="Calibri" panose="020F0502020204030204" pitchFamily="34" charset="0"/>
                <a:cs typeface="Calibri" panose="020F0502020204030204" pitchFamily="34" charset="0"/>
              </a:rPr>
              <a:t> értékpapírügylet.</a:t>
            </a:r>
          </a:p>
          <a:p>
            <a:pPr algn="l"/>
            <a:r>
              <a:rPr lang="hu-HU" altLang="hu-HU" sz="1800" dirty="0">
                <a:solidFill>
                  <a:srgbClr val="002060"/>
                </a:solidFill>
                <a:latin typeface="Calibri" panose="020F0502020204030204" pitchFamily="34" charset="0"/>
                <a:cs typeface="Calibri" panose="020F0502020204030204" pitchFamily="34" charset="0"/>
              </a:rPr>
              <a:t>	</a:t>
            </a:r>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p:txBody>
          <a:bodyPr/>
          <a:lstStyle/>
          <a:p>
            <a:r>
              <a:rPr lang="hu-HU" altLang="hu-HU" sz="2800" dirty="0"/>
              <a:t>Változó táblák (1)</a:t>
            </a:r>
            <a:endParaRPr lang="hu-HU" dirty="0"/>
          </a:p>
        </p:txBody>
      </p:sp>
      <p:sp>
        <p:nvSpPr>
          <p:cNvPr id="4" name="Szöveg helye 3">
            <a:extLst>
              <a:ext uri="{FF2B5EF4-FFF2-40B4-BE49-F238E27FC236}">
                <a16:creationId xmlns:a16="http://schemas.microsoft.com/office/drawing/2014/main" id="{50BC061A-0C4E-427D-9B75-1E724D1DE797}"/>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3309680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a:xfrm>
            <a:off x="542257" y="1080655"/>
            <a:ext cx="8059485" cy="5235988"/>
          </a:xfrm>
        </p:spPr>
        <p:txBody>
          <a:bodyPr>
            <a:normAutofit/>
          </a:bodyPr>
          <a:lstStyle/>
          <a:p>
            <a:pPr algn="l"/>
            <a:r>
              <a:rPr lang="hu-HU" altLang="hu-HU" sz="2400" b="1" dirty="0">
                <a:solidFill>
                  <a:srgbClr val="002060"/>
                </a:solidFill>
                <a:latin typeface="Calibri" panose="020F0502020204030204" pitchFamily="34" charset="0"/>
                <a:cs typeface="Calibri" panose="020F0502020204030204" pitchFamily="34" charset="0"/>
              </a:rPr>
              <a:t>30TR A letétkezelt alapok és portfóliók tranzakciói </a:t>
            </a:r>
            <a:r>
              <a:rPr lang="hu-HU" altLang="hu-HU" sz="1800" dirty="0">
                <a:solidFill>
                  <a:srgbClr val="002060"/>
                </a:solidFill>
              </a:rPr>
              <a:t>[napi gyakoriságú,  a </a:t>
            </a:r>
            <a:r>
              <a:rPr lang="hu-HU" altLang="hu-HU" sz="1800" u="sng" dirty="0">
                <a:solidFill>
                  <a:srgbClr val="002060"/>
                </a:solidFill>
              </a:rPr>
              <a:t>letétkezelési engedéllyel </a:t>
            </a:r>
            <a:r>
              <a:rPr lang="hu-HU" altLang="hu-HU" sz="1800" dirty="0">
                <a:solidFill>
                  <a:srgbClr val="002060"/>
                </a:solidFill>
              </a:rPr>
              <a:t>rendelkező befektetési szolgáltatók jelentik]</a:t>
            </a:r>
            <a:endParaRPr lang="hu-HU" altLang="hu-HU" sz="1800" b="1" dirty="0">
              <a:solidFill>
                <a:srgbClr val="002060"/>
              </a:solidFill>
            </a:endParaRPr>
          </a:p>
          <a:p>
            <a:pPr algn="just">
              <a:lnSpc>
                <a:spcPct val="115000"/>
              </a:lnSpc>
              <a:spcAft>
                <a:spcPts val="750"/>
              </a:spcAft>
            </a:pPr>
            <a:r>
              <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 oszlop ("Jutalék" és "Díj") </a:t>
            </a:r>
            <a:r>
              <a:rPr lang="hu-HU"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helyett</a:t>
            </a:r>
            <a:r>
              <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új oszlop ("Költség"), amiben a tranzakcióhoz kapcsolódó minden költséget szerepeltetni kell.</a:t>
            </a:r>
          </a:p>
          <a:p>
            <a:pPr algn="l"/>
            <a:endParaRPr lang="hu-HU" altLang="hu-HU" sz="2400" b="1" dirty="0">
              <a:solidFill>
                <a:srgbClr val="002060"/>
              </a:solidFill>
            </a:endParaRPr>
          </a:p>
          <a:p>
            <a:pPr algn="l"/>
            <a:r>
              <a:rPr lang="hu-HU" altLang="hu-HU" sz="2400" b="1" dirty="0">
                <a:solidFill>
                  <a:srgbClr val="002060"/>
                </a:solidFill>
                <a:latin typeface="Calibri" panose="020F0502020204030204" pitchFamily="34" charset="0"/>
                <a:cs typeface="Calibri" panose="020F0502020204030204" pitchFamily="34" charset="0"/>
              </a:rPr>
              <a:t>31D1 Tájékoztató adatok (2) </a:t>
            </a:r>
          </a:p>
          <a:p>
            <a:pPr algn="just">
              <a:lnSpc>
                <a:spcPct val="115000"/>
              </a:lnSpc>
              <a:spcAft>
                <a:spcPts val="750"/>
              </a:spcAft>
            </a:pPr>
            <a:r>
              <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Havi helyett negyedéves gyakoriságúvá válik a tábla.</a:t>
            </a:r>
          </a:p>
          <a:p>
            <a:pPr algn="l"/>
            <a:endParaRPr lang="hu-HU" altLang="hu-HU" sz="2400" b="1" dirty="0">
              <a:solidFill>
                <a:srgbClr val="002060"/>
              </a:solidFill>
            </a:endParaRPr>
          </a:p>
          <a:p>
            <a:endParaRPr lang="hu-HU" dirty="0"/>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p:txBody>
          <a:bodyPr/>
          <a:lstStyle/>
          <a:p>
            <a:r>
              <a:rPr lang="hu-HU" altLang="hu-HU" sz="2800" dirty="0"/>
              <a:t>Változó táblák (2)</a:t>
            </a:r>
            <a:endParaRPr lang="hu-HU" dirty="0"/>
          </a:p>
        </p:txBody>
      </p:sp>
      <p:sp>
        <p:nvSpPr>
          <p:cNvPr id="4" name="Szöveg helye 3">
            <a:extLst>
              <a:ext uri="{FF2B5EF4-FFF2-40B4-BE49-F238E27FC236}">
                <a16:creationId xmlns:a16="http://schemas.microsoft.com/office/drawing/2014/main" id="{50BC061A-0C4E-427D-9B75-1E724D1DE797}"/>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969104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p:txBody>
          <a:bodyPr>
            <a:normAutofit/>
          </a:bodyPr>
          <a:lstStyle/>
          <a:p>
            <a:r>
              <a:rPr lang="hu-HU" sz="4000" dirty="0"/>
              <a:t>KÉRDÉSEK</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endParaRPr lang="hu-HU" dirty="0"/>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43675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b="1" u="sng" dirty="0">
                <a:solidFill>
                  <a:srgbClr val="002060"/>
                </a:solidFill>
              </a:rPr>
              <a:t>2. ESRB ajánlások bevezetése</a:t>
            </a:r>
          </a:p>
          <a:p>
            <a:pPr algn="l"/>
            <a:endParaRPr lang="hu-HU" dirty="0"/>
          </a:p>
          <a:p>
            <a:pPr marL="342900" indent="-342900" algn="l">
              <a:buFont typeface="Wingdings" panose="05000000000000000000" pitchFamily="2" charset="2"/>
              <a:buChar char="q"/>
            </a:pPr>
            <a:r>
              <a:rPr lang="hu-HU" dirty="0"/>
              <a:t>Az ingatlanokkal kapcsolatos adathiány kiküszöböléséről szóló európai rendszerkockázati testületi ajánlás és annak módosítása (ERKT/2016/14 és ERKT/2019/3, a továbbiakban: ESRB ajánlás) szerinti követelmények </a:t>
            </a:r>
          </a:p>
          <a:p>
            <a:pPr algn="l"/>
            <a:endParaRPr lang="hu-HU" dirty="0"/>
          </a:p>
          <a:p>
            <a:pPr marL="342900" indent="-342900" algn="l">
              <a:buFont typeface="Wingdings" panose="05000000000000000000" pitchFamily="2" charset="2"/>
              <a:buChar char="Ø"/>
            </a:pPr>
            <a:r>
              <a:rPr lang="hu-HU" dirty="0"/>
              <a:t>külön ESRB tábla – negyedéves rendszerességgel </a:t>
            </a:r>
          </a:p>
          <a:p>
            <a:pPr marL="342900" indent="-342900" algn="l">
              <a:buFont typeface="Wingdings" panose="05000000000000000000" pitchFamily="2" charset="2"/>
              <a:buChar char="Ø"/>
            </a:pPr>
            <a:r>
              <a:rPr lang="hu-HU" dirty="0"/>
              <a:t>jelenleg is szereplő fogalmak, mutatók, kódértékek változnak az ESRB ajánlásnak megfelelően</a:t>
            </a:r>
          </a:p>
          <a:p>
            <a:pPr algn="l"/>
            <a:endParaRPr lang="hu-HU" sz="2600" i="1" u="sng" dirty="0">
              <a:solidFill>
                <a:srgbClr val="002060"/>
              </a:solidFill>
            </a:endParaRPr>
          </a:p>
          <a:p>
            <a:pPr algn="l"/>
            <a:endParaRPr lang="hu-HU" sz="2600" i="1" u="sng"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3830086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4E0B83-6A8F-4757-8E65-428E53456F66}"/>
              </a:ext>
            </a:extLst>
          </p:cNvPr>
          <p:cNvSpPr>
            <a:spLocks noGrp="1"/>
          </p:cNvSpPr>
          <p:nvPr>
            <p:ph type="title"/>
          </p:nvPr>
        </p:nvSpPr>
        <p:spPr>
          <a:xfrm>
            <a:off x="1902691" y="1020268"/>
            <a:ext cx="6701378" cy="3765646"/>
          </a:xfrm>
        </p:spPr>
        <p:txBody>
          <a:bodyPr/>
          <a:lstStyle/>
          <a:p>
            <a:br>
              <a:rPr lang="hu-HU" dirty="0"/>
            </a:br>
            <a:r>
              <a:rPr lang="hu-HU" dirty="0"/>
              <a:t>VI.1. D10 negyedéves adatszolgáltatás átalakítása</a:t>
            </a:r>
            <a:br>
              <a:rPr lang="hu-HU" dirty="0"/>
            </a:br>
            <a:br>
              <a:rPr lang="hu-HU" dirty="0"/>
            </a:br>
            <a:br>
              <a:rPr lang="hu-HU" dirty="0"/>
            </a:br>
            <a:r>
              <a:rPr lang="hu-HU" sz="2800" b="1" dirty="0" err="1"/>
              <a:t>fáykiss</a:t>
            </a:r>
            <a:r>
              <a:rPr lang="hu-HU" sz="2800" b="1" dirty="0"/>
              <a:t> </a:t>
            </a:r>
            <a:r>
              <a:rPr lang="hu-HU" sz="2800" b="1" dirty="0" err="1"/>
              <a:t>péter</a:t>
            </a:r>
            <a:br>
              <a:rPr lang="hu-HU" sz="3200" dirty="0"/>
            </a:br>
            <a:r>
              <a:rPr lang="hu-HU" sz="2400" b="1" dirty="0"/>
              <a:t>digitalizációs IGAZGATÓSÁG</a:t>
            </a:r>
          </a:p>
        </p:txBody>
      </p:sp>
    </p:spTree>
    <p:extLst>
      <p:ext uri="{BB962C8B-B14F-4D97-AF65-F5344CB8AC3E}">
        <p14:creationId xmlns:p14="http://schemas.microsoft.com/office/powerpoint/2010/main" val="3579820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DD21E-B078-472C-8EB8-A86175D6C336}"/>
              </a:ext>
            </a:extLst>
          </p:cNvPr>
          <p:cNvSpPr>
            <a:spLocks noGrp="1"/>
          </p:cNvSpPr>
          <p:nvPr>
            <p:ph sz="quarter" idx="10"/>
          </p:nvPr>
        </p:nvSpPr>
        <p:spPr>
          <a:xfrm>
            <a:off x="1024858" y="1407887"/>
            <a:ext cx="7791980" cy="4702628"/>
          </a:xfrm>
        </p:spPr>
        <p:txBody>
          <a:bodyPr>
            <a:noAutofit/>
          </a:bodyPr>
          <a:lstStyle/>
          <a:p>
            <a:pPr algn="l">
              <a:lnSpc>
                <a:spcPct val="100000"/>
              </a:lnSpc>
              <a:spcBef>
                <a:spcPts val="3000"/>
              </a:spcBef>
            </a:pPr>
            <a:r>
              <a:rPr lang="hu-HU" sz="2400" dirty="0"/>
              <a:t>A magasabb digitalizációs szint támogatja a </a:t>
            </a:r>
            <a:r>
              <a:rPr lang="hu-HU" sz="2400" b="1" dirty="0"/>
              <a:t>hatékonyabb intézményi működés</a:t>
            </a:r>
            <a:r>
              <a:rPr lang="hu-HU" sz="2400" dirty="0"/>
              <a:t>t.</a:t>
            </a:r>
          </a:p>
          <a:p>
            <a:pPr algn="l">
              <a:lnSpc>
                <a:spcPct val="100000"/>
              </a:lnSpc>
              <a:spcBef>
                <a:spcPts val="3000"/>
              </a:spcBef>
            </a:pPr>
            <a:r>
              <a:rPr lang="hu-HU" sz="2400" dirty="0"/>
              <a:t>Távoli hozzáférési módok elterjedése </a:t>
            </a:r>
            <a:r>
              <a:rPr lang="hu-HU" sz="2400" b="1" dirty="0"/>
              <a:t>nagyobb rugalmasság</a:t>
            </a:r>
            <a:r>
              <a:rPr lang="hu-HU" sz="2400" dirty="0"/>
              <a:t>ot tesz lehetővé krízis helyzetekben.</a:t>
            </a:r>
          </a:p>
          <a:p>
            <a:pPr algn="l">
              <a:lnSpc>
                <a:spcPct val="100000"/>
              </a:lnSpc>
              <a:spcBef>
                <a:spcPts val="3000"/>
              </a:spcBef>
            </a:pPr>
            <a:r>
              <a:rPr lang="hu-HU" sz="2400" dirty="0"/>
              <a:t>Az ügyféloldali digitalizációs fejlesztések </a:t>
            </a:r>
            <a:r>
              <a:rPr lang="hu-HU" sz="2400" b="1" dirty="0"/>
              <a:t>egyszerűsítik </a:t>
            </a:r>
            <a:r>
              <a:rPr lang="hu-HU" sz="2400" dirty="0"/>
              <a:t>a szolgáltatásokhoz való </a:t>
            </a:r>
            <a:r>
              <a:rPr lang="hu-HU" sz="2400" b="1" dirty="0"/>
              <a:t>hozzáférést és az ügyintézést</a:t>
            </a:r>
            <a:r>
              <a:rPr lang="hu-HU" sz="2400" dirty="0"/>
              <a:t>.</a:t>
            </a:r>
          </a:p>
          <a:p>
            <a:pPr algn="l">
              <a:lnSpc>
                <a:spcPct val="100000"/>
              </a:lnSpc>
              <a:spcBef>
                <a:spcPts val="3000"/>
              </a:spcBef>
            </a:pPr>
            <a:r>
              <a:rPr lang="hu-HU" sz="2400" dirty="0"/>
              <a:t>Digitális és online elérhetőség révén </a:t>
            </a:r>
            <a:r>
              <a:rPr lang="hu-HU" sz="2400" b="1" dirty="0"/>
              <a:t>több lehetőség </a:t>
            </a:r>
            <a:r>
              <a:rPr lang="hu-HU" sz="2400" dirty="0"/>
              <a:t>nyílhat az </a:t>
            </a:r>
            <a:r>
              <a:rPr lang="hu-HU" sz="2400" b="1" dirty="0"/>
              <a:t>ügyfelek elérésére</a:t>
            </a:r>
            <a:r>
              <a:rPr lang="hu-HU" sz="2400" dirty="0"/>
              <a:t>, az </a:t>
            </a:r>
            <a:r>
              <a:rPr lang="hu-HU" sz="2400" b="1" dirty="0"/>
              <a:t>aktivitás növelésére </a:t>
            </a:r>
            <a:r>
              <a:rPr lang="hu-HU" sz="2400" dirty="0"/>
              <a:t>és a megfelelő szolgáltatáspaletta kialakítására.</a:t>
            </a:r>
          </a:p>
        </p:txBody>
      </p:sp>
      <p:sp>
        <p:nvSpPr>
          <p:cNvPr id="3" name="Title 2">
            <a:extLst>
              <a:ext uri="{FF2B5EF4-FFF2-40B4-BE49-F238E27FC236}">
                <a16:creationId xmlns:a16="http://schemas.microsoft.com/office/drawing/2014/main" id="{2849FCA4-DF2F-47FC-B7C3-4B0D1E649752}"/>
              </a:ext>
            </a:extLst>
          </p:cNvPr>
          <p:cNvSpPr>
            <a:spLocks noGrp="1"/>
          </p:cNvSpPr>
          <p:nvPr>
            <p:ph type="title"/>
          </p:nvPr>
        </p:nvSpPr>
        <p:spPr>
          <a:xfrm>
            <a:off x="0" y="310448"/>
            <a:ext cx="8088816" cy="612000"/>
          </a:xfrm>
        </p:spPr>
        <p:txBody>
          <a:bodyPr>
            <a:noAutofit/>
          </a:bodyPr>
          <a:lstStyle/>
          <a:p>
            <a:r>
              <a:rPr lang="hu-HU" sz="2400" dirty="0"/>
              <a:t>A d10 adatszolgáltatás lehetőséget ad a digitalizációs szint mélyrehatóbb elemzésére</a:t>
            </a:r>
          </a:p>
        </p:txBody>
      </p:sp>
      <p:sp>
        <p:nvSpPr>
          <p:cNvPr id="4" name="Text Placeholder 3">
            <a:extLst>
              <a:ext uri="{FF2B5EF4-FFF2-40B4-BE49-F238E27FC236}">
                <a16:creationId xmlns:a16="http://schemas.microsoft.com/office/drawing/2014/main" id="{26239014-420C-45B9-AEE0-FE6EDF891248}"/>
              </a:ext>
            </a:extLst>
          </p:cNvPr>
          <p:cNvSpPr>
            <a:spLocks noGrp="1"/>
          </p:cNvSpPr>
          <p:nvPr>
            <p:ph type="body" sz="quarter" idx="17"/>
          </p:nvPr>
        </p:nvSpPr>
        <p:spPr/>
        <p:txBody>
          <a:bodyPr/>
          <a:lstStyle/>
          <a:p>
            <a:endParaRPr lang="hu-HU"/>
          </a:p>
        </p:txBody>
      </p:sp>
      <p:sp>
        <p:nvSpPr>
          <p:cNvPr id="6" name="AutoShape 39">
            <a:extLst>
              <a:ext uri="{FF2B5EF4-FFF2-40B4-BE49-F238E27FC236}">
                <a16:creationId xmlns:a16="http://schemas.microsoft.com/office/drawing/2014/main" id="{09171DDC-2D38-4C1B-8E16-2DF109F4F6C1}"/>
              </a:ext>
            </a:extLst>
          </p:cNvPr>
          <p:cNvSpPr>
            <a:spLocks noChangeAspect="1"/>
          </p:cNvSpPr>
          <p:nvPr/>
        </p:nvSpPr>
        <p:spPr bwMode="auto">
          <a:xfrm>
            <a:off x="161849" y="1535569"/>
            <a:ext cx="833981" cy="772205"/>
          </a:xfrm>
          <a:custGeom>
            <a:avLst/>
            <a:gdLst/>
            <a:ahLst/>
            <a:cxnLst/>
            <a:rect l="0" t="0" r="r" b="b"/>
            <a:pathLst>
              <a:path w="21600" h="21600">
                <a:moveTo>
                  <a:pt x="11225" y="19827"/>
                </a:moveTo>
                <a:cubicBezTo>
                  <a:pt x="10644" y="19827"/>
                  <a:pt x="10173" y="19315"/>
                  <a:pt x="10173" y="18683"/>
                </a:cubicBezTo>
                <a:cubicBezTo>
                  <a:pt x="10173" y="18050"/>
                  <a:pt x="10644" y="17538"/>
                  <a:pt x="11225" y="17538"/>
                </a:cubicBezTo>
                <a:cubicBezTo>
                  <a:pt x="11807" y="17538"/>
                  <a:pt x="12278" y="18050"/>
                  <a:pt x="12278" y="18683"/>
                </a:cubicBezTo>
                <a:cubicBezTo>
                  <a:pt x="12278" y="19315"/>
                  <a:pt x="11807" y="19827"/>
                  <a:pt x="11225" y="19827"/>
                </a:cubicBezTo>
                <a:close/>
                <a:moveTo>
                  <a:pt x="13908" y="19000"/>
                </a:moveTo>
                <a:lnTo>
                  <a:pt x="13908" y="18365"/>
                </a:lnTo>
                <a:lnTo>
                  <a:pt x="13501" y="18254"/>
                </a:lnTo>
                <a:cubicBezTo>
                  <a:pt x="13417" y="18232"/>
                  <a:pt x="13351" y="18161"/>
                  <a:pt x="13328" y="18069"/>
                </a:cubicBezTo>
                <a:cubicBezTo>
                  <a:pt x="13328" y="18069"/>
                  <a:pt x="13328" y="18068"/>
                  <a:pt x="13328" y="18068"/>
                </a:cubicBezTo>
                <a:cubicBezTo>
                  <a:pt x="13306" y="17978"/>
                  <a:pt x="13331" y="17882"/>
                  <a:pt x="13392" y="17817"/>
                </a:cubicBezTo>
                <a:lnTo>
                  <a:pt x="13695" y="17499"/>
                </a:lnTo>
                <a:lnTo>
                  <a:pt x="13402" y="16949"/>
                </a:lnTo>
                <a:lnTo>
                  <a:pt x="13001" y="17074"/>
                </a:lnTo>
                <a:cubicBezTo>
                  <a:pt x="12916" y="17100"/>
                  <a:pt x="12825" y="17074"/>
                  <a:pt x="12762" y="17007"/>
                </a:cubicBezTo>
                <a:cubicBezTo>
                  <a:pt x="12762" y="17006"/>
                  <a:pt x="12762" y="17006"/>
                  <a:pt x="12762" y="17006"/>
                </a:cubicBezTo>
                <a:cubicBezTo>
                  <a:pt x="12703" y="16942"/>
                  <a:pt x="12680" y="16847"/>
                  <a:pt x="12703" y="16758"/>
                </a:cubicBezTo>
                <a:lnTo>
                  <a:pt x="12820" y="16315"/>
                </a:lnTo>
                <a:lnTo>
                  <a:pt x="12313" y="15998"/>
                </a:lnTo>
                <a:lnTo>
                  <a:pt x="12022" y="16325"/>
                </a:lnTo>
                <a:cubicBezTo>
                  <a:pt x="11962" y="16393"/>
                  <a:pt x="11873" y="16420"/>
                  <a:pt x="11789" y="16395"/>
                </a:cubicBezTo>
                <a:cubicBezTo>
                  <a:pt x="11789" y="16395"/>
                  <a:pt x="11788" y="16395"/>
                  <a:pt x="11788" y="16395"/>
                </a:cubicBezTo>
                <a:cubicBezTo>
                  <a:pt x="11705" y="16371"/>
                  <a:pt x="11640" y="16300"/>
                  <a:pt x="11620" y="16209"/>
                </a:cubicBezTo>
                <a:lnTo>
                  <a:pt x="11518" y="15765"/>
                </a:lnTo>
                <a:lnTo>
                  <a:pt x="10934" y="15765"/>
                </a:lnTo>
                <a:lnTo>
                  <a:pt x="10832" y="16207"/>
                </a:lnTo>
                <a:cubicBezTo>
                  <a:pt x="10811" y="16299"/>
                  <a:pt x="10746" y="16371"/>
                  <a:pt x="10661" y="16396"/>
                </a:cubicBezTo>
                <a:lnTo>
                  <a:pt x="10660" y="16396"/>
                </a:lnTo>
                <a:cubicBezTo>
                  <a:pt x="10578" y="16420"/>
                  <a:pt x="10490" y="16394"/>
                  <a:pt x="10430" y="16327"/>
                </a:cubicBezTo>
                <a:lnTo>
                  <a:pt x="10137" y="15998"/>
                </a:lnTo>
                <a:lnTo>
                  <a:pt x="9631" y="16315"/>
                </a:lnTo>
                <a:lnTo>
                  <a:pt x="9746" y="16751"/>
                </a:lnTo>
                <a:cubicBezTo>
                  <a:pt x="9770" y="16843"/>
                  <a:pt x="9746" y="16943"/>
                  <a:pt x="9685" y="17011"/>
                </a:cubicBezTo>
                <a:lnTo>
                  <a:pt x="9684" y="17011"/>
                </a:lnTo>
                <a:cubicBezTo>
                  <a:pt x="9625" y="17076"/>
                  <a:pt x="9537" y="17101"/>
                  <a:pt x="9456" y="17076"/>
                </a:cubicBezTo>
                <a:lnTo>
                  <a:pt x="9049" y="16949"/>
                </a:lnTo>
                <a:lnTo>
                  <a:pt x="8756" y="17499"/>
                </a:lnTo>
                <a:lnTo>
                  <a:pt x="9058" y="17816"/>
                </a:lnTo>
                <a:cubicBezTo>
                  <a:pt x="9120" y="17881"/>
                  <a:pt x="9145" y="17979"/>
                  <a:pt x="9123" y="18070"/>
                </a:cubicBezTo>
                <a:cubicBezTo>
                  <a:pt x="9123" y="18070"/>
                  <a:pt x="9122" y="18071"/>
                  <a:pt x="9122" y="18071"/>
                </a:cubicBezTo>
                <a:cubicBezTo>
                  <a:pt x="9101" y="18161"/>
                  <a:pt x="9035" y="18231"/>
                  <a:pt x="8952" y="18254"/>
                </a:cubicBezTo>
                <a:lnTo>
                  <a:pt x="8543" y="18365"/>
                </a:lnTo>
                <a:lnTo>
                  <a:pt x="8543" y="19000"/>
                </a:lnTo>
                <a:lnTo>
                  <a:pt x="8950" y="19111"/>
                </a:lnTo>
                <a:cubicBezTo>
                  <a:pt x="9034" y="19134"/>
                  <a:pt x="9101" y="19205"/>
                  <a:pt x="9123" y="19296"/>
                </a:cubicBezTo>
                <a:cubicBezTo>
                  <a:pt x="9123" y="19296"/>
                  <a:pt x="9123" y="19297"/>
                  <a:pt x="9123" y="19297"/>
                </a:cubicBezTo>
                <a:cubicBezTo>
                  <a:pt x="9146" y="19387"/>
                  <a:pt x="9121" y="19483"/>
                  <a:pt x="9059" y="19548"/>
                </a:cubicBezTo>
                <a:lnTo>
                  <a:pt x="8756" y="19866"/>
                </a:lnTo>
                <a:lnTo>
                  <a:pt x="9049" y="20416"/>
                </a:lnTo>
                <a:lnTo>
                  <a:pt x="9450" y="20291"/>
                </a:lnTo>
                <a:cubicBezTo>
                  <a:pt x="9534" y="20265"/>
                  <a:pt x="9626" y="20291"/>
                  <a:pt x="9689" y="20358"/>
                </a:cubicBezTo>
                <a:cubicBezTo>
                  <a:pt x="9689" y="20359"/>
                  <a:pt x="9689" y="20359"/>
                  <a:pt x="9689" y="20359"/>
                </a:cubicBezTo>
                <a:cubicBezTo>
                  <a:pt x="9749" y="20424"/>
                  <a:pt x="9771" y="20519"/>
                  <a:pt x="9748" y="20607"/>
                </a:cubicBezTo>
                <a:lnTo>
                  <a:pt x="9631" y="21050"/>
                </a:lnTo>
                <a:lnTo>
                  <a:pt x="10137" y="21368"/>
                </a:lnTo>
                <a:lnTo>
                  <a:pt x="10429" y="21040"/>
                </a:lnTo>
                <a:cubicBezTo>
                  <a:pt x="10489" y="20973"/>
                  <a:pt x="10578" y="20945"/>
                  <a:pt x="10662" y="20970"/>
                </a:cubicBezTo>
                <a:cubicBezTo>
                  <a:pt x="10663" y="20970"/>
                  <a:pt x="10663" y="20970"/>
                  <a:pt x="10663" y="20970"/>
                </a:cubicBezTo>
                <a:cubicBezTo>
                  <a:pt x="10746" y="20994"/>
                  <a:pt x="10810" y="21065"/>
                  <a:pt x="10831" y="21156"/>
                </a:cubicBezTo>
                <a:lnTo>
                  <a:pt x="10934" y="21600"/>
                </a:lnTo>
                <a:lnTo>
                  <a:pt x="11518" y="21600"/>
                </a:lnTo>
                <a:lnTo>
                  <a:pt x="11620" y="21158"/>
                </a:lnTo>
                <a:cubicBezTo>
                  <a:pt x="11640" y="21066"/>
                  <a:pt x="11706" y="20994"/>
                  <a:pt x="11789" y="20970"/>
                </a:cubicBezTo>
                <a:lnTo>
                  <a:pt x="11791" y="20969"/>
                </a:lnTo>
                <a:cubicBezTo>
                  <a:pt x="11873" y="20945"/>
                  <a:pt x="11961" y="20972"/>
                  <a:pt x="12021" y="21039"/>
                </a:cubicBezTo>
                <a:lnTo>
                  <a:pt x="12313" y="21368"/>
                </a:lnTo>
                <a:lnTo>
                  <a:pt x="12820" y="21050"/>
                </a:lnTo>
                <a:lnTo>
                  <a:pt x="12705" y="20614"/>
                </a:lnTo>
                <a:cubicBezTo>
                  <a:pt x="12680" y="20522"/>
                  <a:pt x="12704" y="20422"/>
                  <a:pt x="12767" y="20354"/>
                </a:cubicBezTo>
                <a:cubicBezTo>
                  <a:pt x="12767" y="20354"/>
                  <a:pt x="12767" y="20354"/>
                  <a:pt x="12767" y="20354"/>
                </a:cubicBezTo>
                <a:cubicBezTo>
                  <a:pt x="12826" y="20289"/>
                  <a:pt x="12914" y="20264"/>
                  <a:pt x="12995" y="20289"/>
                </a:cubicBezTo>
                <a:lnTo>
                  <a:pt x="13402" y="20416"/>
                </a:lnTo>
                <a:lnTo>
                  <a:pt x="13695" y="19866"/>
                </a:lnTo>
                <a:lnTo>
                  <a:pt x="13393" y="19549"/>
                </a:lnTo>
                <a:cubicBezTo>
                  <a:pt x="13331" y="19484"/>
                  <a:pt x="13306" y="19386"/>
                  <a:pt x="13328" y="19295"/>
                </a:cubicBezTo>
                <a:cubicBezTo>
                  <a:pt x="13328" y="19295"/>
                  <a:pt x="13329" y="19294"/>
                  <a:pt x="13329" y="19294"/>
                </a:cubicBezTo>
                <a:cubicBezTo>
                  <a:pt x="13351" y="19204"/>
                  <a:pt x="13416" y="19134"/>
                  <a:pt x="13499" y="19111"/>
                </a:cubicBezTo>
                <a:cubicBezTo>
                  <a:pt x="13499" y="19111"/>
                  <a:pt x="13908" y="19000"/>
                  <a:pt x="13908" y="19000"/>
                </a:cubicBezTo>
                <a:close/>
                <a:moveTo>
                  <a:pt x="17645" y="16587"/>
                </a:moveTo>
                <a:cubicBezTo>
                  <a:pt x="16843" y="16587"/>
                  <a:pt x="16194" y="15881"/>
                  <a:pt x="16194" y="15010"/>
                </a:cubicBezTo>
                <a:cubicBezTo>
                  <a:pt x="16194" y="14139"/>
                  <a:pt x="16843" y="13432"/>
                  <a:pt x="17645" y="13432"/>
                </a:cubicBezTo>
                <a:cubicBezTo>
                  <a:pt x="18446" y="13432"/>
                  <a:pt x="19095" y="14139"/>
                  <a:pt x="19095" y="15010"/>
                </a:cubicBezTo>
                <a:cubicBezTo>
                  <a:pt x="19095" y="15881"/>
                  <a:pt x="18446" y="16587"/>
                  <a:pt x="17645" y="16587"/>
                </a:cubicBezTo>
                <a:close/>
                <a:moveTo>
                  <a:pt x="21600" y="15589"/>
                </a:moveTo>
                <a:lnTo>
                  <a:pt x="21600" y="14430"/>
                </a:lnTo>
                <a:lnTo>
                  <a:pt x="21024" y="14208"/>
                </a:lnTo>
                <a:cubicBezTo>
                  <a:pt x="20804" y="14123"/>
                  <a:pt x="20628" y="13941"/>
                  <a:pt x="20539" y="13707"/>
                </a:cubicBezTo>
                <a:lnTo>
                  <a:pt x="20538" y="13707"/>
                </a:lnTo>
                <a:cubicBezTo>
                  <a:pt x="20449" y="13472"/>
                  <a:pt x="20455" y="13207"/>
                  <a:pt x="20556" y="12978"/>
                </a:cubicBezTo>
                <a:lnTo>
                  <a:pt x="20818" y="12378"/>
                </a:lnTo>
                <a:lnTo>
                  <a:pt x="20064" y="11559"/>
                </a:lnTo>
                <a:lnTo>
                  <a:pt x="19513" y="11844"/>
                </a:lnTo>
                <a:cubicBezTo>
                  <a:pt x="19302" y="11953"/>
                  <a:pt x="19059" y="11959"/>
                  <a:pt x="18843" y="11862"/>
                </a:cubicBezTo>
                <a:cubicBezTo>
                  <a:pt x="18627" y="11765"/>
                  <a:pt x="18460" y="11573"/>
                  <a:pt x="18382" y="11335"/>
                </a:cubicBezTo>
                <a:lnTo>
                  <a:pt x="18177" y="10708"/>
                </a:lnTo>
                <a:lnTo>
                  <a:pt x="17112" y="10708"/>
                </a:lnTo>
                <a:lnTo>
                  <a:pt x="16907" y="11335"/>
                </a:lnTo>
                <a:cubicBezTo>
                  <a:pt x="16829" y="11573"/>
                  <a:pt x="16662" y="11765"/>
                  <a:pt x="16446" y="11862"/>
                </a:cubicBezTo>
                <a:cubicBezTo>
                  <a:pt x="16231" y="11959"/>
                  <a:pt x="15987" y="11953"/>
                  <a:pt x="15776" y="11844"/>
                </a:cubicBezTo>
                <a:lnTo>
                  <a:pt x="15225" y="11559"/>
                </a:lnTo>
                <a:lnTo>
                  <a:pt x="14472" y="12378"/>
                </a:lnTo>
                <a:lnTo>
                  <a:pt x="14733" y="12978"/>
                </a:lnTo>
                <a:cubicBezTo>
                  <a:pt x="14834" y="13207"/>
                  <a:pt x="14840" y="13472"/>
                  <a:pt x="14751" y="13707"/>
                </a:cubicBezTo>
                <a:cubicBezTo>
                  <a:pt x="14751" y="13707"/>
                  <a:pt x="14751" y="13707"/>
                  <a:pt x="14751" y="13707"/>
                </a:cubicBezTo>
                <a:cubicBezTo>
                  <a:pt x="14661" y="13941"/>
                  <a:pt x="14485" y="14123"/>
                  <a:pt x="14265" y="14208"/>
                </a:cubicBezTo>
                <a:lnTo>
                  <a:pt x="13690" y="14430"/>
                </a:lnTo>
                <a:lnTo>
                  <a:pt x="13690" y="15589"/>
                </a:lnTo>
                <a:lnTo>
                  <a:pt x="14265" y="15812"/>
                </a:lnTo>
                <a:cubicBezTo>
                  <a:pt x="14485" y="15896"/>
                  <a:pt x="14661" y="16079"/>
                  <a:pt x="14751" y="16313"/>
                </a:cubicBezTo>
                <a:cubicBezTo>
                  <a:pt x="14751" y="16313"/>
                  <a:pt x="14751" y="16313"/>
                  <a:pt x="14751" y="16313"/>
                </a:cubicBezTo>
                <a:cubicBezTo>
                  <a:pt x="14840" y="16548"/>
                  <a:pt x="14834" y="16813"/>
                  <a:pt x="14733" y="17042"/>
                </a:cubicBezTo>
                <a:lnTo>
                  <a:pt x="14472" y="17642"/>
                </a:lnTo>
                <a:lnTo>
                  <a:pt x="15225" y="18461"/>
                </a:lnTo>
                <a:lnTo>
                  <a:pt x="15776" y="18176"/>
                </a:lnTo>
                <a:cubicBezTo>
                  <a:pt x="15987" y="18067"/>
                  <a:pt x="16231" y="18060"/>
                  <a:pt x="16446" y="18157"/>
                </a:cubicBezTo>
                <a:lnTo>
                  <a:pt x="16446" y="18158"/>
                </a:lnTo>
                <a:cubicBezTo>
                  <a:pt x="16662" y="18254"/>
                  <a:pt x="16829" y="18446"/>
                  <a:pt x="16907" y="18685"/>
                </a:cubicBezTo>
                <a:lnTo>
                  <a:pt x="17112" y="19311"/>
                </a:lnTo>
                <a:lnTo>
                  <a:pt x="18177" y="19311"/>
                </a:lnTo>
                <a:lnTo>
                  <a:pt x="18381" y="18689"/>
                </a:lnTo>
                <a:cubicBezTo>
                  <a:pt x="18459" y="18448"/>
                  <a:pt x="18628" y="18254"/>
                  <a:pt x="18845" y="18156"/>
                </a:cubicBezTo>
                <a:lnTo>
                  <a:pt x="18846" y="18156"/>
                </a:lnTo>
                <a:cubicBezTo>
                  <a:pt x="19059" y="18059"/>
                  <a:pt x="19301" y="18066"/>
                  <a:pt x="19510" y="18174"/>
                </a:cubicBezTo>
                <a:lnTo>
                  <a:pt x="20064" y="18461"/>
                </a:lnTo>
                <a:lnTo>
                  <a:pt x="20818" y="17642"/>
                </a:lnTo>
                <a:lnTo>
                  <a:pt x="20556" y="17042"/>
                </a:lnTo>
                <a:cubicBezTo>
                  <a:pt x="20455" y="16813"/>
                  <a:pt x="20449" y="16548"/>
                  <a:pt x="20538" y="16313"/>
                </a:cubicBezTo>
                <a:cubicBezTo>
                  <a:pt x="20628" y="16079"/>
                  <a:pt x="20804" y="15896"/>
                  <a:pt x="21024" y="15811"/>
                </a:cubicBezTo>
                <a:cubicBezTo>
                  <a:pt x="21024" y="15811"/>
                  <a:pt x="21600" y="15589"/>
                  <a:pt x="21600" y="15589"/>
                </a:cubicBezTo>
                <a:close/>
                <a:moveTo>
                  <a:pt x="7439" y="11059"/>
                </a:moveTo>
                <a:cubicBezTo>
                  <a:pt x="5933" y="11059"/>
                  <a:pt x="4711" y="9730"/>
                  <a:pt x="4711" y="8092"/>
                </a:cubicBezTo>
                <a:cubicBezTo>
                  <a:pt x="4711" y="6453"/>
                  <a:pt x="5933" y="5124"/>
                  <a:pt x="7439" y="5124"/>
                </a:cubicBezTo>
                <a:cubicBezTo>
                  <a:pt x="8947" y="5124"/>
                  <a:pt x="10168" y="6453"/>
                  <a:pt x="10168" y="8092"/>
                </a:cubicBezTo>
                <a:cubicBezTo>
                  <a:pt x="10168" y="9730"/>
                  <a:pt x="8947" y="11059"/>
                  <a:pt x="7439" y="11059"/>
                </a:cubicBezTo>
                <a:close/>
                <a:moveTo>
                  <a:pt x="14879" y="9181"/>
                </a:moveTo>
                <a:lnTo>
                  <a:pt x="14879" y="7002"/>
                </a:lnTo>
                <a:lnTo>
                  <a:pt x="13797" y="6583"/>
                </a:lnTo>
                <a:cubicBezTo>
                  <a:pt x="13384" y="6424"/>
                  <a:pt x="13051" y="6081"/>
                  <a:pt x="12884" y="5640"/>
                </a:cubicBezTo>
                <a:cubicBezTo>
                  <a:pt x="12884" y="5640"/>
                  <a:pt x="12884" y="5640"/>
                  <a:pt x="12884" y="5640"/>
                </a:cubicBezTo>
                <a:cubicBezTo>
                  <a:pt x="12715" y="5198"/>
                  <a:pt x="12727" y="4700"/>
                  <a:pt x="12916" y="4269"/>
                </a:cubicBezTo>
                <a:lnTo>
                  <a:pt x="13409" y="3140"/>
                </a:lnTo>
                <a:lnTo>
                  <a:pt x="11991" y="1600"/>
                </a:lnTo>
                <a:lnTo>
                  <a:pt x="10955" y="2136"/>
                </a:lnTo>
                <a:cubicBezTo>
                  <a:pt x="10558" y="2341"/>
                  <a:pt x="10099" y="2354"/>
                  <a:pt x="9694" y="2171"/>
                </a:cubicBezTo>
                <a:lnTo>
                  <a:pt x="9693" y="2171"/>
                </a:lnTo>
                <a:cubicBezTo>
                  <a:pt x="9288" y="1988"/>
                  <a:pt x="8973" y="1627"/>
                  <a:pt x="8827" y="1178"/>
                </a:cubicBezTo>
                <a:lnTo>
                  <a:pt x="8442" y="0"/>
                </a:lnTo>
                <a:lnTo>
                  <a:pt x="6438" y="0"/>
                </a:lnTo>
                <a:lnTo>
                  <a:pt x="6052" y="1178"/>
                </a:lnTo>
                <a:cubicBezTo>
                  <a:pt x="5906" y="1627"/>
                  <a:pt x="5590" y="1988"/>
                  <a:pt x="5186" y="2171"/>
                </a:cubicBezTo>
                <a:lnTo>
                  <a:pt x="5185" y="2171"/>
                </a:lnTo>
                <a:cubicBezTo>
                  <a:pt x="4779" y="2354"/>
                  <a:pt x="4321" y="2341"/>
                  <a:pt x="3925" y="2136"/>
                </a:cubicBezTo>
                <a:lnTo>
                  <a:pt x="2887" y="1600"/>
                </a:lnTo>
                <a:lnTo>
                  <a:pt x="1470" y="3140"/>
                </a:lnTo>
                <a:lnTo>
                  <a:pt x="1963" y="4269"/>
                </a:lnTo>
                <a:cubicBezTo>
                  <a:pt x="2152" y="4700"/>
                  <a:pt x="2164" y="5199"/>
                  <a:pt x="1996" y="5640"/>
                </a:cubicBezTo>
                <a:cubicBezTo>
                  <a:pt x="1996" y="5640"/>
                  <a:pt x="1996" y="5640"/>
                  <a:pt x="1995" y="5641"/>
                </a:cubicBezTo>
                <a:cubicBezTo>
                  <a:pt x="1828" y="6081"/>
                  <a:pt x="1496" y="6424"/>
                  <a:pt x="1082" y="6583"/>
                </a:cubicBezTo>
                <a:lnTo>
                  <a:pt x="0" y="7002"/>
                </a:lnTo>
                <a:lnTo>
                  <a:pt x="0" y="9181"/>
                </a:lnTo>
                <a:lnTo>
                  <a:pt x="1082" y="9600"/>
                </a:lnTo>
                <a:cubicBezTo>
                  <a:pt x="1496" y="9760"/>
                  <a:pt x="1828" y="10103"/>
                  <a:pt x="1996" y="10543"/>
                </a:cubicBezTo>
                <a:cubicBezTo>
                  <a:pt x="2164" y="10985"/>
                  <a:pt x="2152" y="11483"/>
                  <a:pt x="1964" y="11915"/>
                </a:cubicBezTo>
                <a:lnTo>
                  <a:pt x="1470" y="13043"/>
                </a:lnTo>
                <a:lnTo>
                  <a:pt x="2887" y="14584"/>
                </a:lnTo>
                <a:lnTo>
                  <a:pt x="3925" y="14047"/>
                </a:lnTo>
                <a:cubicBezTo>
                  <a:pt x="4321" y="13842"/>
                  <a:pt x="4780" y="13830"/>
                  <a:pt x="5185" y="14013"/>
                </a:cubicBezTo>
                <a:lnTo>
                  <a:pt x="5186" y="14013"/>
                </a:lnTo>
                <a:cubicBezTo>
                  <a:pt x="5591" y="14195"/>
                  <a:pt x="5906" y="14556"/>
                  <a:pt x="6052" y="15005"/>
                </a:cubicBezTo>
                <a:lnTo>
                  <a:pt x="6438" y="16183"/>
                </a:lnTo>
                <a:lnTo>
                  <a:pt x="8442" y="16183"/>
                </a:lnTo>
                <a:lnTo>
                  <a:pt x="8824" y="15013"/>
                </a:lnTo>
                <a:cubicBezTo>
                  <a:pt x="8972" y="14560"/>
                  <a:pt x="9290" y="14195"/>
                  <a:pt x="9698" y="14011"/>
                </a:cubicBezTo>
                <a:cubicBezTo>
                  <a:pt x="9699" y="14010"/>
                  <a:pt x="9699" y="14010"/>
                  <a:pt x="9699" y="14010"/>
                </a:cubicBezTo>
                <a:cubicBezTo>
                  <a:pt x="10101" y="13828"/>
                  <a:pt x="10555" y="13841"/>
                  <a:pt x="10948" y="14044"/>
                </a:cubicBezTo>
                <a:lnTo>
                  <a:pt x="11991" y="14584"/>
                </a:lnTo>
                <a:lnTo>
                  <a:pt x="13409" y="13043"/>
                </a:lnTo>
                <a:lnTo>
                  <a:pt x="12915" y="11914"/>
                </a:lnTo>
                <a:cubicBezTo>
                  <a:pt x="12727" y="11483"/>
                  <a:pt x="12715" y="10985"/>
                  <a:pt x="12884" y="10544"/>
                </a:cubicBezTo>
                <a:cubicBezTo>
                  <a:pt x="12884" y="10544"/>
                  <a:pt x="12884" y="10544"/>
                  <a:pt x="12884" y="10543"/>
                </a:cubicBezTo>
                <a:cubicBezTo>
                  <a:pt x="13052" y="10102"/>
                  <a:pt x="13384" y="9760"/>
                  <a:pt x="13797" y="9600"/>
                </a:cubicBezTo>
                <a:cubicBezTo>
                  <a:pt x="13797" y="9600"/>
                  <a:pt x="14879" y="9181"/>
                  <a:pt x="14879" y="9181"/>
                </a:cubicBezTo>
                <a:close/>
                <a:moveTo>
                  <a:pt x="14879" y="9181"/>
                </a:moveTo>
              </a:path>
            </a:pathLst>
          </a:custGeom>
          <a:solidFill>
            <a:schemeClr val="tx2"/>
          </a:solidFill>
          <a:ln>
            <a:noFill/>
          </a:ln>
        </p:spPr>
        <p:txBody>
          <a:bodyPr lIns="0" tIns="0" rIns="0" bIns="0"/>
          <a:lstStyle/>
          <a:p>
            <a:endParaRPr lang="pl-PL"/>
          </a:p>
        </p:txBody>
      </p:sp>
      <p:sp>
        <p:nvSpPr>
          <p:cNvPr id="8" name="AutoShape 35">
            <a:extLst>
              <a:ext uri="{FF2B5EF4-FFF2-40B4-BE49-F238E27FC236}">
                <a16:creationId xmlns:a16="http://schemas.microsoft.com/office/drawing/2014/main" id="{AC820729-C99C-46D0-B2B0-AFFB73563639}"/>
              </a:ext>
            </a:extLst>
          </p:cNvPr>
          <p:cNvSpPr>
            <a:spLocks noChangeAspect="1"/>
          </p:cNvSpPr>
          <p:nvPr/>
        </p:nvSpPr>
        <p:spPr bwMode="auto">
          <a:xfrm>
            <a:off x="250586" y="2745922"/>
            <a:ext cx="656506" cy="581477"/>
          </a:xfrm>
          <a:custGeom>
            <a:avLst/>
            <a:gdLst/>
            <a:ahLst/>
            <a:cxnLst/>
            <a:rect l="0" t="0" r="r" b="b"/>
            <a:pathLst>
              <a:path w="21600" h="21600">
                <a:moveTo>
                  <a:pt x="4132" y="12386"/>
                </a:moveTo>
                <a:cubicBezTo>
                  <a:pt x="4132" y="11986"/>
                  <a:pt x="4420" y="11662"/>
                  <a:pt x="4774" y="11662"/>
                </a:cubicBezTo>
                <a:lnTo>
                  <a:pt x="5018" y="11662"/>
                </a:lnTo>
                <a:lnTo>
                  <a:pt x="5018" y="3154"/>
                </a:lnTo>
                <a:cubicBezTo>
                  <a:pt x="5018" y="2479"/>
                  <a:pt x="5959" y="2479"/>
                  <a:pt x="5959" y="3154"/>
                </a:cubicBezTo>
                <a:lnTo>
                  <a:pt x="5959" y="11662"/>
                </a:lnTo>
                <a:lnTo>
                  <a:pt x="6244" y="11662"/>
                </a:lnTo>
                <a:cubicBezTo>
                  <a:pt x="6598" y="11662"/>
                  <a:pt x="6885" y="11986"/>
                  <a:pt x="6885" y="12386"/>
                </a:cubicBezTo>
                <a:lnTo>
                  <a:pt x="6885" y="12504"/>
                </a:lnTo>
                <a:cubicBezTo>
                  <a:pt x="6885" y="12903"/>
                  <a:pt x="6598" y="13228"/>
                  <a:pt x="6244" y="13228"/>
                </a:cubicBezTo>
                <a:lnTo>
                  <a:pt x="5959" y="13228"/>
                </a:lnTo>
                <a:lnTo>
                  <a:pt x="5959" y="18446"/>
                </a:lnTo>
                <a:cubicBezTo>
                  <a:pt x="5959" y="18783"/>
                  <a:pt x="5717" y="18966"/>
                  <a:pt x="5489" y="18966"/>
                </a:cubicBezTo>
                <a:cubicBezTo>
                  <a:pt x="5260" y="18966"/>
                  <a:pt x="5018" y="18783"/>
                  <a:pt x="5018" y="18446"/>
                </a:cubicBezTo>
                <a:lnTo>
                  <a:pt x="5018" y="13228"/>
                </a:lnTo>
                <a:lnTo>
                  <a:pt x="4774" y="13228"/>
                </a:lnTo>
                <a:cubicBezTo>
                  <a:pt x="4420" y="13228"/>
                  <a:pt x="4132" y="12903"/>
                  <a:pt x="4132" y="12504"/>
                </a:cubicBezTo>
                <a:cubicBezTo>
                  <a:pt x="4132" y="12504"/>
                  <a:pt x="4132" y="12386"/>
                  <a:pt x="4132" y="12386"/>
                </a:cubicBezTo>
                <a:close/>
                <a:moveTo>
                  <a:pt x="9422" y="7421"/>
                </a:moveTo>
                <a:cubicBezTo>
                  <a:pt x="9422" y="7022"/>
                  <a:pt x="9710" y="6697"/>
                  <a:pt x="10064" y="6697"/>
                </a:cubicBezTo>
                <a:lnTo>
                  <a:pt x="10328" y="6697"/>
                </a:lnTo>
                <a:lnTo>
                  <a:pt x="10328" y="3154"/>
                </a:lnTo>
                <a:cubicBezTo>
                  <a:pt x="10328" y="2479"/>
                  <a:pt x="11270" y="2479"/>
                  <a:pt x="11270" y="3154"/>
                </a:cubicBezTo>
                <a:lnTo>
                  <a:pt x="11270" y="6697"/>
                </a:lnTo>
                <a:lnTo>
                  <a:pt x="11534" y="6697"/>
                </a:lnTo>
                <a:cubicBezTo>
                  <a:pt x="11888" y="6697"/>
                  <a:pt x="12176" y="7022"/>
                  <a:pt x="12176" y="7421"/>
                </a:cubicBezTo>
                <a:lnTo>
                  <a:pt x="12176" y="7539"/>
                </a:lnTo>
                <a:cubicBezTo>
                  <a:pt x="12176" y="7939"/>
                  <a:pt x="11888" y="8263"/>
                  <a:pt x="11534" y="8263"/>
                </a:cubicBezTo>
                <a:lnTo>
                  <a:pt x="11270" y="8263"/>
                </a:lnTo>
                <a:lnTo>
                  <a:pt x="11270" y="18446"/>
                </a:lnTo>
                <a:cubicBezTo>
                  <a:pt x="11270" y="18783"/>
                  <a:pt x="11027" y="18966"/>
                  <a:pt x="10799" y="18966"/>
                </a:cubicBezTo>
                <a:cubicBezTo>
                  <a:pt x="10571" y="18966"/>
                  <a:pt x="10328" y="18783"/>
                  <a:pt x="10328" y="18446"/>
                </a:cubicBezTo>
                <a:lnTo>
                  <a:pt x="10328" y="8263"/>
                </a:lnTo>
                <a:lnTo>
                  <a:pt x="10064" y="8263"/>
                </a:lnTo>
                <a:cubicBezTo>
                  <a:pt x="9710" y="8263"/>
                  <a:pt x="9422" y="7939"/>
                  <a:pt x="9422" y="7539"/>
                </a:cubicBezTo>
                <a:cubicBezTo>
                  <a:pt x="9422" y="7539"/>
                  <a:pt x="9422" y="7421"/>
                  <a:pt x="9422" y="7421"/>
                </a:cubicBezTo>
                <a:close/>
                <a:moveTo>
                  <a:pt x="14733" y="14640"/>
                </a:moveTo>
                <a:cubicBezTo>
                  <a:pt x="14733" y="14240"/>
                  <a:pt x="15020" y="13916"/>
                  <a:pt x="15374" y="13916"/>
                </a:cubicBezTo>
                <a:lnTo>
                  <a:pt x="15639" y="13916"/>
                </a:lnTo>
                <a:lnTo>
                  <a:pt x="15639" y="3154"/>
                </a:lnTo>
                <a:cubicBezTo>
                  <a:pt x="15639" y="2479"/>
                  <a:pt x="16580" y="2479"/>
                  <a:pt x="16580" y="3154"/>
                </a:cubicBezTo>
                <a:lnTo>
                  <a:pt x="16580" y="13916"/>
                </a:lnTo>
                <a:lnTo>
                  <a:pt x="16845" y="13916"/>
                </a:lnTo>
                <a:cubicBezTo>
                  <a:pt x="17198" y="13916"/>
                  <a:pt x="17486" y="14240"/>
                  <a:pt x="17486" y="14640"/>
                </a:cubicBezTo>
                <a:lnTo>
                  <a:pt x="17486" y="14758"/>
                </a:lnTo>
                <a:cubicBezTo>
                  <a:pt x="17486" y="15157"/>
                  <a:pt x="17198" y="15482"/>
                  <a:pt x="16845" y="15482"/>
                </a:cubicBezTo>
                <a:lnTo>
                  <a:pt x="16580" y="15482"/>
                </a:lnTo>
                <a:lnTo>
                  <a:pt x="16580" y="18446"/>
                </a:lnTo>
                <a:cubicBezTo>
                  <a:pt x="16580" y="18783"/>
                  <a:pt x="16338" y="18966"/>
                  <a:pt x="16109" y="18966"/>
                </a:cubicBezTo>
                <a:cubicBezTo>
                  <a:pt x="15881" y="18966"/>
                  <a:pt x="15639" y="18783"/>
                  <a:pt x="15639" y="18446"/>
                </a:cubicBezTo>
                <a:lnTo>
                  <a:pt x="15639" y="15482"/>
                </a:lnTo>
                <a:lnTo>
                  <a:pt x="15374" y="15482"/>
                </a:lnTo>
                <a:cubicBezTo>
                  <a:pt x="15020" y="15482"/>
                  <a:pt x="14733" y="15157"/>
                  <a:pt x="14733" y="14758"/>
                </a:cubicBezTo>
                <a:cubicBezTo>
                  <a:pt x="14733" y="14758"/>
                  <a:pt x="14733" y="14640"/>
                  <a:pt x="14733" y="14640"/>
                </a:cubicBezTo>
                <a:close/>
                <a:moveTo>
                  <a:pt x="0" y="1851"/>
                </a:moveTo>
                <a:lnTo>
                  <a:pt x="0" y="19749"/>
                </a:lnTo>
                <a:cubicBezTo>
                  <a:pt x="0" y="20770"/>
                  <a:pt x="736" y="21600"/>
                  <a:pt x="1641" y="21600"/>
                </a:cubicBezTo>
                <a:lnTo>
                  <a:pt x="19959" y="21600"/>
                </a:lnTo>
                <a:cubicBezTo>
                  <a:pt x="20864" y="21600"/>
                  <a:pt x="21600" y="20770"/>
                  <a:pt x="21600" y="19749"/>
                </a:cubicBezTo>
                <a:lnTo>
                  <a:pt x="21600" y="1851"/>
                </a:lnTo>
                <a:cubicBezTo>
                  <a:pt x="21600" y="830"/>
                  <a:pt x="20864" y="0"/>
                  <a:pt x="19959" y="0"/>
                </a:cubicBezTo>
                <a:lnTo>
                  <a:pt x="1641" y="0"/>
                </a:lnTo>
                <a:cubicBezTo>
                  <a:pt x="736" y="0"/>
                  <a:pt x="0" y="830"/>
                  <a:pt x="0" y="1851"/>
                </a:cubicBezTo>
                <a:close/>
                <a:moveTo>
                  <a:pt x="0" y="1851"/>
                </a:moveTo>
              </a:path>
            </a:pathLst>
          </a:custGeom>
          <a:solidFill>
            <a:schemeClr val="tx2"/>
          </a:solidFill>
          <a:ln>
            <a:noFill/>
          </a:ln>
        </p:spPr>
        <p:txBody>
          <a:bodyPr lIns="0" tIns="0" rIns="0" bIns="0"/>
          <a:lstStyle/>
          <a:p>
            <a:endParaRPr lang="pl-PL"/>
          </a:p>
        </p:txBody>
      </p:sp>
      <p:sp>
        <p:nvSpPr>
          <p:cNvPr id="10" name="AutoShape 24">
            <a:extLst>
              <a:ext uri="{FF2B5EF4-FFF2-40B4-BE49-F238E27FC236}">
                <a16:creationId xmlns:a16="http://schemas.microsoft.com/office/drawing/2014/main" id="{F4BBF788-C366-4490-B886-B386CDCDADAF}"/>
              </a:ext>
            </a:extLst>
          </p:cNvPr>
          <p:cNvSpPr>
            <a:spLocks noChangeAspect="1"/>
          </p:cNvSpPr>
          <p:nvPr/>
        </p:nvSpPr>
        <p:spPr bwMode="auto">
          <a:xfrm>
            <a:off x="250586" y="3843829"/>
            <a:ext cx="656506" cy="656506"/>
          </a:xfrm>
          <a:custGeom>
            <a:avLst/>
            <a:gdLst/>
            <a:ahLst/>
            <a:cxnLst/>
            <a:rect l="0" t="0" r="r" b="b"/>
            <a:pathLst>
              <a:path w="21600" h="2160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9112" y="1566"/>
                </a:moveTo>
                <a:cubicBezTo>
                  <a:pt x="8536" y="2125"/>
                  <a:pt x="8151" y="2885"/>
                  <a:pt x="8080" y="3733"/>
                </a:cubicBezTo>
                <a:cubicBezTo>
                  <a:pt x="8051" y="3852"/>
                  <a:pt x="8066" y="4440"/>
                  <a:pt x="8066" y="4441"/>
                </a:cubicBezTo>
                <a:cubicBezTo>
                  <a:pt x="8087" y="5218"/>
                  <a:pt x="7380" y="5711"/>
                  <a:pt x="6669" y="5710"/>
                </a:cubicBezTo>
                <a:cubicBezTo>
                  <a:pt x="6489" y="5710"/>
                  <a:pt x="6318" y="5676"/>
                  <a:pt x="6163" y="5609"/>
                </a:cubicBezTo>
                <a:cubicBezTo>
                  <a:pt x="6108" y="5601"/>
                  <a:pt x="6048" y="5594"/>
                  <a:pt x="5994" y="5582"/>
                </a:cubicBezTo>
                <a:cubicBezTo>
                  <a:pt x="5994" y="5582"/>
                  <a:pt x="8655" y="8784"/>
                  <a:pt x="10800" y="6372"/>
                </a:cubicBezTo>
                <a:cubicBezTo>
                  <a:pt x="11787" y="5173"/>
                  <a:pt x="11746" y="3815"/>
                  <a:pt x="12170" y="3125"/>
                </a:cubicBezTo>
                <a:cubicBezTo>
                  <a:pt x="12451" y="2556"/>
                  <a:pt x="12904" y="2094"/>
                  <a:pt x="13466" y="1802"/>
                </a:cubicBezTo>
                <a:cubicBezTo>
                  <a:pt x="17346" y="2955"/>
                  <a:pt x="20189" y="6551"/>
                  <a:pt x="20189" y="10800"/>
                </a:cubicBezTo>
                <a:cubicBezTo>
                  <a:pt x="20189" y="15976"/>
                  <a:pt x="15976" y="20189"/>
                  <a:pt x="10800" y="20189"/>
                </a:cubicBezTo>
                <a:cubicBezTo>
                  <a:pt x="5624" y="20189"/>
                  <a:pt x="1411" y="15976"/>
                  <a:pt x="1411" y="10800"/>
                </a:cubicBezTo>
                <a:cubicBezTo>
                  <a:pt x="1411" y="6201"/>
                  <a:pt x="4741" y="2364"/>
                  <a:pt x="9112" y="1566"/>
                </a:cubicBezTo>
                <a:close/>
                <a:moveTo>
                  <a:pt x="4894" y="9288"/>
                </a:moveTo>
                <a:cubicBezTo>
                  <a:pt x="4337" y="9288"/>
                  <a:pt x="3888" y="9737"/>
                  <a:pt x="3888" y="10294"/>
                </a:cubicBezTo>
                <a:cubicBezTo>
                  <a:pt x="3888" y="10850"/>
                  <a:pt x="4337" y="11306"/>
                  <a:pt x="4894" y="11306"/>
                </a:cubicBezTo>
                <a:cubicBezTo>
                  <a:pt x="5450" y="11306"/>
                  <a:pt x="5906" y="10850"/>
                  <a:pt x="5906" y="10294"/>
                </a:cubicBezTo>
                <a:cubicBezTo>
                  <a:pt x="5906" y="9737"/>
                  <a:pt x="5450" y="9288"/>
                  <a:pt x="4894" y="9288"/>
                </a:cubicBezTo>
                <a:close/>
                <a:moveTo>
                  <a:pt x="16774" y="9288"/>
                </a:moveTo>
                <a:cubicBezTo>
                  <a:pt x="16217" y="9288"/>
                  <a:pt x="15768" y="9737"/>
                  <a:pt x="15768" y="10294"/>
                </a:cubicBezTo>
                <a:cubicBezTo>
                  <a:pt x="15768" y="10850"/>
                  <a:pt x="16217" y="11306"/>
                  <a:pt x="16774" y="11306"/>
                </a:cubicBezTo>
                <a:cubicBezTo>
                  <a:pt x="17330" y="11306"/>
                  <a:pt x="17786" y="10850"/>
                  <a:pt x="17786" y="10294"/>
                </a:cubicBezTo>
                <a:cubicBezTo>
                  <a:pt x="17786" y="9737"/>
                  <a:pt x="17330" y="9288"/>
                  <a:pt x="16774" y="9288"/>
                </a:cubicBezTo>
                <a:close/>
                <a:moveTo>
                  <a:pt x="6912" y="14040"/>
                </a:moveTo>
                <a:cubicBezTo>
                  <a:pt x="6912" y="14040"/>
                  <a:pt x="6984" y="14285"/>
                  <a:pt x="7067" y="14472"/>
                </a:cubicBezTo>
                <a:cubicBezTo>
                  <a:pt x="7074" y="14485"/>
                  <a:pt x="7081" y="14493"/>
                  <a:pt x="7087" y="14506"/>
                </a:cubicBezTo>
                <a:cubicBezTo>
                  <a:pt x="7102" y="14536"/>
                  <a:pt x="7114" y="14569"/>
                  <a:pt x="7128" y="14593"/>
                </a:cubicBezTo>
                <a:cubicBezTo>
                  <a:pt x="7130" y="14597"/>
                  <a:pt x="7132" y="14597"/>
                  <a:pt x="7135" y="14600"/>
                </a:cubicBezTo>
                <a:cubicBezTo>
                  <a:pt x="7840" y="15854"/>
                  <a:pt x="9187" y="16706"/>
                  <a:pt x="10726" y="16706"/>
                </a:cubicBezTo>
                <a:cubicBezTo>
                  <a:pt x="12265" y="16706"/>
                  <a:pt x="13605" y="15855"/>
                  <a:pt x="14310" y="14600"/>
                </a:cubicBezTo>
                <a:cubicBezTo>
                  <a:pt x="14312" y="14598"/>
                  <a:pt x="14315" y="14596"/>
                  <a:pt x="14317" y="14593"/>
                </a:cubicBezTo>
                <a:cubicBezTo>
                  <a:pt x="14330" y="14571"/>
                  <a:pt x="14337" y="14547"/>
                  <a:pt x="14350" y="14519"/>
                </a:cubicBezTo>
                <a:cubicBezTo>
                  <a:pt x="14358" y="14504"/>
                  <a:pt x="14370" y="14487"/>
                  <a:pt x="14377" y="14472"/>
                </a:cubicBezTo>
                <a:cubicBezTo>
                  <a:pt x="14461" y="14285"/>
                  <a:pt x="14533" y="14040"/>
                  <a:pt x="14533" y="14040"/>
                </a:cubicBezTo>
                <a:cubicBezTo>
                  <a:pt x="14533" y="14040"/>
                  <a:pt x="13763" y="14040"/>
                  <a:pt x="13763" y="14040"/>
                </a:cubicBezTo>
                <a:cubicBezTo>
                  <a:pt x="13132" y="15056"/>
                  <a:pt x="12007" y="15734"/>
                  <a:pt x="10726" y="15734"/>
                </a:cubicBezTo>
                <a:cubicBezTo>
                  <a:pt x="9444" y="15734"/>
                  <a:pt x="8313" y="15056"/>
                  <a:pt x="7681" y="14040"/>
                </a:cubicBezTo>
                <a:lnTo>
                  <a:pt x="6912" y="14040"/>
                </a:lnTo>
                <a:close/>
                <a:moveTo>
                  <a:pt x="6912" y="14040"/>
                </a:moveTo>
              </a:path>
            </a:pathLst>
          </a:custGeom>
          <a:solidFill>
            <a:schemeClr val="tx2"/>
          </a:solidFill>
          <a:ln>
            <a:noFill/>
          </a:ln>
        </p:spPr>
        <p:txBody>
          <a:bodyPr lIns="0" tIns="0" rIns="0" bIns="0"/>
          <a:lstStyle/>
          <a:p>
            <a:endParaRPr lang="pl-PL"/>
          </a:p>
        </p:txBody>
      </p:sp>
      <p:sp>
        <p:nvSpPr>
          <p:cNvPr id="12" name="AutoShape 24">
            <a:extLst>
              <a:ext uri="{FF2B5EF4-FFF2-40B4-BE49-F238E27FC236}">
                <a16:creationId xmlns:a16="http://schemas.microsoft.com/office/drawing/2014/main" id="{79944062-257D-4519-A623-2048466649D6}"/>
              </a:ext>
            </a:extLst>
          </p:cNvPr>
          <p:cNvSpPr>
            <a:spLocks noChangeAspect="1"/>
          </p:cNvSpPr>
          <p:nvPr/>
        </p:nvSpPr>
        <p:spPr bwMode="auto">
          <a:xfrm>
            <a:off x="274670" y="5122655"/>
            <a:ext cx="608338" cy="656506"/>
          </a:xfrm>
          <a:custGeom>
            <a:avLst/>
            <a:gdLst/>
            <a:ahLst/>
            <a:cxnLst/>
            <a:rect l="0" t="0" r="r" b="b"/>
            <a:pathLst>
              <a:path w="21600" h="21471">
                <a:moveTo>
                  <a:pt x="812" y="3690"/>
                </a:moveTo>
                <a:lnTo>
                  <a:pt x="20788" y="3690"/>
                </a:lnTo>
                <a:lnTo>
                  <a:pt x="20788" y="4974"/>
                </a:lnTo>
                <a:lnTo>
                  <a:pt x="812" y="4974"/>
                </a:lnTo>
                <a:cubicBezTo>
                  <a:pt x="812" y="4974"/>
                  <a:pt x="812" y="3690"/>
                  <a:pt x="812" y="3690"/>
                </a:cubicBezTo>
                <a:close/>
                <a:moveTo>
                  <a:pt x="17837" y="6667"/>
                </a:moveTo>
                <a:cubicBezTo>
                  <a:pt x="17838" y="6738"/>
                  <a:pt x="17812" y="6807"/>
                  <a:pt x="17762" y="6867"/>
                </a:cubicBezTo>
                <a:lnTo>
                  <a:pt x="17365" y="7916"/>
                </a:lnTo>
                <a:lnTo>
                  <a:pt x="16947" y="7607"/>
                </a:lnTo>
                <a:lnTo>
                  <a:pt x="13992" y="10270"/>
                </a:lnTo>
                <a:cubicBezTo>
                  <a:pt x="13854" y="10393"/>
                  <a:pt x="13594" y="10394"/>
                  <a:pt x="13443" y="10276"/>
                </a:cubicBezTo>
                <a:lnTo>
                  <a:pt x="12486" y="9524"/>
                </a:lnTo>
                <a:lnTo>
                  <a:pt x="9824" y="11902"/>
                </a:lnTo>
                <a:cubicBezTo>
                  <a:pt x="9687" y="12024"/>
                  <a:pt x="9441" y="12025"/>
                  <a:pt x="9281" y="11912"/>
                </a:cubicBezTo>
                <a:lnTo>
                  <a:pt x="7737" y="10813"/>
                </a:lnTo>
                <a:lnTo>
                  <a:pt x="4193" y="13854"/>
                </a:lnTo>
                <a:cubicBezTo>
                  <a:pt x="4118" y="13919"/>
                  <a:pt x="4026" y="13953"/>
                  <a:pt x="3928" y="13953"/>
                </a:cubicBezTo>
                <a:cubicBezTo>
                  <a:pt x="3764" y="13953"/>
                  <a:pt x="3608" y="13856"/>
                  <a:pt x="3549" y="13718"/>
                </a:cubicBezTo>
                <a:cubicBezTo>
                  <a:pt x="3496" y="13593"/>
                  <a:pt x="3531" y="13462"/>
                  <a:pt x="3642" y="13366"/>
                </a:cubicBezTo>
                <a:lnTo>
                  <a:pt x="7436" y="10110"/>
                </a:lnTo>
                <a:cubicBezTo>
                  <a:pt x="7577" y="9989"/>
                  <a:pt x="7817" y="9988"/>
                  <a:pt x="7976" y="10101"/>
                </a:cubicBezTo>
                <a:lnTo>
                  <a:pt x="9515" y="11197"/>
                </a:lnTo>
                <a:lnTo>
                  <a:pt x="12191" y="8807"/>
                </a:lnTo>
                <a:cubicBezTo>
                  <a:pt x="12330" y="8683"/>
                  <a:pt x="12590" y="8683"/>
                  <a:pt x="12739" y="8801"/>
                </a:cubicBezTo>
                <a:lnTo>
                  <a:pt x="13695" y="9553"/>
                </a:lnTo>
                <a:lnTo>
                  <a:pt x="16347" y="7162"/>
                </a:lnTo>
                <a:lnTo>
                  <a:pt x="15880" y="6816"/>
                </a:lnTo>
                <a:lnTo>
                  <a:pt x="18076" y="6038"/>
                </a:lnTo>
                <a:cubicBezTo>
                  <a:pt x="18076" y="6038"/>
                  <a:pt x="17837" y="6667"/>
                  <a:pt x="17837" y="6667"/>
                </a:cubicBezTo>
                <a:close/>
                <a:moveTo>
                  <a:pt x="0" y="5722"/>
                </a:moveTo>
                <a:lnTo>
                  <a:pt x="1145" y="5722"/>
                </a:lnTo>
                <a:lnTo>
                  <a:pt x="1145" y="15493"/>
                </a:lnTo>
                <a:lnTo>
                  <a:pt x="6392" y="15493"/>
                </a:lnTo>
                <a:lnTo>
                  <a:pt x="3913" y="20872"/>
                </a:lnTo>
                <a:cubicBezTo>
                  <a:pt x="3852" y="21005"/>
                  <a:pt x="3866" y="21150"/>
                  <a:pt x="3953" y="21270"/>
                </a:cubicBezTo>
                <a:cubicBezTo>
                  <a:pt x="4040" y="21392"/>
                  <a:pt x="4192" y="21471"/>
                  <a:pt x="4339" y="21471"/>
                </a:cubicBezTo>
                <a:cubicBezTo>
                  <a:pt x="4492" y="21471"/>
                  <a:pt x="4622" y="21387"/>
                  <a:pt x="4687" y="21247"/>
                </a:cubicBezTo>
                <a:lnTo>
                  <a:pt x="7317" y="15541"/>
                </a:lnTo>
                <a:cubicBezTo>
                  <a:pt x="7325" y="15525"/>
                  <a:pt x="7331" y="15509"/>
                  <a:pt x="7336" y="15493"/>
                </a:cubicBezTo>
                <a:lnTo>
                  <a:pt x="14264" y="15493"/>
                </a:lnTo>
                <a:cubicBezTo>
                  <a:pt x="14270" y="15509"/>
                  <a:pt x="14276" y="15525"/>
                  <a:pt x="14283" y="15541"/>
                </a:cubicBezTo>
                <a:lnTo>
                  <a:pt x="16913" y="21247"/>
                </a:lnTo>
                <a:cubicBezTo>
                  <a:pt x="16978" y="21387"/>
                  <a:pt x="17108" y="21471"/>
                  <a:pt x="17262" y="21471"/>
                </a:cubicBezTo>
                <a:cubicBezTo>
                  <a:pt x="17409" y="21471"/>
                  <a:pt x="17560" y="21392"/>
                  <a:pt x="17647" y="21270"/>
                </a:cubicBezTo>
                <a:cubicBezTo>
                  <a:pt x="17734" y="21150"/>
                  <a:pt x="17748" y="21005"/>
                  <a:pt x="17687" y="20872"/>
                </a:cubicBezTo>
                <a:lnTo>
                  <a:pt x="15208" y="15493"/>
                </a:lnTo>
                <a:lnTo>
                  <a:pt x="20455" y="15493"/>
                </a:lnTo>
                <a:lnTo>
                  <a:pt x="20455" y="5722"/>
                </a:lnTo>
                <a:lnTo>
                  <a:pt x="21600" y="5722"/>
                </a:lnTo>
                <a:lnTo>
                  <a:pt x="21600" y="2941"/>
                </a:lnTo>
                <a:lnTo>
                  <a:pt x="11238" y="2941"/>
                </a:lnTo>
                <a:lnTo>
                  <a:pt x="11238" y="384"/>
                </a:lnTo>
                <a:cubicBezTo>
                  <a:pt x="11238" y="-129"/>
                  <a:pt x="10362" y="-128"/>
                  <a:pt x="10362" y="384"/>
                </a:cubicBezTo>
                <a:lnTo>
                  <a:pt x="10362" y="2941"/>
                </a:lnTo>
                <a:lnTo>
                  <a:pt x="0" y="2941"/>
                </a:lnTo>
                <a:cubicBezTo>
                  <a:pt x="0" y="2941"/>
                  <a:pt x="0" y="5722"/>
                  <a:pt x="0" y="5722"/>
                </a:cubicBezTo>
                <a:close/>
                <a:moveTo>
                  <a:pt x="0" y="5722"/>
                </a:moveTo>
              </a:path>
            </a:pathLst>
          </a:custGeom>
          <a:solidFill>
            <a:schemeClr val="tx2"/>
          </a:solidFill>
          <a:ln>
            <a:noFill/>
          </a:ln>
        </p:spPr>
        <p:txBody>
          <a:bodyPr lIns="0" tIns="0" rIns="0" bIns="0"/>
          <a:lstStyle/>
          <a:p>
            <a:endParaRPr lang="pl-PL"/>
          </a:p>
        </p:txBody>
      </p:sp>
    </p:spTree>
    <p:extLst>
      <p:ext uri="{BB962C8B-B14F-4D97-AF65-F5344CB8AC3E}">
        <p14:creationId xmlns:p14="http://schemas.microsoft.com/office/powerpoint/2010/main" val="3333527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F03B7FC-53C0-4DB1-BC96-BA184C0AB6DC}"/>
              </a:ext>
            </a:extLst>
          </p:cNvPr>
          <p:cNvSpPr/>
          <p:nvPr/>
        </p:nvSpPr>
        <p:spPr>
          <a:xfrm>
            <a:off x="172673" y="1217777"/>
            <a:ext cx="4656320" cy="5010843"/>
          </a:xfrm>
          <a:prstGeom prst="roundRect">
            <a:avLst>
              <a:gd name="adj" fmla="val 6846"/>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b="1" dirty="0">
                <a:solidFill>
                  <a:srgbClr val="002060"/>
                </a:solidFill>
              </a:rPr>
              <a:t>A jelentendő ügyfélszegmensek némiképp bővülnek</a:t>
            </a:r>
          </a:p>
        </p:txBody>
      </p:sp>
      <p:sp>
        <p:nvSpPr>
          <p:cNvPr id="2" name="Title 1">
            <a:extLst>
              <a:ext uri="{FF2B5EF4-FFF2-40B4-BE49-F238E27FC236}">
                <a16:creationId xmlns:a16="http://schemas.microsoft.com/office/drawing/2014/main" id="{A8CC280F-BA24-40C1-A924-96189A32D2A0}"/>
              </a:ext>
            </a:extLst>
          </p:cNvPr>
          <p:cNvSpPr>
            <a:spLocks noGrp="1"/>
          </p:cNvSpPr>
          <p:nvPr>
            <p:ph type="title"/>
          </p:nvPr>
        </p:nvSpPr>
        <p:spPr>
          <a:xfrm>
            <a:off x="0" y="325438"/>
            <a:ext cx="8088816" cy="612000"/>
          </a:xfrm>
        </p:spPr>
        <p:txBody>
          <a:bodyPr>
            <a:noAutofit/>
          </a:bodyPr>
          <a:lstStyle/>
          <a:p>
            <a:r>
              <a:rPr lang="hu-HU" sz="2400" dirty="0"/>
              <a:t>A D10 adatszolgáltatás rugalmasabbá tétele érdekében a fő jellemzők kódtárasításra kerülnek</a:t>
            </a:r>
          </a:p>
        </p:txBody>
      </p:sp>
      <p:sp>
        <p:nvSpPr>
          <p:cNvPr id="7" name="Text Placeholder 6">
            <a:extLst>
              <a:ext uri="{FF2B5EF4-FFF2-40B4-BE49-F238E27FC236}">
                <a16:creationId xmlns:a16="http://schemas.microsoft.com/office/drawing/2014/main" id="{397F9A65-8B54-4A74-92F5-60473082E2F8}"/>
              </a:ext>
            </a:extLst>
          </p:cNvPr>
          <p:cNvSpPr>
            <a:spLocks noGrp="1"/>
          </p:cNvSpPr>
          <p:nvPr>
            <p:ph type="body" sz="quarter" idx="17"/>
          </p:nvPr>
        </p:nvSpPr>
        <p:spPr/>
        <p:txBody>
          <a:bodyPr/>
          <a:lstStyle/>
          <a:p>
            <a:endParaRPr lang="hu-HU"/>
          </a:p>
        </p:txBody>
      </p:sp>
      <p:pic>
        <p:nvPicPr>
          <p:cNvPr id="8" name="Content Placeholder 10">
            <a:extLst>
              <a:ext uri="{FF2B5EF4-FFF2-40B4-BE49-F238E27FC236}">
                <a16:creationId xmlns:a16="http://schemas.microsoft.com/office/drawing/2014/main" id="{55066977-E884-4A03-805F-4984FC5B318E}"/>
              </a:ext>
            </a:extLst>
          </p:cNvPr>
          <p:cNvPicPr>
            <a:picLocks noGrp="1" noChangeAspect="1"/>
          </p:cNvPicPr>
          <p:nvPr>
            <p:ph sz="quarter" idx="10"/>
          </p:nvPr>
        </p:nvPicPr>
        <p:blipFill>
          <a:blip r:embed="rId2"/>
          <a:stretch>
            <a:fillRect/>
          </a:stretch>
        </p:blipFill>
        <p:spPr>
          <a:xfrm>
            <a:off x="352661" y="1854995"/>
            <a:ext cx="725519" cy="725519"/>
          </a:xfrm>
          <a:prstGeom prst="rect">
            <a:avLst/>
          </a:prstGeom>
        </p:spPr>
      </p:pic>
      <p:pic>
        <p:nvPicPr>
          <p:cNvPr id="9" name="Picture 8">
            <a:extLst>
              <a:ext uri="{FF2B5EF4-FFF2-40B4-BE49-F238E27FC236}">
                <a16:creationId xmlns:a16="http://schemas.microsoft.com/office/drawing/2014/main" id="{CAC6546F-4463-4D59-BAE4-CE2449DE7C97}"/>
              </a:ext>
            </a:extLst>
          </p:cNvPr>
          <p:cNvPicPr>
            <a:picLocks noChangeAspect="1"/>
          </p:cNvPicPr>
          <p:nvPr/>
        </p:nvPicPr>
        <p:blipFill rotWithShape="1">
          <a:blip r:embed="rId3"/>
          <a:srcRect l="15148" r="15303"/>
          <a:stretch/>
        </p:blipFill>
        <p:spPr>
          <a:xfrm>
            <a:off x="200958" y="3676594"/>
            <a:ext cx="927324" cy="467994"/>
          </a:xfrm>
          <a:prstGeom prst="rect">
            <a:avLst/>
          </a:prstGeom>
        </p:spPr>
      </p:pic>
      <p:pic>
        <p:nvPicPr>
          <p:cNvPr id="10" name="Picture 9">
            <a:extLst>
              <a:ext uri="{FF2B5EF4-FFF2-40B4-BE49-F238E27FC236}">
                <a16:creationId xmlns:a16="http://schemas.microsoft.com/office/drawing/2014/main" id="{DE68BB8A-D2C0-4E7B-942A-05440EDBB2FF}"/>
              </a:ext>
            </a:extLst>
          </p:cNvPr>
          <p:cNvPicPr>
            <a:picLocks noChangeAspect="1"/>
          </p:cNvPicPr>
          <p:nvPr/>
        </p:nvPicPr>
        <p:blipFill>
          <a:blip r:embed="rId4"/>
          <a:stretch>
            <a:fillRect/>
          </a:stretch>
        </p:blipFill>
        <p:spPr>
          <a:xfrm>
            <a:off x="315634" y="3113572"/>
            <a:ext cx="672573" cy="467994"/>
          </a:xfrm>
          <a:prstGeom prst="rect">
            <a:avLst/>
          </a:prstGeom>
        </p:spPr>
      </p:pic>
      <p:pic>
        <p:nvPicPr>
          <p:cNvPr id="11" name="Picture 10">
            <a:extLst>
              <a:ext uri="{FF2B5EF4-FFF2-40B4-BE49-F238E27FC236}">
                <a16:creationId xmlns:a16="http://schemas.microsoft.com/office/drawing/2014/main" id="{85B27525-0D6F-4A6B-8199-0D0D493F989E}"/>
              </a:ext>
            </a:extLst>
          </p:cNvPr>
          <p:cNvPicPr>
            <a:picLocks noChangeAspect="1"/>
          </p:cNvPicPr>
          <p:nvPr/>
        </p:nvPicPr>
        <p:blipFill>
          <a:blip r:embed="rId5"/>
          <a:stretch>
            <a:fillRect/>
          </a:stretch>
        </p:blipFill>
        <p:spPr>
          <a:xfrm>
            <a:off x="380453" y="4308709"/>
            <a:ext cx="557221" cy="417209"/>
          </a:xfrm>
          <a:prstGeom prst="rect">
            <a:avLst/>
          </a:prstGeom>
        </p:spPr>
      </p:pic>
      <p:pic>
        <p:nvPicPr>
          <p:cNvPr id="12" name="Picture 2" descr="Képtalálat a következőre: „falu piktogram”">
            <a:extLst>
              <a:ext uri="{FF2B5EF4-FFF2-40B4-BE49-F238E27FC236}">
                <a16:creationId xmlns:a16="http://schemas.microsoft.com/office/drawing/2014/main" id="{AC4765BF-8140-4089-8587-D0861A320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70" y="4839301"/>
            <a:ext cx="553033" cy="5530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E1E1B7-789E-432D-B7CB-DEC905904DBF}"/>
              </a:ext>
            </a:extLst>
          </p:cNvPr>
          <p:cNvSpPr txBox="1"/>
          <p:nvPr/>
        </p:nvSpPr>
        <p:spPr>
          <a:xfrm>
            <a:off x="1157899" y="4970592"/>
            <a:ext cx="3243572" cy="338554"/>
          </a:xfrm>
          <a:prstGeom prst="rect">
            <a:avLst/>
          </a:prstGeom>
          <a:solidFill>
            <a:schemeClr val="tx2">
              <a:lumMod val="75000"/>
              <a:lumOff val="25000"/>
            </a:schemeClr>
          </a:solidFill>
          <a:ln>
            <a:solidFill>
              <a:schemeClr val="tx1"/>
            </a:solidFill>
          </a:ln>
        </p:spPr>
        <p:txBody>
          <a:bodyPr wrap="square" rtlCol="0">
            <a:spAutoFit/>
          </a:bodyPr>
          <a:lstStyle/>
          <a:p>
            <a:r>
              <a:rPr lang="hu-HU" sz="1600" b="1" dirty="0">
                <a:solidFill>
                  <a:schemeClr val="bg1"/>
                </a:solidFill>
              </a:rPr>
              <a:t>Önkormányzatok</a:t>
            </a:r>
          </a:p>
        </p:txBody>
      </p:sp>
      <p:sp>
        <p:nvSpPr>
          <p:cNvPr id="14" name="TextBox 13">
            <a:extLst>
              <a:ext uri="{FF2B5EF4-FFF2-40B4-BE49-F238E27FC236}">
                <a16:creationId xmlns:a16="http://schemas.microsoft.com/office/drawing/2014/main" id="{93E901C9-1272-4EFB-A37C-F57F629184FB}"/>
              </a:ext>
            </a:extLst>
          </p:cNvPr>
          <p:cNvSpPr txBox="1"/>
          <p:nvPr/>
        </p:nvSpPr>
        <p:spPr>
          <a:xfrm>
            <a:off x="1139767" y="4387364"/>
            <a:ext cx="3261704" cy="338554"/>
          </a:xfrm>
          <a:prstGeom prst="rect">
            <a:avLst/>
          </a:prstGeom>
          <a:solidFill>
            <a:schemeClr val="tx2">
              <a:lumMod val="75000"/>
              <a:lumOff val="25000"/>
            </a:schemeClr>
          </a:solidFill>
          <a:ln>
            <a:solidFill>
              <a:schemeClr val="tx1"/>
            </a:solidFill>
          </a:ln>
        </p:spPr>
        <p:txBody>
          <a:bodyPr wrap="square" rtlCol="0">
            <a:spAutoFit/>
          </a:bodyPr>
          <a:lstStyle/>
          <a:p>
            <a:r>
              <a:rPr lang="hu-HU" sz="1600" b="1" dirty="0">
                <a:solidFill>
                  <a:schemeClr val="bg1"/>
                </a:solidFill>
              </a:rPr>
              <a:t>Non-profit intézmények</a:t>
            </a:r>
          </a:p>
        </p:txBody>
      </p:sp>
      <p:sp>
        <p:nvSpPr>
          <p:cNvPr id="15" name="TextBox 14">
            <a:extLst>
              <a:ext uri="{FF2B5EF4-FFF2-40B4-BE49-F238E27FC236}">
                <a16:creationId xmlns:a16="http://schemas.microsoft.com/office/drawing/2014/main" id="{782F66EC-EFEE-47F6-AADB-44AE7D50671D}"/>
              </a:ext>
            </a:extLst>
          </p:cNvPr>
          <p:cNvSpPr txBox="1"/>
          <p:nvPr/>
        </p:nvSpPr>
        <p:spPr>
          <a:xfrm>
            <a:off x="1139767" y="3220908"/>
            <a:ext cx="3261703" cy="338554"/>
          </a:xfrm>
          <a:prstGeom prst="rect">
            <a:avLst/>
          </a:prstGeom>
          <a:solidFill>
            <a:schemeClr val="tx2">
              <a:lumMod val="75000"/>
              <a:lumOff val="25000"/>
            </a:schemeClr>
          </a:solidFill>
          <a:ln>
            <a:solidFill>
              <a:schemeClr val="tx1"/>
            </a:solidFill>
          </a:ln>
        </p:spPr>
        <p:txBody>
          <a:bodyPr wrap="square" rtlCol="0">
            <a:spAutoFit/>
          </a:bodyPr>
          <a:lstStyle/>
          <a:p>
            <a:r>
              <a:rPr lang="hu-HU" sz="1600" b="1" dirty="0">
                <a:solidFill>
                  <a:schemeClr val="bg1"/>
                </a:solidFill>
              </a:rPr>
              <a:t>Lakosság</a:t>
            </a:r>
          </a:p>
        </p:txBody>
      </p:sp>
      <p:sp>
        <p:nvSpPr>
          <p:cNvPr id="16" name="TextBox 15">
            <a:extLst>
              <a:ext uri="{FF2B5EF4-FFF2-40B4-BE49-F238E27FC236}">
                <a16:creationId xmlns:a16="http://schemas.microsoft.com/office/drawing/2014/main" id="{8800102B-9995-41D6-BA4A-6ED2AE598335}"/>
              </a:ext>
            </a:extLst>
          </p:cNvPr>
          <p:cNvSpPr txBox="1"/>
          <p:nvPr/>
        </p:nvSpPr>
        <p:spPr>
          <a:xfrm>
            <a:off x="1139768" y="3804136"/>
            <a:ext cx="3261703" cy="338554"/>
          </a:xfrm>
          <a:prstGeom prst="rect">
            <a:avLst/>
          </a:prstGeom>
          <a:solidFill>
            <a:schemeClr val="tx2">
              <a:lumMod val="75000"/>
              <a:lumOff val="25000"/>
            </a:schemeClr>
          </a:solidFill>
          <a:ln>
            <a:solidFill>
              <a:schemeClr val="tx1"/>
            </a:solidFill>
          </a:ln>
        </p:spPr>
        <p:txBody>
          <a:bodyPr wrap="square" rtlCol="0">
            <a:spAutoFit/>
          </a:bodyPr>
          <a:lstStyle/>
          <a:p>
            <a:r>
              <a:rPr lang="hu-HU" sz="1600" b="1" dirty="0">
                <a:solidFill>
                  <a:schemeClr val="bg1"/>
                </a:solidFill>
              </a:rPr>
              <a:t>Kormányzat</a:t>
            </a:r>
          </a:p>
        </p:txBody>
      </p:sp>
      <p:sp>
        <p:nvSpPr>
          <p:cNvPr id="17" name="TextBox 16">
            <a:extLst>
              <a:ext uri="{FF2B5EF4-FFF2-40B4-BE49-F238E27FC236}">
                <a16:creationId xmlns:a16="http://schemas.microsoft.com/office/drawing/2014/main" id="{60CC6236-B0B4-4AB6-B7AC-036D616B7B96}"/>
              </a:ext>
            </a:extLst>
          </p:cNvPr>
          <p:cNvSpPr txBox="1"/>
          <p:nvPr/>
        </p:nvSpPr>
        <p:spPr>
          <a:xfrm>
            <a:off x="1139767" y="2042779"/>
            <a:ext cx="3261704" cy="338554"/>
          </a:xfrm>
          <a:prstGeom prst="rect">
            <a:avLst/>
          </a:prstGeom>
          <a:solidFill>
            <a:schemeClr val="tx2">
              <a:lumMod val="75000"/>
              <a:lumOff val="25000"/>
            </a:schemeClr>
          </a:solidFill>
          <a:ln>
            <a:solidFill>
              <a:schemeClr val="tx1"/>
            </a:solidFill>
          </a:ln>
        </p:spPr>
        <p:txBody>
          <a:bodyPr wrap="square" rtlCol="0">
            <a:spAutoFit/>
          </a:bodyPr>
          <a:lstStyle/>
          <a:p>
            <a:r>
              <a:rPr lang="hu-HU" sz="1600" b="1" dirty="0">
                <a:solidFill>
                  <a:schemeClr val="bg1"/>
                </a:solidFill>
              </a:rPr>
              <a:t>Nem pénzügyi vállalatok</a:t>
            </a:r>
          </a:p>
        </p:txBody>
      </p:sp>
      <p:sp>
        <p:nvSpPr>
          <p:cNvPr id="26" name="TextBox 25">
            <a:extLst>
              <a:ext uri="{FF2B5EF4-FFF2-40B4-BE49-F238E27FC236}">
                <a16:creationId xmlns:a16="http://schemas.microsoft.com/office/drawing/2014/main" id="{5134D633-DA35-4BF4-91A3-19F933FB6892}"/>
              </a:ext>
            </a:extLst>
          </p:cNvPr>
          <p:cNvSpPr txBox="1"/>
          <p:nvPr/>
        </p:nvSpPr>
        <p:spPr>
          <a:xfrm>
            <a:off x="1139768" y="5553820"/>
            <a:ext cx="3261703" cy="400110"/>
          </a:xfrm>
          <a:prstGeom prst="rect">
            <a:avLst/>
          </a:prstGeom>
          <a:solidFill>
            <a:schemeClr val="tx2"/>
          </a:solidFill>
          <a:ln>
            <a:solidFill>
              <a:schemeClr val="tx1"/>
            </a:solidFill>
          </a:ln>
        </p:spPr>
        <p:txBody>
          <a:bodyPr wrap="square" rtlCol="0">
            <a:spAutoFit/>
          </a:bodyPr>
          <a:lstStyle/>
          <a:p>
            <a:r>
              <a:rPr lang="hu-HU" sz="2000" b="1" dirty="0">
                <a:solidFill>
                  <a:schemeClr val="bg1"/>
                </a:solidFill>
              </a:rPr>
              <a:t>Zártkörű pénzügyi közvetítők</a:t>
            </a:r>
          </a:p>
        </p:txBody>
      </p:sp>
      <p:sp>
        <p:nvSpPr>
          <p:cNvPr id="27" name="TextBox 26">
            <a:extLst>
              <a:ext uri="{FF2B5EF4-FFF2-40B4-BE49-F238E27FC236}">
                <a16:creationId xmlns:a16="http://schemas.microsoft.com/office/drawing/2014/main" id="{53BF7BFF-C8CA-4C92-92B1-F7B43E8D6786}"/>
              </a:ext>
            </a:extLst>
          </p:cNvPr>
          <p:cNvSpPr txBox="1"/>
          <p:nvPr/>
        </p:nvSpPr>
        <p:spPr>
          <a:xfrm>
            <a:off x="1549399" y="2580514"/>
            <a:ext cx="2852072" cy="400110"/>
          </a:xfrm>
          <a:prstGeom prst="rect">
            <a:avLst/>
          </a:prstGeom>
          <a:solidFill>
            <a:schemeClr val="tx2"/>
          </a:solidFill>
          <a:ln>
            <a:solidFill>
              <a:schemeClr val="tx1"/>
            </a:solidFill>
          </a:ln>
        </p:spPr>
        <p:txBody>
          <a:bodyPr wrap="square" rtlCol="0">
            <a:spAutoFit/>
          </a:bodyPr>
          <a:lstStyle/>
          <a:p>
            <a:r>
              <a:rPr lang="hu-HU" sz="2000" b="1" dirty="0">
                <a:solidFill>
                  <a:schemeClr val="bg1"/>
                </a:solidFill>
              </a:rPr>
              <a:t>Méret szerinti bontás</a:t>
            </a:r>
          </a:p>
        </p:txBody>
      </p:sp>
      <p:cxnSp>
        <p:nvCxnSpPr>
          <p:cNvPr id="4" name="Connector: Elbow 3">
            <a:extLst>
              <a:ext uri="{FF2B5EF4-FFF2-40B4-BE49-F238E27FC236}">
                <a16:creationId xmlns:a16="http://schemas.microsoft.com/office/drawing/2014/main" id="{A5256E28-F617-4A06-A949-D55E089FB60C}"/>
              </a:ext>
            </a:extLst>
          </p:cNvPr>
          <p:cNvCxnSpPr>
            <a:cxnSpLocks/>
            <a:endCxn id="27" idx="1"/>
          </p:cNvCxnSpPr>
          <p:nvPr/>
        </p:nvCxnSpPr>
        <p:spPr>
          <a:xfrm rot="16200000" flipH="1">
            <a:off x="1276272" y="2507442"/>
            <a:ext cx="368458" cy="177796"/>
          </a:xfrm>
          <a:prstGeom prst="bentConnector2">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FCB8CF7-4845-45A3-8656-6968A49DCC9B}"/>
              </a:ext>
            </a:extLst>
          </p:cNvPr>
          <p:cNvSpPr/>
          <p:nvPr/>
        </p:nvSpPr>
        <p:spPr>
          <a:xfrm>
            <a:off x="5067300" y="1230477"/>
            <a:ext cx="3865927" cy="5010843"/>
          </a:xfrm>
          <a:prstGeom prst="roundRect">
            <a:avLst>
              <a:gd name="adj" fmla="val 6846"/>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b="1" dirty="0">
                <a:solidFill>
                  <a:srgbClr val="002060"/>
                </a:solidFill>
              </a:rPr>
              <a:t>A digitális használaton túl egyéb szempontok is megjelennek</a:t>
            </a:r>
          </a:p>
        </p:txBody>
      </p:sp>
      <p:sp>
        <p:nvSpPr>
          <p:cNvPr id="31" name="TextBox 30">
            <a:extLst>
              <a:ext uri="{FF2B5EF4-FFF2-40B4-BE49-F238E27FC236}">
                <a16:creationId xmlns:a16="http://schemas.microsoft.com/office/drawing/2014/main" id="{9CD4966A-B620-4CAA-871A-F3F5EAD4B37A}"/>
              </a:ext>
            </a:extLst>
          </p:cNvPr>
          <p:cNvSpPr txBox="1"/>
          <p:nvPr/>
        </p:nvSpPr>
        <p:spPr>
          <a:xfrm>
            <a:off x="5912826" y="2216948"/>
            <a:ext cx="2754164" cy="576000"/>
          </a:xfrm>
          <a:prstGeom prst="rect">
            <a:avLst/>
          </a:prstGeom>
          <a:solidFill>
            <a:schemeClr val="tx2"/>
          </a:solidFill>
          <a:ln>
            <a:solidFill>
              <a:schemeClr val="tx1"/>
            </a:solidFill>
          </a:ln>
        </p:spPr>
        <p:txBody>
          <a:bodyPr wrap="square" rtlCol="0" anchor="ctr">
            <a:noAutofit/>
          </a:bodyPr>
          <a:lstStyle/>
          <a:p>
            <a:pPr>
              <a:lnSpc>
                <a:spcPct val="85000"/>
              </a:lnSpc>
            </a:pPr>
            <a:r>
              <a:rPr lang="hu-HU" sz="2000" b="1" dirty="0">
                <a:solidFill>
                  <a:schemeClr val="bg1"/>
                </a:solidFill>
              </a:rPr>
              <a:t>Internet hozzáférés megléte</a:t>
            </a:r>
          </a:p>
        </p:txBody>
      </p:sp>
      <p:sp>
        <p:nvSpPr>
          <p:cNvPr id="33" name="TextBox 32">
            <a:extLst>
              <a:ext uri="{FF2B5EF4-FFF2-40B4-BE49-F238E27FC236}">
                <a16:creationId xmlns:a16="http://schemas.microsoft.com/office/drawing/2014/main" id="{DAD73CEE-6B2A-4FAD-9641-51468DB49315}"/>
              </a:ext>
            </a:extLst>
          </p:cNvPr>
          <p:cNvSpPr txBox="1"/>
          <p:nvPr/>
        </p:nvSpPr>
        <p:spPr>
          <a:xfrm>
            <a:off x="6553200" y="2892180"/>
            <a:ext cx="2113790" cy="576000"/>
          </a:xfrm>
          <a:prstGeom prst="rect">
            <a:avLst/>
          </a:prstGeom>
          <a:solidFill>
            <a:schemeClr val="tx2"/>
          </a:solidFill>
          <a:ln>
            <a:solidFill>
              <a:schemeClr val="tx1"/>
            </a:solidFill>
          </a:ln>
        </p:spPr>
        <p:txBody>
          <a:bodyPr wrap="square" rtlCol="0" anchor="ctr">
            <a:noAutofit/>
          </a:bodyPr>
          <a:lstStyle/>
          <a:p>
            <a:r>
              <a:rPr lang="hu-HU" sz="2000" b="1" dirty="0">
                <a:solidFill>
                  <a:schemeClr val="bg1"/>
                </a:solidFill>
              </a:rPr>
              <a:t>Hozzáférés típusa</a:t>
            </a:r>
          </a:p>
        </p:txBody>
      </p:sp>
      <p:cxnSp>
        <p:nvCxnSpPr>
          <p:cNvPr id="34" name="Connector: Elbow 33">
            <a:extLst>
              <a:ext uri="{FF2B5EF4-FFF2-40B4-BE49-F238E27FC236}">
                <a16:creationId xmlns:a16="http://schemas.microsoft.com/office/drawing/2014/main" id="{4775F6D9-A9BA-4C42-88C4-85A4B8A7A571}"/>
              </a:ext>
            </a:extLst>
          </p:cNvPr>
          <p:cNvCxnSpPr>
            <a:cxnSpLocks/>
            <a:endCxn id="33" idx="1"/>
          </p:cNvCxnSpPr>
          <p:nvPr/>
        </p:nvCxnSpPr>
        <p:spPr>
          <a:xfrm rot="16200000" flipH="1">
            <a:off x="6231072" y="2858052"/>
            <a:ext cx="424842" cy="219414"/>
          </a:xfrm>
          <a:prstGeom prst="bentConnector2">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43EB4F8-B586-4B06-860B-4B9FC910054C}"/>
              </a:ext>
            </a:extLst>
          </p:cNvPr>
          <p:cNvSpPr txBox="1"/>
          <p:nvPr/>
        </p:nvSpPr>
        <p:spPr>
          <a:xfrm>
            <a:off x="5912826" y="4231454"/>
            <a:ext cx="2754164" cy="576000"/>
          </a:xfrm>
          <a:prstGeom prst="rect">
            <a:avLst/>
          </a:prstGeom>
          <a:solidFill>
            <a:schemeClr val="tx2"/>
          </a:solidFill>
          <a:ln>
            <a:solidFill>
              <a:schemeClr val="tx1"/>
            </a:solidFill>
          </a:ln>
        </p:spPr>
        <p:txBody>
          <a:bodyPr wrap="square" rtlCol="0" anchor="ctr">
            <a:noAutofit/>
          </a:bodyPr>
          <a:lstStyle/>
          <a:p>
            <a:pPr>
              <a:lnSpc>
                <a:spcPct val="85000"/>
              </a:lnSpc>
            </a:pPr>
            <a:r>
              <a:rPr lang="hu-HU" sz="2000" b="1" dirty="0">
                <a:solidFill>
                  <a:schemeClr val="bg1"/>
                </a:solidFill>
              </a:rPr>
              <a:t>Telebank hozzáférés megléte</a:t>
            </a:r>
          </a:p>
        </p:txBody>
      </p:sp>
      <p:sp>
        <p:nvSpPr>
          <p:cNvPr id="36" name="TextBox 35">
            <a:extLst>
              <a:ext uri="{FF2B5EF4-FFF2-40B4-BE49-F238E27FC236}">
                <a16:creationId xmlns:a16="http://schemas.microsoft.com/office/drawing/2014/main" id="{C9CB9C24-37C7-4450-98DA-7653F04F2B9B}"/>
              </a:ext>
            </a:extLst>
          </p:cNvPr>
          <p:cNvSpPr txBox="1"/>
          <p:nvPr/>
        </p:nvSpPr>
        <p:spPr>
          <a:xfrm>
            <a:off x="5912826" y="5160638"/>
            <a:ext cx="2754164" cy="576000"/>
          </a:xfrm>
          <a:prstGeom prst="rect">
            <a:avLst/>
          </a:prstGeom>
          <a:solidFill>
            <a:schemeClr val="tx2"/>
          </a:solidFill>
          <a:ln>
            <a:solidFill>
              <a:schemeClr val="tx1"/>
            </a:solidFill>
          </a:ln>
        </p:spPr>
        <p:txBody>
          <a:bodyPr wrap="square" rtlCol="0" anchor="ctr">
            <a:noAutofit/>
          </a:bodyPr>
          <a:lstStyle/>
          <a:p>
            <a:pPr>
              <a:lnSpc>
                <a:spcPct val="85000"/>
              </a:lnSpc>
            </a:pPr>
            <a:r>
              <a:rPr lang="hu-HU" sz="2000" b="1" dirty="0">
                <a:solidFill>
                  <a:schemeClr val="bg1"/>
                </a:solidFill>
              </a:rPr>
              <a:t>Bankszámla </a:t>
            </a:r>
            <a:r>
              <a:rPr lang="hu-HU" sz="2000" b="1">
                <a:solidFill>
                  <a:schemeClr val="bg1"/>
                </a:solidFill>
              </a:rPr>
              <a:t>kivonatok érkezése</a:t>
            </a:r>
            <a:endParaRPr lang="hu-HU" sz="2000" b="1" dirty="0">
              <a:solidFill>
                <a:schemeClr val="bg1"/>
              </a:solidFill>
            </a:endParaRPr>
          </a:p>
        </p:txBody>
      </p:sp>
      <p:sp>
        <p:nvSpPr>
          <p:cNvPr id="38" name="AutoShape 13">
            <a:extLst>
              <a:ext uri="{FF2B5EF4-FFF2-40B4-BE49-F238E27FC236}">
                <a16:creationId xmlns:a16="http://schemas.microsoft.com/office/drawing/2014/main" id="{F9F422DF-D875-4745-8DE0-82644051B2D8}"/>
              </a:ext>
            </a:extLst>
          </p:cNvPr>
          <p:cNvSpPr>
            <a:spLocks noChangeAspect="1"/>
          </p:cNvSpPr>
          <p:nvPr/>
        </p:nvSpPr>
        <p:spPr bwMode="auto">
          <a:xfrm>
            <a:off x="5247403" y="2241650"/>
            <a:ext cx="526596" cy="526596"/>
          </a:xfrm>
          <a:custGeom>
            <a:avLst/>
            <a:gdLst/>
            <a:ahLst/>
            <a:cxnLst/>
            <a:rect l="0" t="0" r="r" b="b"/>
            <a:pathLst>
              <a:path w="21600" h="21600">
                <a:moveTo>
                  <a:pt x="11431" y="11686"/>
                </a:moveTo>
                <a:cubicBezTo>
                  <a:pt x="11744" y="11074"/>
                  <a:pt x="11952" y="10280"/>
                  <a:pt x="11952" y="9681"/>
                </a:cubicBezTo>
                <a:cubicBezTo>
                  <a:pt x="11952" y="9148"/>
                  <a:pt x="11652" y="8784"/>
                  <a:pt x="11197" y="8784"/>
                </a:cubicBezTo>
                <a:cubicBezTo>
                  <a:pt x="10703" y="8784"/>
                  <a:pt x="10247" y="9109"/>
                  <a:pt x="9922" y="9721"/>
                </a:cubicBezTo>
                <a:cubicBezTo>
                  <a:pt x="9610" y="10306"/>
                  <a:pt x="9401" y="11074"/>
                  <a:pt x="9401" y="11673"/>
                </a:cubicBezTo>
                <a:cubicBezTo>
                  <a:pt x="9401" y="12362"/>
                  <a:pt x="9661" y="12726"/>
                  <a:pt x="10156" y="12726"/>
                </a:cubicBezTo>
                <a:cubicBezTo>
                  <a:pt x="10638" y="12726"/>
                  <a:pt x="11093" y="12349"/>
                  <a:pt x="11431" y="11686"/>
                </a:cubicBezTo>
                <a:close/>
                <a:moveTo>
                  <a:pt x="14112" y="7821"/>
                </a:moveTo>
                <a:cubicBezTo>
                  <a:pt x="14034" y="8082"/>
                  <a:pt x="13799" y="8875"/>
                  <a:pt x="13734" y="9162"/>
                </a:cubicBezTo>
                <a:lnTo>
                  <a:pt x="12954" y="12050"/>
                </a:lnTo>
                <a:cubicBezTo>
                  <a:pt x="12914" y="12193"/>
                  <a:pt x="12902" y="12323"/>
                  <a:pt x="12902" y="12440"/>
                </a:cubicBezTo>
                <a:cubicBezTo>
                  <a:pt x="12902" y="12648"/>
                  <a:pt x="13018" y="12765"/>
                  <a:pt x="13240" y="12765"/>
                </a:cubicBezTo>
                <a:cubicBezTo>
                  <a:pt x="13487" y="12765"/>
                  <a:pt x="13799" y="12635"/>
                  <a:pt x="14060" y="12427"/>
                </a:cubicBezTo>
                <a:cubicBezTo>
                  <a:pt x="14697" y="11933"/>
                  <a:pt x="15113" y="10970"/>
                  <a:pt x="15113" y="9968"/>
                </a:cubicBezTo>
                <a:cubicBezTo>
                  <a:pt x="15113" y="8771"/>
                  <a:pt x="14554" y="7730"/>
                  <a:pt x="13617" y="7145"/>
                </a:cubicBezTo>
                <a:cubicBezTo>
                  <a:pt x="13031" y="6793"/>
                  <a:pt x="12212" y="6598"/>
                  <a:pt x="11288" y="6598"/>
                </a:cubicBezTo>
                <a:cubicBezTo>
                  <a:pt x="8543" y="6598"/>
                  <a:pt x="6617" y="8419"/>
                  <a:pt x="6617" y="10996"/>
                </a:cubicBezTo>
                <a:cubicBezTo>
                  <a:pt x="6617" y="13494"/>
                  <a:pt x="8347" y="15133"/>
                  <a:pt x="10963" y="15133"/>
                </a:cubicBezTo>
                <a:cubicBezTo>
                  <a:pt x="11639" y="15133"/>
                  <a:pt x="12355" y="15029"/>
                  <a:pt x="12954" y="14847"/>
                </a:cubicBezTo>
                <a:cubicBezTo>
                  <a:pt x="13461" y="14691"/>
                  <a:pt x="13786" y="14535"/>
                  <a:pt x="14411" y="14158"/>
                </a:cubicBezTo>
                <a:lnTo>
                  <a:pt x="15204" y="15302"/>
                </a:lnTo>
                <a:cubicBezTo>
                  <a:pt x="14502" y="15719"/>
                  <a:pt x="14190" y="15875"/>
                  <a:pt x="13578" y="16057"/>
                </a:cubicBezTo>
                <a:cubicBezTo>
                  <a:pt x="12693" y="16331"/>
                  <a:pt x="11757" y="16474"/>
                  <a:pt x="10820" y="16474"/>
                </a:cubicBezTo>
                <a:cubicBezTo>
                  <a:pt x="8985" y="16474"/>
                  <a:pt x="7554" y="15953"/>
                  <a:pt x="6526" y="14925"/>
                </a:cubicBezTo>
                <a:cubicBezTo>
                  <a:pt x="5551" y="13962"/>
                  <a:pt x="5017" y="12583"/>
                  <a:pt x="5017" y="11074"/>
                </a:cubicBezTo>
                <a:cubicBezTo>
                  <a:pt x="5017" y="9461"/>
                  <a:pt x="5564" y="8068"/>
                  <a:pt x="6604" y="7014"/>
                </a:cubicBezTo>
                <a:cubicBezTo>
                  <a:pt x="7801" y="5818"/>
                  <a:pt x="9376" y="5232"/>
                  <a:pt x="11392" y="5232"/>
                </a:cubicBezTo>
                <a:cubicBezTo>
                  <a:pt x="14424" y="5232"/>
                  <a:pt x="16584" y="7184"/>
                  <a:pt x="16584" y="9903"/>
                </a:cubicBezTo>
                <a:cubicBezTo>
                  <a:pt x="16584" y="11126"/>
                  <a:pt x="16142" y="12245"/>
                  <a:pt x="15348" y="13038"/>
                </a:cubicBezTo>
                <a:cubicBezTo>
                  <a:pt x="14671" y="13715"/>
                  <a:pt x="13786" y="14106"/>
                  <a:pt x="12914" y="14106"/>
                </a:cubicBezTo>
                <a:cubicBezTo>
                  <a:pt x="12407" y="14106"/>
                  <a:pt x="11991" y="13910"/>
                  <a:pt x="11796" y="13598"/>
                </a:cubicBezTo>
                <a:cubicBezTo>
                  <a:pt x="11731" y="13494"/>
                  <a:pt x="11718" y="13429"/>
                  <a:pt x="11679" y="13195"/>
                </a:cubicBezTo>
                <a:cubicBezTo>
                  <a:pt x="11184" y="13767"/>
                  <a:pt x="10664" y="14015"/>
                  <a:pt x="9935" y="14015"/>
                </a:cubicBezTo>
                <a:cubicBezTo>
                  <a:pt x="8647" y="14015"/>
                  <a:pt x="7827" y="13052"/>
                  <a:pt x="7827" y="11568"/>
                </a:cubicBezTo>
                <a:cubicBezTo>
                  <a:pt x="7827" y="9370"/>
                  <a:pt x="9271" y="7548"/>
                  <a:pt x="11001" y="7548"/>
                </a:cubicBezTo>
                <a:cubicBezTo>
                  <a:pt x="11731" y="7548"/>
                  <a:pt x="12095" y="7730"/>
                  <a:pt x="12446" y="8277"/>
                </a:cubicBezTo>
                <a:lnTo>
                  <a:pt x="12576" y="7821"/>
                </a:lnTo>
                <a:lnTo>
                  <a:pt x="14112" y="7821"/>
                </a:lnTo>
                <a:cubicBezTo>
                  <a:pt x="14112" y="7821"/>
                  <a:pt x="14112" y="7821"/>
                  <a:pt x="14112" y="7821"/>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ubicBezTo>
                  <a:pt x="10800" y="0"/>
                  <a:pt x="10800" y="0"/>
                  <a:pt x="10800" y="0"/>
                </a:cubicBezTo>
                <a:close/>
                <a:moveTo>
                  <a:pt x="10800" y="2097"/>
                </a:moveTo>
                <a:cubicBezTo>
                  <a:pt x="13125" y="2097"/>
                  <a:pt x="15311" y="3002"/>
                  <a:pt x="16954" y="4646"/>
                </a:cubicBezTo>
                <a:cubicBezTo>
                  <a:pt x="18598" y="6290"/>
                  <a:pt x="19503" y="8476"/>
                  <a:pt x="19503" y="10800"/>
                </a:cubicBezTo>
                <a:cubicBezTo>
                  <a:pt x="19503" y="13125"/>
                  <a:pt x="18598" y="15311"/>
                  <a:pt x="16954" y="16955"/>
                </a:cubicBezTo>
                <a:cubicBezTo>
                  <a:pt x="15311" y="18598"/>
                  <a:pt x="13125" y="19503"/>
                  <a:pt x="10800" y="19503"/>
                </a:cubicBezTo>
                <a:cubicBezTo>
                  <a:pt x="8476" y="19503"/>
                  <a:pt x="6290" y="18598"/>
                  <a:pt x="4646" y="16955"/>
                </a:cubicBezTo>
                <a:cubicBezTo>
                  <a:pt x="3002" y="15311"/>
                  <a:pt x="2097" y="13125"/>
                  <a:pt x="2097" y="10800"/>
                </a:cubicBezTo>
                <a:cubicBezTo>
                  <a:pt x="2097" y="8476"/>
                  <a:pt x="3002" y="6290"/>
                  <a:pt x="4646" y="4646"/>
                </a:cubicBezTo>
                <a:cubicBezTo>
                  <a:pt x="6290" y="3002"/>
                  <a:pt x="8476" y="2097"/>
                  <a:pt x="10800" y="2097"/>
                </a:cubicBezTo>
              </a:path>
            </a:pathLst>
          </a:custGeom>
          <a:solidFill>
            <a:schemeClr val="tx1"/>
          </a:solidFill>
          <a:ln>
            <a:noFill/>
          </a:ln>
        </p:spPr>
        <p:txBody>
          <a:bodyPr lIns="0" tIns="0" rIns="0" bIns="0"/>
          <a:lstStyle/>
          <a:p>
            <a:endParaRPr lang="pl-PL"/>
          </a:p>
        </p:txBody>
      </p:sp>
      <p:sp>
        <p:nvSpPr>
          <p:cNvPr id="48" name="AutoShape 19">
            <a:extLst>
              <a:ext uri="{FF2B5EF4-FFF2-40B4-BE49-F238E27FC236}">
                <a16:creationId xmlns:a16="http://schemas.microsoft.com/office/drawing/2014/main" id="{D0A010EB-E4A3-44AA-B34A-EEB5A52604E4}"/>
              </a:ext>
            </a:extLst>
          </p:cNvPr>
          <p:cNvSpPr>
            <a:spLocks noChangeAspect="1"/>
          </p:cNvSpPr>
          <p:nvPr/>
        </p:nvSpPr>
        <p:spPr bwMode="auto">
          <a:xfrm>
            <a:off x="5305478" y="4260785"/>
            <a:ext cx="397287" cy="573859"/>
          </a:xfrm>
          <a:custGeom>
            <a:avLst/>
            <a:gdLst/>
            <a:ahLst/>
            <a:cxnLst/>
            <a:rect l="0" t="0" r="r" b="b"/>
            <a:pathLst>
              <a:path w="18667" h="19834">
                <a:moveTo>
                  <a:pt x="6503" y="6749"/>
                </a:moveTo>
                <a:lnTo>
                  <a:pt x="2803" y="1321"/>
                </a:lnTo>
                <a:cubicBezTo>
                  <a:pt x="1303" y="1911"/>
                  <a:pt x="-2933" y="3281"/>
                  <a:pt x="3297" y="12419"/>
                </a:cubicBezTo>
                <a:cubicBezTo>
                  <a:pt x="9555" y="21600"/>
                  <a:pt x="13430" y="19901"/>
                  <a:pt x="15082" y="19335"/>
                </a:cubicBezTo>
                <a:lnTo>
                  <a:pt x="11385" y="13912"/>
                </a:lnTo>
                <a:cubicBezTo>
                  <a:pt x="9011" y="14777"/>
                  <a:pt x="4174" y="7679"/>
                  <a:pt x="6503" y="6749"/>
                </a:cubicBezTo>
                <a:close/>
                <a:moveTo>
                  <a:pt x="15023" y="12666"/>
                </a:moveTo>
                <a:lnTo>
                  <a:pt x="12788" y="13492"/>
                </a:lnTo>
                <a:lnTo>
                  <a:pt x="16433" y="18838"/>
                </a:lnTo>
                <a:lnTo>
                  <a:pt x="18667" y="18012"/>
                </a:lnTo>
                <a:cubicBezTo>
                  <a:pt x="18667" y="18012"/>
                  <a:pt x="15023" y="12666"/>
                  <a:pt x="15023" y="12666"/>
                </a:cubicBezTo>
                <a:close/>
                <a:moveTo>
                  <a:pt x="10033" y="5346"/>
                </a:moveTo>
                <a:lnTo>
                  <a:pt x="7799" y="6173"/>
                </a:lnTo>
                <a:lnTo>
                  <a:pt x="4155" y="826"/>
                </a:lnTo>
                <a:lnTo>
                  <a:pt x="6389" y="0"/>
                </a:lnTo>
                <a:cubicBezTo>
                  <a:pt x="6389" y="0"/>
                  <a:pt x="10033" y="5346"/>
                  <a:pt x="10033" y="5346"/>
                </a:cubicBezTo>
                <a:close/>
                <a:moveTo>
                  <a:pt x="10033" y="5346"/>
                </a:moveTo>
              </a:path>
            </a:pathLst>
          </a:custGeom>
          <a:solidFill>
            <a:schemeClr val="tx1"/>
          </a:solidFill>
          <a:ln>
            <a:noFill/>
          </a:ln>
        </p:spPr>
        <p:txBody>
          <a:bodyPr lIns="0" tIns="0" rIns="0" bIns="0"/>
          <a:lstStyle/>
          <a:p>
            <a:endParaRPr lang="pl-PL"/>
          </a:p>
        </p:txBody>
      </p:sp>
      <p:sp>
        <p:nvSpPr>
          <p:cNvPr id="50" name="AutoShape 15">
            <a:extLst>
              <a:ext uri="{FF2B5EF4-FFF2-40B4-BE49-F238E27FC236}">
                <a16:creationId xmlns:a16="http://schemas.microsoft.com/office/drawing/2014/main" id="{4DA30C14-5FE2-4F5E-8689-FC5DBCD0DD3B}"/>
              </a:ext>
            </a:extLst>
          </p:cNvPr>
          <p:cNvSpPr>
            <a:spLocks noChangeAspect="1"/>
          </p:cNvSpPr>
          <p:nvPr/>
        </p:nvSpPr>
        <p:spPr bwMode="auto">
          <a:xfrm>
            <a:off x="5260793" y="5234678"/>
            <a:ext cx="471240" cy="504000"/>
          </a:xfrm>
          <a:custGeom>
            <a:avLst/>
            <a:gdLst/>
            <a:ahLst/>
            <a:cxnLst/>
            <a:rect l="0" t="0" r="r" b="b"/>
            <a:pathLst>
              <a:path w="21600" h="21600">
                <a:moveTo>
                  <a:pt x="4370" y="6809"/>
                </a:moveTo>
                <a:lnTo>
                  <a:pt x="16767" y="6809"/>
                </a:lnTo>
                <a:cubicBezTo>
                  <a:pt x="16767" y="6809"/>
                  <a:pt x="16767" y="7646"/>
                  <a:pt x="16767" y="7646"/>
                </a:cubicBezTo>
                <a:lnTo>
                  <a:pt x="4370" y="7646"/>
                </a:lnTo>
                <a:close/>
                <a:moveTo>
                  <a:pt x="4370" y="4993"/>
                </a:moveTo>
                <a:lnTo>
                  <a:pt x="16767" y="4993"/>
                </a:lnTo>
                <a:cubicBezTo>
                  <a:pt x="16767" y="4993"/>
                  <a:pt x="16767" y="5831"/>
                  <a:pt x="16767" y="5831"/>
                </a:cubicBezTo>
                <a:lnTo>
                  <a:pt x="4370" y="5831"/>
                </a:lnTo>
                <a:close/>
                <a:moveTo>
                  <a:pt x="4370" y="3178"/>
                </a:moveTo>
                <a:lnTo>
                  <a:pt x="16767" y="3178"/>
                </a:lnTo>
                <a:cubicBezTo>
                  <a:pt x="16767" y="3178"/>
                  <a:pt x="16767" y="4015"/>
                  <a:pt x="16767" y="4015"/>
                </a:cubicBezTo>
                <a:lnTo>
                  <a:pt x="4370" y="4015"/>
                </a:lnTo>
                <a:close/>
                <a:moveTo>
                  <a:pt x="2784" y="837"/>
                </a:moveTo>
                <a:cubicBezTo>
                  <a:pt x="2784" y="837"/>
                  <a:pt x="2784" y="7661"/>
                  <a:pt x="2784" y="7661"/>
                </a:cubicBezTo>
                <a:lnTo>
                  <a:pt x="10636" y="14155"/>
                </a:lnTo>
                <a:lnTo>
                  <a:pt x="18486" y="7747"/>
                </a:lnTo>
                <a:lnTo>
                  <a:pt x="18486" y="837"/>
                </a:lnTo>
                <a:close/>
                <a:moveTo>
                  <a:pt x="1888" y="0"/>
                </a:moveTo>
                <a:lnTo>
                  <a:pt x="19381" y="0"/>
                </a:lnTo>
                <a:lnTo>
                  <a:pt x="19381" y="7518"/>
                </a:lnTo>
                <a:lnTo>
                  <a:pt x="19750" y="7518"/>
                </a:lnTo>
                <a:cubicBezTo>
                  <a:pt x="20770" y="7518"/>
                  <a:pt x="21600" y="8294"/>
                  <a:pt x="21600" y="9248"/>
                </a:cubicBezTo>
                <a:lnTo>
                  <a:pt x="21600" y="19870"/>
                </a:lnTo>
                <a:cubicBezTo>
                  <a:pt x="21600" y="20824"/>
                  <a:pt x="20770" y="21600"/>
                  <a:pt x="19750" y="21600"/>
                </a:cubicBezTo>
                <a:lnTo>
                  <a:pt x="1850" y="21600"/>
                </a:lnTo>
                <a:cubicBezTo>
                  <a:pt x="830" y="21600"/>
                  <a:pt x="0" y="20824"/>
                  <a:pt x="0" y="19870"/>
                </a:cubicBezTo>
                <a:lnTo>
                  <a:pt x="0" y="9248"/>
                </a:lnTo>
                <a:cubicBezTo>
                  <a:pt x="0" y="8294"/>
                  <a:pt x="830" y="7518"/>
                  <a:pt x="1850" y="7518"/>
                </a:cubicBezTo>
                <a:lnTo>
                  <a:pt x="1888" y="7518"/>
                </a:lnTo>
                <a:cubicBezTo>
                  <a:pt x="1888" y="7518"/>
                  <a:pt x="1888" y="0"/>
                  <a:pt x="1888" y="0"/>
                </a:cubicBezTo>
                <a:close/>
                <a:moveTo>
                  <a:pt x="1888" y="0"/>
                </a:moveTo>
              </a:path>
            </a:pathLst>
          </a:custGeom>
          <a:solidFill>
            <a:schemeClr val="tx1"/>
          </a:solidFill>
          <a:ln>
            <a:noFill/>
          </a:ln>
        </p:spPr>
        <p:txBody>
          <a:bodyPr lIns="0" tIns="0" rIns="0" bIns="0"/>
          <a:lstStyle/>
          <a:p>
            <a:endParaRPr lang="pl-PL"/>
          </a:p>
        </p:txBody>
      </p:sp>
      <p:sp>
        <p:nvSpPr>
          <p:cNvPr id="52" name="AutoShape 13">
            <a:extLst>
              <a:ext uri="{FF2B5EF4-FFF2-40B4-BE49-F238E27FC236}">
                <a16:creationId xmlns:a16="http://schemas.microsoft.com/office/drawing/2014/main" id="{4E861604-0345-4682-8D0A-CC5DA16BDA84}"/>
              </a:ext>
            </a:extLst>
          </p:cNvPr>
          <p:cNvSpPr>
            <a:spLocks noChangeAspect="1"/>
          </p:cNvSpPr>
          <p:nvPr/>
        </p:nvSpPr>
        <p:spPr bwMode="auto">
          <a:xfrm>
            <a:off x="352661" y="5576635"/>
            <a:ext cx="572452" cy="387548"/>
          </a:xfrm>
          <a:custGeom>
            <a:avLst/>
            <a:gdLst/>
            <a:ahLst/>
            <a:cxnLst/>
            <a:rect l="0" t="0" r="r" b="b"/>
            <a:pathLst>
              <a:path w="21600" h="21600">
                <a:moveTo>
                  <a:pt x="4044" y="0"/>
                </a:moveTo>
                <a:cubicBezTo>
                  <a:pt x="3143" y="0"/>
                  <a:pt x="2380" y="1389"/>
                  <a:pt x="2380" y="3136"/>
                </a:cubicBezTo>
                <a:lnTo>
                  <a:pt x="2380" y="8471"/>
                </a:lnTo>
                <a:cubicBezTo>
                  <a:pt x="2746" y="8395"/>
                  <a:pt x="3090" y="8353"/>
                  <a:pt x="3455" y="8353"/>
                </a:cubicBezTo>
                <a:cubicBezTo>
                  <a:pt x="5338" y="8353"/>
                  <a:pt x="6864" y="9461"/>
                  <a:pt x="6864" y="10813"/>
                </a:cubicBezTo>
                <a:cubicBezTo>
                  <a:pt x="6864" y="10902"/>
                  <a:pt x="6876" y="18666"/>
                  <a:pt x="6876" y="18666"/>
                </a:cubicBezTo>
                <a:lnTo>
                  <a:pt x="20021" y="18666"/>
                </a:lnTo>
                <a:cubicBezTo>
                  <a:pt x="20930" y="18666"/>
                  <a:pt x="21600" y="17541"/>
                  <a:pt x="21600" y="16198"/>
                </a:cubicBezTo>
                <a:lnTo>
                  <a:pt x="21600" y="11092"/>
                </a:lnTo>
                <a:lnTo>
                  <a:pt x="16543" y="11092"/>
                </a:lnTo>
                <a:cubicBezTo>
                  <a:pt x="15635" y="11092"/>
                  <a:pt x="14827" y="9865"/>
                  <a:pt x="14827" y="8522"/>
                </a:cubicBezTo>
                <a:lnTo>
                  <a:pt x="14827" y="7710"/>
                </a:lnTo>
                <a:cubicBezTo>
                  <a:pt x="14827" y="6367"/>
                  <a:pt x="15635" y="5140"/>
                  <a:pt x="16543" y="5140"/>
                </a:cubicBezTo>
                <a:lnTo>
                  <a:pt x="21600" y="5140"/>
                </a:lnTo>
                <a:lnTo>
                  <a:pt x="21600" y="3136"/>
                </a:lnTo>
                <a:cubicBezTo>
                  <a:pt x="21600" y="1389"/>
                  <a:pt x="20854" y="0"/>
                  <a:pt x="19953" y="0"/>
                </a:cubicBezTo>
                <a:lnTo>
                  <a:pt x="4044" y="0"/>
                </a:lnTo>
                <a:close/>
                <a:moveTo>
                  <a:pt x="17207" y="7304"/>
                </a:moveTo>
                <a:cubicBezTo>
                  <a:pt x="16805" y="7304"/>
                  <a:pt x="16475" y="7793"/>
                  <a:pt x="16475" y="8386"/>
                </a:cubicBezTo>
                <a:cubicBezTo>
                  <a:pt x="16475" y="8980"/>
                  <a:pt x="16805" y="9460"/>
                  <a:pt x="17207" y="9460"/>
                </a:cubicBezTo>
                <a:cubicBezTo>
                  <a:pt x="17608" y="9460"/>
                  <a:pt x="17933" y="8980"/>
                  <a:pt x="17933" y="8386"/>
                </a:cubicBezTo>
                <a:cubicBezTo>
                  <a:pt x="17933" y="7793"/>
                  <a:pt x="17608" y="7304"/>
                  <a:pt x="17207" y="7304"/>
                </a:cubicBezTo>
                <a:close/>
                <a:moveTo>
                  <a:pt x="3175" y="9198"/>
                </a:moveTo>
                <a:cubicBezTo>
                  <a:pt x="1421" y="9198"/>
                  <a:pt x="0" y="10221"/>
                  <a:pt x="0" y="11481"/>
                </a:cubicBezTo>
                <a:cubicBezTo>
                  <a:pt x="0" y="12739"/>
                  <a:pt x="1421" y="13755"/>
                  <a:pt x="3175" y="13755"/>
                </a:cubicBezTo>
                <a:cubicBezTo>
                  <a:pt x="4929" y="13755"/>
                  <a:pt x="6355" y="12739"/>
                  <a:pt x="6355" y="11481"/>
                </a:cubicBezTo>
                <a:cubicBezTo>
                  <a:pt x="6355" y="10221"/>
                  <a:pt x="4929" y="9198"/>
                  <a:pt x="3175" y="9198"/>
                </a:cubicBezTo>
                <a:close/>
                <a:moveTo>
                  <a:pt x="2814" y="9908"/>
                </a:moveTo>
                <a:lnTo>
                  <a:pt x="3364" y="9908"/>
                </a:lnTo>
                <a:lnTo>
                  <a:pt x="3364" y="10196"/>
                </a:lnTo>
                <a:cubicBezTo>
                  <a:pt x="3364" y="10209"/>
                  <a:pt x="3727" y="10245"/>
                  <a:pt x="3930" y="10314"/>
                </a:cubicBezTo>
                <a:cubicBezTo>
                  <a:pt x="3910" y="10410"/>
                  <a:pt x="3827" y="10830"/>
                  <a:pt x="3827" y="10830"/>
                </a:cubicBezTo>
                <a:cubicBezTo>
                  <a:pt x="3696" y="10781"/>
                  <a:pt x="3495" y="10694"/>
                  <a:pt x="3289" y="10694"/>
                </a:cubicBezTo>
                <a:cubicBezTo>
                  <a:pt x="3274" y="10694"/>
                  <a:pt x="3258" y="10694"/>
                  <a:pt x="3243" y="10694"/>
                </a:cubicBezTo>
                <a:cubicBezTo>
                  <a:pt x="2971" y="10711"/>
                  <a:pt x="2957" y="10924"/>
                  <a:pt x="3140" y="11024"/>
                </a:cubicBezTo>
                <a:cubicBezTo>
                  <a:pt x="3517" y="11210"/>
                  <a:pt x="4061" y="11369"/>
                  <a:pt x="4061" y="11920"/>
                </a:cubicBezTo>
                <a:cubicBezTo>
                  <a:pt x="4062" y="12346"/>
                  <a:pt x="3754" y="12593"/>
                  <a:pt x="3392" y="12647"/>
                </a:cubicBezTo>
                <a:lnTo>
                  <a:pt x="3306" y="12952"/>
                </a:lnTo>
                <a:lnTo>
                  <a:pt x="2814" y="12952"/>
                </a:lnTo>
                <a:lnTo>
                  <a:pt x="2814" y="12673"/>
                </a:lnTo>
                <a:cubicBezTo>
                  <a:pt x="2631" y="12654"/>
                  <a:pt x="2453" y="12582"/>
                  <a:pt x="2265" y="12470"/>
                </a:cubicBezTo>
                <a:lnTo>
                  <a:pt x="2443" y="11962"/>
                </a:lnTo>
                <a:cubicBezTo>
                  <a:pt x="2616" y="12037"/>
                  <a:pt x="2882" y="12130"/>
                  <a:pt x="3089" y="12132"/>
                </a:cubicBezTo>
                <a:cubicBezTo>
                  <a:pt x="3135" y="12132"/>
                  <a:pt x="3190" y="12125"/>
                  <a:pt x="3232" y="12115"/>
                </a:cubicBezTo>
                <a:cubicBezTo>
                  <a:pt x="3433" y="12067"/>
                  <a:pt x="3485" y="11871"/>
                  <a:pt x="3249" y="11760"/>
                </a:cubicBezTo>
                <a:cubicBezTo>
                  <a:pt x="3050" y="11661"/>
                  <a:pt x="2277" y="11563"/>
                  <a:pt x="2277" y="10939"/>
                </a:cubicBezTo>
                <a:cubicBezTo>
                  <a:pt x="2277" y="10681"/>
                  <a:pt x="2448" y="10324"/>
                  <a:pt x="2814" y="10221"/>
                </a:cubicBezTo>
                <a:lnTo>
                  <a:pt x="2814" y="9908"/>
                </a:lnTo>
                <a:close/>
                <a:moveTo>
                  <a:pt x="0" y="13256"/>
                </a:moveTo>
                <a:lnTo>
                  <a:pt x="0" y="14160"/>
                </a:lnTo>
                <a:cubicBezTo>
                  <a:pt x="0" y="15420"/>
                  <a:pt x="1421" y="16443"/>
                  <a:pt x="3175" y="16443"/>
                </a:cubicBezTo>
                <a:cubicBezTo>
                  <a:pt x="4929" y="16443"/>
                  <a:pt x="6355" y="15420"/>
                  <a:pt x="6355" y="14160"/>
                </a:cubicBezTo>
                <a:lnTo>
                  <a:pt x="6355" y="13256"/>
                </a:lnTo>
                <a:cubicBezTo>
                  <a:pt x="6165" y="13533"/>
                  <a:pt x="5917" y="13780"/>
                  <a:pt x="5623" y="13991"/>
                </a:cubicBezTo>
                <a:cubicBezTo>
                  <a:pt x="4961" y="14466"/>
                  <a:pt x="4093" y="14727"/>
                  <a:pt x="3175" y="14727"/>
                </a:cubicBezTo>
                <a:cubicBezTo>
                  <a:pt x="2258" y="14727"/>
                  <a:pt x="1388" y="14466"/>
                  <a:pt x="726" y="13991"/>
                </a:cubicBezTo>
                <a:cubicBezTo>
                  <a:pt x="433" y="13780"/>
                  <a:pt x="190" y="13533"/>
                  <a:pt x="0" y="13256"/>
                </a:cubicBezTo>
                <a:close/>
                <a:moveTo>
                  <a:pt x="0" y="15691"/>
                </a:moveTo>
                <a:lnTo>
                  <a:pt x="0" y="16595"/>
                </a:lnTo>
                <a:cubicBezTo>
                  <a:pt x="0" y="17854"/>
                  <a:pt x="1421" y="18878"/>
                  <a:pt x="3175" y="18878"/>
                </a:cubicBezTo>
                <a:cubicBezTo>
                  <a:pt x="4929" y="18878"/>
                  <a:pt x="6355" y="17854"/>
                  <a:pt x="6355" y="16595"/>
                </a:cubicBezTo>
                <a:lnTo>
                  <a:pt x="6355" y="15691"/>
                </a:lnTo>
                <a:cubicBezTo>
                  <a:pt x="6165" y="15968"/>
                  <a:pt x="5917" y="16215"/>
                  <a:pt x="5623" y="16426"/>
                </a:cubicBezTo>
                <a:cubicBezTo>
                  <a:pt x="4961" y="16901"/>
                  <a:pt x="4093" y="17162"/>
                  <a:pt x="3175" y="17162"/>
                </a:cubicBezTo>
                <a:cubicBezTo>
                  <a:pt x="2258" y="17162"/>
                  <a:pt x="1388" y="16901"/>
                  <a:pt x="726" y="16426"/>
                </a:cubicBezTo>
                <a:cubicBezTo>
                  <a:pt x="433" y="16215"/>
                  <a:pt x="190" y="15968"/>
                  <a:pt x="0" y="15691"/>
                </a:cubicBezTo>
                <a:close/>
                <a:moveTo>
                  <a:pt x="0" y="18396"/>
                </a:moveTo>
                <a:lnTo>
                  <a:pt x="0" y="19317"/>
                </a:lnTo>
                <a:cubicBezTo>
                  <a:pt x="0" y="20576"/>
                  <a:pt x="1421" y="21600"/>
                  <a:pt x="3175" y="21600"/>
                </a:cubicBezTo>
                <a:cubicBezTo>
                  <a:pt x="4929" y="21600"/>
                  <a:pt x="6355" y="20576"/>
                  <a:pt x="6355" y="19317"/>
                </a:cubicBezTo>
                <a:lnTo>
                  <a:pt x="6355" y="18396"/>
                </a:lnTo>
                <a:cubicBezTo>
                  <a:pt x="6165" y="18673"/>
                  <a:pt x="5917" y="18921"/>
                  <a:pt x="5623" y="19131"/>
                </a:cubicBezTo>
                <a:cubicBezTo>
                  <a:pt x="4961" y="19607"/>
                  <a:pt x="4093" y="19867"/>
                  <a:pt x="3175" y="19867"/>
                </a:cubicBezTo>
                <a:cubicBezTo>
                  <a:pt x="2258" y="19867"/>
                  <a:pt x="1388" y="19607"/>
                  <a:pt x="726" y="19131"/>
                </a:cubicBezTo>
                <a:cubicBezTo>
                  <a:pt x="433" y="18921"/>
                  <a:pt x="190" y="18673"/>
                  <a:pt x="0" y="18396"/>
                </a:cubicBezTo>
                <a:close/>
                <a:moveTo>
                  <a:pt x="0" y="18396"/>
                </a:moveTo>
              </a:path>
            </a:pathLst>
          </a:custGeom>
          <a:solidFill>
            <a:schemeClr val="tx1"/>
          </a:solidFill>
          <a:ln>
            <a:noFill/>
          </a:ln>
        </p:spPr>
        <p:txBody>
          <a:bodyPr lIns="0" tIns="0" rIns="0" bIns="0"/>
          <a:lstStyle/>
          <a:p>
            <a:endParaRPr lang="pl-PL"/>
          </a:p>
        </p:txBody>
      </p:sp>
      <p:grpSp>
        <p:nvGrpSpPr>
          <p:cNvPr id="56" name="Group 55">
            <a:extLst>
              <a:ext uri="{FF2B5EF4-FFF2-40B4-BE49-F238E27FC236}">
                <a16:creationId xmlns:a16="http://schemas.microsoft.com/office/drawing/2014/main" id="{B5605BDB-169C-48A0-A22B-0018437687E9}"/>
              </a:ext>
            </a:extLst>
          </p:cNvPr>
          <p:cNvGrpSpPr/>
          <p:nvPr/>
        </p:nvGrpSpPr>
        <p:grpSpPr>
          <a:xfrm>
            <a:off x="6585252" y="3548920"/>
            <a:ext cx="2067142" cy="507854"/>
            <a:chOff x="6333786" y="3341123"/>
            <a:chExt cx="2067142" cy="507854"/>
          </a:xfrm>
        </p:grpSpPr>
        <p:sp>
          <p:nvSpPr>
            <p:cNvPr id="42" name="AutoShape 41">
              <a:extLst>
                <a:ext uri="{FF2B5EF4-FFF2-40B4-BE49-F238E27FC236}">
                  <a16:creationId xmlns:a16="http://schemas.microsoft.com/office/drawing/2014/main" id="{DD4306C6-7E5B-4232-8CAF-A26A735871E4}"/>
                </a:ext>
              </a:extLst>
            </p:cNvPr>
            <p:cNvSpPr>
              <a:spLocks noChangeAspect="1"/>
            </p:cNvSpPr>
            <p:nvPr/>
          </p:nvSpPr>
          <p:spPr bwMode="auto">
            <a:xfrm>
              <a:off x="7190619" y="3344410"/>
              <a:ext cx="273000" cy="504000"/>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a:noFill/>
            </a:ln>
          </p:spPr>
          <p:txBody>
            <a:bodyPr lIns="0" tIns="0" rIns="0" bIns="0"/>
            <a:lstStyle/>
            <a:p>
              <a:endParaRPr lang="pl-PL"/>
            </a:p>
          </p:txBody>
        </p:sp>
        <p:sp>
          <p:nvSpPr>
            <p:cNvPr id="44" name="AutoShape 3">
              <a:extLst>
                <a:ext uri="{FF2B5EF4-FFF2-40B4-BE49-F238E27FC236}">
                  <a16:creationId xmlns:a16="http://schemas.microsoft.com/office/drawing/2014/main" id="{35AD539B-F2B4-4D2A-A669-A87BC2F0507A}"/>
                </a:ext>
              </a:extLst>
            </p:cNvPr>
            <p:cNvSpPr>
              <a:spLocks noChangeAspect="1"/>
            </p:cNvSpPr>
            <p:nvPr/>
          </p:nvSpPr>
          <p:spPr bwMode="auto">
            <a:xfrm>
              <a:off x="6333786" y="3349141"/>
              <a:ext cx="543735" cy="482346"/>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cxnSp>
          <p:nvCxnSpPr>
            <p:cNvPr id="46" name="Straight Connector 45">
              <a:extLst>
                <a:ext uri="{FF2B5EF4-FFF2-40B4-BE49-F238E27FC236}">
                  <a16:creationId xmlns:a16="http://schemas.microsoft.com/office/drawing/2014/main" id="{1505397A-1173-42BF-879C-8A6C5B4C2B59}"/>
                </a:ext>
              </a:extLst>
            </p:cNvPr>
            <p:cNvCxnSpPr/>
            <p:nvPr/>
          </p:nvCxnSpPr>
          <p:spPr>
            <a:xfrm flipH="1">
              <a:off x="6914543" y="3341123"/>
              <a:ext cx="194710" cy="499836"/>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F23392C-D3EC-4A2C-ABA3-8278E396010B}"/>
                </a:ext>
              </a:extLst>
            </p:cNvPr>
            <p:cNvCxnSpPr/>
            <p:nvPr/>
          </p:nvCxnSpPr>
          <p:spPr>
            <a:xfrm flipH="1">
              <a:off x="7598981" y="3349141"/>
              <a:ext cx="194710" cy="499836"/>
            </a:xfrm>
            <a:prstGeom prst="line">
              <a:avLst/>
            </a:prstGeom>
            <a:ln w="38100"/>
          </p:spPr>
          <p:style>
            <a:lnRef idx="1">
              <a:schemeClr val="dk1"/>
            </a:lnRef>
            <a:fillRef idx="0">
              <a:schemeClr val="dk1"/>
            </a:fillRef>
            <a:effectRef idx="0">
              <a:schemeClr val="dk1"/>
            </a:effectRef>
            <a:fontRef idx="minor">
              <a:schemeClr val="tx1"/>
            </a:fontRef>
          </p:style>
        </p:cxnSp>
        <p:sp>
          <p:nvSpPr>
            <p:cNvPr id="55" name="AutoShape 3">
              <a:extLst>
                <a:ext uri="{FF2B5EF4-FFF2-40B4-BE49-F238E27FC236}">
                  <a16:creationId xmlns:a16="http://schemas.microsoft.com/office/drawing/2014/main" id="{3E025C90-F596-4360-9FA5-108CBE5D4957}"/>
                </a:ext>
              </a:extLst>
            </p:cNvPr>
            <p:cNvSpPr>
              <a:spLocks noChangeAspect="1"/>
            </p:cNvSpPr>
            <p:nvPr/>
          </p:nvSpPr>
          <p:spPr bwMode="auto">
            <a:xfrm>
              <a:off x="7858776" y="3396403"/>
              <a:ext cx="477067" cy="423205"/>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sp>
          <p:nvSpPr>
            <p:cNvPr id="54" name="AutoShape 41">
              <a:extLst>
                <a:ext uri="{FF2B5EF4-FFF2-40B4-BE49-F238E27FC236}">
                  <a16:creationId xmlns:a16="http://schemas.microsoft.com/office/drawing/2014/main" id="{51EAE0F0-DD3F-4D9F-8CD2-8EDBAAE8D514}"/>
                </a:ext>
              </a:extLst>
            </p:cNvPr>
            <p:cNvSpPr>
              <a:spLocks noChangeAspect="1"/>
            </p:cNvSpPr>
            <p:nvPr/>
          </p:nvSpPr>
          <p:spPr bwMode="auto">
            <a:xfrm>
              <a:off x="8206218" y="3461434"/>
              <a:ext cx="194710" cy="359465"/>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w="9525">
              <a:solidFill>
                <a:schemeClr val="bg1"/>
              </a:solidFill>
            </a:ln>
          </p:spPr>
          <p:txBody>
            <a:bodyPr lIns="0" tIns="0" rIns="0" bIns="0"/>
            <a:lstStyle/>
            <a:p>
              <a:endParaRPr lang="pl-PL"/>
            </a:p>
          </p:txBody>
        </p:sp>
      </p:grpSp>
    </p:spTree>
    <p:extLst>
      <p:ext uri="{BB962C8B-B14F-4D97-AF65-F5344CB8AC3E}">
        <p14:creationId xmlns:p14="http://schemas.microsoft.com/office/powerpoint/2010/main" val="1472804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1563F7B-4932-45F5-A675-B3243EC89E96}"/>
              </a:ext>
            </a:extLst>
          </p:cNvPr>
          <p:cNvSpPr/>
          <p:nvPr/>
        </p:nvSpPr>
        <p:spPr>
          <a:xfrm>
            <a:off x="277937" y="3796924"/>
            <a:ext cx="8588127" cy="2409003"/>
          </a:xfrm>
          <a:prstGeom prst="roundRect">
            <a:avLst>
              <a:gd name="adj" fmla="val 6846"/>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b="1" dirty="0">
              <a:solidFill>
                <a:srgbClr val="002060"/>
              </a:solidFill>
            </a:endParaRPr>
          </a:p>
        </p:txBody>
      </p:sp>
      <p:sp>
        <p:nvSpPr>
          <p:cNvPr id="3" name="Title 2">
            <a:extLst>
              <a:ext uri="{FF2B5EF4-FFF2-40B4-BE49-F238E27FC236}">
                <a16:creationId xmlns:a16="http://schemas.microsoft.com/office/drawing/2014/main" id="{8CF815E0-4779-4105-8D98-623E07F63BED}"/>
              </a:ext>
            </a:extLst>
          </p:cNvPr>
          <p:cNvSpPr>
            <a:spLocks noGrp="1"/>
          </p:cNvSpPr>
          <p:nvPr>
            <p:ph type="title"/>
          </p:nvPr>
        </p:nvSpPr>
        <p:spPr>
          <a:xfrm>
            <a:off x="0" y="325438"/>
            <a:ext cx="8088816" cy="612000"/>
          </a:xfrm>
        </p:spPr>
        <p:txBody>
          <a:bodyPr>
            <a:noAutofit/>
          </a:bodyPr>
          <a:lstStyle/>
          <a:p>
            <a:r>
              <a:rPr lang="hu-HU" sz="2400" dirty="0"/>
              <a:t>A számlahasználatról pontosabb, részletesebb kép szükséges</a:t>
            </a:r>
          </a:p>
        </p:txBody>
      </p:sp>
      <p:sp>
        <p:nvSpPr>
          <p:cNvPr id="4" name="Text Placeholder 3">
            <a:extLst>
              <a:ext uri="{FF2B5EF4-FFF2-40B4-BE49-F238E27FC236}">
                <a16:creationId xmlns:a16="http://schemas.microsoft.com/office/drawing/2014/main" id="{1D93E31A-8F8D-42B3-B0AA-7A8C89307BF1}"/>
              </a:ext>
            </a:extLst>
          </p:cNvPr>
          <p:cNvSpPr>
            <a:spLocks noGrp="1"/>
          </p:cNvSpPr>
          <p:nvPr>
            <p:ph type="body" sz="quarter" idx="17"/>
          </p:nvPr>
        </p:nvSpPr>
        <p:spPr/>
        <p:txBody>
          <a:bodyPr/>
          <a:lstStyle/>
          <a:p>
            <a:endParaRPr lang="hu-HU"/>
          </a:p>
        </p:txBody>
      </p:sp>
      <p:sp>
        <p:nvSpPr>
          <p:cNvPr id="6" name="TextBox 5">
            <a:extLst>
              <a:ext uri="{FF2B5EF4-FFF2-40B4-BE49-F238E27FC236}">
                <a16:creationId xmlns:a16="http://schemas.microsoft.com/office/drawing/2014/main" id="{8C0F5308-BDFE-4F70-85D9-B0F74DA7135E}"/>
              </a:ext>
            </a:extLst>
          </p:cNvPr>
          <p:cNvSpPr txBox="1"/>
          <p:nvPr/>
        </p:nvSpPr>
        <p:spPr>
          <a:xfrm>
            <a:off x="774700" y="3463101"/>
            <a:ext cx="7594600" cy="758000"/>
          </a:xfrm>
          <a:prstGeom prst="rect">
            <a:avLst/>
          </a:prstGeom>
          <a:solidFill>
            <a:schemeClr val="tx2"/>
          </a:solidFill>
          <a:ln>
            <a:solidFill>
              <a:schemeClr val="tx1"/>
            </a:solidFill>
          </a:ln>
        </p:spPr>
        <p:txBody>
          <a:bodyPr wrap="square" rtlCol="0" anchor="ctr">
            <a:noAutofit/>
          </a:bodyPr>
          <a:lstStyle/>
          <a:p>
            <a:pPr algn="ctr">
              <a:lnSpc>
                <a:spcPct val="85000"/>
              </a:lnSpc>
            </a:pPr>
            <a:r>
              <a:rPr lang="hu-HU" sz="2400" b="1" dirty="0">
                <a:solidFill>
                  <a:schemeClr val="bg1"/>
                </a:solidFill>
              </a:rPr>
              <a:t>Digitális használat során mely csatornákat használják az ügyfelek</a:t>
            </a:r>
          </a:p>
        </p:txBody>
      </p:sp>
      <p:sp>
        <p:nvSpPr>
          <p:cNvPr id="7" name="TextBox 6">
            <a:extLst>
              <a:ext uri="{FF2B5EF4-FFF2-40B4-BE49-F238E27FC236}">
                <a16:creationId xmlns:a16="http://schemas.microsoft.com/office/drawing/2014/main" id="{6B79E7E4-85B1-421D-AF68-637EC5E9DB0C}"/>
              </a:ext>
            </a:extLst>
          </p:cNvPr>
          <p:cNvSpPr txBox="1"/>
          <p:nvPr/>
        </p:nvSpPr>
        <p:spPr>
          <a:xfrm>
            <a:off x="311868" y="4315402"/>
            <a:ext cx="2667454" cy="758000"/>
          </a:xfrm>
          <a:prstGeom prst="rect">
            <a:avLst/>
          </a:prstGeom>
          <a:noFill/>
          <a:ln>
            <a:noFill/>
          </a:ln>
        </p:spPr>
        <p:txBody>
          <a:bodyPr wrap="square" rtlCol="0" anchor="ctr">
            <a:noAutofit/>
          </a:bodyPr>
          <a:lstStyle/>
          <a:p>
            <a:pPr algn="ctr"/>
            <a:r>
              <a:rPr lang="hu-HU" sz="2400" b="1" dirty="0">
                <a:solidFill>
                  <a:sysClr val="windowText" lastClr="000000"/>
                </a:solidFill>
              </a:rPr>
              <a:t>Digitális felületekre való belépés</a:t>
            </a:r>
          </a:p>
        </p:txBody>
      </p:sp>
      <p:sp>
        <p:nvSpPr>
          <p:cNvPr id="8" name="TextBox 7">
            <a:extLst>
              <a:ext uri="{FF2B5EF4-FFF2-40B4-BE49-F238E27FC236}">
                <a16:creationId xmlns:a16="http://schemas.microsoft.com/office/drawing/2014/main" id="{586FE86B-18CE-421D-8D44-642AB45A0BAA}"/>
              </a:ext>
            </a:extLst>
          </p:cNvPr>
          <p:cNvSpPr txBox="1"/>
          <p:nvPr/>
        </p:nvSpPr>
        <p:spPr>
          <a:xfrm>
            <a:off x="3467262" y="4315402"/>
            <a:ext cx="2209476" cy="758000"/>
          </a:xfrm>
          <a:prstGeom prst="rect">
            <a:avLst/>
          </a:prstGeom>
          <a:noFill/>
          <a:ln>
            <a:noFill/>
          </a:ln>
        </p:spPr>
        <p:txBody>
          <a:bodyPr wrap="square" rtlCol="0" anchor="ctr">
            <a:noAutofit/>
          </a:bodyPr>
          <a:lstStyle/>
          <a:p>
            <a:pPr algn="ctr"/>
            <a:r>
              <a:rPr lang="hu-HU" sz="2400" b="1" dirty="0">
                <a:solidFill>
                  <a:sysClr val="windowText" lastClr="000000"/>
                </a:solidFill>
              </a:rPr>
              <a:t>Átutalások lebonyolítása</a:t>
            </a:r>
          </a:p>
        </p:txBody>
      </p:sp>
      <p:sp>
        <p:nvSpPr>
          <p:cNvPr id="9" name="TextBox 8">
            <a:extLst>
              <a:ext uri="{FF2B5EF4-FFF2-40B4-BE49-F238E27FC236}">
                <a16:creationId xmlns:a16="http://schemas.microsoft.com/office/drawing/2014/main" id="{2D3FEB28-2B24-4CB9-8939-A96A14A6CDFE}"/>
              </a:ext>
            </a:extLst>
          </p:cNvPr>
          <p:cNvSpPr txBox="1"/>
          <p:nvPr/>
        </p:nvSpPr>
        <p:spPr>
          <a:xfrm>
            <a:off x="6476076" y="4315402"/>
            <a:ext cx="2209476" cy="758000"/>
          </a:xfrm>
          <a:prstGeom prst="rect">
            <a:avLst/>
          </a:prstGeom>
          <a:noFill/>
          <a:ln>
            <a:noFill/>
          </a:ln>
        </p:spPr>
        <p:txBody>
          <a:bodyPr wrap="square" rtlCol="0" anchor="ctr">
            <a:noAutofit/>
          </a:bodyPr>
          <a:lstStyle/>
          <a:p>
            <a:pPr algn="ctr"/>
            <a:r>
              <a:rPr lang="hu-HU" sz="2400" b="1" dirty="0">
                <a:solidFill>
                  <a:sysClr val="windowText" lastClr="000000"/>
                </a:solidFill>
              </a:rPr>
              <a:t>Betétlekötések végrehajtása</a:t>
            </a:r>
          </a:p>
        </p:txBody>
      </p:sp>
      <p:grpSp>
        <p:nvGrpSpPr>
          <p:cNvPr id="12" name="Group 11">
            <a:extLst>
              <a:ext uri="{FF2B5EF4-FFF2-40B4-BE49-F238E27FC236}">
                <a16:creationId xmlns:a16="http://schemas.microsoft.com/office/drawing/2014/main" id="{4B811A0D-B8FA-43E6-94D1-ECEC9250AB62}"/>
              </a:ext>
            </a:extLst>
          </p:cNvPr>
          <p:cNvGrpSpPr/>
          <p:nvPr/>
        </p:nvGrpSpPr>
        <p:grpSpPr>
          <a:xfrm>
            <a:off x="553176" y="5184545"/>
            <a:ext cx="2067142" cy="507854"/>
            <a:chOff x="6333786" y="3341123"/>
            <a:chExt cx="2067142" cy="507854"/>
          </a:xfrm>
        </p:grpSpPr>
        <p:sp>
          <p:nvSpPr>
            <p:cNvPr id="13" name="AutoShape 41">
              <a:extLst>
                <a:ext uri="{FF2B5EF4-FFF2-40B4-BE49-F238E27FC236}">
                  <a16:creationId xmlns:a16="http://schemas.microsoft.com/office/drawing/2014/main" id="{E555EE1C-9B89-42BD-ADD2-5CAE75EAF247}"/>
                </a:ext>
              </a:extLst>
            </p:cNvPr>
            <p:cNvSpPr>
              <a:spLocks noChangeAspect="1"/>
            </p:cNvSpPr>
            <p:nvPr/>
          </p:nvSpPr>
          <p:spPr bwMode="auto">
            <a:xfrm>
              <a:off x="7190619" y="3344410"/>
              <a:ext cx="273000" cy="504000"/>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a:noFill/>
            </a:ln>
          </p:spPr>
          <p:txBody>
            <a:bodyPr lIns="0" tIns="0" rIns="0" bIns="0"/>
            <a:lstStyle/>
            <a:p>
              <a:endParaRPr lang="pl-PL"/>
            </a:p>
          </p:txBody>
        </p:sp>
        <p:sp>
          <p:nvSpPr>
            <p:cNvPr id="14" name="AutoShape 3">
              <a:extLst>
                <a:ext uri="{FF2B5EF4-FFF2-40B4-BE49-F238E27FC236}">
                  <a16:creationId xmlns:a16="http://schemas.microsoft.com/office/drawing/2014/main" id="{2FC75C19-ADAF-4879-9898-CBE8A39F0131}"/>
                </a:ext>
              </a:extLst>
            </p:cNvPr>
            <p:cNvSpPr>
              <a:spLocks noChangeAspect="1"/>
            </p:cNvSpPr>
            <p:nvPr/>
          </p:nvSpPr>
          <p:spPr bwMode="auto">
            <a:xfrm>
              <a:off x="6333786" y="3349141"/>
              <a:ext cx="543735" cy="482346"/>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cxnSp>
          <p:nvCxnSpPr>
            <p:cNvPr id="15" name="Straight Connector 14">
              <a:extLst>
                <a:ext uri="{FF2B5EF4-FFF2-40B4-BE49-F238E27FC236}">
                  <a16:creationId xmlns:a16="http://schemas.microsoft.com/office/drawing/2014/main" id="{5EBA7E8B-CE15-458E-9731-559BA07E8BCA}"/>
                </a:ext>
              </a:extLst>
            </p:cNvPr>
            <p:cNvCxnSpPr/>
            <p:nvPr/>
          </p:nvCxnSpPr>
          <p:spPr>
            <a:xfrm flipH="1">
              <a:off x="6914543" y="3341123"/>
              <a:ext cx="194710" cy="499836"/>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122CE31-4D5A-49B9-B131-AA4DA1344B36}"/>
                </a:ext>
              </a:extLst>
            </p:cNvPr>
            <p:cNvCxnSpPr/>
            <p:nvPr/>
          </p:nvCxnSpPr>
          <p:spPr>
            <a:xfrm flipH="1">
              <a:off x="7598981" y="3349141"/>
              <a:ext cx="194710" cy="499836"/>
            </a:xfrm>
            <a:prstGeom prst="line">
              <a:avLst/>
            </a:prstGeom>
            <a:ln w="38100"/>
          </p:spPr>
          <p:style>
            <a:lnRef idx="1">
              <a:schemeClr val="dk1"/>
            </a:lnRef>
            <a:fillRef idx="0">
              <a:schemeClr val="dk1"/>
            </a:fillRef>
            <a:effectRef idx="0">
              <a:schemeClr val="dk1"/>
            </a:effectRef>
            <a:fontRef idx="minor">
              <a:schemeClr val="tx1"/>
            </a:fontRef>
          </p:style>
        </p:cxnSp>
        <p:sp>
          <p:nvSpPr>
            <p:cNvPr id="17" name="AutoShape 3">
              <a:extLst>
                <a:ext uri="{FF2B5EF4-FFF2-40B4-BE49-F238E27FC236}">
                  <a16:creationId xmlns:a16="http://schemas.microsoft.com/office/drawing/2014/main" id="{E20F98F4-572C-4B0B-8C62-F1F4ABC2BD36}"/>
                </a:ext>
              </a:extLst>
            </p:cNvPr>
            <p:cNvSpPr>
              <a:spLocks noChangeAspect="1"/>
            </p:cNvSpPr>
            <p:nvPr/>
          </p:nvSpPr>
          <p:spPr bwMode="auto">
            <a:xfrm>
              <a:off x="7858776" y="3396403"/>
              <a:ext cx="477067" cy="423205"/>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sp>
          <p:nvSpPr>
            <p:cNvPr id="18" name="AutoShape 41">
              <a:extLst>
                <a:ext uri="{FF2B5EF4-FFF2-40B4-BE49-F238E27FC236}">
                  <a16:creationId xmlns:a16="http://schemas.microsoft.com/office/drawing/2014/main" id="{4DD7FF70-723C-47FD-B683-319D391AB441}"/>
                </a:ext>
              </a:extLst>
            </p:cNvPr>
            <p:cNvSpPr>
              <a:spLocks noChangeAspect="1"/>
            </p:cNvSpPr>
            <p:nvPr/>
          </p:nvSpPr>
          <p:spPr bwMode="auto">
            <a:xfrm>
              <a:off x="8206218" y="3461434"/>
              <a:ext cx="194710" cy="359465"/>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w="9525">
              <a:solidFill>
                <a:schemeClr val="bg1"/>
              </a:solidFill>
            </a:ln>
          </p:spPr>
          <p:txBody>
            <a:bodyPr lIns="0" tIns="0" rIns="0" bIns="0"/>
            <a:lstStyle/>
            <a:p>
              <a:endParaRPr lang="pl-PL"/>
            </a:p>
          </p:txBody>
        </p:sp>
      </p:grpSp>
      <p:grpSp>
        <p:nvGrpSpPr>
          <p:cNvPr id="19" name="Group 18">
            <a:extLst>
              <a:ext uri="{FF2B5EF4-FFF2-40B4-BE49-F238E27FC236}">
                <a16:creationId xmlns:a16="http://schemas.microsoft.com/office/drawing/2014/main" id="{7329FFB8-B93C-4810-B9B3-7BC3ACCC6685}"/>
              </a:ext>
            </a:extLst>
          </p:cNvPr>
          <p:cNvGrpSpPr/>
          <p:nvPr/>
        </p:nvGrpSpPr>
        <p:grpSpPr>
          <a:xfrm>
            <a:off x="6611244" y="5184545"/>
            <a:ext cx="2067142" cy="507854"/>
            <a:chOff x="6333786" y="3341123"/>
            <a:chExt cx="2067142" cy="507854"/>
          </a:xfrm>
        </p:grpSpPr>
        <p:sp>
          <p:nvSpPr>
            <p:cNvPr id="20" name="AutoShape 41">
              <a:extLst>
                <a:ext uri="{FF2B5EF4-FFF2-40B4-BE49-F238E27FC236}">
                  <a16:creationId xmlns:a16="http://schemas.microsoft.com/office/drawing/2014/main" id="{DDB93D03-E4B5-48ED-AAE1-7276A54F0D5E}"/>
                </a:ext>
              </a:extLst>
            </p:cNvPr>
            <p:cNvSpPr>
              <a:spLocks noChangeAspect="1"/>
            </p:cNvSpPr>
            <p:nvPr/>
          </p:nvSpPr>
          <p:spPr bwMode="auto">
            <a:xfrm>
              <a:off x="7190619" y="3344410"/>
              <a:ext cx="273000" cy="504000"/>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a:noFill/>
            </a:ln>
          </p:spPr>
          <p:txBody>
            <a:bodyPr lIns="0" tIns="0" rIns="0" bIns="0"/>
            <a:lstStyle/>
            <a:p>
              <a:endParaRPr lang="pl-PL"/>
            </a:p>
          </p:txBody>
        </p:sp>
        <p:sp>
          <p:nvSpPr>
            <p:cNvPr id="21" name="AutoShape 3">
              <a:extLst>
                <a:ext uri="{FF2B5EF4-FFF2-40B4-BE49-F238E27FC236}">
                  <a16:creationId xmlns:a16="http://schemas.microsoft.com/office/drawing/2014/main" id="{31B3BF59-3286-470B-9442-652B41CE26A4}"/>
                </a:ext>
              </a:extLst>
            </p:cNvPr>
            <p:cNvSpPr>
              <a:spLocks noChangeAspect="1"/>
            </p:cNvSpPr>
            <p:nvPr/>
          </p:nvSpPr>
          <p:spPr bwMode="auto">
            <a:xfrm>
              <a:off x="6333786" y="3349141"/>
              <a:ext cx="543735" cy="482346"/>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cxnSp>
          <p:nvCxnSpPr>
            <p:cNvPr id="22" name="Straight Connector 21">
              <a:extLst>
                <a:ext uri="{FF2B5EF4-FFF2-40B4-BE49-F238E27FC236}">
                  <a16:creationId xmlns:a16="http://schemas.microsoft.com/office/drawing/2014/main" id="{B5CA2FAB-4B03-4BF6-9317-C924A944AC85}"/>
                </a:ext>
              </a:extLst>
            </p:cNvPr>
            <p:cNvCxnSpPr/>
            <p:nvPr/>
          </p:nvCxnSpPr>
          <p:spPr>
            <a:xfrm flipH="1">
              <a:off x="6914543" y="3341123"/>
              <a:ext cx="194710" cy="499836"/>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EC05C33-FD0F-406E-BAE6-ADD4019D2BC3}"/>
                </a:ext>
              </a:extLst>
            </p:cNvPr>
            <p:cNvCxnSpPr/>
            <p:nvPr/>
          </p:nvCxnSpPr>
          <p:spPr>
            <a:xfrm flipH="1">
              <a:off x="7598981" y="3349141"/>
              <a:ext cx="194710" cy="499836"/>
            </a:xfrm>
            <a:prstGeom prst="line">
              <a:avLst/>
            </a:prstGeom>
            <a:ln w="38100"/>
          </p:spPr>
          <p:style>
            <a:lnRef idx="1">
              <a:schemeClr val="dk1"/>
            </a:lnRef>
            <a:fillRef idx="0">
              <a:schemeClr val="dk1"/>
            </a:fillRef>
            <a:effectRef idx="0">
              <a:schemeClr val="dk1"/>
            </a:effectRef>
            <a:fontRef idx="minor">
              <a:schemeClr val="tx1"/>
            </a:fontRef>
          </p:style>
        </p:cxnSp>
        <p:sp>
          <p:nvSpPr>
            <p:cNvPr id="24" name="AutoShape 3">
              <a:extLst>
                <a:ext uri="{FF2B5EF4-FFF2-40B4-BE49-F238E27FC236}">
                  <a16:creationId xmlns:a16="http://schemas.microsoft.com/office/drawing/2014/main" id="{9BECF615-51AB-497F-8C1C-893F8916A7FD}"/>
                </a:ext>
              </a:extLst>
            </p:cNvPr>
            <p:cNvSpPr>
              <a:spLocks noChangeAspect="1"/>
            </p:cNvSpPr>
            <p:nvPr/>
          </p:nvSpPr>
          <p:spPr bwMode="auto">
            <a:xfrm>
              <a:off x="7858776" y="3396403"/>
              <a:ext cx="477067" cy="423205"/>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sp>
          <p:nvSpPr>
            <p:cNvPr id="25" name="AutoShape 41">
              <a:extLst>
                <a:ext uri="{FF2B5EF4-FFF2-40B4-BE49-F238E27FC236}">
                  <a16:creationId xmlns:a16="http://schemas.microsoft.com/office/drawing/2014/main" id="{171936E5-C377-4360-B781-340969C1F670}"/>
                </a:ext>
              </a:extLst>
            </p:cNvPr>
            <p:cNvSpPr>
              <a:spLocks noChangeAspect="1"/>
            </p:cNvSpPr>
            <p:nvPr/>
          </p:nvSpPr>
          <p:spPr bwMode="auto">
            <a:xfrm>
              <a:off x="8206218" y="3461434"/>
              <a:ext cx="194710" cy="359465"/>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w="9525">
              <a:solidFill>
                <a:schemeClr val="bg1"/>
              </a:solidFill>
            </a:ln>
          </p:spPr>
          <p:txBody>
            <a:bodyPr lIns="0" tIns="0" rIns="0" bIns="0"/>
            <a:lstStyle/>
            <a:p>
              <a:endParaRPr lang="pl-PL"/>
            </a:p>
          </p:txBody>
        </p:sp>
      </p:grpSp>
      <p:grpSp>
        <p:nvGrpSpPr>
          <p:cNvPr id="26" name="Group 25">
            <a:extLst>
              <a:ext uri="{FF2B5EF4-FFF2-40B4-BE49-F238E27FC236}">
                <a16:creationId xmlns:a16="http://schemas.microsoft.com/office/drawing/2014/main" id="{DD1F9BBC-C0C4-42BD-871E-48EC095053FD}"/>
              </a:ext>
            </a:extLst>
          </p:cNvPr>
          <p:cNvGrpSpPr/>
          <p:nvPr/>
        </p:nvGrpSpPr>
        <p:grpSpPr>
          <a:xfrm>
            <a:off x="3538429" y="5184545"/>
            <a:ext cx="2067142" cy="507854"/>
            <a:chOff x="6333786" y="3341123"/>
            <a:chExt cx="2067142" cy="507854"/>
          </a:xfrm>
        </p:grpSpPr>
        <p:sp>
          <p:nvSpPr>
            <p:cNvPr id="27" name="AutoShape 41">
              <a:extLst>
                <a:ext uri="{FF2B5EF4-FFF2-40B4-BE49-F238E27FC236}">
                  <a16:creationId xmlns:a16="http://schemas.microsoft.com/office/drawing/2014/main" id="{25E13F3D-CF93-424F-96E9-7014DE7F63FF}"/>
                </a:ext>
              </a:extLst>
            </p:cNvPr>
            <p:cNvSpPr>
              <a:spLocks noChangeAspect="1"/>
            </p:cNvSpPr>
            <p:nvPr/>
          </p:nvSpPr>
          <p:spPr bwMode="auto">
            <a:xfrm>
              <a:off x="7190619" y="3344410"/>
              <a:ext cx="273000" cy="504000"/>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a:noFill/>
            </a:ln>
          </p:spPr>
          <p:txBody>
            <a:bodyPr lIns="0" tIns="0" rIns="0" bIns="0"/>
            <a:lstStyle/>
            <a:p>
              <a:endParaRPr lang="pl-PL"/>
            </a:p>
          </p:txBody>
        </p:sp>
        <p:sp>
          <p:nvSpPr>
            <p:cNvPr id="28" name="AutoShape 3">
              <a:extLst>
                <a:ext uri="{FF2B5EF4-FFF2-40B4-BE49-F238E27FC236}">
                  <a16:creationId xmlns:a16="http://schemas.microsoft.com/office/drawing/2014/main" id="{3AF9F057-6CA1-4455-9B37-283D970125C9}"/>
                </a:ext>
              </a:extLst>
            </p:cNvPr>
            <p:cNvSpPr>
              <a:spLocks noChangeAspect="1"/>
            </p:cNvSpPr>
            <p:nvPr/>
          </p:nvSpPr>
          <p:spPr bwMode="auto">
            <a:xfrm>
              <a:off x="6333786" y="3349141"/>
              <a:ext cx="543735" cy="482346"/>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cxnSp>
          <p:nvCxnSpPr>
            <p:cNvPr id="29" name="Straight Connector 28">
              <a:extLst>
                <a:ext uri="{FF2B5EF4-FFF2-40B4-BE49-F238E27FC236}">
                  <a16:creationId xmlns:a16="http://schemas.microsoft.com/office/drawing/2014/main" id="{FB262D22-2350-4AE6-BEA6-4A7B7547B1F0}"/>
                </a:ext>
              </a:extLst>
            </p:cNvPr>
            <p:cNvCxnSpPr/>
            <p:nvPr/>
          </p:nvCxnSpPr>
          <p:spPr>
            <a:xfrm flipH="1">
              <a:off x="6914543" y="3341123"/>
              <a:ext cx="194710" cy="499836"/>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E9CEE0E-794F-4471-9F36-2E933AC61667}"/>
                </a:ext>
              </a:extLst>
            </p:cNvPr>
            <p:cNvCxnSpPr/>
            <p:nvPr/>
          </p:nvCxnSpPr>
          <p:spPr>
            <a:xfrm flipH="1">
              <a:off x="7598981" y="3349141"/>
              <a:ext cx="194710" cy="499836"/>
            </a:xfrm>
            <a:prstGeom prst="line">
              <a:avLst/>
            </a:prstGeom>
            <a:ln w="38100"/>
          </p:spPr>
          <p:style>
            <a:lnRef idx="1">
              <a:schemeClr val="dk1"/>
            </a:lnRef>
            <a:fillRef idx="0">
              <a:schemeClr val="dk1"/>
            </a:fillRef>
            <a:effectRef idx="0">
              <a:schemeClr val="dk1"/>
            </a:effectRef>
            <a:fontRef idx="minor">
              <a:schemeClr val="tx1"/>
            </a:fontRef>
          </p:style>
        </p:cxnSp>
        <p:sp>
          <p:nvSpPr>
            <p:cNvPr id="31" name="AutoShape 3">
              <a:extLst>
                <a:ext uri="{FF2B5EF4-FFF2-40B4-BE49-F238E27FC236}">
                  <a16:creationId xmlns:a16="http://schemas.microsoft.com/office/drawing/2014/main" id="{7B80791F-9386-4D95-ACC6-16429EEBB54C}"/>
                </a:ext>
              </a:extLst>
            </p:cNvPr>
            <p:cNvSpPr>
              <a:spLocks noChangeAspect="1"/>
            </p:cNvSpPr>
            <p:nvPr/>
          </p:nvSpPr>
          <p:spPr bwMode="auto">
            <a:xfrm>
              <a:off x="7858776" y="3396403"/>
              <a:ext cx="477067" cy="423205"/>
            </a:xfrm>
            <a:custGeom>
              <a:avLst/>
              <a:gdLst/>
              <a:ahLst/>
              <a:cxnLst/>
              <a:rect l="0" t="0" r="r" b="b"/>
              <a:pathLst>
                <a:path w="21600" h="21600">
                  <a:moveTo>
                    <a:pt x="1718" y="1938"/>
                  </a:moveTo>
                  <a:lnTo>
                    <a:pt x="19882" y="1938"/>
                  </a:lnTo>
                  <a:lnTo>
                    <a:pt x="19882" y="13015"/>
                  </a:lnTo>
                  <a:lnTo>
                    <a:pt x="1718" y="13015"/>
                  </a:lnTo>
                  <a:cubicBezTo>
                    <a:pt x="1718" y="13015"/>
                    <a:pt x="1718" y="1938"/>
                    <a:pt x="1718" y="1938"/>
                  </a:cubicBezTo>
                  <a:close/>
                  <a:moveTo>
                    <a:pt x="20364" y="0"/>
                  </a:moveTo>
                  <a:lnTo>
                    <a:pt x="1403" y="0"/>
                  </a:lnTo>
                  <a:cubicBezTo>
                    <a:pt x="658" y="0"/>
                    <a:pt x="0" y="730"/>
                    <a:pt x="0" y="1570"/>
                  </a:cubicBezTo>
                  <a:lnTo>
                    <a:pt x="0" y="16316"/>
                  </a:lnTo>
                  <a:cubicBezTo>
                    <a:pt x="0" y="17156"/>
                    <a:pt x="658" y="18000"/>
                    <a:pt x="1403" y="18000"/>
                  </a:cubicBezTo>
                  <a:lnTo>
                    <a:pt x="8345" y="18000"/>
                  </a:lnTo>
                  <a:lnTo>
                    <a:pt x="8345" y="20769"/>
                  </a:lnTo>
                  <a:lnTo>
                    <a:pt x="5891" y="20769"/>
                  </a:lnTo>
                  <a:lnTo>
                    <a:pt x="5891" y="21600"/>
                  </a:lnTo>
                  <a:lnTo>
                    <a:pt x="15955" y="21600"/>
                  </a:lnTo>
                  <a:lnTo>
                    <a:pt x="15955" y="20769"/>
                  </a:lnTo>
                  <a:lnTo>
                    <a:pt x="13500" y="20769"/>
                  </a:lnTo>
                  <a:lnTo>
                    <a:pt x="13500" y="18000"/>
                  </a:lnTo>
                  <a:lnTo>
                    <a:pt x="20364" y="18000"/>
                  </a:lnTo>
                  <a:cubicBezTo>
                    <a:pt x="21109" y="18000"/>
                    <a:pt x="21600" y="17156"/>
                    <a:pt x="21600" y="16316"/>
                  </a:cubicBezTo>
                  <a:lnTo>
                    <a:pt x="21600" y="1570"/>
                  </a:lnTo>
                  <a:cubicBezTo>
                    <a:pt x="21600" y="730"/>
                    <a:pt x="21109" y="0"/>
                    <a:pt x="20364" y="0"/>
                  </a:cubicBezTo>
                  <a:close/>
                  <a:moveTo>
                    <a:pt x="20364" y="0"/>
                  </a:moveTo>
                </a:path>
              </a:pathLst>
            </a:custGeom>
            <a:solidFill>
              <a:schemeClr val="tx1"/>
            </a:solidFill>
            <a:ln>
              <a:noFill/>
            </a:ln>
          </p:spPr>
          <p:txBody>
            <a:bodyPr lIns="0" tIns="0" rIns="0" bIns="0"/>
            <a:lstStyle/>
            <a:p>
              <a:endParaRPr lang="pl-PL"/>
            </a:p>
          </p:txBody>
        </p:sp>
        <p:sp>
          <p:nvSpPr>
            <p:cNvPr id="32" name="AutoShape 41">
              <a:extLst>
                <a:ext uri="{FF2B5EF4-FFF2-40B4-BE49-F238E27FC236}">
                  <a16:creationId xmlns:a16="http://schemas.microsoft.com/office/drawing/2014/main" id="{435185CF-004B-4B9F-A856-7D006B4AC50F}"/>
                </a:ext>
              </a:extLst>
            </p:cNvPr>
            <p:cNvSpPr>
              <a:spLocks noChangeAspect="1"/>
            </p:cNvSpPr>
            <p:nvPr/>
          </p:nvSpPr>
          <p:spPr bwMode="auto">
            <a:xfrm>
              <a:off x="8206218" y="3461434"/>
              <a:ext cx="194710" cy="359465"/>
            </a:xfrm>
            <a:custGeom>
              <a:avLst/>
              <a:gdLst/>
              <a:ahLst/>
              <a:cxnLst/>
              <a:rect l="0" t="0" r="r" b="b"/>
              <a:pathLst>
                <a:path w="21600" h="21600">
                  <a:moveTo>
                    <a:pt x="19177" y="18022"/>
                  </a:moveTo>
                  <a:lnTo>
                    <a:pt x="2423" y="18022"/>
                  </a:lnTo>
                  <a:lnTo>
                    <a:pt x="2423" y="3578"/>
                  </a:lnTo>
                  <a:lnTo>
                    <a:pt x="19177" y="3578"/>
                  </a:lnTo>
                  <a:cubicBezTo>
                    <a:pt x="19177" y="3578"/>
                    <a:pt x="19177" y="18022"/>
                    <a:pt x="19177" y="18022"/>
                  </a:cubicBezTo>
                  <a:close/>
                  <a:moveTo>
                    <a:pt x="10897" y="20607"/>
                  </a:moveTo>
                  <a:cubicBezTo>
                    <a:pt x="10043" y="20607"/>
                    <a:pt x="9352" y="20231"/>
                    <a:pt x="9352" y="19768"/>
                  </a:cubicBezTo>
                  <a:cubicBezTo>
                    <a:pt x="9352" y="19305"/>
                    <a:pt x="10043" y="18929"/>
                    <a:pt x="10897" y="18929"/>
                  </a:cubicBezTo>
                  <a:cubicBezTo>
                    <a:pt x="11750" y="18929"/>
                    <a:pt x="12442" y="19305"/>
                    <a:pt x="12442" y="19768"/>
                  </a:cubicBezTo>
                  <a:cubicBezTo>
                    <a:pt x="12442" y="20231"/>
                    <a:pt x="11750" y="20607"/>
                    <a:pt x="10897" y="20607"/>
                  </a:cubicBezTo>
                  <a:close/>
                  <a:moveTo>
                    <a:pt x="9110" y="1585"/>
                  </a:moveTo>
                  <a:lnTo>
                    <a:pt x="12683" y="1585"/>
                  </a:lnTo>
                  <a:cubicBezTo>
                    <a:pt x="12897" y="1585"/>
                    <a:pt x="13070" y="1678"/>
                    <a:pt x="13070" y="1794"/>
                  </a:cubicBezTo>
                  <a:cubicBezTo>
                    <a:pt x="13070" y="1910"/>
                    <a:pt x="12897" y="2004"/>
                    <a:pt x="12683" y="2004"/>
                  </a:cubicBezTo>
                  <a:lnTo>
                    <a:pt x="9110" y="2004"/>
                  </a:lnTo>
                  <a:cubicBezTo>
                    <a:pt x="8896" y="2004"/>
                    <a:pt x="8724" y="1910"/>
                    <a:pt x="8724" y="1794"/>
                  </a:cubicBezTo>
                  <a:cubicBezTo>
                    <a:pt x="8724" y="1678"/>
                    <a:pt x="8896" y="1585"/>
                    <a:pt x="9110" y="1585"/>
                  </a:cubicBezTo>
                  <a:close/>
                  <a:moveTo>
                    <a:pt x="18413" y="0"/>
                  </a:moveTo>
                  <a:lnTo>
                    <a:pt x="3187" y="0"/>
                  </a:lnTo>
                  <a:cubicBezTo>
                    <a:pt x="1427" y="0"/>
                    <a:pt x="0" y="775"/>
                    <a:pt x="0" y="1730"/>
                  </a:cubicBezTo>
                  <a:lnTo>
                    <a:pt x="0" y="19870"/>
                  </a:lnTo>
                  <a:cubicBezTo>
                    <a:pt x="0" y="20826"/>
                    <a:pt x="1427" y="21600"/>
                    <a:pt x="3187" y="21600"/>
                  </a:cubicBezTo>
                  <a:lnTo>
                    <a:pt x="18413" y="21600"/>
                  </a:lnTo>
                  <a:cubicBezTo>
                    <a:pt x="20173" y="21600"/>
                    <a:pt x="21600" y="20826"/>
                    <a:pt x="21600" y="19870"/>
                  </a:cubicBezTo>
                  <a:lnTo>
                    <a:pt x="21600" y="1730"/>
                  </a:lnTo>
                  <a:cubicBezTo>
                    <a:pt x="21600" y="775"/>
                    <a:pt x="20173" y="0"/>
                    <a:pt x="18413" y="0"/>
                  </a:cubicBezTo>
                  <a:close/>
                  <a:moveTo>
                    <a:pt x="18413" y="0"/>
                  </a:moveTo>
                </a:path>
              </a:pathLst>
            </a:custGeom>
            <a:solidFill>
              <a:schemeClr val="tx1"/>
            </a:solidFill>
            <a:ln w="9525">
              <a:solidFill>
                <a:schemeClr val="bg1"/>
              </a:solidFill>
            </a:ln>
          </p:spPr>
          <p:txBody>
            <a:bodyPr lIns="0" tIns="0" rIns="0" bIns="0"/>
            <a:lstStyle/>
            <a:p>
              <a:endParaRPr lang="pl-PL"/>
            </a:p>
          </p:txBody>
        </p:sp>
      </p:grpSp>
      <p:sp>
        <p:nvSpPr>
          <p:cNvPr id="34" name="TextBox 33">
            <a:extLst>
              <a:ext uri="{FF2B5EF4-FFF2-40B4-BE49-F238E27FC236}">
                <a16:creationId xmlns:a16="http://schemas.microsoft.com/office/drawing/2014/main" id="{A87E74A5-1CFB-4317-997A-CFEEF22DD622}"/>
              </a:ext>
            </a:extLst>
          </p:cNvPr>
          <p:cNvSpPr txBox="1"/>
          <p:nvPr/>
        </p:nvSpPr>
        <p:spPr>
          <a:xfrm>
            <a:off x="2885816" y="1072293"/>
            <a:ext cx="3372368" cy="477983"/>
          </a:xfrm>
          <a:prstGeom prst="rect">
            <a:avLst/>
          </a:prstGeom>
          <a:solidFill>
            <a:schemeClr val="tx2"/>
          </a:solidFill>
          <a:ln>
            <a:solidFill>
              <a:schemeClr val="tx1"/>
            </a:solidFill>
          </a:ln>
        </p:spPr>
        <p:txBody>
          <a:bodyPr wrap="square" rtlCol="0" anchor="ctr">
            <a:noAutofit/>
          </a:bodyPr>
          <a:lstStyle/>
          <a:p>
            <a:pPr algn="ctr">
              <a:lnSpc>
                <a:spcPct val="85000"/>
              </a:lnSpc>
            </a:pPr>
            <a:r>
              <a:rPr lang="hu-HU" sz="2400" b="1" dirty="0">
                <a:solidFill>
                  <a:schemeClr val="bg1"/>
                </a:solidFill>
              </a:rPr>
              <a:t>Számlaaktivitás mérése</a:t>
            </a:r>
          </a:p>
        </p:txBody>
      </p:sp>
      <p:sp>
        <p:nvSpPr>
          <p:cNvPr id="35" name="TextBox 34">
            <a:extLst>
              <a:ext uri="{FF2B5EF4-FFF2-40B4-BE49-F238E27FC236}">
                <a16:creationId xmlns:a16="http://schemas.microsoft.com/office/drawing/2014/main" id="{78B178E4-E12E-4154-9D8C-F966EA445241}"/>
              </a:ext>
            </a:extLst>
          </p:cNvPr>
          <p:cNvSpPr txBox="1"/>
          <p:nvPr/>
        </p:nvSpPr>
        <p:spPr>
          <a:xfrm>
            <a:off x="319689" y="1967438"/>
            <a:ext cx="2232000" cy="720000"/>
          </a:xfrm>
          <a:prstGeom prst="rect">
            <a:avLst/>
          </a:prstGeom>
          <a:solidFill>
            <a:schemeClr val="bg1"/>
          </a:solidFill>
          <a:ln w="38100">
            <a:solidFill>
              <a:schemeClr val="tx2"/>
            </a:solidFill>
          </a:ln>
        </p:spPr>
        <p:txBody>
          <a:bodyPr wrap="square" rtlCol="0" anchor="ctr">
            <a:noAutofit/>
          </a:bodyPr>
          <a:lstStyle/>
          <a:p>
            <a:pPr algn="ctr">
              <a:lnSpc>
                <a:spcPct val="85000"/>
              </a:lnSpc>
            </a:pPr>
            <a:r>
              <a:rPr lang="hu-HU" sz="2400" b="1" dirty="0"/>
              <a:t>Nem használt</a:t>
            </a:r>
          </a:p>
        </p:txBody>
      </p:sp>
      <p:sp>
        <p:nvSpPr>
          <p:cNvPr id="36" name="TextBox 35">
            <a:extLst>
              <a:ext uri="{FF2B5EF4-FFF2-40B4-BE49-F238E27FC236}">
                <a16:creationId xmlns:a16="http://schemas.microsoft.com/office/drawing/2014/main" id="{16E6F61B-7452-4D84-8A75-FB9E5343D166}"/>
              </a:ext>
            </a:extLst>
          </p:cNvPr>
          <p:cNvSpPr txBox="1"/>
          <p:nvPr/>
        </p:nvSpPr>
        <p:spPr>
          <a:xfrm>
            <a:off x="3448916" y="1967438"/>
            <a:ext cx="2232000" cy="720000"/>
          </a:xfrm>
          <a:prstGeom prst="rect">
            <a:avLst/>
          </a:prstGeom>
          <a:solidFill>
            <a:schemeClr val="bg1"/>
          </a:solidFill>
          <a:ln w="38100">
            <a:solidFill>
              <a:schemeClr val="tx2"/>
            </a:solidFill>
          </a:ln>
        </p:spPr>
        <p:txBody>
          <a:bodyPr wrap="square" rtlCol="0" anchor="ctr">
            <a:noAutofit/>
          </a:bodyPr>
          <a:lstStyle/>
          <a:p>
            <a:pPr algn="ctr">
              <a:lnSpc>
                <a:spcPct val="85000"/>
              </a:lnSpc>
            </a:pPr>
            <a:r>
              <a:rPr lang="hu-HU" sz="2400" b="1" dirty="0"/>
              <a:t>Digitálisan használt</a:t>
            </a:r>
          </a:p>
        </p:txBody>
      </p:sp>
      <p:sp>
        <p:nvSpPr>
          <p:cNvPr id="37" name="TextBox 36">
            <a:extLst>
              <a:ext uri="{FF2B5EF4-FFF2-40B4-BE49-F238E27FC236}">
                <a16:creationId xmlns:a16="http://schemas.microsoft.com/office/drawing/2014/main" id="{6109840D-654A-4191-93E3-C6443D8AC9FB}"/>
              </a:ext>
            </a:extLst>
          </p:cNvPr>
          <p:cNvSpPr txBox="1"/>
          <p:nvPr/>
        </p:nvSpPr>
        <p:spPr>
          <a:xfrm>
            <a:off x="6578142" y="1967438"/>
            <a:ext cx="2232000" cy="720000"/>
          </a:xfrm>
          <a:prstGeom prst="rect">
            <a:avLst/>
          </a:prstGeom>
          <a:solidFill>
            <a:schemeClr val="bg1"/>
          </a:solidFill>
          <a:ln w="38100">
            <a:solidFill>
              <a:schemeClr val="tx2"/>
            </a:solidFill>
          </a:ln>
        </p:spPr>
        <p:txBody>
          <a:bodyPr wrap="square" rtlCol="0" anchor="ctr">
            <a:noAutofit/>
          </a:bodyPr>
          <a:lstStyle/>
          <a:p>
            <a:pPr algn="ctr">
              <a:lnSpc>
                <a:spcPct val="85000"/>
              </a:lnSpc>
            </a:pPr>
            <a:r>
              <a:rPr lang="hu-HU" sz="2400" b="1" dirty="0"/>
              <a:t>Használt, de nem digitálisan</a:t>
            </a:r>
          </a:p>
        </p:txBody>
      </p:sp>
      <p:cxnSp>
        <p:nvCxnSpPr>
          <p:cNvPr id="39" name="Straight Connector 38">
            <a:extLst>
              <a:ext uri="{FF2B5EF4-FFF2-40B4-BE49-F238E27FC236}">
                <a16:creationId xmlns:a16="http://schemas.microsoft.com/office/drawing/2014/main" id="{BAF75ABB-A723-453A-9832-CD539FF7E42C}"/>
              </a:ext>
            </a:extLst>
          </p:cNvPr>
          <p:cNvCxnSpPr>
            <a:stCxn id="34" idx="2"/>
            <a:endCxn id="35" idx="0"/>
          </p:cNvCxnSpPr>
          <p:nvPr/>
        </p:nvCxnSpPr>
        <p:spPr>
          <a:xfrm flipH="1">
            <a:off x="1435689" y="1550276"/>
            <a:ext cx="3136311" cy="4171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0404BE-BEC6-433A-87B1-7DAD5654D1A3}"/>
              </a:ext>
            </a:extLst>
          </p:cNvPr>
          <p:cNvCxnSpPr>
            <a:cxnSpLocks/>
            <a:stCxn id="34" idx="2"/>
            <a:endCxn id="36" idx="0"/>
          </p:cNvCxnSpPr>
          <p:nvPr/>
        </p:nvCxnSpPr>
        <p:spPr>
          <a:xfrm flipH="1">
            <a:off x="4564916" y="1550276"/>
            <a:ext cx="7084" cy="4171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2D79F79-B60D-4A09-ADDD-F51D6BD4E92B}"/>
              </a:ext>
            </a:extLst>
          </p:cNvPr>
          <p:cNvCxnSpPr>
            <a:cxnSpLocks/>
            <a:stCxn id="34" idx="2"/>
          </p:cNvCxnSpPr>
          <p:nvPr/>
        </p:nvCxnSpPr>
        <p:spPr>
          <a:xfrm>
            <a:off x="4572000" y="1550276"/>
            <a:ext cx="3304439" cy="4171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Isosceles Triangle 45">
            <a:extLst>
              <a:ext uri="{FF2B5EF4-FFF2-40B4-BE49-F238E27FC236}">
                <a16:creationId xmlns:a16="http://schemas.microsoft.com/office/drawing/2014/main" id="{0C402811-1EC4-44B7-9292-064F0C28E093}"/>
              </a:ext>
            </a:extLst>
          </p:cNvPr>
          <p:cNvSpPr/>
          <p:nvPr/>
        </p:nvSpPr>
        <p:spPr>
          <a:xfrm flipV="1">
            <a:off x="4171452" y="2806644"/>
            <a:ext cx="801096" cy="521545"/>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51443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p:txBody>
          <a:bodyPr>
            <a:normAutofit/>
          </a:bodyPr>
          <a:lstStyle/>
          <a:p>
            <a:r>
              <a:rPr lang="hu-HU" sz="4000" dirty="0"/>
              <a:t>KÉRDÉSEK</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endParaRPr lang="hu-HU" dirty="0"/>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308665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4E0B83-6A8F-4757-8E65-428E53456F66}"/>
              </a:ext>
            </a:extLst>
          </p:cNvPr>
          <p:cNvSpPr>
            <a:spLocks noGrp="1"/>
          </p:cNvSpPr>
          <p:nvPr>
            <p:ph type="title"/>
          </p:nvPr>
        </p:nvSpPr>
        <p:spPr>
          <a:xfrm>
            <a:off x="1902691" y="537829"/>
            <a:ext cx="6701378" cy="4730526"/>
          </a:xfrm>
        </p:spPr>
        <p:txBody>
          <a:bodyPr/>
          <a:lstStyle/>
          <a:p>
            <a:br>
              <a:rPr lang="hu-HU" dirty="0"/>
            </a:br>
            <a:r>
              <a:rPr lang="hu-HU" dirty="0"/>
              <a:t>VI.2. pénzforgalmi </a:t>
            </a:r>
            <a:r>
              <a:rPr lang="hu-HU"/>
              <a:t>adatszolgáltatások változásai</a:t>
            </a:r>
            <a:br>
              <a:rPr lang="hu-HU" dirty="0"/>
            </a:br>
            <a:br>
              <a:rPr lang="hu-HU" dirty="0"/>
            </a:br>
            <a:br>
              <a:rPr lang="hu-HU" dirty="0"/>
            </a:br>
            <a:r>
              <a:rPr lang="hu-HU" sz="2800" b="1" dirty="0"/>
              <a:t>Cseh Árpád</a:t>
            </a:r>
            <a:br>
              <a:rPr lang="hu-HU" sz="3200" dirty="0"/>
            </a:br>
            <a:r>
              <a:rPr lang="hu-HU" sz="2400" b="1" dirty="0"/>
              <a:t>pénzügyi infrastruktúrák IGAZGATÓSÁG</a:t>
            </a:r>
          </a:p>
        </p:txBody>
      </p:sp>
    </p:spTree>
    <p:extLst>
      <p:ext uri="{BB962C8B-B14F-4D97-AF65-F5344CB8AC3E}">
        <p14:creationId xmlns:p14="http://schemas.microsoft.com/office/powerpoint/2010/main" val="2501986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F64FD2-AD36-48E7-8C9C-0E8FB802FD88}"/>
              </a:ext>
            </a:extLst>
          </p:cNvPr>
          <p:cNvSpPr>
            <a:spLocks noGrp="1"/>
          </p:cNvSpPr>
          <p:nvPr>
            <p:ph sz="quarter" idx="10"/>
          </p:nvPr>
        </p:nvSpPr>
        <p:spPr/>
        <p:txBody>
          <a:bodyPr>
            <a:normAutofit/>
          </a:bodyPr>
          <a:lstStyle/>
          <a:p>
            <a:pPr algn="l"/>
            <a:r>
              <a:rPr lang="hu-HU" sz="3200" b="1" u="sng" dirty="0"/>
              <a:t>P12. adatszolgáltatás</a:t>
            </a:r>
          </a:p>
          <a:p>
            <a:pPr marL="342900" indent="-342900" algn="l">
              <a:buFont typeface="Arial" panose="020B0604020202020204" pitchFamily="34" charset="0"/>
              <a:buChar char="•"/>
            </a:pPr>
            <a:r>
              <a:rPr lang="hu-HU" sz="2800" dirty="0"/>
              <a:t>01. tábla:</a:t>
            </a:r>
          </a:p>
          <a:p>
            <a:pPr marL="685775" lvl="1" indent="-342900">
              <a:buFont typeface="Arial" panose="020B0604020202020204" pitchFamily="34" charset="0"/>
              <a:buChar char="•"/>
            </a:pPr>
            <a:r>
              <a:rPr lang="hu-HU" sz="2400" dirty="0"/>
              <a:t>Tranzakciótípus: új kódérték az értéknapos tételeknek</a:t>
            </a:r>
          </a:p>
          <a:p>
            <a:pPr marL="685775" lvl="1" indent="-342900">
              <a:buFont typeface="Arial" panose="020B0604020202020204" pitchFamily="34" charset="0"/>
              <a:buChar char="•"/>
            </a:pPr>
            <a:r>
              <a:rPr lang="hu-HU" sz="2400" dirty="0"/>
              <a:t>Adatok a benyújtás módja szerint: új változó (egyedi/kötegelt)</a:t>
            </a:r>
          </a:p>
          <a:p>
            <a:pPr marL="342900" indent="-342900" algn="l">
              <a:buFont typeface="Arial" panose="020B0604020202020204" pitchFamily="34" charset="0"/>
              <a:buChar char="•"/>
            </a:pPr>
            <a:r>
              <a:rPr lang="hu-HU" sz="2800" dirty="0"/>
              <a:t>02. tábla:</a:t>
            </a:r>
          </a:p>
          <a:p>
            <a:pPr marL="685775" lvl="1" indent="-342900">
              <a:buFont typeface="Arial" panose="020B0604020202020204" pitchFamily="34" charset="0"/>
              <a:buChar char="•"/>
            </a:pPr>
            <a:r>
              <a:rPr lang="hu-HU" sz="2400" dirty="0"/>
              <a:t>Súlyosan gondatlan ügyfél: új változó</a:t>
            </a:r>
          </a:p>
          <a:p>
            <a:pPr marL="342900" indent="-342900" algn="l">
              <a:buFont typeface="Arial" panose="020B0604020202020204" pitchFamily="34" charset="0"/>
              <a:buChar char="•"/>
            </a:pPr>
            <a:r>
              <a:rPr lang="hu-HU" sz="2800" dirty="0"/>
              <a:t>03. tábla:</a:t>
            </a:r>
          </a:p>
          <a:p>
            <a:pPr marL="685775" lvl="1" indent="-342900">
              <a:buFont typeface="Arial" panose="020B0604020202020204" pitchFamily="34" charset="0"/>
              <a:buChar char="•"/>
            </a:pPr>
            <a:r>
              <a:rPr lang="hu-HU" sz="2400" dirty="0"/>
              <a:t>Jutalék és díjbevétel típusa: egyértelműbb kódok a korábbi P55 visszakérdezés alapján</a:t>
            </a:r>
          </a:p>
          <a:p>
            <a:pPr marL="685775" lvl="1" indent="-342900">
              <a:buFont typeface="Arial" panose="020B0604020202020204" pitchFamily="34" charset="0"/>
              <a:buChar char="•"/>
            </a:pPr>
            <a:r>
              <a:rPr lang="hu-HU" sz="2400" dirty="0"/>
              <a:t>Új oszlopok a kártyaelfogadáshoz kapcsolódó bevételek részletesebb jelentéséhez</a:t>
            </a:r>
          </a:p>
        </p:txBody>
      </p:sp>
      <p:sp>
        <p:nvSpPr>
          <p:cNvPr id="3" name="Title 2">
            <a:extLst>
              <a:ext uri="{FF2B5EF4-FFF2-40B4-BE49-F238E27FC236}">
                <a16:creationId xmlns:a16="http://schemas.microsoft.com/office/drawing/2014/main" id="{3849628E-F472-42EF-AFEC-CD8B2157AEBD}"/>
              </a:ext>
            </a:extLst>
          </p:cNvPr>
          <p:cNvSpPr>
            <a:spLocks noGrp="1"/>
          </p:cNvSpPr>
          <p:nvPr>
            <p:ph type="title"/>
          </p:nvPr>
        </p:nvSpPr>
        <p:spPr/>
        <p:txBody>
          <a:bodyPr>
            <a:normAutofit/>
          </a:bodyPr>
          <a:lstStyle/>
          <a:p>
            <a:r>
              <a:rPr lang="hu-HU" sz="2600" dirty="0"/>
              <a:t>Pénzforgalmi adatszolgáltatások változásai</a:t>
            </a:r>
          </a:p>
        </p:txBody>
      </p:sp>
    </p:spTree>
    <p:extLst>
      <p:ext uri="{BB962C8B-B14F-4D97-AF65-F5344CB8AC3E}">
        <p14:creationId xmlns:p14="http://schemas.microsoft.com/office/powerpoint/2010/main" val="891050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F64FD2-AD36-48E7-8C9C-0E8FB802FD88}"/>
              </a:ext>
            </a:extLst>
          </p:cNvPr>
          <p:cNvSpPr>
            <a:spLocks noGrp="1"/>
          </p:cNvSpPr>
          <p:nvPr>
            <p:ph sz="quarter" idx="10"/>
          </p:nvPr>
        </p:nvSpPr>
        <p:spPr/>
        <p:txBody>
          <a:bodyPr>
            <a:normAutofit/>
          </a:bodyPr>
          <a:lstStyle/>
          <a:p>
            <a:pPr algn="l"/>
            <a:r>
              <a:rPr lang="hu-HU" sz="3200" b="1" u="sng" dirty="0"/>
              <a:t>P13. adatszolgáltatás</a:t>
            </a:r>
          </a:p>
          <a:p>
            <a:pPr marL="342900" indent="-342900" algn="l">
              <a:buFont typeface="Arial" panose="020B0604020202020204" pitchFamily="34" charset="0"/>
              <a:buChar char="•"/>
            </a:pPr>
            <a:r>
              <a:rPr lang="hu-HU" sz="2800" dirty="0"/>
              <a:t>01. és 02. tábla:</a:t>
            </a:r>
          </a:p>
          <a:p>
            <a:pPr marL="685775" lvl="1" indent="-342900">
              <a:buFont typeface="Arial" panose="020B0604020202020204" pitchFamily="34" charset="0"/>
              <a:buChar char="•"/>
            </a:pPr>
            <a:r>
              <a:rPr lang="hu-HU" sz="2400" dirty="0"/>
              <a:t>A mobilalkalmazáson belüli tranzakciók elkülönítése</a:t>
            </a:r>
          </a:p>
          <a:p>
            <a:pPr marL="685775" lvl="1" indent="-342900">
              <a:buFont typeface="Arial" panose="020B0604020202020204" pitchFamily="34" charset="0"/>
              <a:buChar char="•"/>
            </a:pPr>
            <a:r>
              <a:rPr lang="hu-HU" sz="2400" dirty="0"/>
              <a:t>Érintéses fizetéseknél a fizikai kártyás és mobilalkalmazáson keresztül indított tranzakciók elkülönítése</a:t>
            </a:r>
          </a:p>
          <a:p>
            <a:pPr algn="l"/>
            <a:endParaRPr lang="hu-HU" sz="3200" b="1" u="sng" dirty="0"/>
          </a:p>
          <a:p>
            <a:pPr algn="l"/>
            <a:r>
              <a:rPr lang="hu-HU" sz="3200" b="1" u="sng" dirty="0"/>
              <a:t>P11-P15. adatszolgáltatások</a:t>
            </a:r>
          </a:p>
          <a:p>
            <a:pPr marL="342900" indent="-342900" algn="l">
              <a:buFont typeface="Arial" panose="020B0604020202020204" pitchFamily="34" charset="0"/>
              <a:buChar char="•"/>
            </a:pPr>
            <a:r>
              <a:rPr lang="hu-HU" sz="2800" dirty="0"/>
              <a:t>Jelentési kötelezettség kiterjesztése a határon átnyúló szolgáltatókra</a:t>
            </a:r>
          </a:p>
        </p:txBody>
      </p:sp>
      <p:sp>
        <p:nvSpPr>
          <p:cNvPr id="3" name="Title 2">
            <a:extLst>
              <a:ext uri="{FF2B5EF4-FFF2-40B4-BE49-F238E27FC236}">
                <a16:creationId xmlns:a16="http://schemas.microsoft.com/office/drawing/2014/main" id="{3849628E-F472-42EF-AFEC-CD8B2157AEBD}"/>
              </a:ext>
            </a:extLst>
          </p:cNvPr>
          <p:cNvSpPr>
            <a:spLocks noGrp="1"/>
          </p:cNvSpPr>
          <p:nvPr>
            <p:ph type="title"/>
          </p:nvPr>
        </p:nvSpPr>
        <p:spPr/>
        <p:txBody>
          <a:bodyPr>
            <a:normAutofit/>
          </a:bodyPr>
          <a:lstStyle/>
          <a:p>
            <a:r>
              <a:rPr lang="hu-HU" sz="2600" dirty="0"/>
              <a:t>Pénzforgalmi adatszolgáltatások változásai</a:t>
            </a:r>
          </a:p>
        </p:txBody>
      </p:sp>
    </p:spTree>
    <p:extLst>
      <p:ext uri="{BB962C8B-B14F-4D97-AF65-F5344CB8AC3E}">
        <p14:creationId xmlns:p14="http://schemas.microsoft.com/office/powerpoint/2010/main" val="23168109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p:txBody>
          <a:bodyPr>
            <a:normAutofit/>
          </a:bodyPr>
          <a:lstStyle/>
          <a:p>
            <a:r>
              <a:rPr lang="hu-HU" sz="4000" dirty="0"/>
              <a:t>KÉRDÉSEK</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endParaRPr lang="hu-HU" dirty="0"/>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751115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EF8FBE-AF9D-4432-BB83-58B4339E5A91}"/>
              </a:ext>
            </a:extLst>
          </p:cNvPr>
          <p:cNvSpPr>
            <a:spLocks noGrp="1"/>
          </p:cNvSpPr>
          <p:nvPr>
            <p:ph type="title"/>
          </p:nvPr>
        </p:nvSpPr>
        <p:spPr>
          <a:xfrm>
            <a:off x="2202877" y="1021487"/>
            <a:ext cx="6824582" cy="2885405"/>
          </a:xfrm>
        </p:spPr>
        <p:txBody>
          <a:bodyPr/>
          <a:lstStyle/>
          <a:p>
            <a:r>
              <a:rPr lang="hu-HU" dirty="0"/>
              <a:t>VI.3. Az alapvető feladatokhoz kapcsolódó adatszolgáltatások 2021. évre tervezett egyéb változásai</a:t>
            </a:r>
            <a:endParaRPr lang="hu-HU" sz="2800" dirty="0"/>
          </a:p>
        </p:txBody>
      </p:sp>
      <p:sp>
        <p:nvSpPr>
          <p:cNvPr id="3" name="Cím 1">
            <a:extLst>
              <a:ext uri="{FF2B5EF4-FFF2-40B4-BE49-F238E27FC236}">
                <a16:creationId xmlns:a16="http://schemas.microsoft.com/office/drawing/2014/main" id="{3B52D925-EEA5-48A3-895B-E945147D07D4}"/>
              </a:ext>
            </a:extLst>
          </p:cNvPr>
          <p:cNvSpPr txBox="1">
            <a:spLocks/>
          </p:cNvSpPr>
          <p:nvPr/>
        </p:nvSpPr>
        <p:spPr>
          <a:xfrm>
            <a:off x="2202877" y="4761726"/>
            <a:ext cx="6364943" cy="884538"/>
          </a:xfrm>
          <a:prstGeom prst="rect">
            <a:avLst/>
          </a:prstGeom>
          <a:noFill/>
        </p:spPr>
        <p:txBody>
          <a:bodyPr vert="horz" wrap="square" lIns="91440" tIns="45720" rIns="91440" bIns="45720" rtlCol="0" anchor="ctr">
            <a:spAutoFit/>
          </a:bodyPr>
          <a:lstStyle>
            <a:lvl1pPr algn="l" defTabSz="685749" rtl="0" eaLnBrk="1" latinLnBrk="0" hangingPunct="1">
              <a:lnSpc>
                <a:spcPct val="110000"/>
              </a:lnSpc>
              <a:spcBef>
                <a:spcPct val="0"/>
              </a:spcBef>
              <a:buNone/>
              <a:defRPr lang="hu-HU" sz="3300" kern="1200" cap="all" spc="225" baseline="0">
                <a:solidFill>
                  <a:schemeClr val="tx2"/>
                </a:solidFill>
                <a:latin typeface="+mn-lt"/>
                <a:ea typeface="+mn-ea"/>
                <a:cs typeface="+mn-cs"/>
              </a:defRPr>
            </a:lvl1pPr>
          </a:lstStyle>
          <a:p>
            <a:r>
              <a:rPr lang="hu-HU" altLang="hu-HU" sz="2400" b="1" dirty="0">
                <a:latin typeface="Calibri" panose="020F0502020204030204" pitchFamily="34" charset="0"/>
              </a:rPr>
              <a:t>GULYÁS MÁRTA</a:t>
            </a:r>
          </a:p>
          <a:p>
            <a:r>
              <a:rPr lang="hu-HU" altLang="hu-HU" sz="2400" b="1" dirty="0">
                <a:latin typeface="Calibri" panose="020F0502020204030204" pitchFamily="34" charset="0"/>
              </a:rPr>
              <a:t>statisztikai IGAZGATÓSÁG</a:t>
            </a:r>
          </a:p>
        </p:txBody>
      </p:sp>
    </p:spTree>
    <p:extLst>
      <p:ext uri="{BB962C8B-B14F-4D97-AF65-F5344CB8AC3E}">
        <p14:creationId xmlns:p14="http://schemas.microsoft.com/office/powerpoint/2010/main" val="176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478176" y="1190674"/>
            <a:ext cx="8059483" cy="5495301"/>
          </a:xfrm>
        </p:spPr>
        <p:txBody>
          <a:bodyPr anchor="t">
            <a:normAutofit/>
          </a:bodyPr>
          <a:lstStyle/>
          <a:p>
            <a:pPr algn="l"/>
            <a:r>
              <a:rPr lang="hu-HU" sz="2600" b="1" u="sng" dirty="0">
                <a:solidFill>
                  <a:srgbClr val="002060"/>
                </a:solidFill>
              </a:rPr>
              <a:t>3. Egyéb változások </a:t>
            </a:r>
          </a:p>
          <a:p>
            <a:pPr algn="l">
              <a:spcAft>
                <a:spcPts val="1200"/>
              </a:spcAft>
            </a:pPr>
            <a:r>
              <a:rPr lang="hu-HU" sz="2400" dirty="0">
                <a:solidFill>
                  <a:srgbClr val="002060"/>
                </a:solidFill>
              </a:rPr>
              <a:t>a) Jelenleg tilos, 2021. szeptemberi vonatkozási időtől jelentendő mezők:</a:t>
            </a:r>
          </a:p>
          <a:p>
            <a:pPr marL="342900" indent="-342900" algn="just">
              <a:spcAft>
                <a:spcPts val="1200"/>
              </a:spcAft>
              <a:buFont typeface="Wingdings" panose="05000000000000000000" pitchFamily="2" charset="2"/>
              <a:buChar char="Ø"/>
            </a:pPr>
            <a:r>
              <a:rPr lang="hu-HU" sz="2400" dirty="0">
                <a:solidFill>
                  <a:srgbClr val="002060"/>
                </a:solidFill>
              </a:rPr>
              <a:t>Az ügyféltáblákban szereplő „Partner kapcsolat típusa” mezők (az M03 MNB azonosító kódú adatszolgáltatással való konzisztencia megteremtése céljából)</a:t>
            </a:r>
          </a:p>
          <a:p>
            <a:pPr marL="342900" indent="-342900" algn="just">
              <a:spcAft>
                <a:spcPts val="1200"/>
              </a:spcAft>
              <a:buFont typeface="Wingdings" panose="05000000000000000000" pitchFamily="2" charset="2"/>
              <a:buChar char="Ø"/>
            </a:pPr>
            <a:r>
              <a:rPr lang="hu-HU" sz="2400" dirty="0" err="1">
                <a:solidFill>
                  <a:srgbClr val="002060"/>
                </a:solidFill>
              </a:rPr>
              <a:t>INSTR</a:t>
            </a:r>
            <a:r>
              <a:rPr lang="hu-HU" sz="2400" dirty="0">
                <a:solidFill>
                  <a:srgbClr val="002060"/>
                </a:solidFill>
              </a:rPr>
              <a:t> „Megterhelés forrásai” mező</a:t>
            </a:r>
          </a:p>
          <a:p>
            <a:pPr marL="342900" indent="-342900" algn="just">
              <a:spcBef>
                <a:spcPts val="1200"/>
              </a:spcBef>
              <a:spcAft>
                <a:spcPts val="1200"/>
              </a:spcAft>
              <a:buFont typeface="Wingdings" panose="05000000000000000000" pitchFamily="2" charset="2"/>
              <a:buChar char="Ø"/>
            </a:pPr>
            <a:r>
              <a:rPr lang="hu-HU" sz="2400" dirty="0">
                <a:solidFill>
                  <a:srgbClr val="002060"/>
                </a:solidFill>
              </a:rPr>
              <a:t>A „Vállalkozás mérete”, a „Vállalkozás méret megállapításának időpontja” és az „Az ügyfél a </a:t>
            </a:r>
            <a:r>
              <a:rPr lang="hu-HU" sz="2400" dirty="0" err="1">
                <a:solidFill>
                  <a:srgbClr val="002060"/>
                </a:solidFill>
              </a:rPr>
              <a:t>CRR</a:t>
            </a:r>
            <a:r>
              <a:rPr lang="hu-HU" sz="2400" dirty="0">
                <a:solidFill>
                  <a:srgbClr val="002060"/>
                </a:solidFill>
              </a:rPr>
              <a:t> szerint KKV-e?” mezők külföldi vállalatokra is</a:t>
            </a:r>
          </a:p>
          <a:p>
            <a:pPr marL="342900" indent="-342900" algn="just">
              <a:spcBef>
                <a:spcPts val="1200"/>
              </a:spcBef>
              <a:spcAft>
                <a:spcPts val="1200"/>
              </a:spcAft>
              <a:buFont typeface="Wingdings" panose="05000000000000000000" pitchFamily="2" charset="2"/>
              <a:buChar char="Ø"/>
            </a:pPr>
            <a:r>
              <a:rPr lang="hu-HU" sz="2400" dirty="0">
                <a:solidFill>
                  <a:srgbClr val="002060"/>
                </a:solidFill>
              </a:rPr>
              <a:t>Az </a:t>
            </a:r>
            <a:r>
              <a:rPr lang="hu-HU" sz="2400" dirty="0" err="1">
                <a:solidFill>
                  <a:srgbClr val="002060"/>
                </a:solidFill>
              </a:rPr>
              <a:t>értékpapírosítási</a:t>
            </a:r>
            <a:r>
              <a:rPr lang="hu-HU" sz="2400" dirty="0">
                <a:solidFill>
                  <a:srgbClr val="002060"/>
                </a:solidFill>
              </a:rPr>
              <a:t> tevékenységhez kapcsolódó mezők.</a:t>
            </a:r>
          </a:p>
          <a:p>
            <a:pPr marL="342900" indent="-342900" algn="just">
              <a:spcAft>
                <a:spcPts val="1200"/>
              </a:spcAft>
              <a:buFont typeface="Wingdings" panose="05000000000000000000" pitchFamily="2" charset="2"/>
              <a:buChar char="Ø"/>
            </a:pPr>
            <a:endParaRPr lang="hu-HU" sz="2400" dirty="0">
              <a:solidFill>
                <a:srgbClr val="002060"/>
              </a:solidFill>
            </a:endParaRPr>
          </a:p>
          <a:p>
            <a:pPr algn="l"/>
            <a:endParaRPr lang="hu-HU" sz="2600" i="1" u="sng" dirty="0">
              <a:solidFill>
                <a:srgbClr val="002060"/>
              </a:solidFill>
            </a:endParaRPr>
          </a:p>
          <a:p>
            <a:pPr algn="l"/>
            <a:endParaRPr lang="hu-HU" sz="2600" i="1" u="sng"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818712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5E2AA5C9-2107-484D-BD89-C213973AC486}"/>
              </a:ext>
            </a:extLst>
          </p:cNvPr>
          <p:cNvSpPr>
            <a:spLocks noGrp="1"/>
          </p:cNvSpPr>
          <p:nvPr>
            <p:ph sz="quarter" idx="10"/>
          </p:nvPr>
        </p:nvSpPr>
        <p:spPr>
          <a:xfrm>
            <a:off x="600891" y="1190675"/>
            <a:ext cx="7741920" cy="4981525"/>
          </a:xfrm>
        </p:spPr>
        <p:txBody>
          <a:bodyPr>
            <a:normAutofit fontScale="92500" lnSpcReduction="20000"/>
          </a:bodyPr>
          <a:lstStyle/>
          <a:p>
            <a:pPr algn="just">
              <a:lnSpc>
                <a:spcPct val="100000"/>
              </a:lnSpc>
              <a:spcBef>
                <a:spcPts val="600"/>
              </a:spcBef>
              <a:spcAft>
                <a:spcPts val="1800"/>
              </a:spcAft>
            </a:pPr>
            <a:r>
              <a:rPr lang="hu-HU" sz="1900" i="1" dirty="0">
                <a:solidFill>
                  <a:srgbClr val="002060"/>
                </a:solidFill>
              </a:rPr>
              <a:t>A felügyelési feladatok ellátását szolgáló adatigény</a:t>
            </a:r>
          </a:p>
          <a:p>
            <a:pPr marL="342900" indent="-342900" algn="just">
              <a:lnSpc>
                <a:spcPct val="100000"/>
              </a:lnSpc>
              <a:buAutoNum type="arabicPeriod"/>
            </a:pPr>
            <a:r>
              <a:rPr lang="hu-HU" sz="1800" b="1" dirty="0">
                <a:solidFill>
                  <a:srgbClr val="002060"/>
                </a:solidFill>
              </a:rPr>
              <a:t>A hitelintézetek saját tulajdonában lévő értékpapírok állományának napi adatai (E24)</a:t>
            </a:r>
          </a:p>
          <a:p>
            <a:pPr algn="just">
              <a:lnSpc>
                <a:spcPct val="100000"/>
              </a:lnSpc>
            </a:pPr>
            <a:endParaRPr lang="hu-HU" sz="1800" b="1" dirty="0">
              <a:solidFill>
                <a:srgbClr val="002060"/>
              </a:solidFill>
            </a:endParaRPr>
          </a:p>
          <a:p>
            <a:pPr algn="just">
              <a:lnSpc>
                <a:spcPct val="100000"/>
              </a:lnSpc>
              <a:spcBef>
                <a:spcPts val="0"/>
              </a:spcBef>
              <a:spcAft>
                <a:spcPts val="1200"/>
              </a:spcAft>
            </a:pPr>
            <a:r>
              <a:rPr lang="hu-HU" sz="1800" dirty="0">
                <a:solidFill>
                  <a:srgbClr val="002060"/>
                </a:solidFill>
              </a:rPr>
              <a:t>Az adatszolgáltatás </a:t>
            </a:r>
            <a:r>
              <a:rPr lang="hu-HU" sz="1800" b="1" dirty="0">
                <a:solidFill>
                  <a:srgbClr val="002060"/>
                </a:solidFill>
              </a:rPr>
              <a:t>beküldési határideje </a:t>
            </a:r>
            <a:r>
              <a:rPr lang="hu-HU" sz="1800" dirty="0">
                <a:solidFill>
                  <a:srgbClr val="002060"/>
                </a:solidFill>
              </a:rPr>
              <a:t>napon belüli korábbi időpontra, tárgyidőszakot követő 2. munkanap </a:t>
            </a:r>
            <a:r>
              <a:rPr lang="hu-HU" sz="1800" b="1" dirty="0">
                <a:solidFill>
                  <a:srgbClr val="002060"/>
                </a:solidFill>
              </a:rPr>
              <a:t>14 órára módosul </a:t>
            </a:r>
            <a:r>
              <a:rPr lang="hu-HU" sz="1800" dirty="0">
                <a:solidFill>
                  <a:srgbClr val="002060"/>
                </a:solidFill>
              </a:rPr>
              <a:t>a szektor szintű elemzések korábbi elvégzéséhez.</a:t>
            </a:r>
          </a:p>
          <a:p>
            <a:pPr algn="l">
              <a:spcAft>
                <a:spcPts val="1200"/>
              </a:spcAft>
            </a:pPr>
            <a:r>
              <a:rPr lang="hu-HU" sz="1800" i="1" dirty="0">
                <a:solidFill>
                  <a:srgbClr val="002060"/>
                </a:solidFill>
              </a:rPr>
              <a:t> </a:t>
            </a:r>
            <a:r>
              <a:rPr lang="hu-HU" sz="1900" i="1" dirty="0">
                <a:solidFill>
                  <a:srgbClr val="002060"/>
                </a:solidFill>
              </a:rPr>
              <a:t>Az  értékpapír-statisztikai adatszolgáltatásokat érintő adatigények </a:t>
            </a:r>
          </a:p>
          <a:p>
            <a:pPr marL="342900" indent="-342900" algn="just">
              <a:lnSpc>
                <a:spcPct val="100000"/>
              </a:lnSpc>
              <a:spcAft>
                <a:spcPts val="600"/>
              </a:spcAft>
              <a:buFont typeface="+mj-lt"/>
              <a:buAutoNum type="arabicPeriod" startAt="2"/>
            </a:pPr>
            <a:r>
              <a:rPr lang="hu-HU" sz="1800" b="1" dirty="0">
                <a:solidFill>
                  <a:srgbClr val="002060"/>
                </a:solidFill>
              </a:rPr>
              <a:t>Hitelintézetek és befektetési szolgáltatást végző szervezetek által kibocsátott értékpapírok adatai, illetve a letétkezelési tevékenységet végző szervezetek tulajdonában lévő és az általuk letétkezelt egyes értékpapírokra vonatkozó árinformációk (E64) </a:t>
            </a:r>
          </a:p>
          <a:p>
            <a:pPr algn="l">
              <a:spcBef>
                <a:spcPts val="0"/>
              </a:spcBef>
              <a:spcAft>
                <a:spcPts val="600"/>
              </a:spcAft>
            </a:pPr>
            <a:endParaRPr lang="hu-HU" sz="1800" b="1" dirty="0">
              <a:solidFill>
                <a:srgbClr val="002060"/>
              </a:solidFill>
            </a:endParaRPr>
          </a:p>
          <a:p>
            <a:pPr algn="just">
              <a:spcBef>
                <a:spcPts val="0"/>
              </a:spcBef>
            </a:pPr>
            <a:r>
              <a:rPr lang="hu-HU" sz="1800" dirty="0">
                <a:solidFill>
                  <a:srgbClr val="002060"/>
                </a:solidFill>
              </a:rPr>
              <a:t>Az adatszolgáltatás kitöltési előírásai és kódlistája módosul, hogy az adatszolgáltatóktól beérkező értékpapír-árak jobban tükrözzék a piaci hozam változásának alakulását. Ennek érdekében az MNB különböző ármeghatározási módot ír elő az adatszolgáltatók tulajdonában lévő, illetve az általuk letétkezelt értékpapírok körére.</a:t>
            </a:r>
          </a:p>
        </p:txBody>
      </p:sp>
      <p:sp>
        <p:nvSpPr>
          <p:cNvPr id="3" name="Cím 2">
            <a:extLst>
              <a:ext uri="{FF2B5EF4-FFF2-40B4-BE49-F238E27FC236}">
                <a16:creationId xmlns:a16="http://schemas.microsoft.com/office/drawing/2014/main" id="{935EAF6F-7E31-4E8C-A1E3-71346D6628BC}"/>
              </a:ext>
            </a:extLst>
          </p:cNvPr>
          <p:cNvSpPr>
            <a:spLocks noGrp="1"/>
          </p:cNvSpPr>
          <p:nvPr>
            <p:ph type="title"/>
          </p:nvPr>
        </p:nvSpPr>
        <p:spPr/>
        <p:txBody>
          <a:bodyPr>
            <a:normAutofit/>
          </a:bodyPr>
          <a:lstStyle/>
          <a:p>
            <a:r>
              <a:rPr lang="hu-HU" sz="2400" dirty="0"/>
              <a:t>MÓDOSULÓ ADATSZOLGÁLTATÁSOK i.</a:t>
            </a:r>
          </a:p>
        </p:txBody>
      </p:sp>
      <p:sp>
        <p:nvSpPr>
          <p:cNvPr id="4" name="Szöveg helye 3">
            <a:extLst>
              <a:ext uri="{FF2B5EF4-FFF2-40B4-BE49-F238E27FC236}">
                <a16:creationId xmlns:a16="http://schemas.microsoft.com/office/drawing/2014/main" id="{50BC061A-0C4E-427D-9B75-1E724D1DE797}"/>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7963282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6B595296-312A-4C70-A094-5CECB6F3E9FB}"/>
              </a:ext>
            </a:extLst>
          </p:cNvPr>
          <p:cNvSpPr>
            <a:spLocks noGrp="1"/>
          </p:cNvSpPr>
          <p:nvPr>
            <p:ph sz="quarter" idx="10"/>
          </p:nvPr>
        </p:nvSpPr>
        <p:spPr>
          <a:xfrm>
            <a:off x="738235" y="1218669"/>
            <a:ext cx="8059483" cy="4801752"/>
          </a:xfrm>
        </p:spPr>
        <p:txBody>
          <a:bodyPr>
            <a:normAutofit/>
          </a:bodyPr>
          <a:lstStyle/>
          <a:p>
            <a:pPr marL="342900" indent="-342900" algn="just">
              <a:lnSpc>
                <a:spcPct val="80000"/>
              </a:lnSpc>
              <a:spcAft>
                <a:spcPts val="1200"/>
              </a:spcAft>
              <a:buFont typeface="+mj-lt"/>
              <a:buAutoNum type="arabicPeriod" startAt="3"/>
            </a:pPr>
            <a:r>
              <a:rPr lang="hu-HU" sz="1700" b="1" dirty="0">
                <a:solidFill>
                  <a:srgbClr val="002060"/>
                </a:solidFill>
              </a:rPr>
              <a:t>Napi jelentés repó és repótípusú tranzakciókról (E65)</a:t>
            </a:r>
          </a:p>
          <a:p>
            <a:pPr algn="just">
              <a:lnSpc>
                <a:spcPct val="80000"/>
              </a:lnSpc>
              <a:spcBef>
                <a:spcPts val="0"/>
              </a:spcBef>
              <a:spcAft>
                <a:spcPts val="1200"/>
              </a:spcAft>
            </a:pPr>
            <a:r>
              <a:rPr lang="hu-HU" sz="1700" dirty="0">
                <a:solidFill>
                  <a:srgbClr val="002060"/>
                </a:solidFill>
              </a:rPr>
              <a:t>Az adatok pontosabb elemezhetősége érdekében a repó és repótípusú ügyletek esetén az </a:t>
            </a:r>
            <a:r>
              <a:rPr lang="hu-HU" sz="1700" b="1" dirty="0">
                <a:solidFill>
                  <a:srgbClr val="002060"/>
                </a:solidFill>
              </a:rPr>
              <a:t>ügyletek lezárását</a:t>
            </a:r>
            <a:r>
              <a:rPr lang="hu-HU" sz="1700" dirty="0">
                <a:solidFill>
                  <a:srgbClr val="002060"/>
                </a:solidFill>
              </a:rPr>
              <a:t>, vagy </a:t>
            </a:r>
            <a:r>
              <a:rPr lang="hu-HU" sz="1700" b="1" dirty="0">
                <a:solidFill>
                  <a:srgbClr val="002060"/>
                </a:solidFill>
              </a:rPr>
              <a:t>az eredeti ügylet módosulását is jelenteni kell</a:t>
            </a:r>
            <a:r>
              <a:rPr lang="hu-HU" sz="1700" dirty="0">
                <a:solidFill>
                  <a:srgbClr val="002060"/>
                </a:solidFill>
              </a:rPr>
              <a:t>. </a:t>
            </a:r>
          </a:p>
          <a:p>
            <a:pPr algn="just">
              <a:lnSpc>
                <a:spcPct val="80000"/>
              </a:lnSpc>
              <a:spcBef>
                <a:spcPts val="0"/>
              </a:spcBef>
              <a:spcAft>
                <a:spcPts val="1200"/>
              </a:spcAft>
            </a:pPr>
            <a:r>
              <a:rPr lang="hu-HU" sz="1700" dirty="0">
                <a:solidFill>
                  <a:srgbClr val="002060"/>
                </a:solidFill>
              </a:rPr>
              <a:t>Az adatszolgáltatásnak kiemelt szerepe van a monetáris politikai döntéselőkészítésben, emiatt a beküldési határidő napon belüli korábbi időpontra, a </a:t>
            </a:r>
            <a:r>
              <a:rPr lang="hu-HU" sz="1600" b="1" dirty="0">
                <a:solidFill>
                  <a:srgbClr val="002060"/>
                </a:solidFill>
              </a:rPr>
              <a:t>tárgyidőszakot követő 2. munkanap</a:t>
            </a:r>
            <a:r>
              <a:rPr lang="hu-HU" sz="1600" dirty="0">
                <a:solidFill>
                  <a:srgbClr val="002060"/>
                </a:solidFill>
              </a:rPr>
              <a:t> </a:t>
            </a:r>
            <a:r>
              <a:rPr lang="hu-HU" sz="1600" b="1" dirty="0">
                <a:solidFill>
                  <a:srgbClr val="002060"/>
                </a:solidFill>
              </a:rPr>
              <a:t>14 órára módosul</a:t>
            </a:r>
            <a:r>
              <a:rPr lang="hu-HU" sz="1700" dirty="0">
                <a:solidFill>
                  <a:srgbClr val="002060"/>
                </a:solidFill>
              </a:rPr>
              <a:t>.</a:t>
            </a:r>
          </a:p>
          <a:p>
            <a:pPr marR="546735" lvl="0" algn="just">
              <a:lnSpc>
                <a:spcPct val="115000"/>
              </a:lnSpc>
              <a:spcBef>
                <a:spcPts val="1200"/>
              </a:spcBef>
              <a:spcAft>
                <a:spcPts val="600"/>
              </a:spcAft>
              <a:tabLst>
                <a:tab pos="5220970" algn="l"/>
                <a:tab pos="5311140" algn="l"/>
                <a:tab pos="5490845" algn="l"/>
              </a:tabLst>
            </a:pPr>
            <a:r>
              <a:rPr lang="hu-HU" sz="1800" i="1" dirty="0">
                <a:solidFill>
                  <a:srgbClr val="002060"/>
                </a:solidFill>
              </a:rPr>
              <a:t>A készpénzkibocsátási jogkörből eredő feladatok ellátásához kapcsolódó adatigény</a:t>
            </a:r>
          </a:p>
          <a:p>
            <a:pPr marL="342900" indent="-342900" algn="l">
              <a:spcAft>
                <a:spcPts val="600"/>
              </a:spcAft>
              <a:buFont typeface="+mj-lt"/>
              <a:buAutoNum type="arabicPeriod" startAt="4"/>
            </a:pPr>
            <a:r>
              <a:rPr lang="hu-HU" sz="1800" b="1" dirty="0">
                <a:solidFill>
                  <a:srgbClr val="002060"/>
                </a:solidFill>
              </a:rPr>
              <a:t>Kimutatás a helyi bankjegyfeldolgozásról és bankjegyforgalmazásról (P23) </a:t>
            </a:r>
          </a:p>
          <a:p>
            <a:pPr algn="just">
              <a:spcBef>
                <a:spcPts val="0"/>
              </a:spcBef>
              <a:spcAft>
                <a:spcPts val="1200"/>
              </a:spcAft>
            </a:pPr>
            <a:r>
              <a:rPr lang="hu-HU" sz="1700" dirty="0">
                <a:solidFill>
                  <a:srgbClr val="002060"/>
                </a:solidFill>
              </a:rPr>
              <a:t>A koronavírus-járvány, valamint a járvánnyal összefüggésben elrendelt korlátozó intézkedések rávilágítottak arra, hogy a készpénzforgalom alakulásának átfogóbb megismeréséhez, a gyorsan változó körülmények készpénzigényre gyakorolt hatásának feltérképezéséhez szükséges, hogy a jegybank az </a:t>
            </a:r>
            <a:r>
              <a:rPr lang="hu-HU" sz="1700" dirty="0" err="1">
                <a:solidFill>
                  <a:srgbClr val="002060"/>
                </a:solidFill>
              </a:rPr>
              <a:t>ATM-eken</a:t>
            </a:r>
            <a:r>
              <a:rPr lang="hu-HU" sz="1700" dirty="0">
                <a:solidFill>
                  <a:srgbClr val="002060"/>
                </a:solidFill>
              </a:rPr>
              <a:t> és az ún. bankjegy-visszaforgató gépeken keresztül lebonyolított forint készpénzfelvételi forgalomról is havi adatokat gyűjtsön. Ennek érdekében az adatszolgáltatás egy új, 02. táblával bővül.</a:t>
            </a:r>
          </a:p>
        </p:txBody>
      </p:sp>
      <p:sp>
        <p:nvSpPr>
          <p:cNvPr id="3" name="Cím 2">
            <a:extLst>
              <a:ext uri="{FF2B5EF4-FFF2-40B4-BE49-F238E27FC236}">
                <a16:creationId xmlns:a16="http://schemas.microsoft.com/office/drawing/2014/main" id="{9ACB9F73-E9CD-4D9F-A5F5-60194587F39F}"/>
              </a:ext>
            </a:extLst>
          </p:cNvPr>
          <p:cNvSpPr>
            <a:spLocks noGrp="1"/>
          </p:cNvSpPr>
          <p:nvPr>
            <p:ph type="title"/>
          </p:nvPr>
        </p:nvSpPr>
        <p:spPr/>
        <p:txBody>
          <a:bodyPr>
            <a:normAutofit/>
          </a:bodyPr>
          <a:lstStyle/>
          <a:p>
            <a:r>
              <a:rPr lang="hu-HU" sz="2400" dirty="0"/>
              <a:t>MÓDOSULÓ ADATSZOLGÁLTATÁSOK </a:t>
            </a:r>
            <a:r>
              <a:rPr lang="hu-HU" sz="2400" dirty="0" err="1"/>
              <a:t>iI</a:t>
            </a:r>
            <a:r>
              <a:rPr lang="hu-HU" sz="2400" dirty="0"/>
              <a:t>.</a:t>
            </a:r>
          </a:p>
        </p:txBody>
      </p:sp>
      <p:sp>
        <p:nvSpPr>
          <p:cNvPr id="4" name="Szöveg helye 3">
            <a:extLst>
              <a:ext uri="{FF2B5EF4-FFF2-40B4-BE49-F238E27FC236}">
                <a16:creationId xmlns:a16="http://schemas.microsoft.com/office/drawing/2014/main" id="{55751F68-4C1F-4242-9A1A-CF796DEB91DD}"/>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2263053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6B595296-312A-4C70-A094-5CECB6F3E9FB}"/>
              </a:ext>
            </a:extLst>
          </p:cNvPr>
          <p:cNvSpPr>
            <a:spLocks noGrp="1"/>
          </p:cNvSpPr>
          <p:nvPr>
            <p:ph sz="quarter" idx="10"/>
          </p:nvPr>
        </p:nvSpPr>
        <p:spPr>
          <a:xfrm>
            <a:off x="478176" y="1190675"/>
            <a:ext cx="8059483" cy="4801752"/>
          </a:xfrm>
        </p:spPr>
        <p:txBody>
          <a:bodyPr>
            <a:normAutofit/>
          </a:bodyPr>
          <a:lstStyle/>
          <a:p>
            <a:pPr marR="546735" lvl="0" algn="just">
              <a:lnSpc>
                <a:spcPct val="115000"/>
              </a:lnSpc>
              <a:spcBef>
                <a:spcPts val="1200"/>
              </a:spcBef>
              <a:spcAft>
                <a:spcPts val="600"/>
              </a:spcAft>
              <a:tabLst>
                <a:tab pos="5220970" algn="l"/>
                <a:tab pos="5311140" algn="l"/>
                <a:tab pos="5490845" algn="l"/>
              </a:tabLst>
            </a:pPr>
            <a:r>
              <a:rPr lang="hu-HU" sz="1800" i="1" dirty="0">
                <a:solidFill>
                  <a:srgbClr val="002060"/>
                </a:solidFill>
              </a:rPr>
              <a:t>A fizetésimérleg-statisztikai adatszolgáltatásokat érintő adatigény </a:t>
            </a:r>
          </a:p>
          <a:p>
            <a:pPr marL="342900" indent="-342900" algn="l">
              <a:spcAft>
                <a:spcPts val="600"/>
              </a:spcAft>
              <a:buFont typeface="+mj-lt"/>
              <a:buAutoNum type="arabicPeriod" startAt="5"/>
            </a:pPr>
            <a:r>
              <a:rPr lang="hu-HU" sz="1800" b="1" dirty="0">
                <a:solidFill>
                  <a:srgbClr val="002060"/>
                </a:solidFill>
              </a:rPr>
              <a:t>Rezidens, nem-bank ügyfelek külföldi (forint és deviza) fizetési forgalom miatti jóváírásai és terhelései (R38)</a:t>
            </a:r>
          </a:p>
          <a:p>
            <a:pPr algn="just">
              <a:spcAft>
                <a:spcPts val="600"/>
              </a:spcAft>
            </a:pPr>
            <a:r>
              <a:rPr lang="hu-HU" sz="1700" dirty="0">
                <a:solidFill>
                  <a:srgbClr val="002060"/>
                </a:solidFill>
              </a:rPr>
              <a:t>A negyedéves gyakoriságú adatszolgáltatás </a:t>
            </a:r>
            <a:r>
              <a:rPr lang="hu-HU" sz="1700" b="1" dirty="0">
                <a:solidFill>
                  <a:srgbClr val="002060"/>
                </a:solidFill>
              </a:rPr>
              <a:t>teljesítési határideje </a:t>
            </a:r>
            <a:r>
              <a:rPr lang="hu-HU" sz="1700" dirty="0">
                <a:solidFill>
                  <a:srgbClr val="002060"/>
                </a:solidFill>
              </a:rPr>
              <a:t>a </a:t>
            </a:r>
            <a:r>
              <a:rPr lang="hu-HU" sz="1700" b="1" dirty="0">
                <a:solidFill>
                  <a:srgbClr val="002060"/>
                </a:solidFill>
              </a:rPr>
              <a:t>tárgyidőszakot követő hónap</a:t>
            </a:r>
            <a:r>
              <a:rPr lang="hu-HU" sz="1700" dirty="0">
                <a:solidFill>
                  <a:srgbClr val="002060"/>
                </a:solidFill>
              </a:rPr>
              <a:t> utolsó munkanapjáról a </a:t>
            </a:r>
            <a:r>
              <a:rPr lang="hu-HU" sz="1700" b="1" dirty="0">
                <a:solidFill>
                  <a:srgbClr val="002060"/>
                </a:solidFill>
              </a:rPr>
              <a:t>12. munkanapra módosul</a:t>
            </a:r>
            <a:r>
              <a:rPr lang="hu-HU" sz="1700" dirty="0">
                <a:solidFill>
                  <a:srgbClr val="002060"/>
                </a:solidFill>
              </a:rPr>
              <a:t>. Az adatszolgáltatás a jegybanki regiszterek frissítését, illetve az adatszolgáltatók kijelölését szolgálja. Annak érdekében, hogy minél teljesebb kört lefedjen a havi, illetve negyedéves fizetési mérleg adatszolgáltatói kör, fontos, hogy a kijelöléshez szükséges információk minél hamarabb rendelkezésre álljanak az MNB-ben. </a:t>
            </a:r>
            <a:endParaRPr lang="hu-HU" sz="1800" dirty="0">
              <a:solidFill>
                <a:srgbClr val="002060"/>
              </a:solidFill>
            </a:endParaRPr>
          </a:p>
        </p:txBody>
      </p:sp>
      <p:sp>
        <p:nvSpPr>
          <p:cNvPr id="3" name="Cím 2">
            <a:extLst>
              <a:ext uri="{FF2B5EF4-FFF2-40B4-BE49-F238E27FC236}">
                <a16:creationId xmlns:a16="http://schemas.microsoft.com/office/drawing/2014/main" id="{9ACB9F73-E9CD-4D9F-A5F5-60194587F39F}"/>
              </a:ext>
            </a:extLst>
          </p:cNvPr>
          <p:cNvSpPr>
            <a:spLocks noGrp="1"/>
          </p:cNvSpPr>
          <p:nvPr>
            <p:ph type="title"/>
          </p:nvPr>
        </p:nvSpPr>
        <p:spPr/>
        <p:txBody>
          <a:bodyPr>
            <a:normAutofit/>
          </a:bodyPr>
          <a:lstStyle/>
          <a:p>
            <a:r>
              <a:rPr lang="hu-HU" sz="2400" dirty="0"/>
              <a:t>MÓDOSULÓ ADATSZOLGÁLTATÁSOK </a:t>
            </a:r>
            <a:r>
              <a:rPr lang="hu-HU" sz="2400" dirty="0" err="1"/>
              <a:t>iII</a:t>
            </a:r>
            <a:r>
              <a:rPr lang="hu-HU" sz="2400" dirty="0"/>
              <a:t>.</a:t>
            </a:r>
          </a:p>
        </p:txBody>
      </p:sp>
      <p:sp>
        <p:nvSpPr>
          <p:cNvPr id="4" name="Szöveg helye 3">
            <a:extLst>
              <a:ext uri="{FF2B5EF4-FFF2-40B4-BE49-F238E27FC236}">
                <a16:creationId xmlns:a16="http://schemas.microsoft.com/office/drawing/2014/main" id="{55751F68-4C1F-4242-9A1A-CF796DEB91DD}"/>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71660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6B595296-312A-4C70-A094-5CECB6F3E9FB}"/>
              </a:ext>
            </a:extLst>
          </p:cNvPr>
          <p:cNvSpPr>
            <a:spLocks noGrp="1"/>
          </p:cNvSpPr>
          <p:nvPr>
            <p:ph sz="quarter" idx="10"/>
          </p:nvPr>
        </p:nvSpPr>
        <p:spPr>
          <a:xfrm>
            <a:off x="604011" y="1274565"/>
            <a:ext cx="8059483" cy="4801752"/>
          </a:xfrm>
        </p:spPr>
        <p:txBody>
          <a:bodyPr>
            <a:normAutofit/>
          </a:bodyPr>
          <a:lstStyle/>
          <a:p>
            <a:pPr algn="l">
              <a:spcAft>
                <a:spcPts val="1800"/>
              </a:spcAft>
            </a:pPr>
            <a:r>
              <a:rPr lang="hu-HU" sz="1800" b="1" dirty="0">
                <a:solidFill>
                  <a:srgbClr val="002060"/>
                </a:solidFill>
              </a:rPr>
              <a:t>Egyéb változások</a:t>
            </a:r>
          </a:p>
          <a:p>
            <a:pPr marL="285750" indent="-285750" algn="just">
              <a:spcAft>
                <a:spcPts val="1800"/>
              </a:spcAft>
              <a:buFont typeface="Arial" panose="020B0604020202020204" pitchFamily="34" charset="0"/>
              <a:buChar char="•"/>
            </a:pPr>
            <a:r>
              <a:rPr lang="hu-HU" sz="1800" dirty="0">
                <a:solidFill>
                  <a:srgbClr val="002060"/>
                </a:solidFill>
              </a:rPr>
              <a:t>A 2020-ra vonatkozóan a pénzforgalmi szolgáltatók számára külön MNB rendelettel  előírt P11-P15 MNB azonosító kódú adatszolgáltatások 2021-től beépítésre kerülnek az MNB rendeletbe, és kiterjesztésre kerülnek (kijelöléses alapon) azon intézményekre, melyek Magyarországon határon átnyúló tevékenység keretében nyújtanak pénzforgalmi szolgáltatást. </a:t>
            </a:r>
          </a:p>
          <a:p>
            <a:pPr marL="285750" indent="-285750" algn="just">
              <a:spcAft>
                <a:spcPts val="1800"/>
              </a:spcAft>
              <a:buFont typeface="Arial" panose="020B0604020202020204" pitchFamily="34" charset="0"/>
              <a:buChar char="•"/>
            </a:pPr>
            <a:r>
              <a:rPr lang="hu-HU" sz="1800" dirty="0">
                <a:solidFill>
                  <a:srgbClr val="002060"/>
                </a:solidFill>
              </a:rPr>
              <a:t>2021-től a pénzügyi vállalatok szektorán belül elkülönítésre kerül a zártkörű pénzügyi közvetítők alszektor (Z szektor), és ennek megfelelően az egyes statisztikai adatszolgáltatásokban is így jelentendők a partner adatok, a jelenlegi nem pénzügyi vállalati besorolás (A szektor) helyett. A módosítás az MNB rendelet 2. mellékletét, a rendelet technikai segédletét képező, az ügyfelek szektormeghatározását segítő listákat, illetve egyes adatszolgáltatások kitöltési előírásait, valamint kódlistáját érinti. A módosítás összhangban van az EKB elvárásaival, illetve kiemelésüket, eltérő kezelésüket az érintett cégek belföldi pénzügyi kapcsolatai is indokolják.</a:t>
            </a:r>
          </a:p>
        </p:txBody>
      </p:sp>
      <p:sp>
        <p:nvSpPr>
          <p:cNvPr id="3" name="Cím 2">
            <a:extLst>
              <a:ext uri="{FF2B5EF4-FFF2-40B4-BE49-F238E27FC236}">
                <a16:creationId xmlns:a16="http://schemas.microsoft.com/office/drawing/2014/main" id="{9ACB9F73-E9CD-4D9F-A5F5-60194587F39F}"/>
              </a:ext>
            </a:extLst>
          </p:cNvPr>
          <p:cNvSpPr>
            <a:spLocks noGrp="1"/>
          </p:cNvSpPr>
          <p:nvPr>
            <p:ph type="title"/>
          </p:nvPr>
        </p:nvSpPr>
        <p:spPr/>
        <p:txBody>
          <a:bodyPr>
            <a:normAutofit/>
          </a:bodyPr>
          <a:lstStyle/>
          <a:p>
            <a:r>
              <a:rPr lang="hu-HU" sz="2400" dirty="0"/>
              <a:t>MÓDOSULÓ ADATSZOLGÁLTATÁSOK </a:t>
            </a:r>
            <a:r>
              <a:rPr lang="hu-HU" sz="2400" dirty="0" err="1"/>
              <a:t>iV</a:t>
            </a:r>
            <a:r>
              <a:rPr lang="hu-HU" sz="2400" dirty="0"/>
              <a:t>.</a:t>
            </a:r>
          </a:p>
        </p:txBody>
      </p:sp>
      <p:sp>
        <p:nvSpPr>
          <p:cNvPr id="4" name="Szöveg helye 3">
            <a:extLst>
              <a:ext uri="{FF2B5EF4-FFF2-40B4-BE49-F238E27FC236}">
                <a16:creationId xmlns:a16="http://schemas.microsoft.com/office/drawing/2014/main" id="{55751F68-4C1F-4242-9A1A-CF796DEB91DD}"/>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1040396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6B595296-312A-4C70-A094-5CECB6F3E9FB}"/>
              </a:ext>
            </a:extLst>
          </p:cNvPr>
          <p:cNvSpPr>
            <a:spLocks noGrp="1"/>
          </p:cNvSpPr>
          <p:nvPr>
            <p:ph sz="quarter" idx="10"/>
          </p:nvPr>
        </p:nvSpPr>
        <p:spPr>
          <a:xfrm>
            <a:off x="478175" y="1083212"/>
            <a:ext cx="8185320" cy="5233431"/>
          </a:xfrm>
        </p:spPr>
        <p:txBody>
          <a:bodyPr>
            <a:normAutofit/>
          </a:bodyPr>
          <a:lstStyle/>
          <a:p>
            <a:pPr algn="just">
              <a:spcAft>
                <a:spcPts val="1800"/>
              </a:spcAft>
            </a:pPr>
            <a:r>
              <a:rPr lang="hu-HU" sz="1800" b="1" dirty="0">
                <a:solidFill>
                  <a:srgbClr val="002060"/>
                </a:solidFill>
              </a:rPr>
              <a:t>Megszűnő adatszolgáltatások:</a:t>
            </a:r>
          </a:p>
          <a:p>
            <a:pPr marL="285750" indent="-285750" algn="just">
              <a:spcBef>
                <a:spcPts val="0"/>
              </a:spcBef>
              <a:spcAft>
                <a:spcPts val="600"/>
              </a:spcAft>
              <a:buFont typeface="Arial" panose="020B0604020202020204" pitchFamily="34" charset="0"/>
              <a:buChar char="•"/>
            </a:pPr>
            <a:r>
              <a:rPr lang="hu-HU" sz="1800" dirty="0">
                <a:solidFill>
                  <a:srgbClr val="002060"/>
                </a:solidFill>
              </a:rPr>
              <a:t>A hitelintézetek statisztikai mérlegének részletezése – hitelek, hitel jellegű követelések és egyes egyéb eszközök (éves auditált adatok) (M12)</a:t>
            </a:r>
          </a:p>
          <a:p>
            <a:pPr marL="285750" indent="-285750" algn="just">
              <a:spcBef>
                <a:spcPts val="0"/>
              </a:spcBef>
              <a:spcAft>
                <a:spcPts val="600"/>
              </a:spcAft>
              <a:buFont typeface="Arial" panose="020B0604020202020204" pitchFamily="34" charset="0"/>
              <a:buChar char="•"/>
            </a:pPr>
            <a:r>
              <a:rPr lang="hu-HU" sz="1800" dirty="0">
                <a:solidFill>
                  <a:srgbClr val="002060"/>
                </a:solidFill>
              </a:rPr>
              <a:t>A hitelintézetek statisztikai mérlegének részletezése – hitelek, hitel jellegű követelések és egyes egyéb eszközök – nem pénzügyi vállalatok, háztartások és háztartásokat segítő nonprofit intézmények (éves auditált adatok) (M13)</a:t>
            </a:r>
          </a:p>
          <a:p>
            <a:pPr marL="285750" indent="-285750" algn="just">
              <a:spcBef>
                <a:spcPts val="0"/>
              </a:spcBef>
              <a:spcAft>
                <a:spcPts val="600"/>
              </a:spcAft>
              <a:buFont typeface="Arial" panose="020B0604020202020204" pitchFamily="34" charset="0"/>
              <a:buChar char="•"/>
            </a:pPr>
            <a:r>
              <a:rPr lang="hu-HU" sz="1800">
                <a:solidFill>
                  <a:srgbClr val="002060"/>
                </a:solidFill>
              </a:rPr>
              <a:t>A </a:t>
            </a:r>
            <a:r>
              <a:rPr lang="hu-HU" sz="1800" dirty="0">
                <a:solidFill>
                  <a:srgbClr val="002060"/>
                </a:solidFill>
              </a:rPr>
              <a:t>hitelintézetek statisztikai mérlegének részletezése – betétek, betét jellegű kötelezettségek és egyes egyéb források (éves auditált adatok) (M14)</a:t>
            </a:r>
          </a:p>
          <a:p>
            <a:pPr marL="285750" indent="-285750" algn="just">
              <a:spcBef>
                <a:spcPts val="0"/>
              </a:spcBef>
              <a:spcAft>
                <a:spcPts val="600"/>
              </a:spcAft>
              <a:buFont typeface="Arial" panose="020B0604020202020204" pitchFamily="34" charset="0"/>
              <a:buChar char="•"/>
            </a:pPr>
            <a:r>
              <a:rPr lang="hu-HU" sz="1800" dirty="0">
                <a:solidFill>
                  <a:srgbClr val="002060"/>
                </a:solidFill>
              </a:rPr>
              <a:t>A hitelintézetek statisztikai mérlegének részletezése – derivatívák (éves auditált adatok) (M15)</a:t>
            </a:r>
          </a:p>
          <a:p>
            <a:pPr algn="just">
              <a:spcBef>
                <a:spcPts val="0"/>
              </a:spcBef>
              <a:spcAft>
                <a:spcPts val="600"/>
              </a:spcAft>
            </a:pPr>
            <a:r>
              <a:rPr lang="hu-HU" sz="1800" dirty="0">
                <a:solidFill>
                  <a:srgbClr val="002060"/>
                </a:solidFill>
              </a:rPr>
              <a:t>A megszüntetést az indokolja, hogy statisztikai szempontból nem szükséges az M02-M05 MNB azonosító kódú adatszolgáltatások éves auditált adatokkal összhangban lévő változatának külön kódon történő lejelentése, mivel az éves auditálásból fakadó változás esetén az M02-M05 MNB azonosító kódú adatszolgáltatásokat kell módosítva megküldeni.</a:t>
            </a:r>
          </a:p>
        </p:txBody>
      </p:sp>
      <p:sp>
        <p:nvSpPr>
          <p:cNvPr id="3" name="Cím 2">
            <a:extLst>
              <a:ext uri="{FF2B5EF4-FFF2-40B4-BE49-F238E27FC236}">
                <a16:creationId xmlns:a16="http://schemas.microsoft.com/office/drawing/2014/main" id="{9ACB9F73-E9CD-4D9F-A5F5-60194587F39F}"/>
              </a:ext>
            </a:extLst>
          </p:cNvPr>
          <p:cNvSpPr>
            <a:spLocks noGrp="1"/>
          </p:cNvSpPr>
          <p:nvPr>
            <p:ph type="title"/>
          </p:nvPr>
        </p:nvSpPr>
        <p:spPr/>
        <p:txBody>
          <a:bodyPr>
            <a:normAutofit/>
          </a:bodyPr>
          <a:lstStyle/>
          <a:p>
            <a:r>
              <a:rPr lang="hu-HU" sz="2400" dirty="0"/>
              <a:t>MÓDOSULÓ ADATSZOLGÁLTATÁSOK V.</a:t>
            </a:r>
          </a:p>
        </p:txBody>
      </p:sp>
      <p:sp>
        <p:nvSpPr>
          <p:cNvPr id="4" name="Szöveg helye 3">
            <a:extLst>
              <a:ext uri="{FF2B5EF4-FFF2-40B4-BE49-F238E27FC236}">
                <a16:creationId xmlns:a16="http://schemas.microsoft.com/office/drawing/2014/main" id="{55751F68-4C1F-4242-9A1A-CF796DEB91DD}"/>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9116828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9E2AC9EC-AE5F-48E7-BCAA-42B978CBDDEE}"/>
              </a:ext>
            </a:extLst>
          </p:cNvPr>
          <p:cNvSpPr>
            <a:spLocks noGrp="1"/>
          </p:cNvSpPr>
          <p:nvPr>
            <p:ph sz="quarter" idx="10"/>
          </p:nvPr>
        </p:nvSpPr>
        <p:spPr/>
        <p:txBody>
          <a:bodyPr>
            <a:normAutofit/>
          </a:bodyPr>
          <a:lstStyle/>
          <a:p>
            <a:r>
              <a:rPr lang="hu-HU" sz="4000" dirty="0"/>
              <a:t>KÖSZÖNJÜK A FIGYELMET!</a:t>
            </a:r>
          </a:p>
        </p:txBody>
      </p:sp>
      <p:sp>
        <p:nvSpPr>
          <p:cNvPr id="3" name="Cím 2">
            <a:extLst>
              <a:ext uri="{FF2B5EF4-FFF2-40B4-BE49-F238E27FC236}">
                <a16:creationId xmlns:a16="http://schemas.microsoft.com/office/drawing/2014/main" id="{6F97A0DF-D0C1-4C11-935E-DD8BE616694B}"/>
              </a:ext>
            </a:extLst>
          </p:cNvPr>
          <p:cNvSpPr>
            <a:spLocks noGrp="1"/>
          </p:cNvSpPr>
          <p:nvPr>
            <p:ph type="title"/>
          </p:nvPr>
        </p:nvSpPr>
        <p:spPr/>
        <p:txBody>
          <a:bodyPr/>
          <a:lstStyle/>
          <a:p>
            <a:endParaRPr lang="hu-HU"/>
          </a:p>
        </p:txBody>
      </p:sp>
      <p:sp>
        <p:nvSpPr>
          <p:cNvPr id="4" name="Szöveg helye 3">
            <a:extLst>
              <a:ext uri="{FF2B5EF4-FFF2-40B4-BE49-F238E27FC236}">
                <a16:creationId xmlns:a16="http://schemas.microsoft.com/office/drawing/2014/main" id="{757892C1-FDC4-4910-947E-74C40CD6A5B4}"/>
              </a:ext>
            </a:extLst>
          </p:cNvPr>
          <p:cNvSpPr>
            <a:spLocks noGrp="1"/>
          </p:cNvSpPr>
          <p:nvPr>
            <p:ph type="body" sz="quarter" idx="17"/>
          </p:nvPr>
        </p:nvSpPr>
        <p:spPr/>
        <p:txBody>
          <a:bodyPr/>
          <a:lstStyle/>
          <a:p>
            <a:endParaRPr lang="hu-HU"/>
          </a:p>
        </p:txBody>
      </p:sp>
    </p:spTree>
    <p:extLst>
      <p:ext uri="{BB962C8B-B14F-4D97-AF65-F5344CB8AC3E}">
        <p14:creationId xmlns:p14="http://schemas.microsoft.com/office/powerpoint/2010/main" val="116755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99078-BE60-4977-A119-1EF27E683B5A}"/>
              </a:ext>
            </a:extLst>
          </p:cNvPr>
          <p:cNvSpPr>
            <a:spLocks noGrp="1"/>
          </p:cNvSpPr>
          <p:nvPr>
            <p:ph sz="quarter" idx="10"/>
          </p:nvPr>
        </p:nvSpPr>
        <p:spPr>
          <a:xfrm>
            <a:off x="542258" y="1006008"/>
            <a:ext cx="8059483" cy="5495301"/>
          </a:xfrm>
        </p:spPr>
        <p:txBody>
          <a:bodyPr anchor="t">
            <a:normAutofit/>
          </a:bodyPr>
          <a:lstStyle/>
          <a:p>
            <a:pPr algn="just">
              <a:spcBef>
                <a:spcPts val="1200"/>
              </a:spcBef>
              <a:spcAft>
                <a:spcPts val="1200"/>
              </a:spcAft>
            </a:pPr>
            <a:r>
              <a:rPr lang="hu-HU" sz="2400" dirty="0">
                <a:solidFill>
                  <a:srgbClr val="002060"/>
                </a:solidFill>
              </a:rPr>
              <a:t>b) Új mezők:</a:t>
            </a:r>
          </a:p>
          <a:p>
            <a:pPr marL="342900" indent="-342900" algn="just">
              <a:spcBef>
                <a:spcPts val="1200"/>
              </a:spcBef>
              <a:spcAft>
                <a:spcPts val="1200"/>
              </a:spcAft>
              <a:buFont typeface="Wingdings" panose="05000000000000000000" pitchFamily="2" charset="2"/>
              <a:buChar char="Ø"/>
            </a:pPr>
            <a:r>
              <a:rPr lang="hu-HU" sz="2400" dirty="0">
                <a:solidFill>
                  <a:srgbClr val="002060"/>
                </a:solidFill>
              </a:rPr>
              <a:t>Ügynökök és az alkalmazott ügynöki jutalék mértéke (</a:t>
            </a:r>
            <a:r>
              <a:rPr lang="hu-HU" sz="2400" dirty="0" err="1">
                <a:solidFill>
                  <a:srgbClr val="002060"/>
                </a:solidFill>
              </a:rPr>
              <a:t>INSTR</a:t>
            </a:r>
            <a:r>
              <a:rPr lang="hu-HU" sz="2400" dirty="0">
                <a:solidFill>
                  <a:srgbClr val="002060"/>
                </a:solidFill>
              </a:rPr>
              <a:t>)</a:t>
            </a:r>
          </a:p>
          <a:p>
            <a:pPr marL="342900" indent="-342900" algn="just">
              <a:spcBef>
                <a:spcPts val="1200"/>
              </a:spcBef>
              <a:spcAft>
                <a:spcPts val="1200"/>
              </a:spcAft>
              <a:buFont typeface="Wingdings" panose="05000000000000000000" pitchFamily="2" charset="2"/>
              <a:buChar char="Ø"/>
            </a:pPr>
            <a:r>
              <a:rPr lang="hu-HU" sz="2400" dirty="0">
                <a:solidFill>
                  <a:srgbClr val="002060"/>
                </a:solidFill>
              </a:rPr>
              <a:t>Az ügyfél iskolai végzettsége (</a:t>
            </a:r>
            <a:r>
              <a:rPr lang="hu-HU" sz="2400" dirty="0" err="1">
                <a:solidFill>
                  <a:srgbClr val="002060"/>
                </a:solidFill>
              </a:rPr>
              <a:t>INST_UGYF</a:t>
            </a:r>
            <a:r>
              <a:rPr lang="hu-HU" sz="2400" dirty="0">
                <a:solidFill>
                  <a:srgbClr val="002060"/>
                </a:solidFill>
              </a:rPr>
              <a:t>)</a:t>
            </a:r>
          </a:p>
          <a:p>
            <a:pPr algn="just">
              <a:spcBef>
                <a:spcPts val="1200"/>
              </a:spcBef>
              <a:spcAft>
                <a:spcPts val="1200"/>
              </a:spcAft>
            </a:pPr>
            <a:r>
              <a:rPr lang="hu-HU" sz="2400" dirty="0">
                <a:solidFill>
                  <a:srgbClr val="002060"/>
                </a:solidFill>
              </a:rPr>
              <a:t>c) A HITREG lefedettsége </a:t>
            </a:r>
            <a:r>
              <a:rPr lang="hu-HU" sz="2400" dirty="0" err="1">
                <a:solidFill>
                  <a:srgbClr val="002060"/>
                </a:solidFill>
              </a:rPr>
              <a:t>szektorális</a:t>
            </a:r>
            <a:r>
              <a:rPr lang="hu-HU" sz="2400" dirty="0">
                <a:solidFill>
                  <a:srgbClr val="002060"/>
                </a:solidFill>
              </a:rPr>
              <a:t> szempontból:</a:t>
            </a:r>
          </a:p>
          <a:p>
            <a:pPr marL="342900" indent="-342900" algn="just">
              <a:spcBef>
                <a:spcPts val="1200"/>
              </a:spcBef>
              <a:buFont typeface="Wingdings" panose="05000000000000000000" pitchFamily="2" charset="2"/>
              <a:buChar char="Ø"/>
            </a:pPr>
            <a:r>
              <a:rPr lang="hu-HU" sz="2400" dirty="0">
                <a:solidFill>
                  <a:srgbClr val="002060"/>
                </a:solidFill>
              </a:rPr>
              <a:t>Az adatszolgáltatás kiterjesztése az eddig kimaradt, releváns szektorokba tartozó adósok megfigyelésére. </a:t>
            </a:r>
          </a:p>
          <a:p>
            <a:pPr marL="1028649" lvl="2" indent="-342900" algn="just">
              <a:spcBef>
                <a:spcPts val="1200"/>
              </a:spcBef>
              <a:buFont typeface="Wingdings" panose="05000000000000000000" pitchFamily="2" charset="2"/>
              <a:buChar char="§"/>
            </a:pPr>
            <a:r>
              <a:rPr lang="hu-HU" sz="2000" i="1" dirty="0">
                <a:solidFill>
                  <a:srgbClr val="00B0F0"/>
                </a:solidFill>
              </a:rPr>
              <a:t>A módosítást követően a HITREG adatszolgáltatás a Központi bank és a hitelintézetek kivételével minden szektorba tartozó adósra kiterjed.</a:t>
            </a:r>
          </a:p>
          <a:p>
            <a:pPr marL="1028649" lvl="2" indent="-342900" algn="just">
              <a:spcBef>
                <a:spcPts val="1200"/>
              </a:spcBef>
              <a:buFont typeface="Wingdings" panose="05000000000000000000" pitchFamily="2" charset="2"/>
              <a:buChar char="§"/>
            </a:pPr>
            <a:r>
              <a:rPr lang="hu-HU" sz="2000" i="1" dirty="0">
                <a:solidFill>
                  <a:srgbClr val="FF0000"/>
                </a:solidFill>
              </a:rPr>
              <a:t>Elvárás: pótlólagos ügyfélszektorok közül </a:t>
            </a:r>
            <a:r>
              <a:rPr lang="hu-HU" sz="2000" b="1" i="1" dirty="0">
                <a:solidFill>
                  <a:srgbClr val="FF0000"/>
                </a:solidFill>
              </a:rPr>
              <a:t>az államháztartási hitelek </a:t>
            </a:r>
            <a:r>
              <a:rPr lang="hu-HU" sz="2000" i="1" dirty="0">
                <a:solidFill>
                  <a:srgbClr val="FF0000"/>
                </a:solidFill>
              </a:rPr>
              <a:t>jelentése a rendeletváltozást megelőzően is!</a:t>
            </a:r>
          </a:p>
          <a:p>
            <a:pPr marL="342900" indent="-342900" algn="l">
              <a:buFont typeface="Arial" panose="020B0604020202020204" pitchFamily="34" charset="0"/>
              <a:buChar char="•"/>
            </a:pPr>
            <a:r>
              <a:rPr lang="hu-HU" sz="2000" dirty="0">
                <a:solidFill>
                  <a:srgbClr val="002060"/>
                </a:solidFill>
              </a:rPr>
              <a:t>	A belföldi vállalati ügyfél szektora is jelentendő.</a:t>
            </a:r>
          </a:p>
          <a:p>
            <a:pPr algn="l"/>
            <a:endParaRPr lang="hu-HU" sz="2600" i="1" u="sng"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marL="457200" indent="-457200" algn="l">
              <a:buFont typeface="Wingdings" panose="05000000000000000000" pitchFamily="2" charset="2"/>
              <a:buChar char="Ø"/>
            </a:pPr>
            <a:endParaRPr lang="hu-HU" sz="2600" dirty="0">
              <a:solidFill>
                <a:srgbClr val="002060"/>
              </a:solidFill>
            </a:endParaRPr>
          </a:p>
          <a:p>
            <a:pPr algn="l"/>
            <a:endParaRPr lang="hu-HU" sz="2300" dirty="0"/>
          </a:p>
          <a:p>
            <a:endParaRPr lang="hu-HU" dirty="0"/>
          </a:p>
        </p:txBody>
      </p:sp>
      <p:sp>
        <p:nvSpPr>
          <p:cNvPr id="3" name="Title 2">
            <a:extLst>
              <a:ext uri="{FF2B5EF4-FFF2-40B4-BE49-F238E27FC236}">
                <a16:creationId xmlns:a16="http://schemas.microsoft.com/office/drawing/2014/main" id="{4A34D356-909E-4D4C-9FD9-A2F50FF45790}"/>
              </a:ext>
            </a:extLst>
          </p:cNvPr>
          <p:cNvSpPr>
            <a:spLocks noGrp="1"/>
          </p:cNvSpPr>
          <p:nvPr>
            <p:ph type="title"/>
          </p:nvPr>
        </p:nvSpPr>
        <p:spPr/>
        <p:txBody>
          <a:bodyPr>
            <a:normAutofit/>
          </a:bodyPr>
          <a:lstStyle/>
          <a:p>
            <a:r>
              <a:rPr lang="hu-HU" sz="3200" b="1" dirty="0"/>
              <a:t>HITREG mÓdosítások – I. </a:t>
            </a:r>
          </a:p>
        </p:txBody>
      </p:sp>
      <p:sp>
        <p:nvSpPr>
          <p:cNvPr id="4" name="Text Placeholder 3">
            <a:extLst>
              <a:ext uri="{FF2B5EF4-FFF2-40B4-BE49-F238E27FC236}">
                <a16:creationId xmlns:a16="http://schemas.microsoft.com/office/drawing/2014/main" id="{378A22D4-079A-4C6C-9B78-DBCF98AED5E6}"/>
              </a:ext>
            </a:extLst>
          </p:cNvPr>
          <p:cNvSpPr>
            <a:spLocks noGrp="1"/>
          </p:cNvSpPr>
          <p:nvPr>
            <p:ph type="body" sz="quarter" idx="17"/>
          </p:nvPr>
        </p:nvSpPr>
        <p:spPr/>
        <p:txBody>
          <a:bodyPr/>
          <a:lstStyle/>
          <a:p>
            <a:endParaRPr lang="hu-HU" dirty="0"/>
          </a:p>
        </p:txBody>
      </p:sp>
    </p:spTree>
    <p:extLst>
      <p:ext uri="{BB962C8B-B14F-4D97-AF65-F5344CB8AC3E}">
        <p14:creationId xmlns:p14="http://schemas.microsoft.com/office/powerpoint/2010/main" val="2491173322"/>
      </p:ext>
    </p:extLst>
  </p:cSld>
  <p:clrMapOvr>
    <a:masterClrMapping/>
  </p:clrMapOvr>
</p:sld>
</file>

<file path=ppt/theme/theme1.xml><?xml version="1.0" encoding="utf-8"?>
<a:theme xmlns:a="http://schemas.openxmlformats.org/drawingml/2006/main" name="MNB téma 4_3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B62070E2-8DAD-4C8D-8BC5-F50A9BF3ACF0}"/>
    </a:ext>
  </a:extLst>
</a:theme>
</file>

<file path=ppt/theme/theme2.xml><?xml version="1.0" encoding="utf-8"?>
<a:theme xmlns:a="http://schemas.openxmlformats.org/drawingml/2006/main" name="MNB téma 4_3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A9582B90-6524-41EB-9FA6-0BA03A9CB942}"/>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1494</TotalTime>
  <Words>5944</Words>
  <Application>Microsoft Office PowerPoint</Application>
  <PresentationFormat>Diavetítés a képernyőre (4:3 oldalarány)</PresentationFormat>
  <Paragraphs>788</Paragraphs>
  <Slides>85</Slides>
  <Notes>16</Notes>
  <HiddenSlides>0</HiddenSlides>
  <MMClips>0</MMClips>
  <ScaleCrop>false</ScaleCrop>
  <HeadingPairs>
    <vt:vector size="6" baseType="variant">
      <vt:variant>
        <vt:lpstr>Használt betűtípusok</vt:lpstr>
      </vt:variant>
      <vt:variant>
        <vt:i4>8</vt:i4>
      </vt:variant>
      <vt:variant>
        <vt:lpstr>Téma</vt:lpstr>
      </vt:variant>
      <vt:variant>
        <vt:i4>2</vt:i4>
      </vt:variant>
      <vt:variant>
        <vt:lpstr>Diacímek</vt:lpstr>
      </vt:variant>
      <vt:variant>
        <vt:i4>85</vt:i4>
      </vt:variant>
    </vt:vector>
  </HeadingPairs>
  <TitlesOfParts>
    <vt:vector size="95" baseType="lpstr">
      <vt:lpstr>HGMaruGothicMPRO</vt:lpstr>
      <vt:lpstr>Arial</vt:lpstr>
      <vt:lpstr>Calibri</vt:lpstr>
      <vt:lpstr>Calibri Light</vt:lpstr>
      <vt:lpstr>Symbol</vt:lpstr>
      <vt:lpstr>Times New Roman</vt:lpstr>
      <vt:lpstr>Trebuchet MS</vt:lpstr>
      <vt:lpstr>Wingdings</vt:lpstr>
      <vt:lpstr>MNB téma 4_3 új</vt:lpstr>
      <vt:lpstr>MNB téma 4_3 nyomtatásra</vt:lpstr>
      <vt:lpstr>Konzultáció az adatszolgáltatási MNB rendeletek 2021. évre tervezett főbb módosításairól</vt:lpstr>
      <vt:lpstr>Tartalom</vt:lpstr>
      <vt:lpstr>Tartalom (folytatás)</vt:lpstr>
      <vt:lpstr>I. A HITREG adatszolgáltatás 2021. évre tervezett változásai (kiemelten a külső véleményezés utáni változásokról)</vt:lpstr>
      <vt:lpstr>I. A 35/2018. (Xi. 13.) HITREG rendelet módosításai 2021. III. negyedévtől</vt:lpstr>
      <vt:lpstr>HITREG mÓdosítások – I.</vt:lpstr>
      <vt:lpstr>HITREG mÓdosítások – I. </vt:lpstr>
      <vt:lpstr>HITREG mÓdosítások – I. </vt:lpstr>
      <vt:lpstr>HITREG mÓdosítások – I. </vt:lpstr>
      <vt:lpstr>II. A külső véleményezést követő változások</vt:lpstr>
      <vt:lpstr>HITREG mÓdosítások – II. </vt:lpstr>
      <vt:lpstr>HITREG mÓdosítások – II. </vt:lpstr>
      <vt:lpstr>HITREG mÓdosítások – II.</vt:lpstr>
      <vt:lpstr>HITREG mÓdosítások – II. </vt:lpstr>
      <vt:lpstr>HITREG mÓdosítások – II. </vt:lpstr>
      <vt:lpstr>HITREG mÓdosítások – II.</vt:lpstr>
      <vt:lpstr>HITREG mÓdosítások – II. </vt:lpstr>
      <vt:lpstr>HITREG mÓdosítások – II. </vt:lpstr>
      <vt:lpstr>HITREG mÓdosítások – II. </vt:lpstr>
      <vt:lpstr>HITREG mÓdosítások – II. </vt:lpstr>
      <vt:lpstr>HITREG mÓdosítások – II. </vt:lpstr>
      <vt:lpstr>HITREG mÓdosítások – II. </vt:lpstr>
      <vt:lpstr>HITREG mÓdosítások – II. </vt:lpstr>
      <vt:lpstr>HITREG mÓdosítások</vt:lpstr>
      <vt:lpstr>PowerPoint-bemutató</vt:lpstr>
      <vt:lpstr>II. Az INGATLANTRANZAKCIÓS JELENTÉS (ING) bevezetése </vt:lpstr>
      <vt:lpstr>INGATLANTRANZakciós jelentés (ING)</vt:lpstr>
      <vt:lpstr>INGATLANTRANZakciós jelentés (ING)</vt:lpstr>
      <vt:lpstr>INGATLANTRANZakciós jelentés (ING)</vt:lpstr>
      <vt:lpstr>INGATLANTRANZakciós jelentés (ING)</vt:lpstr>
      <vt:lpstr>INGATLANTRANZakciós jelentés (ING)</vt:lpstr>
      <vt:lpstr>PowerPoint-bemutató</vt:lpstr>
      <vt:lpstr>III.1. A felügyeleti feladatokhoz kapcsolódó adatszolgáltatások 2021. évre tervezett változásai – pénzpiaci MNB rendelet</vt:lpstr>
      <vt:lpstr>Pénzpiaci MNB rendelet </vt:lpstr>
      <vt:lpstr>Pénzpiaci MNB rendelet </vt:lpstr>
      <vt:lpstr>Pénzpiaci MNB rendelet </vt:lpstr>
      <vt:lpstr>Pénzpiaci MNB rendelet </vt:lpstr>
      <vt:lpstr>Pénzpiaci MNB rendelet </vt:lpstr>
      <vt:lpstr>Pénzpiaci MNB rendelet </vt:lpstr>
      <vt:lpstr>Pénzpiaci MNB rendelet </vt:lpstr>
      <vt:lpstr>Pénzpiaci MNB rendelet </vt:lpstr>
      <vt:lpstr>Pénzpiaci MNB rendelet</vt:lpstr>
      <vt:lpstr>Pénzpiaci MNB rendelet</vt:lpstr>
      <vt:lpstr>Pénzpiaci MNB rendelet + EBA ITS</vt:lpstr>
      <vt:lpstr>PowerPoint-bemutató</vt:lpstr>
      <vt:lpstr>III.2. A felügyeleti feladatokhoz kapcsolódó adatszolgáltatások 2021. évre tervezett változásai – eba V3.0 Framework</vt:lpstr>
      <vt:lpstr>változások az EBA v3.0 Frameworkben</vt:lpstr>
      <vt:lpstr>V3.0 Új modulok</vt:lpstr>
      <vt:lpstr>V3.0 COREP táblák jelentős változásai (1.)</vt:lpstr>
      <vt:lpstr>V3.0 COREP táblák jelentős változásai (2.)</vt:lpstr>
      <vt:lpstr>V3.0 LR táblák változásai </vt:lpstr>
      <vt:lpstr>V3.0 technikai változások</vt:lpstr>
      <vt:lpstr>PowerPoint-bemutató</vt:lpstr>
      <vt:lpstr>IV. XBRL átállás  az EBA XBRL taxonómiában szereplő adatszolgáltatások Esetében    Varga Péter statisztikai igazgatóság </vt:lpstr>
      <vt:lpstr>XBRL formátum átállás időzítése</vt:lpstr>
      <vt:lpstr>A 2020. évi XBRL átállással érintett adatszolgáltatások</vt:lpstr>
      <vt:lpstr>XBRL átállás miatti új követelmények </vt:lpstr>
      <vt:lpstr>Mnb honlapon szereplő információk</vt:lpstr>
      <vt:lpstr>NAPTÁR: jelentések és azok formátumai</vt:lpstr>
      <vt:lpstr>GYIK és „Tesztelési tapasztalatok” 1.</vt:lpstr>
      <vt:lpstr>GYIK és „Tesztelési tapasztalatok” 2.</vt:lpstr>
      <vt:lpstr>GYIK és „Tesztelési tapasztalatok” 3.</vt:lpstr>
      <vt:lpstr>TESZTELÉS</vt:lpstr>
      <vt:lpstr>észrevételek</vt:lpstr>
      <vt:lpstr>V. tőkepiaci MNB rendelet –   A felügyeleti feladatokhoz kapcsolódó adatszolgáltatások 2021. évre tervezett változásai</vt:lpstr>
      <vt:lpstr>A változások összefoglalása</vt:lpstr>
      <vt:lpstr>Változó táblák (1)</vt:lpstr>
      <vt:lpstr>Változó táblák (2)</vt:lpstr>
      <vt:lpstr>PowerPoint-bemutató</vt:lpstr>
      <vt:lpstr> VI.1. D10 negyedéves adatszolgáltatás átalakítása   fáykiss péter digitalizációs IGAZGATÓSÁG</vt:lpstr>
      <vt:lpstr>A d10 adatszolgáltatás lehetőséget ad a digitalizációs szint mélyrehatóbb elemzésére</vt:lpstr>
      <vt:lpstr>A D10 adatszolgáltatás rugalmasabbá tétele érdekében a fő jellemzők kódtárasításra kerülnek</vt:lpstr>
      <vt:lpstr>A számlahasználatról pontosabb, részletesebb kép szükséges</vt:lpstr>
      <vt:lpstr>PowerPoint-bemutató</vt:lpstr>
      <vt:lpstr> VI.2. pénzforgalmi adatszolgáltatások változásai   Cseh Árpád pénzügyi infrastruktúrák IGAZGATÓSÁG</vt:lpstr>
      <vt:lpstr>Pénzforgalmi adatszolgáltatások változásai</vt:lpstr>
      <vt:lpstr>Pénzforgalmi adatszolgáltatások változásai</vt:lpstr>
      <vt:lpstr>PowerPoint-bemutató</vt:lpstr>
      <vt:lpstr>VI.3. Az alapvető feladatokhoz kapcsolódó adatszolgáltatások 2021. évre tervezett egyéb változásai</vt:lpstr>
      <vt:lpstr>MÓDOSULÓ ADATSZOLGÁLTATÁSOK i.</vt:lpstr>
      <vt:lpstr>MÓDOSULÓ ADATSZOLGÁLTATÁSOK iI.</vt:lpstr>
      <vt:lpstr>MÓDOSULÓ ADATSZOLGÁLTATÁSOK iII.</vt:lpstr>
      <vt:lpstr>MÓDOSULÓ ADATSZOLGÁLTATÁSOK iV.</vt:lpstr>
      <vt:lpstr>MÓDOSULÓ ADATSZOLGÁLTATÁSOK V.</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Szenthelyi Dávid</dc:creator>
  <cp:lastModifiedBy>Szenthelyi Dávid</cp:lastModifiedBy>
  <cp:revision>159</cp:revision>
  <cp:lastPrinted>2018-09-11T08:05:05Z</cp:lastPrinted>
  <dcterms:created xsi:type="dcterms:W3CDTF">2018-08-31T14:21:03Z</dcterms:created>
  <dcterms:modified xsi:type="dcterms:W3CDTF">2020-09-17T09:47:52Z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Ref">
    <vt:lpwstr>https://api.informationprotection.azure.com/api/97c01ef8-0264-4eef-9c08-fb4a9ba1c0db</vt:lpwstr>
  </property>
  <property fmtid="{D5CDD505-2E9C-101B-9397-08002B2CF9AE}" pid="5" name="MSIP_Label_b0d11092-50c9-4e74-84b5-b1af078dc3d0_Owner">
    <vt:lpwstr>szenthelyid@mnb.hu</vt:lpwstr>
  </property>
  <property fmtid="{D5CDD505-2E9C-101B-9397-08002B2CF9AE}" pid="6" name="MSIP_Label_b0d11092-50c9-4e74-84b5-b1af078dc3d0_SetDate">
    <vt:lpwstr>2018-08-31T16:41:31.3896528+02:00</vt:lpwstr>
  </property>
  <property fmtid="{D5CDD505-2E9C-101B-9397-08002B2CF9AE}" pid="7" name="MSIP_Label_b0d11092-50c9-4e74-84b5-b1af078dc3d0_Name">
    <vt:lpwstr>Protected</vt:lpwstr>
  </property>
  <property fmtid="{D5CDD505-2E9C-101B-9397-08002B2CF9AE}" pid="8" name="MSIP_Label_b0d11092-50c9-4e74-84b5-b1af078dc3d0_Application">
    <vt:lpwstr>Microsoft Azure Information Protection</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