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4"/>
    <p:sldMasterId id="2147483808" r:id="rId5"/>
  </p:sldMasterIdLst>
  <p:notesMasterIdLst>
    <p:notesMasterId r:id="rId34"/>
  </p:notesMasterIdLst>
  <p:handoutMasterIdLst>
    <p:handoutMasterId r:id="rId35"/>
  </p:handoutMasterIdLst>
  <p:sldIdLst>
    <p:sldId id="287" r:id="rId6"/>
    <p:sldId id="291" r:id="rId7"/>
    <p:sldId id="290" r:id="rId8"/>
    <p:sldId id="292" r:id="rId9"/>
    <p:sldId id="308" r:id="rId10"/>
    <p:sldId id="293" r:id="rId11"/>
    <p:sldId id="312" r:id="rId12"/>
    <p:sldId id="295" r:id="rId13"/>
    <p:sldId id="296" r:id="rId14"/>
    <p:sldId id="297" r:id="rId15"/>
    <p:sldId id="298" r:id="rId16"/>
    <p:sldId id="309" r:id="rId17"/>
    <p:sldId id="261" r:id="rId18"/>
    <p:sldId id="263" r:id="rId19"/>
    <p:sldId id="299" r:id="rId20"/>
    <p:sldId id="300" r:id="rId21"/>
    <p:sldId id="301" r:id="rId22"/>
    <p:sldId id="302" r:id="rId23"/>
    <p:sldId id="279" r:id="rId24"/>
    <p:sldId id="280" r:id="rId25"/>
    <p:sldId id="281" r:id="rId26"/>
    <p:sldId id="310" r:id="rId27"/>
    <p:sldId id="306" r:id="rId28"/>
    <p:sldId id="282" r:id="rId29"/>
    <p:sldId id="283" r:id="rId30"/>
    <p:sldId id="311" r:id="rId31"/>
    <p:sldId id="313" r:id="rId32"/>
    <p:sldId id="307" r:id="rId33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  <p:cmAuthor id="1" name="Szabóné Kovács Krisztina" initials="SKK" lastIdx="5" clrIdx="1">
    <p:extLst>
      <p:ext uri="{19B8F6BF-5375-455C-9EA6-DF929625EA0E}">
        <p15:presenceInfo xmlns:p15="http://schemas.microsoft.com/office/powerpoint/2012/main" userId="S-1-5-21-1939357022-314196924-328618392-335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2" autoAdjust="0"/>
    <p:restoredTop sz="79157" autoAdjust="0"/>
  </p:normalViewPr>
  <p:slideViewPr>
    <p:cSldViewPr>
      <p:cViewPr varScale="1">
        <p:scale>
          <a:sx n="89" d="100"/>
          <a:sy n="89" d="100"/>
        </p:scale>
        <p:origin x="534" y="78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Likviditási keretrendszer - jogszabályi háttér</a:t>
          </a:r>
          <a:endParaRPr lang="hu-HU" sz="21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Likvid eszközök</a:t>
          </a: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29AC9EF9-237A-4355-8B64-D64E08DD6EAD}">
      <dgm:prSet custT="1"/>
      <dgm:spPr/>
      <dgm:t>
        <a:bodyPr/>
        <a:lstStyle/>
        <a:p>
          <a:r>
            <a:rPr lang="hu-HU" sz="2100" b="0" dirty="0"/>
            <a:t>3. Kiáramlások</a:t>
          </a:r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/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/>
        </a:p>
      </dgm:t>
    </dgm:pt>
    <dgm:pt modelId="{1448FED4-2158-4F8B-8601-EEF9F746AD3F}">
      <dgm:prSet phldrT="[Text]" custT="1"/>
      <dgm:spPr/>
      <dgm:t>
        <a:bodyPr/>
        <a:lstStyle/>
        <a:p>
          <a:r>
            <a:rPr lang="hu-HU" sz="2100" dirty="0"/>
            <a:t>4. Beáramlások</a:t>
          </a:r>
        </a:p>
      </dgm:t>
    </dgm:pt>
    <dgm:pt modelId="{5782CB54-D7E9-4437-9E3E-236E2F55CD57}" type="parTrans" cxnId="{AFC45BA4-07EB-4F21-A506-BD9C9C8CB8C5}">
      <dgm:prSet/>
      <dgm:spPr/>
      <dgm:t>
        <a:bodyPr/>
        <a:lstStyle/>
        <a:p>
          <a:endParaRPr lang="hu-HU"/>
        </a:p>
      </dgm:t>
    </dgm:pt>
    <dgm:pt modelId="{0D8A7B28-2481-41FF-919E-B0794718FD13}" type="sibTrans" cxnId="{AFC45BA4-07EB-4F21-A506-BD9C9C8CB8C5}">
      <dgm:prSet/>
      <dgm:spPr/>
      <dgm:t>
        <a:bodyPr/>
        <a:lstStyle/>
        <a:p>
          <a:endParaRPr lang="hu-HU"/>
        </a:p>
      </dgm:t>
    </dgm:pt>
    <dgm:pt modelId="{C441D2CB-D1C6-4A90-AFCC-5B8AC35B5DB8}">
      <dgm:prSet phldrT="[Text]" custT="1"/>
      <dgm:spPr/>
      <dgm:t>
        <a:bodyPr/>
        <a:lstStyle/>
        <a:p>
          <a:r>
            <a:rPr lang="hu-HU" sz="2100" dirty="0"/>
            <a:t>5. Tájékoztató adatok</a:t>
          </a:r>
        </a:p>
      </dgm:t>
    </dgm:pt>
    <dgm:pt modelId="{21975464-6D1E-4F75-9905-48EA0FF663C8}" type="parTrans" cxnId="{C472C16B-52E7-4C9C-BBC9-058EEB827086}">
      <dgm:prSet/>
      <dgm:spPr/>
      <dgm:t>
        <a:bodyPr/>
        <a:lstStyle/>
        <a:p>
          <a:endParaRPr lang="hu-HU"/>
        </a:p>
      </dgm:t>
    </dgm:pt>
    <dgm:pt modelId="{F9F19205-B2F0-4EA9-AF64-FBFBC15CB6C8}" type="sibTrans" cxnId="{C472C16B-52E7-4C9C-BBC9-058EEB827086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5"/>
      <dgm:spPr/>
    </dgm:pt>
    <dgm:pt modelId="{0D0BC86D-DA81-4D69-ADC3-77016805D1BE}" type="pres">
      <dgm:prSet presAssocID="{C582F7E5-DB29-4663-84F4-8F205BA7D30C}" presName="parentText" presStyleLbl="node1" presStyleIdx="0" presStyleCnt="5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5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5" custScaleX="149271"/>
      <dgm:spPr/>
    </dgm:pt>
    <dgm:pt modelId="{A26E24F9-D958-46C9-88AA-E1BF1FE4672E}" type="pres">
      <dgm:prSet presAssocID="{ACE68F72-B29C-4DE9-81EF-1AB661FAB7EB}" presName="parentText" presStyleLbl="node1" presStyleIdx="1" presStyleCnt="5" custScaleX="226448">
        <dgm:presLayoutVars>
          <dgm:chMax val="0"/>
          <dgm:bulletEnabled val="1"/>
        </dgm:presLayoutVars>
      </dgm:prSet>
      <dgm:spPr/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5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1" presStyleCnt="5" custScaleX="136009"/>
      <dgm:spPr/>
    </dgm:pt>
    <dgm:pt modelId="{3913E843-6417-41CA-BFEA-CDAAB1ECF186}" type="pres">
      <dgm:prSet presAssocID="{29AC9EF9-237A-4355-8B64-D64E08DD6EAD}" presName="parentText" presStyleLbl="node1" presStyleIdx="2" presStyleCnt="5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2" presStyleCnt="5">
        <dgm:presLayoutVars>
          <dgm:bulletEnabled val="1"/>
        </dgm:presLayoutVars>
      </dgm:prSet>
      <dgm:spPr/>
    </dgm:pt>
    <dgm:pt modelId="{4C4207F8-91DB-47EB-8E4D-FC690E3E7021}" type="pres">
      <dgm:prSet presAssocID="{C457D073-FD84-475B-8DE0-B107E85D76DA}" presName="spaceBetweenRectangles" presStyleCnt="0"/>
      <dgm:spPr/>
    </dgm:pt>
    <dgm:pt modelId="{9943E31A-4847-49AB-8997-282366315395}" type="pres">
      <dgm:prSet presAssocID="{1448FED4-2158-4F8B-8601-EEF9F746AD3F}" presName="parentLin" presStyleCnt="0"/>
      <dgm:spPr/>
    </dgm:pt>
    <dgm:pt modelId="{383F0683-D324-4E0E-B801-217C10D6ECB6}" type="pres">
      <dgm:prSet presAssocID="{1448FED4-2158-4F8B-8601-EEF9F746AD3F}" presName="parentLeftMargin" presStyleLbl="node1" presStyleIdx="2" presStyleCnt="5" custScaleX="136009"/>
      <dgm:spPr/>
    </dgm:pt>
    <dgm:pt modelId="{82609DC0-0A87-4545-AD4F-C49E64614AC8}" type="pres">
      <dgm:prSet presAssocID="{1448FED4-2158-4F8B-8601-EEF9F746AD3F}" presName="parentText" presStyleLbl="node1" presStyleIdx="3" presStyleCnt="5" custScaleX="201773">
        <dgm:presLayoutVars>
          <dgm:chMax val="0"/>
          <dgm:bulletEnabled val="1"/>
        </dgm:presLayoutVars>
      </dgm:prSet>
      <dgm:spPr/>
    </dgm:pt>
    <dgm:pt modelId="{B1DE21E8-728F-4FB4-BA82-B165174357DB}" type="pres">
      <dgm:prSet presAssocID="{1448FED4-2158-4F8B-8601-EEF9F746AD3F}" presName="negativeSpace" presStyleCnt="0"/>
      <dgm:spPr/>
    </dgm:pt>
    <dgm:pt modelId="{300F8894-2308-4EB3-885B-752A69D500DD}" type="pres">
      <dgm:prSet presAssocID="{1448FED4-2158-4F8B-8601-EEF9F746AD3F}" presName="childText" presStyleLbl="conFgAcc1" presStyleIdx="3" presStyleCnt="5">
        <dgm:presLayoutVars>
          <dgm:bulletEnabled val="1"/>
        </dgm:presLayoutVars>
      </dgm:prSet>
      <dgm:spPr/>
    </dgm:pt>
    <dgm:pt modelId="{54591A45-12CB-4F87-AD5C-D8B0968DBE35}" type="pres">
      <dgm:prSet presAssocID="{0D8A7B28-2481-41FF-919E-B0794718FD13}" presName="spaceBetweenRectangles" presStyleCnt="0"/>
      <dgm:spPr/>
    </dgm:pt>
    <dgm:pt modelId="{B53B88E0-9695-49AA-835D-01FF8D4DF6FE}" type="pres">
      <dgm:prSet presAssocID="{C441D2CB-D1C6-4A90-AFCC-5B8AC35B5DB8}" presName="parentLin" presStyleCnt="0"/>
      <dgm:spPr/>
    </dgm:pt>
    <dgm:pt modelId="{A70ED72D-8F98-4BE3-AC07-F633F4B831BD}" type="pres">
      <dgm:prSet presAssocID="{C441D2CB-D1C6-4A90-AFCC-5B8AC35B5DB8}" presName="parentLeftMargin" presStyleLbl="node1" presStyleIdx="3" presStyleCnt="5"/>
      <dgm:spPr/>
    </dgm:pt>
    <dgm:pt modelId="{23BD6C7C-58CF-42F3-9262-A018A073596D}" type="pres">
      <dgm:prSet presAssocID="{C441D2CB-D1C6-4A90-AFCC-5B8AC35B5DB8}" presName="parentText" presStyleLbl="node1" presStyleIdx="4" presStyleCnt="5" custScaleX="150037">
        <dgm:presLayoutVars>
          <dgm:chMax val="0"/>
          <dgm:bulletEnabled val="1"/>
        </dgm:presLayoutVars>
      </dgm:prSet>
      <dgm:spPr/>
    </dgm:pt>
    <dgm:pt modelId="{A76615CF-979E-43D5-A08C-463D23487F99}" type="pres">
      <dgm:prSet presAssocID="{C441D2CB-D1C6-4A90-AFCC-5B8AC35B5DB8}" presName="negativeSpace" presStyleCnt="0"/>
      <dgm:spPr/>
    </dgm:pt>
    <dgm:pt modelId="{E7C4C6AA-EBA2-41A7-9541-638D8837BB60}" type="pres">
      <dgm:prSet presAssocID="{C441D2CB-D1C6-4A90-AFCC-5B8AC35B5DB8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427B5ED7-C7ED-4198-890E-109E0395FBF3}" type="presOf" srcId="{C441D2CB-D1C6-4A90-AFCC-5B8AC35B5DB8}" destId="{23BD6C7C-58CF-42F3-9262-A018A073596D}" srcOrd="1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C472C16B-52E7-4C9C-BBC9-058EEB827086}" srcId="{D2952556-6FC2-4D94-8ABF-52CBBF38D59F}" destId="{C441D2CB-D1C6-4A90-AFCC-5B8AC35B5DB8}" srcOrd="4" destOrd="0" parTransId="{21975464-6D1E-4F75-9905-48EA0FF663C8}" sibTransId="{F9F19205-B2F0-4EA9-AF64-FBFBC15CB6C8}"/>
    <dgm:cxn modelId="{FED1AADB-CCA6-4922-8A14-EC3DEB7740B3}" type="presOf" srcId="{C441D2CB-D1C6-4A90-AFCC-5B8AC35B5DB8}" destId="{A70ED72D-8F98-4BE3-AC07-F633F4B831BD}" srcOrd="0" destOrd="0" presId="urn:microsoft.com/office/officeart/2005/8/layout/list1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C44AF391-7D5D-44F0-B109-623E469EBA07}" srcId="{D2952556-6FC2-4D94-8ABF-52CBBF38D59F}" destId="{29AC9EF9-237A-4355-8B64-D64E08DD6EAD}" srcOrd="2" destOrd="0" parTransId="{E20191D8-F074-450A-B614-6248F0C5F1BB}" sibTransId="{C457D073-FD84-475B-8DE0-B107E85D76DA}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AFC45BA4-07EB-4F21-A506-BD9C9C8CB8C5}" srcId="{D2952556-6FC2-4D94-8ABF-52CBBF38D59F}" destId="{1448FED4-2158-4F8B-8601-EEF9F746AD3F}" srcOrd="3" destOrd="0" parTransId="{5782CB54-D7E9-4437-9E3E-236E2F55CD57}" sibTransId="{0D8A7B28-2481-41FF-919E-B0794718FD13}"/>
    <dgm:cxn modelId="{588B9B93-D2C7-4D3A-BD1E-32A1273302FD}" type="presOf" srcId="{1448FED4-2158-4F8B-8601-EEF9F746AD3F}" destId="{82609DC0-0A87-4545-AD4F-C49E64614AC8}" srcOrd="1" destOrd="0" presId="urn:microsoft.com/office/officeart/2005/8/layout/list1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F6B7BF73-2BFD-4100-A93D-D5A154D2973D}" type="presOf" srcId="{1448FED4-2158-4F8B-8601-EEF9F746AD3F}" destId="{383F0683-D324-4E0E-B801-217C10D6ECB6}" srcOrd="0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  <dgm:cxn modelId="{D84B221A-18A7-4155-9927-63473291FC4B}" type="presParOf" srcId="{BBC4D113-E9FF-4C96-9160-3468AB093BC9}" destId="{D8A9BCF1-2DBE-46B7-B84C-8CC9EBB012CD}" srcOrd="7" destOrd="0" presId="urn:microsoft.com/office/officeart/2005/8/layout/list1"/>
    <dgm:cxn modelId="{AC390909-7347-46E7-8744-4A2670DAEBED}" type="presParOf" srcId="{BBC4D113-E9FF-4C96-9160-3468AB093BC9}" destId="{46D298ED-6E18-4CE0-A0F1-24C79E25BE53}" srcOrd="8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9" destOrd="0" presId="urn:microsoft.com/office/officeart/2005/8/layout/list1"/>
    <dgm:cxn modelId="{0F8E4222-A119-4FC9-8ABB-08D105EC2B69}" type="presParOf" srcId="{BBC4D113-E9FF-4C96-9160-3468AB093BC9}" destId="{A7B5636B-AF42-44BC-94D6-E7C35144C52C}" srcOrd="10" destOrd="0" presId="urn:microsoft.com/office/officeart/2005/8/layout/list1"/>
    <dgm:cxn modelId="{24947794-358A-4679-B35A-8F0E34C42ED4}" type="presParOf" srcId="{BBC4D113-E9FF-4C96-9160-3468AB093BC9}" destId="{4C4207F8-91DB-47EB-8E4D-FC690E3E7021}" srcOrd="11" destOrd="0" presId="urn:microsoft.com/office/officeart/2005/8/layout/list1"/>
    <dgm:cxn modelId="{A4332088-5963-4804-9B27-7C1B8ADBD787}" type="presParOf" srcId="{BBC4D113-E9FF-4C96-9160-3468AB093BC9}" destId="{9943E31A-4847-49AB-8997-282366315395}" srcOrd="12" destOrd="0" presId="urn:microsoft.com/office/officeart/2005/8/layout/list1"/>
    <dgm:cxn modelId="{4E0C89BF-16F0-45F5-B76E-B06FC2670B21}" type="presParOf" srcId="{9943E31A-4847-49AB-8997-282366315395}" destId="{383F0683-D324-4E0E-B801-217C10D6ECB6}" srcOrd="0" destOrd="0" presId="urn:microsoft.com/office/officeart/2005/8/layout/list1"/>
    <dgm:cxn modelId="{19B2D8D6-C2BE-4DFB-9A83-D226FC72A1E1}" type="presParOf" srcId="{9943E31A-4847-49AB-8997-282366315395}" destId="{82609DC0-0A87-4545-AD4F-C49E64614AC8}" srcOrd="1" destOrd="0" presId="urn:microsoft.com/office/officeart/2005/8/layout/list1"/>
    <dgm:cxn modelId="{B7378270-62DA-4E14-8F60-4FE98FF04159}" type="presParOf" srcId="{BBC4D113-E9FF-4C96-9160-3468AB093BC9}" destId="{B1DE21E8-728F-4FB4-BA82-B165174357DB}" srcOrd="13" destOrd="0" presId="urn:microsoft.com/office/officeart/2005/8/layout/list1"/>
    <dgm:cxn modelId="{D2C0F13C-A864-489B-8CE7-5611163BA8C5}" type="presParOf" srcId="{BBC4D113-E9FF-4C96-9160-3468AB093BC9}" destId="{300F8894-2308-4EB3-885B-752A69D500DD}" srcOrd="14" destOrd="0" presId="urn:microsoft.com/office/officeart/2005/8/layout/list1"/>
    <dgm:cxn modelId="{AE6C0DC8-8A47-4178-A2B2-DDCA56DBFA33}" type="presParOf" srcId="{BBC4D113-E9FF-4C96-9160-3468AB093BC9}" destId="{54591A45-12CB-4F87-AD5C-D8B0968DBE35}" srcOrd="15" destOrd="0" presId="urn:microsoft.com/office/officeart/2005/8/layout/list1"/>
    <dgm:cxn modelId="{727837B0-7E90-451F-B09E-EF5870A9F2FF}" type="presParOf" srcId="{BBC4D113-E9FF-4C96-9160-3468AB093BC9}" destId="{B53B88E0-9695-49AA-835D-01FF8D4DF6FE}" srcOrd="16" destOrd="0" presId="urn:microsoft.com/office/officeart/2005/8/layout/list1"/>
    <dgm:cxn modelId="{B1336B7A-1018-4B32-8045-4866F73BFC86}" type="presParOf" srcId="{B53B88E0-9695-49AA-835D-01FF8D4DF6FE}" destId="{A70ED72D-8F98-4BE3-AC07-F633F4B831BD}" srcOrd="0" destOrd="0" presId="urn:microsoft.com/office/officeart/2005/8/layout/list1"/>
    <dgm:cxn modelId="{F6FB5C91-9B50-4672-9611-022578C2FAD9}" type="presParOf" srcId="{B53B88E0-9695-49AA-835D-01FF8D4DF6FE}" destId="{23BD6C7C-58CF-42F3-9262-A018A073596D}" srcOrd="1" destOrd="0" presId="urn:microsoft.com/office/officeart/2005/8/layout/list1"/>
    <dgm:cxn modelId="{0E9EE7BE-62AE-4137-B894-42D7517AD2DE}" type="presParOf" srcId="{BBC4D113-E9FF-4C96-9160-3468AB093BC9}" destId="{A76615CF-979E-43D5-A08C-463D23487F99}" srcOrd="17" destOrd="0" presId="urn:microsoft.com/office/officeart/2005/8/layout/list1"/>
    <dgm:cxn modelId="{05D55434-EE0A-46E3-BFAA-D9423F0042C1}" type="presParOf" srcId="{BBC4D113-E9FF-4C96-9160-3468AB093BC9}" destId="{E7C4C6AA-EBA2-41A7-9541-638D8837BB6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Likviditási keretrendszer - jogszabályi háttér</a:t>
          </a:r>
          <a:endParaRPr lang="hu-HU" sz="21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Likvid eszközök</a:t>
          </a: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29AC9EF9-237A-4355-8B64-D64E08DD6EAD}">
      <dgm:prSet custT="1"/>
      <dgm:spPr/>
      <dgm:t>
        <a:bodyPr/>
        <a:lstStyle/>
        <a:p>
          <a:r>
            <a:rPr lang="hu-HU" sz="2100" b="0" dirty="0"/>
            <a:t>3. Kiáramlások</a:t>
          </a:r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/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/>
        </a:p>
      </dgm:t>
    </dgm:pt>
    <dgm:pt modelId="{1448FED4-2158-4F8B-8601-EEF9F746AD3F}">
      <dgm:prSet phldrT="[Text]" custT="1"/>
      <dgm:spPr/>
      <dgm:t>
        <a:bodyPr/>
        <a:lstStyle/>
        <a:p>
          <a:r>
            <a:rPr lang="hu-HU" sz="2100" dirty="0"/>
            <a:t>4. Beáramlások</a:t>
          </a:r>
        </a:p>
      </dgm:t>
    </dgm:pt>
    <dgm:pt modelId="{5782CB54-D7E9-4437-9E3E-236E2F55CD57}" type="parTrans" cxnId="{AFC45BA4-07EB-4F21-A506-BD9C9C8CB8C5}">
      <dgm:prSet/>
      <dgm:spPr/>
      <dgm:t>
        <a:bodyPr/>
        <a:lstStyle/>
        <a:p>
          <a:endParaRPr lang="hu-HU"/>
        </a:p>
      </dgm:t>
    </dgm:pt>
    <dgm:pt modelId="{0D8A7B28-2481-41FF-919E-B0794718FD13}" type="sibTrans" cxnId="{AFC45BA4-07EB-4F21-A506-BD9C9C8CB8C5}">
      <dgm:prSet/>
      <dgm:spPr/>
      <dgm:t>
        <a:bodyPr/>
        <a:lstStyle/>
        <a:p>
          <a:endParaRPr lang="hu-HU"/>
        </a:p>
      </dgm:t>
    </dgm:pt>
    <dgm:pt modelId="{C441D2CB-D1C6-4A90-AFCC-5B8AC35B5DB8}">
      <dgm:prSet phldrT="[Text]" custT="1"/>
      <dgm:spPr>
        <a:solidFill>
          <a:srgbClr val="AC9F70">
            <a:alpha val="90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230531" tIns="0" rIns="230531" bIns="0" numCol="1" spcCol="1270" anchor="ctr" anchorCtr="0"/>
        <a:lstStyle/>
        <a:p>
          <a:r>
            <a:rPr lang="hu-HU" sz="2100" kern="1200" dirty="0"/>
            <a:t>5.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Tájékoztató</a:t>
          </a:r>
          <a:r>
            <a:rPr lang="hu-HU" sz="2100" kern="1200" dirty="0"/>
            <a:t> adatok</a:t>
          </a:r>
        </a:p>
      </dgm:t>
    </dgm:pt>
    <dgm:pt modelId="{21975464-6D1E-4F75-9905-48EA0FF663C8}" type="parTrans" cxnId="{C472C16B-52E7-4C9C-BBC9-058EEB827086}">
      <dgm:prSet/>
      <dgm:spPr/>
      <dgm:t>
        <a:bodyPr/>
        <a:lstStyle/>
        <a:p>
          <a:endParaRPr lang="hu-HU"/>
        </a:p>
      </dgm:t>
    </dgm:pt>
    <dgm:pt modelId="{F9F19205-B2F0-4EA9-AF64-FBFBC15CB6C8}" type="sibTrans" cxnId="{C472C16B-52E7-4C9C-BBC9-058EEB827086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5"/>
      <dgm:spPr/>
    </dgm:pt>
    <dgm:pt modelId="{0D0BC86D-DA81-4D69-ADC3-77016805D1BE}" type="pres">
      <dgm:prSet presAssocID="{C582F7E5-DB29-4663-84F4-8F205BA7D30C}" presName="parentText" presStyleLbl="node1" presStyleIdx="0" presStyleCnt="5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5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5" custScaleX="149271"/>
      <dgm:spPr/>
    </dgm:pt>
    <dgm:pt modelId="{A26E24F9-D958-46C9-88AA-E1BF1FE4672E}" type="pres">
      <dgm:prSet presAssocID="{ACE68F72-B29C-4DE9-81EF-1AB661FAB7EB}" presName="parentText" presStyleLbl="node1" presStyleIdx="1" presStyleCnt="5" custScaleX="226448">
        <dgm:presLayoutVars>
          <dgm:chMax val="0"/>
          <dgm:bulletEnabled val="1"/>
        </dgm:presLayoutVars>
      </dgm:prSet>
      <dgm:spPr/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5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1" presStyleCnt="5" custScaleX="136009"/>
      <dgm:spPr/>
    </dgm:pt>
    <dgm:pt modelId="{3913E843-6417-41CA-BFEA-CDAAB1ECF186}" type="pres">
      <dgm:prSet presAssocID="{29AC9EF9-237A-4355-8B64-D64E08DD6EAD}" presName="parentText" presStyleLbl="node1" presStyleIdx="2" presStyleCnt="5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2" presStyleCnt="5">
        <dgm:presLayoutVars>
          <dgm:bulletEnabled val="1"/>
        </dgm:presLayoutVars>
      </dgm:prSet>
      <dgm:spPr/>
    </dgm:pt>
    <dgm:pt modelId="{4C4207F8-91DB-47EB-8E4D-FC690E3E7021}" type="pres">
      <dgm:prSet presAssocID="{C457D073-FD84-475B-8DE0-B107E85D76DA}" presName="spaceBetweenRectangles" presStyleCnt="0"/>
      <dgm:spPr/>
    </dgm:pt>
    <dgm:pt modelId="{9943E31A-4847-49AB-8997-282366315395}" type="pres">
      <dgm:prSet presAssocID="{1448FED4-2158-4F8B-8601-EEF9F746AD3F}" presName="parentLin" presStyleCnt="0"/>
      <dgm:spPr/>
    </dgm:pt>
    <dgm:pt modelId="{383F0683-D324-4E0E-B801-217C10D6ECB6}" type="pres">
      <dgm:prSet presAssocID="{1448FED4-2158-4F8B-8601-EEF9F746AD3F}" presName="parentLeftMargin" presStyleLbl="node1" presStyleIdx="2" presStyleCnt="5" custScaleX="136009"/>
      <dgm:spPr/>
    </dgm:pt>
    <dgm:pt modelId="{82609DC0-0A87-4545-AD4F-C49E64614AC8}" type="pres">
      <dgm:prSet presAssocID="{1448FED4-2158-4F8B-8601-EEF9F746AD3F}" presName="parentText" presStyleLbl="node1" presStyleIdx="3" presStyleCnt="5" custScaleX="201773">
        <dgm:presLayoutVars>
          <dgm:chMax val="0"/>
          <dgm:bulletEnabled val="1"/>
        </dgm:presLayoutVars>
      </dgm:prSet>
      <dgm:spPr/>
    </dgm:pt>
    <dgm:pt modelId="{B1DE21E8-728F-4FB4-BA82-B165174357DB}" type="pres">
      <dgm:prSet presAssocID="{1448FED4-2158-4F8B-8601-EEF9F746AD3F}" presName="negativeSpace" presStyleCnt="0"/>
      <dgm:spPr/>
    </dgm:pt>
    <dgm:pt modelId="{300F8894-2308-4EB3-885B-752A69D500DD}" type="pres">
      <dgm:prSet presAssocID="{1448FED4-2158-4F8B-8601-EEF9F746AD3F}" presName="childText" presStyleLbl="conFgAcc1" presStyleIdx="3" presStyleCnt="5">
        <dgm:presLayoutVars>
          <dgm:bulletEnabled val="1"/>
        </dgm:presLayoutVars>
      </dgm:prSet>
      <dgm:spPr/>
    </dgm:pt>
    <dgm:pt modelId="{54591A45-12CB-4F87-AD5C-D8B0968DBE35}" type="pres">
      <dgm:prSet presAssocID="{0D8A7B28-2481-41FF-919E-B0794718FD13}" presName="spaceBetweenRectangles" presStyleCnt="0"/>
      <dgm:spPr/>
    </dgm:pt>
    <dgm:pt modelId="{B53B88E0-9695-49AA-835D-01FF8D4DF6FE}" type="pres">
      <dgm:prSet presAssocID="{C441D2CB-D1C6-4A90-AFCC-5B8AC35B5DB8}" presName="parentLin" presStyleCnt="0"/>
      <dgm:spPr/>
    </dgm:pt>
    <dgm:pt modelId="{A70ED72D-8F98-4BE3-AC07-F633F4B831BD}" type="pres">
      <dgm:prSet presAssocID="{C441D2CB-D1C6-4A90-AFCC-5B8AC35B5DB8}" presName="parentLeftMargin" presStyleLbl="node1" presStyleIdx="3" presStyleCnt="5"/>
      <dgm:spPr/>
    </dgm:pt>
    <dgm:pt modelId="{23BD6C7C-58CF-42F3-9262-A018A073596D}" type="pres">
      <dgm:prSet presAssocID="{C441D2CB-D1C6-4A90-AFCC-5B8AC35B5DB8}" presName="parentText" presStyleLbl="node1" presStyleIdx="4" presStyleCnt="5" custScaleX="150037">
        <dgm:presLayoutVars>
          <dgm:chMax val="0"/>
          <dgm:bulletEnabled val="1"/>
        </dgm:presLayoutVars>
      </dgm:prSet>
      <dgm:spPr>
        <a:xfrm>
          <a:off x="395657" y="3011936"/>
          <a:ext cx="8310851" cy="472320"/>
        </a:xfrm>
        <a:prstGeom prst="roundRect">
          <a:avLst/>
        </a:prstGeom>
      </dgm:spPr>
    </dgm:pt>
    <dgm:pt modelId="{A76615CF-979E-43D5-A08C-463D23487F99}" type="pres">
      <dgm:prSet presAssocID="{C441D2CB-D1C6-4A90-AFCC-5B8AC35B5DB8}" presName="negativeSpace" presStyleCnt="0"/>
      <dgm:spPr/>
    </dgm:pt>
    <dgm:pt modelId="{E7C4C6AA-EBA2-41A7-9541-638D8837BB60}" type="pres">
      <dgm:prSet presAssocID="{C441D2CB-D1C6-4A90-AFCC-5B8AC35B5DB8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427B5ED7-C7ED-4198-890E-109E0395FBF3}" type="presOf" srcId="{C441D2CB-D1C6-4A90-AFCC-5B8AC35B5DB8}" destId="{23BD6C7C-58CF-42F3-9262-A018A073596D}" srcOrd="1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C472C16B-52E7-4C9C-BBC9-058EEB827086}" srcId="{D2952556-6FC2-4D94-8ABF-52CBBF38D59F}" destId="{C441D2CB-D1C6-4A90-AFCC-5B8AC35B5DB8}" srcOrd="4" destOrd="0" parTransId="{21975464-6D1E-4F75-9905-48EA0FF663C8}" sibTransId="{F9F19205-B2F0-4EA9-AF64-FBFBC15CB6C8}"/>
    <dgm:cxn modelId="{FED1AADB-CCA6-4922-8A14-EC3DEB7740B3}" type="presOf" srcId="{C441D2CB-D1C6-4A90-AFCC-5B8AC35B5DB8}" destId="{A70ED72D-8F98-4BE3-AC07-F633F4B831BD}" srcOrd="0" destOrd="0" presId="urn:microsoft.com/office/officeart/2005/8/layout/list1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C44AF391-7D5D-44F0-B109-623E469EBA07}" srcId="{D2952556-6FC2-4D94-8ABF-52CBBF38D59F}" destId="{29AC9EF9-237A-4355-8B64-D64E08DD6EAD}" srcOrd="2" destOrd="0" parTransId="{E20191D8-F074-450A-B614-6248F0C5F1BB}" sibTransId="{C457D073-FD84-475B-8DE0-B107E85D76DA}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AFC45BA4-07EB-4F21-A506-BD9C9C8CB8C5}" srcId="{D2952556-6FC2-4D94-8ABF-52CBBF38D59F}" destId="{1448FED4-2158-4F8B-8601-EEF9F746AD3F}" srcOrd="3" destOrd="0" parTransId="{5782CB54-D7E9-4437-9E3E-236E2F55CD57}" sibTransId="{0D8A7B28-2481-41FF-919E-B0794718FD13}"/>
    <dgm:cxn modelId="{588B9B93-D2C7-4D3A-BD1E-32A1273302FD}" type="presOf" srcId="{1448FED4-2158-4F8B-8601-EEF9F746AD3F}" destId="{82609DC0-0A87-4545-AD4F-C49E64614AC8}" srcOrd="1" destOrd="0" presId="urn:microsoft.com/office/officeart/2005/8/layout/list1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F6B7BF73-2BFD-4100-A93D-D5A154D2973D}" type="presOf" srcId="{1448FED4-2158-4F8B-8601-EEF9F746AD3F}" destId="{383F0683-D324-4E0E-B801-217C10D6ECB6}" srcOrd="0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  <dgm:cxn modelId="{D84B221A-18A7-4155-9927-63473291FC4B}" type="presParOf" srcId="{BBC4D113-E9FF-4C96-9160-3468AB093BC9}" destId="{D8A9BCF1-2DBE-46B7-B84C-8CC9EBB012CD}" srcOrd="7" destOrd="0" presId="urn:microsoft.com/office/officeart/2005/8/layout/list1"/>
    <dgm:cxn modelId="{AC390909-7347-46E7-8744-4A2670DAEBED}" type="presParOf" srcId="{BBC4D113-E9FF-4C96-9160-3468AB093BC9}" destId="{46D298ED-6E18-4CE0-A0F1-24C79E25BE53}" srcOrd="8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9" destOrd="0" presId="urn:microsoft.com/office/officeart/2005/8/layout/list1"/>
    <dgm:cxn modelId="{0F8E4222-A119-4FC9-8ABB-08D105EC2B69}" type="presParOf" srcId="{BBC4D113-E9FF-4C96-9160-3468AB093BC9}" destId="{A7B5636B-AF42-44BC-94D6-E7C35144C52C}" srcOrd="10" destOrd="0" presId="urn:microsoft.com/office/officeart/2005/8/layout/list1"/>
    <dgm:cxn modelId="{24947794-358A-4679-B35A-8F0E34C42ED4}" type="presParOf" srcId="{BBC4D113-E9FF-4C96-9160-3468AB093BC9}" destId="{4C4207F8-91DB-47EB-8E4D-FC690E3E7021}" srcOrd="11" destOrd="0" presId="urn:microsoft.com/office/officeart/2005/8/layout/list1"/>
    <dgm:cxn modelId="{A4332088-5963-4804-9B27-7C1B8ADBD787}" type="presParOf" srcId="{BBC4D113-E9FF-4C96-9160-3468AB093BC9}" destId="{9943E31A-4847-49AB-8997-282366315395}" srcOrd="12" destOrd="0" presId="urn:microsoft.com/office/officeart/2005/8/layout/list1"/>
    <dgm:cxn modelId="{4E0C89BF-16F0-45F5-B76E-B06FC2670B21}" type="presParOf" srcId="{9943E31A-4847-49AB-8997-282366315395}" destId="{383F0683-D324-4E0E-B801-217C10D6ECB6}" srcOrd="0" destOrd="0" presId="urn:microsoft.com/office/officeart/2005/8/layout/list1"/>
    <dgm:cxn modelId="{19B2D8D6-C2BE-4DFB-9A83-D226FC72A1E1}" type="presParOf" srcId="{9943E31A-4847-49AB-8997-282366315395}" destId="{82609DC0-0A87-4545-AD4F-C49E64614AC8}" srcOrd="1" destOrd="0" presId="urn:microsoft.com/office/officeart/2005/8/layout/list1"/>
    <dgm:cxn modelId="{B7378270-62DA-4E14-8F60-4FE98FF04159}" type="presParOf" srcId="{BBC4D113-E9FF-4C96-9160-3468AB093BC9}" destId="{B1DE21E8-728F-4FB4-BA82-B165174357DB}" srcOrd="13" destOrd="0" presId="urn:microsoft.com/office/officeart/2005/8/layout/list1"/>
    <dgm:cxn modelId="{D2C0F13C-A864-489B-8CE7-5611163BA8C5}" type="presParOf" srcId="{BBC4D113-E9FF-4C96-9160-3468AB093BC9}" destId="{300F8894-2308-4EB3-885B-752A69D500DD}" srcOrd="14" destOrd="0" presId="urn:microsoft.com/office/officeart/2005/8/layout/list1"/>
    <dgm:cxn modelId="{AE6C0DC8-8A47-4178-A2B2-DDCA56DBFA33}" type="presParOf" srcId="{BBC4D113-E9FF-4C96-9160-3468AB093BC9}" destId="{54591A45-12CB-4F87-AD5C-D8B0968DBE35}" srcOrd="15" destOrd="0" presId="urn:microsoft.com/office/officeart/2005/8/layout/list1"/>
    <dgm:cxn modelId="{727837B0-7E90-451F-B09E-EF5870A9F2FF}" type="presParOf" srcId="{BBC4D113-E9FF-4C96-9160-3468AB093BC9}" destId="{B53B88E0-9695-49AA-835D-01FF8D4DF6FE}" srcOrd="16" destOrd="0" presId="urn:microsoft.com/office/officeart/2005/8/layout/list1"/>
    <dgm:cxn modelId="{B1336B7A-1018-4B32-8045-4866F73BFC86}" type="presParOf" srcId="{B53B88E0-9695-49AA-835D-01FF8D4DF6FE}" destId="{A70ED72D-8F98-4BE3-AC07-F633F4B831BD}" srcOrd="0" destOrd="0" presId="urn:microsoft.com/office/officeart/2005/8/layout/list1"/>
    <dgm:cxn modelId="{F6FB5C91-9B50-4672-9611-022578C2FAD9}" type="presParOf" srcId="{B53B88E0-9695-49AA-835D-01FF8D4DF6FE}" destId="{23BD6C7C-58CF-42F3-9262-A018A073596D}" srcOrd="1" destOrd="0" presId="urn:microsoft.com/office/officeart/2005/8/layout/list1"/>
    <dgm:cxn modelId="{0E9EE7BE-62AE-4137-B894-42D7517AD2DE}" type="presParOf" srcId="{BBC4D113-E9FF-4C96-9160-3468AB093BC9}" destId="{A76615CF-979E-43D5-A08C-463D23487F99}" srcOrd="17" destOrd="0" presId="urn:microsoft.com/office/officeart/2005/8/layout/list1"/>
    <dgm:cxn modelId="{05D55434-EE0A-46E3-BFAA-D9423F0042C1}" type="presParOf" srcId="{BBC4D113-E9FF-4C96-9160-3468AB093BC9}" destId="{E7C4C6AA-EBA2-41A7-9541-638D8837BB6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3D0149F-A97C-4444-BFF3-3EE9FCE077C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C48E3DBC-3582-4634-84E9-05AC9BEF8B55}">
      <dgm:prSet phldrT="[Szöveg]" custT="1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hu-HU" sz="1800" dirty="0"/>
        </a:p>
      </dgm:t>
    </dgm:pt>
    <dgm:pt modelId="{484B401B-A678-4E23-BC2B-C22C9C946276}" type="parTrans" cxnId="{AAFD2A6D-7F59-4E50-A425-FAEC70F413C9}">
      <dgm:prSet/>
      <dgm:spPr/>
      <dgm:t>
        <a:bodyPr/>
        <a:lstStyle/>
        <a:p>
          <a:endParaRPr lang="hu-HU"/>
        </a:p>
      </dgm:t>
    </dgm:pt>
    <dgm:pt modelId="{C6C1362A-4F4D-4D0A-A62B-1425FA5ECAB8}" type="sibTrans" cxnId="{AAFD2A6D-7F59-4E50-A425-FAEC70F413C9}">
      <dgm:prSet/>
      <dgm:spPr/>
      <dgm:t>
        <a:bodyPr/>
        <a:lstStyle/>
        <a:p>
          <a:endParaRPr lang="hu-HU"/>
        </a:p>
      </dgm:t>
    </dgm:pt>
    <dgm:pt modelId="{2D22CC37-F63C-463C-A1ED-E4C1DD258E14}">
      <dgm:prSet phldrT="[Szöveg]" custT="1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hu-HU" sz="1800" dirty="0"/>
        </a:p>
      </dgm:t>
    </dgm:pt>
    <dgm:pt modelId="{02B2C443-D2FD-450A-9DEC-270316FE1BDF}" type="parTrans" cxnId="{34F6AFDC-3DD4-4F07-A9ED-B9422397B011}">
      <dgm:prSet/>
      <dgm:spPr/>
      <dgm:t>
        <a:bodyPr/>
        <a:lstStyle/>
        <a:p>
          <a:endParaRPr lang="hu-HU"/>
        </a:p>
      </dgm:t>
    </dgm:pt>
    <dgm:pt modelId="{0EC8BC95-92A3-4064-900A-B0E7075126C8}" type="sibTrans" cxnId="{34F6AFDC-3DD4-4F07-A9ED-B9422397B011}">
      <dgm:prSet/>
      <dgm:spPr/>
      <dgm:t>
        <a:bodyPr/>
        <a:lstStyle/>
        <a:p>
          <a:endParaRPr lang="hu-HU"/>
        </a:p>
      </dgm:t>
    </dgm:pt>
    <dgm:pt modelId="{FFB5BF76-5A93-4811-9D4B-56222723842E}">
      <dgm:prSet phldrT="[Szöveg]" custT="1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hu-HU" sz="1800" dirty="0"/>
        </a:p>
      </dgm:t>
    </dgm:pt>
    <dgm:pt modelId="{07EAE9B0-F3DA-43E6-9A7F-C2106B822425}" type="parTrans" cxnId="{152C74D4-F075-4D78-8217-2DACB3C0512D}">
      <dgm:prSet/>
      <dgm:spPr/>
      <dgm:t>
        <a:bodyPr/>
        <a:lstStyle/>
        <a:p>
          <a:endParaRPr lang="hu-HU"/>
        </a:p>
      </dgm:t>
    </dgm:pt>
    <dgm:pt modelId="{F8F96B00-D94A-4A77-9C20-6A45BD7ACFD2}" type="sibTrans" cxnId="{152C74D4-F075-4D78-8217-2DACB3C0512D}">
      <dgm:prSet/>
      <dgm:spPr/>
      <dgm:t>
        <a:bodyPr/>
        <a:lstStyle/>
        <a:p>
          <a:endParaRPr lang="hu-HU"/>
        </a:p>
      </dgm:t>
    </dgm:pt>
    <dgm:pt modelId="{4841A736-F78B-48E7-B896-7429B4D5A690}">
      <dgm:prSet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A DA 7. és 10-12. cikknek megfelelő, de a 8. cikknek nem megfelelő eszközöket a C_72.00.A590 soron szükséges jelenteni</a:t>
          </a:r>
          <a:endParaRPr lang="hu-HU" sz="1800" kern="1200" dirty="0">
            <a:solidFill>
              <a:schemeClr val="accent3">
                <a:lumMod val="75000"/>
              </a:schemeClr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D1E968C-7728-40BE-BE43-F8DDD085FF0D}" type="parTrans" cxnId="{93C23B01-015E-4133-80EC-DE3D4A0A271E}">
      <dgm:prSet/>
      <dgm:spPr/>
      <dgm:t>
        <a:bodyPr/>
        <a:lstStyle/>
        <a:p>
          <a:endParaRPr lang="hu-HU"/>
        </a:p>
      </dgm:t>
    </dgm:pt>
    <dgm:pt modelId="{3738C145-A664-430E-B8F6-1860CA0A7176}" type="sibTrans" cxnId="{93C23B01-015E-4133-80EC-DE3D4A0A271E}">
      <dgm:prSet/>
      <dgm:spPr/>
      <dgm:t>
        <a:bodyPr/>
        <a:lstStyle/>
        <a:p>
          <a:endParaRPr lang="hu-HU"/>
        </a:p>
      </dgm:t>
    </dgm:pt>
    <dgm:pt modelId="{B0F01B87-7C8C-48E9-852B-D857E167FEE4}">
      <dgm:prSet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Tájékoztató adatokra az egyszeres jelentés elve nem vonatkozik.</a:t>
          </a:r>
        </a:p>
      </dgm:t>
    </dgm:pt>
    <dgm:pt modelId="{344AA377-261A-4D1C-B53A-9B1BBF50FA08}" type="sibTrans" cxnId="{A1D34A29-7FBE-4529-B719-26F60E0104F2}">
      <dgm:prSet/>
      <dgm:spPr/>
      <dgm:t>
        <a:bodyPr/>
        <a:lstStyle/>
        <a:p>
          <a:endParaRPr lang="hu-HU"/>
        </a:p>
      </dgm:t>
    </dgm:pt>
    <dgm:pt modelId="{2C44F29A-C0D1-4B28-90AA-6526127CACF6}" type="parTrans" cxnId="{A1D34A29-7FBE-4529-B719-26F60E0104F2}">
      <dgm:prSet/>
      <dgm:spPr/>
      <dgm:t>
        <a:bodyPr/>
        <a:lstStyle/>
        <a:p>
          <a:endParaRPr lang="hu-HU"/>
        </a:p>
      </dgm:t>
    </dgm:pt>
    <dgm:pt modelId="{AB4BA17F-F459-4EBE-BBB6-497F92B28AC7}">
      <dgm:prSet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Magyarország nem alkalmaz alternatív likviditási megközelítést</a:t>
          </a:r>
        </a:p>
      </dgm:t>
    </dgm:pt>
    <dgm:pt modelId="{A9BF6ADD-64D2-4D46-83B1-7E1F7B4610E6}" type="sibTrans" cxnId="{BDA5B303-BDB7-4F2C-BC90-F28B32141F5D}">
      <dgm:prSet/>
      <dgm:spPr/>
      <dgm:t>
        <a:bodyPr/>
        <a:lstStyle/>
        <a:p>
          <a:endParaRPr lang="hu-HU"/>
        </a:p>
      </dgm:t>
    </dgm:pt>
    <dgm:pt modelId="{59B9CF73-65BE-475E-A06E-943500CD02EE}" type="parTrans" cxnId="{BDA5B303-BDB7-4F2C-BC90-F28B32141F5D}">
      <dgm:prSet/>
      <dgm:spPr/>
      <dgm:t>
        <a:bodyPr/>
        <a:lstStyle/>
        <a:p>
          <a:endParaRPr lang="hu-HU"/>
        </a:p>
      </dgm:t>
    </dgm:pt>
    <dgm:pt modelId="{2C913E7B-7155-40C0-BE58-B21ACC4C85AB}">
      <dgm:prSet phldrT="[Szöveg]" custT="1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hu-HU" sz="1800" dirty="0"/>
        </a:p>
      </dgm:t>
    </dgm:pt>
    <dgm:pt modelId="{2D452F9A-F2EA-4BD9-9CBF-3A6555A967A7}" type="parTrans" cxnId="{4AD54D8B-2727-47CD-9A9F-9C91DD3DCF69}">
      <dgm:prSet/>
      <dgm:spPr/>
      <dgm:t>
        <a:bodyPr/>
        <a:lstStyle/>
        <a:p>
          <a:endParaRPr lang="hu-HU"/>
        </a:p>
      </dgm:t>
    </dgm:pt>
    <dgm:pt modelId="{31D5A993-A04D-41DE-BF61-7B8FAC8862E3}" type="sibTrans" cxnId="{4AD54D8B-2727-47CD-9A9F-9C91DD3DCF69}">
      <dgm:prSet/>
      <dgm:spPr/>
      <dgm:t>
        <a:bodyPr/>
        <a:lstStyle/>
        <a:p>
          <a:endParaRPr lang="hu-HU"/>
        </a:p>
      </dgm:t>
    </dgm:pt>
    <dgm:pt modelId="{7994BFD8-D7D9-4D67-BAE3-E30E4CEB9000}">
      <dgm:prSet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7BAFD4">
              <a:lumMod val="50000"/>
            </a:srgbClr>
          </a:solidFill>
          <a:prstDash val="solid"/>
        </a:ln>
        <a:effectLst/>
      </dgm:spPr>
      <dgm:t>
        <a:bodyPr/>
        <a:lstStyle/>
        <a:p>
          <a:r>
            <a:rPr lang="hu-HU" sz="18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Nem 1. hitelminőségű 3. ország devizájában lévő likvid eszközt csak az adott ország devizájában lévő nettó kiáramlás mértékéig lehet felhasználni (C_72.00.A580)</a:t>
          </a:r>
          <a:endParaRPr lang="hu-HU" sz="1800" dirty="0"/>
        </a:p>
      </dgm:t>
    </dgm:pt>
    <dgm:pt modelId="{C6C12181-8C11-479C-AF1F-55DFC952114A}" type="parTrans" cxnId="{68E1DC87-FB4C-4A89-BE9D-A569BEBE82A2}">
      <dgm:prSet/>
      <dgm:spPr/>
      <dgm:t>
        <a:bodyPr/>
        <a:lstStyle/>
        <a:p>
          <a:endParaRPr lang="hu-HU"/>
        </a:p>
      </dgm:t>
    </dgm:pt>
    <dgm:pt modelId="{A7764095-2502-4356-ABA5-F622770F6C41}" type="sibTrans" cxnId="{68E1DC87-FB4C-4A89-BE9D-A569BEBE82A2}">
      <dgm:prSet/>
      <dgm:spPr/>
      <dgm:t>
        <a:bodyPr/>
        <a:lstStyle/>
        <a:p>
          <a:endParaRPr lang="hu-HU"/>
        </a:p>
      </dgm:t>
    </dgm:pt>
    <dgm:pt modelId="{29BF644C-EC9C-44F1-9FE6-D4B5857070B7}" type="pres">
      <dgm:prSet presAssocID="{93D0149F-A97C-4444-BFF3-3EE9FCE077C6}" presName="linearFlow" presStyleCnt="0">
        <dgm:presLayoutVars>
          <dgm:dir/>
          <dgm:animLvl val="lvl"/>
          <dgm:resizeHandles val="exact"/>
        </dgm:presLayoutVars>
      </dgm:prSet>
      <dgm:spPr/>
    </dgm:pt>
    <dgm:pt modelId="{061BA66F-1549-4413-9D01-5B0725B6F6FB}" type="pres">
      <dgm:prSet presAssocID="{FFB5BF76-5A93-4811-9D4B-56222723842E}" presName="composite" presStyleCnt="0"/>
      <dgm:spPr/>
    </dgm:pt>
    <dgm:pt modelId="{CCCE26F4-AFDC-4849-A64E-EFB5A21509D2}" type="pres">
      <dgm:prSet presAssocID="{FFB5BF76-5A93-4811-9D4B-56222723842E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E51CD362-D092-4812-A6A2-D9A4F337345C}" type="pres">
      <dgm:prSet presAssocID="{FFB5BF76-5A93-4811-9D4B-56222723842E}" presName="descendantText" presStyleLbl="alignAcc1" presStyleIdx="0" presStyleCnt="4">
        <dgm:presLayoutVars>
          <dgm:bulletEnabled val="1"/>
        </dgm:presLayoutVars>
      </dgm:prSet>
      <dgm:spPr/>
    </dgm:pt>
    <dgm:pt modelId="{BAD9890E-429B-4A64-AD02-AD1F906BC76F}" type="pres">
      <dgm:prSet presAssocID="{F8F96B00-D94A-4A77-9C20-6A45BD7ACFD2}" presName="sp" presStyleCnt="0"/>
      <dgm:spPr/>
    </dgm:pt>
    <dgm:pt modelId="{8F48329E-1FC8-4F31-9DFA-F8FA794DFAC0}" type="pres">
      <dgm:prSet presAssocID="{2D22CC37-F63C-463C-A1ED-E4C1DD258E14}" presName="composite" presStyleCnt="0"/>
      <dgm:spPr/>
    </dgm:pt>
    <dgm:pt modelId="{AB51D4E0-A3BE-418F-A096-371FEE840E4C}" type="pres">
      <dgm:prSet presAssocID="{2D22CC37-F63C-463C-A1ED-E4C1DD258E14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73B2DA55-FE80-4F77-9CAE-CFF442CB2486}" type="pres">
      <dgm:prSet presAssocID="{2D22CC37-F63C-463C-A1ED-E4C1DD258E14}" presName="descendantText" presStyleLbl="alignAcc1" presStyleIdx="1" presStyleCnt="4">
        <dgm:presLayoutVars>
          <dgm:bulletEnabled val="1"/>
        </dgm:presLayoutVars>
      </dgm:prSet>
      <dgm:spPr/>
    </dgm:pt>
    <dgm:pt modelId="{46DA8B69-1469-4C1E-BF12-1A025FBF4DBD}" type="pres">
      <dgm:prSet presAssocID="{0EC8BC95-92A3-4064-900A-B0E7075126C8}" presName="sp" presStyleCnt="0"/>
      <dgm:spPr/>
    </dgm:pt>
    <dgm:pt modelId="{D313445B-994C-4CA5-993F-F5C62F8A7C5A}" type="pres">
      <dgm:prSet presAssocID="{2C913E7B-7155-40C0-BE58-B21ACC4C85AB}" presName="composite" presStyleCnt="0"/>
      <dgm:spPr/>
    </dgm:pt>
    <dgm:pt modelId="{DA7A1652-21E2-4F0C-93F1-77691A0E8E9B}" type="pres">
      <dgm:prSet presAssocID="{2C913E7B-7155-40C0-BE58-B21ACC4C85AB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9CA52207-E521-4695-8546-C652F304D2A2}" type="pres">
      <dgm:prSet presAssocID="{2C913E7B-7155-40C0-BE58-B21ACC4C85AB}" presName="descendantText" presStyleLbl="alignAcc1" presStyleIdx="2" presStyleCnt="4">
        <dgm:presLayoutVars>
          <dgm:bulletEnabled val="1"/>
        </dgm:presLayoutVars>
      </dgm:prSet>
      <dgm:spPr>
        <a:xfrm rot="5400000">
          <a:off x="4512842" y="-1497274"/>
          <a:ext cx="795550" cy="8107741"/>
        </a:xfrm>
        <a:prstGeom prst="round2SameRect">
          <a:avLst/>
        </a:prstGeom>
      </dgm:spPr>
    </dgm:pt>
    <dgm:pt modelId="{06D88DCE-2457-49BF-8CAD-FE4B14547A7C}" type="pres">
      <dgm:prSet presAssocID="{31D5A993-A04D-41DE-BF61-7B8FAC8862E3}" presName="sp" presStyleCnt="0"/>
      <dgm:spPr/>
    </dgm:pt>
    <dgm:pt modelId="{26F06159-8959-4414-8F12-8DE1323BB6EA}" type="pres">
      <dgm:prSet presAssocID="{C48E3DBC-3582-4634-84E9-05AC9BEF8B55}" presName="composite" presStyleCnt="0"/>
      <dgm:spPr/>
    </dgm:pt>
    <dgm:pt modelId="{292CF1EA-8A71-4541-8350-A71052B2E514}" type="pres">
      <dgm:prSet presAssocID="{C48E3DBC-3582-4634-84E9-05AC9BEF8B55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1DB30C55-62B4-4D21-8FDF-29DACC7F1C8A}" type="pres">
      <dgm:prSet presAssocID="{C48E3DBC-3582-4634-84E9-05AC9BEF8B55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89CFE2A2-C6FB-4FF9-90C1-B5271D0B4242}" type="presOf" srcId="{AB4BA17F-F459-4EBE-BBB6-497F92B28AC7}" destId="{73B2DA55-FE80-4F77-9CAE-CFF442CB2486}" srcOrd="0" destOrd="0" presId="urn:microsoft.com/office/officeart/2005/8/layout/chevron2"/>
    <dgm:cxn modelId="{53F5DD59-3755-44CF-8D2A-4DC06F4FF6F7}" type="presOf" srcId="{C48E3DBC-3582-4634-84E9-05AC9BEF8B55}" destId="{292CF1EA-8A71-4541-8350-A71052B2E514}" srcOrd="0" destOrd="0" presId="urn:microsoft.com/office/officeart/2005/8/layout/chevron2"/>
    <dgm:cxn modelId="{34F6AFDC-3DD4-4F07-A9ED-B9422397B011}" srcId="{93D0149F-A97C-4444-BFF3-3EE9FCE077C6}" destId="{2D22CC37-F63C-463C-A1ED-E4C1DD258E14}" srcOrd="1" destOrd="0" parTransId="{02B2C443-D2FD-450A-9DEC-270316FE1BDF}" sibTransId="{0EC8BC95-92A3-4064-900A-B0E7075126C8}"/>
    <dgm:cxn modelId="{A1D34A29-7FBE-4529-B719-26F60E0104F2}" srcId="{FFB5BF76-5A93-4811-9D4B-56222723842E}" destId="{B0F01B87-7C8C-48E9-852B-D857E167FEE4}" srcOrd="0" destOrd="0" parTransId="{2C44F29A-C0D1-4B28-90AA-6526127CACF6}" sibTransId="{344AA377-261A-4D1C-B53A-9B1BBF50FA08}"/>
    <dgm:cxn modelId="{E37B7A48-4EFB-4A37-ABB9-D92296D6D67C}" type="presOf" srcId="{93D0149F-A97C-4444-BFF3-3EE9FCE077C6}" destId="{29BF644C-EC9C-44F1-9FE6-D4B5857070B7}" srcOrd="0" destOrd="0" presId="urn:microsoft.com/office/officeart/2005/8/layout/chevron2"/>
    <dgm:cxn modelId="{BB1363D4-7F1F-465E-9235-FE10829286C0}" type="presOf" srcId="{2D22CC37-F63C-463C-A1ED-E4C1DD258E14}" destId="{AB51D4E0-A3BE-418F-A096-371FEE840E4C}" srcOrd="0" destOrd="0" presId="urn:microsoft.com/office/officeart/2005/8/layout/chevron2"/>
    <dgm:cxn modelId="{68E1DC87-FB4C-4A89-BE9D-A569BEBE82A2}" srcId="{2C913E7B-7155-40C0-BE58-B21ACC4C85AB}" destId="{7994BFD8-D7D9-4D67-BAE3-E30E4CEB9000}" srcOrd="0" destOrd="0" parTransId="{C6C12181-8C11-479C-AF1F-55DFC952114A}" sibTransId="{A7764095-2502-4356-ABA5-F622770F6C41}"/>
    <dgm:cxn modelId="{AAFD2A6D-7F59-4E50-A425-FAEC70F413C9}" srcId="{93D0149F-A97C-4444-BFF3-3EE9FCE077C6}" destId="{C48E3DBC-3582-4634-84E9-05AC9BEF8B55}" srcOrd="3" destOrd="0" parTransId="{484B401B-A678-4E23-BC2B-C22C9C946276}" sibTransId="{C6C1362A-4F4D-4D0A-A62B-1425FA5ECAB8}"/>
    <dgm:cxn modelId="{E63DB65A-D675-451E-8A22-821166767939}" type="presOf" srcId="{7994BFD8-D7D9-4D67-BAE3-E30E4CEB9000}" destId="{9CA52207-E521-4695-8546-C652F304D2A2}" srcOrd="0" destOrd="0" presId="urn:microsoft.com/office/officeart/2005/8/layout/chevron2"/>
    <dgm:cxn modelId="{4AD54D8B-2727-47CD-9A9F-9C91DD3DCF69}" srcId="{93D0149F-A97C-4444-BFF3-3EE9FCE077C6}" destId="{2C913E7B-7155-40C0-BE58-B21ACC4C85AB}" srcOrd="2" destOrd="0" parTransId="{2D452F9A-F2EA-4BD9-9CBF-3A6555A967A7}" sibTransId="{31D5A993-A04D-41DE-BF61-7B8FAC8862E3}"/>
    <dgm:cxn modelId="{152C74D4-F075-4D78-8217-2DACB3C0512D}" srcId="{93D0149F-A97C-4444-BFF3-3EE9FCE077C6}" destId="{FFB5BF76-5A93-4811-9D4B-56222723842E}" srcOrd="0" destOrd="0" parTransId="{07EAE9B0-F3DA-43E6-9A7F-C2106B822425}" sibTransId="{F8F96B00-D94A-4A77-9C20-6A45BD7ACFD2}"/>
    <dgm:cxn modelId="{1333AE1B-9370-4FA6-9A22-7C4D5FC09B00}" type="presOf" srcId="{B0F01B87-7C8C-48E9-852B-D857E167FEE4}" destId="{E51CD362-D092-4812-A6A2-D9A4F337345C}" srcOrd="0" destOrd="0" presId="urn:microsoft.com/office/officeart/2005/8/layout/chevron2"/>
    <dgm:cxn modelId="{1EE1A081-6EB0-4F3E-9EFD-FB68C8A7A22F}" type="presOf" srcId="{4841A736-F78B-48E7-B896-7429B4D5A690}" destId="{1DB30C55-62B4-4D21-8FDF-29DACC7F1C8A}" srcOrd="0" destOrd="0" presId="urn:microsoft.com/office/officeart/2005/8/layout/chevron2"/>
    <dgm:cxn modelId="{FCEF3EC0-506C-40E0-9059-C5859BD2893F}" type="presOf" srcId="{2C913E7B-7155-40C0-BE58-B21ACC4C85AB}" destId="{DA7A1652-21E2-4F0C-93F1-77691A0E8E9B}" srcOrd="0" destOrd="0" presId="urn:microsoft.com/office/officeart/2005/8/layout/chevron2"/>
    <dgm:cxn modelId="{BDA5B303-BDB7-4F2C-BC90-F28B32141F5D}" srcId="{2D22CC37-F63C-463C-A1ED-E4C1DD258E14}" destId="{AB4BA17F-F459-4EBE-BBB6-497F92B28AC7}" srcOrd="0" destOrd="0" parTransId="{59B9CF73-65BE-475E-A06E-943500CD02EE}" sibTransId="{A9BF6ADD-64D2-4D46-83B1-7E1F7B4610E6}"/>
    <dgm:cxn modelId="{ECF5379C-F4D9-4C1E-8389-428D13098EE4}" type="presOf" srcId="{FFB5BF76-5A93-4811-9D4B-56222723842E}" destId="{CCCE26F4-AFDC-4849-A64E-EFB5A21509D2}" srcOrd="0" destOrd="0" presId="urn:microsoft.com/office/officeart/2005/8/layout/chevron2"/>
    <dgm:cxn modelId="{93C23B01-015E-4133-80EC-DE3D4A0A271E}" srcId="{C48E3DBC-3582-4634-84E9-05AC9BEF8B55}" destId="{4841A736-F78B-48E7-B896-7429B4D5A690}" srcOrd="0" destOrd="0" parTransId="{ED1E968C-7728-40BE-BE43-F8DDD085FF0D}" sibTransId="{3738C145-A664-430E-B8F6-1860CA0A7176}"/>
    <dgm:cxn modelId="{2172BA88-2D7E-4A4B-9D93-A85517BE6ADF}" type="presParOf" srcId="{29BF644C-EC9C-44F1-9FE6-D4B5857070B7}" destId="{061BA66F-1549-4413-9D01-5B0725B6F6FB}" srcOrd="0" destOrd="0" presId="urn:microsoft.com/office/officeart/2005/8/layout/chevron2"/>
    <dgm:cxn modelId="{AD74D32E-9EC4-4EF7-AD82-5C591AC530AF}" type="presParOf" srcId="{061BA66F-1549-4413-9D01-5B0725B6F6FB}" destId="{CCCE26F4-AFDC-4849-A64E-EFB5A21509D2}" srcOrd="0" destOrd="0" presId="urn:microsoft.com/office/officeart/2005/8/layout/chevron2"/>
    <dgm:cxn modelId="{DE202822-DCDB-4357-B95F-349C23BE3536}" type="presParOf" srcId="{061BA66F-1549-4413-9D01-5B0725B6F6FB}" destId="{E51CD362-D092-4812-A6A2-D9A4F337345C}" srcOrd="1" destOrd="0" presId="urn:microsoft.com/office/officeart/2005/8/layout/chevron2"/>
    <dgm:cxn modelId="{D80C1B81-C5B8-43B7-9577-255FED6EF494}" type="presParOf" srcId="{29BF644C-EC9C-44F1-9FE6-D4B5857070B7}" destId="{BAD9890E-429B-4A64-AD02-AD1F906BC76F}" srcOrd="1" destOrd="0" presId="urn:microsoft.com/office/officeart/2005/8/layout/chevron2"/>
    <dgm:cxn modelId="{9D55AE6D-F8F2-4ECD-B7D6-0D060DFA7263}" type="presParOf" srcId="{29BF644C-EC9C-44F1-9FE6-D4B5857070B7}" destId="{8F48329E-1FC8-4F31-9DFA-F8FA794DFAC0}" srcOrd="2" destOrd="0" presId="urn:microsoft.com/office/officeart/2005/8/layout/chevron2"/>
    <dgm:cxn modelId="{B68B7F36-FF16-4E47-9977-D15BB2FD77C8}" type="presParOf" srcId="{8F48329E-1FC8-4F31-9DFA-F8FA794DFAC0}" destId="{AB51D4E0-A3BE-418F-A096-371FEE840E4C}" srcOrd="0" destOrd="0" presId="urn:microsoft.com/office/officeart/2005/8/layout/chevron2"/>
    <dgm:cxn modelId="{D6FC7706-7A53-4B13-BB63-BAB413719285}" type="presParOf" srcId="{8F48329E-1FC8-4F31-9DFA-F8FA794DFAC0}" destId="{73B2DA55-FE80-4F77-9CAE-CFF442CB2486}" srcOrd="1" destOrd="0" presId="urn:microsoft.com/office/officeart/2005/8/layout/chevron2"/>
    <dgm:cxn modelId="{9ACFC4BF-9073-4EC8-94AD-B8B72A61233F}" type="presParOf" srcId="{29BF644C-EC9C-44F1-9FE6-D4B5857070B7}" destId="{46DA8B69-1469-4C1E-BF12-1A025FBF4DBD}" srcOrd="3" destOrd="0" presId="urn:microsoft.com/office/officeart/2005/8/layout/chevron2"/>
    <dgm:cxn modelId="{72AAA99D-C94B-4E7F-819E-D0D6F2E42770}" type="presParOf" srcId="{29BF644C-EC9C-44F1-9FE6-D4B5857070B7}" destId="{D313445B-994C-4CA5-993F-F5C62F8A7C5A}" srcOrd="4" destOrd="0" presId="urn:microsoft.com/office/officeart/2005/8/layout/chevron2"/>
    <dgm:cxn modelId="{14FF4E31-4375-472E-A70E-F4DB66675750}" type="presParOf" srcId="{D313445B-994C-4CA5-993F-F5C62F8A7C5A}" destId="{DA7A1652-21E2-4F0C-93F1-77691A0E8E9B}" srcOrd="0" destOrd="0" presId="urn:microsoft.com/office/officeart/2005/8/layout/chevron2"/>
    <dgm:cxn modelId="{A1D975DA-D153-48DE-B24A-345F408D2706}" type="presParOf" srcId="{D313445B-994C-4CA5-993F-F5C62F8A7C5A}" destId="{9CA52207-E521-4695-8546-C652F304D2A2}" srcOrd="1" destOrd="0" presId="urn:microsoft.com/office/officeart/2005/8/layout/chevron2"/>
    <dgm:cxn modelId="{358C613A-E1E8-404B-81A9-5938DB03008F}" type="presParOf" srcId="{29BF644C-EC9C-44F1-9FE6-D4B5857070B7}" destId="{06D88DCE-2457-49BF-8CAD-FE4B14547A7C}" srcOrd="5" destOrd="0" presId="urn:microsoft.com/office/officeart/2005/8/layout/chevron2"/>
    <dgm:cxn modelId="{5A56E35F-4E37-461C-9B2B-3C40FC76711E}" type="presParOf" srcId="{29BF644C-EC9C-44F1-9FE6-D4B5857070B7}" destId="{26F06159-8959-4414-8F12-8DE1323BB6EA}" srcOrd="6" destOrd="0" presId="urn:microsoft.com/office/officeart/2005/8/layout/chevron2"/>
    <dgm:cxn modelId="{27A0B2CD-02AA-4FE8-A9BD-BD8206E9B4AE}" type="presParOf" srcId="{26F06159-8959-4414-8F12-8DE1323BB6EA}" destId="{292CF1EA-8A71-4541-8350-A71052B2E514}" srcOrd="0" destOrd="0" presId="urn:microsoft.com/office/officeart/2005/8/layout/chevron2"/>
    <dgm:cxn modelId="{378169AD-1747-4B79-BF7D-537397FB323D}" type="presParOf" srcId="{26F06159-8959-4414-8F12-8DE1323BB6EA}" destId="{1DB30C55-62B4-4D21-8FDF-29DACC7F1C8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>
        <a:solidFill>
          <a:schemeClr val="bg2">
            <a:alpha val="90000"/>
          </a:schemeClr>
        </a:solidFill>
      </dgm:spPr>
      <dgm:t>
        <a:bodyPr/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Likviditási keretrendszer - jogszabályi háttér</a:t>
          </a:r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D208C00E-E0AF-49CC-AF8A-96D6DFF0EF34}">
      <dgm:prSet phldrT="[Text]" custT="1"/>
      <dgm:spPr/>
      <dgm:t>
        <a:bodyPr/>
        <a:lstStyle/>
        <a:p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Likvid eszközök</a:t>
          </a:r>
        </a:p>
      </dgm:t>
    </dgm:pt>
    <dgm:pt modelId="{EDC6B537-30CA-4A7D-9434-15E77A25EB85}" type="parTrans" cxnId="{6752E848-DD7A-438E-946F-878A003311FA}">
      <dgm:prSet/>
      <dgm:spPr/>
      <dgm:t>
        <a:bodyPr/>
        <a:lstStyle/>
        <a:p>
          <a:endParaRPr lang="hu-HU"/>
        </a:p>
      </dgm:t>
    </dgm:pt>
    <dgm:pt modelId="{34AE2634-7C7A-48EE-9C83-D525D6F88436}" type="sibTrans" cxnId="{6752E848-DD7A-438E-946F-878A003311FA}">
      <dgm:prSet/>
      <dgm:spPr/>
      <dgm:t>
        <a:bodyPr/>
        <a:lstStyle/>
        <a:p>
          <a:endParaRPr lang="hu-HU"/>
        </a:p>
      </dgm:t>
    </dgm:pt>
    <dgm:pt modelId="{B54A0E06-99C2-4F3E-AFB8-C7F6C14AD018}">
      <dgm:prSet custT="1"/>
      <dgm:spPr/>
      <dgm:t>
        <a:bodyPr/>
        <a:lstStyle/>
        <a:p>
          <a:r>
            <a:rPr lang="hu-HU" sz="2100" b="0" dirty="0"/>
            <a:t>3. Kiáramlások</a:t>
          </a:r>
        </a:p>
      </dgm:t>
    </dgm:pt>
    <dgm:pt modelId="{43C670C1-06FE-4F8A-A699-D16078FEEBE7}" type="parTrans" cxnId="{C4E8A784-F4E9-447A-95DA-92C5BBAB1009}">
      <dgm:prSet/>
      <dgm:spPr/>
      <dgm:t>
        <a:bodyPr/>
        <a:lstStyle/>
        <a:p>
          <a:endParaRPr lang="hu-HU"/>
        </a:p>
      </dgm:t>
    </dgm:pt>
    <dgm:pt modelId="{8FEBF2E2-581F-417C-9CF8-C2848A3F56EE}" type="sibTrans" cxnId="{C4E8A784-F4E9-447A-95DA-92C5BBAB1009}">
      <dgm:prSet/>
      <dgm:spPr/>
      <dgm:t>
        <a:bodyPr/>
        <a:lstStyle/>
        <a:p>
          <a:endParaRPr lang="hu-HU"/>
        </a:p>
      </dgm:t>
    </dgm:pt>
    <dgm:pt modelId="{AF8232FA-D9D7-4EE3-8426-49D8A3D336A3}">
      <dgm:prSet phldrT="[Text]" custT="1"/>
      <dgm:spPr/>
      <dgm:t>
        <a:bodyPr/>
        <a:lstStyle/>
        <a:p>
          <a:r>
            <a:rPr lang="hu-HU" sz="2100" dirty="0"/>
            <a:t>4. Beáramlások</a:t>
          </a:r>
        </a:p>
      </dgm:t>
    </dgm:pt>
    <dgm:pt modelId="{97F75321-8DAA-4D62-BB94-365C3D945A96}" type="parTrans" cxnId="{FC0A9820-BDC8-4DD4-A56D-4E96E15008F2}">
      <dgm:prSet/>
      <dgm:spPr/>
      <dgm:t>
        <a:bodyPr/>
        <a:lstStyle/>
        <a:p>
          <a:endParaRPr lang="hu-HU"/>
        </a:p>
      </dgm:t>
    </dgm:pt>
    <dgm:pt modelId="{58ABB9B4-C0BF-43F7-8C2C-5B48ACA42EFE}" type="sibTrans" cxnId="{FC0A9820-BDC8-4DD4-A56D-4E96E15008F2}">
      <dgm:prSet/>
      <dgm:spPr/>
      <dgm:t>
        <a:bodyPr/>
        <a:lstStyle/>
        <a:p>
          <a:endParaRPr lang="hu-HU"/>
        </a:p>
      </dgm:t>
    </dgm:pt>
    <dgm:pt modelId="{0DF43954-5E7E-4493-B49A-3F206724E306}">
      <dgm:prSet phldrT="[Text]" custT="1"/>
      <dgm:spPr/>
      <dgm:t>
        <a:bodyPr/>
        <a:lstStyle/>
        <a:p>
          <a:r>
            <a:rPr lang="hu-HU" sz="2100" dirty="0"/>
            <a:t>5. Tájékoztató adatok</a:t>
          </a:r>
        </a:p>
      </dgm:t>
    </dgm:pt>
    <dgm:pt modelId="{3AA02DB0-7511-4535-A0A7-4D18EF83E663}" type="parTrans" cxnId="{B44E7ADB-CE43-4B8E-8A1E-0A08A183CFA5}">
      <dgm:prSet/>
      <dgm:spPr/>
      <dgm:t>
        <a:bodyPr/>
        <a:lstStyle/>
        <a:p>
          <a:endParaRPr lang="hu-HU"/>
        </a:p>
      </dgm:t>
    </dgm:pt>
    <dgm:pt modelId="{1CFA747D-7CD8-473B-94CD-8EE53E0B8FBF}" type="sibTrans" cxnId="{B44E7ADB-CE43-4B8E-8A1E-0A08A183CFA5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5"/>
      <dgm:spPr/>
    </dgm:pt>
    <dgm:pt modelId="{0D0BC86D-DA81-4D69-ADC3-77016805D1BE}" type="pres">
      <dgm:prSet presAssocID="{C582F7E5-DB29-4663-84F4-8F205BA7D30C}" presName="parentText" presStyleLbl="node1" presStyleIdx="0" presStyleCnt="5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5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A0957915-A201-4D5A-8F3D-EFEAF6A9F630}" type="pres">
      <dgm:prSet presAssocID="{D208C00E-E0AF-49CC-AF8A-96D6DFF0EF34}" presName="parentLin" presStyleCnt="0"/>
      <dgm:spPr/>
    </dgm:pt>
    <dgm:pt modelId="{8875E556-B4F2-43D6-B952-3665056980E0}" type="pres">
      <dgm:prSet presAssocID="{D208C00E-E0AF-49CC-AF8A-96D6DFF0EF34}" presName="parentLeftMargin" presStyleLbl="node1" presStyleIdx="0" presStyleCnt="5"/>
      <dgm:spPr/>
    </dgm:pt>
    <dgm:pt modelId="{82D670C1-BB90-4DA6-B3AE-3A98DBD8F56D}" type="pres">
      <dgm:prSet presAssocID="{D208C00E-E0AF-49CC-AF8A-96D6DFF0EF34}" presName="parentText" presStyleLbl="node1" presStyleIdx="1" presStyleCnt="5" custScaleX="149271">
        <dgm:presLayoutVars>
          <dgm:chMax val="0"/>
          <dgm:bulletEnabled val="1"/>
        </dgm:presLayoutVars>
      </dgm:prSet>
      <dgm:spPr/>
    </dgm:pt>
    <dgm:pt modelId="{DE5EB2A7-A19F-4A3A-B247-2DEB6A9ABBF5}" type="pres">
      <dgm:prSet presAssocID="{D208C00E-E0AF-49CC-AF8A-96D6DFF0EF34}" presName="negativeSpace" presStyleCnt="0"/>
      <dgm:spPr/>
    </dgm:pt>
    <dgm:pt modelId="{8FF28BD7-8EE9-4B49-8242-7B785F32F77A}" type="pres">
      <dgm:prSet presAssocID="{D208C00E-E0AF-49CC-AF8A-96D6DFF0EF34}" presName="childText" presStyleLbl="conFgAcc1" presStyleIdx="1" presStyleCnt="5">
        <dgm:presLayoutVars>
          <dgm:bulletEnabled val="1"/>
        </dgm:presLayoutVars>
      </dgm:prSet>
      <dgm:spPr/>
    </dgm:pt>
    <dgm:pt modelId="{9DDAE2D0-9F8C-416D-B6F8-F3C63980EE7B}" type="pres">
      <dgm:prSet presAssocID="{34AE2634-7C7A-48EE-9C83-D525D6F88436}" presName="spaceBetweenRectangles" presStyleCnt="0"/>
      <dgm:spPr/>
    </dgm:pt>
    <dgm:pt modelId="{06EE6115-120E-4761-8DE0-C12AAA4FD3B0}" type="pres">
      <dgm:prSet presAssocID="{B54A0E06-99C2-4F3E-AFB8-C7F6C14AD018}" presName="parentLin" presStyleCnt="0"/>
      <dgm:spPr/>
    </dgm:pt>
    <dgm:pt modelId="{67331179-A485-4304-A8CA-3EA4DA602515}" type="pres">
      <dgm:prSet presAssocID="{B54A0E06-99C2-4F3E-AFB8-C7F6C14AD018}" presName="parentLeftMargin" presStyleLbl="node1" presStyleIdx="1" presStyleCnt="5"/>
      <dgm:spPr/>
    </dgm:pt>
    <dgm:pt modelId="{6EB55742-8438-445D-B4D2-25A65FA3EBC3}" type="pres">
      <dgm:prSet presAssocID="{B54A0E06-99C2-4F3E-AFB8-C7F6C14AD018}" presName="parentText" presStyleLbl="node1" presStyleIdx="2" presStyleCnt="5" custScaleX="147022">
        <dgm:presLayoutVars>
          <dgm:chMax val="0"/>
          <dgm:bulletEnabled val="1"/>
        </dgm:presLayoutVars>
      </dgm:prSet>
      <dgm:spPr/>
    </dgm:pt>
    <dgm:pt modelId="{5DC240D1-4381-47A9-8793-24022042BB1B}" type="pres">
      <dgm:prSet presAssocID="{B54A0E06-99C2-4F3E-AFB8-C7F6C14AD018}" presName="negativeSpace" presStyleCnt="0"/>
      <dgm:spPr/>
    </dgm:pt>
    <dgm:pt modelId="{81685862-23D5-4A86-8947-8FA4FB5ADEB5}" type="pres">
      <dgm:prSet presAssocID="{B54A0E06-99C2-4F3E-AFB8-C7F6C14AD018}" presName="childText" presStyleLbl="conFgAcc1" presStyleIdx="2" presStyleCnt="5">
        <dgm:presLayoutVars>
          <dgm:bulletEnabled val="1"/>
        </dgm:presLayoutVars>
      </dgm:prSet>
      <dgm:spPr/>
    </dgm:pt>
    <dgm:pt modelId="{2A8D50D2-1FA4-4317-B91D-9607F01459A2}" type="pres">
      <dgm:prSet presAssocID="{8FEBF2E2-581F-417C-9CF8-C2848A3F56EE}" presName="spaceBetweenRectangles" presStyleCnt="0"/>
      <dgm:spPr/>
    </dgm:pt>
    <dgm:pt modelId="{47B0FECD-F370-4B15-A4DC-EDC86CD287D6}" type="pres">
      <dgm:prSet presAssocID="{AF8232FA-D9D7-4EE3-8426-49D8A3D336A3}" presName="parentLin" presStyleCnt="0"/>
      <dgm:spPr/>
    </dgm:pt>
    <dgm:pt modelId="{ED4C3457-5F87-4EF7-8861-6E8D1F25FA2D}" type="pres">
      <dgm:prSet presAssocID="{AF8232FA-D9D7-4EE3-8426-49D8A3D336A3}" presName="parentLeftMargin" presStyleLbl="node1" presStyleIdx="2" presStyleCnt="5"/>
      <dgm:spPr/>
    </dgm:pt>
    <dgm:pt modelId="{8662F8D2-7026-48CB-A5D4-556B0117D2E8}" type="pres">
      <dgm:prSet presAssocID="{AF8232FA-D9D7-4EE3-8426-49D8A3D336A3}" presName="parentText" presStyleLbl="node1" presStyleIdx="3" presStyleCnt="5" custScaleX="147022">
        <dgm:presLayoutVars>
          <dgm:chMax val="0"/>
          <dgm:bulletEnabled val="1"/>
        </dgm:presLayoutVars>
      </dgm:prSet>
      <dgm:spPr/>
    </dgm:pt>
    <dgm:pt modelId="{DE74F90A-7432-4057-B945-E1016939A568}" type="pres">
      <dgm:prSet presAssocID="{AF8232FA-D9D7-4EE3-8426-49D8A3D336A3}" presName="negativeSpace" presStyleCnt="0"/>
      <dgm:spPr/>
    </dgm:pt>
    <dgm:pt modelId="{A6149119-0D2C-4724-A882-CEF9F6EEBBAD}" type="pres">
      <dgm:prSet presAssocID="{AF8232FA-D9D7-4EE3-8426-49D8A3D336A3}" presName="childText" presStyleLbl="conFgAcc1" presStyleIdx="3" presStyleCnt="5">
        <dgm:presLayoutVars>
          <dgm:bulletEnabled val="1"/>
        </dgm:presLayoutVars>
      </dgm:prSet>
      <dgm:spPr/>
    </dgm:pt>
    <dgm:pt modelId="{1D26A5D9-03F9-41B3-8EB1-52A1212690BB}" type="pres">
      <dgm:prSet presAssocID="{58ABB9B4-C0BF-43F7-8C2C-5B48ACA42EFE}" presName="spaceBetweenRectangles" presStyleCnt="0"/>
      <dgm:spPr/>
    </dgm:pt>
    <dgm:pt modelId="{FAF65BC0-CDCE-4ED7-A118-FB8C411D1B63}" type="pres">
      <dgm:prSet presAssocID="{0DF43954-5E7E-4493-B49A-3F206724E306}" presName="parentLin" presStyleCnt="0"/>
      <dgm:spPr/>
    </dgm:pt>
    <dgm:pt modelId="{1DECBA0D-BC1B-48A1-B61B-88004ABDC95E}" type="pres">
      <dgm:prSet presAssocID="{0DF43954-5E7E-4493-B49A-3F206724E306}" presName="parentLeftMargin" presStyleLbl="node1" presStyleIdx="3" presStyleCnt="5"/>
      <dgm:spPr/>
    </dgm:pt>
    <dgm:pt modelId="{F5CD096E-E414-41AA-968D-27764D1061B8}" type="pres">
      <dgm:prSet presAssocID="{0DF43954-5E7E-4493-B49A-3F206724E306}" presName="parentText" presStyleLbl="node1" presStyleIdx="4" presStyleCnt="5" custScaleX="150037">
        <dgm:presLayoutVars>
          <dgm:chMax val="0"/>
          <dgm:bulletEnabled val="1"/>
        </dgm:presLayoutVars>
      </dgm:prSet>
      <dgm:spPr/>
    </dgm:pt>
    <dgm:pt modelId="{4B19F778-DCBF-4731-8785-2E65A0633EB6}" type="pres">
      <dgm:prSet presAssocID="{0DF43954-5E7E-4493-B49A-3F206724E306}" presName="negativeSpace" presStyleCnt="0"/>
      <dgm:spPr/>
    </dgm:pt>
    <dgm:pt modelId="{EEBAD57E-C744-4533-8360-1F85D0C2C6A3}" type="pres">
      <dgm:prSet presAssocID="{0DF43954-5E7E-4493-B49A-3F206724E306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C568FA3-D6F2-416E-9865-DB7D83170B80}" type="presOf" srcId="{B54A0E06-99C2-4F3E-AFB8-C7F6C14AD018}" destId="{67331179-A485-4304-A8CA-3EA4DA602515}" srcOrd="0" destOrd="0" presId="urn:microsoft.com/office/officeart/2005/8/layout/list1"/>
    <dgm:cxn modelId="{5201227B-8EFC-4F9A-8BA7-6E91984AC578}" type="presOf" srcId="{0DF43954-5E7E-4493-B49A-3F206724E306}" destId="{1DECBA0D-BC1B-48A1-B61B-88004ABDC95E}" srcOrd="0" destOrd="0" presId="urn:microsoft.com/office/officeart/2005/8/layout/list1"/>
    <dgm:cxn modelId="{BF403737-3C33-45C2-BA1F-DCB2B4EFEBC2}" type="presOf" srcId="{0DF43954-5E7E-4493-B49A-3F206724E306}" destId="{F5CD096E-E414-41AA-968D-27764D1061B8}" srcOrd="1" destOrd="0" presId="urn:microsoft.com/office/officeart/2005/8/layout/list1"/>
    <dgm:cxn modelId="{444CB155-C794-4C5F-8FCD-891362E4C708}" type="presOf" srcId="{D208C00E-E0AF-49CC-AF8A-96D6DFF0EF34}" destId="{82D670C1-BB90-4DA6-B3AE-3A98DBD8F56D}" srcOrd="1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B44E7ADB-CE43-4B8E-8A1E-0A08A183CFA5}" srcId="{D2952556-6FC2-4D94-8ABF-52CBBF38D59F}" destId="{0DF43954-5E7E-4493-B49A-3F206724E306}" srcOrd="4" destOrd="0" parTransId="{3AA02DB0-7511-4535-A0A7-4D18EF83E663}" sibTransId="{1CFA747D-7CD8-473B-94CD-8EE53E0B8FBF}"/>
    <dgm:cxn modelId="{6752E848-DD7A-438E-946F-878A003311FA}" srcId="{D2952556-6FC2-4D94-8ABF-52CBBF38D59F}" destId="{D208C00E-E0AF-49CC-AF8A-96D6DFF0EF34}" srcOrd="1" destOrd="0" parTransId="{EDC6B537-30CA-4A7D-9434-15E77A25EB85}" sibTransId="{34AE2634-7C7A-48EE-9C83-D525D6F88436}"/>
    <dgm:cxn modelId="{B4DCAB64-0FC6-48E5-A4C3-F3A936A344E5}" type="presOf" srcId="{C582F7E5-DB29-4663-84F4-8F205BA7D30C}" destId="{0D0BC86D-DA81-4D69-ADC3-77016805D1BE}" srcOrd="1" destOrd="0" presId="urn:microsoft.com/office/officeart/2005/8/layout/list1"/>
    <dgm:cxn modelId="{C4E8A784-F4E9-447A-95DA-92C5BBAB1009}" srcId="{D2952556-6FC2-4D94-8ABF-52CBBF38D59F}" destId="{B54A0E06-99C2-4F3E-AFB8-C7F6C14AD018}" srcOrd="2" destOrd="0" parTransId="{43C670C1-06FE-4F8A-A699-D16078FEEBE7}" sibTransId="{8FEBF2E2-581F-417C-9CF8-C2848A3F56EE}"/>
    <dgm:cxn modelId="{FC0A9820-BDC8-4DD4-A56D-4E96E15008F2}" srcId="{D2952556-6FC2-4D94-8ABF-52CBBF38D59F}" destId="{AF8232FA-D9D7-4EE3-8426-49D8A3D336A3}" srcOrd="3" destOrd="0" parTransId="{97F75321-8DAA-4D62-BB94-365C3D945A96}" sibTransId="{58ABB9B4-C0BF-43F7-8C2C-5B48ACA42EFE}"/>
    <dgm:cxn modelId="{659FE40E-FA55-4545-8337-CAF6AD91B4F2}" type="presOf" srcId="{AF8232FA-D9D7-4EE3-8426-49D8A3D336A3}" destId="{ED4C3457-5F87-4EF7-8861-6E8D1F25FA2D}" srcOrd="0" destOrd="0" presId="urn:microsoft.com/office/officeart/2005/8/layout/list1"/>
    <dgm:cxn modelId="{8902FAF4-2EF2-44F4-B8E5-CEBC1F5549F9}" type="presOf" srcId="{AF8232FA-D9D7-4EE3-8426-49D8A3D336A3}" destId="{8662F8D2-7026-48CB-A5D4-556B0117D2E8}" srcOrd="1" destOrd="0" presId="urn:microsoft.com/office/officeart/2005/8/layout/list1"/>
    <dgm:cxn modelId="{76FAE32E-5C7F-46A0-8E55-E4D1C18D084E}" type="presOf" srcId="{D208C00E-E0AF-49CC-AF8A-96D6DFF0EF34}" destId="{8875E556-B4F2-43D6-B952-3665056980E0}" srcOrd="0" destOrd="0" presId="urn:microsoft.com/office/officeart/2005/8/layout/list1"/>
    <dgm:cxn modelId="{03099493-04BD-4A32-A0E0-9F97AF086C98}" type="presOf" srcId="{D2952556-6FC2-4D94-8ABF-52CBBF38D59F}" destId="{BBC4D113-E9FF-4C96-9160-3468AB093BC9}" srcOrd="0" destOrd="0" presId="urn:microsoft.com/office/officeart/2005/8/layout/list1"/>
    <dgm:cxn modelId="{AED19BB0-A4BD-48CA-82C9-28FBBE8F83AD}" type="presOf" srcId="{B54A0E06-99C2-4F3E-AFB8-C7F6C14AD018}" destId="{6EB55742-8438-445D-B4D2-25A65FA3EBC3}" srcOrd="1" destOrd="0" presId="urn:microsoft.com/office/officeart/2005/8/layout/list1"/>
    <dgm:cxn modelId="{25AA5BB7-AD37-4423-A119-EAA617EA9723}" type="presOf" srcId="{C582F7E5-DB29-4663-84F4-8F205BA7D30C}" destId="{2B3CB9E6-731E-48BC-8FBE-CD96424C3092}" srcOrd="0" destOrd="0" presId="urn:microsoft.com/office/officeart/2005/8/layout/list1"/>
    <dgm:cxn modelId="{8BBF6447-A424-49F5-912F-662B064B115E}" type="presParOf" srcId="{BBC4D113-E9FF-4C96-9160-3468AB093BC9}" destId="{16EEE072-78FF-49AE-9969-33DE2E89BB86}" srcOrd="0" destOrd="0" presId="urn:microsoft.com/office/officeart/2005/8/layout/list1"/>
    <dgm:cxn modelId="{A68D6A8A-69D3-4590-AB7F-8ABE1AC6280F}" type="presParOf" srcId="{16EEE072-78FF-49AE-9969-33DE2E89BB86}" destId="{2B3CB9E6-731E-48BC-8FBE-CD96424C3092}" srcOrd="0" destOrd="0" presId="urn:microsoft.com/office/officeart/2005/8/layout/list1"/>
    <dgm:cxn modelId="{B4763416-CE4C-4BDB-A53D-B2FC32365712}" type="presParOf" srcId="{16EEE072-78FF-49AE-9969-33DE2E89BB86}" destId="{0D0BC86D-DA81-4D69-ADC3-77016805D1BE}" srcOrd="1" destOrd="0" presId="urn:microsoft.com/office/officeart/2005/8/layout/list1"/>
    <dgm:cxn modelId="{722B72E0-14B1-4B21-8CEF-E5B346E4374A}" type="presParOf" srcId="{BBC4D113-E9FF-4C96-9160-3468AB093BC9}" destId="{12095C93-E8C1-41CB-B469-F1118C06366F}" srcOrd="1" destOrd="0" presId="urn:microsoft.com/office/officeart/2005/8/layout/list1"/>
    <dgm:cxn modelId="{197017FB-8C36-451C-91BA-1CC51CC0AF18}" type="presParOf" srcId="{BBC4D113-E9FF-4C96-9160-3468AB093BC9}" destId="{C6ABA200-24E6-419E-B66F-3981D51F27CC}" srcOrd="2" destOrd="0" presId="urn:microsoft.com/office/officeart/2005/8/layout/list1"/>
    <dgm:cxn modelId="{6C633530-8D0A-49F3-8F4A-48B971C6BAFC}" type="presParOf" srcId="{BBC4D113-E9FF-4C96-9160-3468AB093BC9}" destId="{4C1FC2D2-F9C3-43E1-BCD6-05320763CB32}" srcOrd="3" destOrd="0" presId="urn:microsoft.com/office/officeart/2005/8/layout/list1"/>
    <dgm:cxn modelId="{D9D682E2-2C8C-419D-85EC-2991F28ECA8A}" type="presParOf" srcId="{BBC4D113-E9FF-4C96-9160-3468AB093BC9}" destId="{A0957915-A201-4D5A-8F3D-EFEAF6A9F630}" srcOrd="4" destOrd="0" presId="urn:microsoft.com/office/officeart/2005/8/layout/list1"/>
    <dgm:cxn modelId="{F37B0A5E-2FFE-4218-ABE8-EE7E25C9F683}" type="presParOf" srcId="{A0957915-A201-4D5A-8F3D-EFEAF6A9F630}" destId="{8875E556-B4F2-43D6-B952-3665056980E0}" srcOrd="0" destOrd="0" presId="urn:microsoft.com/office/officeart/2005/8/layout/list1"/>
    <dgm:cxn modelId="{D98B8AEF-F98C-4227-9FA4-E7861432F981}" type="presParOf" srcId="{A0957915-A201-4D5A-8F3D-EFEAF6A9F630}" destId="{82D670C1-BB90-4DA6-B3AE-3A98DBD8F56D}" srcOrd="1" destOrd="0" presId="urn:microsoft.com/office/officeart/2005/8/layout/list1"/>
    <dgm:cxn modelId="{A4CB3A17-B720-421C-9B70-FCB29691FC62}" type="presParOf" srcId="{BBC4D113-E9FF-4C96-9160-3468AB093BC9}" destId="{DE5EB2A7-A19F-4A3A-B247-2DEB6A9ABBF5}" srcOrd="5" destOrd="0" presId="urn:microsoft.com/office/officeart/2005/8/layout/list1"/>
    <dgm:cxn modelId="{1800F156-667E-4776-9D49-327E21727A83}" type="presParOf" srcId="{BBC4D113-E9FF-4C96-9160-3468AB093BC9}" destId="{8FF28BD7-8EE9-4B49-8242-7B785F32F77A}" srcOrd="6" destOrd="0" presId="urn:microsoft.com/office/officeart/2005/8/layout/list1"/>
    <dgm:cxn modelId="{4ED77242-5F02-413C-8618-4D783AF37BBC}" type="presParOf" srcId="{BBC4D113-E9FF-4C96-9160-3468AB093BC9}" destId="{9DDAE2D0-9F8C-416D-B6F8-F3C63980EE7B}" srcOrd="7" destOrd="0" presId="urn:microsoft.com/office/officeart/2005/8/layout/list1"/>
    <dgm:cxn modelId="{FBDA0581-55A4-4706-925A-CE1A13D9BD8B}" type="presParOf" srcId="{BBC4D113-E9FF-4C96-9160-3468AB093BC9}" destId="{06EE6115-120E-4761-8DE0-C12AAA4FD3B0}" srcOrd="8" destOrd="0" presId="urn:microsoft.com/office/officeart/2005/8/layout/list1"/>
    <dgm:cxn modelId="{45FEBB62-D808-4E3C-8521-BE087C75623A}" type="presParOf" srcId="{06EE6115-120E-4761-8DE0-C12AAA4FD3B0}" destId="{67331179-A485-4304-A8CA-3EA4DA602515}" srcOrd="0" destOrd="0" presId="urn:microsoft.com/office/officeart/2005/8/layout/list1"/>
    <dgm:cxn modelId="{025AEF64-6319-460D-9A5A-B36375338CEF}" type="presParOf" srcId="{06EE6115-120E-4761-8DE0-C12AAA4FD3B0}" destId="{6EB55742-8438-445D-B4D2-25A65FA3EBC3}" srcOrd="1" destOrd="0" presId="urn:microsoft.com/office/officeart/2005/8/layout/list1"/>
    <dgm:cxn modelId="{6F11A4BC-B2A6-49BE-91A3-4DA5054CC7DE}" type="presParOf" srcId="{BBC4D113-E9FF-4C96-9160-3468AB093BC9}" destId="{5DC240D1-4381-47A9-8793-24022042BB1B}" srcOrd="9" destOrd="0" presId="urn:microsoft.com/office/officeart/2005/8/layout/list1"/>
    <dgm:cxn modelId="{4370669D-28C0-4CCE-966E-42512BBA41F0}" type="presParOf" srcId="{BBC4D113-E9FF-4C96-9160-3468AB093BC9}" destId="{81685862-23D5-4A86-8947-8FA4FB5ADEB5}" srcOrd="10" destOrd="0" presId="urn:microsoft.com/office/officeart/2005/8/layout/list1"/>
    <dgm:cxn modelId="{8CA6FA57-E917-4BCB-8F31-69055CD9C57C}" type="presParOf" srcId="{BBC4D113-E9FF-4C96-9160-3468AB093BC9}" destId="{2A8D50D2-1FA4-4317-B91D-9607F01459A2}" srcOrd="11" destOrd="0" presId="urn:microsoft.com/office/officeart/2005/8/layout/list1"/>
    <dgm:cxn modelId="{EAD53ADE-CAE1-4AF7-BCC3-479433469740}" type="presParOf" srcId="{BBC4D113-E9FF-4C96-9160-3468AB093BC9}" destId="{47B0FECD-F370-4B15-A4DC-EDC86CD287D6}" srcOrd="12" destOrd="0" presId="urn:microsoft.com/office/officeart/2005/8/layout/list1"/>
    <dgm:cxn modelId="{DEC72A02-42E7-410C-8657-0FF4FE060D87}" type="presParOf" srcId="{47B0FECD-F370-4B15-A4DC-EDC86CD287D6}" destId="{ED4C3457-5F87-4EF7-8861-6E8D1F25FA2D}" srcOrd="0" destOrd="0" presId="urn:microsoft.com/office/officeart/2005/8/layout/list1"/>
    <dgm:cxn modelId="{6CB2C5D5-73F8-48DA-B0DE-E252C781CAD6}" type="presParOf" srcId="{47B0FECD-F370-4B15-A4DC-EDC86CD287D6}" destId="{8662F8D2-7026-48CB-A5D4-556B0117D2E8}" srcOrd="1" destOrd="0" presId="urn:microsoft.com/office/officeart/2005/8/layout/list1"/>
    <dgm:cxn modelId="{241A0F25-F4B2-4B9F-8437-703698960605}" type="presParOf" srcId="{BBC4D113-E9FF-4C96-9160-3468AB093BC9}" destId="{DE74F90A-7432-4057-B945-E1016939A568}" srcOrd="13" destOrd="0" presId="urn:microsoft.com/office/officeart/2005/8/layout/list1"/>
    <dgm:cxn modelId="{982B5DD6-461F-47EE-BBBF-F6EA0B96C98E}" type="presParOf" srcId="{BBC4D113-E9FF-4C96-9160-3468AB093BC9}" destId="{A6149119-0D2C-4724-A882-CEF9F6EEBBAD}" srcOrd="14" destOrd="0" presId="urn:microsoft.com/office/officeart/2005/8/layout/list1"/>
    <dgm:cxn modelId="{2B38EC68-3269-4209-BEC4-B2C250EC078D}" type="presParOf" srcId="{BBC4D113-E9FF-4C96-9160-3468AB093BC9}" destId="{1D26A5D9-03F9-41B3-8EB1-52A1212690BB}" srcOrd="15" destOrd="0" presId="urn:microsoft.com/office/officeart/2005/8/layout/list1"/>
    <dgm:cxn modelId="{006C733D-3D08-45DD-B702-82FE0D53B0D6}" type="presParOf" srcId="{BBC4D113-E9FF-4C96-9160-3468AB093BC9}" destId="{FAF65BC0-CDCE-4ED7-A118-FB8C411D1B63}" srcOrd="16" destOrd="0" presId="urn:microsoft.com/office/officeart/2005/8/layout/list1"/>
    <dgm:cxn modelId="{17BC2DD6-EAF4-4102-9073-CD00EA52C19B}" type="presParOf" srcId="{FAF65BC0-CDCE-4ED7-A118-FB8C411D1B63}" destId="{1DECBA0D-BC1B-48A1-B61B-88004ABDC95E}" srcOrd="0" destOrd="0" presId="urn:microsoft.com/office/officeart/2005/8/layout/list1"/>
    <dgm:cxn modelId="{27328F1E-B4B0-44C2-8B61-FA678634DD18}" type="presParOf" srcId="{FAF65BC0-CDCE-4ED7-A118-FB8C411D1B63}" destId="{F5CD096E-E414-41AA-968D-27764D1061B8}" srcOrd="1" destOrd="0" presId="urn:microsoft.com/office/officeart/2005/8/layout/list1"/>
    <dgm:cxn modelId="{F1BAD960-BB7B-4D11-A624-95B46720D025}" type="presParOf" srcId="{BBC4D113-E9FF-4C96-9160-3468AB093BC9}" destId="{4B19F778-DCBF-4731-8785-2E65A0633EB6}" srcOrd="17" destOrd="0" presId="urn:microsoft.com/office/officeart/2005/8/layout/list1"/>
    <dgm:cxn modelId="{4A090E99-92A2-49A8-9427-3C31DD622FDC}" type="presParOf" srcId="{BBC4D113-E9FF-4C96-9160-3468AB093BC9}" destId="{EEBAD57E-C744-4533-8360-1F85D0C2C6A3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D6DED8-4F97-41A7-A573-45126E16EC8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C193296-E177-45F8-A102-3D90A88E0150}">
      <dgm:prSet phldrT="[Szöveg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Likviditásfedezeti ráta keretrendszerének </a:t>
          </a:r>
          <a:r>
            <a:rPr lang="hu-HU" sz="1800" kern="1200" dirty="0" err="1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pontosítását</a:t>
          </a:r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 foglalja magába</a:t>
          </a:r>
        </a:p>
      </dgm:t>
    </dgm:pt>
    <dgm:pt modelId="{81FA7DA3-4735-4188-B2B5-3D6584E1CA13}" type="sibTrans" cxnId="{C0021724-8C56-47AF-8422-58AEE227D7FC}">
      <dgm:prSet/>
      <dgm:spPr/>
      <dgm:t>
        <a:bodyPr/>
        <a:lstStyle/>
        <a:p>
          <a:endParaRPr lang="hu-HU"/>
        </a:p>
      </dgm:t>
    </dgm:pt>
    <dgm:pt modelId="{50757103-EBAE-4969-958C-FC80D92FA7FC}" type="parTrans" cxnId="{C0021724-8C56-47AF-8422-58AEE227D7FC}">
      <dgm:prSet/>
      <dgm:spPr/>
      <dgm:t>
        <a:bodyPr/>
        <a:lstStyle/>
        <a:p>
          <a:endParaRPr lang="hu-HU"/>
        </a:p>
      </dgm:t>
    </dgm:pt>
    <dgm:pt modelId="{D673418E-02BD-42AC-A830-266647CE4D41}">
      <dgm:prSet phldrT="[Szöveg]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dirty="0"/>
            <a:t>DA</a:t>
          </a:r>
        </a:p>
      </dgm:t>
    </dgm:pt>
    <dgm:pt modelId="{D134496E-AA45-437A-B13C-F6E4C9494022}" type="sibTrans" cxnId="{684959C8-05D4-4B56-B486-D8E9D442119C}">
      <dgm:prSet/>
      <dgm:spPr/>
      <dgm:t>
        <a:bodyPr/>
        <a:lstStyle/>
        <a:p>
          <a:endParaRPr lang="hu-HU"/>
        </a:p>
      </dgm:t>
    </dgm:pt>
    <dgm:pt modelId="{F370B3A1-FE14-41E7-A242-69170828801F}" type="parTrans" cxnId="{684959C8-05D4-4B56-B486-D8E9D442119C}">
      <dgm:prSet/>
      <dgm:spPr/>
      <dgm:t>
        <a:bodyPr/>
        <a:lstStyle/>
        <a:p>
          <a:endParaRPr lang="hu-HU"/>
        </a:p>
      </dgm:t>
    </dgm:pt>
    <dgm:pt modelId="{0688F694-270A-4447-BC89-4A9890A34F56}">
      <dgm:prSet phldrT="[Szöveg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VI. rész – LCR </a:t>
          </a:r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és </a:t>
          </a:r>
          <a:r>
            <a:rPr lang="hu-HU" sz="1800" kern="1200" dirty="0" err="1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NSFR</a:t>
          </a:r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hu-HU" sz="1800" kern="1200" dirty="0" err="1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riportálási</a:t>
          </a:r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 keretrendszerét határozta meg</a:t>
          </a:r>
          <a:endParaRPr lang="hu-HU" sz="1800" b="1" kern="1200" dirty="0">
            <a:solidFill>
              <a:schemeClr val="accent5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64AA0FB-D18C-44AE-B043-BE540CA74510}" type="sibTrans" cxnId="{3D832FBE-70CD-4662-9C91-1A9D3C3C18DE}">
      <dgm:prSet/>
      <dgm:spPr/>
      <dgm:t>
        <a:bodyPr/>
        <a:lstStyle/>
        <a:p>
          <a:endParaRPr lang="hu-HU"/>
        </a:p>
      </dgm:t>
    </dgm:pt>
    <dgm:pt modelId="{9F3912AA-4934-4FD3-9E90-269908B2DCAF}" type="parTrans" cxnId="{3D832FBE-70CD-4662-9C91-1A9D3C3C18DE}">
      <dgm:prSet/>
      <dgm:spPr/>
      <dgm:t>
        <a:bodyPr/>
        <a:lstStyle/>
        <a:p>
          <a:endParaRPr lang="hu-HU"/>
        </a:p>
      </dgm:t>
    </dgm:pt>
    <dgm:pt modelId="{5EB9705D-3A4F-4437-86DB-C4BFA1C3884A}">
      <dgm:prSet phldrT="[Szöveg]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dirty="0" err="1"/>
            <a:t>CRR</a:t>
          </a:r>
          <a:endParaRPr lang="hu-HU" dirty="0"/>
        </a:p>
      </dgm:t>
    </dgm:pt>
    <dgm:pt modelId="{CE87DC4F-4E15-467F-B2DB-7C45313E3A98}" type="parTrans" cxnId="{19EAC27B-1211-4C81-94EF-D35D90C46B1C}">
      <dgm:prSet/>
      <dgm:spPr/>
      <dgm:t>
        <a:bodyPr/>
        <a:lstStyle/>
        <a:p>
          <a:endParaRPr lang="hu-HU"/>
        </a:p>
      </dgm:t>
    </dgm:pt>
    <dgm:pt modelId="{27C34E7F-1EA2-4EA2-9E65-7EE713E044AA}" type="sibTrans" cxnId="{19EAC27B-1211-4C81-94EF-D35D90C46B1C}">
      <dgm:prSet/>
      <dgm:spPr/>
      <dgm:t>
        <a:bodyPr/>
        <a:lstStyle/>
        <a:p>
          <a:endParaRPr lang="hu-HU"/>
        </a:p>
      </dgm:t>
    </dgm:pt>
    <dgm:pt modelId="{D2565843-40B9-4632-818B-736954872138}">
      <dgm:prSet phldrT="[Szöveg]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dirty="0"/>
            <a:t>2016/322</a:t>
          </a:r>
        </a:p>
      </dgm:t>
    </dgm:pt>
    <dgm:pt modelId="{DF9BA99B-61DC-4A40-AFA6-75450AE62E49}" type="sibTrans" cxnId="{A38BCE15-A95F-4E18-BBCD-0632E7265458}">
      <dgm:prSet/>
      <dgm:spPr/>
      <dgm:t>
        <a:bodyPr/>
        <a:lstStyle/>
        <a:p>
          <a:endParaRPr lang="hu-HU"/>
        </a:p>
      </dgm:t>
    </dgm:pt>
    <dgm:pt modelId="{DC82AF03-E90C-42FB-9CF4-59013F4FE433}" type="parTrans" cxnId="{A38BCE15-A95F-4E18-BBCD-0632E7265458}">
      <dgm:prSet/>
      <dgm:spPr/>
      <dgm:t>
        <a:bodyPr/>
        <a:lstStyle/>
        <a:p>
          <a:endParaRPr lang="hu-HU"/>
        </a:p>
      </dgm:t>
    </dgm:pt>
    <dgm:pt modelId="{05B19E09-5F70-420A-BCF6-8B58D75B5B1C}">
      <dgm:prSet phldrT="[Szöveg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hu-HU" sz="1800" kern="1200" dirty="0">
            <a:solidFill>
              <a:schemeClr val="accent5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412C118-6CC4-4727-AA25-AD437D0BEB83}" type="sibTrans" cxnId="{2A2E6DFD-8528-4947-9000-F58ABF06610B}">
      <dgm:prSet/>
      <dgm:spPr/>
      <dgm:t>
        <a:bodyPr/>
        <a:lstStyle/>
        <a:p>
          <a:endParaRPr lang="hu-HU"/>
        </a:p>
      </dgm:t>
    </dgm:pt>
    <dgm:pt modelId="{5EE7E788-C2E0-4A66-ABC6-3933D6529105}" type="parTrans" cxnId="{2A2E6DFD-8528-4947-9000-F58ABF06610B}">
      <dgm:prSet/>
      <dgm:spPr/>
      <dgm:t>
        <a:bodyPr/>
        <a:lstStyle/>
        <a:p>
          <a:endParaRPr lang="hu-HU"/>
        </a:p>
      </dgm:t>
    </dgm:pt>
    <dgm:pt modelId="{E1D378B1-7E37-42B9-B3E3-8CDB8C6078DC}">
      <dgm:prSet custT="1"/>
      <dgm:spPr/>
      <dgm:t>
        <a:bodyPr/>
        <a:lstStyle/>
        <a:p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Végrehajtás-technikai standard az LCR riportálásra vonatkozóan</a:t>
          </a:r>
        </a:p>
      </dgm:t>
    </dgm:pt>
    <dgm:pt modelId="{9ABFF35E-2F71-49DA-AB3F-0A034D9B1E4E}" type="parTrans" cxnId="{981DAC23-ACD4-41F1-8EBB-A5D7C049D098}">
      <dgm:prSet/>
      <dgm:spPr/>
      <dgm:t>
        <a:bodyPr/>
        <a:lstStyle/>
        <a:p>
          <a:endParaRPr lang="hu-HU"/>
        </a:p>
      </dgm:t>
    </dgm:pt>
    <dgm:pt modelId="{844301A3-9C05-4349-AB9B-BDB4CED8AA66}" type="sibTrans" cxnId="{981DAC23-ACD4-41F1-8EBB-A5D7C049D098}">
      <dgm:prSet/>
      <dgm:spPr/>
      <dgm:t>
        <a:bodyPr/>
        <a:lstStyle/>
        <a:p>
          <a:endParaRPr lang="hu-HU"/>
        </a:p>
      </dgm:t>
    </dgm:pt>
    <dgm:pt modelId="{2999C9DE-CAA2-48EF-BDB4-C00603EC2D52}">
      <dgm:prSet custT="1"/>
      <dgm:spPr/>
      <dgm:t>
        <a:bodyPr/>
        <a:lstStyle/>
        <a:p>
          <a:endParaRPr lang="hu-HU" sz="1800" kern="1200" dirty="0">
            <a:solidFill>
              <a:srgbClr val="202653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F1080D3-B57A-456C-8E05-05A832F0EC7C}" type="parTrans" cxnId="{13E16465-76F7-47ED-958E-43DF86370F28}">
      <dgm:prSet/>
      <dgm:spPr/>
      <dgm:t>
        <a:bodyPr/>
        <a:lstStyle/>
        <a:p>
          <a:endParaRPr lang="hu-HU"/>
        </a:p>
      </dgm:t>
    </dgm:pt>
    <dgm:pt modelId="{AB991F4D-F88B-4ECE-A811-FDBA25FBF988}" type="sibTrans" cxnId="{13E16465-76F7-47ED-958E-43DF86370F28}">
      <dgm:prSet/>
      <dgm:spPr/>
      <dgm:t>
        <a:bodyPr/>
        <a:lstStyle/>
        <a:p>
          <a:endParaRPr lang="hu-HU"/>
        </a:p>
      </dgm:t>
    </dgm:pt>
    <dgm:pt modelId="{9117EB0A-4721-4D29-87EB-AEAD287CA0B2}" type="pres">
      <dgm:prSet presAssocID="{49D6DED8-4F97-41A7-A573-45126E16EC83}" presName="linearFlow" presStyleCnt="0">
        <dgm:presLayoutVars>
          <dgm:dir/>
          <dgm:animLvl val="lvl"/>
          <dgm:resizeHandles val="exact"/>
        </dgm:presLayoutVars>
      </dgm:prSet>
      <dgm:spPr/>
    </dgm:pt>
    <dgm:pt modelId="{3D461841-5F3E-45CB-AEDD-A3EEAF0DF9BC}" type="pres">
      <dgm:prSet presAssocID="{D2565843-40B9-4632-818B-736954872138}" presName="composite" presStyleCnt="0"/>
      <dgm:spPr/>
    </dgm:pt>
    <dgm:pt modelId="{31793848-D7B5-4DC9-99FE-6129CE378E57}" type="pres">
      <dgm:prSet presAssocID="{D2565843-40B9-4632-818B-736954872138}" presName="parentText" presStyleLbl="alignNode1" presStyleIdx="0" presStyleCnt="3" custLinFactY="100000" custLinFactNeighborX="0" custLinFactNeighborY="161881">
        <dgm:presLayoutVars>
          <dgm:chMax val="1"/>
          <dgm:bulletEnabled val="1"/>
        </dgm:presLayoutVars>
      </dgm:prSet>
      <dgm:spPr/>
    </dgm:pt>
    <dgm:pt modelId="{47BB3358-596E-44A6-945C-DAE35E9DB7A6}" type="pres">
      <dgm:prSet presAssocID="{D2565843-40B9-4632-818B-736954872138}" presName="descendantText" presStyleLbl="alignAcc1" presStyleIdx="0" presStyleCnt="3">
        <dgm:presLayoutVars>
          <dgm:bulletEnabled val="1"/>
        </dgm:presLayoutVars>
      </dgm:prSet>
      <dgm:spPr/>
    </dgm:pt>
    <dgm:pt modelId="{B4CB642D-EBB5-4C07-9F47-E59CBBDA3A86}" type="pres">
      <dgm:prSet presAssocID="{DF9BA99B-61DC-4A40-AFA6-75450AE62E49}" presName="sp" presStyleCnt="0"/>
      <dgm:spPr/>
    </dgm:pt>
    <dgm:pt modelId="{84E8C395-5B2D-4A01-83F0-9D7E9F5BFFBA}" type="pres">
      <dgm:prSet presAssocID="{D673418E-02BD-42AC-A830-266647CE4D41}" presName="composite" presStyleCnt="0"/>
      <dgm:spPr/>
    </dgm:pt>
    <dgm:pt modelId="{659EFBE3-3093-45A6-9559-6E404DD81FE7}" type="pres">
      <dgm:prSet presAssocID="{D673418E-02BD-42AC-A830-266647CE4D41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C8EDF7A-BC44-4DFA-87CB-523E03AE0E64}" type="pres">
      <dgm:prSet presAssocID="{D673418E-02BD-42AC-A830-266647CE4D41}" presName="descendantText" presStyleLbl="alignAcc1" presStyleIdx="1" presStyleCnt="3">
        <dgm:presLayoutVars>
          <dgm:bulletEnabled val="1"/>
        </dgm:presLayoutVars>
      </dgm:prSet>
      <dgm:spPr/>
    </dgm:pt>
    <dgm:pt modelId="{28812243-0CDF-47D8-869A-64840ECE9452}" type="pres">
      <dgm:prSet presAssocID="{D134496E-AA45-437A-B13C-F6E4C9494022}" presName="sp" presStyleCnt="0"/>
      <dgm:spPr/>
    </dgm:pt>
    <dgm:pt modelId="{1102B4B8-6B56-41B4-87AE-0B1FB16E2CA6}" type="pres">
      <dgm:prSet presAssocID="{5EB9705D-3A4F-4437-86DB-C4BFA1C3884A}" presName="composite" presStyleCnt="0"/>
      <dgm:spPr/>
    </dgm:pt>
    <dgm:pt modelId="{D98530F3-42A5-44DE-8B05-D28B950901E7}" type="pres">
      <dgm:prSet presAssocID="{5EB9705D-3A4F-4437-86DB-C4BFA1C3884A}" presName="parentText" presStyleLbl="alignNode1" presStyleIdx="2" presStyleCnt="3" custLinFactY="-60537" custLinFactNeighborX="0" custLinFactNeighborY="-100000">
        <dgm:presLayoutVars>
          <dgm:chMax val="1"/>
          <dgm:bulletEnabled val="1"/>
        </dgm:presLayoutVars>
      </dgm:prSet>
      <dgm:spPr/>
    </dgm:pt>
    <dgm:pt modelId="{4FB87B0E-57C1-4E42-88B0-0263F7694D4C}" type="pres">
      <dgm:prSet presAssocID="{5EB9705D-3A4F-4437-86DB-C4BFA1C3884A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40E867DC-A05F-4717-A139-4D35798BA693}" type="presOf" srcId="{D2565843-40B9-4632-818B-736954872138}" destId="{31793848-D7B5-4DC9-99FE-6129CE378E57}" srcOrd="0" destOrd="0" presId="urn:microsoft.com/office/officeart/2005/8/layout/chevron2"/>
    <dgm:cxn modelId="{75442CEE-8517-4834-AF10-3193C886244B}" type="presOf" srcId="{2999C9DE-CAA2-48EF-BDB4-C00603EC2D52}" destId="{4FB87B0E-57C1-4E42-88B0-0263F7694D4C}" srcOrd="0" destOrd="2" presId="urn:microsoft.com/office/officeart/2005/8/layout/chevron2"/>
    <dgm:cxn modelId="{3D832FBE-70CD-4662-9C91-1A9D3C3C18DE}" srcId="{D2565843-40B9-4632-818B-736954872138}" destId="{0688F694-270A-4447-BC89-4A9890A34F56}" srcOrd="0" destOrd="0" parTransId="{9F3912AA-4934-4FD3-9E90-269908B2DCAF}" sibTransId="{464AA0FB-D18C-44AE-B043-BE540CA74510}"/>
    <dgm:cxn modelId="{13E16465-76F7-47ED-958E-43DF86370F28}" srcId="{5EB9705D-3A4F-4437-86DB-C4BFA1C3884A}" destId="{2999C9DE-CAA2-48EF-BDB4-C00603EC2D52}" srcOrd="2" destOrd="0" parTransId="{CF1080D3-B57A-456C-8E05-05A832F0EC7C}" sibTransId="{AB991F4D-F88B-4ECE-A811-FDBA25FBF988}"/>
    <dgm:cxn modelId="{8382C399-E836-450F-A915-D0EF2DB5C906}" type="presOf" srcId="{49D6DED8-4F97-41A7-A573-45126E16EC83}" destId="{9117EB0A-4721-4D29-87EB-AEAD287CA0B2}" srcOrd="0" destOrd="0" presId="urn:microsoft.com/office/officeart/2005/8/layout/chevron2"/>
    <dgm:cxn modelId="{981DAC23-ACD4-41F1-8EBB-A5D7C049D098}" srcId="{5EB9705D-3A4F-4437-86DB-C4BFA1C3884A}" destId="{E1D378B1-7E37-42B9-B3E3-8CDB8C6078DC}" srcOrd="1" destOrd="0" parTransId="{9ABFF35E-2F71-49DA-AB3F-0A034D9B1E4E}" sibTransId="{844301A3-9C05-4349-AB9B-BDB4CED8AA66}"/>
    <dgm:cxn modelId="{C0021724-8C56-47AF-8422-58AEE227D7FC}" srcId="{D673418E-02BD-42AC-A830-266647CE4D41}" destId="{BC193296-E177-45F8-A102-3D90A88E0150}" srcOrd="0" destOrd="0" parTransId="{50757103-EBAE-4969-958C-FC80D92FA7FC}" sibTransId="{81FA7DA3-4735-4188-B2B5-3D6584E1CA13}"/>
    <dgm:cxn modelId="{2A2E6DFD-8528-4947-9000-F58ABF06610B}" srcId="{5EB9705D-3A4F-4437-86DB-C4BFA1C3884A}" destId="{05B19E09-5F70-420A-BCF6-8B58D75B5B1C}" srcOrd="0" destOrd="0" parTransId="{5EE7E788-C2E0-4A66-ABC6-3933D6529105}" sibTransId="{9412C118-6CC4-4727-AA25-AD437D0BEB83}"/>
    <dgm:cxn modelId="{3683453F-4A68-4A47-88FF-7B91E415479E}" type="presOf" srcId="{E1D378B1-7E37-42B9-B3E3-8CDB8C6078DC}" destId="{4FB87B0E-57C1-4E42-88B0-0263F7694D4C}" srcOrd="0" destOrd="1" presId="urn:microsoft.com/office/officeart/2005/8/layout/chevron2"/>
    <dgm:cxn modelId="{F8DFE5EC-607F-412D-9D92-A9ECC99C8CB2}" type="presOf" srcId="{5EB9705D-3A4F-4437-86DB-C4BFA1C3884A}" destId="{D98530F3-42A5-44DE-8B05-D28B950901E7}" srcOrd="0" destOrd="0" presId="urn:microsoft.com/office/officeart/2005/8/layout/chevron2"/>
    <dgm:cxn modelId="{A38BCE15-A95F-4E18-BBCD-0632E7265458}" srcId="{49D6DED8-4F97-41A7-A573-45126E16EC83}" destId="{D2565843-40B9-4632-818B-736954872138}" srcOrd="0" destOrd="0" parTransId="{DC82AF03-E90C-42FB-9CF4-59013F4FE433}" sibTransId="{DF9BA99B-61DC-4A40-AFA6-75450AE62E49}"/>
    <dgm:cxn modelId="{D01652B2-CBE1-4805-A438-31343CB34D05}" type="presOf" srcId="{D673418E-02BD-42AC-A830-266647CE4D41}" destId="{659EFBE3-3093-45A6-9559-6E404DD81FE7}" srcOrd="0" destOrd="0" presId="urn:microsoft.com/office/officeart/2005/8/layout/chevron2"/>
    <dgm:cxn modelId="{62193D19-B9AF-4906-90B3-79C59ED874F4}" type="presOf" srcId="{0688F694-270A-4447-BC89-4A9890A34F56}" destId="{47BB3358-596E-44A6-945C-DAE35E9DB7A6}" srcOrd="0" destOrd="0" presId="urn:microsoft.com/office/officeart/2005/8/layout/chevron2"/>
    <dgm:cxn modelId="{436BCB22-3338-491E-8CBD-130D82AC34E0}" type="presOf" srcId="{05B19E09-5F70-420A-BCF6-8B58D75B5B1C}" destId="{4FB87B0E-57C1-4E42-88B0-0263F7694D4C}" srcOrd="0" destOrd="0" presId="urn:microsoft.com/office/officeart/2005/8/layout/chevron2"/>
    <dgm:cxn modelId="{E57A54D8-E154-4AE4-AEB9-76B53B5C8F95}" type="presOf" srcId="{BC193296-E177-45F8-A102-3D90A88E0150}" destId="{2C8EDF7A-BC44-4DFA-87CB-523E03AE0E64}" srcOrd="0" destOrd="0" presId="urn:microsoft.com/office/officeart/2005/8/layout/chevron2"/>
    <dgm:cxn modelId="{684959C8-05D4-4B56-B486-D8E9D442119C}" srcId="{49D6DED8-4F97-41A7-A573-45126E16EC83}" destId="{D673418E-02BD-42AC-A830-266647CE4D41}" srcOrd="1" destOrd="0" parTransId="{F370B3A1-FE14-41E7-A242-69170828801F}" sibTransId="{D134496E-AA45-437A-B13C-F6E4C9494022}"/>
    <dgm:cxn modelId="{19EAC27B-1211-4C81-94EF-D35D90C46B1C}" srcId="{49D6DED8-4F97-41A7-A573-45126E16EC83}" destId="{5EB9705D-3A4F-4437-86DB-C4BFA1C3884A}" srcOrd="2" destOrd="0" parTransId="{CE87DC4F-4E15-467F-B2DB-7C45313E3A98}" sibTransId="{27C34E7F-1EA2-4EA2-9E65-7EE713E044AA}"/>
    <dgm:cxn modelId="{288BB447-352F-4D66-9BA6-387E20F9138E}" type="presParOf" srcId="{9117EB0A-4721-4D29-87EB-AEAD287CA0B2}" destId="{3D461841-5F3E-45CB-AEDD-A3EEAF0DF9BC}" srcOrd="0" destOrd="0" presId="urn:microsoft.com/office/officeart/2005/8/layout/chevron2"/>
    <dgm:cxn modelId="{84728E41-D0EA-486C-9106-954625C02A2E}" type="presParOf" srcId="{3D461841-5F3E-45CB-AEDD-A3EEAF0DF9BC}" destId="{31793848-D7B5-4DC9-99FE-6129CE378E57}" srcOrd="0" destOrd="0" presId="urn:microsoft.com/office/officeart/2005/8/layout/chevron2"/>
    <dgm:cxn modelId="{4630F437-CD3A-4EAE-BA63-4827DB8A6CDE}" type="presParOf" srcId="{3D461841-5F3E-45CB-AEDD-A3EEAF0DF9BC}" destId="{47BB3358-596E-44A6-945C-DAE35E9DB7A6}" srcOrd="1" destOrd="0" presId="urn:microsoft.com/office/officeart/2005/8/layout/chevron2"/>
    <dgm:cxn modelId="{4A5A73BB-A836-4C15-A6C0-557CECFDD7A9}" type="presParOf" srcId="{9117EB0A-4721-4D29-87EB-AEAD287CA0B2}" destId="{B4CB642D-EBB5-4C07-9F47-E59CBBDA3A86}" srcOrd="1" destOrd="0" presId="urn:microsoft.com/office/officeart/2005/8/layout/chevron2"/>
    <dgm:cxn modelId="{211CB65C-DFED-46EB-B553-38BE78A7AC34}" type="presParOf" srcId="{9117EB0A-4721-4D29-87EB-AEAD287CA0B2}" destId="{84E8C395-5B2D-4A01-83F0-9D7E9F5BFFBA}" srcOrd="2" destOrd="0" presId="urn:microsoft.com/office/officeart/2005/8/layout/chevron2"/>
    <dgm:cxn modelId="{C7131AEF-C08F-4A28-8E23-22ED3BB73BC8}" type="presParOf" srcId="{84E8C395-5B2D-4A01-83F0-9D7E9F5BFFBA}" destId="{659EFBE3-3093-45A6-9559-6E404DD81FE7}" srcOrd="0" destOrd="0" presId="urn:microsoft.com/office/officeart/2005/8/layout/chevron2"/>
    <dgm:cxn modelId="{65ED4367-3BCB-4728-86B1-77FE5828ABC7}" type="presParOf" srcId="{84E8C395-5B2D-4A01-83F0-9D7E9F5BFFBA}" destId="{2C8EDF7A-BC44-4DFA-87CB-523E03AE0E64}" srcOrd="1" destOrd="0" presId="urn:microsoft.com/office/officeart/2005/8/layout/chevron2"/>
    <dgm:cxn modelId="{D85C7228-11AB-4217-B556-1E1ACE311338}" type="presParOf" srcId="{9117EB0A-4721-4D29-87EB-AEAD287CA0B2}" destId="{28812243-0CDF-47D8-869A-64840ECE9452}" srcOrd="3" destOrd="0" presId="urn:microsoft.com/office/officeart/2005/8/layout/chevron2"/>
    <dgm:cxn modelId="{33BE82CD-3676-4700-801A-ED6B5AB7C23B}" type="presParOf" srcId="{9117EB0A-4721-4D29-87EB-AEAD287CA0B2}" destId="{1102B4B8-6B56-41B4-87AE-0B1FB16E2CA6}" srcOrd="4" destOrd="0" presId="urn:microsoft.com/office/officeart/2005/8/layout/chevron2"/>
    <dgm:cxn modelId="{EACE3ACB-3C26-4170-AC7F-23B20F330345}" type="presParOf" srcId="{1102B4B8-6B56-41B4-87AE-0B1FB16E2CA6}" destId="{D98530F3-42A5-44DE-8B05-D28B950901E7}" srcOrd="0" destOrd="0" presId="urn:microsoft.com/office/officeart/2005/8/layout/chevron2"/>
    <dgm:cxn modelId="{CEBD1588-7A6F-4454-A47D-9DA527259822}" type="presParOf" srcId="{1102B4B8-6B56-41B4-87AE-0B1FB16E2CA6}" destId="{4FB87B0E-57C1-4E42-88B0-0263F7694D4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Likviditási keretrendszer - jogszabályi háttér</a:t>
          </a:r>
          <a:endParaRPr lang="hu-HU" sz="21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>
        <a:solidFill>
          <a:srgbClr val="AC9F70">
            <a:alpha val="90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230531" tIns="0" rIns="230531" bIns="0" numCol="1" spcCol="1270" anchor="ctr" anchorCtr="0"/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Likvid eszközök</a:t>
          </a: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29AC9EF9-237A-4355-8B64-D64E08DD6EAD}">
      <dgm:prSet custT="1"/>
      <dgm:spPr/>
      <dgm:t>
        <a:bodyPr/>
        <a:lstStyle/>
        <a:p>
          <a:r>
            <a:rPr lang="hu-HU" sz="2100" b="0" dirty="0"/>
            <a:t>3. Kiáramlások</a:t>
          </a:r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/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/>
        </a:p>
      </dgm:t>
    </dgm:pt>
    <dgm:pt modelId="{1448FED4-2158-4F8B-8601-EEF9F746AD3F}">
      <dgm:prSet phldrT="[Text]" custT="1"/>
      <dgm:spPr/>
      <dgm:t>
        <a:bodyPr/>
        <a:lstStyle/>
        <a:p>
          <a:r>
            <a:rPr lang="hu-HU" sz="2100" dirty="0"/>
            <a:t>4. Beáramlások</a:t>
          </a:r>
        </a:p>
      </dgm:t>
    </dgm:pt>
    <dgm:pt modelId="{5782CB54-D7E9-4437-9E3E-236E2F55CD57}" type="parTrans" cxnId="{AFC45BA4-07EB-4F21-A506-BD9C9C8CB8C5}">
      <dgm:prSet/>
      <dgm:spPr/>
      <dgm:t>
        <a:bodyPr/>
        <a:lstStyle/>
        <a:p>
          <a:endParaRPr lang="hu-HU"/>
        </a:p>
      </dgm:t>
    </dgm:pt>
    <dgm:pt modelId="{0D8A7B28-2481-41FF-919E-B0794718FD13}" type="sibTrans" cxnId="{AFC45BA4-07EB-4F21-A506-BD9C9C8CB8C5}">
      <dgm:prSet/>
      <dgm:spPr/>
      <dgm:t>
        <a:bodyPr/>
        <a:lstStyle/>
        <a:p>
          <a:endParaRPr lang="hu-HU"/>
        </a:p>
      </dgm:t>
    </dgm:pt>
    <dgm:pt modelId="{C441D2CB-D1C6-4A90-AFCC-5B8AC35B5DB8}">
      <dgm:prSet phldrT="[Text]" custT="1"/>
      <dgm:spPr/>
      <dgm:t>
        <a:bodyPr/>
        <a:lstStyle/>
        <a:p>
          <a:r>
            <a:rPr lang="hu-HU" sz="2100" dirty="0"/>
            <a:t>5. Tájékoztató adatok</a:t>
          </a:r>
        </a:p>
      </dgm:t>
    </dgm:pt>
    <dgm:pt modelId="{21975464-6D1E-4F75-9905-48EA0FF663C8}" type="parTrans" cxnId="{C472C16B-52E7-4C9C-BBC9-058EEB827086}">
      <dgm:prSet/>
      <dgm:spPr/>
      <dgm:t>
        <a:bodyPr/>
        <a:lstStyle/>
        <a:p>
          <a:endParaRPr lang="hu-HU"/>
        </a:p>
      </dgm:t>
    </dgm:pt>
    <dgm:pt modelId="{F9F19205-B2F0-4EA9-AF64-FBFBC15CB6C8}" type="sibTrans" cxnId="{C472C16B-52E7-4C9C-BBC9-058EEB827086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5"/>
      <dgm:spPr/>
    </dgm:pt>
    <dgm:pt modelId="{0D0BC86D-DA81-4D69-ADC3-77016805D1BE}" type="pres">
      <dgm:prSet presAssocID="{C582F7E5-DB29-4663-84F4-8F205BA7D30C}" presName="parentText" presStyleLbl="node1" presStyleIdx="0" presStyleCnt="5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5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5" custScaleX="149271"/>
      <dgm:spPr/>
    </dgm:pt>
    <dgm:pt modelId="{A26E24F9-D958-46C9-88AA-E1BF1FE4672E}" type="pres">
      <dgm:prSet presAssocID="{ACE68F72-B29C-4DE9-81EF-1AB661FAB7EB}" presName="parentText" presStyleLbl="node1" presStyleIdx="1" presStyleCnt="5" custScaleX="226448">
        <dgm:presLayoutVars>
          <dgm:chMax val="0"/>
          <dgm:bulletEnabled val="1"/>
        </dgm:presLayoutVars>
      </dgm:prSet>
      <dgm:spPr>
        <a:xfrm>
          <a:off x="391194" y="834656"/>
          <a:ext cx="8308323" cy="472320"/>
        </a:xfrm>
        <a:prstGeom prst="roundRect">
          <a:avLst/>
        </a:prstGeom>
      </dgm:spPr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5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1" presStyleCnt="5" custScaleX="136009"/>
      <dgm:spPr/>
    </dgm:pt>
    <dgm:pt modelId="{3913E843-6417-41CA-BFEA-CDAAB1ECF186}" type="pres">
      <dgm:prSet presAssocID="{29AC9EF9-237A-4355-8B64-D64E08DD6EAD}" presName="parentText" presStyleLbl="node1" presStyleIdx="2" presStyleCnt="5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2" presStyleCnt="5">
        <dgm:presLayoutVars>
          <dgm:bulletEnabled val="1"/>
        </dgm:presLayoutVars>
      </dgm:prSet>
      <dgm:spPr/>
    </dgm:pt>
    <dgm:pt modelId="{4C4207F8-91DB-47EB-8E4D-FC690E3E7021}" type="pres">
      <dgm:prSet presAssocID="{C457D073-FD84-475B-8DE0-B107E85D76DA}" presName="spaceBetweenRectangles" presStyleCnt="0"/>
      <dgm:spPr/>
    </dgm:pt>
    <dgm:pt modelId="{9943E31A-4847-49AB-8997-282366315395}" type="pres">
      <dgm:prSet presAssocID="{1448FED4-2158-4F8B-8601-EEF9F746AD3F}" presName="parentLin" presStyleCnt="0"/>
      <dgm:spPr/>
    </dgm:pt>
    <dgm:pt modelId="{383F0683-D324-4E0E-B801-217C10D6ECB6}" type="pres">
      <dgm:prSet presAssocID="{1448FED4-2158-4F8B-8601-EEF9F746AD3F}" presName="parentLeftMargin" presStyleLbl="node1" presStyleIdx="2" presStyleCnt="5" custScaleX="136009"/>
      <dgm:spPr/>
    </dgm:pt>
    <dgm:pt modelId="{82609DC0-0A87-4545-AD4F-C49E64614AC8}" type="pres">
      <dgm:prSet presAssocID="{1448FED4-2158-4F8B-8601-EEF9F746AD3F}" presName="parentText" presStyleLbl="node1" presStyleIdx="3" presStyleCnt="5" custScaleX="201773">
        <dgm:presLayoutVars>
          <dgm:chMax val="0"/>
          <dgm:bulletEnabled val="1"/>
        </dgm:presLayoutVars>
      </dgm:prSet>
      <dgm:spPr/>
    </dgm:pt>
    <dgm:pt modelId="{B1DE21E8-728F-4FB4-BA82-B165174357DB}" type="pres">
      <dgm:prSet presAssocID="{1448FED4-2158-4F8B-8601-EEF9F746AD3F}" presName="negativeSpace" presStyleCnt="0"/>
      <dgm:spPr/>
    </dgm:pt>
    <dgm:pt modelId="{300F8894-2308-4EB3-885B-752A69D500DD}" type="pres">
      <dgm:prSet presAssocID="{1448FED4-2158-4F8B-8601-EEF9F746AD3F}" presName="childText" presStyleLbl="conFgAcc1" presStyleIdx="3" presStyleCnt="5">
        <dgm:presLayoutVars>
          <dgm:bulletEnabled val="1"/>
        </dgm:presLayoutVars>
      </dgm:prSet>
      <dgm:spPr/>
    </dgm:pt>
    <dgm:pt modelId="{54591A45-12CB-4F87-AD5C-D8B0968DBE35}" type="pres">
      <dgm:prSet presAssocID="{0D8A7B28-2481-41FF-919E-B0794718FD13}" presName="spaceBetweenRectangles" presStyleCnt="0"/>
      <dgm:spPr/>
    </dgm:pt>
    <dgm:pt modelId="{B53B88E0-9695-49AA-835D-01FF8D4DF6FE}" type="pres">
      <dgm:prSet presAssocID="{C441D2CB-D1C6-4A90-AFCC-5B8AC35B5DB8}" presName="parentLin" presStyleCnt="0"/>
      <dgm:spPr/>
    </dgm:pt>
    <dgm:pt modelId="{A70ED72D-8F98-4BE3-AC07-F633F4B831BD}" type="pres">
      <dgm:prSet presAssocID="{C441D2CB-D1C6-4A90-AFCC-5B8AC35B5DB8}" presName="parentLeftMargin" presStyleLbl="node1" presStyleIdx="3" presStyleCnt="5"/>
      <dgm:spPr/>
    </dgm:pt>
    <dgm:pt modelId="{23BD6C7C-58CF-42F3-9262-A018A073596D}" type="pres">
      <dgm:prSet presAssocID="{C441D2CB-D1C6-4A90-AFCC-5B8AC35B5DB8}" presName="parentText" presStyleLbl="node1" presStyleIdx="4" presStyleCnt="5" custScaleX="150037">
        <dgm:presLayoutVars>
          <dgm:chMax val="0"/>
          <dgm:bulletEnabled val="1"/>
        </dgm:presLayoutVars>
      </dgm:prSet>
      <dgm:spPr/>
    </dgm:pt>
    <dgm:pt modelId="{A76615CF-979E-43D5-A08C-463D23487F99}" type="pres">
      <dgm:prSet presAssocID="{C441D2CB-D1C6-4A90-AFCC-5B8AC35B5DB8}" presName="negativeSpace" presStyleCnt="0"/>
      <dgm:spPr/>
    </dgm:pt>
    <dgm:pt modelId="{E7C4C6AA-EBA2-41A7-9541-638D8837BB60}" type="pres">
      <dgm:prSet presAssocID="{C441D2CB-D1C6-4A90-AFCC-5B8AC35B5DB8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427B5ED7-C7ED-4198-890E-109E0395FBF3}" type="presOf" srcId="{C441D2CB-D1C6-4A90-AFCC-5B8AC35B5DB8}" destId="{23BD6C7C-58CF-42F3-9262-A018A073596D}" srcOrd="1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C472C16B-52E7-4C9C-BBC9-058EEB827086}" srcId="{D2952556-6FC2-4D94-8ABF-52CBBF38D59F}" destId="{C441D2CB-D1C6-4A90-AFCC-5B8AC35B5DB8}" srcOrd="4" destOrd="0" parTransId="{21975464-6D1E-4F75-9905-48EA0FF663C8}" sibTransId="{F9F19205-B2F0-4EA9-AF64-FBFBC15CB6C8}"/>
    <dgm:cxn modelId="{FED1AADB-CCA6-4922-8A14-EC3DEB7740B3}" type="presOf" srcId="{C441D2CB-D1C6-4A90-AFCC-5B8AC35B5DB8}" destId="{A70ED72D-8F98-4BE3-AC07-F633F4B831BD}" srcOrd="0" destOrd="0" presId="urn:microsoft.com/office/officeart/2005/8/layout/list1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C44AF391-7D5D-44F0-B109-623E469EBA07}" srcId="{D2952556-6FC2-4D94-8ABF-52CBBF38D59F}" destId="{29AC9EF9-237A-4355-8B64-D64E08DD6EAD}" srcOrd="2" destOrd="0" parTransId="{E20191D8-F074-450A-B614-6248F0C5F1BB}" sibTransId="{C457D073-FD84-475B-8DE0-B107E85D76DA}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AFC45BA4-07EB-4F21-A506-BD9C9C8CB8C5}" srcId="{D2952556-6FC2-4D94-8ABF-52CBBF38D59F}" destId="{1448FED4-2158-4F8B-8601-EEF9F746AD3F}" srcOrd="3" destOrd="0" parTransId="{5782CB54-D7E9-4437-9E3E-236E2F55CD57}" sibTransId="{0D8A7B28-2481-41FF-919E-B0794718FD13}"/>
    <dgm:cxn modelId="{588B9B93-D2C7-4D3A-BD1E-32A1273302FD}" type="presOf" srcId="{1448FED4-2158-4F8B-8601-EEF9F746AD3F}" destId="{82609DC0-0A87-4545-AD4F-C49E64614AC8}" srcOrd="1" destOrd="0" presId="urn:microsoft.com/office/officeart/2005/8/layout/list1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F6B7BF73-2BFD-4100-A93D-D5A154D2973D}" type="presOf" srcId="{1448FED4-2158-4F8B-8601-EEF9F746AD3F}" destId="{383F0683-D324-4E0E-B801-217C10D6ECB6}" srcOrd="0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  <dgm:cxn modelId="{D84B221A-18A7-4155-9927-63473291FC4B}" type="presParOf" srcId="{BBC4D113-E9FF-4C96-9160-3468AB093BC9}" destId="{D8A9BCF1-2DBE-46B7-B84C-8CC9EBB012CD}" srcOrd="7" destOrd="0" presId="urn:microsoft.com/office/officeart/2005/8/layout/list1"/>
    <dgm:cxn modelId="{AC390909-7347-46E7-8744-4A2670DAEBED}" type="presParOf" srcId="{BBC4D113-E9FF-4C96-9160-3468AB093BC9}" destId="{46D298ED-6E18-4CE0-A0F1-24C79E25BE53}" srcOrd="8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9" destOrd="0" presId="urn:microsoft.com/office/officeart/2005/8/layout/list1"/>
    <dgm:cxn modelId="{0F8E4222-A119-4FC9-8ABB-08D105EC2B69}" type="presParOf" srcId="{BBC4D113-E9FF-4C96-9160-3468AB093BC9}" destId="{A7B5636B-AF42-44BC-94D6-E7C35144C52C}" srcOrd="10" destOrd="0" presId="urn:microsoft.com/office/officeart/2005/8/layout/list1"/>
    <dgm:cxn modelId="{24947794-358A-4679-B35A-8F0E34C42ED4}" type="presParOf" srcId="{BBC4D113-E9FF-4C96-9160-3468AB093BC9}" destId="{4C4207F8-91DB-47EB-8E4D-FC690E3E7021}" srcOrd="11" destOrd="0" presId="urn:microsoft.com/office/officeart/2005/8/layout/list1"/>
    <dgm:cxn modelId="{A4332088-5963-4804-9B27-7C1B8ADBD787}" type="presParOf" srcId="{BBC4D113-E9FF-4C96-9160-3468AB093BC9}" destId="{9943E31A-4847-49AB-8997-282366315395}" srcOrd="12" destOrd="0" presId="urn:microsoft.com/office/officeart/2005/8/layout/list1"/>
    <dgm:cxn modelId="{4E0C89BF-16F0-45F5-B76E-B06FC2670B21}" type="presParOf" srcId="{9943E31A-4847-49AB-8997-282366315395}" destId="{383F0683-D324-4E0E-B801-217C10D6ECB6}" srcOrd="0" destOrd="0" presId="urn:microsoft.com/office/officeart/2005/8/layout/list1"/>
    <dgm:cxn modelId="{19B2D8D6-C2BE-4DFB-9A83-D226FC72A1E1}" type="presParOf" srcId="{9943E31A-4847-49AB-8997-282366315395}" destId="{82609DC0-0A87-4545-AD4F-C49E64614AC8}" srcOrd="1" destOrd="0" presId="urn:microsoft.com/office/officeart/2005/8/layout/list1"/>
    <dgm:cxn modelId="{B7378270-62DA-4E14-8F60-4FE98FF04159}" type="presParOf" srcId="{BBC4D113-E9FF-4C96-9160-3468AB093BC9}" destId="{B1DE21E8-728F-4FB4-BA82-B165174357DB}" srcOrd="13" destOrd="0" presId="urn:microsoft.com/office/officeart/2005/8/layout/list1"/>
    <dgm:cxn modelId="{D2C0F13C-A864-489B-8CE7-5611163BA8C5}" type="presParOf" srcId="{BBC4D113-E9FF-4C96-9160-3468AB093BC9}" destId="{300F8894-2308-4EB3-885B-752A69D500DD}" srcOrd="14" destOrd="0" presId="urn:microsoft.com/office/officeart/2005/8/layout/list1"/>
    <dgm:cxn modelId="{AE6C0DC8-8A47-4178-A2B2-DDCA56DBFA33}" type="presParOf" srcId="{BBC4D113-E9FF-4C96-9160-3468AB093BC9}" destId="{54591A45-12CB-4F87-AD5C-D8B0968DBE35}" srcOrd="15" destOrd="0" presId="urn:microsoft.com/office/officeart/2005/8/layout/list1"/>
    <dgm:cxn modelId="{727837B0-7E90-451F-B09E-EF5870A9F2FF}" type="presParOf" srcId="{BBC4D113-E9FF-4C96-9160-3468AB093BC9}" destId="{B53B88E0-9695-49AA-835D-01FF8D4DF6FE}" srcOrd="16" destOrd="0" presId="urn:microsoft.com/office/officeart/2005/8/layout/list1"/>
    <dgm:cxn modelId="{B1336B7A-1018-4B32-8045-4866F73BFC86}" type="presParOf" srcId="{B53B88E0-9695-49AA-835D-01FF8D4DF6FE}" destId="{A70ED72D-8F98-4BE3-AC07-F633F4B831BD}" srcOrd="0" destOrd="0" presId="urn:microsoft.com/office/officeart/2005/8/layout/list1"/>
    <dgm:cxn modelId="{F6FB5C91-9B50-4672-9611-022578C2FAD9}" type="presParOf" srcId="{B53B88E0-9695-49AA-835D-01FF8D4DF6FE}" destId="{23BD6C7C-58CF-42F3-9262-A018A073596D}" srcOrd="1" destOrd="0" presId="urn:microsoft.com/office/officeart/2005/8/layout/list1"/>
    <dgm:cxn modelId="{0E9EE7BE-62AE-4137-B894-42D7517AD2DE}" type="presParOf" srcId="{BBC4D113-E9FF-4C96-9160-3468AB093BC9}" destId="{A76615CF-979E-43D5-A08C-463D23487F99}" srcOrd="17" destOrd="0" presId="urn:microsoft.com/office/officeart/2005/8/layout/list1"/>
    <dgm:cxn modelId="{05D55434-EE0A-46E3-BFAA-D9423F0042C1}" type="presParOf" srcId="{BBC4D113-E9FF-4C96-9160-3468AB093BC9}" destId="{E7C4C6AA-EBA2-41A7-9541-638D8837BB6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F1EED20-5514-47BE-9289-C866F07EBF1E}" type="doc">
      <dgm:prSet loTypeId="urn:microsoft.com/office/officeart/2005/8/layout/vList6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hu-HU"/>
        </a:p>
      </dgm:t>
    </dgm:pt>
    <dgm:pt modelId="{BA488336-9625-426D-ABB8-88356156D047}">
      <dgm:prSet phldrT="[Text]" custT="1"/>
      <dgm:spPr/>
      <dgm:t>
        <a:bodyPr/>
        <a:lstStyle/>
        <a:p>
          <a:r>
            <a:rPr lang="hu-HU" sz="2000" b="1" dirty="0">
              <a:solidFill>
                <a:schemeClr val="bg1"/>
              </a:solidFill>
              <a:latin typeface="Trebuchet MS"/>
              <a:ea typeface="+mn-ea"/>
              <a:cs typeface="+mn-cs"/>
            </a:rPr>
            <a:t>ÁLTALÁNOS KÖVETELMÉNYEK </a:t>
          </a:r>
          <a:r>
            <a:rPr lang="hu-HU" b="1" dirty="0">
              <a:solidFill>
                <a:schemeClr val="bg1"/>
              </a:solidFill>
              <a:latin typeface="Trebuchet MS"/>
              <a:ea typeface="+mn-ea"/>
              <a:cs typeface="+mn-cs"/>
            </a:rPr>
            <a:t>(DA 7. cikk)</a:t>
          </a:r>
          <a:endParaRPr lang="hu-HU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DBD117C-9BC7-4168-B07A-C15D6F2D689A}" type="parTrans" cxnId="{814A7F91-5DBD-4FF5-8B89-4C05738D0728}">
      <dgm:prSet/>
      <dgm:spPr/>
      <dgm:t>
        <a:bodyPr/>
        <a:lstStyle/>
        <a:p>
          <a:endParaRPr lang="hu-HU"/>
        </a:p>
      </dgm:t>
    </dgm:pt>
    <dgm:pt modelId="{F10524DD-5F49-48D1-9E64-FBE8D1F290C8}" type="sibTrans" cxnId="{814A7F91-5DBD-4FF5-8B89-4C05738D0728}">
      <dgm:prSet/>
      <dgm:spPr/>
      <dgm:t>
        <a:bodyPr/>
        <a:lstStyle/>
        <a:p>
          <a:endParaRPr lang="hu-HU"/>
        </a:p>
      </dgm:t>
    </dgm:pt>
    <dgm:pt modelId="{39475F9C-47E3-4F78-B2DF-320D78878A10}">
      <dgm:prSet phldrT="[Text]" custT="1"/>
      <dgm:spPr/>
      <dgm:t>
        <a:bodyPr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Szabadon felhasználható </a:t>
          </a:r>
          <a:r>
            <a:rPr lang="hu-HU" sz="12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(nem terhelt; zárolt, de ki nem használt hitelkerethez kapcsolódó)</a:t>
          </a:r>
        </a:p>
      </dgm:t>
    </dgm:pt>
    <dgm:pt modelId="{863612E5-8270-47CF-B2F4-574EFADB28B1}" type="parTrans" cxnId="{8144C2F5-3A32-4486-BB62-013E4C50E020}">
      <dgm:prSet/>
      <dgm:spPr/>
      <dgm:t>
        <a:bodyPr/>
        <a:lstStyle/>
        <a:p>
          <a:endParaRPr lang="hu-HU"/>
        </a:p>
      </dgm:t>
    </dgm:pt>
    <dgm:pt modelId="{243B8DFD-EBDF-4334-86BE-5AC3756C6F52}" type="sibTrans" cxnId="{8144C2F5-3A32-4486-BB62-013E4C50E020}">
      <dgm:prSet/>
      <dgm:spPr/>
      <dgm:t>
        <a:bodyPr/>
        <a:lstStyle/>
        <a:p>
          <a:endParaRPr lang="hu-HU"/>
        </a:p>
      </dgm:t>
    </dgm:pt>
    <dgm:pt modelId="{1FFF969C-19E2-42DA-949C-BC649D5A6469}">
      <dgm:prSet phldrT="[Text]" custT="1"/>
      <dgm:spPr/>
      <dgm:t>
        <a:bodyPr/>
        <a:lstStyle/>
        <a:p>
          <a:r>
            <a:rPr lang="hu-HU" sz="2000" b="1" dirty="0">
              <a:solidFill>
                <a:schemeClr val="bg1"/>
              </a:solidFill>
            </a:rPr>
            <a:t>OPERATÍV KÖVETELMÉNYEK </a:t>
          </a:r>
        </a:p>
        <a:p>
          <a:r>
            <a:rPr lang="hu-HU" sz="2000" b="1" dirty="0">
              <a:solidFill>
                <a:schemeClr val="bg1"/>
              </a:solidFill>
            </a:rPr>
            <a:t>(DA 8. cikk)</a:t>
          </a:r>
          <a:endParaRPr lang="hu-HU" sz="20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494D0B2-D186-4CC2-812F-B52794A30344}" type="parTrans" cxnId="{1BBB6E36-98B6-408B-8E6E-8B5A4BC30E0E}">
      <dgm:prSet/>
      <dgm:spPr/>
      <dgm:t>
        <a:bodyPr/>
        <a:lstStyle/>
        <a:p>
          <a:endParaRPr lang="hu-HU"/>
        </a:p>
      </dgm:t>
    </dgm:pt>
    <dgm:pt modelId="{85118ECB-630C-4E51-AEB7-B347302FE121}" type="sibTrans" cxnId="{1BBB6E36-98B6-408B-8E6E-8B5A4BC30E0E}">
      <dgm:prSet/>
      <dgm:spPr/>
      <dgm:t>
        <a:bodyPr/>
        <a:lstStyle/>
        <a:p>
          <a:endParaRPr lang="hu-HU"/>
        </a:p>
      </dgm:t>
    </dgm:pt>
    <dgm:pt modelId="{C9B5F6DF-4380-4BCF-86BD-1AF72DE50469}">
      <dgm:prSet phldrT="[Text]" custT="1"/>
      <dgm:spPr/>
      <dgm:t>
        <a:bodyPr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Diverzifikált </a:t>
          </a:r>
          <a:r>
            <a:rPr lang="hu-HU" sz="12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(állampapírra nem vonatkozik)</a:t>
          </a:r>
        </a:p>
      </dgm:t>
    </dgm:pt>
    <dgm:pt modelId="{92DB60BC-19F5-45AF-B017-D1619C54BA1F}" type="parTrans" cxnId="{AFCEB9D6-3C61-4FDE-9C82-0268CE5E6AB0}">
      <dgm:prSet/>
      <dgm:spPr/>
      <dgm:t>
        <a:bodyPr/>
        <a:lstStyle/>
        <a:p>
          <a:endParaRPr lang="hu-HU"/>
        </a:p>
      </dgm:t>
    </dgm:pt>
    <dgm:pt modelId="{3D574ADD-7044-4D7E-943B-2039F51592AA}" type="sibTrans" cxnId="{AFCEB9D6-3C61-4FDE-9C82-0268CE5E6AB0}">
      <dgm:prSet/>
      <dgm:spPr/>
      <dgm:t>
        <a:bodyPr/>
        <a:lstStyle/>
        <a:p>
          <a:endParaRPr lang="hu-HU"/>
        </a:p>
      </dgm:t>
    </dgm:pt>
    <dgm:pt modelId="{B3AACC67-E1AD-41E1-AAE3-B3BA8A34569E}">
      <dgm:prSet phldrT="[Text]" custT="1"/>
      <dgm:spPr/>
      <dgm:t>
        <a:bodyPr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Nincs jogi vagy gyakorlati akadálya az eszköz felett való rendelkezésnek</a:t>
          </a:r>
        </a:p>
      </dgm:t>
    </dgm:pt>
    <dgm:pt modelId="{BD71DD97-BC1C-40DD-8F55-ACCDDF4557AC}" type="parTrans" cxnId="{0B14BA08-D072-4CAD-AD7B-35091E92CBD5}">
      <dgm:prSet/>
      <dgm:spPr/>
      <dgm:t>
        <a:bodyPr/>
        <a:lstStyle/>
        <a:p>
          <a:endParaRPr lang="hu-HU"/>
        </a:p>
      </dgm:t>
    </dgm:pt>
    <dgm:pt modelId="{F7FFAA48-51DA-4193-BE0F-5E20163DBA43}" type="sibTrans" cxnId="{0B14BA08-D072-4CAD-AD7B-35091E92CBD5}">
      <dgm:prSet/>
      <dgm:spPr/>
      <dgm:t>
        <a:bodyPr/>
        <a:lstStyle/>
        <a:p>
          <a:endParaRPr lang="hu-HU"/>
        </a:p>
      </dgm:t>
    </dgm:pt>
    <dgm:pt modelId="{B5529419-753E-4FE7-BCB7-8269C72991DA}">
      <dgm:prSet phldrT="[Text]" custT="1"/>
      <dgm:spPr/>
      <dgm:t>
        <a:bodyPr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Nem lehet csoporton belüli kibocsátás</a:t>
          </a:r>
        </a:p>
      </dgm:t>
    </dgm:pt>
    <dgm:pt modelId="{894765FF-AD74-46AF-9408-956B2A3F8788}" type="parTrans" cxnId="{1CCFE515-10C4-4F86-8BC6-B8E6541EF497}">
      <dgm:prSet/>
      <dgm:spPr/>
      <dgm:t>
        <a:bodyPr/>
        <a:lstStyle/>
        <a:p>
          <a:endParaRPr lang="hu-HU"/>
        </a:p>
      </dgm:t>
    </dgm:pt>
    <dgm:pt modelId="{9ED5A2B0-9467-4E33-A25F-4C2C20656611}" type="sibTrans" cxnId="{1CCFE515-10C4-4F86-8BC6-B8E6541EF497}">
      <dgm:prSet/>
      <dgm:spPr/>
      <dgm:t>
        <a:bodyPr/>
        <a:lstStyle/>
        <a:p>
          <a:endParaRPr lang="hu-HU"/>
        </a:p>
      </dgm:t>
    </dgm:pt>
    <dgm:pt modelId="{9B62B724-D47C-4387-980F-8AF32665F9CF}">
      <dgm:prSet phldrT="[Text]" custT="1"/>
      <dgm:spPr/>
      <dgm:t>
        <a:bodyPr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Hozzáférhető</a:t>
          </a:r>
        </a:p>
      </dgm:t>
    </dgm:pt>
    <dgm:pt modelId="{422C7BEA-D1BE-459A-AE0C-F908F48C3AF9}" type="parTrans" cxnId="{55E18B0A-039B-4ADB-A775-B2A49673ECE0}">
      <dgm:prSet/>
      <dgm:spPr/>
      <dgm:t>
        <a:bodyPr/>
        <a:lstStyle/>
        <a:p>
          <a:endParaRPr lang="hu-HU"/>
        </a:p>
      </dgm:t>
    </dgm:pt>
    <dgm:pt modelId="{70AD5F21-F32A-45B4-98A8-C02A63B0B755}" type="sibTrans" cxnId="{55E18B0A-039B-4ADB-A775-B2A49673ECE0}">
      <dgm:prSet/>
      <dgm:spPr/>
      <dgm:t>
        <a:bodyPr/>
        <a:lstStyle/>
        <a:p>
          <a:endParaRPr lang="hu-HU"/>
        </a:p>
      </dgm:t>
    </dgm:pt>
    <dgm:pt modelId="{E992AE8A-C701-4B97-A236-6EB8010607E9}">
      <dgm:prSet phldrT="[Text]" custT="1"/>
      <dgm:spPr/>
      <dgm:t>
        <a:bodyPr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Megfelelő kontroll</a:t>
          </a:r>
        </a:p>
      </dgm:t>
    </dgm:pt>
    <dgm:pt modelId="{5CD38A74-53DB-4B54-8680-05CEB8DD8960}" type="parTrans" cxnId="{96348517-56AA-4050-9AFA-AB645788AD48}">
      <dgm:prSet/>
      <dgm:spPr/>
      <dgm:t>
        <a:bodyPr/>
        <a:lstStyle/>
        <a:p>
          <a:endParaRPr lang="hu-HU"/>
        </a:p>
      </dgm:t>
    </dgm:pt>
    <dgm:pt modelId="{F5E804D9-52E8-4399-84F7-6F369EABD370}" type="sibTrans" cxnId="{96348517-56AA-4050-9AFA-AB645788AD48}">
      <dgm:prSet/>
      <dgm:spPr/>
      <dgm:t>
        <a:bodyPr/>
        <a:lstStyle/>
        <a:p>
          <a:endParaRPr lang="hu-HU"/>
        </a:p>
      </dgm:t>
    </dgm:pt>
    <dgm:pt modelId="{52B40F9E-E2A1-489E-ACEC-107DF1A4CCE0}">
      <dgm:prSet phldrT="[Text]" custT="1"/>
      <dgm:spPr/>
      <dgm:t>
        <a:bodyPr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Próbaeladás</a:t>
          </a:r>
        </a:p>
      </dgm:t>
    </dgm:pt>
    <dgm:pt modelId="{AE259F7E-36C4-49B7-816E-682047B865F5}" type="parTrans" cxnId="{6AFCDB9D-651B-4D8E-AF18-BC1714D31F70}">
      <dgm:prSet/>
      <dgm:spPr/>
      <dgm:t>
        <a:bodyPr/>
        <a:lstStyle/>
        <a:p>
          <a:endParaRPr lang="hu-HU"/>
        </a:p>
      </dgm:t>
    </dgm:pt>
    <dgm:pt modelId="{6B95B7B7-5B5F-4E4B-9C71-BFAB69E23FB7}" type="sibTrans" cxnId="{6AFCDB9D-651B-4D8E-AF18-BC1714D31F70}">
      <dgm:prSet/>
      <dgm:spPr/>
      <dgm:t>
        <a:bodyPr/>
        <a:lstStyle/>
        <a:p>
          <a:endParaRPr lang="hu-HU"/>
        </a:p>
      </dgm:t>
    </dgm:pt>
    <dgm:pt modelId="{D944C07A-B15D-4121-B7F0-9F0F6CFCD861}">
      <dgm:prSet phldrT="[Text]" custT="1"/>
      <dgm:spPr/>
      <dgm:t>
        <a:bodyPr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800" kern="1200" dirty="0">
            <a:solidFill>
              <a:srgbClr val="202653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F7714CA-4603-4813-96F4-B2D91E924C80}" type="parTrans" cxnId="{CDE6477F-8110-45D4-BE22-85567EA63EB9}">
      <dgm:prSet/>
      <dgm:spPr/>
      <dgm:t>
        <a:bodyPr/>
        <a:lstStyle/>
        <a:p>
          <a:endParaRPr lang="hu-HU"/>
        </a:p>
      </dgm:t>
    </dgm:pt>
    <dgm:pt modelId="{67401E2C-3541-4D85-8B47-8B0F8AED1920}" type="sibTrans" cxnId="{CDE6477F-8110-45D4-BE22-85567EA63EB9}">
      <dgm:prSet/>
      <dgm:spPr/>
      <dgm:t>
        <a:bodyPr/>
        <a:lstStyle/>
        <a:p>
          <a:endParaRPr lang="hu-HU"/>
        </a:p>
      </dgm:t>
    </dgm:pt>
    <dgm:pt modelId="{F07B7230-A274-4E95-99E3-2233BC789C93}">
      <dgm:prSet phldrT="[Text]" custT="1"/>
      <dgm:spPr/>
      <dgm:t>
        <a:bodyPr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Nem bocsáthatja ki pénzügyi intézmény</a:t>
          </a:r>
        </a:p>
      </dgm:t>
    </dgm:pt>
    <dgm:pt modelId="{215A8407-FF99-486F-8C73-9E899708D3DF}" type="parTrans" cxnId="{9F10E1E0-607B-4C4F-9304-E66C3498D81D}">
      <dgm:prSet/>
      <dgm:spPr/>
      <dgm:t>
        <a:bodyPr/>
        <a:lstStyle/>
        <a:p>
          <a:endParaRPr lang="en-US"/>
        </a:p>
      </dgm:t>
    </dgm:pt>
    <dgm:pt modelId="{5AEDEEF7-0F36-48EB-A092-59C367A5829A}" type="sibTrans" cxnId="{9F10E1E0-607B-4C4F-9304-E66C3498D81D}">
      <dgm:prSet/>
      <dgm:spPr/>
      <dgm:t>
        <a:bodyPr/>
        <a:lstStyle/>
        <a:p>
          <a:endParaRPr lang="en-US"/>
        </a:p>
      </dgm:t>
    </dgm:pt>
    <dgm:pt modelId="{1FC117F6-F7B7-4802-8166-FDC44694A3B4}" type="pres">
      <dgm:prSet presAssocID="{CF1EED20-5514-47BE-9289-C866F07EBF1E}" presName="Name0" presStyleCnt="0">
        <dgm:presLayoutVars>
          <dgm:dir/>
          <dgm:animLvl val="lvl"/>
          <dgm:resizeHandles/>
        </dgm:presLayoutVars>
      </dgm:prSet>
      <dgm:spPr/>
    </dgm:pt>
    <dgm:pt modelId="{CD23DB66-8136-4989-A3F9-0F94F1236DAC}" type="pres">
      <dgm:prSet presAssocID="{BA488336-9625-426D-ABB8-88356156D047}" presName="linNode" presStyleCnt="0"/>
      <dgm:spPr/>
    </dgm:pt>
    <dgm:pt modelId="{8CE4156B-7825-4D42-80C3-760F0E3689FE}" type="pres">
      <dgm:prSet presAssocID="{BA488336-9625-426D-ABB8-88356156D047}" presName="parentShp" presStyleLbl="node1" presStyleIdx="0" presStyleCnt="2" custScaleX="77174">
        <dgm:presLayoutVars>
          <dgm:bulletEnabled val="1"/>
        </dgm:presLayoutVars>
      </dgm:prSet>
      <dgm:spPr/>
    </dgm:pt>
    <dgm:pt modelId="{319E8A69-7A0D-42FB-9607-326A801FF0D4}" type="pres">
      <dgm:prSet presAssocID="{BA488336-9625-426D-ABB8-88356156D047}" presName="childShp" presStyleLbl="bgAccFollowNode1" presStyleIdx="0" presStyleCnt="2" custScaleX="123164" custScaleY="111634" custLinFactNeighborX="3286" custLinFactNeighborY="-53">
        <dgm:presLayoutVars>
          <dgm:bulletEnabled val="1"/>
        </dgm:presLayoutVars>
      </dgm:prSet>
      <dgm:spPr/>
    </dgm:pt>
    <dgm:pt modelId="{A95D0813-4DAC-4896-834C-220DBB2CACA5}" type="pres">
      <dgm:prSet presAssocID="{F10524DD-5F49-48D1-9E64-FBE8D1F290C8}" presName="spacing" presStyleCnt="0"/>
      <dgm:spPr/>
    </dgm:pt>
    <dgm:pt modelId="{86C0FBD5-594E-4C78-9871-C493B6CEC174}" type="pres">
      <dgm:prSet presAssocID="{1FFF969C-19E2-42DA-949C-BC649D5A6469}" presName="linNode" presStyleCnt="0"/>
      <dgm:spPr/>
    </dgm:pt>
    <dgm:pt modelId="{BD99AD2C-E2B9-450F-BC25-C5CB6D900E22}" type="pres">
      <dgm:prSet presAssocID="{1FFF969C-19E2-42DA-949C-BC649D5A6469}" presName="parentShp" presStyleLbl="node1" presStyleIdx="1" presStyleCnt="2" custScaleX="77174">
        <dgm:presLayoutVars>
          <dgm:bulletEnabled val="1"/>
        </dgm:presLayoutVars>
      </dgm:prSet>
      <dgm:spPr/>
    </dgm:pt>
    <dgm:pt modelId="{C3548693-AB52-465F-B580-65A781850E91}" type="pres">
      <dgm:prSet presAssocID="{1FFF969C-19E2-42DA-949C-BC649D5A6469}" presName="childShp" presStyleLbl="bgAccFollowNode1" presStyleIdx="1" presStyleCnt="2" custScaleX="123164" custScaleY="113323">
        <dgm:presLayoutVars>
          <dgm:bulletEnabled val="1"/>
        </dgm:presLayoutVars>
      </dgm:prSet>
      <dgm:spPr/>
    </dgm:pt>
  </dgm:ptLst>
  <dgm:cxnLst>
    <dgm:cxn modelId="{8144C2F5-3A32-4486-BB62-013E4C50E020}" srcId="{BA488336-9625-426D-ABB8-88356156D047}" destId="{39475F9C-47E3-4F78-B2DF-320D78878A10}" srcOrd="0" destOrd="0" parTransId="{863612E5-8270-47CF-B2F4-574EFADB28B1}" sibTransId="{243B8DFD-EBDF-4334-86BE-5AC3756C6F52}"/>
    <dgm:cxn modelId="{6BE6E5B3-B9A7-49EE-9C4F-F1D67208AC0B}" type="presOf" srcId="{BA488336-9625-426D-ABB8-88356156D047}" destId="{8CE4156B-7825-4D42-80C3-760F0E3689FE}" srcOrd="0" destOrd="0" presId="urn:microsoft.com/office/officeart/2005/8/layout/vList6"/>
    <dgm:cxn modelId="{6AFCDB9D-651B-4D8E-AF18-BC1714D31F70}" srcId="{1FFF969C-19E2-42DA-949C-BC649D5A6469}" destId="{52B40F9E-E2A1-489E-ACEC-107DF1A4CCE0}" srcOrd="4" destOrd="0" parTransId="{AE259F7E-36C4-49B7-816E-682047B865F5}" sibTransId="{6B95B7B7-5B5F-4E4B-9C71-BFAB69E23FB7}"/>
    <dgm:cxn modelId="{96348517-56AA-4050-9AFA-AB645788AD48}" srcId="{1FFF969C-19E2-42DA-949C-BC649D5A6469}" destId="{E992AE8A-C701-4B97-A236-6EB8010607E9}" srcOrd="3" destOrd="0" parTransId="{5CD38A74-53DB-4B54-8680-05CEB8DD8960}" sibTransId="{F5E804D9-52E8-4399-84F7-6F369EABD370}"/>
    <dgm:cxn modelId="{0B14BA08-D072-4CAD-AD7B-35091E92CBD5}" srcId="{BA488336-9625-426D-ABB8-88356156D047}" destId="{B3AACC67-E1AD-41E1-AAE3-B3BA8A34569E}" srcOrd="1" destOrd="0" parTransId="{BD71DD97-BC1C-40DD-8F55-ACCDDF4557AC}" sibTransId="{F7FFAA48-51DA-4193-BE0F-5E20163DBA43}"/>
    <dgm:cxn modelId="{814A7F91-5DBD-4FF5-8B89-4C05738D0728}" srcId="{CF1EED20-5514-47BE-9289-C866F07EBF1E}" destId="{BA488336-9625-426D-ABB8-88356156D047}" srcOrd="0" destOrd="0" parTransId="{1DBD117C-9BC7-4168-B07A-C15D6F2D689A}" sibTransId="{F10524DD-5F49-48D1-9E64-FBE8D1F290C8}"/>
    <dgm:cxn modelId="{BE460368-6541-47D7-9B24-54600FC5E421}" type="presOf" srcId="{52B40F9E-E2A1-489E-ACEC-107DF1A4CCE0}" destId="{C3548693-AB52-465F-B580-65A781850E91}" srcOrd="0" destOrd="4" presId="urn:microsoft.com/office/officeart/2005/8/layout/vList6"/>
    <dgm:cxn modelId="{1BBB6E36-98B6-408B-8E6E-8B5A4BC30E0E}" srcId="{CF1EED20-5514-47BE-9289-C866F07EBF1E}" destId="{1FFF969C-19E2-42DA-949C-BC649D5A6469}" srcOrd="1" destOrd="0" parTransId="{1494D0B2-D186-4CC2-812F-B52794A30344}" sibTransId="{85118ECB-630C-4E51-AEB7-B347302FE121}"/>
    <dgm:cxn modelId="{EA0A2D0C-AC9A-4A5C-BCC5-B2EA499715CF}" type="presOf" srcId="{D944C07A-B15D-4121-B7F0-9F0F6CFCD861}" destId="{C3548693-AB52-465F-B580-65A781850E91}" srcOrd="0" destOrd="0" presId="urn:microsoft.com/office/officeart/2005/8/layout/vList6"/>
    <dgm:cxn modelId="{79EAD6E5-DE39-4AD1-9E2A-7F63F0EB5953}" type="presOf" srcId="{1FFF969C-19E2-42DA-949C-BC649D5A6469}" destId="{BD99AD2C-E2B9-450F-BC25-C5CB6D900E22}" srcOrd="0" destOrd="0" presId="urn:microsoft.com/office/officeart/2005/8/layout/vList6"/>
    <dgm:cxn modelId="{9F10E1E0-607B-4C4F-9304-E66C3498D81D}" srcId="{BA488336-9625-426D-ABB8-88356156D047}" destId="{F07B7230-A274-4E95-99E3-2233BC789C93}" srcOrd="3" destOrd="0" parTransId="{215A8407-FF99-486F-8C73-9E899708D3DF}" sibTransId="{5AEDEEF7-0F36-48EB-A092-59C367A5829A}"/>
    <dgm:cxn modelId="{9A920D3A-D37C-4B3C-9B17-78196AB09C83}" type="presOf" srcId="{E992AE8A-C701-4B97-A236-6EB8010607E9}" destId="{C3548693-AB52-465F-B580-65A781850E91}" srcOrd="0" destOrd="3" presId="urn:microsoft.com/office/officeart/2005/8/layout/vList6"/>
    <dgm:cxn modelId="{7DBD0A27-82BE-4C55-8783-40556C58ABAF}" type="presOf" srcId="{CF1EED20-5514-47BE-9289-C866F07EBF1E}" destId="{1FC117F6-F7B7-4802-8166-FDC44694A3B4}" srcOrd="0" destOrd="0" presId="urn:microsoft.com/office/officeart/2005/8/layout/vList6"/>
    <dgm:cxn modelId="{5D30BD93-00CC-427B-B401-2553951B8EEF}" type="presOf" srcId="{B5529419-753E-4FE7-BCB7-8269C72991DA}" destId="{319E8A69-7A0D-42FB-9607-326A801FF0D4}" srcOrd="0" destOrd="2" presId="urn:microsoft.com/office/officeart/2005/8/layout/vList6"/>
    <dgm:cxn modelId="{286FCEC1-AEB4-44A2-9187-730AB53F24C4}" type="presOf" srcId="{9B62B724-D47C-4387-980F-8AF32665F9CF}" destId="{C3548693-AB52-465F-B580-65A781850E91}" srcOrd="0" destOrd="2" presId="urn:microsoft.com/office/officeart/2005/8/layout/vList6"/>
    <dgm:cxn modelId="{6DD16B45-E21F-4B3A-B55E-9E4BFAAFAC0A}" type="presOf" srcId="{39475F9C-47E3-4F78-B2DF-320D78878A10}" destId="{319E8A69-7A0D-42FB-9607-326A801FF0D4}" srcOrd="0" destOrd="0" presId="urn:microsoft.com/office/officeart/2005/8/layout/vList6"/>
    <dgm:cxn modelId="{AFEA25BC-9EB5-4630-A036-25659319EBCA}" type="presOf" srcId="{C9B5F6DF-4380-4BCF-86BD-1AF72DE50469}" destId="{C3548693-AB52-465F-B580-65A781850E91}" srcOrd="0" destOrd="1" presId="urn:microsoft.com/office/officeart/2005/8/layout/vList6"/>
    <dgm:cxn modelId="{1CCFE515-10C4-4F86-8BC6-B8E6541EF497}" srcId="{BA488336-9625-426D-ABB8-88356156D047}" destId="{B5529419-753E-4FE7-BCB7-8269C72991DA}" srcOrd="2" destOrd="0" parTransId="{894765FF-AD74-46AF-9408-956B2A3F8788}" sibTransId="{9ED5A2B0-9467-4E33-A25F-4C2C20656611}"/>
    <dgm:cxn modelId="{55E18B0A-039B-4ADB-A775-B2A49673ECE0}" srcId="{1FFF969C-19E2-42DA-949C-BC649D5A6469}" destId="{9B62B724-D47C-4387-980F-8AF32665F9CF}" srcOrd="2" destOrd="0" parTransId="{422C7BEA-D1BE-459A-AE0C-F908F48C3AF9}" sibTransId="{70AD5F21-F32A-45B4-98A8-C02A63B0B755}"/>
    <dgm:cxn modelId="{CDE6477F-8110-45D4-BE22-85567EA63EB9}" srcId="{1FFF969C-19E2-42DA-949C-BC649D5A6469}" destId="{D944C07A-B15D-4121-B7F0-9F0F6CFCD861}" srcOrd="0" destOrd="0" parTransId="{AF7714CA-4603-4813-96F4-B2D91E924C80}" sibTransId="{67401E2C-3541-4D85-8B47-8B0F8AED1920}"/>
    <dgm:cxn modelId="{4F574A00-58A3-45A3-B4EB-B7891A921319}" type="presOf" srcId="{F07B7230-A274-4E95-99E3-2233BC789C93}" destId="{319E8A69-7A0D-42FB-9607-326A801FF0D4}" srcOrd="0" destOrd="3" presId="urn:microsoft.com/office/officeart/2005/8/layout/vList6"/>
    <dgm:cxn modelId="{7F14BF46-704F-4135-855E-914DA52BCEEB}" type="presOf" srcId="{B3AACC67-E1AD-41E1-AAE3-B3BA8A34569E}" destId="{319E8A69-7A0D-42FB-9607-326A801FF0D4}" srcOrd="0" destOrd="1" presId="urn:microsoft.com/office/officeart/2005/8/layout/vList6"/>
    <dgm:cxn modelId="{AFCEB9D6-3C61-4FDE-9C82-0268CE5E6AB0}" srcId="{1FFF969C-19E2-42DA-949C-BC649D5A6469}" destId="{C9B5F6DF-4380-4BCF-86BD-1AF72DE50469}" srcOrd="1" destOrd="0" parTransId="{92DB60BC-19F5-45AF-B017-D1619C54BA1F}" sibTransId="{3D574ADD-7044-4D7E-943B-2039F51592AA}"/>
    <dgm:cxn modelId="{750B33D7-0B04-4109-B30C-B7EA15EB0424}" type="presParOf" srcId="{1FC117F6-F7B7-4802-8166-FDC44694A3B4}" destId="{CD23DB66-8136-4989-A3F9-0F94F1236DAC}" srcOrd="0" destOrd="0" presId="urn:microsoft.com/office/officeart/2005/8/layout/vList6"/>
    <dgm:cxn modelId="{BA846637-B80A-46E9-9AE9-5792A449E8E6}" type="presParOf" srcId="{CD23DB66-8136-4989-A3F9-0F94F1236DAC}" destId="{8CE4156B-7825-4D42-80C3-760F0E3689FE}" srcOrd="0" destOrd="0" presId="urn:microsoft.com/office/officeart/2005/8/layout/vList6"/>
    <dgm:cxn modelId="{70E3A2CF-A76F-4228-871C-C81E90482495}" type="presParOf" srcId="{CD23DB66-8136-4989-A3F9-0F94F1236DAC}" destId="{319E8A69-7A0D-42FB-9607-326A801FF0D4}" srcOrd="1" destOrd="0" presId="urn:microsoft.com/office/officeart/2005/8/layout/vList6"/>
    <dgm:cxn modelId="{870E2400-F52E-457F-9A49-7A4DF9AE83EC}" type="presParOf" srcId="{1FC117F6-F7B7-4802-8166-FDC44694A3B4}" destId="{A95D0813-4DAC-4896-834C-220DBB2CACA5}" srcOrd="1" destOrd="0" presId="urn:microsoft.com/office/officeart/2005/8/layout/vList6"/>
    <dgm:cxn modelId="{7846F3BD-532B-460A-B65F-40039485D35D}" type="presParOf" srcId="{1FC117F6-F7B7-4802-8166-FDC44694A3B4}" destId="{86C0FBD5-594E-4C78-9871-C493B6CEC174}" srcOrd="2" destOrd="0" presId="urn:microsoft.com/office/officeart/2005/8/layout/vList6"/>
    <dgm:cxn modelId="{EDAD9635-DC26-4303-8308-46783443B6AD}" type="presParOf" srcId="{86C0FBD5-594E-4C78-9871-C493B6CEC174}" destId="{BD99AD2C-E2B9-450F-BC25-C5CB6D900E22}" srcOrd="0" destOrd="0" presId="urn:microsoft.com/office/officeart/2005/8/layout/vList6"/>
    <dgm:cxn modelId="{B3CD2A1E-9FDB-49CE-9097-BCC9278CF226}" type="presParOf" srcId="{86C0FBD5-594E-4C78-9871-C493B6CEC174}" destId="{C3548693-AB52-465F-B580-65A781850E9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D0DF881-BC3F-474D-A471-46A672941D0A}" type="doc">
      <dgm:prSet loTypeId="urn:microsoft.com/office/officeart/2005/8/layout/hList1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hu-HU"/>
        </a:p>
      </dgm:t>
    </dgm:pt>
    <dgm:pt modelId="{53CB7405-D93B-406C-952D-97FD27DDB1B1}">
      <dgm:prSet phldrT="[Text]" custT="1"/>
      <dgm:spPr/>
      <dgm:t>
        <a:bodyPr/>
        <a:lstStyle/>
        <a:p>
          <a:pPr algn="ctr"/>
          <a:r>
            <a: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Besorolás</a:t>
          </a:r>
          <a:endParaRPr lang="hu-HU" sz="59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18BBDD-F92F-4651-83A6-A1A150658410}" type="parTrans" cxnId="{E441C50B-B712-4AC2-98DB-072ACE344211}">
      <dgm:prSet/>
      <dgm:spPr/>
      <dgm:t>
        <a:bodyPr/>
        <a:lstStyle/>
        <a:p>
          <a:pPr algn="ctr"/>
          <a:endParaRPr lang="hu-HU"/>
        </a:p>
      </dgm:t>
    </dgm:pt>
    <dgm:pt modelId="{C82D3115-C0B1-4AB0-941C-15F9B64A4BC5}" type="sibTrans" cxnId="{E441C50B-B712-4AC2-98DB-072ACE344211}">
      <dgm:prSet/>
      <dgm:spPr/>
      <dgm:t>
        <a:bodyPr/>
        <a:lstStyle/>
        <a:p>
          <a:pPr algn="ctr"/>
          <a:endParaRPr lang="hu-HU"/>
        </a:p>
      </dgm:t>
    </dgm:pt>
    <dgm:pt modelId="{C2B11752-1BC5-4A2A-8A5E-8894E4C91EA8}">
      <dgm:prSet phldrT="[Text]" custT="1"/>
      <dgm:spPr/>
      <dgm:t>
        <a:bodyPr/>
        <a:lstStyle/>
        <a:p>
          <a:pPr algn="just"/>
          <a:r>
            <a:rPr lang="hu-HU" sz="1600" b="1" dirty="0" err="1">
              <a:solidFill>
                <a:schemeClr val="accent5"/>
              </a:solidFill>
            </a:rPr>
            <a:t>Level</a:t>
          </a:r>
          <a:r>
            <a:rPr lang="hu-HU" sz="1600" b="1" dirty="0">
              <a:solidFill>
                <a:schemeClr val="accent5"/>
              </a:solidFill>
            </a:rPr>
            <a:t> 1 (</a:t>
          </a:r>
          <a:r>
            <a:rPr lang="hu-HU" sz="1600" b="1" dirty="0" err="1">
              <a:solidFill>
                <a:schemeClr val="accent5"/>
              </a:solidFill>
            </a:rPr>
            <a:t>HQLA</a:t>
          </a:r>
          <a:r>
            <a:rPr lang="hu-HU" sz="1600" b="1" dirty="0">
              <a:solidFill>
                <a:schemeClr val="accent5"/>
              </a:solidFill>
            </a:rPr>
            <a:t>)</a:t>
          </a:r>
        </a:p>
      </dgm:t>
    </dgm:pt>
    <dgm:pt modelId="{DEF544F8-5DEB-4366-B667-646B75AAABB0}" type="parTrans" cxnId="{033B69C7-D6DD-4317-95E9-4109E2ABD4AB}">
      <dgm:prSet/>
      <dgm:spPr/>
      <dgm:t>
        <a:bodyPr/>
        <a:lstStyle/>
        <a:p>
          <a:pPr algn="ctr"/>
          <a:endParaRPr lang="hu-HU"/>
        </a:p>
      </dgm:t>
    </dgm:pt>
    <dgm:pt modelId="{28FFF6E7-D5F6-402B-BCF2-22ED86CC5EAB}" type="sibTrans" cxnId="{033B69C7-D6DD-4317-95E9-4109E2ABD4AB}">
      <dgm:prSet/>
      <dgm:spPr/>
      <dgm:t>
        <a:bodyPr/>
        <a:lstStyle/>
        <a:p>
          <a:pPr algn="ctr"/>
          <a:endParaRPr lang="hu-HU"/>
        </a:p>
      </dgm:t>
    </dgm:pt>
    <dgm:pt modelId="{4723613C-B1B9-4246-BE34-6631ECF65931}">
      <dgm:prSet phldrT="[Text]" custT="1"/>
      <dgm:spPr/>
      <dgm:t>
        <a:bodyPr/>
        <a:lstStyle/>
        <a:p>
          <a:pPr algn="just"/>
          <a:r>
            <a:rPr lang="hu-HU" sz="1600" b="1" dirty="0" err="1">
              <a:solidFill>
                <a:schemeClr val="accent5"/>
              </a:solidFill>
            </a:rPr>
            <a:t>Level</a:t>
          </a:r>
          <a:r>
            <a:rPr lang="hu-HU" sz="1600" b="1" dirty="0">
              <a:solidFill>
                <a:schemeClr val="accent5"/>
              </a:solidFill>
            </a:rPr>
            <a:t> 2A (DA 11. cikk)</a:t>
          </a:r>
          <a:endParaRPr lang="hu-HU" sz="1600" dirty="0">
            <a:solidFill>
              <a:schemeClr val="accent5"/>
            </a:solidFill>
          </a:endParaRPr>
        </a:p>
      </dgm:t>
    </dgm:pt>
    <dgm:pt modelId="{5F7C60CD-77A6-4DA9-A173-A35008AB8CFF}" type="parTrans" cxnId="{877016B1-616A-4721-8DE6-BDCC933B380D}">
      <dgm:prSet/>
      <dgm:spPr/>
      <dgm:t>
        <a:bodyPr/>
        <a:lstStyle/>
        <a:p>
          <a:pPr algn="ctr"/>
          <a:endParaRPr lang="hu-HU"/>
        </a:p>
      </dgm:t>
    </dgm:pt>
    <dgm:pt modelId="{0C463B7A-6C48-43BA-9EB3-2DC9911D6DCC}" type="sibTrans" cxnId="{877016B1-616A-4721-8DE6-BDCC933B380D}">
      <dgm:prSet/>
      <dgm:spPr/>
      <dgm:t>
        <a:bodyPr/>
        <a:lstStyle/>
        <a:p>
          <a:pPr algn="ctr"/>
          <a:endParaRPr lang="hu-HU"/>
        </a:p>
      </dgm:t>
    </dgm:pt>
    <dgm:pt modelId="{A8254C55-FD3D-4888-BBA0-34970B5B5058}">
      <dgm:prSet phldrT="[Text]" custT="1"/>
      <dgm:spPr/>
      <dgm:t>
        <a:bodyPr/>
        <a:lstStyle/>
        <a:p>
          <a:pPr algn="just"/>
          <a:r>
            <a:rPr lang="hu-HU" sz="1600" b="1" dirty="0" err="1">
              <a:solidFill>
                <a:schemeClr val="accent5"/>
              </a:solidFill>
            </a:rPr>
            <a:t>Level</a:t>
          </a:r>
          <a:r>
            <a:rPr lang="hu-HU" sz="1600" b="1" dirty="0">
              <a:solidFill>
                <a:schemeClr val="accent5"/>
              </a:solidFill>
            </a:rPr>
            <a:t> 2B (DA 12. cikk)</a:t>
          </a:r>
        </a:p>
      </dgm:t>
    </dgm:pt>
    <dgm:pt modelId="{F98196A7-E230-425B-B7B8-0A90C9BAFDD5}" type="parTrans" cxnId="{95EBD7F0-2EE2-4574-A768-11200D3B47AB}">
      <dgm:prSet/>
      <dgm:spPr/>
      <dgm:t>
        <a:bodyPr/>
        <a:lstStyle/>
        <a:p>
          <a:pPr algn="ctr"/>
          <a:endParaRPr lang="hu-HU"/>
        </a:p>
      </dgm:t>
    </dgm:pt>
    <dgm:pt modelId="{65B8F185-5E5A-4904-ADC6-C0C211B38FF4}" type="sibTrans" cxnId="{95EBD7F0-2EE2-4574-A768-11200D3B47AB}">
      <dgm:prSet/>
      <dgm:spPr/>
      <dgm:t>
        <a:bodyPr/>
        <a:lstStyle/>
        <a:p>
          <a:pPr algn="ctr"/>
          <a:endParaRPr lang="hu-HU"/>
        </a:p>
      </dgm:t>
    </dgm:pt>
    <dgm:pt modelId="{9CB34BAD-1007-4EF3-998C-F7C64238B720}">
      <dgm:prSet phldrT="[Text]" custT="1"/>
      <dgm:spPr/>
      <dgm:t>
        <a:bodyPr/>
        <a:lstStyle/>
        <a:p>
          <a:pPr algn="ctr"/>
          <a:endParaRPr lang="hu-HU" sz="1600" b="1" dirty="0">
            <a:solidFill>
              <a:schemeClr val="accent5"/>
            </a:solidFill>
          </a:endParaRPr>
        </a:p>
      </dgm:t>
    </dgm:pt>
    <dgm:pt modelId="{D4AD4F0A-35AD-47BE-8010-C8B934617515}" type="parTrans" cxnId="{4F754F3B-782B-4A6C-9379-9785F32438F3}">
      <dgm:prSet/>
      <dgm:spPr/>
      <dgm:t>
        <a:bodyPr/>
        <a:lstStyle/>
        <a:p>
          <a:pPr algn="ctr"/>
          <a:endParaRPr lang="hu-HU"/>
        </a:p>
      </dgm:t>
    </dgm:pt>
    <dgm:pt modelId="{13CD4F20-2127-4130-B6AA-59844D5E7543}" type="sibTrans" cxnId="{4F754F3B-782B-4A6C-9379-9785F32438F3}">
      <dgm:prSet/>
      <dgm:spPr/>
      <dgm:t>
        <a:bodyPr/>
        <a:lstStyle/>
        <a:p>
          <a:pPr algn="ctr"/>
          <a:endParaRPr lang="hu-HU"/>
        </a:p>
      </dgm:t>
    </dgm:pt>
    <dgm:pt modelId="{72B21B10-0639-43A9-B9A2-0C5E1432AE1D}">
      <dgm:prSet phldrT="[Text]" custT="1"/>
      <dgm:spPr/>
      <dgm:t>
        <a:bodyPr/>
        <a:lstStyle/>
        <a:p>
          <a:pPr algn="just"/>
          <a:r>
            <a:rPr lang="hu-HU" sz="1600" dirty="0">
              <a:solidFill>
                <a:schemeClr val="accent5"/>
              </a:solidFill>
            </a:rPr>
            <a:t>Kizárólag a DA 10. cikk (1)-ben felsoroltak (mindenkor teljesítve a feltételeket)</a:t>
          </a:r>
        </a:p>
      </dgm:t>
    </dgm:pt>
    <dgm:pt modelId="{05A6E037-8814-493C-ADB2-41A30BA78BF3}" type="parTrans" cxnId="{AE6F639F-6C98-4660-BDA3-FA6411B03718}">
      <dgm:prSet/>
      <dgm:spPr/>
      <dgm:t>
        <a:bodyPr/>
        <a:lstStyle/>
        <a:p>
          <a:endParaRPr lang="hu-HU"/>
        </a:p>
      </dgm:t>
    </dgm:pt>
    <dgm:pt modelId="{86B59E56-34E7-48CF-9564-43A165C7A271}" type="sibTrans" cxnId="{AE6F639F-6C98-4660-BDA3-FA6411B03718}">
      <dgm:prSet/>
      <dgm:spPr/>
      <dgm:t>
        <a:bodyPr/>
        <a:lstStyle/>
        <a:p>
          <a:endParaRPr lang="hu-HU"/>
        </a:p>
      </dgm:t>
    </dgm:pt>
    <dgm:pt modelId="{28F01CA9-1212-41AF-AD13-9ABD614C2691}">
      <dgm:prSet phldrT="[Text]" custT="1"/>
      <dgm:spPr/>
      <dgm:t>
        <a:bodyPr/>
        <a:lstStyle/>
        <a:p>
          <a:pPr algn="just"/>
          <a:endParaRPr lang="hu-HU" sz="1600" dirty="0">
            <a:solidFill>
              <a:schemeClr val="accent5"/>
            </a:solidFill>
          </a:endParaRPr>
        </a:p>
      </dgm:t>
    </dgm:pt>
    <dgm:pt modelId="{02B47D5F-6F0C-4B6C-A774-975E20925A29}" type="parTrans" cxnId="{D40BA6EC-3DEC-4A19-B9CC-B53F81D19551}">
      <dgm:prSet/>
      <dgm:spPr/>
      <dgm:t>
        <a:bodyPr/>
        <a:lstStyle/>
        <a:p>
          <a:endParaRPr lang="hu-HU"/>
        </a:p>
      </dgm:t>
    </dgm:pt>
    <dgm:pt modelId="{38D68328-751A-4B20-BB0E-ED4ECAD512F7}" type="sibTrans" cxnId="{D40BA6EC-3DEC-4A19-B9CC-B53F81D19551}">
      <dgm:prSet/>
      <dgm:spPr/>
      <dgm:t>
        <a:bodyPr/>
        <a:lstStyle/>
        <a:p>
          <a:endParaRPr lang="hu-HU"/>
        </a:p>
      </dgm:t>
    </dgm:pt>
    <dgm:pt modelId="{12A5610C-9175-4CB7-A3DD-744406081704}">
      <dgm:prSet phldrT="[Text]" custT="1"/>
      <dgm:spPr/>
      <dgm:t>
        <a:bodyPr/>
        <a:lstStyle/>
        <a:p>
          <a:pPr algn="l"/>
          <a:r>
            <a:rPr lang="hu-HU" sz="1600" b="1" i="1" dirty="0">
              <a:solidFill>
                <a:schemeClr val="accent3">
                  <a:lumMod val="75000"/>
                </a:schemeClr>
              </a:solidFill>
            </a:rPr>
            <a:t>Az MNB nem tervezi besorolási lista publikálását</a:t>
          </a:r>
        </a:p>
      </dgm:t>
    </dgm:pt>
    <dgm:pt modelId="{0D7BB250-1E1B-462E-B534-1BB93A3E64F9}" type="parTrans" cxnId="{3EF01B34-59A8-4431-A153-48E25BD9191B}">
      <dgm:prSet/>
      <dgm:spPr/>
      <dgm:t>
        <a:bodyPr/>
        <a:lstStyle/>
        <a:p>
          <a:endParaRPr lang="hu-HU"/>
        </a:p>
      </dgm:t>
    </dgm:pt>
    <dgm:pt modelId="{8A336B87-CAC2-4073-9957-60D4A5D60C3E}" type="sibTrans" cxnId="{3EF01B34-59A8-4431-A153-48E25BD9191B}">
      <dgm:prSet/>
      <dgm:spPr/>
      <dgm:t>
        <a:bodyPr/>
        <a:lstStyle/>
        <a:p>
          <a:endParaRPr lang="hu-HU"/>
        </a:p>
      </dgm:t>
    </dgm:pt>
    <dgm:pt modelId="{D9BEAF5C-6C6E-4CA6-A38B-7418B22324D3}">
      <dgm:prSet phldrT="[Text]" custT="1"/>
      <dgm:spPr/>
      <dgm:t>
        <a:bodyPr/>
        <a:lstStyle/>
        <a:p>
          <a:pPr algn="just"/>
          <a:endParaRPr lang="hu-HU" sz="1600" b="1" dirty="0">
            <a:solidFill>
              <a:schemeClr val="accent5"/>
            </a:solidFill>
          </a:endParaRPr>
        </a:p>
      </dgm:t>
    </dgm:pt>
    <dgm:pt modelId="{3B1558C3-78B3-4FA3-AAAB-3C99FFE4160B}" type="parTrans" cxnId="{FA36D490-C9EB-4314-8A72-359C99BCC503}">
      <dgm:prSet/>
      <dgm:spPr/>
      <dgm:t>
        <a:bodyPr/>
        <a:lstStyle/>
        <a:p>
          <a:endParaRPr lang="hu-HU"/>
        </a:p>
      </dgm:t>
    </dgm:pt>
    <dgm:pt modelId="{F1F2E8B9-9592-482C-8F12-3F7D229567F7}" type="sibTrans" cxnId="{FA36D490-C9EB-4314-8A72-359C99BCC503}">
      <dgm:prSet/>
      <dgm:spPr/>
      <dgm:t>
        <a:bodyPr/>
        <a:lstStyle/>
        <a:p>
          <a:endParaRPr lang="hu-HU"/>
        </a:p>
      </dgm:t>
    </dgm:pt>
    <dgm:pt modelId="{C74133F5-4338-48F6-A04E-2E2280CCF721}">
      <dgm:prSet phldrT="[Text]" custT="1"/>
      <dgm:spPr/>
      <dgm:t>
        <a:bodyPr/>
        <a:lstStyle/>
        <a:p>
          <a:pPr algn="just"/>
          <a:endParaRPr lang="hu-HU" sz="1600" dirty="0">
            <a:solidFill>
              <a:schemeClr val="accent5"/>
            </a:solidFill>
          </a:endParaRPr>
        </a:p>
      </dgm:t>
    </dgm:pt>
    <dgm:pt modelId="{D25F83BB-CDAF-47DF-BA25-903EBCAA0F77}" type="parTrans" cxnId="{7A8E68B1-74A5-4237-B703-4B4F8D13303F}">
      <dgm:prSet/>
      <dgm:spPr/>
      <dgm:t>
        <a:bodyPr/>
        <a:lstStyle/>
        <a:p>
          <a:endParaRPr lang="hu-HU"/>
        </a:p>
      </dgm:t>
    </dgm:pt>
    <dgm:pt modelId="{8E348995-CDD8-4592-B2E9-48B585BF8DD8}" type="sibTrans" cxnId="{7A8E68B1-74A5-4237-B703-4B4F8D13303F}">
      <dgm:prSet/>
      <dgm:spPr/>
      <dgm:t>
        <a:bodyPr/>
        <a:lstStyle/>
        <a:p>
          <a:endParaRPr lang="hu-HU"/>
        </a:p>
      </dgm:t>
    </dgm:pt>
    <dgm:pt modelId="{8DAB05FD-D278-4C53-A093-5C8F81171D0E}">
      <dgm:prSet phldrT="[Text]" custT="1"/>
      <dgm:spPr/>
      <dgm:t>
        <a:bodyPr/>
        <a:lstStyle/>
        <a:p>
          <a:pPr algn="ctr"/>
          <a:r>
            <a: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Értékelés</a:t>
          </a:r>
          <a:endParaRPr lang="hu-HU" sz="59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FB8EB7-288B-4B03-99CE-1E26A4B7E9C3}" type="sibTrans" cxnId="{B55EF1A4-7136-4205-A4CC-5E1D3CE7D488}">
      <dgm:prSet/>
      <dgm:spPr/>
      <dgm:t>
        <a:bodyPr/>
        <a:lstStyle/>
        <a:p>
          <a:pPr algn="ctr"/>
          <a:endParaRPr lang="hu-HU"/>
        </a:p>
      </dgm:t>
    </dgm:pt>
    <dgm:pt modelId="{C7EA9B0C-7C7E-40E2-B8A4-ED05344B2593}" type="parTrans" cxnId="{B55EF1A4-7136-4205-A4CC-5E1D3CE7D488}">
      <dgm:prSet/>
      <dgm:spPr/>
      <dgm:t>
        <a:bodyPr/>
        <a:lstStyle/>
        <a:p>
          <a:pPr algn="ctr"/>
          <a:endParaRPr lang="hu-HU"/>
        </a:p>
      </dgm:t>
    </dgm:pt>
    <dgm:pt modelId="{F06B2206-579D-45F0-96B0-DF7626F478B8}">
      <dgm:prSet phldrT="[Text]" custT="1"/>
      <dgm:spPr/>
      <dgm:t>
        <a:bodyPr/>
        <a:lstStyle/>
        <a:p>
          <a:pPr algn="just"/>
          <a:r>
            <a:rPr lang="hu-HU" sz="1600" b="1" dirty="0">
              <a:solidFill>
                <a:schemeClr val="accent5"/>
              </a:solidFill>
            </a:rPr>
            <a:t>DA 9. cikke irányadó</a:t>
          </a:r>
          <a:endParaRPr lang="hu-HU" sz="1600" dirty="0">
            <a:solidFill>
              <a:schemeClr val="accent5"/>
            </a:solidFill>
          </a:endParaRPr>
        </a:p>
      </dgm:t>
    </dgm:pt>
    <dgm:pt modelId="{DEF47C28-DE39-44C8-ADEB-704889BFF044}" type="sibTrans" cxnId="{540141C3-AA27-49FF-A41F-6B90892D7492}">
      <dgm:prSet/>
      <dgm:spPr/>
      <dgm:t>
        <a:bodyPr/>
        <a:lstStyle/>
        <a:p>
          <a:pPr algn="ctr"/>
          <a:endParaRPr lang="hu-HU"/>
        </a:p>
      </dgm:t>
    </dgm:pt>
    <dgm:pt modelId="{B824AEE5-AF8F-4A35-B43C-9B9E8AE232EC}" type="parTrans" cxnId="{540141C3-AA27-49FF-A41F-6B90892D7492}">
      <dgm:prSet/>
      <dgm:spPr/>
      <dgm:t>
        <a:bodyPr/>
        <a:lstStyle/>
        <a:p>
          <a:pPr algn="ctr"/>
          <a:endParaRPr lang="hu-HU"/>
        </a:p>
      </dgm:t>
    </dgm:pt>
    <dgm:pt modelId="{24BEEDC5-4222-4629-B0F8-D0F5A6B617D3}">
      <dgm:prSet phldrT="[Text]" custT="1"/>
      <dgm:spPr/>
      <dgm:t>
        <a:bodyPr/>
        <a:lstStyle/>
        <a:p>
          <a:pPr algn="just"/>
          <a:r>
            <a:rPr lang="hu-HU" sz="1600" b="1" dirty="0">
              <a:solidFill>
                <a:schemeClr val="accent5"/>
              </a:solidFill>
            </a:rPr>
            <a:t>Piaci érték </a:t>
          </a:r>
          <a:r>
            <a:rPr lang="hu-HU" sz="1600" dirty="0">
              <a:solidFill>
                <a:schemeClr val="accent5"/>
              </a:solidFill>
            </a:rPr>
            <a:t>(nem feltétlenül jegybanki </a:t>
          </a:r>
          <a:r>
            <a:rPr lang="hu-HU" sz="1600" dirty="0" err="1">
              <a:solidFill>
                <a:schemeClr val="accent5"/>
              </a:solidFill>
            </a:rPr>
            <a:t>haircut</a:t>
          </a:r>
          <a:r>
            <a:rPr lang="hu-HU" sz="1600" dirty="0">
              <a:solidFill>
                <a:schemeClr val="accent5"/>
              </a:solidFill>
            </a:rPr>
            <a:t> {</a:t>
          </a:r>
          <a:r>
            <a:rPr lang="hu-HU" sz="1600" dirty="0" err="1">
              <a:solidFill>
                <a:schemeClr val="accent5"/>
              </a:solidFill>
            </a:rPr>
            <a:t>HC</a:t>
          </a:r>
          <a:r>
            <a:rPr lang="hu-HU" sz="1600" dirty="0">
              <a:solidFill>
                <a:schemeClr val="accent5"/>
              </a:solidFill>
            </a:rPr>
            <a:t>})</a:t>
          </a:r>
        </a:p>
      </dgm:t>
    </dgm:pt>
    <dgm:pt modelId="{B0028F19-4587-458A-8E58-B73811B1D145}" type="sibTrans" cxnId="{6A8635B6-3CB4-4A6F-9ACF-4A1FCEA516A5}">
      <dgm:prSet/>
      <dgm:spPr/>
      <dgm:t>
        <a:bodyPr/>
        <a:lstStyle/>
        <a:p>
          <a:pPr algn="ctr"/>
          <a:endParaRPr lang="hu-HU"/>
        </a:p>
      </dgm:t>
    </dgm:pt>
    <dgm:pt modelId="{2939E070-F6BC-4446-8CED-E2502F3FC6BA}" type="parTrans" cxnId="{6A8635B6-3CB4-4A6F-9ACF-4A1FCEA516A5}">
      <dgm:prSet/>
      <dgm:spPr/>
      <dgm:t>
        <a:bodyPr/>
        <a:lstStyle/>
        <a:p>
          <a:pPr algn="ctr"/>
          <a:endParaRPr lang="hu-HU"/>
        </a:p>
      </dgm:t>
    </dgm:pt>
    <dgm:pt modelId="{619E8209-A83C-488B-9F3B-4A6D075C338F}">
      <dgm:prSet phldrT="[Text]" custT="1"/>
      <dgm:spPr/>
      <dgm:t>
        <a:bodyPr/>
        <a:lstStyle/>
        <a:p>
          <a:pPr algn="just"/>
          <a:r>
            <a:rPr lang="hu-HU" sz="1600" b="1" dirty="0">
              <a:solidFill>
                <a:schemeClr val="accent5"/>
              </a:solidFill>
            </a:rPr>
            <a:t>Adott esetben </a:t>
          </a:r>
          <a:r>
            <a:rPr lang="hu-HU" sz="1600" b="1" dirty="0" err="1">
              <a:solidFill>
                <a:schemeClr val="accent5"/>
              </a:solidFill>
            </a:rPr>
            <a:t>HC</a:t>
          </a:r>
          <a:r>
            <a:rPr lang="hu-HU" sz="1600" b="1" dirty="0">
              <a:solidFill>
                <a:schemeClr val="accent5"/>
              </a:solidFill>
            </a:rPr>
            <a:t> alkalmazása</a:t>
          </a:r>
        </a:p>
      </dgm:t>
    </dgm:pt>
    <dgm:pt modelId="{BA3BB943-C58F-4A69-BD4E-0D442AD251F4}" type="sibTrans" cxnId="{63E57E5A-8E52-4E12-B6F1-3751223A3EC5}">
      <dgm:prSet/>
      <dgm:spPr/>
      <dgm:t>
        <a:bodyPr/>
        <a:lstStyle/>
        <a:p>
          <a:pPr algn="ctr"/>
          <a:endParaRPr lang="hu-HU"/>
        </a:p>
      </dgm:t>
    </dgm:pt>
    <dgm:pt modelId="{11BC1ECE-49B4-40EA-8106-B7DB39EBE14C}" type="parTrans" cxnId="{63E57E5A-8E52-4E12-B6F1-3751223A3EC5}">
      <dgm:prSet/>
      <dgm:spPr/>
      <dgm:t>
        <a:bodyPr/>
        <a:lstStyle/>
        <a:p>
          <a:pPr algn="ctr"/>
          <a:endParaRPr lang="hu-HU"/>
        </a:p>
      </dgm:t>
    </dgm:pt>
    <dgm:pt modelId="{97F3D8DF-8781-488E-87F9-F8D89234DC3C}">
      <dgm:prSet phldrT="[Text]" custT="1"/>
      <dgm:spPr/>
      <dgm:t>
        <a:bodyPr/>
        <a:lstStyle/>
        <a:p>
          <a:pPr algn="just"/>
          <a:r>
            <a:rPr lang="hu-HU" sz="1600" b="0" dirty="0">
              <a:solidFill>
                <a:schemeClr val="accent5"/>
              </a:solidFill>
            </a:rPr>
            <a:t>Fedezett kötvények esetében minimum 7% (DA 10. cikk {2})</a:t>
          </a:r>
        </a:p>
      </dgm:t>
    </dgm:pt>
    <dgm:pt modelId="{8283BF9C-64B3-44AA-B6BD-1A3E08E98078}" type="sibTrans" cxnId="{CE0886DF-64AD-4BC6-987F-811FBB4CAE16}">
      <dgm:prSet/>
      <dgm:spPr/>
      <dgm:t>
        <a:bodyPr/>
        <a:lstStyle/>
        <a:p>
          <a:pPr algn="ctr"/>
          <a:endParaRPr lang="hu-HU"/>
        </a:p>
      </dgm:t>
    </dgm:pt>
    <dgm:pt modelId="{5E68E566-D0DC-4225-86CE-EB729EBDB1BE}" type="parTrans" cxnId="{CE0886DF-64AD-4BC6-987F-811FBB4CAE16}">
      <dgm:prSet/>
      <dgm:spPr/>
      <dgm:t>
        <a:bodyPr/>
        <a:lstStyle/>
        <a:p>
          <a:pPr algn="ctr"/>
          <a:endParaRPr lang="hu-HU"/>
        </a:p>
      </dgm:t>
    </dgm:pt>
    <dgm:pt modelId="{A2748A19-EDC9-4F2A-90ED-6A4C7E01D94A}">
      <dgm:prSet phldrT="[Text]" custT="1"/>
      <dgm:spPr/>
      <dgm:t>
        <a:bodyPr/>
        <a:lstStyle/>
        <a:p>
          <a:pPr algn="just"/>
          <a:r>
            <a:rPr lang="hu-HU" sz="1600" b="0" dirty="0" err="1">
              <a:solidFill>
                <a:schemeClr val="accent5"/>
              </a:solidFill>
            </a:rPr>
            <a:t>KBF</a:t>
          </a:r>
          <a:r>
            <a:rPr lang="hu-HU" sz="1600" b="0" dirty="0">
              <a:solidFill>
                <a:schemeClr val="accent5"/>
              </a:solidFill>
            </a:rPr>
            <a:t> </a:t>
          </a:r>
          <a:r>
            <a:rPr lang="hu-HU" sz="1600" b="0" dirty="0" err="1">
              <a:solidFill>
                <a:schemeClr val="accent5"/>
              </a:solidFill>
            </a:rPr>
            <a:t>Level</a:t>
          </a:r>
          <a:r>
            <a:rPr lang="hu-HU" sz="1600" b="0" dirty="0">
              <a:solidFill>
                <a:schemeClr val="accent5"/>
              </a:solidFill>
            </a:rPr>
            <a:t> 1 eszköz (kivéve rendkívül magas minőségű fedezett </a:t>
          </a:r>
          <a:r>
            <a:rPr lang="hu-HU" sz="1600" b="0" dirty="0" err="1">
              <a:solidFill>
                <a:schemeClr val="accent5"/>
              </a:solidFill>
            </a:rPr>
            <a:t>ktv.</a:t>
          </a:r>
          <a:r>
            <a:rPr lang="hu-HU" sz="1600" b="0" dirty="0">
              <a:solidFill>
                <a:schemeClr val="accent5"/>
              </a:solidFill>
            </a:rPr>
            <a:t>) 5% - (DA 10. cikk {2})</a:t>
          </a:r>
        </a:p>
      </dgm:t>
    </dgm:pt>
    <dgm:pt modelId="{D60EE16A-E985-4E70-A362-55D41779E140}" type="sibTrans" cxnId="{979BD529-0091-4BAF-BED7-B5DF26A58DB5}">
      <dgm:prSet/>
      <dgm:spPr/>
      <dgm:t>
        <a:bodyPr/>
        <a:lstStyle/>
        <a:p>
          <a:endParaRPr lang="hu-HU"/>
        </a:p>
      </dgm:t>
    </dgm:pt>
    <dgm:pt modelId="{5C580D39-5634-4E95-BC76-AD004675CCB4}" type="parTrans" cxnId="{979BD529-0091-4BAF-BED7-B5DF26A58DB5}">
      <dgm:prSet/>
      <dgm:spPr/>
      <dgm:t>
        <a:bodyPr/>
        <a:lstStyle/>
        <a:p>
          <a:endParaRPr lang="hu-HU"/>
        </a:p>
      </dgm:t>
    </dgm:pt>
    <dgm:pt modelId="{99E61C6D-9F21-4BF2-AE2E-AE82F5322D30}" type="pres">
      <dgm:prSet presAssocID="{AD0DF881-BC3F-474D-A471-46A672941D0A}" presName="Name0" presStyleCnt="0">
        <dgm:presLayoutVars>
          <dgm:dir/>
          <dgm:animLvl val="lvl"/>
          <dgm:resizeHandles val="exact"/>
        </dgm:presLayoutVars>
      </dgm:prSet>
      <dgm:spPr/>
    </dgm:pt>
    <dgm:pt modelId="{2AAEDAE1-AF7C-446B-B63C-DDC2608B09E5}" type="pres">
      <dgm:prSet presAssocID="{8DAB05FD-D278-4C53-A093-5C8F81171D0E}" presName="composite" presStyleCnt="0"/>
      <dgm:spPr/>
    </dgm:pt>
    <dgm:pt modelId="{4297F4BD-8732-4B7B-9014-46058BD863CA}" type="pres">
      <dgm:prSet presAssocID="{8DAB05FD-D278-4C53-A093-5C8F81171D0E}" presName="parTx" presStyleLbl="alignNode1" presStyleIdx="0" presStyleCnt="2" custScaleY="83845" custLinFactNeighborX="-341" custLinFactNeighborY="-25333">
        <dgm:presLayoutVars>
          <dgm:chMax val="0"/>
          <dgm:chPref val="0"/>
          <dgm:bulletEnabled val="1"/>
        </dgm:presLayoutVars>
      </dgm:prSet>
      <dgm:spPr/>
    </dgm:pt>
    <dgm:pt modelId="{F5911833-5AFB-4BC1-BDA8-2C9AB2EA32C4}" type="pres">
      <dgm:prSet presAssocID="{8DAB05FD-D278-4C53-A093-5C8F81171D0E}" presName="desTx" presStyleLbl="alignAccFollowNode1" presStyleIdx="0" presStyleCnt="2" custLinFactNeighborX="-1" custLinFactNeighborY="-11173">
        <dgm:presLayoutVars>
          <dgm:bulletEnabled val="1"/>
        </dgm:presLayoutVars>
      </dgm:prSet>
      <dgm:spPr/>
    </dgm:pt>
    <dgm:pt modelId="{7BA14B3D-3A8D-4626-9800-AE90033DC073}" type="pres">
      <dgm:prSet presAssocID="{71FB8EB7-288B-4B03-99CE-1E26A4B7E9C3}" presName="space" presStyleCnt="0"/>
      <dgm:spPr/>
    </dgm:pt>
    <dgm:pt modelId="{957F24DD-946F-40AE-B7BA-AB54F47D4EFA}" type="pres">
      <dgm:prSet presAssocID="{53CB7405-D93B-406C-952D-97FD27DDB1B1}" presName="composite" presStyleCnt="0"/>
      <dgm:spPr/>
    </dgm:pt>
    <dgm:pt modelId="{3DE9608D-4A18-4F65-9DD1-95DD049C4128}" type="pres">
      <dgm:prSet presAssocID="{53CB7405-D93B-406C-952D-97FD27DDB1B1}" presName="parTx" presStyleLbl="alignNode1" presStyleIdx="1" presStyleCnt="2" custScaleY="83845" custLinFactNeighborY="-25333">
        <dgm:presLayoutVars>
          <dgm:chMax val="0"/>
          <dgm:chPref val="0"/>
          <dgm:bulletEnabled val="1"/>
        </dgm:presLayoutVars>
      </dgm:prSet>
      <dgm:spPr/>
    </dgm:pt>
    <dgm:pt modelId="{D7A2D990-5C4C-4343-BDC0-0642105A6633}" type="pres">
      <dgm:prSet presAssocID="{53CB7405-D93B-406C-952D-97FD27DDB1B1}" presName="desTx" presStyleLbl="alignAccFollowNode1" presStyleIdx="1" presStyleCnt="2" custLinFactNeighborY="-11173">
        <dgm:presLayoutVars>
          <dgm:bulletEnabled val="1"/>
        </dgm:presLayoutVars>
      </dgm:prSet>
      <dgm:spPr/>
    </dgm:pt>
  </dgm:ptLst>
  <dgm:cxnLst>
    <dgm:cxn modelId="{E44A1F45-61B2-4DA6-AB5D-D9A4582F68F5}" type="presOf" srcId="{D9BEAF5C-6C6E-4CA6-A38B-7418B22324D3}" destId="{D7A2D990-5C4C-4343-BDC0-0642105A6633}" srcOrd="0" destOrd="6" presId="urn:microsoft.com/office/officeart/2005/8/layout/hList1"/>
    <dgm:cxn modelId="{CE0886DF-64AD-4BC6-987F-811FBB4CAE16}" srcId="{619E8209-A83C-488B-9F3B-4A6D075C338F}" destId="{97F3D8DF-8781-488E-87F9-F8D89234DC3C}" srcOrd="0" destOrd="0" parTransId="{5E68E566-D0DC-4225-86CE-EB729EBDB1BE}" sibTransId="{8283BF9C-64B3-44AA-B6BD-1A3E08E98078}"/>
    <dgm:cxn modelId="{F04653DD-97B8-4D4F-9CCF-A69BCEC433BD}" type="presOf" srcId="{AD0DF881-BC3F-474D-A471-46A672941D0A}" destId="{99E61C6D-9F21-4BF2-AE2E-AE82F5322D30}" srcOrd="0" destOrd="0" presId="urn:microsoft.com/office/officeart/2005/8/layout/hList1"/>
    <dgm:cxn modelId="{E441C50B-B712-4AC2-98DB-072ACE344211}" srcId="{AD0DF881-BC3F-474D-A471-46A672941D0A}" destId="{53CB7405-D93B-406C-952D-97FD27DDB1B1}" srcOrd="1" destOrd="0" parTransId="{B618BBDD-F92F-4651-83A6-A1A150658410}" sibTransId="{C82D3115-C0B1-4AB0-941C-15F9B64A4BC5}"/>
    <dgm:cxn modelId="{53C2050E-A78D-4D5E-A4E6-0C78FA5BF558}" type="presOf" srcId="{72B21B10-0639-43A9-B9A2-0C5E1432AE1D}" destId="{D7A2D990-5C4C-4343-BDC0-0642105A6633}" srcOrd="0" destOrd="1" presId="urn:microsoft.com/office/officeart/2005/8/layout/hList1"/>
    <dgm:cxn modelId="{A047040B-9CCE-4A0B-BDCB-ADB081929C3C}" type="presOf" srcId="{8DAB05FD-D278-4C53-A093-5C8F81171D0E}" destId="{4297F4BD-8732-4B7B-9014-46058BD863CA}" srcOrd="0" destOrd="0" presId="urn:microsoft.com/office/officeart/2005/8/layout/hList1"/>
    <dgm:cxn modelId="{95EBD7F0-2EE2-4574-A768-11200D3B47AB}" srcId="{53CB7405-D93B-406C-952D-97FD27DDB1B1}" destId="{A8254C55-FD3D-4888-BBA0-34970B5B5058}" srcOrd="2" destOrd="0" parTransId="{F98196A7-E230-425B-B7B8-0A90C9BAFDD5}" sibTransId="{65B8F185-5E5A-4904-ADC6-C0C211B38FF4}"/>
    <dgm:cxn modelId="{AE6F639F-6C98-4660-BDA3-FA6411B03718}" srcId="{C2B11752-1BC5-4A2A-8A5E-8894E4C91EA8}" destId="{72B21B10-0639-43A9-B9A2-0C5E1432AE1D}" srcOrd="0" destOrd="0" parTransId="{05A6E037-8814-493C-ADB2-41A30BA78BF3}" sibTransId="{86B59E56-34E7-48CF-9564-43A165C7A271}"/>
    <dgm:cxn modelId="{A8F5EC88-98CF-4B20-B12C-AA882C5B9042}" type="presOf" srcId="{A8254C55-FD3D-4888-BBA0-34970B5B5058}" destId="{D7A2D990-5C4C-4343-BDC0-0642105A6633}" srcOrd="0" destOrd="5" presId="urn:microsoft.com/office/officeart/2005/8/layout/hList1"/>
    <dgm:cxn modelId="{FA36D490-C9EB-4314-8A72-359C99BCC503}" srcId="{53CB7405-D93B-406C-952D-97FD27DDB1B1}" destId="{D9BEAF5C-6C6E-4CA6-A38B-7418B22324D3}" srcOrd="3" destOrd="0" parTransId="{3B1558C3-78B3-4FA3-AAAB-3C99FFE4160B}" sibTransId="{F1F2E8B9-9592-482C-8F12-3F7D229567F7}"/>
    <dgm:cxn modelId="{24AA153D-E429-4A97-891A-3A2FF2F20A8F}" type="presOf" srcId="{C2B11752-1BC5-4A2A-8A5E-8894E4C91EA8}" destId="{D7A2D990-5C4C-4343-BDC0-0642105A6633}" srcOrd="0" destOrd="0" presId="urn:microsoft.com/office/officeart/2005/8/layout/hList1"/>
    <dgm:cxn modelId="{979BD529-0091-4BAF-BED7-B5DF26A58DB5}" srcId="{619E8209-A83C-488B-9F3B-4A6D075C338F}" destId="{A2748A19-EDC9-4F2A-90ED-6A4C7E01D94A}" srcOrd="1" destOrd="0" parTransId="{5C580D39-5634-4E95-BC76-AD004675CCB4}" sibTransId="{D60EE16A-E985-4E70-A362-55D41779E140}"/>
    <dgm:cxn modelId="{F7D67D59-AD20-4EFA-BA32-A4A05AE46514}" type="presOf" srcId="{53CB7405-D93B-406C-952D-97FD27DDB1B1}" destId="{3DE9608D-4A18-4F65-9DD1-95DD049C4128}" srcOrd="0" destOrd="0" presId="urn:microsoft.com/office/officeart/2005/8/layout/hList1"/>
    <dgm:cxn modelId="{63E57E5A-8E52-4E12-B6F1-3751223A3EC5}" srcId="{F06B2206-579D-45F0-96B0-DF7626F478B8}" destId="{619E8209-A83C-488B-9F3B-4A6D075C338F}" srcOrd="1" destOrd="0" parTransId="{11BC1ECE-49B4-40EA-8106-B7DB39EBE14C}" sibTransId="{BA3BB943-C58F-4A69-BD4E-0D442AD251F4}"/>
    <dgm:cxn modelId="{FE08EE7E-330E-4CA2-ADE1-2A05569C28AD}" type="presOf" srcId="{97F3D8DF-8781-488E-87F9-F8D89234DC3C}" destId="{F5911833-5AFB-4BC1-BDA8-2C9AB2EA32C4}" srcOrd="0" destOrd="3" presId="urn:microsoft.com/office/officeart/2005/8/layout/hList1"/>
    <dgm:cxn modelId="{4F754F3B-782B-4A6C-9379-9785F32438F3}" srcId="{F06B2206-579D-45F0-96B0-DF7626F478B8}" destId="{9CB34BAD-1007-4EF3-998C-F7C64238B720}" srcOrd="2" destOrd="0" parTransId="{D4AD4F0A-35AD-47BE-8010-C8B934617515}" sibTransId="{13CD4F20-2127-4130-B6AA-59844D5E7543}"/>
    <dgm:cxn modelId="{6660B161-F79C-4D2B-9E01-F564D0883110}" type="presOf" srcId="{4723613C-B1B9-4246-BE34-6631ECF65931}" destId="{D7A2D990-5C4C-4343-BDC0-0642105A6633}" srcOrd="0" destOrd="3" presId="urn:microsoft.com/office/officeart/2005/8/layout/hList1"/>
    <dgm:cxn modelId="{877016B1-616A-4721-8DE6-BDCC933B380D}" srcId="{53CB7405-D93B-406C-952D-97FD27DDB1B1}" destId="{4723613C-B1B9-4246-BE34-6631ECF65931}" srcOrd="1" destOrd="0" parTransId="{5F7C60CD-77A6-4DA9-A173-A35008AB8CFF}" sibTransId="{0C463B7A-6C48-43BA-9EB3-2DC9911D6DCC}"/>
    <dgm:cxn modelId="{1AD3259F-D56E-4F71-AAC4-BBE778083ABA}" type="presOf" srcId="{9CB34BAD-1007-4EF3-998C-F7C64238B720}" destId="{F5911833-5AFB-4BC1-BDA8-2C9AB2EA32C4}" srcOrd="0" destOrd="5" presId="urn:microsoft.com/office/officeart/2005/8/layout/hList1"/>
    <dgm:cxn modelId="{B55EF1A4-7136-4205-A4CC-5E1D3CE7D488}" srcId="{AD0DF881-BC3F-474D-A471-46A672941D0A}" destId="{8DAB05FD-D278-4C53-A093-5C8F81171D0E}" srcOrd="0" destOrd="0" parTransId="{C7EA9B0C-7C7E-40E2-B8A4-ED05344B2593}" sibTransId="{71FB8EB7-288B-4B03-99CE-1E26A4B7E9C3}"/>
    <dgm:cxn modelId="{7A8E68B1-74A5-4237-B703-4B4F8D13303F}" srcId="{C2B11752-1BC5-4A2A-8A5E-8894E4C91EA8}" destId="{C74133F5-4338-48F6-A04E-2E2280CCF721}" srcOrd="1" destOrd="0" parTransId="{D25F83BB-CDAF-47DF-BA25-903EBCAA0F77}" sibTransId="{8E348995-CDD8-4592-B2E9-48B585BF8DD8}"/>
    <dgm:cxn modelId="{64AE1F84-E6A5-4016-9157-2CCA7B80E339}" type="presOf" srcId="{619E8209-A83C-488B-9F3B-4A6D075C338F}" destId="{F5911833-5AFB-4BC1-BDA8-2C9AB2EA32C4}" srcOrd="0" destOrd="2" presId="urn:microsoft.com/office/officeart/2005/8/layout/hList1"/>
    <dgm:cxn modelId="{6A8635B6-3CB4-4A6F-9ACF-4A1FCEA516A5}" srcId="{F06B2206-579D-45F0-96B0-DF7626F478B8}" destId="{24BEEDC5-4222-4629-B0F8-D0F5A6B617D3}" srcOrd="0" destOrd="0" parTransId="{2939E070-F6BC-4446-8CED-E2502F3FC6BA}" sibTransId="{B0028F19-4587-458A-8E58-B73811B1D145}"/>
    <dgm:cxn modelId="{D40BA6EC-3DEC-4A19-B9CC-B53F81D19551}" srcId="{4723613C-B1B9-4246-BE34-6631ECF65931}" destId="{28F01CA9-1212-41AF-AD13-9ABD614C2691}" srcOrd="0" destOrd="0" parTransId="{02B47D5F-6F0C-4B6C-A774-975E20925A29}" sibTransId="{38D68328-751A-4B20-BB0E-ED4ECAD512F7}"/>
    <dgm:cxn modelId="{A1656DBE-7BBE-47D9-A21C-434E5363552E}" type="presOf" srcId="{C74133F5-4338-48F6-A04E-2E2280CCF721}" destId="{D7A2D990-5C4C-4343-BDC0-0642105A6633}" srcOrd="0" destOrd="2" presId="urn:microsoft.com/office/officeart/2005/8/layout/hList1"/>
    <dgm:cxn modelId="{AAB56EB5-270C-48FD-BB1C-527202F17C99}" type="presOf" srcId="{F06B2206-579D-45F0-96B0-DF7626F478B8}" destId="{F5911833-5AFB-4BC1-BDA8-2C9AB2EA32C4}" srcOrd="0" destOrd="0" presId="urn:microsoft.com/office/officeart/2005/8/layout/hList1"/>
    <dgm:cxn modelId="{CA09EEFD-4516-4C81-96AC-7C5E884F9DB4}" type="presOf" srcId="{12A5610C-9175-4CB7-A3DD-744406081704}" destId="{D7A2D990-5C4C-4343-BDC0-0642105A6633}" srcOrd="0" destOrd="7" presId="urn:microsoft.com/office/officeart/2005/8/layout/hList1"/>
    <dgm:cxn modelId="{540141C3-AA27-49FF-A41F-6B90892D7492}" srcId="{8DAB05FD-D278-4C53-A093-5C8F81171D0E}" destId="{F06B2206-579D-45F0-96B0-DF7626F478B8}" srcOrd="0" destOrd="0" parTransId="{B824AEE5-AF8F-4A35-B43C-9B9E8AE232EC}" sibTransId="{DEF47C28-DE39-44C8-ADEB-704889BFF044}"/>
    <dgm:cxn modelId="{8D204902-68F3-45FC-811A-EC9C4BC16861}" type="presOf" srcId="{28F01CA9-1212-41AF-AD13-9ABD614C2691}" destId="{D7A2D990-5C4C-4343-BDC0-0642105A6633}" srcOrd="0" destOrd="4" presId="urn:microsoft.com/office/officeart/2005/8/layout/hList1"/>
    <dgm:cxn modelId="{033B69C7-D6DD-4317-95E9-4109E2ABD4AB}" srcId="{53CB7405-D93B-406C-952D-97FD27DDB1B1}" destId="{C2B11752-1BC5-4A2A-8A5E-8894E4C91EA8}" srcOrd="0" destOrd="0" parTransId="{DEF544F8-5DEB-4366-B667-646B75AAABB0}" sibTransId="{28FFF6E7-D5F6-402B-BCF2-22ED86CC5EAB}"/>
    <dgm:cxn modelId="{706F7E5D-22F9-4055-8ABF-2728E1CD94CA}" type="presOf" srcId="{A2748A19-EDC9-4F2A-90ED-6A4C7E01D94A}" destId="{F5911833-5AFB-4BC1-BDA8-2C9AB2EA32C4}" srcOrd="0" destOrd="4" presId="urn:microsoft.com/office/officeart/2005/8/layout/hList1"/>
    <dgm:cxn modelId="{3EF01B34-59A8-4431-A153-48E25BD9191B}" srcId="{53CB7405-D93B-406C-952D-97FD27DDB1B1}" destId="{12A5610C-9175-4CB7-A3DD-744406081704}" srcOrd="4" destOrd="0" parTransId="{0D7BB250-1E1B-462E-B534-1BB93A3E64F9}" sibTransId="{8A336B87-CAC2-4073-9957-60D4A5D60C3E}"/>
    <dgm:cxn modelId="{475DEBA1-DE7E-4A92-83E4-DBA0E618DFE0}" type="presOf" srcId="{24BEEDC5-4222-4629-B0F8-D0F5A6B617D3}" destId="{F5911833-5AFB-4BC1-BDA8-2C9AB2EA32C4}" srcOrd="0" destOrd="1" presId="urn:microsoft.com/office/officeart/2005/8/layout/hList1"/>
    <dgm:cxn modelId="{93CBE702-C900-4B02-8306-83941F81C151}" type="presParOf" srcId="{99E61C6D-9F21-4BF2-AE2E-AE82F5322D30}" destId="{2AAEDAE1-AF7C-446B-B63C-DDC2608B09E5}" srcOrd="0" destOrd="0" presId="urn:microsoft.com/office/officeart/2005/8/layout/hList1"/>
    <dgm:cxn modelId="{4D96D59A-0457-4BBE-A4F7-904D55B90BEE}" type="presParOf" srcId="{2AAEDAE1-AF7C-446B-B63C-DDC2608B09E5}" destId="{4297F4BD-8732-4B7B-9014-46058BD863CA}" srcOrd="0" destOrd="0" presId="urn:microsoft.com/office/officeart/2005/8/layout/hList1"/>
    <dgm:cxn modelId="{A958C5A6-E1DA-4A68-A9A5-2AA3F8D84008}" type="presParOf" srcId="{2AAEDAE1-AF7C-446B-B63C-DDC2608B09E5}" destId="{F5911833-5AFB-4BC1-BDA8-2C9AB2EA32C4}" srcOrd="1" destOrd="0" presId="urn:microsoft.com/office/officeart/2005/8/layout/hList1"/>
    <dgm:cxn modelId="{6B931A67-ED05-49FE-AB40-48452265F3BF}" type="presParOf" srcId="{99E61C6D-9F21-4BF2-AE2E-AE82F5322D30}" destId="{7BA14B3D-3A8D-4626-9800-AE90033DC073}" srcOrd="1" destOrd="0" presId="urn:microsoft.com/office/officeart/2005/8/layout/hList1"/>
    <dgm:cxn modelId="{BFDB8633-D70A-464A-8C2D-EA346A541A10}" type="presParOf" srcId="{99E61C6D-9F21-4BF2-AE2E-AE82F5322D30}" destId="{957F24DD-946F-40AE-B7BA-AB54F47D4EFA}" srcOrd="2" destOrd="0" presId="urn:microsoft.com/office/officeart/2005/8/layout/hList1"/>
    <dgm:cxn modelId="{47FC1C58-CCA5-469C-A0D3-9CFEDAFCE83B}" type="presParOf" srcId="{957F24DD-946F-40AE-B7BA-AB54F47D4EFA}" destId="{3DE9608D-4A18-4F65-9DD1-95DD049C4128}" srcOrd="0" destOrd="0" presId="urn:microsoft.com/office/officeart/2005/8/layout/hList1"/>
    <dgm:cxn modelId="{C60A7F61-10FA-4481-BBE0-70758D147667}" type="presParOf" srcId="{957F24DD-946F-40AE-B7BA-AB54F47D4EFA}" destId="{D7A2D990-5C4C-4343-BDC0-0642105A663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Likviditási keretrendszer - jogszabályi háttér</a:t>
          </a:r>
          <a:endParaRPr lang="hu-HU" sz="21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Likvid eszközök</a:t>
          </a: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29AC9EF9-237A-4355-8B64-D64E08DD6EAD}">
      <dgm:prSet custT="1"/>
      <dgm:spPr>
        <a:solidFill>
          <a:srgbClr val="AC9F70">
            <a:alpha val="90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230531" tIns="0" rIns="230531" bIns="0" numCol="1" spcCol="1270" anchor="ctr" anchorCtr="0"/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Kiáramlások</a:t>
          </a:r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/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/>
        </a:p>
      </dgm:t>
    </dgm:pt>
    <dgm:pt modelId="{1448FED4-2158-4F8B-8601-EEF9F746AD3F}">
      <dgm:prSet phldrT="[Text]" custT="1"/>
      <dgm:spPr/>
      <dgm:t>
        <a:bodyPr/>
        <a:lstStyle/>
        <a:p>
          <a:r>
            <a:rPr lang="hu-HU" sz="2100" dirty="0"/>
            <a:t>4. Beáramlások</a:t>
          </a:r>
        </a:p>
      </dgm:t>
    </dgm:pt>
    <dgm:pt modelId="{5782CB54-D7E9-4437-9E3E-236E2F55CD57}" type="parTrans" cxnId="{AFC45BA4-07EB-4F21-A506-BD9C9C8CB8C5}">
      <dgm:prSet/>
      <dgm:spPr/>
      <dgm:t>
        <a:bodyPr/>
        <a:lstStyle/>
        <a:p>
          <a:endParaRPr lang="hu-HU"/>
        </a:p>
      </dgm:t>
    </dgm:pt>
    <dgm:pt modelId="{0D8A7B28-2481-41FF-919E-B0794718FD13}" type="sibTrans" cxnId="{AFC45BA4-07EB-4F21-A506-BD9C9C8CB8C5}">
      <dgm:prSet/>
      <dgm:spPr/>
      <dgm:t>
        <a:bodyPr/>
        <a:lstStyle/>
        <a:p>
          <a:endParaRPr lang="hu-HU"/>
        </a:p>
      </dgm:t>
    </dgm:pt>
    <dgm:pt modelId="{C441D2CB-D1C6-4A90-AFCC-5B8AC35B5DB8}">
      <dgm:prSet phldrT="[Text]" custT="1"/>
      <dgm:spPr/>
      <dgm:t>
        <a:bodyPr/>
        <a:lstStyle/>
        <a:p>
          <a:r>
            <a:rPr lang="hu-HU" sz="2100" dirty="0"/>
            <a:t>5. Tájékoztató adatok</a:t>
          </a:r>
        </a:p>
      </dgm:t>
    </dgm:pt>
    <dgm:pt modelId="{21975464-6D1E-4F75-9905-48EA0FF663C8}" type="parTrans" cxnId="{C472C16B-52E7-4C9C-BBC9-058EEB827086}">
      <dgm:prSet/>
      <dgm:spPr/>
      <dgm:t>
        <a:bodyPr/>
        <a:lstStyle/>
        <a:p>
          <a:endParaRPr lang="hu-HU"/>
        </a:p>
      </dgm:t>
    </dgm:pt>
    <dgm:pt modelId="{F9F19205-B2F0-4EA9-AF64-FBFBC15CB6C8}" type="sibTrans" cxnId="{C472C16B-52E7-4C9C-BBC9-058EEB827086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5"/>
      <dgm:spPr/>
    </dgm:pt>
    <dgm:pt modelId="{0D0BC86D-DA81-4D69-ADC3-77016805D1BE}" type="pres">
      <dgm:prSet presAssocID="{C582F7E5-DB29-4663-84F4-8F205BA7D30C}" presName="parentText" presStyleLbl="node1" presStyleIdx="0" presStyleCnt="5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5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5" custScaleX="149271"/>
      <dgm:spPr/>
    </dgm:pt>
    <dgm:pt modelId="{A26E24F9-D958-46C9-88AA-E1BF1FE4672E}" type="pres">
      <dgm:prSet presAssocID="{ACE68F72-B29C-4DE9-81EF-1AB661FAB7EB}" presName="parentText" presStyleLbl="node1" presStyleIdx="1" presStyleCnt="5" custScaleX="226448">
        <dgm:presLayoutVars>
          <dgm:chMax val="0"/>
          <dgm:bulletEnabled val="1"/>
        </dgm:presLayoutVars>
      </dgm:prSet>
      <dgm:spPr/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5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1" presStyleCnt="5" custScaleX="136009"/>
      <dgm:spPr/>
    </dgm:pt>
    <dgm:pt modelId="{3913E843-6417-41CA-BFEA-CDAAB1ECF186}" type="pres">
      <dgm:prSet presAssocID="{29AC9EF9-237A-4355-8B64-D64E08DD6EAD}" presName="parentText" presStyleLbl="node1" presStyleIdx="2" presStyleCnt="5" custScaleX="201401">
        <dgm:presLayoutVars>
          <dgm:chMax val="0"/>
          <dgm:bulletEnabled val="1"/>
        </dgm:presLayoutVars>
      </dgm:prSet>
      <dgm:spPr>
        <a:xfrm>
          <a:off x="400414" y="1560416"/>
          <a:ext cx="8301028" cy="472320"/>
        </a:xfrm>
        <a:prstGeom prst="roundRect">
          <a:avLst/>
        </a:prstGeom>
      </dgm:spPr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2" presStyleCnt="5">
        <dgm:presLayoutVars>
          <dgm:bulletEnabled val="1"/>
        </dgm:presLayoutVars>
      </dgm:prSet>
      <dgm:spPr/>
    </dgm:pt>
    <dgm:pt modelId="{4C4207F8-91DB-47EB-8E4D-FC690E3E7021}" type="pres">
      <dgm:prSet presAssocID="{C457D073-FD84-475B-8DE0-B107E85D76DA}" presName="spaceBetweenRectangles" presStyleCnt="0"/>
      <dgm:spPr/>
    </dgm:pt>
    <dgm:pt modelId="{9943E31A-4847-49AB-8997-282366315395}" type="pres">
      <dgm:prSet presAssocID="{1448FED4-2158-4F8B-8601-EEF9F746AD3F}" presName="parentLin" presStyleCnt="0"/>
      <dgm:spPr/>
    </dgm:pt>
    <dgm:pt modelId="{383F0683-D324-4E0E-B801-217C10D6ECB6}" type="pres">
      <dgm:prSet presAssocID="{1448FED4-2158-4F8B-8601-EEF9F746AD3F}" presName="parentLeftMargin" presStyleLbl="node1" presStyleIdx="2" presStyleCnt="5" custScaleX="136009"/>
      <dgm:spPr/>
    </dgm:pt>
    <dgm:pt modelId="{82609DC0-0A87-4545-AD4F-C49E64614AC8}" type="pres">
      <dgm:prSet presAssocID="{1448FED4-2158-4F8B-8601-EEF9F746AD3F}" presName="parentText" presStyleLbl="node1" presStyleIdx="3" presStyleCnt="5" custScaleX="201773">
        <dgm:presLayoutVars>
          <dgm:chMax val="0"/>
          <dgm:bulletEnabled val="1"/>
        </dgm:presLayoutVars>
      </dgm:prSet>
      <dgm:spPr/>
    </dgm:pt>
    <dgm:pt modelId="{B1DE21E8-728F-4FB4-BA82-B165174357DB}" type="pres">
      <dgm:prSet presAssocID="{1448FED4-2158-4F8B-8601-EEF9F746AD3F}" presName="negativeSpace" presStyleCnt="0"/>
      <dgm:spPr/>
    </dgm:pt>
    <dgm:pt modelId="{300F8894-2308-4EB3-885B-752A69D500DD}" type="pres">
      <dgm:prSet presAssocID="{1448FED4-2158-4F8B-8601-EEF9F746AD3F}" presName="childText" presStyleLbl="conFgAcc1" presStyleIdx="3" presStyleCnt="5">
        <dgm:presLayoutVars>
          <dgm:bulletEnabled val="1"/>
        </dgm:presLayoutVars>
      </dgm:prSet>
      <dgm:spPr/>
    </dgm:pt>
    <dgm:pt modelId="{54591A45-12CB-4F87-AD5C-D8B0968DBE35}" type="pres">
      <dgm:prSet presAssocID="{0D8A7B28-2481-41FF-919E-B0794718FD13}" presName="spaceBetweenRectangles" presStyleCnt="0"/>
      <dgm:spPr/>
    </dgm:pt>
    <dgm:pt modelId="{B53B88E0-9695-49AA-835D-01FF8D4DF6FE}" type="pres">
      <dgm:prSet presAssocID="{C441D2CB-D1C6-4A90-AFCC-5B8AC35B5DB8}" presName="parentLin" presStyleCnt="0"/>
      <dgm:spPr/>
    </dgm:pt>
    <dgm:pt modelId="{A70ED72D-8F98-4BE3-AC07-F633F4B831BD}" type="pres">
      <dgm:prSet presAssocID="{C441D2CB-D1C6-4A90-AFCC-5B8AC35B5DB8}" presName="parentLeftMargin" presStyleLbl="node1" presStyleIdx="3" presStyleCnt="5"/>
      <dgm:spPr/>
    </dgm:pt>
    <dgm:pt modelId="{23BD6C7C-58CF-42F3-9262-A018A073596D}" type="pres">
      <dgm:prSet presAssocID="{C441D2CB-D1C6-4A90-AFCC-5B8AC35B5DB8}" presName="parentText" presStyleLbl="node1" presStyleIdx="4" presStyleCnt="5" custScaleX="150037">
        <dgm:presLayoutVars>
          <dgm:chMax val="0"/>
          <dgm:bulletEnabled val="1"/>
        </dgm:presLayoutVars>
      </dgm:prSet>
      <dgm:spPr/>
    </dgm:pt>
    <dgm:pt modelId="{A76615CF-979E-43D5-A08C-463D23487F99}" type="pres">
      <dgm:prSet presAssocID="{C441D2CB-D1C6-4A90-AFCC-5B8AC35B5DB8}" presName="negativeSpace" presStyleCnt="0"/>
      <dgm:spPr/>
    </dgm:pt>
    <dgm:pt modelId="{E7C4C6AA-EBA2-41A7-9541-638D8837BB60}" type="pres">
      <dgm:prSet presAssocID="{C441D2CB-D1C6-4A90-AFCC-5B8AC35B5DB8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427B5ED7-C7ED-4198-890E-109E0395FBF3}" type="presOf" srcId="{C441D2CB-D1C6-4A90-AFCC-5B8AC35B5DB8}" destId="{23BD6C7C-58CF-42F3-9262-A018A073596D}" srcOrd="1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C472C16B-52E7-4C9C-BBC9-058EEB827086}" srcId="{D2952556-6FC2-4D94-8ABF-52CBBF38D59F}" destId="{C441D2CB-D1C6-4A90-AFCC-5B8AC35B5DB8}" srcOrd="4" destOrd="0" parTransId="{21975464-6D1E-4F75-9905-48EA0FF663C8}" sibTransId="{F9F19205-B2F0-4EA9-AF64-FBFBC15CB6C8}"/>
    <dgm:cxn modelId="{FED1AADB-CCA6-4922-8A14-EC3DEB7740B3}" type="presOf" srcId="{C441D2CB-D1C6-4A90-AFCC-5B8AC35B5DB8}" destId="{A70ED72D-8F98-4BE3-AC07-F633F4B831BD}" srcOrd="0" destOrd="0" presId="urn:microsoft.com/office/officeart/2005/8/layout/list1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C44AF391-7D5D-44F0-B109-623E469EBA07}" srcId="{D2952556-6FC2-4D94-8ABF-52CBBF38D59F}" destId="{29AC9EF9-237A-4355-8B64-D64E08DD6EAD}" srcOrd="2" destOrd="0" parTransId="{E20191D8-F074-450A-B614-6248F0C5F1BB}" sibTransId="{C457D073-FD84-475B-8DE0-B107E85D76DA}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AFC45BA4-07EB-4F21-A506-BD9C9C8CB8C5}" srcId="{D2952556-6FC2-4D94-8ABF-52CBBF38D59F}" destId="{1448FED4-2158-4F8B-8601-EEF9F746AD3F}" srcOrd="3" destOrd="0" parTransId="{5782CB54-D7E9-4437-9E3E-236E2F55CD57}" sibTransId="{0D8A7B28-2481-41FF-919E-B0794718FD13}"/>
    <dgm:cxn modelId="{588B9B93-D2C7-4D3A-BD1E-32A1273302FD}" type="presOf" srcId="{1448FED4-2158-4F8B-8601-EEF9F746AD3F}" destId="{82609DC0-0A87-4545-AD4F-C49E64614AC8}" srcOrd="1" destOrd="0" presId="urn:microsoft.com/office/officeart/2005/8/layout/list1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F6B7BF73-2BFD-4100-A93D-D5A154D2973D}" type="presOf" srcId="{1448FED4-2158-4F8B-8601-EEF9F746AD3F}" destId="{383F0683-D324-4E0E-B801-217C10D6ECB6}" srcOrd="0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  <dgm:cxn modelId="{D84B221A-18A7-4155-9927-63473291FC4B}" type="presParOf" srcId="{BBC4D113-E9FF-4C96-9160-3468AB093BC9}" destId="{D8A9BCF1-2DBE-46B7-B84C-8CC9EBB012CD}" srcOrd="7" destOrd="0" presId="urn:microsoft.com/office/officeart/2005/8/layout/list1"/>
    <dgm:cxn modelId="{AC390909-7347-46E7-8744-4A2670DAEBED}" type="presParOf" srcId="{BBC4D113-E9FF-4C96-9160-3468AB093BC9}" destId="{46D298ED-6E18-4CE0-A0F1-24C79E25BE53}" srcOrd="8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9" destOrd="0" presId="urn:microsoft.com/office/officeart/2005/8/layout/list1"/>
    <dgm:cxn modelId="{0F8E4222-A119-4FC9-8ABB-08D105EC2B69}" type="presParOf" srcId="{BBC4D113-E9FF-4C96-9160-3468AB093BC9}" destId="{A7B5636B-AF42-44BC-94D6-E7C35144C52C}" srcOrd="10" destOrd="0" presId="urn:microsoft.com/office/officeart/2005/8/layout/list1"/>
    <dgm:cxn modelId="{24947794-358A-4679-B35A-8F0E34C42ED4}" type="presParOf" srcId="{BBC4D113-E9FF-4C96-9160-3468AB093BC9}" destId="{4C4207F8-91DB-47EB-8E4D-FC690E3E7021}" srcOrd="11" destOrd="0" presId="urn:microsoft.com/office/officeart/2005/8/layout/list1"/>
    <dgm:cxn modelId="{A4332088-5963-4804-9B27-7C1B8ADBD787}" type="presParOf" srcId="{BBC4D113-E9FF-4C96-9160-3468AB093BC9}" destId="{9943E31A-4847-49AB-8997-282366315395}" srcOrd="12" destOrd="0" presId="urn:microsoft.com/office/officeart/2005/8/layout/list1"/>
    <dgm:cxn modelId="{4E0C89BF-16F0-45F5-B76E-B06FC2670B21}" type="presParOf" srcId="{9943E31A-4847-49AB-8997-282366315395}" destId="{383F0683-D324-4E0E-B801-217C10D6ECB6}" srcOrd="0" destOrd="0" presId="urn:microsoft.com/office/officeart/2005/8/layout/list1"/>
    <dgm:cxn modelId="{19B2D8D6-C2BE-4DFB-9A83-D226FC72A1E1}" type="presParOf" srcId="{9943E31A-4847-49AB-8997-282366315395}" destId="{82609DC0-0A87-4545-AD4F-C49E64614AC8}" srcOrd="1" destOrd="0" presId="urn:microsoft.com/office/officeart/2005/8/layout/list1"/>
    <dgm:cxn modelId="{B7378270-62DA-4E14-8F60-4FE98FF04159}" type="presParOf" srcId="{BBC4D113-E9FF-4C96-9160-3468AB093BC9}" destId="{B1DE21E8-728F-4FB4-BA82-B165174357DB}" srcOrd="13" destOrd="0" presId="urn:microsoft.com/office/officeart/2005/8/layout/list1"/>
    <dgm:cxn modelId="{D2C0F13C-A864-489B-8CE7-5611163BA8C5}" type="presParOf" srcId="{BBC4D113-E9FF-4C96-9160-3468AB093BC9}" destId="{300F8894-2308-4EB3-885B-752A69D500DD}" srcOrd="14" destOrd="0" presId="urn:microsoft.com/office/officeart/2005/8/layout/list1"/>
    <dgm:cxn modelId="{AE6C0DC8-8A47-4178-A2B2-DDCA56DBFA33}" type="presParOf" srcId="{BBC4D113-E9FF-4C96-9160-3468AB093BC9}" destId="{54591A45-12CB-4F87-AD5C-D8B0968DBE35}" srcOrd="15" destOrd="0" presId="urn:microsoft.com/office/officeart/2005/8/layout/list1"/>
    <dgm:cxn modelId="{727837B0-7E90-451F-B09E-EF5870A9F2FF}" type="presParOf" srcId="{BBC4D113-E9FF-4C96-9160-3468AB093BC9}" destId="{B53B88E0-9695-49AA-835D-01FF8D4DF6FE}" srcOrd="16" destOrd="0" presId="urn:microsoft.com/office/officeart/2005/8/layout/list1"/>
    <dgm:cxn modelId="{B1336B7A-1018-4B32-8045-4866F73BFC86}" type="presParOf" srcId="{B53B88E0-9695-49AA-835D-01FF8D4DF6FE}" destId="{A70ED72D-8F98-4BE3-AC07-F633F4B831BD}" srcOrd="0" destOrd="0" presId="urn:microsoft.com/office/officeart/2005/8/layout/list1"/>
    <dgm:cxn modelId="{F6FB5C91-9B50-4672-9611-022578C2FAD9}" type="presParOf" srcId="{B53B88E0-9695-49AA-835D-01FF8D4DF6FE}" destId="{23BD6C7C-58CF-42F3-9262-A018A073596D}" srcOrd="1" destOrd="0" presId="urn:microsoft.com/office/officeart/2005/8/layout/list1"/>
    <dgm:cxn modelId="{0E9EE7BE-62AE-4137-B894-42D7517AD2DE}" type="presParOf" srcId="{BBC4D113-E9FF-4C96-9160-3468AB093BC9}" destId="{A76615CF-979E-43D5-A08C-463D23487F99}" srcOrd="17" destOrd="0" presId="urn:microsoft.com/office/officeart/2005/8/layout/list1"/>
    <dgm:cxn modelId="{05D55434-EE0A-46E3-BFAA-D9423F0042C1}" type="presParOf" srcId="{BBC4D113-E9FF-4C96-9160-3468AB093BC9}" destId="{E7C4C6AA-EBA2-41A7-9541-638D8837BB6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Likviditási keretrendszer - jogszabályi háttér</a:t>
          </a:r>
          <a:endParaRPr lang="hu-HU" sz="21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Likvid eszközök</a:t>
          </a: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29AC9EF9-237A-4355-8B64-D64E08DD6EAD}">
      <dgm:prSet custT="1"/>
      <dgm:spPr/>
      <dgm:t>
        <a:bodyPr/>
        <a:lstStyle/>
        <a:p>
          <a:r>
            <a:rPr lang="hu-HU" sz="2100" b="0" dirty="0"/>
            <a:t>3. Kiáramlások</a:t>
          </a:r>
        </a:p>
      </dgm:t>
    </dgm:pt>
    <dgm:pt modelId="{E20191D8-F074-450A-B614-6248F0C5F1BB}" type="parTrans" cxnId="{C44AF391-7D5D-44F0-B109-623E469EBA07}">
      <dgm:prSet/>
      <dgm:spPr/>
      <dgm:t>
        <a:bodyPr/>
        <a:lstStyle/>
        <a:p>
          <a:endParaRPr lang="hu-HU"/>
        </a:p>
      </dgm:t>
    </dgm:pt>
    <dgm:pt modelId="{C457D073-FD84-475B-8DE0-B107E85D76DA}" type="sibTrans" cxnId="{C44AF391-7D5D-44F0-B109-623E469EBA07}">
      <dgm:prSet/>
      <dgm:spPr/>
      <dgm:t>
        <a:bodyPr/>
        <a:lstStyle/>
        <a:p>
          <a:endParaRPr lang="hu-HU"/>
        </a:p>
      </dgm:t>
    </dgm:pt>
    <dgm:pt modelId="{1448FED4-2158-4F8B-8601-EEF9F746AD3F}">
      <dgm:prSet phldrT="[Text]" custT="1"/>
      <dgm:spPr>
        <a:solidFill>
          <a:srgbClr val="AC9F70">
            <a:alpha val="90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 spcFirstLastPara="0" vert="horz" wrap="square" lIns="230531" tIns="0" rIns="230531" bIns="0" numCol="1" spcCol="1270" anchor="ctr" anchorCtr="0"/>
        <a:lstStyle/>
        <a:p>
          <a:r>
            <a:rPr lang="hu-HU" sz="2100" kern="1200" dirty="0"/>
            <a:t>4.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Beáramlások</a:t>
          </a:r>
        </a:p>
      </dgm:t>
    </dgm:pt>
    <dgm:pt modelId="{5782CB54-D7E9-4437-9E3E-236E2F55CD57}" type="parTrans" cxnId="{AFC45BA4-07EB-4F21-A506-BD9C9C8CB8C5}">
      <dgm:prSet/>
      <dgm:spPr/>
      <dgm:t>
        <a:bodyPr/>
        <a:lstStyle/>
        <a:p>
          <a:endParaRPr lang="hu-HU"/>
        </a:p>
      </dgm:t>
    </dgm:pt>
    <dgm:pt modelId="{0D8A7B28-2481-41FF-919E-B0794718FD13}" type="sibTrans" cxnId="{AFC45BA4-07EB-4F21-A506-BD9C9C8CB8C5}">
      <dgm:prSet/>
      <dgm:spPr/>
      <dgm:t>
        <a:bodyPr/>
        <a:lstStyle/>
        <a:p>
          <a:endParaRPr lang="hu-HU"/>
        </a:p>
      </dgm:t>
    </dgm:pt>
    <dgm:pt modelId="{C441D2CB-D1C6-4A90-AFCC-5B8AC35B5DB8}">
      <dgm:prSet phldrT="[Text]" custT="1"/>
      <dgm:spPr/>
      <dgm:t>
        <a:bodyPr/>
        <a:lstStyle/>
        <a:p>
          <a:r>
            <a:rPr lang="hu-HU" sz="2100" dirty="0"/>
            <a:t>5. Tájékoztató adatok</a:t>
          </a:r>
        </a:p>
      </dgm:t>
    </dgm:pt>
    <dgm:pt modelId="{21975464-6D1E-4F75-9905-48EA0FF663C8}" type="parTrans" cxnId="{C472C16B-52E7-4C9C-BBC9-058EEB827086}">
      <dgm:prSet/>
      <dgm:spPr/>
      <dgm:t>
        <a:bodyPr/>
        <a:lstStyle/>
        <a:p>
          <a:endParaRPr lang="hu-HU"/>
        </a:p>
      </dgm:t>
    </dgm:pt>
    <dgm:pt modelId="{F9F19205-B2F0-4EA9-AF64-FBFBC15CB6C8}" type="sibTrans" cxnId="{C472C16B-52E7-4C9C-BBC9-058EEB827086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5"/>
      <dgm:spPr/>
    </dgm:pt>
    <dgm:pt modelId="{0D0BC86D-DA81-4D69-ADC3-77016805D1BE}" type="pres">
      <dgm:prSet presAssocID="{C582F7E5-DB29-4663-84F4-8F205BA7D30C}" presName="parentText" presStyleLbl="node1" presStyleIdx="0" presStyleCnt="5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5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5" custScaleX="149271"/>
      <dgm:spPr/>
    </dgm:pt>
    <dgm:pt modelId="{A26E24F9-D958-46C9-88AA-E1BF1FE4672E}" type="pres">
      <dgm:prSet presAssocID="{ACE68F72-B29C-4DE9-81EF-1AB661FAB7EB}" presName="parentText" presStyleLbl="node1" presStyleIdx="1" presStyleCnt="5" custScaleX="226448">
        <dgm:presLayoutVars>
          <dgm:chMax val="0"/>
          <dgm:bulletEnabled val="1"/>
        </dgm:presLayoutVars>
      </dgm:prSet>
      <dgm:spPr/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5">
        <dgm:presLayoutVars>
          <dgm:bulletEnabled val="1"/>
        </dgm:presLayoutVars>
      </dgm:prSet>
      <dgm:spPr/>
    </dgm:pt>
    <dgm:pt modelId="{D8A9BCF1-2DBE-46B7-B84C-8CC9EBB012CD}" type="pres">
      <dgm:prSet presAssocID="{759952EA-20D8-4C5C-9E60-4F3227641100}" presName="spaceBetweenRectangles" presStyleCnt="0"/>
      <dgm:spPr/>
    </dgm:pt>
    <dgm:pt modelId="{46D298ED-6E18-4CE0-A0F1-24C79E25BE53}" type="pres">
      <dgm:prSet presAssocID="{29AC9EF9-237A-4355-8B64-D64E08DD6EAD}" presName="parentLin" presStyleCnt="0"/>
      <dgm:spPr/>
    </dgm:pt>
    <dgm:pt modelId="{403A9B70-EAD8-4842-AB05-ACA570804B9E}" type="pres">
      <dgm:prSet presAssocID="{29AC9EF9-237A-4355-8B64-D64E08DD6EAD}" presName="parentLeftMargin" presStyleLbl="node1" presStyleIdx="1" presStyleCnt="5" custScaleX="136009"/>
      <dgm:spPr/>
    </dgm:pt>
    <dgm:pt modelId="{3913E843-6417-41CA-BFEA-CDAAB1ECF186}" type="pres">
      <dgm:prSet presAssocID="{29AC9EF9-237A-4355-8B64-D64E08DD6EAD}" presName="parentText" presStyleLbl="node1" presStyleIdx="2" presStyleCnt="5" custScaleX="201401">
        <dgm:presLayoutVars>
          <dgm:chMax val="0"/>
          <dgm:bulletEnabled val="1"/>
        </dgm:presLayoutVars>
      </dgm:prSet>
      <dgm:spPr/>
    </dgm:pt>
    <dgm:pt modelId="{EAB485CB-7D29-460F-8E6B-38E0BE36ECCC}" type="pres">
      <dgm:prSet presAssocID="{29AC9EF9-237A-4355-8B64-D64E08DD6EAD}" presName="negativeSpace" presStyleCnt="0"/>
      <dgm:spPr/>
    </dgm:pt>
    <dgm:pt modelId="{A7B5636B-AF42-44BC-94D6-E7C35144C52C}" type="pres">
      <dgm:prSet presAssocID="{29AC9EF9-237A-4355-8B64-D64E08DD6EAD}" presName="childText" presStyleLbl="conFgAcc1" presStyleIdx="2" presStyleCnt="5">
        <dgm:presLayoutVars>
          <dgm:bulletEnabled val="1"/>
        </dgm:presLayoutVars>
      </dgm:prSet>
      <dgm:spPr/>
    </dgm:pt>
    <dgm:pt modelId="{4C4207F8-91DB-47EB-8E4D-FC690E3E7021}" type="pres">
      <dgm:prSet presAssocID="{C457D073-FD84-475B-8DE0-B107E85D76DA}" presName="spaceBetweenRectangles" presStyleCnt="0"/>
      <dgm:spPr/>
    </dgm:pt>
    <dgm:pt modelId="{9943E31A-4847-49AB-8997-282366315395}" type="pres">
      <dgm:prSet presAssocID="{1448FED4-2158-4F8B-8601-EEF9F746AD3F}" presName="parentLin" presStyleCnt="0"/>
      <dgm:spPr/>
    </dgm:pt>
    <dgm:pt modelId="{383F0683-D324-4E0E-B801-217C10D6ECB6}" type="pres">
      <dgm:prSet presAssocID="{1448FED4-2158-4F8B-8601-EEF9F746AD3F}" presName="parentLeftMargin" presStyleLbl="node1" presStyleIdx="2" presStyleCnt="5" custScaleX="136009"/>
      <dgm:spPr/>
    </dgm:pt>
    <dgm:pt modelId="{82609DC0-0A87-4545-AD4F-C49E64614AC8}" type="pres">
      <dgm:prSet presAssocID="{1448FED4-2158-4F8B-8601-EEF9F746AD3F}" presName="parentText" presStyleLbl="node1" presStyleIdx="3" presStyleCnt="5" custScaleX="201773">
        <dgm:presLayoutVars>
          <dgm:chMax val="0"/>
          <dgm:bulletEnabled val="1"/>
        </dgm:presLayoutVars>
      </dgm:prSet>
      <dgm:spPr>
        <a:xfrm>
          <a:off x="399835" y="2286176"/>
          <a:ext cx="8304343" cy="472320"/>
        </a:xfrm>
        <a:prstGeom prst="roundRect">
          <a:avLst/>
        </a:prstGeom>
      </dgm:spPr>
    </dgm:pt>
    <dgm:pt modelId="{B1DE21E8-728F-4FB4-BA82-B165174357DB}" type="pres">
      <dgm:prSet presAssocID="{1448FED4-2158-4F8B-8601-EEF9F746AD3F}" presName="negativeSpace" presStyleCnt="0"/>
      <dgm:spPr/>
    </dgm:pt>
    <dgm:pt modelId="{300F8894-2308-4EB3-885B-752A69D500DD}" type="pres">
      <dgm:prSet presAssocID="{1448FED4-2158-4F8B-8601-EEF9F746AD3F}" presName="childText" presStyleLbl="conFgAcc1" presStyleIdx="3" presStyleCnt="5">
        <dgm:presLayoutVars>
          <dgm:bulletEnabled val="1"/>
        </dgm:presLayoutVars>
      </dgm:prSet>
      <dgm:spPr/>
    </dgm:pt>
    <dgm:pt modelId="{54591A45-12CB-4F87-AD5C-D8B0968DBE35}" type="pres">
      <dgm:prSet presAssocID="{0D8A7B28-2481-41FF-919E-B0794718FD13}" presName="spaceBetweenRectangles" presStyleCnt="0"/>
      <dgm:spPr/>
    </dgm:pt>
    <dgm:pt modelId="{B53B88E0-9695-49AA-835D-01FF8D4DF6FE}" type="pres">
      <dgm:prSet presAssocID="{C441D2CB-D1C6-4A90-AFCC-5B8AC35B5DB8}" presName="parentLin" presStyleCnt="0"/>
      <dgm:spPr/>
    </dgm:pt>
    <dgm:pt modelId="{A70ED72D-8F98-4BE3-AC07-F633F4B831BD}" type="pres">
      <dgm:prSet presAssocID="{C441D2CB-D1C6-4A90-AFCC-5B8AC35B5DB8}" presName="parentLeftMargin" presStyleLbl="node1" presStyleIdx="3" presStyleCnt="5"/>
      <dgm:spPr/>
    </dgm:pt>
    <dgm:pt modelId="{23BD6C7C-58CF-42F3-9262-A018A073596D}" type="pres">
      <dgm:prSet presAssocID="{C441D2CB-D1C6-4A90-AFCC-5B8AC35B5DB8}" presName="parentText" presStyleLbl="node1" presStyleIdx="4" presStyleCnt="5" custScaleX="150037">
        <dgm:presLayoutVars>
          <dgm:chMax val="0"/>
          <dgm:bulletEnabled val="1"/>
        </dgm:presLayoutVars>
      </dgm:prSet>
      <dgm:spPr/>
    </dgm:pt>
    <dgm:pt modelId="{A76615CF-979E-43D5-A08C-463D23487F99}" type="pres">
      <dgm:prSet presAssocID="{C441D2CB-D1C6-4A90-AFCC-5B8AC35B5DB8}" presName="negativeSpace" presStyleCnt="0"/>
      <dgm:spPr/>
    </dgm:pt>
    <dgm:pt modelId="{E7C4C6AA-EBA2-41A7-9541-638D8837BB60}" type="pres">
      <dgm:prSet presAssocID="{C441D2CB-D1C6-4A90-AFCC-5B8AC35B5DB8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427B5ED7-C7ED-4198-890E-109E0395FBF3}" type="presOf" srcId="{C441D2CB-D1C6-4A90-AFCC-5B8AC35B5DB8}" destId="{23BD6C7C-58CF-42F3-9262-A018A073596D}" srcOrd="1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852A2C49-B94B-4899-B6A5-AAE81D607986}" type="presOf" srcId="{29AC9EF9-237A-4355-8B64-D64E08DD6EAD}" destId="{3913E843-6417-41CA-BFEA-CDAAB1ECF186}" srcOrd="1" destOrd="0" presId="urn:microsoft.com/office/officeart/2005/8/layout/list1"/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C472C16B-52E7-4C9C-BBC9-058EEB827086}" srcId="{D2952556-6FC2-4D94-8ABF-52CBBF38D59F}" destId="{C441D2CB-D1C6-4A90-AFCC-5B8AC35B5DB8}" srcOrd="4" destOrd="0" parTransId="{21975464-6D1E-4F75-9905-48EA0FF663C8}" sibTransId="{F9F19205-B2F0-4EA9-AF64-FBFBC15CB6C8}"/>
    <dgm:cxn modelId="{FED1AADB-CCA6-4922-8A14-EC3DEB7740B3}" type="presOf" srcId="{C441D2CB-D1C6-4A90-AFCC-5B8AC35B5DB8}" destId="{A70ED72D-8F98-4BE3-AC07-F633F4B831BD}" srcOrd="0" destOrd="0" presId="urn:microsoft.com/office/officeart/2005/8/layout/list1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C44AF391-7D5D-44F0-B109-623E469EBA07}" srcId="{D2952556-6FC2-4D94-8ABF-52CBBF38D59F}" destId="{29AC9EF9-237A-4355-8B64-D64E08DD6EAD}" srcOrd="2" destOrd="0" parTransId="{E20191D8-F074-450A-B614-6248F0C5F1BB}" sibTransId="{C457D073-FD84-475B-8DE0-B107E85D76DA}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AFC45BA4-07EB-4F21-A506-BD9C9C8CB8C5}" srcId="{D2952556-6FC2-4D94-8ABF-52CBBF38D59F}" destId="{1448FED4-2158-4F8B-8601-EEF9F746AD3F}" srcOrd="3" destOrd="0" parTransId="{5782CB54-D7E9-4437-9E3E-236E2F55CD57}" sibTransId="{0D8A7B28-2481-41FF-919E-B0794718FD13}"/>
    <dgm:cxn modelId="{588B9B93-D2C7-4D3A-BD1E-32A1273302FD}" type="presOf" srcId="{1448FED4-2158-4F8B-8601-EEF9F746AD3F}" destId="{82609DC0-0A87-4545-AD4F-C49E64614AC8}" srcOrd="1" destOrd="0" presId="urn:microsoft.com/office/officeart/2005/8/layout/list1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10885221-DC0D-4653-A34F-C515A8AD11A3}" type="presOf" srcId="{29AC9EF9-237A-4355-8B64-D64E08DD6EAD}" destId="{403A9B70-EAD8-4842-AB05-ACA570804B9E}" srcOrd="0" destOrd="0" presId="urn:microsoft.com/office/officeart/2005/8/layout/list1"/>
    <dgm:cxn modelId="{F6B7BF73-2BFD-4100-A93D-D5A154D2973D}" type="presOf" srcId="{1448FED4-2158-4F8B-8601-EEF9F746AD3F}" destId="{383F0683-D324-4E0E-B801-217C10D6ECB6}" srcOrd="0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  <dgm:cxn modelId="{D84B221A-18A7-4155-9927-63473291FC4B}" type="presParOf" srcId="{BBC4D113-E9FF-4C96-9160-3468AB093BC9}" destId="{D8A9BCF1-2DBE-46B7-B84C-8CC9EBB012CD}" srcOrd="7" destOrd="0" presId="urn:microsoft.com/office/officeart/2005/8/layout/list1"/>
    <dgm:cxn modelId="{AC390909-7347-46E7-8744-4A2670DAEBED}" type="presParOf" srcId="{BBC4D113-E9FF-4C96-9160-3468AB093BC9}" destId="{46D298ED-6E18-4CE0-A0F1-24C79E25BE53}" srcOrd="8" destOrd="0" presId="urn:microsoft.com/office/officeart/2005/8/layout/list1"/>
    <dgm:cxn modelId="{E3CA1CC9-08DF-4A1A-B68F-5E1AC592C295}" type="presParOf" srcId="{46D298ED-6E18-4CE0-A0F1-24C79E25BE53}" destId="{403A9B70-EAD8-4842-AB05-ACA570804B9E}" srcOrd="0" destOrd="0" presId="urn:microsoft.com/office/officeart/2005/8/layout/list1"/>
    <dgm:cxn modelId="{42AAEFCA-EE16-4AEF-9D7D-20A78B157D24}" type="presParOf" srcId="{46D298ED-6E18-4CE0-A0F1-24C79E25BE53}" destId="{3913E843-6417-41CA-BFEA-CDAAB1ECF186}" srcOrd="1" destOrd="0" presId="urn:microsoft.com/office/officeart/2005/8/layout/list1"/>
    <dgm:cxn modelId="{BD94541B-2BA9-4FE0-B0B7-509131BB303A}" type="presParOf" srcId="{BBC4D113-E9FF-4C96-9160-3468AB093BC9}" destId="{EAB485CB-7D29-460F-8E6B-38E0BE36ECCC}" srcOrd="9" destOrd="0" presId="urn:microsoft.com/office/officeart/2005/8/layout/list1"/>
    <dgm:cxn modelId="{0F8E4222-A119-4FC9-8ABB-08D105EC2B69}" type="presParOf" srcId="{BBC4D113-E9FF-4C96-9160-3468AB093BC9}" destId="{A7B5636B-AF42-44BC-94D6-E7C35144C52C}" srcOrd="10" destOrd="0" presId="urn:microsoft.com/office/officeart/2005/8/layout/list1"/>
    <dgm:cxn modelId="{24947794-358A-4679-B35A-8F0E34C42ED4}" type="presParOf" srcId="{BBC4D113-E9FF-4C96-9160-3468AB093BC9}" destId="{4C4207F8-91DB-47EB-8E4D-FC690E3E7021}" srcOrd="11" destOrd="0" presId="urn:microsoft.com/office/officeart/2005/8/layout/list1"/>
    <dgm:cxn modelId="{A4332088-5963-4804-9B27-7C1B8ADBD787}" type="presParOf" srcId="{BBC4D113-E9FF-4C96-9160-3468AB093BC9}" destId="{9943E31A-4847-49AB-8997-282366315395}" srcOrd="12" destOrd="0" presId="urn:microsoft.com/office/officeart/2005/8/layout/list1"/>
    <dgm:cxn modelId="{4E0C89BF-16F0-45F5-B76E-B06FC2670B21}" type="presParOf" srcId="{9943E31A-4847-49AB-8997-282366315395}" destId="{383F0683-D324-4E0E-B801-217C10D6ECB6}" srcOrd="0" destOrd="0" presId="urn:microsoft.com/office/officeart/2005/8/layout/list1"/>
    <dgm:cxn modelId="{19B2D8D6-C2BE-4DFB-9A83-D226FC72A1E1}" type="presParOf" srcId="{9943E31A-4847-49AB-8997-282366315395}" destId="{82609DC0-0A87-4545-AD4F-C49E64614AC8}" srcOrd="1" destOrd="0" presId="urn:microsoft.com/office/officeart/2005/8/layout/list1"/>
    <dgm:cxn modelId="{B7378270-62DA-4E14-8F60-4FE98FF04159}" type="presParOf" srcId="{BBC4D113-E9FF-4C96-9160-3468AB093BC9}" destId="{B1DE21E8-728F-4FB4-BA82-B165174357DB}" srcOrd="13" destOrd="0" presId="urn:microsoft.com/office/officeart/2005/8/layout/list1"/>
    <dgm:cxn modelId="{D2C0F13C-A864-489B-8CE7-5611163BA8C5}" type="presParOf" srcId="{BBC4D113-E9FF-4C96-9160-3468AB093BC9}" destId="{300F8894-2308-4EB3-885B-752A69D500DD}" srcOrd="14" destOrd="0" presId="urn:microsoft.com/office/officeart/2005/8/layout/list1"/>
    <dgm:cxn modelId="{AE6C0DC8-8A47-4178-A2B2-DDCA56DBFA33}" type="presParOf" srcId="{BBC4D113-E9FF-4C96-9160-3468AB093BC9}" destId="{54591A45-12CB-4F87-AD5C-D8B0968DBE35}" srcOrd="15" destOrd="0" presId="urn:microsoft.com/office/officeart/2005/8/layout/list1"/>
    <dgm:cxn modelId="{727837B0-7E90-451F-B09E-EF5870A9F2FF}" type="presParOf" srcId="{BBC4D113-E9FF-4C96-9160-3468AB093BC9}" destId="{B53B88E0-9695-49AA-835D-01FF8D4DF6FE}" srcOrd="16" destOrd="0" presId="urn:microsoft.com/office/officeart/2005/8/layout/list1"/>
    <dgm:cxn modelId="{B1336B7A-1018-4B32-8045-4866F73BFC86}" type="presParOf" srcId="{B53B88E0-9695-49AA-835D-01FF8D4DF6FE}" destId="{A70ED72D-8F98-4BE3-AC07-F633F4B831BD}" srcOrd="0" destOrd="0" presId="urn:microsoft.com/office/officeart/2005/8/layout/list1"/>
    <dgm:cxn modelId="{F6FB5C91-9B50-4672-9611-022578C2FAD9}" type="presParOf" srcId="{B53B88E0-9695-49AA-835D-01FF8D4DF6FE}" destId="{23BD6C7C-58CF-42F3-9262-A018A073596D}" srcOrd="1" destOrd="0" presId="urn:microsoft.com/office/officeart/2005/8/layout/list1"/>
    <dgm:cxn modelId="{0E9EE7BE-62AE-4137-B894-42D7517AD2DE}" type="presParOf" srcId="{BBC4D113-E9FF-4C96-9160-3468AB093BC9}" destId="{A76615CF-979E-43D5-A08C-463D23487F99}" srcOrd="17" destOrd="0" presId="urn:microsoft.com/office/officeart/2005/8/layout/list1"/>
    <dgm:cxn modelId="{05D55434-EE0A-46E3-BFAA-D9423F0042C1}" type="presParOf" srcId="{BBC4D113-E9FF-4C96-9160-3468AB093BC9}" destId="{E7C4C6AA-EBA2-41A7-9541-638D8837BB6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3D0149F-A97C-4444-BFF3-3EE9FCE077C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C48E3DBC-3582-4634-84E9-05AC9BEF8B55}">
      <dgm:prSet phldrT="[Szöveg]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hu-HU" dirty="0"/>
        </a:p>
      </dgm:t>
    </dgm:pt>
    <dgm:pt modelId="{484B401B-A678-4E23-BC2B-C22C9C946276}" type="parTrans" cxnId="{AAFD2A6D-7F59-4E50-A425-FAEC70F413C9}">
      <dgm:prSet/>
      <dgm:spPr/>
      <dgm:t>
        <a:bodyPr/>
        <a:lstStyle/>
        <a:p>
          <a:endParaRPr lang="hu-HU"/>
        </a:p>
      </dgm:t>
    </dgm:pt>
    <dgm:pt modelId="{C6C1362A-4F4D-4D0A-A62B-1425FA5ECAB8}" type="sibTrans" cxnId="{AAFD2A6D-7F59-4E50-A425-FAEC70F413C9}">
      <dgm:prSet/>
      <dgm:spPr/>
      <dgm:t>
        <a:bodyPr/>
        <a:lstStyle/>
        <a:p>
          <a:endParaRPr lang="hu-HU"/>
        </a:p>
      </dgm:t>
    </dgm:pt>
    <dgm:pt modelId="{2D22CC37-F63C-463C-A1ED-E4C1DD258E14}">
      <dgm:prSet phldrT="[Szöveg]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hu-HU" dirty="0"/>
        </a:p>
      </dgm:t>
    </dgm:pt>
    <dgm:pt modelId="{02B2C443-D2FD-450A-9DEC-270316FE1BDF}" type="parTrans" cxnId="{34F6AFDC-3DD4-4F07-A9ED-B9422397B011}">
      <dgm:prSet/>
      <dgm:spPr/>
      <dgm:t>
        <a:bodyPr/>
        <a:lstStyle/>
        <a:p>
          <a:endParaRPr lang="hu-HU"/>
        </a:p>
      </dgm:t>
    </dgm:pt>
    <dgm:pt modelId="{0EC8BC95-92A3-4064-900A-B0E7075126C8}" type="sibTrans" cxnId="{34F6AFDC-3DD4-4F07-A9ED-B9422397B011}">
      <dgm:prSet/>
      <dgm:spPr/>
      <dgm:t>
        <a:bodyPr/>
        <a:lstStyle/>
        <a:p>
          <a:endParaRPr lang="hu-HU"/>
        </a:p>
      </dgm:t>
    </dgm:pt>
    <dgm:pt modelId="{FFB5BF76-5A93-4811-9D4B-56222723842E}">
      <dgm:prSet phldrT="[Szöveg]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hu-HU" dirty="0"/>
        </a:p>
      </dgm:t>
    </dgm:pt>
    <dgm:pt modelId="{07EAE9B0-F3DA-43E6-9A7F-C2106B822425}" type="parTrans" cxnId="{152C74D4-F075-4D78-8217-2DACB3C0512D}">
      <dgm:prSet/>
      <dgm:spPr/>
      <dgm:t>
        <a:bodyPr/>
        <a:lstStyle/>
        <a:p>
          <a:endParaRPr lang="hu-HU"/>
        </a:p>
      </dgm:t>
    </dgm:pt>
    <dgm:pt modelId="{F8F96B00-D94A-4A77-9C20-6A45BD7ACFD2}" type="sibTrans" cxnId="{152C74D4-F075-4D78-8217-2DACB3C0512D}">
      <dgm:prSet/>
      <dgm:spPr/>
      <dgm:t>
        <a:bodyPr/>
        <a:lstStyle/>
        <a:p>
          <a:endParaRPr lang="hu-HU"/>
        </a:p>
      </dgm:t>
    </dgm:pt>
    <dgm:pt modelId="{E952C68A-A7E1-4BD5-BD2E-0A936364A8A2}">
      <dgm:prSet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sz="20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Más hitelintézetnél vezetett deviza </a:t>
          </a:r>
          <a:r>
            <a:rPr lang="hu-HU" sz="2000" kern="1200" dirty="0" err="1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nostro</a:t>
          </a:r>
          <a:r>
            <a:rPr lang="hu-HU" sz="20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 számla beáramlásnak minősül (C_74.00.A160	- 1.1.2.2.2.)</a:t>
          </a:r>
        </a:p>
      </dgm:t>
    </dgm:pt>
    <dgm:pt modelId="{29AC1939-54D3-42C3-B0E2-BF27A30033CF}" type="parTrans" cxnId="{DA63BE02-F593-46E5-9CAA-608C496AA383}">
      <dgm:prSet/>
      <dgm:spPr/>
      <dgm:t>
        <a:bodyPr/>
        <a:lstStyle/>
        <a:p>
          <a:endParaRPr lang="hu-HU"/>
        </a:p>
      </dgm:t>
    </dgm:pt>
    <dgm:pt modelId="{3B840459-D14C-4D46-901F-8F878A704655}" type="sibTrans" cxnId="{DA63BE02-F593-46E5-9CAA-608C496AA383}">
      <dgm:prSet/>
      <dgm:spPr/>
      <dgm:t>
        <a:bodyPr/>
        <a:lstStyle/>
        <a:p>
          <a:endParaRPr lang="hu-HU"/>
        </a:p>
      </dgm:t>
    </dgm:pt>
    <dgm:pt modelId="{4841A736-F78B-48E7-B896-7429B4D5A690}">
      <dgm:prSet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sz="20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Származtatott ügyletekből eredő beáramlások esetén biztosíték nélkül szükséges nettósítani (feltéve ha likvid eszköz)</a:t>
          </a:r>
        </a:p>
      </dgm:t>
    </dgm:pt>
    <dgm:pt modelId="{ED1E968C-7728-40BE-BE43-F8DDD085FF0D}" type="parTrans" cxnId="{93C23B01-015E-4133-80EC-DE3D4A0A271E}">
      <dgm:prSet/>
      <dgm:spPr/>
      <dgm:t>
        <a:bodyPr/>
        <a:lstStyle/>
        <a:p>
          <a:endParaRPr lang="hu-HU"/>
        </a:p>
      </dgm:t>
    </dgm:pt>
    <dgm:pt modelId="{3738C145-A664-430E-B8F6-1860CA0A7176}" type="sibTrans" cxnId="{93C23B01-015E-4133-80EC-DE3D4A0A271E}">
      <dgm:prSet/>
      <dgm:spPr/>
      <dgm:t>
        <a:bodyPr/>
        <a:lstStyle/>
        <a:p>
          <a:endParaRPr lang="hu-HU"/>
        </a:p>
      </dgm:t>
    </dgm:pt>
    <dgm:pt modelId="{03C97D4A-FE39-4E48-81D3-36EFE2A80C21}">
      <dgm:prSet phldrT="[Szöveg]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hu-HU" dirty="0"/>
        </a:p>
      </dgm:t>
    </dgm:pt>
    <dgm:pt modelId="{A5139DCE-D56D-4E36-93D1-6FD6AFA0F141}" type="sibTrans" cxnId="{62B6101D-9386-4F8B-8970-86592323C316}">
      <dgm:prSet/>
      <dgm:spPr/>
      <dgm:t>
        <a:bodyPr/>
        <a:lstStyle/>
        <a:p>
          <a:endParaRPr lang="hu-HU"/>
        </a:p>
      </dgm:t>
    </dgm:pt>
    <dgm:pt modelId="{B25C68BE-1141-4E75-8DC5-DFCA448CDE8B}" type="parTrans" cxnId="{62B6101D-9386-4F8B-8970-86592323C316}">
      <dgm:prSet/>
      <dgm:spPr/>
      <dgm:t>
        <a:bodyPr/>
        <a:lstStyle/>
        <a:p>
          <a:endParaRPr lang="hu-HU"/>
        </a:p>
      </dgm:t>
    </dgm:pt>
    <dgm:pt modelId="{B0F01B87-7C8C-48E9-852B-D857E167FEE4}">
      <dgm:prSet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sz="20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Még nem késedelmes, és nincs oka nemteljesítést feltételezni</a:t>
          </a:r>
        </a:p>
      </dgm:t>
    </dgm:pt>
    <dgm:pt modelId="{344AA377-261A-4D1C-B53A-9B1BBF50FA08}" type="sibTrans" cxnId="{A1D34A29-7FBE-4529-B719-26F60E0104F2}">
      <dgm:prSet/>
      <dgm:spPr/>
      <dgm:t>
        <a:bodyPr/>
        <a:lstStyle/>
        <a:p>
          <a:endParaRPr lang="hu-HU"/>
        </a:p>
      </dgm:t>
    </dgm:pt>
    <dgm:pt modelId="{2C44F29A-C0D1-4B28-90AA-6526127CACF6}" type="parTrans" cxnId="{A1D34A29-7FBE-4529-B719-26F60E0104F2}">
      <dgm:prSet/>
      <dgm:spPr/>
      <dgm:t>
        <a:bodyPr/>
        <a:lstStyle/>
        <a:p>
          <a:endParaRPr lang="hu-HU"/>
        </a:p>
      </dgm:t>
    </dgm:pt>
    <dgm:pt modelId="{AB4BA17F-F459-4EBE-BBB6-497F92B28AC7}">
      <dgm:prSet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sz="20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Aszimmetrikus a kiáramlásokkal – Kamat figyelembe vétele</a:t>
          </a:r>
        </a:p>
      </dgm:t>
    </dgm:pt>
    <dgm:pt modelId="{A9BF6ADD-64D2-4D46-83B1-7E1F7B4610E6}" type="sibTrans" cxnId="{BDA5B303-BDB7-4F2C-BC90-F28B32141F5D}">
      <dgm:prSet/>
      <dgm:spPr/>
      <dgm:t>
        <a:bodyPr/>
        <a:lstStyle/>
        <a:p>
          <a:endParaRPr lang="hu-HU"/>
        </a:p>
      </dgm:t>
    </dgm:pt>
    <dgm:pt modelId="{59B9CF73-65BE-475E-A06E-943500CD02EE}" type="parTrans" cxnId="{BDA5B303-BDB7-4F2C-BC90-F28B32141F5D}">
      <dgm:prSet/>
      <dgm:spPr/>
      <dgm:t>
        <a:bodyPr/>
        <a:lstStyle/>
        <a:p>
          <a:endParaRPr lang="hu-HU"/>
        </a:p>
      </dgm:t>
    </dgm:pt>
    <dgm:pt modelId="{572EAB1C-DF76-4001-AD7B-AB3052CAD38B}">
      <dgm:prSet custT="1"/>
      <dgm:spPr>
        <a:solidFill>
          <a:srgbClr val="002060"/>
        </a:solidFill>
        <a:ln w="25400" cap="flat" cmpd="sng" algn="ctr">
          <a:solidFill>
            <a:srgbClr val="7BAFD4">
              <a:lumMod val="50000"/>
            </a:srgbClr>
          </a:solidFill>
          <a:prstDash val="solid"/>
        </a:ln>
        <a:effectLst/>
      </dgm:spPr>
      <dgm:t>
        <a:bodyPr spcFirstLastPara="0" vert="horz" wrap="square" lIns="11430" tIns="11430" rIns="11430" bIns="1143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8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gm:t>
    </dgm:pt>
    <dgm:pt modelId="{273C545B-F41D-4814-82CE-7EC1C0C711D0}" type="parTrans" cxnId="{071A9247-AA08-498B-B328-FAEF1D7B0DA2}">
      <dgm:prSet/>
      <dgm:spPr/>
      <dgm:t>
        <a:bodyPr/>
        <a:lstStyle/>
        <a:p>
          <a:endParaRPr lang="hu-HU"/>
        </a:p>
      </dgm:t>
    </dgm:pt>
    <dgm:pt modelId="{9AC8E60C-302D-44E8-8C5B-8A2E5D6D2A55}" type="sibTrans" cxnId="{071A9247-AA08-498B-B328-FAEF1D7B0DA2}">
      <dgm:prSet/>
      <dgm:spPr/>
      <dgm:t>
        <a:bodyPr/>
        <a:lstStyle/>
        <a:p>
          <a:endParaRPr lang="hu-HU"/>
        </a:p>
      </dgm:t>
    </dgm:pt>
    <dgm:pt modelId="{4F827834-72A3-49E2-9DE7-F05D7EC87526}">
      <dgm:prSet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7BAFD4">
              <a:lumMod val="50000"/>
            </a:srgbClr>
          </a:solidFill>
          <a:prstDash val="solid"/>
        </a:ln>
        <a:effectLst/>
      </dgm:spPr>
      <dgm:t>
        <a:bodyPr spcFirstLastPara="0" vert="horz" wrap="square" lIns="142240" tIns="12700" rIns="12700" bIns="12700" numCol="1" spcCol="1270" anchor="ctr" anchorCtr="0"/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0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50%-os szabály a nem pénzügyi ügyfelektől érkező beáramlásokra</a:t>
          </a:r>
        </a:p>
      </dgm:t>
    </dgm:pt>
    <dgm:pt modelId="{A5B74E4C-40E0-4440-9C64-862722CE9120}" type="sibTrans" cxnId="{D6A781DC-E7CA-42ED-8AF8-BBB9F0F94189}">
      <dgm:prSet/>
      <dgm:spPr/>
      <dgm:t>
        <a:bodyPr/>
        <a:lstStyle/>
        <a:p>
          <a:endParaRPr lang="hu-HU"/>
        </a:p>
      </dgm:t>
    </dgm:pt>
    <dgm:pt modelId="{F4117A2F-92AA-4E21-A362-A8DA02E39332}" type="parTrans" cxnId="{D6A781DC-E7CA-42ED-8AF8-BBB9F0F94189}">
      <dgm:prSet/>
      <dgm:spPr/>
      <dgm:t>
        <a:bodyPr/>
        <a:lstStyle/>
        <a:p>
          <a:endParaRPr lang="hu-HU"/>
        </a:p>
      </dgm:t>
    </dgm:pt>
    <dgm:pt modelId="{29BF644C-EC9C-44F1-9FE6-D4B5857070B7}" type="pres">
      <dgm:prSet presAssocID="{93D0149F-A97C-4444-BFF3-3EE9FCE077C6}" presName="linearFlow" presStyleCnt="0">
        <dgm:presLayoutVars>
          <dgm:dir/>
          <dgm:animLvl val="lvl"/>
          <dgm:resizeHandles val="exact"/>
        </dgm:presLayoutVars>
      </dgm:prSet>
      <dgm:spPr/>
    </dgm:pt>
    <dgm:pt modelId="{061BA66F-1549-4413-9D01-5B0725B6F6FB}" type="pres">
      <dgm:prSet presAssocID="{FFB5BF76-5A93-4811-9D4B-56222723842E}" presName="composite" presStyleCnt="0"/>
      <dgm:spPr/>
    </dgm:pt>
    <dgm:pt modelId="{CCCE26F4-AFDC-4849-A64E-EFB5A21509D2}" type="pres">
      <dgm:prSet presAssocID="{FFB5BF76-5A93-4811-9D4B-56222723842E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E51CD362-D092-4812-A6A2-D9A4F337345C}" type="pres">
      <dgm:prSet presAssocID="{FFB5BF76-5A93-4811-9D4B-56222723842E}" presName="descendantText" presStyleLbl="alignAcc1" presStyleIdx="0" presStyleCnt="5">
        <dgm:presLayoutVars>
          <dgm:bulletEnabled val="1"/>
        </dgm:presLayoutVars>
      </dgm:prSet>
      <dgm:spPr/>
    </dgm:pt>
    <dgm:pt modelId="{BAD9890E-429B-4A64-AD02-AD1F906BC76F}" type="pres">
      <dgm:prSet presAssocID="{F8F96B00-D94A-4A77-9C20-6A45BD7ACFD2}" presName="sp" presStyleCnt="0"/>
      <dgm:spPr/>
    </dgm:pt>
    <dgm:pt modelId="{8F48329E-1FC8-4F31-9DFA-F8FA794DFAC0}" type="pres">
      <dgm:prSet presAssocID="{2D22CC37-F63C-463C-A1ED-E4C1DD258E14}" presName="composite" presStyleCnt="0"/>
      <dgm:spPr/>
    </dgm:pt>
    <dgm:pt modelId="{AB51D4E0-A3BE-418F-A096-371FEE840E4C}" type="pres">
      <dgm:prSet presAssocID="{2D22CC37-F63C-463C-A1ED-E4C1DD258E14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73B2DA55-FE80-4F77-9CAE-CFF442CB2486}" type="pres">
      <dgm:prSet presAssocID="{2D22CC37-F63C-463C-A1ED-E4C1DD258E14}" presName="descendantText" presStyleLbl="alignAcc1" presStyleIdx="1" presStyleCnt="5">
        <dgm:presLayoutVars>
          <dgm:bulletEnabled val="1"/>
        </dgm:presLayoutVars>
      </dgm:prSet>
      <dgm:spPr/>
    </dgm:pt>
    <dgm:pt modelId="{46DA8B69-1469-4C1E-BF12-1A025FBF4DBD}" type="pres">
      <dgm:prSet presAssocID="{0EC8BC95-92A3-4064-900A-B0E7075126C8}" presName="sp" presStyleCnt="0"/>
      <dgm:spPr/>
    </dgm:pt>
    <dgm:pt modelId="{AF5C67DE-C71E-4FA9-B865-94EAAE3F4903}" type="pres">
      <dgm:prSet presAssocID="{03C97D4A-FE39-4E48-81D3-36EFE2A80C21}" presName="composite" presStyleCnt="0"/>
      <dgm:spPr/>
    </dgm:pt>
    <dgm:pt modelId="{7F2325DC-315C-4980-981F-C70442988383}" type="pres">
      <dgm:prSet presAssocID="{03C97D4A-FE39-4E48-81D3-36EFE2A80C21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2BEBBAC8-9BF4-4524-A8B9-CCF6832F237E}" type="pres">
      <dgm:prSet presAssocID="{03C97D4A-FE39-4E48-81D3-36EFE2A80C21}" presName="descendantText" presStyleLbl="alignAcc1" presStyleIdx="2" presStyleCnt="5">
        <dgm:presLayoutVars>
          <dgm:bulletEnabled val="1"/>
        </dgm:presLayoutVars>
      </dgm:prSet>
      <dgm:spPr/>
    </dgm:pt>
    <dgm:pt modelId="{1D042F2E-2884-49A7-83EA-59A04DBC840E}" type="pres">
      <dgm:prSet presAssocID="{A5139DCE-D56D-4E36-93D1-6FD6AFA0F141}" presName="sp" presStyleCnt="0"/>
      <dgm:spPr/>
    </dgm:pt>
    <dgm:pt modelId="{26F06159-8959-4414-8F12-8DE1323BB6EA}" type="pres">
      <dgm:prSet presAssocID="{C48E3DBC-3582-4634-84E9-05AC9BEF8B55}" presName="composite" presStyleCnt="0"/>
      <dgm:spPr/>
    </dgm:pt>
    <dgm:pt modelId="{292CF1EA-8A71-4541-8350-A71052B2E514}" type="pres">
      <dgm:prSet presAssocID="{C48E3DBC-3582-4634-84E9-05AC9BEF8B55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1DB30C55-62B4-4D21-8FDF-29DACC7F1C8A}" type="pres">
      <dgm:prSet presAssocID="{C48E3DBC-3582-4634-84E9-05AC9BEF8B55}" presName="descendantText" presStyleLbl="alignAcc1" presStyleIdx="3" presStyleCnt="5">
        <dgm:presLayoutVars>
          <dgm:bulletEnabled val="1"/>
        </dgm:presLayoutVars>
      </dgm:prSet>
      <dgm:spPr/>
    </dgm:pt>
    <dgm:pt modelId="{DA235B5C-1DE4-4805-AE10-28F1F87960D1}" type="pres">
      <dgm:prSet presAssocID="{C6C1362A-4F4D-4D0A-A62B-1425FA5ECAB8}" presName="sp" presStyleCnt="0"/>
      <dgm:spPr/>
    </dgm:pt>
    <dgm:pt modelId="{28543B88-3AFA-4EE9-8F75-6E64254B7C80}" type="pres">
      <dgm:prSet presAssocID="{572EAB1C-DF76-4001-AD7B-AB3052CAD38B}" presName="composite" presStyleCnt="0"/>
      <dgm:spPr/>
    </dgm:pt>
    <dgm:pt modelId="{23F93338-0091-42A9-A7CE-35588BCBAA4D}" type="pres">
      <dgm:prSet presAssocID="{572EAB1C-DF76-4001-AD7B-AB3052CAD38B}" presName="parentText" presStyleLbl="alignNode1" presStyleIdx="4" presStyleCnt="5">
        <dgm:presLayoutVars>
          <dgm:chMax val="1"/>
          <dgm:bulletEnabled val="1"/>
        </dgm:presLayoutVars>
      </dgm:prSet>
      <dgm:spPr>
        <a:xfrm rot="5400000">
          <a:off x="-137776" y="3336821"/>
          <a:ext cx="918509" cy="642956"/>
        </a:xfrm>
        <a:prstGeom prst="chevron">
          <a:avLst/>
        </a:prstGeom>
      </dgm:spPr>
    </dgm:pt>
    <dgm:pt modelId="{CEC59903-BC34-4DA3-8041-5C858FA17234}" type="pres">
      <dgm:prSet presAssocID="{572EAB1C-DF76-4001-AD7B-AB3052CAD38B}" presName="descendantText" presStyleLbl="alignAcc1" presStyleIdx="4" presStyleCnt="5">
        <dgm:presLayoutVars>
          <dgm:bulletEnabled val="1"/>
        </dgm:presLayoutVars>
      </dgm:prSet>
      <dgm:spPr>
        <a:xfrm rot="5400000">
          <a:off x="4055410" y="-213408"/>
          <a:ext cx="597031" cy="7421939"/>
        </a:xfrm>
        <a:prstGeom prst="round2SameRect">
          <a:avLst/>
        </a:prstGeom>
      </dgm:spPr>
    </dgm:pt>
  </dgm:ptLst>
  <dgm:cxnLst>
    <dgm:cxn modelId="{89CFE2A2-C6FB-4FF9-90C1-B5271D0B4242}" type="presOf" srcId="{AB4BA17F-F459-4EBE-BBB6-497F92B28AC7}" destId="{73B2DA55-FE80-4F77-9CAE-CFF442CB2486}" srcOrd="0" destOrd="0" presId="urn:microsoft.com/office/officeart/2005/8/layout/chevron2"/>
    <dgm:cxn modelId="{7D810BD2-2E4B-4236-BE9E-350EA7044293}" type="presOf" srcId="{572EAB1C-DF76-4001-AD7B-AB3052CAD38B}" destId="{23F93338-0091-42A9-A7CE-35588BCBAA4D}" srcOrd="0" destOrd="0" presId="urn:microsoft.com/office/officeart/2005/8/layout/chevron2"/>
    <dgm:cxn modelId="{53F5DD59-3755-44CF-8D2A-4DC06F4FF6F7}" type="presOf" srcId="{C48E3DBC-3582-4634-84E9-05AC9BEF8B55}" destId="{292CF1EA-8A71-4541-8350-A71052B2E514}" srcOrd="0" destOrd="0" presId="urn:microsoft.com/office/officeart/2005/8/layout/chevron2"/>
    <dgm:cxn modelId="{34F6AFDC-3DD4-4F07-A9ED-B9422397B011}" srcId="{93D0149F-A97C-4444-BFF3-3EE9FCE077C6}" destId="{2D22CC37-F63C-463C-A1ED-E4C1DD258E14}" srcOrd="1" destOrd="0" parTransId="{02B2C443-D2FD-450A-9DEC-270316FE1BDF}" sibTransId="{0EC8BC95-92A3-4064-900A-B0E7075126C8}"/>
    <dgm:cxn modelId="{A1D34A29-7FBE-4529-B719-26F60E0104F2}" srcId="{FFB5BF76-5A93-4811-9D4B-56222723842E}" destId="{B0F01B87-7C8C-48E9-852B-D857E167FEE4}" srcOrd="0" destOrd="0" parTransId="{2C44F29A-C0D1-4B28-90AA-6526127CACF6}" sibTransId="{344AA377-261A-4D1C-B53A-9B1BBF50FA08}"/>
    <dgm:cxn modelId="{E37B7A48-4EFB-4A37-ABB9-D92296D6D67C}" type="presOf" srcId="{93D0149F-A97C-4444-BFF3-3EE9FCE077C6}" destId="{29BF644C-EC9C-44F1-9FE6-D4B5857070B7}" srcOrd="0" destOrd="0" presId="urn:microsoft.com/office/officeart/2005/8/layout/chevron2"/>
    <dgm:cxn modelId="{0A82D9DD-C8F0-411B-AE18-E7C58F3641A7}" type="presOf" srcId="{4F827834-72A3-49E2-9DE7-F05D7EC87526}" destId="{CEC59903-BC34-4DA3-8041-5C858FA17234}" srcOrd="0" destOrd="0" presId="urn:microsoft.com/office/officeart/2005/8/layout/chevron2"/>
    <dgm:cxn modelId="{BB1363D4-7F1F-465E-9235-FE10829286C0}" type="presOf" srcId="{2D22CC37-F63C-463C-A1ED-E4C1DD258E14}" destId="{AB51D4E0-A3BE-418F-A096-371FEE840E4C}" srcOrd="0" destOrd="0" presId="urn:microsoft.com/office/officeart/2005/8/layout/chevron2"/>
    <dgm:cxn modelId="{75CCCC48-3CD5-4015-B77F-9318646BC2A2}" type="presOf" srcId="{E952C68A-A7E1-4BD5-BD2E-0A936364A8A2}" destId="{2BEBBAC8-9BF4-4524-A8B9-CCF6832F237E}" srcOrd="0" destOrd="0" presId="urn:microsoft.com/office/officeart/2005/8/layout/chevron2"/>
    <dgm:cxn modelId="{AAFD2A6D-7F59-4E50-A425-FAEC70F413C9}" srcId="{93D0149F-A97C-4444-BFF3-3EE9FCE077C6}" destId="{C48E3DBC-3582-4634-84E9-05AC9BEF8B55}" srcOrd="3" destOrd="0" parTransId="{484B401B-A678-4E23-BC2B-C22C9C946276}" sibTransId="{C6C1362A-4F4D-4D0A-A62B-1425FA5ECAB8}"/>
    <dgm:cxn modelId="{62B6101D-9386-4F8B-8970-86592323C316}" srcId="{93D0149F-A97C-4444-BFF3-3EE9FCE077C6}" destId="{03C97D4A-FE39-4E48-81D3-36EFE2A80C21}" srcOrd="2" destOrd="0" parTransId="{B25C68BE-1141-4E75-8DC5-DFCA448CDE8B}" sibTransId="{A5139DCE-D56D-4E36-93D1-6FD6AFA0F141}"/>
    <dgm:cxn modelId="{8FF2C885-B2E9-46F1-94C2-BE8187C740FC}" type="presOf" srcId="{03C97D4A-FE39-4E48-81D3-36EFE2A80C21}" destId="{7F2325DC-315C-4980-981F-C70442988383}" srcOrd="0" destOrd="0" presId="urn:microsoft.com/office/officeart/2005/8/layout/chevron2"/>
    <dgm:cxn modelId="{152C74D4-F075-4D78-8217-2DACB3C0512D}" srcId="{93D0149F-A97C-4444-BFF3-3EE9FCE077C6}" destId="{FFB5BF76-5A93-4811-9D4B-56222723842E}" srcOrd="0" destOrd="0" parTransId="{07EAE9B0-F3DA-43E6-9A7F-C2106B822425}" sibTransId="{F8F96B00-D94A-4A77-9C20-6A45BD7ACFD2}"/>
    <dgm:cxn modelId="{1333AE1B-9370-4FA6-9A22-7C4D5FC09B00}" type="presOf" srcId="{B0F01B87-7C8C-48E9-852B-D857E167FEE4}" destId="{E51CD362-D092-4812-A6A2-D9A4F337345C}" srcOrd="0" destOrd="0" presId="urn:microsoft.com/office/officeart/2005/8/layout/chevron2"/>
    <dgm:cxn modelId="{D6A781DC-E7CA-42ED-8AF8-BBB9F0F94189}" srcId="{572EAB1C-DF76-4001-AD7B-AB3052CAD38B}" destId="{4F827834-72A3-49E2-9DE7-F05D7EC87526}" srcOrd="0" destOrd="0" parTransId="{F4117A2F-92AA-4E21-A362-A8DA02E39332}" sibTransId="{A5B74E4C-40E0-4440-9C64-862722CE9120}"/>
    <dgm:cxn modelId="{DA63BE02-F593-46E5-9CAA-608C496AA383}" srcId="{03C97D4A-FE39-4E48-81D3-36EFE2A80C21}" destId="{E952C68A-A7E1-4BD5-BD2E-0A936364A8A2}" srcOrd="0" destOrd="0" parTransId="{29AC1939-54D3-42C3-B0E2-BF27A30033CF}" sibTransId="{3B840459-D14C-4D46-901F-8F878A704655}"/>
    <dgm:cxn modelId="{1EE1A081-6EB0-4F3E-9EFD-FB68C8A7A22F}" type="presOf" srcId="{4841A736-F78B-48E7-B896-7429B4D5A690}" destId="{1DB30C55-62B4-4D21-8FDF-29DACC7F1C8A}" srcOrd="0" destOrd="0" presId="urn:microsoft.com/office/officeart/2005/8/layout/chevron2"/>
    <dgm:cxn modelId="{BDA5B303-BDB7-4F2C-BC90-F28B32141F5D}" srcId="{2D22CC37-F63C-463C-A1ED-E4C1DD258E14}" destId="{AB4BA17F-F459-4EBE-BBB6-497F92B28AC7}" srcOrd="0" destOrd="0" parTransId="{59B9CF73-65BE-475E-A06E-943500CD02EE}" sibTransId="{A9BF6ADD-64D2-4D46-83B1-7E1F7B4610E6}"/>
    <dgm:cxn modelId="{ECF5379C-F4D9-4C1E-8389-428D13098EE4}" type="presOf" srcId="{FFB5BF76-5A93-4811-9D4B-56222723842E}" destId="{CCCE26F4-AFDC-4849-A64E-EFB5A21509D2}" srcOrd="0" destOrd="0" presId="urn:microsoft.com/office/officeart/2005/8/layout/chevron2"/>
    <dgm:cxn modelId="{93C23B01-015E-4133-80EC-DE3D4A0A271E}" srcId="{C48E3DBC-3582-4634-84E9-05AC9BEF8B55}" destId="{4841A736-F78B-48E7-B896-7429B4D5A690}" srcOrd="0" destOrd="0" parTransId="{ED1E968C-7728-40BE-BE43-F8DDD085FF0D}" sibTransId="{3738C145-A664-430E-B8F6-1860CA0A7176}"/>
    <dgm:cxn modelId="{071A9247-AA08-498B-B328-FAEF1D7B0DA2}" srcId="{93D0149F-A97C-4444-BFF3-3EE9FCE077C6}" destId="{572EAB1C-DF76-4001-AD7B-AB3052CAD38B}" srcOrd="4" destOrd="0" parTransId="{273C545B-F41D-4814-82CE-7EC1C0C711D0}" sibTransId="{9AC8E60C-302D-44E8-8C5B-8A2E5D6D2A55}"/>
    <dgm:cxn modelId="{2172BA88-2D7E-4A4B-9D93-A85517BE6ADF}" type="presParOf" srcId="{29BF644C-EC9C-44F1-9FE6-D4B5857070B7}" destId="{061BA66F-1549-4413-9D01-5B0725B6F6FB}" srcOrd="0" destOrd="0" presId="urn:microsoft.com/office/officeart/2005/8/layout/chevron2"/>
    <dgm:cxn modelId="{AD74D32E-9EC4-4EF7-AD82-5C591AC530AF}" type="presParOf" srcId="{061BA66F-1549-4413-9D01-5B0725B6F6FB}" destId="{CCCE26F4-AFDC-4849-A64E-EFB5A21509D2}" srcOrd="0" destOrd="0" presId="urn:microsoft.com/office/officeart/2005/8/layout/chevron2"/>
    <dgm:cxn modelId="{DE202822-DCDB-4357-B95F-349C23BE3536}" type="presParOf" srcId="{061BA66F-1549-4413-9D01-5B0725B6F6FB}" destId="{E51CD362-D092-4812-A6A2-D9A4F337345C}" srcOrd="1" destOrd="0" presId="urn:microsoft.com/office/officeart/2005/8/layout/chevron2"/>
    <dgm:cxn modelId="{D80C1B81-C5B8-43B7-9577-255FED6EF494}" type="presParOf" srcId="{29BF644C-EC9C-44F1-9FE6-D4B5857070B7}" destId="{BAD9890E-429B-4A64-AD02-AD1F906BC76F}" srcOrd="1" destOrd="0" presId="urn:microsoft.com/office/officeart/2005/8/layout/chevron2"/>
    <dgm:cxn modelId="{9D55AE6D-F8F2-4ECD-B7D6-0D060DFA7263}" type="presParOf" srcId="{29BF644C-EC9C-44F1-9FE6-D4B5857070B7}" destId="{8F48329E-1FC8-4F31-9DFA-F8FA794DFAC0}" srcOrd="2" destOrd="0" presId="urn:microsoft.com/office/officeart/2005/8/layout/chevron2"/>
    <dgm:cxn modelId="{B68B7F36-FF16-4E47-9977-D15BB2FD77C8}" type="presParOf" srcId="{8F48329E-1FC8-4F31-9DFA-F8FA794DFAC0}" destId="{AB51D4E0-A3BE-418F-A096-371FEE840E4C}" srcOrd="0" destOrd="0" presId="urn:microsoft.com/office/officeart/2005/8/layout/chevron2"/>
    <dgm:cxn modelId="{D6FC7706-7A53-4B13-BB63-BAB413719285}" type="presParOf" srcId="{8F48329E-1FC8-4F31-9DFA-F8FA794DFAC0}" destId="{73B2DA55-FE80-4F77-9CAE-CFF442CB2486}" srcOrd="1" destOrd="0" presId="urn:microsoft.com/office/officeart/2005/8/layout/chevron2"/>
    <dgm:cxn modelId="{9ACFC4BF-9073-4EC8-94AD-B8B72A61233F}" type="presParOf" srcId="{29BF644C-EC9C-44F1-9FE6-D4B5857070B7}" destId="{46DA8B69-1469-4C1E-BF12-1A025FBF4DBD}" srcOrd="3" destOrd="0" presId="urn:microsoft.com/office/officeart/2005/8/layout/chevron2"/>
    <dgm:cxn modelId="{848C2535-59EC-4798-89E5-1E5B51C0D700}" type="presParOf" srcId="{29BF644C-EC9C-44F1-9FE6-D4B5857070B7}" destId="{AF5C67DE-C71E-4FA9-B865-94EAAE3F4903}" srcOrd="4" destOrd="0" presId="urn:microsoft.com/office/officeart/2005/8/layout/chevron2"/>
    <dgm:cxn modelId="{0528A851-79BD-445C-A346-31967A3B9FCA}" type="presParOf" srcId="{AF5C67DE-C71E-4FA9-B865-94EAAE3F4903}" destId="{7F2325DC-315C-4980-981F-C70442988383}" srcOrd="0" destOrd="0" presId="urn:microsoft.com/office/officeart/2005/8/layout/chevron2"/>
    <dgm:cxn modelId="{BF93EF25-F81C-4899-888C-93BCB420BF53}" type="presParOf" srcId="{AF5C67DE-C71E-4FA9-B865-94EAAE3F4903}" destId="{2BEBBAC8-9BF4-4524-A8B9-CCF6832F237E}" srcOrd="1" destOrd="0" presId="urn:microsoft.com/office/officeart/2005/8/layout/chevron2"/>
    <dgm:cxn modelId="{87EF298B-E69F-494D-A716-741DD7321712}" type="presParOf" srcId="{29BF644C-EC9C-44F1-9FE6-D4B5857070B7}" destId="{1D042F2E-2884-49A7-83EA-59A04DBC840E}" srcOrd="5" destOrd="0" presId="urn:microsoft.com/office/officeart/2005/8/layout/chevron2"/>
    <dgm:cxn modelId="{5A56E35F-4E37-461C-9B2B-3C40FC76711E}" type="presParOf" srcId="{29BF644C-EC9C-44F1-9FE6-D4B5857070B7}" destId="{26F06159-8959-4414-8F12-8DE1323BB6EA}" srcOrd="6" destOrd="0" presId="urn:microsoft.com/office/officeart/2005/8/layout/chevron2"/>
    <dgm:cxn modelId="{27A0B2CD-02AA-4FE8-A9BD-BD8206E9B4AE}" type="presParOf" srcId="{26F06159-8959-4414-8F12-8DE1323BB6EA}" destId="{292CF1EA-8A71-4541-8350-A71052B2E514}" srcOrd="0" destOrd="0" presId="urn:microsoft.com/office/officeart/2005/8/layout/chevron2"/>
    <dgm:cxn modelId="{378169AD-1747-4B79-BF7D-537397FB323D}" type="presParOf" srcId="{26F06159-8959-4414-8F12-8DE1323BB6EA}" destId="{1DB30C55-62B4-4D21-8FDF-29DACC7F1C8A}" srcOrd="1" destOrd="0" presId="urn:microsoft.com/office/officeart/2005/8/layout/chevron2"/>
    <dgm:cxn modelId="{C63A44F1-4DE0-4361-9C8D-3142123C9143}" type="presParOf" srcId="{29BF644C-EC9C-44F1-9FE6-D4B5857070B7}" destId="{DA235B5C-1DE4-4805-AE10-28F1F87960D1}" srcOrd="7" destOrd="0" presId="urn:microsoft.com/office/officeart/2005/8/layout/chevron2"/>
    <dgm:cxn modelId="{2F300629-1C84-4157-95FF-A0480039161C}" type="presParOf" srcId="{29BF644C-EC9C-44F1-9FE6-D4B5857070B7}" destId="{28543B88-3AFA-4EE9-8F75-6E64254B7C80}" srcOrd="8" destOrd="0" presId="urn:microsoft.com/office/officeart/2005/8/layout/chevron2"/>
    <dgm:cxn modelId="{C15108DC-2178-447E-B08D-6B978B43F4F0}" type="presParOf" srcId="{28543B88-3AFA-4EE9-8F75-6E64254B7C80}" destId="{23F93338-0091-42A9-A7CE-35588BCBAA4D}" srcOrd="0" destOrd="0" presId="urn:microsoft.com/office/officeart/2005/8/layout/chevron2"/>
    <dgm:cxn modelId="{435216C2-C31C-400D-A3A1-2BC2904C87A4}" type="presParOf" srcId="{28543B88-3AFA-4EE9-8F75-6E64254B7C80}" destId="{CEC59903-BC34-4DA3-8041-5C858FA1723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4505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108895"/>
          <a:ext cx="8312875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Likviditási keretrendszer - jogszabályi háttér</a:t>
          </a:r>
          <a:endParaRPr lang="hu-HU" sz="2100" kern="1200" dirty="0"/>
        </a:p>
      </dsp:txBody>
      <dsp:txXfrm>
        <a:off x="420841" y="131952"/>
        <a:ext cx="8266761" cy="426206"/>
      </dsp:txXfrm>
    </dsp:sp>
    <dsp:sp modelId="{6B1D13AC-5548-43B6-9F80-4AE0D1508C0A}">
      <dsp:nvSpPr>
        <dsp:cNvPr id="0" name=""/>
        <dsp:cNvSpPr/>
      </dsp:nvSpPr>
      <dsp:spPr>
        <a:xfrm>
          <a:off x="0" y="107081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834656"/>
          <a:ext cx="8308323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Likvid eszközök</a:t>
          </a:r>
        </a:p>
      </dsp:txBody>
      <dsp:txXfrm>
        <a:off x="414251" y="857713"/>
        <a:ext cx="8262209" cy="426206"/>
      </dsp:txXfrm>
    </dsp:sp>
    <dsp:sp modelId="{A7B5636B-AF42-44BC-94D6-E7C35144C52C}">
      <dsp:nvSpPr>
        <dsp:cNvPr id="0" name=""/>
        <dsp:cNvSpPr/>
      </dsp:nvSpPr>
      <dsp:spPr>
        <a:xfrm>
          <a:off x="0" y="179657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1560416"/>
          <a:ext cx="8301028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/>
            <a:t>3. Kiáramlások</a:t>
          </a:r>
        </a:p>
      </dsp:txBody>
      <dsp:txXfrm>
        <a:off x="423471" y="1583473"/>
        <a:ext cx="8254914" cy="426206"/>
      </dsp:txXfrm>
    </dsp:sp>
    <dsp:sp modelId="{300F8894-2308-4EB3-885B-752A69D500DD}">
      <dsp:nvSpPr>
        <dsp:cNvPr id="0" name=""/>
        <dsp:cNvSpPr/>
      </dsp:nvSpPr>
      <dsp:spPr>
        <a:xfrm>
          <a:off x="0" y="2522335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09DC0-0A87-4545-AD4F-C49E64614AC8}">
      <dsp:nvSpPr>
        <dsp:cNvPr id="0" name=""/>
        <dsp:cNvSpPr/>
      </dsp:nvSpPr>
      <dsp:spPr>
        <a:xfrm>
          <a:off x="399835" y="2286176"/>
          <a:ext cx="8304343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3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/>
            <a:t>4. Beáramlások</a:t>
          </a:r>
        </a:p>
      </dsp:txBody>
      <dsp:txXfrm>
        <a:off x="422892" y="2309233"/>
        <a:ext cx="8258229" cy="426206"/>
      </dsp:txXfrm>
    </dsp:sp>
    <dsp:sp modelId="{E7C4C6AA-EBA2-41A7-9541-638D8837BB60}">
      <dsp:nvSpPr>
        <dsp:cNvPr id="0" name=""/>
        <dsp:cNvSpPr/>
      </dsp:nvSpPr>
      <dsp:spPr>
        <a:xfrm>
          <a:off x="0" y="324809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BD6C7C-58CF-42F3-9262-A018A073596D}">
      <dsp:nvSpPr>
        <dsp:cNvPr id="0" name=""/>
        <dsp:cNvSpPr/>
      </dsp:nvSpPr>
      <dsp:spPr>
        <a:xfrm>
          <a:off x="395657" y="3011936"/>
          <a:ext cx="8310851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/>
            <a:t>5. Tájékoztató adatok</a:t>
          </a:r>
        </a:p>
      </dsp:txBody>
      <dsp:txXfrm>
        <a:off x="418714" y="3034993"/>
        <a:ext cx="8264737" cy="42620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4505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108895"/>
          <a:ext cx="8312875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Likviditási keretrendszer - jogszabályi háttér</a:t>
          </a:r>
          <a:endParaRPr lang="hu-HU" sz="2100" kern="1200" dirty="0"/>
        </a:p>
      </dsp:txBody>
      <dsp:txXfrm>
        <a:off x="420841" y="131952"/>
        <a:ext cx="8266761" cy="426206"/>
      </dsp:txXfrm>
    </dsp:sp>
    <dsp:sp modelId="{6B1D13AC-5548-43B6-9F80-4AE0D1508C0A}">
      <dsp:nvSpPr>
        <dsp:cNvPr id="0" name=""/>
        <dsp:cNvSpPr/>
      </dsp:nvSpPr>
      <dsp:spPr>
        <a:xfrm>
          <a:off x="0" y="107081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834656"/>
          <a:ext cx="8308323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Likvid eszközök</a:t>
          </a:r>
        </a:p>
      </dsp:txBody>
      <dsp:txXfrm>
        <a:off x="414251" y="857713"/>
        <a:ext cx="8262209" cy="426206"/>
      </dsp:txXfrm>
    </dsp:sp>
    <dsp:sp modelId="{A7B5636B-AF42-44BC-94D6-E7C35144C52C}">
      <dsp:nvSpPr>
        <dsp:cNvPr id="0" name=""/>
        <dsp:cNvSpPr/>
      </dsp:nvSpPr>
      <dsp:spPr>
        <a:xfrm>
          <a:off x="0" y="179657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1560416"/>
          <a:ext cx="8301028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/>
            <a:t>3. Kiáramlások</a:t>
          </a:r>
        </a:p>
      </dsp:txBody>
      <dsp:txXfrm>
        <a:off x="423471" y="1583473"/>
        <a:ext cx="8254914" cy="426206"/>
      </dsp:txXfrm>
    </dsp:sp>
    <dsp:sp modelId="{300F8894-2308-4EB3-885B-752A69D500DD}">
      <dsp:nvSpPr>
        <dsp:cNvPr id="0" name=""/>
        <dsp:cNvSpPr/>
      </dsp:nvSpPr>
      <dsp:spPr>
        <a:xfrm>
          <a:off x="0" y="2522335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09DC0-0A87-4545-AD4F-C49E64614AC8}">
      <dsp:nvSpPr>
        <dsp:cNvPr id="0" name=""/>
        <dsp:cNvSpPr/>
      </dsp:nvSpPr>
      <dsp:spPr>
        <a:xfrm>
          <a:off x="399835" y="2286176"/>
          <a:ext cx="8304343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3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/>
            <a:t>4. Beáramlások</a:t>
          </a:r>
        </a:p>
      </dsp:txBody>
      <dsp:txXfrm>
        <a:off x="422892" y="2309233"/>
        <a:ext cx="8258229" cy="426206"/>
      </dsp:txXfrm>
    </dsp:sp>
    <dsp:sp modelId="{E7C4C6AA-EBA2-41A7-9541-638D8837BB60}">
      <dsp:nvSpPr>
        <dsp:cNvPr id="0" name=""/>
        <dsp:cNvSpPr/>
      </dsp:nvSpPr>
      <dsp:spPr>
        <a:xfrm>
          <a:off x="0" y="324809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BD6C7C-58CF-42F3-9262-A018A073596D}">
      <dsp:nvSpPr>
        <dsp:cNvPr id="0" name=""/>
        <dsp:cNvSpPr/>
      </dsp:nvSpPr>
      <dsp:spPr>
        <a:xfrm>
          <a:off x="395657" y="3011936"/>
          <a:ext cx="8310851" cy="472320"/>
        </a:xfrm>
        <a:prstGeom prst="roundRect">
          <a:avLst/>
        </a:prstGeom>
        <a:solidFill>
          <a:srgbClr val="AC9F70">
            <a:alpha val="90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/>
            <a:t>5.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Tájékoztató</a:t>
          </a:r>
          <a:r>
            <a:rPr lang="hu-HU" sz="2100" kern="1200" dirty="0"/>
            <a:t> adatok</a:t>
          </a:r>
        </a:p>
      </dsp:txBody>
      <dsp:txXfrm>
        <a:off x="418714" y="3034993"/>
        <a:ext cx="8264737" cy="42620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E26F4-AFDC-4849-A64E-EFB5A21509D2}">
      <dsp:nvSpPr>
        <dsp:cNvPr id="0" name=""/>
        <dsp:cNvSpPr/>
      </dsp:nvSpPr>
      <dsp:spPr>
        <a:xfrm rot="5400000">
          <a:off x="-183768" y="186272"/>
          <a:ext cx="1225120" cy="857584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800" kern="1200" dirty="0"/>
        </a:p>
      </dsp:txBody>
      <dsp:txXfrm rot="-5400000">
        <a:off x="0" y="431296"/>
        <a:ext cx="857584" cy="367536"/>
      </dsp:txXfrm>
    </dsp:sp>
    <dsp:sp modelId="{E51CD362-D092-4812-A6A2-D9A4F337345C}">
      <dsp:nvSpPr>
        <dsp:cNvPr id="0" name=""/>
        <dsp:cNvSpPr/>
      </dsp:nvSpPr>
      <dsp:spPr>
        <a:xfrm rot="5400000">
          <a:off x="4512872" y="-3652783"/>
          <a:ext cx="796328" cy="81069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Tájékoztató adatokra az egyszeres jelentés elve nem vonatkozik.</a:t>
          </a:r>
        </a:p>
      </dsp:txBody>
      <dsp:txXfrm rot="-5400000">
        <a:off x="857585" y="41378"/>
        <a:ext cx="8068029" cy="718580"/>
      </dsp:txXfrm>
    </dsp:sp>
    <dsp:sp modelId="{AB51D4E0-A3BE-418F-A096-371FEE840E4C}">
      <dsp:nvSpPr>
        <dsp:cNvPr id="0" name=""/>
        <dsp:cNvSpPr/>
      </dsp:nvSpPr>
      <dsp:spPr>
        <a:xfrm rot="5400000">
          <a:off x="-183768" y="1264394"/>
          <a:ext cx="1225120" cy="857584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800" kern="1200" dirty="0"/>
        </a:p>
      </dsp:txBody>
      <dsp:txXfrm rot="-5400000">
        <a:off x="0" y="1509418"/>
        <a:ext cx="857584" cy="367536"/>
      </dsp:txXfrm>
    </dsp:sp>
    <dsp:sp modelId="{73B2DA55-FE80-4F77-9CAE-CFF442CB2486}">
      <dsp:nvSpPr>
        <dsp:cNvPr id="0" name=""/>
        <dsp:cNvSpPr/>
      </dsp:nvSpPr>
      <dsp:spPr>
        <a:xfrm rot="5400000">
          <a:off x="4512872" y="-2574661"/>
          <a:ext cx="796328" cy="81069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Magyarország nem alkalmaz alternatív likviditási megközelítést</a:t>
          </a:r>
        </a:p>
      </dsp:txBody>
      <dsp:txXfrm rot="-5400000">
        <a:off x="857585" y="1119500"/>
        <a:ext cx="8068029" cy="718580"/>
      </dsp:txXfrm>
    </dsp:sp>
    <dsp:sp modelId="{DA7A1652-21E2-4F0C-93F1-77691A0E8E9B}">
      <dsp:nvSpPr>
        <dsp:cNvPr id="0" name=""/>
        <dsp:cNvSpPr/>
      </dsp:nvSpPr>
      <dsp:spPr>
        <a:xfrm rot="5400000">
          <a:off x="-183768" y="2342517"/>
          <a:ext cx="1225120" cy="857584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800" kern="1200" dirty="0"/>
        </a:p>
      </dsp:txBody>
      <dsp:txXfrm rot="-5400000">
        <a:off x="0" y="2587541"/>
        <a:ext cx="857584" cy="367536"/>
      </dsp:txXfrm>
    </dsp:sp>
    <dsp:sp modelId="{9CA52207-E521-4695-8546-C652F304D2A2}">
      <dsp:nvSpPr>
        <dsp:cNvPr id="0" name=""/>
        <dsp:cNvSpPr/>
      </dsp:nvSpPr>
      <dsp:spPr>
        <a:xfrm rot="5400000">
          <a:off x="4512872" y="-1496538"/>
          <a:ext cx="796328" cy="8106903"/>
        </a:xfrm>
        <a:prstGeom prst="round2SameRect">
          <a:avLst/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7BAFD4">
              <a:lumMod val="5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Nem 1. hitelminőségű 3. ország devizájában lévő likvid eszközt csak az adott ország devizájában lévő nettó kiáramlás mértékéig lehet felhasználni (C_72.00.A580)</a:t>
          </a:r>
          <a:endParaRPr lang="hu-HU" sz="1800" kern="1200" dirty="0"/>
        </a:p>
      </dsp:txBody>
      <dsp:txXfrm rot="-5400000">
        <a:off x="857585" y="2197623"/>
        <a:ext cx="8068029" cy="718580"/>
      </dsp:txXfrm>
    </dsp:sp>
    <dsp:sp modelId="{292CF1EA-8A71-4541-8350-A71052B2E514}">
      <dsp:nvSpPr>
        <dsp:cNvPr id="0" name=""/>
        <dsp:cNvSpPr/>
      </dsp:nvSpPr>
      <dsp:spPr>
        <a:xfrm rot="5400000">
          <a:off x="-183768" y="3420639"/>
          <a:ext cx="1225120" cy="857584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800" kern="1200" dirty="0"/>
        </a:p>
      </dsp:txBody>
      <dsp:txXfrm rot="-5400000">
        <a:off x="0" y="3665663"/>
        <a:ext cx="857584" cy="367536"/>
      </dsp:txXfrm>
    </dsp:sp>
    <dsp:sp modelId="{1DB30C55-62B4-4D21-8FDF-29DACC7F1C8A}">
      <dsp:nvSpPr>
        <dsp:cNvPr id="0" name=""/>
        <dsp:cNvSpPr/>
      </dsp:nvSpPr>
      <dsp:spPr>
        <a:xfrm rot="5400000">
          <a:off x="4512872" y="-418416"/>
          <a:ext cx="796328" cy="81069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A DA 7. és 10-12. cikknek megfelelő, de a 8. cikknek nem megfelelő eszközöket a C_72.00.A590 soron szükséges jelenteni</a:t>
          </a:r>
          <a:endParaRPr lang="hu-HU" sz="1800" kern="1200" dirty="0">
            <a:solidFill>
              <a:schemeClr val="accent3">
                <a:lumMod val="75000"/>
              </a:schemeClr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857585" y="3275745"/>
        <a:ext cx="8068029" cy="7185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4505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108895"/>
          <a:ext cx="8312875" cy="472320"/>
        </a:xfrm>
        <a:prstGeom prst="roundRect">
          <a:avLst/>
        </a:prstGeom>
        <a:solidFill>
          <a:schemeClr val="bg2">
            <a:alpha val="9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Likviditási keretrendszer - jogszabályi háttér</a:t>
          </a:r>
        </a:p>
      </dsp:txBody>
      <dsp:txXfrm>
        <a:off x="420841" y="131952"/>
        <a:ext cx="8266761" cy="426206"/>
      </dsp:txXfrm>
    </dsp:sp>
    <dsp:sp modelId="{8FF28BD7-8EE9-4B49-8242-7B785F32F77A}">
      <dsp:nvSpPr>
        <dsp:cNvPr id="0" name=""/>
        <dsp:cNvSpPr/>
      </dsp:nvSpPr>
      <dsp:spPr>
        <a:xfrm>
          <a:off x="0" y="107081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D670C1-BB90-4DA6-B3AE-3A98DBD8F56D}">
      <dsp:nvSpPr>
        <dsp:cNvPr id="0" name=""/>
        <dsp:cNvSpPr/>
      </dsp:nvSpPr>
      <dsp:spPr>
        <a:xfrm>
          <a:off x="397784" y="834656"/>
          <a:ext cx="8312875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Likvid eszközök</a:t>
          </a:r>
        </a:p>
      </dsp:txBody>
      <dsp:txXfrm>
        <a:off x="420841" y="857713"/>
        <a:ext cx="8266761" cy="426206"/>
      </dsp:txXfrm>
    </dsp:sp>
    <dsp:sp modelId="{81685862-23D5-4A86-8947-8FA4FB5ADEB5}">
      <dsp:nvSpPr>
        <dsp:cNvPr id="0" name=""/>
        <dsp:cNvSpPr/>
      </dsp:nvSpPr>
      <dsp:spPr>
        <a:xfrm>
          <a:off x="0" y="179657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B55742-8438-445D-B4D2-25A65FA3EBC3}">
      <dsp:nvSpPr>
        <dsp:cNvPr id="0" name=""/>
        <dsp:cNvSpPr/>
      </dsp:nvSpPr>
      <dsp:spPr>
        <a:xfrm>
          <a:off x="403315" y="1560416"/>
          <a:ext cx="8301467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/>
            <a:t>3. Kiáramlások</a:t>
          </a:r>
        </a:p>
      </dsp:txBody>
      <dsp:txXfrm>
        <a:off x="426372" y="1583473"/>
        <a:ext cx="8255353" cy="426206"/>
      </dsp:txXfrm>
    </dsp:sp>
    <dsp:sp modelId="{A6149119-0D2C-4724-A882-CEF9F6EEBBAD}">
      <dsp:nvSpPr>
        <dsp:cNvPr id="0" name=""/>
        <dsp:cNvSpPr/>
      </dsp:nvSpPr>
      <dsp:spPr>
        <a:xfrm>
          <a:off x="0" y="2522335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62F8D2-7026-48CB-A5D4-556B0117D2E8}">
      <dsp:nvSpPr>
        <dsp:cNvPr id="0" name=""/>
        <dsp:cNvSpPr/>
      </dsp:nvSpPr>
      <dsp:spPr>
        <a:xfrm>
          <a:off x="403315" y="2286176"/>
          <a:ext cx="8301467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3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/>
            <a:t>4. Beáramlások</a:t>
          </a:r>
        </a:p>
      </dsp:txBody>
      <dsp:txXfrm>
        <a:off x="426372" y="2309233"/>
        <a:ext cx="8255353" cy="426206"/>
      </dsp:txXfrm>
    </dsp:sp>
    <dsp:sp modelId="{EEBAD57E-C744-4533-8360-1F85D0C2C6A3}">
      <dsp:nvSpPr>
        <dsp:cNvPr id="0" name=""/>
        <dsp:cNvSpPr/>
      </dsp:nvSpPr>
      <dsp:spPr>
        <a:xfrm>
          <a:off x="0" y="324809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CD096E-E414-41AA-968D-27764D1061B8}">
      <dsp:nvSpPr>
        <dsp:cNvPr id="0" name=""/>
        <dsp:cNvSpPr/>
      </dsp:nvSpPr>
      <dsp:spPr>
        <a:xfrm>
          <a:off x="395657" y="3011936"/>
          <a:ext cx="8310851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/>
            <a:t>5. Tájékoztató adatok</a:t>
          </a:r>
        </a:p>
      </dsp:txBody>
      <dsp:txXfrm>
        <a:off x="418714" y="3034993"/>
        <a:ext cx="8264737" cy="4262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793848-D7B5-4DC9-99FE-6129CE378E57}">
      <dsp:nvSpPr>
        <dsp:cNvPr id="0" name=""/>
        <dsp:cNvSpPr/>
      </dsp:nvSpPr>
      <dsp:spPr>
        <a:xfrm rot="5400000">
          <a:off x="-155043" y="1817265"/>
          <a:ext cx="1033626" cy="723538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2016/322</a:t>
          </a:r>
        </a:p>
      </dsp:txBody>
      <dsp:txXfrm rot="-5400000">
        <a:off x="1" y="2023990"/>
        <a:ext cx="723538" cy="310088"/>
      </dsp:txXfrm>
    </dsp:sp>
    <dsp:sp modelId="{47BB3358-596E-44A6-945C-DAE35E9DB7A6}">
      <dsp:nvSpPr>
        <dsp:cNvPr id="0" name=""/>
        <dsp:cNvSpPr/>
      </dsp:nvSpPr>
      <dsp:spPr>
        <a:xfrm rot="5400000">
          <a:off x="4184302" y="-3457892"/>
          <a:ext cx="671857" cy="75933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VI. rész – LCR </a:t>
          </a:r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és </a:t>
          </a:r>
          <a:r>
            <a:rPr lang="hu-HU" sz="1800" kern="1200" dirty="0" err="1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NSFR</a:t>
          </a:r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hu-HU" sz="1800" kern="1200" dirty="0" err="1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riportálási</a:t>
          </a:r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 keretrendszerét határozta meg</a:t>
          </a:r>
          <a:endParaRPr lang="hu-HU" sz="1800" b="1" kern="1200" dirty="0">
            <a:solidFill>
              <a:schemeClr val="accent5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723539" y="35668"/>
        <a:ext cx="7560588" cy="606263"/>
      </dsp:txXfrm>
    </dsp:sp>
    <dsp:sp modelId="{659EFBE3-3093-45A6-9559-6E404DD81FE7}">
      <dsp:nvSpPr>
        <dsp:cNvPr id="0" name=""/>
        <dsp:cNvSpPr/>
      </dsp:nvSpPr>
      <dsp:spPr>
        <a:xfrm rot="5400000">
          <a:off x="-155043" y="986154"/>
          <a:ext cx="1033626" cy="723538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/>
            <a:t>DA</a:t>
          </a:r>
        </a:p>
      </dsp:txBody>
      <dsp:txXfrm rot="-5400000">
        <a:off x="1" y="1192879"/>
        <a:ext cx="723538" cy="310088"/>
      </dsp:txXfrm>
    </dsp:sp>
    <dsp:sp modelId="{2C8EDF7A-BC44-4DFA-87CB-523E03AE0E64}">
      <dsp:nvSpPr>
        <dsp:cNvPr id="0" name=""/>
        <dsp:cNvSpPr/>
      </dsp:nvSpPr>
      <dsp:spPr>
        <a:xfrm rot="5400000">
          <a:off x="4184302" y="-2629653"/>
          <a:ext cx="671857" cy="75933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Likviditásfedezeti ráta keretrendszerének </a:t>
          </a:r>
          <a:r>
            <a:rPr lang="hu-HU" sz="1800" kern="1200" dirty="0" err="1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pontosítását</a:t>
          </a:r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 foglalja magába</a:t>
          </a:r>
        </a:p>
      </dsp:txBody>
      <dsp:txXfrm rot="-5400000">
        <a:off x="723539" y="863907"/>
        <a:ext cx="7560588" cy="606263"/>
      </dsp:txXfrm>
    </dsp:sp>
    <dsp:sp modelId="{D98530F3-42A5-44DE-8B05-D28B950901E7}">
      <dsp:nvSpPr>
        <dsp:cNvPr id="0" name=""/>
        <dsp:cNvSpPr/>
      </dsp:nvSpPr>
      <dsp:spPr>
        <a:xfrm rot="5400000">
          <a:off x="-155043" y="155043"/>
          <a:ext cx="1033626" cy="723538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300" kern="1200" dirty="0" err="1"/>
            <a:t>CRR</a:t>
          </a:r>
          <a:endParaRPr lang="hu-HU" sz="1300" kern="1200" dirty="0"/>
        </a:p>
      </dsp:txBody>
      <dsp:txXfrm rot="-5400000">
        <a:off x="1" y="361768"/>
        <a:ext cx="723538" cy="310088"/>
      </dsp:txXfrm>
    </dsp:sp>
    <dsp:sp modelId="{4FB87B0E-57C1-4E42-88B0-0263F7694D4C}">
      <dsp:nvSpPr>
        <dsp:cNvPr id="0" name=""/>
        <dsp:cNvSpPr/>
      </dsp:nvSpPr>
      <dsp:spPr>
        <a:xfrm rot="5400000">
          <a:off x="4184302" y="-1801414"/>
          <a:ext cx="671857" cy="75933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800" kern="1200" dirty="0">
            <a:solidFill>
              <a:schemeClr val="accent5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Végrehajtás-technikai standard az LCR riportálásra vonatkozóan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800" kern="1200" dirty="0">
            <a:solidFill>
              <a:srgbClr val="202653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723539" y="1692146"/>
        <a:ext cx="7560588" cy="6062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4505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108895"/>
          <a:ext cx="8312875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Likviditási keretrendszer - jogszabályi háttér</a:t>
          </a:r>
          <a:endParaRPr lang="hu-HU" sz="2100" kern="1200" dirty="0"/>
        </a:p>
      </dsp:txBody>
      <dsp:txXfrm>
        <a:off x="420841" y="131952"/>
        <a:ext cx="8266761" cy="426206"/>
      </dsp:txXfrm>
    </dsp:sp>
    <dsp:sp modelId="{6B1D13AC-5548-43B6-9F80-4AE0D1508C0A}">
      <dsp:nvSpPr>
        <dsp:cNvPr id="0" name=""/>
        <dsp:cNvSpPr/>
      </dsp:nvSpPr>
      <dsp:spPr>
        <a:xfrm>
          <a:off x="0" y="107081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834656"/>
          <a:ext cx="8308323" cy="472320"/>
        </a:xfrm>
        <a:prstGeom prst="roundRect">
          <a:avLst/>
        </a:prstGeom>
        <a:solidFill>
          <a:srgbClr val="AC9F70">
            <a:alpha val="90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Likvid eszközök</a:t>
          </a:r>
        </a:p>
      </dsp:txBody>
      <dsp:txXfrm>
        <a:off x="414251" y="857713"/>
        <a:ext cx="8262209" cy="426206"/>
      </dsp:txXfrm>
    </dsp:sp>
    <dsp:sp modelId="{A7B5636B-AF42-44BC-94D6-E7C35144C52C}">
      <dsp:nvSpPr>
        <dsp:cNvPr id="0" name=""/>
        <dsp:cNvSpPr/>
      </dsp:nvSpPr>
      <dsp:spPr>
        <a:xfrm>
          <a:off x="0" y="179657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1560416"/>
          <a:ext cx="8301028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/>
            <a:t>3. Kiáramlások</a:t>
          </a:r>
        </a:p>
      </dsp:txBody>
      <dsp:txXfrm>
        <a:off x="423471" y="1583473"/>
        <a:ext cx="8254914" cy="426206"/>
      </dsp:txXfrm>
    </dsp:sp>
    <dsp:sp modelId="{300F8894-2308-4EB3-885B-752A69D500DD}">
      <dsp:nvSpPr>
        <dsp:cNvPr id="0" name=""/>
        <dsp:cNvSpPr/>
      </dsp:nvSpPr>
      <dsp:spPr>
        <a:xfrm>
          <a:off x="0" y="2522335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09DC0-0A87-4545-AD4F-C49E64614AC8}">
      <dsp:nvSpPr>
        <dsp:cNvPr id="0" name=""/>
        <dsp:cNvSpPr/>
      </dsp:nvSpPr>
      <dsp:spPr>
        <a:xfrm>
          <a:off x="399835" y="2286176"/>
          <a:ext cx="8304343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3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/>
            <a:t>4. Beáramlások</a:t>
          </a:r>
        </a:p>
      </dsp:txBody>
      <dsp:txXfrm>
        <a:off x="422892" y="2309233"/>
        <a:ext cx="8258229" cy="426206"/>
      </dsp:txXfrm>
    </dsp:sp>
    <dsp:sp modelId="{E7C4C6AA-EBA2-41A7-9541-638D8837BB60}">
      <dsp:nvSpPr>
        <dsp:cNvPr id="0" name=""/>
        <dsp:cNvSpPr/>
      </dsp:nvSpPr>
      <dsp:spPr>
        <a:xfrm>
          <a:off x="0" y="324809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BD6C7C-58CF-42F3-9262-A018A073596D}">
      <dsp:nvSpPr>
        <dsp:cNvPr id="0" name=""/>
        <dsp:cNvSpPr/>
      </dsp:nvSpPr>
      <dsp:spPr>
        <a:xfrm>
          <a:off x="395657" y="3011936"/>
          <a:ext cx="8310851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/>
            <a:t>5. Tájékoztató adatok</a:t>
          </a:r>
        </a:p>
      </dsp:txBody>
      <dsp:txXfrm>
        <a:off x="418714" y="3034993"/>
        <a:ext cx="8264737" cy="4262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9E8A69-7A0D-42FB-9607-326A801FF0D4}">
      <dsp:nvSpPr>
        <dsp:cNvPr id="0" name=""/>
        <dsp:cNvSpPr/>
      </dsp:nvSpPr>
      <dsp:spPr>
        <a:xfrm>
          <a:off x="2569752" y="647"/>
          <a:ext cx="6143215" cy="209291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Szabadon felhasználható </a:t>
          </a:r>
          <a:r>
            <a:rPr lang="hu-HU" sz="12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(nem terhelt; zárolt, de ki nem használt hitelkerethez kapcsolódó)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Nincs jogi vagy gyakorlati akadálya az eszköz felett való rendelkezésnek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Nem lehet csoporton belüli kibocsátás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Nem bocsáthatja ki pénzügyi intézmény</a:t>
          </a:r>
        </a:p>
      </dsp:txBody>
      <dsp:txXfrm>
        <a:off x="2569752" y="262262"/>
        <a:ext cx="5358371" cy="1569688"/>
      </dsp:txXfrm>
    </dsp:sp>
    <dsp:sp modelId="{8CE4156B-7825-4D42-80C3-760F0E3689FE}">
      <dsp:nvSpPr>
        <dsp:cNvPr id="0" name=""/>
        <dsp:cNvSpPr/>
      </dsp:nvSpPr>
      <dsp:spPr>
        <a:xfrm>
          <a:off x="1772" y="110698"/>
          <a:ext cx="2566207" cy="187480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>
              <a:solidFill>
                <a:schemeClr val="bg1"/>
              </a:solidFill>
              <a:latin typeface="Trebuchet MS"/>
              <a:ea typeface="+mn-ea"/>
              <a:cs typeface="+mn-cs"/>
            </a:rPr>
            <a:t>ÁLTALÁNOS KÖVETELMÉNYEK </a:t>
          </a:r>
          <a:r>
            <a:rPr lang="hu-HU" b="1" kern="1200" dirty="0">
              <a:solidFill>
                <a:schemeClr val="bg1"/>
              </a:solidFill>
              <a:latin typeface="Trebuchet MS"/>
              <a:ea typeface="+mn-ea"/>
              <a:cs typeface="+mn-cs"/>
            </a:rPr>
            <a:t>(DA 7. cikk)</a:t>
          </a:r>
          <a:endParaRPr lang="hu-HU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3292" y="202218"/>
        <a:ext cx="2383167" cy="1691763"/>
      </dsp:txXfrm>
    </dsp:sp>
    <dsp:sp modelId="{C3548693-AB52-465F-B580-65A781850E91}">
      <dsp:nvSpPr>
        <dsp:cNvPr id="0" name=""/>
        <dsp:cNvSpPr/>
      </dsp:nvSpPr>
      <dsp:spPr>
        <a:xfrm>
          <a:off x="2567979" y="2282039"/>
          <a:ext cx="6143215" cy="2124583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1617325"/>
            <a:satOff val="38567"/>
            <a:lumOff val="8064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617325"/>
              <a:satOff val="38567"/>
              <a:lumOff val="80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800" kern="1200" dirty="0">
            <a:solidFill>
              <a:srgbClr val="202653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Diverzifikált </a:t>
          </a:r>
          <a:r>
            <a:rPr lang="hu-HU" sz="12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(állampapírra nem vonatkozik)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Hozzáférhető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Megfelelő kontroll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Próbaeladás</a:t>
          </a:r>
        </a:p>
      </dsp:txBody>
      <dsp:txXfrm>
        <a:off x="2567979" y="2547612"/>
        <a:ext cx="5346496" cy="1593437"/>
      </dsp:txXfrm>
    </dsp:sp>
    <dsp:sp modelId="{BD99AD2C-E2B9-450F-BC25-C5CB6D900E22}">
      <dsp:nvSpPr>
        <dsp:cNvPr id="0" name=""/>
        <dsp:cNvSpPr/>
      </dsp:nvSpPr>
      <dsp:spPr>
        <a:xfrm>
          <a:off x="1772" y="2406929"/>
          <a:ext cx="2566207" cy="1874803"/>
        </a:xfrm>
        <a:prstGeom prst="roundRect">
          <a:avLst/>
        </a:prstGeom>
        <a:solidFill>
          <a:schemeClr val="accent5">
            <a:hueOff val="-1679717"/>
            <a:satOff val="6502"/>
            <a:lumOff val="4313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>
              <a:solidFill>
                <a:schemeClr val="bg1"/>
              </a:solidFill>
            </a:rPr>
            <a:t>OPERATÍV KÖVETELMÉNYEK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1" kern="1200" dirty="0">
              <a:solidFill>
                <a:schemeClr val="bg1"/>
              </a:solidFill>
            </a:rPr>
            <a:t>(DA 8. cikk)</a:t>
          </a:r>
          <a:endParaRPr lang="hu-HU" sz="20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3292" y="2498449"/>
        <a:ext cx="2383167" cy="16917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97F4BD-8732-4B7B-9014-46058BD863CA}">
      <dsp:nvSpPr>
        <dsp:cNvPr id="0" name=""/>
        <dsp:cNvSpPr/>
      </dsp:nvSpPr>
      <dsp:spPr>
        <a:xfrm>
          <a:off x="0" y="396145"/>
          <a:ext cx="3965293" cy="110341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Értékelés</a:t>
          </a:r>
          <a:endParaRPr lang="hu-HU" sz="59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396145"/>
        <a:ext cx="3965293" cy="1103411"/>
      </dsp:txXfrm>
    </dsp:sp>
    <dsp:sp modelId="{F5911833-5AFB-4BC1-BDA8-2C9AB2EA32C4}">
      <dsp:nvSpPr>
        <dsp:cNvPr id="0" name=""/>
        <dsp:cNvSpPr/>
      </dsp:nvSpPr>
      <dsp:spPr>
        <a:xfrm>
          <a:off x="1" y="1620276"/>
          <a:ext cx="3965293" cy="285480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b="1" kern="1200" dirty="0">
              <a:solidFill>
                <a:schemeClr val="accent5"/>
              </a:solidFill>
            </a:rPr>
            <a:t>DA 9. cikke irányadó</a:t>
          </a:r>
          <a:endParaRPr lang="hu-HU" sz="1600" kern="1200" dirty="0">
            <a:solidFill>
              <a:schemeClr val="accent5"/>
            </a:solidFill>
          </a:endParaRPr>
        </a:p>
        <a:p>
          <a:pPr marL="342900" lvl="2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b="1" kern="1200" dirty="0">
              <a:solidFill>
                <a:schemeClr val="accent5"/>
              </a:solidFill>
            </a:rPr>
            <a:t>Piaci érték </a:t>
          </a:r>
          <a:r>
            <a:rPr lang="hu-HU" sz="1600" kern="1200" dirty="0">
              <a:solidFill>
                <a:schemeClr val="accent5"/>
              </a:solidFill>
            </a:rPr>
            <a:t>(nem feltétlenül jegybanki </a:t>
          </a:r>
          <a:r>
            <a:rPr lang="hu-HU" sz="1600" kern="1200" dirty="0" err="1">
              <a:solidFill>
                <a:schemeClr val="accent5"/>
              </a:solidFill>
            </a:rPr>
            <a:t>haircut</a:t>
          </a:r>
          <a:r>
            <a:rPr lang="hu-HU" sz="1600" kern="1200" dirty="0">
              <a:solidFill>
                <a:schemeClr val="accent5"/>
              </a:solidFill>
            </a:rPr>
            <a:t> {</a:t>
          </a:r>
          <a:r>
            <a:rPr lang="hu-HU" sz="1600" kern="1200" dirty="0" err="1">
              <a:solidFill>
                <a:schemeClr val="accent5"/>
              </a:solidFill>
            </a:rPr>
            <a:t>HC</a:t>
          </a:r>
          <a:r>
            <a:rPr lang="hu-HU" sz="1600" kern="1200" dirty="0">
              <a:solidFill>
                <a:schemeClr val="accent5"/>
              </a:solidFill>
            </a:rPr>
            <a:t>})</a:t>
          </a:r>
        </a:p>
        <a:p>
          <a:pPr marL="342900" lvl="2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b="1" kern="1200" dirty="0">
              <a:solidFill>
                <a:schemeClr val="accent5"/>
              </a:solidFill>
            </a:rPr>
            <a:t>Adott esetben </a:t>
          </a:r>
          <a:r>
            <a:rPr lang="hu-HU" sz="1600" b="1" kern="1200" dirty="0" err="1">
              <a:solidFill>
                <a:schemeClr val="accent5"/>
              </a:solidFill>
            </a:rPr>
            <a:t>HC</a:t>
          </a:r>
          <a:r>
            <a:rPr lang="hu-HU" sz="1600" b="1" kern="1200" dirty="0">
              <a:solidFill>
                <a:schemeClr val="accent5"/>
              </a:solidFill>
            </a:rPr>
            <a:t> alkalmazása</a:t>
          </a:r>
        </a:p>
        <a:p>
          <a:pPr marL="514350" lvl="3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b="0" kern="1200" dirty="0">
              <a:solidFill>
                <a:schemeClr val="accent5"/>
              </a:solidFill>
            </a:rPr>
            <a:t>Fedezett kötvények esetében minimum 7% (DA 10. cikk {2})</a:t>
          </a:r>
        </a:p>
        <a:p>
          <a:pPr marL="514350" lvl="3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b="0" kern="1200" dirty="0" err="1">
              <a:solidFill>
                <a:schemeClr val="accent5"/>
              </a:solidFill>
            </a:rPr>
            <a:t>KBF</a:t>
          </a:r>
          <a:r>
            <a:rPr lang="hu-HU" sz="1600" b="0" kern="1200" dirty="0">
              <a:solidFill>
                <a:schemeClr val="accent5"/>
              </a:solidFill>
            </a:rPr>
            <a:t> </a:t>
          </a:r>
          <a:r>
            <a:rPr lang="hu-HU" sz="1600" b="0" kern="1200" dirty="0" err="1">
              <a:solidFill>
                <a:schemeClr val="accent5"/>
              </a:solidFill>
            </a:rPr>
            <a:t>Level</a:t>
          </a:r>
          <a:r>
            <a:rPr lang="hu-HU" sz="1600" b="0" kern="1200" dirty="0">
              <a:solidFill>
                <a:schemeClr val="accent5"/>
              </a:solidFill>
            </a:rPr>
            <a:t> 1 eszköz (kivéve rendkívül magas minőségű fedezett </a:t>
          </a:r>
          <a:r>
            <a:rPr lang="hu-HU" sz="1600" b="0" kern="1200" dirty="0" err="1">
              <a:solidFill>
                <a:schemeClr val="accent5"/>
              </a:solidFill>
            </a:rPr>
            <a:t>ktv.</a:t>
          </a:r>
          <a:r>
            <a:rPr lang="hu-HU" sz="1600" b="0" kern="1200" dirty="0">
              <a:solidFill>
                <a:schemeClr val="accent5"/>
              </a:solidFill>
            </a:rPr>
            <a:t>) 5% - (DA 10. cikk {2})</a:t>
          </a:r>
        </a:p>
        <a:p>
          <a:pPr marL="342900" lvl="2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b="1" kern="1200" dirty="0">
            <a:solidFill>
              <a:schemeClr val="accent5"/>
            </a:solidFill>
          </a:endParaRPr>
        </a:p>
      </dsp:txBody>
      <dsp:txXfrm>
        <a:off x="1" y="1620276"/>
        <a:ext cx="3965293" cy="2854800"/>
      </dsp:txXfrm>
    </dsp:sp>
    <dsp:sp modelId="{3DE9608D-4A18-4F65-9DD1-95DD049C4128}">
      <dsp:nvSpPr>
        <dsp:cNvPr id="0" name=""/>
        <dsp:cNvSpPr/>
      </dsp:nvSpPr>
      <dsp:spPr>
        <a:xfrm>
          <a:off x="4520475" y="396145"/>
          <a:ext cx="3965293" cy="1103411"/>
        </a:xfrm>
        <a:prstGeom prst="rect">
          <a:avLst/>
        </a:prstGeom>
        <a:gradFill rotWithShape="0">
          <a:gsLst>
            <a:gs pos="0">
              <a:schemeClr val="accent5">
                <a:hueOff val="-1679717"/>
                <a:satOff val="6502"/>
                <a:lumOff val="43138"/>
                <a:alphaOff val="0"/>
                <a:shade val="51000"/>
                <a:satMod val="130000"/>
              </a:schemeClr>
            </a:gs>
            <a:gs pos="80000">
              <a:schemeClr val="accent5">
                <a:hueOff val="-1679717"/>
                <a:satOff val="6502"/>
                <a:lumOff val="43138"/>
                <a:alphaOff val="0"/>
                <a:shade val="93000"/>
                <a:satMod val="130000"/>
              </a:schemeClr>
            </a:gs>
            <a:gs pos="100000">
              <a:schemeClr val="accent5">
                <a:hueOff val="-1679717"/>
                <a:satOff val="6502"/>
                <a:lumOff val="43138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1679717"/>
              <a:satOff val="6502"/>
              <a:lumOff val="4313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Besorolás</a:t>
          </a:r>
          <a:endParaRPr lang="hu-HU" sz="59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20475" y="396145"/>
        <a:ext cx="3965293" cy="1103411"/>
      </dsp:txXfrm>
    </dsp:sp>
    <dsp:sp modelId="{D7A2D990-5C4C-4343-BDC0-0642105A6633}">
      <dsp:nvSpPr>
        <dsp:cNvPr id="0" name=""/>
        <dsp:cNvSpPr/>
      </dsp:nvSpPr>
      <dsp:spPr>
        <a:xfrm>
          <a:off x="4520475" y="1620276"/>
          <a:ext cx="3965293" cy="2854800"/>
        </a:xfrm>
        <a:prstGeom prst="rect">
          <a:avLst/>
        </a:prstGeom>
        <a:solidFill>
          <a:schemeClr val="accent5">
            <a:tint val="40000"/>
            <a:alpha val="90000"/>
            <a:hueOff val="-1617325"/>
            <a:satOff val="38567"/>
            <a:lumOff val="80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617325"/>
              <a:satOff val="38567"/>
              <a:lumOff val="806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b="1" kern="1200" dirty="0" err="1">
              <a:solidFill>
                <a:schemeClr val="accent5"/>
              </a:solidFill>
            </a:rPr>
            <a:t>Level</a:t>
          </a:r>
          <a:r>
            <a:rPr lang="hu-HU" sz="1600" b="1" kern="1200" dirty="0">
              <a:solidFill>
                <a:schemeClr val="accent5"/>
              </a:solidFill>
            </a:rPr>
            <a:t> 1 (</a:t>
          </a:r>
          <a:r>
            <a:rPr lang="hu-HU" sz="1600" b="1" kern="1200" dirty="0" err="1">
              <a:solidFill>
                <a:schemeClr val="accent5"/>
              </a:solidFill>
            </a:rPr>
            <a:t>HQLA</a:t>
          </a:r>
          <a:r>
            <a:rPr lang="hu-HU" sz="1600" b="1" kern="1200" dirty="0">
              <a:solidFill>
                <a:schemeClr val="accent5"/>
              </a:solidFill>
            </a:rPr>
            <a:t>)</a:t>
          </a:r>
        </a:p>
        <a:p>
          <a:pPr marL="342900" lvl="2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kern="1200" dirty="0">
              <a:solidFill>
                <a:schemeClr val="accent5"/>
              </a:solidFill>
            </a:rPr>
            <a:t>Kizárólag a DA 10. cikk (1)-ben felsoroltak (mindenkor teljesítve a feltételeket)</a:t>
          </a:r>
        </a:p>
        <a:p>
          <a:pPr marL="342900" lvl="2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>
            <a:solidFill>
              <a:schemeClr val="accent5"/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b="1" kern="1200" dirty="0" err="1">
              <a:solidFill>
                <a:schemeClr val="accent5"/>
              </a:solidFill>
            </a:rPr>
            <a:t>Level</a:t>
          </a:r>
          <a:r>
            <a:rPr lang="hu-HU" sz="1600" b="1" kern="1200" dirty="0">
              <a:solidFill>
                <a:schemeClr val="accent5"/>
              </a:solidFill>
            </a:rPr>
            <a:t> 2A (DA 11. cikk)</a:t>
          </a:r>
          <a:endParaRPr lang="hu-HU" sz="1600" kern="1200" dirty="0">
            <a:solidFill>
              <a:schemeClr val="accent5"/>
            </a:solidFill>
          </a:endParaRPr>
        </a:p>
        <a:p>
          <a:pPr marL="342900" lvl="2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kern="1200" dirty="0">
            <a:solidFill>
              <a:schemeClr val="accent5"/>
            </a:solidFill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b="1" kern="1200" dirty="0" err="1">
              <a:solidFill>
                <a:schemeClr val="accent5"/>
              </a:solidFill>
            </a:rPr>
            <a:t>Level</a:t>
          </a:r>
          <a:r>
            <a:rPr lang="hu-HU" sz="1600" b="1" kern="1200" dirty="0">
              <a:solidFill>
                <a:schemeClr val="accent5"/>
              </a:solidFill>
            </a:rPr>
            <a:t> 2B (DA 12. cikk)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600" b="1" kern="1200" dirty="0">
            <a:solidFill>
              <a:schemeClr val="accent5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600" b="1" i="1" kern="1200" dirty="0">
              <a:solidFill>
                <a:schemeClr val="accent3">
                  <a:lumMod val="75000"/>
                </a:schemeClr>
              </a:solidFill>
            </a:rPr>
            <a:t>Az MNB nem tervezi besorolási lista publikálását</a:t>
          </a:r>
        </a:p>
      </dsp:txBody>
      <dsp:txXfrm>
        <a:off x="4520475" y="1620276"/>
        <a:ext cx="3965293" cy="28548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4505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108895"/>
          <a:ext cx="8312875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Likviditási keretrendszer - jogszabályi háttér</a:t>
          </a:r>
          <a:endParaRPr lang="hu-HU" sz="2100" kern="1200" dirty="0"/>
        </a:p>
      </dsp:txBody>
      <dsp:txXfrm>
        <a:off x="420841" y="131952"/>
        <a:ext cx="8266761" cy="426206"/>
      </dsp:txXfrm>
    </dsp:sp>
    <dsp:sp modelId="{6B1D13AC-5548-43B6-9F80-4AE0D1508C0A}">
      <dsp:nvSpPr>
        <dsp:cNvPr id="0" name=""/>
        <dsp:cNvSpPr/>
      </dsp:nvSpPr>
      <dsp:spPr>
        <a:xfrm>
          <a:off x="0" y="107081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834656"/>
          <a:ext cx="8308323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Likvid eszközök</a:t>
          </a:r>
        </a:p>
      </dsp:txBody>
      <dsp:txXfrm>
        <a:off x="414251" y="857713"/>
        <a:ext cx="8262209" cy="426206"/>
      </dsp:txXfrm>
    </dsp:sp>
    <dsp:sp modelId="{A7B5636B-AF42-44BC-94D6-E7C35144C52C}">
      <dsp:nvSpPr>
        <dsp:cNvPr id="0" name=""/>
        <dsp:cNvSpPr/>
      </dsp:nvSpPr>
      <dsp:spPr>
        <a:xfrm>
          <a:off x="0" y="179657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1560416"/>
          <a:ext cx="8301028" cy="472320"/>
        </a:xfrm>
        <a:prstGeom prst="roundRect">
          <a:avLst/>
        </a:prstGeom>
        <a:solidFill>
          <a:srgbClr val="AC9F70">
            <a:alpha val="90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3. Kiáramlások</a:t>
          </a:r>
        </a:p>
      </dsp:txBody>
      <dsp:txXfrm>
        <a:off x="423471" y="1583473"/>
        <a:ext cx="8254914" cy="426206"/>
      </dsp:txXfrm>
    </dsp:sp>
    <dsp:sp modelId="{300F8894-2308-4EB3-885B-752A69D500DD}">
      <dsp:nvSpPr>
        <dsp:cNvPr id="0" name=""/>
        <dsp:cNvSpPr/>
      </dsp:nvSpPr>
      <dsp:spPr>
        <a:xfrm>
          <a:off x="0" y="2522335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09DC0-0A87-4545-AD4F-C49E64614AC8}">
      <dsp:nvSpPr>
        <dsp:cNvPr id="0" name=""/>
        <dsp:cNvSpPr/>
      </dsp:nvSpPr>
      <dsp:spPr>
        <a:xfrm>
          <a:off x="399835" y="2286176"/>
          <a:ext cx="8304343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3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/>
            <a:t>4. Beáramlások</a:t>
          </a:r>
        </a:p>
      </dsp:txBody>
      <dsp:txXfrm>
        <a:off x="422892" y="2309233"/>
        <a:ext cx="8258229" cy="426206"/>
      </dsp:txXfrm>
    </dsp:sp>
    <dsp:sp modelId="{E7C4C6AA-EBA2-41A7-9541-638D8837BB60}">
      <dsp:nvSpPr>
        <dsp:cNvPr id="0" name=""/>
        <dsp:cNvSpPr/>
      </dsp:nvSpPr>
      <dsp:spPr>
        <a:xfrm>
          <a:off x="0" y="324809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BD6C7C-58CF-42F3-9262-A018A073596D}">
      <dsp:nvSpPr>
        <dsp:cNvPr id="0" name=""/>
        <dsp:cNvSpPr/>
      </dsp:nvSpPr>
      <dsp:spPr>
        <a:xfrm>
          <a:off x="395657" y="3011936"/>
          <a:ext cx="8310851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/>
            <a:t>5. Tájékoztató adatok</a:t>
          </a:r>
        </a:p>
      </dsp:txBody>
      <dsp:txXfrm>
        <a:off x="418714" y="3034993"/>
        <a:ext cx="8264737" cy="42620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34505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97784" y="108895"/>
          <a:ext cx="8312875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1. Likviditási keretrendszer - jogszabályi háttér</a:t>
          </a:r>
          <a:endParaRPr lang="hu-HU" sz="2100" kern="1200" dirty="0"/>
        </a:p>
      </dsp:txBody>
      <dsp:txXfrm>
        <a:off x="420841" y="131952"/>
        <a:ext cx="8266761" cy="426206"/>
      </dsp:txXfrm>
    </dsp:sp>
    <dsp:sp modelId="{6B1D13AC-5548-43B6-9F80-4AE0D1508C0A}">
      <dsp:nvSpPr>
        <dsp:cNvPr id="0" name=""/>
        <dsp:cNvSpPr/>
      </dsp:nvSpPr>
      <dsp:spPr>
        <a:xfrm>
          <a:off x="0" y="107081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91194" y="834656"/>
          <a:ext cx="8308323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1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Likvid eszközök</a:t>
          </a:r>
        </a:p>
      </dsp:txBody>
      <dsp:txXfrm>
        <a:off x="414251" y="857713"/>
        <a:ext cx="8262209" cy="426206"/>
      </dsp:txXfrm>
    </dsp:sp>
    <dsp:sp modelId="{A7B5636B-AF42-44BC-94D6-E7C35144C52C}">
      <dsp:nvSpPr>
        <dsp:cNvPr id="0" name=""/>
        <dsp:cNvSpPr/>
      </dsp:nvSpPr>
      <dsp:spPr>
        <a:xfrm>
          <a:off x="0" y="179657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13E843-6417-41CA-BFEA-CDAAB1ECF186}">
      <dsp:nvSpPr>
        <dsp:cNvPr id="0" name=""/>
        <dsp:cNvSpPr/>
      </dsp:nvSpPr>
      <dsp:spPr>
        <a:xfrm>
          <a:off x="400414" y="1560416"/>
          <a:ext cx="8301028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2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/>
            <a:t>3. Kiáramlások</a:t>
          </a:r>
        </a:p>
      </dsp:txBody>
      <dsp:txXfrm>
        <a:off x="423471" y="1583473"/>
        <a:ext cx="8254914" cy="426206"/>
      </dsp:txXfrm>
    </dsp:sp>
    <dsp:sp modelId="{300F8894-2308-4EB3-885B-752A69D500DD}">
      <dsp:nvSpPr>
        <dsp:cNvPr id="0" name=""/>
        <dsp:cNvSpPr/>
      </dsp:nvSpPr>
      <dsp:spPr>
        <a:xfrm>
          <a:off x="0" y="2522335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09DC0-0A87-4545-AD4F-C49E64614AC8}">
      <dsp:nvSpPr>
        <dsp:cNvPr id="0" name=""/>
        <dsp:cNvSpPr/>
      </dsp:nvSpPr>
      <dsp:spPr>
        <a:xfrm>
          <a:off x="399835" y="2286176"/>
          <a:ext cx="8304343" cy="472320"/>
        </a:xfrm>
        <a:prstGeom prst="roundRect">
          <a:avLst/>
        </a:prstGeom>
        <a:solidFill>
          <a:srgbClr val="AC9F70">
            <a:alpha val="90000"/>
          </a:srgbClr>
        </a:solidFill>
        <a:ln w="381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/>
            <a:t>4. </a:t>
          </a:r>
          <a:r>
            <a:rPr lang="hu-HU" sz="210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Beáramlások</a:t>
          </a:r>
        </a:p>
      </dsp:txBody>
      <dsp:txXfrm>
        <a:off x="422892" y="2309233"/>
        <a:ext cx="8258229" cy="426206"/>
      </dsp:txXfrm>
    </dsp:sp>
    <dsp:sp modelId="{E7C4C6AA-EBA2-41A7-9541-638D8837BB60}">
      <dsp:nvSpPr>
        <dsp:cNvPr id="0" name=""/>
        <dsp:cNvSpPr/>
      </dsp:nvSpPr>
      <dsp:spPr>
        <a:xfrm>
          <a:off x="0" y="3248096"/>
          <a:ext cx="871296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BD6C7C-58CF-42F3-9262-A018A073596D}">
      <dsp:nvSpPr>
        <dsp:cNvPr id="0" name=""/>
        <dsp:cNvSpPr/>
      </dsp:nvSpPr>
      <dsp:spPr>
        <a:xfrm>
          <a:off x="395657" y="3011936"/>
          <a:ext cx="8310851" cy="4723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30531" tIns="0" rIns="230531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/>
            <a:t>5. Tájékoztató adatok</a:t>
          </a:r>
        </a:p>
      </dsp:txBody>
      <dsp:txXfrm>
        <a:off x="418714" y="3034993"/>
        <a:ext cx="8264737" cy="42620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E26F4-AFDC-4849-A64E-EFB5A21509D2}">
      <dsp:nvSpPr>
        <dsp:cNvPr id="0" name=""/>
        <dsp:cNvSpPr/>
      </dsp:nvSpPr>
      <dsp:spPr>
        <a:xfrm rot="5400000">
          <a:off x="-137776" y="140453"/>
          <a:ext cx="918509" cy="642956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800" kern="1200" dirty="0"/>
        </a:p>
      </dsp:txBody>
      <dsp:txXfrm rot="-5400000">
        <a:off x="1" y="324154"/>
        <a:ext cx="642956" cy="275553"/>
      </dsp:txXfrm>
    </dsp:sp>
    <dsp:sp modelId="{E51CD362-D092-4812-A6A2-D9A4F337345C}">
      <dsp:nvSpPr>
        <dsp:cNvPr id="0" name=""/>
        <dsp:cNvSpPr/>
      </dsp:nvSpPr>
      <dsp:spPr>
        <a:xfrm rot="5400000">
          <a:off x="4055410" y="-3409776"/>
          <a:ext cx="597031" cy="74219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0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Még nem késedelmes, és nincs oka nemteljesítést feltételezni</a:t>
          </a:r>
        </a:p>
      </dsp:txBody>
      <dsp:txXfrm rot="-5400000">
        <a:off x="642957" y="31822"/>
        <a:ext cx="7392794" cy="538741"/>
      </dsp:txXfrm>
    </dsp:sp>
    <dsp:sp modelId="{AB51D4E0-A3BE-418F-A096-371FEE840E4C}">
      <dsp:nvSpPr>
        <dsp:cNvPr id="0" name=""/>
        <dsp:cNvSpPr/>
      </dsp:nvSpPr>
      <dsp:spPr>
        <a:xfrm rot="5400000">
          <a:off x="-137776" y="939545"/>
          <a:ext cx="918509" cy="642956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800" kern="1200" dirty="0"/>
        </a:p>
      </dsp:txBody>
      <dsp:txXfrm rot="-5400000">
        <a:off x="1" y="1123246"/>
        <a:ext cx="642956" cy="275553"/>
      </dsp:txXfrm>
    </dsp:sp>
    <dsp:sp modelId="{73B2DA55-FE80-4F77-9CAE-CFF442CB2486}">
      <dsp:nvSpPr>
        <dsp:cNvPr id="0" name=""/>
        <dsp:cNvSpPr/>
      </dsp:nvSpPr>
      <dsp:spPr>
        <a:xfrm rot="5400000">
          <a:off x="4055410" y="-2610684"/>
          <a:ext cx="597031" cy="74219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0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Aszimmetrikus a kiáramlásokkal – Kamat figyelembe vétele</a:t>
          </a:r>
        </a:p>
      </dsp:txBody>
      <dsp:txXfrm rot="-5400000">
        <a:off x="642957" y="830914"/>
        <a:ext cx="7392794" cy="538741"/>
      </dsp:txXfrm>
    </dsp:sp>
    <dsp:sp modelId="{7F2325DC-315C-4980-981F-C70442988383}">
      <dsp:nvSpPr>
        <dsp:cNvPr id="0" name=""/>
        <dsp:cNvSpPr/>
      </dsp:nvSpPr>
      <dsp:spPr>
        <a:xfrm rot="5400000">
          <a:off x="-137776" y="1738637"/>
          <a:ext cx="918509" cy="642956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800" kern="1200" dirty="0"/>
        </a:p>
      </dsp:txBody>
      <dsp:txXfrm rot="-5400000">
        <a:off x="1" y="1922338"/>
        <a:ext cx="642956" cy="275553"/>
      </dsp:txXfrm>
    </dsp:sp>
    <dsp:sp modelId="{2BEBBAC8-9BF4-4524-A8B9-CCF6832F237E}">
      <dsp:nvSpPr>
        <dsp:cNvPr id="0" name=""/>
        <dsp:cNvSpPr/>
      </dsp:nvSpPr>
      <dsp:spPr>
        <a:xfrm rot="5400000">
          <a:off x="4055410" y="-1811592"/>
          <a:ext cx="597031" cy="74219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0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Más hitelintézetnél vezetett deviza </a:t>
          </a:r>
          <a:r>
            <a:rPr lang="hu-HU" sz="2000" kern="1200" dirty="0" err="1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nostro</a:t>
          </a:r>
          <a:r>
            <a:rPr lang="hu-HU" sz="20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 számla beáramlásnak minősül (C_74.00.A160	- 1.1.2.2.2.)</a:t>
          </a:r>
        </a:p>
      </dsp:txBody>
      <dsp:txXfrm rot="-5400000">
        <a:off x="642957" y="1630006"/>
        <a:ext cx="7392794" cy="538741"/>
      </dsp:txXfrm>
    </dsp:sp>
    <dsp:sp modelId="{292CF1EA-8A71-4541-8350-A71052B2E514}">
      <dsp:nvSpPr>
        <dsp:cNvPr id="0" name=""/>
        <dsp:cNvSpPr/>
      </dsp:nvSpPr>
      <dsp:spPr>
        <a:xfrm rot="5400000">
          <a:off x="-137776" y="2537729"/>
          <a:ext cx="918509" cy="642956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800" kern="1200" dirty="0"/>
        </a:p>
      </dsp:txBody>
      <dsp:txXfrm rot="-5400000">
        <a:off x="1" y="2721430"/>
        <a:ext cx="642956" cy="275553"/>
      </dsp:txXfrm>
    </dsp:sp>
    <dsp:sp modelId="{1DB30C55-62B4-4D21-8FDF-29DACC7F1C8A}">
      <dsp:nvSpPr>
        <dsp:cNvPr id="0" name=""/>
        <dsp:cNvSpPr/>
      </dsp:nvSpPr>
      <dsp:spPr>
        <a:xfrm rot="5400000">
          <a:off x="4055410" y="-1012500"/>
          <a:ext cx="597031" cy="74219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0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Származtatott ügyletekből eredő beáramlások esetén biztosíték nélkül szükséges nettósítani (feltéve ha likvid eszköz)</a:t>
          </a:r>
        </a:p>
      </dsp:txBody>
      <dsp:txXfrm rot="-5400000">
        <a:off x="642957" y="2429098"/>
        <a:ext cx="7392794" cy="538741"/>
      </dsp:txXfrm>
    </dsp:sp>
    <dsp:sp modelId="{23F93338-0091-42A9-A7CE-35588BCBAA4D}">
      <dsp:nvSpPr>
        <dsp:cNvPr id="0" name=""/>
        <dsp:cNvSpPr/>
      </dsp:nvSpPr>
      <dsp:spPr>
        <a:xfrm rot="5400000">
          <a:off x="-137776" y="3336821"/>
          <a:ext cx="918509" cy="642956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rgbClr val="7BAFD4">
              <a:lumMod val="5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800" kern="1200" dirty="0">
            <a:solidFill>
              <a:prstClr val="white"/>
            </a:solidFill>
            <a:latin typeface="Trebuchet MS"/>
            <a:ea typeface="+mn-ea"/>
            <a:cs typeface="+mn-cs"/>
          </a:endParaRPr>
        </a:p>
      </dsp:txBody>
      <dsp:txXfrm rot="-5400000">
        <a:off x="1" y="3520522"/>
        <a:ext cx="642956" cy="275553"/>
      </dsp:txXfrm>
    </dsp:sp>
    <dsp:sp modelId="{CEC59903-BC34-4DA3-8041-5C858FA17234}">
      <dsp:nvSpPr>
        <dsp:cNvPr id="0" name=""/>
        <dsp:cNvSpPr/>
      </dsp:nvSpPr>
      <dsp:spPr>
        <a:xfrm rot="5400000">
          <a:off x="4055410" y="-213408"/>
          <a:ext cx="597031" cy="7421939"/>
        </a:xfrm>
        <a:prstGeom prst="round2SameRect">
          <a:avLst/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7BAFD4">
              <a:lumMod val="5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0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50%-os szabály a nem pénzügyi ügyfelektől érkező beáramlásokra</a:t>
          </a:r>
        </a:p>
      </dsp:txBody>
      <dsp:txXfrm rot="-5400000">
        <a:off x="642957" y="3228190"/>
        <a:ext cx="7392794" cy="5387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2017.03.13.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2017.03.13.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5128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59944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70857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17285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14676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28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4182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0280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4019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5882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7364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4528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2354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7792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7904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65127"/>
            <a:ext cx="7632000" cy="759189"/>
          </a:xfrm>
        </p:spPr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651366" y="1124316"/>
            <a:ext cx="8532000" cy="20916"/>
          </a:xfrm>
          <a:prstGeom prst="line">
            <a:avLst/>
          </a:prstGeom>
          <a:ln w="28575">
            <a:solidFill>
              <a:srgbClr val="2321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ép 10" descr="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15094"/>
            <a:ext cx="1009650" cy="1009650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4212000" y="6562800"/>
            <a:ext cx="946800" cy="21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01AEF3-AFFE-433D-8A34-08D966C25545}" type="slidenum">
              <a:rPr kumimoji="0" lang="hu-HU" sz="1100" b="0" i="0" u="none" strike="noStrike" kern="1200" cap="none" spc="0" normalizeH="0" baseline="0" noProof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1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752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719627"/>
            <a:ext cx="78867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99072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>
                <a:solidFill>
                  <a:schemeClr val="accent5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5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65614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63753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12831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83527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1499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63984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u-HU"/>
              <a:t>Kép beszúrásához kattintson az ikonra</a:t>
            </a:r>
            <a:endParaRPr lang="hu-H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246484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1997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743119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elrendezés 4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648000" y="1268760"/>
            <a:ext cx="2794020" cy="4572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5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Szöveg szerkesztése</a:t>
            </a:r>
          </a:p>
        </p:txBody>
      </p:sp>
      <p:sp>
        <p:nvSpPr>
          <p:cNvPr id="13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3628001" y="1285859"/>
            <a:ext cx="4851380" cy="571504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800" b="0">
                <a:solidFill>
                  <a:schemeClr val="accent5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Szöveg szerkesztése</a:t>
            </a:r>
          </a:p>
        </p:txBody>
      </p:sp>
      <p:sp>
        <p:nvSpPr>
          <p:cNvPr id="11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5" name="Tartalom helye 2"/>
          <p:cNvSpPr>
            <a:spLocks noGrp="1"/>
          </p:cNvSpPr>
          <p:nvPr>
            <p:ph idx="1" hasCustomPrompt="1"/>
          </p:nvPr>
        </p:nvSpPr>
        <p:spPr>
          <a:xfrm>
            <a:off x="3635896" y="1988840"/>
            <a:ext cx="48245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accent5"/>
                </a:solidFill>
                <a:latin typeface="Calibri" panose="020F0502020204030204" pitchFamily="34" charset="0"/>
              </a:defRPr>
            </a:lvl1pPr>
            <a:lvl2pPr>
              <a:defRPr sz="1800">
                <a:solidFill>
                  <a:schemeClr val="accent5"/>
                </a:solidFill>
                <a:latin typeface="Calibri" panose="020F0502020204030204" pitchFamily="34" charset="0"/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accent5"/>
                </a:solidFill>
                <a:latin typeface="Calibri" panose="020F0502020204030204" pitchFamily="34" charset="0"/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accent5"/>
                </a:solidFill>
                <a:latin typeface="Calibri" panose="020F0502020204030204" pitchFamily="34" charset="0"/>
              </a:defRPr>
            </a:lvl4pPr>
          </a:lstStyle>
          <a:p>
            <a:pPr lvl="0"/>
            <a:r>
              <a:rPr lang="hu-HU" dirty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10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14" name="Cím 13"/>
          <p:cNvSpPr>
            <a:spLocks noGrp="1"/>
          </p:cNvSpPr>
          <p:nvPr>
            <p:ph type="title" hasCustomPrompt="1"/>
          </p:nvPr>
        </p:nvSpPr>
        <p:spPr>
          <a:xfrm>
            <a:off x="612000" y="404664"/>
            <a:ext cx="7848000" cy="634082"/>
          </a:xfrm>
          <a:prstGeom prst="rect">
            <a:avLst/>
          </a:prstGeom>
          <a:solidFill>
            <a:schemeClr val="accent5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hu-HU" dirty="0"/>
              <a:t>Cím beírásához kattintson ide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6214554"/>
            <a:ext cx="2069592" cy="50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3614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644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41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186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/>
          <a:lstStyle>
            <a:lvl1pPr marL="0" indent="0">
              <a:buNone/>
              <a:defRPr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312014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65127"/>
            <a:ext cx="7632000" cy="759189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651366" y="1124316"/>
            <a:ext cx="8532000" cy="20916"/>
          </a:xfrm>
          <a:prstGeom prst="line">
            <a:avLst/>
          </a:prstGeom>
          <a:ln w="28575">
            <a:solidFill>
              <a:srgbClr val="2321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084000" y="6454800"/>
            <a:ext cx="3060000" cy="403200"/>
          </a:xfrm>
        </p:spPr>
        <p:txBody>
          <a:bodyPr/>
          <a:lstStyle>
            <a:lvl1pPr>
              <a:defRPr sz="1200" b="1">
                <a:latin typeface="+mj-lt"/>
              </a:defRPr>
            </a:lvl1pPr>
          </a:lstStyle>
          <a:p>
            <a:pPr>
              <a:defRPr/>
            </a:pPr>
            <a:r>
              <a:rPr lang="hu-HU" dirty="0"/>
              <a:t>Dia címe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212000" y="6562800"/>
            <a:ext cx="946800" cy="219600"/>
          </a:xfrm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pic>
        <p:nvPicPr>
          <p:cNvPr id="11" name="Kép 10" descr="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15094"/>
            <a:ext cx="1009650" cy="1009650"/>
          </a:xfrm>
          <a:prstGeom prst="rect">
            <a:avLst/>
          </a:prstGeom>
        </p:spPr>
      </p:pic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36000" y="6526800"/>
            <a:ext cx="2016000" cy="3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 b="1">
                <a:latin typeface="+mj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389886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65127"/>
            <a:ext cx="7632000" cy="759189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800" y="1195200"/>
            <a:ext cx="7909200" cy="5166000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651366" y="1124316"/>
            <a:ext cx="8532000" cy="20916"/>
          </a:xfrm>
          <a:prstGeom prst="line">
            <a:avLst/>
          </a:prstGeom>
          <a:ln w="28575">
            <a:solidFill>
              <a:srgbClr val="2321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4168" y="6453336"/>
            <a:ext cx="3059832" cy="404664"/>
          </a:xfrm>
        </p:spPr>
        <p:txBody>
          <a:bodyPr/>
          <a:lstStyle>
            <a:lvl1pPr>
              <a:defRPr sz="1200" b="1">
                <a:latin typeface="+mj-lt"/>
              </a:defRPr>
            </a:lvl1pPr>
          </a:lstStyle>
          <a:p>
            <a:pPr>
              <a:defRPr/>
            </a:pPr>
            <a:r>
              <a:rPr lang="hu-HU" dirty="0"/>
              <a:t>Dia címe</a:t>
            </a:r>
          </a:p>
        </p:txBody>
      </p:sp>
      <p:pic>
        <p:nvPicPr>
          <p:cNvPr id="7" name="Kép 6" descr="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15094"/>
            <a:ext cx="1009650" cy="1009650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212000" y="6562800"/>
            <a:ext cx="946800" cy="219600"/>
          </a:xfrm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36000" y="6526800"/>
            <a:ext cx="2016000" cy="3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 b="1">
                <a:latin typeface="+mj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603794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65127"/>
            <a:ext cx="7632000" cy="759189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651366" y="1124316"/>
            <a:ext cx="8532000" cy="20916"/>
          </a:xfrm>
          <a:prstGeom prst="line">
            <a:avLst/>
          </a:prstGeom>
          <a:ln w="28575">
            <a:solidFill>
              <a:srgbClr val="2321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ép 6" descr="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15094"/>
            <a:ext cx="1009650" cy="1009650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212000" y="6562800"/>
            <a:ext cx="946800" cy="219600"/>
          </a:xfrm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203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19" Type="http://schemas.openxmlformats.org/officeDocument/2006/relationships/slideLayout" Target="../slideLayouts/slideLayout23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2822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  <p:sldLayoutId id="2147483825" r:id="rId17"/>
    <p:sldLayoutId id="2147483826" r:id="rId18"/>
    <p:sldLayoutId id="2147483827" r:id="rId19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7128792" cy="864095"/>
          </a:xfrm>
        </p:spPr>
        <p:txBody>
          <a:bodyPr>
            <a:normAutofit fontScale="90000"/>
          </a:bodyPr>
          <a:lstStyle/>
          <a:p>
            <a:br>
              <a:rPr lang="hu-HU" dirty="0"/>
            </a:br>
            <a:r>
              <a:rPr lang="hu-HU" dirty="0"/>
              <a:t>LCR táblák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07704" y="1052736"/>
            <a:ext cx="7236296" cy="2232248"/>
          </a:xfrm>
        </p:spPr>
        <p:txBody>
          <a:bodyPr>
            <a:normAutofit/>
          </a:bodyPr>
          <a:lstStyle/>
          <a:p>
            <a:endParaRPr lang="hu-HU" dirty="0"/>
          </a:p>
          <a:p>
            <a:r>
              <a:rPr lang="hu-HU" dirty="0"/>
              <a:t>Magyar Nemzeti Bank</a:t>
            </a:r>
          </a:p>
          <a:p>
            <a:endParaRPr lang="hu-HU" sz="1600" dirty="0"/>
          </a:p>
          <a:p>
            <a:r>
              <a:rPr lang="hu-HU" dirty="0">
                <a:solidFill>
                  <a:schemeClr val="accent5"/>
                </a:solidFill>
              </a:rPr>
              <a:t>Atzél Zsigmond</a:t>
            </a:r>
          </a:p>
          <a:p>
            <a:r>
              <a:rPr lang="hu-HU" sz="1800" dirty="0">
                <a:solidFill>
                  <a:schemeClr val="accent5"/>
                </a:solidFill>
              </a:rPr>
              <a:t>2017.03.09.</a:t>
            </a:r>
          </a:p>
        </p:txBody>
      </p:sp>
    </p:spTree>
    <p:extLst>
      <p:ext uri="{BB962C8B-B14F-4D97-AF65-F5344CB8AC3E}">
        <p14:creationId xmlns:p14="http://schemas.microsoft.com/office/powerpoint/2010/main" val="1226356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740472" cy="759189"/>
          </a:xfrm>
        </p:spPr>
        <p:txBody>
          <a:bodyPr>
            <a:normAutofit/>
          </a:bodyPr>
          <a:lstStyle/>
          <a:p>
            <a:r>
              <a:rPr lang="hu-HU" sz="3400" dirty="0"/>
              <a:t>Likvid eszközök – </a:t>
            </a:r>
            <a:r>
              <a:rPr lang="hu-HU" sz="3400" dirty="0" err="1"/>
              <a:t>Q&amp;A-k</a:t>
            </a:r>
            <a:r>
              <a:rPr lang="hu-HU" sz="3400" dirty="0"/>
              <a:t> (1)</a:t>
            </a:r>
            <a:endParaRPr lang="hu-HU" sz="3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9552" y="1484784"/>
            <a:ext cx="8286178" cy="44644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endParaRPr lang="hu-HU" sz="1800" dirty="0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651366" y="1268760"/>
            <a:ext cx="8169105" cy="5294039"/>
          </a:xfrm>
        </p:spPr>
        <p:txBody>
          <a:bodyPr/>
          <a:lstStyle/>
          <a:p>
            <a:pPr algn="just"/>
            <a:r>
              <a:rPr lang="hu-HU" dirty="0">
                <a:solidFill>
                  <a:srgbClr val="FF0000"/>
                </a:solidFill>
              </a:rPr>
              <a:t>Kereskedési könyvben lévő eszközök beszámíthatók-e a likviditási pufferbe? </a:t>
            </a:r>
            <a:r>
              <a:rPr lang="hu-HU" b="1" dirty="0"/>
              <a:t>1/2017. </a:t>
            </a:r>
            <a:r>
              <a:rPr lang="hu-HU" b="1" dirty="0" err="1"/>
              <a:t>Q&amp;A</a:t>
            </a:r>
            <a:r>
              <a:rPr lang="hu-HU" b="1" dirty="0"/>
              <a:t> (MNB)</a:t>
            </a:r>
          </a:p>
          <a:p>
            <a:pPr marL="0" indent="0" algn="just">
              <a:buNone/>
            </a:pPr>
            <a:r>
              <a:rPr lang="hu-HU" dirty="0"/>
              <a:t>	</a:t>
            </a:r>
            <a:r>
              <a:rPr lang="hu-HU" u="sng" dirty="0"/>
              <a:t>Válasz:</a:t>
            </a:r>
            <a:r>
              <a:rPr lang="hu-HU" dirty="0"/>
              <a:t> Operatív követelmények – likviditáskezelési funkció - 	igazolása szükséges hozzá; </a:t>
            </a:r>
            <a:r>
              <a:rPr lang="hu-HU" dirty="0" err="1"/>
              <a:t>ILAAP</a:t>
            </a:r>
            <a:r>
              <a:rPr lang="hu-HU" dirty="0"/>
              <a:t> vizsgálatok keretében</a:t>
            </a:r>
          </a:p>
          <a:p>
            <a:pPr algn="just"/>
            <a:r>
              <a:rPr lang="hu-HU" dirty="0">
                <a:solidFill>
                  <a:srgbClr val="FF0000"/>
                </a:solidFill>
              </a:rPr>
              <a:t>Devizában kibocsátott magyar állampapírok likvid eszköznek minősülnek-e</a:t>
            </a:r>
            <a:r>
              <a:rPr lang="hu-HU" dirty="0"/>
              <a:t>? </a:t>
            </a:r>
            <a:r>
              <a:rPr lang="hu-HU" b="1" dirty="0"/>
              <a:t>25/2015. </a:t>
            </a:r>
            <a:r>
              <a:rPr lang="hu-HU" b="1" dirty="0" err="1"/>
              <a:t>Q&amp;A</a:t>
            </a:r>
            <a:r>
              <a:rPr lang="hu-HU" b="1" dirty="0"/>
              <a:t> (MNB)</a:t>
            </a:r>
          </a:p>
          <a:p>
            <a:pPr marL="685800" lvl="2" indent="0" algn="just">
              <a:buNone/>
            </a:pPr>
            <a:r>
              <a:rPr lang="hu-HU" sz="2100" u="sng" dirty="0"/>
              <a:t>Válasz:</a:t>
            </a:r>
            <a:r>
              <a:rPr lang="hu-HU" sz="2100" dirty="0"/>
              <a:t> Igen, deviza likvid eszköznek tekinthetők.</a:t>
            </a:r>
          </a:p>
          <a:p>
            <a:pPr algn="just"/>
            <a:r>
              <a:rPr lang="hu-HU" dirty="0">
                <a:solidFill>
                  <a:srgbClr val="FF0000"/>
                </a:solidFill>
              </a:rPr>
              <a:t>Az OBA és a BEVA által kibocsátott kötvények likvid eszköznek minősülnek-e? </a:t>
            </a:r>
            <a:r>
              <a:rPr lang="hu-HU" b="1" dirty="0"/>
              <a:t>23/2015. </a:t>
            </a:r>
            <a:r>
              <a:rPr lang="hu-HU" b="1" dirty="0" err="1"/>
              <a:t>Q&amp;A</a:t>
            </a:r>
            <a:r>
              <a:rPr lang="hu-HU" b="1" dirty="0"/>
              <a:t> (MNB)</a:t>
            </a:r>
          </a:p>
          <a:p>
            <a:pPr marL="342900" lvl="1" indent="0" algn="just">
              <a:buNone/>
            </a:pPr>
            <a:r>
              <a:rPr lang="hu-HU" sz="2100" dirty="0"/>
              <a:t>	</a:t>
            </a:r>
            <a:r>
              <a:rPr lang="hu-HU" sz="2100" u="sng" dirty="0"/>
              <a:t>Válasz:</a:t>
            </a:r>
            <a:r>
              <a:rPr lang="hu-HU" sz="2100" dirty="0"/>
              <a:t> Önmagukban nem számítanak likvid eszköznek, csak a rájuk 	vállalt központi kormányzati garancia következtében minősülhetnek 	likvid eszköznek. {DA 10.cikk (1) bekezdés c) alpontja}</a:t>
            </a:r>
          </a:p>
          <a:p>
            <a:pPr algn="just"/>
            <a:r>
              <a:rPr lang="hu-HU" dirty="0">
                <a:solidFill>
                  <a:srgbClr val="FF0000"/>
                </a:solidFill>
              </a:rPr>
              <a:t>Jelzáloglevelek beszámíthatósága </a:t>
            </a:r>
            <a:r>
              <a:rPr lang="hu-HU" b="1" dirty="0"/>
              <a:t>22/2015 </a:t>
            </a:r>
            <a:r>
              <a:rPr lang="hu-HU" b="1" dirty="0" err="1"/>
              <a:t>Q&amp;A</a:t>
            </a:r>
            <a:r>
              <a:rPr lang="hu-HU" b="1" dirty="0"/>
              <a:t> (MNB)</a:t>
            </a:r>
          </a:p>
          <a:p>
            <a:pPr marL="342900" lvl="1" indent="0" algn="just">
              <a:buNone/>
            </a:pPr>
            <a:r>
              <a:rPr lang="hu-HU" sz="2100" dirty="0"/>
              <a:t>	</a:t>
            </a:r>
            <a:r>
              <a:rPr lang="hu-HU" sz="2100" u="sng" dirty="0"/>
              <a:t>Válasz:</a:t>
            </a:r>
            <a:r>
              <a:rPr lang="hu-HU" sz="2100" dirty="0"/>
              <a:t> Általános besorolás nem lehetséges, </a:t>
            </a:r>
            <a:r>
              <a:rPr lang="hu-HU" sz="2100" dirty="0" err="1"/>
              <a:t>sorozatonként</a:t>
            </a:r>
            <a:r>
              <a:rPr lang="hu-HU" sz="2100" dirty="0"/>
              <a:t> 	szükséges vizsgálni a feltételek teljesülését. (DA 10/1f, 11/1c, 	12/1e.)</a:t>
            </a:r>
          </a:p>
        </p:txBody>
      </p:sp>
    </p:spTree>
    <p:extLst>
      <p:ext uri="{BB962C8B-B14F-4D97-AF65-F5344CB8AC3E}">
        <p14:creationId xmlns:p14="http://schemas.microsoft.com/office/powerpoint/2010/main" val="735837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740472" cy="759189"/>
          </a:xfrm>
        </p:spPr>
        <p:txBody>
          <a:bodyPr>
            <a:normAutofit/>
          </a:bodyPr>
          <a:lstStyle/>
          <a:p>
            <a:r>
              <a:rPr lang="hu-HU" sz="3400" dirty="0"/>
              <a:t>Likvid eszközök – </a:t>
            </a:r>
            <a:r>
              <a:rPr lang="hu-HU" sz="3400" dirty="0" err="1"/>
              <a:t>Q&amp;A-k</a:t>
            </a:r>
            <a:r>
              <a:rPr lang="hu-HU" sz="3400" dirty="0"/>
              <a:t> (2)</a:t>
            </a:r>
            <a:endParaRPr lang="hu-HU" sz="3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9552" y="1484784"/>
            <a:ext cx="8286178" cy="44644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endParaRPr lang="hu-HU" sz="1800" dirty="0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651366" y="1268760"/>
            <a:ext cx="8169105" cy="5294039"/>
          </a:xfrm>
        </p:spPr>
        <p:txBody>
          <a:bodyPr>
            <a:normAutofit lnSpcReduction="10000"/>
          </a:bodyPr>
          <a:lstStyle/>
          <a:p>
            <a:pPr algn="just"/>
            <a:r>
              <a:rPr lang="hu-HU" dirty="0">
                <a:solidFill>
                  <a:srgbClr val="FF0000"/>
                </a:solidFill>
              </a:rPr>
              <a:t>A Head Office-tól kölcsönügylet keretében szerzett értékpapírok megítélése </a:t>
            </a:r>
            <a:r>
              <a:rPr lang="hu-HU" b="1" dirty="0"/>
              <a:t>18/2015. </a:t>
            </a:r>
            <a:r>
              <a:rPr lang="hu-HU" b="1" dirty="0" err="1"/>
              <a:t>Q&amp;A</a:t>
            </a:r>
            <a:r>
              <a:rPr lang="hu-HU" b="1" dirty="0"/>
              <a:t> (MNB)</a:t>
            </a:r>
          </a:p>
          <a:p>
            <a:pPr marL="342900" lvl="1" indent="0" algn="just">
              <a:buNone/>
            </a:pPr>
            <a:r>
              <a:rPr lang="hu-HU" sz="2100" dirty="0"/>
              <a:t>	</a:t>
            </a:r>
            <a:r>
              <a:rPr lang="hu-HU" sz="2100" u="sng" dirty="0"/>
              <a:t>Válasz:</a:t>
            </a:r>
            <a:r>
              <a:rPr lang="hu-HU" sz="2100" dirty="0"/>
              <a:t> Amennyiben az értékpapírok stresszhelyzetben 	felhasználhatók, és megfelelnek a likvid eszközök 	követelményeinek, az értékpapír megszerzésének módja nem 	akadálya a likvid eszközök közötti jelentésnek.</a:t>
            </a:r>
          </a:p>
          <a:p>
            <a:pPr algn="just"/>
            <a:r>
              <a:rPr lang="hu-HU" dirty="0">
                <a:solidFill>
                  <a:srgbClr val="FF0000"/>
                </a:solidFill>
              </a:rPr>
              <a:t>Az 1 napon belül lejáró MNB kéthetes betéteket likvid eszközök között lehet-e jelenteni? </a:t>
            </a:r>
            <a:r>
              <a:rPr lang="hu-HU" b="1" dirty="0"/>
              <a:t>7/2015. </a:t>
            </a:r>
            <a:r>
              <a:rPr lang="hu-HU" b="1" dirty="0" err="1"/>
              <a:t>Q&amp;A</a:t>
            </a:r>
            <a:r>
              <a:rPr lang="hu-HU" b="1" dirty="0"/>
              <a:t> (MNB)</a:t>
            </a:r>
          </a:p>
          <a:p>
            <a:pPr marL="342900" lvl="1" indent="0" algn="just">
              <a:buNone/>
            </a:pPr>
            <a:r>
              <a:rPr lang="hu-HU" sz="2100" dirty="0"/>
              <a:t>	</a:t>
            </a:r>
            <a:r>
              <a:rPr lang="hu-HU" sz="2100" u="sng" dirty="0"/>
              <a:t>Válasz:</a:t>
            </a:r>
            <a:r>
              <a:rPr lang="hu-HU" sz="2100" dirty="0"/>
              <a:t> Nem likvid eszköz, központi banktól esedékes beáramlás, 	100 % súllyal. (alkalomszerű, indokolatlan kilengéseket okozna)</a:t>
            </a:r>
          </a:p>
          <a:p>
            <a:pPr algn="just"/>
            <a:r>
              <a:rPr lang="hu-HU" dirty="0">
                <a:solidFill>
                  <a:srgbClr val="FF0000"/>
                </a:solidFill>
              </a:rPr>
              <a:t>Jegybank által elismert biztosítékok </a:t>
            </a:r>
            <a:r>
              <a:rPr lang="hu-HU" b="1" dirty="0"/>
              <a:t>(2015_2459 EBA </a:t>
            </a:r>
            <a:r>
              <a:rPr lang="hu-HU" b="1" dirty="0" err="1"/>
              <a:t>Q&amp;A</a:t>
            </a:r>
            <a:r>
              <a:rPr lang="hu-HU" b="1" dirty="0"/>
              <a:t>)</a:t>
            </a:r>
            <a:r>
              <a:rPr lang="hu-HU" sz="2400" dirty="0"/>
              <a:t> </a:t>
            </a:r>
          </a:p>
          <a:p>
            <a:pPr marL="342900" lvl="1" indent="0" algn="just">
              <a:buNone/>
            </a:pPr>
            <a:r>
              <a:rPr lang="hu-HU" sz="2100" dirty="0"/>
              <a:t>	</a:t>
            </a:r>
            <a:r>
              <a:rPr lang="hu-HU" sz="2100" u="sng" dirty="0"/>
              <a:t>Válasz:</a:t>
            </a:r>
            <a:r>
              <a:rPr lang="hu-HU" b="1" dirty="0"/>
              <a:t> </a:t>
            </a:r>
            <a:r>
              <a:rPr lang="hu-HU" sz="2100" dirty="0"/>
              <a:t>DA nem tartalmaz előírásokat a likviditási pufferben 	szereplő tételek jegybank általi elismerésével kapcsolatban</a:t>
            </a:r>
          </a:p>
          <a:p>
            <a:pPr algn="just"/>
            <a:r>
              <a:rPr lang="hu-HU" dirty="0">
                <a:solidFill>
                  <a:srgbClr val="FF0000"/>
                </a:solidFill>
              </a:rPr>
              <a:t>Központi bank által adható, korlátozott felhasználású likviditási keretek; 2B likvid eszközök </a:t>
            </a:r>
            <a:r>
              <a:rPr lang="hu-HU" b="1" dirty="0"/>
              <a:t>(2015_2486 EBA </a:t>
            </a:r>
            <a:r>
              <a:rPr lang="hu-HU" b="1" dirty="0" err="1"/>
              <a:t>Q&amp;A</a:t>
            </a:r>
            <a:r>
              <a:rPr lang="hu-HU" b="1" dirty="0"/>
              <a:t>)</a:t>
            </a:r>
          </a:p>
          <a:p>
            <a:pPr marL="342900" lvl="1" indent="0" algn="just">
              <a:buNone/>
            </a:pPr>
            <a:r>
              <a:rPr lang="hu-HU" sz="2100" dirty="0"/>
              <a:t>	</a:t>
            </a:r>
            <a:r>
              <a:rPr lang="hu-HU" sz="2100" u="sng" dirty="0"/>
              <a:t>Válasz: </a:t>
            </a:r>
            <a:r>
              <a:rPr lang="hu-HU" sz="2100" dirty="0"/>
              <a:t>Összes követelményt (rend. tart. jutalék) teljesítenie kell a 	2B szintű likvid eszközzé történő minősítéshez</a:t>
            </a:r>
          </a:p>
        </p:txBody>
      </p:sp>
    </p:spTree>
    <p:extLst>
      <p:ext uri="{BB962C8B-B14F-4D97-AF65-F5344CB8AC3E}">
        <p14:creationId xmlns:p14="http://schemas.microsoft.com/office/powerpoint/2010/main" val="2465987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Kiáramlások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6934689"/>
              </p:ext>
            </p:extLst>
          </p:nvPr>
        </p:nvGraphicFramePr>
        <p:xfrm>
          <a:off x="323528" y="1700808"/>
          <a:ext cx="8712968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6297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C_73.00 Kiáramlások – </a:t>
            </a:r>
            <a:r>
              <a:rPr lang="hu-HU" sz="3400" i="1" dirty="0"/>
              <a:t>Oszlopok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46989" y="1844824"/>
            <a:ext cx="7886700" cy="417646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hu-HU" sz="2100" b="1" dirty="0"/>
          </a:p>
          <a:p>
            <a:pPr marL="0" indent="0">
              <a:lnSpc>
                <a:spcPct val="100000"/>
              </a:lnSpc>
              <a:buNone/>
            </a:pPr>
            <a:r>
              <a:rPr lang="hu-HU" sz="2100" b="1" u="sng" dirty="0"/>
              <a:t>Összeg</a:t>
            </a:r>
          </a:p>
          <a:p>
            <a:pPr algn="just"/>
            <a:r>
              <a:rPr lang="hu-HU" sz="2100" dirty="0"/>
              <a:t>A nettósítást itt kell elvégezni.</a:t>
            </a:r>
          </a:p>
          <a:p>
            <a:pPr algn="just"/>
            <a:r>
              <a:rPr lang="hu-HU" sz="2100" dirty="0"/>
              <a:t>A kötelezettségeket aktuálisan fennálló összeg alapján kell jelenteni, azaz az elhatárolt kamatot igen, de lejáró betétnél a jelentés vonatkozási ideje és a lejárat napja közötti időszakra járó kamatot nem.</a:t>
            </a:r>
          </a:p>
          <a:p>
            <a:pPr marL="0" indent="0" algn="just">
              <a:buNone/>
            </a:pPr>
            <a:r>
              <a:rPr lang="hu-HU" sz="2100" b="1" u="sng" dirty="0"/>
              <a:t>Nyújtott biztosíték piaci értéke</a:t>
            </a:r>
          </a:p>
          <a:p>
            <a:pPr algn="just"/>
            <a:r>
              <a:rPr lang="hu-HU" sz="2100" dirty="0"/>
              <a:t>Csak azt a fedezetet (addig az összegig) kell likvid eszközként feltüntetni, ami likvid eszköznek számítana, ha visszakapná a bank (konvertibilitási korlátok, Level 2-es eszközökre vonatkozó beszámíthatósági korlátok).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hu-HU" sz="2100" b="1" u="sng" dirty="0"/>
              <a:t>Alkalmazandó súly </a:t>
            </a:r>
          </a:p>
          <a:p>
            <a:pPr algn="just"/>
            <a:r>
              <a:rPr lang="hu-HU" sz="2100" dirty="0"/>
              <a:t>Több tételt tartalmazó sor esetén a visszaszámított átlag.</a:t>
            </a:r>
          </a:p>
          <a:p>
            <a:pPr marL="0" indent="0">
              <a:buNone/>
            </a:pPr>
            <a:endParaRPr lang="hu-HU" sz="210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13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1196752"/>
            <a:ext cx="6016839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940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C_73.00 Kiáramlások – </a:t>
            </a:r>
            <a:r>
              <a:rPr lang="hu-HU" sz="3400" i="1" dirty="0"/>
              <a:t>Sorok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2565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400" dirty="0"/>
              <a:t>A betétek esetében nincs pontos egyezőség a mérleggel, de a közelítés elvárt (+/-5%)!</a:t>
            </a:r>
          </a:p>
          <a:p>
            <a:endParaRPr lang="hu-HU" sz="1900" dirty="0"/>
          </a:p>
          <a:p>
            <a:pPr algn="just"/>
            <a:r>
              <a:rPr lang="hu-HU" sz="1800" i="1" dirty="0" err="1"/>
              <a:t>CRR-től</a:t>
            </a:r>
            <a:r>
              <a:rPr lang="hu-HU" sz="1800" i="1" dirty="0"/>
              <a:t> eltérő definíció {DA 3. cikk (8)}; </a:t>
            </a:r>
            <a:r>
              <a:rPr lang="hu-HU" sz="1800" dirty="0"/>
              <a:t>a KKV betétek átsorolása lakossági kategóriába kedvezményt jelent, így az átsorolás nem elvárt</a:t>
            </a:r>
          </a:p>
          <a:p>
            <a:pPr algn="just"/>
            <a:r>
              <a:rPr lang="hu-HU" sz="1800" dirty="0"/>
              <a:t>A betét, ami teljesíti a lakossági és a pénzügyi betét definícióját is, az a döntési fa szerint lakosságinak számít. </a:t>
            </a:r>
          </a:p>
          <a:p>
            <a:pPr marL="342900" lvl="1" indent="0" algn="just">
              <a:buNone/>
            </a:pPr>
            <a:r>
              <a:rPr lang="hu-HU" sz="1800" dirty="0"/>
              <a:t>	Kiemelt ellenőrzési pont a lakossági definíciónak való megfelelés</a:t>
            </a:r>
          </a:p>
          <a:p>
            <a:pPr lvl="0" algn="just"/>
            <a:endParaRPr lang="hu-HU" sz="1800" dirty="0">
              <a:solidFill>
                <a:srgbClr val="202653"/>
              </a:solidFill>
            </a:endParaRPr>
          </a:p>
          <a:p>
            <a:pPr lvl="0" algn="just"/>
            <a:r>
              <a:rPr lang="hu-HU" sz="1800" dirty="0">
                <a:solidFill>
                  <a:srgbClr val="202653"/>
                </a:solidFill>
              </a:rPr>
              <a:t>Jelentősen magasabb kamat, melynek megítélése az intézmény feladata.</a:t>
            </a:r>
          </a:p>
          <a:p>
            <a:pPr lvl="0" algn="just"/>
            <a:r>
              <a:rPr lang="hu-HU" sz="1800" dirty="0">
                <a:solidFill>
                  <a:srgbClr val="202653"/>
                </a:solidFill>
              </a:rPr>
              <a:t>EUR és tagállam devizájában denominált betét nem eredményez magasabb kiáramlást.</a:t>
            </a:r>
          </a:p>
          <a:p>
            <a:pPr lvl="0" algn="just"/>
            <a:r>
              <a:rPr lang="hu-HU" sz="1800" dirty="0">
                <a:solidFill>
                  <a:srgbClr val="202653"/>
                </a:solidFill>
              </a:rPr>
              <a:t>A DA csak sávhatárt határoz meg a kiáramlási faktorra vonatkozóan, így elvárt a saját becslés készítése.</a:t>
            </a:r>
          </a:p>
          <a:p>
            <a:pPr lvl="0" algn="just"/>
            <a:r>
              <a:rPr lang="hu-HU" sz="1800" dirty="0">
                <a:solidFill>
                  <a:srgbClr val="202653"/>
                </a:solidFill>
              </a:rPr>
              <a:t>Ahol nem végezték el az azonosítást, ott 20%-os kiáramlási faktort kell alkalmazni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14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916832"/>
            <a:ext cx="6658918" cy="301385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3861048"/>
            <a:ext cx="6658918" cy="301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46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C_73.00 Kiáramlások – </a:t>
            </a:r>
            <a:r>
              <a:rPr lang="hu-HU" sz="3400" i="1" dirty="0"/>
              <a:t>Sorok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46989" y="1340768"/>
            <a:ext cx="7886700" cy="5256584"/>
          </a:xfrm>
        </p:spPr>
        <p:txBody>
          <a:bodyPr>
            <a:normAutofit/>
          </a:bodyPr>
          <a:lstStyle/>
          <a:p>
            <a:endParaRPr lang="hu-HU" sz="1900" dirty="0"/>
          </a:p>
          <a:p>
            <a:pPr algn="just"/>
            <a:r>
              <a:rPr lang="hu-HU" sz="1800" dirty="0"/>
              <a:t>DA és a 3/2014. (VII. 23.) MNB ajánlás alapján kell meghatározni</a:t>
            </a:r>
          </a:p>
          <a:p>
            <a:pPr algn="just"/>
            <a:r>
              <a:rPr lang="hu-HU" sz="1800" dirty="0"/>
              <a:t>Ami a stabil és a magasabb kiáramlás feltételeit is teljesíti, azt a magasabb kiáramlásoknál kell feltüntetni!</a:t>
            </a:r>
          </a:p>
          <a:p>
            <a:endParaRPr lang="hu-HU" sz="1800" dirty="0"/>
          </a:p>
          <a:p>
            <a:endParaRPr lang="hu-HU" sz="1800" dirty="0"/>
          </a:p>
          <a:p>
            <a:endParaRPr lang="hu-HU" sz="1800" dirty="0"/>
          </a:p>
          <a:p>
            <a:pPr algn="just"/>
            <a:r>
              <a:rPr lang="hu-HU" sz="1800" dirty="0"/>
              <a:t>Az operatív kapcsolat fenntartáshoz szükséges minimum egyenleget meghaladó állomány ‚egyéb betét’-nek minősül.</a:t>
            </a:r>
            <a:endParaRPr lang="hu-HU" sz="1800" dirty="0">
              <a:solidFill>
                <a:srgbClr val="FF0000"/>
              </a:solidFill>
            </a:endParaRPr>
          </a:p>
          <a:p>
            <a:pPr algn="just"/>
            <a:r>
              <a:rPr lang="hu-HU" sz="1800" dirty="0"/>
              <a:t>Az operatív betétek azonosítása csak lehetőség, nem tekintjük kötelezőnek.</a:t>
            </a:r>
          </a:p>
          <a:p>
            <a:pPr lvl="1" algn="just"/>
            <a:r>
              <a:rPr lang="hu-HU" sz="1800" dirty="0"/>
              <a:t>Alkalmazás esetén viszont elvárjuk saját modell építését az egyenleg meghatározására</a:t>
            </a:r>
          </a:p>
          <a:p>
            <a:pPr algn="just"/>
            <a:r>
              <a:rPr lang="hu-HU" sz="1800" dirty="0"/>
              <a:t>A levelező banki kapcsolatból vagy elsődleges ügynöki szolgáltatások nyújtásából származó betétek nem minősülhetnek operatív betétnek (100%-os súly).</a:t>
            </a:r>
          </a:p>
          <a:p>
            <a:endParaRPr lang="hu-HU" sz="1800" dirty="0"/>
          </a:p>
          <a:p>
            <a:endParaRPr lang="hu-HU" sz="1800" dirty="0"/>
          </a:p>
          <a:p>
            <a:pPr marL="342900" lvl="1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15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2" y="1350710"/>
            <a:ext cx="6144206" cy="278089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412" y="3061664"/>
            <a:ext cx="6144206" cy="29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070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C_73.00 Kiáramlások – </a:t>
            </a:r>
            <a:r>
              <a:rPr lang="hu-HU" sz="3400" i="1" dirty="0"/>
              <a:t>Sorok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46989" y="1340768"/>
            <a:ext cx="7886700" cy="5256584"/>
          </a:xfrm>
        </p:spPr>
        <p:txBody>
          <a:bodyPr>
            <a:normAutofit/>
          </a:bodyPr>
          <a:lstStyle/>
          <a:p>
            <a:endParaRPr lang="hu-HU" sz="1900" dirty="0"/>
          </a:p>
          <a:p>
            <a:pPr algn="just"/>
            <a:r>
              <a:rPr lang="hu-HU" sz="1800" dirty="0"/>
              <a:t>Egy intézménytől, mint rosszabb partnertől többletbiztosítékot várnak el</a:t>
            </a:r>
          </a:p>
          <a:p>
            <a:pPr algn="just"/>
            <a:r>
              <a:rPr lang="hu-HU" sz="1800" dirty="0"/>
              <a:t>A fedezetként adott saját kibocsátású értékpapír beszámíthatósága csökken</a:t>
            </a:r>
          </a:p>
          <a:p>
            <a:pPr algn="just"/>
            <a:r>
              <a:rPr lang="hu-HU" sz="1800" dirty="0"/>
              <a:t>Az MNB tájékoztatása nem szükséges, helyszíni vizsgálatok során kerül ellenőrzésre</a:t>
            </a:r>
          </a:p>
          <a:p>
            <a:endParaRPr lang="hu-HU" sz="1800" dirty="0"/>
          </a:p>
          <a:p>
            <a:endParaRPr lang="hu-HU" sz="1800" dirty="0"/>
          </a:p>
          <a:p>
            <a:pPr algn="just"/>
            <a:r>
              <a:rPr lang="hu-HU" sz="1800" dirty="0"/>
              <a:t>Megjelent a hivatalos rendelet: A Bizottság (EU) 2017/208 Felhatalmazáson alapuló rendelete</a:t>
            </a:r>
          </a:p>
          <a:p>
            <a:pPr marL="342900" lvl="1" indent="0">
              <a:buNone/>
            </a:pPr>
            <a:r>
              <a:rPr lang="hu-HU" sz="1800" dirty="0">
                <a:solidFill>
                  <a:srgbClr val="FF0000"/>
                </a:solidFill>
              </a:rPr>
              <a:t> </a:t>
            </a:r>
          </a:p>
          <a:p>
            <a:endParaRPr lang="hu-HU" sz="1800" dirty="0"/>
          </a:p>
          <a:p>
            <a:r>
              <a:rPr lang="hu-HU" sz="1800" dirty="0"/>
              <a:t>Nem szükséges </a:t>
            </a:r>
            <a:r>
              <a:rPr lang="hu-HU" sz="1800" dirty="0" err="1"/>
              <a:t>nettósítási</a:t>
            </a:r>
            <a:r>
              <a:rPr lang="hu-HU" sz="1800" dirty="0"/>
              <a:t> szerződés</a:t>
            </a:r>
          </a:p>
          <a:p>
            <a:r>
              <a:rPr lang="hu-HU" sz="1800" dirty="0" err="1"/>
              <a:t>Összdevizás</a:t>
            </a:r>
            <a:r>
              <a:rPr lang="hu-HU" sz="1800" dirty="0"/>
              <a:t> jelentésben a különböző </a:t>
            </a:r>
            <a:r>
              <a:rPr lang="hu-HU" sz="1800" dirty="0" err="1"/>
              <a:t>denominációjú</a:t>
            </a:r>
            <a:r>
              <a:rPr lang="hu-HU" sz="1800" dirty="0"/>
              <a:t> pénzáramlások </a:t>
            </a:r>
            <a:r>
              <a:rPr lang="hu-HU" sz="1800" dirty="0" err="1"/>
              <a:t>elszámolhatóak</a:t>
            </a:r>
            <a:r>
              <a:rPr lang="hu-HU" sz="1800" dirty="0"/>
              <a:t> egymással szemben (devizális jelentésnél nem)</a:t>
            </a:r>
          </a:p>
          <a:p>
            <a:endParaRPr lang="hu-HU" sz="1800" dirty="0"/>
          </a:p>
          <a:p>
            <a:endParaRPr lang="hu-HU" sz="1800" dirty="0"/>
          </a:p>
          <a:p>
            <a:pPr marL="342900" lvl="1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16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2" y="1340767"/>
            <a:ext cx="6743876" cy="248443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412" y="4572124"/>
            <a:ext cx="6549976" cy="24130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644" y="3056617"/>
            <a:ext cx="7361017" cy="45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832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C_73.00 Kiáramlások – </a:t>
            </a:r>
            <a:r>
              <a:rPr lang="hu-HU" sz="3400" i="1" dirty="0"/>
              <a:t>Sorok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46989" y="1340768"/>
            <a:ext cx="7886700" cy="5256584"/>
          </a:xfrm>
        </p:spPr>
        <p:txBody>
          <a:bodyPr>
            <a:normAutofit lnSpcReduction="10000"/>
          </a:bodyPr>
          <a:lstStyle/>
          <a:p>
            <a:endParaRPr lang="hu-HU" sz="1800" dirty="0"/>
          </a:p>
          <a:p>
            <a:r>
              <a:rPr lang="hu-HU" sz="1800" dirty="0"/>
              <a:t>A felmondható hitelkereteket az egyéb kiáramlások között kell jelenteni</a:t>
            </a:r>
          </a:p>
          <a:p>
            <a:r>
              <a:rPr lang="hu-HU" sz="1800" dirty="0"/>
              <a:t>A likviditási hitelkeret egy hitel refinanszírozására szolgál, csak a 30 napon belül lejárókat kell jelenteni</a:t>
            </a:r>
          </a:p>
          <a:p>
            <a:r>
              <a:rPr lang="hu-HU" sz="1800" dirty="0"/>
              <a:t>Pénzügyi vállalkozásoknak nyújtott keretek:</a:t>
            </a:r>
          </a:p>
          <a:p>
            <a:pPr lvl="1"/>
            <a:r>
              <a:rPr lang="hu-HU" sz="1800" dirty="0"/>
              <a:t>a csoporthoz nem tartozó pénzügyi vállalkozások nem tekinthetők szabályozott intézményeknek (értsd: árnyékbanki intézmények, 100%)</a:t>
            </a:r>
          </a:p>
          <a:p>
            <a:pPr lvl="1"/>
            <a:r>
              <a:rPr lang="hu-HU" sz="1800" dirty="0"/>
              <a:t>A csoporthoz tartozók viszont igen, mert bevonásra kerülnek a </a:t>
            </a:r>
            <a:r>
              <a:rPr lang="hu-HU" sz="1800" dirty="0" err="1"/>
              <a:t>prudenciális</a:t>
            </a:r>
            <a:r>
              <a:rPr lang="hu-HU" sz="1800" dirty="0"/>
              <a:t> konszolidációba, így a </a:t>
            </a:r>
            <a:r>
              <a:rPr lang="hu-HU" sz="1800" dirty="0" err="1"/>
              <a:t>prudenciális</a:t>
            </a:r>
            <a:r>
              <a:rPr lang="hu-HU" sz="1800" dirty="0"/>
              <a:t> szabályozás kiterjed rájuk is (40%). </a:t>
            </a:r>
          </a:p>
          <a:p>
            <a:endParaRPr lang="hu-HU" sz="1800" dirty="0"/>
          </a:p>
          <a:p>
            <a:r>
              <a:rPr lang="hu-HU" sz="1800" dirty="0"/>
              <a:t>Hitelkeret és garancia típusú ügyletek esetén határozott meg az MNB kiáramlási faktort</a:t>
            </a:r>
          </a:p>
          <a:p>
            <a:r>
              <a:rPr lang="hu-HU" sz="1800" dirty="0"/>
              <a:t>Elvárás az éves felmérésben való részvétel – új termékek szolgáltatások áttekintése</a:t>
            </a:r>
          </a:p>
          <a:p>
            <a:r>
              <a:rPr lang="hu-HU" sz="1800" dirty="0"/>
              <a:t>Elvárás saját kiáramlási faktor becslése</a:t>
            </a:r>
          </a:p>
          <a:p>
            <a:r>
              <a:rPr lang="hu-HU" sz="1800" dirty="0"/>
              <a:t>MNB </a:t>
            </a:r>
            <a:r>
              <a:rPr lang="hu-HU" sz="1800" dirty="0" err="1"/>
              <a:t>Q&amp;A</a:t>
            </a:r>
            <a:r>
              <a:rPr lang="hu-HU" sz="1800" dirty="0"/>
              <a:t> formájában hozza nyilvánosságra álláspontját</a:t>
            </a:r>
          </a:p>
          <a:p>
            <a:r>
              <a:rPr lang="hu-HU" sz="1800" dirty="0"/>
              <a:t>Az MNB tájékoztatja az adatszolgáltatókat az álláspont módosulásáról</a:t>
            </a:r>
          </a:p>
          <a:p>
            <a:pPr marL="342900" lvl="1" indent="0">
              <a:buNone/>
            </a:pPr>
            <a:endParaRPr lang="hu-HU" sz="1800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17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989" y="3848485"/>
            <a:ext cx="6549976" cy="24130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1340619"/>
            <a:ext cx="6549976" cy="24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827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740472" cy="759189"/>
          </a:xfrm>
        </p:spPr>
        <p:txBody>
          <a:bodyPr>
            <a:normAutofit/>
          </a:bodyPr>
          <a:lstStyle/>
          <a:p>
            <a:r>
              <a:rPr lang="hu-HU" sz="3400" dirty="0"/>
              <a:t>Kiáramlások – </a:t>
            </a:r>
            <a:r>
              <a:rPr lang="hu-HU" sz="3400" dirty="0" err="1"/>
              <a:t>Q&amp;A-k</a:t>
            </a:r>
            <a:r>
              <a:rPr lang="hu-HU" sz="3400" dirty="0"/>
              <a:t> (1)</a:t>
            </a:r>
            <a:endParaRPr lang="hu-HU" sz="3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18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9552" y="1484784"/>
            <a:ext cx="8286178" cy="44644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endParaRPr lang="hu-HU" sz="1800" dirty="0"/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251520" y="1268761"/>
            <a:ext cx="8568952" cy="4968552"/>
          </a:xfrm>
        </p:spPr>
        <p:txBody>
          <a:bodyPr>
            <a:normAutofit fontScale="92500"/>
          </a:bodyPr>
          <a:lstStyle/>
          <a:p>
            <a:r>
              <a:rPr lang="hu-HU" sz="2200" dirty="0">
                <a:solidFill>
                  <a:srgbClr val="FF0000"/>
                </a:solidFill>
              </a:rPr>
              <a:t>Aktív szerződéses kapcsolat, aktív termék definiálása  </a:t>
            </a:r>
            <a:r>
              <a:rPr lang="hu-HU" sz="2200" b="1" dirty="0"/>
              <a:t>26/2015. </a:t>
            </a:r>
            <a:r>
              <a:rPr lang="hu-HU" sz="2200" b="1" dirty="0" err="1"/>
              <a:t>Q&amp;A</a:t>
            </a:r>
            <a:r>
              <a:rPr lang="hu-HU" sz="2200" b="1" dirty="0"/>
              <a:t> (MNB)</a:t>
            </a:r>
          </a:p>
          <a:p>
            <a:pPr marL="0" indent="0">
              <a:buNone/>
            </a:pPr>
            <a:endParaRPr lang="hu-HU" sz="2200" b="1" dirty="0"/>
          </a:p>
          <a:p>
            <a:pPr marL="342900" lvl="1" indent="0" algn="just">
              <a:buNone/>
            </a:pPr>
            <a:r>
              <a:rPr lang="hu-HU" sz="2200" u="sng" dirty="0"/>
              <a:t>Válasz:</a:t>
            </a:r>
            <a:r>
              <a:rPr lang="hu-HU" sz="2200" dirty="0"/>
              <a:t> Az erre vonatkozó EBA állásfoglalás megjelenéséig  az intézmény feladata a fogalmak meghatározása. A definíciókat belső eljárásrendben kell rögzíteni, az MNB helyszíni vizsgálat keretében ellenőrizheti.</a:t>
            </a:r>
          </a:p>
          <a:p>
            <a:pPr marL="342900" lvl="1" indent="0" algn="just">
              <a:buNone/>
            </a:pPr>
            <a:r>
              <a:rPr lang="hu-HU" sz="2200" dirty="0"/>
              <a:t>Javasoljuk, hogy számlák esetében a rendszeres jóváírási (munkabér) vagy terhelési (csoportos beszedési megbízás) tranzakciókat vegyék figyelembe. A kamatjóváírások, jutalék-, díjterhelések nem tekinthetők rendszeres tranzakciónak. Az ingyenes készpénzfelvételi nyilatkozat megadása esetén a számla aktívnak tekinthető.</a:t>
            </a:r>
          </a:p>
          <a:p>
            <a:pPr marL="342900" lvl="1" indent="0" algn="just">
              <a:buNone/>
            </a:pPr>
            <a:r>
              <a:rPr lang="hu-HU" sz="2200" dirty="0"/>
              <a:t>Aktív terméknek tekinthető például más betéti termék, folyószámlahitel, hitelkártya, személyi kölcsön, a hitelintézettel azonos összevont felügyelet alá tartozó szolgáltató által nyújtott biztosítás, nyugdíjpénztári vagy egészségpénztári szolgáltatás, értékpapírszámla. Nem tekinthető külön terméknek egy adott termékhez /szolgáltatáshoz kapcsolódó bankkártya, internetbanki hozzáférés, </a:t>
            </a:r>
            <a:r>
              <a:rPr lang="hu-HU" sz="2200" dirty="0" err="1"/>
              <a:t>sms</a:t>
            </a:r>
            <a:r>
              <a:rPr lang="hu-HU" sz="2200" dirty="0"/>
              <a:t>/telebankszolgáltatás.</a:t>
            </a:r>
          </a:p>
        </p:txBody>
      </p:sp>
    </p:spTree>
    <p:extLst>
      <p:ext uri="{BB962C8B-B14F-4D97-AF65-F5344CB8AC3E}">
        <p14:creationId xmlns:p14="http://schemas.microsoft.com/office/powerpoint/2010/main" val="1505862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Kiáramlások – </a:t>
            </a:r>
            <a:r>
              <a:rPr lang="hu-HU" sz="3400" dirty="0" err="1"/>
              <a:t>Q&amp;A-k</a:t>
            </a:r>
            <a:r>
              <a:rPr lang="hu-HU" sz="3400" dirty="0"/>
              <a:t> (2)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256583"/>
          </a:xfrm>
        </p:spPr>
        <p:txBody>
          <a:bodyPr>
            <a:normAutofit lnSpcReduction="10000"/>
          </a:bodyPr>
          <a:lstStyle/>
          <a:p>
            <a:pPr algn="just"/>
            <a:r>
              <a:rPr lang="hu-HU" sz="2000" dirty="0">
                <a:solidFill>
                  <a:srgbClr val="FF0000"/>
                </a:solidFill>
              </a:rPr>
              <a:t>Egyéb termékekhez és szolgáltatásokhoz kapcsolódó kiáramlások meghatározásának módja </a:t>
            </a:r>
            <a:r>
              <a:rPr lang="hu-HU" sz="2000" b="1" dirty="0"/>
              <a:t>39/2016. </a:t>
            </a:r>
            <a:r>
              <a:rPr lang="hu-HU" sz="2000" b="1" dirty="0" err="1"/>
              <a:t>Q&amp;A</a:t>
            </a:r>
            <a:r>
              <a:rPr lang="hu-HU" sz="2000" b="1" dirty="0"/>
              <a:t> (MNB)</a:t>
            </a:r>
          </a:p>
          <a:p>
            <a:pPr marL="0" indent="0" algn="just">
              <a:buNone/>
            </a:pPr>
            <a:endParaRPr lang="hu-HU" sz="2000" b="1" dirty="0"/>
          </a:p>
          <a:p>
            <a:pPr marL="342900" lvl="1" indent="0" algn="just">
              <a:buNone/>
            </a:pPr>
            <a:r>
              <a:rPr lang="hu-HU" sz="2000" u="sng" dirty="0"/>
              <a:t>Válasz:</a:t>
            </a:r>
            <a:r>
              <a:rPr lang="hu-HU" sz="2000" dirty="0"/>
              <a:t> DA.23. cikkben szereplő, vagy nem nevesített ügyletek kiáramlási </a:t>
            </a:r>
            <a:r>
              <a:rPr lang="hu-HU" sz="2000" dirty="0" err="1"/>
              <a:t>faktorai</a:t>
            </a:r>
            <a:r>
              <a:rPr lang="hu-HU" sz="2000" dirty="0"/>
              <a:t>(az egy soron szereplő tételekre súlyozott faktor):</a:t>
            </a:r>
          </a:p>
          <a:p>
            <a:pPr lvl="1" algn="just">
              <a:buFontTx/>
              <a:buChar char="-"/>
            </a:pPr>
            <a:r>
              <a:rPr lang="hu-HU" sz="2000" dirty="0"/>
              <a:t>kereskedelemfinanszírozási ügyletekre: </a:t>
            </a:r>
            <a:r>
              <a:rPr lang="hu-HU" sz="2000" dirty="0" err="1"/>
              <a:t>max</a:t>
            </a:r>
            <a:r>
              <a:rPr lang="hu-HU" sz="2000" dirty="0"/>
              <a:t>. 5 %	</a:t>
            </a:r>
          </a:p>
          <a:p>
            <a:pPr lvl="1" algn="just">
              <a:buFontTx/>
              <a:buChar char="-"/>
            </a:pPr>
            <a:r>
              <a:rPr lang="hu-HU" sz="2000" dirty="0"/>
              <a:t>hitelkeret típusú ügyletekre: min. a folyósítási kötelezettséget tartalmazó ügyletekhez rendelt kiáramlást a DA. 31. cikke szerint</a:t>
            </a:r>
          </a:p>
          <a:p>
            <a:pPr lvl="1" algn="just">
              <a:buFontTx/>
              <a:buChar char="-"/>
            </a:pPr>
            <a:r>
              <a:rPr lang="hu-HU" sz="2000" dirty="0"/>
              <a:t>garancia típusú ügyletekre: 1 % kiáramlási faktor (garanciakeret ki nem használt részére nem kell)</a:t>
            </a:r>
          </a:p>
          <a:p>
            <a:pPr marL="342900" lvl="1" indent="0" algn="just">
              <a:buNone/>
            </a:pPr>
            <a:r>
              <a:rPr lang="hu-HU" sz="2000" dirty="0"/>
              <a:t>Minden ügyletet csak egy helyen kell jelenteni.</a:t>
            </a:r>
          </a:p>
          <a:p>
            <a:pPr marL="342900" lvl="1" indent="0" algn="just">
              <a:buNone/>
            </a:pPr>
            <a:r>
              <a:rPr lang="hu-HU" sz="2000" dirty="0"/>
              <a:t>„Egyéb tételek” közé a máshova nem illeszthető ügyletek sorolhatók.</a:t>
            </a:r>
          </a:p>
          <a:p>
            <a:pPr marL="342900" lvl="1" indent="0" algn="just">
              <a:buNone/>
            </a:pPr>
            <a:r>
              <a:rPr lang="hu-HU" sz="2000" dirty="0"/>
              <a:t>Csak azon ügyleteket kell számba venni, amelyre 30 napon belül kiáramlás lehetséges.</a:t>
            </a:r>
          </a:p>
          <a:p>
            <a:pPr marL="342900" lvl="1" indent="0" algn="just">
              <a:buNone/>
            </a:pPr>
            <a:r>
              <a:rPr lang="hu-HU" sz="2000" dirty="0"/>
              <a:t>Nem említett ügyletekre az intézmények maguk határozzák meg a faktorokat. Évente jelentik az MNB felé ezen terméktípusokat, az alkalmazott szorzószámokat, illetve a kapcsolódó volumeneket.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19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061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421644146"/>
              </p:ext>
            </p:extLst>
          </p:nvPr>
        </p:nvGraphicFramePr>
        <p:xfrm>
          <a:off x="323528" y="1700808"/>
          <a:ext cx="8712968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4357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Kiáramlások – </a:t>
            </a:r>
            <a:r>
              <a:rPr lang="hu-HU" sz="3400" dirty="0" err="1"/>
              <a:t>Q&amp;A-k</a:t>
            </a:r>
            <a:r>
              <a:rPr lang="hu-HU" sz="3400" dirty="0"/>
              <a:t> (3)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268761"/>
            <a:ext cx="8568952" cy="4968552"/>
          </a:xfrm>
        </p:spPr>
        <p:txBody>
          <a:bodyPr>
            <a:normAutofit/>
          </a:bodyPr>
          <a:lstStyle/>
          <a:p>
            <a:r>
              <a:rPr lang="hu-HU" sz="2000" dirty="0">
                <a:solidFill>
                  <a:srgbClr val="FF0000"/>
                </a:solidFill>
              </a:rPr>
              <a:t>Lakástakarékpénztári betétek kizárhatók-e a kiáramlás számítása alól? </a:t>
            </a:r>
            <a:r>
              <a:rPr lang="hu-HU" sz="2000" b="1" dirty="0"/>
              <a:t>36/2016. </a:t>
            </a:r>
            <a:r>
              <a:rPr lang="hu-HU" sz="2000" b="1" dirty="0" err="1"/>
              <a:t>Q&amp;A</a:t>
            </a:r>
            <a:r>
              <a:rPr lang="hu-HU" sz="2000" b="1" dirty="0"/>
              <a:t> (MNB)</a:t>
            </a:r>
          </a:p>
          <a:p>
            <a:pPr marL="342900" lvl="1" indent="0" algn="just">
              <a:buNone/>
            </a:pPr>
            <a:r>
              <a:rPr lang="hu-HU" sz="2000" u="sng" dirty="0"/>
              <a:t>Válasz:</a:t>
            </a:r>
            <a:r>
              <a:rPr lang="hu-HU" sz="2000" dirty="0"/>
              <a:t> Igen, a 30 napon túl lejáró lakástakarékpénztári betétek a 25. cikk (4) alapján kizárhatók. A DA. a „büntetés” fogalmát nem specifikálja, így annak tekinthető minden pénzösszeg (kamat, állami támogatás) visszatartása amit szerződés szerinti lejárat esetén az ügyfél megkapna.</a:t>
            </a:r>
          </a:p>
          <a:p>
            <a:r>
              <a:rPr lang="hu-HU" sz="2000" dirty="0">
                <a:solidFill>
                  <a:srgbClr val="FF0000"/>
                </a:solidFill>
              </a:rPr>
              <a:t>Azonnali hatállyal feltörhető lekötött betétek </a:t>
            </a:r>
            <a:r>
              <a:rPr lang="hu-HU" sz="2000" b="1" dirty="0"/>
              <a:t>35/2016. </a:t>
            </a:r>
            <a:r>
              <a:rPr lang="hu-HU" sz="2000" b="1" dirty="0" err="1"/>
              <a:t>Q&amp;A</a:t>
            </a:r>
            <a:r>
              <a:rPr lang="hu-HU" sz="2000" b="1" dirty="0"/>
              <a:t> (MNB)</a:t>
            </a:r>
            <a:r>
              <a:rPr lang="hu-HU" sz="2000" dirty="0"/>
              <a:t> </a:t>
            </a:r>
          </a:p>
          <a:p>
            <a:pPr marL="342900" lvl="1" indent="0" algn="just">
              <a:buNone/>
            </a:pPr>
            <a:r>
              <a:rPr lang="hu-HU" sz="2000" u="sng" dirty="0"/>
              <a:t>Válasz: </a:t>
            </a:r>
            <a:r>
              <a:rPr lang="hu-HU" sz="2000" dirty="0"/>
              <a:t>Amennyiben a lekötött betét nem zárható ki a DA. 25. cikk (4) alapján a kiáramlások számítása alól, akkor a 25. cikk (2) d. pontját teljesítettnek kell tekinteni és magasabb kiáramlási faktorokat kell alkalmazni.</a:t>
            </a:r>
          </a:p>
          <a:p>
            <a:r>
              <a:rPr lang="hu-HU" sz="2000" dirty="0">
                <a:solidFill>
                  <a:srgbClr val="FF0000"/>
                </a:solidFill>
              </a:rPr>
              <a:t>Egyéb kötelezettségek kiáramlásai </a:t>
            </a:r>
            <a:r>
              <a:rPr lang="hu-HU" sz="2000" b="1" dirty="0"/>
              <a:t>2016_2727 EBA </a:t>
            </a:r>
            <a:r>
              <a:rPr lang="hu-HU" sz="2000" b="1" dirty="0" err="1"/>
              <a:t>Q&amp;A</a:t>
            </a:r>
            <a:endParaRPr lang="hu-HU" sz="2000" b="1" dirty="0"/>
          </a:p>
          <a:p>
            <a:pPr marL="342900" lvl="1" indent="0" algn="just">
              <a:buNone/>
            </a:pPr>
            <a:r>
              <a:rPr lang="hu-HU" sz="2000" u="sng" dirty="0"/>
              <a:t>Válasz:</a:t>
            </a:r>
            <a:r>
              <a:rPr lang="hu-HU" sz="2000" b="1" dirty="0"/>
              <a:t> </a:t>
            </a:r>
            <a:r>
              <a:rPr lang="hu-HU" sz="2000" dirty="0"/>
              <a:t>30 napon túli szerződéses hátralévő lejárat esetén a tételek kihagyhatók a kiáramlások számításából (ha nincs lehívási opció).</a:t>
            </a:r>
          </a:p>
          <a:p>
            <a:r>
              <a:rPr lang="hu-HU" sz="2000" dirty="0">
                <a:solidFill>
                  <a:srgbClr val="FF0000"/>
                </a:solidFill>
              </a:rPr>
              <a:t>Betétbiztosítási rendszerbe fizetett tagdíj </a:t>
            </a:r>
            <a:r>
              <a:rPr lang="hu-HU" sz="2000" b="1" dirty="0"/>
              <a:t>2015_2222 EBA </a:t>
            </a:r>
            <a:r>
              <a:rPr lang="hu-HU" sz="2000" b="1" dirty="0" err="1"/>
              <a:t>Q&amp;A</a:t>
            </a:r>
            <a:endParaRPr lang="hu-HU" sz="2000" b="1" dirty="0"/>
          </a:p>
          <a:p>
            <a:pPr marL="342900" lvl="1" indent="0">
              <a:buNone/>
            </a:pPr>
            <a:r>
              <a:rPr lang="hu-HU" sz="2000" u="sng" dirty="0"/>
              <a:t>Válasz:</a:t>
            </a:r>
            <a:r>
              <a:rPr lang="hu-HU" sz="2000" dirty="0"/>
              <a:t> működési költség, 0% kiáramlás</a:t>
            </a:r>
          </a:p>
          <a:p>
            <a:pPr marL="342900" lvl="1" indent="0">
              <a:buNone/>
            </a:pPr>
            <a:endParaRPr lang="hu-HU" sz="21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20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27965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Kiáramlások – </a:t>
            </a:r>
            <a:r>
              <a:rPr lang="hu-HU" sz="3400" dirty="0" err="1"/>
              <a:t>Q&amp;A-k</a:t>
            </a:r>
            <a:r>
              <a:rPr lang="hu-HU" sz="3400" dirty="0"/>
              <a:t> (4)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>
                <a:solidFill>
                  <a:srgbClr val="FF0000"/>
                </a:solidFill>
              </a:rPr>
              <a:t>KKV-k besorolása lakossági betétként </a:t>
            </a:r>
            <a:r>
              <a:rPr lang="hu-HU" sz="2000" b="1" dirty="0"/>
              <a:t>2016_2731_EBA </a:t>
            </a:r>
            <a:r>
              <a:rPr lang="hu-HU" sz="2000" b="1" dirty="0" err="1"/>
              <a:t>Q&amp;A</a:t>
            </a:r>
            <a:endParaRPr lang="hu-HU" sz="2000" b="1" dirty="0"/>
          </a:p>
          <a:p>
            <a:pPr marL="342900" lvl="1" indent="0" algn="just">
              <a:buNone/>
            </a:pPr>
            <a:r>
              <a:rPr lang="hu-HU" sz="2000" u="sng" dirty="0"/>
              <a:t>Válasz:</a:t>
            </a:r>
            <a:r>
              <a:rPr lang="hu-HU" sz="2000" dirty="0"/>
              <a:t> KKV besorolás kritériumait (éves árbevétel, mérlegfőösszeg, alkalmazotti létszám) nem szükséges külső könyvvizsgáló által megerősíteni. Saját módszert kell kidolgozni erre az intézményeknek, az információk rendszeres frissítése elvárás.</a:t>
            </a:r>
          </a:p>
          <a:p>
            <a:r>
              <a:rPr lang="hu-HU" sz="2000" dirty="0">
                <a:solidFill>
                  <a:srgbClr val="FF0000"/>
                </a:solidFill>
              </a:rPr>
              <a:t>Operatív betétek kiáramlásai </a:t>
            </a:r>
            <a:r>
              <a:rPr lang="hu-HU" sz="2000" b="1" dirty="0"/>
              <a:t>2016_2647_EBA </a:t>
            </a:r>
            <a:r>
              <a:rPr lang="hu-HU" sz="2000" b="1" dirty="0" err="1"/>
              <a:t>Q&amp;A</a:t>
            </a:r>
            <a:endParaRPr lang="hu-HU" sz="2000" b="1" dirty="0"/>
          </a:p>
          <a:p>
            <a:pPr marL="342900" lvl="1" indent="0" algn="just">
              <a:buNone/>
            </a:pPr>
            <a:r>
              <a:rPr lang="hu-HU" sz="2000" u="sng" dirty="0"/>
              <a:t>Válasz:</a:t>
            </a:r>
            <a:r>
              <a:rPr lang="hu-HU" sz="2000" dirty="0"/>
              <a:t> Intézményeknek saját módszert kell kidolgozni a betétek beazonosítása ill. az összeghatár feletti betétek kizárása érdekében (nem operatív betétként való kezelés) Kiáramlások megfigyelése lehetséges, de nem elégséges módszer</a:t>
            </a:r>
          </a:p>
          <a:p>
            <a:pPr marL="342900" lvl="1" indent="0">
              <a:buNone/>
            </a:pPr>
            <a:r>
              <a:rPr lang="hu-HU" sz="2000" b="1" dirty="0"/>
              <a:t>Amennyiben nem végzi el a beazonosítást, magasabb kiáramlás!</a:t>
            </a:r>
          </a:p>
          <a:p>
            <a:r>
              <a:rPr lang="hu-HU" sz="2000" dirty="0">
                <a:solidFill>
                  <a:srgbClr val="FF0000"/>
                </a:solidFill>
              </a:rPr>
              <a:t>Kiáramlások levelező banki kapcsolatból </a:t>
            </a:r>
            <a:r>
              <a:rPr lang="hu-HU" sz="2000" b="1" dirty="0"/>
              <a:t>2016_2784_EBA_Q&amp;A</a:t>
            </a:r>
          </a:p>
          <a:p>
            <a:pPr marL="342900" lvl="1" indent="0" algn="just">
              <a:buNone/>
            </a:pPr>
            <a:r>
              <a:rPr lang="hu-HU" sz="2000" u="sng" dirty="0"/>
              <a:t>Válasz: </a:t>
            </a:r>
            <a:r>
              <a:rPr lang="hu-HU" sz="2000" dirty="0"/>
              <a:t>Nem lehet a levelező banki kapcsolatból származó betéteket operatívként kezelni.</a:t>
            </a:r>
          </a:p>
          <a:p>
            <a:pPr marL="0" indent="0">
              <a:buNone/>
            </a:pPr>
            <a:endParaRPr lang="hu-HU" sz="2100" dirty="0"/>
          </a:p>
          <a:p>
            <a:pPr marL="342900" lvl="1" indent="0">
              <a:buNone/>
            </a:pPr>
            <a:endParaRPr lang="hu-HU" sz="21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21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2534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Beáramlások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22</a:t>
            </a:fld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357875089"/>
              </p:ext>
            </p:extLst>
          </p:nvPr>
        </p:nvGraphicFramePr>
        <p:xfrm>
          <a:off x="323528" y="1700808"/>
          <a:ext cx="8712968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7690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Beáramlások – alapelvek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23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831642511"/>
              </p:ext>
            </p:extLst>
          </p:nvPr>
        </p:nvGraphicFramePr>
        <p:xfrm>
          <a:off x="539552" y="1587653"/>
          <a:ext cx="8064896" cy="4120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202551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Beáramlások – </a:t>
            </a:r>
            <a:r>
              <a:rPr lang="hu-HU" sz="3400" dirty="0" err="1"/>
              <a:t>Q&amp;A</a:t>
            </a:r>
            <a:r>
              <a:rPr lang="hu-HU" sz="3400" dirty="0"/>
              <a:t> (1)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268761"/>
            <a:ext cx="8640960" cy="4968552"/>
          </a:xfrm>
        </p:spPr>
        <p:txBody>
          <a:bodyPr>
            <a:normAutofit/>
          </a:bodyPr>
          <a:lstStyle/>
          <a:p>
            <a:r>
              <a:rPr lang="hu-HU" sz="2000" dirty="0">
                <a:solidFill>
                  <a:srgbClr val="FF0000"/>
                </a:solidFill>
              </a:rPr>
              <a:t>30 napon belül lejáró értékpapírok figyelembevétele </a:t>
            </a:r>
            <a:r>
              <a:rPr lang="hu-HU" sz="2000" b="1" dirty="0"/>
              <a:t>32/2015. </a:t>
            </a:r>
            <a:r>
              <a:rPr lang="hu-HU" sz="2000" b="1" dirty="0" err="1"/>
              <a:t>Q&amp;A</a:t>
            </a:r>
            <a:r>
              <a:rPr lang="hu-HU" sz="2000" b="1" dirty="0"/>
              <a:t> (MNB)</a:t>
            </a:r>
          </a:p>
          <a:p>
            <a:pPr marL="342900" lvl="1" indent="0" algn="just">
              <a:buNone/>
            </a:pPr>
            <a:r>
              <a:rPr lang="hu-HU" sz="2000" u="sng" dirty="0"/>
              <a:t>Válasz:</a:t>
            </a:r>
            <a:r>
              <a:rPr lang="hu-HU" sz="2000" dirty="0"/>
              <a:t> Alapelv, hogy egy tételt, csak egyszer lehet számba venni. A likvid eszközökből származó beáramlásokat nem lehet figyelembe venni (kivéve azon esedékessé váló pénzáramlásokat, amelyeket az eszköz piaci értéke nem tükröz – felhalmozott kamat nem ilyen).</a:t>
            </a:r>
          </a:p>
          <a:p>
            <a:r>
              <a:rPr lang="hu-HU" sz="2000" dirty="0">
                <a:solidFill>
                  <a:srgbClr val="FF0000"/>
                </a:solidFill>
              </a:rPr>
              <a:t>Devizaforgalmi korlátozások alá eső országok </a:t>
            </a:r>
            <a:r>
              <a:rPr lang="hu-HU" sz="2000" b="1" dirty="0"/>
              <a:t>29/2015.Q&amp;A (MNB)</a:t>
            </a:r>
          </a:p>
          <a:p>
            <a:pPr marL="342900" lvl="1" indent="0" algn="just">
              <a:buNone/>
            </a:pPr>
            <a:r>
              <a:rPr lang="hu-HU" sz="2000" u="sng" dirty="0"/>
              <a:t>Válasz:</a:t>
            </a:r>
            <a:r>
              <a:rPr lang="hu-HU" sz="2000" dirty="0"/>
              <a:t> Az EBA és az MNB is elvárja az intézményektől, hogy kövessék nyomon azon országok szabályozását, amelyek devizájában ügyleteket kötnek. A korlátozásokat mind a likvid eszközök, mind a beáramlások tekintetében ellenőrizni kell. Tudomásunk szerint nincs olyan publikus adatforrás, ami a szükséges információkat naprakészen tartalmazná.</a:t>
            </a:r>
          </a:p>
          <a:p>
            <a:pPr algn="just"/>
            <a:r>
              <a:rPr lang="hu-HU" sz="2000" dirty="0">
                <a:solidFill>
                  <a:srgbClr val="FF0000"/>
                </a:solidFill>
              </a:rPr>
              <a:t>Beáramlások lekötött betétekből, idő előtti feltörés esetén </a:t>
            </a:r>
            <a:r>
              <a:rPr lang="hu-HU" sz="2000" b="1" dirty="0"/>
              <a:t>2015_2112_EBA </a:t>
            </a:r>
            <a:r>
              <a:rPr lang="hu-HU" sz="2000" b="1" dirty="0" err="1"/>
              <a:t>Q&amp;A</a:t>
            </a:r>
            <a:endParaRPr lang="hu-HU" sz="2000" b="1" dirty="0"/>
          </a:p>
          <a:p>
            <a:pPr marL="342900" lvl="1" indent="0" algn="just">
              <a:buNone/>
            </a:pPr>
            <a:r>
              <a:rPr lang="hu-HU" sz="2000" u="sng" dirty="0"/>
              <a:t>Válasz:</a:t>
            </a:r>
            <a:r>
              <a:rPr lang="hu-HU" sz="2000" b="1" dirty="0"/>
              <a:t> </a:t>
            </a:r>
            <a:r>
              <a:rPr lang="hu-HU" sz="2000" dirty="0"/>
              <a:t>30 napon túli lekötött betét idő előtti kivonása nem vehető figyelembe beáramlásként.</a:t>
            </a:r>
          </a:p>
          <a:p>
            <a:pPr algn="just"/>
            <a:endParaRPr lang="hu-HU" sz="2100" b="1" dirty="0"/>
          </a:p>
          <a:p>
            <a:endParaRPr lang="hu-HU" sz="2100" u="sng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24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15642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Beáramlások – </a:t>
            </a:r>
            <a:r>
              <a:rPr lang="hu-HU" sz="3400" dirty="0" err="1"/>
              <a:t>Q&amp;A</a:t>
            </a:r>
            <a:r>
              <a:rPr lang="hu-HU" sz="3400" dirty="0"/>
              <a:t> (2)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268761"/>
            <a:ext cx="8640960" cy="4968552"/>
          </a:xfrm>
        </p:spPr>
        <p:txBody>
          <a:bodyPr>
            <a:normAutofit/>
          </a:bodyPr>
          <a:lstStyle/>
          <a:p>
            <a:r>
              <a:rPr lang="hu-HU" sz="2200" dirty="0">
                <a:solidFill>
                  <a:srgbClr val="FF0000"/>
                </a:solidFill>
              </a:rPr>
              <a:t>Beáramlások felső korlátja alóli mentesülés </a:t>
            </a:r>
            <a:r>
              <a:rPr lang="hu-HU" sz="2200" b="1" dirty="0"/>
              <a:t>2015_2236_EBA </a:t>
            </a:r>
            <a:r>
              <a:rPr lang="hu-HU" sz="2200" b="1" dirty="0" err="1"/>
              <a:t>Q&amp;A</a:t>
            </a:r>
            <a:endParaRPr lang="hu-HU" sz="2200" b="1" dirty="0"/>
          </a:p>
          <a:p>
            <a:pPr marL="342900" lvl="1" indent="0" algn="just">
              <a:buNone/>
            </a:pPr>
            <a:r>
              <a:rPr lang="hu-HU" sz="2200" u="sng" dirty="0"/>
              <a:t>Válasz:</a:t>
            </a:r>
            <a:r>
              <a:rPr lang="hu-HU" sz="2200" dirty="0"/>
              <a:t> Néhány speciális üzleti modell esetén (lízing, faktoring, gépjármű vásárlás finanszírozása) 90 %-os felső korlát alkalmazása lehetséges. Feltétel: mérlegfőösszeg min. 80%-át adja együttesen a speciális tevékenység. A mentesítést a felügyeleti hatóság adja meg.</a:t>
            </a:r>
          </a:p>
          <a:p>
            <a:pPr marL="342900" lvl="1" indent="0" algn="just">
              <a:buNone/>
            </a:pPr>
            <a:r>
              <a:rPr lang="hu-HU" sz="2200" b="1" dirty="0"/>
              <a:t>MNB a 90 %-os felső korlát alkalmazását ezidáig nem engedélyezte. </a:t>
            </a:r>
          </a:p>
          <a:p>
            <a:pPr marL="342900" lvl="1" indent="0" algn="just">
              <a:buNone/>
            </a:pPr>
            <a:endParaRPr lang="hu-HU" sz="2200" b="1" dirty="0"/>
          </a:p>
          <a:p>
            <a:pPr algn="just"/>
            <a:r>
              <a:rPr lang="hu-HU" sz="2200" dirty="0">
                <a:solidFill>
                  <a:srgbClr val="FF0000"/>
                </a:solidFill>
              </a:rPr>
              <a:t>Beáramlási korlát figyelembevétele jelentős devizanemek szintjén </a:t>
            </a:r>
            <a:r>
              <a:rPr lang="hu-HU" sz="2200" b="1" dirty="0"/>
              <a:t>2015_2031_EBA </a:t>
            </a:r>
            <a:r>
              <a:rPr lang="hu-HU" sz="2200" b="1" dirty="0" err="1"/>
              <a:t>Q&amp;A</a:t>
            </a:r>
            <a:endParaRPr lang="hu-HU" sz="2200" b="1" dirty="0"/>
          </a:p>
          <a:p>
            <a:pPr marL="342900" lvl="1" indent="0" algn="just">
              <a:buNone/>
            </a:pPr>
            <a:r>
              <a:rPr lang="hu-HU" sz="2200" u="sng" dirty="0"/>
              <a:t>Válasz:</a:t>
            </a:r>
            <a:r>
              <a:rPr lang="hu-HU" sz="2200" dirty="0"/>
              <a:t> Igen, az intézményeknek figyelembe kell venni a jelentős devizanemek szintjén is a beáramlási korlátokat, adatszolgáltatási és monitoring célokból (</a:t>
            </a:r>
            <a:r>
              <a:rPr lang="hu-HU" sz="2200" dirty="0" err="1"/>
              <a:t>devizánkénti</a:t>
            </a:r>
            <a:r>
              <a:rPr lang="hu-HU" sz="2200" dirty="0"/>
              <a:t> megfelelés nincs)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25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51381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Tájékoztató adatok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26</a:t>
            </a:fld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67190924"/>
              </p:ext>
            </p:extLst>
          </p:nvPr>
        </p:nvGraphicFramePr>
        <p:xfrm>
          <a:off x="323528" y="1700808"/>
          <a:ext cx="8712968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6658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Tájékoztató adatok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27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751261525"/>
              </p:ext>
            </p:extLst>
          </p:nvPr>
        </p:nvGraphicFramePr>
        <p:xfrm>
          <a:off x="0" y="1484784"/>
          <a:ext cx="896448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5752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268760"/>
            <a:ext cx="78867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 algn="ctr">
              <a:buNone/>
            </a:pPr>
            <a:r>
              <a:rPr lang="hu-HU" sz="2800" dirty="0">
                <a:solidFill>
                  <a:srgbClr val="1E2452"/>
                </a:solidFill>
              </a:rPr>
              <a:t>Köszönjük a figyelmet!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28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1982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8964608" cy="759189"/>
          </a:xfrm>
        </p:spPr>
        <p:txBody>
          <a:bodyPr>
            <a:noAutofit/>
          </a:bodyPr>
          <a:lstStyle/>
          <a:p>
            <a:r>
              <a:rPr lang="hu-HU" sz="3400" dirty="0"/>
              <a:t>Likviditási keretrendszer - jogszabályi háttér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317222506"/>
              </p:ext>
            </p:extLst>
          </p:nvPr>
        </p:nvGraphicFramePr>
        <p:xfrm>
          <a:off x="323528" y="1700808"/>
          <a:ext cx="8712968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6568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400" dirty="0"/>
              <a:t>Likviditási keretrendszer - jogszabályi háttér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584148" y="1196752"/>
            <a:ext cx="8083716" cy="2732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endParaRPr lang="hu-HU" sz="21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közös európai jogrendszerben a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 Európai Parlament és a Tanács 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575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2013 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 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rendelet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pt-BR" sz="2100" b="1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</a:t>
            </a:r>
            <a:r>
              <a:rPr lang="hu-HU" sz="2100" b="1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és az azt kiegészítő 2015/61 Bizottsági rendelet (</a:t>
            </a:r>
            <a:r>
              <a:rPr lang="hu-HU" sz="2100" b="1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határozza meg a likviditásfedezeti követelmények keretrendszerét.</a:t>
            </a:r>
          </a:p>
          <a:p>
            <a:pPr lvl="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endParaRPr lang="hu-HU" sz="21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lvl="0" indent="-17145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hu-HU" sz="21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endParaRPr lang="hu-HU" sz="14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02924652"/>
              </p:ext>
            </p:extLst>
          </p:nvPr>
        </p:nvGraphicFramePr>
        <p:xfrm>
          <a:off x="467544" y="3140968"/>
          <a:ext cx="8316924" cy="2695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18623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Likvid eszközök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987267479"/>
              </p:ext>
            </p:extLst>
          </p:nvPr>
        </p:nvGraphicFramePr>
        <p:xfrm>
          <a:off x="323528" y="1700808"/>
          <a:ext cx="8712968" cy="376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6245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Likvid eszközök – alapelvárások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135361213"/>
              </p:ext>
            </p:extLst>
          </p:nvPr>
        </p:nvGraphicFramePr>
        <p:xfrm>
          <a:off x="323528" y="1556792"/>
          <a:ext cx="8712968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6212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Likvid eszközök értékelése és besorolása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559169155"/>
              </p:ext>
            </p:extLst>
          </p:nvPr>
        </p:nvGraphicFramePr>
        <p:xfrm>
          <a:off x="323528" y="944628"/>
          <a:ext cx="8485810" cy="5523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7"/>
          <p:cNvSpPr txBox="1"/>
          <p:nvPr/>
        </p:nvSpPr>
        <p:spPr>
          <a:xfrm>
            <a:off x="323528" y="5517232"/>
            <a:ext cx="8568952" cy="757130"/>
          </a:xfrm>
          <a:prstGeom prst="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 defTabSz="685800">
              <a:lnSpc>
                <a:spcPct val="90000"/>
              </a:lnSpc>
              <a:spcBef>
                <a:spcPts val="750"/>
              </a:spcBef>
            </a:pPr>
            <a:r>
              <a:rPr lang="hu-HU" sz="16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hu-H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likvid eszközök összetételére </a:t>
            </a:r>
            <a:r>
              <a:rPr lang="hu-HU" sz="16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vonatkozó szabályokat (DA 17.cikk, </a:t>
            </a:r>
            <a:r>
              <a:rPr lang="hu-HU" sz="1600" dirty="0" err="1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</a:t>
            </a:r>
            <a:r>
              <a:rPr lang="hu-HU" sz="16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likviditási puffer legalább 60%-át 1. szintű eszközöknek kell alkotniuk) a C_76.00 táblában kell figyelembe venni, a C_72.00 táblában a teljes összeg jelentendő.</a:t>
            </a:r>
            <a:endParaRPr lang="hu-HU" sz="2000" b="1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528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740472" cy="759189"/>
          </a:xfrm>
        </p:spPr>
        <p:txBody>
          <a:bodyPr>
            <a:normAutofit/>
          </a:bodyPr>
          <a:lstStyle/>
          <a:p>
            <a:r>
              <a:rPr lang="hu-HU" sz="3400" dirty="0"/>
              <a:t>C_72.00 Likvid eszközök - </a:t>
            </a:r>
            <a:r>
              <a:rPr lang="hu-HU" sz="3400" i="1" dirty="0"/>
              <a:t>Oszlopok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28650" y="2492896"/>
            <a:ext cx="8286178" cy="208823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hu-HU" sz="2800" b="1" u="sng" dirty="0"/>
              <a:t>Összeg/Piaci érték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hu-HU" sz="2800" dirty="0"/>
              <a:t>Az operatív követelményeket teljesítő eszközök piaci értékét kell jelenteni.</a:t>
            </a:r>
          </a:p>
          <a:p>
            <a:pPr lvl="1" fontAlgn="auto">
              <a:spcAft>
                <a:spcPts val="0"/>
              </a:spcAft>
            </a:pPr>
            <a:r>
              <a:rPr lang="hu-HU" sz="2800" dirty="0"/>
              <a:t>Figyelembe véve az esetleges fedezeti pozíció zárásából adódó nettó kiáramlást is</a:t>
            </a:r>
          </a:p>
          <a:p>
            <a:pPr lvl="1" fontAlgn="auto">
              <a:spcAft>
                <a:spcPts val="0"/>
              </a:spcAft>
            </a:pPr>
            <a:endParaRPr lang="hu-HU" sz="2800" dirty="0"/>
          </a:p>
          <a:p>
            <a:pPr marL="0" indent="0" fontAlgn="auto">
              <a:spcAft>
                <a:spcPts val="0"/>
              </a:spcAft>
              <a:buNone/>
            </a:pPr>
            <a:r>
              <a:rPr lang="hu-HU" sz="2800" b="1" u="sng" dirty="0"/>
              <a:t>Alkalmazandó súly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hu-HU" sz="2800" dirty="0"/>
              <a:t>Előre definiált súlyozás, jelenleg nincs eltérési lehetőség.</a:t>
            </a: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9527" y="1556792"/>
            <a:ext cx="5191745" cy="74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569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740472" cy="759189"/>
          </a:xfrm>
        </p:spPr>
        <p:txBody>
          <a:bodyPr>
            <a:normAutofit/>
          </a:bodyPr>
          <a:lstStyle/>
          <a:p>
            <a:r>
              <a:rPr lang="hu-HU" sz="3400" dirty="0"/>
              <a:t>C_72.00 Likvid eszközök - </a:t>
            </a:r>
            <a:r>
              <a:rPr lang="hu-HU" sz="3400" i="1" dirty="0"/>
              <a:t>Sorok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51367" y="1196753"/>
            <a:ext cx="7886700" cy="5184575"/>
          </a:xfrm>
        </p:spPr>
        <p:txBody>
          <a:bodyPr>
            <a:normAutofit/>
          </a:bodyPr>
          <a:lstStyle/>
          <a:p>
            <a:pPr algn="just"/>
            <a:endParaRPr lang="hu-HU" sz="1800" dirty="0"/>
          </a:p>
          <a:p>
            <a:pPr algn="just"/>
            <a:r>
              <a:rPr lang="hu-HU" sz="2800" dirty="0"/>
              <a:t>Központi banki tartalékok szabadon felhasználható része</a:t>
            </a:r>
          </a:p>
          <a:p>
            <a:pPr algn="just"/>
            <a:r>
              <a:rPr lang="hu-HU" sz="2800" dirty="0" err="1"/>
              <a:t>GIRO</a:t>
            </a:r>
            <a:r>
              <a:rPr lang="hu-HU" sz="2800" dirty="0"/>
              <a:t>/</a:t>
            </a:r>
            <a:r>
              <a:rPr lang="hu-HU" sz="2800" dirty="0" err="1"/>
              <a:t>VIBER</a:t>
            </a:r>
            <a:r>
              <a:rPr lang="hu-HU" sz="2800" dirty="0"/>
              <a:t> – szabadon felhasználható fedezeti állományt itt lehet jelenteni</a:t>
            </a:r>
          </a:p>
          <a:p>
            <a:pPr algn="just"/>
            <a:endParaRPr lang="hu-HU" sz="2800" dirty="0"/>
          </a:p>
          <a:p>
            <a:pPr algn="just"/>
            <a:r>
              <a:rPr lang="hu-HU" sz="2800" dirty="0"/>
              <a:t>Központi banknál elhelyezett O/N betét</a:t>
            </a:r>
          </a:p>
          <a:p>
            <a:pPr marL="0" lvl="1" indent="0" algn="just">
              <a:buNone/>
            </a:pPr>
            <a:endParaRPr lang="hu-HU" dirty="0"/>
          </a:p>
          <a:p>
            <a:pPr algn="just"/>
            <a:endParaRPr lang="hu-HU" sz="1800" dirty="0"/>
          </a:p>
          <a:p>
            <a:pPr algn="just"/>
            <a:r>
              <a:rPr lang="hu-HU" sz="3000" dirty="0"/>
              <a:t>Központi kormányzat által garantált értékpapírok</a:t>
            </a:r>
          </a:p>
          <a:p>
            <a:pPr lvl="1" algn="just"/>
            <a:endParaRPr lang="hu-HU" sz="1900" dirty="0"/>
          </a:p>
          <a:p>
            <a:pPr lvl="1" algn="just"/>
            <a:endParaRPr lang="hu-HU" sz="1900" dirty="0"/>
          </a:p>
        </p:txBody>
      </p:sp>
      <p:pic>
        <p:nvPicPr>
          <p:cNvPr id="10" name="Kép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74" y="1268760"/>
            <a:ext cx="6624736" cy="299838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612" y="3330651"/>
            <a:ext cx="6626698" cy="300635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612" y="4398226"/>
            <a:ext cx="6626698" cy="290149"/>
          </a:xfrm>
          <a:prstGeom prst="rect">
            <a:avLst/>
          </a:prstGeom>
        </p:spPr>
      </p:pic>
      <p:sp>
        <p:nvSpPr>
          <p:cNvPr id="15" name="TextBox 7"/>
          <p:cNvSpPr txBox="1"/>
          <p:nvPr/>
        </p:nvSpPr>
        <p:spPr>
          <a:xfrm>
            <a:off x="323528" y="5557765"/>
            <a:ext cx="8568952" cy="535531"/>
          </a:xfrm>
          <a:prstGeom prst="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 defTabSz="685800">
              <a:lnSpc>
                <a:spcPct val="90000"/>
              </a:lnSpc>
              <a:spcBef>
                <a:spcPts val="750"/>
              </a:spcBef>
            </a:pPr>
            <a:r>
              <a:rPr lang="hu-H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Likvid eszköz vagy kiáramlás? </a:t>
            </a:r>
            <a:r>
              <a:rPr lang="hu-HU" sz="16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következő hónapban teljesítendő tartaléktól való pozitív eltérés likvid eszköznek minősül, negatív esetben kiáramlásnak (31/2014 </a:t>
            </a:r>
            <a:r>
              <a:rPr lang="hu-HU" sz="1600" dirty="0" err="1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Q&amp;A</a:t>
            </a:r>
            <a:r>
              <a:rPr lang="hu-HU" sz="1600" dirty="0">
                <a:solidFill>
                  <a:schemeClr val="accent5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hu-HU" sz="2000" b="1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240757"/>
      </p:ext>
    </p:extLst>
  </p:cSld>
  <p:clrMapOvr>
    <a:masterClrMapping/>
  </p:clrMapOvr>
</p:sld>
</file>

<file path=ppt/theme/theme1.xml><?xml version="1.0" encoding="utf-8"?>
<a:theme xmlns:a="http://schemas.openxmlformats.org/drawingml/2006/main" name="Bemutató1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1" i="0" u="none" strike="noStrike" kern="1200" cap="none" spc="0" normalizeH="0" baseline="0" noProof="0" dirty="0" smtClean="0">
            <a:ln>
              <a:noFill/>
            </a:ln>
            <a:solidFill>
              <a:schemeClr val="accent5"/>
            </a:solidFill>
            <a:effectLst/>
            <a:uLnTx/>
            <a:uFillTx/>
            <a:latin typeface="+mj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 - Copy" id="{A6E18F42-4C8D-4CA8-9D0A-76D34F19F356}" vid="{B9AC78A0-FCF5-499D-9485-92EF708ADE09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2585CA7FBDAFB64D8EA3C7881CCB39ED" ma:contentTypeVersion="0" ma:contentTypeDescription="Új dokumentum létrehozása." ma:contentTypeScope="" ma:versionID="4bac603d3298edd474f6ef1a90db48c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9F5E2D-EEEC-42E8-8BA1-480CCDB4F7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CDF8B11-8927-4FD9-A3A0-F67A304D890C}">
  <ds:schemaRefs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07245CE-FCFF-4357-811B-FBDDAB36B4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2223</TotalTime>
  <Words>2079</Words>
  <Application>Microsoft Office PowerPoint</Application>
  <PresentationFormat>Diavetítés a képernyőre (4:3 oldalarány)</PresentationFormat>
  <Paragraphs>304</Paragraphs>
  <Slides>28</Slides>
  <Notes>14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28</vt:i4>
      </vt:variant>
    </vt:vector>
  </HeadingPairs>
  <TitlesOfParts>
    <vt:vector size="34" baseType="lpstr">
      <vt:lpstr>Arial</vt:lpstr>
      <vt:lpstr>Calibri</vt:lpstr>
      <vt:lpstr>Trebuchet MS</vt:lpstr>
      <vt:lpstr>Verdana</vt:lpstr>
      <vt:lpstr>Bemutató1</vt:lpstr>
      <vt:lpstr>blank</vt:lpstr>
      <vt:lpstr> LCR táblák</vt:lpstr>
      <vt:lpstr>Tartalom</vt:lpstr>
      <vt:lpstr>Likviditási keretrendszer - jogszabályi háttér</vt:lpstr>
      <vt:lpstr>Likviditási keretrendszer - jogszabályi háttér</vt:lpstr>
      <vt:lpstr>Likvid eszközök</vt:lpstr>
      <vt:lpstr>Likvid eszközök – alapelvárások</vt:lpstr>
      <vt:lpstr>Likvid eszközök értékelése és besorolása</vt:lpstr>
      <vt:lpstr>C_72.00 Likvid eszközök - Oszlopok</vt:lpstr>
      <vt:lpstr>C_72.00 Likvid eszközök - Sorok</vt:lpstr>
      <vt:lpstr>Likvid eszközök – Q&amp;A-k (1)</vt:lpstr>
      <vt:lpstr>Likvid eszközök – Q&amp;A-k (2)</vt:lpstr>
      <vt:lpstr>Kiáramlások</vt:lpstr>
      <vt:lpstr>C_73.00 Kiáramlások – Oszlopok</vt:lpstr>
      <vt:lpstr>C_73.00 Kiáramlások – Sorok</vt:lpstr>
      <vt:lpstr>C_73.00 Kiáramlások – Sorok</vt:lpstr>
      <vt:lpstr>C_73.00 Kiáramlások – Sorok</vt:lpstr>
      <vt:lpstr>C_73.00 Kiáramlások – Sorok</vt:lpstr>
      <vt:lpstr>Kiáramlások – Q&amp;A-k (1)</vt:lpstr>
      <vt:lpstr>Kiáramlások – Q&amp;A-k (2)</vt:lpstr>
      <vt:lpstr>Kiáramlások – Q&amp;A-k (3)</vt:lpstr>
      <vt:lpstr>Kiáramlások – Q&amp;A-k (4)</vt:lpstr>
      <vt:lpstr>Beáramlások</vt:lpstr>
      <vt:lpstr>Beáramlások – alapelvek</vt:lpstr>
      <vt:lpstr>Beáramlások – Q&amp;A (1)</vt:lpstr>
      <vt:lpstr>Beáramlások – Q&amp;A (2)</vt:lpstr>
      <vt:lpstr>Tájékoztató adatok</vt:lpstr>
      <vt:lpstr>Tájékoztató adatok</vt:lpstr>
      <vt:lpstr>PowerPoint-bemutató</vt:lpstr>
    </vt:vector>
  </TitlesOfParts>
  <Company>Magyar Nemzeti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Szomorjai Péter</dc:creator>
  <cp:lastModifiedBy>Bihari Patrícia</cp:lastModifiedBy>
  <cp:revision>149</cp:revision>
  <cp:lastPrinted>2017-03-09T09:00:57Z</cp:lastPrinted>
  <dcterms:created xsi:type="dcterms:W3CDTF">2017-02-21T14:42:41Z</dcterms:created>
  <dcterms:modified xsi:type="dcterms:W3CDTF">2017-03-13T14:30:00Z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0x0101002585CA7FBDAFB64D8EA3C7881CCB39ED</vt:lpwstr>
  </property>
</Properties>
</file>