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4" r:id="rId1"/>
  </p:sldMasterIdLst>
  <p:notesMasterIdLst>
    <p:notesMasterId r:id="rId17"/>
  </p:notesMasterIdLst>
  <p:handoutMasterIdLst>
    <p:handoutMasterId r:id="rId18"/>
  </p:handoutMasterIdLst>
  <p:sldIdLst>
    <p:sldId id="260" r:id="rId2"/>
    <p:sldId id="268" r:id="rId3"/>
    <p:sldId id="262" r:id="rId4"/>
    <p:sldId id="270" r:id="rId5"/>
    <p:sldId id="263" r:id="rId6"/>
    <p:sldId id="264" r:id="rId7"/>
    <p:sldId id="265" r:id="rId8"/>
    <p:sldId id="266" r:id="rId9"/>
    <p:sldId id="267" r:id="rId10"/>
    <p:sldId id="269" r:id="rId11"/>
    <p:sldId id="271" r:id="rId12"/>
    <p:sldId id="272" r:id="rId13"/>
    <p:sldId id="273" r:id="rId14"/>
    <p:sldId id="274" r:id="rId15"/>
    <p:sldId id="275" r:id="rId16"/>
  </p:sldIdLst>
  <p:sldSz cx="9144000" cy="6858000" type="screen4x3"/>
  <p:notesSz cx="6797675" cy="992822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5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pos="2880">
          <p15:clr>
            <a:srgbClr val="A4A3A4"/>
          </p15:clr>
        </p15:guide>
        <p15:guide id="4" pos="385">
          <p15:clr>
            <a:srgbClr val="A4A3A4"/>
          </p15:clr>
        </p15:guide>
        <p15:guide id="5" pos="532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steigervald" initials="a" lastIdx="1" clrIdx="0"/>
  <p:cmAuthor id="1" name="Törőcsik Zoltán Róbert" initials="TZR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452"/>
    <a:srgbClr val="92B93B"/>
    <a:srgbClr val="777063"/>
    <a:srgbClr val="A69F94"/>
    <a:srgbClr val="EAB92A"/>
    <a:srgbClr val="5DB4D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590" autoAdjust="0"/>
  </p:normalViewPr>
  <p:slideViewPr>
    <p:cSldViewPr>
      <p:cViewPr varScale="1">
        <p:scale>
          <a:sx n="86" d="100"/>
          <a:sy n="86" d="100"/>
        </p:scale>
        <p:origin x="-1116" y="-120"/>
      </p:cViewPr>
      <p:guideLst>
        <p:guide orient="horz" pos="255"/>
        <p:guide orient="horz" pos="663"/>
        <p:guide pos="2880"/>
        <p:guide pos="385"/>
        <p:guide pos="53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2898" y="96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175A8-35AC-46BC-970E-BB361A66CB6D}" type="datetimeFigureOut">
              <a:rPr lang="hu-HU" smtClean="0"/>
              <a:pPr/>
              <a:t>2017.06.01.</a:t>
            </a:fld>
            <a:endParaRPr lang="hu-H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FDB01-46C1-4BF1-9E72-84EA817E09E0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2433221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DC4DF4E-9F45-4956-AF27-4169F777B831}" type="datetimeFigureOut">
              <a:rPr lang="hu-HU"/>
              <a:pPr>
                <a:defRPr/>
              </a:pPr>
              <a:t>2017.06.01.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E6176FD-5602-4B79-B069-B36BD1680EC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4010976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3800"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/>
              <a:t>Alcím mintájának szerkesztése</a:t>
            </a:r>
            <a:endParaRPr lang="hu-H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443788" y="6356350"/>
            <a:ext cx="1700212" cy="365125"/>
          </a:xfrm>
        </p:spPr>
        <p:txBody>
          <a:bodyPr anchor="ctr">
            <a:noAutofit/>
          </a:bodyPr>
          <a:lstStyle>
            <a:lvl1pPr marL="0" indent="0" algn="r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hu-HU" dirty="0"/>
              <a:t>Forrás:</a:t>
            </a:r>
          </a:p>
        </p:txBody>
      </p:sp>
    </p:spTree>
    <p:extLst>
      <p:ext uri="{BB962C8B-B14F-4D97-AF65-F5344CB8AC3E}">
        <p14:creationId xmlns:p14="http://schemas.microsoft.com/office/powerpoint/2010/main" xmlns="" val="3222210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yitólap logóval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07703" y="365127"/>
            <a:ext cx="6630363" cy="615602"/>
          </a:xfrm>
        </p:spPr>
        <p:txBody>
          <a:bodyPr/>
          <a:lstStyle>
            <a:lvl1pPr>
              <a:defRPr/>
            </a:lvl1pPr>
          </a:lstStyle>
          <a:p>
            <a:r>
              <a:rPr lang="hu-HU" dirty="0"/>
              <a:t>Előadás címe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907702" y="2131959"/>
            <a:ext cx="6630364" cy="368904"/>
          </a:xfrm>
        </p:spPr>
        <p:txBody>
          <a:bodyPr>
            <a:noAutofit/>
          </a:bodyPr>
          <a:lstStyle>
            <a:lvl1pPr marL="0" indent="0">
              <a:buNone/>
              <a:defRPr sz="2100" baseline="0"/>
            </a:lvl1pPr>
          </a:lstStyle>
          <a:p>
            <a:pPr lvl="0"/>
            <a:r>
              <a:rPr lang="hu-HU" dirty="0"/>
              <a:t>Helyszín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907702" y="980729"/>
            <a:ext cx="6630364" cy="720080"/>
          </a:xfrm>
        </p:spPr>
        <p:txBody>
          <a:bodyPr>
            <a:noAutofit/>
          </a:bodyPr>
          <a:lstStyle>
            <a:lvl1pPr marL="0" indent="0">
              <a:buNone/>
              <a:defRPr sz="21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hu-HU" dirty="0"/>
              <a:t>Előadó neve</a:t>
            </a:r>
          </a:p>
          <a:p>
            <a:pPr lvl="0"/>
            <a:r>
              <a:rPr lang="hu-HU" dirty="0"/>
              <a:t>Titulusa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907404" y="2539464"/>
            <a:ext cx="6630364" cy="400734"/>
          </a:xfrm>
        </p:spPr>
        <p:txBody>
          <a:bodyPr>
            <a:normAutofit/>
          </a:bodyPr>
          <a:lstStyle>
            <a:lvl1pPr marL="0" indent="0">
              <a:buNone/>
              <a:defRPr sz="2100" baseline="0"/>
            </a:lvl1pPr>
          </a:lstStyle>
          <a:p>
            <a:pPr lvl="0"/>
            <a:r>
              <a:rPr lang="hu-HU" dirty="0"/>
              <a:t>Dátum</a:t>
            </a:r>
          </a:p>
        </p:txBody>
      </p:sp>
    </p:spTree>
    <p:extLst>
      <p:ext uri="{BB962C8B-B14F-4D97-AF65-F5344CB8AC3E}">
        <p14:creationId xmlns:p14="http://schemas.microsoft.com/office/powerpoint/2010/main" xmlns="" val="2208839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old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" y="180000"/>
            <a:ext cx="7453689" cy="759189"/>
          </a:xfrm>
        </p:spPr>
        <p:txBody>
          <a:bodyPr/>
          <a:lstStyle/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367" y="2060849"/>
            <a:ext cx="7886700" cy="4176464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51366" y="1388651"/>
            <a:ext cx="7886700" cy="576063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87624" y="1124316"/>
            <a:ext cx="7956376" cy="0"/>
          </a:xfrm>
          <a:prstGeom prst="line">
            <a:avLst/>
          </a:prstGeom>
          <a:ln w="28575">
            <a:solidFill>
              <a:srgbClr val="1E24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443788" y="6356350"/>
            <a:ext cx="1700212" cy="365125"/>
          </a:xfrm>
        </p:spPr>
        <p:txBody>
          <a:bodyPr anchor="ctr">
            <a:noAutofit/>
          </a:bodyPr>
          <a:lstStyle>
            <a:lvl1pPr marL="0" indent="0" algn="r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hu-HU" dirty="0"/>
              <a:t>Forrás: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32054"/>
            <a:ext cx="873224" cy="87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2558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old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" y="180000"/>
            <a:ext cx="7485331" cy="759189"/>
          </a:xfrm>
        </p:spPr>
        <p:txBody>
          <a:bodyPr/>
          <a:lstStyle/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367" y="1268761"/>
            <a:ext cx="7886700" cy="496855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187624" y="1120587"/>
            <a:ext cx="7956376" cy="0"/>
          </a:xfrm>
          <a:prstGeom prst="line">
            <a:avLst/>
          </a:prstGeom>
          <a:ln w="28575">
            <a:solidFill>
              <a:srgbClr val="1E24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443788" y="6356350"/>
            <a:ext cx="1700212" cy="365125"/>
          </a:xfrm>
        </p:spPr>
        <p:txBody>
          <a:bodyPr anchor="ctr">
            <a:noAutofit/>
          </a:bodyPr>
          <a:lstStyle>
            <a:lvl1pPr marL="0" indent="0" algn="r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hu-HU" dirty="0"/>
              <a:t>Forrás: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000" y="133200"/>
            <a:ext cx="873224" cy="87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464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accent5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330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accent5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180200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804" r:id="rId2"/>
    <p:sldLayoutId id="2147483806" r:id="rId3"/>
    <p:sldLayoutId id="2147483807" r:id="rId4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3200" kern="1200">
          <a:solidFill>
            <a:schemeClr val="accent5"/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mystandards.swift.com/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ra.mnb.hu/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ma.europa.eu/sites/default/files/library/2016-1521_mifir_transaction_reporting_technical_reporting_instructions.pdf" TargetMode="External"/><Relationship Id="rId2" Type="http://schemas.openxmlformats.org/officeDocument/2006/relationships/hyperlink" Target="https://www.esma.europa.eu/press-news/esma-news/esma-provides-guidance-transaction-reporting-order-record-keeping-and-clock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esma.europa.eu/policy-rules/mifid-ii-and-mifir/mifir-reporting-instructions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mystandards.swift.com/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ystandards.swift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ystandards.swift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err="1"/>
              <a:t>MIFIR</a:t>
            </a:r>
            <a:r>
              <a:rPr lang="hu-HU" dirty="0"/>
              <a:t> adatszolgáltatás – Technikai információk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Magyar Nemzeti Bank</a:t>
            </a:r>
          </a:p>
          <a:p>
            <a:endParaRPr lang="hu-HU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907704" y="1052736"/>
            <a:ext cx="6630364" cy="720080"/>
          </a:xfrm>
        </p:spPr>
        <p:txBody>
          <a:bodyPr/>
          <a:lstStyle/>
          <a:p>
            <a:r>
              <a:rPr lang="hu-HU" dirty="0"/>
              <a:t>Bolevácz Zoltán, </a:t>
            </a:r>
            <a:r>
              <a:rPr lang="hu-HU" dirty="0" err="1" smtClean="0"/>
              <a:t>senior</a:t>
            </a:r>
            <a:r>
              <a:rPr lang="hu-HU" dirty="0" smtClean="0"/>
              <a:t> </a:t>
            </a:r>
            <a:r>
              <a:rPr lang="hu-HU" dirty="0"/>
              <a:t>rendszerszervező</a:t>
            </a:r>
          </a:p>
          <a:p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543300" y="6356351"/>
            <a:ext cx="2057400" cy="365125"/>
          </a:xfrm>
        </p:spPr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/>
        <p:txBody>
          <a:bodyPr>
            <a:normAutofit/>
          </a:bodyPr>
          <a:lstStyle/>
          <a:p>
            <a:r>
              <a:rPr lang="hu-HU" dirty="0"/>
              <a:t>2017. június 1.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2988844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Miről lesz szó?</a:t>
            </a:r>
          </a:p>
        </p:txBody>
      </p:sp>
      <p:sp>
        <p:nvSpPr>
          <p:cNvPr id="7" name="Tartalom helye 6"/>
          <p:cNvSpPr>
            <a:spLocks noGrp="1"/>
          </p:cNvSpPr>
          <p:nvPr>
            <p:ph idx="10"/>
          </p:nvPr>
        </p:nvSpPr>
        <p:spPr>
          <a:xfrm>
            <a:off x="651366" y="1388651"/>
            <a:ext cx="7886700" cy="4704645"/>
          </a:xfrm>
        </p:spPr>
        <p:txBody>
          <a:bodyPr>
            <a:normAutofit/>
          </a:bodyPr>
          <a:lstStyle/>
          <a:p>
            <a:r>
              <a:rPr lang="hu-HU" dirty="0"/>
              <a:t>Állományok felépítése</a:t>
            </a:r>
          </a:p>
          <a:p>
            <a:r>
              <a:rPr lang="hu-HU" dirty="0"/>
              <a:t>Regisztráció</a:t>
            </a:r>
          </a:p>
          <a:p>
            <a:r>
              <a:rPr lang="hu-HU" dirty="0"/>
              <a:t>Beküldési lehetőségek</a:t>
            </a:r>
          </a:p>
          <a:p>
            <a:r>
              <a:rPr lang="hu-HU" dirty="0"/>
              <a:t>Állományok ellenőrzése</a:t>
            </a:r>
          </a:p>
          <a:p>
            <a:r>
              <a:rPr lang="hu-HU" dirty="0"/>
              <a:t>Visszajelzések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  <p:sp>
        <p:nvSpPr>
          <p:cNvPr id="8" name="Szöveg helye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278580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Állományok felépítése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ISO 20022 – </a:t>
            </a:r>
            <a:r>
              <a:rPr lang="hu-HU" u="sng" baseline="30000" dirty="0">
                <a:hlinkClick r:id="rId2"/>
              </a:rPr>
              <a:t>https://mystandards.swift.com/</a:t>
            </a:r>
            <a:endParaRPr lang="hu-HU" dirty="0"/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1860322"/>
            <a:ext cx="7128792" cy="38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4969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Regisztráció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ERA rendszerben (</a:t>
            </a:r>
            <a:r>
              <a:rPr lang="hu-HU" dirty="0">
                <a:hlinkClick r:id="rId2"/>
              </a:rPr>
              <a:t>https://era.mnb.hu</a:t>
            </a:r>
            <a:r>
              <a:rPr lang="hu-HU" dirty="0"/>
              <a:t>)</a:t>
            </a:r>
          </a:p>
          <a:p>
            <a:endParaRPr lang="hu-HU" dirty="0"/>
          </a:p>
          <a:p>
            <a:r>
              <a:rPr lang="hu-HU" dirty="0"/>
              <a:t>Tranzakciós jelentés szolgáltatás</a:t>
            </a:r>
          </a:p>
          <a:p>
            <a:endParaRPr lang="hu-HU" dirty="0"/>
          </a:p>
          <a:p>
            <a:r>
              <a:rPr lang="hu-HU" dirty="0"/>
              <a:t>Új regisztráció (nem létező felhasználó)</a:t>
            </a:r>
          </a:p>
          <a:p>
            <a:endParaRPr lang="hu-HU" dirty="0"/>
          </a:p>
          <a:p>
            <a:r>
              <a:rPr lang="hu-HU" dirty="0"/>
              <a:t>Szolgáltatás bővítés (létező felhasználó)</a:t>
            </a:r>
          </a:p>
          <a:p>
            <a:endParaRPr lang="hu-HU" dirty="0"/>
          </a:p>
          <a:p>
            <a:r>
              <a:rPr lang="hu-HU" dirty="0"/>
              <a:t>Regisztráció jóváhagyása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4086981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Beküldési lehetőségek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Manuális – mindenkori MNB adatbefogadó</a:t>
            </a:r>
          </a:p>
          <a:p>
            <a:pPr lvl="1"/>
            <a:r>
              <a:rPr lang="hu-HU" dirty="0"/>
              <a:t>Adatok megadása</a:t>
            </a:r>
          </a:p>
          <a:p>
            <a:pPr lvl="1"/>
            <a:r>
              <a:rPr lang="hu-HU" dirty="0"/>
              <a:t>Csak ISO szerinti </a:t>
            </a:r>
            <a:r>
              <a:rPr lang="hu-HU" dirty="0" smtClean="0"/>
              <a:t>állomány</a:t>
            </a:r>
          </a:p>
          <a:p>
            <a:pPr lvl="1">
              <a:buNone/>
            </a:pPr>
            <a:r>
              <a:rPr lang="hu-HU" dirty="0" smtClean="0"/>
              <a:t>	</a:t>
            </a:r>
            <a:r>
              <a:rPr lang="hu-HU" dirty="0" smtClean="0"/>
              <a:t>törzsszám_DATTRA_</a:t>
            </a:r>
            <a:r>
              <a:rPr lang="hu-HU" dirty="0" err="1" smtClean="0"/>
              <a:t>vonatkozas.xml</a:t>
            </a:r>
            <a:r>
              <a:rPr lang="hu-HU" dirty="0" smtClean="0"/>
              <a:t> (</a:t>
            </a:r>
            <a:r>
              <a:rPr lang="hu-HU" dirty="0" err="1" smtClean="0"/>
              <a:t>zip</a:t>
            </a:r>
            <a:r>
              <a:rPr lang="hu-HU" dirty="0" smtClean="0"/>
              <a:t>)</a:t>
            </a:r>
            <a:endParaRPr lang="hu-HU" dirty="0"/>
          </a:p>
          <a:p>
            <a:pPr lvl="1"/>
            <a:r>
              <a:rPr lang="hu-HU" dirty="0"/>
              <a:t>Tömörítés (opcionális)</a:t>
            </a:r>
          </a:p>
          <a:p>
            <a:pPr lvl="1"/>
            <a:r>
              <a:rPr lang="hu-HU" dirty="0"/>
              <a:t>Aláírás</a:t>
            </a:r>
          </a:p>
          <a:p>
            <a:r>
              <a:rPr lang="hu-HU" dirty="0"/>
              <a:t>Elektronikus úton - Webservice</a:t>
            </a:r>
          </a:p>
          <a:p>
            <a:pPr lvl="1"/>
            <a:r>
              <a:rPr lang="hu-HU" dirty="0"/>
              <a:t>FOGADÓ csomag (ISO állománnyal + küldemény XML)</a:t>
            </a:r>
          </a:p>
          <a:p>
            <a:pPr lvl="1"/>
            <a:r>
              <a:rPr lang="hu-HU" dirty="0"/>
              <a:t>Aláírás</a:t>
            </a:r>
          </a:p>
          <a:p>
            <a:pPr lvl="1"/>
            <a:endParaRPr lang="hu-HU" dirty="0"/>
          </a:p>
          <a:p>
            <a:pPr lvl="1"/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4257428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Állományok MNB oldali ellenőrzése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Hitelesség ellenőrzés azonnal</a:t>
            </a:r>
          </a:p>
          <a:p>
            <a:endParaRPr lang="hu-HU" dirty="0"/>
          </a:p>
          <a:p>
            <a:r>
              <a:rPr lang="hu-HU" dirty="0"/>
              <a:t>Tartalmi ellenőrzés beérkezés + 1 nap</a:t>
            </a:r>
          </a:p>
          <a:p>
            <a:endParaRPr lang="hu-HU" dirty="0"/>
          </a:p>
          <a:p>
            <a:r>
              <a:rPr lang="hu-HU" dirty="0"/>
              <a:t>Séma ellenőrzés – 128 Szabály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/>
              <a:t>Logikai/adatminőség ellenőrzés – 89 Szabály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392742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Visszajelzések küldése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1., Beérkezésről – feldolgozás előtt</a:t>
            </a:r>
          </a:p>
          <a:p>
            <a:pPr marL="0" indent="0">
              <a:buNone/>
            </a:pPr>
            <a:r>
              <a:rPr lang="hu-HU" dirty="0"/>
              <a:t>2., Adatminőség ellenőrzés után (tervezetten: T+2)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Manuális küldés esetén MNB küldi</a:t>
            </a:r>
          </a:p>
          <a:p>
            <a:r>
              <a:rPr lang="hu-HU" dirty="0"/>
              <a:t>E-mail + ISO állomány</a:t>
            </a:r>
          </a:p>
          <a:p>
            <a:endParaRPr lang="hu-HU" dirty="0"/>
          </a:p>
          <a:p>
            <a:pPr marL="0" indent="0">
              <a:buNone/>
            </a:pPr>
            <a:r>
              <a:rPr lang="hu-HU" dirty="0"/>
              <a:t>Webservice esetén a küldő kérdezi le</a:t>
            </a:r>
          </a:p>
          <a:p>
            <a:r>
              <a:rPr lang="hu-HU" dirty="0"/>
              <a:t>ISO állomány 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862925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Visszajelzések tartalma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Egy adatszolgáltatásra több visszajelzés (függő tranzakciók)</a:t>
            </a:r>
          </a:p>
          <a:p>
            <a:endParaRPr lang="hu-HU" dirty="0"/>
          </a:p>
          <a:p>
            <a:r>
              <a:rPr lang="hu-HU" dirty="0" err="1"/>
              <a:t>Adatszolgáltatásonként</a:t>
            </a:r>
            <a:r>
              <a:rPr lang="hu-HU" dirty="0"/>
              <a:t> tartalmazza </a:t>
            </a:r>
          </a:p>
          <a:p>
            <a:pPr lvl="1"/>
            <a:r>
              <a:rPr lang="hu-HU" dirty="0"/>
              <a:t>Hibátlan – Darabszám</a:t>
            </a:r>
          </a:p>
          <a:p>
            <a:pPr lvl="1"/>
            <a:r>
              <a:rPr lang="hu-HU" dirty="0"/>
              <a:t>Hibás – Pontos hiba meghatározása</a:t>
            </a:r>
          </a:p>
          <a:p>
            <a:pPr lvl="1"/>
            <a:r>
              <a:rPr lang="hu-HU" dirty="0"/>
              <a:t>Felfüggesztett – Tranzakció azonosító  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404636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Hibás tranzakciók javítása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Elutasított tranzakciót újra kell küldeni</a:t>
            </a:r>
          </a:p>
          <a:p>
            <a:endParaRPr lang="hu-HU" dirty="0"/>
          </a:p>
          <a:p>
            <a:r>
              <a:rPr lang="hu-HU" dirty="0"/>
              <a:t>Elfogadott tranzakciót törölni kell csak utána javítható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157169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Újdonságok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u-HU" dirty="0"/>
              <a:t>Adattartalom – 65 mező, EU szinten harmonizált adatkérés</a:t>
            </a:r>
          </a:p>
          <a:p>
            <a:endParaRPr lang="hu-HU" dirty="0"/>
          </a:p>
          <a:p>
            <a:r>
              <a:rPr lang="hu-HU" dirty="0"/>
              <a:t>Formátum – ISO 20022:</a:t>
            </a:r>
          </a:p>
          <a:p>
            <a:pPr marL="0" lvl="0" indent="0">
              <a:buNone/>
            </a:pPr>
            <a:r>
              <a:rPr lang="hu-HU" dirty="0"/>
              <a:t>- a küldendő jelentés sémája:      	DRAFT15auth.016.001.01_ESMAUG_Reporting_1.0.2.xsd</a:t>
            </a:r>
          </a:p>
          <a:p>
            <a:pPr lvl="0">
              <a:buFontTx/>
              <a:buChar char="-"/>
            </a:pPr>
            <a:r>
              <a:rPr lang="hu-HU" dirty="0"/>
              <a:t>a </a:t>
            </a:r>
            <a:r>
              <a:rPr lang="hu-HU" dirty="0" err="1"/>
              <a:t>feedback</a:t>
            </a:r>
            <a:r>
              <a:rPr lang="hu-HU" dirty="0"/>
              <a:t> üzenet sémája: 	DRAFT4auth.031.001.01_ESMAUG_Reporting.xsd</a:t>
            </a:r>
          </a:p>
          <a:p>
            <a:pPr marL="0" lvl="0" indent="0">
              <a:buNone/>
            </a:pPr>
            <a:endParaRPr lang="hu-HU" dirty="0"/>
          </a:p>
          <a:p>
            <a:r>
              <a:rPr lang="hu-HU" dirty="0"/>
              <a:t>Módosítás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/>
              <a:t>Felfüggesztett státusz: a jelentések az MNB rendelkezésére álló referenciaadatok szerint is ellenőrzésre kerülnek, amelyet az ESMA felől kap meg a hatóság. Amennyiben 7 napig a tranzakció nem feleltethető meg a referenciaállománynak hiányzó adatok miatt, az intézmény felfüggesztett státuszról kap jelentést (</a:t>
            </a:r>
            <a:r>
              <a:rPr lang="hu-HU" dirty="0" err="1"/>
              <a:t>Pending</a:t>
            </a:r>
            <a:r>
              <a:rPr lang="hu-HU" dirty="0"/>
              <a:t> status). Ha a hetedik napon sem szerepel az adat a referenciaállományban, a tranzakció elutasításra kerül.</a:t>
            </a:r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Magyar Nemzeti Bank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1068757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400" b="1" dirty="0"/>
              <a:t>A </a:t>
            </a:r>
            <a:r>
              <a:rPr lang="hu-HU" sz="3400" b="1" dirty="0" err="1"/>
              <a:t>MiFID</a:t>
            </a:r>
            <a:r>
              <a:rPr lang="hu-HU" sz="3400" b="1" dirty="0"/>
              <a:t> I és </a:t>
            </a:r>
            <a:r>
              <a:rPr lang="hu-HU" sz="3400" b="1" dirty="0" err="1"/>
              <a:t>MiFIR</a:t>
            </a:r>
            <a:r>
              <a:rPr lang="hu-HU" sz="3400" b="1" dirty="0"/>
              <a:t> rendszerek közötti átállás, határidők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u-HU" dirty="0"/>
              <a:t>A </a:t>
            </a:r>
            <a:r>
              <a:rPr lang="hu-HU" dirty="0" err="1"/>
              <a:t>MiFIR</a:t>
            </a:r>
            <a:r>
              <a:rPr lang="hu-HU" dirty="0"/>
              <a:t> a 2018. január 3-án és azt követően végrehajtott tranzakciókra alkalmazandó, tehát az ezekre vonatkozó jelentést az új szabályok, új forma szerint kell teljesítenie az intézményeknek. </a:t>
            </a:r>
          </a:p>
          <a:p>
            <a:pPr marL="0" indent="0">
              <a:buNone/>
            </a:pPr>
            <a:r>
              <a:rPr lang="hu-HU" dirty="0"/>
              <a:t>Az ezt a dátumot megelőzően végrehajtott tranzakciókra még a régi formátumban, a régi szabályok szerint kell jelentenie az intézményeknek.</a:t>
            </a:r>
          </a:p>
          <a:p>
            <a:pPr marL="0" indent="0">
              <a:buNone/>
            </a:pPr>
            <a:r>
              <a:rPr lang="hu-HU" dirty="0"/>
              <a:t>Annak a lehetősége, hogy 2018. január 3-át megelőző időpontban végrehajtott tranzakcióra, illetve ilyen törlésére, javítására küldjön jelentést az adatszolgáltató, két hétig áll fenn, miután az ESMA 2018. január 3-át követően még két hétig üzemelteti a jelenlegi rendszerét. </a:t>
            </a:r>
          </a:p>
          <a:p>
            <a:pPr marL="0" indent="0">
              <a:buNone/>
            </a:pPr>
            <a:r>
              <a:rPr lang="hu-HU" dirty="0"/>
              <a:t>Ez azt jelenti, hogy a korábbi időszak késő jelentéseinek teljesítésére a két hét leteltét követően nem lesz mód, azután csak az új rendszer üzemel.</a:t>
            </a:r>
          </a:p>
        </p:txBody>
      </p:sp>
      <p:sp>
        <p:nvSpPr>
          <p:cNvPr id="4" name="Tartalom helye 3"/>
          <p:cNvSpPr>
            <a:spLocks noGrp="1"/>
          </p:cNvSpPr>
          <p:nvPr>
            <p:ph idx="10"/>
          </p:nvPr>
        </p:nvSpPr>
        <p:spPr/>
        <p:txBody>
          <a:bodyPr>
            <a:normAutofit fontScale="92500"/>
          </a:bodyPr>
          <a:lstStyle/>
          <a:p>
            <a:r>
              <a:rPr lang="hu-HU" dirty="0"/>
              <a:t>A régi és az új rendszer közötti átmeneti időszak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900940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51223" y="188640"/>
            <a:ext cx="7485331" cy="759189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Az ESMA információi a tranzakciós jelentés teljesítéséhez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u-HU" dirty="0" err="1"/>
              <a:t>Guideline</a:t>
            </a:r>
            <a:r>
              <a:rPr lang="hu-HU" dirty="0"/>
              <a:t>:</a:t>
            </a:r>
          </a:p>
          <a:p>
            <a:pPr marL="0" indent="0">
              <a:buNone/>
            </a:pPr>
            <a:r>
              <a:rPr lang="hu-HU" u="sng" baseline="30000" dirty="0">
                <a:hlinkClick r:id="rId2"/>
              </a:rPr>
              <a:t>https://www.esma.europa.eu/press-news/esma-news/esma-provides-guidance-transaction-reporting-order-record-keeping-and-clock</a:t>
            </a:r>
            <a:endParaRPr lang="hu-HU" dirty="0"/>
          </a:p>
          <a:p>
            <a:pPr marL="0" indent="0">
              <a:buNone/>
            </a:pPr>
            <a:r>
              <a:rPr lang="hu-HU" dirty="0" err="1"/>
              <a:t>Reporting</a:t>
            </a:r>
            <a:r>
              <a:rPr lang="hu-HU" dirty="0"/>
              <a:t> </a:t>
            </a:r>
            <a:r>
              <a:rPr lang="hu-HU" dirty="0" err="1"/>
              <a:t>instructions</a:t>
            </a:r>
            <a:r>
              <a:rPr lang="hu-HU" dirty="0"/>
              <a:t>:</a:t>
            </a:r>
          </a:p>
          <a:p>
            <a:pPr marL="0" indent="0">
              <a:buNone/>
            </a:pPr>
            <a:r>
              <a:rPr lang="hu-HU" u="sng" baseline="30000" dirty="0">
                <a:hlinkClick r:id="rId3"/>
              </a:rPr>
              <a:t>https://www.esma.europa.eu/sites/default/files/library/2016-1521_mifir_transaction_reporting_technical_reporting_instructions.pdf</a:t>
            </a:r>
            <a:endParaRPr lang="hu-HU" dirty="0"/>
          </a:p>
          <a:p>
            <a:pPr marL="0" indent="0">
              <a:buNone/>
            </a:pPr>
            <a:r>
              <a:rPr lang="hu-HU" dirty="0" err="1"/>
              <a:t>Validációs</a:t>
            </a:r>
            <a:r>
              <a:rPr lang="hu-HU" dirty="0"/>
              <a:t> szabályok:</a:t>
            </a:r>
          </a:p>
          <a:p>
            <a:pPr marL="0" indent="0">
              <a:buNone/>
            </a:pPr>
            <a:r>
              <a:rPr lang="hu-HU" u="sng" baseline="30000" dirty="0">
                <a:hlinkClick r:id="rId4"/>
              </a:rPr>
              <a:t>https://www.esma.europa.eu/policy-rules/mifid-ii-and-mifir/mifir-reporting-instructions</a:t>
            </a:r>
            <a:endParaRPr lang="hu-HU" u="sng" baseline="30000" dirty="0"/>
          </a:p>
          <a:p>
            <a:pPr marL="0" indent="0">
              <a:buNone/>
            </a:pPr>
            <a:r>
              <a:rPr lang="hu-HU" dirty="0" err="1"/>
              <a:t>Message</a:t>
            </a:r>
            <a:r>
              <a:rPr lang="hu-HU" dirty="0"/>
              <a:t> sémák: (</a:t>
            </a:r>
            <a:r>
              <a:rPr lang="hu-HU" dirty="0" err="1"/>
              <a:t>Reporting</a:t>
            </a:r>
            <a:r>
              <a:rPr lang="hu-HU" dirty="0"/>
              <a:t> </a:t>
            </a:r>
            <a:r>
              <a:rPr lang="hu-HU" dirty="0" err="1"/>
              <a:t>message</a:t>
            </a:r>
            <a:r>
              <a:rPr lang="hu-HU" dirty="0"/>
              <a:t> </a:t>
            </a:r>
            <a:r>
              <a:rPr lang="hu-HU" dirty="0" err="1"/>
              <a:t>schema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u="sng" baseline="30000" dirty="0"/>
              <a:t>https://www.esma.europa.eu/policy-rules/mifid-ii-and-mifir/mifir-reporting-instructions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14975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err="1"/>
              <a:t>MyStandards</a:t>
            </a:r>
            <a:r>
              <a:rPr lang="hu-HU" b="1" dirty="0"/>
              <a:t> felület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u-HU" u="sng" baseline="30000" dirty="0">
                <a:hlinkClick r:id="rId2"/>
              </a:rPr>
              <a:t>https://mystandards.swift.com/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Login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mystandards</a:t>
            </a:r>
            <a:r>
              <a:rPr lang="hu-HU" dirty="0"/>
              <a:t> - </a:t>
            </a:r>
            <a:r>
              <a:rPr lang="hu-HU" dirty="0" err="1"/>
              <a:t>Create</a:t>
            </a:r>
            <a:r>
              <a:rPr lang="hu-HU" dirty="0"/>
              <a:t> an account</a:t>
            </a:r>
          </a:p>
          <a:p>
            <a:r>
              <a:rPr lang="hu-HU" dirty="0"/>
              <a:t>Az oldal kétlépcsős </a:t>
            </a:r>
            <a:r>
              <a:rPr lang="hu-HU" dirty="0" err="1"/>
              <a:t>authentikációval</a:t>
            </a:r>
            <a:r>
              <a:rPr lang="hu-HU" dirty="0"/>
              <a:t> működik, így meg kell adni majd egy email címet, vagy telefonszámot második lépcsőnek: meg lehet adni ugyanazt az email címet kétszer, így a következő belépéskor a megerősítő kódot erre küldi a rendszer.</a:t>
            </a:r>
          </a:p>
          <a:p>
            <a:r>
              <a:rPr lang="hu-HU" dirty="0"/>
              <a:t>A szükséges regisztrációt követően a felületre belépve a </a:t>
            </a:r>
            <a:r>
              <a:rPr lang="hu-HU" dirty="0" err="1"/>
              <a:t>Groups</a:t>
            </a:r>
            <a:r>
              <a:rPr lang="hu-HU" dirty="0"/>
              <a:t> területen belül (képernyő jobb felső sarkában) az ESMA csoportot kell kiválasztani, ezen belül található nyilvános információ a különböző jelentési kötelezettségekre vonatkozóan, így a tranzakciós jelentésre is. </a:t>
            </a:r>
          </a:p>
          <a:p>
            <a:r>
              <a:rPr lang="hu-HU" dirty="0"/>
              <a:t>A </a:t>
            </a:r>
            <a:r>
              <a:rPr lang="hu-HU" dirty="0" err="1"/>
              <a:t>Transaction</a:t>
            </a:r>
            <a:r>
              <a:rPr lang="hu-HU" dirty="0"/>
              <a:t> </a:t>
            </a:r>
            <a:r>
              <a:rPr lang="hu-HU" dirty="0" err="1"/>
              <a:t>Reporting-on</a:t>
            </a:r>
            <a:r>
              <a:rPr lang="hu-HU" dirty="0"/>
              <a:t> belül a </a:t>
            </a:r>
            <a:r>
              <a:rPr lang="hu-HU" dirty="0" err="1"/>
              <a:t>Validációs</a:t>
            </a:r>
            <a:r>
              <a:rPr lang="hu-HU" dirty="0"/>
              <a:t> szabályok </a:t>
            </a:r>
            <a:r>
              <a:rPr lang="hu-HU" dirty="0" err="1"/>
              <a:t>pdf</a:t>
            </a:r>
            <a:r>
              <a:rPr lang="hu-HU" dirty="0"/>
              <a:t>, a </a:t>
            </a:r>
            <a:r>
              <a:rPr lang="hu-HU" dirty="0" err="1"/>
              <a:t>Message</a:t>
            </a:r>
            <a:r>
              <a:rPr lang="hu-HU" dirty="0"/>
              <a:t> sémák és a </a:t>
            </a:r>
            <a:r>
              <a:rPr lang="hu-HU" dirty="0" err="1"/>
              <a:t>Reporting</a:t>
            </a:r>
            <a:r>
              <a:rPr lang="hu-HU" dirty="0"/>
              <a:t> </a:t>
            </a:r>
            <a:r>
              <a:rPr lang="hu-HU" dirty="0" err="1"/>
              <a:t>instructions</a:t>
            </a:r>
            <a:r>
              <a:rPr lang="hu-HU" dirty="0"/>
              <a:t> </a:t>
            </a:r>
            <a:r>
              <a:rPr lang="hu-HU" dirty="0" err="1"/>
              <a:t>pdf</a:t>
            </a:r>
            <a:r>
              <a:rPr lang="hu-HU" dirty="0"/>
              <a:t> is elérhető.</a:t>
            </a:r>
          </a:p>
          <a:p>
            <a:r>
              <a:rPr lang="hu-HU" dirty="0"/>
              <a:t>Magát a jelentés szerkezetét is meg lehet vizsgálni, magyarázatok találhatóak a </a:t>
            </a:r>
            <a:r>
              <a:rPr lang="hu-HU" dirty="0" err="1"/>
              <a:t>mezőkre</a:t>
            </a:r>
            <a:r>
              <a:rPr lang="hu-HU" dirty="0"/>
              <a:t>, a </a:t>
            </a:r>
            <a:r>
              <a:rPr lang="hu-HU" dirty="0" err="1"/>
              <a:t>validációs</a:t>
            </a:r>
            <a:r>
              <a:rPr lang="hu-HU" dirty="0"/>
              <a:t> szabályokra.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498997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MyStandards</a:t>
            </a:r>
            <a:r>
              <a:rPr lang="hu-HU" b="1" dirty="0"/>
              <a:t> felület</a:t>
            </a:r>
            <a:endParaRPr lang="hu-HU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469627"/>
            <a:ext cx="7611217" cy="4319672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u-HU" u="sng" baseline="30000" dirty="0">
                <a:hlinkClick r:id="rId3"/>
              </a:rPr>
              <a:t>https://mystandards.swift.com/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74315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100" b="1" dirty="0"/>
              <a:t/>
            </a:r>
            <a:br>
              <a:rPr lang="hu-HU" sz="3100" b="1" dirty="0"/>
            </a:br>
            <a:r>
              <a:rPr lang="hu-HU" sz="3100" b="1" dirty="0" err="1"/>
              <a:t>MyStandards</a:t>
            </a:r>
            <a:r>
              <a:rPr lang="hu-HU" sz="3100" b="1" dirty="0"/>
              <a:t> felület - </a:t>
            </a:r>
            <a:r>
              <a:rPr lang="hu-HU" sz="3100" dirty="0"/>
              <a:t>Mezőleírások, szabályok, </a:t>
            </a:r>
            <a:r>
              <a:rPr lang="hu-HU" sz="3100" dirty="0" err="1"/>
              <a:t>xml</a:t>
            </a:r>
            <a:r>
              <a:rPr lang="hu-HU" sz="3100" dirty="0"/>
              <a:t> tag megjelenítési lehetőséggel: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628800"/>
            <a:ext cx="7829408" cy="3930489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Magyar Nemzeti Bank</a:t>
            </a:r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1AEF3-AFFE-433D-8A34-08D966C25545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u-HU" u="sng" baseline="30000" dirty="0">
                <a:hlinkClick r:id="rId3"/>
              </a:rPr>
              <a:t>https://mystandards.swift.com/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22569811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_sablon">
  <a:themeElements>
    <a:clrScheme name="MNB_Theme_2">
      <a:dk1>
        <a:sysClr val="windowText" lastClr="000000"/>
      </a:dk1>
      <a:lt1>
        <a:sysClr val="window" lastClr="FFFFFF"/>
      </a:lt1>
      <a:dk2>
        <a:srgbClr val="898D8D"/>
      </a:dk2>
      <a:lt2>
        <a:srgbClr val="AC9F70"/>
      </a:lt2>
      <a:accent1>
        <a:srgbClr val="7E5C1D"/>
      </a:accent1>
      <a:accent2>
        <a:srgbClr val="E57200"/>
      </a:accent2>
      <a:accent3>
        <a:srgbClr val="CE0F69"/>
      </a:accent3>
      <a:accent4>
        <a:srgbClr val="8C4799"/>
      </a:accent4>
      <a:accent5>
        <a:srgbClr val="202653"/>
      </a:accent5>
      <a:accent6>
        <a:srgbClr val="7BAFD4"/>
      </a:accent6>
      <a:hlink>
        <a:srgbClr val="202653"/>
      </a:hlink>
      <a:folHlink>
        <a:srgbClr val="7BAFD4"/>
      </a:folHlink>
    </a:clrScheme>
    <a:fontScheme name="Fényűző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MNB_MUAR_PPT_sablon_3" id="{0E99E441-BA91-481E-9FDC-17C2A4F83B22}" vid="{1A0FA107-B5C5-463B-9D6B-4746756CF09B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Powerpoint_sablon</Template>
  <TotalTime>265</TotalTime>
  <Words>573</Words>
  <Application>Microsoft Office PowerPoint</Application>
  <PresentationFormat>Diavetítés a képernyőre (4:3 oldalarány)</PresentationFormat>
  <Paragraphs>125</Paragraphs>
  <Slides>15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6" baseType="lpstr">
      <vt:lpstr>Powerpoint_sablon</vt:lpstr>
      <vt:lpstr>MIFIR adatszolgáltatás – Technikai információk</vt:lpstr>
      <vt:lpstr>Miről lesz szó?</vt:lpstr>
      <vt:lpstr>Állományok felépítése</vt:lpstr>
      <vt:lpstr>Regisztráció</vt:lpstr>
      <vt:lpstr>Beküldési lehetőségek</vt:lpstr>
      <vt:lpstr>Állományok MNB oldali ellenőrzése</vt:lpstr>
      <vt:lpstr>Visszajelzések küldése</vt:lpstr>
      <vt:lpstr>Visszajelzések tartalma</vt:lpstr>
      <vt:lpstr>Hibás tranzakciók javítása</vt:lpstr>
      <vt:lpstr>Újdonságok</vt:lpstr>
      <vt:lpstr>A MiFID I és MiFIR rendszerek közötti átállás, határidők</vt:lpstr>
      <vt:lpstr>Az ESMA információi a tranzakciós jelentés teljesítéséhez</vt:lpstr>
      <vt:lpstr>MyStandards felület</vt:lpstr>
      <vt:lpstr>MyStandards felület</vt:lpstr>
      <vt:lpstr> MyStandards felület - Mezőleírások, szabályok, xml tag megjelenítési lehetőséggel: </vt:lpstr>
    </vt:vector>
  </TitlesOfParts>
  <Company>Magyar Nemzeti Bank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Horváth Róbert</dc:creator>
  <cp:lastModifiedBy>Internet</cp:lastModifiedBy>
  <cp:revision>24</cp:revision>
  <cp:lastPrinted>2017-05-31T14:35:14Z</cp:lastPrinted>
  <dcterms:created xsi:type="dcterms:W3CDTF">2014-01-30T16:21:06Z</dcterms:created>
  <dcterms:modified xsi:type="dcterms:W3CDTF">2017-06-01T06:53:24Z</dcterms:modified>
</cp:coreProperties>
</file>