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40"/>
  </p:notesMasterIdLst>
  <p:handoutMasterIdLst>
    <p:handoutMasterId r:id="rId41"/>
  </p:handoutMasterIdLst>
  <p:sldIdLst>
    <p:sldId id="257" r:id="rId2"/>
    <p:sldId id="300" r:id="rId3"/>
    <p:sldId id="352" r:id="rId4"/>
    <p:sldId id="353" r:id="rId5"/>
    <p:sldId id="299" r:id="rId6"/>
    <p:sldId id="307" r:id="rId7"/>
    <p:sldId id="305" r:id="rId8"/>
    <p:sldId id="320" r:id="rId9"/>
    <p:sldId id="306" r:id="rId10"/>
    <p:sldId id="309" r:id="rId11"/>
    <p:sldId id="310" r:id="rId12"/>
    <p:sldId id="312" r:id="rId13"/>
    <p:sldId id="313" r:id="rId14"/>
    <p:sldId id="314" r:id="rId15"/>
    <p:sldId id="315" r:id="rId16"/>
    <p:sldId id="316" r:id="rId17"/>
    <p:sldId id="318" r:id="rId18"/>
    <p:sldId id="319" r:id="rId19"/>
    <p:sldId id="311" r:id="rId20"/>
    <p:sldId id="329" r:id="rId21"/>
    <p:sldId id="321" r:id="rId22"/>
    <p:sldId id="331" r:id="rId23"/>
    <p:sldId id="322" r:id="rId24"/>
    <p:sldId id="323" r:id="rId25"/>
    <p:sldId id="332" r:id="rId26"/>
    <p:sldId id="348" r:id="rId27"/>
    <p:sldId id="335" r:id="rId28"/>
    <p:sldId id="333" r:id="rId29"/>
    <p:sldId id="336" r:id="rId30"/>
    <p:sldId id="337" r:id="rId31"/>
    <p:sldId id="339" r:id="rId32"/>
    <p:sldId id="340" r:id="rId33"/>
    <p:sldId id="345" r:id="rId34"/>
    <p:sldId id="342" r:id="rId35"/>
    <p:sldId id="349" r:id="rId36"/>
    <p:sldId id="350" r:id="rId37"/>
    <p:sldId id="351" r:id="rId38"/>
    <p:sldId id="298" r:id="rId39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antalj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2B93B"/>
    <a:srgbClr val="777063"/>
    <a:srgbClr val="A69F94"/>
    <a:srgbClr val="EAB92A"/>
    <a:srgbClr val="5DB4D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8" autoAdjust="0"/>
    <p:restoredTop sz="75758" autoAdjust="0"/>
  </p:normalViewPr>
  <p:slideViewPr>
    <p:cSldViewPr>
      <p:cViewPr varScale="1">
        <p:scale>
          <a:sx n="88" d="100"/>
          <a:sy n="88" d="100"/>
        </p:scale>
        <p:origin x="-2304" y="-10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886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2012.05.15.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2012.05.15.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7411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5098D-053E-4991-8A4F-70AABAF99087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hu-HU" b="1" i="1" dirty="0" smtClean="0"/>
          </a:p>
          <a:p>
            <a:endParaRPr lang="hu-HU" b="1" i="1" dirty="0" smtClean="0"/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6607FC-8C35-4A96-AA0D-81183A9702D1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3F8EC5-105B-41C2-9FD6-669564FF412C}" type="slidenum">
              <a:rPr lang="hu-HU" smtClean="0"/>
              <a:pPr>
                <a:defRPr/>
              </a:pPr>
              <a:t>35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mnb_ppt_alap_nyi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Kép 10" descr="mnb_ppt_alap_tartalo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5263" y="5132388"/>
            <a:ext cx="3424237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zöveg helye 2"/>
          <p:cNvSpPr>
            <a:spLocks noGrp="1"/>
          </p:cNvSpPr>
          <p:nvPr>
            <p:ph type="body" idx="13" hasCustomPrompt="1"/>
          </p:nvPr>
        </p:nvSpPr>
        <p:spPr>
          <a:xfrm>
            <a:off x="2627784" y="571480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2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Írja be az üdvözlő szöveget</a:t>
            </a:r>
            <a:endParaRPr lang="en-US" dirty="0" smtClean="0"/>
          </a:p>
        </p:txBody>
      </p:sp>
      <p:sp>
        <p:nvSpPr>
          <p:cNvPr id="6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2627784" y="1857364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500" b="1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Írja be az előadás címét</a:t>
            </a:r>
            <a:endParaRPr lang="en-US" dirty="0" smtClean="0"/>
          </a:p>
        </p:txBody>
      </p:sp>
      <p:sp>
        <p:nvSpPr>
          <p:cNvPr id="9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2627784" y="2643182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2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Írja be a készítő nevét</a:t>
            </a:r>
            <a:endParaRPr lang="en-US" dirty="0" smtClean="0"/>
          </a:p>
        </p:txBody>
      </p:sp>
      <p:sp>
        <p:nvSpPr>
          <p:cNvPr id="10" name="Szöveg helye 2"/>
          <p:cNvSpPr>
            <a:spLocks noGrp="1"/>
          </p:cNvSpPr>
          <p:nvPr>
            <p:ph type="body" idx="16" hasCustomPrompt="1"/>
          </p:nvPr>
        </p:nvSpPr>
        <p:spPr>
          <a:xfrm>
            <a:off x="2627784" y="3143248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spcBef>
                <a:spcPts val="1200"/>
              </a:spcBef>
              <a:buNone/>
              <a:defRPr sz="18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Esemény, helyszín:</a:t>
            </a:r>
          </a:p>
        </p:txBody>
      </p:sp>
      <p:sp>
        <p:nvSpPr>
          <p:cNvPr id="12" name="Szöveg helye 2"/>
          <p:cNvSpPr>
            <a:spLocks noGrp="1"/>
          </p:cNvSpPr>
          <p:nvPr>
            <p:ph type="body" idx="17" hasCustomPrompt="1"/>
          </p:nvPr>
        </p:nvSpPr>
        <p:spPr>
          <a:xfrm>
            <a:off x="2627784" y="3643314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8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hu-HU" dirty="0" smtClean="0"/>
              <a:t>Írja be a dátumot</a:t>
            </a:r>
          </a:p>
        </p:txBody>
      </p:sp>
      <p:sp>
        <p:nvSpPr>
          <p:cNvPr id="14" name="Dia számának hely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DCB75-07EB-4EC0-9403-CD172314233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16" name="Kép 10" descr="mnb_ppt_alap_tartalo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5263" y="5132388"/>
            <a:ext cx="3424237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Kép 10" descr="mnb_ppt_alap_tartalo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5263" y="5132388"/>
            <a:ext cx="3424237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Kép 10" descr="mnb_ppt_alap_tartalom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132388"/>
            <a:ext cx="3424237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411760" y="6309320"/>
            <a:ext cx="4544144" cy="3600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pt-BR" dirty="0" smtClean="0"/>
              <a:t>Cím: Minta Cím -  Előadó: Minta Előadó</a:t>
            </a:r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2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12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12000" y="1142984"/>
            <a:ext cx="7848000" cy="428628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12000" y="1700809"/>
            <a:ext cx="7848000" cy="4248471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3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12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13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12000" y="1142985"/>
            <a:ext cx="7848000" cy="35719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12000" y="1571612"/>
            <a:ext cx="7848000" cy="642942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612000" y="2348881"/>
            <a:ext cx="7848000" cy="3600400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16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elrendezés 4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13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3628001" y="1285859"/>
            <a:ext cx="485138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6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3635896" y="1988840"/>
            <a:ext cx="4824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8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667019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216000" indent="-216000">
              <a:spcBef>
                <a:spcPts val="1200"/>
              </a:spcBef>
              <a:buFont typeface="Arial" pitchFamily="34" charset="0"/>
              <a:buChar char="•"/>
              <a:defRPr sz="1600" b="0">
                <a:solidFill>
                  <a:schemeClr val="tx2"/>
                </a:solidFill>
                <a:latin typeface="Trebuchet MS" pitchFamily="34" charset="0"/>
              </a:defRPr>
            </a:lvl1pPr>
            <a:lvl2pPr marL="363538" indent="-188913">
              <a:buFont typeface="Arial" pitchFamily="34" charset="0"/>
              <a:buChar char="•"/>
              <a:defRPr sz="1400" baseline="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  <a:p>
            <a:pPr lvl="1"/>
            <a:r>
              <a:rPr lang="hu-HU" dirty="0" smtClean="0"/>
              <a:t>Szöveg szerkesztése</a:t>
            </a:r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elrendezés 5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Élőláb helye 4"/>
          <p:cNvSpPr>
            <a:spLocks noGrp="1"/>
          </p:cNvSpPr>
          <p:nvPr>
            <p:ph type="ftr" sz="quarter" idx="15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6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1188" y="404813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3563888" y="1268760"/>
            <a:ext cx="4824536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667019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216000" indent="-216000">
              <a:spcBef>
                <a:spcPts val="1200"/>
              </a:spcBef>
              <a:buFont typeface="Arial" pitchFamily="34" charset="0"/>
              <a:buChar char="•"/>
              <a:defRPr sz="1600" b="0">
                <a:solidFill>
                  <a:schemeClr val="tx2"/>
                </a:solidFill>
                <a:latin typeface="Trebuchet MS" pitchFamily="34" charset="0"/>
              </a:defRPr>
            </a:lvl1pPr>
            <a:lvl2pPr marL="363538" indent="-188913">
              <a:buFont typeface="Arial" pitchFamily="34" charset="0"/>
              <a:buChar char="•"/>
              <a:defRPr sz="1400" baseline="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  <a:p>
            <a:pPr lvl="1"/>
            <a:r>
              <a:rPr lang="hu-HU" dirty="0" smtClean="0"/>
              <a:t>Szöveg szerkesztése</a:t>
            </a:r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6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48000" y="1151596"/>
            <a:ext cx="7848000" cy="4772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1188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48000" y="1772816"/>
            <a:ext cx="7848000" cy="4104457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1. (magy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Egyenes összekötő 7"/>
          <p:cNvCxnSpPr/>
          <p:nvPr/>
        </p:nvCxnSpPr>
        <p:spPr>
          <a:xfrm>
            <a:off x="539552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8"/>
          <p:cNvSpPr txBox="1"/>
          <p:nvPr/>
        </p:nvSpPr>
        <p:spPr>
          <a:xfrm>
            <a:off x="684213" y="6092824"/>
            <a:ext cx="6336059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500" dirty="0">
                <a:solidFill>
                  <a:srgbClr val="777063"/>
                </a:solidFill>
                <a:latin typeface="Trebuchet MS" pitchFamily="34" charset="0"/>
              </a:rPr>
              <a:t>A jegybank elsődleges célja az árstabilitás elérése és fenntartása.</a:t>
            </a:r>
            <a:endParaRPr lang="hu-HU" sz="1500" dirty="0" err="1">
              <a:solidFill>
                <a:srgbClr val="777063"/>
              </a:solidFill>
              <a:latin typeface="Trebuchet MS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537582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9" name="Cím 1"/>
          <p:cNvSpPr>
            <a:spLocks noGrp="1"/>
          </p:cNvSpPr>
          <p:nvPr>
            <p:ph type="title" hasCustomPrompt="1"/>
          </p:nvPr>
        </p:nvSpPr>
        <p:spPr>
          <a:xfrm>
            <a:off x="539552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2. (magy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8"/>
          <p:cNvSpPr txBox="1"/>
          <p:nvPr/>
        </p:nvSpPr>
        <p:spPr>
          <a:xfrm>
            <a:off x="755576" y="6093296"/>
            <a:ext cx="6480175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5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Az előadás megállapításai az előadó véleményét tükrözik és nem feltétlenül azonosak az MNB hivatalos álláspontjával.</a:t>
            </a:r>
            <a:endParaRPr lang="hu-HU" sz="1500" dirty="0" err="1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0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3. (ang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8"/>
          <p:cNvSpPr txBox="1"/>
          <p:nvPr/>
        </p:nvSpPr>
        <p:spPr>
          <a:xfrm>
            <a:off x="755577" y="6093296"/>
            <a:ext cx="626469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 views expressed in this presentation are those of the author and do not necessarily represent official positions of the MNB.</a:t>
            </a:r>
            <a:endParaRPr lang="hu-HU" sz="1500" dirty="0" err="1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1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4. (ang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8"/>
          <p:cNvSpPr txBox="1"/>
          <p:nvPr/>
        </p:nvSpPr>
        <p:spPr>
          <a:xfrm>
            <a:off x="684213" y="6092825"/>
            <a:ext cx="640806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rgbClr val="777063"/>
                </a:solidFill>
                <a:latin typeface="Trebuchet MS" pitchFamily="34" charset="0"/>
              </a:rPr>
              <a:t>The primary objective of the MNB shall be to achieve and maintain price stability.</a:t>
            </a:r>
            <a:endParaRPr lang="hu-HU" sz="1500" dirty="0" err="1">
              <a:solidFill>
                <a:srgbClr val="777063"/>
              </a:solidFill>
              <a:latin typeface="Trebuchet MS" pitchFamily="34" charset="0"/>
            </a:endParaRPr>
          </a:p>
        </p:txBody>
      </p:sp>
      <p:sp>
        <p:nvSpPr>
          <p:cNvPr id="8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2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5. (ür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0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48000" y="1052736"/>
            <a:ext cx="7848000" cy="4824537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9" name="Cím 5"/>
          <p:cNvSpPr>
            <a:spLocks noGrp="1"/>
          </p:cNvSpPr>
          <p:nvPr userDrawn="1">
            <p:ph type="title" hasCustomPrompt="1"/>
          </p:nvPr>
        </p:nvSpPr>
        <p:spPr>
          <a:xfrm>
            <a:off x="611560" y="404813"/>
            <a:ext cx="7848000" cy="633600"/>
          </a:xfrm>
          <a:solidFill>
            <a:schemeClr val="accent1"/>
          </a:solidFill>
        </p:spPr>
        <p:txBody>
          <a:bodyPr>
            <a:normAutofit/>
          </a:bodyPr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al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84000" y="1151596"/>
            <a:ext cx="7848000" cy="4772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l">
              <a:buNone/>
              <a:defRPr sz="2300" b="1" baseline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Alcím beírásához kattintson ide</a:t>
            </a:r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156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 smtClean="0"/>
              <a:t>Cím beírásához kattintson ide</a:t>
            </a:r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83568" y="1628800"/>
            <a:ext cx="7920880" cy="4320480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1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12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13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11560" y="1196752"/>
            <a:ext cx="7848440" cy="58917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12000" y="1857364"/>
            <a:ext cx="784800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1560" y="404813"/>
            <a:ext cx="7848000" cy="63360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612000" y="2492895"/>
            <a:ext cx="7848000" cy="3384377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6" name="Élőláb helye 4"/>
          <p:cNvSpPr>
            <a:spLocks noGrp="1"/>
          </p:cNvSpPr>
          <p:nvPr>
            <p:ph type="ftr" sz="quarter" idx="16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dirty="0" smtClean="0"/>
              <a:t>Cím: Minta Cím -  Előadó: Minta Előadó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4544144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dirty="0" smtClean="0"/>
              <a:t>Cím: Minta Cím -  Előadó: Minta Előadó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7884368" y="6356350"/>
            <a:ext cx="802432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80" r:id="rId3"/>
    <p:sldLayoutId id="2147483781" r:id="rId4"/>
    <p:sldLayoutId id="2147483758" r:id="rId5"/>
    <p:sldLayoutId id="2147483759" r:id="rId6"/>
    <p:sldLayoutId id="2147483782" r:id="rId7"/>
    <p:sldLayoutId id="2147483783" r:id="rId8"/>
    <p:sldLayoutId id="2147483763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5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4"/>
          </p:nvPr>
        </p:nvSpPr>
        <p:spPr>
          <a:xfrm>
            <a:off x="2339752" y="908720"/>
            <a:ext cx="6624736" cy="1800200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hu-HU" sz="2600" dirty="0" smtClean="0"/>
              <a:t>ELEMZÉS AZ ÁLLAMHÁZTARTÁSRÓL</a:t>
            </a:r>
          </a:p>
          <a:p>
            <a:pPr algn="l">
              <a:spcBef>
                <a:spcPts val="0"/>
              </a:spcBef>
            </a:pPr>
            <a:endParaRPr lang="hu-HU" sz="1800" dirty="0" smtClean="0"/>
          </a:p>
          <a:p>
            <a:pPr>
              <a:spcBef>
                <a:spcPts val="0"/>
              </a:spcBef>
            </a:pPr>
            <a:endParaRPr lang="hu-HU" sz="1700" dirty="0" smtClean="0"/>
          </a:p>
          <a:p>
            <a:pPr>
              <a:spcBef>
                <a:spcPts val="0"/>
              </a:spcBef>
            </a:pPr>
            <a:r>
              <a:rPr lang="hu-HU" sz="1800" i="1" dirty="0" smtClean="0"/>
              <a:t>KIVETÍTÉS A KÖLTSÉGVETÉSI EGYENLEG ÉS </a:t>
            </a:r>
          </a:p>
          <a:p>
            <a:pPr>
              <a:spcBef>
                <a:spcPts val="0"/>
              </a:spcBef>
            </a:pPr>
            <a:r>
              <a:rPr lang="hu-HU" sz="1800" i="1" dirty="0" smtClean="0"/>
              <a:t>AZ ÁLLAMADÓSSÁG ALAKULÁSÁRÓL  (2012-2026)</a:t>
            </a:r>
            <a:endParaRPr lang="hu-HU" sz="1800" i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5"/>
          </p:nvPr>
        </p:nvSpPr>
        <p:spPr>
          <a:xfrm>
            <a:off x="2987824" y="3573016"/>
            <a:ext cx="5779588" cy="500066"/>
          </a:xfrm>
        </p:spPr>
        <p:txBody>
          <a:bodyPr>
            <a:normAutofit/>
          </a:bodyPr>
          <a:lstStyle/>
          <a:p>
            <a:r>
              <a:rPr lang="hu-HU" sz="2000" i="1" dirty="0" smtClean="0"/>
              <a:t>MNB Klub, 2012. május 15.</a:t>
            </a:r>
            <a:endParaRPr lang="hu-H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48872" cy="908720"/>
          </a:xfrm>
        </p:spPr>
        <p:txBody>
          <a:bodyPr anchor="ctr" anchorCtr="0">
            <a:noAutofit/>
          </a:bodyPr>
          <a:lstStyle/>
          <a:p>
            <a:pPr>
              <a:spcBef>
                <a:spcPts val="0"/>
              </a:spcBef>
              <a:tabLst>
                <a:tab pos="1789113" algn="l"/>
              </a:tabLst>
            </a:pPr>
            <a:r>
              <a:rPr lang="hu-HU" sz="2400" dirty="0" smtClean="0"/>
              <a:t>A magyar államadósság nemzetközi összevetésben</a:t>
            </a:r>
            <a:endParaRPr lang="hu-H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7848871" cy="494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755576" y="2492896"/>
            <a:ext cx="7848000" cy="477204"/>
          </a:xfrm>
        </p:spPr>
        <p:txBody>
          <a:bodyPr/>
          <a:lstStyle/>
          <a:p>
            <a:r>
              <a:rPr lang="hu-HU" dirty="0" smtClean="0"/>
              <a:t>2. Az államháztartás pozíciója (2012-16)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64896" cy="864096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Az államháztartás középtávú pozíciója (2012-2016)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48000" y="908720"/>
            <a:ext cx="7848000" cy="5184576"/>
          </a:xfrm>
        </p:spPr>
        <p:txBody>
          <a:bodyPr anchor="ctr"/>
          <a:lstStyle/>
          <a:p>
            <a:pPr>
              <a:buNone/>
            </a:pPr>
            <a:r>
              <a:rPr lang="hu-HU" sz="2000" b="1" dirty="0" smtClean="0"/>
              <a:t>Célok</a:t>
            </a:r>
          </a:p>
          <a:p>
            <a:r>
              <a:rPr lang="hu-HU" dirty="0" smtClean="0"/>
              <a:t>A már meghozott intézkedések hatásának bemutatásán túl a célunk az, hogy minél pontosabban megragadjuk a hosszabb távú adósságkivetítés alapjául szolgáló fiskális pozíciót.</a:t>
            </a:r>
          </a:p>
          <a:p>
            <a:r>
              <a:rPr lang="hu-HU" dirty="0" smtClean="0"/>
              <a:t>Azért is fontos ezt az időszakot részletesebben kidolgozni, mert</a:t>
            </a:r>
          </a:p>
          <a:p>
            <a:pPr lvl="1"/>
            <a:r>
              <a:rPr lang="hu-HU" dirty="0" smtClean="0"/>
              <a:t>a már meghozott intézkedések döntő része ezen a horizonton érdemi fiskális impulzusokat okoz, amit a makrogazdasági előrejelzésben is figyelembe vettünk;</a:t>
            </a:r>
          </a:p>
          <a:p>
            <a:pPr lvl="1"/>
            <a:r>
              <a:rPr lang="hu-HU" dirty="0" smtClean="0"/>
              <a:t>az intézkedések hatása ezen az időtávon már kifut/beépül, ezért 2016-után már változatlan költségvetési politikát feltételezünk.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13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467544" y="116632"/>
            <a:ext cx="7848872" cy="648072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Makrogazdasági feltételezések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3789040"/>
            <a:ext cx="820891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Trebuchet MS" pitchFamily="34" charset="0"/>
              </a:rPr>
              <a:t>A kibocsátási rés fokozatosan záródik - 2017-től a GDP a potenciális ütemmel nő.</a:t>
            </a: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Trebuchet MS" pitchFamily="34" charset="0"/>
              </a:rPr>
              <a:t>Az SZKT 2.0 hatását a költségvetési egyenleg esetén figyelembe vettük, a </a:t>
            </a:r>
            <a:r>
              <a:rPr lang="hu-HU" dirty="0" err="1" smtClean="0">
                <a:solidFill>
                  <a:schemeClr val="tx2"/>
                </a:solidFill>
                <a:latin typeface="Trebuchet MS" pitchFamily="34" charset="0"/>
              </a:rPr>
              <a:t>makropálya</a:t>
            </a:r>
            <a:r>
              <a:rPr lang="hu-HU" dirty="0" smtClean="0">
                <a:solidFill>
                  <a:schemeClr val="tx2"/>
                </a:solidFill>
                <a:latin typeface="Trebuchet MS" pitchFamily="34" charset="0"/>
              </a:rPr>
              <a:t> azonban nem tartalmazza - a hosszú távú adósságpálya kivetítésre gyakorolt közvetett makrogazdasági hatás ugyanakkor vélhetően nem számottevő.</a:t>
            </a:r>
            <a:endParaRPr lang="hu-HU" dirty="0">
              <a:solidFill>
                <a:schemeClr val="tx2"/>
              </a:solidFill>
              <a:latin typeface="Trebuchet MS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7848872" cy="16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648072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Külső tényezők és módszertani feltételezések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1560" y="1196752"/>
            <a:ext cx="7848000" cy="4176464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Változatlan szakpolitikák (current policy) feltételezése</a:t>
            </a:r>
            <a:endParaRPr lang="hu-HU" sz="1600" dirty="0" smtClean="0"/>
          </a:p>
          <a:p>
            <a:pPr lvl="1"/>
            <a:r>
              <a:rPr lang="hu-HU" sz="1600" dirty="0" smtClean="0"/>
              <a:t>Hatályos jogszabályok</a:t>
            </a:r>
          </a:p>
          <a:p>
            <a:pPr lvl="1"/>
            <a:r>
              <a:rPr lang="hu-HU" sz="1600" dirty="0" smtClean="0"/>
              <a:t>Nominálisan rögzített mértékek esetén múltban érvényesülő szabályzási trend vagy szakpolitikai célok</a:t>
            </a:r>
          </a:p>
          <a:p>
            <a:pPr>
              <a:buNone/>
            </a:pPr>
            <a:r>
              <a:rPr lang="hu-HU" dirty="0" smtClean="0"/>
              <a:t>EU-transzferek nem változnak jelentősen</a:t>
            </a:r>
          </a:p>
          <a:p>
            <a:pPr>
              <a:buNone/>
            </a:pPr>
            <a:r>
              <a:rPr lang="hu-HU" dirty="0" smtClean="0"/>
              <a:t>Kvázifiskális tevékenység eredményének </a:t>
            </a:r>
            <a:r>
              <a:rPr lang="hu-HU" dirty="0" err="1" smtClean="0"/>
              <a:t>ESA-hiányba</a:t>
            </a:r>
            <a:r>
              <a:rPr lang="hu-HU" dirty="0" smtClean="0"/>
              <a:t> történő beemelése </a:t>
            </a:r>
          </a:p>
          <a:p>
            <a:pPr lvl="1"/>
            <a:r>
              <a:rPr lang="hu-HU" sz="1600" dirty="0" smtClean="0"/>
              <a:t>BKV, MÁV valós időben megjelenik a hiányban</a:t>
            </a:r>
          </a:p>
          <a:p>
            <a:pPr lvl="1"/>
            <a:r>
              <a:rPr lang="hu-HU" sz="1600" dirty="0" smtClean="0"/>
              <a:t>Az eltérés már viszonylag alacsony (GDP 0,1 százalék)</a:t>
            </a:r>
          </a:p>
          <a:p>
            <a:pPr lvl="1"/>
            <a:r>
              <a:rPr lang="hu-HU" sz="1600" dirty="0" smtClean="0"/>
              <a:t>Adósságátvállalás már nem befolyásolja a hiányt és a jövőbeli adósságdinamikát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648072"/>
          </a:xfrm>
        </p:spPr>
        <p:txBody>
          <a:bodyPr anchor="ctr">
            <a:noAutofit/>
          </a:bodyPr>
          <a:lstStyle/>
          <a:p>
            <a:r>
              <a:rPr lang="hu-HU" sz="2000" dirty="0" smtClean="0"/>
              <a:t>Intézkedések: a már meghozott, a 2012-es hiányhoz képest addicionális hatással bíró intézkedések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052736"/>
            <a:ext cx="8028456" cy="5184576"/>
          </a:xfrm>
        </p:spPr>
        <p:txBody>
          <a:bodyPr anchor="t"/>
          <a:lstStyle/>
          <a:p>
            <a:pPr>
              <a:buNone/>
            </a:pPr>
            <a:r>
              <a:rPr lang="hu-HU" b="1" dirty="0" smtClean="0"/>
              <a:t>Hiánycsökkentő hatások: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2013-ban bér és transzferkiadások nominális befagyasztása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Bérkompenzáció kiesése (2014-re)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Dohány - jövedéki adóemelés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Nyugdíj-intézkedések – jelentős hatás a teljes horizonton </a:t>
            </a:r>
          </a:p>
          <a:p>
            <a:pPr>
              <a:buFont typeface="Wingdings" pitchFamily="2" charset="2"/>
              <a:buChar char="§"/>
            </a:pPr>
            <a:endParaRPr lang="hu-HU" b="1" i="1" dirty="0" smtClean="0"/>
          </a:p>
          <a:p>
            <a:pPr>
              <a:buNone/>
            </a:pPr>
            <a:r>
              <a:rPr lang="hu-HU" b="1" dirty="0" smtClean="0"/>
              <a:t>Hiánynövelő hatások: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Bankadó és ágazati különadó kiesése (2013-ra)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SZJA – fél-szuperbruttó kivezetése (2013-tól)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Magánnyugdíj rendszerből visszalépők (2013-ra)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Köznevelési törvény - pedagógus életpálya modell (2013-2018)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Bankszövetségi megállapodás  - csökkenő mérték (2012-2016)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Új diákhitel konstrukció (2014-től)</a:t>
            </a:r>
          </a:p>
          <a:p>
            <a:pPr>
              <a:buNone/>
            </a:pPr>
            <a:endParaRPr lang="hu-H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16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48872" cy="648072"/>
          </a:xfrm>
        </p:spPr>
        <p:txBody>
          <a:bodyPr anchor="ctr">
            <a:normAutofit fontScale="90000"/>
          </a:bodyPr>
          <a:lstStyle/>
          <a:p>
            <a:r>
              <a:rPr lang="hu-HU" sz="2000" dirty="0" smtClean="0"/>
              <a:t>Beruházások – az amortizáció pótlása folytatódó EU finanszírozással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792268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17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2857500" y="6165304"/>
            <a:ext cx="4882852" cy="486321"/>
          </a:xfrm>
        </p:spPr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539552" y="116632"/>
            <a:ext cx="7632848" cy="792088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A Széll Kálmán terv 2.0 becsült nettó hiányhatása </a:t>
            </a:r>
            <a:br>
              <a:rPr lang="hu-HU" sz="2000" dirty="0" smtClean="0"/>
            </a:br>
            <a:r>
              <a:rPr lang="hu-HU" sz="2000" dirty="0" smtClean="0"/>
              <a:t>(Milliárd forint)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7632848" cy="360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23528" y="4725144"/>
            <a:ext cx="7776864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Az intézkedések döntő részét figyelembe vettük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Az intézkedések által okozott közvetlen adókiesés mellett megbecsültük a beruházási/működtetési költségeket is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A makrogazdasági hatásokat (+/-) nem tudtuk figyelembe venni</a:t>
            </a:r>
          </a:p>
          <a:p>
            <a:endParaRPr lang="hu-HU" dirty="0" err="1" smtClean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18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92888" cy="720080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Alappálya, 2012 – 2016, a GDP százalékában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395536" y="4005064"/>
            <a:ext cx="8496944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SZKT 2.0 hatására hosszabb távon 1,4 százalékpontos egyenlegjavulás (2015-től)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Elsődleges egyenleg a horizont végére 2 százalék körül alakul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A hiány végig 3 százalék alatt marad.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u-HU" sz="1600" b="0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803403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755576" y="2492896"/>
            <a:ext cx="7848000" cy="477204"/>
          </a:xfrm>
        </p:spPr>
        <p:txBody>
          <a:bodyPr/>
          <a:lstStyle/>
          <a:p>
            <a:r>
              <a:rPr lang="hu-HU" dirty="0" smtClean="0"/>
              <a:t>3. Középtávú adósságkivetítés (2026-ig)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19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323528" y="908720"/>
            <a:ext cx="7704856" cy="4752529"/>
          </a:xfrm>
        </p:spPr>
        <p:txBody>
          <a:bodyPr/>
          <a:lstStyle/>
          <a:p>
            <a:pPr marL="0" indent="0">
              <a:buNone/>
              <a:tabLst>
                <a:tab pos="0" algn="l"/>
              </a:tabLst>
            </a:pPr>
            <a:r>
              <a:rPr lang="hu-HU" sz="1600" u="sng" dirty="0" smtClean="0"/>
              <a:t>Célok</a:t>
            </a:r>
          </a:p>
          <a:p>
            <a:pPr marL="400050" lvl="1" indent="-400050">
              <a:spcBef>
                <a:spcPts val="600"/>
              </a:spcBef>
              <a:tabLst>
                <a:tab pos="0" algn="l"/>
              </a:tabLst>
            </a:pPr>
            <a:r>
              <a:rPr lang="hu-HU" sz="1600" dirty="0" smtClean="0"/>
              <a:t>Az államadósság és az államháztartás helyzetének bemutatása az MNB és a KT rendszeres elemzéseinél hosszabb időtávon</a:t>
            </a:r>
          </a:p>
          <a:p>
            <a:pPr marL="400050" lvl="1" indent="-400050">
              <a:spcBef>
                <a:spcPts val="600"/>
              </a:spcBef>
              <a:tabLst>
                <a:tab pos="0" algn="l"/>
              </a:tabLst>
            </a:pPr>
            <a:r>
              <a:rPr lang="hu-HU" sz="1600" dirty="0" smtClean="0"/>
              <a:t>Fokozatosan érvényesülő intézkedések teljes hatásának bemutatása</a:t>
            </a:r>
          </a:p>
          <a:p>
            <a:pPr marL="400050" lvl="1" indent="-400050">
              <a:spcBef>
                <a:spcPts val="600"/>
              </a:spcBef>
              <a:tabLst>
                <a:tab pos="0" algn="l"/>
              </a:tabLst>
            </a:pPr>
            <a:r>
              <a:rPr lang="hu-HU" sz="1600" dirty="0" smtClean="0"/>
              <a:t>Viszonyítási alap annak megítéléséhez, hogy a következő év makrogazdasági folyamatai és jogalkotása a hosszú távú adósságpályát hogyan befolyásolja. </a:t>
            </a:r>
            <a:endParaRPr lang="hu-HU" sz="1400" dirty="0" smtClean="0"/>
          </a:p>
          <a:p>
            <a:pPr>
              <a:buNone/>
              <a:tabLst>
                <a:tab pos="0" algn="l"/>
              </a:tabLst>
            </a:pPr>
            <a:r>
              <a:rPr lang="hu-HU" sz="1600" u="sng" dirty="0" smtClean="0"/>
              <a:t>Eszközök</a:t>
            </a:r>
            <a:endParaRPr lang="hu-HU" u="sng" dirty="0" smtClean="0"/>
          </a:p>
          <a:p>
            <a:pPr>
              <a:spcBef>
                <a:spcPts val="600"/>
              </a:spcBef>
            </a:pPr>
            <a:r>
              <a:rPr lang="hu-HU" sz="1600" dirty="0" smtClean="0"/>
              <a:t>Részletes államháztartási elemzés 2016-ig</a:t>
            </a:r>
          </a:p>
          <a:p>
            <a:pPr>
              <a:spcBef>
                <a:spcPts val="600"/>
              </a:spcBef>
            </a:pPr>
            <a:r>
              <a:rPr lang="hu-HU" sz="1600" dirty="0" smtClean="0"/>
              <a:t>A bruttó adósságpálya technikai kivetítése 2026-ig</a:t>
            </a:r>
          </a:p>
          <a:p>
            <a:pPr>
              <a:spcBef>
                <a:spcPts val="600"/>
              </a:spcBef>
            </a:pPr>
            <a:r>
              <a:rPr lang="hu-HU" sz="1600" dirty="0" smtClean="0"/>
              <a:t>Eredmények összevetése az alkotmányos és az Európai Uniós adósságszabályokkal</a:t>
            </a:r>
          </a:p>
          <a:p>
            <a:pPr>
              <a:spcBef>
                <a:spcPts val="600"/>
              </a:spcBef>
            </a:pPr>
            <a:r>
              <a:rPr lang="hu-HU" sz="1600" dirty="0" smtClean="0"/>
              <a:t>Érzékenységvizsgálatok a fontosabb feltételezésekre valamint a „fiskális rés” számszerűsítése</a:t>
            </a:r>
          </a:p>
          <a:p>
            <a:pPr>
              <a:spcBef>
                <a:spcPts val="600"/>
              </a:spcBef>
              <a:buNone/>
            </a:pPr>
            <a:r>
              <a:rPr lang="hu-HU" sz="1600" u="sng" dirty="0" smtClean="0"/>
              <a:t>Korlátok:</a:t>
            </a:r>
            <a:endParaRPr lang="hu-HU" sz="1600" dirty="0" smtClean="0"/>
          </a:p>
          <a:p>
            <a:pPr>
              <a:spcBef>
                <a:spcPts val="600"/>
              </a:spcBef>
            </a:pPr>
            <a:r>
              <a:rPr lang="hu-HU" sz="1600" dirty="0" smtClean="0"/>
              <a:t>Nem előrejelzés, hanem technikai kivetítés</a:t>
            </a:r>
          </a:p>
          <a:p>
            <a:pPr>
              <a:spcBef>
                <a:spcPts val="600"/>
              </a:spcBef>
            </a:pPr>
            <a:r>
              <a:rPr lang="hu-HU" sz="1600" dirty="0" smtClean="0"/>
              <a:t>2012. április 30-ig ismertté vált információkat vettük figyelembe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7149600" cy="511156"/>
          </a:xfrm>
        </p:spPr>
        <p:txBody>
          <a:bodyPr>
            <a:normAutofit/>
          </a:bodyPr>
          <a:lstStyle/>
          <a:p>
            <a:r>
              <a:rPr lang="hu-HU" dirty="0" smtClean="0"/>
              <a:t>Az elemzés célja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3568" y="1628800"/>
            <a:ext cx="7920880" cy="4392488"/>
          </a:xfrm>
        </p:spPr>
        <p:txBody>
          <a:bodyPr/>
          <a:lstStyle/>
          <a:p>
            <a:r>
              <a:rPr lang="hu-HU" dirty="0" smtClean="0"/>
              <a:t>Az adósság technikai előrejelzésének tényezői</a:t>
            </a:r>
          </a:p>
          <a:p>
            <a:pPr lvl="1"/>
            <a:r>
              <a:rPr lang="hu-HU" sz="1600" dirty="0" smtClean="0"/>
              <a:t>Reálgazdasági növekedés (G)</a:t>
            </a:r>
          </a:p>
          <a:p>
            <a:pPr lvl="1"/>
            <a:r>
              <a:rPr lang="hu-HU" sz="1600" dirty="0" smtClean="0"/>
              <a:t>Elsődleges egyenleg (PB)</a:t>
            </a:r>
          </a:p>
          <a:p>
            <a:pPr lvl="1"/>
            <a:r>
              <a:rPr lang="hu-HU" sz="1600" dirty="0" smtClean="0"/>
              <a:t>A fennálló adósságállomány átlagos reálkamata (R)</a:t>
            </a:r>
          </a:p>
          <a:p>
            <a:pPr lvl="1"/>
            <a:r>
              <a:rPr lang="hu-HU" sz="1600" dirty="0" smtClean="0"/>
              <a:t>Reálárfolyam változása (RER)</a:t>
            </a:r>
          </a:p>
          <a:p>
            <a:r>
              <a:rPr lang="hu-HU" dirty="0" smtClean="0"/>
              <a:t>Adósságstabilizáló elsődleges egyenleg           :</a:t>
            </a:r>
          </a:p>
          <a:p>
            <a:pPr lvl="1"/>
            <a:r>
              <a:rPr lang="hu-HU" dirty="0" smtClean="0"/>
              <a:t>Adott adósság és dinamikus komponens mellett az adósság szinten tartásához éppen elegendő elsődleges egyenleg</a:t>
            </a:r>
          </a:p>
          <a:p>
            <a:pPr lvl="1">
              <a:buNone/>
            </a:pPr>
            <a:r>
              <a:rPr lang="hu-HU" dirty="0" smtClean="0"/>
              <a:t>                    </a:t>
            </a:r>
            <a:r>
              <a:rPr lang="hu-HU" sz="2600" b="1" dirty="0" smtClean="0"/>
              <a:t>&lt;          &lt; </a:t>
            </a:r>
            <a:endParaRPr lang="hu-HU" sz="2600" b="1" dirty="0"/>
          </a:p>
        </p:txBody>
      </p:sp>
      <p:sp>
        <p:nvSpPr>
          <p:cNvPr id="19" name="Oval 18"/>
          <p:cNvSpPr/>
          <p:nvPr/>
        </p:nvSpPr>
        <p:spPr>
          <a:xfrm>
            <a:off x="1259632" y="1988840"/>
            <a:ext cx="3312368" cy="288032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ext Placeholder 1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hu-HU" dirty="0" smtClean="0"/>
              <a:t>Az elsődleges egyenleg és a „dinamikus komponens”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000" cy="634082"/>
          </a:xfrm>
        </p:spPr>
        <p:txBody>
          <a:bodyPr/>
          <a:lstStyle/>
          <a:p>
            <a:r>
              <a:rPr lang="hu-HU" dirty="0" smtClean="0"/>
              <a:t>Az államadósság előrejelzése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  <p:sp>
        <p:nvSpPr>
          <p:cNvPr id="7" name="Right Brace 6"/>
          <p:cNvSpPr/>
          <p:nvPr/>
        </p:nvSpPr>
        <p:spPr>
          <a:xfrm>
            <a:off x="6804248" y="2348880"/>
            <a:ext cx="216024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ounded Rectangle 7"/>
          <p:cNvSpPr/>
          <p:nvPr/>
        </p:nvSpPr>
        <p:spPr>
          <a:xfrm>
            <a:off x="7164288" y="2420888"/>
            <a:ext cx="16561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Dinamikus komponens:</a:t>
            </a:r>
          </a:p>
          <a:p>
            <a:pPr algn="ctr"/>
            <a:r>
              <a:rPr lang="hu-HU" sz="1600" b="1" dirty="0" smtClean="0"/>
              <a:t>R+RER-G</a:t>
            </a:r>
            <a:endParaRPr lang="hu-HU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7740352" y="1916832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148064" y="3284984"/>
            <a:ext cx="64807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915816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4139952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r>
              <a:rPr lang="hu-HU" sz="1600" b="1" baseline="-25000" dirty="0" smtClean="0"/>
              <a:t>1</a:t>
            </a:r>
            <a:endParaRPr lang="hu-HU" sz="1600" b="1" baseline="-25000" dirty="0"/>
          </a:p>
        </p:txBody>
      </p:sp>
      <p:sp>
        <p:nvSpPr>
          <p:cNvPr id="13" name="Rounded Rectangle 12"/>
          <p:cNvSpPr/>
          <p:nvPr/>
        </p:nvSpPr>
        <p:spPr>
          <a:xfrm>
            <a:off x="1763688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r>
              <a:rPr lang="hu-HU" sz="1600" b="1" baseline="-25000" dirty="0" smtClean="0"/>
              <a:t>0</a:t>
            </a:r>
            <a:endParaRPr lang="hu-HU" sz="1600" b="1" baseline="-25000" dirty="0"/>
          </a:p>
        </p:txBody>
      </p:sp>
      <p:sp>
        <p:nvSpPr>
          <p:cNvPr id="14" name="Down Arrow 13"/>
          <p:cNvSpPr/>
          <p:nvPr/>
        </p:nvSpPr>
        <p:spPr>
          <a:xfrm>
            <a:off x="1979712" y="479715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Down Arrow 14"/>
          <p:cNvSpPr/>
          <p:nvPr/>
        </p:nvSpPr>
        <p:spPr>
          <a:xfrm>
            <a:off x="4355976" y="479715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Oval 15"/>
          <p:cNvSpPr/>
          <p:nvPr/>
        </p:nvSpPr>
        <p:spPr>
          <a:xfrm>
            <a:off x="1187624" y="5301208"/>
            <a:ext cx="172819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Emelkedő adósság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635896" y="5301208"/>
            <a:ext cx="172819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Csökkenő adósság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184" y="4293096"/>
            <a:ext cx="2304256" cy="1631216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2"/>
                </a:solidFill>
                <a:latin typeface="+mn-lt"/>
              </a:rPr>
              <a:t>Kedvező: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Magasabb PB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Magasabb G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Alacsonyabb R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Alacsonyabb RER (reálfelértékelődés)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21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32848" cy="648072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Makrogazdasági feltételezések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2924944"/>
            <a:ext cx="8208912" cy="2304256"/>
          </a:xfrm>
        </p:spPr>
        <p:txBody>
          <a:bodyPr/>
          <a:lstStyle/>
          <a:p>
            <a:pPr lvl="2">
              <a:spcBef>
                <a:spcPts val="0"/>
              </a:spcBef>
              <a:buNone/>
            </a:pPr>
            <a:endParaRPr lang="hu-HU" sz="1200" dirty="0" smtClean="0"/>
          </a:p>
          <a:p>
            <a:pPr>
              <a:spcBef>
                <a:spcPts val="0"/>
              </a:spcBef>
              <a:buNone/>
            </a:pPr>
            <a:r>
              <a:rPr lang="hu-HU" b="1" dirty="0" smtClean="0"/>
              <a:t>Hozamok: 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kiindulópont az inflációs jelentés endogén kamatpályája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prémium 2016-ig a hosszú távú egyensúlyi szintre csökken, majd stabilizálódik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endParaRPr lang="hu-HU" dirty="0" smtClean="0"/>
          </a:p>
          <a:p>
            <a:pPr>
              <a:spcBef>
                <a:spcPts val="0"/>
              </a:spcBef>
              <a:buNone/>
            </a:pPr>
            <a:r>
              <a:rPr lang="hu-HU" b="1" dirty="0" smtClean="0"/>
              <a:t>Reálárfolyam: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kezdeti ingadozás után a nominális árfolyam stabilizálódik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1 százalékos inflációs differencia mellett tartós reálfelértékelődés</a:t>
            </a:r>
          </a:p>
          <a:p>
            <a:pPr lvl="2"/>
            <a:endParaRPr lang="hu-HU" sz="1400" dirty="0" smtClean="0"/>
          </a:p>
          <a:p>
            <a:pPr lvl="1"/>
            <a:endParaRPr lang="hu-HU" sz="1600" dirty="0" smtClean="0"/>
          </a:p>
          <a:p>
            <a:endParaRPr lang="hu-HU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763284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3568" y="1628800"/>
            <a:ext cx="7920880" cy="4392488"/>
          </a:xfrm>
        </p:spPr>
        <p:txBody>
          <a:bodyPr/>
          <a:lstStyle/>
          <a:p>
            <a:r>
              <a:rPr lang="hu-HU" dirty="0" smtClean="0"/>
              <a:t>Az adósság technikai előrejelzésének tényezői</a:t>
            </a:r>
          </a:p>
          <a:p>
            <a:pPr lvl="1"/>
            <a:r>
              <a:rPr lang="hu-HU" sz="1600" dirty="0" smtClean="0"/>
              <a:t>Reálgazdasági növekedés (G)</a:t>
            </a:r>
          </a:p>
          <a:p>
            <a:pPr lvl="1"/>
            <a:r>
              <a:rPr lang="hu-HU" sz="1600" dirty="0" smtClean="0"/>
              <a:t>Elsődleges egyenleg (PB)</a:t>
            </a:r>
          </a:p>
          <a:p>
            <a:pPr lvl="1"/>
            <a:r>
              <a:rPr lang="hu-HU" sz="1600" dirty="0" smtClean="0"/>
              <a:t>A fennálló adósságállomány átlagos reálkamata (R)</a:t>
            </a:r>
          </a:p>
          <a:p>
            <a:pPr lvl="1"/>
            <a:r>
              <a:rPr lang="hu-HU" sz="1600" dirty="0" smtClean="0"/>
              <a:t>Reálárfolyam változása (RER)</a:t>
            </a:r>
          </a:p>
          <a:p>
            <a:r>
              <a:rPr lang="hu-HU" dirty="0" smtClean="0"/>
              <a:t>Adósságstabilizáló elsődleges egyenleg           :</a:t>
            </a:r>
          </a:p>
          <a:p>
            <a:pPr lvl="1"/>
            <a:r>
              <a:rPr lang="hu-HU" dirty="0" smtClean="0"/>
              <a:t>Adott adósság és dinamikus komponens mellett az adósság szinten tartásához éppen elegendő elsődleges egyenleg</a:t>
            </a:r>
          </a:p>
          <a:p>
            <a:pPr lvl="1">
              <a:buNone/>
            </a:pPr>
            <a:r>
              <a:rPr lang="hu-HU" dirty="0" smtClean="0"/>
              <a:t>                    </a:t>
            </a:r>
            <a:r>
              <a:rPr lang="hu-HU" sz="2600" b="1" dirty="0" smtClean="0"/>
              <a:t>&lt;          &lt; </a:t>
            </a:r>
            <a:endParaRPr lang="hu-HU" sz="2600" b="1" dirty="0"/>
          </a:p>
        </p:txBody>
      </p:sp>
      <p:sp>
        <p:nvSpPr>
          <p:cNvPr id="19" name="Oval 18"/>
          <p:cNvSpPr/>
          <p:nvPr/>
        </p:nvSpPr>
        <p:spPr>
          <a:xfrm>
            <a:off x="1187624" y="2276872"/>
            <a:ext cx="3312368" cy="288032"/>
          </a:xfrm>
          <a:prstGeom prst="ellipse">
            <a:avLst/>
          </a:prstGeom>
          <a:solidFill>
            <a:schemeClr val="accent1">
              <a:alpha val="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ext Placeholder 1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hu-HU" dirty="0" smtClean="0"/>
              <a:t>Az elsődleges egyenleg és a „dinamikus komponens”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000" cy="634082"/>
          </a:xfrm>
        </p:spPr>
        <p:txBody>
          <a:bodyPr/>
          <a:lstStyle/>
          <a:p>
            <a:r>
              <a:rPr lang="hu-HU" dirty="0" smtClean="0"/>
              <a:t>Az államadósság előrejelzése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  <p:sp>
        <p:nvSpPr>
          <p:cNvPr id="7" name="Right Brace 6"/>
          <p:cNvSpPr/>
          <p:nvPr/>
        </p:nvSpPr>
        <p:spPr>
          <a:xfrm>
            <a:off x="6804248" y="2348880"/>
            <a:ext cx="216024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ounded Rectangle 7"/>
          <p:cNvSpPr/>
          <p:nvPr/>
        </p:nvSpPr>
        <p:spPr>
          <a:xfrm>
            <a:off x="7164288" y="2420888"/>
            <a:ext cx="16561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Dinamikus komponens:</a:t>
            </a:r>
          </a:p>
          <a:p>
            <a:pPr algn="ctr"/>
            <a:r>
              <a:rPr lang="hu-HU" sz="1600" b="1" dirty="0" smtClean="0"/>
              <a:t>R+RER-G</a:t>
            </a:r>
            <a:endParaRPr lang="hu-HU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7740352" y="1916832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148064" y="3284984"/>
            <a:ext cx="64807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915816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4139952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r>
              <a:rPr lang="hu-HU" sz="1600" b="1" baseline="-25000" dirty="0" smtClean="0"/>
              <a:t>1</a:t>
            </a:r>
            <a:endParaRPr lang="hu-HU" sz="1600" b="1" baseline="-25000" dirty="0"/>
          </a:p>
        </p:txBody>
      </p:sp>
      <p:sp>
        <p:nvSpPr>
          <p:cNvPr id="13" name="Rounded Rectangle 12"/>
          <p:cNvSpPr/>
          <p:nvPr/>
        </p:nvSpPr>
        <p:spPr>
          <a:xfrm>
            <a:off x="1763688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r>
              <a:rPr lang="hu-HU" sz="1600" b="1" baseline="-25000" dirty="0" smtClean="0"/>
              <a:t>0</a:t>
            </a:r>
            <a:endParaRPr lang="hu-HU" sz="1600" b="1" baseline="-25000" dirty="0"/>
          </a:p>
        </p:txBody>
      </p:sp>
      <p:sp>
        <p:nvSpPr>
          <p:cNvPr id="14" name="Down Arrow 13"/>
          <p:cNvSpPr/>
          <p:nvPr/>
        </p:nvSpPr>
        <p:spPr>
          <a:xfrm>
            <a:off x="1979712" y="479715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Down Arrow 14"/>
          <p:cNvSpPr/>
          <p:nvPr/>
        </p:nvSpPr>
        <p:spPr>
          <a:xfrm>
            <a:off x="4355976" y="479715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Oval 15"/>
          <p:cNvSpPr/>
          <p:nvPr/>
        </p:nvSpPr>
        <p:spPr>
          <a:xfrm>
            <a:off x="1187624" y="5301208"/>
            <a:ext cx="172819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Emelkedő adósság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635896" y="5301208"/>
            <a:ext cx="172819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Csökkenő adósság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184" y="4293096"/>
            <a:ext cx="2304256" cy="1631216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2"/>
                </a:solidFill>
                <a:latin typeface="+mn-lt"/>
              </a:rPr>
              <a:t>Kedvező: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Magasabb PB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Magasabb G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Alacsonyabb R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Alacsonyabb RER (reálfelértékelődés)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23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648072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Elsődleges egyenleg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2016-ot követő 10 évben az elsődleges egyenleg trendszerűen javul</a:t>
            </a:r>
          </a:p>
          <a:p>
            <a:r>
              <a:rPr lang="hu-HU" dirty="0" smtClean="0"/>
              <a:t>A Széll Kálmán terv 2.0-át figyelembe véve az elsődleges egyenleg a GDP 2 százalékára emelkedhet</a:t>
            </a:r>
          </a:p>
          <a:p>
            <a:r>
              <a:rPr lang="hu-HU" dirty="0" smtClean="0"/>
              <a:t>Demográfiai hatásokat ezen a horizonton több, mint ellensúlyozza a nyugdíjrendszer reformja </a:t>
            </a:r>
          </a:p>
          <a:p>
            <a:pPr lvl="1"/>
            <a:r>
              <a:rPr lang="hu-HU" dirty="0" smtClean="0"/>
              <a:t>nyugdíjkiadások 2012-26 között a GDP 2,4 a százalékpontjával mérséklődnek, ami nagyrészt az indexálási szabályokra vezethető vissza</a:t>
            </a:r>
          </a:p>
          <a:p>
            <a:pPr lvl="1"/>
            <a:r>
              <a:rPr lang="hu-HU" dirty="0" smtClean="0"/>
              <a:t>2026-után a demográfia érzékeny kiadások már ismét a hiány növekedése irányába hatnak</a:t>
            </a:r>
          </a:p>
          <a:p>
            <a:pPr lvl="2"/>
            <a:endParaRPr lang="hu-HU" dirty="0" smtClean="0"/>
          </a:p>
          <a:p>
            <a:pPr lvl="1"/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24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539552" y="116632"/>
            <a:ext cx="7920880" cy="648072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Elsődleges egyenleg és </a:t>
            </a:r>
            <a:r>
              <a:rPr lang="hu-HU" sz="2000" dirty="0" err="1" smtClean="0"/>
              <a:t>ESA-egyenleg</a:t>
            </a:r>
            <a:r>
              <a:rPr lang="hu-HU" sz="2000" dirty="0" smtClean="0"/>
              <a:t>, 2012 - 2026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08720"/>
            <a:ext cx="7848872" cy="5060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3568" y="1628800"/>
            <a:ext cx="7920880" cy="4392488"/>
          </a:xfrm>
        </p:spPr>
        <p:txBody>
          <a:bodyPr/>
          <a:lstStyle/>
          <a:p>
            <a:r>
              <a:rPr lang="hu-HU" dirty="0" smtClean="0"/>
              <a:t>Az adósság technikai előrejelzésének tényezői</a:t>
            </a:r>
          </a:p>
          <a:p>
            <a:pPr lvl="1"/>
            <a:r>
              <a:rPr lang="hu-HU" sz="1600" dirty="0" smtClean="0"/>
              <a:t>Reálgazdasági növekedés (G)</a:t>
            </a:r>
          </a:p>
          <a:p>
            <a:pPr lvl="1"/>
            <a:r>
              <a:rPr lang="hu-HU" sz="1600" dirty="0" smtClean="0"/>
              <a:t>Elsődleges egyenleg (PB)</a:t>
            </a:r>
          </a:p>
          <a:p>
            <a:pPr lvl="1"/>
            <a:r>
              <a:rPr lang="hu-HU" sz="1600" dirty="0" smtClean="0"/>
              <a:t>A fennálló adósságállomány átlagos reálkamata (R)</a:t>
            </a:r>
          </a:p>
          <a:p>
            <a:pPr lvl="1"/>
            <a:r>
              <a:rPr lang="hu-HU" sz="1600" dirty="0" smtClean="0"/>
              <a:t>Reálárfolyam változása (RER)</a:t>
            </a:r>
          </a:p>
          <a:p>
            <a:r>
              <a:rPr lang="hu-HU" dirty="0" smtClean="0"/>
              <a:t>Adósságstabilizáló elsődleges egyenleg           :</a:t>
            </a:r>
          </a:p>
          <a:p>
            <a:pPr lvl="1"/>
            <a:r>
              <a:rPr lang="hu-HU" dirty="0" smtClean="0"/>
              <a:t>Adott adósság és dinamikus komponens mellett az adósság szinten tartásához éppen elegendő elsődleges egyenleg</a:t>
            </a:r>
          </a:p>
          <a:p>
            <a:pPr lvl="1">
              <a:buNone/>
            </a:pPr>
            <a:r>
              <a:rPr lang="hu-HU" dirty="0" smtClean="0"/>
              <a:t>                    </a:t>
            </a:r>
            <a:r>
              <a:rPr lang="hu-HU" sz="2600" b="1" dirty="0" smtClean="0"/>
              <a:t>&lt;          &lt; </a:t>
            </a:r>
            <a:endParaRPr lang="hu-HU" sz="2600" b="1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hu-HU" dirty="0" smtClean="0"/>
              <a:t>Az elsődleges egyenleg és a „dinamikus komponens”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000" cy="634082"/>
          </a:xfrm>
        </p:spPr>
        <p:txBody>
          <a:bodyPr/>
          <a:lstStyle/>
          <a:p>
            <a:r>
              <a:rPr lang="hu-HU" dirty="0" smtClean="0"/>
              <a:t>Az államadósság előrejelzése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  <p:sp>
        <p:nvSpPr>
          <p:cNvPr id="7" name="Right Brace 6"/>
          <p:cNvSpPr/>
          <p:nvPr/>
        </p:nvSpPr>
        <p:spPr>
          <a:xfrm>
            <a:off x="6804248" y="2348880"/>
            <a:ext cx="216024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ounded Rectangle 7"/>
          <p:cNvSpPr/>
          <p:nvPr/>
        </p:nvSpPr>
        <p:spPr>
          <a:xfrm>
            <a:off x="7164288" y="2420888"/>
            <a:ext cx="16561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Dinamikus komponens:</a:t>
            </a:r>
          </a:p>
          <a:p>
            <a:pPr algn="ctr"/>
            <a:r>
              <a:rPr lang="hu-HU" sz="1600" b="1" dirty="0" smtClean="0"/>
              <a:t>R+RER-G</a:t>
            </a:r>
            <a:endParaRPr lang="hu-HU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7740352" y="1916832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148064" y="3284984"/>
            <a:ext cx="64807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915816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4139952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r>
              <a:rPr lang="hu-HU" sz="1600" b="1" baseline="-25000" dirty="0" smtClean="0"/>
              <a:t>1</a:t>
            </a:r>
            <a:endParaRPr lang="hu-HU" sz="1600" b="1" baseline="-25000" dirty="0"/>
          </a:p>
        </p:txBody>
      </p:sp>
      <p:sp>
        <p:nvSpPr>
          <p:cNvPr id="13" name="Rounded Rectangle 12"/>
          <p:cNvSpPr/>
          <p:nvPr/>
        </p:nvSpPr>
        <p:spPr>
          <a:xfrm>
            <a:off x="1763688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r>
              <a:rPr lang="hu-HU" sz="1600" b="1" baseline="-25000" dirty="0" smtClean="0"/>
              <a:t>0</a:t>
            </a:r>
            <a:endParaRPr lang="hu-HU" sz="1600" b="1" baseline="-25000" dirty="0"/>
          </a:p>
        </p:txBody>
      </p:sp>
      <p:sp>
        <p:nvSpPr>
          <p:cNvPr id="14" name="Down Arrow 13"/>
          <p:cNvSpPr/>
          <p:nvPr/>
        </p:nvSpPr>
        <p:spPr>
          <a:xfrm>
            <a:off x="1979712" y="479715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Down Arrow 14"/>
          <p:cNvSpPr/>
          <p:nvPr/>
        </p:nvSpPr>
        <p:spPr>
          <a:xfrm>
            <a:off x="4355976" y="479715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Oval 15"/>
          <p:cNvSpPr/>
          <p:nvPr/>
        </p:nvSpPr>
        <p:spPr>
          <a:xfrm>
            <a:off x="1187624" y="5301208"/>
            <a:ext cx="172819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Emelkedő adósság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635896" y="5301208"/>
            <a:ext cx="172819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Csökkenő adósság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184" y="4293096"/>
            <a:ext cx="2304256" cy="1631216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2"/>
                </a:solidFill>
                <a:latin typeface="+mn-lt"/>
              </a:rPr>
              <a:t>Kedvező: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Magasabb PB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Magasabb G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Alacsonyabb R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Alacsonyabb RER (reálfelértékelődés)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03648" y="2564904"/>
            <a:ext cx="489654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956550" y="6286500"/>
            <a:ext cx="73025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AE262E3-EDA1-439B-8A24-A697474784F3}" type="slidenum">
              <a:rPr lang="hu-HU"/>
              <a:pPr>
                <a:defRPr/>
              </a:pPr>
              <a:t>26</a:t>
            </a:fld>
            <a:endParaRPr lang="hu-HU"/>
          </a:p>
        </p:txBody>
      </p:sp>
      <p:sp>
        <p:nvSpPr>
          <p:cNvPr id="44034" name="Cím 7"/>
          <p:cNvSpPr>
            <a:spLocks noGrp="1"/>
          </p:cNvSpPr>
          <p:nvPr>
            <p:ph type="title"/>
          </p:nvPr>
        </p:nvSpPr>
        <p:spPr>
          <a:xfrm>
            <a:off x="611560" y="115888"/>
            <a:ext cx="7920880" cy="649287"/>
          </a:xfrm>
        </p:spPr>
        <p:txBody>
          <a:bodyPr/>
          <a:lstStyle/>
          <a:p>
            <a:r>
              <a:rPr lang="hu-HU" sz="2000" dirty="0" smtClean="0"/>
              <a:t>Hozamokra, finanszírozásra vonatkozó feltételezések</a:t>
            </a:r>
          </a:p>
        </p:txBody>
      </p:sp>
      <p:sp>
        <p:nvSpPr>
          <p:cNvPr id="44035" name="Content Placeholder 6"/>
          <p:cNvSpPr>
            <a:spLocks noGrp="1"/>
          </p:cNvSpPr>
          <p:nvPr>
            <p:ph idx="1"/>
          </p:nvPr>
        </p:nvSpPr>
        <p:spPr>
          <a:xfrm>
            <a:off x="683568" y="1340768"/>
            <a:ext cx="7848600" cy="3888655"/>
          </a:xfrm>
        </p:spPr>
        <p:txBody>
          <a:bodyPr/>
          <a:lstStyle/>
          <a:p>
            <a:pPr marL="355600" lvl="2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hu-HU" sz="2000" dirty="0" smtClean="0"/>
              <a:t>Kockázatmentes hozamok emelkednek</a:t>
            </a:r>
          </a:p>
          <a:p>
            <a:pPr marL="355600" lvl="2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hu-HU" sz="2000" dirty="0" smtClean="0"/>
              <a:t>Kockázati felár számottevően csökken, de tartósan meghaladja a válság előtti szintet</a:t>
            </a:r>
            <a:endParaRPr lang="hu-HU" sz="1800" dirty="0" smtClean="0"/>
          </a:p>
          <a:p>
            <a:pPr marL="355600" lvl="2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endParaRPr lang="hu-HU" sz="2000" dirty="0" smtClean="0"/>
          </a:p>
          <a:p>
            <a:pPr marL="355600" lvl="2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hu-HU" sz="2000" dirty="0" smtClean="0"/>
              <a:t>Államháztartás finanszírozása</a:t>
            </a:r>
          </a:p>
          <a:p>
            <a:pPr marL="812800" lvl="3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hu-HU" sz="1800" dirty="0" smtClean="0"/>
              <a:t>Devizabetétek leépülnek</a:t>
            </a:r>
          </a:p>
          <a:p>
            <a:pPr marL="812800" lvl="3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hu-HU" sz="1800" dirty="0" smtClean="0"/>
              <a:t>EU/IMF hitelek lejárnak, piaci refinanszírozás</a:t>
            </a:r>
          </a:p>
          <a:p>
            <a:pPr marL="812800" lvl="3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hu-HU" sz="1800" dirty="0" smtClean="0"/>
              <a:t>Forintkibocsátás részaránya folyamatosan emelkedik</a:t>
            </a:r>
          </a:p>
          <a:p>
            <a:pPr marL="812800" lvl="3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hu-HU" sz="1800" dirty="0" smtClean="0"/>
              <a:t>A devizaarány 2026-ra 50 százalékról 33 százalékra csökken</a:t>
            </a:r>
          </a:p>
          <a:p>
            <a:pPr marL="812800" lvl="3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endParaRPr lang="hu-HU" sz="1800" dirty="0" smtClean="0"/>
          </a:p>
          <a:p>
            <a:pPr marL="812800" lvl="3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endParaRPr lang="hu-HU" sz="1800" dirty="0" smtClean="0"/>
          </a:p>
          <a:p>
            <a:pPr lvl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endParaRPr lang="hu-HU" sz="2400" dirty="0" smtClean="0"/>
          </a:p>
          <a:p>
            <a:pPr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endParaRPr lang="hu-H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27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864096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Jelenlegi, historikus minimumáról növekedhet az adósság implicit kamata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5256584" cy="4776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580112" y="980728"/>
            <a:ext cx="309634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tx2"/>
                </a:solidFill>
                <a:latin typeface="+mj-lt"/>
              </a:rPr>
              <a:t>Az emelkedő és a válság előttinél tartósan magasabb finanszírozási költség okai:</a:t>
            </a: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Jelenlegi szintben még alig érződik a válság hatása, mert nagy az EU/IMF hitelek súlya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j-lt"/>
              </a:rPr>
              <a:t> Emelkedő kockázatmentes hozam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j-lt"/>
              </a:rPr>
              <a:t> Bár csökkenő, de tartósan magasabb prémium szint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j-lt"/>
              </a:rPr>
              <a:t> Forintfinanszírozás arányának növekedése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3568" y="1628800"/>
            <a:ext cx="7920880" cy="4392488"/>
          </a:xfrm>
        </p:spPr>
        <p:txBody>
          <a:bodyPr/>
          <a:lstStyle/>
          <a:p>
            <a:r>
              <a:rPr lang="hu-HU" dirty="0" smtClean="0"/>
              <a:t>Az adósság technikai előrejelzésének tényezői</a:t>
            </a:r>
          </a:p>
          <a:p>
            <a:pPr lvl="1"/>
            <a:r>
              <a:rPr lang="hu-HU" sz="1600" dirty="0" smtClean="0"/>
              <a:t>Reálgazdasági növekedés (G)</a:t>
            </a:r>
          </a:p>
          <a:p>
            <a:pPr lvl="1"/>
            <a:r>
              <a:rPr lang="hu-HU" sz="1600" dirty="0" smtClean="0"/>
              <a:t>Elsődleges egyenleg (PB)</a:t>
            </a:r>
          </a:p>
          <a:p>
            <a:pPr lvl="1"/>
            <a:r>
              <a:rPr lang="hu-HU" sz="1600" dirty="0" smtClean="0"/>
              <a:t>A fennálló adósságállomány átlagos reálkamata (R)</a:t>
            </a:r>
          </a:p>
          <a:p>
            <a:pPr lvl="1"/>
            <a:r>
              <a:rPr lang="hu-HU" sz="1600" dirty="0" smtClean="0"/>
              <a:t>Reálárfolyam változása (RER)</a:t>
            </a:r>
          </a:p>
          <a:p>
            <a:r>
              <a:rPr lang="hu-HU" dirty="0" smtClean="0"/>
              <a:t>Adósságstabilizáló elsődleges egyenleg           :</a:t>
            </a:r>
          </a:p>
          <a:p>
            <a:pPr lvl="1"/>
            <a:r>
              <a:rPr lang="hu-HU" dirty="0" smtClean="0"/>
              <a:t>Adott adósság és dinamikus komponens mellett az adósság szinten tartásához éppen elegendő elsődleges egyenleg</a:t>
            </a:r>
          </a:p>
          <a:p>
            <a:pPr lvl="1">
              <a:buNone/>
            </a:pPr>
            <a:r>
              <a:rPr lang="hu-HU" dirty="0" smtClean="0"/>
              <a:t>                    </a:t>
            </a:r>
            <a:r>
              <a:rPr lang="hu-HU" sz="2600" b="1" dirty="0" smtClean="0"/>
              <a:t>&lt;          &lt; </a:t>
            </a:r>
            <a:endParaRPr lang="hu-HU" sz="2600" b="1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hu-HU" dirty="0" smtClean="0"/>
              <a:t>Az elsődleges egyenleg és a „dinamikus komponens”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000" cy="634082"/>
          </a:xfrm>
        </p:spPr>
        <p:txBody>
          <a:bodyPr/>
          <a:lstStyle/>
          <a:p>
            <a:r>
              <a:rPr lang="hu-HU" dirty="0" smtClean="0"/>
              <a:t>Az államadósság előrejelzése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  <p:sp>
        <p:nvSpPr>
          <p:cNvPr id="7" name="Right Brace 6"/>
          <p:cNvSpPr/>
          <p:nvPr/>
        </p:nvSpPr>
        <p:spPr>
          <a:xfrm>
            <a:off x="6804248" y="2348880"/>
            <a:ext cx="216024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Rounded Rectangle 7"/>
          <p:cNvSpPr/>
          <p:nvPr/>
        </p:nvSpPr>
        <p:spPr>
          <a:xfrm>
            <a:off x="7164288" y="2420888"/>
            <a:ext cx="16561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Dinamikus komponens:</a:t>
            </a:r>
          </a:p>
          <a:p>
            <a:pPr algn="ctr"/>
            <a:r>
              <a:rPr lang="hu-HU" sz="1600" b="1" dirty="0" smtClean="0"/>
              <a:t>R+RER-G</a:t>
            </a:r>
            <a:endParaRPr lang="hu-HU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7740352" y="1916832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148064" y="3284984"/>
            <a:ext cx="64807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915816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endParaRPr lang="hu-HU" sz="1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4139952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r>
              <a:rPr lang="hu-HU" sz="1600" b="1" baseline="-25000" dirty="0" smtClean="0"/>
              <a:t>1</a:t>
            </a:r>
            <a:endParaRPr lang="hu-HU" sz="1600" b="1" baseline="-25000" dirty="0"/>
          </a:p>
        </p:txBody>
      </p:sp>
      <p:sp>
        <p:nvSpPr>
          <p:cNvPr id="13" name="Rounded Rectangle 12"/>
          <p:cNvSpPr/>
          <p:nvPr/>
        </p:nvSpPr>
        <p:spPr>
          <a:xfrm>
            <a:off x="1763688" y="4293096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PB</a:t>
            </a:r>
            <a:r>
              <a:rPr lang="hu-HU" sz="1600" b="1" baseline="-25000" dirty="0" smtClean="0"/>
              <a:t>0</a:t>
            </a:r>
            <a:endParaRPr lang="hu-HU" sz="1600" b="1" baseline="-25000" dirty="0"/>
          </a:p>
        </p:txBody>
      </p:sp>
      <p:sp>
        <p:nvSpPr>
          <p:cNvPr id="14" name="Down Arrow 13"/>
          <p:cNvSpPr/>
          <p:nvPr/>
        </p:nvSpPr>
        <p:spPr>
          <a:xfrm>
            <a:off x="1979712" y="479715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Down Arrow 14"/>
          <p:cNvSpPr/>
          <p:nvPr/>
        </p:nvSpPr>
        <p:spPr>
          <a:xfrm>
            <a:off x="4355976" y="479715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Oval 15"/>
          <p:cNvSpPr/>
          <p:nvPr/>
        </p:nvSpPr>
        <p:spPr>
          <a:xfrm>
            <a:off x="1187624" y="5301208"/>
            <a:ext cx="172819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Emelkedő adósság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635896" y="5301208"/>
            <a:ext cx="172819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</a:rPr>
              <a:t>Csökkenő adósság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184" y="4293096"/>
            <a:ext cx="2304256" cy="1631216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2"/>
                </a:solidFill>
                <a:latin typeface="+mn-lt"/>
              </a:rPr>
              <a:t>Kedvező: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Magasabb PB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Magasabb G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Alacsonyabb R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Alacsonyabb RER (reálfelértékelődés)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020272" y="2348880"/>
            <a:ext cx="1944216" cy="864096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29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864096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A dinamikus komponens és az adósságstabilizáló elsődleges egyenleg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52120" y="1268760"/>
            <a:ext cx="33843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 A növekedés és a reálárfolyam változásával korrigált reálkamat különbözete határozza meg, hogy milyen elsődleges többlet szükséges az adósság csökkentéséhez</a:t>
            </a:r>
          </a:p>
          <a:p>
            <a:endParaRPr lang="hu-H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Középtávon </a:t>
            </a:r>
            <a:r>
              <a:rPr lang="hu-HU" sz="1600" dirty="0" err="1" smtClean="0">
                <a:solidFill>
                  <a:schemeClr val="tx2"/>
                </a:solidFill>
                <a:latin typeface="+mn-lt"/>
              </a:rPr>
              <a:t>r-g</a:t>
            </a: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1,1%</a:t>
            </a:r>
          </a:p>
          <a:p>
            <a:endParaRPr lang="hu-H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R-g korrigálva a reálfelértékelődés hatásával 0,8% stabilizálódik</a:t>
            </a:r>
          </a:p>
          <a:p>
            <a:pPr>
              <a:buFont typeface="Arial" pitchFamily="34" charset="0"/>
              <a:buChar char="•"/>
            </a:pPr>
            <a:endParaRPr lang="hu-H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Hosszútávon az adósságot stabilizáló elsődleges költségvetési többlet a GDP 0,5-0,7%</a:t>
            </a:r>
          </a:p>
          <a:p>
            <a:pPr>
              <a:buFont typeface="Arial" pitchFamily="34" charset="0"/>
              <a:buChar char="•"/>
            </a:pPr>
            <a:endParaRPr lang="hu-H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Ennél kedvezőbb egyenleg csökkenti az adósságot</a:t>
            </a:r>
          </a:p>
          <a:p>
            <a:pPr>
              <a:buFont typeface="Arial" pitchFamily="34" charset="0"/>
              <a:buChar char="•"/>
            </a:pPr>
            <a:endParaRPr lang="hu-HU" sz="1600" dirty="0" smtClean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530872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251520" y="836712"/>
            <a:ext cx="7848872" cy="5040561"/>
          </a:xfrm>
        </p:spPr>
        <p:txBody>
          <a:bodyPr/>
          <a:lstStyle/>
          <a:p>
            <a:r>
              <a:rPr lang="hu-HU" dirty="0" smtClean="0"/>
              <a:t>Kivetítésünk eredményei szerint a 2011 végén 80 százalék feletti GDP-arányos államadósság 2026-ra 59,4 százalékra csökkenhet.</a:t>
            </a:r>
          </a:p>
          <a:p>
            <a:r>
              <a:rPr lang="hu-HU" dirty="0" smtClean="0"/>
              <a:t>Az adósság így  elérheti a maastrichti szerződés szerinti 60 százalékot, és eleget tesz az EU 1/20-os szabályának, de nagyobb, mint az Alaptörvény 50 százalékos célja. </a:t>
            </a:r>
          </a:p>
          <a:p>
            <a:r>
              <a:rPr lang="hu-HU" dirty="0" smtClean="0"/>
              <a:t>Ennek eléréséhez tartósan magasabb növekedésre, vagy a befektetők bizalmát erősítő, alacsonyabb finanszírozási költséget biztosító lépésekre, vagy további fiskális egyenlegjavításra van szükség.</a:t>
            </a:r>
          </a:p>
          <a:p>
            <a:r>
              <a:rPr lang="hu-HU" dirty="0" smtClean="0"/>
              <a:t>Az államháztartás elsődleges egyenlege 2016-tól trendszerűen javul és hosszú távon a GDP 2 százaléka körül stabilizálódik. </a:t>
            </a:r>
          </a:p>
          <a:p>
            <a:r>
              <a:rPr lang="hu-HU" dirty="0" smtClean="0"/>
              <a:t>Ez az egyenleg ellensúlyozza a feltételezett 2,5 százalékos hosszú távú növekedési ütemet 0,8 százalékponttal meghaladó finanszírozási költség adósságnövelő hatását, azaz biztosítja az adósságráta csökkenését. 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49600" cy="511156"/>
          </a:xfrm>
        </p:spPr>
        <p:txBody>
          <a:bodyPr>
            <a:normAutofit/>
          </a:bodyPr>
          <a:lstStyle/>
          <a:p>
            <a:r>
              <a:rPr lang="hu-HU" dirty="0" smtClean="0"/>
              <a:t>Fő üzenetek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30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04856" cy="792088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Eredmények</a:t>
            </a:r>
            <a:br>
              <a:rPr lang="hu-HU" sz="2000" dirty="0" smtClean="0"/>
            </a:br>
            <a:r>
              <a:rPr lang="hu-HU" sz="2000" b="0" i="1" dirty="0" err="1" smtClean="0"/>
              <a:t>ESA-egyenleg</a:t>
            </a:r>
            <a:r>
              <a:rPr lang="hu-HU" sz="2000" b="0" i="1" dirty="0" smtClean="0"/>
              <a:t> az uniós kritériumok </a:t>
            </a:r>
            <a:r>
              <a:rPr lang="hu-HU" sz="2000" b="0" i="1" dirty="0" smtClean="0"/>
              <a:t>tükrében</a:t>
            </a:r>
            <a:endParaRPr lang="hu-HU" sz="2000" b="0" i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4744"/>
            <a:ext cx="7776864" cy="48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31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683568" y="116632"/>
            <a:ext cx="7632848" cy="864096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Eredmények</a:t>
            </a:r>
            <a:br>
              <a:rPr lang="hu-HU" sz="2000" dirty="0" smtClean="0"/>
            </a:br>
            <a:r>
              <a:rPr lang="hu-HU" sz="2000" i="1" dirty="0" smtClean="0"/>
              <a:t>Az adósságráta és alakulásának összetevői</a:t>
            </a:r>
            <a:endParaRPr lang="hu-HU" sz="2000" i="1" dirty="0" smtClean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4744"/>
            <a:ext cx="7625666" cy="492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32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864096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Eredmények</a:t>
            </a:r>
            <a:br>
              <a:rPr lang="hu-HU" sz="2000" dirty="0" smtClean="0"/>
            </a:br>
            <a:r>
              <a:rPr lang="hu-HU" sz="2000" i="1" dirty="0" smtClean="0"/>
              <a:t>Az adósságráta és az EU 1/20-os szabálya</a:t>
            </a:r>
            <a:endParaRPr lang="hu-HU" sz="2000" i="1" dirty="0" smtClean="0">
              <a:solidFill>
                <a:srgbClr val="FF000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0040"/>
            <a:ext cx="7848871" cy="4994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33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48872" cy="936104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Eredmények </a:t>
            </a:r>
            <a:br>
              <a:rPr lang="hu-HU" sz="2000" dirty="0" smtClean="0"/>
            </a:br>
            <a:r>
              <a:rPr lang="hu-HU" sz="2000" i="1" dirty="0" smtClean="0"/>
              <a:t>Érzékenységvizsgálat</a:t>
            </a:r>
            <a:endParaRPr lang="hu-HU" sz="2000" i="1" dirty="0" smtClean="0">
              <a:solidFill>
                <a:srgbClr val="FF0000"/>
              </a:solidFill>
            </a:endParaRP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395536" y="980728"/>
            <a:ext cx="7848000" cy="4824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hu-HU" dirty="0" smtClean="0"/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hu-HU" dirty="0" smtClean="0"/>
          </a:p>
          <a:p>
            <a:pPr marL="342900" marR="0" lvl="0" indent="-3429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u-H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4048" y="1628800"/>
            <a:ext cx="3600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>
                <a:solidFill>
                  <a:schemeClr val="tx2"/>
                </a:solidFill>
                <a:latin typeface="+mn-lt"/>
              </a:rPr>
              <a:t>Példák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Fiskális sokk (Pb)</a:t>
            </a:r>
            <a:endParaRPr lang="hu-HU" sz="1600" dirty="0" smtClean="0">
              <a:solidFill>
                <a:schemeClr val="tx2"/>
              </a:solidFill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1400" dirty="0" smtClean="0">
                <a:solidFill>
                  <a:schemeClr val="tx2"/>
                </a:solidFill>
                <a:latin typeface="+mn-lt"/>
              </a:rPr>
              <a:t>beruházások szintje, finanszírozása</a:t>
            </a:r>
          </a:p>
          <a:p>
            <a:pPr lvl="1"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2"/>
                </a:solidFill>
                <a:latin typeface="+mn-lt"/>
              </a:rPr>
              <a:t> reformok visszafordulása</a:t>
            </a:r>
          </a:p>
          <a:p>
            <a:pPr lvl="1"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2"/>
                </a:solidFill>
                <a:latin typeface="+mn-lt"/>
              </a:rPr>
              <a:t> EU finanszírozá</a:t>
            </a: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s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Kamatsokk (r)</a:t>
            </a:r>
            <a:endParaRPr lang="hu-HU" sz="1600" dirty="0" smtClean="0">
              <a:solidFill>
                <a:schemeClr val="tx2"/>
              </a:solidFill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hu-HU" sz="1400" dirty="0" err="1" smtClean="0">
                <a:solidFill>
                  <a:schemeClr val="tx2"/>
                </a:solidFill>
                <a:latin typeface="+mn-lt"/>
              </a:rPr>
              <a:t>országkockázati</a:t>
            </a:r>
            <a:r>
              <a:rPr lang="hu-HU" sz="1400" dirty="0" smtClean="0">
                <a:solidFill>
                  <a:schemeClr val="tx2"/>
                </a:solidFill>
                <a:latin typeface="+mn-lt"/>
              </a:rPr>
              <a:t> prémium lassabb          csökkenése</a:t>
            </a:r>
          </a:p>
          <a:p>
            <a:pPr lvl="1"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2"/>
                </a:solidFill>
                <a:latin typeface="+mn-lt"/>
              </a:rPr>
              <a:t> folytatódó szuverén válságok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n-lt"/>
              </a:rPr>
              <a:t>Növekedési sokk (g)</a:t>
            </a:r>
            <a:endParaRPr lang="hu-HU" sz="1600" dirty="0" smtClean="0">
              <a:solidFill>
                <a:schemeClr val="tx2"/>
              </a:solidFill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2"/>
                </a:solidFill>
                <a:latin typeface="+mn-lt"/>
              </a:rPr>
              <a:t> intézkedések növekedés-fékező hatása</a:t>
            </a:r>
          </a:p>
          <a:p>
            <a:pPr lvl="1"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2"/>
                </a:solidFill>
                <a:latin typeface="+mn-lt"/>
              </a:rPr>
              <a:t> beruházási és hitelezése aktivitás</a:t>
            </a:r>
            <a:endParaRPr lang="hu-HU" sz="1600" dirty="0" smtClean="0">
              <a:solidFill>
                <a:schemeClr val="tx2"/>
              </a:solidFill>
              <a:latin typeface="+mn-lt"/>
            </a:endParaRPr>
          </a:p>
          <a:p>
            <a:pPr lvl="1">
              <a:buFont typeface="Arial" pitchFamily="34" charset="0"/>
              <a:buChar char="•"/>
            </a:pPr>
            <a:endParaRPr lang="hu-HU" dirty="0" smtClean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460851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34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48872" cy="1008112"/>
          </a:xfrm>
        </p:spPr>
        <p:txBody>
          <a:bodyPr anchor="ctr">
            <a:normAutofit/>
          </a:bodyPr>
          <a:lstStyle/>
          <a:p>
            <a:r>
              <a:rPr lang="hu-HU" sz="2000" dirty="0" smtClean="0"/>
              <a:t>Eredmények </a:t>
            </a:r>
            <a:br>
              <a:rPr lang="hu-HU" sz="2000" dirty="0" smtClean="0"/>
            </a:br>
            <a:r>
              <a:rPr lang="hu-HU" sz="2000" i="1" dirty="0" smtClean="0"/>
              <a:t>Érzékenységvizsgálat</a:t>
            </a:r>
            <a:endParaRPr lang="hu-HU" sz="2000" i="1" dirty="0" smtClean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hu-HU" dirty="0" smtClean="0"/>
          </a:p>
          <a:p>
            <a:pPr lvl="1"/>
            <a:endParaRPr lang="hu-HU" dirty="0" smtClean="0"/>
          </a:p>
          <a:p>
            <a:endParaRPr lang="hu-HU" dirty="0"/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395536" y="980728"/>
            <a:ext cx="7848000" cy="4824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hu-HU" dirty="0" smtClean="0"/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hu-HU" dirty="0" smtClean="0"/>
          </a:p>
          <a:p>
            <a:pPr marL="342900" marR="0" lvl="0" indent="-3429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u-H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7920880" cy="4776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956550" y="6286500"/>
            <a:ext cx="73025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C8179FD-3AA8-4398-89DA-B0C12CFAB20B}" type="slidenum">
              <a:rPr lang="hu-HU"/>
              <a:pPr>
                <a:defRPr/>
              </a:pPr>
              <a:t>35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539552" y="115888"/>
            <a:ext cx="8064896" cy="86484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2400" dirty="0" smtClean="0"/>
              <a:t>Fiskális rés 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b="0" dirty="0" smtClean="0"/>
              <a:t>adósságcél eléréséhez szükséges elsődleges egyenleg javulás</a:t>
            </a:r>
          </a:p>
        </p:txBody>
      </p:sp>
      <p:sp>
        <p:nvSpPr>
          <p:cNvPr id="60419" name="Content Placeholder 6"/>
          <p:cNvSpPr>
            <a:spLocks noGrp="1"/>
          </p:cNvSpPr>
          <p:nvPr>
            <p:ph idx="1"/>
          </p:nvPr>
        </p:nvSpPr>
        <p:spPr>
          <a:xfrm>
            <a:off x="395288" y="1052513"/>
            <a:ext cx="8208962" cy="25209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dirty="0" smtClean="0"/>
              <a:t>„Fiskális rés” - változatlan növekedési és kamatkörnyezet mellett mekkora egyenlegjavulás szükséges az adott adósságcél adott horizonton történő eléréséhez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dirty="0" smtClean="0"/>
              <a:t>Parciális hatásvizsgálat - minden más változatlansága mellett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dirty="0" smtClean="0"/>
              <a:t>Adósságcél: Alaptörvényben foglalt 50 százalék 2026-ban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r>
              <a:rPr lang="hu-HU" dirty="0" smtClean="0"/>
              <a:t>A szükséges egyenlegjavulás mértéke az is időzítéstől függ - kivárásnak „ára” van</a:t>
            </a:r>
          </a:p>
          <a:p>
            <a:pPr fontAlgn="base">
              <a:spcAft>
                <a:spcPct val="0"/>
              </a:spcAft>
              <a:buFont typeface="Arial" charset="0"/>
              <a:buChar char="•"/>
            </a:pPr>
            <a:endParaRPr lang="hu-HU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717032"/>
            <a:ext cx="784887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251520" y="836712"/>
            <a:ext cx="7848872" cy="5040561"/>
          </a:xfrm>
        </p:spPr>
        <p:txBody>
          <a:bodyPr/>
          <a:lstStyle/>
          <a:p>
            <a:r>
              <a:rPr lang="hu-HU" dirty="0" smtClean="0"/>
              <a:t>Kivetítésünk eredményei szerint a 2011 végén 80 százalék feletti GDP-arányos államadósság 2026-ra 59,4 százalékra csökkenhet.</a:t>
            </a:r>
          </a:p>
          <a:p>
            <a:r>
              <a:rPr lang="hu-HU" dirty="0" smtClean="0"/>
              <a:t>Az adósság így  elérheti a maastrichti szerződés szerinti 60 százalékot, és eleget tesz az EU 1/20-os szabályának, de nagyobb, mint az Alaptörvény 50 százalékos célja. </a:t>
            </a:r>
          </a:p>
          <a:p>
            <a:r>
              <a:rPr lang="hu-HU" dirty="0" smtClean="0"/>
              <a:t>Ennek eléréséhez tartósan magasabb növekedésre, vagy a befektetők bizalmát erősítő, alacsonyabb finanszírozási költséget biztosító lépésekre, vagy további fiskális egyenlegjavításra van szükség.</a:t>
            </a:r>
          </a:p>
          <a:p>
            <a:r>
              <a:rPr lang="hu-HU" dirty="0" smtClean="0"/>
              <a:t>Az államháztartás elsődleges egyenlege 2016-tól trendszerűen javul és hosszú távon a GDP 2 százaléka körül stabilizálódik. </a:t>
            </a:r>
          </a:p>
          <a:p>
            <a:r>
              <a:rPr lang="hu-HU" dirty="0" smtClean="0"/>
              <a:t>Ez az egyenleg ellensúlyozza a feltételezett 2,5 százalékos hosszú távú növekedési ütemet 0,8 százalékponttal meghaladó finanszírozási költség adósságnövelő hatását, azaz biztosítja az adósságráta csökkenését. 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49600" cy="511156"/>
          </a:xfrm>
        </p:spPr>
        <p:txBody>
          <a:bodyPr>
            <a:normAutofit/>
          </a:bodyPr>
          <a:lstStyle/>
          <a:p>
            <a:r>
              <a:rPr lang="hu-HU" dirty="0" smtClean="0"/>
              <a:t>Fő üzenetek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323528" y="836712"/>
            <a:ext cx="7776864" cy="5112569"/>
          </a:xfrm>
        </p:spPr>
        <p:txBody>
          <a:bodyPr/>
          <a:lstStyle/>
          <a:p>
            <a:r>
              <a:rPr lang="hu-HU" dirty="0" smtClean="0"/>
              <a:t>Az egyenleg átmeneti visszaesését egyes bevételek kiesése (különadók, a </a:t>
            </a:r>
            <a:r>
              <a:rPr lang="hu-HU" dirty="0" err="1" smtClean="0"/>
              <a:t>félszuperbruttó</a:t>
            </a:r>
            <a:r>
              <a:rPr lang="hu-HU" dirty="0" smtClean="0"/>
              <a:t> és az EU források csökkenése) és új kiadások (így a pedagógus életpálya-modell) okozzák. </a:t>
            </a:r>
          </a:p>
          <a:p>
            <a:r>
              <a:rPr lang="hu-HU" dirty="0" smtClean="0"/>
              <a:t>Középtávon viszont a nyugdíjrendszer reformjai nagymértékben javítják az egyenleget.</a:t>
            </a:r>
          </a:p>
          <a:p>
            <a:r>
              <a:rPr lang="hu-HU" dirty="0" smtClean="0"/>
              <a:t>A Széll Kálmán Terv 2.0 intézkedései 2014-at követően évente 1,4 százalékkal javítják az államháztartás elsődleges egyenlegét, így kulcsfontosságúak az adósságráta csökkentése szempontjából. </a:t>
            </a:r>
          </a:p>
          <a:p>
            <a:r>
              <a:rPr lang="hu-HU" dirty="0" smtClean="0"/>
              <a:t>A növekedés fél százalékos változása 3,4 százalékponttal, a finanszírozási költség 1 százalékpontos eltérése 3,9 százalékponttal térítheti el a 2026-as adósság GDP-arányos szintjét az alappályától.</a:t>
            </a:r>
          </a:p>
          <a:p>
            <a:r>
              <a:rPr lang="hu-HU" dirty="0" smtClean="0"/>
              <a:t>Elemzésünk ún. technikai kivetítés, nem pedig előrejelzés. Ez azt jelenti, hogy nem a legvalószínűbb, hanem a változatlan gazdaság- és szakpolitikák feltételezése mellett várhatóan megvalósuló hiány- és adósságpályát mutatja be.</a:t>
            </a:r>
          </a:p>
          <a:p>
            <a:pPr lvl="0"/>
            <a:endParaRPr lang="hu-HU" i="1" dirty="0" smtClean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49600" cy="511156"/>
          </a:xfrm>
        </p:spPr>
        <p:txBody>
          <a:bodyPr>
            <a:normAutofit/>
          </a:bodyPr>
          <a:lstStyle/>
          <a:p>
            <a:r>
              <a:rPr lang="hu-HU" dirty="0" smtClean="0"/>
              <a:t>Fő üzenetek (folytatás)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755576" y="2492896"/>
            <a:ext cx="7848000" cy="477204"/>
          </a:xfrm>
        </p:spPr>
        <p:txBody>
          <a:bodyPr/>
          <a:lstStyle/>
          <a:p>
            <a:pPr algn="ctr"/>
            <a:r>
              <a:rPr lang="hu-HU" dirty="0" smtClean="0"/>
              <a:t>Köszönjük a figyelmet!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38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323528" y="836712"/>
            <a:ext cx="7776864" cy="5112569"/>
          </a:xfrm>
        </p:spPr>
        <p:txBody>
          <a:bodyPr/>
          <a:lstStyle/>
          <a:p>
            <a:r>
              <a:rPr lang="hu-HU" dirty="0" smtClean="0"/>
              <a:t>Az egyenleg átmeneti visszaesését egyes bevételek kiesése (különadók, a </a:t>
            </a:r>
            <a:r>
              <a:rPr lang="hu-HU" dirty="0" err="1" smtClean="0"/>
              <a:t>félszuperbruttó</a:t>
            </a:r>
            <a:r>
              <a:rPr lang="hu-HU" dirty="0" smtClean="0"/>
              <a:t> és az EU források csökkenése) és új kiadások (így a pedagógus életpálya-modell) okozzák. </a:t>
            </a:r>
          </a:p>
          <a:p>
            <a:r>
              <a:rPr lang="hu-HU" dirty="0" smtClean="0"/>
              <a:t>Középtávon viszont a nyugdíjrendszer reformjai nagymértékben javítják az egyenleget.</a:t>
            </a:r>
          </a:p>
          <a:p>
            <a:r>
              <a:rPr lang="hu-HU" dirty="0" smtClean="0"/>
              <a:t>A Széll Kálmán Terv 2.0 intézkedései 2014-at követően évente 1,4 százalékkal javítják az államháztartás elsődleges egyenlegét, így kulcsfontosságúak az adósságráta csökkentése szempontjából. </a:t>
            </a:r>
          </a:p>
          <a:p>
            <a:r>
              <a:rPr lang="hu-HU" dirty="0" smtClean="0"/>
              <a:t>A növekedés fél százalékos változása 3,4 százalékponttal, a finanszírozási költség 1 százalékpontos eltérése 3,9 százalékponttal térítheti el a 2026-as adósság GDP-arányos szintjét az alappályától.</a:t>
            </a:r>
          </a:p>
          <a:p>
            <a:r>
              <a:rPr lang="hu-HU" dirty="0" smtClean="0"/>
              <a:t>Elemzésünk ún. technikai kivetítés, nem pedig előrejelzés. Ez azt jelenti, hogy nem a legvalószínűbb, hanem a változatlan gazdaság- és szakpolitikák feltételezése mellett várhatóan megvalósuló hiány- és adósságpályát mutatja be.</a:t>
            </a:r>
          </a:p>
          <a:p>
            <a:pPr lvl="0"/>
            <a:endParaRPr lang="hu-HU" i="1" dirty="0" smtClean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49600" cy="511156"/>
          </a:xfrm>
        </p:spPr>
        <p:txBody>
          <a:bodyPr>
            <a:normAutofit/>
          </a:bodyPr>
          <a:lstStyle/>
          <a:p>
            <a:r>
              <a:rPr lang="hu-HU" dirty="0" smtClean="0"/>
              <a:t>Fő üzenetek (folytatás)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hu-HU" dirty="0" smtClean="0"/>
              <a:t>Az államadósság jelenlegi szintje és kialakulásának okai</a:t>
            </a:r>
          </a:p>
          <a:p>
            <a:pPr>
              <a:buFont typeface="+mj-lt"/>
              <a:buAutoNum type="arabicPeriod"/>
            </a:pPr>
            <a:r>
              <a:rPr lang="hu-HU" dirty="0" smtClean="0"/>
              <a:t>Az államháztartás középtávú pozíciója (2012-2016)</a:t>
            </a:r>
          </a:p>
          <a:p>
            <a:pPr>
              <a:buFont typeface="+mj-lt"/>
              <a:buAutoNum type="arabicPeriod"/>
            </a:pPr>
            <a:r>
              <a:rPr lang="hu-HU" dirty="0" smtClean="0"/>
              <a:t>Adósságkivetítés (2012-26)</a:t>
            </a:r>
          </a:p>
          <a:p>
            <a:pPr lvl="1"/>
            <a:r>
              <a:rPr lang="hu-HU" dirty="0" smtClean="0"/>
              <a:t>Elsődleges egyenleg</a:t>
            </a:r>
          </a:p>
          <a:p>
            <a:pPr lvl="1"/>
            <a:r>
              <a:rPr lang="hu-HU" dirty="0" smtClean="0"/>
              <a:t>Kamategyenleg</a:t>
            </a:r>
          </a:p>
          <a:p>
            <a:pPr lvl="1"/>
            <a:r>
              <a:rPr lang="hu-HU" dirty="0" smtClean="0"/>
              <a:t>Eredmények – adósságpálya</a:t>
            </a:r>
          </a:p>
          <a:p>
            <a:pPr lvl="1"/>
            <a:r>
              <a:rPr lang="hu-HU" dirty="0" smtClean="0"/>
              <a:t>Érzékenységvizsgálat és kiigazítási igény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Font typeface="+mj-lt"/>
              <a:buAutoNum type="arabicPeriod"/>
            </a:pP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39552" y="548680"/>
            <a:ext cx="7149600" cy="511156"/>
          </a:xfrm>
        </p:spPr>
        <p:txBody>
          <a:bodyPr>
            <a:normAutofit/>
          </a:bodyPr>
          <a:lstStyle/>
          <a:p>
            <a:r>
              <a:rPr lang="hu-HU" dirty="0" smtClean="0"/>
              <a:t>Áttekintés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755576" y="2492896"/>
            <a:ext cx="7848000" cy="477204"/>
          </a:xfrm>
        </p:spPr>
        <p:txBody>
          <a:bodyPr/>
          <a:lstStyle/>
          <a:p>
            <a:r>
              <a:rPr lang="hu-HU" dirty="0" smtClean="0"/>
              <a:t>1. Az adósság jelenlegi szintje és kialakulásának okai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04856" cy="864096"/>
          </a:xfrm>
        </p:spPr>
        <p:txBody>
          <a:bodyPr>
            <a:noAutofit/>
          </a:bodyPr>
          <a:lstStyle/>
          <a:p>
            <a:r>
              <a:rPr lang="hu-HU" sz="2800" baseline="30000" dirty="0" smtClean="0"/>
              <a:t>Bruttó államadósság, 1996 - 2011</a:t>
            </a:r>
            <a:endParaRPr lang="hu-HU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4744"/>
            <a:ext cx="7776864" cy="490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5576" y="116632"/>
            <a:ext cx="7848000" cy="864096"/>
          </a:xfrm>
        </p:spPr>
        <p:txBody>
          <a:bodyPr>
            <a:noAutofit/>
          </a:bodyPr>
          <a:lstStyle/>
          <a:p>
            <a:r>
              <a:rPr lang="hu-HU" sz="2800" baseline="30000" dirty="0" smtClean="0"/>
              <a:t>A válság előtt az adósságrátát a hiány emelte,</a:t>
            </a:r>
            <a:r>
              <a:rPr lang="hu-HU" sz="2800" dirty="0" smtClean="0"/>
              <a:t> </a:t>
            </a:r>
            <a:r>
              <a:rPr lang="hu-HU" sz="2800" baseline="30000" dirty="0" smtClean="0"/>
              <a:t>a dinamikus komponens csökkentette, 2008-tól a hatás fordított…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1052736"/>
            <a:ext cx="7848871" cy="490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6864" cy="1008112"/>
          </a:xfrm>
        </p:spPr>
        <p:txBody>
          <a:bodyPr anchor="b">
            <a:noAutofit/>
          </a:bodyPr>
          <a:lstStyle/>
          <a:p>
            <a:pPr>
              <a:spcBef>
                <a:spcPts val="600"/>
              </a:spcBef>
              <a:tabLst>
                <a:tab pos="1789113" algn="l"/>
              </a:tabLst>
            </a:pPr>
            <a:r>
              <a:rPr lang="hu-HU" sz="2800" baseline="30000" dirty="0" smtClean="0"/>
              <a:t>…pedig az adósság átlagos finanszírozási költsége</a:t>
            </a:r>
            <a:r>
              <a:rPr lang="hu-HU" sz="2800" dirty="0" smtClean="0"/>
              <a:t> </a:t>
            </a:r>
            <a:r>
              <a:rPr lang="hu-HU" sz="2800" baseline="30000" dirty="0" smtClean="0"/>
              <a:t>trendszerűen csökkent az elmúlt 10 évben</a:t>
            </a:r>
            <a:endParaRPr lang="hu-H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7737317" cy="48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 színséma">
      <a:dk1>
        <a:sysClr val="windowText" lastClr="000000"/>
      </a:dk1>
      <a:lt1>
        <a:sysClr val="window" lastClr="FFFFFF"/>
      </a:lt1>
      <a:dk2>
        <a:srgbClr val="857760"/>
      </a:dk2>
      <a:lt2>
        <a:srgbClr val="DFD9D4"/>
      </a:lt2>
      <a:accent1>
        <a:srgbClr val="80BA27"/>
      </a:accent1>
      <a:accent2>
        <a:srgbClr val="FBBA00"/>
      </a:accent2>
      <a:accent3>
        <a:srgbClr val="00998B"/>
      </a:accent3>
      <a:accent4>
        <a:srgbClr val="00B68B"/>
      </a:accent4>
      <a:accent5>
        <a:srgbClr val="B12009"/>
      </a:accent5>
      <a:accent6>
        <a:srgbClr val="E7378C"/>
      </a:accent6>
      <a:hlink>
        <a:srgbClr val="00B6ED"/>
      </a:hlink>
      <a:folHlink>
        <a:srgbClr val="00998B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2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1147</TotalTime>
  <Words>1834</Words>
  <Application>Microsoft Office PowerPoint</Application>
  <PresentationFormat>Diavetítés a képernyőre (4:3 oldalarány)</PresentationFormat>
  <Paragraphs>313</Paragraphs>
  <Slides>38</Slides>
  <Notes>7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38</vt:i4>
      </vt:variant>
    </vt:vector>
  </HeadingPairs>
  <TitlesOfParts>
    <vt:vector size="39" baseType="lpstr">
      <vt:lpstr>blank</vt:lpstr>
      <vt:lpstr>1. dia</vt:lpstr>
      <vt:lpstr>Az elemzés célja</vt:lpstr>
      <vt:lpstr>Fő üzenetek </vt:lpstr>
      <vt:lpstr>Fő üzenetek (folytatás) </vt:lpstr>
      <vt:lpstr>Áttekintés</vt:lpstr>
      <vt:lpstr>6. dia</vt:lpstr>
      <vt:lpstr>Bruttó államadósság, 1996 - 2011</vt:lpstr>
      <vt:lpstr>A válság előtt az adósságrátát a hiány emelte, a dinamikus komponens csökkentette, 2008-tól a hatás fordított…</vt:lpstr>
      <vt:lpstr>…pedig az adósság átlagos finanszírozási költsége trendszerűen csökkent az elmúlt 10 évben</vt:lpstr>
      <vt:lpstr>A magyar államadósság nemzetközi összevetésben</vt:lpstr>
      <vt:lpstr>11. dia</vt:lpstr>
      <vt:lpstr>Az államháztartás középtávú pozíciója (2012-2016)</vt:lpstr>
      <vt:lpstr>Makrogazdasági feltételezések</vt:lpstr>
      <vt:lpstr>Külső tényezők és módszertani feltételezések</vt:lpstr>
      <vt:lpstr>Intézkedések: a már meghozott, a 2012-es hiányhoz képest addicionális hatással bíró intézkedések</vt:lpstr>
      <vt:lpstr>Beruházások – az amortizáció pótlása folytatódó EU finanszírozással</vt:lpstr>
      <vt:lpstr>A Széll Kálmán terv 2.0 becsült nettó hiányhatása  (Milliárd forint)</vt:lpstr>
      <vt:lpstr>Alappálya, 2012 – 2016, a GDP százalékában</vt:lpstr>
      <vt:lpstr>19. dia</vt:lpstr>
      <vt:lpstr>Az államadósság előrejelzése</vt:lpstr>
      <vt:lpstr>Makrogazdasági feltételezések</vt:lpstr>
      <vt:lpstr>Az államadósság előrejelzése</vt:lpstr>
      <vt:lpstr>Elsődleges egyenleg</vt:lpstr>
      <vt:lpstr>Elsődleges egyenleg és ESA-egyenleg, 2012 - 2026</vt:lpstr>
      <vt:lpstr>Az államadósság előrejelzése</vt:lpstr>
      <vt:lpstr>Hozamokra, finanszírozásra vonatkozó feltételezések</vt:lpstr>
      <vt:lpstr>Jelenlegi, historikus minimumáról növekedhet az adósság implicit kamata</vt:lpstr>
      <vt:lpstr>Az államadósság előrejelzése</vt:lpstr>
      <vt:lpstr>A dinamikus komponens és az adósságstabilizáló elsődleges egyenleg</vt:lpstr>
      <vt:lpstr>Eredmények ESA-egyenleg az uniós kritériumok tükrében</vt:lpstr>
      <vt:lpstr>Eredmények Az adósságráta és alakulásának összetevői</vt:lpstr>
      <vt:lpstr>Eredmények Az adósságráta és az EU 1/20-os szabálya</vt:lpstr>
      <vt:lpstr>Eredmények  Érzékenységvizsgálat</vt:lpstr>
      <vt:lpstr>Eredmények  Érzékenységvizsgálat</vt:lpstr>
      <vt:lpstr>Fiskális rés  adósságcél eléréséhez szükséges elsődleges egyenleg javulás</vt:lpstr>
      <vt:lpstr>Fő üzenetek </vt:lpstr>
      <vt:lpstr>Fő üzenetek (folytatás) </vt:lpstr>
      <vt:lpstr>38. dia</vt:lpstr>
    </vt:vector>
  </TitlesOfParts>
  <Company>Magyar Nemzeti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Fehér Csaba</dc:creator>
  <dc:description>térköz, behúzás, betűméret, igazítási javítások a diamintákon</dc:description>
  <cp:lastModifiedBy>Bartalos Szabolcs</cp:lastModifiedBy>
  <cp:revision>125</cp:revision>
  <dcterms:created xsi:type="dcterms:W3CDTF">2012-05-07T08:30:40Z</dcterms:created>
  <dcterms:modified xsi:type="dcterms:W3CDTF">2012-05-15T11:57:09Z</dcterms:modified>
  <cp:contentStatus>0.02 verzió</cp:contentStatus>
</cp:coreProperties>
</file>