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3"/>
  </p:notesMasterIdLst>
  <p:sldIdLst>
    <p:sldId id="260" r:id="rId2"/>
    <p:sldId id="261" r:id="rId3"/>
    <p:sldId id="263" r:id="rId4"/>
    <p:sldId id="259" r:id="rId5"/>
    <p:sldId id="265" r:id="rId6"/>
    <p:sldId id="262" r:id="rId7"/>
    <p:sldId id="286" r:id="rId8"/>
    <p:sldId id="287" r:id="rId9"/>
    <p:sldId id="291" r:id="rId10"/>
    <p:sldId id="290" r:id="rId11"/>
    <p:sldId id="292" r:id="rId12"/>
    <p:sldId id="289" r:id="rId13"/>
    <p:sldId id="277" r:id="rId14"/>
    <p:sldId id="264" r:id="rId15"/>
    <p:sldId id="267" r:id="rId16"/>
    <p:sldId id="266" r:id="rId17"/>
    <p:sldId id="268" r:id="rId18"/>
    <p:sldId id="269" r:id="rId19"/>
    <p:sldId id="270" r:id="rId20"/>
    <p:sldId id="274" r:id="rId21"/>
    <p:sldId id="272" r:id="rId22"/>
    <p:sldId id="276" r:id="rId23"/>
    <p:sldId id="275" r:id="rId24"/>
    <p:sldId id="258" r:id="rId25"/>
    <p:sldId id="280" r:id="rId26"/>
    <p:sldId id="278" r:id="rId27"/>
    <p:sldId id="281" r:id="rId28"/>
    <p:sldId id="282" r:id="rId29"/>
    <p:sldId id="283" r:id="rId30"/>
    <p:sldId id="284" r:id="rId31"/>
    <p:sldId id="285" r:id="rId32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653A1E-CB68-089C-41BF-A1F449350245}" name="Freisleben Vilmos" initials="" userId="S::freislebenv@mnb.hu::cbc96195-ec16-49c0-a270-50cffb8cb6db" providerId="AD"/>
  <p188:author id="{23558289-F8D4-799B-D9EF-11ECD75874C8}" name="Orosz-Feke Katalin" initials="" userId="S::oroszfekek@mnb.hu::16e687c4-0c30-4938-a792-e237f22f91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Hajnal Mihály" initials="HM" lastIdx="1" clrIdx="2">
    <p:extLst>
      <p:ext uri="{19B8F6BF-5375-455C-9EA6-DF929625EA0E}">
        <p15:presenceInfo xmlns:p15="http://schemas.microsoft.com/office/powerpoint/2012/main" userId="Hajnal Mihá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34D"/>
    <a:srgbClr val="ECF0F1"/>
    <a:srgbClr val="0076A8"/>
    <a:srgbClr val="FF8A8A"/>
    <a:srgbClr val="FFE3C7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4" autoAdjust="0"/>
    <p:restoredTop sz="94554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_workflow\FKI\&#220;IK\&#220;IK_Csoport\01.%20Vezet&#233;s\Jelent&#233;sek_riportok_statisztika\Havi%20riportok\KIBERCSAL&#193;S\Kibercsal&#225;s_KiberPajzs%20munkaanyag_mennyis&#233;g%20&#233;s%20ar&#225;ny_v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Közüzemi és egyéb számlák elektronikus fizetése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0.2420355071203838</c:v>
                </c:pt>
                <c:pt idx="1">
                  <c:v>0.25443772012494725</c:v>
                </c:pt>
                <c:pt idx="2">
                  <c:v>0.33308128079122379</c:v>
                </c:pt>
                <c:pt idx="3">
                  <c:v>0.39192475284844663</c:v>
                </c:pt>
                <c:pt idx="4">
                  <c:v>0.43920744221875663</c:v>
                </c:pt>
                <c:pt idx="5">
                  <c:v>0.47725884666784879</c:v>
                </c:pt>
                <c:pt idx="6">
                  <c:v>0.64200000000000002</c:v>
                </c:pt>
                <c:pt idx="7">
                  <c:v>0.6920574620865374</c:v>
                </c:pt>
                <c:pt idx="8">
                  <c:v>0.70886453387196069</c:v>
                </c:pt>
                <c:pt idx="9">
                  <c:v>0.72886998709198092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4A-4CCB-BEFF-5616E6C61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831808"/>
        <c:axId val="926832168"/>
      </c:lineChart>
      <c:catAx>
        <c:axId val="92683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6832168"/>
        <c:crosses val="autoZero"/>
        <c:auto val="1"/>
        <c:lblAlgn val="ctr"/>
        <c:lblOffset val="100"/>
        <c:noMultiLvlLbl val="0"/>
      </c:catAx>
      <c:valAx>
        <c:axId val="92683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683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Sikeres visszaélések száma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113</c:v>
                </c:pt>
                <c:pt idx="1">
                  <c:v>181</c:v>
                </c:pt>
                <c:pt idx="2">
                  <c:v>290</c:v>
                </c:pt>
                <c:pt idx="3">
                  <c:v>504</c:v>
                </c:pt>
                <c:pt idx="4">
                  <c:v>330</c:v>
                </c:pt>
                <c:pt idx="5">
                  <c:v>705</c:v>
                </c:pt>
                <c:pt idx="6">
                  <c:v>775</c:v>
                </c:pt>
                <c:pt idx="7">
                  <c:v>702</c:v>
                </c:pt>
                <c:pt idx="8">
                  <c:v>1113</c:v>
                </c:pt>
                <c:pt idx="9">
                  <c:v>1091</c:v>
                </c:pt>
                <c:pt idx="10">
                  <c:v>1746</c:v>
                </c:pt>
                <c:pt idx="11">
                  <c:v>2023</c:v>
                </c:pt>
                <c:pt idx="12">
                  <c:v>4150</c:v>
                </c:pt>
                <c:pt idx="13">
                  <c:v>4686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3-4DE9-B82C-71365BC21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079152"/>
        <c:axId val="926076992"/>
      </c:lineChart>
      <c:lineChart>
        <c:grouping val="standard"/>
        <c:varyColors val="0"/>
        <c:ser>
          <c:idx val="1"/>
          <c:order val="1"/>
          <c:tx>
            <c:v>Sikeres visszaélések értéke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422.26963000000001</c:v>
                </c:pt>
                <c:pt idx="1">
                  <c:v>592.92249200000003</c:v>
                </c:pt>
                <c:pt idx="2">
                  <c:v>996.479017</c:v>
                </c:pt>
                <c:pt idx="3">
                  <c:v>766.88387299999999</c:v>
                </c:pt>
                <c:pt idx="4">
                  <c:v>558.56410900000003</c:v>
                </c:pt>
                <c:pt idx="5">
                  <c:v>438.21852799999999</c:v>
                </c:pt>
                <c:pt idx="6">
                  <c:v>615.21510599999999</c:v>
                </c:pt>
                <c:pt idx="7">
                  <c:v>943.88189199999999</c:v>
                </c:pt>
                <c:pt idx="8">
                  <c:v>1544.3700980000001</c:v>
                </c:pt>
                <c:pt idx="9">
                  <c:v>1736.002765</c:v>
                </c:pt>
                <c:pt idx="10">
                  <c:v>2955.5274089999998</c:v>
                </c:pt>
                <c:pt idx="11">
                  <c:v>2875.9078209999998</c:v>
                </c:pt>
                <c:pt idx="12">
                  <c:v>3117.0102689999999</c:v>
                </c:pt>
                <c:pt idx="13">
                  <c:v>4993.9780799999999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73-4DE9-B82C-71365BC21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682416"/>
        <c:axId val="904680976"/>
      </c:lineChart>
      <c:catAx>
        <c:axId val="9260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6076992"/>
        <c:crosses val="autoZero"/>
        <c:auto val="1"/>
        <c:lblAlgn val="ctr"/>
        <c:lblOffset val="100"/>
        <c:noMultiLvlLbl val="0"/>
      </c:catAx>
      <c:valAx>
        <c:axId val="926076992"/>
        <c:scaling>
          <c:orientation val="minMax"/>
          <c:max val="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6079152"/>
        <c:crosses val="autoZero"/>
        <c:crossBetween val="between"/>
        <c:majorUnit val="500"/>
      </c:valAx>
      <c:valAx>
        <c:axId val="904680976"/>
        <c:scaling>
          <c:orientation val="minMax"/>
          <c:max val="55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Millió forint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4682416"/>
        <c:crosses val="max"/>
        <c:crossBetween val="between"/>
        <c:majorUnit val="500"/>
      </c:valAx>
      <c:catAx>
        <c:axId val="90468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468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u-H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Kártyás visszaélés arány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Sheet1!$E$2:$E$15</c:f>
              <c:numCache>
                <c:formatCode>0.0000%</c:formatCode>
                <c:ptCount val="14"/>
                <c:pt idx="0">
                  <c:v>5.3801558871954867E-5</c:v>
                </c:pt>
                <c:pt idx="1">
                  <c:v>8.0967232730958053E-5</c:v>
                </c:pt>
                <c:pt idx="2">
                  <c:v>6.8308885071650556E-5</c:v>
                </c:pt>
                <c:pt idx="3">
                  <c:v>6.6959318655310953E-5</c:v>
                </c:pt>
                <c:pt idx="4">
                  <c:v>5.5175743603853981E-5</c:v>
                </c:pt>
                <c:pt idx="5">
                  <c:v>4.0651167065990708E-5</c:v>
                </c:pt>
                <c:pt idx="6">
                  <c:v>7.5247836545353855E-5</c:v>
                </c:pt>
                <c:pt idx="7">
                  <c:v>9.5346097383179379E-5</c:v>
                </c:pt>
                <c:pt idx="8">
                  <c:v>1.1264408669604406E-4</c:v>
                </c:pt>
                <c:pt idx="9">
                  <c:v>9.3104185806329437E-5</c:v>
                </c:pt>
                <c:pt idx="10">
                  <c:v>8.7382556085041226E-5</c:v>
                </c:pt>
                <c:pt idx="11">
                  <c:v>9.702758714479332E-5</c:v>
                </c:pt>
                <c:pt idx="12">
                  <c:v>1.2074447826198666E-4</c:v>
                </c:pt>
                <c:pt idx="13">
                  <c:v>9.8676647597333304E-5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DC-4561-A929-7551995100C3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Nem kártyás visszaélés arány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Sheet1!$I$2:$I$15</c:f>
              <c:numCache>
                <c:formatCode>0.0000%</c:formatCode>
                <c:ptCount val="14"/>
                <c:pt idx="0">
                  <c:v>1.0142187545634235E-6</c:v>
                </c:pt>
                <c:pt idx="1">
                  <c:v>1.6531300734710372E-6</c:v>
                </c:pt>
                <c:pt idx="2">
                  <c:v>2.6129139216053744E-6</c:v>
                </c:pt>
                <c:pt idx="3">
                  <c:v>4.0853857952205878E-6</c:v>
                </c:pt>
                <c:pt idx="4">
                  <c:v>2.8208891560584351E-6</c:v>
                </c:pt>
                <c:pt idx="5">
                  <c:v>5.9209860785019452E-6</c:v>
                </c:pt>
                <c:pt idx="6">
                  <c:v>6.5017763062603419E-6</c:v>
                </c:pt>
                <c:pt idx="7">
                  <c:v>5.3410125834028215E-6</c:v>
                </c:pt>
                <c:pt idx="8">
                  <c:v>8.9107882384800748E-6</c:v>
                </c:pt>
                <c:pt idx="9">
                  <c:v>8.6159792424870533E-6</c:v>
                </c:pt>
                <c:pt idx="10">
                  <c:v>1.388918244525389E-5</c:v>
                </c:pt>
                <c:pt idx="11">
                  <c:v>1.5281308648064966E-5</c:v>
                </c:pt>
                <c:pt idx="12">
                  <c:v>3.267396973718027E-5</c:v>
                </c:pt>
                <c:pt idx="13">
                  <c:v>3.6253627499981026E-5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DC-4561-A929-755199510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9218144"/>
        <c:axId val="919224264"/>
      </c:lineChart>
      <c:catAx>
        <c:axId val="91921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9224264"/>
        <c:crosses val="autoZero"/>
        <c:auto val="1"/>
        <c:lblAlgn val="ctr"/>
        <c:lblOffset val="100"/>
        <c:noMultiLvlLbl val="0"/>
      </c:catAx>
      <c:valAx>
        <c:axId val="91922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921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u-H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127179913798828"/>
          <c:y val="5.2696950265691316E-2"/>
          <c:w val="0.42018363472453973"/>
          <c:h val="0.91128912482263325"/>
        </c:manualLayout>
      </c:layout>
      <c:pieChart>
        <c:varyColors val="1"/>
        <c:ser>
          <c:idx val="0"/>
          <c:order val="0"/>
          <c:tx>
            <c:strRef>
              <c:f>Visszaélések!$A$2</c:f>
              <c:strCache>
                <c:ptCount val="1"/>
                <c:pt idx="0">
                  <c:v>Darabszám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6-4916-8289-72DD6D8B8C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6-4916-8289-72DD6D8B8C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6-4916-8289-72DD6D8B8C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96-4916-8289-72DD6D8B8C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96-4916-8289-72DD6D8B8C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96-4916-8289-72DD6D8B8C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Visszaélések!$B$1:$G$1</c:f>
              <c:strCache>
                <c:ptCount val="6"/>
                <c:pt idx="0">
                  <c:v>Elveszett, ellopott kártyákkal elkövetett visszaélések</c:v>
                </c:pt>
                <c:pt idx="1">
                  <c:v>Egyéb visszaélések</c:v>
                </c:pt>
                <c:pt idx="2">
                  <c:v>Adathalászattal / ID lopással/ kártya adatok lopásával elkövetett visszaélések</c:v>
                </c:pt>
                <c:pt idx="3">
                  <c:v>Pszichológiai manipulációval/ megtévesztéssel ügyfél által jóváhagyott tranzakciókkal elkövetett visszaélések</c:v>
                </c:pt>
                <c:pt idx="4">
                  <c:v>Készpénzhelyettesítő fizetési eszközhöz történő közvetlen hozzáféréssel elkövetett visszaélések</c:v>
                </c:pt>
                <c:pt idx="5">
                  <c:v>Öncsaláshoz kapcsolódó esetek</c:v>
                </c:pt>
              </c:strCache>
            </c:strRef>
          </c:cat>
          <c:val>
            <c:numRef>
              <c:f>Visszaélések!$B$2:$G$2</c:f>
              <c:numCache>
                <c:formatCode>0.00%</c:formatCode>
                <c:ptCount val="6"/>
                <c:pt idx="0">
                  <c:v>4.8651623555310955E-2</c:v>
                </c:pt>
                <c:pt idx="1">
                  <c:v>0.12222344523940562</c:v>
                </c:pt>
                <c:pt idx="2">
                  <c:v>0.71795266923500278</c:v>
                </c:pt>
                <c:pt idx="3">
                  <c:v>4.6758392955421023E-2</c:v>
                </c:pt>
                <c:pt idx="4">
                  <c:v>5.3450742982938913E-2</c:v>
                </c:pt>
                <c:pt idx="5">
                  <c:v>1.0963126031920749E-2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96-4916-8289-72DD6D8B8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31125972514674E-2"/>
          <c:y val="3.6703364714364611E-2"/>
          <c:w val="0.44204225249531848"/>
          <c:h val="0.94404761778166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Visszaélések száma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Sheet5!$B$2:$B$15</c:f>
              <c:numCache>
                <c:formatCode>#,##0</c:formatCode>
                <c:ptCount val="14"/>
                <c:pt idx="0">
                  <c:v>255</c:v>
                </c:pt>
                <c:pt idx="1">
                  <c:v>92</c:v>
                </c:pt>
                <c:pt idx="2">
                  <c:v>137</c:v>
                </c:pt>
                <c:pt idx="3">
                  <c:v>167</c:v>
                </c:pt>
                <c:pt idx="4">
                  <c:v>202</c:v>
                </c:pt>
                <c:pt idx="5">
                  <c:v>73</c:v>
                </c:pt>
                <c:pt idx="6">
                  <c:v>248</c:v>
                </c:pt>
                <c:pt idx="7">
                  <c:v>310</c:v>
                </c:pt>
                <c:pt idx="8">
                  <c:v>265</c:v>
                </c:pt>
                <c:pt idx="9">
                  <c:v>303</c:v>
                </c:pt>
                <c:pt idx="10">
                  <c:v>292</c:v>
                </c:pt>
                <c:pt idx="11">
                  <c:v>290</c:v>
                </c:pt>
                <c:pt idx="12">
                  <c:v>599</c:v>
                </c:pt>
                <c:pt idx="13">
                  <c:v>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1-48DF-9529-9A0C4749B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9185536"/>
        <c:axId val="839184816"/>
      </c:barChart>
      <c:lineChart>
        <c:grouping val="standard"/>
        <c:varyColors val="0"/>
        <c:ser>
          <c:idx val="1"/>
          <c:order val="1"/>
          <c:tx>
            <c:v>Visszaélés arány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Sheet5!$A$2:$A$15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Sheet5!$F$2:$F$15</c:f>
              <c:numCache>
                <c:formatCode>0.0000%</c:formatCode>
                <c:ptCount val="14"/>
                <c:pt idx="0">
                  <c:v>1.0807973588872823E-5</c:v>
                </c:pt>
                <c:pt idx="1">
                  <c:v>4.3831080352279925E-6</c:v>
                </c:pt>
                <c:pt idx="2">
                  <c:v>5.5465093023462953E-6</c:v>
                </c:pt>
                <c:pt idx="3">
                  <c:v>7.1398170710460968E-6</c:v>
                </c:pt>
                <c:pt idx="4">
                  <c:v>9.9135397014935042E-6</c:v>
                </c:pt>
                <c:pt idx="5">
                  <c:v>3.1900732611249328E-6</c:v>
                </c:pt>
                <c:pt idx="6">
                  <c:v>1.0411520817982812E-5</c:v>
                </c:pt>
                <c:pt idx="7">
                  <c:v>1.3191503956557569E-5</c:v>
                </c:pt>
                <c:pt idx="8">
                  <c:v>1.2261901633081703E-5</c:v>
                </c:pt>
                <c:pt idx="9">
                  <c:v>1.2881057715938498E-5</c:v>
                </c:pt>
                <c:pt idx="10">
                  <c:v>1.25461042477285E-5</c:v>
                </c:pt>
                <c:pt idx="11">
                  <c:v>1.2384428724666049E-5</c:v>
                </c:pt>
                <c:pt idx="12">
                  <c:v>2.8039474337093462E-5</c:v>
                </c:pt>
                <c:pt idx="13">
                  <c:v>5.1424384870021873E-5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C1-48DF-9529-9A0C4749B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6756016"/>
        <c:axId val="656757096"/>
      </c:lineChart>
      <c:catAx>
        <c:axId val="8391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39184816"/>
        <c:crosses val="autoZero"/>
        <c:auto val="1"/>
        <c:lblAlgn val="ctr"/>
        <c:lblOffset val="100"/>
        <c:noMultiLvlLbl val="0"/>
      </c:catAx>
      <c:valAx>
        <c:axId val="83918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39185536"/>
        <c:crosses val="autoZero"/>
        <c:crossBetween val="between"/>
      </c:valAx>
      <c:valAx>
        <c:axId val="656757096"/>
        <c:scaling>
          <c:orientation val="minMax"/>
        </c:scaling>
        <c:delete val="0"/>
        <c:axPos val="r"/>
        <c:numFmt formatCode="0.00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6756016"/>
        <c:crosses val="max"/>
        <c:crossBetween val="between"/>
      </c:valAx>
      <c:catAx>
        <c:axId val="65675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6757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21-48F2-995E-277731D09A6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21-48F2-995E-277731D09A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Sheet4!$A$1:$B$1</c:f>
              <c:strCache>
                <c:ptCount val="2"/>
                <c:pt idx="0">
                  <c:v>Történt SCA </c:v>
                </c:pt>
                <c:pt idx="1">
                  <c:v>Nem történt SCA</c:v>
                </c:pt>
              </c:strCache>
            </c:strRef>
          </c:cat>
          <c:val>
            <c:numRef>
              <c:f>Sheet4!$A$3:$B$3</c:f>
              <c:numCache>
                <c:formatCode>0%</c:formatCode>
                <c:ptCount val="2"/>
                <c:pt idx="0">
                  <c:v>0.24913593835993394</c:v>
                </c:pt>
                <c:pt idx="1">
                  <c:v>0.75086406164006603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21-48F2-995E-277731D0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85005301677325"/>
          <c:y val="0.37618620171879619"/>
          <c:w val="0.25471245334127746"/>
          <c:h val="0.1966660152731057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  <c:extLst/>
  </c:chart>
  <c:txPr>
    <a:bodyPr/>
    <a:lstStyle/>
    <a:p>
      <a:pPr>
        <a:defRPr sz="110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5493827160492E-2"/>
          <c:y val="0.12089080459770114"/>
          <c:w val="0.41241769547325102"/>
          <c:h val="0.767950191570881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2-4C4B-B790-2CCF5A2AC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2-4C4B-B790-2CCF5A2ACFB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A2-4C4B-B790-2CCF5A2ACFB8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A2-4C4B-B790-2CCF5A2ACFB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A2-4C4B-B790-2CCF5A2ACFB8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A2-4C4B-B790-2CCF5A2ACFB8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9A2-4C4B-B790-2CCF5A2ACFB8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A9A2-4C4B-B790-2CCF5A2ACF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Sheet4!$C$1:$J$1</c:f>
              <c:strCache>
                <c:ptCount val="8"/>
                <c:pt idx="0">
                  <c:v>Kis összegű művelet</c:v>
                </c:pt>
                <c:pt idx="1">
                  <c:v>Megbízható kedvezményezett </c:v>
                </c:pt>
                <c:pt idx="2">
                  <c:v>Ismétlődő művelet</c:v>
                </c:pt>
                <c:pt idx="3">
                  <c:v>Műveletikockázat-elemzés</c:v>
                </c:pt>
                <c:pt idx="4">
                  <c:v>Alacsony értékű érintéses művelet</c:v>
                </c:pt>
                <c:pt idx="5">
                  <c:v>Vitel- és parkolási díj felügyelet nélküli terminálon</c:v>
                </c:pt>
                <c:pt idx="6">
                  <c:v>Szolgáltatók által kezdeményezett </c:v>
                </c:pt>
                <c:pt idx="7">
                  <c:v>RTS alá nem tartozó ügylet</c:v>
                </c:pt>
              </c:strCache>
            </c:strRef>
          </c:cat>
          <c:val>
            <c:numRef>
              <c:f>Sheet4!$C$3:$J$3</c:f>
              <c:numCache>
                <c:formatCode>0%</c:formatCode>
                <c:ptCount val="8"/>
                <c:pt idx="0">
                  <c:v>5.8344083499472267E-2</c:v>
                </c:pt>
                <c:pt idx="1">
                  <c:v>4.6528673624956024E-2</c:v>
                </c:pt>
                <c:pt idx="2">
                  <c:v>4.1867010671983111E-2</c:v>
                </c:pt>
                <c:pt idx="3">
                  <c:v>5.6350416324615925E-2</c:v>
                </c:pt>
                <c:pt idx="4">
                  <c:v>9.3790313123020996E-2</c:v>
                </c:pt>
                <c:pt idx="5">
                  <c:v>8.2092177788202177E-4</c:v>
                </c:pt>
                <c:pt idx="6">
                  <c:v>3.0637973495954027E-2</c:v>
                </c:pt>
                <c:pt idx="7">
                  <c:v>0.67166060748211565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A2-4C4B-B790-2CCF5A2AC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0491674567992941"/>
          <c:y val="5.4898285045737974E-2"/>
          <c:w val="0.48500411522633735"/>
          <c:h val="0.8807034482758621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  <c:extLst/>
  </c:chart>
  <c:txPr>
    <a:bodyPr/>
    <a:lstStyle/>
    <a:p>
      <a:pPr>
        <a:defRPr sz="1100">
          <a:solidFill>
            <a:schemeClr val="tx1"/>
          </a:solidFill>
        </a:defRPr>
      </a:pPr>
      <a:endParaRPr lang="hu-H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>
                <a:solidFill>
                  <a:schemeClr val="tx2"/>
                </a:solidFill>
              </a:rPr>
              <a:t>MNB</a:t>
            </a:r>
            <a:r>
              <a:rPr lang="hu-HU" sz="1400" b="1" baseline="0" dirty="0">
                <a:solidFill>
                  <a:schemeClr val="tx2"/>
                </a:solidFill>
              </a:rPr>
              <a:t> Ügyfélszolgálatára érkezett kibercsalás témájú ügyféljelzések alakulása </a:t>
            </a:r>
            <a:r>
              <a:rPr lang="hu-HU" sz="1400" b="1" dirty="0">
                <a:solidFill>
                  <a:schemeClr val="tx2"/>
                </a:solidFill>
              </a:rPr>
              <a:t> </a:t>
            </a:r>
            <a:br>
              <a:rPr lang="hu-HU" sz="1400" b="1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2018. Q1 - 2023. Q2</a:t>
            </a:r>
          </a:p>
        </c:rich>
      </c:tx>
      <c:layout>
        <c:manualLayout>
          <c:xMode val="edge"/>
          <c:yMode val="edge"/>
          <c:x val="0.17956727372121448"/>
          <c:y val="1.09953844748500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8.9035290691138413E-2"/>
          <c:y val="0.11965508656534937"/>
          <c:w val="0.84758757733758616"/>
          <c:h val="0.68340232565032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 és arány'!$D$4</c:f>
              <c:strCache>
                <c:ptCount val="1"/>
                <c:pt idx="0">
                  <c:v>Kibercsalással érintett ügyek (db)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94224533697768E-2"/>
                  <c:y val="3.89605280713263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D6-4EF1-A2EA-4C79F0E9EBEF}"/>
                </c:ext>
              </c:extLst>
            </c:dLbl>
            <c:dLbl>
              <c:idx val="1"/>
              <c:layout>
                <c:manualLayout>
                  <c:x val="1.9345178781643019E-3"/>
                  <c:y val="6.2870406168340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D6-4EF1-A2EA-4C79F0E9EBEF}"/>
                </c:ext>
              </c:extLst>
            </c:dLbl>
            <c:dLbl>
              <c:idx val="2"/>
              <c:layout>
                <c:manualLayout>
                  <c:x val="1.2170606342650642E-6"/>
                  <c:y val="6.9847628605350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D6-4EF1-A2EA-4C79F0E9EBEF}"/>
                </c:ext>
              </c:extLst>
            </c:dLbl>
            <c:dLbl>
              <c:idx val="3"/>
              <c:layout>
                <c:manualLayout>
                  <c:x val="1.2170606342296432E-6"/>
                  <c:y val="9.4261600598846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D6-4EF1-A2EA-4C79F0E9EBEF}"/>
                </c:ext>
              </c:extLst>
            </c:dLbl>
            <c:dLbl>
              <c:idx val="4"/>
              <c:layout>
                <c:manualLayout>
                  <c:x val="1.9308666962614891E-3"/>
                  <c:y val="8.3814686551448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D6-4EF1-A2EA-4C79F0E9EBEF}"/>
                </c:ext>
              </c:extLst>
            </c:dLbl>
            <c:dLbl>
              <c:idx val="5"/>
              <c:layout>
                <c:manualLayout>
                  <c:x val="1.1592548913634581E-2"/>
                  <c:y val="4.54486309236434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D6-4EF1-A2EA-4C79F0E9EBEF}"/>
                </c:ext>
              </c:extLst>
            </c:dLbl>
            <c:dLbl>
              <c:idx val="6"/>
              <c:layout>
                <c:manualLayout>
                  <c:x val="1.3524538846509171E-2"/>
                  <c:y val="4.5435976578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D6-4EF1-A2EA-4C79F0E9EBEF}"/>
                </c:ext>
              </c:extLst>
            </c:dLbl>
            <c:dLbl>
              <c:idx val="7"/>
              <c:layout>
                <c:manualLayout>
                  <c:x val="1.352697611205572E-2"/>
                  <c:y val="4.1942276929340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D6-4EF1-A2EA-4C79F0E9EBEF}"/>
                </c:ext>
              </c:extLst>
            </c:dLbl>
            <c:dLbl>
              <c:idx val="8"/>
              <c:layout>
                <c:manualLayout>
                  <c:x val="1.3528347073925615E-2"/>
                  <c:y val="4.5435976578457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D6-4EF1-A2EA-4C79F0E9EBEF}"/>
                </c:ext>
              </c:extLst>
            </c:dLbl>
            <c:dLbl>
              <c:idx val="9"/>
              <c:layout>
                <c:manualLayout>
                  <c:x val="1.5460489335896931E-2"/>
                  <c:y val="4.54007644875057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D6-4EF1-A2EA-4C79F0E9EBEF}"/>
                </c:ext>
              </c:extLst>
            </c:dLbl>
            <c:dLbl>
              <c:idx val="10"/>
              <c:layout>
                <c:manualLayout>
                  <c:x val="9.6579693861167156E-3"/>
                  <c:y val="6.2872838961078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D6-4EF1-A2EA-4C79F0E9EBEF}"/>
                </c:ext>
              </c:extLst>
            </c:dLbl>
            <c:dLbl>
              <c:idx val="11"/>
              <c:layout>
                <c:manualLayout>
                  <c:x val="1.9321422619713153E-3"/>
                  <c:y val="5.9378038934119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D6-4EF1-A2EA-4C79F0E9EBEF}"/>
                </c:ext>
              </c:extLst>
            </c:dLbl>
            <c:dLbl>
              <c:idx val="12"/>
              <c:layout>
                <c:manualLayout>
                  <c:x val="0"/>
                  <c:y val="7.68374641144389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D6-4EF1-A2EA-4C79F0E9EBEF}"/>
                </c:ext>
              </c:extLst>
            </c:dLbl>
            <c:dLbl>
              <c:idx val="13"/>
              <c:layout>
                <c:manualLayout>
                  <c:x val="1.9333008175299838E-3"/>
                  <c:y val="7.68374641144389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D6-4EF1-A2EA-4C79F0E9EBEF}"/>
                </c:ext>
              </c:extLst>
            </c:dLbl>
            <c:dLbl>
              <c:idx val="14"/>
              <c:layout>
                <c:manualLayout>
                  <c:x val="-1.9333305424362249E-3"/>
                  <c:y val="8.3877726748491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D6-4EF1-A2EA-4C79F0E9EBEF}"/>
                </c:ext>
              </c:extLst>
            </c:dLbl>
            <c:dLbl>
              <c:idx val="15"/>
              <c:layout>
                <c:manualLayout>
                  <c:x val="-1.2170606344067487E-6"/>
                  <c:y val="7.68374641144389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D6-4EF1-A2EA-4C79F0E9EBEF}"/>
                </c:ext>
              </c:extLst>
            </c:dLbl>
            <c:dLbl>
              <c:idx val="16"/>
              <c:layout>
                <c:manualLayout>
                  <c:x val="-1.4177593530428697E-16"/>
                  <c:y val="9.4362442592052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D6-4EF1-A2EA-4C79F0E9EBEF}"/>
                </c:ext>
              </c:extLst>
            </c:dLbl>
            <c:dLbl>
              <c:idx val="17"/>
              <c:layout>
                <c:manualLayout>
                  <c:x val="0"/>
                  <c:y val="8.7372632029678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D6-4EF1-A2EA-4C79F0E9EBEF}"/>
                </c:ext>
              </c:extLst>
            </c:dLbl>
            <c:dLbl>
              <c:idx val="18"/>
              <c:layout>
                <c:manualLayout>
                  <c:x val="1.9268627850455534E-3"/>
                  <c:y val="7.8449936960296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D6-4EF1-A2EA-4C79F0E9EBEF}"/>
                </c:ext>
              </c:extLst>
            </c:dLbl>
            <c:dLbl>
              <c:idx val="19"/>
              <c:layout>
                <c:manualLayout>
                  <c:x val="2.394928956097009E-3"/>
                  <c:y val="0.1040547612817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D6-4EF1-A2EA-4C79F0E9EBEF}"/>
                </c:ext>
              </c:extLst>
            </c:dLbl>
            <c:dLbl>
              <c:idx val="20"/>
              <c:layout>
                <c:manualLayout>
                  <c:x val="-6.1293005383157039E-5"/>
                  <c:y val="0.134268224024866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D6-4EF1-A2EA-4C79F0E9EBEF}"/>
                </c:ext>
              </c:extLst>
            </c:dLbl>
            <c:dLbl>
              <c:idx val="21"/>
              <c:layout>
                <c:manualLayout>
                  <c:x val="0"/>
                  <c:y val="0.135948886298578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D6-4EF1-A2EA-4C79F0E9EBEF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 és arány'!$B$5:$B$26</c:f>
              <c:strCache>
                <c:ptCount val="22"/>
                <c:pt idx="0">
                  <c:v>2018. 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2019. 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2020. 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2021. 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2022. 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2023. Q1</c:v>
                </c:pt>
                <c:pt idx="21">
                  <c:v>Q2</c:v>
                </c:pt>
              </c:strCache>
            </c:strRef>
          </c:cat>
          <c:val>
            <c:numRef>
              <c:f>'me és arány'!$D$5:$D$26</c:f>
              <c:numCache>
                <c:formatCode>General</c:formatCode>
                <c:ptCount val="22"/>
                <c:pt idx="0">
                  <c:v>5</c:v>
                </c:pt>
                <c:pt idx="1">
                  <c:v>16</c:v>
                </c:pt>
                <c:pt idx="2">
                  <c:v>21</c:v>
                </c:pt>
                <c:pt idx="3">
                  <c:v>33</c:v>
                </c:pt>
                <c:pt idx="4">
                  <c:v>28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10</c:v>
                </c:pt>
                <c:pt idx="10">
                  <c:v>18</c:v>
                </c:pt>
                <c:pt idx="11">
                  <c:v>16</c:v>
                </c:pt>
                <c:pt idx="12">
                  <c:v>23</c:v>
                </c:pt>
                <c:pt idx="13">
                  <c:v>24</c:v>
                </c:pt>
                <c:pt idx="14">
                  <c:v>46</c:v>
                </c:pt>
                <c:pt idx="15">
                  <c:v>35</c:v>
                </c:pt>
                <c:pt idx="16">
                  <c:v>51</c:v>
                </c:pt>
                <c:pt idx="17">
                  <c:v>61</c:v>
                </c:pt>
                <c:pt idx="18">
                  <c:v>93</c:v>
                </c:pt>
                <c:pt idx="19">
                  <c:v>206</c:v>
                </c:pt>
                <c:pt idx="20">
                  <c:v>297</c:v>
                </c:pt>
                <c:pt idx="21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D6-4EF1-A2EA-4C79F0E9EB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63209432"/>
        <c:axId val="1263211728"/>
      </c:barChart>
      <c:lineChart>
        <c:grouping val="standard"/>
        <c:varyColors val="0"/>
        <c:ser>
          <c:idx val="1"/>
          <c:order val="1"/>
          <c:tx>
            <c:strRef>
              <c:f>'me és arány'!$E$4</c:f>
              <c:strCache>
                <c:ptCount val="1"/>
                <c:pt idx="0">
                  <c:v>Arány az összes ügyhöz képest (%)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158937816457302E-2"/>
                  <c:y val="-2.8647841157612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D6-4EF1-A2EA-4C79F0E9EBEF}"/>
                </c:ext>
              </c:extLst>
            </c:dLbl>
            <c:dLbl>
              <c:idx val="1"/>
              <c:layout>
                <c:manualLayout>
                  <c:x val="-2.4187339485790084E-2"/>
                  <c:y val="-2.8382016764033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5D6-4EF1-A2EA-4C79F0E9EBEF}"/>
                </c:ext>
              </c:extLst>
            </c:dLbl>
            <c:dLbl>
              <c:idx val="2"/>
              <c:layout>
                <c:manualLayout>
                  <c:x val="-2.6413392893589457E-2"/>
                  <c:y val="-2.446428461737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5D6-4EF1-A2EA-4C79F0E9EBEF}"/>
                </c:ext>
              </c:extLst>
            </c:dLbl>
            <c:dLbl>
              <c:idx val="3"/>
              <c:layout>
                <c:manualLayout>
                  <c:x val="-2.8139379734103014E-2"/>
                  <c:y val="-2.096950004389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5D6-4EF1-A2EA-4C79F0E9EBEF}"/>
                </c:ext>
              </c:extLst>
            </c:dLbl>
            <c:dLbl>
              <c:idx val="4"/>
              <c:layout>
                <c:manualLayout>
                  <c:x val="-2.9711391327037127E-2"/>
                  <c:y val="-2.7959267341607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5D6-4EF1-A2EA-4C79F0E9EBEF}"/>
                </c:ext>
              </c:extLst>
            </c:dLbl>
            <c:dLbl>
              <c:idx val="5"/>
              <c:layout>
                <c:manualLayout>
                  <c:x val="-1.6737645697513619E-2"/>
                  <c:y val="-2.7959166394523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5D6-4EF1-A2EA-4C79F0E9EBEF}"/>
                </c:ext>
              </c:extLst>
            </c:dLbl>
            <c:dLbl>
              <c:idx val="6"/>
              <c:layout>
                <c:manualLayout>
                  <c:x val="-1.3577032709620974E-2"/>
                  <c:y val="-2.446436130967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D6-4EF1-A2EA-4C79F0E9EBEF}"/>
                </c:ext>
              </c:extLst>
            </c:dLbl>
            <c:dLbl>
              <c:idx val="7"/>
              <c:layout>
                <c:manualLayout>
                  <c:x val="-1.3718285214348206E-2"/>
                  <c:y val="-3.4949018469465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5D6-4EF1-A2EA-4C79F0E9EBEF}"/>
                </c:ext>
              </c:extLst>
            </c:dLbl>
            <c:dLbl>
              <c:idx val="8"/>
              <c:layout>
                <c:manualLayout>
                  <c:x val="-1.7302514605029275E-2"/>
                  <c:y val="-2.7959166394523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5D6-4EF1-A2EA-4C79F0E9EBEF}"/>
                </c:ext>
              </c:extLst>
            </c:dLbl>
            <c:dLbl>
              <c:idx val="9"/>
              <c:layout>
                <c:manualLayout>
                  <c:x val="-1.7020009595574748E-2"/>
                  <c:y val="-2.7959166394523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5D6-4EF1-A2EA-4C79F0E9EBEF}"/>
                </c:ext>
              </c:extLst>
            </c:dLbl>
            <c:dLbl>
              <c:idx val="10"/>
              <c:layout>
                <c:manualLayout>
                  <c:x val="-2.2255101176869019E-2"/>
                  <c:y val="-2.7959166394523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5D6-4EF1-A2EA-4C79F0E9EBEF}"/>
                </c:ext>
              </c:extLst>
            </c:dLbl>
            <c:dLbl>
              <c:idx val="11"/>
              <c:layout>
                <c:manualLayout>
                  <c:x val="-2.7772697767617757E-2"/>
                  <c:y val="-3.145421338461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5D6-4EF1-A2EA-4C79F0E9EBEF}"/>
                </c:ext>
              </c:extLst>
            </c:dLbl>
            <c:dLbl>
              <c:idx val="12"/>
              <c:layout>
                <c:manualLayout>
                  <c:x val="-2.8999958136543373E-2"/>
                  <c:y val="-2.795924224949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5D6-4EF1-A2EA-4C79F0E9EBEF}"/>
                </c:ext>
              </c:extLst>
            </c:dLbl>
            <c:dLbl>
              <c:idx val="13"/>
              <c:layout>
                <c:manualLayout>
                  <c:x val="-3.1356927158298693E-2"/>
                  <c:y val="-3.4949018469465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5D6-4EF1-A2EA-4C79F0E9EBEF}"/>
                </c:ext>
              </c:extLst>
            </c:dLbl>
            <c:dLbl>
              <c:idx val="14"/>
              <c:layout>
                <c:manualLayout>
                  <c:x val="-3.0933288678979598E-2"/>
                  <c:y val="-2.7959242249497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5D6-4EF1-A2EA-4C79F0E9EBEF}"/>
                </c:ext>
              </c:extLst>
            </c:dLbl>
            <c:dLbl>
              <c:idx val="15"/>
              <c:layout>
                <c:manualLayout>
                  <c:x val="-2.8999943555442668E-2"/>
                  <c:y val="-4.37429998669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5D6-4EF1-A2EA-4C79F0E9EBEF}"/>
                </c:ext>
              </c:extLst>
            </c:dLbl>
            <c:dLbl>
              <c:idx val="16"/>
              <c:layout>
                <c:manualLayout>
                  <c:x val="-3.2866619221415823E-2"/>
                  <c:y val="-5.2423579217807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5D6-4EF1-A2EA-4C79F0E9EBEF}"/>
                </c:ext>
              </c:extLst>
            </c:dLbl>
            <c:dLbl>
              <c:idx val="17"/>
              <c:layout>
                <c:manualLayout>
                  <c:x val="-3.873761637631612E-2"/>
                  <c:y val="-2.9763231664171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5D6-4EF1-A2EA-4C79F0E9EBEF}"/>
                </c:ext>
              </c:extLst>
            </c:dLbl>
            <c:dLbl>
              <c:idx val="18"/>
              <c:layout>
                <c:manualLayout>
                  <c:x val="-5.2764795529591194E-2"/>
                  <c:y val="-1.3262213191093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5D6-4EF1-A2EA-4C79F0E9EBEF}"/>
                </c:ext>
              </c:extLst>
            </c:dLbl>
            <c:dLbl>
              <c:idx val="19"/>
              <c:layout>
                <c:manualLayout>
                  <c:x val="-5.2138687440976716E-2"/>
                  <c:y val="5.602074372639538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5D6-4EF1-A2EA-4C79F0E9EBEF}"/>
                </c:ext>
              </c:extLst>
            </c:dLbl>
            <c:dLbl>
              <c:idx val="20"/>
              <c:layout>
                <c:manualLayout>
                  <c:x val="-5.6840828810971127E-2"/>
                  <c:y val="4.75750270740501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5D6-4EF1-A2EA-4C79F0E9EBEF}"/>
                </c:ext>
              </c:extLst>
            </c:dLbl>
            <c:dLbl>
              <c:idx val="21"/>
              <c:layout>
                <c:manualLayout>
                  <c:x val="-5.4216426111802954E-2"/>
                  <c:y val="-5.03334591669814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5D6-4EF1-A2EA-4C79F0E9E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 és arány'!$B$5:$B$26</c:f>
              <c:strCache>
                <c:ptCount val="22"/>
                <c:pt idx="0">
                  <c:v>2018. 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2019. 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2020. 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2021. 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2022. 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2023. Q1</c:v>
                </c:pt>
                <c:pt idx="21">
                  <c:v>Q2</c:v>
                </c:pt>
              </c:strCache>
            </c:strRef>
          </c:cat>
          <c:val>
            <c:numRef>
              <c:f>'me és arány'!$E$5:$E$26</c:f>
              <c:numCache>
                <c:formatCode>0.0%</c:formatCode>
                <c:ptCount val="22"/>
                <c:pt idx="0">
                  <c:v>6.7549310997027832E-4</c:v>
                </c:pt>
                <c:pt idx="1">
                  <c:v>2.5157232704402514E-3</c:v>
                </c:pt>
                <c:pt idx="2">
                  <c:v>3.1664656212303981E-3</c:v>
                </c:pt>
                <c:pt idx="3">
                  <c:v>5.243088655862726E-3</c:v>
                </c:pt>
                <c:pt idx="4">
                  <c:v>4.0114613180515755E-3</c:v>
                </c:pt>
                <c:pt idx="5">
                  <c:v>1.0306242638398115E-3</c:v>
                </c:pt>
                <c:pt idx="6">
                  <c:v>1.0851030847930554E-3</c:v>
                </c:pt>
                <c:pt idx="7">
                  <c:v>6.4798315243803657E-4</c:v>
                </c:pt>
                <c:pt idx="8">
                  <c:v>8.2999031677963753E-4</c:v>
                </c:pt>
                <c:pt idx="9">
                  <c:v>1.6694490818030051E-3</c:v>
                </c:pt>
                <c:pt idx="10">
                  <c:v>2.7522935779816515E-3</c:v>
                </c:pt>
                <c:pt idx="11">
                  <c:v>2.6139519686325763E-3</c:v>
                </c:pt>
                <c:pt idx="12">
                  <c:v>3.3420517291485033E-3</c:v>
                </c:pt>
                <c:pt idx="13">
                  <c:v>4.0506329113924053E-3</c:v>
                </c:pt>
                <c:pt idx="14">
                  <c:v>7.552126087670333E-3</c:v>
                </c:pt>
                <c:pt idx="15">
                  <c:v>5.9131610069268455E-3</c:v>
                </c:pt>
                <c:pt idx="16">
                  <c:v>4.8377916903813321E-3</c:v>
                </c:pt>
                <c:pt idx="17">
                  <c:v>9.8737455487212696E-3</c:v>
                </c:pt>
                <c:pt idx="18">
                  <c:v>1.5971148892323546E-2</c:v>
                </c:pt>
                <c:pt idx="19">
                  <c:v>3.9104024297646166E-2</c:v>
                </c:pt>
                <c:pt idx="20">
                  <c:v>4.6720151014629542E-2</c:v>
                </c:pt>
                <c:pt idx="21">
                  <c:v>5.8823529411764705E-2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75D6-4EF1-A2EA-4C79F0E9EB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8240240"/>
        <c:axId val="438239912"/>
      </c:lineChart>
      <c:catAx>
        <c:axId val="126320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63211728"/>
        <c:crosses val="autoZero"/>
        <c:auto val="1"/>
        <c:lblAlgn val="ctr"/>
        <c:lblOffset val="300"/>
        <c:noMultiLvlLbl val="0"/>
      </c:catAx>
      <c:valAx>
        <c:axId val="12632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63209432"/>
        <c:crosses val="autoZero"/>
        <c:crossBetween val="between"/>
      </c:valAx>
      <c:valAx>
        <c:axId val="43823991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8240240"/>
        <c:crosses val="max"/>
        <c:crossBetween val="between"/>
      </c:valAx>
      <c:catAx>
        <c:axId val="43824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8239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48928532367038"/>
          <c:y val="0.9515245047268106"/>
          <c:w val="0.68302142935265919"/>
          <c:h val="4.1488095974955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98810892848774"/>
          <c:y val="8.6524381182480001E-2"/>
          <c:w val="0.84192080369728151"/>
          <c:h val="0.70742155215031399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Fizikai elfogadóhelyeken üzemelő POS terminálok száma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Sheet2!$A$2:$A$39</c:f>
              <c:strCache>
                <c:ptCount val="38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  <c:pt idx="13">
                  <c:v>2017 Q2</c:v>
                </c:pt>
                <c:pt idx="14">
                  <c:v>2017 Q3</c:v>
                </c:pt>
                <c:pt idx="15">
                  <c:v>2017 Q4</c:v>
                </c:pt>
                <c:pt idx="16">
                  <c:v>2018 Q1</c:v>
                </c:pt>
                <c:pt idx="17">
                  <c:v>2018 Q2</c:v>
                </c:pt>
                <c:pt idx="18">
                  <c:v>2018 Q3</c:v>
                </c:pt>
                <c:pt idx="19">
                  <c:v>2018 Q4</c:v>
                </c:pt>
                <c:pt idx="20">
                  <c:v>2019 Q1</c:v>
                </c:pt>
                <c:pt idx="21">
                  <c:v>2019 Q2</c:v>
                </c:pt>
                <c:pt idx="22">
                  <c:v>2019 Q3</c:v>
                </c:pt>
                <c:pt idx="23">
                  <c:v>2019 Q4</c:v>
                </c:pt>
                <c:pt idx="24">
                  <c:v>2020 Q1</c:v>
                </c:pt>
                <c:pt idx="25">
                  <c:v>2020 Q2</c:v>
                </c:pt>
                <c:pt idx="26">
                  <c:v>2020 Q3</c:v>
                </c:pt>
                <c:pt idx="27">
                  <c:v>2020 Q4</c:v>
                </c:pt>
                <c:pt idx="28">
                  <c:v>2021 Q1</c:v>
                </c:pt>
                <c:pt idx="29">
                  <c:v>2021 Q2</c:v>
                </c:pt>
                <c:pt idx="30">
                  <c:v>2021 Q3</c:v>
                </c:pt>
                <c:pt idx="31">
                  <c:v>2021 Q4</c:v>
                </c:pt>
                <c:pt idx="32">
                  <c:v>2022 Q1</c:v>
                </c:pt>
                <c:pt idx="33">
                  <c:v>2022 Q2</c:v>
                </c:pt>
                <c:pt idx="34">
                  <c:v>2022 Q3</c:v>
                </c:pt>
                <c:pt idx="35">
                  <c:v>2022 Q4</c:v>
                </c:pt>
                <c:pt idx="36">
                  <c:v>2023 Q1</c:v>
                </c:pt>
                <c:pt idx="37">
                  <c:v>2023 Q2</c:v>
                </c:pt>
              </c:strCache>
            </c:strRef>
          </c:cat>
          <c:val>
            <c:numRef>
              <c:f>Sheet2!$B$2:$B$39</c:f>
              <c:numCache>
                <c:formatCode>#,##0</c:formatCode>
                <c:ptCount val="38"/>
                <c:pt idx="0">
                  <c:v>89742</c:v>
                </c:pt>
                <c:pt idx="1">
                  <c:v>90944</c:v>
                </c:pt>
                <c:pt idx="2">
                  <c:v>92177</c:v>
                </c:pt>
                <c:pt idx="3">
                  <c:v>94453</c:v>
                </c:pt>
                <c:pt idx="4">
                  <c:v>95255</c:v>
                </c:pt>
                <c:pt idx="5">
                  <c:v>98403</c:v>
                </c:pt>
                <c:pt idx="6">
                  <c:v>99014</c:v>
                </c:pt>
                <c:pt idx="7">
                  <c:v>101248</c:v>
                </c:pt>
                <c:pt idx="8">
                  <c:v>125133</c:v>
                </c:pt>
                <c:pt idx="9">
                  <c:v>129308</c:v>
                </c:pt>
                <c:pt idx="10">
                  <c:v>133186</c:v>
                </c:pt>
                <c:pt idx="11">
                  <c:v>136622</c:v>
                </c:pt>
                <c:pt idx="12">
                  <c:v>139555</c:v>
                </c:pt>
                <c:pt idx="13">
                  <c:v>146338</c:v>
                </c:pt>
                <c:pt idx="14">
                  <c:v>155958</c:v>
                </c:pt>
                <c:pt idx="15">
                  <c:v>166950</c:v>
                </c:pt>
                <c:pt idx="16">
                  <c:v>158980</c:v>
                </c:pt>
                <c:pt idx="17">
                  <c:v>168473</c:v>
                </c:pt>
                <c:pt idx="18">
                  <c:v>170575</c:v>
                </c:pt>
                <c:pt idx="19">
                  <c:v>170677</c:v>
                </c:pt>
                <c:pt idx="20">
                  <c:v>166314</c:v>
                </c:pt>
                <c:pt idx="21">
                  <c:v>171958</c:v>
                </c:pt>
                <c:pt idx="22">
                  <c:v>174507</c:v>
                </c:pt>
                <c:pt idx="23">
                  <c:v>176862</c:v>
                </c:pt>
                <c:pt idx="24">
                  <c:v>181773</c:v>
                </c:pt>
                <c:pt idx="25">
                  <c:v>183923</c:v>
                </c:pt>
                <c:pt idx="26">
                  <c:v>182295</c:v>
                </c:pt>
                <c:pt idx="27">
                  <c:v>195798</c:v>
                </c:pt>
                <c:pt idx="28">
                  <c:v>202742</c:v>
                </c:pt>
                <c:pt idx="29">
                  <c:v>215720</c:v>
                </c:pt>
                <c:pt idx="30">
                  <c:v>221943</c:v>
                </c:pt>
                <c:pt idx="31">
                  <c:v>227541</c:v>
                </c:pt>
                <c:pt idx="32">
                  <c:v>229655</c:v>
                </c:pt>
                <c:pt idx="33">
                  <c:v>225777</c:v>
                </c:pt>
                <c:pt idx="34">
                  <c:v>228883</c:v>
                </c:pt>
                <c:pt idx="35">
                  <c:v>228878</c:v>
                </c:pt>
                <c:pt idx="36">
                  <c:v>242985</c:v>
                </c:pt>
                <c:pt idx="37">
                  <c:v>251159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8E-499A-897E-664082DA4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270352"/>
        <c:axId val="664270712"/>
      </c:lineChart>
      <c:catAx>
        <c:axId val="66427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270712"/>
        <c:crosses val="autoZero"/>
        <c:auto val="1"/>
        <c:lblAlgn val="ctr"/>
        <c:lblOffset val="100"/>
        <c:noMultiLvlLbl val="0"/>
      </c:catAx>
      <c:valAx>
        <c:axId val="6642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27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Internetes elfogadóhelyek száma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Sheet2!$A$2:$A$39</c:f>
              <c:strCache>
                <c:ptCount val="38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  <c:pt idx="13">
                  <c:v>2017 Q2</c:v>
                </c:pt>
                <c:pt idx="14">
                  <c:v>2017 Q3</c:v>
                </c:pt>
                <c:pt idx="15">
                  <c:v>2017 Q4</c:v>
                </c:pt>
                <c:pt idx="16">
                  <c:v>2018 Q1</c:v>
                </c:pt>
                <c:pt idx="17">
                  <c:v>2018 Q2</c:v>
                </c:pt>
                <c:pt idx="18">
                  <c:v>2018 Q3</c:v>
                </c:pt>
                <c:pt idx="19">
                  <c:v>2018 Q4</c:v>
                </c:pt>
                <c:pt idx="20">
                  <c:v>2019 Q1</c:v>
                </c:pt>
                <c:pt idx="21">
                  <c:v>2019 Q2</c:v>
                </c:pt>
                <c:pt idx="22">
                  <c:v>2019 Q3</c:v>
                </c:pt>
                <c:pt idx="23">
                  <c:v>2019 Q4</c:v>
                </c:pt>
                <c:pt idx="24">
                  <c:v>2020 Q1</c:v>
                </c:pt>
                <c:pt idx="25">
                  <c:v>2020 Q2</c:v>
                </c:pt>
                <c:pt idx="26">
                  <c:v>2020 Q3</c:v>
                </c:pt>
                <c:pt idx="27">
                  <c:v>2020 Q4</c:v>
                </c:pt>
                <c:pt idx="28">
                  <c:v>2021 Q1</c:v>
                </c:pt>
                <c:pt idx="29">
                  <c:v>2021 Q2</c:v>
                </c:pt>
                <c:pt idx="30">
                  <c:v>2021 Q3</c:v>
                </c:pt>
                <c:pt idx="31">
                  <c:v>2021 Q4</c:v>
                </c:pt>
                <c:pt idx="32">
                  <c:v>2022 Q1</c:v>
                </c:pt>
                <c:pt idx="33">
                  <c:v>2022 Q2</c:v>
                </c:pt>
                <c:pt idx="34">
                  <c:v>2022 Q3</c:v>
                </c:pt>
                <c:pt idx="35">
                  <c:v>2022 Q4</c:v>
                </c:pt>
                <c:pt idx="36">
                  <c:v>2023 Q1</c:v>
                </c:pt>
                <c:pt idx="37">
                  <c:v>2023 Q2</c:v>
                </c:pt>
              </c:strCache>
            </c:strRef>
          </c:cat>
          <c:val>
            <c:numRef>
              <c:f>Sheet2!$C$2:$C$39</c:f>
              <c:numCache>
                <c:formatCode>#,##0</c:formatCode>
                <c:ptCount val="38"/>
                <c:pt idx="0">
                  <c:v>4846</c:v>
                </c:pt>
                <c:pt idx="1">
                  <c:v>5427</c:v>
                </c:pt>
                <c:pt idx="2">
                  <c:v>5995</c:v>
                </c:pt>
                <c:pt idx="3">
                  <c:v>6675</c:v>
                </c:pt>
                <c:pt idx="4">
                  <c:v>7243</c:v>
                </c:pt>
                <c:pt idx="5">
                  <c:v>7648</c:v>
                </c:pt>
                <c:pt idx="6">
                  <c:v>7392</c:v>
                </c:pt>
                <c:pt idx="7">
                  <c:v>8320</c:v>
                </c:pt>
                <c:pt idx="8">
                  <c:v>9331</c:v>
                </c:pt>
                <c:pt idx="9">
                  <c:v>9872</c:v>
                </c:pt>
                <c:pt idx="10">
                  <c:v>8193</c:v>
                </c:pt>
                <c:pt idx="11">
                  <c:v>8495</c:v>
                </c:pt>
                <c:pt idx="12">
                  <c:v>8825</c:v>
                </c:pt>
                <c:pt idx="13">
                  <c:v>9148</c:v>
                </c:pt>
                <c:pt idx="14">
                  <c:v>9266</c:v>
                </c:pt>
                <c:pt idx="15">
                  <c:v>9395</c:v>
                </c:pt>
                <c:pt idx="16">
                  <c:v>9702</c:v>
                </c:pt>
                <c:pt idx="17">
                  <c:v>10125</c:v>
                </c:pt>
                <c:pt idx="18">
                  <c:v>11469</c:v>
                </c:pt>
                <c:pt idx="19">
                  <c:v>11792</c:v>
                </c:pt>
                <c:pt idx="20">
                  <c:v>11494</c:v>
                </c:pt>
                <c:pt idx="21">
                  <c:v>12500</c:v>
                </c:pt>
                <c:pt idx="22">
                  <c:v>13148</c:v>
                </c:pt>
                <c:pt idx="23">
                  <c:v>12979</c:v>
                </c:pt>
                <c:pt idx="24">
                  <c:v>20429</c:v>
                </c:pt>
                <c:pt idx="25">
                  <c:v>22095</c:v>
                </c:pt>
                <c:pt idx="26">
                  <c:v>23006</c:v>
                </c:pt>
                <c:pt idx="27">
                  <c:v>23791</c:v>
                </c:pt>
                <c:pt idx="28">
                  <c:v>25820</c:v>
                </c:pt>
                <c:pt idx="29">
                  <c:v>28030</c:v>
                </c:pt>
                <c:pt idx="30">
                  <c:v>32037</c:v>
                </c:pt>
                <c:pt idx="31">
                  <c:v>33799</c:v>
                </c:pt>
                <c:pt idx="32">
                  <c:v>37441</c:v>
                </c:pt>
                <c:pt idx="33">
                  <c:v>39187</c:v>
                </c:pt>
                <c:pt idx="34">
                  <c:v>40532</c:v>
                </c:pt>
                <c:pt idx="35">
                  <c:v>42028</c:v>
                </c:pt>
                <c:pt idx="36">
                  <c:v>44321</c:v>
                </c:pt>
                <c:pt idx="37">
                  <c:v>46636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7C-4B78-8374-94C7C704E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5409176"/>
        <c:axId val="1035408816"/>
      </c:lineChart>
      <c:catAx>
        <c:axId val="103540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5408816"/>
        <c:crosses val="autoZero"/>
        <c:auto val="1"/>
        <c:lblAlgn val="ctr"/>
        <c:lblOffset val="100"/>
        <c:noMultiLvlLbl val="0"/>
      </c:catAx>
      <c:valAx>
        <c:axId val="103540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540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Fizetési kártyás vásárlások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Sheet2!$A$2:$A$39</c:f>
              <c:strCache>
                <c:ptCount val="38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  <c:pt idx="13">
                  <c:v>2017 Q2</c:v>
                </c:pt>
                <c:pt idx="14">
                  <c:v>2017 Q3</c:v>
                </c:pt>
                <c:pt idx="15">
                  <c:v>2017 Q4</c:v>
                </c:pt>
                <c:pt idx="16">
                  <c:v>2018 Q1</c:v>
                </c:pt>
                <c:pt idx="17">
                  <c:v>2018 Q2</c:v>
                </c:pt>
                <c:pt idx="18">
                  <c:v>2018 Q3</c:v>
                </c:pt>
                <c:pt idx="19">
                  <c:v>2018 Q4</c:v>
                </c:pt>
                <c:pt idx="20">
                  <c:v>2019 Q1</c:v>
                </c:pt>
                <c:pt idx="21">
                  <c:v>2019 Q2</c:v>
                </c:pt>
                <c:pt idx="22">
                  <c:v>2019 Q3</c:v>
                </c:pt>
                <c:pt idx="23">
                  <c:v>2019 Q4</c:v>
                </c:pt>
                <c:pt idx="24">
                  <c:v>2020 Q1</c:v>
                </c:pt>
                <c:pt idx="25">
                  <c:v>2020 Q2</c:v>
                </c:pt>
                <c:pt idx="26">
                  <c:v>2020 Q3</c:v>
                </c:pt>
                <c:pt idx="27">
                  <c:v>2020 Q4</c:v>
                </c:pt>
                <c:pt idx="28">
                  <c:v>2021 Q1</c:v>
                </c:pt>
                <c:pt idx="29">
                  <c:v>2021 Q2</c:v>
                </c:pt>
                <c:pt idx="30">
                  <c:v>2021 Q3</c:v>
                </c:pt>
                <c:pt idx="31">
                  <c:v>2021 Q4</c:v>
                </c:pt>
                <c:pt idx="32">
                  <c:v>2022 Q1</c:v>
                </c:pt>
                <c:pt idx="33">
                  <c:v>2022 Q2</c:v>
                </c:pt>
                <c:pt idx="34">
                  <c:v>2022 Q3</c:v>
                </c:pt>
                <c:pt idx="35">
                  <c:v>2022 Q4</c:v>
                </c:pt>
                <c:pt idx="36">
                  <c:v>2023 Q1</c:v>
                </c:pt>
                <c:pt idx="37">
                  <c:v>2023 Q2</c:v>
                </c:pt>
              </c:strCache>
            </c:strRef>
          </c:cat>
          <c:val>
            <c:numRef>
              <c:f>Sheet2!$D$2:$D$39</c:f>
              <c:numCache>
                <c:formatCode>#,##0</c:formatCode>
                <c:ptCount val="38"/>
                <c:pt idx="0">
                  <c:v>79719374</c:v>
                </c:pt>
                <c:pt idx="1">
                  <c:v>88235048</c:v>
                </c:pt>
                <c:pt idx="2">
                  <c:v>92400527</c:v>
                </c:pt>
                <c:pt idx="3">
                  <c:v>99038499</c:v>
                </c:pt>
                <c:pt idx="4">
                  <c:v>94322011</c:v>
                </c:pt>
                <c:pt idx="5">
                  <c:v>104515680</c:v>
                </c:pt>
                <c:pt idx="6">
                  <c:v>110947714</c:v>
                </c:pt>
                <c:pt idx="7">
                  <c:v>120209918</c:v>
                </c:pt>
                <c:pt idx="8">
                  <c:v>115814988</c:v>
                </c:pt>
                <c:pt idx="9">
                  <c:v>130431078</c:v>
                </c:pt>
                <c:pt idx="10">
                  <c:v>138756479</c:v>
                </c:pt>
                <c:pt idx="11">
                  <c:v>147357336</c:v>
                </c:pt>
                <c:pt idx="12">
                  <c:v>144479027</c:v>
                </c:pt>
                <c:pt idx="13">
                  <c:v>163362572</c:v>
                </c:pt>
                <c:pt idx="14">
                  <c:v>176411803</c:v>
                </c:pt>
                <c:pt idx="15">
                  <c:v>185860820</c:v>
                </c:pt>
                <c:pt idx="16">
                  <c:v>182046741</c:v>
                </c:pt>
                <c:pt idx="17">
                  <c:v>206355382</c:v>
                </c:pt>
                <c:pt idx="18">
                  <c:v>217995850</c:v>
                </c:pt>
                <c:pt idx="19">
                  <c:v>228061769</c:v>
                </c:pt>
                <c:pt idx="20">
                  <c:v>221682520</c:v>
                </c:pt>
                <c:pt idx="21">
                  <c:v>244238050</c:v>
                </c:pt>
                <c:pt idx="22">
                  <c:v>261000268</c:v>
                </c:pt>
                <c:pt idx="23">
                  <c:v>268320211</c:v>
                </c:pt>
                <c:pt idx="24">
                  <c:v>252539151</c:v>
                </c:pt>
                <c:pt idx="25">
                  <c:v>236997108</c:v>
                </c:pt>
                <c:pt idx="26">
                  <c:v>291177348</c:v>
                </c:pt>
                <c:pt idx="27">
                  <c:v>285083546</c:v>
                </c:pt>
                <c:pt idx="28">
                  <c:v>265787084</c:v>
                </c:pt>
                <c:pt idx="29">
                  <c:v>309142416</c:v>
                </c:pt>
                <c:pt idx="30">
                  <c:v>352887222</c:v>
                </c:pt>
                <c:pt idx="31">
                  <c:v>357529054</c:v>
                </c:pt>
                <c:pt idx="32">
                  <c:v>344989259</c:v>
                </c:pt>
                <c:pt idx="33">
                  <c:v>396416119</c:v>
                </c:pt>
                <c:pt idx="34">
                  <c:v>419133997</c:v>
                </c:pt>
                <c:pt idx="35">
                  <c:v>423250760</c:v>
                </c:pt>
                <c:pt idx="36">
                  <c:v>406138655</c:v>
                </c:pt>
                <c:pt idx="37">
                  <c:v>448160746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8-49F5-8343-9F9B3C1C0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7858800"/>
        <c:axId val="1097857360"/>
      </c:barChart>
      <c:lineChart>
        <c:grouping val="standard"/>
        <c:varyColors val="0"/>
        <c:ser>
          <c:idx val="1"/>
          <c:order val="1"/>
          <c:tx>
            <c:strRef>
              <c:f>Sheet2!$E$1</c:f>
              <c:strCache>
                <c:ptCount val="1"/>
                <c:pt idx="0">
                  <c:v>Fizetési kártyás vásárlások értéke (millió forint)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Sheet2!$A$2:$A$39</c:f>
              <c:strCache>
                <c:ptCount val="38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  <c:pt idx="13">
                  <c:v>2017 Q2</c:v>
                </c:pt>
                <c:pt idx="14">
                  <c:v>2017 Q3</c:v>
                </c:pt>
                <c:pt idx="15">
                  <c:v>2017 Q4</c:v>
                </c:pt>
                <c:pt idx="16">
                  <c:v>2018 Q1</c:v>
                </c:pt>
                <c:pt idx="17">
                  <c:v>2018 Q2</c:v>
                </c:pt>
                <c:pt idx="18">
                  <c:v>2018 Q3</c:v>
                </c:pt>
                <c:pt idx="19">
                  <c:v>2018 Q4</c:v>
                </c:pt>
                <c:pt idx="20">
                  <c:v>2019 Q1</c:v>
                </c:pt>
                <c:pt idx="21">
                  <c:v>2019 Q2</c:v>
                </c:pt>
                <c:pt idx="22">
                  <c:v>2019 Q3</c:v>
                </c:pt>
                <c:pt idx="23">
                  <c:v>2019 Q4</c:v>
                </c:pt>
                <c:pt idx="24">
                  <c:v>2020 Q1</c:v>
                </c:pt>
                <c:pt idx="25">
                  <c:v>2020 Q2</c:v>
                </c:pt>
                <c:pt idx="26">
                  <c:v>2020 Q3</c:v>
                </c:pt>
                <c:pt idx="27">
                  <c:v>2020 Q4</c:v>
                </c:pt>
                <c:pt idx="28">
                  <c:v>2021 Q1</c:v>
                </c:pt>
                <c:pt idx="29">
                  <c:v>2021 Q2</c:v>
                </c:pt>
                <c:pt idx="30">
                  <c:v>2021 Q3</c:v>
                </c:pt>
                <c:pt idx="31">
                  <c:v>2021 Q4</c:v>
                </c:pt>
                <c:pt idx="32">
                  <c:v>2022 Q1</c:v>
                </c:pt>
                <c:pt idx="33">
                  <c:v>2022 Q2</c:v>
                </c:pt>
                <c:pt idx="34">
                  <c:v>2022 Q3</c:v>
                </c:pt>
                <c:pt idx="35">
                  <c:v>2022 Q4</c:v>
                </c:pt>
                <c:pt idx="36">
                  <c:v>2023 Q1</c:v>
                </c:pt>
                <c:pt idx="37">
                  <c:v>2023 Q2</c:v>
                </c:pt>
              </c:strCache>
            </c:strRef>
          </c:cat>
          <c:val>
            <c:numRef>
              <c:f>Sheet2!$E$2:$E$39</c:f>
              <c:numCache>
                <c:formatCode>#,##0</c:formatCode>
                <c:ptCount val="38"/>
                <c:pt idx="0">
                  <c:v>572872</c:v>
                </c:pt>
                <c:pt idx="1">
                  <c:v>652820</c:v>
                </c:pt>
                <c:pt idx="2">
                  <c:v>687604</c:v>
                </c:pt>
                <c:pt idx="3">
                  <c:v>751055</c:v>
                </c:pt>
                <c:pt idx="4">
                  <c:v>667274</c:v>
                </c:pt>
                <c:pt idx="5">
                  <c:v>765744</c:v>
                </c:pt>
                <c:pt idx="6">
                  <c:v>831161</c:v>
                </c:pt>
                <c:pt idx="7">
                  <c:v>940984</c:v>
                </c:pt>
                <c:pt idx="8">
                  <c:v>863402</c:v>
                </c:pt>
                <c:pt idx="9">
                  <c:v>959466</c:v>
                </c:pt>
                <c:pt idx="10">
                  <c:v>1021504</c:v>
                </c:pt>
                <c:pt idx="11">
                  <c:v>1136257</c:v>
                </c:pt>
                <c:pt idx="12">
                  <c:v>1069806</c:v>
                </c:pt>
                <c:pt idx="13">
                  <c:v>1200982</c:v>
                </c:pt>
                <c:pt idx="14">
                  <c:v>1301035</c:v>
                </c:pt>
                <c:pt idx="15">
                  <c:v>1433318</c:v>
                </c:pt>
                <c:pt idx="16">
                  <c:v>1341059</c:v>
                </c:pt>
                <c:pt idx="17">
                  <c:v>1515520</c:v>
                </c:pt>
                <c:pt idx="18">
                  <c:v>1618541</c:v>
                </c:pt>
                <c:pt idx="19">
                  <c:v>1760020</c:v>
                </c:pt>
                <c:pt idx="20">
                  <c:v>1646508</c:v>
                </c:pt>
                <c:pt idx="21">
                  <c:v>1851592</c:v>
                </c:pt>
                <c:pt idx="22">
                  <c:v>2000542</c:v>
                </c:pt>
                <c:pt idx="23">
                  <c:v>2170009</c:v>
                </c:pt>
                <c:pt idx="24">
                  <c:v>2043544.8182920299</c:v>
                </c:pt>
                <c:pt idx="25">
                  <c:v>2021631.33951804</c:v>
                </c:pt>
                <c:pt idx="26">
                  <c:v>2306116.8245990099</c:v>
                </c:pt>
                <c:pt idx="27">
                  <c:v>2449620.02405607</c:v>
                </c:pt>
                <c:pt idx="28">
                  <c:v>2213174.695422051</c:v>
                </c:pt>
                <c:pt idx="29">
                  <c:v>2578459.60139404</c:v>
                </c:pt>
                <c:pt idx="30">
                  <c:v>2828038.5300680799</c:v>
                </c:pt>
                <c:pt idx="31">
                  <c:v>3100427.1504970798</c:v>
                </c:pt>
                <c:pt idx="32">
                  <c:v>3026298.6370380288</c:v>
                </c:pt>
                <c:pt idx="33">
                  <c:v>3489872.2198860091</c:v>
                </c:pt>
                <c:pt idx="34">
                  <c:v>3743963.1199490111</c:v>
                </c:pt>
                <c:pt idx="35">
                  <c:v>4145181.2233769908</c:v>
                </c:pt>
                <c:pt idx="36">
                  <c:v>3985347.714338019</c:v>
                </c:pt>
                <c:pt idx="37">
                  <c:v>4341026.1117300102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E8-49F5-8343-9F9B3C1C0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994992"/>
        <c:axId val="932888976"/>
      </c:lineChart>
      <c:catAx>
        <c:axId val="109785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97857360"/>
        <c:crosses val="autoZero"/>
        <c:auto val="1"/>
        <c:lblAlgn val="ctr"/>
        <c:lblOffset val="100"/>
        <c:noMultiLvlLbl val="0"/>
      </c:catAx>
      <c:valAx>
        <c:axId val="109785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97858800"/>
        <c:crosses val="autoZero"/>
        <c:crossBetween val="between"/>
      </c:valAx>
      <c:valAx>
        <c:axId val="93288897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0994992"/>
        <c:crosses val="max"/>
        <c:crossBetween val="between"/>
      </c:valAx>
      <c:catAx>
        <c:axId val="67099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288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Aktív kártyák aránya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Sheet3!$B$2:$B$15</c:f>
              <c:numCache>
                <c:formatCode>0.00%</c:formatCode>
                <c:ptCount val="14"/>
                <c:pt idx="0">
                  <c:v>0.66237497183575267</c:v>
                </c:pt>
                <c:pt idx="1">
                  <c:v>0.65740400458364123</c:v>
                </c:pt>
                <c:pt idx="2">
                  <c:v>0.65939225866267304</c:v>
                </c:pt>
                <c:pt idx="3">
                  <c:v>0.65319057505882605</c:v>
                </c:pt>
                <c:pt idx="4">
                  <c:v>0.64482879635410439</c:v>
                </c:pt>
                <c:pt idx="5">
                  <c:v>0.66376554526674436</c:v>
                </c:pt>
                <c:pt idx="6">
                  <c:v>0.67251143519519452</c:v>
                </c:pt>
                <c:pt idx="7">
                  <c:v>0.68074827359077061</c:v>
                </c:pt>
                <c:pt idx="8">
                  <c:v>0.67322155378614668</c:v>
                </c:pt>
                <c:pt idx="9">
                  <c:v>0.68143786792647265</c:v>
                </c:pt>
                <c:pt idx="10">
                  <c:v>0.68485449695843126</c:v>
                </c:pt>
                <c:pt idx="11">
                  <c:v>0.69418224701325693</c:v>
                </c:pt>
                <c:pt idx="12">
                  <c:v>0.69965061850213606</c:v>
                </c:pt>
                <c:pt idx="13">
                  <c:v>0.70564608036459231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D-4622-AF79-0DB4EAC69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9245864"/>
        <c:axId val="919242984"/>
      </c:lineChart>
      <c:catAx>
        <c:axId val="91924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9242984"/>
        <c:crosses val="autoZero"/>
        <c:auto val="1"/>
        <c:lblAlgn val="ctr"/>
        <c:lblOffset val="100"/>
        <c:noMultiLvlLbl val="0"/>
      </c:catAx>
      <c:valAx>
        <c:axId val="919242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924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Mobiltárcába regisztrált kártyák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Sheet3!$C$2:$C$15</c:f>
              <c:numCache>
                <c:formatCode>#,##0</c:formatCode>
                <c:ptCount val="14"/>
                <c:pt idx="0">
                  <c:v>506979</c:v>
                </c:pt>
                <c:pt idx="1">
                  <c:v>572646</c:v>
                </c:pt>
                <c:pt idx="2">
                  <c:v>683241</c:v>
                </c:pt>
                <c:pt idx="3">
                  <c:v>815314</c:v>
                </c:pt>
                <c:pt idx="4">
                  <c:v>814024</c:v>
                </c:pt>
                <c:pt idx="5">
                  <c:v>894997</c:v>
                </c:pt>
                <c:pt idx="6">
                  <c:v>1105582</c:v>
                </c:pt>
                <c:pt idx="7">
                  <c:v>1284851</c:v>
                </c:pt>
                <c:pt idx="8">
                  <c:v>1398171</c:v>
                </c:pt>
                <c:pt idx="9">
                  <c:v>1528309</c:v>
                </c:pt>
                <c:pt idx="10">
                  <c:v>1644799</c:v>
                </c:pt>
                <c:pt idx="11">
                  <c:v>1762103</c:v>
                </c:pt>
                <c:pt idx="12">
                  <c:v>1880833</c:v>
                </c:pt>
                <c:pt idx="13">
                  <c:v>1997021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9-4210-AC4E-CC5F9FB69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553648"/>
        <c:axId val="840860416"/>
      </c:barChart>
      <c:catAx>
        <c:axId val="108955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0860416"/>
        <c:crosses val="autoZero"/>
        <c:auto val="1"/>
        <c:lblAlgn val="ctr"/>
        <c:lblOffset val="100"/>
        <c:noMultiLvlLbl val="0"/>
      </c:catAx>
      <c:valAx>
        <c:axId val="8408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955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Mobiltelefonról indított átutalások száma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Sheet3!$D$2:$D$15</c:f>
              <c:numCache>
                <c:formatCode>#,##0</c:formatCode>
                <c:ptCount val="14"/>
                <c:pt idx="0">
                  <c:v>7272614</c:v>
                </c:pt>
                <c:pt idx="1">
                  <c:v>8533650</c:v>
                </c:pt>
                <c:pt idx="2">
                  <c:v>9617554</c:v>
                </c:pt>
                <c:pt idx="3">
                  <c:v>11914674</c:v>
                </c:pt>
                <c:pt idx="4">
                  <c:v>12604321</c:v>
                </c:pt>
                <c:pt idx="5">
                  <c:v>14124209</c:v>
                </c:pt>
                <c:pt idx="6">
                  <c:v>15399269</c:v>
                </c:pt>
                <c:pt idx="7">
                  <c:v>17890446</c:v>
                </c:pt>
                <c:pt idx="8">
                  <c:v>19461361</c:v>
                </c:pt>
                <c:pt idx="9">
                  <c:v>20374493</c:v>
                </c:pt>
                <c:pt idx="10">
                  <c:v>21459654</c:v>
                </c:pt>
                <c:pt idx="11">
                  <c:v>23460043</c:v>
                </c:pt>
                <c:pt idx="12">
                  <c:v>24906856</c:v>
                </c:pt>
                <c:pt idx="13">
                  <c:v>25878507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7D-4DA4-A76B-5288607EF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4148840"/>
        <c:axId val="914145600"/>
      </c:lineChart>
      <c:catAx>
        <c:axId val="91414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4145600"/>
        <c:crosses val="autoZero"/>
        <c:auto val="1"/>
        <c:lblAlgn val="ctr"/>
        <c:lblOffset val="100"/>
        <c:noMultiLvlLbl val="0"/>
      </c:catAx>
      <c:valAx>
        <c:axId val="9141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414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Sheet3!$E$1</c:f>
              <c:strCache>
                <c:ptCount val="1"/>
                <c:pt idx="0">
                  <c:v>Mobiltárca fizetések száma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Sheet3!$E$2:$E$15</c:f>
              <c:numCache>
                <c:formatCode>#,##0</c:formatCode>
                <c:ptCount val="14"/>
                <c:pt idx="0">
                  <c:v>11819789</c:v>
                </c:pt>
                <c:pt idx="1">
                  <c:v>10870165</c:v>
                </c:pt>
                <c:pt idx="2">
                  <c:v>17548447</c:v>
                </c:pt>
                <c:pt idx="3">
                  <c:v>17926139</c:v>
                </c:pt>
                <c:pt idx="4">
                  <c:v>17632547</c:v>
                </c:pt>
                <c:pt idx="5">
                  <c:v>25179450</c:v>
                </c:pt>
                <c:pt idx="6">
                  <c:v>37126029</c:v>
                </c:pt>
                <c:pt idx="7">
                  <c:v>43518392</c:v>
                </c:pt>
                <c:pt idx="8">
                  <c:v>47442766</c:v>
                </c:pt>
                <c:pt idx="9">
                  <c:v>62947559</c:v>
                </c:pt>
                <c:pt idx="10">
                  <c:v>73486430</c:v>
                </c:pt>
                <c:pt idx="11">
                  <c:v>77467773</c:v>
                </c:pt>
                <c:pt idx="12">
                  <c:v>79873436</c:v>
                </c:pt>
                <c:pt idx="13">
                  <c:v>96495637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F9-4897-84B5-1FB8F78A8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243344"/>
        <c:axId val="919240104"/>
      </c:lineChart>
      <c:lineChart>
        <c:grouping val="standard"/>
        <c:varyColors val="0"/>
        <c:ser>
          <c:idx val="1"/>
          <c:order val="1"/>
          <c:tx>
            <c:strRef>
              <c:f>Sheet3!$F$1</c:f>
              <c:strCache>
                <c:ptCount val="1"/>
                <c:pt idx="0">
                  <c:v>Mobiltárca fizetések értéke (millió forint)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Sheet3!$F$2:$F$15</c:f>
              <c:numCache>
                <c:formatCode>#,##0</c:formatCode>
                <c:ptCount val="14"/>
                <c:pt idx="0">
                  <c:v>61810.459233998801</c:v>
                </c:pt>
                <c:pt idx="1">
                  <c:v>68326.566426999794</c:v>
                </c:pt>
                <c:pt idx="2">
                  <c:v>97263.452389999205</c:v>
                </c:pt>
                <c:pt idx="3">
                  <c:v>113780.113967999</c:v>
                </c:pt>
                <c:pt idx="4">
                  <c:v>104806.06352799899</c:v>
                </c:pt>
                <c:pt idx="5">
                  <c:v>149781.765802999</c:v>
                </c:pt>
                <c:pt idx="6">
                  <c:v>206599.84185899401</c:v>
                </c:pt>
                <c:pt idx="7">
                  <c:v>268848.27849499899</c:v>
                </c:pt>
                <c:pt idx="8">
                  <c:v>292067.55041299801</c:v>
                </c:pt>
                <c:pt idx="9">
                  <c:v>391031.48278100003</c:v>
                </c:pt>
                <c:pt idx="10">
                  <c:v>473360.73530400498</c:v>
                </c:pt>
                <c:pt idx="11">
                  <c:v>544942.62425400899</c:v>
                </c:pt>
                <c:pt idx="12">
                  <c:v>549002.55369699502</c:v>
                </c:pt>
                <c:pt idx="13">
                  <c:v>666366.02603898896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F9-4897-84B5-1FB8F78A8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253424"/>
        <c:axId val="919260264"/>
      </c:lineChart>
      <c:catAx>
        <c:axId val="91924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9240104"/>
        <c:crosses val="autoZero"/>
        <c:auto val="1"/>
        <c:lblAlgn val="ctr"/>
        <c:lblOffset val="100"/>
        <c:noMultiLvlLbl val="0"/>
      </c:catAx>
      <c:valAx>
        <c:axId val="91924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9243344"/>
        <c:crosses val="autoZero"/>
        <c:crossBetween val="between"/>
      </c:valAx>
      <c:valAx>
        <c:axId val="919260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Millió forint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9253424"/>
        <c:crosses val="max"/>
        <c:crossBetween val="between"/>
      </c:valAx>
      <c:catAx>
        <c:axId val="919253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9260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Sikeres visszaélések száma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13587</c:v>
                </c:pt>
                <c:pt idx="1">
                  <c:v>19189</c:v>
                </c:pt>
                <c:pt idx="2">
                  <c:v>19890</c:v>
                </c:pt>
                <c:pt idx="3">
                  <c:v>19089</c:v>
                </c:pt>
                <c:pt idx="4">
                  <c:v>14665</c:v>
                </c:pt>
                <c:pt idx="5">
                  <c:v>12567</c:v>
                </c:pt>
                <c:pt idx="6">
                  <c:v>26554</c:v>
                </c:pt>
                <c:pt idx="7">
                  <c:v>34089</c:v>
                </c:pt>
                <c:pt idx="8">
                  <c:v>38861</c:v>
                </c:pt>
                <c:pt idx="9">
                  <c:v>36908</c:v>
                </c:pt>
                <c:pt idx="10">
                  <c:v>36625</c:v>
                </c:pt>
                <c:pt idx="11">
                  <c:v>41067</c:v>
                </c:pt>
                <c:pt idx="12">
                  <c:v>49039</c:v>
                </c:pt>
                <c:pt idx="13">
                  <c:v>44223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D5-48E7-98AD-DEC3F231D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495456"/>
        <c:axId val="910569960"/>
      </c:lineChart>
      <c:lineChart>
        <c:grouping val="standard"/>
        <c:varyColors val="0"/>
        <c:ser>
          <c:idx val="1"/>
          <c:order val="1"/>
          <c:tx>
            <c:v>Sikeres visszaélések értéke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2020 Q1</c:v>
                </c:pt>
                <c:pt idx="1">
                  <c:v>2020 Q2</c:v>
                </c:pt>
                <c:pt idx="2">
                  <c:v>2020 Q3</c:v>
                </c:pt>
                <c:pt idx="3">
                  <c:v>2020 Q4</c:v>
                </c:pt>
                <c:pt idx="4">
                  <c:v>2021 Q1</c:v>
                </c:pt>
                <c:pt idx="5">
                  <c:v>2021 Q2</c:v>
                </c:pt>
                <c:pt idx="6">
                  <c:v>2021 Q3</c:v>
                </c:pt>
                <c:pt idx="7">
                  <c:v>2021 Q4</c:v>
                </c:pt>
                <c:pt idx="8">
                  <c:v>2022 Q1</c:v>
                </c:pt>
                <c:pt idx="9">
                  <c:v>2022 Q2</c:v>
                </c:pt>
                <c:pt idx="10">
                  <c:v>2022 Q3</c:v>
                </c:pt>
                <c:pt idx="11">
                  <c:v>2022 Q4</c:v>
                </c:pt>
                <c:pt idx="12">
                  <c:v>2023 Q1</c:v>
                </c:pt>
                <c:pt idx="13">
                  <c:v>2023 Q2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344.76278600000001</c:v>
                </c:pt>
                <c:pt idx="1">
                  <c:v>383.917711</c:v>
                </c:pt>
                <c:pt idx="2">
                  <c:v>330.28905200000003</c:v>
                </c:pt>
                <c:pt idx="3">
                  <c:v>354.94435700000002</c:v>
                </c:pt>
                <c:pt idx="4">
                  <c:v>329.59040099999999</c:v>
                </c:pt>
                <c:pt idx="5">
                  <c:v>315.524002</c:v>
                </c:pt>
                <c:pt idx="6">
                  <c:v>550.486942</c:v>
                </c:pt>
                <c:pt idx="7">
                  <c:v>553.10637399999996</c:v>
                </c:pt>
                <c:pt idx="8">
                  <c:v>883.65880799999991</c:v>
                </c:pt>
                <c:pt idx="9">
                  <c:v>961.33109300000001</c:v>
                </c:pt>
                <c:pt idx="10">
                  <c:v>1235.5027279999999</c:v>
                </c:pt>
                <c:pt idx="11">
                  <c:v>1082.0095570000001</c:v>
                </c:pt>
                <c:pt idx="12">
                  <c:v>1590.5819410000001</c:v>
                </c:pt>
                <c:pt idx="13">
                  <c:v>1816.1027900000001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D5-48E7-98AD-DEC3F231D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855400"/>
        <c:axId val="913851800"/>
      </c:lineChart>
      <c:catAx>
        <c:axId val="9144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0569960"/>
        <c:crosses val="autoZero"/>
        <c:auto val="1"/>
        <c:lblAlgn val="ctr"/>
        <c:lblOffset val="100"/>
        <c:noMultiLvlLbl val="0"/>
      </c:catAx>
      <c:valAx>
        <c:axId val="91056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Darab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4495456"/>
        <c:crosses val="autoZero"/>
        <c:crossBetween val="between"/>
      </c:valAx>
      <c:valAx>
        <c:axId val="9138518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Millió forint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3855400"/>
        <c:crosses val="max"/>
        <c:crossBetween val="between"/>
      </c:valAx>
      <c:catAx>
        <c:axId val="913855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3851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668600666523661E-2"/>
          <c:y val="0.84583326778311796"/>
          <c:w val="0.8779780371558169"/>
          <c:h val="0.1167047841169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596A7-EF15-4010-8632-679400C358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8D0CFE9-7C8D-478F-A5D8-DE79AA3A36D4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hu-HU" b="1" i="0" baseline="0" dirty="0"/>
            <a:t>Ne töltsön és telepítsen ismeretlen programot a számítógépére, mobiltelefonjára vagy bármely okoseszközére! </a:t>
          </a:r>
          <a:endParaRPr lang="hu-HU" dirty="0"/>
        </a:p>
      </dgm:t>
    </dgm:pt>
    <dgm:pt modelId="{A1240435-1CA6-44BB-B6DB-491AF3F19138}" type="parTrans" cxnId="{84DFB42F-A2BC-48A9-8BDB-0D6EB64050C6}">
      <dgm:prSet/>
      <dgm:spPr/>
      <dgm:t>
        <a:bodyPr/>
        <a:lstStyle/>
        <a:p>
          <a:endParaRPr lang="hu-HU"/>
        </a:p>
      </dgm:t>
    </dgm:pt>
    <dgm:pt modelId="{3F7CB1FD-C1DE-4A17-8CD5-76AF13F4A32E}" type="sibTrans" cxnId="{84DFB42F-A2BC-48A9-8BDB-0D6EB64050C6}">
      <dgm:prSet/>
      <dgm:spPr/>
      <dgm:t>
        <a:bodyPr/>
        <a:lstStyle/>
        <a:p>
          <a:endParaRPr lang="hu-HU"/>
        </a:p>
      </dgm:t>
    </dgm:pt>
    <dgm:pt modelId="{8C8C0D5B-74CE-4219-B974-F1BC36974ABE}">
      <dgm:prSet/>
      <dgm:spPr/>
      <dgm:t>
        <a:bodyPr/>
        <a:lstStyle/>
        <a:p>
          <a:pPr algn="just"/>
          <a:r>
            <a:rPr lang="hu-HU" b="1" i="0" baseline="0" dirty="0"/>
            <a:t>Amennyiben bankjára hivatkozva felhívják önt szakítsa meg a vonalat. Kizárólag ön kezdeményezzen saját pénzintézetével telefonbeszélgetést!</a:t>
          </a:r>
          <a:endParaRPr lang="hu-HU" dirty="0"/>
        </a:p>
      </dgm:t>
    </dgm:pt>
    <dgm:pt modelId="{7F862D1D-B6B2-4EA4-90BC-3B72EF99A25B}" type="parTrans" cxnId="{6A91B1CE-096B-44B8-A0B2-D9449D2AA555}">
      <dgm:prSet/>
      <dgm:spPr/>
      <dgm:t>
        <a:bodyPr/>
        <a:lstStyle/>
        <a:p>
          <a:endParaRPr lang="hu-HU"/>
        </a:p>
      </dgm:t>
    </dgm:pt>
    <dgm:pt modelId="{92657897-4805-42C3-A125-6501E6C36A44}" type="sibTrans" cxnId="{6A91B1CE-096B-44B8-A0B2-D9449D2AA555}">
      <dgm:prSet/>
      <dgm:spPr/>
      <dgm:t>
        <a:bodyPr/>
        <a:lstStyle/>
        <a:p>
          <a:endParaRPr lang="hu-HU"/>
        </a:p>
      </dgm:t>
    </dgm:pt>
    <dgm:pt modelId="{C9C7921F-7283-4CAB-A536-E0F1F9BC36A4}" type="pres">
      <dgm:prSet presAssocID="{D73596A7-EF15-4010-8632-679400C358C4}" presName="linear" presStyleCnt="0">
        <dgm:presLayoutVars>
          <dgm:animLvl val="lvl"/>
          <dgm:resizeHandles val="exact"/>
        </dgm:presLayoutVars>
      </dgm:prSet>
      <dgm:spPr/>
    </dgm:pt>
    <dgm:pt modelId="{2D4457EC-A544-41FA-B592-F76F4914BAF3}" type="pres">
      <dgm:prSet presAssocID="{A8D0CFE9-7C8D-478F-A5D8-DE79AA3A36D4}" presName="parentText" presStyleLbl="node1" presStyleIdx="0" presStyleCnt="2" custScaleX="86043" custScaleY="36965" custLinFactY="-22783" custLinFactNeighborX="2134" custLinFactNeighborY="-100000">
        <dgm:presLayoutVars>
          <dgm:chMax val="0"/>
          <dgm:bulletEnabled val="1"/>
        </dgm:presLayoutVars>
      </dgm:prSet>
      <dgm:spPr/>
    </dgm:pt>
    <dgm:pt modelId="{8635C334-CC1B-4203-B005-86193FB527E5}" type="pres">
      <dgm:prSet presAssocID="{3F7CB1FD-C1DE-4A17-8CD5-76AF13F4A32E}" presName="spacer" presStyleCnt="0"/>
      <dgm:spPr/>
    </dgm:pt>
    <dgm:pt modelId="{4ED9D769-5B7B-4783-985A-D75E7426EBC5}" type="pres">
      <dgm:prSet presAssocID="{8C8C0D5B-74CE-4219-B974-F1BC36974ABE}" presName="parentText" presStyleLbl="node1" presStyleIdx="1" presStyleCnt="2" custScaleX="85920" custScaleY="36397" custLinFactY="-3680" custLinFactNeighborX="1422" custLinFactNeighborY="-100000">
        <dgm:presLayoutVars>
          <dgm:chMax val="0"/>
          <dgm:bulletEnabled val="1"/>
        </dgm:presLayoutVars>
      </dgm:prSet>
      <dgm:spPr/>
    </dgm:pt>
  </dgm:ptLst>
  <dgm:cxnLst>
    <dgm:cxn modelId="{4A610403-74C4-4FFC-836A-494A432BADEE}" type="presOf" srcId="{A8D0CFE9-7C8D-478F-A5D8-DE79AA3A36D4}" destId="{2D4457EC-A544-41FA-B592-F76F4914BAF3}" srcOrd="0" destOrd="0" presId="urn:microsoft.com/office/officeart/2005/8/layout/vList2"/>
    <dgm:cxn modelId="{62BFF816-B90B-41C3-8C7C-BC53F1C002F2}" type="presOf" srcId="{8C8C0D5B-74CE-4219-B974-F1BC36974ABE}" destId="{4ED9D769-5B7B-4783-985A-D75E7426EBC5}" srcOrd="0" destOrd="0" presId="urn:microsoft.com/office/officeart/2005/8/layout/vList2"/>
    <dgm:cxn modelId="{84DFB42F-A2BC-48A9-8BDB-0D6EB64050C6}" srcId="{D73596A7-EF15-4010-8632-679400C358C4}" destId="{A8D0CFE9-7C8D-478F-A5D8-DE79AA3A36D4}" srcOrd="0" destOrd="0" parTransId="{A1240435-1CA6-44BB-B6DB-491AF3F19138}" sibTransId="{3F7CB1FD-C1DE-4A17-8CD5-76AF13F4A32E}"/>
    <dgm:cxn modelId="{6A91B1CE-096B-44B8-A0B2-D9449D2AA555}" srcId="{D73596A7-EF15-4010-8632-679400C358C4}" destId="{8C8C0D5B-74CE-4219-B974-F1BC36974ABE}" srcOrd="1" destOrd="0" parTransId="{7F862D1D-B6B2-4EA4-90BC-3B72EF99A25B}" sibTransId="{92657897-4805-42C3-A125-6501E6C36A44}"/>
    <dgm:cxn modelId="{D11FEADB-34C1-4E2B-BB3A-59BA432A52A1}" type="presOf" srcId="{D73596A7-EF15-4010-8632-679400C358C4}" destId="{C9C7921F-7283-4CAB-A536-E0F1F9BC36A4}" srcOrd="0" destOrd="0" presId="urn:microsoft.com/office/officeart/2005/8/layout/vList2"/>
    <dgm:cxn modelId="{D5A83F21-E32A-4231-BF40-61E66D4A8B35}" type="presParOf" srcId="{C9C7921F-7283-4CAB-A536-E0F1F9BC36A4}" destId="{2D4457EC-A544-41FA-B592-F76F4914BAF3}" srcOrd="0" destOrd="0" presId="urn:microsoft.com/office/officeart/2005/8/layout/vList2"/>
    <dgm:cxn modelId="{878B97B1-0C6B-46F3-8EBE-A2A643A5B082}" type="presParOf" srcId="{C9C7921F-7283-4CAB-A536-E0F1F9BC36A4}" destId="{8635C334-CC1B-4203-B005-86193FB527E5}" srcOrd="1" destOrd="0" presId="urn:microsoft.com/office/officeart/2005/8/layout/vList2"/>
    <dgm:cxn modelId="{A5C63637-871F-4A34-996A-10069ED91207}" type="presParOf" srcId="{C9C7921F-7283-4CAB-A536-E0F1F9BC36A4}" destId="{4ED9D769-5B7B-4783-985A-D75E7426EB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457EC-A544-41FA-B592-F76F4914BAF3}">
      <dsp:nvSpPr>
        <dsp:cNvPr id="0" name=""/>
        <dsp:cNvSpPr/>
      </dsp:nvSpPr>
      <dsp:spPr>
        <a:xfrm>
          <a:off x="623216" y="0"/>
          <a:ext cx="5884596" cy="870603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0" kern="1200" baseline="0" dirty="0"/>
            <a:t>Ne töltsön és telepítsen ismeretlen programot a számítógépére, mobiltelefonjára vagy bármely okoseszközére! </a:t>
          </a:r>
          <a:endParaRPr lang="hu-HU" sz="1500" kern="1200" dirty="0"/>
        </a:p>
      </dsp:txBody>
      <dsp:txXfrm>
        <a:off x="665715" y="42499"/>
        <a:ext cx="5799598" cy="785605"/>
      </dsp:txXfrm>
    </dsp:sp>
    <dsp:sp modelId="{4ED9D769-5B7B-4783-985A-D75E7426EBC5}">
      <dsp:nvSpPr>
        <dsp:cNvPr id="0" name=""/>
        <dsp:cNvSpPr/>
      </dsp:nvSpPr>
      <dsp:spPr>
        <a:xfrm>
          <a:off x="578727" y="1078857"/>
          <a:ext cx="5876184" cy="857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0" kern="1200" baseline="0" dirty="0"/>
            <a:t>Amennyiben bankjára hivatkozva felhívják önt szakítsa meg a vonalat. Kizárólag ön kezdeményezzen saját pénzintézetével telefonbeszélgetést!</a:t>
          </a:r>
          <a:endParaRPr lang="hu-HU" sz="1500" kern="1200" dirty="0"/>
        </a:p>
      </dsp:txBody>
      <dsp:txXfrm>
        <a:off x="620573" y="1120703"/>
        <a:ext cx="5792492" cy="77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0.38487</cdr:x>
      <cdr:y>0.23325</cdr:y>
    </cdr:from>
    <cdr:to>
      <cdr:x>0.66613</cdr:x>
      <cdr:y>0.40651</cdr:y>
    </cdr:to>
    <cdr:sp macro="" textlink="">
      <cdr:nvSpPr>
        <cdr:cNvPr id="3" name="Arrow: Right 20">
          <a:extLst xmlns:a="http://schemas.openxmlformats.org/drawingml/2006/main">
            <a:ext uri="{FF2B5EF4-FFF2-40B4-BE49-F238E27FC236}">
              <a16:creationId xmlns:a16="http://schemas.microsoft.com/office/drawing/2014/main" id="{42811056-4BD9-AC44-0609-D63D1DBBC212}"/>
            </a:ext>
          </a:extLst>
        </cdr:cNvPr>
        <cdr:cNvSpPr/>
      </cdr:nvSpPr>
      <cdr:spPr>
        <a:xfrm xmlns:a="http://schemas.openxmlformats.org/drawingml/2006/main" rot="20267689">
          <a:off x="1761467" y="567864"/>
          <a:ext cx="1287262" cy="42184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15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dirty="0"/>
            <a:t>X9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0.4151</cdr:x>
      <cdr:y>0.17205</cdr:y>
    </cdr:from>
    <cdr:to>
      <cdr:x>0.65379</cdr:x>
      <cdr:y>0.37074</cdr:y>
    </cdr:to>
    <cdr:sp macro="" textlink="">
      <cdr:nvSpPr>
        <cdr:cNvPr id="2" name="Arrow: Right 20">
          <a:extLst xmlns:a="http://schemas.openxmlformats.org/drawingml/2006/main">
            <a:ext uri="{FF2B5EF4-FFF2-40B4-BE49-F238E27FC236}">
              <a16:creationId xmlns:a16="http://schemas.microsoft.com/office/drawing/2014/main" id="{42811056-4BD9-AC44-0609-D63D1DBBC212}"/>
            </a:ext>
          </a:extLst>
        </cdr:cNvPr>
        <cdr:cNvSpPr/>
      </cdr:nvSpPr>
      <cdr:spPr>
        <a:xfrm xmlns:a="http://schemas.openxmlformats.org/drawingml/2006/main" rot="20670702">
          <a:off x="1741944" y="365277"/>
          <a:ext cx="1001671" cy="42184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15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dirty="0"/>
            <a:t>X3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0.34392</cdr:x>
      <cdr:y>0.20437</cdr:y>
    </cdr:from>
    <cdr:to>
      <cdr:x>0.51959</cdr:x>
      <cdr:y>0.38108</cdr:y>
    </cdr:to>
    <cdr:sp macro="" textlink="">
      <cdr:nvSpPr>
        <cdr:cNvPr id="3" name="Arrow: Right 22">
          <a:extLst xmlns:a="http://schemas.openxmlformats.org/drawingml/2006/main">
            <a:ext uri="{FF2B5EF4-FFF2-40B4-BE49-F238E27FC236}">
              <a16:creationId xmlns:a16="http://schemas.microsoft.com/office/drawing/2014/main" id="{89253005-762B-740C-8D08-2BB3BE69630B}"/>
            </a:ext>
          </a:extLst>
        </cdr:cNvPr>
        <cdr:cNvSpPr/>
      </cdr:nvSpPr>
      <cdr:spPr>
        <a:xfrm xmlns:a="http://schemas.openxmlformats.org/drawingml/2006/main" rot="19527826">
          <a:off x="1432647" y="487858"/>
          <a:ext cx="731786" cy="42184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15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dirty="0"/>
            <a:t>X8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2023. 09. 27.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55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81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21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89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72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6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39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81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17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2021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387058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59749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608033"/>
            <a:ext cx="5967920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7ABCB6B-A2E4-457A-A272-39FCE5D2A5AC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1" name="Kép 9">
            <a:extLst>
              <a:ext uri="{FF2B5EF4-FFF2-40B4-BE49-F238E27FC236}">
                <a16:creationId xmlns:a16="http://schemas.microsoft.com/office/drawing/2014/main" id="{0FE6F3DD-01C5-4130-84E0-73D25A58A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7A33E6-4CE2-41FA-9762-EBF01744E1A5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54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7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32" r:id="rId4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8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75A7B-0D47-46BE-A8CE-003801D81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2023. szeptember 27.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9F6A9-9718-485F-96F4-0C5E6792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/>
              <a:t>Fraud</a:t>
            </a:r>
            <a:r>
              <a:rPr lang="hu-HU" sz="2800" dirty="0"/>
              <a:t> ajánlás – Sajtó háttérbeszélgetés </a:t>
            </a:r>
            <a:br>
              <a:rPr lang="hu-HU" sz="9600" dirty="0"/>
            </a:br>
            <a:br>
              <a:rPr lang="hu-HU" sz="2000" dirty="0"/>
            </a:br>
            <a:r>
              <a:rPr lang="hu-HU" sz="2200" dirty="0"/>
              <a:t>(5/2023.(VI.23.) számú MNB ajánlás a pénzforgalmi szolgáltatásokon keresztül megfigyelhető visszaélések észleléséről, megelőzéséről, megakadályozásáról és kezeléséről)</a:t>
            </a:r>
          </a:p>
        </p:txBody>
      </p:sp>
    </p:spTree>
    <p:extLst>
      <p:ext uri="{BB962C8B-B14F-4D97-AF65-F5344CB8AC3E}">
        <p14:creationId xmlns:p14="http://schemas.microsoft.com/office/powerpoint/2010/main" val="119584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Arányaiban és nemzetközi összehasonlításban alacsony de Növekszik a visszaélések száma és értéke </a:t>
            </a:r>
            <a:endParaRPr lang="hu-HU" sz="2000" dirty="0"/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6E897F58-320B-AB8B-D4C1-8301B974C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578931"/>
              </p:ext>
            </p:extLst>
          </p:nvPr>
        </p:nvGraphicFramePr>
        <p:xfrm>
          <a:off x="2986391" y="1628405"/>
          <a:ext cx="4778525" cy="203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2E5583BA-07D6-D5D9-359F-B232A6FCA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668872"/>
              </p:ext>
            </p:extLst>
          </p:nvPr>
        </p:nvGraphicFramePr>
        <p:xfrm>
          <a:off x="2976663" y="4374703"/>
          <a:ext cx="4679005" cy="231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5">
            <a:extLst>
              <a:ext uri="{FF2B5EF4-FFF2-40B4-BE49-F238E27FC236}">
                <a16:creationId xmlns:a16="http://schemas.microsoft.com/office/drawing/2014/main" id="{BD119FA0-B817-3BB7-43C0-888401249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102208"/>
              </p:ext>
            </p:extLst>
          </p:nvPr>
        </p:nvGraphicFramePr>
        <p:xfrm>
          <a:off x="7755187" y="4374703"/>
          <a:ext cx="4213303" cy="245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Egyenes összekötő nyíllal 10">
            <a:extLst>
              <a:ext uri="{FF2B5EF4-FFF2-40B4-BE49-F238E27FC236}">
                <a16:creationId xmlns:a16="http://schemas.microsoft.com/office/drawing/2014/main" id="{92A7C8E8-E0A8-F3BC-060A-0B0EC5998066}"/>
              </a:ext>
            </a:extLst>
          </p:cNvPr>
          <p:cNvCxnSpPr>
            <a:cxnSpLocks/>
          </p:cNvCxnSpPr>
          <p:nvPr/>
        </p:nvCxnSpPr>
        <p:spPr>
          <a:xfrm flipV="1">
            <a:off x="5031142" y="1944442"/>
            <a:ext cx="1" cy="42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doboz 11">
            <a:extLst>
              <a:ext uri="{FF2B5EF4-FFF2-40B4-BE49-F238E27FC236}">
                <a16:creationId xmlns:a16="http://schemas.microsoft.com/office/drawing/2014/main" id="{309DD6A7-B0FC-E9D4-862B-71A227486CFE}"/>
              </a:ext>
            </a:extLst>
          </p:cNvPr>
          <p:cNvSpPr txBox="1"/>
          <p:nvPr/>
        </p:nvSpPr>
        <p:spPr>
          <a:xfrm>
            <a:off x="4563554" y="1682628"/>
            <a:ext cx="935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online SCA</a:t>
            </a:r>
            <a:endParaRPr lang="en-GB" sz="1200" dirty="0"/>
          </a:p>
        </p:txBody>
      </p:sp>
      <p:sp>
        <p:nvSpPr>
          <p:cNvPr id="7" name="Szövegdoboz 27">
            <a:extLst>
              <a:ext uri="{FF2B5EF4-FFF2-40B4-BE49-F238E27FC236}">
                <a16:creationId xmlns:a16="http://schemas.microsoft.com/office/drawing/2014/main" id="{2A91F4A3-A744-8D5E-A8B4-D71B4C7BAA72}"/>
              </a:ext>
            </a:extLst>
          </p:cNvPr>
          <p:cNvSpPr txBox="1"/>
          <p:nvPr/>
        </p:nvSpPr>
        <p:spPr>
          <a:xfrm>
            <a:off x="8176227" y="4108811"/>
            <a:ext cx="3606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VISSZAÉLÉSI ARÁNYOK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8" name="Szövegdoboz 27">
            <a:extLst>
              <a:ext uri="{FF2B5EF4-FFF2-40B4-BE49-F238E27FC236}">
                <a16:creationId xmlns:a16="http://schemas.microsoft.com/office/drawing/2014/main" id="{0B10E919-A1D6-BFC3-3BB3-9E887D46DD3B}"/>
              </a:ext>
            </a:extLst>
          </p:cNvPr>
          <p:cNvSpPr txBox="1"/>
          <p:nvPr/>
        </p:nvSpPr>
        <p:spPr>
          <a:xfrm>
            <a:off x="3390900" y="3893368"/>
            <a:ext cx="386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ELEKTRONIKUS PÉNZFORGALOMBAN LÁTHATÓ NEM KÁRTYÁS VISSZAÉLÉSEK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0D4A07D-28FA-CC82-7B26-79EE1B1081C3}"/>
              </a:ext>
            </a:extLst>
          </p:cNvPr>
          <p:cNvSpPr txBox="1"/>
          <p:nvPr/>
        </p:nvSpPr>
        <p:spPr>
          <a:xfrm>
            <a:off x="3677055" y="1176429"/>
            <a:ext cx="345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ELEKTRONIKUS PÉNZFORGALOMBAN LÁTHATÓ KÁRTYÁS VISSZAÉLÉSEK</a:t>
            </a:r>
            <a:endParaRPr lang="en-GB" sz="1400" b="1" dirty="0">
              <a:solidFill>
                <a:schemeClr val="tx2"/>
              </a:solidFill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00ED7B57-B076-65F7-2723-36BC1E67AA20}"/>
              </a:ext>
            </a:extLst>
          </p:cNvPr>
          <p:cNvGrpSpPr/>
          <p:nvPr/>
        </p:nvGrpSpPr>
        <p:grpSpPr>
          <a:xfrm>
            <a:off x="7764917" y="1121833"/>
            <a:ext cx="4356972" cy="2895690"/>
            <a:chOff x="0" y="495875"/>
            <a:chExt cx="3804555" cy="1584000"/>
          </a:xfrm>
        </p:grpSpPr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BCA524FF-9B03-134A-0342-58D9F3A6A39E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995AB16E-9905-369B-0D5C-F4942721A9B7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800" dirty="0"/>
                <a:t>Minden fizetési mód esetében jól látható a </a:t>
              </a:r>
              <a:r>
                <a:rPr lang="hu-HU" sz="1800" b="1" dirty="0"/>
                <a:t>negyedévek közötti növekedés</a:t>
              </a:r>
              <a:r>
                <a:rPr lang="hu-HU" sz="1800" dirty="0"/>
                <a:t> a visszaélések száma és értéke vonatkozásában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800" dirty="0"/>
                <a:t>Átrendeződés zajlik az </a:t>
              </a:r>
              <a:r>
                <a:rPr lang="hu-HU" sz="1800" b="1" dirty="0"/>
                <a:t>infrastruktúra oldalán nehezebben kezelhető </a:t>
              </a:r>
              <a:r>
                <a:rPr lang="hu-HU" sz="1800" dirty="0"/>
                <a:t>irányába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800" dirty="0"/>
                <a:t>Nemzetközi trendekkel összecseng a hazai változás, amelynek alapján </a:t>
              </a:r>
              <a:r>
                <a:rPr lang="hu-HU" sz="1800" b="1" dirty="0"/>
                <a:t>az ügyfelek tudatossága még fontosabbá válik</a:t>
              </a:r>
              <a:endParaRPr lang="hu-HU" sz="1800" dirty="0"/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A36B405-87C9-7C5E-3D9A-34F5E75D8524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6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/>
          </a:bodyPr>
          <a:lstStyle/>
          <a:p>
            <a:r>
              <a:rPr lang="hu-HU" sz="2400" dirty="0"/>
              <a:t>Visszaélési módszerek</a:t>
            </a:r>
          </a:p>
        </p:txBody>
      </p:sp>
      <p:graphicFrame>
        <p:nvGraphicFramePr>
          <p:cNvPr id="2" name="Chart 10">
            <a:extLst>
              <a:ext uri="{FF2B5EF4-FFF2-40B4-BE49-F238E27FC236}">
                <a16:creationId xmlns:a16="http://schemas.microsoft.com/office/drawing/2014/main" id="{47B7BA7B-47DE-142C-6C62-809B58F48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2609"/>
              </p:ext>
            </p:extLst>
          </p:nvPr>
        </p:nvGraphicFramePr>
        <p:xfrm>
          <a:off x="3176636" y="903981"/>
          <a:ext cx="6521156" cy="271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9E4BE8C-8FC6-41A1-9118-6146D913D9EC}"/>
              </a:ext>
            </a:extLst>
          </p:cNvPr>
          <p:cNvSpPr txBox="1">
            <a:spLocks/>
          </p:cNvSpPr>
          <p:nvPr/>
        </p:nvSpPr>
        <p:spPr>
          <a:xfrm>
            <a:off x="3426533" y="6420255"/>
            <a:ext cx="5723533" cy="30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500" b="1" dirty="0"/>
              <a:t>Kártyás készpénzfelvételhez kapcsolódó visszaélések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5A09A3E6-E35E-3665-7AA6-EE4D888C63B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42292076"/>
              </p:ext>
            </p:extLst>
          </p:nvPr>
        </p:nvGraphicFramePr>
        <p:xfrm>
          <a:off x="3186857" y="4056353"/>
          <a:ext cx="5963209" cy="236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CF781C6-CC0E-DA03-B00F-08458BE47A03}"/>
              </a:ext>
            </a:extLst>
          </p:cNvPr>
          <p:cNvSpPr txBox="1">
            <a:spLocks/>
          </p:cNvSpPr>
          <p:nvPr/>
        </p:nvSpPr>
        <p:spPr>
          <a:xfrm>
            <a:off x="3306694" y="3744858"/>
            <a:ext cx="5723533" cy="30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500" b="1" dirty="0"/>
              <a:t>Visszaélési módszerek megoszlása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E0FD2E7F-60F8-40EC-C708-21F4E45F348D}"/>
              </a:ext>
            </a:extLst>
          </p:cNvPr>
          <p:cNvGrpSpPr/>
          <p:nvPr/>
        </p:nvGrpSpPr>
        <p:grpSpPr>
          <a:xfrm>
            <a:off x="9241277" y="1121832"/>
            <a:ext cx="2880612" cy="4656397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BD87DD99-13D1-9E1F-6276-4ABEB903DE8D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D5F33566-A2D7-0592-9DD0-8366E1F1ECAC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200" dirty="0"/>
                <a:t>Adathalászat és pszichológiai manipuláció a legelterjedtebb visszaélési módszerek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200" dirty="0"/>
                <a:t>Mobiltárcák és érintéses </a:t>
              </a:r>
              <a:r>
                <a:rPr lang="hu-HU" sz="2200" dirty="0" err="1"/>
                <a:t>ATM</a:t>
              </a:r>
              <a:r>
                <a:rPr lang="hu-HU" sz="2200" dirty="0"/>
                <a:t>-ek terjedésével növekszik a készpénzfelvételhez kötődő visszaélések száma is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4FE1A739-4BF4-AE03-2F74-C540679AD3CA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0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/>
          </a:bodyPr>
          <a:lstStyle/>
          <a:p>
            <a:r>
              <a:rPr lang="hu-HU" sz="2400" dirty="0"/>
              <a:t>Az Erős ügyfélhitelesítés (</a:t>
            </a:r>
            <a:r>
              <a:rPr lang="hu-HU" sz="2400" dirty="0" err="1"/>
              <a:t>SCA</a:t>
            </a:r>
            <a:r>
              <a:rPr lang="hu-HU" sz="2400" dirty="0"/>
              <a:t>) szerepe</a:t>
            </a:r>
            <a:endParaRPr lang="hu-HU" sz="20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EF3F28F-08DA-1963-D64F-E602CC2ABE56}"/>
              </a:ext>
            </a:extLst>
          </p:cNvPr>
          <p:cNvSpPr txBox="1"/>
          <p:nvPr/>
        </p:nvSpPr>
        <p:spPr>
          <a:xfrm>
            <a:off x="2910485" y="1011650"/>
            <a:ext cx="485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ELEKTRONIKUS PÉNZFORGALOMBAN LÁTHATÓ</a:t>
            </a:r>
          </a:p>
          <a:p>
            <a:pPr algn="ctr"/>
            <a:r>
              <a:rPr lang="hu-HU" sz="1400" b="1" dirty="0">
                <a:solidFill>
                  <a:schemeClr val="tx2"/>
                </a:solidFill>
              </a:rPr>
              <a:t>KÁRTYÁS VISSZAÉLÉSEK (2023 Q2)</a:t>
            </a:r>
            <a:endParaRPr lang="en-GB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CB596CF3-3BD1-B42E-E77C-07D613A75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710691"/>
              </p:ext>
            </p:extLst>
          </p:nvPr>
        </p:nvGraphicFramePr>
        <p:xfrm>
          <a:off x="2723745" y="1382426"/>
          <a:ext cx="4669277" cy="249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1E739190-2A6C-5995-1E9F-35F5A1332C70}"/>
              </a:ext>
            </a:extLst>
          </p:cNvPr>
          <p:cNvSpPr txBox="1"/>
          <p:nvPr/>
        </p:nvSpPr>
        <p:spPr>
          <a:xfrm>
            <a:off x="1706559" y="3874519"/>
            <a:ext cx="765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ELEKTRONIKUS PÉNZFORGALOMBAN LÁTHATÓ</a:t>
            </a:r>
          </a:p>
          <a:p>
            <a:pPr algn="ctr"/>
            <a:r>
              <a:rPr lang="hu-HU" sz="1400" b="1" dirty="0">
                <a:solidFill>
                  <a:schemeClr val="tx2"/>
                </a:solidFill>
              </a:rPr>
              <a:t>KÁRTYÁS VISSZAÉLÉSEK, AHOL NEM VOLT </a:t>
            </a:r>
            <a:r>
              <a:rPr lang="hu-HU" sz="1400" b="1" dirty="0" err="1">
                <a:solidFill>
                  <a:schemeClr val="tx2"/>
                </a:solidFill>
              </a:rPr>
              <a:t>SCA</a:t>
            </a:r>
            <a:r>
              <a:rPr lang="hu-HU" sz="1400" b="1" dirty="0">
                <a:solidFill>
                  <a:schemeClr val="tx2"/>
                </a:solidFill>
              </a:rPr>
              <a:t> (2023 Q2)</a:t>
            </a:r>
            <a:endParaRPr lang="en-GB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id="{65E60FEA-1958-2449-E477-811F6A6B56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639638"/>
              </p:ext>
            </p:extLst>
          </p:nvPr>
        </p:nvGraphicFramePr>
        <p:xfrm>
          <a:off x="2172517" y="4311309"/>
          <a:ext cx="7937486" cy="2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58B065FE-40B9-2F34-E3DA-666DC505CF0A}"/>
              </a:ext>
            </a:extLst>
          </p:cNvPr>
          <p:cNvGrpSpPr/>
          <p:nvPr/>
        </p:nvGrpSpPr>
        <p:grpSpPr>
          <a:xfrm>
            <a:off x="8891081" y="807396"/>
            <a:ext cx="3230808" cy="5943600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3D7CB9BD-17E3-F019-205B-93EA1024DEAC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12F0875E-00BF-F2DB-3617-5FD95CC7B1D7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500" dirty="0"/>
                <a:t>Kártya oldalon az online vásárlások esetében 2021-től kötelező </a:t>
              </a:r>
              <a:r>
                <a:rPr lang="hu-HU" sz="1500" b="1" dirty="0" err="1"/>
                <a:t>SCA</a:t>
              </a:r>
              <a:r>
                <a:rPr lang="hu-HU" sz="1500" b="1" dirty="0"/>
                <a:t> is csak időszakos segítséget nyújtott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500" dirty="0"/>
                <a:t>A bűnözők </a:t>
              </a:r>
              <a:r>
                <a:rPr lang="hu-HU" sz="1500" b="1" dirty="0"/>
                <a:t>„megtanulták” kikerülni</a:t>
              </a:r>
              <a:r>
                <a:rPr lang="hu-HU" sz="1500" dirty="0"/>
                <a:t> ezt a védvonalat is, és „out of </a:t>
              </a:r>
              <a:r>
                <a:rPr lang="hu-HU" sz="1500" dirty="0" err="1"/>
                <a:t>scope</a:t>
              </a:r>
              <a:r>
                <a:rPr lang="hu-HU" sz="1500" dirty="0"/>
                <a:t>” irányba terelik a tranzakciókat, ahol nincs </a:t>
              </a:r>
              <a:r>
                <a:rPr lang="hu-HU" sz="1500" dirty="0" err="1"/>
                <a:t>SCA</a:t>
              </a:r>
              <a:endParaRPr lang="hu-HU" sz="1500" dirty="0"/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500" dirty="0"/>
                <a:t>Ennek megfelelően </a:t>
              </a:r>
              <a:r>
                <a:rPr lang="hu-HU" sz="1500" b="1" dirty="0"/>
                <a:t>kiemelkedő a határon átnyúló</a:t>
              </a:r>
              <a:r>
                <a:rPr lang="hu-HU" sz="1500" dirty="0"/>
                <a:t> forgalom szerepe, ami főként </a:t>
              </a:r>
              <a:r>
                <a:rPr lang="hu-HU" sz="1500" dirty="0" err="1"/>
                <a:t>EGT</a:t>
              </a:r>
              <a:r>
                <a:rPr lang="hu-HU" sz="1500" dirty="0"/>
                <a:t>-n kívüli irányt takar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hu-HU" sz="1500" dirty="0" err="1"/>
                <a:t>SCA</a:t>
              </a:r>
              <a:r>
                <a:rPr lang="hu-HU" sz="1500" dirty="0"/>
                <a:t> alá tartozó forgalomban pedig </a:t>
              </a:r>
              <a:r>
                <a:rPr lang="hu-HU" sz="1500" b="1" dirty="0"/>
                <a:t>manipulációval ráveszik az ügyfelet</a:t>
              </a:r>
              <a:r>
                <a:rPr lang="hu-HU" sz="1500" dirty="0"/>
                <a:t> kódok kiadására/tranzakció jóváhagyására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hu-HU" sz="1500" dirty="0"/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500" dirty="0"/>
                <a:t>Átutalási oldalon viszont </a:t>
              </a:r>
              <a:r>
                <a:rPr lang="hu-HU" sz="1500" b="1" dirty="0"/>
                <a:t>szinte kivétel nélkül van </a:t>
              </a:r>
              <a:r>
                <a:rPr lang="hu-HU" sz="1500" b="1" dirty="0" err="1"/>
                <a:t>SCA</a:t>
              </a:r>
              <a:endParaRPr lang="hu-HU" sz="1500" b="1" dirty="0"/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500" dirty="0"/>
                <a:t>Itt egyszerűen </a:t>
              </a:r>
              <a:r>
                <a:rPr lang="hu-HU" sz="1500" b="1" dirty="0"/>
                <a:t>nehezebb ezt megkerülni</a:t>
              </a:r>
              <a:r>
                <a:rPr lang="hu-HU" sz="1500" dirty="0"/>
                <a:t>, nem ugyanazt jelenti az „out of </a:t>
              </a:r>
              <a:r>
                <a:rPr lang="hu-HU" sz="1500" dirty="0" err="1"/>
                <a:t>scope</a:t>
              </a:r>
              <a:r>
                <a:rPr lang="hu-HU" sz="1500" dirty="0"/>
                <a:t>” esetkör sem </a:t>
              </a:r>
            </a:p>
            <a:p>
              <a:pPr marL="285750" indent="-28575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u-HU" sz="1500" dirty="0"/>
                <a:t>Ugyanakkor a pénz jellemzően itt is </a:t>
              </a:r>
              <a:r>
                <a:rPr lang="hu-HU" sz="1500" b="1" dirty="0"/>
                <a:t>határon átnyúló irányba „tűnik el”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3D7A507A-DF84-8C7B-0CDE-4A2FB9D74E4B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16B9286-6EBE-1E5E-07CE-8175E1C8B070}"/>
              </a:ext>
            </a:extLst>
          </p:cNvPr>
          <p:cNvCxnSpPr>
            <a:cxnSpLocks/>
          </p:cNvCxnSpPr>
          <p:nvPr/>
        </p:nvCxnSpPr>
        <p:spPr>
          <a:xfrm>
            <a:off x="9203642" y="4597758"/>
            <a:ext cx="26056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7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/>
          <a:lstStyle/>
          <a:p>
            <a:r>
              <a:rPr lang="hu-HU" sz="2400" dirty="0"/>
              <a:t>MNB ügyfélszolgálat - ügyféljelzések</a:t>
            </a:r>
            <a:endParaRPr lang="hu-HU" sz="20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8443628-73BB-D7C8-E21C-8FA946A9F541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rtalom helye 7">
            <a:extLst>
              <a:ext uri="{FF2B5EF4-FFF2-40B4-BE49-F238E27FC236}">
                <a16:creationId xmlns:a16="http://schemas.microsoft.com/office/drawing/2014/main" id="{6123891C-122B-870D-0EFC-F739FD01192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28769470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33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267756"/>
            <a:ext cx="8390875" cy="99626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A keretszerződés megkötését megelőző tájékoztatás, és a keretszerződés tartalmi elemeihez kapcsolódó elvárások</a:t>
              </a:r>
              <a:endParaRPr lang="hu-HU" sz="2200" dirty="0">
                <a:effectLst/>
              </a:endParaRP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343789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Új készpénz-helyettesítő fizetési eszköznek az ügyfél rendelkezésére bocsátásával kapcsolatos elvárások</a:t>
            </a:r>
            <a:endParaRPr lang="hu-HU" sz="2200" dirty="0">
              <a:effectLst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86645" y="3419822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Külső és belső visszaélések elleni védelmi vonalak kiépítéséhez kapcsolódó elvárások</a:t>
            </a:r>
            <a:endParaRPr lang="hu-HU" sz="2200" dirty="0">
              <a:effectLst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4495855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Az informatikai környezet és folyamatok kontrolljainak tervezési és alkalmazási szempontjai</a:t>
            </a:r>
            <a:endParaRPr lang="hu-HU" sz="2200" dirty="0">
              <a:effectLst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/>
          <a:lstStyle/>
          <a:p>
            <a:r>
              <a:rPr lang="hu-HU" sz="2400" dirty="0"/>
              <a:t>5/2023.(VI.23.) számú Ajánlás - témakörök</a:t>
            </a:r>
            <a:endParaRPr lang="hu-HU" sz="2000" i="1" dirty="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4D691093-ABCC-286C-37C8-F99B51AC803B}"/>
              </a:ext>
            </a:extLst>
          </p:cNvPr>
          <p:cNvGrpSpPr/>
          <p:nvPr/>
        </p:nvGrpSpPr>
        <p:grpSpPr>
          <a:xfrm>
            <a:off x="3382021" y="5570040"/>
            <a:ext cx="8390875" cy="996266"/>
            <a:chOff x="0" y="495875"/>
            <a:chExt cx="3804555" cy="1584000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AE7EAC18-3805-0C18-4407-F7CF58AFDB07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821C6697-603C-6684-DF30-FB159F6F83DC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Visszaélésekkel kapcsolatos elemzésekre vonatkozó elvárások</a:t>
              </a:r>
              <a:endParaRPr lang="hu-HU" sz="2200" dirty="0">
                <a:effectLst/>
              </a:endParaRPr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F3DCB937-31F4-D0F5-0042-BB25AD4F58EB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126628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160750"/>
            <a:ext cx="8390875" cy="99626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Az ügyfelek biztonságtudatosságának növelésével kapcsolatos elvárások</a:t>
              </a:r>
              <a:endParaRPr lang="hu-HU" sz="2200" dirty="0">
                <a:effectLst/>
              </a:endParaRP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217330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Műveleti értékhatárokra, valamint fizetési műveletekhez kapcsolódó korlátozásokra vonatkozó elvárások</a:t>
            </a:r>
            <a:endParaRPr lang="hu-HU" sz="2200" dirty="0">
              <a:effectLst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86645" y="3283631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Az erős ügyfél-hitelesítés bármely elemét biztosító többfunkciós eszköz kockázatainak mérséklésével kapcsolatos elvárások</a:t>
            </a:r>
            <a:endParaRPr lang="hu-HU" sz="2200" dirty="0">
              <a:effectLst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4349950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Visszaélésekhez kapcsolódó műveletmegfigyelő mechanizmusokra vonatkozó elvárások</a:t>
            </a:r>
            <a:endParaRPr lang="hu-HU" sz="2200" dirty="0">
              <a:effectLst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849600"/>
          </a:xfrm>
        </p:spPr>
        <p:txBody>
          <a:bodyPr>
            <a:normAutofit/>
          </a:bodyPr>
          <a:lstStyle/>
          <a:p>
            <a:r>
              <a:rPr lang="hu-HU" sz="2400" dirty="0"/>
              <a:t>5/2023.(VI.23.) számú Ajánlás – témakörök (folyt.)</a:t>
            </a:r>
            <a:endParaRPr lang="hu-HU" sz="2000" i="1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960C2F7-8850-8ECF-4F82-E85CB0842CEB}"/>
              </a:ext>
            </a:extLst>
          </p:cNvPr>
          <p:cNvSpPr txBox="1"/>
          <p:nvPr/>
        </p:nvSpPr>
        <p:spPr>
          <a:xfrm>
            <a:off x="3386644" y="5416269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 jóvá nem hagyott fizetési műveletekhez kapcsolódó helyesbítési kérelmekre vonatkozó elvárások</a:t>
            </a:r>
            <a:endParaRPr lang="hu-HU" sz="2200" dirty="0">
              <a:effectLst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E632367-A8CB-3F0E-24E0-1B9954827271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328209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491499"/>
            <a:ext cx="8395501" cy="109263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b="0" dirty="0">
                  <a:solidFill>
                    <a:schemeClr val="bg1"/>
                  </a:solidFill>
                </a:rPr>
                <a:t>Magatartásformák egyértelmű megkülönböztetése: az egyszerű figyelmetlenségtől, gondatlanságtól el kell választani a súlyosan gondatlan magatartást</a:t>
              </a:r>
              <a:r>
                <a:rPr lang="hu-HU" sz="2200" dirty="0">
                  <a:effectLst/>
                </a:rPr>
                <a:t>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674540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 súlyos gondatlanság tipikusan a szándékossághoz közelítő, kirívóan okszerűtlen és észszerűtlen kötelezettségszegés.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96373" y="3847852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Keretszerződésben sem lehet gyengíteni a kárviselési szabályokra vonatkozó kógens előírásokat</a:t>
            </a:r>
            <a:r>
              <a:rPr lang="hu-HU" sz="2200" dirty="0">
                <a:effectLst/>
              </a:rPr>
              <a:t>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5030886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Az ügyfél magatartását egyedileg az összes fennálló körülmény együttes értékelésével kell megítélni.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 keretszerződés megkötését megelőző tájékoztatás, és a keretszerződés tartalmi elemeihez kapcsolódó elvárások</a:t>
            </a:r>
            <a:endParaRPr lang="hu-HU" sz="2000" i="1" dirty="0"/>
          </a:p>
        </p:txBody>
      </p:sp>
      <p:pic>
        <p:nvPicPr>
          <p:cNvPr id="2" name="Picture 2" descr="Using Marketing Psychology to Influence App Engagement">
            <a:extLst>
              <a:ext uri="{FF2B5EF4-FFF2-40B4-BE49-F238E27FC236}">
                <a16:creationId xmlns:a16="http://schemas.microsoft.com/office/drawing/2014/main" id="{D9D3F34C-8771-A061-7C2D-BBAF609B3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r="27200"/>
          <a:stretch/>
        </p:blipFill>
        <p:spPr bwMode="auto">
          <a:xfrm>
            <a:off x="10749307" y="98232"/>
            <a:ext cx="1239676" cy="11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81B1B43-BAAA-BECA-CA76-E12236B1B17B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71751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627687"/>
            <a:ext cx="8395501" cy="109263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Olyan megoldás biztosítása, amelyen az ügyfelek várakozás nélkül bejelenthetik a visszaéléseket.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6373" y="2793567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Az ügyfél telefonon végzett hitelesítése során biztonságos azonosítás használata (keresztazonosítás).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Új készpénz-helyettesítő fizetési eszköznek</a:t>
            </a:r>
            <a:br>
              <a:rPr lang="hu-HU" sz="2400" dirty="0"/>
            </a:br>
            <a:r>
              <a:rPr lang="hu-HU" sz="2400" dirty="0"/>
              <a:t>az ügyfél rendelkezésére bocsátásával kapcsolatos elvárások</a:t>
            </a:r>
            <a:endParaRPr lang="hu-HU" sz="2000" i="1" dirty="0"/>
          </a:p>
        </p:txBody>
      </p:sp>
      <p:pic>
        <p:nvPicPr>
          <p:cNvPr id="14" name="Picture 2" descr="How to deliver effective communication in a pandemic">
            <a:extLst>
              <a:ext uri="{FF2B5EF4-FFF2-40B4-BE49-F238E27FC236}">
                <a16:creationId xmlns:a16="http://schemas.microsoft.com/office/drawing/2014/main" id="{D38F01AC-1AFB-2404-9AE4-4069EEAB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60" y="168528"/>
            <a:ext cx="1432483" cy="8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BC7D3DC-D473-C079-E2FF-A1570C919004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22602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258031"/>
            <a:ext cx="8395501" cy="996265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hu-HU" sz="2200" dirty="0"/>
                <a:t>Naplózási eljárások biztosítsák a visszaélések kivizsgálásához szükséges események rögzítését, alkalmas legyen a folyamat rekonstruálására.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343795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Fizetési műveletekkel kapcsolatos események naplózása.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96373" y="3429555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Az ügyfél személye és a végrehajtott művelet egyértelműen azonosítható legyen.</a:t>
            </a:r>
            <a:endParaRPr lang="hu-HU" sz="2200" dirty="0">
              <a:effectLst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4525042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z="2200" dirty="0"/>
              <a:t>Haladéktalan és díjmentes értesítés a fogyasztó részére az egyenlege és a személyi azonosító adat változásakor.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Az informatikai környezet és folyamatok kontrolljainak tervezési és alkalmazási szempontjai</a:t>
            </a:r>
            <a:endParaRPr lang="hu-HU" sz="2000" i="1" dirty="0"/>
          </a:p>
        </p:txBody>
      </p:sp>
      <p:pic>
        <p:nvPicPr>
          <p:cNvPr id="13" name="Picture 4" descr="5 Signs Your IT Infrastructure is Falling Behind">
            <a:extLst>
              <a:ext uri="{FF2B5EF4-FFF2-40B4-BE49-F238E27FC236}">
                <a16:creationId xmlns:a16="http://schemas.microsoft.com/office/drawing/2014/main" id="{265A090F-9EA3-C629-5DD7-CF91697B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2672" y="170957"/>
            <a:ext cx="1494398" cy="9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E39D0B57-05FA-0903-7EE5-FC1CA36FFA0E}"/>
              </a:ext>
            </a:extLst>
          </p:cNvPr>
          <p:cNvSpPr txBox="1"/>
          <p:nvPr/>
        </p:nvSpPr>
        <p:spPr>
          <a:xfrm>
            <a:off x="3396374" y="5620529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z="2200" dirty="0"/>
              <a:t>Üzenetküldés letagadhatatlanságát (időbélyeg, elektronikus aláírás) és az üzenetek hitelesítését biztosítani kell.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E8AF830-0304-202A-FEFD-C26053007E2A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243853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491499"/>
            <a:ext cx="8395501" cy="109263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Elvárt a biztonságtudatosságot növelő ügyféledukációs stratégia kidolgozása.</a:t>
              </a:r>
              <a:endParaRPr lang="hu-HU" sz="2200" dirty="0">
                <a:effectLst/>
              </a:endParaRP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674540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Fogyasztói tájékoztatók részletes szabályozása (gyakoriság, tartalom, forma).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96373" y="3847852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Figyelemfelkeltő </a:t>
            </a:r>
            <a:r>
              <a:rPr lang="hu-HU" sz="2200" dirty="0" err="1"/>
              <a:t>infografikai</a:t>
            </a:r>
            <a:r>
              <a:rPr lang="hu-HU" sz="2200" dirty="0"/>
              <a:t> megoldások és rövid animációs videók alkalmazása az ügyféltájékoztatás során.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5030886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Ügyintézők felkészítése/oktatása a hatékony ügyféltájékoztatások céljából.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Az ügyfelek biztonságtudatosságának növelésével kapcsolatos elvárások</a:t>
            </a:r>
            <a:endParaRPr lang="hu-HU" sz="2000" i="1" dirty="0"/>
          </a:p>
        </p:txBody>
      </p:sp>
      <p:pic>
        <p:nvPicPr>
          <p:cNvPr id="13" name="Picture 2" descr="Vector education tree grown out of book with various skill icons">
            <a:extLst>
              <a:ext uri="{FF2B5EF4-FFF2-40B4-BE49-F238E27FC236}">
                <a16:creationId xmlns:a16="http://schemas.microsoft.com/office/drawing/2014/main" id="{4490DBAE-352D-779B-6AA9-B324969C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085" y="133221"/>
            <a:ext cx="1202513" cy="12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BAE0C9F-F5B8-6C41-B5BF-9AACCBCF4568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31388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287208"/>
            <a:ext cx="8390876" cy="1117298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>
                  <a:solidFill>
                    <a:schemeClr val="bg1"/>
                  </a:solidFill>
                  <a:effectLst/>
                </a:rPr>
                <a:t>Érzékelhető tendencia a </a:t>
              </a:r>
              <a:r>
                <a:rPr lang="hu-HU" sz="2200" b="1" dirty="0">
                  <a:solidFill>
                    <a:schemeClr val="bg1"/>
                  </a:solidFill>
                  <a:effectLst/>
                </a:rPr>
                <a:t>digitalizációs folyamatok felgyorsulása</a:t>
              </a:r>
              <a:r>
                <a:rPr lang="hu-HU" sz="2200" dirty="0">
                  <a:solidFill>
                    <a:schemeClr val="bg1"/>
                  </a:solidFill>
                  <a:effectLst/>
                </a:rPr>
                <a:t>: szinte mindenkinek van internet hozzáférése, okos eszköze; könnyű a fogyasztók távoli elérése, a pénzügyek intézése is digitális útra terel</a:t>
              </a:r>
              <a:r>
                <a:rPr lang="hu-HU" sz="2200" dirty="0"/>
                <a:t>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86645" y="2539788"/>
            <a:ext cx="8390876" cy="111729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>
                <a:solidFill>
                  <a:schemeClr val="bg1"/>
                </a:solidFill>
                <a:effectLst/>
              </a:rPr>
              <a:t>A készpénzes környezetben </a:t>
            </a:r>
            <a:r>
              <a:rPr lang="hu-HU" sz="2200" b="1" dirty="0">
                <a:solidFill>
                  <a:schemeClr val="bg1"/>
                </a:solidFill>
                <a:effectLst/>
              </a:rPr>
              <a:t>korábban is meglévő esetek </a:t>
            </a:r>
            <a:r>
              <a:rPr lang="hu-HU" sz="2200" dirty="0">
                <a:solidFill>
                  <a:schemeClr val="bg1"/>
                </a:solidFill>
                <a:effectLst/>
              </a:rPr>
              <a:t>digitális / elektronikus csatornákra terelődnek</a:t>
            </a:r>
            <a:r>
              <a:rPr lang="hu-HU" sz="2200" dirty="0">
                <a:effectLst/>
              </a:rPr>
              <a:t>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86645" y="3794328"/>
            <a:ext cx="8390876" cy="110301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z="2200" dirty="0">
                <a:solidFill>
                  <a:schemeClr val="bg1"/>
                </a:solidFill>
                <a:effectLst/>
              </a:rPr>
              <a:t>A </a:t>
            </a:r>
            <a:r>
              <a:rPr lang="hu-HU" sz="2200" dirty="0">
                <a:effectLst/>
              </a:rPr>
              <a:t>csalási </a:t>
            </a:r>
            <a:r>
              <a:rPr lang="hu-HU" sz="2200" b="1" dirty="0">
                <a:solidFill>
                  <a:schemeClr val="bg1"/>
                </a:solidFill>
                <a:effectLst/>
              </a:rPr>
              <a:t>módszerek </a:t>
            </a:r>
            <a:r>
              <a:rPr lang="hu-HU" sz="2200" dirty="0">
                <a:solidFill>
                  <a:schemeClr val="bg1"/>
                </a:solidFill>
                <a:effectLst/>
              </a:rPr>
              <a:t>választékossága és kifinomultsága nagyon </a:t>
            </a:r>
            <a:r>
              <a:rPr lang="hu-HU" sz="2200" b="1" dirty="0">
                <a:solidFill>
                  <a:schemeClr val="bg1"/>
                </a:solidFill>
                <a:effectLst/>
              </a:rPr>
              <a:t>gyorsan változik</a:t>
            </a:r>
            <a:r>
              <a:rPr lang="hu-HU" sz="2200" dirty="0"/>
              <a:t>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77395" y="5043938"/>
            <a:ext cx="8400126" cy="110301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>
                <a:effectLst/>
              </a:rPr>
              <a:t>Egyes</a:t>
            </a:r>
            <a:r>
              <a:rPr lang="hu-HU" sz="2200" dirty="0">
                <a:solidFill>
                  <a:schemeClr val="bg1"/>
                </a:solidFill>
                <a:effectLst/>
              </a:rPr>
              <a:t> </a:t>
            </a:r>
            <a:r>
              <a:rPr lang="hu-HU" sz="2200" b="1" dirty="0">
                <a:solidFill>
                  <a:schemeClr val="bg1"/>
                </a:solidFill>
                <a:effectLst/>
              </a:rPr>
              <a:t>fogyasztók azonban nincsenek felkészülve </a:t>
            </a:r>
            <a:r>
              <a:rPr lang="hu-HU" sz="2200" dirty="0">
                <a:solidFill>
                  <a:schemeClr val="bg1"/>
                </a:solidFill>
                <a:effectLst/>
              </a:rPr>
              <a:t>/ felkészítve a digitalizáció hozta korszakváltásra (</a:t>
            </a:r>
            <a:r>
              <a:rPr lang="hu-HU" sz="2200" dirty="0" err="1">
                <a:solidFill>
                  <a:schemeClr val="bg1"/>
                </a:solidFill>
                <a:effectLst/>
              </a:rPr>
              <a:t>kiberbiztonsági</a:t>
            </a:r>
            <a:r>
              <a:rPr lang="hu-HU" sz="2200" dirty="0">
                <a:solidFill>
                  <a:schemeClr val="bg1"/>
                </a:solidFill>
                <a:effectLst/>
              </a:rPr>
              <a:t> szempontból)</a:t>
            </a:r>
            <a:r>
              <a:rPr lang="hu-HU" sz="2200" dirty="0">
                <a:effectLst/>
              </a:rPr>
              <a:t>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640679" cy="712788"/>
          </a:xfrm>
        </p:spPr>
        <p:txBody>
          <a:bodyPr>
            <a:normAutofit/>
          </a:bodyPr>
          <a:lstStyle/>
          <a:p>
            <a:r>
              <a:rPr lang="hu-HU" sz="2400" dirty="0"/>
              <a:t>Az 5/2023.(VI.23.) számú ajánlás indokoltsága</a:t>
            </a:r>
            <a:endParaRPr lang="hu-HU" sz="2000" i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C28570B-8FD3-34A5-CAF9-A88CE67C257F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Freisleben Vilmos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1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258031"/>
            <a:ext cx="8395501" cy="996265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Műveleti értékhatár – érték és darabszám tekintetében – készpénz-helyettesítő fizetési eszközönként.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343795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 műveleti értékhatár igazodjon a fizető fél/fizető felek egy csoportjának a fizetési szokásaihoz.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96373" y="3429555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 műveleti értékhatár akadályozza meg a szokásostól eltérő fizetési műveletek végrehajtását.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4525042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Módosítás erős ügyfél-hitelesítéshez kötött legyen, ingyenes és ne csak átmeneti időtartamra.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Műveleti értékhatárokra, valamint fizetési műveletekhez kapcsolódó korlátozásokra vonatkozó elvárások</a:t>
            </a:r>
            <a:endParaRPr lang="hu-HU" sz="2000" i="1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39D0B57-05FA-0903-7EE5-FC1CA36FFA0E}"/>
              </a:ext>
            </a:extLst>
          </p:cNvPr>
          <p:cNvSpPr txBox="1"/>
          <p:nvPr/>
        </p:nvSpPr>
        <p:spPr>
          <a:xfrm>
            <a:off x="3376918" y="5633831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Módosítás telefonon keresztazonosítással; sikertelenség esetén más csatornára terelés.</a:t>
            </a:r>
          </a:p>
        </p:txBody>
      </p:sp>
      <p:pic>
        <p:nvPicPr>
          <p:cNvPr id="2" name="Picture 2" descr="What Happens If You Go Over Your Credit Limit? – Forbes Advisor">
            <a:extLst>
              <a:ext uri="{FF2B5EF4-FFF2-40B4-BE49-F238E27FC236}">
                <a16:creationId xmlns:a16="http://schemas.microsoft.com/office/drawing/2014/main" id="{8668E036-B335-3110-435D-45566504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58" y="139518"/>
            <a:ext cx="1309141" cy="9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C154457-42E9-B417-BBB1-715D52D17C4D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71765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676326"/>
            <a:ext cx="8395501" cy="109263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A kockázatokkal arányos mértékben és rendszerességgel a többfunkciós eszközök integritásának sérülésére utaló jelek vizsgálata.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859367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 sérült integritású többfunkciós eszközökkel végrehajtható műveletek korlátozása. (kockázatokkal arányosan)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437611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Az erős ügyfél-hitelesítés bármely elemét biztosító többfunkciós eszköz </a:t>
            </a:r>
            <a:br>
              <a:rPr lang="hu-HU" sz="2400" dirty="0"/>
            </a:br>
            <a:r>
              <a:rPr lang="hu-HU" sz="2400" dirty="0"/>
              <a:t>kockázatainak mérséklésével kapcsolatos elvárások</a:t>
            </a:r>
            <a:endParaRPr lang="hu-HU" sz="2000" i="1" dirty="0"/>
          </a:p>
        </p:txBody>
      </p:sp>
      <p:pic>
        <p:nvPicPr>
          <p:cNvPr id="13" name="Picture 2" descr="mobiltelefonok | hvg.hu">
            <a:extLst>
              <a:ext uri="{FF2B5EF4-FFF2-40B4-BE49-F238E27FC236}">
                <a16:creationId xmlns:a16="http://schemas.microsoft.com/office/drawing/2014/main" id="{9770E26B-E621-2F71-A8B2-95AA7322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49" y="190232"/>
            <a:ext cx="1588851" cy="9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A06F9A3-14D6-8BA7-AD66-634823982B03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307690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258031"/>
            <a:ext cx="8395501" cy="996265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Integrált műveletmegfigyelő mechanizmus alkalmazása, amely komplexen, valamennyi fizetési módra valós időben elemzi a kockázatokat.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343795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Kockázati érték hozzárendelése minden fizetési művelethez (vagy ezzel egyenértékű megoldás is elfogadható).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96373" y="3429555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Technológia széles körének integrációja (szabályalapú monitoringrendszer, mesterséges intelligenciára épülő megoldások, gépi tanulási algoritmusok).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4525042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Kockázatmérséklési intézkedéseket és ellenőrzési mechanizmusokat tartalmazó keretrendszerrel kell rendelkezni.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Visszaélésekhez kapcsolódó </a:t>
            </a:r>
            <a:br>
              <a:rPr lang="hu-HU" sz="2400" dirty="0"/>
            </a:br>
            <a:r>
              <a:rPr lang="hu-HU" sz="2400" dirty="0"/>
              <a:t>műveletmegfigyelő mechanizmusokra vonatkozó elvárások</a:t>
            </a:r>
            <a:endParaRPr lang="hu-HU" sz="2000" i="1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39D0B57-05FA-0903-7EE5-FC1CA36FFA0E}"/>
              </a:ext>
            </a:extLst>
          </p:cNvPr>
          <p:cNvSpPr txBox="1"/>
          <p:nvPr/>
        </p:nvSpPr>
        <p:spPr>
          <a:xfrm>
            <a:off x="3396373" y="5620529"/>
            <a:ext cx="8390875" cy="99626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Visszaélési események/monitoring rendszer rendszeres </a:t>
            </a:r>
            <a:r>
              <a:rPr lang="hu-HU" sz="2200" dirty="0" err="1"/>
              <a:t>időközönkénti</a:t>
            </a:r>
            <a:r>
              <a:rPr lang="hu-HU" sz="2200" dirty="0"/>
              <a:t> elemzése és az eredmény visszacsatolása.</a:t>
            </a:r>
          </a:p>
        </p:txBody>
      </p:sp>
      <p:pic>
        <p:nvPicPr>
          <p:cNvPr id="2" name="Picture 2" descr="Csaló Stock Fotók, Képek és Vektografikák (Oldal 2) | Stockfresh">
            <a:extLst>
              <a:ext uri="{FF2B5EF4-FFF2-40B4-BE49-F238E27FC236}">
                <a16:creationId xmlns:a16="http://schemas.microsoft.com/office/drawing/2014/main" id="{2094D791-6FAC-6F4B-A989-C1F6CA46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414" y="111281"/>
            <a:ext cx="1494398" cy="9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6C4A001-75B2-6B3E-CC80-2AFD64D1406E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Biró Gabriella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428396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491499"/>
            <a:ext cx="8395501" cy="109263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just"/>
              <a:r>
                <a:rPr lang="hu-HU" sz="2200" dirty="0"/>
                <a:t>P65 adatszolgáltatás szerepének tisztázása (megfelelő kivizsgálás </a:t>
              </a:r>
              <a:r>
                <a:rPr lang="hu-HU" sz="2200" dirty="0" err="1"/>
                <a:t>vs</a:t>
              </a:r>
              <a:r>
                <a:rPr lang="hu-HU" sz="2200" dirty="0"/>
                <a:t> átmenetileg mentesülés a kártérítési felelősség alól).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674540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P65 csak alapos visszaélési gyanú esetén alkalmazandó.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96373" y="3847852"/>
            <a:ext cx="8390875" cy="109263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just"/>
            <a:r>
              <a:rPr lang="hu-HU" sz="2200" dirty="0"/>
              <a:t>A jóvá nem hagyott fizetési művelet teljesítési körülményeit egyedileg, minden részletet figyelembe véve kell vizsgálni.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 jóvá nem hagyott fizetési műveletekhez kapcsolódó helyesbítési kérelmekre </a:t>
            </a:r>
            <a:br>
              <a:rPr lang="hu-HU" sz="2400" dirty="0"/>
            </a:br>
            <a:r>
              <a:rPr lang="hu-HU" sz="2400" dirty="0"/>
              <a:t>vonatkozó elvárások</a:t>
            </a:r>
            <a:endParaRPr lang="hu-HU" sz="2000" i="1" dirty="0"/>
          </a:p>
        </p:txBody>
      </p:sp>
      <p:pic>
        <p:nvPicPr>
          <p:cNvPr id="13" name="Picture 6" descr="How to Conduct an Investigation">
            <a:extLst>
              <a:ext uri="{FF2B5EF4-FFF2-40B4-BE49-F238E27FC236}">
                <a16:creationId xmlns:a16="http://schemas.microsoft.com/office/drawing/2014/main" id="{98CC4687-270E-3632-B020-975F1755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71" y="185529"/>
            <a:ext cx="1610029" cy="9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682DA8C-E3CC-AB82-692C-66E2D8DCDE9B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2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83C7-CB42-4480-B693-1F10F24E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2626660"/>
            <a:ext cx="7626486" cy="1544718"/>
          </a:xfrm>
        </p:spPr>
        <p:txBody>
          <a:bodyPr/>
          <a:lstStyle/>
          <a:p>
            <a:r>
              <a:rPr lang="hu-HU" dirty="0"/>
              <a:t>Új </a:t>
            </a:r>
            <a:r>
              <a:rPr lang="hu-HU" dirty="0" err="1"/>
              <a:t>szabályozáS</a:t>
            </a:r>
            <a:r>
              <a:rPr lang="hu-HU" dirty="0"/>
              <a:t> kérdései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01113B3-6084-902C-3FE0-2926208E0DD0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0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7E2-9887-4598-B860-A1850224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Új pénzforgalmi irányelv és rendelet tervezet</a:t>
            </a:r>
            <a:endParaRPr lang="hu-HU" dirty="0"/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DF82DADD-65F3-A732-FAA7-1F9EE6CFB97D}"/>
              </a:ext>
            </a:extLst>
          </p:cNvPr>
          <p:cNvSpPr/>
          <p:nvPr/>
        </p:nvSpPr>
        <p:spPr>
          <a:xfrm>
            <a:off x="4448344" y="1676169"/>
            <a:ext cx="2102371" cy="713834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effectLst/>
          <a:scene3d>
            <a:camera prst="perspectiveRelaxed"/>
            <a:lightRig rig="threePt" dir="t"/>
          </a:scene3d>
          <a:sp3d z="254000" extrusionH="254000" prstMaterial="metal">
            <a:bevelT w="114300" prst="artDeco"/>
            <a:bevelB w="114300" prst="artDeco"/>
            <a:extrusionClr>
              <a:schemeClr val="accent4"/>
            </a:extrusion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258" tIns="72009" rIns="652240" bIns="72009" numCol="1" spcCol="1270" anchor="ctr" anchorCtr="0">
            <a:noAutofit/>
            <a:sp3d>
              <a:bevelB w="57150" h="38100" prst="artDeco"/>
            </a:sp3d>
          </a:bodyPr>
          <a:lstStyle/>
          <a:p>
            <a:pPr marL="0" lvl="0" indent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400" kern="1200" dirty="0"/>
              <a:t>PSD2</a:t>
            </a:r>
          </a:p>
        </p:txBody>
      </p: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45C9EEA0-1431-DF41-A60A-A6E49243FDDF}"/>
              </a:ext>
            </a:extLst>
          </p:cNvPr>
          <p:cNvSpPr/>
          <p:nvPr/>
        </p:nvSpPr>
        <p:spPr>
          <a:xfrm>
            <a:off x="9021758" y="1382974"/>
            <a:ext cx="2361346" cy="713833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effectLst/>
          <a:scene3d>
            <a:camera prst="perspectiveRelaxed"/>
            <a:lightRig rig="threePt" dir="t"/>
          </a:scene3d>
          <a:sp3d z="508000" extrusionH="254000" prstMaterial="metal">
            <a:bevelT w="114300" prst="artDeco"/>
            <a:bevelB w="114300" prst="artDeco"/>
            <a:extrusionClr>
              <a:schemeClr val="accent6"/>
            </a:extrusion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258" tIns="72009" rIns="652240" bIns="72009" numCol="1" spcCol="1270" anchor="ctr" anchorCtr="0">
            <a:noAutofit/>
            <a:sp3d>
              <a:bevelB w="57150" h="38100" prst="artDeco"/>
            </a:sp3d>
          </a:bodyPr>
          <a:lstStyle/>
          <a:p>
            <a:pPr marL="0" lvl="0" indent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400" kern="1200" dirty="0"/>
              <a:t>PSD3</a:t>
            </a:r>
          </a:p>
        </p:txBody>
      </p:sp>
      <p:pic>
        <p:nvPicPr>
          <p:cNvPr id="8" name="Picture 30">
            <a:extLst>
              <a:ext uri="{FF2B5EF4-FFF2-40B4-BE49-F238E27FC236}">
                <a16:creationId xmlns:a16="http://schemas.microsoft.com/office/drawing/2014/main" id="{3C7B71DE-53EB-2E69-5455-6C82E5DF36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55" y="705657"/>
            <a:ext cx="2022345" cy="2022344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ABEED4D4-E843-BBED-A040-98716196DF90}"/>
              </a:ext>
            </a:extLst>
          </p:cNvPr>
          <p:cNvGrpSpPr/>
          <p:nvPr/>
        </p:nvGrpSpPr>
        <p:grpSpPr>
          <a:xfrm>
            <a:off x="3056827" y="2497162"/>
            <a:ext cx="5566650" cy="2050761"/>
            <a:chOff x="84181" y="3332480"/>
            <a:chExt cx="5266436" cy="1784412"/>
          </a:xfrm>
        </p:grpSpPr>
        <p:sp>
          <p:nvSpPr>
            <p:cNvPr id="10" name="Rectangle 59">
              <a:extLst>
                <a:ext uri="{FF2B5EF4-FFF2-40B4-BE49-F238E27FC236}">
                  <a16:creationId xmlns:a16="http://schemas.microsoft.com/office/drawing/2014/main" id="{F313CF79-BC22-6A11-F31C-51F3E1B8B59E}"/>
                </a:ext>
              </a:extLst>
            </p:cNvPr>
            <p:cNvSpPr/>
            <p:nvPr/>
          </p:nvSpPr>
          <p:spPr>
            <a:xfrm>
              <a:off x="2101242" y="3332480"/>
              <a:ext cx="2908191" cy="5356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hu-HU" sz="1400" b="1" dirty="0">
                  <a:solidFill>
                    <a:schemeClr val="tx1"/>
                  </a:solidFill>
                </a:rPr>
                <a:t>Új szereplők: </a:t>
              </a:r>
              <a:r>
                <a:rPr lang="hu-HU" sz="1400" b="1" dirty="0" err="1">
                  <a:solidFill>
                    <a:schemeClr val="tx1"/>
                  </a:solidFill>
                </a:rPr>
                <a:t>TPP</a:t>
              </a:r>
              <a:r>
                <a:rPr lang="hu-HU" sz="1400" b="1" dirty="0">
                  <a:solidFill>
                    <a:schemeClr val="tx1"/>
                  </a:solidFill>
                </a:rPr>
                <a:t>-k</a:t>
              </a: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001FDEA0-24DE-D8E3-7818-0C84286A0A17}"/>
                </a:ext>
              </a:extLst>
            </p:cNvPr>
            <p:cNvSpPr/>
            <p:nvPr/>
          </p:nvSpPr>
          <p:spPr>
            <a:xfrm rot="13500000">
              <a:off x="4784191" y="3379446"/>
              <a:ext cx="441715" cy="441717"/>
            </a:xfrm>
            <a:prstGeom prst="roundRect">
              <a:avLst>
                <a:gd name="adj" fmla="val 900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76DCC880-ABC6-1401-209A-CEE27596EE35}"/>
                </a:ext>
              </a:extLst>
            </p:cNvPr>
            <p:cNvSpPr/>
            <p:nvPr/>
          </p:nvSpPr>
          <p:spPr>
            <a:xfrm rot="13500000">
              <a:off x="4908901" y="3379441"/>
              <a:ext cx="441715" cy="441716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13" name="TextBox 62">
              <a:extLst>
                <a:ext uri="{FF2B5EF4-FFF2-40B4-BE49-F238E27FC236}">
                  <a16:creationId xmlns:a16="http://schemas.microsoft.com/office/drawing/2014/main" id="{51C3299B-4BAB-104B-830B-4917BC2B5218}"/>
                </a:ext>
              </a:extLst>
            </p:cNvPr>
            <p:cNvSpPr txBox="1"/>
            <p:nvPr/>
          </p:nvSpPr>
          <p:spPr>
            <a:xfrm>
              <a:off x="4975443" y="3469462"/>
              <a:ext cx="319919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03</a:t>
              </a:r>
              <a:endParaRPr lang="ko-KR" altLang="en-US" sz="1150" b="1" dirty="0">
                <a:cs typeface="Arial" pitchFamily="34" charset="0"/>
              </a:endParaRPr>
            </a:p>
          </p:txBody>
        </p:sp>
        <p:sp>
          <p:nvSpPr>
            <p:cNvPr id="14" name="Rectangle 80">
              <a:extLst>
                <a:ext uri="{FF2B5EF4-FFF2-40B4-BE49-F238E27FC236}">
                  <a16:creationId xmlns:a16="http://schemas.microsoft.com/office/drawing/2014/main" id="{7A400409-51BD-BB80-67E4-2E6325363A4D}"/>
                </a:ext>
              </a:extLst>
            </p:cNvPr>
            <p:cNvSpPr/>
            <p:nvPr/>
          </p:nvSpPr>
          <p:spPr>
            <a:xfrm>
              <a:off x="1094499" y="3936829"/>
              <a:ext cx="2908191" cy="5356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hu-HU" sz="1400" b="1" dirty="0">
                  <a:solidFill>
                    <a:schemeClr val="tx1"/>
                  </a:solidFill>
                </a:rPr>
                <a:t>Egyértelmű felelősségi szabályok 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EB285D36-EC5B-FC01-B20A-50574CEF2A6C}"/>
                </a:ext>
              </a:extLst>
            </p:cNvPr>
            <p:cNvSpPr/>
            <p:nvPr/>
          </p:nvSpPr>
          <p:spPr>
            <a:xfrm rot="13500000">
              <a:off x="3781022" y="3983793"/>
              <a:ext cx="441715" cy="441717"/>
            </a:xfrm>
            <a:prstGeom prst="roundRect">
              <a:avLst>
                <a:gd name="adj" fmla="val 900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E4D6F962-C62A-39E7-F85F-79FC07718B00}"/>
                </a:ext>
              </a:extLst>
            </p:cNvPr>
            <p:cNvSpPr/>
            <p:nvPr/>
          </p:nvSpPr>
          <p:spPr>
            <a:xfrm rot="13500000">
              <a:off x="3905733" y="3983789"/>
              <a:ext cx="441715" cy="441716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17" name="TextBox 83">
              <a:extLst>
                <a:ext uri="{FF2B5EF4-FFF2-40B4-BE49-F238E27FC236}">
                  <a16:creationId xmlns:a16="http://schemas.microsoft.com/office/drawing/2014/main" id="{8A2CA97F-FF63-3A56-F25F-19E5D9012272}"/>
                </a:ext>
              </a:extLst>
            </p:cNvPr>
            <p:cNvSpPr txBox="1"/>
            <p:nvPr/>
          </p:nvSpPr>
          <p:spPr>
            <a:xfrm>
              <a:off x="3968670" y="4073809"/>
              <a:ext cx="319919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02</a:t>
              </a:r>
              <a:endParaRPr lang="ko-KR" altLang="en-US" sz="1150" b="1" dirty="0">
                <a:cs typeface="Arial" pitchFamily="34" charset="0"/>
              </a:endParaRPr>
            </a:p>
          </p:txBody>
        </p:sp>
        <p:sp>
          <p:nvSpPr>
            <p:cNvPr id="18" name="Rectangle 87">
              <a:extLst>
                <a:ext uri="{FF2B5EF4-FFF2-40B4-BE49-F238E27FC236}">
                  <a16:creationId xmlns:a16="http://schemas.microsoft.com/office/drawing/2014/main" id="{F9BE7CA0-C642-94A2-F2E2-084BA1FADA7A}"/>
                </a:ext>
              </a:extLst>
            </p:cNvPr>
            <p:cNvSpPr/>
            <p:nvPr/>
          </p:nvSpPr>
          <p:spPr>
            <a:xfrm>
              <a:off x="84181" y="4538473"/>
              <a:ext cx="2908191" cy="5356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>
                  <a:solidFill>
                    <a:schemeClr val="tx1"/>
                  </a:solidFill>
                </a:rPr>
                <a:t>Erős ügyfél-hitelesítés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CA475DB0-0830-6131-072C-E95466C142FF}"/>
                </a:ext>
              </a:extLst>
            </p:cNvPr>
            <p:cNvSpPr/>
            <p:nvPr/>
          </p:nvSpPr>
          <p:spPr>
            <a:xfrm rot="13500000">
              <a:off x="2774279" y="4580601"/>
              <a:ext cx="441715" cy="441717"/>
            </a:xfrm>
            <a:prstGeom prst="roundRect">
              <a:avLst>
                <a:gd name="adj" fmla="val 900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88C15542-71C4-2684-0CD9-365D858239E4}"/>
                </a:ext>
              </a:extLst>
            </p:cNvPr>
            <p:cNvSpPr/>
            <p:nvPr/>
          </p:nvSpPr>
          <p:spPr>
            <a:xfrm rot="13500000">
              <a:off x="2898989" y="4580597"/>
              <a:ext cx="441715" cy="441716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21" name="TextBox 90">
              <a:extLst>
                <a:ext uri="{FF2B5EF4-FFF2-40B4-BE49-F238E27FC236}">
                  <a16:creationId xmlns:a16="http://schemas.microsoft.com/office/drawing/2014/main" id="{5984764E-8EE5-6A2C-2B86-9032C10394B9}"/>
                </a:ext>
              </a:extLst>
            </p:cNvPr>
            <p:cNvSpPr txBox="1"/>
            <p:nvPr/>
          </p:nvSpPr>
          <p:spPr>
            <a:xfrm>
              <a:off x="2958322" y="4670616"/>
              <a:ext cx="319919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01</a:t>
              </a:r>
              <a:endParaRPr lang="ko-KR" altLang="en-US" sz="1150" b="1" dirty="0">
                <a:cs typeface="Arial" pitchFamily="34" charset="0"/>
              </a:endParaRP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2FDF5E41-6850-93AE-CEC5-DF49C41D0F25}"/>
              </a:ext>
            </a:extLst>
          </p:cNvPr>
          <p:cNvGrpSpPr/>
          <p:nvPr/>
        </p:nvGrpSpPr>
        <p:grpSpPr>
          <a:xfrm>
            <a:off x="3869925" y="3202415"/>
            <a:ext cx="8152544" cy="3544468"/>
            <a:chOff x="4133994" y="2728429"/>
            <a:chExt cx="7949792" cy="3218296"/>
          </a:xfrm>
        </p:grpSpPr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8CBD3226-E27F-DCB4-EF44-E037D83839F5}"/>
                </a:ext>
              </a:extLst>
            </p:cNvPr>
            <p:cNvSpPr/>
            <p:nvPr/>
          </p:nvSpPr>
          <p:spPr>
            <a:xfrm>
              <a:off x="6338296" y="4043416"/>
              <a:ext cx="3178155" cy="5853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hu-HU" sz="1400" b="1" dirty="0">
                  <a:solidFill>
                    <a:schemeClr val="tx1"/>
                  </a:solidFill>
                  <a:latin typeface="Calibri"/>
                </a:rPr>
                <a:t>Megosztandó információk meghatározása</a:t>
              </a:r>
              <a:endParaRPr lang="hu-HU" sz="1400" b="1" dirty="0">
                <a:solidFill>
                  <a:schemeClr val="tx1"/>
                </a:solidFill>
              </a:endParaRPr>
            </a:p>
            <a:p>
              <a:pPr lvl="0"/>
              <a:r>
                <a:rPr lang="hu-HU" sz="1400" b="1" dirty="0">
                  <a:solidFill>
                    <a:schemeClr val="tx1"/>
                  </a:solidFill>
                  <a:latin typeface="Calibri"/>
                </a:rPr>
                <a:t>Felelősségi szabályok egyértelműsítése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1F8E8397-ED92-7490-1250-5B687ED3EC5F}"/>
                </a:ext>
              </a:extLst>
            </p:cNvPr>
            <p:cNvSpPr/>
            <p:nvPr/>
          </p:nvSpPr>
          <p:spPr>
            <a:xfrm rot="13500000">
              <a:off x="9270300" y="4094742"/>
              <a:ext cx="482719" cy="482721"/>
            </a:xfrm>
            <a:prstGeom prst="roundRect">
              <a:avLst>
                <a:gd name="adj" fmla="val 900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517E8B3E-DBB7-98E0-FC1C-3B8328B4A894}"/>
                </a:ext>
              </a:extLst>
            </p:cNvPr>
            <p:cNvSpPr/>
            <p:nvPr/>
          </p:nvSpPr>
          <p:spPr>
            <a:xfrm rot="13500000">
              <a:off x="9406587" y="4094737"/>
              <a:ext cx="482719" cy="4827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26" name="TextBox 62">
              <a:extLst>
                <a:ext uri="{FF2B5EF4-FFF2-40B4-BE49-F238E27FC236}">
                  <a16:creationId xmlns:a16="http://schemas.microsoft.com/office/drawing/2014/main" id="{BDD8BD00-5301-23A9-745F-37E088BB98DD}"/>
                </a:ext>
              </a:extLst>
            </p:cNvPr>
            <p:cNvSpPr txBox="1"/>
            <p:nvPr/>
          </p:nvSpPr>
          <p:spPr>
            <a:xfrm>
              <a:off x="9479306" y="4193114"/>
              <a:ext cx="349617" cy="269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03</a:t>
              </a:r>
              <a:endParaRPr lang="ko-KR" altLang="en-US" sz="1150" b="1" dirty="0">
                <a:cs typeface="Arial" pitchFamily="34" charset="0"/>
              </a:endParaRPr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F404170-DA88-4DB5-98FA-55A067166992}"/>
                </a:ext>
              </a:extLst>
            </p:cNvPr>
            <p:cNvSpPr/>
            <p:nvPr/>
          </p:nvSpPr>
          <p:spPr>
            <a:xfrm>
              <a:off x="7434588" y="3385923"/>
              <a:ext cx="3178155" cy="5853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hu-HU" sz="1400" b="1" dirty="0">
                  <a:solidFill>
                    <a:schemeClr val="tx1"/>
                  </a:solidFill>
                </a:rPr>
                <a:t>Előírások módosítása az azonnali </a:t>
              </a:r>
            </a:p>
            <a:p>
              <a:pPr lvl="0"/>
              <a:r>
                <a:rPr lang="hu-HU" sz="1400" b="1" dirty="0">
                  <a:solidFill>
                    <a:schemeClr val="tx1"/>
                  </a:solidFill>
                </a:rPr>
                <a:t>átutalások sajátosságainak </a:t>
              </a:r>
            </a:p>
            <a:p>
              <a:pPr lvl="0"/>
              <a:r>
                <a:rPr lang="hu-HU" sz="1400" b="1" dirty="0">
                  <a:solidFill>
                    <a:schemeClr val="tx1"/>
                  </a:solidFill>
                </a:rPr>
                <a:t>figyelembe vételével</a:t>
              </a:r>
            </a:p>
          </p:txBody>
        </p:sp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F57437AD-7387-0091-775D-93B65D4CF2F9}"/>
                </a:ext>
              </a:extLst>
            </p:cNvPr>
            <p:cNvSpPr/>
            <p:nvPr/>
          </p:nvSpPr>
          <p:spPr>
            <a:xfrm rot="13500000">
              <a:off x="10362686" y="3437248"/>
              <a:ext cx="482719" cy="482721"/>
            </a:xfrm>
            <a:prstGeom prst="roundRect">
              <a:avLst>
                <a:gd name="adj" fmla="val 900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19">
              <a:extLst>
                <a:ext uri="{FF2B5EF4-FFF2-40B4-BE49-F238E27FC236}">
                  <a16:creationId xmlns:a16="http://schemas.microsoft.com/office/drawing/2014/main" id="{F1CEF4DC-49E3-E653-1588-E910C7CC5282}"/>
                </a:ext>
              </a:extLst>
            </p:cNvPr>
            <p:cNvSpPr/>
            <p:nvPr/>
          </p:nvSpPr>
          <p:spPr>
            <a:xfrm rot="13500000">
              <a:off x="10498973" y="3437244"/>
              <a:ext cx="482719" cy="4827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30" name="TextBox 69">
              <a:extLst>
                <a:ext uri="{FF2B5EF4-FFF2-40B4-BE49-F238E27FC236}">
                  <a16:creationId xmlns:a16="http://schemas.microsoft.com/office/drawing/2014/main" id="{4390E12E-70DD-F122-8C97-ABFED84F0A00}"/>
                </a:ext>
              </a:extLst>
            </p:cNvPr>
            <p:cNvSpPr txBox="1"/>
            <p:nvPr/>
          </p:nvSpPr>
          <p:spPr>
            <a:xfrm>
              <a:off x="10575629" y="3535620"/>
              <a:ext cx="349617" cy="269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04</a:t>
              </a:r>
              <a:endParaRPr lang="ko-KR" altLang="en-US" sz="1150" b="1" dirty="0">
                <a:cs typeface="Arial" pitchFamily="34" charset="0"/>
              </a:endParaRPr>
            </a:p>
          </p:txBody>
        </p:sp>
        <p:sp>
          <p:nvSpPr>
            <p:cNvPr id="31" name="Rectangle 73">
              <a:extLst>
                <a:ext uri="{FF2B5EF4-FFF2-40B4-BE49-F238E27FC236}">
                  <a16:creationId xmlns:a16="http://schemas.microsoft.com/office/drawing/2014/main" id="{A8EEF2BC-66D6-A46D-5D69-107349F15CB9}"/>
                </a:ext>
              </a:extLst>
            </p:cNvPr>
            <p:cNvSpPr/>
            <p:nvPr/>
          </p:nvSpPr>
          <p:spPr>
            <a:xfrm>
              <a:off x="8526973" y="2728429"/>
              <a:ext cx="3178155" cy="5853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hu-HU" sz="1400" b="1" dirty="0">
                  <a:solidFill>
                    <a:schemeClr val="tx1"/>
                  </a:solidFill>
                </a:rPr>
                <a:t>Fogalmak pontosítása</a:t>
              </a:r>
            </a:p>
          </p:txBody>
        </p:sp>
        <p:sp>
          <p:nvSpPr>
            <p:cNvPr id="32" name="Rounded Rectangle 21">
              <a:extLst>
                <a:ext uri="{FF2B5EF4-FFF2-40B4-BE49-F238E27FC236}">
                  <a16:creationId xmlns:a16="http://schemas.microsoft.com/office/drawing/2014/main" id="{888AD775-2017-461D-1DC4-4489FE7A96CD}"/>
                </a:ext>
              </a:extLst>
            </p:cNvPr>
            <p:cNvSpPr/>
            <p:nvPr/>
          </p:nvSpPr>
          <p:spPr>
            <a:xfrm rot="13500000">
              <a:off x="11464779" y="2779754"/>
              <a:ext cx="482719" cy="482721"/>
            </a:xfrm>
            <a:prstGeom prst="roundRect">
              <a:avLst>
                <a:gd name="adj" fmla="val 900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22">
              <a:extLst>
                <a:ext uri="{FF2B5EF4-FFF2-40B4-BE49-F238E27FC236}">
                  <a16:creationId xmlns:a16="http://schemas.microsoft.com/office/drawing/2014/main" id="{02418590-A0CC-2980-A61D-4D39733C8420}"/>
                </a:ext>
              </a:extLst>
            </p:cNvPr>
            <p:cNvSpPr/>
            <p:nvPr/>
          </p:nvSpPr>
          <p:spPr>
            <a:xfrm rot="13500000">
              <a:off x="11601066" y="2779750"/>
              <a:ext cx="482719" cy="4827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34" name="TextBox 76">
              <a:extLst>
                <a:ext uri="{FF2B5EF4-FFF2-40B4-BE49-F238E27FC236}">
                  <a16:creationId xmlns:a16="http://schemas.microsoft.com/office/drawing/2014/main" id="{4E79C118-A442-00A4-1B0D-4D88F3ACF944}"/>
                </a:ext>
              </a:extLst>
            </p:cNvPr>
            <p:cNvSpPr txBox="1"/>
            <p:nvPr/>
          </p:nvSpPr>
          <p:spPr>
            <a:xfrm>
              <a:off x="11668045" y="2878126"/>
              <a:ext cx="349617" cy="269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05</a:t>
              </a:r>
              <a:endParaRPr lang="ko-KR" altLang="en-US" sz="1150" b="1" dirty="0">
                <a:cs typeface="Arial" pitchFamily="34" charset="0"/>
              </a:endParaRPr>
            </a:p>
          </p:txBody>
        </p:sp>
        <p:sp>
          <p:nvSpPr>
            <p:cNvPr id="35" name="Rectangle 80">
              <a:extLst>
                <a:ext uri="{FF2B5EF4-FFF2-40B4-BE49-F238E27FC236}">
                  <a16:creationId xmlns:a16="http://schemas.microsoft.com/office/drawing/2014/main" id="{28D0BE54-5B3E-4383-B206-6C3DDD13DFAD}"/>
                </a:ext>
              </a:extLst>
            </p:cNvPr>
            <p:cNvSpPr/>
            <p:nvPr/>
          </p:nvSpPr>
          <p:spPr>
            <a:xfrm>
              <a:off x="5238098" y="4703866"/>
              <a:ext cx="3178155" cy="5853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hu-HU" sz="1400" b="1" dirty="0">
                  <a:solidFill>
                    <a:schemeClr val="tx1"/>
                  </a:solidFill>
                  <a:latin typeface="Calibri"/>
                </a:rPr>
                <a:t>Open banking után </a:t>
              </a:r>
              <a:r>
                <a:rPr lang="hu-HU" sz="1400" b="1" dirty="0" err="1">
                  <a:solidFill>
                    <a:schemeClr val="tx1"/>
                  </a:solidFill>
                  <a:latin typeface="Calibri"/>
                </a:rPr>
                <a:t>open</a:t>
              </a:r>
              <a:r>
                <a:rPr lang="hu-HU" sz="1400" b="1" dirty="0">
                  <a:solidFill>
                    <a:schemeClr val="tx1"/>
                  </a:solidFill>
                  <a:latin typeface="Calibri"/>
                </a:rPr>
                <a:t> </a:t>
              </a:r>
              <a:r>
                <a:rPr lang="hu-HU" sz="1400" b="1" dirty="0" err="1">
                  <a:solidFill>
                    <a:schemeClr val="tx1"/>
                  </a:solidFill>
                  <a:latin typeface="Calibri"/>
                </a:rPr>
                <a:t>finance</a:t>
              </a:r>
              <a:r>
                <a:rPr lang="hu-HU" sz="1400" b="1" dirty="0">
                  <a:solidFill>
                    <a:schemeClr val="tx1"/>
                  </a:solidFill>
                  <a:latin typeface="Calibri"/>
                </a:rPr>
                <a:t> felé </a:t>
              </a:r>
            </a:p>
            <a:p>
              <a:pPr lvl="0"/>
              <a:r>
                <a:rPr lang="hu-HU" sz="1400" b="1" dirty="0">
                  <a:solidFill>
                    <a:schemeClr val="tx1"/>
                  </a:solidFill>
                  <a:latin typeface="Calibri"/>
                </a:rPr>
                <a:t>nyitás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15">
              <a:extLst>
                <a:ext uri="{FF2B5EF4-FFF2-40B4-BE49-F238E27FC236}">
                  <a16:creationId xmlns:a16="http://schemas.microsoft.com/office/drawing/2014/main" id="{ED11CD6A-0832-4C85-52E4-0A68F9E83914}"/>
                </a:ext>
              </a:extLst>
            </p:cNvPr>
            <p:cNvSpPr/>
            <p:nvPr/>
          </p:nvSpPr>
          <p:spPr>
            <a:xfrm rot="13500000">
              <a:off x="8174009" y="4755191"/>
              <a:ext cx="482719" cy="482721"/>
            </a:xfrm>
            <a:prstGeom prst="roundRect">
              <a:avLst>
                <a:gd name="adj" fmla="val 900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16">
              <a:extLst>
                <a:ext uri="{FF2B5EF4-FFF2-40B4-BE49-F238E27FC236}">
                  <a16:creationId xmlns:a16="http://schemas.microsoft.com/office/drawing/2014/main" id="{408949E9-E30B-B128-DBDE-A4DA0B06943B}"/>
                </a:ext>
              </a:extLst>
            </p:cNvPr>
            <p:cNvSpPr/>
            <p:nvPr/>
          </p:nvSpPr>
          <p:spPr>
            <a:xfrm rot="13500000">
              <a:off x="8310296" y="4755186"/>
              <a:ext cx="482719" cy="4827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38" name="TextBox 83">
              <a:extLst>
                <a:ext uri="{FF2B5EF4-FFF2-40B4-BE49-F238E27FC236}">
                  <a16:creationId xmlns:a16="http://schemas.microsoft.com/office/drawing/2014/main" id="{D3F85A4B-8F8C-731B-77B1-3CDE4A77A030}"/>
                </a:ext>
              </a:extLst>
            </p:cNvPr>
            <p:cNvSpPr txBox="1"/>
            <p:nvPr/>
          </p:nvSpPr>
          <p:spPr>
            <a:xfrm>
              <a:off x="8379076" y="4853561"/>
              <a:ext cx="349617" cy="269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02</a:t>
              </a:r>
              <a:endParaRPr lang="ko-KR" altLang="en-US" sz="1150" b="1" dirty="0">
                <a:cs typeface="Arial" pitchFamily="34" charset="0"/>
              </a:endParaRPr>
            </a:p>
          </p:txBody>
        </p:sp>
        <p:sp>
          <p:nvSpPr>
            <p:cNvPr id="39" name="Rectangle 87">
              <a:extLst>
                <a:ext uri="{FF2B5EF4-FFF2-40B4-BE49-F238E27FC236}">
                  <a16:creationId xmlns:a16="http://schemas.microsoft.com/office/drawing/2014/main" id="{8075154C-700C-AE7F-40A0-A8864DB56007}"/>
                </a:ext>
              </a:extLst>
            </p:cNvPr>
            <p:cNvSpPr/>
            <p:nvPr/>
          </p:nvSpPr>
          <p:spPr>
            <a:xfrm>
              <a:off x="4133994" y="5361361"/>
              <a:ext cx="3178155" cy="5853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hu-HU" sz="1400" b="1" dirty="0">
                  <a:solidFill>
                    <a:schemeClr val="tx1"/>
                  </a:solidFill>
                </a:rPr>
                <a:t>E-</a:t>
              </a:r>
              <a:r>
                <a:rPr lang="hu-HU" sz="1400" b="1" dirty="0" err="1">
                  <a:solidFill>
                    <a:schemeClr val="tx1"/>
                  </a:solidFill>
                </a:rPr>
                <a:t>money</a:t>
              </a:r>
              <a:r>
                <a:rPr lang="hu-HU" sz="1400" b="1" dirty="0">
                  <a:solidFill>
                    <a:schemeClr val="tx1"/>
                  </a:solidFill>
                </a:rPr>
                <a:t> kibocsátás és pénzforgalmi </a:t>
              </a:r>
            </a:p>
            <a:p>
              <a:pPr lvl="0"/>
              <a:r>
                <a:rPr lang="hu-HU" sz="1400" b="1" dirty="0">
                  <a:solidFill>
                    <a:schemeClr val="tx1"/>
                  </a:solidFill>
                </a:rPr>
                <a:t>szolgáltatás egyeséges szabályozása</a:t>
              </a:r>
            </a:p>
          </p:txBody>
        </p:sp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E1DD7A42-AF6C-B1C8-163B-983E1FD2EBA3}"/>
                </a:ext>
              </a:extLst>
            </p:cNvPr>
            <p:cNvSpPr/>
            <p:nvPr/>
          </p:nvSpPr>
          <p:spPr>
            <a:xfrm rot="13500000">
              <a:off x="7073811" y="5407400"/>
              <a:ext cx="482719" cy="482721"/>
            </a:xfrm>
            <a:prstGeom prst="roundRect">
              <a:avLst>
                <a:gd name="adj" fmla="val 900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3">
              <a:extLst>
                <a:ext uri="{FF2B5EF4-FFF2-40B4-BE49-F238E27FC236}">
                  <a16:creationId xmlns:a16="http://schemas.microsoft.com/office/drawing/2014/main" id="{CBDDB15E-1BEC-2428-0700-87A894C81EBC}"/>
                </a:ext>
              </a:extLst>
            </p:cNvPr>
            <p:cNvSpPr/>
            <p:nvPr/>
          </p:nvSpPr>
          <p:spPr>
            <a:xfrm rot="13500000">
              <a:off x="7210098" y="5407395"/>
              <a:ext cx="482719" cy="4827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50" b="1">
                <a:solidFill>
                  <a:schemeClr val="tx1"/>
                </a:solidFill>
              </a:endParaRPr>
            </a:p>
          </p:txBody>
        </p:sp>
        <p:sp>
          <p:nvSpPr>
            <p:cNvPr id="42" name="TextBox 90">
              <a:extLst>
                <a:ext uri="{FF2B5EF4-FFF2-40B4-BE49-F238E27FC236}">
                  <a16:creationId xmlns:a16="http://schemas.microsoft.com/office/drawing/2014/main" id="{0CD133C2-0BBA-A8AE-C62E-7E9BFC551B13}"/>
                </a:ext>
              </a:extLst>
            </p:cNvPr>
            <p:cNvSpPr txBox="1"/>
            <p:nvPr/>
          </p:nvSpPr>
          <p:spPr>
            <a:xfrm>
              <a:off x="7274938" y="5505771"/>
              <a:ext cx="349617" cy="269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50" b="1" dirty="0">
                  <a:cs typeface="Arial" pitchFamily="34" charset="0"/>
                </a:rPr>
                <a:t>01</a:t>
              </a:r>
              <a:endParaRPr lang="ko-KR" altLang="en-US" sz="1150" b="1" dirty="0">
                <a:cs typeface="Arial" pitchFamily="34" charset="0"/>
              </a:endParaRPr>
            </a:p>
          </p:txBody>
        </p:sp>
      </p:grpSp>
      <p:sp>
        <p:nvSpPr>
          <p:cNvPr id="43" name="Freeform: Shape 16">
            <a:extLst>
              <a:ext uri="{FF2B5EF4-FFF2-40B4-BE49-F238E27FC236}">
                <a16:creationId xmlns:a16="http://schemas.microsoft.com/office/drawing/2014/main" id="{B38F11BB-C67D-4D45-7987-878910C3FCE0}"/>
              </a:ext>
            </a:extLst>
          </p:cNvPr>
          <p:cNvSpPr/>
          <p:nvPr/>
        </p:nvSpPr>
        <p:spPr>
          <a:xfrm>
            <a:off x="9877394" y="2099841"/>
            <a:ext cx="2134979" cy="794642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effectLst/>
          <a:scene3d>
            <a:camera prst="perspectiveRelaxed"/>
            <a:lightRig rig="threePt" dir="t"/>
          </a:scene3d>
          <a:sp3d z="508000" extrusionH="254000" prstMaterial="metal">
            <a:bevelT w="114300" prst="artDeco"/>
            <a:bevelB w="114300" prst="artDeco"/>
            <a:extrusionClr>
              <a:schemeClr val="accent6"/>
            </a:extrusion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258" tIns="72009" rIns="652240" bIns="72009" numCol="1" spcCol="1270" anchor="ctr" anchorCtr="0">
            <a:noAutofit/>
            <a:sp3d>
              <a:bevelB w="57150" h="38100" prst="artDeco"/>
            </a:sp3d>
          </a:bodyPr>
          <a:lstStyle/>
          <a:p>
            <a:pPr marL="0" lvl="0" indent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400" kern="1200" dirty="0" err="1"/>
              <a:t>PSR</a:t>
            </a:r>
            <a:endParaRPr lang="hu-HU" sz="2400" kern="12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D54FFC8-CA7F-3885-13D1-30A2E41A9C12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7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/>
          </a:bodyPr>
          <a:lstStyle/>
          <a:p>
            <a:r>
              <a:rPr lang="hu-HU" sz="2400" dirty="0"/>
              <a:t>A PSD2 újdonságai</a:t>
            </a:r>
            <a:endParaRPr lang="hu-HU" sz="2400" i="1" dirty="0"/>
          </a:p>
        </p:txBody>
      </p:sp>
      <p:grpSp>
        <p:nvGrpSpPr>
          <p:cNvPr id="2" name="Group 72">
            <a:extLst>
              <a:ext uri="{FF2B5EF4-FFF2-40B4-BE49-F238E27FC236}">
                <a16:creationId xmlns:a16="http://schemas.microsoft.com/office/drawing/2014/main" id="{6BB7704F-B14B-340A-3548-8907F69A1FD9}"/>
              </a:ext>
            </a:extLst>
          </p:cNvPr>
          <p:cNvGrpSpPr/>
          <p:nvPr/>
        </p:nvGrpSpPr>
        <p:grpSpPr>
          <a:xfrm>
            <a:off x="3463722" y="3219732"/>
            <a:ext cx="8244802" cy="3570116"/>
            <a:chOff x="1594026" y="2246456"/>
            <a:chExt cx="9003949" cy="4059456"/>
          </a:xfrm>
        </p:grpSpPr>
        <p:grpSp>
          <p:nvGrpSpPr>
            <p:cNvPr id="3" name="Group 34">
              <a:extLst>
                <a:ext uri="{FF2B5EF4-FFF2-40B4-BE49-F238E27FC236}">
                  <a16:creationId xmlns:a16="http://schemas.microsoft.com/office/drawing/2014/main" id="{3AFFDF7F-B66F-F271-5A23-7CB86E30389D}"/>
                </a:ext>
              </a:extLst>
            </p:cNvPr>
            <p:cNvGrpSpPr/>
            <p:nvPr/>
          </p:nvGrpSpPr>
          <p:grpSpPr>
            <a:xfrm>
              <a:off x="1594026" y="3531770"/>
              <a:ext cx="2820801" cy="2774139"/>
              <a:chOff x="3868456" y="1398270"/>
              <a:chExt cx="4127735" cy="4059455"/>
            </a:xfrm>
          </p:grpSpPr>
          <p:sp>
            <p:nvSpPr>
              <p:cNvPr id="29" name="Freeform: Shape 35">
                <a:extLst>
                  <a:ext uri="{FF2B5EF4-FFF2-40B4-BE49-F238E27FC236}">
                    <a16:creationId xmlns:a16="http://schemas.microsoft.com/office/drawing/2014/main" id="{1D0058E9-D4AE-0647-2F55-BD773877CC67}"/>
                  </a:ext>
                </a:extLst>
              </p:cNvPr>
              <p:cNvSpPr/>
              <p:nvPr/>
            </p:nvSpPr>
            <p:spPr>
              <a:xfrm>
                <a:off x="4607043" y="1401005"/>
                <a:ext cx="1323891" cy="4056719"/>
              </a:xfrm>
              <a:custGeom>
                <a:avLst/>
                <a:gdLst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1320458 w 1323891"/>
                  <a:gd name="connsiteY10" fmla="*/ 12357 h 4056719"/>
                  <a:gd name="connsiteX11" fmla="*/ 1320413 w 1323891"/>
                  <a:gd name="connsiteY11" fmla="*/ 13196 h 4056719"/>
                  <a:gd name="connsiteX12" fmla="*/ 1318112 w 1323891"/>
                  <a:gd name="connsiteY12" fmla="*/ 21925 h 4056719"/>
                  <a:gd name="connsiteX13" fmla="*/ 1318676 w 1323891"/>
                  <a:gd name="connsiteY13" fmla="*/ 18829 h 4056719"/>
                  <a:gd name="connsiteX14" fmla="*/ 1323891 w 1323891"/>
                  <a:gd name="connsiteY14" fmla="*/ 0 h 4056719"/>
                  <a:gd name="connsiteX15" fmla="*/ 1322586 w 1323891"/>
                  <a:gd name="connsiteY15" fmla="*/ 4953 h 4056719"/>
                  <a:gd name="connsiteX16" fmla="*/ 1322551 w 1323891"/>
                  <a:gd name="connsiteY16" fmla="*/ 4753 h 4056719"/>
                  <a:gd name="connsiteX17" fmla="*/ 1323823 w 1323891"/>
                  <a:gd name="connsiteY17" fmla="*/ 134 h 4056719"/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1019057 w 1323891"/>
                  <a:gd name="connsiteY10" fmla="*/ 1608895 h 4056719"/>
                  <a:gd name="connsiteX11" fmla="*/ 1223873 w 1323891"/>
                  <a:gd name="connsiteY11" fmla="*/ 1394054 h 4056719"/>
                  <a:gd name="connsiteX12" fmla="*/ 1320458 w 1323891"/>
                  <a:gd name="connsiteY12" fmla="*/ 12357 h 4056719"/>
                  <a:gd name="connsiteX13" fmla="*/ 1320413 w 1323891"/>
                  <a:gd name="connsiteY13" fmla="*/ 13196 h 4056719"/>
                  <a:gd name="connsiteX14" fmla="*/ 1318112 w 1323891"/>
                  <a:gd name="connsiteY14" fmla="*/ 21925 h 4056719"/>
                  <a:gd name="connsiteX15" fmla="*/ 1318676 w 1323891"/>
                  <a:gd name="connsiteY15" fmla="*/ 18829 h 4056719"/>
                  <a:gd name="connsiteX16" fmla="*/ 1320458 w 1323891"/>
                  <a:gd name="connsiteY16" fmla="*/ 12357 h 4056719"/>
                  <a:gd name="connsiteX17" fmla="*/ 1323891 w 1323891"/>
                  <a:gd name="connsiteY17" fmla="*/ 0 h 4056719"/>
                  <a:gd name="connsiteX18" fmla="*/ 1322586 w 1323891"/>
                  <a:gd name="connsiteY18" fmla="*/ 4953 h 4056719"/>
                  <a:gd name="connsiteX19" fmla="*/ 1322551 w 1323891"/>
                  <a:gd name="connsiteY19" fmla="*/ 4753 h 4056719"/>
                  <a:gd name="connsiteX20" fmla="*/ 1323823 w 1323891"/>
                  <a:gd name="connsiteY20" fmla="*/ 134 h 4056719"/>
                  <a:gd name="connsiteX21" fmla="*/ 1323891 w 1323891"/>
                  <a:gd name="connsiteY21" fmla="*/ 0 h 4056719"/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980957 w 1323891"/>
                  <a:gd name="connsiteY10" fmla="*/ 1529520 h 4056719"/>
                  <a:gd name="connsiteX11" fmla="*/ 1223873 w 1323891"/>
                  <a:gd name="connsiteY11" fmla="*/ 1394054 h 4056719"/>
                  <a:gd name="connsiteX12" fmla="*/ 1320458 w 1323891"/>
                  <a:gd name="connsiteY12" fmla="*/ 12357 h 4056719"/>
                  <a:gd name="connsiteX13" fmla="*/ 1320413 w 1323891"/>
                  <a:gd name="connsiteY13" fmla="*/ 13196 h 4056719"/>
                  <a:gd name="connsiteX14" fmla="*/ 1318112 w 1323891"/>
                  <a:gd name="connsiteY14" fmla="*/ 21925 h 4056719"/>
                  <a:gd name="connsiteX15" fmla="*/ 1318676 w 1323891"/>
                  <a:gd name="connsiteY15" fmla="*/ 18829 h 4056719"/>
                  <a:gd name="connsiteX16" fmla="*/ 1320458 w 1323891"/>
                  <a:gd name="connsiteY16" fmla="*/ 12357 h 4056719"/>
                  <a:gd name="connsiteX17" fmla="*/ 1323891 w 1323891"/>
                  <a:gd name="connsiteY17" fmla="*/ 0 h 4056719"/>
                  <a:gd name="connsiteX18" fmla="*/ 1322586 w 1323891"/>
                  <a:gd name="connsiteY18" fmla="*/ 4953 h 4056719"/>
                  <a:gd name="connsiteX19" fmla="*/ 1322551 w 1323891"/>
                  <a:gd name="connsiteY19" fmla="*/ 4753 h 4056719"/>
                  <a:gd name="connsiteX20" fmla="*/ 1323823 w 1323891"/>
                  <a:gd name="connsiteY20" fmla="*/ 134 h 4056719"/>
                  <a:gd name="connsiteX21" fmla="*/ 1323891 w 1323891"/>
                  <a:gd name="connsiteY21" fmla="*/ 0 h 405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3891" h="4056719">
                    <a:moveTo>
                      <a:pt x="1223873" y="1394054"/>
                    </a:moveTo>
                    <a:lnTo>
                      <a:pt x="1243245" y="1403059"/>
                    </a:lnTo>
                    <a:lnTo>
                      <a:pt x="1089650" y="4056719"/>
                    </a:lnTo>
                    <a:lnTo>
                      <a:pt x="0" y="4056719"/>
                    </a:lnTo>
                    <a:lnTo>
                      <a:pt x="7192" y="4032962"/>
                    </a:lnTo>
                    <a:cubicBezTo>
                      <a:pt x="144197" y="3586558"/>
                      <a:pt x="422397" y="2757920"/>
                      <a:pt x="689737" y="1958684"/>
                    </a:cubicBezTo>
                    <a:lnTo>
                      <a:pt x="780165" y="1687765"/>
                    </a:lnTo>
                    <a:lnTo>
                      <a:pt x="846625" y="1805409"/>
                    </a:lnTo>
                    <a:lnTo>
                      <a:pt x="850086" y="1797395"/>
                    </a:lnTo>
                    <a:lnTo>
                      <a:pt x="847973" y="1805409"/>
                    </a:lnTo>
                    <a:lnTo>
                      <a:pt x="980957" y="1529520"/>
                    </a:lnTo>
                    <a:lnTo>
                      <a:pt x="1223873" y="1394054"/>
                    </a:lnTo>
                    <a:close/>
                    <a:moveTo>
                      <a:pt x="1320458" y="12357"/>
                    </a:moveTo>
                    <a:cubicBezTo>
                      <a:pt x="1320443" y="12637"/>
                      <a:pt x="1320428" y="12916"/>
                      <a:pt x="1320413" y="13196"/>
                    </a:cubicBezTo>
                    <a:lnTo>
                      <a:pt x="1318112" y="21925"/>
                    </a:lnTo>
                    <a:lnTo>
                      <a:pt x="1318676" y="18829"/>
                    </a:lnTo>
                    <a:lnTo>
                      <a:pt x="1320458" y="12357"/>
                    </a:lnTo>
                    <a:close/>
                    <a:moveTo>
                      <a:pt x="1323891" y="0"/>
                    </a:moveTo>
                    <a:lnTo>
                      <a:pt x="1322586" y="4953"/>
                    </a:lnTo>
                    <a:cubicBezTo>
                      <a:pt x="1322574" y="4886"/>
                      <a:pt x="1322563" y="4820"/>
                      <a:pt x="1322551" y="4753"/>
                    </a:cubicBezTo>
                    <a:lnTo>
                      <a:pt x="1323823" y="134"/>
                    </a:lnTo>
                    <a:cubicBezTo>
                      <a:pt x="1323846" y="89"/>
                      <a:pt x="1323868" y="45"/>
                      <a:pt x="1323891" y="0"/>
                    </a:cubicBezTo>
                    <a:close/>
                  </a:path>
                </a:pathLst>
              </a:custGeom>
              <a:solidFill>
                <a:srgbClr val="4CC1EF">
                  <a:lumMod val="75000"/>
                </a:srgb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36">
                <a:extLst>
                  <a:ext uri="{FF2B5EF4-FFF2-40B4-BE49-F238E27FC236}">
                    <a16:creationId xmlns:a16="http://schemas.microsoft.com/office/drawing/2014/main" id="{71C033E7-F3B6-53E0-79B1-FB17F6C6DFAD}"/>
                  </a:ext>
                </a:extLst>
              </p:cNvPr>
              <p:cNvSpPr/>
              <p:nvPr/>
            </p:nvSpPr>
            <p:spPr>
              <a:xfrm>
                <a:off x="3868456" y="2795899"/>
                <a:ext cx="1597116" cy="2661823"/>
              </a:xfrm>
              <a:custGeom>
                <a:avLst/>
                <a:gdLst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85211 w 2059743"/>
                  <a:gd name="connsiteY4" fmla="*/ 1800031 h 4051340"/>
                  <a:gd name="connsiteX5" fmla="*/ 1597848 w 2059743"/>
                  <a:gd name="connsiteY5" fmla="*/ 1770766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85211 w 2059743"/>
                  <a:gd name="connsiteY4" fmla="*/ 1800031 h 4051340"/>
                  <a:gd name="connsiteX5" fmla="*/ 1002972 w 2059743"/>
                  <a:gd name="connsiteY5" fmla="*/ 4051340 h 4051340"/>
                  <a:gd name="connsiteX6" fmla="*/ 0 w 2059743"/>
                  <a:gd name="connsiteY6" fmla="*/ 4051340 h 4051340"/>
                  <a:gd name="connsiteX7" fmla="*/ 2059743 w 2059743"/>
                  <a:gd name="connsiteY7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468719 w 2059743"/>
                  <a:gd name="connsiteY4" fmla="*/ 1606692 h 4051340"/>
                  <a:gd name="connsiteX5" fmla="*/ 1585211 w 2059743"/>
                  <a:gd name="connsiteY5" fmla="*/ 1800031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16344 w 2059743"/>
                  <a:gd name="connsiteY4" fmla="*/ 1552717 h 4051340"/>
                  <a:gd name="connsiteX5" fmla="*/ 1585211 w 2059743"/>
                  <a:gd name="connsiteY5" fmla="*/ 1800031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16344 w 2059743"/>
                  <a:gd name="connsiteY4" fmla="*/ 1552717 h 4051340"/>
                  <a:gd name="connsiteX5" fmla="*/ 1597117 w 2059743"/>
                  <a:gd name="connsiteY5" fmla="*/ 1769075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0 w 2059698"/>
                  <a:gd name="connsiteY0" fmla="*/ 4051246 h 4051246"/>
                  <a:gd name="connsiteX1" fmla="*/ 2059647 w 2059698"/>
                  <a:gd name="connsiteY1" fmla="*/ 276 h 4051246"/>
                  <a:gd name="connsiteX2" fmla="*/ 2059697 w 2059698"/>
                  <a:gd name="connsiteY2" fmla="*/ -1 h 4051246"/>
                  <a:gd name="connsiteX3" fmla="*/ 1353300 w 2059698"/>
                  <a:gd name="connsiteY3" fmla="*/ 1389423 h 4051246"/>
                  <a:gd name="connsiteX4" fmla="*/ 1516344 w 2059698"/>
                  <a:gd name="connsiteY4" fmla="*/ 1552623 h 4051246"/>
                  <a:gd name="connsiteX5" fmla="*/ 1597117 w 2059698"/>
                  <a:gd name="connsiteY5" fmla="*/ 1768981 h 4051246"/>
                  <a:gd name="connsiteX6" fmla="*/ 1002972 w 2059698"/>
                  <a:gd name="connsiteY6" fmla="*/ 4051246 h 4051246"/>
                  <a:gd name="connsiteX7" fmla="*/ 0 w 2059698"/>
                  <a:gd name="connsiteY7" fmla="*/ 4051246 h 4051246"/>
                  <a:gd name="connsiteX0" fmla="*/ 0 w 2097913"/>
                  <a:gd name="connsiteY0" fmla="*/ 4129300 h 4129300"/>
                  <a:gd name="connsiteX1" fmla="*/ 2059647 w 2097913"/>
                  <a:gd name="connsiteY1" fmla="*/ 78330 h 4129300"/>
                  <a:gd name="connsiteX2" fmla="*/ 1353300 w 2097913"/>
                  <a:gd name="connsiteY2" fmla="*/ 1467477 h 4129300"/>
                  <a:gd name="connsiteX3" fmla="*/ 1516344 w 2097913"/>
                  <a:gd name="connsiteY3" fmla="*/ 1630677 h 4129300"/>
                  <a:gd name="connsiteX4" fmla="*/ 1597117 w 2097913"/>
                  <a:gd name="connsiteY4" fmla="*/ 1847035 h 4129300"/>
                  <a:gd name="connsiteX5" fmla="*/ 1002972 w 2097913"/>
                  <a:gd name="connsiteY5" fmla="*/ 4129300 h 4129300"/>
                  <a:gd name="connsiteX6" fmla="*/ 0 w 2097913"/>
                  <a:gd name="connsiteY6" fmla="*/ 4129300 h 4129300"/>
                  <a:gd name="connsiteX0" fmla="*/ 0 w 1597118"/>
                  <a:gd name="connsiteY0" fmla="*/ 2661823 h 2661823"/>
                  <a:gd name="connsiteX1" fmla="*/ 1353300 w 1597118"/>
                  <a:gd name="connsiteY1" fmla="*/ 0 h 2661823"/>
                  <a:gd name="connsiteX2" fmla="*/ 1516344 w 1597118"/>
                  <a:gd name="connsiteY2" fmla="*/ 163200 h 2661823"/>
                  <a:gd name="connsiteX3" fmla="*/ 1597117 w 1597118"/>
                  <a:gd name="connsiteY3" fmla="*/ 379558 h 2661823"/>
                  <a:gd name="connsiteX4" fmla="*/ 1002972 w 1597118"/>
                  <a:gd name="connsiteY4" fmla="*/ 2661823 h 2661823"/>
                  <a:gd name="connsiteX5" fmla="*/ 0 w 1597118"/>
                  <a:gd name="connsiteY5" fmla="*/ 2661823 h 2661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7118" h="2661823">
                    <a:moveTo>
                      <a:pt x="0" y="2661823"/>
                    </a:moveTo>
                    <a:lnTo>
                      <a:pt x="1353300" y="0"/>
                    </a:lnTo>
                    <a:lnTo>
                      <a:pt x="1516344" y="163200"/>
                    </a:lnTo>
                    <a:lnTo>
                      <a:pt x="1597117" y="379558"/>
                    </a:lnTo>
                    <a:lnTo>
                      <a:pt x="1002972" y="2661823"/>
                    </a:lnTo>
                    <a:lnTo>
                      <a:pt x="0" y="2661823"/>
                    </a:ln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7">
                <a:extLst>
                  <a:ext uri="{FF2B5EF4-FFF2-40B4-BE49-F238E27FC236}">
                    <a16:creationId xmlns:a16="http://schemas.microsoft.com/office/drawing/2014/main" id="{0F325A28-66F7-55BE-6467-6029B2D3DAE1}"/>
                  </a:ext>
                </a:extLst>
              </p:cNvPr>
              <p:cNvSpPr/>
              <p:nvPr/>
            </p:nvSpPr>
            <p:spPr>
              <a:xfrm>
                <a:off x="6179932" y="2613972"/>
                <a:ext cx="1816259" cy="2843752"/>
              </a:xfrm>
              <a:custGeom>
                <a:avLst/>
                <a:gdLst>
                  <a:gd name="connsiteX0" fmla="*/ 538 w 2065395"/>
                  <a:gd name="connsiteY0" fmla="*/ 0 h 4057506"/>
                  <a:gd name="connsiteX1" fmla="*/ 24075 w 2065395"/>
                  <a:gd name="connsiteY1" fmla="*/ 44989 h 4057506"/>
                  <a:gd name="connsiteX2" fmla="*/ 46547 w 2065395"/>
                  <a:gd name="connsiteY2" fmla="*/ 86602 h 4057506"/>
                  <a:gd name="connsiteX3" fmla="*/ 2065395 w 2065395"/>
                  <a:gd name="connsiteY3" fmla="*/ 4057506 h 4057506"/>
                  <a:gd name="connsiteX4" fmla="*/ 649484 w 2065395"/>
                  <a:gd name="connsiteY4" fmla="*/ 4057506 h 4057506"/>
                  <a:gd name="connsiteX5" fmla="*/ 249136 w 2065395"/>
                  <a:gd name="connsiteY5" fmla="*/ 1557073 h 4057506"/>
                  <a:gd name="connsiteX6" fmla="*/ 266623 w 2065395"/>
                  <a:gd name="connsiteY6" fmla="*/ 1565201 h 4057506"/>
                  <a:gd name="connsiteX7" fmla="*/ 264977 w 2065395"/>
                  <a:gd name="connsiteY7" fmla="*/ 1555612 h 4057506"/>
                  <a:gd name="connsiteX8" fmla="*/ 268646 w 2065395"/>
                  <a:gd name="connsiteY8" fmla="*/ 1565201 h 4057506"/>
                  <a:gd name="connsiteX9" fmla="*/ 617410 w 2065395"/>
                  <a:gd name="connsiteY9" fmla="*/ 1213754 h 4057506"/>
                  <a:gd name="connsiteX10" fmla="*/ 525 w 2065395"/>
                  <a:gd name="connsiteY10" fmla="*/ 30 h 4057506"/>
                  <a:gd name="connsiteX11" fmla="*/ 27 w 2065395"/>
                  <a:gd name="connsiteY11" fmla="*/ 1007 h 4057506"/>
                  <a:gd name="connsiteX12" fmla="*/ 55 w 2065395"/>
                  <a:gd name="connsiteY12" fmla="*/ 1397 h 4057506"/>
                  <a:gd name="connsiteX13" fmla="*/ 0 w 2065395"/>
                  <a:gd name="connsiteY13" fmla="*/ 1057 h 4057506"/>
                  <a:gd name="connsiteX0" fmla="*/ 0 w 2065395"/>
                  <a:gd name="connsiteY0" fmla="*/ 1027 h 4057476"/>
                  <a:gd name="connsiteX1" fmla="*/ 24075 w 2065395"/>
                  <a:gd name="connsiteY1" fmla="*/ 44959 h 4057476"/>
                  <a:gd name="connsiteX2" fmla="*/ 46547 w 2065395"/>
                  <a:gd name="connsiteY2" fmla="*/ 86572 h 4057476"/>
                  <a:gd name="connsiteX3" fmla="*/ 2065395 w 2065395"/>
                  <a:gd name="connsiteY3" fmla="*/ 4057476 h 4057476"/>
                  <a:gd name="connsiteX4" fmla="*/ 649484 w 2065395"/>
                  <a:gd name="connsiteY4" fmla="*/ 4057476 h 4057476"/>
                  <a:gd name="connsiteX5" fmla="*/ 249136 w 2065395"/>
                  <a:gd name="connsiteY5" fmla="*/ 1557043 h 4057476"/>
                  <a:gd name="connsiteX6" fmla="*/ 266623 w 2065395"/>
                  <a:gd name="connsiteY6" fmla="*/ 1565171 h 4057476"/>
                  <a:gd name="connsiteX7" fmla="*/ 264977 w 2065395"/>
                  <a:gd name="connsiteY7" fmla="*/ 1555582 h 4057476"/>
                  <a:gd name="connsiteX8" fmla="*/ 268646 w 2065395"/>
                  <a:gd name="connsiteY8" fmla="*/ 1565171 h 4057476"/>
                  <a:gd name="connsiteX9" fmla="*/ 617410 w 2065395"/>
                  <a:gd name="connsiteY9" fmla="*/ 1213724 h 4057476"/>
                  <a:gd name="connsiteX10" fmla="*/ 525 w 2065395"/>
                  <a:gd name="connsiteY10" fmla="*/ 0 h 4057476"/>
                  <a:gd name="connsiteX11" fmla="*/ 27 w 2065395"/>
                  <a:gd name="connsiteY11" fmla="*/ 977 h 4057476"/>
                  <a:gd name="connsiteX12" fmla="*/ 55 w 2065395"/>
                  <a:gd name="connsiteY12" fmla="*/ 1367 h 4057476"/>
                  <a:gd name="connsiteX13" fmla="*/ 0 w 2065395"/>
                  <a:gd name="connsiteY13" fmla="*/ 1027 h 4057476"/>
                  <a:gd name="connsiteX0" fmla="*/ 28 w 2065368"/>
                  <a:gd name="connsiteY0" fmla="*/ 1367 h 4057476"/>
                  <a:gd name="connsiteX1" fmla="*/ 24048 w 2065368"/>
                  <a:gd name="connsiteY1" fmla="*/ 44959 h 4057476"/>
                  <a:gd name="connsiteX2" fmla="*/ 46520 w 2065368"/>
                  <a:gd name="connsiteY2" fmla="*/ 86572 h 4057476"/>
                  <a:gd name="connsiteX3" fmla="*/ 2065368 w 2065368"/>
                  <a:gd name="connsiteY3" fmla="*/ 4057476 h 4057476"/>
                  <a:gd name="connsiteX4" fmla="*/ 649457 w 2065368"/>
                  <a:gd name="connsiteY4" fmla="*/ 4057476 h 4057476"/>
                  <a:gd name="connsiteX5" fmla="*/ 249109 w 2065368"/>
                  <a:gd name="connsiteY5" fmla="*/ 1557043 h 4057476"/>
                  <a:gd name="connsiteX6" fmla="*/ 266596 w 2065368"/>
                  <a:gd name="connsiteY6" fmla="*/ 1565171 h 4057476"/>
                  <a:gd name="connsiteX7" fmla="*/ 264950 w 2065368"/>
                  <a:gd name="connsiteY7" fmla="*/ 1555582 h 4057476"/>
                  <a:gd name="connsiteX8" fmla="*/ 268619 w 2065368"/>
                  <a:gd name="connsiteY8" fmla="*/ 1565171 h 4057476"/>
                  <a:gd name="connsiteX9" fmla="*/ 617383 w 2065368"/>
                  <a:gd name="connsiteY9" fmla="*/ 1213724 h 4057476"/>
                  <a:gd name="connsiteX10" fmla="*/ 498 w 2065368"/>
                  <a:gd name="connsiteY10" fmla="*/ 0 h 4057476"/>
                  <a:gd name="connsiteX11" fmla="*/ 0 w 2065368"/>
                  <a:gd name="connsiteY11" fmla="*/ 977 h 4057476"/>
                  <a:gd name="connsiteX12" fmla="*/ 28 w 2065368"/>
                  <a:gd name="connsiteY12" fmla="*/ 1367 h 4057476"/>
                  <a:gd name="connsiteX0" fmla="*/ 0 w 2065368"/>
                  <a:gd name="connsiteY0" fmla="*/ 977 h 4057476"/>
                  <a:gd name="connsiteX1" fmla="*/ 24048 w 2065368"/>
                  <a:gd name="connsiteY1" fmla="*/ 44959 h 4057476"/>
                  <a:gd name="connsiteX2" fmla="*/ 46520 w 2065368"/>
                  <a:gd name="connsiteY2" fmla="*/ 86572 h 4057476"/>
                  <a:gd name="connsiteX3" fmla="*/ 2065368 w 2065368"/>
                  <a:gd name="connsiteY3" fmla="*/ 4057476 h 4057476"/>
                  <a:gd name="connsiteX4" fmla="*/ 649457 w 2065368"/>
                  <a:gd name="connsiteY4" fmla="*/ 4057476 h 4057476"/>
                  <a:gd name="connsiteX5" fmla="*/ 249109 w 2065368"/>
                  <a:gd name="connsiteY5" fmla="*/ 1557043 h 4057476"/>
                  <a:gd name="connsiteX6" fmla="*/ 266596 w 2065368"/>
                  <a:gd name="connsiteY6" fmla="*/ 1565171 h 4057476"/>
                  <a:gd name="connsiteX7" fmla="*/ 264950 w 2065368"/>
                  <a:gd name="connsiteY7" fmla="*/ 1555582 h 4057476"/>
                  <a:gd name="connsiteX8" fmla="*/ 268619 w 2065368"/>
                  <a:gd name="connsiteY8" fmla="*/ 1565171 h 4057476"/>
                  <a:gd name="connsiteX9" fmla="*/ 617383 w 2065368"/>
                  <a:gd name="connsiteY9" fmla="*/ 1213724 h 4057476"/>
                  <a:gd name="connsiteX10" fmla="*/ 498 w 2065368"/>
                  <a:gd name="connsiteY10" fmla="*/ 0 h 4057476"/>
                  <a:gd name="connsiteX11" fmla="*/ 0 w 2065368"/>
                  <a:gd name="connsiteY11" fmla="*/ 977 h 4057476"/>
                  <a:gd name="connsiteX0" fmla="*/ 0 w 2064870"/>
                  <a:gd name="connsiteY0" fmla="*/ 0 h 4057476"/>
                  <a:gd name="connsiteX1" fmla="*/ 23550 w 2064870"/>
                  <a:gd name="connsiteY1" fmla="*/ 44959 h 4057476"/>
                  <a:gd name="connsiteX2" fmla="*/ 46022 w 2064870"/>
                  <a:gd name="connsiteY2" fmla="*/ 86572 h 4057476"/>
                  <a:gd name="connsiteX3" fmla="*/ 2064870 w 2064870"/>
                  <a:gd name="connsiteY3" fmla="*/ 4057476 h 4057476"/>
                  <a:gd name="connsiteX4" fmla="*/ 648959 w 2064870"/>
                  <a:gd name="connsiteY4" fmla="*/ 4057476 h 4057476"/>
                  <a:gd name="connsiteX5" fmla="*/ 248611 w 2064870"/>
                  <a:gd name="connsiteY5" fmla="*/ 1557043 h 4057476"/>
                  <a:gd name="connsiteX6" fmla="*/ 266098 w 2064870"/>
                  <a:gd name="connsiteY6" fmla="*/ 1565171 h 4057476"/>
                  <a:gd name="connsiteX7" fmla="*/ 264452 w 2064870"/>
                  <a:gd name="connsiteY7" fmla="*/ 1555582 h 4057476"/>
                  <a:gd name="connsiteX8" fmla="*/ 268121 w 2064870"/>
                  <a:gd name="connsiteY8" fmla="*/ 1565171 h 4057476"/>
                  <a:gd name="connsiteX9" fmla="*/ 616885 w 2064870"/>
                  <a:gd name="connsiteY9" fmla="*/ 1213724 h 4057476"/>
                  <a:gd name="connsiteX10" fmla="*/ 0 w 2064870"/>
                  <a:gd name="connsiteY10" fmla="*/ 0 h 4057476"/>
                  <a:gd name="connsiteX0" fmla="*/ 593335 w 2041320"/>
                  <a:gd name="connsiteY0" fmla="*/ 1168765 h 4012517"/>
                  <a:gd name="connsiteX1" fmla="*/ 0 w 2041320"/>
                  <a:gd name="connsiteY1" fmla="*/ 0 h 4012517"/>
                  <a:gd name="connsiteX2" fmla="*/ 22472 w 2041320"/>
                  <a:gd name="connsiteY2" fmla="*/ 41613 h 4012517"/>
                  <a:gd name="connsiteX3" fmla="*/ 2041320 w 2041320"/>
                  <a:gd name="connsiteY3" fmla="*/ 4012517 h 4012517"/>
                  <a:gd name="connsiteX4" fmla="*/ 625409 w 2041320"/>
                  <a:gd name="connsiteY4" fmla="*/ 4012517 h 4012517"/>
                  <a:gd name="connsiteX5" fmla="*/ 225061 w 2041320"/>
                  <a:gd name="connsiteY5" fmla="*/ 1512084 h 4012517"/>
                  <a:gd name="connsiteX6" fmla="*/ 242548 w 2041320"/>
                  <a:gd name="connsiteY6" fmla="*/ 1520212 h 4012517"/>
                  <a:gd name="connsiteX7" fmla="*/ 240902 w 2041320"/>
                  <a:gd name="connsiteY7" fmla="*/ 1510623 h 4012517"/>
                  <a:gd name="connsiteX8" fmla="*/ 244571 w 2041320"/>
                  <a:gd name="connsiteY8" fmla="*/ 1520212 h 4012517"/>
                  <a:gd name="connsiteX9" fmla="*/ 593335 w 2041320"/>
                  <a:gd name="connsiteY9" fmla="*/ 1168765 h 4012517"/>
                  <a:gd name="connsiteX0" fmla="*/ 593335 w 2041320"/>
                  <a:gd name="connsiteY0" fmla="*/ 1168765 h 4012517"/>
                  <a:gd name="connsiteX1" fmla="*/ 0 w 2041320"/>
                  <a:gd name="connsiteY1" fmla="*/ 0 h 4012517"/>
                  <a:gd name="connsiteX2" fmla="*/ 2041320 w 2041320"/>
                  <a:gd name="connsiteY2" fmla="*/ 4012517 h 4012517"/>
                  <a:gd name="connsiteX3" fmla="*/ 625409 w 2041320"/>
                  <a:gd name="connsiteY3" fmla="*/ 4012517 h 4012517"/>
                  <a:gd name="connsiteX4" fmla="*/ 225061 w 2041320"/>
                  <a:gd name="connsiteY4" fmla="*/ 1512084 h 4012517"/>
                  <a:gd name="connsiteX5" fmla="*/ 242548 w 2041320"/>
                  <a:gd name="connsiteY5" fmla="*/ 1520212 h 4012517"/>
                  <a:gd name="connsiteX6" fmla="*/ 240902 w 2041320"/>
                  <a:gd name="connsiteY6" fmla="*/ 1510623 h 4012517"/>
                  <a:gd name="connsiteX7" fmla="*/ 244571 w 2041320"/>
                  <a:gd name="connsiteY7" fmla="*/ 1520212 h 4012517"/>
                  <a:gd name="connsiteX8" fmla="*/ 593335 w 2041320"/>
                  <a:gd name="connsiteY8" fmla="*/ 1168765 h 4012517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368274 w 1816259"/>
                  <a:gd name="connsiteY7" fmla="*/ 0 h 2843752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182768 w 1816259"/>
                  <a:gd name="connsiteY7" fmla="*/ 189553 h 2843752"/>
                  <a:gd name="connsiteX8" fmla="*/ 368274 w 1816259"/>
                  <a:gd name="connsiteY8" fmla="*/ 0 h 2843752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135143 w 1816259"/>
                  <a:gd name="connsiteY7" fmla="*/ 122878 h 2843752"/>
                  <a:gd name="connsiteX8" fmla="*/ 368274 w 1816259"/>
                  <a:gd name="connsiteY8" fmla="*/ 0 h 284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6259" h="2843752">
                    <a:moveTo>
                      <a:pt x="368274" y="0"/>
                    </a:moveTo>
                    <a:lnTo>
                      <a:pt x="1816259" y="2843752"/>
                    </a:lnTo>
                    <a:lnTo>
                      <a:pt x="400348" y="2843752"/>
                    </a:lnTo>
                    <a:lnTo>
                      <a:pt x="0" y="343319"/>
                    </a:lnTo>
                    <a:lnTo>
                      <a:pt x="17487" y="351447"/>
                    </a:lnTo>
                    <a:lnTo>
                      <a:pt x="15841" y="341858"/>
                    </a:lnTo>
                    <a:lnTo>
                      <a:pt x="19510" y="351447"/>
                    </a:lnTo>
                    <a:lnTo>
                      <a:pt x="135143" y="122878"/>
                    </a:lnTo>
                    <a:lnTo>
                      <a:pt x="368274" y="0"/>
                    </a:lnTo>
                    <a:close/>
                  </a:path>
                </a:pathLst>
              </a:custGeom>
              <a:solidFill>
                <a:srgbClr val="4CC1EF">
                  <a:lumMod val="75000"/>
                </a:srgb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8">
                <a:extLst>
                  <a:ext uri="{FF2B5EF4-FFF2-40B4-BE49-F238E27FC236}">
                    <a16:creationId xmlns:a16="http://schemas.microsoft.com/office/drawing/2014/main" id="{EA1CD89A-0E0C-8D4C-E2A3-2F5FD5454AAA}"/>
                  </a:ext>
                </a:extLst>
              </p:cNvPr>
              <p:cNvSpPr/>
              <p:nvPr/>
            </p:nvSpPr>
            <p:spPr>
              <a:xfrm>
                <a:off x="5634097" y="2794542"/>
                <a:ext cx="998374" cy="2663183"/>
              </a:xfrm>
              <a:custGeom>
                <a:avLst/>
                <a:gdLst>
                  <a:gd name="connsiteX0" fmla="*/ 467254 w 998374"/>
                  <a:gd name="connsiteY0" fmla="*/ 0 h 3051749"/>
                  <a:gd name="connsiteX1" fmla="*/ 469012 w 998374"/>
                  <a:gd name="connsiteY1" fmla="*/ 0 h 3051749"/>
                  <a:gd name="connsiteX2" fmla="*/ 998374 w 998374"/>
                  <a:gd name="connsiteY2" fmla="*/ 3051749 h 3051749"/>
                  <a:gd name="connsiteX3" fmla="*/ 0 w 998374"/>
                  <a:gd name="connsiteY3" fmla="*/ 3051749 h 3051749"/>
                  <a:gd name="connsiteX4" fmla="*/ 1352 w 998374"/>
                  <a:gd name="connsiteY4" fmla="*/ 3030878 h 3051749"/>
                  <a:gd name="connsiteX5" fmla="*/ 155035 w 998374"/>
                  <a:gd name="connsiteY5" fmla="*/ 933587 h 3051749"/>
                  <a:gd name="connsiteX6" fmla="*/ 195702 w 998374"/>
                  <a:gd name="connsiteY6" fmla="*/ 388566 h 3051749"/>
                  <a:gd name="connsiteX7" fmla="*/ 563321 w 998374"/>
                  <a:gd name="connsiteY7" fmla="*/ 559444 h 3051749"/>
                  <a:gd name="connsiteX8" fmla="*/ 224392 w 998374"/>
                  <a:gd name="connsiteY8" fmla="*/ 0 h 3051749"/>
                  <a:gd name="connsiteX9" fmla="*/ 224453 w 998374"/>
                  <a:gd name="connsiteY9" fmla="*/ 0 h 3051749"/>
                  <a:gd name="connsiteX10" fmla="*/ 200182 w 998374"/>
                  <a:gd name="connsiteY10" fmla="*/ 328530 h 3051749"/>
                  <a:gd name="connsiteX11" fmla="*/ 196925 w 998374"/>
                  <a:gd name="connsiteY11" fmla="*/ 372185 h 3051749"/>
                  <a:gd name="connsiteX12" fmla="*/ 200182 w 998374"/>
                  <a:gd name="connsiteY12" fmla="*/ 328529 h 3051749"/>
                  <a:gd name="connsiteX0" fmla="*/ 563321 w 998374"/>
                  <a:gd name="connsiteY0" fmla="*/ 559444 h 3051749"/>
                  <a:gd name="connsiteX1" fmla="*/ 469012 w 998374"/>
                  <a:gd name="connsiteY1" fmla="*/ 0 h 3051749"/>
                  <a:gd name="connsiteX2" fmla="*/ 998374 w 998374"/>
                  <a:gd name="connsiteY2" fmla="*/ 3051749 h 3051749"/>
                  <a:gd name="connsiteX3" fmla="*/ 0 w 998374"/>
                  <a:gd name="connsiteY3" fmla="*/ 3051749 h 3051749"/>
                  <a:gd name="connsiteX4" fmla="*/ 1352 w 998374"/>
                  <a:gd name="connsiteY4" fmla="*/ 3030878 h 3051749"/>
                  <a:gd name="connsiteX5" fmla="*/ 155035 w 998374"/>
                  <a:gd name="connsiteY5" fmla="*/ 933587 h 3051749"/>
                  <a:gd name="connsiteX6" fmla="*/ 195702 w 998374"/>
                  <a:gd name="connsiteY6" fmla="*/ 388566 h 3051749"/>
                  <a:gd name="connsiteX7" fmla="*/ 563321 w 998374"/>
                  <a:gd name="connsiteY7" fmla="*/ 559444 h 3051749"/>
                  <a:gd name="connsiteX8" fmla="*/ 224392 w 998374"/>
                  <a:gd name="connsiteY8" fmla="*/ 0 h 3051749"/>
                  <a:gd name="connsiteX9" fmla="*/ 224453 w 998374"/>
                  <a:gd name="connsiteY9" fmla="*/ 0 h 3051749"/>
                  <a:gd name="connsiteX10" fmla="*/ 200182 w 998374"/>
                  <a:gd name="connsiteY10" fmla="*/ 328530 h 3051749"/>
                  <a:gd name="connsiteX11" fmla="*/ 196925 w 998374"/>
                  <a:gd name="connsiteY11" fmla="*/ 372185 h 3051749"/>
                  <a:gd name="connsiteX12" fmla="*/ 200182 w 998374"/>
                  <a:gd name="connsiteY12" fmla="*/ 328529 h 3051749"/>
                  <a:gd name="connsiteX13" fmla="*/ 224392 w 998374"/>
                  <a:gd name="connsiteY13" fmla="*/ 0 h 3051749"/>
                  <a:gd name="connsiteX0" fmla="*/ 563321 w 998374"/>
                  <a:gd name="connsiteY0" fmla="*/ 559444 h 3051749"/>
                  <a:gd name="connsiteX1" fmla="*/ 998374 w 998374"/>
                  <a:gd name="connsiteY1" fmla="*/ 3051749 h 3051749"/>
                  <a:gd name="connsiteX2" fmla="*/ 0 w 998374"/>
                  <a:gd name="connsiteY2" fmla="*/ 3051749 h 3051749"/>
                  <a:gd name="connsiteX3" fmla="*/ 1352 w 998374"/>
                  <a:gd name="connsiteY3" fmla="*/ 3030878 h 3051749"/>
                  <a:gd name="connsiteX4" fmla="*/ 155035 w 998374"/>
                  <a:gd name="connsiteY4" fmla="*/ 933587 h 3051749"/>
                  <a:gd name="connsiteX5" fmla="*/ 195702 w 998374"/>
                  <a:gd name="connsiteY5" fmla="*/ 388566 h 3051749"/>
                  <a:gd name="connsiteX6" fmla="*/ 563321 w 998374"/>
                  <a:gd name="connsiteY6" fmla="*/ 559444 h 3051749"/>
                  <a:gd name="connsiteX7" fmla="*/ 224392 w 998374"/>
                  <a:gd name="connsiteY7" fmla="*/ 0 h 3051749"/>
                  <a:gd name="connsiteX8" fmla="*/ 224453 w 998374"/>
                  <a:gd name="connsiteY8" fmla="*/ 0 h 3051749"/>
                  <a:gd name="connsiteX9" fmla="*/ 200182 w 998374"/>
                  <a:gd name="connsiteY9" fmla="*/ 328530 h 3051749"/>
                  <a:gd name="connsiteX10" fmla="*/ 196925 w 998374"/>
                  <a:gd name="connsiteY10" fmla="*/ 372185 h 3051749"/>
                  <a:gd name="connsiteX11" fmla="*/ 200182 w 998374"/>
                  <a:gd name="connsiteY11" fmla="*/ 328529 h 3051749"/>
                  <a:gd name="connsiteX12" fmla="*/ 224392 w 998374"/>
                  <a:gd name="connsiteY12" fmla="*/ 0 h 3051749"/>
                  <a:gd name="connsiteX0" fmla="*/ 563321 w 998374"/>
                  <a:gd name="connsiteY0" fmla="*/ 559444 h 3051749"/>
                  <a:gd name="connsiteX1" fmla="*/ 998374 w 998374"/>
                  <a:gd name="connsiteY1" fmla="*/ 3051749 h 3051749"/>
                  <a:gd name="connsiteX2" fmla="*/ 0 w 998374"/>
                  <a:gd name="connsiteY2" fmla="*/ 3051749 h 3051749"/>
                  <a:gd name="connsiteX3" fmla="*/ 1352 w 998374"/>
                  <a:gd name="connsiteY3" fmla="*/ 3030878 h 3051749"/>
                  <a:gd name="connsiteX4" fmla="*/ 155035 w 998374"/>
                  <a:gd name="connsiteY4" fmla="*/ 933587 h 3051749"/>
                  <a:gd name="connsiteX5" fmla="*/ 195702 w 998374"/>
                  <a:gd name="connsiteY5" fmla="*/ 388566 h 3051749"/>
                  <a:gd name="connsiteX6" fmla="*/ 563321 w 998374"/>
                  <a:gd name="connsiteY6" fmla="*/ 559444 h 3051749"/>
                  <a:gd name="connsiteX7" fmla="*/ 200182 w 998374"/>
                  <a:gd name="connsiteY7" fmla="*/ 328529 h 3051749"/>
                  <a:gd name="connsiteX8" fmla="*/ 224453 w 998374"/>
                  <a:gd name="connsiteY8" fmla="*/ 0 h 3051749"/>
                  <a:gd name="connsiteX9" fmla="*/ 200182 w 998374"/>
                  <a:gd name="connsiteY9" fmla="*/ 328530 h 3051749"/>
                  <a:gd name="connsiteX10" fmla="*/ 196925 w 998374"/>
                  <a:gd name="connsiteY10" fmla="*/ 372185 h 3051749"/>
                  <a:gd name="connsiteX11" fmla="*/ 200182 w 998374"/>
                  <a:gd name="connsiteY11" fmla="*/ 328529 h 3051749"/>
                  <a:gd name="connsiteX0" fmla="*/ 563321 w 998374"/>
                  <a:gd name="connsiteY0" fmla="*/ 230915 h 2723220"/>
                  <a:gd name="connsiteX1" fmla="*/ 998374 w 998374"/>
                  <a:gd name="connsiteY1" fmla="*/ 2723220 h 2723220"/>
                  <a:gd name="connsiteX2" fmla="*/ 0 w 998374"/>
                  <a:gd name="connsiteY2" fmla="*/ 2723220 h 2723220"/>
                  <a:gd name="connsiteX3" fmla="*/ 1352 w 998374"/>
                  <a:gd name="connsiteY3" fmla="*/ 2702349 h 2723220"/>
                  <a:gd name="connsiteX4" fmla="*/ 155035 w 998374"/>
                  <a:gd name="connsiteY4" fmla="*/ 605058 h 2723220"/>
                  <a:gd name="connsiteX5" fmla="*/ 195702 w 998374"/>
                  <a:gd name="connsiteY5" fmla="*/ 60037 h 2723220"/>
                  <a:gd name="connsiteX6" fmla="*/ 563321 w 998374"/>
                  <a:gd name="connsiteY6" fmla="*/ 230915 h 2723220"/>
                  <a:gd name="connsiteX7" fmla="*/ 200182 w 998374"/>
                  <a:gd name="connsiteY7" fmla="*/ 0 h 2723220"/>
                  <a:gd name="connsiteX8" fmla="*/ 200182 w 998374"/>
                  <a:gd name="connsiteY8" fmla="*/ 1 h 2723220"/>
                  <a:gd name="connsiteX9" fmla="*/ 196925 w 998374"/>
                  <a:gd name="connsiteY9" fmla="*/ 43656 h 2723220"/>
                  <a:gd name="connsiteX10" fmla="*/ 200182 w 998374"/>
                  <a:gd name="connsiteY10" fmla="*/ 0 h 2723220"/>
                  <a:gd name="connsiteX0" fmla="*/ 563321 w 998374"/>
                  <a:gd name="connsiteY0" fmla="*/ 230914 h 2723219"/>
                  <a:gd name="connsiteX1" fmla="*/ 998374 w 998374"/>
                  <a:gd name="connsiteY1" fmla="*/ 2723219 h 2723219"/>
                  <a:gd name="connsiteX2" fmla="*/ 0 w 998374"/>
                  <a:gd name="connsiteY2" fmla="*/ 2723219 h 2723219"/>
                  <a:gd name="connsiteX3" fmla="*/ 1352 w 998374"/>
                  <a:gd name="connsiteY3" fmla="*/ 2702348 h 2723219"/>
                  <a:gd name="connsiteX4" fmla="*/ 155035 w 998374"/>
                  <a:gd name="connsiteY4" fmla="*/ 605057 h 2723219"/>
                  <a:gd name="connsiteX5" fmla="*/ 195702 w 998374"/>
                  <a:gd name="connsiteY5" fmla="*/ 60036 h 2723219"/>
                  <a:gd name="connsiteX6" fmla="*/ 563321 w 998374"/>
                  <a:gd name="connsiteY6" fmla="*/ 230914 h 2723219"/>
                  <a:gd name="connsiteX7" fmla="*/ 196925 w 998374"/>
                  <a:gd name="connsiteY7" fmla="*/ 43655 h 2723219"/>
                  <a:gd name="connsiteX8" fmla="*/ 200182 w 998374"/>
                  <a:gd name="connsiteY8" fmla="*/ 0 h 2723219"/>
                  <a:gd name="connsiteX9" fmla="*/ 196925 w 998374"/>
                  <a:gd name="connsiteY9" fmla="*/ 43655 h 2723219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563321 w 998374"/>
                  <a:gd name="connsiteY6" fmla="*/ 170878 h 2663183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376178 w 998374"/>
                  <a:gd name="connsiteY6" fmla="*/ 82008 h 2663183"/>
                  <a:gd name="connsiteX7" fmla="*/ 563321 w 998374"/>
                  <a:gd name="connsiteY7" fmla="*/ 170878 h 2663183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411103 w 998374"/>
                  <a:gd name="connsiteY6" fmla="*/ 28033 h 2663183"/>
                  <a:gd name="connsiteX7" fmla="*/ 563321 w 998374"/>
                  <a:gd name="connsiteY7" fmla="*/ 170878 h 266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8374" h="2663183">
                    <a:moveTo>
                      <a:pt x="563321" y="170878"/>
                    </a:moveTo>
                    <a:lnTo>
                      <a:pt x="998374" y="2663183"/>
                    </a:lnTo>
                    <a:lnTo>
                      <a:pt x="0" y="2663183"/>
                    </a:lnTo>
                    <a:cubicBezTo>
                      <a:pt x="451" y="2656226"/>
                      <a:pt x="901" y="2649269"/>
                      <a:pt x="1352" y="2642312"/>
                    </a:cubicBezTo>
                    <a:cubicBezTo>
                      <a:pt x="28661" y="2230274"/>
                      <a:pt x="93283" y="1370424"/>
                      <a:pt x="155035" y="545021"/>
                    </a:cubicBezTo>
                    <a:lnTo>
                      <a:pt x="195702" y="0"/>
                    </a:lnTo>
                    <a:lnTo>
                      <a:pt x="411103" y="28033"/>
                    </a:lnTo>
                    <a:lnTo>
                      <a:pt x="563321" y="170878"/>
                    </a:ln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40">
                <a:extLst>
                  <a:ext uri="{FF2B5EF4-FFF2-40B4-BE49-F238E27FC236}">
                    <a16:creationId xmlns:a16="http://schemas.microsoft.com/office/drawing/2014/main" id="{196F37C2-BA75-0936-0811-EE6503DFB367}"/>
                  </a:ext>
                </a:extLst>
              </p:cNvPr>
              <p:cNvSpPr/>
              <p:nvPr/>
            </p:nvSpPr>
            <p:spPr>
              <a:xfrm>
                <a:off x="5221756" y="1406476"/>
                <a:ext cx="706397" cy="1799938"/>
              </a:xfrm>
              <a:custGeom>
                <a:avLst/>
                <a:gdLst>
                  <a:gd name="connsiteX0" fmla="*/ 706397 w 706397"/>
                  <a:gd name="connsiteY0" fmla="*/ 0 h 1799938"/>
                  <a:gd name="connsiteX1" fmla="*/ 231911 w 706397"/>
                  <a:gd name="connsiteY1" fmla="*/ 1799938 h 1799938"/>
                  <a:gd name="connsiteX2" fmla="*/ 0 w 706397"/>
                  <a:gd name="connsiteY2" fmla="*/ 1389424 h 1799938"/>
                  <a:gd name="connsiteX0" fmla="*/ 706397 w 706397"/>
                  <a:gd name="connsiteY0" fmla="*/ 0 h 1799938"/>
                  <a:gd name="connsiteX1" fmla="*/ 394346 w 706397"/>
                  <a:gd name="connsiteY1" fmla="*/ 1181081 h 1799938"/>
                  <a:gd name="connsiteX2" fmla="*/ 231911 w 706397"/>
                  <a:gd name="connsiteY2" fmla="*/ 1799938 h 1799938"/>
                  <a:gd name="connsiteX3" fmla="*/ 0 w 706397"/>
                  <a:gd name="connsiteY3" fmla="*/ 1389424 h 1799938"/>
                  <a:gd name="connsiteX4" fmla="*/ 706397 w 706397"/>
                  <a:gd name="connsiteY4" fmla="*/ 0 h 1799938"/>
                  <a:gd name="connsiteX0" fmla="*/ 706397 w 706397"/>
                  <a:gd name="connsiteY0" fmla="*/ 0 h 1799938"/>
                  <a:gd name="connsiteX1" fmla="*/ 485137 w 706397"/>
                  <a:gd name="connsiteY1" fmla="*/ 1213507 h 1799938"/>
                  <a:gd name="connsiteX2" fmla="*/ 231911 w 706397"/>
                  <a:gd name="connsiteY2" fmla="*/ 1799938 h 1799938"/>
                  <a:gd name="connsiteX3" fmla="*/ 0 w 706397"/>
                  <a:gd name="connsiteY3" fmla="*/ 1389424 h 1799938"/>
                  <a:gd name="connsiteX4" fmla="*/ 706397 w 706397"/>
                  <a:gd name="connsiteY4" fmla="*/ 0 h 179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397" h="1799938">
                    <a:moveTo>
                      <a:pt x="706397" y="0"/>
                    </a:moveTo>
                    <a:lnTo>
                      <a:pt x="485137" y="1213507"/>
                    </a:lnTo>
                    <a:lnTo>
                      <a:pt x="231911" y="1799938"/>
                    </a:lnTo>
                    <a:lnTo>
                      <a:pt x="0" y="1389424"/>
                    </a:lnTo>
                    <a:lnTo>
                      <a:pt x="70639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41">
                <a:extLst>
                  <a:ext uri="{FF2B5EF4-FFF2-40B4-BE49-F238E27FC236}">
                    <a16:creationId xmlns:a16="http://schemas.microsoft.com/office/drawing/2014/main" id="{A8B18C61-70E2-6F45-F42B-A1AC6A3E3F67}"/>
                  </a:ext>
                </a:extLst>
              </p:cNvPr>
              <p:cNvSpPr/>
              <p:nvPr/>
            </p:nvSpPr>
            <p:spPr>
              <a:xfrm>
                <a:off x="5930822" y="1400247"/>
                <a:ext cx="617383" cy="1565171"/>
              </a:xfrm>
              <a:custGeom>
                <a:avLst/>
                <a:gdLst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0 w 617383"/>
                  <a:gd name="connsiteY3" fmla="*/ 977 h 1565171"/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158693 w 617383"/>
                  <a:gd name="connsiteY3" fmla="*/ 992757 h 1565171"/>
                  <a:gd name="connsiteX4" fmla="*/ 0 w 617383"/>
                  <a:gd name="connsiteY4" fmla="*/ 977 h 1565171"/>
                  <a:gd name="connsiteX5" fmla="*/ 498 w 617383"/>
                  <a:gd name="connsiteY5" fmla="*/ 0 h 1565171"/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74386 w 617383"/>
                  <a:gd name="connsiteY3" fmla="*/ 1057608 h 1565171"/>
                  <a:gd name="connsiteX4" fmla="*/ 0 w 617383"/>
                  <a:gd name="connsiteY4" fmla="*/ 977 h 1565171"/>
                  <a:gd name="connsiteX5" fmla="*/ 498 w 617383"/>
                  <a:gd name="connsiteY5" fmla="*/ 0 h 156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383" h="1565171">
                    <a:moveTo>
                      <a:pt x="498" y="0"/>
                    </a:moveTo>
                    <a:lnTo>
                      <a:pt x="617383" y="1213724"/>
                    </a:lnTo>
                    <a:lnTo>
                      <a:pt x="268619" y="1565171"/>
                    </a:lnTo>
                    <a:lnTo>
                      <a:pt x="74386" y="1057608"/>
                    </a:lnTo>
                    <a:lnTo>
                      <a:pt x="0" y="977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D3D3D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riangle">
                <a:extLst>
                  <a:ext uri="{FF2B5EF4-FFF2-40B4-BE49-F238E27FC236}">
                    <a16:creationId xmlns:a16="http://schemas.microsoft.com/office/drawing/2014/main" id="{2F6696D2-AC18-28DB-1C45-9C2D6B35136E}"/>
                  </a:ext>
                </a:extLst>
              </p:cNvPr>
              <p:cNvSpPr/>
              <p:nvPr/>
            </p:nvSpPr>
            <p:spPr>
              <a:xfrm>
                <a:off x="5455015" y="1398270"/>
                <a:ext cx="476639" cy="1808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657" y="162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43">
                <a:extLst>
                  <a:ext uri="{FF2B5EF4-FFF2-40B4-BE49-F238E27FC236}">
                    <a16:creationId xmlns:a16="http://schemas.microsoft.com/office/drawing/2014/main" id="{BC98F787-7BD0-894D-516C-80B906DD36F3}"/>
                  </a:ext>
                </a:extLst>
              </p:cNvPr>
              <p:cNvSpPr/>
              <p:nvPr/>
            </p:nvSpPr>
            <p:spPr>
              <a:xfrm>
                <a:off x="5829799" y="1404173"/>
                <a:ext cx="367619" cy="1561245"/>
              </a:xfrm>
              <a:custGeom>
                <a:avLst/>
                <a:gdLst>
                  <a:gd name="connsiteX0" fmla="*/ 99523 w 367619"/>
                  <a:gd name="connsiteY0" fmla="*/ 0 h 1561245"/>
                  <a:gd name="connsiteX1" fmla="*/ 367619 w 367619"/>
                  <a:gd name="connsiteY1" fmla="*/ 1561245 h 1561245"/>
                  <a:gd name="connsiteX2" fmla="*/ 0 w 367619"/>
                  <a:gd name="connsiteY2" fmla="*/ 1390367 h 1561245"/>
                  <a:gd name="connsiteX3" fmla="*/ 4480 w 367619"/>
                  <a:gd name="connsiteY3" fmla="*/ 1330331 h 1561245"/>
                  <a:gd name="connsiteX4" fmla="*/ 95793 w 367619"/>
                  <a:gd name="connsiteY4" fmla="*/ 44781 h 1561245"/>
                  <a:gd name="connsiteX5" fmla="*/ 98038 w 367619"/>
                  <a:gd name="connsiteY5" fmla="*/ 2922 h 156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619" h="1561245">
                    <a:moveTo>
                      <a:pt x="99523" y="0"/>
                    </a:moveTo>
                    <a:lnTo>
                      <a:pt x="367619" y="1561245"/>
                    </a:lnTo>
                    <a:lnTo>
                      <a:pt x="0" y="1390367"/>
                    </a:lnTo>
                    <a:lnTo>
                      <a:pt x="4480" y="1330331"/>
                    </a:lnTo>
                    <a:cubicBezTo>
                      <a:pt x="47834" y="746803"/>
                      <a:pt x="83922" y="250469"/>
                      <a:pt x="95793" y="44781"/>
                    </a:cubicBezTo>
                    <a:lnTo>
                      <a:pt x="98038" y="29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0F504993-1907-9447-81C0-6CE9C0C2D19C}"/>
                </a:ext>
              </a:extLst>
            </p:cNvPr>
            <p:cNvGrpSpPr/>
            <p:nvPr/>
          </p:nvGrpSpPr>
          <p:grpSpPr>
            <a:xfrm>
              <a:off x="7026369" y="2793387"/>
              <a:ext cx="3571606" cy="3512525"/>
              <a:chOff x="3868455" y="1398270"/>
              <a:chExt cx="4127736" cy="4059455"/>
            </a:xfrm>
          </p:grpSpPr>
          <p:sp>
            <p:nvSpPr>
              <p:cNvPr id="21" name="Freeform: Shape 45">
                <a:extLst>
                  <a:ext uri="{FF2B5EF4-FFF2-40B4-BE49-F238E27FC236}">
                    <a16:creationId xmlns:a16="http://schemas.microsoft.com/office/drawing/2014/main" id="{8C6B506A-C430-62C3-9788-4E5C42FFD973}"/>
                  </a:ext>
                </a:extLst>
              </p:cNvPr>
              <p:cNvSpPr/>
              <p:nvPr/>
            </p:nvSpPr>
            <p:spPr>
              <a:xfrm>
                <a:off x="4607043" y="1401005"/>
                <a:ext cx="1323891" cy="4056719"/>
              </a:xfrm>
              <a:custGeom>
                <a:avLst/>
                <a:gdLst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1320458 w 1323891"/>
                  <a:gd name="connsiteY10" fmla="*/ 12357 h 4056719"/>
                  <a:gd name="connsiteX11" fmla="*/ 1320413 w 1323891"/>
                  <a:gd name="connsiteY11" fmla="*/ 13196 h 4056719"/>
                  <a:gd name="connsiteX12" fmla="*/ 1318112 w 1323891"/>
                  <a:gd name="connsiteY12" fmla="*/ 21925 h 4056719"/>
                  <a:gd name="connsiteX13" fmla="*/ 1318676 w 1323891"/>
                  <a:gd name="connsiteY13" fmla="*/ 18829 h 4056719"/>
                  <a:gd name="connsiteX14" fmla="*/ 1323891 w 1323891"/>
                  <a:gd name="connsiteY14" fmla="*/ 0 h 4056719"/>
                  <a:gd name="connsiteX15" fmla="*/ 1322586 w 1323891"/>
                  <a:gd name="connsiteY15" fmla="*/ 4953 h 4056719"/>
                  <a:gd name="connsiteX16" fmla="*/ 1322551 w 1323891"/>
                  <a:gd name="connsiteY16" fmla="*/ 4753 h 4056719"/>
                  <a:gd name="connsiteX17" fmla="*/ 1323823 w 1323891"/>
                  <a:gd name="connsiteY17" fmla="*/ 134 h 4056719"/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1019057 w 1323891"/>
                  <a:gd name="connsiteY10" fmla="*/ 1608895 h 4056719"/>
                  <a:gd name="connsiteX11" fmla="*/ 1223873 w 1323891"/>
                  <a:gd name="connsiteY11" fmla="*/ 1394054 h 4056719"/>
                  <a:gd name="connsiteX12" fmla="*/ 1320458 w 1323891"/>
                  <a:gd name="connsiteY12" fmla="*/ 12357 h 4056719"/>
                  <a:gd name="connsiteX13" fmla="*/ 1320413 w 1323891"/>
                  <a:gd name="connsiteY13" fmla="*/ 13196 h 4056719"/>
                  <a:gd name="connsiteX14" fmla="*/ 1318112 w 1323891"/>
                  <a:gd name="connsiteY14" fmla="*/ 21925 h 4056719"/>
                  <a:gd name="connsiteX15" fmla="*/ 1318676 w 1323891"/>
                  <a:gd name="connsiteY15" fmla="*/ 18829 h 4056719"/>
                  <a:gd name="connsiteX16" fmla="*/ 1320458 w 1323891"/>
                  <a:gd name="connsiteY16" fmla="*/ 12357 h 4056719"/>
                  <a:gd name="connsiteX17" fmla="*/ 1323891 w 1323891"/>
                  <a:gd name="connsiteY17" fmla="*/ 0 h 4056719"/>
                  <a:gd name="connsiteX18" fmla="*/ 1322586 w 1323891"/>
                  <a:gd name="connsiteY18" fmla="*/ 4953 h 4056719"/>
                  <a:gd name="connsiteX19" fmla="*/ 1322551 w 1323891"/>
                  <a:gd name="connsiteY19" fmla="*/ 4753 h 4056719"/>
                  <a:gd name="connsiteX20" fmla="*/ 1323823 w 1323891"/>
                  <a:gd name="connsiteY20" fmla="*/ 134 h 4056719"/>
                  <a:gd name="connsiteX21" fmla="*/ 1323891 w 1323891"/>
                  <a:gd name="connsiteY21" fmla="*/ 0 h 4056719"/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980957 w 1323891"/>
                  <a:gd name="connsiteY10" fmla="*/ 1529520 h 4056719"/>
                  <a:gd name="connsiteX11" fmla="*/ 1223873 w 1323891"/>
                  <a:gd name="connsiteY11" fmla="*/ 1394054 h 4056719"/>
                  <a:gd name="connsiteX12" fmla="*/ 1320458 w 1323891"/>
                  <a:gd name="connsiteY12" fmla="*/ 12357 h 4056719"/>
                  <a:gd name="connsiteX13" fmla="*/ 1320413 w 1323891"/>
                  <a:gd name="connsiteY13" fmla="*/ 13196 h 4056719"/>
                  <a:gd name="connsiteX14" fmla="*/ 1318112 w 1323891"/>
                  <a:gd name="connsiteY14" fmla="*/ 21925 h 4056719"/>
                  <a:gd name="connsiteX15" fmla="*/ 1318676 w 1323891"/>
                  <a:gd name="connsiteY15" fmla="*/ 18829 h 4056719"/>
                  <a:gd name="connsiteX16" fmla="*/ 1320458 w 1323891"/>
                  <a:gd name="connsiteY16" fmla="*/ 12357 h 4056719"/>
                  <a:gd name="connsiteX17" fmla="*/ 1323891 w 1323891"/>
                  <a:gd name="connsiteY17" fmla="*/ 0 h 4056719"/>
                  <a:gd name="connsiteX18" fmla="*/ 1322586 w 1323891"/>
                  <a:gd name="connsiteY18" fmla="*/ 4953 h 4056719"/>
                  <a:gd name="connsiteX19" fmla="*/ 1322551 w 1323891"/>
                  <a:gd name="connsiteY19" fmla="*/ 4753 h 4056719"/>
                  <a:gd name="connsiteX20" fmla="*/ 1323823 w 1323891"/>
                  <a:gd name="connsiteY20" fmla="*/ 134 h 4056719"/>
                  <a:gd name="connsiteX21" fmla="*/ 1323891 w 1323891"/>
                  <a:gd name="connsiteY21" fmla="*/ 0 h 405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3891" h="4056719">
                    <a:moveTo>
                      <a:pt x="1223873" y="1394054"/>
                    </a:moveTo>
                    <a:lnTo>
                      <a:pt x="1243245" y="1403059"/>
                    </a:lnTo>
                    <a:lnTo>
                      <a:pt x="1089650" y="4056719"/>
                    </a:lnTo>
                    <a:lnTo>
                      <a:pt x="0" y="4056719"/>
                    </a:lnTo>
                    <a:lnTo>
                      <a:pt x="7192" y="4032962"/>
                    </a:lnTo>
                    <a:cubicBezTo>
                      <a:pt x="144197" y="3586558"/>
                      <a:pt x="422397" y="2757920"/>
                      <a:pt x="689737" y="1958684"/>
                    </a:cubicBezTo>
                    <a:lnTo>
                      <a:pt x="780165" y="1687765"/>
                    </a:lnTo>
                    <a:lnTo>
                      <a:pt x="846625" y="1805409"/>
                    </a:lnTo>
                    <a:lnTo>
                      <a:pt x="850086" y="1797395"/>
                    </a:lnTo>
                    <a:lnTo>
                      <a:pt x="847973" y="1805409"/>
                    </a:lnTo>
                    <a:lnTo>
                      <a:pt x="980957" y="1529520"/>
                    </a:lnTo>
                    <a:lnTo>
                      <a:pt x="1223873" y="1394054"/>
                    </a:lnTo>
                    <a:close/>
                    <a:moveTo>
                      <a:pt x="1320458" y="12357"/>
                    </a:moveTo>
                    <a:cubicBezTo>
                      <a:pt x="1320443" y="12637"/>
                      <a:pt x="1320428" y="12916"/>
                      <a:pt x="1320413" y="13196"/>
                    </a:cubicBezTo>
                    <a:lnTo>
                      <a:pt x="1318112" y="21925"/>
                    </a:lnTo>
                    <a:lnTo>
                      <a:pt x="1318676" y="18829"/>
                    </a:lnTo>
                    <a:lnTo>
                      <a:pt x="1320458" y="12357"/>
                    </a:lnTo>
                    <a:close/>
                    <a:moveTo>
                      <a:pt x="1323891" y="0"/>
                    </a:moveTo>
                    <a:lnTo>
                      <a:pt x="1322586" y="4953"/>
                    </a:lnTo>
                    <a:cubicBezTo>
                      <a:pt x="1322574" y="4886"/>
                      <a:pt x="1322563" y="4820"/>
                      <a:pt x="1322551" y="4753"/>
                    </a:cubicBezTo>
                    <a:lnTo>
                      <a:pt x="1323823" y="134"/>
                    </a:lnTo>
                    <a:cubicBezTo>
                      <a:pt x="1323846" y="89"/>
                      <a:pt x="1323868" y="45"/>
                      <a:pt x="1323891" y="0"/>
                    </a:cubicBezTo>
                    <a:close/>
                  </a:path>
                </a:pathLst>
              </a:custGeom>
              <a:solidFill>
                <a:srgbClr val="4CC1EF">
                  <a:lumMod val="75000"/>
                </a:srgb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46">
                <a:extLst>
                  <a:ext uri="{FF2B5EF4-FFF2-40B4-BE49-F238E27FC236}">
                    <a16:creationId xmlns:a16="http://schemas.microsoft.com/office/drawing/2014/main" id="{9152E147-DD98-CD54-F24A-FC38F28DCD8F}"/>
                  </a:ext>
                </a:extLst>
              </p:cNvPr>
              <p:cNvSpPr/>
              <p:nvPr/>
            </p:nvSpPr>
            <p:spPr>
              <a:xfrm>
                <a:off x="3868455" y="2795899"/>
                <a:ext cx="1597117" cy="2661823"/>
              </a:xfrm>
              <a:custGeom>
                <a:avLst/>
                <a:gdLst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85211 w 2059743"/>
                  <a:gd name="connsiteY4" fmla="*/ 1800031 h 4051340"/>
                  <a:gd name="connsiteX5" fmla="*/ 1597848 w 2059743"/>
                  <a:gd name="connsiteY5" fmla="*/ 1770766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85211 w 2059743"/>
                  <a:gd name="connsiteY4" fmla="*/ 1800031 h 4051340"/>
                  <a:gd name="connsiteX5" fmla="*/ 1002972 w 2059743"/>
                  <a:gd name="connsiteY5" fmla="*/ 4051340 h 4051340"/>
                  <a:gd name="connsiteX6" fmla="*/ 0 w 2059743"/>
                  <a:gd name="connsiteY6" fmla="*/ 4051340 h 4051340"/>
                  <a:gd name="connsiteX7" fmla="*/ 2059743 w 2059743"/>
                  <a:gd name="connsiteY7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468719 w 2059743"/>
                  <a:gd name="connsiteY4" fmla="*/ 1606692 h 4051340"/>
                  <a:gd name="connsiteX5" fmla="*/ 1585211 w 2059743"/>
                  <a:gd name="connsiteY5" fmla="*/ 1800031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16344 w 2059743"/>
                  <a:gd name="connsiteY4" fmla="*/ 1552717 h 4051340"/>
                  <a:gd name="connsiteX5" fmla="*/ 1585211 w 2059743"/>
                  <a:gd name="connsiteY5" fmla="*/ 1800031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16344 w 2059743"/>
                  <a:gd name="connsiteY4" fmla="*/ 1552717 h 4051340"/>
                  <a:gd name="connsiteX5" fmla="*/ 1597117 w 2059743"/>
                  <a:gd name="connsiteY5" fmla="*/ 1769075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0 w 2059697"/>
                  <a:gd name="connsiteY0" fmla="*/ 4051248 h 4051248"/>
                  <a:gd name="connsiteX1" fmla="*/ 2059647 w 2059697"/>
                  <a:gd name="connsiteY1" fmla="*/ 278 h 4051248"/>
                  <a:gd name="connsiteX2" fmla="*/ 2059697 w 2059697"/>
                  <a:gd name="connsiteY2" fmla="*/ 1 h 4051248"/>
                  <a:gd name="connsiteX3" fmla="*/ 1353300 w 2059697"/>
                  <a:gd name="connsiteY3" fmla="*/ 1389425 h 4051248"/>
                  <a:gd name="connsiteX4" fmla="*/ 1516344 w 2059697"/>
                  <a:gd name="connsiteY4" fmla="*/ 1552625 h 4051248"/>
                  <a:gd name="connsiteX5" fmla="*/ 1597117 w 2059697"/>
                  <a:gd name="connsiteY5" fmla="*/ 1768983 h 4051248"/>
                  <a:gd name="connsiteX6" fmla="*/ 1002972 w 2059697"/>
                  <a:gd name="connsiteY6" fmla="*/ 4051248 h 4051248"/>
                  <a:gd name="connsiteX7" fmla="*/ 0 w 2059697"/>
                  <a:gd name="connsiteY7" fmla="*/ 4051248 h 4051248"/>
                  <a:gd name="connsiteX0" fmla="*/ 0 w 2097912"/>
                  <a:gd name="connsiteY0" fmla="*/ 4129299 h 4129299"/>
                  <a:gd name="connsiteX1" fmla="*/ 2059647 w 2097912"/>
                  <a:gd name="connsiteY1" fmla="*/ 78329 h 4129299"/>
                  <a:gd name="connsiteX2" fmla="*/ 1353300 w 2097912"/>
                  <a:gd name="connsiteY2" fmla="*/ 1467476 h 4129299"/>
                  <a:gd name="connsiteX3" fmla="*/ 1516344 w 2097912"/>
                  <a:gd name="connsiteY3" fmla="*/ 1630676 h 4129299"/>
                  <a:gd name="connsiteX4" fmla="*/ 1597117 w 2097912"/>
                  <a:gd name="connsiteY4" fmla="*/ 1847034 h 4129299"/>
                  <a:gd name="connsiteX5" fmla="*/ 1002972 w 2097912"/>
                  <a:gd name="connsiteY5" fmla="*/ 4129299 h 4129299"/>
                  <a:gd name="connsiteX6" fmla="*/ 0 w 2097912"/>
                  <a:gd name="connsiteY6" fmla="*/ 4129299 h 4129299"/>
                  <a:gd name="connsiteX0" fmla="*/ 0 w 1597117"/>
                  <a:gd name="connsiteY0" fmla="*/ 2661823 h 2661823"/>
                  <a:gd name="connsiteX1" fmla="*/ 1353300 w 1597117"/>
                  <a:gd name="connsiteY1" fmla="*/ 0 h 2661823"/>
                  <a:gd name="connsiteX2" fmla="*/ 1516344 w 1597117"/>
                  <a:gd name="connsiteY2" fmla="*/ 163200 h 2661823"/>
                  <a:gd name="connsiteX3" fmla="*/ 1597117 w 1597117"/>
                  <a:gd name="connsiteY3" fmla="*/ 379558 h 2661823"/>
                  <a:gd name="connsiteX4" fmla="*/ 1002972 w 1597117"/>
                  <a:gd name="connsiteY4" fmla="*/ 2661823 h 2661823"/>
                  <a:gd name="connsiteX5" fmla="*/ 0 w 1597117"/>
                  <a:gd name="connsiteY5" fmla="*/ 2661823 h 2661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7117" h="2661823">
                    <a:moveTo>
                      <a:pt x="0" y="2661823"/>
                    </a:moveTo>
                    <a:lnTo>
                      <a:pt x="1353300" y="0"/>
                    </a:lnTo>
                    <a:lnTo>
                      <a:pt x="1516344" y="163200"/>
                    </a:lnTo>
                    <a:lnTo>
                      <a:pt x="1597117" y="379558"/>
                    </a:lnTo>
                    <a:lnTo>
                      <a:pt x="1002972" y="2661823"/>
                    </a:lnTo>
                    <a:lnTo>
                      <a:pt x="0" y="2661823"/>
                    </a:ln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47">
                <a:extLst>
                  <a:ext uri="{FF2B5EF4-FFF2-40B4-BE49-F238E27FC236}">
                    <a16:creationId xmlns:a16="http://schemas.microsoft.com/office/drawing/2014/main" id="{2ABBB493-9701-F715-1AEA-4864AAD5B344}"/>
                  </a:ext>
                </a:extLst>
              </p:cNvPr>
              <p:cNvSpPr/>
              <p:nvPr/>
            </p:nvSpPr>
            <p:spPr>
              <a:xfrm>
                <a:off x="6179932" y="2613972"/>
                <a:ext cx="1816259" cy="2843752"/>
              </a:xfrm>
              <a:custGeom>
                <a:avLst/>
                <a:gdLst>
                  <a:gd name="connsiteX0" fmla="*/ 538 w 2065395"/>
                  <a:gd name="connsiteY0" fmla="*/ 0 h 4057506"/>
                  <a:gd name="connsiteX1" fmla="*/ 24075 w 2065395"/>
                  <a:gd name="connsiteY1" fmla="*/ 44989 h 4057506"/>
                  <a:gd name="connsiteX2" fmla="*/ 46547 w 2065395"/>
                  <a:gd name="connsiteY2" fmla="*/ 86602 h 4057506"/>
                  <a:gd name="connsiteX3" fmla="*/ 2065395 w 2065395"/>
                  <a:gd name="connsiteY3" fmla="*/ 4057506 h 4057506"/>
                  <a:gd name="connsiteX4" fmla="*/ 649484 w 2065395"/>
                  <a:gd name="connsiteY4" fmla="*/ 4057506 h 4057506"/>
                  <a:gd name="connsiteX5" fmla="*/ 249136 w 2065395"/>
                  <a:gd name="connsiteY5" fmla="*/ 1557073 h 4057506"/>
                  <a:gd name="connsiteX6" fmla="*/ 266623 w 2065395"/>
                  <a:gd name="connsiteY6" fmla="*/ 1565201 h 4057506"/>
                  <a:gd name="connsiteX7" fmla="*/ 264977 w 2065395"/>
                  <a:gd name="connsiteY7" fmla="*/ 1555612 h 4057506"/>
                  <a:gd name="connsiteX8" fmla="*/ 268646 w 2065395"/>
                  <a:gd name="connsiteY8" fmla="*/ 1565201 h 4057506"/>
                  <a:gd name="connsiteX9" fmla="*/ 617410 w 2065395"/>
                  <a:gd name="connsiteY9" fmla="*/ 1213754 h 4057506"/>
                  <a:gd name="connsiteX10" fmla="*/ 525 w 2065395"/>
                  <a:gd name="connsiteY10" fmla="*/ 30 h 4057506"/>
                  <a:gd name="connsiteX11" fmla="*/ 27 w 2065395"/>
                  <a:gd name="connsiteY11" fmla="*/ 1007 h 4057506"/>
                  <a:gd name="connsiteX12" fmla="*/ 55 w 2065395"/>
                  <a:gd name="connsiteY12" fmla="*/ 1397 h 4057506"/>
                  <a:gd name="connsiteX13" fmla="*/ 0 w 2065395"/>
                  <a:gd name="connsiteY13" fmla="*/ 1057 h 4057506"/>
                  <a:gd name="connsiteX0" fmla="*/ 0 w 2065395"/>
                  <a:gd name="connsiteY0" fmla="*/ 1027 h 4057476"/>
                  <a:gd name="connsiteX1" fmla="*/ 24075 w 2065395"/>
                  <a:gd name="connsiteY1" fmla="*/ 44959 h 4057476"/>
                  <a:gd name="connsiteX2" fmla="*/ 46547 w 2065395"/>
                  <a:gd name="connsiteY2" fmla="*/ 86572 h 4057476"/>
                  <a:gd name="connsiteX3" fmla="*/ 2065395 w 2065395"/>
                  <a:gd name="connsiteY3" fmla="*/ 4057476 h 4057476"/>
                  <a:gd name="connsiteX4" fmla="*/ 649484 w 2065395"/>
                  <a:gd name="connsiteY4" fmla="*/ 4057476 h 4057476"/>
                  <a:gd name="connsiteX5" fmla="*/ 249136 w 2065395"/>
                  <a:gd name="connsiteY5" fmla="*/ 1557043 h 4057476"/>
                  <a:gd name="connsiteX6" fmla="*/ 266623 w 2065395"/>
                  <a:gd name="connsiteY6" fmla="*/ 1565171 h 4057476"/>
                  <a:gd name="connsiteX7" fmla="*/ 264977 w 2065395"/>
                  <a:gd name="connsiteY7" fmla="*/ 1555582 h 4057476"/>
                  <a:gd name="connsiteX8" fmla="*/ 268646 w 2065395"/>
                  <a:gd name="connsiteY8" fmla="*/ 1565171 h 4057476"/>
                  <a:gd name="connsiteX9" fmla="*/ 617410 w 2065395"/>
                  <a:gd name="connsiteY9" fmla="*/ 1213724 h 4057476"/>
                  <a:gd name="connsiteX10" fmla="*/ 525 w 2065395"/>
                  <a:gd name="connsiteY10" fmla="*/ 0 h 4057476"/>
                  <a:gd name="connsiteX11" fmla="*/ 27 w 2065395"/>
                  <a:gd name="connsiteY11" fmla="*/ 977 h 4057476"/>
                  <a:gd name="connsiteX12" fmla="*/ 55 w 2065395"/>
                  <a:gd name="connsiteY12" fmla="*/ 1367 h 4057476"/>
                  <a:gd name="connsiteX13" fmla="*/ 0 w 2065395"/>
                  <a:gd name="connsiteY13" fmla="*/ 1027 h 4057476"/>
                  <a:gd name="connsiteX0" fmla="*/ 28 w 2065368"/>
                  <a:gd name="connsiteY0" fmla="*/ 1367 h 4057476"/>
                  <a:gd name="connsiteX1" fmla="*/ 24048 w 2065368"/>
                  <a:gd name="connsiteY1" fmla="*/ 44959 h 4057476"/>
                  <a:gd name="connsiteX2" fmla="*/ 46520 w 2065368"/>
                  <a:gd name="connsiteY2" fmla="*/ 86572 h 4057476"/>
                  <a:gd name="connsiteX3" fmla="*/ 2065368 w 2065368"/>
                  <a:gd name="connsiteY3" fmla="*/ 4057476 h 4057476"/>
                  <a:gd name="connsiteX4" fmla="*/ 649457 w 2065368"/>
                  <a:gd name="connsiteY4" fmla="*/ 4057476 h 4057476"/>
                  <a:gd name="connsiteX5" fmla="*/ 249109 w 2065368"/>
                  <a:gd name="connsiteY5" fmla="*/ 1557043 h 4057476"/>
                  <a:gd name="connsiteX6" fmla="*/ 266596 w 2065368"/>
                  <a:gd name="connsiteY6" fmla="*/ 1565171 h 4057476"/>
                  <a:gd name="connsiteX7" fmla="*/ 264950 w 2065368"/>
                  <a:gd name="connsiteY7" fmla="*/ 1555582 h 4057476"/>
                  <a:gd name="connsiteX8" fmla="*/ 268619 w 2065368"/>
                  <a:gd name="connsiteY8" fmla="*/ 1565171 h 4057476"/>
                  <a:gd name="connsiteX9" fmla="*/ 617383 w 2065368"/>
                  <a:gd name="connsiteY9" fmla="*/ 1213724 h 4057476"/>
                  <a:gd name="connsiteX10" fmla="*/ 498 w 2065368"/>
                  <a:gd name="connsiteY10" fmla="*/ 0 h 4057476"/>
                  <a:gd name="connsiteX11" fmla="*/ 0 w 2065368"/>
                  <a:gd name="connsiteY11" fmla="*/ 977 h 4057476"/>
                  <a:gd name="connsiteX12" fmla="*/ 28 w 2065368"/>
                  <a:gd name="connsiteY12" fmla="*/ 1367 h 4057476"/>
                  <a:gd name="connsiteX0" fmla="*/ 0 w 2065368"/>
                  <a:gd name="connsiteY0" fmla="*/ 977 h 4057476"/>
                  <a:gd name="connsiteX1" fmla="*/ 24048 w 2065368"/>
                  <a:gd name="connsiteY1" fmla="*/ 44959 h 4057476"/>
                  <a:gd name="connsiteX2" fmla="*/ 46520 w 2065368"/>
                  <a:gd name="connsiteY2" fmla="*/ 86572 h 4057476"/>
                  <a:gd name="connsiteX3" fmla="*/ 2065368 w 2065368"/>
                  <a:gd name="connsiteY3" fmla="*/ 4057476 h 4057476"/>
                  <a:gd name="connsiteX4" fmla="*/ 649457 w 2065368"/>
                  <a:gd name="connsiteY4" fmla="*/ 4057476 h 4057476"/>
                  <a:gd name="connsiteX5" fmla="*/ 249109 w 2065368"/>
                  <a:gd name="connsiteY5" fmla="*/ 1557043 h 4057476"/>
                  <a:gd name="connsiteX6" fmla="*/ 266596 w 2065368"/>
                  <a:gd name="connsiteY6" fmla="*/ 1565171 h 4057476"/>
                  <a:gd name="connsiteX7" fmla="*/ 264950 w 2065368"/>
                  <a:gd name="connsiteY7" fmla="*/ 1555582 h 4057476"/>
                  <a:gd name="connsiteX8" fmla="*/ 268619 w 2065368"/>
                  <a:gd name="connsiteY8" fmla="*/ 1565171 h 4057476"/>
                  <a:gd name="connsiteX9" fmla="*/ 617383 w 2065368"/>
                  <a:gd name="connsiteY9" fmla="*/ 1213724 h 4057476"/>
                  <a:gd name="connsiteX10" fmla="*/ 498 w 2065368"/>
                  <a:gd name="connsiteY10" fmla="*/ 0 h 4057476"/>
                  <a:gd name="connsiteX11" fmla="*/ 0 w 2065368"/>
                  <a:gd name="connsiteY11" fmla="*/ 977 h 4057476"/>
                  <a:gd name="connsiteX0" fmla="*/ 0 w 2064870"/>
                  <a:gd name="connsiteY0" fmla="*/ 0 h 4057476"/>
                  <a:gd name="connsiteX1" fmla="*/ 23550 w 2064870"/>
                  <a:gd name="connsiteY1" fmla="*/ 44959 h 4057476"/>
                  <a:gd name="connsiteX2" fmla="*/ 46022 w 2064870"/>
                  <a:gd name="connsiteY2" fmla="*/ 86572 h 4057476"/>
                  <a:gd name="connsiteX3" fmla="*/ 2064870 w 2064870"/>
                  <a:gd name="connsiteY3" fmla="*/ 4057476 h 4057476"/>
                  <a:gd name="connsiteX4" fmla="*/ 648959 w 2064870"/>
                  <a:gd name="connsiteY4" fmla="*/ 4057476 h 4057476"/>
                  <a:gd name="connsiteX5" fmla="*/ 248611 w 2064870"/>
                  <a:gd name="connsiteY5" fmla="*/ 1557043 h 4057476"/>
                  <a:gd name="connsiteX6" fmla="*/ 266098 w 2064870"/>
                  <a:gd name="connsiteY6" fmla="*/ 1565171 h 4057476"/>
                  <a:gd name="connsiteX7" fmla="*/ 264452 w 2064870"/>
                  <a:gd name="connsiteY7" fmla="*/ 1555582 h 4057476"/>
                  <a:gd name="connsiteX8" fmla="*/ 268121 w 2064870"/>
                  <a:gd name="connsiteY8" fmla="*/ 1565171 h 4057476"/>
                  <a:gd name="connsiteX9" fmla="*/ 616885 w 2064870"/>
                  <a:gd name="connsiteY9" fmla="*/ 1213724 h 4057476"/>
                  <a:gd name="connsiteX10" fmla="*/ 0 w 2064870"/>
                  <a:gd name="connsiteY10" fmla="*/ 0 h 4057476"/>
                  <a:gd name="connsiteX0" fmla="*/ 593335 w 2041320"/>
                  <a:gd name="connsiteY0" fmla="*/ 1168765 h 4012517"/>
                  <a:gd name="connsiteX1" fmla="*/ 0 w 2041320"/>
                  <a:gd name="connsiteY1" fmla="*/ 0 h 4012517"/>
                  <a:gd name="connsiteX2" fmla="*/ 22472 w 2041320"/>
                  <a:gd name="connsiteY2" fmla="*/ 41613 h 4012517"/>
                  <a:gd name="connsiteX3" fmla="*/ 2041320 w 2041320"/>
                  <a:gd name="connsiteY3" fmla="*/ 4012517 h 4012517"/>
                  <a:gd name="connsiteX4" fmla="*/ 625409 w 2041320"/>
                  <a:gd name="connsiteY4" fmla="*/ 4012517 h 4012517"/>
                  <a:gd name="connsiteX5" fmla="*/ 225061 w 2041320"/>
                  <a:gd name="connsiteY5" fmla="*/ 1512084 h 4012517"/>
                  <a:gd name="connsiteX6" fmla="*/ 242548 w 2041320"/>
                  <a:gd name="connsiteY6" fmla="*/ 1520212 h 4012517"/>
                  <a:gd name="connsiteX7" fmla="*/ 240902 w 2041320"/>
                  <a:gd name="connsiteY7" fmla="*/ 1510623 h 4012517"/>
                  <a:gd name="connsiteX8" fmla="*/ 244571 w 2041320"/>
                  <a:gd name="connsiteY8" fmla="*/ 1520212 h 4012517"/>
                  <a:gd name="connsiteX9" fmla="*/ 593335 w 2041320"/>
                  <a:gd name="connsiteY9" fmla="*/ 1168765 h 4012517"/>
                  <a:gd name="connsiteX0" fmla="*/ 593335 w 2041320"/>
                  <a:gd name="connsiteY0" fmla="*/ 1168765 h 4012517"/>
                  <a:gd name="connsiteX1" fmla="*/ 0 w 2041320"/>
                  <a:gd name="connsiteY1" fmla="*/ 0 h 4012517"/>
                  <a:gd name="connsiteX2" fmla="*/ 2041320 w 2041320"/>
                  <a:gd name="connsiteY2" fmla="*/ 4012517 h 4012517"/>
                  <a:gd name="connsiteX3" fmla="*/ 625409 w 2041320"/>
                  <a:gd name="connsiteY3" fmla="*/ 4012517 h 4012517"/>
                  <a:gd name="connsiteX4" fmla="*/ 225061 w 2041320"/>
                  <a:gd name="connsiteY4" fmla="*/ 1512084 h 4012517"/>
                  <a:gd name="connsiteX5" fmla="*/ 242548 w 2041320"/>
                  <a:gd name="connsiteY5" fmla="*/ 1520212 h 4012517"/>
                  <a:gd name="connsiteX6" fmla="*/ 240902 w 2041320"/>
                  <a:gd name="connsiteY6" fmla="*/ 1510623 h 4012517"/>
                  <a:gd name="connsiteX7" fmla="*/ 244571 w 2041320"/>
                  <a:gd name="connsiteY7" fmla="*/ 1520212 h 4012517"/>
                  <a:gd name="connsiteX8" fmla="*/ 593335 w 2041320"/>
                  <a:gd name="connsiteY8" fmla="*/ 1168765 h 4012517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368274 w 1816259"/>
                  <a:gd name="connsiteY7" fmla="*/ 0 h 2843752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182768 w 1816259"/>
                  <a:gd name="connsiteY7" fmla="*/ 189553 h 2843752"/>
                  <a:gd name="connsiteX8" fmla="*/ 368274 w 1816259"/>
                  <a:gd name="connsiteY8" fmla="*/ 0 h 2843752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135143 w 1816259"/>
                  <a:gd name="connsiteY7" fmla="*/ 122878 h 2843752"/>
                  <a:gd name="connsiteX8" fmla="*/ 368274 w 1816259"/>
                  <a:gd name="connsiteY8" fmla="*/ 0 h 284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6259" h="2843752">
                    <a:moveTo>
                      <a:pt x="368274" y="0"/>
                    </a:moveTo>
                    <a:lnTo>
                      <a:pt x="1816259" y="2843752"/>
                    </a:lnTo>
                    <a:lnTo>
                      <a:pt x="400348" y="2843752"/>
                    </a:lnTo>
                    <a:lnTo>
                      <a:pt x="0" y="343319"/>
                    </a:lnTo>
                    <a:lnTo>
                      <a:pt x="17487" y="351447"/>
                    </a:lnTo>
                    <a:lnTo>
                      <a:pt x="15841" y="341858"/>
                    </a:lnTo>
                    <a:lnTo>
                      <a:pt x="19510" y="351447"/>
                    </a:lnTo>
                    <a:lnTo>
                      <a:pt x="135143" y="122878"/>
                    </a:lnTo>
                    <a:lnTo>
                      <a:pt x="368274" y="0"/>
                    </a:lnTo>
                    <a:close/>
                  </a:path>
                </a:pathLst>
              </a:custGeom>
              <a:solidFill>
                <a:srgbClr val="4CC1EF">
                  <a:lumMod val="75000"/>
                </a:srgb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48">
                <a:extLst>
                  <a:ext uri="{FF2B5EF4-FFF2-40B4-BE49-F238E27FC236}">
                    <a16:creationId xmlns:a16="http://schemas.microsoft.com/office/drawing/2014/main" id="{7DD995EC-9F9C-CAAE-44CE-34B6E44E88EA}"/>
                  </a:ext>
                </a:extLst>
              </p:cNvPr>
              <p:cNvSpPr/>
              <p:nvPr/>
            </p:nvSpPr>
            <p:spPr>
              <a:xfrm>
                <a:off x="5634097" y="2794542"/>
                <a:ext cx="998374" cy="2663183"/>
              </a:xfrm>
              <a:custGeom>
                <a:avLst/>
                <a:gdLst>
                  <a:gd name="connsiteX0" fmla="*/ 467254 w 998374"/>
                  <a:gd name="connsiteY0" fmla="*/ 0 h 3051749"/>
                  <a:gd name="connsiteX1" fmla="*/ 469012 w 998374"/>
                  <a:gd name="connsiteY1" fmla="*/ 0 h 3051749"/>
                  <a:gd name="connsiteX2" fmla="*/ 998374 w 998374"/>
                  <a:gd name="connsiteY2" fmla="*/ 3051749 h 3051749"/>
                  <a:gd name="connsiteX3" fmla="*/ 0 w 998374"/>
                  <a:gd name="connsiteY3" fmla="*/ 3051749 h 3051749"/>
                  <a:gd name="connsiteX4" fmla="*/ 1352 w 998374"/>
                  <a:gd name="connsiteY4" fmla="*/ 3030878 h 3051749"/>
                  <a:gd name="connsiteX5" fmla="*/ 155035 w 998374"/>
                  <a:gd name="connsiteY5" fmla="*/ 933587 h 3051749"/>
                  <a:gd name="connsiteX6" fmla="*/ 195702 w 998374"/>
                  <a:gd name="connsiteY6" fmla="*/ 388566 h 3051749"/>
                  <a:gd name="connsiteX7" fmla="*/ 563321 w 998374"/>
                  <a:gd name="connsiteY7" fmla="*/ 559444 h 3051749"/>
                  <a:gd name="connsiteX8" fmla="*/ 224392 w 998374"/>
                  <a:gd name="connsiteY8" fmla="*/ 0 h 3051749"/>
                  <a:gd name="connsiteX9" fmla="*/ 224453 w 998374"/>
                  <a:gd name="connsiteY9" fmla="*/ 0 h 3051749"/>
                  <a:gd name="connsiteX10" fmla="*/ 200182 w 998374"/>
                  <a:gd name="connsiteY10" fmla="*/ 328530 h 3051749"/>
                  <a:gd name="connsiteX11" fmla="*/ 196925 w 998374"/>
                  <a:gd name="connsiteY11" fmla="*/ 372185 h 3051749"/>
                  <a:gd name="connsiteX12" fmla="*/ 200182 w 998374"/>
                  <a:gd name="connsiteY12" fmla="*/ 328529 h 3051749"/>
                  <a:gd name="connsiteX0" fmla="*/ 563321 w 998374"/>
                  <a:gd name="connsiteY0" fmla="*/ 559444 h 3051749"/>
                  <a:gd name="connsiteX1" fmla="*/ 469012 w 998374"/>
                  <a:gd name="connsiteY1" fmla="*/ 0 h 3051749"/>
                  <a:gd name="connsiteX2" fmla="*/ 998374 w 998374"/>
                  <a:gd name="connsiteY2" fmla="*/ 3051749 h 3051749"/>
                  <a:gd name="connsiteX3" fmla="*/ 0 w 998374"/>
                  <a:gd name="connsiteY3" fmla="*/ 3051749 h 3051749"/>
                  <a:gd name="connsiteX4" fmla="*/ 1352 w 998374"/>
                  <a:gd name="connsiteY4" fmla="*/ 3030878 h 3051749"/>
                  <a:gd name="connsiteX5" fmla="*/ 155035 w 998374"/>
                  <a:gd name="connsiteY5" fmla="*/ 933587 h 3051749"/>
                  <a:gd name="connsiteX6" fmla="*/ 195702 w 998374"/>
                  <a:gd name="connsiteY6" fmla="*/ 388566 h 3051749"/>
                  <a:gd name="connsiteX7" fmla="*/ 563321 w 998374"/>
                  <a:gd name="connsiteY7" fmla="*/ 559444 h 3051749"/>
                  <a:gd name="connsiteX8" fmla="*/ 224392 w 998374"/>
                  <a:gd name="connsiteY8" fmla="*/ 0 h 3051749"/>
                  <a:gd name="connsiteX9" fmla="*/ 224453 w 998374"/>
                  <a:gd name="connsiteY9" fmla="*/ 0 h 3051749"/>
                  <a:gd name="connsiteX10" fmla="*/ 200182 w 998374"/>
                  <a:gd name="connsiteY10" fmla="*/ 328530 h 3051749"/>
                  <a:gd name="connsiteX11" fmla="*/ 196925 w 998374"/>
                  <a:gd name="connsiteY11" fmla="*/ 372185 h 3051749"/>
                  <a:gd name="connsiteX12" fmla="*/ 200182 w 998374"/>
                  <a:gd name="connsiteY12" fmla="*/ 328529 h 3051749"/>
                  <a:gd name="connsiteX13" fmla="*/ 224392 w 998374"/>
                  <a:gd name="connsiteY13" fmla="*/ 0 h 3051749"/>
                  <a:gd name="connsiteX0" fmla="*/ 563321 w 998374"/>
                  <a:gd name="connsiteY0" fmla="*/ 559444 h 3051749"/>
                  <a:gd name="connsiteX1" fmla="*/ 998374 w 998374"/>
                  <a:gd name="connsiteY1" fmla="*/ 3051749 h 3051749"/>
                  <a:gd name="connsiteX2" fmla="*/ 0 w 998374"/>
                  <a:gd name="connsiteY2" fmla="*/ 3051749 h 3051749"/>
                  <a:gd name="connsiteX3" fmla="*/ 1352 w 998374"/>
                  <a:gd name="connsiteY3" fmla="*/ 3030878 h 3051749"/>
                  <a:gd name="connsiteX4" fmla="*/ 155035 w 998374"/>
                  <a:gd name="connsiteY4" fmla="*/ 933587 h 3051749"/>
                  <a:gd name="connsiteX5" fmla="*/ 195702 w 998374"/>
                  <a:gd name="connsiteY5" fmla="*/ 388566 h 3051749"/>
                  <a:gd name="connsiteX6" fmla="*/ 563321 w 998374"/>
                  <a:gd name="connsiteY6" fmla="*/ 559444 h 3051749"/>
                  <a:gd name="connsiteX7" fmla="*/ 224392 w 998374"/>
                  <a:gd name="connsiteY7" fmla="*/ 0 h 3051749"/>
                  <a:gd name="connsiteX8" fmla="*/ 224453 w 998374"/>
                  <a:gd name="connsiteY8" fmla="*/ 0 h 3051749"/>
                  <a:gd name="connsiteX9" fmla="*/ 200182 w 998374"/>
                  <a:gd name="connsiteY9" fmla="*/ 328530 h 3051749"/>
                  <a:gd name="connsiteX10" fmla="*/ 196925 w 998374"/>
                  <a:gd name="connsiteY10" fmla="*/ 372185 h 3051749"/>
                  <a:gd name="connsiteX11" fmla="*/ 200182 w 998374"/>
                  <a:gd name="connsiteY11" fmla="*/ 328529 h 3051749"/>
                  <a:gd name="connsiteX12" fmla="*/ 224392 w 998374"/>
                  <a:gd name="connsiteY12" fmla="*/ 0 h 3051749"/>
                  <a:gd name="connsiteX0" fmla="*/ 563321 w 998374"/>
                  <a:gd name="connsiteY0" fmla="*/ 559444 h 3051749"/>
                  <a:gd name="connsiteX1" fmla="*/ 998374 w 998374"/>
                  <a:gd name="connsiteY1" fmla="*/ 3051749 h 3051749"/>
                  <a:gd name="connsiteX2" fmla="*/ 0 w 998374"/>
                  <a:gd name="connsiteY2" fmla="*/ 3051749 h 3051749"/>
                  <a:gd name="connsiteX3" fmla="*/ 1352 w 998374"/>
                  <a:gd name="connsiteY3" fmla="*/ 3030878 h 3051749"/>
                  <a:gd name="connsiteX4" fmla="*/ 155035 w 998374"/>
                  <a:gd name="connsiteY4" fmla="*/ 933587 h 3051749"/>
                  <a:gd name="connsiteX5" fmla="*/ 195702 w 998374"/>
                  <a:gd name="connsiteY5" fmla="*/ 388566 h 3051749"/>
                  <a:gd name="connsiteX6" fmla="*/ 563321 w 998374"/>
                  <a:gd name="connsiteY6" fmla="*/ 559444 h 3051749"/>
                  <a:gd name="connsiteX7" fmla="*/ 200182 w 998374"/>
                  <a:gd name="connsiteY7" fmla="*/ 328529 h 3051749"/>
                  <a:gd name="connsiteX8" fmla="*/ 224453 w 998374"/>
                  <a:gd name="connsiteY8" fmla="*/ 0 h 3051749"/>
                  <a:gd name="connsiteX9" fmla="*/ 200182 w 998374"/>
                  <a:gd name="connsiteY9" fmla="*/ 328530 h 3051749"/>
                  <a:gd name="connsiteX10" fmla="*/ 196925 w 998374"/>
                  <a:gd name="connsiteY10" fmla="*/ 372185 h 3051749"/>
                  <a:gd name="connsiteX11" fmla="*/ 200182 w 998374"/>
                  <a:gd name="connsiteY11" fmla="*/ 328529 h 3051749"/>
                  <a:gd name="connsiteX0" fmla="*/ 563321 w 998374"/>
                  <a:gd name="connsiteY0" fmla="*/ 230915 h 2723220"/>
                  <a:gd name="connsiteX1" fmla="*/ 998374 w 998374"/>
                  <a:gd name="connsiteY1" fmla="*/ 2723220 h 2723220"/>
                  <a:gd name="connsiteX2" fmla="*/ 0 w 998374"/>
                  <a:gd name="connsiteY2" fmla="*/ 2723220 h 2723220"/>
                  <a:gd name="connsiteX3" fmla="*/ 1352 w 998374"/>
                  <a:gd name="connsiteY3" fmla="*/ 2702349 h 2723220"/>
                  <a:gd name="connsiteX4" fmla="*/ 155035 w 998374"/>
                  <a:gd name="connsiteY4" fmla="*/ 605058 h 2723220"/>
                  <a:gd name="connsiteX5" fmla="*/ 195702 w 998374"/>
                  <a:gd name="connsiteY5" fmla="*/ 60037 h 2723220"/>
                  <a:gd name="connsiteX6" fmla="*/ 563321 w 998374"/>
                  <a:gd name="connsiteY6" fmla="*/ 230915 h 2723220"/>
                  <a:gd name="connsiteX7" fmla="*/ 200182 w 998374"/>
                  <a:gd name="connsiteY7" fmla="*/ 0 h 2723220"/>
                  <a:gd name="connsiteX8" fmla="*/ 200182 w 998374"/>
                  <a:gd name="connsiteY8" fmla="*/ 1 h 2723220"/>
                  <a:gd name="connsiteX9" fmla="*/ 196925 w 998374"/>
                  <a:gd name="connsiteY9" fmla="*/ 43656 h 2723220"/>
                  <a:gd name="connsiteX10" fmla="*/ 200182 w 998374"/>
                  <a:gd name="connsiteY10" fmla="*/ 0 h 2723220"/>
                  <a:gd name="connsiteX0" fmla="*/ 563321 w 998374"/>
                  <a:gd name="connsiteY0" fmla="*/ 230914 h 2723219"/>
                  <a:gd name="connsiteX1" fmla="*/ 998374 w 998374"/>
                  <a:gd name="connsiteY1" fmla="*/ 2723219 h 2723219"/>
                  <a:gd name="connsiteX2" fmla="*/ 0 w 998374"/>
                  <a:gd name="connsiteY2" fmla="*/ 2723219 h 2723219"/>
                  <a:gd name="connsiteX3" fmla="*/ 1352 w 998374"/>
                  <a:gd name="connsiteY3" fmla="*/ 2702348 h 2723219"/>
                  <a:gd name="connsiteX4" fmla="*/ 155035 w 998374"/>
                  <a:gd name="connsiteY4" fmla="*/ 605057 h 2723219"/>
                  <a:gd name="connsiteX5" fmla="*/ 195702 w 998374"/>
                  <a:gd name="connsiteY5" fmla="*/ 60036 h 2723219"/>
                  <a:gd name="connsiteX6" fmla="*/ 563321 w 998374"/>
                  <a:gd name="connsiteY6" fmla="*/ 230914 h 2723219"/>
                  <a:gd name="connsiteX7" fmla="*/ 196925 w 998374"/>
                  <a:gd name="connsiteY7" fmla="*/ 43655 h 2723219"/>
                  <a:gd name="connsiteX8" fmla="*/ 200182 w 998374"/>
                  <a:gd name="connsiteY8" fmla="*/ 0 h 2723219"/>
                  <a:gd name="connsiteX9" fmla="*/ 196925 w 998374"/>
                  <a:gd name="connsiteY9" fmla="*/ 43655 h 2723219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563321 w 998374"/>
                  <a:gd name="connsiteY6" fmla="*/ 170878 h 2663183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376178 w 998374"/>
                  <a:gd name="connsiteY6" fmla="*/ 82008 h 2663183"/>
                  <a:gd name="connsiteX7" fmla="*/ 563321 w 998374"/>
                  <a:gd name="connsiteY7" fmla="*/ 170878 h 2663183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411103 w 998374"/>
                  <a:gd name="connsiteY6" fmla="*/ 28033 h 2663183"/>
                  <a:gd name="connsiteX7" fmla="*/ 563321 w 998374"/>
                  <a:gd name="connsiteY7" fmla="*/ 170878 h 266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8374" h="2663183">
                    <a:moveTo>
                      <a:pt x="563321" y="170878"/>
                    </a:moveTo>
                    <a:lnTo>
                      <a:pt x="998374" y="2663183"/>
                    </a:lnTo>
                    <a:lnTo>
                      <a:pt x="0" y="2663183"/>
                    </a:lnTo>
                    <a:cubicBezTo>
                      <a:pt x="451" y="2656226"/>
                      <a:pt x="901" y="2649269"/>
                      <a:pt x="1352" y="2642312"/>
                    </a:cubicBezTo>
                    <a:cubicBezTo>
                      <a:pt x="28661" y="2230274"/>
                      <a:pt x="93283" y="1370424"/>
                      <a:pt x="155035" y="545021"/>
                    </a:cubicBezTo>
                    <a:lnTo>
                      <a:pt x="195702" y="0"/>
                    </a:lnTo>
                    <a:lnTo>
                      <a:pt x="411103" y="28033"/>
                    </a:lnTo>
                    <a:lnTo>
                      <a:pt x="563321" y="170878"/>
                    </a:ln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49">
                <a:extLst>
                  <a:ext uri="{FF2B5EF4-FFF2-40B4-BE49-F238E27FC236}">
                    <a16:creationId xmlns:a16="http://schemas.microsoft.com/office/drawing/2014/main" id="{CFA7A8A9-5CEA-B58B-0E72-AE0E6D2815E8}"/>
                  </a:ext>
                </a:extLst>
              </p:cNvPr>
              <p:cNvSpPr/>
              <p:nvPr/>
            </p:nvSpPr>
            <p:spPr>
              <a:xfrm>
                <a:off x="5221756" y="1406476"/>
                <a:ext cx="706397" cy="1799938"/>
              </a:xfrm>
              <a:custGeom>
                <a:avLst/>
                <a:gdLst>
                  <a:gd name="connsiteX0" fmla="*/ 706397 w 706397"/>
                  <a:gd name="connsiteY0" fmla="*/ 0 h 1799938"/>
                  <a:gd name="connsiteX1" fmla="*/ 231911 w 706397"/>
                  <a:gd name="connsiteY1" fmla="*/ 1799938 h 1799938"/>
                  <a:gd name="connsiteX2" fmla="*/ 0 w 706397"/>
                  <a:gd name="connsiteY2" fmla="*/ 1389424 h 1799938"/>
                  <a:gd name="connsiteX0" fmla="*/ 706397 w 706397"/>
                  <a:gd name="connsiteY0" fmla="*/ 0 h 1799938"/>
                  <a:gd name="connsiteX1" fmla="*/ 394346 w 706397"/>
                  <a:gd name="connsiteY1" fmla="*/ 1181081 h 1799938"/>
                  <a:gd name="connsiteX2" fmla="*/ 231911 w 706397"/>
                  <a:gd name="connsiteY2" fmla="*/ 1799938 h 1799938"/>
                  <a:gd name="connsiteX3" fmla="*/ 0 w 706397"/>
                  <a:gd name="connsiteY3" fmla="*/ 1389424 h 1799938"/>
                  <a:gd name="connsiteX4" fmla="*/ 706397 w 706397"/>
                  <a:gd name="connsiteY4" fmla="*/ 0 h 1799938"/>
                  <a:gd name="connsiteX0" fmla="*/ 706397 w 706397"/>
                  <a:gd name="connsiteY0" fmla="*/ 0 h 1799938"/>
                  <a:gd name="connsiteX1" fmla="*/ 485137 w 706397"/>
                  <a:gd name="connsiteY1" fmla="*/ 1213507 h 1799938"/>
                  <a:gd name="connsiteX2" fmla="*/ 231911 w 706397"/>
                  <a:gd name="connsiteY2" fmla="*/ 1799938 h 1799938"/>
                  <a:gd name="connsiteX3" fmla="*/ 0 w 706397"/>
                  <a:gd name="connsiteY3" fmla="*/ 1389424 h 1799938"/>
                  <a:gd name="connsiteX4" fmla="*/ 706397 w 706397"/>
                  <a:gd name="connsiteY4" fmla="*/ 0 h 179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397" h="1799938">
                    <a:moveTo>
                      <a:pt x="706397" y="0"/>
                    </a:moveTo>
                    <a:lnTo>
                      <a:pt x="485137" y="1213507"/>
                    </a:lnTo>
                    <a:lnTo>
                      <a:pt x="231911" y="1799938"/>
                    </a:lnTo>
                    <a:lnTo>
                      <a:pt x="0" y="1389424"/>
                    </a:lnTo>
                    <a:lnTo>
                      <a:pt x="70639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50">
                <a:extLst>
                  <a:ext uri="{FF2B5EF4-FFF2-40B4-BE49-F238E27FC236}">
                    <a16:creationId xmlns:a16="http://schemas.microsoft.com/office/drawing/2014/main" id="{2DAB56DF-246F-4C52-37A1-12F5F61FE4F0}"/>
                  </a:ext>
                </a:extLst>
              </p:cNvPr>
              <p:cNvSpPr/>
              <p:nvPr/>
            </p:nvSpPr>
            <p:spPr>
              <a:xfrm>
                <a:off x="5930822" y="1400247"/>
                <a:ext cx="617383" cy="1565171"/>
              </a:xfrm>
              <a:custGeom>
                <a:avLst/>
                <a:gdLst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0 w 617383"/>
                  <a:gd name="connsiteY3" fmla="*/ 977 h 1565171"/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158693 w 617383"/>
                  <a:gd name="connsiteY3" fmla="*/ 992757 h 1565171"/>
                  <a:gd name="connsiteX4" fmla="*/ 0 w 617383"/>
                  <a:gd name="connsiteY4" fmla="*/ 977 h 1565171"/>
                  <a:gd name="connsiteX5" fmla="*/ 498 w 617383"/>
                  <a:gd name="connsiteY5" fmla="*/ 0 h 1565171"/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74386 w 617383"/>
                  <a:gd name="connsiteY3" fmla="*/ 1057608 h 1565171"/>
                  <a:gd name="connsiteX4" fmla="*/ 0 w 617383"/>
                  <a:gd name="connsiteY4" fmla="*/ 977 h 1565171"/>
                  <a:gd name="connsiteX5" fmla="*/ 498 w 617383"/>
                  <a:gd name="connsiteY5" fmla="*/ 0 h 156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383" h="1565171">
                    <a:moveTo>
                      <a:pt x="498" y="0"/>
                    </a:moveTo>
                    <a:lnTo>
                      <a:pt x="617383" y="1213724"/>
                    </a:lnTo>
                    <a:lnTo>
                      <a:pt x="268619" y="1565171"/>
                    </a:lnTo>
                    <a:lnTo>
                      <a:pt x="74386" y="1057608"/>
                    </a:lnTo>
                    <a:lnTo>
                      <a:pt x="0" y="977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D3D3D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riangle">
                <a:extLst>
                  <a:ext uri="{FF2B5EF4-FFF2-40B4-BE49-F238E27FC236}">
                    <a16:creationId xmlns:a16="http://schemas.microsoft.com/office/drawing/2014/main" id="{8108FB61-6039-ED5B-E11D-F533972BA9DF}"/>
                  </a:ext>
                </a:extLst>
              </p:cNvPr>
              <p:cNvSpPr/>
              <p:nvPr/>
            </p:nvSpPr>
            <p:spPr>
              <a:xfrm>
                <a:off x="5455015" y="1398270"/>
                <a:ext cx="476639" cy="1808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657" y="162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52">
                <a:extLst>
                  <a:ext uri="{FF2B5EF4-FFF2-40B4-BE49-F238E27FC236}">
                    <a16:creationId xmlns:a16="http://schemas.microsoft.com/office/drawing/2014/main" id="{47965F2A-47A6-2626-C796-55467FAEA9A7}"/>
                  </a:ext>
                </a:extLst>
              </p:cNvPr>
              <p:cNvSpPr/>
              <p:nvPr/>
            </p:nvSpPr>
            <p:spPr>
              <a:xfrm>
                <a:off x="5829799" y="1404173"/>
                <a:ext cx="367619" cy="1561245"/>
              </a:xfrm>
              <a:custGeom>
                <a:avLst/>
                <a:gdLst>
                  <a:gd name="connsiteX0" fmla="*/ 99523 w 367619"/>
                  <a:gd name="connsiteY0" fmla="*/ 0 h 1561245"/>
                  <a:gd name="connsiteX1" fmla="*/ 367619 w 367619"/>
                  <a:gd name="connsiteY1" fmla="*/ 1561245 h 1561245"/>
                  <a:gd name="connsiteX2" fmla="*/ 0 w 367619"/>
                  <a:gd name="connsiteY2" fmla="*/ 1390367 h 1561245"/>
                  <a:gd name="connsiteX3" fmla="*/ 4480 w 367619"/>
                  <a:gd name="connsiteY3" fmla="*/ 1330331 h 1561245"/>
                  <a:gd name="connsiteX4" fmla="*/ 95793 w 367619"/>
                  <a:gd name="connsiteY4" fmla="*/ 44781 h 1561245"/>
                  <a:gd name="connsiteX5" fmla="*/ 98038 w 367619"/>
                  <a:gd name="connsiteY5" fmla="*/ 2922 h 156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619" h="1561245">
                    <a:moveTo>
                      <a:pt x="99523" y="0"/>
                    </a:moveTo>
                    <a:lnTo>
                      <a:pt x="367619" y="1561245"/>
                    </a:lnTo>
                    <a:lnTo>
                      <a:pt x="0" y="1390367"/>
                    </a:lnTo>
                    <a:lnTo>
                      <a:pt x="4480" y="1330331"/>
                    </a:lnTo>
                    <a:cubicBezTo>
                      <a:pt x="47834" y="746803"/>
                      <a:pt x="83922" y="250469"/>
                      <a:pt x="95793" y="44781"/>
                    </a:cubicBezTo>
                    <a:lnTo>
                      <a:pt x="98038" y="29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53">
              <a:extLst>
                <a:ext uri="{FF2B5EF4-FFF2-40B4-BE49-F238E27FC236}">
                  <a16:creationId xmlns:a16="http://schemas.microsoft.com/office/drawing/2014/main" id="{415F65C0-4D45-062E-D1A8-199946B799C8}"/>
                </a:ext>
              </a:extLst>
            </p:cNvPr>
            <p:cNvGrpSpPr/>
            <p:nvPr/>
          </p:nvGrpSpPr>
          <p:grpSpPr>
            <a:xfrm>
              <a:off x="3656730" y="2246456"/>
              <a:ext cx="4127735" cy="4059455"/>
              <a:chOff x="3868456" y="1398270"/>
              <a:chExt cx="4127735" cy="4059455"/>
            </a:xfrm>
          </p:grpSpPr>
          <p:sp>
            <p:nvSpPr>
              <p:cNvPr id="11" name="Freeform: Shape 54">
                <a:extLst>
                  <a:ext uri="{FF2B5EF4-FFF2-40B4-BE49-F238E27FC236}">
                    <a16:creationId xmlns:a16="http://schemas.microsoft.com/office/drawing/2014/main" id="{719B6E34-0295-3284-90E7-6B8712B7BA20}"/>
                  </a:ext>
                </a:extLst>
              </p:cNvPr>
              <p:cNvSpPr/>
              <p:nvPr/>
            </p:nvSpPr>
            <p:spPr>
              <a:xfrm>
                <a:off x="4607043" y="1401005"/>
                <a:ext cx="1323891" cy="4056719"/>
              </a:xfrm>
              <a:custGeom>
                <a:avLst/>
                <a:gdLst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1320458 w 1323891"/>
                  <a:gd name="connsiteY10" fmla="*/ 12357 h 4056719"/>
                  <a:gd name="connsiteX11" fmla="*/ 1320413 w 1323891"/>
                  <a:gd name="connsiteY11" fmla="*/ 13196 h 4056719"/>
                  <a:gd name="connsiteX12" fmla="*/ 1318112 w 1323891"/>
                  <a:gd name="connsiteY12" fmla="*/ 21925 h 4056719"/>
                  <a:gd name="connsiteX13" fmla="*/ 1318676 w 1323891"/>
                  <a:gd name="connsiteY13" fmla="*/ 18829 h 4056719"/>
                  <a:gd name="connsiteX14" fmla="*/ 1323891 w 1323891"/>
                  <a:gd name="connsiteY14" fmla="*/ 0 h 4056719"/>
                  <a:gd name="connsiteX15" fmla="*/ 1322586 w 1323891"/>
                  <a:gd name="connsiteY15" fmla="*/ 4953 h 4056719"/>
                  <a:gd name="connsiteX16" fmla="*/ 1322551 w 1323891"/>
                  <a:gd name="connsiteY16" fmla="*/ 4753 h 4056719"/>
                  <a:gd name="connsiteX17" fmla="*/ 1323823 w 1323891"/>
                  <a:gd name="connsiteY17" fmla="*/ 134 h 4056719"/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1019057 w 1323891"/>
                  <a:gd name="connsiteY10" fmla="*/ 1608895 h 4056719"/>
                  <a:gd name="connsiteX11" fmla="*/ 1223873 w 1323891"/>
                  <a:gd name="connsiteY11" fmla="*/ 1394054 h 4056719"/>
                  <a:gd name="connsiteX12" fmla="*/ 1320458 w 1323891"/>
                  <a:gd name="connsiteY12" fmla="*/ 12357 h 4056719"/>
                  <a:gd name="connsiteX13" fmla="*/ 1320413 w 1323891"/>
                  <a:gd name="connsiteY13" fmla="*/ 13196 h 4056719"/>
                  <a:gd name="connsiteX14" fmla="*/ 1318112 w 1323891"/>
                  <a:gd name="connsiteY14" fmla="*/ 21925 h 4056719"/>
                  <a:gd name="connsiteX15" fmla="*/ 1318676 w 1323891"/>
                  <a:gd name="connsiteY15" fmla="*/ 18829 h 4056719"/>
                  <a:gd name="connsiteX16" fmla="*/ 1320458 w 1323891"/>
                  <a:gd name="connsiteY16" fmla="*/ 12357 h 4056719"/>
                  <a:gd name="connsiteX17" fmla="*/ 1323891 w 1323891"/>
                  <a:gd name="connsiteY17" fmla="*/ 0 h 4056719"/>
                  <a:gd name="connsiteX18" fmla="*/ 1322586 w 1323891"/>
                  <a:gd name="connsiteY18" fmla="*/ 4953 h 4056719"/>
                  <a:gd name="connsiteX19" fmla="*/ 1322551 w 1323891"/>
                  <a:gd name="connsiteY19" fmla="*/ 4753 h 4056719"/>
                  <a:gd name="connsiteX20" fmla="*/ 1323823 w 1323891"/>
                  <a:gd name="connsiteY20" fmla="*/ 134 h 4056719"/>
                  <a:gd name="connsiteX21" fmla="*/ 1323891 w 1323891"/>
                  <a:gd name="connsiteY21" fmla="*/ 0 h 4056719"/>
                  <a:gd name="connsiteX0" fmla="*/ 1223873 w 1323891"/>
                  <a:gd name="connsiteY0" fmla="*/ 1394054 h 4056719"/>
                  <a:gd name="connsiteX1" fmla="*/ 1243245 w 1323891"/>
                  <a:gd name="connsiteY1" fmla="*/ 1403059 h 4056719"/>
                  <a:gd name="connsiteX2" fmla="*/ 1089650 w 1323891"/>
                  <a:gd name="connsiteY2" fmla="*/ 4056719 h 4056719"/>
                  <a:gd name="connsiteX3" fmla="*/ 0 w 1323891"/>
                  <a:gd name="connsiteY3" fmla="*/ 4056719 h 4056719"/>
                  <a:gd name="connsiteX4" fmla="*/ 7192 w 1323891"/>
                  <a:gd name="connsiteY4" fmla="*/ 4032962 h 4056719"/>
                  <a:gd name="connsiteX5" fmla="*/ 689737 w 1323891"/>
                  <a:gd name="connsiteY5" fmla="*/ 1958684 h 4056719"/>
                  <a:gd name="connsiteX6" fmla="*/ 780165 w 1323891"/>
                  <a:gd name="connsiteY6" fmla="*/ 1687765 h 4056719"/>
                  <a:gd name="connsiteX7" fmla="*/ 846625 w 1323891"/>
                  <a:gd name="connsiteY7" fmla="*/ 1805409 h 4056719"/>
                  <a:gd name="connsiteX8" fmla="*/ 850086 w 1323891"/>
                  <a:gd name="connsiteY8" fmla="*/ 1797395 h 4056719"/>
                  <a:gd name="connsiteX9" fmla="*/ 847973 w 1323891"/>
                  <a:gd name="connsiteY9" fmla="*/ 1805409 h 4056719"/>
                  <a:gd name="connsiteX10" fmla="*/ 980957 w 1323891"/>
                  <a:gd name="connsiteY10" fmla="*/ 1529520 h 4056719"/>
                  <a:gd name="connsiteX11" fmla="*/ 1223873 w 1323891"/>
                  <a:gd name="connsiteY11" fmla="*/ 1394054 h 4056719"/>
                  <a:gd name="connsiteX12" fmla="*/ 1320458 w 1323891"/>
                  <a:gd name="connsiteY12" fmla="*/ 12357 h 4056719"/>
                  <a:gd name="connsiteX13" fmla="*/ 1320413 w 1323891"/>
                  <a:gd name="connsiteY13" fmla="*/ 13196 h 4056719"/>
                  <a:gd name="connsiteX14" fmla="*/ 1318112 w 1323891"/>
                  <a:gd name="connsiteY14" fmla="*/ 21925 h 4056719"/>
                  <a:gd name="connsiteX15" fmla="*/ 1318676 w 1323891"/>
                  <a:gd name="connsiteY15" fmla="*/ 18829 h 4056719"/>
                  <a:gd name="connsiteX16" fmla="*/ 1320458 w 1323891"/>
                  <a:gd name="connsiteY16" fmla="*/ 12357 h 4056719"/>
                  <a:gd name="connsiteX17" fmla="*/ 1323891 w 1323891"/>
                  <a:gd name="connsiteY17" fmla="*/ 0 h 4056719"/>
                  <a:gd name="connsiteX18" fmla="*/ 1322586 w 1323891"/>
                  <a:gd name="connsiteY18" fmla="*/ 4953 h 4056719"/>
                  <a:gd name="connsiteX19" fmla="*/ 1322551 w 1323891"/>
                  <a:gd name="connsiteY19" fmla="*/ 4753 h 4056719"/>
                  <a:gd name="connsiteX20" fmla="*/ 1323823 w 1323891"/>
                  <a:gd name="connsiteY20" fmla="*/ 134 h 4056719"/>
                  <a:gd name="connsiteX21" fmla="*/ 1323891 w 1323891"/>
                  <a:gd name="connsiteY21" fmla="*/ 0 h 405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3891" h="4056719">
                    <a:moveTo>
                      <a:pt x="1223873" y="1394054"/>
                    </a:moveTo>
                    <a:lnTo>
                      <a:pt x="1243245" y="1403059"/>
                    </a:lnTo>
                    <a:lnTo>
                      <a:pt x="1089650" y="4056719"/>
                    </a:lnTo>
                    <a:lnTo>
                      <a:pt x="0" y="4056719"/>
                    </a:lnTo>
                    <a:lnTo>
                      <a:pt x="7192" y="4032962"/>
                    </a:lnTo>
                    <a:cubicBezTo>
                      <a:pt x="144197" y="3586558"/>
                      <a:pt x="422397" y="2757920"/>
                      <a:pt x="689737" y="1958684"/>
                    </a:cubicBezTo>
                    <a:lnTo>
                      <a:pt x="780165" y="1687765"/>
                    </a:lnTo>
                    <a:lnTo>
                      <a:pt x="846625" y="1805409"/>
                    </a:lnTo>
                    <a:lnTo>
                      <a:pt x="850086" y="1797395"/>
                    </a:lnTo>
                    <a:lnTo>
                      <a:pt x="847973" y="1805409"/>
                    </a:lnTo>
                    <a:lnTo>
                      <a:pt x="980957" y="1529520"/>
                    </a:lnTo>
                    <a:lnTo>
                      <a:pt x="1223873" y="1394054"/>
                    </a:lnTo>
                    <a:close/>
                    <a:moveTo>
                      <a:pt x="1320458" y="12357"/>
                    </a:moveTo>
                    <a:cubicBezTo>
                      <a:pt x="1320443" y="12637"/>
                      <a:pt x="1320428" y="12916"/>
                      <a:pt x="1320413" y="13196"/>
                    </a:cubicBezTo>
                    <a:lnTo>
                      <a:pt x="1318112" y="21925"/>
                    </a:lnTo>
                    <a:lnTo>
                      <a:pt x="1318676" y="18829"/>
                    </a:lnTo>
                    <a:lnTo>
                      <a:pt x="1320458" y="12357"/>
                    </a:lnTo>
                    <a:close/>
                    <a:moveTo>
                      <a:pt x="1323891" y="0"/>
                    </a:moveTo>
                    <a:lnTo>
                      <a:pt x="1322586" y="4953"/>
                    </a:lnTo>
                    <a:cubicBezTo>
                      <a:pt x="1322574" y="4886"/>
                      <a:pt x="1322563" y="4820"/>
                      <a:pt x="1322551" y="4753"/>
                    </a:cubicBezTo>
                    <a:lnTo>
                      <a:pt x="1323823" y="134"/>
                    </a:lnTo>
                    <a:cubicBezTo>
                      <a:pt x="1323846" y="89"/>
                      <a:pt x="1323868" y="45"/>
                      <a:pt x="1323891" y="0"/>
                    </a:cubicBezTo>
                    <a:close/>
                  </a:path>
                </a:pathLst>
              </a:custGeom>
              <a:solidFill>
                <a:srgbClr val="4CC1EF">
                  <a:lumMod val="75000"/>
                </a:srgb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55">
                <a:extLst>
                  <a:ext uri="{FF2B5EF4-FFF2-40B4-BE49-F238E27FC236}">
                    <a16:creationId xmlns:a16="http://schemas.microsoft.com/office/drawing/2014/main" id="{1DEC0DAA-97C4-65C6-EFB0-C6CB98E11067}"/>
                  </a:ext>
                </a:extLst>
              </p:cNvPr>
              <p:cNvSpPr/>
              <p:nvPr/>
            </p:nvSpPr>
            <p:spPr>
              <a:xfrm>
                <a:off x="3868456" y="2795900"/>
                <a:ext cx="1597117" cy="2661823"/>
              </a:xfrm>
              <a:custGeom>
                <a:avLst/>
                <a:gdLst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85211 w 2059743"/>
                  <a:gd name="connsiteY4" fmla="*/ 1800031 h 4051340"/>
                  <a:gd name="connsiteX5" fmla="*/ 1597848 w 2059743"/>
                  <a:gd name="connsiteY5" fmla="*/ 1770766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85211 w 2059743"/>
                  <a:gd name="connsiteY4" fmla="*/ 1800031 h 4051340"/>
                  <a:gd name="connsiteX5" fmla="*/ 1002972 w 2059743"/>
                  <a:gd name="connsiteY5" fmla="*/ 4051340 h 4051340"/>
                  <a:gd name="connsiteX6" fmla="*/ 0 w 2059743"/>
                  <a:gd name="connsiteY6" fmla="*/ 4051340 h 4051340"/>
                  <a:gd name="connsiteX7" fmla="*/ 2059743 w 2059743"/>
                  <a:gd name="connsiteY7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468719 w 2059743"/>
                  <a:gd name="connsiteY4" fmla="*/ 1606692 h 4051340"/>
                  <a:gd name="connsiteX5" fmla="*/ 1585211 w 2059743"/>
                  <a:gd name="connsiteY5" fmla="*/ 1800031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16344 w 2059743"/>
                  <a:gd name="connsiteY4" fmla="*/ 1552717 h 4051340"/>
                  <a:gd name="connsiteX5" fmla="*/ 1585211 w 2059743"/>
                  <a:gd name="connsiteY5" fmla="*/ 1800031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2059743 w 2059743"/>
                  <a:gd name="connsiteY0" fmla="*/ 0 h 4051340"/>
                  <a:gd name="connsiteX1" fmla="*/ 2059647 w 2059743"/>
                  <a:gd name="connsiteY1" fmla="*/ 370 h 4051340"/>
                  <a:gd name="connsiteX2" fmla="*/ 2059697 w 2059743"/>
                  <a:gd name="connsiteY2" fmla="*/ 93 h 4051340"/>
                  <a:gd name="connsiteX3" fmla="*/ 1353300 w 2059743"/>
                  <a:gd name="connsiteY3" fmla="*/ 1389517 h 4051340"/>
                  <a:gd name="connsiteX4" fmla="*/ 1516344 w 2059743"/>
                  <a:gd name="connsiteY4" fmla="*/ 1552717 h 4051340"/>
                  <a:gd name="connsiteX5" fmla="*/ 1597117 w 2059743"/>
                  <a:gd name="connsiteY5" fmla="*/ 1769075 h 4051340"/>
                  <a:gd name="connsiteX6" fmla="*/ 1002972 w 2059743"/>
                  <a:gd name="connsiteY6" fmla="*/ 4051340 h 4051340"/>
                  <a:gd name="connsiteX7" fmla="*/ 0 w 2059743"/>
                  <a:gd name="connsiteY7" fmla="*/ 4051340 h 4051340"/>
                  <a:gd name="connsiteX8" fmla="*/ 2059743 w 2059743"/>
                  <a:gd name="connsiteY8" fmla="*/ 0 h 4051340"/>
                  <a:gd name="connsiteX0" fmla="*/ 0 w 2059697"/>
                  <a:gd name="connsiteY0" fmla="*/ 4051247 h 4051247"/>
                  <a:gd name="connsiteX1" fmla="*/ 2059647 w 2059697"/>
                  <a:gd name="connsiteY1" fmla="*/ 277 h 4051247"/>
                  <a:gd name="connsiteX2" fmla="*/ 2059697 w 2059697"/>
                  <a:gd name="connsiteY2" fmla="*/ 0 h 4051247"/>
                  <a:gd name="connsiteX3" fmla="*/ 1353300 w 2059697"/>
                  <a:gd name="connsiteY3" fmla="*/ 1389424 h 4051247"/>
                  <a:gd name="connsiteX4" fmla="*/ 1516344 w 2059697"/>
                  <a:gd name="connsiteY4" fmla="*/ 1552624 h 4051247"/>
                  <a:gd name="connsiteX5" fmla="*/ 1597117 w 2059697"/>
                  <a:gd name="connsiteY5" fmla="*/ 1768982 h 4051247"/>
                  <a:gd name="connsiteX6" fmla="*/ 1002972 w 2059697"/>
                  <a:gd name="connsiteY6" fmla="*/ 4051247 h 4051247"/>
                  <a:gd name="connsiteX7" fmla="*/ 0 w 2059697"/>
                  <a:gd name="connsiteY7" fmla="*/ 4051247 h 4051247"/>
                  <a:gd name="connsiteX0" fmla="*/ 0 w 2097912"/>
                  <a:gd name="connsiteY0" fmla="*/ 4129299 h 4129299"/>
                  <a:gd name="connsiteX1" fmla="*/ 2059647 w 2097912"/>
                  <a:gd name="connsiteY1" fmla="*/ 78329 h 4129299"/>
                  <a:gd name="connsiteX2" fmla="*/ 1353300 w 2097912"/>
                  <a:gd name="connsiteY2" fmla="*/ 1467476 h 4129299"/>
                  <a:gd name="connsiteX3" fmla="*/ 1516344 w 2097912"/>
                  <a:gd name="connsiteY3" fmla="*/ 1630676 h 4129299"/>
                  <a:gd name="connsiteX4" fmla="*/ 1597117 w 2097912"/>
                  <a:gd name="connsiteY4" fmla="*/ 1847034 h 4129299"/>
                  <a:gd name="connsiteX5" fmla="*/ 1002972 w 2097912"/>
                  <a:gd name="connsiteY5" fmla="*/ 4129299 h 4129299"/>
                  <a:gd name="connsiteX6" fmla="*/ 0 w 2097912"/>
                  <a:gd name="connsiteY6" fmla="*/ 4129299 h 4129299"/>
                  <a:gd name="connsiteX0" fmla="*/ 0 w 1597117"/>
                  <a:gd name="connsiteY0" fmla="*/ 2661823 h 2661823"/>
                  <a:gd name="connsiteX1" fmla="*/ 1353300 w 1597117"/>
                  <a:gd name="connsiteY1" fmla="*/ 0 h 2661823"/>
                  <a:gd name="connsiteX2" fmla="*/ 1516344 w 1597117"/>
                  <a:gd name="connsiteY2" fmla="*/ 163200 h 2661823"/>
                  <a:gd name="connsiteX3" fmla="*/ 1597117 w 1597117"/>
                  <a:gd name="connsiteY3" fmla="*/ 379558 h 2661823"/>
                  <a:gd name="connsiteX4" fmla="*/ 1002972 w 1597117"/>
                  <a:gd name="connsiteY4" fmla="*/ 2661823 h 2661823"/>
                  <a:gd name="connsiteX5" fmla="*/ 0 w 1597117"/>
                  <a:gd name="connsiteY5" fmla="*/ 2661823 h 2661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7117" h="2661823">
                    <a:moveTo>
                      <a:pt x="0" y="2661823"/>
                    </a:moveTo>
                    <a:lnTo>
                      <a:pt x="1353300" y="0"/>
                    </a:lnTo>
                    <a:lnTo>
                      <a:pt x="1516344" y="163200"/>
                    </a:lnTo>
                    <a:lnTo>
                      <a:pt x="1597117" y="379558"/>
                    </a:lnTo>
                    <a:lnTo>
                      <a:pt x="1002972" y="2661823"/>
                    </a:lnTo>
                    <a:lnTo>
                      <a:pt x="0" y="2661823"/>
                    </a:ln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56">
                <a:extLst>
                  <a:ext uri="{FF2B5EF4-FFF2-40B4-BE49-F238E27FC236}">
                    <a16:creationId xmlns:a16="http://schemas.microsoft.com/office/drawing/2014/main" id="{271B3E94-1BD8-8BDE-F0EC-BB69A4FFC067}"/>
                  </a:ext>
                </a:extLst>
              </p:cNvPr>
              <p:cNvSpPr/>
              <p:nvPr/>
            </p:nvSpPr>
            <p:spPr>
              <a:xfrm>
                <a:off x="6179932" y="2613972"/>
                <a:ext cx="1816259" cy="2843752"/>
              </a:xfrm>
              <a:custGeom>
                <a:avLst/>
                <a:gdLst>
                  <a:gd name="connsiteX0" fmla="*/ 538 w 2065395"/>
                  <a:gd name="connsiteY0" fmla="*/ 0 h 4057506"/>
                  <a:gd name="connsiteX1" fmla="*/ 24075 w 2065395"/>
                  <a:gd name="connsiteY1" fmla="*/ 44989 h 4057506"/>
                  <a:gd name="connsiteX2" fmla="*/ 46547 w 2065395"/>
                  <a:gd name="connsiteY2" fmla="*/ 86602 h 4057506"/>
                  <a:gd name="connsiteX3" fmla="*/ 2065395 w 2065395"/>
                  <a:gd name="connsiteY3" fmla="*/ 4057506 h 4057506"/>
                  <a:gd name="connsiteX4" fmla="*/ 649484 w 2065395"/>
                  <a:gd name="connsiteY4" fmla="*/ 4057506 h 4057506"/>
                  <a:gd name="connsiteX5" fmla="*/ 249136 w 2065395"/>
                  <a:gd name="connsiteY5" fmla="*/ 1557073 h 4057506"/>
                  <a:gd name="connsiteX6" fmla="*/ 266623 w 2065395"/>
                  <a:gd name="connsiteY6" fmla="*/ 1565201 h 4057506"/>
                  <a:gd name="connsiteX7" fmla="*/ 264977 w 2065395"/>
                  <a:gd name="connsiteY7" fmla="*/ 1555612 h 4057506"/>
                  <a:gd name="connsiteX8" fmla="*/ 268646 w 2065395"/>
                  <a:gd name="connsiteY8" fmla="*/ 1565201 h 4057506"/>
                  <a:gd name="connsiteX9" fmla="*/ 617410 w 2065395"/>
                  <a:gd name="connsiteY9" fmla="*/ 1213754 h 4057506"/>
                  <a:gd name="connsiteX10" fmla="*/ 525 w 2065395"/>
                  <a:gd name="connsiteY10" fmla="*/ 30 h 4057506"/>
                  <a:gd name="connsiteX11" fmla="*/ 27 w 2065395"/>
                  <a:gd name="connsiteY11" fmla="*/ 1007 h 4057506"/>
                  <a:gd name="connsiteX12" fmla="*/ 55 w 2065395"/>
                  <a:gd name="connsiteY12" fmla="*/ 1397 h 4057506"/>
                  <a:gd name="connsiteX13" fmla="*/ 0 w 2065395"/>
                  <a:gd name="connsiteY13" fmla="*/ 1057 h 4057506"/>
                  <a:gd name="connsiteX0" fmla="*/ 0 w 2065395"/>
                  <a:gd name="connsiteY0" fmla="*/ 1027 h 4057476"/>
                  <a:gd name="connsiteX1" fmla="*/ 24075 w 2065395"/>
                  <a:gd name="connsiteY1" fmla="*/ 44959 h 4057476"/>
                  <a:gd name="connsiteX2" fmla="*/ 46547 w 2065395"/>
                  <a:gd name="connsiteY2" fmla="*/ 86572 h 4057476"/>
                  <a:gd name="connsiteX3" fmla="*/ 2065395 w 2065395"/>
                  <a:gd name="connsiteY3" fmla="*/ 4057476 h 4057476"/>
                  <a:gd name="connsiteX4" fmla="*/ 649484 w 2065395"/>
                  <a:gd name="connsiteY4" fmla="*/ 4057476 h 4057476"/>
                  <a:gd name="connsiteX5" fmla="*/ 249136 w 2065395"/>
                  <a:gd name="connsiteY5" fmla="*/ 1557043 h 4057476"/>
                  <a:gd name="connsiteX6" fmla="*/ 266623 w 2065395"/>
                  <a:gd name="connsiteY6" fmla="*/ 1565171 h 4057476"/>
                  <a:gd name="connsiteX7" fmla="*/ 264977 w 2065395"/>
                  <a:gd name="connsiteY7" fmla="*/ 1555582 h 4057476"/>
                  <a:gd name="connsiteX8" fmla="*/ 268646 w 2065395"/>
                  <a:gd name="connsiteY8" fmla="*/ 1565171 h 4057476"/>
                  <a:gd name="connsiteX9" fmla="*/ 617410 w 2065395"/>
                  <a:gd name="connsiteY9" fmla="*/ 1213724 h 4057476"/>
                  <a:gd name="connsiteX10" fmla="*/ 525 w 2065395"/>
                  <a:gd name="connsiteY10" fmla="*/ 0 h 4057476"/>
                  <a:gd name="connsiteX11" fmla="*/ 27 w 2065395"/>
                  <a:gd name="connsiteY11" fmla="*/ 977 h 4057476"/>
                  <a:gd name="connsiteX12" fmla="*/ 55 w 2065395"/>
                  <a:gd name="connsiteY12" fmla="*/ 1367 h 4057476"/>
                  <a:gd name="connsiteX13" fmla="*/ 0 w 2065395"/>
                  <a:gd name="connsiteY13" fmla="*/ 1027 h 4057476"/>
                  <a:gd name="connsiteX0" fmla="*/ 28 w 2065368"/>
                  <a:gd name="connsiteY0" fmla="*/ 1367 h 4057476"/>
                  <a:gd name="connsiteX1" fmla="*/ 24048 w 2065368"/>
                  <a:gd name="connsiteY1" fmla="*/ 44959 h 4057476"/>
                  <a:gd name="connsiteX2" fmla="*/ 46520 w 2065368"/>
                  <a:gd name="connsiteY2" fmla="*/ 86572 h 4057476"/>
                  <a:gd name="connsiteX3" fmla="*/ 2065368 w 2065368"/>
                  <a:gd name="connsiteY3" fmla="*/ 4057476 h 4057476"/>
                  <a:gd name="connsiteX4" fmla="*/ 649457 w 2065368"/>
                  <a:gd name="connsiteY4" fmla="*/ 4057476 h 4057476"/>
                  <a:gd name="connsiteX5" fmla="*/ 249109 w 2065368"/>
                  <a:gd name="connsiteY5" fmla="*/ 1557043 h 4057476"/>
                  <a:gd name="connsiteX6" fmla="*/ 266596 w 2065368"/>
                  <a:gd name="connsiteY6" fmla="*/ 1565171 h 4057476"/>
                  <a:gd name="connsiteX7" fmla="*/ 264950 w 2065368"/>
                  <a:gd name="connsiteY7" fmla="*/ 1555582 h 4057476"/>
                  <a:gd name="connsiteX8" fmla="*/ 268619 w 2065368"/>
                  <a:gd name="connsiteY8" fmla="*/ 1565171 h 4057476"/>
                  <a:gd name="connsiteX9" fmla="*/ 617383 w 2065368"/>
                  <a:gd name="connsiteY9" fmla="*/ 1213724 h 4057476"/>
                  <a:gd name="connsiteX10" fmla="*/ 498 w 2065368"/>
                  <a:gd name="connsiteY10" fmla="*/ 0 h 4057476"/>
                  <a:gd name="connsiteX11" fmla="*/ 0 w 2065368"/>
                  <a:gd name="connsiteY11" fmla="*/ 977 h 4057476"/>
                  <a:gd name="connsiteX12" fmla="*/ 28 w 2065368"/>
                  <a:gd name="connsiteY12" fmla="*/ 1367 h 4057476"/>
                  <a:gd name="connsiteX0" fmla="*/ 0 w 2065368"/>
                  <a:gd name="connsiteY0" fmla="*/ 977 h 4057476"/>
                  <a:gd name="connsiteX1" fmla="*/ 24048 w 2065368"/>
                  <a:gd name="connsiteY1" fmla="*/ 44959 h 4057476"/>
                  <a:gd name="connsiteX2" fmla="*/ 46520 w 2065368"/>
                  <a:gd name="connsiteY2" fmla="*/ 86572 h 4057476"/>
                  <a:gd name="connsiteX3" fmla="*/ 2065368 w 2065368"/>
                  <a:gd name="connsiteY3" fmla="*/ 4057476 h 4057476"/>
                  <a:gd name="connsiteX4" fmla="*/ 649457 w 2065368"/>
                  <a:gd name="connsiteY4" fmla="*/ 4057476 h 4057476"/>
                  <a:gd name="connsiteX5" fmla="*/ 249109 w 2065368"/>
                  <a:gd name="connsiteY5" fmla="*/ 1557043 h 4057476"/>
                  <a:gd name="connsiteX6" fmla="*/ 266596 w 2065368"/>
                  <a:gd name="connsiteY6" fmla="*/ 1565171 h 4057476"/>
                  <a:gd name="connsiteX7" fmla="*/ 264950 w 2065368"/>
                  <a:gd name="connsiteY7" fmla="*/ 1555582 h 4057476"/>
                  <a:gd name="connsiteX8" fmla="*/ 268619 w 2065368"/>
                  <a:gd name="connsiteY8" fmla="*/ 1565171 h 4057476"/>
                  <a:gd name="connsiteX9" fmla="*/ 617383 w 2065368"/>
                  <a:gd name="connsiteY9" fmla="*/ 1213724 h 4057476"/>
                  <a:gd name="connsiteX10" fmla="*/ 498 w 2065368"/>
                  <a:gd name="connsiteY10" fmla="*/ 0 h 4057476"/>
                  <a:gd name="connsiteX11" fmla="*/ 0 w 2065368"/>
                  <a:gd name="connsiteY11" fmla="*/ 977 h 4057476"/>
                  <a:gd name="connsiteX0" fmla="*/ 0 w 2064870"/>
                  <a:gd name="connsiteY0" fmla="*/ 0 h 4057476"/>
                  <a:gd name="connsiteX1" fmla="*/ 23550 w 2064870"/>
                  <a:gd name="connsiteY1" fmla="*/ 44959 h 4057476"/>
                  <a:gd name="connsiteX2" fmla="*/ 46022 w 2064870"/>
                  <a:gd name="connsiteY2" fmla="*/ 86572 h 4057476"/>
                  <a:gd name="connsiteX3" fmla="*/ 2064870 w 2064870"/>
                  <a:gd name="connsiteY3" fmla="*/ 4057476 h 4057476"/>
                  <a:gd name="connsiteX4" fmla="*/ 648959 w 2064870"/>
                  <a:gd name="connsiteY4" fmla="*/ 4057476 h 4057476"/>
                  <a:gd name="connsiteX5" fmla="*/ 248611 w 2064870"/>
                  <a:gd name="connsiteY5" fmla="*/ 1557043 h 4057476"/>
                  <a:gd name="connsiteX6" fmla="*/ 266098 w 2064870"/>
                  <a:gd name="connsiteY6" fmla="*/ 1565171 h 4057476"/>
                  <a:gd name="connsiteX7" fmla="*/ 264452 w 2064870"/>
                  <a:gd name="connsiteY7" fmla="*/ 1555582 h 4057476"/>
                  <a:gd name="connsiteX8" fmla="*/ 268121 w 2064870"/>
                  <a:gd name="connsiteY8" fmla="*/ 1565171 h 4057476"/>
                  <a:gd name="connsiteX9" fmla="*/ 616885 w 2064870"/>
                  <a:gd name="connsiteY9" fmla="*/ 1213724 h 4057476"/>
                  <a:gd name="connsiteX10" fmla="*/ 0 w 2064870"/>
                  <a:gd name="connsiteY10" fmla="*/ 0 h 4057476"/>
                  <a:gd name="connsiteX0" fmla="*/ 593335 w 2041320"/>
                  <a:gd name="connsiteY0" fmla="*/ 1168765 h 4012517"/>
                  <a:gd name="connsiteX1" fmla="*/ 0 w 2041320"/>
                  <a:gd name="connsiteY1" fmla="*/ 0 h 4012517"/>
                  <a:gd name="connsiteX2" fmla="*/ 22472 w 2041320"/>
                  <a:gd name="connsiteY2" fmla="*/ 41613 h 4012517"/>
                  <a:gd name="connsiteX3" fmla="*/ 2041320 w 2041320"/>
                  <a:gd name="connsiteY3" fmla="*/ 4012517 h 4012517"/>
                  <a:gd name="connsiteX4" fmla="*/ 625409 w 2041320"/>
                  <a:gd name="connsiteY4" fmla="*/ 4012517 h 4012517"/>
                  <a:gd name="connsiteX5" fmla="*/ 225061 w 2041320"/>
                  <a:gd name="connsiteY5" fmla="*/ 1512084 h 4012517"/>
                  <a:gd name="connsiteX6" fmla="*/ 242548 w 2041320"/>
                  <a:gd name="connsiteY6" fmla="*/ 1520212 h 4012517"/>
                  <a:gd name="connsiteX7" fmla="*/ 240902 w 2041320"/>
                  <a:gd name="connsiteY7" fmla="*/ 1510623 h 4012517"/>
                  <a:gd name="connsiteX8" fmla="*/ 244571 w 2041320"/>
                  <a:gd name="connsiteY8" fmla="*/ 1520212 h 4012517"/>
                  <a:gd name="connsiteX9" fmla="*/ 593335 w 2041320"/>
                  <a:gd name="connsiteY9" fmla="*/ 1168765 h 4012517"/>
                  <a:gd name="connsiteX0" fmla="*/ 593335 w 2041320"/>
                  <a:gd name="connsiteY0" fmla="*/ 1168765 h 4012517"/>
                  <a:gd name="connsiteX1" fmla="*/ 0 w 2041320"/>
                  <a:gd name="connsiteY1" fmla="*/ 0 h 4012517"/>
                  <a:gd name="connsiteX2" fmla="*/ 2041320 w 2041320"/>
                  <a:gd name="connsiteY2" fmla="*/ 4012517 h 4012517"/>
                  <a:gd name="connsiteX3" fmla="*/ 625409 w 2041320"/>
                  <a:gd name="connsiteY3" fmla="*/ 4012517 h 4012517"/>
                  <a:gd name="connsiteX4" fmla="*/ 225061 w 2041320"/>
                  <a:gd name="connsiteY4" fmla="*/ 1512084 h 4012517"/>
                  <a:gd name="connsiteX5" fmla="*/ 242548 w 2041320"/>
                  <a:gd name="connsiteY5" fmla="*/ 1520212 h 4012517"/>
                  <a:gd name="connsiteX6" fmla="*/ 240902 w 2041320"/>
                  <a:gd name="connsiteY6" fmla="*/ 1510623 h 4012517"/>
                  <a:gd name="connsiteX7" fmla="*/ 244571 w 2041320"/>
                  <a:gd name="connsiteY7" fmla="*/ 1520212 h 4012517"/>
                  <a:gd name="connsiteX8" fmla="*/ 593335 w 2041320"/>
                  <a:gd name="connsiteY8" fmla="*/ 1168765 h 4012517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368274 w 1816259"/>
                  <a:gd name="connsiteY7" fmla="*/ 0 h 2843752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182768 w 1816259"/>
                  <a:gd name="connsiteY7" fmla="*/ 189553 h 2843752"/>
                  <a:gd name="connsiteX8" fmla="*/ 368274 w 1816259"/>
                  <a:gd name="connsiteY8" fmla="*/ 0 h 2843752"/>
                  <a:gd name="connsiteX0" fmla="*/ 368274 w 1816259"/>
                  <a:gd name="connsiteY0" fmla="*/ 0 h 2843752"/>
                  <a:gd name="connsiteX1" fmla="*/ 1816259 w 1816259"/>
                  <a:gd name="connsiteY1" fmla="*/ 2843752 h 2843752"/>
                  <a:gd name="connsiteX2" fmla="*/ 400348 w 1816259"/>
                  <a:gd name="connsiteY2" fmla="*/ 2843752 h 2843752"/>
                  <a:gd name="connsiteX3" fmla="*/ 0 w 1816259"/>
                  <a:gd name="connsiteY3" fmla="*/ 343319 h 2843752"/>
                  <a:gd name="connsiteX4" fmla="*/ 17487 w 1816259"/>
                  <a:gd name="connsiteY4" fmla="*/ 351447 h 2843752"/>
                  <a:gd name="connsiteX5" fmla="*/ 15841 w 1816259"/>
                  <a:gd name="connsiteY5" fmla="*/ 341858 h 2843752"/>
                  <a:gd name="connsiteX6" fmla="*/ 19510 w 1816259"/>
                  <a:gd name="connsiteY6" fmla="*/ 351447 h 2843752"/>
                  <a:gd name="connsiteX7" fmla="*/ 135143 w 1816259"/>
                  <a:gd name="connsiteY7" fmla="*/ 122878 h 2843752"/>
                  <a:gd name="connsiteX8" fmla="*/ 368274 w 1816259"/>
                  <a:gd name="connsiteY8" fmla="*/ 0 h 284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6259" h="2843752">
                    <a:moveTo>
                      <a:pt x="368274" y="0"/>
                    </a:moveTo>
                    <a:lnTo>
                      <a:pt x="1816259" y="2843752"/>
                    </a:lnTo>
                    <a:lnTo>
                      <a:pt x="400348" y="2843752"/>
                    </a:lnTo>
                    <a:lnTo>
                      <a:pt x="0" y="343319"/>
                    </a:lnTo>
                    <a:lnTo>
                      <a:pt x="17487" y="351447"/>
                    </a:lnTo>
                    <a:lnTo>
                      <a:pt x="15841" y="341858"/>
                    </a:lnTo>
                    <a:lnTo>
                      <a:pt x="19510" y="351447"/>
                    </a:lnTo>
                    <a:lnTo>
                      <a:pt x="135143" y="122878"/>
                    </a:lnTo>
                    <a:lnTo>
                      <a:pt x="368274" y="0"/>
                    </a:lnTo>
                    <a:close/>
                  </a:path>
                </a:pathLst>
              </a:custGeom>
              <a:solidFill>
                <a:srgbClr val="4CC1EF">
                  <a:lumMod val="75000"/>
                </a:srgb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57">
                <a:extLst>
                  <a:ext uri="{FF2B5EF4-FFF2-40B4-BE49-F238E27FC236}">
                    <a16:creationId xmlns:a16="http://schemas.microsoft.com/office/drawing/2014/main" id="{AD7F5417-6494-6BB5-EC58-A27712DCD036}"/>
                  </a:ext>
                </a:extLst>
              </p:cNvPr>
              <p:cNvSpPr/>
              <p:nvPr/>
            </p:nvSpPr>
            <p:spPr>
              <a:xfrm>
                <a:off x="5634097" y="2794542"/>
                <a:ext cx="998374" cy="2663183"/>
              </a:xfrm>
              <a:custGeom>
                <a:avLst/>
                <a:gdLst>
                  <a:gd name="connsiteX0" fmla="*/ 467254 w 998374"/>
                  <a:gd name="connsiteY0" fmla="*/ 0 h 3051749"/>
                  <a:gd name="connsiteX1" fmla="*/ 469012 w 998374"/>
                  <a:gd name="connsiteY1" fmla="*/ 0 h 3051749"/>
                  <a:gd name="connsiteX2" fmla="*/ 998374 w 998374"/>
                  <a:gd name="connsiteY2" fmla="*/ 3051749 h 3051749"/>
                  <a:gd name="connsiteX3" fmla="*/ 0 w 998374"/>
                  <a:gd name="connsiteY3" fmla="*/ 3051749 h 3051749"/>
                  <a:gd name="connsiteX4" fmla="*/ 1352 w 998374"/>
                  <a:gd name="connsiteY4" fmla="*/ 3030878 h 3051749"/>
                  <a:gd name="connsiteX5" fmla="*/ 155035 w 998374"/>
                  <a:gd name="connsiteY5" fmla="*/ 933587 h 3051749"/>
                  <a:gd name="connsiteX6" fmla="*/ 195702 w 998374"/>
                  <a:gd name="connsiteY6" fmla="*/ 388566 h 3051749"/>
                  <a:gd name="connsiteX7" fmla="*/ 563321 w 998374"/>
                  <a:gd name="connsiteY7" fmla="*/ 559444 h 3051749"/>
                  <a:gd name="connsiteX8" fmla="*/ 224392 w 998374"/>
                  <a:gd name="connsiteY8" fmla="*/ 0 h 3051749"/>
                  <a:gd name="connsiteX9" fmla="*/ 224453 w 998374"/>
                  <a:gd name="connsiteY9" fmla="*/ 0 h 3051749"/>
                  <a:gd name="connsiteX10" fmla="*/ 200182 w 998374"/>
                  <a:gd name="connsiteY10" fmla="*/ 328530 h 3051749"/>
                  <a:gd name="connsiteX11" fmla="*/ 196925 w 998374"/>
                  <a:gd name="connsiteY11" fmla="*/ 372185 h 3051749"/>
                  <a:gd name="connsiteX12" fmla="*/ 200182 w 998374"/>
                  <a:gd name="connsiteY12" fmla="*/ 328529 h 3051749"/>
                  <a:gd name="connsiteX0" fmla="*/ 563321 w 998374"/>
                  <a:gd name="connsiteY0" fmla="*/ 559444 h 3051749"/>
                  <a:gd name="connsiteX1" fmla="*/ 469012 w 998374"/>
                  <a:gd name="connsiteY1" fmla="*/ 0 h 3051749"/>
                  <a:gd name="connsiteX2" fmla="*/ 998374 w 998374"/>
                  <a:gd name="connsiteY2" fmla="*/ 3051749 h 3051749"/>
                  <a:gd name="connsiteX3" fmla="*/ 0 w 998374"/>
                  <a:gd name="connsiteY3" fmla="*/ 3051749 h 3051749"/>
                  <a:gd name="connsiteX4" fmla="*/ 1352 w 998374"/>
                  <a:gd name="connsiteY4" fmla="*/ 3030878 h 3051749"/>
                  <a:gd name="connsiteX5" fmla="*/ 155035 w 998374"/>
                  <a:gd name="connsiteY5" fmla="*/ 933587 h 3051749"/>
                  <a:gd name="connsiteX6" fmla="*/ 195702 w 998374"/>
                  <a:gd name="connsiteY6" fmla="*/ 388566 h 3051749"/>
                  <a:gd name="connsiteX7" fmla="*/ 563321 w 998374"/>
                  <a:gd name="connsiteY7" fmla="*/ 559444 h 3051749"/>
                  <a:gd name="connsiteX8" fmla="*/ 224392 w 998374"/>
                  <a:gd name="connsiteY8" fmla="*/ 0 h 3051749"/>
                  <a:gd name="connsiteX9" fmla="*/ 224453 w 998374"/>
                  <a:gd name="connsiteY9" fmla="*/ 0 h 3051749"/>
                  <a:gd name="connsiteX10" fmla="*/ 200182 w 998374"/>
                  <a:gd name="connsiteY10" fmla="*/ 328530 h 3051749"/>
                  <a:gd name="connsiteX11" fmla="*/ 196925 w 998374"/>
                  <a:gd name="connsiteY11" fmla="*/ 372185 h 3051749"/>
                  <a:gd name="connsiteX12" fmla="*/ 200182 w 998374"/>
                  <a:gd name="connsiteY12" fmla="*/ 328529 h 3051749"/>
                  <a:gd name="connsiteX13" fmla="*/ 224392 w 998374"/>
                  <a:gd name="connsiteY13" fmla="*/ 0 h 3051749"/>
                  <a:gd name="connsiteX0" fmla="*/ 563321 w 998374"/>
                  <a:gd name="connsiteY0" fmla="*/ 559444 h 3051749"/>
                  <a:gd name="connsiteX1" fmla="*/ 998374 w 998374"/>
                  <a:gd name="connsiteY1" fmla="*/ 3051749 h 3051749"/>
                  <a:gd name="connsiteX2" fmla="*/ 0 w 998374"/>
                  <a:gd name="connsiteY2" fmla="*/ 3051749 h 3051749"/>
                  <a:gd name="connsiteX3" fmla="*/ 1352 w 998374"/>
                  <a:gd name="connsiteY3" fmla="*/ 3030878 h 3051749"/>
                  <a:gd name="connsiteX4" fmla="*/ 155035 w 998374"/>
                  <a:gd name="connsiteY4" fmla="*/ 933587 h 3051749"/>
                  <a:gd name="connsiteX5" fmla="*/ 195702 w 998374"/>
                  <a:gd name="connsiteY5" fmla="*/ 388566 h 3051749"/>
                  <a:gd name="connsiteX6" fmla="*/ 563321 w 998374"/>
                  <a:gd name="connsiteY6" fmla="*/ 559444 h 3051749"/>
                  <a:gd name="connsiteX7" fmla="*/ 224392 w 998374"/>
                  <a:gd name="connsiteY7" fmla="*/ 0 h 3051749"/>
                  <a:gd name="connsiteX8" fmla="*/ 224453 w 998374"/>
                  <a:gd name="connsiteY8" fmla="*/ 0 h 3051749"/>
                  <a:gd name="connsiteX9" fmla="*/ 200182 w 998374"/>
                  <a:gd name="connsiteY9" fmla="*/ 328530 h 3051749"/>
                  <a:gd name="connsiteX10" fmla="*/ 196925 w 998374"/>
                  <a:gd name="connsiteY10" fmla="*/ 372185 h 3051749"/>
                  <a:gd name="connsiteX11" fmla="*/ 200182 w 998374"/>
                  <a:gd name="connsiteY11" fmla="*/ 328529 h 3051749"/>
                  <a:gd name="connsiteX12" fmla="*/ 224392 w 998374"/>
                  <a:gd name="connsiteY12" fmla="*/ 0 h 3051749"/>
                  <a:gd name="connsiteX0" fmla="*/ 563321 w 998374"/>
                  <a:gd name="connsiteY0" fmla="*/ 559444 h 3051749"/>
                  <a:gd name="connsiteX1" fmla="*/ 998374 w 998374"/>
                  <a:gd name="connsiteY1" fmla="*/ 3051749 h 3051749"/>
                  <a:gd name="connsiteX2" fmla="*/ 0 w 998374"/>
                  <a:gd name="connsiteY2" fmla="*/ 3051749 h 3051749"/>
                  <a:gd name="connsiteX3" fmla="*/ 1352 w 998374"/>
                  <a:gd name="connsiteY3" fmla="*/ 3030878 h 3051749"/>
                  <a:gd name="connsiteX4" fmla="*/ 155035 w 998374"/>
                  <a:gd name="connsiteY4" fmla="*/ 933587 h 3051749"/>
                  <a:gd name="connsiteX5" fmla="*/ 195702 w 998374"/>
                  <a:gd name="connsiteY5" fmla="*/ 388566 h 3051749"/>
                  <a:gd name="connsiteX6" fmla="*/ 563321 w 998374"/>
                  <a:gd name="connsiteY6" fmla="*/ 559444 h 3051749"/>
                  <a:gd name="connsiteX7" fmla="*/ 200182 w 998374"/>
                  <a:gd name="connsiteY7" fmla="*/ 328529 h 3051749"/>
                  <a:gd name="connsiteX8" fmla="*/ 224453 w 998374"/>
                  <a:gd name="connsiteY8" fmla="*/ 0 h 3051749"/>
                  <a:gd name="connsiteX9" fmla="*/ 200182 w 998374"/>
                  <a:gd name="connsiteY9" fmla="*/ 328530 h 3051749"/>
                  <a:gd name="connsiteX10" fmla="*/ 196925 w 998374"/>
                  <a:gd name="connsiteY10" fmla="*/ 372185 h 3051749"/>
                  <a:gd name="connsiteX11" fmla="*/ 200182 w 998374"/>
                  <a:gd name="connsiteY11" fmla="*/ 328529 h 3051749"/>
                  <a:gd name="connsiteX0" fmla="*/ 563321 w 998374"/>
                  <a:gd name="connsiteY0" fmla="*/ 230915 h 2723220"/>
                  <a:gd name="connsiteX1" fmla="*/ 998374 w 998374"/>
                  <a:gd name="connsiteY1" fmla="*/ 2723220 h 2723220"/>
                  <a:gd name="connsiteX2" fmla="*/ 0 w 998374"/>
                  <a:gd name="connsiteY2" fmla="*/ 2723220 h 2723220"/>
                  <a:gd name="connsiteX3" fmla="*/ 1352 w 998374"/>
                  <a:gd name="connsiteY3" fmla="*/ 2702349 h 2723220"/>
                  <a:gd name="connsiteX4" fmla="*/ 155035 w 998374"/>
                  <a:gd name="connsiteY4" fmla="*/ 605058 h 2723220"/>
                  <a:gd name="connsiteX5" fmla="*/ 195702 w 998374"/>
                  <a:gd name="connsiteY5" fmla="*/ 60037 h 2723220"/>
                  <a:gd name="connsiteX6" fmla="*/ 563321 w 998374"/>
                  <a:gd name="connsiteY6" fmla="*/ 230915 h 2723220"/>
                  <a:gd name="connsiteX7" fmla="*/ 200182 w 998374"/>
                  <a:gd name="connsiteY7" fmla="*/ 0 h 2723220"/>
                  <a:gd name="connsiteX8" fmla="*/ 200182 w 998374"/>
                  <a:gd name="connsiteY8" fmla="*/ 1 h 2723220"/>
                  <a:gd name="connsiteX9" fmla="*/ 196925 w 998374"/>
                  <a:gd name="connsiteY9" fmla="*/ 43656 h 2723220"/>
                  <a:gd name="connsiteX10" fmla="*/ 200182 w 998374"/>
                  <a:gd name="connsiteY10" fmla="*/ 0 h 2723220"/>
                  <a:gd name="connsiteX0" fmla="*/ 563321 w 998374"/>
                  <a:gd name="connsiteY0" fmla="*/ 230914 h 2723219"/>
                  <a:gd name="connsiteX1" fmla="*/ 998374 w 998374"/>
                  <a:gd name="connsiteY1" fmla="*/ 2723219 h 2723219"/>
                  <a:gd name="connsiteX2" fmla="*/ 0 w 998374"/>
                  <a:gd name="connsiteY2" fmla="*/ 2723219 h 2723219"/>
                  <a:gd name="connsiteX3" fmla="*/ 1352 w 998374"/>
                  <a:gd name="connsiteY3" fmla="*/ 2702348 h 2723219"/>
                  <a:gd name="connsiteX4" fmla="*/ 155035 w 998374"/>
                  <a:gd name="connsiteY4" fmla="*/ 605057 h 2723219"/>
                  <a:gd name="connsiteX5" fmla="*/ 195702 w 998374"/>
                  <a:gd name="connsiteY5" fmla="*/ 60036 h 2723219"/>
                  <a:gd name="connsiteX6" fmla="*/ 563321 w 998374"/>
                  <a:gd name="connsiteY6" fmla="*/ 230914 h 2723219"/>
                  <a:gd name="connsiteX7" fmla="*/ 196925 w 998374"/>
                  <a:gd name="connsiteY7" fmla="*/ 43655 h 2723219"/>
                  <a:gd name="connsiteX8" fmla="*/ 200182 w 998374"/>
                  <a:gd name="connsiteY8" fmla="*/ 0 h 2723219"/>
                  <a:gd name="connsiteX9" fmla="*/ 196925 w 998374"/>
                  <a:gd name="connsiteY9" fmla="*/ 43655 h 2723219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563321 w 998374"/>
                  <a:gd name="connsiteY6" fmla="*/ 170878 h 2663183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376178 w 998374"/>
                  <a:gd name="connsiteY6" fmla="*/ 82008 h 2663183"/>
                  <a:gd name="connsiteX7" fmla="*/ 563321 w 998374"/>
                  <a:gd name="connsiteY7" fmla="*/ 170878 h 2663183"/>
                  <a:gd name="connsiteX0" fmla="*/ 563321 w 998374"/>
                  <a:gd name="connsiteY0" fmla="*/ 170878 h 2663183"/>
                  <a:gd name="connsiteX1" fmla="*/ 998374 w 998374"/>
                  <a:gd name="connsiteY1" fmla="*/ 2663183 h 2663183"/>
                  <a:gd name="connsiteX2" fmla="*/ 0 w 998374"/>
                  <a:gd name="connsiteY2" fmla="*/ 2663183 h 2663183"/>
                  <a:gd name="connsiteX3" fmla="*/ 1352 w 998374"/>
                  <a:gd name="connsiteY3" fmla="*/ 2642312 h 2663183"/>
                  <a:gd name="connsiteX4" fmla="*/ 155035 w 998374"/>
                  <a:gd name="connsiteY4" fmla="*/ 545021 h 2663183"/>
                  <a:gd name="connsiteX5" fmla="*/ 195702 w 998374"/>
                  <a:gd name="connsiteY5" fmla="*/ 0 h 2663183"/>
                  <a:gd name="connsiteX6" fmla="*/ 411103 w 998374"/>
                  <a:gd name="connsiteY6" fmla="*/ 28033 h 2663183"/>
                  <a:gd name="connsiteX7" fmla="*/ 563321 w 998374"/>
                  <a:gd name="connsiteY7" fmla="*/ 170878 h 266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8374" h="2663183">
                    <a:moveTo>
                      <a:pt x="563321" y="170878"/>
                    </a:moveTo>
                    <a:lnTo>
                      <a:pt x="998374" y="2663183"/>
                    </a:lnTo>
                    <a:lnTo>
                      <a:pt x="0" y="2663183"/>
                    </a:lnTo>
                    <a:cubicBezTo>
                      <a:pt x="451" y="2656226"/>
                      <a:pt x="901" y="2649269"/>
                      <a:pt x="1352" y="2642312"/>
                    </a:cubicBezTo>
                    <a:cubicBezTo>
                      <a:pt x="28661" y="2230274"/>
                      <a:pt x="93283" y="1370424"/>
                      <a:pt x="155035" y="545021"/>
                    </a:cubicBezTo>
                    <a:lnTo>
                      <a:pt x="195702" y="0"/>
                    </a:lnTo>
                    <a:lnTo>
                      <a:pt x="411103" y="28033"/>
                    </a:lnTo>
                    <a:lnTo>
                      <a:pt x="563321" y="170878"/>
                    </a:ln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58">
                <a:extLst>
                  <a:ext uri="{FF2B5EF4-FFF2-40B4-BE49-F238E27FC236}">
                    <a16:creationId xmlns:a16="http://schemas.microsoft.com/office/drawing/2014/main" id="{C360BDE8-7AA5-2D80-C09A-53AE180173E6}"/>
                  </a:ext>
                </a:extLst>
              </p:cNvPr>
              <p:cNvSpPr/>
              <p:nvPr/>
            </p:nvSpPr>
            <p:spPr>
              <a:xfrm>
                <a:off x="5221756" y="1406476"/>
                <a:ext cx="706397" cy="1799938"/>
              </a:xfrm>
              <a:custGeom>
                <a:avLst/>
                <a:gdLst>
                  <a:gd name="connsiteX0" fmla="*/ 706397 w 706397"/>
                  <a:gd name="connsiteY0" fmla="*/ 0 h 1799938"/>
                  <a:gd name="connsiteX1" fmla="*/ 231911 w 706397"/>
                  <a:gd name="connsiteY1" fmla="*/ 1799938 h 1799938"/>
                  <a:gd name="connsiteX2" fmla="*/ 0 w 706397"/>
                  <a:gd name="connsiteY2" fmla="*/ 1389424 h 1799938"/>
                  <a:gd name="connsiteX0" fmla="*/ 706397 w 706397"/>
                  <a:gd name="connsiteY0" fmla="*/ 0 h 1799938"/>
                  <a:gd name="connsiteX1" fmla="*/ 394346 w 706397"/>
                  <a:gd name="connsiteY1" fmla="*/ 1181081 h 1799938"/>
                  <a:gd name="connsiteX2" fmla="*/ 231911 w 706397"/>
                  <a:gd name="connsiteY2" fmla="*/ 1799938 h 1799938"/>
                  <a:gd name="connsiteX3" fmla="*/ 0 w 706397"/>
                  <a:gd name="connsiteY3" fmla="*/ 1389424 h 1799938"/>
                  <a:gd name="connsiteX4" fmla="*/ 706397 w 706397"/>
                  <a:gd name="connsiteY4" fmla="*/ 0 h 1799938"/>
                  <a:gd name="connsiteX0" fmla="*/ 706397 w 706397"/>
                  <a:gd name="connsiteY0" fmla="*/ 0 h 1799938"/>
                  <a:gd name="connsiteX1" fmla="*/ 485137 w 706397"/>
                  <a:gd name="connsiteY1" fmla="*/ 1213507 h 1799938"/>
                  <a:gd name="connsiteX2" fmla="*/ 231911 w 706397"/>
                  <a:gd name="connsiteY2" fmla="*/ 1799938 h 1799938"/>
                  <a:gd name="connsiteX3" fmla="*/ 0 w 706397"/>
                  <a:gd name="connsiteY3" fmla="*/ 1389424 h 1799938"/>
                  <a:gd name="connsiteX4" fmla="*/ 706397 w 706397"/>
                  <a:gd name="connsiteY4" fmla="*/ 0 h 179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397" h="1799938">
                    <a:moveTo>
                      <a:pt x="706397" y="0"/>
                    </a:moveTo>
                    <a:lnTo>
                      <a:pt x="485137" y="1213507"/>
                    </a:lnTo>
                    <a:lnTo>
                      <a:pt x="231911" y="1799938"/>
                    </a:lnTo>
                    <a:lnTo>
                      <a:pt x="0" y="1389424"/>
                    </a:lnTo>
                    <a:lnTo>
                      <a:pt x="70639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59">
                <a:extLst>
                  <a:ext uri="{FF2B5EF4-FFF2-40B4-BE49-F238E27FC236}">
                    <a16:creationId xmlns:a16="http://schemas.microsoft.com/office/drawing/2014/main" id="{1136BFFB-F7DC-6000-8B9E-8A6AE6206E1D}"/>
                  </a:ext>
                </a:extLst>
              </p:cNvPr>
              <p:cNvSpPr/>
              <p:nvPr/>
            </p:nvSpPr>
            <p:spPr>
              <a:xfrm>
                <a:off x="5930822" y="1400247"/>
                <a:ext cx="617383" cy="1565171"/>
              </a:xfrm>
              <a:custGeom>
                <a:avLst/>
                <a:gdLst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0 w 617383"/>
                  <a:gd name="connsiteY3" fmla="*/ 977 h 1565171"/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158693 w 617383"/>
                  <a:gd name="connsiteY3" fmla="*/ 992757 h 1565171"/>
                  <a:gd name="connsiteX4" fmla="*/ 0 w 617383"/>
                  <a:gd name="connsiteY4" fmla="*/ 977 h 1565171"/>
                  <a:gd name="connsiteX5" fmla="*/ 498 w 617383"/>
                  <a:gd name="connsiteY5" fmla="*/ 0 h 1565171"/>
                  <a:gd name="connsiteX0" fmla="*/ 498 w 617383"/>
                  <a:gd name="connsiteY0" fmla="*/ 0 h 1565171"/>
                  <a:gd name="connsiteX1" fmla="*/ 617383 w 617383"/>
                  <a:gd name="connsiteY1" fmla="*/ 1213724 h 1565171"/>
                  <a:gd name="connsiteX2" fmla="*/ 268619 w 617383"/>
                  <a:gd name="connsiteY2" fmla="*/ 1565171 h 1565171"/>
                  <a:gd name="connsiteX3" fmla="*/ 74386 w 617383"/>
                  <a:gd name="connsiteY3" fmla="*/ 1057608 h 1565171"/>
                  <a:gd name="connsiteX4" fmla="*/ 0 w 617383"/>
                  <a:gd name="connsiteY4" fmla="*/ 977 h 1565171"/>
                  <a:gd name="connsiteX5" fmla="*/ 498 w 617383"/>
                  <a:gd name="connsiteY5" fmla="*/ 0 h 156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383" h="1565171">
                    <a:moveTo>
                      <a:pt x="498" y="0"/>
                    </a:moveTo>
                    <a:lnTo>
                      <a:pt x="617383" y="1213724"/>
                    </a:lnTo>
                    <a:lnTo>
                      <a:pt x="268619" y="1565171"/>
                    </a:lnTo>
                    <a:lnTo>
                      <a:pt x="74386" y="1057608"/>
                    </a:lnTo>
                    <a:lnTo>
                      <a:pt x="0" y="977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D3D3D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riangle">
                <a:extLst>
                  <a:ext uri="{FF2B5EF4-FFF2-40B4-BE49-F238E27FC236}">
                    <a16:creationId xmlns:a16="http://schemas.microsoft.com/office/drawing/2014/main" id="{4301CF1A-7A8A-90E7-B5A1-87B4E1C8C96E}"/>
                  </a:ext>
                </a:extLst>
              </p:cNvPr>
              <p:cNvSpPr/>
              <p:nvPr/>
            </p:nvSpPr>
            <p:spPr>
              <a:xfrm>
                <a:off x="5455015" y="1398270"/>
                <a:ext cx="476639" cy="1808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657" y="162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D3D3">
                  <a:lumMod val="9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61">
                <a:extLst>
                  <a:ext uri="{FF2B5EF4-FFF2-40B4-BE49-F238E27FC236}">
                    <a16:creationId xmlns:a16="http://schemas.microsoft.com/office/drawing/2014/main" id="{2EDFB930-F850-1FEC-9598-EE9A3E3F8C0C}"/>
                  </a:ext>
                </a:extLst>
              </p:cNvPr>
              <p:cNvSpPr/>
              <p:nvPr/>
            </p:nvSpPr>
            <p:spPr>
              <a:xfrm>
                <a:off x="5829799" y="1404173"/>
                <a:ext cx="367619" cy="1561245"/>
              </a:xfrm>
              <a:custGeom>
                <a:avLst/>
                <a:gdLst>
                  <a:gd name="connsiteX0" fmla="*/ 99523 w 367619"/>
                  <a:gd name="connsiteY0" fmla="*/ 0 h 1561245"/>
                  <a:gd name="connsiteX1" fmla="*/ 367619 w 367619"/>
                  <a:gd name="connsiteY1" fmla="*/ 1561245 h 1561245"/>
                  <a:gd name="connsiteX2" fmla="*/ 0 w 367619"/>
                  <a:gd name="connsiteY2" fmla="*/ 1390367 h 1561245"/>
                  <a:gd name="connsiteX3" fmla="*/ 4480 w 367619"/>
                  <a:gd name="connsiteY3" fmla="*/ 1330331 h 1561245"/>
                  <a:gd name="connsiteX4" fmla="*/ 95793 w 367619"/>
                  <a:gd name="connsiteY4" fmla="*/ 44781 h 1561245"/>
                  <a:gd name="connsiteX5" fmla="*/ 98038 w 367619"/>
                  <a:gd name="connsiteY5" fmla="*/ 2922 h 156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619" h="1561245">
                    <a:moveTo>
                      <a:pt x="99523" y="0"/>
                    </a:moveTo>
                    <a:lnTo>
                      <a:pt x="367619" y="1561245"/>
                    </a:lnTo>
                    <a:lnTo>
                      <a:pt x="0" y="1390367"/>
                    </a:lnTo>
                    <a:lnTo>
                      <a:pt x="4480" y="1330331"/>
                    </a:lnTo>
                    <a:cubicBezTo>
                      <a:pt x="47834" y="746803"/>
                      <a:pt x="83922" y="250469"/>
                      <a:pt x="95793" y="44781"/>
                    </a:cubicBezTo>
                    <a:lnTo>
                      <a:pt x="98038" y="29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65">
            <a:extLst>
              <a:ext uri="{FF2B5EF4-FFF2-40B4-BE49-F238E27FC236}">
                <a16:creationId xmlns:a16="http://schemas.microsoft.com/office/drawing/2014/main" id="{C9F3DA9C-D55D-9DA4-9EEA-2F6D5ED1A8AF}"/>
              </a:ext>
            </a:extLst>
          </p:cNvPr>
          <p:cNvGrpSpPr/>
          <p:nvPr/>
        </p:nvGrpSpPr>
        <p:grpSpPr>
          <a:xfrm>
            <a:off x="6216881" y="2068506"/>
            <a:ext cx="2874898" cy="1136429"/>
            <a:chOff x="332936" y="2628398"/>
            <a:chExt cx="2926080" cy="1215936"/>
          </a:xfrm>
        </p:grpSpPr>
        <p:sp>
          <p:nvSpPr>
            <p:cNvPr id="38" name="TextBox 66">
              <a:extLst>
                <a:ext uri="{FF2B5EF4-FFF2-40B4-BE49-F238E27FC236}">
                  <a16:creationId xmlns:a16="http://schemas.microsoft.com/office/drawing/2014/main" id="{1D860B77-3170-0399-5A89-597842664642}"/>
                </a:ext>
              </a:extLst>
            </p:cNvPr>
            <p:cNvSpPr txBox="1"/>
            <p:nvPr/>
          </p:nvSpPr>
          <p:spPr>
            <a:xfrm>
              <a:off x="332936" y="2628398"/>
              <a:ext cx="2926080" cy="4610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Erős ügyfél-hitelesítés </a:t>
              </a: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837A00B-81DB-FCC2-2153-903217E2ED0C}"/>
                </a:ext>
              </a:extLst>
            </p:cNvPr>
            <p:cNvSpPr txBox="1"/>
            <p:nvPr/>
          </p:nvSpPr>
          <p:spPr>
            <a:xfrm>
              <a:off x="332936" y="3086923"/>
              <a:ext cx="2926080" cy="75741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Csak bizonyos esetekben lehetnek kivételek</a:t>
              </a: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759C5533-4DE0-8318-F82F-4A70598C3859}"/>
              </a:ext>
            </a:extLst>
          </p:cNvPr>
          <p:cNvGrpSpPr/>
          <p:nvPr/>
        </p:nvGrpSpPr>
        <p:grpSpPr>
          <a:xfrm>
            <a:off x="3264439" y="2708418"/>
            <a:ext cx="3022739" cy="1755150"/>
            <a:chOff x="332936" y="2625009"/>
            <a:chExt cx="2926080" cy="1877943"/>
          </a:xfrm>
        </p:grpSpPr>
        <p:sp>
          <p:nvSpPr>
            <p:cNvPr id="41" name="TextBox 63">
              <a:extLst>
                <a:ext uri="{FF2B5EF4-FFF2-40B4-BE49-F238E27FC236}">
                  <a16:creationId xmlns:a16="http://schemas.microsoft.com/office/drawing/2014/main" id="{48336277-E0B1-12DA-382C-0DAF510A08D2}"/>
                </a:ext>
              </a:extLst>
            </p:cNvPr>
            <p:cNvSpPr txBox="1"/>
            <p:nvPr/>
          </p:nvSpPr>
          <p:spPr>
            <a:xfrm>
              <a:off x="332936" y="2625009"/>
              <a:ext cx="2926080" cy="4610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200" b="1" dirty="0"/>
                <a:t>Kárfelelősségi rendszer</a:t>
              </a:r>
              <a:endPara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BD7D102A-E200-628D-E802-9398566377C7}"/>
                </a:ext>
              </a:extLst>
            </p:cNvPr>
            <p:cNvSpPr txBox="1"/>
            <p:nvPr/>
          </p:nvSpPr>
          <p:spPr>
            <a:xfrm>
              <a:off x="332936" y="3086923"/>
              <a:ext cx="2926080" cy="14160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Jóvá nem hagyott fizetési műveletek esetén a pénzforgalmi szolgáltatók kár megtérítési kötelezettsége</a:t>
              </a:r>
              <a:endPara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68">
            <a:extLst>
              <a:ext uri="{FF2B5EF4-FFF2-40B4-BE49-F238E27FC236}">
                <a16:creationId xmlns:a16="http://schemas.microsoft.com/office/drawing/2014/main" id="{FE05B5B5-F832-1D8C-F9CD-D20215242B9A}"/>
              </a:ext>
            </a:extLst>
          </p:cNvPr>
          <p:cNvGrpSpPr/>
          <p:nvPr/>
        </p:nvGrpSpPr>
        <p:grpSpPr>
          <a:xfrm>
            <a:off x="9202476" y="1352685"/>
            <a:ext cx="2414578" cy="2398312"/>
            <a:chOff x="332936" y="2266158"/>
            <a:chExt cx="2926080" cy="2566100"/>
          </a:xfrm>
        </p:grpSpPr>
        <p:sp>
          <p:nvSpPr>
            <p:cNvPr id="44" name="TextBox 69">
              <a:extLst>
                <a:ext uri="{FF2B5EF4-FFF2-40B4-BE49-F238E27FC236}">
                  <a16:creationId xmlns:a16="http://schemas.microsoft.com/office/drawing/2014/main" id="{3C45E0B0-11EA-C12C-8424-0A834F54E44A}"/>
                </a:ext>
              </a:extLst>
            </p:cNvPr>
            <p:cNvSpPr txBox="1"/>
            <p:nvPr/>
          </p:nvSpPr>
          <p:spPr>
            <a:xfrm>
              <a:off x="332936" y="2266158"/>
              <a:ext cx="2926080" cy="8232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200" b="1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Műveletmegfigyelő mechanizmusok </a:t>
              </a:r>
              <a:endPara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70">
              <a:extLst>
                <a:ext uri="{FF2B5EF4-FFF2-40B4-BE49-F238E27FC236}">
                  <a16:creationId xmlns:a16="http://schemas.microsoft.com/office/drawing/2014/main" id="{E6F9BAD0-8EA5-A58F-B657-B17BBE158FE2}"/>
                </a:ext>
              </a:extLst>
            </p:cNvPr>
            <p:cNvSpPr txBox="1"/>
            <p:nvPr/>
          </p:nvSpPr>
          <p:spPr>
            <a:xfrm>
              <a:off x="332936" y="3086921"/>
              <a:ext cx="2926080" cy="174533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0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Csalások és a nem az ügyfél által kezdeményezett fizetési műveletek észlelésére</a:t>
              </a:r>
              <a:endPara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FC912CF3-CAD6-7068-F7EE-D26714510EFA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12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Autofit/>
          </a:bodyPr>
          <a:lstStyle/>
          <a:p>
            <a:r>
              <a:rPr lang="hu-HU" sz="2400" dirty="0" err="1"/>
              <a:t>Payment</a:t>
            </a:r>
            <a:r>
              <a:rPr lang="hu-HU" sz="2400" dirty="0"/>
              <a:t> </a:t>
            </a:r>
            <a:r>
              <a:rPr lang="hu-HU" sz="2400" dirty="0" err="1"/>
              <a:t>Services</a:t>
            </a:r>
            <a:r>
              <a:rPr lang="hu-HU" sz="2400" dirty="0"/>
              <a:t> </a:t>
            </a:r>
            <a:r>
              <a:rPr lang="hu-HU" sz="2400" dirty="0" err="1"/>
              <a:t>Regulation</a:t>
            </a:r>
            <a:r>
              <a:rPr lang="hu-HU" sz="2400" dirty="0"/>
              <a:t> (</a:t>
            </a:r>
            <a:r>
              <a:rPr lang="hu-HU" sz="2400" dirty="0" err="1"/>
              <a:t>PSR</a:t>
            </a:r>
            <a:r>
              <a:rPr lang="hu-HU" sz="2400" dirty="0"/>
              <a:t>) újdonságai</a:t>
            </a:r>
            <a:endParaRPr lang="hu-HU" sz="2400" i="1" dirty="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A573D738-14AD-E7BF-F29E-5B4F63520009}"/>
              </a:ext>
            </a:extLst>
          </p:cNvPr>
          <p:cNvGrpSpPr/>
          <p:nvPr/>
        </p:nvGrpSpPr>
        <p:grpSpPr>
          <a:xfrm>
            <a:off x="8580698" y="1531878"/>
            <a:ext cx="3287285" cy="5003328"/>
            <a:chOff x="7000895" y="933134"/>
            <a:chExt cx="4763069" cy="6872347"/>
          </a:xfrm>
        </p:grpSpPr>
        <p:grpSp>
          <p:nvGrpSpPr>
            <p:cNvPr id="3" name="Csoportba foglalás 2">
              <a:extLst>
                <a:ext uri="{FF2B5EF4-FFF2-40B4-BE49-F238E27FC236}">
                  <a16:creationId xmlns:a16="http://schemas.microsoft.com/office/drawing/2014/main" id="{AA0931D3-4DBB-9CDB-2D56-81F7AF7620BA}"/>
                </a:ext>
              </a:extLst>
            </p:cNvPr>
            <p:cNvGrpSpPr/>
            <p:nvPr/>
          </p:nvGrpSpPr>
          <p:grpSpPr>
            <a:xfrm>
              <a:off x="7246418" y="2623382"/>
              <a:ext cx="3476990" cy="2111601"/>
              <a:chOff x="6155496" y="1758989"/>
              <a:chExt cx="4846394" cy="2943252"/>
            </a:xfrm>
          </p:grpSpPr>
          <p:pic>
            <p:nvPicPr>
              <p:cNvPr id="9" name="Kép 8" descr="A képen szöveg, képernyőkép, embléma, Márka látható&#10;&#10;Automatikusan generált leírás">
                <a:extLst>
                  <a:ext uri="{FF2B5EF4-FFF2-40B4-BE49-F238E27FC236}">
                    <a16:creationId xmlns:a16="http://schemas.microsoft.com/office/drawing/2014/main" id="{D5679E18-EFBE-B482-FF11-B31150E66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5496" y="1758989"/>
                <a:ext cx="4344540" cy="2666546"/>
              </a:xfrm>
              <a:prstGeom prst="rect">
                <a:avLst/>
              </a:prstGeom>
            </p:spPr>
          </p:pic>
          <p:pic>
            <p:nvPicPr>
              <p:cNvPr id="10" name="Ábra 9" descr="Nem jel egyszínű kitöltéssel">
                <a:extLst>
                  <a:ext uri="{FF2B5EF4-FFF2-40B4-BE49-F238E27FC236}">
                    <a16:creationId xmlns:a16="http://schemas.microsoft.com/office/drawing/2014/main" id="{4D5FC73E-C912-B590-98F8-74CB3E3B7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83812" y="2284161"/>
                <a:ext cx="2418078" cy="2418080"/>
              </a:xfrm>
              <a:prstGeom prst="rect">
                <a:avLst/>
              </a:prstGeom>
            </p:spPr>
          </p:pic>
        </p:grpSp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id="{31103039-2101-0451-AFB2-7C9100162144}"/>
                </a:ext>
              </a:extLst>
            </p:cNvPr>
            <p:cNvGrpSpPr/>
            <p:nvPr/>
          </p:nvGrpSpPr>
          <p:grpSpPr>
            <a:xfrm>
              <a:off x="7000895" y="1776733"/>
              <a:ext cx="4330086" cy="6028748"/>
              <a:chOff x="7907899" y="2279773"/>
              <a:chExt cx="3597749" cy="5009125"/>
            </a:xfrm>
          </p:grpSpPr>
          <p:sp>
            <p:nvSpPr>
              <p:cNvPr id="6" name="자유형: 도형 96">
                <a:extLst>
                  <a:ext uri="{FF2B5EF4-FFF2-40B4-BE49-F238E27FC236}">
                    <a16:creationId xmlns:a16="http://schemas.microsoft.com/office/drawing/2014/main" id="{3574EBEF-1F8D-96E8-16DF-27DF2318A350}"/>
                  </a:ext>
                </a:extLst>
              </p:cNvPr>
              <p:cNvSpPr/>
              <p:nvPr/>
            </p:nvSpPr>
            <p:spPr>
              <a:xfrm rot="8348922">
                <a:off x="11198871" y="4987221"/>
                <a:ext cx="306777" cy="2301677"/>
              </a:xfrm>
              <a:custGeom>
                <a:avLst/>
                <a:gdLst>
                  <a:gd name="connsiteX0" fmla="*/ 0 w 281140"/>
                  <a:gd name="connsiteY0" fmla="*/ 2109328 h 2109330"/>
                  <a:gd name="connsiteX1" fmla="*/ 0 w 281140"/>
                  <a:gd name="connsiteY1" fmla="*/ 0 h 2109330"/>
                  <a:gd name="connsiteX2" fmla="*/ 281140 w 281140"/>
                  <a:gd name="connsiteY2" fmla="*/ 243113 h 2109330"/>
                  <a:gd name="connsiteX3" fmla="*/ 281140 w 281140"/>
                  <a:gd name="connsiteY3" fmla="*/ 2109330 h 210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140" h="2109330">
                    <a:moveTo>
                      <a:pt x="0" y="2109328"/>
                    </a:moveTo>
                    <a:lnTo>
                      <a:pt x="0" y="0"/>
                    </a:lnTo>
                    <a:lnTo>
                      <a:pt x="281140" y="243113"/>
                    </a:lnTo>
                    <a:lnTo>
                      <a:pt x="281140" y="210933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 dirty="0"/>
              </a:p>
            </p:txBody>
          </p:sp>
          <p:sp>
            <p:nvSpPr>
              <p:cNvPr id="7" name="Donut 4">
                <a:extLst>
                  <a:ext uri="{FF2B5EF4-FFF2-40B4-BE49-F238E27FC236}">
                    <a16:creationId xmlns:a16="http://schemas.microsoft.com/office/drawing/2014/main" id="{09ABF3F4-1504-1D26-A208-2D2A9205652C}"/>
                  </a:ext>
                </a:extLst>
              </p:cNvPr>
              <p:cNvSpPr/>
              <p:nvPr/>
            </p:nvSpPr>
            <p:spPr>
              <a:xfrm>
                <a:off x="7907899" y="2279773"/>
                <a:ext cx="3099805" cy="3099805"/>
              </a:xfrm>
              <a:prstGeom prst="donut">
                <a:avLst>
                  <a:gd name="adj" fmla="val 3665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 Same Side Corner Rectangle 5">
                <a:extLst>
                  <a:ext uri="{FF2B5EF4-FFF2-40B4-BE49-F238E27FC236}">
                    <a16:creationId xmlns:a16="http://schemas.microsoft.com/office/drawing/2014/main" id="{13E940AB-8BE0-25B1-7A0C-ED1F83A02160}"/>
                  </a:ext>
                </a:extLst>
              </p:cNvPr>
              <p:cNvSpPr/>
              <p:nvPr/>
            </p:nvSpPr>
            <p:spPr>
              <a:xfrm rot="8399802">
                <a:off x="10257449" y="4979836"/>
                <a:ext cx="498891" cy="307559"/>
              </a:xfrm>
              <a:prstGeom prst="round2SameRect">
                <a:avLst>
                  <a:gd name="adj1" fmla="val 31004"/>
                  <a:gd name="adj2" fmla="val 0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E379D245-66A3-2DB1-E2E2-11AA60F46E49}"/>
                </a:ext>
              </a:extLst>
            </p:cNvPr>
            <p:cNvSpPr txBox="1"/>
            <p:nvPr/>
          </p:nvSpPr>
          <p:spPr>
            <a:xfrm>
              <a:off x="9682850" y="933134"/>
              <a:ext cx="2081114" cy="9884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ysClr val="windowText" lastClr="000000"/>
                  </a:solidFill>
                </a:rPr>
                <a:t>Másnapi kivizsgálás</a:t>
              </a: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9E11D5A1-4151-88F8-92EA-801717D87150}"/>
              </a:ext>
            </a:extLst>
          </p:cNvPr>
          <p:cNvGrpSpPr/>
          <p:nvPr/>
        </p:nvGrpSpPr>
        <p:grpSpPr>
          <a:xfrm>
            <a:off x="5819884" y="2193404"/>
            <a:ext cx="3083589" cy="4433724"/>
            <a:chOff x="3843333" y="956267"/>
            <a:chExt cx="4330086" cy="6028748"/>
          </a:xfrm>
        </p:grpSpPr>
        <p:grpSp>
          <p:nvGrpSpPr>
            <p:cNvPr id="13" name="Csoportba foglalás 12">
              <a:extLst>
                <a:ext uri="{FF2B5EF4-FFF2-40B4-BE49-F238E27FC236}">
                  <a16:creationId xmlns:a16="http://schemas.microsoft.com/office/drawing/2014/main" id="{1243E4CF-0FD6-91A5-B9CD-D7060FFBB58C}"/>
                </a:ext>
              </a:extLst>
            </p:cNvPr>
            <p:cNvGrpSpPr/>
            <p:nvPr/>
          </p:nvGrpSpPr>
          <p:grpSpPr>
            <a:xfrm>
              <a:off x="4243883" y="1255315"/>
              <a:ext cx="3137803" cy="3182430"/>
              <a:chOff x="424938" y="1186941"/>
              <a:chExt cx="2695588" cy="2733926"/>
            </a:xfrm>
          </p:grpSpPr>
          <p:sp>
            <p:nvSpPr>
              <p:cNvPr id="18" name="Oval 46">
                <a:extLst>
                  <a:ext uri="{FF2B5EF4-FFF2-40B4-BE49-F238E27FC236}">
                    <a16:creationId xmlns:a16="http://schemas.microsoft.com/office/drawing/2014/main" id="{8B231E7F-CA3D-E11D-5AAF-1930CAD994D2}"/>
                  </a:ext>
                </a:extLst>
              </p:cNvPr>
              <p:cNvSpPr/>
              <p:nvPr/>
            </p:nvSpPr>
            <p:spPr>
              <a:xfrm>
                <a:off x="2088350" y="2042330"/>
                <a:ext cx="1032176" cy="10321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1000" b="1" dirty="0"/>
                  <a:t>Egyezés</a:t>
                </a:r>
                <a:endParaRPr lang="en-US" sz="1000" b="1" dirty="0"/>
              </a:p>
            </p:txBody>
          </p:sp>
          <p:grpSp>
            <p:nvGrpSpPr>
              <p:cNvPr id="19" name="Csoportba foglalás 18">
                <a:extLst>
                  <a:ext uri="{FF2B5EF4-FFF2-40B4-BE49-F238E27FC236}">
                    <a16:creationId xmlns:a16="http://schemas.microsoft.com/office/drawing/2014/main" id="{DE4E68E0-61AF-775F-C65D-08693245EC01}"/>
                  </a:ext>
                </a:extLst>
              </p:cNvPr>
              <p:cNvGrpSpPr/>
              <p:nvPr/>
            </p:nvGrpSpPr>
            <p:grpSpPr>
              <a:xfrm>
                <a:off x="424941" y="1186941"/>
                <a:ext cx="1987303" cy="2056071"/>
                <a:chOff x="424941" y="973581"/>
                <a:chExt cx="1987303" cy="2056071"/>
              </a:xfrm>
            </p:grpSpPr>
            <p:sp>
              <p:nvSpPr>
                <p:cNvPr id="23" name="Circular Arrow 35">
                  <a:extLst>
                    <a:ext uri="{FF2B5EF4-FFF2-40B4-BE49-F238E27FC236}">
                      <a16:creationId xmlns:a16="http://schemas.microsoft.com/office/drawing/2014/main" id="{123E89D4-F611-71BB-AAFA-2E2C820C6E0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424941" y="1243638"/>
                  <a:ext cx="1987303" cy="1786014"/>
                </a:xfrm>
                <a:prstGeom prst="circularArrow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49">
                  <a:extLst>
                    <a:ext uri="{FF2B5EF4-FFF2-40B4-BE49-F238E27FC236}">
                      <a16:creationId xmlns:a16="http://schemas.microsoft.com/office/drawing/2014/main" id="{13847AB7-E998-16CA-ACB8-E499B5129438}"/>
                    </a:ext>
                  </a:extLst>
                </p:cNvPr>
                <p:cNvSpPr/>
                <p:nvPr/>
              </p:nvSpPr>
              <p:spPr>
                <a:xfrm>
                  <a:off x="713926" y="973581"/>
                  <a:ext cx="1480634" cy="60508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hu-HU" sz="1000" dirty="0">
                      <a:solidFill>
                        <a:schemeClr val="bg1"/>
                      </a:solidFill>
                      <a:latin typeface="Poppins Medium" pitchFamily="2" charset="77"/>
                      <a:cs typeface="Poppins Medium" pitchFamily="2" charset="77"/>
                    </a:rPr>
                    <a:t>Számlaszám</a:t>
                  </a:r>
                  <a:endParaRPr lang="en-US" sz="1000" dirty="0">
                    <a:solidFill>
                      <a:schemeClr val="bg1"/>
                    </a:solidFill>
                    <a:latin typeface="Poppins Medium" pitchFamily="2" charset="77"/>
                    <a:cs typeface="Poppins Medium" pitchFamily="2" charset="77"/>
                  </a:endParaRPr>
                </a:p>
              </p:txBody>
            </p:sp>
          </p:grpSp>
          <p:grpSp>
            <p:nvGrpSpPr>
              <p:cNvPr id="20" name="Csoportba foglalás 19">
                <a:extLst>
                  <a:ext uri="{FF2B5EF4-FFF2-40B4-BE49-F238E27FC236}">
                    <a16:creationId xmlns:a16="http://schemas.microsoft.com/office/drawing/2014/main" id="{511AD11C-4480-FF0E-BFAD-A0C25572971C}"/>
                  </a:ext>
                </a:extLst>
              </p:cNvPr>
              <p:cNvGrpSpPr/>
              <p:nvPr/>
            </p:nvGrpSpPr>
            <p:grpSpPr>
              <a:xfrm>
                <a:off x="424938" y="1864796"/>
                <a:ext cx="1976284" cy="2056071"/>
                <a:chOff x="424938" y="2131496"/>
                <a:chExt cx="1976284" cy="2056071"/>
              </a:xfrm>
            </p:grpSpPr>
            <p:sp>
              <p:nvSpPr>
                <p:cNvPr id="21" name="Circular Arrow 34">
                  <a:extLst>
                    <a:ext uri="{FF2B5EF4-FFF2-40B4-BE49-F238E27FC236}">
                      <a16:creationId xmlns:a16="http://schemas.microsoft.com/office/drawing/2014/main" id="{9BA1C1F4-6A5D-F4F7-AA42-50BA29A6D0C3}"/>
                    </a:ext>
                  </a:extLst>
                </p:cNvPr>
                <p:cNvSpPr/>
                <p:nvPr/>
              </p:nvSpPr>
              <p:spPr>
                <a:xfrm rot="10800000" flipH="1">
                  <a:off x="424938" y="2131496"/>
                  <a:ext cx="1976284" cy="1786014"/>
                </a:xfrm>
                <a:prstGeom prst="circularArrow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Oval 50">
                  <a:extLst>
                    <a:ext uri="{FF2B5EF4-FFF2-40B4-BE49-F238E27FC236}">
                      <a16:creationId xmlns:a16="http://schemas.microsoft.com/office/drawing/2014/main" id="{785432FF-64B9-D79A-00FA-52BEBCC35E09}"/>
                    </a:ext>
                  </a:extLst>
                </p:cNvPr>
                <p:cNvSpPr/>
                <p:nvPr/>
              </p:nvSpPr>
              <p:spPr>
                <a:xfrm>
                  <a:off x="713926" y="3582482"/>
                  <a:ext cx="1480634" cy="60508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000" dirty="0">
                      <a:solidFill>
                        <a:schemeClr val="bg1"/>
                      </a:solidFill>
                      <a:latin typeface="Poppins Medium" pitchFamily="2" charset="77"/>
                      <a:cs typeface="Poppins Medium" pitchFamily="2" charset="77"/>
                    </a:rPr>
                    <a:t>Név</a:t>
                  </a:r>
                  <a:endParaRPr lang="en-US" sz="1000" dirty="0">
                    <a:solidFill>
                      <a:schemeClr val="bg1"/>
                    </a:solidFill>
                    <a:latin typeface="Poppins Medium" pitchFamily="2" charset="77"/>
                    <a:cs typeface="Poppins Medium" pitchFamily="2" charset="77"/>
                  </a:endParaRPr>
                </a:p>
              </p:txBody>
            </p:sp>
          </p:grpSp>
        </p:grpSp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18E6116C-8E4B-AF0D-3298-7E1B55EC2392}"/>
                </a:ext>
              </a:extLst>
            </p:cNvPr>
            <p:cNvGrpSpPr/>
            <p:nvPr/>
          </p:nvGrpSpPr>
          <p:grpSpPr>
            <a:xfrm>
              <a:off x="3843333" y="956267"/>
              <a:ext cx="4330086" cy="6028748"/>
              <a:chOff x="7907899" y="2279773"/>
              <a:chExt cx="3597749" cy="5009125"/>
            </a:xfrm>
          </p:grpSpPr>
          <p:sp>
            <p:nvSpPr>
              <p:cNvPr id="15" name="자유형: 도형 96">
                <a:extLst>
                  <a:ext uri="{FF2B5EF4-FFF2-40B4-BE49-F238E27FC236}">
                    <a16:creationId xmlns:a16="http://schemas.microsoft.com/office/drawing/2014/main" id="{84F6B809-16A8-B0EF-301D-C516CC4C1872}"/>
                  </a:ext>
                </a:extLst>
              </p:cNvPr>
              <p:cNvSpPr/>
              <p:nvPr/>
            </p:nvSpPr>
            <p:spPr>
              <a:xfrm rot="8348922">
                <a:off x="11198871" y="4987221"/>
                <a:ext cx="306777" cy="2301677"/>
              </a:xfrm>
              <a:custGeom>
                <a:avLst/>
                <a:gdLst>
                  <a:gd name="connsiteX0" fmla="*/ 0 w 281140"/>
                  <a:gd name="connsiteY0" fmla="*/ 2109328 h 2109330"/>
                  <a:gd name="connsiteX1" fmla="*/ 0 w 281140"/>
                  <a:gd name="connsiteY1" fmla="*/ 0 h 2109330"/>
                  <a:gd name="connsiteX2" fmla="*/ 281140 w 281140"/>
                  <a:gd name="connsiteY2" fmla="*/ 243113 h 2109330"/>
                  <a:gd name="connsiteX3" fmla="*/ 281140 w 281140"/>
                  <a:gd name="connsiteY3" fmla="*/ 2109330 h 210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140" h="2109330">
                    <a:moveTo>
                      <a:pt x="0" y="2109328"/>
                    </a:moveTo>
                    <a:lnTo>
                      <a:pt x="0" y="0"/>
                    </a:lnTo>
                    <a:lnTo>
                      <a:pt x="281140" y="243113"/>
                    </a:lnTo>
                    <a:lnTo>
                      <a:pt x="281140" y="210933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 dirty="0"/>
              </a:p>
            </p:txBody>
          </p:sp>
          <p:sp>
            <p:nvSpPr>
              <p:cNvPr id="16" name="Donut 4">
                <a:extLst>
                  <a:ext uri="{FF2B5EF4-FFF2-40B4-BE49-F238E27FC236}">
                    <a16:creationId xmlns:a16="http://schemas.microsoft.com/office/drawing/2014/main" id="{294EFFE8-DC83-72A1-84A4-BF5FFEB11D52}"/>
                  </a:ext>
                </a:extLst>
              </p:cNvPr>
              <p:cNvSpPr/>
              <p:nvPr/>
            </p:nvSpPr>
            <p:spPr>
              <a:xfrm>
                <a:off x="7907899" y="2279773"/>
                <a:ext cx="3099805" cy="3099806"/>
              </a:xfrm>
              <a:prstGeom prst="donut">
                <a:avLst>
                  <a:gd name="adj" fmla="val 3665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 Same Side Corner Rectangle 5">
                <a:extLst>
                  <a:ext uri="{FF2B5EF4-FFF2-40B4-BE49-F238E27FC236}">
                    <a16:creationId xmlns:a16="http://schemas.microsoft.com/office/drawing/2014/main" id="{7D6C2520-99CA-D609-7EC4-B7E02B3A46DF}"/>
                  </a:ext>
                </a:extLst>
              </p:cNvPr>
              <p:cNvSpPr/>
              <p:nvPr/>
            </p:nvSpPr>
            <p:spPr>
              <a:xfrm rot="8399802">
                <a:off x="10257449" y="4979836"/>
                <a:ext cx="498891" cy="307559"/>
              </a:xfrm>
              <a:prstGeom prst="round2SameRect">
                <a:avLst>
                  <a:gd name="adj1" fmla="val 31004"/>
                  <a:gd name="adj2" fmla="val 0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18CE77DE-549B-E715-86CF-240E22885359}"/>
              </a:ext>
            </a:extLst>
          </p:cNvPr>
          <p:cNvGrpSpPr/>
          <p:nvPr/>
        </p:nvGrpSpPr>
        <p:grpSpPr>
          <a:xfrm>
            <a:off x="3062499" y="2281027"/>
            <a:ext cx="3019445" cy="4258477"/>
            <a:chOff x="1584914" y="1365219"/>
            <a:chExt cx="3597749" cy="4951423"/>
          </a:xfrm>
        </p:grpSpPr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B70CBAA5-305C-B83D-7A51-66F2BB25F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716" y="1437091"/>
              <a:ext cx="2956063" cy="29560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grpSp>
          <p:nvGrpSpPr>
            <p:cNvPr id="27" name="Group 32">
              <a:extLst>
                <a:ext uri="{FF2B5EF4-FFF2-40B4-BE49-F238E27FC236}">
                  <a16:creationId xmlns:a16="http://schemas.microsoft.com/office/drawing/2014/main" id="{A9BCBAB4-2C09-D843-0EB9-34A17796D324}"/>
                </a:ext>
              </a:extLst>
            </p:cNvPr>
            <p:cNvGrpSpPr/>
            <p:nvPr/>
          </p:nvGrpSpPr>
          <p:grpSpPr>
            <a:xfrm>
              <a:off x="1584914" y="1365219"/>
              <a:ext cx="3597749" cy="4951423"/>
              <a:chOff x="7907899" y="2308624"/>
              <a:chExt cx="3597749" cy="4951423"/>
            </a:xfrm>
          </p:grpSpPr>
          <p:sp>
            <p:nvSpPr>
              <p:cNvPr id="28" name="자유형: 도형 96">
                <a:extLst>
                  <a:ext uri="{FF2B5EF4-FFF2-40B4-BE49-F238E27FC236}">
                    <a16:creationId xmlns:a16="http://schemas.microsoft.com/office/drawing/2014/main" id="{123B3086-3129-C676-C257-4852C59C99DE}"/>
                  </a:ext>
                </a:extLst>
              </p:cNvPr>
              <p:cNvSpPr/>
              <p:nvPr/>
            </p:nvSpPr>
            <p:spPr>
              <a:xfrm rot="8348922">
                <a:off x="11198871" y="4958370"/>
                <a:ext cx="306777" cy="2301677"/>
              </a:xfrm>
              <a:custGeom>
                <a:avLst/>
                <a:gdLst>
                  <a:gd name="connsiteX0" fmla="*/ 0 w 281140"/>
                  <a:gd name="connsiteY0" fmla="*/ 2109328 h 2109330"/>
                  <a:gd name="connsiteX1" fmla="*/ 0 w 281140"/>
                  <a:gd name="connsiteY1" fmla="*/ 0 h 2109330"/>
                  <a:gd name="connsiteX2" fmla="*/ 281140 w 281140"/>
                  <a:gd name="connsiteY2" fmla="*/ 243113 h 2109330"/>
                  <a:gd name="connsiteX3" fmla="*/ 281140 w 281140"/>
                  <a:gd name="connsiteY3" fmla="*/ 2109330 h 210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140" h="2109330">
                    <a:moveTo>
                      <a:pt x="0" y="2109328"/>
                    </a:moveTo>
                    <a:lnTo>
                      <a:pt x="0" y="0"/>
                    </a:lnTo>
                    <a:lnTo>
                      <a:pt x="281140" y="243113"/>
                    </a:lnTo>
                    <a:lnTo>
                      <a:pt x="281140" y="210933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/>
              </a:p>
            </p:txBody>
          </p:sp>
          <p:sp>
            <p:nvSpPr>
              <p:cNvPr id="29" name="Donut 4">
                <a:extLst>
                  <a:ext uri="{FF2B5EF4-FFF2-40B4-BE49-F238E27FC236}">
                    <a16:creationId xmlns:a16="http://schemas.microsoft.com/office/drawing/2014/main" id="{DBA11FDF-A087-7A57-B1E6-09E3E3146E19}"/>
                  </a:ext>
                </a:extLst>
              </p:cNvPr>
              <p:cNvSpPr/>
              <p:nvPr/>
            </p:nvSpPr>
            <p:spPr>
              <a:xfrm>
                <a:off x="7907899" y="2308624"/>
                <a:ext cx="3099805" cy="3099806"/>
              </a:xfrm>
              <a:prstGeom prst="donut">
                <a:avLst>
                  <a:gd name="adj" fmla="val 3665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 Same Side Corner Rectangle 5">
                <a:extLst>
                  <a:ext uri="{FF2B5EF4-FFF2-40B4-BE49-F238E27FC236}">
                    <a16:creationId xmlns:a16="http://schemas.microsoft.com/office/drawing/2014/main" id="{92F9CAC6-D4BC-F189-E6BA-5BEE065B013A}"/>
                  </a:ext>
                </a:extLst>
              </p:cNvPr>
              <p:cNvSpPr/>
              <p:nvPr/>
            </p:nvSpPr>
            <p:spPr>
              <a:xfrm rot="8399802">
                <a:off x="10257449" y="4979836"/>
                <a:ext cx="498891" cy="307559"/>
              </a:xfrm>
              <a:prstGeom prst="round2SameRect">
                <a:avLst>
                  <a:gd name="adj1" fmla="val 31004"/>
                  <a:gd name="adj2" fmla="val 0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/>
              </a:p>
            </p:txBody>
          </p:sp>
        </p:grpSp>
      </p:grpSp>
      <p:pic>
        <p:nvPicPr>
          <p:cNvPr id="31" name="Ábra 30" descr="Jelvény egyszínű kitöltéssel">
            <a:extLst>
              <a:ext uri="{FF2B5EF4-FFF2-40B4-BE49-F238E27FC236}">
                <a16:creationId xmlns:a16="http://schemas.microsoft.com/office/drawing/2014/main" id="{5A802CE3-0B6E-D7C4-9BD7-AC854A0B8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4376" y="1405016"/>
            <a:ext cx="914400" cy="914400"/>
          </a:xfrm>
          <a:prstGeom prst="rect">
            <a:avLst/>
          </a:prstGeom>
        </p:spPr>
      </p:pic>
      <p:pic>
        <p:nvPicPr>
          <p:cNvPr id="32" name="Ábra 31" descr="Jelvény 1 egyszínű kitöltéssel">
            <a:extLst>
              <a:ext uri="{FF2B5EF4-FFF2-40B4-BE49-F238E27FC236}">
                <a16:creationId xmlns:a16="http://schemas.microsoft.com/office/drawing/2014/main" id="{1452A6FF-51E2-B3F1-C3BE-0ABE46463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2916" y="1428441"/>
            <a:ext cx="914400" cy="914400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30D0F492-558B-E467-FA71-1A1490B4F921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Autofit/>
          </a:bodyPr>
          <a:lstStyle/>
          <a:p>
            <a:r>
              <a:rPr lang="hu-HU" sz="2400" dirty="0" err="1"/>
              <a:t>Payment</a:t>
            </a:r>
            <a:r>
              <a:rPr lang="hu-HU" sz="2400" dirty="0"/>
              <a:t> </a:t>
            </a:r>
            <a:r>
              <a:rPr lang="hu-HU" sz="2400" dirty="0" err="1"/>
              <a:t>Services</a:t>
            </a:r>
            <a:r>
              <a:rPr lang="hu-HU" sz="2400" dirty="0"/>
              <a:t> </a:t>
            </a:r>
            <a:r>
              <a:rPr lang="hu-HU" sz="2400" dirty="0" err="1"/>
              <a:t>Regulation</a:t>
            </a:r>
            <a:r>
              <a:rPr lang="hu-HU" sz="2400" dirty="0"/>
              <a:t> (</a:t>
            </a:r>
            <a:r>
              <a:rPr lang="hu-HU" sz="2400" dirty="0" err="1"/>
              <a:t>PSR</a:t>
            </a:r>
            <a:r>
              <a:rPr lang="hu-HU" sz="2400" dirty="0"/>
              <a:t>) újdonságai</a:t>
            </a:r>
            <a:endParaRPr lang="hu-HU" sz="2400" i="1" dirty="0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3C14EF-C0ED-BE8E-4559-7223FB5FD5BA}"/>
              </a:ext>
            </a:extLst>
          </p:cNvPr>
          <p:cNvGrpSpPr/>
          <p:nvPr/>
        </p:nvGrpSpPr>
        <p:grpSpPr>
          <a:xfrm>
            <a:off x="3658417" y="1722379"/>
            <a:ext cx="3928245" cy="2053567"/>
            <a:chOff x="2081632" y="1229156"/>
            <a:chExt cx="8028736" cy="4399688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AF3C4EB3-4D29-2009-2ACE-9803DF4D6768}"/>
                </a:ext>
              </a:extLst>
            </p:cNvPr>
            <p:cNvSpPr/>
            <p:nvPr/>
          </p:nvSpPr>
          <p:spPr>
            <a:xfrm>
              <a:off x="2081632" y="1229156"/>
              <a:ext cx="3875684" cy="439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extrusionOk="0">
                  <a:moveTo>
                    <a:pt x="21600" y="15519"/>
                  </a:moveTo>
                  <a:lnTo>
                    <a:pt x="21600" y="5968"/>
                  </a:lnTo>
                  <a:cubicBezTo>
                    <a:pt x="21600" y="5543"/>
                    <a:pt x="21341" y="5147"/>
                    <a:pt x="20923" y="4935"/>
                  </a:cubicBezTo>
                  <a:lnTo>
                    <a:pt x="11481" y="159"/>
                  </a:lnTo>
                  <a:cubicBezTo>
                    <a:pt x="11063" y="-53"/>
                    <a:pt x="10545" y="-53"/>
                    <a:pt x="10119" y="159"/>
                  </a:cubicBezTo>
                  <a:lnTo>
                    <a:pt x="677" y="4935"/>
                  </a:lnTo>
                  <a:cubicBezTo>
                    <a:pt x="259" y="5147"/>
                    <a:pt x="0" y="5543"/>
                    <a:pt x="0" y="5968"/>
                  </a:cubicBezTo>
                  <a:lnTo>
                    <a:pt x="0" y="15526"/>
                  </a:lnTo>
                  <a:cubicBezTo>
                    <a:pt x="0" y="15951"/>
                    <a:pt x="259" y="16347"/>
                    <a:pt x="677" y="16559"/>
                  </a:cubicBezTo>
                  <a:lnTo>
                    <a:pt x="10119" y="21335"/>
                  </a:lnTo>
                  <a:cubicBezTo>
                    <a:pt x="10537" y="21547"/>
                    <a:pt x="11055" y="21547"/>
                    <a:pt x="11481" y="21335"/>
                  </a:cubicBezTo>
                  <a:lnTo>
                    <a:pt x="20923" y="16559"/>
                  </a:lnTo>
                  <a:cubicBezTo>
                    <a:pt x="21341" y="16339"/>
                    <a:pt x="21600" y="15944"/>
                    <a:pt x="21600" y="15519"/>
                  </a:cubicBezTo>
                  <a:close/>
                </a:path>
              </a:pathLst>
            </a:custGeom>
            <a:solidFill>
              <a:srgbClr val="FFCC4C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8EDC43D-0E2B-31D7-4D95-52DA96C42C16}"/>
                </a:ext>
              </a:extLst>
            </p:cNvPr>
            <p:cNvSpPr/>
            <p:nvPr/>
          </p:nvSpPr>
          <p:spPr>
            <a:xfrm>
              <a:off x="3146133" y="1439056"/>
              <a:ext cx="1737687" cy="197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21600" y="15596"/>
                  </a:moveTo>
                  <a:lnTo>
                    <a:pt x="21600" y="5906"/>
                  </a:lnTo>
                  <a:cubicBezTo>
                    <a:pt x="21600" y="5530"/>
                    <a:pt x="21376" y="5188"/>
                    <a:pt x="21004" y="4992"/>
                  </a:cubicBezTo>
                  <a:lnTo>
                    <a:pt x="11406" y="147"/>
                  </a:lnTo>
                  <a:cubicBezTo>
                    <a:pt x="11033" y="-49"/>
                    <a:pt x="10567" y="-49"/>
                    <a:pt x="10194" y="147"/>
                  </a:cubicBezTo>
                  <a:lnTo>
                    <a:pt x="596" y="4992"/>
                  </a:lnTo>
                  <a:cubicBezTo>
                    <a:pt x="224" y="5188"/>
                    <a:pt x="0" y="5530"/>
                    <a:pt x="0" y="5906"/>
                  </a:cubicBezTo>
                  <a:lnTo>
                    <a:pt x="0" y="15596"/>
                  </a:lnTo>
                  <a:cubicBezTo>
                    <a:pt x="0" y="15972"/>
                    <a:pt x="224" y="16314"/>
                    <a:pt x="596" y="16510"/>
                  </a:cubicBezTo>
                  <a:lnTo>
                    <a:pt x="10194" y="21355"/>
                  </a:lnTo>
                  <a:cubicBezTo>
                    <a:pt x="10567" y="21551"/>
                    <a:pt x="11033" y="21551"/>
                    <a:pt x="11406" y="21355"/>
                  </a:cubicBezTo>
                  <a:lnTo>
                    <a:pt x="21004" y="16510"/>
                  </a:lnTo>
                  <a:cubicBezTo>
                    <a:pt x="21376" y="16330"/>
                    <a:pt x="21600" y="15972"/>
                    <a:pt x="21600" y="15596"/>
                  </a:cubicBezTo>
                  <a:close/>
                </a:path>
              </a:pathLst>
            </a:custGeom>
            <a:solidFill>
              <a:sysClr val="windowText" lastClr="000000">
                <a:alpha val="40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7ECF144-BAF7-A033-1C53-F6905C1DBED6}"/>
                </a:ext>
              </a:extLst>
            </p:cNvPr>
            <p:cNvSpPr/>
            <p:nvPr/>
          </p:nvSpPr>
          <p:spPr>
            <a:xfrm>
              <a:off x="6234684" y="1229156"/>
              <a:ext cx="3875684" cy="439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extrusionOk="0">
                  <a:moveTo>
                    <a:pt x="0" y="5968"/>
                  </a:moveTo>
                  <a:lnTo>
                    <a:pt x="0" y="15526"/>
                  </a:lnTo>
                  <a:cubicBezTo>
                    <a:pt x="0" y="15951"/>
                    <a:pt x="259" y="16347"/>
                    <a:pt x="677" y="16559"/>
                  </a:cubicBezTo>
                  <a:lnTo>
                    <a:pt x="10119" y="21335"/>
                  </a:lnTo>
                  <a:cubicBezTo>
                    <a:pt x="10537" y="21547"/>
                    <a:pt x="11055" y="21547"/>
                    <a:pt x="11481" y="21335"/>
                  </a:cubicBezTo>
                  <a:lnTo>
                    <a:pt x="20923" y="16559"/>
                  </a:lnTo>
                  <a:cubicBezTo>
                    <a:pt x="21341" y="16347"/>
                    <a:pt x="21600" y="15951"/>
                    <a:pt x="21600" y="15526"/>
                  </a:cubicBezTo>
                  <a:lnTo>
                    <a:pt x="21600" y="5968"/>
                  </a:lnTo>
                  <a:cubicBezTo>
                    <a:pt x="21600" y="5543"/>
                    <a:pt x="21341" y="5147"/>
                    <a:pt x="20923" y="4935"/>
                  </a:cubicBezTo>
                  <a:lnTo>
                    <a:pt x="11481" y="159"/>
                  </a:lnTo>
                  <a:cubicBezTo>
                    <a:pt x="11063" y="-53"/>
                    <a:pt x="10545" y="-53"/>
                    <a:pt x="10119" y="159"/>
                  </a:cubicBezTo>
                  <a:lnTo>
                    <a:pt x="677" y="4935"/>
                  </a:lnTo>
                  <a:cubicBezTo>
                    <a:pt x="259" y="5147"/>
                    <a:pt x="0" y="5543"/>
                    <a:pt x="0" y="5968"/>
                  </a:cubicBezTo>
                  <a:close/>
                </a:path>
              </a:pathLst>
            </a:custGeom>
            <a:solidFill>
              <a:srgbClr val="4CC1E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D3A25BE7-04B7-62AF-BA69-7A1D6B692D46}"/>
                </a:ext>
              </a:extLst>
            </p:cNvPr>
            <p:cNvSpPr/>
            <p:nvPr/>
          </p:nvSpPr>
          <p:spPr>
            <a:xfrm>
              <a:off x="7299185" y="3448114"/>
              <a:ext cx="1737685" cy="197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0" y="5906"/>
                  </a:moveTo>
                  <a:lnTo>
                    <a:pt x="0" y="15596"/>
                  </a:lnTo>
                  <a:cubicBezTo>
                    <a:pt x="0" y="15972"/>
                    <a:pt x="224" y="16314"/>
                    <a:pt x="596" y="16510"/>
                  </a:cubicBezTo>
                  <a:lnTo>
                    <a:pt x="10194" y="21355"/>
                  </a:lnTo>
                  <a:cubicBezTo>
                    <a:pt x="10567" y="21551"/>
                    <a:pt x="11033" y="21551"/>
                    <a:pt x="11406" y="21355"/>
                  </a:cubicBezTo>
                  <a:lnTo>
                    <a:pt x="21004" y="16510"/>
                  </a:lnTo>
                  <a:cubicBezTo>
                    <a:pt x="21376" y="16314"/>
                    <a:pt x="21600" y="15972"/>
                    <a:pt x="21600" y="15596"/>
                  </a:cubicBezTo>
                  <a:lnTo>
                    <a:pt x="21600" y="5906"/>
                  </a:lnTo>
                  <a:cubicBezTo>
                    <a:pt x="21600" y="5530"/>
                    <a:pt x="21376" y="5188"/>
                    <a:pt x="21004" y="4992"/>
                  </a:cubicBezTo>
                  <a:lnTo>
                    <a:pt x="11406" y="147"/>
                  </a:lnTo>
                  <a:cubicBezTo>
                    <a:pt x="11033" y="-49"/>
                    <a:pt x="10567" y="-49"/>
                    <a:pt x="10194" y="147"/>
                  </a:cubicBezTo>
                  <a:lnTo>
                    <a:pt x="596" y="4992"/>
                  </a:lnTo>
                  <a:cubicBezTo>
                    <a:pt x="224" y="5172"/>
                    <a:pt x="0" y="5530"/>
                    <a:pt x="0" y="5906"/>
                  </a:cubicBezTo>
                  <a:close/>
                </a:path>
              </a:pathLst>
            </a:custGeom>
            <a:solidFill>
              <a:sysClr val="windowText" lastClr="000000">
                <a:alpha val="40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DFBA5DFB-DD68-23ED-EF86-FD80A3D7A709}"/>
                </a:ext>
              </a:extLst>
            </p:cNvPr>
            <p:cNvSpPr/>
            <p:nvPr/>
          </p:nvSpPr>
          <p:spPr>
            <a:xfrm>
              <a:off x="4975276" y="2206789"/>
              <a:ext cx="2666320" cy="44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89" extrusionOk="0">
                  <a:moveTo>
                    <a:pt x="21467" y="9073"/>
                  </a:moveTo>
                  <a:lnTo>
                    <a:pt x="19963" y="175"/>
                  </a:lnTo>
                  <a:cubicBezTo>
                    <a:pt x="19890" y="-256"/>
                    <a:pt x="19769" y="175"/>
                    <a:pt x="19805" y="749"/>
                  </a:cubicBezTo>
                  <a:cubicBezTo>
                    <a:pt x="19854" y="1682"/>
                    <a:pt x="19902" y="2614"/>
                    <a:pt x="19938" y="3547"/>
                  </a:cubicBezTo>
                  <a:cubicBezTo>
                    <a:pt x="19999" y="5054"/>
                    <a:pt x="19817" y="6490"/>
                    <a:pt x="19550" y="6633"/>
                  </a:cubicBezTo>
                  <a:cubicBezTo>
                    <a:pt x="17464" y="7709"/>
                    <a:pt x="14056" y="8427"/>
                    <a:pt x="10212" y="8427"/>
                  </a:cubicBezTo>
                  <a:cubicBezTo>
                    <a:pt x="6282" y="8427"/>
                    <a:pt x="2814" y="7709"/>
                    <a:pt x="740" y="6561"/>
                  </a:cubicBezTo>
                  <a:cubicBezTo>
                    <a:pt x="352" y="6346"/>
                    <a:pt x="0" y="8212"/>
                    <a:pt x="0" y="10508"/>
                  </a:cubicBezTo>
                  <a:cubicBezTo>
                    <a:pt x="0" y="12876"/>
                    <a:pt x="340" y="14670"/>
                    <a:pt x="740" y="14455"/>
                  </a:cubicBezTo>
                  <a:cubicBezTo>
                    <a:pt x="2814" y="13307"/>
                    <a:pt x="6282" y="12589"/>
                    <a:pt x="10212" y="12589"/>
                  </a:cubicBezTo>
                  <a:cubicBezTo>
                    <a:pt x="14044" y="12589"/>
                    <a:pt x="17440" y="13307"/>
                    <a:pt x="19526" y="14383"/>
                  </a:cubicBezTo>
                  <a:cubicBezTo>
                    <a:pt x="19781" y="14527"/>
                    <a:pt x="19963" y="15962"/>
                    <a:pt x="19914" y="17469"/>
                  </a:cubicBezTo>
                  <a:cubicBezTo>
                    <a:pt x="19878" y="18617"/>
                    <a:pt x="19829" y="19550"/>
                    <a:pt x="19793" y="20339"/>
                  </a:cubicBezTo>
                  <a:cubicBezTo>
                    <a:pt x="19769" y="20913"/>
                    <a:pt x="19878" y="21344"/>
                    <a:pt x="19951" y="20913"/>
                  </a:cubicBezTo>
                  <a:lnTo>
                    <a:pt x="21479" y="11872"/>
                  </a:lnTo>
                  <a:cubicBezTo>
                    <a:pt x="21600" y="11082"/>
                    <a:pt x="21600" y="9862"/>
                    <a:pt x="21467" y="9073"/>
                  </a:cubicBezTo>
                  <a:close/>
                  <a:moveTo>
                    <a:pt x="691" y="13020"/>
                  </a:moveTo>
                  <a:cubicBezTo>
                    <a:pt x="461" y="13020"/>
                    <a:pt x="279" y="11943"/>
                    <a:pt x="279" y="10580"/>
                  </a:cubicBezTo>
                  <a:cubicBezTo>
                    <a:pt x="279" y="9216"/>
                    <a:pt x="461" y="8140"/>
                    <a:pt x="691" y="8140"/>
                  </a:cubicBezTo>
                  <a:cubicBezTo>
                    <a:pt x="922" y="8140"/>
                    <a:pt x="1104" y="9216"/>
                    <a:pt x="1104" y="10580"/>
                  </a:cubicBezTo>
                  <a:cubicBezTo>
                    <a:pt x="1104" y="11872"/>
                    <a:pt x="922" y="13020"/>
                    <a:pt x="691" y="1302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5FD09B1-D21F-5A3A-04CD-188C83A63001}"/>
                </a:ext>
              </a:extLst>
            </p:cNvPr>
            <p:cNvSpPr/>
            <p:nvPr/>
          </p:nvSpPr>
          <p:spPr>
            <a:xfrm>
              <a:off x="4555472" y="4215099"/>
              <a:ext cx="2666126" cy="44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090" extrusionOk="0">
                  <a:moveTo>
                    <a:pt x="20839" y="6611"/>
                  </a:moveTo>
                  <a:cubicBezTo>
                    <a:pt x="18765" y="7756"/>
                    <a:pt x="15297" y="8471"/>
                    <a:pt x="11367" y="8471"/>
                  </a:cubicBezTo>
                  <a:cubicBezTo>
                    <a:pt x="7535" y="8471"/>
                    <a:pt x="4139" y="7756"/>
                    <a:pt x="2053" y="6683"/>
                  </a:cubicBezTo>
                  <a:cubicBezTo>
                    <a:pt x="1798" y="6540"/>
                    <a:pt x="1616" y="5109"/>
                    <a:pt x="1665" y="3607"/>
                  </a:cubicBezTo>
                  <a:cubicBezTo>
                    <a:pt x="1701" y="2463"/>
                    <a:pt x="1750" y="1533"/>
                    <a:pt x="1786" y="746"/>
                  </a:cubicBezTo>
                  <a:cubicBezTo>
                    <a:pt x="1810" y="174"/>
                    <a:pt x="1701" y="-255"/>
                    <a:pt x="1629" y="174"/>
                  </a:cubicBezTo>
                  <a:lnTo>
                    <a:pt x="100" y="9186"/>
                  </a:lnTo>
                  <a:cubicBezTo>
                    <a:pt x="-33" y="9973"/>
                    <a:pt x="-33" y="11260"/>
                    <a:pt x="100" y="12047"/>
                  </a:cubicBezTo>
                  <a:lnTo>
                    <a:pt x="1604" y="20916"/>
                  </a:lnTo>
                  <a:cubicBezTo>
                    <a:pt x="1677" y="21345"/>
                    <a:pt x="1798" y="20916"/>
                    <a:pt x="1762" y="20344"/>
                  </a:cubicBezTo>
                  <a:cubicBezTo>
                    <a:pt x="1713" y="19414"/>
                    <a:pt x="1665" y="18484"/>
                    <a:pt x="1629" y="17554"/>
                  </a:cubicBezTo>
                  <a:cubicBezTo>
                    <a:pt x="1568" y="16052"/>
                    <a:pt x="1750" y="14622"/>
                    <a:pt x="2017" y="14479"/>
                  </a:cubicBezTo>
                  <a:cubicBezTo>
                    <a:pt x="4103" y="13406"/>
                    <a:pt x="7511" y="12691"/>
                    <a:pt x="11355" y="12691"/>
                  </a:cubicBezTo>
                  <a:cubicBezTo>
                    <a:pt x="15285" y="12691"/>
                    <a:pt x="18753" y="13406"/>
                    <a:pt x="20827" y="14550"/>
                  </a:cubicBezTo>
                  <a:cubicBezTo>
                    <a:pt x="21215" y="14765"/>
                    <a:pt x="21567" y="12905"/>
                    <a:pt x="21567" y="10617"/>
                  </a:cubicBezTo>
                  <a:lnTo>
                    <a:pt x="21567" y="10617"/>
                  </a:lnTo>
                  <a:cubicBezTo>
                    <a:pt x="21567" y="8256"/>
                    <a:pt x="21227" y="6397"/>
                    <a:pt x="20839" y="6611"/>
                  </a:cubicBezTo>
                  <a:close/>
                  <a:moveTo>
                    <a:pt x="20864" y="12977"/>
                  </a:moveTo>
                  <a:cubicBezTo>
                    <a:pt x="20633" y="12977"/>
                    <a:pt x="20451" y="11904"/>
                    <a:pt x="20451" y="10545"/>
                  </a:cubicBezTo>
                  <a:cubicBezTo>
                    <a:pt x="20451" y="9186"/>
                    <a:pt x="20633" y="8113"/>
                    <a:pt x="20864" y="8113"/>
                  </a:cubicBezTo>
                  <a:cubicBezTo>
                    <a:pt x="21094" y="8113"/>
                    <a:pt x="21276" y="9186"/>
                    <a:pt x="21276" y="10545"/>
                  </a:cubicBezTo>
                  <a:cubicBezTo>
                    <a:pt x="21276" y="11904"/>
                    <a:pt x="21094" y="12977"/>
                    <a:pt x="20864" y="12977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9FBFF2-DC0A-582A-9C83-2E6433539CA3}"/>
                </a:ext>
              </a:extLst>
            </p:cNvPr>
            <p:cNvSpPr txBox="1"/>
            <p:nvPr/>
          </p:nvSpPr>
          <p:spPr>
            <a:xfrm>
              <a:off x="7918964" y="2086545"/>
              <a:ext cx="1806964" cy="754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IBAN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55387CB6-9748-628F-569F-5A88D425CA1B}"/>
                </a:ext>
              </a:extLst>
            </p:cNvPr>
            <p:cNvSpPr txBox="1"/>
            <p:nvPr/>
          </p:nvSpPr>
          <p:spPr>
            <a:xfrm>
              <a:off x="2962455" y="4151079"/>
              <a:ext cx="2926081" cy="754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IBAN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Ábra 15" descr="Jelvény 4 egyszínű kitöltéssel">
            <a:extLst>
              <a:ext uri="{FF2B5EF4-FFF2-40B4-BE49-F238E27FC236}">
                <a16:creationId xmlns:a16="http://schemas.microsoft.com/office/drawing/2014/main" id="{3C62CDA7-5822-146E-E933-9FC3354A2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6390" y="1468466"/>
            <a:ext cx="731438" cy="730891"/>
          </a:xfrm>
          <a:prstGeom prst="rect">
            <a:avLst/>
          </a:prstGeom>
        </p:spPr>
      </p:pic>
      <p:pic>
        <p:nvPicPr>
          <p:cNvPr id="17" name="Ábra 16" descr="Jelvény 5 egyszínű kitöltéssel">
            <a:extLst>
              <a:ext uri="{FF2B5EF4-FFF2-40B4-BE49-F238E27FC236}">
                <a16:creationId xmlns:a16="http://schemas.microsoft.com/office/drawing/2014/main" id="{C68536B6-047A-29F6-9C0E-DFD9E271C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6390" y="4361722"/>
            <a:ext cx="731438" cy="730891"/>
          </a:xfrm>
          <a:prstGeom prst="rect">
            <a:avLst/>
          </a:prstGeom>
        </p:spPr>
      </p:pic>
      <p:pic>
        <p:nvPicPr>
          <p:cNvPr id="18" name="Ábra 17" descr="Bank egyszínű kitöltéssel">
            <a:extLst>
              <a:ext uri="{FF2B5EF4-FFF2-40B4-BE49-F238E27FC236}">
                <a16:creationId xmlns:a16="http://schemas.microsoft.com/office/drawing/2014/main" id="{28346781-41C7-F25B-5534-8E30F56CD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1155" y="1805359"/>
            <a:ext cx="859332" cy="859332"/>
          </a:xfrm>
          <a:prstGeom prst="rect">
            <a:avLst/>
          </a:prstGeom>
        </p:spPr>
      </p:pic>
      <p:pic>
        <p:nvPicPr>
          <p:cNvPr id="19" name="Ábra 18" descr="Bank egyszínű kitöltéssel">
            <a:extLst>
              <a:ext uri="{FF2B5EF4-FFF2-40B4-BE49-F238E27FC236}">
                <a16:creationId xmlns:a16="http://schemas.microsoft.com/office/drawing/2014/main" id="{3CF4D711-DBAC-2875-FD68-8E0DEF404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6711" y="2716603"/>
            <a:ext cx="859332" cy="859332"/>
          </a:xfrm>
          <a:prstGeom prst="rect">
            <a:avLst/>
          </a:prstGeom>
        </p:spPr>
      </p:pic>
      <p:pic>
        <p:nvPicPr>
          <p:cNvPr id="20" name="Kép 19" descr="A képen szöveg, képernyőkép, Mobiltelefon, multimédia látható&#10;&#10;Automatikusan generált leírás">
            <a:extLst>
              <a:ext uri="{FF2B5EF4-FFF2-40B4-BE49-F238E27FC236}">
                <a16:creationId xmlns:a16="http://schemas.microsoft.com/office/drawing/2014/main" id="{2A6A56FE-35AA-678B-A833-5FD167E0B6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90" y="4595171"/>
            <a:ext cx="5845150" cy="2174397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B17C0396-6B63-E04A-B102-21F1EA453AEF}"/>
              </a:ext>
            </a:extLst>
          </p:cNvPr>
          <p:cNvSpPr txBox="1"/>
          <p:nvPr/>
        </p:nvSpPr>
        <p:spPr>
          <a:xfrm>
            <a:off x="5656318" y="4837612"/>
            <a:ext cx="2001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Spoofing</a:t>
            </a:r>
            <a:r>
              <a:rPr lang="hu-HU" sz="2400" b="1" dirty="0"/>
              <a:t> </a:t>
            </a:r>
          </a:p>
          <a:p>
            <a:pPr algn="ctr"/>
            <a:endParaRPr lang="hu-HU" sz="2400" b="1" dirty="0"/>
          </a:p>
          <a:p>
            <a:pPr algn="ctr"/>
            <a:endParaRPr lang="hu-HU" sz="2400" b="1" dirty="0"/>
          </a:p>
          <a:p>
            <a:pPr algn="ctr"/>
            <a:endParaRPr lang="hu-HU" sz="2400" b="1" dirty="0"/>
          </a:p>
          <a:p>
            <a:pPr algn="ctr"/>
            <a:r>
              <a:rPr lang="hu-HU" sz="2400" b="1" dirty="0"/>
              <a:t>Bank nevében</a:t>
            </a: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2F513AB0-A5E3-F6CB-8F20-7B605C08AE6F}"/>
              </a:ext>
            </a:extLst>
          </p:cNvPr>
          <p:cNvGrpSpPr/>
          <p:nvPr/>
        </p:nvGrpSpPr>
        <p:grpSpPr>
          <a:xfrm>
            <a:off x="7293175" y="904672"/>
            <a:ext cx="5294040" cy="5280656"/>
            <a:chOff x="6096000" y="1143000"/>
            <a:chExt cx="5262880" cy="5262880"/>
          </a:xfrm>
        </p:grpSpPr>
        <p:pic>
          <p:nvPicPr>
            <p:cNvPr id="23" name="Kép 22" descr="A képen szöveg, képernyőkép, Mobiltelefon, Betűtípus látható&#10;&#10;Automatikusan generált leírás">
              <a:extLst>
                <a:ext uri="{FF2B5EF4-FFF2-40B4-BE49-F238E27FC236}">
                  <a16:creationId xmlns:a16="http://schemas.microsoft.com/office/drawing/2014/main" id="{A38EDA4D-7C6F-8D21-A1EF-FE2311EA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143000"/>
              <a:ext cx="5262880" cy="5262880"/>
            </a:xfrm>
            <a:prstGeom prst="rect">
              <a:avLst/>
            </a:prstGeom>
          </p:spPr>
        </p:pic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0D1D64EC-51C0-2122-CE2B-F13F00C66387}"/>
                </a:ext>
              </a:extLst>
            </p:cNvPr>
            <p:cNvSpPr/>
            <p:nvPr/>
          </p:nvSpPr>
          <p:spPr>
            <a:xfrm>
              <a:off x="6756400" y="2733040"/>
              <a:ext cx="2844800" cy="511573"/>
            </a:xfrm>
            <a:prstGeom prst="rect">
              <a:avLst/>
            </a:prstGeom>
            <a:solidFill>
              <a:srgbClr val="ABE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chemeClr val="tx1"/>
                  </a:solidFill>
                </a:rPr>
                <a:t>Új csalástípust észleltünk</a:t>
              </a:r>
            </a:p>
            <a:p>
              <a:r>
                <a:rPr lang="hu-HU" sz="1400" b="1" dirty="0">
                  <a:solidFill>
                    <a:schemeClr val="tx1"/>
                  </a:solidFill>
                </a:rPr>
                <a:t>Így kerülheti el a csalást</a:t>
              </a:r>
              <a:endParaRPr lang="hu-H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Ábra 24" descr="Jelvény 6 egyszínű kitöltéssel">
            <a:extLst>
              <a:ext uri="{FF2B5EF4-FFF2-40B4-BE49-F238E27FC236}">
                <a16:creationId xmlns:a16="http://schemas.microsoft.com/office/drawing/2014/main" id="{9E0D6A6E-BFD2-3034-2C6F-C889C5C523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09882" y="1193039"/>
            <a:ext cx="914400" cy="9144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428E732-F9BB-D2B0-A266-CCA5E57BEB37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99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Autofit/>
          </a:bodyPr>
          <a:lstStyle/>
          <a:p>
            <a:r>
              <a:rPr lang="hu-HU" sz="2400" b="1" dirty="0"/>
              <a:t>Az MNB célja az elektronikus pénzforgalom iránti bizalom fenntartása </a:t>
            </a:r>
            <a:endParaRPr lang="hu-HU" sz="2400" i="1" dirty="0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0B40FCB9-D03C-6117-78D5-E35A56256F25}"/>
              </a:ext>
            </a:extLst>
          </p:cNvPr>
          <p:cNvGrpSpPr/>
          <p:nvPr/>
        </p:nvGrpSpPr>
        <p:grpSpPr>
          <a:xfrm>
            <a:off x="3089018" y="1023938"/>
            <a:ext cx="7631774" cy="5665155"/>
            <a:chOff x="3407873" y="1005841"/>
            <a:chExt cx="7631774" cy="5665155"/>
          </a:xfrm>
        </p:grpSpPr>
        <p:sp>
          <p:nvSpPr>
            <p:cNvPr id="7" name="Freeform: Shape 113">
              <a:extLst>
                <a:ext uri="{FF2B5EF4-FFF2-40B4-BE49-F238E27FC236}">
                  <a16:creationId xmlns:a16="http://schemas.microsoft.com/office/drawing/2014/main" id="{0F039AD3-4621-A71F-196E-45BA473072E7}"/>
                </a:ext>
              </a:extLst>
            </p:cNvPr>
            <p:cNvSpPr/>
            <p:nvPr/>
          </p:nvSpPr>
          <p:spPr>
            <a:xfrm>
              <a:off x="3479280" y="1057506"/>
              <a:ext cx="7488961" cy="1570877"/>
            </a:xfrm>
            <a:custGeom>
              <a:avLst/>
              <a:gdLst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5924 w 6591152"/>
                <a:gd name="connsiteY14" fmla="*/ 870103 h 1445923"/>
                <a:gd name="connsiteX15" fmla="*/ 1444028 w 6591152"/>
                <a:gd name="connsiteY15" fmla="*/ 881606 h 1445923"/>
                <a:gd name="connsiteX16" fmla="*/ 1444028 w 6591152"/>
                <a:gd name="connsiteY16" fmla="*/ 1444984 h 1445923"/>
                <a:gd name="connsiteX17" fmla="*/ 178417 w 6591152"/>
                <a:gd name="connsiteY17" fmla="*/ 1444984 h 1445923"/>
                <a:gd name="connsiteX18" fmla="*/ 0 w 6591152"/>
                <a:gd name="connsiteY18" fmla="*/ 1266618 h 1445923"/>
                <a:gd name="connsiteX19" fmla="*/ 0 w 6591152"/>
                <a:gd name="connsiteY19" fmla="*/ 179305 h 1445923"/>
                <a:gd name="connsiteX20" fmla="*/ 178417 w 6591152"/>
                <a:gd name="connsiteY20" fmla="*/ 938 h 1445923"/>
                <a:gd name="connsiteX21" fmla="*/ 1444028 w 6591152"/>
                <a:gd name="connsiteY21" fmla="*/ 938 h 1445923"/>
                <a:gd name="connsiteX22" fmla="*/ 1444028 w 6591152"/>
                <a:gd name="connsiteY22" fmla="*/ 564317 h 1445923"/>
                <a:gd name="connsiteX23" fmla="*/ 1445924 w 6591152"/>
                <a:gd name="connsiteY23" fmla="*/ 569774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5924 w 6591152"/>
                <a:gd name="connsiteY14" fmla="*/ 870103 h 1445923"/>
                <a:gd name="connsiteX15" fmla="*/ 1444028 w 6591152"/>
                <a:gd name="connsiteY15" fmla="*/ 1444984 h 1445923"/>
                <a:gd name="connsiteX16" fmla="*/ 178417 w 6591152"/>
                <a:gd name="connsiteY16" fmla="*/ 1444984 h 1445923"/>
                <a:gd name="connsiteX17" fmla="*/ 0 w 6591152"/>
                <a:gd name="connsiteY17" fmla="*/ 1266618 h 1445923"/>
                <a:gd name="connsiteX18" fmla="*/ 0 w 6591152"/>
                <a:gd name="connsiteY18" fmla="*/ 179305 h 1445923"/>
                <a:gd name="connsiteX19" fmla="*/ 178417 w 6591152"/>
                <a:gd name="connsiteY19" fmla="*/ 938 h 1445923"/>
                <a:gd name="connsiteX20" fmla="*/ 1444028 w 6591152"/>
                <a:gd name="connsiteY20" fmla="*/ 938 h 1445923"/>
                <a:gd name="connsiteX21" fmla="*/ 1444028 w 6591152"/>
                <a:gd name="connsiteY21" fmla="*/ 564317 h 1445923"/>
                <a:gd name="connsiteX22" fmla="*/ 1445924 w 6591152"/>
                <a:gd name="connsiteY22" fmla="*/ 569774 h 1445923"/>
                <a:gd name="connsiteX23" fmla="*/ 1445924 w 6591152"/>
                <a:gd name="connsiteY23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4028 w 6591152"/>
                <a:gd name="connsiteY20" fmla="*/ 564317 h 1445923"/>
                <a:gd name="connsiteX21" fmla="*/ 1445924 w 6591152"/>
                <a:gd name="connsiteY21" fmla="*/ 569774 h 1445923"/>
                <a:gd name="connsiteX22" fmla="*/ 1445924 w 6591152"/>
                <a:gd name="connsiteY22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4028 w 6591152"/>
                <a:gd name="connsiteY20" fmla="*/ 564317 h 1445923"/>
                <a:gd name="connsiteX21" fmla="*/ 1445924 w 6591152"/>
                <a:gd name="connsiteY21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5924 w 6591152"/>
                <a:gd name="connsiteY20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78417 w 6591152"/>
                <a:gd name="connsiteY14" fmla="*/ 1444984 h 1445923"/>
                <a:gd name="connsiteX15" fmla="*/ 0 w 6591152"/>
                <a:gd name="connsiteY15" fmla="*/ 1266618 h 1445923"/>
                <a:gd name="connsiteX16" fmla="*/ 0 w 6591152"/>
                <a:gd name="connsiteY16" fmla="*/ 179305 h 1445923"/>
                <a:gd name="connsiteX17" fmla="*/ 178417 w 6591152"/>
                <a:gd name="connsiteY17" fmla="*/ 938 h 1445923"/>
                <a:gd name="connsiteX18" fmla="*/ 1444028 w 6591152"/>
                <a:gd name="connsiteY18" fmla="*/ 938 h 1445923"/>
                <a:gd name="connsiteX19" fmla="*/ 1445924 w 6591152"/>
                <a:gd name="connsiteY19" fmla="*/ 0 h 1445923"/>
                <a:gd name="connsiteX0" fmla="*/ 1444028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78417 w 6591152"/>
                <a:gd name="connsiteY14" fmla="*/ 1444984 h 1445923"/>
                <a:gd name="connsiteX15" fmla="*/ 0 w 6591152"/>
                <a:gd name="connsiteY15" fmla="*/ 1266618 h 1445923"/>
                <a:gd name="connsiteX16" fmla="*/ 0 w 6591152"/>
                <a:gd name="connsiteY16" fmla="*/ 179305 h 1445923"/>
                <a:gd name="connsiteX17" fmla="*/ 178417 w 6591152"/>
                <a:gd name="connsiteY17" fmla="*/ 938 h 1445923"/>
                <a:gd name="connsiteX18" fmla="*/ 1444028 w 6591152"/>
                <a:gd name="connsiteY18" fmla="*/ 938 h 1445923"/>
                <a:gd name="connsiteX0" fmla="*/ 1444028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78417 w 6591152"/>
                <a:gd name="connsiteY13" fmla="*/ 1444984 h 1445923"/>
                <a:gd name="connsiteX14" fmla="*/ 0 w 6591152"/>
                <a:gd name="connsiteY14" fmla="*/ 1266618 h 1445923"/>
                <a:gd name="connsiteX15" fmla="*/ 0 w 6591152"/>
                <a:gd name="connsiteY15" fmla="*/ 179305 h 1445923"/>
                <a:gd name="connsiteX16" fmla="*/ 178417 w 6591152"/>
                <a:gd name="connsiteY16" fmla="*/ 938 h 1445923"/>
                <a:gd name="connsiteX17" fmla="*/ 1444028 w 6591152"/>
                <a:gd name="connsiteY17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78417 w 6591152"/>
                <a:gd name="connsiteY13" fmla="*/ 1444984 h 1445923"/>
                <a:gd name="connsiteX14" fmla="*/ 0 w 6591152"/>
                <a:gd name="connsiteY14" fmla="*/ 1266618 h 1445923"/>
                <a:gd name="connsiteX15" fmla="*/ 0 w 6591152"/>
                <a:gd name="connsiteY15" fmla="*/ 179305 h 1445923"/>
                <a:gd name="connsiteX16" fmla="*/ 178417 w 6591152"/>
                <a:gd name="connsiteY16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1 h 1445923"/>
                <a:gd name="connsiteX4" fmla="*/ 6412736 w 6591152"/>
                <a:gd name="connsiteY4" fmla="*/ 1 h 1445923"/>
                <a:gd name="connsiteX5" fmla="*/ 6591152 w 6591152"/>
                <a:gd name="connsiteY5" fmla="*/ 180273 h 1445923"/>
                <a:gd name="connsiteX6" fmla="*/ 6591152 w 6591152"/>
                <a:gd name="connsiteY6" fmla="*/ 1267524 h 1445923"/>
                <a:gd name="connsiteX7" fmla="*/ 6412736 w 6591152"/>
                <a:gd name="connsiteY7" fmla="*/ 1445921 h 1445923"/>
                <a:gd name="connsiteX8" fmla="*/ 5147124 w 6591152"/>
                <a:gd name="connsiteY8" fmla="*/ 1445921 h 1445923"/>
                <a:gd name="connsiteX9" fmla="*/ 5147124 w 6591152"/>
                <a:gd name="connsiteY9" fmla="*/ 882548 h 1445923"/>
                <a:gd name="connsiteX10" fmla="*/ 5147113 w 6591152"/>
                <a:gd name="connsiteY10" fmla="*/ 882516 h 1445923"/>
                <a:gd name="connsiteX11" fmla="*/ 5147113 w 6591152"/>
                <a:gd name="connsiteY11" fmla="*/ 1445923 h 1445923"/>
                <a:gd name="connsiteX12" fmla="*/ 178417 w 6591152"/>
                <a:gd name="connsiteY12" fmla="*/ 1444984 h 1445923"/>
                <a:gd name="connsiteX13" fmla="*/ 0 w 6591152"/>
                <a:gd name="connsiteY13" fmla="*/ 1266618 h 1445923"/>
                <a:gd name="connsiteX14" fmla="*/ 0 w 6591152"/>
                <a:gd name="connsiteY14" fmla="*/ 179305 h 1445923"/>
                <a:gd name="connsiteX15" fmla="*/ 178417 w 6591152"/>
                <a:gd name="connsiteY15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24 w 6591152"/>
                <a:gd name="connsiteY2" fmla="*/ 1 h 1445923"/>
                <a:gd name="connsiteX3" fmla="*/ 6412736 w 6591152"/>
                <a:gd name="connsiteY3" fmla="*/ 1 h 1445923"/>
                <a:gd name="connsiteX4" fmla="*/ 6591152 w 6591152"/>
                <a:gd name="connsiteY4" fmla="*/ 180273 h 1445923"/>
                <a:gd name="connsiteX5" fmla="*/ 6591152 w 6591152"/>
                <a:gd name="connsiteY5" fmla="*/ 1267524 h 1445923"/>
                <a:gd name="connsiteX6" fmla="*/ 6412736 w 6591152"/>
                <a:gd name="connsiteY6" fmla="*/ 1445921 h 1445923"/>
                <a:gd name="connsiteX7" fmla="*/ 5147124 w 6591152"/>
                <a:gd name="connsiteY7" fmla="*/ 1445921 h 1445923"/>
                <a:gd name="connsiteX8" fmla="*/ 5147124 w 6591152"/>
                <a:gd name="connsiteY8" fmla="*/ 882548 h 1445923"/>
                <a:gd name="connsiteX9" fmla="*/ 5147113 w 6591152"/>
                <a:gd name="connsiteY9" fmla="*/ 882516 h 1445923"/>
                <a:gd name="connsiteX10" fmla="*/ 5147113 w 6591152"/>
                <a:gd name="connsiteY10" fmla="*/ 1445923 h 1445923"/>
                <a:gd name="connsiteX11" fmla="*/ 178417 w 6591152"/>
                <a:gd name="connsiteY11" fmla="*/ 1444984 h 1445923"/>
                <a:gd name="connsiteX12" fmla="*/ 0 w 6591152"/>
                <a:gd name="connsiteY12" fmla="*/ 1266618 h 1445923"/>
                <a:gd name="connsiteX13" fmla="*/ 0 w 6591152"/>
                <a:gd name="connsiteY13" fmla="*/ 179305 h 1445923"/>
                <a:gd name="connsiteX14" fmla="*/ 178417 w 6591152"/>
                <a:gd name="connsiteY14" fmla="*/ 938 h 1445923"/>
                <a:gd name="connsiteX0" fmla="*/ 178417 w 6591152"/>
                <a:gd name="connsiteY0" fmla="*/ 14325 h 1459310"/>
                <a:gd name="connsiteX1" fmla="*/ 5147113 w 6591152"/>
                <a:gd name="connsiteY1" fmla="*/ 13387 h 1459310"/>
                <a:gd name="connsiteX2" fmla="*/ 6412736 w 6591152"/>
                <a:gd name="connsiteY2" fmla="*/ 13388 h 1459310"/>
                <a:gd name="connsiteX3" fmla="*/ 6591152 w 6591152"/>
                <a:gd name="connsiteY3" fmla="*/ 193660 h 1459310"/>
                <a:gd name="connsiteX4" fmla="*/ 6591152 w 6591152"/>
                <a:gd name="connsiteY4" fmla="*/ 1280911 h 1459310"/>
                <a:gd name="connsiteX5" fmla="*/ 6412736 w 6591152"/>
                <a:gd name="connsiteY5" fmla="*/ 1459308 h 1459310"/>
                <a:gd name="connsiteX6" fmla="*/ 5147124 w 6591152"/>
                <a:gd name="connsiteY6" fmla="*/ 1459308 h 1459310"/>
                <a:gd name="connsiteX7" fmla="*/ 5147124 w 6591152"/>
                <a:gd name="connsiteY7" fmla="*/ 895935 h 1459310"/>
                <a:gd name="connsiteX8" fmla="*/ 5147113 w 6591152"/>
                <a:gd name="connsiteY8" fmla="*/ 895903 h 1459310"/>
                <a:gd name="connsiteX9" fmla="*/ 5147113 w 6591152"/>
                <a:gd name="connsiteY9" fmla="*/ 1459310 h 1459310"/>
                <a:gd name="connsiteX10" fmla="*/ 178417 w 6591152"/>
                <a:gd name="connsiteY10" fmla="*/ 1458371 h 1459310"/>
                <a:gd name="connsiteX11" fmla="*/ 0 w 6591152"/>
                <a:gd name="connsiteY11" fmla="*/ 1280005 h 1459310"/>
                <a:gd name="connsiteX12" fmla="*/ 0 w 6591152"/>
                <a:gd name="connsiteY12" fmla="*/ 192692 h 1459310"/>
                <a:gd name="connsiteX13" fmla="*/ 178417 w 6591152"/>
                <a:gd name="connsiteY13" fmla="*/ 14325 h 1459310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24 w 6591152"/>
                <a:gd name="connsiteY6" fmla="*/ 882547 h 1445922"/>
                <a:gd name="connsiteX7" fmla="*/ 5147113 w 6591152"/>
                <a:gd name="connsiteY7" fmla="*/ 882515 h 1445922"/>
                <a:gd name="connsiteX8" fmla="*/ 5147113 w 6591152"/>
                <a:gd name="connsiteY8" fmla="*/ 1445922 h 1445922"/>
                <a:gd name="connsiteX9" fmla="*/ 178417 w 6591152"/>
                <a:gd name="connsiteY9" fmla="*/ 1444983 h 1445922"/>
                <a:gd name="connsiteX10" fmla="*/ 0 w 6591152"/>
                <a:gd name="connsiteY10" fmla="*/ 1266617 h 1445922"/>
                <a:gd name="connsiteX11" fmla="*/ 0 w 6591152"/>
                <a:gd name="connsiteY11" fmla="*/ 179304 h 1445922"/>
                <a:gd name="connsiteX12" fmla="*/ 178417 w 6591152"/>
                <a:gd name="connsiteY12" fmla="*/ 937 h 1445922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24 w 6591152"/>
                <a:gd name="connsiteY6" fmla="*/ 882547 h 1445922"/>
                <a:gd name="connsiteX7" fmla="*/ 5147113 w 6591152"/>
                <a:gd name="connsiteY7" fmla="*/ 1445922 h 1445922"/>
                <a:gd name="connsiteX8" fmla="*/ 178417 w 6591152"/>
                <a:gd name="connsiteY8" fmla="*/ 1444983 h 1445922"/>
                <a:gd name="connsiteX9" fmla="*/ 0 w 6591152"/>
                <a:gd name="connsiteY9" fmla="*/ 1266617 h 1445922"/>
                <a:gd name="connsiteX10" fmla="*/ 0 w 6591152"/>
                <a:gd name="connsiteY10" fmla="*/ 179304 h 1445922"/>
                <a:gd name="connsiteX11" fmla="*/ 178417 w 6591152"/>
                <a:gd name="connsiteY11" fmla="*/ 937 h 1445922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13 w 6591152"/>
                <a:gd name="connsiteY6" fmla="*/ 1445922 h 1445922"/>
                <a:gd name="connsiteX7" fmla="*/ 178417 w 6591152"/>
                <a:gd name="connsiteY7" fmla="*/ 1444983 h 1445922"/>
                <a:gd name="connsiteX8" fmla="*/ 0 w 6591152"/>
                <a:gd name="connsiteY8" fmla="*/ 1266617 h 1445922"/>
                <a:gd name="connsiteX9" fmla="*/ 0 w 6591152"/>
                <a:gd name="connsiteY9" fmla="*/ 179304 h 1445922"/>
                <a:gd name="connsiteX10" fmla="*/ 178417 w 6591152"/>
                <a:gd name="connsiteY10" fmla="*/ 937 h 1445922"/>
                <a:gd name="connsiteX0" fmla="*/ 178417 w 6591152"/>
                <a:gd name="connsiteY0" fmla="*/ 937 h 1445920"/>
                <a:gd name="connsiteX1" fmla="*/ 6412736 w 6591152"/>
                <a:gd name="connsiteY1" fmla="*/ 0 h 1445920"/>
                <a:gd name="connsiteX2" fmla="*/ 6591152 w 6591152"/>
                <a:gd name="connsiteY2" fmla="*/ 180272 h 1445920"/>
                <a:gd name="connsiteX3" fmla="*/ 6591152 w 6591152"/>
                <a:gd name="connsiteY3" fmla="*/ 1267523 h 1445920"/>
                <a:gd name="connsiteX4" fmla="*/ 6412736 w 6591152"/>
                <a:gd name="connsiteY4" fmla="*/ 1445920 h 1445920"/>
                <a:gd name="connsiteX5" fmla="*/ 5147124 w 6591152"/>
                <a:gd name="connsiteY5" fmla="*/ 1445920 h 1445920"/>
                <a:gd name="connsiteX6" fmla="*/ 178417 w 6591152"/>
                <a:gd name="connsiteY6" fmla="*/ 1444983 h 1445920"/>
                <a:gd name="connsiteX7" fmla="*/ 0 w 6591152"/>
                <a:gd name="connsiteY7" fmla="*/ 1266617 h 1445920"/>
                <a:gd name="connsiteX8" fmla="*/ 0 w 6591152"/>
                <a:gd name="connsiteY8" fmla="*/ 179304 h 1445920"/>
                <a:gd name="connsiteX9" fmla="*/ 178417 w 6591152"/>
                <a:gd name="connsiteY9" fmla="*/ 937 h 1445920"/>
                <a:gd name="connsiteX0" fmla="*/ 178417 w 6591152"/>
                <a:gd name="connsiteY0" fmla="*/ 937 h 1445920"/>
                <a:gd name="connsiteX1" fmla="*/ 6412736 w 6591152"/>
                <a:gd name="connsiteY1" fmla="*/ 0 h 1445920"/>
                <a:gd name="connsiteX2" fmla="*/ 6591152 w 6591152"/>
                <a:gd name="connsiteY2" fmla="*/ 180272 h 1445920"/>
                <a:gd name="connsiteX3" fmla="*/ 6591152 w 6591152"/>
                <a:gd name="connsiteY3" fmla="*/ 1267523 h 1445920"/>
                <a:gd name="connsiteX4" fmla="*/ 6412736 w 6591152"/>
                <a:gd name="connsiteY4" fmla="*/ 1445920 h 1445920"/>
                <a:gd name="connsiteX5" fmla="*/ 178417 w 6591152"/>
                <a:gd name="connsiteY5" fmla="*/ 1444983 h 1445920"/>
                <a:gd name="connsiteX6" fmla="*/ 0 w 6591152"/>
                <a:gd name="connsiteY6" fmla="*/ 1266617 h 1445920"/>
                <a:gd name="connsiteX7" fmla="*/ 0 w 6591152"/>
                <a:gd name="connsiteY7" fmla="*/ 179304 h 1445920"/>
                <a:gd name="connsiteX8" fmla="*/ 178417 w 6591152"/>
                <a:gd name="connsiteY8" fmla="*/ 937 h 14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1152" h="1445920">
                  <a:moveTo>
                    <a:pt x="178417" y="937"/>
                  </a:moveTo>
                  <a:lnTo>
                    <a:pt x="6412736" y="0"/>
                  </a:lnTo>
                  <a:cubicBezTo>
                    <a:pt x="6512315" y="0"/>
                    <a:pt x="6591152" y="80731"/>
                    <a:pt x="6591152" y="180272"/>
                  </a:cubicBezTo>
                  <a:lnTo>
                    <a:pt x="6591152" y="1267523"/>
                  </a:lnTo>
                  <a:cubicBezTo>
                    <a:pt x="6591152" y="1365190"/>
                    <a:pt x="6512315" y="1445920"/>
                    <a:pt x="6412736" y="1445920"/>
                  </a:cubicBezTo>
                  <a:lnTo>
                    <a:pt x="178417" y="1444983"/>
                  </a:lnTo>
                  <a:cubicBezTo>
                    <a:pt x="80731" y="1444983"/>
                    <a:pt x="0" y="1366095"/>
                    <a:pt x="0" y="1266617"/>
                  </a:cubicBezTo>
                  <a:lnTo>
                    <a:pt x="0" y="179304"/>
                  </a:lnTo>
                  <a:cubicBezTo>
                    <a:pt x="0" y="81697"/>
                    <a:pt x="78837" y="937"/>
                    <a:pt x="178417" y="9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215900" dist="101600" dir="30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8" name="Group 114">
              <a:extLst>
                <a:ext uri="{FF2B5EF4-FFF2-40B4-BE49-F238E27FC236}">
                  <a16:creationId xmlns:a16="http://schemas.microsoft.com/office/drawing/2014/main" id="{A6EA1720-C540-4D60-0464-805C52545C91}"/>
                </a:ext>
              </a:extLst>
            </p:cNvPr>
            <p:cNvGrpSpPr/>
            <p:nvPr/>
          </p:nvGrpSpPr>
          <p:grpSpPr>
            <a:xfrm>
              <a:off x="3407873" y="1005841"/>
              <a:ext cx="7631774" cy="1672852"/>
              <a:chOff x="2800424" y="1194392"/>
              <a:chExt cx="6591152" cy="1444752"/>
            </a:xfrm>
          </p:grpSpPr>
          <p:sp>
            <p:nvSpPr>
              <p:cNvPr id="63" name="Rectangle">
                <a:extLst>
                  <a:ext uri="{FF2B5EF4-FFF2-40B4-BE49-F238E27FC236}">
                    <a16:creationId xmlns:a16="http://schemas.microsoft.com/office/drawing/2014/main" id="{876F9896-4111-8EFA-D0FD-20C9A45C8D0D}"/>
                  </a:ext>
                </a:extLst>
              </p:cNvPr>
              <p:cNvSpPr/>
              <p:nvPr/>
            </p:nvSpPr>
            <p:spPr>
              <a:xfrm>
                <a:off x="4184680" y="1194392"/>
                <a:ext cx="3824526" cy="1444752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4" name="Shape">
                <a:extLst>
                  <a:ext uri="{FF2B5EF4-FFF2-40B4-BE49-F238E27FC236}">
                    <a16:creationId xmlns:a16="http://schemas.microsoft.com/office/drawing/2014/main" id="{3B5A34BF-0EBF-33B5-3919-E47A96C4C554}"/>
                  </a:ext>
                </a:extLst>
              </p:cNvPr>
              <p:cNvSpPr/>
              <p:nvPr/>
            </p:nvSpPr>
            <p:spPr>
              <a:xfrm>
                <a:off x="2800424" y="1194392"/>
                <a:ext cx="1859042" cy="144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86" y="8679"/>
                    </a:moveTo>
                    <a:cubicBezTo>
                      <a:pt x="18742" y="8679"/>
                      <a:pt x="18153" y="9494"/>
                      <a:pt x="17542" y="9494"/>
                    </a:cubicBezTo>
                    <a:cubicBezTo>
                      <a:pt x="17280" y="9494"/>
                      <a:pt x="17084" y="9325"/>
                      <a:pt x="16975" y="9157"/>
                    </a:cubicBezTo>
                    <a:cubicBezTo>
                      <a:pt x="16844" y="8960"/>
                      <a:pt x="16778" y="8707"/>
                      <a:pt x="16778" y="8427"/>
                    </a:cubicBezTo>
                    <a:lnTo>
                      <a:pt x="16778" y="0"/>
                    </a:lnTo>
                    <a:lnTo>
                      <a:pt x="2073" y="0"/>
                    </a:lnTo>
                    <a:cubicBezTo>
                      <a:pt x="916" y="0"/>
                      <a:pt x="0" y="1208"/>
                      <a:pt x="0" y="2668"/>
                    </a:cubicBezTo>
                    <a:lnTo>
                      <a:pt x="0" y="18932"/>
                    </a:lnTo>
                    <a:cubicBezTo>
                      <a:pt x="0" y="20420"/>
                      <a:pt x="938" y="21600"/>
                      <a:pt x="2073" y="21600"/>
                    </a:cubicBezTo>
                    <a:lnTo>
                      <a:pt x="16778" y="21600"/>
                    </a:lnTo>
                    <a:lnTo>
                      <a:pt x="16778" y="13173"/>
                    </a:lnTo>
                    <a:cubicBezTo>
                      <a:pt x="16778" y="12921"/>
                      <a:pt x="16844" y="12640"/>
                      <a:pt x="16975" y="12443"/>
                    </a:cubicBezTo>
                    <a:cubicBezTo>
                      <a:pt x="17084" y="12275"/>
                      <a:pt x="17280" y="12106"/>
                      <a:pt x="17542" y="12106"/>
                    </a:cubicBezTo>
                    <a:cubicBezTo>
                      <a:pt x="18153" y="12106"/>
                      <a:pt x="18742" y="12921"/>
                      <a:pt x="19985" y="12921"/>
                    </a:cubicBezTo>
                    <a:cubicBezTo>
                      <a:pt x="21229" y="12921"/>
                      <a:pt x="21600" y="11629"/>
                      <a:pt x="21600" y="10786"/>
                    </a:cubicBezTo>
                    <a:cubicBezTo>
                      <a:pt x="21600" y="9943"/>
                      <a:pt x="21229" y="8679"/>
                      <a:pt x="19986" y="86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2DE69B6F-23F3-14CE-3D98-94E855D4BDD5}"/>
                  </a:ext>
                </a:extLst>
              </p:cNvPr>
              <p:cNvSpPr/>
              <p:nvPr/>
            </p:nvSpPr>
            <p:spPr>
              <a:xfrm>
                <a:off x="7532534" y="1194392"/>
                <a:ext cx="1859042" cy="144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27" y="0"/>
                    </a:moveTo>
                    <a:lnTo>
                      <a:pt x="4822" y="0"/>
                    </a:lnTo>
                    <a:lnTo>
                      <a:pt x="4822" y="8416"/>
                    </a:lnTo>
                    <a:cubicBezTo>
                      <a:pt x="4822" y="8668"/>
                      <a:pt x="4756" y="8949"/>
                      <a:pt x="4625" y="9145"/>
                    </a:cubicBezTo>
                    <a:cubicBezTo>
                      <a:pt x="4516" y="9313"/>
                      <a:pt x="4320" y="9482"/>
                      <a:pt x="4058" y="9482"/>
                    </a:cubicBezTo>
                    <a:cubicBezTo>
                      <a:pt x="3447" y="9482"/>
                      <a:pt x="2858" y="8668"/>
                      <a:pt x="1615" y="8668"/>
                    </a:cubicBezTo>
                    <a:cubicBezTo>
                      <a:pt x="371" y="8668"/>
                      <a:pt x="0" y="9958"/>
                      <a:pt x="0" y="10800"/>
                    </a:cubicBezTo>
                    <a:cubicBezTo>
                      <a:pt x="0" y="11642"/>
                      <a:pt x="349" y="12932"/>
                      <a:pt x="1615" y="12932"/>
                    </a:cubicBezTo>
                    <a:cubicBezTo>
                      <a:pt x="2880" y="12932"/>
                      <a:pt x="3447" y="12118"/>
                      <a:pt x="4058" y="12118"/>
                    </a:cubicBezTo>
                    <a:cubicBezTo>
                      <a:pt x="4320" y="12118"/>
                      <a:pt x="4516" y="12287"/>
                      <a:pt x="4625" y="12455"/>
                    </a:cubicBezTo>
                    <a:cubicBezTo>
                      <a:pt x="4756" y="12651"/>
                      <a:pt x="4822" y="12904"/>
                      <a:pt x="4822" y="13184"/>
                    </a:cubicBezTo>
                    <a:lnTo>
                      <a:pt x="4822" y="21600"/>
                    </a:lnTo>
                    <a:lnTo>
                      <a:pt x="19527" y="21600"/>
                    </a:lnTo>
                    <a:cubicBezTo>
                      <a:pt x="20684" y="21600"/>
                      <a:pt x="21600" y="20394"/>
                      <a:pt x="21600" y="18935"/>
                    </a:cubicBezTo>
                    <a:lnTo>
                      <a:pt x="21600" y="2693"/>
                    </a:lnTo>
                    <a:cubicBezTo>
                      <a:pt x="21600" y="1206"/>
                      <a:pt x="20684" y="0"/>
                      <a:pt x="1952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pic>
            <p:nvPicPr>
              <p:cNvPr id="66" name="Graphic 12" descr="Bullseye with solid fill">
                <a:extLst>
                  <a:ext uri="{FF2B5EF4-FFF2-40B4-BE49-F238E27FC236}">
                    <a16:creationId xmlns:a16="http://schemas.microsoft.com/office/drawing/2014/main" id="{617E4E70-C4AE-D442-39D4-144A43491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88374" y="1436171"/>
                <a:ext cx="962364" cy="9623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TextBox 15">
                <a:extLst>
                  <a:ext uri="{FF2B5EF4-FFF2-40B4-BE49-F238E27FC236}">
                    <a16:creationId xmlns:a16="http://schemas.microsoft.com/office/drawing/2014/main" id="{4CA768E0-E809-985F-0F33-35E36C45F782}"/>
                  </a:ext>
                </a:extLst>
              </p:cNvPr>
              <p:cNvSpPr txBox="1"/>
              <p:nvPr/>
            </p:nvSpPr>
            <p:spPr>
              <a:xfrm>
                <a:off x="2923764" y="1255634"/>
                <a:ext cx="1223413" cy="132343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000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grpSp>
            <p:nvGrpSpPr>
              <p:cNvPr id="68" name="Group 120">
                <a:extLst>
                  <a:ext uri="{FF2B5EF4-FFF2-40B4-BE49-F238E27FC236}">
                    <a16:creationId xmlns:a16="http://schemas.microsoft.com/office/drawing/2014/main" id="{CF8BAE6B-CA8B-731D-F7A7-64DED2FE9396}"/>
                  </a:ext>
                </a:extLst>
              </p:cNvPr>
              <p:cNvGrpSpPr/>
              <p:nvPr/>
            </p:nvGrpSpPr>
            <p:grpSpPr>
              <a:xfrm>
                <a:off x="4758637" y="1396782"/>
                <a:ext cx="2779428" cy="794921"/>
                <a:chOff x="8921977" y="1529675"/>
                <a:chExt cx="2926080" cy="794921"/>
              </a:xfrm>
            </p:grpSpPr>
            <p:sp>
              <p:nvSpPr>
                <p:cNvPr id="69" name="TextBox 19">
                  <a:extLst>
                    <a:ext uri="{FF2B5EF4-FFF2-40B4-BE49-F238E27FC236}">
                      <a16:creationId xmlns:a16="http://schemas.microsoft.com/office/drawing/2014/main" id="{B80AF074-D568-4C0B-52BF-5D41AF00EECA}"/>
                    </a:ext>
                  </a:extLst>
                </p:cNvPr>
                <p:cNvSpPr txBox="1"/>
                <p:nvPr/>
              </p:nvSpPr>
              <p:spPr>
                <a:xfrm>
                  <a:off x="8921978" y="1529675"/>
                  <a:ext cx="2514526" cy="39871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hu-HU" sz="2400" b="1" noProof="1"/>
                    <a:t>KiberPajzs</a:t>
                  </a:r>
                  <a:endParaRPr lang="en-US" sz="2400" b="1" noProof="1"/>
                </a:p>
              </p:txBody>
            </p:sp>
            <p:sp>
              <p:nvSpPr>
                <p:cNvPr id="70" name="TextBox 20">
                  <a:extLst>
                    <a:ext uri="{FF2B5EF4-FFF2-40B4-BE49-F238E27FC236}">
                      <a16:creationId xmlns:a16="http://schemas.microsoft.com/office/drawing/2014/main" id="{F2FA5735-92C6-8D34-59BE-9A96E1F731C6}"/>
                    </a:ext>
                  </a:extLst>
                </p:cNvPr>
                <p:cNvSpPr txBox="1"/>
                <p:nvPr/>
              </p:nvSpPr>
              <p:spPr>
                <a:xfrm>
                  <a:off x="8921977" y="1925881"/>
                  <a:ext cx="2926080" cy="39871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hu-HU" sz="2400" noProof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Edukáció másképp</a:t>
                  </a:r>
                  <a:endParaRPr 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9" name="Freeform: Shape 123">
              <a:extLst>
                <a:ext uri="{FF2B5EF4-FFF2-40B4-BE49-F238E27FC236}">
                  <a16:creationId xmlns:a16="http://schemas.microsoft.com/office/drawing/2014/main" id="{B943AFB4-EF98-F37F-CAEC-FF4B19C003F5}"/>
                </a:ext>
              </a:extLst>
            </p:cNvPr>
            <p:cNvSpPr/>
            <p:nvPr/>
          </p:nvSpPr>
          <p:spPr>
            <a:xfrm>
              <a:off x="3479280" y="3042752"/>
              <a:ext cx="7488961" cy="1570877"/>
            </a:xfrm>
            <a:custGeom>
              <a:avLst/>
              <a:gdLst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5924 w 6591152"/>
                <a:gd name="connsiteY14" fmla="*/ 870103 h 1445923"/>
                <a:gd name="connsiteX15" fmla="*/ 1444028 w 6591152"/>
                <a:gd name="connsiteY15" fmla="*/ 881606 h 1445923"/>
                <a:gd name="connsiteX16" fmla="*/ 1444028 w 6591152"/>
                <a:gd name="connsiteY16" fmla="*/ 1444984 h 1445923"/>
                <a:gd name="connsiteX17" fmla="*/ 178417 w 6591152"/>
                <a:gd name="connsiteY17" fmla="*/ 1444984 h 1445923"/>
                <a:gd name="connsiteX18" fmla="*/ 0 w 6591152"/>
                <a:gd name="connsiteY18" fmla="*/ 1266618 h 1445923"/>
                <a:gd name="connsiteX19" fmla="*/ 0 w 6591152"/>
                <a:gd name="connsiteY19" fmla="*/ 179305 h 1445923"/>
                <a:gd name="connsiteX20" fmla="*/ 178417 w 6591152"/>
                <a:gd name="connsiteY20" fmla="*/ 938 h 1445923"/>
                <a:gd name="connsiteX21" fmla="*/ 1444028 w 6591152"/>
                <a:gd name="connsiteY21" fmla="*/ 938 h 1445923"/>
                <a:gd name="connsiteX22" fmla="*/ 1444028 w 6591152"/>
                <a:gd name="connsiteY22" fmla="*/ 564317 h 1445923"/>
                <a:gd name="connsiteX23" fmla="*/ 1445924 w 6591152"/>
                <a:gd name="connsiteY23" fmla="*/ 569774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5924 w 6591152"/>
                <a:gd name="connsiteY14" fmla="*/ 870103 h 1445923"/>
                <a:gd name="connsiteX15" fmla="*/ 1444028 w 6591152"/>
                <a:gd name="connsiteY15" fmla="*/ 1444984 h 1445923"/>
                <a:gd name="connsiteX16" fmla="*/ 178417 w 6591152"/>
                <a:gd name="connsiteY16" fmla="*/ 1444984 h 1445923"/>
                <a:gd name="connsiteX17" fmla="*/ 0 w 6591152"/>
                <a:gd name="connsiteY17" fmla="*/ 1266618 h 1445923"/>
                <a:gd name="connsiteX18" fmla="*/ 0 w 6591152"/>
                <a:gd name="connsiteY18" fmla="*/ 179305 h 1445923"/>
                <a:gd name="connsiteX19" fmla="*/ 178417 w 6591152"/>
                <a:gd name="connsiteY19" fmla="*/ 938 h 1445923"/>
                <a:gd name="connsiteX20" fmla="*/ 1444028 w 6591152"/>
                <a:gd name="connsiteY20" fmla="*/ 938 h 1445923"/>
                <a:gd name="connsiteX21" fmla="*/ 1444028 w 6591152"/>
                <a:gd name="connsiteY21" fmla="*/ 564317 h 1445923"/>
                <a:gd name="connsiteX22" fmla="*/ 1445924 w 6591152"/>
                <a:gd name="connsiteY22" fmla="*/ 569774 h 1445923"/>
                <a:gd name="connsiteX23" fmla="*/ 1445924 w 6591152"/>
                <a:gd name="connsiteY23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4028 w 6591152"/>
                <a:gd name="connsiteY20" fmla="*/ 564317 h 1445923"/>
                <a:gd name="connsiteX21" fmla="*/ 1445924 w 6591152"/>
                <a:gd name="connsiteY21" fmla="*/ 569774 h 1445923"/>
                <a:gd name="connsiteX22" fmla="*/ 1445924 w 6591152"/>
                <a:gd name="connsiteY22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4028 w 6591152"/>
                <a:gd name="connsiteY20" fmla="*/ 564317 h 1445923"/>
                <a:gd name="connsiteX21" fmla="*/ 1445924 w 6591152"/>
                <a:gd name="connsiteY21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5924 w 6591152"/>
                <a:gd name="connsiteY20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78417 w 6591152"/>
                <a:gd name="connsiteY14" fmla="*/ 1444984 h 1445923"/>
                <a:gd name="connsiteX15" fmla="*/ 0 w 6591152"/>
                <a:gd name="connsiteY15" fmla="*/ 1266618 h 1445923"/>
                <a:gd name="connsiteX16" fmla="*/ 0 w 6591152"/>
                <a:gd name="connsiteY16" fmla="*/ 179305 h 1445923"/>
                <a:gd name="connsiteX17" fmla="*/ 178417 w 6591152"/>
                <a:gd name="connsiteY17" fmla="*/ 938 h 1445923"/>
                <a:gd name="connsiteX18" fmla="*/ 1444028 w 6591152"/>
                <a:gd name="connsiteY18" fmla="*/ 938 h 1445923"/>
                <a:gd name="connsiteX19" fmla="*/ 1445924 w 6591152"/>
                <a:gd name="connsiteY19" fmla="*/ 0 h 1445923"/>
                <a:gd name="connsiteX0" fmla="*/ 1444028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78417 w 6591152"/>
                <a:gd name="connsiteY14" fmla="*/ 1444984 h 1445923"/>
                <a:gd name="connsiteX15" fmla="*/ 0 w 6591152"/>
                <a:gd name="connsiteY15" fmla="*/ 1266618 h 1445923"/>
                <a:gd name="connsiteX16" fmla="*/ 0 w 6591152"/>
                <a:gd name="connsiteY16" fmla="*/ 179305 h 1445923"/>
                <a:gd name="connsiteX17" fmla="*/ 178417 w 6591152"/>
                <a:gd name="connsiteY17" fmla="*/ 938 h 1445923"/>
                <a:gd name="connsiteX18" fmla="*/ 1444028 w 6591152"/>
                <a:gd name="connsiteY18" fmla="*/ 938 h 1445923"/>
                <a:gd name="connsiteX0" fmla="*/ 1444028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78417 w 6591152"/>
                <a:gd name="connsiteY13" fmla="*/ 1444984 h 1445923"/>
                <a:gd name="connsiteX14" fmla="*/ 0 w 6591152"/>
                <a:gd name="connsiteY14" fmla="*/ 1266618 h 1445923"/>
                <a:gd name="connsiteX15" fmla="*/ 0 w 6591152"/>
                <a:gd name="connsiteY15" fmla="*/ 179305 h 1445923"/>
                <a:gd name="connsiteX16" fmla="*/ 178417 w 6591152"/>
                <a:gd name="connsiteY16" fmla="*/ 938 h 1445923"/>
                <a:gd name="connsiteX17" fmla="*/ 1444028 w 6591152"/>
                <a:gd name="connsiteY17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78417 w 6591152"/>
                <a:gd name="connsiteY13" fmla="*/ 1444984 h 1445923"/>
                <a:gd name="connsiteX14" fmla="*/ 0 w 6591152"/>
                <a:gd name="connsiteY14" fmla="*/ 1266618 h 1445923"/>
                <a:gd name="connsiteX15" fmla="*/ 0 w 6591152"/>
                <a:gd name="connsiteY15" fmla="*/ 179305 h 1445923"/>
                <a:gd name="connsiteX16" fmla="*/ 178417 w 6591152"/>
                <a:gd name="connsiteY16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1 h 1445923"/>
                <a:gd name="connsiteX4" fmla="*/ 6412736 w 6591152"/>
                <a:gd name="connsiteY4" fmla="*/ 1 h 1445923"/>
                <a:gd name="connsiteX5" fmla="*/ 6591152 w 6591152"/>
                <a:gd name="connsiteY5" fmla="*/ 180273 h 1445923"/>
                <a:gd name="connsiteX6" fmla="*/ 6591152 w 6591152"/>
                <a:gd name="connsiteY6" fmla="*/ 1267524 h 1445923"/>
                <a:gd name="connsiteX7" fmla="*/ 6412736 w 6591152"/>
                <a:gd name="connsiteY7" fmla="*/ 1445921 h 1445923"/>
                <a:gd name="connsiteX8" fmla="*/ 5147124 w 6591152"/>
                <a:gd name="connsiteY8" fmla="*/ 1445921 h 1445923"/>
                <a:gd name="connsiteX9" fmla="*/ 5147124 w 6591152"/>
                <a:gd name="connsiteY9" fmla="*/ 882548 h 1445923"/>
                <a:gd name="connsiteX10" fmla="*/ 5147113 w 6591152"/>
                <a:gd name="connsiteY10" fmla="*/ 882516 h 1445923"/>
                <a:gd name="connsiteX11" fmla="*/ 5147113 w 6591152"/>
                <a:gd name="connsiteY11" fmla="*/ 1445923 h 1445923"/>
                <a:gd name="connsiteX12" fmla="*/ 178417 w 6591152"/>
                <a:gd name="connsiteY12" fmla="*/ 1444984 h 1445923"/>
                <a:gd name="connsiteX13" fmla="*/ 0 w 6591152"/>
                <a:gd name="connsiteY13" fmla="*/ 1266618 h 1445923"/>
                <a:gd name="connsiteX14" fmla="*/ 0 w 6591152"/>
                <a:gd name="connsiteY14" fmla="*/ 179305 h 1445923"/>
                <a:gd name="connsiteX15" fmla="*/ 178417 w 6591152"/>
                <a:gd name="connsiteY15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24 w 6591152"/>
                <a:gd name="connsiteY2" fmla="*/ 1 h 1445923"/>
                <a:gd name="connsiteX3" fmla="*/ 6412736 w 6591152"/>
                <a:gd name="connsiteY3" fmla="*/ 1 h 1445923"/>
                <a:gd name="connsiteX4" fmla="*/ 6591152 w 6591152"/>
                <a:gd name="connsiteY4" fmla="*/ 180273 h 1445923"/>
                <a:gd name="connsiteX5" fmla="*/ 6591152 w 6591152"/>
                <a:gd name="connsiteY5" fmla="*/ 1267524 h 1445923"/>
                <a:gd name="connsiteX6" fmla="*/ 6412736 w 6591152"/>
                <a:gd name="connsiteY6" fmla="*/ 1445921 h 1445923"/>
                <a:gd name="connsiteX7" fmla="*/ 5147124 w 6591152"/>
                <a:gd name="connsiteY7" fmla="*/ 1445921 h 1445923"/>
                <a:gd name="connsiteX8" fmla="*/ 5147124 w 6591152"/>
                <a:gd name="connsiteY8" fmla="*/ 882548 h 1445923"/>
                <a:gd name="connsiteX9" fmla="*/ 5147113 w 6591152"/>
                <a:gd name="connsiteY9" fmla="*/ 882516 h 1445923"/>
                <a:gd name="connsiteX10" fmla="*/ 5147113 w 6591152"/>
                <a:gd name="connsiteY10" fmla="*/ 1445923 h 1445923"/>
                <a:gd name="connsiteX11" fmla="*/ 178417 w 6591152"/>
                <a:gd name="connsiteY11" fmla="*/ 1444984 h 1445923"/>
                <a:gd name="connsiteX12" fmla="*/ 0 w 6591152"/>
                <a:gd name="connsiteY12" fmla="*/ 1266618 h 1445923"/>
                <a:gd name="connsiteX13" fmla="*/ 0 w 6591152"/>
                <a:gd name="connsiteY13" fmla="*/ 179305 h 1445923"/>
                <a:gd name="connsiteX14" fmla="*/ 178417 w 6591152"/>
                <a:gd name="connsiteY14" fmla="*/ 938 h 1445923"/>
                <a:gd name="connsiteX0" fmla="*/ 178417 w 6591152"/>
                <a:gd name="connsiteY0" fmla="*/ 14325 h 1459310"/>
                <a:gd name="connsiteX1" fmla="*/ 5147113 w 6591152"/>
                <a:gd name="connsiteY1" fmla="*/ 13387 h 1459310"/>
                <a:gd name="connsiteX2" fmla="*/ 6412736 w 6591152"/>
                <a:gd name="connsiteY2" fmla="*/ 13388 h 1459310"/>
                <a:gd name="connsiteX3" fmla="*/ 6591152 w 6591152"/>
                <a:gd name="connsiteY3" fmla="*/ 193660 h 1459310"/>
                <a:gd name="connsiteX4" fmla="*/ 6591152 w 6591152"/>
                <a:gd name="connsiteY4" fmla="*/ 1280911 h 1459310"/>
                <a:gd name="connsiteX5" fmla="*/ 6412736 w 6591152"/>
                <a:gd name="connsiteY5" fmla="*/ 1459308 h 1459310"/>
                <a:gd name="connsiteX6" fmla="*/ 5147124 w 6591152"/>
                <a:gd name="connsiteY6" fmla="*/ 1459308 h 1459310"/>
                <a:gd name="connsiteX7" fmla="*/ 5147124 w 6591152"/>
                <a:gd name="connsiteY7" fmla="*/ 895935 h 1459310"/>
                <a:gd name="connsiteX8" fmla="*/ 5147113 w 6591152"/>
                <a:gd name="connsiteY8" fmla="*/ 895903 h 1459310"/>
                <a:gd name="connsiteX9" fmla="*/ 5147113 w 6591152"/>
                <a:gd name="connsiteY9" fmla="*/ 1459310 h 1459310"/>
                <a:gd name="connsiteX10" fmla="*/ 178417 w 6591152"/>
                <a:gd name="connsiteY10" fmla="*/ 1458371 h 1459310"/>
                <a:gd name="connsiteX11" fmla="*/ 0 w 6591152"/>
                <a:gd name="connsiteY11" fmla="*/ 1280005 h 1459310"/>
                <a:gd name="connsiteX12" fmla="*/ 0 w 6591152"/>
                <a:gd name="connsiteY12" fmla="*/ 192692 h 1459310"/>
                <a:gd name="connsiteX13" fmla="*/ 178417 w 6591152"/>
                <a:gd name="connsiteY13" fmla="*/ 14325 h 1459310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24 w 6591152"/>
                <a:gd name="connsiteY6" fmla="*/ 882547 h 1445922"/>
                <a:gd name="connsiteX7" fmla="*/ 5147113 w 6591152"/>
                <a:gd name="connsiteY7" fmla="*/ 882515 h 1445922"/>
                <a:gd name="connsiteX8" fmla="*/ 5147113 w 6591152"/>
                <a:gd name="connsiteY8" fmla="*/ 1445922 h 1445922"/>
                <a:gd name="connsiteX9" fmla="*/ 178417 w 6591152"/>
                <a:gd name="connsiteY9" fmla="*/ 1444983 h 1445922"/>
                <a:gd name="connsiteX10" fmla="*/ 0 w 6591152"/>
                <a:gd name="connsiteY10" fmla="*/ 1266617 h 1445922"/>
                <a:gd name="connsiteX11" fmla="*/ 0 w 6591152"/>
                <a:gd name="connsiteY11" fmla="*/ 179304 h 1445922"/>
                <a:gd name="connsiteX12" fmla="*/ 178417 w 6591152"/>
                <a:gd name="connsiteY12" fmla="*/ 937 h 1445922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24 w 6591152"/>
                <a:gd name="connsiteY6" fmla="*/ 882547 h 1445922"/>
                <a:gd name="connsiteX7" fmla="*/ 5147113 w 6591152"/>
                <a:gd name="connsiteY7" fmla="*/ 1445922 h 1445922"/>
                <a:gd name="connsiteX8" fmla="*/ 178417 w 6591152"/>
                <a:gd name="connsiteY8" fmla="*/ 1444983 h 1445922"/>
                <a:gd name="connsiteX9" fmla="*/ 0 w 6591152"/>
                <a:gd name="connsiteY9" fmla="*/ 1266617 h 1445922"/>
                <a:gd name="connsiteX10" fmla="*/ 0 w 6591152"/>
                <a:gd name="connsiteY10" fmla="*/ 179304 h 1445922"/>
                <a:gd name="connsiteX11" fmla="*/ 178417 w 6591152"/>
                <a:gd name="connsiteY11" fmla="*/ 937 h 1445922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13 w 6591152"/>
                <a:gd name="connsiteY6" fmla="*/ 1445922 h 1445922"/>
                <a:gd name="connsiteX7" fmla="*/ 178417 w 6591152"/>
                <a:gd name="connsiteY7" fmla="*/ 1444983 h 1445922"/>
                <a:gd name="connsiteX8" fmla="*/ 0 w 6591152"/>
                <a:gd name="connsiteY8" fmla="*/ 1266617 h 1445922"/>
                <a:gd name="connsiteX9" fmla="*/ 0 w 6591152"/>
                <a:gd name="connsiteY9" fmla="*/ 179304 h 1445922"/>
                <a:gd name="connsiteX10" fmla="*/ 178417 w 6591152"/>
                <a:gd name="connsiteY10" fmla="*/ 937 h 1445922"/>
                <a:gd name="connsiteX0" fmla="*/ 178417 w 6591152"/>
                <a:gd name="connsiteY0" fmla="*/ 937 h 1445920"/>
                <a:gd name="connsiteX1" fmla="*/ 6412736 w 6591152"/>
                <a:gd name="connsiteY1" fmla="*/ 0 h 1445920"/>
                <a:gd name="connsiteX2" fmla="*/ 6591152 w 6591152"/>
                <a:gd name="connsiteY2" fmla="*/ 180272 h 1445920"/>
                <a:gd name="connsiteX3" fmla="*/ 6591152 w 6591152"/>
                <a:gd name="connsiteY3" fmla="*/ 1267523 h 1445920"/>
                <a:gd name="connsiteX4" fmla="*/ 6412736 w 6591152"/>
                <a:gd name="connsiteY4" fmla="*/ 1445920 h 1445920"/>
                <a:gd name="connsiteX5" fmla="*/ 5147124 w 6591152"/>
                <a:gd name="connsiteY5" fmla="*/ 1445920 h 1445920"/>
                <a:gd name="connsiteX6" fmla="*/ 178417 w 6591152"/>
                <a:gd name="connsiteY6" fmla="*/ 1444983 h 1445920"/>
                <a:gd name="connsiteX7" fmla="*/ 0 w 6591152"/>
                <a:gd name="connsiteY7" fmla="*/ 1266617 h 1445920"/>
                <a:gd name="connsiteX8" fmla="*/ 0 w 6591152"/>
                <a:gd name="connsiteY8" fmla="*/ 179304 h 1445920"/>
                <a:gd name="connsiteX9" fmla="*/ 178417 w 6591152"/>
                <a:gd name="connsiteY9" fmla="*/ 937 h 1445920"/>
                <a:gd name="connsiteX0" fmla="*/ 178417 w 6591152"/>
                <a:gd name="connsiteY0" fmla="*/ 937 h 1445920"/>
                <a:gd name="connsiteX1" fmla="*/ 6412736 w 6591152"/>
                <a:gd name="connsiteY1" fmla="*/ 0 h 1445920"/>
                <a:gd name="connsiteX2" fmla="*/ 6591152 w 6591152"/>
                <a:gd name="connsiteY2" fmla="*/ 180272 h 1445920"/>
                <a:gd name="connsiteX3" fmla="*/ 6591152 w 6591152"/>
                <a:gd name="connsiteY3" fmla="*/ 1267523 h 1445920"/>
                <a:gd name="connsiteX4" fmla="*/ 6412736 w 6591152"/>
                <a:gd name="connsiteY4" fmla="*/ 1445920 h 1445920"/>
                <a:gd name="connsiteX5" fmla="*/ 178417 w 6591152"/>
                <a:gd name="connsiteY5" fmla="*/ 1444983 h 1445920"/>
                <a:gd name="connsiteX6" fmla="*/ 0 w 6591152"/>
                <a:gd name="connsiteY6" fmla="*/ 1266617 h 1445920"/>
                <a:gd name="connsiteX7" fmla="*/ 0 w 6591152"/>
                <a:gd name="connsiteY7" fmla="*/ 179304 h 1445920"/>
                <a:gd name="connsiteX8" fmla="*/ 178417 w 6591152"/>
                <a:gd name="connsiteY8" fmla="*/ 937 h 14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1152" h="1445920">
                  <a:moveTo>
                    <a:pt x="178417" y="937"/>
                  </a:moveTo>
                  <a:lnTo>
                    <a:pt x="6412736" y="0"/>
                  </a:lnTo>
                  <a:cubicBezTo>
                    <a:pt x="6512315" y="0"/>
                    <a:pt x="6591152" y="80731"/>
                    <a:pt x="6591152" y="180272"/>
                  </a:cubicBezTo>
                  <a:lnTo>
                    <a:pt x="6591152" y="1267523"/>
                  </a:lnTo>
                  <a:cubicBezTo>
                    <a:pt x="6591152" y="1365190"/>
                    <a:pt x="6512315" y="1445920"/>
                    <a:pt x="6412736" y="1445920"/>
                  </a:cubicBezTo>
                  <a:lnTo>
                    <a:pt x="178417" y="1444983"/>
                  </a:lnTo>
                  <a:cubicBezTo>
                    <a:pt x="80731" y="1444983"/>
                    <a:pt x="0" y="1366095"/>
                    <a:pt x="0" y="1266617"/>
                  </a:cubicBezTo>
                  <a:lnTo>
                    <a:pt x="0" y="179304"/>
                  </a:lnTo>
                  <a:cubicBezTo>
                    <a:pt x="0" y="81697"/>
                    <a:pt x="78837" y="937"/>
                    <a:pt x="178417" y="9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203200" dist="101600" dir="30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0" name="Group 124">
              <a:extLst>
                <a:ext uri="{FF2B5EF4-FFF2-40B4-BE49-F238E27FC236}">
                  <a16:creationId xmlns:a16="http://schemas.microsoft.com/office/drawing/2014/main" id="{8B47D250-48C9-F5D9-7E8E-6889C28A5101}"/>
                </a:ext>
              </a:extLst>
            </p:cNvPr>
            <p:cNvGrpSpPr/>
            <p:nvPr/>
          </p:nvGrpSpPr>
          <p:grpSpPr>
            <a:xfrm>
              <a:off x="3407873" y="2986542"/>
              <a:ext cx="7631774" cy="1721798"/>
              <a:chOff x="2800424" y="2713463"/>
              <a:chExt cx="6591152" cy="1487023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23C21E42-E3F8-031D-672A-FDF0450E8874}"/>
                  </a:ext>
                </a:extLst>
              </p:cNvPr>
              <p:cNvSpPr/>
              <p:nvPr/>
            </p:nvSpPr>
            <p:spPr>
              <a:xfrm>
                <a:off x="4184680" y="2713463"/>
                <a:ext cx="3824526" cy="1444752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9A63A4D6-38AE-9B6F-FCE2-A26D749BA92F}"/>
                  </a:ext>
                </a:extLst>
              </p:cNvPr>
              <p:cNvSpPr/>
              <p:nvPr/>
            </p:nvSpPr>
            <p:spPr>
              <a:xfrm>
                <a:off x="2800424" y="2713463"/>
                <a:ext cx="1859042" cy="144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86" y="8679"/>
                    </a:moveTo>
                    <a:cubicBezTo>
                      <a:pt x="18742" y="8679"/>
                      <a:pt x="18153" y="9494"/>
                      <a:pt x="17542" y="9494"/>
                    </a:cubicBezTo>
                    <a:cubicBezTo>
                      <a:pt x="17280" y="9494"/>
                      <a:pt x="17084" y="9325"/>
                      <a:pt x="16975" y="9157"/>
                    </a:cubicBezTo>
                    <a:cubicBezTo>
                      <a:pt x="16844" y="8960"/>
                      <a:pt x="16778" y="8707"/>
                      <a:pt x="16778" y="8427"/>
                    </a:cubicBezTo>
                    <a:lnTo>
                      <a:pt x="16778" y="0"/>
                    </a:lnTo>
                    <a:lnTo>
                      <a:pt x="2073" y="0"/>
                    </a:lnTo>
                    <a:cubicBezTo>
                      <a:pt x="916" y="0"/>
                      <a:pt x="0" y="1208"/>
                      <a:pt x="0" y="2668"/>
                    </a:cubicBezTo>
                    <a:lnTo>
                      <a:pt x="0" y="18932"/>
                    </a:lnTo>
                    <a:cubicBezTo>
                      <a:pt x="0" y="20420"/>
                      <a:pt x="938" y="21600"/>
                      <a:pt x="2073" y="21600"/>
                    </a:cubicBezTo>
                    <a:lnTo>
                      <a:pt x="16778" y="21600"/>
                    </a:lnTo>
                    <a:lnTo>
                      <a:pt x="16778" y="13173"/>
                    </a:lnTo>
                    <a:cubicBezTo>
                      <a:pt x="16778" y="12921"/>
                      <a:pt x="16844" y="12640"/>
                      <a:pt x="16975" y="12443"/>
                    </a:cubicBezTo>
                    <a:cubicBezTo>
                      <a:pt x="17084" y="12275"/>
                      <a:pt x="17280" y="12106"/>
                      <a:pt x="17542" y="12106"/>
                    </a:cubicBezTo>
                    <a:cubicBezTo>
                      <a:pt x="18153" y="12106"/>
                      <a:pt x="18742" y="12921"/>
                      <a:pt x="19985" y="12921"/>
                    </a:cubicBezTo>
                    <a:cubicBezTo>
                      <a:pt x="21229" y="12921"/>
                      <a:pt x="21600" y="11629"/>
                      <a:pt x="21600" y="10786"/>
                    </a:cubicBezTo>
                    <a:cubicBezTo>
                      <a:pt x="21600" y="9943"/>
                      <a:pt x="21229" y="8679"/>
                      <a:pt x="19986" y="8679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58FA0A88-73A1-B704-F814-E0AA0A67A571}"/>
                  </a:ext>
                </a:extLst>
              </p:cNvPr>
              <p:cNvSpPr/>
              <p:nvPr/>
            </p:nvSpPr>
            <p:spPr>
              <a:xfrm>
                <a:off x="7532534" y="2713463"/>
                <a:ext cx="1859042" cy="144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27" y="0"/>
                    </a:moveTo>
                    <a:lnTo>
                      <a:pt x="4822" y="0"/>
                    </a:lnTo>
                    <a:lnTo>
                      <a:pt x="4822" y="8416"/>
                    </a:lnTo>
                    <a:cubicBezTo>
                      <a:pt x="4822" y="8668"/>
                      <a:pt x="4756" y="8949"/>
                      <a:pt x="4625" y="9145"/>
                    </a:cubicBezTo>
                    <a:cubicBezTo>
                      <a:pt x="4516" y="9313"/>
                      <a:pt x="4320" y="9482"/>
                      <a:pt x="4058" y="9482"/>
                    </a:cubicBezTo>
                    <a:cubicBezTo>
                      <a:pt x="3447" y="9482"/>
                      <a:pt x="2858" y="8668"/>
                      <a:pt x="1615" y="8668"/>
                    </a:cubicBezTo>
                    <a:cubicBezTo>
                      <a:pt x="371" y="8668"/>
                      <a:pt x="0" y="9958"/>
                      <a:pt x="0" y="10800"/>
                    </a:cubicBezTo>
                    <a:cubicBezTo>
                      <a:pt x="0" y="11642"/>
                      <a:pt x="349" y="12932"/>
                      <a:pt x="1615" y="12932"/>
                    </a:cubicBezTo>
                    <a:cubicBezTo>
                      <a:pt x="2880" y="12932"/>
                      <a:pt x="3447" y="12118"/>
                      <a:pt x="4058" y="12118"/>
                    </a:cubicBezTo>
                    <a:cubicBezTo>
                      <a:pt x="4320" y="12118"/>
                      <a:pt x="4516" y="12287"/>
                      <a:pt x="4625" y="12455"/>
                    </a:cubicBezTo>
                    <a:cubicBezTo>
                      <a:pt x="4756" y="12651"/>
                      <a:pt x="4822" y="12904"/>
                      <a:pt x="4822" y="13184"/>
                    </a:cubicBezTo>
                    <a:lnTo>
                      <a:pt x="4822" y="21600"/>
                    </a:lnTo>
                    <a:lnTo>
                      <a:pt x="19527" y="21600"/>
                    </a:lnTo>
                    <a:cubicBezTo>
                      <a:pt x="20684" y="21600"/>
                      <a:pt x="21600" y="20394"/>
                      <a:pt x="21600" y="18935"/>
                    </a:cubicBezTo>
                    <a:lnTo>
                      <a:pt x="21600" y="2693"/>
                    </a:lnTo>
                    <a:cubicBezTo>
                      <a:pt x="21600" y="1178"/>
                      <a:pt x="20684" y="0"/>
                      <a:pt x="19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pic>
            <p:nvPicPr>
              <p:cNvPr id="58" name="Graphic 14" descr="Lights On with solid fill">
                <a:extLst>
                  <a:ext uri="{FF2B5EF4-FFF2-40B4-BE49-F238E27FC236}">
                    <a16:creationId xmlns:a16="http://schemas.microsoft.com/office/drawing/2014/main" id="{5C48D320-1223-BFBE-0C26-EA6172B7F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01925" y="2957206"/>
                <a:ext cx="962364" cy="9623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9" name="TextBox 16">
                <a:extLst>
                  <a:ext uri="{FF2B5EF4-FFF2-40B4-BE49-F238E27FC236}">
                    <a16:creationId xmlns:a16="http://schemas.microsoft.com/office/drawing/2014/main" id="{8D53B340-EF6F-DE44-C66B-EC0F53839B65}"/>
                  </a:ext>
                </a:extLst>
              </p:cNvPr>
              <p:cNvSpPr txBox="1"/>
              <p:nvPr/>
            </p:nvSpPr>
            <p:spPr>
              <a:xfrm>
                <a:off x="8057849" y="2776669"/>
                <a:ext cx="1223413" cy="132343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00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grpSp>
            <p:nvGrpSpPr>
              <p:cNvPr id="60" name="Group 130">
                <a:extLst>
                  <a:ext uri="{FF2B5EF4-FFF2-40B4-BE49-F238E27FC236}">
                    <a16:creationId xmlns:a16="http://schemas.microsoft.com/office/drawing/2014/main" id="{2F3BE549-1789-CD8A-A5E8-53CECD364934}"/>
                  </a:ext>
                </a:extLst>
              </p:cNvPr>
              <p:cNvGrpSpPr/>
              <p:nvPr/>
            </p:nvGrpSpPr>
            <p:grpSpPr>
              <a:xfrm>
                <a:off x="4758637" y="2917817"/>
                <a:ext cx="2779428" cy="1282669"/>
                <a:chOff x="8921977" y="1529675"/>
                <a:chExt cx="2926080" cy="1282669"/>
              </a:xfrm>
            </p:grpSpPr>
            <p:sp>
              <p:nvSpPr>
                <p:cNvPr id="61" name="TextBox 22">
                  <a:extLst>
                    <a:ext uri="{FF2B5EF4-FFF2-40B4-BE49-F238E27FC236}">
                      <a16:creationId xmlns:a16="http://schemas.microsoft.com/office/drawing/2014/main" id="{7719E5B8-4374-483A-940A-A4F7FDCE6CDA}"/>
                    </a:ext>
                  </a:extLst>
                </p:cNvPr>
                <p:cNvSpPr txBox="1"/>
                <p:nvPr/>
              </p:nvSpPr>
              <p:spPr>
                <a:xfrm>
                  <a:off x="8921978" y="1529675"/>
                  <a:ext cx="2514526" cy="39871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r>
                    <a:rPr lang="hu-HU" sz="2400" b="1" dirty="0"/>
                    <a:t>MNB</a:t>
                  </a:r>
                  <a:r>
                    <a:rPr lang="hu-HU" sz="2400" b="1" baseline="0" dirty="0"/>
                    <a:t> ajánlás </a:t>
                  </a:r>
                  <a:endParaRPr lang="hu-HU" sz="2400" b="1" dirty="0"/>
                </a:p>
              </p:txBody>
            </p:sp>
            <p:sp>
              <p:nvSpPr>
                <p:cNvPr id="62" name="TextBox 23">
                  <a:extLst>
                    <a:ext uri="{FF2B5EF4-FFF2-40B4-BE49-F238E27FC236}">
                      <a16:creationId xmlns:a16="http://schemas.microsoft.com/office/drawing/2014/main" id="{67B0C5FB-7E47-FB06-30FA-1FE1ABD5C412}"/>
                    </a:ext>
                  </a:extLst>
                </p:cNvPr>
                <p:cNvSpPr txBox="1"/>
                <p:nvPr/>
              </p:nvSpPr>
              <p:spPr>
                <a:xfrm>
                  <a:off x="8921977" y="1882009"/>
                  <a:ext cx="2926080" cy="93033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u-HU" sz="1600" b="0" i="0" u="none" strike="noStrike" kern="1200" cap="none" spc="0" normalizeH="0" baseline="0" noProof="1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Alapos KYC, valamint fogyasztói szokásokra épített, kockázatalapú és valós idejű tranzakció monitoring a bankok oldalán </a:t>
                  </a:r>
                </a:p>
              </p:txBody>
            </p:sp>
          </p:grpSp>
        </p:grpSp>
        <p:sp>
          <p:nvSpPr>
            <p:cNvPr id="13" name="Freeform: Shape 133">
              <a:extLst>
                <a:ext uri="{FF2B5EF4-FFF2-40B4-BE49-F238E27FC236}">
                  <a16:creationId xmlns:a16="http://schemas.microsoft.com/office/drawing/2014/main" id="{10DE44F7-1922-F982-4B9C-C54F8CA7400E}"/>
                </a:ext>
              </a:extLst>
            </p:cNvPr>
            <p:cNvSpPr/>
            <p:nvPr/>
          </p:nvSpPr>
          <p:spPr>
            <a:xfrm>
              <a:off x="3479280" y="5023454"/>
              <a:ext cx="7488961" cy="1570877"/>
            </a:xfrm>
            <a:custGeom>
              <a:avLst/>
              <a:gdLst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5924 w 6591152"/>
                <a:gd name="connsiteY14" fmla="*/ 870103 h 1445923"/>
                <a:gd name="connsiteX15" fmla="*/ 1444028 w 6591152"/>
                <a:gd name="connsiteY15" fmla="*/ 881606 h 1445923"/>
                <a:gd name="connsiteX16" fmla="*/ 1444028 w 6591152"/>
                <a:gd name="connsiteY16" fmla="*/ 1444984 h 1445923"/>
                <a:gd name="connsiteX17" fmla="*/ 178417 w 6591152"/>
                <a:gd name="connsiteY17" fmla="*/ 1444984 h 1445923"/>
                <a:gd name="connsiteX18" fmla="*/ 0 w 6591152"/>
                <a:gd name="connsiteY18" fmla="*/ 1266618 h 1445923"/>
                <a:gd name="connsiteX19" fmla="*/ 0 w 6591152"/>
                <a:gd name="connsiteY19" fmla="*/ 179305 h 1445923"/>
                <a:gd name="connsiteX20" fmla="*/ 178417 w 6591152"/>
                <a:gd name="connsiteY20" fmla="*/ 938 h 1445923"/>
                <a:gd name="connsiteX21" fmla="*/ 1444028 w 6591152"/>
                <a:gd name="connsiteY21" fmla="*/ 938 h 1445923"/>
                <a:gd name="connsiteX22" fmla="*/ 1444028 w 6591152"/>
                <a:gd name="connsiteY22" fmla="*/ 564317 h 1445923"/>
                <a:gd name="connsiteX23" fmla="*/ 1445924 w 6591152"/>
                <a:gd name="connsiteY23" fmla="*/ 569774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5924 w 6591152"/>
                <a:gd name="connsiteY14" fmla="*/ 870103 h 1445923"/>
                <a:gd name="connsiteX15" fmla="*/ 1444028 w 6591152"/>
                <a:gd name="connsiteY15" fmla="*/ 1444984 h 1445923"/>
                <a:gd name="connsiteX16" fmla="*/ 178417 w 6591152"/>
                <a:gd name="connsiteY16" fmla="*/ 1444984 h 1445923"/>
                <a:gd name="connsiteX17" fmla="*/ 0 w 6591152"/>
                <a:gd name="connsiteY17" fmla="*/ 1266618 h 1445923"/>
                <a:gd name="connsiteX18" fmla="*/ 0 w 6591152"/>
                <a:gd name="connsiteY18" fmla="*/ 179305 h 1445923"/>
                <a:gd name="connsiteX19" fmla="*/ 178417 w 6591152"/>
                <a:gd name="connsiteY19" fmla="*/ 938 h 1445923"/>
                <a:gd name="connsiteX20" fmla="*/ 1444028 w 6591152"/>
                <a:gd name="connsiteY20" fmla="*/ 938 h 1445923"/>
                <a:gd name="connsiteX21" fmla="*/ 1444028 w 6591152"/>
                <a:gd name="connsiteY21" fmla="*/ 564317 h 1445923"/>
                <a:gd name="connsiteX22" fmla="*/ 1445924 w 6591152"/>
                <a:gd name="connsiteY22" fmla="*/ 569774 h 1445923"/>
                <a:gd name="connsiteX23" fmla="*/ 1445924 w 6591152"/>
                <a:gd name="connsiteY23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4028 w 6591152"/>
                <a:gd name="connsiteY20" fmla="*/ 564317 h 1445923"/>
                <a:gd name="connsiteX21" fmla="*/ 1445924 w 6591152"/>
                <a:gd name="connsiteY21" fmla="*/ 569774 h 1445923"/>
                <a:gd name="connsiteX22" fmla="*/ 1445924 w 6591152"/>
                <a:gd name="connsiteY22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4028 w 6591152"/>
                <a:gd name="connsiteY20" fmla="*/ 564317 h 1445923"/>
                <a:gd name="connsiteX21" fmla="*/ 1445924 w 6591152"/>
                <a:gd name="connsiteY21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444028 w 6591152"/>
                <a:gd name="connsiteY14" fmla="*/ 1444984 h 1445923"/>
                <a:gd name="connsiteX15" fmla="*/ 178417 w 6591152"/>
                <a:gd name="connsiteY15" fmla="*/ 1444984 h 1445923"/>
                <a:gd name="connsiteX16" fmla="*/ 0 w 6591152"/>
                <a:gd name="connsiteY16" fmla="*/ 1266618 h 1445923"/>
                <a:gd name="connsiteX17" fmla="*/ 0 w 6591152"/>
                <a:gd name="connsiteY17" fmla="*/ 179305 h 1445923"/>
                <a:gd name="connsiteX18" fmla="*/ 178417 w 6591152"/>
                <a:gd name="connsiteY18" fmla="*/ 938 h 1445923"/>
                <a:gd name="connsiteX19" fmla="*/ 1444028 w 6591152"/>
                <a:gd name="connsiteY19" fmla="*/ 938 h 1445923"/>
                <a:gd name="connsiteX20" fmla="*/ 1445924 w 6591152"/>
                <a:gd name="connsiteY20" fmla="*/ 0 h 1445923"/>
                <a:gd name="connsiteX0" fmla="*/ 1445924 w 6591152"/>
                <a:gd name="connsiteY0" fmla="*/ 0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78417 w 6591152"/>
                <a:gd name="connsiteY14" fmla="*/ 1444984 h 1445923"/>
                <a:gd name="connsiteX15" fmla="*/ 0 w 6591152"/>
                <a:gd name="connsiteY15" fmla="*/ 1266618 h 1445923"/>
                <a:gd name="connsiteX16" fmla="*/ 0 w 6591152"/>
                <a:gd name="connsiteY16" fmla="*/ 179305 h 1445923"/>
                <a:gd name="connsiteX17" fmla="*/ 178417 w 6591152"/>
                <a:gd name="connsiteY17" fmla="*/ 938 h 1445923"/>
                <a:gd name="connsiteX18" fmla="*/ 1444028 w 6591152"/>
                <a:gd name="connsiteY18" fmla="*/ 938 h 1445923"/>
                <a:gd name="connsiteX19" fmla="*/ 1445924 w 6591152"/>
                <a:gd name="connsiteY19" fmla="*/ 0 h 1445923"/>
                <a:gd name="connsiteX0" fmla="*/ 1444028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445924 w 6591152"/>
                <a:gd name="connsiteY13" fmla="*/ 1445923 h 1445923"/>
                <a:gd name="connsiteX14" fmla="*/ 178417 w 6591152"/>
                <a:gd name="connsiteY14" fmla="*/ 1444984 h 1445923"/>
                <a:gd name="connsiteX15" fmla="*/ 0 w 6591152"/>
                <a:gd name="connsiteY15" fmla="*/ 1266618 h 1445923"/>
                <a:gd name="connsiteX16" fmla="*/ 0 w 6591152"/>
                <a:gd name="connsiteY16" fmla="*/ 179305 h 1445923"/>
                <a:gd name="connsiteX17" fmla="*/ 178417 w 6591152"/>
                <a:gd name="connsiteY17" fmla="*/ 938 h 1445923"/>
                <a:gd name="connsiteX18" fmla="*/ 1444028 w 6591152"/>
                <a:gd name="connsiteY18" fmla="*/ 938 h 1445923"/>
                <a:gd name="connsiteX0" fmla="*/ 1444028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78417 w 6591152"/>
                <a:gd name="connsiteY13" fmla="*/ 1444984 h 1445923"/>
                <a:gd name="connsiteX14" fmla="*/ 0 w 6591152"/>
                <a:gd name="connsiteY14" fmla="*/ 1266618 h 1445923"/>
                <a:gd name="connsiteX15" fmla="*/ 0 w 6591152"/>
                <a:gd name="connsiteY15" fmla="*/ 179305 h 1445923"/>
                <a:gd name="connsiteX16" fmla="*/ 178417 w 6591152"/>
                <a:gd name="connsiteY16" fmla="*/ 938 h 1445923"/>
                <a:gd name="connsiteX17" fmla="*/ 1444028 w 6591152"/>
                <a:gd name="connsiteY17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563374 h 1445923"/>
                <a:gd name="connsiteX4" fmla="*/ 5147124 w 6591152"/>
                <a:gd name="connsiteY4" fmla="*/ 1 h 1445923"/>
                <a:gd name="connsiteX5" fmla="*/ 6412736 w 6591152"/>
                <a:gd name="connsiteY5" fmla="*/ 1 h 1445923"/>
                <a:gd name="connsiteX6" fmla="*/ 6591152 w 6591152"/>
                <a:gd name="connsiteY6" fmla="*/ 180273 h 1445923"/>
                <a:gd name="connsiteX7" fmla="*/ 6591152 w 6591152"/>
                <a:gd name="connsiteY7" fmla="*/ 1267524 h 1445923"/>
                <a:gd name="connsiteX8" fmla="*/ 6412736 w 6591152"/>
                <a:gd name="connsiteY8" fmla="*/ 1445921 h 1445923"/>
                <a:gd name="connsiteX9" fmla="*/ 5147124 w 6591152"/>
                <a:gd name="connsiteY9" fmla="*/ 1445921 h 1445923"/>
                <a:gd name="connsiteX10" fmla="*/ 5147124 w 6591152"/>
                <a:gd name="connsiteY10" fmla="*/ 882548 h 1445923"/>
                <a:gd name="connsiteX11" fmla="*/ 5147113 w 6591152"/>
                <a:gd name="connsiteY11" fmla="*/ 882516 h 1445923"/>
                <a:gd name="connsiteX12" fmla="*/ 5147113 w 6591152"/>
                <a:gd name="connsiteY12" fmla="*/ 1445923 h 1445923"/>
                <a:gd name="connsiteX13" fmla="*/ 178417 w 6591152"/>
                <a:gd name="connsiteY13" fmla="*/ 1444984 h 1445923"/>
                <a:gd name="connsiteX14" fmla="*/ 0 w 6591152"/>
                <a:gd name="connsiteY14" fmla="*/ 1266618 h 1445923"/>
                <a:gd name="connsiteX15" fmla="*/ 0 w 6591152"/>
                <a:gd name="connsiteY15" fmla="*/ 179305 h 1445923"/>
                <a:gd name="connsiteX16" fmla="*/ 178417 w 6591152"/>
                <a:gd name="connsiteY16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13 w 6591152"/>
                <a:gd name="connsiteY2" fmla="*/ 563441 h 1445923"/>
                <a:gd name="connsiteX3" fmla="*/ 5147124 w 6591152"/>
                <a:gd name="connsiteY3" fmla="*/ 1 h 1445923"/>
                <a:gd name="connsiteX4" fmla="*/ 6412736 w 6591152"/>
                <a:gd name="connsiteY4" fmla="*/ 1 h 1445923"/>
                <a:gd name="connsiteX5" fmla="*/ 6591152 w 6591152"/>
                <a:gd name="connsiteY5" fmla="*/ 180273 h 1445923"/>
                <a:gd name="connsiteX6" fmla="*/ 6591152 w 6591152"/>
                <a:gd name="connsiteY6" fmla="*/ 1267524 h 1445923"/>
                <a:gd name="connsiteX7" fmla="*/ 6412736 w 6591152"/>
                <a:gd name="connsiteY7" fmla="*/ 1445921 h 1445923"/>
                <a:gd name="connsiteX8" fmla="*/ 5147124 w 6591152"/>
                <a:gd name="connsiteY8" fmla="*/ 1445921 h 1445923"/>
                <a:gd name="connsiteX9" fmla="*/ 5147124 w 6591152"/>
                <a:gd name="connsiteY9" fmla="*/ 882548 h 1445923"/>
                <a:gd name="connsiteX10" fmla="*/ 5147113 w 6591152"/>
                <a:gd name="connsiteY10" fmla="*/ 882516 h 1445923"/>
                <a:gd name="connsiteX11" fmla="*/ 5147113 w 6591152"/>
                <a:gd name="connsiteY11" fmla="*/ 1445923 h 1445923"/>
                <a:gd name="connsiteX12" fmla="*/ 178417 w 6591152"/>
                <a:gd name="connsiteY12" fmla="*/ 1444984 h 1445923"/>
                <a:gd name="connsiteX13" fmla="*/ 0 w 6591152"/>
                <a:gd name="connsiteY13" fmla="*/ 1266618 h 1445923"/>
                <a:gd name="connsiteX14" fmla="*/ 0 w 6591152"/>
                <a:gd name="connsiteY14" fmla="*/ 179305 h 1445923"/>
                <a:gd name="connsiteX15" fmla="*/ 178417 w 6591152"/>
                <a:gd name="connsiteY15" fmla="*/ 938 h 1445923"/>
                <a:gd name="connsiteX0" fmla="*/ 178417 w 6591152"/>
                <a:gd name="connsiteY0" fmla="*/ 938 h 1445923"/>
                <a:gd name="connsiteX1" fmla="*/ 5147113 w 6591152"/>
                <a:gd name="connsiteY1" fmla="*/ 0 h 1445923"/>
                <a:gd name="connsiteX2" fmla="*/ 5147124 w 6591152"/>
                <a:gd name="connsiteY2" fmla="*/ 1 h 1445923"/>
                <a:gd name="connsiteX3" fmla="*/ 6412736 w 6591152"/>
                <a:gd name="connsiteY3" fmla="*/ 1 h 1445923"/>
                <a:gd name="connsiteX4" fmla="*/ 6591152 w 6591152"/>
                <a:gd name="connsiteY4" fmla="*/ 180273 h 1445923"/>
                <a:gd name="connsiteX5" fmla="*/ 6591152 w 6591152"/>
                <a:gd name="connsiteY5" fmla="*/ 1267524 h 1445923"/>
                <a:gd name="connsiteX6" fmla="*/ 6412736 w 6591152"/>
                <a:gd name="connsiteY6" fmla="*/ 1445921 h 1445923"/>
                <a:gd name="connsiteX7" fmla="*/ 5147124 w 6591152"/>
                <a:gd name="connsiteY7" fmla="*/ 1445921 h 1445923"/>
                <a:gd name="connsiteX8" fmla="*/ 5147124 w 6591152"/>
                <a:gd name="connsiteY8" fmla="*/ 882548 h 1445923"/>
                <a:gd name="connsiteX9" fmla="*/ 5147113 w 6591152"/>
                <a:gd name="connsiteY9" fmla="*/ 882516 h 1445923"/>
                <a:gd name="connsiteX10" fmla="*/ 5147113 w 6591152"/>
                <a:gd name="connsiteY10" fmla="*/ 1445923 h 1445923"/>
                <a:gd name="connsiteX11" fmla="*/ 178417 w 6591152"/>
                <a:gd name="connsiteY11" fmla="*/ 1444984 h 1445923"/>
                <a:gd name="connsiteX12" fmla="*/ 0 w 6591152"/>
                <a:gd name="connsiteY12" fmla="*/ 1266618 h 1445923"/>
                <a:gd name="connsiteX13" fmla="*/ 0 w 6591152"/>
                <a:gd name="connsiteY13" fmla="*/ 179305 h 1445923"/>
                <a:gd name="connsiteX14" fmla="*/ 178417 w 6591152"/>
                <a:gd name="connsiteY14" fmla="*/ 938 h 1445923"/>
                <a:gd name="connsiteX0" fmla="*/ 178417 w 6591152"/>
                <a:gd name="connsiteY0" fmla="*/ 14325 h 1459310"/>
                <a:gd name="connsiteX1" fmla="*/ 5147113 w 6591152"/>
                <a:gd name="connsiteY1" fmla="*/ 13387 h 1459310"/>
                <a:gd name="connsiteX2" fmla="*/ 6412736 w 6591152"/>
                <a:gd name="connsiteY2" fmla="*/ 13388 h 1459310"/>
                <a:gd name="connsiteX3" fmla="*/ 6591152 w 6591152"/>
                <a:gd name="connsiteY3" fmla="*/ 193660 h 1459310"/>
                <a:gd name="connsiteX4" fmla="*/ 6591152 w 6591152"/>
                <a:gd name="connsiteY4" fmla="*/ 1280911 h 1459310"/>
                <a:gd name="connsiteX5" fmla="*/ 6412736 w 6591152"/>
                <a:gd name="connsiteY5" fmla="*/ 1459308 h 1459310"/>
                <a:gd name="connsiteX6" fmla="*/ 5147124 w 6591152"/>
                <a:gd name="connsiteY6" fmla="*/ 1459308 h 1459310"/>
                <a:gd name="connsiteX7" fmla="*/ 5147124 w 6591152"/>
                <a:gd name="connsiteY7" fmla="*/ 895935 h 1459310"/>
                <a:gd name="connsiteX8" fmla="*/ 5147113 w 6591152"/>
                <a:gd name="connsiteY8" fmla="*/ 895903 h 1459310"/>
                <a:gd name="connsiteX9" fmla="*/ 5147113 w 6591152"/>
                <a:gd name="connsiteY9" fmla="*/ 1459310 h 1459310"/>
                <a:gd name="connsiteX10" fmla="*/ 178417 w 6591152"/>
                <a:gd name="connsiteY10" fmla="*/ 1458371 h 1459310"/>
                <a:gd name="connsiteX11" fmla="*/ 0 w 6591152"/>
                <a:gd name="connsiteY11" fmla="*/ 1280005 h 1459310"/>
                <a:gd name="connsiteX12" fmla="*/ 0 w 6591152"/>
                <a:gd name="connsiteY12" fmla="*/ 192692 h 1459310"/>
                <a:gd name="connsiteX13" fmla="*/ 178417 w 6591152"/>
                <a:gd name="connsiteY13" fmla="*/ 14325 h 1459310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24 w 6591152"/>
                <a:gd name="connsiteY6" fmla="*/ 882547 h 1445922"/>
                <a:gd name="connsiteX7" fmla="*/ 5147113 w 6591152"/>
                <a:gd name="connsiteY7" fmla="*/ 882515 h 1445922"/>
                <a:gd name="connsiteX8" fmla="*/ 5147113 w 6591152"/>
                <a:gd name="connsiteY8" fmla="*/ 1445922 h 1445922"/>
                <a:gd name="connsiteX9" fmla="*/ 178417 w 6591152"/>
                <a:gd name="connsiteY9" fmla="*/ 1444983 h 1445922"/>
                <a:gd name="connsiteX10" fmla="*/ 0 w 6591152"/>
                <a:gd name="connsiteY10" fmla="*/ 1266617 h 1445922"/>
                <a:gd name="connsiteX11" fmla="*/ 0 w 6591152"/>
                <a:gd name="connsiteY11" fmla="*/ 179304 h 1445922"/>
                <a:gd name="connsiteX12" fmla="*/ 178417 w 6591152"/>
                <a:gd name="connsiteY12" fmla="*/ 937 h 1445922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24 w 6591152"/>
                <a:gd name="connsiteY6" fmla="*/ 882547 h 1445922"/>
                <a:gd name="connsiteX7" fmla="*/ 5147113 w 6591152"/>
                <a:gd name="connsiteY7" fmla="*/ 1445922 h 1445922"/>
                <a:gd name="connsiteX8" fmla="*/ 178417 w 6591152"/>
                <a:gd name="connsiteY8" fmla="*/ 1444983 h 1445922"/>
                <a:gd name="connsiteX9" fmla="*/ 0 w 6591152"/>
                <a:gd name="connsiteY9" fmla="*/ 1266617 h 1445922"/>
                <a:gd name="connsiteX10" fmla="*/ 0 w 6591152"/>
                <a:gd name="connsiteY10" fmla="*/ 179304 h 1445922"/>
                <a:gd name="connsiteX11" fmla="*/ 178417 w 6591152"/>
                <a:gd name="connsiteY11" fmla="*/ 937 h 1445922"/>
                <a:gd name="connsiteX0" fmla="*/ 178417 w 6591152"/>
                <a:gd name="connsiteY0" fmla="*/ 937 h 1445922"/>
                <a:gd name="connsiteX1" fmla="*/ 6412736 w 6591152"/>
                <a:gd name="connsiteY1" fmla="*/ 0 h 1445922"/>
                <a:gd name="connsiteX2" fmla="*/ 6591152 w 6591152"/>
                <a:gd name="connsiteY2" fmla="*/ 180272 h 1445922"/>
                <a:gd name="connsiteX3" fmla="*/ 6591152 w 6591152"/>
                <a:gd name="connsiteY3" fmla="*/ 1267523 h 1445922"/>
                <a:gd name="connsiteX4" fmla="*/ 6412736 w 6591152"/>
                <a:gd name="connsiteY4" fmla="*/ 1445920 h 1445922"/>
                <a:gd name="connsiteX5" fmla="*/ 5147124 w 6591152"/>
                <a:gd name="connsiteY5" fmla="*/ 1445920 h 1445922"/>
                <a:gd name="connsiteX6" fmla="*/ 5147113 w 6591152"/>
                <a:gd name="connsiteY6" fmla="*/ 1445922 h 1445922"/>
                <a:gd name="connsiteX7" fmla="*/ 178417 w 6591152"/>
                <a:gd name="connsiteY7" fmla="*/ 1444983 h 1445922"/>
                <a:gd name="connsiteX8" fmla="*/ 0 w 6591152"/>
                <a:gd name="connsiteY8" fmla="*/ 1266617 h 1445922"/>
                <a:gd name="connsiteX9" fmla="*/ 0 w 6591152"/>
                <a:gd name="connsiteY9" fmla="*/ 179304 h 1445922"/>
                <a:gd name="connsiteX10" fmla="*/ 178417 w 6591152"/>
                <a:gd name="connsiteY10" fmla="*/ 937 h 1445922"/>
                <a:gd name="connsiteX0" fmla="*/ 178417 w 6591152"/>
                <a:gd name="connsiteY0" fmla="*/ 937 h 1445920"/>
                <a:gd name="connsiteX1" fmla="*/ 6412736 w 6591152"/>
                <a:gd name="connsiteY1" fmla="*/ 0 h 1445920"/>
                <a:gd name="connsiteX2" fmla="*/ 6591152 w 6591152"/>
                <a:gd name="connsiteY2" fmla="*/ 180272 h 1445920"/>
                <a:gd name="connsiteX3" fmla="*/ 6591152 w 6591152"/>
                <a:gd name="connsiteY3" fmla="*/ 1267523 h 1445920"/>
                <a:gd name="connsiteX4" fmla="*/ 6412736 w 6591152"/>
                <a:gd name="connsiteY4" fmla="*/ 1445920 h 1445920"/>
                <a:gd name="connsiteX5" fmla="*/ 5147124 w 6591152"/>
                <a:gd name="connsiteY5" fmla="*/ 1445920 h 1445920"/>
                <a:gd name="connsiteX6" fmla="*/ 178417 w 6591152"/>
                <a:gd name="connsiteY6" fmla="*/ 1444983 h 1445920"/>
                <a:gd name="connsiteX7" fmla="*/ 0 w 6591152"/>
                <a:gd name="connsiteY7" fmla="*/ 1266617 h 1445920"/>
                <a:gd name="connsiteX8" fmla="*/ 0 w 6591152"/>
                <a:gd name="connsiteY8" fmla="*/ 179304 h 1445920"/>
                <a:gd name="connsiteX9" fmla="*/ 178417 w 6591152"/>
                <a:gd name="connsiteY9" fmla="*/ 937 h 1445920"/>
                <a:gd name="connsiteX0" fmla="*/ 178417 w 6591152"/>
                <a:gd name="connsiteY0" fmla="*/ 937 h 1445920"/>
                <a:gd name="connsiteX1" fmla="*/ 6412736 w 6591152"/>
                <a:gd name="connsiteY1" fmla="*/ 0 h 1445920"/>
                <a:gd name="connsiteX2" fmla="*/ 6591152 w 6591152"/>
                <a:gd name="connsiteY2" fmla="*/ 180272 h 1445920"/>
                <a:gd name="connsiteX3" fmla="*/ 6591152 w 6591152"/>
                <a:gd name="connsiteY3" fmla="*/ 1267523 h 1445920"/>
                <a:gd name="connsiteX4" fmla="*/ 6412736 w 6591152"/>
                <a:gd name="connsiteY4" fmla="*/ 1445920 h 1445920"/>
                <a:gd name="connsiteX5" fmla="*/ 178417 w 6591152"/>
                <a:gd name="connsiteY5" fmla="*/ 1444983 h 1445920"/>
                <a:gd name="connsiteX6" fmla="*/ 0 w 6591152"/>
                <a:gd name="connsiteY6" fmla="*/ 1266617 h 1445920"/>
                <a:gd name="connsiteX7" fmla="*/ 0 w 6591152"/>
                <a:gd name="connsiteY7" fmla="*/ 179304 h 1445920"/>
                <a:gd name="connsiteX8" fmla="*/ 178417 w 6591152"/>
                <a:gd name="connsiteY8" fmla="*/ 937 h 14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1152" h="1445920">
                  <a:moveTo>
                    <a:pt x="178417" y="937"/>
                  </a:moveTo>
                  <a:lnTo>
                    <a:pt x="6412736" y="0"/>
                  </a:lnTo>
                  <a:cubicBezTo>
                    <a:pt x="6512315" y="0"/>
                    <a:pt x="6591152" y="80731"/>
                    <a:pt x="6591152" y="180272"/>
                  </a:cubicBezTo>
                  <a:lnTo>
                    <a:pt x="6591152" y="1267523"/>
                  </a:lnTo>
                  <a:cubicBezTo>
                    <a:pt x="6591152" y="1365190"/>
                    <a:pt x="6512315" y="1445920"/>
                    <a:pt x="6412736" y="1445920"/>
                  </a:cubicBezTo>
                  <a:lnTo>
                    <a:pt x="178417" y="1444983"/>
                  </a:lnTo>
                  <a:cubicBezTo>
                    <a:pt x="80731" y="1444983"/>
                    <a:pt x="0" y="1366095"/>
                    <a:pt x="0" y="1266617"/>
                  </a:cubicBezTo>
                  <a:lnTo>
                    <a:pt x="0" y="179304"/>
                  </a:lnTo>
                  <a:cubicBezTo>
                    <a:pt x="0" y="81697"/>
                    <a:pt x="78837" y="937"/>
                    <a:pt x="178417" y="9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215900" dist="101600" dir="30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46" name="Group 134">
              <a:extLst>
                <a:ext uri="{FF2B5EF4-FFF2-40B4-BE49-F238E27FC236}">
                  <a16:creationId xmlns:a16="http://schemas.microsoft.com/office/drawing/2014/main" id="{7DF2C5C2-3EDB-1D2B-800B-88BB4704CB63}"/>
                </a:ext>
              </a:extLst>
            </p:cNvPr>
            <p:cNvGrpSpPr/>
            <p:nvPr/>
          </p:nvGrpSpPr>
          <p:grpSpPr>
            <a:xfrm>
              <a:off x="3407873" y="4836806"/>
              <a:ext cx="7631774" cy="1834190"/>
              <a:chOff x="2800424" y="4101103"/>
              <a:chExt cx="6591152" cy="1584089"/>
            </a:xfrm>
          </p:grpSpPr>
          <p:sp>
            <p:nvSpPr>
              <p:cNvPr id="47" name="Rectangle">
                <a:extLst>
                  <a:ext uri="{FF2B5EF4-FFF2-40B4-BE49-F238E27FC236}">
                    <a16:creationId xmlns:a16="http://schemas.microsoft.com/office/drawing/2014/main" id="{94D94FF1-1FAD-F9E0-8703-1F882BF4E714}"/>
                  </a:ext>
                </a:extLst>
              </p:cNvPr>
              <p:cNvSpPr/>
              <p:nvPr/>
            </p:nvSpPr>
            <p:spPr>
              <a:xfrm>
                <a:off x="4184679" y="4217685"/>
                <a:ext cx="3824527" cy="1444752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051B5307-5C7A-A366-8C18-049DEB8D3D54}"/>
                  </a:ext>
                </a:extLst>
              </p:cNvPr>
              <p:cNvSpPr/>
              <p:nvPr/>
            </p:nvSpPr>
            <p:spPr>
              <a:xfrm>
                <a:off x="2800424" y="4217685"/>
                <a:ext cx="1859042" cy="144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86" y="8679"/>
                    </a:moveTo>
                    <a:cubicBezTo>
                      <a:pt x="18742" y="8679"/>
                      <a:pt x="18153" y="9494"/>
                      <a:pt x="17542" y="9494"/>
                    </a:cubicBezTo>
                    <a:cubicBezTo>
                      <a:pt x="17280" y="9494"/>
                      <a:pt x="17084" y="9325"/>
                      <a:pt x="16975" y="9157"/>
                    </a:cubicBezTo>
                    <a:cubicBezTo>
                      <a:pt x="16844" y="8960"/>
                      <a:pt x="16778" y="8707"/>
                      <a:pt x="16778" y="8427"/>
                    </a:cubicBezTo>
                    <a:lnTo>
                      <a:pt x="16778" y="0"/>
                    </a:lnTo>
                    <a:lnTo>
                      <a:pt x="2073" y="0"/>
                    </a:lnTo>
                    <a:cubicBezTo>
                      <a:pt x="916" y="0"/>
                      <a:pt x="0" y="1208"/>
                      <a:pt x="0" y="2668"/>
                    </a:cubicBezTo>
                    <a:lnTo>
                      <a:pt x="0" y="18932"/>
                    </a:lnTo>
                    <a:cubicBezTo>
                      <a:pt x="0" y="20420"/>
                      <a:pt x="938" y="21600"/>
                      <a:pt x="2073" y="21600"/>
                    </a:cubicBezTo>
                    <a:lnTo>
                      <a:pt x="16778" y="21600"/>
                    </a:lnTo>
                    <a:lnTo>
                      <a:pt x="16778" y="13173"/>
                    </a:lnTo>
                    <a:cubicBezTo>
                      <a:pt x="16778" y="12921"/>
                      <a:pt x="16844" y="12640"/>
                      <a:pt x="16975" y="12443"/>
                    </a:cubicBezTo>
                    <a:cubicBezTo>
                      <a:pt x="17084" y="12275"/>
                      <a:pt x="17280" y="12106"/>
                      <a:pt x="17542" y="12106"/>
                    </a:cubicBezTo>
                    <a:cubicBezTo>
                      <a:pt x="18153" y="12106"/>
                      <a:pt x="18742" y="12921"/>
                      <a:pt x="19985" y="12921"/>
                    </a:cubicBezTo>
                    <a:cubicBezTo>
                      <a:pt x="21229" y="12921"/>
                      <a:pt x="21600" y="11629"/>
                      <a:pt x="21600" y="10786"/>
                    </a:cubicBezTo>
                    <a:cubicBezTo>
                      <a:pt x="21600" y="9943"/>
                      <a:pt x="21229" y="8679"/>
                      <a:pt x="19986" y="867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EEBCD37A-CB60-3A0A-1C99-C6010D6FD54C}"/>
                  </a:ext>
                </a:extLst>
              </p:cNvPr>
              <p:cNvSpPr/>
              <p:nvPr/>
            </p:nvSpPr>
            <p:spPr>
              <a:xfrm>
                <a:off x="7532534" y="4217685"/>
                <a:ext cx="1859042" cy="144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27" y="0"/>
                    </a:moveTo>
                    <a:lnTo>
                      <a:pt x="4822" y="0"/>
                    </a:lnTo>
                    <a:lnTo>
                      <a:pt x="4822" y="8416"/>
                    </a:lnTo>
                    <a:cubicBezTo>
                      <a:pt x="4822" y="8668"/>
                      <a:pt x="4756" y="8949"/>
                      <a:pt x="4625" y="9145"/>
                    </a:cubicBezTo>
                    <a:cubicBezTo>
                      <a:pt x="4516" y="9313"/>
                      <a:pt x="4320" y="9482"/>
                      <a:pt x="4058" y="9482"/>
                    </a:cubicBezTo>
                    <a:cubicBezTo>
                      <a:pt x="3447" y="9482"/>
                      <a:pt x="2858" y="8668"/>
                      <a:pt x="1615" y="8668"/>
                    </a:cubicBezTo>
                    <a:cubicBezTo>
                      <a:pt x="371" y="8668"/>
                      <a:pt x="0" y="9958"/>
                      <a:pt x="0" y="10800"/>
                    </a:cubicBezTo>
                    <a:cubicBezTo>
                      <a:pt x="0" y="11642"/>
                      <a:pt x="349" y="12932"/>
                      <a:pt x="1615" y="12932"/>
                    </a:cubicBezTo>
                    <a:cubicBezTo>
                      <a:pt x="2880" y="12932"/>
                      <a:pt x="3447" y="12118"/>
                      <a:pt x="4058" y="12118"/>
                    </a:cubicBezTo>
                    <a:cubicBezTo>
                      <a:pt x="4320" y="12118"/>
                      <a:pt x="4516" y="12287"/>
                      <a:pt x="4625" y="12455"/>
                    </a:cubicBezTo>
                    <a:cubicBezTo>
                      <a:pt x="4756" y="12651"/>
                      <a:pt x="4822" y="12904"/>
                      <a:pt x="4822" y="13184"/>
                    </a:cubicBezTo>
                    <a:lnTo>
                      <a:pt x="4822" y="21600"/>
                    </a:lnTo>
                    <a:lnTo>
                      <a:pt x="19527" y="21600"/>
                    </a:lnTo>
                    <a:cubicBezTo>
                      <a:pt x="20684" y="21600"/>
                      <a:pt x="21600" y="20394"/>
                      <a:pt x="21600" y="18935"/>
                    </a:cubicBezTo>
                    <a:lnTo>
                      <a:pt x="21600" y="2693"/>
                    </a:lnTo>
                    <a:cubicBezTo>
                      <a:pt x="21600" y="1206"/>
                      <a:pt x="20684" y="0"/>
                      <a:pt x="1952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pic>
            <p:nvPicPr>
              <p:cNvPr id="50" name="Graphic 13" descr="Gears with solid fill">
                <a:extLst>
                  <a:ext uri="{FF2B5EF4-FFF2-40B4-BE49-F238E27FC236}">
                    <a16:creationId xmlns:a16="http://schemas.microsoft.com/office/drawing/2014/main" id="{989B830A-E368-2851-5556-57B454D41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188374" y="4459464"/>
                <a:ext cx="962364" cy="9623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TextBox 17">
                <a:extLst>
                  <a:ext uri="{FF2B5EF4-FFF2-40B4-BE49-F238E27FC236}">
                    <a16:creationId xmlns:a16="http://schemas.microsoft.com/office/drawing/2014/main" id="{1111B38D-467C-09A5-05FF-5CB4B155931B}"/>
                  </a:ext>
                </a:extLst>
              </p:cNvPr>
              <p:cNvSpPr txBox="1"/>
              <p:nvPr/>
            </p:nvSpPr>
            <p:spPr>
              <a:xfrm>
                <a:off x="2911680" y="4278927"/>
                <a:ext cx="1223413" cy="132343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0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grpSp>
            <p:nvGrpSpPr>
              <p:cNvPr id="52" name="Group 140">
                <a:extLst>
                  <a:ext uri="{FF2B5EF4-FFF2-40B4-BE49-F238E27FC236}">
                    <a16:creationId xmlns:a16="http://schemas.microsoft.com/office/drawing/2014/main" id="{A5FB2512-C784-832B-67CF-9A7A96CDAE3D}"/>
                  </a:ext>
                </a:extLst>
              </p:cNvPr>
              <p:cNvGrpSpPr/>
              <p:nvPr/>
            </p:nvGrpSpPr>
            <p:grpSpPr>
              <a:xfrm>
                <a:off x="4758636" y="4101103"/>
                <a:ext cx="2999819" cy="1584089"/>
                <a:chOff x="8921977" y="1210703"/>
                <a:chExt cx="3158100" cy="1584089"/>
              </a:xfrm>
            </p:grpSpPr>
            <p:sp>
              <p:nvSpPr>
                <p:cNvPr id="53" name="TextBox 25">
                  <a:extLst>
                    <a:ext uri="{FF2B5EF4-FFF2-40B4-BE49-F238E27FC236}">
                      <a16:creationId xmlns:a16="http://schemas.microsoft.com/office/drawing/2014/main" id="{FB055484-1C2C-F80A-9DE7-F156F32C9708}"/>
                    </a:ext>
                  </a:extLst>
                </p:cNvPr>
                <p:cNvSpPr txBox="1"/>
                <p:nvPr/>
              </p:nvSpPr>
              <p:spPr>
                <a:xfrm>
                  <a:off x="8921978" y="1210703"/>
                  <a:ext cx="3158099" cy="717687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r>
                    <a:rPr lang="hu-HU" sz="2400" b="1" dirty="0"/>
                    <a:t>K</a:t>
                  </a:r>
                  <a:r>
                    <a:rPr lang="hu-HU" sz="2400" b="1" baseline="0" dirty="0"/>
                    <a:t>özponti visszaélésszűrő rendszer (</a:t>
                  </a:r>
                  <a:r>
                    <a:rPr lang="hu-HU" sz="2400" b="1" baseline="0" dirty="0" err="1"/>
                    <a:t>KVR</a:t>
                  </a:r>
                  <a:r>
                    <a:rPr lang="hu-HU" sz="2400" b="1" baseline="0" dirty="0"/>
                    <a:t>)</a:t>
                  </a:r>
                  <a:endParaRPr lang="hu-HU" sz="2400" b="1" dirty="0"/>
                </a:p>
              </p:txBody>
            </p:sp>
            <p:sp>
              <p:nvSpPr>
                <p:cNvPr id="54" name="TextBox 26">
                  <a:extLst>
                    <a:ext uri="{FF2B5EF4-FFF2-40B4-BE49-F238E27FC236}">
                      <a16:creationId xmlns:a16="http://schemas.microsoft.com/office/drawing/2014/main" id="{16E4A13C-B149-8169-85DA-C39184E44371}"/>
                    </a:ext>
                  </a:extLst>
                </p:cNvPr>
                <p:cNvSpPr txBox="1"/>
                <p:nvPr/>
              </p:nvSpPr>
              <p:spPr>
                <a:xfrm>
                  <a:off x="8921977" y="1864457"/>
                  <a:ext cx="2926080" cy="93033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1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 GIRO </a:t>
                  </a:r>
                  <a:r>
                    <a:rPr kumimoji="0" lang="hu-HU" sz="1600" b="0" i="0" u="none" strike="noStrike" kern="1200" cap="none" spc="0" normalizeH="0" baseline="0" noProof="1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létrehozza és üzemelteti a mesterséges intelligencia alapú központi visszélésszűrő rendszert 2025. július 1-re</a:t>
                  </a:r>
                  <a:endParaRPr kumimoji="0" lang="en-US" sz="1600" b="0" i="0" u="none" strike="noStrike" kern="1200" cap="none" spc="0" normalizeH="0" baseline="0" noProof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71" name="Kép 70" descr="A képen szöveg, ruházat, Emberi arc, személy látható&#10;&#10;Automatikusan generált leírás">
            <a:extLst>
              <a:ext uri="{FF2B5EF4-FFF2-40B4-BE49-F238E27FC236}">
                <a16:creationId xmlns:a16="http://schemas.microsoft.com/office/drawing/2014/main" id="{1005895F-2C76-65B2-7BF6-45475F7DCB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49" y="2418193"/>
            <a:ext cx="1485076" cy="297015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B462EE5-6AC6-A618-0487-C5CCD4E96067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6" y="1267756"/>
            <a:ext cx="6973312" cy="99626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hu-HU" sz="220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Szektorokon átívelő, széleskörű összefogás szükséges</a:t>
              </a:r>
              <a:endParaRPr lang="hu-HU" sz="2200" dirty="0">
                <a:effectLst/>
              </a:endParaRP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1269" y="2402157"/>
            <a:ext cx="6968689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hu-H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Ügyféledukáció, de másképp, mint eddig (Kiberpajzs) </a:t>
            </a:r>
            <a:endParaRPr lang="en-GB" sz="2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86645" y="3536557"/>
            <a:ext cx="6968689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hu-H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MNB intervenció: </a:t>
            </a:r>
            <a:r>
              <a:rPr lang="hu-HU" sz="22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</a:t>
            </a:r>
            <a:r>
              <a:rPr lang="hu-H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dirty="0"/>
              <a:t>a</a:t>
            </a:r>
            <a:r>
              <a:rPr lang="hu-H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jánlás és a </a:t>
            </a:r>
            <a:br>
              <a:rPr lang="hu-H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Központi Visszaélésszűrő Rendszer formájában</a:t>
            </a:r>
            <a:endParaRPr lang="en-GB" sz="2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4690414"/>
            <a:ext cx="6968689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 MNB támogatja és ellenőrzi a pénzügyi szektor szereplőit  (visszacsatolás)</a:t>
            </a:r>
            <a:r>
              <a:rPr lang="hu-HU" sz="2200" dirty="0">
                <a:effectLst/>
              </a:rPr>
              <a:t>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/>
          <a:lstStyle/>
          <a:p>
            <a:r>
              <a:rPr lang="hu-HU" sz="2400" dirty="0"/>
              <a:t>Védelmi intézkedések – több fronton</a:t>
            </a:r>
            <a:endParaRPr lang="hu-HU" sz="2000" i="1" dirty="0"/>
          </a:p>
        </p:txBody>
      </p:sp>
      <p:pic>
        <p:nvPicPr>
          <p:cNvPr id="1026" name="Picture 2" descr="Partnership Icon Vector #112687 - Free Icons Library">
            <a:extLst>
              <a:ext uri="{FF2B5EF4-FFF2-40B4-BE49-F238E27FC236}">
                <a16:creationId xmlns:a16="http://schemas.microsoft.com/office/drawing/2014/main" id="{52F72248-5C7B-4551-062F-BB3B45AA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106" y="1409227"/>
            <a:ext cx="944974" cy="7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 Explorer | UDINA BTP">
            <a:extLst>
              <a:ext uri="{FF2B5EF4-FFF2-40B4-BE49-F238E27FC236}">
                <a16:creationId xmlns:a16="http://schemas.microsoft.com/office/drawing/2014/main" id="{69E32543-1EF6-2BB3-32D7-7B3C2ACB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473" y="3524964"/>
            <a:ext cx="952918" cy="9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tent audit Vector Icons free download in SVG, PNG Format">
            <a:extLst>
              <a:ext uri="{FF2B5EF4-FFF2-40B4-BE49-F238E27FC236}">
                <a16:creationId xmlns:a16="http://schemas.microsoft.com/office/drawing/2014/main" id="{4FD668C6-2FED-F473-DC60-16178B5272F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995" y="4733762"/>
            <a:ext cx="952918" cy="9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0357BFA-3768-1DE9-E89D-74137A70758E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Freisleben Vilmos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9A5D9E7-C32C-9F73-5CE4-2186EC98D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837" y="2263229"/>
            <a:ext cx="1214588" cy="11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/>
          </a:bodyPr>
          <a:lstStyle/>
          <a:p>
            <a:r>
              <a:rPr lang="hu-HU" sz="2400" dirty="0"/>
              <a:t>Tanácsok a biztonságos pénzügyekhez</a:t>
            </a:r>
            <a:endParaRPr lang="hu-HU" sz="2400" i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D69BDB-B79C-CD94-9014-7B6C7133D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32192"/>
              </p:ext>
            </p:extLst>
          </p:nvPr>
        </p:nvGraphicFramePr>
        <p:xfrm>
          <a:off x="3924517" y="2768879"/>
          <a:ext cx="6839135" cy="241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 helye 2">
            <a:extLst>
              <a:ext uri="{FF2B5EF4-FFF2-40B4-BE49-F238E27FC236}">
                <a16:creationId xmlns:a16="http://schemas.microsoft.com/office/drawing/2014/main" id="{E06612FF-58FA-4FB9-5949-297B2981FAEE}"/>
              </a:ext>
            </a:extLst>
          </p:cNvPr>
          <p:cNvSpPr txBox="1">
            <a:spLocks/>
          </p:cNvSpPr>
          <p:nvPr/>
        </p:nvSpPr>
        <p:spPr>
          <a:xfrm>
            <a:off x="3719558" y="1440254"/>
            <a:ext cx="7249052" cy="712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969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24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ctr" defTabSz="914400" hangingPunct="0">
              <a:lnSpc>
                <a:spcPct val="100000"/>
              </a:lnSpc>
              <a:buClrTx/>
              <a:buSzTx/>
              <a:tabLst/>
            </a:pPr>
            <a:r>
              <a:rPr lang="hu-HU" sz="20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 visszaélések elkerülése érdekében, kérjük, fokozottan ügyeljen az alábbiakra</a:t>
            </a:r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AFFBE44-62F9-BFB8-3615-35BDED96FC60}"/>
              </a:ext>
            </a:extLst>
          </p:cNvPr>
          <p:cNvGrpSpPr/>
          <p:nvPr/>
        </p:nvGrpSpPr>
        <p:grpSpPr>
          <a:xfrm>
            <a:off x="3605051" y="2742925"/>
            <a:ext cx="807108" cy="837706"/>
            <a:chOff x="328370" y="1974076"/>
            <a:chExt cx="914400" cy="914400"/>
          </a:xfrm>
        </p:grpSpPr>
        <p:pic>
          <p:nvPicPr>
            <p:cNvPr id="5" name="Kép 4" descr="A képen szimbólum, embléma, Betűtípus, Grafika látható&#10;&#10;Automatikusan generált leírás">
              <a:extLst>
                <a:ext uri="{FF2B5EF4-FFF2-40B4-BE49-F238E27FC236}">
                  <a16:creationId xmlns:a16="http://schemas.microsoft.com/office/drawing/2014/main" id="{058E9A95-9B7D-585E-168A-70E63A25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00" y="2218180"/>
              <a:ext cx="440940" cy="440940"/>
            </a:xfrm>
            <a:prstGeom prst="rect">
              <a:avLst/>
            </a:prstGeom>
          </p:spPr>
        </p:pic>
        <p:pic>
          <p:nvPicPr>
            <p:cNvPr id="6" name="Ábra 5" descr="Nem jel körvonalas">
              <a:extLst>
                <a:ext uri="{FF2B5EF4-FFF2-40B4-BE49-F238E27FC236}">
                  <a16:creationId xmlns:a16="http://schemas.microsoft.com/office/drawing/2014/main" id="{3DF64A31-9DFD-4F9E-11AF-94A99D93F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8370" y="1974076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Ábra 6" descr="Kihangosító egyszínű kitöltéssel">
            <a:extLst>
              <a:ext uri="{FF2B5EF4-FFF2-40B4-BE49-F238E27FC236}">
                <a16:creationId xmlns:a16="http://schemas.microsoft.com/office/drawing/2014/main" id="{1AA74ADA-5B54-0967-3A3D-5846EA9193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18044" y="3925782"/>
            <a:ext cx="701132" cy="701132"/>
          </a:xfrm>
          <a:prstGeom prst="rect">
            <a:avLst/>
          </a:prstGeom>
        </p:spPr>
      </p:pic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20EAECC-DFB7-526D-9ACB-F5EB0F84A5D0}"/>
              </a:ext>
            </a:extLst>
          </p:cNvPr>
          <p:cNvGrpSpPr/>
          <p:nvPr/>
        </p:nvGrpSpPr>
        <p:grpSpPr>
          <a:xfrm>
            <a:off x="9153897" y="5602380"/>
            <a:ext cx="2864396" cy="1071284"/>
            <a:chOff x="425112" y="4925"/>
            <a:chExt cx="3684067" cy="636480"/>
          </a:xfrm>
        </p:grpSpPr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72CD6A89-C20B-DEFF-5E35-D76A5227EB4A}"/>
                </a:ext>
              </a:extLst>
            </p:cNvPr>
            <p:cNvSpPr/>
            <p:nvPr/>
          </p:nvSpPr>
          <p:spPr>
            <a:xfrm>
              <a:off x="425112" y="4925"/>
              <a:ext cx="3684067" cy="63648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 b="1"/>
            </a:p>
          </p:txBody>
        </p:sp>
        <p:sp>
          <p:nvSpPr>
            <p:cNvPr id="13" name="Téglalap: lekerekített 4">
              <a:extLst>
                <a:ext uri="{FF2B5EF4-FFF2-40B4-BE49-F238E27FC236}">
                  <a16:creationId xmlns:a16="http://schemas.microsoft.com/office/drawing/2014/main" id="{692FC428-F5AB-1CD3-A112-A85973152D83}"/>
                </a:ext>
              </a:extLst>
            </p:cNvPr>
            <p:cNvSpPr txBox="1"/>
            <p:nvPr/>
          </p:nvSpPr>
          <p:spPr>
            <a:xfrm>
              <a:off x="456182" y="4925"/>
              <a:ext cx="3621926" cy="605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hu-HU" sz="1600" b="1" i="0" baseline="0" dirty="0"/>
                <a:t>Mindig állítson be tranzakciós limiteket!</a:t>
              </a:r>
              <a:endParaRPr lang="hu-HU" sz="1600" b="1" dirty="0"/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CA635302-BCE4-7B4C-D9DD-BEE15854A603}"/>
              </a:ext>
            </a:extLst>
          </p:cNvPr>
          <p:cNvGrpSpPr/>
          <p:nvPr/>
        </p:nvGrpSpPr>
        <p:grpSpPr>
          <a:xfrm>
            <a:off x="6152650" y="5605862"/>
            <a:ext cx="2913539" cy="1071286"/>
            <a:chOff x="425112" y="4924"/>
            <a:chExt cx="3684067" cy="636481"/>
          </a:xfrm>
        </p:grpSpPr>
        <p:sp>
          <p:nvSpPr>
            <p:cNvPr id="15" name="Téglalap: lekerekített 14">
              <a:extLst>
                <a:ext uri="{FF2B5EF4-FFF2-40B4-BE49-F238E27FC236}">
                  <a16:creationId xmlns:a16="http://schemas.microsoft.com/office/drawing/2014/main" id="{C23B0746-5840-84C2-47C0-A5D1C7E62F6C}"/>
                </a:ext>
              </a:extLst>
            </p:cNvPr>
            <p:cNvSpPr/>
            <p:nvPr/>
          </p:nvSpPr>
          <p:spPr>
            <a:xfrm>
              <a:off x="425112" y="4925"/>
              <a:ext cx="3684067" cy="63648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 b="1"/>
            </a:p>
          </p:txBody>
        </p:sp>
        <p:sp>
          <p:nvSpPr>
            <p:cNvPr id="16" name="Téglalap: lekerekített 4">
              <a:extLst>
                <a:ext uri="{FF2B5EF4-FFF2-40B4-BE49-F238E27FC236}">
                  <a16:creationId xmlns:a16="http://schemas.microsoft.com/office/drawing/2014/main" id="{EE39CEBA-C3AC-B5DD-15FE-1F8CFD8C7708}"/>
                </a:ext>
              </a:extLst>
            </p:cNvPr>
            <p:cNvSpPr txBox="1"/>
            <p:nvPr/>
          </p:nvSpPr>
          <p:spPr>
            <a:xfrm>
              <a:off x="456182" y="4924"/>
              <a:ext cx="3621927" cy="605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hu-HU" sz="1600" b="1" i="0" baseline="0" dirty="0"/>
                <a:t>Mindig ellenőrizze a honlapok pontos címét érzékeny adatok megadása előtt!</a:t>
              </a:r>
              <a:endParaRPr lang="hu-HU" sz="1600" dirty="0"/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DCF83735-2084-5C47-1D50-618E59B9BED6}"/>
              </a:ext>
            </a:extLst>
          </p:cNvPr>
          <p:cNvGrpSpPr/>
          <p:nvPr/>
        </p:nvGrpSpPr>
        <p:grpSpPr>
          <a:xfrm>
            <a:off x="3137060" y="5602380"/>
            <a:ext cx="2913539" cy="1074768"/>
            <a:chOff x="425112" y="4925"/>
            <a:chExt cx="3684067" cy="636480"/>
          </a:xfrm>
        </p:grpSpPr>
        <p:sp>
          <p:nvSpPr>
            <p:cNvPr id="18" name="Téglalap: lekerekített 17">
              <a:extLst>
                <a:ext uri="{FF2B5EF4-FFF2-40B4-BE49-F238E27FC236}">
                  <a16:creationId xmlns:a16="http://schemas.microsoft.com/office/drawing/2014/main" id="{2E850E54-4D60-2262-087C-BF09B12D740D}"/>
                </a:ext>
              </a:extLst>
            </p:cNvPr>
            <p:cNvSpPr/>
            <p:nvPr/>
          </p:nvSpPr>
          <p:spPr>
            <a:xfrm>
              <a:off x="425112" y="4925"/>
              <a:ext cx="3684067" cy="63648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 b="1"/>
            </a:p>
          </p:txBody>
        </p:sp>
        <p:sp>
          <p:nvSpPr>
            <p:cNvPr id="19" name="Téglalap: lekerekített 4">
              <a:extLst>
                <a:ext uri="{FF2B5EF4-FFF2-40B4-BE49-F238E27FC236}">
                  <a16:creationId xmlns:a16="http://schemas.microsoft.com/office/drawing/2014/main" id="{ACDF221A-8D33-9851-8339-4D7CD6E2359B}"/>
                </a:ext>
              </a:extLst>
            </p:cNvPr>
            <p:cNvSpPr txBox="1"/>
            <p:nvPr/>
          </p:nvSpPr>
          <p:spPr>
            <a:xfrm>
              <a:off x="456182" y="4925"/>
              <a:ext cx="3621927" cy="605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hu-HU" sz="1600" b="1" dirty="0"/>
                <a:t>Ne adja ki jelszavát, azonosítóját és bankkártyaadatait ismeretlen helyeken</a:t>
              </a:r>
            </a:p>
          </p:txBody>
        </p:sp>
      </p:grpSp>
      <p:sp>
        <p:nvSpPr>
          <p:cNvPr id="8" name="Szövegdoboz 7">
            <a:extLst>
              <a:ext uri="{FF2B5EF4-FFF2-40B4-BE49-F238E27FC236}">
                <a16:creationId xmlns:a16="http://schemas.microsoft.com/office/drawing/2014/main" id="{9722A55A-2AE1-4922-8BF1-7CAF23B71A2F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1865290-8AFF-1344-335E-86C13E85C2C5}"/>
              </a:ext>
            </a:extLst>
          </p:cNvPr>
          <p:cNvSpPr txBox="1"/>
          <p:nvPr/>
        </p:nvSpPr>
        <p:spPr>
          <a:xfrm>
            <a:off x="6266918" y="4956081"/>
            <a:ext cx="263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D234D"/>
                </a:solidFill>
              </a:rPr>
              <a:t>www.kiberpajzs.hu</a:t>
            </a:r>
          </a:p>
        </p:txBody>
      </p:sp>
    </p:spTree>
    <p:extLst>
      <p:ext uri="{BB962C8B-B14F-4D97-AF65-F5344CB8AC3E}">
        <p14:creationId xmlns:p14="http://schemas.microsoft.com/office/powerpoint/2010/main" val="102589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83C7-CB42-4480-B693-1F10F24E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9" y="2999069"/>
            <a:ext cx="7626486" cy="799899"/>
          </a:xfrm>
        </p:spPr>
        <p:txBody>
          <a:bodyPr/>
          <a:lstStyle/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1057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5" y="1267756"/>
            <a:ext cx="8390875" cy="996266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2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1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hu-HU" sz="2200" dirty="0">
                  <a:effectLst/>
                </a:rPr>
                <a:t> Átfogó, részletes, szakmailag teljeskörű.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0C1B18-5A7A-7520-8CC6-E40AE8D215B3}"/>
              </a:ext>
            </a:extLst>
          </p:cNvPr>
          <p:cNvSpPr txBox="1"/>
          <p:nvPr/>
        </p:nvSpPr>
        <p:spPr>
          <a:xfrm>
            <a:off x="3395895" y="2432734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z="2200" dirty="0">
                <a:effectLst/>
              </a:rPr>
              <a:t> Fókuszban a fogyasztóvédelem és biztonság.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9502F1-2335-25BF-E33B-C15A070371AF}"/>
              </a:ext>
            </a:extLst>
          </p:cNvPr>
          <p:cNvSpPr txBox="1"/>
          <p:nvPr/>
        </p:nvSpPr>
        <p:spPr>
          <a:xfrm>
            <a:off x="3386645" y="3585626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z="2200" dirty="0">
                <a:effectLst/>
              </a:rPr>
              <a:t> Széles szakmai műhelymunka és sikeres külső konzultáció eredménye.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DB82E3-3D82-23CE-F015-73EFA15F4EFB}"/>
              </a:ext>
            </a:extLst>
          </p:cNvPr>
          <p:cNvSpPr txBox="1"/>
          <p:nvPr/>
        </p:nvSpPr>
        <p:spPr>
          <a:xfrm>
            <a:off x="3386645" y="4732243"/>
            <a:ext cx="8386251" cy="99626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z="2200" dirty="0">
                <a:effectLst/>
              </a:rPr>
              <a:t> Angol nyelven is elérhető.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/>
          <a:lstStyle/>
          <a:p>
            <a:r>
              <a:rPr lang="hu-HU" sz="2400" dirty="0"/>
              <a:t>5/2023.(VI.23.) számú Ajánlás - jellemzők</a:t>
            </a:r>
            <a:endParaRPr lang="hu-HU" sz="2000" i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65273AB-2D50-2497-6C59-3BFD4BA14743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Freisleben Vilmos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/>
          <a:lstStyle/>
          <a:p>
            <a:r>
              <a:rPr lang="hu-HU" sz="2400" dirty="0"/>
              <a:t>5/2023.(VI.23.) számú Ajánlás – </a:t>
            </a:r>
            <a:r>
              <a:rPr lang="hu-HU" sz="2400" dirty="0" err="1"/>
              <a:t>céL</a:t>
            </a:r>
            <a:endParaRPr lang="hu-HU" sz="2000" i="1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D947A0B-5083-C6A9-A69F-CD9195A2861A}"/>
              </a:ext>
            </a:extLst>
          </p:cNvPr>
          <p:cNvSpPr txBox="1"/>
          <p:nvPr/>
        </p:nvSpPr>
        <p:spPr>
          <a:xfrm>
            <a:off x="3538135" y="4008614"/>
            <a:ext cx="2130664" cy="166261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sz="2200" dirty="0">
                <a:solidFill>
                  <a:schemeClr val="bg1"/>
                </a:solidFill>
              </a:rPr>
              <a:t>elvárások közzététele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C5A66CA-D7C5-280B-348C-BBCBE3B4F5ED}"/>
              </a:ext>
            </a:extLst>
          </p:cNvPr>
          <p:cNvSpPr txBox="1"/>
          <p:nvPr/>
        </p:nvSpPr>
        <p:spPr>
          <a:xfrm>
            <a:off x="6325943" y="4008614"/>
            <a:ext cx="2135659" cy="170070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sz="2200" dirty="0">
                <a:solidFill>
                  <a:schemeClr val="bg1"/>
                </a:solidFill>
              </a:rPr>
              <a:t>jogalkalmazás támogatása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C516BE2-A199-D8B2-0383-72E0279B958E}"/>
              </a:ext>
            </a:extLst>
          </p:cNvPr>
          <p:cNvSpPr txBox="1"/>
          <p:nvPr/>
        </p:nvSpPr>
        <p:spPr>
          <a:xfrm>
            <a:off x="9008564" y="4008614"/>
            <a:ext cx="2135659" cy="170070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sz="2200" dirty="0">
                <a:solidFill>
                  <a:schemeClr val="bg1"/>
                </a:solidFill>
              </a:rPr>
              <a:t>egységes gyakorlat kialakításának elősegítése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1DE873A-1D13-5B51-8C6F-0429BF8F6B52}"/>
              </a:ext>
            </a:extLst>
          </p:cNvPr>
          <p:cNvSpPr txBox="1"/>
          <p:nvPr/>
        </p:nvSpPr>
        <p:spPr>
          <a:xfrm>
            <a:off x="3210705" y="1601520"/>
            <a:ext cx="8391525" cy="166261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0">
                <a:srgbClr val="002060"/>
              </a:gs>
            </a:gsLst>
            <a:path path="circle">
              <a:fillToRect l="50000" t="-80000" r="50000" b="180000"/>
            </a:path>
          </a:gra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defPPr>
              <a:defRPr lang="en-US"/>
            </a:defPPr>
            <a:lvl1pPr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legmagasabb szintű csalás elleni-, és fogyasztóvédelem akkor valósulhat meg, ha az intézmények a mindenkor aktuális csalási szokások kiszűrésére felkészült, korszerű és megbízható biztonsági rendszereket, eljárásokat alkalmaznak, amelyek képesek az esetleges visszaélések megakadályozására.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0D14A94-8541-9984-3E54-AA636B702867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Freisleben Vilmos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5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86A8B85-7D0F-9B81-BC77-D685EE39DF8E}"/>
              </a:ext>
            </a:extLst>
          </p:cNvPr>
          <p:cNvGrpSpPr/>
          <p:nvPr/>
        </p:nvGrpSpPr>
        <p:grpSpPr>
          <a:xfrm>
            <a:off x="3386646" y="1034305"/>
            <a:ext cx="7362418" cy="1653174"/>
            <a:chOff x="0" y="495875"/>
            <a:chExt cx="3804555" cy="1584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4673DD8-DBAF-5A4C-7077-C523DC20C4E5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9E1D8AF-A363-F012-5385-C24EFD08915A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2000" b="0">
                  <a:solidFill>
                    <a:schemeClr val="bg1"/>
                  </a:solidFill>
                  <a:effectLst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hu-HU" u="sng" dirty="0"/>
                <a:t>Bankok / hivatalos szervek nevében elkövetett telefonos csalások</a:t>
              </a:r>
            </a:p>
            <a:p>
              <a:pPr algn="just"/>
              <a:r>
                <a:rPr lang="hu-HU" dirty="0"/>
                <a:t>Jellemzően fiktív támadás szimulálása (sürgető hangnem, nyomásgyakorlás, alkalmazások letöltésére rábírás, adott esetben tökéletesen imitált ügyfélszolgálati forgatókönyvek, telefonszám hamisítás alkalmazása)</a:t>
              </a:r>
              <a:endParaRPr lang="en-GB" dirty="0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/>
          <a:lstStyle/>
          <a:p>
            <a:r>
              <a:rPr lang="hu-HU" sz="2400" dirty="0"/>
              <a:t>Leggyakoribb módszerek</a:t>
            </a:r>
            <a:endParaRPr lang="hu-HU" sz="2000" i="1" dirty="0"/>
          </a:p>
        </p:txBody>
      </p:sp>
      <p:pic>
        <p:nvPicPr>
          <p:cNvPr id="14" name="Picture 8" descr="Ingyenes vektorgrafika Smartphone kategóriában">
            <a:extLst>
              <a:ext uri="{FF2B5EF4-FFF2-40B4-BE49-F238E27FC236}">
                <a16:creationId xmlns:a16="http://schemas.microsoft.com/office/drawing/2014/main" id="{5046DABF-03DF-F826-A28C-2E5CE856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379" y="132089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4A9A3FCA-6473-447C-3985-64A7B70FEF1D}"/>
              </a:ext>
            </a:extLst>
          </p:cNvPr>
          <p:cNvGrpSpPr/>
          <p:nvPr/>
        </p:nvGrpSpPr>
        <p:grpSpPr>
          <a:xfrm>
            <a:off x="3386646" y="4760584"/>
            <a:ext cx="7362418" cy="1653174"/>
            <a:chOff x="0" y="495875"/>
            <a:chExt cx="3804555" cy="1584000"/>
          </a:xfrm>
        </p:grpSpPr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9128247C-4362-D90B-8274-14DFCF61C77C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20AC9989-345D-3CA6-4938-5FB9FCC89F30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2000" b="0" u="sng">
                  <a:solidFill>
                    <a:schemeClr val="bg1"/>
                  </a:solidFill>
                  <a:effectLst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hu-HU" dirty="0"/>
                <a:t>„Túl szép, hogy igaz legyen” típusú ajánlatok</a:t>
              </a:r>
            </a:p>
            <a:p>
              <a:pPr algn="just"/>
              <a:r>
                <a:rPr lang="hu-HU" u="none" dirty="0"/>
                <a:t>Jellemzően közösségi médiában és online piactereken történő direkt megkeresések vagy fizetett hirdetések (akciós termékek és szolgáltatások, gyors hozamot ígérő befektetések, biztos nyereményt garantáló játékok, magas jutalom ígérete, öröklés)</a:t>
              </a:r>
              <a:endParaRPr lang="en-GB" u="none" dirty="0"/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D3949485-A7C0-0778-EBED-B2DE134F745E}"/>
              </a:ext>
            </a:extLst>
          </p:cNvPr>
          <p:cNvGrpSpPr/>
          <p:nvPr/>
        </p:nvGrpSpPr>
        <p:grpSpPr>
          <a:xfrm>
            <a:off x="3386646" y="2898074"/>
            <a:ext cx="7362418" cy="1653174"/>
            <a:chOff x="0" y="495875"/>
            <a:chExt cx="3804555" cy="1584000"/>
          </a:xfrm>
        </p:grpSpPr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C7843D2F-C07C-2D04-FEBD-F8931BE1605C}"/>
                </a:ext>
              </a:extLst>
            </p:cNvPr>
            <p:cNvSpPr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solidFill>
              <a:srgbClr val="0C2148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endParaRPr lang="hu-HU" sz="2000">
                <a:solidFill>
                  <a:schemeClr val="bg1"/>
                </a:solidFill>
              </a:endParaRPr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CAE4D0D8-E8F3-AE14-DA7D-5F8ED17CB2EE}"/>
                </a:ext>
              </a:extLst>
            </p:cNvPr>
            <p:cNvSpPr txBox="1"/>
            <p:nvPr/>
          </p:nvSpPr>
          <p:spPr>
            <a:xfrm>
              <a:off x="0" y="495875"/>
              <a:ext cx="3804555" cy="1584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00206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en-US"/>
              </a:defPPr>
              <a:lvl1pPr>
                <a:defRPr sz="2000" b="0" u="sng">
                  <a:solidFill>
                    <a:schemeClr val="bg1"/>
                  </a:solidFill>
                  <a:effectLst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hu-HU" dirty="0"/>
                <a:t>Kéretlen, illetve váratlan adathalász e-mailek és sms-ek</a:t>
              </a:r>
            </a:p>
            <a:p>
              <a:pPr algn="just"/>
              <a:r>
                <a:rPr lang="hu-HU" u="none" dirty="0"/>
                <a:t>Jellemzően valamilyen adathalász oldalra történő átirányítás (banki jelszómódosítás kérése, új banki belépő oldal linkje, csomagküldési értesítő, hivatalos szervek nevében történő megkeresés és ügyintézésre történő rábírás)</a:t>
              </a:r>
              <a:endParaRPr lang="en-GB" u="none" dirty="0"/>
            </a:p>
          </p:txBody>
        </p:sp>
      </p:grpSp>
      <p:pic>
        <p:nvPicPr>
          <p:cNvPr id="21" name="Picture 4" descr="Ingyenes vektorgrafika Levél kategóriában">
            <a:extLst>
              <a:ext uri="{FF2B5EF4-FFF2-40B4-BE49-F238E27FC236}">
                <a16:creationId xmlns:a16="http://schemas.microsoft.com/office/drawing/2014/main" id="{8149BF07-CD9E-D18B-4FC6-AA096205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379" y="315628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ngyenes vektorgrafika Dollár kategóriában">
            <a:extLst>
              <a:ext uri="{FF2B5EF4-FFF2-40B4-BE49-F238E27FC236}">
                <a16:creationId xmlns:a16="http://schemas.microsoft.com/office/drawing/2014/main" id="{D312ABEA-629F-A5AB-7CBA-7FA7DD3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379" y="50336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FCCE253-2F4F-0FA6-CF53-877BBE6E16F3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Freisleben Vilmos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7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Hogyan jelenik meg ez a szerkezeti átrendeződés a gyakorlatban?</a:t>
            </a:r>
            <a:endParaRPr lang="hu-HU" sz="2000" i="1" dirty="0"/>
          </a:p>
        </p:txBody>
      </p:sp>
      <p:pic>
        <p:nvPicPr>
          <p:cNvPr id="2" name="Picture 2" descr="Ingyenes illusztráció Átverés kategóriában">
            <a:extLst>
              <a:ext uri="{FF2B5EF4-FFF2-40B4-BE49-F238E27FC236}">
                <a16:creationId xmlns:a16="http://schemas.microsoft.com/office/drawing/2014/main" id="{DEED1178-8563-4E52-1C18-3512F0D50D3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22" y="1118680"/>
            <a:ext cx="3834106" cy="13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gyenes illusztráció Csalás kategóriában">
            <a:extLst>
              <a:ext uri="{FF2B5EF4-FFF2-40B4-BE49-F238E27FC236}">
                <a16:creationId xmlns:a16="http://schemas.microsoft.com/office/drawing/2014/main" id="{EA601D9D-FB98-7D36-7A8E-6BA1E57FDCB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77" y="5153122"/>
            <a:ext cx="3380936" cy="15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508F9F81-BFA7-DC45-F35B-B8AECB6C3962}"/>
              </a:ext>
            </a:extLst>
          </p:cNvPr>
          <p:cNvGrpSpPr/>
          <p:nvPr/>
        </p:nvGrpSpPr>
        <p:grpSpPr>
          <a:xfrm>
            <a:off x="8085832" y="1634135"/>
            <a:ext cx="1260000" cy="990000"/>
            <a:chOff x="0" y="388060"/>
            <a:chExt cx="1138280" cy="68296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6B696DE1-EB0F-94FC-30A9-BF0F2DC7FE1F}"/>
                </a:ext>
              </a:extLst>
            </p:cNvPr>
            <p:cNvSpPr/>
            <p:nvPr/>
          </p:nvSpPr>
          <p:spPr>
            <a:xfrm>
              <a:off x="0" y="388060"/>
              <a:ext cx="1138280" cy="68296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B83E77EA-E631-1E65-7FD6-27476656CE69}"/>
                </a:ext>
              </a:extLst>
            </p:cNvPr>
            <p:cNvSpPr txBox="1"/>
            <p:nvPr/>
          </p:nvSpPr>
          <p:spPr>
            <a:xfrm>
              <a:off x="0" y="388060"/>
              <a:ext cx="1138280" cy="6829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Adathalász e-mailek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1036907-4647-E5BD-2AD2-9BD2819A8A07}"/>
              </a:ext>
            </a:extLst>
          </p:cNvPr>
          <p:cNvGrpSpPr/>
          <p:nvPr/>
        </p:nvGrpSpPr>
        <p:grpSpPr>
          <a:xfrm>
            <a:off x="9439383" y="1634135"/>
            <a:ext cx="1260000" cy="990000"/>
            <a:chOff x="1250550" y="397703"/>
            <a:chExt cx="1138280" cy="68296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98479888-3D3F-C481-66F1-755C957D89BC}"/>
                </a:ext>
              </a:extLst>
            </p:cNvPr>
            <p:cNvSpPr/>
            <p:nvPr/>
          </p:nvSpPr>
          <p:spPr>
            <a:xfrm>
              <a:off x="1250550" y="397703"/>
              <a:ext cx="1138280" cy="68296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67DC4D08-27A9-1892-7058-D42A055C18DF}"/>
                </a:ext>
              </a:extLst>
            </p:cNvPr>
            <p:cNvSpPr txBox="1"/>
            <p:nvPr/>
          </p:nvSpPr>
          <p:spPr>
            <a:xfrm>
              <a:off x="1250550" y="397703"/>
              <a:ext cx="1138280" cy="6829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HTTPS 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adathalászat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103ABF60-EBD2-BEF6-CD2B-3AD44F88D0AD}"/>
              </a:ext>
            </a:extLst>
          </p:cNvPr>
          <p:cNvGrpSpPr/>
          <p:nvPr/>
        </p:nvGrpSpPr>
        <p:grpSpPr>
          <a:xfrm>
            <a:off x="10813573" y="1634135"/>
            <a:ext cx="1260000" cy="990000"/>
            <a:chOff x="0" y="260263"/>
            <a:chExt cx="1332930" cy="79975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E9F26674-33FA-D323-D50C-3B06F8CFE302}"/>
                </a:ext>
              </a:extLst>
            </p:cNvPr>
            <p:cNvSpPr/>
            <p:nvPr/>
          </p:nvSpPr>
          <p:spPr>
            <a:xfrm>
              <a:off x="0" y="260263"/>
              <a:ext cx="1332930" cy="79975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E3035B22-F709-62C1-C034-6C24D0866068}"/>
                </a:ext>
              </a:extLst>
            </p:cNvPr>
            <p:cNvSpPr txBox="1"/>
            <p:nvPr/>
          </p:nvSpPr>
          <p:spPr>
            <a:xfrm>
              <a:off x="0" y="260263"/>
              <a:ext cx="1332930" cy="799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Hamis hívások (</a:t>
              </a:r>
              <a:r>
                <a:rPr lang="hu-HU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Vishing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B5100545-FD3D-F994-F59B-884EE1FD6EA2}"/>
              </a:ext>
            </a:extLst>
          </p:cNvPr>
          <p:cNvGrpSpPr/>
          <p:nvPr/>
        </p:nvGrpSpPr>
        <p:grpSpPr>
          <a:xfrm>
            <a:off x="8085832" y="2753415"/>
            <a:ext cx="1260000" cy="990000"/>
            <a:chOff x="2096" y="85943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1D5BF362-8015-2F12-DE13-E13B65594AC5}"/>
                </a:ext>
              </a:extLst>
            </p:cNvPr>
            <p:cNvSpPr/>
            <p:nvPr/>
          </p:nvSpPr>
          <p:spPr>
            <a:xfrm>
              <a:off x="2096" y="85943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D8759BDC-CB62-F64D-3A89-7773653CB108}"/>
                </a:ext>
              </a:extLst>
            </p:cNvPr>
            <p:cNvSpPr txBox="1"/>
            <p:nvPr/>
          </p:nvSpPr>
          <p:spPr>
            <a:xfrm>
              <a:off x="2096" y="85943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Hamis sms-ek (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Smishing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84E105DA-C34A-1954-3D5A-6514215EBB8D}"/>
              </a:ext>
            </a:extLst>
          </p:cNvPr>
          <p:cNvGrpSpPr/>
          <p:nvPr/>
        </p:nvGrpSpPr>
        <p:grpSpPr>
          <a:xfrm>
            <a:off x="9439383" y="2757124"/>
            <a:ext cx="1260000" cy="990000"/>
            <a:chOff x="1766218" y="85943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B241B430-182D-BC36-C84D-32EDA56789DF}"/>
                </a:ext>
              </a:extLst>
            </p:cNvPr>
            <p:cNvSpPr/>
            <p:nvPr/>
          </p:nvSpPr>
          <p:spPr>
            <a:xfrm>
              <a:off x="1766218" y="85943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D0576C52-7066-FAF2-8B5F-6C7C07342499}"/>
                </a:ext>
              </a:extLst>
            </p:cNvPr>
            <p:cNvSpPr txBox="1"/>
            <p:nvPr/>
          </p:nvSpPr>
          <p:spPr>
            <a:xfrm>
              <a:off x="1766218" y="85943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Szigonyozás (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Spear phishing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FB5FE9EE-E29C-9EA5-A7EE-103B62AE76B8}"/>
              </a:ext>
            </a:extLst>
          </p:cNvPr>
          <p:cNvGrpSpPr/>
          <p:nvPr/>
        </p:nvGrpSpPr>
        <p:grpSpPr>
          <a:xfrm>
            <a:off x="10813573" y="2750983"/>
            <a:ext cx="1260000" cy="990000"/>
            <a:chOff x="3518280" y="83884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E2B92F05-755B-F1AC-B597-5EC14563C630}"/>
                </a:ext>
              </a:extLst>
            </p:cNvPr>
            <p:cNvSpPr/>
            <p:nvPr/>
          </p:nvSpPr>
          <p:spPr>
            <a:xfrm>
              <a:off x="3518280" y="83884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0856CBF9-9746-9624-A222-02292AF2DB4E}"/>
                </a:ext>
              </a:extLst>
            </p:cNvPr>
            <p:cNvSpPr txBox="1"/>
            <p:nvPr/>
          </p:nvSpPr>
          <p:spPr>
            <a:xfrm>
              <a:off x="3518280" y="83884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Bálnavadászat (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Whaling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CE3968A0-0E66-59C3-A545-02FABD7F2FF1}"/>
              </a:ext>
            </a:extLst>
          </p:cNvPr>
          <p:cNvGrpSpPr/>
          <p:nvPr/>
        </p:nvGrpSpPr>
        <p:grpSpPr>
          <a:xfrm>
            <a:off x="9439383" y="3865670"/>
            <a:ext cx="1260000" cy="990000"/>
            <a:chOff x="7059452" y="85943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30" name="Téglalap 29">
              <a:extLst>
                <a:ext uri="{FF2B5EF4-FFF2-40B4-BE49-F238E27FC236}">
                  <a16:creationId xmlns:a16="http://schemas.microsoft.com/office/drawing/2014/main" id="{B74847FB-180F-8DF4-52B7-299BFDFAE138}"/>
                </a:ext>
              </a:extLst>
            </p:cNvPr>
            <p:cNvSpPr/>
            <p:nvPr/>
          </p:nvSpPr>
          <p:spPr>
            <a:xfrm>
              <a:off x="7059452" y="85943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1" name="Szövegdoboz 30">
              <a:extLst>
                <a:ext uri="{FF2B5EF4-FFF2-40B4-BE49-F238E27FC236}">
                  <a16:creationId xmlns:a16="http://schemas.microsoft.com/office/drawing/2014/main" id="{D09CFF5E-E28F-3864-C1F1-6AD6A87D68F5}"/>
                </a:ext>
              </a:extLst>
            </p:cNvPr>
            <p:cNvSpPr txBox="1"/>
            <p:nvPr/>
          </p:nvSpPr>
          <p:spPr>
            <a:xfrm>
              <a:off x="7059452" y="85943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Gonosz iker (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Evil twin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56BBD25B-A428-B159-40DF-143D688A4ADB}"/>
              </a:ext>
            </a:extLst>
          </p:cNvPr>
          <p:cNvGrpSpPr/>
          <p:nvPr/>
        </p:nvGrpSpPr>
        <p:grpSpPr>
          <a:xfrm>
            <a:off x="10813573" y="3865670"/>
            <a:ext cx="1260000" cy="990000"/>
            <a:chOff x="2962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F136346D-A526-79CD-562B-D69A1209D90E}"/>
                </a:ext>
              </a:extLst>
            </p:cNvPr>
            <p:cNvSpPr/>
            <p:nvPr/>
          </p:nvSpPr>
          <p:spPr>
            <a:xfrm>
              <a:off x="296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34C8D9E3-F5B9-4B4B-63CC-E0799F2B2D6E}"/>
                </a:ext>
              </a:extLst>
            </p:cNvPr>
            <p:cNvSpPr txBox="1"/>
            <p:nvPr/>
          </p:nvSpPr>
          <p:spPr>
            <a:xfrm>
              <a:off x="296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Hamis ügyintéző (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Angler phishing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E23026A6-9B80-0735-9AA8-B7F5C4BDEDD3}"/>
              </a:ext>
            </a:extLst>
          </p:cNvPr>
          <p:cNvGrpSpPr/>
          <p:nvPr/>
        </p:nvGrpSpPr>
        <p:grpSpPr>
          <a:xfrm>
            <a:off x="8085832" y="3865670"/>
            <a:ext cx="1260000" cy="990000"/>
            <a:chOff x="1767084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36" name="Téglalap 35">
              <a:extLst>
                <a:ext uri="{FF2B5EF4-FFF2-40B4-BE49-F238E27FC236}">
                  <a16:creationId xmlns:a16="http://schemas.microsoft.com/office/drawing/2014/main" id="{096A52CB-1031-6E4C-4D68-681917CDF875}"/>
                </a:ext>
              </a:extLst>
            </p:cNvPr>
            <p:cNvSpPr/>
            <p:nvPr/>
          </p:nvSpPr>
          <p:spPr>
            <a:xfrm>
              <a:off x="1767084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B1C2782C-76C8-0339-75A9-B56F752CF6E2}"/>
                </a:ext>
              </a:extLst>
            </p:cNvPr>
            <p:cNvSpPr txBox="1"/>
            <p:nvPr/>
          </p:nvSpPr>
          <p:spPr>
            <a:xfrm>
              <a:off x="1767084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Hamis weboldalak (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Pharming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CA638832-64BB-68AB-B8AA-3755D2FBBEF5}"/>
              </a:ext>
            </a:extLst>
          </p:cNvPr>
          <p:cNvGrpSpPr/>
          <p:nvPr/>
        </p:nvGrpSpPr>
        <p:grpSpPr>
          <a:xfrm>
            <a:off x="6064928" y="3972764"/>
            <a:ext cx="1260000" cy="990000"/>
            <a:chOff x="0" y="260263"/>
            <a:chExt cx="1332930" cy="79975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39" name="Téglalap 38">
              <a:extLst>
                <a:ext uri="{FF2B5EF4-FFF2-40B4-BE49-F238E27FC236}">
                  <a16:creationId xmlns:a16="http://schemas.microsoft.com/office/drawing/2014/main" id="{62D66208-F4DA-2A26-719C-65960F4639CB}"/>
                </a:ext>
              </a:extLst>
            </p:cNvPr>
            <p:cNvSpPr/>
            <p:nvPr/>
          </p:nvSpPr>
          <p:spPr>
            <a:xfrm>
              <a:off x="0" y="260263"/>
              <a:ext cx="1332930" cy="79975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40" name="Szövegdoboz 39">
              <a:extLst>
                <a:ext uri="{FF2B5EF4-FFF2-40B4-BE49-F238E27FC236}">
                  <a16:creationId xmlns:a16="http://schemas.microsoft.com/office/drawing/2014/main" id="{E672A637-8321-735C-AE1D-B4F6A5BB4627}"/>
                </a:ext>
              </a:extLst>
            </p:cNvPr>
            <p:cNvSpPr txBox="1"/>
            <p:nvPr/>
          </p:nvSpPr>
          <p:spPr>
            <a:xfrm>
              <a:off x="0" y="260263"/>
              <a:ext cx="1332930" cy="799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Nigériai csalás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54F165F6-C1F9-66B7-C45D-E5D5CE3592E8}"/>
              </a:ext>
            </a:extLst>
          </p:cNvPr>
          <p:cNvGrpSpPr/>
          <p:nvPr/>
        </p:nvGrpSpPr>
        <p:grpSpPr>
          <a:xfrm>
            <a:off x="6064928" y="2839583"/>
            <a:ext cx="1260000" cy="990000"/>
            <a:chOff x="5282403" y="83884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42" name="Téglalap 41">
              <a:extLst>
                <a:ext uri="{FF2B5EF4-FFF2-40B4-BE49-F238E27FC236}">
                  <a16:creationId xmlns:a16="http://schemas.microsoft.com/office/drawing/2014/main" id="{1C082275-3C89-F9B7-0F34-C5283DB2C008}"/>
                </a:ext>
              </a:extLst>
            </p:cNvPr>
            <p:cNvSpPr/>
            <p:nvPr/>
          </p:nvSpPr>
          <p:spPr>
            <a:xfrm>
              <a:off x="5282403" y="83884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094A1297-C532-32F0-9C58-BD61D302C43E}"/>
                </a:ext>
              </a:extLst>
            </p:cNvPr>
            <p:cNvSpPr txBox="1"/>
            <p:nvPr/>
          </p:nvSpPr>
          <p:spPr>
            <a:xfrm>
              <a:off x="5282403" y="83884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Zsarolóvírus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FC126501-ADB0-1062-F34D-9095F8923B26}"/>
              </a:ext>
            </a:extLst>
          </p:cNvPr>
          <p:cNvGrpSpPr/>
          <p:nvPr/>
        </p:nvGrpSpPr>
        <p:grpSpPr>
          <a:xfrm>
            <a:off x="4696281" y="2839583"/>
            <a:ext cx="1260000" cy="990000"/>
            <a:chOff x="3531207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45" name="Téglalap 44">
              <a:extLst>
                <a:ext uri="{FF2B5EF4-FFF2-40B4-BE49-F238E27FC236}">
                  <a16:creationId xmlns:a16="http://schemas.microsoft.com/office/drawing/2014/main" id="{3BA281A5-542B-A645-A376-8FF043A90587}"/>
                </a:ext>
              </a:extLst>
            </p:cNvPr>
            <p:cNvSpPr/>
            <p:nvPr/>
          </p:nvSpPr>
          <p:spPr>
            <a:xfrm>
              <a:off x="3531207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46" name="Szövegdoboz 45">
              <a:extLst>
                <a:ext uri="{FF2B5EF4-FFF2-40B4-BE49-F238E27FC236}">
                  <a16:creationId xmlns:a16="http://schemas.microsoft.com/office/drawing/2014/main" id="{EE774CB2-8CC4-DDDE-EABB-708A895279DC}"/>
                </a:ext>
              </a:extLst>
            </p:cNvPr>
            <p:cNvSpPr txBox="1"/>
            <p:nvPr/>
          </p:nvSpPr>
          <p:spPr>
            <a:xfrm>
              <a:off x="3531207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Elosztott túlterheléses támadás (</a:t>
              </a:r>
              <a:r>
                <a:rPr lang="en-GB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DDoS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r>
                <a:rPr lang="en-GB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92890FDB-A011-88E5-0FAD-75D9A10A8C5C}"/>
              </a:ext>
            </a:extLst>
          </p:cNvPr>
          <p:cNvGrpSpPr/>
          <p:nvPr/>
        </p:nvGrpSpPr>
        <p:grpSpPr>
          <a:xfrm>
            <a:off x="3327634" y="2841424"/>
            <a:ext cx="1260000" cy="990000"/>
            <a:chOff x="5295329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48" name="Téglalap 47">
              <a:extLst>
                <a:ext uri="{FF2B5EF4-FFF2-40B4-BE49-F238E27FC236}">
                  <a16:creationId xmlns:a16="http://schemas.microsoft.com/office/drawing/2014/main" id="{9F61A2CD-5CAD-BE01-0249-765310717EA8}"/>
                </a:ext>
              </a:extLst>
            </p:cNvPr>
            <p:cNvSpPr/>
            <p:nvPr/>
          </p:nvSpPr>
          <p:spPr>
            <a:xfrm>
              <a:off x="5295329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49" name="Szövegdoboz 48">
              <a:extLst>
                <a:ext uri="{FF2B5EF4-FFF2-40B4-BE49-F238E27FC236}">
                  <a16:creationId xmlns:a16="http://schemas.microsoft.com/office/drawing/2014/main" id="{287DAB2E-B2B1-4B63-845B-D7287A17AC7B}"/>
                </a:ext>
              </a:extLst>
            </p:cNvPr>
            <p:cNvSpPr txBox="1"/>
            <p:nvPr/>
          </p:nvSpPr>
          <p:spPr>
            <a:xfrm>
              <a:off x="5295329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oldal</a:t>
              </a:r>
              <a:r>
                <a:rPr lang="en-GB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/ </a:t>
              </a:r>
              <a:r>
                <a:rPr lang="en-GB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dom</a:t>
              </a:r>
              <a:r>
                <a:rPr lang="hu-HU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ainnév</a:t>
              </a:r>
              <a:r>
                <a:rPr lang="en-GB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hamisítás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BF2FEC2E-1186-6F7D-5564-52C2F082DFE2}"/>
              </a:ext>
            </a:extLst>
          </p:cNvPr>
          <p:cNvGrpSpPr/>
          <p:nvPr/>
        </p:nvGrpSpPr>
        <p:grpSpPr>
          <a:xfrm>
            <a:off x="3327634" y="3959954"/>
            <a:ext cx="1260000" cy="990000"/>
            <a:chOff x="7059452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51" name="Téglalap 50">
              <a:extLst>
                <a:ext uri="{FF2B5EF4-FFF2-40B4-BE49-F238E27FC236}">
                  <a16:creationId xmlns:a16="http://schemas.microsoft.com/office/drawing/2014/main" id="{DDF45C97-9C43-C7E3-AF1E-5B0578BE010A}"/>
                </a:ext>
              </a:extLst>
            </p:cNvPr>
            <p:cNvSpPr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2" name="Szövegdoboz 51">
              <a:extLst>
                <a:ext uri="{FF2B5EF4-FFF2-40B4-BE49-F238E27FC236}">
                  <a16:creationId xmlns:a16="http://schemas.microsoft.com/office/drawing/2014/main" id="{8E6CB39A-68D0-0AEF-750F-B7DD784188ED}"/>
                </a:ext>
              </a:extLst>
            </p:cNvPr>
            <p:cNvSpPr txBox="1"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Eltérítéses csalás (</a:t>
              </a:r>
              <a:r>
                <a:rPr lang="en-GB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BEC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68529AEE-A917-7A18-94A8-C2F6B014CFCE}"/>
              </a:ext>
            </a:extLst>
          </p:cNvPr>
          <p:cNvGrpSpPr/>
          <p:nvPr/>
        </p:nvGrpSpPr>
        <p:grpSpPr>
          <a:xfrm>
            <a:off x="4701824" y="3972764"/>
            <a:ext cx="1260000" cy="990000"/>
            <a:chOff x="7059452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54" name="Téglalap 53">
              <a:extLst>
                <a:ext uri="{FF2B5EF4-FFF2-40B4-BE49-F238E27FC236}">
                  <a16:creationId xmlns:a16="http://schemas.microsoft.com/office/drawing/2014/main" id="{05AAD10A-0F37-7B74-8065-F9F2422BA27F}"/>
                </a:ext>
              </a:extLst>
            </p:cNvPr>
            <p:cNvSpPr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F01ED9A0-59BD-2399-72DD-5FB27CC02C9C}"/>
                </a:ext>
              </a:extLst>
            </p:cNvPr>
            <p:cNvSpPr txBox="1"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Pszichológiai manipuláció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5165842C-CA60-DA26-1901-4F7418706014}"/>
              </a:ext>
            </a:extLst>
          </p:cNvPr>
          <p:cNvGrpSpPr/>
          <p:nvPr/>
        </p:nvGrpSpPr>
        <p:grpSpPr>
          <a:xfrm>
            <a:off x="3327634" y="5078730"/>
            <a:ext cx="1260000" cy="990000"/>
            <a:chOff x="7059452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57" name="Téglalap 56">
              <a:extLst>
                <a:ext uri="{FF2B5EF4-FFF2-40B4-BE49-F238E27FC236}">
                  <a16:creationId xmlns:a16="http://schemas.microsoft.com/office/drawing/2014/main" id="{CABC96EF-FADE-5E94-B520-2C303DFDCF9C}"/>
                </a:ext>
              </a:extLst>
            </p:cNvPr>
            <p:cNvSpPr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58" name="Szövegdoboz 57">
              <a:extLst>
                <a:ext uri="{FF2B5EF4-FFF2-40B4-BE49-F238E27FC236}">
                  <a16:creationId xmlns:a16="http://schemas.microsoft.com/office/drawing/2014/main" id="{DFA2FCAE-5B65-A1EF-0582-8063161EE2AE}"/>
                </a:ext>
              </a:extLst>
            </p:cNvPr>
            <p:cNvSpPr txBox="1"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Befektetési csalás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F73B0D7F-03E7-25C2-52CC-39D6103335C2}"/>
              </a:ext>
            </a:extLst>
          </p:cNvPr>
          <p:cNvGrpSpPr/>
          <p:nvPr/>
        </p:nvGrpSpPr>
        <p:grpSpPr>
          <a:xfrm>
            <a:off x="6064928" y="5078730"/>
            <a:ext cx="1260000" cy="990000"/>
            <a:chOff x="7059452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71676307-4FE1-944B-698C-C38F0A25EE25}"/>
                </a:ext>
              </a:extLst>
            </p:cNvPr>
            <p:cNvSpPr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1029A947-5DBB-CF26-32B1-1535DE013CA7}"/>
                </a:ext>
              </a:extLst>
            </p:cNvPr>
            <p:cNvSpPr txBox="1"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Strómanok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900BCAAC-CB82-A19A-1D16-1E88DE53F967}"/>
              </a:ext>
            </a:extLst>
          </p:cNvPr>
          <p:cNvGrpSpPr/>
          <p:nvPr/>
        </p:nvGrpSpPr>
        <p:grpSpPr>
          <a:xfrm>
            <a:off x="4696281" y="5078730"/>
            <a:ext cx="1260000" cy="990000"/>
            <a:chOff x="7059452" y="1208566"/>
            <a:chExt cx="1603747" cy="96224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3" name="Téglalap 62">
              <a:extLst>
                <a:ext uri="{FF2B5EF4-FFF2-40B4-BE49-F238E27FC236}">
                  <a16:creationId xmlns:a16="http://schemas.microsoft.com/office/drawing/2014/main" id="{034E1920-6EE9-12FE-FBBE-A97F54D71CF9}"/>
                </a:ext>
              </a:extLst>
            </p:cNvPr>
            <p:cNvSpPr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4060E7AC-9A9F-70CC-3B4E-5B9C11700866}"/>
                </a:ext>
              </a:extLst>
            </p:cNvPr>
            <p:cNvSpPr txBox="1"/>
            <p:nvPr/>
          </p:nvSpPr>
          <p:spPr>
            <a:xfrm>
              <a:off x="7059452" y="1208566"/>
              <a:ext cx="1603747" cy="962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Csalizás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n-GB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Baiting</a:t>
              </a:r>
              <a:r>
                <a:rPr lang="hu-HU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FC3F1A73-8074-CC94-B168-4435781284BA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9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11150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es-ES" sz="2400" dirty="0" err="1"/>
              <a:t>Digitalizáció</a:t>
            </a:r>
            <a:r>
              <a:rPr lang="es-ES" sz="2400" dirty="0"/>
              <a:t> és </a:t>
            </a:r>
            <a:r>
              <a:rPr lang="es-ES" sz="2400" dirty="0" err="1"/>
              <a:t>elektronizáció</a:t>
            </a:r>
            <a:r>
              <a:rPr lang="es-ES" sz="2400" dirty="0"/>
              <a:t> a </a:t>
            </a:r>
            <a:r>
              <a:rPr lang="es-ES" sz="2400" dirty="0" err="1"/>
              <a:t>pénzforgalomban</a:t>
            </a:r>
            <a:endParaRPr lang="hu-HU" sz="2000" dirty="0"/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204F3695-302E-0671-02B8-23172909FD5D}"/>
              </a:ext>
            </a:extLst>
          </p:cNvPr>
          <p:cNvSpPr txBox="1"/>
          <p:nvPr/>
        </p:nvSpPr>
        <p:spPr>
          <a:xfrm>
            <a:off x="3217380" y="1400783"/>
            <a:ext cx="443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KÖZÜZEMI ÉS EGYÉB SZÁMLÁK ELEKTRONIKUS FIZETÉSE</a:t>
            </a:r>
          </a:p>
        </p:txBody>
      </p:sp>
      <p:graphicFrame>
        <p:nvGraphicFramePr>
          <p:cNvPr id="18" name="Chart 6">
            <a:extLst>
              <a:ext uri="{FF2B5EF4-FFF2-40B4-BE49-F238E27FC236}">
                <a16:creationId xmlns:a16="http://schemas.microsoft.com/office/drawing/2014/main" id="{C5562A03-D0E6-6B7E-FD58-CD724CBAA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7804"/>
              </p:ext>
            </p:extLst>
          </p:nvPr>
        </p:nvGraphicFramePr>
        <p:xfrm>
          <a:off x="3217380" y="1731523"/>
          <a:ext cx="4438288" cy="208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Arrow: Right 2">
            <a:extLst>
              <a:ext uri="{FF2B5EF4-FFF2-40B4-BE49-F238E27FC236}">
                <a16:creationId xmlns:a16="http://schemas.microsoft.com/office/drawing/2014/main" id="{26DE966F-32F9-6DF5-865B-AEBC6CC6FEBD}"/>
              </a:ext>
            </a:extLst>
          </p:cNvPr>
          <p:cNvSpPr/>
          <p:nvPr/>
        </p:nvSpPr>
        <p:spPr>
          <a:xfrm rot="20336068">
            <a:off x="4668951" y="2133652"/>
            <a:ext cx="1287280" cy="421821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/>
              <a:t>+48%</a:t>
            </a:r>
          </a:p>
        </p:txBody>
      </p:sp>
      <p:graphicFrame>
        <p:nvGraphicFramePr>
          <p:cNvPr id="20" name="Chart 4">
            <a:extLst>
              <a:ext uri="{FF2B5EF4-FFF2-40B4-BE49-F238E27FC236}">
                <a16:creationId xmlns:a16="http://schemas.microsoft.com/office/drawing/2014/main" id="{B3273954-22A2-E381-F315-684943AA9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360628"/>
              </p:ext>
            </p:extLst>
          </p:nvPr>
        </p:nvGraphicFramePr>
        <p:xfrm>
          <a:off x="7553718" y="1657984"/>
          <a:ext cx="4638282" cy="23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6">
            <a:extLst>
              <a:ext uri="{FF2B5EF4-FFF2-40B4-BE49-F238E27FC236}">
                <a16:creationId xmlns:a16="http://schemas.microsoft.com/office/drawing/2014/main" id="{C49DB2FB-1527-BABD-235D-5C4B8D11CB0A}"/>
              </a:ext>
            </a:extLst>
          </p:cNvPr>
          <p:cNvSpPr txBox="1"/>
          <p:nvPr/>
        </p:nvSpPr>
        <p:spPr>
          <a:xfrm>
            <a:off x="7915073" y="1350207"/>
            <a:ext cx="419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FIZIKAI ELFOGADÓHELYEKEN ÜZEMELŐ </a:t>
            </a:r>
            <a:br>
              <a:rPr lang="hu-HU" sz="1400" b="1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POS TERMINÁLOK SZÁMA</a:t>
            </a:r>
          </a:p>
        </p:txBody>
      </p:sp>
      <p:sp>
        <p:nvSpPr>
          <p:cNvPr id="22" name="Arrow: Right 13">
            <a:extLst>
              <a:ext uri="{FF2B5EF4-FFF2-40B4-BE49-F238E27FC236}">
                <a16:creationId xmlns:a16="http://schemas.microsoft.com/office/drawing/2014/main" id="{6E4F88CB-BE33-31B2-E602-70E68B6652D0}"/>
              </a:ext>
            </a:extLst>
          </p:cNvPr>
          <p:cNvSpPr/>
          <p:nvPr/>
        </p:nvSpPr>
        <p:spPr>
          <a:xfrm rot="20833143">
            <a:off x="9280223" y="2184546"/>
            <a:ext cx="1287222" cy="421841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/>
              <a:t>X2,5</a:t>
            </a:r>
          </a:p>
        </p:txBody>
      </p:sp>
      <p:graphicFrame>
        <p:nvGraphicFramePr>
          <p:cNvPr id="24" name="Chart 29">
            <a:extLst>
              <a:ext uri="{FF2B5EF4-FFF2-40B4-BE49-F238E27FC236}">
                <a16:creationId xmlns:a16="http://schemas.microsoft.com/office/drawing/2014/main" id="{942FFF9D-C49C-5849-FC47-6C6F2F849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089798"/>
              </p:ext>
            </p:extLst>
          </p:nvPr>
        </p:nvGraphicFramePr>
        <p:xfrm>
          <a:off x="3108097" y="4299627"/>
          <a:ext cx="4576755" cy="243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14">
            <a:extLst>
              <a:ext uri="{FF2B5EF4-FFF2-40B4-BE49-F238E27FC236}">
                <a16:creationId xmlns:a16="http://schemas.microsoft.com/office/drawing/2014/main" id="{87C9A127-CA08-9406-389A-2072C5C6A698}"/>
              </a:ext>
            </a:extLst>
          </p:cNvPr>
          <p:cNvSpPr txBox="1"/>
          <p:nvPr/>
        </p:nvSpPr>
        <p:spPr>
          <a:xfrm>
            <a:off x="3217380" y="4076127"/>
            <a:ext cx="4336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tx2"/>
                </a:solidFill>
              </a:rPr>
              <a:t>INTERNETES ELFOGADÓHELYEK SZÁMA</a:t>
            </a:r>
          </a:p>
        </p:txBody>
      </p:sp>
      <p:graphicFrame>
        <p:nvGraphicFramePr>
          <p:cNvPr id="26" name="Chart 31">
            <a:extLst>
              <a:ext uri="{FF2B5EF4-FFF2-40B4-BE49-F238E27FC236}">
                <a16:creationId xmlns:a16="http://schemas.microsoft.com/office/drawing/2014/main" id="{1823D343-A70A-85F2-3125-62734E8B0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592818"/>
              </p:ext>
            </p:extLst>
          </p:nvPr>
        </p:nvGraphicFramePr>
        <p:xfrm>
          <a:off x="7655667" y="4361356"/>
          <a:ext cx="4464995" cy="243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11">
            <a:extLst>
              <a:ext uri="{FF2B5EF4-FFF2-40B4-BE49-F238E27FC236}">
                <a16:creationId xmlns:a16="http://schemas.microsoft.com/office/drawing/2014/main" id="{F80B81BF-62A5-EC16-1FF3-88F213B4A979}"/>
              </a:ext>
            </a:extLst>
          </p:cNvPr>
          <p:cNvSpPr txBox="1"/>
          <p:nvPr/>
        </p:nvSpPr>
        <p:spPr>
          <a:xfrm>
            <a:off x="7915072" y="4110624"/>
            <a:ext cx="4205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>
                <a:solidFill>
                  <a:schemeClr val="tx2"/>
                </a:solidFill>
              </a:rPr>
              <a:t>KÁRTYÁS </a:t>
            </a:r>
            <a:r>
              <a:rPr lang="hu-HU" sz="1400" b="1" dirty="0">
                <a:solidFill>
                  <a:schemeClr val="tx2"/>
                </a:solidFill>
              </a:rPr>
              <a:t>FIZETÉSEK SZÁMA ÉS ÉRTÉKE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DBCE981-A2C3-807A-F038-A3C644C60C52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3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2652-1C0E-4989-889F-06B05E64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9106" y="6451851"/>
            <a:ext cx="7679183" cy="229326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189394F-5D53-78B0-6822-4061C0A5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291486"/>
            <a:ext cx="8391525" cy="712788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Egyre népszerűbbek a digitális, innovatív megoldások</a:t>
            </a:r>
            <a:endParaRPr lang="hu-HU" sz="2000" dirty="0"/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C622F64B-7AB9-B70B-75E8-2F33F2502CEE}"/>
              </a:ext>
            </a:extLst>
          </p:cNvPr>
          <p:cNvGraphicFramePr>
            <a:graphicFrameLocks/>
          </p:cNvGraphicFramePr>
          <p:nvPr/>
        </p:nvGraphicFramePr>
        <p:xfrm>
          <a:off x="3208533" y="1373154"/>
          <a:ext cx="4165661" cy="205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9">
            <a:extLst>
              <a:ext uri="{FF2B5EF4-FFF2-40B4-BE49-F238E27FC236}">
                <a16:creationId xmlns:a16="http://schemas.microsoft.com/office/drawing/2014/main" id="{21EF6A27-8BE3-3B98-4E68-9039B782259F}"/>
              </a:ext>
            </a:extLst>
          </p:cNvPr>
          <p:cNvSpPr txBox="1"/>
          <p:nvPr/>
        </p:nvSpPr>
        <p:spPr>
          <a:xfrm>
            <a:off x="3334302" y="1004274"/>
            <a:ext cx="41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AKTÍV KÁRTYÁK ARÁNYA</a:t>
            </a:r>
          </a:p>
        </p:txBody>
      </p:sp>
      <p:graphicFrame>
        <p:nvGraphicFramePr>
          <p:cNvPr id="7" name="Chart 21">
            <a:extLst>
              <a:ext uri="{FF2B5EF4-FFF2-40B4-BE49-F238E27FC236}">
                <a16:creationId xmlns:a16="http://schemas.microsoft.com/office/drawing/2014/main" id="{4E8FB816-2792-8C74-EC03-EE0B0642D14A}"/>
              </a:ext>
            </a:extLst>
          </p:cNvPr>
          <p:cNvGraphicFramePr>
            <a:graphicFrameLocks/>
          </p:cNvGraphicFramePr>
          <p:nvPr/>
        </p:nvGraphicFramePr>
        <p:xfrm>
          <a:off x="7499963" y="1434749"/>
          <a:ext cx="3938326" cy="178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6">
            <a:extLst>
              <a:ext uri="{FF2B5EF4-FFF2-40B4-BE49-F238E27FC236}">
                <a16:creationId xmlns:a16="http://schemas.microsoft.com/office/drawing/2014/main" id="{EEFE654C-5D01-7616-DC25-63403B1F3A4A}"/>
              </a:ext>
            </a:extLst>
          </p:cNvPr>
          <p:cNvSpPr txBox="1"/>
          <p:nvPr/>
        </p:nvSpPr>
        <p:spPr>
          <a:xfrm>
            <a:off x="7405020" y="1004274"/>
            <a:ext cx="437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tx2"/>
                </a:solidFill>
              </a:rPr>
              <a:t>MOBILTÁRCÁBA REGISZTRÁLT KÁRTYÁK SZÁMA</a:t>
            </a:r>
          </a:p>
        </p:txBody>
      </p:sp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30B869D8-CE05-D435-026B-81E8F5F9407C}"/>
              </a:ext>
            </a:extLst>
          </p:cNvPr>
          <p:cNvGraphicFramePr>
            <a:graphicFrameLocks/>
          </p:cNvGraphicFramePr>
          <p:nvPr/>
        </p:nvGraphicFramePr>
        <p:xfrm>
          <a:off x="3208533" y="4238375"/>
          <a:ext cx="4196487" cy="212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E2E7825C-07A8-FB88-A3E3-6EE3F156BB02}"/>
              </a:ext>
            </a:extLst>
          </p:cNvPr>
          <p:cNvSpPr txBox="1"/>
          <p:nvPr/>
        </p:nvSpPr>
        <p:spPr>
          <a:xfrm>
            <a:off x="3058984" y="3640250"/>
            <a:ext cx="4716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tx2"/>
                </a:solidFill>
              </a:rPr>
              <a:t>MOBILTELEFONRÓL INDÍTOTT ÁTUTALÁSOK SZÁMA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59C465D-0BE5-8276-01B3-FE4ED2FFCCBC}"/>
              </a:ext>
            </a:extLst>
          </p:cNvPr>
          <p:cNvSpPr txBox="1"/>
          <p:nvPr/>
        </p:nvSpPr>
        <p:spPr>
          <a:xfrm>
            <a:off x="7670346" y="3621224"/>
            <a:ext cx="4190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tx2"/>
                </a:solidFill>
              </a:rPr>
              <a:t>MOBILTÁRCÁS FIZETÉSEK SZÁMA ÉS ÉRTÉKE</a:t>
            </a:r>
          </a:p>
        </p:txBody>
      </p:sp>
      <p:graphicFrame>
        <p:nvGraphicFramePr>
          <p:cNvPr id="13" name="Chart 24">
            <a:extLst>
              <a:ext uri="{FF2B5EF4-FFF2-40B4-BE49-F238E27FC236}">
                <a16:creationId xmlns:a16="http://schemas.microsoft.com/office/drawing/2014/main" id="{73C10D37-EA61-7DE5-5EF9-5F5E03576311}"/>
              </a:ext>
            </a:extLst>
          </p:cNvPr>
          <p:cNvGraphicFramePr>
            <a:graphicFrameLocks/>
          </p:cNvGraphicFramePr>
          <p:nvPr/>
        </p:nvGraphicFramePr>
        <p:xfrm>
          <a:off x="7374193" y="4045657"/>
          <a:ext cx="4165661" cy="238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Arrow: Right 2">
            <a:extLst>
              <a:ext uri="{FF2B5EF4-FFF2-40B4-BE49-F238E27FC236}">
                <a16:creationId xmlns:a16="http://schemas.microsoft.com/office/drawing/2014/main" id="{F4A9F104-B8EC-F324-9A84-658D672D9F16}"/>
              </a:ext>
            </a:extLst>
          </p:cNvPr>
          <p:cNvSpPr/>
          <p:nvPr/>
        </p:nvSpPr>
        <p:spPr>
          <a:xfrm rot="20336068">
            <a:off x="5104145" y="2042635"/>
            <a:ext cx="793972" cy="421821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/>
              <a:t>+5%</a:t>
            </a:r>
          </a:p>
        </p:txBody>
      </p:sp>
      <p:sp>
        <p:nvSpPr>
          <p:cNvPr id="4" name="Arrow: Right 13">
            <a:extLst>
              <a:ext uri="{FF2B5EF4-FFF2-40B4-BE49-F238E27FC236}">
                <a16:creationId xmlns:a16="http://schemas.microsoft.com/office/drawing/2014/main" id="{B7602509-BFD5-72DB-244F-538A239353BC}"/>
              </a:ext>
            </a:extLst>
          </p:cNvPr>
          <p:cNvSpPr/>
          <p:nvPr/>
        </p:nvSpPr>
        <p:spPr>
          <a:xfrm rot="20336068">
            <a:off x="9129207" y="1718717"/>
            <a:ext cx="929030" cy="39064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/>
              <a:t>X4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C3BE115-E42E-6399-6323-6ED40EDF3077}"/>
              </a:ext>
            </a:extLst>
          </p:cNvPr>
          <p:cNvSpPr txBox="1"/>
          <p:nvPr/>
        </p:nvSpPr>
        <p:spPr>
          <a:xfrm>
            <a:off x="288015" y="3214632"/>
            <a:ext cx="2500009" cy="81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Luspay Miklós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Igazgató</a:t>
            </a:r>
            <a:endPara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99703"/>
      </p:ext>
    </p:extLst>
  </p:cSld>
  <p:clrMapOvr>
    <a:masterClrMapping/>
  </p:clrMapOvr>
</p:sld>
</file>

<file path=ppt/theme/theme1.xml><?xml version="1.0" encoding="utf-8"?>
<a:theme xmlns:a="http://schemas.openxmlformats.org/drawingml/2006/main" name="1_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10173</TotalTime>
  <Words>1723</Words>
  <Application>Microsoft Office PowerPoint</Application>
  <PresentationFormat>Szélesvásznú</PresentationFormat>
  <Paragraphs>283</Paragraphs>
  <Slides>31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Arial</vt:lpstr>
      <vt:lpstr>Calibri</vt:lpstr>
      <vt:lpstr>Poppins Medium</vt:lpstr>
      <vt:lpstr>1_MNB téma 16_9 új</vt:lpstr>
      <vt:lpstr>Fraud ajánlás – Sajtó háttérbeszélgetés   (5/2023.(VI.23.) számú MNB ajánlás a pénzforgalmi szolgáltatásokon keresztül megfigyelhető visszaélések észleléséről, megelőzéséről, megakadályozásáról és kezeléséről)</vt:lpstr>
      <vt:lpstr>Az 5/2023.(VI.23.) számú ajánlás indokoltsága</vt:lpstr>
      <vt:lpstr>Védelmi intézkedések – több fronton</vt:lpstr>
      <vt:lpstr>5/2023.(VI.23.) számú Ajánlás - jellemzők</vt:lpstr>
      <vt:lpstr>5/2023.(VI.23.) számú Ajánlás – céL</vt:lpstr>
      <vt:lpstr>Leggyakoribb módszerek</vt:lpstr>
      <vt:lpstr>Hogyan jelenik meg ez a szerkezeti átrendeződés a gyakorlatban?</vt:lpstr>
      <vt:lpstr>Digitalizáció és elektronizáció a pénzforgalomban</vt:lpstr>
      <vt:lpstr>Egyre népszerűbbek a digitális, innovatív megoldások</vt:lpstr>
      <vt:lpstr>Arányaiban és nemzetközi összehasonlításban alacsony de Növekszik a visszaélések száma és értéke </vt:lpstr>
      <vt:lpstr>Visszaélési módszerek</vt:lpstr>
      <vt:lpstr>Az Erős ügyfélhitelesítés (SCA) szerepe</vt:lpstr>
      <vt:lpstr>MNB ügyfélszolgálat - ügyféljelzések</vt:lpstr>
      <vt:lpstr>5/2023.(VI.23.) számú Ajánlás - témakörök</vt:lpstr>
      <vt:lpstr>5/2023.(VI.23.) számú Ajánlás – témakörök (folyt.)</vt:lpstr>
      <vt:lpstr>A keretszerződés megkötését megelőző tájékoztatás, és a keretszerződés tartalmi elemeihez kapcsolódó elvárások</vt:lpstr>
      <vt:lpstr>Új készpénz-helyettesítő fizetési eszköznek az ügyfél rendelkezésére bocsátásával kapcsolatos elvárások</vt:lpstr>
      <vt:lpstr>Az informatikai környezet és folyamatok kontrolljainak tervezési és alkalmazási szempontjai</vt:lpstr>
      <vt:lpstr>Az ügyfelek biztonságtudatosságának növelésével kapcsolatos elvárások</vt:lpstr>
      <vt:lpstr>Műveleti értékhatárokra, valamint fizetési műveletekhez kapcsolódó korlátozásokra vonatkozó elvárások</vt:lpstr>
      <vt:lpstr>Az erős ügyfél-hitelesítés bármely elemét biztosító többfunkciós eszköz  kockázatainak mérséklésével kapcsolatos elvárások</vt:lpstr>
      <vt:lpstr>Visszaélésekhez kapcsolódó  műveletmegfigyelő mechanizmusokra vonatkozó elvárások</vt:lpstr>
      <vt:lpstr>A jóvá nem hagyott fizetési műveletekhez kapcsolódó helyesbítési kérelmekre  vonatkozó elvárások</vt:lpstr>
      <vt:lpstr>Új szabályozáS kérdései</vt:lpstr>
      <vt:lpstr>Új pénzforgalmi irányelv és rendelet tervezet</vt:lpstr>
      <vt:lpstr>A PSD2 újdonságai</vt:lpstr>
      <vt:lpstr>Payment Services Regulation (PSR) újdonságai</vt:lpstr>
      <vt:lpstr>Payment Services Regulation (PSR) újdonságai</vt:lpstr>
      <vt:lpstr>Az MNB célja az elektronikus pénzforgalom iránti bizalom fenntartása </vt:lpstr>
      <vt:lpstr>Tanácsok a biztonságos pénzügyekhez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nemzeti bank felsőoktatást támogató tevékenysége</dc:title>
  <dc:creator>Kővári Zsombor</dc:creator>
  <cp:lastModifiedBy>Farkasné Tábori Éva</cp:lastModifiedBy>
  <cp:revision>434</cp:revision>
  <dcterms:created xsi:type="dcterms:W3CDTF">2018-07-16T14:04:03Z</dcterms:created>
  <dcterms:modified xsi:type="dcterms:W3CDTF">2023-09-27T08:27:23Z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2025-03-24T13:23:43Z</vt:filetime>
  </property>
  <property fmtid="{D5CDD505-2E9C-101B-9397-08002B2CF9AE}" pid="12" name="Érvényességet beállító">
    <vt:lpwstr>balazsj</vt:lpwstr>
  </property>
  <property fmtid="{D5CDD505-2E9C-101B-9397-08002B2CF9AE}" pid="13" name="Érvényességi idő első beállítása">
    <vt:filetime>2020-03-24T13:23:45Z</vt:filetime>
  </property>
</Properties>
</file>